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58"/>
  </p:notesMasterIdLst>
  <p:sldIdLst>
    <p:sldId id="518" r:id="rId2"/>
    <p:sldId id="445" r:id="rId3"/>
    <p:sldId id="527" r:id="rId4"/>
    <p:sldId id="528" r:id="rId5"/>
    <p:sldId id="531" r:id="rId6"/>
    <p:sldId id="532" r:id="rId7"/>
    <p:sldId id="524" r:id="rId8"/>
    <p:sldId id="520" r:id="rId9"/>
    <p:sldId id="525" r:id="rId10"/>
    <p:sldId id="535" r:id="rId11"/>
    <p:sldId id="537" r:id="rId12"/>
    <p:sldId id="534" r:id="rId13"/>
    <p:sldId id="538" r:id="rId14"/>
    <p:sldId id="539" r:id="rId15"/>
    <p:sldId id="541" r:id="rId16"/>
    <p:sldId id="543" r:id="rId17"/>
    <p:sldId id="542" r:id="rId18"/>
    <p:sldId id="544" r:id="rId19"/>
    <p:sldId id="546" r:id="rId20"/>
    <p:sldId id="567" r:id="rId21"/>
    <p:sldId id="556" r:id="rId22"/>
    <p:sldId id="557" r:id="rId23"/>
    <p:sldId id="565" r:id="rId24"/>
    <p:sldId id="562" r:id="rId25"/>
    <p:sldId id="568" r:id="rId26"/>
    <p:sldId id="566" r:id="rId27"/>
    <p:sldId id="558" r:id="rId28"/>
    <p:sldId id="559" r:id="rId29"/>
    <p:sldId id="560" r:id="rId30"/>
    <p:sldId id="563" r:id="rId31"/>
    <p:sldId id="564" r:id="rId32"/>
    <p:sldId id="561" r:id="rId33"/>
    <p:sldId id="545" r:id="rId34"/>
    <p:sldId id="320" r:id="rId35"/>
    <p:sldId id="321" r:id="rId36"/>
    <p:sldId id="322" r:id="rId37"/>
    <p:sldId id="323" r:id="rId38"/>
    <p:sldId id="324" r:id="rId39"/>
    <p:sldId id="547" r:id="rId40"/>
    <p:sldId id="326" r:id="rId41"/>
    <p:sldId id="548" r:id="rId42"/>
    <p:sldId id="549" r:id="rId43"/>
    <p:sldId id="550" r:id="rId44"/>
    <p:sldId id="551" r:id="rId45"/>
    <p:sldId id="552" r:id="rId46"/>
    <p:sldId id="553" r:id="rId47"/>
    <p:sldId id="554" r:id="rId48"/>
    <p:sldId id="555" r:id="rId49"/>
    <p:sldId id="536" r:id="rId50"/>
    <p:sldId id="530" r:id="rId51"/>
    <p:sldId id="529" r:id="rId52"/>
    <p:sldId id="526" r:id="rId53"/>
    <p:sldId id="521" r:id="rId54"/>
    <p:sldId id="522" r:id="rId55"/>
    <p:sldId id="523" r:id="rId56"/>
    <p:sldId id="458" r:id="rId5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–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–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–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–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216"/>
    <p:restoredTop sz="94709"/>
  </p:normalViewPr>
  <p:slideViewPr>
    <p:cSldViewPr>
      <p:cViewPr varScale="1">
        <p:scale>
          <a:sx n="78" d="100"/>
          <a:sy n="78" d="100"/>
        </p:scale>
        <p:origin x="856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>
            <a:extLst>
              <a:ext uri="{FF2B5EF4-FFF2-40B4-BE49-F238E27FC236}">
                <a16:creationId xmlns:a16="http://schemas.microsoft.com/office/drawing/2014/main" id="{259DF694-569A-44CA-A2A9-7BCBF2BC365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6347ACF1-3869-4AA9-951B-025B93A12FB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id="{132F5841-ACE8-726C-DA29-819E0EFA0FF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5" name="Rectangle 5">
            <a:extLst>
              <a:ext uri="{FF2B5EF4-FFF2-40B4-BE49-F238E27FC236}">
                <a16:creationId xmlns:a16="http://schemas.microsoft.com/office/drawing/2014/main" id="{B2AE725D-4A30-4C4F-917F-F8B6AA0EAA2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Click to edit Master text styles</a:t>
            </a:r>
          </a:p>
          <a:p>
            <a:pPr lvl="1"/>
            <a:r>
              <a:rPr lang="el-GR" noProof="0"/>
              <a:t>Second level</a:t>
            </a:r>
          </a:p>
          <a:p>
            <a:pPr lvl="2"/>
            <a:r>
              <a:rPr lang="el-GR" noProof="0"/>
              <a:t>Third level</a:t>
            </a:r>
          </a:p>
          <a:p>
            <a:pPr lvl="3"/>
            <a:r>
              <a:rPr lang="el-GR" noProof="0"/>
              <a:t>Fourth level</a:t>
            </a:r>
          </a:p>
          <a:p>
            <a:pPr lvl="4"/>
            <a:r>
              <a:rPr lang="el-GR" noProof="0"/>
              <a:t>Fifth level</a:t>
            </a:r>
          </a:p>
        </p:txBody>
      </p:sp>
      <p:sp>
        <p:nvSpPr>
          <p:cNvPr id="97286" name="Rectangle 6">
            <a:extLst>
              <a:ext uri="{FF2B5EF4-FFF2-40B4-BE49-F238E27FC236}">
                <a16:creationId xmlns:a16="http://schemas.microsoft.com/office/drawing/2014/main" id="{0D1C96E7-E993-437E-BC58-B5AF580E4C6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7287" name="Rectangle 7">
            <a:extLst>
              <a:ext uri="{FF2B5EF4-FFF2-40B4-BE49-F238E27FC236}">
                <a16:creationId xmlns:a16="http://schemas.microsoft.com/office/drawing/2014/main" id="{2B2B2A10-256E-4A31-8C70-A440900510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F914DE05-53DD-C24F-ABCB-E2BFACA373C6}" type="slidenum">
              <a:rPr lang="el-GR" altLang="en-US"/>
              <a:pPr/>
              <a:t>‹#›</a:t>
            </a:fld>
            <a:endParaRPr lang="el-G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dirty="0"/>
              <a:t>Το συγκεκριμένο πρότυπο που εφαρμόζει το </a:t>
            </a:r>
            <a:r>
              <a:rPr lang="en-GB" dirty="0"/>
              <a:t>DSRC. </a:t>
            </a:r>
          </a:p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14DE05-53DD-C24F-ABCB-E2BFACA373C6}" type="slidenum">
              <a:rPr lang="el-GR" altLang="en-US" smtClean="0"/>
              <a:pPr/>
              <a:t>12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2973147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8">
            <a:extLst>
              <a:ext uri="{FF2B5EF4-FFF2-40B4-BE49-F238E27FC236}">
                <a16:creationId xmlns:a16="http://schemas.microsoft.com/office/drawing/2014/main" id="{0AB288AF-1B5A-6AF5-C83C-D0D49C2D89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28A4608-2F4A-8841-90CF-763BC3C51032}" type="slidenum">
              <a:rPr lang="el-GR" altLang="en-US">
                <a:latin typeface="Calibri" panose="020F0502020204030204" pitchFamily="34" charset="0"/>
                <a:ea typeface="SimSun" panose="02010600030101010101" pitchFamily="2" charset="-122"/>
              </a:rPr>
              <a:pPr>
                <a:spcBef>
                  <a:spcPct val="0"/>
                </a:spcBef>
              </a:pPr>
              <a:t>42</a:t>
            </a:fld>
            <a:endParaRPr lang="el-GR" altLang="en-US"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  <p:sp>
        <p:nvSpPr>
          <p:cNvPr id="64515" name="Rectangle 1">
            <a:extLst>
              <a:ext uri="{FF2B5EF4-FFF2-40B4-BE49-F238E27FC236}">
                <a16:creationId xmlns:a16="http://schemas.microsoft.com/office/drawing/2014/main" id="{DAC815C3-63F4-9980-CDF1-EA69160264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4516" name="Rectangle 2">
            <a:extLst>
              <a:ext uri="{FF2B5EF4-FFF2-40B4-BE49-F238E27FC236}">
                <a16:creationId xmlns:a16="http://schemas.microsoft.com/office/drawing/2014/main" id="{968DAEC1-AAAC-7440-3254-7568C71F73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l-GR" altLang="en-US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8">
            <a:extLst>
              <a:ext uri="{FF2B5EF4-FFF2-40B4-BE49-F238E27FC236}">
                <a16:creationId xmlns:a16="http://schemas.microsoft.com/office/drawing/2014/main" id="{2B331E6F-3BDA-0EF1-8F7D-1921DD75C5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43859B0-7FC7-4345-9DC0-FEEBCA2DA88E}" type="slidenum">
              <a:rPr lang="el-GR" altLang="en-US">
                <a:latin typeface="Calibri" panose="020F0502020204030204" pitchFamily="34" charset="0"/>
                <a:ea typeface="SimSun" panose="02010600030101010101" pitchFamily="2" charset="-122"/>
              </a:rPr>
              <a:pPr>
                <a:spcBef>
                  <a:spcPct val="0"/>
                </a:spcBef>
              </a:pPr>
              <a:t>43</a:t>
            </a:fld>
            <a:endParaRPr lang="el-GR" altLang="en-US"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  <p:sp>
        <p:nvSpPr>
          <p:cNvPr id="66563" name="Rectangle 1">
            <a:extLst>
              <a:ext uri="{FF2B5EF4-FFF2-40B4-BE49-F238E27FC236}">
                <a16:creationId xmlns:a16="http://schemas.microsoft.com/office/drawing/2014/main" id="{F7C48CD0-D1C4-5E61-9C28-13F79C5A70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6564" name="Rectangle 2">
            <a:extLst>
              <a:ext uri="{FF2B5EF4-FFF2-40B4-BE49-F238E27FC236}">
                <a16:creationId xmlns:a16="http://schemas.microsoft.com/office/drawing/2014/main" id="{2545CEE4-A08C-3177-E6AC-550CA7F5C4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l-GR" altLang="en-US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8">
            <a:extLst>
              <a:ext uri="{FF2B5EF4-FFF2-40B4-BE49-F238E27FC236}">
                <a16:creationId xmlns:a16="http://schemas.microsoft.com/office/drawing/2014/main" id="{5A443A5E-EE7E-9D52-34DF-47FC445F26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729F662-CB3C-214A-9E50-8FE244011C95}" type="slidenum">
              <a:rPr lang="el-GR" altLang="en-US">
                <a:latin typeface="Calibri" panose="020F0502020204030204" pitchFamily="34" charset="0"/>
                <a:ea typeface="SimSun" panose="02010600030101010101" pitchFamily="2" charset="-122"/>
              </a:rPr>
              <a:pPr>
                <a:spcBef>
                  <a:spcPct val="0"/>
                </a:spcBef>
              </a:pPr>
              <a:t>44</a:t>
            </a:fld>
            <a:endParaRPr lang="el-GR" altLang="en-US"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  <p:sp>
        <p:nvSpPr>
          <p:cNvPr id="68611" name="Rectangle 1">
            <a:extLst>
              <a:ext uri="{FF2B5EF4-FFF2-40B4-BE49-F238E27FC236}">
                <a16:creationId xmlns:a16="http://schemas.microsoft.com/office/drawing/2014/main" id="{DFC424FA-3B86-5715-1F82-3ADC374899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8612" name="Rectangle 2">
            <a:extLst>
              <a:ext uri="{FF2B5EF4-FFF2-40B4-BE49-F238E27FC236}">
                <a16:creationId xmlns:a16="http://schemas.microsoft.com/office/drawing/2014/main" id="{1DAC0792-13B4-D26A-4904-9CD554CC7F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l-GR" altLang="en-US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8">
            <a:extLst>
              <a:ext uri="{FF2B5EF4-FFF2-40B4-BE49-F238E27FC236}">
                <a16:creationId xmlns:a16="http://schemas.microsoft.com/office/drawing/2014/main" id="{348851D3-CB09-D6DB-D427-7C97381A98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B080039-C794-FC41-B096-32362FEB276E}" type="slidenum">
              <a:rPr lang="el-GR" altLang="en-US">
                <a:latin typeface="Calibri" panose="020F0502020204030204" pitchFamily="34" charset="0"/>
                <a:ea typeface="SimSun" panose="02010600030101010101" pitchFamily="2" charset="-122"/>
              </a:rPr>
              <a:pPr>
                <a:spcBef>
                  <a:spcPct val="0"/>
                </a:spcBef>
              </a:pPr>
              <a:t>45</a:t>
            </a:fld>
            <a:endParaRPr lang="el-GR" altLang="en-US"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  <p:sp>
        <p:nvSpPr>
          <p:cNvPr id="70659" name="Rectangle 1">
            <a:extLst>
              <a:ext uri="{FF2B5EF4-FFF2-40B4-BE49-F238E27FC236}">
                <a16:creationId xmlns:a16="http://schemas.microsoft.com/office/drawing/2014/main" id="{83B1366C-862D-962C-5D8B-113D5813D7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0660" name="Rectangle 2">
            <a:extLst>
              <a:ext uri="{FF2B5EF4-FFF2-40B4-BE49-F238E27FC236}">
                <a16:creationId xmlns:a16="http://schemas.microsoft.com/office/drawing/2014/main" id="{4F43C8E2-7C9A-767C-C384-76E8062634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l-GR" altLang="en-US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8">
            <a:extLst>
              <a:ext uri="{FF2B5EF4-FFF2-40B4-BE49-F238E27FC236}">
                <a16:creationId xmlns:a16="http://schemas.microsoft.com/office/drawing/2014/main" id="{F943DDB5-1835-5218-A34B-818A44FCD7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8885F9F-310A-7D4A-A89F-3F158909AFFC}" type="slidenum">
              <a:rPr lang="el-GR" altLang="en-US">
                <a:latin typeface="Calibri" panose="020F0502020204030204" pitchFamily="34" charset="0"/>
                <a:ea typeface="SimSun" panose="02010600030101010101" pitchFamily="2" charset="-122"/>
              </a:rPr>
              <a:pPr>
                <a:spcBef>
                  <a:spcPct val="0"/>
                </a:spcBef>
              </a:pPr>
              <a:t>46</a:t>
            </a:fld>
            <a:endParaRPr lang="el-GR" altLang="en-US"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  <p:sp>
        <p:nvSpPr>
          <p:cNvPr id="72707" name="Rectangle 1">
            <a:extLst>
              <a:ext uri="{FF2B5EF4-FFF2-40B4-BE49-F238E27FC236}">
                <a16:creationId xmlns:a16="http://schemas.microsoft.com/office/drawing/2014/main" id="{C2441F2A-723E-A079-0BDC-550A8EA5E1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2708" name="Rectangle 2">
            <a:extLst>
              <a:ext uri="{FF2B5EF4-FFF2-40B4-BE49-F238E27FC236}">
                <a16:creationId xmlns:a16="http://schemas.microsoft.com/office/drawing/2014/main" id="{45EB612A-1A45-FA36-77D7-BAA8296461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l-GR" altLang="en-US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8">
            <a:extLst>
              <a:ext uri="{FF2B5EF4-FFF2-40B4-BE49-F238E27FC236}">
                <a16:creationId xmlns:a16="http://schemas.microsoft.com/office/drawing/2014/main" id="{492CB109-E34B-85D9-B4E1-A66B4F0D63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D221267-1B72-FD49-9BC3-C8A1E36B71AF}" type="slidenum">
              <a:rPr lang="el-GR" altLang="en-US">
                <a:latin typeface="Calibri" panose="020F0502020204030204" pitchFamily="34" charset="0"/>
                <a:ea typeface="SimSun" panose="02010600030101010101" pitchFamily="2" charset="-122"/>
              </a:rPr>
              <a:pPr>
                <a:spcBef>
                  <a:spcPct val="0"/>
                </a:spcBef>
              </a:pPr>
              <a:t>47</a:t>
            </a:fld>
            <a:endParaRPr lang="el-GR" altLang="en-US"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  <p:sp>
        <p:nvSpPr>
          <p:cNvPr id="74755" name="Rectangle 1">
            <a:extLst>
              <a:ext uri="{FF2B5EF4-FFF2-40B4-BE49-F238E27FC236}">
                <a16:creationId xmlns:a16="http://schemas.microsoft.com/office/drawing/2014/main" id="{60775699-4B14-CAE3-F4E2-F669106229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4756" name="Rectangle 2">
            <a:extLst>
              <a:ext uri="{FF2B5EF4-FFF2-40B4-BE49-F238E27FC236}">
                <a16:creationId xmlns:a16="http://schemas.microsoft.com/office/drawing/2014/main" id="{A3A36D1D-263A-2EEB-64FA-13660AEC79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l-GR" altLang="en-US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8">
            <a:extLst>
              <a:ext uri="{FF2B5EF4-FFF2-40B4-BE49-F238E27FC236}">
                <a16:creationId xmlns:a16="http://schemas.microsoft.com/office/drawing/2014/main" id="{366164C5-DE28-9422-F7E3-F591EBEB2A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FD92645-3026-244D-8AB7-07135CF81F87}" type="slidenum">
              <a:rPr lang="el-GR" altLang="en-US">
                <a:latin typeface="Calibri" panose="020F0502020204030204" pitchFamily="34" charset="0"/>
                <a:ea typeface="SimSun" panose="02010600030101010101" pitchFamily="2" charset="-122"/>
              </a:rPr>
              <a:pPr>
                <a:spcBef>
                  <a:spcPct val="0"/>
                </a:spcBef>
              </a:pPr>
              <a:t>48</a:t>
            </a:fld>
            <a:endParaRPr lang="el-GR" altLang="en-US"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  <p:sp>
        <p:nvSpPr>
          <p:cNvPr id="76803" name="Rectangle 1">
            <a:extLst>
              <a:ext uri="{FF2B5EF4-FFF2-40B4-BE49-F238E27FC236}">
                <a16:creationId xmlns:a16="http://schemas.microsoft.com/office/drawing/2014/main" id="{D8C9C9B3-ACA5-7E20-5CD3-E3BABADF37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6804" name="Rectangle 2">
            <a:extLst>
              <a:ext uri="{FF2B5EF4-FFF2-40B4-BE49-F238E27FC236}">
                <a16:creationId xmlns:a16="http://schemas.microsoft.com/office/drawing/2014/main" id="{7583AF65-2C5B-FCD0-3A56-40699CDCE4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l-GR" altLang="en-US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8">
            <a:extLst>
              <a:ext uri="{FF2B5EF4-FFF2-40B4-BE49-F238E27FC236}">
                <a16:creationId xmlns:a16="http://schemas.microsoft.com/office/drawing/2014/main" id="{D8301A98-7486-99FC-789C-96EAEA08AB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C17B0DE-0052-AD49-B192-EA319C2E15D0}" type="slidenum">
              <a:rPr lang="el-GR" altLang="en-US">
                <a:latin typeface="Calibri" panose="020F0502020204030204" pitchFamily="34" charset="0"/>
                <a:ea typeface="SimSun" panose="02010600030101010101" pitchFamily="2" charset="-122"/>
              </a:rPr>
              <a:pPr>
                <a:spcBef>
                  <a:spcPct val="0"/>
                </a:spcBef>
              </a:pPr>
              <a:t>34</a:t>
            </a:fld>
            <a:endParaRPr lang="el-GR" altLang="en-US"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  <p:sp>
        <p:nvSpPr>
          <p:cNvPr id="48131" name="Rectangle 1">
            <a:extLst>
              <a:ext uri="{FF2B5EF4-FFF2-40B4-BE49-F238E27FC236}">
                <a16:creationId xmlns:a16="http://schemas.microsoft.com/office/drawing/2014/main" id="{C27E29C8-558C-4B6B-24EE-7F70210483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8132" name="Rectangle 2">
            <a:extLst>
              <a:ext uri="{FF2B5EF4-FFF2-40B4-BE49-F238E27FC236}">
                <a16:creationId xmlns:a16="http://schemas.microsoft.com/office/drawing/2014/main" id="{FF147BB9-15BB-EFE7-9553-8EE022EA76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l-GR" altLang="en-US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8">
            <a:extLst>
              <a:ext uri="{FF2B5EF4-FFF2-40B4-BE49-F238E27FC236}">
                <a16:creationId xmlns:a16="http://schemas.microsoft.com/office/drawing/2014/main" id="{07C9CE27-BAB2-1F73-9C25-4BDEAB7AD0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E222ECC-42C2-E343-ACDF-348C4859A8E6}" type="slidenum">
              <a:rPr lang="el-GR" altLang="en-US">
                <a:latin typeface="Calibri" panose="020F0502020204030204" pitchFamily="34" charset="0"/>
                <a:ea typeface="SimSun" panose="02010600030101010101" pitchFamily="2" charset="-122"/>
              </a:rPr>
              <a:pPr>
                <a:spcBef>
                  <a:spcPct val="0"/>
                </a:spcBef>
              </a:pPr>
              <a:t>35</a:t>
            </a:fld>
            <a:endParaRPr lang="el-GR" altLang="en-US"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  <p:sp>
        <p:nvSpPr>
          <p:cNvPr id="50179" name="Rectangle 1">
            <a:extLst>
              <a:ext uri="{FF2B5EF4-FFF2-40B4-BE49-F238E27FC236}">
                <a16:creationId xmlns:a16="http://schemas.microsoft.com/office/drawing/2014/main" id="{C6302858-A40F-ACDC-774E-FB7BF57750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0180" name="Rectangle 2">
            <a:extLst>
              <a:ext uri="{FF2B5EF4-FFF2-40B4-BE49-F238E27FC236}">
                <a16:creationId xmlns:a16="http://schemas.microsoft.com/office/drawing/2014/main" id="{5F6CD17E-1487-DC79-4DF7-D37AAA77D7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l-GR" altLang="en-US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8">
            <a:extLst>
              <a:ext uri="{FF2B5EF4-FFF2-40B4-BE49-F238E27FC236}">
                <a16:creationId xmlns:a16="http://schemas.microsoft.com/office/drawing/2014/main" id="{7F4FDB7B-AB4D-6EBA-3CA3-F8C563F90B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40A9F5-8413-154B-92CE-1E52953B43DA}" type="slidenum">
              <a:rPr lang="el-GR" altLang="en-US">
                <a:latin typeface="Calibri" panose="020F0502020204030204" pitchFamily="34" charset="0"/>
                <a:ea typeface="SimSun" panose="02010600030101010101" pitchFamily="2" charset="-122"/>
              </a:rPr>
              <a:pPr>
                <a:spcBef>
                  <a:spcPct val="0"/>
                </a:spcBef>
              </a:pPr>
              <a:t>36</a:t>
            </a:fld>
            <a:endParaRPr lang="el-GR" altLang="en-US"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  <p:sp>
        <p:nvSpPr>
          <p:cNvPr id="52227" name="Rectangle 1">
            <a:extLst>
              <a:ext uri="{FF2B5EF4-FFF2-40B4-BE49-F238E27FC236}">
                <a16:creationId xmlns:a16="http://schemas.microsoft.com/office/drawing/2014/main" id="{B9597D0A-895B-3FC5-0F79-C5B6842BD4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2228" name="Rectangle 2">
            <a:extLst>
              <a:ext uri="{FF2B5EF4-FFF2-40B4-BE49-F238E27FC236}">
                <a16:creationId xmlns:a16="http://schemas.microsoft.com/office/drawing/2014/main" id="{6BD89964-2616-55A0-5559-9F9D34B055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l-GR" altLang="en-US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8">
            <a:extLst>
              <a:ext uri="{FF2B5EF4-FFF2-40B4-BE49-F238E27FC236}">
                <a16:creationId xmlns:a16="http://schemas.microsoft.com/office/drawing/2014/main" id="{F8805D7E-4625-3C35-63DE-73C5C40071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83A7D33-FC0C-274D-84DC-3CFCE61317B2}" type="slidenum">
              <a:rPr lang="el-GR" altLang="en-US">
                <a:latin typeface="Calibri" panose="020F0502020204030204" pitchFamily="34" charset="0"/>
                <a:ea typeface="SimSun" panose="02010600030101010101" pitchFamily="2" charset="-122"/>
              </a:rPr>
              <a:pPr>
                <a:spcBef>
                  <a:spcPct val="0"/>
                </a:spcBef>
              </a:pPr>
              <a:t>37</a:t>
            </a:fld>
            <a:endParaRPr lang="el-GR" altLang="en-US"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  <p:sp>
        <p:nvSpPr>
          <p:cNvPr id="54275" name="Rectangle 1">
            <a:extLst>
              <a:ext uri="{FF2B5EF4-FFF2-40B4-BE49-F238E27FC236}">
                <a16:creationId xmlns:a16="http://schemas.microsoft.com/office/drawing/2014/main" id="{4299871B-4A6B-3696-6F82-52A90AD136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4276" name="Rectangle 2">
            <a:extLst>
              <a:ext uri="{FF2B5EF4-FFF2-40B4-BE49-F238E27FC236}">
                <a16:creationId xmlns:a16="http://schemas.microsoft.com/office/drawing/2014/main" id="{FBEDF6C0-E074-0E6A-22C3-7475C9AEAF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l-GR" altLang="en-US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8">
            <a:extLst>
              <a:ext uri="{FF2B5EF4-FFF2-40B4-BE49-F238E27FC236}">
                <a16:creationId xmlns:a16="http://schemas.microsoft.com/office/drawing/2014/main" id="{6F123FC6-BFA2-7018-0735-2C033F9A03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A838426-FA44-5C49-A0A7-3B0E8A3D942B}" type="slidenum">
              <a:rPr lang="el-GR" altLang="en-US">
                <a:latin typeface="Calibri" panose="020F0502020204030204" pitchFamily="34" charset="0"/>
                <a:ea typeface="SimSun" panose="02010600030101010101" pitchFamily="2" charset="-122"/>
              </a:rPr>
              <a:pPr>
                <a:spcBef>
                  <a:spcPct val="0"/>
                </a:spcBef>
              </a:pPr>
              <a:t>38</a:t>
            </a:fld>
            <a:endParaRPr lang="el-GR" altLang="en-US"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  <p:sp>
        <p:nvSpPr>
          <p:cNvPr id="56323" name="Rectangle 1">
            <a:extLst>
              <a:ext uri="{FF2B5EF4-FFF2-40B4-BE49-F238E27FC236}">
                <a16:creationId xmlns:a16="http://schemas.microsoft.com/office/drawing/2014/main" id="{6B93C32D-5B72-DA4C-CE35-A6336A68D6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6324" name="Rectangle 2">
            <a:extLst>
              <a:ext uri="{FF2B5EF4-FFF2-40B4-BE49-F238E27FC236}">
                <a16:creationId xmlns:a16="http://schemas.microsoft.com/office/drawing/2014/main" id="{8169D551-CFF1-8FA5-DBD3-6F29F31178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l-GR" altLang="en-US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8">
            <a:extLst>
              <a:ext uri="{FF2B5EF4-FFF2-40B4-BE49-F238E27FC236}">
                <a16:creationId xmlns:a16="http://schemas.microsoft.com/office/drawing/2014/main" id="{811B39C2-134D-C917-7908-4C59016C2F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3BBA50D-60D1-5B4B-973C-E9121226E878}" type="slidenum">
              <a:rPr lang="el-GR" altLang="en-US">
                <a:latin typeface="Calibri" panose="020F0502020204030204" pitchFamily="34" charset="0"/>
                <a:ea typeface="SimSun" panose="02010600030101010101" pitchFamily="2" charset="-122"/>
              </a:rPr>
              <a:pPr>
                <a:spcBef>
                  <a:spcPct val="0"/>
                </a:spcBef>
              </a:pPr>
              <a:t>39</a:t>
            </a:fld>
            <a:endParaRPr lang="el-GR" altLang="en-US"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  <p:sp>
        <p:nvSpPr>
          <p:cNvPr id="58371" name="Rectangle 1">
            <a:extLst>
              <a:ext uri="{FF2B5EF4-FFF2-40B4-BE49-F238E27FC236}">
                <a16:creationId xmlns:a16="http://schemas.microsoft.com/office/drawing/2014/main" id="{0CEDB72F-EFC1-33E4-487B-384636CF78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8372" name="Rectangle 2">
            <a:extLst>
              <a:ext uri="{FF2B5EF4-FFF2-40B4-BE49-F238E27FC236}">
                <a16:creationId xmlns:a16="http://schemas.microsoft.com/office/drawing/2014/main" id="{5239CCEF-3BF9-7C30-84A3-74F31016B8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l-GR" altLang="en-US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8">
            <a:extLst>
              <a:ext uri="{FF2B5EF4-FFF2-40B4-BE49-F238E27FC236}">
                <a16:creationId xmlns:a16="http://schemas.microsoft.com/office/drawing/2014/main" id="{A4B42F87-8278-2480-CE39-F022B6D367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F4679C4-5CC3-9A46-82DE-235F93BF98AF}" type="slidenum">
              <a:rPr lang="el-GR" altLang="en-US">
                <a:latin typeface="Calibri" panose="020F0502020204030204" pitchFamily="34" charset="0"/>
                <a:ea typeface="SimSun" panose="02010600030101010101" pitchFamily="2" charset="-122"/>
              </a:rPr>
              <a:pPr>
                <a:spcBef>
                  <a:spcPct val="0"/>
                </a:spcBef>
              </a:pPr>
              <a:t>40</a:t>
            </a:fld>
            <a:endParaRPr lang="el-GR" altLang="en-US"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  <p:sp>
        <p:nvSpPr>
          <p:cNvPr id="60419" name="Rectangle 1">
            <a:extLst>
              <a:ext uri="{FF2B5EF4-FFF2-40B4-BE49-F238E27FC236}">
                <a16:creationId xmlns:a16="http://schemas.microsoft.com/office/drawing/2014/main" id="{D53E8734-3938-93DF-03FC-3A431898F2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0420" name="Rectangle 2">
            <a:extLst>
              <a:ext uri="{FF2B5EF4-FFF2-40B4-BE49-F238E27FC236}">
                <a16:creationId xmlns:a16="http://schemas.microsoft.com/office/drawing/2014/main" id="{32BF2E78-049D-BCDA-D43F-E30B3ED35F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l-GR" altLang="en-US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8">
            <a:extLst>
              <a:ext uri="{FF2B5EF4-FFF2-40B4-BE49-F238E27FC236}">
                <a16:creationId xmlns:a16="http://schemas.microsoft.com/office/drawing/2014/main" id="{4A5179E5-79D5-A3C8-FE3E-B8A10C75F4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6B18730-1FF7-1B40-92CD-F6CF9299B53A}" type="slidenum">
              <a:rPr lang="el-GR" altLang="en-US">
                <a:latin typeface="Calibri" panose="020F0502020204030204" pitchFamily="34" charset="0"/>
                <a:ea typeface="SimSun" panose="02010600030101010101" pitchFamily="2" charset="-122"/>
              </a:rPr>
              <a:pPr>
                <a:spcBef>
                  <a:spcPct val="0"/>
                </a:spcBef>
              </a:pPr>
              <a:t>41</a:t>
            </a:fld>
            <a:endParaRPr lang="el-GR" altLang="en-US"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  <p:sp>
        <p:nvSpPr>
          <p:cNvPr id="62467" name="Rectangle 1">
            <a:extLst>
              <a:ext uri="{FF2B5EF4-FFF2-40B4-BE49-F238E27FC236}">
                <a16:creationId xmlns:a16="http://schemas.microsoft.com/office/drawing/2014/main" id="{91E4DD2D-A0EE-B9D2-8E75-192DC23006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2468" name="Rectangle 2">
            <a:extLst>
              <a:ext uri="{FF2B5EF4-FFF2-40B4-BE49-F238E27FC236}">
                <a16:creationId xmlns:a16="http://schemas.microsoft.com/office/drawing/2014/main" id="{7BA2A784-64D0-4E7D-0235-8D1C41A6FB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l-GR" altLang="en-US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4">
            <a:extLst>
              <a:ext uri="{FF2B5EF4-FFF2-40B4-BE49-F238E27FC236}">
                <a16:creationId xmlns:a16="http://schemas.microsoft.com/office/drawing/2014/main" id="{89D00CB0-A1DD-DD9F-4282-3358ED32820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2266950" cy="6858000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l-GR" altLang="en-US"/>
          </a:p>
        </p:txBody>
      </p:sp>
      <p:sp>
        <p:nvSpPr>
          <p:cNvPr id="39953" name="Rectangle 17"/>
          <p:cNvSpPr>
            <a:spLocks noGrp="1" noChangeArrowheads="1"/>
          </p:cNvSpPr>
          <p:nvPr>
            <p:ph type="ctrTitle"/>
          </p:nvPr>
        </p:nvSpPr>
        <p:spPr>
          <a:xfrm>
            <a:off x="1692275" y="1484313"/>
            <a:ext cx="7451725" cy="2376487"/>
          </a:xfrm>
          <a:solidFill>
            <a:srgbClr val="6699FF"/>
          </a:solidFill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endParaRPr lang="el-GR"/>
          </a:p>
        </p:txBody>
      </p:sp>
      <p:sp>
        <p:nvSpPr>
          <p:cNvPr id="39954" name="Rectangle 18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endParaRPr lang="el-GR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A57A31C-13CF-2025-C971-C390FA7FD3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b="0" i="0">
                <a:latin typeface="Arial" charset="0"/>
              </a:defRPr>
            </a:lvl1pPr>
          </a:lstStyle>
          <a:p>
            <a:pPr>
              <a:defRPr/>
            </a:pPr>
            <a:fld id="{0CFC399C-9090-B544-BBF6-0D0DF8588EF2}" type="datetime1">
              <a:rPr lang="en-US" smtClean="0"/>
              <a:t>3/29/26</a:t>
            </a:fld>
            <a:endParaRPr lang="el-G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43603B7-5766-6013-8B27-1BD74DC50E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algn="ctr">
              <a:defRPr b="0" i="0"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Dr. Elena Politi</a:t>
            </a:r>
            <a:endParaRPr lang="el-G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BB80D53-5087-0EA4-6B97-386C544DC3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anose="020B0604020202020204" pitchFamily="34" charset="0"/>
              </a:defRPr>
            </a:lvl1pPr>
          </a:lstStyle>
          <a:p>
            <a:fld id="{8FC1FEC1-7029-8E45-849D-05D874E7932D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4067089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6DA70A-4538-173C-8429-2391B548E00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Dr. Elena Politi</a:t>
            </a:r>
            <a:endParaRPr lang="el-GR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EA24D43C-3D02-9561-0763-513EC9BB99E6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523B123C-04BA-564E-A35C-044ECDC4560E}" type="datetime1">
              <a:rPr lang="en-US" altLang="en-US" smtClean="0"/>
              <a:t>3/29/26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3738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0513" y="168275"/>
            <a:ext cx="2057400" cy="60690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68275"/>
            <a:ext cx="6019800" cy="60690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09A620-E5EC-7C22-0B87-8C6FBF71051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Dr. Elena Politi</a:t>
            </a:r>
            <a:endParaRPr lang="el-GR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88474468-49F4-B023-6963-97D29A40C091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20BF621A-C66C-A845-ACA6-9121A3BD9B24}" type="datetime1">
              <a:rPr lang="en-US" altLang="en-US" smtClean="0"/>
              <a:t>3/29/26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0528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A39523-AF6A-1A5B-8855-7A45BC8EBAA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Dr. Elena Politi</a:t>
            </a:r>
            <a:endParaRPr lang="el-GR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6907F9AB-FC35-770F-2AC8-C7FB7B0CD64C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43458D-1A08-7A45-8125-D0F25A5C773D}" type="datetime1">
              <a:rPr lang="en-US" altLang="en-US" smtClean="0"/>
              <a:t>3/29/26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4078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2F399D-017B-7ABE-93C7-FF819942DAD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Dr. Elena Politi</a:t>
            </a:r>
            <a:endParaRPr lang="el-GR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E2E3705B-1209-FF80-9061-8E09A4A8D98C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19AF1C7B-7597-064F-AD49-31DF04F08B44}" type="datetime1">
              <a:rPr lang="en-US" altLang="en-US" smtClean="0"/>
              <a:t>3/29/26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722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700213"/>
            <a:ext cx="4038600" cy="4537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700213"/>
            <a:ext cx="4038600" cy="4537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A65C7B6-DB6D-D60B-97AC-CA11F958697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Dr. Elena Politi</a:t>
            </a:r>
            <a:endParaRPr lang="el-GR"/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2B6D5B3F-4DCB-62CF-9746-B2B645411A21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48E5E03A-0598-EF4D-BADD-F3C037471298}" type="datetime1">
              <a:rPr lang="en-US" altLang="en-US" smtClean="0"/>
              <a:t>3/29/26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0206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EA2C3131-0CC4-A2BB-8219-FF36E10CB99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Dr. Elena Politi</a:t>
            </a:r>
            <a:endParaRPr lang="el-GR"/>
          </a:p>
        </p:txBody>
      </p:sp>
      <p:sp>
        <p:nvSpPr>
          <p:cNvPr id="8" name="Rectangle 17">
            <a:extLst>
              <a:ext uri="{FF2B5EF4-FFF2-40B4-BE49-F238E27FC236}">
                <a16:creationId xmlns:a16="http://schemas.microsoft.com/office/drawing/2014/main" id="{D8354654-A961-6F98-CFFC-BFEA4AD8351B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BE9964C1-5E00-3548-A1A3-A52FE05090AF}" type="datetime1">
              <a:rPr lang="en-US" altLang="en-US" smtClean="0"/>
              <a:t>3/29/26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5450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F34CB23-E701-7B72-60B9-F18DE048D95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Dr. Elena Politi</a:t>
            </a:r>
            <a:endParaRPr lang="el-GR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09E4318B-A16C-6C63-FA58-ABCC7912605C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6D2E3D3F-B7E1-DA46-BDF5-B5E53CF11DFC}" type="datetime1">
              <a:rPr lang="en-US" altLang="en-US" smtClean="0"/>
              <a:t>3/29/26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442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B99BD11-4AFD-D2C1-6D64-AD91CBBB93D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Dr. Elena Politi</a:t>
            </a:r>
            <a:endParaRPr lang="el-GR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11ED3D08-00BF-2216-B229-D61BEABDA7F3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6CCF221B-5484-9940-87B0-B4390A41720C}" type="datetime1">
              <a:rPr lang="en-US" altLang="en-US" smtClean="0"/>
              <a:t>3/29/26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2345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545F3AF-7982-4567-B467-E8CC9E3C6CD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Dr. Elena Politi</a:t>
            </a:r>
            <a:endParaRPr lang="el-GR"/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873AC3E5-9EE2-70F5-6787-364B86077D16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BD879D66-FB79-9C40-8F44-CE48FC26CCB0}" type="datetime1">
              <a:rPr lang="en-US" altLang="en-US" smtClean="0"/>
              <a:t>3/29/26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3398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EA0E5E5-961D-4EF3-5841-6AFEB3EEC51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Dr. Elena Politi</a:t>
            </a:r>
            <a:endParaRPr lang="el-GR"/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9DEE09C2-04E0-0DF7-5F60-D7BDB9C2A2E2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5397E251-311A-594E-992E-FF25C4D66720}" type="datetime1">
              <a:rPr lang="en-US" altLang="en-US" smtClean="0"/>
              <a:t>3/29/26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5890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699FF"/>
            </a:gs>
            <a:gs pos="50000">
              <a:srgbClr val="ECECF2"/>
            </a:gs>
            <a:gs pos="100000">
              <a:srgbClr val="6699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>
            <a:extLst>
              <a:ext uri="{FF2B5EF4-FFF2-40B4-BE49-F238E27FC236}">
                <a16:creationId xmlns:a16="http://schemas.microsoft.com/office/drawing/2014/main" id="{8DFD44B7-9BE8-4DDF-B3F9-CCEEFE64A68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67400" y="6381750"/>
            <a:ext cx="2881313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1">
                <a:latin typeface="+mn-lt"/>
              </a:defRPr>
            </a:lvl1pPr>
          </a:lstStyle>
          <a:p>
            <a:pPr>
              <a:defRPr/>
            </a:pPr>
            <a:r>
              <a:rPr lang="en-US"/>
              <a:t>Dr. Elena Politi</a:t>
            </a:r>
            <a:endParaRPr lang="el-GR"/>
          </a:p>
        </p:txBody>
      </p:sp>
      <p:sp>
        <p:nvSpPr>
          <p:cNvPr id="1027" name="Rectangle 14">
            <a:extLst>
              <a:ext uri="{FF2B5EF4-FFF2-40B4-BE49-F238E27FC236}">
                <a16:creationId xmlns:a16="http://schemas.microsoft.com/office/drawing/2014/main" id="{B9C9BF5B-0BC0-6790-9723-DA32958DDE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68275"/>
            <a:ext cx="8229600" cy="110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n-US"/>
              <a:t>Click to edit Master title style</a:t>
            </a:r>
          </a:p>
        </p:txBody>
      </p:sp>
      <p:sp>
        <p:nvSpPr>
          <p:cNvPr id="1028" name="Rectangle 15">
            <a:extLst>
              <a:ext uri="{FF2B5EF4-FFF2-40B4-BE49-F238E27FC236}">
                <a16:creationId xmlns:a16="http://schemas.microsoft.com/office/drawing/2014/main" id="{E8F7C063-80F1-16A3-405C-5E686A63D8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700213"/>
            <a:ext cx="8229600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n-US"/>
              <a:t>Click to edit Master text styles</a:t>
            </a:r>
          </a:p>
          <a:p>
            <a:pPr lvl="1"/>
            <a:r>
              <a:rPr lang="el-GR" altLang="en-US"/>
              <a:t>Second level</a:t>
            </a:r>
          </a:p>
          <a:p>
            <a:pPr lvl="2"/>
            <a:r>
              <a:rPr lang="el-GR" altLang="en-US"/>
              <a:t>Third level</a:t>
            </a:r>
          </a:p>
          <a:p>
            <a:pPr lvl="3"/>
            <a:r>
              <a:rPr lang="el-GR" altLang="en-US"/>
              <a:t>Fourth level</a:t>
            </a:r>
          </a:p>
          <a:p>
            <a:pPr lvl="4"/>
            <a:r>
              <a:rPr lang="el-GR" altLang="en-US"/>
              <a:t>Fifth level</a:t>
            </a:r>
          </a:p>
        </p:txBody>
      </p:sp>
      <p:sp>
        <p:nvSpPr>
          <p:cNvPr id="38929" name="Rectangle 17">
            <a:extLst>
              <a:ext uri="{FF2B5EF4-FFF2-40B4-BE49-F238E27FC236}">
                <a16:creationId xmlns:a16="http://schemas.microsoft.com/office/drawing/2014/main" id="{2F38145C-1FB8-4DF6-BBD0-4BF0617A798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1" i="1">
                <a:latin typeface="Tahoma" panose="020B0604030504040204" pitchFamily="34" charset="0"/>
              </a:defRPr>
            </a:lvl1pPr>
          </a:lstStyle>
          <a:p>
            <a:fld id="{8887E580-F328-C044-90D6-4E21201FDE86}" type="datetime1">
              <a:rPr lang="en-US" altLang="en-US" smtClean="0"/>
              <a:t>3/29/26</a:t>
            </a:fld>
            <a:endParaRPr lang="en-US" altLang="en-US"/>
          </a:p>
        </p:txBody>
      </p:sp>
      <p:sp>
        <p:nvSpPr>
          <p:cNvPr id="1030" name="Line 45">
            <a:extLst>
              <a:ext uri="{FF2B5EF4-FFF2-40B4-BE49-F238E27FC236}">
                <a16:creationId xmlns:a16="http://schemas.microsoft.com/office/drawing/2014/main" id="{2D3A67DA-D6BD-9F20-3DFD-1BA69B30F310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638175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R"/>
          </a:p>
        </p:txBody>
      </p:sp>
      <p:sp>
        <p:nvSpPr>
          <p:cNvPr id="1031" name="Line 46">
            <a:extLst>
              <a:ext uri="{FF2B5EF4-FFF2-40B4-BE49-F238E27FC236}">
                <a16:creationId xmlns:a16="http://schemas.microsoft.com/office/drawing/2014/main" id="{2E4CB8F4-247C-C57F-AC0B-DC97378B0C7E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126841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09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B2339C32-0DE6-7167-8CAE-88D920F5490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 anchor="t"/>
          <a:lstStyle/>
          <a:p>
            <a:pPr algn="ctr" eaLnBrk="1" hangingPunct="1"/>
            <a:r>
              <a:rPr lang="el-GR" dirty="0"/>
              <a:t>Εφαρμογές Τηλεματικής στις Μεταφορές και την Υγεία</a:t>
            </a:r>
            <a:endParaRPr lang="el-GR" altLang="en-US" sz="2400" b="1" dirty="0">
              <a:solidFill>
                <a:schemeClr val="tx1"/>
              </a:solidFill>
            </a:endParaRP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957A9F6D-0B7C-8D8D-72EA-79BE3991A8C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el-GR" altLang="en-US" sz="1600" b="1" dirty="0">
                <a:solidFill>
                  <a:schemeClr val="tx2"/>
                </a:solidFill>
              </a:rPr>
              <a:t>Δρ. ΄Έλενα Πολίτη</a:t>
            </a:r>
          </a:p>
          <a:p>
            <a:pPr algn="ctr" eaLnBrk="1" hangingPunct="1">
              <a:lnSpc>
                <a:spcPct val="80000"/>
              </a:lnSpc>
            </a:pPr>
            <a:endParaRPr lang="en-US" altLang="en-US" sz="1200" b="1" dirty="0">
              <a:solidFill>
                <a:schemeClr val="tx2"/>
              </a:solidFill>
            </a:endParaRPr>
          </a:p>
          <a:p>
            <a:pPr algn="ctr" eaLnBrk="1" hangingPunct="1">
              <a:lnSpc>
                <a:spcPct val="80000"/>
              </a:lnSpc>
            </a:pPr>
            <a:r>
              <a:rPr lang="el-GR" altLang="en-US" sz="1200" b="1" i="1" dirty="0">
                <a:solidFill>
                  <a:schemeClr val="tx2"/>
                </a:solidFill>
              </a:rPr>
              <a:t>Τμήμα Πληροφορικής και Τηλεματικής</a:t>
            </a:r>
          </a:p>
          <a:p>
            <a:pPr algn="ctr" eaLnBrk="1" hangingPunct="1">
              <a:lnSpc>
                <a:spcPct val="80000"/>
              </a:lnSpc>
            </a:pPr>
            <a:r>
              <a:rPr lang="el-GR" altLang="en-US" sz="1200" b="1" i="1" dirty="0">
                <a:solidFill>
                  <a:schemeClr val="tx2"/>
                </a:solidFill>
              </a:rPr>
              <a:t>Σχολή Ψηφιακής Τεχνολογίας</a:t>
            </a:r>
          </a:p>
          <a:p>
            <a:pPr algn="ctr" eaLnBrk="1" hangingPunct="1">
              <a:lnSpc>
                <a:spcPct val="80000"/>
              </a:lnSpc>
            </a:pPr>
            <a:r>
              <a:rPr lang="el-GR" altLang="en-US" sz="1200" b="1" i="1" dirty="0" err="1">
                <a:solidFill>
                  <a:schemeClr val="tx2"/>
                </a:solidFill>
              </a:rPr>
              <a:t>Χαροκοπειο</a:t>
            </a:r>
            <a:r>
              <a:rPr lang="el-GR" altLang="en-US" sz="1200" b="1" i="1" dirty="0">
                <a:solidFill>
                  <a:schemeClr val="tx2"/>
                </a:solidFill>
              </a:rPr>
              <a:t> Πανεπιστήμιο</a:t>
            </a:r>
            <a:endParaRPr lang="en-US" altLang="en-US" sz="1200" b="1" i="1" dirty="0">
              <a:solidFill>
                <a:schemeClr val="tx2"/>
              </a:solidFill>
            </a:endParaRPr>
          </a:p>
          <a:p>
            <a:pPr algn="ctr" eaLnBrk="1" hangingPunct="1">
              <a:lnSpc>
                <a:spcPct val="80000"/>
              </a:lnSpc>
            </a:pPr>
            <a:r>
              <a:rPr lang="en-US" altLang="en-US" sz="1200" i="1" dirty="0">
                <a:solidFill>
                  <a:schemeClr val="tx2"/>
                </a:solidFill>
              </a:rPr>
              <a:t>📧 </a:t>
            </a:r>
            <a:r>
              <a:rPr lang="en-US" altLang="en-US" sz="1200" i="1" dirty="0" err="1">
                <a:solidFill>
                  <a:schemeClr val="tx2"/>
                </a:solidFill>
              </a:rPr>
              <a:t>politie@hua.gr</a:t>
            </a:r>
            <a:endParaRPr lang="en-US" altLang="en-US" sz="1200" i="1" dirty="0">
              <a:solidFill>
                <a:schemeClr val="tx2"/>
              </a:solidFill>
            </a:endParaRPr>
          </a:p>
          <a:p>
            <a:pPr algn="ctr" eaLnBrk="1" hangingPunct="1">
              <a:lnSpc>
                <a:spcPct val="80000"/>
              </a:lnSpc>
            </a:pPr>
            <a:r>
              <a:rPr lang="en-US" altLang="en-US" sz="1200" i="1" dirty="0">
                <a:solidFill>
                  <a:schemeClr val="tx2"/>
                </a:solidFill>
              </a:rPr>
              <a:t>🌐 https://</a:t>
            </a:r>
            <a:r>
              <a:rPr lang="en-US" altLang="en-US" sz="1200" i="1" dirty="0" err="1">
                <a:solidFill>
                  <a:schemeClr val="tx2"/>
                </a:solidFill>
              </a:rPr>
              <a:t>icsa.hua.gr</a:t>
            </a:r>
            <a:r>
              <a:rPr lang="en-US" altLang="en-US" sz="1200" i="1" dirty="0">
                <a:solidFill>
                  <a:schemeClr val="tx2"/>
                </a:solidFill>
              </a:rPr>
              <a:t>/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493FAF-E01B-5FA2-8039-0DD3A814F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Dr. Elena Politi</a:t>
            </a:r>
            <a:endParaRPr lang="el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40A15B-A773-D249-26F9-215E62E3C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1FEC1-7029-8E45-849D-05D874E7932D}" type="slidenum">
              <a:rPr lang="el-GR" altLang="en-US" smtClean="0"/>
              <a:pPr/>
              <a:t>1</a:t>
            </a:fld>
            <a:endParaRPr lang="el-GR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DCEBB-FA0E-93D7-EA87-3DB105ED0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/>
              <a:t>DSRC (Dedicated Short Range Communication)</a:t>
            </a:r>
            <a:r>
              <a:rPr lang="el-GR" sz="3200" b="1" dirty="0"/>
              <a:t> (1/2)</a:t>
            </a:r>
            <a:endParaRPr lang="en-GB" sz="3200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0B329FA-E5EF-34D5-001F-54D9B28DD1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Πρόκειται για γενικό όρο για τα συστήματα ασύρματης επικοινωνίας οχημάτων που λειτουργούν σε μικρές αποστάσεις (~1 </a:t>
            </a:r>
            <a:r>
              <a:rPr lang="en-GB" dirty="0"/>
              <a:t>km). </a:t>
            </a:r>
          </a:p>
          <a:p>
            <a:pPr lvl="0"/>
            <a:r>
              <a:rPr lang="el-GR" b="1" dirty="0"/>
              <a:t>Σκοπός</a:t>
            </a:r>
            <a:r>
              <a:rPr lang="el-GR" dirty="0"/>
              <a:t>:</a:t>
            </a:r>
            <a:br>
              <a:rPr lang="el-GR" dirty="0"/>
            </a:br>
            <a:r>
              <a:rPr lang="el-GR" dirty="0"/>
              <a:t>Υποστήριξη </a:t>
            </a:r>
            <a:r>
              <a:rPr lang="en-GB" dirty="0"/>
              <a:t>V2V (Vehicle-to-Vehicle) </a:t>
            </a:r>
            <a:r>
              <a:rPr lang="el-GR" dirty="0"/>
              <a:t>και </a:t>
            </a:r>
            <a:r>
              <a:rPr lang="en-GB" dirty="0"/>
              <a:t>V2I (Vehicle-to-Infrastructure) </a:t>
            </a:r>
            <a:r>
              <a:rPr lang="el-GR" dirty="0"/>
              <a:t>για ασφάλεια και διαχείριση κυκλοφορίας</a:t>
            </a:r>
            <a:endParaRPr lang="en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D3E28A-9F20-CF52-4295-E17EAE47B0C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34893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64150-CD8E-F5A5-AB63-4FDFE7160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5DAC8-7EA1-6731-C3F7-58ADFD5EA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/>
              <a:t>DSRC (Dedicated Short Range Communication)</a:t>
            </a:r>
            <a:r>
              <a:rPr lang="el-GR" sz="3200" b="1" dirty="0"/>
              <a:t> (2/2)</a:t>
            </a:r>
            <a:endParaRPr lang="en-GB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E5A5F-D6AE-CA17-7F9C-8C1842784B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Συχνότητα: 5.850–5.925 </a:t>
            </a:r>
            <a:r>
              <a:rPr lang="en-GB" dirty="0"/>
              <a:t>GHz </a:t>
            </a:r>
          </a:p>
          <a:p>
            <a:r>
              <a:rPr lang="el-GR" dirty="0"/>
              <a:t>Εμβέλεια: 300 </a:t>
            </a:r>
            <a:r>
              <a:rPr lang="en-GB" dirty="0"/>
              <a:t>m – 1 km </a:t>
            </a:r>
          </a:p>
          <a:p>
            <a:r>
              <a:rPr lang="el-GR" dirty="0"/>
              <a:t>Ταχύτητα οχήματος: έως 200 </a:t>
            </a:r>
            <a:r>
              <a:rPr lang="en-GB" dirty="0"/>
              <a:t>km/h </a:t>
            </a:r>
          </a:p>
          <a:p>
            <a:r>
              <a:rPr lang="en-GB" dirty="0"/>
              <a:t>Data rate: 6–27 Mbps </a:t>
            </a:r>
          </a:p>
          <a:p>
            <a:r>
              <a:rPr lang="el-GR" dirty="0"/>
              <a:t>Ζώνη: </a:t>
            </a:r>
            <a:r>
              <a:rPr lang="el-GR" b="1" dirty="0"/>
              <a:t>5.850–5.925 </a:t>
            </a:r>
            <a:r>
              <a:rPr lang="en-GB" b="1" dirty="0"/>
              <a:t>GHz</a:t>
            </a:r>
            <a:r>
              <a:rPr lang="en-GB" dirty="0"/>
              <a:t> </a:t>
            </a:r>
          </a:p>
          <a:p>
            <a:r>
              <a:rPr lang="el-GR" dirty="0"/>
              <a:t>Χαμηλή καθυστέρηση (</a:t>
            </a:r>
            <a:r>
              <a:rPr lang="en-GB" dirty="0"/>
              <a:t>low latency)</a:t>
            </a:r>
          </a:p>
          <a:p>
            <a:r>
              <a:rPr lang="el-GR" dirty="0"/>
              <a:t>Υποστηρίζει εφαρμογές ασφάλειας (</a:t>
            </a:r>
            <a:r>
              <a:rPr lang="en-GB" dirty="0"/>
              <a:t>V2V, V2I)</a:t>
            </a:r>
          </a:p>
          <a:p>
            <a:pPr marL="0" indent="0">
              <a:buNone/>
            </a:pPr>
            <a:endParaRPr lang="en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C69C56-BAB2-0C12-DF5B-5B21D5C0EA3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6864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ACD4B-42AD-F624-4707-398B918D8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/>
              <a:t>WAVE (Wireless Access in Vehicular Environments)</a:t>
            </a:r>
            <a:endParaRPr lang="en-GR" sz="3200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C5E1511-DC94-EC30-BC2E-362C0485D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Βασίζεται σε: </a:t>
            </a:r>
          </a:p>
          <a:p>
            <a:pPr lvl="1"/>
            <a:r>
              <a:rPr lang="en-GB" dirty="0"/>
              <a:t>IEEE 802.11p (physical &amp; MAC layers) </a:t>
            </a:r>
          </a:p>
          <a:p>
            <a:pPr lvl="1"/>
            <a:r>
              <a:rPr lang="el-GR" dirty="0"/>
              <a:t>Εξειδικεύεται για κινητά δίκτυα υψηλής ταχύτητας </a:t>
            </a:r>
          </a:p>
          <a:p>
            <a:r>
              <a:rPr lang="el-GR" dirty="0"/>
              <a:t>Σκοπός: </a:t>
            </a:r>
          </a:p>
          <a:p>
            <a:pPr lvl="1"/>
            <a:r>
              <a:rPr lang="el-GR" dirty="0"/>
              <a:t>Διασφαλίζει συνεπή και αξιόπιστη </a:t>
            </a:r>
            <a:r>
              <a:rPr lang="en-GB" dirty="0"/>
              <a:t>V2V / V2I </a:t>
            </a:r>
            <a:r>
              <a:rPr lang="el-GR" dirty="0"/>
              <a:t>επικοινωνία </a:t>
            </a:r>
          </a:p>
          <a:p>
            <a:pPr lvl="1"/>
            <a:r>
              <a:rPr lang="el-GR" dirty="0"/>
              <a:t>Υποστηρίζει ασφαλή μηνύματα σε πραγματικό χρόνο</a:t>
            </a:r>
          </a:p>
          <a:p>
            <a:endParaRPr lang="en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F3B677-9480-91BE-0BC3-8224AF85A48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6893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06AC3-8075-6FD0-3FE5-0830A544D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68275"/>
            <a:ext cx="8229600" cy="1100138"/>
          </a:xfrm>
        </p:spPr>
        <p:txBody>
          <a:bodyPr wrap="square" anchor="ctr">
            <a:normAutofit/>
          </a:bodyPr>
          <a:lstStyle/>
          <a:p>
            <a:r>
              <a:rPr lang="en-GB" b="1" dirty="0"/>
              <a:t>Cloud Computing </a:t>
            </a:r>
            <a:r>
              <a:rPr lang="el-GR" b="1" dirty="0"/>
              <a:t>σε </a:t>
            </a:r>
            <a:r>
              <a:rPr lang="en-GB" b="1" dirty="0"/>
              <a:t>VANETs</a:t>
            </a:r>
            <a:endParaRPr lang="en-GR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4CDD50F-39DA-ADB7-FF16-9A76DFEC7A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8312" y="1700213"/>
            <a:ext cx="7488063" cy="4537075"/>
          </a:xfrm>
        </p:spPr>
        <p:txBody>
          <a:bodyPr wrap="square" anchor="t">
            <a:normAutofit/>
          </a:bodyPr>
          <a:lstStyle/>
          <a:p>
            <a:pPr marL="0" indent="0">
              <a:buNone/>
            </a:pPr>
            <a:r>
              <a:rPr lang="el-GR" dirty="0"/>
              <a:t>Απομακρυσμένα κέντρα δεδομένων που παρέχουν </a:t>
            </a:r>
            <a:r>
              <a:rPr lang="el-GR" b="1" dirty="0"/>
              <a:t>αποθήκευση, επεξεργασία και ανάλυση δεδομένων</a:t>
            </a:r>
            <a:r>
              <a:rPr lang="el-GR" dirty="0"/>
              <a:t>.</a:t>
            </a:r>
          </a:p>
          <a:p>
            <a:endParaRPr lang="en-GR" dirty="0"/>
          </a:p>
        </p:txBody>
      </p:sp>
      <p:pic>
        <p:nvPicPr>
          <p:cNvPr id="107524" name="Picture 4" descr="A diagram of a cloud computing network&#10;&#10;AI-generated content may be incorrect.">
            <a:extLst>
              <a:ext uri="{FF2B5EF4-FFF2-40B4-BE49-F238E27FC236}">
                <a16:creationId xmlns:a16="http://schemas.microsoft.com/office/drawing/2014/main" id="{BD73D4A1-5B9C-011A-C8E5-562AC9545F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3740694"/>
            <a:ext cx="5688632" cy="2488776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48C252-7AA6-BF6E-9FBC-DD22271B5C3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867400" y="6381750"/>
            <a:ext cx="2881313" cy="312738"/>
          </a:xfrm>
        </p:spPr>
        <p:txBody>
          <a:bodyPr wrap="square" anchor="b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7826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B27C1-4578-597B-D736-5F231503D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Cloud Computing </a:t>
            </a:r>
            <a:r>
              <a:rPr lang="el-GR" b="1" dirty="0"/>
              <a:t>σε </a:t>
            </a:r>
            <a:r>
              <a:rPr lang="en-GB" b="1" dirty="0"/>
              <a:t>VANETs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DC6D11-BA93-AF10-260B-D23C6CD453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b="1" dirty="0"/>
              <a:t>Πλεονεκτήματα:</a:t>
            </a:r>
            <a:endParaRPr lang="el-GR" sz="2400" dirty="0"/>
          </a:p>
          <a:p>
            <a:pPr lvl="1"/>
            <a:r>
              <a:rPr lang="el-GR" sz="2400" dirty="0"/>
              <a:t>Μεγάλη υπολογιστική ισχύς </a:t>
            </a:r>
          </a:p>
          <a:p>
            <a:pPr lvl="1"/>
            <a:r>
              <a:rPr lang="el-GR" sz="2400" dirty="0"/>
              <a:t>Κεντρική διαχείριση δεδομένων </a:t>
            </a:r>
          </a:p>
          <a:p>
            <a:pPr lvl="1"/>
            <a:r>
              <a:rPr lang="el-GR" sz="2400" dirty="0"/>
              <a:t>Μαζική αποθήκευση πληροφοριών από οχήματα</a:t>
            </a:r>
            <a:endParaRPr lang="en-US" sz="2400" dirty="0"/>
          </a:p>
          <a:p>
            <a:r>
              <a:rPr lang="el-GR" sz="2400" b="1" dirty="0"/>
              <a:t>Μειονεκτήματα σε </a:t>
            </a:r>
            <a:r>
              <a:rPr lang="en-GB" sz="2400" b="1" dirty="0"/>
              <a:t>VANETs:</a:t>
            </a:r>
            <a:endParaRPr lang="en-GB" sz="2400" dirty="0"/>
          </a:p>
          <a:p>
            <a:pPr lvl="1"/>
            <a:r>
              <a:rPr lang="el-GR" sz="2400" dirty="0"/>
              <a:t>Μεγάλη </a:t>
            </a:r>
            <a:r>
              <a:rPr lang="el-GR" sz="2400" b="1" dirty="0"/>
              <a:t>καθυστέρηση (</a:t>
            </a:r>
            <a:r>
              <a:rPr lang="en-GB" sz="2400" b="1" dirty="0"/>
              <a:t>latency)</a:t>
            </a:r>
            <a:r>
              <a:rPr lang="en-GB" sz="2400" dirty="0"/>
              <a:t> </a:t>
            </a:r>
            <a:r>
              <a:rPr lang="el-GR" sz="2400" dirty="0"/>
              <a:t>λόγω απόστασης </a:t>
            </a:r>
          </a:p>
          <a:p>
            <a:pPr lvl="1"/>
            <a:r>
              <a:rPr lang="el-GR" sz="2400" dirty="0"/>
              <a:t>Υποβάθμιση της ποιότητας υπηρεσίας σε πραγματικό χρόνο </a:t>
            </a:r>
          </a:p>
          <a:p>
            <a:pPr lvl="1"/>
            <a:r>
              <a:rPr lang="el-GR" sz="2400" dirty="0"/>
              <a:t>Δυνατότητα συμφόρησης δικτύου (</a:t>
            </a:r>
            <a:r>
              <a:rPr lang="en-GB" sz="2400" dirty="0"/>
              <a:t>network congestion)</a:t>
            </a:r>
          </a:p>
          <a:p>
            <a:pPr lvl="1"/>
            <a:endParaRPr lang="el-GR" dirty="0"/>
          </a:p>
          <a:p>
            <a:endParaRPr lang="en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CF3416-16BE-95D8-4B0B-4EC30AB02D3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0625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CE074-CC26-92DE-44AC-76C84EC3C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Edge &amp; Fog Computing </a:t>
            </a:r>
            <a:r>
              <a:rPr lang="el-GR" b="1" dirty="0"/>
              <a:t>σε </a:t>
            </a:r>
            <a:r>
              <a:rPr lang="en-GB" b="1" dirty="0"/>
              <a:t>VANETs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C11071-136E-7896-20E3-1985F1B5D9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Υπολογιστική ισχύς </a:t>
            </a:r>
            <a:r>
              <a:rPr lang="el-GR" b="1" dirty="0"/>
              <a:t>κοντά στο όχημα</a:t>
            </a:r>
            <a:r>
              <a:rPr lang="el-GR" dirty="0"/>
              <a:t> ή στα σημεία πρόσβασης (</a:t>
            </a:r>
            <a:r>
              <a:rPr lang="en-GB" dirty="0"/>
              <a:t>RSUs, BS, traffic lights). </a:t>
            </a:r>
          </a:p>
          <a:p>
            <a:pPr lvl="1"/>
            <a:r>
              <a:rPr lang="en-GB" dirty="0"/>
              <a:t>Fog: </a:t>
            </a:r>
            <a:r>
              <a:rPr lang="el-GR" dirty="0"/>
              <a:t>ενδιάμεσο επίπεδο μεταξύ οχήματος και </a:t>
            </a:r>
            <a:r>
              <a:rPr lang="en-GB" dirty="0"/>
              <a:t>cloud </a:t>
            </a:r>
          </a:p>
          <a:p>
            <a:pPr lvl="1"/>
            <a:r>
              <a:rPr lang="en-GB" dirty="0"/>
              <a:t>Edge: </a:t>
            </a:r>
            <a:r>
              <a:rPr lang="el-GR" dirty="0"/>
              <a:t>κοντά στο χρήστη, συνήθως σε οχήματα ή σταθμούς βάσης</a:t>
            </a:r>
          </a:p>
          <a:p>
            <a:endParaRPr lang="en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FF2AC2-0B30-6982-5DE7-CC9AD78A8F6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6044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163F1-1107-AACA-8A3C-6539694C7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80802E3-8F04-AC46-B35B-4C40883A4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Edge &amp; Fog Computing </a:t>
            </a:r>
            <a:r>
              <a:rPr lang="el-GR" b="1" dirty="0"/>
              <a:t>σε </a:t>
            </a:r>
            <a:r>
              <a:rPr lang="en-GB" b="1" dirty="0"/>
              <a:t>VANETs</a:t>
            </a:r>
            <a:endParaRPr lang="en-GR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D8BD5C0-0192-9544-310D-36E6E79FF8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Πλεονεκτήματα: </a:t>
            </a:r>
          </a:p>
          <a:p>
            <a:pPr lvl="1"/>
            <a:r>
              <a:rPr lang="el-GR" dirty="0"/>
              <a:t>Χαμηλή καθυστέρηση (</a:t>
            </a:r>
            <a:r>
              <a:rPr lang="en-GB" dirty="0"/>
              <a:t>low latency) </a:t>
            </a:r>
          </a:p>
          <a:p>
            <a:pPr lvl="1"/>
            <a:r>
              <a:rPr lang="el-GR" dirty="0"/>
              <a:t>Βελτιωμένη απόκριση για </a:t>
            </a:r>
            <a:r>
              <a:rPr lang="en-GB" dirty="0"/>
              <a:t>delay-sensitive </a:t>
            </a:r>
            <a:r>
              <a:rPr lang="el-GR" dirty="0"/>
              <a:t>εφαρμογές </a:t>
            </a:r>
          </a:p>
          <a:p>
            <a:pPr lvl="1"/>
            <a:r>
              <a:rPr lang="el-GR" dirty="0"/>
              <a:t>Μείωση της εισερχόμενης κίνησης στο </a:t>
            </a:r>
            <a:r>
              <a:rPr lang="en-GB" dirty="0"/>
              <a:t>cloud </a:t>
            </a:r>
          </a:p>
          <a:p>
            <a:r>
              <a:rPr lang="el-GR" b="1" dirty="0"/>
              <a:t>Προβλήματα:</a:t>
            </a:r>
            <a:endParaRPr lang="el-GR" dirty="0"/>
          </a:p>
          <a:p>
            <a:pPr lvl="1"/>
            <a:r>
              <a:rPr lang="el-GR" dirty="0"/>
              <a:t>Κινητικότητα οχημάτων </a:t>
            </a:r>
          </a:p>
          <a:p>
            <a:pPr lvl="1"/>
            <a:r>
              <a:rPr lang="el-GR" dirty="0"/>
              <a:t>Δυναμικές συνδέσεις και αποσυνδέσεις </a:t>
            </a:r>
          </a:p>
          <a:p>
            <a:pPr lvl="1"/>
            <a:r>
              <a:rPr lang="el-GR" dirty="0"/>
              <a:t>Διαχείριση πόρων σε πραγματικό χρόνο</a:t>
            </a:r>
          </a:p>
          <a:p>
            <a:endParaRPr lang="en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6A94B8-A811-7710-A72C-34D98F92CE4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wrap="square" anchor="b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249362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9" name="Title 1">
            <a:extLst>
              <a:ext uri="{FF2B5EF4-FFF2-40B4-BE49-F238E27FC236}">
                <a16:creationId xmlns:a16="http://schemas.microsoft.com/office/drawing/2014/main" id="{646E2A6D-B344-1535-F64D-FF9184069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68275"/>
            <a:ext cx="8229600" cy="1100138"/>
          </a:xfrm>
        </p:spPr>
        <p:txBody>
          <a:bodyPr/>
          <a:lstStyle/>
          <a:p>
            <a:r>
              <a:rPr lang="en-US" dirty="0"/>
              <a:t>Cloud Vs Edge</a:t>
            </a:r>
          </a:p>
        </p:txBody>
      </p:sp>
      <p:pic>
        <p:nvPicPr>
          <p:cNvPr id="110594" name="Picture 2" descr="Edge Computing Architecture">
            <a:extLst>
              <a:ext uri="{FF2B5EF4-FFF2-40B4-BE49-F238E27FC236}">
                <a16:creationId xmlns:a16="http://schemas.microsoft.com/office/drawing/2014/main" id="{DEF4565A-993F-3F06-B7EB-96B29FF1FCC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8313" y="1942212"/>
            <a:ext cx="8229600" cy="4053076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B7D7E2-A23B-4229-9EDC-D5FC82ABB04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867400" y="6381750"/>
            <a:ext cx="2881313" cy="312738"/>
          </a:xfrm>
        </p:spPr>
        <p:txBody>
          <a:bodyPr wrap="square" anchor="b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12377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90285-A6A2-42AA-A99E-F26F610EF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Cloud Vs Edge</a:t>
            </a:r>
            <a:endParaRPr lang="en-GR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7238E397-D2E2-6C8E-F605-A3155B17CC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0673503"/>
              </p:ext>
            </p:extLst>
          </p:nvPr>
        </p:nvGraphicFramePr>
        <p:xfrm>
          <a:off x="468313" y="1628800"/>
          <a:ext cx="8229600" cy="4536504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855438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5895285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572540554"/>
                    </a:ext>
                  </a:extLst>
                </a:gridCol>
              </a:tblGrid>
              <a:tr h="49043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b="1"/>
                        <a:t>Χαρακτηριστικό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b="1"/>
                        <a:t>Cloud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b="1" dirty="0"/>
                        <a:t>Edge/Fog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4379626"/>
                  </a:ext>
                </a:extLst>
              </a:tr>
              <a:tr h="49043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/>
                        <a:t>Απόσταση από οχήματα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/>
                        <a:t>Μακρινή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/>
                        <a:t>Κοντινή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13174624"/>
                  </a:ext>
                </a:extLst>
              </a:tr>
              <a:tr h="49043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/>
                        <a:t>Latency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/>
                        <a:t>Υψηλό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/>
                        <a:t>Χαμηλό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05849228"/>
                  </a:ext>
                </a:extLst>
              </a:tr>
              <a:tr h="49043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/>
                        <a:t>Υπολογιστική ισχύς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dirty="0"/>
                        <a:t>Πολύ υψηλή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/>
                        <a:t>Μέτρια προς υψηλή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31828091"/>
                  </a:ext>
                </a:extLst>
              </a:tr>
              <a:tr h="85825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/>
                        <a:t>Κατάλληλο για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/>
                        <a:t>Μακροπρόθεσμη ανάλυση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/>
                        <a:t>Real-time </a:t>
                      </a:r>
                      <a:r>
                        <a:rPr lang="el-GR"/>
                        <a:t>εφαρμογές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0625498"/>
                  </a:ext>
                </a:extLst>
              </a:tr>
              <a:tr h="49043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/>
                        <a:t>Διαχείριση δεδομένων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/>
                        <a:t>Κεντρική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/>
                        <a:t>Κατανεμημένη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881151"/>
                  </a:ext>
                </a:extLst>
              </a:tr>
              <a:tr h="122608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/>
                        <a:t>Παραδείγματα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/>
                        <a:t>Μεγάλα ιστορικά δεδομένα, </a:t>
                      </a:r>
                      <a:r>
                        <a:rPr lang="en-GB"/>
                        <a:t>ML training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dirty="0"/>
                        <a:t>Collision warning, dynamic routing, AR for drivers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41894695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6EF013-A1BC-2F25-56EF-E38F1F1F57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03993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9BBF7-BB3F-2257-35BD-B084311B5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Κυβερνοασφάλεια</a:t>
            </a:r>
            <a:r>
              <a:rPr lang="el-GR" dirty="0"/>
              <a:t> στα </a:t>
            </a:r>
            <a:r>
              <a:rPr lang="en-GB" dirty="0"/>
              <a:t>VANETs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1CE73-87AD-F0CA-8B98-301B7985DD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Κυβερνοασφάλεια</a:t>
            </a:r>
            <a:r>
              <a:rPr lang="el-GR" dirty="0"/>
              <a:t> στα </a:t>
            </a:r>
            <a:r>
              <a:rPr lang="en-GB" dirty="0"/>
              <a:t>VANETs</a:t>
            </a:r>
          </a:p>
          <a:p>
            <a:r>
              <a:rPr lang="el-GR" dirty="0"/>
              <a:t>Λ</a:t>
            </a:r>
            <a:r>
              <a:rPr lang="en-GB" dirty="0" err="1"/>
              <a:t>ό</a:t>
            </a:r>
            <a:r>
              <a:rPr lang="el-GR" dirty="0" err="1"/>
              <a:t>γοι</a:t>
            </a:r>
            <a:r>
              <a:rPr lang="el-GR" dirty="0"/>
              <a:t>:</a:t>
            </a:r>
          </a:p>
          <a:p>
            <a:pPr lvl="1"/>
            <a:r>
              <a:rPr lang="el-GR" dirty="0"/>
              <a:t>Αποφυγή τροχαίων ατυχημάτων από κακόβουλες επιθέσεις </a:t>
            </a:r>
          </a:p>
          <a:p>
            <a:pPr lvl="1"/>
            <a:r>
              <a:rPr lang="el-GR" dirty="0"/>
              <a:t>Διασφάλιση αξιόπιστης επικοινωνίας </a:t>
            </a:r>
            <a:r>
              <a:rPr lang="en-GB" dirty="0"/>
              <a:t>V2V &amp; V2I </a:t>
            </a:r>
            <a:endParaRPr lang="el-GR" dirty="0"/>
          </a:p>
          <a:p>
            <a:pPr lvl="1"/>
            <a:r>
              <a:rPr lang="el-GR" dirty="0"/>
              <a:t>Προστασία προσωπικών δεδομένων οδηγών</a:t>
            </a:r>
          </a:p>
          <a:p>
            <a:pPr lvl="1"/>
            <a:r>
              <a:rPr lang="el-GR" dirty="0"/>
              <a:t>Υποστήριξη αυτόνομων οχημάτων</a:t>
            </a:r>
          </a:p>
          <a:p>
            <a:endParaRPr lang="el-GR" dirty="0"/>
          </a:p>
          <a:p>
            <a:endParaRPr lang="en-GB" dirty="0"/>
          </a:p>
          <a:p>
            <a:endParaRPr lang="en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DE1DD3-29AE-6645-4123-5E2880FD23F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0036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FCF12-C58E-CB50-E16C-DD53989D2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Περιεχ</a:t>
            </a:r>
            <a:r>
              <a:rPr lang="en-GR" dirty="0"/>
              <a:t>ό</a:t>
            </a:r>
            <a:r>
              <a:rPr lang="el-GR" dirty="0" err="1"/>
              <a:t>μενα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4E7A3B-5A15-9EAB-1C0E-EE62CBCE95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Ευφυή Συστήματα Μεταφορών (</a:t>
            </a:r>
            <a:r>
              <a:rPr lang="en-GB" dirty="0"/>
              <a:t>ITS)</a:t>
            </a:r>
            <a:endParaRPr lang="el-GR" dirty="0"/>
          </a:p>
          <a:p>
            <a:r>
              <a:rPr lang="en-GB" dirty="0"/>
              <a:t>Vehicular Ad-hoc Networking</a:t>
            </a:r>
            <a:endParaRPr lang="el-GR" dirty="0"/>
          </a:p>
          <a:p>
            <a:r>
              <a:rPr lang="en-GB" dirty="0"/>
              <a:t>Cloud</a:t>
            </a:r>
            <a:r>
              <a:rPr lang="el-GR" dirty="0"/>
              <a:t> &amp; </a:t>
            </a:r>
            <a:r>
              <a:rPr lang="en-US" dirty="0"/>
              <a:t>Edge</a:t>
            </a:r>
            <a:r>
              <a:rPr lang="en-GB" dirty="0"/>
              <a:t> Computing </a:t>
            </a:r>
            <a:r>
              <a:rPr lang="el-GR" dirty="0"/>
              <a:t>σε </a:t>
            </a:r>
            <a:r>
              <a:rPr lang="en-GB" dirty="0"/>
              <a:t>VANETs</a:t>
            </a:r>
          </a:p>
          <a:p>
            <a:r>
              <a:rPr lang="el-GR" dirty="0" err="1"/>
              <a:t>Κυβερνοασφάλεια</a:t>
            </a:r>
            <a:r>
              <a:rPr lang="el-GR" dirty="0"/>
              <a:t> στα </a:t>
            </a:r>
            <a:r>
              <a:rPr lang="en-US" dirty="0"/>
              <a:t>VANETs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D1E70C-16CD-D537-90EB-BB8A3D2953A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5347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86175-6568-1499-619E-EBBBAB1E3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C9954-7BA4-A049-1B05-A69AC51D7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Κυβερνοασφάλεια</a:t>
            </a:r>
            <a:r>
              <a:rPr lang="el-GR" dirty="0"/>
              <a:t> στα </a:t>
            </a:r>
            <a:r>
              <a:rPr lang="en-GB" dirty="0"/>
              <a:t>VANETs</a:t>
            </a:r>
            <a:endParaRPr lang="en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897BA-6C5C-46BD-6CD2-A31CEA2E623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Elena Politi</a:t>
            </a:r>
            <a:endParaRPr lang="el-GR"/>
          </a:p>
        </p:txBody>
      </p:sp>
      <p:pic>
        <p:nvPicPr>
          <p:cNvPr id="154626" name="Picture 2" descr="Fig. 12">
            <a:extLst>
              <a:ext uri="{FF2B5EF4-FFF2-40B4-BE49-F238E27FC236}">
                <a16:creationId xmlns:a16="http://schemas.microsoft.com/office/drawing/2014/main" id="{6E0BE3E2-0877-AD78-D0F9-AFEFA2ACE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2" y="1452951"/>
            <a:ext cx="8229599" cy="506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99330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B5245-6823-C117-7B14-1F6F27CB4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Κατηγορίες Επιθέσεων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B7335A-E492-DAA2-53A7-E0D13D7C25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Passive attacks:</a:t>
            </a:r>
            <a:r>
              <a:rPr lang="en-GB" dirty="0"/>
              <a:t> </a:t>
            </a:r>
          </a:p>
          <a:p>
            <a:pPr lvl="1"/>
            <a:r>
              <a:rPr lang="el-GR" dirty="0"/>
              <a:t>Υποκλοπή δεδομένων (</a:t>
            </a:r>
            <a:r>
              <a:rPr lang="en-GB" dirty="0"/>
              <a:t>eavesdropping) </a:t>
            </a:r>
          </a:p>
          <a:p>
            <a:r>
              <a:rPr lang="en-GB" b="1" dirty="0"/>
              <a:t>Active attacks:</a:t>
            </a:r>
            <a:r>
              <a:rPr lang="en-GB" dirty="0"/>
              <a:t> </a:t>
            </a:r>
          </a:p>
          <a:p>
            <a:pPr lvl="1"/>
            <a:r>
              <a:rPr lang="el-GR" dirty="0"/>
              <a:t>Τροποποίηση μηνυμάτων </a:t>
            </a:r>
          </a:p>
          <a:p>
            <a:pPr lvl="1"/>
            <a:r>
              <a:rPr lang="el-GR" dirty="0"/>
              <a:t>Παρεμβολή επικοινωνίας </a:t>
            </a:r>
          </a:p>
          <a:p>
            <a:pPr lvl="1"/>
            <a:r>
              <a:rPr lang="el-GR" dirty="0"/>
              <a:t>Κατάρρευση δικτύου</a:t>
            </a:r>
          </a:p>
          <a:p>
            <a:endParaRPr lang="en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0BFE8F-E49B-3F5C-7ECE-60543E0B225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47192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58FBD-440B-FC9F-D274-12E282743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Επιθέσεις σε </a:t>
            </a:r>
            <a:r>
              <a:rPr lang="en-GB" dirty="0"/>
              <a:t>VANETs</a:t>
            </a:r>
            <a:endParaRPr lang="en-GR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529C25D-7593-047D-C6EA-40CBAC61D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Sybil Attack: </a:t>
            </a:r>
            <a:r>
              <a:rPr lang="el-GR" dirty="0"/>
              <a:t>ένα όχημα εμφανίζεται ως πολλά </a:t>
            </a:r>
          </a:p>
          <a:p>
            <a:r>
              <a:rPr lang="en-GB" dirty="0"/>
              <a:t>DoS (Denial of Service): </a:t>
            </a:r>
            <a:r>
              <a:rPr lang="el-GR" dirty="0"/>
              <a:t>μπλοκάρισμα δικτύου </a:t>
            </a:r>
          </a:p>
          <a:p>
            <a:r>
              <a:rPr lang="en-GB" dirty="0"/>
              <a:t>Spoofing: </a:t>
            </a:r>
            <a:r>
              <a:rPr lang="el-GR" dirty="0"/>
              <a:t>ψεύτικη ταυτότητα </a:t>
            </a:r>
          </a:p>
          <a:p>
            <a:r>
              <a:rPr lang="en-GB" dirty="0"/>
              <a:t>Replay Attack: </a:t>
            </a:r>
            <a:r>
              <a:rPr lang="el-GR" dirty="0"/>
              <a:t>επανάληψη παλιών μηνυμάτων </a:t>
            </a:r>
          </a:p>
          <a:p>
            <a:r>
              <a:rPr lang="en-GB" dirty="0"/>
              <a:t>Black Hole Attack: </a:t>
            </a:r>
            <a:r>
              <a:rPr lang="el-GR" dirty="0"/>
              <a:t>απορρόφηση δεδομένων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998D05-0F3D-AFDC-9E7F-E489C0B0936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18234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8E062-DBBE-4F63-EA22-2DBBF753B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68275"/>
            <a:ext cx="8229600" cy="1100138"/>
          </a:xfrm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l-GR" sz="3400"/>
              <a:t>Σενάριο </a:t>
            </a:r>
            <a:r>
              <a:rPr lang="en-GB" sz="3400"/>
              <a:t>Denial-of-Service (DoS) Attack</a:t>
            </a:r>
            <a:endParaRPr lang="en-GR" sz="3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EDAA4-89C0-8324-9D2D-5CF34170E0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8313" y="1700213"/>
            <a:ext cx="4038600" cy="4537075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l-GR" sz="2200"/>
              <a:t>Υπερφόρτωση του δικτύου με ψεύτικα μηνύματα </a:t>
            </a:r>
          </a:p>
          <a:p>
            <a:pPr lvl="1">
              <a:lnSpc>
                <a:spcPct val="90000"/>
              </a:lnSpc>
            </a:pPr>
            <a:r>
              <a:rPr lang="en-GB" sz="2200"/>
              <a:t>RSU </a:t>
            </a:r>
            <a:r>
              <a:rPr lang="el-GR" sz="2200"/>
              <a:t>ή όχημα δέχεται μαζικά αιτήματα </a:t>
            </a:r>
          </a:p>
          <a:p>
            <a:pPr lvl="1">
              <a:lnSpc>
                <a:spcPct val="90000"/>
              </a:lnSpc>
            </a:pPr>
            <a:r>
              <a:rPr lang="el-GR" sz="2200"/>
              <a:t>Αδυναμία εξυπηρέτησης πραγματικών μηνυμάτων </a:t>
            </a:r>
          </a:p>
          <a:p>
            <a:pPr>
              <a:lnSpc>
                <a:spcPct val="90000"/>
              </a:lnSpc>
            </a:pPr>
            <a:r>
              <a:rPr lang="el-GR" sz="2200" b="1"/>
              <a:t>Επιπτώσεις:</a:t>
            </a:r>
            <a:endParaRPr lang="el-GR" sz="2200"/>
          </a:p>
          <a:p>
            <a:pPr lvl="1">
              <a:lnSpc>
                <a:spcPct val="90000"/>
              </a:lnSpc>
            </a:pPr>
            <a:r>
              <a:rPr lang="el-GR" sz="2200"/>
              <a:t>Καθυστέρηση κρίσιμων ειδοποιήσεων </a:t>
            </a:r>
          </a:p>
          <a:p>
            <a:pPr lvl="1">
              <a:lnSpc>
                <a:spcPct val="90000"/>
              </a:lnSpc>
            </a:pPr>
            <a:r>
              <a:rPr lang="el-GR" sz="2200"/>
              <a:t>Κίνδυνος ατυχημάτων </a:t>
            </a:r>
          </a:p>
          <a:p>
            <a:pPr>
              <a:lnSpc>
                <a:spcPct val="90000"/>
              </a:lnSpc>
            </a:pPr>
            <a:endParaRPr lang="en-GR" sz="2200"/>
          </a:p>
        </p:txBody>
      </p:sp>
      <p:pic>
        <p:nvPicPr>
          <p:cNvPr id="155650" name="Picture 2" descr="A diagram of a car attack&#10;&#10;AI-generated content may be incorrect.">
            <a:extLst>
              <a:ext uri="{FF2B5EF4-FFF2-40B4-BE49-F238E27FC236}">
                <a16:creationId xmlns:a16="http://schemas.microsoft.com/office/drawing/2014/main" id="{80834A2A-BB5C-F10A-6416-CBA129403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9313" y="2562719"/>
            <a:ext cx="4038600" cy="2812062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323D7F-4C38-4704-719A-8DFA6947F9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867400" y="6381750"/>
            <a:ext cx="2881313" cy="312738"/>
          </a:xfrm>
        </p:spPr>
        <p:txBody>
          <a:bodyPr wrap="square" anchor="b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53038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EA6B5-E09D-3B4A-F613-444ADA709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Σενάριο </a:t>
            </a:r>
            <a:r>
              <a:rPr lang="en-GB" dirty="0"/>
              <a:t>Sybil Attack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D1FE5-F39E-8A3B-BD36-99C648978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700213"/>
            <a:ext cx="2205828" cy="4537075"/>
          </a:xfrm>
        </p:spPr>
        <p:txBody>
          <a:bodyPr/>
          <a:lstStyle/>
          <a:p>
            <a:pPr marL="57150" indent="0">
              <a:buNone/>
            </a:pPr>
            <a:r>
              <a:rPr lang="el-GR" sz="2800" dirty="0"/>
              <a:t>Ένα κακόβουλο όχημα δημιουργεί πολλαπλές ψεύτικες ταυτότητες </a:t>
            </a:r>
          </a:p>
          <a:p>
            <a:pPr marL="0" indent="0">
              <a:buNone/>
            </a:pPr>
            <a:endParaRPr lang="en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2084DA-638B-C8C0-30A6-38D0FDA6A10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Elena Politi</a:t>
            </a:r>
            <a:endParaRPr lang="el-GR"/>
          </a:p>
        </p:txBody>
      </p:sp>
      <p:pic>
        <p:nvPicPr>
          <p:cNvPr id="156674" name="Picture 2">
            <a:extLst>
              <a:ext uri="{FF2B5EF4-FFF2-40B4-BE49-F238E27FC236}">
                <a16:creationId xmlns:a16="http://schemas.microsoft.com/office/drawing/2014/main" id="{15DA44F6-5CC1-60EF-FCF6-6062D1CA39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483" y="1556792"/>
            <a:ext cx="6386517" cy="4031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9034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D8131-7096-3D7D-8AA7-EEEDD4D3A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46F5B-9972-A288-577D-578430395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Σενάριο </a:t>
            </a:r>
            <a:r>
              <a:rPr lang="en-GB" dirty="0"/>
              <a:t>Sybil Attack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8A68B4-9629-4590-F70C-103880341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Δημιουργεί ψεύτικη συμφόρηση δρόμου </a:t>
            </a:r>
          </a:p>
          <a:p>
            <a:r>
              <a:rPr lang="el-GR" dirty="0"/>
              <a:t>Οι οδηγοί αλλάζουν πορεία </a:t>
            </a:r>
          </a:p>
          <a:p>
            <a:r>
              <a:rPr lang="el-GR" dirty="0"/>
              <a:t>Ο επιτιθέμενος αποκτά ελεύθερο δρόμο </a:t>
            </a:r>
          </a:p>
          <a:p>
            <a:r>
              <a:rPr lang="el-GR" b="1" dirty="0"/>
              <a:t>Επιπτώσεις:</a:t>
            </a:r>
            <a:endParaRPr lang="el-GR" dirty="0"/>
          </a:p>
          <a:p>
            <a:pPr lvl="1"/>
            <a:r>
              <a:rPr lang="el-GR" dirty="0"/>
              <a:t>Λανθασμένες αποφάσεις </a:t>
            </a:r>
          </a:p>
          <a:p>
            <a:pPr lvl="1"/>
            <a:r>
              <a:rPr lang="el-GR" dirty="0"/>
              <a:t>Διαταραχή κυκλοφορίας</a:t>
            </a:r>
          </a:p>
          <a:p>
            <a:endParaRPr lang="en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F14A85-96FD-2982-0B0F-75F920E8C6B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44804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3200C-B0A6-7B4A-80A0-C3365C9BC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Σενάριο </a:t>
            </a:r>
            <a:r>
              <a:rPr lang="en-GB" dirty="0"/>
              <a:t>Spoofing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7A25A-038B-8C63-F277-7987ADE2FF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 επιτιθέμενος προσποιείται άλλο όχημα </a:t>
            </a:r>
          </a:p>
          <a:p>
            <a:pPr lvl="1"/>
            <a:r>
              <a:rPr lang="el-GR" dirty="0"/>
              <a:t>Στέλνει ψεύτικα μηνύματα ως “αστυνομία” ή </a:t>
            </a:r>
            <a:r>
              <a:rPr lang="en-GB" dirty="0"/>
              <a:t>RSU </a:t>
            </a:r>
          </a:p>
          <a:p>
            <a:pPr lvl="1"/>
            <a:r>
              <a:rPr lang="el-GR" dirty="0"/>
              <a:t>Οι οδηγοί εμπιστεύονται την πληροφορία </a:t>
            </a:r>
          </a:p>
          <a:p>
            <a:r>
              <a:rPr lang="el-GR" b="1" dirty="0"/>
              <a:t>Επιπτώσεις:</a:t>
            </a:r>
            <a:endParaRPr lang="el-GR" dirty="0"/>
          </a:p>
          <a:p>
            <a:pPr lvl="1"/>
            <a:r>
              <a:rPr lang="el-GR" dirty="0"/>
              <a:t>Απώλεια εμπιστοσύνης </a:t>
            </a:r>
          </a:p>
          <a:p>
            <a:pPr lvl="1"/>
            <a:r>
              <a:rPr lang="el-GR" dirty="0"/>
              <a:t>Πιθανή πρόκληση ατυχημάτων</a:t>
            </a:r>
          </a:p>
          <a:p>
            <a:endParaRPr lang="en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B39EF9-8007-C78D-EF3C-273FBD4337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929312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6B6A3-B628-813A-17AF-7D74A3388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BF915-81B5-F455-BCA8-7FFBCEA2E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Συνέπειες Επιθέσεων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242745-420D-B12F-7E1F-B0FFB457ED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Παραπληροφόρηση οδηγών </a:t>
            </a:r>
          </a:p>
          <a:p>
            <a:r>
              <a:rPr lang="el-GR" dirty="0"/>
              <a:t>Λανθασμένες αποφάσεις (π.χ. αποφυγή δρόμων χωρίς λόγο) </a:t>
            </a:r>
          </a:p>
          <a:p>
            <a:r>
              <a:rPr lang="el-GR" dirty="0"/>
              <a:t>Αύξηση ατυχημάτων </a:t>
            </a:r>
          </a:p>
          <a:p>
            <a:r>
              <a:rPr lang="el-GR" dirty="0"/>
              <a:t>Απώλεια εμπιστοσύνης στο σύστημα</a:t>
            </a:r>
          </a:p>
          <a:p>
            <a:endParaRPr lang="en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15D199-F2F6-819E-9CB9-F044653F4CB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22055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DD4C2-9131-1535-C53D-4FB6022CF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Απαιτήσεις Ασφάλειας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E369DA-3B42-26E7-D838-C78010DF82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Authentication:</a:t>
            </a:r>
            <a:r>
              <a:rPr lang="en-GB" dirty="0"/>
              <a:t> </a:t>
            </a:r>
            <a:r>
              <a:rPr lang="el-GR" dirty="0"/>
              <a:t>έλεγχος ταυτότητας κόμβων </a:t>
            </a:r>
          </a:p>
          <a:p>
            <a:r>
              <a:rPr lang="en-GB" b="1" dirty="0"/>
              <a:t>Confidentiality:</a:t>
            </a:r>
            <a:r>
              <a:rPr lang="en-GB" dirty="0"/>
              <a:t> </a:t>
            </a:r>
            <a:r>
              <a:rPr lang="el-GR" dirty="0"/>
              <a:t>προστασία δεδομένων </a:t>
            </a:r>
          </a:p>
          <a:p>
            <a:r>
              <a:rPr lang="en-GB" b="1" dirty="0"/>
              <a:t>Integrity:</a:t>
            </a:r>
            <a:r>
              <a:rPr lang="en-GB" dirty="0"/>
              <a:t> </a:t>
            </a:r>
            <a:r>
              <a:rPr lang="el-GR" dirty="0"/>
              <a:t>αποτροπή αλλοίωσης δεδομένων </a:t>
            </a:r>
          </a:p>
          <a:p>
            <a:r>
              <a:rPr lang="en-GB" b="1" dirty="0"/>
              <a:t>Availability:</a:t>
            </a:r>
            <a:r>
              <a:rPr lang="en-GB" dirty="0"/>
              <a:t> </a:t>
            </a:r>
            <a:r>
              <a:rPr lang="el-GR" dirty="0"/>
              <a:t>συνεχής λειτουργία δικτύου </a:t>
            </a:r>
          </a:p>
          <a:p>
            <a:r>
              <a:rPr lang="en-GB" b="1" dirty="0"/>
              <a:t>Privacy:</a:t>
            </a:r>
            <a:r>
              <a:rPr lang="en-GB" dirty="0"/>
              <a:t> </a:t>
            </a:r>
            <a:r>
              <a:rPr lang="el-GR" dirty="0"/>
              <a:t>προστασία χρήστη</a:t>
            </a:r>
          </a:p>
          <a:p>
            <a:endParaRPr lang="en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71D79E-77B6-DAC3-A8D6-7F1CD153DCC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12686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859DF-1B95-F18A-123F-189F61B54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Κρυπτογραφικές Μέθοδοι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6FE1FD-05E6-59D6-7E56-F4D467C3C4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Asymmetric Cryptography:</a:t>
            </a:r>
            <a:r>
              <a:rPr lang="en-GB" dirty="0"/>
              <a:t> </a:t>
            </a:r>
          </a:p>
          <a:p>
            <a:pPr lvl="1"/>
            <a:r>
              <a:rPr lang="el-GR" dirty="0"/>
              <a:t>Δημόσιο/ιδιωτικό κλειδί </a:t>
            </a:r>
          </a:p>
          <a:p>
            <a:pPr lvl="1"/>
            <a:r>
              <a:rPr lang="el-GR" dirty="0"/>
              <a:t>Ψηφιακές υπογραφές </a:t>
            </a:r>
          </a:p>
          <a:p>
            <a:r>
              <a:rPr lang="en-GB" b="1" dirty="0"/>
              <a:t>Symmetric Cryptography:</a:t>
            </a:r>
            <a:r>
              <a:rPr lang="en-GB" dirty="0"/>
              <a:t> </a:t>
            </a:r>
          </a:p>
          <a:p>
            <a:pPr lvl="1"/>
            <a:r>
              <a:rPr lang="el-GR" dirty="0"/>
              <a:t>Ταχύτερη αλλά απαιτεί κοινό κλειδί </a:t>
            </a:r>
          </a:p>
          <a:p>
            <a:r>
              <a:rPr lang="en-GB" b="1" dirty="0"/>
              <a:t>Elliptic Curve Cryptography (ECC):</a:t>
            </a:r>
            <a:r>
              <a:rPr lang="en-GB" dirty="0"/>
              <a:t> </a:t>
            </a:r>
          </a:p>
          <a:p>
            <a:pPr lvl="1"/>
            <a:r>
              <a:rPr lang="el-GR" dirty="0"/>
              <a:t>Αποδοτική για </a:t>
            </a:r>
            <a:r>
              <a:rPr lang="en-GB" dirty="0"/>
              <a:t>VANETs</a:t>
            </a:r>
          </a:p>
          <a:p>
            <a:endParaRPr lang="en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FCDC81-3761-F30D-696C-28C5A41A7A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0142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83B3A-E979-CD1E-07AF-9B848BDC8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68275"/>
            <a:ext cx="8229600" cy="1100138"/>
          </a:xfrm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l-GR" sz="3400" b="1" dirty="0"/>
              <a:t>Ευφυή Συστήματα Μεταφορών (</a:t>
            </a:r>
            <a:r>
              <a:rPr lang="en-GB" sz="3400" b="1" dirty="0"/>
              <a:t>ITS)</a:t>
            </a:r>
            <a:endParaRPr lang="en-GR" sz="3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B41C36-7DA5-BF54-87ED-172D378E02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8313" y="1700213"/>
            <a:ext cx="4038600" cy="4537075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l-GR" sz="2200"/>
              <a:t>Αποτελούν ολοκληρωμένα συστήματα που συνδυάζουν τεχνολογίες πληροφορικής, επικοινωνιών και αυτοματισμού </a:t>
            </a:r>
          </a:p>
          <a:p>
            <a:pPr>
              <a:lnSpc>
                <a:spcPct val="90000"/>
              </a:lnSpc>
            </a:pPr>
            <a:r>
              <a:rPr lang="el-GR" sz="2200"/>
              <a:t>Στόχος τους είναι: </a:t>
            </a:r>
          </a:p>
          <a:p>
            <a:pPr lvl="1">
              <a:lnSpc>
                <a:spcPct val="90000"/>
              </a:lnSpc>
            </a:pPr>
            <a:r>
              <a:rPr lang="el-GR" sz="2200"/>
              <a:t>Η βελτίωση της οδικής ασφάλειας </a:t>
            </a:r>
          </a:p>
          <a:p>
            <a:pPr lvl="1">
              <a:lnSpc>
                <a:spcPct val="90000"/>
              </a:lnSpc>
            </a:pPr>
            <a:r>
              <a:rPr lang="el-GR" sz="2200"/>
              <a:t>Η ομαλή και αποδοτική ροή της κυκλοφορίας </a:t>
            </a:r>
          </a:p>
          <a:p>
            <a:pPr lvl="1">
              <a:lnSpc>
                <a:spcPct val="90000"/>
              </a:lnSpc>
            </a:pPr>
            <a:r>
              <a:rPr lang="el-GR" sz="2200"/>
              <a:t>Η καλύτερη διαχείριση υποδομών και πόρων </a:t>
            </a:r>
          </a:p>
        </p:txBody>
      </p:sp>
      <p:pic>
        <p:nvPicPr>
          <p:cNvPr id="7170" name="Picture 2" descr="5G will enable intelligent transportation systems and in turn help to build smarter cities">
            <a:extLst>
              <a:ext uri="{FF2B5EF4-FFF2-40B4-BE49-F238E27FC236}">
                <a16:creationId xmlns:a16="http://schemas.microsoft.com/office/drawing/2014/main" id="{0F601A84-034F-2EF8-EEF7-29393BC50C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0" r="26214" b="1"/>
          <a:stretch>
            <a:fillRect/>
          </a:stretch>
        </p:blipFill>
        <p:spPr bwMode="auto">
          <a:xfrm>
            <a:off x="4659313" y="1700213"/>
            <a:ext cx="4038600" cy="4537075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4BCCAC-1210-DBF6-A08E-4B02B9D057F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867400" y="6381750"/>
            <a:ext cx="2881313" cy="312738"/>
          </a:xfrm>
        </p:spPr>
        <p:txBody>
          <a:bodyPr wrap="square" anchor="b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87561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9026AD-CE2F-B0D6-7358-50DE0D16A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AED2D-593C-640D-40E7-0E79BF88D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Μηχανισμοί Προστασίας </a:t>
            </a:r>
            <a:r>
              <a:rPr lang="el-GR" b="1" dirty="0" err="1"/>
              <a:t>Ιδιωτικότητας</a:t>
            </a:r>
            <a:endParaRPr lang="en-GR" b="1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0EC32AF-FF26-46D4-CD3D-6E559CA556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Χρήση ψευδωνύμων (</a:t>
            </a:r>
            <a:r>
              <a:rPr lang="en-GB" dirty="0"/>
              <a:t>pseudonyms) </a:t>
            </a:r>
          </a:p>
          <a:p>
            <a:r>
              <a:rPr lang="en-GB" dirty="0"/>
              <a:t>Group signatures </a:t>
            </a:r>
          </a:p>
          <a:p>
            <a:r>
              <a:rPr lang="el-GR" dirty="0"/>
              <a:t>Απόκρυψη τοποθεσίας </a:t>
            </a:r>
          </a:p>
          <a:p>
            <a:r>
              <a:rPr lang="en-GB" dirty="0"/>
              <a:t>Conditional privacy (</a:t>
            </a:r>
            <a:r>
              <a:rPr lang="el-GR" dirty="0"/>
              <a:t>αποκάλυψη μόνο όταν χρειάζεται)</a:t>
            </a:r>
          </a:p>
          <a:p>
            <a:endParaRPr lang="en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B8AA19-A170-BD1A-E48C-33C214B2AB3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660153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33F183-E504-BE06-15ED-914101CB1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41E8A-5CCC-A44E-12E6-6B38A711A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Σύγχρονες Προσεγγίσεις Ασφάλειας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B8F7A-5FA4-E8C1-7957-2DA86FE8AF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Machine Learning:</a:t>
            </a:r>
            <a:r>
              <a:rPr lang="en-GB" dirty="0"/>
              <a:t> </a:t>
            </a:r>
          </a:p>
          <a:p>
            <a:pPr lvl="1"/>
            <a:r>
              <a:rPr lang="el-GR" dirty="0"/>
              <a:t>Ανίχνευση ανωμαλιών </a:t>
            </a:r>
          </a:p>
          <a:p>
            <a:r>
              <a:rPr lang="en-GB" b="1" dirty="0"/>
              <a:t>Blockchain:</a:t>
            </a:r>
            <a:r>
              <a:rPr lang="en-GB" dirty="0"/>
              <a:t> </a:t>
            </a:r>
          </a:p>
          <a:p>
            <a:pPr lvl="1"/>
            <a:r>
              <a:rPr lang="el-GR" dirty="0"/>
              <a:t>Ασφαλής και κατανεμημένη διαχείριση δεδομένων </a:t>
            </a:r>
          </a:p>
          <a:p>
            <a:r>
              <a:rPr lang="en-GB" b="1" dirty="0"/>
              <a:t>SDN (Software Defined Networking):</a:t>
            </a:r>
            <a:r>
              <a:rPr lang="en-GB" dirty="0"/>
              <a:t> </a:t>
            </a:r>
          </a:p>
          <a:p>
            <a:pPr lvl="1"/>
            <a:r>
              <a:rPr lang="el-GR" dirty="0"/>
              <a:t>Κεντρικός έλεγχος ασφάλειας</a:t>
            </a:r>
          </a:p>
          <a:p>
            <a:endParaRPr lang="en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BB1A35-E1E7-0990-6141-9F8B3A7320C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12480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0718D-B685-B2E0-8BC2-EC5DD76E4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4C590-4E5A-59BF-7BEE-47A98DCA4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Προκλήσεις και Μελλοντικές Κατευθύνσεις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C7D440-ED5F-DB7D-561A-7801A76DF3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Ισορροπία μεταξύ ασφάλειας και </a:t>
            </a:r>
            <a:r>
              <a:rPr lang="el-GR" dirty="0" err="1"/>
              <a:t>ιδιωτικότητας</a:t>
            </a:r>
            <a:r>
              <a:rPr lang="el-GR" dirty="0"/>
              <a:t> </a:t>
            </a:r>
          </a:p>
          <a:p>
            <a:r>
              <a:rPr lang="el-GR" dirty="0"/>
              <a:t>Μείωση υπολογιστικού κόστους </a:t>
            </a:r>
          </a:p>
          <a:p>
            <a:r>
              <a:rPr lang="el-GR" dirty="0"/>
              <a:t>Προστασία από νέες επιθέσεις (π.χ. </a:t>
            </a:r>
            <a:r>
              <a:rPr lang="en-GB" dirty="0"/>
              <a:t>quantum attacks) </a:t>
            </a:r>
          </a:p>
          <a:p>
            <a:r>
              <a:rPr lang="el-GR" dirty="0"/>
              <a:t>Ανάγκη για: </a:t>
            </a:r>
          </a:p>
          <a:p>
            <a:pPr lvl="1"/>
            <a:r>
              <a:rPr lang="en-GB" dirty="0"/>
              <a:t>Real-time </a:t>
            </a:r>
            <a:r>
              <a:rPr lang="el-GR" dirty="0"/>
              <a:t>ασφάλεια </a:t>
            </a:r>
          </a:p>
          <a:p>
            <a:pPr lvl="1"/>
            <a:r>
              <a:rPr lang="el-GR" dirty="0"/>
              <a:t>Κλιμακούμενα συστήματα</a:t>
            </a:r>
          </a:p>
          <a:p>
            <a:endParaRPr lang="en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63F186-D19F-82A4-743F-2E7421155DB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23320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ED07684-08A6-9B46-718D-5020B9E78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68275"/>
            <a:ext cx="8229600" cy="1100138"/>
          </a:xfrm>
        </p:spPr>
        <p:txBody>
          <a:bodyPr wrap="square" anchor="ctr">
            <a:normAutofit/>
          </a:bodyPr>
          <a:lstStyle/>
          <a:p>
            <a:r>
              <a:rPr lang="el-GR" dirty="0" err="1"/>
              <a:t>Προτυπα</a:t>
            </a:r>
            <a:endParaRPr lang="en-GR" dirty="0"/>
          </a:p>
        </p:txBody>
      </p:sp>
      <p:pic>
        <p:nvPicPr>
          <p:cNvPr id="150530" name="Picture 2" descr="A close-up of a globe&#10;&#10;AI-generated content may be incorrect.">
            <a:extLst>
              <a:ext uri="{FF2B5EF4-FFF2-40B4-BE49-F238E27FC236}">
                <a16:creationId xmlns:a16="http://schemas.microsoft.com/office/drawing/2014/main" id="{22BBED18-8140-6647-CFBF-44BA5E153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5658" y="1700213"/>
            <a:ext cx="8174909" cy="4537075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595DBA-1999-55FD-762D-132CD37704E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867400" y="6381750"/>
            <a:ext cx="2881313" cy="312738"/>
          </a:xfrm>
        </p:spPr>
        <p:txBody>
          <a:bodyPr wrap="square" anchor="b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GB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39783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1">
            <a:extLst>
              <a:ext uri="{FF2B5EF4-FFF2-40B4-BE49-F238E27FC236}">
                <a16:creationId xmlns:a16="http://schemas.microsoft.com/office/drawing/2014/main" id="{94A8CEB7-9580-06D8-EC8F-D616119B3D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3600">
                <a:solidFill>
                  <a:srgbClr val="000000"/>
                </a:solidFill>
                <a:latin typeface="Arial" panose="020B0604020202020204" pitchFamily="34" charset="0"/>
              </a:rPr>
              <a:t>Τα κίνητρα για την προτυποποίηση</a:t>
            </a:r>
          </a:p>
        </p:txBody>
      </p:sp>
      <p:sp>
        <p:nvSpPr>
          <p:cNvPr id="47107" name="Text Box 2">
            <a:extLst>
              <a:ext uri="{FF2B5EF4-FFF2-40B4-BE49-F238E27FC236}">
                <a16:creationId xmlns:a16="http://schemas.microsoft.com/office/drawing/2014/main" id="{FD1B37C5-8696-580B-4CD3-A2E337EF9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9725" indent="-339725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2400">
                <a:solidFill>
                  <a:srgbClr val="000000"/>
                </a:solidFill>
                <a:latin typeface="Arial" panose="020B0604020202020204" pitchFamily="34" charset="0"/>
              </a:rPr>
              <a:t>Ασφάλεια</a:t>
            </a:r>
          </a:p>
          <a:p>
            <a:pPr eaLnBrk="1" hangingPunct="1"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2400">
                <a:solidFill>
                  <a:srgbClr val="000000"/>
                </a:solidFill>
                <a:latin typeface="Arial" panose="020B0604020202020204" pitchFamily="34" charset="0"/>
              </a:rPr>
              <a:t>Μείωση του κόστους </a:t>
            </a:r>
          </a:p>
          <a:p>
            <a:pPr eaLnBrk="1" hangingPunct="1"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2400">
                <a:solidFill>
                  <a:srgbClr val="000000"/>
                </a:solidFill>
                <a:latin typeface="Arial" panose="020B0604020202020204" pitchFamily="34" charset="0"/>
              </a:rPr>
              <a:t>Ενίσχυση της αγοράς</a:t>
            </a:r>
          </a:p>
        </p:txBody>
      </p:sp>
      <p:sp>
        <p:nvSpPr>
          <p:cNvPr id="47108" name="Text Box 3">
            <a:extLst>
              <a:ext uri="{FF2B5EF4-FFF2-40B4-BE49-F238E27FC236}">
                <a16:creationId xmlns:a16="http://schemas.microsoft.com/office/drawing/2014/main" id="{6E51A706-9410-07F8-D4BB-EAA3AAF3C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86299609-02AA-E74F-9817-2B728BFD8F40}" type="slidenum">
              <a:rPr lang="el-G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34</a:t>
            </a:fld>
            <a:endParaRPr lang="el-G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" name="Group 4">
            <a:extLst>
              <a:ext uri="{FF2B5EF4-FFF2-40B4-BE49-F238E27FC236}">
                <a16:creationId xmlns:a16="http://schemas.microsoft.com/office/drawing/2014/main" id="{AA2912A6-82E7-4136-AB58-BE31EDFA617B}"/>
              </a:ext>
            </a:extLst>
          </p:cNvPr>
          <p:cNvGraphicFramePr>
            <a:graphicFrameLocks noGrp="1"/>
          </p:cNvGraphicFramePr>
          <p:nvPr/>
        </p:nvGraphicFramePr>
        <p:xfrm>
          <a:off x="900113" y="3357563"/>
          <a:ext cx="7345362" cy="2733675"/>
        </p:xfrm>
        <a:graphic>
          <a:graphicData uri="http://schemas.openxmlformats.org/drawingml/2006/table">
            <a:tbl>
              <a:tblPr/>
              <a:tblGrid>
                <a:gridCol w="347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65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679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Πάροχοι</a:t>
                      </a:r>
                    </a:p>
                  </a:txBody>
                  <a:tcPr marT="45725" marB="45725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Χρήστες</a:t>
                      </a:r>
                    </a:p>
                  </a:txBody>
                  <a:tcPr marT="45725" marB="45725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280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Οικονομία κλίμακας στην παραγωγή και την πώληση του ίδιου εξοπλισμού σε μια ευρύτερη αγορά</a:t>
                      </a:r>
                    </a:p>
                  </a:txBody>
                  <a:tcPr marT="45725" marB="45725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Επιλογή αγοράς από μια σειρά ανταγωνιστικών παρόχων</a:t>
                      </a:r>
                    </a:p>
                  </a:txBody>
                  <a:tcPr marT="45725" marB="45725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408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l-GR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2" charset="0"/>
                        <a:cs typeface="Arial" charset="0"/>
                      </a:endParaRPr>
                    </a:p>
                  </a:txBody>
                  <a:tcPr marT="45725" marB="45725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Διαλειτουργικότητα και ενοποίηση</a:t>
                      </a:r>
                      <a:r>
                        <a:rPr kumimoji="0" 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 </a:t>
                      </a:r>
                      <a:r>
                        <a:rPr kumimoji="0" lang="el-G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του συστήματος</a:t>
                      </a:r>
                    </a:p>
                  </a:txBody>
                  <a:tcPr marT="45725" marB="45725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1">
            <a:extLst>
              <a:ext uri="{FF2B5EF4-FFF2-40B4-BE49-F238E27FC236}">
                <a16:creationId xmlns:a16="http://schemas.microsoft.com/office/drawing/2014/main" id="{09C71E3F-07A1-0733-879C-962040D26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603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342900" indent="-339725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3600">
                <a:solidFill>
                  <a:srgbClr val="000000"/>
                </a:solidFill>
                <a:latin typeface="Arial" panose="020B0604020202020204" pitchFamily="34" charset="0"/>
              </a:rPr>
              <a:t>Τομείς εφαρμογών των προτύπων</a:t>
            </a:r>
          </a:p>
        </p:txBody>
      </p:sp>
      <p:sp>
        <p:nvSpPr>
          <p:cNvPr id="49155" name="Text Box 2">
            <a:extLst>
              <a:ext uri="{FF2B5EF4-FFF2-40B4-BE49-F238E27FC236}">
                <a16:creationId xmlns:a16="http://schemas.microsoft.com/office/drawing/2014/main" id="{3FE4525B-CECE-77BB-8325-F1102AD8F2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531938"/>
            <a:ext cx="8229600" cy="456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9725" indent="-339725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ts val="7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2800">
                <a:solidFill>
                  <a:srgbClr val="000000"/>
                </a:solidFill>
                <a:latin typeface="Arial" panose="020B0604020202020204" pitchFamily="34" charset="0"/>
              </a:rPr>
              <a:t>Επικοινωνίες μεταφορών για πρωτόκολλα </a:t>
            </a:r>
            <a:r>
              <a:rPr lang="en-US" altLang="en-US" sz="2800">
                <a:solidFill>
                  <a:srgbClr val="000000"/>
                </a:solidFill>
                <a:latin typeface="Arial" panose="020B0604020202020204" pitchFamily="34" charset="0"/>
              </a:rPr>
              <a:t>ITS</a:t>
            </a:r>
            <a:r>
              <a:rPr lang="el-GR" altLang="en-US" sz="2800">
                <a:solidFill>
                  <a:srgbClr val="000000"/>
                </a:solidFill>
                <a:latin typeface="Arial" panose="020B0604020202020204" pitchFamily="34" charset="0"/>
              </a:rPr>
              <a:t> για τις δυναμικές πινακίδες μηνυμάτων</a:t>
            </a:r>
          </a:p>
          <a:p>
            <a:pPr eaLnBrk="1" hangingPunct="1">
              <a:spcBef>
                <a:spcPts val="7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2800">
                <a:solidFill>
                  <a:srgbClr val="000000"/>
                </a:solidFill>
                <a:latin typeface="Arial" panose="020B0604020202020204" pitchFamily="34" charset="0"/>
              </a:rPr>
              <a:t>Υπηρεσίες διαχείρισης έκτακτης ανάγκης</a:t>
            </a:r>
          </a:p>
          <a:p>
            <a:pPr eaLnBrk="1" hangingPunct="1">
              <a:spcBef>
                <a:spcPts val="7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2800">
                <a:solidFill>
                  <a:srgbClr val="000000"/>
                </a:solidFill>
                <a:latin typeface="Arial" panose="020B0604020202020204" pitchFamily="34" charset="0"/>
              </a:rPr>
              <a:t>Επικοινωνίες εθνικών μεταφορών για το πρωτόκολλο </a:t>
            </a:r>
            <a:r>
              <a:rPr lang="en-US" altLang="en-US" sz="2800">
                <a:solidFill>
                  <a:srgbClr val="000000"/>
                </a:solidFill>
                <a:latin typeface="Arial" panose="020B0604020202020204" pitchFamily="34" charset="0"/>
              </a:rPr>
              <a:t>ITS</a:t>
            </a:r>
            <a:r>
              <a:rPr lang="el-GR" altLang="en-US" sz="2800">
                <a:solidFill>
                  <a:srgbClr val="000000"/>
                </a:solidFill>
                <a:latin typeface="Arial" panose="020B0604020202020204" pitchFamily="34" charset="0"/>
              </a:rPr>
              <a:t> σχετικά με τα σήματα κυκλοφορίας</a:t>
            </a:r>
          </a:p>
          <a:p>
            <a:pPr eaLnBrk="1" hangingPunct="1">
              <a:spcBef>
                <a:spcPts val="7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2800">
                <a:solidFill>
                  <a:srgbClr val="000000"/>
                </a:solidFill>
                <a:latin typeface="Arial" panose="020B0604020202020204" pitchFamily="34" charset="0"/>
              </a:rPr>
              <a:t>Διαχείριση κυκλοφορίας μεταξύ κέντρων</a:t>
            </a:r>
          </a:p>
          <a:p>
            <a:pPr eaLnBrk="1" hangingPunct="1">
              <a:spcBef>
                <a:spcPts val="7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2800">
                <a:solidFill>
                  <a:srgbClr val="000000"/>
                </a:solidFill>
                <a:latin typeface="Arial" panose="020B0604020202020204" pitchFamily="34" charset="0"/>
              </a:rPr>
              <a:t>Διαχείριση διέλευσης από κέντρο σε κέντρο</a:t>
            </a:r>
          </a:p>
          <a:p>
            <a:pPr eaLnBrk="1" hangingPunct="1">
              <a:spcBef>
                <a:spcPts val="7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2800">
                <a:solidFill>
                  <a:srgbClr val="000000"/>
                </a:solidFill>
                <a:latin typeface="Arial" panose="020B0604020202020204" pitchFamily="34" charset="0"/>
              </a:rPr>
              <a:t>Αποκλειστικές επικοινωνίες μικρής εμβέλειας στα 5,9 GHz</a:t>
            </a:r>
            <a:endParaRPr lang="el-GR" altLang="en-US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9156" name="Text Box 3">
            <a:extLst>
              <a:ext uri="{FF2B5EF4-FFF2-40B4-BE49-F238E27FC236}">
                <a16:creationId xmlns:a16="http://schemas.microsoft.com/office/drawing/2014/main" id="{7BB1D1A3-B71B-865D-8AFF-04CC94714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7ED3A7C8-26D1-3044-B768-0DC37A9B960D}" type="slidenum">
              <a:rPr lang="el-G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35</a:t>
            </a:fld>
            <a:endParaRPr lang="el-G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1">
            <a:extLst>
              <a:ext uri="{FF2B5EF4-FFF2-40B4-BE49-F238E27FC236}">
                <a16:creationId xmlns:a16="http://schemas.microsoft.com/office/drawing/2014/main" id="{631169F4-21A0-A3B6-F3B9-A61BA5C45B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52413"/>
            <a:ext cx="8229600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2400">
                <a:solidFill>
                  <a:srgbClr val="000000"/>
                </a:solidFill>
                <a:latin typeface="Arial" panose="020B0604020202020204" pitchFamily="34" charset="0"/>
              </a:rPr>
              <a:t>Πρότυπα τεχνολογιών επικοινωνιών για τα 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</a:rPr>
              <a:t>ITS </a:t>
            </a:r>
            <a:r>
              <a:rPr lang="el-GR" altLang="en-US" sz="2400">
                <a:solidFill>
                  <a:srgbClr val="000000"/>
                </a:solidFill>
                <a:latin typeface="Arial" panose="020B0604020202020204" pitchFamily="34" charset="0"/>
              </a:rPr>
              <a:t>(1/3)</a:t>
            </a:r>
          </a:p>
        </p:txBody>
      </p:sp>
      <p:sp>
        <p:nvSpPr>
          <p:cNvPr id="51203" name="Text Box 2">
            <a:extLst>
              <a:ext uri="{FF2B5EF4-FFF2-40B4-BE49-F238E27FC236}">
                <a16:creationId xmlns:a16="http://schemas.microsoft.com/office/drawing/2014/main" id="{9298852F-6249-CE65-AB5A-96A2560D0A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F30A1A2-7B97-8A4B-8506-234BA772573C}" type="slidenum">
              <a:rPr lang="el-G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36</a:t>
            </a:fld>
            <a:endParaRPr lang="el-G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51204" name="Text Box 3">
            <a:extLst>
              <a:ext uri="{FF2B5EF4-FFF2-40B4-BE49-F238E27FC236}">
                <a16:creationId xmlns:a16="http://schemas.microsoft.com/office/drawing/2014/main" id="{E420EA66-B94F-9C41-F8E6-877FA234FE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ts val="800"/>
              </a:spcBef>
              <a:buClrTx/>
              <a:buSzTx/>
              <a:buFontTx/>
              <a:buNone/>
            </a:pPr>
            <a:r>
              <a:rPr lang="el-GR" altLang="en-US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51205" name="Oval 4">
            <a:extLst>
              <a:ext uri="{FF2B5EF4-FFF2-40B4-BE49-F238E27FC236}">
                <a16:creationId xmlns:a16="http://schemas.microsoft.com/office/drawing/2014/main" id="{6B8C6326-28F6-6CAD-7F45-412557251D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675" y="2030413"/>
            <a:ext cx="3024188" cy="1008062"/>
          </a:xfrm>
          <a:prstGeom prst="ellipse">
            <a:avLst/>
          </a:prstGeom>
          <a:solidFill>
            <a:srgbClr val="4F81BD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800">
                <a:solidFill>
                  <a:srgbClr val="FFFFFF"/>
                </a:solidFill>
                <a:latin typeface="Arial" panose="020B0604020202020204" pitchFamily="34" charset="0"/>
              </a:rPr>
              <a:t>Πρότυπα υποδομής για τα ITS</a:t>
            </a:r>
          </a:p>
        </p:txBody>
      </p:sp>
      <p:sp>
        <p:nvSpPr>
          <p:cNvPr id="51206" name="Oval 5">
            <a:extLst>
              <a:ext uri="{FF2B5EF4-FFF2-40B4-BE49-F238E27FC236}">
                <a16:creationId xmlns:a16="http://schemas.microsoft.com/office/drawing/2014/main" id="{7CE04714-DCA3-495E-A136-652398E5F4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388" y="3573463"/>
            <a:ext cx="2232025" cy="1008062"/>
          </a:xfrm>
          <a:prstGeom prst="ellipse">
            <a:avLst/>
          </a:prstGeom>
          <a:solidFill>
            <a:srgbClr val="4F81BD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800">
                <a:solidFill>
                  <a:srgbClr val="FFFFFF"/>
                </a:solidFill>
                <a:latin typeface="Arial" panose="020B0604020202020204" pitchFamily="34" charset="0"/>
              </a:rPr>
              <a:t>Ενσύρματα συστήματα</a:t>
            </a:r>
          </a:p>
        </p:txBody>
      </p:sp>
      <p:sp>
        <p:nvSpPr>
          <p:cNvPr id="51207" name="Oval 6">
            <a:extLst>
              <a:ext uri="{FF2B5EF4-FFF2-40B4-BE49-F238E27FC236}">
                <a16:creationId xmlns:a16="http://schemas.microsoft.com/office/drawing/2014/main" id="{CED76A63-A0A8-6305-69DF-715F6CE22C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6238" y="4724400"/>
            <a:ext cx="3168650" cy="1152525"/>
          </a:xfrm>
          <a:prstGeom prst="ellipse">
            <a:avLst/>
          </a:prstGeom>
          <a:solidFill>
            <a:srgbClr val="4F81BD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800">
                <a:solidFill>
                  <a:srgbClr val="FFFFFF"/>
                </a:solidFill>
                <a:latin typeface="Arial" panose="020B0604020202020204" pitchFamily="34" charset="0"/>
              </a:rPr>
              <a:t>Ασύρματα συστήματα</a:t>
            </a:r>
          </a:p>
        </p:txBody>
      </p:sp>
      <p:sp>
        <p:nvSpPr>
          <p:cNvPr id="51208" name="Oval 7">
            <a:extLst>
              <a:ext uri="{FF2B5EF4-FFF2-40B4-BE49-F238E27FC236}">
                <a16:creationId xmlns:a16="http://schemas.microsoft.com/office/drawing/2014/main" id="{46D18B05-B93B-1855-73E0-8437F40BD8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0425" y="3573463"/>
            <a:ext cx="2663825" cy="1079500"/>
          </a:xfrm>
          <a:prstGeom prst="ellipse">
            <a:avLst/>
          </a:prstGeom>
          <a:solidFill>
            <a:srgbClr val="4F81BD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800">
                <a:solidFill>
                  <a:srgbClr val="FFFFFF"/>
                </a:solidFill>
                <a:latin typeface="Arial" panose="020B0604020202020204" pitchFamily="34" charset="0"/>
              </a:rPr>
              <a:t>Συστήματα οδηγούμενα από το διαδίκτυο</a:t>
            </a:r>
          </a:p>
        </p:txBody>
      </p:sp>
      <p:cxnSp>
        <p:nvCxnSpPr>
          <p:cNvPr id="51209" name="Straight Arrow Connector 2">
            <a:extLst>
              <a:ext uri="{FF2B5EF4-FFF2-40B4-BE49-F238E27FC236}">
                <a16:creationId xmlns:a16="http://schemas.microsoft.com/office/drawing/2014/main" id="{DFF7CE84-67DA-575E-D105-CD752F8AEF7F}"/>
              </a:ext>
            </a:extLst>
          </p:cNvPr>
          <p:cNvCxnSpPr>
            <a:cxnSpLocks noChangeShapeType="1"/>
            <a:stCxn id="51205" idx="3"/>
            <a:endCxn id="51206" idx="7"/>
          </p:cNvCxnSpPr>
          <p:nvPr/>
        </p:nvCxnSpPr>
        <p:spPr bwMode="auto">
          <a:xfrm flipH="1">
            <a:off x="2592388" y="2890838"/>
            <a:ext cx="838200" cy="83026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210" name="Straight Arrow Connector 4">
            <a:extLst>
              <a:ext uri="{FF2B5EF4-FFF2-40B4-BE49-F238E27FC236}">
                <a16:creationId xmlns:a16="http://schemas.microsoft.com/office/drawing/2014/main" id="{E8F146E7-1571-5EB9-8A82-ED7EE4F44E8B}"/>
              </a:ext>
            </a:extLst>
          </p:cNvPr>
          <p:cNvCxnSpPr>
            <a:cxnSpLocks noChangeShapeType="1"/>
            <a:stCxn id="51205" idx="4"/>
            <a:endCxn id="51207" idx="0"/>
          </p:cNvCxnSpPr>
          <p:nvPr/>
        </p:nvCxnSpPr>
        <p:spPr bwMode="auto">
          <a:xfrm>
            <a:off x="4500563" y="3038475"/>
            <a:ext cx="0" cy="168592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211" name="Straight Arrow Connector 6">
            <a:extLst>
              <a:ext uri="{FF2B5EF4-FFF2-40B4-BE49-F238E27FC236}">
                <a16:creationId xmlns:a16="http://schemas.microsoft.com/office/drawing/2014/main" id="{524ACB3A-735F-CF7F-0D0D-A2E748130C87}"/>
              </a:ext>
            </a:extLst>
          </p:cNvPr>
          <p:cNvCxnSpPr>
            <a:cxnSpLocks noChangeShapeType="1"/>
            <a:stCxn id="51205" idx="5"/>
            <a:endCxn id="51208" idx="1"/>
          </p:cNvCxnSpPr>
          <p:nvPr/>
        </p:nvCxnSpPr>
        <p:spPr bwMode="auto">
          <a:xfrm>
            <a:off x="5568950" y="2890838"/>
            <a:ext cx="762000" cy="8413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1">
            <a:extLst>
              <a:ext uri="{FF2B5EF4-FFF2-40B4-BE49-F238E27FC236}">
                <a16:creationId xmlns:a16="http://schemas.microsoft.com/office/drawing/2014/main" id="{EF6C7D8B-617E-9C01-DE4D-F8D4EBAC54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52413"/>
            <a:ext cx="8229600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2400">
                <a:solidFill>
                  <a:srgbClr val="000000"/>
                </a:solidFill>
                <a:latin typeface="Arial" panose="020B0604020202020204" pitchFamily="34" charset="0"/>
              </a:rPr>
              <a:t>Πρότυπα τεχνολογιών επικοινωνιών για τα 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</a:rPr>
              <a:t>ITS </a:t>
            </a:r>
            <a:r>
              <a:rPr lang="el-GR" altLang="en-US" sz="2400">
                <a:solidFill>
                  <a:srgbClr val="000000"/>
                </a:solidFill>
                <a:latin typeface="Arial" panose="020B0604020202020204" pitchFamily="34" charset="0"/>
              </a:rPr>
              <a:t>(2/3)</a:t>
            </a:r>
          </a:p>
        </p:txBody>
      </p:sp>
      <p:sp>
        <p:nvSpPr>
          <p:cNvPr id="53251" name="Text Box 2">
            <a:extLst>
              <a:ext uri="{FF2B5EF4-FFF2-40B4-BE49-F238E27FC236}">
                <a16:creationId xmlns:a16="http://schemas.microsoft.com/office/drawing/2014/main" id="{CCE1F8DA-926A-CA54-F2DE-CABD3DDC19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9725" indent="-339725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ts val="7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2800">
                <a:solidFill>
                  <a:srgbClr val="000000"/>
                </a:solidFill>
                <a:latin typeface="Arial" panose="020B0604020202020204" pitchFamily="34" charset="0"/>
              </a:rPr>
              <a:t>Συστήματα υπερήχων </a:t>
            </a:r>
          </a:p>
          <a:p>
            <a:pPr eaLnBrk="1" hangingPunct="1">
              <a:spcBef>
                <a:spcPts val="7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2800">
                <a:solidFill>
                  <a:srgbClr val="000000"/>
                </a:solidFill>
                <a:latin typeface="Arial" panose="020B0604020202020204" pitchFamily="34" charset="0"/>
              </a:rPr>
              <a:t>Συστήματα υπερύθρων</a:t>
            </a:r>
          </a:p>
          <a:p>
            <a:pPr eaLnBrk="1" hangingPunct="1">
              <a:spcBef>
                <a:spcPts val="7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2800">
                <a:solidFill>
                  <a:srgbClr val="000000"/>
                </a:solidFill>
                <a:latin typeface="Arial" panose="020B0604020202020204" pitchFamily="34" charset="0"/>
              </a:rPr>
              <a:t>Ασύρματα ενσωματωμένα συστήματα</a:t>
            </a:r>
          </a:p>
          <a:p>
            <a:pPr eaLnBrk="1" hangingPunct="1">
              <a:spcBef>
                <a:spcPts val="7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2800">
                <a:solidFill>
                  <a:srgbClr val="000000"/>
                </a:solidFill>
                <a:latin typeface="Arial" panose="020B0604020202020204" pitchFamily="34" charset="0"/>
              </a:rPr>
              <a:t>Αισθητήρες</a:t>
            </a:r>
          </a:p>
          <a:p>
            <a:pPr eaLnBrk="1" hangingPunct="1">
              <a:spcBef>
                <a:spcPts val="7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2800">
                <a:solidFill>
                  <a:srgbClr val="000000"/>
                </a:solidFill>
                <a:latin typeface="Arial" panose="020B0604020202020204" pitchFamily="34" charset="0"/>
              </a:rPr>
              <a:t>Wi-Fi</a:t>
            </a:r>
          </a:p>
          <a:p>
            <a:pPr eaLnBrk="1" hangingPunct="1">
              <a:spcBef>
                <a:spcPts val="7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800">
                <a:solidFill>
                  <a:srgbClr val="000000"/>
                </a:solidFill>
                <a:latin typeface="Arial" panose="020B0604020202020204" pitchFamily="34" charset="0"/>
              </a:rPr>
              <a:t>Personal Area Networks</a:t>
            </a:r>
          </a:p>
          <a:p>
            <a:pPr eaLnBrk="1" hangingPunct="1">
              <a:spcBef>
                <a:spcPts val="700"/>
              </a:spcBef>
              <a:buClrTx/>
              <a:buSzTx/>
              <a:buFontTx/>
              <a:buNone/>
            </a:pPr>
            <a:endParaRPr lang="en-US" altLang="en-US" sz="2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3252" name="Text Box 3">
            <a:extLst>
              <a:ext uri="{FF2B5EF4-FFF2-40B4-BE49-F238E27FC236}">
                <a16:creationId xmlns:a16="http://schemas.microsoft.com/office/drawing/2014/main" id="{DF2CF8AA-9A3E-269F-7F0C-695020F4AC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EE859E88-F3BA-A64C-8881-CA41D9275265}" type="slidenum">
              <a:rPr lang="el-G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37</a:t>
            </a:fld>
            <a:endParaRPr lang="el-G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1">
            <a:extLst>
              <a:ext uri="{FF2B5EF4-FFF2-40B4-BE49-F238E27FC236}">
                <a16:creationId xmlns:a16="http://schemas.microsoft.com/office/drawing/2014/main" id="{A4000A8B-544D-130A-F50C-3E0B9851D6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52413"/>
            <a:ext cx="8229600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2400">
                <a:solidFill>
                  <a:srgbClr val="000000"/>
                </a:solidFill>
                <a:latin typeface="Arial" panose="020B0604020202020204" pitchFamily="34" charset="0"/>
              </a:rPr>
              <a:t>Πρότυπα τεχνολογιών επικοινωνιών για τα 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</a:rPr>
              <a:t>ITS </a:t>
            </a:r>
            <a:r>
              <a:rPr lang="el-GR" altLang="en-US" sz="2400">
                <a:solidFill>
                  <a:srgbClr val="000000"/>
                </a:solidFill>
                <a:latin typeface="Arial" panose="020B0604020202020204" pitchFamily="34" charset="0"/>
              </a:rPr>
              <a:t>(3/3)</a:t>
            </a:r>
          </a:p>
        </p:txBody>
      </p:sp>
      <p:sp>
        <p:nvSpPr>
          <p:cNvPr id="55299" name="Text Box 2">
            <a:extLst>
              <a:ext uri="{FF2B5EF4-FFF2-40B4-BE49-F238E27FC236}">
                <a16:creationId xmlns:a16="http://schemas.microsoft.com/office/drawing/2014/main" id="{0CF2D74F-FAB1-92BD-34F6-E516F87F76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85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9725" indent="-339725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39775" indent="-282575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ts val="7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800">
                <a:solidFill>
                  <a:srgbClr val="000000"/>
                </a:solidFill>
                <a:latin typeface="Arial" panose="020B0604020202020204" pitchFamily="34" charset="0"/>
              </a:rPr>
              <a:t>E</a:t>
            </a:r>
            <a:r>
              <a:rPr lang="el-GR" altLang="en-US" sz="2800">
                <a:solidFill>
                  <a:srgbClr val="000000"/>
                </a:solidFill>
                <a:latin typeface="Arial" panose="020B0604020202020204" pitchFamily="34" charset="0"/>
              </a:rPr>
              <a:t>νσωματωμένα συστήματα </a:t>
            </a:r>
            <a:r>
              <a:rPr lang="en-US" altLang="en-US" sz="2800">
                <a:solidFill>
                  <a:srgbClr val="000000"/>
                </a:solidFill>
                <a:latin typeface="Arial" panose="020B0604020202020204" pitchFamily="34" charset="0"/>
              </a:rPr>
              <a:t>ITS</a:t>
            </a:r>
          </a:p>
          <a:p>
            <a:pPr eaLnBrk="1" hangingPunct="1">
              <a:spcBef>
                <a:spcPts val="7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2800">
                <a:solidFill>
                  <a:srgbClr val="000000"/>
                </a:solidFill>
                <a:latin typeface="Arial" panose="020B0604020202020204" pitchFamily="34" charset="0"/>
              </a:rPr>
              <a:t>Συστήματα πλοήγησης</a:t>
            </a:r>
          </a:p>
          <a:p>
            <a:pPr lvl="1" eaLnBrk="1" hangingPunct="1">
              <a:spcBef>
                <a:spcPts val="600"/>
              </a:spcBef>
              <a:buClrTx/>
              <a:buSzTx/>
              <a:buFont typeface="Arial" panose="020B0604020202020204" pitchFamily="34" charset="0"/>
              <a:buChar char="–"/>
            </a:pPr>
            <a:r>
              <a:rPr lang="el-GR" altLang="en-US" sz="2400">
                <a:solidFill>
                  <a:srgbClr val="000000"/>
                </a:solidFill>
                <a:latin typeface="Arial" panose="020B0604020202020204" pitchFamily="34" charset="0"/>
              </a:rPr>
              <a:t>Δορυφορικά συστήματα πλοήγησης (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</a:rPr>
              <a:t>SAT-NAV)</a:t>
            </a:r>
          </a:p>
          <a:p>
            <a:pPr lvl="1" eaLnBrk="1" hangingPunct="1">
              <a:spcBef>
                <a:spcPts val="600"/>
              </a:spcBef>
              <a:buClrTx/>
              <a:buSzTx/>
              <a:buFont typeface="Arial" panose="020B0604020202020204" pitchFamily="34" charset="0"/>
              <a:buChar char="–"/>
            </a:pP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</a:rPr>
              <a:t>SAT-NAV +</a:t>
            </a:r>
          </a:p>
          <a:p>
            <a:pPr eaLnBrk="1" hangingPunct="1">
              <a:spcBef>
                <a:spcPts val="7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2800">
                <a:solidFill>
                  <a:srgbClr val="000000"/>
                </a:solidFill>
                <a:latin typeface="Arial" panose="020B0604020202020204" pitchFamily="34" charset="0"/>
              </a:rPr>
              <a:t>Συστήματα ραντάρ</a:t>
            </a:r>
          </a:p>
          <a:p>
            <a:pPr eaLnBrk="1" hangingPunct="1">
              <a:spcBef>
                <a:spcPts val="7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2800">
                <a:solidFill>
                  <a:srgbClr val="000000"/>
                </a:solidFill>
                <a:latin typeface="Arial" panose="020B0604020202020204" pitchFamily="34" charset="0"/>
              </a:rPr>
              <a:t>Οπτικά συστήματα</a:t>
            </a:r>
          </a:p>
          <a:p>
            <a:pPr lvl="1" eaLnBrk="1" hangingPunct="1">
              <a:spcBef>
                <a:spcPts val="600"/>
              </a:spcBef>
              <a:buClrTx/>
              <a:buSzTx/>
              <a:buFont typeface="Arial" panose="020B0604020202020204" pitchFamily="34" charset="0"/>
              <a:buChar char="–"/>
            </a:pPr>
            <a:r>
              <a:rPr lang="el-GR" altLang="en-US" sz="2400">
                <a:solidFill>
                  <a:srgbClr val="000000"/>
                </a:solidFill>
                <a:latin typeface="Arial" panose="020B0604020202020204" pitchFamily="34" charset="0"/>
              </a:rPr>
              <a:t>Ενσωματωμένα συστήματα</a:t>
            </a:r>
          </a:p>
          <a:p>
            <a:pPr lvl="1" eaLnBrk="1" hangingPunct="1">
              <a:spcBef>
                <a:spcPts val="600"/>
              </a:spcBef>
              <a:buClrTx/>
              <a:buSzTx/>
              <a:buFont typeface="Arial" panose="020B0604020202020204" pitchFamily="34" charset="0"/>
              <a:buChar char="–"/>
            </a:pPr>
            <a:r>
              <a:rPr lang="el-GR" altLang="en-US" sz="2400">
                <a:solidFill>
                  <a:srgbClr val="000000"/>
                </a:solidFill>
                <a:latin typeface="Arial" panose="020B0604020202020204" pitchFamily="34" charset="0"/>
              </a:rPr>
              <a:t>Συστήματα επιβολής</a:t>
            </a:r>
          </a:p>
          <a:p>
            <a:pPr lvl="1" eaLnBrk="1" hangingPunct="1">
              <a:spcBef>
                <a:spcPts val="600"/>
              </a:spcBef>
              <a:buClrTx/>
              <a:buSzTx/>
              <a:buFont typeface="Arial" panose="020B0604020202020204" pitchFamily="34" charset="0"/>
              <a:buChar char="–"/>
            </a:pPr>
            <a:r>
              <a:rPr lang="el-GR" altLang="en-US" sz="2400">
                <a:solidFill>
                  <a:srgbClr val="000000"/>
                </a:solidFill>
                <a:latin typeface="Arial" panose="020B0604020202020204" pitchFamily="34" charset="0"/>
              </a:rPr>
              <a:t>Τιμολόγηση, έλεγχος πρόσβασης και παρόμοια συστήματα</a:t>
            </a:r>
          </a:p>
        </p:txBody>
      </p:sp>
      <p:sp>
        <p:nvSpPr>
          <p:cNvPr id="55300" name="Text Box 3">
            <a:extLst>
              <a:ext uri="{FF2B5EF4-FFF2-40B4-BE49-F238E27FC236}">
                <a16:creationId xmlns:a16="http://schemas.microsoft.com/office/drawing/2014/main" id="{C6E2C9A0-04A5-AD5E-6395-31C54B419E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355554F-44EA-E14C-9128-8277FA2410F6}" type="slidenum">
              <a:rPr lang="el-G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38</a:t>
            </a:fld>
            <a:endParaRPr lang="el-G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1">
            <a:extLst>
              <a:ext uri="{FF2B5EF4-FFF2-40B4-BE49-F238E27FC236}">
                <a16:creationId xmlns:a16="http://schemas.microsoft.com/office/drawing/2014/main" id="{C4B1992D-F5D9-42DB-FE49-63263E81A5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3600">
                <a:solidFill>
                  <a:srgbClr val="000000"/>
                </a:solidFill>
                <a:latin typeface="Arial" panose="020B0604020202020204" pitchFamily="34" charset="0"/>
              </a:rPr>
              <a:t>Πρόσθετα οφέλη των προτύπων</a:t>
            </a:r>
          </a:p>
        </p:txBody>
      </p:sp>
      <p:sp>
        <p:nvSpPr>
          <p:cNvPr id="57347" name="Text Box 2">
            <a:extLst>
              <a:ext uri="{FF2B5EF4-FFF2-40B4-BE49-F238E27FC236}">
                <a16:creationId xmlns:a16="http://schemas.microsoft.com/office/drawing/2014/main" id="{81A3F688-5B84-5B7A-16D6-E8013E5A8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5573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9725" indent="-339725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ts val="7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Αποφυγή πρόωρης πεπαλαίωσης</a:t>
            </a:r>
            <a:r>
              <a:rPr lang="en-US" altLang="en-US" sz="1800">
                <a:solidFill>
                  <a:srgbClr val="000000"/>
                </a:solidFill>
                <a:latin typeface="Arial" panose="020B0604020202020204" pitchFamily="34" charset="0"/>
              </a:rPr>
              <a:t> - </a:t>
            </a: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Με την αγορά ενός εξοπλισμού που συμμορφώνεται με αναγνωρισμένα και υποστηριγμένα πρότυπα, ο αγορασμένος εξοπλισμός θα παραμείνει συμβατός με άλλες συσκευές και στο μέλλον.</a:t>
            </a:r>
          </a:p>
          <a:p>
            <a:pPr eaLnBrk="1" hangingPunct="1">
              <a:spcBef>
                <a:spcPts val="7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Διευκόλυνση του συντονισμού μεταξύ των υπηρεσιών λειτουργίας</a:t>
            </a:r>
            <a:r>
              <a:rPr lang="en-US" altLang="en-US" sz="1800">
                <a:solidFill>
                  <a:srgbClr val="000000"/>
                </a:solidFill>
                <a:latin typeface="Arial" panose="020B0604020202020204" pitchFamily="34" charset="0"/>
              </a:rPr>
              <a:t> - </a:t>
            </a: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τα οχήματα μπορούν εύκολα να αλληλεπιδρούν με τα συστήματα υποδομής ανεξάρτητα από τη θέση τους</a:t>
            </a:r>
            <a:r>
              <a:rPr lang="en-US" altLang="en-US" sz="180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el-GR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ts val="7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Διευκόλυνση της ανταγωνιστικής αγοράς</a:t>
            </a:r>
            <a:r>
              <a:rPr lang="en-US" altLang="en-US" sz="1800">
                <a:solidFill>
                  <a:srgbClr val="000000"/>
                </a:solidFill>
                <a:latin typeface="Arial" panose="020B0604020202020204" pitchFamily="34" charset="0"/>
              </a:rPr>
              <a:t> - </a:t>
            </a: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εξασφαλίζοντας ότι ο εξοπλισμός θα λειτουργεί σε συνεργασία με το υπόλοιπο σύστημα, ανεξάρτητα από το πού χρησιμοποιείται ή με ποιες συσκευές αλληλεπιδρά, θα μειωθεί το κόστος αντικατάστασης και αναβάθμισης. </a:t>
            </a:r>
          </a:p>
          <a:p>
            <a:pPr eaLnBrk="1" hangingPunct="1">
              <a:spcBef>
                <a:spcPts val="7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Μείωση κόστους κύκλου ζωής - οι καταναλωτές θα είναι σε θέση να συντηρούν τον εξοπλισμό των </a:t>
            </a:r>
            <a:r>
              <a:rPr lang="en-US" altLang="en-US" sz="1800">
                <a:solidFill>
                  <a:srgbClr val="000000"/>
                </a:solidFill>
                <a:latin typeface="Arial" panose="020B0604020202020204" pitchFamily="34" charset="0"/>
              </a:rPr>
              <a:t>ITS</a:t>
            </a: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 χωρίς να χρειάζεται να μάθουν ένα διαφορετικό σύνολο παραμέτρων λειτουργίας για κάθε κομμάτι του εξοπλισμού </a:t>
            </a:r>
          </a:p>
        </p:txBody>
      </p:sp>
      <p:sp>
        <p:nvSpPr>
          <p:cNvPr id="57348" name="Text Box 3">
            <a:extLst>
              <a:ext uri="{FF2B5EF4-FFF2-40B4-BE49-F238E27FC236}">
                <a16:creationId xmlns:a16="http://schemas.microsoft.com/office/drawing/2014/main" id="{CB0033FC-5A72-4D2C-52BD-875E8A13FF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2152150-B091-B948-91C5-D743EE015821}" type="slidenum">
              <a:rPr lang="el-G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39</a:t>
            </a:fld>
            <a:endParaRPr lang="el-G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BD602-CBCE-27A5-0F18-8C382C0C8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IoT, </a:t>
            </a:r>
            <a:r>
              <a:rPr lang="en-GB" b="1" dirty="0" err="1"/>
              <a:t>IoV</a:t>
            </a:r>
            <a:r>
              <a:rPr lang="en-GB" b="1" dirty="0"/>
              <a:t> </a:t>
            </a:r>
            <a:r>
              <a:rPr lang="el-GR" b="1" dirty="0"/>
              <a:t>και Σύγχρονες Τεχνολογικές Εξελίξεις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0511F8-D6D8-8CF6-1991-8AB029E765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dirty="0"/>
              <a:t>Το </a:t>
            </a:r>
            <a:r>
              <a:rPr lang="en-GB" sz="2800" b="1" dirty="0"/>
              <a:t>Internet of Things (IoT)</a:t>
            </a:r>
            <a:r>
              <a:rPr lang="en-GB" sz="2800" dirty="0"/>
              <a:t> </a:t>
            </a:r>
            <a:r>
              <a:rPr lang="el-GR" sz="2800" dirty="0"/>
              <a:t>επιτρέπει: </a:t>
            </a:r>
          </a:p>
          <a:p>
            <a:pPr lvl="1"/>
            <a:r>
              <a:rPr lang="el-GR" dirty="0"/>
              <a:t>Διασύνδεση συσκευών με μοναδικές </a:t>
            </a:r>
            <a:r>
              <a:rPr lang="en-GB" dirty="0"/>
              <a:t>IP </a:t>
            </a:r>
            <a:r>
              <a:rPr lang="el-GR" dirty="0"/>
              <a:t>διευθύνσεις </a:t>
            </a:r>
          </a:p>
          <a:p>
            <a:pPr lvl="1"/>
            <a:r>
              <a:rPr lang="el-GR" dirty="0"/>
              <a:t>Ανταλλαγή δεδομένων σε πραγματικό χρόνο </a:t>
            </a:r>
          </a:p>
          <a:p>
            <a:r>
              <a:rPr lang="el-GR" sz="2800" dirty="0"/>
              <a:t>Δημιουργείται το </a:t>
            </a:r>
            <a:r>
              <a:rPr lang="en-GB" sz="2800" b="1" dirty="0"/>
              <a:t>Internet of Vehicles (</a:t>
            </a:r>
            <a:r>
              <a:rPr lang="en-GB" sz="2800" b="1" dirty="0" err="1"/>
              <a:t>IoV</a:t>
            </a:r>
            <a:r>
              <a:rPr lang="en-GB" sz="2800" b="1" dirty="0"/>
              <a:t>)</a:t>
            </a:r>
            <a:r>
              <a:rPr lang="en-GB" sz="2800" dirty="0"/>
              <a:t>: </a:t>
            </a:r>
          </a:p>
          <a:p>
            <a:pPr lvl="1"/>
            <a:r>
              <a:rPr lang="el-GR" dirty="0"/>
              <a:t>Εξέλιξη του </a:t>
            </a:r>
            <a:r>
              <a:rPr lang="en-GB" dirty="0"/>
              <a:t>VANET </a:t>
            </a:r>
          </a:p>
          <a:p>
            <a:pPr lvl="1"/>
            <a:r>
              <a:rPr lang="el-GR" dirty="0"/>
              <a:t>Διασύνδεση οχημάτων με υποδομές, ανθρώπους και αντικείμενα </a:t>
            </a:r>
          </a:p>
          <a:p>
            <a:r>
              <a:rPr lang="el-GR" sz="2400" dirty="0"/>
              <a:t>Εισάγεται η έννοια </a:t>
            </a:r>
            <a:r>
              <a:rPr lang="en-GB" sz="2400" b="1" dirty="0"/>
              <a:t>V2X (Vehicle-to-Everything)</a:t>
            </a:r>
            <a:endParaRPr lang="en-GB" sz="2400" dirty="0"/>
          </a:p>
          <a:p>
            <a:endParaRPr lang="en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AB68B7-E01F-B44E-43B7-0A59703530A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98401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1">
            <a:extLst>
              <a:ext uri="{FF2B5EF4-FFF2-40B4-BE49-F238E27FC236}">
                <a16:creationId xmlns:a16="http://schemas.microsoft.com/office/drawing/2014/main" id="{6D0F8C78-EB81-8714-6B5F-E4B7BCB1E7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88913"/>
            <a:ext cx="8229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3600">
                <a:solidFill>
                  <a:srgbClr val="000000"/>
                </a:solidFill>
                <a:latin typeface="Arial" panose="020B0604020202020204" pitchFamily="34" charset="0"/>
              </a:rPr>
              <a:t>Ο ρόλος των προτύπων των </a:t>
            </a:r>
            <a:r>
              <a:rPr lang="en-US" altLang="en-US" sz="3600">
                <a:solidFill>
                  <a:srgbClr val="000000"/>
                </a:solidFill>
                <a:latin typeface="Arial" panose="020B0604020202020204" pitchFamily="34" charset="0"/>
              </a:rPr>
              <a:t>ITS</a:t>
            </a:r>
          </a:p>
        </p:txBody>
      </p:sp>
      <p:sp>
        <p:nvSpPr>
          <p:cNvPr id="59395" name="Text Box 3">
            <a:extLst>
              <a:ext uri="{FF2B5EF4-FFF2-40B4-BE49-F238E27FC236}">
                <a16:creationId xmlns:a16="http://schemas.microsoft.com/office/drawing/2014/main" id="{4D9E48F1-FACD-A954-52AE-1E9D153338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3DEF732E-A08A-EE43-8958-A50C1B4FC76D}" type="slidenum">
              <a:rPr lang="el-G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40</a:t>
            </a:fld>
            <a:endParaRPr lang="el-G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pic>
        <p:nvPicPr>
          <p:cNvPr id="59396" name="Picture 4">
            <a:extLst>
              <a:ext uri="{FF2B5EF4-FFF2-40B4-BE49-F238E27FC236}">
                <a16:creationId xmlns:a16="http://schemas.microsoft.com/office/drawing/2014/main" id="{D3B76AF6-7806-4AE1-DC4D-C88A9E680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1500188"/>
            <a:ext cx="6184900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1">
            <a:extLst>
              <a:ext uri="{FF2B5EF4-FFF2-40B4-BE49-F238E27FC236}">
                <a16:creationId xmlns:a16="http://schemas.microsoft.com/office/drawing/2014/main" id="{D36A6ADB-8BD5-1438-4389-6F620583DE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3600">
                <a:solidFill>
                  <a:srgbClr val="000000"/>
                </a:solidFill>
                <a:latin typeface="Arial" panose="020B0604020202020204" pitchFamily="34" charset="0"/>
              </a:rPr>
              <a:t>Οργανισμοί ανάπτυξης προτύπων (1)</a:t>
            </a:r>
          </a:p>
        </p:txBody>
      </p:sp>
      <p:sp>
        <p:nvSpPr>
          <p:cNvPr id="61443" name="Text Box 2">
            <a:extLst>
              <a:ext uri="{FF2B5EF4-FFF2-40B4-BE49-F238E27FC236}">
                <a16:creationId xmlns:a16="http://schemas.microsoft.com/office/drawing/2014/main" id="{2312215D-49DD-A5CF-8F0E-03CCE5BC3A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460500"/>
            <a:ext cx="8229600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9725" indent="-339725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39775" indent="-282575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400" b="1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</a:rPr>
              <a:t>merican </a:t>
            </a:r>
            <a:r>
              <a:rPr lang="en-US" altLang="en-US" sz="2400" b="1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</a:rPr>
              <a:t>ssociation of</a:t>
            </a:r>
            <a:r>
              <a:rPr lang="el-GR" altLang="en-US" sz="240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en-US" altLang="en-US" sz="2400" b="1">
                <a:solidFill>
                  <a:srgbClr val="000000"/>
                </a:solidFill>
                <a:latin typeface="Arial" panose="020B0604020202020204" pitchFamily="34" charset="0"/>
              </a:rPr>
              <a:t>S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</a:rPr>
              <a:t>tate </a:t>
            </a:r>
            <a:r>
              <a:rPr lang="en-US" altLang="en-US" sz="2400" b="1">
                <a:solidFill>
                  <a:srgbClr val="000000"/>
                </a:solidFill>
                <a:latin typeface="Arial" panose="020B0604020202020204" pitchFamily="34" charset="0"/>
              </a:rPr>
              <a:t>H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</a:rPr>
              <a:t>ighway and </a:t>
            </a:r>
            <a:r>
              <a:rPr lang="en-US" altLang="en-US" sz="2400" b="1">
                <a:solidFill>
                  <a:srgbClr val="000000"/>
                </a:solidFill>
                <a:latin typeface="Arial" panose="020B0604020202020204" pitchFamily="34" charset="0"/>
              </a:rPr>
              <a:t>T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</a:rPr>
              <a:t>ransportation </a:t>
            </a:r>
            <a:r>
              <a:rPr lang="en-US" altLang="en-US" sz="2400" b="1">
                <a:solidFill>
                  <a:srgbClr val="000000"/>
                </a:solidFill>
                <a:latin typeface="Arial" panose="020B0604020202020204" pitchFamily="34" charset="0"/>
              </a:rPr>
              <a:t>O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</a:rPr>
              <a:t>fficials</a:t>
            </a:r>
          </a:p>
          <a:p>
            <a:pPr lvl="1" eaLnBrk="1" hangingPunct="1">
              <a:spcBef>
                <a:spcPts val="500"/>
              </a:spcBef>
              <a:buClrTx/>
              <a:buSzTx/>
              <a:buFont typeface="Arial" panose="020B0604020202020204" pitchFamily="34" charset="0"/>
              <a:buChar char="–"/>
            </a:pPr>
            <a:r>
              <a:rPr lang="el-GR" altLang="en-US" sz="2000">
                <a:solidFill>
                  <a:srgbClr val="000000"/>
                </a:solidFill>
                <a:latin typeface="Arial" panose="020B0604020202020204" pitchFamily="34" charset="0"/>
              </a:rPr>
              <a:t>Καθορίζουν τους μηχανισμούς και τις διαδικασίες ανταλλαγής δεδομένων</a:t>
            </a:r>
          </a:p>
          <a:p>
            <a:pPr lvl="2" eaLnBrk="1" hangingPunct="1">
              <a:spcBef>
                <a:spcPts val="45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Πρωτόκολλα – βασικές απαιτήσεις</a:t>
            </a:r>
          </a:p>
          <a:p>
            <a:pPr lvl="2" eaLnBrk="1" hangingPunct="1">
              <a:spcBef>
                <a:spcPts val="45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Προφίλ κατηγοριών</a:t>
            </a:r>
          </a:p>
          <a:p>
            <a:pPr lvl="3" eaLnBrk="1" hangingPunct="1">
              <a:spcBef>
                <a:spcPts val="400"/>
              </a:spcBef>
              <a:buClrTx/>
              <a:buSzTx/>
              <a:buFont typeface="Arial" panose="020B0604020202020204" pitchFamily="34" charset="0"/>
              <a:buChar char="–"/>
            </a:pPr>
            <a:r>
              <a:rPr lang="el-GR" altLang="en-US" sz="1600">
                <a:solidFill>
                  <a:srgbClr val="000000"/>
                </a:solidFill>
                <a:latin typeface="Arial" panose="020B0604020202020204" pitchFamily="34" charset="0"/>
              </a:rPr>
              <a:t>Προφίλ εφαρμογών - πώς θα εφαρμοστούν πρότυπα που ασχολούνται με τις συνεδρίες, την κωδικοποίηση, και τις γενικές διαδικασίες για την διαχείριση των δεδομένων</a:t>
            </a:r>
          </a:p>
          <a:p>
            <a:pPr lvl="3" eaLnBrk="1" hangingPunct="1">
              <a:spcBef>
                <a:spcPts val="400"/>
              </a:spcBef>
              <a:buClrTx/>
              <a:buSzTx/>
              <a:buFont typeface="Arial" panose="020B0604020202020204" pitchFamily="34" charset="0"/>
              <a:buChar char="–"/>
            </a:pPr>
            <a:r>
              <a:rPr lang="el-GR" altLang="en-US" sz="1600">
                <a:solidFill>
                  <a:srgbClr val="000000"/>
                </a:solidFill>
                <a:latin typeface="Arial" panose="020B0604020202020204" pitchFamily="34" charset="0"/>
              </a:rPr>
              <a:t>Προφίλ μεταφορών - πώς θα μεταφερθεί ένα μήνυμα εφαρμογής από την πηγή στον προορισμό</a:t>
            </a:r>
          </a:p>
          <a:p>
            <a:pPr lvl="3" eaLnBrk="1" hangingPunct="1">
              <a:spcBef>
                <a:spcPts val="400"/>
              </a:spcBef>
              <a:buClrTx/>
              <a:buSzTx/>
              <a:buFont typeface="Arial" panose="020B0604020202020204" pitchFamily="34" charset="0"/>
              <a:buChar char="–"/>
            </a:pPr>
            <a:r>
              <a:rPr lang="el-GR" altLang="en-US" sz="1600">
                <a:solidFill>
                  <a:srgbClr val="000000"/>
                </a:solidFill>
                <a:latin typeface="Arial" panose="020B0604020202020204" pitchFamily="34" charset="0"/>
              </a:rPr>
              <a:t>Προφίλ υποδικτύου - πώς θα δημιουργηθεί ένα κύκλωμα επικοινωνιών </a:t>
            </a:r>
          </a:p>
          <a:p>
            <a:pPr lvl="1" eaLnBrk="1" hangingPunct="1">
              <a:spcBef>
                <a:spcPts val="500"/>
              </a:spcBef>
              <a:buClrTx/>
              <a:buSzTx/>
              <a:buFont typeface="Arial" panose="020B0604020202020204" pitchFamily="34" charset="0"/>
              <a:buChar char="–"/>
            </a:pPr>
            <a:r>
              <a:rPr lang="el-GR" altLang="en-US" sz="2000">
                <a:solidFill>
                  <a:srgbClr val="000000"/>
                </a:solidFill>
                <a:latin typeface="Arial" panose="020B0604020202020204" pitchFamily="34" charset="0"/>
              </a:rPr>
              <a:t>καθορίζουν τα δεδομένα που πρέπει να ανταλλάσσονται </a:t>
            </a:r>
          </a:p>
          <a:p>
            <a:pPr lvl="2" eaLnBrk="1" hangingPunct="1">
              <a:spcBef>
                <a:spcPts val="4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1600">
                <a:solidFill>
                  <a:srgbClr val="000000"/>
                </a:solidFill>
                <a:latin typeface="Arial" panose="020B0604020202020204" pitchFamily="34" charset="0"/>
              </a:rPr>
              <a:t>Ορισμοί αντικείμενου</a:t>
            </a:r>
          </a:p>
          <a:p>
            <a:pPr lvl="2" eaLnBrk="1" hangingPunct="1">
              <a:spcBef>
                <a:spcPts val="4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1600">
                <a:solidFill>
                  <a:srgbClr val="000000"/>
                </a:solidFill>
                <a:latin typeface="Arial" panose="020B0604020202020204" pitchFamily="34" charset="0"/>
              </a:rPr>
              <a:t>Λεξικά δεδομένων</a:t>
            </a:r>
          </a:p>
          <a:p>
            <a:pPr lvl="1" eaLnBrk="1" hangingPunct="1">
              <a:spcBef>
                <a:spcPts val="500"/>
              </a:spcBef>
              <a:buClrTx/>
              <a:buSzTx/>
              <a:buFont typeface="Arial" panose="020B0604020202020204" pitchFamily="34" charset="0"/>
              <a:buChar char="–"/>
            </a:pPr>
            <a:r>
              <a:rPr lang="el-GR" altLang="en-US" sz="2000">
                <a:solidFill>
                  <a:srgbClr val="000000"/>
                </a:solidFill>
                <a:latin typeface="Arial" panose="020B0604020202020204" pitchFamily="34" charset="0"/>
              </a:rPr>
              <a:t>προσπαθούν να λύσουν θέματα διαχείρισης</a:t>
            </a:r>
          </a:p>
        </p:txBody>
      </p:sp>
      <p:sp>
        <p:nvSpPr>
          <p:cNvPr id="61444" name="Text Box 3">
            <a:extLst>
              <a:ext uri="{FF2B5EF4-FFF2-40B4-BE49-F238E27FC236}">
                <a16:creationId xmlns:a16="http://schemas.microsoft.com/office/drawing/2014/main" id="{201B12DE-DCD4-CA1A-7484-28876A27E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0AB6BBF-AC36-E142-AF77-85FCD33C3A0C}" type="slidenum">
              <a:rPr lang="el-G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41</a:t>
            </a:fld>
            <a:endParaRPr lang="el-G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1">
            <a:extLst>
              <a:ext uri="{FF2B5EF4-FFF2-40B4-BE49-F238E27FC236}">
                <a16:creationId xmlns:a16="http://schemas.microsoft.com/office/drawing/2014/main" id="{EDD77BDD-B3C2-B57C-8707-783C2630C3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3600">
                <a:solidFill>
                  <a:srgbClr val="000000"/>
                </a:solidFill>
                <a:latin typeface="Arial" panose="020B0604020202020204" pitchFamily="34" charset="0"/>
              </a:rPr>
              <a:t>Οργανισμοί ανάπτυξης προτύπων (2)</a:t>
            </a:r>
          </a:p>
        </p:txBody>
      </p:sp>
      <p:sp>
        <p:nvSpPr>
          <p:cNvPr id="63491" name="Text Box 2">
            <a:extLst>
              <a:ext uri="{FF2B5EF4-FFF2-40B4-BE49-F238E27FC236}">
                <a16:creationId xmlns:a16="http://schemas.microsoft.com/office/drawing/2014/main" id="{A0E863D0-7836-3E3D-260B-771256F105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9725" indent="-339725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39775" indent="-282575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2000">
                <a:solidFill>
                  <a:srgbClr val="000000"/>
                </a:solidFill>
                <a:latin typeface="Arial" panose="020B0604020202020204" pitchFamily="34" charset="0"/>
              </a:rPr>
              <a:t> Αμερικανικό Εθνικό Ίδρυμα Προτυποποίησης (</a:t>
            </a:r>
            <a:r>
              <a:rPr lang="en-US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ANSI</a:t>
            </a:r>
            <a:r>
              <a:rPr lang="el-GR" altLang="en-US" sz="20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</a:rPr>
              <a:t>ASC X12)</a:t>
            </a:r>
          </a:p>
          <a:p>
            <a:pPr eaLnBrk="1" hangingPunct="1">
              <a:spcBef>
                <a:spcPts val="600"/>
              </a:spcBef>
              <a:buClrTx/>
              <a:buSzTx/>
              <a:buFontTx/>
              <a:buNone/>
            </a:pPr>
            <a:r>
              <a:rPr lang="el-GR" altLang="en-US" sz="2000">
                <a:solidFill>
                  <a:srgbClr val="000000"/>
                </a:solidFill>
                <a:latin typeface="Arial" panose="020B0604020202020204" pitchFamily="34" charset="0"/>
              </a:rPr>
              <a:t>Συντ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</a:rPr>
              <a:t>o</a:t>
            </a:r>
            <a:r>
              <a:rPr lang="el-GR" altLang="en-US" sz="2000">
                <a:solidFill>
                  <a:srgbClr val="000000"/>
                </a:solidFill>
                <a:latin typeface="Arial" panose="020B0604020202020204" pitchFamily="34" charset="0"/>
              </a:rPr>
              <a:t>νίζει τα προτυπα για τις ΗΠΑ και δημοσιεύει 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</a:rPr>
              <a:t>“</a:t>
            </a:r>
            <a:r>
              <a:rPr lang="el-GR" altLang="en-US" sz="2000">
                <a:solidFill>
                  <a:srgbClr val="000000"/>
                </a:solidFill>
                <a:latin typeface="Arial" panose="020B0604020202020204" pitchFamily="34" charset="0"/>
              </a:rPr>
              <a:t>εκδόσεις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</a:rPr>
              <a:t>”</a:t>
            </a:r>
            <a:r>
              <a:rPr lang="el-GR" altLang="en-US" sz="200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</a:rPr>
              <a:t>releases</a:t>
            </a:r>
            <a:r>
              <a:rPr lang="el-GR" altLang="en-US" sz="2000">
                <a:solidFill>
                  <a:srgbClr val="000000"/>
                </a:solidFill>
                <a:latin typeface="Arial" panose="020B0604020202020204" pitchFamily="34" charset="0"/>
              </a:rPr>
              <a:t>). Κάθε έκδοση περιλαμβάνει τις ακόλουθες κατηγορίες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</a:p>
          <a:p>
            <a:pPr lvl="1" eaLnBrk="1" hangingPunct="1">
              <a:spcBef>
                <a:spcPts val="5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Πρότυπα σχεδίων - Πρότυπα τα οποία δεν έχουν υποβληθεί σε δημόσια κριτική, αλλά έχουν εγκριθεί από την Επιτροπή.</a:t>
            </a:r>
          </a:p>
          <a:p>
            <a:pPr lvl="1" eaLnBrk="1" hangingPunct="1">
              <a:spcBef>
                <a:spcPts val="5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Πρότυπα σχεδίων για δοκιμαστική χρήση - Πρότυπα που βρίσκονται στη διαδικασία της αναθεώρησης, αλλά είναι εφαρμόσιμα στην τρέχουσα μορφή τους.</a:t>
            </a:r>
          </a:p>
          <a:p>
            <a:pPr lvl="1" eaLnBrk="1" hangingPunct="1">
              <a:spcBef>
                <a:spcPts val="5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Τεχνικές εκθέσεις και κατευθυντήριες γραμμές ASC X12 - Έγγραφα που βοηθούν στην κατανόηση και χρήση των προτύπων ASC X12</a:t>
            </a:r>
          </a:p>
          <a:p>
            <a:pPr lvl="1" eaLnBrk="1" hangingPunct="1">
              <a:spcBef>
                <a:spcPts val="5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Αμερικανικά εθνικά πρότυπα - Τελικές εκδόσεις των προτύπων που έχουν περάσει την δημόσια αναθεώρηση</a:t>
            </a:r>
          </a:p>
        </p:txBody>
      </p:sp>
      <p:sp>
        <p:nvSpPr>
          <p:cNvPr id="63492" name="Text Box 3">
            <a:extLst>
              <a:ext uri="{FF2B5EF4-FFF2-40B4-BE49-F238E27FC236}">
                <a16:creationId xmlns:a16="http://schemas.microsoft.com/office/drawing/2014/main" id="{A93F15D9-54B9-6E65-0380-9765ABD54B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CD394512-B7C8-FC42-A429-96E5594F0772}" type="slidenum">
              <a:rPr lang="el-G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42</a:t>
            </a:fld>
            <a:endParaRPr lang="el-G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1">
            <a:extLst>
              <a:ext uri="{FF2B5EF4-FFF2-40B4-BE49-F238E27FC236}">
                <a16:creationId xmlns:a16="http://schemas.microsoft.com/office/drawing/2014/main" id="{7CE43039-095A-E48A-AA30-BF043A6876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3600">
                <a:solidFill>
                  <a:srgbClr val="000000"/>
                </a:solidFill>
                <a:latin typeface="Arial" panose="020B0604020202020204" pitchFamily="34" charset="0"/>
              </a:rPr>
              <a:t>Οργανισμοί ανάπτυξης προτύπων (</a:t>
            </a:r>
            <a:r>
              <a:rPr lang="en-US" altLang="en-US" sz="3600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  <a:r>
              <a:rPr lang="el-GR" altLang="en-US" sz="360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65539" name="Text Box 2">
            <a:extLst>
              <a:ext uri="{FF2B5EF4-FFF2-40B4-BE49-F238E27FC236}">
                <a16:creationId xmlns:a16="http://schemas.microsoft.com/office/drawing/2014/main" id="{076E5961-8F5E-D991-F324-34F394ECA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9725" indent="-339725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39775" indent="-282575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2400">
                <a:solidFill>
                  <a:srgbClr val="000000"/>
                </a:solidFill>
                <a:latin typeface="Arial" panose="020B0604020202020204" pitchFamily="34" charset="0"/>
              </a:rPr>
              <a:t>Αμερικανική Εταιρεία Δοκιμών και Υλικών (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</a:rPr>
              <a:t>ASTM</a:t>
            </a:r>
            <a:r>
              <a:rPr lang="el-GR" altLang="en-US" sz="240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</a:p>
          <a:p>
            <a:pPr lvl="1" eaLnBrk="1" hangingPunct="1">
              <a:spcBef>
                <a:spcPts val="500"/>
              </a:spcBef>
              <a:buClrTx/>
              <a:buSzTx/>
              <a:buFont typeface="Arial" panose="020B0604020202020204" pitchFamily="34" charset="0"/>
              <a:buChar char="–"/>
            </a:pPr>
            <a:r>
              <a:rPr lang="el-GR" altLang="en-US" sz="1600">
                <a:solidFill>
                  <a:srgbClr val="000000"/>
                </a:solidFill>
                <a:latin typeface="Arial" panose="020B0604020202020204" pitchFamily="34" charset="0"/>
              </a:rPr>
              <a:t>Πρότυπα - Έγγραφα που έχουν αναπτυχθεί και καθιερωθεί στα πλαίσια των αρχών της συναίνεσης της Κοινωνίας και που πληρούν τις απαιτήσεις έγκρισης των διαδικασιών και κανονισμών της ASTM.</a:t>
            </a:r>
          </a:p>
          <a:p>
            <a:pPr lvl="1" eaLnBrk="1" hangingPunct="1">
              <a:spcBef>
                <a:spcPts val="500"/>
              </a:spcBef>
              <a:buClrTx/>
              <a:buSzTx/>
              <a:buFont typeface="Arial" panose="020B0604020202020204" pitchFamily="34" charset="0"/>
              <a:buChar char="–"/>
            </a:pPr>
            <a:r>
              <a:rPr lang="el-GR" altLang="en-US" sz="1600">
                <a:solidFill>
                  <a:srgbClr val="000000"/>
                </a:solidFill>
                <a:latin typeface="Arial" panose="020B0604020202020204" pitchFamily="34" charset="0"/>
              </a:rPr>
              <a:t>Προσωρινά Πρότυπα - Έγγραφα που δημοσιεύονται για περιορισμένο χρονικό διάστημα για να καλύψουν τη ζήτηση για ταχύτερη έκδοση συγκεκριμένων εγγράφων.</a:t>
            </a:r>
          </a:p>
          <a:p>
            <a:pPr lvl="1" eaLnBrk="1" hangingPunct="1">
              <a:spcBef>
                <a:spcPts val="500"/>
              </a:spcBef>
              <a:buClrTx/>
              <a:buSzTx/>
              <a:buFont typeface="Arial" panose="020B0604020202020204" pitchFamily="34" charset="0"/>
              <a:buChar char="–"/>
            </a:pPr>
            <a:r>
              <a:rPr lang="el-GR" altLang="en-US" sz="1600">
                <a:solidFill>
                  <a:srgbClr val="000000"/>
                </a:solidFill>
                <a:latin typeface="Arial" panose="020B0604020202020204" pitchFamily="34" charset="0"/>
              </a:rPr>
              <a:t>Ταξινομήσεις - Τμηματοποίηση υλικών, συστημάτων ή υπηρεσιών σε ομάδες με βάση παρόμοια χαρακτηριστικά.</a:t>
            </a:r>
          </a:p>
          <a:p>
            <a:pPr lvl="1" eaLnBrk="1" hangingPunct="1">
              <a:spcBef>
                <a:spcPts val="500"/>
              </a:spcBef>
              <a:buClrTx/>
              <a:buSzTx/>
              <a:buFont typeface="Arial" panose="020B0604020202020204" pitchFamily="34" charset="0"/>
              <a:buChar char="–"/>
            </a:pPr>
            <a:r>
              <a:rPr lang="el-GR" altLang="en-US" sz="1600">
                <a:solidFill>
                  <a:srgbClr val="000000"/>
                </a:solidFill>
                <a:latin typeface="Arial" panose="020B0604020202020204" pitchFamily="34" charset="0"/>
              </a:rPr>
              <a:t>Οδηγοί - Συλλογές από πληροφορίες ή σειρές από επιλογές που δεν συνιστούν μια συγκεκριμένη πορεία δράσης.</a:t>
            </a:r>
          </a:p>
          <a:p>
            <a:pPr lvl="1" eaLnBrk="1" hangingPunct="1">
              <a:spcBef>
                <a:spcPts val="500"/>
              </a:spcBef>
              <a:buClrTx/>
              <a:buSzTx/>
              <a:buFont typeface="Arial" panose="020B0604020202020204" pitchFamily="34" charset="0"/>
              <a:buChar char="–"/>
            </a:pPr>
            <a:r>
              <a:rPr lang="el-GR" altLang="en-US" sz="1600">
                <a:solidFill>
                  <a:srgbClr val="000000"/>
                </a:solidFill>
                <a:latin typeface="Arial" panose="020B0604020202020204" pitchFamily="34" charset="0"/>
              </a:rPr>
              <a:t>Πρακτικές - Οριστικά σύνολα οδηγιών για την εκτέλεση μιας ή περισσοτέρων συγκεκριμένων διαδικασιών που δεν παράγουν αποτέλεσμα.</a:t>
            </a:r>
          </a:p>
          <a:p>
            <a:pPr lvl="1" eaLnBrk="1" hangingPunct="1">
              <a:spcBef>
                <a:spcPts val="500"/>
              </a:spcBef>
              <a:buClrTx/>
              <a:buSzTx/>
              <a:buFont typeface="Arial" panose="020B0604020202020204" pitchFamily="34" charset="0"/>
              <a:buChar char="–"/>
            </a:pPr>
            <a:r>
              <a:rPr lang="el-GR" altLang="en-US" sz="1600">
                <a:solidFill>
                  <a:srgbClr val="000000"/>
                </a:solidFill>
                <a:latin typeface="Arial" panose="020B0604020202020204" pitchFamily="34" charset="0"/>
              </a:rPr>
              <a:t>Προδιαγραφές - Ακριβείς δηλώσεις ενός συνόλου απαιτήσεων που πρέπει να πληρούνται.</a:t>
            </a:r>
          </a:p>
          <a:p>
            <a:pPr lvl="1" eaLnBrk="1" hangingPunct="1">
              <a:spcBef>
                <a:spcPts val="500"/>
              </a:spcBef>
              <a:buClrTx/>
              <a:buSzTx/>
              <a:buFont typeface="Arial" panose="020B0604020202020204" pitchFamily="34" charset="0"/>
              <a:buChar char="–"/>
            </a:pPr>
            <a:r>
              <a:rPr lang="el-GR" altLang="en-US" sz="1600">
                <a:solidFill>
                  <a:srgbClr val="000000"/>
                </a:solidFill>
                <a:latin typeface="Arial" panose="020B0604020202020204" pitchFamily="34" charset="0"/>
              </a:rPr>
              <a:t>Ορολογία</a:t>
            </a:r>
          </a:p>
          <a:p>
            <a:pPr lvl="1" eaLnBrk="1" hangingPunct="1">
              <a:spcBef>
                <a:spcPts val="500"/>
              </a:spcBef>
              <a:buClrTx/>
              <a:buSzTx/>
              <a:buFont typeface="Arial" panose="020B0604020202020204" pitchFamily="34" charset="0"/>
              <a:buChar char="–"/>
            </a:pPr>
            <a:r>
              <a:rPr lang="el-GR" altLang="en-US" sz="1600">
                <a:solidFill>
                  <a:srgbClr val="000000"/>
                </a:solidFill>
                <a:latin typeface="Arial" panose="020B0604020202020204" pitchFamily="34" charset="0"/>
              </a:rPr>
              <a:t>Μέθοδοι δοκιμής</a:t>
            </a:r>
          </a:p>
        </p:txBody>
      </p:sp>
      <p:sp>
        <p:nvSpPr>
          <p:cNvPr id="65540" name="Text Box 3">
            <a:extLst>
              <a:ext uri="{FF2B5EF4-FFF2-40B4-BE49-F238E27FC236}">
                <a16:creationId xmlns:a16="http://schemas.microsoft.com/office/drawing/2014/main" id="{5DD112F8-CF7A-6C74-52CC-3985CFCFD0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0FEFAB6F-527D-1D44-A0F0-48A560FE41C8}" type="slidenum">
              <a:rPr lang="el-G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43</a:t>
            </a:fld>
            <a:endParaRPr lang="el-G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 Box 1">
            <a:extLst>
              <a:ext uri="{FF2B5EF4-FFF2-40B4-BE49-F238E27FC236}">
                <a16:creationId xmlns:a16="http://schemas.microsoft.com/office/drawing/2014/main" id="{A30CE6E2-738B-0DFD-B735-43C03821BD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3600">
                <a:solidFill>
                  <a:srgbClr val="000000"/>
                </a:solidFill>
                <a:latin typeface="Arial" panose="020B0604020202020204" pitchFamily="34" charset="0"/>
              </a:rPr>
              <a:t>Οργανισμοί ανάπτυξης προτύπων (</a:t>
            </a:r>
            <a:r>
              <a:rPr lang="en-US" altLang="en-US" sz="3600">
                <a:solidFill>
                  <a:srgbClr val="000000"/>
                </a:solidFill>
                <a:latin typeface="Arial" panose="020B0604020202020204" pitchFamily="34" charset="0"/>
              </a:rPr>
              <a:t>4</a:t>
            </a:r>
            <a:r>
              <a:rPr lang="el-GR" altLang="en-US" sz="360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67587" name="Text Box 2">
            <a:extLst>
              <a:ext uri="{FF2B5EF4-FFF2-40B4-BE49-F238E27FC236}">
                <a16:creationId xmlns:a16="http://schemas.microsoft.com/office/drawing/2014/main" id="{EB3ABADC-1F8F-4E11-1761-3D6DB29AE0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9725" indent="-339725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6125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2400">
                <a:solidFill>
                  <a:srgbClr val="000000"/>
                </a:solidFill>
                <a:latin typeface="Arial" panose="020B0604020202020204" pitchFamily="34" charset="0"/>
              </a:rPr>
              <a:t>Ινστιτούτο Ηλεκτρολόγων και Ηλεκτρονικών Mηχανικών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l-GR" altLang="en-US" sz="2400">
                <a:solidFill>
                  <a:srgbClr val="000000"/>
                </a:solidFill>
                <a:latin typeface="Arial" panose="020B0604020202020204" pitchFamily="34" charset="0"/>
              </a:rPr>
              <a:t>ΙΕΕΕ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</a:p>
          <a:p>
            <a:pPr eaLnBrk="1" hangingPunct="1">
              <a:spcBef>
                <a:spcPts val="500"/>
              </a:spcBef>
              <a:buClrTx/>
              <a:buSzTx/>
              <a:buFontTx/>
              <a:buNone/>
            </a:pPr>
            <a:r>
              <a:rPr lang="el-GR" altLang="en-US" sz="2000">
                <a:solidFill>
                  <a:srgbClr val="000000"/>
                </a:solidFill>
                <a:latin typeface="Arial" panose="020B0604020202020204" pitchFamily="34" charset="0"/>
              </a:rPr>
              <a:t>Τα πρότυπα του 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</a:rPr>
              <a:t>IEEE </a:t>
            </a:r>
            <a:r>
              <a:rPr lang="el-GR" altLang="en-US" sz="2000">
                <a:solidFill>
                  <a:srgbClr val="000000"/>
                </a:solidFill>
                <a:latin typeface="Arial" panose="020B0604020202020204" pitchFamily="34" charset="0"/>
              </a:rPr>
              <a:t>ταξινομούνται ως εξής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</a:p>
          <a:p>
            <a:pPr lvl="1" eaLnBrk="1" hangingPunct="1">
              <a:spcBef>
                <a:spcPts val="5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Πρότυπα</a:t>
            </a:r>
          </a:p>
          <a:p>
            <a:pPr lvl="1" eaLnBrk="1" hangingPunct="1">
              <a:spcBef>
                <a:spcPts val="5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Συνιστώμενες πρακτικές</a:t>
            </a:r>
          </a:p>
          <a:p>
            <a:pPr lvl="1" eaLnBrk="1" hangingPunct="1">
              <a:spcBef>
                <a:spcPts val="5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Οδηγοί</a:t>
            </a:r>
          </a:p>
          <a:p>
            <a:pPr lvl="1" eaLnBrk="1" hangingPunct="1">
              <a:spcBef>
                <a:spcPts val="5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Έγγραφα δοκιμαστικής χρήσης</a:t>
            </a:r>
          </a:p>
          <a:p>
            <a:pPr eaLnBrk="1" hangingPunct="1">
              <a:spcBef>
                <a:spcPts val="500"/>
              </a:spcBef>
              <a:buClrTx/>
              <a:buSzTx/>
              <a:buFontTx/>
              <a:buNone/>
            </a:pPr>
            <a:endParaRPr lang="el-GR" altLang="en-US" sz="20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ts val="500"/>
              </a:spcBef>
              <a:buClrTx/>
              <a:buSzTx/>
              <a:buFontTx/>
              <a:buNone/>
            </a:pPr>
            <a:r>
              <a:rPr lang="el-GR" altLang="en-US" sz="2000">
                <a:solidFill>
                  <a:srgbClr val="000000"/>
                </a:solidFill>
                <a:latin typeface="Arial" panose="020B0604020202020204" pitchFamily="34" charset="0"/>
              </a:rPr>
              <a:t>Τα πρότυπα του 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</a:rPr>
              <a:t>IEEE </a:t>
            </a:r>
            <a:r>
              <a:rPr lang="el-GR" altLang="en-US" sz="2000">
                <a:solidFill>
                  <a:srgbClr val="000000"/>
                </a:solidFill>
                <a:latin typeface="Arial" panose="020B0604020202020204" pitchFamily="34" charset="0"/>
              </a:rPr>
              <a:t>περιλαμβάνουν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</a:p>
          <a:p>
            <a:pPr lvl="1" eaLnBrk="1" hangingPunct="1">
              <a:spcBef>
                <a:spcPts val="5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Λίστες όρων</a:t>
            </a:r>
          </a:p>
          <a:p>
            <a:pPr lvl="1" eaLnBrk="1" hangingPunct="1">
              <a:spcBef>
                <a:spcPts val="5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Εκθέσεις των επιστημονικών μεθόδων μέτρησης</a:t>
            </a:r>
          </a:p>
          <a:p>
            <a:pPr lvl="1" eaLnBrk="1" hangingPunct="1">
              <a:spcBef>
                <a:spcPts val="5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Χαρακτηριστικά, επιδόσεις, και απαιτήσεις ασφάλειας</a:t>
            </a:r>
          </a:p>
          <a:p>
            <a:pPr lvl="1" eaLnBrk="1" hangingPunct="1">
              <a:spcBef>
                <a:spcPts val="5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Συστάσεις που απεικονίζουν την τρέχουσα κατάσταση προόδου</a:t>
            </a:r>
            <a:endParaRPr lang="en-US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7588" name="Text Box 3">
            <a:extLst>
              <a:ext uri="{FF2B5EF4-FFF2-40B4-BE49-F238E27FC236}">
                <a16:creationId xmlns:a16="http://schemas.microsoft.com/office/drawing/2014/main" id="{A79CB88B-AAFB-EC57-4C98-C23A23468C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2DBAA3C0-F701-7A4A-90E2-BA9C8AA5FAFB}" type="slidenum">
              <a:rPr lang="el-G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44</a:t>
            </a:fld>
            <a:endParaRPr lang="el-G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1">
            <a:extLst>
              <a:ext uri="{FF2B5EF4-FFF2-40B4-BE49-F238E27FC236}">
                <a16:creationId xmlns:a16="http://schemas.microsoft.com/office/drawing/2014/main" id="{1DA3E1C1-E872-BA53-3502-A0555C341D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3600">
                <a:solidFill>
                  <a:srgbClr val="000000"/>
                </a:solidFill>
                <a:latin typeface="Arial" panose="020B0604020202020204" pitchFamily="34" charset="0"/>
              </a:rPr>
              <a:t>Οργανισμοί ανάπτυξης προτύπων (5)</a:t>
            </a:r>
          </a:p>
        </p:txBody>
      </p:sp>
      <p:sp>
        <p:nvSpPr>
          <p:cNvPr id="69635" name="Text Box 2">
            <a:extLst>
              <a:ext uri="{FF2B5EF4-FFF2-40B4-BE49-F238E27FC236}">
                <a16:creationId xmlns:a16="http://schemas.microsoft.com/office/drawing/2014/main" id="{5556E890-5964-BBE5-C616-3F6A736462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9725" indent="-339725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39775" indent="-282575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2400">
                <a:solidFill>
                  <a:srgbClr val="000000"/>
                </a:solidFill>
                <a:latin typeface="Arial" panose="020B0604020202020204" pitchFamily="34" charset="0"/>
              </a:rPr>
              <a:t>Ινστιτούτο Συγκοινωνιολόγων Μηχανικών 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en-US" altLang="en-US" sz="2400" b="1">
                <a:solidFill>
                  <a:srgbClr val="000000"/>
                </a:solidFill>
                <a:latin typeface="Arial" panose="020B0604020202020204" pitchFamily="34" charset="0"/>
              </a:rPr>
              <a:t>Ι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</a:rPr>
              <a:t>nstitute of </a:t>
            </a:r>
            <a:r>
              <a:rPr lang="en-US" altLang="en-US" sz="2400" b="1">
                <a:solidFill>
                  <a:srgbClr val="000000"/>
                </a:solidFill>
                <a:latin typeface="Arial" panose="020B0604020202020204" pitchFamily="34" charset="0"/>
              </a:rPr>
              <a:t>Τ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</a:rPr>
              <a:t>ransportation </a:t>
            </a:r>
            <a:r>
              <a:rPr lang="en-US" altLang="en-US" sz="2400" b="1">
                <a:solidFill>
                  <a:srgbClr val="000000"/>
                </a:solidFill>
                <a:latin typeface="Arial" panose="020B0604020202020204" pitchFamily="34" charset="0"/>
              </a:rPr>
              <a:t>Ε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</a:rPr>
              <a:t>ngineers)</a:t>
            </a:r>
          </a:p>
          <a:p>
            <a:pPr eaLnBrk="1" hangingPunct="1">
              <a:spcBef>
                <a:spcPts val="500"/>
              </a:spcBef>
              <a:buClrTx/>
              <a:buSzTx/>
              <a:buFontTx/>
              <a:buNone/>
            </a:pPr>
            <a:r>
              <a:rPr lang="el-GR" altLang="en-US" sz="2000">
                <a:solidFill>
                  <a:srgbClr val="000000"/>
                </a:solidFill>
                <a:latin typeface="Arial" panose="020B0604020202020204" pitchFamily="34" charset="0"/>
              </a:rPr>
              <a:t>Τα πρότυπα του 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</a:rPr>
              <a:t>ITE </a:t>
            </a:r>
            <a:r>
              <a:rPr lang="el-GR" altLang="en-US" sz="2000">
                <a:solidFill>
                  <a:srgbClr val="000000"/>
                </a:solidFill>
                <a:latin typeface="Arial" panose="020B0604020202020204" pitchFamily="34" charset="0"/>
              </a:rPr>
              <a:t>μπορούν να λάβουν τις ακόλουθες μορφές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</a:p>
          <a:p>
            <a:pPr lvl="1" eaLnBrk="1" hangingPunct="1">
              <a:spcBef>
                <a:spcPts val="4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1600">
                <a:solidFill>
                  <a:srgbClr val="000000"/>
                </a:solidFill>
                <a:latin typeface="Arial" panose="020B0604020202020204" pitchFamily="34" charset="0"/>
              </a:rPr>
              <a:t>Ενημερωτικές εκθέσεις </a:t>
            </a:r>
          </a:p>
          <a:p>
            <a:pPr lvl="1" eaLnBrk="1" hangingPunct="1">
              <a:spcBef>
                <a:spcPts val="4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1600">
                <a:solidFill>
                  <a:srgbClr val="000000"/>
                </a:solidFill>
                <a:latin typeface="Arial" panose="020B0604020202020204" pitchFamily="34" charset="0"/>
              </a:rPr>
              <a:t>Συνιστώμενες πρακτικές</a:t>
            </a:r>
          </a:p>
          <a:p>
            <a:pPr lvl="1" eaLnBrk="1" hangingPunct="1">
              <a:spcBef>
                <a:spcPts val="4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1600">
                <a:solidFill>
                  <a:srgbClr val="000000"/>
                </a:solidFill>
                <a:latin typeface="Arial" panose="020B0604020202020204" pitchFamily="34" charset="0"/>
              </a:rPr>
              <a:t>Πρότυπα εξοπλισμού</a:t>
            </a:r>
          </a:p>
          <a:p>
            <a:pPr lvl="1" eaLnBrk="1" hangingPunct="1">
              <a:spcBef>
                <a:spcPts val="4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1600">
                <a:solidFill>
                  <a:srgbClr val="000000"/>
                </a:solidFill>
                <a:latin typeface="Arial" panose="020B0604020202020204" pitchFamily="34" charset="0"/>
              </a:rPr>
              <a:t>Πρότυπα λογισμικού / πρωτοκόλλου</a:t>
            </a:r>
          </a:p>
          <a:p>
            <a:pPr lvl="1" eaLnBrk="1" hangingPunct="1">
              <a:spcBef>
                <a:spcPts val="4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1600">
                <a:solidFill>
                  <a:srgbClr val="000000"/>
                </a:solidFill>
                <a:latin typeface="Arial" panose="020B0604020202020204" pitchFamily="34" charset="0"/>
              </a:rPr>
              <a:t>Προτεινόμενα πρότυπα</a:t>
            </a:r>
          </a:p>
          <a:p>
            <a:pPr lvl="1" eaLnBrk="1" hangingPunct="1">
              <a:spcBef>
                <a:spcPts val="4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1600">
                <a:solidFill>
                  <a:srgbClr val="000000"/>
                </a:solidFill>
                <a:latin typeface="Arial" panose="020B0604020202020204" pitchFamily="34" charset="0"/>
              </a:rPr>
              <a:t>Ενδιάμεσα πρότυπα</a:t>
            </a:r>
          </a:p>
        </p:txBody>
      </p:sp>
      <p:sp>
        <p:nvSpPr>
          <p:cNvPr id="69636" name="Text Box 3">
            <a:extLst>
              <a:ext uri="{FF2B5EF4-FFF2-40B4-BE49-F238E27FC236}">
                <a16:creationId xmlns:a16="http://schemas.microsoft.com/office/drawing/2014/main" id="{33560D07-22E8-6378-1A88-60ED56CBD4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F52765E-BC1F-E442-92B6-2F5977FB63D1}" type="slidenum">
              <a:rPr lang="el-G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45</a:t>
            </a:fld>
            <a:endParaRPr lang="el-G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1">
            <a:extLst>
              <a:ext uri="{FF2B5EF4-FFF2-40B4-BE49-F238E27FC236}">
                <a16:creationId xmlns:a16="http://schemas.microsoft.com/office/drawing/2014/main" id="{81AD1D9E-1003-69AA-0459-835E1FEFBD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3600">
                <a:solidFill>
                  <a:srgbClr val="000000"/>
                </a:solidFill>
                <a:latin typeface="Arial" panose="020B0604020202020204" pitchFamily="34" charset="0"/>
              </a:rPr>
              <a:t>Οργανισμοί ανάπτυξης προτύπων (</a:t>
            </a:r>
            <a:r>
              <a:rPr lang="en-US" altLang="en-US" sz="3600">
                <a:solidFill>
                  <a:srgbClr val="000000"/>
                </a:solidFill>
                <a:latin typeface="Arial" panose="020B0604020202020204" pitchFamily="34" charset="0"/>
              </a:rPr>
              <a:t>6</a:t>
            </a:r>
            <a:r>
              <a:rPr lang="el-GR" altLang="en-US" sz="360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71683" name="Text Box 2">
            <a:extLst>
              <a:ext uri="{FF2B5EF4-FFF2-40B4-BE49-F238E27FC236}">
                <a16:creationId xmlns:a16="http://schemas.microsoft.com/office/drawing/2014/main" id="{7BC05425-E0B3-26D3-6BD5-54E0AACCB7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9725" indent="-339725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39775" indent="-282575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2000">
                <a:solidFill>
                  <a:srgbClr val="000000"/>
                </a:solidFill>
                <a:latin typeface="Arial" panose="020B0604020202020204" pitchFamily="34" charset="0"/>
              </a:rPr>
              <a:t>Ένωση Ηλεκτρολόγων Κατασκευαστών (</a:t>
            </a:r>
            <a:r>
              <a:rPr lang="en-US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N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</a:rPr>
              <a:t>ational </a:t>
            </a:r>
            <a:r>
              <a:rPr lang="en-US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E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</a:rPr>
              <a:t>lectical </a:t>
            </a:r>
            <a:r>
              <a:rPr lang="en-US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M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</a:rPr>
              <a:t>anufacturers </a:t>
            </a:r>
            <a:r>
              <a:rPr lang="en-US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</a:rPr>
              <a:t>ssociation</a:t>
            </a:r>
            <a:r>
              <a:rPr lang="el-GR" altLang="en-US" sz="200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</a:p>
          <a:p>
            <a:pPr eaLnBrk="1" hangingPunct="1">
              <a:spcBef>
                <a:spcPts val="500"/>
              </a:spcBef>
              <a:buClrTx/>
              <a:buSzTx/>
              <a:buFontTx/>
              <a:buNone/>
            </a:pP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Δεν αναπτύσσει ανεξάρτητα πρότυπα </a:t>
            </a:r>
            <a:r>
              <a:rPr lang="en-US" altLang="en-US" sz="1800">
                <a:solidFill>
                  <a:srgbClr val="000000"/>
                </a:solidFill>
                <a:latin typeface="Arial" panose="020B0604020202020204" pitchFamily="34" charset="0"/>
              </a:rPr>
              <a:t>ITS</a:t>
            </a: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 αλλά αποτελεί αναπόσπαστο τμήμα της ομάδας ανάπτυξης για την οικογένεια των </a:t>
            </a:r>
            <a:r>
              <a:rPr lang="en-US" altLang="en-US" sz="1800">
                <a:solidFill>
                  <a:srgbClr val="000000"/>
                </a:solidFill>
                <a:latin typeface="Arial" panose="020B0604020202020204" pitchFamily="34" charset="0"/>
              </a:rPr>
              <a:t>ITS </a:t>
            </a: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προτύπων.</a:t>
            </a:r>
          </a:p>
          <a:p>
            <a:pPr eaLnBrk="1" hangingPunct="1">
              <a:spcBef>
                <a:spcPts val="500"/>
              </a:spcBef>
              <a:buClrTx/>
              <a:buSzTx/>
              <a:buFontTx/>
              <a:buNone/>
            </a:pP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Τα έγγραφα προτύπων μπορεί να υπάρχουν σε τρείς μορφές</a:t>
            </a:r>
            <a:r>
              <a:rPr lang="en-US" altLang="en-US" sz="180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  <a:endParaRPr lang="el-GR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ts val="4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1400">
                <a:solidFill>
                  <a:srgbClr val="000000"/>
                </a:solidFill>
                <a:latin typeface="Arial" panose="020B0604020202020204" pitchFamily="34" charset="0"/>
              </a:rPr>
              <a:t>Πρότυπα - Καθορίζει ένα προϊόν, μια διαδικασία, ή μια διαδικασία με αναφορά σε ένα ή περισσότερα από τα εξής: την ονοματολογία, τη σύνθεση, την κατασκευή, τις διαστάσεις, τις ανοχές, την ασφάλεια, την λειτουργία, τα χαρακτηριστικά, την απόδοση, τη βαθμολογία, τον έλεγχο και τις υπηρεσίες.</a:t>
            </a:r>
          </a:p>
          <a:p>
            <a:pPr lvl="1" eaLnBrk="1" hangingPunct="1">
              <a:spcBef>
                <a:spcPts val="4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1400">
                <a:solidFill>
                  <a:srgbClr val="000000"/>
                </a:solidFill>
                <a:latin typeface="Arial" panose="020B0604020202020204" pitchFamily="34" charset="0"/>
              </a:rPr>
              <a:t>Προτεινόμενα πρότυπα για μελλοντική ανάπτυξη - Καθορίζει ένα προϊόν, μια διαδικασία, ή μια διαδικασία με αναφορά σε ένα ή περισσότερα από τα εξής: την ονοματολογία, τη σύνθεση, την κατασκευή, τις διαστάσεις, τις ανοχές, την ασφάλεια, την λειτουργία, τα χαρακτηριστικά, την απόδοση, τη βαθμολογία, τον έλεγχο και τις υπηρεσίες.</a:t>
            </a:r>
          </a:p>
          <a:p>
            <a:pPr lvl="1" eaLnBrk="1" hangingPunct="1">
              <a:spcBef>
                <a:spcPts val="4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1400">
                <a:solidFill>
                  <a:srgbClr val="000000"/>
                </a:solidFill>
                <a:latin typeface="Arial" panose="020B0604020202020204" pitchFamily="34" charset="0"/>
              </a:rPr>
              <a:t>Εξουσιοδοτημένες πληροφορίες μηχανικής - Επεξηγηματικά δεδομένα και άλλες πληροφορίες εφαρμοσμένης μηχανικής ενημερωτικού χαρακτήρα </a:t>
            </a:r>
          </a:p>
        </p:txBody>
      </p:sp>
      <p:sp>
        <p:nvSpPr>
          <p:cNvPr id="71684" name="Text Box 3">
            <a:extLst>
              <a:ext uri="{FF2B5EF4-FFF2-40B4-BE49-F238E27FC236}">
                <a16:creationId xmlns:a16="http://schemas.microsoft.com/office/drawing/2014/main" id="{449CB61E-3DE8-5908-7F64-F706A1C3C3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2688DE3F-460E-7845-A398-9A74108219BE}" type="slidenum">
              <a:rPr lang="el-G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46</a:t>
            </a:fld>
            <a:endParaRPr lang="el-G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1">
            <a:extLst>
              <a:ext uri="{FF2B5EF4-FFF2-40B4-BE49-F238E27FC236}">
                <a16:creationId xmlns:a16="http://schemas.microsoft.com/office/drawing/2014/main" id="{D0F086CE-94FC-9FF4-6BD2-FC076E823F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3600">
                <a:solidFill>
                  <a:srgbClr val="000000"/>
                </a:solidFill>
                <a:latin typeface="Arial" panose="020B0604020202020204" pitchFamily="34" charset="0"/>
              </a:rPr>
              <a:t>Οργανισμοί ανάπτυξης προτύπων (</a:t>
            </a:r>
            <a:r>
              <a:rPr lang="en-US" altLang="en-US" sz="3600">
                <a:solidFill>
                  <a:srgbClr val="000000"/>
                </a:solidFill>
                <a:latin typeface="Arial" panose="020B0604020202020204" pitchFamily="34" charset="0"/>
              </a:rPr>
              <a:t>7</a:t>
            </a:r>
            <a:r>
              <a:rPr lang="el-GR" altLang="en-US" sz="360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73731" name="Text Box 2">
            <a:extLst>
              <a:ext uri="{FF2B5EF4-FFF2-40B4-BE49-F238E27FC236}">
                <a16:creationId xmlns:a16="http://schemas.microsoft.com/office/drawing/2014/main" id="{695A3A5D-9BE0-5B3F-BF3D-56A5B123A4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39725" indent="-339725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39775" indent="-282575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2400">
                <a:solidFill>
                  <a:srgbClr val="000000"/>
                </a:solidFill>
                <a:latin typeface="Arial" panose="020B0604020202020204" pitchFamily="34" charset="0"/>
              </a:rPr>
              <a:t>Σύλλογος μηχανικών αυτοκινήτων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en-US" sz="2400" b="1">
                <a:solidFill>
                  <a:srgbClr val="000000"/>
                </a:solidFill>
                <a:latin typeface="Arial" panose="020B0604020202020204" pitchFamily="34" charset="0"/>
              </a:rPr>
              <a:t>S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</a:rPr>
              <a:t>ociety of </a:t>
            </a:r>
            <a:r>
              <a:rPr lang="en-US" altLang="en-US" sz="2400" b="1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</a:rPr>
              <a:t>utomotive </a:t>
            </a:r>
            <a:r>
              <a:rPr lang="en-US" altLang="en-US" sz="2400" b="1">
                <a:solidFill>
                  <a:srgbClr val="000000"/>
                </a:solidFill>
                <a:latin typeface="Arial" panose="020B0604020202020204" pitchFamily="34" charset="0"/>
              </a:rPr>
              <a:t>E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</a:rPr>
              <a:t>ngineers)</a:t>
            </a:r>
          </a:p>
          <a:p>
            <a:pPr eaLnBrk="1" hangingPunct="1">
              <a:spcBef>
                <a:spcPts val="500"/>
              </a:spcBef>
              <a:buClrTx/>
              <a:buSzTx/>
              <a:buFontTx/>
              <a:buNone/>
            </a:pPr>
            <a:r>
              <a:rPr lang="el-GR" altLang="en-US" sz="2000">
                <a:solidFill>
                  <a:srgbClr val="000000"/>
                </a:solidFill>
                <a:latin typeface="Arial" panose="020B0604020202020204" pitchFamily="34" charset="0"/>
              </a:rPr>
              <a:t>Όλα τα έγγραφα προτύπων του 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</a:rPr>
              <a:t>SAE</a:t>
            </a:r>
            <a:r>
              <a:rPr lang="el-GR" altLang="en-US" sz="2000">
                <a:solidFill>
                  <a:srgbClr val="000000"/>
                </a:solidFill>
                <a:latin typeface="Arial" panose="020B0604020202020204" pitchFamily="34" charset="0"/>
              </a:rPr>
              <a:t> ονομάζονται “τεχνικές εκθέσεις” και μπορεί να είναι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</a:p>
          <a:p>
            <a:pPr lvl="1" eaLnBrk="1" hangingPunct="1">
              <a:spcBef>
                <a:spcPts val="4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Πρότυπα - τεκμηρίωση των ευρέως αποδεκτών πρακτικών μηχανικής ή προδιαγραφές.</a:t>
            </a:r>
          </a:p>
          <a:p>
            <a:pPr lvl="1" eaLnBrk="1" hangingPunct="1">
              <a:spcBef>
                <a:spcPts val="4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Συνιστώμενες πρακτικές - τεκμηρίωση της πρακτικής, της διαδικασίας, και της τεχνολογίας που προορίζονται ως οδηγοί για την τυποποιημένη πρακτική εφαρμοσμένης μηχανικής.</a:t>
            </a:r>
          </a:p>
          <a:p>
            <a:pPr lvl="1" eaLnBrk="1" hangingPunct="1">
              <a:spcBef>
                <a:spcPts val="4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Εκθέσεις πληροφοριών - συλλογές των στοιχείων αναφοράς εφαρμοσμένης μηχανικής.</a:t>
            </a:r>
          </a:p>
          <a:p>
            <a:pPr lvl="1" eaLnBrk="1" hangingPunct="1">
              <a:spcBef>
                <a:spcPts val="4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Τεχνικά πρότυπα σχεδίων - έκθεση τεχνικού προτύπου σχεδίων όπου η έγκριση της συναίνεσης δεν επιτεύχθηκε από το συμβούλιο ή το τμήμα που το υποστηρίζει.</a:t>
            </a:r>
          </a:p>
        </p:txBody>
      </p:sp>
      <p:sp>
        <p:nvSpPr>
          <p:cNvPr id="73732" name="Text Box 3">
            <a:extLst>
              <a:ext uri="{FF2B5EF4-FFF2-40B4-BE49-F238E27FC236}">
                <a16:creationId xmlns:a16="http://schemas.microsoft.com/office/drawing/2014/main" id="{E2B57A51-2BC2-7C35-2C75-D8B5FB193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95284649-79E3-AA41-B15B-6F23CFC595BA}" type="slidenum">
              <a:rPr lang="el-G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47</a:t>
            </a:fld>
            <a:endParaRPr lang="el-G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1">
            <a:extLst>
              <a:ext uri="{FF2B5EF4-FFF2-40B4-BE49-F238E27FC236}">
                <a16:creationId xmlns:a16="http://schemas.microsoft.com/office/drawing/2014/main" id="{91CD070F-3E4C-90CD-335E-12E07CFDE9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3600">
                <a:solidFill>
                  <a:srgbClr val="000000"/>
                </a:solidFill>
                <a:latin typeface="Arial" panose="020B0604020202020204" pitchFamily="34" charset="0"/>
              </a:rPr>
              <a:t>Οργανισμοί ανάπτυξης προτύπων</a:t>
            </a:r>
            <a:r>
              <a:rPr lang="en-US" altLang="en-US" sz="3600">
                <a:solidFill>
                  <a:srgbClr val="000000"/>
                </a:solidFill>
                <a:latin typeface="Arial" panose="020B0604020202020204" pitchFamily="34" charset="0"/>
              </a:rPr>
              <a:t> (8)</a:t>
            </a:r>
          </a:p>
        </p:txBody>
      </p:sp>
      <p:sp>
        <p:nvSpPr>
          <p:cNvPr id="75779" name="Text Box 2">
            <a:extLst>
              <a:ext uri="{FF2B5EF4-FFF2-40B4-BE49-F238E27FC236}">
                <a16:creationId xmlns:a16="http://schemas.microsoft.com/office/drawing/2014/main" id="{C2A58C40-4AA6-6D09-3759-4CDBA659D4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ts val="700"/>
              </a:spcBef>
              <a:buClrTx/>
              <a:buSzTx/>
              <a:buFontTx/>
              <a:buNone/>
            </a:pPr>
            <a:r>
              <a:rPr lang="el-GR" altLang="en-US" sz="2400">
                <a:solidFill>
                  <a:srgbClr val="000000"/>
                </a:solidFill>
                <a:latin typeface="Arial" panose="020B0604020202020204" pitchFamily="34" charset="0"/>
              </a:rPr>
              <a:t>Η τυποποίηση στην τηλεματική μεταφορών στην Ευρώπη είναι αντικείμενο εξέτασης από τα ακόλουθα ιδρύματα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  <a:endParaRPr lang="el-GR" altLang="en-US" sz="24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ts val="700"/>
              </a:spcBef>
              <a:buClrTx/>
              <a:buSzTx/>
              <a:buFontTx/>
              <a:buNone/>
            </a:pPr>
            <a:endParaRPr lang="en-US" altLang="en-US" sz="24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2000">
                <a:solidFill>
                  <a:srgbClr val="000000"/>
                </a:solidFill>
                <a:latin typeface="Arial" panose="020B0604020202020204" pitchFamily="34" charset="0"/>
              </a:rPr>
              <a:t>Η Ευρωπαϊκή Επιτροπή Τυποποίησης (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</a:rPr>
              <a:t>CEN</a:t>
            </a:r>
            <a:r>
              <a:rPr lang="el-GR" altLang="en-US" sz="2000">
                <a:solidFill>
                  <a:srgbClr val="000000"/>
                </a:solidFill>
                <a:latin typeface="Arial" panose="020B0604020202020204" pitchFamily="34" charset="0"/>
              </a:rPr>
              <a:t>) - σύνταξη, αποδοχή και διάδοση των ευρωπαϊκών προτύπων και άλλων εγγράφων τυποποίησης στους περισσότερους τομείς της οικονομίας.</a:t>
            </a:r>
          </a:p>
          <a:p>
            <a:pPr eaLnBrk="1" hangingPunct="1"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</a:rPr>
              <a:t>T</a:t>
            </a:r>
            <a:r>
              <a:rPr lang="el-GR" altLang="en-US" sz="2000">
                <a:solidFill>
                  <a:srgbClr val="000000"/>
                </a:solidFill>
                <a:latin typeface="Arial" panose="020B0604020202020204" pitchFamily="34" charset="0"/>
              </a:rPr>
              <a:t>ο Ευρωπαϊκό Ινστιτούτο για τα Τηλεπικοινωνιακά Πρότυπα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</a:rPr>
              <a:t> (ETSI)</a:t>
            </a:r>
            <a:r>
              <a:rPr lang="el-GR" altLang="en-US" sz="2000">
                <a:solidFill>
                  <a:srgbClr val="000000"/>
                </a:solidFill>
                <a:latin typeface="Arial" panose="020B0604020202020204" pitchFamily="34" charset="0"/>
              </a:rPr>
              <a:t> - εκπονεί τα αναγκαία πρότυπα για τη δημιουργία της ευρωπαϊκής αγοράς τηλεπικοινωνιών.</a:t>
            </a:r>
            <a:endParaRPr lang="en-US" altLang="en-US" sz="20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l-GR" altLang="en-US" sz="2000">
                <a:solidFill>
                  <a:srgbClr val="000000"/>
                </a:solidFill>
                <a:latin typeface="Arial" panose="020B0604020202020204" pitchFamily="34" charset="0"/>
              </a:rPr>
              <a:t>Η Ευρωπαϊκή Επιτροπή Ηλεκτροτεχνικής Τυποποίησης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l-GR" altLang="en-US" sz="2000">
                <a:solidFill>
                  <a:srgbClr val="000000"/>
                </a:solidFill>
                <a:latin typeface="Arial" panose="020B0604020202020204" pitchFamily="34" charset="0"/>
              </a:rPr>
              <a:t>CENELEC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75780" name="Text Box 3">
            <a:extLst>
              <a:ext uri="{FF2B5EF4-FFF2-40B4-BE49-F238E27FC236}">
                <a16:creationId xmlns:a16="http://schemas.microsoft.com/office/drawing/2014/main" id="{8CD0BB97-A5D1-BAA2-19EF-6B6F7EB96B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B88325AB-47D5-6744-AAC5-D78315928DB9}" type="slidenum">
              <a:rPr lang="el-G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48</a:t>
            </a:fld>
            <a:endParaRPr lang="el-G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2929E-D6A6-28FB-8316-3E83E7585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>
                <a:solidFill>
                  <a:schemeClr val="bg2"/>
                </a:solidFill>
              </a:rPr>
              <a:t>Δυσκολίες στην ταχεία εξάπλωση των προτύπων</a:t>
            </a:r>
            <a:endParaRPr lang="en-GR" dirty="0">
              <a:solidFill>
                <a:schemeClr val="bg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F0C21-9341-3299-E3B0-7EB254821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000" dirty="0"/>
              <a:t>Αργή αναβάθμιση σε νέες δυνατότητες</a:t>
            </a:r>
          </a:p>
          <a:p>
            <a:r>
              <a:rPr lang="el-GR" sz="2000" dirty="0"/>
              <a:t>Επικαλυπτόμενη και μετατοπιζόμενη κατανομή των αρμοδιοτήτων για την ανάπτυξη και λειτουργία των εφαρμογών των </a:t>
            </a:r>
            <a:r>
              <a:rPr lang="en-GB" sz="2000" dirty="0"/>
              <a:t>ITS</a:t>
            </a:r>
          </a:p>
          <a:p>
            <a:r>
              <a:rPr lang="en-GB" sz="2000" dirty="0"/>
              <a:t>‘</a:t>
            </a:r>
            <a:r>
              <a:rPr lang="el-GR" sz="2000" dirty="0" err="1"/>
              <a:t>Ελλειψη</a:t>
            </a:r>
            <a:r>
              <a:rPr lang="el-GR" sz="2000" dirty="0"/>
              <a:t> κριτηρίων που πρέπει να πληρούνται και δοκιμών για την εξασφάλιση της συμμόρφωσης με τα πρότυπα</a:t>
            </a:r>
          </a:p>
          <a:p>
            <a:r>
              <a:rPr lang="el-GR" sz="2000" dirty="0"/>
              <a:t>Ανεξάρτητη επαλήθευση και επικύρωση</a:t>
            </a:r>
          </a:p>
          <a:p>
            <a:r>
              <a:rPr lang="el-GR" sz="2000" dirty="0"/>
              <a:t>Σουίτες δοκιμών και περιβάλλοντα δοκιμής</a:t>
            </a:r>
          </a:p>
          <a:p>
            <a:r>
              <a:rPr lang="el-GR" sz="2000" dirty="0"/>
              <a:t>Προδιαγραφές δειγμάτων</a:t>
            </a:r>
          </a:p>
          <a:p>
            <a:r>
              <a:rPr lang="el-GR" sz="2000" dirty="0"/>
              <a:t>Εφαρμογές αναφοράς</a:t>
            </a:r>
          </a:p>
          <a:p>
            <a:r>
              <a:rPr lang="el-GR" sz="2000" dirty="0"/>
              <a:t>Παροχή κινήτρων για τους πρώτους που θα το υιοθετήσουν</a:t>
            </a:r>
          </a:p>
          <a:p>
            <a:endParaRPr lang="en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BCE9A0-7ADD-6567-0D58-39CD4150611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69288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98E87-01F7-FBBE-1E4D-379D78633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D1B87-C462-0D28-121E-E6C746906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IoT, </a:t>
            </a:r>
            <a:r>
              <a:rPr lang="en-GB" b="1" dirty="0" err="1"/>
              <a:t>IoV</a:t>
            </a:r>
            <a:r>
              <a:rPr lang="en-GB" b="1" dirty="0"/>
              <a:t> </a:t>
            </a:r>
            <a:r>
              <a:rPr lang="el-GR" b="1" dirty="0"/>
              <a:t>και Σύγχρονες Τεχνολογικές Εξελίξεις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AC8371-82BA-F90B-BDCD-C8FA9B954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Εφαρμογές</a:t>
            </a:r>
            <a:endParaRPr lang="en-US" dirty="0"/>
          </a:p>
          <a:p>
            <a:pPr lvl="1"/>
            <a:r>
              <a:rPr lang="el-GR" dirty="0"/>
              <a:t>Αυτόνομη οδήγηση </a:t>
            </a:r>
          </a:p>
          <a:p>
            <a:pPr lvl="1"/>
            <a:r>
              <a:rPr lang="el-GR" dirty="0"/>
              <a:t>Συστήματα υποβοήθησης οδηγού </a:t>
            </a:r>
          </a:p>
          <a:p>
            <a:pPr lvl="1"/>
            <a:r>
              <a:rPr lang="el-GR" dirty="0"/>
              <a:t>Επαυξημένη πραγματικότητα (</a:t>
            </a:r>
            <a:r>
              <a:rPr lang="en-GB" dirty="0"/>
              <a:t>AR) </a:t>
            </a:r>
          </a:p>
          <a:p>
            <a:pPr lvl="1"/>
            <a:r>
              <a:rPr lang="el-GR" dirty="0"/>
              <a:t>Παρακολούθηση περιβάλλοντος </a:t>
            </a:r>
            <a:endParaRPr lang="en-US" dirty="0"/>
          </a:p>
          <a:p>
            <a:r>
              <a:rPr lang="el-GR" dirty="0"/>
              <a:t>Ανάγκη για: </a:t>
            </a:r>
            <a:endParaRPr lang="en-US" dirty="0"/>
          </a:p>
          <a:p>
            <a:pPr lvl="1"/>
            <a:r>
              <a:rPr lang="el-GR" dirty="0"/>
              <a:t>Υψηλή υπολογιστική ισχύ </a:t>
            </a:r>
          </a:p>
          <a:p>
            <a:pPr lvl="1"/>
            <a:r>
              <a:rPr lang="el-GR" dirty="0"/>
              <a:t>Μεγάλη επεξεργασία δεδομένων </a:t>
            </a:r>
          </a:p>
          <a:p>
            <a:pPr lvl="1"/>
            <a:endParaRPr lang="el-GR" dirty="0"/>
          </a:p>
          <a:p>
            <a:pPr lvl="0"/>
            <a:endParaRPr lang="en-GB" dirty="0"/>
          </a:p>
          <a:p>
            <a:endParaRPr lang="en-GB" dirty="0"/>
          </a:p>
          <a:p>
            <a:endParaRPr lang="en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96A000-551B-0046-F62A-551F9115FA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Elena Politi</a:t>
            </a:r>
            <a:endParaRPr lang="el-GR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FC80C67-325E-ABEB-B809-7E5909F99F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2316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R" altLang="en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R" altLang="en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0040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53277-179F-E854-BFF4-5B15B1961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E8E6DF-D1C4-3716-4F09-55E73C8972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Elena Politi</a:t>
            </a:r>
            <a:endParaRPr lang="el-GR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D3BD455-A8C0-FDD3-82DF-BFCE00B83D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24007788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98B52-E4FE-4D37-F936-70CCC8B73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62B68-8F26-16A8-D957-E578E9083F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93A270-4D0B-9733-8BD6-A3FD79FA4E5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676547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F8EE-82F0-2C07-195A-E67004A67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ACD020-8CE4-8E8E-7E10-7920D5123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D00083-F42A-16F8-740B-E2FC652252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817592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FB868-2D9D-7547-DB05-8E91AC792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1343-41F0-BD93-8FCF-2DA7E3A4D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BC6252-010A-ADDF-7E4D-5F41DFCFBD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2D8B4B-63F7-4B7D-E7A0-16D8B1F91D5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52751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B8B28-EE12-D4C9-7A63-351BD3B94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68433-1A59-3A3F-3243-26697D308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F320E-C1C7-8AE7-0E6F-732EFDB8E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076C65-850B-8B0C-CAE6-8E62D19974F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724793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FD30F-7565-2686-72C8-81624BC42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10AAA-4EBD-7320-93AD-E7BCF3B8C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2E0DA-5CB0-79F4-0293-28F2056A51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73FA3E-CF6E-FAAA-0DDD-DC568454718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77226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51A28-053B-9194-4DD1-07C4081645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R" dirty="0"/>
              <a:t>Many Thanks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10A9D71-01F4-EF83-FEC4-C8D2CDBD44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R" dirty="0"/>
              <a:t>Any Questions?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8ADE9B-F1C9-1692-2B25-713255793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700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EA363-D931-0399-BA8D-B54CF8879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7FEC1-FA4C-79CA-9B75-D25A1A834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 dirty="0"/>
              <a:t>Vehicular Ad-hoc Networking (VANET) </a:t>
            </a:r>
            <a:r>
              <a:rPr lang="el-GR" sz="4000" b="1" dirty="0"/>
              <a:t>(1/3)</a:t>
            </a:r>
            <a:endParaRPr lang="en-GR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B138C-7F5F-363A-2273-3D5DA1F871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/>
              <a:t>Τα παραδοσιακά ασύρματα δίκτυα (π.χ. </a:t>
            </a:r>
            <a:r>
              <a:rPr lang="en-GB" sz="2400" dirty="0"/>
              <a:t>Wi-Fi) </a:t>
            </a:r>
            <a:r>
              <a:rPr lang="el-GR" sz="2400" dirty="0"/>
              <a:t>σχεδιάστηκαν για: </a:t>
            </a:r>
          </a:p>
          <a:p>
            <a:pPr lvl="1"/>
            <a:r>
              <a:rPr lang="el-GR" sz="2400" dirty="0"/>
              <a:t>Στατικά περιβάλλοντα (γραφεία, σπίτια) </a:t>
            </a:r>
          </a:p>
          <a:p>
            <a:pPr lvl="1"/>
            <a:r>
              <a:rPr lang="el-GR" sz="2400" dirty="0"/>
              <a:t>Μικρές αποστάσεις και χαμηλή κινητικότητα </a:t>
            </a:r>
          </a:p>
          <a:p>
            <a:r>
              <a:rPr lang="el-GR" sz="2400" dirty="0"/>
              <a:t>Σε αυτά τα περιβάλλοντα: </a:t>
            </a:r>
          </a:p>
          <a:p>
            <a:pPr lvl="1"/>
            <a:r>
              <a:rPr lang="el-GR" sz="2400" dirty="0"/>
              <a:t>Η καθυστέρηση σύνδεσης δεν είναι κρίσιμη </a:t>
            </a:r>
          </a:p>
          <a:p>
            <a:pPr lvl="1"/>
            <a:r>
              <a:rPr lang="el-GR" sz="2400" dirty="0"/>
              <a:t>Οι διακοπές σύνδεσης είναι αποδεκτές </a:t>
            </a:r>
          </a:p>
          <a:p>
            <a:r>
              <a:rPr lang="el-GR" sz="2400" dirty="0"/>
              <a:t>Στα </a:t>
            </a:r>
            <a:r>
              <a:rPr lang="el-GR" sz="2400" b="1" dirty="0"/>
              <a:t>οδικά δίκτυα</a:t>
            </a:r>
            <a:r>
              <a:rPr lang="el-GR" sz="2400" dirty="0"/>
              <a:t>, όμως: </a:t>
            </a:r>
          </a:p>
          <a:p>
            <a:pPr lvl="1"/>
            <a:r>
              <a:rPr lang="el-GR" sz="2400" dirty="0"/>
              <a:t>Υπάρχει υψηλή κινητικότητα οχημάτων </a:t>
            </a:r>
          </a:p>
          <a:p>
            <a:pPr lvl="1"/>
            <a:r>
              <a:rPr lang="el-GR" sz="2400" dirty="0"/>
              <a:t>Απαιτείται άμεση και αξιόπιστη επικοινωνία </a:t>
            </a:r>
          </a:p>
          <a:p>
            <a:pPr marL="0" indent="0">
              <a:buNone/>
            </a:pPr>
            <a:endParaRPr lang="en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CEBD46-F66A-332E-1540-CB0731E2D2C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Dr. Elena Politi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61492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7184C-D87F-3BCD-3778-BD9E0E464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7FAC9-8ED6-08C1-74FB-0B1BCC490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700" b="1"/>
              <a:t>VANET </a:t>
            </a:r>
            <a:r>
              <a:rPr lang="el-GR" sz="3700" b="1"/>
              <a:t>και Χαρακτηριστικά Δικτύου (1/3)</a:t>
            </a:r>
            <a:endParaRPr lang="en-GR" sz="3700"/>
          </a:p>
        </p:txBody>
      </p:sp>
      <p:sp>
        <p:nvSpPr>
          <p:cNvPr id="9223" name="Text Placeholder 2">
            <a:extLst>
              <a:ext uri="{FF2B5EF4-FFF2-40B4-BE49-F238E27FC236}">
                <a16:creationId xmlns:a16="http://schemas.microsoft.com/office/drawing/2014/main" id="{8E179C6A-F7C9-1BB7-5426-B36977018A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AB8694-E557-B617-50F9-CAB58C4E1D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 wrap="square" anchor="t">
            <a:normAutofit/>
          </a:bodyPr>
          <a:lstStyle/>
          <a:p>
            <a:r>
              <a:rPr lang="el-GR" dirty="0"/>
              <a:t>Το </a:t>
            </a:r>
            <a:r>
              <a:rPr lang="en-GB" b="1" dirty="0"/>
              <a:t>VANET (Vehicular Ad Hoc Network)</a:t>
            </a:r>
            <a:r>
              <a:rPr lang="en-GB" dirty="0"/>
              <a:t> </a:t>
            </a:r>
            <a:r>
              <a:rPr lang="el-GR" dirty="0"/>
              <a:t>αποτελεί βασικό υποσύστημα των </a:t>
            </a:r>
            <a:r>
              <a:rPr lang="en-GB" dirty="0"/>
              <a:t>ITS</a:t>
            </a:r>
          </a:p>
          <a:p>
            <a:r>
              <a:rPr lang="el-GR" dirty="0"/>
              <a:t>Επιτρέπει την επικοινωνία </a:t>
            </a:r>
            <a:r>
              <a:rPr lang="en-US" dirty="0"/>
              <a:t>V2X</a:t>
            </a:r>
            <a:r>
              <a:rPr lang="en-GB" dirty="0"/>
              <a:t> </a:t>
            </a:r>
          </a:p>
          <a:p>
            <a:endParaRPr lang="en-GR" dirty="0"/>
          </a:p>
        </p:txBody>
      </p:sp>
      <p:sp>
        <p:nvSpPr>
          <p:cNvPr id="9225" name="Text Placeholder 4">
            <a:extLst>
              <a:ext uri="{FF2B5EF4-FFF2-40B4-BE49-F238E27FC236}">
                <a16:creationId xmlns:a16="http://schemas.microsoft.com/office/drawing/2014/main" id="{A901C50B-35B2-991F-80F4-8AD61721EA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/>
          <a:lstStyle/>
          <a:p>
            <a:endParaRPr lang="en-US"/>
          </a:p>
        </p:txBody>
      </p:sp>
      <p:pic>
        <p:nvPicPr>
          <p:cNvPr id="9218" name="Picture 2" descr="Routing Protocol in VANET">
            <a:extLst>
              <a:ext uri="{FF2B5EF4-FFF2-40B4-BE49-F238E27FC236}">
                <a16:creationId xmlns:a16="http://schemas.microsoft.com/office/drawing/2014/main" id="{C09AA15C-6900-8A75-DA11-1CC28E373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56" r="18671" b="2"/>
          <a:stretch>
            <a:fillRect/>
          </a:stretch>
        </p:blipFill>
        <p:spPr bwMode="auto">
          <a:xfrm>
            <a:off x="4645025" y="2174875"/>
            <a:ext cx="4041775" cy="3951288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A928E6-5FA2-F70E-648C-A4EA0D4BE4D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867400" y="6381750"/>
            <a:ext cx="2881313" cy="312738"/>
          </a:xfrm>
        </p:spPr>
        <p:txBody>
          <a:bodyPr wrap="square" anchor="b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3739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0EF4D-9BE6-CE09-4B5A-01A4D8466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Vehicular Ad-hoc Networking (VANET) </a:t>
            </a:r>
            <a:r>
              <a:rPr lang="el-GR" b="1" dirty="0"/>
              <a:t>(1/3)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2754D5-7F4B-5E75-FF96-09A68A4E8B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Χαρακτηριστικά: </a:t>
            </a:r>
          </a:p>
          <a:p>
            <a:pPr lvl="1"/>
            <a:r>
              <a:rPr lang="el-GR" dirty="0" err="1"/>
              <a:t>Αυτο</a:t>
            </a:r>
            <a:r>
              <a:rPr lang="el-GR" dirty="0"/>
              <a:t>-οργανωμένο και κατανεμημένο δίκτυο </a:t>
            </a:r>
          </a:p>
          <a:p>
            <a:pPr lvl="1"/>
            <a:r>
              <a:rPr lang="el-GR" dirty="0"/>
              <a:t>Υψηλή κινητικότητα κόμβων (οχημάτων) </a:t>
            </a:r>
          </a:p>
          <a:p>
            <a:pPr lvl="1"/>
            <a:r>
              <a:rPr lang="el-GR" dirty="0"/>
              <a:t>Συχνές αλλαγές τοπολογίας </a:t>
            </a:r>
          </a:p>
          <a:p>
            <a:pPr lvl="1"/>
            <a:r>
              <a:rPr lang="el-GR" dirty="0"/>
              <a:t>Μεγάλη ταχύτητα μετάδοσης δεδομένων </a:t>
            </a:r>
          </a:p>
          <a:p>
            <a:pPr lvl="1"/>
            <a:r>
              <a:rPr lang="el-GR" dirty="0"/>
              <a:t>Μη ύπαρξη περιορισμών ενέργειας (σε σχέση με κινητές συσκευές)</a:t>
            </a:r>
          </a:p>
          <a:p>
            <a:endParaRPr lang="en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95EFFF-50BE-DE92-3D52-D5DEDC6F3F7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985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3DD52-2817-EE52-9C4B-586F786A8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AE828-D534-7FB1-0307-D595517C8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/>
              <a:t>VANET </a:t>
            </a:r>
            <a:r>
              <a:rPr lang="el-GR" sz="3200" b="1" dirty="0"/>
              <a:t>και Χαρακτηριστικά Δικτύου (3/3)</a:t>
            </a:r>
            <a:endParaRPr lang="en-GR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02D44B-5813-CBCB-C0CC-57E76ECBF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Παρέχει: </a:t>
            </a:r>
          </a:p>
          <a:p>
            <a:pPr lvl="1"/>
            <a:r>
              <a:rPr lang="el-GR" dirty="0"/>
              <a:t>Ασφάλεια </a:t>
            </a:r>
          </a:p>
          <a:p>
            <a:pPr lvl="1"/>
            <a:r>
              <a:rPr lang="el-GR" dirty="0"/>
              <a:t>Άνεση οδήγησης </a:t>
            </a:r>
          </a:p>
          <a:p>
            <a:pPr lvl="1"/>
            <a:r>
              <a:rPr lang="el-GR" dirty="0"/>
              <a:t>Υπηρεσίες ψυχαγωγίας </a:t>
            </a:r>
          </a:p>
          <a:p>
            <a:r>
              <a:rPr lang="el-GR" i="1" dirty="0"/>
              <a:t>Μειονέκτημα:</a:t>
            </a:r>
            <a:br>
              <a:rPr lang="el-GR" dirty="0"/>
            </a:br>
            <a:r>
              <a:rPr lang="el-GR" dirty="0"/>
              <a:t>Η δυναμική φύση του </a:t>
            </a:r>
            <a:r>
              <a:rPr lang="en-GB" dirty="0"/>
              <a:t>VANET </a:t>
            </a:r>
            <a:r>
              <a:rPr lang="el-GR" dirty="0"/>
              <a:t>το καθιστά απαιτητικό σε σχεδιασμό πρωτοκόλλων.</a:t>
            </a:r>
          </a:p>
          <a:p>
            <a:endParaRPr lang="en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2573CD-C4F0-6CF8-F89E-C2AF31EF92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Elena Politi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9018861"/>
      </p:ext>
    </p:extLst>
  </p:cSld>
  <p:clrMapOvr>
    <a:masterClrMapping/>
  </p:clrMapOvr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10754</TotalTime>
  <Words>2358</Words>
  <Application>Microsoft Macintosh PowerPoint</Application>
  <PresentationFormat>On-screen Show (4:3)</PresentationFormat>
  <Paragraphs>414</Paragraphs>
  <Slides>56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3" baseType="lpstr">
      <vt:lpstr>Arial</vt:lpstr>
      <vt:lpstr>Arial Black</vt:lpstr>
      <vt:lpstr>Calibri</vt:lpstr>
      <vt:lpstr>Tahoma</vt:lpstr>
      <vt:lpstr>Times New Roman</vt:lpstr>
      <vt:lpstr>Wingdings</vt:lpstr>
      <vt:lpstr>Pixel</vt:lpstr>
      <vt:lpstr>Εφαρμογές Τηλεματικής στις Μεταφορές και την Υγεία</vt:lpstr>
      <vt:lpstr>Περιεχόμενα</vt:lpstr>
      <vt:lpstr>Ευφυή Συστήματα Μεταφορών (ITS)</vt:lpstr>
      <vt:lpstr>IoT, IoV και Σύγχρονες Τεχνολογικές Εξελίξεις</vt:lpstr>
      <vt:lpstr>IoT, IoV και Σύγχρονες Τεχνολογικές Εξελίξεις</vt:lpstr>
      <vt:lpstr>Vehicular Ad-hoc Networking (VANET) (1/3)</vt:lpstr>
      <vt:lpstr>VANET και Χαρακτηριστικά Δικτύου (1/3)</vt:lpstr>
      <vt:lpstr>Vehicular Ad-hoc Networking (VANET) (1/3)</vt:lpstr>
      <vt:lpstr>VANET και Χαρακτηριστικά Δικτύου (3/3)</vt:lpstr>
      <vt:lpstr>DSRC (Dedicated Short Range Communication) (1/2)</vt:lpstr>
      <vt:lpstr>DSRC (Dedicated Short Range Communication) (2/2)</vt:lpstr>
      <vt:lpstr>WAVE (Wireless Access in Vehicular Environments)</vt:lpstr>
      <vt:lpstr>Cloud Computing σε VANETs</vt:lpstr>
      <vt:lpstr>Cloud Computing σε VANETs</vt:lpstr>
      <vt:lpstr>Edge &amp; Fog Computing σε VANETs</vt:lpstr>
      <vt:lpstr>Edge &amp; Fog Computing σε VANETs</vt:lpstr>
      <vt:lpstr>Cloud Vs Edge</vt:lpstr>
      <vt:lpstr>Cloud Vs Edge</vt:lpstr>
      <vt:lpstr>Κυβερνοασφάλεια στα VANETs</vt:lpstr>
      <vt:lpstr>Κυβερνοασφάλεια στα VANETs</vt:lpstr>
      <vt:lpstr>Κατηγορίες Επιθέσεων</vt:lpstr>
      <vt:lpstr>Επιθέσεις σε VANETs</vt:lpstr>
      <vt:lpstr>Σενάριο Denial-of-Service (DoS) Attack</vt:lpstr>
      <vt:lpstr>Σενάριο Sybil Attack</vt:lpstr>
      <vt:lpstr>Σενάριο Sybil Attack</vt:lpstr>
      <vt:lpstr>Σενάριο Spoofing</vt:lpstr>
      <vt:lpstr>Συνέπειες Επιθέσεων</vt:lpstr>
      <vt:lpstr>Απαιτήσεις Ασφάλειας</vt:lpstr>
      <vt:lpstr>Κρυπτογραφικές Μέθοδοι</vt:lpstr>
      <vt:lpstr>Μηχανισμοί Προστασίας Ιδιωτικότητας</vt:lpstr>
      <vt:lpstr>Σύγχρονες Προσεγγίσεις Ασφάλειας</vt:lpstr>
      <vt:lpstr>Προκλήσεις και Μελλοντικές Κατευθύνσεις</vt:lpstr>
      <vt:lpstr>Προτυπα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Δυσκολίες στην ταχεία εξάπλωση των προτύπων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Many Thanks</vt:lpstr>
    </vt:vector>
  </TitlesOfParts>
  <Company>UNIPI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gd</dc:creator>
  <cp:lastModifiedBy>Elena Politi</cp:lastModifiedBy>
  <cp:revision>334</cp:revision>
  <cp:lastPrinted>1601-01-01T00:00:00Z</cp:lastPrinted>
  <dcterms:created xsi:type="dcterms:W3CDTF">2004-09-07T11:14:27Z</dcterms:created>
  <dcterms:modified xsi:type="dcterms:W3CDTF">2026-03-30T11:44:49Z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6</vt:i4>
  </property>
</Properties>
</file>