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y="6858000" cx="9144000"/>
  <p:notesSz cx="6858000" cy="9144000"/>
  <p:embeddedFontLst>
    <p:embeddedFont>
      <p:font typeface="Tahoma"/>
      <p:regular r:id="rId23"/>
      <p:bold r:id="rId24"/>
    </p:embeddedFont>
    <p:embeddedFont>
      <p:font typeface="Arial Black"/>
      <p:regular r:id="rId25"/>
    </p:embeddedFont>
    <p:embeddedFont>
      <p:font typeface="Montserrat Alternates SemiBold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0" roundtripDataSignature="AMtx7miZW8w3A1JZfOh4vDN6SAJ8jLju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177F447-BE79-41DC-8256-B4645E1BCBB6}">
  <a:tblStyle styleId="{9177F447-BE79-41DC-8256-B4645E1BCBB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font" Target="fonts/Tahoma-bold.fntdata"/><Relationship Id="rId23" Type="http://schemas.openxmlformats.org/officeDocument/2006/relationships/font" Target="fonts/Tahoma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MontserratAlternatesSemiBold-regular.fntdata"/><Relationship Id="rId25" Type="http://schemas.openxmlformats.org/officeDocument/2006/relationships/font" Target="fonts/ArialBlack-regular.fntdata"/><Relationship Id="rId28" Type="http://schemas.openxmlformats.org/officeDocument/2006/relationships/font" Target="fonts/MontserratAlternatesSemiBold-italic.fntdata"/><Relationship Id="rId27" Type="http://schemas.openxmlformats.org/officeDocument/2006/relationships/font" Target="fonts/MontserratAlternatesSemiBold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MontserratAlternatesSemiBold-bold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0" Type="http://customschemas.google.com/relationships/presentationmetadata" Target="meta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" name="Google Shape;3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d7568c611c_0_7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3d7568c611c_0_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8" name="Google Shape;138;g3d7568c611c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d7568c611c_0_9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g3d7568c611c_0_9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9" name="Google Shape;149;g3d7568c611c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7568c611c_0_20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3d7568c611c_0_2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0" name="Google Shape;160;g3d7568c611c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d7568c611c_0_18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3d7568c611c_0_1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1" name="Google Shape;171;g3d7568c611c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d7568c611c_0_14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3d7568c611c_0_1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4" name="Google Shape;184;g3d7568c611c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9e227826bf_0_79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39e227826bf_0_79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7" name="Google Shape;227;g39e227826bf_0_7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9e227826bf_0_2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g39e227826bf_0_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" name="Google Shape;44;g39e227826bf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98773a0be2_0_3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g398773a0be2_0_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" name="Google Shape;56;g398773a0be2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98773a0be2_0_4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g398773a0be2_0_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" name="Google Shape;68;g398773a0be2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d7568c611c_0_2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3d7568c611c_0_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" name="Google Shape;79;g3d7568c611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d7568c611c_0_3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3d7568c611c_0_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" name="Google Shape;90;g3d7568c611c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d7727da19f_0_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g3d7727da19f_0_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" name="Google Shape;102;g3d7727da19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d7568c611c_0_5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g3d7568c611c_0_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" name="Google Shape;113;g3d7568c611c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d7727da19f_0_1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3d7727da19f_0_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6" name="Google Shape;126;g3d7727da19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1"/>
          <p:cNvSpPr txBox="1"/>
          <p:nvPr>
            <p:ph type="ctrTitle"/>
          </p:nvPr>
        </p:nvSpPr>
        <p:spPr>
          <a:xfrm>
            <a:off x="1692275" y="1484313"/>
            <a:ext cx="7451725" cy="237648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61"/>
          <p:cNvSpPr txBox="1"/>
          <p:nvPr>
            <p:ph idx="1" type="subTitle"/>
          </p:nvPr>
        </p:nvSpPr>
        <p:spPr>
          <a:xfrm>
            <a:off x="2971800" y="4267200"/>
            <a:ext cx="6019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SzPts val="2550"/>
              <a:buFont typeface="Noto Sans Symbols"/>
              <a:buNone/>
              <a:defRPr sz="3400"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◻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◻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/>
        </p:txBody>
      </p:sp>
      <p:sp>
        <p:nvSpPr>
          <p:cNvPr id="19" name="Google Shape;19;p61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1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3"/>
          <p:cNvSpPr txBox="1"/>
          <p:nvPr>
            <p:ph type="title"/>
          </p:nvPr>
        </p:nvSpPr>
        <p:spPr>
          <a:xfrm>
            <a:off x="468312" y="168275"/>
            <a:ext cx="8229600" cy="1100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3"/>
          <p:cNvSpPr txBox="1"/>
          <p:nvPr>
            <p:ph idx="1" type="body"/>
          </p:nvPr>
        </p:nvSpPr>
        <p:spPr>
          <a:xfrm>
            <a:off x="468313" y="1700213"/>
            <a:ext cx="4038600" cy="4537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Char char="■"/>
              <a:defRPr sz="2800"/>
            </a:lvl1pPr>
            <a:lvl2pPr indent="-35052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Char char="◻"/>
              <a:defRPr sz="2400"/>
            </a:lvl2pPr>
            <a:lvl3pPr indent="-31115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300"/>
              <a:buChar char="■"/>
              <a:defRPr sz="2000"/>
            </a:lvl3pPr>
            <a:lvl4pPr indent="-30861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◻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/>
        </p:txBody>
      </p:sp>
      <p:sp>
        <p:nvSpPr>
          <p:cNvPr id="32" name="Google Shape;32;p63"/>
          <p:cNvSpPr txBox="1"/>
          <p:nvPr>
            <p:ph idx="2" type="body"/>
          </p:nvPr>
        </p:nvSpPr>
        <p:spPr>
          <a:xfrm>
            <a:off x="4659313" y="1700213"/>
            <a:ext cx="4038600" cy="4537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100"/>
              <a:buChar char="■"/>
              <a:defRPr sz="2800"/>
            </a:lvl1pPr>
            <a:lvl2pPr indent="-35052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Char char="◻"/>
              <a:defRPr sz="2400"/>
            </a:lvl2pPr>
            <a:lvl3pPr indent="-31115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300"/>
              <a:buChar char="■"/>
              <a:defRPr sz="2000"/>
            </a:lvl3pPr>
            <a:lvl4pPr indent="-30861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◻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/>
        </p:txBody>
      </p:sp>
      <p:sp>
        <p:nvSpPr>
          <p:cNvPr id="33" name="Google Shape;33;p63"/>
          <p:cNvSpPr txBox="1"/>
          <p:nvPr>
            <p:ph idx="11" type="ftr"/>
          </p:nvPr>
        </p:nvSpPr>
        <p:spPr>
          <a:xfrm>
            <a:off x="5867400" y="6381750"/>
            <a:ext cx="2881312" cy="31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1" sz="1200">
                <a:latin typeface="Tahoma"/>
                <a:ea typeface="Tahoma"/>
                <a:cs typeface="Tahoma"/>
                <a:sym typeface="Tahom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699FF"/>
            </a:gs>
            <a:gs pos="50000">
              <a:srgbClr val="ECECF2"/>
            </a:gs>
            <a:gs pos="100000">
              <a:srgbClr val="6699FF"/>
            </a:gs>
          </a:gsLst>
          <a:lin ang="27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0"/>
          <p:cNvSpPr txBox="1"/>
          <p:nvPr/>
        </p:nvSpPr>
        <p:spPr>
          <a:xfrm>
            <a:off x="0" y="0"/>
            <a:ext cx="2266950" cy="6858000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60"/>
          <p:cNvSpPr txBox="1"/>
          <p:nvPr>
            <p:ph type="title"/>
          </p:nvPr>
        </p:nvSpPr>
        <p:spPr>
          <a:xfrm>
            <a:off x="468312" y="168275"/>
            <a:ext cx="8229600" cy="1100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12" name="Google Shape;12;p60"/>
          <p:cNvSpPr txBox="1"/>
          <p:nvPr>
            <p:ph idx="1" type="body"/>
          </p:nvPr>
        </p:nvSpPr>
        <p:spPr>
          <a:xfrm>
            <a:off x="468312" y="1700212"/>
            <a:ext cx="8229600" cy="4537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Char char="■"/>
              <a:defRPr b="0" i="0" sz="3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37084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240"/>
              <a:buFont typeface="Noto Sans Symbols"/>
              <a:buChar char="◻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32766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560"/>
              <a:buFont typeface="Noto Sans Symbols"/>
              <a:buChar char="■"/>
              <a:defRPr b="0" i="0" sz="24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◻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13" name="Google Shape;13;p60"/>
          <p:cNvSpPr txBox="1"/>
          <p:nvPr>
            <p:ph idx="10" type="dt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60"/>
          <p:cNvSpPr txBox="1"/>
          <p:nvPr>
            <p:ph idx="12" type="sldNum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  <a:defRPr b="0" i="0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699FF"/>
            </a:gs>
            <a:gs pos="50000">
              <a:srgbClr val="ECECF2"/>
            </a:gs>
            <a:gs pos="100000">
              <a:srgbClr val="6699FF"/>
            </a:gs>
          </a:gsLst>
          <a:lin ang="2700000" scaled="0"/>
        </a:gra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Google Shape;23;p62"/>
          <p:cNvCxnSpPr/>
          <p:nvPr/>
        </p:nvCxnSpPr>
        <p:spPr>
          <a:xfrm>
            <a:off x="0" y="6381750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4" name="Google Shape;24;p62"/>
          <p:cNvCxnSpPr/>
          <p:nvPr/>
        </p:nvCxnSpPr>
        <p:spPr>
          <a:xfrm>
            <a:off x="0" y="1268412"/>
            <a:ext cx="9144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" name="Google Shape;25;p62"/>
          <p:cNvSpPr txBox="1"/>
          <p:nvPr>
            <p:ph type="title"/>
          </p:nvPr>
        </p:nvSpPr>
        <p:spPr>
          <a:xfrm>
            <a:off x="468312" y="168275"/>
            <a:ext cx="8229600" cy="1100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rgbClr val="000066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26" name="Google Shape;26;p62"/>
          <p:cNvSpPr txBox="1"/>
          <p:nvPr>
            <p:ph idx="1" type="body"/>
          </p:nvPr>
        </p:nvSpPr>
        <p:spPr>
          <a:xfrm>
            <a:off x="468312" y="1700212"/>
            <a:ext cx="8229600" cy="4537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Noto Sans Symbols"/>
              <a:buChar char="■"/>
              <a:defRPr b="0" i="0" sz="3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37084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240"/>
              <a:buFont typeface="Noto Sans Symbols"/>
              <a:buChar char="◻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32766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560"/>
              <a:buFont typeface="Noto Sans Symbols"/>
              <a:buChar char="■"/>
              <a:defRPr b="0" i="0" sz="24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◻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/>
        </p:txBody>
      </p:sp>
      <p:sp>
        <p:nvSpPr>
          <p:cNvPr id="27" name="Google Shape;27;p62"/>
          <p:cNvSpPr txBox="1"/>
          <p:nvPr>
            <p:ph idx="11" type="ftr"/>
          </p:nvPr>
        </p:nvSpPr>
        <p:spPr>
          <a:xfrm>
            <a:off x="5867400" y="6381750"/>
            <a:ext cx="2881312" cy="31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6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1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png"/><Relationship Id="rId10" Type="http://schemas.openxmlformats.org/officeDocument/2006/relationships/image" Target="../media/image7.png"/><Relationship Id="rId13" Type="http://schemas.openxmlformats.org/officeDocument/2006/relationships/image" Target="../media/image16.png"/><Relationship Id="rId1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5" Type="http://schemas.openxmlformats.org/officeDocument/2006/relationships/image" Target="../media/image13.png"/><Relationship Id="rId14" Type="http://schemas.openxmlformats.org/officeDocument/2006/relationships/image" Target="../media/image20.png"/><Relationship Id="rId16" Type="http://schemas.openxmlformats.org/officeDocument/2006/relationships/image" Target="../media/image22.png"/><Relationship Id="rId5" Type="http://schemas.openxmlformats.org/officeDocument/2006/relationships/image" Target="../media/image8.png"/><Relationship Id="rId6" Type="http://schemas.openxmlformats.org/officeDocument/2006/relationships/image" Target="../media/image4.png"/><Relationship Id="rId7" Type="http://schemas.openxmlformats.org/officeDocument/2006/relationships/image" Target="../media/image17.png"/><Relationship Id="rId8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"/>
          <p:cNvSpPr txBox="1"/>
          <p:nvPr>
            <p:ph type="ctrTitle"/>
          </p:nvPr>
        </p:nvSpPr>
        <p:spPr>
          <a:xfrm>
            <a:off x="2268537" y="1268412"/>
            <a:ext cx="6875462" cy="2303462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t/>
            </a:r>
            <a:endParaRPr b="1" sz="2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br>
              <a:rPr b="1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b="1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Προτυποποίηση: Η «Κοινή Γλώσσα» του Σύγχρονου Κόσμου.</a:t>
            </a:r>
            <a:endParaRPr/>
          </a:p>
        </p:txBody>
      </p:sp>
      <p:sp>
        <p:nvSpPr>
          <p:cNvPr id="40" name="Google Shape;40;p1"/>
          <p:cNvSpPr txBox="1"/>
          <p:nvPr>
            <p:ph idx="1" type="subTitle"/>
          </p:nvPr>
        </p:nvSpPr>
        <p:spPr>
          <a:xfrm>
            <a:off x="2987675" y="4365625"/>
            <a:ext cx="6019800" cy="2232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 sz="1600">
                <a:solidFill>
                  <a:schemeClr val="dk2"/>
                </a:solidFill>
              </a:rPr>
              <a:t>Konstantina Karathanasopoulou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SzPts val="1050"/>
              <a:buNone/>
            </a:pPr>
            <a:r>
              <a:t/>
            </a:r>
            <a:endParaRPr b="1" i="0" sz="1400" u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SzPts val="900"/>
              <a:buNone/>
            </a:pPr>
            <a:r>
              <a:rPr b="1" i="0" lang="en-US" sz="12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School of Digital Technology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SzPts val="900"/>
              <a:buNone/>
            </a:pPr>
            <a:r>
              <a:rPr b="1" i="0" lang="en-US" sz="12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Department of Informatics and Telematics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SzPts val="900"/>
              <a:buNone/>
            </a:pPr>
            <a:r>
              <a:rPr b="1" lang="en-US" sz="1200">
                <a:solidFill>
                  <a:schemeClr val="dk2"/>
                </a:solidFill>
              </a:rPr>
              <a:t>PhD Candidate</a:t>
            </a:r>
            <a:endParaRPr b="1" sz="12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SzPts val="900"/>
              <a:buNone/>
            </a:pPr>
            <a:r>
              <a:rPr b="1" i="0" lang="en-US" sz="12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Harokopio University of Athens, GR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 b="1" i="0" sz="1200" u="none">
              <a:solidFill>
                <a:schemeClr val="dk2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0" rtl="0" algn="ctr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SzPts val="900"/>
              <a:buNone/>
            </a:pPr>
            <a:r>
              <a:rPr b="0" i="1" lang="en-US" sz="12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e-mail: </a:t>
            </a:r>
            <a:r>
              <a:rPr i="1" lang="en-US" sz="1200" u="none">
                <a:solidFill>
                  <a:schemeClr val="dk2"/>
                </a:solidFill>
              </a:rPr>
              <a:t>astefanidou@</a:t>
            </a:r>
            <a:r>
              <a:rPr i="1" lang="en-US" sz="1200">
                <a:solidFill>
                  <a:schemeClr val="dk2"/>
                </a:solidFill>
              </a:rPr>
              <a:t>hua.gr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240"/>
              </a:spcBef>
              <a:spcAft>
                <a:spcPts val="0"/>
              </a:spcAft>
              <a:buSzPts val="900"/>
              <a:buNone/>
            </a:pPr>
            <a:r>
              <a:rPr i="1" lang="en-US" sz="1200">
                <a:solidFill>
                  <a:schemeClr val="dk2"/>
                </a:solidFill>
              </a:rPr>
              <a:t>March</a:t>
            </a:r>
            <a:r>
              <a:rPr b="0" i="1" lang="en-US" sz="12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i="1" lang="en-US" sz="1200">
                <a:solidFill>
                  <a:schemeClr val="dk2"/>
                </a:solidFill>
              </a:rPr>
              <a:t>416h</a:t>
            </a:r>
            <a:r>
              <a:rPr b="0" i="1" lang="en-US" sz="1200" u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rPr>
              <a:t>, 202</a:t>
            </a:r>
            <a:r>
              <a:rPr i="1" lang="en-US" sz="1200">
                <a:solidFill>
                  <a:schemeClr val="dk2"/>
                </a:solidFill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d7568c611c_0_71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3d7568c611c_0_71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142" name="Google Shape;142;g3d7568c611c_0_71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3" name="Google Shape;143;g3d7568c611c_0_71"/>
          <p:cNvSpPr txBox="1"/>
          <p:nvPr>
            <p:ph type="title"/>
          </p:nvPr>
        </p:nvSpPr>
        <p:spPr>
          <a:xfrm>
            <a:off x="-226850" y="177137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02299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Τεχνολογίες και Πρότυπα Επικοινωνίας</a:t>
            </a:r>
            <a:endParaRPr sz="5400"/>
          </a:p>
        </p:txBody>
      </p:sp>
      <p:sp>
        <p:nvSpPr>
          <p:cNvPr id="144" name="Google Shape;144;g3d7568c611c_0_71"/>
          <p:cNvSpPr txBox="1"/>
          <p:nvPr/>
        </p:nvSpPr>
        <p:spPr>
          <a:xfrm>
            <a:off x="4197825" y="6381750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3d7568c611c_0_71"/>
          <p:cNvSpPr txBox="1"/>
          <p:nvPr/>
        </p:nvSpPr>
        <p:spPr>
          <a:xfrm>
            <a:off x="263100" y="1865450"/>
            <a:ext cx="64779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32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US" sz="2000">
                <a:solidFill>
                  <a:schemeClr val="dk1"/>
                </a:solidFill>
              </a:rPr>
              <a:t>Πρότυπα V2I &amp; V2V:</a:t>
            </a:r>
            <a:r>
              <a:rPr lang="en-US" sz="2000">
                <a:solidFill>
                  <a:schemeClr val="dk1"/>
                </a:solidFill>
              </a:rPr>
              <a:t> Χρησιμοποιούνται τεχνολογίες όπως το DSRC (5.9 GHz), υπέρυθρες τεχνικές, και δίκτυα ευρείας περιοχής (3G, 4G, 5G).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US" sz="2000">
                <a:solidFill>
                  <a:schemeClr val="dk1"/>
                </a:solidFill>
              </a:rPr>
              <a:t>WAVE (IEEE 1609 &amp; 802.11p):</a:t>
            </a:r>
            <a:r>
              <a:rPr lang="en-US" sz="2000">
                <a:solidFill>
                  <a:schemeClr val="dk1"/>
                </a:solidFill>
              </a:rPr>
              <a:t> Αποτελεί την τροποποίηση του WiFi για περιβάλλοντα οχημάτων.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US" sz="2000">
                <a:solidFill>
                  <a:schemeClr val="dk1"/>
                </a:solidFill>
              </a:rPr>
              <a:t>IEEE 1609:</a:t>
            </a:r>
            <a:r>
              <a:rPr lang="en-US" sz="2000">
                <a:solidFill>
                  <a:schemeClr val="dk1"/>
                </a:solidFill>
              </a:rPr>
              <a:t> Διαχειρίζεται την ασφάλεια (1609.2), τη σύνδεση (1609.3) και την πρόσβαση στο μέσο (1609.4).</a:t>
            </a:r>
            <a:endParaRPr sz="2000">
              <a:solidFill>
                <a:schemeClr val="dk1"/>
              </a:solidFill>
            </a:endParaRPr>
          </a:p>
          <a:p>
            <a:pPr indent="-355600" lvl="0" marL="457200" rtl="0" algn="l">
              <a:lnSpc>
                <a:spcPct val="3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en-US" sz="2000">
                <a:solidFill>
                  <a:schemeClr val="dk1"/>
                </a:solidFill>
              </a:rPr>
              <a:t>IEEE 802.11p:</a:t>
            </a:r>
            <a:r>
              <a:rPr lang="en-US" sz="2000">
                <a:solidFill>
                  <a:schemeClr val="dk1"/>
                </a:solidFill>
              </a:rPr>
              <a:t> Σχεδιασμένο για ανταλλαγή δεδομένων σε υψηλές ταχύτητες με χαμηλή καθυστέρηση (&lt;50ms) στη ζώνη των 5.9 GHz.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d7568c611c_0_99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3d7568c611c_0_99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153" name="Google Shape;153;g3d7568c611c_0_99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4" name="Google Shape;154;g3d7568c611c_0_99"/>
          <p:cNvSpPr txBox="1"/>
          <p:nvPr>
            <p:ph type="title"/>
          </p:nvPr>
        </p:nvSpPr>
        <p:spPr>
          <a:xfrm>
            <a:off x="-454850" y="177137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02299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Κατηγορίες Εφαρμογών IEEE 802.11p</a:t>
            </a:r>
            <a:endParaRPr sz="6100"/>
          </a:p>
        </p:txBody>
      </p:sp>
      <p:sp>
        <p:nvSpPr>
          <p:cNvPr id="155" name="Google Shape;155;g3d7568c611c_0_99"/>
          <p:cNvSpPr txBox="1"/>
          <p:nvPr/>
        </p:nvSpPr>
        <p:spPr>
          <a:xfrm>
            <a:off x="4197825" y="6381750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3d7568c611c_0_99"/>
          <p:cNvSpPr txBox="1"/>
          <p:nvPr/>
        </p:nvSpPr>
        <p:spPr>
          <a:xfrm>
            <a:off x="0" y="1666300"/>
            <a:ext cx="6916500" cy="37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34290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Οι εφαρμογές χωρίζονται σε τρεις κύριους άξονες:</a:t>
            </a:r>
            <a:endParaRPr sz="1800">
              <a:solidFill>
                <a:schemeClr val="dk1"/>
              </a:solidFill>
            </a:endParaRPr>
          </a:p>
          <a:p>
            <a:pPr indent="-393700" lvl="0" marL="457200" rtl="0" algn="l">
              <a:lnSpc>
                <a:spcPct val="8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b="1" lang="en-US" sz="1800">
                <a:solidFill>
                  <a:schemeClr val="dk1"/>
                </a:solidFill>
              </a:rPr>
              <a:t>Οδική Ασφάλεια (Safety):</a:t>
            </a:r>
            <a:r>
              <a:rPr lang="en-US" sz="1800">
                <a:solidFill>
                  <a:schemeClr val="dk1"/>
                </a:solidFill>
              </a:rPr>
              <a:t> Αποφυγή συγκρούσεων, προειδοποίηση έκτακτης ανάγκης και υποστήριξη οχημάτων άμεσης επέμβασης.</a:t>
            </a:r>
            <a:endParaRPr sz="1800">
              <a:solidFill>
                <a:schemeClr val="dk1"/>
              </a:solidFill>
            </a:endParaRPr>
          </a:p>
          <a:p>
            <a:pPr indent="-39370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b="1" lang="en-US" sz="1800">
                <a:solidFill>
                  <a:schemeClr val="dk1"/>
                </a:solidFill>
              </a:rPr>
              <a:t>Έλεγχος Κυκλοφορίας (Traffic Control):</a:t>
            </a:r>
            <a:r>
              <a:rPr lang="en-US" sz="1800">
                <a:solidFill>
                  <a:schemeClr val="dk1"/>
                </a:solidFill>
              </a:rPr>
              <a:t> "Έξυπνα" φανάρια που ρυθμίζουν τον χρόνο αναμονής βάσει πυκνότητας και ηλεκτρονική είσπραξη διοδίων (ETC) χωρίς στάση.</a:t>
            </a:r>
            <a:endParaRPr sz="1800">
              <a:solidFill>
                <a:schemeClr val="dk1"/>
              </a:solidFill>
            </a:endParaRPr>
          </a:p>
          <a:p>
            <a:pPr indent="-39370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b="1" lang="en-US" sz="1800">
                <a:solidFill>
                  <a:schemeClr val="dk1"/>
                </a:solidFill>
              </a:rPr>
              <a:t>Άνεση Χρήστη (User Comfort):</a:t>
            </a:r>
            <a:r>
              <a:rPr lang="en-US" sz="1800">
                <a:solidFill>
                  <a:schemeClr val="dk1"/>
                </a:solidFill>
              </a:rPr>
              <a:t> Πρόσβαση στο διαδίκτυο και πολυμέσα, αν και το 802.11p παρουσιάζει προκλήσεις ασφάλειας και συνδεσιμότητας σε αυτόν τον τομέα σε σχέση με τα κινητά δίκτυα.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d7568c611c_0_206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3d7568c611c_0_206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164" name="Google Shape;164;g3d7568c611c_0_206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5" name="Google Shape;165;g3d7568c611c_0_206"/>
          <p:cNvSpPr txBox="1"/>
          <p:nvPr>
            <p:ph type="title"/>
          </p:nvPr>
        </p:nvSpPr>
        <p:spPr>
          <a:xfrm>
            <a:off x="-226850" y="177137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474207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2"/>
              <a:t>ΙΕΕΕ 802.11p  Example </a:t>
            </a:r>
            <a:endParaRPr sz="2402"/>
          </a:p>
        </p:txBody>
      </p:sp>
      <p:sp>
        <p:nvSpPr>
          <p:cNvPr id="166" name="Google Shape;166;g3d7568c611c_0_206"/>
          <p:cNvSpPr txBox="1"/>
          <p:nvPr/>
        </p:nvSpPr>
        <p:spPr>
          <a:xfrm>
            <a:off x="4197825" y="6381750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g3d7568c611c_0_206" title="Screenshot 2026-04-20 at 9.07.35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7157" y="1561850"/>
            <a:ext cx="7396794" cy="434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d7568c611c_0_188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3d7568c611c_0_188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175" name="Google Shape;175;g3d7568c611c_0_188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6" name="Google Shape;176;g3d7568c611c_0_188"/>
          <p:cNvSpPr txBox="1"/>
          <p:nvPr>
            <p:ph type="title"/>
          </p:nvPr>
        </p:nvSpPr>
        <p:spPr>
          <a:xfrm>
            <a:off x="-226850" y="177137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474207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2"/>
              <a:t>ΙΕΕΕ 802.11p  Operation </a:t>
            </a:r>
            <a:endParaRPr sz="2402"/>
          </a:p>
        </p:txBody>
      </p:sp>
      <p:sp>
        <p:nvSpPr>
          <p:cNvPr id="177" name="Google Shape;177;g3d7568c611c_0_188"/>
          <p:cNvSpPr txBox="1"/>
          <p:nvPr/>
        </p:nvSpPr>
        <p:spPr>
          <a:xfrm>
            <a:off x="4197825" y="6381750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g3d7568c611c_0_1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9700" y="1826825"/>
            <a:ext cx="3962400" cy="302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3d7568c611c_0_188"/>
          <p:cNvSpPr txBox="1"/>
          <p:nvPr/>
        </p:nvSpPr>
        <p:spPr>
          <a:xfrm>
            <a:off x="0" y="1085850"/>
            <a:ext cx="4889700" cy="529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b="1" lang="en-US" sz="1700">
                <a:solidFill>
                  <a:schemeClr val="dk1"/>
                </a:solidFill>
              </a:rPr>
              <a:t>Κανάλι 178 (Control Channel - CCH):</a:t>
            </a:r>
            <a:r>
              <a:rPr lang="en-US" sz="1700">
                <a:solidFill>
                  <a:schemeClr val="dk1"/>
                </a:solidFill>
              </a:rPr>
              <a:t> Είναι το πιο κρίσιμο κανάλι. Χρησιμοποιείται αποκλειστικά για </a:t>
            </a:r>
            <a:r>
              <a:rPr b="1" lang="en-US" sz="1700">
                <a:solidFill>
                  <a:schemeClr val="dk1"/>
                </a:solidFill>
              </a:rPr>
              <a:t>μηνύματα ελέγχου και ασφάλειας</a:t>
            </a:r>
            <a:r>
              <a:rPr lang="en-US" sz="1700">
                <a:solidFill>
                  <a:schemeClr val="dk1"/>
                </a:solidFill>
              </a:rPr>
              <a:t>. Όλα τα οχήματα πρέπει να παρακολουθούν αυτό το κανάλι για να λαμβάνουν προειδοποιήσεις για κινδύνους.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b="1" lang="en-US" sz="1700">
                <a:solidFill>
                  <a:schemeClr val="dk1"/>
                </a:solidFill>
              </a:rPr>
              <a:t>2 Ακραία Κανάλια (Edge Channels):</a:t>
            </a:r>
            <a:r>
              <a:rPr lang="en-US" sz="1700">
                <a:solidFill>
                  <a:schemeClr val="dk1"/>
                </a:solidFill>
              </a:rPr>
              <a:t> Είναι δεσμευμένα για μελλοντική χρήση (reserved).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b="1" lang="en-US" sz="1700">
                <a:solidFill>
                  <a:schemeClr val="dk1"/>
                </a:solidFill>
              </a:rPr>
              <a:t>Service Channels (SCH):</a:t>
            </a:r>
            <a:r>
              <a:rPr lang="en-US" sz="1700">
                <a:solidFill>
                  <a:schemeClr val="dk1"/>
                </a:solidFill>
              </a:rPr>
              <a:t> Τα υπόλοιπα κανάλια χρησιμοποιούνται για υπηρεσίες που δεν αφορούν άμεσα την ασφάλεια (π.χ. διόδια, πληροφορίες κίνησης, internet).</a:t>
            </a:r>
            <a:endParaRPr sz="1700">
              <a:solidFill>
                <a:srgbClr val="00007D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700">
                <a:solidFill>
                  <a:srgbClr val="00007D"/>
                </a:solidFill>
              </a:rPr>
              <a:t>◼ </a:t>
            </a:r>
            <a:r>
              <a:rPr lang="en-US" sz="1700"/>
              <a:t>IEEE 802.11a adjusted for low overhead operations</a:t>
            </a:r>
            <a:r>
              <a:rPr lang="en-US" sz="2300"/>
              <a:t> </a:t>
            </a:r>
            <a:endParaRPr sz="1300"/>
          </a:p>
        </p:txBody>
      </p:sp>
      <p:sp>
        <p:nvSpPr>
          <p:cNvPr id="180" name="Google Shape;180;g3d7568c611c_0_188"/>
          <p:cNvSpPr txBox="1"/>
          <p:nvPr/>
        </p:nvSpPr>
        <p:spPr>
          <a:xfrm>
            <a:off x="5461475" y="4935250"/>
            <a:ext cx="30000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235420" rtl="0" algn="r">
              <a:spcBef>
                <a:spcPts val="1840"/>
              </a:spcBef>
              <a:spcAft>
                <a:spcPts val="0"/>
              </a:spcAft>
              <a:buNone/>
            </a:pPr>
            <a:r>
              <a:rPr lang="en-US" sz="1104">
                <a:solidFill>
                  <a:schemeClr val="dk1"/>
                </a:solidFill>
              </a:rPr>
              <a:t>D. Jiang, V. Taliwal, A. Meier, W. Holfelder, R. Herrtwich,  </a:t>
            </a:r>
            <a:endParaRPr sz="1104">
              <a:solidFill>
                <a:schemeClr val="dk1"/>
              </a:solidFill>
            </a:endParaRPr>
          </a:p>
          <a:p>
            <a:pPr indent="0" lvl="0" marL="0" marR="883460" rtl="0" algn="r">
              <a:spcBef>
                <a:spcPts val="32"/>
              </a:spcBef>
              <a:spcAft>
                <a:spcPts val="0"/>
              </a:spcAft>
              <a:buNone/>
            </a:pPr>
            <a:r>
              <a:rPr lang="en-US" sz="1104">
                <a:solidFill>
                  <a:schemeClr val="dk1"/>
                </a:solidFill>
              </a:rPr>
              <a:t>“Design of 5.9 ghz dsrc-based vehicular safety  </a:t>
            </a:r>
            <a:endParaRPr sz="1104">
              <a:solidFill>
                <a:schemeClr val="dk1"/>
              </a:solidFill>
            </a:endParaRPr>
          </a:p>
          <a:p>
            <a:pPr indent="0" lvl="0" marL="0" marR="240755" rtl="0" algn="r">
              <a:spcBef>
                <a:spcPts val="32"/>
              </a:spcBef>
              <a:spcAft>
                <a:spcPts val="0"/>
              </a:spcAft>
              <a:buNone/>
            </a:pPr>
            <a:r>
              <a:rPr lang="en-US" sz="1104">
                <a:solidFill>
                  <a:schemeClr val="dk1"/>
                </a:solidFill>
              </a:rPr>
              <a:t>communication,“ IEEE Wireless Comm, Oct 06, pp. 36-43</a:t>
            </a:r>
            <a:endParaRPr sz="1104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d7568c611c_0_142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3d7568c611c_0_142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188" name="Google Shape;188;g3d7568c611c_0_142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9" name="Google Shape;189;g3d7568c611c_0_142"/>
          <p:cNvSpPr txBox="1"/>
          <p:nvPr>
            <p:ph type="title"/>
          </p:nvPr>
        </p:nvSpPr>
        <p:spPr>
          <a:xfrm>
            <a:off x="-226850" y="177137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022993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Case Study:Πως εφαρμόζεται η προτυποποίηση σε Ερευνητικά Έργα: </a:t>
            </a:r>
            <a:endParaRPr sz="5400"/>
          </a:p>
        </p:txBody>
      </p:sp>
      <p:sp>
        <p:nvSpPr>
          <p:cNvPr id="190" name="Google Shape;190;g3d7568c611c_0_142"/>
          <p:cNvSpPr txBox="1"/>
          <p:nvPr/>
        </p:nvSpPr>
        <p:spPr>
          <a:xfrm>
            <a:off x="4464788" y="6313475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g3d7568c611c_0_1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88447" y="278571"/>
            <a:ext cx="1177575" cy="8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g3d7568c611c_0_142"/>
          <p:cNvSpPr txBox="1"/>
          <p:nvPr/>
        </p:nvSpPr>
        <p:spPr>
          <a:xfrm>
            <a:off x="321780" y="1748127"/>
            <a:ext cx="8805000" cy="11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785"/>
              </a:spcBef>
              <a:spcAft>
                <a:spcPts val="0"/>
              </a:spcAft>
              <a:buClr>
                <a:srgbClr val="236BA5"/>
              </a:buClr>
              <a:buSzPts val="2041"/>
              <a:buFont typeface="Arial"/>
              <a:buNone/>
            </a:pPr>
            <a:r>
              <a:rPr b="0" i="0" lang="en-US" sz="2041" u="none" cap="none" strike="noStrike">
                <a:solidFill>
                  <a:srgbClr val="236BA5"/>
                </a:solidFill>
                <a:latin typeface="Montserrat Alternates SemiBold"/>
                <a:ea typeface="Montserrat Alternates SemiBold"/>
                <a:cs typeface="Montserrat Alternates SemiBold"/>
                <a:sym typeface="Montserrat Alternates SemiBold"/>
              </a:rPr>
              <a:t>Τ7.3 Regulation, Standardization and Ethical Aspects RoadMap </a:t>
            </a:r>
            <a:r>
              <a:rPr b="0" i="0" lang="en-US" sz="1884" u="none" cap="none" strike="noStrike">
                <a:solidFill>
                  <a:srgbClr val="236BA5"/>
                </a:solidFill>
                <a:latin typeface="Montserrat Alternates SemiBold"/>
                <a:ea typeface="Montserrat Alternates SemiBold"/>
                <a:cs typeface="Montserrat Alternates SemiBold"/>
                <a:sym typeface="Montserrat Alternates SemiBold"/>
              </a:rPr>
              <a:t>(M01-M36) </a:t>
            </a:r>
            <a:endParaRPr b="0" i="0" sz="1884" u="none" cap="none" strike="noStrike">
              <a:solidFill>
                <a:srgbClr val="236BA5"/>
              </a:solidFill>
              <a:latin typeface="Montserrat Alternates SemiBold"/>
              <a:ea typeface="Montserrat Alternates SemiBold"/>
              <a:cs typeface="Montserrat Alternates SemiBold"/>
              <a:sym typeface="Montserrat Alternates SemiBol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85"/>
              </a:spcBef>
              <a:spcAft>
                <a:spcPts val="0"/>
              </a:spcAft>
              <a:buClr>
                <a:srgbClr val="000000"/>
              </a:buClr>
              <a:buSzPts val="2041"/>
              <a:buFont typeface="Arial"/>
              <a:buNone/>
            </a:pPr>
            <a:r>
              <a:t/>
            </a:r>
            <a:endParaRPr b="0" i="0" sz="2041" u="none" cap="none" strike="noStrike">
              <a:solidFill>
                <a:srgbClr val="236BA5"/>
              </a:solidFill>
              <a:latin typeface="Montserrat Alternates SemiBold"/>
              <a:ea typeface="Montserrat Alternates SemiBold"/>
              <a:cs typeface="Montserrat Alternates SemiBold"/>
              <a:sym typeface="Montserrat Alternates SemiBold"/>
            </a:endParaRPr>
          </a:p>
        </p:txBody>
      </p:sp>
      <p:sp>
        <p:nvSpPr>
          <p:cNvPr id="193" name="Google Shape;193;g3d7568c611c_0_142"/>
          <p:cNvSpPr/>
          <p:nvPr/>
        </p:nvSpPr>
        <p:spPr>
          <a:xfrm>
            <a:off x="214110" y="2834143"/>
            <a:ext cx="744194" cy="744194"/>
          </a:xfrm>
          <a:custGeom>
            <a:rect b="b" l="l" r="r" t="t"/>
            <a:pathLst>
              <a:path extrusionOk="0" h="1417512" w="1417512">
                <a:moveTo>
                  <a:pt x="0" y="0"/>
                </a:moveTo>
                <a:lnTo>
                  <a:pt x="1417513" y="0"/>
                </a:lnTo>
                <a:lnTo>
                  <a:pt x="1417513" y="1417512"/>
                </a:lnTo>
                <a:lnTo>
                  <a:pt x="0" y="14175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3d7568c611c_0_142"/>
          <p:cNvSpPr/>
          <p:nvPr/>
        </p:nvSpPr>
        <p:spPr>
          <a:xfrm>
            <a:off x="1019083" y="3116293"/>
            <a:ext cx="645216" cy="147764"/>
          </a:xfrm>
          <a:custGeom>
            <a:rect b="b" l="l" r="r" t="t"/>
            <a:pathLst>
              <a:path extrusionOk="0" h="267447" w="1337235">
                <a:moveTo>
                  <a:pt x="0" y="0"/>
                </a:moveTo>
                <a:lnTo>
                  <a:pt x="1337235" y="0"/>
                </a:lnTo>
                <a:lnTo>
                  <a:pt x="1337235" y="267447"/>
                </a:lnTo>
                <a:lnTo>
                  <a:pt x="0" y="2674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g3d7568c611c_0_142"/>
          <p:cNvSpPr/>
          <p:nvPr/>
        </p:nvSpPr>
        <p:spPr>
          <a:xfrm>
            <a:off x="2522750" y="3134382"/>
            <a:ext cx="702048" cy="140410"/>
          </a:xfrm>
          <a:custGeom>
            <a:rect b="b" l="l" r="r" t="t"/>
            <a:pathLst>
              <a:path extrusionOk="0" h="267447" w="1337235">
                <a:moveTo>
                  <a:pt x="0" y="0"/>
                </a:moveTo>
                <a:lnTo>
                  <a:pt x="1337236" y="0"/>
                </a:lnTo>
                <a:lnTo>
                  <a:pt x="1337236" y="267447"/>
                </a:lnTo>
                <a:lnTo>
                  <a:pt x="0" y="2674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g3d7568c611c_0_142"/>
          <p:cNvSpPr/>
          <p:nvPr/>
        </p:nvSpPr>
        <p:spPr>
          <a:xfrm>
            <a:off x="4064497" y="3132340"/>
            <a:ext cx="702048" cy="140410"/>
          </a:xfrm>
          <a:custGeom>
            <a:rect b="b" l="l" r="r" t="t"/>
            <a:pathLst>
              <a:path extrusionOk="0" h="267447" w="1337235">
                <a:moveTo>
                  <a:pt x="0" y="0"/>
                </a:moveTo>
                <a:lnTo>
                  <a:pt x="1337235" y="0"/>
                </a:lnTo>
                <a:lnTo>
                  <a:pt x="1337235" y="267447"/>
                </a:lnTo>
                <a:lnTo>
                  <a:pt x="0" y="2674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3d7568c611c_0_142"/>
          <p:cNvSpPr/>
          <p:nvPr/>
        </p:nvSpPr>
        <p:spPr>
          <a:xfrm>
            <a:off x="1725593" y="2819484"/>
            <a:ext cx="744194" cy="744194"/>
          </a:xfrm>
          <a:custGeom>
            <a:rect b="b" l="l" r="r" t="t"/>
            <a:pathLst>
              <a:path extrusionOk="0" h="1417512" w="1417512">
                <a:moveTo>
                  <a:pt x="0" y="0"/>
                </a:moveTo>
                <a:lnTo>
                  <a:pt x="1417512" y="0"/>
                </a:lnTo>
                <a:lnTo>
                  <a:pt x="1417512" y="1417512"/>
                </a:lnTo>
                <a:lnTo>
                  <a:pt x="0" y="14175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g3d7568c611c_0_142"/>
          <p:cNvSpPr/>
          <p:nvPr/>
        </p:nvSpPr>
        <p:spPr>
          <a:xfrm>
            <a:off x="3278108" y="2831407"/>
            <a:ext cx="744194" cy="744194"/>
          </a:xfrm>
          <a:custGeom>
            <a:rect b="b" l="l" r="r" t="t"/>
            <a:pathLst>
              <a:path extrusionOk="0" h="1417512" w="1417512">
                <a:moveTo>
                  <a:pt x="0" y="0"/>
                </a:moveTo>
                <a:lnTo>
                  <a:pt x="1417512" y="0"/>
                </a:lnTo>
                <a:lnTo>
                  <a:pt x="1417512" y="1417512"/>
                </a:lnTo>
                <a:lnTo>
                  <a:pt x="0" y="14175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g3d7568c611c_0_142"/>
          <p:cNvSpPr txBox="1"/>
          <p:nvPr/>
        </p:nvSpPr>
        <p:spPr>
          <a:xfrm>
            <a:off x="272245" y="2425246"/>
            <a:ext cx="7419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Phase 1</a:t>
            </a:r>
            <a:endParaRPr b="1" sz="10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 1-6</a:t>
            </a:r>
            <a:endParaRPr b="1" sz="10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3d7568c611c_0_142"/>
          <p:cNvSpPr txBox="1"/>
          <p:nvPr/>
        </p:nvSpPr>
        <p:spPr>
          <a:xfrm>
            <a:off x="1756287" y="2425809"/>
            <a:ext cx="741900" cy="2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Phase 2</a:t>
            </a:r>
            <a:endParaRPr sz="1099"/>
          </a:p>
        </p:txBody>
      </p:sp>
      <p:sp>
        <p:nvSpPr>
          <p:cNvPr id="201" name="Google Shape;201;g3d7568c611c_0_142"/>
          <p:cNvSpPr txBox="1"/>
          <p:nvPr/>
        </p:nvSpPr>
        <p:spPr>
          <a:xfrm>
            <a:off x="3416185" y="2406816"/>
            <a:ext cx="785400" cy="2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Phase 3</a:t>
            </a:r>
            <a:endParaRPr sz="1099"/>
          </a:p>
        </p:txBody>
      </p:sp>
      <p:sp>
        <p:nvSpPr>
          <p:cNvPr id="202" name="Google Shape;202;g3d7568c611c_0_142"/>
          <p:cNvSpPr txBox="1"/>
          <p:nvPr/>
        </p:nvSpPr>
        <p:spPr>
          <a:xfrm>
            <a:off x="4902080" y="2386297"/>
            <a:ext cx="854400" cy="2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Phase 4</a:t>
            </a:r>
            <a:endParaRPr sz="1099"/>
          </a:p>
        </p:txBody>
      </p:sp>
      <p:sp>
        <p:nvSpPr>
          <p:cNvPr id="203" name="Google Shape;203;g3d7568c611c_0_142"/>
          <p:cNvSpPr txBox="1"/>
          <p:nvPr/>
        </p:nvSpPr>
        <p:spPr>
          <a:xfrm>
            <a:off x="8570843" y="2921017"/>
            <a:ext cx="489000" cy="2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M36</a:t>
            </a:r>
            <a:endParaRPr sz="1099"/>
          </a:p>
        </p:txBody>
      </p:sp>
      <p:sp>
        <p:nvSpPr>
          <p:cNvPr id="204" name="Google Shape;204;g3d7568c611c_0_142"/>
          <p:cNvSpPr/>
          <p:nvPr/>
        </p:nvSpPr>
        <p:spPr>
          <a:xfrm>
            <a:off x="8766554" y="3179786"/>
            <a:ext cx="96950" cy="135061"/>
          </a:xfrm>
          <a:custGeom>
            <a:rect b="b" l="l" r="r" t="t"/>
            <a:pathLst>
              <a:path extrusionOk="0" h="267447" w="1337235">
                <a:moveTo>
                  <a:pt x="0" y="0"/>
                </a:moveTo>
                <a:lnTo>
                  <a:pt x="1337235" y="0"/>
                </a:lnTo>
                <a:lnTo>
                  <a:pt x="1337235" y="267447"/>
                </a:lnTo>
                <a:lnTo>
                  <a:pt x="0" y="2674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90" l="0" r="-616281" t="0"/>
            </a:stretch>
          </a:blipFill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g3d7568c611c_0_142"/>
          <p:cNvSpPr/>
          <p:nvPr/>
        </p:nvSpPr>
        <p:spPr>
          <a:xfrm>
            <a:off x="4808874" y="2808871"/>
            <a:ext cx="744194" cy="744194"/>
          </a:xfrm>
          <a:custGeom>
            <a:rect b="b" l="l" r="r" t="t"/>
            <a:pathLst>
              <a:path extrusionOk="0" h="1417512" w="1417512">
                <a:moveTo>
                  <a:pt x="0" y="0"/>
                </a:moveTo>
                <a:lnTo>
                  <a:pt x="1417512" y="0"/>
                </a:lnTo>
                <a:lnTo>
                  <a:pt x="1417512" y="1417512"/>
                </a:lnTo>
                <a:lnTo>
                  <a:pt x="0" y="14175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3d7568c611c_0_142"/>
          <p:cNvSpPr txBox="1"/>
          <p:nvPr/>
        </p:nvSpPr>
        <p:spPr>
          <a:xfrm>
            <a:off x="0" y="3690750"/>
            <a:ext cx="1338900" cy="16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99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Baseline</a:t>
            </a:r>
            <a:endParaRPr sz="1099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99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2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Identified the standardization and regulation bodies of interest to EdgeAI Trust</a:t>
            </a:r>
            <a:endParaRPr b="0"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099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3d7568c611c_0_142"/>
          <p:cNvSpPr txBox="1"/>
          <p:nvPr/>
        </p:nvSpPr>
        <p:spPr>
          <a:xfrm>
            <a:off x="1302847" y="3682624"/>
            <a:ext cx="1583400" cy="14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Mapping Partner Interests and Demonstrator Contributions </a:t>
            </a:r>
            <a:endParaRPr b="1" sz="10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42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2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Identified the standardization and regulation bodies of interest to EdgeAI Trust</a:t>
            </a:r>
            <a:endParaRPr b="0"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3d7568c611c_0_142"/>
          <p:cNvSpPr txBox="1"/>
          <p:nvPr/>
        </p:nvSpPr>
        <p:spPr>
          <a:xfrm>
            <a:off x="2899453" y="3690761"/>
            <a:ext cx="1516200" cy="20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Submission of D7.3 </a:t>
            </a:r>
            <a:endParaRPr sz="1099"/>
          </a:p>
          <a:p>
            <a:pPr indent="0" lvl="0" marL="0" marR="0" rtl="0" algn="ctr">
              <a:spcBef>
                <a:spcPts val="1256"/>
              </a:spcBef>
              <a:spcAft>
                <a:spcPts val="0"/>
              </a:spcAft>
              <a:buNone/>
            </a:pPr>
            <a:r>
              <a:rPr lang="en-US" sz="94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b="0" i="0" lang="en-US" sz="942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rganizing the contributions of the various partners to the pre-identified groups and finalize the  </a:t>
            </a:r>
            <a:r>
              <a:rPr b="1" i="0" lang="en-US" sz="942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D7.3 – </a:t>
            </a:r>
            <a:r>
              <a:rPr b="0" i="0" lang="en-US" sz="942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Initial Report on Standardization aspects and relevant regulatory frameworks</a:t>
            </a:r>
            <a:endParaRPr b="0"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56"/>
              </a:spcBef>
              <a:spcAft>
                <a:spcPts val="0"/>
              </a:spcAft>
              <a:buNone/>
            </a:pPr>
            <a:br>
              <a:rPr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0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3d7568c611c_0_142"/>
          <p:cNvSpPr txBox="1"/>
          <p:nvPr/>
        </p:nvSpPr>
        <p:spPr>
          <a:xfrm>
            <a:off x="4307182" y="3682624"/>
            <a:ext cx="17049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Partner Input Collection via Questionnaire</a:t>
            </a:r>
            <a:b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94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Launch of the dedicated questionnaire to gather partner-specific information on their activities, standardization needs, ethical considerations, and regulatory relevance.</a:t>
            </a:r>
            <a:br>
              <a:rPr lang="en-US" sz="94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94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Partners provide details linked to their supply chain roles and work packages.</a:t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2512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2512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g3d7568c611c_0_142"/>
          <p:cNvSpPr txBox="1"/>
          <p:nvPr/>
        </p:nvSpPr>
        <p:spPr>
          <a:xfrm>
            <a:off x="6039493" y="3682318"/>
            <a:ext cx="1617300" cy="24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Development of the Standardization–Ethics–Regulation Mapping Platform</a:t>
            </a:r>
            <a:b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942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-Partner inputs</a:t>
            </a:r>
            <a:br>
              <a:rPr lang="en-US" sz="94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94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0" i="0" lang="en-US" sz="942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0" lang="en-US" sz="942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tandardization bodies and standards, Ethical guidelines</a:t>
            </a:r>
            <a:br>
              <a:rPr lang="en-US" sz="94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94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0" lang="en-US" sz="942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Regulatory frameworks Mapping per </a:t>
            </a:r>
            <a:r>
              <a:rPr lang="en-US" sz="942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supply chain, work package, and demonstrator</a:t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2512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3d7568c611c_0_142"/>
          <p:cNvSpPr/>
          <p:nvPr/>
        </p:nvSpPr>
        <p:spPr>
          <a:xfrm>
            <a:off x="6363934" y="2843021"/>
            <a:ext cx="744194" cy="744194"/>
          </a:xfrm>
          <a:custGeom>
            <a:rect b="b" l="l" r="r" t="t"/>
            <a:pathLst>
              <a:path extrusionOk="0" h="1417512" w="1417512">
                <a:moveTo>
                  <a:pt x="0" y="0"/>
                </a:moveTo>
                <a:lnTo>
                  <a:pt x="1417512" y="0"/>
                </a:lnTo>
                <a:lnTo>
                  <a:pt x="1417512" y="1417512"/>
                </a:lnTo>
                <a:lnTo>
                  <a:pt x="0" y="14175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g3d7568c611c_0_142"/>
          <p:cNvSpPr/>
          <p:nvPr/>
        </p:nvSpPr>
        <p:spPr>
          <a:xfrm>
            <a:off x="5603339" y="3132340"/>
            <a:ext cx="702048" cy="140410"/>
          </a:xfrm>
          <a:custGeom>
            <a:rect b="b" l="l" r="r" t="t"/>
            <a:pathLst>
              <a:path extrusionOk="0" h="267447" w="1337235">
                <a:moveTo>
                  <a:pt x="0" y="0"/>
                </a:moveTo>
                <a:lnTo>
                  <a:pt x="1337235" y="0"/>
                </a:lnTo>
                <a:lnTo>
                  <a:pt x="1337235" y="267447"/>
                </a:lnTo>
                <a:lnTo>
                  <a:pt x="0" y="2674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g3d7568c611c_0_142"/>
          <p:cNvSpPr/>
          <p:nvPr/>
        </p:nvSpPr>
        <p:spPr>
          <a:xfrm>
            <a:off x="7834864" y="2831407"/>
            <a:ext cx="744194" cy="744194"/>
          </a:xfrm>
          <a:custGeom>
            <a:rect b="b" l="l" r="r" t="t"/>
            <a:pathLst>
              <a:path extrusionOk="0" h="1417512" w="1417512">
                <a:moveTo>
                  <a:pt x="0" y="0"/>
                </a:moveTo>
                <a:lnTo>
                  <a:pt x="1417512" y="0"/>
                </a:lnTo>
                <a:lnTo>
                  <a:pt x="1417512" y="1417512"/>
                </a:lnTo>
                <a:lnTo>
                  <a:pt x="0" y="14175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g3d7568c611c_0_142"/>
          <p:cNvSpPr txBox="1"/>
          <p:nvPr/>
        </p:nvSpPr>
        <p:spPr>
          <a:xfrm>
            <a:off x="6457040" y="2425213"/>
            <a:ext cx="854400" cy="2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Phase 5</a:t>
            </a:r>
            <a:endParaRPr b="1" sz="10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g3d7568c611c_0_142"/>
          <p:cNvSpPr txBox="1"/>
          <p:nvPr/>
        </p:nvSpPr>
        <p:spPr>
          <a:xfrm>
            <a:off x="7867469" y="2425213"/>
            <a:ext cx="854400" cy="2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Phase 6</a:t>
            </a:r>
            <a:endParaRPr b="1" sz="1099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3d7568c611c_0_142"/>
          <p:cNvSpPr txBox="1"/>
          <p:nvPr/>
        </p:nvSpPr>
        <p:spPr>
          <a:xfrm>
            <a:off x="7485971" y="3689723"/>
            <a:ext cx="1617300" cy="10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875" lIns="71775" spcFirstLastPara="1" rIns="71775" wrap="square" tIns="35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9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D7.7 Final Report on Regulatory Alignment and Standards (M36)</a:t>
            </a:r>
            <a:endParaRPr sz="1099"/>
          </a:p>
          <a:p>
            <a:pPr indent="0" lvl="0" marL="0" marR="0" rtl="0" algn="ctr">
              <a:spcBef>
                <a:spcPts val="2512"/>
              </a:spcBef>
              <a:spcAft>
                <a:spcPts val="0"/>
              </a:spcAft>
              <a:buNone/>
            </a:pPr>
            <a:r>
              <a:t/>
            </a:r>
            <a:endParaRPr sz="1256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g3d7568c611c_0_142"/>
          <p:cNvSpPr/>
          <p:nvPr/>
        </p:nvSpPr>
        <p:spPr>
          <a:xfrm>
            <a:off x="7117985" y="3139745"/>
            <a:ext cx="702048" cy="140410"/>
          </a:xfrm>
          <a:custGeom>
            <a:rect b="b" l="l" r="r" t="t"/>
            <a:pathLst>
              <a:path extrusionOk="0" h="267447" w="1337235">
                <a:moveTo>
                  <a:pt x="0" y="0"/>
                </a:moveTo>
                <a:lnTo>
                  <a:pt x="1337235" y="0"/>
                </a:lnTo>
                <a:lnTo>
                  <a:pt x="1337235" y="267447"/>
                </a:lnTo>
                <a:lnTo>
                  <a:pt x="0" y="2674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5875" lIns="71775" spcFirstLastPara="1" rIns="71775" wrap="square" tIns="35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g3d7568c611c_0_14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924780" y="3054318"/>
            <a:ext cx="328341" cy="32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3d7568c611c_0_14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50365" y="2972861"/>
            <a:ext cx="461184" cy="461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g3d7568c611c_0_14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460482" y="3019890"/>
            <a:ext cx="414155" cy="414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3d7568c611c_0_14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968669" y="2989857"/>
            <a:ext cx="474220" cy="474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3d7568c611c_0_14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493018" y="2979851"/>
            <a:ext cx="494231" cy="494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3d7568c611c_0_142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4940520" y="2985538"/>
            <a:ext cx="478539" cy="4785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9e227826bf_0_798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230" name="Google Shape;230;g39e227826bf_0_798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31" name="Google Shape;231;g39e227826bf_0_7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9300" y="1623580"/>
            <a:ext cx="5813050" cy="24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g39e227826bf_0_7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75950" y="2855755"/>
            <a:ext cx="3443025" cy="34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9e227826bf_0_26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g39e227826bf_0_26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48" name="Google Shape;48;g39e227826bf_0_26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g39e227826bf_0_26"/>
          <p:cNvSpPr txBox="1"/>
          <p:nvPr>
            <p:ph type="title"/>
          </p:nvPr>
        </p:nvSpPr>
        <p:spPr>
          <a:xfrm>
            <a:off x="457200" y="163512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200"/>
              <a:buFont typeface="Tahoma"/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Τι είναι η Προτυποποίηση;</a:t>
            </a:r>
            <a:endParaRPr sz="2000"/>
          </a:p>
        </p:txBody>
      </p:sp>
      <p:sp>
        <p:nvSpPr>
          <p:cNvPr id="50" name="Google Shape;50;g39e227826bf_0_26"/>
          <p:cNvSpPr txBox="1"/>
          <p:nvPr/>
        </p:nvSpPr>
        <p:spPr>
          <a:xfrm>
            <a:off x="4197825" y="6381750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39e227826bf_0_26"/>
          <p:cNvSpPr txBox="1"/>
          <p:nvPr/>
        </p:nvSpPr>
        <p:spPr>
          <a:xfrm>
            <a:off x="0" y="1967400"/>
            <a:ext cx="5302800" cy="39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</a:rPr>
              <a:t>Η Προτυποποίηση (Standardization) είναι η διαδικασία κατά την οποία θεσπίζονται κοινοί κανόνες, προδιαγραφές ή κατευθυντήριες γραμμές για την παραγωγή προϊόντων, την παροχή υπηρεσιών ή τη διαχείριση διαδικασιών. Ουσιαστικά, είναι η συμφωνία πάνω σε έναν «κοινό κώδικα» ώστε όλα να λειτουργούν με τον ίδιο τρόπο, διασφαλίζοντας την ποιότητα και τη συμβατότητα.</a:t>
            </a:r>
            <a:endParaRPr sz="2200">
              <a:solidFill>
                <a:schemeClr val="dk1"/>
              </a:solidFill>
            </a:endParaRPr>
          </a:p>
        </p:txBody>
      </p:sp>
      <p:pic>
        <p:nvPicPr>
          <p:cNvPr id="52" name="Google Shape;52;g39e227826bf_0_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2600" y="2107262"/>
            <a:ext cx="3246001" cy="2643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98773a0be2_0_30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g398773a0be2_0_30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60" name="Google Shape;60;g398773a0be2_0_30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1" name="Google Shape;61;g398773a0be2_0_30"/>
          <p:cNvSpPr txBox="1"/>
          <p:nvPr>
            <p:ph type="title"/>
          </p:nvPr>
        </p:nvSpPr>
        <p:spPr>
          <a:xfrm>
            <a:off x="457200" y="163512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200"/>
              <a:buFont typeface="Tahoma"/>
              <a:buNone/>
            </a:pPr>
            <a:r>
              <a:rPr lang="en-US" sz="2000"/>
              <a:t>Γιατί είναι σημαντική;</a:t>
            </a:r>
            <a:endParaRPr sz="2000"/>
          </a:p>
        </p:txBody>
      </p:sp>
      <p:pic>
        <p:nvPicPr>
          <p:cNvPr id="62" name="Google Shape;62;g398773a0be2_0_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925" y="2040400"/>
            <a:ext cx="3424900" cy="34249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g398773a0be2_0_30"/>
          <p:cNvSpPr txBox="1"/>
          <p:nvPr/>
        </p:nvSpPr>
        <p:spPr>
          <a:xfrm>
            <a:off x="4718175" y="1612650"/>
            <a:ext cx="38811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-US">
                <a:solidFill>
                  <a:schemeClr val="dk1"/>
                </a:solidFill>
              </a:rPr>
              <a:t>Συμβατότητα (Interoperability):</a:t>
            </a:r>
            <a:r>
              <a:rPr lang="en-US">
                <a:solidFill>
                  <a:schemeClr val="dk1"/>
                </a:solidFill>
              </a:rPr>
              <a:t> Επιτρέπει σε διαφορετικά συστήματα να συνεργάζονται (π.χ. το USB που λειτουργεί σε κάθε υπολογιστή).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-US">
                <a:solidFill>
                  <a:schemeClr val="dk1"/>
                </a:solidFill>
              </a:rPr>
              <a:t>Ασφάλεια και Ποιότητα</a:t>
            </a:r>
            <a:r>
              <a:rPr lang="en-US">
                <a:solidFill>
                  <a:schemeClr val="dk1"/>
                </a:solidFill>
              </a:rPr>
              <a:t>: Διασφαλίζει ότι τα προϊόντα που καταναλώνουμε πληρούν συγκεκριμένα κριτήρια προστασίας της υγείας.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-US">
                <a:solidFill>
                  <a:schemeClr val="dk1"/>
                </a:solidFill>
              </a:rPr>
              <a:t>Μείωση Κόστους:</a:t>
            </a:r>
            <a:r>
              <a:rPr lang="en-US">
                <a:solidFill>
                  <a:schemeClr val="dk1"/>
                </a:solidFill>
              </a:rPr>
              <a:t> Οι επιχειρήσεις παράγουν πιο μαζικά και εύκολα όταν ακολουθούν ένα δοκιμασμένο πρότυπο.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-US">
                <a:solidFill>
                  <a:schemeClr val="dk1"/>
                </a:solidFill>
              </a:rPr>
              <a:t>Διευκόλυνση Εμπορίου:</a:t>
            </a:r>
            <a:r>
              <a:rPr lang="en-US">
                <a:solidFill>
                  <a:schemeClr val="dk1"/>
                </a:solidFill>
              </a:rPr>
              <a:t> Τα προϊόντα μπορούν να πωληθούν παγκοσμίως χωρίς να χρειάζονται αλλαγές για κάθε χώρα.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4" name="Google Shape;64;g398773a0be2_0_30"/>
          <p:cNvSpPr txBox="1"/>
          <p:nvPr/>
        </p:nvSpPr>
        <p:spPr>
          <a:xfrm>
            <a:off x="4197825" y="6381750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98773a0be2_0_47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g398773a0be2_0_47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72" name="Google Shape;72;g398773a0be2_0_47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" name="Google Shape;73;g398773a0be2_0_47"/>
          <p:cNvSpPr txBox="1"/>
          <p:nvPr>
            <p:ph type="title"/>
          </p:nvPr>
        </p:nvSpPr>
        <p:spPr>
          <a:xfrm>
            <a:off x="457200" y="163512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Τομείς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εφαρμογών των προτύπων</a:t>
            </a:r>
            <a:endParaRPr sz="2000"/>
          </a:p>
        </p:txBody>
      </p:sp>
      <p:sp>
        <p:nvSpPr>
          <p:cNvPr id="74" name="Google Shape;74;g398773a0be2_0_47"/>
          <p:cNvSpPr txBox="1"/>
          <p:nvPr/>
        </p:nvSpPr>
        <p:spPr>
          <a:xfrm>
            <a:off x="4197825" y="6381750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398773a0be2_0_47"/>
          <p:cNvSpPr txBox="1"/>
          <p:nvPr/>
        </p:nvSpPr>
        <p:spPr>
          <a:xfrm>
            <a:off x="152400" y="1888425"/>
            <a:ext cx="7554900" cy="32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5598" lvl="0" marL="793617" marR="1017452" rtl="0" algn="l">
              <a:lnSpc>
                <a:spcPct val="100103"/>
              </a:lnSpc>
              <a:spcBef>
                <a:spcPts val="4671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• Επικοινωνίες μεταφορών για πρωτόκολλα ITS για τις δυναμικές πινακίδες μηνυμάτων </a:t>
            </a:r>
            <a:endParaRPr sz="1800">
              <a:solidFill>
                <a:schemeClr val="dk1"/>
              </a:solidFill>
            </a:endParaRPr>
          </a:p>
          <a:p>
            <a:pPr indent="0" lvl="0" marL="468019" marR="1832653" rtl="0" algn="l">
              <a:lnSpc>
                <a:spcPct val="107163"/>
              </a:lnSpc>
              <a:spcBef>
                <a:spcPts val="79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• Υπηρεσίες διαχείρισης έκτακτης ανάγκης </a:t>
            </a:r>
            <a:endParaRPr sz="1800">
              <a:solidFill>
                <a:schemeClr val="dk1"/>
              </a:solidFill>
            </a:endParaRPr>
          </a:p>
          <a:p>
            <a:pPr indent="0" lvl="0" marL="468019" marR="1832653" rtl="0" algn="l">
              <a:lnSpc>
                <a:spcPct val="107163"/>
              </a:lnSpc>
              <a:spcBef>
                <a:spcPts val="79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• Επικοινωνίες εθνικών μεταφορών για το  πρωτόκολλο ITS σχετικά με τα σήματα  κυκλοφορίας </a:t>
            </a:r>
            <a:endParaRPr sz="1800">
              <a:solidFill>
                <a:schemeClr val="dk1"/>
              </a:solidFill>
            </a:endParaRPr>
          </a:p>
          <a:p>
            <a:pPr indent="0" lvl="0" marL="468019" marR="454957" rtl="0" algn="l">
              <a:lnSpc>
                <a:spcPct val="114037"/>
              </a:lnSpc>
              <a:spcBef>
                <a:spcPts val="595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• Διαχείριση κυκλοφορίας μεταξύ κέντρων </a:t>
            </a:r>
            <a:endParaRPr sz="1800">
              <a:solidFill>
                <a:schemeClr val="dk1"/>
              </a:solidFill>
            </a:endParaRPr>
          </a:p>
          <a:p>
            <a:pPr indent="0" lvl="0" marL="468019" marR="454957" rtl="0" algn="l">
              <a:lnSpc>
                <a:spcPct val="114037"/>
              </a:lnSpc>
              <a:spcBef>
                <a:spcPts val="595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• Διαχείριση διέλευσης από κέντρο σε κέντρο</a:t>
            </a:r>
            <a:endParaRPr sz="1800">
              <a:solidFill>
                <a:schemeClr val="dk1"/>
              </a:solidFill>
            </a:endParaRPr>
          </a:p>
          <a:p>
            <a:pPr indent="0" lvl="0" marL="468019" marR="454957" rtl="0" algn="l">
              <a:lnSpc>
                <a:spcPct val="114037"/>
              </a:lnSpc>
              <a:spcBef>
                <a:spcPts val="595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• Αποκλειστικές επικοινωνίες μικρής εμβέλειας στα  5,9 GHz 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7568c611c_0_23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3d7568c611c_0_23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83" name="Google Shape;83;g3d7568c611c_0_23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g3d7568c611c_0_23"/>
          <p:cNvSpPr txBox="1"/>
          <p:nvPr>
            <p:ph type="title"/>
          </p:nvPr>
        </p:nvSpPr>
        <p:spPr>
          <a:xfrm>
            <a:off x="457200" y="163512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Πρότυπα τεχνολογιών επικοινωνιών για τα ITS (1/3)</a:t>
            </a:r>
            <a:endParaRPr sz="2000"/>
          </a:p>
        </p:txBody>
      </p:sp>
      <p:sp>
        <p:nvSpPr>
          <p:cNvPr id="85" name="Google Shape;85;g3d7568c611c_0_23"/>
          <p:cNvSpPr txBox="1"/>
          <p:nvPr/>
        </p:nvSpPr>
        <p:spPr>
          <a:xfrm>
            <a:off x="4197825" y="6381750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g3d7568c611c_0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0075" y="1918350"/>
            <a:ext cx="6496176" cy="413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d7568c611c_0_36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3d7568c611c_0_36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94" name="Google Shape;94;g3d7568c611c_0_36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g3d7568c611c_0_36"/>
          <p:cNvSpPr txBox="1"/>
          <p:nvPr>
            <p:ph type="title"/>
          </p:nvPr>
        </p:nvSpPr>
        <p:spPr>
          <a:xfrm>
            <a:off x="457200" y="163512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Πρότυπα τεχνολογιών επικοινωνιών για τα ITS (2/3)</a:t>
            </a:r>
            <a:endParaRPr sz="2000"/>
          </a:p>
        </p:txBody>
      </p:sp>
      <p:sp>
        <p:nvSpPr>
          <p:cNvPr id="96" name="Google Shape;96;g3d7568c611c_0_36"/>
          <p:cNvSpPr txBox="1"/>
          <p:nvPr/>
        </p:nvSpPr>
        <p:spPr>
          <a:xfrm>
            <a:off x="4197825" y="6381750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3d7568c611c_0_36"/>
          <p:cNvSpPr txBox="1"/>
          <p:nvPr/>
        </p:nvSpPr>
        <p:spPr>
          <a:xfrm>
            <a:off x="199650" y="1368100"/>
            <a:ext cx="8400600" cy="54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• Συστήματα υπερήχων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• Συστήματα υπερύθρων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• Ασύρματα ενσωματωμένα συστήματα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• Αισθητήρες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• Wi-Fi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• Personal Area Networks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Eνσωματωμένα συστήματα ITS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• Συστήματα πλοήγησης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– Δορυφορικά συστήματα πλοήγησης (SAT-NAV)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– SAT-NAV +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• Συστήματα ραντάρ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• Οπτικά συστήματα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– Ενσωματωμένα συστήματα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– Συστήματα επιβολής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– Τιμολόγηση, έλεγχος πρόσβασης και παρόμοια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</a:rPr>
              <a:t>συστήματα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98" name="Google Shape;98;g3d7568c611c_0_36" title="system-integrat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9925" y="2806550"/>
            <a:ext cx="1689800" cy="168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d7727da19f_0_2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g3d7727da19f_0_2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106" name="Google Shape;106;g3d7727da19f_0_2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g3d7727da19f_0_2"/>
          <p:cNvSpPr txBox="1"/>
          <p:nvPr>
            <p:ph type="title"/>
          </p:nvPr>
        </p:nvSpPr>
        <p:spPr>
          <a:xfrm>
            <a:off x="457200" y="163512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Ο ρόλος των προτύπων των ITS</a:t>
            </a:r>
            <a:endParaRPr sz="2000"/>
          </a:p>
        </p:txBody>
      </p:sp>
      <p:sp>
        <p:nvSpPr>
          <p:cNvPr id="108" name="Google Shape;108;g3d7727da19f_0_2"/>
          <p:cNvSpPr txBox="1"/>
          <p:nvPr/>
        </p:nvSpPr>
        <p:spPr>
          <a:xfrm>
            <a:off x="4197825" y="6381750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d7727da19f_0_2" title="Screenshot 2026-04-20 at 9.17.56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1950" y="1314200"/>
            <a:ext cx="6387366" cy="489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d7568c611c_0_51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3d7568c611c_0_51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117" name="Google Shape;117;g3d7568c611c_0_51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8" name="Google Shape;118;g3d7568c611c_0_51"/>
          <p:cNvSpPr txBox="1"/>
          <p:nvPr>
            <p:ph type="title"/>
          </p:nvPr>
        </p:nvSpPr>
        <p:spPr>
          <a:xfrm>
            <a:off x="457200" y="163512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Οργανισμοί Ανάπτυξης Προτύπων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3d7568c611c_0_51"/>
          <p:cNvSpPr txBox="1"/>
          <p:nvPr/>
        </p:nvSpPr>
        <p:spPr>
          <a:xfrm>
            <a:off x="4197825" y="6381750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g3d7568c611c_0_51"/>
          <p:cNvSpPr txBox="1"/>
          <p:nvPr/>
        </p:nvSpPr>
        <p:spPr>
          <a:xfrm>
            <a:off x="299350" y="2018075"/>
            <a:ext cx="6038400" cy="39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342900" rtl="0" algn="l">
              <a:lnSpc>
                <a:spcPct val="94117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  <a:p>
            <a:pPr indent="-349250" lvl="0" marL="457200" rtl="0" algn="l">
              <a:lnSpc>
                <a:spcPct val="94117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b="1" lang="en-US">
                <a:solidFill>
                  <a:schemeClr val="dk1"/>
                </a:solidFill>
              </a:rPr>
              <a:t>AASHTO &amp; ANSI: Καθορίζουν πρωτόκολλα ανταλλαγής δεδομένων, προφίλ εφαρμογών και μεταφοράς μηνυμάτων.</a:t>
            </a:r>
            <a:endParaRPr b="1">
              <a:solidFill>
                <a:schemeClr val="dk1"/>
              </a:solidFill>
            </a:endParaRPr>
          </a:p>
          <a:p>
            <a:pPr indent="-349250" lvl="0" marL="457200" rtl="0" algn="l">
              <a:lnSpc>
                <a:spcPct val="941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b="1" lang="en-US">
                <a:solidFill>
                  <a:schemeClr val="dk1"/>
                </a:solidFill>
              </a:rPr>
              <a:t>ASTM &amp; IEEE: Η ASTM εστιάζει σε προδιαγραφές υλικών και ταξινομήσεις, ενώ το IEEE αναπτύσσει πρότυπα για ηλεκτρολογικές και ηλεκτρονικές μεθόδους μέτρησης και ασφάλειας.</a:t>
            </a:r>
            <a:endParaRPr b="1">
              <a:solidFill>
                <a:schemeClr val="dk1"/>
              </a:solidFill>
            </a:endParaRPr>
          </a:p>
          <a:p>
            <a:pPr indent="-349250" lvl="0" marL="457200" rtl="0" algn="l">
              <a:lnSpc>
                <a:spcPct val="941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b="1" lang="en-US">
                <a:solidFill>
                  <a:schemeClr val="dk1"/>
                </a:solidFill>
              </a:rPr>
              <a:t>ITE &amp; NEMA: Το ITE εξειδικεύεται σε πρότυπα εξοπλισμού και λογισμικού κυκλοφορίας, ενώ η NEMA συμμετέχει στην ανάπτυξη της οικογένειας προτύπων ITS.</a:t>
            </a:r>
            <a:endParaRPr b="1">
              <a:solidFill>
                <a:schemeClr val="dk1"/>
              </a:solidFill>
            </a:endParaRPr>
          </a:p>
          <a:p>
            <a:pPr indent="-349250" lvl="0" marL="457200" rtl="0" algn="l">
              <a:lnSpc>
                <a:spcPct val="941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b="1" lang="en-US">
                <a:solidFill>
                  <a:schemeClr val="dk1"/>
                </a:solidFill>
              </a:rPr>
              <a:t>SAE: Εκδίδει τεχνικές εκθέσεις και συνιστώμενες πρακτικές για τη βιομηχανία του αυτοκινήτου.</a:t>
            </a:r>
            <a:endParaRPr b="1">
              <a:solidFill>
                <a:schemeClr val="dk1"/>
              </a:solidFill>
            </a:endParaRPr>
          </a:p>
          <a:p>
            <a:pPr indent="-349250" lvl="0" marL="457200" rtl="0" algn="l">
              <a:lnSpc>
                <a:spcPct val="941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b="1" lang="en-US">
                <a:solidFill>
                  <a:schemeClr val="dk1"/>
                </a:solidFill>
              </a:rPr>
              <a:t>Ευρωπαϊκοί Φορείς (CEN, ETSI, CENELEC): Υπεύθυνοι για την προτυποποίηση και τη δημιουργία της ενιαίας ευρωπαϊκής αγοράς τηλεπικοινωνιών στις μεταφορές.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21" name="Google Shape;121;g3d7568c611c_0_51"/>
          <p:cNvSpPr txBox="1"/>
          <p:nvPr/>
        </p:nvSpPr>
        <p:spPr>
          <a:xfrm>
            <a:off x="105225" y="1508400"/>
            <a:ext cx="8643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342900" rtl="0" algn="l">
              <a:lnSpc>
                <a:spcPct val="94117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b="1" lang="en-US">
                <a:solidFill>
                  <a:schemeClr val="dk1"/>
                </a:solidFill>
              </a:rPr>
              <a:t>Τα πρότυπα στα Ευφυή Συστήματα Μεταφορών (ITS) αναπτύσσονται από διεθνείς οργανισμούς με στόχο τη διαλειτουργικότητα και την ασφάλεια:</a:t>
            </a:r>
            <a:endParaRPr sz="1600"/>
          </a:p>
        </p:txBody>
      </p:sp>
      <p:pic>
        <p:nvPicPr>
          <p:cNvPr id="122" name="Google Shape;122;g3d7568c611c_0_51" title="relationship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2400" y="3101287"/>
            <a:ext cx="1456401" cy="145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d7727da19f_0_14"/>
          <p:cNvSpPr txBox="1"/>
          <p:nvPr/>
        </p:nvSpPr>
        <p:spPr>
          <a:xfrm>
            <a:off x="457200" y="624522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fld id="{00000000-1234-1234-1234-123412341234}" type="slidenum"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3d7727da19f_0_14"/>
          <p:cNvSpPr/>
          <p:nvPr/>
        </p:nvSpPr>
        <p:spPr>
          <a:xfrm>
            <a:off x="0" y="9775"/>
            <a:ext cx="9144000" cy="1250700"/>
          </a:xfrm>
          <a:prstGeom prst="rect">
            <a:avLst/>
          </a:prstGeom>
          <a:solidFill>
            <a:srgbClr val="6699FF"/>
          </a:solidFill>
          <a:ln cap="flat" cmpd="sng" w="9525">
            <a:solidFill>
              <a:srgbClr val="6699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cxnSp>
        <p:nvCxnSpPr>
          <p:cNvPr id="130" name="Google Shape;130;g3d7727da19f_0_14"/>
          <p:cNvCxnSpPr/>
          <p:nvPr/>
        </p:nvCxnSpPr>
        <p:spPr>
          <a:xfrm>
            <a:off x="-10826" y="1277224"/>
            <a:ext cx="91569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1" name="Google Shape;131;g3d7727da19f_0_14"/>
          <p:cNvSpPr txBox="1"/>
          <p:nvPr>
            <p:ph type="title"/>
          </p:nvPr>
        </p:nvSpPr>
        <p:spPr>
          <a:xfrm>
            <a:off x="457200" y="163512"/>
            <a:ext cx="8229600" cy="11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IEEE 802.11 – Το Πρότυπο του Wi-Fi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3d7727da19f_0_14"/>
          <p:cNvSpPr txBox="1"/>
          <p:nvPr/>
        </p:nvSpPr>
        <p:spPr>
          <a:xfrm>
            <a:off x="4197825" y="6381750"/>
            <a:ext cx="45507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ahoma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Phd Candidate </a:t>
            </a:r>
            <a:r>
              <a:rPr b="1" i="1" lang="en-US" sz="12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Konstantina Karathanasopoulou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3" name="Google Shape;133;g3d7727da19f_0_14"/>
          <p:cNvGraphicFramePr/>
          <p:nvPr/>
        </p:nvGraphicFramePr>
        <p:xfrm>
          <a:off x="813025" y="2763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{9177F447-BE79-41DC-8256-B4645E1BCBB6}</a:tableStyleId>
              </a:tblPr>
              <a:tblGrid>
                <a:gridCol w="857250"/>
                <a:gridCol w="1162050"/>
                <a:gridCol w="942975"/>
                <a:gridCol w="2314575"/>
              </a:tblGrid>
              <a:tr h="495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1F1F1F"/>
                          </a:solidFill>
                        </a:rPr>
                        <a:t>Γενιά</a:t>
                      </a:r>
                      <a:endParaRPr b="1"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1F1F1F"/>
                          </a:solidFill>
                        </a:rPr>
                        <a:t>Πρότυπο IEEE</a:t>
                      </a:r>
                      <a:endParaRPr b="1"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1F1F1F"/>
                          </a:solidFill>
                        </a:rPr>
                        <a:t>Συχνότητα</a:t>
                      </a:r>
                      <a:endParaRPr b="1"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1F1F1F"/>
                          </a:solidFill>
                        </a:rPr>
                        <a:t>Μέγιστη Ταχύτητα (Θεωρητική)</a:t>
                      </a:r>
                      <a:endParaRPr b="1"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91425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1F1F1F"/>
                          </a:solidFill>
                        </a:rPr>
                        <a:t>Wi-Fi 4</a:t>
                      </a:r>
                      <a:endParaRPr b="1"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1F1F1F"/>
                          </a:solidFill>
                        </a:rPr>
                        <a:t>802.11n</a:t>
                      </a:r>
                      <a:endParaRPr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1F1F1F"/>
                          </a:solidFill>
                        </a:rPr>
                        <a:t>2.4/5 GHz</a:t>
                      </a:r>
                      <a:endParaRPr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1F1F1F"/>
                          </a:solidFill>
                        </a:rPr>
                        <a:t>600 Mbps</a:t>
                      </a:r>
                      <a:endParaRPr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91425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1F1F1F"/>
                          </a:solidFill>
                        </a:rPr>
                        <a:t>Wi-Fi 5</a:t>
                      </a:r>
                      <a:endParaRPr b="1"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1F1F1F"/>
                          </a:solidFill>
                        </a:rPr>
                        <a:t>802.11ac</a:t>
                      </a:r>
                      <a:endParaRPr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1F1F1F"/>
                          </a:solidFill>
                        </a:rPr>
                        <a:t>5 GHz</a:t>
                      </a:r>
                      <a:endParaRPr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1F1F1F"/>
                          </a:solidFill>
                        </a:rPr>
                        <a:t>3.5 Gbps</a:t>
                      </a:r>
                      <a:endParaRPr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91425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1F1F1F"/>
                          </a:solidFill>
                        </a:rPr>
                        <a:t>Wi-Fi 6/6E</a:t>
                      </a:r>
                      <a:endParaRPr b="1"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1F1F1F"/>
                          </a:solidFill>
                        </a:rPr>
                        <a:t>802.11ax</a:t>
                      </a:r>
                      <a:endParaRPr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1F1F1F"/>
                          </a:solidFill>
                        </a:rPr>
                        <a:t>2.4/5/6 GHz</a:t>
                      </a:r>
                      <a:endParaRPr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1F1F1F"/>
                          </a:solidFill>
                        </a:rPr>
                        <a:t>9.6 Gbps</a:t>
                      </a:r>
                      <a:endParaRPr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91425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1F1F1F"/>
                          </a:solidFill>
                        </a:rPr>
                        <a:t>Wi-Fi 7</a:t>
                      </a:r>
                      <a:endParaRPr b="1"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1F1F1F"/>
                          </a:solidFill>
                        </a:rPr>
                        <a:t>802.11be</a:t>
                      </a:r>
                      <a:endParaRPr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1F1F1F"/>
                          </a:solidFill>
                        </a:rPr>
                        <a:t>2.4/5/6 GHz</a:t>
                      </a:r>
                      <a:endParaRPr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114300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1F1F1F"/>
                          </a:solidFill>
                        </a:rPr>
                        <a:t>30+ Gbps</a:t>
                      </a:r>
                      <a:endParaRPr sz="1100">
                        <a:solidFill>
                          <a:srgbClr val="1F1F1F"/>
                        </a:solidFill>
                      </a:endParaRPr>
                    </a:p>
                  </a:txBody>
                  <a:tcPr marT="152400" marB="152400" marR="91425" marL="91425">
                    <a:lnL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1F1F1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4" name="Google Shape;134;g3d7727da19f_0_14"/>
          <p:cNvSpPr txBox="1"/>
          <p:nvPr/>
        </p:nvSpPr>
        <p:spPr>
          <a:xfrm>
            <a:off x="322875" y="1704175"/>
            <a:ext cx="8229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IEEE 802.11 </a:t>
            </a:r>
            <a:r>
              <a:rPr lang="en-US" sz="1100">
                <a:solidFill>
                  <a:schemeClr val="dk1"/>
                </a:solidFill>
              </a:rPr>
              <a:t>Είναι το σύνολο προτύπων που καθορίζει πώς λειτουργούν τα </a:t>
            </a:r>
            <a:r>
              <a:rPr b="1" lang="en-US" sz="1100">
                <a:solidFill>
                  <a:schemeClr val="dk1"/>
                </a:solidFill>
              </a:rPr>
              <a:t>Τοπικά Ασύρματα Δίκτυα (WLAN)</a:t>
            </a:r>
            <a:r>
              <a:rPr lang="en-US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3_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2004-09-07T11:14:27Z</dcterms:created>
  <dc:creator>gd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Version">
    <vt:i4>6</vt:i4>
  </property>
</Properties>
</file>