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50" r:id="rId3"/>
    <p:sldId id="391" r:id="rId4"/>
    <p:sldId id="390" r:id="rId5"/>
    <p:sldId id="275" r:id="rId6"/>
    <p:sldId id="341" r:id="rId7"/>
    <p:sldId id="389" r:id="rId8"/>
    <p:sldId id="274" r:id="rId9"/>
    <p:sldId id="276" r:id="rId10"/>
    <p:sldId id="300" r:id="rId11"/>
    <p:sldId id="394" r:id="rId12"/>
    <p:sldId id="393" r:id="rId13"/>
    <p:sldId id="298" r:id="rId14"/>
    <p:sldId id="396" r:id="rId15"/>
    <p:sldId id="278" r:id="rId16"/>
    <p:sldId id="301" r:id="rId17"/>
    <p:sldId id="397" r:id="rId18"/>
    <p:sldId id="395" r:id="rId19"/>
    <p:sldId id="279" r:id="rId20"/>
    <p:sldId id="398" r:id="rId21"/>
    <p:sldId id="399" r:id="rId22"/>
    <p:sldId id="280" r:id="rId23"/>
    <p:sldId id="342" r:id="rId24"/>
    <p:sldId id="402" r:id="rId25"/>
    <p:sldId id="309" r:id="rId26"/>
    <p:sldId id="310" r:id="rId27"/>
    <p:sldId id="403" r:id="rId28"/>
    <p:sldId id="404" r:id="rId29"/>
    <p:sldId id="327" r:id="rId30"/>
    <p:sldId id="307" r:id="rId31"/>
    <p:sldId id="313" r:id="rId32"/>
    <p:sldId id="407" r:id="rId33"/>
    <p:sldId id="406" r:id="rId34"/>
    <p:sldId id="408" r:id="rId35"/>
    <p:sldId id="409" r:id="rId36"/>
    <p:sldId id="410" r:id="rId37"/>
    <p:sldId id="405" r:id="rId38"/>
    <p:sldId id="411" r:id="rId39"/>
    <p:sldId id="412" r:id="rId40"/>
    <p:sldId id="413" r:id="rId41"/>
    <p:sldId id="414" r:id="rId42"/>
    <p:sldId id="415" r:id="rId43"/>
    <p:sldId id="416" r:id="rId44"/>
    <p:sldId id="306"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5196" autoAdjust="0"/>
  </p:normalViewPr>
  <p:slideViewPr>
    <p:cSldViewPr snapToGrid="0">
      <p:cViewPr varScale="1">
        <p:scale>
          <a:sx n="85" d="100"/>
          <a:sy n="85" d="100"/>
        </p:scale>
        <p:origin x="95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E4D1A-C82B-4791-89DC-33915636EA74}" type="datetimeFigureOut">
              <a:rPr lang="el-GR" smtClean="0"/>
              <a:t>19/5/2022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6D98-8FB8-4C60-A597-F2FC609CB686}" type="slidenum">
              <a:rPr lang="el-GR" smtClean="0"/>
              <a:t>‹#›</a:t>
            </a:fld>
            <a:endParaRPr lang="el-GR"/>
          </a:p>
        </p:txBody>
      </p:sp>
    </p:spTree>
    <p:extLst>
      <p:ext uri="{BB962C8B-B14F-4D97-AF65-F5344CB8AC3E}">
        <p14:creationId xmlns:p14="http://schemas.microsoft.com/office/powerpoint/2010/main" val="99561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B152BFE-0031-403A-8FC2-4B839AD3FF7B}" type="slidenum">
              <a:rPr lang="el-GR" smtClean="0"/>
              <a:t>43</a:t>
            </a:fld>
            <a:endParaRPr lang="el-GR"/>
          </a:p>
        </p:txBody>
      </p:sp>
    </p:spTree>
    <p:extLst>
      <p:ext uri="{BB962C8B-B14F-4D97-AF65-F5344CB8AC3E}">
        <p14:creationId xmlns:p14="http://schemas.microsoft.com/office/powerpoint/2010/main" val="305304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ECF4EC-8F88-443D-9583-165F299079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A00CA60-35BB-40F1-950A-A87CF8A8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A1B3A40-A1EC-4951-B816-31C8F068FDCD}"/>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9CD069FA-F27C-4D13-9C09-E3EADC3D4B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53431E-0289-4906-8C59-D5D494738E1F}"/>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62111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E984F5-0E91-415D-A927-8FFC398AF7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FDEF52-8C95-4799-BAC9-A2D2552D86B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0BF352C-2D87-4DEB-896F-C1C86FDDAE57}"/>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5D5F36DF-A416-4012-A3D4-DB9108870A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CC37F3-8CF0-46A5-8981-CA130C9315B1}"/>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739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FF225D3-FBEF-40A3-9691-157E625D145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D614CF8-5BC9-4B55-9E81-1FE79F2E0F9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3B4ADC-0BC9-4298-B5C8-4D08C484F67C}"/>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4268B928-E381-4FA9-B6A6-972EFFBED4A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9959D9-77BA-4665-B542-6CF8CCF138DD}"/>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57514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0ADD5D-D747-48D4-8749-E462985F379D}"/>
              </a:ext>
            </a:extLst>
          </p:cNvPr>
          <p:cNvSpPr>
            <a:spLocks noGrp="1"/>
          </p:cNvSpPr>
          <p:nvPr>
            <p:ph type="ctrTitle"/>
          </p:nvPr>
        </p:nvSpPr>
        <p:spPr>
          <a:xfrm>
            <a:off x="1524000" y="1122363"/>
            <a:ext cx="9144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679E7DA-DB6B-4E3E-ACD5-DF46338E6A9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5D2AE99-C23B-4E8E-A335-FEFF1177BF0E}"/>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C572EBFF-5297-4E80-9E10-EAF494416B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E473FC3-EBCA-400C-86FD-C8A00DF23ECA}"/>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33070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988DA-D00D-43A5-8A55-5E64423A900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E998A5A-DDE6-4172-88B5-9C9B3CAA32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57142EB-A25F-4C31-B57C-D9900F3EC08C}"/>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73C30734-DCE0-4A89-A22D-70D39D304AF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D7DBEAA-5EFD-4EDA-84F9-5A9250504248}"/>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1600189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DC8E2-86CA-442F-A2B1-2EA7F8A1076B}"/>
              </a:ext>
            </a:extLst>
          </p:cNvPr>
          <p:cNvSpPr>
            <a:spLocks noGrp="1"/>
          </p:cNvSpPr>
          <p:nvPr>
            <p:ph type="title"/>
          </p:nvPr>
        </p:nvSpPr>
        <p:spPr>
          <a:xfrm>
            <a:off x="831851" y="1709740"/>
            <a:ext cx="105156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76019B-B051-409A-85C0-8F3A09EA1CB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85379A0-5F67-47CD-8E92-166F80009853}"/>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70492280-76A9-416E-9AC4-BE4486DE03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210210F-AC81-4C62-922D-06C8C61D963B}"/>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224141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771B5-28CC-4557-89D8-564E62E1E52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1AA47F3-6227-45F9-AA8F-3CAABDE56E2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34DC623-629D-444E-945D-CDFF25D2C47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14E51A0-4D1B-4DC5-9A93-5D99E9EF0EB9}"/>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6" name="Θέση υποσέλιδου 5">
            <a:extLst>
              <a:ext uri="{FF2B5EF4-FFF2-40B4-BE49-F238E27FC236}">
                <a16:creationId xmlns:a16="http://schemas.microsoft.com/office/drawing/2014/main" id="{455F2DC3-D2C9-42EB-B589-834A7FC458C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B741BFD-52F5-456E-BE5B-5973DC74851E}"/>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233338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FDB12-3B1C-4896-B71C-1697B89AFF75}"/>
              </a:ext>
            </a:extLst>
          </p:cNvPr>
          <p:cNvSpPr>
            <a:spLocks noGrp="1"/>
          </p:cNvSpPr>
          <p:nvPr>
            <p:ph type="title"/>
          </p:nvPr>
        </p:nvSpPr>
        <p:spPr>
          <a:xfrm>
            <a:off x="839788" y="365127"/>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6EEE06-57E1-442B-9C83-AA8FC074746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906269D-9B2B-4238-B4E9-97470039590D}"/>
              </a:ext>
            </a:extLst>
          </p:cNvPr>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A2F198B-BDEE-4EFF-AF66-DC937A28DDE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107AD36-04F9-41A6-8C7E-48E901CECE9D}"/>
              </a:ext>
            </a:extLst>
          </p:cNvPr>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F9DCA54-3D8F-444A-866E-DCF7442C729A}"/>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8" name="Θέση υποσέλιδου 7">
            <a:extLst>
              <a:ext uri="{FF2B5EF4-FFF2-40B4-BE49-F238E27FC236}">
                <a16:creationId xmlns:a16="http://schemas.microsoft.com/office/drawing/2014/main" id="{ACB14AA9-1BD9-473F-ACB8-71DC1857D48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5FEAC1C-EBA3-46AE-B4ED-6E1D83110363}"/>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414035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2BBBF-6D0F-4507-8436-3603A4C6DE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55C002B-AE20-4CEE-A177-4FA98AF5A22D}"/>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4" name="Θέση υποσέλιδου 3">
            <a:extLst>
              <a:ext uri="{FF2B5EF4-FFF2-40B4-BE49-F238E27FC236}">
                <a16:creationId xmlns:a16="http://schemas.microsoft.com/office/drawing/2014/main" id="{84B04DB4-05F3-4442-AF32-159974C3585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44F46A1-A89A-4359-AD2D-7C9E8BB0036A}"/>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133814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9123CE3-4A5F-43DB-8D2B-42AC96494CF4}"/>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3" name="Θέση υποσέλιδου 2">
            <a:extLst>
              <a:ext uri="{FF2B5EF4-FFF2-40B4-BE49-F238E27FC236}">
                <a16:creationId xmlns:a16="http://schemas.microsoft.com/office/drawing/2014/main" id="{3EB67349-5D5A-46FF-9355-FD040B40E8F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3A548C-7004-4D7F-B4CC-20AA9939139F}"/>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39992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40CE2-8CF6-4F3F-B6DF-57044782E174}"/>
              </a:ext>
            </a:extLst>
          </p:cNvPr>
          <p:cNvSpPr>
            <a:spLocks noGrp="1"/>
          </p:cNvSpPr>
          <p:nvPr>
            <p:ph type="title"/>
          </p:nvPr>
        </p:nvSpPr>
        <p:spPr>
          <a:xfrm>
            <a:off x="839788" y="457200"/>
            <a:ext cx="3932237"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94043A7-43F8-487F-81E5-0FBE3BB5B99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6001367-4822-4D9E-AE4A-ED6DA23DA89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439488F-BF0C-4EB9-9565-E9A2B97EBCC2}"/>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6" name="Θέση υποσέλιδου 5">
            <a:extLst>
              <a:ext uri="{FF2B5EF4-FFF2-40B4-BE49-F238E27FC236}">
                <a16:creationId xmlns:a16="http://schemas.microsoft.com/office/drawing/2014/main" id="{73AEE186-177D-438D-AC17-5AA4EF08A04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E308D85-B7D3-4307-85DC-76CEF396AC83}"/>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177966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EA1AF6-ABEB-4AE8-BA89-70F0FA0655C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AD3FC67-3B98-496E-AB14-FB2E1ECECA3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B35127-6E1E-4E73-9A72-2FBA6B3CB444}"/>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080BC106-157B-48D7-887B-BBC9576062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62FDFD-7FB9-4E65-B28F-4F1B7150E318}"/>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937205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DFE1AE-CBDD-420B-9FC0-C96AAFBAA67B}"/>
              </a:ext>
            </a:extLst>
          </p:cNvPr>
          <p:cNvSpPr>
            <a:spLocks noGrp="1"/>
          </p:cNvSpPr>
          <p:nvPr>
            <p:ph type="title"/>
          </p:nvPr>
        </p:nvSpPr>
        <p:spPr>
          <a:xfrm>
            <a:off x="839788" y="457200"/>
            <a:ext cx="3932237"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7CF299C-4FF4-44E1-8DE2-FB67796DC73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FAC26AE1-4456-48D9-9365-C00E79E1A4D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0C74305-1459-47A2-AA13-5F3916E21519}"/>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6" name="Θέση υποσέλιδου 5">
            <a:extLst>
              <a:ext uri="{FF2B5EF4-FFF2-40B4-BE49-F238E27FC236}">
                <a16:creationId xmlns:a16="http://schemas.microsoft.com/office/drawing/2014/main" id="{2571D2B4-8F8D-41B2-AEAA-23673B46609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C20163C-DA13-4F89-A01D-3623FF970CE1}"/>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599644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D0EA2-FFEA-4146-8F54-30377AD7FB8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FF664C-E867-4CB0-81E5-291976F44AE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AEEF3F0-B244-4C75-908E-1A98272A8520}"/>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3A03D99C-1F73-41F7-9DB9-64EC10B65D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7BB797-EB9E-4D0C-BC8E-17FA06357BD0}"/>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79442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DD2BB71-1594-41D0-B41B-2FF6C79DE0B7}"/>
              </a:ext>
            </a:extLst>
          </p:cNvPr>
          <p:cNvSpPr>
            <a:spLocks noGrp="1"/>
          </p:cNvSpPr>
          <p:nvPr>
            <p:ph type="title" orient="vert"/>
          </p:nvPr>
        </p:nvSpPr>
        <p:spPr>
          <a:xfrm>
            <a:off x="8724901"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FA446D9-B9F5-4C59-BC9E-F1C8D6F68D10}"/>
              </a:ext>
            </a:extLst>
          </p:cNvPr>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FF7E12E-2ADC-420D-B05F-B3A98CF990FB}"/>
              </a:ext>
            </a:extLst>
          </p:cNvPr>
          <p:cNvSpPr>
            <a:spLocks noGrp="1"/>
          </p:cNvSpPr>
          <p:nvPr>
            <p:ph type="dt" sz="half" idx="10"/>
          </p:nvPr>
        </p:nvSpPr>
        <p:spPr/>
        <p:txBody>
          <a:body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306FD5F0-F76C-4241-B699-5CD2526F18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B100CF-6E04-4B90-A165-294947C5733A}"/>
              </a:ext>
            </a:extLst>
          </p:cNvPr>
          <p:cNvSpPr>
            <a:spLocks noGrp="1"/>
          </p:cNvSpPr>
          <p:nvPr>
            <p:ph type="sldNum" sz="quarter" idx="12"/>
          </p:nvPr>
        </p:nvSpPr>
        <p:spPr/>
        <p:txBody>
          <a:bodyPr/>
          <a:lstStyle/>
          <a:p>
            <a:fld id="{9484ABFE-7EAF-44B8-941C-3F9A1FAADB25}" type="slidenum">
              <a:rPr lang="el-GR" smtClean="0"/>
              <a:pPr/>
              <a:t>‹#›</a:t>
            </a:fld>
            <a:endParaRPr lang="el-GR"/>
          </a:p>
        </p:txBody>
      </p:sp>
    </p:spTree>
    <p:extLst>
      <p:ext uri="{BB962C8B-B14F-4D97-AF65-F5344CB8AC3E}">
        <p14:creationId xmlns:p14="http://schemas.microsoft.com/office/powerpoint/2010/main" val="339204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FEAA5-1A81-4A58-B052-E61CB7F3684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FB1269E-7D89-40B4-87B7-6855DE90A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A4F2609-24C2-46A9-ABA2-EC1D1941DA33}"/>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E665CC45-F53C-478C-AA29-D464884D53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5E40C0-6A56-4A67-8B22-8E0A5ECF1CA8}"/>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15030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E6C12-932A-4D25-B6AB-8D0310192DF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57590D-D0AA-48C7-9A4F-B03B2C125AE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EA39947-1CFF-4526-9442-5916CCA96C5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10BBCAC-143F-42AB-98F5-B37D5616EED9}"/>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6" name="Θέση υποσέλιδου 5">
            <a:extLst>
              <a:ext uri="{FF2B5EF4-FFF2-40B4-BE49-F238E27FC236}">
                <a16:creationId xmlns:a16="http://schemas.microsoft.com/office/drawing/2014/main" id="{41EBAE41-2BDA-4C76-B1B5-2BC1696A61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C4F8F8-296A-46EF-AD15-E3D21603523F}"/>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4104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F5588-DA54-4303-812E-FAAF78014A5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6BEA17-41DA-4F18-9C34-868C7EEB1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6EE8A26-7E40-4F9F-AD88-222D8BCCBB5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3110F61-AA9C-434D-AEA3-91CF312B1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4CFABAB-FC17-4AC5-BEEE-BCA20C84792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F7BE4C8-5FCA-446E-A370-40F0BA7942CA}"/>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8" name="Θέση υποσέλιδου 7">
            <a:extLst>
              <a:ext uri="{FF2B5EF4-FFF2-40B4-BE49-F238E27FC236}">
                <a16:creationId xmlns:a16="http://schemas.microsoft.com/office/drawing/2014/main" id="{953718E2-F1FC-4BBC-8732-0931318CF0C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5A411C1-F2E4-48A4-A422-23B87B161A72}"/>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3467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6F475-2C05-4475-9218-227B93E5FDD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4E369DE-6326-4254-84C8-37397ADE5997}"/>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4" name="Θέση υποσέλιδου 3">
            <a:extLst>
              <a:ext uri="{FF2B5EF4-FFF2-40B4-BE49-F238E27FC236}">
                <a16:creationId xmlns:a16="http://schemas.microsoft.com/office/drawing/2014/main" id="{89A9715B-D677-4D57-8A2A-4686D7341D1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1883D39-C124-48A6-ACD2-39FAD5DB22B0}"/>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0599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0B5CC44-FB4C-46E2-912E-75DD4D54498C}"/>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3" name="Θέση υποσέλιδου 2">
            <a:extLst>
              <a:ext uri="{FF2B5EF4-FFF2-40B4-BE49-F238E27FC236}">
                <a16:creationId xmlns:a16="http://schemas.microsoft.com/office/drawing/2014/main" id="{E77E9276-3B26-4F2A-A168-E1A079E23BE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4F82063-10B7-4C16-9FC9-25652F4A568E}"/>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06923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9FDEF-4CFB-4150-B9DA-9582F0E7060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A40BEC-5056-4C7B-8276-2681006CD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589563-64CD-49A1-AE5F-F1C19A6FC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6C7C03-9865-429B-8E4C-530230BA6076}"/>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6" name="Θέση υποσέλιδου 5">
            <a:extLst>
              <a:ext uri="{FF2B5EF4-FFF2-40B4-BE49-F238E27FC236}">
                <a16:creationId xmlns:a16="http://schemas.microsoft.com/office/drawing/2014/main" id="{2943AB73-4DED-4643-AFE4-4A1C9FB01F4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ACECA5E-7D2C-48C5-BD6F-86CFB4222CD1}"/>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415500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D1F15-E91A-44EC-86F8-D0A588698B3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2DCF7E9-5D8A-4C96-BE13-16801635E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2FC0039-C061-4BC4-BC55-C2290E6B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B09B73-A0F4-43D7-AB0F-2A90C6F87ABE}"/>
              </a:ext>
            </a:extLst>
          </p:cNvPr>
          <p:cNvSpPr>
            <a:spLocks noGrp="1"/>
          </p:cNvSpPr>
          <p:nvPr>
            <p:ph type="dt" sz="half" idx="10"/>
          </p:nvPr>
        </p:nvSpPr>
        <p:spPr/>
        <p:txBody>
          <a:bodyPr/>
          <a:lstStyle/>
          <a:p>
            <a:fld id="{DA82BE55-7E37-4B47-8CF2-1C1630BBE479}" type="datetimeFigureOut">
              <a:rPr lang="el-GR" smtClean="0"/>
              <a:t>19/5/2022</a:t>
            </a:fld>
            <a:endParaRPr lang="el-GR"/>
          </a:p>
        </p:txBody>
      </p:sp>
      <p:sp>
        <p:nvSpPr>
          <p:cNvPr id="6" name="Θέση υποσέλιδου 5">
            <a:extLst>
              <a:ext uri="{FF2B5EF4-FFF2-40B4-BE49-F238E27FC236}">
                <a16:creationId xmlns:a16="http://schemas.microsoft.com/office/drawing/2014/main" id="{C3F2C216-7320-40B5-95EA-7055CB7DE71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6E32C2-F278-44C7-A376-CB0343D3C5BE}"/>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48280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4C0238F-CCC4-41A9-843B-CCA48F626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348DC8-1EB9-4266-BE9D-ABF5A6A52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287E644-B876-49A4-9CA6-049FE09F3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2BE55-7E37-4B47-8CF2-1C1630BBE479}" type="datetimeFigureOut">
              <a:rPr lang="el-GR" smtClean="0"/>
              <a:t>19/5/2022</a:t>
            </a:fld>
            <a:endParaRPr lang="el-GR"/>
          </a:p>
        </p:txBody>
      </p:sp>
      <p:sp>
        <p:nvSpPr>
          <p:cNvPr id="5" name="Θέση υποσέλιδου 4">
            <a:extLst>
              <a:ext uri="{FF2B5EF4-FFF2-40B4-BE49-F238E27FC236}">
                <a16:creationId xmlns:a16="http://schemas.microsoft.com/office/drawing/2014/main" id="{7C292105-973F-4969-93FB-5ECD3684D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5B2446D-3755-4004-9095-C5001E662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45A7F-7B22-4DF3-81D5-0CC389D23E39}" type="slidenum">
              <a:rPr lang="el-GR" smtClean="0"/>
              <a:t>‹#›</a:t>
            </a:fld>
            <a:endParaRPr lang="el-GR"/>
          </a:p>
        </p:txBody>
      </p:sp>
    </p:spTree>
    <p:extLst>
      <p:ext uri="{BB962C8B-B14F-4D97-AF65-F5344CB8AC3E}">
        <p14:creationId xmlns:p14="http://schemas.microsoft.com/office/powerpoint/2010/main" val="388652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5216106-48FB-4FA6-BCEB-5CA7F0D315D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CBCBB76-9649-415D-B21F-69BC20AC5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5BC362-7D6C-4D31-96B0-5853321AAF3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D68E54-35A0-4EDA-A333-DE44288F22FA}" type="datetimeFigureOut">
              <a:rPr lang="el-GR" smtClean="0"/>
              <a:pPr/>
              <a:t>19/5/2022</a:t>
            </a:fld>
            <a:endParaRPr lang="el-GR"/>
          </a:p>
        </p:txBody>
      </p:sp>
      <p:sp>
        <p:nvSpPr>
          <p:cNvPr id="5" name="Θέση υποσέλιδου 4">
            <a:extLst>
              <a:ext uri="{FF2B5EF4-FFF2-40B4-BE49-F238E27FC236}">
                <a16:creationId xmlns:a16="http://schemas.microsoft.com/office/drawing/2014/main" id="{7564CBD9-0B3E-4174-B064-49F80C01554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EFE6669-2B14-44EE-A782-0E61DDD849E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84ABFE-7EAF-44B8-941C-3F9A1FAADB25}" type="slidenum">
              <a:rPr lang="el-GR" smtClean="0"/>
              <a:pPr/>
              <a:t>‹#›</a:t>
            </a:fld>
            <a:endParaRPr lang="el-GR"/>
          </a:p>
        </p:txBody>
      </p:sp>
    </p:spTree>
    <p:extLst>
      <p:ext uri="{BB962C8B-B14F-4D97-AF65-F5344CB8AC3E}">
        <p14:creationId xmlns:p14="http://schemas.microsoft.com/office/powerpoint/2010/main" val="212724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ikolmyofa@hu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hyperlink" Target="https://archive.ert.gr/54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estia.hua.gr/browse/21967"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C5D9F4-7A85-41B1-B152-198AE0712F43}"/>
              </a:ext>
            </a:extLst>
          </p:cNvPr>
          <p:cNvSpPr>
            <a:spLocks noGrp="1"/>
          </p:cNvSpPr>
          <p:nvPr>
            <p:ph type="ctrTitle"/>
          </p:nvPr>
        </p:nvSpPr>
        <p:spPr>
          <a:xfrm>
            <a:off x="1524000" y="480685"/>
            <a:ext cx="9982200" cy="1219201"/>
          </a:xfrm>
        </p:spPr>
        <p:txBody>
          <a:bodyPr>
            <a:normAutofit fontScale="90000"/>
          </a:bodyPr>
          <a:lstStyle/>
          <a:p>
            <a:r>
              <a:rPr lang="el-GR" sz="5400" dirty="0">
                <a:latin typeface="+mn-lt"/>
              </a:rPr>
              <a:t>             </a:t>
            </a:r>
            <a:br>
              <a:rPr lang="el-GR" sz="5400" dirty="0">
                <a:latin typeface="+mn-lt"/>
              </a:rPr>
            </a:br>
            <a:r>
              <a:rPr lang="el-GR" sz="5400" dirty="0">
                <a:latin typeface="+mn-lt"/>
              </a:rPr>
              <a:t>Χαροκόπειο Πανεπιστήμιο</a:t>
            </a:r>
            <a:br>
              <a:rPr lang="el-GR" sz="5400" dirty="0">
                <a:latin typeface="+mn-lt"/>
              </a:rPr>
            </a:br>
            <a:endParaRPr lang="el-GR" sz="5400" dirty="0">
              <a:latin typeface="+mn-lt"/>
            </a:endParaRPr>
          </a:p>
        </p:txBody>
      </p:sp>
      <p:sp>
        <p:nvSpPr>
          <p:cNvPr id="3" name="Υπότιτλος 2">
            <a:extLst>
              <a:ext uri="{FF2B5EF4-FFF2-40B4-BE49-F238E27FC236}">
                <a16:creationId xmlns:a16="http://schemas.microsoft.com/office/drawing/2014/main" id="{1F24B702-ED50-45A5-A8A7-6DD15F2E5570}"/>
              </a:ext>
            </a:extLst>
          </p:cNvPr>
          <p:cNvSpPr>
            <a:spLocks noGrp="1"/>
          </p:cNvSpPr>
          <p:nvPr>
            <p:ph type="subTitle" idx="1"/>
          </p:nvPr>
        </p:nvSpPr>
        <p:spPr>
          <a:xfrm>
            <a:off x="1524000" y="2847978"/>
            <a:ext cx="9144000" cy="2409825"/>
          </a:xfrm>
        </p:spPr>
        <p:txBody>
          <a:bodyPr/>
          <a:lstStyle/>
          <a:p>
            <a:r>
              <a:rPr lang="el-GR" b="1"/>
              <a:t>8</a:t>
            </a:r>
            <a:r>
              <a:rPr lang="el-GR" b="1" baseline="30000"/>
              <a:t>η</a:t>
            </a:r>
            <a:r>
              <a:rPr lang="el-GR" b="1"/>
              <a:t> </a:t>
            </a:r>
            <a:r>
              <a:rPr lang="el-GR" b="1" dirty="0"/>
              <a:t>Διάλεξη</a:t>
            </a:r>
          </a:p>
          <a:p>
            <a:r>
              <a:rPr lang="el-GR" b="1" dirty="0"/>
              <a:t>Διδάσκουσα: Δρ. Νικολίνα-Σπυριδούλα Μυωφά</a:t>
            </a:r>
          </a:p>
          <a:p>
            <a:r>
              <a:rPr lang="en-US" b="1" dirty="0"/>
              <a:t>Email</a:t>
            </a:r>
            <a:r>
              <a:rPr lang="el-GR" b="1" dirty="0"/>
              <a:t>: </a:t>
            </a:r>
            <a:r>
              <a:rPr lang="en-US" b="1" dirty="0">
                <a:hlinkClick r:id="rId2"/>
              </a:rPr>
              <a:t>nikolmyofa@hua.gr</a:t>
            </a:r>
            <a:r>
              <a:rPr lang="en-US" b="1" dirty="0"/>
              <a:t> </a:t>
            </a:r>
          </a:p>
          <a:p>
            <a:endParaRPr lang="el-GR" dirty="0"/>
          </a:p>
        </p:txBody>
      </p:sp>
      <p:pic>
        <p:nvPicPr>
          <p:cNvPr id="5" name="Εικόνα 4">
            <a:extLst>
              <a:ext uri="{FF2B5EF4-FFF2-40B4-BE49-F238E27FC236}">
                <a16:creationId xmlns:a16="http://schemas.microsoft.com/office/drawing/2014/main" id="{2A872020-7BAB-464E-8A8A-E58E0B0F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914" y="198441"/>
            <a:ext cx="910719" cy="891843"/>
          </a:xfrm>
          <a:prstGeom prst="rect">
            <a:avLst/>
          </a:prstGeom>
        </p:spPr>
      </p:pic>
      <p:sp>
        <p:nvSpPr>
          <p:cNvPr id="7" name="TextBox 6">
            <a:extLst>
              <a:ext uri="{FF2B5EF4-FFF2-40B4-BE49-F238E27FC236}">
                <a16:creationId xmlns:a16="http://schemas.microsoft.com/office/drawing/2014/main" id="{80830834-AF74-4D9C-A3A0-C6571B49DA01}"/>
              </a:ext>
            </a:extLst>
          </p:cNvPr>
          <p:cNvSpPr txBox="1"/>
          <p:nvPr/>
        </p:nvSpPr>
        <p:spPr>
          <a:xfrm>
            <a:off x="2571271" y="1279612"/>
            <a:ext cx="7293428"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prstClr val="black"/>
                </a:solidFill>
                <a:effectLst/>
                <a:uLnTx/>
                <a:uFillTx/>
                <a:latin typeface="Calibri" panose="020F0502020204030204"/>
                <a:ea typeface="+mn-ea"/>
                <a:cs typeface="+mn-cs"/>
              </a:rPr>
              <a:t>ΑΣΤΙΚΗ ΓΕΩΓΡΑΦΙΑ</a:t>
            </a:r>
          </a:p>
        </p:txBody>
      </p:sp>
    </p:spTree>
    <p:extLst>
      <p:ext uri="{BB962C8B-B14F-4D97-AF65-F5344CB8AC3E}">
        <p14:creationId xmlns:p14="http://schemas.microsoft.com/office/powerpoint/2010/main" val="256125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502134"/>
            <a:ext cx="11958918" cy="5355866"/>
          </a:xfrm>
        </p:spPr>
        <p:txBody>
          <a:bodyPr/>
          <a:lstStyle/>
          <a:p>
            <a:pPr algn="just"/>
            <a:r>
              <a:rPr lang="el-GR" sz="2200" dirty="0">
                <a:latin typeface="Calibri" panose="020F0502020204030204" pitchFamily="34" charset="0"/>
                <a:cs typeface="Calibri" panose="020F0502020204030204" pitchFamily="34" charset="0"/>
              </a:rPr>
              <a:t>Οι </a:t>
            </a:r>
            <a:r>
              <a:rPr lang="el-GR" sz="2200" b="1" dirty="0">
                <a:latin typeface="Calibri" panose="020F0502020204030204" pitchFamily="34" charset="0"/>
                <a:cs typeface="Calibri" panose="020F0502020204030204" pitchFamily="34" charset="0"/>
              </a:rPr>
              <a:t>πολιτικές πιέσεις για λύση του στεγαστικού προβλήματος στις πόλεις </a:t>
            </a:r>
            <a:r>
              <a:rPr lang="el-GR" sz="2200" dirty="0">
                <a:latin typeface="Calibri" panose="020F0502020204030204" pitchFamily="34" charset="0"/>
                <a:cs typeface="Calibri" panose="020F0502020204030204" pitchFamily="34" charset="0"/>
              </a:rPr>
              <a:t>και ειδικά στην Αθήνα ήταν τόσο έντονες που εν τέλει αποτέλεσαν τον μοχλό πίεσης προς την ΕΑΠ η οποία ανέλαβε και το απαιτητικό έργο της αποκατάστασης των προσφύγων στην Αθήνα και τον Πειραιά.</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Εν τέλει η Επιτροπή, </a:t>
            </a:r>
            <a:r>
              <a:rPr lang="el-GR" sz="2200" i="1" dirty="0">
                <a:latin typeface="Calibri" panose="020F0502020204030204" pitchFamily="34" charset="0"/>
                <a:cs typeface="Calibri" panose="020F0502020204030204" pitchFamily="34" charset="0"/>
              </a:rPr>
              <a:t>περιορίζεται σε μια απλή εγκατάσταση […] Οι υπόλοιπες "λειτουργίες" που είναι αναγκαίες για την ολοκλήρωση της αποκατάστασης -εργασία, εκπαίδευση, θρησκεία, ψυχαγωγία- παραμένουν ευσεβείς πόθοι και κάθε φορά η Επιτροπή καλεί το κράτος να αναλάβει τις ευθύνες </a:t>
            </a:r>
            <a:r>
              <a:rPr lang="el-GR" sz="2200" dirty="0">
                <a:latin typeface="Calibri" panose="020F0502020204030204" pitchFamily="34" charset="0"/>
                <a:cs typeface="Calibri" panose="020F0502020204030204" pitchFamily="34" charset="0"/>
              </a:rPr>
              <a:t>του (Γκιζελή, 1984, 171).</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ΕΑΠ στην αρχή νοίκιαζε ενώ </a:t>
            </a:r>
            <a:r>
              <a:rPr lang="el-GR" sz="2200" b="1" dirty="0">
                <a:latin typeface="Calibri" panose="020F0502020204030204" pitchFamily="34" charset="0"/>
                <a:cs typeface="Calibri" panose="020F0502020204030204" pitchFamily="34" charset="0"/>
              </a:rPr>
              <a:t>έπειτα πωλούσε τις κατοικίες </a:t>
            </a:r>
            <a:r>
              <a:rPr lang="el-GR" sz="2200" dirty="0">
                <a:latin typeface="Calibri" panose="020F0502020204030204" pitchFamily="34" charset="0"/>
                <a:cs typeface="Calibri" panose="020F0502020204030204" pitchFamily="34" charset="0"/>
              </a:rPr>
              <a:t>που κατασκεύαζε. </a:t>
            </a:r>
            <a:r>
              <a:rPr lang="el-GR" sz="2200" b="1" dirty="0">
                <a:latin typeface="Calibri" panose="020F0502020204030204" pitchFamily="34" charset="0"/>
                <a:cs typeface="Calibri" panose="020F0502020204030204" pitchFamily="34" charset="0"/>
              </a:rPr>
              <a:t>Προωθούσε λοιπόν την ιδιοκατοίκηση σε βάρος της ενοικίασης</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Όμως </a:t>
            </a:r>
            <a:r>
              <a:rPr lang="el-GR" sz="2200" b="1" dirty="0">
                <a:latin typeface="Calibri" panose="020F0502020204030204" pitchFamily="34" charset="0"/>
                <a:cs typeface="Calibri" panose="020F0502020204030204" pitchFamily="34" charset="0"/>
              </a:rPr>
              <a:t>η οικονομική αδυναμία από την πλευρά των προσφύγων να ανταπεξέλθουν </a:t>
            </a:r>
            <a:r>
              <a:rPr lang="el-GR" sz="2200" dirty="0">
                <a:latin typeface="Calibri" panose="020F0502020204030204" pitchFamily="34" charset="0"/>
                <a:cs typeface="Calibri" panose="020F0502020204030204" pitchFamily="34" charset="0"/>
              </a:rPr>
              <a:t>είχε ως αποτέλεσμα πολλές κατοικίες στους συνοικισμούς της Επιτροπής να παραμένουν κενές. </a:t>
            </a: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marL="0" indent="0" algn="just">
              <a:buNone/>
            </a:pPr>
            <a:endParaRPr lang="el-GR" sz="2200" dirty="0">
              <a:latin typeface="Calibri" panose="020F0502020204030204" pitchFamily="34" charset="0"/>
              <a:cs typeface="Calibri" panose="020F0502020204030204" pitchFamily="34" charset="0"/>
            </a:endParaRPr>
          </a:p>
          <a:p>
            <a:endParaRPr lang="el-GR" dirty="0"/>
          </a:p>
        </p:txBody>
      </p:sp>
      <p:sp>
        <p:nvSpPr>
          <p:cNvPr id="10" name="1 - Τίτλος">
            <a:extLst>
              <a:ext uri="{FF2B5EF4-FFF2-40B4-BE49-F238E27FC236}">
                <a16:creationId xmlns:a16="http://schemas.microsoft.com/office/drawing/2014/main" id="{A419235F-23D9-C8E3-0B98-0295F77D2569}"/>
              </a:ext>
            </a:extLst>
          </p:cNvPr>
          <p:cNvSpPr>
            <a:spLocks noGrp="1"/>
          </p:cNvSpPr>
          <p:nvPr>
            <p:ph type="title"/>
          </p:nvPr>
        </p:nvSpPr>
        <p:spPr>
          <a:xfrm>
            <a:off x="0" y="215153"/>
            <a:ext cx="12254753" cy="1143000"/>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Tree>
    <p:extLst>
      <p:ext uri="{BB962C8B-B14F-4D97-AF65-F5344CB8AC3E}">
        <p14:creationId xmlns:p14="http://schemas.microsoft.com/office/powerpoint/2010/main" val="323324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502134"/>
            <a:ext cx="11958918" cy="5355866"/>
          </a:xfrm>
        </p:spPr>
        <p:txBody>
          <a:bodyPr/>
          <a:lstStyle/>
          <a:p>
            <a:pPr algn="just"/>
            <a:r>
              <a:rPr lang="el-GR" sz="2200" dirty="0">
                <a:latin typeface="Calibri" panose="020F0502020204030204" pitchFamily="34" charset="0"/>
                <a:cs typeface="Calibri" panose="020F0502020204030204" pitchFamily="34" charset="0"/>
              </a:rPr>
              <a:t>Οι πρόσφυγες θεωρούσαν ότι πρώτα έπρεπε να λάβουν τις αποζημιώσεις για τις περιουσίες που αναγκάστηκαν να εγκαταλείψουν στη Μικρά Ασία και </a:t>
            </a:r>
            <a:r>
              <a:rPr lang="el-GR" sz="2200" dirty="0" err="1">
                <a:latin typeface="Calibri" panose="020F0502020204030204" pitchFamily="34" charset="0"/>
                <a:cs typeface="Calibri" panose="020F0502020204030204" pitchFamily="34" charset="0"/>
              </a:rPr>
              <a:t>γι</a:t>
            </a:r>
            <a:r>
              <a:rPr lang="el-GR" sz="2200" dirty="0">
                <a:latin typeface="Calibri" panose="020F0502020204030204" pitchFamily="34" charset="0"/>
                <a:cs typeface="Calibri" panose="020F0502020204030204" pitchFamily="34" charset="0"/>
              </a:rPr>
              <a:t> αυτό το λόγο </a:t>
            </a:r>
            <a:r>
              <a:rPr lang="el-GR" sz="2200" b="1" dirty="0">
                <a:latin typeface="Calibri" panose="020F0502020204030204" pitchFamily="34" charset="0"/>
                <a:cs typeface="Calibri" panose="020F0502020204030204" pitchFamily="34" charset="0"/>
              </a:rPr>
              <a:t>αντιδρούσαν στην πολιτική της ΕΑΠ με καταλήψεις κατοικιών</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Σύμφωνα με την απογραφή που διενέργησε η ΕΠΑ το 1927 σχετικά με την κατανομή των προσφυγικών οικογενειών στους συνοικισμούς τη Αθήνας ανά φορέα παροχής στέγης:</a:t>
            </a:r>
          </a:p>
          <a:p>
            <a:pPr lvl="1" algn="just">
              <a:buFont typeface="Wingdings" panose="05000000000000000000" pitchFamily="2" charset="2"/>
              <a:buChar char="ü"/>
            </a:pPr>
            <a:r>
              <a:rPr lang="el-GR" sz="1900" dirty="0">
                <a:latin typeface="Calibri" panose="020F0502020204030204" pitchFamily="34" charset="0"/>
                <a:cs typeface="Calibri" panose="020F0502020204030204" pitchFamily="34" charset="0"/>
              </a:rPr>
              <a:t>το 54,3% των οικογενειών που απογράφηκαν στεγάζονταν στις κατοικίες του ΤΠΠ και της ΕΑΠ</a:t>
            </a:r>
          </a:p>
          <a:p>
            <a:pPr lvl="1" algn="just">
              <a:buFont typeface="Wingdings" panose="05000000000000000000" pitchFamily="2" charset="2"/>
              <a:buChar char="ü"/>
            </a:pPr>
            <a:r>
              <a:rPr lang="el-GR" sz="1900" dirty="0">
                <a:latin typeface="Calibri" panose="020F0502020204030204" pitchFamily="34" charset="0"/>
                <a:cs typeface="Calibri" panose="020F0502020204030204" pitchFamily="34" charset="0"/>
              </a:rPr>
              <a:t>το 42% σε συνοικισμούς τους οποίους οι πρόσφυγες είχαν χτίσει με αυτοστέγαση</a:t>
            </a:r>
          </a:p>
          <a:p>
            <a:pPr lvl="1" algn="just">
              <a:buFont typeface="Wingdings" panose="05000000000000000000" pitchFamily="2" charset="2"/>
              <a:buChar char="ü"/>
            </a:pPr>
            <a:r>
              <a:rPr lang="el-GR" sz="1900" dirty="0">
                <a:latin typeface="Calibri" panose="020F0502020204030204" pitchFamily="34" charset="0"/>
                <a:cs typeface="Calibri" panose="020F0502020204030204" pitchFamily="34" charset="0"/>
              </a:rPr>
              <a:t>το  υπόλοιπο ποσοστό σε επιταγμένες κατοικίες και ακατάλληλος χώρους (αποθήκες, δημόσια κτήρια και σκηνές)</a:t>
            </a:r>
          </a:p>
          <a:p>
            <a:pPr lvl="1" algn="just">
              <a:buFont typeface="Wingdings" panose="05000000000000000000" pitchFamily="2" charset="2"/>
              <a:buChar char="ü"/>
            </a:pPr>
            <a:endParaRPr lang="el-GR" sz="19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marL="0" indent="0" algn="just">
              <a:buNone/>
            </a:pPr>
            <a:endParaRPr lang="el-GR" sz="2200" dirty="0">
              <a:latin typeface="Calibri" panose="020F0502020204030204" pitchFamily="34" charset="0"/>
              <a:cs typeface="Calibri" panose="020F0502020204030204" pitchFamily="34" charset="0"/>
            </a:endParaRPr>
          </a:p>
          <a:p>
            <a:endParaRPr lang="el-GR" dirty="0"/>
          </a:p>
        </p:txBody>
      </p:sp>
      <p:sp>
        <p:nvSpPr>
          <p:cNvPr id="10" name="1 - Τίτλος">
            <a:extLst>
              <a:ext uri="{FF2B5EF4-FFF2-40B4-BE49-F238E27FC236}">
                <a16:creationId xmlns:a16="http://schemas.microsoft.com/office/drawing/2014/main" id="{A419235F-23D9-C8E3-0B98-0295F77D2569}"/>
              </a:ext>
            </a:extLst>
          </p:cNvPr>
          <p:cNvSpPr>
            <a:spLocks noGrp="1"/>
          </p:cNvSpPr>
          <p:nvPr>
            <p:ph type="title"/>
          </p:nvPr>
        </p:nvSpPr>
        <p:spPr>
          <a:xfrm>
            <a:off x="0" y="215153"/>
            <a:ext cx="12254753" cy="1143000"/>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Tree>
    <p:extLst>
      <p:ext uri="{BB962C8B-B14F-4D97-AF65-F5344CB8AC3E}">
        <p14:creationId xmlns:p14="http://schemas.microsoft.com/office/powerpoint/2010/main" val="98902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4471" y="1484784"/>
            <a:ext cx="10533529" cy="5373216"/>
          </a:xfrm>
        </p:spPr>
        <p:txBody>
          <a:bodyPr>
            <a:normAutofit/>
          </a:bodyPr>
          <a:lstStyle/>
          <a:p>
            <a:r>
              <a:rPr lang="el-GR" sz="2000" dirty="0">
                <a:latin typeface="Times New Roman" pitchFamily="18" charset="0"/>
                <a:cs typeface="Times New Roman" pitchFamily="18" charset="0"/>
              </a:rPr>
              <a:t>Ο αριθμός των κατοικιών στους συνοικισμούς της Αθήνας και του Πειραιά που έχτισε η ΕΑΠ  μέχρι το 1930:</a:t>
            </a:r>
          </a:p>
          <a:p>
            <a:pPr algn="just">
              <a:buNone/>
            </a:pPr>
            <a:endParaRPr lang="el-GR" sz="2000" dirty="0">
              <a:latin typeface="Times New Roman" pitchFamily="18" charset="0"/>
              <a:cs typeface="Times New Roman" pitchFamily="18" charset="0"/>
            </a:endParaRPr>
          </a:p>
        </p:txBody>
      </p:sp>
      <p:sp>
        <p:nvSpPr>
          <p:cNvPr id="7" name="6 - Ορθογώνιο"/>
          <p:cNvSpPr/>
          <p:nvPr/>
        </p:nvSpPr>
        <p:spPr>
          <a:xfrm>
            <a:off x="2495600" y="3212976"/>
            <a:ext cx="5400600"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graphicFrame>
        <p:nvGraphicFramePr>
          <p:cNvPr id="8" name="7 - Πίνακας"/>
          <p:cNvGraphicFramePr>
            <a:graphicFrameLocks noGrp="1"/>
          </p:cNvGraphicFramePr>
          <p:nvPr>
            <p:extLst>
              <p:ext uri="{D42A27DB-BD31-4B8C-83A1-F6EECF244321}">
                <p14:modId xmlns:p14="http://schemas.microsoft.com/office/powerpoint/2010/main" val="870035438"/>
              </p:ext>
            </p:extLst>
          </p:nvPr>
        </p:nvGraphicFramePr>
        <p:xfrm>
          <a:off x="431395" y="2230017"/>
          <a:ext cx="7242394" cy="3977099"/>
        </p:xfrm>
        <a:graphic>
          <a:graphicData uri="http://schemas.openxmlformats.org/drawingml/2006/table">
            <a:tbl>
              <a:tblPr/>
              <a:tblGrid>
                <a:gridCol w="3621197">
                  <a:extLst>
                    <a:ext uri="{9D8B030D-6E8A-4147-A177-3AD203B41FA5}">
                      <a16:colId xmlns:a16="http://schemas.microsoft.com/office/drawing/2014/main" val="20000"/>
                    </a:ext>
                  </a:extLst>
                </a:gridCol>
                <a:gridCol w="3621197">
                  <a:extLst>
                    <a:ext uri="{9D8B030D-6E8A-4147-A177-3AD203B41FA5}">
                      <a16:colId xmlns:a16="http://schemas.microsoft.com/office/drawing/2014/main" val="20001"/>
                    </a:ext>
                  </a:extLst>
                </a:gridCol>
              </a:tblGrid>
              <a:tr h="417867">
                <a:tc>
                  <a:txBody>
                    <a:bodyPr/>
                    <a:lstStyle/>
                    <a:p>
                      <a:pPr algn="ctr">
                        <a:lnSpc>
                          <a:spcPct val="150000"/>
                        </a:lnSpc>
                        <a:spcAft>
                          <a:spcPts val="0"/>
                        </a:spcAft>
                      </a:pPr>
                      <a:r>
                        <a:rPr lang="el-GR" sz="1100" b="1" dirty="0">
                          <a:solidFill>
                            <a:srgbClr val="000000"/>
                          </a:solidFill>
                          <a:latin typeface="Calibri"/>
                          <a:ea typeface="Times New Roman"/>
                          <a:cs typeface="Times New Roman"/>
                        </a:rPr>
                        <a:t>Συνοικισμός</a:t>
                      </a:r>
                      <a:endParaRPr lang="el-G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b="1" dirty="0">
                          <a:solidFill>
                            <a:srgbClr val="000000"/>
                          </a:solidFill>
                          <a:latin typeface="Calibri"/>
                          <a:ea typeface="Times New Roman"/>
                          <a:cs typeface="Times New Roman"/>
                        </a:rPr>
                        <a:t>Κατοικίες</a:t>
                      </a:r>
                      <a:endParaRPr lang="el-G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7867">
                <a:tc>
                  <a:txBody>
                    <a:bodyPr/>
                    <a:lstStyle/>
                    <a:p>
                      <a:pPr algn="l">
                        <a:lnSpc>
                          <a:spcPct val="150000"/>
                        </a:lnSpc>
                        <a:spcAft>
                          <a:spcPts val="0"/>
                        </a:spcAft>
                      </a:pPr>
                      <a:r>
                        <a:rPr lang="el-GR" sz="1100" b="1" dirty="0">
                          <a:solidFill>
                            <a:srgbClr val="000000"/>
                          </a:solidFill>
                          <a:latin typeface="Calibri"/>
                          <a:ea typeface="Times New Roman"/>
                          <a:cs typeface="Times New Roman"/>
                        </a:rPr>
                        <a:t>Βύρωνας</a:t>
                      </a:r>
                      <a:endParaRPr lang="el-GR" sz="12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a:solidFill>
                            <a:srgbClr val="000000"/>
                          </a:solidFill>
                          <a:latin typeface="Calibri"/>
                          <a:ea typeface="Times New Roman"/>
                          <a:cs typeface="Times New Roman"/>
                        </a:rPr>
                        <a:t>1.764</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5106">
                <a:tc>
                  <a:txBody>
                    <a:bodyPr/>
                    <a:lstStyle/>
                    <a:p>
                      <a:pPr algn="l">
                        <a:lnSpc>
                          <a:spcPct val="150000"/>
                        </a:lnSpc>
                        <a:spcAft>
                          <a:spcPts val="0"/>
                        </a:spcAft>
                      </a:pPr>
                      <a:r>
                        <a:rPr lang="el-GR" sz="1100" b="1">
                          <a:solidFill>
                            <a:srgbClr val="000000"/>
                          </a:solidFill>
                          <a:latin typeface="Calibri"/>
                          <a:ea typeface="Times New Roman"/>
                          <a:cs typeface="Times New Roman"/>
                        </a:rPr>
                        <a:t>Καισαριανή</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dirty="0">
                          <a:solidFill>
                            <a:srgbClr val="000000"/>
                          </a:solidFill>
                          <a:latin typeface="Calibri"/>
                          <a:ea typeface="Times New Roman"/>
                          <a:cs typeface="Times New Roman"/>
                        </a:rPr>
                        <a:t>1.998</a:t>
                      </a:r>
                      <a:endParaRPr lang="el-GR" sz="12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7867">
                <a:tc>
                  <a:txBody>
                    <a:bodyPr/>
                    <a:lstStyle/>
                    <a:p>
                      <a:pPr algn="l">
                        <a:lnSpc>
                          <a:spcPct val="150000"/>
                        </a:lnSpc>
                        <a:spcAft>
                          <a:spcPts val="0"/>
                        </a:spcAft>
                      </a:pPr>
                      <a:r>
                        <a:rPr lang="el-GR" sz="1100" b="1" dirty="0">
                          <a:solidFill>
                            <a:srgbClr val="000000"/>
                          </a:solidFill>
                          <a:latin typeface="Calibri"/>
                          <a:ea typeface="Times New Roman"/>
                          <a:cs typeface="Times New Roman"/>
                        </a:rPr>
                        <a:t>Νέα Ιωνία</a:t>
                      </a:r>
                      <a:endParaRPr lang="el-GR" sz="12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a:solidFill>
                            <a:srgbClr val="000000"/>
                          </a:solidFill>
                          <a:latin typeface="Calibri"/>
                          <a:ea typeface="Times New Roman"/>
                          <a:cs typeface="Times New Roman"/>
                        </a:rPr>
                        <a:t>3.864</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7867">
                <a:tc>
                  <a:txBody>
                    <a:bodyPr/>
                    <a:lstStyle/>
                    <a:p>
                      <a:pPr algn="l">
                        <a:lnSpc>
                          <a:spcPct val="150000"/>
                        </a:lnSpc>
                        <a:spcAft>
                          <a:spcPts val="0"/>
                        </a:spcAft>
                      </a:pPr>
                      <a:r>
                        <a:rPr lang="el-GR" sz="1100" b="1">
                          <a:solidFill>
                            <a:srgbClr val="000000"/>
                          </a:solidFill>
                          <a:latin typeface="Calibri"/>
                          <a:ea typeface="Times New Roman"/>
                          <a:cs typeface="Times New Roman"/>
                        </a:rPr>
                        <a:t>Υμηττός </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a:solidFill>
                            <a:srgbClr val="000000"/>
                          </a:solidFill>
                          <a:latin typeface="Calibri"/>
                          <a:ea typeface="Times New Roman"/>
                          <a:cs typeface="Times New Roman"/>
                        </a:rPr>
                        <a:t>400</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7867">
                <a:tc>
                  <a:txBody>
                    <a:bodyPr/>
                    <a:lstStyle/>
                    <a:p>
                      <a:pPr algn="l">
                        <a:lnSpc>
                          <a:spcPct val="150000"/>
                        </a:lnSpc>
                        <a:spcAft>
                          <a:spcPts val="0"/>
                        </a:spcAft>
                      </a:pPr>
                      <a:r>
                        <a:rPr lang="el-GR" sz="1100" b="1">
                          <a:solidFill>
                            <a:srgbClr val="000000"/>
                          </a:solidFill>
                          <a:latin typeface="Calibri"/>
                          <a:ea typeface="Times New Roman"/>
                          <a:cs typeface="Times New Roman"/>
                        </a:rPr>
                        <a:t>Κοκκινιά</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a:solidFill>
                            <a:srgbClr val="000000"/>
                          </a:solidFill>
                          <a:latin typeface="Calibri"/>
                          <a:ea typeface="Times New Roman"/>
                          <a:cs typeface="Times New Roman"/>
                        </a:rPr>
                        <a:t>5.584</a:t>
                      </a:r>
                      <a:endParaRPr lang="el-GR"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32658">
                <a:tc>
                  <a:txBody>
                    <a:bodyPr/>
                    <a:lstStyle/>
                    <a:p>
                      <a:pPr algn="l">
                        <a:lnSpc>
                          <a:spcPct val="150000"/>
                        </a:lnSpc>
                        <a:spcAft>
                          <a:spcPts val="0"/>
                        </a:spcAft>
                      </a:pPr>
                      <a:r>
                        <a:rPr lang="el-GR" sz="1100" b="1" dirty="0">
                          <a:solidFill>
                            <a:srgbClr val="000000"/>
                          </a:solidFill>
                          <a:latin typeface="Calibri"/>
                          <a:ea typeface="Times New Roman"/>
                          <a:cs typeface="Times New Roman"/>
                        </a:rPr>
                        <a:t>Σύνολο συνοικισμών</a:t>
                      </a:r>
                      <a:endParaRPr lang="el-GR" sz="12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dirty="0">
                          <a:solidFill>
                            <a:srgbClr val="000000"/>
                          </a:solidFill>
                          <a:latin typeface="Calibri"/>
                          <a:ea typeface="Times New Roman"/>
                          <a:cs typeface="Times New Roman"/>
                        </a:rPr>
                        <a:t>13.610</a:t>
                      </a:r>
                      <a:endParaRPr lang="el-GR" sz="12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049" name="Rectangle 1"/>
          <p:cNvSpPr>
            <a:spLocks noChangeArrowheads="1"/>
          </p:cNvSpPr>
          <p:nvPr/>
        </p:nvSpPr>
        <p:spPr bwMode="auto">
          <a:xfrm>
            <a:off x="431395" y="6409447"/>
            <a:ext cx="176202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tabLst>
                <a:tab pos="809625" algn="l"/>
              </a:tabLst>
            </a:pPr>
            <a:r>
              <a:rPr lang="el-GR" sz="1000" dirty="0">
                <a:solidFill>
                  <a:prstClr val="black"/>
                </a:solidFill>
                <a:latin typeface="Arial" pitchFamily="34" charset="0"/>
                <a:ea typeface="Calibri" pitchFamily="34" charset="0"/>
                <a:cs typeface="Times New Roman" pitchFamily="18" charset="0"/>
              </a:rPr>
              <a:t>Πηγή: (Βασιλείου, 1944: 74)</a:t>
            </a:r>
            <a:endParaRPr lang="el-GR" dirty="0">
              <a:solidFill>
                <a:prstClr val="black"/>
              </a:solidFill>
              <a:latin typeface="Arial" pitchFamily="34" charset="0"/>
              <a:cs typeface="Arial" pitchFamily="34" charset="0"/>
            </a:endParaRPr>
          </a:p>
        </p:txBody>
      </p:sp>
      <p:sp>
        <p:nvSpPr>
          <p:cNvPr id="9" name="1 - Τίτλος">
            <a:extLst>
              <a:ext uri="{FF2B5EF4-FFF2-40B4-BE49-F238E27FC236}">
                <a16:creationId xmlns:a16="http://schemas.microsoft.com/office/drawing/2014/main" id="{5B325CFD-D754-19C8-E1A6-F85020024208}"/>
              </a:ext>
            </a:extLst>
          </p:cNvPr>
          <p:cNvSpPr>
            <a:spLocks noGrp="1"/>
          </p:cNvSpPr>
          <p:nvPr>
            <p:ph type="title"/>
          </p:nvPr>
        </p:nvSpPr>
        <p:spPr>
          <a:xfrm>
            <a:off x="0" y="215153"/>
            <a:ext cx="12254753" cy="1143000"/>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
        <p:nvSpPr>
          <p:cNvPr id="6" name="TextBox 5">
            <a:extLst>
              <a:ext uri="{FF2B5EF4-FFF2-40B4-BE49-F238E27FC236}">
                <a16:creationId xmlns:a16="http://schemas.microsoft.com/office/drawing/2014/main" id="{17C5F080-025C-4DBC-8C4B-5DD16D396FAF}"/>
              </a:ext>
            </a:extLst>
          </p:cNvPr>
          <p:cNvSpPr txBox="1"/>
          <p:nvPr/>
        </p:nvSpPr>
        <p:spPr>
          <a:xfrm>
            <a:off x="7943347" y="2302803"/>
            <a:ext cx="3630088" cy="1754326"/>
          </a:xfrm>
          <a:prstGeom prst="rect">
            <a:avLst/>
          </a:prstGeom>
          <a:noFill/>
        </p:spPr>
        <p:txBody>
          <a:bodyPr wrap="square" rtlCol="0">
            <a:spAutoFit/>
          </a:bodyPr>
          <a:lstStyle/>
          <a:p>
            <a:r>
              <a:rPr lang="el-GR" dirty="0"/>
              <a:t>Το βάρος της προσφυγικής εγκατάστασης τελικά έπεσε στην Αθήνα και τον Πειραιά αφού το 50% περίπου των κατοικιών που έχτισε η ΕΑΠ στην Ελλάδα αφορούσε αυτές τις πόλεις.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991120F6-3B16-F381-47AE-27D0C3733A96}"/>
              </a:ext>
            </a:extLst>
          </p:cNvPr>
          <p:cNvPicPr>
            <a:picLocks noChangeAspect="1"/>
          </p:cNvPicPr>
          <p:nvPr/>
        </p:nvPicPr>
        <p:blipFill>
          <a:blip r:embed="rId2"/>
          <a:stretch>
            <a:fillRect/>
          </a:stretch>
        </p:blipFill>
        <p:spPr>
          <a:xfrm>
            <a:off x="1" y="1"/>
            <a:ext cx="6005784" cy="4500282"/>
          </a:xfrm>
          <a:prstGeom prst="rect">
            <a:avLst/>
          </a:prstGeom>
        </p:spPr>
      </p:pic>
      <p:sp>
        <p:nvSpPr>
          <p:cNvPr id="10" name="TextBox 9">
            <a:extLst>
              <a:ext uri="{FF2B5EF4-FFF2-40B4-BE49-F238E27FC236}">
                <a16:creationId xmlns:a16="http://schemas.microsoft.com/office/drawing/2014/main" id="{61F793A5-BA56-3F5F-1F88-863B0D6A5AAC}"/>
              </a:ext>
            </a:extLst>
          </p:cNvPr>
          <p:cNvSpPr txBox="1"/>
          <p:nvPr/>
        </p:nvSpPr>
        <p:spPr>
          <a:xfrm>
            <a:off x="0" y="0"/>
            <a:ext cx="3827930" cy="1200329"/>
          </a:xfrm>
          <a:prstGeom prst="rect">
            <a:avLst/>
          </a:prstGeom>
          <a:noFill/>
        </p:spPr>
        <p:txBody>
          <a:bodyPr wrap="square" rtlCol="0">
            <a:spAutoFit/>
          </a:bodyPr>
          <a:lstStyle/>
          <a:p>
            <a:r>
              <a:rPr lang="el-GR" sz="1800" b="1" i="0" u="none" strike="noStrike" baseline="0" dirty="0">
                <a:solidFill>
                  <a:srgbClr val="000000"/>
                </a:solidFill>
                <a:latin typeface="Times New Roman" panose="02020603050405020304" pitchFamily="18" charset="0"/>
              </a:rPr>
              <a:t>Η  κατασκευή παραπηγμάτων σε έκταση 100 </a:t>
            </a:r>
            <a:r>
              <a:rPr lang="el-GR" sz="1800" b="1" i="0" u="none" strike="noStrike" baseline="0" dirty="0" err="1">
                <a:solidFill>
                  <a:srgbClr val="000000"/>
                </a:solidFill>
                <a:latin typeface="Times New Roman" panose="02020603050405020304" pitchFamily="18" charset="0"/>
              </a:rPr>
              <a:t>στρ</a:t>
            </a:r>
            <a:r>
              <a:rPr lang="el-GR" sz="1800" b="1" i="0" u="none" strike="noStrike" baseline="0" dirty="0">
                <a:solidFill>
                  <a:srgbClr val="000000"/>
                </a:solidFill>
                <a:latin typeface="Times New Roman" panose="02020603050405020304" pitchFamily="18" charset="0"/>
              </a:rPr>
              <a:t>. στις παρυφές του Παγκρατίου ήταν το πρώτο έργο του ΤΠΠ</a:t>
            </a:r>
            <a:endParaRPr lang="el-GR" b="1" dirty="0"/>
          </a:p>
        </p:txBody>
      </p:sp>
      <p:pic>
        <p:nvPicPr>
          <p:cNvPr id="12" name="Εικόνα 11">
            <a:extLst>
              <a:ext uri="{FF2B5EF4-FFF2-40B4-BE49-F238E27FC236}">
                <a16:creationId xmlns:a16="http://schemas.microsoft.com/office/drawing/2014/main" id="{D1F13A5C-90AF-9146-85C8-5DD0BA8C4050}"/>
              </a:ext>
            </a:extLst>
          </p:cNvPr>
          <p:cNvPicPr>
            <a:picLocks noChangeAspect="1"/>
          </p:cNvPicPr>
          <p:nvPr/>
        </p:nvPicPr>
        <p:blipFill>
          <a:blip r:embed="rId3"/>
          <a:stretch>
            <a:fillRect/>
          </a:stretch>
        </p:blipFill>
        <p:spPr>
          <a:xfrm>
            <a:off x="6257968" y="1"/>
            <a:ext cx="5934031" cy="3854824"/>
          </a:xfrm>
          <a:prstGeom prst="rect">
            <a:avLst/>
          </a:prstGeom>
        </p:spPr>
      </p:pic>
      <p:sp>
        <p:nvSpPr>
          <p:cNvPr id="13" name="TextBox 12">
            <a:extLst>
              <a:ext uri="{FF2B5EF4-FFF2-40B4-BE49-F238E27FC236}">
                <a16:creationId xmlns:a16="http://schemas.microsoft.com/office/drawing/2014/main" id="{B61A3636-4F11-7FC5-CB5C-EE275C45EAA3}"/>
              </a:ext>
            </a:extLst>
          </p:cNvPr>
          <p:cNvSpPr txBox="1"/>
          <p:nvPr/>
        </p:nvSpPr>
        <p:spPr>
          <a:xfrm>
            <a:off x="6840070" y="170330"/>
            <a:ext cx="3065929" cy="646331"/>
          </a:xfrm>
          <a:prstGeom prst="rect">
            <a:avLst/>
          </a:prstGeom>
          <a:noFill/>
        </p:spPr>
        <p:txBody>
          <a:bodyPr wrap="square" rtlCol="0">
            <a:spAutoFit/>
          </a:bodyPr>
          <a:lstStyle/>
          <a:p>
            <a:r>
              <a:rPr lang="el-GR" b="1" dirty="0"/>
              <a:t>Ο προσφυγικός συνοικισμός «Ποδαράδες στη Ν. Ιωνία</a:t>
            </a:r>
          </a:p>
        </p:txBody>
      </p:sp>
      <p:sp>
        <p:nvSpPr>
          <p:cNvPr id="14" name="TextBox 13">
            <a:extLst>
              <a:ext uri="{FF2B5EF4-FFF2-40B4-BE49-F238E27FC236}">
                <a16:creationId xmlns:a16="http://schemas.microsoft.com/office/drawing/2014/main" id="{DEBD13D5-D03E-6EE2-FB6D-9883309ACC23}"/>
              </a:ext>
            </a:extLst>
          </p:cNvPr>
          <p:cNvSpPr txBox="1"/>
          <p:nvPr/>
        </p:nvSpPr>
        <p:spPr>
          <a:xfrm>
            <a:off x="7113498" y="4025154"/>
            <a:ext cx="4576478" cy="461665"/>
          </a:xfrm>
          <a:prstGeom prst="rect">
            <a:avLst/>
          </a:prstGeom>
          <a:noFill/>
        </p:spPr>
        <p:txBody>
          <a:bodyPr wrap="square" rtlCol="0">
            <a:spAutoFit/>
          </a:bodyPr>
          <a:lstStyle/>
          <a:p>
            <a:r>
              <a:rPr lang="el-GR" sz="1200" b="0" i="0" u="none" strike="noStrike" baseline="0" dirty="0">
                <a:solidFill>
                  <a:srgbClr val="000000"/>
                </a:solidFill>
                <a:latin typeface="Times New Roman" panose="02020603050405020304" pitchFamily="18" charset="0"/>
              </a:rPr>
              <a:t>Πηγή φωτογραφίας: Αρχείο ΕΡΤ ΑΕ ( </a:t>
            </a:r>
            <a:r>
              <a:rPr lang="el-GR" sz="1200" b="0" i="0" u="none" strike="noStrike" baseline="0" dirty="0">
                <a:solidFill>
                  <a:srgbClr val="000000"/>
                </a:solidFill>
                <a:latin typeface="Times New Roman" panose="02020603050405020304" pitchFamily="18" charset="0"/>
                <a:hlinkClick r:id="rId4"/>
              </a:rPr>
              <a:t>https://archive.ert.gr/5420/</a:t>
            </a:r>
            <a:r>
              <a:rPr lang="el-GR" sz="1200" b="0" i="0" u="none" strike="noStrike" baseline="0" dirty="0">
                <a:solidFill>
                  <a:srgbClr val="000000"/>
                </a:solidFill>
                <a:latin typeface="Times New Roman" panose="02020603050405020304" pitchFamily="18" charset="0"/>
              </a:rPr>
              <a:t>  )</a:t>
            </a:r>
          </a:p>
          <a:p>
            <a:r>
              <a:rPr lang="el-GR" sz="1200" b="0" i="0" u="none" strike="noStrike" baseline="0" dirty="0">
                <a:solidFill>
                  <a:srgbClr val="000000"/>
                </a:solidFill>
                <a:latin typeface="Times New Roman" panose="02020603050405020304" pitchFamily="18" charset="0"/>
              </a:rPr>
              <a:t>Συλλογή: Πέτρου </a:t>
            </a:r>
            <a:r>
              <a:rPr lang="el-GR" sz="1200" b="0" i="0" u="none" strike="noStrike" baseline="0" dirty="0" err="1">
                <a:solidFill>
                  <a:srgbClr val="000000"/>
                </a:solidFill>
                <a:latin typeface="Times New Roman" panose="02020603050405020304" pitchFamily="18" charset="0"/>
              </a:rPr>
              <a:t>Πουλίδη</a:t>
            </a:r>
            <a:endParaRPr lang="el-GR" sz="1200" dirty="0"/>
          </a:p>
        </p:txBody>
      </p:sp>
      <p:sp>
        <p:nvSpPr>
          <p:cNvPr id="15" name="TextBox 14">
            <a:extLst>
              <a:ext uri="{FF2B5EF4-FFF2-40B4-BE49-F238E27FC236}">
                <a16:creationId xmlns:a16="http://schemas.microsoft.com/office/drawing/2014/main" id="{03EADF3D-461E-145A-26F6-3E1AD1A1D556}"/>
              </a:ext>
            </a:extLst>
          </p:cNvPr>
          <p:cNvSpPr txBox="1"/>
          <p:nvPr/>
        </p:nvSpPr>
        <p:spPr>
          <a:xfrm>
            <a:off x="224118" y="4640177"/>
            <a:ext cx="3236257" cy="461665"/>
          </a:xfrm>
          <a:prstGeom prst="rect">
            <a:avLst/>
          </a:prstGeom>
          <a:noFill/>
        </p:spPr>
        <p:txBody>
          <a:bodyPr wrap="square" rtlCol="0">
            <a:spAutoFit/>
          </a:bodyPr>
          <a:lstStyle/>
          <a:p>
            <a:r>
              <a:rPr lang="el-GR" sz="1200" b="0" i="0" u="none" strike="noStrike" baseline="0" dirty="0">
                <a:solidFill>
                  <a:srgbClr val="000000"/>
                </a:solidFill>
                <a:latin typeface="Times New Roman" panose="02020603050405020304" pitchFamily="18" charset="0"/>
              </a:rPr>
              <a:t>Πηγή: </a:t>
            </a:r>
            <a:r>
              <a:rPr lang="el-GR" sz="1200" b="0" i="0" u="none" strike="noStrike" baseline="0" dirty="0" err="1">
                <a:solidFill>
                  <a:srgbClr val="000000"/>
                </a:solidFill>
                <a:latin typeface="Times New Roman" panose="02020603050405020304" pitchFamily="18" charset="0"/>
              </a:rPr>
              <a:t>Morgenthau</a:t>
            </a:r>
            <a:r>
              <a:rPr lang="el-GR" sz="1200" b="0" i="0" u="none" strike="noStrike" baseline="0" dirty="0">
                <a:solidFill>
                  <a:srgbClr val="000000"/>
                </a:solidFill>
                <a:latin typeface="Times New Roman" panose="02020603050405020304" pitchFamily="18" charset="0"/>
              </a:rPr>
              <a:t>, 1994 [1929]: 128 (Φωτογραφία από την πρωτότυπη έκδοση)</a:t>
            </a:r>
            <a:endParaRPr lang="el-GR" sz="1200" dirty="0"/>
          </a:p>
        </p:txBody>
      </p:sp>
    </p:spTree>
    <p:extLst>
      <p:ext uri="{BB962C8B-B14F-4D97-AF65-F5344CB8AC3E}">
        <p14:creationId xmlns:p14="http://schemas.microsoft.com/office/powerpoint/2010/main" val="394790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91897"/>
            <a:ext cx="8229600" cy="1052736"/>
          </a:xfrm>
        </p:spPr>
        <p:txBody>
          <a:bodyPr>
            <a:normAutofit/>
          </a:bodyPr>
          <a:lstStyle/>
          <a:p>
            <a:pPr lvl="0"/>
            <a:r>
              <a:rPr lang="el-GR" sz="3200" dirty="0">
                <a:latin typeface="Times New Roman" pitchFamily="18" charset="0"/>
                <a:cs typeface="Times New Roman" pitchFamily="18" charset="0"/>
              </a:rPr>
              <a:t>Δράση του Υπουργείου Πρόνοιας </a:t>
            </a:r>
          </a:p>
        </p:txBody>
      </p:sp>
      <p:sp>
        <p:nvSpPr>
          <p:cNvPr id="3" name="2 - Θέση περιεχομένου"/>
          <p:cNvSpPr>
            <a:spLocks noGrp="1"/>
          </p:cNvSpPr>
          <p:nvPr>
            <p:ph idx="1"/>
          </p:nvPr>
        </p:nvSpPr>
        <p:spPr>
          <a:xfrm>
            <a:off x="98612" y="1052736"/>
            <a:ext cx="11815482" cy="5517232"/>
          </a:xfrm>
        </p:spPr>
        <p:txBody>
          <a:bodyPr>
            <a:noAutofit/>
          </a:bodyPr>
          <a:lstStyle/>
          <a:p>
            <a:pPr marL="0" indent="0" algn="just">
              <a:buNone/>
            </a:pPr>
            <a:endParaRPr lang="el-GR" sz="2000" dirty="0">
              <a:latin typeface="Times New Roman" pitchFamily="18" charset="0"/>
              <a:cs typeface="Times New Roman" pitchFamily="18" charset="0"/>
            </a:endParaRPr>
          </a:p>
          <a:p>
            <a:pPr algn="just"/>
            <a:r>
              <a:rPr lang="el-GR" sz="2000" dirty="0">
                <a:latin typeface="Calibri" panose="020F0502020204030204" pitchFamily="34" charset="0"/>
                <a:cs typeface="Calibri" panose="020F0502020204030204" pitchFamily="34" charset="0"/>
              </a:rPr>
              <a:t>Παράλληλα με τη δράση του ΤΠΠ και της ΕΑΠ ασκούσε δραστηριότητα στον τομέα της προσφυγικής αποκατάστασης και η </a:t>
            </a:r>
            <a:r>
              <a:rPr lang="el-GR" sz="2000" b="1" dirty="0">
                <a:latin typeface="Calibri" panose="020F0502020204030204" pitchFamily="34" charset="0"/>
                <a:cs typeface="Calibri" panose="020F0502020204030204" pitchFamily="34" charset="0"/>
              </a:rPr>
              <a:t>Τεχνική Υπηρεσία του Υπουργείου Πρόνοιας</a:t>
            </a:r>
            <a:r>
              <a:rPr lang="el-GR" sz="2000" dirty="0">
                <a:latin typeface="Calibri" panose="020F0502020204030204" pitchFamily="34" charset="0"/>
                <a:cs typeface="Calibri" panose="020F0502020204030204" pitchFamily="34" charset="0"/>
              </a:rPr>
              <a:t>.</a:t>
            </a:r>
          </a:p>
          <a:p>
            <a:pPr algn="just"/>
            <a:endParaRPr lang="en-US"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Όταν ολοκλήρωσε το έργο της η ΕΑΠ το 1930 </a:t>
            </a:r>
            <a:r>
              <a:rPr lang="el-GR" sz="2000" b="1" dirty="0">
                <a:latin typeface="Calibri" panose="020F0502020204030204" pitchFamily="34" charset="0"/>
                <a:cs typeface="Calibri" panose="020F0502020204030204" pitchFamily="34" charset="0"/>
              </a:rPr>
              <a:t>το Υπουργείο συνέχισε με μειωμένους όμως ρυθμούς τη στέγαση των προσφύγων στις αστικές περιοχές</a:t>
            </a:r>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Το Υπουργείο Πρόνοιας ανέλαβε την ευθύνη: </a:t>
            </a:r>
          </a:p>
          <a:p>
            <a:pPr lvl="1" algn="just">
              <a:buFont typeface="Wingdings" pitchFamily="2" charset="2"/>
              <a:buChar char="ü"/>
            </a:pPr>
            <a:r>
              <a:rPr lang="el-GR" sz="2000" dirty="0">
                <a:latin typeface="Calibri" panose="020F0502020204030204" pitchFamily="34" charset="0"/>
                <a:cs typeface="Calibri" panose="020F0502020204030204" pitchFamily="34" charset="0"/>
              </a:rPr>
              <a:t>εκκαθάρισης των παραπηγμάτων που είχαν κατασκευαστεί από τους πρόσφυγες,</a:t>
            </a:r>
          </a:p>
          <a:p>
            <a:pPr lvl="1" algn="just">
              <a:buFont typeface="Wingdings" pitchFamily="2" charset="2"/>
              <a:buChar char="ü"/>
            </a:pPr>
            <a:r>
              <a:rPr lang="el-GR" sz="2000" dirty="0">
                <a:latin typeface="Calibri" panose="020F0502020204030204" pitchFamily="34" charset="0"/>
                <a:cs typeface="Calibri" panose="020F0502020204030204" pitchFamily="34" charset="0"/>
              </a:rPr>
              <a:t>ανέγερσης πολυκατοικιών και διανομής των διαμερισμάτων στους δικαιούχους</a:t>
            </a:r>
          </a:p>
          <a:p>
            <a:pPr lvl="1" algn="just">
              <a:buFont typeface="Wingdings" pitchFamily="2" charset="2"/>
              <a:buChar char="ü"/>
            </a:pPr>
            <a:r>
              <a:rPr lang="el-GR" sz="2000" dirty="0">
                <a:latin typeface="Calibri" panose="020F0502020204030204" pitchFamily="34" charset="0"/>
                <a:cs typeface="Calibri" panose="020F0502020204030204" pitchFamily="34" charset="0"/>
              </a:rPr>
              <a:t>κατασκευής νέων συνοικισμών που αποτελούνταν από μονώροφα σπίτια ή πολυκατοικίες,</a:t>
            </a:r>
          </a:p>
          <a:p>
            <a:pPr lvl="1" algn="just">
              <a:buFont typeface="Wingdings" pitchFamily="2" charset="2"/>
              <a:buChar char="ü"/>
            </a:pPr>
            <a:r>
              <a:rPr lang="el-GR" sz="2000" dirty="0">
                <a:latin typeface="Calibri" panose="020F0502020204030204" pitchFamily="34" charset="0"/>
                <a:cs typeface="Calibri" panose="020F0502020204030204" pitchFamily="34" charset="0"/>
              </a:rPr>
              <a:t> παραχώρησης οικοπέδου για την ανέγερση κατοικίας με ευθύνη όμως του δικαιούχου πρόσφυγα και σύστασης οικοδομικών συνεταιρισμών.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7223"/>
            <a:ext cx="8229600" cy="1143000"/>
          </a:xfrm>
        </p:spPr>
        <p:txBody>
          <a:bodyPr>
            <a:normAutofit/>
          </a:bodyPr>
          <a:lstStyle/>
          <a:p>
            <a:r>
              <a:rPr lang="el-GR" sz="3200" dirty="0">
                <a:latin typeface="Times New Roman" pitchFamily="18" charset="0"/>
                <a:cs typeface="Times New Roman" pitchFamily="18" charset="0"/>
              </a:rPr>
              <a:t>Συγκροτήματα Προσφυγικών Πολυκατοικιών</a:t>
            </a:r>
          </a:p>
        </p:txBody>
      </p:sp>
      <p:sp>
        <p:nvSpPr>
          <p:cNvPr id="3" name="2 - Θέση περιεχομένου"/>
          <p:cNvSpPr>
            <a:spLocks noGrp="1"/>
          </p:cNvSpPr>
          <p:nvPr>
            <p:ph idx="1"/>
          </p:nvPr>
        </p:nvSpPr>
        <p:spPr>
          <a:xfrm>
            <a:off x="-98612" y="1340223"/>
            <a:ext cx="12183036" cy="5257129"/>
          </a:xfrm>
        </p:spPr>
        <p:txBody>
          <a:bodyPr>
            <a:normAutofit/>
          </a:bodyPr>
          <a:lstStyle/>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Τη δεκαετία του 1930 η δράση του Υπουργείου Πρόνοιας προσανατολίστηκε στην </a:t>
            </a:r>
            <a:r>
              <a:rPr lang="el-GR" sz="2000" b="1" dirty="0">
                <a:latin typeface="Times New Roman" pitchFamily="18" charset="0"/>
                <a:cs typeface="Times New Roman" pitchFamily="18" charset="0"/>
              </a:rPr>
              <a:t>ανέγερση πολυκατοικιών</a:t>
            </a:r>
            <a:r>
              <a:rPr lang="el-GR" sz="2000" dirty="0">
                <a:latin typeface="Times New Roman" pitchFamily="18" charset="0"/>
                <a:cs typeface="Times New Roman" pitchFamily="18" charset="0"/>
              </a:rPr>
              <a:t>. </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Ο νόμος για την ιδιοκτησία σε ορόφους είχε ήδη ψηφιστεί (με το Ν.Δ. 13.3.1927 θεσμοθετήθηκε η οριζόντια ιδιοκτησία) αλλά άργησε να ξεκινήσει η εφαρμογή του.</a:t>
            </a:r>
          </a:p>
          <a:p>
            <a:pPr marL="0" indent="0" algn="just">
              <a:buNone/>
            </a:pPr>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Η καθ’ ύψος ιδιοκτησία καθιστούσε πιο δυνατό τον έλεγχο της συνεχούς οικιστικής ανάπτυξης της Αθήνας. </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Οι προσφυγικές πολυκατοικίες της περιόδου 1930-1940 χτίστηκαν εκεί όπου υπήρχε ανάγκη στέγασης, σε περιοχές όπου ήταν κατακλεισμένες από παραπήγματα.</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Στόχος ήταν η εκκαθάριση των παραγκουπόλεων.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7223"/>
            <a:ext cx="8229600" cy="1143000"/>
          </a:xfrm>
        </p:spPr>
        <p:txBody>
          <a:bodyPr>
            <a:normAutofit/>
          </a:bodyPr>
          <a:lstStyle/>
          <a:p>
            <a:r>
              <a:rPr lang="el-GR" sz="3200" dirty="0">
                <a:latin typeface="Times New Roman" pitchFamily="18" charset="0"/>
                <a:cs typeface="Times New Roman" pitchFamily="18" charset="0"/>
              </a:rPr>
              <a:t>Συγκροτήματα Προσφυγικών Πολυκατοικιών</a:t>
            </a:r>
          </a:p>
        </p:txBody>
      </p:sp>
      <p:sp>
        <p:nvSpPr>
          <p:cNvPr id="3" name="2 - Θέση περιεχομένου"/>
          <p:cNvSpPr>
            <a:spLocks noGrp="1"/>
          </p:cNvSpPr>
          <p:nvPr>
            <p:ph idx="1"/>
          </p:nvPr>
        </p:nvSpPr>
        <p:spPr>
          <a:xfrm>
            <a:off x="-98612" y="1340223"/>
            <a:ext cx="12183036" cy="5392271"/>
          </a:xfrm>
        </p:spPr>
        <p:txBody>
          <a:bodyPr>
            <a:normAutofit lnSpcReduction="10000"/>
          </a:bodyPr>
          <a:lstStyle/>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Κάθε προσφυγική οικογένεια - που δεν είχε στην ιδιοκτησία της ακίνητο – και διέμενε σε παράπηγμα είχε το δικαίωμα να αποκτήσει διαμέρισμα στις  πολυκατοικίες που έχτιζε το Υπουργείο Πρόνοιας κυρίως στους ήδη υπάρχοντες συνοικισμούς ή κοντά σε αυτούς.</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Για παράδειγμα, για τη στέγαση των οικογενειών που ζούσαν σε παραπήγματα στους συνοικισμούς </a:t>
            </a:r>
            <a:r>
              <a:rPr lang="el-GR" sz="2000" dirty="0" err="1">
                <a:latin typeface="Times New Roman" pitchFamily="18" charset="0"/>
                <a:cs typeface="Times New Roman" pitchFamily="18" charset="0"/>
              </a:rPr>
              <a:t>Κουντουριώτικα</a:t>
            </a:r>
            <a:r>
              <a:rPr lang="el-GR" sz="2000" dirty="0">
                <a:latin typeface="Times New Roman" pitchFamily="18" charset="0"/>
                <a:cs typeface="Times New Roman" pitchFamily="18" charset="0"/>
              </a:rPr>
              <a:t> και Πανόρμου το Υπουργείο Πρόνοιας έχτισε πολυκατοικίες στη Λεωφόρο Αλεξάνδρας, στη Στέγη Πατρίδος και στον Ερυθρό Σταυρό</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Χτίστηκαν 8 συγκροτήματα συνολικά στην Αθήνα και στον Πειραιά σε δυο χρονικές περιόδους από το 1934-1936 και από το 1936-1939.</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Η κατασκευή των πολυκατοικιών έγινε με βάση τις αρχές του Μοντέρνου κινήματος: Κατασκευή λιτών κτιρίων και πρόβλεψη για δημιουργία ελεύθερων χώρων ανάμεσά τους. Είναι τριώροφες και διαθέτουν ανελκυστήρα.</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Οι πρωτοπόροι για την εποχή αρχιτέκτονες που ασχολήθηκαν με το σχεδιασμό των κτηρίων </a:t>
            </a:r>
            <a:r>
              <a:rPr lang="el-GR" sz="2000" dirty="0" err="1">
                <a:latin typeface="Times New Roman" pitchFamily="18" charset="0"/>
                <a:cs typeface="Times New Roman" pitchFamily="18" charset="0"/>
              </a:rPr>
              <a:t>αυτων</a:t>
            </a:r>
            <a:r>
              <a:rPr lang="el-GR" sz="2000" dirty="0">
                <a:latin typeface="Times New Roman" pitchFamily="18" charset="0"/>
                <a:cs typeface="Times New Roman" pitchFamily="18" charset="0"/>
              </a:rPr>
              <a:t> ήταν ο Κίμων Λάσκαρης, ο Δημήτρης Κυριάκος και ο Άγγελος </a:t>
            </a:r>
            <a:r>
              <a:rPr lang="el-GR" sz="2000" dirty="0" err="1">
                <a:latin typeface="Times New Roman" pitchFamily="18" charset="0"/>
                <a:cs typeface="Times New Roman" pitchFamily="18" charset="0"/>
              </a:rPr>
              <a:t>Σιάγας</a:t>
            </a:r>
            <a:r>
              <a:rPr lang="el-G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6260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7223"/>
            <a:ext cx="8229600" cy="1143000"/>
          </a:xfrm>
        </p:spPr>
        <p:txBody>
          <a:bodyPr>
            <a:normAutofit/>
          </a:bodyPr>
          <a:lstStyle/>
          <a:p>
            <a:r>
              <a:rPr lang="el-GR" sz="3200" dirty="0">
                <a:latin typeface="Times New Roman" pitchFamily="18" charset="0"/>
                <a:cs typeface="Times New Roman" pitchFamily="18" charset="0"/>
              </a:rPr>
              <a:t>Συγκροτήματα Προσφυγικών Πολυκατοικιών</a:t>
            </a:r>
          </a:p>
        </p:txBody>
      </p:sp>
      <p:sp>
        <p:nvSpPr>
          <p:cNvPr id="3" name="2 - Θέση περιεχομένου"/>
          <p:cNvSpPr>
            <a:spLocks noGrp="1"/>
          </p:cNvSpPr>
          <p:nvPr>
            <p:ph idx="1"/>
          </p:nvPr>
        </p:nvSpPr>
        <p:spPr>
          <a:xfrm>
            <a:off x="-98612" y="1340223"/>
            <a:ext cx="12183036" cy="5257129"/>
          </a:xfrm>
        </p:spPr>
        <p:txBody>
          <a:bodyPr>
            <a:normAutofit/>
          </a:bodyPr>
          <a:lstStyle/>
          <a:p>
            <a:pPr algn="just"/>
            <a:r>
              <a:rPr lang="el-GR" sz="2000" dirty="0">
                <a:latin typeface="Times New Roman" pitchFamily="18" charset="0"/>
                <a:cs typeface="Times New Roman" pitchFamily="18" charset="0"/>
              </a:rPr>
              <a:t>Η διανομή των διαμερισμάτων στους δικαιούχους γινόταν με κλήρωση λαμβάνοντας υπόψη τον αριθμό των μελών της κάθε οικογένειας. </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Τα διαμερίσματα αυτά τελικά δεν παραχωρήθηκαν δωρεάν στους δικαιούχους, όπως οι ίδιοι οι πρόσφυγες ανέμεναν εξαιτίας των ανταλλάξιμων περιουσίων, αλλά καταβλήθηκε το ανάλογο αντίτιμο στο Υπουργείο Πρόνοιας. </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Το Υπουργείο Πρόνοιας τα παραχωρούσε με διευκολύνσεις, όπως την δυνατότητα αποπληρωμής εντός 15 χρόνων του 70% της τιμής που δαπανήθηκε για το οικόπεδο και την κατασκευή της κατοικίας</a:t>
            </a:r>
          </a:p>
        </p:txBody>
      </p:sp>
    </p:spTree>
    <p:extLst>
      <p:ext uri="{BB962C8B-B14F-4D97-AF65-F5344CB8AC3E}">
        <p14:creationId xmlns:p14="http://schemas.microsoft.com/office/powerpoint/2010/main" val="371876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91544" y="1700808"/>
            <a:ext cx="554461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sp>
        <p:nvSpPr>
          <p:cNvPr id="8" name="7 - TextBox"/>
          <p:cNvSpPr txBox="1"/>
          <p:nvPr/>
        </p:nvSpPr>
        <p:spPr>
          <a:xfrm>
            <a:off x="1524000" y="6669360"/>
            <a:ext cx="327585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pic>
        <p:nvPicPr>
          <p:cNvPr id="7" name="Εικόνα 6">
            <a:extLst>
              <a:ext uri="{FF2B5EF4-FFF2-40B4-BE49-F238E27FC236}">
                <a16:creationId xmlns:a16="http://schemas.microsoft.com/office/drawing/2014/main" id="{2A7BBC9B-1886-A2DD-72F9-13530ECC3C3E}"/>
              </a:ext>
            </a:extLst>
          </p:cNvPr>
          <p:cNvPicPr>
            <a:picLocks noChangeAspect="1"/>
          </p:cNvPicPr>
          <p:nvPr/>
        </p:nvPicPr>
        <p:blipFill rotWithShape="1">
          <a:blip r:embed="rId2"/>
          <a:srcRect l="23604" t="19608" r="38187" b="9411"/>
          <a:stretch/>
        </p:blipFill>
        <p:spPr>
          <a:xfrm>
            <a:off x="2686350" y="-3974"/>
            <a:ext cx="6563062"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91544" y="1700808"/>
            <a:ext cx="554461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sp>
        <p:nvSpPr>
          <p:cNvPr id="8" name="7 - TextBox"/>
          <p:cNvSpPr txBox="1"/>
          <p:nvPr/>
        </p:nvSpPr>
        <p:spPr>
          <a:xfrm>
            <a:off x="1524000" y="6669360"/>
            <a:ext cx="327585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pic>
        <p:nvPicPr>
          <p:cNvPr id="6" name="Εικόνα 5">
            <a:extLst>
              <a:ext uri="{FF2B5EF4-FFF2-40B4-BE49-F238E27FC236}">
                <a16:creationId xmlns:a16="http://schemas.microsoft.com/office/drawing/2014/main" id="{FD48EAE3-B94A-BB89-9FF0-5D94C634F8DD}"/>
              </a:ext>
            </a:extLst>
          </p:cNvPr>
          <p:cNvPicPr>
            <a:picLocks noChangeAspect="1"/>
          </p:cNvPicPr>
          <p:nvPr/>
        </p:nvPicPr>
        <p:blipFill rotWithShape="1">
          <a:blip r:embed="rId2"/>
          <a:srcRect l="23971" t="42222" r="39191" b="20915"/>
          <a:stretch/>
        </p:blipFill>
        <p:spPr>
          <a:xfrm>
            <a:off x="3224682" y="0"/>
            <a:ext cx="6563062" cy="3694178"/>
          </a:xfrm>
          <a:prstGeom prst="rect">
            <a:avLst/>
          </a:prstGeom>
        </p:spPr>
      </p:pic>
    </p:spTree>
    <p:extLst>
      <p:ext uri="{BB962C8B-B14F-4D97-AF65-F5344CB8AC3E}">
        <p14:creationId xmlns:p14="http://schemas.microsoft.com/office/powerpoint/2010/main" val="5901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a:xfrm>
            <a:off x="0" y="374090"/>
            <a:ext cx="10515600" cy="1325563"/>
          </a:xfrm>
        </p:spPr>
        <p:txBody>
          <a:bodyPr/>
          <a:lstStyle/>
          <a:p>
            <a:r>
              <a:rPr lang="el-GR" dirty="0"/>
              <a:t>Περιεχόμενα διάλεξης</a:t>
            </a:r>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3" y="1825625"/>
            <a:ext cx="11797552" cy="4351338"/>
          </a:xfrm>
        </p:spPr>
        <p:txBody>
          <a:bodyPr>
            <a:normAutofit/>
          </a:bodyPr>
          <a:lstStyle/>
          <a:p>
            <a:pPr marL="457200" indent="-457200">
              <a:buFont typeface="+mj-lt"/>
              <a:buAutoNum type="arabicPeriod"/>
            </a:pPr>
            <a:r>
              <a:rPr lang="el-GR" sz="2400" dirty="0"/>
              <a:t>Η κοινωνική κατοικία στην Ελλάδα μέσα από το παράδειγμα της Αθήνας. Πως αντιμετωπίστηκε η ανάγκη για στέγη σε διαφορετικές χρονικές περιόδους.</a:t>
            </a:r>
          </a:p>
          <a:p>
            <a:pPr marL="457200" indent="-457200">
              <a:buFont typeface="+mj-lt"/>
              <a:buAutoNum type="arabicPeriod"/>
            </a:pPr>
            <a:endParaRPr lang="el-GR" sz="2400" dirty="0"/>
          </a:p>
          <a:p>
            <a:pPr marL="457200" indent="-457200">
              <a:buFont typeface="+mj-lt"/>
              <a:buAutoNum type="arabicPeriod"/>
            </a:pPr>
            <a:r>
              <a:rPr lang="el-GR" sz="2400" dirty="0"/>
              <a:t>Σύνδεση με το σήμερα και την ανάγκη ενός νέου μοντέλου κοινωνικής κατοικίας.</a:t>
            </a:r>
          </a:p>
        </p:txBody>
      </p:sp>
    </p:spTree>
    <p:extLst>
      <p:ext uri="{BB962C8B-B14F-4D97-AF65-F5344CB8AC3E}">
        <p14:creationId xmlns:p14="http://schemas.microsoft.com/office/powerpoint/2010/main" val="286087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91544" y="1700808"/>
            <a:ext cx="554461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sp>
        <p:nvSpPr>
          <p:cNvPr id="8" name="7 - TextBox"/>
          <p:cNvSpPr txBox="1"/>
          <p:nvPr/>
        </p:nvSpPr>
        <p:spPr>
          <a:xfrm>
            <a:off x="1524000" y="6669360"/>
            <a:ext cx="3275856" cy="369332"/>
          </a:xfrm>
          <a:prstGeom prst="rect">
            <a:avLst/>
          </a:prstGeom>
          <a:noFill/>
        </p:spPr>
        <p:txBody>
          <a:bodyPr wrap="square" rtlCol="0">
            <a:spAutoFit/>
          </a:bodyPr>
          <a:lstStyle/>
          <a:p>
            <a:endParaRPr lang="el-GR" dirty="0">
              <a:solidFill>
                <a:prstClr val="black"/>
              </a:solidFill>
              <a:latin typeface="Calibri" panose="020F0502020204030204"/>
            </a:endParaRPr>
          </a:p>
        </p:txBody>
      </p:sp>
      <p:pic>
        <p:nvPicPr>
          <p:cNvPr id="3" name="Εικόνα 2">
            <a:extLst>
              <a:ext uri="{FF2B5EF4-FFF2-40B4-BE49-F238E27FC236}">
                <a16:creationId xmlns:a16="http://schemas.microsoft.com/office/drawing/2014/main" id="{AA737314-C9C3-8386-C17A-A3F551C2148A}"/>
              </a:ext>
            </a:extLst>
          </p:cNvPr>
          <p:cNvPicPr>
            <a:picLocks noChangeAspect="1"/>
          </p:cNvPicPr>
          <p:nvPr/>
        </p:nvPicPr>
        <p:blipFill>
          <a:blip r:embed="rId2"/>
          <a:stretch>
            <a:fillRect/>
          </a:stretch>
        </p:blipFill>
        <p:spPr>
          <a:xfrm>
            <a:off x="1591551" y="188640"/>
            <a:ext cx="8345510" cy="5933872"/>
          </a:xfrm>
          <a:prstGeom prst="rect">
            <a:avLst/>
          </a:prstGeom>
        </p:spPr>
      </p:pic>
      <p:sp>
        <p:nvSpPr>
          <p:cNvPr id="4" name="TextBox 3">
            <a:extLst>
              <a:ext uri="{FF2B5EF4-FFF2-40B4-BE49-F238E27FC236}">
                <a16:creationId xmlns:a16="http://schemas.microsoft.com/office/drawing/2014/main" id="{D866CB92-1EB4-BAB8-DA29-EE40E8F99034}"/>
              </a:ext>
            </a:extLst>
          </p:cNvPr>
          <p:cNvSpPr txBox="1"/>
          <p:nvPr/>
        </p:nvSpPr>
        <p:spPr>
          <a:xfrm>
            <a:off x="2237010" y="6207695"/>
            <a:ext cx="6772520" cy="461665"/>
          </a:xfrm>
          <a:prstGeom prst="rect">
            <a:avLst/>
          </a:prstGeom>
          <a:noFill/>
        </p:spPr>
        <p:txBody>
          <a:bodyPr wrap="square" rtlCol="0">
            <a:spAutoFit/>
          </a:bodyPr>
          <a:lstStyle/>
          <a:p>
            <a:r>
              <a:rPr lang="el-GR" sz="1200" b="0" i="0" u="none" strike="noStrike" baseline="0">
                <a:solidFill>
                  <a:srgbClr val="000000"/>
                </a:solidFill>
                <a:latin typeface="Times New Roman" panose="02020603050405020304" pitchFamily="18" charset="0"/>
              </a:rPr>
              <a:t>Πηγή φωτογραφίας: Αρχείο ΕΡΤ ΑΕ ( </a:t>
            </a:r>
            <a:r>
              <a:rPr lang="el-GR" sz="1200" b="0" i="0" u="none" strike="noStrike" baseline="0">
                <a:solidFill>
                  <a:srgbClr val="006FC0"/>
                </a:solidFill>
                <a:latin typeface="Times New Roman" panose="02020603050405020304" pitchFamily="18" charset="0"/>
              </a:rPr>
              <a:t>https://archive.ert.gr/16555/ </a:t>
            </a:r>
            <a:r>
              <a:rPr lang="el-GR" sz="1200" b="0" i="0" u="none" strike="noStrike" baseline="0">
                <a:solidFill>
                  <a:srgbClr val="000000"/>
                </a:solidFill>
                <a:latin typeface="Times New Roman" panose="02020603050405020304" pitchFamily="18" charset="0"/>
              </a:rPr>
              <a:t>) </a:t>
            </a:r>
          </a:p>
          <a:p>
            <a:r>
              <a:rPr lang="el-GR" sz="1200" b="0" i="0" u="none" strike="noStrike" baseline="0">
                <a:solidFill>
                  <a:srgbClr val="000000"/>
                </a:solidFill>
                <a:latin typeface="Times New Roman" panose="02020603050405020304" pitchFamily="18" charset="0"/>
              </a:rPr>
              <a:t>Συλλογή: Πέτρου Πουλίδη </a:t>
            </a:r>
            <a:endParaRPr lang="el-GR" sz="1200" dirty="0"/>
          </a:p>
        </p:txBody>
      </p:sp>
      <p:sp>
        <p:nvSpPr>
          <p:cNvPr id="7" name="TextBox 6">
            <a:extLst>
              <a:ext uri="{FF2B5EF4-FFF2-40B4-BE49-F238E27FC236}">
                <a16:creationId xmlns:a16="http://schemas.microsoft.com/office/drawing/2014/main" id="{31FE6B92-E81C-1068-98F6-E0874485C573}"/>
              </a:ext>
            </a:extLst>
          </p:cNvPr>
          <p:cNvSpPr txBox="1"/>
          <p:nvPr/>
        </p:nvSpPr>
        <p:spPr>
          <a:xfrm>
            <a:off x="10040471" y="323200"/>
            <a:ext cx="2151529" cy="1200329"/>
          </a:xfrm>
          <a:prstGeom prst="rect">
            <a:avLst/>
          </a:prstGeom>
          <a:noFill/>
        </p:spPr>
        <p:txBody>
          <a:bodyPr wrap="square" rtlCol="0">
            <a:spAutoFit/>
          </a:bodyPr>
          <a:lstStyle/>
          <a:p>
            <a:r>
              <a:rPr lang="el-GR" sz="1800" b="1" i="0" u="none" strike="noStrike" baseline="0" dirty="0">
                <a:solidFill>
                  <a:srgbClr val="000000"/>
                </a:solidFill>
                <a:latin typeface="Times New Roman" panose="02020603050405020304" pitchFamily="18" charset="0"/>
              </a:rPr>
              <a:t>Οι προσφυγικές πολυκατοικίες της λεωφόρου Αλεξάνδρας </a:t>
            </a:r>
            <a:endParaRPr lang="el-GR" dirty="0"/>
          </a:p>
        </p:txBody>
      </p:sp>
    </p:spTree>
    <p:extLst>
      <p:ext uri="{BB962C8B-B14F-4D97-AF65-F5344CB8AC3E}">
        <p14:creationId xmlns:p14="http://schemas.microsoft.com/office/powerpoint/2010/main" val="401035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55786"/>
            <a:ext cx="12048565" cy="1228998"/>
          </a:xfrm>
        </p:spPr>
        <p:txBody>
          <a:bodyPr>
            <a:normAutofit/>
          </a:bodyPr>
          <a:lstStyle/>
          <a:p>
            <a:r>
              <a:rPr lang="el-GR" sz="3100" dirty="0">
                <a:latin typeface="Times New Roman" pitchFamily="18" charset="0"/>
                <a:cs typeface="Times New Roman" pitchFamily="18" charset="0"/>
              </a:rPr>
              <a:t>Ιδιωτική πρωτοβουλία για τη στεγαστική αποκατάσταση των προσφύγων</a:t>
            </a:r>
            <a:br>
              <a:rPr lang="el-GR" dirty="0"/>
            </a:br>
            <a:endParaRPr lang="el-GR" dirty="0"/>
          </a:p>
        </p:txBody>
      </p:sp>
      <p:sp>
        <p:nvSpPr>
          <p:cNvPr id="3" name="2 - Θέση περιεχομένου"/>
          <p:cNvSpPr>
            <a:spLocks noGrp="1"/>
          </p:cNvSpPr>
          <p:nvPr>
            <p:ph idx="1"/>
          </p:nvPr>
        </p:nvSpPr>
        <p:spPr>
          <a:xfrm>
            <a:off x="251012" y="1484784"/>
            <a:ext cx="11869270" cy="5661248"/>
          </a:xfrm>
        </p:spPr>
        <p:txBody>
          <a:bodyPr>
            <a:normAutofit lnSpcReduction="10000"/>
          </a:bodyPr>
          <a:lstStyle/>
          <a:p>
            <a:pPr algn="just"/>
            <a:r>
              <a:rPr lang="el-GR" sz="2000" dirty="0">
                <a:latin typeface="Calibri" panose="020F0502020204030204" pitchFamily="34" charset="0"/>
                <a:cs typeface="Calibri" panose="020F0502020204030204" pitchFamily="34" charset="0"/>
              </a:rPr>
              <a:t>Παράλληλα με τη δράση των φορέων και του Υπουργείου Πρόνοιας, που στέγασαν έναν μικρό αριθμό προσφύγων, όσοι παρέμεναν άστεγοι δημιουργούσαν με αυτοστέγαση ολόκληρους συνοικισμούς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από παραπήγματα.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Στην Αθήνα, οι πρόσφυγες </a:t>
            </a:r>
            <a:r>
              <a:rPr lang="el-GR" sz="2000" dirty="0" err="1">
                <a:latin typeface="Calibri" panose="020F0502020204030204" pitchFamily="34" charset="0"/>
                <a:cs typeface="Calibri" panose="020F0502020204030204" pitchFamily="34" charset="0"/>
              </a:rPr>
              <a:t>αυτοστεγάστηκαν</a:t>
            </a:r>
            <a:r>
              <a:rPr lang="el-GR" sz="2000" dirty="0">
                <a:latin typeface="Calibri" panose="020F0502020204030204" pitchFamily="34" charset="0"/>
                <a:cs typeface="Calibri" panose="020F0502020204030204" pitchFamily="34" charset="0"/>
              </a:rPr>
              <a:t> είτε σε κοντινή απόσταση από τους ήδη υπάρχοντες προσφυγικούς συνοικισμούς που είχαν κατασκευαστεί από το κράτος, είτε οπουδήποτε έβρισκαν κενό-ελεύθερο χώρο δημιουργώντας νέους συνοικισμούς.</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Παραδείγματα συνοικισμών που δημιουργήθηκαν αυθαίρετα με αυτοστέγαση ήταν οι συνοικισμοί Δουργουτίου, Νέων Σφαγείων (Ταύρου), Ιλισού, Γκύζη (Πολύγωνο), Ασυρμάτου, Κορυδαλλού, Καλογρέζας, Περισσού, κα.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Στη συνέχεια οι περισσότεροι από αυτούς τους αυθαίρετους συνοικισμούς εντάχθηκαν στο σχέδιο πόλης αλλά και κάποιοι διαλύθηκαν.</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Η ανοχή του κράτους στην αυθαίρετη δόμηση είχε να κάνει με την εκτόνωση της έντασης που θα προέκυπτε λόγω των μεγάλων ελλείψεων για τη στέγαση τόσο των προσφύγων όσο και των φτωχών στρωμάτων των γηγενών. </a:t>
            </a:r>
          </a:p>
          <a:p>
            <a:pPr algn="just"/>
            <a:endParaRPr lang="el-GR" sz="2000" dirty="0">
              <a:latin typeface="Calibri" panose="020F0502020204030204" pitchFamily="34" charset="0"/>
              <a:cs typeface="Calibri" panose="020F0502020204030204" pitchFamily="34" charset="0"/>
            </a:endParaRPr>
          </a:p>
          <a:p>
            <a:pPr algn="just"/>
            <a:endParaRPr lang="el-GR" sz="2000" dirty="0">
              <a:latin typeface="Calibri" panose="020F0502020204030204" pitchFamily="34" charset="0"/>
              <a:cs typeface="Calibri" panose="020F0502020204030204" pitchFamily="34" charset="0"/>
            </a:endParaRPr>
          </a:p>
          <a:p>
            <a:pPr algn="just">
              <a:buFont typeface="Wingdings" pitchFamily="2" charset="2"/>
              <a:buChar char="Ø"/>
            </a:pPr>
            <a:endParaRPr lang="el-GR" sz="2000" u="sng"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Νικολίνα\Documents\ΤΑ ΕΓΓΡΑΦΑ ΜΟΥ\ΔΙΔΑΚΤΟΡΙΚΟ\Προσφυγικοί Οικισμοί\ΔΟΥΡΓΟΥΤΙ\ΣΕΜΙΝΑΡΙΟ\PINS\3.tif"/>
          <p:cNvPicPr>
            <a:picLocks noGrp="1" noChangeAspect="1" noChangeArrowheads="1"/>
          </p:cNvPicPr>
          <p:nvPr>
            <p:ph idx="1"/>
          </p:nvPr>
        </p:nvPicPr>
        <p:blipFill>
          <a:blip r:embed="rId2" cstate="print"/>
          <a:srcRect/>
          <a:stretch>
            <a:fillRect/>
          </a:stretch>
        </p:blipFill>
        <p:spPr bwMode="auto">
          <a:xfrm>
            <a:off x="1524001" y="0"/>
            <a:ext cx="5176627" cy="3284984"/>
          </a:xfrm>
          <a:prstGeom prst="rect">
            <a:avLst/>
          </a:prstGeom>
          <a:noFill/>
        </p:spPr>
      </p:pic>
      <p:pic>
        <p:nvPicPr>
          <p:cNvPr id="81924" name="Picture 4"/>
          <p:cNvPicPr>
            <a:picLocks noChangeAspect="1" noChangeArrowheads="1"/>
          </p:cNvPicPr>
          <p:nvPr/>
        </p:nvPicPr>
        <p:blipFill>
          <a:blip r:embed="rId3" cstate="print"/>
          <a:srcRect/>
          <a:stretch>
            <a:fillRect/>
          </a:stretch>
        </p:blipFill>
        <p:spPr bwMode="auto">
          <a:xfrm>
            <a:off x="6888088" y="0"/>
            <a:ext cx="4254656" cy="3356992"/>
          </a:xfrm>
          <a:prstGeom prst="rect">
            <a:avLst/>
          </a:prstGeom>
          <a:noFill/>
          <a:ln w="9525">
            <a:noFill/>
            <a:miter lim="800000"/>
            <a:headEnd/>
            <a:tailEnd/>
          </a:ln>
        </p:spPr>
      </p:pic>
      <p:sp>
        <p:nvSpPr>
          <p:cNvPr id="7" name="6 - TextBox"/>
          <p:cNvSpPr txBox="1"/>
          <p:nvPr/>
        </p:nvSpPr>
        <p:spPr>
          <a:xfrm>
            <a:off x="1524000" y="3284984"/>
            <a:ext cx="5148064" cy="369332"/>
          </a:xfrm>
          <a:prstGeom prst="rect">
            <a:avLst/>
          </a:prstGeom>
          <a:noFill/>
        </p:spPr>
        <p:txBody>
          <a:bodyPr wrap="square" rtlCol="0">
            <a:spAutoFit/>
          </a:bodyPr>
          <a:lstStyle/>
          <a:p>
            <a:r>
              <a:rPr lang="el-GR" dirty="0">
                <a:solidFill>
                  <a:prstClr val="black"/>
                </a:solidFill>
                <a:latin typeface="Calibri" panose="020F0502020204030204"/>
              </a:rPr>
              <a:t>Εικόνα 1: Παραγκούπολη Δουργουτίου τη </a:t>
            </a:r>
            <a:r>
              <a:rPr lang="el-GR" dirty="0" err="1">
                <a:solidFill>
                  <a:prstClr val="black"/>
                </a:solidFill>
                <a:latin typeface="Calibri" panose="020F0502020204030204"/>
              </a:rPr>
              <a:t>δεκ</a:t>
            </a:r>
            <a:r>
              <a:rPr lang="el-GR" dirty="0">
                <a:solidFill>
                  <a:prstClr val="black"/>
                </a:solidFill>
                <a:latin typeface="Calibri" panose="020F0502020204030204"/>
              </a:rPr>
              <a:t>. 1940.</a:t>
            </a:r>
          </a:p>
        </p:txBody>
      </p:sp>
      <p:sp>
        <p:nvSpPr>
          <p:cNvPr id="8" name="7 - TextBox"/>
          <p:cNvSpPr txBox="1"/>
          <p:nvPr/>
        </p:nvSpPr>
        <p:spPr>
          <a:xfrm>
            <a:off x="6960096" y="3284984"/>
            <a:ext cx="4067944" cy="369332"/>
          </a:xfrm>
          <a:prstGeom prst="rect">
            <a:avLst/>
          </a:prstGeom>
          <a:noFill/>
        </p:spPr>
        <p:txBody>
          <a:bodyPr wrap="square" rtlCol="0">
            <a:spAutoFit/>
          </a:bodyPr>
          <a:lstStyle/>
          <a:p>
            <a:r>
              <a:rPr lang="el-GR" dirty="0">
                <a:solidFill>
                  <a:prstClr val="black"/>
                </a:solidFill>
                <a:latin typeface="Calibri" panose="020F0502020204030204"/>
              </a:rPr>
              <a:t>Εικόνα 2: Παραπήγματα Ιλισού. </a:t>
            </a:r>
          </a:p>
        </p:txBody>
      </p:sp>
      <p:pic>
        <p:nvPicPr>
          <p:cNvPr id="81925" name="Picture 5"/>
          <p:cNvPicPr>
            <a:picLocks noChangeAspect="1" noChangeArrowheads="1"/>
          </p:cNvPicPr>
          <p:nvPr/>
        </p:nvPicPr>
        <p:blipFill>
          <a:blip r:embed="rId4" cstate="print"/>
          <a:srcRect/>
          <a:stretch>
            <a:fillRect/>
          </a:stretch>
        </p:blipFill>
        <p:spPr bwMode="auto">
          <a:xfrm>
            <a:off x="4799857" y="3573016"/>
            <a:ext cx="4241775" cy="2924944"/>
          </a:xfrm>
          <a:prstGeom prst="rect">
            <a:avLst/>
          </a:prstGeom>
          <a:noFill/>
          <a:ln w="9525">
            <a:noFill/>
            <a:miter lim="800000"/>
            <a:headEnd/>
            <a:tailEnd/>
          </a:ln>
        </p:spPr>
      </p:pic>
      <p:sp>
        <p:nvSpPr>
          <p:cNvPr id="10" name="9 - TextBox"/>
          <p:cNvSpPr txBox="1"/>
          <p:nvPr/>
        </p:nvSpPr>
        <p:spPr>
          <a:xfrm>
            <a:off x="5159896" y="6488668"/>
            <a:ext cx="4320480" cy="369332"/>
          </a:xfrm>
          <a:prstGeom prst="rect">
            <a:avLst/>
          </a:prstGeom>
          <a:noFill/>
        </p:spPr>
        <p:txBody>
          <a:bodyPr wrap="square" rtlCol="0">
            <a:spAutoFit/>
          </a:bodyPr>
          <a:lstStyle/>
          <a:p>
            <a:r>
              <a:rPr lang="el-GR" dirty="0">
                <a:solidFill>
                  <a:prstClr val="black"/>
                </a:solidFill>
                <a:latin typeface="Calibri" panose="020F0502020204030204"/>
              </a:rPr>
              <a:t>Εικόνα 3: Παραπήγματα Καισαριανής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70330"/>
            <a:ext cx="8686800" cy="1417638"/>
          </a:xfrm>
        </p:spPr>
        <p:txBody>
          <a:bodyPr>
            <a:normAutofit/>
          </a:bodyPr>
          <a:lstStyle/>
          <a:p>
            <a:r>
              <a:rPr lang="el-GR" sz="3100" dirty="0">
                <a:latin typeface="Times New Roman" pitchFamily="18" charset="0"/>
                <a:cs typeface="Times New Roman" pitchFamily="18" charset="0"/>
              </a:rPr>
              <a:t>Σύσταση οικοδομικού συνεταιρισμού</a:t>
            </a:r>
            <a:br>
              <a:rPr lang="el-GR" dirty="0">
                <a:latin typeface="Times New Roman" pitchFamily="18" charset="0"/>
                <a:cs typeface="Times New Roman" pitchFamily="18" charset="0"/>
              </a:rPr>
            </a:br>
            <a:endParaRPr lang="el-GR" dirty="0"/>
          </a:p>
        </p:txBody>
      </p:sp>
      <p:sp>
        <p:nvSpPr>
          <p:cNvPr id="3" name="2 - Θέση περιεχομένου"/>
          <p:cNvSpPr>
            <a:spLocks noGrp="1"/>
          </p:cNvSpPr>
          <p:nvPr>
            <p:ph idx="1"/>
          </p:nvPr>
        </p:nvSpPr>
        <p:spPr>
          <a:xfrm>
            <a:off x="0" y="1412776"/>
            <a:ext cx="12066494" cy="5346611"/>
          </a:xfrm>
        </p:spPr>
        <p:txBody>
          <a:bodyPr>
            <a:normAutofit/>
          </a:bodyPr>
          <a:lstStyle/>
          <a:p>
            <a:pPr algn="just"/>
            <a:r>
              <a:rPr lang="el-GR" sz="2000" dirty="0">
                <a:latin typeface="Calibri" panose="020F0502020204030204" pitchFamily="34" charset="0"/>
                <a:cs typeface="Calibri" panose="020F0502020204030204" pitchFamily="34" charset="0"/>
              </a:rPr>
              <a:t>Οι ευπορότεροι πρόσφυγες είχαν τη δυνατότητα να οργανωθούν σε Οικοδομικούς Συνεταιρισμούς.</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Οι Συνεταιρισμοί αποτελούσαν ομάδες προσφύγων που οργανώνονταν με στόχο την κατασκευή κατοικιών σε  μια έκταση που τους είχε δοθεί από το κράτος.</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Η κρατική πολιτική στην περίπτωση των Οικοδομικών Συνεταιρισμών είχε να κάνει με την κατάτμηση μεγάλων εκτάσεων και την οικοπεδοποίησή τους.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Η  κατασκευή της κατοικίας γινόταν, με ευθύνη του ιδιοκτήτη, με αυτοστέγαση.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Στα οικόπεδα αυτά που παραχωρούταν στις ευπορότερες προσφυγικές οικογένειες είχε γίνει πρόβλεψη και για παροχή σχετικής υποδομής.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Το Υπουργείο Πρόνοιας παραχώρησε 15.000 οικόπεδα σε εύπορους πρόσφυγες στη Νέα Σμύρνη (περίπου 3.000 στρέμματα) και στη Νέα Καλλίπολη (1.000 στρέμματα) με στόχο την ανέγερση προσφυγικών συνοικισμών.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 Ευθύγραμμο βέλος σύνδεσης"/>
          <p:cNvCxnSpPr/>
          <p:nvPr/>
        </p:nvCxnSpPr>
        <p:spPr>
          <a:xfrm>
            <a:off x="7176120" y="6093296"/>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Εικόνα 7">
            <a:extLst>
              <a:ext uri="{FF2B5EF4-FFF2-40B4-BE49-F238E27FC236}">
                <a16:creationId xmlns:a16="http://schemas.microsoft.com/office/drawing/2014/main" id="{C08CACDC-669D-D9F1-7EC5-20A4DECD91A5}"/>
              </a:ext>
            </a:extLst>
          </p:cNvPr>
          <p:cNvPicPr>
            <a:picLocks noChangeAspect="1"/>
          </p:cNvPicPr>
          <p:nvPr/>
        </p:nvPicPr>
        <p:blipFill>
          <a:blip r:embed="rId2"/>
          <a:stretch>
            <a:fillRect/>
          </a:stretch>
        </p:blipFill>
        <p:spPr>
          <a:xfrm>
            <a:off x="3921915" y="-1"/>
            <a:ext cx="4872460" cy="6927901"/>
          </a:xfrm>
          <a:prstGeom prst="rect">
            <a:avLst/>
          </a:prstGeom>
        </p:spPr>
      </p:pic>
      <p:sp>
        <p:nvSpPr>
          <p:cNvPr id="9" name="TextBox 8">
            <a:extLst>
              <a:ext uri="{FF2B5EF4-FFF2-40B4-BE49-F238E27FC236}">
                <a16:creationId xmlns:a16="http://schemas.microsoft.com/office/drawing/2014/main" id="{F5FD9846-6756-711E-4C5F-8C958DF8343E}"/>
              </a:ext>
            </a:extLst>
          </p:cNvPr>
          <p:cNvSpPr txBox="1"/>
          <p:nvPr/>
        </p:nvSpPr>
        <p:spPr>
          <a:xfrm>
            <a:off x="9131005" y="855240"/>
            <a:ext cx="2792053" cy="2031325"/>
          </a:xfrm>
          <a:prstGeom prst="rect">
            <a:avLst/>
          </a:prstGeom>
          <a:noFill/>
        </p:spPr>
        <p:txBody>
          <a:bodyPr wrap="square" rtlCol="0">
            <a:spAutoFit/>
          </a:bodyPr>
          <a:lstStyle/>
          <a:p>
            <a:r>
              <a:rPr lang="el-GR" sz="1800" i="0" u="none" strike="noStrike" baseline="0" dirty="0">
                <a:solidFill>
                  <a:srgbClr val="000000"/>
                </a:solidFill>
                <a:latin typeface="Times New Roman" panose="02020603050405020304" pitchFamily="18" charset="0"/>
              </a:rPr>
              <a:t>Προσφυγικοί συνοικισμοί που δημιουργήθηκαν είτε με αυτοστέγαση είτε από το κράτος στη μητροπολιτική περιοχή της Αθήνας (1922-τέλη της δεκαετίας του 1930)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6139" y="370892"/>
            <a:ext cx="10818731" cy="1143000"/>
          </a:xfrm>
        </p:spPr>
        <p:txBody>
          <a:bodyPr>
            <a:normAutofit fontScale="90000"/>
          </a:bodyPr>
          <a:lstStyle/>
          <a:p>
            <a:r>
              <a:rPr lang="el-GR" sz="2200" b="1" dirty="0"/>
              <a:t>Συγκεντρωτικά τύποι κατοικιών που κατασκευάστηκαν σε διάφορους συνοικισμούς της Αθήνας και του Πειραιά την περίοδο 1922-1940</a:t>
            </a:r>
            <a:br>
              <a:rPr lang="el-GR" dirty="0"/>
            </a:br>
            <a:endParaRPr lang="el-GR"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1307223993"/>
              </p:ext>
            </p:extLst>
          </p:nvPr>
        </p:nvGraphicFramePr>
        <p:xfrm>
          <a:off x="2027548" y="1513892"/>
          <a:ext cx="8136903" cy="5127090"/>
        </p:xfrm>
        <a:graphic>
          <a:graphicData uri="http://schemas.openxmlformats.org/drawingml/2006/table">
            <a:tbl>
              <a:tblPr/>
              <a:tblGrid>
                <a:gridCol w="2584878">
                  <a:extLst>
                    <a:ext uri="{9D8B030D-6E8A-4147-A177-3AD203B41FA5}">
                      <a16:colId xmlns:a16="http://schemas.microsoft.com/office/drawing/2014/main" val="20000"/>
                    </a:ext>
                  </a:extLst>
                </a:gridCol>
                <a:gridCol w="2730505">
                  <a:extLst>
                    <a:ext uri="{9D8B030D-6E8A-4147-A177-3AD203B41FA5}">
                      <a16:colId xmlns:a16="http://schemas.microsoft.com/office/drawing/2014/main" val="20001"/>
                    </a:ext>
                  </a:extLst>
                </a:gridCol>
                <a:gridCol w="2821520">
                  <a:extLst>
                    <a:ext uri="{9D8B030D-6E8A-4147-A177-3AD203B41FA5}">
                      <a16:colId xmlns:a16="http://schemas.microsoft.com/office/drawing/2014/main" val="20002"/>
                    </a:ext>
                  </a:extLst>
                </a:gridCol>
              </a:tblGrid>
              <a:tr h="234531">
                <a:tc>
                  <a:txBody>
                    <a:bodyPr/>
                    <a:lstStyle/>
                    <a:p>
                      <a:pPr algn="l">
                        <a:lnSpc>
                          <a:spcPct val="150000"/>
                        </a:lnSpc>
                        <a:spcAft>
                          <a:spcPts val="0"/>
                        </a:spcAft>
                      </a:pPr>
                      <a:r>
                        <a:rPr lang="el-GR" sz="1400" b="1" dirty="0">
                          <a:solidFill>
                            <a:srgbClr val="000000"/>
                          </a:solidFill>
                          <a:latin typeface="Times New Roman" pitchFamily="18" charset="0"/>
                          <a:ea typeface="Times New Roman"/>
                          <a:cs typeface="Times New Roman" pitchFamily="18" charset="0"/>
                        </a:rPr>
                        <a:t>Τύπος κατοικίας</a:t>
                      </a: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b="1">
                          <a:solidFill>
                            <a:srgbClr val="000000"/>
                          </a:solidFill>
                          <a:latin typeface="Times New Roman" pitchFamily="18" charset="0"/>
                          <a:ea typeface="Times New Roman"/>
                          <a:cs typeface="Times New Roman" pitchFamily="18" charset="0"/>
                        </a:rPr>
                        <a:t>Φορέας κατασκευής</a:t>
                      </a:r>
                      <a:endParaRPr lang="el-GR" sz="1400">
                        <a:latin typeface="Times New Roman" pitchFamily="18" charset="0"/>
                        <a:ea typeface="Calibri"/>
                        <a:cs typeface="Times New Roman" pitchFamily="18" charset="0"/>
                      </a:endParaRPr>
                    </a:p>
                  </a:txBody>
                  <a:tcPr marL="58779" marR="587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b="1">
                          <a:solidFill>
                            <a:srgbClr val="000000"/>
                          </a:solidFill>
                          <a:latin typeface="Times New Roman" pitchFamily="18" charset="0"/>
                          <a:ea typeface="Times New Roman"/>
                          <a:cs typeface="Times New Roman" pitchFamily="18" charset="0"/>
                        </a:rPr>
                        <a:t>Συνοικισμοί </a:t>
                      </a:r>
                      <a:endParaRPr lang="el-GR" sz="1400">
                        <a:latin typeface="Times New Roman" pitchFamily="18" charset="0"/>
                        <a:ea typeface="Calibri"/>
                        <a:cs typeface="Times New Roman" pitchFamily="18" charset="0"/>
                      </a:endParaRPr>
                    </a:p>
                  </a:txBody>
                  <a:tcPr marL="58779" marR="587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7184">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"γερμανικά",  ξύλινα παραπήγματα</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κράτος (κατασκευάστηκαν με τις αποζημιώσεις που κατέβαλε η Γερμανία στην Ελλάδα μετά το τέλος του Πρώτου  Παγκοσμίου Πολέμου)</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dirty="0">
                          <a:solidFill>
                            <a:srgbClr val="000000"/>
                          </a:solidFill>
                          <a:latin typeface="Times New Roman" pitchFamily="18" charset="0"/>
                          <a:ea typeface="Times New Roman"/>
                          <a:cs typeface="Times New Roman" pitchFamily="18" charset="0"/>
                        </a:rPr>
                        <a:t>Ταύρος, Καισαριανή, Περιστέρι, Νέα Κοκκινιά, Πέραμα </a:t>
                      </a: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1715">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απλά ή δίδυμα σπίτια τα οποία αποτελούταν από έναν ή δύο ορόφους ανάλογα με τον αριθμό των οικογενειών που θα στεγάζονταν (2 ή 4 αντίστοιχα).</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ΤΠΠ, ΕΑΠ και Υπουργείο Πρόνοιας</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dirty="0">
                          <a:solidFill>
                            <a:srgbClr val="000000"/>
                          </a:solidFill>
                          <a:latin typeface="Times New Roman" pitchFamily="18" charset="0"/>
                          <a:ea typeface="Times New Roman"/>
                          <a:cs typeface="Times New Roman" pitchFamily="18" charset="0"/>
                        </a:rPr>
                        <a:t>Νέα Φιλαδέλφεια, Καισαριανή, Βύρωνας, Νέα Ιωνία, Καλλιθέα, Ρέντης, Κοκκινιά, Μικρολίμανο (Πειραιάς)</a:t>
                      </a: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8123">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πρόχειρα παραπήγματα </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ΤΠΠ, ΕΑΠ, Υπουργείο Πρόνοιας αλλά και οι πρόσφυγες μόνοι τους με αυτοστέγαση</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dirty="0" err="1">
                          <a:solidFill>
                            <a:srgbClr val="000000"/>
                          </a:solidFill>
                          <a:latin typeface="Times New Roman" pitchFamily="18" charset="0"/>
                          <a:ea typeface="Times New Roman"/>
                          <a:cs typeface="Times New Roman" pitchFamily="18" charset="0"/>
                        </a:rPr>
                        <a:t>Κουντουριώτικα</a:t>
                      </a:r>
                      <a:r>
                        <a:rPr lang="el-GR" sz="1400" dirty="0">
                          <a:solidFill>
                            <a:srgbClr val="000000"/>
                          </a:solidFill>
                          <a:latin typeface="Times New Roman" pitchFamily="18" charset="0"/>
                          <a:ea typeface="Times New Roman"/>
                          <a:cs typeface="Times New Roman" pitchFamily="18" charset="0"/>
                        </a:rPr>
                        <a:t>, Πεδίο Άρεως,  Δραπετσώνα, Καλλιθέα,  Νέα Σφαγεία (Ταύρος), Δουργούτι</a:t>
                      </a: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3592">
                <a:tc>
                  <a:txBody>
                    <a:bodyPr/>
                    <a:lstStyle/>
                    <a:p>
                      <a:pPr algn="l">
                        <a:lnSpc>
                          <a:spcPct val="150000"/>
                        </a:lnSpc>
                        <a:spcAft>
                          <a:spcPts val="0"/>
                        </a:spcAft>
                      </a:pPr>
                      <a:r>
                        <a:rPr lang="el-GR" sz="1400">
                          <a:solidFill>
                            <a:srgbClr val="000000"/>
                          </a:solidFill>
                          <a:latin typeface="Times New Roman" pitchFamily="18" charset="0"/>
                          <a:ea typeface="Times New Roman"/>
                          <a:cs typeface="Times New Roman" pitchFamily="18" charset="0"/>
                        </a:rPr>
                        <a:t>τριώροφες πολυκατοικίες</a:t>
                      </a:r>
                      <a:endParaRPr lang="el-GR" sz="140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dirty="0">
                          <a:solidFill>
                            <a:srgbClr val="000000"/>
                          </a:solidFill>
                          <a:latin typeface="Times New Roman" pitchFamily="18" charset="0"/>
                          <a:ea typeface="Times New Roman"/>
                          <a:cs typeface="Times New Roman" pitchFamily="18" charset="0"/>
                        </a:rPr>
                        <a:t>Υπουργείο Πρόνοιας</a:t>
                      </a: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l-GR" sz="1400" dirty="0">
                        <a:latin typeface="Times New Roman" pitchFamily="18" charset="0"/>
                        <a:ea typeface="Calibri"/>
                        <a:cs typeface="Times New Roman" pitchFamily="18" charset="0"/>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3 - Ορθογώνιο"/>
          <p:cNvSpPr/>
          <p:nvPr/>
        </p:nvSpPr>
        <p:spPr>
          <a:xfrm>
            <a:off x="2423592" y="1772816"/>
            <a:ext cx="7488832" cy="4032448"/>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266515"/>
            <a:ext cx="10515600" cy="1325563"/>
          </a:xfrm>
        </p:spPr>
        <p:txBody>
          <a:bodyPr>
            <a:normAutofit/>
          </a:bodyPr>
          <a:lstStyle/>
          <a:p>
            <a:r>
              <a:rPr lang="el-GR" sz="3200" dirty="0">
                <a:latin typeface="Times New Roman" pitchFamily="18" charset="0"/>
                <a:cs typeface="Times New Roman" pitchFamily="18" charset="0"/>
              </a:rPr>
              <a:t>Χωροθέτηση συνοικισμών </a:t>
            </a:r>
            <a:endParaRPr lang="el-GR" sz="3200" dirty="0"/>
          </a:p>
        </p:txBody>
      </p:sp>
      <p:sp>
        <p:nvSpPr>
          <p:cNvPr id="3" name="2 - Θέση περιεχομένου"/>
          <p:cNvSpPr>
            <a:spLocks noGrp="1"/>
          </p:cNvSpPr>
          <p:nvPr>
            <p:ph idx="1"/>
          </p:nvPr>
        </p:nvSpPr>
        <p:spPr>
          <a:xfrm>
            <a:off x="0" y="1412776"/>
            <a:ext cx="12120282" cy="5445224"/>
          </a:xfrm>
        </p:spPr>
        <p:txBody>
          <a:bodyPr>
            <a:normAutofit/>
          </a:bodyPr>
          <a:lstStyle/>
          <a:p>
            <a:pPr algn="just"/>
            <a:r>
              <a:rPr lang="el-GR" sz="2200" dirty="0">
                <a:latin typeface="Calibri" panose="020F0502020204030204" pitchFamily="34" charset="0"/>
                <a:cs typeface="Calibri" panose="020F0502020204030204" pitchFamily="34" charset="0"/>
              </a:rPr>
              <a:t>Τα κριτήρια </a:t>
            </a:r>
            <a:r>
              <a:rPr lang="el-GR" sz="2200" dirty="0" err="1">
                <a:latin typeface="Calibri" panose="020F0502020204030204" pitchFamily="34" charset="0"/>
                <a:cs typeface="Calibri" panose="020F0502020204030204" pitchFamily="34" charset="0"/>
              </a:rPr>
              <a:t>χωροθέτησης</a:t>
            </a:r>
            <a:r>
              <a:rPr lang="el-GR" sz="2200" dirty="0">
                <a:latin typeface="Calibri" panose="020F0502020204030204" pitchFamily="34" charset="0"/>
                <a:cs typeface="Calibri" panose="020F0502020204030204" pitchFamily="34" charset="0"/>
              </a:rPr>
              <a:t> των προσφυγικών συνοικισμών</a:t>
            </a:r>
          </a:p>
          <a:p>
            <a:pPr algn="just"/>
            <a:endParaRPr lang="el-GR" sz="2200" dirty="0">
              <a:latin typeface="Calibri" panose="020F0502020204030204" pitchFamily="34" charset="0"/>
              <a:cs typeface="Calibri" panose="020F0502020204030204" pitchFamily="34" charset="0"/>
            </a:endParaRPr>
          </a:p>
          <a:p>
            <a:pPr lvl="1" algn="just">
              <a:buFont typeface="Wingdings" panose="05000000000000000000" pitchFamily="2" charset="2"/>
              <a:buChar char="ü"/>
            </a:pPr>
            <a:r>
              <a:rPr lang="el-GR" sz="2200" b="1" dirty="0">
                <a:latin typeface="Calibri" panose="020F0502020204030204" pitchFamily="34" charset="0"/>
                <a:cs typeface="Calibri" panose="020F0502020204030204" pitchFamily="34" charset="0"/>
              </a:rPr>
              <a:t>κοντινή απόσταση από βιομηχανίες-βιοτεχνίες </a:t>
            </a:r>
            <a:r>
              <a:rPr lang="el-GR" sz="2200" dirty="0">
                <a:latin typeface="Calibri" panose="020F0502020204030204" pitchFamily="34" charset="0"/>
                <a:cs typeface="Calibri" panose="020F0502020204030204" pitchFamily="34" charset="0"/>
              </a:rPr>
              <a:t>που αποτελούσαν τους τόπους εργασίας των προσφύγων (Δραπετσώνα, Κερατσίνι, Κοκκινιά, Κορυδαλλός) ή η εγκατάσταση των προσφυγών </a:t>
            </a:r>
            <a:r>
              <a:rPr lang="el-GR" sz="2200" dirty="0" err="1">
                <a:latin typeface="Calibri" panose="020F0502020204030204" pitchFamily="34" charset="0"/>
                <a:cs typeface="Calibri" panose="020F0502020204030204" pitchFamily="34" charset="0"/>
              </a:rPr>
              <a:t>κεί</a:t>
            </a:r>
            <a:r>
              <a:rPr lang="el-GR" sz="2200" dirty="0">
                <a:latin typeface="Calibri" panose="020F0502020204030204" pitchFamily="34" charset="0"/>
                <a:cs typeface="Calibri" panose="020F0502020204030204" pitchFamily="34" charset="0"/>
              </a:rPr>
              <a:t> προσέλκυσε βιομηχανίες-βιοτεχνίες σε σύντομο χρονικό διάστημα (Νέα Φιλαδέλφεια, Νέα Ιωνία, Νέο Ηράκλειο, Αιγάλεω, Περιστέρι)</a:t>
            </a:r>
          </a:p>
          <a:p>
            <a:pPr lvl="1" algn="just">
              <a:buFont typeface="Wingdings" panose="05000000000000000000" pitchFamily="2" charset="2"/>
              <a:buChar char="ü"/>
            </a:pPr>
            <a:r>
              <a:rPr lang="el-GR" sz="2200" b="1" dirty="0">
                <a:latin typeface="Calibri" panose="020F0502020204030204" pitchFamily="34" charset="0"/>
                <a:cs typeface="Calibri" panose="020F0502020204030204" pitchFamily="34" charset="0"/>
              </a:rPr>
              <a:t>διαχωρισμός από τις γειτονιές των γηγενών</a:t>
            </a:r>
            <a:r>
              <a:rPr lang="el-GR" sz="2200" dirty="0">
                <a:latin typeface="Calibri" panose="020F0502020204030204" pitchFamily="34" charset="0"/>
                <a:cs typeface="Calibri" panose="020F0502020204030204" pitchFamily="34" charset="0"/>
              </a:rPr>
              <a:t>: στόχος ήταν οι συνοικισμοί να είναι όσον το δυνατόν αθέατοι και απομονωμένοι, να μην ενοχληθεί η κανονική ζωή της υφιστάμενης πόλεως για να αποφευχθούν προστριβές μεταξύ γηγενών-προσφύγων και να εξασφαλιστεί η κοινωνική ομοιογένεια στους προσφυγικούς συνοικισμούς.</a:t>
            </a:r>
          </a:p>
          <a:p>
            <a:pPr lvl="1" algn="just">
              <a:buFont typeface="Wingdings" panose="05000000000000000000" pitchFamily="2" charset="2"/>
              <a:buChar char="ü"/>
            </a:pPr>
            <a:r>
              <a:rPr lang="el-GR" sz="2200" b="1" dirty="0">
                <a:latin typeface="Calibri" panose="020F0502020204030204" pitchFamily="34" charset="0"/>
                <a:cs typeface="Calibri" panose="020F0502020204030204" pitchFamily="34" charset="0"/>
              </a:rPr>
              <a:t>διαθεσιμότητά γης </a:t>
            </a:r>
            <a:r>
              <a:rPr lang="el-GR" sz="2200" dirty="0">
                <a:latin typeface="Calibri" panose="020F0502020204030204" pitchFamily="34" charset="0"/>
                <a:cs typeface="Calibri" panose="020F0502020204030204" pitchFamily="34" charset="0"/>
              </a:rPr>
              <a:t>(δημόσιες εκτάσεις, ανταλλάξιμα κτήματα, εθνικές γαίες)</a:t>
            </a:r>
          </a:p>
          <a:p>
            <a:pPr algn="just">
              <a:buFont typeface="Wingdings" pitchFamily="2" charset="2"/>
              <a:buChar char="Ø"/>
            </a:pPr>
            <a:endParaRPr lang="el-GR" sz="2500" dirty="0">
              <a:latin typeface="Times New Roman" pitchFamily="18" charset="0"/>
              <a:cs typeface="Times New Roman" pitchFamily="18" charset="0"/>
            </a:endParaRPr>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266515"/>
            <a:ext cx="10515600" cy="1325563"/>
          </a:xfrm>
        </p:spPr>
        <p:txBody>
          <a:bodyPr>
            <a:normAutofit/>
          </a:bodyPr>
          <a:lstStyle/>
          <a:p>
            <a:r>
              <a:rPr lang="el-GR" sz="3200" dirty="0">
                <a:latin typeface="Times New Roman" pitchFamily="18" charset="0"/>
                <a:cs typeface="Times New Roman" pitchFamily="18" charset="0"/>
              </a:rPr>
              <a:t>Συμπεράσματα</a:t>
            </a:r>
            <a:endParaRPr lang="el-GR" sz="3200" dirty="0"/>
          </a:p>
        </p:txBody>
      </p:sp>
      <p:sp>
        <p:nvSpPr>
          <p:cNvPr id="3" name="2 - Θέση περιεχομένου"/>
          <p:cNvSpPr>
            <a:spLocks noGrp="1"/>
          </p:cNvSpPr>
          <p:nvPr>
            <p:ph idx="1"/>
          </p:nvPr>
        </p:nvSpPr>
        <p:spPr>
          <a:xfrm>
            <a:off x="0" y="1412776"/>
            <a:ext cx="12120282" cy="5445224"/>
          </a:xfrm>
        </p:spPr>
        <p:txBody>
          <a:bodyPr>
            <a:normAutofit/>
          </a:bodyPr>
          <a:lstStyle/>
          <a:p>
            <a:pPr algn="just"/>
            <a:r>
              <a:rPr lang="el-GR" sz="2200" dirty="0">
                <a:latin typeface="Calibri" panose="020F0502020204030204" pitchFamily="34" charset="0"/>
                <a:cs typeface="Calibri" panose="020F0502020204030204" pitchFamily="34" charset="0"/>
              </a:rPr>
              <a:t>Οι πρόσφυγες δεν αντιμετωπίστηκαν ως ένα ενιαίο σύνολο (αναξιοπαθούντων) δηλαδή ως μια ομοιογενής ομάδα ατόμων.</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στέγαση τους και γενικότερα η ένταξη τους στην ελληνική κοινωνία έγινε ανάλογα με την πρότερη </a:t>
            </a:r>
            <a:r>
              <a:rPr lang="el-GR" sz="2200" dirty="0" err="1">
                <a:latin typeface="Calibri" panose="020F0502020204030204" pitchFamily="34" charset="0"/>
                <a:cs typeface="Calibri" panose="020F0502020204030204" pitchFamily="34" charset="0"/>
              </a:rPr>
              <a:t>κοινωνικο</a:t>
            </a:r>
            <a:r>
              <a:rPr lang="el-GR" sz="2200" dirty="0">
                <a:latin typeface="Calibri" panose="020F0502020204030204" pitchFamily="34" charset="0"/>
                <a:cs typeface="Calibri" panose="020F0502020204030204" pitchFamily="34" charset="0"/>
              </a:rPr>
              <a:t>-οικονομική τους κατάσταση.</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 διαχωρισμός αυτός «κατά τάξεις» αντανακλάται και στους προσφυγικούς συνοικισμούς που δημιουργήθηκαν:</a:t>
            </a:r>
          </a:p>
          <a:p>
            <a:pPr lvl="1" algn="just">
              <a:buFont typeface="Wingdings" panose="05000000000000000000" pitchFamily="2" charset="2"/>
              <a:buChar char="ü"/>
            </a:pPr>
            <a:r>
              <a:rPr lang="el-GR" sz="2200" dirty="0">
                <a:latin typeface="Calibri" panose="020F0502020204030204" pitchFamily="34" charset="0"/>
                <a:cs typeface="Calibri" panose="020F0502020204030204" pitchFamily="34" charset="0"/>
              </a:rPr>
              <a:t>υπήρχαν πρόσφυγες οι οποίοι εγκαταστάθηκαν με αυτοστέγαση σε παραπήγματα και δημιούργησαν ολόκληρους συνοικισμούς από παράγκες, άλλοι σε οργανωμένους συνοικισμούς διαμορφωμένους από το κράτος και τους φορείς του, καθώς και οι πιο προνομιούχοι με αυτοστέγαση αλλά μέσω της σύστασης οικοδομικών συνεταιρισμών</a:t>
            </a:r>
          </a:p>
          <a:p>
            <a:pPr algn="just">
              <a:buFont typeface="Wingdings" pitchFamily="2" charset="2"/>
              <a:buChar char="Ø"/>
            </a:pPr>
            <a:endParaRPr lang="el-GR" sz="2500" dirty="0">
              <a:latin typeface="Times New Roman" pitchFamily="18" charset="0"/>
              <a:cs typeface="Times New Roman" pitchFamily="18" charset="0"/>
            </a:endParaRPr>
          </a:p>
          <a:p>
            <a:pPr>
              <a:buNone/>
            </a:pPr>
            <a:endParaRPr lang="el-GR" dirty="0"/>
          </a:p>
        </p:txBody>
      </p:sp>
    </p:spTree>
    <p:extLst>
      <p:ext uri="{BB962C8B-B14F-4D97-AF65-F5344CB8AC3E}">
        <p14:creationId xmlns:p14="http://schemas.microsoft.com/office/powerpoint/2010/main" val="362747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506" y="1592078"/>
            <a:ext cx="11967882" cy="5113522"/>
          </a:xfrm>
        </p:spPr>
        <p:txBody>
          <a:bodyPr>
            <a:normAutofit lnSpcReduction="10000"/>
          </a:bodyPr>
          <a:lstStyle/>
          <a:p>
            <a:pPr algn="just"/>
            <a:r>
              <a:rPr lang="el-GR" sz="2200" dirty="0">
                <a:latin typeface="Calibri" panose="020F0502020204030204" pitchFamily="34" charset="0"/>
                <a:cs typeface="Calibri" panose="020F0502020204030204" pitchFamily="34" charset="0"/>
              </a:rPr>
              <a:t>Η επίδραση του κρατικού έργου για τη στέγαση των προσφύγων στο γενικότερο ζήτημα της κοινωνικής κατοικίας είναι αναμφισβήτητη.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Με αφορμή τη στέγαση των προσφύγων αναπτύχθηκε για πρώτη φορά στην Ελλάδα ο τομέας της κοινωνικής κατοικίας και μπήκαν τα θεμέλια για τη δημιουργία ευρύτερης κοινωνικής πολιτικής για την κατοικία.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Όμως, ενώ το γιγαντιαίο σε έκταση έργο προχωρούσε και χιλιάδες πρόσφυγες στεγάζονταν δεν συνέβαινε το ίδιο με τα γηγενή, φτωχά, στρώματα του πληθυσμού. Ο προσδιορισμός της κοινωνικής κατοικίας ως αυστηρά προσφυγικής παρέμενε.</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Τελικά, όμως, και η ίδια η πολιτική στέγασης για τους πρόσφυγες απώλεσε τον κοινωνικό της χαρακτήρα. Τόσο η ΕΑΠ όσο και το Υπουργείο Πρόνοιας προωθούσαν την ιδιοκατοίκηση αφού πωλούσαν τις κατοικίες στους πρόσφυγες, τερματίζοντας με αυτό τον τρόπο κάθε περαιτέρω διαδικασία στήριξής τους</a:t>
            </a: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p:txBody>
      </p:sp>
      <p:sp>
        <p:nvSpPr>
          <p:cNvPr id="6" name="1 - Τίτλος">
            <a:extLst>
              <a:ext uri="{FF2B5EF4-FFF2-40B4-BE49-F238E27FC236}">
                <a16:creationId xmlns:a16="http://schemas.microsoft.com/office/drawing/2014/main" id="{847F6563-8718-17E0-BC01-A70362D6CED3}"/>
              </a:ext>
            </a:extLst>
          </p:cNvPr>
          <p:cNvSpPr>
            <a:spLocks noGrp="1"/>
          </p:cNvSpPr>
          <p:nvPr>
            <p:ph type="title"/>
          </p:nvPr>
        </p:nvSpPr>
        <p:spPr>
          <a:xfrm>
            <a:off x="0" y="266515"/>
            <a:ext cx="10515600" cy="1325563"/>
          </a:xfrm>
        </p:spPr>
        <p:txBody>
          <a:bodyPr>
            <a:normAutofit/>
          </a:bodyPr>
          <a:lstStyle/>
          <a:p>
            <a:r>
              <a:rPr lang="el-GR" sz="3200" dirty="0">
                <a:latin typeface="Times New Roman" pitchFamily="18" charset="0"/>
                <a:cs typeface="Times New Roman" pitchFamily="18" charset="0"/>
              </a:rPr>
              <a:t>Συμπεράσματα</a:t>
            </a:r>
            <a:endParaRPr lang="el-GR"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2741" y="203763"/>
            <a:ext cx="10515600" cy="1325563"/>
          </a:xfrm>
        </p:spPr>
        <p:txBody>
          <a:bodyPr/>
          <a:lstStyle/>
          <a:p>
            <a:r>
              <a:rPr lang="el-GR" sz="3200" dirty="0">
                <a:latin typeface="Times New Roman" pitchFamily="18" charset="0"/>
                <a:cs typeface="Times New Roman" pitchFamily="18" charset="0"/>
              </a:rPr>
              <a:t>Μεταπολεμική περίοδος (1950-1974)</a:t>
            </a:r>
            <a:r>
              <a:rPr lang="el-GR" dirty="0"/>
              <a:t> </a:t>
            </a:r>
          </a:p>
        </p:txBody>
      </p:sp>
      <p:sp>
        <p:nvSpPr>
          <p:cNvPr id="3" name="2 - Θέση περιεχομένου"/>
          <p:cNvSpPr>
            <a:spLocks noGrp="1"/>
          </p:cNvSpPr>
          <p:nvPr>
            <p:ph idx="1"/>
          </p:nvPr>
        </p:nvSpPr>
        <p:spPr>
          <a:xfrm>
            <a:off x="-71719" y="1340768"/>
            <a:ext cx="11967883" cy="5184576"/>
          </a:xfrm>
        </p:spPr>
        <p:txBody>
          <a:bodyPr>
            <a:normAutofit fontScale="92500" lnSpcReduction="10000"/>
          </a:bodyPr>
          <a:lstStyle/>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Κατά τη διάρκεια του Β’ ΠΠ (1941-1944) και του Εμφυλίου (1946-1949) είχαν σταματήσει τα </a:t>
            </a:r>
            <a:r>
              <a:rPr lang="el-GR" sz="2200" b="1" dirty="0">
                <a:latin typeface="Calibri" panose="020F0502020204030204" pitchFamily="34" charset="0"/>
                <a:cs typeface="Calibri" panose="020F0502020204030204" pitchFamily="34" charset="0"/>
              </a:rPr>
              <a:t>έργα για τη στέγαση των προσφύγων της προηγούμενης περιόδου </a:t>
            </a:r>
            <a:r>
              <a:rPr lang="el-GR" sz="2200" dirty="0">
                <a:latin typeface="Calibri" panose="020F0502020204030204" pitchFamily="34" charset="0"/>
                <a:cs typeface="Calibri" panose="020F0502020204030204" pitchFamily="34" charset="0"/>
              </a:rPr>
              <a:t>καθώς και οποιασδήποτε μορφής οικοδομική δραστηριότητα.</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Οι ανάγκες με το τέλος των πολέμων </a:t>
            </a:r>
            <a:r>
              <a:rPr lang="el-GR" sz="2200" b="1" dirty="0">
                <a:latin typeface="Calibri" panose="020F0502020204030204" pitchFamily="34" charset="0"/>
                <a:cs typeface="Calibri" panose="020F0502020204030204" pitchFamily="34" charset="0"/>
              </a:rPr>
              <a:t>ήταν και πάλι πιεστικές </a:t>
            </a:r>
            <a:r>
              <a:rPr lang="el-GR" sz="2200" dirty="0">
                <a:latin typeface="Calibri" panose="020F0502020204030204" pitchFamily="34" charset="0"/>
                <a:cs typeface="Calibri" panose="020F0502020204030204" pitchFamily="34" charset="0"/>
              </a:rPr>
              <a:t>και αυτό γιατί δεκαετία του 1950, </a:t>
            </a:r>
            <a:r>
              <a:rPr lang="el-GR" sz="2200" b="1" dirty="0">
                <a:latin typeface="Calibri" panose="020F0502020204030204" pitchFamily="34" charset="0"/>
                <a:cs typeface="Calibri" panose="020F0502020204030204" pitchFamily="34" charset="0"/>
              </a:rPr>
              <a:t>υπήρχαν ακόμη πρόσφυγες για τους οποίους το ζήτημα της στέγασης παράμενε άλυτο</a:t>
            </a:r>
            <a:r>
              <a:rPr lang="el-GR" sz="2200" dirty="0">
                <a:latin typeface="Calibri" panose="020F0502020204030204" pitchFamily="34" charset="0"/>
                <a:cs typeface="Calibri" panose="020F0502020204030204" pitchFamily="34" charset="0"/>
              </a:rPr>
              <a:t>. Επίσης, η </a:t>
            </a:r>
            <a:r>
              <a:rPr lang="el-GR" sz="2200" b="1" dirty="0">
                <a:latin typeface="Calibri" panose="020F0502020204030204" pitchFamily="34" charset="0"/>
                <a:cs typeface="Calibri" panose="020F0502020204030204" pitchFamily="34" charset="0"/>
              </a:rPr>
              <a:t>μείωση του οικιστικού αποθέματος </a:t>
            </a:r>
            <a:r>
              <a:rPr lang="el-GR" sz="2200" dirty="0">
                <a:latin typeface="Calibri" panose="020F0502020204030204" pitchFamily="34" charset="0"/>
                <a:cs typeface="Calibri" panose="020F0502020204030204" pitchFamily="34" charset="0"/>
              </a:rPr>
              <a:t>λόγω των πολεμικών καταστροφών, καθώς και </a:t>
            </a:r>
            <a:r>
              <a:rPr lang="el-GR" sz="2200" b="1" dirty="0">
                <a:latin typeface="Calibri" panose="020F0502020204030204" pitchFamily="34" charset="0"/>
                <a:cs typeface="Calibri" panose="020F0502020204030204" pitchFamily="34" charset="0"/>
              </a:rPr>
              <a:t>η μαζική εισροή στις πόλεις εσωτερικών μεταναστών </a:t>
            </a:r>
            <a:r>
              <a:rPr lang="el-GR" sz="2200" dirty="0">
                <a:latin typeface="Calibri" panose="020F0502020204030204" pitchFamily="34" charset="0"/>
                <a:cs typeface="Calibri" panose="020F0502020204030204" pitchFamily="34" charset="0"/>
              </a:rPr>
              <a:t>από αγροτικές περιοχές </a:t>
            </a:r>
            <a:r>
              <a:rPr lang="el-GR" sz="2200" b="1" dirty="0">
                <a:latin typeface="Calibri" panose="020F0502020204030204" pitchFamily="34" charset="0"/>
                <a:cs typeface="Calibri" panose="020F0502020204030204" pitchFamily="34" charset="0"/>
              </a:rPr>
              <a:t>ενέτειναν το φαινόμενο της στεγαστικής ανεπάρκειας</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αδυναμία λοιπόν του κράτους πρόνοιας να αντιμετωπίσει ολιστικά το ζήτημα της στέγασης οδήγησε σε </a:t>
            </a:r>
            <a:r>
              <a:rPr lang="el-GR" sz="2200" b="1" dirty="0">
                <a:latin typeface="Calibri" panose="020F0502020204030204" pitchFamily="34" charset="0"/>
                <a:cs typeface="Calibri" panose="020F0502020204030204" pitchFamily="34" charset="0"/>
              </a:rPr>
              <a:t>ιδιότυπους τρόπους </a:t>
            </a:r>
            <a:r>
              <a:rPr lang="el-GR" sz="2200" dirty="0">
                <a:latin typeface="Calibri" panose="020F0502020204030204" pitchFamily="34" charset="0"/>
                <a:cs typeface="Calibri" panose="020F0502020204030204" pitchFamily="34" charset="0"/>
              </a:rPr>
              <a:t>λύσης του ζητήματος αυτού, μέσω της </a:t>
            </a:r>
            <a:r>
              <a:rPr lang="el-GR" sz="2200" b="1" dirty="0">
                <a:latin typeface="Calibri" panose="020F0502020204030204" pitchFamily="34" charset="0"/>
                <a:cs typeface="Calibri" panose="020F0502020204030204" pitchFamily="34" charset="0"/>
              </a:rPr>
              <a:t>αυθαίρετης δόμησης </a:t>
            </a:r>
            <a:r>
              <a:rPr lang="el-GR" sz="2200" dirty="0">
                <a:latin typeface="Calibri" panose="020F0502020204030204" pitchFamily="34" charset="0"/>
                <a:cs typeface="Calibri" panose="020F0502020204030204" pitchFamily="34" charset="0"/>
              </a:rPr>
              <a:t>και της </a:t>
            </a:r>
            <a:r>
              <a:rPr lang="el-GR" sz="2200" b="1" dirty="0">
                <a:latin typeface="Calibri" panose="020F0502020204030204" pitchFamily="34" charset="0"/>
                <a:cs typeface="Calibri" panose="020F0502020204030204" pitchFamily="34" charset="0"/>
              </a:rPr>
              <a:t>λαϊκής αυτοστέγασης </a:t>
            </a:r>
            <a:r>
              <a:rPr lang="el-GR" sz="2200" dirty="0">
                <a:latin typeface="Calibri" panose="020F0502020204030204" pitchFamily="34" charset="0"/>
                <a:cs typeface="Calibri" panose="020F0502020204030204" pitchFamily="34" charset="0"/>
              </a:rPr>
              <a:t>τα πρώτα χρόνια του μεσοπολέμου, αλλά και μεταγενέστερα της </a:t>
            </a:r>
            <a:r>
              <a:rPr lang="el-GR" sz="2200" b="1" dirty="0">
                <a:latin typeface="Calibri" panose="020F0502020204030204" pitchFamily="34" charset="0"/>
                <a:cs typeface="Calibri" panose="020F0502020204030204" pitchFamily="34" charset="0"/>
              </a:rPr>
              <a:t>αντιπαροχής</a:t>
            </a:r>
            <a:r>
              <a:rPr lang="el-GR" sz="2200" dirty="0">
                <a:latin typeface="Calibri" panose="020F0502020204030204" pitchFamily="34" charset="0"/>
                <a:cs typeface="Calibri" panose="020F0502020204030204" pitchFamily="34" charset="0"/>
              </a:rPr>
              <a:t>.</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Παράλληλα με το τέλος των πολέμων ξεκίνησαν πάλι να εφαρμόζονται κάποια προγράμματα κοινωνικής κατοικίας ως συνέχεια των προγραμμάτων που είχαν ξεκινήσει να εφαρμόζονται για τη στέγαση των Μικρασιατών προσφύγων.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188640"/>
            <a:ext cx="10309920" cy="1374976"/>
          </a:xfrm>
        </p:spPr>
        <p:txBody>
          <a:bodyPr>
            <a:normAutofit fontScale="90000"/>
          </a:bodyPr>
          <a:lstStyle/>
          <a:p>
            <a:pPr lvl="0"/>
            <a:br>
              <a:rPr lang="el-GR" dirty="0">
                <a:latin typeface="Times New Roman" pitchFamily="18" charset="0"/>
                <a:cs typeface="Times New Roman" pitchFamily="18" charset="0"/>
              </a:rPr>
            </a:br>
            <a:r>
              <a:rPr lang="el-GR" sz="3600" dirty="0">
                <a:latin typeface="Times New Roman" pitchFamily="18" charset="0"/>
                <a:cs typeface="Times New Roman" pitchFamily="18" charset="0"/>
              </a:rPr>
              <a:t>Εισαγωγή-Ορισμός κοινωνικής κατοικίας στην Ελλάδα</a:t>
            </a:r>
            <a:br>
              <a:rPr lang="el-GR" dirty="0"/>
            </a:br>
            <a:endParaRPr lang="el-GR" dirty="0"/>
          </a:p>
        </p:txBody>
      </p:sp>
      <p:sp>
        <p:nvSpPr>
          <p:cNvPr id="3" name="2 - Θέση περιεχομένου"/>
          <p:cNvSpPr>
            <a:spLocks noGrp="1"/>
          </p:cNvSpPr>
          <p:nvPr>
            <p:ph idx="1"/>
          </p:nvPr>
        </p:nvSpPr>
        <p:spPr>
          <a:xfrm>
            <a:off x="0" y="1488140"/>
            <a:ext cx="12039600" cy="5369860"/>
          </a:xfrm>
        </p:spPr>
        <p:txBody>
          <a:bodyPr>
            <a:normAutofit/>
          </a:bodyPr>
          <a:lstStyle/>
          <a:p>
            <a:pPr algn="just"/>
            <a:endParaRPr lang="el-GR" sz="2400" u="sng" dirty="0">
              <a:latin typeface="Times New Roman" pitchFamily="18" charset="0"/>
              <a:cs typeface="Times New Roman" pitchFamily="18" charset="0"/>
            </a:endParaRPr>
          </a:p>
          <a:p>
            <a:pPr algn="just"/>
            <a:r>
              <a:rPr lang="el-GR" sz="2400" dirty="0">
                <a:cs typeface="Times New Roman" pitchFamily="18" charset="0"/>
              </a:rPr>
              <a:t>Στην Ελλάδα δεν υπάρχει επίσημος ορισμός για την κοινωνική κατοικία και αυτό γιατί </a:t>
            </a:r>
            <a:r>
              <a:rPr lang="el-GR" sz="2400" b="1" dirty="0">
                <a:cs typeface="Times New Roman" pitchFamily="18" charset="0"/>
              </a:rPr>
              <a:t>δεν υπήρξε ποτέ οργανωμένη κοινωνική πολιτική</a:t>
            </a:r>
            <a:r>
              <a:rPr lang="el-GR" sz="2400" dirty="0">
                <a:cs typeface="Times New Roman" pitchFamily="18" charset="0"/>
              </a:rPr>
              <a:t>. </a:t>
            </a:r>
          </a:p>
          <a:p>
            <a:pPr algn="just"/>
            <a:endParaRPr lang="el-GR" sz="2400" dirty="0">
              <a:cs typeface="Times New Roman" pitchFamily="18" charset="0"/>
            </a:endParaRPr>
          </a:p>
          <a:p>
            <a:pPr algn="just"/>
            <a:r>
              <a:rPr lang="el-GR" sz="2400" dirty="0">
                <a:cs typeface="Times New Roman" pitchFamily="18" charset="0"/>
              </a:rPr>
              <a:t>Οι όποιες προσπάθειες είχαν  πάντα χαρακτήρα </a:t>
            </a:r>
            <a:r>
              <a:rPr lang="el-GR" sz="2400" b="1" dirty="0">
                <a:cs typeface="Times New Roman" pitchFamily="18" charset="0"/>
              </a:rPr>
              <a:t>προσωρινό</a:t>
            </a:r>
            <a:r>
              <a:rPr lang="el-GR" sz="2400" dirty="0">
                <a:cs typeface="Times New Roman" pitchFamily="18" charset="0"/>
              </a:rPr>
              <a:t>, και συγκυριακό (ήταν πάντα η προσπάθεια που γινόταν στις επείγουσες ανάγκες).</a:t>
            </a:r>
          </a:p>
          <a:p>
            <a:pPr algn="just"/>
            <a:endParaRPr lang="el-GR" sz="2400" dirty="0">
              <a:cs typeface="Times New Roman" pitchFamily="18" charset="0"/>
            </a:endParaRPr>
          </a:p>
          <a:p>
            <a:pPr algn="just"/>
            <a:r>
              <a:rPr lang="el-GR" sz="2400" dirty="0">
                <a:cs typeface="Times New Roman" pitchFamily="18" charset="0"/>
              </a:rPr>
              <a:t>Η πολιτική για την κατοικία στην Ελλάδα από τη δεκαετία του 1920 είχε επιδοθεί στις προσπάθειες στεγαστικής αποκατάστασης των προσφύγων και στην παροχή διευκολύνσεων σε ορισμένες κοινωνικές ομάδες για παροχή στέγης. </a:t>
            </a:r>
          </a:p>
          <a:p>
            <a:pPr algn="just"/>
            <a:endParaRPr lang="el-GR" sz="2400" dirty="0">
              <a:cs typeface="Times New Roman" pitchFamily="18" charset="0"/>
            </a:endParaRPr>
          </a:p>
          <a:p>
            <a:pPr algn="just"/>
            <a:r>
              <a:rPr lang="el-GR" sz="2400" dirty="0">
                <a:cs typeface="Times New Roman" pitchFamily="18" charset="0"/>
              </a:rPr>
              <a:t>Η πολιτική κοινωνικής κατοικίας έπαψε να υφίσταται με το τέλος αυτών των προγραμμάτων</a:t>
            </a:r>
          </a:p>
          <a:p>
            <a:pPr algn="just"/>
            <a:endParaRPr lang="el-GR" sz="2400" dirty="0">
              <a:cs typeface="Times New Roman" pitchFamily="18" charset="0"/>
            </a:endParaRPr>
          </a:p>
          <a:p>
            <a:pPr algn="just"/>
            <a:endParaRPr lang="el-GR" sz="2400" dirty="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758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2057529"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0" y="1286434"/>
            <a:ext cx="12192000" cy="5742965"/>
          </a:xfrm>
        </p:spPr>
        <p:txBody>
          <a:bodyPr>
            <a:normAutofit/>
          </a:bodyPr>
          <a:lstStyle/>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Η </a:t>
            </a:r>
            <a:r>
              <a:rPr lang="el-GR" sz="2000" b="1" dirty="0">
                <a:latin typeface="Times New Roman" pitchFamily="18" charset="0"/>
                <a:cs typeface="Times New Roman" pitchFamily="18" charset="0"/>
              </a:rPr>
              <a:t>μέθοδος της λαϊκής αυτοστέγασης </a:t>
            </a:r>
            <a:r>
              <a:rPr lang="el-GR" sz="2000" dirty="0">
                <a:latin typeface="Times New Roman" pitchFamily="18" charset="0"/>
                <a:cs typeface="Times New Roman" pitchFamily="18" charset="0"/>
              </a:rPr>
              <a:t>αφορούσε την </a:t>
            </a:r>
            <a:r>
              <a:rPr lang="el-GR" sz="2000" b="1" dirty="0">
                <a:latin typeface="Times New Roman" pitchFamily="18" charset="0"/>
                <a:cs typeface="Times New Roman" pitchFamily="18" charset="0"/>
              </a:rPr>
              <a:t>αυτοκατασκευή</a:t>
            </a:r>
            <a:r>
              <a:rPr lang="el-GR" sz="2000" dirty="0">
                <a:latin typeface="Times New Roman" pitchFamily="18" charset="0"/>
                <a:cs typeface="Times New Roman" pitchFamily="18" charset="0"/>
              </a:rPr>
              <a:t> δηλαδή την κατασκευή της κατοικίας από τους ίδιους τους οικιστές σε αντίθεση με την </a:t>
            </a:r>
            <a:r>
              <a:rPr lang="el-GR" sz="2000" b="1" dirty="0">
                <a:latin typeface="Times New Roman" pitchFamily="18" charset="0"/>
                <a:cs typeface="Times New Roman" pitchFamily="18" charset="0"/>
              </a:rPr>
              <a:t>αυτοστέγαση με κατά παραγγελία οικοδόμηση</a:t>
            </a:r>
            <a:r>
              <a:rPr lang="el-GR" sz="2000" dirty="0">
                <a:latin typeface="Times New Roman" pitchFamily="18" charset="0"/>
                <a:cs typeface="Times New Roman" pitchFamily="18" charset="0"/>
              </a:rPr>
              <a:t>, που </a:t>
            </a:r>
            <a:r>
              <a:rPr lang="el-GR" sz="2000" b="1" dirty="0">
                <a:latin typeface="Times New Roman" pitchFamily="18" charset="0"/>
                <a:cs typeface="Times New Roman" pitchFamily="18" charset="0"/>
              </a:rPr>
              <a:t>απαιτούσε σημαντικές αποταμιεύσεις </a:t>
            </a:r>
            <a:r>
              <a:rPr lang="el-GR" sz="2000" dirty="0">
                <a:latin typeface="Times New Roman" pitchFamily="18" charset="0"/>
                <a:cs typeface="Times New Roman" pitchFamily="18" charset="0"/>
              </a:rPr>
              <a:t>.</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Για τη λαϊκή αυτοστέγαση ήταν απαραίτητη η </a:t>
            </a:r>
            <a:r>
              <a:rPr lang="el-GR" sz="2000" b="1" dirty="0">
                <a:latin typeface="Times New Roman" pitchFamily="18" charset="0"/>
                <a:cs typeface="Times New Roman" pitchFamily="18" charset="0"/>
              </a:rPr>
              <a:t>προσωπική εργασία</a:t>
            </a:r>
            <a:r>
              <a:rPr lang="el-GR" sz="2000" dirty="0">
                <a:latin typeface="Times New Roman" pitchFamily="18" charset="0"/>
                <a:cs typeface="Times New Roman" pitchFamily="18" charset="0"/>
              </a:rPr>
              <a:t>, αλλά </a:t>
            </a:r>
            <a:r>
              <a:rPr lang="el-GR" sz="2000" b="1" dirty="0">
                <a:latin typeface="Times New Roman" pitchFamily="18" charset="0"/>
                <a:cs typeface="Times New Roman" pitchFamily="18" charset="0"/>
              </a:rPr>
              <a:t>και η βοήθεια </a:t>
            </a:r>
            <a:r>
              <a:rPr lang="el-GR" sz="2000" dirty="0">
                <a:latin typeface="Times New Roman" pitchFamily="18" charset="0"/>
                <a:cs typeface="Times New Roman" pitchFamily="18" charset="0"/>
              </a:rPr>
              <a:t>από συγγενείς και φίλους. Τα νοικοκυριά είχαν τη δυνατότητα να χτίζουν την κατοικία τους σε φάσεις, ανάλογα με τις οικονομικές τους δυνατότητες και με τις ανάγκες τους.</a:t>
            </a: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Η </a:t>
            </a:r>
            <a:r>
              <a:rPr lang="el-GR" sz="2000" b="1" dirty="0">
                <a:latin typeface="Times New Roman" pitchFamily="18" charset="0"/>
                <a:cs typeface="Times New Roman" pitchFamily="18" charset="0"/>
              </a:rPr>
              <a:t>γνώση των τεχνικών αυτών μείωναν το κόστος κατασκευής </a:t>
            </a:r>
            <a:r>
              <a:rPr lang="el-GR" sz="2000" dirty="0">
                <a:latin typeface="Times New Roman" pitchFamily="18" charset="0"/>
                <a:cs typeface="Times New Roman" pitchFamily="18" charset="0"/>
              </a:rPr>
              <a:t>στην περίπτωση που αναλάμβανε κάποιος εργολάβος εργασίες που δύσκολα μπορούσαν να πραγματοποιήσουν οι ίδιοι οι οικιστές,. Επομένως, ήταν απαραίτητες δεξιότητες τις οποίες ο νεοεισερχόμενος αγροτικός πληθυσμός κατείχε, αφού και στις αγροτικές περιοχές κυριαρχούσε η μέθοδος της </a:t>
            </a:r>
            <a:r>
              <a:rPr lang="el-GR" sz="2000" dirty="0" err="1">
                <a:latin typeface="Times New Roman" pitchFamily="18" charset="0"/>
                <a:cs typeface="Times New Roman" pitchFamily="18" charset="0"/>
              </a:rPr>
              <a:t>αυτοκατασκευής</a:t>
            </a:r>
            <a:r>
              <a:rPr lang="el-GR" sz="2000" dirty="0">
                <a:latin typeface="Times New Roman" pitchFamily="18" charset="0"/>
                <a:cs typeface="Times New Roman" pitchFamily="18" charset="0"/>
              </a:rPr>
              <a:t> των κατοικιών. </a:t>
            </a:r>
          </a:p>
          <a:p>
            <a:pPr algn="just"/>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lvl="1" algn="just">
              <a:buNone/>
            </a:pPr>
            <a:endParaRPr lang="el-GR" sz="1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2057529"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0" y="1286434"/>
            <a:ext cx="12057529" cy="5742965"/>
          </a:xfrm>
        </p:spPr>
        <p:txBody>
          <a:bodyPr>
            <a:normAutofit/>
          </a:bodyPr>
          <a:lstStyle/>
          <a:p>
            <a:pPr marL="0" indent="0" algn="just">
              <a:buNone/>
            </a:pPr>
            <a:endParaRPr lang="el-GR" sz="2000" dirty="0">
              <a:latin typeface="Times New Roman" pitchFamily="18" charset="0"/>
              <a:cs typeface="Times New Roman" pitchFamily="18" charset="0"/>
            </a:endParaRPr>
          </a:p>
          <a:p>
            <a:pPr algn="just"/>
            <a:r>
              <a:rPr lang="el-GR" sz="2000" dirty="0">
                <a:latin typeface="Calibri" panose="020F0502020204030204" pitchFamily="34" charset="0"/>
                <a:cs typeface="Calibri" panose="020F0502020204030204" pitchFamily="34" charset="0"/>
              </a:rPr>
              <a:t>Η λαϊκή αυτοστέγαση ως πρακτική στέγασης των νέων κατοίκων αγροτικής προέλευσης - σε περιοχές γύρω από το Δήμο Αθηναίων και κυρίως στο </a:t>
            </a:r>
            <a:r>
              <a:rPr lang="el-GR" sz="2000" b="1" dirty="0">
                <a:latin typeface="Calibri" panose="020F0502020204030204" pitchFamily="34" charset="0"/>
                <a:cs typeface="Calibri" panose="020F0502020204030204" pitchFamily="34" charset="0"/>
              </a:rPr>
              <a:t>δυτικό τμήμα της μητροπολιτικής περιοχής της Αθήνας- </a:t>
            </a:r>
            <a:r>
              <a:rPr lang="el-GR" sz="2000" dirty="0">
                <a:latin typeface="Calibri" panose="020F0502020204030204" pitchFamily="34" charset="0"/>
                <a:cs typeface="Calibri" panose="020F0502020204030204" pitchFamily="34" charset="0"/>
              </a:rPr>
              <a:t>τοποθετείται χρονικά την </a:t>
            </a:r>
            <a:r>
              <a:rPr lang="el-GR" sz="2000" b="1" dirty="0">
                <a:latin typeface="Calibri" panose="020F0502020204030204" pitchFamily="34" charset="0"/>
                <a:cs typeface="Calibri" panose="020F0502020204030204" pitchFamily="34" charset="0"/>
              </a:rPr>
              <a:t>περίοδο 1946-1967</a:t>
            </a:r>
            <a:r>
              <a:rPr lang="el-GR" sz="2000" dirty="0">
                <a:latin typeface="Calibri" panose="020F0502020204030204" pitchFamily="34" charset="0"/>
                <a:cs typeface="Calibri" panose="020F0502020204030204" pitchFamily="34" charset="0"/>
              </a:rPr>
              <a:t>.</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Ήταν η λύση που δόθηκε την πρώτη μεταπολεμική περίοδο στο πλαίσιο </a:t>
            </a:r>
            <a:r>
              <a:rPr lang="el-GR" sz="2000" b="1" dirty="0">
                <a:latin typeface="Calibri" panose="020F0502020204030204" pitchFamily="34" charset="0"/>
                <a:cs typeface="Calibri" panose="020F0502020204030204" pitchFamily="34" charset="0"/>
              </a:rPr>
              <a:t>της μεγάλης ζήτησης για ιδιόκτητη κατοικία </a:t>
            </a:r>
            <a:r>
              <a:rPr lang="el-GR" sz="2000" dirty="0">
                <a:latin typeface="Calibri" panose="020F0502020204030204" pitchFamily="34" charset="0"/>
                <a:cs typeface="Calibri" panose="020F0502020204030204" pitchFamily="34" charset="0"/>
              </a:rPr>
              <a:t>που αποτελούσε και βασικό στόχο την περίοδο αυτή αλλά και την απάντηση στη μεγάλη στεγαστική στενότητα συνέπεια της ραγδαίας αστικοποίησης και της μείωσης του αποθέματος λόγω των πολεμικών καταστροφών.</a:t>
            </a: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817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2120282"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1" y="1124744"/>
            <a:ext cx="12030635" cy="5904656"/>
          </a:xfrm>
        </p:spPr>
        <p:txBody>
          <a:bodyPr>
            <a:normAutofit/>
          </a:bodyPr>
          <a:lstStyle/>
          <a:p>
            <a:pPr lvl="1" algn="just">
              <a:buNone/>
            </a:pPr>
            <a:endParaRPr lang="el-GR" sz="1600" dirty="0">
              <a:latin typeface="Times New Roman" pitchFamily="18" charset="0"/>
              <a:cs typeface="Times New Roman" pitchFamily="18" charset="0"/>
            </a:endParaRPr>
          </a:p>
          <a:p>
            <a:pPr algn="just"/>
            <a:r>
              <a:rPr lang="el-GR" sz="2200" dirty="0">
                <a:cs typeface="Times New Roman" pitchFamily="18" charset="0"/>
              </a:rPr>
              <a:t>Η </a:t>
            </a:r>
            <a:r>
              <a:rPr lang="el-GR" sz="2200" b="1" dirty="0">
                <a:cs typeface="Times New Roman" pitchFamily="18" charset="0"/>
              </a:rPr>
              <a:t>αυθαίρετη δόμηση </a:t>
            </a:r>
            <a:r>
              <a:rPr lang="el-GR" sz="2200" dirty="0">
                <a:cs typeface="Times New Roman" pitchFamily="18" charset="0"/>
              </a:rPr>
              <a:t>στην Αθήνα αλλά και σε ολόκληρη τη χώρα λειτούργησε ως </a:t>
            </a:r>
            <a:r>
              <a:rPr lang="el-GR" sz="2200" b="1" dirty="0">
                <a:cs typeface="Times New Roman" pitchFamily="18" charset="0"/>
              </a:rPr>
              <a:t>υποκατάστατο της κοινωνικής πολιτικής για την κατοικία</a:t>
            </a:r>
            <a:r>
              <a:rPr lang="el-GR" sz="2200" dirty="0">
                <a:cs typeface="Times New Roman" pitchFamily="18" charset="0"/>
              </a:rPr>
              <a:t>.</a:t>
            </a:r>
          </a:p>
          <a:p>
            <a:pPr algn="just"/>
            <a:endParaRPr lang="el-GR" sz="2200" dirty="0">
              <a:cs typeface="Times New Roman" pitchFamily="18" charset="0"/>
            </a:endParaRPr>
          </a:p>
          <a:p>
            <a:pPr algn="just"/>
            <a:r>
              <a:rPr lang="el-GR" sz="2200" dirty="0">
                <a:cs typeface="Times New Roman" pitchFamily="18" charset="0"/>
              </a:rPr>
              <a:t>Η διαδικασία  της αυθαίρετης δόμησης ήταν η ακόλουθη: </a:t>
            </a:r>
            <a:r>
              <a:rPr lang="el-GR" sz="2200" b="1" dirty="0">
                <a:cs typeface="Times New Roman" pitchFamily="18" charset="0"/>
              </a:rPr>
              <a:t>μεγάλες εκτάσεις </a:t>
            </a:r>
            <a:r>
              <a:rPr lang="el-GR" sz="2200" dirty="0">
                <a:cs typeface="Times New Roman" pitchFamily="18" charset="0"/>
              </a:rPr>
              <a:t>αγροτικής γης ή δημόσιων και κοινοτικών εκτάσεων </a:t>
            </a:r>
            <a:r>
              <a:rPr lang="el-GR" sz="2200" b="1" dirty="0">
                <a:cs typeface="Times New Roman" pitchFamily="18" charset="0"/>
              </a:rPr>
              <a:t>κατακερματίζονταν και μετατρέπονταν σε πολύ μικρά αγροτεμάχια τα οποία οι γαιοκτήμονες τα πουλούσαν σε χαμηλές τιμές</a:t>
            </a:r>
            <a:r>
              <a:rPr lang="el-GR" sz="2200" dirty="0">
                <a:cs typeface="Times New Roman" pitchFamily="18" charset="0"/>
              </a:rPr>
              <a:t>. </a:t>
            </a:r>
          </a:p>
          <a:p>
            <a:pPr algn="just"/>
            <a:endParaRPr lang="el-GR" sz="2200" dirty="0">
              <a:cs typeface="Times New Roman" pitchFamily="18" charset="0"/>
            </a:endParaRPr>
          </a:p>
          <a:p>
            <a:pPr algn="just"/>
            <a:r>
              <a:rPr lang="el-GR" sz="2200" dirty="0">
                <a:cs typeface="Times New Roman" pitchFamily="18" charset="0"/>
              </a:rPr>
              <a:t>Σε αυτές λοιπόν τις μικρές εκτάσεις, τις οποίες αγόραζαν με δόσεις, </a:t>
            </a:r>
            <a:r>
              <a:rPr lang="el-GR" sz="2200" b="1" dirty="0">
                <a:cs typeface="Times New Roman" pitchFamily="18" charset="0"/>
              </a:rPr>
              <a:t>με τη συνενοχή της πολιτείας οι οικιστές έχτιζαν παράνομα κατοικίες </a:t>
            </a:r>
            <a:r>
              <a:rPr lang="el-GR" sz="2200" dirty="0">
                <a:cs typeface="Times New Roman" pitchFamily="18" charset="0"/>
              </a:rPr>
              <a:t>συνήθως με λαϊκή αυτοστέγαση.</a:t>
            </a:r>
          </a:p>
          <a:p>
            <a:pPr algn="just"/>
            <a:endParaRPr lang="el-GR" sz="2200" u="sng" dirty="0">
              <a:cs typeface="Times New Roman" pitchFamily="18" charset="0"/>
            </a:endParaRPr>
          </a:p>
          <a:p>
            <a:pPr algn="just"/>
            <a:r>
              <a:rPr lang="el-GR" sz="2200" dirty="0">
                <a:cs typeface="Times New Roman" pitchFamily="18" charset="0"/>
              </a:rPr>
              <a:t>Η </a:t>
            </a:r>
            <a:r>
              <a:rPr lang="el-GR" sz="2200" b="1" dirty="0">
                <a:cs typeface="Times New Roman" pitchFamily="18" charset="0"/>
              </a:rPr>
              <a:t>γη πάνω στην οποία χτίζονταν οι αυθαίρετοι οικισμοί ήταν νόμιμα αγορασμένη</a:t>
            </a:r>
            <a:r>
              <a:rPr lang="el-GR" sz="2200" dirty="0">
                <a:cs typeface="Times New Roman" pitchFamily="18" charset="0"/>
              </a:rPr>
              <a:t>. Επομένως η αυθαιρεσία έγκειται στην παράνομη χρήση της γης και όχι στην κατοχή της. Το γεγονός αυτό αποτελεί την </a:t>
            </a:r>
            <a:r>
              <a:rPr lang="el-GR" sz="2200" b="1" dirty="0">
                <a:cs typeface="Times New Roman" pitchFamily="18" charset="0"/>
              </a:rPr>
              <a:t>ειδοποιό διαφορά </a:t>
            </a:r>
            <a:r>
              <a:rPr lang="el-GR" sz="2200" dirty="0">
                <a:cs typeface="Times New Roman" pitchFamily="18" charset="0"/>
              </a:rPr>
              <a:t>μεταξύ της οικιστικής επέκτασης στην Αθήνα και τις παραγκουπόλεις των αναπτυσσόμενων χωρών. </a:t>
            </a:r>
          </a:p>
        </p:txBody>
      </p:sp>
    </p:spTree>
    <p:extLst>
      <p:ext uri="{BB962C8B-B14F-4D97-AF65-F5344CB8AC3E}">
        <p14:creationId xmlns:p14="http://schemas.microsoft.com/office/powerpoint/2010/main" val="3674847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2192000"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1" y="1124744"/>
            <a:ext cx="12003741" cy="5904656"/>
          </a:xfrm>
        </p:spPr>
        <p:txBody>
          <a:bodyPr>
            <a:normAutofit/>
          </a:bodyPr>
          <a:lstStyle/>
          <a:p>
            <a:pPr lvl="1" algn="just">
              <a:buNone/>
            </a:pPr>
            <a:endParaRPr lang="el-GR" sz="2200" dirty="0">
              <a:latin typeface="Times New Roman" pitchFamily="18" charset="0"/>
              <a:cs typeface="Times New Roman" pitchFamily="18" charset="0"/>
            </a:endParaRPr>
          </a:p>
          <a:p>
            <a:pPr algn="just"/>
            <a:r>
              <a:rPr lang="el-GR" sz="2200" dirty="0">
                <a:cs typeface="Times New Roman" pitchFamily="18" charset="0"/>
              </a:rPr>
              <a:t>Ο αριθμός των αυθαίρετων κατοικιών που χτίστηκαν την περίοδο 1945-1957 στην Αθήνα ήταν </a:t>
            </a:r>
            <a:r>
              <a:rPr lang="el-GR" sz="2200" b="1" dirty="0">
                <a:cs typeface="Times New Roman" pitchFamily="18" charset="0"/>
              </a:rPr>
              <a:t>130.000</a:t>
            </a:r>
            <a:r>
              <a:rPr lang="el-GR" sz="2200" dirty="0">
                <a:cs typeface="Times New Roman" pitchFamily="18" charset="0"/>
              </a:rPr>
              <a:t> σε σύνολο 285.000 σε ολόκληρη την Ελλάδα. Δηλαδή το 45,6% των αυθαίρετων κατοικιών χτίστηκε στην Αθήνα (και κυρίως στο δυτικό τμήμα της μητροπολιτικής περιοχής της Αθήνας). </a:t>
            </a:r>
          </a:p>
          <a:p>
            <a:pPr lvl="1" algn="just"/>
            <a:endParaRPr lang="el-GR" sz="2200" dirty="0">
              <a:cs typeface="Times New Roman" pitchFamily="18" charset="0"/>
            </a:endParaRPr>
          </a:p>
          <a:p>
            <a:pPr algn="just"/>
            <a:r>
              <a:rPr lang="el-GR" sz="2200" dirty="0">
                <a:cs typeface="Times New Roman" pitchFamily="18" charset="0"/>
              </a:rPr>
              <a:t>Ο </a:t>
            </a:r>
            <a:r>
              <a:rPr lang="el-GR" sz="2200" b="1" dirty="0">
                <a:cs typeface="Times New Roman" pitchFamily="18" charset="0"/>
              </a:rPr>
              <a:t>ρόλος του κράτους </a:t>
            </a:r>
            <a:r>
              <a:rPr lang="el-GR" sz="2200" dirty="0">
                <a:cs typeface="Times New Roman" pitchFamily="18" charset="0"/>
              </a:rPr>
              <a:t>στην αυθαίρετη δόμηση ήταν η </a:t>
            </a:r>
            <a:r>
              <a:rPr lang="el-GR" sz="2200" b="1" dirty="0">
                <a:cs typeface="Times New Roman" pitchFamily="18" charset="0"/>
              </a:rPr>
              <a:t>ανοχή</a:t>
            </a:r>
            <a:r>
              <a:rPr lang="el-GR" sz="2200" dirty="0">
                <a:cs typeface="Times New Roman" pitchFamily="18" charset="0"/>
              </a:rPr>
              <a:t> και </a:t>
            </a:r>
            <a:r>
              <a:rPr lang="el-GR" sz="2200" b="1" dirty="0">
                <a:cs typeface="Times New Roman" pitchFamily="18" charset="0"/>
              </a:rPr>
              <a:t>ίσως η ενθάρρυνση αυτής της κατάστασης</a:t>
            </a:r>
            <a:r>
              <a:rPr lang="el-GR" sz="2200" dirty="0">
                <a:cs typeface="Times New Roman" pitchFamily="18" charset="0"/>
              </a:rPr>
              <a:t>. Για το κράτος αυτός ο τύπος δόμησης ήταν μια βολική και φθηνή λύση στο στεγαστικό πρόβλημα. </a:t>
            </a:r>
          </a:p>
          <a:p>
            <a:pPr algn="just"/>
            <a:endParaRPr lang="el-GR" sz="2200" dirty="0">
              <a:cs typeface="Times New Roman" pitchFamily="18" charset="0"/>
            </a:endParaRPr>
          </a:p>
          <a:p>
            <a:pPr algn="just"/>
            <a:r>
              <a:rPr lang="el-GR" sz="2200" dirty="0">
                <a:cs typeface="Times New Roman" pitchFamily="18" charset="0"/>
              </a:rPr>
              <a:t>Παρόλο που η ανεπάρκεια στέγης για τα φτωχά στρώματα του πληθυσμού ήταν η κύρια αιτία αύξησης της αυθαίρετης δόμησης, τη μεταπολεμική περίοδο, </a:t>
            </a:r>
            <a:r>
              <a:rPr lang="el-GR" sz="2200" b="1" dirty="0">
                <a:cs typeface="Times New Roman" pitchFamily="18" charset="0"/>
              </a:rPr>
              <a:t>το κράτος δεν προέβαινε στις απαιτούμενες κινήσεις για λύση του στεγαστικού προβλήματος με την παροχή, για παράδειγμα, κοινωνικής κατοικίας</a:t>
            </a:r>
            <a:r>
              <a:rPr lang="el-GR" sz="2200" dirty="0">
                <a:cs typeface="Times New Roman" pitchFamily="18" charset="0"/>
              </a:rPr>
              <a:t>.</a:t>
            </a:r>
          </a:p>
          <a:p>
            <a:pPr marL="0" indent="0" algn="just">
              <a:buNone/>
            </a:pPr>
            <a:endParaRPr lang="el-GR" sz="2200" dirty="0">
              <a:cs typeface="Times New Roman" pitchFamily="18" charset="0"/>
            </a:endParaRPr>
          </a:p>
          <a:p>
            <a:pPr algn="just"/>
            <a:r>
              <a:rPr lang="el-GR" sz="2200" dirty="0">
                <a:cs typeface="Times New Roman" pitchFamily="18" charset="0"/>
              </a:rPr>
              <a:t>Η ανοχή του κράτους και οι νομιμοποιήσεις τελικά των αυθαιρέτων λειτουργούσαν ως </a:t>
            </a:r>
            <a:r>
              <a:rPr lang="el-GR" sz="2200" b="1" dirty="0">
                <a:cs typeface="Times New Roman" pitchFamily="18" charset="0"/>
              </a:rPr>
              <a:t>υποκατάστατο της κοινωνικής πολιτικής για την κατοικία</a:t>
            </a:r>
            <a:r>
              <a:rPr lang="el-GR" sz="2200" dirty="0">
                <a:cs typeface="Times New Roman" pitchFamily="18" charset="0"/>
              </a:rPr>
              <a:t>.</a:t>
            </a:r>
          </a:p>
        </p:txBody>
      </p:sp>
    </p:spTree>
    <p:extLst>
      <p:ext uri="{BB962C8B-B14F-4D97-AF65-F5344CB8AC3E}">
        <p14:creationId xmlns:p14="http://schemas.microsoft.com/office/powerpoint/2010/main" val="3308494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0005701"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1" y="1124744"/>
            <a:ext cx="12003741" cy="5904656"/>
          </a:xfrm>
        </p:spPr>
        <p:txBody>
          <a:bodyPr>
            <a:normAutofit/>
          </a:bodyPr>
          <a:lstStyle/>
          <a:p>
            <a:pPr lvl="1" algn="just">
              <a:buNone/>
            </a:pPr>
            <a:endParaRPr lang="el-GR" sz="2200" dirty="0">
              <a:latin typeface="Times New Roman" pitchFamily="18" charset="0"/>
              <a:cs typeface="Times New Roman" pitchFamily="18" charset="0"/>
            </a:endParaRPr>
          </a:p>
          <a:p>
            <a:pPr algn="just"/>
            <a:r>
              <a:rPr lang="el-GR" sz="2200" dirty="0">
                <a:cs typeface="Times New Roman" pitchFamily="18" charset="0"/>
              </a:rPr>
              <a:t>Περίπου στα </a:t>
            </a:r>
            <a:r>
              <a:rPr lang="el-GR" sz="2200" b="1" dirty="0">
                <a:cs typeface="Times New Roman" pitchFamily="18" charset="0"/>
              </a:rPr>
              <a:t>τέλη της δεκαετίας του 1970 η αυθαίρετη δόμηση έπαψε να υφίσταται</a:t>
            </a:r>
            <a:r>
              <a:rPr lang="el-GR" sz="2200" dirty="0">
                <a:cs typeface="Times New Roman" pitchFamily="18" charset="0"/>
              </a:rPr>
              <a:t>, τουλάχιστον όσον αφορούσε τους πρόσφυγες και τα φτωχά στρώματα του πληθυσμού των γηγενών εσωτερικών μεταναστών.</a:t>
            </a:r>
          </a:p>
          <a:p>
            <a:pPr algn="just"/>
            <a:endParaRPr lang="el-GR" sz="2200" dirty="0">
              <a:cs typeface="Times New Roman" pitchFamily="18" charset="0"/>
            </a:endParaRPr>
          </a:p>
          <a:p>
            <a:pPr algn="just"/>
            <a:r>
              <a:rPr lang="el-GR" sz="2200" dirty="0">
                <a:cs typeface="Times New Roman" pitchFamily="18" charset="0"/>
              </a:rPr>
              <a:t>Η διαδικασία παραγωγής κατοικίας που αναπτύχθηκε παράλληλα με τη λαϊκή αυτοστέγαση και την ακολούθησε χρονικά είναι η </a:t>
            </a:r>
            <a:r>
              <a:rPr lang="el-GR" sz="2200" b="1" dirty="0">
                <a:cs typeface="Times New Roman" pitchFamily="18" charset="0"/>
              </a:rPr>
              <a:t>αντιπαροχή</a:t>
            </a:r>
            <a:r>
              <a:rPr lang="el-GR" sz="2200" dirty="0">
                <a:cs typeface="Times New Roman" pitchFamily="18" charset="0"/>
              </a:rPr>
              <a:t>, δηλαδή ένα σύστημα κοινοπραξίας μικρών ιδιοκτητών γης (οικοπεδούχων) και κατασκευαστικών εταιρειών. </a:t>
            </a:r>
          </a:p>
          <a:p>
            <a:pPr algn="just"/>
            <a:endParaRPr lang="el-GR" sz="2200" dirty="0">
              <a:cs typeface="Times New Roman" pitchFamily="18" charset="0"/>
            </a:endParaRPr>
          </a:p>
          <a:p>
            <a:pPr algn="just"/>
            <a:r>
              <a:rPr lang="el-GR" sz="2200" dirty="0">
                <a:cs typeface="Times New Roman" pitchFamily="18" charset="0"/>
              </a:rPr>
              <a:t>Η αντιπαροχή συνίσταται </a:t>
            </a:r>
            <a:r>
              <a:rPr lang="el-GR" sz="2200" b="1" dirty="0">
                <a:cs typeface="Times New Roman" pitchFamily="18" charset="0"/>
              </a:rPr>
              <a:t>στη συμφωνία οικοπεδούχου ή οικοπεδούχων και κατασκευή </a:t>
            </a:r>
            <a:r>
              <a:rPr lang="el-GR" sz="2200" dirty="0">
                <a:cs typeface="Times New Roman" pitchFamily="18" charset="0"/>
              </a:rPr>
              <a:t>για την ανέγερση κτηρίου με το χαμηλότερο δυνατό κόστος και την κατανομή της κυριότητας των χώρων (διαμερισμάτων, γραφείων, καταστημάτων)</a:t>
            </a:r>
          </a:p>
          <a:p>
            <a:pPr algn="just"/>
            <a:endParaRPr lang="el-GR" sz="2200" dirty="0">
              <a:cs typeface="Times New Roman" pitchFamily="18" charset="0"/>
            </a:endParaRPr>
          </a:p>
          <a:p>
            <a:pPr algn="just"/>
            <a:r>
              <a:rPr lang="el-GR" sz="2200" dirty="0">
                <a:cs typeface="Times New Roman" pitchFamily="18" charset="0"/>
              </a:rPr>
              <a:t>Η αντιπαροχή εξυπηρέτησε </a:t>
            </a:r>
            <a:r>
              <a:rPr lang="el-GR" sz="2200" b="1" dirty="0">
                <a:cs typeface="Times New Roman" pitchFamily="18" charset="0"/>
              </a:rPr>
              <a:t>όλο τα κοινωνικά στρώματα </a:t>
            </a:r>
            <a:r>
              <a:rPr lang="el-GR" sz="2200" dirty="0">
                <a:cs typeface="Times New Roman" pitchFamily="18" charset="0"/>
              </a:rPr>
              <a:t>και κυρίως τα ευρύτερα μεσαία που ήταν οι ιδιοκτήτες της γης.</a:t>
            </a:r>
          </a:p>
          <a:p>
            <a:pPr algn="just"/>
            <a:endParaRPr lang="el-GR" sz="2200" dirty="0">
              <a:cs typeface="Times New Roman" pitchFamily="18" charset="0"/>
            </a:endParaRPr>
          </a:p>
          <a:p>
            <a:pPr algn="just"/>
            <a:endParaRPr lang="el-GR" sz="2200" dirty="0">
              <a:cs typeface="Times New Roman" pitchFamily="18" charset="0"/>
            </a:endParaRPr>
          </a:p>
          <a:p>
            <a:pPr algn="just"/>
            <a:endParaRPr lang="el-GR" sz="2200" dirty="0">
              <a:cs typeface="Times New Roman" pitchFamily="18" charset="0"/>
            </a:endParaRPr>
          </a:p>
        </p:txBody>
      </p:sp>
    </p:spTree>
    <p:extLst>
      <p:ext uri="{BB962C8B-B14F-4D97-AF65-F5344CB8AC3E}">
        <p14:creationId xmlns:p14="http://schemas.microsoft.com/office/powerpoint/2010/main" val="277185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3435"/>
            <a:ext cx="12111318" cy="1143000"/>
          </a:xfrm>
        </p:spPr>
        <p:txBody>
          <a:bodyPr>
            <a:normAutofit/>
          </a:bodyPr>
          <a:lstStyle/>
          <a:p>
            <a:r>
              <a:rPr lang="el-GR" sz="2800" dirty="0">
                <a:latin typeface="Times New Roman" pitchFamily="18" charset="0"/>
                <a:cs typeface="Times New Roman" pitchFamily="18" charset="0"/>
              </a:rPr>
              <a:t>Κυρίαρχοι τρόποι στέγασης στη μεταπολεμική Αθήνα: λαϊκή αυτοστέγαση, αυθαίρετη δόμηση, αντιπαροχή</a:t>
            </a:r>
          </a:p>
        </p:txBody>
      </p:sp>
      <p:sp>
        <p:nvSpPr>
          <p:cNvPr id="3" name="2 - Θέση περιεχομένου"/>
          <p:cNvSpPr>
            <a:spLocks noGrp="1"/>
          </p:cNvSpPr>
          <p:nvPr>
            <p:ph idx="1"/>
          </p:nvPr>
        </p:nvSpPr>
        <p:spPr>
          <a:xfrm>
            <a:off x="-1" y="1124744"/>
            <a:ext cx="12003741" cy="5904656"/>
          </a:xfrm>
        </p:spPr>
        <p:txBody>
          <a:bodyPr>
            <a:normAutofit/>
          </a:bodyPr>
          <a:lstStyle/>
          <a:p>
            <a:pPr marL="0" indent="0" algn="just">
              <a:buNone/>
            </a:pPr>
            <a:endParaRPr lang="el-GR" sz="2200" dirty="0">
              <a:cs typeface="Times New Roman" pitchFamily="18" charset="0"/>
            </a:endParaRPr>
          </a:p>
          <a:p>
            <a:pPr algn="just"/>
            <a:r>
              <a:rPr lang="el-GR" sz="2200" dirty="0">
                <a:cs typeface="Times New Roman" pitchFamily="18" charset="0"/>
              </a:rPr>
              <a:t>Τα </a:t>
            </a:r>
            <a:r>
              <a:rPr lang="el-GR" sz="2200" b="1" dirty="0">
                <a:cs typeface="Times New Roman" pitchFamily="18" charset="0"/>
              </a:rPr>
              <a:t>φτωχά </a:t>
            </a:r>
            <a:r>
              <a:rPr lang="el-GR" sz="2200" b="1" dirty="0" err="1">
                <a:cs typeface="Times New Roman" pitchFamily="18" charset="0"/>
              </a:rPr>
              <a:t>κοινωνικο</a:t>
            </a:r>
            <a:r>
              <a:rPr lang="el-GR" sz="2200" b="1" dirty="0">
                <a:cs typeface="Times New Roman" pitchFamily="18" charset="0"/>
              </a:rPr>
              <a:t>-οικονομικά στρώματα </a:t>
            </a:r>
            <a:r>
              <a:rPr lang="el-GR" sz="2200" dirty="0">
                <a:cs typeface="Times New Roman" pitchFamily="18" charset="0"/>
              </a:rPr>
              <a:t>εντάχθηκαν στη διαδικασία ως </a:t>
            </a:r>
            <a:r>
              <a:rPr lang="el-GR" sz="2200" b="1" dirty="0">
                <a:cs typeface="Times New Roman" pitchFamily="18" charset="0"/>
              </a:rPr>
              <a:t>αγοραστές διαμερισμάτων</a:t>
            </a:r>
            <a:r>
              <a:rPr lang="el-GR" sz="2200" dirty="0">
                <a:cs typeface="Times New Roman" pitchFamily="18" charset="0"/>
              </a:rPr>
              <a:t> τα οποία ήταν σχετικώς προσιτά. </a:t>
            </a:r>
          </a:p>
          <a:p>
            <a:pPr algn="just"/>
            <a:endParaRPr lang="el-GR" sz="2200" dirty="0">
              <a:cs typeface="Times New Roman" pitchFamily="18" charset="0"/>
            </a:endParaRPr>
          </a:p>
          <a:p>
            <a:pPr algn="just"/>
            <a:r>
              <a:rPr lang="el-GR" sz="2200" dirty="0">
                <a:cs typeface="Times New Roman" pitchFamily="18" charset="0"/>
              </a:rPr>
              <a:t>Το σύστημα της αντιπαροχής, αποτέλεσε τη </a:t>
            </a:r>
            <a:r>
              <a:rPr lang="el-GR" sz="2200" b="1" dirty="0">
                <a:cs typeface="Times New Roman" pitchFamily="18" charset="0"/>
              </a:rPr>
              <a:t>λύση που δόθηκε για την παραγωγή φθηνής κατοικίας</a:t>
            </a:r>
            <a:r>
              <a:rPr lang="el-GR" sz="2200" dirty="0">
                <a:cs typeface="Times New Roman" pitchFamily="18" charset="0"/>
              </a:rPr>
              <a:t>, δεδομένου του γεγονότος ότι το κράτος δεν μπορούσε ή δεν επέλεξε να συμμετάσχει οικονομικά στην κατασκευή των κατοικιών.</a:t>
            </a:r>
          </a:p>
          <a:p>
            <a:pPr algn="just"/>
            <a:endParaRPr lang="el-GR" sz="2200" dirty="0">
              <a:cs typeface="Times New Roman" pitchFamily="18" charset="0"/>
            </a:endParaRPr>
          </a:p>
          <a:p>
            <a:pPr algn="just"/>
            <a:r>
              <a:rPr lang="el-GR" sz="2200" dirty="0">
                <a:cs typeface="Times New Roman" pitchFamily="18" charset="0"/>
              </a:rPr>
              <a:t>Το γεωγραφικό πλαίσιο εντός του οποίου αναπτύχθηκε η αντιπαροχή είναι ο </a:t>
            </a:r>
            <a:r>
              <a:rPr lang="el-GR" sz="2200" b="1" dirty="0">
                <a:cs typeface="Times New Roman" pitchFamily="18" charset="0"/>
              </a:rPr>
              <a:t>Δήμος Αθηναίων</a:t>
            </a:r>
            <a:r>
              <a:rPr lang="el-GR" sz="2200" dirty="0">
                <a:cs typeface="Times New Roman" pitchFamily="18" charset="0"/>
              </a:rPr>
              <a:t>. Την περίοδο 1950-1980 χτίστηκαν </a:t>
            </a:r>
            <a:r>
              <a:rPr lang="el-GR" sz="2200" b="1" dirty="0">
                <a:cs typeface="Times New Roman" pitchFamily="18" charset="0"/>
              </a:rPr>
              <a:t>34.000 κατοικίες </a:t>
            </a:r>
            <a:r>
              <a:rPr lang="el-GR" sz="2200" dirty="0">
                <a:cs typeface="Times New Roman" pitchFamily="18" charset="0"/>
              </a:rPr>
              <a:t>με το σύστημα της αντιπαροχής. </a:t>
            </a:r>
          </a:p>
          <a:p>
            <a:pPr algn="just"/>
            <a:endParaRPr lang="el-GR" sz="2200" dirty="0">
              <a:cs typeface="Times New Roman" pitchFamily="18" charset="0"/>
            </a:endParaRPr>
          </a:p>
          <a:p>
            <a:pPr algn="just"/>
            <a:endParaRPr lang="el-GR" sz="2200" dirty="0">
              <a:cs typeface="Times New Roman" pitchFamily="18" charset="0"/>
            </a:endParaRPr>
          </a:p>
          <a:p>
            <a:pPr algn="just"/>
            <a:endParaRPr lang="el-GR" sz="2200" dirty="0">
              <a:cs typeface="Times New Roman" pitchFamily="18" charset="0"/>
            </a:endParaRPr>
          </a:p>
          <a:p>
            <a:pPr algn="just"/>
            <a:endParaRPr lang="el-GR" sz="2200" dirty="0">
              <a:cs typeface="Times New Roman" pitchFamily="18" charset="0"/>
            </a:endParaRPr>
          </a:p>
          <a:p>
            <a:pPr algn="just"/>
            <a:endParaRPr lang="el-GR" sz="2200" dirty="0">
              <a:cs typeface="Times New Roman" pitchFamily="18" charset="0"/>
            </a:endParaRPr>
          </a:p>
        </p:txBody>
      </p:sp>
    </p:spTree>
    <p:extLst>
      <p:ext uri="{BB962C8B-B14F-4D97-AF65-F5344CB8AC3E}">
        <p14:creationId xmlns:p14="http://schemas.microsoft.com/office/powerpoint/2010/main" val="2445822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03763"/>
            <a:ext cx="10515600" cy="1325563"/>
          </a:xfrm>
        </p:spPr>
        <p:txBody>
          <a:bodyPr/>
          <a:lstStyle/>
          <a:p>
            <a:r>
              <a:rPr lang="el-GR" sz="3200" dirty="0">
                <a:latin typeface="Times New Roman" pitchFamily="18" charset="0"/>
                <a:cs typeface="Times New Roman" pitchFamily="18" charset="0"/>
              </a:rPr>
              <a:t>Κοινωνική κατοικία την μεταπολεμική περίοδο (1950-1974)</a:t>
            </a:r>
            <a:r>
              <a:rPr lang="el-GR" dirty="0"/>
              <a:t> </a:t>
            </a:r>
          </a:p>
        </p:txBody>
      </p:sp>
      <p:sp>
        <p:nvSpPr>
          <p:cNvPr id="3" name="2 - Θέση περιεχομένου"/>
          <p:cNvSpPr>
            <a:spLocks noGrp="1"/>
          </p:cNvSpPr>
          <p:nvPr>
            <p:ph idx="1"/>
          </p:nvPr>
        </p:nvSpPr>
        <p:spPr>
          <a:xfrm>
            <a:off x="-71719" y="1340768"/>
            <a:ext cx="11967883" cy="5184576"/>
          </a:xfrm>
        </p:spPr>
        <p:txBody>
          <a:bodyPr>
            <a:normAutofit/>
          </a:bodyPr>
          <a:lstStyle/>
          <a:p>
            <a:pPr algn="just"/>
            <a:r>
              <a:rPr lang="el-GR" sz="2200" dirty="0">
                <a:latin typeface="Calibri" panose="020F0502020204030204" pitchFamily="34" charset="0"/>
                <a:cs typeface="Calibri" panose="020F0502020204030204" pitchFamily="34" charset="0"/>
              </a:rPr>
              <a:t>Κατά τη διάρκεια της μεταπολεμικής περιόδου τα περισσότερα έργα κοινωνικής κατοικίας τα ανέλαβε το </a:t>
            </a:r>
            <a:r>
              <a:rPr lang="el-GR" sz="2200" b="1" dirty="0">
                <a:latin typeface="Calibri" panose="020F0502020204030204" pitchFamily="34" charset="0"/>
                <a:cs typeface="Calibri" panose="020F0502020204030204" pitchFamily="34" charset="0"/>
              </a:rPr>
              <a:t>Υπουργείο Πρόνοιας </a:t>
            </a:r>
            <a:r>
              <a:rPr lang="el-GR" sz="2200" dirty="0">
                <a:latin typeface="Calibri" panose="020F0502020204030204" pitchFamily="34" charset="0"/>
                <a:cs typeface="Calibri" panose="020F0502020204030204" pitchFamily="34" charset="0"/>
              </a:rPr>
              <a:t>και αφορούσαν συγκροτήματα που ανεγέρθηκαν με στόχο την αποκατάσταση των Μικρασιατών προσφυγών αλλά και των γηγενών που ζούσαν σε παραπήγματα.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Οι ωφελούμενοι από διαμερίσματα στα συγκροτήματα ήταν νοικοκυριά χαμηλού εισοδήματος που στεγάζονταν σε ακατάλληλα καταλύματα και δεν ήταν ιδιοκτήτες κατοικίας ή ιδιοκτήτες γης σε κάποια άλλη περιοχή.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διανομή των διαμερισμάτων στους δικαιούχους γινόταν με κλήρωση, όπως και την προηγούμενη περίοδο, με βάση όμως τον αριθμό των μελών κάθε οικογένειας. Οι δικαιούχοι δεν είχαν τη δυνατότητα επιλογής διαμερίσματος, όπως και την περίοδο του μεσοπολέμου, με αποτέλεσμα το διαμέρισμα το οποίο τελικά τους παραχωρούνταν να μην ανταποκρινόταν πάντα στις ανάγκες τους.</a:t>
            </a:r>
          </a:p>
        </p:txBody>
      </p:sp>
    </p:spTree>
    <p:extLst>
      <p:ext uri="{BB962C8B-B14F-4D97-AF65-F5344CB8AC3E}">
        <p14:creationId xmlns:p14="http://schemas.microsoft.com/office/powerpoint/2010/main" val="608310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0657"/>
            <a:ext cx="10515600" cy="1325563"/>
          </a:xfrm>
        </p:spPr>
        <p:txBody>
          <a:bodyPr/>
          <a:lstStyle/>
          <a:p>
            <a:r>
              <a:rPr lang="el-GR" sz="3200" dirty="0">
                <a:latin typeface="Times New Roman" pitchFamily="18" charset="0"/>
                <a:cs typeface="Times New Roman" pitchFamily="18" charset="0"/>
              </a:rPr>
              <a:t>Κοινωνική κατοικία την μεταπολεμική περίοδο (1950-1974)</a:t>
            </a:r>
            <a:r>
              <a:rPr lang="el-GR" dirty="0"/>
              <a:t> </a:t>
            </a:r>
          </a:p>
        </p:txBody>
      </p:sp>
      <p:sp>
        <p:nvSpPr>
          <p:cNvPr id="3" name="2 - Θέση περιεχομένου"/>
          <p:cNvSpPr>
            <a:spLocks noGrp="1"/>
          </p:cNvSpPr>
          <p:nvPr>
            <p:ph idx="1"/>
          </p:nvPr>
        </p:nvSpPr>
        <p:spPr>
          <a:xfrm>
            <a:off x="-71719" y="1340768"/>
            <a:ext cx="11967883" cy="5184576"/>
          </a:xfrm>
        </p:spPr>
        <p:txBody>
          <a:bodyPr>
            <a:normAutofit lnSpcReduction="10000"/>
          </a:bodyPr>
          <a:lstStyle/>
          <a:p>
            <a:pPr algn="just"/>
            <a:r>
              <a:rPr lang="el-GR" sz="2200" dirty="0">
                <a:latin typeface="Calibri" panose="020F0502020204030204" pitchFamily="34" charset="0"/>
                <a:cs typeface="Calibri" panose="020F0502020204030204" pitchFamily="34" charset="0"/>
              </a:rPr>
              <a:t>Οι δικαιούχοι έπρεπε να </a:t>
            </a:r>
            <a:r>
              <a:rPr lang="el-GR" sz="2200" b="1" dirty="0">
                <a:latin typeface="Calibri" panose="020F0502020204030204" pitchFamily="34" charset="0"/>
                <a:cs typeface="Calibri" panose="020F0502020204030204" pitchFamily="34" charset="0"/>
              </a:rPr>
              <a:t>αποπληρώσουν ένα μικρό ποσό, με κάποιες διευκολύνσεις</a:t>
            </a:r>
            <a:r>
              <a:rPr lang="el-GR" sz="2200" dirty="0">
                <a:latin typeface="Calibri" panose="020F0502020204030204" pitchFamily="34" charset="0"/>
                <a:cs typeface="Calibri" panose="020F0502020204030204" pitchFamily="34" charset="0"/>
              </a:rPr>
              <a:t>, για να έχουν το δικαίωμα μεταβίβασης ή πώλησης της κατοικίας τους.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πλειονότητα όμως των Μικρασιατών προσφύγων και των απογόνων τους θεωρούσαν ότι για εκείνους δεν έπρεπε να τίθεται θέμα πληρωμής των διαμερισμάτων που τους δόθηκαν, με το επιχείρημα ότι το ελληνικό κράτος είχε ήδη πληρωθεί από τις </a:t>
            </a:r>
            <a:r>
              <a:rPr lang="el-GR" sz="2200" b="1" dirty="0">
                <a:latin typeface="Calibri" panose="020F0502020204030204" pitchFamily="34" charset="0"/>
                <a:cs typeface="Calibri" panose="020F0502020204030204" pitchFamily="34" charset="0"/>
              </a:rPr>
              <a:t>ανταλλάξιμες περιουσίες</a:t>
            </a:r>
            <a:r>
              <a:rPr lang="el-GR" sz="2200" dirty="0">
                <a:latin typeface="Calibri" panose="020F0502020204030204" pitchFamily="34" charset="0"/>
                <a:cs typeface="Calibri" panose="020F0502020204030204" pitchFamily="34" charset="0"/>
              </a:rPr>
              <a:t>. Αντιθέτως, οι εσωτερικοί μετανάστες πλήρωσαν για τα διαμερίσματα το αντίστοιχο ποσό.</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Κατά την περίοδο της κατεδάφισης των παραπηγμάτων και της ανέγερσης των νέων συγκροτημάτων, παρεχόταν </a:t>
            </a:r>
            <a:r>
              <a:rPr lang="el-GR" sz="2200" b="1" dirty="0">
                <a:latin typeface="Calibri" panose="020F0502020204030204" pitchFamily="34" charset="0"/>
                <a:cs typeface="Calibri" panose="020F0502020204030204" pitchFamily="34" charset="0"/>
              </a:rPr>
              <a:t>επιδότηση ενοικίου στους δικαιούχους</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Σε αρκετές περιπτώσεις, τα νοικοκυριά ενός συνοικισμού </a:t>
            </a:r>
            <a:r>
              <a:rPr lang="el-GR" sz="2200" b="1" dirty="0" err="1">
                <a:latin typeface="Calibri" panose="020F0502020204030204" pitchFamily="34" charset="0"/>
                <a:cs typeface="Calibri" panose="020F0502020204030204" pitchFamily="34" charset="0"/>
              </a:rPr>
              <a:t>μετεγκαταστάθηκαν</a:t>
            </a:r>
            <a:r>
              <a:rPr lang="el-GR" sz="2200" b="1" dirty="0">
                <a:latin typeface="Calibri" panose="020F0502020204030204" pitchFamily="34" charset="0"/>
                <a:cs typeface="Calibri" panose="020F0502020204030204" pitchFamily="34" charset="0"/>
              </a:rPr>
              <a:t> σε διαφορετικές γειτονιές</a:t>
            </a:r>
            <a:r>
              <a:rPr lang="el-GR" sz="2200" dirty="0">
                <a:latin typeface="Calibri" panose="020F0502020204030204" pitchFamily="34" charset="0"/>
                <a:cs typeface="Calibri" panose="020F0502020204030204" pitchFamily="34" charset="0"/>
              </a:rPr>
              <a:t>. Αυτές οι μετεγκαταστάσεις, παρόλο που οδήγησαν σε καλύτερες συνθήκες στέγασης, επέφεραν σημαντικές αλλαγές στην κοινωνική συνοχή των γειτονιών και στις σχέσεις μεταξύ των κατοίκων.</a:t>
            </a: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6106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0657"/>
            <a:ext cx="10515600" cy="1325563"/>
          </a:xfrm>
        </p:spPr>
        <p:txBody>
          <a:bodyPr/>
          <a:lstStyle/>
          <a:p>
            <a:r>
              <a:rPr lang="el-GR" sz="3200" dirty="0">
                <a:latin typeface="Times New Roman" pitchFamily="18" charset="0"/>
                <a:cs typeface="Times New Roman" pitchFamily="18" charset="0"/>
              </a:rPr>
              <a:t>Κοινωνική κατοικία την μεταπολεμική περίοδο (1950-1974)</a:t>
            </a:r>
            <a:r>
              <a:rPr lang="el-GR" dirty="0"/>
              <a:t> </a:t>
            </a:r>
          </a:p>
        </p:txBody>
      </p:sp>
      <p:sp>
        <p:nvSpPr>
          <p:cNvPr id="3" name="2 - Θέση περιεχομένου"/>
          <p:cNvSpPr>
            <a:spLocks noGrp="1"/>
          </p:cNvSpPr>
          <p:nvPr>
            <p:ph idx="1"/>
          </p:nvPr>
        </p:nvSpPr>
        <p:spPr>
          <a:xfrm>
            <a:off x="-71719" y="1340767"/>
            <a:ext cx="11967883" cy="5382761"/>
          </a:xfrm>
        </p:spPr>
        <p:txBody>
          <a:bodyPr>
            <a:normAutofit lnSpcReduction="10000"/>
          </a:bodyPr>
          <a:lstStyle/>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Εκτός από το Υπουργείο Πρόνοιας, τη μεταπολεμική περίοδο ξεκίνησε και η δράση του Οργανισμού Εργατικής Κατοικίας (ΟΕΚ).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 ΟΕΚ ιδρύθηκε το </a:t>
            </a:r>
            <a:r>
              <a:rPr lang="el-GR" sz="2200" b="1" dirty="0">
                <a:latin typeface="Calibri" panose="020F0502020204030204" pitchFamily="34" charset="0"/>
                <a:cs typeface="Calibri" panose="020F0502020204030204" pitchFamily="34" charset="0"/>
              </a:rPr>
              <a:t>1954</a:t>
            </a:r>
            <a:r>
              <a:rPr lang="el-GR" sz="2200" dirty="0">
                <a:latin typeface="Calibri" panose="020F0502020204030204" pitchFamily="34" charset="0"/>
                <a:cs typeface="Calibri" panose="020F0502020204030204" pitchFamily="34" charset="0"/>
              </a:rPr>
              <a:t> και ανήκε στο Υπουργείο Απασχόλησης και Κοινωνικών Ασφαλίσεων. Μέχρι το 1975, τα έσοδα του Οργανισμού προέρχονταν κυρίως από τις εισφορές των εργαζομένων.</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Αυτός ο οργανισμός παρείχε κατοικία σε </a:t>
            </a:r>
            <a:r>
              <a:rPr lang="el-GR" sz="2200" b="1" dirty="0">
                <a:latin typeface="Calibri" panose="020F0502020204030204" pitchFamily="34" charset="0"/>
                <a:cs typeface="Calibri" panose="020F0502020204030204" pitchFamily="34" charset="0"/>
              </a:rPr>
              <a:t>μισθωτούς υπαλλήλους του ιδιωτικού τομέα, οι οποίοι δεν διέθεταν ιδιόκτητη κατοικία και δεν είχαν την οικονομική δυνατότητα να αποκτήσουν</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 ΟΕΚ ήταν ο πρώτος οργανισμός που παρείχε μια πιο ολοκληρωμένη στεγαστική πολιτική, σε αντίθεση με την μέχρι τότε ασκούμενη πολιτική από το κράτος, όπου προτεραιότητα είχε η στέγαση των προσφύγων, όσων κατοικούσαν σε παραπήγματα και των θεομηνιόπληκτων.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Ωστόσο, οι πιο ευάλωτες κοινωνικές ομάδες -όπως οι άστεγοι και οι άνεργοι- αποκλείονταν από την στεγαστική πολιτική του ΟΕΚ</a:t>
            </a:r>
          </a:p>
          <a:p>
            <a:pPr algn="just"/>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0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0657"/>
            <a:ext cx="10515600" cy="1325563"/>
          </a:xfrm>
        </p:spPr>
        <p:txBody>
          <a:bodyPr/>
          <a:lstStyle/>
          <a:p>
            <a:r>
              <a:rPr lang="el-GR" sz="3200" dirty="0">
                <a:latin typeface="Times New Roman" pitchFamily="18" charset="0"/>
                <a:cs typeface="Times New Roman" pitchFamily="18" charset="0"/>
              </a:rPr>
              <a:t>Κοινωνική κατοικία την μεταπολεμική περίοδο (1950-1974)</a:t>
            </a:r>
            <a:r>
              <a:rPr lang="el-GR" dirty="0"/>
              <a:t> </a:t>
            </a:r>
          </a:p>
        </p:txBody>
      </p:sp>
      <p:sp>
        <p:nvSpPr>
          <p:cNvPr id="3" name="2 - Θέση περιεχομένου"/>
          <p:cNvSpPr>
            <a:spLocks noGrp="1"/>
          </p:cNvSpPr>
          <p:nvPr>
            <p:ph idx="1"/>
          </p:nvPr>
        </p:nvSpPr>
        <p:spPr>
          <a:xfrm>
            <a:off x="-71719" y="1340767"/>
            <a:ext cx="11967883" cy="5382761"/>
          </a:xfrm>
        </p:spPr>
        <p:txBody>
          <a:bodyPr>
            <a:normAutofit lnSpcReduction="10000"/>
          </a:bodyPr>
          <a:lstStyle/>
          <a:p>
            <a:pPr algn="just"/>
            <a:r>
              <a:rPr lang="el-GR" sz="2200" dirty="0">
                <a:latin typeface="Calibri" panose="020F0502020204030204" pitchFamily="34" charset="0"/>
                <a:cs typeface="Calibri" panose="020F0502020204030204" pitchFamily="34" charset="0"/>
              </a:rPr>
              <a:t>Ο ΟΕΚ ως επί το πλείστον </a:t>
            </a:r>
            <a:r>
              <a:rPr lang="el-GR" sz="2200" b="1" dirty="0">
                <a:latin typeface="Calibri" panose="020F0502020204030204" pitchFamily="34" charset="0"/>
                <a:cs typeface="Calibri" panose="020F0502020204030204" pitchFamily="34" charset="0"/>
              </a:rPr>
              <a:t>πωλούσε τις κατοικίες του στους δικαιούχους του</a:t>
            </a:r>
            <a:r>
              <a:rPr lang="el-GR" sz="2200" dirty="0">
                <a:latin typeface="Calibri" panose="020F0502020204030204" pitchFamily="34" charset="0"/>
                <a:cs typeface="Calibri" panose="020F0502020204030204" pitchFamily="34" charset="0"/>
              </a:rPr>
              <a:t>, όπως και οι άλλοι κρατικοί φορείς οι οποίοι παρείχαν κοινωνική κατοικία από το 1922.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Οι δικαιούχοι έπρεπε να πληρώσουν ένα </a:t>
            </a:r>
            <a:r>
              <a:rPr lang="el-GR" sz="2200" b="1" dirty="0">
                <a:latin typeface="Calibri" panose="020F0502020204030204" pitchFamily="34" charset="0"/>
                <a:cs typeface="Calibri" panose="020F0502020204030204" pitchFamily="34" charset="0"/>
              </a:rPr>
              <a:t>μικρό ποσό προκειμένου να γίνουν ιδιοκτήτες </a:t>
            </a:r>
            <a:r>
              <a:rPr lang="el-GR" sz="2200" dirty="0">
                <a:latin typeface="Calibri" panose="020F0502020204030204" pitchFamily="34" charset="0"/>
                <a:cs typeface="Calibri" panose="020F0502020204030204" pitchFamily="34" charset="0"/>
              </a:rPr>
              <a:t>του διαμερίσματος.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Οι κατοικίες δίνονταν στους δικαιούχους ύστερα από </a:t>
            </a:r>
            <a:r>
              <a:rPr lang="el-GR" sz="2200" b="1" dirty="0">
                <a:latin typeface="Calibri" panose="020F0502020204030204" pitchFamily="34" charset="0"/>
                <a:cs typeface="Calibri" panose="020F0502020204030204" pitchFamily="34" charset="0"/>
              </a:rPr>
              <a:t>κλήρωση</a:t>
            </a:r>
            <a:r>
              <a:rPr lang="el-GR" sz="2200" dirty="0">
                <a:latin typeface="Calibri" panose="020F0502020204030204" pitchFamily="34" charset="0"/>
                <a:cs typeface="Calibri" panose="020F0502020204030204" pitchFamily="34" charset="0"/>
              </a:rPr>
              <a:t>. Σε αντίθεση με την αντίστοιχη διαδικασία του Υπουργείο Πρόνοιας, στην περίπτωση του ΟΕΚ η κλήρωση γινόταν με βάση κάποια κριτήρια, </a:t>
            </a:r>
            <a:r>
              <a:rPr lang="el-GR" sz="2200" b="1" dirty="0">
                <a:latin typeface="Calibri" panose="020F0502020204030204" pitchFamily="34" charset="0"/>
                <a:cs typeface="Calibri" panose="020F0502020204030204" pitchFamily="34" charset="0"/>
              </a:rPr>
              <a:t>κοινωνικά και εντοπιότητας</a:t>
            </a:r>
            <a:r>
              <a:rPr lang="el-GR" sz="2200" dirty="0">
                <a:latin typeface="Calibri" panose="020F0502020204030204" pitchFamily="34" charset="0"/>
                <a:cs typeface="Calibri" panose="020F0502020204030204" pitchFamily="34" charset="0"/>
              </a:rPr>
              <a:t>. Για παράδειγμα, όσον αφορά το κριτήριο της εντοπιότητας, στους κατοίκους του νομού Αττικής τα διαμερίσματα κληρώνονταν στην περιοχή που διέμεναν ήδη, με αποτέλεσμα οι δικαιούχοι του Οργανισμού να μην απομακρύνονται από τον τόπο που ζούσαν μέχρι πρότινος</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Εκτός όμως από έτοιμη κατοικία στα οικιστικά συγκροτήματα που ανεγείρονταν οι δικαιούχοι μπορούσαν να επιλέξουν είτε να πάρουν </a:t>
            </a:r>
            <a:r>
              <a:rPr lang="el-GR" sz="2200" b="1" dirty="0">
                <a:latin typeface="Calibri" panose="020F0502020204030204" pitchFamily="34" charset="0"/>
                <a:cs typeface="Calibri" panose="020F0502020204030204" pitchFamily="34" charset="0"/>
              </a:rPr>
              <a:t>δάνειο</a:t>
            </a:r>
            <a:r>
              <a:rPr lang="el-GR" sz="2200" dirty="0">
                <a:latin typeface="Calibri" panose="020F0502020204030204" pitchFamily="34" charset="0"/>
                <a:cs typeface="Calibri" panose="020F0502020204030204" pitchFamily="34" charset="0"/>
              </a:rPr>
              <a:t> για αυτοστέγαση ή για αγορά κατοικίας είτε να λάβουν </a:t>
            </a:r>
            <a:r>
              <a:rPr lang="el-GR" sz="2200" b="1" dirty="0">
                <a:latin typeface="Calibri" panose="020F0502020204030204" pitchFamily="34" charset="0"/>
                <a:cs typeface="Calibri" panose="020F0502020204030204" pitchFamily="34" charset="0"/>
              </a:rPr>
              <a:t>επιδότηση ενοικίου</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86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188640"/>
            <a:ext cx="10309920" cy="1374976"/>
          </a:xfrm>
        </p:spPr>
        <p:txBody>
          <a:bodyPr>
            <a:normAutofit fontScale="90000"/>
          </a:bodyPr>
          <a:lstStyle/>
          <a:p>
            <a:pPr lvl="0"/>
            <a:br>
              <a:rPr lang="el-GR" dirty="0">
                <a:latin typeface="Times New Roman" pitchFamily="18" charset="0"/>
                <a:cs typeface="Times New Roman" pitchFamily="18" charset="0"/>
              </a:rPr>
            </a:br>
            <a:r>
              <a:rPr lang="el-GR" sz="3600" dirty="0">
                <a:latin typeface="Times New Roman" pitchFamily="18" charset="0"/>
                <a:cs typeface="Times New Roman" pitchFamily="18" charset="0"/>
              </a:rPr>
              <a:t>Το ζήτημα της στεγαστικής αποκατάστασης των προσφύγων </a:t>
            </a:r>
            <a:br>
              <a:rPr lang="el-GR" dirty="0"/>
            </a:br>
            <a:endParaRPr lang="el-GR" dirty="0"/>
          </a:p>
        </p:txBody>
      </p:sp>
      <p:sp>
        <p:nvSpPr>
          <p:cNvPr id="3" name="2 - Θέση περιεχομένου"/>
          <p:cNvSpPr>
            <a:spLocks noGrp="1"/>
          </p:cNvSpPr>
          <p:nvPr>
            <p:ph idx="1"/>
          </p:nvPr>
        </p:nvSpPr>
        <p:spPr>
          <a:xfrm>
            <a:off x="0" y="1488140"/>
            <a:ext cx="12039600" cy="5369860"/>
          </a:xfrm>
        </p:spPr>
        <p:txBody>
          <a:bodyPr>
            <a:normAutofit/>
          </a:bodyPr>
          <a:lstStyle/>
          <a:p>
            <a:pPr algn="just"/>
            <a:endParaRPr lang="el-GR" sz="2400" u="sng" dirty="0">
              <a:latin typeface="Times New Roman" pitchFamily="18" charset="0"/>
              <a:cs typeface="Times New Roman" pitchFamily="18" charset="0"/>
            </a:endParaRPr>
          </a:p>
          <a:p>
            <a:pPr algn="just"/>
            <a:r>
              <a:rPr lang="el-GR" sz="2400" dirty="0">
                <a:cs typeface="Times New Roman" pitchFamily="18" charset="0"/>
              </a:rPr>
              <a:t>Ο πληθυσμός της Αθήνας λόγω της μεγάλης εισροής των προσφύγων αυξήθηκε απότομα (30,6%) και τα προβλήματα από τις ήδη υπάρχουσες κακές συνθήκες στέγασης για τα φτωχά στρώματα του πληθυσμού επιδεινώνονται ακόμη περισσότερο. Προστίθεται σε αυτά και το ζήτημα της παροχής στέγης στους πρόσφυγες από ένα κράτος που δεν διέθετε ανεπτυγμένο πρόγραμμα παροχής κρατικής στέγασης. </a:t>
            </a:r>
          </a:p>
          <a:p>
            <a:pPr algn="just"/>
            <a:endParaRPr lang="el-GR" sz="2400" dirty="0">
              <a:cs typeface="Times New Roman" pitchFamily="18" charset="0"/>
            </a:endParaRPr>
          </a:p>
          <a:p>
            <a:pPr algn="just"/>
            <a:r>
              <a:rPr lang="el-GR" sz="2400" dirty="0">
                <a:cs typeface="Times New Roman" pitchFamily="18" charset="0"/>
              </a:rPr>
              <a:t>Αρχικά οι πρόσφυγες στις πόλεις εγκαθίσταται όπου μπορούν να βρουν ένα πρόχειρο –άτυπο κατάλυμα. Για τη στέγαση τους καταλαμβάνουν δημόσια κτήρια, σχολεία, εκκλησίες, εγκαταλελειμμένα στρατόπεδα, υπόγεια, μοναστήρια, θέατρα, αποθήκες, εργοστάσια κ.α. </a:t>
            </a:r>
          </a:p>
          <a:p>
            <a:pPr algn="just"/>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0657"/>
            <a:ext cx="10515600" cy="1325563"/>
          </a:xfrm>
        </p:spPr>
        <p:txBody>
          <a:bodyPr/>
          <a:lstStyle/>
          <a:p>
            <a:r>
              <a:rPr lang="el-GR" sz="3200" dirty="0">
                <a:latin typeface="Times New Roman" pitchFamily="18" charset="0"/>
                <a:cs typeface="Times New Roman" pitchFamily="18" charset="0"/>
              </a:rPr>
              <a:t>Συμπερασματικά</a:t>
            </a:r>
            <a:endParaRPr lang="el-GR" dirty="0"/>
          </a:p>
        </p:txBody>
      </p:sp>
      <p:sp>
        <p:nvSpPr>
          <p:cNvPr id="3" name="2 - Θέση περιεχομένου"/>
          <p:cNvSpPr>
            <a:spLocks noGrp="1"/>
          </p:cNvSpPr>
          <p:nvPr>
            <p:ph idx="1"/>
          </p:nvPr>
        </p:nvSpPr>
        <p:spPr>
          <a:xfrm>
            <a:off x="-71719" y="1340767"/>
            <a:ext cx="11967883" cy="5382761"/>
          </a:xfrm>
        </p:spPr>
        <p:txBody>
          <a:bodyPr>
            <a:normAutofit/>
          </a:bodyPr>
          <a:lstStyle/>
          <a:p>
            <a:pPr algn="just"/>
            <a:r>
              <a:rPr lang="el-GR" sz="2200" dirty="0">
                <a:latin typeface="Calibri" panose="020F0502020204030204" pitchFamily="34" charset="0"/>
                <a:cs typeface="Calibri" panose="020F0502020204030204" pitchFamily="34" charset="0"/>
              </a:rPr>
              <a:t>Το Υπουργείο Πρόνοιας αντιμετώπισε κυρίως καταστάσεις έκτακτης ανάγκης στεγάζοντας ευάλωτα κοινωνικά στρώματα, ενώ τα προγράμματα του ΟΕΚ απευθύνονταν σε συγκεκριμένες πληθυσμιακές ομάδες με σταθερή απασχόληση, χωρίς να λαμβάνονται υπόψη οι άστεγοι ή οι ανεπαρκώς στεγασμένοι και οι άνεργοι (Leontidou,1990).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Συγκριτικά με άλλες ευρωπαϊκές χώρες ο αριθμός των κατοικιών που κατασκευάστηκαν από τους δύο φορείς ήταν μικρός. Πιο συγκεκριμένα, το Υπουργείο Πρόνοιας και ο ΟΕΚ κατασκεύασαν 31 συγκροτήματα, κατά τη μεταπολεμική περίοδο, με περίπου 11.930  κατοικίες, ενώ, ενδεικτικά, στα προάστια της Στοκχόλμης, κατασκευάστηκαν 34 συγκροτήματα με 83.796 κατοικίες από το 1951 έως το 1970</a:t>
            </a:r>
            <a:r>
              <a:rPr lang="en-US" sz="2200" dirty="0">
                <a:latin typeface="Calibri" panose="020F0502020204030204" pitchFamily="34" charset="0"/>
                <a:cs typeface="Calibri" panose="020F0502020204030204" pitchFamily="34" charset="0"/>
              </a:rPr>
              <a:t>. </a:t>
            </a:r>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224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49DEF1C3-94F7-6585-FB43-23D92E62E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A934BB40-7B6A-2D06-BE8D-F01E93B2B0CA}"/>
              </a:ext>
            </a:extLst>
          </p:cNvPr>
          <p:cNvSpPr txBox="1"/>
          <p:nvPr/>
        </p:nvSpPr>
        <p:spPr>
          <a:xfrm>
            <a:off x="9412941" y="439271"/>
            <a:ext cx="2779059" cy="2585323"/>
          </a:xfrm>
          <a:prstGeom prst="rect">
            <a:avLst/>
          </a:prstGeom>
          <a:noFill/>
        </p:spPr>
        <p:txBody>
          <a:bodyPr wrap="square" rtlCol="0">
            <a:spAutoFit/>
          </a:bodyPr>
          <a:lstStyle/>
          <a:p>
            <a:r>
              <a:rPr lang="el-GR" sz="1800" b="1" i="0" u="none" strike="noStrike" baseline="0" dirty="0">
                <a:solidFill>
                  <a:srgbClr val="000000"/>
                </a:solidFill>
                <a:latin typeface="Times New Roman" panose="02020603050405020304" pitchFamily="18" charset="0"/>
              </a:rPr>
              <a:t>Χωροθέτηση των συγκροτημάτων κοινωνικής κατοικίας που δημιουργήθηκαν από το Υπουργείο Πρόνοιας και τον Ο.Ε.Κ., στη μητροπολιτική περιοχή της Αθήνας, την περίοδο 1930-1974</a:t>
            </a:r>
            <a:endParaRPr lang="el-GR" dirty="0"/>
          </a:p>
        </p:txBody>
      </p:sp>
    </p:spTree>
    <p:extLst>
      <p:ext uri="{BB962C8B-B14F-4D97-AF65-F5344CB8AC3E}">
        <p14:creationId xmlns:p14="http://schemas.microsoft.com/office/powerpoint/2010/main" val="424360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0657"/>
            <a:ext cx="10515600" cy="1325563"/>
          </a:xfrm>
        </p:spPr>
        <p:txBody>
          <a:bodyPr/>
          <a:lstStyle/>
          <a:p>
            <a:r>
              <a:rPr lang="el-GR" sz="3200" dirty="0">
                <a:latin typeface="Times New Roman" pitchFamily="18" charset="0"/>
                <a:cs typeface="Times New Roman" pitchFamily="18" charset="0"/>
              </a:rPr>
              <a:t>Συμπερασματικά</a:t>
            </a:r>
            <a:endParaRPr lang="el-GR" dirty="0"/>
          </a:p>
        </p:txBody>
      </p:sp>
      <p:sp>
        <p:nvSpPr>
          <p:cNvPr id="3" name="2 - Θέση περιεχομένου"/>
          <p:cNvSpPr>
            <a:spLocks noGrp="1"/>
          </p:cNvSpPr>
          <p:nvPr>
            <p:ph idx="1"/>
          </p:nvPr>
        </p:nvSpPr>
        <p:spPr>
          <a:xfrm>
            <a:off x="-71719" y="1340767"/>
            <a:ext cx="11967883" cy="5382761"/>
          </a:xfrm>
        </p:spPr>
        <p:txBody>
          <a:bodyPr>
            <a:normAutofit/>
          </a:bodyPr>
          <a:lstStyle/>
          <a:p>
            <a:pPr algn="just"/>
            <a:r>
              <a:rPr lang="el-GR" sz="2200" dirty="0">
                <a:latin typeface="Calibri" panose="020F0502020204030204" pitchFamily="34" charset="0"/>
                <a:cs typeface="Calibri" panose="020F0502020204030204" pitchFamily="34" charset="0"/>
              </a:rPr>
              <a:t>Το Υπουργείο Πρόνοιας αντιμετώπισε κυρίως καταστάσεις έκτακτης ανάγκης στεγάζοντας ευάλωτα κοινωνικά στρώματα, ενώ τα προγράμματα του ΟΕΚ απευθύνονταν σε συγκεκριμένες πληθυσμιακές ομάδες με σταθερή απασχόληση, χωρίς να λαμβάνονται υπόψη οι άστεγοι ή οι ανεπαρκώς στεγασμένοι και οι άνεργοι (Leontidou,1990).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Συγκριτικά με άλλες ευρωπαϊκές χώρες ο αριθμός των κατοικιών που κατασκευάστηκαν από τους δύο φορείς ήταν μικρός. Πιο συγκεκριμένα, το Υπουργείο Πρόνοιας και ο ΟΕΚ κατασκεύασαν 31 συγκροτήματα, κατά τη μεταπολεμική περίοδο, με περίπου 11.930  κατοικίες, ενώ, ενδεικτικά, στα προάστια της Στοκχόλμης, κατασκευάστηκαν 34 συγκροτήματα με 83.796 κατοικίες από το 1951 έως το 1970</a:t>
            </a:r>
            <a:r>
              <a:rPr lang="en-US" sz="2200" dirty="0">
                <a:latin typeface="Calibri" panose="020F0502020204030204" pitchFamily="34" charset="0"/>
                <a:cs typeface="Calibri" panose="020F0502020204030204" pitchFamily="34" charset="0"/>
              </a:rPr>
              <a:t>. </a:t>
            </a:r>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38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520D80-7620-450E-BFF7-4BAD0445BF7B}"/>
              </a:ext>
            </a:extLst>
          </p:cNvPr>
          <p:cNvSpPr>
            <a:spLocks noGrp="1"/>
          </p:cNvSpPr>
          <p:nvPr>
            <p:ph type="title"/>
          </p:nvPr>
        </p:nvSpPr>
        <p:spPr>
          <a:xfrm>
            <a:off x="143436" y="365125"/>
            <a:ext cx="12048564" cy="1325563"/>
          </a:xfrm>
        </p:spPr>
        <p:txBody>
          <a:bodyPr/>
          <a:lstStyle/>
          <a:p>
            <a:r>
              <a:rPr lang="el-GR" dirty="0"/>
              <a:t>Ενδεικτική βιβλιογραφία</a:t>
            </a:r>
          </a:p>
        </p:txBody>
      </p:sp>
      <p:sp>
        <p:nvSpPr>
          <p:cNvPr id="3" name="Θέση περιεχομένου 2">
            <a:extLst>
              <a:ext uri="{FF2B5EF4-FFF2-40B4-BE49-F238E27FC236}">
                <a16:creationId xmlns:a16="http://schemas.microsoft.com/office/drawing/2014/main" id="{F12C163B-535C-4744-B876-7DF2B299D4D8}"/>
              </a:ext>
            </a:extLst>
          </p:cNvPr>
          <p:cNvSpPr>
            <a:spLocks noGrp="1"/>
          </p:cNvSpPr>
          <p:nvPr>
            <p:ph idx="1"/>
          </p:nvPr>
        </p:nvSpPr>
        <p:spPr>
          <a:xfrm>
            <a:off x="143435" y="1825625"/>
            <a:ext cx="11958917" cy="5032375"/>
          </a:xfrm>
        </p:spPr>
        <p:txBody>
          <a:bodyPr>
            <a:normAutofit/>
          </a:bodyPr>
          <a:lstStyle/>
          <a:p>
            <a:pPr algn="just"/>
            <a:endParaRPr lang="el-GR" sz="2400">
              <a:solidFill>
                <a:srgbClr val="000000"/>
              </a:solidFill>
            </a:endParaRPr>
          </a:p>
          <a:p>
            <a:pPr algn="just"/>
            <a:r>
              <a:rPr lang="el-GR" sz="2400">
                <a:solidFill>
                  <a:srgbClr val="000000"/>
                </a:solidFill>
              </a:rPr>
              <a:t>Μυωφά </a:t>
            </a:r>
            <a:r>
              <a:rPr lang="el-GR" sz="2400" dirty="0">
                <a:solidFill>
                  <a:srgbClr val="000000"/>
                </a:solidFill>
              </a:rPr>
              <a:t>Ν. (2019), </a:t>
            </a:r>
            <a:r>
              <a:rPr lang="el-GR" sz="2400" i="1" dirty="0">
                <a:solidFill>
                  <a:srgbClr val="000000"/>
                </a:solidFill>
              </a:rPr>
              <a:t>Η κοινωνική κατοικία στην Αθήνα. Μελέτη των προσφυγικών συνοικισμών Δουργουτίου και Ταύρου από το 1922 έως σήμερα</a:t>
            </a:r>
            <a:r>
              <a:rPr lang="el-GR" sz="2400" dirty="0">
                <a:solidFill>
                  <a:srgbClr val="000000"/>
                </a:solidFill>
              </a:rPr>
              <a:t>, Διδακτορική Διατριβή, Χαροκόπειο Πανεπιστήμιο, </a:t>
            </a:r>
            <a:r>
              <a:rPr lang="en-US" sz="2400" dirty="0">
                <a:solidFill>
                  <a:srgbClr val="000000"/>
                </a:solidFill>
                <a:hlinkClick r:id="rId3"/>
              </a:rPr>
              <a:t>https://estia.hua.gr/browse/21967</a:t>
            </a:r>
            <a:r>
              <a:rPr lang="el-GR" sz="2400" dirty="0">
                <a:solidFill>
                  <a:srgbClr val="000000"/>
                </a:solidFill>
              </a:rPr>
              <a:t> .</a:t>
            </a:r>
            <a:endParaRPr lang="en-US" sz="2400" dirty="0">
              <a:solidFill>
                <a:srgbClr val="000000"/>
              </a:solidFill>
            </a:endParaRPr>
          </a:p>
        </p:txBody>
      </p:sp>
      <p:sp>
        <p:nvSpPr>
          <p:cNvPr id="6" name="Θέση ημερομηνίας 5">
            <a:extLst>
              <a:ext uri="{FF2B5EF4-FFF2-40B4-BE49-F238E27FC236}">
                <a16:creationId xmlns:a16="http://schemas.microsoft.com/office/drawing/2014/main" id="{8D115C5C-7E29-4A2A-A149-DF1D64F172F2}"/>
              </a:ext>
            </a:extLst>
          </p:cNvPr>
          <p:cNvSpPr>
            <a:spLocks noGrp="1"/>
          </p:cNvSpPr>
          <p:nvPr>
            <p:ph type="dt" sz="half" idx="10"/>
          </p:nvPr>
        </p:nvSpPr>
        <p:spPr>
          <a:xfrm>
            <a:off x="838200" y="6538912"/>
            <a:ext cx="2743200" cy="365125"/>
          </a:xfrm>
        </p:spPr>
        <p:txBody>
          <a:bodyPr/>
          <a:lstStyle/>
          <a:p>
            <a:r>
              <a:rPr lang="el-GR" dirty="0"/>
              <a:t>4/5/2022</a:t>
            </a:r>
          </a:p>
        </p:txBody>
      </p:sp>
      <p:sp>
        <p:nvSpPr>
          <p:cNvPr id="4" name="Θέση αριθμού διαφάνειας 3">
            <a:extLst>
              <a:ext uri="{FF2B5EF4-FFF2-40B4-BE49-F238E27FC236}">
                <a16:creationId xmlns:a16="http://schemas.microsoft.com/office/drawing/2014/main" id="{B77EA7B7-62A5-A808-611B-7832DE8E08D2}"/>
              </a:ext>
            </a:extLst>
          </p:cNvPr>
          <p:cNvSpPr>
            <a:spLocks noGrp="1"/>
          </p:cNvSpPr>
          <p:nvPr>
            <p:ph type="sldNum" sz="quarter" idx="12"/>
          </p:nvPr>
        </p:nvSpPr>
        <p:spPr/>
        <p:txBody>
          <a:bodyPr/>
          <a:lstStyle/>
          <a:p>
            <a:fld id="{43C45A7F-7B22-4DF3-81D5-0CC389D23E39}" type="slidenum">
              <a:rPr lang="el-GR" smtClean="0"/>
              <a:t>43</a:t>
            </a:fld>
            <a:endParaRPr lang="el-GR"/>
          </a:p>
        </p:txBody>
      </p:sp>
    </p:spTree>
    <p:extLst>
      <p:ext uri="{BB962C8B-B14F-4D97-AF65-F5344CB8AC3E}">
        <p14:creationId xmlns:p14="http://schemas.microsoft.com/office/powerpoint/2010/main" val="397197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0A2ACAD4-460E-06DC-BEC2-CBD9FF73B838}"/>
              </a:ext>
            </a:extLst>
          </p:cNvPr>
          <p:cNvPicPr>
            <a:picLocks noChangeAspect="1"/>
          </p:cNvPicPr>
          <p:nvPr/>
        </p:nvPicPr>
        <p:blipFill>
          <a:blip r:embed="rId2"/>
          <a:stretch>
            <a:fillRect/>
          </a:stretch>
        </p:blipFill>
        <p:spPr>
          <a:xfrm>
            <a:off x="0" y="-1"/>
            <a:ext cx="9045388" cy="6871419"/>
          </a:xfrm>
          <a:prstGeom prst="rect">
            <a:avLst/>
          </a:prstGeom>
        </p:spPr>
      </p:pic>
      <p:sp>
        <p:nvSpPr>
          <p:cNvPr id="11" name="TextBox 10">
            <a:extLst>
              <a:ext uri="{FF2B5EF4-FFF2-40B4-BE49-F238E27FC236}">
                <a16:creationId xmlns:a16="http://schemas.microsoft.com/office/drawing/2014/main" id="{60020C6D-B98B-651A-3A07-6323525FF11E}"/>
              </a:ext>
            </a:extLst>
          </p:cNvPr>
          <p:cNvSpPr txBox="1"/>
          <p:nvPr/>
        </p:nvSpPr>
        <p:spPr>
          <a:xfrm>
            <a:off x="9090211" y="573741"/>
            <a:ext cx="2931459" cy="1323439"/>
          </a:xfrm>
          <a:prstGeom prst="rect">
            <a:avLst/>
          </a:prstGeom>
          <a:noFill/>
        </p:spPr>
        <p:txBody>
          <a:bodyPr wrap="square" rtlCol="0">
            <a:spAutoFit/>
          </a:bodyPr>
          <a:lstStyle/>
          <a:p>
            <a:r>
              <a:rPr lang="el-GR" sz="2000" b="1" i="0" u="none" strike="noStrike" baseline="0" dirty="0">
                <a:solidFill>
                  <a:srgbClr val="000000"/>
                </a:solidFill>
                <a:latin typeface="Times New Roman" panose="02020603050405020304" pitchFamily="18" charset="0"/>
              </a:rPr>
              <a:t>Προσωρινή στέγαση των προσφύγων από τη Μικρά Ασία σε πλατεία στον Πειραιά </a:t>
            </a:r>
            <a:endParaRPr lang="el-GR" sz="2000" dirty="0"/>
          </a:p>
        </p:txBody>
      </p:sp>
      <p:sp>
        <p:nvSpPr>
          <p:cNvPr id="12" name="TextBox 11">
            <a:extLst>
              <a:ext uri="{FF2B5EF4-FFF2-40B4-BE49-F238E27FC236}">
                <a16:creationId xmlns:a16="http://schemas.microsoft.com/office/drawing/2014/main" id="{86228C84-A26D-1FFF-50EB-EBEB2D7EA182}"/>
              </a:ext>
            </a:extLst>
          </p:cNvPr>
          <p:cNvSpPr txBox="1"/>
          <p:nvPr/>
        </p:nvSpPr>
        <p:spPr>
          <a:xfrm>
            <a:off x="9045388" y="6225087"/>
            <a:ext cx="3881718" cy="646331"/>
          </a:xfrm>
          <a:prstGeom prst="rect">
            <a:avLst/>
          </a:prstGeom>
          <a:noFill/>
        </p:spPr>
        <p:txBody>
          <a:bodyPr wrap="square" rtlCol="0">
            <a:spAutoFit/>
          </a:bodyPr>
          <a:lstStyle/>
          <a:p>
            <a:r>
              <a:rPr lang="el-GR" sz="1200" b="0" i="0" u="none" strike="noStrike" baseline="0" dirty="0">
                <a:solidFill>
                  <a:srgbClr val="000000"/>
                </a:solidFill>
                <a:latin typeface="Times New Roman" panose="02020603050405020304" pitchFamily="18" charset="0"/>
              </a:rPr>
              <a:t>Πηγή φωτογραφίας: Αρχείο ΕΡΤ ΑΕ ( </a:t>
            </a:r>
            <a:r>
              <a:rPr lang="el-GR" sz="1200" b="0" i="0" u="none" strike="noStrike" baseline="0" dirty="0">
                <a:solidFill>
                  <a:srgbClr val="0000FF"/>
                </a:solidFill>
                <a:latin typeface="Times New Roman" panose="02020603050405020304" pitchFamily="18" charset="0"/>
              </a:rPr>
              <a:t>https://archive.ert.gr/16358/ </a:t>
            </a:r>
            <a:r>
              <a:rPr lang="el-GR" sz="1200" b="0" i="0" u="none" strike="noStrike" baseline="0" dirty="0">
                <a:solidFill>
                  <a:srgbClr val="000000"/>
                </a:solidFill>
                <a:latin typeface="Times New Roman" panose="02020603050405020304" pitchFamily="18" charset="0"/>
              </a:rPr>
              <a:t>) </a:t>
            </a:r>
          </a:p>
          <a:p>
            <a:r>
              <a:rPr lang="el-GR" sz="1200" b="0" i="0" u="none" strike="noStrike" baseline="0" dirty="0">
                <a:solidFill>
                  <a:srgbClr val="000000"/>
                </a:solidFill>
                <a:latin typeface="Times New Roman" panose="02020603050405020304" pitchFamily="18" charset="0"/>
              </a:rPr>
              <a:t>Συλλογή: Πέτρου </a:t>
            </a:r>
            <a:r>
              <a:rPr lang="el-GR" sz="1200" b="0" i="0" u="none" strike="noStrike" baseline="0" dirty="0" err="1">
                <a:solidFill>
                  <a:srgbClr val="000000"/>
                </a:solidFill>
                <a:latin typeface="Times New Roman" panose="02020603050405020304" pitchFamily="18" charset="0"/>
              </a:rPr>
              <a:t>Πουλίδη</a:t>
            </a:r>
            <a:r>
              <a:rPr lang="el-GR" sz="1200" b="0" i="0" u="none" strike="noStrike" baseline="0" dirty="0">
                <a:solidFill>
                  <a:srgbClr val="000000"/>
                </a:solidFill>
                <a:latin typeface="Times New Roman" panose="02020603050405020304" pitchFamily="18" charset="0"/>
              </a:rPr>
              <a:t> </a:t>
            </a:r>
            <a:endParaRPr lang="el-G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020C6D-B98B-651A-3A07-6323525FF11E}"/>
              </a:ext>
            </a:extLst>
          </p:cNvPr>
          <p:cNvSpPr txBox="1"/>
          <p:nvPr/>
        </p:nvSpPr>
        <p:spPr>
          <a:xfrm>
            <a:off x="8928847" y="555812"/>
            <a:ext cx="3065929" cy="1323439"/>
          </a:xfrm>
          <a:prstGeom prst="rect">
            <a:avLst/>
          </a:prstGeom>
          <a:noFill/>
        </p:spPr>
        <p:txBody>
          <a:bodyPr wrap="square" rtlCol="0">
            <a:spAutoFit/>
          </a:bodyPr>
          <a:lstStyle/>
          <a:p>
            <a:r>
              <a:rPr lang="el-GR" sz="2000" b="1" i="0" u="none" strike="noStrike" baseline="0" dirty="0">
                <a:solidFill>
                  <a:srgbClr val="000000"/>
                </a:solidFill>
                <a:latin typeface="Times New Roman" panose="02020603050405020304" pitchFamily="18" charset="0"/>
              </a:rPr>
              <a:t>Προσωρινή στέγαση των προσφύγων στα θεωρία του Δημοτικού Θεάτρου Αθηνών το 1923 </a:t>
            </a:r>
            <a:endParaRPr lang="el-GR" sz="2000" dirty="0"/>
          </a:p>
        </p:txBody>
      </p:sp>
      <p:sp>
        <p:nvSpPr>
          <p:cNvPr id="12" name="TextBox 11">
            <a:extLst>
              <a:ext uri="{FF2B5EF4-FFF2-40B4-BE49-F238E27FC236}">
                <a16:creationId xmlns:a16="http://schemas.microsoft.com/office/drawing/2014/main" id="{86228C84-A26D-1FFF-50EB-EBEB2D7EA182}"/>
              </a:ext>
            </a:extLst>
          </p:cNvPr>
          <p:cNvSpPr txBox="1"/>
          <p:nvPr/>
        </p:nvSpPr>
        <p:spPr>
          <a:xfrm>
            <a:off x="8928847" y="5393212"/>
            <a:ext cx="3236257" cy="1200329"/>
          </a:xfrm>
          <a:prstGeom prst="rect">
            <a:avLst/>
          </a:prstGeom>
          <a:noFill/>
        </p:spPr>
        <p:txBody>
          <a:bodyPr wrap="square" rtlCol="0">
            <a:spAutoFit/>
          </a:bodyPr>
          <a:lstStyle/>
          <a:p>
            <a:r>
              <a:rPr lang="el-GR" sz="1200" b="0" i="0" u="none" strike="noStrike" baseline="0" dirty="0">
                <a:solidFill>
                  <a:srgbClr val="000000"/>
                </a:solidFill>
                <a:latin typeface="Times New Roman" panose="02020603050405020304" pitchFamily="18" charset="0"/>
              </a:rPr>
              <a:t>Πηγή φωτογραφίας: Ελληνικό Λογοτεχνικό και Ιστορικό Αρχείο </a:t>
            </a:r>
          </a:p>
          <a:p>
            <a:r>
              <a:rPr lang="en-US" sz="1200" b="0" i="0" u="none" strike="noStrike" baseline="0" dirty="0">
                <a:solidFill>
                  <a:srgbClr val="000000"/>
                </a:solidFill>
                <a:latin typeface="Times New Roman" panose="02020603050405020304" pitchFamily="18" charset="0"/>
              </a:rPr>
              <a:t>(</a:t>
            </a:r>
            <a:r>
              <a:rPr lang="en-US" sz="1200" b="0" i="0" u="none" strike="noStrike" baseline="0" dirty="0">
                <a:solidFill>
                  <a:srgbClr val="0000FF"/>
                </a:solidFill>
                <a:latin typeface="Times New Roman" panose="02020603050405020304" pitchFamily="18" charset="0"/>
              </a:rPr>
              <a:t>http://archives.elia.org.gr:8080/eliasim/rec.aspx?id=422433</a:t>
            </a:r>
            <a:r>
              <a:rPr lang="en-US" sz="1200" b="0" i="0" u="none" strike="noStrike" baseline="0" dirty="0">
                <a:solidFill>
                  <a:srgbClr val="000000"/>
                </a:solidFill>
                <a:latin typeface="Times New Roman" panose="02020603050405020304" pitchFamily="18" charset="0"/>
              </a:rPr>
              <a:t>) </a:t>
            </a:r>
          </a:p>
          <a:p>
            <a:r>
              <a:rPr lang="el-GR" sz="1200" b="0" i="0" u="none" strike="noStrike" baseline="0" dirty="0">
                <a:solidFill>
                  <a:srgbClr val="000000"/>
                </a:solidFill>
                <a:latin typeface="Times New Roman" panose="02020603050405020304" pitchFamily="18" charset="0"/>
              </a:rPr>
              <a:t>Δημιουργός: </a:t>
            </a:r>
            <a:r>
              <a:rPr lang="el-GR" sz="1200" b="0" i="0" u="none" strike="noStrike" baseline="0" dirty="0" err="1">
                <a:solidFill>
                  <a:srgbClr val="000000"/>
                </a:solidFill>
                <a:latin typeface="Times New Roman" panose="02020603050405020304" pitchFamily="18" charset="0"/>
              </a:rPr>
              <a:t>Χεπ</a:t>
            </a:r>
            <a:r>
              <a:rPr lang="el-GR" sz="1200" b="0" i="0" u="none" strike="noStrike" baseline="0" dirty="0">
                <a:solidFill>
                  <a:srgbClr val="000000"/>
                </a:solidFill>
                <a:latin typeface="Times New Roman" panose="02020603050405020304" pitchFamily="18" charset="0"/>
              </a:rPr>
              <a:t>, </a:t>
            </a:r>
            <a:r>
              <a:rPr lang="el-GR" sz="1200" b="0" i="0" u="none" strike="noStrike" baseline="0" dirty="0" err="1">
                <a:solidFill>
                  <a:srgbClr val="000000"/>
                </a:solidFill>
                <a:latin typeface="Times New Roman" panose="02020603050405020304" pitchFamily="18" charset="0"/>
              </a:rPr>
              <a:t>Ζόζεφ</a:t>
            </a:r>
            <a:r>
              <a:rPr lang="el-GR" sz="1200" b="0" i="0" u="none" strike="noStrike" baseline="0" dirty="0">
                <a:solidFill>
                  <a:srgbClr val="000000"/>
                </a:solidFill>
                <a:latin typeface="Times New Roman" panose="02020603050405020304" pitchFamily="18" charset="0"/>
              </a:rPr>
              <a:t> (</a:t>
            </a:r>
            <a:r>
              <a:rPr lang="el-GR" sz="1200" b="0" i="0" u="none" strike="noStrike" baseline="0" dirty="0" err="1">
                <a:solidFill>
                  <a:srgbClr val="000000"/>
                </a:solidFill>
                <a:latin typeface="Times New Roman" panose="02020603050405020304" pitchFamily="18" charset="0"/>
              </a:rPr>
              <a:t>Hepp</a:t>
            </a:r>
            <a:r>
              <a:rPr lang="el-GR" sz="1200" b="0" i="0" u="none" strike="noStrike" baseline="0" dirty="0">
                <a:solidFill>
                  <a:srgbClr val="000000"/>
                </a:solidFill>
                <a:latin typeface="Times New Roman" panose="02020603050405020304" pitchFamily="18" charset="0"/>
              </a:rPr>
              <a:t> </a:t>
            </a:r>
            <a:r>
              <a:rPr lang="el-GR" sz="1200" b="0" i="0" u="none" strike="noStrike" baseline="0" dirty="0" err="1">
                <a:solidFill>
                  <a:srgbClr val="000000"/>
                </a:solidFill>
                <a:latin typeface="Times New Roman" panose="02020603050405020304" pitchFamily="18" charset="0"/>
              </a:rPr>
              <a:t>Josef</a:t>
            </a:r>
            <a:r>
              <a:rPr lang="el-GR" sz="1200" b="0" i="0" u="none" strike="noStrike" baseline="0" dirty="0">
                <a:solidFill>
                  <a:srgbClr val="000000"/>
                </a:solidFill>
                <a:latin typeface="Times New Roman" panose="02020603050405020304" pitchFamily="18" charset="0"/>
              </a:rPr>
              <a:t>) Αθήνα, Αριστοτέλους 37 / Τοσίτσα 20 </a:t>
            </a:r>
            <a:endParaRPr lang="el-GR" sz="1200" dirty="0"/>
          </a:p>
        </p:txBody>
      </p:sp>
      <p:pic>
        <p:nvPicPr>
          <p:cNvPr id="5" name="Εικόνα 4">
            <a:extLst>
              <a:ext uri="{FF2B5EF4-FFF2-40B4-BE49-F238E27FC236}">
                <a16:creationId xmlns:a16="http://schemas.microsoft.com/office/drawing/2014/main" id="{79127A9F-CAE1-465B-7332-B7B7C76BBD1F}"/>
              </a:ext>
            </a:extLst>
          </p:cNvPr>
          <p:cNvPicPr>
            <a:picLocks noChangeAspect="1"/>
          </p:cNvPicPr>
          <p:nvPr/>
        </p:nvPicPr>
        <p:blipFill>
          <a:blip r:embed="rId2"/>
          <a:stretch>
            <a:fillRect/>
          </a:stretch>
        </p:blipFill>
        <p:spPr>
          <a:xfrm>
            <a:off x="26896" y="264459"/>
            <a:ext cx="8830696" cy="6329082"/>
          </a:xfrm>
          <a:prstGeom prst="rect">
            <a:avLst/>
          </a:prstGeom>
        </p:spPr>
      </p:pic>
    </p:spTree>
    <p:extLst>
      <p:ext uri="{BB962C8B-B14F-4D97-AF65-F5344CB8AC3E}">
        <p14:creationId xmlns:p14="http://schemas.microsoft.com/office/powerpoint/2010/main" val="276090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4118"/>
            <a:ext cx="10077128" cy="1052736"/>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
        <p:nvSpPr>
          <p:cNvPr id="3" name="2 - Θέση περιεχομένου"/>
          <p:cNvSpPr>
            <a:spLocks noGrp="1"/>
          </p:cNvSpPr>
          <p:nvPr>
            <p:ph idx="1"/>
          </p:nvPr>
        </p:nvSpPr>
        <p:spPr>
          <a:xfrm>
            <a:off x="0" y="1470212"/>
            <a:ext cx="12192000" cy="5387788"/>
          </a:xfrm>
        </p:spPr>
        <p:txBody>
          <a:bodyPr>
            <a:normAutofit/>
          </a:bodyPr>
          <a:lstStyle/>
          <a:p>
            <a:pPr algn="just"/>
            <a:r>
              <a:rPr lang="el-GR" sz="2300" dirty="0">
                <a:latin typeface="Calibri" panose="020F0502020204030204" pitchFamily="34" charset="0"/>
                <a:cs typeface="Calibri" panose="020F0502020204030204" pitchFamily="34" charset="0"/>
              </a:rPr>
              <a:t>Η κινητοποίηση για τη στεγαστική αποκατάσταση των προσφύγων που πραγματοποιήθηκε τη δεκαετία του 1920 ήταν η μαζικότερη στην οικιστική ιστορία της χώρας. Για το λόγο αυτό το κράτος ίδρυσε το Ταμείο Περιθάλψεως Προσφύγων (ΤΠΠ) στις 3 Νοεμβρίου 1922 το οποίο ανέλαβε την κατασκευή οικημάτων για τους πρόσφυγες και αποτέλεσε την </a:t>
            </a:r>
            <a:r>
              <a:rPr lang="el-GR" sz="2300" b="1" dirty="0">
                <a:latin typeface="Calibri" panose="020F0502020204030204" pitchFamily="34" charset="0"/>
                <a:cs typeface="Calibri" panose="020F0502020204030204" pitchFamily="34" charset="0"/>
              </a:rPr>
              <a:t>πρώτη οργανωμένη προσπάθεια επίλυσης του προβλήματος της στέγασης τους</a:t>
            </a:r>
            <a:r>
              <a:rPr lang="el-GR" sz="2300" dirty="0">
                <a:latin typeface="Calibri" panose="020F0502020204030204" pitchFamily="34" charset="0"/>
                <a:cs typeface="Calibri" panose="020F0502020204030204" pitchFamily="34" charset="0"/>
              </a:rPr>
              <a:t>.</a:t>
            </a:r>
          </a:p>
          <a:p>
            <a:pPr algn="just"/>
            <a:endParaRPr lang="el-GR" sz="2300" dirty="0">
              <a:latin typeface="Calibri" panose="020F0502020204030204" pitchFamily="34" charset="0"/>
              <a:cs typeface="Calibri" panose="020F0502020204030204" pitchFamily="34" charset="0"/>
            </a:endParaRPr>
          </a:p>
          <a:p>
            <a:pPr algn="just"/>
            <a:r>
              <a:rPr lang="el-GR" sz="2300" dirty="0">
                <a:latin typeface="Calibri" panose="020F0502020204030204" pitchFamily="34" charset="0"/>
                <a:cs typeface="Calibri" panose="020F0502020204030204" pitchFamily="34" charset="0"/>
              </a:rPr>
              <a:t>Τελούσε υπό την εποπτεία του Υπουργείου Πρόνοιας και </a:t>
            </a:r>
            <a:r>
              <a:rPr lang="el-GR" sz="2300" b="1" dirty="0">
                <a:latin typeface="Calibri" panose="020F0502020204030204" pitchFamily="34" charset="0"/>
                <a:cs typeface="Calibri" panose="020F0502020204030204" pitchFamily="34" charset="0"/>
              </a:rPr>
              <a:t>επιχορηγήθηκε</a:t>
            </a:r>
            <a:r>
              <a:rPr lang="el-GR" sz="2300" dirty="0">
                <a:latin typeface="Calibri" panose="020F0502020204030204" pitchFamily="34" charset="0"/>
                <a:cs typeface="Calibri" panose="020F0502020204030204" pitchFamily="34" charset="0"/>
              </a:rPr>
              <a:t> με κάποιο ποσό, σε μορφή δανείου, </a:t>
            </a:r>
            <a:r>
              <a:rPr lang="el-GR" sz="2300" b="1" dirty="0">
                <a:latin typeface="Calibri" panose="020F0502020204030204" pitchFamily="34" charset="0"/>
                <a:cs typeface="Calibri" panose="020F0502020204030204" pitchFamily="34" charset="0"/>
              </a:rPr>
              <a:t>από το κράτος</a:t>
            </a:r>
            <a:r>
              <a:rPr lang="el-GR" sz="2300" dirty="0">
                <a:latin typeface="Calibri" panose="020F0502020204030204" pitchFamily="34" charset="0"/>
                <a:cs typeface="Calibri" panose="020F0502020204030204" pitchFamily="34" charset="0"/>
              </a:rPr>
              <a:t>.</a:t>
            </a:r>
          </a:p>
          <a:p>
            <a:pPr algn="just"/>
            <a:endParaRPr lang="el-GR" sz="2300" dirty="0">
              <a:latin typeface="Calibri" panose="020F0502020204030204" pitchFamily="34" charset="0"/>
              <a:cs typeface="Calibri" panose="020F0502020204030204" pitchFamily="34" charset="0"/>
            </a:endParaRPr>
          </a:p>
          <a:p>
            <a:pPr algn="just"/>
            <a:r>
              <a:rPr lang="el-GR" sz="2300" dirty="0">
                <a:latin typeface="Calibri" panose="020F0502020204030204" pitchFamily="34" charset="0"/>
                <a:cs typeface="Calibri" panose="020F0502020204030204" pitchFamily="34" charset="0"/>
              </a:rPr>
              <a:t>Με το ποσό που συγκέντρωσε το ΤΠΠ από </a:t>
            </a:r>
            <a:r>
              <a:rPr lang="el-GR" sz="2300" b="1" dirty="0">
                <a:latin typeface="Calibri" panose="020F0502020204030204" pitchFamily="34" charset="0"/>
                <a:cs typeface="Calibri" panose="020F0502020204030204" pitchFamily="34" charset="0"/>
              </a:rPr>
              <a:t>κρατικές επιχορηγήσεις αλλά και από εράνους  </a:t>
            </a:r>
            <a:r>
              <a:rPr lang="el-GR" sz="2300" dirty="0">
                <a:latin typeface="Calibri" panose="020F0502020204030204" pitchFamily="34" charset="0"/>
                <a:cs typeface="Calibri" panose="020F0502020204030204" pitchFamily="34" charset="0"/>
              </a:rPr>
              <a:t>κατασκεύασε σκηνές, ξύλινα παραπήγματα και  σπίτια από πλίθες.</a:t>
            </a:r>
          </a:p>
          <a:p>
            <a:pPr algn="just"/>
            <a:endParaRPr lang="el-GR" sz="2300" dirty="0">
              <a:latin typeface="Calibri" panose="020F0502020204030204" pitchFamily="34" charset="0"/>
              <a:cs typeface="Calibri" panose="020F0502020204030204" pitchFamily="34" charset="0"/>
            </a:endParaRPr>
          </a:p>
          <a:p>
            <a:pPr algn="just"/>
            <a:r>
              <a:rPr lang="el-GR" sz="2300" dirty="0">
                <a:latin typeface="Calibri" panose="020F0502020204030204" pitchFamily="34" charset="0"/>
                <a:cs typeface="Calibri" panose="020F0502020204030204" pitchFamily="34" charset="0"/>
              </a:rPr>
              <a:t>Η </a:t>
            </a:r>
            <a:r>
              <a:rPr lang="el-GR" sz="2300" dirty="0" err="1">
                <a:latin typeface="Calibri" panose="020F0502020204030204" pitchFamily="34" charset="0"/>
                <a:cs typeface="Calibri" panose="020F0502020204030204" pitchFamily="34" charset="0"/>
              </a:rPr>
              <a:t>χωροθέτηση</a:t>
            </a:r>
            <a:r>
              <a:rPr lang="el-GR" sz="2300" dirty="0">
                <a:latin typeface="Calibri" panose="020F0502020204030204" pitchFamily="34" charset="0"/>
                <a:cs typeface="Calibri" panose="020F0502020204030204" pitchFamily="34" charset="0"/>
              </a:rPr>
              <a:t> αυτών των κατασκευών γινόταν σε εκτάσεις που είτε άνηκαν  στο δημόσιο είτε προέρχονταν από απαλλοτριώσεις.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5153"/>
            <a:ext cx="12254753" cy="1143000"/>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
        <p:nvSpPr>
          <p:cNvPr id="3" name="2 - Θέση περιεχομένου"/>
          <p:cNvSpPr>
            <a:spLocks noGrp="1"/>
          </p:cNvSpPr>
          <p:nvPr>
            <p:ph idx="1"/>
          </p:nvPr>
        </p:nvSpPr>
        <p:spPr>
          <a:xfrm>
            <a:off x="0" y="1556792"/>
            <a:ext cx="12192000" cy="4824536"/>
          </a:xfrm>
        </p:spPr>
        <p:txBody>
          <a:bodyPr>
            <a:normAutofit lnSpcReduction="10000"/>
          </a:bodyPr>
          <a:lstStyle/>
          <a:p>
            <a:pPr algn="just"/>
            <a:r>
              <a:rPr lang="el-GR" sz="2200" dirty="0">
                <a:latin typeface="Calibri" panose="020F0502020204030204" pitchFamily="34" charset="0"/>
                <a:cs typeface="Calibri" panose="020F0502020204030204" pitchFamily="34" charset="0"/>
              </a:rPr>
              <a:t>Σημαντικό έργο του ΤΠΠ ήταν η κατασκευή νέων συνοικισμών σε αρκετή απόσταση από τις ήδη κατοικημένες περιοχές. Ειδικότερα ξεκίνησε την οικοδόμηση 3 συνοικισμών στην ευρύτερη περιοχή της Αθήνα (</a:t>
            </a:r>
            <a:r>
              <a:rPr lang="el-GR" sz="2200" b="1" dirty="0">
                <a:latin typeface="Calibri" panose="020F0502020204030204" pitchFamily="34" charset="0"/>
                <a:cs typeface="Calibri" panose="020F0502020204030204" pitchFamily="34" charset="0"/>
              </a:rPr>
              <a:t>Βύρωνας, Νέα Ιωνία, Καισαριανή</a:t>
            </a:r>
            <a:r>
              <a:rPr lang="el-GR" sz="2200" dirty="0">
                <a:latin typeface="Calibri" panose="020F0502020204030204" pitchFamily="34" charset="0"/>
                <a:cs typeface="Calibri" panose="020F0502020204030204" pitchFamily="34" charset="0"/>
              </a:rPr>
              <a:t>)  και ενός στον Πειραιά (</a:t>
            </a:r>
            <a:r>
              <a:rPr lang="el-GR" sz="2200" b="1" dirty="0">
                <a:latin typeface="Calibri" panose="020F0502020204030204" pitchFamily="34" charset="0"/>
                <a:cs typeface="Calibri" panose="020F0502020204030204" pitchFamily="34" charset="0"/>
              </a:rPr>
              <a:t>Νέα Κοκκινιά</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 συνοικισμός του Βύρωνα ήταν ο πρώτος προσφυγικός συνοικισμός που δημιουργήθηκε.</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Το πρόγραμμα του ΤΠΠ περιελάμβανε μόνο την κατασκευή του οικήματος για τη στέγαση των προσφύγων και </a:t>
            </a:r>
            <a:r>
              <a:rPr lang="el-GR" sz="2200" b="1" dirty="0">
                <a:latin typeface="Calibri" panose="020F0502020204030204" pitchFamily="34" charset="0"/>
                <a:cs typeface="Calibri" panose="020F0502020204030204" pitchFamily="34" charset="0"/>
              </a:rPr>
              <a:t>δεν προέβλεπε τη κατασκευή έργων υποδομής. </a:t>
            </a:r>
          </a:p>
          <a:p>
            <a:pPr marL="0" indent="0" algn="just">
              <a:buNone/>
            </a:pPr>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Οι πρόσφυγες </a:t>
            </a:r>
            <a:r>
              <a:rPr lang="el-GR" sz="2200" b="1" dirty="0">
                <a:latin typeface="Calibri" panose="020F0502020204030204" pitchFamily="34" charset="0"/>
                <a:cs typeface="Calibri" panose="020F0502020204030204" pitchFamily="34" charset="0"/>
              </a:rPr>
              <a:t>έπρεπε να καταβάλουν ενοίκιο για τις κατοικίες που τους παρείχε το Ταμείο</a:t>
            </a:r>
            <a:r>
              <a:rPr lang="el-GR" sz="2200" dirty="0">
                <a:latin typeface="Calibri" panose="020F0502020204030204" pitchFamily="34" charset="0"/>
                <a:cs typeface="Calibri" panose="020F0502020204030204" pitchFamily="34" charset="0"/>
              </a:rPr>
              <a:t>. Όμως καθ’ όλη τη διάρκεια λειτουργίας του δεν εισπράχθηκαν αυτά τα ποσά.</a:t>
            </a:r>
          </a:p>
          <a:p>
            <a:pPr marL="0" indent="0" algn="just">
              <a:buNone/>
            </a:pPr>
            <a:endParaRPr lang="el-GR" sz="2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Το ΤΠΠ λειτούργησε </a:t>
            </a:r>
            <a:r>
              <a:rPr lang="el-GR" sz="2200" b="1" dirty="0">
                <a:latin typeface="Calibri" panose="020F0502020204030204" pitchFamily="34" charset="0"/>
                <a:cs typeface="Calibri" panose="020F0502020204030204" pitchFamily="34" charset="0"/>
              </a:rPr>
              <a:t>έως το 1925</a:t>
            </a:r>
            <a:r>
              <a:rPr lang="el-GR" sz="2200" dirty="0">
                <a:latin typeface="Calibri" panose="020F0502020204030204" pitchFamily="34" charset="0"/>
                <a:cs typeface="Calibri" panose="020F0502020204030204" pitchFamily="34" charset="0"/>
              </a:rPr>
              <a:t>.</a:t>
            </a:r>
            <a:endParaRPr lang="el-GR"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502134"/>
            <a:ext cx="11958918" cy="5355866"/>
          </a:xfrm>
        </p:spPr>
        <p:txBody>
          <a:bodyPr/>
          <a:lstStyle/>
          <a:p>
            <a:pPr algn="just"/>
            <a:r>
              <a:rPr lang="el-GR" sz="2200" dirty="0">
                <a:latin typeface="Calibri" panose="020F0502020204030204" pitchFamily="34" charset="0"/>
                <a:cs typeface="Calibri" panose="020F0502020204030204" pitchFamily="34" charset="0"/>
              </a:rPr>
              <a:t>Η </a:t>
            </a:r>
            <a:r>
              <a:rPr lang="el-GR" sz="2200" b="1" dirty="0">
                <a:latin typeface="Calibri" panose="020F0502020204030204" pitchFamily="34" charset="0"/>
                <a:cs typeface="Calibri" panose="020F0502020204030204" pitchFamily="34" charset="0"/>
              </a:rPr>
              <a:t>Επιτροπή Αποκατάστασης Προσφύγων (ΕΑΠ) συνέχισε το έργο της στέγασης των προσφύγων </a:t>
            </a:r>
            <a:r>
              <a:rPr lang="el-GR" sz="2200" dirty="0">
                <a:latin typeface="Calibri" panose="020F0502020204030204" pitchFamily="34" charset="0"/>
                <a:cs typeface="Calibri" panose="020F0502020204030204" pitchFamily="34" charset="0"/>
              </a:rPr>
              <a:t>που είχε αναλάβει το ΤΠΠ και  γι’ αυτό μεταβιβάστηκαν στη δικαιοδοσία της οι  4 συνοικισμοί.</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Επειδή το έργο της αποκατάστασής τους ήταν πολύ μεγάλο και δαπανηρό</a:t>
            </a:r>
            <a:r>
              <a:rPr lang="el-GR" sz="2200" b="1" dirty="0">
                <a:latin typeface="Calibri" panose="020F0502020204030204" pitchFamily="34" charset="0"/>
                <a:cs typeface="Calibri" panose="020F0502020204030204" pitchFamily="34" charset="0"/>
              </a:rPr>
              <a:t>, η ελληνική κυβέρνηση με αίτημά της προς την Κοινωνία των Εθνών (</a:t>
            </a:r>
            <a:r>
              <a:rPr lang="el-GR" sz="2200" b="1" dirty="0" err="1">
                <a:latin typeface="Calibri" panose="020F0502020204030204" pitchFamily="34" charset="0"/>
                <a:cs typeface="Calibri" panose="020F0502020204030204" pitchFamily="34" charset="0"/>
              </a:rPr>
              <a:t>Κ.τ.Ε.</a:t>
            </a:r>
            <a:r>
              <a:rPr lang="el-GR" sz="2200" b="1" dirty="0">
                <a:latin typeface="Calibri" panose="020F0502020204030204" pitchFamily="34" charset="0"/>
                <a:cs typeface="Calibri" panose="020F0502020204030204" pitchFamily="34" charset="0"/>
              </a:rPr>
              <a:t>) ζήτησε δάνειο για την κάλυψη των εξόδων της αποκατάστασης των προσφύγων </a:t>
            </a:r>
            <a:r>
              <a:rPr lang="el-GR" sz="2200" dirty="0">
                <a:latin typeface="Calibri" panose="020F0502020204030204" pitchFamily="34" charset="0"/>
                <a:cs typeface="Calibri" panose="020F0502020204030204" pitchFamily="34" charset="0"/>
              </a:rPr>
              <a:t>στις αστικές και αγροτικές περιοχές.</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Ιδρύθηκε στη </a:t>
            </a:r>
            <a:r>
              <a:rPr lang="el-GR" sz="2200" b="1" dirty="0">
                <a:latin typeface="Calibri" panose="020F0502020204030204" pitchFamily="34" charset="0"/>
                <a:cs typeface="Calibri" panose="020F0502020204030204" pitchFamily="34" charset="0"/>
              </a:rPr>
              <a:t>Γενεύη το 1923 και έπαψε να λειτουργεί το 1930. </a:t>
            </a:r>
            <a:r>
              <a:rPr lang="el-GR" sz="2200" dirty="0">
                <a:latin typeface="Calibri" panose="020F0502020204030204" pitchFamily="34" charset="0"/>
                <a:cs typeface="Calibri" panose="020F0502020204030204" pitchFamily="34" charset="0"/>
              </a:rPr>
              <a:t>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Η ΕΑΠ </a:t>
            </a:r>
            <a:r>
              <a:rPr lang="el-GR" sz="2200" b="1" dirty="0">
                <a:latin typeface="Calibri" panose="020F0502020204030204" pitchFamily="34" charset="0"/>
                <a:cs typeface="Calibri" panose="020F0502020204030204" pitchFamily="34" charset="0"/>
              </a:rPr>
              <a:t>στην αρχή της λειτουργίας της, στράφηκε στην αποκατάσταση των προσφύγων στην ύπαιθρο</a:t>
            </a:r>
            <a:r>
              <a:rPr lang="el-GR" sz="2200" dirty="0">
                <a:latin typeface="Calibri" panose="020F0502020204030204" pitchFamily="34" charset="0"/>
                <a:cs typeface="Calibri" panose="020F0502020204030204" pitchFamily="34" charset="0"/>
              </a:rPr>
              <a:t>, ενώ η αστική αποκατάσταση δεν ανήκε στις αρμοδιότητές της. </a:t>
            </a:r>
            <a:r>
              <a:rPr lang="el-GR" sz="2200" b="1" dirty="0">
                <a:latin typeface="Calibri" panose="020F0502020204030204" pitchFamily="34" charset="0"/>
                <a:cs typeface="Calibri" panose="020F0502020204030204" pitchFamily="34" charset="0"/>
              </a:rPr>
              <a:t>Διαφαίνεται ότι απέφευγε να ασχοληθεί με την αποκατάσταση των προσφύγων στα μεγάλα αστικά κέντρα </a:t>
            </a:r>
            <a:r>
              <a:rPr lang="el-GR" sz="2200" dirty="0">
                <a:latin typeface="Calibri" panose="020F0502020204030204" pitchFamily="34" charset="0"/>
                <a:cs typeface="Calibri" panose="020F0502020204030204" pitchFamily="34" charset="0"/>
              </a:rPr>
              <a:t>και κυρίως στην Αθήνα και μάλλον η αιτία της στάσης αυτής ήταν ότι θα έπρεπε να αναλάβει, πέρα από τη στέγαση των προσφύγων, την επαγγελματική και την κοινωνική τους ένταξη στις πόλεις.</a:t>
            </a:r>
          </a:p>
          <a:p>
            <a:pPr algn="just"/>
            <a:endParaRPr lang="el-GR" sz="2200" dirty="0">
              <a:latin typeface="Calibri" panose="020F0502020204030204" pitchFamily="34" charset="0"/>
              <a:cs typeface="Calibri" panose="020F0502020204030204" pitchFamily="34" charset="0"/>
            </a:endParaRPr>
          </a:p>
          <a:p>
            <a:pPr algn="just"/>
            <a:endParaRPr lang="el-GR" sz="2200" dirty="0">
              <a:latin typeface="Calibri" panose="020F0502020204030204" pitchFamily="34" charset="0"/>
              <a:cs typeface="Calibri" panose="020F0502020204030204" pitchFamily="34" charset="0"/>
            </a:endParaRPr>
          </a:p>
          <a:p>
            <a:pPr marL="0" indent="0" algn="just">
              <a:buNone/>
            </a:pPr>
            <a:endParaRPr lang="el-GR" sz="2200" dirty="0">
              <a:latin typeface="Calibri" panose="020F0502020204030204" pitchFamily="34" charset="0"/>
              <a:cs typeface="Calibri" panose="020F0502020204030204" pitchFamily="34" charset="0"/>
            </a:endParaRPr>
          </a:p>
          <a:p>
            <a:endParaRPr lang="el-GR" dirty="0"/>
          </a:p>
        </p:txBody>
      </p:sp>
      <p:sp>
        <p:nvSpPr>
          <p:cNvPr id="10" name="1 - Τίτλος">
            <a:extLst>
              <a:ext uri="{FF2B5EF4-FFF2-40B4-BE49-F238E27FC236}">
                <a16:creationId xmlns:a16="http://schemas.microsoft.com/office/drawing/2014/main" id="{A419235F-23D9-C8E3-0B98-0295F77D2569}"/>
              </a:ext>
            </a:extLst>
          </p:cNvPr>
          <p:cNvSpPr>
            <a:spLocks noGrp="1"/>
          </p:cNvSpPr>
          <p:nvPr>
            <p:ph type="title"/>
          </p:nvPr>
        </p:nvSpPr>
        <p:spPr>
          <a:xfrm>
            <a:off x="0" y="215153"/>
            <a:ext cx="12254753" cy="1143000"/>
          </a:xfrm>
        </p:spPr>
        <p:txBody>
          <a:bodyPr>
            <a:normAutofit/>
          </a:bodyPr>
          <a:lstStyle/>
          <a:p>
            <a:r>
              <a:rPr lang="el-GR" sz="3200" dirty="0">
                <a:latin typeface="Times New Roman" pitchFamily="18" charset="0"/>
                <a:cs typeface="Times New Roman" pitchFamily="18" charset="0"/>
              </a:rPr>
              <a:t>Δράση Φορέων για τη στέγαση των προσφύγων</a:t>
            </a:r>
            <a:endParaRPr lang="el-GR" sz="32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4076</TotalTime>
  <Words>4287</Words>
  <Application>Microsoft Office PowerPoint</Application>
  <PresentationFormat>Ευρεία οθόνη</PresentationFormat>
  <Paragraphs>320</Paragraphs>
  <Slides>43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43</vt:i4>
      </vt:variant>
    </vt:vector>
  </HeadingPairs>
  <TitlesOfParts>
    <vt:vector size="50" baseType="lpstr">
      <vt:lpstr>Arial</vt:lpstr>
      <vt:lpstr>Calibri</vt:lpstr>
      <vt:lpstr>Calibri Light</vt:lpstr>
      <vt:lpstr>Times New Roman</vt:lpstr>
      <vt:lpstr>Wingdings</vt:lpstr>
      <vt:lpstr>Θέμα του Office</vt:lpstr>
      <vt:lpstr>1_Θέμα του Office</vt:lpstr>
      <vt:lpstr>              Χαροκόπειο Πανεπιστήμιο </vt:lpstr>
      <vt:lpstr>Περιεχόμενα διάλεξης</vt:lpstr>
      <vt:lpstr> Εισαγωγή-Ορισμός κοινωνικής κατοικίας στην Ελλάδα </vt:lpstr>
      <vt:lpstr> Το ζήτημα της στεγαστικής αποκατάστασης των προσφύγων  </vt:lpstr>
      <vt:lpstr>Παρουσίαση του PowerPoint</vt:lpstr>
      <vt:lpstr>Παρουσίαση του PowerPoint</vt:lpstr>
      <vt:lpstr>Δράση Φορέων για τη στέγαση των προσφύγων</vt:lpstr>
      <vt:lpstr>Δράση Φορέων για τη στέγαση των προσφύγων</vt:lpstr>
      <vt:lpstr>Δράση Φορέων για τη στέγαση των προσφύγων</vt:lpstr>
      <vt:lpstr>Δράση Φορέων για τη στέγαση των προσφύγων</vt:lpstr>
      <vt:lpstr>Δράση Φορέων για τη στέγαση των προσφύγων</vt:lpstr>
      <vt:lpstr>Δράση Φορέων για τη στέγαση των προσφύγων</vt:lpstr>
      <vt:lpstr>Παρουσίαση του PowerPoint</vt:lpstr>
      <vt:lpstr>Δράση του Υπουργείου Πρόνοιας </vt:lpstr>
      <vt:lpstr>Συγκροτήματα Προσφυγικών Πολυκατοικιών</vt:lpstr>
      <vt:lpstr>Συγκροτήματα Προσφυγικών Πολυκατοικιών</vt:lpstr>
      <vt:lpstr>Συγκροτήματα Προσφυγικών Πολυκατοικιών</vt:lpstr>
      <vt:lpstr>Παρουσίαση του PowerPoint</vt:lpstr>
      <vt:lpstr>Παρουσίαση του PowerPoint</vt:lpstr>
      <vt:lpstr>Παρουσίαση του PowerPoint</vt:lpstr>
      <vt:lpstr>Ιδιωτική πρωτοβουλία για τη στεγαστική αποκατάσταση των προσφύγων </vt:lpstr>
      <vt:lpstr>Παρουσίαση του PowerPoint</vt:lpstr>
      <vt:lpstr>Σύσταση οικοδομικού συνεταιρισμού </vt:lpstr>
      <vt:lpstr>Παρουσίαση του PowerPoint</vt:lpstr>
      <vt:lpstr>Συγκεντρωτικά τύποι κατοικιών που κατασκευάστηκαν σε διάφορους συνοικισμούς της Αθήνας και του Πειραιά την περίοδο 1922-1940 </vt:lpstr>
      <vt:lpstr>Χωροθέτηση συνοικισμών </vt:lpstr>
      <vt:lpstr>Συμπεράσματα</vt:lpstr>
      <vt:lpstr>Συμπεράσματα</vt:lpstr>
      <vt:lpstr>Μεταπολεμική περίοδος (1950-1974) </vt:lpstr>
      <vt:lpstr>Κυρίαρχοι τρόποι στέγασης στη μεταπολεμική Αθήνα: λαϊκή αυτοστέγαση, αυθαίρετη δόμηση, αντιπαροχή</vt:lpstr>
      <vt:lpstr>Κυρίαρχοι τρόποι στέγασης στη μεταπολεμική Αθήνα: λαϊκή αυτοστέγαση, αυθαίρετη δόμηση, αντιπαροχή</vt:lpstr>
      <vt:lpstr>Κυρίαρχοι τρόποι στέγασης στη μεταπολεμική Αθήνα: λαϊκή αυτοστέγαση, αυθαίρετη δόμηση, αντιπαροχή</vt:lpstr>
      <vt:lpstr>Κυρίαρχοι τρόποι στέγασης στη μεταπολεμική Αθήνα: λαϊκή αυτοστέγαση, αυθαίρετη δόμηση, αντιπαροχή</vt:lpstr>
      <vt:lpstr>Κυρίαρχοι τρόποι στέγασης στη μεταπολεμική Αθήνα: λαϊκή αυτοστέγαση, αυθαίρετη δόμηση, αντιπαροχή</vt:lpstr>
      <vt:lpstr>Κυρίαρχοι τρόποι στέγασης στη μεταπολεμική Αθήνα: λαϊκή αυτοστέγαση, αυθαίρετη δόμηση, αντιπαροχή</vt:lpstr>
      <vt:lpstr>Κοινωνική κατοικία την μεταπολεμική περίοδο (1950-1974) </vt:lpstr>
      <vt:lpstr>Κοινωνική κατοικία την μεταπολεμική περίοδο (1950-1974) </vt:lpstr>
      <vt:lpstr>Κοινωνική κατοικία την μεταπολεμική περίοδο (1950-1974) </vt:lpstr>
      <vt:lpstr>Κοινωνική κατοικία την μεταπολεμική περίοδο (1950-1974) </vt:lpstr>
      <vt:lpstr>Συμπερασματικά</vt:lpstr>
      <vt:lpstr>Παρουσίαση του PowerPoint</vt:lpstr>
      <vt:lpstr>Συμπερασματικά</vt:lpstr>
      <vt:lpstr>Ενδεικτική 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anonymous</dc:creator>
  <cp:lastModifiedBy>anonymous</cp:lastModifiedBy>
  <cp:revision>51</cp:revision>
  <dcterms:created xsi:type="dcterms:W3CDTF">2022-02-03T09:58:40Z</dcterms:created>
  <dcterms:modified xsi:type="dcterms:W3CDTF">2022-05-19T13:03:15Z</dcterms:modified>
</cp:coreProperties>
</file>