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Corbel"/>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dGCKXHlRaPJebPrH8CPM3VIFj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orbel-bold.fntdata"/><Relationship Id="rId10" Type="http://schemas.openxmlformats.org/officeDocument/2006/relationships/font" Target="fonts/Corbel-regular.fntdata"/><Relationship Id="rId13" Type="http://schemas.openxmlformats.org/officeDocument/2006/relationships/font" Target="fonts/Corbel-boldItalic.fntdata"/><Relationship Id="rId12"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3" name="Shape 23"/>
        <p:cNvGrpSpPr/>
        <p:nvPr/>
      </p:nvGrpSpPr>
      <p:grpSpPr>
        <a:xfrm>
          <a:off x="0" y="0"/>
          <a:ext cx="0" cy="0"/>
          <a:chOff x="0" y="0"/>
          <a:chExt cx="0" cy="0"/>
        </a:xfrm>
      </p:grpSpPr>
      <p:sp>
        <p:nvSpPr>
          <p:cNvPr id="24" name="Google Shape;2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0" name="Shape 30"/>
        <p:cNvGrpSpPr/>
        <p:nvPr/>
      </p:nvGrpSpPr>
      <p:grpSpPr>
        <a:xfrm>
          <a:off x="0" y="0"/>
          <a:ext cx="0" cy="0"/>
          <a:chOff x="0" y="0"/>
          <a:chExt cx="0" cy="0"/>
        </a:xfrm>
      </p:grpSpPr>
      <p:sp>
        <p:nvSpPr>
          <p:cNvPr id="31" name="Google Shape;31;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l-GR" sz="4400"/>
              <a:t>Ερευνητικές και Βιωματικές Δράσεις στη Σχολική Τάξη</a:t>
            </a:r>
            <a:endParaRPr/>
          </a:p>
        </p:txBody>
      </p:sp>
      <p:sp>
        <p:nvSpPr>
          <p:cNvPr id="85" name="Google Shape;85;p1"/>
          <p:cNvSpPr txBox="1"/>
          <p:nvPr>
            <p:ph idx="1" type="subTitle"/>
          </p:nvPr>
        </p:nvSpPr>
        <p:spPr>
          <a:xfrm>
            <a:off x="4515377" y="3996267"/>
            <a:ext cx="6987645" cy="146473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i="1" lang="el-GR"/>
              <a:t>ΟΜΑΔΑ ΜΑΘΗΜΑΤΩΝ ΑΓΩΓΗΣ ΚΑΙ ΕΚΠΑΙΔΕΥΣΗΣ </a:t>
            </a:r>
            <a:endParaRPr i="1"/>
          </a:p>
          <a:p>
            <a:pPr indent="0" lvl="0" marL="0" rtl="0" algn="ctr">
              <a:lnSpc>
                <a:spcPct val="90000"/>
              </a:lnSpc>
              <a:spcBef>
                <a:spcPts val="1000"/>
              </a:spcBef>
              <a:spcAft>
                <a:spcPts val="0"/>
              </a:spcAft>
              <a:buClr>
                <a:schemeClr val="dk1"/>
              </a:buClr>
              <a:buSzPts val="2400"/>
              <a:buNone/>
            </a:pPr>
            <a:r>
              <a:rPr lang="el-GR"/>
              <a:t> ΣΤ΄ ΕΞΑΜΗΝΟ/ΜΑΘΗΜΑ ΕΠΙΛΟΓΗΣ</a:t>
            </a:r>
            <a:endParaRPr/>
          </a:p>
          <a:p>
            <a:pPr indent="0" lvl="0" marL="0" rtl="0" algn="ctr">
              <a:lnSpc>
                <a:spcPct val="90000"/>
              </a:lnSpc>
              <a:spcBef>
                <a:spcPts val="1000"/>
              </a:spcBef>
              <a:spcAft>
                <a:spcPts val="0"/>
              </a:spcAft>
              <a:buClr>
                <a:schemeClr val="dk1"/>
              </a:buClr>
              <a:buSzPts val="2400"/>
              <a:buNone/>
            </a:pPr>
            <a:r>
              <a:rPr lang="el-GR"/>
              <a:t>Ακαδ. έτος 2025-26</a:t>
            </a:r>
            <a:endParaRPr/>
          </a:p>
        </p:txBody>
      </p:sp>
      <p:sp>
        <p:nvSpPr>
          <p:cNvPr id="86" name="Google Shape;86;p1"/>
          <p:cNvSpPr txBox="1"/>
          <p:nvPr/>
        </p:nvSpPr>
        <p:spPr>
          <a:xfrm>
            <a:off x="2106635" y="141267"/>
            <a:ext cx="8008035" cy="961802"/>
          </a:xfrm>
          <a:prstGeom prst="rect">
            <a:avLst/>
          </a:prstGeom>
          <a:noFill/>
          <a:ln>
            <a:noFill/>
          </a:ln>
        </p:spPr>
        <p:txBody>
          <a:bodyPr anchorCtr="0" anchor="t" bIns="45700" lIns="91425" spcFirstLastPara="1" rIns="91425" wrap="square" tIns="45700">
            <a:spAutoFit/>
          </a:bodyPr>
          <a:lstStyle/>
          <a:p>
            <a:pPr indent="-914400" lvl="0" marL="914400" marR="0" rtl="0" algn="l">
              <a:lnSpc>
                <a:spcPct val="100000"/>
              </a:lnSpc>
              <a:spcBef>
                <a:spcPts val="0"/>
              </a:spcBef>
              <a:spcAft>
                <a:spcPts val="0"/>
              </a:spcAft>
              <a:buClr>
                <a:srgbClr val="000000"/>
              </a:buClr>
              <a:buSzPts val="1800"/>
              <a:buFont typeface="Calibri"/>
              <a:buNone/>
            </a:pPr>
            <a:r>
              <a:rPr b="1" i="0" lang="el-GR" sz="1800" u="none" cap="none" strike="noStrike">
                <a:solidFill>
                  <a:srgbClr val="000000"/>
                </a:solidFill>
                <a:latin typeface="Calibri"/>
                <a:ea typeface="Calibri"/>
                <a:cs typeface="Calibri"/>
                <a:sym typeface="Calibri"/>
              </a:rPr>
              <a:t>ΧΑΡΟΚΟΠΕΙΟ ΠΑΝΕΠΙΣΤΗΜΙΟ   </a:t>
            </a:r>
            <a:endParaRPr b="0" i="1"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300"/>
              </a:spcBef>
              <a:spcAft>
                <a:spcPts val="0"/>
              </a:spcAft>
              <a:buClr>
                <a:srgbClr val="000000"/>
              </a:buClr>
              <a:buSzPts val="1800"/>
              <a:buFont typeface="Calibri"/>
              <a:buNone/>
            </a:pPr>
            <a:r>
              <a:rPr b="1" i="0" lang="el-GR" sz="1800" u="none" cap="none" strike="noStrike">
                <a:solidFill>
                  <a:srgbClr val="000000"/>
                </a:solidFill>
                <a:latin typeface="Calibri"/>
                <a:ea typeface="Calibri"/>
                <a:cs typeface="Calibri"/>
                <a:sym typeface="Calibri"/>
              </a:rPr>
              <a:t>ΣΧΟΛΗ ΠΕΡΙΒΑΛΛΟΝΤΟΣ, ΓΕΩΓΡΑΦΙΑΣ ΚΑΙ ΕΦΑΡΜΟΣΜΕΝΩΝ ΟΙΚΟΝΟΜΙΚΩΝ</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Calibri"/>
              <a:buNone/>
            </a:pPr>
            <a:r>
              <a:rPr b="1" i="0" lang="el-GR" sz="1800" u="none" cap="none" strike="noStrike">
                <a:solidFill>
                  <a:srgbClr val="000000"/>
                </a:solidFill>
                <a:latin typeface="Calibri"/>
                <a:ea typeface="Calibri"/>
                <a:cs typeface="Calibri"/>
                <a:sym typeface="Calibri"/>
              </a:rPr>
              <a:t>ΤΜΗΜΑ ΟΙΚΟΝΟΜΙΑΣ ΚΑΙ ΒΙΩΣΙΜΗΣ ΑΝΑΠΤΥΞΗΣ </a:t>
            </a:r>
            <a:endParaRPr b="0" i="0" sz="1800" u="none" cap="none" strike="noStrike">
              <a:solidFill>
                <a:srgbClr val="000000"/>
              </a:solidFill>
              <a:latin typeface="Corbel"/>
              <a:ea typeface="Corbel"/>
              <a:cs typeface="Corbel"/>
              <a:sym typeface="Corbel"/>
            </a:endParaRPr>
          </a:p>
        </p:txBody>
      </p:sp>
      <p:sp>
        <p:nvSpPr>
          <p:cNvPr id="87" name="Google Shape;87;p1"/>
          <p:cNvSpPr txBox="1"/>
          <p:nvPr/>
        </p:nvSpPr>
        <p:spPr>
          <a:xfrm>
            <a:off x="0" y="5461000"/>
            <a:ext cx="6987645" cy="1173346"/>
          </a:xfrm>
          <a:prstGeom prst="rect">
            <a:avLst/>
          </a:prstGeom>
          <a:noFill/>
          <a:ln>
            <a:noFill/>
          </a:ln>
        </p:spPr>
        <p:txBody>
          <a:bodyPr anchorCtr="0" anchor="t" bIns="45700" lIns="91425" spcFirstLastPara="1" rIns="91425" wrap="square" tIns="45700">
            <a:normAutofit/>
          </a:bodyPr>
          <a:lstStyle/>
          <a:p>
            <a:pPr indent="-457200" lvl="0" marL="457200" marR="0" rtl="0" algn="ctr">
              <a:lnSpc>
                <a:spcPct val="90000"/>
              </a:lnSpc>
              <a:spcBef>
                <a:spcPts val="0"/>
              </a:spcBef>
              <a:spcAft>
                <a:spcPts val="0"/>
              </a:spcAft>
              <a:buClr>
                <a:schemeClr val="dk1"/>
              </a:buClr>
              <a:buSzPts val="2400"/>
              <a:buFont typeface="Arial"/>
              <a:buAutoNum type="arabicPeriod"/>
            </a:pPr>
            <a:r>
              <a:rPr b="0" i="1" lang="el-GR" sz="2400" u="none" cap="none" strike="noStrike">
                <a:solidFill>
                  <a:schemeClr val="dk1"/>
                </a:solidFill>
                <a:latin typeface="Calibri"/>
                <a:ea typeface="Calibri"/>
                <a:cs typeface="Calibri"/>
                <a:sym typeface="Calibri"/>
              </a:rPr>
              <a:t>ΟΝΟΜΑΤΕΠΩΝΥΜΟ ΦΟΙΤΗΤΗ/ΤΡΙΑΣ – Α.Μ.</a:t>
            </a:r>
            <a:endParaRPr/>
          </a:p>
          <a:p>
            <a:pPr indent="-457200" lvl="0" marL="457200" marR="0" rtl="0" algn="ctr">
              <a:lnSpc>
                <a:spcPct val="90000"/>
              </a:lnSpc>
              <a:spcBef>
                <a:spcPts val="1000"/>
              </a:spcBef>
              <a:spcAft>
                <a:spcPts val="0"/>
              </a:spcAft>
              <a:buClr>
                <a:schemeClr val="dk1"/>
              </a:buClr>
              <a:buSzPts val="2400"/>
              <a:buFont typeface="Arial"/>
              <a:buAutoNum type="arabicPeriod"/>
            </a:pPr>
            <a:r>
              <a:rPr b="0" i="1" lang="el-GR" sz="2400" u="none" cap="none" strike="noStrike">
                <a:solidFill>
                  <a:schemeClr val="dk1"/>
                </a:solidFill>
                <a:latin typeface="Calibri"/>
                <a:ea typeface="Calibri"/>
                <a:cs typeface="Calibri"/>
                <a:sym typeface="Calibri"/>
              </a:rPr>
              <a:t>ΟΝΟΜΑΤΕΠΩΝΥΜΟ ΦΟΙΤΗΤΗ/ΤΡΙΑΣ – Α.Μ.</a:t>
            </a:r>
            <a:endParaRPr/>
          </a:p>
          <a:p>
            <a:pPr indent="-304800" lvl="0" marL="45720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88" name="Google Shape;88;p1"/>
          <p:cNvPicPr preferRelativeResize="0"/>
          <p:nvPr/>
        </p:nvPicPr>
        <p:blipFill>
          <a:blip r:embed="rId3">
            <a:alphaModFix/>
          </a:blip>
          <a:stretch>
            <a:fillRect/>
          </a:stretch>
        </p:blipFill>
        <p:spPr>
          <a:xfrm>
            <a:off x="246350" y="311663"/>
            <a:ext cx="1352550" cy="1419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Οδηγίες</a:t>
            </a:r>
            <a:endParaRPr/>
          </a:p>
        </p:txBody>
      </p:sp>
      <p:sp>
        <p:nvSpPr>
          <p:cNvPr id="94" name="Google Shape;9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l-GR"/>
              <a:t>1. Στην αρχή αναφέρουμε τους </a:t>
            </a:r>
            <a:r>
              <a:rPr b="1" lang="el-GR"/>
              <a:t>γνωστικούς στόχους της ενότητας</a:t>
            </a:r>
            <a:r>
              <a:rPr lang="el-GR"/>
              <a:t>. Μπορείτε να συμβουλευτείτε την αντίστοιχη περιοχή του σχολικού εγχειριδίου. (1 διαφάνεια)</a:t>
            </a:r>
            <a:endParaRPr/>
          </a:p>
          <a:p>
            <a:pPr indent="0" lvl="0" marL="0" rtl="0" algn="l">
              <a:lnSpc>
                <a:spcPct val="90000"/>
              </a:lnSpc>
              <a:spcBef>
                <a:spcPts val="1000"/>
              </a:spcBef>
              <a:spcAft>
                <a:spcPts val="0"/>
              </a:spcAft>
              <a:buClr>
                <a:schemeClr val="dk1"/>
              </a:buClr>
              <a:buSzPct val="100000"/>
              <a:buNone/>
            </a:pPr>
            <a:r>
              <a:rPr lang="el-GR"/>
              <a:t>2. Στην συνέχεια με βάση πίνακες από την Εθνική Πινακοθήκη προχωράμε στις </a:t>
            </a:r>
            <a:r>
              <a:rPr b="1" lang="el-GR"/>
              <a:t>επιμέρους πληροφορίες </a:t>
            </a:r>
            <a:r>
              <a:rPr lang="el-GR"/>
              <a:t>που θέλουμε να πούμε στους μαθητές/τριες μας. Μπορείτε να χρησιμοποιήσετε κείμενο από το σχολικό εγχειρίδιο καθώς και επιπλέον υλικό από άλλες πηγές. Πρέπει να αξιοποιήσετε τουλάχιστον 3 πίνακες ζωγραφικής (τουλάχιστον 3 διαφάνειες).</a:t>
            </a:r>
            <a:endParaRPr/>
          </a:p>
          <a:p>
            <a:pPr indent="0" lvl="0" marL="0" rtl="0" algn="l">
              <a:lnSpc>
                <a:spcPct val="90000"/>
              </a:lnSpc>
              <a:spcBef>
                <a:spcPts val="1000"/>
              </a:spcBef>
              <a:spcAft>
                <a:spcPts val="0"/>
              </a:spcAft>
              <a:buClr>
                <a:schemeClr val="dk1"/>
              </a:buClr>
              <a:buSzPct val="100000"/>
              <a:buNone/>
            </a:pPr>
            <a:r>
              <a:rPr lang="el-GR"/>
              <a:t>3. Στο τέλος αναφέρουμε μια </a:t>
            </a:r>
            <a:r>
              <a:rPr b="1" lang="el-GR"/>
              <a:t>δράση ανακεφαλαίωσης </a:t>
            </a:r>
            <a:r>
              <a:rPr lang="el-GR"/>
              <a:t>που μπορεί να λάβει χώρα μέσα στο μουσείο (τουλάχιστον 1 διαφάνεια). </a:t>
            </a:r>
            <a:endParaRPr/>
          </a:p>
          <a:p>
            <a:pPr indent="0" lvl="0" marL="0" rtl="0" algn="l">
              <a:lnSpc>
                <a:spcPct val="90000"/>
              </a:lnSpc>
              <a:spcBef>
                <a:spcPts val="1000"/>
              </a:spcBef>
              <a:spcAft>
                <a:spcPts val="0"/>
              </a:spcAft>
              <a:buClr>
                <a:schemeClr val="dk1"/>
              </a:buClr>
              <a:buSzPct val="100000"/>
              <a:buNone/>
            </a:pPr>
            <a:r>
              <a:rPr lang="el-GR"/>
              <a:t>Ακολουθεί παράδειγμα: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ΘΕΜΑΤΙΚΗ ΕΝΟΤΗΤΑ: (π.χ. ΕΝΔΥΜΑΣΙΑ)</a:t>
            </a:r>
            <a:endParaRPr/>
          </a:p>
        </p:txBody>
      </p:sp>
      <p:sp>
        <p:nvSpPr>
          <p:cNvPr id="100" name="Google Shape;100;p3"/>
          <p:cNvSpPr txBox="1"/>
          <p:nvPr>
            <p:ph idx="1" type="body"/>
          </p:nvPr>
        </p:nvSpPr>
        <p:spPr>
          <a:xfrm>
            <a:off x="1484310" y="1885071"/>
            <a:ext cx="10290348" cy="49729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400"/>
              <a:buChar char="•"/>
            </a:pPr>
            <a:r>
              <a:rPr b="1" lang="el-GR" sz="3400"/>
              <a:t>ΣΤΟΧΟΙ ΕΝΟΤΗΤΑΣ</a:t>
            </a:r>
            <a:endParaRPr sz="3400"/>
          </a:p>
          <a:p>
            <a:pPr indent="-228600" lvl="0" marL="228600" rtl="0" algn="l">
              <a:lnSpc>
                <a:spcPct val="90000"/>
              </a:lnSpc>
              <a:spcBef>
                <a:spcPts val="1000"/>
              </a:spcBef>
              <a:spcAft>
                <a:spcPts val="0"/>
              </a:spcAft>
              <a:buClr>
                <a:schemeClr val="dk1"/>
              </a:buClr>
              <a:buSzPts val="3400"/>
              <a:buChar char="•"/>
            </a:pPr>
            <a:r>
              <a:rPr lang="el-GR" sz="3400"/>
              <a:t>1)	</a:t>
            </a:r>
            <a:endParaRPr/>
          </a:p>
          <a:p>
            <a:pPr indent="-228600" lvl="0" marL="228600" rtl="0" algn="l">
              <a:lnSpc>
                <a:spcPct val="90000"/>
              </a:lnSpc>
              <a:spcBef>
                <a:spcPts val="1000"/>
              </a:spcBef>
              <a:spcAft>
                <a:spcPts val="0"/>
              </a:spcAft>
              <a:buClr>
                <a:schemeClr val="dk1"/>
              </a:buClr>
              <a:buSzPts val="3400"/>
              <a:buChar char="•"/>
            </a:pPr>
            <a:r>
              <a:rPr lang="el-GR" sz="3400"/>
              <a:t>2)	</a:t>
            </a:r>
            <a:endParaRPr/>
          </a:p>
          <a:p>
            <a:pPr indent="-228600" lvl="0" marL="228600" rtl="0" algn="l">
              <a:lnSpc>
                <a:spcPct val="90000"/>
              </a:lnSpc>
              <a:spcBef>
                <a:spcPts val="1000"/>
              </a:spcBef>
              <a:spcAft>
                <a:spcPts val="0"/>
              </a:spcAft>
              <a:buClr>
                <a:schemeClr val="dk1"/>
              </a:buClr>
              <a:buSzPts val="3400"/>
              <a:buChar char="•"/>
            </a:pPr>
            <a:r>
              <a:rPr lang="el-GR" sz="3400"/>
              <a:t>3)	</a:t>
            </a:r>
            <a:endParaRPr/>
          </a:p>
          <a:p>
            <a:pPr indent="-228600" lvl="0" marL="228600" rtl="0" algn="l">
              <a:lnSpc>
                <a:spcPct val="90000"/>
              </a:lnSpc>
              <a:spcBef>
                <a:spcPts val="1000"/>
              </a:spcBef>
              <a:spcAft>
                <a:spcPts val="0"/>
              </a:spcAft>
              <a:buClr>
                <a:schemeClr val="dk1"/>
              </a:buClr>
              <a:buSzPts val="3400"/>
              <a:buChar char="•"/>
            </a:pPr>
            <a:r>
              <a:rPr lang="el-GR" sz="3400"/>
              <a:t>4)	</a:t>
            </a:r>
            <a:endParaRPr/>
          </a:p>
          <a:p>
            <a:pPr indent="-228600" lvl="0" marL="228600" rtl="0" algn="l">
              <a:lnSpc>
                <a:spcPct val="90000"/>
              </a:lnSpc>
              <a:spcBef>
                <a:spcPts val="1000"/>
              </a:spcBef>
              <a:spcAft>
                <a:spcPts val="0"/>
              </a:spcAft>
              <a:buClr>
                <a:schemeClr val="dk1"/>
              </a:buClr>
              <a:buSzPts val="3400"/>
              <a:buChar char="•"/>
            </a:pPr>
            <a:r>
              <a:rPr lang="el-GR" sz="3400"/>
              <a:t>5)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ΕΝΔΥΜΑΣΙΑ</a:t>
            </a:r>
            <a:endParaRPr/>
          </a:p>
        </p:txBody>
      </p:sp>
      <p:sp>
        <p:nvSpPr>
          <p:cNvPr id="106" name="Google Shape;106;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l-GR"/>
              <a:t>Η ενδυμασία μπορεί να δηλώνει την κοινωνική τάξη ενός ανθρώπου και το ρόλο του μέσα σ’ αυτήν, κάτι που συνέβαινε ιδιαίτερα στο παρελθόν. Φανερώνει όμως συχνά και το φύλο του ανθρώπου. Για παράδειγμα, στο δυτικό πολιτισμό το φόρεμα αποτελούσε το χαρακτηριστικό γυναικείο ρούχο και τα παντελόνια το αντίστοιχο αντρικό.</a:t>
            </a:r>
            <a:endParaRPr/>
          </a:p>
        </p:txBody>
      </p:sp>
      <p:pic>
        <p:nvPicPr>
          <p:cNvPr id="107" name="Google Shape;107;p4"/>
          <p:cNvPicPr preferRelativeResize="0"/>
          <p:nvPr>
            <p:ph idx="1" type="body"/>
          </p:nvPr>
        </p:nvPicPr>
        <p:blipFill rotWithShape="1">
          <a:blip r:embed="rId3">
            <a:alphaModFix/>
          </a:blip>
          <a:srcRect b="0" l="0" r="0" t="0"/>
          <a:stretch/>
        </p:blipFill>
        <p:spPr>
          <a:xfrm>
            <a:off x="1430337" y="1567726"/>
            <a:ext cx="3408363" cy="4609237"/>
          </a:xfrm>
          <a:prstGeom prst="rect">
            <a:avLst/>
          </a:prstGeom>
          <a:noFill/>
          <a:ln>
            <a:noFill/>
          </a:ln>
        </p:spPr>
      </p:pic>
      <p:sp>
        <p:nvSpPr>
          <p:cNvPr id="108" name="Google Shape;108;p4"/>
          <p:cNvSpPr txBox="1"/>
          <p:nvPr/>
        </p:nvSpPr>
        <p:spPr>
          <a:xfrm>
            <a:off x="1430337" y="6176963"/>
            <a:ext cx="223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l-GR" sz="1800" u="none" cap="none" strike="noStrike">
                <a:solidFill>
                  <a:schemeClr val="dk1"/>
                </a:solidFill>
                <a:latin typeface="Calibri"/>
                <a:ea typeface="Calibri"/>
                <a:cs typeface="Calibri"/>
                <a:sym typeface="Calibri"/>
              </a:rPr>
              <a:t>Κου - Κου (Γύζης)</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l-GR"/>
              <a:t>ΠΑΙΧΝΙΔΙ ΑΝΑΚΕΦΑΛΑΙΩΣΗΣ</a:t>
            </a:r>
            <a:endParaRPr/>
          </a:p>
        </p:txBody>
      </p:sp>
      <p:sp>
        <p:nvSpPr>
          <p:cNvPr id="114" name="Google Shape;114;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l-GR"/>
              <a:t>Να βρείτε 3 πίνακες οπου τα άτομα που απεικονίζονται προέρχονται από διαφορετικές κοινωνικές τάξεις, με βάση την ενδυμασία τους </a:t>
            </a:r>
            <a:endParaRPr/>
          </a:p>
          <a:p>
            <a:pPr indent="-228600" lvl="0" marL="228600" rtl="0" algn="l">
              <a:lnSpc>
                <a:spcPct val="90000"/>
              </a:lnSpc>
              <a:spcBef>
                <a:spcPts val="1000"/>
              </a:spcBef>
              <a:spcAft>
                <a:spcPts val="0"/>
              </a:spcAft>
              <a:buClr>
                <a:schemeClr val="dk1"/>
              </a:buClr>
              <a:buSzPts val="2800"/>
              <a:buChar char="•"/>
            </a:pPr>
            <a:r>
              <a:rPr lang="el-GR"/>
              <a:t>Ή </a:t>
            </a:r>
            <a:endParaRPr/>
          </a:p>
          <a:p>
            <a:pPr indent="-228600" lvl="0" marL="228600" rtl="0" algn="l">
              <a:lnSpc>
                <a:spcPct val="90000"/>
              </a:lnSpc>
              <a:spcBef>
                <a:spcPts val="1000"/>
              </a:spcBef>
              <a:spcAft>
                <a:spcPts val="0"/>
              </a:spcAft>
              <a:buClr>
                <a:schemeClr val="dk1"/>
              </a:buClr>
              <a:buSzPts val="2800"/>
              <a:buChar char="•"/>
            </a:pPr>
            <a:r>
              <a:rPr lang="el-GR"/>
              <a:t>Ποιες διαφορές βλέπετε στην ενδυμασία κατά την πάροδο των χρόνων;</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5" name="Google Shape;115;p5"/>
          <p:cNvSpPr txBox="1"/>
          <p:nvPr/>
        </p:nvSpPr>
        <p:spPr>
          <a:xfrm>
            <a:off x="1430336" y="6176963"/>
            <a:ext cx="36242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l-GR" sz="1800">
                <a:solidFill>
                  <a:schemeClr val="dk1"/>
                </a:solidFill>
                <a:latin typeface="Calibri"/>
                <a:ea typeface="Calibri"/>
                <a:cs typeface="Calibri"/>
                <a:sym typeface="Calibri"/>
              </a:rPr>
              <a:t>Παιδικοί Αρραβώνες (Γύζης)</a:t>
            </a:r>
            <a:endParaRPr/>
          </a:p>
        </p:txBody>
      </p:sp>
      <p:pic>
        <p:nvPicPr>
          <p:cNvPr id="116" name="Google Shape;116;p5"/>
          <p:cNvPicPr preferRelativeResize="0"/>
          <p:nvPr>
            <p:ph idx="1" type="body"/>
          </p:nvPr>
        </p:nvPicPr>
        <p:blipFill rotWithShape="1">
          <a:blip r:embed="rId3">
            <a:alphaModFix/>
          </a:blip>
          <a:srcRect b="0" l="0" r="0" t="0"/>
          <a:stretch/>
        </p:blipFill>
        <p:spPr>
          <a:xfrm>
            <a:off x="838200" y="2292661"/>
            <a:ext cx="5181600" cy="34172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2022-03-08T09:53:42Z</dcterms:created>
  <dc:creator>Administrator</dc:creator>
</cp:coreProperties>
</file>