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4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4:14:55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 52 24575,'-1'9'0,"0"-1"0,0 1 0,-1-1 0,0 1 0,-1-1 0,1 0 0,-1 0 0,-1 0 0,1-1 0,-1 1 0,0-1 0,-1 0 0,1 0 0,-7 7 0,4-7 0,2 1 0,-1 1 0,1-1 0,0 1 0,1 0 0,0 0 0,0 0 0,1 1 0,0 0 0,-3 10 0,2 31 0,2 0 0,1 0 0,7 63 0,-5-107 0,0-1 0,1 1 0,0-1 0,0 0 0,0 1 0,1-1 0,-1 0 0,1-1 0,0 1 0,1-1 0,-1 1 0,1-1 0,0 0 0,0 0 0,1-1 0,7 7 0,9 6 0,0-1 0,34 19 0,-38-25 0,14 8 0,0-2 0,2-2 0,-1-1 0,1-1 0,1-3 0,-1-1 0,2-2 0,-1-1 0,69-2 0,-6-3 0,66-2 0,-137-2 0,0 0 0,-1-3 0,1 0 0,-1-2 0,0 0 0,38-23 0,-50 22 0,-1 0 0,1-1 0,19-22 0,7-6 0,-30 29 0,-1 1 0,1-2 0,-2 1 0,1-1 0,-1-1 0,-1 0 0,1 0 0,-2 0 0,0-1 0,0 0 0,5-19 0,-7 1 0,0 0 0,-2-1 0,-3-45 0,0 9 0,1 55 0,-1-1 0,0 1 0,-1 0 0,0 0 0,-1 0 0,0 0 0,-1 1 0,0 0 0,-1 0 0,0 0 0,-12-17 0,10 20 0,1 1 0,-2 0 0,1 0 0,-1 1 0,0 0 0,0 1 0,0 0 0,-1 1 0,0 0 0,0 1 0,0 0 0,0 1 0,0 0 0,-15-1 0,-18-1 0,1 3 0,-57 4 0,29 0 0,-440-2 0,500 0-151,0 1-1,1 1 0,-1 0 0,0 0 1,1 1-1,0 0 0,-1 1 1,-14 9-1,12-5-6674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4:14:57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1 24575,'-4'0'0,"-4"0"0,-1 4 0,1 5 0,-2 2 0,1 2 0,-2-1 0,2-2-8191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4:17:22.66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 24575,'0'1774'0,"4701"-1774"0,-4701-1774 0,-4701 1774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4:17:23.62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08.52759"/>
      <inkml:brushProperty name="anchorY" value="1242.31921"/>
      <inkml:brushProperty name="scaleFactor" value="0.5"/>
    </inkml:brush>
  </inkml:definitions>
  <inkml:trace contextRef="#ctx0" brushRef="#br0">1 1 24575,'0'0'0,"7"0"0,4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cplayer.gr/872933-Paidia-kai-diadiktyo-stin-ellad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customXml" Target="../ink/ink4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.auth.gr/sites/default/files/docs_files/APA_Guide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2364-9FCE-465E-AA0A-30035E8FB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57299"/>
            <a:ext cx="8361229" cy="210974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150000"/>
              </a:lnSpc>
            </a:pPr>
            <a:br>
              <a:rPr lang="el-GR" sz="3200" b="1" dirty="0"/>
            </a:br>
            <a:br>
              <a:rPr lang="el-GR" sz="3200" b="1" dirty="0"/>
            </a:br>
            <a:br>
              <a:rPr lang="el-GR" sz="3200" b="1" dirty="0"/>
            </a:br>
            <a:r>
              <a:rPr lang="el-GR" sz="3200" b="1" dirty="0"/>
              <a:t>ΒΑΣΙΚΕΣ ΟΔΗΓΙΕΣ ΓΙΑ ΑΚΑΔΗΜΑΪΚΗ ΓΡΑΦΗ (ΜΙΚΡΕΣ Ή </a:t>
            </a:r>
            <a:r>
              <a:rPr lang="el-GR" sz="3200" b="1" dirty="0" err="1"/>
              <a:t>μεγαλεσ</a:t>
            </a:r>
            <a:r>
              <a:rPr lang="el-GR" sz="3200" b="1" dirty="0"/>
              <a:t> </a:t>
            </a:r>
            <a:r>
              <a:rPr lang="el-GR" sz="3200" b="1" dirty="0" err="1"/>
              <a:t>εργασιεσ</a:t>
            </a:r>
            <a:r>
              <a:rPr lang="el-GR" sz="3200" b="1" dirty="0"/>
              <a:t>)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81272-546F-4231-9AC2-0887335DE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17452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el-GR" dirty="0"/>
              <a:t>Λία </a:t>
            </a:r>
            <a:r>
              <a:rPr lang="el-GR" dirty="0" err="1"/>
              <a:t>Σταμπολτζή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 err="1"/>
              <a:t>Εργαστ</a:t>
            </a:r>
            <a:r>
              <a:rPr lang="el-GR" dirty="0"/>
              <a:t>. Διδακτικό Προσωπικό (</a:t>
            </a:r>
            <a:r>
              <a:rPr lang="el-GR" dirty="0" err="1"/>
              <a:t>Ε.ΔΙ.Π</a:t>
            </a:r>
            <a:r>
              <a:rPr lang="el-GR" dirty="0"/>
              <a:t>)</a:t>
            </a:r>
          </a:p>
          <a:p>
            <a:r>
              <a:rPr lang="el-GR" dirty="0"/>
              <a:t>Τμήμα Οικονομίας και Βιώσιμης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26995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3414-F42B-40F8-BF07-50DF1A2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4000"/>
            <a:ext cx="9601200" cy="17780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Πώς να παρουσιάζετε άρθρα </a:t>
            </a:r>
            <a:r>
              <a:rPr lang="el-GR" altLang="el-GR" sz="3600" dirty="0">
                <a:solidFill>
                  <a:schemeClr val="accent6">
                    <a:lumMod val="50000"/>
                  </a:schemeClr>
                </a:solidFill>
              </a:rPr>
              <a:t>που είναι δημοσιευμένα σε επιστημονικά περιοδικά</a:t>
            </a:r>
            <a:endParaRPr lang="el-G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E441-662E-442C-A0F8-A2BB3828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384300"/>
            <a:ext cx="9664700" cy="52324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Προσοχή:</a:t>
            </a:r>
            <a:r>
              <a:rPr lang="en-US" b="1" dirty="0"/>
              <a:t> </a:t>
            </a:r>
            <a:r>
              <a:rPr lang="el-GR" dirty="0"/>
              <a:t>Δείτε πόσους συγγραφείς έχει το άρθρο. Αν είναι πάνω από 2-20 συγγραφείς βάζουμε το όνομα του πρώτου και μετά </a:t>
            </a:r>
            <a:r>
              <a:rPr lang="en-US" dirty="0"/>
              <a:t>et al. </a:t>
            </a:r>
            <a:r>
              <a:rPr lang="el-GR" dirty="0"/>
              <a:t>(που σημαίνει και άλλοι).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0F9465-F031-41ED-A800-0F3C4DB30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04169"/>
              </p:ext>
            </p:extLst>
          </p:nvPr>
        </p:nvGraphicFramePr>
        <p:xfrm>
          <a:off x="1651000" y="2387600"/>
          <a:ext cx="8940800" cy="40906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8380">
                  <a:extLst>
                    <a:ext uri="{9D8B030D-6E8A-4147-A177-3AD203B41FA5}">
                      <a16:colId xmlns:a16="http://schemas.microsoft.com/office/drawing/2014/main" val="2243895230"/>
                    </a:ext>
                  </a:extLst>
                </a:gridCol>
                <a:gridCol w="5392420">
                  <a:extLst>
                    <a:ext uri="{9D8B030D-6E8A-4147-A177-3AD203B41FA5}">
                      <a16:colId xmlns:a16="http://schemas.microsoft.com/office/drawing/2014/main" val="333244045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r>
                        <a:rPr lang="el-GR" sz="2000" dirty="0"/>
                        <a:t>Αναφορά μέσα στην εργασία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Αναφορά στη βιβλιογραφία της εργασίας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42844"/>
                  </a:ext>
                </a:extLst>
              </a:tr>
              <a:tr h="1616701">
                <a:tc>
                  <a:txBody>
                    <a:bodyPr/>
                    <a:lstStyle/>
                    <a:p>
                      <a:r>
                        <a:rPr lang="en-US" dirty="0"/>
                        <a:t>(Hill &amp; Taylor, 2004).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Hill, N. E., &amp; Taylor, L. C. (2004). Parental school involvement and children’s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academic achievement.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Directions in Psychological Science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(4),</a:t>
                      </a: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161-164.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i="0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Προσοχή τι είναι με πλάγια γραφή).</a:t>
                      </a:r>
                      <a:endParaRPr lang="el-GR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7230"/>
                  </a:ext>
                </a:extLst>
              </a:tr>
              <a:tr h="1396369">
                <a:tc>
                  <a:txBody>
                    <a:bodyPr/>
                    <a:lstStyle/>
                    <a:p>
                      <a:r>
                        <a:rPr lang="el-GR" dirty="0"/>
                        <a:t>(</a:t>
                      </a:r>
                      <a:r>
                        <a:rPr lang="en-US" dirty="0" err="1"/>
                        <a:t>Prinzie</a:t>
                      </a:r>
                      <a:r>
                        <a:rPr lang="en-US" dirty="0"/>
                        <a:t> et al., 2009).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Prinzie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P.,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Stams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G. J. J. M.,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Deković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M.,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Reijntjes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A. H. A., &amp; Belsky, J. (2009). The relations between parents’ Big Five personality factors and parenting: A meta-analytic review.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Journal of Personality and Social Psychology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(2), 351–362. 	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i="0" u="none" strike="noStrike" kern="1200" baseline="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Προσοχή τι είναι με πλάγια γραφή).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30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0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CBCD-3B80-4E7B-90F7-91924E4D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90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Πώς παρουσιάζετε πηγές από το διαδίκτυο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D08E-D15C-4AC0-AFDD-715AE1F2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5100"/>
            <a:ext cx="9601200" cy="5207000"/>
          </a:xfrm>
        </p:spPr>
        <p:txBody>
          <a:bodyPr>
            <a:noAutofit/>
          </a:bodyPr>
          <a:lstStyle/>
          <a:p>
            <a:r>
              <a:rPr lang="el-GR" sz="2800" i="1" u="sng" dirty="0"/>
              <a:t>Μεγάλη προσοχή</a:t>
            </a:r>
            <a:r>
              <a:rPr lang="en-US" sz="2800" i="1" u="sng" dirty="0"/>
              <a:t> </a:t>
            </a:r>
            <a:r>
              <a:rPr lang="el-GR" sz="2800" dirty="0"/>
              <a:t>τι βρίσκετε από το διαδίκτυο</a:t>
            </a:r>
            <a:r>
              <a:rPr lang="en-US" sz="2800" dirty="0"/>
              <a:t>, </a:t>
            </a:r>
            <a:r>
              <a:rPr lang="el-GR" sz="2800" dirty="0"/>
              <a:t>γιατί δεν είναι όλα επιστημονική γνώση. Καλό είναι να βρίσκετε άρθρα από εφημερίδες (τον καθημερινό τύπο) ή περιοδικά ή επιστημονικές ενώσεις. </a:t>
            </a:r>
            <a:r>
              <a:rPr lang="el-GR" sz="2800" u="sng" dirty="0"/>
              <a:t>Αν δεν ξέρουμε ακριβώς τι είναι, καλύτερα να μην το βάλουμε καθόλου.</a:t>
            </a:r>
          </a:p>
          <a:p>
            <a:r>
              <a:rPr lang="el-GR" sz="2800" dirty="0"/>
              <a:t>Παρουσίαση πηγής: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ECE210-2B79-4D24-9D81-C2CBB5AA7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8703"/>
              </p:ext>
            </p:extLst>
          </p:nvPr>
        </p:nvGraphicFramePr>
        <p:xfrm>
          <a:off x="1778000" y="3644900"/>
          <a:ext cx="8966200" cy="2806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100">
                  <a:extLst>
                    <a:ext uri="{9D8B030D-6E8A-4147-A177-3AD203B41FA5}">
                      <a16:colId xmlns:a16="http://schemas.microsoft.com/office/drawing/2014/main" val="2537522968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611406796"/>
                    </a:ext>
                  </a:extLst>
                </a:gridCol>
              </a:tblGrid>
              <a:tr h="1125258">
                <a:tc>
                  <a:txBody>
                    <a:bodyPr/>
                    <a:lstStyle/>
                    <a:p>
                      <a:r>
                        <a:rPr lang="el-GR" sz="2000" dirty="0"/>
                        <a:t>Αναφορά μέσα στην εργασία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Αναφορά στη βιβλιογραφία της εργασίας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034539"/>
                  </a:ext>
                </a:extLst>
              </a:tr>
              <a:tr h="1681442">
                <a:tc>
                  <a:txBody>
                    <a:bodyPr/>
                    <a:lstStyle/>
                    <a:p>
                      <a:r>
                        <a:rPr lang="el-GR" dirty="0"/>
                        <a:t>(Τσαλίκη, </a:t>
                      </a:r>
                      <a:r>
                        <a:rPr lang="el-GR" dirty="0" err="1"/>
                        <a:t>Χρονάκη</a:t>
                      </a:r>
                      <a:r>
                        <a:rPr lang="el-GR" dirty="0"/>
                        <a:t> &amp; Κοντογιάννη, 2012).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1800" dirty="0"/>
                        <a:t>Τσαλίκη, Λ., </a:t>
                      </a:r>
                      <a:r>
                        <a:rPr lang="el-GR" sz="1800" dirty="0" err="1"/>
                        <a:t>Χρονάκη</a:t>
                      </a:r>
                      <a:r>
                        <a:rPr lang="el-GR" sz="1800" dirty="0"/>
                        <a:t>, Δ. &amp; Κοντογιάννη, Σ. (2012). Παιδιά και Διαδίκτυο στην Ελλάδα. Ανακτήθηκε στις 26/12/2016 από: </a:t>
                      </a:r>
                      <a:r>
                        <a:rPr lang="el-GR" sz="1800" u="sng" dirty="0" err="1">
                          <a:hlinkClick r:id="rId2"/>
                        </a:rPr>
                        <a:t>http</a:t>
                      </a:r>
                      <a:r>
                        <a:rPr lang="el-GR" sz="1800" u="sng" dirty="0">
                          <a:hlinkClick r:id="rId2"/>
                        </a:rPr>
                        <a:t>://</a:t>
                      </a:r>
                      <a:r>
                        <a:rPr lang="el-GR" sz="1800" u="sng" dirty="0" err="1">
                          <a:hlinkClick r:id="rId2"/>
                        </a:rPr>
                        <a:t>docplayer.gr</a:t>
                      </a:r>
                      <a:r>
                        <a:rPr lang="el-GR" sz="1800" u="sng" dirty="0">
                          <a:hlinkClick r:id="rId2"/>
                        </a:rPr>
                        <a:t>/872933-</a:t>
                      </a:r>
                      <a:r>
                        <a:rPr lang="el-GR" sz="1800" u="sng" dirty="0" err="1">
                          <a:hlinkClick r:id="rId2"/>
                        </a:rPr>
                        <a:t>Paidia</a:t>
                      </a:r>
                      <a:r>
                        <a:rPr lang="el-GR" sz="1800" u="sng" dirty="0">
                          <a:hlinkClick r:id="rId2"/>
                        </a:rPr>
                        <a:t>-</a:t>
                      </a:r>
                      <a:r>
                        <a:rPr lang="el-GR" sz="1800" u="sng" dirty="0" err="1">
                          <a:hlinkClick r:id="rId2"/>
                        </a:rPr>
                        <a:t>kai-diadiktyo-stin-ellada.html</a:t>
                      </a:r>
                      <a:endParaRPr lang="el-G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1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B27294-83EE-C14E-B46C-732BB134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41" y="591796"/>
            <a:ext cx="10617437" cy="813086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AC0000"/>
                </a:solidFill>
              </a:rPr>
              <a:t>Πώς κάνω μια παραπομπή σε στυλ ΑΡΑ με βάση το </a:t>
            </a:r>
            <a:r>
              <a:rPr lang="en-US" sz="3600" dirty="0">
                <a:solidFill>
                  <a:srgbClr val="AC0000"/>
                </a:solidFill>
              </a:rPr>
              <a:t>google scholar</a:t>
            </a:r>
            <a:endParaRPr lang="el-GR" sz="3600" dirty="0">
              <a:solidFill>
                <a:srgbClr val="AC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03434D-15EF-6CD6-9D47-8089980D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1" r="37515" b="66610"/>
          <a:stretch>
            <a:fillRect/>
          </a:stretch>
        </p:blipFill>
        <p:spPr bwMode="auto">
          <a:xfrm>
            <a:off x="1695495" y="1546789"/>
            <a:ext cx="4611302" cy="2118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098566C0-0A65-2439-F5C1-0CB71A027A35}"/>
              </a:ext>
            </a:extLst>
          </p:cNvPr>
          <p:cNvGrpSpPr/>
          <p:nvPr/>
        </p:nvGrpSpPr>
        <p:grpSpPr>
          <a:xfrm>
            <a:off x="3099704" y="3251778"/>
            <a:ext cx="451494" cy="301680"/>
            <a:chOff x="3484265" y="3715627"/>
            <a:chExt cx="5166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24D27AD5-AD7B-05D6-0A93-F68994B64699}"/>
                    </a:ext>
                  </a:extLst>
                </p14:cNvPr>
                <p14:cNvContentPartPr/>
                <p14:nvPr/>
              </p14:nvContentPartPr>
              <p14:xfrm>
                <a:off x="3484265" y="3715627"/>
                <a:ext cx="516600" cy="301680"/>
              </p14:xfrm>
            </p:contentPart>
          </mc:Choice>
          <mc:Fallback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24D27AD5-AD7B-05D6-0A93-F68994B646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7267" y="3709507"/>
                  <a:ext cx="530596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099ACC51-77A8-A412-FF70-5ECF29BD440E}"/>
                    </a:ext>
                  </a:extLst>
                </p14:cNvPr>
                <p14:cNvContentPartPr/>
                <p14:nvPr/>
              </p14:nvContentPartPr>
              <p14:xfrm>
                <a:off x="3527105" y="3717067"/>
                <a:ext cx="28080" cy="21600"/>
              </p14:xfrm>
            </p:contentPart>
          </mc:Choice>
          <mc:Fallback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099ACC51-77A8-A412-FF70-5ECF29BD44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20187" y="3710947"/>
                  <a:ext cx="41917" cy="33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3F0309D-BF84-8071-86AF-9B14D6AF78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39" t="32805" r="24512" b="27713"/>
          <a:stretch>
            <a:fillRect/>
          </a:stretch>
        </p:blipFill>
        <p:spPr bwMode="auto">
          <a:xfrm>
            <a:off x="2704978" y="3802269"/>
            <a:ext cx="3376622" cy="275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9CCA6381-29FF-FC6A-9C15-3D62A158D2DE}"/>
                  </a:ext>
                </a:extLst>
              </p14:cNvPr>
              <p14:cNvContentPartPr/>
              <p14:nvPr/>
            </p14:nvContentPartPr>
            <p14:xfrm>
              <a:off x="3358004" y="4859633"/>
              <a:ext cx="1692720" cy="638989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9CCA6381-29FF-FC6A-9C15-3D62A158D2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9004" y="4850633"/>
                <a:ext cx="1710360" cy="65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42A56C75-E69F-7827-6D49-5482768BD6B3}"/>
                  </a:ext>
                </a:extLst>
              </p14:cNvPr>
              <p14:cNvContentPartPr/>
              <p14:nvPr/>
            </p14:nvContentPartPr>
            <p14:xfrm>
              <a:off x="8195225" y="5699587"/>
              <a:ext cx="7200" cy="36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42A56C75-E69F-7827-6D49-5482768BD6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6585" y="5690947"/>
                <a:ext cx="248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Βέλος: Αριστερό 13">
            <a:extLst>
              <a:ext uri="{FF2B5EF4-FFF2-40B4-BE49-F238E27FC236}">
                <a16:creationId xmlns:a16="http://schemas.microsoft.com/office/drawing/2014/main" id="{73F2A0FE-CF95-BE4F-5430-E187B5932EFA}"/>
              </a:ext>
            </a:extLst>
          </p:cNvPr>
          <p:cNvSpPr/>
          <p:nvPr/>
        </p:nvSpPr>
        <p:spPr>
          <a:xfrm rot="780809">
            <a:off x="3616304" y="3429000"/>
            <a:ext cx="451494" cy="124458"/>
          </a:xfrm>
          <a:prstGeom prst="lef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6FA27-9A54-5EA2-AC3D-7608BF3C29EE}"/>
              </a:ext>
            </a:extLst>
          </p:cNvPr>
          <p:cNvSpPr txBox="1"/>
          <p:nvPr/>
        </p:nvSpPr>
        <p:spPr>
          <a:xfrm>
            <a:off x="6734626" y="4228644"/>
            <a:ext cx="42296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Leitão, S.,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Dzidic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Claessen, M., Gordon, J., Howard, K.,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Nayton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Boyes, M. E. (2017). Exploring the impact of living with dyslexia: The perspectives of children and their parents.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speech-language pathology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322-334.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7999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6D0F-7FD2-4CB5-B8E7-F9C5ACEE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Μικρές </a:t>
            </a:r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λεπτομέρειες..στο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 γράψιμο στον Η/Υ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AB4A-CB67-4C0B-A22B-7D1E94A7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4200"/>
            <a:ext cx="9601200" cy="3187819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Προσοχή:  να αφήνετε κενό (</a:t>
            </a:r>
            <a:r>
              <a:rPr lang="en-US" sz="2800" dirty="0"/>
              <a:t>space) </a:t>
            </a:r>
            <a:r>
              <a:rPr lang="el-GR" sz="2800" dirty="0"/>
              <a:t>μετά το κόμμα και τα σημεία </a:t>
            </a:r>
            <a:r>
              <a:rPr lang="el-GR" sz="2800" dirty="0" err="1"/>
              <a:t>στίξη</a:t>
            </a:r>
            <a:r>
              <a:rPr lang="el-GR" sz="2800" dirty="0" err="1">
                <a:highlight>
                  <a:srgbClr val="FFFF00"/>
                </a:highlight>
              </a:rPr>
              <a:t>ς.Λ</a:t>
            </a:r>
            <a:r>
              <a:rPr lang="el-GR" sz="2800" dirty="0" err="1"/>
              <a:t>άθος</a:t>
            </a:r>
            <a:r>
              <a:rPr lang="el-GR" sz="2800" dirty="0"/>
              <a:t> να κολλάει, όπως  έχω εδώ στο κίτρινο.</a:t>
            </a:r>
          </a:p>
          <a:p>
            <a:r>
              <a:rPr lang="el-GR" sz="2800" dirty="0"/>
              <a:t>Δεν αφήνουμε κενά χωρίς λόγο στο κείμενο, πχ. γράφω</a:t>
            </a:r>
            <a:r>
              <a:rPr lang="el-GR" sz="2800" dirty="0">
                <a:highlight>
                  <a:srgbClr val="00FF00"/>
                </a:highlight>
              </a:rPr>
              <a:t>    </a:t>
            </a:r>
            <a:r>
              <a:rPr lang="el-GR" sz="2800" dirty="0"/>
              <a:t>και συνεχίζω μετά από πόσα κενά.</a:t>
            </a:r>
            <a:endParaRPr lang="en-US" sz="2800" dirty="0"/>
          </a:p>
          <a:p>
            <a:r>
              <a:rPr lang="el-GR" sz="2800" dirty="0"/>
              <a:t>Δώστε προσοχή στη βιβλιογραφία: τι βάζουμε με </a:t>
            </a:r>
            <a:r>
              <a:rPr lang="el-GR" sz="2800" i="1" dirty="0"/>
              <a:t>πλάγια γράμματα </a:t>
            </a:r>
            <a:r>
              <a:rPr lang="el-GR" sz="2800" dirty="0"/>
              <a:t>και τι όχι (</a:t>
            </a:r>
            <a:r>
              <a:rPr lang="el-GR" sz="2800" dirty="0" err="1"/>
              <a:t>π.χ</a:t>
            </a:r>
            <a:r>
              <a:rPr lang="el-GR" sz="2800" dirty="0"/>
              <a:t> πλάγια γράμματα έχει το όνομα του περιοδικού και ο αριθμός του τόμου, ο τίτλος του βιβλίου).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236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0759-CB78-4A09-BF14-3E42D923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12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6">
                    <a:lumMod val="50000"/>
                  </a:schemeClr>
                </a:solidFill>
              </a:rPr>
              <a:t>Γιατί γράφουμε εργασίες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l-G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5DF3-AB7F-4014-A8DB-47CCE2EF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3700"/>
            <a:ext cx="9601200" cy="4965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altLang="el-GR" sz="2800" dirty="0"/>
              <a:t>Γράφουμε μια εργασία για :</a:t>
            </a:r>
          </a:p>
          <a:p>
            <a:r>
              <a:rPr lang="el-GR" altLang="el-GR" sz="2800" dirty="0"/>
              <a:t>να συγκεντρώσουμε στοιχεία σχετικά με ένα θέμα που μας ενδιαφέρει,</a:t>
            </a:r>
          </a:p>
          <a:p>
            <a:r>
              <a:rPr lang="el-GR" altLang="el-GR" sz="2800" dirty="0"/>
              <a:t>να εξερευνήσουμε µ</a:t>
            </a:r>
            <a:r>
              <a:rPr lang="el-GR" altLang="el-GR" sz="2800" dirty="0" err="1"/>
              <a:t>ια</a:t>
            </a:r>
            <a:r>
              <a:rPr lang="el-GR" altLang="el-GR" sz="2800" dirty="0"/>
              <a:t> </a:t>
            </a:r>
            <a:r>
              <a:rPr lang="el-GR" altLang="el-GR" sz="2800" dirty="0" err="1"/>
              <a:t>συγκεκριµένη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θεµατική</a:t>
            </a:r>
            <a:r>
              <a:rPr lang="el-GR" altLang="el-GR" sz="2800" dirty="0"/>
              <a:t> σε βάθος,</a:t>
            </a:r>
          </a:p>
          <a:p>
            <a:r>
              <a:rPr lang="el-GR" altLang="el-GR" sz="2800" dirty="0"/>
              <a:t>να επανεξετάσουμε το θέμα, αναλύοντας θεωρίες και έννοιες και αξιολογώντας επιχειρήματα,</a:t>
            </a:r>
          </a:p>
          <a:p>
            <a:r>
              <a:rPr lang="el-GR" altLang="el-GR" sz="2800" dirty="0"/>
              <a:t>να εκφράσουμε και να υποστηρίξουμε προσωπικές απόψεις και ιδέες,</a:t>
            </a:r>
          </a:p>
          <a:p>
            <a:r>
              <a:rPr lang="el-GR" altLang="el-GR" sz="2800" dirty="0"/>
              <a:t>να γίνουμε η αιτία αν χρειαστεί κάποιος άλλος να στηριχτεί στα στοιχεία μας προκειμένου να συνεχίσει τη μελέτη του θέματος παραπέρα.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00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5948-E510-4038-979D-C0DD145E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9100"/>
            <a:ext cx="9601200" cy="889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6">
                    <a:lumMod val="50000"/>
                  </a:schemeClr>
                </a:solidFill>
              </a:rPr>
              <a:t>Οργάνωση του υλικού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076E-888C-4E0A-A6AF-D6913284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5900"/>
            <a:ext cx="9601200" cy="5372100"/>
          </a:xfrm>
        </p:spPr>
        <p:txBody>
          <a:bodyPr>
            <a:normAutofit lnSpcReduction="10000"/>
          </a:bodyPr>
          <a:lstStyle/>
          <a:p>
            <a:r>
              <a:rPr lang="el-GR" altLang="el-GR" sz="2400" dirty="0"/>
              <a:t>Όλες οι εργασίες χρειάζονται µ</a:t>
            </a:r>
            <a:r>
              <a:rPr lang="el-GR" altLang="el-GR" sz="2400" dirty="0" err="1"/>
              <a:t>ια</a:t>
            </a:r>
            <a:r>
              <a:rPr lang="el-GR" altLang="el-GR" sz="2400" dirty="0"/>
              <a:t> λογική και </a:t>
            </a:r>
            <a:r>
              <a:rPr lang="el-GR" altLang="el-GR" sz="2400" dirty="0" err="1"/>
              <a:t>συγκροτηµένη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δοµή</a:t>
            </a:r>
            <a:r>
              <a:rPr lang="el-GR" altLang="el-GR" sz="2400" dirty="0"/>
              <a:t>. Ένα σχέδιο ανάπτυξης της εργασίας είναι </a:t>
            </a:r>
            <a:r>
              <a:rPr lang="el-GR" altLang="el-GR" sz="2400" dirty="0" err="1"/>
              <a:t>χρήσιµο</a:t>
            </a:r>
            <a:r>
              <a:rPr lang="el-GR" altLang="el-GR" sz="2400" dirty="0"/>
              <a:t>. </a:t>
            </a:r>
            <a:endParaRPr lang="en-US" altLang="el-GR" sz="2400" dirty="0"/>
          </a:p>
          <a:p>
            <a:r>
              <a:rPr lang="el-GR" altLang="el-GR" sz="2400" dirty="0"/>
              <a:t>Ένας τρόπος είναι να κάνει κάποιος µ</a:t>
            </a:r>
            <a:r>
              <a:rPr lang="el-GR" altLang="el-GR" sz="2400" dirty="0" err="1"/>
              <a:t>ια</a:t>
            </a:r>
            <a:r>
              <a:rPr lang="el-GR" altLang="el-GR" sz="2400" dirty="0"/>
              <a:t> λίστα µε τα βασικά </a:t>
            </a:r>
            <a:r>
              <a:rPr lang="el-GR" altLang="el-GR" sz="2400" dirty="0" err="1"/>
              <a:t>επιχειρήµατα</a:t>
            </a:r>
            <a:r>
              <a:rPr lang="el-GR" altLang="el-GR" sz="2400" dirty="0"/>
              <a:t> ή </a:t>
            </a:r>
            <a:r>
              <a:rPr lang="el-GR" altLang="el-GR" sz="2400" dirty="0" err="1"/>
              <a:t>θέµατα</a:t>
            </a:r>
            <a:r>
              <a:rPr lang="el-GR" altLang="el-GR" sz="2400" dirty="0"/>
              <a:t> που θέλει να αναπτύξει, να </a:t>
            </a:r>
            <a:r>
              <a:rPr lang="el-GR" altLang="el-GR" sz="2400" dirty="0" err="1"/>
              <a:t>σηµειώσει</a:t>
            </a:r>
            <a:r>
              <a:rPr lang="el-GR" altLang="el-GR" sz="2400" dirty="0"/>
              <a:t> τα κύρια </a:t>
            </a:r>
            <a:r>
              <a:rPr lang="el-GR" altLang="el-GR" sz="2400" dirty="0" err="1"/>
              <a:t>σηµεία</a:t>
            </a:r>
            <a:r>
              <a:rPr lang="el-GR" altLang="el-GR" sz="2400" dirty="0"/>
              <a:t> µε λέξεις ή </a:t>
            </a:r>
            <a:r>
              <a:rPr lang="el-GR" altLang="el-GR" sz="2400" dirty="0" err="1"/>
              <a:t>σύντοµες</a:t>
            </a:r>
            <a:r>
              <a:rPr lang="el-GR" altLang="el-GR" sz="2400" dirty="0"/>
              <a:t> φράσεις και στη συνέχεια να οργανώσει αυτές τις </a:t>
            </a:r>
            <a:r>
              <a:rPr lang="el-GR" altLang="el-GR" sz="2400" dirty="0" err="1"/>
              <a:t>σηµειώσεις</a:t>
            </a:r>
            <a:r>
              <a:rPr lang="el-GR" altLang="el-GR" sz="2400" dirty="0"/>
              <a:t> κάτω από τίτλους (κεφάλαια).</a:t>
            </a:r>
            <a:endParaRPr lang="en-US" altLang="el-GR" sz="2400" dirty="0"/>
          </a:p>
          <a:p>
            <a:r>
              <a:rPr lang="el-GR" altLang="el-GR" sz="2400" dirty="0"/>
              <a:t>Ο καθένας εντοπίζει τη δική του µ</a:t>
            </a:r>
            <a:r>
              <a:rPr lang="el-GR" altLang="el-GR" sz="2400" dirty="0" err="1"/>
              <a:t>έθοδο</a:t>
            </a:r>
            <a:r>
              <a:rPr lang="el-GR" altLang="el-GR" sz="2400" dirty="0"/>
              <a:t> εργασίας. </a:t>
            </a:r>
          </a:p>
          <a:p>
            <a:r>
              <a:rPr lang="el-GR" altLang="el-GR" sz="2400" dirty="0"/>
              <a:t>Σήμερα είναι εύκολο να ξεκινάμε την εργασία στον υπολογιστή, ώστε να μπορούμε να αλλάζουμε τη θέση παραγράφων ή προτάσεων, να γράφουμε δίπλα σχόλια για να μην ξεχνάμε τις ιδέες μας, ακόμα και να βάζουμε χρωματιστές γραμματοσειρές για να επισημάνουμε πού θέλουμε να εμβαθύνουμε. </a:t>
            </a:r>
          </a:p>
          <a:p>
            <a:r>
              <a:rPr lang="el-GR" altLang="el-GR" sz="2400" dirty="0"/>
              <a:t>Φυσικά θα χρειαστεί να κάνουμε διορθώσεις και αλλαγές πριν την τελική μορφή της εργασίας.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300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2B6D-2C9D-45E3-A14B-BBD64D29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9525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Δομή της εργασίας (ενδεικτική δομή)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DBAC-0BD0-4713-B8CD-13DEEF624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1300"/>
            <a:ext cx="9601200" cy="5346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alt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ΤΙΤΛΟΣ</a:t>
            </a:r>
          </a:p>
          <a:p>
            <a:pPr>
              <a:defRPr/>
            </a:pPr>
            <a:r>
              <a:rPr lang="el-GR" alt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ΠΕΡΙΛΗΨΗ (αν ζητηθεί, ανάλογα με την έκταση της εργασίας)</a:t>
            </a:r>
          </a:p>
          <a:p>
            <a:pPr>
              <a:defRPr/>
            </a:pPr>
            <a:r>
              <a:rPr lang="el-GR" alt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ΕΙΣΑΓΩΓΗ</a:t>
            </a:r>
          </a:p>
          <a:p>
            <a:pPr>
              <a:buNone/>
              <a:defRPr/>
            </a:pPr>
            <a:r>
              <a:rPr lang="el-GR" altLang="el-GR" dirty="0"/>
              <a:t>- Προσπαθώ να κεντρίσω το ενδιαφέρον του αναγνώστη πάνω στο θέμα.</a:t>
            </a:r>
          </a:p>
          <a:p>
            <a:pPr>
              <a:buNone/>
              <a:defRPr/>
            </a:pPr>
            <a:r>
              <a:rPr lang="el-GR" altLang="el-GR" dirty="0"/>
              <a:t>- Γράφω κάποια αρχικά σχόλια για το θέμα που θα αναπτύξω και τη σημασία του.</a:t>
            </a:r>
          </a:p>
          <a:p>
            <a:pPr>
              <a:buNone/>
              <a:defRPr/>
            </a:pPr>
            <a:r>
              <a:rPr lang="el-GR" altLang="el-GR" dirty="0"/>
              <a:t>- Αναφέρω σύντομα τα βασικά μέρη που περιλαμβάνει η εργασία.</a:t>
            </a:r>
          </a:p>
          <a:p>
            <a:pPr>
              <a:buNone/>
              <a:defRPr/>
            </a:pPr>
            <a:r>
              <a:rPr lang="el-GR" altLang="el-GR" dirty="0"/>
              <a:t>- Εξηγώ </a:t>
            </a:r>
            <a:r>
              <a:rPr lang="el-GR" altLang="el-GR" dirty="0" err="1"/>
              <a:t>τo</a:t>
            </a:r>
            <a:r>
              <a:rPr lang="el-GR" altLang="el-GR" dirty="0"/>
              <a:t> θέμα που πρόκειται να αναλύσω, εξηγώ τους στόχους, υπογραμμίζω από ποια πλευρά θα προσεγγίσω το θέμα, θέτω τα βασικά ερευνητικά ερωτήματα και </a:t>
            </a:r>
            <a:br>
              <a:rPr lang="el-GR" altLang="el-GR" dirty="0"/>
            </a:br>
            <a:r>
              <a:rPr lang="el-GR" altLang="el-GR" dirty="0"/>
              <a:t>τις υποθέσεις μου (αν πρόκειται για ερευνητική εργασία).</a:t>
            </a:r>
            <a:br>
              <a:rPr lang="el-GR" altLang="el-GR" dirty="0"/>
            </a:br>
            <a:endParaRPr lang="el-GR" altLang="el-GR" sz="700" dirty="0"/>
          </a:p>
          <a:p>
            <a:pPr>
              <a:defRPr/>
            </a:pPr>
            <a:r>
              <a:rPr lang="el-GR" alt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ΚΥΡΙΩΣ ΘΕΜΑ</a:t>
            </a:r>
          </a:p>
          <a:p>
            <a:pPr>
              <a:buNone/>
              <a:defRPr/>
            </a:pPr>
            <a:r>
              <a:rPr lang="el-GR" altLang="el-GR" dirty="0"/>
              <a:t>- Αναλύω τα επιχειρήματά μου τα οποία βασίζω σε αποδεικτικά στοιχεία τα οποία βρίσκω από τη μελέτη της σχετικής βιβλιογραφίας (ιστορικά στοιχεία, ορισμοί, θεωρίες κλπ.).</a:t>
            </a:r>
          </a:p>
          <a:p>
            <a:pPr>
              <a:buNone/>
              <a:defRPr/>
            </a:pPr>
            <a:r>
              <a:rPr lang="el-GR" altLang="el-GR" dirty="0"/>
              <a:t>-Γράφω τη δική μου άποψη ή κάνω κριτική σύνθεση των όσων διάβασα από τη βιβλιογραφία.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42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5B77-79AB-4BCC-8309-3314A424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900"/>
            <a:ext cx="9601200" cy="889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6">
                    <a:lumMod val="50000"/>
                  </a:schemeClr>
                </a:solidFill>
              </a:rPr>
              <a:t>Δομή της εργασίας (συνέχεια)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2AAC-7645-4B12-A937-B9D04208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44600"/>
            <a:ext cx="9601200" cy="561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ΑΠΟΤΕΛΕΣΜΑΤΑ - ΣΥΜΠΕΡΑΣΜΑΤΑ</a:t>
            </a:r>
          </a:p>
          <a:p>
            <a:pPr>
              <a:buNone/>
              <a:defRPr/>
            </a:pPr>
            <a:r>
              <a:rPr lang="el-GR" altLang="el-GR" dirty="0"/>
              <a:t>- Αναφορά στα αποτελέσματα της έρευνας.</a:t>
            </a:r>
          </a:p>
          <a:p>
            <a:pPr>
              <a:buFontTx/>
              <a:buChar char="-"/>
              <a:defRPr/>
            </a:pPr>
            <a:r>
              <a:rPr lang="el-GR" altLang="el-GR" dirty="0"/>
              <a:t>Ερμηνεία των αποτελεσμάτων.</a:t>
            </a:r>
          </a:p>
          <a:p>
            <a:pPr>
              <a:buFontTx/>
              <a:buChar char="-"/>
              <a:defRPr/>
            </a:pPr>
            <a:r>
              <a:rPr lang="el-GR" altLang="el-GR" dirty="0"/>
              <a:t>Επιβεβαιώνουμε ότι </a:t>
            </a:r>
            <a:r>
              <a:rPr lang="el-GR" altLang="el-GR" dirty="0" err="1"/>
              <a:t>απαντήσαµε</a:t>
            </a:r>
            <a:r>
              <a:rPr lang="el-GR" altLang="el-GR" dirty="0"/>
              <a:t> στα </a:t>
            </a:r>
            <a:r>
              <a:rPr lang="el-GR" altLang="el-GR" dirty="0" err="1"/>
              <a:t>ερωτήµατα</a:t>
            </a:r>
            <a:r>
              <a:rPr lang="el-GR" altLang="el-GR" dirty="0"/>
              <a:t> του τίτλου. </a:t>
            </a:r>
          </a:p>
          <a:p>
            <a:pPr>
              <a:buNone/>
              <a:defRPr/>
            </a:pPr>
            <a:r>
              <a:rPr lang="el-GR" altLang="el-GR" dirty="0"/>
              <a:t>- Παρουσιάζω µ</a:t>
            </a:r>
            <a:r>
              <a:rPr lang="el-GR" altLang="el-GR" dirty="0" err="1"/>
              <a:t>ια</a:t>
            </a:r>
            <a:r>
              <a:rPr lang="el-GR" altLang="el-GR" dirty="0"/>
              <a:t> συνολική </a:t>
            </a:r>
            <a:r>
              <a:rPr lang="el-GR" altLang="el-GR" dirty="0" err="1"/>
              <a:t>εκτίµηση</a:t>
            </a:r>
            <a:r>
              <a:rPr lang="el-GR" altLang="el-GR" dirty="0"/>
              <a:t>, ή </a:t>
            </a:r>
            <a:r>
              <a:rPr lang="el-GR" altLang="el-GR" dirty="0" err="1"/>
              <a:t>αποτίµηση</a:t>
            </a:r>
            <a:r>
              <a:rPr lang="el-GR" altLang="el-GR" dirty="0"/>
              <a:t>, του </a:t>
            </a:r>
            <a:r>
              <a:rPr lang="el-GR" altLang="el-GR" dirty="0" err="1"/>
              <a:t>θέµατος</a:t>
            </a:r>
            <a:r>
              <a:rPr lang="el-GR" altLang="el-GR" dirty="0"/>
              <a:t> µε βάση όλα όσα έχω διαβάσει.</a:t>
            </a:r>
          </a:p>
          <a:p>
            <a:pPr>
              <a:buNone/>
              <a:defRPr/>
            </a:pPr>
            <a:r>
              <a:rPr lang="el-GR" altLang="el-GR" dirty="0"/>
              <a:t>- Αναφέρω τις προοπτικές για μελλοντικές έρευνες (αν ταιριάζει με το θέμα).</a:t>
            </a:r>
          </a:p>
          <a:p>
            <a:pPr>
              <a:buNone/>
              <a:defRPr/>
            </a:pPr>
            <a:r>
              <a:rPr lang="el-GR" altLang="el-GR" sz="1900" dirty="0"/>
              <a:t>(Σε κάποιες εργασίες μπορεί να είναι χωριστά τα Αποτελέσματα από τα Συμπεράσματα ανάλογα με τη φύση και την έκταση της εργασίας).</a:t>
            </a:r>
          </a:p>
          <a:p>
            <a:pPr>
              <a:buNone/>
              <a:defRPr/>
            </a:pPr>
            <a:endParaRPr lang="el-GR" altLang="el-GR" sz="900" dirty="0"/>
          </a:p>
          <a:p>
            <a:pPr>
              <a:defRPr/>
            </a:pPr>
            <a:r>
              <a:rPr lang="el-GR" alt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ΑΝΑΦΟΡΕΣ/ ΒΙΒΛΙΟΓΡΑΦΙΑ ΣΕ ΑΛΦΑΒΗΤΙΚΗ ΣΕΙΡΑ</a:t>
            </a:r>
            <a:r>
              <a:rPr lang="el-GR" altLang="el-GR" dirty="0">
                <a:solidFill>
                  <a:srgbClr val="C00000"/>
                </a:solidFill>
              </a:rPr>
              <a:t> </a:t>
            </a:r>
          </a:p>
          <a:p>
            <a:pPr>
              <a:buNone/>
              <a:defRPr/>
            </a:pPr>
            <a:r>
              <a:rPr lang="el-GR" altLang="el-GR" dirty="0"/>
              <a:t>- Για ευκολία μπορώ να κάνω το διαχωρισμό σε ελληνόγλωσση και ξενόγλωσση βιβλιογραφία.</a:t>
            </a:r>
            <a:endParaRPr lang="el-GR" altLang="el-GR" sz="1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435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0C1A-1583-459B-85B2-BD240675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68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Μερικές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ακόμα λεπτομέρειες..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D750-8176-470B-9F2C-CB0EDBF2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6100"/>
            <a:ext cx="9601200" cy="4051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2800" dirty="0"/>
              <a:t>Προσέχω η έκταση της εργασίας να είναι αυτή που μου ζητούν, το πολύ 100 λέξεις πάνω ή κάτω (</a:t>
            </a:r>
            <a:r>
              <a:rPr lang="el-GR" sz="2800" dirty="0">
                <a:latin typeface="Trebuchet MS" panose="020B0603020202020204" pitchFamily="34" charset="0"/>
              </a:rPr>
              <a:t>±10%).</a:t>
            </a:r>
          </a:p>
          <a:p>
            <a:endParaRPr lang="el-GR" sz="2800" dirty="0"/>
          </a:p>
          <a:p>
            <a:r>
              <a:rPr lang="el-GR" sz="2800" dirty="0"/>
              <a:t>Επίσης προσέχω αν στην έκταση της εργασίας περιλαμβάνεται η βιβλιογραφία ή άλλα επιπλέον κεφάλαια (όπως τα Παραρτήματα όπου μπορεί να έχω </a:t>
            </a:r>
            <a:r>
              <a:rPr lang="el-GR" sz="2800" dirty="0" err="1"/>
              <a:t>π.χ</a:t>
            </a:r>
            <a:r>
              <a:rPr lang="el-GR" sz="2800" dirty="0"/>
              <a:t> ένα πείραμα που έκανα).</a:t>
            </a:r>
          </a:p>
        </p:txBody>
      </p:sp>
    </p:spTree>
    <p:extLst>
      <p:ext uri="{BB962C8B-B14F-4D97-AF65-F5344CB8AC3E}">
        <p14:creationId xmlns:p14="http://schemas.microsoft.com/office/powerpoint/2010/main" val="378629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0514-39DD-4ACF-89BE-D99412E9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55800"/>
            <a:ext cx="9601200" cy="1422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l-GR" sz="2400" i="1" dirty="0"/>
              <a:t>Η παρουσίαση βασίστηκε σε αντίστοιχη παρουσίαση του Μιχ. </a:t>
            </a:r>
            <a:r>
              <a:rPr lang="el-GR" sz="2400" i="1" dirty="0" err="1"/>
              <a:t>Καλογιαννάκη</a:t>
            </a:r>
            <a:r>
              <a:rPr lang="el-GR" sz="2400" i="1" dirty="0"/>
              <a:t>: Βασικές οδηγίες για τη συγγραφή μιας επιστημονικής εργασίας.  </a:t>
            </a:r>
            <a:r>
              <a:rPr lang="el-GR" sz="2400" i="1" u="sng" dirty="0"/>
              <a:t>Χρήση Η/Υ στην εκπαίδευση.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9095BF-AE11-4FCC-9275-A6C5CBCEDE9C}"/>
              </a:ext>
            </a:extLst>
          </p:cNvPr>
          <p:cNvSpPr txBox="1">
            <a:spLocks/>
          </p:cNvSpPr>
          <p:nvPr/>
        </p:nvSpPr>
        <p:spPr>
          <a:xfrm>
            <a:off x="1524000" y="3835400"/>
            <a:ext cx="9601200" cy="1485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2400" i="1" dirty="0"/>
              <a:t>Για πλήρη μελέτη του συστήματος </a:t>
            </a:r>
            <a:r>
              <a:rPr lang="en-US" sz="2400" i="1" dirty="0"/>
              <a:t>APA (</a:t>
            </a:r>
            <a:r>
              <a:rPr lang="el-GR" sz="2400" i="1" dirty="0" err="1"/>
              <a:t>6</a:t>
            </a:r>
            <a:r>
              <a:rPr lang="el-GR" sz="2400" i="1" baseline="30000" dirty="0" err="1"/>
              <a:t>η</a:t>
            </a:r>
            <a:r>
              <a:rPr lang="el-GR" sz="2400" i="1" dirty="0"/>
              <a:t> </a:t>
            </a:r>
            <a:r>
              <a:rPr lang="el-GR" sz="2400" i="1" dirty="0" err="1"/>
              <a:t>έκδ</a:t>
            </a:r>
            <a:r>
              <a:rPr lang="el-GR" sz="2400" i="1" dirty="0"/>
              <a:t>.) για τη συγγραφή των βιβλιογραφικών πηγών, δείτε: </a:t>
            </a:r>
            <a:r>
              <a:rPr lang="en-US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www.lib.auth.gr</a:t>
            </a:r>
            <a:r>
              <a:rPr lang="en-US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/sites/default/files/</a:t>
            </a:r>
            <a:r>
              <a:rPr lang="en-US" sz="2400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docs_files</a:t>
            </a:r>
            <a:r>
              <a:rPr lang="en-US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APA_Guide.pdf</a:t>
            </a:r>
            <a:endParaRPr lang="el-GR" sz="2400" i="1" dirty="0">
              <a:solidFill>
                <a:srgbClr val="0070C0"/>
              </a:solidFill>
            </a:endParaRPr>
          </a:p>
          <a:p>
            <a:pPr algn="just"/>
            <a:endParaRPr lang="el-GR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A971D-3F3B-423D-9A2A-144991C0A7DA}"/>
              </a:ext>
            </a:extLst>
          </p:cNvPr>
          <p:cNvSpPr txBox="1">
            <a:spLocks/>
          </p:cNvSpPr>
          <p:nvPr/>
        </p:nvSpPr>
        <p:spPr>
          <a:xfrm>
            <a:off x="1524000" y="774700"/>
            <a:ext cx="9601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>
                <a:solidFill>
                  <a:schemeClr val="accent6">
                    <a:lumMod val="50000"/>
                  </a:schemeClr>
                </a:solidFill>
              </a:rPr>
              <a:t>Επίλογος</a:t>
            </a:r>
          </a:p>
        </p:txBody>
      </p:sp>
    </p:spTree>
    <p:extLst>
      <p:ext uri="{BB962C8B-B14F-4D97-AF65-F5344CB8AC3E}">
        <p14:creationId xmlns:p14="http://schemas.microsoft.com/office/powerpoint/2010/main" val="30181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02F9-7F72-48C7-9062-62371B6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8300"/>
            <a:ext cx="9601200" cy="9017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Στάδια για τη συγγραφή μιας επιστημονικής εργασίας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F0BE-0007-414C-ACF3-0C01BE61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9700"/>
            <a:ext cx="9601200" cy="4457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l-GR" altLang="el-GR" sz="3600" dirty="0"/>
              <a:t>1.Κατανόηση του θέματος</a:t>
            </a:r>
          </a:p>
          <a:p>
            <a:pPr>
              <a:lnSpc>
                <a:spcPct val="80000"/>
              </a:lnSpc>
              <a:buNone/>
            </a:pPr>
            <a:endParaRPr lang="el-GR" altLang="el-GR" sz="3600" dirty="0"/>
          </a:p>
          <a:p>
            <a:pPr>
              <a:lnSpc>
                <a:spcPct val="80000"/>
              </a:lnSpc>
            </a:pPr>
            <a:r>
              <a:rPr lang="el-GR" altLang="el-GR" sz="3600" dirty="0"/>
              <a:t>2. Αναζήτηση βιβλιογραφίας (αν το ζητά η εργασία)</a:t>
            </a:r>
          </a:p>
          <a:p>
            <a:pPr>
              <a:lnSpc>
                <a:spcPct val="80000"/>
              </a:lnSpc>
              <a:buNone/>
            </a:pPr>
            <a:endParaRPr lang="el-GR" altLang="el-GR" sz="3600" dirty="0"/>
          </a:p>
          <a:p>
            <a:pPr>
              <a:lnSpc>
                <a:spcPct val="80000"/>
              </a:lnSpc>
            </a:pPr>
            <a:r>
              <a:rPr lang="el-GR" altLang="el-GR" sz="3600" b="1" dirty="0"/>
              <a:t>3.</a:t>
            </a:r>
            <a:r>
              <a:rPr lang="el-GR" altLang="el-GR" sz="3600" dirty="0"/>
              <a:t> Απάντηση με δικά σας λόγια και με δομημένο τρόπο</a:t>
            </a:r>
          </a:p>
          <a:p>
            <a:pPr>
              <a:lnSpc>
                <a:spcPct val="80000"/>
              </a:lnSpc>
              <a:buNone/>
            </a:pPr>
            <a:r>
              <a:rPr lang="el-GR" altLang="el-GR" sz="3600" dirty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3600" b="1" dirty="0"/>
              <a:t>4.</a:t>
            </a:r>
            <a:r>
              <a:rPr lang="el-GR" altLang="el-GR" sz="3600" dirty="0"/>
              <a:t> Στοιχεία της παρουσίασης</a:t>
            </a:r>
          </a:p>
          <a:p>
            <a:pPr>
              <a:lnSpc>
                <a:spcPct val="80000"/>
              </a:lnSpc>
              <a:buNone/>
            </a:pPr>
            <a:endParaRPr lang="el-GR" altLang="el-GR" sz="3600" dirty="0"/>
          </a:p>
          <a:p>
            <a:pPr>
              <a:lnSpc>
                <a:spcPct val="80000"/>
              </a:lnSpc>
            </a:pPr>
            <a:r>
              <a:rPr lang="el-GR" altLang="el-GR" sz="3600" b="1" dirty="0"/>
              <a:t>5.</a:t>
            </a:r>
            <a:r>
              <a:rPr lang="el-GR" altLang="el-GR" sz="3600" dirty="0"/>
              <a:t> Παρουσίαση των βιβλιογραφικών πηγών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324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609EE7-5BDB-4EA8-AF59-6B6D4546E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585" r="13585"/>
          <a:stretch>
            <a:fillRect/>
          </a:stretch>
        </p:blipFill>
        <p:spPr>
          <a:xfrm>
            <a:off x="5532120" y="1587501"/>
            <a:ext cx="580898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91D1E-16FD-460A-82D2-7B76F2EA0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714500"/>
            <a:ext cx="3855720" cy="13208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ΚΑΛΗ ΑΡΧΗ!</a:t>
            </a:r>
          </a:p>
          <a:p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98123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B60A-2E23-4EB4-80E2-F88B95C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63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1.Κατανόηση του θέματος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6F6F6-EB07-4654-93E3-87AEA4E9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5600"/>
            <a:ext cx="9601200" cy="4241800"/>
          </a:xfrm>
        </p:spPr>
        <p:txBody>
          <a:bodyPr/>
          <a:lstStyle/>
          <a:p>
            <a:r>
              <a:rPr lang="el-GR" sz="2800" dirty="0"/>
              <a:t>Κατανοώ καλά τι ζητάει το θέμα. Διαβάζω το θέμα και υπογραμμίζω τις λέξεις κλειδιά.</a:t>
            </a:r>
          </a:p>
          <a:p>
            <a:pPr>
              <a:defRPr/>
            </a:pPr>
            <a:r>
              <a:rPr lang="el-GR" altLang="el-GR" sz="2800" dirty="0"/>
              <a:t>Δύο τύποι θεμάτων: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θεωρητικά</a:t>
            </a:r>
            <a:r>
              <a:rPr lang="el-GR" altLang="el-GR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800" dirty="0"/>
              <a:t>ή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ερευνητικά</a:t>
            </a:r>
            <a:r>
              <a:rPr lang="el-GR" altLang="el-GR" sz="2800" dirty="0"/>
              <a:t>.</a:t>
            </a:r>
          </a:p>
          <a:p>
            <a:pPr>
              <a:defRPr/>
            </a:pPr>
            <a:r>
              <a:rPr lang="el-GR" altLang="el-GR" sz="2800" dirty="0"/>
              <a:t> Η </a:t>
            </a:r>
            <a:r>
              <a:rPr lang="el-GR" altLang="el-GR" sz="2800" b="1" u="sng" dirty="0">
                <a:solidFill>
                  <a:schemeClr val="accent4">
                    <a:lumMod val="75000"/>
                  </a:schemeClr>
                </a:solidFill>
              </a:rPr>
              <a:t>θεωρητική</a:t>
            </a:r>
            <a:r>
              <a:rPr lang="el-GR" altLang="el-GR" sz="2800" dirty="0"/>
              <a:t> εργασία  αντιμετωπίζει ένα αφηρημένο πρόβλημα ή θέμα που μπορεί να έχει γίνει λίγο έως πολύ αντικείμενο στοχασμού</a:t>
            </a:r>
          </a:p>
          <a:p>
            <a:pPr>
              <a:defRPr/>
            </a:pPr>
            <a:r>
              <a:rPr lang="el-GR" altLang="el-GR" sz="2800" dirty="0"/>
              <a:t>Η </a:t>
            </a:r>
            <a:r>
              <a:rPr lang="el-GR" altLang="el-GR" sz="2800" b="1" u="sng" dirty="0">
                <a:solidFill>
                  <a:schemeClr val="accent4">
                    <a:lumMod val="75000"/>
                  </a:schemeClr>
                </a:solidFill>
              </a:rPr>
              <a:t>ερευνητική</a:t>
            </a:r>
            <a:r>
              <a:rPr lang="el-GR" altLang="el-GR" sz="2800" dirty="0"/>
              <a:t> εργασία είναι σαν μια μικρή έρευνα που θα χρησιμοποιήσεις ερωτηματολόγια, παρατήρηση, πείραμα </a:t>
            </a:r>
            <a:r>
              <a:rPr lang="el-GR" altLang="el-GR" sz="2800" dirty="0" err="1"/>
              <a:t>κ.λπ</a:t>
            </a:r>
            <a:r>
              <a:rPr lang="el-GR" altLang="el-GR" sz="2800" dirty="0"/>
              <a:t> για να βγάλεις κάποια συμπεράσματα.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54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41B8-702F-4FC4-8F89-B16F0F0F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2. Αναζήτηση βιβλιογραφίας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3954-FB7C-4D51-8BCC-B54ABBE5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500"/>
            <a:ext cx="9601200" cy="5041900"/>
          </a:xfrm>
        </p:spPr>
        <p:txBody>
          <a:bodyPr>
            <a:normAutofit fontScale="70000" lnSpcReduction="20000"/>
          </a:bodyPr>
          <a:lstStyle/>
          <a:p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Προτεινόμενα Συγγράμματα</a:t>
            </a:r>
            <a:endParaRPr lang="el-GR" altLang="el-GR" sz="2800" b="1" dirty="0"/>
          </a:p>
          <a:p>
            <a:pPr>
              <a:buNone/>
            </a:pPr>
            <a:r>
              <a:rPr lang="el-GR" altLang="el-GR" sz="2800" b="1" dirty="0"/>
              <a:t>α)</a:t>
            </a:r>
            <a:r>
              <a:rPr lang="el-GR" altLang="el-GR" sz="2800" dirty="0"/>
              <a:t> Σημαντική πηγή βιβλιογραφίας είναι τα άρθρα από επιστημονικά περιοδικά, τα κεφάλαια βιβλίων και τα βιβλία, το επιστημονικό σύγγραμμα που διανέμεται για κάθε μάθημα κλπ.</a:t>
            </a:r>
          </a:p>
          <a:p>
            <a:pPr>
              <a:buNone/>
            </a:pPr>
            <a:endParaRPr lang="el-GR" altLang="el-GR" sz="2800" dirty="0"/>
          </a:p>
          <a:p>
            <a:pPr>
              <a:buNone/>
            </a:pPr>
            <a:r>
              <a:rPr lang="el-GR" altLang="el-GR" sz="2800" b="1" dirty="0"/>
              <a:t>β)</a:t>
            </a:r>
            <a:r>
              <a:rPr lang="el-GR" altLang="el-GR" sz="2800" dirty="0"/>
              <a:t> Συχνά οι συγγραφείς των βιβλίων, κεφαλαίων και άρθρων αναφέρονται σε άλλους συγγραφείς, προκειμένου να υποστηρίξουν ένα θέμα. Η βιβλιογραφία που αναφέρεται στα άρθρα, κεφάλαια και βιβλία αποτελεί </a:t>
            </a:r>
            <a:r>
              <a:rPr lang="el-GR" altLang="el-GR" sz="2800" b="1" dirty="0"/>
              <a:t>δεύτερη πηγή γνώσης. </a:t>
            </a:r>
          </a:p>
          <a:p>
            <a:pPr>
              <a:buNone/>
            </a:pPr>
            <a:endParaRPr lang="el-GR" altLang="el-GR" sz="2800" dirty="0"/>
          </a:p>
          <a:p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Προσωπική Έρευνα (μικρής έκτασης και χρονικής διάρκειας)</a:t>
            </a:r>
          </a:p>
          <a:p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Για </a:t>
            </a:r>
            <a:r>
              <a:rPr lang="el-GR" altLang="el-GR" sz="2800" b="1" u="sng" dirty="0">
                <a:solidFill>
                  <a:schemeClr val="accent4">
                    <a:lumMod val="75000"/>
                  </a:schemeClr>
                </a:solidFill>
              </a:rPr>
              <a:t>ελληνική βιβλιογραφία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ψάχνω στο </a:t>
            </a:r>
            <a:r>
              <a:rPr lang="en-US" altLang="el-GR" sz="2800" b="1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openarchives.gr</a:t>
            </a:r>
            <a:r>
              <a:rPr lang="en-US" altLang="el-GR" sz="2800" b="1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ή στο </a:t>
            </a:r>
            <a:r>
              <a:rPr lang="en-US" altLang="el-GR" sz="2800" b="1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</a:rPr>
              <a:t>google scholar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με λέξεις κλειδιά.</a:t>
            </a:r>
          </a:p>
          <a:p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Για </a:t>
            </a:r>
            <a:r>
              <a:rPr lang="el-GR" altLang="el-GR" sz="2800" u="sng" dirty="0">
                <a:solidFill>
                  <a:schemeClr val="accent4">
                    <a:lumMod val="75000"/>
                  </a:schemeClr>
                </a:solidFill>
              </a:rPr>
              <a:t>ξενόγλωσση βιβλιογραφία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, ψάχνω μέσω της πανεπιστημιακής βιβλιοθήκης στις βάσεις δεδομένων του </a:t>
            </a:r>
            <a:r>
              <a:rPr lang="en-US" altLang="el-GR" sz="2800" b="1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</a:rPr>
              <a:t>HEAL LINK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</a:rPr>
              <a:t>. 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Αναλυτικές οδηγίες υπάρχουν και στην βιβλιοθήκη του </a:t>
            </a:r>
            <a:r>
              <a:rPr lang="el-GR" altLang="el-GR" sz="2800" b="1" dirty="0" err="1">
                <a:solidFill>
                  <a:schemeClr val="accent4">
                    <a:lumMod val="75000"/>
                  </a:schemeClr>
                </a:solidFill>
              </a:rPr>
              <a:t>Χαροκοπείου</a:t>
            </a:r>
            <a:r>
              <a:rPr lang="el-GR" altLang="el-GR" sz="28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844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A7B0-F85D-4A27-B86A-FE90FDB9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0700"/>
            <a:ext cx="9855200" cy="1143000"/>
          </a:xfrm>
        </p:spPr>
        <p:txBody>
          <a:bodyPr>
            <a:normAutofit fontScale="90000"/>
          </a:bodyPr>
          <a:lstStyle/>
          <a:p>
            <a:r>
              <a:rPr lang="en-US" altLang="el-GR" sz="4000" b="1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l-GR" altLang="el-GR" sz="4000" dirty="0">
                <a:solidFill>
                  <a:schemeClr val="accent6">
                    <a:lumMod val="50000"/>
                  </a:schemeClr>
                </a:solidFill>
              </a:rPr>
              <a:t>Απάντηση με δικά σας λόγια και με δομημένο τρόπο</a:t>
            </a:r>
            <a:br>
              <a:rPr lang="el-GR" altLang="el-GR" sz="4000" dirty="0"/>
            </a:b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F7F9-6905-4171-BD37-EA67ED81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1800"/>
            <a:ext cx="9601200" cy="4521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altLang="el-GR" sz="2400" dirty="0"/>
              <a:t>Βασική αρχή είναι να αναπτύξετε την εργασία σας με δικά σας λόγια και όχι επαναλαμβάνοντας παραγράφους ή προτάσεις που βρίσκετε στα βιβλία και τα άρθρα. Η λογοκλοπή είναι αδίκημα. Οι εργασίες ελέγχονται για λογοκλοπή από τον διδάσκοντα με το σύστημα </a:t>
            </a:r>
            <a:r>
              <a:rPr lang="en-US" altLang="el-GR" sz="2400" dirty="0"/>
              <a:t>Turnitin.</a:t>
            </a:r>
            <a:endParaRPr lang="el-GR" altLang="el-GR" sz="2400" dirty="0"/>
          </a:p>
          <a:p>
            <a:pPr>
              <a:buNone/>
            </a:pPr>
            <a:endParaRPr lang="el-GR" altLang="el-GR" sz="2400" dirty="0"/>
          </a:p>
          <a:p>
            <a:r>
              <a:rPr lang="el-GR" altLang="el-GR" sz="2400" dirty="0"/>
              <a:t>Χρησιμοποιήστε τα επιχειρήματά σας και τις σκέψεις σας με λογική σειρά. Διαιρέστε την εργασία σας σε ενότητες θέτοντας κατάλληλο τίτλο σε καθεμία.</a:t>
            </a:r>
          </a:p>
          <a:p>
            <a:pPr marL="0" indent="0">
              <a:buNone/>
            </a:pPr>
            <a:endParaRPr lang="el-GR" altLang="el-GR" sz="2400" dirty="0"/>
          </a:p>
          <a:p>
            <a:r>
              <a:rPr lang="el-GR" altLang="el-GR" sz="2400" dirty="0"/>
              <a:t>Προσοχή οι ενότητες να μην </a:t>
            </a:r>
            <a:r>
              <a:rPr lang="el-GR" altLang="el-GR" sz="2400" dirty="0" err="1"/>
              <a:t>αλληλοεπικαλύπτοναι</a:t>
            </a:r>
            <a:r>
              <a:rPr lang="el-GR" altLang="el-GR" sz="2400" dirty="0"/>
              <a:t> (να λένε παρόμοια πράγματα), να συνδέονται ομαλά και να έχουν μια λογική αλληλουχία.</a:t>
            </a:r>
          </a:p>
          <a:p>
            <a:pPr>
              <a:buNone/>
            </a:pPr>
            <a:endParaRPr lang="el-GR" altLang="el-GR" sz="700" dirty="0"/>
          </a:p>
        </p:txBody>
      </p:sp>
    </p:spTree>
    <p:extLst>
      <p:ext uri="{BB962C8B-B14F-4D97-AF65-F5344CB8AC3E}">
        <p14:creationId xmlns:p14="http://schemas.microsoft.com/office/powerpoint/2010/main" val="248291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49BC-E861-4231-89C9-781846F5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4α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. Στοιχεία παρουσίασης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1331-D146-4751-A7AE-19FB8B4C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5295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l-GR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3400" b="1" i="1" dirty="0">
                <a:solidFill>
                  <a:schemeClr val="accent4">
                    <a:lumMod val="75000"/>
                  </a:schemeClr>
                </a:solidFill>
              </a:rPr>
              <a:t>Ως προς το περιεχόμενο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el-GR" altLang="el-GR" sz="3400" b="1" dirty="0"/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3400" b="1" dirty="0"/>
              <a:t>α)</a:t>
            </a:r>
            <a:r>
              <a:rPr lang="el-GR" altLang="el-GR" sz="3400" dirty="0"/>
              <a:t> Διατυπώνετε τις σκέψεις σας</a:t>
            </a:r>
            <a:r>
              <a:rPr lang="en-US" altLang="el-GR" sz="3400" dirty="0"/>
              <a:t> </a:t>
            </a:r>
            <a:r>
              <a:rPr lang="el-GR" altLang="el-GR" sz="3400" dirty="0"/>
              <a:t>απλά και κατανοητά.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3400" b="1" dirty="0"/>
              <a:t>β)</a:t>
            </a:r>
            <a:r>
              <a:rPr lang="el-GR" altLang="el-GR" sz="3400" dirty="0"/>
              <a:t> Κάντε έναν προσεκτικό σχεδιασμό της εργασίας σας πριν τη γράψετε.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3400" b="1" dirty="0"/>
              <a:t>γ)</a:t>
            </a:r>
            <a:r>
              <a:rPr lang="el-GR" altLang="el-GR" sz="3400" dirty="0"/>
              <a:t> Κάντε πιο εύγλωττο το κείμενό σας με σχήματα και γραφήματα, όπου κρίνετε ότι χρειάζεται.</a:t>
            </a:r>
            <a:endParaRPr lang="el-GR" altLang="el-GR" sz="3400" b="1" dirty="0"/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3400" b="1" dirty="0"/>
              <a:t>δ)</a:t>
            </a:r>
            <a:r>
              <a:rPr lang="el-GR" altLang="el-GR" sz="3400" dirty="0"/>
              <a:t> Εάν θέλετε να προσθέσετε τις σκέψεις άλλου συγγραφέα, μπορείτε να το κάνετε αναφέροντας ταυτόχρονα το όνομα του και τη βιβλιογραφική πηγή τόσο μέσα στο κείμενο όσο και στη βιβλιογραφία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3400" b="1" dirty="0" err="1"/>
              <a:t>στ</a:t>
            </a:r>
            <a:r>
              <a:rPr lang="el-GR" altLang="el-GR" sz="3400" b="1" dirty="0"/>
              <a:t>)</a:t>
            </a:r>
            <a:r>
              <a:rPr lang="el-GR" altLang="el-GR" sz="3400" dirty="0"/>
              <a:t> </a:t>
            </a:r>
            <a:r>
              <a:rPr lang="el-GR" altLang="el-GR" sz="3400" u="sng" dirty="0"/>
              <a:t>Προσοχή</a:t>
            </a:r>
            <a:r>
              <a:rPr lang="el-GR" altLang="el-GR" sz="3400" dirty="0"/>
              <a:t> στη σύνταξη και την ορθογραφία της εργασίας σας.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865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1928-0B13-44E3-92C8-F068E53D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r>
              <a:rPr lang="el-GR" dirty="0" err="1">
                <a:solidFill>
                  <a:schemeClr val="accent6">
                    <a:lumMod val="50000"/>
                  </a:schemeClr>
                </a:solidFill>
              </a:rPr>
              <a:t>4β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. Στοιχεία παρουσίασης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AD80-8C20-45E7-8C43-57A706B4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97000"/>
            <a:ext cx="9601200" cy="5207000"/>
          </a:xfrm>
        </p:spPr>
        <p:txBody>
          <a:bodyPr>
            <a:normAutofit/>
          </a:bodyPr>
          <a:lstStyle/>
          <a:p>
            <a:r>
              <a:rPr lang="el-GR" altLang="el-GR" sz="2800" b="1" i="1" dirty="0">
                <a:solidFill>
                  <a:schemeClr val="accent4">
                    <a:lumMod val="75000"/>
                  </a:schemeClr>
                </a:solidFill>
              </a:rPr>
              <a:t>Ως προς την εμφάνιση των εργασιών</a:t>
            </a:r>
            <a:r>
              <a:rPr lang="el-GR" altLang="el-GR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l-GR" altLang="el-GR" sz="2800" dirty="0"/>
          </a:p>
          <a:p>
            <a:pPr>
              <a:buNone/>
            </a:pPr>
            <a:r>
              <a:rPr lang="el-GR" altLang="el-GR" sz="2800" b="1" dirty="0"/>
              <a:t>α)</a:t>
            </a:r>
            <a:r>
              <a:rPr lang="el-GR" altLang="el-GR" sz="2800" dirty="0"/>
              <a:t> Χρησιμοποιείτε </a:t>
            </a:r>
            <a:r>
              <a:rPr lang="el-GR" altLang="el-GR" sz="2800" dirty="0" err="1"/>
              <a:t>Α4</a:t>
            </a:r>
            <a:r>
              <a:rPr lang="el-GR" altLang="el-GR" sz="2800" dirty="0"/>
              <a:t> κατακόρυφο προσανατολισμό σε </a:t>
            </a:r>
            <a:r>
              <a:rPr lang="en-US" altLang="el-GR" sz="2800" dirty="0"/>
              <a:t>Word </a:t>
            </a:r>
            <a:r>
              <a:rPr lang="el-GR" altLang="el-GR" sz="2800" dirty="0"/>
              <a:t>πρόγραμμα για να γράφετε τις εργασίες σας. Το κείμενο μπορεί να είναι σε γραμματοσειρά </a:t>
            </a:r>
            <a:r>
              <a:rPr lang="fr-FR" altLang="el-GR" sz="2800" dirty="0"/>
              <a:t>Ti</a:t>
            </a:r>
            <a:r>
              <a:rPr lang="en-US" altLang="el-GR" sz="2800" dirty="0" err="1"/>
              <a:t>mes</a:t>
            </a:r>
            <a:r>
              <a:rPr lang="en-US" altLang="el-GR" sz="2800" dirty="0"/>
              <a:t> New Roman</a:t>
            </a:r>
            <a:r>
              <a:rPr lang="el-GR" altLang="el-GR" sz="2800" dirty="0"/>
              <a:t>, μέγεθος χαρακτήρων 12, με πλήρη στοίχιση και μονό διάστιχο. Επιλέξτε Περιθώρια ως εξής:  </a:t>
            </a:r>
            <a:br>
              <a:rPr lang="el-GR" altLang="el-GR" sz="2800" dirty="0"/>
            </a:br>
            <a:r>
              <a:rPr lang="el-GR" altLang="el-GR" sz="2800" dirty="0"/>
              <a:t>- Πάνω: 2,5 </a:t>
            </a:r>
            <a:r>
              <a:rPr lang="en-US" altLang="el-GR" sz="2800" dirty="0"/>
              <a:t>cm</a:t>
            </a:r>
            <a:r>
              <a:rPr lang="el-GR" altLang="el-GR" sz="2800" dirty="0"/>
              <a:t> - Κάτω: 2,5 </a:t>
            </a:r>
            <a:r>
              <a:rPr lang="en-US" altLang="el-GR" sz="2800" dirty="0"/>
              <a:t>cm</a:t>
            </a:r>
            <a:r>
              <a:rPr lang="el-GR" altLang="el-GR" sz="2800" dirty="0"/>
              <a:t>, Δεξιά: 2,5 </a:t>
            </a:r>
            <a:r>
              <a:rPr lang="en-US" altLang="el-GR" sz="2800" dirty="0"/>
              <a:t>cm</a:t>
            </a:r>
            <a:r>
              <a:rPr lang="el-GR" altLang="el-GR" sz="2800" dirty="0"/>
              <a:t> - Αριστερά: 2, </a:t>
            </a:r>
            <a:r>
              <a:rPr lang="en-US" altLang="el-GR" sz="2800" dirty="0"/>
              <a:t>cm</a:t>
            </a:r>
            <a:r>
              <a:rPr lang="el-GR" altLang="el-GR" sz="2800" dirty="0"/>
              <a:t>, </a:t>
            </a:r>
          </a:p>
          <a:p>
            <a:pPr>
              <a:buNone/>
            </a:pPr>
            <a:endParaRPr lang="el-GR" altLang="el-GR" sz="2800" dirty="0"/>
          </a:p>
          <a:p>
            <a:pPr>
              <a:buNone/>
            </a:pPr>
            <a:r>
              <a:rPr lang="el-GR" altLang="el-GR" sz="2800" b="1" dirty="0"/>
              <a:t>β)</a:t>
            </a:r>
            <a:r>
              <a:rPr lang="el-GR" altLang="el-GR" sz="2800" dirty="0"/>
              <a:t> Αριθμείτε τις σελίδες της εργασίας σας.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59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7449-040A-4682-AA34-93758F13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795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5. Παρουσίαση των βιβλιογραφικών πηγών με το σύστημα ΑΡΑ 6 (ή 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C78A-FCC0-4BA2-BE06-7F7F15DDC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10325100" cy="4927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altLang="el-GR" sz="2400" dirty="0"/>
              <a:t>Οι βιβλιογραφικές αναφορές είναι </a:t>
            </a:r>
            <a:r>
              <a:rPr lang="el-GR" altLang="el-GR" sz="2400" b="1" u="sng" dirty="0"/>
              <a:t>ιδιαίτερα σημαντικές</a:t>
            </a:r>
            <a:r>
              <a:rPr lang="el-GR" altLang="el-GR" sz="2400" dirty="0"/>
              <a:t> για την παρουσίαση της γραπτής εργασίας. </a:t>
            </a:r>
          </a:p>
          <a:p>
            <a:r>
              <a:rPr lang="el-GR" altLang="el-GR" sz="2400" dirty="0"/>
              <a:t>Σημαντικό να αποκτήσετε τη συνήθεια να παρουσιάζετε πλήρεις και ακριβείς τις βιβλιογραφικές αναφορές. </a:t>
            </a:r>
          </a:p>
          <a:p>
            <a:r>
              <a:rPr lang="el-GR" altLang="el-GR" sz="2400" dirty="0"/>
              <a:t>Όταν αναφέρετε ένα απόσπασμα από βιβλίο ή άρθρο, προσέξτε να έχετε στο τέλος της παραγράφου τη βιβλιογραφική αναφορά. Σε μια εργασία το πολύ σε κάθε δύο παραγράφους, καλό είναι να έχετε βιβλιογραφικές αναφορές στο τέλος. </a:t>
            </a:r>
          </a:p>
          <a:p>
            <a:r>
              <a:rPr lang="el-GR" altLang="el-GR" sz="2400" dirty="0"/>
              <a:t>Ακολουθούν οδηγίες σχετικά με τον τρόπο που θα ακολουθείτε για την παράθεση των βιβλιογραφικών αναφορών σύμφωνα με το σύστημα ΑΡΑ (</a:t>
            </a:r>
            <a:r>
              <a:rPr lang="el-GR" altLang="el-GR" sz="2400" dirty="0" err="1"/>
              <a:t>6</a:t>
            </a:r>
            <a:r>
              <a:rPr lang="el-GR" altLang="el-GR" sz="2400" baseline="30000" dirty="0" err="1"/>
              <a:t>η</a:t>
            </a:r>
            <a:r>
              <a:rPr lang="el-GR" altLang="el-GR" sz="2400" dirty="0"/>
              <a:t> έκδοση) που χρησιμοποιείται στις κοινωνικές επιστήμες.</a:t>
            </a:r>
          </a:p>
          <a:p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28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C992-6220-4592-972A-716454BF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8000"/>
            <a:ext cx="9601200" cy="8382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Πώς να παρουσιάζετε τα βιβλία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9311BA8-BEAC-45B4-8379-A741CC8AF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6310"/>
              </p:ext>
            </p:extLst>
          </p:nvPr>
        </p:nvGraphicFramePr>
        <p:xfrm>
          <a:off x="1663700" y="1333501"/>
          <a:ext cx="9512300" cy="5382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4250">
                  <a:extLst>
                    <a:ext uri="{9D8B030D-6E8A-4147-A177-3AD203B41FA5}">
                      <a16:colId xmlns:a16="http://schemas.microsoft.com/office/drawing/2014/main" val="3072104637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354396582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910386339"/>
                    </a:ext>
                  </a:extLst>
                </a:gridCol>
              </a:tblGrid>
              <a:tr h="685530">
                <a:tc gridSpan="2">
                  <a:txBody>
                    <a:bodyPr/>
                    <a:lstStyle/>
                    <a:p>
                      <a:r>
                        <a:rPr lang="el-GR" sz="2400" dirty="0"/>
                        <a:t>Αναφορά μέσα στην εργασία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Αναφορά στη βιβλιογραφία της εργασίας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57177"/>
                  </a:ext>
                </a:extLst>
              </a:tr>
              <a:tr h="692035">
                <a:tc>
                  <a:txBody>
                    <a:bodyPr/>
                    <a:lstStyle/>
                    <a:p>
                      <a:r>
                        <a:rPr lang="el-GR" sz="1600" dirty="0"/>
                        <a:t>Όταν πρόκειται για ένα συγγραφέα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l-GR" sz="1600" dirty="0"/>
                        <a:t>Πετρογιάννης, 2003</a:t>
                      </a:r>
                      <a:r>
                        <a:rPr lang="en-US" sz="1600" dirty="0"/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Πετρογιάννης, </a:t>
                      </a:r>
                      <a:r>
                        <a:rPr lang="el-G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Κ.Γ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(2003). </a:t>
                      </a:r>
                      <a:r>
                        <a:rPr lang="el-G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μελέτη της ανθρώπινης ανάπτυξης: </a:t>
                      </a:r>
                      <a:r>
                        <a:rPr lang="el-GR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Οικοσυστημική</a:t>
                      </a:r>
                      <a:r>
                        <a:rPr lang="el-GR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προσέγγιση. </a:t>
                      </a:r>
                      <a:r>
                        <a:rPr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Αθήνα: Καστανιώτης.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99960"/>
                  </a:ext>
                </a:extLst>
              </a:tr>
              <a:tr h="692035">
                <a:tc>
                  <a:txBody>
                    <a:bodyPr/>
                    <a:lstStyle/>
                    <a:p>
                      <a:r>
                        <a:rPr lang="el-GR" sz="1600" dirty="0"/>
                        <a:t>Όταν πρόκειται για δύο συγγραφείς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(</a:t>
                      </a:r>
                      <a:r>
                        <a:rPr lang="el-GR" sz="1600" dirty="0" err="1"/>
                        <a:t>Καστίλλης</a:t>
                      </a:r>
                      <a:r>
                        <a:rPr lang="el-GR" sz="1600" dirty="0"/>
                        <a:t> &amp; Λώρου, 1999)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Καστίλλης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Ι., &amp; Λώρου, Χ. (1999). </a:t>
                      </a:r>
                      <a:r>
                        <a:rPr lang="el-GR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Επίδραση σημαντικών άλλων και εκπαιδευτικές φιλοδοξίες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Αθήνα: Ατραπός.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10161"/>
                  </a:ext>
                </a:extLst>
              </a:tr>
              <a:tr h="897082">
                <a:tc>
                  <a:txBody>
                    <a:bodyPr/>
                    <a:lstStyle/>
                    <a:p>
                      <a:r>
                        <a:rPr lang="el-GR" sz="1600" dirty="0"/>
                        <a:t>Όταν πρόκειται για πάνω από δύο συγγραφείς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(Bale et al., 2020)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Bale, T., Webb, P., &amp; Poletti, M. (2020). </a:t>
                      </a:r>
                      <a:r>
                        <a:rPr lang="en-US" sz="16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Footsoldiers</a:t>
                      </a:r>
                      <a:r>
                        <a:rPr lang="en-US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Political party membership in the 21st century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NY: Routledge. 	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77042"/>
                  </a:ext>
                </a:extLst>
              </a:tr>
              <a:tr h="1846619">
                <a:tc>
                  <a:txBody>
                    <a:bodyPr/>
                    <a:lstStyle/>
                    <a:p>
                      <a:r>
                        <a:rPr lang="el-GR" sz="1600" dirty="0"/>
                        <a:t>Όταν πρόκειται για ένα κεφάλαιο γραμμένο από έναν συγγραφέα μέσα σε τόμο ή βιβλίο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(</a:t>
                      </a: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Ιωάννου, 2005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 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Ιωάννου, E. (2005). Οι υπολογιστές στη σχολική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τάξη.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Στο Γ. Ανδρέου &amp; Α. Πέτρου (</a:t>
                      </a:r>
                      <a:r>
                        <a:rPr lang="el-G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Επιμ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.), </a:t>
                      </a:r>
                      <a:r>
                        <a:rPr lang="el-GR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Οι υπολογιστές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στην εκπαίδευση: Στόχοι και επιδιώξεις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(σελ. 23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Πάτρα: Πιεστήριο. 	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2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932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{0859E6CC-E9C5-4081-911D-DD6734C31DED}tf10001105</Template>
  <TotalTime>212</TotalTime>
  <Words>1894</Words>
  <Application>Microsoft Office PowerPoint</Application>
  <PresentationFormat>Ευρεία οθόνη</PresentationFormat>
  <Paragraphs>136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Trebuchet MS</vt:lpstr>
      <vt:lpstr>Crop</vt:lpstr>
      <vt:lpstr>   ΒΑΣΙΚΕΣ ΟΔΗΓΙΕΣ ΓΙΑ ΑΚΑΔΗΜΑΪΚΗ ΓΡΑΦΗ (ΜΙΚΡΕΣ Ή μεγαλεσ εργασιεσ) </vt:lpstr>
      <vt:lpstr>Στάδια για τη συγγραφή μιας επιστημονικής εργασίας</vt:lpstr>
      <vt:lpstr>1.Κατανόηση του θέματος</vt:lpstr>
      <vt:lpstr>2. Αναζήτηση βιβλιογραφίας</vt:lpstr>
      <vt:lpstr>3. Απάντηση με δικά σας λόγια και με δομημένο τρόπο </vt:lpstr>
      <vt:lpstr>4α. Στοιχεία παρουσίασης</vt:lpstr>
      <vt:lpstr>4β. Στοιχεία παρουσίασης</vt:lpstr>
      <vt:lpstr>5. Παρουσίαση των βιβλιογραφικών πηγών με το σύστημα ΑΡΑ 6 (ή 7) </vt:lpstr>
      <vt:lpstr>Πώς να παρουσιάζετε τα βιβλία</vt:lpstr>
      <vt:lpstr>Πώς να παρουσιάζετε άρθρα που είναι δημοσιευμένα σε επιστημονικά περιοδικά</vt:lpstr>
      <vt:lpstr>Πώς παρουσιάζετε πηγές από το διαδίκτυο</vt:lpstr>
      <vt:lpstr>Πώς κάνω μια παραπομπή σε στυλ ΑΡΑ με βάση το google scholar</vt:lpstr>
      <vt:lpstr>Μικρές λεπτομέρειες..στο γράψιμο στον Η/Υ</vt:lpstr>
      <vt:lpstr>Γιατί γράφουμε εργασίες;</vt:lpstr>
      <vt:lpstr>Οργάνωση του υλικού</vt:lpstr>
      <vt:lpstr>Δομή της εργασίας (ενδεικτική δομή)</vt:lpstr>
      <vt:lpstr>Δομή της εργασίας (συνέχεια)</vt:lpstr>
      <vt:lpstr>Μερικές ακόμα λεπτομέρειες..</vt:lpstr>
      <vt:lpstr>Η παρουσίαση βασίστηκε σε αντίστοιχη παρουσίαση του Μιχ. Καλογιαννάκη: Βασικές οδηγίες για τη συγγραφή μιας επιστημονικής εργασίας.  Χρήση Η/Υ στην εκπαίδευση.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Οδηγιεσ για τη συγγραφη επιστημονικών εργασιών </dc:title>
  <dc:creator>user</dc:creator>
  <cp:lastModifiedBy>lstamp</cp:lastModifiedBy>
  <cp:revision>109</cp:revision>
  <dcterms:created xsi:type="dcterms:W3CDTF">2020-10-18T17:36:00Z</dcterms:created>
  <dcterms:modified xsi:type="dcterms:W3CDTF">2025-10-05T04:26:26Z</dcterms:modified>
</cp:coreProperties>
</file>