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5.jpg" ContentType="image/jpg"/>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24"/>
  </p:notesMasterIdLst>
  <p:sldIdLst>
    <p:sldId id="256" r:id="rId2"/>
    <p:sldId id="302" r:id="rId3"/>
    <p:sldId id="303" r:id="rId4"/>
    <p:sldId id="296" r:id="rId5"/>
    <p:sldId id="257" r:id="rId6"/>
    <p:sldId id="272" r:id="rId7"/>
    <p:sldId id="265" r:id="rId8"/>
    <p:sldId id="297" r:id="rId9"/>
    <p:sldId id="292" r:id="rId10"/>
    <p:sldId id="293" r:id="rId11"/>
    <p:sldId id="299" r:id="rId12"/>
    <p:sldId id="300" r:id="rId13"/>
    <p:sldId id="266" r:id="rId14"/>
    <p:sldId id="276" r:id="rId15"/>
    <p:sldId id="267" r:id="rId16"/>
    <p:sldId id="288" r:id="rId17"/>
    <p:sldId id="289" r:id="rId18"/>
    <p:sldId id="280" r:id="rId19"/>
    <p:sldId id="301" r:id="rId20"/>
    <p:sldId id="295" r:id="rId21"/>
    <p:sldId id="290" r:id="rId22"/>
    <p:sldId id="27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C7B0BD-A97C-4BA3-BA0D-49D9D845DFDB}" type="doc">
      <dgm:prSet loTypeId="urn:microsoft.com/office/officeart/2005/8/layout/cycle5" loCatId="cycle" qsTypeId="urn:microsoft.com/office/officeart/2005/8/quickstyle/simple1" qsCatId="simple" csTypeId="urn:microsoft.com/office/officeart/2005/8/colors/accent1_2" csCatId="accent1" phldr="0"/>
      <dgm:spPr/>
      <dgm:t>
        <a:bodyPr/>
        <a:lstStyle/>
        <a:p>
          <a:endParaRPr lang="el-GR"/>
        </a:p>
      </dgm:t>
    </dgm:pt>
    <dgm:pt modelId="{489C1336-34BC-458F-9584-FC16EBCF5EF2}" type="pres">
      <dgm:prSet presAssocID="{CCC7B0BD-A97C-4BA3-BA0D-49D9D845DFDB}" presName="cycle" presStyleCnt="0">
        <dgm:presLayoutVars>
          <dgm:dir/>
          <dgm:resizeHandles val="exact"/>
        </dgm:presLayoutVars>
      </dgm:prSet>
      <dgm:spPr/>
    </dgm:pt>
  </dgm:ptLst>
  <dgm:cxnLst>
    <dgm:cxn modelId="{61AB4A81-2A0A-44C9-B2E5-23480F8192EE}" type="presOf" srcId="{CCC7B0BD-A97C-4BA3-BA0D-49D9D845DFDB}" destId="{489C1336-34BC-458F-9584-FC16EBCF5EF2}" srcOrd="0"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EBDF10-05CE-456E-9A89-C25AC8102F05}" type="datetimeFigureOut">
              <a:rPr lang="el-GR" smtClean="0"/>
              <a:t>17/2/2026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B8B99C-B843-4BCB-8BE2-25357BAD00F9}" type="slidenum">
              <a:rPr lang="el-GR" smtClean="0"/>
              <a:t>‹#›</a:t>
            </a:fld>
            <a:endParaRPr lang="el-GR"/>
          </a:p>
        </p:txBody>
      </p:sp>
    </p:spTree>
    <p:extLst>
      <p:ext uri="{BB962C8B-B14F-4D97-AF65-F5344CB8AC3E}">
        <p14:creationId xmlns:p14="http://schemas.microsoft.com/office/powerpoint/2010/main" val="4061216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2/17/2026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2/17/2026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2/17/2026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2/17/2026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2/17/2026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2/17/2026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2/17/2026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2/17/2026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2/17/2026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2/17/2026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jc6uHRxt2J8"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photodentro.edu.gr/video/manual/index.html" TargetMode="External"/><Relationship Id="rId2" Type="http://schemas.openxmlformats.org/officeDocument/2006/relationships/hyperlink" Target="http://ebooks.edu.gr/ebooks/" TargetMode="External"/><Relationship Id="rId1" Type="http://schemas.openxmlformats.org/officeDocument/2006/relationships/slideLayout" Target="../slideLayouts/slideLayout2.xml"/><Relationship Id="rId4" Type="http://schemas.openxmlformats.org/officeDocument/2006/relationships/hyperlink" Target="http://photodentro.edu.gr/lor/manual/index.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www.youtube.com/watch?v=m_ge9n4SYi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68AF2-A510-446A-9120-11D389615BFB}"/>
              </a:ext>
            </a:extLst>
          </p:cNvPr>
          <p:cNvSpPr>
            <a:spLocks noGrp="1"/>
          </p:cNvSpPr>
          <p:nvPr>
            <p:ph type="ctrTitle"/>
          </p:nvPr>
        </p:nvSpPr>
        <p:spPr>
          <a:xfrm>
            <a:off x="1561708" y="2091262"/>
            <a:ext cx="9068586" cy="3212257"/>
          </a:xfrm>
        </p:spPr>
        <p:txBody>
          <a:bodyPr/>
          <a:lstStyle/>
          <a:p>
            <a:r>
              <a:rPr lang="el-GR" sz="3200" dirty="0">
                <a:solidFill>
                  <a:schemeClr val="accent3">
                    <a:lumMod val="75000"/>
                  </a:schemeClr>
                </a:solidFill>
              </a:rPr>
              <a:t>ΔΙΔασκαλια και </a:t>
            </a:r>
            <a:r>
              <a:rPr lang="el-GR" sz="3200" dirty="0" err="1">
                <a:solidFill>
                  <a:schemeClr val="accent3">
                    <a:lumMod val="75000"/>
                  </a:schemeClr>
                </a:solidFill>
              </a:rPr>
              <a:t>μαθηση</a:t>
            </a:r>
            <a:r>
              <a:rPr lang="el-GR" sz="3200" dirty="0">
                <a:solidFill>
                  <a:schemeClr val="accent3">
                    <a:lumMod val="75000"/>
                  </a:schemeClr>
                </a:solidFill>
              </a:rPr>
              <a:t>: </a:t>
            </a:r>
            <a:br>
              <a:rPr lang="el-GR" sz="3200" dirty="0">
                <a:solidFill>
                  <a:schemeClr val="accent3">
                    <a:lumMod val="75000"/>
                  </a:schemeClr>
                </a:solidFill>
              </a:rPr>
            </a:br>
            <a:r>
              <a:rPr lang="el-GR" sz="3200" dirty="0">
                <a:solidFill>
                  <a:schemeClr val="accent3">
                    <a:lumMod val="75000"/>
                  </a:schemeClr>
                </a:solidFill>
              </a:rPr>
              <a:t>ΕΝΝΟΙΟΛΟΓΙΚΕΣ ΔΙΑΣΑΦΗΣΕΙΣ</a:t>
            </a:r>
            <a:br>
              <a:rPr lang="el-GR" sz="3200" dirty="0">
                <a:solidFill>
                  <a:schemeClr val="accent3">
                    <a:lumMod val="75000"/>
                  </a:schemeClr>
                </a:solidFill>
              </a:rPr>
            </a:br>
            <a:br>
              <a:rPr lang="en-US" sz="3200" dirty="0"/>
            </a:br>
            <a:r>
              <a:rPr lang="el-GR" sz="3200" dirty="0"/>
              <a:t>1</a:t>
            </a:r>
            <a:r>
              <a:rPr lang="el-GR" sz="3200" baseline="30000" dirty="0"/>
              <a:t>η</a:t>
            </a:r>
            <a:r>
              <a:rPr lang="el-GR" sz="3200" dirty="0"/>
              <a:t> εβδομ.</a:t>
            </a:r>
          </a:p>
        </p:txBody>
      </p:sp>
      <p:sp>
        <p:nvSpPr>
          <p:cNvPr id="3" name="Subtitle 2">
            <a:extLst>
              <a:ext uri="{FF2B5EF4-FFF2-40B4-BE49-F238E27FC236}">
                <a16:creationId xmlns:a16="http://schemas.microsoft.com/office/drawing/2014/main" id="{516F6492-181B-436C-83C0-6640BE91D8EB}"/>
              </a:ext>
            </a:extLst>
          </p:cNvPr>
          <p:cNvSpPr>
            <a:spLocks noGrp="1"/>
          </p:cNvSpPr>
          <p:nvPr>
            <p:ph type="subTitle" idx="1"/>
          </p:nvPr>
        </p:nvSpPr>
        <p:spPr>
          <a:xfrm>
            <a:off x="1562100" y="4486656"/>
            <a:ext cx="9070848" cy="849136"/>
          </a:xfrm>
        </p:spPr>
        <p:txBody>
          <a:bodyPr>
            <a:normAutofit/>
          </a:bodyPr>
          <a:lstStyle/>
          <a:p>
            <a:r>
              <a:rPr lang="el-GR" sz="2400" dirty="0"/>
              <a:t>Δρ. Αγλαΐα Λία Σταμπολτζή, Ε.ΔΙ.Π</a:t>
            </a:r>
          </a:p>
          <a:p>
            <a:r>
              <a:rPr lang="en-US" sz="2400" dirty="0"/>
              <a:t>E-mail: </a:t>
            </a:r>
            <a:r>
              <a:rPr lang="en-US" sz="2400" dirty="0" err="1"/>
              <a:t>lstamp@hua.gr</a:t>
            </a:r>
            <a:endParaRPr lang="el-GR" sz="2400" dirty="0"/>
          </a:p>
        </p:txBody>
      </p:sp>
    </p:spTree>
    <p:extLst>
      <p:ext uri="{BB962C8B-B14F-4D97-AF65-F5344CB8AC3E}">
        <p14:creationId xmlns:p14="http://schemas.microsoft.com/office/powerpoint/2010/main" val="1001317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24042-FA0B-4038-A2B6-25CAB6FD9807}"/>
              </a:ext>
            </a:extLst>
          </p:cNvPr>
          <p:cNvSpPr>
            <a:spLocks noGrp="1"/>
          </p:cNvSpPr>
          <p:nvPr>
            <p:ph type="title"/>
          </p:nvPr>
        </p:nvSpPr>
        <p:spPr>
          <a:xfrm>
            <a:off x="1066800" y="642594"/>
            <a:ext cx="10058400" cy="954558"/>
          </a:xfrm>
        </p:spPr>
        <p:txBody>
          <a:bodyPr>
            <a:normAutofit/>
          </a:bodyPr>
          <a:lstStyle/>
          <a:p>
            <a:r>
              <a:rPr lang="el-GR" sz="3200" b="1" dirty="0">
                <a:solidFill>
                  <a:schemeClr val="accent3">
                    <a:lumMod val="75000"/>
                  </a:schemeClr>
                </a:solidFill>
              </a:rPr>
              <a:t>… συνέχεια</a:t>
            </a:r>
          </a:p>
        </p:txBody>
      </p:sp>
      <p:sp>
        <p:nvSpPr>
          <p:cNvPr id="3" name="Content Placeholder 2">
            <a:extLst>
              <a:ext uri="{FF2B5EF4-FFF2-40B4-BE49-F238E27FC236}">
                <a16:creationId xmlns:a16="http://schemas.microsoft.com/office/drawing/2014/main" id="{90F8BB3A-A17C-43E1-8DB4-13CD5222F45F}"/>
              </a:ext>
            </a:extLst>
          </p:cNvPr>
          <p:cNvSpPr>
            <a:spLocks noGrp="1"/>
          </p:cNvSpPr>
          <p:nvPr>
            <p:ph idx="1"/>
          </p:nvPr>
        </p:nvSpPr>
        <p:spPr>
          <a:xfrm>
            <a:off x="1066800" y="2103120"/>
            <a:ext cx="10058400" cy="3858768"/>
          </a:xfrm>
        </p:spPr>
        <p:txBody>
          <a:bodyPr/>
          <a:lstStyle/>
          <a:p>
            <a:pPr>
              <a:spcBef>
                <a:spcPts val="105"/>
              </a:spcBef>
              <a:buFont typeface="Wingdings" panose="05000000000000000000" pitchFamily="2" charset="2"/>
              <a:buChar char="Ø"/>
              <a:tabLst>
                <a:tab pos="354965" algn="l"/>
              </a:tabLst>
            </a:pPr>
            <a:r>
              <a:rPr lang="el-GR" sz="2400" spc="5" dirty="0">
                <a:latin typeface="+mj-lt"/>
                <a:cs typeface="Verdana"/>
              </a:rPr>
              <a:t>Οι</a:t>
            </a:r>
            <a:r>
              <a:rPr lang="el-GR" sz="2400" spc="-160" dirty="0">
                <a:latin typeface="+mj-lt"/>
                <a:cs typeface="Verdana"/>
              </a:rPr>
              <a:t> </a:t>
            </a:r>
            <a:r>
              <a:rPr lang="el-GR" sz="2400" spc="5" dirty="0">
                <a:latin typeface="+mj-lt"/>
                <a:cs typeface="Verdana"/>
              </a:rPr>
              <a:t>πληροφορίες</a:t>
            </a:r>
            <a:r>
              <a:rPr lang="el-GR" sz="2400" spc="-175" dirty="0">
                <a:latin typeface="+mj-lt"/>
                <a:cs typeface="Verdana"/>
              </a:rPr>
              <a:t> </a:t>
            </a:r>
            <a:r>
              <a:rPr lang="el-GR" sz="2400" spc="25" dirty="0">
                <a:latin typeface="+mj-lt"/>
                <a:cs typeface="Verdana"/>
              </a:rPr>
              <a:t>που</a:t>
            </a:r>
            <a:r>
              <a:rPr lang="el-GR" sz="2400" spc="-175" dirty="0">
                <a:latin typeface="+mj-lt"/>
                <a:cs typeface="Verdana"/>
              </a:rPr>
              <a:t> </a:t>
            </a:r>
            <a:r>
              <a:rPr lang="el-GR" sz="2400" dirty="0">
                <a:latin typeface="+mj-lt"/>
                <a:cs typeface="Verdana"/>
              </a:rPr>
              <a:t>φθάνουν</a:t>
            </a:r>
            <a:r>
              <a:rPr lang="el-GR" sz="2400" spc="-165" dirty="0">
                <a:latin typeface="+mj-lt"/>
                <a:cs typeface="Verdana"/>
              </a:rPr>
              <a:t> </a:t>
            </a:r>
            <a:r>
              <a:rPr lang="el-GR" sz="2400" dirty="0">
                <a:latin typeface="+mj-lt"/>
                <a:cs typeface="Verdana"/>
              </a:rPr>
              <a:t>στον</a:t>
            </a:r>
            <a:r>
              <a:rPr lang="el-GR" sz="2400" spc="-165" dirty="0">
                <a:latin typeface="+mj-lt"/>
                <a:cs typeface="Verdana"/>
              </a:rPr>
              <a:t> </a:t>
            </a:r>
            <a:r>
              <a:rPr lang="el-GR" sz="2400" spc="-70" dirty="0">
                <a:latin typeface="+mj-lt"/>
                <a:cs typeface="Verdana"/>
              </a:rPr>
              <a:t>εγκέφαλο</a:t>
            </a:r>
            <a:r>
              <a:rPr lang="el-GR" sz="2400" dirty="0">
                <a:latin typeface="+mj-lt"/>
                <a:cs typeface="Verdana"/>
              </a:rPr>
              <a:t> </a:t>
            </a:r>
            <a:r>
              <a:rPr lang="el-GR" sz="2400" spc="-55" dirty="0">
                <a:latin typeface="+mj-lt"/>
                <a:cs typeface="Verdana"/>
              </a:rPr>
              <a:t>υ</a:t>
            </a:r>
            <a:r>
              <a:rPr lang="el-GR" sz="2400" spc="-75" dirty="0">
                <a:latin typeface="+mj-lt"/>
                <a:cs typeface="Verdana"/>
              </a:rPr>
              <a:t>φ</a:t>
            </a:r>
            <a:r>
              <a:rPr lang="el-GR" sz="2400" spc="-150" dirty="0">
                <a:latin typeface="+mj-lt"/>
                <a:cs typeface="Verdana"/>
              </a:rPr>
              <a:t>ί</a:t>
            </a:r>
            <a:r>
              <a:rPr lang="el-GR" sz="2400" spc="10" dirty="0">
                <a:latin typeface="+mj-lt"/>
                <a:cs typeface="Verdana"/>
              </a:rPr>
              <a:t>στα</a:t>
            </a:r>
            <a:r>
              <a:rPr lang="el-GR" sz="2400" spc="20" dirty="0">
                <a:latin typeface="+mj-lt"/>
                <a:cs typeface="Verdana"/>
              </a:rPr>
              <a:t>ν</a:t>
            </a:r>
            <a:r>
              <a:rPr lang="el-GR" sz="2400" spc="-30" dirty="0">
                <a:latin typeface="+mj-lt"/>
                <a:cs typeface="Verdana"/>
              </a:rPr>
              <a:t>τ</a:t>
            </a:r>
            <a:r>
              <a:rPr lang="el-GR" sz="2400" spc="-55" dirty="0">
                <a:latin typeface="+mj-lt"/>
                <a:cs typeface="Verdana"/>
              </a:rPr>
              <a:t>α</a:t>
            </a:r>
            <a:r>
              <a:rPr lang="el-GR" sz="2400" spc="-150" dirty="0">
                <a:latin typeface="+mj-lt"/>
                <a:cs typeface="Verdana"/>
              </a:rPr>
              <a:t>ι</a:t>
            </a:r>
            <a:r>
              <a:rPr lang="el-GR" sz="2400" spc="-200" dirty="0">
                <a:latin typeface="+mj-lt"/>
                <a:cs typeface="Verdana"/>
              </a:rPr>
              <a:t> </a:t>
            </a:r>
            <a:r>
              <a:rPr lang="el-GR" sz="2400" spc="-95" dirty="0">
                <a:latin typeface="+mj-lt"/>
                <a:cs typeface="Verdana"/>
              </a:rPr>
              <a:t>επε</a:t>
            </a:r>
            <a:r>
              <a:rPr lang="el-GR" sz="2400" spc="-130" dirty="0">
                <a:latin typeface="+mj-lt"/>
                <a:cs typeface="Verdana"/>
              </a:rPr>
              <a:t>ξε</a:t>
            </a:r>
            <a:r>
              <a:rPr lang="el-GR" sz="2400" spc="50" dirty="0">
                <a:latin typeface="+mj-lt"/>
                <a:cs typeface="Verdana"/>
              </a:rPr>
              <a:t>ργασία</a:t>
            </a:r>
            <a:r>
              <a:rPr lang="el-GR" sz="2400" spc="-195" dirty="0">
                <a:latin typeface="+mj-lt"/>
                <a:cs typeface="Verdana"/>
              </a:rPr>
              <a:t> </a:t>
            </a:r>
            <a:r>
              <a:rPr lang="el-GR" sz="2400" dirty="0">
                <a:latin typeface="+mj-lt"/>
                <a:cs typeface="Verdana"/>
              </a:rPr>
              <a:t>σε</a:t>
            </a:r>
            <a:r>
              <a:rPr lang="el-GR" sz="2400" spc="-160" dirty="0">
                <a:latin typeface="+mj-lt"/>
                <a:cs typeface="Verdana"/>
              </a:rPr>
              <a:t> </a:t>
            </a:r>
            <a:r>
              <a:rPr lang="el-GR" sz="2400" spc="90" dirty="0">
                <a:latin typeface="+mj-lt"/>
                <a:cs typeface="Verdana"/>
              </a:rPr>
              <a:t>απ</a:t>
            </a:r>
            <a:r>
              <a:rPr lang="el-GR" sz="2400" spc="85" dirty="0">
                <a:latin typeface="+mj-lt"/>
                <a:cs typeface="Verdana"/>
              </a:rPr>
              <a:t>ο</a:t>
            </a:r>
            <a:r>
              <a:rPr lang="el-GR" sz="2400" spc="55" dirty="0">
                <a:latin typeface="+mj-lt"/>
                <a:cs typeface="Verdana"/>
              </a:rPr>
              <a:t>θ</a:t>
            </a:r>
            <a:r>
              <a:rPr lang="el-GR" sz="2400" spc="-55" dirty="0">
                <a:latin typeface="+mj-lt"/>
                <a:cs typeface="Verdana"/>
              </a:rPr>
              <a:t>ήκες  </a:t>
            </a:r>
            <a:r>
              <a:rPr lang="el-GR" sz="2400" spc="15" dirty="0">
                <a:latin typeface="+mj-lt"/>
                <a:cs typeface="Verdana"/>
              </a:rPr>
              <a:t>β</a:t>
            </a:r>
            <a:r>
              <a:rPr lang="el-GR" sz="2400" spc="20" dirty="0">
                <a:latin typeface="+mj-lt"/>
                <a:cs typeface="Verdana"/>
              </a:rPr>
              <a:t>ρ</a:t>
            </a:r>
            <a:r>
              <a:rPr lang="el-GR" sz="2400" spc="-60" dirty="0">
                <a:latin typeface="+mj-lt"/>
                <a:cs typeface="Verdana"/>
              </a:rPr>
              <a:t>αχ</a:t>
            </a:r>
            <a:r>
              <a:rPr lang="el-GR" sz="2400" spc="-70" dirty="0">
                <a:latin typeface="+mj-lt"/>
                <a:cs typeface="Verdana"/>
              </a:rPr>
              <a:t>ύ</a:t>
            </a:r>
            <a:r>
              <a:rPr lang="el-GR" sz="2400" spc="-30" dirty="0">
                <a:latin typeface="+mj-lt"/>
                <a:cs typeface="Verdana"/>
              </a:rPr>
              <a:t>χρο</a:t>
            </a:r>
            <a:r>
              <a:rPr lang="el-GR" sz="2400" spc="-15" dirty="0">
                <a:latin typeface="+mj-lt"/>
                <a:cs typeface="Verdana"/>
              </a:rPr>
              <a:t>ν</a:t>
            </a:r>
            <a:r>
              <a:rPr lang="el-GR" sz="2400" spc="50" dirty="0">
                <a:latin typeface="+mj-lt"/>
                <a:cs typeface="Verdana"/>
              </a:rPr>
              <a:t>ης</a:t>
            </a:r>
            <a:r>
              <a:rPr lang="el-GR" sz="2400" spc="-185" dirty="0">
                <a:latin typeface="+mj-lt"/>
                <a:cs typeface="Verdana"/>
              </a:rPr>
              <a:t> </a:t>
            </a:r>
            <a:r>
              <a:rPr lang="el-GR" sz="2400" spc="-70" dirty="0">
                <a:latin typeface="+mj-lt"/>
                <a:cs typeface="Verdana"/>
              </a:rPr>
              <a:t>μ</a:t>
            </a:r>
            <a:r>
              <a:rPr lang="el-GR" sz="2400" spc="-50" dirty="0">
                <a:latin typeface="+mj-lt"/>
                <a:cs typeface="Verdana"/>
              </a:rPr>
              <a:t>ν</a:t>
            </a:r>
            <a:r>
              <a:rPr lang="el-GR" sz="2400" dirty="0">
                <a:latin typeface="+mj-lt"/>
                <a:cs typeface="Verdana"/>
              </a:rPr>
              <a:t>ήμης</a:t>
            </a:r>
            <a:r>
              <a:rPr lang="el-GR" sz="2400" spc="-170" dirty="0">
                <a:latin typeface="+mj-lt"/>
                <a:cs typeface="Verdana"/>
              </a:rPr>
              <a:t> </a:t>
            </a:r>
            <a:r>
              <a:rPr lang="el-GR" sz="2400" spc="-215" dirty="0">
                <a:latin typeface="+mj-lt"/>
                <a:cs typeface="Verdana"/>
              </a:rPr>
              <a:t>(</a:t>
            </a:r>
            <a:r>
              <a:rPr lang="el-GR" sz="2400" spc="-15" dirty="0">
                <a:latin typeface="+mj-lt"/>
                <a:cs typeface="Verdana"/>
              </a:rPr>
              <a:t>πε</a:t>
            </a:r>
            <a:r>
              <a:rPr lang="el-GR" sz="2400" spc="-10" dirty="0">
                <a:latin typeface="+mj-lt"/>
                <a:cs typeface="Verdana"/>
              </a:rPr>
              <a:t>ρ</a:t>
            </a:r>
            <a:r>
              <a:rPr lang="el-GR" sz="2400" spc="-145" dirty="0">
                <a:latin typeface="+mj-lt"/>
                <a:cs typeface="Verdana"/>
              </a:rPr>
              <a:t>ι</a:t>
            </a:r>
            <a:r>
              <a:rPr lang="el-GR" sz="2400" spc="50" dirty="0">
                <a:latin typeface="+mj-lt"/>
                <a:cs typeface="Verdana"/>
              </a:rPr>
              <a:t>ορι</a:t>
            </a:r>
            <a:r>
              <a:rPr lang="el-GR" sz="2400" spc="65" dirty="0">
                <a:latin typeface="+mj-lt"/>
                <a:cs typeface="Verdana"/>
              </a:rPr>
              <a:t>σ</a:t>
            </a:r>
            <a:r>
              <a:rPr lang="el-GR" sz="2400" spc="-105" dirty="0">
                <a:latin typeface="+mj-lt"/>
                <a:cs typeface="Verdana"/>
              </a:rPr>
              <a:t>μέ</a:t>
            </a:r>
            <a:r>
              <a:rPr lang="el-GR" sz="2400" spc="-85" dirty="0">
                <a:latin typeface="+mj-lt"/>
                <a:cs typeface="Verdana"/>
              </a:rPr>
              <a:t>ν</a:t>
            </a:r>
            <a:r>
              <a:rPr lang="el-GR" sz="2400" spc="-35" dirty="0">
                <a:latin typeface="+mj-lt"/>
                <a:cs typeface="Verdana"/>
              </a:rPr>
              <a:t>η  </a:t>
            </a:r>
            <a:r>
              <a:rPr lang="el-GR" sz="2400" spc="-85" dirty="0">
                <a:latin typeface="+mj-lt"/>
                <a:cs typeface="Verdana"/>
              </a:rPr>
              <a:t>χωρητικότητα).</a:t>
            </a:r>
          </a:p>
          <a:p>
            <a:pPr>
              <a:spcBef>
                <a:spcPts val="105"/>
              </a:spcBef>
              <a:buFont typeface="Wingdings" panose="05000000000000000000" pitchFamily="2" charset="2"/>
              <a:buChar char="Ø"/>
              <a:tabLst>
                <a:tab pos="354965" algn="l"/>
              </a:tabLst>
            </a:pPr>
            <a:endParaRPr lang="el-GR" sz="2400" dirty="0">
              <a:latin typeface="+mj-lt"/>
              <a:cs typeface="Verdana"/>
            </a:endParaRPr>
          </a:p>
          <a:p>
            <a:pPr>
              <a:spcBef>
                <a:spcPts val="105"/>
              </a:spcBef>
              <a:buFont typeface="Wingdings" panose="05000000000000000000" pitchFamily="2" charset="2"/>
              <a:buChar char="Ø"/>
              <a:tabLst>
                <a:tab pos="354965" algn="l"/>
              </a:tabLst>
            </a:pPr>
            <a:r>
              <a:rPr lang="el-GR" sz="2400" spc="-75" dirty="0">
                <a:latin typeface="+mj-lt"/>
                <a:cs typeface="Verdana"/>
              </a:rPr>
              <a:t>Αν</a:t>
            </a:r>
            <a:r>
              <a:rPr lang="el-GR" sz="2400" spc="-165" dirty="0">
                <a:latin typeface="+mj-lt"/>
                <a:cs typeface="Verdana"/>
              </a:rPr>
              <a:t> </a:t>
            </a:r>
            <a:r>
              <a:rPr lang="el-GR" sz="2400" spc="-80" dirty="0">
                <a:latin typeface="+mj-lt"/>
                <a:cs typeface="Verdana"/>
              </a:rPr>
              <a:t>δ</a:t>
            </a:r>
            <a:r>
              <a:rPr lang="el-GR" sz="2400" spc="-130" dirty="0">
                <a:latin typeface="+mj-lt"/>
                <a:cs typeface="Verdana"/>
              </a:rPr>
              <a:t>εν</a:t>
            </a:r>
            <a:r>
              <a:rPr lang="el-GR" sz="2400" spc="-145" dirty="0">
                <a:latin typeface="+mj-lt"/>
                <a:cs typeface="Verdana"/>
              </a:rPr>
              <a:t> </a:t>
            </a:r>
            <a:r>
              <a:rPr lang="el-GR" sz="2400" spc="-160" dirty="0">
                <a:latin typeface="+mj-lt"/>
                <a:cs typeface="Verdana"/>
              </a:rPr>
              <a:t>γ</a:t>
            </a:r>
            <a:r>
              <a:rPr lang="el-GR" sz="2400" spc="-65" dirty="0">
                <a:latin typeface="+mj-lt"/>
                <a:cs typeface="Verdana"/>
              </a:rPr>
              <a:t>ί</a:t>
            </a:r>
            <a:r>
              <a:rPr lang="el-GR" sz="2400" spc="-60" dirty="0">
                <a:latin typeface="+mj-lt"/>
                <a:cs typeface="Verdana"/>
              </a:rPr>
              <a:t>ν</a:t>
            </a:r>
            <a:r>
              <a:rPr lang="el-GR" sz="2400" spc="10" dirty="0">
                <a:latin typeface="+mj-lt"/>
                <a:cs typeface="Verdana"/>
              </a:rPr>
              <a:t>ο</a:t>
            </a:r>
            <a:r>
              <a:rPr lang="el-GR" sz="2400" dirty="0">
                <a:latin typeface="+mj-lt"/>
                <a:cs typeface="Verdana"/>
              </a:rPr>
              <a:t>υ</a:t>
            </a:r>
            <a:r>
              <a:rPr lang="el-GR" sz="2400" spc="-75" dirty="0">
                <a:latin typeface="+mj-lt"/>
                <a:cs typeface="Verdana"/>
              </a:rPr>
              <a:t>ν</a:t>
            </a:r>
            <a:r>
              <a:rPr lang="el-GR" sz="2400" spc="-185" dirty="0">
                <a:latin typeface="+mj-lt"/>
                <a:cs typeface="Verdana"/>
              </a:rPr>
              <a:t> </a:t>
            </a:r>
            <a:r>
              <a:rPr lang="el-GR" sz="2400" spc="-15" dirty="0">
                <a:latin typeface="+mj-lt"/>
                <a:cs typeface="Verdana"/>
              </a:rPr>
              <a:t>επα</a:t>
            </a:r>
            <a:r>
              <a:rPr lang="el-GR" sz="2400" spc="5" dirty="0">
                <a:latin typeface="+mj-lt"/>
                <a:cs typeface="Verdana"/>
              </a:rPr>
              <a:t>ν</a:t>
            </a:r>
            <a:r>
              <a:rPr lang="el-GR" sz="2400" spc="-15" dirty="0">
                <a:latin typeface="+mj-lt"/>
                <a:cs typeface="Verdana"/>
              </a:rPr>
              <a:t>αλή</a:t>
            </a:r>
            <a:r>
              <a:rPr lang="el-GR" sz="2400" spc="-90" dirty="0">
                <a:latin typeface="+mj-lt"/>
                <a:cs typeface="Verdana"/>
              </a:rPr>
              <a:t>ψεις</a:t>
            </a:r>
            <a:r>
              <a:rPr lang="el-GR" sz="2400" spc="-185" dirty="0">
                <a:latin typeface="+mj-lt"/>
                <a:cs typeface="Verdana"/>
              </a:rPr>
              <a:t> </a:t>
            </a:r>
            <a:r>
              <a:rPr lang="el-GR" sz="2400" spc="-45" dirty="0">
                <a:latin typeface="+mj-lt"/>
                <a:cs typeface="Verdana"/>
              </a:rPr>
              <a:t>η</a:t>
            </a:r>
            <a:r>
              <a:rPr lang="el-GR" sz="2400" spc="-150" dirty="0">
                <a:latin typeface="+mj-lt"/>
                <a:cs typeface="Verdana"/>
              </a:rPr>
              <a:t> </a:t>
            </a:r>
            <a:r>
              <a:rPr lang="el-GR" sz="2400" spc="-70" dirty="0">
                <a:latin typeface="+mj-lt"/>
                <a:cs typeface="Verdana"/>
              </a:rPr>
              <a:t>μ</a:t>
            </a:r>
            <a:r>
              <a:rPr lang="el-GR" sz="2400" spc="-50" dirty="0">
                <a:latin typeface="+mj-lt"/>
                <a:cs typeface="Verdana"/>
              </a:rPr>
              <a:t>νήμη</a:t>
            </a:r>
            <a:r>
              <a:rPr lang="el-GR" sz="2400" spc="-160" dirty="0">
                <a:latin typeface="+mj-lt"/>
                <a:cs typeface="Verdana"/>
              </a:rPr>
              <a:t> </a:t>
            </a:r>
            <a:r>
              <a:rPr lang="el-GR" sz="2400" spc="-80" dirty="0">
                <a:latin typeface="+mj-lt"/>
                <a:cs typeface="Verdana"/>
              </a:rPr>
              <a:t>δ</a:t>
            </a:r>
            <a:r>
              <a:rPr lang="el-GR" sz="2400" spc="-145" dirty="0">
                <a:latin typeface="+mj-lt"/>
                <a:cs typeface="Verdana"/>
              </a:rPr>
              <a:t>ι</a:t>
            </a:r>
            <a:r>
              <a:rPr lang="el-GR" sz="2400" spc="-70" dirty="0">
                <a:latin typeface="+mj-lt"/>
                <a:cs typeface="Verdana"/>
              </a:rPr>
              <a:t>ατηρε</a:t>
            </a:r>
            <a:r>
              <a:rPr lang="el-GR" sz="2400" spc="-25" dirty="0">
                <a:latin typeface="+mj-lt"/>
                <a:cs typeface="Verdana"/>
              </a:rPr>
              <a:t>ί</a:t>
            </a:r>
            <a:r>
              <a:rPr lang="el-GR" sz="2400" spc="-204" dirty="0">
                <a:latin typeface="+mj-lt"/>
                <a:cs typeface="Verdana"/>
              </a:rPr>
              <a:t>τ</a:t>
            </a:r>
            <a:r>
              <a:rPr lang="el-GR" sz="2400" spc="-20" dirty="0">
                <a:latin typeface="+mj-lt"/>
                <a:cs typeface="Verdana"/>
              </a:rPr>
              <a:t>αι  </a:t>
            </a:r>
            <a:r>
              <a:rPr lang="el-GR" sz="2400" spc="-15" dirty="0">
                <a:latin typeface="+mj-lt"/>
                <a:cs typeface="Verdana"/>
              </a:rPr>
              <a:t>μό</a:t>
            </a:r>
            <a:r>
              <a:rPr lang="el-GR" sz="2400" spc="-5" dirty="0">
                <a:latin typeface="+mj-lt"/>
                <a:cs typeface="Verdana"/>
              </a:rPr>
              <a:t>ν</a:t>
            </a:r>
            <a:r>
              <a:rPr lang="el-GR" sz="2400" spc="95" dirty="0">
                <a:latin typeface="+mj-lt"/>
                <a:cs typeface="Verdana"/>
              </a:rPr>
              <a:t>ο</a:t>
            </a:r>
            <a:r>
              <a:rPr lang="el-GR" sz="2400" spc="-170" dirty="0">
                <a:latin typeface="+mj-lt"/>
                <a:cs typeface="Verdana"/>
              </a:rPr>
              <a:t> </a:t>
            </a:r>
            <a:r>
              <a:rPr lang="el-GR" sz="2400" spc="-160" dirty="0">
                <a:latin typeface="+mj-lt"/>
                <a:cs typeface="Verdana"/>
              </a:rPr>
              <a:t>γ</a:t>
            </a:r>
            <a:r>
              <a:rPr lang="el-GR" sz="2400" spc="-65" dirty="0">
                <a:latin typeface="+mj-lt"/>
                <a:cs typeface="Verdana"/>
              </a:rPr>
              <a:t>ι</a:t>
            </a:r>
            <a:r>
              <a:rPr lang="el-GR" sz="2400" spc="120" dirty="0">
                <a:latin typeface="+mj-lt"/>
                <a:cs typeface="Verdana"/>
              </a:rPr>
              <a:t>α</a:t>
            </a:r>
            <a:r>
              <a:rPr lang="el-GR" sz="2400" spc="-165" dirty="0">
                <a:latin typeface="+mj-lt"/>
                <a:cs typeface="Verdana"/>
              </a:rPr>
              <a:t> </a:t>
            </a:r>
            <a:r>
              <a:rPr lang="el-GR" sz="2400" spc="-50" dirty="0">
                <a:latin typeface="+mj-lt"/>
                <a:cs typeface="Verdana"/>
              </a:rPr>
              <a:t>μερ</a:t>
            </a:r>
            <a:r>
              <a:rPr lang="el-GR" sz="2400" spc="-145" dirty="0">
                <a:latin typeface="+mj-lt"/>
                <a:cs typeface="Verdana"/>
              </a:rPr>
              <a:t>ι</a:t>
            </a:r>
            <a:r>
              <a:rPr lang="el-GR" sz="2400" spc="-30" dirty="0">
                <a:latin typeface="+mj-lt"/>
                <a:cs typeface="Verdana"/>
              </a:rPr>
              <a:t>κά</a:t>
            </a:r>
            <a:r>
              <a:rPr lang="el-GR" sz="2400" spc="-190" dirty="0">
                <a:latin typeface="+mj-lt"/>
                <a:cs typeface="Verdana"/>
              </a:rPr>
              <a:t> </a:t>
            </a:r>
            <a:r>
              <a:rPr lang="el-GR" sz="2400" spc="-160" dirty="0">
                <a:latin typeface="+mj-lt"/>
                <a:cs typeface="Verdana"/>
              </a:rPr>
              <a:t>λ</a:t>
            </a:r>
            <a:r>
              <a:rPr lang="el-GR" sz="2400" spc="-130" dirty="0">
                <a:latin typeface="+mj-lt"/>
                <a:cs typeface="Verdana"/>
              </a:rPr>
              <a:t>ε</a:t>
            </a:r>
            <a:r>
              <a:rPr lang="el-GR" sz="2400" spc="-5" dirty="0">
                <a:latin typeface="+mj-lt"/>
                <a:cs typeface="Verdana"/>
              </a:rPr>
              <a:t>πτά.</a:t>
            </a:r>
          </a:p>
          <a:p>
            <a:pPr>
              <a:spcBef>
                <a:spcPts val="105"/>
              </a:spcBef>
              <a:buFont typeface="Wingdings" panose="05000000000000000000" pitchFamily="2" charset="2"/>
              <a:buChar char="Ø"/>
              <a:tabLst>
                <a:tab pos="354965" algn="l"/>
              </a:tabLst>
            </a:pPr>
            <a:endParaRPr lang="el-GR" sz="2400" dirty="0">
              <a:latin typeface="+mj-lt"/>
              <a:cs typeface="Verdana"/>
            </a:endParaRPr>
          </a:p>
          <a:p>
            <a:pPr>
              <a:spcBef>
                <a:spcPts val="105"/>
              </a:spcBef>
              <a:buFont typeface="Wingdings" panose="05000000000000000000" pitchFamily="2" charset="2"/>
              <a:buChar char="Ø"/>
              <a:tabLst>
                <a:tab pos="354965" algn="l"/>
              </a:tabLst>
            </a:pPr>
            <a:r>
              <a:rPr lang="el-GR" sz="2400" spc="5" dirty="0">
                <a:latin typeface="+mj-lt"/>
                <a:cs typeface="Verdana"/>
              </a:rPr>
              <a:t>Αργότερα </a:t>
            </a:r>
            <a:r>
              <a:rPr lang="el-GR" sz="2400" spc="-25" dirty="0">
                <a:latin typeface="+mj-lt"/>
                <a:cs typeface="Verdana"/>
              </a:rPr>
              <a:t>οι </a:t>
            </a:r>
            <a:r>
              <a:rPr lang="el-GR" sz="2400" spc="5" dirty="0">
                <a:latin typeface="+mj-lt"/>
                <a:cs typeface="Verdana"/>
              </a:rPr>
              <a:t>πληροφορίες </a:t>
            </a:r>
            <a:r>
              <a:rPr lang="el-GR" sz="2400" spc="-55" dirty="0">
                <a:latin typeface="+mj-lt"/>
                <a:cs typeface="Verdana"/>
              </a:rPr>
              <a:t>μετασχηματίζονται </a:t>
            </a:r>
            <a:r>
              <a:rPr lang="el-GR" sz="2400" spc="-5" dirty="0">
                <a:latin typeface="+mj-lt"/>
                <a:cs typeface="Verdana"/>
              </a:rPr>
              <a:t>σε </a:t>
            </a:r>
            <a:r>
              <a:rPr lang="el-GR" sz="2400" spc="-690" dirty="0">
                <a:latin typeface="+mj-lt"/>
                <a:cs typeface="Verdana"/>
              </a:rPr>
              <a:t> </a:t>
            </a:r>
            <a:r>
              <a:rPr lang="el-GR" sz="2400" spc="-30" dirty="0">
                <a:latin typeface="+mj-lt"/>
                <a:cs typeface="Verdana"/>
              </a:rPr>
              <a:t>μια</a:t>
            </a:r>
            <a:r>
              <a:rPr lang="el-GR" sz="2400" spc="-160" dirty="0">
                <a:latin typeface="+mj-lt"/>
                <a:cs typeface="Verdana"/>
              </a:rPr>
              <a:t> </a:t>
            </a:r>
            <a:r>
              <a:rPr lang="el-GR" sz="2400" spc="-55" dirty="0">
                <a:latin typeface="+mj-lt"/>
                <a:cs typeface="Verdana"/>
              </a:rPr>
              <a:t>μεγαλύτερης</a:t>
            </a:r>
            <a:r>
              <a:rPr lang="el-GR" sz="2400" spc="-175" dirty="0">
                <a:latin typeface="+mj-lt"/>
                <a:cs typeface="Verdana"/>
              </a:rPr>
              <a:t> </a:t>
            </a:r>
            <a:r>
              <a:rPr lang="el-GR" sz="2400" spc="-30" dirty="0">
                <a:latin typeface="+mj-lt"/>
                <a:cs typeface="Verdana"/>
              </a:rPr>
              <a:t>διάρκειας</a:t>
            </a:r>
            <a:r>
              <a:rPr lang="el-GR" sz="2400" spc="-175" dirty="0">
                <a:latin typeface="+mj-lt"/>
                <a:cs typeface="Verdana"/>
              </a:rPr>
              <a:t> </a:t>
            </a:r>
            <a:r>
              <a:rPr lang="el-GR" sz="2400" spc="-10" dirty="0">
                <a:latin typeface="+mj-lt"/>
                <a:cs typeface="Verdana"/>
              </a:rPr>
              <a:t>μακρόχρονη</a:t>
            </a:r>
            <a:r>
              <a:rPr lang="el-GR" sz="2400" spc="-165" dirty="0">
                <a:latin typeface="+mj-lt"/>
                <a:cs typeface="Verdana"/>
              </a:rPr>
              <a:t> </a:t>
            </a:r>
            <a:r>
              <a:rPr lang="el-GR" sz="2400" spc="5" dirty="0">
                <a:latin typeface="+mj-lt"/>
                <a:cs typeface="Verdana"/>
              </a:rPr>
              <a:t>αποθήκη.</a:t>
            </a:r>
            <a:endParaRPr lang="el-GR" sz="2400" dirty="0">
              <a:latin typeface="+mj-lt"/>
              <a:cs typeface="Verdana"/>
            </a:endParaRPr>
          </a:p>
          <a:p>
            <a:endParaRPr lang="el-GR" dirty="0"/>
          </a:p>
        </p:txBody>
      </p:sp>
    </p:spTree>
    <p:extLst>
      <p:ext uri="{BB962C8B-B14F-4D97-AF65-F5344CB8AC3E}">
        <p14:creationId xmlns:p14="http://schemas.microsoft.com/office/powerpoint/2010/main" val="2005963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DDE24D-0E47-4385-9FBB-23CABC4FD7C7}"/>
              </a:ext>
            </a:extLst>
          </p:cNvPr>
          <p:cNvPicPr>
            <a:picLocks noChangeAspect="1"/>
          </p:cNvPicPr>
          <p:nvPr/>
        </p:nvPicPr>
        <p:blipFill>
          <a:blip r:embed="rId2"/>
          <a:stretch>
            <a:fillRect/>
          </a:stretch>
        </p:blipFill>
        <p:spPr>
          <a:xfrm>
            <a:off x="1214399" y="1060704"/>
            <a:ext cx="9763201" cy="5462016"/>
          </a:xfrm>
          <a:prstGeom prst="rect">
            <a:avLst/>
          </a:prstGeom>
        </p:spPr>
      </p:pic>
      <p:sp>
        <p:nvSpPr>
          <p:cNvPr id="4" name="Title 1">
            <a:extLst>
              <a:ext uri="{FF2B5EF4-FFF2-40B4-BE49-F238E27FC236}">
                <a16:creationId xmlns:a16="http://schemas.microsoft.com/office/drawing/2014/main" id="{ED985C4B-B186-40EC-8977-1C10DF66E814}"/>
              </a:ext>
            </a:extLst>
          </p:cNvPr>
          <p:cNvSpPr>
            <a:spLocks noGrp="1"/>
          </p:cNvSpPr>
          <p:nvPr>
            <p:ph type="title"/>
          </p:nvPr>
        </p:nvSpPr>
        <p:spPr>
          <a:xfrm>
            <a:off x="1066800" y="365760"/>
            <a:ext cx="10058400" cy="573024"/>
          </a:xfrm>
        </p:spPr>
        <p:txBody>
          <a:bodyPr>
            <a:normAutofit fontScale="90000"/>
          </a:bodyPr>
          <a:lstStyle/>
          <a:p>
            <a:pPr algn="ctr"/>
            <a:r>
              <a:rPr lang="el-GR" sz="3200" dirty="0">
                <a:solidFill>
                  <a:schemeClr val="accent3">
                    <a:lumMod val="75000"/>
                  </a:schemeClr>
                </a:solidFill>
              </a:rPr>
              <a:t>Τι σας κάνει εντύπωση στην πυραμίδα της μάθησης</a:t>
            </a:r>
            <a:r>
              <a:rPr lang="el-GR" sz="3200" dirty="0">
                <a:solidFill>
                  <a:schemeClr val="accent3">
                    <a:lumMod val="75000"/>
                  </a:schemeClr>
                </a:solidFill>
                <a:latin typeface="Trebuchet MS" panose="020B0603020202020204" pitchFamily="34" charset="0"/>
              </a:rPr>
              <a:t>;</a:t>
            </a:r>
            <a:endParaRPr lang="el-GR" sz="3200" dirty="0">
              <a:solidFill>
                <a:schemeClr val="accent3">
                  <a:lumMod val="75000"/>
                </a:schemeClr>
              </a:solidFill>
            </a:endParaRPr>
          </a:p>
        </p:txBody>
      </p:sp>
    </p:spTree>
    <p:extLst>
      <p:ext uri="{BB962C8B-B14F-4D97-AF65-F5344CB8AC3E}">
        <p14:creationId xmlns:p14="http://schemas.microsoft.com/office/powerpoint/2010/main" val="3567921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110F94-B422-4CBF-A1E2-151E8797ECF2}"/>
              </a:ext>
            </a:extLst>
          </p:cNvPr>
          <p:cNvSpPr>
            <a:spLocks noGrp="1"/>
          </p:cNvSpPr>
          <p:nvPr>
            <p:ph type="title"/>
          </p:nvPr>
        </p:nvSpPr>
        <p:spPr>
          <a:xfrm>
            <a:off x="1066800" y="642594"/>
            <a:ext cx="10058400" cy="905790"/>
          </a:xfrm>
        </p:spPr>
        <p:txBody>
          <a:bodyPr>
            <a:normAutofit/>
          </a:bodyPr>
          <a:lstStyle/>
          <a:p>
            <a:pPr algn="ctr"/>
            <a:r>
              <a:rPr lang="el-GR" sz="3200" b="1" dirty="0">
                <a:solidFill>
                  <a:schemeClr val="accent6"/>
                </a:solidFill>
              </a:rPr>
              <a:t>Ορισμοί της διδασκαλίας</a:t>
            </a:r>
          </a:p>
        </p:txBody>
      </p:sp>
      <p:sp>
        <p:nvSpPr>
          <p:cNvPr id="5" name="Text Placeholder 4">
            <a:extLst>
              <a:ext uri="{FF2B5EF4-FFF2-40B4-BE49-F238E27FC236}">
                <a16:creationId xmlns:a16="http://schemas.microsoft.com/office/drawing/2014/main" id="{C26A1354-1847-44B1-B39D-E3A52A93CB97}"/>
              </a:ext>
            </a:extLst>
          </p:cNvPr>
          <p:cNvSpPr>
            <a:spLocks noGrp="1"/>
          </p:cNvSpPr>
          <p:nvPr>
            <p:ph type="body" idx="1"/>
          </p:nvPr>
        </p:nvSpPr>
        <p:spPr>
          <a:xfrm>
            <a:off x="1069848" y="1621536"/>
            <a:ext cx="4754880" cy="1048512"/>
          </a:xfrm>
        </p:spPr>
        <p:txBody>
          <a:bodyPr>
            <a:noAutofit/>
          </a:bodyPr>
          <a:lstStyle/>
          <a:p>
            <a:r>
              <a:rPr lang="el-GR" sz="2400" b="1" dirty="0">
                <a:solidFill>
                  <a:schemeClr val="accent3">
                    <a:lumMod val="75000"/>
                  </a:schemeClr>
                </a:solidFill>
              </a:rPr>
              <a:t>Νεωτερικός ορισμός της διδασκαλίας</a:t>
            </a:r>
            <a:endParaRPr lang="el-GR" sz="2400" dirty="0"/>
          </a:p>
        </p:txBody>
      </p:sp>
      <p:sp>
        <p:nvSpPr>
          <p:cNvPr id="6" name="Content Placeholder 5">
            <a:extLst>
              <a:ext uri="{FF2B5EF4-FFF2-40B4-BE49-F238E27FC236}">
                <a16:creationId xmlns:a16="http://schemas.microsoft.com/office/drawing/2014/main" id="{8ED5E1A9-4271-47FC-9B3B-DC3165BF0090}"/>
              </a:ext>
            </a:extLst>
          </p:cNvPr>
          <p:cNvSpPr>
            <a:spLocks noGrp="1"/>
          </p:cNvSpPr>
          <p:nvPr>
            <p:ph sz="half" idx="2"/>
          </p:nvPr>
        </p:nvSpPr>
        <p:spPr>
          <a:xfrm>
            <a:off x="1069848" y="2950464"/>
            <a:ext cx="4754880" cy="3005834"/>
          </a:xfrm>
        </p:spPr>
        <p:txBody>
          <a:bodyPr>
            <a:normAutofit fontScale="92500" lnSpcReduction="10000"/>
          </a:bodyPr>
          <a:lstStyle/>
          <a:p>
            <a:r>
              <a:rPr lang="el-GR" sz="2000" dirty="0"/>
              <a:t>«Συστηματική και μεθοδευμένη δραστηριότητα, κατά την οποία ο εκπαιδευτικός λειτουργεί σύμφωνα με </a:t>
            </a:r>
            <a:r>
              <a:rPr lang="el-GR" sz="2000" b="1" dirty="0"/>
              <a:t>προκαθορισμένους</a:t>
            </a:r>
            <a:r>
              <a:rPr lang="el-GR" sz="2000" dirty="0"/>
              <a:t> (από το αναλυτικό πρόγραμμα) </a:t>
            </a:r>
            <a:r>
              <a:rPr lang="el-GR" sz="2000" b="1" dirty="0"/>
              <a:t>στόχους και περιεχόμενα, </a:t>
            </a:r>
            <a:r>
              <a:rPr lang="el-GR" sz="2000" dirty="0"/>
              <a:t>ενώ με τη χρήση εργαλείων και τεχνικών επιχειρεί να επηρεάσει κοινωνικά, ψυχολογικά, νοητικά και πολιτισμικά το μαθητή σε συγκεκριμένη κατεύθυνση». (</a:t>
            </a:r>
            <a:r>
              <a:rPr lang="el-GR" sz="2000" dirty="0" err="1"/>
              <a:t>Ματσαγγούρας</a:t>
            </a:r>
            <a:r>
              <a:rPr lang="el-GR" sz="2000" dirty="0"/>
              <a:t>, 2000)</a:t>
            </a:r>
          </a:p>
        </p:txBody>
      </p:sp>
      <p:sp>
        <p:nvSpPr>
          <p:cNvPr id="7" name="Text Placeholder 6">
            <a:extLst>
              <a:ext uri="{FF2B5EF4-FFF2-40B4-BE49-F238E27FC236}">
                <a16:creationId xmlns:a16="http://schemas.microsoft.com/office/drawing/2014/main" id="{0EF8859C-A223-4B23-8903-53D7CE2E3A2A}"/>
              </a:ext>
            </a:extLst>
          </p:cNvPr>
          <p:cNvSpPr>
            <a:spLocks noGrp="1"/>
          </p:cNvSpPr>
          <p:nvPr>
            <p:ph type="body" sz="quarter" idx="3"/>
          </p:nvPr>
        </p:nvSpPr>
        <p:spPr>
          <a:xfrm>
            <a:off x="6373368" y="1853184"/>
            <a:ext cx="4754880" cy="816864"/>
          </a:xfrm>
        </p:spPr>
        <p:txBody>
          <a:bodyPr>
            <a:noAutofit/>
          </a:bodyPr>
          <a:lstStyle/>
          <a:p>
            <a:r>
              <a:rPr lang="el-GR" sz="2400" b="1" dirty="0" err="1">
                <a:solidFill>
                  <a:schemeClr val="accent3">
                    <a:lumMod val="75000"/>
                  </a:schemeClr>
                </a:solidFill>
              </a:rPr>
              <a:t>Μετανεωτερικός</a:t>
            </a:r>
            <a:r>
              <a:rPr lang="el-GR" sz="2400" b="1" dirty="0">
                <a:solidFill>
                  <a:schemeClr val="accent3">
                    <a:lumMod val="75000"/>
                  </a:schemeClr>
                </a:solidFill>
              </a:rPr>
              <a:t> ορισμός της διδασκαλίας</a:t>
            </a:r>
            <a:endParaRPr lang="el-GR" sz="2400" dirty="0"/>
          </a:p>
          <a:p>
            <a:endParaRPr lang="el-GR" sz="2400" dirty="0"/>
          </a:p>
        </p:txBody>
      </p:sp>
      <p:sp>
        <p:nvSpPr>
          <p:cNvPr id="8" name="Content Placeholder 7">
            <a:extLst>
              <a:ext uri="{FF2B5EF4-FFF2-40B4-BE49-F238E27FC236}">
                <a16:creationId xmlns:a16="http://schemas.microsoft.com/office/drawing/2014/main" id="{3F34882E-A1BF-4785-B73B-8C104BDEC815}"/>
              </a:ext>
            </a:extLst>
          </p:cNvPr>
          <p:cNvSpPr>
            <a:spLocks noGrp="1"/>
          </p:cNvSpPr>
          <p:nvPr>
            <p:ph sz="quarter" idx="4"/>
          </p:nvPr>
        </p:nvSpPr>
        <p:spPr>
          <a:xfrm>
            <a:off x="6373368" y="2756580"/>
            <a:ext cx="5355336" cy="3705179"/>
          </a:xfrm>
        </p:spPr>
        <p:txBody>
          <a:bodyPr>
            <a:noAutofit/>
          </a:bodyPr>
          <a:lstStyle/>
          <a:p>
            <a:r>
              <a:rPr lang="el-GR" sz="2000" dirty="0"/>
              <a:t>«Ένα επικοινωνιακό γεγονός, όπου εκπαιδευτικοί και μαθητές επιχειρούν να οργανώσουν και να διεξάγουν διαδικασίες που έχουν ως στόχο, την απόκτηση, την αποδόμηση και τον μετασχηματισμό αντιλήψεων, στάσεων και πρακτικών σχετικά με την κοινωνική πραγματικότητα, μέσα σε ένα διδακτικό περιβάλλον, που ευνοεί και επιτρέπει τη συμμετοχή, την επιλογή και την απόφαση» (</a:t>
            </a:r>
            <a:r>
              <a:rPr lang="en-US" sz="2000" dirty="0" err="1"/>
              <a:t>Haarmann</a:t>
            </a:r>
            <a:r>
              <a:rPr lang="en-US" sz="2000" dirty="0"/>
              <a:t>, 1997).</a:t>
            </a:r>
            <a:endParaRPr lang="el-GR" sz="2000" dirty="0"/>
          </a:p>
        </p:txBody>
      </p:sp>
    </p:spTree>
    <p:extLst>
      <p:ext uri="{BB962C8B-B14F-4D97-AF65-F5344CB8AC3E}">
        <p14:creationId xmlns:p14="http://schemas.microsoft.com/office/powerpoint/2010/main" val="1329582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09CBE-36B2-432A-B91B-DC54CC7B3C5E}"/>
              </a:ext>
            </a:extLst>
          </p:cNvPr>
          <p:cNvSpPr>
            <a:spLocks noGrp="1"/>
          </p:cNvSpPr>
          <p:nvPr>
            <p:ph type="title"/>
          </p:nvPr>
        </p:nvSpPr>
        <p:spPr>
          <a:xfrm>
            <a:off x="1066800" y="268224"/>
            <a:ext cx="10058400" cy="747135"/>
          </a:xfrm>
        </p:spPr>
        <p:txBody>
          <a:bodyPr>
            <a:normAutofit fontScale="90000"/>
          </a:bodyPr>
          <a:lstStyle/>
          <a:p>
            <a:pPr algn="ctr"/>
            <a:br>
              <a:rPr lang="el-GR" sz="2400" b="1" dirty="0"/>
            </a:br>
            <a:r>
              <a:rPr lang="el-GR" sz="2400" b="1" dirty="0">
                <a:solidFill>
                  <a:schemeClr val="accent3">
                    <a:lumMod val="75000"/>
                  </a:schemeClr>
                </a:solidFill>
              </a:rPr>
              <a:t>Διδακτικό πλαίσιο </a:t>
            </a:r>
            <a:r>
              <a:rPr lang="el-GR" sz="2200" b="1" dirty="0">
                <a:solidFill>
                  <a:schemeClr val="accent6"/>
                </a:solidFill>
              </a:rPr>
              <a:t>Δραστηριότητα: </a:t>
            </a:r>
            <a:r>
              <a:rPr lang="el-GR" sz="2200" dirty="0"/>
              <a:t>Μπορείτε να περιγράψετε το κάθε στοιχείο στο παρακάτω παραλληλόγραμμο πλαίσιο</a:t>
            </a:r>
            <a:r>
              <a:rPr lang="el-GR" sz="2200" dirty="0">
                <a:latin typeface="Trebuchet MS" panose="020B0603020202020204" pitchFamily="34" charset="0"/>
              </a:rPr>
              <a:t>;</a:t>
            </a:r>
            <a:br>
              <a:rPr lang="el-GR" sz="2200" b="1" dirty="0"/>
            </a:br>
            <a:endParaRPr lang="el-GR" sz="2400" dirty="0"/>
          </a:p>
        </p:txBody>
      </p:sp>
      <p:sp>
        <p:nvSpPr>
          <p:cNvPr id="4" name="Rectangle 3" descr="γφδγφ&#10;">
            <a:extLst>
              <a:ext uri="{FF2B5EF4-FFF2-40B4-BE49-F238E27FC236}">
                <a16:creationId xmlns:a16="http://schemas.microsoft.com/office/drawing/2014/main" id="{85D15F26-E39E-472A-BF01-252284AA864C}"/>
              </a:ext>
            </a:extLst>
          </p:cNvPr>
          <p:cNvSpPr/>
          <p:nvPr/>
        </p:nvSpPr>
        <p:spPr>
          <a:xfrm>
            <a:off x="2563190" y="1207008"/>
            <a:ext cx="7433534" cy="5331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l-GR" dirty="0">
              <a:ln>
                <a:solidFill>
                  <a:schemeClr val="tx1"/>
                </a:solidFill>
              </a:ln>
            </a:endParaRPr>
          </a:p>
        </p:txBody>
      </p:sp>
      <p:sp>
        <p:nvSpPr>
          <p:cNvPr id="5" name="Rectangle 4">
            <a:extLst>
              <a:ext uri="{FF2B5EF4-FFF2-40B4-BE49-F238E27FC236}">
                <a16:creationId xmlns:a16="http://schemas.microsoft.com/office/drawing/2014/main" id="{95D01EBF-922D-444F-9F4A-BFFBB9ED38A8}"/>
              </a:ext>
            </a:extLst>
          </p:cNvPr>
          <p:cNvSpPr/>
          <p:nvPr/>
        </p:nvSpPr>
        <p:spPr>
          <a:xfrm>
            <a:off x="3087446" y="1699708"/>
            <a:ext cx="6314738" cy="46741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Rectangle 5">
            <a:extLst>
              <a:ext uri="{FF2B5EF4-FFF2-40B4-BE49-F238E27FC236}">
                <a16:creationId xmlns:a16="http://schemas.microsoft.com/office/drawing/2014/main" id="{2DB7CFF5-0055-4FAE-BFAE-3066623F1F27}"/>
              </a:ext>
            </a:extLst>
          </p:cNvPr>
          <p:cNvSpPr/>
          <p:nvPr/>
        </p:nvSpPr>
        <p:spPr>
          <a:xfrm>
            <a:off x="3646842" y="2186791"/>
            <a:ext cx="5389582" cy="37944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Rectangle 9">
            <a:extLst>
              <a:ext uri="{FF2B5EF4-FFF2-40B4-BE49-F238E27FC236}">
                <a16:creationId xmlns:a16="http://schemas.microsoft.com/office/drawing/2014/main" id="{44A7D0E0-D146-41E6-A99A-FB77F1955038}"/>
              </a:ext>
            </a:extLst>
          </p:cNvPr>
          <p:cNvSpPr/>
          <p:nvPr/>
        </p:nvSpPr>
        <p:spPr>
          <a:xfrm>
            <a:off x="4313816" y="2656825"/>
            <a:ext cx="4152452" cy="301245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el-GR" dirty="0"/>
          </a:p>
        </p:txBody>
      </p:sp>
      <p:sp>
        <p:nvSpPr>
          <p:cNvPr id="11" name="Rectangle 10">
            <a:extLst>
              <a:ext uri="{FF2B5EF4-FFF2-40B4-BE49-F238E27FC236}">
                <a16:creationId xmlns:a16="http://schemas.microsoft.com/office/drawing/2014/main" id="{256A2C66-4AC4-4C71-9110-5A84076BF7FC}"/>
              </a:ext>
            </a:extLst>
          </p:cNvPr>
          <p:cNvSpPr/>
          <p:nvPr/>
        </p:nvSpPr>
        <p:spPr>
          <a:xfrm>
            <a:off x="4733366" y="3022898"/>
            <a:ext cx="3248808" cy="2388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a:t>
            </a:r>
            <a:endParaRPr lang="el-GR" dirty="0"/>
          </a:p>
        </p:txBody>
      </p:sp>
      <p:sp>
        <p:nvSpPr>
          <p:cNvPr id="12" name="Isosceles Triangle 11">
            <a:extLst>
              <a:ext uri="{FF2B5EF4-FFF2-40B4-BE49-F238E27FC236}">
                <a16:creationId xmlns:a16="http://schemas.microsoft.com/office/drawing/2014/main" id="{7EF17F6E-CE1F-4095-8752-039E643DF924}"/>
              </a:ext>
            </a:extLst>
          </p:cNvPr>
          <p:cNvSpPr/>
          <p:nvPr/>
        </p:nvSpPr>
        <p:spPr>
          <a:xfrm>
            <a:off x="5007686" y="3229850"/>
            <a:ext cx="2495774" cy="1878113"/>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6041A82B-DB5E-4FB5-B7D8-B3ECAA3A0752}"/>
              </a:ext>
            </a:extLst>
          </p:cNvPr>
          <p:cNvSpPr txBox="1"/>
          <p:nvPr/>
        </p:nvSpPr>
        <p:spPr>
          <a:xfrm flipH="1">
            <a:off x="2622712" y="1158958"/>
            <a:ext cx="3546439" cy="369332"/>
          </a:xfrm>
          <a:prstGeom prst="rect">
            <a:avLst/>
          </a:prstGeom>
          <a:noFill/>
        </p:spPr>
        <p:txBody>
          <a:bodyPr wrap="square" rtlCol="0">
            <a:spAutoFit/>
          </a:bodyPr>
          <a:lstStyle/>
          <a:p>
            <a:r>
              <a:rPr lang="el-GR" b="1" dirty="0"/>
              <a:t>Διαπροσωπικές σχέσεις</a:t>
            </a:r>
          </a:p>
        </p:txBody>
      </p:sp>
      <p:sp>
        <p:nvSpPr>
          <p:cNvPr id="14" name="TextBox 13">
            <a:extLst>
              <a:ext uri="{FF2B5EF4-FFF2-40B4-BE49-F238E27FC236}">
                <a16:creationId xmlns:a16="http://schemas.microsoft.com/office/drawing/2014/main" id="{D43DB11C-1011-4D17-BF17-960FD49497FE}"/>
              </a:ext>
            </a:extLst>
          </p:cNvPr>
          <p:cNvSpPr txBox="1"/>
          <p:nvPr/>
        </p:nvSpPr>
        <p:spPr>
          <a:xfrm>
            <a:off x="3184264" y="1807284"/>
            <a:ext cx="4797910" cy="338554"/>
          </a:xfrm>
          <a:prstGeom prst="rect">
            <a:avLst/>
          </a:prstGeom>
          <a:noFill/>
        </p:spPr>
        <p:txBody>
          <a:bodyPr wrap="square" rtlCol="0">
            <a:spAutoFit/>
          </a:bodyPr>
          <a:lstStyle/>
          <a:p>
            <a:r>
              <a:rPr lang="el-GR" sz="1600" b="1" dirty="0"/>
              <a:t>Καθοδήγηση (στη μαθησιακή δραστηριότητα)</a:t>
            </a:r>
          </a:p>
        </p:txBody>
      </p:sp>
      <p:sp>
        <p:nvSpPr>
          <p:cNvPr id="17" name="TextBox 16">
            <a:extLst>
              <a:ext uri="{FF2B5EF4-FFF2-40B4-BE49-F238E27FC236}">
                <a16:creationId xmlns:a16="http://schemas.microsoft.com/office/drawing/2014/main" id="{51F49212-B6ED-4762-A109-B71A7BB88476}"/>
              </a:ext>
            </a:extLst>
          </p:cNvPr>
          <p:cNvSpPr txBox="1"/>
          <p:nvPr/>
        </p:nvSpPr>
        <p:spPr>
          <a:xfrm>
            <a:off x="3948056" y="2274026"/>
            <a:ext cx="3410175" cy="369332"/>
          </a:xfrm>
          <a:prstGeom prst="rect">
            <a:avLst/>
          </a:prstGeom>
          <a:noFill/>
        </p:spPr>
        <p:txBody>
          <a:bodyPr wrap="square" rtlCol="0">
            <a:spAutoFit/>
          </a:bodyPr>
          <a:lstStyle/>
          <a:p>
            <a:r>
              <a:rPr lang="el-GR" b="1" dirty="0"/>
              <a:t>Αυθεντικότητα μάθησης</a:t>
            </a:r>
          </a:p>
        </p:txBody>
      </p:sp>
      <p:sp>
        <p:nvSpPr>
          <p:cNvPr id="18" name="TextBox 17">
            <a:extLst>
              <a:ext uri="{FF2B5EF4-FFF2-40B4-BE49-F238E27FC236}">
                <a16:creationId xmlns:a16="http://schemas.microsoft.com/office/drawing/2014/main" id="{4A902FA3-C62C-4FFE-AA79-2E4C9C5E7BAA}"/>
              </a:ext>
            </a:extLst>
          </p:cNvPr>
          <p:cNvSpPr txBox="1"/>
          <p:nvPr/>
        </p:nvSpPr>
        <p:spPr>
          <a:xfrm>
            <a:off x="4572000" y="2684311"/>
            <a:ext cx="3248808" cy="369332"/>
          </a:xfrm>
          <a:prstGeom prst="rect">
            <a:avLst/>
          </a:prstGeom>
          <a:noFill/>
        </p:spPr>
        <p:txBody>
          <a:bodyPr wrap="square" rtlCol="0">
            <a:spAutoFit/>
          </a:bodyPr>
          <a:lstStyle/>
          <a:p>
            <a:r>
              <a:rPr lang="el-GR" b="1" dirty="0"/>
              <a:t>Κίνητρα συμπεριφοράς</a:t>
            </a:r>
          </a:p>
        </p:txBody>
      </p:sp>
      <p:sp>
        <p:nvSpPr>
          <p:cNvPr id="19" name="TextBox 18">
            <a:extLst>
              <a:ext uri="{FF2B5EF4-FFF2-40B4-BE49-F238E27FC236}">
                <a16:creationId xmlns:a16="http://schemas.microsoft.com/office/drawing/2014/main" id="{E26EF7CE-F189-46F9-B358-6B7CEB803426}"/>
              </a:ext>
            </a:extLst>
          </p:cNvPr>
          <p:cNvSpPr txBox="1"/>
          <p:nvPr/>
        </p:nvSpPr>
        <p:spPr>
          <a:xfrm>
            <a:off x="6230113" y="3169920"/>
            <a:ext cx="1377695" cy="584775"/>
          </a:xfrm>
          <a:prstGeom prst="rect">
            <a:avLst/>
          </a:prstGeom>
          <a:noFill/>
        </p:spPr>
        <p:txBody>
          <a:bodyPr wrap="square" rtlCol="0">
            <a:spAutoFit/>
          </a:bodyPr>
          <a:lstStyle/>
          <a:p>
            <a:r>
              <a:rPr lang="el-GR" sz="1600" b="1" dirty="0"/>
              <a:t>Γνωστικό αντικείμενο</a:t>
            </a:r>
          </a:p>
        </p:txBody>
      </p:sp>
      <p:sp>
        <p:nvSpPr>
          <p:cNvPr id="20" name="TextBox 19">
            <a:extLst>
              <a:ext uri="{FF2B5EF4-FFF2-40B4-BE49-F238E27FC236}">
                <a16:creationId xmlns:a16="http://schemas.microsoft.com/office/drawing/2014/main" id="{40938295-158D-4492-A7C4-A20DD97985D8}"/>
              </a:ext>
            </a:extLst>
          </p:cNvPr>
          <p:cNvSpPr txBox="1"/>
          <p:nvPr/>
        </p:nvSpPr>
        <p:spPr>
          <a:xfrm>
            <a:off x="4657344" y="5158292"/>
            <a:ext cx="3808924" cy="338554"/>
          </a:xfrm>
          <a:prstGeom prst="rect">
            <a:avLst/>
          </a:prstGeom>
          <a:noFill/>
        </p:spPr>
        <p:txBody>
          <a:bodyPr wrap="square" rtlCol="0">
            <a:spAutoFit/>
          </a:bodyPr>
          <a:lstStyle/>
          <a:p>
            <a:r>
              <a:rPr lang="el-GR" sz="1600" b="1" dirty="0"/>
              <a:t>Μαθητής			     Εκπαιδευτικός</a:t>
            </a:r>
          </a:p>
        </p:txBody>
      </p:sp>
      <p:sp>
        <p:nvSpPr>
          <p:cNvPr id="3" name="Rectangle 2">
            <a:extLst>
              <a:ext uri="{FF2B5EF4-FFF2-40B4-BE49-F238E27FC236}">
                <a16:creationId xmlns:a16="http://schemas.microsoft.com/office/drawing/2014/main" id="{76AD70C3-D9C9-45AE-AF52-65DECC345814}"/>
              </a:ext>
            </a:extLst>
          </p:cNvPr>
          <p:cNvSpPr/>
          <p:nvPr/>
        </p:nvSpPr>
        <p:spPr>
          <a:xfrm>
            <a:off x="365760" y="5949696"/>
            <a:ext cx="1999488" cy="48768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err="1">
                <a:solidFill>
                  <a:schemeClr val="tx1"/>
                </a:solidFill>
              </a:rPr>
              <a:t>Ματσαγγούρας</a:t>
            </a:r>
            <a:r>
              <a:rPr lang="el-GR" sz="1400" dirty="0">
                <a:solidFill>
                  <a:schemeClr val="tx1"/>
                </a:solidFill>
              </a:rPr>
              <a:t>, 2000</a:t>
            </a:r>
          </a:p>
        </p:txBody>
      </p:sp>
    </p:spTree>
    <p:extLst>
      <p:ext uri="{BB962C8B-B14F-4D97-AF65-F5344CB8AC3E}">
        <p14:creationId xmlns:p14="http://schemas.microsoft.com/office/powerpoint/2010/main" val="1240541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D253E-4380-445F-97E9-AE6138772473}"/>
              </a:ext>
            </a:extLst>
          </p:cNvPr>
          <p:cNvSpPr>
            <a:spLocks noGrp="1"/>
          </p:cNvSpPr>
          <p:nvPr>
            <p:ph type="title"/>
          </p:nvPr>
        </p:nvSpPr>
        <p:spPr>
          <a:xfrm>
            <a:off x="1066800" y="642594"/>
            <a:ext cx="10058400" cy="712870"/>
          </a:xfrm>
        </p:spPr>
        <p:txBody>
          <a:bodyPr>
            <a:normAutofit/>
          </a:bodyPr>
          <a:lstStyle/>
          <a:p>
            <a:pPr algn="ctr"/>
            <a:r>
              <a:rPr lang="el-GR" sz="2800" b="1" dirty="0">
                <a:solidFill>
                  <a:schemeClr val="accent3">
                    <a:lumMod val="75000"/>
                  </a:schemeClr>
                </a:solidFill>
              </a:rPr>
              <a:t>…Απάντηση</a:t>
            </a:r>
          </a:p>
        </p:txBody>
      </p:sp>
      <p:sp>
        <p:nvSpPr>
          <p:cNvPr id="3" name="Content Placeholder 2">
            <a:extLst>
              <a:ext uri="{FF2B5EF4-FFF2-40B4-BE49-F238E27FC236}">
                <a16:creationId xmlns:a16="http://schemas.microsoft.com/office/drawing/2014/main" id="{D83239A5-4775-4CE5-9BC5-8F71C2A344E8}"/>
              </a:ext>
            </a:extLst>
          </p:cNvPr>
          <p:cNvSpPr>
            <a:spLocks noGrp="1"/>
          </p:cNvSpPr>
          <p:nvPr>
            <p:ph idx="1"/>
          </p:nvPr>
        </p:nvSpPr>
        <p:spPr>
          <a:xfrm>
            <a:off x="1066800" y="1355464"/>
            <a:ext cx="10058400" cy="5502535"/>
          </a:xfrm>
        </p:spPr>
        <p:txBody>
          <a:bodyPr>
            <a:normAutofit/>
          </a:bodyPr>
          <a:lstStyle/>
          <a:p>
            <a:endParaRPr lang="el-GR" sz="2400" dirty="0">
              <a:latin typeface="Trebuchet MS" panose="020B0603020202020204" pitchFamily="34" charset="0"/>
            </a:endParaRPr>
          </a:p>
          <a:p>
            <a:r>
              <a:rPr lang="el-GR" sz="2400" dirty="0">
                <a:latin typeface="Trebuchet MS" panose="020B0603020202020204" pitchFamily="34" charset="0"/>
              </a:rPr>
              <a:t>Διαπροσωπικές σχέσεις: μαθητής-εκπαιδευτικός, μαθητής-μαθητής</a:t>
            </a:r>
          </a:p>
          <a:p>
            <a:r>
              <a:rPr lang="el-GR" sz="2400" dirty="0">
                <a:latin typeface="Trebuchet MS" panose="020B0603020202020204" pitchFamily="34" charset="0"/>
              </a:rPr>
              <a:t>Καθοδήγηση μαθησιακής δραστηριότητας: ο βαθμός καθοδήγησης περιορίζεται σε μικρότερο βαθμό στη σύγχρονη διδασκαλία όσο μεγαλώνουν οι βαθμίδες εκπαίδευσης για να ενισχυθεί η αυτενέργεια των μαθητών.</a:t>
            </a:r>
          </a:p>
          <a:p>
            <a:r>
              <a:rPr lang="el-GR" sz="2400" dirty="0">
                <a:latin typeface="Trebuchet MS" panose="020B0603020202020204" pitchFamily="34" charset="0"/>
              </a:rPr>
              <a:t>Αυθεντικότητα μάθησης: Η μάθηση να σχετίζεται με πραγματικές καταστάσεις από τις εμπειρίες των μαθητών. </a:t>
            </a:r>
          </a:p>
          <a:p>
            <a:r>
              <a:rPr lang="el-GR" sz="2400" dirty="0">
                <a:latin typeface="Trebuchet MS" panose="020B0603020202020204" pitchFamily="34" charset="0"/>
              </a:rPr>
              <a:t>Κίνητρα (συμπεριφοράς): να αναπτυχθούν τα εσωτερικά κίνητρα πιο πολύ κι όχι αλόγιστη χρήση των εξωτερικών κινήτρων (</a:t>
            </a:r>
            <a:r>
              <a:rPr lang="el-GR" sz="2400" dirty="0" err="1">
                <a:latin typeface="Trebuchet MS" panose="020B0603020202020204" pitchFamily="34" charset="0"/>
              </a:rPr>
              <a:t>πχ.βαθμολογία</a:t>
            </a:r>
            <a:r>
              <a:rPr lang="el-GR" sz="2400" dirty="0">
                <a:latin typeface="Trebuchet MS" panose="020B0603020202020204" pitchFamily="34" charset="0"/>
              </a:rPr>
              <a:t>, ελεύθερη ώρα, εκδρομές </a:t>
            </a:r>
            <a:r>
              <a:rPr lang="el-GR" sz="2400" dirty="0" err="1">
                <a:latin typeface="Trebuchet MS" panose="020B0603020202020204" pitchFamily="34" charset="0"/>
              </a:rPr>
              <a:t>κλπ</a:t>
            </a:r>
            <a:r>
              <a:rPr lang="el-GR" sz="2400" dirty="0">
                <a:latin typeface="Trebuchet MS" panose="020B0603020202020204" pitchFamily="34" charset="0"/>
              </a:rPr>
              <a:t>)</a:t>
            </a:r>
            <a:endParaRPr lang="el-GR" sz="2400" dirty="0"/>
          </a:p>
          <a:p>
            <a:endParaRPr lang="el-GR" dirty="0"/>
          </a:p>
        </p:txBody>
      </p:sp>
    </p:spTree>
    <p:extLst>
      <p:ext uri="{BB962C8B-B14F-4D97-AF65-F5344CB8AC3E}">
        <p14:creationId xmlns:p14="http://schemas.microsoft.com/office/powerpoint/2010/main" val="39027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322C1-C030-4462-B7C4-11C6F63333A2}"/>
              </a:ext>
            </a:extLst>
          </p:cNvPr>
          <p:cNvSpPr>
            <a:spLocks noGrp="1"/>
          </p:cNvSpPr>
          <p:nvPr>
            <p:ph type="title"/>
          </p:nvPr>
        </p:nvSpPr>
        <p:spPr>
          <a:xfrm>
            <a:off x="1066800" y="500362"/>
            <a:ext cx="10058400" cy="647272"/>
          </a:xfrm>
        </p:spPr>
        <p:txBody>
          <a:bodyPr>
            <a:normAutofit/>
          </a:bodyPr>
          <a:lstStyle/>
          <a:p>
            <a:pPr algn="ctr"/>
            <a:r>
              <a:rPr lang="el-GR" sz="2800" b="1" dirty="0">
                <a:solidFill>
                  <a:schemeClr val="accent3">
                    <a:lumMod val="75000"/>
                  </a:schemeClr>
                </a:solidFill>
              </a:rPr>
              <a:t>Βασικά ερωτήματα για τη διδασκαλία</a:t>
            </a:r>
          </a:p>
        </p:txBody>
      </p:sp>
      <p:graphicFrame>
        <p:nvGraphicFramePr>
          <p:cNvPr id="4" name="Content Placeholder 3">
            <a:extLst>
              <a:ext uri="{FF2B5EF4-FFF2-40B4-BE49-F238E27FC236}">
                <a16:creationId xmlns:a16="http://schemas.microsoft.com/office/drawing/2014/main" id="{31BB097A-20D2-48E9-AD17-C18E260399E0}"/>
              </a:ext>
            </a:extLst>
          </p:cNvPr>
          <p:cNvGraphicFramePr>
            <a:graphicFrameLocks noGrp="1"/>
          </p:cNvGraphicFramePr>
          <p:nvPr>
            <p:ph idx="1"/>
            <p:extLst>
              <p:ext uri="{D42A27DB-BD31-4B8C-83A1-F6EECF244321}">
                <p14:modId xmlns:p14="http://schemas.microsoft.com/office/powerpoint/2010/main" val="3100109955"/>
              </p:ext>
            </p:extLst>
          </p:nvPr>
        </p:nvGraphicFramePr>
        <p:xfrm>
          <a:off x="1066800" y="1279525"/>
          <a:ext cx="10058400" cy="4756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696007DF-DB70-4115-9D6F-C1B8B86F39B7}"/>
              </a:ext>
            </a:extLst>
          </p:cNvPr>
          <p:cNvSpPr/>
          <p:nvPr/>
        </p:nvSpPr>
        <p:spPr>
          <a:xfrm>
            <a:off x="4238513" y="1377875"/>
            <a:ext cx="2614108" cy="969237"/>
          </a:xfrm>
          <a:prstGeom prst="rect">
            <a:avLst/>
          </a:prstGeom>
          <a:solidFill>
            <a:schemeClr val="bg1">
              <a:lumMod val="8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latin typeface="Trebuchet MS" panose="020B0603020202020204" pitchFamily="34" charset="0"/>
              </a:rPr>
              <a:t>1. Γιατί;</a:t>
            </a:r>
          </a:p>
          <a:p>
            <a:pPr algn="ctr"/>
            <a:r>
              <a:rPr lang="el-GR" sz="2400" dirty="0">
                <a:solidFill>
                  <a:schemeClr val="tx1"/>
                </a:solidFill>
                <a:latin typeface="Trebuchet MS" panose="020B0603020202020204" pitchFamily="34" charset="0"/>
              </a:rPr>
              <a:t>(Σκοποί-Στόχοι)</a:t>
            </a:r>
          </a:p>
        </p:txBody>
      </p:sp>
      <p:sp>
        <p:nvSpPr>
          <p:cNvPr id="6" name="Rectangle 5">
            <a:extLst>
              <a:ext uri="{FF2B5EF4-FFF2-40B4-BE49-F238E27FC236}">
                <a16:creationId xmlns:a16="http://schemas.microsoft.com/office/drawing/2014/main" id="{4EF51F64-2CEF-4528-9C46-2EAC553332FA}"/>
              </a:ext>
            </a:extLst>
          </p:cNvPr>
          <p:cNvSpPr/>
          <p:nvPr/>
        </p:nvSpPr>
        <p:spPr>
          <a:xfrm>
            <a:off x="7834255" y="2589903"/>
            <a:ext cx="2503843" cy="839097"/>
          </a:xfrm>
          <a:prstGeom prst="rect">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a:solidFill>
                  <a:schemeClr val="tx1"/>
                </a:solidFill>
                <a:latin typeface="Trebuchet MS" panose="020B0603020202020204" pitchFamily="34" charset="0"/>
              </a:rPr>
              <a:t>2. Τι; (Περιεχόμενο)</a:t>
            </a:r>
          </a:p>
        </p:txBody>
      </p:sp>
      <p:sp>
        <p:nvSpPr>
          <p:cNvPr id="7" name="Rectangle 6">
            <a:extLst>
              <a:ext uri="{FF2B5EF4-FFF2-40B4-BE49-F238E27FC236}">
                <a16:creationId xmlns:a16="http://schemas.microsoft.com/office/drawing/2014/main" id="{B4D020FC-84F3-41FE-871F-5DECD5C1E779}"/>
              </a:ext>
            </a:extLst>
          </p:cNvPr>
          <p:cNvSpPr/>
          <p:nvPr/>
        </p:nvSpPr>
        <p:spPr>
          <a:xfrm>
            <a:off x="7144871" y="4915370"/>
            <a:ext cx="2420470" cy="839097"/>
          </a:xfrm>
          <a:prstGeom prst="rect">
            <a:avLst/>
          </a:prstGeom>
          <a:solidFill>
            <a:srgbClr val="FFC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latin typeface="Trebuchet MS" panose="020B0603020202020204" pitchFamily="34" charset="0"/>
              </a:rPr>
              <a:t>3. Πώς; (Μέθοδος)</a:t>
            </a:r>
          </a:p>
        </p:txBody>
      </p:sp>
      <p:sp>
        <p:nvSpPr>
          <p:cNvPr id="8" name="Rectangle 7">
            <a:extLst>
              <a:ext uri="{FF2B5EF4-FFF2-40B4-BE49-F238E27FC236}">
                <a16:creationId xmlns:a16="http://schemas.microsoft.com/office/drawing/2014/main" id="{E6614FA4-9E09-479D-9824-2BB1A3B9FC75}"/>
              </a:ext>
            </a:extLst>
          </p:cNvPr>
          <p:cNvSpPr/>
          <p:nvPr/>
        </p:nvSpPr>
        <p:spPr>
          <a:xfrm>
            <a:off x="2398954" y="4915370"/>
            <a:ext cx="2420470" cy="839097"/>
          </a:xfrm>
          <a:prstGeom prst="rect">
            <a:avLst/>
          </a:prstGeom>
          <a:solidFill>
            <a:srgbClr val="92D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latin typeface="Trebuchet MS" panose="020B0603020202020204" pitchFamily="34" charset="0"/>
              </a:rPr>
              <a:t>4. Μέσα-Υλικά;</a:t>
            </a:r>
          </a:p>
        </p:txBody>
      </p:sp>
      <p:sp>
        <p:nvSpPr>
          <p:cNvPr id="9" name="Rectangle 8">
            <a:extLst>
              <a:ext uri="{FF2B5EF4-FFF2-40B4-BE49-F238E27FC236}">
                <a16:creationId xmlns:a16="http://schemas.microsoft.com/office/drawing/2014/main" id="{E2E86A4C-8073-4B50-A071-3C4A19F04362}"/>
              </a:ext>
            </a:extLst>
          </p:cNvPr>
          <p:cNvSpPr/>
          <p:nvPr/>
        </p:nvSpPr>
        <p:spPr>
          <a:xfrm>
            <a:off x="4432150" y="3237176"/>
            <a:ext cx="2614107" cy="839097"/>
          </a:xfrm>
          <a:prstGeom prst="rect">
            <a:avLst/>
          </a:prstGeom>
          <a:solidFill>
            <a:schemeClr val="accent4">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latin typeface="Trebuchet MS" panose="020B0603020202020204" pitchFamily="34" charset="0"/>
              </a:rPr>
              <a:t>Μαθησιακό περιβάλλον (Δάσκαλος-Μαθητές)</a:t>
            </a:r>
          </a:p>
        </p:txBody>
      </p:sp>
      <p:sp>
        <p:nvSpPr>
          <p:cNvPr id="10" name="Rectangle 9">
            <a:extLst>
              <a:ext uri="{FF2B5EF4-FFF2-40B4-BE49-F238E27FC236}">
                <a16:creationId xmlns:a16="http://schemas.microsoft.com/office/drawing/2014/main" id="{6BCC10CE-EBDC-44F4-9E01-4345B51958EC}"/>
              </a:ext>
            </a:extLst>
          </p:cNvPr>
          <p:cNvSpPr/>
          <p:nvPr/>
        </p:nvSpPr>
        <p:spPr>
          <a:xfrm>
            <a:off x="1066800" y="2194561"/>
            <a:ext cx="2420470" cy="1463040"/>
          </a:xfrm>
          <a:prstGeom prst="rect">
            <a:avLst/>
          </a:prstGeom>
          <a:solidFill>
            <a:schemeClr val="bg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latin typeface="Trebuchet MS" panose="020B0603020202020204" pitchFamily="34" charset="0"/>
              </a:rPr>
              <a:t>5. Αποτέλεσμα; (αξιολόγηση μαθητή και διδασκαλίας)</a:t>
            </a:r>
          </a:p>
        </p:txBody>
      </p:sp>
      <p:cxnSp>
        <p:nvCxnSpPr>
          <p:cNvPr id="11" name="Straight Arrow Connector 10">
            <a:extLst>
              <a:ext uri="{FF2B5EF4-FFF2-40B4-BE49-F238E27FC236}">
                <a16:creationId xmlns:a16="http://schemas.microsoft.com/office/drawing/2014/main" id="{7F5C0D0F-451A-4B40-B19C-AB5F826295E9}"/>
              </a:ext>
            </a:extLst>
          </p:cNvPr>
          <p:cNvCxnSpPr/>
          <p:nvPr/>
        </p:nvCxnSpPr>
        <p:spPr>
          <a:xfrm flipV="1">
            <a:off x="5498592" y="2523744"/>
            <a:ext cx="97536" cy="4876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285AF78-96B5-4030-AB31-10781EF9B058}"/>
              </a:ext>
            </a:extLst>
          </p:cNvPr>
          <p:cNvCxnSpPr>
            <a:cxnSpLocks/>
          </p:cNvCxnSpPr>
          <p:nvPr/>
        </p:nvCxnSpPr>
        <p:spPr>
          <a:xfrm flipV="1">
            <a:off x="7351776" y="3279648"/>
            <a:ext cx="353568" cy="207264"/>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654A49B-0186-4B98-85F4-4878BD469937}"/>
              </a:ext>
            </a:extLst>
          </p:cNvPr>
          <p:cNvCxnSpPr/>
          <p:nvPr/>
        </p:nvCxnSpPr>
        <p:spPr>
          <a:xfrm>
            <a:off x="5986272" y="4376928"/>
            <a:ext cx="463296" cy="4876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1F0CAFD-BE00-4052-B296-DD8302AACD13}"/>
              </a:ext>
            </a:extLst>
          </p:cNvPr>
          <p:cNvCxnSpPr/>
          <p:nvPr/>
        </p:nvCxnSpPr>
        <p:spPr>
          <a:xfrm flipH="1">
            <a:off x="4754880" y="4376928"/>
            <a:ext cx="402336" cy="42672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0F1DEC6-EADB-44FF-B3E7-B9A6CB670C77}"/>
              </a:ext>
            </a:extLst>
          </p:cNvPr>
          <p:cNvCxnSpPr>
            <a:cxnSpLocks/>
          </p:cNvCxnSpPr>
          <p:nvPr/>
        </p:nvCxnSpPr>
        <p:spPr>
          <a:xfrm flipH="1" flipV="1">
            <a:off x="3621024" y="3084576"/>
            <a:ext cx="548640" cy="39014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3744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3FFFC-8341-4EDD-972D-2CE68B4427A3}"/>
              </a:ext>
            </a:extLst>
          </p:cNvPr>
          <p:cNvSpPr>
            <a:spLocks noGrp="1"/>
          </p:cNvSpPr>
          <p:nvPr>
            <p:ph type="title"/>
          </p:nvPr>
        </p:nvSpPr>
        <p:spPr>
          <a:xfrm>
            <a:off x="1066800" y="642594"/>
            <a:ext cx="10058400" cy="857022"/>
          </a:xfrm>
        </p:spPr>
        <p:txBody>
          <a:bodyPr>
            <a:normAutofit/>
          </a:bodyPr>
          <a:lstStyle/>
          <a:p>
            <a:pPr algn="ctr"/>
            <a:r>
              <a:rPr lang="el-GR" sz="3200" b="1" dirty="0">
                <a:solidFill>
                  <a:schemeClr val="accent3">
                    <a:lumMod val="75000"/>
                  </a:schemeClr>
                </a:solidFill>
              </a:rPr>
              <a:t>Δραστηριότητα: Το νόημα στη διδασκαλία</a:t>
            </a:r>
          </a:p>
        </p:txBody>
      </p:sp>
      <p:sp>
        <p:nvSpPr>
          <p:cNvPr id="3" name="Content Placeholder 2">
            <a:extLst>
              <a:ext uri="{FF2B5EF4-FFF2-40B4-BE49-F238E27FC236}">
                <a16:creationId xmlns:a16="http://schemas.microsoft.com/office/drawing/2014/main" id="{291860E3-A147-4663-9840-FF0EA2488B7B}"/>
              </a:ext>
            </a:extLst>
          </p:cNvPr>
          <p:cNvSpPr>
            <a:spLocks noGrp="1"/>
          </p:cNvSpPr>
          <p:nvPr>
            <p:ph idx="1"/>
          </p:nvPr>
        </p:nvSpPr>
        <p:spPr/>
        <p:txBody>
          <a:bodyPr>
            <a:normAutofit/>
          </a:bodyPr>
          <a:lstStyle/>
          <a:p>
            <a:r>
              <a:rPr lang="el-GR" sz="2800" dirty="0">
                <a:latin typeface="+mj-lt"/>
              </a:rPr>
              <a:t>Πότε η διδασκαλία έχει νόημα για τους μαθητές;</a:t>
            </a:r>
          </a:p>
          <a:p>
            <a:endParaRPr lang="el-GR" sz="2800" dirty="0">
              <a:latin typeface="+mj-lt"/>
            </a:endParaRPr>
          </a:p>
          <a:p>
            <a:r>
              <a:rPr lang="el-GR" sz="2800" dirty="0">
                <a:latin typeface="+mj-lt"/>
              </a:rPr>
              <a:t>Πότε η διδασκαλία έχει νόημα για τον εκπαιδευτικό;</a:t>
            </a:r>
          </a:p>
        </p:txBody>
      </p:sp>
    </p:spTree>
    <p:extLst>
      <p:ext uri="{BB962C8B-B14F-4D97-AF65-F5344CB8AC3E}">
        <p14:creationId xmlns:p14="http://schemas.microsoft.com/office/powerpoint/2010/main" val="1020569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0DFAF-5740-4449-872C-7BC53B2F79D8}"/>
              </a:ext>
            </a:extLst>
          </p:cNvPr>
          <p:cNvSpPr>
            <a:spLocks noGrp="1"/>
          </p:cNvSpPr>
          <p:nvPr>
            <p:ph type="title"/>
          </p:nvPr>
        </p:nvSpPr>
        <p:spPr>
          <a:xfrm>
            <a:off x="1066800" y="642594"/>
            <a:ext cx="10058400" cy="564414"/>
          </a:xfrm>
        </p:spPr>
        <p:txBody>
          <a:bodyPr>
            <a:normAutofit/>
          </a:bodyPr>
          <a:lstStyle/>
          <a:p>
            <a:r>
              <a:rPr lang="el-GR" sz="2800" dirty="0">
                <a:solidFill>
                  <a:schemeClr val="accent3">
                    <a:lumMod val="75000"/>
                  </a:schemeClr>
                </a:solidFill>
              </a:rPr>
              <a:t>Μερικές απαντήσεις…</a:t>
            </a:r>
          </a:p>
        </p:txBody>
      </p:sp>
      <p:graphicFrame>
        <p:nvGraphicFramePr>
          <p:cNvPr id="4" name="Table 4">
            <a:extLst>
              <a:ext uri="{FF2B5EF4-FFF2-40B4-BE49-F238E27FC236}">
                <a16:creationId xmlns:a16="http://schemas.microsoft.com/office/drawing/2014/main" id="{AC7C11CB-29D2-40ED-877F-9847E13496A0}"/>
              </a:ext>
            </a:extLst>
          </p:cNvPr>
          <p:cNvGraphicFramePr>
            <a:graphicFrameLocks noGrp="1"/>
          </p:cNvGraphicFramePr>
          <p:nvPr>
            <p:ph idx="1"/>
            <p:extLst>
              <p:ext uri="{D42A27DB-BD31-4B8C-83A1-F6EECF244321}">
                <p14:modId xmlns:p14="http://schemas.microsoft.com/office/powerpoint/2010/main" val="261155346"/>
              </p:ext>
            </p:extLst>
          </p:nvPr>
        </p:nvGraphicFramePr>
        <p:xfrm>
          <a:off x="1066800" y="1280160"/>
          <a:ext cx="10174224" cy="5279135"/>
        </p:xfrm>
        <a:graphic>
          <a:graphicData uri="http://schemas.openxmlformats.org/drawingml/2006/table">
            <a:tbl>
              <a:tblPr firstRow="1" bandRow="1">
                <a:tableStyleId>{93296810-A885-4BE3-A3E7-6D5BEEA58F35}</a:tableStyleId>
              </a:tblPr>
              <a:tblGrid>
                <a:gridCol w="5000785">
                  <a:extLst>
                    <a:ext uri="{9D8B030D-6E8A-4147-A177-3AD203B41FA5}">
                      <a16:colId xmlns:a16="http://schemas.microsoft.com/office/drawing/2014/main" val="152817586"/>
                    </a:ext>
                  </a:extLst>
                </a:gridCol>
                <a:gridCol w="5173439">
                  <a:extLst>
                    <a:ext uri="{9D8B030D-6E8A-4147-A177-3AD203B41FA5}">
                      <a16:colId xmlns:a16="http://schemas.microsoft.com/office/drawing/2014/main" val="4136619415"/>
                    </a:ext>
                  </a:extLst>
                </a:gridCol>
              </a:tblGrid>
              <a:tr h="926164">
                <a:tc>
                  <a:txBody>
                    <a:bodyPr/>
                    <a:lstStyle/>
                    <a:p>
                      <a:r>
                        <a:rPr lang="el-GR" sz="1800" u="none" strike="noStrike" kern="1200" baseline="0" dirty="0"/>
                        <a:t>Όταν προάγει κι ενθαρρύνει τον διάλογο, την δημοκρατία, τον σεβασμό την ελευθερία λόγου , την εργατικότητα </a:t>
                      </a:r>
                      <a:r>
                        <a:rPr lang="el-GR" sz="1800" u="none" strike="noStrike" kern="1200" baseline="0" dirty="0" err="1"/>
                        <a:t>κ.λπ</a:t>
                      </a:r>
                      <a:endParaRPr lang="el-GR" sz="1800" b="0" i="0" u="none" strike="noStrike" kern="1200" baseline="0" dirty="0">
                        <a:solidFill>
                          <a:schemeClr val="lt1"/>
                        </a:solidFill>
                        <a:latin typeface="+mn-lt"/>
                        <a:ea typeface="+mn-ea"/>
                        <a:cs typeface="+mn-cs"/>
                      </a:endParaRPr>
                    </a:p>
                  </a:txBody>
                  <a:tcPr/>
                </a:tc>
                <a:tc>
                  <a:txBody>
                    <a:bodyPr/>
                    <a:lstStyle/>
                    <a:p>
                      <a:r>
                        <a:rPr lang="el-GR" sz="1800" u="none" strike="noStrike" kern="1200" baseline="0" dirty="0"/>
                        <a:t>Όταν βλέπει ότι η διδασκαλία του είναι</a:t>
                      </a:r>
                    </a:p>
                    <a:p>
                      <a:r>
                        <a:rPr lang="el-GR" sz="1800" u="none" strike="noStrike" kern="1200" baseline="0" dirty="0"/>
                        <a:t>ευχάριστη για τους μαθητές του.</a:t>
                      </a:r>
                      <a:endParaRPr lang="el-GR" dirty="0"/>
                    </a:p>
                  </a:txBody>
                  <a:tcPr/>
                </a:tc>
                <a:extLst>
                  <a:ext uri="{0D108BD9-81ED-4DB2-BD59-A6C34878D82A}">
                    <a16:rowId xmlns:a16="http://schemas.microsoft.com/office/drawing/2014/main" val="2578112363"/>
                  </a:ext>
                </a:extLst>
              </a:tr>
              <a:tr h="1481863">
                <a:tc>
                  <a:txBody>
                    <a:bodyPr/>
                    <a:lstStyle/>
                    <a:p>
                      <a:r>
                        <a:rPr lang="el-GR" sz="1800" u="none" strike="noStrike" kern="1200" baseline="0" dirty="0"/>
                        <a:t>Όταν εστιάζει στην προώθηση και καλλιέργεια ήπιων δεξιοτήτων, όπως η επικοινωνία, η συνεργασία, η κριτική σκέψη, η δημιουργικότητα, οι ψηφιακές δεξιότητες, η καινοτομία.</a:t>
                      </a:r>
                      <a:endParaRPr lang="el-GR" dirty="0"/>
                    </a:p>
                  </a:txBody>
                  <a:tcPr/>
                </a:tc>
                <a:tc>
                  <a:txBody>
                    <a:bodyPr/>
                    <a:lstStyle/>
                    <a:p>
                      <a:r>
                        <a:rPr lang="el-GR" sz="1800" u="none" strike="noStrike" kern="1200" baseline="0" dirty="0"/>
                        <a:t>Όταν επιτυγχάνονται οι στόχοι και τα</a:t>
                      </a:r>
                    </a:p>
                    <a:p>
                      <a:r>
                        <a:rPr lang="el-GR" sz="1800" u="none" strike="noStrike" kern="1200" baseline="0" dirty="0"/>
                        <a:t>προσδοκώμενα μαθησιακά</a:t>
                      </a:r>
                    </a:p>
                    <a:p>
                      <a:r>
                        <a:rPr lang="el-GR" sz="1800" u="none" strike="noStrike" kern="1200" baseline="0" dirty="0"/>
                        <a:t>αποτελέσματα.</a:t>
                      </a:r>
                      <a:endParaRPr lang="el-GR" dirty="0"/>
                    </a:p>
                  </a:txBody>
                  <a:tcPr/>
                </a:tc>
                <a:extLst>
                  <a:ext uri="{0D108BD9-81ED-4DB2-BD59-A6C34878D82A}">
                    <a16:rowId xmlns:a16="http://schemas.microsoft.com/office/drawing/2014/main" val="1731603859"/>
                  </a:ext>
                </a:extLst>
              </a:tr>
              <a:tr h="926164">
                <a:tc>
                  <a:txBody>
                    <a:bodyPr/>
                    <a:lstStyle/>
                    <a:p>
                      <a:r>
                        <a:rPr lang="el-GR" dirty="0"/>
                        <a:t>Όταν προάγει την ενεργή συμμετοχή των μαθητών</a:t>
                      </a:r>
                    </a:p>
                  </a:txBody>
                  <a:tcPr/>
                </a:tc>
                <a:tc>
                  <a:txBody>
                    <a:bodyPr/>
                    <a:lstStyle/>
                    <a:p>
                      <a:r>
                        <a:rPr lang="el-GR" sz="1800" u="none" strike="noStrike" kern="1200" baseline="0" dirty="0"/>
                        <a:t>Όταν δεν βλέπει τους μαθητές να</a:t>
                      </a:r>
                    </a:p>
                    <a:p>
                      <a:r>
                        <a:rPr lang="el-GR" sz="1800" u="none" strike="noStrike" kern="1200" baseline="0" dirty="0"/>
                        <a:t>στέκονται απλά απαθείς ή αδιάφοροι για</a:t>
                      </a:r>
                    </a:p>
                    <a:p>
                      <a:r>
                        <a:rPr lang="el-GR" sz="1800" u="none" strike="noStrike" kern="1200" baseline="0" dirty="0"/>
                        <a:t>το μάθημα.</a:t>
                      </a:r>
                      <a:endParaRPr lang="el-GR" dirty="0"/>
                    </a:p>
                  </a:txBody>
                  <a:tcPr/>
                </a:tc>
                <a:extLst>
                  <a:ext uri="{0D108BD9-81ED-4DB2-BD59-A6C34878D82A}">
                    <a16:rowId xmlns:a16="http://schemas.microsoft.com/office/drawing/2014/main" val="3985335533"/>
                  </a:ext>
                </a:extLst>
              </a:tr>
              <a:tr h="926164">
                <a:tc>
                  <a:txBody>
                    <a:bodyPr/>
                    <a:lstStyle/>
                    <a:p>
                      <a:r>
                        <a:rPr lang="el-GR" dirty="0"/>
                        <a:t>Όταν δημιουργεί ελεύθερα και ευτυχισμένα παιδιά!</a:t>
                      </a:r>
                    </a:p>
                  </a:txBody>
                  <a:tcPr/>
                </a:tc>
                <a:tc>
                  <a:txBody>
                    <a:bodyPr/>
                    <a:lstStyle/>
                    <a:p>
                      <a:r>
                        <a:rPr lang="el-GR" sz="1800" u="none" strike="noStrike" kern="1200" baseline="0" dirty="0"/>
                        <a:t>Όταν οι μαθητές έχουν κατανοήσει κι</a:t>
                      </a:r>
                    </a:p>
                    <a:p>
                      <a:r>
                        <a:rPr lang="el-GR" sz="1800" u="none" strike="noStrike" kern="1200" baseline="0" dirty="0"/>
                        <a:t>αφομοιώσει τα στοιχεία της μάθησης και</a:t>
                      </a:r>
                    </a:p>
                    <a:p>
                      <a:r>
                        <a:rPr lang="el-GR" sz="1800" u="none" strike="noStrike" kern="1200" baseline="0" dirty="0"/>
                        <a:t>δεν τα έχουν απλώς αποστηθίσει .</a:t>
                      </a:r>
                      <a:endParaRPr lang="el-GR" dirty="0"/>
                    </a:p>
                  </a:txBody>
                  <a:tcPr/>
                </a:tc>
                <a:extLst>
                  <a:ext uri="{0D108BD9-81ED-4DB2-BD59-A6C34878D82A}">
                    <a16:rowId xmlns:a16="http://schemas.microsoft.com/office/drawing/2014/main" val="3409874958"/>
                  </a:ext>
                </a:extLst>
              </a:tr>
              <a:tr h="648315">
                <a:tc>
                  <a:txBody>
                    <a:bodyPr/>
                    <a:lstStyle/>
                    <a:p>
                      <a:r>
                        <a:rPr lang="el-GR" dirty="0"/>
                        <a:t>………………………………………………</a:t>
                      </a:r>
                    </a:p>
                  </a:txBody>
                  <a:tcPr/>
                </a:tc>
                <a:tc>
                  <a:txBody>
                    <a:bodyPr/>
                    <a:lstStyle/>
                    <a:p>
                      <a:r>
                        <a:rPr lang="el-GR" dirty="0"/>
                        <a:t>Όταν βλέπει χαρούμενους και ενεργητικούς μαθητές.</a:t>
                      </a:r>
                    </a:p>
                  </a:txBody>
                  <a:tcPr/>
                </a:tc>
                <a:extLst>
                  <a:ext uri="{0D108BD9-81ED-4DB2-BD59-A6C34878D82A}">
                    <a16:rowId xmlns:a16="http://schemas.microsoft.com/office/drawing/2014/main" val="2713731891"/>
                  </a:ext>
                </a:extLst>
              </a:tr>
              <a:tr h="370465">
                <a:tc>
                  <a:txBody>
                    <a:bodyPr/>
                    <a:lstStyle/>
                    <a:p>
                      <a:endParaRPr lang="el-GR"/>
                    </a:p>
                  </a:txBody>
                  <a:tcPr/>
                </a:tc>
                <a:tc>
                  <a:txBody>
                    <a:bodyPr/>
                    <a:lstStyle/>
                    <a:p>
                      <a:r>
                        <a:rPr lang="el-GR" dirty="0"/>
                        <a:t>……………………………………………………</a:t>
                      </a:r>
                    </a:p>
                  </a:txBody>
                  <a:tcPr/>
                </a:tc>
                <a:extLst>
                  <a:ext uri="{0D108BD9-81ED-4DB2-BD59-A6C34878D82A}">
                    <a16:rowId xmlns:a16="http://schemas.microsoft.com/office/drawing/2014/main" val="1186172365"/>
                  </a:ext>
                </a:extLst>
              </a:tr>
            </a:tbl>
          </a:graphicData>
        </a:graphic>
      </p:graphicFrame>
    </p:spTree>
    <p:extLst>
      <p:ext uri="{BB962C8B-B14F-4D97-AF65-F5344CB8AC3E}">
        <p14:creationId xmlns:p14="http://schemas.microsoft.com/office/powerpoint/2010/main" val="3851327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34362-75FA-4F1E-98FB-B88C3E90BAE0}"/>
              </a:ext>
            </a:extLst>
          </p:cNvPr>
          <p:cNvSpPr>
            <a:spLocks noGrp="1"/>
          </p:cNvSpPr>
          <p:nvPr>
            <p:ph type="title"/>
          </p:nvPr>
        </p:nvSpPr>
        <p:spPr>
          <a:xfrm>
            <a:off x="1066800" y="642594"/>
            <a:ext cx="10058400" cy="519232"/>
          </a:xfrm>
        </p:spPr>
        <p:txBody>
          <a:bodyPr>
            <a:normAutofit/>
          </a:bodyPr>
          <a:lstStyle/>
          <a:p>
            <a:pPr algn="ctr"/>
            <a:r>
              <a:rPr lang="el-GR" sz="2800" b="1" dirty="0">
                <a:solidFill>
                  <a:schemeClr val="accent3">
                    <a:lumMod val="75000"/>
                  </a:schemeClr>
                </a:solidFill>
              </a:rPr>
              <a:t>Πώς μαθαίνουν οι μαθητές </a:t>
            </a:r>
          </a:p>
        </p:txBody>
      </p:sp>
      <p:sp>
        <p:nvSpPr>
          <p:cNvPr id="3" name="Content Placeholder 2">
            <a:extLst>
              <a:ext uri="{FF2B5EF4-FFF2-40B4-BE49-F238E27FC236}">
                <a16:creationId xmlns:a16="http://schemas.microsoft.com/office/drawing/2014/main" id="{B0736161-C10C-4650-B386-5A24A99470F9}"/>
              </a:ext>
            </a:extLst>
          </p:cNvPr>
          <p:cNvSpPr>
            <a:spLocks noGrp="1"/>
          </p:cNvSpPr>
          <p:nvPr>
            <p:ph idx="1"/>
          </p:nvPr>
        </p:nvSpPr>
        <p:spPr>
          <a:xfrm>
            <a:off x="731520" y="1161826"/>
            <a:ext cx="10488706" cy="5540188"/>
          </a:xfrm>
        </p:spPr>
        <p:txBody>
          <a:bodyPr>
            <a:normAutofit lnSpcReduction="10000"/>
          </a:bodyPr>
          <a:lstStyle/>
          <a:p>
            <a:pPr marL="0" indent="0">
              <a:buNone/>
            </a:pPr>
            <a:r>
              <a:rPr lang="el-GR" dirty="0"/>
              <a:t>Οι παρακάτω 12 αρχές μαζί γίνονται ευκολότερα κατανοητές ως μία οργανωμένη ενότητα όπου η καθεμιά υποστηρίζει τις υπόλοιπες. Στο σύνολό τους, οι αρχές προτείνονται ως ένα ενιαίο πλαίσιο για το σχεδιασμό των αναλυτικών προγραμμάτων και του τρόπου διδασκαλίας.</a:t>
            </a:r>
          </a:p>
          <a:p>
            <a:r>
              <a:rPr lang="el-GR" dirty="0"/>
              <a:t>1. Ενεργός συμμετοχή</a:t>
            </a:r>
          </a:p>
          <a:p>
            <a:r>
              <a:rPr lang="el-GR" dirty="0"/>
              <a:t>2. Κοινωνική αλληλεπίδραση</a:t>
            </a:r>
          </a:p>
          <a:p>
            <a:r>
              <a:rPr lang="el-GR" dirty="0"/>
              <a:t>3. Δραστηριότητες που έχουν νόημα</a:t>
            </a:r>
          </a:p>
          <a:p>
            <a:r>
              <a:rPr lang="el-GR" dirty="0"/>
              <a:t>4. Σύνδεση των νέων πληροφοριών με τις προϋπάρχουσες γνώσεις</a:t>
            </a:r>
          </a:p>
          <a:p>
            <a:r>
              <a:rPr lang="el-GR" dirty="0"/>
              <a:t>5. Χρήση στρατηγικών</a:t>
            </a:r>
          </a:p>
          <a:p>
            <a:r>
              <a:rPr lang="el-GR" dirty="0"/>
              <a:t>6. Ανάπτυξη της αυτορρύθμισης και εσωτερική σκέψη</a:t>
            </a:r>
          </a:p>
          <a:p>
            <a:r>
              <a:rPr lang="el-GR" dirty="0"/>
              <a:t>7. Αναδόμηση της προϋπάρχουσας γνώσης</a:t>
            </a:r>
          </a:p>
          <a:p>
            <a:r>
              <a:rPr lang="el-GR" dirty="0"/>
              <a:t>8. Στόχος η κατανόηση κι όχι η απομνημόνευση</a:t>
            </a:r>
          </a:p>
          <a:p>
            <a:r>
              <a:rPr lang="el-GR" dirty="0"/>
              <a:t>9. Βοήθεια για πώς να μάθουν οι μαθητές να εφαρμόζουν τις γνώσεις τους</a:t>
            </a:r>
          </a:p>
          <a:p>
            <a:r>
              <a:rPr lang="el-GR" dirty="0"/>
              <a:t>10. Διάθεση χρόνου για εξάσκηση</a:t>
            </a:r>
          </a:p>
          <a:p>
            <a:r>
              <a:rPr lang="el-GR" dirty="0"/>
              <a:t>11. Αναπτυξιακές και ατομικές διαφορές</a:t>
            </a:r>
          </a:p>
          <a:p>
            <a:r>
              <a:rPr lang="el-GR" dirty="0"/>
              <a:t>12. Καλλιέργεια των κινήτρων</a:t>
            </a:r>
          </a:p>
        </p:txBody>
      </p:sp>
    </p:spTree>
    <p:extLst>
      <p:ext uri="{BB962C8B-B14F-4D97-AF65-F5344CB8AC3E}">
        <p14:creationId xmlns:p14="http://schemas.microsoft.com/office/powerpoint/2010/main" val="15753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C5A78-C1DB-4021-B9AB-17BF7493D50F}"/>
              </a:ext>
            </a:extLst>
          </p:cNvPr>
          <p:cNvSpPr>
            <a:spLocks noGrp="1"/>
          </p:cNvSpPr>
          <p:nvPr>
            <p:ph type="title"/>
          </p:nvPr>
        </p:nvSpPr>
        <p:spPr>
          <a:xfrm>
            <a:off x="1551431" y="1960197"/>
            <a:ext cx="9070848" cy="2587752"/>
          </a:xfrm>
        </p:spPr>
        <p:txBody>
          <a:bodyPr/>
          <a:lstStyle/>
          <a:p>
            <a:r>
              <a:rPr lang="en-US" sz="3600" dirty="0">
                <a:highlight>
                  <a:srgbClr val="CCFFFF"/>
                </a:highlight>
                <a:hlinkClick r:id="rId2"/>
              </a:rPr>
              <a:t>https://</a:t>
            </a:r>
            <a:r>
              <a:rPr lang="en-US" sz="3600" dirty="0" err="1">
                <a:highlight>
                  <a:srgbClr val="CCFFFF"/>
                </a:highlight>
                <a:hlinkClick r:id="rId2"/>
              </a:rPr>
              <a:t>www.youtube.com</a:t>
            </a:r>
            <a:r>
              <a:rPr lang="en-US" sz="3600" dirty="0">
                <a:highlight>
                  <a:srgbClr val="CCFFFF"/>
                </a:highlight>
                <a:hlinkClick r:id="rId2"/>
              </a:rPr>
              <a:t>/</a:t>
            </a:r>
            <a:r>
              <a:rPr lang="en-US" sz="3600" dirty="0" err="1">
                <a:highlight>
                  <a:srgbClr val="CCFFFF"/>
                </a:highlight>
                <a:hlinkClick r:id="rId2"/>
              </a:rPr>
              <a:t>watch?v</a:t>
            </a:r>
            <a:r>
              <a:rPr lang="en-US" sz="3600" dirty="0">
                <a:highlight>
                  <a:srgbClr val="CCFFFF"/>
                </a:highlight>
                <a:hlinkClick r:id="rId2"/>
              </a:rPr>
              <a:t>=</a:t>
            </a:r>
            <a:r>
              <a:rPr lang="en-US" sz="3600" dirty="0" err="1">
                <a:highlight>
                  <a:srgbClr val="CCFFFF"/>
                </a:highlight>
                <a:hlinkClick r:id="rId2"/>
              </a:rPr>
              <a:t>jc6uHRxt2J8</a:t>
            </a:r>
            <a:br>
              <a:rPr lang="el-GR" sz="3600" dirty="0">
                <a:highlight>
                  <a:srgbClr val="CCFFFF"/>
                </a:highlight>
              </a:rPr>
            </a:br>
            <a:endParaRPr lang="el-GR" sz="3600" dirty="0">
              <a:highlight>
                <a:srgbClr val="CCFFFF"/>
              </a:highlight>
            </a:endParaRPr>
          </a:p>
        </p:txBody>
      </p:sp>
      <p:sp>
        <p:nvSpPr>
          <p:cNvPr id="3" name="Text Placeholder 2">
            <a:extLst>
              <a:ext uri="{FF2B5EF4-FFF2-40B4-BE49-F238E27FC236}">
                <a16:creationId xmlns:a16="http://schemas.microsoft.com/office/drawing/2014/main" id="{DC92BB86-432E-445C-A263-798F7F4BCFB2}"/>
              </a:ext>
            </a:extLst>
          </p:cNvPr>
          <p:cNvSpPr>
            <a:spLocks noGrp="1"/>
          </p:cNvSpPr>
          <p:nvPr>
            <p:ph type="body" idx="1"/>
          </p:nvPr>
        </p:nvSpPr>
        <p:spPr>
          <a:xfrm>
            <a:off x="1563624" y="4682062"/>
            <a:ext cx="9070848" cy="779954"/>
          </a:xfrm>
        </p:spPr>
        <p:txBody>
          <a:bodyPr>
            <a:noAutofit/>
          </a:bodyPr>
          <a:lstStyle/>
          <a:p>
            <a:r>
              <a:rPr lang="el-GR" sz="2400" dirty="0"/>
              <a:t>Τι σκέψεις  και συναισθήματα σας δημιούργησε αυτός ο εκπαιδευτικός; </a:t>
            </a:r>
          </a:p>
        </p:txBody>
      </p:sp>
      <p:sp>
        <p:nvSpPr>
          <p:cNvPr id="4" name="Text Placeholder 2">
            <a:extLst>
              <a:ext uri="{FF2B5EF4-FFF2-40B4-BE49-F238E27FC236}">
                <a16:creationId xmlns:a16="http://schemas.microsoft.com/office/drawing/2014/main" id="{E9D0E542-CE5B-44AE-856D-3D5E0D7F1574}"/>
              </a:ext>
            </a:extLst>
          </p:cNvPr>
          <p:cNvSpPr txBox="1">
            <a:spLocks/>
          </p:cNvSpPr>
          <p:nvPr/>
        </p:nvSpPr>
        <p:spPr>
          <a:xfrm>
            <a:off x="1679448" y="3773758"/>
            <a:ext cx="9070848" cy="457200"/>
          </a:xfrm>
          <a:prstGeom prst="rect">
            <a:avLst/>
          </a:prstGeom>
        </p:spPr>
        <p:txBody>
          <a:bodyPr vert="horz" lIns="91440" tIns="45720" rIns="91440" bIns="45720" rtlCol="0" anchor="t">
            <a:normAutofit fontScale="92500"/>
          </a:bodyPr>
          <a:lstStyle>
            <a:lvl1pPr marL="0" indent="0" algn="ctr" defTabSz="914400" rtl="0" eaLnBrk="1" latinLnBrk="0" hangingPunct="1">
              <a:lnSpc>
                <a:spcPct val="100000"/>
              </a:lnSpc>
              <a:spcBef>
                <a:spcPts val="900"/>
              </a:spcBef>
              <a:spcAft>
                <a:spcPts val="0"/>
              </a:spcAft>
              <a:buClr>
                <a:schemeClr val="tx1">
                  <a:lumMod val="85000"/>
                  <a:lumOff val="15000"/>
                </a:schemeClr>
              </a:buClr>
              <a:buFont typeface="Garamond" pitchFamily="18" charset="0"/>
              <a:buNone/>
              <a:defRPr sz="1600" kern="1200">
                <a:solidFill>
                  <a:schemeClr val="tx1"/>
                </a:solidFill>
                <a:effectLst/>
                <a:latin typeface="+mn-lt"/>
                <a:ea typeface="+mn-ea"/>
                <a:cs typeface="+mn-cs"/>
              </a:defRPr>
            </a:lvl1pPr>
            <a:lvl2pPr marL="457200" indent="0" algn="l"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100000"/>
              </a:lnSpc>
              <a:spcBef>
                <a:spcPts val="500"/>
              </a:spcBef>
              <a:buClr>
                <a:schemeClr val="tx1">
                  <a:lumMod val="85000"/>
                  <a:lumOff val="15000"/>
                </a:schemeClr>
              </a:buClr>
              <a:buFont typeface="Garamond" pitchFamily="18" charset="0"/>
              <a:buNone/>
              <a:defRPr sz="1400" kern="1200">
                <a:solidFill>
                  <a:schemeClr val="tx1">
                    <a:tint val="75000"/>
                  </a:schemeClr>
                </a:solidFill>
                <a:latin typeface="+mn-lt"/>
                <a:ea typeface="+mn-ea"/>
                <a:cs typeface="+mn-cs"/>
              </a:defRPr>
            </a:lvl9pPr>
          </a:lstStyle>
          <a:p>
            <a:r>
              <a:rPr lang="en-US" b="1"/>
              <a:t>An inventive teacher's journey through teaching challenges | Stergios Parizas | TEDxThessaloniki</a:t>
            </a:r>
          </a:p>
          <a:p>
            <a:endParaRPr lang="el-GR" dirty="0"/>
          </a:p>
        </p:txBody>
      </p:sp>
    </p:spTree>
    <p:extLst>
      <p:ext uri="{BB962C8B-B14F-4D97-AF65-F5344CB8AC3E}">
        <p14:creationId xmlns:p14="http://schemas.microsoft.com/office/powerpoint/2010/main" val="34564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BCE44570-BA07-2EDB-5D54-F40F95D8BD76}"/>
              </a:ext>
            </a:extLst>
          </p:cNvPr>
          <p:cNvSpPr>
            <a:spLocks noGrp="1"/>
          </p:cNvSpPr>
          <p:nvPr>
            <p:ph type="body" idx="1"/>
          </p:nvPr>
        </p:nvSpPr>
        <p:spPr>
          <a:xfrm>
            <a:off x="1563624" y="2290528"/>
            <a:ext cx="9070848" cy="1656784"/>
          </a:xfrm>
          <a:solidFill>
            <a:schemeClr val="accent1">
              <a:lumMod val="20000"/>
              <a:lumOff val="80000"/>
            </a:schemeClr>
          </a:solidFill>
        </p:spPr>
        <p:txBody>
          <a:bodyPr>
            <a:normAutofit/>
          </a:bodyPr>
          <a:lstStyle/>
          <a:p>
            <a:r>
              <a:rPr lang="el-GR" sz="2000" dirty="0"/>
              <a:t>Τι πιστεύετε πώς περιλαμβάνει το μάθημα; </a:t>
            </a:r>
          </a:p>
          <a:p>
            <a:r>
              <a:rPr lang="el-GR" sz="2000" dirty="0"/>
              <a:t>Τι θα θέλατε να μάθετε σχετικά με τη διδασκαλία; </a:t>
            </a:r>
          </a:p>
          <a:p>
            <a:r>
              <a:rPr lang="el-GR" sz="2000" dirty="0"/>
              <a:t>Τι επισκέψεις ή δραστηριότητες έχετε να προτείνετε ώστε να περιλάβουμε στο μάθημα;</a:t>
            </a:r>
          </a:p>
          <a:p>
            <a:endParaRPr lang="el-GR" sz="2000" dirty="0"/>
          </a:p>
        </p:txBody>
      </p:sp>
    </p:spTree>
    <p:extLst>
      <p:ext uri="{BB962C8B-B14F-4D97-AF65-F5344CB8AC3E}">
        <p14:creationId xmlns:p14="http://schemas.microsoft.com/office/powerpoint/2010/main" val="30261063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415A8-B839-4D7E-BEF4-39A8470353BA}"/>
              </a:ext>
            </a:extLst>
          </p:cNvPr>
          <p:cNvSpPr>
            <a:spLocks noGrp="1"/>
          </p:cNvSpPr>
          <p:nvPr>
            <p:ph type="title"/>
          </p:nvPr>
        </p:nvSpPr>
        <p:spPr/>
        <p:txBody>
          <a:bodyPr/>
          <a:lstStyle/>
          <a:p>
            <a:r>
              <a:rPr lang="el-GR" sz="3200" cap="none" dirty="0"/>
              <a:t>Ζούμε σε μια πολυσύνθετη εποχή. Ποιες, κατά τη γνώμη σας, είναι οι μεγαλύτερες προκλήσεις για έναν εκπαιδευτικό σήμερα</a:t>
            </a:r>
            <a:r>
              <a:rPr lang="el-GR" sz="3200" cap="none" dirty="0">
                <a:latin typeface="Trebuchet MS" panose="020B0603020202020204" pitchFamily="34" charset="0"/>
              </a:rPr>
              <a:t>;</a:t>
            </a:r>
            <a:endParaRPr lang="el-GR" sz="3200" cap="none" dirty="0"/>
          </a:p>
        </p:txBody>
      </p:sp>
    </p:spTree>
    <p:extLst>
      <p:ext uri="{BB962C8B-B14F-4D97-AF65-F5344CB8AC3E}">
        <p14:creationId xmlns:p14="http://schemas.microsoft.com/office/powerpoint/2010/main" val="2911202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8787B-9276-408A-B959-7EC9107EBFE4}"/>
              </a:ext>
            </a:extLst>
          </p:cNvPr>
          <p:cNvSpPr>
            <a:spLocks noGrp="1"/>
          </p:cNvSpPr>
          <p:nvPr>
            <p:ph type="title"/>
          </p:nvPr>
        </p:nvSpPr>
        <p:spPr>
          <a:xfrm>
            <a:off x="1066800" y="642594"/>
            <a:ext cx="10058400" cy="881406"/>
          </a:xfrm>
        </p:spPr>
        <p:txBody>
          <a:bodyPr>
            <a:normAutofit/>
          </a:bodyPr>
          <a:lstStyle/>
          <a:p>
            <a:pPr algn="ctr"/>
            <a:r>
              <a:rPr lang="el-GR" sz="2800" b="1" dirty="0">
                <a:solidFill>
                  <a:schemeClr val="accent3">
                    <a:lumMod val="75000"/>
                  </a:schemeClr>
                </a:solidFill>
              </a:rPr>
              <a:t>Διδασκαλία και εκπαιδευτικές προκλήσεις του </a:t>
            </a:r>
            <a:r>
              <a:rPr lang="el-GR" sz="2800" b="1" dirty="0" err="1">
                <a:solidFill>
                  <a:schemeClr val="accent3">
                    <a:lumMod val="75000"/>
                  </a:schemeClr>
                </a:solidFill>
              </a:rPr>
              <a:t>21</a:t>
            </a:r>
            <a:r>
              <a:rPr lang="el-GR" sz="2800" b="1" baseline="30000" dirty="0" err="1">
                <a:solidFill>
                  <a:schemeClr val="accent3">
                    <a:lumMod val="75000"/>
                  </a:schemeClr>
                </a:solidFill>
              </a:rPr>
              <a:t>ου</a:t>
            </a:r>
            <a:r>
              <a:rPr lang="el-GR" sz="2800" b="1" dirty="0">
                <a:solidFill>
                  <a:schemeClr val="accent3">
                    <a:lumMod val="75000"/>
                  </a:schemeClr>
                </a:solidFill>
              </a:rPr>
              <a:t> αι.</a:t>
            </a:r>
          </a:p>
        </p:txBody>
      </p:sp>
      <p:sp>
        <p:nvSpPr>
          <p:cNvPr id="3" name="Content Placeholder 2">
            <a:extLst>
              <a:ext uri="{FF2B5EF4-FFF2-40B4-BE49-F238E27FC236}">
                <a16:creationId xmlns:a16="http://schemas.microsoft.com/office/drawing/2014/main" id="{84415B3C-26D7-4DA8-82A4-BABABF012B2E}"/>
              </a:ext>
            </a:extLst>
          </p:cNvPr>
          <p:cNvSpPr>
            <a:spLocks noGrp="1"/>
          </p:cNvSpPr>
          <p:nvPr>
            <p:ph idx="1"/>
          </p:nvPr>
        </p:nvSpPr>
        <p:spPr>
          <a:xfrm>
            <a:off x="1066800" y="1731264"/>
            <a:ext cx="10058400" cy="4303776"/>
          </a:xfrm>
        </p:spPr>
        <p:txBody>
          <a:bodyPr>
            <a:normAutofit lnSpcReduction="10000"/>
          </a:bodyPr>
          <a:lstStyle/>
          <a:p>
            <a:r>
              <a:rPr lang="el-GR" sz="2400" dirty="0" err="1"/>
              <a:t>Διαπολιτισμικότητα</a:t>
            </a:r>
            <a:r>
              <a:rPr lang="el-GR" sz="2400" dirty="0"/>
              <a:t> και ίσες ευκαιρίες μάθησης για όλους</a:t>
            </a:r>
          </a:p>
          <a:p>
            <a:r>
              <a:rPr lang="el-GR" sz="2400" dirty="0"/>
              <a:t>Αποδοχή της διαφορετικότητας</a:t>
            </a:r>
          </a:p>
          <a:p>
            <a:r>
              <a:rPr lang="el-GR" sz="2400" dirty="0"/>
              <a:t>Σύνδεση με τη ζωή και τη σύγχρονη πραγματικότητα.</a:t>
            </a:r>
          </a:p>
          <a:p>
            <a:r>
              <a:rPr lang="el-GR" sz="2400" dirty="0"/>
              <a:t>Αξιοποίηση νέων τεχνολογιών.</a:t>
            </a:r>
          </a:p>
          <a:p>
            <a:r>
              <a:rPr lang="el-GR" sz="2400" dirty="0"/>
              <a:t>Διαφοροποίηση της διδασκαλίας για μαθητές με ειδικές εκπαιδευτικές ανάγκες αλλά και για μαθητές που η μητρική τους γλώσσα δεν είναι η ελληνική.</a:t>
            </a:r>
          </a:p>
          <a:p>
            <a:r>
              <a:rPr lang="el-GR" sz="2400" dirty="0"/>
              <a:t>Επαγγελματική εξέλιξη των εκπαιδευτικών</a:t>
            </a:r>
            <a:r>
              <a:rPr lang="en-US" sz="2400" dirty="0"/>
              <a:t>.</a:t>
            </a:r>
          </a:p>
          <a:p>
            <a:r>
              <a:rPr lang="en-US" sz="2400" dirty="0"/>
              <a:t>…………………………………………………..</a:t>
            </a:r>
          </a:p>
          <a:p>
            <a:r>
              <a:rPr lang="en-US" sz="2400" dirty="0"/>
              <a:t>………………………………………………………..</a:t>
            </a:r>
            <a:endParaRPr lang="el-GR" sz="2400" dirty="0"/>
          </a:p>
          <a:p>
            <a:endParaRPr lang="el-GR" sz="2400" dirty="0"/>
          </a:p>
        </p:txBody>
      </p:sp>
    </p:spTree>
    <p:extLst>
      <p:ext uri="{BB962C8B-B14F-4D97-AF65-F5344CB8AC3E}">
        <p14:creationId xmlns:p14="http://schemas.microsoft.com/office/powerpoint/2010/main" val="1380912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D07E7-5C17-48DE-8598-11D34BE14F8C}"/>
              </a:ext>
            </a:extLst>
          </p:cNvPr>
          <p:cNvSpPr>
            <a:spLocks noGrp="1"/>
          </p:cNvSpPr>
          <p:nvPr>
            <p:ph type="title"/>
          </p:nvPr>
        </p:nvSpPr>
        <p:spPr>
          <a:xfrm>
            <a:off x="1066800" y="481229"/>
            <a:ext cx="10058400" cy="530707"/>
          </a:xfrm>
        </p:spPr>
        <p:txBody>
          <a:bodyPr>
            <a:normAutofit/>
          </a:bodyPr>
          <a:lstStyle/>
          <a:p>
            <a:pPr algn="ctr"/>
            <a:r>
              <a:rPr lang="el-GR" sz="3200" b="1" dirty="0">
                <a:solidFill>
                  <a:schemeClr val="accent3">
                    <a:lumMod val="75000"/>
                  </a:schemeClr>
                </a:solidFill>
              </a:rPr>
              <a:t>ΒΙΒΛΙΟΓΡΑΦΙΑ</a:t>
            </a:r>
          </a:p>
        </p:txBody>
      </p:sp>
      <p:sp>
        <p:nvSpPr>
          <p:cNvPr id="3" name="Content Placeholder 2">
            <a:extLst>
              <a:ext uri="{FF2B5EF4-FFF2-40B4-BE49-F238E27FC236}">
                <a16:creationId xmlns:a16="http://schemas.microsoft.com/office/drawing/2014/main" id="{C100E405-EA85-48A4-9415-370BFC43C9AC}"/>
              </a:ext>
            </a:extLst>
          </p:cNvPr>
          <p:cNvSpPr>
            <a:spLocks noGrp="1"/>
          </p:cNvSpPr>
          <p:nvPr>
            <p:ph idx="1"/>
          </p:nvPr>
        </p:nvSpPr>
        <p:spPr>
          <a:xfrm>
            <a:off x="1066800" y="1024128"/>
            <a:ext cx="10058400" cy="5413247"/>
          </a:xfrm>
        </p:spPr>
        <p:txBody>
          <a:bodyPr>
            <a:normAutofit lnSpcReduction="10000"/>
          </a:bodyPr>
          <a:lstStyle/>
          <a:p>
            <a:pPr marL="0" indent="0">
              <a:buNone/>
            </a:pPr>
            <a:r>
              <a:rPr lang="el-GR" dirty="0" err="1"/>
              <a:t>Βοσνιάδου</a:t>
            </a:r>
            <a:r>
              <a:rPr lang="el-GR" dirty="0"/>
              <a:t>, Σ. (2001). Πώς μαθαίνουν οι μαθητές (ελλην.μετάφραση). Διεθνής Ακαδημία της Εκπαίδευσης και Διεθνές Γραφείο Εκπαίδευσης της </a:t>
            </a:r>
            <a:r>
              <a:rPr lang="en-US" dirty="0"/>
              <a:t>UNESCO.</a:t>
            </a:r>
          </a:p>
          <a:p>
            <a:pPr marL="0" indent="0">
              <a:buNone/>
            </a:pPr>
            <a:r>
              <a:rPr lang="el-GR" dirty="0"/>
              <a:t>Βουλτσίδης, Π. (χ.η). </a:t>
            </a:r>
            <a:r>
              <a:rPr lang="el-GR" i="1" dirty="0"/>
              <a:t>Εκπαίδευση-Μάθηση: Εννοιολογική προσέγγιση της διδασκαλίας. </a:t>
            </a:r>
            <a:r>
              <a:rPr lang="el-GR" dirty="0"/>
              <a:t>Σημειώσεις σε μορφή </a:t>
            </a:r>
            <a:r>
              <a:rPr lang="en-US" dirty="0"/>
              <a:t>PPT.</a:t>
            </a:r>
          </a:p>
          <a:p>
            <a:pPr marL="0" indent="0">
              <a:buNone/>
            </a:pPr>
            <a:r>
              <a:rPr lang="el-GR" dirty="0"/>
              <a:t>Δημητριάδου Κ. (2016). </a:t>
            </a:r>
            <a:r>
              <a:rPr lang="el-GR" i="1" dirty="0"/>
              <a:t>Νέοι προσανατολισμοί της Διδακτικής: Προσαρμογή της διδασκαλίας στις εκπαιδευτικές προκλήσεις του </a:t>
            </a:r>
            <a:r>
              <a:rPr lang="el-GR" i="1" dirty="0" err="1"/>
              <a:t>21</a:t>
            </a:r>
            <a:r>
              <a:rPr lang="el-GR" i="1" baseline="30000" dirty="0" err="1"/>
              <a:t>ου</a:t>
            </a:r>
            <a:r>
              <a:rPr lang="el-GR" i="1" dirty="0"/>
              <a:t> αι</a:t>
            </a:r>
            <a:r>
              <a:rPr lang="el-GR" dirty="0"/>
              <a:t>. Αθήνα: </a:t>
            </a:r>
            <a:r>
              <a:rPr lang="en-US" dirty="0"/>
              <a:t>Gutenberg</a:t>
            </a:r>
            <a:r>
              <a:rPr lang="el-GR" dirty="0"/>
              <a:t>.</a:t>
            </a:r>
          </a:p>
          <a:p>
            <a:pPr marL="0" indent="0">
              <a:buNone/>
            </a:pPr>
            <a:r>
              <a:rPr lang="el-GR" dirty="0" err="1"/>
              <a:t>Ματσαγγούρας</a:t>
            </a:r>
            <a:r>
              <a:rPr lang="el-GR" dirty="0"/>
              <a:t>, Η. (2000). </a:t>
            </a:r>
            <a:r>
              <a:rPr lang="el-GR" i="1" dirty="0"/>
              <a:t>Θεωρία και Πράξη της Διδασκαλίας. Τόμος Β΄: Στρατηγικές Διδασκαλίας: Η Κριτική Σκέψη στη Διδακτική Πράξη</a:t>
            </a:r>
            <a:r>
              <a:rPr lang="en-US" i="1" dirty="0"/>
              <a:t> (5</a:t>
            </a:r>
            <a:r>
              <a:rPr lang="el-GR" i="1" baseline="30000" dirty="0"/>
              <a:t>η</a:t>
            </a:r>
            <a:r>
              <a:rPr lang="el-GR" i="1" dirty="0"/>
              <a:t> </a:t>
            </a:r>
            <a:r>
              <a:rPr lang="el-GR" i="1" dirty="0" err="1"/>
              <a:t>έκδ</a:t>
            </a:r>
            <a:r>
              <a:rPr lang="el-GR" i="1" dirty="0"/>
              <a:t>). </a:t>
            </a:r>
            <a:r>
              <a:rPr lang="el-GR" dirty="0"/>
              <a:t>Αθήνα: </a:t>
            </a:r>
            <a:r>
              <a:rPr lang="en-US" dirty="0"/>
              <a:t>Gutenberg</a:t>
            </a:r>
            <a:r>
              <a:rPr lang="el-GR" dirty="0"/>
              <a:t>.</a:t>
            </a:r>
          </a:p>
          <a:p>
            <a:pPr marL="0" indent="0">
              <a:buNone/>
            </a:pPr>
            <a:endParaRPr lang="el-GR" b="1" i="1" dirty="0"/>
          </a:p>
          <a:p>
            <a:pPr marL="0" indent="0" algn="ctr">
              <a:buNone/>
            </a:pPr>
            <a:r>
              <a:rPr lang="el-GR" b="1" i="1" dirty="0">
                <a:solidFill>
                  <a:schemeClr val="accent3">
                    <a:lumMod val="75000"/>
                  </a:schemeClr>
                </a:solidFill>
              </a:rPr>
              <a:t>ΣΥΜΒΟΥΛΕΥΤΕΙΤΕ ΤΟ ΑΡΧΕΙΟ ΜΕ ΤΟ ΠΕΡΙΓΡΑΜΜΑ ΚΑΙ ΤΟ ΠΕΡΙΕΧΟΜΕΝΟ ΤΟΥ ΜΑΘΉΜΑΤΟΣ ΠΟΥ ΕΧΩ ΣΤΗΝ ΗΛΕΚΤΡΟΝΙΚΉ ΤΑΞΗ.</a:t>
            </a:r>
          </a:p>
          <a:p>
            <a:pPr marL="0" indent="0">
              <a:buNone/>
            </a:pPr>
            <a:endParaRPr lang="el-GR" b="1" i="1" dirty="0">
              <a:solidFill>
                <a:schemeClr val="accent3">
                  <a:lumMod val="75000"/>
                </a:schemeClr>
              </a:solidFill>
            </a:endParaRPr>
          </a:p>
          <a:p>
            <a:pPr marL="0" indent="0">
              <a:buNone/>
            </a:pPr>
            <a:r>
              <a:rPr lang="el-GR" b="1" i="1" dirty="0">
                <a:solidFill>
                  <a:schemeClr val="accent3">
                    <a:lumMod val="75000"/>
                  </a:schemeClr>
                </a:solidFill>
              </a:rPr>
              <a:t>ΧΡΗΣΙΜΕΣ ΙΣΤΟΣΕΛΙΔΕΣ ΓΙΑ ΤΟ ΜΑΘΗΜΑ: </a:t>
            </a:r>
          </a:p>
          <a:p>
            <a:pPr marL="0" indent="0">
              <a:buNone/>
            </a:pPr>
            <a:r>
              <a:rPr lang="el-GR" dirty="0"/>
              <a:t>Τα ισχύοντα σχολικά βιβλία σε ηλεκτρονική μορφή: </a:t>
            </a:r>
            <a:r>
              <a:rPr lang="en-US" dirty="0">
                <a:hlinkClick r:id="rId2"/>
              </a:rPr>
              <a:t>http://</a:t>
            </a:r>
            <a:r>
              <a:rPr lang="en-US" dirty="0" err="1">
                <a:hlinkClick r:id="rId2"/>
              </a:rPr>
              <a:t>ebooks.edu.gr</a:t>
            </a:r>
            <a:r>
              <a:rPr lang="en-US" dirty="0">
                <a:hlinkClick r:id="rId2"/>
              </a:rPr>
              <a:t>/</a:t>
            </a:r>
            <a:r>
              <a:rPr lang="en-US" dirty="0" err="1">
                <a:hlinkClick r:id="rId2"/>
              </a:rPr>
              <a:t>ebooks</a:t>
            </a:r>
            <a:r>
              <a:rPr lang="en-US" dirty="0">
                <a:hlinkClick r:id="rId2"/>
              </a:rPr>
              <a:t>/</a:t>
            </a:r>
            <a:endParaRPr lang="el-GR" dirty="0"/>
          </a:p>
          <a:p>
            <a:pPr marL="0" indent="0">
              <a:buNone/>
            </a:pPr>
            <a:r>
              <a:rPr lang="el-GR" dirty="0"/>
              <a:t>Εκπαιδευτικά βίντεο: </a:t>
            </a:r>
            <a:r>
              <a:rPr lang="en-US" dirty="0">
                <a:hlinkClick r:id="rId3"/>
              </a:rPr>
              <a:t>http://</a:t>
            </a:r>
            <a:r>
              <a:rPr lang="en-US" dirty="0" err="1">
                <a:hlinkClick r:id="rId3"/>
              </a:rPr>
              <a:t>photodentro.edu.gr</a:t>
            </a:r>
            <a:r>
              <a:rPr lang="en-US" dirty="0">
                <a:hlinkClick r:id="rId3"/>
              </a:rPr>
              <a:t>/video/manual/</a:t>
            </a:r>
            <a:r>
              <a:rPr lang="en-US" dirty="0" err="1">
                <a:hlinkClick r:id="rId3"/>
              </a:rPr>
              <a:t>index.html</a:t>
            </a:r>
            <a:endParaRPr lang="el-GR" dirty="0"/>
          </a:p>
          <a:p>
            <a:pPr marL="0" indent="0">
              <a:buNone/>
            </a:pPr>
            <a:r>
              <a:rPr lang="el-GR" dirty="0"/>
              <a:t>Μαθησιακά αντικείμενα: </a:t>
            </a:r>
            <a:r>
              <a:rPr lang="en-US" dirty="0">
                <a:hlinkClick r:id="rId4"/>
              </a:rPr>
              <a:t>http://</a:t>
            </a:r>
            <a:r>
              <a:rPr lang="en-US" dirty="0" err="1">
                <a:hlinkClick r:id="rId4"/>
              </a:rPr>
              <a:t>photodentro.edu.gr</a:t>
            </a:r>
            <a:r>
              <a:rPr lang="en-US" dirty="0">
                <a:hlinkClick r:id="rId4"/>
              </a:rPr>
              <a:t>/</a:t>
            </a:r>
            <a:r>
              <a:rPr lang="en-US" dirty="0" err="1">
                <a:hlinkClick r:id="rId4"/>
              </a:rPr>
              <a:t>lor</a:t>
            </a:r>
            <a:r>
              <a:rPr lang="en-US" dirty="0">
                <a:hlinkClick r:id="rId4"/>
              </a:rPr>
              <a:t>/manual/</a:t>
            </a:r>
            <a:r>
              <a:rPr lang="en-US" dirty="0" err="1">
                <a:hlinkClick r:id="rId4"/>
              </a:rPr>
              <a:t>index.html</a:t>
            </a: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44538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C08475-4763-2710-D20E-054D9AD96B40}"/>
              </a:ext>
            </a:extLst>
          </p:cNvPr>
          <p:cNvSpPr>
            <a:spLocks noGrp="1"/>
          </p:cNvSpPr>
          <p:nvPr>
            <p:ph type="title"/>
          </p:nvPr>
        </p:nvSpPr>
        <p:spPr>
          <a:xfrm>
            <a:off x="1066800" y="642594"/>
            <a:ext cx="10058400" cy="1086618"/>
          </a:xfrm>
        </p:spPr>
        <p:txBody>
          <a:bodyPr>
            <a:normAutofit/>
          </a:bodyPr>
          <a:lstStyle/>
          <a:p>
            <a:pPr algn="ctr"/>
            <a:r>
              <a:rPr lang="el-GR" sz="3200" dirty="0"/>
              <a:t>Περίγραμμα μαθήματος και χρονοδιάγραμμα</a:t>
            </a:r>
          </a:p>
        </p:txBody>
      </p:sp>
      <p:sp>
        <p:nvSpPr>
          <p:cNvPr id="3" name="Θέση περιεχομένου 2">
            <a:extLst>
              <a:ext uri="{FF2B5EF4-FFF2-40B4-BE49-F238E27FC236}">
                <a16:creationId xmlns:a16="http://schemas.microsoft.com/office/drawing/2014/main" id="{B14569F4-1798-5A6B-C34F-99F04B0955B7}"/>
              </a:ext>
            </a:extLst>
          </p:cNvPr>
          <p:cNvSpPr>
            <a:spLocks noGrp="1"/>
          </p:cNvSpPr>
          <p:nvPr>
            <p:ph idx="1"/>
          </p:nvPr>
        </p:nvSpPr>
        <p:spPr>
          <a:xfrm>
            <a:off x="1066800" y="2103120"/>
            <a:ext cx="10058400" cy="1325880"/>
          </a:xfrm>
          <a:solidFill>
            <a:schemeClr val="accent1">
              <a:lumMod val="20000"/>
              <a:lumOff val="80000"/>
            </a:schemeClr>
          </a:solidFill>
        </p:spPr>
        <p:txBody>
          <a:bodyPr>
            <a:noAutofit/>
          </a:bodyPr>
          <a:lstStyle/>
          <a:p>
            <a:r>
              <a:rPr lang="el-GR" sz="2800" dirty="0"/>
              <a:t>Θα τα βρείτε σε χωριστά αρχεία αναρτημένα στα ΈΓΓΡΑΦΑ του </a:t>
            </a:r>
            <a:r>
              <a:rPr lang="en-US" sz="2800" dirty="0"/>
              <a:t>e-class.</a:t>
            </a:r>
            <a:endParaRPr lang="el-GR" sz="2800" dirty="0"/>
          </a:p>
        </p:txBody>
      </p:sp>
    </p:spTree>
    <p:extLst>
      <p:ext uri="{BB962C8B-B14F-4D97-AF65-F5344CB8AC3E}">
        <p14:creationId xmlns:p14="http://schemas.microsoft.com/office/powerpoint/2010/main" val="408736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D3C14-4B26-4CEC-882E-522A3759826D}"/>
              </a:ext>
            </a:extLst>
          </p:cNvPr>
          <p:cNvSpPr>
            <a:spLocks noGrp="1"/>
          </p:cNvSpPr>
          <p:nvPr>
            <p:ph type="title"/>
          </p:nvPr>
        </p:nvSpPr>
        <p:spPr>
          <a:xfrm>
            <a:off x="9168384" y="841971"/>
            <a:ext cx="2694432" cy="4861711"/>
          </a:xfrm>
        </p:spPr>
        <p:txBody>
          <a:bodyPr/>
          <a:lstStyle/>
          <a:p>
            <a:r>
              <a:rPr lang="el-GR" sz="2400" dirty="0"/>
              <a:t>Παρατηρήστε την εικόνα στα αριστερά. Τι σκέψεις και  συναισθήματα σας δημιουργεί αναφορικά με τη σχέση αυτών των δύο</a:t>
            </a:r>
            <a:r>
              <a:rPr lang="en-US" sz="2400" dirty="0"/>
              <a:t>; </a:t>
            </a:r>
            <a:br>
              <a:rPr lang="el-GR" sz="2400" dirty="0"/>
            </a:br>
            <a:br>
              <a:rPr lang="el-GR" sz="2400" dirty="0"/>
            </a:br>
            <a:r>
              <a:rPr lang="el-GR" sz="1400" dirty="0"/>
              <a:t>Μπορεί να είναι σχέση δασκάλου μαθητή</a:t>
            </a:r>
            <a:r>
              <a:rPr lang="el-GR" sz="1400" dirty="0">
                <a:latin typeface="Trebuchet MS" panose="020B0603020202020204" pitchFamily="34" charset="0"/>
              </a:rPr>
              <a:t>;</a:t>
            </a:r>
            <a:endParaRPr lang="el-GR" sz="1400" dirty="0"/>
          </a:p>
        </p:txBody>
      </p:sp>
      <p:pic>
        <p:nvPicPr>
          <p:cNvPr id="6" name="Picture Placeholder 5">
            <a:extLst>
              <a:ext uri="{FF2B5EF4-FFF2-40B4-BE49-F238E27FC236}">
                <a16:creationId xmlns:a16="http://schemas.microsoft.com/office/drawing/2014/main" id="{85D19465-2BFF-49C5-B927-9573348E9D46}"/>
              </a:ext>
            </a:extLst>
          </p:cNvPr>
          <p:cNvPicPr>
            <a:picLocks noGrp="1" noChangeAspect="1"/>
          </p:cNvPicPr>
          <p:nvPr>
            <p:ph type="pic" idx="1"/>
          </p:nvPr>
        </p:nvPicPr>
        <p:blipFill>
          <a:blip r:embed="rId2"/>
          <a:srcRect t="130" b="130"/>
          <a:stretch>
            <a:fillRect/>
          </a:stretch>
        </p:blipFill>
        <p:spPr>
          <a:xfrm>
            <a:off x="228599" y="237744"/>
            <a:ext cx="8061961" cy="6382512"/>
          </a:xfrm>
        </p:spPr>
      </p:pic>
    </p:spTree>
    <p:extLst>
      <p:ext uri="{BB962C8B-B14F-4D97-AF65-F5344CB8AC3E}">
        <p14:creationId xmlns:p14="http://schemas.microsoft.com/office/powerpoint/2010/main" val="1494436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F1EB6-A22A-4321-9454-CF859CFE7A1E}"/>
              </a:ext>
            </a:extLst>
          </p:cNvPr>
          <p:cNvSpPr>
            <a:spLocks noGrp="1"/>
          </p:cNvSpPr>
          <p:nvPr>
            <p:ph type="title"/>
          </p:nvPr>
        </p:nvSpPr>
        <p:spPr>
          <a:xfrm>
            <a:off x="1066800" y="642594"/>
            <a:ext cx="10058400" cy="594535"/>
          </a:xfrm>
        </p:spPr>
        <p:txBody>
          <a:bodyPr>
            <a:normAutofit/>
          </a:bodyPr>
          <a:lstStyle/>
          <a:p>
            <a:pPr algn="ctr"/>
            <a:r>
              <a:rPr lang="el-GR" sz="3600" b="1" dirty="0">
                <a:solidFill>
                  <a:schemeClr val="accent3">
                    <a:lumMod val="75000"/>
                  </a:schemeClr>
                </a:solidFill>
              </a:rPr>
              <a:t>ΜΑΘΗΣΗ</a:t>
            </a:r>
          </a:p>
        </p:txBody>
      </p:sp>
      <p:sp>
        <p:nvSpPr>
          <p:cNvPr id="3" name="Content Placeholder 2">
            <a:extLst>
              <a:ext uri="{FF2B5EF4-FFF2-40B4-BE49-F238E27FC236}">
                <a16:creationId xmlns:a16="http://schemas.microsoft.com/office/drawing/2014/main" id="{51DC4C25-ECAE-474D-9E2A-D88FA7B735AB}"/>
              </a:ext>
            </a:extLst>
          </p:cNvPr>
          <p:cNvSpPr>
            <a:spLocks noGrp="1"/>
          </p:cNvSpPr>
          <p:nvPr>
            <p:ph idx="1"/>
          </p:nvPr>
        </p:nvSpPr>
        <p:spPr>
          <a:xfrm>
            <a:off x="1066800" y="1463040"/>
            <a:ext cx="10058400" cy="4752366"/>
          </a:xfrm>
        </p:spPr>
        <p:txBody>
          <a:bodyPr/>
          <a:lstStyle/>
          <a:p>
            <a:r>
              <a:rPr lang="el-GR" altLang="el-GR" sz="3200" b="1" dirty="0"/>
              <a:t>Μάθηση</a:t>
            </a:r>
            <a:r>
              <a:rPr lang="el-GR" altLang="el-GR" sz="3200" dirty="0"/>
              <a:t> είναι η μόνιμη αλλαγή στη συμπεριφορά του ατόμου που είναι τόσο αποτέλεσμα εμπειρίας όσο και πράξης.</a:t>
            </a:r>
          </a:p>
          <a:p>
            <a:endParaRPr lang="el-GR" altLang="el-GR" sz="3200" dirty="0"/>
          </a:p>
          <a:p>
            <a:r>
              <a:rPr lang="el-GR" sz="3200" dirty="0"/>
              <a:t>Η διαδικασία κατά την οποία αλλάζει το γνωστικό δυναμικό του υποκειμένου, ως αποτέλεσμα των ποικίλων εμπειριών τις οποίες αποζητάει &amp; επεξεργάζεται. </a:t>
            </a:r>
          </a:p>
          <a:p>
            <a:endParaRPr lang="el-GR" altLang="el-GR" sz="3200" dirty="0"/>
          </a:p>
          <a:p>
            <a:endParaRPr lang="el-GR" dirty="0"/>
          </a:p>
        </p:txBody>
      </p:sp>
    </p:spTree>
    <p:extLst>
      <p:ext uri="{BB962C8B-B14F-4D97-AF65-F5344CB8AC3E}">
        <p14:creationId xmlns:p14="http://schemas.microsoft.com/office/powerpoint/2010/main" val="1872305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3CDD7-A9D7-4B6F-83C1-233F2BAEAFE1}"/>
              </a:ext>
            </a:extLst>
          </p:cNvPr>
          <p:cNvSpPr>
            <a:spLocks noGrp="1"/>
          </p:cNvSpPr>
          <p:nvPr>
            <p:ph type="title"/>
          </p:nvPr>
        </p:nvSpPr>
        <p:spPr>
          <a:xfrm>
            <a:off x="1066800" y="642594"/>
            <a:ext cx="10058400" cy="573020"/>
          </a:xfrm>
        </p:spPr>
        <p:txBody>
          <a:bodyPr>
            <a:normAutofit/>
          </a:bodyPr>
          <a:lstStyle/>
          <a:p>
            <a:pPr algn="ctr"/>
            <a:r>
              <a:rPr lang="el-GR" sz="3200" b="1" dirty="0">
                <a:solidFill>
                  <a:schemeClr val="accent3">
                    <a:lumMod val="75000"/>
                  </a:schemeClr>
                </a:solidFill>
              </a:rPr>
              <a:t>ΜΑΘΗΣΗ (2)</a:t>
            </a:r>
          </a:p>
        </p:txBody>
      </p:sp>
      <p:sp>
        <p:nvSpPr>
          <p:cNvPr id="3" name="Content Placeholder 2">
            <a:extLst>
              <a:ext uri="{FF2B5EF4-FFF2-40B4-BE49-F238E27FC236}">
                <a16:creationId xmlns:a16="http://schemas.microsoft.com/office/drawing/2014/main" id="{1D2A4FDB-BEFA-422F-BAB6-7837B46D1930}"/>
              </a:ext>
            </a:extLst>
          </p:cNvPr>
          <p:cNvSpPr>
            <a:spLocks noGrp="1"/>
          </p:cNvSpPr>
          <p:nvPr>
            <p:ph idx="1"/>
          </p:nvPr>
        </p:nvSpPr>
        <p:spPr>
          <a:xfrm>
            <a:off x="1066800" y="1378226"/>
            <a:ext cx="10058400" cy="4656814"/>
          </a:xfrm>
        </p:spPr>
        <p:txBody>
          <a:bodyPr>
            <a:normAutofit/>
          </a:bodyPr>
          <a:lstStyle/>
          <a:p>
            <a:pPr algn="just"/>
            <a:r>
              <a:rPr lang="en-US" sz="2800" dirty="0"/>
              <a:t>H</a:t>
            </a:r>
            <a:r>
              <a:rPr lang="el-GR" sz="2800" dirty="0"/>
              <a:t> μάθηση αφορά σ</a:t>
            </a:r>
            <a:r>
              <a:rPr lang="el-GR" sz="2800" b="1" dirty="0"/>
              <a:t>τον</a:t>
            </a:r>
            <a:r>
              <a:rPr lang="el-GR" sz="2800" dirty="0"/>
              <a:t> </a:t>
            </a:r>
            <a:r>
              <a:rPr lang="el-GR" sz="2800" b="1" dirty="0"/>
              <a:t>ψυχοκινητικό τομέα </a:t>
            </a:r>
            <a:r>
              <a:rPr lang="el-GR" sz="2800" dirty="0"/>
              <a:t>(κινητικές δεξιότητες), </a:t>
            </a:r>
            <a:r>
              <a:rPr lang="el-GR" sz="2800" b="1" dirty="0"/>
              <a:t>το</a:t>
            </a:r>
            <a:r>
              <a:rPr lang="en-US" sz="2800" b="1" dirty="0"/>
              <a:t> </a:t>
            </a:r>
            <a:r>
              <a:rPr lang="el-GR" sz="2800" b="1" dirty="0"/>
              <a:t>γνωστικό τομέα </a:t>
            </a:r>
            <a:r>
              <a:rPr lang="el-GR" sz="2800" dirty="0"/>
              <a:t>(σύνθεση, αποτύπωση και αναπαραγωγή πληροφοριών και γνώσεων), </a:t>
            </a:r>
            <a:r>
              <a:rPr lang="el-GR" sz="2800" b="1" dirty="0"/>
              <a:t>τον συναισθηματικό τομέα </a:t>
            </a:r>
            <a:r>
              <a:rPr lang="el-GR" sz="2800" dirty="0"/>
              <a:t>(δημιουργία στάσεων και συναισθηματικών</a:t>
            </a:r>
            <a:r>
              <a:rPr lang="en-US" sz="2800" dirty="0"/>
              <a:t> </a:t>
            </a:r>
            <a:r>
              <a:rPr lang="el-GR" sz="2800" dirty="0"/>
              <a:t>εκδηλώσεων) και </a:t>
            </a:r>
            <a:r>
              <a:rPr lang="el-GR" sz="2800" b="1" dirty="0"/>
              <a:t>τον κοινωνικό τομέα </a:t>
            </a:r>
            <a:r>
              <a:rPr lang="el-GR" sz="2800" dirty="0"/>
              <a:t>(δεξιότητες κοινωνικοποίησης και</a:t>
            </a:r>
            <a:r>
              <a:rPr lang="en-US" sz="2800" dirty="0"/>
              <a:t> </a:t>
            </a:r>
            <a:r>
              <a:rPr lang="el-GR" sz="2800" dirty="0"/>
              <a:t>συνεργασίας)</a:t>
            </a:r>
            <a:r>
              <a:rPr lang="en-US" sz="2800" dirty="0"/>
              <a:t> </a:t>
            </a:r>
            <a:r>
              <a:rPr lang="el-GR" sz="2800" dirty="0"/>
              <a:t>(Δημητρακόπουλος</a:t>
            </a:r>
            <a:r>
              <a:rPr lang="en-US" sz="2800" dirty="0"/>
              <a:t> &amp; </a:t>
            </a:r>
            <a:r>
              <a:rPr lang="el-GR" sz="2800" dirty="0" err="1"/>
              <a:t>Καλούρη</a:t>
            </a:r>
            <a:r>
              <a:rPr lang="el-GR" sz="2800" dirty="0"/>
              <a:t>, 2003).</a:t>
            </a:r>
          </a:p>
        </p:txBody>
      </p:sp>
    </p:spTree>
    <p:extLst>
      <p:ext uri="{BB962C8B-B14F-4D97-AF65-F5344CB8AC3E}">
        <p14:creationId xmlns:p14="http://schemas.microsoft.com/office/powerpoint/2010/main" val="2026996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DE924-1542-4D5C-BA89-3C3019E28A4B}"/>
              </a:ext>
            </a:extLst>
          </p:cNvPr>
          <p:cNvSpPr>
            <a:spLocks noGrp="1"/>
          </p:cNvSpPr>
          <p:nvPr>
            <p:ph type="title"/>
          </p:nvPr>
        </p:nvSpPr>
        <p:spPr>
          <a:xfrm>
            <a:off x="1066800" y="642594"/>
            <a:ext cx="10058400" cy="734385"/>
          </a:xfrm>
        </p:spPr>
        <p:txBody>
          <a:bodyPr>
            <a:normAutofit/>
          </a:bodyPr>
          <a:lstStyle/>
          <a:p>
            <a:pPr algn="ctr"/>
            <a:r>
              <a:rPr lang="el-GR" sz="2800" b="1" dirty="0">
                <a:solidFill>
                  <a:schemeClr val="accent3">
                    <a:lumMod val="75000"/>
                  </a:schemeClr>
                </a:solidFill>
              </a:rPr>
              <a:t>ΔΙΔΑΣΚΑΛΙΑ</a:t>
            </a:r>
          </a:p>
        </p:txBody>
      </p:sp>
      <p:sp>
        <p:nvSpPr>
          <p:cNvPr id="3" name="Content Placeholder 2">
            <a:extLst>
              <a:ext uri="{FF2B5EF4-FFF2-40B4-BE49-F238E27FC236}">
                <a16:creationId xmlns:a16="http://schemas.microsoft.com/office/drawing/2014/main" id="{85996847-CE58-49B1-9FF5-B9467CD3509C}"/>
              </a:ext>
            </a:extLst>
          </p:cNvPr>
          <p:cNvSpPr>
            <a:spLocks noGrp="1"/>
          </p:cNvSpPr>
          <p:nvPr>
            <p:ph idx="1"/>
          </p:nvPr>
        </p:nvSpPr>
        <p:spPr>
          <a:xfrm>
            <a:off x="1066800" y="1376980"/>
            <a:ext cx="10058400" cy="5014768"/>
          </a:xfrm>
        </p:spPr>
        <p:txBody>
          <a:bodyPr>
            <a:normAutofit/>
          </a:bodyPr>
          <a:lstStyle/>
          <a:p>
            <a:pPr marL="0" indent="0">
              <a:buNone/>
            </a:pPr>
            <a:endParaRPr lang="el-GR" dirty="0"/>
          </a:p>
          <a:p>
            <a:pPr algn="just"/>
            <a:r>
              <a:rPr lang="el-GR" sz="3200" dirty="0"/>
              <a:t>Η προσφορά γνώσεων και πληροφοριών  με οργανωμένο τρόπο ώστε να επιτευχθεί η μάθηση.</a:t>
            </a:r>
          </a:p>
          <a:p>
            <a:pPr algn="just"/>
            <a:r>
              <a:rPr lang="el-GR" sz="3200" b="1" dirty="0"/>
              <a:t>Αποτελεσματική διδασκαλία</a:t>
            </a:r>
            <a:r>
              <a:rPr lang="el-GR" sz="3200" dirty="0"/>
              <a:t>: ο δάσκαλος διδάσκει και ο μαθητής μαθαίνει </a:t>
            </a:r>
          </a:p>
          <a:p>
            <a:pPr algn="just"/>
            <a:r>
              <a:rPr lang="el-GR" sz="3200" b="1" dirty="0"/>
              <a:t>Αναποτελεσματική διδασκαλία</a:t>
            </a:r>
            <a:r>
              <a:rPr lang="el-GR" sz="3200" dirty="0"/>
              <a:t>: πολλοί ή πολύ φιλόδοξοι στόχοι, ατυχής μεθοδολογία, επιλογή λάθος υλικού..</a:t>
            </a:r>
          </a:p>
          <a:p>
            <a:endParaRPr lang="el-GR" sz="2800" dirty="0"/>
          </a:p>
          <a:p>
            <a:endParaRPr lang="el-GR" dirty="0"/>
          </a:p>
        </p:txBody>
      </p:sp>
    </p:spTree>
    <p:extLst>
      <p:ext uri="{BB962C8B-B14F-4D97-AF65-F5344CB8AC3E}">
        <p14:creationId xmlns:p14="http://schemas.microsoft.com/office/powerpoint/2010/main" val="1731466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0562F-EB3A-4A45-96B3-3835ECC02145}"/>
              </a:ext>
            </a:extLst>
          </p:cNvPr>
          <p:cNvSpPr>
            <a:spLocks noGrp="1"/>
          </p:cNvSpPr>
          <p:nvPr>
            <p:ph type="title"/>
          </p:nvPr>
        </p:nvSpPr>
        <p:spPr>
          <a:xfrm>
            <a:off x="1563623" y="2094309"/>
            <a:ext cx="9070848" cy="1209723"/>
          </a:xfrm>
        </p:spPr>
        <p:txBody>
          <a:bodyPr/>
          <a:lstStyle/>
          <a:p>
            <a:r>
              <a:rPr lang="el-GR" sz="2800" dirty="0">
                <a:solidFill>
                  <a:schemeClr val="accent4"/>
                </a:solidFill>
              </a:rPr>
              <a:t>Ας ΠΡΟΣΠΑΘΗΣΟΥΜΕ ΝΑ ΔΟΥΜΕ ΛΙΓΟ ΤΗ </a:t>
            </a:r>
            <a:r>
              <a:rPr lang="el-GR" sz="2800" dirty="0" err="1">
                <a:solidFill>
                  <a:schemeClr val="accent4"/>
                </a:solidFill>
              </a:rPr>
              <a:t>σχεση</a:t>
            </a:r>
            <a:r>
              <a:rPr lang="el-GR" sz="2800" dirty="0">
                <a:solidFill>
                  <a:schemeClr val="accent4"/>
                </a:solidFill>
              </a:rPr>
              <a:t> </a:t>
            </a:r>
            <a:r>
              <a:rPr lang="el-GR" sz="2800" dirty="0" err="1">
                <a:solidFill>
                  <a:schemeClr val="accent4"/>
                </a:solidFill>
              </a:rPr>
              <a:t>μαθησησ</a:t>
            </a:r>
            <a:r>
              <a:rPr lang="el-GR" sz="2800" dirty="0">
                <a:solidFill>
                  <a:schemeClr val="accent4"/>
                </a:solidFill>
              </a:rPr>
              <a:t> και </a:t>
            </a:r>
            <a:r>
              <a:rPr lang="el-GR" sz="2800" dirty="0" err="1">
                <a:solidFill>
                  <a:schemeClr val="accent4"/>
                </a:solidFill>
              </a:rPr>
              <a:t>μνημησ</a:t>
            </a:r>
            <a:r>
              <a:rPr lang="el-GR" sz="2800" dirty="0">
                <a:solidFill>
                  <a:schemeClr val="accent4"/>
                </a:solidFill>
              </a:rPr>
              <a:t>…</a:t>
            </a:r>
          </a:p>
        </p:txBody>
      </p:sp>
    </p:spTree>
    <p:extLst>
      <p:ext uri="{BB962C8B-B14F-4D97-AF65-F5344CB8AC3E}">
        <p14:creationId xmlns:p14="http://schemas.microsoft.com/office/powerpoint/2010/main" val="71970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E5525-7AD6-4DC7-B578-756F85904798}"/>
              </a:ext>
            </a:extLst>
          </p:cNvPr>
          <p:cNvSpPr>
            <a:spLocks noGrp="1"/>
          </p:cNvSpPr>
          <p:nvPr>
            <p:ph type="title"/>
          </p:nvPr>
        </p:nvSpPr>
        <p:spPr>
          <a:xfrm>
            <a:off x="1066800" y="642594"/>
            <a:ext cx="10058400" cy="710718"/>
          </a:xfrm>
        </p:spPr>
        <p:txBody>
          <a:bodyPr>
            <a:normAutofit/>
          </a:bodyPr>
          <a:lstStyle/>
          <a:p>
            <a:pPr algn="ctr"/>
            <a:r>
              <a:rPr lang="el-GR" sz="3200" b="1" dirty="0">
                <a:solidFill>
                  <a:schemeClr val="accent3">
                    <a:lumMod val="75000"/>
                  </a:schemeClr>
                </a:solidFill>
              </a:rPr>
              <a:t>ΜΑΘΗΣΗ ΚΑΙ ΜΝΗΜΗ</a:t>
            </a:r>
          </a:p>
        </p:txBody>
      </p:sp>
      <p:sp>
        <p:nvSpPr>
          <p:cNvPr id="5" name="object 4">
            <a:extLst>
              <a:ext uri="{FF2B5EF4-FFF2-40B4-BE49-F238E27FC236}">
                <a16:creationId xmlns:a16="http://schemas.microsoft.com/office/drawing/2014/main" id="{0FF38B25-C778-4F82-B2B8-2483A86B61FC}"/>
              </a:ext>
            </a:extLst>
          </p:cNvPr>
          <p:cNvSpPr txBox="1">
            <a:spLocks noGrp="1"/>
          </p:cNvSpPr>
          <p:nvPr>
            <p:ph idx="1"/>
          </p:nvPr>
        </p:nvSpPr>
        <p:spPr>
          <a:xfrm>
            <a:off x="1011936" y="1767840"/>
            <a:ext cx="5084064" cy="2791149"/>
          </a:xfrm>
          <a:prstGeom prst="rect">
            <a:avLst/>
          </a:prstGeom>
          <a:solidFill>
            <a:srgbClr val="4A856C"/>
          </a:solidFill>
        </p:spPr>
        <p:txBody>
          <a:bodyPr vert="horz" wrap="square" lIns="0" tIns="10795" rIns="0" bIns="0" rtlCol="0">
            <a:spAutoFit/>
          </a:bodyPr>
          <a:lstStyle/>
          <a:p>
            <a:pPr marL="91440" algn="just">
              <a:lnSpc>
                <a:spcPct val="100000"/>
              </a:lnSpc>
              <a:spcBef>
                <a:spcPts val="85"/>
              </a:spcBef>
            </a:pPr>
            <a:r>
              <a:rPr sz="1600" spc="-160" dirty="0">
                <a:solidFill>
                  <a:srgbClr val="89D0D5"/>
                </a:solidFill>
                <a:latin typeface="Lucida Sans Unicode"/>
                <a:cs typeface="Lucida Sans Unicode"/>
              </a:rPr>
              <a:t>▶</a:t>
            </a:r>
            <a:r>
              <a:rPr sz="1600" spc="380" dirty="0">
                <a:solidFill>
                  <a:srgbClr val="89D0D5"/>
                </a:solidFill>
                <a:latin typeface="Lucida Sans Unicode"/>
                <a:cs typeface="Lucida Sans Unicode"/>
              </a:rPr>
              <a:t> </a:t>
            </a:r>
            <a:r>
              <a:rPr sz="2000" b="1" spc="-55" dirty="0">
                <a:solidFill>
                  <a:srgbClr val="840F0D"/>
                </a:solidFill>
                <a:latin typeface="Tahoma"/>
                <a:cs typeface="Tahoma"/>
              </a:rPr>
              <a:t>Μνήμη</a:t>
            </a:r>
            <a:endParaRPr sz="2000" dirty="0">
              <a:latin typeface="Tahoma"/>
              <a:cs typeface="Tahoma"/>
            </a:endParaRPr>
          </a:p>
          <a:p>
            <a:pPr marL="91440" marR="784225" indent="0">
              <a:lnSpc>
                <a:spcPct val="90300"/>
              </a:lnSpc>
              <a:spcBef>
                <a:spcPts val="980"/>
              </a:spcBef>
              <a:buNone/>
            </a:pPr>
            <a:r>
              <a:rPr sz="2000" spc="-245" dirty="0">
                <a:solidFill>
                  <a:srgbClr val="FFFFFF"/>
                </a:solidFill>
                <a:latin typeface="Verdana"/>
                <a:cs typeface="Verdana"/>
              </a:rPr>
              <a:t>Ε</a:t>
            </a:r>
            <a:r>
              <a:rPr sz="2000" spc="-95" dirty="0">
                <a:solidFill>
                  <a:srgbClr val="FFFFFF"/>
                </a:solidFill>
                <a:latin typeface="Verdana"/>
                <a:cs typeface="Verdana"/>
              </a:rPr>
              <a:t>ί</a:t>
            </a:r>
            <a:r>
              <a:rPr sz="2000" spc="-60" dirty="0">
                <a:solidFill>
                  <a:srgbClr val="FFFFFF"/>
                </a:solidFill>
                <a:latin typeface="Verdana"/>
                <a:cs typeface="Verdana"/>
              </a:rPr>
              <a:t>ν</a:t>
            </a:r>
            <a:r>
              <a:rPr sz="2000" spc="-25" dirty="0">
                <a:solidFill>
                  <a:srgbClr val="FFFFFF"/>
                </a:solidFill>
                <a:latin typeface="Verdana"/>
                <a:cs typeface="Verdana"/>
              </a:rPr>
              <a:t>α</a:t>
            </a:r>
            <a:r>
              <a:rPr sz="2000" spc="-10" dirty="0">
                <a:solidFill>
                  <a:srgbClr val="FFFFFF"/>
                </a:solidFill>
                <a:latin typeface="Verdana"/>
                <a:cs typeface="Verdana"/>
              </a:rPr>
              <a:t>ι</a:t>
            </a:r>
            <a:r>
              <a:rPr sz="2000" spc="-195" dirty="0">
                <a:solidFill>
                  <a:srgbClr val="FFFFFF"/>
                </a:solidFill>
                <a:latin typeface="Verdana"/>
                <a:cs typeface="Verdana"/>
              </a:rPr>
              <a:t> </a:t>
            </a:r>
            <a:r>
              <a:rPr sz="2000" spc="-45" dirty="0">
                <a:solidFill>
                  <a:srgbClr val="FFFFFF"/>
                </a:solidFill>
                <a:latin typeface="Verdana"/>
                <a:cs typeface="Verdana"/>
              </a:rPr>
              <a:t>η</a:t>
            </a:r>
            <a:r>
              <a:rPr sz="2000" spc="-150" dirty="0">
                <a:solidFill>
                  <a:srgbClr val="FFFFFF"/>
                </a:solidFill>
                <a:latin typeface="Verdana"/>
                <a:cs typeface="Verdana"/>
              </a:rPr>
              <a:t> </a:t>
            </a:r>
            <a:r>
              <a:rPr sz="2000" spc="-80" dirty="0">
                <a:solidFill>
                  <a:srgbClr val="FFFFFF"/>
                </a:solidFill>
                <a:latin typeface="Verdana"/>
                <a:cs typeface="Verdana"/>
              </a:rPr>
              <a:t>δ</a:t>
            </a:r>
            <a:r>
              <a:rPr sz="2000" spc="-145" dirty="0">
                <a:solidFill>
                  <a:srgbClr val="FFFFFF"/>
                </a:solidFill>
                <a:latin typeface="Verdana"/>
                <a:cs typeface="Verdana"/>
              </a:rPr>
              <a:t>ι</a:t>
            </a:r>
            <a:r>
              <a:rPr sz="2000" spc="20" dirty="0">
                <a:solidFill>
                  <a:srgbClr val="FFFFFF"/>
                </a:solidFill>
                <a:latin typeface="Verdana"/>
                <a:cs typeface="Verdana"/>
              </a:rPr>
              <a:t>α</a:t>
            </a:r>
            <a:r>
              <a:rPr sz="2000" spc="15" dirty="0">
                <a:solidFill>
                  <a:srgbClr val="FFFFFF"/>
                </a:solidFill>
                <a:latin typeface="Verdana"/>
                <a:cs typeface="Verdana"/>
              </a:rPr>
              <a:t>δ</a:t>
            </a:r>
            <a:r>
              <a:rPr sz="2000" spc="-145" dirty="0">
                <a:solidFill>
                  <a:srgbClr val="FFFFFF"/>
                </a:solidFill>
                <a:latin typeface="Verdana"/>
                <a:cs typeface="Verdana"/>
              </a:rPr>
              <a:t>ι</a:t>
            </a:r>
            <a:r>
              <a:rPr sz="2000" spc="15" dirty="0">
                <a:solidFill>
                  <a:srgbClr val="FFFFFF"/>
                </a:solidFill>
                <a:latin typeface="Verdana"/>
                <a:cs typeface="Verdana"/>
              </a:rPr>
              <a:t>κασία</a:t>
            </a:r>
            <a:r>
              <a:rPr sz="2000" spc="-200" dirty="0">
                <a:solidFill>
                  <a:srgbClr val="FFFFFF"/>
                </a:solidFill>
                <a:latin typeface="Verdana"/>
                <a:cs typeface="Verdana"/>
              </a:rPr>
              <a:t> </a:t>
            </a:r>
            <a:r>
              <a:rPr sz="2000" spc="20" dirty="0">
                <a:solidFill>
                  <a:srgbClr val="FFFFFF"/>
                </a:solidFill>
                <a:latin typeface="Verdana"/>
                <a:cs typeface="Verdana"/>
              </a:rPr>
              <a:t>που  </a:t>
            </a:r>
            <a:r>
              <a:rPr sz="2000" spc="40" dirty="0">
                <a:solidFill>
                  <a:srgbClr val="FFFFFF"/>
                </a:solidFill>
                <a:latin typeface="Verdana"/>
                <a:cs typeface="Verdana"/>
              </a:rPr>
              <a:t>απα</a:t>
            </a:r>
            <a:r>
              <a:rPr sz="2000" spc="25" dirty="0">
                <a:solidFill>
                  <a:srgbClr val="FFFFFF"/>
                </a:solidFill>
                <a:latin typeface="Verdana"/>
                <a:cs typeface="Verdana"/>
              </a:rPr>
              <a:t>ι</a:t>
            </a:r>
            <a:r>
              <a:rPr sz="2000" spc="-204" dirty="0">
                <a:solidFill>
                  <a:srgbClr val="FFFFFF"/>
                </a:solidFill>
                <a:latin typeface="Verdana"/>
                <a:cs typeface="Verdana"/>
              </a:rPr>
              <a:t>τε</a:t>
            </a:r>
            <a:r>
              <a:rPr sz="2000" spc="-105" dirty="0">
                <a:solidFill>
                  <a:srgbClr val="FFFFFF"/>
                </a:solidFill>
                <a:latin typeface="Verdana"/>
                <a:cs typeface="Verdana"/>
              </a:rPr>
              <a:t>ί</a:t>
            </a:r>
            <a:r>
              <a:rPr sz="2000" spc="-204" dirty="0">
                <a:solidFill>
                  <a:srgbClr val="FFFFFF"/>
                </a:solidFill>
                <a:latin typeface="Verdana"/>
                <a:cs typeface="Verdana"/>
              </a:rPr>
              <a:t>τ</a:t>
            </a:r>
            <a:r>
              <a:rPr sz="2000" spc="-25" dirty="0">
                <a:solidFill>
                  <a:srgbClr val="FFFFFF"/>
                </a:solidFill>
                <a:latin typeface="Verdana"/>
                <a:cs typeface="Verdana"/>
              </a:rPr>
              <a:t>α</a:t>
            </a:r>
            <a:r>
              <a:rPr sz="2000" spc="-10" dirty="0">
                <a:solidFill>
                  <a:srgbClr val="FFFFFF"/>
                </a:solidFill>
                <a:latin typeface="Verdana"/>
                <a:cs typeface="Verdana"/>
              </a:rPr>
              <a:t>ι</a:t>
            </a:r>
            <a:r>
              <a:rPr sz="2000" spc="-195" dirty="0">
                <a:solidFill>
                  <a:srgbClr val="FFFFFF"/>
                </a:solidFill>
                <a:latin typeface="Verdana"/>
                <a:cs typeface="Verdana"/>
              </a:rPr>
              <a:t> </a:t>
            </a:r>
            <a:r>
              <a:rPr sz="2000" spc="-160" dirty="0">
                <a:solidFill>
                  <a:srgbClr val="FFFFFF"/>
                </a:solidFill>
                <a:latin typeface="Verdana"/>
                <a:cs typeface="Verdana"/>
              </a:rPr>
              <a:t>γ</a:t>
            </a:r>
            <a:r>
              <a:rPr sz="2000" spc="-65" dirty="0">
                <a:solidFill>
                  <a:srgbClr val="FFFFFF"/>
                </a:solidFill>
                <a:latin typeface="Verdana"/>
                <a:cs typeface="Verdana"/>
              </a:rPr>
              <a:t>ι</a:t>
            </a:r>
            <a:r>
              <a:rPr sz="2000" spc="120" dirty="0">
                <a:solidFill>
                  <a:srgbClr val="FFFFFF"/>
                </a:solidFill>
                <a:latin typeface="Verdana"/>
                <a:cs typeface="Verdana"/>
              </a:rPr>
              <a:t>α</a:t>
            </a:r>
            <a:r>
              <a:rPr sz="2000" spc="-165" dirty="0">
                <a:solidFill>
                  <a:srgbClr val="FFFFFF"/>
                </a:solidFill>
                <a:latin typeface="Verdana"/>
                <a:cs typeface="Verdana"/>
              </a:rPr>
              <a:t> </a:t>
            </a:r>
            <a:r>
              <a:rPr sz="2000" spc="-105" dirty="0">
                <a:solidFill>
                  <a:srgbClr val="FFFFFF"/>
                </a:solidFill>
                <a:latin typeface="Verdana"/>
                <a:cs typeface="Verdana"/>
              </a:rPr>
              <a:t>την</a:t>
            </a:r>
            <a:r>
              <a:rPr sz="2000" spc="-155" dirty="0">
                <a:solidFill>
                  <a:srgbClr val="FFFFFF"/>
                </a:solidFill>
                <a:latin typeface="Verdana"/>
                <a:cs typeface="Verdana"/>
              </a:rPr>
              <a:t> </a:t>
            </a:r>
            <a:r>
              <a:rPr sz="2000" b="1" spc="-20" dirty="0">
                <a:solidFill>
                  <a:srgbClr val="840F0D"/>
                </a:solidFill>
                <a:latin typeface="Tahoma"/>
                <a:cs typeface="Tahoma"/>
              </a:rPr>
              <a:t>κωδικοποί</a:t>
            </a:r>
            <a:r>
              <a:rPr sz="2000" b="1" spc="-25" dirty="0">
                <a:solidFill>
                  <a:srgbClr val="840F0D"/>
                </a:solidFill>
                <a:latin typeface="Tahoma"/>
                <a:cs typeface="Tahoma"/>
              </a:rPr>
              <a:t>ηση,  </a:t>
            </a:r>
            <a:r>
              <a:rPr sz="2000" b="1" spc="-15" dirty="0">
                <a:solidFill>
                  <a:srgbClr val="840F0D"/>
                </a:solidFill>
                <a:latin typeface="Tahoma"/>
                <a:cs typeface="Tahoma"/>
              </a:rPr>
              <a:t>αποθήκευση</a:t>
            </a:r>
            <a:r>
              <a:rPr sz="2000" b="1" spc="-50" dirty="0">
                <a:solidFill>
                  <a:srgbClr val="840F0D"/>
                </a:solidFill>
                <a:latin typeface="Tahoma"/>
                <a:cs typeface="Tahoma"/>
              </a:rPr>
              <a:t> </a:t>
            </a:r>
            <a:r>
              <a:rPr sz="2000" b="1" spc="-40" dirty="0">
                <a:solidFill>
                  <a:srgbClr val="840F0D"/>
                </a:solidFill>
                <a:latin typeface="Tahoma"/>
                <a:cs typeface="Tahoma"/>
              </a:rPr>
              <a:t>και </a:t>
            </a:r>
            <a:r>
              <a:rPr sz="2000" b="1" dirty="0">
                <a:solidFill>
                  <a:srgbClr val="840F0D"/>
                </a:solidFill>
                <a:latin typeface="Tahoma"/>
                <a:cs typeface="Tahoma"/>
              </a:rPr>
              <a:t>ανάκληση</a:t>
            </a:r>
            <a:r>
              <a:rPr sz="2000" b="1" spc="-20" dirty="0">
                <a:solidFill>
                  <a:srgbClr val="840F0D"/>
                </a:solidFill>
                <a:latin typeface="Tahoma"/>
                <a:cs typeface="Tahoma"/>
              </a:rPr>
              <a:t> </a:t>
            </a:r>
            <a:r>
              <a:rPr sz="2000" spc="-60" dirty="0">
                <a:solidFill>
                  <a:srgbClr val="FFFFFF"/>
                </a:solidFill>
                <a:latin typeface="Verdana"/>
                <a:cs typeface="Verdana"/>
              </a:rPr>
              <a:t>των</a:t>
            </a:r>
            <a:r>
              <a:rPr lang="el-GR" sz="2000" dirty="0">
                <a:latin typeface="Verdana"/>
                <a:cs typeface="Verdana"/>
              </a:rPr>
              <a:t> </a:t>
            </a:r>
            <a:r>
              <a:rPr sz="2000" spc="-30" dirty="0">
                <a:solidFill>
                  <a:srgbClr val="FFFFFF"/>
                </a:solidFill>
                <a:latin typeface="Verdana"/>
                <a:cs typeface="Verdana"/>
              </a:rPr>
              <a:t>π</a:t>
            </a:r>
            <a:r>
              <a:rPr sz="2000" spc="-15" dirty="0" err="1">
                <a:solidFill>
                  <a:srgbClr val="FFFFFF"/>
                </a:solidFill>
                <a:latin typeface="Verdana"/>
                <a:cs typeface="Verdana"/>
              </a:rPr>
              <a:t>λ</a:t>
            </a:r>
            <a:r>
              <a:rPr sz="2000" spc="15" dirty="0" err="1">
                <a:solidFill>
                  <a:srgbClr val="FFFFFF"/>
                </a:solidFill>
                <a:latin typeface="Verdana"/>
                <a:cs typeface="Verdana"/>
              </a:rPr>
              <a:t>ηροφοριώ</a:t>
            </a:r>
            <a:r>
              <a:rPr sz="2000" spc="30" dirty="0" err="1">
                <a:solidFill>
                  <a:srgbClr val="FFFFFF"/>
                </a:solidFill>
                <a:latin typeface="Verdana"/>
                <a:cs typeface="Verdana"/>
              </a:rPr>
              <a:t>ν</a:t>
            </a:r>
            <a:r>
              <a:rPr sz="2000" spc="-175" dirty="0">
                <a:solidFill>
                  <a:srgbClr val="FFFFFF"/>
                </a:solidFill>
                <a:latin typeface="Verdana"/>
                <a:cs typeface="Verdana"/>
              </a:rPr>
              <a:t>,</a:t>
            </a:r>
            <a:r>
              <a:rPr sz="2000" spc="-204" dirty="0">
                <a:solidFill>
                  <a:srgbClr val="FFFFFF"/>
                </a:solidFill>
                <a:latin typeface="Verdana"/>
                <a:cs typeface="Verdana"/>
              </a:rPr>
              <a:t> </a:t>
            </a:r>
            <a:r>
              <a:rPr sz="2000" spc="-25" dirty="0">
                <a:solidFill>
                  <a:srgbClr val="FFFFFF"/>
                </a:solidFill>
                <a:latin typeface="Verdana"/>
                <a:cs typeface="Verdana"/>
              </a:rPr>
              <a:t>οι</a:t>
            </a:r>
            <a:r>
              <a:rPr sz="2000" spc="-150" dirty="0">
                <a:solidFill>
                  <a:srgbClr val="FFFFFF"/>
                </a:solidFill>
                <a:latin typeface="Verdana"/>
                <a:cs typeface="Verdana"/>
              </a:rPr>
              <a:t> </a:t>
            </a:r>
            <a:r>
              <a:rPr sz="2000" spc="85" dirty="0">
                <a:solidFill>
                  <a:srgbClr val="FFFFFF"/>
                </a:solidFill>
                <a:latin typeface="Verdana"/>
                <a:cs typeface="Verdana"/>
              </a:rPr>
              <a:t>οπ</a:t>
            </a:r>
            <a:r>
              <a:rPr sz="2000" spc="75" dirty="0">
                <a:solidFill>
                  <a:srgbClr val="FFFFFF"/>
                </a:solidFill>
                <a:latin typeface="Verdana"/>
                <a:cs typeface="Verdana"/>
              </a:rPr>
              <a:t>ο</a:t>
            </a:r>
            <a:r>
              <a:rPr sz="2000" spc="-145" dirty="0">
                <a:solidFill>
                  <a:srgbClr val="FFFFFF"/>
                </a:solidFill>
                <a:latin typeface="Verdana"/>
                <a:cs typeface="Verdana"/>
              </a:rPr>
              <a:t>ί</a:t>
            </a:r>
            <a:r>
              <a:rPr sz="2000" spc="-20" dirty="0">
                <a:solidFill>
                  <a:srgbClr val="FFFFFF"/>
                </a:solidFill>
                <a:latin typeface="Verdana"/>
                <a:cs typeface="Verdana"/>
              </a:rPr>
              <a:t>ες</a:t>
            </a:r>
            <a:r>
              <a:rPr sz="2000" spc="-160" dirty="0">
                <a:solidFill>
                  <a:srgbClr val="FFFFFF"/>
                </a:solidFill>
                <a:latin typeface="Verdana"/>
                <a:cs typeface="Verdana"/>
              </a:rPr>
              <a:t> </a:t>
            </a:r>
            <a:r>
              <a:rPr sz="2000" spc="-50" dirty="0">
                <a:solidFill>
                  <a:srgbClr val="FFFFFF"/>
                </a:solidFill>
                <a:latin typeface="Verdana"/>
                <a:cs typeface="Verdana"/>
              </a:rPr>
              <a:t>επη</a:t>
            </a:r>
            <a:r>
              <a:rPr sz="2000" spc="10" dirty="0">
                <a:solidFill>
                  <a:srgbClr val="FFFFFF"/>
                </a:solidFill>
                <a:latin typeface="Verdana"/>
                <a:cs typeface="Verdana"/>
              </a:rPr>
              <a:t>ρεά</a:t>
            </a:r>
            <a:r>
              <a:rPr sz="2000" spc="15" dirty="0">
                <a:solidFill>
                  <a:srgbClr val="FFFFFF"/>
                </a:solidFill>
                <a:latin typeface="Verdana"/>
                <a:cs typeface="Verdana"/>
              </a:rPr>
              <a:t>ζ</a:t>
            </a:r>
            <a:r>
              <a:rPr sz="2000" spc="10" dirty="0">
                <a:solidFill>
                  <a:srgbClr val="FFFFFF"/>
                </a:solidFill>
                <a:latin typeface="Verdana"/>
                <a:cs typeface="Verdana"/>
              </a:rPr>
              <a:t>ο</a:t>
            </a:r>
            <a:r>
              <a:rPr sz="2000" dirty="0">
                <a:solidFill>
                  <a:srgbClr val="FFFFFF"/>
                </a:solidFill>
                <a:latin typeface="Verdana"/>
                <a:cs typeface="Verdana"/>
              </a:rPr>
              <a:t>υ</a:t>
            </a:r>
            <a:r>
              <a:rPr sz="2000" spc="-55" dirty="0">
                <a:solidFill>
                  <a:srgbClr val="FFFFFF"/>
                </a:solidFill>
                <a:latin typeface="Verdana"/>
                <a:cs typeface="Verdana"/>
              </a:rPr>
              <a:t>ν  </a:t>
            </a:r>
            <a:r>
              <a:rPr sz="2000" spc="-120" dirty="0">
                <a:solidFill>
                  <a:srgbClr val="FFFFFF"/>
                </a:solidFill>
                <a:latin typeface="Verdana"/>
                <a:cs typeface="Verdana"/>
              </a:rPr>
              <a:t>τη </a:t>
            </a:r>
            <a:r>
              <a:rPr sz="2000" spc="10" dirty="0">
                <a:solidFill>
                  <a:srgbClr val="FFFFFF"/>
                </a:solidFill>
                <a:latin typeface="Verdana"/>
                <a:cs typeface="Verdana"/>
              </a:rPr>
              <a:t>συμπεριφορά </a:t>
            </a:r>
            <a:r>
              <a:rPr sz="2000" spc="-60" dirty="0">
                <a:solidFill>
                  <a:srgbClr val="FFFFFF"/>
                </a:solidFill>
                <a:latin typeface="Verdana"/>
                <a:cs typeface="Verdana"/>
              </a:rPr>
              <a:t>του </a:t>
            </a:r>
            <a:r>
              <a:rPr sz="2000" spc="15" dirty="0">
                <a:solidFill>
                  <a:srgbClr val="FFFFFF"/>
                </a:solidFill>
                <a:latin typeface="Verdana"/>
                <a:cs typeface="Verdana"/>
              </a:rPr>
              <a:t>οργανισμού </a:t>
            </a:r>
            <a:r>
              <a:rPr sz="2000" spc="-5" dirty="0">
                <a:solidFill>
                  <a:srgbClr val="FFFFFF"/>
                </a:solidFill>
                <a:latin typeface="Verdana"/>
                <a:cs typeface="Verdana"/>
              </a:rPr>
              <a:t>σε </a:t>
            </a:r>
            <a:r>
              <a:rPr sz="2000" spc="-690" dirty="0">
                <a:solidFill>
                  <a:srgbClr val="FFFFFF"/>
                </a:solidFill>
                <a:latin typeface="Verdana"/>
                <a:cs typeface="Verdana"/>
              </a:rPr>
              <a:t> </a:t>
            </a:r>
            <a:r>
              <a:rPr sz="2000" spc="5" dirty="0">
                <a:solidFill>
                  <a:srgbClr val="FFFFFF"/>
                </a:solidFill>
                <a:latin typeface="Verdana"/>
                <a:cs typeface="Verdana"/>
              </a:rPr>
              <a:t>απόκρ</a:t>
            </a:r>
            <a:r>
              <a:rPr sz="2000" dirty="0">
                <a:solidFill>
                  <a:srgbClr val="FFFFFF"/>
                </a:solidFill>
                <a:latin typeface="Verdana"/>
                <a:cs typeface="Verdana"/>
              </a:rPr>
              <a:t>ι</a:t>
            </a:r>
            <a:r>
              <a:rPr sz="2000" spc="65" dirty="0">
                <a:solidFill>
                  <a:srgbClr val="FFFFFF"/>
                </a:solidFill>
                <a:latin typeface="Verdana"/>
                <a:cs typeface="Verdana"/>
              </a:rPr>
              <a:t>ση</a:t>
            </a:r>
            <a:r>
              <a:rPr sz="2000" spc="-185" dirty="0">
                <a:solidFill>
                  <a:srgbClr val="FFFFFF"/>
                </a:solidFill>
                <a:latin typeface="Verdana"/>
                <a:cs typeface="Verdana"/>
              </a:rPr>
              <a:t> </a:t>
            </a:r>
            <a:r>
              <a:rPr sz="2000" spc="-60" dirty="0">
                <a:solidFill>
                  <a:srgbClr val="FFFFFF"/>
                </a:solidFill>
                <a:latin typeface="Verdana"/>
                <a:cs typeface="Verdana"/>
              </a:rPr>
              <a:t>των</a:t>
            </a:r>
            <a:r>
              <a:rPr sz="2000" spc="-165" dirty="0">
                <a:solidFill>
                  <a:srgbClr val="FFFFFF"/>
                </a:solidFill>
                <a:latin typeface="Verdana"/>
                <a:cs typeface="Verdana"/>
              </a:rPr>
              <a:t> </a:t>
            </a:r>
            <a:r>
              <a:rPr sz="2000" spc="-95" dirty="0">
                <a:solidFill>
                  <a:srgbClr val="FFFFFF"/>
                </a:solidFill>
                <a:latin typeface="Verdana"/>
                <a:cs typeface="Verdana"/>
              </a:rPr>
              <a:t>ερ</a:t>
            </a:r>
            <a:r>
              <a:rPr sz="2000" spc="-80" dirty="0">
                <a:solidFill>
                  <a:srgbClr val="FFFFFF"/>
                </a:solidFill>
                <a:latin typeface="Verdana"/>
                <a:cs typeface="Verdana"/>
              </a:rPr>
              <a:t>ε</a:t>
            </a:r>
            <a:r>
              <a:rPr sz="2000" spc="5" dirty="0">
                <a:solidFill>
                  <a:srgbClr val="FFFFFF"/>
                </a:solidFill>
                <a:latin typeface="Verdana"/>
                <a:cs typeface="Verdana"/>
              </a:rPr>
              <a:t>θισ</a:t>
            </a:r>
            <a:r>
              <a:rPr sz="2000" spc="15" dirty="0">
                <a:solidFill>
                  <a:srgbClr val="FFFFFF"/>
                </a:solidFill>
                <a:latin typeface="Verdana"/>
                <a:cs typeface="Verdana"/>
              </a:rPr>
              <a:t>μ</a:t>
            </a:r>
            <a:r>
              <a:rPr sz="2000" spc="-20" dirty="0">
                <a:solidFill>
                  <a:srgbClr val="FFFFFF"/>
                </a:solidFill>
                <a:latin typeface="Verdana"/>
                <a:cs typeface="Verdana"/>
              </a:rPr>
              <a:t>άτω</a:t>
            </a:r>
            <a:r>
              <a:rPr sz="2000" spc="-15" dirty="0">
                <a:solidFill>
                  <a:srgbClr val="FFFFFF"/>
                </a:solidFill>
                <a:latin typeface="Verdana"/>
                <a:cs typeface="Verdana"/>
              </a:rPr>
              <a:t>ν</a:t>
            </a:r>
            <a:r>
              <a:rPr sz="2000" spc="-190" dirty="0">
                <a:solidFill>
                  <a:srgbClr val="FFFFFF"/>
                </a:solidFill>
                <a:latin typeface="Verdana"/>
                <a:cs typeface="Verdana"/>
              </a:rPr>
              <a:t> </a:t>
            </a:r>
            <a:r>
              <a:rPr sz="2000" spc="25" dirty="0">
                <a:solidFill>
                  <a:srgbClr val="FFFFFF"/>
                </a:solidFill>
                <a:latin typeface="Verdana"/>
                <a:cs typeface="Verdana"/>
              </a:rPr>
              <a:t>που</a:t>
            </a:r>
            <a:r>
              <a:rPr lang="el-GR" sz="2000" dirty="0">
                <a:latin typeface="Verdana"/>
                <a:cs typeface="Verdana"/>
              </a:rPr>
              <a:t> </a:t>
            </a:r>
            <a:r>
              <a:rPr sz="2000" spc="-130" dirty="0" err="1">
                <a:solidFill>
                  <a:srgbClr val="FFFFFF"/>
                </a:solidFill>
                <a:latin typeface="Verdana"/>
                <a:cs typeface="Verdana"/>
              </a:rPr>
              <a:t>δέχετ</a:t>
            </a:r>
            <a:r>
              <a:rPr sz="2000" spc="-130" dirty="0">
                <a:solidFill>
                  <a:srgbClr val="FFFFFF"/>
                </a:solidFill>
                <a:latin typeface="Verdana"/>
                <a:cs typeface="Verdana"/>
              </a:rPr>
              <a:t>αι.</a:t>
            </a:r>
            <a:endParaRPr lang="el-GR" sz="2000" spc="-130" dirty="0">
              <a:solidFill>
                <a:srgbClr val="FFFFFF"/>
              </a:solidFill>
              <a:latin typeface="Verdana"/>
              <a:cs typeface="Verdana"/>
            </a:endParaRPr>
          </a:p>
          <a:p>
            <a:pPr marL="91440" marR="784225" indent="0">
              <a:lnSpc>
                <a:spcPct val="90300"/>
              </a:lnSpc>
              <a:spcBef>
                <a:spcPts val="980"/>
              </a:spcBef>
              <a:buNone/>
            </a:pPr>
            <a:endParaRPr sz="2000" dirty="0">
              <a:latin typeface="Verdana"/>
              <a:cs typeface="Verdana"/>
            </a:endParaRPr>
          </a:p>
        </p:txBody>
      </p:sp>
      <p:grpSp>
        <p:nvGrpSpPr>
          <p:cNvPr id="6" name="object 5">
            <a:extLst>
              <a:ext uri="{FF2B5EF4-FFF2-40B4-BE49-F238E27FC236}">
                <a16:creationId xmlns:a16="http://schemas.microsoft.com/office/drawing/2014/main" id="{520244F8-96CC-439E-B265-E5A129BC2A8D}"/>
              </a:ext>
            </a:extLst>
          </p:cNvPr>
          <p:cNvGrpSpPr/>
          <p:nvPr/>
        </p:nvGrpSpPr>
        <p:grpSpPr>
          <a:xfrm>
            <a:off x="7296911" y="1499616"/>
            <a:ext cx="3557270" cy="3796665"/>
            <a:chOff x="5431535" y="1804416"/>
            <a:chExt cx="3557270" cy="3796665"/>
          </a:xfrm>
        </p:grpSpPr>
        <p:pic>
          <p:nvPicPr>
            <p:cNvPr id="7" name="object 6">
              <a:extLst>
                <a:ext uri="{FF2B5EF4-FFF2-40B4-BE49-F238E27FC236}">
                  <a16:creationId xmlns:a16="http://schemas.microsoft.com/office/drawing/2014/main" id="{E76F1A41-3454-48E9-A06D-051036FA5B51}"/>
                </a:ext>
              </a:extLst>
            </p:cNvPr>
            <p:cNvPicPr/>
            <p:nvPr/>
          </p:nvPicPr>
          <p:blipFill>
            <a:blip r:embed="rId2" cstate="print"/>
            <a:stretch>
              <a:fillRect/>
            </a:stretch>
          </p:blipFill>
          <p:spPr>
            <a:xfrm>
              <a:off x="5431535" y="1804416"/>
              <a:ext cx="3557016" cy="3796284"/>
            </a:xfrm>
            <a:prstGeom prst="rect">
              <a:avLst/>
            </a:prstGeom>
          </p:spPr>
        </p:pic>
        <p:pic>
          <p:nvPicPr>
            <p:cNvPr id="8" name="object 7">
              <a:extLst>
                <a:ext uri="{FF2B5EF4-FFF2-40B4-BE49-F238E27FC236}">
                  <a16:creationId xmlns:a16="http://schemas.microsoft.com/office/drawing/2014/main" id="{F7DBC0CA-6FDD-4F91-B227-084A06A12AC8}"/>
                </a:ext>
              </a:extLst>
            </p:cNvPr>
            <p:cNvPicPr/>
            <p:nvPr/>
          </p:nvPicPr>
          <p:blipFill>
            <a:blip r:embed="rId3" cstate="print"/>
            <a:stretch>
              <a:fillRect/>
            </a:stretch>
          </p:blipFill>
          <p:spPr>
            <a:xfrm>
              <a:off x="5484875" y="1819656"/>
              <a:ext cx="3454908" cy="3694176"/>
            </a:xfrm>
            <a:prstGeom prst="rect">
              <a:avLst/>
            </a:prstGeom>
          </p:spPr>
        </p:pic>
      </p:grpSp>
      <p:sp>
        <p:nvSpPr>
          <p:cNvPr id="9" name="Rectangle 8">
            <a:extLst>
              <a:ext uri="{FF2B5EF4-FFF2-40B4-BE49-F238E27FC236}">
                <a16:creationId xmlns:a16="http://schemas.microsoft.com/office/drawing/2014/main" id="{07D5EBC2-D207-4C13-A96F-DA928B9A1A49}"/>
              </a:ext>
            </a:extLst>
          </p:cNvPr>
          <p:cNvSpPr/>
          <p:nvPr/>
        </p:nvSpPr>
        <p:spPr>
          <a:xfrm>
            <a:off x="975360" y="5498592"/>
            <a:ext cx="7120128" cy="890016"/>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Βίντεο: </a:t>
            </a:r>
            <a:r>
              <a:rPr lang="en-US" dirty="0">
                <a:solidFill>
                  <a:schemeClr val="tx1"/>
                </a:solidFill>
                <a:hlinkClick r:id="rId4"/>
              </a:rPr>
              <a:t>https://</a:t>
            </a:r>
            <a:r>
              <a:rPr lang="en-US" dirty="0" err="1">
                <a:solidFill>
                  <a:schemeClr val="tx1"/>
                </a:solidFill>
                <a:hlinkClick r:id="rId4"/>
              </a:rPr>
              <a:t>www.youtube.com</a:t>
            </a:r>
            <a:r>
              <a:rPr lang="en-US" dirty="0">
                <a:solidFill>
                  <a:schemeClr val="tx1"/>
                </a:solidFill>
                <a:hlinkClick r:id="rId4"/>
              </a:rPr>
              <a:t>/</a:t>
            </a:r>
            <a:r>
              <a:rPr lang="en-US" dirty="0" err="1">
                <a:solidFill>
                  <a:schemeClr val="tx1"/>
                </a:solidFill>
                <a:hlinkClick r:id="rId4"/>
              </a:rPr>
              <a:t>watch?v</a:t>
            </a:r>
            <a:r>
              <a:rPr lang="en-US" dirty="0">
                <a:solidFill>
                  <a:schemeClr val="tx1"/>
                </a:solidFill>
                <a:hlinkClick r:id="rId4"/>
              </a:rPr>
              <a:t>=</a:t>
            </a:r>
            <a:r>
              <a:rPr lang="en-US" dirty="0" err="1">
                <a:solidFill>
                  <a:schemeClr val="tx1"/>
                </a:solidFill>
                <a:hlinkClick r:id="rId4"/>
              </a:rPr>
              <a:t>m_ge9n4SYio</a:t>
            </a:r>
            <a:endParaRPr lang="el-GR" dirty="0">
              <a:solidFill>
                <a:schemeClr val="tx1"/>
              </a:solidFill>
            </a:endParaRPr>
          </a:p>
          <a:p>
            <a:pPr algn="ctr"/>
            <a:r>
              <a:rPr lang="el-GR" dirty="0">
                <a:solidFill>
                  <a:schemeClr val="tx1"/>
                </a:solidFill>
              </a:rPr>
              <a:t>Ιππόκαμπος: Ο βιβλιοθηκάριος του </a:t>
            </a:r>
            <a:r>
              <a:rPr lang="el-GR" dirty="0" err="1">
                <a:solidFill>
                  <a:schemeClr val="tx1"/>
                </a:solidFill>
              </a:rPr>
              <a:t>εγκέφάλου</a:t>
            </a:r>
            <a:endParaRPr lang="el-GR" dirty="0">
              <a:solidFill>
                <a:schemeClr val="tx1"/>
              </a:solidFill>
            </a:endParaRPr>
          </a:p>
        </p:txBody>
      </p:sp>
    </p:spTree>
    <p:extLst>
      <p:ext uri="{BB962C8B-B14F-4D97-AF65-F5344CB8AC3E}">
        <p14:creationId xmlns:p14="http://schemas.microsoft.com/office/powerpoint/2010/main" val="3309077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551</TotalTime>
  <Words>1277</Words>
  <Application>Microsoft Office PowerPoint</Application>
  <PresentationFormat>Ευρεία οθόνη</PresentationFormat>
  <Paragraphs>124</Paragraphs>
  <Slides>22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22</vt:i4>
      </vt:variant>
    </vt:vector>
  </HeadingPairs>
  <TitlesOfParts>
    <vt:vector size="31" baseType="lpstr">
      <vt:lpstr>Calibri</vt:lpstr>
      <vt:lpstr>Century Gothic</vt:lpstr>
      <vt:lpstr>Garamond</vt:lpstr>
      <vt:lpstr>Lucida Sans Unicode</vt:lpstr>
      <vt:lpstr>Tahoma</vt:lpstr>
      <vt:lpstr>Trebuchet MS</vt:lpstr>
      <vt:lpstr>Verdana</vt:lpstr>
      <vt:lpstr>Wingdings</vt:lpstr>
      <vt:lpstr>Savon</vt:lpstr>
      <vt:lpstr>ΔΙΔασκαλια και μαθηση:  ΕΝΝΟΙΟΛΟΓΙΚΕΣ ΔΙΑΣΑΦΗΣΕΙΣ  1η εβδομ.</vt:lpstr>
      <vt:lpstr>Παρουσίαση του PowerPoint</vt:lpstr>
      <vt:lpstr>Περίγραμμα μαθήματος και χρονοδιάγραμμα</vt:lpstr>
      <vt:lpstr>Παρατηρήστε την εικόνα στα αριστερά. Τι σκέψεις και  συναισθήματα σας δημιουργεί αναφορικά με τη σχέση αυτών των δύο;   Μπορεί να είναι σχέση δασκάλου μαθητή;</vt:lpstr>
      <vt:lpstr>ΜΑΘΗΣΗ</vt:lpstr>
      <vt:lpstr>ΜΑΘΗΣΗ (2)</vt:lpstr>
      <vt:lpstr>ΔΙΔΑΣΚΑΛΙΑ</vt:lpstr>
      <vt:lpstr>Ας ΠΡΟΣΠΑΘΗΣΟΥΜΕ ΝΑ ΔΟΥΜΕ ΛΙΓΟ ΤΗ σχεση μαθησησ και μνημησ…</vt:lpstr>
      <vt:lpstr>ΜΑΘΗΣΗ ΚΑΙ ΜΝΗΜΗ</vt:lpstr>
      <vt:lpstr>… συνέχεια</vt:lpstr>
      <vt:lpstr>Τι σας κάνει εντύπωση στην πυραμίδα της μάθησης;</vt:lpstr>
      <vt:lpstr>Ορισμοί της διδασκαλίας</vt:lpstr>
      <vt:lpstr> Διδακτικό πλαίσιο Δραστηριότητα: Μπορείτε να περιγράψετε το κάθε στοιχείο στο παρακάτω παραλληλόγραμμο πλαίσιο; </vt:lpstr>
      <vt:lpstr>…Απάντηση</vt:lpstr>
      <vt:lpstr>Βασικά ερωτήματα για τη διδασκαλία</vt:lpstr>
      <vt:lpstr>Δραστηριότητα: Το νόημα στη διδασκαλία</vt:lpstr>
      <vt:lpstr>Μερικές απαντήσεις…</vt:lpstr>
      <vt:lpstr>Πώς μαθαίνουν οι μαθητές </vt:lpstr>
      <vt:lpstr>https://www.youtube.com/watch?v=jc6uHRxt2J8 </vt:lpstr>
      <vt:lpstr>Ζούμε σε μια πολυσύνθετη εποχή. Ποιες, κατά τη γνώμη σας, είναι οι μεγαλύτερες προκλήσεις για έναν εκπαιδευτικό σήμερα;</vt:lpstr>
      <vt:lpstr>Διδασκαλία και εκπαιδευτικές προκλήσεις του 21ου αι.</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1η εβδομ.</dc:title>
  <dc:creator>user</dc:creator>
  <cp:lastModifiedBy>lstamp</cp:lastModifiedBy>
  <cp:revision>170</cp:revision>
  <dcterms:created xsi:type="dcterms:W3CDTF">2019-11-15T13:30:33Z</dcterms:created>
  <dcterms:modified xsi:type="dcterms:W3CDTF">2026-02-17T18:10:53Z</dcterms:modified>
</cp:coreProperties>
</file>