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80" r:id="rId1"/>
  </p:sldMasterIdLst>
  <p:sldIdLst>
    <p:sldId id="256" r:id="rId2"/>
    <p:sldId id="257" r:id="rId3"/>
    <p:sldId id="278" r:id="rId4"/>
    <p:sldId id="263" r:id="rId5"/>
    <p:sldId id="264" r:id="rId6"/>
    <p:sldId id="281" r:id="rId7"/>
    <p:sldId id="282" r:id="rId8"/>
    <p:sldId id="260" r:id="rId9"/>
    <p:sldId id="261" r:id="rId10"/>
    <p:sldId id="273" r:id="rId11"/>
    <p:sldId id="283" r:id="rId12"/>
    <p:sldId id="285" r:id="rId13"/>
    <p:sldId id="268" r:id="rId14"/>
    <p:sldId id="270" r:id="rId15"/>
    <p:sldId id="267" r:id="rId16"/>
    <p:sldId id="274" r:id="rId17"/>
    <p:sldId id="269" r:id="rId18"/>
    <p:sldId id="284" r:id="rId19"/>
    <p:sldId id="277" r:id="rId20"/>
    <p:sldId id="286" r:id="rId21"/>
    <p:sldId id="287" r:id="rId22"/>
    <p:sldId id="266" r:id="rId23"/>
    <p:sldId id="288" r:id="rId24"/>
    <p:sldId id="289" r:id="rId25"/>
    <p:sldId id="262"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725" autoAdjust="0"/>
    <p:restoredTop sz="94660"/>
  </p:normalViewPr>
  <p:slideViewPr>
    <p:cSldViewPr snapToGrid="0">
      <p:cViewPr varScale="1">
        <p:scale>
          <a:sx n="109" d="100"/>
          <a:sy n="109" d="100"/>
        </p:scale>
        <p:origin x="114" y="1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FEE506-3846-43A2-9288-0CA6ADDFFC8E}" type="doc">
      <dgm:prSet loTypeId="urn:microsoft.com/office/officeart/2005/8/layout/venn1" loCatId="relationship" qsTypeId="urn:microsoft.com/office/officeart/2005/8/quickstyle/simple1" qsCatId="simple" csTypeId="urn:microsoft.com/office/officeart/2005/8/colors/accent1_2" csCatId="accent1" phldr="1"/>
      <dgm:spPr/>
    </dgm:pt>
    <dgm:pt modelId="{1DBE0CEE-57E6-4DB1-AE65-5AF76DE0F61D}">
      <dgm:prSet phldrT="[Text]" custT="1"/>
      <dgm:spPr>
        <a:solidFill>
          <a:schemeClr val="accent1"/>
        </a:solidFill>
      </dgm:spPr>
      <dgm:t>
        <a:bodyPr/>
        <a:lstStyle/>
        <a:p>
          <a:r>
            <a:rPr lang="el-GR" sz="2800" dirty="0"/>
            <a:t>Σχολείο</a:t>
          </a:r>
        </a:p>
      </dgm:t>
    </dgm:pt>
    <dgm:pt modelId="{1785536C-191B-4C2A-ACED-E508E68EBF5C}" type="parTrans" cxnId="{7FE54611-F694-4F64-B41F-B11C14E4E198}">
      <dgm:prSet/>
      <dgm:spPr/>
      <dgm:t>
        <a:bodyPr/>
        <a:lstStyle/>
        <a:p>
          <a:endParaRPr lang="el-GR"/>
        </a:p>
      </dgm:t>
    </dgm:pt>
    <dgm:pt modelId="{44BFCF5D-C01C-49AB-84B3-61E37C65D67D}" type="sibTrans" cxnId="{7FE54611-F694-4F64-B41F-B11C14E4E198}">
      <dgm:prSet/>
      <dgm:spPr/>
      <dgm:t>
        <a:bodyPr/>
        <a:lstStyle/>
        <a:p>
          <a:endParaRPr lang="el-GR"/>
        </a:p>
      </dgm:t>
    </dgm:pt>
    <dgm:pt modelId="{5AC0CD79-B972-4246-80DB-AC576F2AECD1}">
      <dgm:prSet phldrT="[Text]" custT="1"/>
      <dgm:spPr>
        <a:solidFill>
          <a:schemeClr val="tx2">
            <a:lumMod val="90000"/>
          </a:schemeClr>
        </a:solidFill>
      </dgm:spPr>
      <dgm:t>
        <a:bodyPr/>
        <a:lstStyle/>
        <a:p>
          <a:r>
            <a:rPr lang="el-GR" sz="2800" dirty="0"/>
            <a:t>Κοινότητα</a:t>
          </a:r>
        </a:p>
      </dgm:t>
    </dgm:pt>
    <dgm:pt modelId="{0D08E11D-9252-4FDC-8E75-EFDAC084A610}" type="parTrans" cxnId="{AB3E203E-538C-4606-A39F-373F15F353E1}">
      <dgm:prSet/>
      <dgm:spPr/>
      <dgm:t>
        <a:bodyPr/>
        <a:lstStyle/>
        <a:p>
          <a:endParaRPr lang="el-GR"/>
        </a:p>
      </dgm:t>
    </dgm:pt>
    <dgm:pt modelId="{44D10A2E-C7AA-41AF-9AC4-66DE6D880D2B}" type="sibTrans" cxnId="{AB3E203E-538C-4606-A39F-373F15F353E1}">
      <dgm:prSet/>
      <dgm:spPr/>
      <dgm:t>
        <a:bodyPr/>
        <a:lstStyle/>
        <a:p>
          <a:endParaRPr lang="el-GR"/>
        </a:p>
      </dgm:t>
    </dgm:pt>
    <dgm:pt modelId="{7CD921C7-710A-460A-808C-6C69CC8D1D8E}">
      <dgm:prSet phldrT="[Text]" custT="1"/>
      <dgm:spPr/>
      <dgm:t>
        <a:bodyPr/>
        <a:lstStyle/>
        <a:p>
          <a:r>
            <a:rPr lang="el-GR" sz="2800" dirty="0"/>
            <a:t>Οικογένεια</a:t>
          </a:r>
        </a:p>
      </dgm:t>
    </dgm:pt>
    <dgm:pt modelId="{779E4209-CFFF-44F5-9309-15DD17861FF2}" type="parTrans" cxnId="{F2FD0446-9E47-48BB-AF12-7D8B40BC29A7}">
      <dgm:prSet/>
      <dgm:spPr/>
      <dgm:t>
        <a:bodyPr/>
        <a:lstStyle/>
        <a:p>
          <a:endParaRPr lang="el-GR"/>
        </a:p>
      </dgm:t>
    </dgm:pt>
    <dgm:pt modelId="{FD6FEC62-8C17-4470-B12E-4A3ADEA0D034}" type="sibTrans" cxnId="{F2FD0446-9E47-48BB-AF12-7D8B40BC29A7}">
      <dgm:prSet/>
      <dgm:spPr/>
      <dgm:t>
        <a:bodyPr/>
        <a:lstStyle/>
        <a:p>
          <a:endParaRPr lang="el-GR"/>
        </a:p>
      </dgm:t>
    </dgm:pt>
    <dgm:pt modelId="{D9BB85A9-8991-4C67-9F5E-47A2B9EF4FCA}" type="pres">
      <dgm:prSet presAssocID="{43FEE506-3846-43A2-9288-0CA6ADDFFC8E}" presName="compositeShape" presStyleCnt="0">
        <dgm:presLayoutVars>
          <dgm:chMax val="7"/>
          <dgm:dir/>
          <dgm:resizeHandles val="exact"/>
        </dgm:presLayoutVars>
      </dgm:prSet>
      <dgm:spPr/>
    </dgm:pt>
    <dgm:pt modelId="{2710278A-45A2-4429-9212-F0F1FD49D4F1}" type="pres">
      <dgm:prSet presAssocID="{1DBE0CEE-57E6-4DB1-AE65-5AF76DE0F61D}" presName="circ1" presStyleLbl="vennNode1" presStyleIdx="0" presStyleCnt="3" custLinFactNeighborX="-12351" custLinFactNeighborY="-3957"/>
      <dgm:spPr/>
    </dgm:pt>
    <dgm:pt modelId="{049A5363-ABB1-440F-A215-3EBD1C74CC87}" type="pres">
      <dgm:prSet presAssocID="{1DBE0CEE-57E6-4DB1-AE65-5AF76DE0F61D}" presName="circ1Tx" presStyleLbl="revTx" presStyleIdx="0" presStyleCnt="0">
        <dgm:presLayoutVars>
          <dgm:chMax val="0"/>
          <dgm:chPref val="0"/>
          <dgm:bulletEnabled val="1"/>
        </dgm:presLayoutVars>
      </dgm:prSet>
      <dgm:spPr/>
    </dgm:pt>
    <dgm:pt modelId="{F22B0236-DA01-412D-A90D-59908742136E}" type="pres">
      <dgm:prSet presAssocID="{5AC0CD79-B972-4246-80DB-AC576F2AECD1}" presName="circ2" presStyleLbl="vennNode1" presStyleIdx="1" presStyleCnt="3" custScaleX="113743" custScaleY="106004" custLinFactNeighborX="4491" custLinFactNeighborY="-16094"/>
      <dgm:spPr/>
    </dgm:pt>
    <dgm:pt modelId="{AF6C4AF3-8391-4B8A-A09D-170049714D7D}" type="pres">
      <dgm:prSet presAssocID="{5AC0CD79-B972-4246-80DB-AC576F2AECD1}" presName="circ2Tx" presStyleLbl="revTx" presStyleIdx="0" presStyleCnt="0">
        <dgm:presLayoutVars>
          <dgm:chMax val="0"/>
          <dgm:chPref val="0"/>
          <dgm:bulletEnabled val="1"/>
        </dgm:presLayoutVars>
      </dgm:prSet>
      <dgm:spPr/>
    </dgm:pt>
    <dgm:pt modelId="{1D4E0BCE-132D-4B56-8E90-16ACA69536E2}" type="pres">
      <dgm:prSet presAssocID="{7CD921C7-710A-460A-808C-6C69CC8D1D8E}" presName="circ3" presStyleLbl="vennNode1" presStyleIdx="2" presStyleCnt="3" custScaleX="111293" custScaleY="104252" custLinFactNeighborX="-12214" custLinFactNeighborY="-15130"/>
      <dgm:spPr/>
    </dgm:pt>
    <dgm:pt modelId="{9A9EC18B-957E-4284-936C-0D61357073A6}" type="pres">
      <dgm:prSet presAssocID="{7CD921C7-710A-460A-808C-6C69CC8D1D8E}" presName="circ3Tx" presStyleLbl="revTx" presStyleIdx="0" presStyleCnt="0">
        <dgm:presLayoutVars>
          <dgm:chMax val="0"/>
          <dgm:chPref val="0"/>
          <dgm:bulletEnabled val="1"/>
        </dgm:presLayoutVars>
      </dgm:prSet>
      <dgm:spPr/>
    </dgm:pt>
  </dgm:ptLst>
  <dgm:cxnLst>
    <dgm:cxn modelId="{7FE54611-F694-4F64-B41F-B11C14E4E198}" srcId="{43FEE506-3846-43A2-9288-0CA6ADDFFC8E}" destId="{1DBE0CEE-57E6-4DB1-AE65-5AF76DE0F61D}" srcOrd="0" destOrd="0" parTransId="{1785536C-191B-4C2A-ACED-E508E68EBF5C}" sibTransId="{44BFCF5D-C01C-49AB-84B3-61E37C65D67D}"/>
    <dgm:cxn modelId="{AB3E203E-538C-4606-A39F-373F15F353E1}" srcId="{43FEE506-3846-43A2-9288-0CA6ADDFFC8E}" destId="{5AC0CD79-B972-4246-80DB-AC576F2AECD1}" srcOrd="1" destOrd="0" parTransId="{0D08E11D-9252-4FDC-8E75-EFDAC084A610}" sibTransId="{44D10A2E-C7AA-41AF-9AC4-66DE6D880D2B}"/>
    <dgm:cxn modelId="{BF26A745-B952-4F20-9419-47AA00DC80A2}" type="presOf" srcId="{1DBE0CEE-57E6-4DB1-AE65-5AF76DE0F61D}" destId="{049A5363-ABB1-440F-A215-3EBD1C74CC87}" srcOrd="1" destOrd="0" presId="urn:microsoft.com/office/officeart/2005/8/layout/venn1"/>
    <dgm:cxn modelId="{F2FD0446-9E47-48BB-AF12-7D8B40BC29A7}" srcId="{43FEE506-3846-43A2-9288-0CA6ADDFFC8E}" destId="{7CD921C7-710A-460A-808C-6C69CC8D1D8E}" srcOrd="2" destOrd="0" parTransId="{779E4209-CFFF-44F5-9309-15DD17861FF2}" sibTransId="{FD6FEC62-8C17-4470-B12E-4A3ADEA0D034}"/>
    <dgm:cxn modelId="{95588A4B-2054-424A-922C-1B48F6D8BE57}" type="presOf" srcId="{7CD921C7-710A-460A-808C-6C69CC8D1D8E}" destId="{9A9EC18B-957E-4284-936C-0D61357073A6}" srcOrd="1" destOrd="0" presId="urn:microsoft.com/office/officeart/2005/8/layout/venn1"/>
    <dgm:cxn modelId="{8BB4E255-5614-4282-B457-DBB32D905B20}" type="presOf" srcId="{5AC0CD79-B972-4246-80DB-AC576F2AECD1}" destId="{F22B0236-DA01-412D-A90D-59908742136E}" srcOrd="0" destOrd="0" presId="urn:microsoft.com/office/officeart/2005/8/layout/venn1"/>
    <dgm:cxn modelId="{7243739B-56D2-4958-9CC3-52C8DEFEA05C}" type="presOf" srcId="{43FEE506-3846-43A2-9288-0CA6ADDFFC8E}" destId="{D9BB85A9-8991-4C67-9F5E-47A2B9EF4FCA}" srcOrd="0" destOrd="0" presId="urn:microsoft.com/office/officeart/2005/8/layout/venn1"/>
    <dgm:cxn modelId="{7088DEAB-7DD9-4701-9AEF-C33646ADB43C}" type="presOf" srcId="{1DBE0CEE-57E6-4DB1-AE65-5AF76DE0F61D}" destId="{2710278A-45A2-4429-9212-F0F1FD49D4F1}" srcOrd="0" destOrd="0" presId="urn:microsoft.com/office/officeart/2005/8/layout/venn1"/>
    <dgm:cxn modelId="{DE55F1CE-3D21-4243-9CFB-F4D89176207A}" type="presOf" srcId="{5AC0CD79-B972-4246-80DB-AC576F2AECD1}" destId="{AF6C4AF3-8391-4B8A-A09D-170049714D7D}" srcOrd="1" destOrd="0" presId="urn:microsoft.com/office/officeart/2005/8/layout/venn1"/>
    <dgm:cxn modelId="{21A4E5E7-DFCD-4C3C-8392-7F4A8F239499}" type="presOf" srcId="{7CD921C7-710A-460A-808C-6C69CC8D1D8E}" destId="{1D4E0BCE-132D-4B56-8E90-16ACA69536E2}" srcOrd="0" destOrd="0" presId="urn:microsoft.com/office/officeart/2005/8/layout/venn1"/>
    <dgm:cxn modelId="{374859DC-00E1-48E0-9A15-619C8E98C504}" type="presParOf" srcId="{D9BB85A9-8991-4C67-9F5E-47A2B9EF4FCA}" destId="{2710278A-45A2-4429-9212-F0F1FD49D4F1}" srcOrd="0" destOrd="0" presId="urn:microsoft.com/office/officeart/2005/8/layout/venn1"/>
    <dgm:cxn modelId="{CB80ADBB-74A1-45D2-82E0-925C57FE81B7}" type="presParOf" srcId="{D9BB85A9-8991-4C67-9F5E-47A2B9EF4FCA}" destId="{049A5363-ABB1-440F-A215-3EBD1C74CC87}" srcOrd="1" destOrd="0" presId="urn:microsoft.com/office/officeart/2005/8/layout/venn1"/>
    <dgm:cxn modelId="{6FCAFA30-53CB-471C-8AA3-9387120B00D3}" type="presParOf" srcId="{D9BB85A9-8991-4C67-9F5E-47A2B9EF4FCA}" destId="{F22B0236-DA01-412D-A90D-59908742136E}" srcOrd="2" destOrd="0" presId="urn:microsoft.com/office/officeart/2005/8/layout/venn1"/>
    <dgm:cxn modelId="{C97CBAA5-1119-4FC7-A623-CAD28BE03292}" type="presParOf" srcId="{D9BB85A9-8991-4C67-9F5E-47A2B9EF4FCA}" destId="{AF6C4AF3-8391-4B8A-A09D-170049714D7D}" srcOrd="3" destOrd="0" presId="urn:microsoft.com/office/officeart/2005/8/layout/venn1"/>
    <dgm:cxn modelId="{053F09D5-99DD-4F1B-BA3D-5D1AC3C34EE6}" type="presParOf" srcId="{D9BB85A9-8991-4C67-9F5E-47A2B9EF4FCA}" destId="{1D4E0BCE-132D-4B56-8E90-16ACA69536E2}" srcOrd="4" destOrd="0" presId="urn:microsoft.com/office/officeart/2005/8/layout/venn1"/>
    <dgm:cxn modelId="{D81F2B00-55E0-4536-9BB7-89701966BDBC}" type="presParOf" srcId="{D9BB85A9-8991-4C67-9F5E-47A2B9EF4FCA}" destId="{9A9EC18B-957E-4284-936C-0D61357073A6}" srcOrd="5" destOrd="0" presId="urn:microsoft.com/office/officeart/2005/8/layout/venn1"/>
  </dgm:cxnLst>
  <dgm:bg>
    <a:solidFill>
      <a:schemeClr val="bg2"/>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E4EBC6-BB3B-443F-9C65-9E1B7AB28D2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l-GR"/>
        </a:p>
      </dgm:t>
    </dgm:pt>
    <dgm:pt modelId="{7B18313E-9690-4839-9499-54CE1D49361B}">
      <dgm:prSet phldrT="[Text]" custT="1"/>
      <dgm:spPr/>
      <dgm:t>
        <a:bodyPr/>
        <a:lstStyle/>
        <a:p>
          <a:r>
            <a:rPr lang="el-GR" sz="2000" dirty="0" err="1"/>
            <a:t>Ενδο</a:t>
          </a:r>
          <a:r>
            <a:rPr lang="el-GR" sz="2000" dirty="0"/>
            <a:t>-οικογενειακή αγωγή (στην πρώτη παιδική ηλικία) με τη βοήθεια του σχολείου</a:t>
          </a:r>
        </a:p>
      </dgm:t>
    </dgm:pt>
    <dgm:pt modelId="{A0F4A98B-07D2-485C-9A29-2EB3564F570D}" type="parTrans" cxnId="{A14A6F54-14BB-44C2-A7F4-DD2DAC9287DC}">
      <dgm:prSet/>
      <dgm:spPr/>
      <dgm:t>
        <a:bodyPr/>
        <a:lstStyle/>
        <a:p>
          <a:endParaRPr lang="el-GR"/>
        </a:p>
      </dgm:t>
    </dgm:pt>
    <dgm:pt modelId="{BB440125-4583-4AA8-AE20-10512E9F6851}" type="sibTrans" cxnId="{A14A6F54-14BB-44C2-A7F4-DD2DAC9287DC}">
      <dgm:prSet/>
      <dgm:spPr/>
      <dgm:t>
        <a:bodyPr/>
        <a:lstStyle/>
        <a:p>
          <a:endParaRPr lang="el-GR"/>
        </a:p>
      </dgm:t>
    </dgm:pt>
    <dgm:pt modelId="{4CCD4DD5-109A-4729-B595-4DC703561FB3}">
      <dgm:prSet phldrT="[Text]"/>
      <dgm:spPr/>
      <dgm:t>
        <a:bodyPr/>
        <a:lstStyle/>
        <a:p>
          <a:r>
            <a:rPr lang="el-GR" dirty="0"/>
            <a:t>Επικοινωνία σχολείου και οικογένειας </a:t>
          </a:r>
        </a:p>
      </dgm:t>
    </dgm:pt>
    <dgm:pt modelId="{6C435E11-073D-4B53-A1B1-4BB97FE4F27D}" type="parTrans" cxnId="{377DF7EB-424E-4651-BE7A-8DDAD9DCEB53}">
      <dgm:prSet/>
      <dgm:spPr/>
      <dgm:t>
        <a:bodyPr/>
        <a:lstStyle/>
        <a:p>
          <a:endParaRPr lang="el-GR"/>
        </a:p>
      </dgm:t>
    </dgm:pt>
    <dgm:pt modelId="{F1829B46-0E80-47BA-B884-3A1F562EE2A9}" type="sibTrans" cxnId="{377DF7EB-424E-4651-BE7A-8DDAD9DCEB53}">
      <dgm:prSet/>
      <dgm:spPr/>
      <dgm:t>
        <a:bodyPr/>
        <a:lstStyle/>
        <a:p>
          <a:endParaRPr lang="el-GR"/>
        </a:p>
      </dgm:t>
    </dgm:pt>
    <dgm:pt modelId="{61E95AEC-20CB-4919-A954-CBA2156CB439}">
      <dgm:prSet phldrT="[Text]"/>
      <dgm:spPr/>
      <dgm:t>
        <a:bodyPr/>
        <a:lstStyle/>
        <a:p>
          <a:r>
            <a:rPr lang="el-GR" dirty="0"/>
            <a:t>Εθελοντική εργασία γονέων για τις ανάγκες του σχολείου</a:t>
          </a:r>
        </a:p>
      </dgm:t>
    </dgm:pt>
    <dgm:pt modelId="{3E5F47B5-7B8C-4E8F-B232-E54CD9C3FACF}" type="parTrans" cxnId="{AB186B29-4FB4-4ECC-A3D1-045BD42D0E5F}">
      <dgm:prSet/>
      <dgm:spPr/>
      <dgm:t>
        <a:bodyPr/>
        <a:lstStyle/>
        <a:p>
          <a:endParaRPr lang="el-GR"/>
        </a:p>
      </dgm:t>
    </dgm:pt>
    <dgm:pt modelId="{C6E5B71C-FFE7-4DDA-8669-08B34287AAE4}" type="sibTrans" cxnId="{AB186B29-4FB4-4ECC-A3D1-045BD42D0E5F}">
      <dgm:prSet/>
      <dgm:spPr/>
      <dgm:t>
        <a:bodyPr/>
        <a:lstStyle/>
        <a:p>
          <a:endParaRPr lang="el-GR"/>
        </a:p>
      </dgm:t>
    </dgm:pt>
    <dgm:pt modelId="{A7F178FC-F7F1-4322-8471-5316C4DF83BB}">
      <dgm:prSet phldrT="[Text]"/>
      <dgm:spPr/>
      <dgm:t>
        <a:bodyPr/>
        <a:lstStyle/>
        <a:p>
          <a:r>
            <a:rPr lang="el-GR" dirty="0"/>
            <a:t>Υποστήριξη της μελέτης του μαθητή στο σπίτι</a:t>
          </a:r>
        </a:p>
      </dgm:t>
    </dgm:pt>
    <dgm:pt modelId="{3E65DE57-126A-4897-9A52-557798D051F5}" type="parTrans" cxnId="{B3A3915E-78C4-412A-8A73-104A6488F6FF}">
      <dgm:prSet/>
      <dgm:spPr/>
      <dgm:t>
        <a:bodyPr/>
        <a:lstStyle/>
        <a:p>
          <a:endParaRPr lang="el-GR"/>
        </a:p>
      </dgm:t>
    </dgm:pt>
    <dgm:pt modelId="{C28F0846-3672-4F44-BA5A-EAF58191895D}" type="sibTrans" cxnId="{B3A3915E-78C4-412A-8A73-104A6488F6FF}">
      <dgm:prSet/>
      <dgm:spPr/>
      <dgm:t>
        <a:bodyPr/>
        <a:lstStyle/>
        <a:p>
          <a:endParaRPr lang="el-GR"/>
        </a:p>
      </dgm:t>
    </dgm:pt>
    <dgm:pt modelId="{E569944C-DDDF-4F39-BC57-8A1ACB56614C}">
      <dgm:prSet phldrT="[Text]"/>
      <dgm:spPr/>
      <dgm:t>
        <a:bodyPr/>
        <a:lstStyle/>
        <a:p>
          <a:r>
            <a:rPr lang="el-GR" dirty="0"/>
            <a:t>Διασφάλιση συνεργασίας με την τοπική κοινότητα</a:t>
          </a:r>
        </a:p>
      </dgm:t>
    </dgm:pt>
    <dgm:pt modelId="{4DB9D193-9B03-4C2E-8290-AA717DD03075}" type="parTrans" cxnId="{C83ABD30-6B35-434C-88BF-ACF0945AB2F3}">
      <dgm:prSet/>
      <dgm:spPr/>
      <dgm:t>
        <a:bodyPr/>
        <a:lstStyle/>
        <a:p>
          <a:endParaRPr lang="el-GR"/>
        </a:p>
      </dgm:t>
    </dgm:pt>
    <dgm:pt modelId="{1B94A059-9A24-4DD0-AEF1-3BB14F4A7047}" type="sibTrans" cxnId="{C83ABD30-6B35-434C-88BF-ACF0945AB2F3}">
      <dgm:prSet/>
      <dgm:spPr/>
      <dgm:t>
        <a:bodyPr/>
        <a:lstStyle/>
        <a:p>
          <a:endParaRPr lang="el-GR"/>
        </a:p>
      </dgm:t>
    </dgm:pt>
    <dgm:pt modelId="{30E8E614-6AEA-47B2-8614-3B0DB8AE7CDE}" type="pres">
      <dgm:prSet presAssocID="{C7E4EBC6-BB3B-443F-9C65-9E1B7AB28D27}" presName="linear" presStyleCnt="0">
        <dgm:presLayoutVars>
          <dgm:dir/>
          <dgm:animLvl val="lvl"/>
          <dgm:resizeHandles val="exact"/>
        </dgm:presLayoutVars>
      </dgm:prSet>
      <dgm:spPr/>
    </dgm:pt>
    <dgm:pt modelId="{B74C947D-3D89-48E3-AB8A-8E316EE9983E}" type="pres">
      <dgm:prSet presAssocID="{7B18313E-9690-4839-9499-54CE1D49361B}" presName="parentLin" presStyleCnt="0"/>
      <dgm:spPr/>
    </dgm:pt>
    <dgm:pt modelId="{8DAA581C-4EFD-44FF-B957-4C2C67C1C4B3}" type="pres">
      <dgm:prSet presAssocID="{7B18313E-9690-4839-9499-54CE1D49361B}" presName="parentLeftMargin" presStyleLbl="node1" presStyleIdx="0" presStyleCnt="5"/>
      <dgm:spPr/>
    </dgm:pt>
    <dgm:pt modelId="{904CCA7E-1579-475D-B42C-9216AF19DF2A}" type="pres">
      <dgm:prSet presAssocID="{7B18313E-9690-4839-9499-54CE1D49361B}" presName="parentText" presStyleLbl="node1" presStyleIdx="0" presStyleCnt="5" custScaleX="100346">
        <dgm:presLayoutVars>
          <dgm:chMax val="0"/>
          <dgm:bulletEnabled val="1"/>
        </dgm:presLayoutVars>
      </dgm:prSet>
      <dgm:spPr/>
    </dgm:pt>
    <dgm:pt modelId="{ACB745AB-A835-42C7-B024-CEB97238F4F7}" type="pres">
      <dgm:prSet presAssocID="{7B18313E-9690-4839-9499-54CE1D49361B}" presName="negativeSpace" presStyleCnt="0"/>
      <dgm:spPr/>
    </dgm:pt>
    <dgm:pt modelId="{8CA11DB9-41C3-48E6-9A9C-45C9FAF951EF}" type="pres">
      <dgm:prSet presAssocID="{7B18313E-9690-4839-9499-54CE1D49361B}" presName="childText" presStyleLbl="conFgAcc1" presStyleIdx="0" presStyleCnt="5">
        <dgm:presLayoutVars>
          <dgm:bulletEnabled val="1"/>
        </dgm:presLayoutVars>
      </dgm:prSet>
      <dgm:spPr>
        <a:solidFill>
          <a:schemeClr val="bg2">
            <a:alpha val="90000"/>
          </a:schemeClr>
        </a:solidFill>
      </dgm:spPr>
    </dgm:pt>
    <dgm:pt modelId="{6EC71052-9D45-4722-B994-967D56D9C21B}" type="pres">
      <dgm:prSet presAssocID="{BB440125-4583-4AA8-AE20-10512E9F6851}" presName="spaceBetweenRectangles" presStyleCnt="0"/>
      <dgm:spPr/>
    </dgm:pt>
    <dgm:pt modelId="{6874A4A6-6FCF-4EE7-8FBC-0BEDA8710E00}" type="pres">
      <dgm:prSet presAssocID="{4CCD4DD5-109A-4729-B595-4DC703561FB3}" presName="parentLin" presStyleCnt="0"/>
      <dgm:spPr/>
    </dgm:pt>
    <dgm:pt modelId="{78ECE09C-C015-4E9D-8BFB-7AF1471C1021}" type="pres">
      <dgm:prSet presAssocID="{4CCD4DD5-109A-4729-B595-4DC703561FB3}" presName="parentLeftMargin" presStyleLbl="node1" presStyleIdx="0" presStyleCnt="5"/>
      <dgm:spPr/>
    </dgm:pt>
    <dgm:pt modelId="{FBACC042-E863-4530-8641-3696F8916F98}" type="pres">
      <dgm:prSet presAssocID="{4CCD4DD5-109A-4729-B595-4DC703561FB3}" presName="parentText" presStyleLbl="node1" presStyleIdx="1" presStyleCnt="5">
        <dgm:presLayoutVars>
          <dgm:chMax val="0"/>
          <dgm:bulletEnabled val="1"/>
        </dgm:presLayoutVars>
      </dgm:prSet>
      <dgm:spPr/>
    </dgm:pt>
    <dgm:pt modelId="{8FB840DE-F077-409F-A346-6284A1DC2143}" type="pres">
      <dgm:prSet presAssocID="{4CCD4DD5-109A-4729-B595-4DC703561FB3}" presName="negativeSpace" presStyleCnt="0"/>
      <dgm:spPr/>
    </dgm:pt>
    <dgm:pt modelId="{2AAE6495-0FA9-42CA-AB5F-7C0109214131}" type="pres">
      <dgm:prSet presAssocID="{4CCD4DD5-109A-4729-B595-4DC703561FB3}" presName="childText" presStyleLbl="conFgAcc1" presStyleIdx="1" presStyleCnt="5">
        <dgm:presLayoutVars>
          <dgm:bulletEnabled val="1"/>
        </dgm:presLayoutVars>
      </dgm:prSet>
      <dgm:spPr>
        <a:solidFill>
          <a:schemeClr val="bg2">
            <a:alpha val="90000"/>
          </a:schemeClr>
        </a:solidFill>
      </dgm:spPr>
    </dgm:pt>
    <dgm:pt modelId="{3F2C900B-F19B-44DE-BB10-2C0F1C7F9C96}" type="pres">
      <dgm:prSet presAssocID="{F1829B46-0E80-47BA-B884-3A1F562EE2A9}" presName="spaceBetweenRectangles" presStyleCnt="0"/>
      <dgm:spPr/>
    </dgm:pt>
    <dgm:pt modelId="{FC776437-C9CB-4D9B-991E-79192754F31F}" type="pres">
      <dgm:prSet presAssocID="{61E95AEC-20CB-4919-A954-CBA2156CB439}" presName="parentLin" presStyleCnt="0"/>
      <dgm:spPr/>
    </dgm:pt>
    <dgm:pt modelId="{6B15E526-7BD4-4003-95E6-B2A84DA24BA7}" type="pres">
      <dgm:prSet presAssocID="{61E95AEC-20CB-4919-A954-CBA2156CB439}" presName="parentLeftMargin" presStyleLbl="node1" presStyleIdx="1" presStyleCnt="5"/>
      <dgm:spPr/>
    </dgm:pt>
    <dgm:pt modelId="{CFA0C15E-B113-42B9-A328-EEC0C43E9053}" type="pres">
      <dgm:prSet presAssocID="{61E95AEC-20CB-4919-A954-CBA2156CB439}" presName="parentText" presStyleLbl="node1" presStyleIdx="2" presStyleCnt="5">
        <dgm:presLayoutVars>
          <dgm:chMax val="0"/>
          <dgm:bulletEnabled val="1"/>
        </dgm:presLayoutVars>
      </dgm:prSet>
      <dgm:spPr/>
    </dgm:pt>
    <dgm:pt modelId="{9EE94B27-34B7-4965-BC11-8C5CEDA18763}" type="pres">
      <dgm:prSet presAssocID="{61E95AEC-20CB-4919-A954-CBA2156CB439}" presName="negativeSpace" presStyleCnt="0"/>
      <dgm:spPr/>
    </dgm:pt>
    <dgm:pt modelId="{7B99C71F-6567-437C-8103-5F8B0ECBED2F}" type="pres">
      <dgm:prSet presAssocID="{61E95AEC-20CB-4919-A954-CBA2156CB439}" presName="childText" presStyleLbl="conFgAcc1" presStyleIdx="2" presStyleCnt="5">
        <dgm:presLayoutVars>
          <dgm:bulletEnabled val="1"/>
        </dgm:presLayoutVars>
      </dgm:prSet>
      <dgm:spPr>
        <a:solidFill>
          <a:schemeClr val="bg2">
            <a:alpha val="90000"/>
          </a:schemeClr>
        </a:solidFill>
      </dgm:spPr>
    </dgm:pt>
    <dgm:pt modelId="{22E0EE7A-BFAA-44EA-8288-C2A02EFB42B3}" type="pres">
      <dgm:prSet presAssocID="{C6E5B71C-FFE7-4DDA-8669-08B34287AAE4}" presName="spaceBetweenRectangles" presStyleCnt="0"/>
      <dgm:spPr/>
    </dgm:pt>
    <dgm:pt modelId="{B7948B73-7AA4-49D9-9CBB-22397787FD3B}" type="pres">
      <dgm:prSet presAssocID="{A7F178FC-F7F1-4322-8471-5316C4DF83BB}" presName="parentLin" presStyleCnt="0"/>
      <dgm:spPr/>
    </dgm:pt>
    <dgm:pt modelId="{FD2AADC4-6F77-4B05-811D-275BD945859E}" type="pres">
      <dgm:prSet presAssocID="{A7F178FC-F7F1-4322-8471-5316C4DF83BB}" presName="parentLeftMargin" presStyleLbl="node1" presStyleIdx="2" presStyleCnt="5"/>
      <dgm:spPr/>
    </dgm:pt>
    <dgm:pt modelId="{AA8C03C7-9D35-424A-A873-11F34714C864}" type="pres">
      <dgm:prSet presAssocID="{A7F178FC-F7F1-4322-8471-5316C4DF83BB}" presName="parentText" presStyleLbl="node1" presStyleIdx="3" presStyleCnt="5">
        <dgm:presLayoutVars>
          <dgm:chMax val="0"/>
          <dgm:bulletEnabled val="1"/>
        </dgm:presLayoutVars>
      </dgm:prSet>
      <dgm:spPr/>
    </dgm:pt>
    <dgm:pt modelId="{9C45E282-B492-4E70-82E1-47AEBECF69F1}" type="pres">
      <dgm:prSet presAssocID="{A7F178FC-F7F1-4322-8471-5316C4DF83BB}" presName="negativeSpace" presStyleCnt="0"/>
      <dgm:spPr/>
    </dgm:pt>
    <dgm:pt modelId="{2688D766-D3D5-4D85-8433-25F27D9F3A07}" type="pres">
      <dgm:prSet presAssocID="{A7F178FC-F7F1-4322-8471-5316C4DF83BB}" presName="childText" presStyleLbl="conFgAcc1" presStyleIdx="3" presStyleCnt="5">
        <dgm:presLayoutVars>
          <dgm:bulletEnabled val="1"/>
        </dgm:presLayoutVars>
      </dgm:prSet>
      <dgm:spPr>
        <a:solidFill>
          <a:schemeClr val="bg2">
            <a:alpha val="90000"/>
          </a:schemeClr>
        </a:solidFill>
      </dgm:spPr>
    </dgm:pt>
    <dgm:pt modelId="{94B2D855-75E2-49C4-86DC-C454C1F722D0}" type="pres">
      <dgm:prSet presAssocID="{C28F0846-3672-4F44-BA5A-EAF58191895D}" presName="spaceBetweenRectangles" presStyleCnt="0"/>
      <dgm:spPr/>
    </dgm:pt>
    <dgm:pt modelId="{1DA77BAD-D9C7-4425-9552-EC316F04C30F}" type="pres">
      <dgm:prSet presAssocID="{E569944C-DDDF-4F39-BC57-8A1ACB56614C}" presName="parentLin" presStyleCnt="0"/>
      <dgm:spPr/>
    </dgm:pt>
    <dgm:pt modelId="{EC6CEAB8-9EB1-436C-B010-C2D2B446000E}" type="pres">
      <dgm:prSet presAssocID="{E569944C-DDDF-4F39-BC57-8A1ACB56614C}" presName="parentLeftMargin" presStyleLbl="node1" presStyleIdx="3" presStyleCnt="5"/>
      <dgm:spPr/>
    </dgm:pt>
    <dgm:pt modelId="{4128563F-03E7-4860-A3BD-12FD78087ACF}" type="pres">
      <dgm:prSet presAssocID="{E569944C-DDDF-4F39-BC57-8A1ACB56614C}" presName="parentText" presStyleLbl="node1" presStyleIdx="4" presStyleCnt="5">
        <dgm:presLayoutVars>
          <dgm:chMax val="0"/>
          <dgm:bulletEnabled val="1"/>
        </dgm:presLayoutVars>
      </dgm:prSet>
      <dgm:spPr/>
    </dgm:pt>
    <dgm:pt modelId="{46000991-90C5-4CF5-A955-370BAB16A50E}" type="pres">
      <dgm:prSet presAssocID="{E569944C-DDDF-4F39-BC57-8A1ACB56614C}" presName="negativeSpace" presStyleCnt="0"/>
      <dgm:spPr/>
    </dgm:pt>
    <dgm:pt modelId="{6E170D84-943D-4726-B474-9C82C2B76039}" type="pres">
      <dgm:prSet presAssocID="{E569944C-DDDF-4F39-BC57-8A1ACB56614C}" presName="childText" presStyleLbl="conFgAcc1" presStyleIdx="4" presStyleCnt="5">
        <dgm:presLayoutVars>
          <dgm:bulletEnabled val="1"/>
        </dgm:presLayoutVars>
      </dgm:prSet>
      <dgm:spPr>
        <a:solidFill>
          <a:schemeClr val="bg2">
            <a:alpha val="90000"/>
          </a:schemeClr>
        </a:solidFill>
      </dgm:spPr>
    </dgm:pt>
  </dgm:ptLst>
  <dgm:cxnLst>
    <dgm:cxn modelId="{4C9DDF03-6DA6-4F07-97DB-7CA7536D5D42}" type="presOf" srcId="{A7F178FC-F7F1-4322-8471-5316C4DF83BB}" destId="{FD2AADC4-6F77-4B05-811D-275BD945859E}" srcOrd="0" destOrd="0" presId="urn:microsoft.com/office/officeart/2005/8/layout/list1"/>
    <dgm:cxn modelId="{7FF7260C-1975-4E13-89E7-C47F8FD5A6C7}" type="presOf" srcId="{7B18313E-9690-4839-9499-54CE1D49361B}" destId="{8DAA581C-4EFD-44FF-B957-4C2C67C1C4B3}" srcOrd="0" destOrd="0" presId="urn:microsoft.com/office/officeart/2005/8/layout/list1"/>
    <dgm:cxn modelId="{2A5F380C-F038-4A71-8119-283DA872E05C}" type="presOf" srcId="{4CCD4DD5-109A-4729-B595-4DC703561FB3}" destId="{FBACC042-E863-4530-8641-3696F8916F98}" srcOrd="1" destOrd="0" presId="urn:microsoft.com/office/officeart/2005/8/layout/list1"/>
    <dgm:cxn modelId="{17BF8425-CE67-4E91-B3A2-FFC1EDD2316D}" type="presOf" srcId="{61E95AEC-20CB-4919-A954-CBA2156CB439}" destId="{CFA0C15E-B113-42B9-A328-EEC0C43E9053}" srcOrd="1" destOrd="0" presId="urn:microsoft.com/office/officeart/2005/8/layout/list1"/>
    <dgm:cxn modelId="{AB186B29-4FB4-4ECC-A3D1-045BD42D0E5F}" srcId="{C7E4EBC6-BB3B-443F-9C65-9E1B7AB28D27}" destId="{61E95AEC-20CB-4919-A954-CBA2156CB439}" srcOrd="2" destOrd="0" parTransId="{3E5F47B5-7B8C-4E8F-B232-E54CD9C3FACF}" sibTransId="{C6E5B71C-FFE7-4DDA-8669-08B34287AAE4}"/>
    <dgm:cxn modelId="{C83ABD30-6B35-434C-88BF-ACF0945AB2F3}" srcId="{C7E4EBC6-BB3B-443F-9C65-9E1B7AB28D27}" destId="{E569944C-DDDF-4F39-BC57-8A1ACB56614C}" srcOrd="4" destOrd="0" parTransId="{4DB9D193-9B03-4C2E-8290-AA717DD03075}" sibTransId="{1B94A059-9A24-4DD0-AEF1-3BB14F4A7047}"/>
    <dgm:cxn modelId="{B3A3915E-78C4-412A-8A73-104A6488F6FF}" srcId="{C7E4EBC6-BB3B-443F-9C65-9E1B7AB28D27}" destId="{A7F178FC-F7F1-4322-8471-5316C4DF83BB}" srcOrd="3" destOrd="0" parTransId="{3E65DE57-126A-4897-9A52-557798D051F5}" sibTransId="{C28F0846-3672-4F44-BA5A-EAF58191895D}"/>
    <dgm:cxn modelId="{F0DFD868-D92A-4C45-A98B-1EE824AE4178}" type="presOf" srcId="{61E95AEC-20CB-4919-A954-CBA2156CB439}" destId="{6B15E526-7BD4-4003-95E6-B2A84DA24BA7}" srcOrd="0" destOrd="0" presId="urn:microsoft.com/office/officeart/2005/8/layout/list1"/>
    <dgm:cxn modelId="{57D2CB6C-B968-4446-9169-626DFFF4DFC3}" type="presOf" srcId="{E569944C-DDDF-4F39-BC57-8A1ACB56614C}" destId="{4128563F-03E7-4860-A3BD-12FD78087ACF}" srcOrd="1" destOrd="0" presId="urn:microsoft.com/office/officeart/2005/8/layout/list1"/>
    <dgm:cxn modelId="{A14A6F54-14BB-44C2-A7F4-DD2DAC9287DC}" srcId="{C7E4EBC6-BB3B-443F-9C65-9E1B7AB28D27}" destId="{7B18313E-9690-4839-9499-54CE1D49361B}" srcOrd="0" destOrd="0" parTransId="{A0F4A98B-07D2-485C-9A29-2EB3564F570D}" sibTransId="{BB440125-4583-4AA8-AE20-10512E9F6851}"/>
    <dgm:cxn modelId="{DEF83696-3369-491C-838A-307B0BB11255}" type="presOf" srcId="{A7F178FC-F7F1-4322-8471-5316C4DF83BB}" destId="{AA8C03C7-9D35-424A-A873-11F34714C864}" srcOrd="1" destOrd="0" presId="urn:microsoft.com/office/officeart/2005/8/layout/list1"/>
    <dgm:cxn modelId="{AA3AACAD-0381-4E25-A6DF-46A2B1AEC744}" type="presOf" srcId="{4CCD4DD5-109A-4729-B595-4DC703561FB3}" destId="{78ECE09C-C015-4E9D-8BFB-7AF1471C1021}" srcOrd="0" destOrd="0" presId="urn:microsoft.com/office/officeart/2005/8/layout/list1"/>
    <dgm:cxn modelId="{3056FBBA-AED4-4BBA-A27B-D4655CD33E06}" type="presOf" srcId="{E569944C-DDDF-4F39-BC57-8A1ACB56614C}" destId="{EC6CEAB8-9EB1-436C-B010-C2D2B446000E}" srcOrd="0" destOrd="0" presId="urn:microsoft.com/office/officeart/2005/8/layout/list1"/>
    <dgm:cxn modelId="{68D91BC1-9CC6-418F-815E-D74D448B7789}" type="presOf" srcId="{7B18313E-9690-4839-9499-54CE1D49361B}" destId="{904CCA7E-1579-475D-B42C-9216AF19DF2A}" srcOrd="1" destOrd="0" presId="urn:microsoft.com/office/officeart/2005/8/layout/list1"/>
    <dgm:cxn modelId="{501C00D9-453A-4BC2-A994-BE9C8DC61263}" type="presOf" srcId="{C7E4EBC6-BB3B-443F-9C65-9E1B7AB28D27}" destId="{30E8E614-6AEA-47B2-8614-3B0DB8AE7CDE}" srcOrd="0" destOrd="0" presId="urn:microsoft.com/office/officeart/2005/8/layout/list1"/>
    <dgm:cxn modelId="{377DF7EB-424E-4651-BE7A-8DDAD9DCEB53}" srcId="{C7E4EBC6-BB3B-443F-9C65-9E1B7AB28D27}" destId="{4CCD4DD5-109A-4729-B595-4DC703561FB3}" srcOrd="1" destOrd="0" parTransId="{6C435E11-073D-4B53-A1B1-4BB97FE4F27D}" sibTransId="{F1829B46-0E80-47BA-B884-3A1F562EE2A9}"/>
    <dgm:cxn modelId="{C8E954D0-D8E8-451E-9238-C8E16C6F2B4D}" type="presParOf" srcId="{30E8E614-6AEA-47B2-8614-3B0DB8AE7CDE}" destId="{B74C947D-3D89-48E3-AB8A-8E316EE9983E}" srcOrd="0" destOrd="0" presId="urn:microsoft.com/office/officeart/2005/8/layout/list1"/>
    <dgm:cxn modelId="{8890B461-BA0D-49C2-A452-0C40D1A1F360}" type="presParOf" srcId="{B74C947D-3D89-48E3-AB8A-8E316EE9983E}" destId="{8DAA581C-4EFD-44FF-B957-4C2C67C1C4B3}" srcOrd="0" destOrd="0" presId="urn:microsoft.com/office/officeart/2005/8/layout/list1"/>
    <dgm:cxn modelId="{6905324D-DA7C-4B52-B8BF-97DA577CDE6C}" type="presParOf" srcId="{B74C947D-3D89-48E3-AB8A-8E316EE9983E}" destId="{904CCA7E-1579-475D-B42C-9216AF19DF2A}" srcOrd="1" destOrd="0" presId="urn:microsoft.com/office/officeart/2005/8/layout/list1"/>
    <dgm:cxn modelId="{9CC97D15-0942-4C80-B389-8E618E05E62C}" type="presParOf" srcId="{30E8E614-6AEA-47B2-8614-3B0DB8AE7CDE}" destId="{ACB745AB-A835-42C7-B024-CEB97238F4F7}" srcOrd="1" destOrd="0" presId="urn:microsoft.com/office/officeart/2005/8/layout/list1"/>
    <dgm:cxn modelId="{C8DE17D4-68CE-4CE7-8A81-F78C8136F0E5}" type="presParOf" srcId="{30E8E614-6AEA-47B2-8614-3B0DB8AE7CDE}" destId="{8CA11DB9-41C3-48E6-9A9C-45C9FAF951EF}" srcOrd="2" destOrd="0" presId="urn:microsoft.com/office/officeart/2005/8/layout/list1"/>
    <dgm:cxn modelId="{33102B51-0130-408A-A0C1-0A708EEADB3A}" type="presParOf" srcId="{30E8E614-6AEA-47B2-8614-3B0DB8AE7CDE}" destId="{6EC71052-9D45-4722-B994-967D56D9C21B}" srcOrd="3" destOrd="0" presId="urn:microsoft.com/office/officeart/2005/8/layout/list1"/>
    <dgm:cxn modelId="{E39BB585-8176-41E9-9C26-74A771890F02}" type="presParOf" srcId="{30E8E614-6AEA-47B2-8614-3B0DB8AE7CDE}" destId="{6874A4A6-6FCF-4EE7-8FBC-0BEDA8710E00}" srcOrd="4" destOrd="0" presId="urn:microsoft.com/office/officeart/2005/8/layout/list1"/>
    <dgm:cxn modelId="{8415EA1D-439B-487D-9CB7-F77AEA02E57C}" type="presParOf" srcId="{6874A4A6-6FCF-4EE7-8FBC-0BEDA8710E00}" destId="{78ECE09C-C015-4E9D-8BFB-7AF1471C1021}" srcOrd="0" destOrd="0" presId="urn:microsoft.com/office/officeart/2005/8/layout/list1"/>
    <dgm:cxn modelId="{24D5E4AF-7FB1-494E-8D96-B511932E2149}" type="presParOf" srcId="{6874A4A6-6FCF-4EE7-8FBC-0BEDA8710E00}" destId="{FBACC042-E863-4530-8641-3696F8916F98}" srcOrd="1" destOrd="0" presId="urn:microsoft.com/office/officeart/2005/8/layout/list1"/>
    <dgm:cxn modelId="{2A82255E-2836-4F8E-8504-48AA187C81C3}" type="presParOf" srcId="{30E8E614-6AEA-47B2-8614-3B0DB8AE7CDE}" destId="{8FB840DE-F077-409F-A346-6284A1DC2143}" srcOrd="5" destOrd="0" presId="urn:microsoft.com/office/officeart/2005/8/layout/list1"/>
    <dgm:cxn modelId="{D064EBF5-F7C9-46F9-BB60-7929DDB1EFFF}" type="presParOf" srcId="{30E8E614-6AEA-47B2-8614-3B0DB8AE7CDE}" destId="{2AAE6495-0FA9-42CA-AB5F-7C0109214131}" srcOrd="6" destOrd="0" presId="urn:microsoft.com/office/officeart/2005/8/layout/list1"/>
    <dgm:cxn modelId="{62568E87-1D3B-48A8-AADA-B08C5CB0CB39}" type="presParOf" srcId="{30E8E614-6AEA-47B2-8614-3B0DB8AE7CDE}" destId="{3F2C900B-F19B-44DE-BB10-2C0F1C7F9C96}" srcOrd="7" destOrd="0" presId="urn:microsoft.com/office/officeart/2005/8/layout/list1"/>
    <dgm:cxn modelId="{8FE51B38-F4BB-40AB-A101-4C376C6D6F24}" type="presParOf" srcId="{30E8E614-6AEA-47B2-8614-3B0DB8AE7CDE}" destId="{FC776437-C9CB-4D9B-991E-79192754F31F}" srcOrd="8" destOrd="0" presId="urn:microsoft.com/office/officeart/2005/8/layout/list1"/>
    <dgm:cxn modelId="{4EB2E3CD-08BF-4FA4-854C-4413229BB6E6}" type="presParOf" srcId="{FC776437-C9CB-4D9B-991E-79192754F31F}" destId="{6B15E526-7BD4-4003-95E6-B2A84DA24BA7}" srcOrd="0" destOrd="0" presId="urn:microsoft.com/office/officeart/2005/8/layout/list1"/>
    <dgm:cxn modelId="{8C1D28FB-C7ED-4CBA-B1E3-817EF14E331C}" type="presParOf" srcId="{FC776437-C9CB-4D9B-991E-79192754F31F}" destId="{CFA0C15E-B113-42B9-A328-EEC0C43E9053}" srcOrd="1" destOrd="0" presId="urn:microsoft.com/office/officeart/2005/8/layout/list1"/>
    <dgm:cxn modelId="{2D021ADE-635D-404F-BF1F-6E60F27D0AF6}" type="presParOf" srcId="{30E8E614-6AEA-47B2-8614-3B0DB8AE7CDE}" destId="{9EE94B27-34B7-4965-BC11-8C5CEDA18763}" srcOrd="9" destOrd="0" presId="urn:microsoft.com/office/officeart/2005/8/layout/list1"/>
    <dgm:cxn modelId="{E860F843-1DDB-43AA-9F0F-83393A03FBD8}" type="presParOf" srcId="{30E8E614-6AEA-47B2-8614-3B0DB8AE7CDE}" destId="{7B99C71F-6567-437C-8103-5F8B0ECBED2F}" srcOrd="10" destOrd="0" presId="urn:microsoft.com/office/officeart/2005/8/layout/list1"/>
    <dgm:cxn modelId="{513BF241-5781-42CB-B286-A419600F59A9}" type="presParOf" srcId="{30E8E614-6AEA-47B2-8614-3B0DB8AE7CDE}" destId="{22E0EE7A-BFAA-44EA-8288-C2A02EFB42B3}" srcOrd="11" destOrd="0" presId="urn:microsoft.com/office/officeart/2005/8/layout/list1"/>
    <dgm:cxn modelId="{B120C635-34FE-4B78-AE36-2E2B0D5FF73B}" type="presParOf" srcId="{30E8E614-6AEA-47B2-8614-3B0DB8AE7CDE}" destId="{B7948B73-7AA4-49D9-9CBB-22397787FD3B}" srcOrd="12" destOrd="0" presId="urn:microsoft.com/office/officeart/2005/8/layout/list1"/>
    <dgm:cxn modelId="{998EE048-13FE-4B10-A702-625480E62096}" type="presParOf" srcId="{B7948B73-7AA4-49D9-9CBB-22397787FD3B}" destId="{FD2AADC4-6F77-4B05-811D-275BD945859E}" srcOrd="0" destOrd="0" presId="urn:microsoft.com/office/officeart/2005/8/layout/list1"/>
    <dgm:cxn modelId="{E4294F34-8283-4BCA-8FA5-99EF3211A6E3}" type="presParOf" srcId="{B7948B73-7AA4-49D9-9CBB-22397787FD3B}" destId="{AA8C03C7-9D35-424A-A873-11F34714C864}" srcOrd="1" destOrd="0" presId="urn:microsoft.com/office/officeart/2005/8/layout/list1"/>
    <dgm:cxn modelId="{96F62AC7-B902-410B-A051-0A3019B5419B}" type="presParOf" srcId="{30E8E614-6AEA-47B2-8614-3B0DB8AE7CDE}" destId="{9C45E282-B492-4E70-82E1-47AEBECF69F1}" srcOrd="13" destOrd="0" presId="urn:microsoft.com/office/officeart/2005/8/layout/list1"/>
    <dgm:cxn modelId="{77EC58FD-FD9E-475C-94AB-08D760E1E58F}" type="presParOf" srcId="{30E8E614-6AEA-47B2-8614-3B0DB8AE7CDE}" destId="{2688D766-D3D5-4D85-8433-25F27D9F3A07}" srcOrd="14" destOrd="0" presId="urn:microsoft.com/office/officeart/2005/8/layout/list1"/>
    <dgm:cxn modelId="{0BE84AF3-EC39-400A-8572-AA32D7474E24}" type="presParOf" srcId="{30E8E614-6AEA-47B2-8614-3B0DB8AE7CDE}" destId="{94B2D855-75E2-49C4-86DC-C454C1F722D0}" srcOrd="15" destOrd="0" presId="urn:microsoft.com/office/officeart/2005/8/layout/list1"/>
    <dgm:cxn modelId="{47280DBD-7413-4BD9-87D8-876EC83487F2}" type="presParOf" srcId="{30E8E614-6AEA-47B2-8614-3B0DB8AE7CDE}" destId="{1DA77BAD-D9C7-4425-9552-EC316F04C30F}" srcOrd="16" destOrd="0" presId="urn:microsoft.com/office/officeart/2005/8/layout/list1"/>
    <dgm:cxn modelId="{F1A58323-FB66-4282-9878-DD6D13F1E640}" type="presParOf" srcId="{1DA77BAD-D9C7-4425-9552-EC316F04C30F}" destId="{EC6CEAB8-9EB1-436C-B010-C2D2B446000E}" srcOrd="0" destOrd="0" presId="urn:microsoft.com/office/officeart/2005/8/layout/list1"/>
    <dgm:cxn modelId="{6D8CF4E7-198B-4D09-B5A2-27D03F507845}" type="presParOf" srcId="{1DA77BAD-D9C7-4425-9552-EC316F04C30F}" destId="{4128563F-03E7-4860-A3BD-12FD78087ACF}" srcOrd="1" destOrd="0" presId="urn:microsoft.com/office/officeart/2005/8/layout/list1"/>
    <dgm:cxn modelId="{A2F23334-09C4-4E79-838B-9F016D419C93}" type="presParOf" srcId="{30E8E614-6AEA-47B2-8614-3B0DB8AE7CDE}" destId="{46000991-90C5-4CF5-A955-370BAB16A50E}" srcOrd="17" destOrd="0" presId="urn:microsoft.com/office/officeart/2005/8/layout/list1"/>
    <dgm:cxn modelId="{9CAD6532-1AF7-4AD8-9223-5524431309E5}" type="presParOf" srcId="{30E8E614-6AEA-47B2-8614-3B0DB8AE7CDE}" destId="{6E170D84-943D-4726-B474-9C82C2B76039}"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6B3DB70-268F-4F6E-AA77-E198FC576736}" type="doc">
      <dgm:prSet loTypeId="urn:microsoft.com/office/officeart/2005/8/layout/vList3" loCatId="list" qsTypeId="urn:microsoft.com/office/officeart/2005/8/quickstyle/simple1" qsCatId="simple" csTypeId="urn:microsoft.com/office/officeart/2005/8/colors/colorful3" csCatId="colorful" phldr="1"/>
      <dgm:spPr/>
    </dgm:pt>
    <dgm:pt modelId="{3407D576-D9D5-4998-9AE0-EA6B66412B44}">
      <dgm:prSet phldrT="[Text]"/>
      <dgm:spPr/>
      <dgm:t>
        <a:bodyPr/>
        <a:lstStyle/>
        <a:p>
          <a:r>
            <a:rPr lang="el-GR" dirty="0"/>
            <a:t>Γονείς που εκδηλώνουν συναισθηματική εγγύτητα προς το σχολείο</a:t>
          </a:r>
        </a:p>
      </dgm:t>
    </dgm:pt>
    <dgm:pt modelId="{75228A75-0D7A-454B-8B32-97D469F22C10}" type="parTrans" cxnId="{FFBBDF6F-5CC5-4DAD-B4D2-2E6543DA5874}">
      <dgm:prSet/>
      <dgm:spPr/>
      <dgm:t>
        <a:bodyPr/>
        <a:lstStyle/>
        <a:p>
          <a:endParaRPr lang="el-GR"/>
        </a:p>
      </dgm:t>
    </dgm:pt>
    <dgm:pt modelId="{930C600C-932F-4B26-BEB8-01787EFEDF73}" type="sibTrans" cxnId="{FFBBDF6F-5CC5-4DAD-B4D2-2E6543DA5874}">
      <dgm:prSet/>
      <dgm:spPr/>
      <dgm:t>
        <a:bodyPr/>
        <a:lstStyle/>
        <a:p>
          <a:endParaRPr lang="el-GR"/>
        </a:p>
      </dgm:t>
    </dgm:pt>
    <dgm:pt modelId="{2621E5D9-1987-49DC-B9F0-52D9AF73259C}">
      <dgm:prSet phldrT="[Text]"/>
      <dgm:spPr/>
      <dgm:t>
        <a:bodyPr/>
        <a:lstStyle/>
        <a:p>
          <a:r>
            <a:rPr lang="el-GR" dirty="0"/>
            <a:t>Γονείς στο περιθώριο της εκπαιδευτικής δράσης του σχολείου</a:t>
          </a:r>
        </a:p>
      </dgm:t>
    </dgm:pt>
    <dgm:pt modelId="{90A783A7-B1DB-420F-AE33-4A38E31DAA39}" type="parTrans" cxnId="{6A95134A-214B-4630-9677-DA9D94CD88EE}">
      <dgm:prSet/>
      <dgm:spPr/>
      <dgm:t>
        <a:bodyPr/>
        <a:lstStyle/>
        <a:p>
          <a:endParaRPr lang="el-GR"/>
        </a:p>
      </dgm:t>
    </dgm:pt>
    <dgm:pt modelId="{9C7B3FE5-6C68-4E15-B1BD-094AF72451C7}" type="sibTrans" cxnId="{6A95134A-214B-4630-9677-DA9D94CD88EE}">
      <dgm:prSet/>
      <dgm:spPr/>
      <dgm:t>
        <a:bodyPr/>
        <a:lstStyle/>
        <a:p>
          <a:endParaRPr lang="el-GR"/>
        </a:p>
      </dgm:t>
    </dgm:pt>
    <dgm:pt modelId="{44550D42-AAB7-4E72-9E8E-F85128EF1CF7}">
      <dgm:prSet phldrT="[Text]"/>
      <dgm:spPr/>
      <dgm:t>
        <a:bodyPr/>
        <a:lstStyle/>
        <a:p>
          <a:r>
            <a:rPr lang="el-GR" dirty="0"/>
            <a:t>Γονείς με επιφυλακτική ή αρνητική στάση  </a:t>
          </a:r>
        </a:p>
      </dgm:t>
    </dgm:pt>
    <dgm:pt modelId="{710B5F7E-FA0B-4F2D-AFC6-B106381DCD1F}" type="parTrans" cxnId="{A7E7AD74-3A04-4A52-BF94-2CE580BD5585}">
      <dgm:prSet/>
      <dgm:spPr/>
      <dgm:t>
        <a:bodyPr/>
        <a:lstStyle/>
        <a:p>
          <a:endParaRPr lang="el-GR"/>
        </a:p>
      </dgm:t>
    </dgm:pt>
    <dgm:pt modelId="{F4F281DF-86B3-4E27-8F36-315A37620E44}" type="sibTrans" cxnId="{A7E7AD74-3A04-4A52-BF94-2CE580BD5585}">
      <dgm:prSet/>
      <dgm:spPr/>
      <dgm:t>
        <a:bodyPr/>
        <a:lstStyle/>
        <a:p>
          <a:endParaRPr lang="el-GR"/>
        </a:p>
      </dgm:t>
    </dgm:pt>
    <dgm:pt modelId="{58B663E2-78A2-40E6-88D7-CA92E8863450}" type="pres">
      <dgm:prSet presAssocID="{36B3DB70-268F-4F6E-AA77-E198FC576736}" presName="linearFlow" presStyleCnt="0">
        <dgm:presLayoutVars>
          <dgm:dir/>
          <dgm:resizeHandles val="exact"/>
        </dgm:presLayoutVars>
      </dgm:prSet>
      <dgm:spPr/>
    </dgm:pt>
    <dgm:pt modelId="{E10C4148-765C-4D2C-893F-6D40F82F445C}" type="pres">
      <dgm:prSet presAssocID="{3407D576-D9D5-4998-9AE0-EA6B66412B44}" presName="composite" presStyleCnt="0"/>
      <dgm:spPr/>
    </dgm:pt>
    <dgm:pt modelId="{BC31176E-9412-4BE1-9D8B-A570C42461CA}" type="pres">
      <dgm:prSet presAssocID="{3407D576-D9D5-4998-9AE0-EA6B66412B44}" presName="imgShp" presStyleLbl="fgImgPlace1" presStyleIdx="0" presStyleCnt="3"/>
      <dgm:spPr/>
    </dgm:pt>
    <dgm:pt modelId="{D4095012-1FBC-4349-A8A6-D679D6721229}" type="pres">
      <dgm:prSet presAssocID="{3407D576-D9D5-4998-9AE0-EA6B66412B44}" presName="txShp" presStyleLbl="node1" presStyleIdx="0" presStyleCnt="3">
        <dgm:presLayoutVars>
          <dgm:bulletEnabled val="1"/>
        </dgm:presLayoutVars>
      </dgm:prSet>
      <dgm:spPr/>
    </dgm:pt>
    <dgm:pt modelId="{8B490ACD-8EEA-4BBD-B895-F13F5284A892}" type="pres">
      <dgm:prSet presAssocID="{930C600C-932F-4B26-BEB8-01787EFEDF73}" presName="spacing" presStyleCnt="0"/>
      <dgm:spPr/>
    </dgm:pt>
    <dgm:pt modelId="{1ECAA1F1-4958-46E8-9341-D3989DAA5B3D}" type="pres">
      <dgm:prSet presAssocID="{2621E5D9-1987-49DC-B9F0-52D9AF73259C}" presName="composite" presStyleCnt="0"/>
      <dgm:spPr/>
    </dgm:pt>
    <dgm:pt modelId="{290FC3B7-CEAA-496D-BD68-C0532C18AAE6}" type="pres">
      <dgm:prSet presAssocID="{2621E5D9-1987-49DC-B9F0-52D9AF73259C}" presName="imgShp" presStyleLbl="fgImgPlace1" presStyleIdx="1" presStyleCnt="3"/>
      <dgm:spPr/>
    </dgm:pt>
    <dgm:pt modelId="{5CF3B5D9-D3B9-47DA-8E52-DA6A43C20246}" type="pres">
      <dgm:prSet presAssocID="{2621E5D9-1987-49DC-B9F0-52D9AF73259C}" presName="txShp" presStyleLbl="node1" presStyleIdx="1" presStyleCnt="3">
        <dgm:presLayoutVars>
          <dgm:bulletEnabled val="1"/>
        </dgm:presLayoutVars>
      </dgm:prSet>
      <dgm:spPr/>
    </dgm:pt>
    <dgm:pt modelId="{4CF73F49-6174-4D25-BD29-CF3DABB203C7}" type="pres">
      <dgm:prSet presAssocID="{9C7B3FE5-6C68-4E15-B1BD-094AF72451C7}" presName="spacing" presStyleCnt="0"/>
      <dgm:spPr/>
    </dgm:pt>
    <dgm:pt modelId="{2A52FE67-6032-44D7-BFE6-B2505BB7C54E}" type="pres">
      <dgm:prSet presAssocID="{44550D42-AAB7-4E72-9E8E-F85128EF1CF7}" presName="composite" presStyleCnt="0"/>
      <dgm:spPr/>
    </dgm:pt>
    <dgm:pt modelId="{059FA3AF-E47D-4D78-ACA4-004C40C779AC}" type="pres">
      <dgm:prSet presAssocID="{44550D42-AAB7-4E72-9E8E-F85128EF1CF7}" presName="imgShp" presStyleLbl="fgImgPlace1" presStyleIdx="2" presStyleCnt="3"/>
      <dgm:spPr/>
    </dgm:pt>
    <dgm:pt modelId="{F12374EA-DF8E-47A0-8858-DE68FA25B92F}" type="pres">
      <dgm:prSet presAssocID="{44550D42-AAB7-4E72-9E8E-F85128EF1CF7}" presName="txShp" presStyleLbl="node1" presStyleIdx="2" presStyleCnt="3">
        <dgm:presLayoutVars>
          <dgm:bulletEnabled val="1"/>
        </dgm:presLayoutVars>
      </dgm:prSet>
      <dgm:spPr/>
    </dgm:pt>
  </dgm:ptLst>
  <dgm:cxnLst>
    <dgm:cxn modelId="{7607E520-25D4-471F-B8EA-90F144FD054C}" type="presOf" srcId="{2621E5D9-1987-49DC-B9F0-52D9AF73259C}" destId="{5CF3B5D9-D3B9-47DA-8E52-DA6A43C20246}" srcOrd="0" destOrd="0" presId="urn:microsoft.com/office/officeart/2005/8/layout/vList3"/>
    <dgm:cxn modelId="{E8ACD435-7CA5-47E4-AFFF-42541C65A8A6}" type="presOf" srcId="{3407D576-D9D5-4998-9AE0-EA6B66412B44}" destId="{D4095012-1FBC-4349-A8A6-D679D6721229}" srcOrd="0" destOrd="0" presId="urn:microsoft.com/office/officeart/2005/8/layout/vList3"/>
    <dgm:cxn modelId="{6A95134A-214B-4630-9677-DA9D94CD88EE}" srcId="{36B3DB70-268F-4F6E-AA77-E198FC576736}" destId="{2621E5D9-1987-49DC-B9F0-52D9AF73259C}" srcOrd="1" destOrd="0" parTransId="{90A783A7-B1DB-420F-AE33-4A38E31DAA39}" sibTransId="{9C7B3FE5-6C68-4E15-B1BD-094AF72451C7}"/>
    <dgm:cxn modelId="{99595D6E-677E-4FB6-BF8E-6F9B8393FC3F}" type="presOf" srcId="{36B3DB70-268F-4F6E-AA77-E198FC576736}" destId="{58B663E2-78A2-40E6-88D7-CA92E8863450}" srcOrd="0" destOrd="0" presId="urn:microsoft.com/office/officeart/2005/8/layout/vList3"/>
    <dgm:cxn modelId="{FFBBDF6F-5CC5-4DAD-B4D2-2E6543DA5874}" srcId="{36B3DB70-268F-4F6E-AA77-E198FC576736}" destId="{3407D576-D9D5-4998-9AE0-EA6B66412B44}" srcOrd="0" destOrd="0" parTransId="{75228A75-0D7A-454B-8B32-97D469F22C10}" sibTransId="{930C600C-932F-4B26-BEB8-01787EFEDF73}"/>
    <dgm:cxn modelId="{A7E7AD74-3A04-4A52-BF94-2CE580BD5585}" srcId="{36B3DB70-268F-4F6E-AA77-E198FC576736}" destId="{44550D42-AAB7-4E72-9E8E-F85128EF1CF7}" srcOrd="2" destOrd="0" parTransId="{710B5F7E-FA0B-4F2D-AFC6-B106381DCD1F}" sibTransId="{F4F281DF-86B3-4E27-8F36-315A37620E44}"/>
    <dgm:cxn modelId="{E46E3B56-4E2C-4A19-A2EA-265996523B82}" type="presOf" srcId="{44550D42-AAB7-4E72-9E8E-F85128EF1CF7}" destId="{F12374EA-DF8E-47A0-8858-DE68FA25B92F}" srcOrd="0" destOrd="0" presId="urn:microsoft.com/office/officeart/2005/8/layout/vList3"/>
    <dgm:cxn modelId="{DE95CA54-542B-4201-854C-DD44BBC9049E}" type="presParOf" srcId="{58B663E2-78A2-40E6-88D7-CA92E8863450}" destId="{E10C4148-765C-4D2C-893F-6D40F82F445C}" srcOrd="0" destOrd="0" presId="urn:microsoft.com/office/officeart/2005/8/layout/vList3"/>
    <dgm:cxn modelId="{CB9C6B71-70ED-494A-B243-EE5EDBACD63C}" type="presParOf" srcId="{E10C4148-765C-4D2C-893F-6D40F82F445C}" destId="{BC31176E-9412-4BE1-9D8B-A570C42461CA}" srcOrd="0" destOrd="0" presId="urn:microsoft.com/office/officeart/2005/8/layout/vList3"/>
    <dgm:cxn modelId="{96000603-A1EF-4948-8270-5D7F05C2BA52}" type="presParOf" srcId="{E10C4148-765C-4D2C-893F-6D40F82F445C}" destId="{D4095012-1FBC-4349-A8A6-D679D6721229}" srcOrd="1" destOrd="0" presId="urn:microsoft.com/office/officeart/2005/8/layout/vList3"/>
    <dgm:cxn modelId="{53D80F8A-970C-4C6F-BEDD-2A6B6B4FDB5E}" type="presParOf" srcId="{58B663E2-78A2-40E6-88D7-CA92E8863450}" destId="{8B490ACD-8EEA-4BBD-B895-F13F5284A892}" srcOrd="1" destOrd="0" presId="urn:microsoft.com/office/officeart/2005/8/layout/vList3"/>
    <dgm:cxn modelId="{26D674E7-DC0C-4CC6-9447-2E40FBCA43A7}" type="presParOf" srcId="{58B663E2-78A2-40E6-88D7-CA92E8863450}" destId="{1ECAA1F1-4958-46E8-9341-D3989DAA5B3D}" srcOrd="2" destOrd="0" presId="urn:microsoft.com/office/officeart/2005/8/layout/vList3"/>
    <dgm:cxn modelId="{58D6833D-55B1-4D58-ABDC-AEF82FBFE876}" type="presParOf" srcId="{1ECAA1F1-4958-46E8-9341-D3989DAA5B3D}" destId="{290FC3B7-CEAA-496D-BD68-C0532C18AAE6}" srcOrd="0" destOrd="0" presId="urn:microsoft.com/office/officeart/2005/8/layout/vList3"/>
    <dgm:cxn modelId="{CC7363D8-B35E-490D-A425-2EC7B721461A}" type="presParOf" srcId="{1ECAA1F1-4958-46E8-9341-D3989DAA5B3D}" destId="{5CF3B5D9-D3B9-47DA-8E52-DA6A43C20246}" srcOrd="1" destOrd="0" presId="urn:microsoft.com/office/officeart/2005/8/layout/vList3"/>
    <dgm:cxn modelId="{2CBD94F5-6D1F-415E-AC0F-30C9DC48AF2A}" type="presParOf" srcId="{58B663E2-78A2-40E6-88D7-CA92E8863450}" destId="{4CF73F49-6174-4D25-BD29-CF3DABB203C7}" srcOrd="3" destOrd="0" presId="urn:microsoft.com/office/officeart/2005/8/layout/vList3"/>
    <dgm:cxn modelId="{5FC71FD7-875A-435B-8167-CDCDA8565CC3}" type="presParOf" srcId="{58B663E2-78A2-40E6-88D7-CA92E8863450}" destId="{2A52FE67-6032-44D7-BFE6-B2505BB7C54E}" srcOrd="4" destOrd="0" presId="urn:microsoft.com/office/officeart/2005/8/layout/vList3"/>
    <dgm:cxn modelId="{D49D1451-675E-47E0-B4BB-479CD2A34F6F}" type="presParOf" srcId="{2A52FE67-6032-44D7-BFE6-B2505BB7C54E}" destId="{059FA3AF-E47D-4D78-ACA4-004C40C779AC}" srcOrd="0" destOrd="0" presId="urn:microsoft.com/office/officeart/2005/8/layout/vList3"/>
    <dgm:cxn modelId="{0AD263E0-CC00-4D7E-B8D2-47584E4168E8}" type="presParOf" srcId="{2A52FE67-6032-44D7-BFE6-B2505BB7C54E}" destId="{F12374EA-DF8E-47A0-8858-DE68FA25B92F}"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C33FA59-B44D-4BCE-9A94-1465AEF14166}"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l-GR"/>
        </a:p>
      </dgm:t>
    </dgm:pt>
    <dgm:pt modelId="{B2CE8DA0-059B-4A5F-AD1C-422DF45082CA}">
      <dgm:prSet phldrT="[Text]" custT="1"/>
      <dgm:spPr/>
      <dgm:t>
        <a:bodyPr/>
        <a:lstStyle/>
        <a:p>
          <a:r>
            <a:rPr lang="el-GR" sz="2400" b="1" dirty="0" err="1">
              <a:solidFill>
                <a:schemeClr val="tx1"/>
              </a:solidFill>
            </a:rPr>
            <a:t>Σχολειοκεντρικό</a:t>
          </a:r>
          <a:r>
            <a:rPr lang="el-GR" sz="2400" b="1" dirty="0">
              <a:solidFill>
                <a:schemeClr val="tx1"/>
              </a:solidFill>
            </a:rPr>
            <a:t> μοντέλο:</a:t>
          </a:r>
        </a:p>
        <a:p>
          <a:r>
            <a:rPr lang="el-GR" sz="2400" b="1" dirty="0">
              <a:solidFill>
                <a:schemeClr val="tx1"/>
              </a:solidFill>
            </a:rPr>
            <a:t>Αυταρχικό, </a:t>
          </a:r>
          <a:r>
            <a:rPr lang="el-GR" sz="2400" b="1" dirty="0" err="1">
              <a:solidFill>
                <a:schemeClr val="tx1"/>
              </a:solidFill>
            </a:rPr>
            <a:t>διεκπαιρεωτικό</a:t>
          </a:r>
          <a:r>
            <a:rPr lang="el-GR" sz="2400" b="1" dirty="0">
              <a:solidFill>
                <a:schemeClr val="tx1"/>
              </a:solidFill>
            </a:rPr>
            <a:t> και αυταρχικό</a:t>
          </a:r>
        </a:p>
      </dgm:t>
    </dgm:pt>
    <dgm:pt modelId="{0B1E84BE-6BC6-464F-877C-B38B0235651D}" type="parTrans" cxnId="{1E56907D-B068-49F4-AF0E-171FD6F84415}">
      <dgm:prSet/>
      <dgm:spPr/>
      <dgm:t>
        <a:bodyPr/>
        <a:lstStyle/>
        <a:p>
          <a:endParaRPr lang="el-GR"/>
        </a:p>
      </dgm:t>
    </dgm:pt>
    <dgm:pt modelId="{93638756-D504-41DC-8DD1-5FFF1CEA46B6}" type="sibTrans" cxnId="{1E56907D-B068-49F4-AF0E-171FD6F84415}">
      <dgm:prSet/>
      <dgm:spPr/>
      <dgm:t>
        <a:bodyPr/>
        <a:lstStyle/>
        <a:p>
          <a:endParaRPr lang="el-GR"/>
        </a:p>
      </dgm:t>
    </dgm:pt>
    <dgm:pt modelId="{EA074420-43C4-474A-B9F7-1CBA0F1AB402}">
      <dgm:prSet phldrT="[Text]" custT="1"/>
      <dgm:spPr/>
      <dgm:t>
        <a:bodyPr/>
        <a:lstStyle/>
        <a:p>
          <a:r>
            <a:rPr lang="el-GR" sz="2400" b="1" dirty="0">
              <a:solidFill>
                <a:schemeClr val="tx1"/>
              </a:solidFill>
            </a:rPr>
            <a:t>Συνεργατικό μοντέλο:</a:t>
          </a:r>
        </a:p>
        <a:p>
          <a:r>
            <a:rPr lang="el-GR" sz="2400" b="1" dirty="0">
              <a:solidFill>
                <a:schemeClr val="tx1"/>
              </a:solidFill>
            </a:rPr>
            <a:t>Αλληλεπιδραστικό, αναγνωρίζεται ο ρόλος των γονέων</a:t>
          </a:r>
        </a:p>
      </dgm:t>
    </dgm:pt>
    <dgm:pt modelId="{1E2B6E2D-2C5F-479D-AD83-20992E231936}" type="parTrans" cxnId="{754ACF02-1C47-454E-BCB0-34184B05F553}">
      <dgm:prSet/>
      <dgm:spPr/>
      <dgm:t>
        <a:bodyPr/>
        <a:lstStyle/>
        <a:p>
          <a:endParaRPr lang="el-GR"/>
        </a:p>
      </dgm:t>
    </dgm:pt>
    <dgm:pt modelId="{5AE1AE1D-7F3F-48A3-A38A-A1C0F95E4F02}" type="sibTrans" cxnId="{754ACF02-1C47-454E-BCB0-34184B05F553}">
      <dgm:prSet/>
      <dgm:spPr/>
      <dgm:t>
        <a:bodyPr/>
        <a:lstStyle/>
        <a:p>
          <a:endParaRPr lang="el-GR"/>
        </a:p>
      </dgm:t>
    </dgm:pt>
    <dgm:pt modelId="{020913E4-DBB2-4738-ADC9-83AF552133AD}">
      <dgm:prSet phldrT="[Text]" custT="1"/>
      <dgm:spPr/>
      <dgm:t>
        <a:bodyPr/>
        <a:lstStyle/>
        <a:p>
          <a:r>
            <a:rPr lang="el-GR" sz="2000" b="1" dirty="0">
              <a:solidFill>
                <a:schemeClr val="tx1"/>
              </a:solidFill>
            </a:rPr>
            <a:t>Διαπραγματευτικό:</a:t>
          </a:r>
        </a:p>
        <a:p>
          <a:r>
            <a:rPr lang="el-GR" sz="2000" b="1" dirty="0">
              <a:solidFill>
                <a:schemeClr val="tx1"/>
              </a:solidFill>
            </a:rPr>
            <a:t>Ισότιμες σχέσεις εκπαιδευτικών-γονέων, μπορεί να  οδηγήσει σε παρεμβατικό ρόλο των γονέων</a:t>
          </a:r>
        </a:p>
      </dgm:t>
    </dgm:pt>
    <dgm:pt modelId="{62BC8481-8730-408E-A9B0-8434B958FD7D}" type="parTrans" cxnId="{C9090F80-64F6-4755-8086-9749F9C1C88F}">
      <dgm:prSet/>
      <dgm:spPr/>
      <dgm:t>
        <a:bodyPr/>
        <a:lstStyle/>
        <a:p>
          <a:endParaRPr lang="el-GR"/>
        </a:p>
      </dgm:t>
    </dgm:pt>
    <dgm:pt modelId="{71A979B4-4D53-47D3-8520-0860B3D79390}" type="sibTrans" cxnId="{C9090F80-64F6-4755-8086-9749F9C1C88F}">
      <dgm:prSet/>
      <dgm:spPr/>
      <dgm:t>
        <a:bodyPr/>
        <a:lstStyle/>
        <a:p>
          <a:endParaRPr lang="el-GR"/>
        </a:p>
      </dgm:t>
    </dgm:pt>
    <dgm:pt modelId="{3CE08DB3-270C-4DE4-A565-24C4F3DF70FB}">
      <dgm:prSet phldrT="[Text]" custT="1"/>
      <dgm:spPr/>
      <dgm:t>
        <a:bodyPr/>
        <a:lstStyle/>
        <a:p>
          <a:r>
            <a:rPr lang="el-GR" sz="2000" b="1" dirty="0" err="1">
              <a:solidFill>
                <a:schemeClr val="tx1"/>
              </a:solidFill>
            </a:rPr>
            <a:t>Οικογενειοκρατικό</a:t>
          </a:r>
          <a:r>
            <a:rPr lang="el-GR" sz="2000" b="1" dirty="0">
              <a:solidFill>
                <a:schemeClr val="tx1"/>
              </a:solidFill>
            </a:rPr>
            <a:t> μοντέλο: </a:t>
          </a:r>
        </a:p>
        <a:p>
          <a:r>
            <a:rPr lang="el-GR" sz="2000" b="1" dirty="0">
              <a:solidFill>
                <a:schemeClr val="tx1"/>
              </a:solidFill>
            </a:rPr>
            <a:t>Πλήρης έλεγχος της εκπαιδευτικής διαδικασίας από τους γονείς</a:t>
          </a:r>
        </a:p>
      </dgm:t>
    </dgm:pt>
    <dgm:pt modelId="{5D39BA62-6641-4420-8B24-AAAC654EED6F}" type="parTrans" cxnId="{FBBF48F0-D247-4A10-9B8F-7B11A96C24AB}">
      <dgm:prSet/>
      <dgm:spPr/>
      <dgm:t>
        <a:bodyPr/>
        <a:lstStyle/>
        <a:p>
          <a:endParaRPr lang="el-GR"/>
        </a:p>
      </dgm:t>
    </dgm:pt>
    <dgm:pt modelId="{AA6BB8E3-96F3-449A-BE6E-1E9E9503A7A8}" type="sibTrans" cxnId="{FBBF48F0-D247-4A10-9B8F-7B11A96C24AB}">
      <dgm:prSet/>
      <dgm:spPr/>
      <dgm:t>
        <a:bodyPr/>
        <a:lstStyle/>
        <a:p>
          <a:endParaRPr lang="el-GR"/>
        </a:p>
      </dgm:t>
    </dgm:pt>
    <dgm:pt modelId="{793892AC-59F2-4E8B-A629-E1938664D993}" type="pres">
      <dgm:prSet presAssocID="{8C33FA59-B44D-4BCE-9A94-1465AEF14166}" presName="Name0" presStyleCnt="0">
        <dgm:presLayoutVars>
          <dgm:dir/>
          <dgm:resizeHandles val="exact"/>
        </dgm:presLayoutVars>
      </dgm:prSet>
      <dgm:spPr/>
    </dgm:pt>
    <dgm:pt modelId="{D7AFD9D6-1262-4A39-94F5-305850FA06AD}" type="pres">
      <dgm:prSet presAssocID="{B2CE8DA0-059B-4A5F-AD1C-422DF45082CA}" presName="node" presStyleLbl="node1" presStyleIdx="0" presStyleCnt="4" custScaleX="109512">
        <dgm:presLayoutVars>
          <dgm:bulletEnabled val="1"/>
        </dgm:presLayoutVars>
      </dgm:prSet>
      <dgm:spPr/>
    </dgm:pt>
    <dgm:pt modelId="{E762AE67-2F14-412C-9C12-84B9BB56B7F8}" type="pres">
      <dgm:prSet presAssocID="{93638756-D504-41DC-8DD1-5FFF1CEA46B6}" presName="sibTrans" presStyleCnt="0"/>
      <dgm:spPr/>
    </dgm:pt>
    <dgm:pt modelId="{CD8B04AC-CBB5-4F01-98DB-0A92D943D388}" type="pres">
      <dgm:prSet presAssocID="{EA074420-43C4-474A-B9F7-1CBA0F1AB402}" presName="node" presStyleLbl="node1" presStyleIdx="1" presStyleCnt="4" custScaleX="119825">
        <dgm:presLayoutVars>
          <dgm:bulletEnabled val="1"/>
        </dgm:presLayoutVars>
      </dgm:prSet>
      <dgm:spPr/>
    </dgm:pt>
    <dgm:pt modelId="{D24F6B7C-6973-4306-B7B8-88CC62D548B1}" type="pres">
      <dgm:prSet presAssocID="{5AE1AE1D-7F3F-48A3-A38A-A1C0F95E4F02}" presName="sibTrans" presStyleCnt="0"/>
      <dgm:spPr/>
    </dgm:pt>
    <dgm:pt modelId="{7B744713-3FA7-4485-BB9A-CC8434AC0A6F}" type="pres">
      <dgm:prSet presAssocID="{020913E4-DBB2-4738-ADC9-83AF552133AD}" presName="node" presStyleLbl="node1" presStyleIdx="2" presStyleCnt="4" custScaleX="108351" custLinFactNeighborX="21867" custLinFactNeighborY="-277">
        <dgm:presLayoutVars>
          <dgm:bulletEnabled val="1"/>
        </dgm:presLayoutVars>
      </dgm:prSet>
      <dgm:spPr/>
    </dgm:pt>
    <dgm:pt modelId="{EFD2DE06-FE51-43B3-B04A-A3DF0BDDD1C1}" type="pres">
      <dgm:prSet presAssocID="{71A979B4-4D53-47D3-8520-0860B3D79390}" presName="sibTrans" presStyleCnt="0"/>
      <dgm:spPr/>
    </dgm:pt>
    <dgm:pt modelId="{9C72A7F5-E607-4904-8C61-A23A5F10E3CB}" type="pres">
      <dgm:prSet presAssocID="{3CE08DB3-270C-4DE4-A565-24C4F3DF70FB}" presName="node" presStyleLbl="node1" presStyleIdx="3" presStyleCnt="4">
        <dgm:presLayoutVars>
          <dgm:bulletEnabled val="1"/>
        </dgm:presLayoutVars>
      </dgm:prSet>
      <dgm:spPr/>
    </dgm:pt>
  </dgm:ptLst>
  <dgm:cxnLst>
    <dgm:cxn modelId="{754ACF02-1C47-454E-BCB0-34184B05F553}" srcId="{8C33FA59-B44D-4BCE-9A94-1465AEF14166}" destId="{EA074420-43C4-474A-B9F7-1CBA0F1AB402}" srcOrd="1" destOrd="0" parTransId="{1E2B6E2D-2C5F-479D-AD83-20992E231936}" sibTransId="{5AE1AE1D-7F3F-48A3-A38A-A1C0F95E4F02}"/>
    <dgm:cxn modelId="{69561715-4FFE-4EB4-9865-CADFCDFFFF01}" type="presOf" srcId="{8C33FA59-B44D-4BCE-9A94-1465AEF14166}" destId="{793892AC-59F2-4E8B-A629-E1938664D993}" srcOrd="0" destOrd="0" presId="urn:microsoft.com/office/officeart/2005/8/layout/hList6"/>
    <dgm:cxn modelId="{86938720-31C8-4438-BB97-31402FF6973A}" type="presOf" srcId="{EA074420-43C4-474A-B9F7-1CBA0F1AB402}" destId="{CD8B04AC-CBB5-4F01-98DB-0A92D943D388}" srcOrd="0" destOrd="0" presId="urn:microsoft.com/office/officeart/2005/8/layout/hList6"/>
    <dgm:cxn modelId="{C15E8964-481B-40E0-8091-93E375C5885D}" type="presOf" srcId="{020913E4-DBB2-4738-ADC9-83AF552133AD}" destId="{7B744713-3FA7-4485-BB9A-CC8434AC0A6F}" srcOrd="0" destOrd="0" presId="urn:microsoft.com/office/officeart/2005/8/layout/hList6"/>
    <dgm:cxn modelId="{1E56907D-B068-49F4-AF0E-171FD6F84415}" srcId="{8C33FA59-B44D-4BCE-9A94-1465AEF14166}" destId="{B2CE8DA0-059B-4A5F-AD1C-422DF45082CA}" srcOrd="0" destOrd="0" parTransId="{0B1E84BE-6BC6-464F-877C-B38B0235651D}" sibTransId="{93638756-D504-41DC-8DD1-5FFF1CEA46B6}"/>
    <dgm:cxn modelId="{C9090F80-64F6-4755-8086-9749F9C1C88F}" srcId="{8C33FA59-B44D-4BCE-9A94-1465AEF14166}" destId="{020913E4-DBB2-4738-ADC9-83AF552133AD}" srcOrd="2" destOrd="0" parTransId="{62BC8481-8730-408E-A9B0-8434B958FD7D}" sibTransId="{71A979B4-4D53-47D3-8520-0860B3D79390}"/>
    <dgm:cxn modelId="{78A53CD6-CC6B-4708-9780-F02C7890A335}" type="presOf" srcId="{B2CE8DA0-059B-4A5F-AD1C-422DF45082CA}" destId="{D7AFD9D6-1262-4A39-94F5-305850FA06AD}" srcOrd="0" destOrd="0" presId="urn:microsoft.com/office/officeart/2005/8/layout/hList6"/>
    <dgm:cxn modelId="{EC7561D9-1074-487E-88EA-7A464DA1CEA1}" type="presOf" srcId="{3CE08DB3-270C-4DE4-A565-24C4F3DF70FB}" destId="{9C72A7F5-E607-4904-8C61-A23A5F10E3CB}" srcOrd="0" destOrd="0" presId="urn:microsoft.com/office/officeart/2005/8/layout/hList6"/>
    <dgm:cxn modelId="{FBBF48F0-D247-4A10-9B8F-7B11A96C24AB}" srcId="{8C33FA59-B44D-4BCE-9A94-1465AEF14166}" destId="{3CE08DB3-270C-4DE4-A565-24C4F3DF70FB}" srcOrd="3" destOrd="0" parTransId="{5D39BA62-6641-4420-8B24-AAAC654EED6F}" sibTransId="{AA6BB8E3-96F3-449A-BE6E-1E9E9503A7A8}"/>
    <dgm:cxn modelId="{107E2C5C-C110-4EEC-8601-D1A68121A131}" type="presParOf" srcId="{793892AC-59F2-4E8B-A629-E1938664D993}" destId="{D7AFD9D6-1262-4A39-94F5-305850FA06AD}" srcOrd="0" destOrd="0" presId="urn:microsoft.com/office/officeart/2005/8/layout/hList6"/>
    <dgm:cxn modelId="{D755548F-6C47-4A8D-A87A-35C12D20FEBC}" type="presParOf" srcId="{793892AC-59F2-4E8B-A629-E1938664D993}" destId="{E762AE67-2F14-412C-9C12-84B9BB56B7F8}" srcOrd="1" destOrd="0" presId="urn:microsoft.com/office/officeart/2005/8/layout/hList6"/>
    <dgm:cxn modelId="{2776E37C-DD2B-4CFF-A3D4-EF85F6F283C6}" type="presParOf" srcId="{793892AC-59F2-4E8B-A629-E1938664D993}" destId="{CD8B04AC-CBB5-4F01-98DB-0A92D943D388}" srcOrd="2" destOrd="0" presId="urn:microsoft.com/office/officeart/2005/8/layout/hList6"/>
    <dgm:cxn modelId="{F35243C7-7A1F-40C2-AB01-42090066BE95}" type="presParOf" srcId="{793892AC-59F2-4E8B-A629-E1938664D993}" destId="{D24F6B7C-6973-4306-B7B8-88CC62D548B1}" srcOrd="3" destOrd="0" presId="urn:microsoft.com/office/officeart/2005/8/layout/hList6"/>
    <dgm:cxn modelId="{0A2F41A8-569A-45C6-9EF5-6DA297B5C973}" type="presParOf" srcId="{793892AC-59F2-4E8B-A629-E1938664D993}" destId="{7B744713-3FA7-4485-BB9A-CC8434AC0A6F}" srcOrd="4" destOrd="0" presId="urn:microsoft.com/office/officeart/2005/8/layout/hList6"/>
    <dgm:cxn modelId="{78A7BCD9-F02F-4FD5-AFCE-8A9F43F8919C}" type="presParOf" srcId="{793892AC-59F2-4E8B-A629-E1938664D993}" destId="{EFD2DE06-FE51-43B3-B04A-A3DF0BDDD1C1}" srcOrd="5" destOrd="0" presId="urn:microsoft.com/office/officeart/2005/8/layout/hList6"/>
    <dgm:cxn modelId="{08756493-DD5A-4FE3-8CD9-7119B9A4DDEE}" type="presParOf" srcId="{793892AC-59F2-4E8B-A629-E1938664D993}" destId="{9C72A7F5-E607-4904-8C61-A23A5F10E3CB}"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10278A-45A2-4429-9212-F0F1FD49D4F1}">
      <dsp:nvSpPr>
        <dsp:cNvPr id="0" name=""/>
        <dsp:cNvSpPr/>
      </dsp:nvSpPr>
      <dsp:spPr>
        <a:xfrm>
          <a:off x="2964545" y="0"/>
          <a:ext cx="3279129" cy="3279129"/>
        </a:xfrm>
        <a:prstGeom prst="ellipse">
          <a:avLst/>
        </a:prstGeom>
        <a:solidFill>
          <a:schemeClr val="accent1"/>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l-GR" sz="2800" kern="1200" dirty="0"/>
            <a:t>Σχολείο</a:t>
          </a:r>
        </a:p>
      </dsp:txBody>
      <dsp:txXfrm>
        <a:off x="3401762" y="573847"/>
        <a:ext cx="2404695" cy="1475608"/>
      </dsp:txXfrm>
    </dsp:sp>
    <dsp:sp modelId="{F22B0236-DA01-412D-A90D-59908742136E}">
      <dsp:nvSpPr>
        <dsp:cNvPr id="0" name=""/>
        <dsp:cNvSpPr/>
      </dsp:nvSpPr>
      <dsp:spPr>
        <a:xfrm>
          <a:off x="4474710" y="1442368"/>
          <a:ext cx="3729780" cy="3476008"/>
        </a:xfrm>
        <a:prstGeom prst="ellipse">
          <a:avLst/>
        </a:prstGeom>
        <a:solidFill>
          <a:schemeClr val="tx2">
            <a:lumMod val="9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l-GR" sz="2800" kern="1200" dirty="0"/>
            <a:t>Κοινότητα</a:t>
          </a:r>
        </a:p>
      </dsp:txBody>
      <dsp:txXfrm>
        <a:off x="5615401" y="2340337"/>
        <a:ext cx="2237868" cy="1911804"/>
      </dsp:txXfrm>
    </dsp:sp>
    <dsp:sp modelId="{1D4E0BCE-132D-4B56-8E90-16ACA69536E2}">
      <dsp:nvSpPr>
        <dsp:cNvPr id="0" name=""/>
        <dsp:cNvSpPr/>
      </dsp:nvSpPr>
      <dsp:spPr>
        <a:xfrm>
          <a:off x="1600662" y="1502704"/>
          <a:ext cx="3649441" cy="3418558"/>
        </a:xfrm>
        <a:prstGeom prst="ellipse">
          <a:avLst/>
        </a:prstGeom>
        <a:solidFill>
          <a:schemeClr val="accent1">
            <a:alpha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l-GR" sz="2800" kern="1200" dirty="0"/>
            <a:t>Οικογένεια</a:t>
          </a:r>
        </a:p>
      </dsp:txBody>
      <dsp:txXfrm>
        <a:off x="1944318" y="2385832"/>
        <a:ext cx="2189665" cy="18802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A11DB9-41C3-48E6-9A9C-45C9FAF951EF}">
      <dsp:nvSpPr>
        <dsp:cNvPr id="0" name=""/>
        <dsp:cNvSpPr/>
      </dsp:nvSpPr>
      <dsp:spPr>
        <a:xfrm>
          <a:off x="0" y="701954"/>
          <a:ext cx="9954768" cy="529200"/>
        </a:xfrm>
        <a:prstGeom prst="rect">
          <a:avLst/>
        </a:prstGeom>
        <a:solidFill>
          <a:schemeClr val="bg2">
            <a:alpha val="9000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04CCA7E-1579-475D-B42C-9216AF19DF2A}">
      <dsp:nvSpPr>
        <dsp:cNvPr id="0" name=""/>
        <dsp:cNvSpPr/>
      </dsp:nvSpPr>
      <dsp:spPr>
        <a:xfrm>
          <a:off x="497738" y="391994"/>
          <a:ext cx="6992448" cy="6199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3387" tIns="0" rIns="263387" bIns="0" numCol="1" spcCol="1270" anchor="ctr" anchorCtr="0">
          <a:noAutofit/>
        </a:bodyPr>
        <a:lstStyle/>
        <a:p>
          <a:pPr marL="0" lvl="0" indent="0" algn="l" defTabSz="889000">
            <a:lnSpc>
              <a:spcPct val="90000"/>
            </a:lnSpc>
            <a:spcBef>
              <a:spcPct val="0"/>
            </a:spcBef>
            <a:spcAft>
              <a:spcPct val="35000"/>
            </a:spcAft>
            <a:buNone/>
          </a:pPr>
          <a:r>
            <a:rPr lang="el-GR" sz="2000" kern="1200" dirty="0" err="1"/>
            <a:t>Ενδο</a:t>
          </a:r>
          <a:r>
            <a:rPr lang="el-GR" sz="2000" kern="1200" dirty="0"/>
            <a:t>-οικογενειακή αγωγή (στην πρώτη παιδική ηλικία) με τη βοήθεια του σχολείου</a:t>
          </a:r>
        </a:p>
      </dsp:txBody>
      <dsp:txXfrm>
        <a:off x="528000" y="422256"/>
        <a:ext cx="6931924" cy="559396"/>
      </dsp:txXfrm>
    </dsp:sp>
    <dsp:sp modelId="{2AAE6495-0FA9-42CA-AB5F-7C0109214131}">
      <dsp:nvSpPr>
        <dsp:cNvPr id="0" name=""/>
        <dsp:cNvSpPr/>
      </dsp:nvSpPr>
      <dsp:spPr>
        <a:xfrm>
          <a:off x="0" y="1654514"/>
          <a:ext cx="9954768" cy="529200"/>
        </a:xfrm>
        <a:prstGeom prst="rect">
          <a:avLst/>
        </a:prstGeom>
        <a:solidFill>
          <a:schemeClr val="bg2">
            <a:alpha val="9000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BACC042-E863-4530-8641-3696F8916F98}">
      <dsp:nvSpPr>
        <dsp:cNvPr id="0" name=""/>
        <dsp:cNvSpPr/>
      </dsp:nvSpPr>
      <dsp:spPr>
        <a:xfrm>
          <a:off x="497738" y="1344554"/>
          <a:ext cx="6968337" cy="6199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3387" tIns="0" rIns="263387" bIns="0" numCol="1" spcCol="1270" anchor="ctr" anchorCtr="0">
          <a:noAutofit/>
        </a:bodyPr>
        <a:lstStyle/>
        <a:p>
          <a:pPr marL="0" lvl="0" indent="0" algn="l" defTabSz="933450">
            <a:lnSpc>
              <a:spcPct val="90000"/>
            </a:lnSpc>
            <a:spcBef>
              <a:spcPct val="0"/>
            </a:spcBef>
            <a:spcAft>
              <a:spcPct val="35000"/>
            </a:spcAft>
            <a:buNone/>
          </a:pPr>
          <a:r>
            <a:rPr lang="el-GR" sz="2100" kern="1200" dirty="0"/>
            <a:t>Επικοινωνία σχολείου και οικογένειας </a:t>
          </a:r>
        </a:p>
      </dsp:txBody>
      <dsp:txXfrm>
        <a:off x="528000" y="1374816"/>
        <a:ext cx="6907813" cy="559396"/>
      </dsp:txXfrm>
    </dsp:sp>
    <dsp:sp modelId="{7B99C71F-6567-437C-8103-5F8B0ECBED2F}">
      <dsp:nvSpPr>
        <dsp:cNvPr id="0" name=""/>
        <dsp:cNvSpPr/>
      </dsp:nvSpPr>
      <dsp:spPr>
        <a:xfrm>
          <a:off x="0" y="2607075"/>
          <a:ext cx="9954768" cy="529200"/>
        </a:xfrm>
        <a:prstGeom prst="rect">
          <a:avLst/>
        </a:prstGeom>
        <a:solidFill>
          <a:schemeClr val="bg2">
            <a:alpha val="9000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FA0C15E-B113-42B9-A328-EEC0C43E9053}">
      <dsp:nvSpPr>
        <dsp:cNvPr id="0" name=""/>
        <dsp:cNvSpPr/>
      </dsp:nvSpPr>
      <dsp:spPr>
        <a:xfrm>
          <a:off x="497738" y="2297115"/>
          <a:ext cx="6968337" cy="6199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3387" tIns="0" rIns="263387" bIns="0" numCol="1" spcCol="1270" anchor="ctr" anchorCtr="0">
          <a:noAutofit/>
        </a:bodyPr>
        <a:lstStyle/>
        <a:p>
          <a:pPr marL="0" lvl="0" indent="0" algn="l" defTabSz="933450">
            <a:lnSpc>
              <a:spcPct val="90000"/>
            </a:lnSpc>
            <a:spcBef>
              <a:spcPct val="0"/>
            </a:spcBef>
            <a:spcAft>
              <a:spcPct val="35000"/>
            </a:spcAft>
            <a:buNone/>
          </a:pPr>
          <a:r>
            <a:rPr lang="el-GR" sz="2100" kern="1200" dirty="0"/>
            <a:t>Εθελοντική εργασία γονέων για τις ανάγκες του σχολείου</a:t>
          </a:r>
        </a:p>
      </dsp:txBody>
      <dsp:txXfrm>
        <a:off x="528000" y="2327377"/>
        <a:ext cx="6907813" cy="559396"/>
      </dsp:txXfrm>
    </dsp:sp>
    <dsp:sp modelId="{2688D766-D3D5-4D85-8433-25F27D9F3A07}">
      <dsp:nvSpPr>
        <dsp:cNvPr id="0" name=""/>
        <dsp:cNvSpPr/>
      </dsp:nvSpPr>
      <dsp:spPr>
        <a:xfrm>
          <a:off x="0" y="3559635"/>
          <a:ext cx="9954768" cy="529200"/>
        </a:xfrm>
        <a:prstGeom prst="rect">
          <a:avLst/>
        </a:prstGeom>
        <a:solidFill>
          <a:schemeClr val="bg2">
            <a:alpha val="9000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A8C03C7-9D35-424A-A873-11F34714C864}">
      <dsp:nvSpPr>
        <dsp:cNvPr id="0" name=""/>
        <dsp:cNvSpPr/>
      </dsp:nvSpPr>
      <dsp:spPr>
        <a:xfrm>
          <a:off x="497738" y="3249675"/>
          <a:ext cx="6968337" cy="6199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3387" tIns="0" rIns="263387" bIns="0" numCol="1" spcCol="1270" anchor="ctr" anchorCtr="0">
          <a:noAutofit/>
        </a:bodyPr>
        <a:lstStyle/>
        <a:p>
          <a:pPr marL="0" lvl="0" indent="0" algn="l" defTabSz="933450">
            <a:lnSpc>
              <a:spcPct val="90000"/>
            </a:lnSpc>
            <a:spcBef>
              <a:spcPct val="0"/>
            </a:spcBef>
            <a:spcAft>
              <a:spcPct val="35000"/>
            </a:spcAft>
            <a:buNone/>
          </a:pPr>
          <a:r>
            <a:rPr lang="el-GR" sz="2100" kern="1200" dirty="0"/>
            <a:t>Υποστήριξη της μελέτης του μαθητή στο σπίτι</a:t>
          </a:r>
        </a:p>
      </dsp:txBody>
      <dsp:txXfrm>
        <a:off x="528000" y="3279937"/>
        <a:ext cx="6907813" cy="559396"/>
      </dsp:txXfrm>
    </dsp:sp>
    <dsp:sp modelId="{6E170D84-943D-4726-B474-9C82C2B76039}">
      <dsp:nvSpPr>
        <dsp:cNvPr id="0" name=""/>
        <dsp:cNvSpPr/>
      </dsp:nvSpPr>
      <dsp:spPr>
        <a:xfrm>
          <a:off x="0" y="4512195"/>
          <a:ext cx="9954768" cy="529200"/>
        </a:xfrm>
        <a:prstGeom prst="rect">
          <a:avLst/>
        </a:prstGeom>
        <a:solidFill>
          <a:schemeClr val="bg2">
            <a:alpha val="9000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128563F-03E7-4860-A3BD-12FD78087ACF}">
      <dsp:nvSpPr>
        <dsp:cNvPr id="0" name=""/>
        <dsp:cNvSpPr/>
      </dsp:nvSpPr>
      <dsp:spPr>
        <a:xfrm>
          <a:off x="497738" y="4202235"/>
          <a:ext cx="6968337" cy="6199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3387" tIns="0" rIns="263387" bIns="0" numCol="1" spcCol="1270" anchor="ctr" anchorCtr="0">
          <a:noAutofit/>
        </a:bodyPr>
        <a:lstStyle/>
        <a:p>
          <a:pPr marL="0" lvl="0" indent="0" algn="l" defTabSz="933450">
            <a:lnSpc>
              <a:spcPct val="90000"/>
            </a:lnSpc>
            <a:spcBef>
              <a:spcPct val="0"/>
            </a:spcBef>
            <a:spcAft>
              <a:spcPct val="35000"/>
            </a:spcAft>
            <a:buNone/>
          </a:pPr>
          <a:r>
            <a:rPr lang="el-GR" sz="2100" kern="1200" dirty="0"/>
            <a:t>Διασφάλιση συνεργασίας με την τοπική κοινότητα</a:t>
          </a:r>
        </a:p>
      </dsp:txBody>
      <dsp:txXfrm>
        <a:off x="528000" y="4232497"/>
        <a:ext cx="6907813" cy="5593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095012-1FBC-4349-A8A6-D679D6721229}">
      <dsp:nvSpPr>
        <dsp:cNvPr id="0" name=""/>
        <dsp:cNvSpPr/>
      </dsp:nvSpPr>
      <dsp:spPr>
        <a:xfrm rot="10800000">
          <a:off x="2034407" y="938"/>
          <a:ext cx="6688836" cy="1398500"/>
        </a:xfrm>
        <a:prstGeom prst="homePlate">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6700" tIns="106680" rIns="199136" bIns="106680" numCol="1" spcCol="1270" anchor="ctr" anchorCtr="0">
          <a:noAutofit/>
        </a:bodyPr>
        <a:lstStyle/>
        <a:p>
          <a:pPr marL="0" lvl="0" indent="0" algn="ctr" defTabSz="1244600">
            <a:lnSpc>
              <a:spcPct val="90000"/>
            </a:lnSpc>
            <a:spcBef>
              <a:spcPct val="0"/>
            </a:spcBef>
            <a:spcAft>
              <a:spcPct val="35000"/>
            </a:spcAft>
            <a:buNone/>
          </a:pPr>
          <a:r>
            <a:rPr lang="el-GR" sz="2800" kern="1200" dirty="0"/>
            <a:t>Γονείς που εκδηλώνουν συναισθηματική εγγύτητα προς το σχολείο</a:t>
          </a:r>
        </a:p>
      </dsp:txBody>
      <dsp:txXfrm rot="10800000">
        <a:off x="2384032" y="938"/>
        <a:ext cx="6339211" cy="1398500"/>
      </dsp:txXfrm>
    </dsp:sp>
    <dsp:sp modelId="{BC31176E-9412-4BE1-9D8B-A570C42461CA}">
      <dsp:nvSpPr>
        <dsp:cNvPr id="0" name=""/>
        <dsp:cNvSpPr/>
      </dsp:nvSpPr>
      <dsp:spPr>
        <a:xfrm>
          <a:off x="1335156" y="938"/>
          <a:ext cx="1398500" cy="1398500"/>
        </a:xfrm>
        <a:prstGeom prst="ellipse">
          <a:avLst/>
        </a:prstGeom>
        <a:solidFill>
          <a:schemeClr val="accent3">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CF3B5D9-D3B9-47DA-8E52-DA6A43C20246}">
      <dsp:nvSpPr>
        <dsp:cNvPr id="0" name=""/>
        <dsp:cNvSpPr/>
      </dsp:nvSpPr>
      <dsp:spPr>
        <a:xfrm rot="10800000">
          <a:off x="2034407" y="1816902"/>
          <a:ext cx="6688836" cy="1398500"/>
        </a:xfrm>
        <a:prstGeom prst="homePlate">
          <a:avLst/>
        </a:prstGeom>
        <a:solidFill>
          <a:schemeClr val="accent3">
            <a:hueOff val="-617032"/>
            <a:satOff val="-10836"/>
            <a:lumOff val="-19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6700" tIns="106680" rIns="199136" bIns="106680" numCol="1" spcCol="1270" anchor="ctr" anchorCtr="0">
          <a:noAutofit/>
        </a:bodyPr>
        <a:lstStyle/>
        <a:p>
          <a:pPr marL="0" lvl="0" indent="0" algn="ctr" defTabSz="1244600">
            <a:lnSpc>
              <a:spcPct val="90000"/>
            </a:lnSpc>
            <a:spcBef>
              <a:spcPct val="0"/>
            </a:spcBef>
            <a:spcAft>
              <a:spcPct val="35000"/>
            </a:spcAft>
            <a:buNone/>
          </a:pPr>
          <a:r>
            <a:rPr lang="el-GR" sz="2800" kern="1200" dirty="0"/>
            <a:t>Γονείς στο περιθώριο της εκπαιδευτικής δράσης του σχολείου</a:t>
          </a:r>
        </a:p>
      </dsp:txBody>
      <dsp:txXfrm rot="10800000">
        <a:off x="2384032" y="1816902"/>
        <a:ext cx="6339211" cy="1398500"/>
      </dsp:txXfrm>
    </dsp:sp>
    <dsp:sp modelId="{290FC3B7-CEAA-496D-BD68-C0532C18AAE6}">
      <dsp:nvSpPr>
        <dsp:cNvPr id="0" name=""/>
        <dsp:cNvSpPr/>
      </dsp:nvSpPr>
      <dsp:spPr>
        <a:xfrm>
          <a:off x="1335156" y="1816902"/>
          <a:ext cx="1398500" cy="1398500"/>
        </a:xfrm>
        <a:prstGeom prst="ellipse">
          <a:avLst/>
        </a:prstGeom>
        <a:solidFill>
          <a:schemeClr val="accent3">
            <a:tint val="50000"/>
            <a:hueOff val="-855390"/>
            <a:satOff val="-10678"/>
            <a:lumOff val="-91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12374EA-DF8E-47A0-8858-DE68FA25B92F}">
      <dsp:nvSpPr>
        <dsp:cNvPr id="0" name=""/>
        <dsp:cNvSpPr/>
      </dsp:nvSpPr>
      <dsp:spPr>
        <a:xfrm rot="10800000">
          <a:off x="2034407" y="3632865"/>
          <a:ext cx="6688836" cy="1398500"/>
        </a:xfrm>
        <a:prstGeom prst="homePlate">
          <a:avLst/>
        </a:prstGeom>
        <a:solidFill>
          <a:schemeClr val="accent3">
            <a:hueOff val="-1234063"/>
            <a:satOff val="-21671"/>
            <a:lumOff val="-39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6700" tIns="106680" rIns="199136" bIns="106680" numCol="1" spcCol="1270" anchor="ctr" anchorCtr="0">
          <a:noAutofit/>
        </a:bodyPr>
        <a:lstStyle/>
        <a:p>
          <a:pPr marL="0" lvl="0" indent="0" algn="ctr" defTabSz="1244600">
            <a:lnSpc>
              <a:spcPct val="90000"/>
            </a:lnSpc>
            <a:spcBef>
              <a:spcPct val="0"/>
            </a:spcBef>
            <a:spcAft>
              <a:spcPct val="35000"/>
            </a:spcAft>
            <a:buNone/>
          </a:pPr>
          <a:r>
            <a:rPr lang="el-GR" sz="2800" kern="1200" dirty="0"/>
            <a:t>Γονείς με επιφυλακτική ή αρνητική στάση  </a:t>
          </a:r>
        </a:p>
      </dsp:txBody>
      <dsp:txXfrm rot="10800000">
        <a:off x="2384032" y="3632865"/>
        <a:ext cx="6339211" cy="1398500"/>
      </dsp:txXfrm>
    </dsp:sp>
    <dsp:sp modelId="{059FA3AF-E47D-4D78-ACA4-004C40C779AC}">
      <dsp:nvSpPr>
        <dsp:cNvPr id="0" name=""/>
        <dsp:cNvSpPr/>
      </dsp:nvSpPr>
      <dsp:spPr>
        <a:xfrm>
          <a:off x="1335156" y="3632865"/>
          <a:ext cx="1398500" cy="1398500"/>
        </a:xfrm>
        <a:prstGeom prst="ellipse">
          <a:avLst/>
        </a:prstGeom>
        <a:solidFill>
          <a:schemeClr val="accent3">
            <a:tint val="50000"/>
            <a:hueOff val="-1710779"/>
            <a:satOff val="-21356"/>
            <a:lumOff val="-182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AFD9D6-1262-4A39-94F5-305850FA06AD}">
      <dsp:nvSpPr>
        <dsp:cNvPr id="0" name=""/>
        <dsp:cNvSpPr/>
      </dsp:nvSpPr>
      <dsp:spPr>
        <a:xfrm rot="16200000">
          <a:off x="-915627" y="916058"/>
          <a:ext cx="4402137" cy="2570020"/>
        </a:xfrm>
        <a:prstGeom prst="flowChartManualOperation">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ctr" anchorCtr="0">
          <a:noAutofit/>
        </a:bodyPr>
        <a:lstStyle/>
        <a:p>
          <a:pPr marL="0" lvl="0" indent="0" algn="ctr" defTabSz="1066800">
            <a:lnSpc>
              <a:spcPct val="90000"/>
            </a:lnSpc>
            <a:spcBef>
              <a:spcPct val="0"/>
            </a:spcBef>
            <a:spcAft>
              <a:spcPct val="35000"/>
            </a:spcAft>
            <a:buNone/>
          </a:pPr>
          <a:r>
            <a:rPr lang="el-GR" sz="2400" b="1" kern="1200" dirty="0" err="1">
              <a:solidFill>
                <a:schemeClr val="tx1"/>
              </a:solidFill>
            </a:rPr>
            <a:t>Σχολειοκεντρικό</a:t>
          </a:r>
          <a:r>
            <a:rPr lang="el-GR" sz="2400" b="1" kern="1200" dirty="0">
              <a:solidFill>
                <a:schemeClr val="tx1"/>
              </a:solidFill>
            </a:rPr>
            <a:t> μοντέλο:</a:t>
          </a:r>
        </a:p>
        <a:p>
          <a:pPr marL="0" lvl="0" indent="0" algn="ctr" defTabSz="1066800">
            <a:lnSpc>
              <a:spcPct val="90000"/>
            </a:lnSpc>
            <a:spcBef>
              <a:spcPct val="0"/>
            </a:spcBef>
            <a:spcAft>
              <a:spcPct val="35000"/>
            </a:spcAft>
            <a:buNone/>
          </a:pPr>
          <a:r>
            <a:rPr lang="el-GR" sz="2400" b="1" kern="1200" dirty="0">
              <a:solidFill>
                <a:schemeClr val="tx1"/>
              </a:solidFill>
            </a:rPr>
            <a:t>Αυταρχικό, </a:t>
          </a:r>
          <a:r>
            <a:rPr lang="el-GR" sz="2400" b="1" kern="1200" dirty="0" err="1">
              <a:solidFill>
                <a:schemeClr val="tx1"/>
              </a:solidFill>
            </a:rPr>
            <a:t>διεκπαιρεωτικό</a:t>
          </a:r>
          <a:r>
            <a:rPr lang="el-GR" sz="2400" b="1" kern="1200" dirty="0">
              <a:solidFill>
                <a:schemeClr val="tx1"/>
              </a:solidFill>
            </a:rPr>
            <a:t> και αυταρχικό</a:t>
          </a:r>
        </a:p>
      </dsp:txBody>
      <dsp:txXfrm rot="5400000">
        <a:off x="431" y="880427"/>
        <a:ext cx="2570020" cy="2641283"/>
      </dsp:txXfrm>
    </dsp:sp>
    <dsp:sp modelId="{CD8B04AC-CBB5-4F01-98DB-0A92D943D388}">
      <dsp:nvSpPr>
        <dsp:cNvPr id="0" name=""/>
        <dsp:cNvSpPr/>
      </dsp:nvSpPr>
      <dsp:spPr>
        <a:xfrm rot="16200000">
          <a:off x="1951414" y="795046"/>
          <a:ext cx="4402137" cy="2812044"/>
        </a:xfrm>
        <a:prstGeom prst="flowChartManualOperation">
          <a:avLst/>
        </a:prstGeom>
        <a:solidFill>
          <a:schemeClr val="accent4">
            <a:hueOff val="-509452"/>
            <a:satOff val="-3415"/>
            <a:lumOff val="-353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0" rIns="152400" bIns="0" numCol="1" spcCol="1270" anchor="ctr" anchorCtr="0">
          <a:noAutofit/>
        </a:bodyPr>
        <a:lstStyle/>
        <a:p>
          <a:pPr marL="0" lvl="0" indent="0" algn="ctr" defTabSz="1066800">
            <a:lnSpc>
              <a:spcPct val="90000"/>
            </a:lnSpc>
            <a:spcBef>
              <a:spcPct val="0"/>
            </a:spcBef>
            <a:spcAft>
              <a:spcPct val="35000"/>
            </a:spcAft>
            <a:buNone/>
          </a:pPr>
          <a:r>
            <a:rPr lang="el-GR" sz="2400" b="1" kern="1200" dirty="0">
              <a:solidFill>
                <a:schemeClr val="tx1"/>
              </a:solidFill>
            </a:rPr>
            <a:t>Συνεργατικό μοντέλο:</a:t>
          </a:r>
        </a:p>
        <a:p>
          <a:pPr marL="0" lvl="0" indent="0" algn="ctr" defTabSz="1066800">
            <a:lnSpc>
              <a:spcPct val="90000"/>
            </a:lnSpc>
            <a:spcBef>
              <a:spcPct val="0"/>
            </a:spcBef>
            <a:spcAft>
              <a:spcPct val="35000"/>
            </a:spcAft>
            <a:buNone/>
          </a:pPr>
          <a:r>
            <a:rPr lang="el-GR" sz="2400" b="1" kern="1200" dirty="0">
              <a:solidFill>
                <a:schemeClr val="tx1"/>
              </a:solidFill>
            </a:rPr>
            <a:t>Αλληλεπιδραστικό, αναγνωρίζεται ο ρόλος των γονέων</a:t>
          </a:r>
        </a:p>
      </dsp:txBody>
      <dsp:txXfrm rot="5400000">
        <a:off x="2746461" y="880426"/>
        <a:ext cx="2812044" cy="2641283"/>
      </dsp:txXfrm>
    </dsp:sp>
    <dsp:sp modelId="{7B744713-3FA7-4485-BB9A-CC8434AC0A6F}">
      <dsp:nvSpPr>
        <dsp:cNvPr id="0" name=""/>
        <dsp:cNvSpPr/>
      </dsp:nvSpPr>
      <dsp:spPr>
        <a:xfrm rot="16200000">
          <a:off x="4843321" y="929681"/>
          <a:ext cx="4402137" cy="2542773"/>
        </a:xfrm>
        <a:prstGeom prst="flowChartManualOperation">
          <a:avLst/>
        </a:prstGeom>
        <a:solidFill>
          <a:schemeClr val="accent4">
            <a:hueOff val="-1018903"/>
            <a:satOff val="-6830"/>
            <a:lumOff val="-705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ctr" anchorCtr="0">
          <a:noAutofit/>
        </a:bodyPr>
        <a:lstStyle/>
        <a:p>
          <a:pPr marL="0" lvl="0" indent="0" algn="ctr" defTabSz="889000">
            <a:lnSpc>
              <a:spcPct val="90000"/>
            </a:lnSpc>
            <a:spcBef>
              <a:spcPct val="0"/>
            </a:spcBef>
            <a:spcAft>
              <a:spcPct val="35000"/>
            </a:spcAft>
            <a:buNone/>
          </a:pPr>
          <a:r>
            <a:rPr lang="el-GR" sz="2000" b="1" kern="1200" dirty="0">
              <a:solidFill>
                <a:schemeClr val="tx1"/>
              </a:solidFill>
            </a:rPr>
            <a:t>Διαπραγματευτικό:</a:t>
          </a:r>
        </a:p>
        <a:p>
          <a:pPr marL="0" lvl="0" indent="0" algn="ctr" defTabSz="889000">
            <a:lnSpc>
              <a:spcPct val="90000"/>
            </a:lnSpc>
            <a:spcBef>
              <a:spcPct val="0"/>
            </a:spcBef>
            <a:spcAft>
              <a:spcPct val="35000"/>
            </a:spcAft>
            <a:buNone/>
          </a:pPr>
          <a:r>
            <a:rPr lang="el-GR" sz="2000" b="1" kern="1200" dirty="0">
              <a:solidFill>
                <a:schemeClr val="tx1"/>
              </a:solidFill>
            </a:rPr>
            <a:t>Ισότιμες σχέσεις εκπαιδευτικών-γονέων, μπορεί να  οδηγήσει σε παρεμβατικό ρόλο των γονέων</a:t>
          </a:r>
        </a:p>
      </dsp:txBody>
      <dsp:txXfrm rot="5400000">
        <a:off x="5773003" y="880426"/>
        <a:ext cx="2542773" cy="2641283"/>
      </dsp:txXfrm>
    </dsp:sp>
    <dsp:sp modelId="{9C72A7F5-E607-4904-8C61-A23A5F10E3CB}">
      <dsp:nvSpPr>
        <dsp:cNvPr id="0" name=""/>
        <dsp:cNvSpPr/>
      </dsp:nvSpPr>
      <dsp:spPr>
        <a:xfrm rot="16200000">
          <a:off x="7425626" y="1027671"/>
          <a:ext cx="4402137" cy="2346793"/>
        </a:xfrm>
        <a:prstGeom prst="flowChartManualOperation">
          <a:avLst/>
        </a:prstGeom>
        <a:solidFill>
          <a:schemeClr val="accent4">
            <a:hueOff val="-1528355"/>
            <a:satOff val="-10245"/>
            <a:lumOff val="-1058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ctr" anchorCtr="0">
          <a:noAutofit/>
        </a:bodyPr>
        <a:lstStyle/>
        <a:p>
          <a:pPr marL="0" lvl="0" indent="0" algn="ctr" defTabSz="889000">
            <a:lnSpc>
              <a:spcPct val="90000"/>
            </a:lnSpc>
            <a:spcBef>
              <a:spcPct val="0"/>
            </a:spcBef>
            <a:spcAft>
              <a:spcPct val="35000"/>
            </a:spcAft>
            <a:buNone/>
          </a:pPr>
          <a:r>
            <a:rPr lang="el-GR" sz="2000" b="1" kern="1200" dirty="0" err="1">
              <a:solidFill>
                <a:schemeClr val="tx1"/>
              </a:solidFill>
            </a:rPr>
            <a:t>Οικογενειοκρατικό</a:t>
          </a:r>
          <a:r>
            <a:rPr lang="el-GR" sz="2000" b="1" kern="1200" dirty="0">
              <a:solidFill>
                <a:schemeClr val="tx1"/>
              </a:solidFill>
            </a:rPr>
            <a:t> μοντέλο: </a:t>
          </a:r>
        </a:p>
        <a:p>
          <a:pPr marL="0" lvl="0" indent="0" algn="ctr" defTabSz="889000">
            <a:lnSpc>
              <a:spcPct val="90000"/>
            </a:lnSpc>
            <a:spcBef>
              <a:spcPct val="0"/>
            </a:spcBef>
            <a:spcAft>
              <a:spcPct val="35000"/>
            </a:spcAft>
            <a:buNone/>
          </a:pPr>
          <a:r>
            <a:rPr lang="el-GR" sz="2000" b="1" kern="1200" dirty="0">
              <a:solidFill>
                <a:schemeClr val="tx1"/>
              </a:solidFill>
            </a:rPr>
            <a:t>Πλήρης έλεγχος της εκπαιδευτικής διαδικασίας από τους γονείς</a:t>
          </a:r>
        </a:p>
      </dsp:txBody>
      <dsp:txXfrm rot="5400000">
        <a:off x="8453298" y="880426"/>
        <a:ext cx="2346793" cy="2641283"/>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03FCE02C-6EC6-4E09-BC2C-9FDED4DE236E}" type="datetimeFigureOut">
              <a:rPr lang="en-US" smtClean="0"/>
              <a:t>6/4/2026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98256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B075A7A-4A9A-410F-B848-AB998ACC9419}" type="datetimeFigureOut">
              <a:rPr lang="en-US" smtClean="0"/>
              <a:pPr/>
              <a:t>6/4/2026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062578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5F3E88-2D66-4D17-B0FA-EA13CB20B2FF}" type="datetimeFigureOut">
              <a:rPr lang="en-US" smtClean="0"/>
              <a:pPr/>
              <a:t>6/4/2026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1632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8F36E1-9596-4E98-8786-4A17C5D29C65}" type="datetimeFigureOut">
              <a:rPr lang="en-US" smtClean="0"/>
              <a:pPr/>
              <a:t>6/4/2026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03574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E4D1A55-63BC-4BA2-9538-7DDEADA10621}" type="datetimeFigureOut">
              <a:rPr lang="en-US" smtClean="0"/>
              <a:t>6/4/2026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92194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6D01ABB-8821-4BF5-97A9-E1A66ACAEAA9}" type="datetimeFigureOut">
              <a:rPr lang="en-US" smtClean="0"/>
              <a:pPr/>
              <a:t>6/4/2026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444087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0C37B1C-D4A1-4A4F-A470-80868146AFC5}" type="datetimeFigureOut">
              <a:rPr lang="en-US" smtClean="0"/>
              <a:pPr/>
              <a:t>6/4/2026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199436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D31D1B9-F39E-471E-80A9-595CAA5664AD}" type="datetimeFigureOut">
              <a:rPr lang="en-US" smtClean="0"/>
              <a:pPr/>
              <a:t>6/4/2026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9306484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FCEABC-E2B9-4606-A74F-CB06AF596887}" type="datetimeFigureOut">
              <a:rPr lang="en-US" smtClean="0"/>
              <a:pPr/>
              <a:t>6/4/2026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031887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A8850A0-01A3-4F4E-AA52-F716A9BFD4EB}" type="datetimeFigureOut">
              <a:rPr lang="en-US" smtClean="0"/>
              <a:pPr/>
              <a:t>6/4/2026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709131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5811CCA-BB49-46C7-A0E2-F42339750F9A}" type="datetimeFigureOut">
              <a:rPr lang="en-US" smtClean="0"/>
              <a:t>6/4/2026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1408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17205CAA-4E5A-4223-BD55-C5D2841AC9EF}" type="datetimeFigureOut">
              <a:rPr lang="en-US" smtClean="0"/>
              <a:t>6/4/2026</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smtClean="0"/>
              <a:pPr/>
              <a:t>‹#›</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8181677"/>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sldNum="0" hdr="0" ft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researchgate.net/publication/273760650_Synergasia_scholeiou_kai_oikogeneias_Theoretikes_prosengiseis_ereunetika_dedomena_kai_protaseis" TargetMode="External"/><Relationship Id="rId2" Type="http://schemas.openxmlformats.org/officeDocument/2006/relationships/hyperlink" Target="https://www.slideshare.net/xristina81/ss-45774372" TargetMode="External"/><Relationship Id="rId1" Type="http://schemas.openxmlformats.org/officeDocument/2006/relationships/slideLayout" Target="../slideLayouts/slideLayout2.xml"/><Relationship Id="rId4" Type="http://schemas.openxmlformats.org/officeDocument/2006/relationships/hyperlink" Target="http://aee.iep.edu.gr/best-practices/intro"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DF7FD-1A76-45A5-9B85-D98AD073ADA7}"/>
              </a:ext>
            </a:extLst>
          </p:cNvPr>
          <p:cNvSpPr>
            <a:spLocks noGrp="1"/>
          </p:cNvSpPr>
          <p:nvPr>
            <p:ph type="ctrTitle"/>
          </p:nvPr>
        </p:nvSpPr>
        <p:spPr>
          <a:xfrm>
            <a:off x="821634" y="4645487"/>
            <a:ext cx="7593496" cy="2212513"/>
          </a:xfrm>
        </p:spPr>
        <p:txBody>
          <a:bodyPr>
            <a:normAutofit fontScale="90000"/>
          </a:bodyPr>
          <a:lstStyle/>
          <a:p>
            <a:r>
              <a:rPr lang="el-GR" sz="3600" dirty="0">
                <a:solidFill>
                  <a:schemeClr val="tx2"/>
                </a:solidFill>
              </a:rPr>
              <a:t>Συνεργασια σχολειου-οικογενειασ</a:t>
            </a:r>
            <a:br>
              <a:rPr lang="el-GR" sz="3600" dirty="0">
                <a:solidFill>
                  <a:schemeClr val="tx2"/>
                </a:solidFill>
              </a:rPr>
            </a:br>
            <a:br>
              <a:rPr lang="el-GR" sz="3600" dirty="0">
                <a:solidFill>
                  <a:schemeClr val="tx2"/>
                </a:solidFill>
              </a:rPr>
            </a:br>
            <a:r>
              <a:rPr lang="el-GR" sz="2400" b="1" cap="small" dirty="0">
                <a:solidFill>
                  <a:schemeClr val="tx2"/>
                </a:solidFill>
              </a:rPr>
              <a:t>ΣΥΝΟΔΕΥΤΙΚ</a:t>
            </a:r>
            <a:r>
              <a:rPr lang="en-US" sz="2400" b="1" cap="small" dirty="0">
                <a:solidFill>
                  <a:schemeClr val="tx2"/>
                </a:solidFill>
              </a:rPr>
              <a:t>O </a:t>
            </a:r>
            <a:r>
              <a:rPr lang="el-GR" sz="2400" b="1" cap="small" dirty="0">
                <a:solidFill>
                  <a:schemeClr val="tx2"/>
                </a:solidFill>
              </a:rPr>
              <a:t>ΥΛΙΚΟ ΠΡΟΣ ΜΕΛΕΤΗ: </a:t>
            </a:r>
            <a:r>
              <a:rPr lang="el-GR" sz="2400" b="1" cap="none" dirty="0">
                <a:solidFill>
                  <a:schemeClr val="tx2"/>
                </a:solidFill>
              </a:rPr>
              <a:t>Κεφάλαιο 11 του βιβλίου που πήρατε: </a:t>
            </a:r>
            <a:r>
              <a:rPr lang="el-GR" sz="2400" b="1" cap="none" dirty="0" err="1">
                <a:solidFill>
                  <a:schemeClr val="tx2"/>
                </a:solidFill>
              </a:rPr>
              <a:t>Κουτρούμπα</a:t>
            </a:r>
            <a:r>
              <a:rPr lang="el-GR" sz="2400" b="1" cap="none" dirty="0">
                <a:solidFill>
                  <a:schemeClr val="tx2"/>
                </a:solidFill>
              </a:rPr>
              <a:t>, Κ. (2021). Εκπαιδευτικό έργο, σχολική μάθηση και διδακτική αποτελεσματικότητα</a:t>
            </a:r>
            <a:r>
              <a:rPr lang="el-GR" sz="2400" b="1" cap="none" dirty="0">
                <a:solidFill>
                  <a:srgbClr val="FFFF00"/>
                </a:solidFill>
              </a:rPr>
              <a:t>.</a:t>
            </a:r>
            <a:endParaRPr lang="el-GR" sz="2400" cap="none" dirty="0">
              <a:solidFill>
                <a:srgbClr val="FFFF00"/>
              </a:solidFill>
            </a:endParaRPr>
          </a:p>
        </p:txBody>
      </p:sp>
      <p:sp>
        <p:nvSpPr>
          <p:cNvPr id="3" name="Subtitle 2">
            <a:extLst>
              <a:ext uri="{FF2B5EF4-FFF2-40B4-BE49-F238E27FC236}">
                <a16:creationId xmlns:a16="http://schemas.microsoft.com/office/drawing/2014/main" id="{F02350FF-A18A-4C8D-BD11-38A35086F908}"/>
              </a:ext>
            </a:extLst>
          </p:cNvPr>
          <p:cNvSpPr>
            <a:spLocks noGrp="1"/>
          </p:cNvSpPr>
          <p:nvPr>
            <p:ph type="subTitle" idx="1"/>
          </p:nvPr>
        </p:nvSpPr>
        <p:spPr>
          <a:xfrm>
            <a:off x="8974835" y="4691270"/>
            <a:ext cx="2567807" cy="2166730"/>
          </a:xfrm>
        </p:spPr>
        <p:txBody>
          <a:bodyPr>
            <a:normAutofit/>
          </a:bodyPr>
          <a:lstStyle/>
          <a:p>
            <a:r>
              <a:rPr lang="el-GR" sz="2400" i="1" dirty="0"/>
              <a:t>Λία Σταμπολτζή, Ε.ΔΙ.Π</a:t>
            </a:r>
          </a:p>
          <a:p>
            <a:r>
              <a:rPr lang="en-US" sz="2400" i="1" dirty="0" err="1"/>
              <a:t>lstamp@hua.gr</a:t>
            </a:r>
            <a:endParaRPr lang="el-GR" sz="2400" i="1" dirty="0"/>
          </a:p>
        </p:txBody>
      </p:sp>
    </p:spTree>
    <p:extLst>
      <p:ext uri="{BB962C8B-B14F-4D97-AF65-F5344CB8AC3E}">
        <p14:creationId xmlns:p14="http://schemas.microsoft.com/office/powerpoint/2010/main" val="599435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5C695-DD26-450B-B80D-E1756851B438}"/>
              </a:ext>
            </a:extLst>
          </p:cNvPr>
          <p:cNvSpPr>
            <a:spLocks noGrp="1"/>
          </p:cNvSpPr>
          <p:nvPr>
            <p:ph type="title"/>
          </p:nvPr>
        </p:nvSpPr>
        <p:spPr>
          <a:xfrm>
            <a:off x="1066800" y="642595"/>
            <a:ext cx="10058400" cy="583778"/>
          </a:xfrm>
          <a:solidFill>
            <a:schemeClr val="accent4">
              <a:lumMod val="20000"/>
              <a:lumOff val="80000"/>
            </a:schemeClr>
          </a:solidFill>
        </p:spPr>
        <p:txBody>
          <a:bodyPr>
            <a:normAutofit/>
          </a:bodyPr>
          <a:lstStyle/>
          <a:p>
            <a:pPr algn="ctr"/>
            <a:r>
              <a:rPr lang="el-GR" sz="2800" b="1" dirty="0" err="1"/>
              <a:t>ΟφΕλη</a:t>
            </a:r>
            <a:r>
              <a:rPr lang="el-GR" sz="2800" b="1" dirty="0"/>
              <a:t> για το </a:t>
            </a:r>
            <a:r>
              <a:rPr lang="el-GR" sz="2800" b="1" dirty="0" err="1"/>
              <a:t>σχολεΙο</a:t>
            </a:r>
            <a:endParaRPr lang="el-GR" sz="2800" b="1" dirty="0"/>
          </a:p>
        </p:txBody>
      </p:sp>
      <p:sp>
        <p:nvSpPr>
          <p:cNvPr id="3" name="Content Placeholder 2">
            <a:extLst>
              <a:ext uri="{FF2B5EF4-FFF2-40B4-BE49-F238E27FC236}">
                <a16:creationId xmlns:a16="http://schemas.microsoft.com/office/drawing/2014/main" id="{3ED5C4D2-DBBC-478D-AC4C-21E4FD51220B}"/>
              </a:ext>
            </a:extLst>
          </p:cNvPr>
          <p:cNvSpPr>
            <a:spLocks noGrp="1"/>
          </p:cNvSpPr>
          <p:nvPr>
            <p:ph idx="1"/>
          </p:nvPr>
        </p:nvSpPr>
        <p:spPr>
          <a:xfrm>
            <a:off x="1066800" y="1391478"/>
            <a:ext cx="10383078" cy="5041595"/>
          </a:xfrm>
          <a:solidFill>
            <a:schemeClr val="bg2"/>
          </a:solidFill>
        </p:spPr>
        <p:txBody>
          <a:bodyPr>
            <a:normAutofit lnSpcReduction="10000"/>
          </a:bodyPr>
          <a:lstStyle/>
          <a:p>
            <a:r>
              <a:rPr lang="el-GR" sz="2400" dirty="0"/>
              <a:t>Εθελοντική βοήθεια και εργασία από γονείς που επιθυμούν να διαθέσουν , δίνοντας στους γονείς να διαθέσουν χρόνο, υλική βοήθεια και υποστήριξη για γιορτές, εκδηλώσεις, εκδρομές ή </a:t>
            </a:r>
            <a:r>
              <a:rPr lang="en-US" sz="2400" dirty="0"/>
              <a:t>projects </a:t>
            </a:r>
            <a:r>
              <a:rPr lang="el-GR" sz="2400" dirty="0"/>
              <a:t>του σχολείου.</a:t>
            </a:r>
          </a:p>
          <a:p>
            <a:endParaRPr lang="el-GR" sz="2400" dirty="0"/>
          </a:p>
          <a:p>
            <a:r>
              <a:rPr lang="el-GR" sz="2400" dirty="0"/>
              <a:t>Αξιοποίηση επαγγέλματος, ιδιαίτερων ταλέντων, ενδιαφερόντων των γονέων προς όφελος των παιδιών (πχ. ένας πατέρας πυροσβέστης μπορεί να μιλήσει για το επάγγελμά του στα παιδιά ή να οργανώσει μια ενημερωτική εκδήλωση για όλο το σχολείο ή την γειτονιά).</a:t>
            </a:r>
          </a:p>
          <a:p>
            <a:endParaRPr lang="el-GR" sz="2400" dirty="0"/>
          </a:p>
          <a:p>
            <a:r>
              <a:rPr lang="el-GR" sz="2400" dirty="0"/>
              <a:t>Επαφή με άλλες κουλτούρες και πολιτισμούς από γονείς που προέρχονται από άλλες χώρες.</a:t>
            </a:r>
          </a:p>
          <a:p>
            <a:pPr marL="0" indent="0">
              <a:buNone/>
            </a:pPr>
            <a:endParaRPr lang="el-GR" sz="2400" dirty="0"/>
          </a:p>
          <a:p>
            <a:r>
              <a:rPr lang="el-GR" sz="2400" dirty="0"/>
              <a:t>Μετριασμός εντάσεων σχολείου-οικογένειας.</a:t>
            </a:r>
          </a:p>
          <a:p>
            <a:endParaRPr lang="el-GR" sz="3200" dirty="0"/>
          </a:p>
        </p:txBody>
      </p:sp>
    </p:spTree>
    <p:extLst>
      <p:ext uri="{BB962C8B-B14F-4D97-AF65-F5344CB8AC3E}">
        <p14:creationId xmlns:p14="http://schemas.microsoft.com/office/powerpoint/2010/main" val="4178488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FA9EA-7AAB-40FB-A41D-26AD341ECB26}"/>
              </a:ext>
            </a:extLst>
          </p:cNvPr>
          <p:cNvSpPr>
            <a:spLocks noGrp="1"/>
          </p:cNvSpPr>
          <p:nvPr>
            <p:ph type="title"/>
          </p:nvPr>
        </p:nvSpPr>
        <p:spPr>
          <a:xfrm>
            <a:off x="1066800" y="642594"/>
            <a:ext cx="10489096" cy="762136"/>
          </a:xfrm>
          <a:solidFill>
            <a:schemeClr val="accent4">
              <a:lumMod val="20000"/>
              <a:lumOff val="80000"/>
            </a:schemeClr>
          </a:solidFill>
        </p:spPr>
        <p:txBody>
          <a:bodyPr>
            <a:normAutofit fontScale="90000"/>
          </a:bodyPr>
          <a:lstStyle/>
          <a:p>
            <a:r>
              <a:rPr lang="el-GR" sz="4000" b="1" dirty="0" err="1"/>
              <a:t>ΣχΕση</a:t>
            </a:r>
            <a:r>
              <a:rPr lang="el-GR" sz="4000" b="1" dirty="0"/>
              <a:t> </a:t>
            </a:r>
            <a:r>
              <a:rPr lang="el-GR" sz="4000" b="1" dirty="0" err="1"/>
              <a:t>σχολεΙου-οικογΕνειας</a:t>
            </a:r>
            <a:r>
              <a:rPr lang="el-GR" sz="4000" b="1" dirty="0"/>
              <a:t>: </a:t>
            </a:r>
            <a:r>
              <a:rPr lang="el-GR" sz="4000" b="1" dirty="0" err="1"/>
              <a:t>ΓονεϊκΑ</a:t>
            </a:r>
            <a:r>
              <a:rPr lang="el-GR" sz="4000" b="1" dirty="0"/>
              <a:t> </a:t>
            </a:r>
            <a:r>
              <a:rPr lang="el-GR" sz="4000" b="1" dirty="0" err="1"/>
              <a:t>προφΙλ</a:t>
            </a:r>
            <a:endParaRPr lang="el-GR" sz="4000" b="1" dirty="0"/>
          </a:p>
        </p:txBody>
      </p:sp>
      <p:graphicFrame>
        <p:nvGraphicFramePr>
          <p:cNvPr id="4" name="Content Placeholder 3">
            <a:extLst>
              <a:ext uri="{FF2B5EF4-FFF2-40B4-BE49-F238E27FC236}">
                <a16:creationId xmlns:a16="http://schemas.microsoft.com/office/drawing/2014/main" id="{D8AAD7E5-10A5-4D6A-8966-707B0CC3C6E2}"/>
              </a:ext>
            </a:extLst>
          </p:cNvPr>
          <p:cNvGraphicFramePr>
            <a:graphicFrameLocks noGrp="1"/>
          </p:cNvGraphicFramePr>
          <p:nvPr>
            <p:ph idx="1"/>
            <p:extLst>
              <p:ext uri="{D42A27DB-BD31-4B8C-83A1-F6EECF244321}">
                <p14:modId xmlns:p14="http://schemas.microsoft.com/office/powerpoint/2010/main" val="3111919352"/>
              </p:ext>
            </p:extLst>
          </p:nvPr>
        </p:nvGraphicFramePr>
        <p:xfrm>
          <a:off x="1066800" y="1633538"/>
          <a:ext cx="10058400" cy="50323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770991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47835-079C-415B-8411-31254DBF2F8A}"/>
              </a:ext>
            </a:extLst>
          </p:cNvPr>
          <p:cNvSpPr>
            <a:spLocks noGrp="1"/>
          </p:cNvSpPr>
          <p:nvPr>
            <p:ph type="title"/>
          </p:nvPr>
        </p:nvSpPr>
        <p:spPr>
          <a:xfrm>
            <a:off x="1066800" y="238539"/>
            <a:ext cx="10058400" cy="1053813"/>
          </a:xfrm>
          <a:solidFill>
            <a:schemeClr val="accent4">
              <a:lumMod val="20000"/>
              <a:lumOff val="80000"/>
            </a:schemeClr>
          </a:solidFill>
        </p:spPr>
        <p:txBody>
          <a:bodyPr>
            <a:noAutofit/>
          </a:bodyPr>
          <a:lstStyle/>
          <a:p>
            <a:pPr algn="ctr"/>
            <a:r>
              <a:rPr lang="el-GR" sz="2800" b="1" dirty="0" err="1"/>
              <a:t>ΜοντΕλα</a:t>
            </a:r>
            <a:r>
              <a:rPr lang="el-GR" sz="2800" b="1" dirty="0"/>
              <a:t> </a:t>
            </a:r>
            <a:r>
              <a:rPr lang="el-GR" sz="2800" b="1" dirty="0" err="1"/>
              <a:t>επικοινωνΙας</a:t>
            </a:r>
            <a:r>
              <a:rPr lang="el-GR" sz="2800" b="1" dirty="0"/>
              <a:t> της </a:t>
            </a:r>
            <a:r>
              <a:rPr lang="el-GR" sz="2800" b="1" dirty="0" err="1"/>
              <a:t>σχολικΗς</a:t>
            </a:r>
            <a:r>
              <a:rPr lang="el-GR" sz="2800" b="1" dirty="0"/>
              <a:t> </a:t>
            </a:r>
            <a:r>
              <a:rPr lang="el-GR" sz="2800" b="1" dirty="0" err="1"/>
              <a:t>μοναδας</a:t>
            </a:r>
            <a:r>
              <a:rPr lang="el-GR" sz="2800" b="1" dirty="0"/>
              <a:t> με τους </a:t>
            </a:r>
            <a:r>
              <a:rPr lang="el-GR" sz="2800" b="1" dirty="0" err="1"/>
              <a:t>γονεΙς</a:t>
            </a:r>
            <a:endParaRPr lang="el-GR" sz="2800" b="1" dirty="0"/>
          </a:p>
        </p:txBody>
      </p:sp>
      <p:graphicFrame>
        <p:nvGraphicFramePr>
          <p:cNvPr id="8" name="Content Placeholder 7">
            <a:extLst>
              <a:ext uri="{FF2B5EF4-FFF2-40B4-BE49-F238E27FC236}">
                <a16:creationId xmlns:a16="http://schemas.microsoft.com/office/drawing/2014/main" id="{02720DD8-FA7F-474A-A0A1-683FBA58D283}"/>
              </a:ext>
            </a:extLst>
          </p:cNvPr>
          <p:cNvGraphicFramePr>
            <a:graphicFrameLocks noGrp="1"/>
          </p:cNvGraphicFramePr>
          <p:nvPr>
            <p:ph idx="1"/>
            <p:extLst>
              <p:ext uri="{D42A27DB-BD31-4B8C-83A1-F6EECF244321}">
                <p14:modId xmlns:p14="http://schemas.microsoft.com/office/powerpoint/2010/main" val="899086771"/>
              </p:ext>
            </p:extLst>
          </p:nvPr>
        </p:nvGraphicFramePr>
        <p:xfrm>
          <a:off x="768626" y="1633538"/>
          <a:ext cx="10800522" cy="44021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ctangle 8">
            <a:extLst>
              <a:ext uri="{FF2B5EF4-FFF2-40B4-BE49-F238E27FC236}">
                <a16:creationId xmlns:a16="http://schemas.microsoft.com/office/drawing/2014/main" id="{A4C26161-2AC3-4A65-8EFD-54060BFFA20E}"/>
              </a:ext>
            </a:extLst>
          </p:cNvPr>
          <p:cNvSpPr/>
          <p:nvPr/>
        </p:nvSpPr>
        <p:spPr>
          <a:xfrm>
            <a:off x="6961632" y="6024968"/>
            <a:ext cx="2304288" cy="5425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err="1"/>
              <a:t>Κουτρούμπα</a:t>
            </a:r>
            <a:r>
              <a:rPr lang="el-GR" sz="1400" dirty="0"/>
              <a:t>, 2021</a:t>
            </a:r>
          </a:p>
        </p:txBody>
      </p:sp>
    </p:spTree>
    <p:extLst>
      <p:ext uri="{BB962C8B-B14F-4D97-AF65-F5344CB8AC3E}">
        <p14:creationId xmlns:p14="http://schemas.microsoft.com/office/powerpoint/2010/main" val="3188868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9A4E1-76F7-43D5-9397-8E7E0F853696}"/>
              </a:ext>
            </a:extLst>
          </p:cNvPr>
          <p:cNvSpPr>
            <a:spLocks noGrp="1"/>
          </p:cNvSpPr>
          <p:nvPr>
            <p:ph type="title"/>
          </p:nvPr>
        </p:nvSpPr>
        <p:spPr>
          <a:xfrm>
            <a:off x="1133061" y="496821"/>
            <a:ext cx="10058400" cy="759486"/>
          </a:xfrm>
          <a:solidFill>
            <a:schemeClr val="accent4">
              <a:lumMod val="20000"/>
              <a:lumOff val="80000"/>
            </a:schemeClr>
          </a:solidFill>
        </p:spPr>
        <p:txBody>
          <a:bodyPr>
            <a:normAutofit/>
          </a:bodyPr>
          <a:lstStyle/>
          <a:p>
            <a:pPr algn="ctr"/>
            <a:r>
              <a:rPr lang="el-GR" sz="3600" b="1" dirty="0" err="1"/>
              <a:t>ΑρχΕς</a:t>
            </a:r>
            <a:r>
              <a:rPr lang="el-GR" sz="3600" b="1" dirty="0"/>
              <a:t> </a:t>
            </a:r>
            <a:r>
              <a:rPr lang="el-GR" sz="3600" b="1" dirty="0" err="1"/>
              <a:t>καλΗς</a:t>
            </a:r>
            <a:r>
              <a:rPr lang="el-GR" sz="3600" b="1" dirty="0"/>
              <a:t> </a:t>
            </a:r>
            <a:r>
              <a:rPr lang="el-GR" sz="3600" b="1" dirty="0" err="1"/>
              <a:t>συνεργασΙας</a:t>
            </a:r>
            <a:endParaRPr lang="el-GR" sz="3600" b="1" dirty="0"/>
          </a:p>
        </p:txBody>
      </p:sp>
      <p:sp>
        <p:nvSpPr>
          <p:cNvPr id="3" name="Content Placeholder 2">
            <a:extLst>
              <a:ext uri="{FF2B5EF4-FFF2-40B4-BE49-F238E27FC236}">
                <a16:creationId xmlns:a16="http://schemas.microsoft.com/office/drawing/2014/main" id="{56056FFA-EE12-49C9-8539-B7B9899E1CF6}"/>
              </a:ext>
            </a:extLst>
          </p:cNvPr>
          <p:cNvSpPr>
            <a:spLocks noGrp="1"/>
          </p:cNvSpPr>
          <p:nvPr>
            <p:ph idx="1"/>
          </p:nvPr>
        </p:nvSpPr>
        <p:spPr>
          <a:xfrm>
            <a:off x="1066800" y="1484555"/>
            <a:ext cx="10058400" cy="5035515"/>
          </a:xfrm>
          <a:solidFill>
            <a:schemeClr val="bg2"/>
          </a:solidFill>
        </p:spPr>
        <p:txBody>
          <a:bodyPr>
            <a:noAutofit/>
          </a:bodyPr>
          <a:lstStyle/>
          <a:p>
            <a:r>
              <a:rPr lang="el-GR" sz="2600" dirty="0"/>
              <a:t>Ανάπτυξη αμφίδρομης, ισότιμης και αμοιβαίας επικοινωνίας ανάμεσα στο σχολείο και την οικογένεια.</a:t>
            </a:r>
          </a:p>
          <a:p>
            <a:r>
              <a:rPr lang="el-GR" sz="2600" dirty="0"/>
              <a:t>Κάθε οικογένεια είναι ευπρόσδεκτη και καλοδεχούμενη στο σχολείο.</a:t>
            </a:r>
          </a:p>
          <a:p>
            <a:r>
              <a:rPr lang="el-GR" sz="2600" dirty="0"/>
              <a:t>Κάθε γονέας μπορεί να διαδραματίσει σημαντικό ρόλο στη μαθησιακή διαδικασία ανεξάρτητα από το μορφωτικό και κοινωνικο-οικονομικό  του επίπεδο.</a:t>
            </a:r>
          </a:p>
          <a:p>
            <a:r>
              <a:rPr lang="el-GR" sz="2600" dirty="0"/>
              <a:t>Ενημέρωση για τους στόχους του Αναλυτικού προγράμματος, την ύλη και τις κατ΄οίκον εργασίες.</a:t>
            </a:r>
          </a:p>
          <a:p>
            <a:r>
              <a:rPr lang="el-GR" sz="2600" dirty="0"/>
              <a:t>Προγραμματισμός των συναντήσεων με τους γονείς και έγκαιρη ενημέρωση. Είναι κι αυτοί εργαζόμενοι με οικογενειακές υποχρώσεις.</a:t>
            </a:r>
          </a:p>
        </p:txBody>
      </p:sp>
    </p:spTree>
    <p:extLst>
      <p:ext uri="{BB962C8B-B14F-4D97-AF65-F5344CB8AC3E}">
        <p14:creationId xmlns:p14="http://schemas.microsoft.com/office/powerpoint/2010/main" val="2690540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FD7CB-E211-42AB-9BE4-EBB28C136DED}"/>
              </a:ext>
            </a:extLst>
          </p:cNvPr>
          <p:cNvSpPr>
            <a:spLocks noGrp="1"/>
          </p:cNvSpPr>
          <p:nvPr>
            <p:ph type="title"/>
          </p:nvPr>
        </p:nvSpPr>
        <p:spPr>
          <a:xfrm>
            <a:off x="1066800" y="642594"/>
            <a:ext cx="10807148" cy="1046357"/>
          </a:xfrm>
          <a:solidFill>
            <a:schemeClr val="accent4">
              <a:lumMod val="20000"/>
              <a:lumOff val="80000"/>
            </a:schemeClr>
          </a:solidFill>
        </p:spPr>
        <p:txBody>
          <a:bodyPr>
            <a:normAutofit/>
          </a:bodyPr>
          <a:lstStyle/>
          <a:p>
            <a:r>
              <a:rPr lang="el-GR" sz="3200" b="1" dirty="0" err="1"/>
              <a:t>ΑποτελεσματικΗ</a:t>
            </a:r>
            <a:r>
              <a:rPr lang="el-GR" sz="3200" b="1" dirty="0"/>
              <a:t> </a:t>
            </a:r>
            <a:r>
              <a:rPr lang="el-GR" sz="3200" b="1" dirty="0" err="1"/>
              <a:t>επικοινωνΙα</a:t>
            </a:r>
            <a:r>
              <a:rPr lang="el-GR" sz="3200" b="1" dirty="0"/>
              <a:t> </a:t>
            </a:r>
            <a:r>
              <a:rPr lang="el-GR" sz="3200" b="1" dirty="0" err="1"/>
              <a:t>γονΕων-εκπαιδευτικΩν</a:t>
            </a:r>
            <a:endParaRPr lang="el-GR" sz="3200" b="1" dirty="0"/>
          </a:p>
        </p:txBody>
      </p:sp>
      <p:sp>
        <p:nvSpPr>
          <p:cNvPr id="3" name="Content Placeholder 2">
            <a:extLst>
              <a:ext uri="{FF2B5EF4-FFF2-40B4-BE49-F238E27FC236}">
                <a16:creationId xmlns:a16="http://schemas.microsoft.com/office/drawing/2014/main" id="{5B530EA3-70A2-4643-A886-8660AF79BE8D}"/>
              </a:ext>
            </a:extLst>
          </p:cNvPr>
          <p:cNvSpPr>
            <a:spLocks noGrp="1"/>
          </p:cNvSpPr>
          <p:nvPr>
            <p:ph idx="1"/>
          </p:nvPr>
        </p:nvSpPr>
        <p:spPr>
          <a:xfrm>
            <a:off x="1066800" y="1775790"/>
            <a:ext cx="10058400" cy="4732585"/>
          </a:xfrm>
        </p:spPr>
        <p:txBody>
          <a:bodyPr/>
          <a:lstStyle/>
          <a:p>
            <a:r>
              <a:rPr lang="el-GR" sz="2400" dirty="0">
                <a:solidFill>
                  <a:srgbClr val="FF0000"/>
                </a:solidFill>
              </a:rPr>
              <a:t>Επικοινωνιακές και Κοινωνικές δεξιότητες</a:t>
            </a:r>
            <a:r>
              <a:rPr lang="en-GB" sz="2400" dirty="0">
                <a:solidFill>
                  <a:srgbClr val="FF0000"/>
                </a:solidFill>
              </a:rPr>
              <a:t>:</a:t>
            </a:r>
          </a:p>
          <a:p>
            <a:pPr lvl="1"/>
            <a:r>
              <a:rPr lang="el-GR" sz="2400" dirty="0"/>
              <a:t>Ευγένεια</a:t>
            </a:r>
          </a:p>
          <a:p>
            <a:pPr lvl="1"/>
            <a:r>
              <a:rPr lang="el-GR" sz="2400" dirty="0"/>
              <a:t>Διάθεση ακρόασης</a:t>
            </a:r>
          </a:p>
          <a:p>
            <a:pPr lvl="1"/>
            <a:r>
              <a:rPr lang="el-GR" sz="2400" dirty="0"/>
              <a:t>Ενσυναίσθηση</a:t>
            </a:r>
          </a:p>
          <a:p>
            <a:pPr lvl="1"/>
            <a:r>
              <a:rPr lang="el-GR" sz="2400" dirty="0"/>
              <a:t>Ορθή και ξεκάθαρη διατύπωση προσδοκιών</a:t>
            </a:r>
            <a:r>
              <a:rPr lang="en-US" sz="2400" dirty="0"/>
              <a:t> </a:t>
            </a:r>
            <a:r>
              <a:rPr lang="el-GR" sz="2400" dirty="0"/>
              <a:t>και στόχων</a:t>
            </a:r>
          </a:p>
          <a:p>
            <a:pPr lvl="1"/>
            <a:r>
              <a:rPr lang="el-GR" sz="2400" dirty="0"/>
              <a:t>Αλληλοσεβασμός</a:t>
            </a:r>
          </a:p>
          <a:p>
            <a:pPr lvl="1"/>
            <a:r>
              <a:rPr lang="el-GR" sz="2400" dirty="0"/>
              <a:t>Τακτική επικοινωνία/ενημέρωση</a:t>
            </a:r>
          </a:p>
          <a:p>
            <a:pPr lvl="1"/>
            <a:r>
              <a:rPr lang="el-GR" sz="2400" dirty="0"/>
              <a:t>Αντικειμενικότητα και αμεροληψία</a:t>
            </a:r>
          </a:p>
          <a:p>
            <a:pPr lvl="1"/>
            <a:r>
              <a:rPr lang="el-GR" sz="2400" dirty="0"/>
              <a:t>Επιείκεια</a:t>
            </a:r>
          </a:p>
          <a:p>
            <a:pPr lvl="1"/>
            <a:r>
              <a:rPr lang="el-GR" sz="2400" dirty="0"/>
              <a:t>Θετική διάθεση για αλληλεπίδραση</a:t>
            </a:r>
            <a:endParaRPr lang="en-GB" sz="2400" dirty="0"/>
          </a:p>
          <a:p>
            <a:endParaRPr lang="el-GR" dirty="0"/>
          </a:p>
        </p:txBody>
      </p:sp>
    </p:spTree>
    <p:extLst>
      <p:ext uri="{BB962C8B-B14F-4D97-AF65-F5344CB8AC3E}">
        <p14:creationId xmlns:p14="http://schemas.microsoft.com/office/powerpoint/2010/main" val="26895440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41F11-D050-400A-9572-53A1175D8403}"/>
              </a:ext>
            </a:extLst>
          </p:cNvPr>
          <p:cNvSpPr>
            <a:spLocks noGrp="1"/>
          </p:cNvSpPr>
          <p:nvPr>
            <p:ph type="title"/>
          </p:nvPr>
        </p:nvSpPr>
        <p:spPr>
          <a:xfrm>
            <a:off x="1066800" y="642594"/>
            <a:ext cx="10058400" cy="831204"/>
          </a:xfrm>
          <a:solidFill>
            <a:schemeClr val="accent4">
              <a:lumMod val="20000"/>
              <a:lumOff val="80000"/>
            </a:schemeClr>
          </a:solidFill>
        </p:spPr>
        <p:txBody>
          <a:bodyPr>
            <a:normAutofit fontScale="90000"/>
          </a:bodyPr>
          <a:lstStyle/>
          <a:p>
            <a:pPr algn="ctr"/>
            <a:r>
              <a:rPr lang="el-GR" sz="3200" b="1" dirty="0" err="1"/>
              <a:t>ΕμπΟδια</a:t>
            </a:r>
            <a:r>
              <a:rPr lang="el-GR" sz="3200" b="1" dirty="0"/>
              <a:t> </a:t>
            </a:r>
            <a:r>
              <a:rPr lang="el-GR" sz="3200" b="1" dirty="0" err="1"/>
              <a:t>συνεργασΙας</a:t>
            </a:r>
            <a:r>
              <a:rPr lang="el-GR" sz="3200" b="1" dirty="0"/>
              <a:t> και </a:t>
            </a:r>
            <a:r>
              <a:rPr lang="el-GR" sz="3200" b="1" dirty="0" err="1"/>
              <a:t>παρΑγοντες</a:t>
            </a:r>
            <a:r>
              <a:rPr lang="el-GR" sz="3200" b="1" dirty="0"/>
              <a:t> </a:t>
            </a:r>
            <a:r>
              <a:rPr lang="el-GR" sz="3200" b="1" dirty="0" err="1"/>
              <a:t>υπονΟμευσης</a:t>
            </a:r>
            <a:r>
              <a:rPr lang="el-GR" sz="3200" b="1" dirty="0"/>
              <a:t> της </a:t>
            </a:r>
            <a:r>
              <a:rPr lang="el-GR" sz="3200" b="1" dirty="0" err="1"/>
              <a:t>επικοινωνΙας</a:t>
            </a:r>
            <a:endParaRPr lang="el-GR" sz="3200" b="1" dirty="0"/>
          </a:p>
        </p:txBody>
      </p:sp>
      <p:sp>
        <p:nvSpPr>
          <p:cNvPr id="6" name="Content Placeholder 5">
            <a:extLst>
              <a:ext uri="{FF2B5EF4-FFF2-40B4-BE49-F238E27FC236}">
                <a16:creationId xmlns:a16="http://schemas.microsoft.com/office/drawing/2014/main" id="{3D2EFF7B-4B2D-4F75-AA3B-40D34F022CFB}"/>
              </a:ext>
            </a:extLst>
          </p:cNvPr>
          <p:cNvSpPr>
            <a:spLocks noGrp="1"/>
          </p:cNvSpPr>
          <p:nvPr>
            <p:ph idx="1"/>
          </p:nvPr>
        </p:nvSpPr>
        <p:spPr>
          <a:xfrm>
            <a:off x="1066800" y="1762538"/>
            <a:ext cx="10058400" cy="4874929"/>
          </a:xfrm>
          <a:solidFill>
            <a:schemeClr val="bg2"/>
          </a:solidFill>
        </p:spPr>
        <p:txBody>
          <a:bodyPr>
            <a:normAutofit fontScale="92500" lnSpcReduction="10000"/>
          </a:bodyPr>
          <a:lstStyle/>
          <a:p>
            <a:r>
              <a:rPr lang="el-GR" sz="2400" dirty="0"/>
              <a:t>Άγνοια του γονέα για τα εκπαιδευτικά πράγματα-αυστηρή </a:t>
            </a:r>
            <a:r>
              <a:rPr lang="el-GR" sz="2400" dirty="0" err="1"/>
              <a:t>γονεϊκή</a:t>
            </a:r>
            <a:r>
              <a:rPr lang="el-GR" sz="2400" dirty="0"/>
              <a:t> κριτική.</a:t>
            </a:r>
          </a:p>
          <a:p>
            <a:r>
              <a:rPr lang="el-GR" sz="2400" dirty="0"/>
              <a:t>Ενοχοποίηση των γονέων από τους εκπαιδευτικούς («Φταίει το σπίτι»).</a:t>
            </a:r>
          </a:p>
          <a:p>
            <a:r>
              <a:rPr lang="el-GR" sz="2400" dirty="0"/>
              <a:t>Προηγούμενες αρνητικές εμπειρίες των γονέων.</a:t>
            </a:r>
          </a:p>
          <a:p>
            <a:r>
              <a:rPr lang="el-GR" sz="2400" dirty="0"/>
              <a:t>Διαφορετικό κοινωνικο-οικονομικό επίπεδο δασκάλων-γονέων.</a:t>
            </a:r>
          </a:p>
          <a:p>
            <a:r>
              <a:rPr lang="el-GR" sz="2400" dirty="0"/>
              <a:t>Διαφορές κουλτούρας, γλώσσας ανάμεσα σε εκπαιδευτικούς και γονείς.</a:t>
            </a:r>
          </a:p>
          <a:p>
            <a:r>
              <a:rPr lang="el-GR" sz="2400" dirty="0"/>
              <a:t>Έλλειψη χρόνου και κατάλληλου χώρου για τις συναντήσεις.</a:t>
            </a:r>
          </a:p>
          <a:p>
            <a:r>
              <a:rPr lang="el-GR" sz="2400" dirty="0"/>
              <a:t>Η ελλιπής εκπαίδευση και εμπειρία των πρωτοδιοριζόμενων δασκάλων στη συνεργασία με τους γονείς.</a:t>
            </a:r>
          </a:p>
          <a:p>
            <a:r>
              <a:rPr lang="el-GR" sz="2400" dirty="0"/>
              <a:t>Σχέσεις εξουσίας γονέων-εκπαιδευτικών (η αυθεντία του εκπαιδευτικού)</a:t>
            </a:r>
          </a:p>
          <a:p>
            <a:pPr marL="0" indent="0">
              <a:buNone/>
            </a:pPr>
            <a:endParaRPr lang="el-GR" sz="2400" dirty="0"/>
          </a:p>
          <a:p>
            <a:pPr marL="0" indent="0">
              <a:buNone/>
            </a:pPr>
            <a:r>
              <a:rPr lang="el-GR" sz="2400" dirty="0"/>
              <a:t>							</a:t>
            </a:r>
            <a:r>
              <a:rPr lang="en-US" sz="2400" dirty="0"/>
              <a:t>(McClain, 2006).</a:t>
            </a:r>
            <a:endParaRPr lang="el-GR" sz="2400" dirty="0"/>
          </a:p>
        </p:txBody>
      </p:sp>
    </p:spTree>
    <p:extLst>
      <p:ext uri="{BB962C8B-B14F-4D97-AF65-F5344CB8AC3E}">
        <p14:creationId xmlns:p14="http://schemas.microsoft.com/office/powerpoint/2010/main" val="13035041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7A7DA-B5F7-4990-8C0B-01683F0C5660}"/>
              </a:ext>
            </a:extLst>
          </p:cNvPr>
          <p:cNvSpPr>
            <a:spLocks noGrp="1"/>
          </p:cNvSpPr>
          <p:nvPr>
            <p:ph type="title"/>
          </p:nvPr>
        </p:nvSpPr>
        <p:spPr>
          <a:xfrm>
            <a:off x="1066800" y="642594"/>
            <a:ext cx="10058400" cy="669839"/>
          </a:xfrm>
          <a:solidFill>
            <a:schemeClr val="accent4">
              <a:lumMod val="20000"/>
              <a:lumOff val="80000"/>
            </a:schemeClr>
          </a:solidFill>
        </p:spPr>
        <p:txBody>
          <a:bodyPr>
            <a:normAutofit/>
          </a:bodyPr>
          <a:lstStyle/>
          <a:p>
            <a:pPr algn="ctr"/>
            <a:r>
              <a:rPr lang="el-GR" sz="2800" b="1" dirty="0" err="1"/>
              <a:t>ΜελΕτη</a:t>
            </a:r>
            <a:r>
              <a:rPr lang="el-GR" sz="2800" b="1" dirty="0"/>
              <a:t> </a:t>
            </a:r>
            <a:r>
              <a:rPr lang="el-GR" sz="2800" b="1" dirty="0" err="1"/>
              <a:t>περΙπτωσης</a:t>
            </a:r>
            <a:r>
              <a:rPr lang="el-GR" sz="2800" b="1" dirty="0"/>
              <a:t> 1</a:t>
            </a:r>
          </a:p>
        </p:txBody>
      </p:sp>
      <p:sp>
        <p:nvSpPr>
          <p:cNvPr id="3" name="Content Placeholder 2">
            <a:extLst>
              <a:ext uri="{FF2B5EF4-FFF2-40B4-BE49-F238E27FC236}">
                <a16:creationId xmlns:a16="http://schemas.microsoft.com/office/drawing/2014/main" id="{EBFE4F6A-AD46-4687-94FF-C27ADD7946AC}"/>
              </a:ext>
            </a:extLst>
          </p:cNvPr>
          <p:cNvSpPr>
            <a:spLocks noGrp="1"/>
          </p:cNvSpPr>
          <p:nvPr>
            <p:ph idx="1"/>
          </p:nvPr>
        </p:nvSpPr>
        <p:spPr>
          <a:xfrm>
            <a:off x="1066800" y="1742739"/>
            <a:ext cx="10058400" cy="4292301"/>
          </a:xfrm>
        </p:spPr>
        <p:txBody>
          <a:bodyPr>
            <a:normAutofit lnSpcReduction="10000"/>
          </a:bodyPr>
          <a:lstStyle/>
          <a:p>
            <a:pPr marL="0" indent="0">
              <a:buNone/>
            </a:pPr>
            <a:r>
              <a:rPr lang="el-GR" sz="2400" dirty="0">
                <a:solidFill>
                  <a:schemeClr val="accent2"/>
                </a:solidFill>
              </a:rPr>
              <a:t>Η Ελένη είναι στην Α’ Λυκείου. Ενώ άρχισε τη χρονιά με συνέπεια και στόχους, μετά τα Χριστούγεννα, παρουσίασε πτώση στην επίδοση, αδιαφορία και απροθυμία να συνεργαστεί με τους καθηγητές της. Αντιδρούσε με επιθετικότητα και αγένεια στις παραινέσεις για συμμόρφωση. Η υπεύθυνη καθηγήτρια του τμήματός της, επικοινώνησε με τους γονείς της. Η μητέρα της αντέδρασε αρνητικά λέγοντας ότι εκείνη δε μπορεί να κάνει κάτι, γιατί φταίνε κάποιοι καθηγητές που δε συμπαθούν την κόρη της και την «έχουν στο μάτι». Η καθηγήτρια θύμωσε και ανέφερε στη μητέρα ότι ήταν υποχρεωμένη να την ενημερώσει, αλλά από κει και πέρα δεν θα επιμείνει.</a:t>
            </a:r>
          </a:p>
          <a:p>
            <a:pPr marL="0" indent="0">
              <a:buNone/>
            </a:pPr>
            <a:endParaRPr lang="el-GR" sz="2400" dirty="0"/>
          </a:p>
          <a:p>
            <a:pPr marL="0" indent="0">
              <a:buNone/>
            </a:pPr>
            <a:r>
              <a:rPr lang="el-GR" sz="2400" i="1" dirty="0"/>
              <a:t>Εντοπίστε λάθη (εμπόδια) στην επικοινωνία και τη συνεργασία των δύο πλευρών και προτείνετε λύσεις για το τι μπορεί να γίνει.</a:t>
            </a:r>
          </a:p>
          <a:p>
            <a:pPr marL="0" indent="0">
              <a:buNone/>
            </a:pPr>
            <a:endParaRPr lang="el-GR" sz="2400" dirty="0"/>
          </a:p>
          <a:p>
            <a:pPr marL="0" indent="0">
              <a:buNone/>
            </a:pPr>
            <a:endParaRPr lang="el-GR" dirty="0"/>
          </a:p>
        </p:txBody>
      </p:sp>
    </p:spTree>
    <p:extLst>
      <p:ext uri="{BB962C8B-B14F-4D97-AF65-F5344CB8AC3E}">
        <p14:creationId xmlns:p14="http://schemas.microsoft.com/office/powerpoint/2010/main" val="3840383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4A9C6-33DD-4EED-B96D-99DE77013B3B}"/>
              </a:ext>
            </a:extLst>
          </p:cNvPr>
          <p:cNvSpPr>
            <a:spLocks noGrp="1"/>
          </p:cNvSpPr>
          <p:nvPr>
            <p:ph type="title"/>
          </p:nvPr>
        </p:nvSpPr>
        <p:spPr>
          <a:xfrm>
            <a:off x="1066800" y="642594"/>
            <a:ext cx="10058400" cy="798931"/>
          </a:xfrm>
          <a:solidFill>
            <a:schemeClr val="accent4">
              <a:lumMod val="20000"/>
              <a:lumOff val="80000"/>
            </a:schemeClr>
          </a:solidFill>
        </p:spPr>
        <p:txBody>
          <a:bodyPr>
            <a:normAutofit fontScale="90000"/>
          </a:bodyPr>
          <a:lstStyle/>
          <a:p>
            <a:pPr algn="ctr"/>
            <a:r>
              <a:rPr lang="el-GR" sz="3200" b="1" dirty="0" err="1"/>
              <a:t>ΑρνητικοΙ</a:t>
            </a:r>
            <a:r>
              <a:rPr lang="el-GR" sz="3200" b="1" dirty="0"/>
              <a:t> </a:t>
            </a:r>
            <a:r>
              <a:rPr lang="el-GR" sz="3200" b="1" dirty="0" err="1"/>
              <a:t>παρΑγοντες</a:t>
            </a:r>
            <a:r>
              <a:rPr lang="el-GR" sz="3200" b="1" dirty="0"/>
              <a:t> στην </a:t>
            </a:r>
            <a:r>
              <a:rPr lang="el-GR" sz="3200" b="1" dirty="0" err="1"/>
              <a:t>επικοινωνΙα</a:t>
            </a:r>
            <a:br>
              <a:rPr lang="en-GB" sz="3200" b="1" dirty="0"/>
            </a:br>
            <a:endParaRPr lang="el-GR" sz="3200" b="1" dirty="0"/>
          </a:p>
        </p:txBody>
      </p:sp>
      <p:sp>
        <p:nvSpPr>
          <p:cNvPr id="3" name="Content Placeholder 2">
            <a:extLst>
              <a:ext uri="{FF2B5EF4-FFF2-40B4-BE49-F238E27FC236}">
                <a16:creationId xmlns:a16="http://schemas.microsoft.com/office/drawing/2014/main" id="{F5763A33-F1B9-4815-A788-7DFDB8EF9A7D}"/>
              </a:ext>
            </a:extLst>
          </p:cNvPr>
          <p:cNvSpPr>
            <a:spLocks noGrp="1"/>
          </p:cNvSpPr>
          <p:nvPr>
            <p:ph idx="1"/>
          </p:nvPr>
        </p:nvSpPr>
        <p:spPr>
          <a:xfrm>
            <a:off x="1066800" y="1762539"/>
            <a:ext cx="10058400" cy="4272501"/>
          </a:xfrm>
          <a:solidFill>
            <a:schemeClr val="bg2"/>
          </a:solidFill>
        </p:spPr>
        <p:txBody>
          <a:bodyPr/>
          <a:lstStyle/>
          <a:p>
            <a:pPr lvl="1"/>
            <a:r>
              <a:rPr lang="el-GR" sz="2800" dirty="0"/>
              <a:t>Θυμός</a:t>
            </a:r>
          </a:p>
          <a:p>
            <a:pPr lvl="1"/>
            <a:r>
              <a:rPr lang="el-GR" sz="2800" dirty="0"/>
              <a:t>Αντιπαλότητα</a:t>
            </a:r>
          </a:p>
          <a:p>
            <a:pPr lvl="1"/>
            <a:r>
              <a:rPr lang="el-GR" sz="2800" dirty="0"/>
              <a:t>Προκατάληψη και μεροληψία</a:t>
            </a:r>
          </a:p>
          <a:p>
            <a:pPr lvl="1"/>
            <a:r>
              <a:rPr lang="el-GR" sz="2800" dirty="0"/>
              <a:t>Εκδικητικότητα</a:t>
            </a:r>
          </a:p>
          <a:p>
            <a:pPr lvl="1"/>
            <a:r>
              <a:rPr lang="el-GR" sz="2800" dirty="0"/>
              <a:t>Παρερμηνείες και παρεξηγήσεις</a:t>
            </a:r>
          </a:p>
          <a:p>
            <a:pPr lvl="1"/>
            <a:r>
              <a:rPr lang="el-GR" sz="2800" dirty="0"/>
              <a:t>Ελλιπής οριοθέτηση</a:t>
            </a:r>
          </a:p>
          <a:p>
            <a:pPr lvl="1"/>
            <a:r>
              <a:rPr lang="el-GR" sz="2800" dirty="0"/>
              <a:t>Έλλειψη ανοχής και κατανόησης</a:t>
            </a:r>
          </a:p>
          <a:p>
            <a:pPr lvl="1"/>
            <a:endParaRPr lang="en-GB" sz="2800" dirty="0"/>
          </a:p>
          <a:p>
            <a:endParaRPr lang="el-GR" dirty="0"/>
          </a:p>
        </p:txBody>
      </p:sp>
    </p:spTree>
    <p:extLst>
      <p:ext uri="{BB962C8B-B14F-4D97-AF65-F5344CB8AC3E}">
        <p14:creationId xmlns:p14="http://schemas.microsoft.com/office/powerpoint/2010/main" val="827028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69290-8743-4510-BB9D-2EF8323A16C7}"/>
              </a:ext>
            </a:extLst>
          </p:cNvPr>
          <p:cNvSpPr>
            <a:spLocks noGrp="1"/>
          </p:cNvSpPr>
          <p:nvPr>
            <p:ph type="title"/>
          </p:nvPr>
        </p:nvSpPr>
        <p:spPr>
          <a:xfrm>
            <a:off x="1066800" y="463826"/>
            <a:ext cx="10058400" cy="755374"/>
          </a:xfrm>
          <a:solidFill>
            <a:schemeClr val="accent4">
              <a:lumMod val="20000"/>
              <a:lumOff val="80000"/>
            </a:schemeClr>
          </a:solidFill>
        </p:spPr>
        <p:txBody>
          <a:bodyPr>
            <a:normAutofit fontScale="90000"/>
          </a:bodyPr>
          <a:lstStyle/>
          <a:p>
            <a:pPr algn="ctr"/>
            <a:r>
              <a:rPr lang="el-GR" sz="2700" b="1" dirty="0" err="1"/>
              <a:t>ΕρωτηματολΟγιο</a:t>
            </a:r>
            <a:r>
              <a:rPr lang="el-GR" sz="2700" b="1" dirty="0"/>
              <a:t> </a:t>
            </a:r>
            <a:r>
              <a:rPr lang="el-GR" sz="2700" b="1" dirty="0" err="1"/>
              <a:t>γονεων-ΠαραδεΙγματα</a:t>
            </a:r>
            <a:r>
              <a:rPr lang="el-GR" sz="2700" b="1" dirty="0"/>
              <a:t> </a:t>
            </a:r>
            <a:r>
              <a:rPr lang="el-GR" sz="2700" b="1" dirty="0" err="1"/>
              <a:t>ερωτΗσεων</a:t>
            </a:r>
            <a:r>
              <a:rPr lang="el-GR" sz="2700" b="1" dirty="0"/>
              <a:t>:</a:t>
            </a:r>
            <a:br>
              <a:rPr lang="el-GR" sz="2700" b="1" dirty="0"/>
            </a:br>
            <a:r>
              <a:rPr lang="el-GR" sz="2700" dirty="0" err="1"/>
              <a:t>ΠΟσο</a:t>
            </a:r>
            <a:r>
              <a:rPr lang="el-GR" sz="2700" dirty="0"/>
              <a:t> </a:t>
            </a:r>
            <a:r>
              <a:rPr lang="el-GR" sz="2700" dirty="0" err="1"/>
              <a:t>συμφωνεΙτε</a:t>
            </a:r>
            <a:r>
              <a:rPr lang="el-GR" sz="2700" dirty="0"/>
              <a:t> με </a:t>
            </a:r>
            <a:r>
              <a:rPr lang="el-GR" sz="2700" dirty="0" err="1"/>
              <a:t>κΑθε</a:t>
            </a:r>
            <a:r>
              <a:rPr lang="el-GR" sz="2700" dirty="0"/>
              <a:t> μια </a:t>
            </a:r>
            <a:r>
              <a:rPr lang="el-GR" sz="2700" dirty="0" err="1"/>
              <a:t>απΟ</a:t>
            </a:r>
            <a:r>
              <a:rPr lang="el-GR" sz="2700" dirty="0"/>
              <a:t> τις </a:t>
            </a:r>
            <a:r>
              <a:rPr lang="el-GR" sz="2700" dirty="0" err="1"/>
              <a:t>παρακΑτω</a:t>
            </a:r>
            <a:r>
              <a:rPr lang="el-GR" sz="2700" dirty="0"/>
              <a:t> </a:t>
            </a:r>
            <a:r>
              <a:rPr lang="el-GR" sz="2700" dirty="0" err="1"/>
              <a:t>δηλΩσεις</a:t>
            </a:r>
            <a:r>
              <a:rPr lang="el-GR" sz="2700" dirty="0"/>
              <a:t>:</a:t>
            </a:r>
            <a:endParaRPr lang="el-GR" dirty="0"/>
          </a:p>
        </p:txBody>
      </p:sp>
      <p:graphicFrame>
        <p:nvGraphicFramePr>
          <p:cNvPr id="4" name="Table 4">
            <a:extLst>
              <a:ext uri="{FF2B5EF4-FFF2-40B4-BE49-F238E27FC236}">
                <a16:creationId xmlns:a16="http://schemas.microsoft.com/office/drawing/2014/main" id="{35D8DF73-8827-4760-BC20-2BCC1F344DA4}"/>
              </a:ext>
            </a:extLst>
          </p:cNvPr>
          <p:cNvGraphicFramePr>
            <a:graphicFrameLocks noGrp="1"/>
          </p:cNvGraphicFramePr>
          <p:nvPr>
            <p:ph idx="1"/>
            <p:extLst>
              <p:ext uri="{D42A27DB-BD31-4B8C-83A1-F6EECF244321}">
                <p14:modId xmlns:p14="http://schemas.microsoft.com/office/powerpoint/2010/main" val="3008972732"/>
              </p:ext>
            </p:extLst>
          </p:nvPr>
        </p:nvGraphicFramePr>
        <p:xfrm>
          <a:off x="675862" y="1656521"/>
          <a:ext cx="11101609" cy="4823792"/>
        </p:xfrm>
        <a:graphic>
          <a:graphicData uri="http://schemas.openxmlformats.org/drawingml/2006/table">
            <a:tbl>
              <a:tblPr firstRow="1" bandRow="1">
                <a:tableStyleId>{5C22544A-7EE6-4342-B048-85BDC9FD1C3A}</a:tableStyleId>
              </a:tblPr>
              <a:tblGrid>
                <a:gridCol w="6866387">
                  <a:extLst>
                    <a:ext uri="{9D8B030D-6E8A-4147-A177-3AD203B41FA5}">
                      <a16:colId xmlns:a16="http://schemas.microsoft.com/office/drawing/2014/main" val="1329112813"/>
                    </a:ext>
                  </a:extLst>
                </a:gridCol>
                <a:gridCol w="1458235">
                  <a:extLst>
                    <a:ext uri="{9D8B030D-6E8A-4147-A177-3AD203B41FA5}">
                      <a16:colId xmlns:a16="http://schemas.microsoft.com/office/drawing/2014/main" val="3331268398"/>
                    </a:ext>
                  </a:extLst>
                </a:gridCol>
                <a:gridCol w="925663">
                  <a:extLst>
                    <a:ext uri="{9D8B030D-6E8A-4147-A177-3AD203B41FA5}">
                      <a16:colId xmlns:a16="http://schemas.microsoft.com/office/drawing/2014/main" val="1875919715"/>
                    </a:ext>
                  </a:extLst>
                </a:gridCol>
                <a:gridCol w="1077826">
                  <a:extLst>
                    <a:ext uri="{9D8B030D-6E8A-4147-A177-3AD203B41FA5}">
                      <a16:colId xmlns:a16="http://schemas.microsoft.com/office/drawing/2014/main" val="2517016473"/>
                    </a:ext>
                  </a:extLst>
                </a:gridCol>
                <a:gridCol w="773498">
                  <a:extLst>
                    <a:ext uri="{9D8B030D-6E8A-4147-A177-3AD203B41FA5}">
                      <a16:colId xmlns:a16="http://schemas.microsoft.com/office/drawing/2014/main" val="1394408709"/>
                    </a:ext>
                  </a:extLst>
                </a:gridCol>
              </a:tblGrid>
              <a:tr h="453200">
                <a:tc>
                  <a:txBody>
                    <a:bodyPr/>
                    <a:lstStyle/>
                    <a:p>
                      <a:r>
                        <a:rPr lang="el-GR" dirty="0"/>
                        <a:t>Προτάσεις</a:t>
                      </a:r>
                    </a:p>
                  </a:txBody>
                  <a:tcPr/>
                </a:tc>
                <a:tc>
                  <a:txBody>
                    <a:bodyPr/>
                    <a:lstStyle/>
                    <a:p>
                      <a:r>
                        <a:rPr lang="el-GR" dirty="0"/>
                        <a:t>Καθόλου</a:t>
                      </a:r>
                    </a:p>
                  </a:txBody>
                  <a:tcPr/>
                </a:tc>
                <a:tc>
                  <a:txBody>
                    <a:bodyPr/>
                    <a:lstStyle/>
                    <a:p>
                      <a:r>
                        <a:rPr lang="el-GR" dirty="0"/>
                        <a:t>Λίγο</a:t>
                      </a:r>
                    </a:p>
                  </a:txBody>
                  <a:tcPr/>
                </a:tc>
                <a:tc>
                  <a:txBody>
                    <a:bodyPr/>
                    <a:lstStyle/>
                    <a:p>
                      <a:r>
                        <a:rPr lang="el-GR" dirty="0"/>
                        <a:t>Αρκετά</a:t>
                      </a:r>
                    </a:p>
                  </a:txBody>
                  <a:tcPr/>
                </a:tc>
                <a:tc>
                  <a:txBody>
                    <a:bodyPr/>
                    <a:lstStyle/>
                    <a:p>
                      <a:r>
                        <a:rPr lang="el-GR" sz="1600" dirty="0"/>
                        <a:t>Πολύ</a:t>
                      </a:r>
                    </a:p>
                  </a:txBody>
                  <a:tcPr/>
                </a:tc>
                <a:extLst>
                  <a:ext uri="{0D108BD9-81ED-4DB2-BD59-A6C34878D82A}">
                    <a16:rowId xmlns:a16="http://schemas.microsoft.com/office/drawing/2014/main" val="3997371400"/>
                  </a:ext>
                </a:extLst>
              </a:tr>
              <a:tr h="1117481">
                <a:tc>
                  <a:txBody>
                    <a:bodyPr/>
                    <a:lstStyle/>
                    <a:p>
                      <a:r>
                        <a:rPr lang="el-GR" sz="1800" kern="1200" dirty="0">
                          <a:solidFill>
                            <a:schemeClr val="dk1"/>
                          </a:solidFill>
                          <a:effectLst/>
                          <a:latin typeface="+mn-lt"/>
                          <a:ea typeface="+mn-ea"/>
                          <a:cs typeface="+mn-cs"/>
                        </a:rPr>
                        <a:t>Μου παρέχεται η δυνατότητα επικοινωνίας με το σχολείο τόσο σε προγραμματισμένες συναντήσεις όσο και σε άλλες περιπτώσεις όταν συντρέχει λόγος.</a:t>
                      </a:r>
                      <a:endParaRPr lang="el-GR" dirty="0"/>
                    </a:p>
                  </a:txBody>
                  <a:tcPr/>
                </a:tc>
                <a:tc>
                  <a:txBody>
                    <a:bodyPr/>
                    <a:lstStyle/>
                    <a:p>
                      <a:endParaRPr lang="el-GR" dirty="0"/>
                    </a:p>
                  </a:txBody>
                  <a:tcPr/>
                </a:tc>
                <a:tc>
                  <a:txBody>
                    <a:bodyPr/>
                    <a:lstStyle/>
                    <a:p>
                      <a:endParaRPr lang="el-GR"/>
                    </a:p>
                  </a:txBody>
                  <a:tcPr/>
                </a:tc>
                <a:tc>
                  <a:txBody>
                    <a:bodyPr/>
                    <a:lstStyle/>
                    <a:p>
                      <a:endParaRPr lang="el-GR"/>
                    </a:p>
                  </a:txBody>
                  <a:tcPr/>
                </a:tc>
                <a:tc>
                  <a:txBody>
                    <a:bodyPr/>
                    <a:lstStyle/>
                    <a:p>
                      <a:endParaRPr lang="el-GR"/>
                    </a:p>
                  </a:txBody>
                  <a:tcPr/>
                </a:tc>
                <a:extLst>
                  <a:ext uri="{0D108BD9-81ED-4DB2-BD59-A6C34878D82A}">
                    <a16:rowId xmlns:a16="http://schemas.microsoft.com/office/drawing/2014/main" val="1100588086"/>
                  </a:ext>
                </a:extLst>
              </a:tr>
              <a:tr h="782237">
                <a:tc>
                  <a:txBody>
                    <a:bodyPr/>
                    <a:lstStyle/>
                    <a:p>
                      <a:r>
                        <a:rPr lang="el-GR" sz="1800" kern="1200" dirty="0">
                          <a:solidFill>
                            <a:schemeClr val="dk1"/>
                          </a:solidFill>
                          <a:effectLst/>
                          <a:latin typeface="+mn-lt"/>
                          <a:ea typeface="+mn-ea"/>
                          <a:cs typeface="+mn-cs"/>
                        </a:rPr>
                        <a:t>Οι προγραμματισμένες συναντήσεις σχολείου / εκπαιδευτικών και γονέων είναι προσεκτικά οργανωμένες.</a:t>
                      </a:r>
                      <a:endParaRPr lang="el-GR" dirty="0"/>
                    </a:p>
                  </a:txBody>
                  <a:tcPr/>
                </a:tc>
                <a:tc>
                  <a:txBody>
                    <a:bodyPr/>
                    <a:lstStyle/>
                    <a:p>
                      <a:endParaRPr lang="el-GR"/>
                    </a:p>
                  </a:txBody>
                  <a:tcPr/>
                </a:tc>
                <a:tc>
                  <a:txBody>
                    <a:bodyPr/>
                    <a:lstStyle/>
                    <a:p>
                      <a:endParaRPr lang="el-GR"/>
                    </a:p>
                  </a:txBody>
                  <a:tcPr/>
                </a:tc>
                <a:tc>
                  <a:txBody>
                    <a:bodyPr/>
                    <a:lstStyle/>
                    <a:p>
                      <a:endParaRPr lang="el-GR"/>
                    </a:p>
                  </a:txBody>
                  <a:tcPr/>
                </a:tc>
                <a:tc>
                  <a:txBody>
                    <a:bodyPr/>
                    <a:lstStyle/>
                    <a:p>
                      <a:endParaRPr lang="el-GR"/>
                    </a:p>
                  </a:txBody>
                  <a:tcPr/>
                </a:tc>
                <a:extLst>
                  <a:ext uri="{0D108BD9-81ED-4DB2-BD59-A6C34878D82A}">
                    <a16:rowId xmlns:a16="http://schemas.microsoft.com/office/drawing/2014/main" val="3247907687"/>
                  </a:ext>
                </a:extLst>
              </a:tr>
              <a:tr h="782237">
                <a:tc>
                  <a:txBody>
                    <a:bodyPr/>
                    <a:lstStyle/>
                    <a:p>
                      <a:r>
                        <a:rPr lang="el-GR" sz="1800" kern="1200" dirty="0">
                          <a:solidFill>
                            <a:schemeClr val="dk1"/>
                          </a:solidFill>
                          <a:effectLst/>
                          <a:latin typeface="+mn-lt"/>
                          <a:ea typeface="+mn-ea"/>
                          <a:cs typeface="+mn-cs"/>
                        </a:rPr>
                        <a:t>Αισθάνομαι άνετα και φιλικά, όποτε επισκέπτομαι το σχολείο, για να ρωτήσω για την πρόοδο του παιδιού μου.</a:t>
                      </a:r>
                      <a:endParaRPr lang="el-GR" dirty="0"/>
                    </a:p>
                  </a:txBody>
                  <a:tcPr/>
                </a:tc>
                <a:tc>
                  <a:txBody>
                    <a:bodyPr/>
                    <a:lstStyle/>
                    <a:p>
                      <a:endParaRPr lang="el-GR"/>
                    </a:p>
                  </a:txBody>
                  <a:tcPr/>
                </a:tc>
                <a:tc>
                  <a:txBody>
                    <a:bodyPr/>
                    <a:lstStyle/>
                    <a:p>
                      <a:endParaRPr lang="el-GR"/>
                    </a:p>
                  </a:txBody>
                  <a:tcPr/>
                </a:tc>
                <a:tc>
                  <a:txBody>
                    <a:bodyPr/>
                    <a:lstStyle/>
                    <a:p>
                      <a:endParaRPr lang="el-GR"/>
                    </a:p>
                  </a:txBody>
                  <a:tcPr/>
                </a:tc>
                <a:tc>
                  <a:txBody>
                    <a:bodyPr/>
                    <a:lstStyle/>
                    <a:p>
                      <a:endParaRPr lang="el-GR"/>
                    </a:p>
                  </a:txBody>
                  <a:tcPr/>
                </a:tc>
                <a:extLst>
                  <a:ext uri="{0D108BD9-81ED-4DB2-BD59-A6C34878D82A}">
                    <a16:rowId xmlns:a16="http://schemas.microsoft.com/office/drawing/2014/main" val="427502929"/>
                  </a:ext>
                </a:extLst>
              </a:tr>
              <a:tr h="453200">
                <a:tc>
                  <a:txBody>
                    <a:bodyPr/>
                    <a:lstStyle/>
                    <a:p>
                      <a:endParaRPr lang="el-GR" dirty="0"/>
                    </a:p>
                  </a:txBody>
                  <a:tcPr/>
                </a:tc>
                <a:tc>
                  <a:txBody>
                    <a:bodyPr/>
                    <a:lstStyle/>
                    <a:p>
                      <a:endParaRPr lang="el-GR"/>
                    </a:p>
                  </a:txBody>
                  <a:tcPr/>
                </a:tc>
                <a:tc>
                  <a:txBody>
                    <a:bodyPr/>
                    <a:lstStyle/>
                    <a:p>
                      <a:endParaRPr lang="el-GR"/>
                    </a:p>
                  </a:txBody>
                  <a:tcPr/>
                </a:tc>
                <a:tc>
                  <a:txBody>
                    <a:bodyPr/>
                    <a:lstStyle/>
                    <a:p>
                      <a:endParaRPr lang="el-GR"/>
                    </a:p>
                  </a:txBody>
                  <a:tcPr/>
                </a:tc>
                <a:tc>
                  <a:txBody>
                    <a:bodyPr/>
                    <a:lstStyle/>
                    <a:p>
                      <a:endParaRPr lang="el-GR" dirty="0"/>
                    </a:p>
                  </a:txBody>
                  <a:tcPr/>
                </a:tc>
                <a:extLst>
                  <a:ext uri="{0D108BD9-81ED-4DB2-BD59-A6C34878D82A}">
                    <a16:rowId xmlns:a16="http://schemas.microsoft.com/office/drawing/2014/main" val="3792857770"/>
                  </a:ext>
                </a:extLst>
              </a:tr>
              <a:tr h="453200">
                <a:tc>
                  <a:txBody>
                    <a:bodyPr/>
                    <a:lstStyle/>
                    <a:p>
                      <a:endParaRPr lang="el-GR"/>
                    </a:p>
                  </a:txBody>
                  <a:tcPr/>
                </a:tc>
                <a:tc>
                  <a:txBody>
                    <a:bodyPr/>
                    <a:lstStyle/>
                    <a:p>
                      <a:endParaRPr lang="el-GR"/>
                    </a:p>
                  </a:txBody>
                  <a:tcPr/>
                </a:tc>
                <a:tc>
                  <a:txBody>
                    <a:bodyPr/>
                    <a:lstStyle/>
                    <a:p>
                      <a:endParaRPr lang="el-GR"/>
                    </a:p>
                  </a:txBody>
                  <a:tcPr/>
                </a:tc>
                <a:tc>
                  <a:txBody>
                    <a:bodyPr/>
                    <a:lstStyle/>
                    <a:p>
                      <a:endParaRPr lang="el-GR"/>
                    </a:p>
                  </a:txBody>
                  <a:tcPr/>
                </a:tc>
                <a:tc>
                  <a:txBody>
                    <a:bodyPr/>
                    <a:lstStyle/>
                    <a:p>
                      <a:endParaRPr lang="el-GR" dirty="0"/>
                    </a:p>
                  </a:txBody>
                  <a:tcPr/>
                </a:tc>
                <a:extLst>
                  <a:ext uri="{0D108BD9-81ED-4DB2-BD59-A6C34878D82A}">
                    <a16:rowId xmlns:a16="http://schemas.microsoft.com/office/drawing/2014/main" val="2792986203"/>
                  </a:ext>
                </a:extLst>
              </a:tr>
              <a:tr h="782237">
                <a:tc>
                  <a:txBody>
                    <a:bodyPr/>
                    <a:lstStyle/>
                    <a:p>
                      <a:r>
                        <a:rPr lang="el-GR" sz="1800" kern="1200" dirty="0">
                          <a:solidFill>
                            <a:schemeClr val="dk1"/>
                          </a:solidFill>
                          <a:effectLst/>
                          <a:latin typeface="+mn-lt"/>
                          <a:ea typeface="+mn-ea"/>
                          <a:cs typeface="+mn-cs"/>
                        </a:rPr>
                        <a:t>Συνολικά πώς θα χαρακτηρίζατε τη σχέση σας με το σχολείο του παιδιού σας</a:t>
                      </a:r>
                      <a:r>
                        <a:rPr lang="el-GR" sz="1800" kern="1200" dirty="0">
                          <a:solidFill>
                            <a:schemeClr val="dk1"/>
                          </a:solidFill>
                          <a:effectLst/>
                          <a:latin typeface="Arial" panose="020B0604020202020204" pitchFamily="34" charset="0"/>
                          <a:ea typeface="+mn-ea"/>
                          <a:cs typeface="Arial" panose="020B0604020202020204" pitchFamily="34" charset="0"/>
                        </a:rPr>
                        <a:t>;</a:t>
                      </a:r>
                      <a:endParaRPr lang="el-GR" dirty="0"/>
                    </a:p>
                  </a:txBody>
                  <a:tcPr/>
                </a:tc>
                <a:tc>
                  <a:txBody>
                    <a:bodyPr/>
                    <a:lstStyle/>
                    <a:p>
                      <a:r>
                        <a:rPr lang="el-GR" sz="1600" dirty="0"/>
                        <a:t>Ανεπαρκής</a:t>
                      </a:r>
                    </a:p>
                  </a:txBody>
                  <a:tcPr/>
                </a:tc>
                <a:tc>
                  <a:txBody>
                    <a:bodyPr/>
                    <a:lstStyle/>
                    <a:p>
                      <a:r>
                        <a:rPr lang="el-GR" sz="1600" dirty="0"/>
                        <a:t>Μέτρια</a:t>
                      </a:r>
                    </a:p>
                  </a:txBody>
                  <a:tcPr/>
                </a:tc>
                <a:tc>
                  <a:txBody>
                    <a:bodyPr/>
                    <a:lstStyle/>
                    <a:p>
                      <a:r>
                        <a:rPr lang="el-GR" sz="1600" dirty="0"/>
                        <a:t>Καλή </a:t>
                      </a:r>
                    </a:p>
                  </a:txBody>
                  <a:tcPr/>
                </a:tc>
                <a:tc>
                  <a:txBody>
                    <a:bodyPr/>
                    <a:lstStyle/>
                    <a:p>
                      <a:r>
                        <a:rPr lang="el-GR" sz="1600" dirty="0"/>
                        <a:t>Πολύ καλή</a:t>
                      </a:r>
                    </a:p>
                  </a:txBody>
                  <a:tcPr/>
                </a:tc>
                <a:extLst>
                  <a:ext uri="{0D108BD9-81ED-4DB2-BD59-A6C34878D82A}">
                    <a16:rowId xmlns:a16="http://schemas.microsoft.com/office/drawing/2014/main" val="4106944454"/>
                  </a:ext>
                </a:extLst>
              </a:tr>
            </a:tbl>
          </a:graphicData>
        </a:graphic>
      </p:graphicFrame>
    </p:spTree>
    <p:extLst>
      <p:ext uri="{BB962C8B-B14F-4D97-AF65-F5344CB8AC3E}">
        <p14:creationId xmlns:p14="http://schemas.microsoft.com/office/powerpoint/2010/main" val="6198536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EEB63-8BFD-4BED-AA27-69CAFD88828C}"/>
              </a:ext>
            </a:extLst>
          </p:cNvPr>
          <p:cNvSpPr>
            <a:spLocks noGrp="1"/>
          </p:cNvSpPr>
          <p:nvPr>
            <p:ph type="title"/>
          </p:nvPr>
        </p:nvSpPr>
        <p:spPr>
          <a:xfrm>
            <a:off x="1066800" y="642594"/>
            <a:ext cx="10058400" cy="702112"/>
          </a:xfrm>
          <a:solidFill>
            <a:schemeClr val="accent4">
              <a:lumMod val="20000"/>
              <a:lumOff val="80000"/>
            </a:schemeClr>
          </a:solidFill>
        </p:spPr>
        <p:txBody>
          <a:bodyPr>
            <a:noAutofit/>
          </a:bodyPr>
          <a:lstStyle/>
          <a:p>
            <a:pPr algn="ctr"/>
            <a:r>
              <a:rPr lang="el-GR" sz="2400" b="1" dirty="0" err="1"/>
              <a:t>ΠαραδεΙγματα</a:t>
            </a:r>
            <a:r>
              <a:rPr lang="el-GR" sz="2400" b="1" dirty="0"/>
              <a:t> </a:t>
            </a:r>
            <a:r>
              <a:rPr lang="el-GR" sz="2400" b="1" dirty="0" err="1"/>
              <a:t>ερωΤΗσεων</a:t>
            </a:r>
            <a:r>
              <a:rPr lang="el-GR" sz="2400" b="1" dirty="0"/>
              <a:t> για τη </a:t>
            </a:r>
            <a:r>
              <a:rPr lang="el-GR" sz="2400" b="1" dirty="0" err="1"/>
              <a:t>διερεΥνηση</a:t>
            </a:r>
            <a:r>
              <a:rPr lang="el-GR" sz="2400" b="1" dirty="0"/>
              <a:t> της </a:t>
            </a:r>
            <a:r>
              <a:rPr lang="el-GR" sz="2400" b="1" dirty="0" err="1"/>
              <a:t>επικοινωνΙας</a:t>
            </a:r>
            <a:r>
              <a:rPr lang="el-GR" sz="2400" b="1" dirty="0"/>
              <a:t> </a:t>
            </a:r>
            <a:r>
              <a:rPr lang="el-GR" sz="2400" b="1" dirty="0" err="1"/>
              <a:t>γονΕων-δασκΑλων</a:t>
            </a:r>
            <a:endParaRPr lang="el-GR" sz="2400" b="1" dirty="0"/>
          </a:p>
        </p:txBody>
      </p:sp>
      <p:sp>
        <p:nvSpPr>
          <p:cNvPr id="3" name="Content Placeholder 2">
            <a:extLst>
              <a:ext uri="{FF2B5EF4-FFF2-40B4-BE49-F238E27FC236}">
                <a16:creationId xmlns:a16="http://schemas.microsoft.com/office/drawing/2014/main" id="{00D834AB-8DF6-4EAE-A161-5AB31AFC9E61}"/>
              </a:ext>
            </a:extLst>
          </p:cNvPr>
          <p:cNvSpPr>
            <a:spLocks noGrp="1"/>
          </p:cNvSpPr>
          <p:nvPr>
            <p:ph idx="1"/>
          </p:nvPr>
        </p:nvSpPr>
        <p:spPr>
          <a:xfrm>
            <a:off x="1066800" y="1789043"/>
            <a:ext cx="10058400" cy="4859183"/>
          </a:xfrm>
        </p:spPr>
        <p:txBody>
          <a:bodyPr>
            <a:normAutofit/>
          </a:bodyPr>
          <a:lstStyle/>
          <a:p>
            <a:r>
              <a:rPr lang="el-GR" sz="2400" dirty="0">
                <a:solidFill>
                  <a:srgbClr val="FF0000"/>
                </a:solidFill>
              </a:rPr>
              <a:t>Μπορείτε να πείτε ελεύθερα στο δάσκαλο τη γνώμη σας για τη συμπεριφορά και τη δουλειά του ίδιου, έστω και αν αυτή του είναι δυσάρεστη;</a:t>
            </a:r>
          </a:p>
          <a:p>
            <a:pPr marL="0" indent="0">
              <a:buNone/>
            </a:pPr>
            <a:r>
              <a:rPr lang="el-GR" sz="2400" dirty="0">
                <a:solidFill>
                  <a:srgbClr val="FF0000"/>
                </a:solidFill>
              </a:rPr>
              <a:t>	ναι  			όχι </a:t>
            </a:r>
          </a:p>
          <a:p>
            <a:pPr marL="0" indent="0">
              <a:buNone/>
            </a:pPr>
            <a:endParaRPr lang="el-GR" sz="2400" dirty="0">
              <a:solidFill>
                <a:srgbClr val="FF0000"/>
              </a:solidFill>
            </a:endParaRPr>
          </a:p>
          <a:p>
            <a:pPr marL="0" indent="0">
              <a:buNone/>
            </a:pPr>
            <a:endParaRPr lang="el-GR" sz="2400" dirty="0">
              <a:solidFill>
                <a:srgbClr val="FF0000"/>
              </a:solidFill>
            </a:endParaRPr>
          </a:p>
          <a:p>
            <a:r>
              <a:rPr lang="el-GR" sz="2400" dirty="0">
                <a:solidFill>
                  <a:schemeClr val="accent5"/>
                </a:solidFill>
              </a:rPr>
              <a:t>Όταν συζητάτε με το δάσκαλο, προλαβαίνετε να του εξηγήσετε αυτά που θέλετε για το παιδί σας:</a:t>
            </a:r>
          </a:p>
          <a:p>
            <a:pPr marL="0" indent="0">
              <a:buNone/>
            </a:pPr>
            <a:r>
              <a:rPr lang="el-GR" sz="2400" dirty="0">
                <a:solidFill>
                  <a:schemeClr val="accent5"/>
                </a:solidFill>
              </a:rPr>
              <a:t>	ναι  </a:t>
            </a:r>
          </a:p>
          <a:p>
            <a:pPr marL="0" indent="0">
              <a:buNone/>
            </a:pPr>
            <a:r>
              <a:rPr lang="el-GR" sz="2400" dirty="0">
                <a:solidFill>
                  <a:schemeClr val="accent5"/>
                </a:solidFill>
              </a:rPr>
              <a:t>	όχι όλα, γιατί είναι λίγο βιαστικός  </a:t>
            </a:r>
          </a:p>
          <a:p>
            <a:pPr marL="0" indent="0">
              <a:buNone/>
            </a:pPr>
            <a:r>
              <a:rPr lang="el-GR" sz="2400" dirty="0">
                <a:solidFill>
                  <a:schemeClr val="accent5"/>
                </a:solidFill>
              </a:rPr>
              <a:t>	όχι, γιατί περισσότερο μιλάει εκείνος </a:t>
            </a:r>
          </a:p>
          <a:p>
            <a:pPr marL="0" indent="0">
              <a:buNone/>
            </a:pPr>
            <a:endParaRPr lang="el-GR" dirty="0">
              <a:solidFill>
                <a:schemeClr val="accent4">
                  <a:lumMod val="40000"/>
                  <a:lumOff val="60000"/>
                </a:schemeClr>
              </a:solidFill>
            </a:endParaRPr>
          </a:p>
        </p:txBody>
      </p:sp>
    </p:spTree>
    <p:extLst>
      <p:ext uri="{BB962C8B-B14F-4D97-AF65-F5344CB8AC3E}">
        <p14:creationId xmlns:p14="http://schemas.microsoft.com/office/powerpoint/2010/main" val="618617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E0C69-3705-4A7C-9E6C-9D4548DA4279}"/>
              </a:ext>
            </a:extLst>
          </p:cNvPr>
          <p:cNvSpPr>
            <a:spLocks noGrp="1"/>
          </p:cNvSpPr>
          <p:nvPr>
            <p:ph type="title"/>
          </p:nvPr>
        </p:nvSpPr>
        <p:spPr>
          <a:xfrm>
            <a:off x="1133061" y="642594"/>
            <a:ext cx="10058400" cy="723627"/>
          </a:xfrm>
          <a:solidFill>
            <a:schemeClr val="accent4">
              <a:lumMod val="20000"/>
              <a:lumOff val="80000"/>
            </a:schemeClr>
          </a:solidFill>
        </p:spPr>
        <p:txBody>
          <a:bodyPr>
            <a:normAutofit/>
          </a:bodyPr>
          <a:lstStyle/>
          <a:p>
            <a:pPr algn="ctr"/>
            <a:r>
              <a:rPr lang="el-GR" sz="2800" b="1" dirty="0" err="1"/>
              <a:t>ΕισαγωγΗ</a:t>
            </a:r>
            <a:endParaRPr lang="el-GR" sz="2800" b="1" dirty="0"/>
          </a:p>
        </p:txBody>
      </p:sp>
      <p:sp>
        <p:nvSpPr>
          <p:cNvPr id="3" name="Content Placeholder 2">
            <a:extLst>
              <a:ext uri="{FF2B5EF4-FFF2-40B4-BE49-F238E27FC236}">
                <a16:creationId xmlns:a16="http://schemas.microsoft.com/office/drawing/2014/main" id="{6028B644-431D-4072-A8C6-D6674A158B7A}"/>
              </a:ext>
            </a:extLst>
          </p:cNvPr>
          <p:cNvSpPr>
            <a:spLocks noGrp="1"/>
          </p:cNvSpPr>
          <p:nvPr>
            <p:ph idx="1"/>
          </p:nvPr>
        </p:nvSpPr>
        <p:spPr>
          <a:xfrm>
            <a:off x="1066800" y="1484554"/>
            <a:ext cx="10058400" cy="5217459"/>
          </a:xfrm>
        </p:spPr>
        <p:txBody>
          <a:bodyPr>
            <a:normAutofit/>
          </a:bodyPr>
          <a:lstStyle/>
          <a:p>
            <a:r>
              <a:rPr lang="el-GR" sz="2800" dirty="0"/>
              <a:t>Η συνεργασία σχολείου και οικογένειας έχει μια μακρά ιστορία στην εκπαίδευση. Αρχικά ήταν δύο χωριστοί θεσμοί, ο καθένας με τις δικές του ευθύνες και χωρίς αλληλεπίδραση.</a:t>
            </a:r>
          </a:p>
          <a:p>
            <a:endParaRPr lang="el-GR" sz="2800" dirty="0"/>
          </a:p>
          <a:p>
            <a:r>
              <a:rPr lang="el-GR" sz="2800" dirty="0"/>
              <a:t>Ωστόσο, το σχολείο και η οικογένεια αποτελούν δύο θεσμούς, οι οποίοι έχουν αναλάβει την κοινωνικοποίηση του παιδιού.</a:t>
            </a:r>
          </a:p>
          <a:p>
            <a:endParaRPr lang="el-GR" sz="2800" dirty="0"/>
          </a:p>
          <a:p>
            <a:r>
              <a:rPr lang="el-GR" sz="2800" dirty="0"/>
              <a:t>Η εμπειρία μέχρι σήμερα</a:t>
            </a:r>
            <a:r>
              <a:rPr lang="en-US" sz="2800" dirty="0"/>
              <a:t> </a:t>
            </a:r>
            <a:r>
              <a:rPr lang="el-GR" sz="2800" dirty="0"/>
              <a:t>έχει δείξει ότι η συνεργασία μεταξύ σχολείου και οικογένειας δεν έχει αναπτυχθεί επαρκώς και συστηματικά στη χώρα μας, παρόλο που έχει θεσμοθετηθεί επίσημα με νόμο του 1985.</a:t>
            </a:r>
          </a:p>
        </p:txBody>
      </p:sp>
    </p:spTree>
    <p:extLst>
      <p:ext uri="{BB962C8B-B14F-4D97-AF65-F5344CB8AC3E}">
        <p14:creationId xmlns:p14="http://schemas.microsoft.com/office/powerpoint/2010/main" val="16537280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D4FF8-071F-44E0-82C8-591C42834D9E}"/>
              </a:ext>
            </a:extLst>
          </p:cNvPr>
          <p:cNvSpPr>
            <a:spLocks noGrp="1"/>
          </p:cNvSpPr>
          <p:nvPr>
            <p:ph type="title"/>
          </p:nvPr>
        </p:nvSpPr>
        <p:spPr>
          <a:xfrm>
            <a:off x="1066800" y="642594"/>
            <a:ext cx="10058400" cy="808254"/>
          </a:xfrm>
          <a:solidFill>
            <a:schemeClr val="accent4">
              <a:lumMod val="20000"/>
              <a:lumOff val="80000"/>
            </a:schemeClr>
          </a:solidFill>
        </p:spPr>
        <p:txBody>
          <a:bodyPr>
            <a:normAutofit/>
          </a:bodyPr>
          <a:lstStyle/>
          <a:p>
            <a:pPr algn="ctr"/>
            <a:r>
              <a:rPr lang="el-GR" sz="2800" b="1" dirty="0"/>
              <a:t>Η </a:t>
            </a:r>
            <a:r>
              <a:rPr lang="el-GR" sz="2800" b="1" dirty="0" err="1"/>
              <a:t>μεταναστευτικΗ</a:t>
            </a:r>
            <a:r>
              <a:rPr lang="el-GR" sz="2800" b="1" dirty="0"/>
              <a:t> </a:t>
            </a:r>
            <a:r>
              <a:rPr lang="el-GR" sz="2800" b="1" dirty="0" err="1"/>
              <a:t>οικογΕνεια</a:t>
            </a:r>
            <a:r>
              <a:rPr lang="el-GR" sz="2800" b="1" dirty="0"/>
              <a:t> και το </a:t>
            </a:r>
            <a:r>
              <a:rPr lang="el-GR" sz="2800" b="1" dirty="0" err="1"/>
              <a:t>σχολεΙο</a:t>
            </a:r>
            <a:endParaRPr lang="el-GR" sz="2800" b="1" dirty="0"/>
          </a:p>
        </p:txBody>
      </p:sp>
      <p:sp>
        <p:nvSpPr>
          <p:cNvPr id="3" name="Content Placeholder 2">
            <a:extLst>
              <a:ext uri="{FF2B5EF4-FFF2-40B4-BE49-F238E27FC236}">
                <a16:creationId xmlns:a16="http://schemas.microsoft.com/office/drawing/2014/main" id="{B875D0EF-0684-4BE2-BBFC-56C20391B244}"/>
              </a:ext>
            </a:extLst>
          </p:cNvPr>
          <p:cNvSpPr>
            <a:spLocks noGrp="1"/>
          </p:cNvSpPr>
          <p:nvPr>
            <p:ph idx="1"/>
          </p:nvPr>
        </p:nvSpPr>
        <p:spPr>
          <a:xfrm>
            <a:off x="1066800" y="1572767"/>
            <a:ext cx="10058400" cy="4973807"/>
          </a:xfrm>
          <a:solidFill>
            <a:schemeClr val="bg2"/>
          </a:solidFill>
        </p:spPr>
        <p:txBody>
          <a:bodyPr>
            <a:normAutofit/>
          </a:bodyPr>
          <a:lstStyle/>
          <a:p>
            <a:pPr marL="0" indent="0">
              <a:buFont typeface="Wingdings" pitchFamily="2" charset="2"/>
              <a:buChar char="§"/>
              <a:defRPr/>
            </a:pPr>
            <a:r>
              <a:rPr lang="el-GR" sz="2600" dirty="0"/>
              <a:t>Από το σχολείο στη χώρα υποδοχής,</a:t>
            </a:r>
          </a:p>
          <a:p>
            <a:pPr marL="0" indent="0">
              <a:buFont typeface="Wingdings" pitchFamily="2" charset="2"/>
              <a:buChar char="§"/>
              <a:defRPr/>
            </a:pPr>
            <a:r>
              <a:rPr lang="el-GR" sz="2600" dirty="0"/>
              <a:t> </a:t>
            </a:r>
            <a:r>
              <a:rPr lang="el-GR" sz="2600" dirty="0">
                <a:solidFill>
                  <a:srgbClr val="CC3300"/>
                </a:solidFill>
              </a:rPr>
              <a:t>Η εθνική, πολιτισμική, θρησκευτική και γλωσσική διαφορετικότητα …παίζουν ένα σημαντικό ρόλο,</a:t>
            </a:r>
          </a:p>
          <a:p>
            <a:pPr marL="0" indent="0">
              <a:buFont typeface="Wingdings" pitchFamily="2" charset="2"/>
              <a:buChar char="§"/>
              <a:defRPr/>
            </a:pPr>
            <a:r>
              <a:rPr lang="el-GR" sz="2600" dirty="0"/>
              <a:t>Η σχετική έρευνα στην Ελλάδα δείχνει </a:t>
            </a:r>
            <a:r>
              <a:rPr lang="el-GR" sz="2600" dirty="0">
                <a:solidFill>
                  <a:srgbClr val="0B02BE"/>
                </a:solidFill>
              </a:rPr>
              <a:t>ότι ελάχιστα έχουμε ασχοληθεί με το Μορφωτικό Κεφάλαιο των Οικογενειών, που πολλές φορές είναι Υψηλών Προσόντων,</a:t>
            </a:r>
          </a:p>
          <a:p>
            <a:pPr marL="0" indent="0">
              <a:buFont typeface="Wingdings" pitchFamily="2" charset="2"/>
              <a:buChar char="§"/>
              <a:defRPr/>
            </a:pPr>
            <a:r>
              <a:rPr lang="el-GR" sz="2600" dirty="0"/>
              <a:t> </a:t>
            </a:r>
            <a:r>
              <a:rPr lang="el-GR" sz="2600" i="1" dirty="0">
                <a:solidFill>
                  <a:srgbClr val="CC3300"/>
                </a:solidFill>
              </a:rPr>
              <a:t>Η οικονομική επισφάλεια, η ανασφάλιστη/αδήλωτη εργασία, η ανέχεια, η δυσκολία επικοινωνίας</a:t>
            </a:r>
            <a:r>
              <a:rPr lang="el-GR" sz="2600" dirty="0"/>
              <a:t>… οδηγεί την μεταναστευτική οικογένεια σε δυσκολίες όσον αφορά στη συνεργασία με το σχολείο…. παρότι έχει υψηλές προσδοκίες για την σχολική επιτυχία των παιδιών, που θα τα οδηγήσει στην κοινωνική ανέλιξη.</a:t>
            </a:r>
          </a:p>
          <a:p>
            <a:endParaRPr lang="el-GR" dirty="0"/>
          </a:p>
        </p:txBody>
      </p:sp>
    </p:spTree>
    <p:extLst>
      <p:ext uri="{BB962C8B-B14F-4D97-AF65-F5344CB8AC3E}">
        <p14:creationId xmlns:p14="http://schemas.microsoft.com/office/powerpoint/2010/main" val="16125475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59243-49C8-47C0-BAA2-951939750289}"/>
              </a:ext>
            </a:extLst>
          </p:cNvPr>
          <p:cNvSpPr>
            <a:spLocks noGrp="1"/>
          </p:cNvSpPr>
          <p:nvPr>
            <p:ph type="title"/>
          </p:nvPr>
        </p:nvSpPr>
        <p:spPr>
          <a:xfrm>
            <a:off x="1066800" y="642594"/>
            <a:ext cx="10058400" cy="869214"/>
          </a:xfrm>
          <a:solidFill>
            <a:schemeClr val="accent4">
              <a:lumMod val="20000"/>
              <a:lumOff val="80000"/>
            </a:schemeClr>
          </a:solidFill>
        </p:spPr>
        <p:txBody>
          <a:bodyPr>
            <a:normAutofit/>
          </a:bodyPr>
          <a:lstStyle/>
          <a:p>
            <a:pPr algn="ctr"/>
            <a:r>
              <a:rPr lang="el-GR" sz="2800" b="1" dirty="0" err="1"/>
              <a:t>ΠΩς</a:t>
            </a:r>
            <a:r>
              <a:rPr lang="el-GR" sz="2800" b="1" dirty="0"/>
              <a:t> </a:t>
            </a:r>
            <a:r>
              <a:rPr lang="el-GR" sz="2800" b="1" dirty="0" err="1"/>
              <a:t>διαμορφΩνεται</a:t>
            </a:r>
            <a:r>
              <a:rPr lang="el-GR" sz="2800" b="1" dirty="0"/>
              <a:t> η </a:t>
            </a:r>
            <a:r>
              <a:rPr lang="el-GR" sz="2800" b="1" dirty="0" err="1"/>
              <a:t>σχΕση</a:t>
            </a:r>
            <a:r>
              <a:rPr lang="el-GR" sz="2800" b="1" dirty="0"/>
              <a:t> της </a:t>
            </a:r>
            <a:r>
              <a:rPr lang="el-GR" sz="2800" b="1" dirty="0" err="1"/>
              <a:t>μεταναστευτικΗς</a:t>
            </a:r>
            <a:r>
              <a:rPr lang="el-GR" sz="2800" b="1" dirty="0"/>
              <a:t> </a:t>
            </a:r>
            <a:r>
              <a:rPr lang="el-GR" sz="2800" b="1" dirty="0" err="1"/>
              <a:t>οικογΕνειας</a:t>
            </a:r>
            <a:r>
              <a:rPr lang="el-GR" sz="2800" b="1" dirty="0"/>
              <a:t> με το </a:t>
            </a:r>
            <a:r>
              <a:rPr lang="el-GR" sz="2800" b="1" dirty="0" err="1"/>
              <a:t>σχολεΙο</a:t>
            </a:r>
            <a:r>
              <a:rPr lang="el-GR" sz="2800" b="1" dirty="0">
                <a:latin typeface="Arial" panose="020B0604020202020204" pitchFamily="34" charset="0"/>
                <a:cs typeface="Arial" panose="020B0604020202020204" pitchFamily="34" charset="0"/>
              </a:rPr>
              <a:t>;</a:t>
            </a:r>
            <a:endParaRPr lang="el-GR" sz="2800" b="1" dirty="0"/>
          </a:p>
        </p:txBody>
      </p:sp>
      <p:sp>
        <p:nvSpPr>
          <p:cNvPr id="3" name="Content Placeholder 2">
            <a:extLst>
              <a:ext uri="{FF2B5EF4-FFF2-40B4-BE49-F238E27FC236}">
                <a16:creationId xmlns:a16="http://schemas.microsoft.com/office/drawing/2014/main" id="{CF132DFF-3C70-4AF8-BE72-09F3D28792D7}"/>
              </a:ext>
            </a:extLst>
          </p:cNvPr>
          <p:cNvSpPr>
            <a:spLocks noGrp="1"/>
          </p:cNvSpPr>
          <p:nvPr>
            <p:ph idx="1"/>
          </p:nvPr>
        </p:nvSpPr>
        <p:spPr>
          <a:xfrm>
            <a:off x="1066800" y="1743456"/>
            <a:ext cx="10058400" cy="4803118"/>
          </a:xfrm>
        </p:spPr>
        <p:txBody>
          <a:bodyPr/>
          <a:lstStyle/>
          <a:p>
            <a:pPr marL="0" indent="0">
              <a:buNone/>
              <a:defRPr/>
            </a:pPr>
            <a:r>
              <a:rPr lang="el-GR" sz="2400" b="1" dirty="0"/>
              <a:t>Παράγοντες</a:t>
            </a:r>
          </a:p>
          <a:p>
            <a:pPr marL="514350" indent="-514350">
              <a:buFont typeface="Arial" panose="020B0604020202020204" pitchFamily="34" charset="0"/>
              <a:buAutoNum type="arabicPeriod"/>
              <a:defRPr/>
            </a:pPr>
            <a:r>
              <a:rPr lang="el-GR" sz="2400" b="1" i="1" dirty="0"/>
              <a:t>Το βίωμα της σχολικής φοίτησης των μεταναστών γονέων</a:t>
            </a:r>
            <a:r>
              <a:rPr lang="el-GR" sz="2400" dirty="0"/>
              <a:t>…  επηρεάζει τη μετέπειτα σχέση τους, ως γονέων, με το σχολείο (</a:t>
            </a:r>
            <a:r>
              <a:rPr lang="en-US" sz="2400" dirty="0" err="1"/>
              <a:t>Papakonstantinou</a:t>
            </a:r>
            <a:r>
              <a:rPr lang="en-US" sz="2400" dirty="0"/>
              <a:t>, 201</a:t>
            </a:r>
            <a:r>
              <a:rPr lang="el-GR" sz="2400" dirty="0"/>
              <a:t>3</a:t>
            </a:r>
            <a:r>
              <a:rPr lang="en-US" sz="2400" dirty="0"/>
              <a:t>).</a:t>
            </a:r>
          </a:p>
          <a:p>
            <a:pPr marL="514350" indent="-514350">
              <a:buFont typeface="Arial" panose="020B0604020202020204" pitchFamily="34" charset="0"/>
              <a:buAutoNum type="arabicPeriod"/>
              <a:defRPr/>
            </a:pPr>
            <a:r>
              <a:rPr lang="el-GR" sz="2400" b="1" i="1" dirty="0"/>
              <a:t>Η μη γνώση της Δομής και του Τρόπου λειτουργίας </a:t>
            </a:r>
            <a:r>
              <a:rPr lang="el-GR" sz="2400" dirty="0"/>
              <a:t>του Σχολείου στη χώρα υποδοχής (Ελλάδα).</a:t>
            </a:r>
          </a:p>
          <a:p>
            <a:pPr marL="514350" indent="-514350">
              <a:buFont typeface="Arial" panose="020B0604020202020204" pitchFamily="34" charset="0"/>
              <a:buAutoNum type="arabicPeriod"/>
              <a:defRPr/>
            </a:pPr>
            <a:r>
              <a:rPr lang="el-GR" sz="2400" b="1" i="1" dirty="0"/>
              <a:t>Οι διαφορετικές αξιώσεις από την Εκπαίδευση και το Σχολείο στην Ελλάδα </a:t>
            </a:r>
            <a:r>
              <a:rPr lang="el-GR" sz="2400" dirty="0"/>
              <a:t>(Κοινωνικοποίηση – Ένταξη – Εκμάθηση της Γλώσσας – Συναισθηματική &amp; Ψυχολογική κάλυψη).</a:t>
            </a:r>
          </a:p>
          <a:p>
            <a:pPr marL="514350" indent="-514350">
              <a:buFont typeface="Arial" panose="020B0604020202020204" pitchFamily="34" charset="0"/>
              <a:buAutoNum type="arabicPeriod"/>
              <a:defRPr/>
            </a:pPr>
            <a:r>
              <a:rPr lang="el-GR" sz="2400" b="1" i="1" dirty="0"/>
              <a:t>Αυξημένες Προσδοκίες και Διαφοροποιημένες Στοχεύσεις </a:t>
            </a:r>
            <a:r>
              <a:rPr lang="el-GR" sz="2400" dirty="0"/>
              <a:t>(Σχολική επιτυχία – Υψηλές φιλοδοξίες για το μέλλον των παιδιών).</a:t>
            </a:r>
          </a:p>
          <a:p>
            <a:pPr marL="514350" indent="-514350">
              <a:buFont typeface="Arial" panose="020B0604020202020204" pitchFamily="34" charset="0"/>
              <a:buAutoNum type="arabicPeriod"/>
              <a:defRPr/>
            </a:pPr>
            <a:r>
              <a:rPr lang="el-GR" sz="2400" b="1" i="1" dirty="0"/>
              <a:t>Αίσθημα του «μη </a:t>
            </a:r>
            <a:r>
              <a:rPr lang="el-GR" sz="2400" b="1" i="1" dirty="0" err="1"/>
              <a:t>ανήκειν</a:t>
            </a:r>
            <a:r>
              <a:rPr lang="el-GR" sz="2400" b="1" i="1" dirty="0"/>
              <a:t>» </a:t>
            </a:r>
            <a:r>
              <a:rPr lang="el-GR" sz="2400" dirty="0"/>
              <a:t>(Παπαχρήστος, 2020).</a:t>
            </a:r>
          </a:p>
          <a:p>
            <a:endParaRPr lang="el-GR" dirty="0"/>
          </a:p>
        </p:txBody>
      </p:sp>
    </p:spTree>
    <p:extLst>
      <p:ext uri="{BB962C8B-B14F-4D97-AF65-F5344CB8AC3E}">
        <p14:creationId xmlns:p14="http://schemas.microsoft.com/office/powerpoint/2010/main" val="6742923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10D1CD-4AED-4DE2-A90F-C045B7461D8F}"/>
              </a:ext>
            </a:extLst>
          </p:cNvPr>
          <p:cNvPicPr>
            <a:picLocks noChangeAspect="1"/>
          </p:cNvPicPr>
          <p:nvPr/>
        </p:nvPicPr>
        <p:blipFill>
          <a:blip r:embed="rId2"/>
          <a:stretch>
            <a:fillRect/>
          </a:stretch>
        </p:blipFill>
        <p:spPr>
          <a:xfrm>
            <a:off x="1642526" y="1075765"/>
            <a:ext cx="8906948" cy="4808668"/>
          </a:xfrm>
          <a:prstGeom prst="rect">
            <a:avLst/>
          </a:prstGeom>
        </p:spPr>
      </p:pic>
    </p:spTree>
    <p:extLst>
      <p:ext uri="{BB962C8B-B14F-4D97-AF65-F5344CB8AC3E}">
        <p14:creationId xmlns:p14="http://schemas.microsoft.com/office/powerpoint/2010/main" val="20074694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41C26B-E77B-4E82-A61F-264CC699DD9E}"/>
              </a:ext>
            </a:extLst>
          </p:cNvPr>
          <p:cNvSpPr>
            <a:spLocks noGrp="1"/>
          </p:cNvSpPr>
          <p:nvPr>
            <p:ph type="title"/>
          </p:nvPr>
        </p:nvSpPr>
        <p:spPr>
          <a:xfrm>
            <a:off x="1066800" y="642594"/>
            <a:ext cx="10058400" cy="820446"/>
          </a:xfrm>
          <a:solidFill>
            <a:schemeClr val="accent4">
              <a:lumMod val="20000"/>
              <a:lumOff val="80000"/>
            </a:schemeClr>
          </a:solidFill>
        </p:spPr>
        <p:txBody>
          <a:bodyPr>
            <a:normAutofit/>
          </a:bodyPr>
          <a:lstStyle/>
          <a:p>
            <a:pPr algn="ctr"/>
            <a:r>
              <a:rPr lang="el-GR" sz="3200" b="1" dirty="0" err="1"/>
              <a:t>ΒιωματικΕς</a:t>
            </a:r>
            <a:r>
              <a:rPr lang="el-GR" sz="3200" b="1" dirty="0"/>
              <a:t> </a:t>
            </a:r>
            <a:r>
              <a:rPr lang="el-GR" sz="3200" b="1" dirty="0" err="1"/>
              <a:t>ασκΗσεις</a:t>
            </a:r>
            <a:r>
              <a:rPr lang="el-GR" sz="3200" b="1" dirty="0"/>
              <a:t> για </a:t>
            </a:r>
            <a:r>
              <a:rPr lang="el-GR" sz="3200" b="1" dirty="0" err="1"/>
              <a:t>γονεΙς</a:t>
            </a:r>
            <a:r>
              <a:rPr lang="el-GR" sz="3200" b="1" dirty="0"/>
              <a:t> </a:t>
            </a:r>
            <a:r>
              <a:rPr lang="el-GR" sz="2000" b="1" dirty="0"/>
              <a:t>(</a:t>
            </a:r>
            <a:r>
              <a:rPr lang="el-GR" sz="2000" b="1" dirty="0" err="1"/>
              <a:t>Γιοβαζολιάς</a:t>
            </a:r>
            <a:r>
              <a:rPr lang="el-GR" sz="2000" b="1" dirty="0"/>
              <a:t>, 2011)</a:t>
            </a:r>
          </a:p>
        </p:txBody>
      </p:sp>
      <p:sp>
        <p:nvSpPr>
          <p:cNvPr id="3" name="Content Placeholder 2">
            <a:extLst>
              <a:ext uri="{FF2B5EF4-FFF2-40B4-BE49-F238E27FC236}">
                <a16:creationId xmlns:a16="http://schemas.microsoft.com/office/drawing/2014/main" id="{8A52E78B-4CDD-4E65-A915-4DA077DD8C8E}"/>
              </a:ext>
            </a:extLst>
          </p:cNvPr>
          <p:cNvSpPr>
            <a:spLocks noGrp="1"/>
          </p:cNvSpPr>
          <p:nvPr>
            <p:ph idx="1"/>
          </p:nvPr>
        </p:nvSpPr>
        <p:spPr>
          <a:xfrm>
            <a:off x="1066800" y="1775791"/>
            <a:ext cx="10058400" cy="4638262"/>
          </a:xfrm>
          <a:solidFill>
            <a:schemeClr val="accent4">
              <a:lumMod val="20000"/>
              <a:lumOff val="80000"/>
            </a:schemeClr>
          </a:solidFill>
        </p:spPr>
        <p:txBody>
          <a:bodyPr>
            <a:normAutofit lnSpcReduction="10000"/>
          </a:bodyPr>
          <a:lstStyle/>
          <a:p>
            <a:pPr marL="0" indent="0" algn="ctr">
              <a:buNone/>
            </a:pPr>
            <a:r>
              <a:rPr lang="el-GR" sz="2800" b="1" dirty="0"/>
              <a:t>ΑΣΚΗΣΗ 1</a:t>
            </a:r>
          </a:p>
          <a:p>
            <a:r>
              <a:rPr lang="el-GR" sz="2800" dirty="0"/>
              <a:t>Στόχος της δραστηριότητας είναι οι εκπαιδευόμενοι (γονείς) να επικεντρωθούν στο θέμα της αυτογνωσίας αλλά και να παρατηρήσουν τη στάση τους απέναντι στα παιδιά τους (</a:t>
            </a:r>
            <a:r>
              <a:rPr lang="el-GR" sz="2800" dirty="0" err="1"/>
              <a:t>π.χ</a:t>
            </a:r>
            <a:r>
              <a:rPr lang="el-GR" sz="2800" dirty="0"/>
              <a:t> βρίσκουν μόνο θετικά στοιχεία ή βρίσκουν μόνο αρνητικά ή υπάρχει ισορροπία</a:t>
            </a:r>
            <a:r>
              <a:rPr lang="el-GR" sz="2800" dirty="0">
                <a:latin typeface="Arial" panose="020B0604020202020204" pitchFamily="34" charset="0"/>
                <a:cs typeface="Arial" panose="020B0604020202020204" pitchFamily="34" charset="0"/>
              </a:rPr>
              <a:t>;</a:t>
            </a:r>
            <a:r>
              <a:rPr lang="el-GR" sz="2800" dirty="0"/>
              <a:t>)</a:t>
            </a:r>
          </a:p>
          <a:p>
            <a:r>
              <a:rPr lang="el-GR" sz="2800" dirty="0"/>
              <a:t>- Γράψτε 3 θετικά και 3 αρνητικά χαρακτηριστικά σας.</a:t>
            </a:r>
          </a:p>
          <a:p>
            <a:r>
              <a:rPr lang="el-GR" sz="2800" dirty="0"/>
              <a:t>- Τι σας δυσκόλεψε πιο πολύ να γράψετε: τα θετικά ή τα αρνητικά;</a:t>
            </a:r>
          </a:p>
          <a:p>
            <a:r>
              <a:rPr lang="el-GR" sz="2800" dirty="0"/>
              <a:t>- Τώρα γράψτε 3 θετικά και 3 αρνητικά χαρακτηριστικά του παιδιού σας.</a:t>
            </a:r>
          </a:p>
        </p:txBody>
      </p:sp>
    </p:spTree>
    <p:extLst>
      <p:ext uri="{BB962C8B-B14F-4D97-AF65-F5344CB8AC3E}">
        <p14:creationId xmlns:p14="http://schemas.microsoft.com/office/powerpoint/2010/main" val="6462618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1C66EE-45F6-4C69-8F8F-6D855A4CA37C}"/>
              </a:ext>
            </a:extLst>
          </p:cNvPr>
          <p:cNvSpPr>
            <a:spLocks noGrp="1"/>
          </p:cNvSpPr>
          <p:nvPr>
            <p:ph idx="1"/>
          </p:nvPr>
        </p:nvSpPr>
        <p:spPr>
          <a:xfrm>
            <a:off x="743711" y="251792"/>
            <a:ext cx="11196497" cy="6493565"/>
          </a:xfrm>
          <a:solidFill>
            <a:schemeClr val="accent4">
              <a:lumMod val="20000"/>
              <a:lumOff val="80000"/>
            </a:schemeClr>
          </a:solidFill>
        </p:spPr>
        <p:txBody>
          <a:bodyPr>
            <a:normAutofit fontScale="92500" lnSpcReduction="20000"/>
          </a:bodyPr>
          <a:lstStyle/>
          <a:p>
            <a:pPr marL="0" indent="0" algn="ctr">
              <a:buNone/>
            </a:pPr>
            <a:r>
              <a:rPr lang="el-GR" b="1" dirty="0"/>
              <a:t>ΑΣΚΗΣΗ 2: </a:t>
            </a:r>
          </a:p>
          <a:p>
            <a:r>
              <a:rPr lang="el-GR" dirty="0"/>
              <a:t>Στόχος της δραστηριότητας είναι οι εκπαιδευόμενοι να συνειδητοποιήσουν τον τρόπο με τον οποίο εμπλέκονται στην σχολική (αλλά και γενικότερη) καθημερινότητα του παιδιού τους. Μπορεί να μοιραστεί ένα χαρτί που θα απεικονίζει ένα μεγάλο στρογγυλό ρολόι και θα χωρίζεται σε 24 φέτες. Οι γονείς θα πρέπει να επιλέξουν μια μέρα της εβδομάδας και να σημειώσουν τις ώρες που αφιερώνουν:</a:t>
            </a:r>
          </a:p>
          <a:p>
            <a:r>
              <a:rPr lang="el-GR" dirty="0"/>
              <a:t>1. στην εργασία τους εκτός σπιτιού</a:t>
            </a:r>
          </a:p>
          <a:p>
            <a:r>
              <a:rPr lang="el-GR" dirty="0"/>
              <a:t>2. στην εργασία τους μέσα στο σπίτι (οικιακά)</a:t>
            </a:r>
          </a:p>
          <a:p>
            <a:r>
              <a:rPr lang="el-GR" dirty="0"/>
              <a:t>3. στον ύπνο και την </a:t>
            </a:r>
            <a:r>
              <a:rPr lang="el-GR" dirty="0" err="1"/>
              <a:t>ξεκούρασή</a:t>
            </a:r>
            <a:r>
              <a:rPr lang="el-GR" dirty="0"/>
              <a:t> τους</a:t>
            </a:r>
          </a:p>
          <a:p>
            <a:r>
              <a:rPr lang="el-GR" dirty="0"/>
              <a:t>4. στα γεύματά τους (καθορίζοντας αν αυτά γίνονται με τα άλλα μέλη της οικογένειας ή όχι)</a:t>
            </a:r>
          </a:p>
          <a:p>
            <a:r>
              <a:rPr lang="el-GR" dirty="0"/>
              <a:t>5. στα ψώνια (μόνοι τους ή με τα παιδιά τους)</a:t>
            </a:r>
          </a:p>
          <a:p>
            <a:r>
              <a:rPr lang="el-GR" dirty="0"/>
              <a:t>6 .στην μελέτη των παιδιών τους</a:t>
            </a:r>
          </a:p>
          <a:p>
            <a:r>
              <a:rPr lang="el-GR" dirty="0"/>
              <a:t>7. στην συζήτηση με τα παιδιά τους για τα θέματα του σχολείου</a:t>
            </a:r>
          </a:p>
          <a:p>
            <a:r>
              <a:rPr lang="el-GR" dirty="0"/>
              <a:t>8. σε επαφή με το δάσκαλο/α του παιδιού τους (εβδομαδιαία/μηνιαία)</a:t>
            </a:r>
          </a:p>
          <a:p>
            <a:r>
              <a:rPr lang="el-GR" dirty="0"/>
              <a:t>9. σε παιχνίδι με τα παιδιά τους</a:t>
            </a:r>
          </a:p>
          <a:p>
            <a:r>
              <a:rPr lang="el-GR" dirty="0"/>
              <a:t>10. σε βόλτες ή εκδρομές με τα παιδιά τους</a:t>
            </a:r>
          </a:p>
          <a:p>
            <a:r>
              <a:rPr lang="el-GR" dirty="0"/>
              <a:t>11. σε άλλες εκδηλώσεις χωρίς τα παιδιά τους</a:t>
            </a:r>
          </a:p>
          <a:p>
            <a:r>
              <a:rPr lang="el-GR" dirty="0"/>
              <a:t>Μπορούν να προστεθούν και άλλες κατηγορίες ή να αφαιρεθούν κάποιες.</a:t>
            </a:r>
          </a:p>
        </p:txBody>
      </p:sp>
    </p:spTree>
    <p:extLst>
      <p:ext uri="{BB962C8B-B14F-4D97-AF65-F5344CB8AC3E}">
        <p14:creationId xmlns:p14="http://schemas.microsoft.com/office/powerpoint/2010/main" val="26436251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030CF-AC7C-4E7E-BA98-3652A91DB23A}"/>
              </a:ext>
            </a:extLst>
          </p:cNvPr>
          <p:cNvSpPr>
            <a:spLocks noGrp="1"/>
          </p:cNvSpPr>
          <p:nvPr>
            <p:ph type="title"/>
          </p:nvPr>
        </p:nvSpPr>
        <p:spPr>
          <a:xfrm>
            <a:off x="1066800" y="642594"/>
            <a:ext cx="10058400" cy="680597"/>
          </a:xfrm>
          <a:solidFill>
            <a:schemeClr val="accent4">
              <a:lumMod val="20000"/>
              <a:lumOff val="80000"/>
            </a:schemeClr>
          </a:solidFill>
        </p:spPr>
        <p:txBody>
          <a:bodyPr>
            <a:normAutofit/>
          </a:bodyPr>
          <a:lstStyle/>
          <a:p>
            <a:pPr algn="ctr"/>
            <a:r>
              <a:rPr lang="el-GR" sz="3200" b="1" dirty="0" err="1"/>
              <a:t>ΒιβλιογραφΙα</a:t>
            </a:r>
            <a:endParaRPr lang="el-GR" sz="3200" b="1" dirty="0"/>
          </a:p>
        </p:txBody>
      </p:sp>
      <p:sp>
        <p:nvSpPr>
          <p:cNvPr id="3" name="Content Placeholder 2">
            <a:extLst>
              <a:ext uri="{FF2B5EF4-FFF2-40B4-BE49-F238E27FC236}">
                <a16:creationId xmlns:a16="http://schemas.microsoft.com/office/drawing/2014/main" id="{8DD1A2E3-0C02-4432-AF19-2162F6AB1451}"/>
              </a:ext>
            </a:extLst>
          </p:cNvPr>
          <p:cNvSpPr>
            <a:spLocks noGrp="1"/>
          </p:cNvSpPr>
          <p:nvPr>
            <p:ph idx="1"/>
          </p:nvPr>
        </p:nvSpPr>
        <p:spPr>
          <a:xfrm>
            <a:off x="1066800" y="1550504"/>
            <a:ext cx="10058400" cy="5307496"/>
          </a:xfrm>
        </p:spPr>
        <p:txBody>
          <a:bodyPr>
            <a:normAutofit fontScale="32500" lnSpcReduction="20000"/>
          </a:bodyPr>
          <a:lstStyle/>
          <a:p>
            <a:r>
              <a:rPr lang="el-GR" sz="6200" dirty="0"/>
              <a:t>Αλβανόπουλος, Γ. (χ.η) </a:t>
            </a:r>
            <a:r>
              <a:rPr lang="el-GR" sz="6200" i="1" dirty="0"/>
              <a:t>Σχέση σχολείου-οικογένειας. </a:t>
            </a:r>
            <a:r>
              <a:rPr lang="el-GR" sz="6200" dirty="0"/>
              <a:t>Ανάκτηση από: </a:t>
            </a:r>
            <a:r>
              <a:rPr lang="en-US" sz="6200" dirty="0">
                <a:hlinkClick r:id="rId2"/>
              </a:rPr>
              <a:t>https://</a:t>
            </a:r>
            <a:r>
              <a:rPr lang="en-US" sz="6200" dirty="0" err="1">
                <a:hlinkClick r:id="rId2"/>
              </a:rPr>
              <a:t>www.slideshare.net</a:t>
            </a:r>
            <a:r>
              <a:rPr lang="en-US" sz="6200" dirty="0">
                <a:hlinkClick r:id="rId2"/>
              </a:rPr>
              <a:t>/</a:t>
            </a:r>
            <a:r>
              <a:rPr lang="en-US" sz="6200" dirty="0" err="1">
                <a:hlinkClick r:id="rId2"/>
              </a:rPr>
              <a:t>xristina81</a:t>
            </a:r>
            <a:r>
              <a:rPr lang="en-US" sz="6200" dirty="0">
                <a:hlinkClick r:id="rId2"/>
              </a:rPr>
              <a:t>/ss-45774372</a:t>
            </a:r>
            <a:endParaRPr lang="el-GR" sz="6200" dirty="0"/>
          </a:p>
          <a:p>
            <a:r>
              <a:rPr lang="el-GR" sz="6200" dirty="0"/>
              <a:t>Δασκαλάκη, Ν., Δρόσος, Β. &amp; Κυρίδης, Α. (2002). </a:t>
            </a:r>
            <a:r>
              <a:rPr lang="el-GR" sz="6200" i="1" dirty="0"/>
              <a:t>Συνεργασία σχολείου και οικογένειας. Θεωρητικές προσεγγίσεις, ερευνητικά δεδομένα και προτάσεις. </a:t>
            </a:r>
            <a:r>
              <a:rPr lang="el-GR" sz="6200" dirty="0"/>
              <a:t>Ανάκτηση από: </a:t>
            </a:r>
            <a:r>
              <a:rPr lang="en-US" sz="6200" dirty="0">
                <a:hlinkClick r:id="rId3"/>
              </a:rPr>
              <a:t>https://</a:t>
            </a:r>
            <a:r>
              <a:rPr lang="en-US" sz="6200" dirty="0" err="1">
                <a:hlinkClick r:id="rId3"/>
              </a:rPr>
              <a:t>www.researchgate.net</a:t>
            </a:r>
            <a:r>
              <a:rPr lang="en-US" sz="6200" dirty="0">
                <a:hlinkClick r:id="rId3"/>
              </a:rPr>
              <a:t>/publication/273760650_Synergasia_scholeiou_kai_oikogeneias_Theoretikes_prosengiseis_ereunetika_dedomena_kai_protaseis</a:t>
            </a:r>
            <a:endParaRPr lang="el-GR" sz="6200" dirty="0"/>
          </a:p>
          <a:p>
            <a:r>
              <a:rPr lang="el-GR" sz="6200" dirty="0"/>
              <a:t>Ζηλιασκοπούλου Δ. (2014). Συνεργασία σχολείου-οικογένειας: πρακτικές ενίσχυσης της επικοινωνίας και αντιμετώπισης των δυσκολιών. </a:t>
            </a:r>
            <a:r>
              <a:rPr lang="el-GR" sz="6200" i="1" dirty="0"/>
              <a:t>Στο</a:t>
            </a:r>
            <a:r>
              <a:rPr lang="el-GR" sz="6200" dirty="0"/>
              <a:t> Ε. Κατσαρού &amp; Μ. Λιακοπούλου (επιμ.) </a:t>
            </a:r>
            <a:r>
              <a:rPr lang="el-GR" sz="6200" i="1" dirty="0"/>
              <a:t>Θέματα διδασκαλίας και αγωγής στο πολυπολιτισμικό σχολείο. </a:t>
            </a:r>
            <a:r>
              <a:rPr lang="el-GR" sz="6200" dirty="0"/>
              <a:t>Θεσσαλονίκη: </a:t>
            </a:r>
            <a:r>
              <a:rPr lang="el-GR" sz="6200" dirty="0" err="1"/>
              <a:t>Υ.ΠΑΙ.Θ</a:t>
            </a:r>
            <a:r>
              <a:rPr lang="el-GR" sz="6200" dirty="0"/>
              <a:t>.</a:t>
            </a:r>
            <a:endParaRPr lang="el-GR" altLang="el-GR" sz="6200" dirty="0"/>
          </a:p>
          <a:p>
            <a:r>
              <a:rPr lang="el-GR" altLang="el-GR" sz="6200" dirty="0" err="1"/>
              <a:t>Κουτρούμπα</a:t>
            </a:r>
            <a:r>
              <a:rPr lang="el-GR" altLang="el-GR" sz="6200" dirty="0"/>
              <a:t>, Κ. (2021). </a:t>
            </a:r>
            <a:r>
              <a:rPr lang="el-GR" altLang="el-GR" sz="6200" i="1" dirty="0"/>
              <a:t>Εκπαιδευτικό έργο, σχολική μάθηση και διδακτική αποτελεσματικότητα. </a:t>
            </a:r>
            <a:r>
              <a:rPr lang="el-GR" altLang="el-GR" sz="6200" dirty="0"/>
              <a:t>Αθήνα: </a:t>
            </a:r>
            <a:r>
              <a:rPr lang="el-GR" altLang="el-GR" sz="6200" dirty="0" err="1"/>
              <a:t>Διάδραση</a:t>
            </a:r>
            <a:r>
              <a:rPr lang="el-GR" altLang="el-GR" sz="6200" dirty="0"/>
              <a:t>.</a:t>
            </a:r>
          </a:p>
          <a:p>
            <a:r>
              <a:rPr lang="el-GR" altLang="el-GR" sz="6200" dirty="0" err="1"/>
              <a:t>Μπόνια</a:t>
            </a:r>
            <a:r>
              <a:rPr lang="el-GR" altLang="el-GR" sz="6200" dirty="0"/>
              <a:t>, Α., </a:t>
            </a:r>
            <a:r>
              <a:rPr lang="el-GR" altLang="el-GR" sz="6200" dirty="0" err="1"/>
              <a:t>Μπρούζος</a:t>
            </a:r>
            <a:r>
              <a:rPr lang="el-GR" altLang="el-GR" sz="6200" dirty="0"/>
              <a:t>, Α. &amp; </a:t>
            </a:r>
            <a:r>
              <a:rPr lang="el-GR" altLang="el-GR" sz="6200" dirty="0" err="1"/>
              <a:t>Κοσσυβάκη</a:t>
            </a:r>
            <a:r>
              <a:rPr lang="el-GR" altLang="el-GR" sz="6200" dirty="0"/>
              <a:t>, Φ. 9(2008). Αντιλήψεις και στάσεις των εκπαιδευτικών πρωτοβάθμιας εκπαίδευσης για τους παράγοντες που δυσχεραίνουν τη </a:t>
            </a:r>
            <a:r>
              <a:rPr lang="el-GR" altLang="el-GR" sz="6200" dirty="0" err="1"/>
              <a:t>γονεϊκή</a:t>
            </a:r>
            <a:r>
              <a:rPr lang="el-GR" altLang="el-GR" sz="6200" dirty="0"/>
              <a:t> εμπλοκή στο σχολείο. </a:t>
            </a:r>
            <a:r>
              <a:rPr lang="el-GR" altLang="el-GR" sz="6200" i="1" dirty="0"/>
              <a:t>Επιστημονική Επετηρίδα της Ψυχολογικής Εταιρείας Βορείου Ελλάδος, 6,</a:t>
            </a:r>
            <a:r>
              <a:rPr lang="el-GR" altLang="el-GR" sz="6200" dirty="0"/>
              <a:t> 69-96.</a:t>
            </a:r>
            <a:endParaRPr lang="el-GR" sz="6200" dirty="0"/>
          </a:p>
          <a:p>
            <a:pPr marL="0" indent="0">
              <a:buNone/>
            </a:pPr>
            <a:r>
              <a:rPr lang="el-GR" sz="6200" dirty="0"/>
              <a:t>Ιστοσελίδα</a:t>
            </a:r>
          </a:p>
          <a:p>
            <a:r>
              <a:rPr lang="en-US" sz="6200" dirty="0">
                <a:hlinkClick r:id="rId4"/>
              </a:rPr>
              <a:t>http://</a:t>
            </a:r>
            <a:r>
              <a:rPr lang="en-US" sz="6200" dirty="0" err="1">
                <a:hlinkClick r:id="rId4"/>
              </a:rPr>
              <a:t>aee.iep.edu.gr</a:t>
            </a:r>
            <a:r>
              <a:rPr lang="en-US" sz="6200" dirty="0">
                <a:hlinkClick r:id="rId4"/>
              </a:rPr>
              <a:t>/best-practices/intro</a:t>
            </a:r>
            <a:endParaRPr lang="el-GR" sz="6200" dirty="0"/>
          </a:p>
          <a:p>
            <a:endParaRPr lang="el-GR" sz="2300" dirty="0"/>
          </a:p>
          <a:p>
            <a:endParaRPr lang="el-GR" dirty="0"/>
          </a:p>
        </p:txBody>
      </p:sp>
    </p:spTree>
    <p:extLst>
      <p:ext uri="{BB962C8B-B14F-4D97-AF65-F5344CB8AC3E}">
        <p14:creationId xmlns:p14="http://schemas.microsoft.com/office/powerpoint/2010/main" val="3931287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DEA2B-D976-49A4-A05F-D2F679B25A99}"/>
              </a:ext>
            </a:extLst>
          </p:cNvPr>
          <p:cNvSpPr>
            <a:spLocks noGrp="1"/>
          </p:cNvSpPr>
          <p:nvPr>
            <p:ph type="title"/>
          </p:nvPr>
        </p:nvSpPr>
        <p:spPr>
          <a:xfrm>
            <a:off x="1066800" y="642594"/>
            <a:ext cx="10058400" cy="680597"/>
          </a:xfrm>
          <a:solidFill>
            <a:schemeClr val="accent4">
              <a:lumMod val="20000"/>
              <a:lumOff val="80000"/>
            </a:schemeClr>
          </a:solidFill>
        </p:spPr>
        <p:txBody>
          <a:bodyPr>
            <a:normAutofit/>
          </a:bodyPr>
          <a:lstStyle/>
          <a:p>
            <a:pPr algn="ctr"/>
            <a:r>
              <a:rPr lang="el-GR" sz="3200" b="1" dirty="0"/>
              <a:t>…</a:t>
            </a:r>
            <a:r>
              <a:rPr lang="el-GR" sz="3200" b="1" dirty="0" err="1"/>
              <a:t>ΣυνΕχεια</a:t>
            </a:r>
            <a:endParaRPr lang="el-GR" sz="3200" b="1" dirty="0"/>
          </a:p>
        </p:txBody>
      </p:sp>
      <p:sp>
        <p:nvSpPr>
          <p:cNvPr id="3" name="Content Placeholder 2">
            <a:extLst>
              <a:ext uri="{FF2B5EF4-FFF2-40B4-BE49-F238E27FC236}">
                <a16:creationId xmlns:a16="http://schemas.microsoft.com/office/drawing/2014/main" id="{476C29E3-BCAB-4652-8DC7-4D65B940A5F2}"/>
              </a:ext>
            </a:extLst>
          </p:cNvPr>
          <p:cNvSpPr>
            <a:spLocks noGrp="1"/>
          </p:cNvSpPr>
          <p:nvPr>
            <p:ph idx="1"/>
          </p:nvPr>
        </p:nvSpPr>
        <p:spPr>
          <a:xfrm>
            <a:off x="1066799" y="1710466"/>
            <a:ext cx="10239487" cy="4356847"/>
          </a:xfrm>
          <a:solidFill>
            <a:schemeClr val="bg2"/>
          </a:solidFill>
        </p:spPr>
        <p:txBody>
          <a:bodyPr/>
          <a:lstStyle/>
          <a:p>
            <a:pPr marL="0" indent="0">
              <a:buNone/>
              <a:defRPr/>
            </a:pPr>
            <a:endParaRPr lang="en-US" sz="2400" b="1" dirty="0"/>
          </a:p>
          <a:p>
            <a:pPr marL="0" indent="0">
              <a:buNone/>
              <a:defRPr/>
            </a:pPr>
            <a:r>
              <a:rPr lang="el-GR" sz="2800" dirty="0"/>
              <a:t>Ο </a:t>
            </a:r>
            <a:r>
              <a:rPr lang="en-US" sz="2800" b="1" dirty="0"/>
              <a:t>John</a:t>
            </a:r>
            <a:r>
              <a:rPr lang="el-GR" sz="2800" b="1" dirty="0"/>
              <a:t> </a:t>
            </a:r>
            <a:r>
              <a:rPr lang="en-US" sz="2800" b="1" dirty="0"/>
              <a:t>Dewey</a:t>
            </a:r>
            <a:r>
              <a:rPr lang="el-GR" sz="2800" b="1" dirty="0"/>
              <a:t> </a:t>
            </a:r>
            <a:r>
              <a:rPr lang="el-GR" sz="2800" dirty="0"/>
              <a:t>στις αρχές του 20 αι. έγραψε: «Για να μάθουν οι άνθρωποι να συνεργάζονται, πρέπει να βιώσουν πρώτα τη συνεργατική διαδικασία μέσα στο σχολείο. Γι’ αυτό το σχολείο πρέπει να είναι «τόπος συνεργασίας, επικοινωνίας, συναναστροφής, ομαδικής εργασίας και ενεργού συμμετοχής».</a:t>
            </a:r>
            <a:endParaRPr lang="el-GR" sz="2800" b="1" dirty="0"/>
          </a:p>
          <a:p>
            <a:endParaRPr lang="el-GR" dirty="0"/>
          </a:p>
        </p:txBody>
      </p:sp>
    </p:spTree>
    <p:extLst>
      <p:ext uri="{BB962C8B-B14F-4D97-AF65-F5344CB8AC3E}">
        <p14:creationId xmlns:p14="http://schemas.microsoft.com/office/powerpoint/2010/main" val="734719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B0CC2-BA27-4B9B-8E92-DAA558E6ED28}"/>
              </a:ext>
            </a:extLst>
          </p:cNvPr>
          <p:cNvSpPr>
            <a:spLocks noGrp="1"/>
          </p:cNvSpPr>
          <p:nvPr>
            <p:ph type="title"/>
          </p:nvPr>
        </p:nvSpPr>
        <p:spPr>
          <a:xfrm>
            <a:off x="8375375" y="4970031"/>
            <a:ext cx="3816626" cy="966943"/>
          </a:xfrm>
        </p:spPr>
        <p:txBody>
          <a:bodyPr>
            <a:normAutofit/>
          </a:bodyPr>
          <a:lstStyle/>
          <a:p>
            <a:pPr algn="ctr"/>
            <a:r>
              <a:rPr lang="el-GR" sz="2400" b="1" i="1" dirty="0" err="1"/>
              <a:t>ΘΕΜα</a:t>
            </a:r>
            <a:r>
              <a:rPr lang="el-GR" sz="2400" b="1" i="1" dirty="0"/>
              <a:t> για </a:t>
            </a:r>
            <a:r>
              <a:rPr lang="el-GR" sz="2400" b="1" i="1" dirty="0" err="1"/>
              <a:t>συζΗτηση</a:t>
            </a:r>
            <a:endParaRPr lang="el-GR" sz="2400" b="1" i="1" dirty="0"/>
          </a:p>
        </p:txBody>
      </p:sp>
      <p:sp>
        <p:nvSpPr>
          <p:cNvPr id="3" name="Content Placeholder 2">
            <a:extLst>
              <a:ext uri="{FF2B5EF4-FFF2-40B4-BE49-F238E27FC236}">
                <a16:creationId xmlns:a16="http://schemas.microsoft.com/office/drawing/2014/main" id="{64846A4F-AA8F-478C-8A38-9C26C3EEEF56}"/>
              </a:ext>
            </a:extLst>
          </p:cNvPr>
          <p:cNvSpPr>
            <a:spLocks noGrp="1"/>
          </p:cNvSpPr>
          <p:nvPr>
            <p:ph type="body" idx="1"/>
          </p:nvPr>
        </p:nvSpPr>
        <p:spPr>
          <a:xfrm>
            <a:off x="238405" y="4863547"/>
            <a:ext cx="8163473" cy="1812967"/>
          </a:xfrm>
        </p:spPr>
        <p:txBody>
          <a:bodyPr>
            <a:normAutofit lnSpcReduction="10000"/>
          </a:bodyPr>
          <a:lstStyle/>
          <a:p>
            <a:r>
              <a:rPr lang="el-GR" sz="2800" dirty="0"/>
              <a:t>Ποια η σημασία της </a:t>
            </a:r>
            <a:r>
              <a:rPr lang="el-GR" sz="2800" dirty="0" err="1"/>
              <a:t>γονεϊκής</a:t>
            </a:r>
            <a:r>
              <a:rPr lang="el-GR" sz="2800" dirty="0"/>
              <a:t> εμπλοκής στην εκπαίδευση</a:t>
            </a:r>
            <a:r>
              <a:rPr lang="el-GR" sz="2800" dirty="0">
                <a:cs typeface="Arial" panose="020B0604020202020204" pitchFamily="34" charset="0"/>
              </a:rPr>
              <a:t>; Πώς επηρεάζουν οι γονείς την ακαδημαϊκή επίδοση του παιδιού και τη στάση του απέναντι στο σχολείο;</a:t>
            </a:r>
            <a:endParaRPr lang="el-GR" sz="2800" dirty="0"/>
          </a:p>
          <a:p>
            <a:pPr marL="0" indent="0">
              <a:buNone/>
            </a:pPr>
            <a:endParaRPr lang="el-GR" sz="2400" dirty="0">
              <a:latin typeface="+mj-lt"/>
            </a:endParaRPr>
          </a:p>
        </p:txBody>
      </p:sp>
    </p:spTree>
    <p:extLst>
      <p:ext uri="{BB962C8B-B14F-4D97-AF65-F5344CB8AC3E}">
        <p14:creationId xmlns:p14="http://schemas.microsoft.com/office/powerpoint/2010/main" val="3741553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3DEBD-66C4-4FA5-9F06-8B94DC19A8FE}"/>
              </a:ext>
            </a:extLst>
          </p:cNvPr>
          <p:cNvSpPr>
            <a:spLocks noGrp="1"/>
          </p:cNvSpPr>
          <p:nvPr>
            <p:ph type="title"/>
          </p:nvPr>
        </p:nvSpPr>
        <p:spPr>
          <a:xfrm>
            <a:off x="848139" y="462580"/>
            <a:ext cx="10827026" cy="720762"/>
          </a:xfrm>
          <a:solidFill>
            <a:schemeClr val="accent4">
              <a:lumMod val="20000"/>
              <a:lumOff val="80000"/>
            </a:schemeClr>
          </a:solidFill>
        </p:spPr>
        <p:txBody>
          <a:bodyPr>
            <a:noAutofit/>
          </a:bodyPr>
          <a:lstStyle/>
          <a:p>
            <a:pPr algn="ctr"/>
            <a:r>
              <a:rPr lang="el-GR" sz="2800" b="1" dirty="0"/>
              <a:t>Το </a:t>
            </a:r>
            <a:r>
              <a:rPr lang="el-GR" sz="2800" b="1" dirty="0" err="1"/>
              <a:t>μοντΕλο</a:t>
            </a:r>
            <a:r>
              <a:rPr lang="el-GR" sz="2800" b="1" dirty="0"/>
              <a:t> των </a:t>
            </a:r>
            <a:r>
              <a:rPr lang="el-GR" sz="2800" b="1" dirty="0" err="1"/>
              <a:t>επικαλυπτΟμενων</a:t>
            </a:r>
            <a:r>
              <a:rPr lang="el-GR" sz="2800" b="1" dirty="0"/>
              <a:t> </a:t>
            </a:r>
            <a:r>
              <a:rPr lang="el-GR" sz="2800" b="1" dirty="0" err="1"/>
              <a:t>σφαιρΩν</a:t>
            </a:r>
            <a:r>
              <a:rPr lang="el-GR" sz="2800" b="1" dirty="0"/>
              <a:t> </a:t>
            </a:r>
            <a:r>
              <a:rPr lang="en-US" sz="2800" b="1" dirty="0"/>
              <a:t>(J. Epstein, 1995)</a:t>
            </a:r>
            <a:endParaRPr lang="el-GR" sz="2800" b="1" dirty="0"/>
          </a:p>
        </p:txBody>
      </p:sp>
      <p:graphicFrame>
        <p:nvGraphicFramePr>
          <p:cNvPr id="4" name="Content Placeholder 3">
            <a:extLst>
              <a:ext uri="{FF2B5EF4-FFF2-40B4-BE49-F238E27FC236}">
                <a16:creationId xmlns:a16="http://schemas.microsoft.com/office/drawing/2014/main" id="{D7700F37-853B-458E-880C-0500EB7A04C4}"/>
              </a:ext>
            </a:extLst>
          </p:cNvPr>
          <p:cNvGraphicFramePr>
            <a:graphicFrameLocks noGrp="1"/>
          </p:cNvGraphicFramePr>
          <p:nvPr>
            <p:ph idx="1"/>
            <p:extLst>
              <p:ext uri="{D42A27DB-BD31-4B8C-83A1-F6EECF244321}">
                <p14:modId xmlns:p14="http://schemas.microsoft.com/office/powerpoint/2010/main" val="132238920"/>
              </p:ext>
            </p:extLst>
          </p:nvPr>
        </p:nvGraphicFramePr>
        <p:xfrm>
          <a:off x="873162" y="1266888"/>
          <a:ext cx="10058400" cy="54652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C9DD9AA4-6CB6-449D-A1ED-730EA2FB61FB}"/>
              </a:ext>
            </a:extLst>
          </p:cNvPr>
          <p:cNvSpPr txBox="1"/>
          <p:nvPr/>
        </p:nvSpPr>
        <p:spPr>
          <a:xfrm>
            <a:off x="5425440" y="3851237"/>
            <a:ext cx="694944" cy="307777"/>
          </a:xfrm>
          <a:prstGeom prst="rect">
            <a:avLst/>
          </a:prstGeom>
          <a:noFill/>
        </p:spPr>
        <p:txBody>
          <a:bodyPr wrap="square" rtlCol="0">
            <a:spAutoFit/>
          </a:bodyPr>
          <a:lstStyle/>
          <a:p>
            <a:r>
              <a:rPr lang="el-GR" sz="1400" dirty="0"/>
              <a:t>Παιδί</a:t>
            </a:r>
          </a:p>
        </p:txBody>
      </p:sp>
    </p:spTree>
    <p:extLst>
      <p:ext uri="{BB962C8B-B14F-4D97-AF65-F5344CB8AC3E}">
        <p14:creationId xmlns:p14="http://schemas.microsoft.com/office/powerpoint/2010/main" val="2372121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B5801-CB2B-4CCD-B848-D57844EFB52E}"/>
              </a:ext>
            </a:extLst>
          </p:cNvPr>
          <p:cNvSpPr>
            <a:spLocks noGrp="1"/>
          </p:cNvSpPr>
          <p:nvPr>
            <p:ph type="title"/>
          </p:nvPr>
        </p:nvSpPr>
        <p:spPr>
          <a:xfrm>
            <a:off x="1093304" y="417308"/>
            <a:ext cx="10058400" cy="771678"/>
          </a:xfrm>
          <a:solidFill>
            <a:schemeClr val="accent4">
              <a:lumMod val="20000"/>
              <a:lumOff val="80000"/>
            </a:schemeClr>
          </a:solidFill>
        </p:spPr>
        <p:txBody>
          <a:bodyPr>
            <a:normAutofit/>
          </a:bodyPr>
          <a:lstStyle/>
          <a:p>
            <a:pPr algn="ctr"/>
            <a:r>
              <a:rPr lang="el-GR" sz="3600" b="1" dirty="0" err="1"/>
              <a:t>ΠαιδΙ</a:t>
            </a:r>
            <a:r>
              <a:rPr lang="el-GR" sz="3600" b="1" dirty="0"/>
              <a:t>, </a:t>
            </a:r>
            <a:r>
              <a:rPr lang="el-GR" sz="3600" b="1" dirty="0" err="1"/>
              <a:t>γονεΙς</a:t>
            </a:r>
            <a:r>
              <a:rPr lang="el-GR" sz="3600" b="1" dirty="0"/>
              <a:t> και </a:t>
            </a:r>
            <a:r>
              <a:rPr lang="el-GR" sz="3600" b="1" dirty="0" err="1"/>
              <a:t>εκπαΙδευση</a:t>
            </a:r>
            <a:endParaRPr lang="el-GR" sz="3600" b="1" dirty="0"/>
          </a:p>
        </p:txBody>
      </p:sp>
      <p:sp>
        <p:nvSpPr>
          <p:cNvPr id="3" name="Content Placeholder 2">
            <a:extLst>
              <a:ext uri="{FF2B5EF4-FFF2-40B4-BE49-F238E27FC236}">
                <a16:creationId xmlns:a16="http://schemas.microsoft.com/office/drawing/2014/main" id="{2BB1AFE1-A70E-4033-8C22-D5038FE13D34}"/>
              </a:ext>
            </a:extLst>
          </p:cNvPr>
          <p:cNvSpPr>
            <a:spLocks noGrp="1"/>
          </p:cNvSpPr>
          <p:nvPr>
            <p:ph idx="1"/>
          </p:nvPr>
        </p:nvSpPr>
        <p:spPr>
          <a:xfrm>
            <a:off x="1066800" y="1285461"/>
            <a:ext cx="10539984" cy="5322603"/>
          </a:xfrm>
        </p:spPr>
        <p:txBody>
          <a:bodyPr>
            <a:noAutofit/>
          </a:bodyPr>
          <a:lstStyle/>
          <a:p>
            <a:r>
              <a:rPr lang="el-GR" sz="2400" dirty="0"/>
              <a:t>Η </a:t>
            </a:r>
            <a:r>
              <a:rPr lang="en-US" sz="2400" dirty="0"/>
              <a:t>Joyce Epstein </a:t>
            </a:r>
            <a:r>
              <a:rPr lang="el-GR" sz="2400" dirty="0"/>
              <a:t>μελέτησε συστηματικά την επίδραση που μπορεί να έχει η στάση του γονιού απέναντι στο παιδί, την ανάπτυξη και την εκπαίδευσή σου.</a:t>
            </a:r>
          </a:p>
          <a:p>
            <a:endParaRPr lang="el-GR" sz="2400" dirty="0"/>
          </a:p>
          <a:p>
            <a:pPr marL="0" indent="0">
              <a:buNone/>
            </a:pPr>
            <a:r>
              <a:rPr lang="el-GR" sz="2400" dirty="0"/>
              <a:t>Οι γονείς επηρεάζουν το παιδί με:</a:t>
            </a:r>
          </a:p>
          <a:p>
            <a:r>
              <a:rPr lang="el-GR" sz="2400" dirty="0"/>
              <a:t>το σύνολο των </a:t>
            </a:r>
            <a:r>
              <a:rPr lang="el-GR" sz="2400" dirty="0" err="1"/>
              <a:t>κοινωνικο</a:t>
            </a:r>
            <a:r>
              <a:rPr lang="el-GR" sz="2400" dirty="0"/>
              <a:t>-οικονομικών τους χαρακτηριστικών</a:t>
            </a:r>
          </a:p>
          <a:p>
            <a:r>
              <a:rPr lang="el-GR" sz="2400" dirty="0"/>
              <a:t>τις προσωπικές τους επιδιώξεις</a:t>
            </a:r>
          </a:p>
          <a:p>
            <a:r>
              <a:rPr lang="el-GR" sz="2400" dirty="0"/>
              <a:t>το </a:t>
            </a:r>
            <a:r>
              <a:rPr lang="el-GR" sz="2400" dirty="0" err="1"/>
              <a:t>αξιακό</a:t>
            </a:r>
            <a:r>
              <a:rPr lang="el-GR" sz="2400" dirty="0"/>
              <a:t> τους σύστημα</a:t>
            </a:r>
          </a:p>
          <a:p>
            <a:r>
              <a:rPr lang="el-GR" sz="2400" dirty="0"/>
              <a:t>το επίπεδο εκπαίδευσής τους</a:t>
            </a:r>
          </a:p>
          <a:p>
            <a:r>
              <a:rPr lang="el-GR" sz="2400" dirty="0"/>
              <a:t>τις προσδοκίες που έχουν για τα παιδιά τους</a:t>
            </a:r>
          </a:p>
          <a:p>
            <a:r>
              <a:rPr lang="el-GR" sz="2400" dirty="0"/>
              <a:t>τα </a:t>
            </a:r>
            <a:r>
              <a:rPr lang="el-GR" sz="2400" dirty="0" err="1"/>
              <a:t>ψυχοσυναισθηματικά</a:t>
            </a:r>
            <a:r>
              <a:rPr lang="el-GR" sz="2400" dirty="0"/>
              <a:t> τους χαρακτηριστικά (</a:t>
            </a:r>
            <a:r>
              <a:rPr lang="el-GR" sz="2400" dirty="0" err="1"/>
              <a:t>Κουτρούμπα</a:t>
            </a:r>
            <a:r>
              <a:rPr lang="el-GR" sz="2400" dirty="0"/>
              <a:t>, 2021).</a:t>
            </a:r>
          </a:p>
        </p:txBody>
      </p:sp>
    </p:spTree>
    <p:extLst>
      <p:ext uri="{BB962C8B-B14F-4D97-AF65-F5344CB8AC3E}">
        <p14:creationId xmlns:p14="http://schemas.microsoft.com/office/powerpoint/2010/main" val="288194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D50A1-8C00-40E3-86C9-6460209DF8E5}"/>
              </a:ext>
            </a:extLst>
          </p:cNvPr>
          <p:cNvSpPr>
            <a:spLocks noGrp="1"/>
          </p:cNvSpPr>
          <p:nvPr>
            <p:ph type="title"/>
          </p:nvPr>
        </p:nvSpPr>
        <p:spPr>
          <a:xfrm>
            <a:off x="1066800" y="642594"/>
            <a:ext cx="10058400" cy="649758"/>
          </a:xfrm>
          <a:solidFill>
            <a:schemeClr val="accent4">
              <a:lumMod val="20000"/>
              <a:lumOff val="80000"/>
            </a:schemeClr>
          </a:solidFill>
        </p:spPr>
        <p:txBody>
          <a:bodyPr>
            <a:normAutofit/>
          </a:bodyPr>
          <a:lstStyle/>
          <a:p>
            <a:pPr algn="ctr"/>
            <a:r>
              <a:rPr lang="el-GR" sz="3200" b="1" dirty="0" err="1"/>
              <a:t>ΕπΙπεδα</a:t>
            </a:r>
            <a:r>
              <a:rPr lang="el-GR" sz="3200" b="1" dirty="0"/>
              <a:t> </a:t>
            </a:r>
            <a:r>
              <a:rPr lang="el-GR" sz="3200" b="1" dirty="0" err="1"/>
              <a:t>επικοινωνΙας</a:t>
            </a:r>
            <a:r>
              <a:rPr lang="el-GR" sz="3200" b="1" dirty="0"/>
              <a:t> </a:t>
            </a:r>
            <a:r>
              <a:rPr lang="el-GR" sz="3200" b="1" dirty="0" err="1"/>
              <a:t>σχολεΙου-οικογΕνειας</a:t>
            </a:r>
            <a:endParaRPr lang="el-GR" sz="3200" b="1" dirty="0"/>
          </a:p>
        </p:txBody>
      </p:sp>
      <p:graphicFrame>
        <p:nvGraphicFramePr>
          <p:cNvPr id="4" name="Content Placeholder 3">
            <a:extLst>
              <a:ext uri="{FF2B5EF4-FFF2-40B4-BE49-F238E27FC236}">
                <a16:creationId xmlns:a16="http://schemas.microsoft.com/office/drawing/2014/main" id="{B5E9D0F9-F4AD-463A-B753-D0F91FF379DB}"/>
              </a:ext>
            </a:extLst>
          </p:cNvPr>
          <p:cNvGraphicFramePr>
            <a:graphicFrameLocks noGrp="1"/>
          </p:cNvGraphicFramePr>
          <p:nvPr>
            <p:ph idx="1"/>
            <p:extLst>
              <p:ext uri="{D42A27DB-BD31-4B8C-83A1-F6EECF244321}">
                <p14:modId xmlns:p14="http://schemas.microsoft.com/office/powerpoint/2010/main" val="2087176067"/>
              </p:ext>
            </p:extLst>
          </p:nvPr>
        </p:nvGraphicFramePr>
        <p:xfrm>
          <a:off x="1066800" y="1272210"/>
          <a:ext cx="9954768" cy="54333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90240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C111E-FA60-407F-8847-B6701BF8AF96}"/>
              </a:ext>
            </a:extLst>
          </p:cNvPr>
          <p:cNvSpPr>
            <a:spLocks noGrp="1"/>
          </p:cNvSpPr>
          <p:nvPr>
            <p:ph type="title"/>
          </p:nvPr>
        </p:nvSpPr>
        <p:spPr>
          <a:xfrm>
            <a:off x="1066800" y="642594"/>
            <a:ext cx="10058400" cy="659081"/>
          </a:xfrm>
          <a:solidFill>
            <a:schemeClr val="accent4">
              <a:lumMod val="20000"/>
              <a:lumOff val="80000"/>
            </a:schemeClr>
          </a:solidFill>
        </p:spPr>
        <p:txBody>
          <a:bodyPr>
            <a:normAutofit/>
          </a:bodyPr>
          <a:lstStyle/>
          <a:p>
            <a:pPr algn="ctr"/>
            <a:r>
              <a:rPr lang="el-GR" sz="3200" b="1" dirty="0" err="1"/>
              <a:t>ΟφΕλη</a:t>
            </a:r>
            <a:r>
              <a:rPr lang="el-GR" sz="3200" b="1" dirty="0"/>
              <a:t>  της </a:t>
            </a:r>
            <a:r>
              <a:rPr lang="el-GR" sz="3200" b="1" dirty="0" err="1"/>
              <a:t>γονεϊκΗς</a:t>
            </a:r>
            <a:r>
              <a:rPr lang="el-GR" sz="3200" b="1" dirty="0"/>
              <a:t> </a:t>
            </a:r>
            <a:r>
              <a:rPr lang="el-GR" sz="3200" b="1" dirty="0" err="1"/>
              <a:t>εμπλοκΗς</a:t>
            </a:r>
            <a:r>
              <a:rPr lang="el-GR" sz="3200" b="1" dirty="0"/>
              <a:t> για τα </a:t>
            </a:r>
            <a:r>
              <a:rPr lang="el-GR" sz="3200" b="1" dirty="0" err="1"/>
              <a:t>παιδιΑ</a:t>
            </a:r>
            <a:endParaRPr lang="el-GR" sz="3200" b="1" dirty="0"/>
          </a:p>
        </p:txBody>
      </p:sp>
      <p:sp>
        <p:nvSpPr>
          <p:cNvPr id="3" name="Content Placeholder 2">
            <a:extLst>
              <a:ext uri="{FF2B5EF4-FFF2-40B4-BE49-F238E27FC236}">
                <a16:creationId xmlns:a16="http://schemas.microsoft.com/office/drawing/2014/main" id="{1600EF46-5112-4A38-8AF8-0791A75679A2}"/>
              </a:ext>
            </a:extLst>
          </p:cNvPr>
          <p:cNvSpPr>
            <a:spLocks noGrp="1"/>
          </p:cNvSpPr>
          <p:nvPr>
            <p:ph idx="1"/>
          </p:nvPr>
        </p:nvSpPr>
        <p:spPr>
          <a:xfrm>
            <a:off x="1066800" y="1624405"/>
            <a:ext cx="10058400" cy="4410635"/>
          </a:xfrm>
          <a:solidFill>
            <a:schemeClr val="bg2"/>
          </a:solidFill>
        </p:spPr>
        <p:txBody>
          <a:bodyPr/>
          <a:lstStyle/>
          <a:p>
            <a:pPr marL="0" indent="0">
              <a:buNone/>
            </a:pPr>
            <a:r>
              <a:rPr lang="el-GR" sz="2800" dirty="0"/>
              <a:t>Οι έρευνες σχετικά με τα οφέλη της εμπλοκής των γονέων στη σχολική ζωή του παιδιού τους δείχνουν: </a:t>
            </a:r>
          </a:p>
          <a:p>
            <a:pPr marL="0" indent="0">
              <a:buNone/>
            </a:pPr>
            <a:endParaRPr lang="en-GB" sz="2800" dirty="0"/>
          </a:p>
          <a:p>
            <a:pPr lvl="1"/>
            <a:r>
              <a:rPr lang="el-GR" sz="2800" dirty="0"/>
              <a:t>Βελτίωση στην ακαδημαϊκή επίδοση του παιδιού</a:t>
            </a:r>
          </a:p>
          <a:p>
            <a:pPr lvl="1"/>
            <a:r>
              <a:rPr lang="el-GR" sz="2800" dirty="0"/>
              <a:t>Βελτίωση στη συμπεριφορά  του παιδιού</a:t>
            </a:r>
          </a:p>
          <a:p>
            <a:pPr lvl="1"/>
            <a:r>
              <a:rPr lang="el-GR" sz="2800" dirty="0"/>
              <a:t>Βελτίωση στη στάση του μαθητή απέναντι στο σχολείο</a:t>
            </a:r>
          </a:p>
          <a:p>
            <a:pPr lvl="1"/>
            <a:r>
              <a:rPr lang="el-GR" sz="2800" dirty="0"/>
              <a:t>Βελτίωση στην αυτοεικόνα και στην αυτοπεποίθηση του μαθητή</a:t>
            </a:r>
          </a:p>
          <a:p>
            <a:pPr lvl="1"/>
            <a:r>
              <a:rPr lang="el-GR" sz="2800" dirty="0"/>
              <a:t>Μείωση του ποσοστού σχολικής διαρροής</a:t>
            </a:r>
            <a:endParaRPr lang="en-GB" sz="2800" dirty="0"/>
          </a:p>
          <a:p>
            <a:endParaRPr lang="el-GR" dirty="0"/>
          </a:p>
        </p:txBody>
      </p:sp>
    </p:spTree>
    <p:extLst>
      <p:ext uri="{BB962C8B-B14F-4D97-AF65-F5344CB8AC3E}">
        <p14:creationId xmlns:p14="http://schemas.microsoft.com/office/powerpoint/2010/main" val="32635733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4DF91-85B8-4878-875E-859E838A8A42}"/>
              </a:ext>
            </a:extLst>
          </p:cNvPr>
          <p:cNvSpPr>
            <a:spLocks noGrp="1"/>
          </p:cNvSpPr>
          <p:nvPr>
            <p:ph type="title"/>
          </p:nvPr>
        </p:nvSpPr>
        <p:spPr>
          <a:xfrm>
            <a:off x="1066800" y="642594"/>
            <a:ext cx="10058400" cy="831204"/>
          </a:xfrm>
          <a:solidFill>
            <a:schemeClr val="accent4">
              <a:lumMod val="20000"/>
              <a:lumOff val="80000"/>
            </a:schemeClr>
          </a:solidFill>
        </p:spPr>
        <p:txBody>
          <a:bodyPr>
            <a:normAutofit/>
          </a:bodyPr>
          <a:lstStyle/>
          <a:p>
            <a:pPr algn="ctr"/>
            <a:r>
              <a:rPr lang="el-GR" sz="3200" b="1" dirty="0" err="1"/>
              <a:t>ΟφΕλη</a:t>
            </a:r>
            <a:r>
              <a:rPr lang="el-GR" sz="3200" b="1" dirty="0"/>
              <a:t> για τους </a:t>
            </a:r>
            <a:r>
              <a:rPr lang="el-GR" sz="3200" b="1" dirty="0" err="1"/>
              <a:t>γονεΙς</a:t>
            </a:r>
            <a:endParaRPr lang="el-GR" sz="3200" b="1" dirty="0"/>
          </a:p>
        </p:txBody>
      </p:sp>
      <p:sp>
        <p:nvSpPr>
          <p:cNvPr id="3" name="Content Placeholder 2">
            <a:extLst>
              <a:ext uri="{FF2B5EF4-FFF2-40B4-BE49-F238E27FC236}">
                <a16:creationId xmlns:a16="http://schemas.microsoft.com/office/drawing/2014/main" id="{1C68FD11-1839-4BFF-B0F4-85DFBE319DF8}"/>
              </a:ext>
            </a:extLst>
          </p:cNvPr>
          <p:cNvSpPr>
            <a:spLocks noGrp="1"/>
          </p:cNvSpPr>
          <p:nvPr>
            <p:ph idx="1"/>
          </p:nvPr>
        </p:nvSpPr>
        <p:spPr>
          <a:xfrm>
            <a:off x="1024128" y="1630017"/>
            <a:ext cx="9720073" cy="4679343"/>
          </a:xfrm>
        </p:spPr>
        <p:txBody>
          <a:bodyPr>
            <a:normAutofit/>
          </a:bodyPr>
          <a:lstStyle/>
          <a:p>
            <a:pPr lvl="1"/>
            <a:r>
              <a:rPr lang="el-GR" sz="2800" dirty="0"/>
              <a:t>Ενδυνάμωση στις σχέσεις εκπαιδευτικών-οικογένειας</a:t>
            </a:r>
          </a:p>
          <a:p>
            <a:pPr lvl="1"/>
            <a:endParaRPr lang="el-GR" sz="2800" dirty="0"/>
          </a:p>
          <a:p>
            <a:pPr lvl="1"/>
            <a:r>
              <a:rPr lang="el-GR" sz="2800" dirty="0"/>
              <a:t>Ενδυνάμωση του </a:t>
            </a:r>
            <a:r>
              <a:rPr lang="el-GR" sz="2800" dirty="0" err="1"/>
              <a:t>γονεϊκού</a:t>
            </a:r>
            <a:r>
              <a:rPr lang="el-GR" sz="2800" dirty="0"/>
              <a:t> ρόλου</a:t>
            </a:r>
          </a:p>
          <a:p>
            <a:pPr lvl="1"/>
            <a:endParaRPr lang="el-GR" sz="2800" dirty="0"/>
          </a:p>
          <a:p>
            <a:pPr lvl="1"/>
            <a:r>
              <a:rPr lang="el-GR" sz="2800" dirty="0"/>
              <a:t>Αλλαγή του γονεϊκού στυλ προς το θετικότερο </a:t>
            </a:r>
          </a:p>
          <a:p>
            <a:pPr lvl="1"/>
            <a:endParaRPr lang="el-GR" sz="2800" dirty="0"/>
          </a:p>
          <a:p>
            <a:pPr lvl="1"/>
            <a:r>
              <a:rPr lang="el-GR" sz="2800" dirty="0"/>
              <a:t>Ενδυνάμωση της σχέσης γονιού-μαθητή</a:t>
            </a:r>
          </a:p>
          <a:p>
            <a:pPr marL="128016" lvl="1" indent="0">
              <a:buNone/>
            </a:pPr>
            <a:endParaRPr lang="el-GR" sz="2800" dirty="0"/>
          </a:p>
          <a:p>
            <a:pPr lvl="1"/>
            <a:r>
              <a:rPr lang="el-GR" sz="2800" dirty="0"/>
              <a:t>Διεύρυνση των γνώσεων και του επιπέδου σπουδών των γονέων </a:t>
            </a:r>
          </a:p>
          <a:p>
            <a:endParaRPr lang="el-GR" dirty="0"/>
          </a:p>
        </p:txBody>
      </p:sp>
    </p:spTree>
    <p:extLst>
      <p:ext uri="{BB962C8B-B14F-4D97-AF65-F5344CB8AC3E}">
        <p14:creationId xmlns:p14="http://schemas.microsoft.com/office/powerpoint/2010/main" val="5769405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419</TotalTime>
  <Words>1863</Words>
  <Application>Microsoft Office PowerPoint</Application>
  <PresentationFormat>Ευρεία οθόνη</PresentationFormat>
  <Paragraphs>178</Paragraphs>
  <Slides>25</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25</vt:i4>
      </vt:variant>
    </vt:vector>
  </HeadingPairs>
  <TitlesOfParts>
    <vt:vector size="31" baseType="lpstr">
      <vt:lpstr>Arial</vt:lpstr>
      <vt:lpstr>Tw Cen MT</vt:lpstr>
      <vt:lpstr>Tw Cen MT Condensed</vt:lpstr>
      <vt:lpstr>Wingdings</vt:lpstr>
      <vt:lpstr>Wingdings 3</vt:lpstr>
      <vt:lpstr>Integral</vt:lpstr>
      <vt:lpstr>Συνεργασια σχολειου-οικογενειασ  ΣΥΝΟΔΕΥΤΙΚO ΥΛΙΚΟ ΠΡΟΣ ΜΕΛΕΤΗ: Κεφάλαιο 11 του βιβλίου που πήρατε: Κουτρούμπα, Κ. (2021). Εκπαιδευτικό έργο, σχολική μάθηση και διδακτική αποτελεσματικότητα.</vt:lpstr>
      <vt:lpstr>ΕισαγωγΗ</vt:lpstr>
      <vt:lpstr>…ΣυνΕχεια</vt:lpstr>
      <vt:lpstr>ΘΕΜα για συζΗτηση</vt:lpstr>
      <vt:lpstr>Το μοντΕλο των επικαλυπτΟμενων σφαιρΩν (J. Epstein, 1995)</vt:lpstr>
      <vt:lpstr>ΠαιδΙ, γονεΙς και εκπαΙδευση</vt:lpstr>
      <vt:lpstr>ΕπΙπεδα επικοινωνΙας σχολεΙου-οικογΕνειας</vt:lpstr>
      <vt:lpstr>ΟφΕλη  της γονεϊκΗς εμπλοκΗς για τα παιδιΑ</vt:lpstr>
      <vt:lpstr>ΟφΕλη για τους γονεΙς</vt:lpstr>
      <vt:lpstr>ΟφΕλη για το σχολεΙο</vt:lpstr>
      <vt:lpstr>ΣχΕση σχολεΙου-οικογΕνειας: ΓονεϊκΑ προφΙλ</vt:lpstr>
      <vt:lpstr>ΜοντΕλα επικοινωνΙας της σχολικΗς μοναδας με τους γονεΙς</vt:lpstr>
      <vt:lpstr>ΑρχΕς καλΗς συνεργασΙας</vt:lpstr>
      <vt:lpstr>ΑποτελεσματικΗ επικοινωνΙα γονΕων-εκπαιδευτικΩν</vt:lpstr>
      <vt:lpstr>ΕμπΟδια συνεργασΙας και παρΑγοντες υπονΟμευσης της επικοινωνΙας</vt:lpstr>
      <vt:lpstr>ΜελΕτη περΙπτωσης 1</vt:lpstr>
      <vt:lpstr>ΑρνητικοΙ παρΑγοντες στην επικοινωνΙα </vt:lpstr>
      <vt:lpstr>ΕρωτηματολΟγιο γονεων-ΠαραδεΙγματα ερωτΗσεων: ΠΟσο συμφωνεΙτε με κΑθε μια απΟ τις παρακΑτω δηλΩσεις:</vt:lpstr>
      <vt:lpstr>ΠαραδεΙγματα ερωΤΗσεων για τη διερεΥνηση της επικοινωνΙας γονΕων-δασκΑλων</vt:lpstr>
      <vt:lpstr>Η μεταναστευτικΗ οικογΕνεια και το σχολεΙο</vt:lpstr>
      <vt:lpstr>ΠΩς διαμορφΩνεται η σχΕση της μεταναστευτικΗς οικογΕνειας με το σχολεΙο;</vt:lpstr>
      <vt:lpstr>Παρουσίαση του PowerPoint</vt:lpstr>
      <vt:lpstr>ΒιωματικΕς ασκΗσεις για γονεΙς (Γιοβαζολιάς, 2011)</vt:lpstr>
      <vt:lpstr>Παρουσίαση του PowerPoint</vt:lpstr>
      <vt:lpstr>ΒιβλιογραφΙα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Συνεργασια σχολειου-οικογενειασ 11η εβδ</dc:title>
  <dc:creator>user</dc:creator>
  <cp:lastModifiedBy>lstamp</cp:lastModifiedBy>
  <cp:revision>115</cp:revision>
  <dcterms:created xsi:type="dcterms:W3CDTF">2019-10-27T08:59:08Z</dcterms:created>
  <dcterms:modified xsi:type="dcterms:W3CDTF">2026-06-04T06:51:15Z</dcterms:modified>
</cp:coreProperties>
</file>