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70" r:id="rId6"/>
    <p:sldId id="257" r:id="rId7"/>
    <p:sldId id="289" r:id="rId8"/>
    <p:sldId id="295" r:id="rId9"/>
    <p:sldId id="290" r:id="rId10"/>
    <p:sldId id="291" r:id="rId11"/>
    <p:sldId id="308" r:id="rId12"/>
    <p:sldId id="319" r:id="rId13"/>
    <p:sldId id="271" r:id="rId14"/>
    <p:sldId id="272" r:id="rId15"/>
    <p:sldId id="269" r:id="rId16"/>
    <p:sldId id="296" r:id="rId17"/>
    <p:sldId id="297" r:id="rId18"/>
    <p:sldId id="294" r:id="rId19"/>
    <p:sldId id="309" r:id="rId20"/>
    <p:sldId id="306" r:id="rId21"/>
    <p:sldId id="320" r:id="rId22"/>
    <p:sldId id="303" r:id="rId23"/>
    <p:sldId id="273" r:id="rId24"/>
    <p:sldId id="287" r:id="rId25"/>
    <p:sldId id="307" r:id="rId26"/>
    <p:sldId id="298"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106" d="100"/>
          <a:sy n="106" d="100"/>
        </p:scale>
        <p:origin x="732"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F9336-6097-48CB-B0E2-3DB8C932ADB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3DDB6845-A29E-4C89-96AE-586F7A80ED90}">
      <dgm:prSet phldrT="[Κείμενο]" custT="1"/>
      <dgm:spPr>
        <a:solidFill>
          <a:srgbClr val="92D050"/>
        </a:solidFill>
      </dgm:spPr>
      <dgm:t>
        <a:bodyPr/>
        <a:lstStyle/>
        <a:p>
          <a:r>
            <a:rPr lang="el-GR" sz="2000" b="1" dirty="0"/>
            <a:t>Μέσα 20ου αι.</a:t>
          </a:r>
        </a:p>
      </dgm:t>
    </dgm:pt>
    <dgm:pt modelId="{A6497621-347C-47F2-A01B-F9FCA37692D5}" type="parTrans" cxnId="{F900D0AF-A2DD-4F16-8D78-3AC27B195D22}">
      <dgm:prSet/>
      <dgm:spPr/>
      <dgm:t>
        <a:bodyPr/>
        <a:lstStyle/>
        <a:p>
          <a:endParaRPr lang="el-GR" sz="2000" b="1"/>
        </a:p>
      </dgm:t>
    </dgm:pt>
    <dgm:pt modelId="{2D194072-CD34-4FF6-8319-C4839826AE47}" type="sibTrans" cxnId="{F900D0AF-A2DD-4F16-8D78-3AC27B195D22}">
      <dgm:prSet/>
      <dgm:spPr/>
      <dgm:t>
        <a:bodyPr/>
        <a:lstStyle/>
        <a:p>
          <a:endParaRPr lang="el-GR" sz="2000" b="1"/>
        </a:p>
      </dgm:t>
    </dgm:pt>
    <dgm:pt modelId="{F23D5212-3EDA-4FA7-8B94-789C69AF0DA1}">
      <dgm:prSet phldrT="[Κείμενο]" custT="1"/>
      <dgm:spPr>
        <a:solidFill>
          <a:srgbClr val="92D050"/>
        </a:solidFill>
      </dgm:spPr>
      <dgm:t>
        <a:bodyPr/>
        <a:lstStyle/>
        <a:p>
          <a:r>
            <a:rPr lang="el-GR" sz="2000" b="1" dirty="0"/>
            <a:t>Η Διδακτική αυτονομείται και αποκτά θεωρητικό υπόβαθρο</a:t>
          </a:r>
        </a:p>
      </dgm:t>
    </dgm:pt>
    <dgm:pt modelId="{3C873B09-8816-4A60-AD2B-A93CA2FE5092}" type="parTrans" cxnId="{7F849736-1223-4985-9475-682A503F201F}">
      <dgm:prSet custT="1"/>
      <dgm:spPr/>
      <dgm:t>
        <a:bodyPr/>
        <a:lstStyle/>
        <a:p>
          <a:endParaRPr lang="el-GR" sz="2000" b="1"/>
        </a:p>
      </dgm:t>
    </dgm:pt>
    <dgm:pt modelId="{BCD165C9-3FD8-4676-9CA5-5594EED07C10}" type="sibTrans" cxnId="{7F849736-1223-4985-9475-682A503F201F}">
      <dgm:prSet/>
      <dgm:spPr/>
      <dgm:t>
        <a:bodyPr/>
        <a:lstStyle/>
        <a:p>
          <a:endParaRPr lang="el-GR" sz="2000" b="1"/>
        </a:p>
      </dgm:t>
    </dgm:pt>
    <dgm:pt modelId="{7EB2ECFE-E3E5-4314-9F25-C62B4FF3AEA2}">
      <dgm:prSet phldrT="[Κείμενο]" custT="1"/>
      <dgm:spPr>
        <a:solidFill>
          <a:srgbClr val="92D050"/>
        </a:solidFill>
      </dgm:spPr>
      <dgm:t>
        <a:bodyPr/>
        <a:lstStyle/>
        <a:p>
          <a:r>
            <a:rPr lang="el-GR" sz="2000" b="1" dirty="0"/>
            <a:t>Μελετά τη γνώση και αναπτύσσει επιμέρους διδακτικές στρατηγικές</a:t>
          </a:r>
        </a:p>
      </dgm:t>
    </dgm:pt>
    <dgm:pt modelId="{1E9888E3-622F-40B8-AA62-465C54327657}" type="parTrans" cxnId="{EF88A56E-9C66-4EFB-AFDF-AB625ADE147F}">
      <dgm:prSet custT="1"/>
      <dgm:spPr/>
      <dgm:t>
        <a:bodyPr/>
        <a:lstStyle/>
        <a:p>
          <a:endParaRPr lang="el-GR" sz="2000" b="1"/>
        </a:p>
      </dgm:t>
    </dgm:pt>
    <dgm:pt modelId="{151794F3-7495-444F-A54C-2DD8D6F62188}" type="sibTrans" cxnId="{EF88A56E-9C66-4EFB-AFDF-AB625ADE147F}">
      <dgm:prSet/>
      <dgm:spPr/>
      <dgm:t>
        <a:bodyPr/>
        <a:lstStyle/>
        <a:p>
          <a:endParaRPr lang="el-GR" sz="2000" b="1"/>
        </a:p>
      </dgm:t>
    </dgm:pt>
    <dgm:pt modelId="{5AE9678B-1935-4D92-A131-40C3C7240FFF}">
      <dgm:prSet phldrT="[Κείμενο]" custT="1"/>
      <dgm:spPr>
        <a:solidFill>
          <a:srgbClr val="92D050"/>
        </a:solidFill>
      </dgm:spPr>
      <dgm:t>
        <a:bodyPr/>
        <a:lstStyle/>
        <a:p>
          <a:r>
            <a:rPr lang="el-GR" sz="2000" b="1" dirty="0"/>
            <a:t>Εξετάζει τις διαδικασίες οικειοποίησης της γνώσης</a:t>
          </a:r>
        </a:p>
      </dgm:t>
    </dgm:pt>
    <dgm:pt modelId="{51FA1E40-676A-483B-93ED-6C95667F61C6}" type="parTrans" cxnId="{00626E85-865D-4712-BEC6-7B6397514CCC}">
      <dgm:prSet custT="1"/>
      <dgm:spPr/>
      <dgm:t>
        <a:bodyPr/>
        <a:lstStyle/>
        <a:p>
          <a:endParaRPr lang="el-GR" sz="2000" b="1"/>
        </a:p>
      </dgm:t>
    </dgm:pt>
    <dgm:pt modelId="{5222B03A-1AC0-4ED2-9993-41B3296696BF}" type="sibTrans" cxnId="{00626E85-865D-4712-BEC6-7B6397514CCC}">
      <dgm:prSet/>
      <dgm:spPr/>
      <dgm:t>
        <a:bodyPr/>
        <a:lstStyle/>
        <a:p>
          <a:endParaRPr lang="el-GR" sz="2000" b="1"/>
        </a:p>
      </dgm:t>
    </dgm:pt>
    <dgm:pt modelId="{3F2B40D7-4075-494F-AE4A-E6733FB6B81E}" type="pres">
      <dgm:prSet presAssocID="{216F9336-6097-48CB-B0E2-3DB8C932ADB1}" presName="Name0" presStyleCnt="0">
        <dgm:presLayoutVars>
          <dgm:chPref val="1"/>
          <dgm:dir/>
          <dgm:animOne val="branch"/>
          <dgm:animLvl val="lvl"/>
          <dgm:resizeHandles val="exact"/>
        </dgm:presLayoutVars>
      </dgm:prSet>
      <dgm:spPr/>
    </dgm:pt>
    <dgm:pt modelId="{C65A5FDA-F2ED-401D-A70D-CFADD9264FB8}" type="pres">
      <dgm:prSet presAssocID="{3DDB6845-A29E-4C89-96AE-586F7A80ED90}" presName="root1" presStyleCnt="0"/>
      <dgm:spPr/>
    </dgm:pt>
    <dgm:pt modelId="{46264D0A-4B40-40E8-BC94-60561C6494AB}" type="pres">
      <dgm:prSet presAssocID="{3DDB6845-A29E-4C89-96AE-586F7A80ED90}" presName="LevelOneTextNode" presStyleLbl="node0" presStyleIdx="0" presStyleCnt="1" custLinFactNeighborX="4999" custLinFactNeighborY="475">
        <dgm:presLayoutVars>
          <dgm:chPref val="3"/>
        </dgm:presLayoutVars>
      </dgm:prSet>
      <dgm:spPr/>
    </dgm:pt>
    <dgm:pt modelId="{2436E7E6-3292-4689-A9FB-E458D96D4AAE}" type="pres">
      <dgm:prSet presAssocID="{3DDB6845-A29E-4C89-96AE-586F7A80ED90}" presName="level2hierChild" presStyleCnt="0"/>
      <dgm:spPr/>
    </dgm:pt>
    <dgm:pt modelId="{952AF98F-737A-4214-B7E3-DF2BDBC4AFE5}" type="pres">
      <dgm:prSet presAssocID="{3C873B09-8816-4A60-AD2B-A93CA2FE5092}" presName="conn2-1" presStyleLbl="parChTrans1D2" presStyleIdx="0" presStyleCnt="3"/>
      <dgm:spPr/>
    </dgm:pt>
    <dgm:pt modelId="{EFD97206-73A9-4F75-9AA1-DCAD6DC2757B}" type="pres">
      <dgm:prSet presAssocID="{3C873B09-8816-4A60-AD2B-A93CA2FE5092}" presName="connTx" presStyleLbl="parChTrans1D2" presStyleIdx="0" presStyleCnt="3"/>
      <dgm:spPr/>
    </dgm:pt>
    <dgm:pt modelId="{3D96DDA4-E436-46F2-B85D-1114A343CC94}" type="pres">
      <dgm:prSet presAssocID="{F23D5212-3EDA-4FA7-8B94-789C69AF0DA1}" presName="root2" presStyleCnt="0"/>
      <dgm:spPr/>
    </dgm:pt>
    <dgm:pt modelId="{8039F113-75FC-446F-AD5D-6D81F7F746B8}" type="pres">
      <dgm:prSet presAssocID="{F23D5212-3EDA-4FA7-8B94-789C69AF0DA1}" presName="LevelTwoTextNode" presStyleLbl="node2" presStyleIdx="0" presStyleCnt="3" custScaleX="118363" custScaleY="163549">
        <dgm:presLayoutVars>
          <dgm:chPref val="3"/>
        </dgm:presLayoutVars>
      </dgm:prSet>
      <dgm:spPr/>
    </dgm:pt>
    <dgm:pt modelId="{E441778A-0099-403B-8408-1408B2E0007E}" type="pres">
      <dgm:prSet presAssocID="{F23D5212-3EDA-4FA7-8B94-789C69AF0DA1}" presName="level3hierChild" presStyleCnt="0"/>
      <dgm:spPr/>
    </dgm:pt>
    <dgm:pt modelId="{7C709484-A6D4-4D6B-8FBE-527E3650C5E2}" type="pres">
      <dgm:prSet presAssocID="{1E9888E3-622F-40B8-AA62-465C54327657}" presName="conn2-1" presStyleLbl="parChTrans1D2" presStyleIdx="1" presStyleCnt="3"/>
      <dgm:spPr/>
    </dgm:pt>
    <dgm:pt modelId="{36E09004-3887-4916-A64F-164CC3FEC468}" type="pres">
      <dgm:prSet presAssocID="{1E9888E3-622F-40B8-AA62-465C54327657}" presName="connTx" presStyleLbl="parChTrans1D2" presStyleIdx="1" presStyleCnt="3"/>
      <dgm:spPr/>
    </dgm:pt>
    <dgm:pt modelId="{C1275F78-834B-4FD1-96E2-E90F2101A8E2}" type="pres">
      <dgm:prSet presAssocID="{7EB2ECFE-E3E5-4314-9F25-C62B4FF3AEA2}" presName="root2" presStyleCnt="0"/>
      <dgm:spPr/>
    </dgm:pt>
    <dgm:pt modelId="{3403FE5B-BF72-41CB-B711-45902415716A}" type="pres">
      <dgm:prSet presAssocID="{7EB2ECFE-E3E5-4314-9F25-C62B4FF3AEA2}" presName="LevelTwoTextNode" presStyleLbl="node2" presStyleIdx="1" presStyleCnt="3" custScaleX="121571" custScaleY="136083">
        <dgm:presLayoutVars>
          <dgm:chPref val="3"/>
        </dgm:presLayoutVars>
      </dgm:prSet>
      <dgm:spPr/>
    </dgm:pt>
    <dgm:pt modelId="{099858A0-BD76-407B-A983-ED7467B1C91B}" type="pres">
      <dgm:prSet presAssocID="{7EB2ECFE-E3E5-4314-9F25-C62B4FF3AEA2}" presName="level3hierChild" presStyleCnt="0"/>
      <dgm:spPr/>
    </dgm:pt>
    <dgm:pt modelId="{8C66CA18-C0D5-49A2-94F6-BC47C9D78E0F}" type="pres">
      <dgm:prSet presAssocID="{51FA1E40-676A-483B-93ED-6C95667F61C6}" presName="conn2-1" presStyleLbl="parChTrans1D2" presStyleIdx="2" presStyleCnt="3"/>
      <dgm:spPr/>
    </dgm:pt>
    <dgm:pt modelId="{1F249243-E998-47F7-AB65-A66F846959B5}" type="pres">
      <dgm:prSet presAssocID="{51FA1E40-676A-483B-93ED-6C95667F61C6}" presName="connTx" presStyleLbl="parChTrans1D2" presStyleIdx="2" presStyleCnt="3"/>
      <dgm:spPr/>
    </dgm:pt>
    <dgm:pt modelId="{16A3B195-1727-4F77-8CE0-38AD39CF4025}" type="pres">
      <dgm:prSet presAssocID="{5AE9678B-1935-4D92-A131-40C3C7240FFF}" presName="root2" presStyleCnt="0"/>
      <dgm:spPr/>
    </dgm:pt>
    <dgm:pt modelId="{9ED20D42-50F6-47B9-A468-FEEDB8DDEC42}" type="pres">
      <dgm:prSet presAssocID="{5AE9678B-1935-4D92-A131-40C3C7240FFF}" presName="LevelTwoTextNode" presStyleLbl="node2" presStyleIdx="2" presStyleCnt="3" custScaleX="121381" custScaleY="163632">
        <dgm:presLayoutVars>
          <dgm:chPref val="3"/>
        </dgm:presLayoutVars>
      </dgm:prSet>
      <dgm:spPr/>
    </dgm:pt>
    <dgm:pt modelId="{310919AF-000B-474E-B945-15EB66654A3E}" type="pres">
      <dgm:prSet presAssocID="{5AE9678B-1935-4D92-A131-40C3C7240FFF}" presName="level3hierChild" presStyleCnt="0"/>
      <dgm:spPr/>
    </dgm:pt>
  </dgm:ptLst>
  <dgm:cxnLst>
    <dgm:cxn modelId="{5CAC2413-DB2D-405E-A4A3-D6FB80626826}" type="presOf" srcId="{51FA1E40-676A-483B-93ED-6C95667F61C6}" destId="{8C66CA18-C0D5-49A2-94F6-BC47C9D78E0F}" srcOrd="0" destOrd="0" presId="urn:microsoft.com/office/officeart/2008/layout/HorizontalMultiLevelHierarchy"/>
    <dgm:cxn modelId="{6EE50021-6E24-419E-BD22-9A12223A1CA8}" type="presOf" srcId="{1E9888E3-622F-40B8-AA62-465C54327657}" destId="{7C709484-A6D4-4D6B-8FBE-527E3650C5E2}" srcOrd="0" destOrd="0" presId="urn:microsoft.com/office/officeart/2008/layout/HorizontalMultiLevelHierarchy"/>
    <dgm:cxn modelId="{0982B131-B3C8-4470-9227-2AEDC9C42AE6}" type="presOf" srcId="{3C873B09-8816-4A60-AD2B-A93CA2FE5092}" destId="{EFD97206-73A9-4F75-9AA1-DCAD6DC2757B}" srcOrd="1" destOrd="0" presId="urn:microsoft.com/office/officeart/2008/layout/HorizontalMultiLevelHierarchy"/>
    <dgm:cxn modelId="{7F849736-1223-4985-9475-682A503F201F}" srcId="{3DDB6845-A29E-4C89-96AE-586F7A80ED90}" destId="{F23D5212-3EDA-4FA7-8B94-789C69AF0DA1}" srcOrd="0" destOrd="0" parTransId="{3C873B09-8816-4A60-AD2B-A93CA2FE5092}" sibTransId="{BCD165C9-3FD8-4676-9CA5-5594EED07C10}"/>
    <dgm:cxn modelId="{615AE543-B239-464D-859B-DCD2B357A29A}" type="presOf" srcId="{3DDB6845-A29E-4C89-96AE-586F7A80ED90}" destId="{46264D0A-4B40-40E8-BC94-60561C6494AB}" srcOrd="0" destOrd="0" presId="urn:microsoft.com/office/officeart/2008/layout/HorizontalMultiLevelHierarchy"/>
    <dgm:cxn modelId="{590F8E64-C4BD-4FCA-A0DB-B1A2A8BAC9C8}" type="presOf" srcId="{51FA1E40-676A-483B-93ED-6C95667F61C6}" destId="{1F249243-E998-47F7-AB65-A66F846959B5}" srcOrd="1" destOrd="0" presId="urn:microsoft.com/office/officeart/2008/layout/HorizontalMultiLevelHierarchy"/>
    <dgm:cxn modelId="{007F7446-1D11-4589-AE66-03B69C311008}" type="presOf" srcId="{1E9888E3-622F-40B8-AA62-465C54327657}" destId="{36E09004-3887-4916-A64F-164CC3FEC468}" srcOrd="1" destOrd="0" presId="urn:microsoft.com/office/officeart/2008/layout/HorizontalMultiLevelHierarchy"/>
    <dgm:cxn modelId="{EF88A56E-9C66-4EFB-AFDF-AB625ADE147F}" srcId="{3DDB6845-A29E-4C89-96AE-586F7A80ED90}" destId="{7EB2ECFE-E3E5-4314-9F25-C62B4FF3AEA2}" srcOrd="1" destOrd="0" parTransId="{1E9888E3-622F-40B8-AA62-465C54327657}" sibTransId="{151794F3-7495-444F-A54C-2DD8D6F62188}"/>
    <dgm:cxn modelId="{00626E85-865D-4712-BEC6-7B6397514CCC}" srcId="{3DDB6845-A29E-4C89-96AE-586F7A80ED90}" destId="{5AE9678B-1935-4D92-A131-40C3C7240FFF}" srcOrd="2" destOrd="0" parTransId="{51FA1E40-676A-483B-93ED-6C95667F61C6}" sibTransId="{5222B03A-1AC0-4ED2-9993-41B3296696BF}"/>
    <dgm:cxn modelId="{C899D48A-3917-4816-A42C-BBA39619B850}" type="presOf" srcId="{F23D5212-3EDA-4FA7-8B94-789C69AF0DA1}" destId="{8039F113-75FC-446F-AD5D-6D81F7F746B8}" srcOrd="0" destOrd="0" presId="urn:microsoft.com/office/officeart/2008/layout/HorizontalMultiLevelHierarchy"/>
    <dgm:cxn modelId="{D17A699A-9DD2-4126-99F6-F18DCADB29F0}" type="presOf" srcId="{216F9336-6097-48CB-B0E2-3DB8C932ADB1}" destId="{3F2B40D7-4075-494F-AE4A-E6733FB6B81E}" srcOrd="0" destOrd="0" presId="urn:microsoft.com/office/officeart/2008/layout/HorizontalMultiLevelHierarchy"/>
    <dgm:cxn modelId="{A1D89FAC-5C6B-449A-B32E-28C2301ECD79}" type="presOf" srcId="{7EB2ECFE-E3E5-4314-9F25-C62B4FF3AEA2}" destId="{3403FE5B-BF72-41CB-B711-45902415716A}" srcOrd="0" destOrd="0" presId="urn:microsoft.com/office/officeart/2008/layout/HorizontalMultiLevelHierarchy"/>
    <dgm:cxn modelId="{F900D0AF-A2DD-4F16-8D78-3AC27B195D22}" srcId="{216F9336-6097-48CB-B0E2-3DB8C932ADB1}" destId="{3DDB6845-A29E-4C89-96AE-586F7A80ED90}" srcOrd="0" destOrd="0" parTransId="{A6497621-347C-47F2-A01B-F9FCA37692D5}" sibTransId="{2D194072-CD34-4FF6-8319-C4839826AE47}"/>
    <dgm:cxn modelId="{C07C0BEA-09BC-4F35-A924-F53F1980B8FD}" type="presOf" srcId="{3C873B09-8816-4A60-AD2B-A93CA2FE5092}" destId="{952AF98F-737A-4214-B7E3-DF2BDBC4AFE5}" srcOrd="0" destOrd="0" presId="urn:microsoft.com/office/officeart/2008/layout/HorizontalMultiLevelHierarchy"/>
    <dgm:cxn modelId="{C47226FA-74E5-4656-BE9B-BE958DD7B3D2}" type="presOf" srcId="{5AE9678B-1935-4D92-A131-40C3C7240FFF}" destId="{9ED20D42-50F6-47B9-A468-FEEDB8DDEC42}" srcOrd="0" destOrd="0" presId="urn:microsoft.com/office/officeart/2008/layout/HorizontalMultiLevelHierarchy"/>
    <dgm:cxn modelId="{54B02022-0B4C-4BC3-8E67-837896D2D326}" type="presParOf" srcId="{3F2B40D7-4075-494F-AE4A-E6733FB6B81E}" destId="{C65A5FDA-F2ED-401D-A70D-CFADD9264FB8}" srcOrd="0" destOrd="0" presId="urn:microsoft.com/office/officeart/2008/layout/HorizontalMultiLevelHierarchy"/>
    <dgm:cxn modelId="{3E9CC165-E55A-43BA-B629-5466515D4DEF}" type="presParOf" srcId="{C65A5FDA-F2ED-401D-A70D-CFADD9264FB8}" destId="{46264D0A-4B40-40E8-BC94-60561C6494AB}" srcOrd="0" destOrd="0" presId="urn:microsoft.com/office/officeart/2008/layout/HorizontalMultiLevelHierarchy"/>
    <dgm:cxn modelId="{A9EF0516-AD7B-4F4E-8411-9B28A7A6B0B5}" type="presParOf" srcId="{C65A5FDA-F2ED-401D-A70D-CFADD9264FB8}" destId="{2436E7E6-3292-4689-A9FB-E458D96D4AAE}" srcOrd="1" destOrd="0" presId="urn:microsoft.com/office/officeart/2008/layout/HorizontalMultiLevelHierarchy"/>
    <dgm:cxn modelId="{1D93B0D9-C5E7-41A7-95DF-C652DC18A900}" type="presParOf" srcId="{2436E7E6-3292-4689-A9FB-E458D96D4AAE}" destId="{952AF98F-737A-4214-B7E3-DF2BDBC4AFE5}" srcOrd="0" destOrd="0" presId="urn:microsoft.com/office/officeart/2008/layout/HorizontalMultiLevelHierarchy"/>
    <dgm:cxn modelId="{E547846E-C644-4D50-BF0A-CBBD77ECC817}" type="presParOf" srcId="{952AF98F-737A-4214-B7E3-DF2BDBC4AFE5}" destId="{EFD97206-73A9-4F75-9AA1-DCAD6DC2757B}" srcOrd="0" destOrd="0" presId="urn:microsoft.com/office/officeart/2008/layout/HorizontalMultiLevelHierarchy"/>
    <dgm:cxn modelId="{099FA918-00D6-40EF-96F4-7F6B025EE78E}" type="presParOf" srcId="{2436E7E6-3292-4689-A9FB-E458D96D4AAE}" destId="{3D96DDA4-E436-46F2-B85D-1114A343CC94}" srcOrd="1" destOrd="0" presId="urn:microsoft.com/office/officeart/2008/layout/HorizontalMultiLevelHierarchy"/>
    <dgm:cxn modelId="{FB32921C-BC4A-41D5-903E-8AE2878AD592}" type="presParOf" srcId="{3D96DDA4-E436-46F2-B85D-1114A343CC94}" destId="{8039F113-75FC-446F-AD5D-6D81F7F746B8}" srcOrd="0" destOrd="0" presId="urn:microsoft.com/office/officeart/2008/layout/HorizontalMultiLevelHierarchy"/>
    <dgm:cxn modelId="{F8D76717-9EAD-4905-B1B4-33777A2F3A0F}" type="presParOf" srcId="{3D96DDA4-E436-46F2-B85D-1114A343CC94}" destId="{E441778A-0099-403B-8408-1408B2E0007E}" srcOrd="1" destOrd="0" presId="urn:microsoft.com/office/officeart/2008/layout/HorizontalMultiLevelHierarchy"/>
    <dgm:cxn modelId="{BA84777B-151C-4307-8A77-8C027BA8F285}" type="presParOf" srcId="{2436E7E6-3292-4689-A9FB-E458D96D4AAE}" destId="{7C709484-A6D4-4D6B-8FBE-527E3650C5E2}" srcOrd="2" destOrd="0" presId="urn:microsoft.com/office/officeart/2008/layout/HorizontalMultiLevelHierarchy"/>
    <dgm:cxn modelId="{5EED89A0-3F7A-4360-B6FA-14C862030376}" type="presParOf" srcId="{7C709484-A6D4-4D6B-8FBE-527E3650C5E2}" destId="{36E09004-3887-4916-A64F-164CC3FEC468}" srcOrd="0" destOrd="0" presId="urn:microsoft.com/office/officeart/2008/layout/HorizontalMultiLevelHierarchy"/>
    <dgm:cxn modelId="{FCFF4A6E-40E6-44B8-A065-E1525B8CDB19}" type="presParOf" srcId="{2436E7E6-3292-4689-A9FB-E458D96D4AAE}" destId="{C1275F78-834B-4FD1-96E2-E90F2101A8E2}" srcOrd="3" destOrd="0" presId="urn:microsoft.com/office/officeart/2008/layout/HorizontalMultiLevelHierarchy"/>
    <dgm:cxn modelId="{5B97092A-2A5C-45FC-8C38-4C9992F8F627}" type="presParOf" srcId="{C1275F78-834B-4FD1-96E2-E90F2101A8E2}" destId="{3403FE5B-BF72-41CB-B711-45902415716A}" srcOrd="0" destOrd="0" presId="urn:microsoft.com/office/officeart/2008/layout/HorizontalMultiLevelHierarchy"/>
    <dgm:cxn modelId="{E2E78602-9335-4947-A892-84630FCBC38E}" type="presParOf" srcId="{C1275F78-834B-4FD1-96E2-E90F2101A8E2}" destId="{099858A0-BD76-407B-A983-ED7467B1C91B}" srcOrd="1" destOrd="0" presId="urn:microsoft.com/office/officeart/2008/layout/HorizontalMultiLevelHierarchy"/>
    <dgm:cxn modelId="{272B5A37-F146-4AB3-AB85-8B4886EA13E8}" type="presParOf" srcId="{2436E7E6-3292-4689-A9FB-E458D96D4AAE}" destId="{8C66CA18-C0D5-49A2-94F6-BC47C9D78E0F}" srcOrd="4" destOrd="0" presId="urn:microsoft.com/office/officeart/2008/layout/HorizontalMultiLevelHierarchy"/>
    <dgm:cxn modelId="{04000688-408C-4464-AF15-E93EA8556C06}" type="presParOf" srcId="{8C66CA18-C0D5-49A2-94F6-BC47C9D78E0F}" destId="{1F249243-E998-47F7-AB65-A66F846959B5}" srcOrd="0" destOrd="0" presId="urn:microsoft.com/office/officeart/2008/layout/HorizontalMultiLevelHierarchy"/>
    <dgm:cxn modelId="{B52D5FF8-79E5-486C-9571-E87E2E737611}" type="presParOf" srcId="{2436E7E6-3292-4689-A9FB-E458D96D4AAE}" destId="{16A3B195-1727-4F77-8CE0-38AD39CF4025}" srcOrd="5" destOrd="0" presId="urn:microsoft.com/office/officeart/2008/layout/HorizontalMultiLevelHierarchy"/>
    <dgm:cxn modelId="{81D8BB0E-5A49-492D-80F9-5173F85001CE}" type="presParOf" srcId="{16A3B195-1727-4F77-8CE0-38AD39CF4025}" destId="{9ED20D42-50F6-47B9-A468-FEEDB8DDEC42}" srcOrd="0" destOrd="0" presId="urn:microsoft.com/office/officeart/2008/layout/HorizontalMultiLevelHierarchy"/>
    <dgm:cxn modelId="{1376AF4E-CB2D-4C54-9ABA-D0EEC916E94B}" type="presParOf" srcId="{16A3B195-1727-4F77-8CE0-38AD39CF4025}" destId="{310919AF-000B-474E-B945-15EB66654A3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3D19E-CE1A-4270-B151-68DE638FAE86}" type="doc">
      <dgm:prSet loTypeId="urn:microsoft.com/office/officeart/2009/layout/CirclePictureHierarchy" loCatId="picture" qsTypeId="urn:microsoft.com/office/officeart/2005/8/quickstyle/simple1" qsCatId="simple" csTypeId="urn:microsoft.com/office/officeart/2005/8/colors/accent1_2" csCatId="accent1" phldr="1"/>
      <dgm:spPr/>
      <dgm:t>
        <a:bodyPr/>
        <a:lstStyle/>
        <a:p>
          <a:endParaRPr lang="el-GR"/>
        </a:p>
      </dgm:t>
    </dgm:pt>
    <dgm:pt modelId="{574BE646-22E1-41C2-9948-D2D1CEFFC9D8}">
      <dgm:prSet phldrT="[Κείμενο]" custT="1"/>
      <dgm:spPr>
        <a:solidFill>
          <a:srgbClr val="FFC000"/>
        </a:solidFill>
      </dgm:spPr>
      <dgm:t>
        <a:bodyPr/>
        <a:lstStyle/>
        <a:p>
          <a:pPr algn="ctr"/>
          <a:r>
            <a:rPr lang="el-GR" sz="1800" b="0" dirty="0">
              <a:solidFill>
                <a:schemeClr val="tx1"/>
              </a:solidFill>
            </a:rPr>
            <a:t>Από το </a:t>
          </a:r>
          <a:r>
            <a:rPr lang="el-GR" sz="1800" b="1" dirty="0">
              <a:solidFill>
                <a:schemeClr val="tx1"/>
              </a:solidFill>
            </a:rPr>
            <a:t>αντικείμενο</a:t>
          </a:r>
          <a:r>
            <a:rPr lang="el-GR" sz="1800" b="0" dirty="0">
              <a:solidFill>
                <a:schemeClr val="tx1"/>
              </a:solidFill>
            </a:rPr>
            <a:t> στο </a:t>
          </a:r>
          <a:r>
            <a:rPr lang="el-GR" sz="1800" b="1" dirty="0">
              <a:solidFill>
                <a:schemeClr val="tx1"/>
              </a:solidFill>
            </a:rPr>
            <a:t>υποκείμενο</a:t>
          </a:r>
          <a:r>
            <a:rPr lang="el-GR" sz="1800" b="0" dirty="0">
              <a:solidFill>
                <a:schemeClr val="tx1"/>
              </a:solidFill>
            </a:rPr>
            <a:t>  της μάθησης</a:t>
          </a:r>
        </a:p>
      </dgm:t>
    </dgm:pt>
    <dgm:pt modelId="{E93E72E8-2A3F-4C14-9C22-65AE0C6159D3}" type="parTrans" cxnId="{14A2F40B-DFAA-4EB4-9BB2-964F7EDC92A8}">
      <dgm:prSet/>
      <dgm:spPr/>
      <dgm:t>
        <a:bodyPr/>
        <a:lstStyle/>
        <a:p>
          <a:endParaRPr lang="el-GR">
            <a:solidFill>
              <a:schemeClr val="bg1"/>
            </a:solidFill>
          </a:endParaRPr>
        </a:p>
      </dgm:t>
    </dgm:pt>
    <dgm:pt modelId="{D3DFAA36-B976-4DE8-A359-8E1BC157D822}" type="sibTrans" cxnId="{14A2F40B-DFAA-4EB4-9BB2-964F7EDC92A8}">
      <dgm:prSet/>
      <dgm:spPr/>
      <dgm:t>
        <a:bodyPr/>
        <a:lstStyle/>
        <a:p>
          <a:endParaRPr lang="el-GR">
            <a:solidFill>
              <a:schemeClr val="bg1"/>
            </a:solidFill>
          </a:endParaRPr>
        </a:p>
      </dgm:t>
    </dgm:pt>
    <dgm:pt modelId="{38D857F4-6D55-479E-8CCE-9363822743E1}">
      <dgm:prSet phldrT="[Κείμενο]" custT="1"/>
      <dgm:spPr>
        <a:solidFill>
          <a:srgbClr val="00B0F0"/>
        </a:solidFill>
      </dgm:spPr>
      <dgm:t>
        <a:bodyPr/>
        <a:lstStyle/>
        <a:p>
          <a:pPr algn="ctr"/>
          <a:r>
            <a:rPr lang="el-GR" sz="1800" b="1" dirty="0">
              <a:solidFill>
                <a:schemeClr val="bg1"/>
              </a:solidFill>
            </a:rPr>
            <a:t>5</a:t>
          </a:r>
          <a:r>
            <a:rPr lang="el-GR" sz="1800" b="1" baseline="30000" dirty="0">
              <a:solidFill>
                <a:schemeClr val="bg1"/>
              </a:solidFill>
            </a:rPr>
            <a:t>η</a:t>
          </a:r>
          <a:r>
            <a:rPr lang="el-GR" sz="1800" b="1" dirty="0">
              <a:solidFill>
                <a:schemeClr val="bg1"/>
              </a:solidFill>
            </a:rPr>
            <a:t> Εστίαση</a:t>
          </a:r>
        </a:p>
        <a:p>
          <a:pPr algn="ctr"/>
          <a:r>
            <a:rPr lang="el-GR" sz="1800" b="1" dirty="0">
              <a:solidFill>
                <a:schemeClr val="bg1"/>
              </a:solidFill>
            </a:rPr>
            <a:t>Ενδιαφέροντα και ικανότητες των</a:t>
          </a:r>
          <a:r>
            <a:rPr lang="el-GR" sz="1600" b="1" dirty="0">
              <a:solidFill>
                <a:schemeClr val="bg1"/>
              </a:solidFill>
            </a:rPr>
            <a:t> μαθητών </a:t>
          </a:r>
        </a:p>
      </dgm:t>
    </dgm:pt>
    <dgm:pt modelId="{36874298-C683-408B-9B70-A21197FD987C}" type="parTrans" cxnId="{2975B7DA-E4B1-43CC-A648-F557585593CF}">
      <dgm:prSet/>
      <dgm:spPr/>
      <dgm:t>
        <a:bodyPr/>
        <a:lstStyle/>
        <a:p>
          <a:endParaRPr lang="el-GR">
            <a:solidFill>
              <a:schemeClr val="bg1"/>
            </a:solidFill>
          </a:endParaRPr>
        </a:p>
      </dgm:t>
    </dgm:pt>
    <dgm:pt modelId="{C15B836D-8702-4853-B8ED-CDDE0C606C5F}" type="sibTrans" cxnId="{2975B7DA-E4B1-43CC-A648-F557585593CF}">
      <dgm:prSet/>
      <dgm:spPr/>
      <dgm:t>
        <a:bodyPr/>
        <a:lstStyle/>
        <a:p>
          <a:endParaRPr lang="el-GR">
            <a:solidFill>
              <a:schemeClr val="bg1"/>
            </a:solidFill>
          </a:endParaRPr>
        </a:p>
      </dgm:t>
    </dgm:pt>
    <dgm:pt modelId="{62CE91EB-E542-4C1C-B335-0366ADC9594A}">
      <dgm:prSet phldrT="[Κείμενο]" custT="1"/>
      <dgm:spPr>
        <a:solidFill>
          <a:srgbClr val="FF0000"/>
        </a:solidFill>
      </dgm:spPr>
      <dgm:t>
        <a:bodyPr/>
        <a:lstStyle/>
        <a:p>
          <a:pPr algn="ctr"/>
          <a:r>
            <a:rPr lang="el-GR" sz="1800" b="1" dirty="0">
              <a:solidFill>
                <a:schemeClr val="bg1"/>
              </a:solidFill>
            </a:rPr>
            <a:t>4</a:t>
          </a:r>
          <a:r>
            <a:rPr lang="el-GR" sz="1800" b="1" baseline="30000" dirty="0">
              <a:solidFill>
                <a:schemeClr val="bg1"/>
              </a:solidFill>
            </a:rPr>
            <a:t>η</a:t>
          </a:r>
          <a:r>
            <a:rPr lang="el-GR" sz="1800" b="1" dirty="0">
              <a:solidFill>
                <a:schemeClr val="bg1"/>
              </a:solidFill>
            </a:rPr>
            <a:t> εστίαση</a:t>
          </a:r>
        </a:p>
        <a:p>
          <a:pPr algn="ctr"/>
          <a:r>
            <a:rPr lang="el-GR" sz="1800" b="1" dirty="0">
              <a:solidFill>
                <a:schemeClr val="bg1"/>
              </a:solidFill>
            </a:rPr>
            <a:t>Αξιοποίηση βιωμάτων και  εμπειριών </a:t>
          </a:r>
        </a:p>
      </dgm:t>
    </dgm:pt>
    <dgm:pt modelId="{76DCE3A6-D147-4576-A9FE-765E811CA526}" type="parTrans" cxnId="{74FC9A95-DB85-4FE7-9D90-4CAB1A3B1433}">
      <dgm:prSet/>
      <dgm:spPr/>
      <dgm:t>
        <a:bodyPr/>
        <a:lstStyle/>
        <a:p>
          <a:endParaRPr lang="el-GR">
            <a:solidFill>
              <a:schemeClr val="bg1"/>
            </a:solidFill>
          </a:endParaRPr>
        </a:p>
      </dgm:t>
    </dgm:pt>
    <dgm:pt modelId="{6814AD2B-8B77-478F-B876-F799C459BD11}" type="sibTrans" cxnId="{74FC9A95-DB85-4FE7-9D90-4CAB1A3B1433}">
      <dgm:prSet/>
      <dgm:spPr/>
      <dgm:t>
        <a:bodyPr/>
        <a:lstStyle/>
        <a:p>
          <a:endParaRPr lang="el-GR">
            <a:solidFill>
              <a:schemeClr val="bg1"/>
            </a:solidFill>
          </a:endParaRPr>
        </a:p>
      </dgm:t>
    </dgm:pt>
    <dgm:pt modelId="{34998A35-146B-4B2F-81C7-2640DDB839A0}">
      <dgm:prSet phldrT="[Κείμενο]" custT="1"/>
      <dgm:spPr>
        <a:solidFill>
          <a:schemeClr val="bg2">
            <a:lumMod val="50000"/>
          </a:schemeClr>
        </a:solidFill>
      </dgm:spPr>
      <dgm:t>
        <a:bodyPr/>
        <a:lstStyle/>
        <a:p>
          <a:pPr algn="ctr"/>
          <a:r>
            <a:rPr lang="el-GR" sz="1800" b="1" dirty="0">
              <a:solidFill>
                <a:schemeClr val="tx1"/>
              </a:solidFill>
            </a:rPr>
            <a:t>3</a:t>
          </a:r>
          <a:r>
            <a:rPr lang="el-GR" sz="1800" b="1" baseline="30000" dirty="0">
              <a:solidFill>
                <a:schemeClr val="tx1"/>
              </a:solidFill>
            </a:rPr>
            <a:t>η</a:t>
          </a:r>
          <a:r>
            <a:rPr lang="el-GR" sz="1800" b="1" dirty="0">
              <a:solidFill>
                <a:schemeClr val="tx1"/>
              </a:solidFill>
            </a:rPr>
            <a:t> Εστίαση</a:t>
          </a:r>
        </a:p>
        <a:p>
          <a:pPr algn="ctr"/>
          <a:r>
            <a:rPr lang="el-GR" sz="1800" b="1" dirty="0">
              <a:solidFill>
                <a:schemeClr val="tx1"/>
              </a:solidFill>
            </a:rPr>
            <a:t>Επικοινωνία και αλληλεπίδραση</a:t>
          </a:r>
        </a:p>
      </dgm:t>
    </dgm:pt>
    <dgm:pt modelId="{41F4AC4B-FECC-414E-827F-1F7820B2DB59}" type="parTrans" cxnId="{2C195652-110C-41C7-98A1-F22DF0A03E17}">
      <dgm:prSet/>
      <dgm:spPr/>
      <dgm:t>
        <a:bodyPr/>
        <a:lstStyle/>
        <a:p>
          <a:endParaRPr lang="el-GR">
            <a:solidFill>
              <a:schemeClr val="bg1"/>
            </a:solidFill>
          </a:endParaRPr>
        </a:p>
      </dgm:t>
    </dgm:pt>
    <dgm:pt modelId="{92E5D1D1-7030-4F21-9BB4-40126D704816}" type="sibTrans" cxnId="{2C195652-110C-41C7-98A1-F22DF0A03E17}">
      <dgm:prSet/>
      <dgm:spPr/>
      <dgm:t>
        <a:bodyPr/>
        <a:lstStyle/>
        <a:p>
          <a:endParaRPr lang="el-GR">
            <a:solidFill>
              <a:schemeClr val="bg1"/>
            </a:solidFill>
          </a:endParaRPr>
        </a:p>
      </dgm:t>
    </dgm:pt>
    <dgm:pt modelId="{34C22657-BCD7-4AE6-9D8F-BBDE269E2058}">
      <dgm:prSet phldrT="[Κείμενο]" custT="1"/>
      <dgm:spPr>
        <a:solidFill>
          <a:schemeClr val="accent4">
            <a:lumMod val="50000"/>
          </a:schemeClr>
        </a:solidFill>
      </dgm:spPr>
      <dgm:t>
        <a:bodyPr/>
        <a:lstStyle/>
        <a:p>
          <a:pPr algn="ctr"/>
          <a:r>
            <a:rPr lang="el-GR" sz="1800" b="1" dirty="0">
              <a:solidFill>
                <a:schemeClr val="bg1"/>
              </a:solidFill>
            </a:rPr>
            <a:t>1</a:t>
          </a:r>
          <a:r>
            <a:rPr lang="el-GR" sz="1800" b="1" baseline="30000" dirty="0">
              <a:solidFill>
                <a:schemeClr val="bg1"/>
              </a:solidFill>
            </a:rPr>
            <a:t>η</a:t>
          </a:r>
          <a:r>
            <a:rPr lang="el-GR" sz="1800" b="1" dirty="0">
              <a:solidFill>
                <a:schemeClr val="bg1"/>
              </a:solidFill>
            </a:rPr>
            <a:t> Εστίαση</a:t>
          </a:r>
        </a:p>
        <a:p>
          <a:pPr algn="ctr"/>
          <a:r>
            <a:rPr lang="el-GR" sz="1800" b="1" dirty="0">
              <a:solidFill>
                <a:schemeClr val="bg1"/>
              </a:solidFill>
            </a:rPr>
            <a:t>Οικοδόμηση της γνώσης </a:t>
          </a:r>
        </a:p>
      </dgm:t>
    </dgm:pt>
    <dgm:pt modelId="{BFCA0727-7531-4F37-96A1-78471E9EC809}" type="parTrans" cxnId="{84340EF8-4854-4526-86BD-B689CA16E54F}">
      <dgm:prSet/>
      <dgm:spPr/>
      <dgm:t>
        <a:bodyPr/>
        <a:lstStyle/>
        <a:p>
          <a:endParaRPr lang="el-GR">
            <a:solidFill>
              <a:schemeClr val="bg1"/>
            </a:solidFill>
          </a:endParaRPr>
        </a:p>
      </dgm:t>
    </dgm:pt>
    <dgm:pt modelId="{FD05A853-1A03-4EC2-AFC5-9E8E14F01BDA}" type="sibTrans" cxnId="{84340EF8-4854-4526-86BD-B689CA16E54F}">
      <dgm:prSet/>
      <dgm:spPr/>
      <dgm:t>
        <a:bodyPr/>
        <a:lstStyle/>
        <a:p>
          <a:endParaRPr lang="el-GR">
            <a:solidFill>
              <a:schemeClr val="bg1"/>
            </a:solidFill>
          </a:endParaRPr>
        </a:p>
      </dgm:t>
    </dgm:pt>
    <dgm:pt modelId="{86537D76-8B51-4D29-B429-9174354058E2}">
      <dgm:prSet phldrT="[Κείμενο]" custT="1"/>
      <dgm:spPr>
        <a:solidFill>
          <a:srgbClr val="92D050"/>
        </a:solidFill>
      </dgm:spPr>
      <dgm:t>
        <a:bodyPr/>
        <a:lstStyle/>
        <a:p>
          <a:pPr algn="ctr"/>
          <a:r>
            <a:rPr lang="el-GR" sz="1800" b="1" dirty="0">
              <a:solidFill>
                <a:schemeClr val="tx1"/>
              </a:solidFill>
            </a:rPr>
            <a:t>2</a:t>
          </a:r>
          <a:r>
            <a:rPr lang="el-GR" sz="1800" b="1" baseline="30000" dirty="0">
              <a:solidFill>
                <a:schemeClr val="tx1"/>
              </a:solidFill>
            </a:rPr>
            <a:t>η</a:t>
          </a:r>
          <a:r>
            <a:rPr lang="el-GR" sz="1800" b="1" dirty="0">
              <a:solidFill>
                <a:schemeClr val="tx1"/>
              </a:solidFill>
            </a:rPr>
            <a:t>  Εστίαση</a:t>
          </a:r>
        </a:p>
        <a:p>
          <a:pPr algn="ctr"/>
          <a:r>
            <a:rPr lang="el-GR" sz="1800" b="1" dirty="0">
              <a:solidFill>
                <a:schemeClr val="tx1"/>
              </a:solidFill>
            </a:rPr>
            <a:t>Καλλιέργεια δεξιοτήτων</a:t>
          </a:r>
        </a:p>
      </dgm:t>
    </dgm:pt>
    <dgm:pt modelId="{F85A07C7-8C17-43A0-AC6E-3B7E1B1720D2}" type="parTrans" cxnId="{65EC1D0D-7C02-4C3A-9E08-329630EED665}">
      <dgm:prSet/>
      <dgm:spPr/>
      <dgm:t>
        <a:bodyPr/>
        <a:lstStyle/>
        <a:p>
          <a:endParaRPr lang="el-GR">
            <a:solidFill>
              <a:schemeClr val="bg1"/>
            </a:solidFill>
          </a:endParaRPr>
        </a:p>
      </dgm:t>
    </dgm:pt>
    <dgm:pt modelId="{1A821177-2516-4757-993F-7950FB97BC6A}" type="sibTrans" cxnId="{65EC1D0D-7C02-4C3A-9E08-329630EED665}">
      <dgm:prSet/>
      <dgm:spPr/>
      <dgm:t>
        <a:bodyPr/>
        <a:lstStyle/>
        <a:p>
          <a:endParaRPr lang="el-GR">
            <a:solidFill>
              <a:schemeClr val="bg1"/>
            </a:solidFill>
          </a:endParaRPr>
        </a:p>
      </dgm:t>
    </dgm:pt>
    <dgm:pt modelId="{FD245357-862C-469C-8BB3-9DC01AFB1F30}" type="pres">
      <dgm:prSet presAssocID="{0C73D19E-CE1A-4270-B151-68DE638FAE86}" presName="hierChild1" presStyleCnt="0">
        <dgm:presLayoutVars>
          <dgm:chPref val="1"/>
          <dgm:dir/>
          <dgm:animOne val="branch"/>
          <dgm:animLvl val="lvl"/>
          <dgm:resizeHandles/>
        </dgm:presLayoutVars>
      </dgm:prSet>
      <dgm:spPr/>
    </dgm:pt>
    <dgm:pt modelId="{C00C4621-E222-4FD0-A860-2E35328A60AA}" type="pres">
      <dgm:prSet presAssocID="{574BE646-22E1-41C2-9948-D2D1CEFFC9D8}" presName="hierRoot1" presStyleCnt="0"/>
      <dgm:spPr/>
    </dgm:pt>
    <dgm:pt modelId="{881ACF3C-58B0-4067-9C40-6302A89B8694}" type="pres">
      <dgm:prSet presAssocID="{574BE646-22E1-41C2-9948-D2D1CEFFC9D8}" presName="composite" presStyleCnt="0"/>
      <dgm:spPr/>
    </dgm:pt>
    <dgm:pt modelId="{D3D1B229-1B07-4D9D-8759-2353292A6F26}" type="pres">
      <dgm:prSet presAssocID="{574BE646-22E1-41C2-9948-D2D1CEFFC9D8}" presName="image" presStyleLbl="node0" presStyleIdx="0" presStyleCnt="1" custLinFactNeighborX="8678" custLinFactNeighborY="1928"/>
      <dgm:spPr>
        <a:blipFill rotWithShape="0">
          <a:blip xmlns:r="http://schemas.openxmlformats.org/officeDocument/2006/relationships" r:embed="rId1"/>
          <a:stretch>
            <a:fillRect/>
          </a:stretch>
        </a:blipFill>
      </dgm:spPr>
    </dgm:pt>
    <dgm:pt modelId="{35A16D04-95CB-4BAE-83A8-696CC6D26C59}" type="pres">
      <dgm:prSet presAssocID="{574BE646-22E1-41C2-9948-D2D1CEFFC9D8}" presName="text" presStyleLbl="revTx" presStyleIdx="0" presStyleCnt="6" custScaleX="114217" custScaleY="106768" custLinFactNeighborX="14141" custLinFactNeighborY="1928">
        <dgm:presLayoutVars>
          <dgm:chPref val="3"/>
        </dgm:presLayoutVars>
      </dgm:prSet>
      <dgm:spPr/>
    </dgm:pt>
    <dgm:pt modelId="{ECE45C01-2CAC-4F39-9472-4F1B73AEEA30}" type="pres">
      <dgm:prSet presAssocID="{574BE646-22E1-41C2-9948-D2D1CEFFC9D8}" presName="hierChild2" presStyleCnt="0"/>
      <dgm:spPr/>
    </dgm:pt>
    <dgm:pt modelId="{8A2F002D-2624-46C9-83EA-0E87C3FF0A8D}" type="pres">
      <dgm:prSet presAssocID="{36874298-C683-408B-9B70-A21197FD987C}" presName="Name10" presStyleLbl="parChTrans1D2" presStyleIdx="0" presStyleCnt="2"/>
      <dgm:spPr/>
    </dgm:pt>
    <dgm:pt modelId="{CE7977B7-2A5C-475A-8382-D988AC273D47}" type="pres">
      <dgm:prSet presAssocID="{38D857F4-6D55-479E-8CCE-9363822743E1}" presName="hierRoot2" presStyleCnt="0"/>
      <dgm:spPr/>
    </dgm:pt>
    <dgm:pt modelId="{3B004FC3-591F-4102-AE55-1F0EB03BD3DB}" type="pres">
      <dgm:prSet presAssocID="{38D857F4-6D55-479E-8CCE-9363822743E1}" presName="composite2" presStyleCnt="0"/>
      <dgm:spPr/>
    </dgm:pt>
    <dgm:pt modelId="{4CDE9E11-CD2F-4B7C-BC86-63A814BCD238}" type="pres">
      <dgm:prSet presAssocID="{38D857F4-6D55-479E-8CCE-9363822743E1}" presName="image2" presStyleLbl="node2" presStyleIdx="0" presStyleCnt="2"/>
      <dgm:spPr>
        <a:blipFill rotWithShape="0">
          <a:blip xmlns:r="http://schemas.openxmlformats.org/officeDocument/2006/relationships" r:embed="rId2"/>
          <a:stretch>
            <a:fillRect/>
          </a:stretch>
        </a:blipFill>
      </dgm:spPr>
    </dgm:pt>
    <dgm:pt modelId="{4554EB81-5249-47DF-90B6-D5211CADC5F7}" type="pres">
      <dgm:prSet presAssocID="{38D857F4-6D55-479E-8CCE-9363822743E1}" presName="text2" presStyleLbl="revTx" presStyleIdx="1" presStyleCnt="6">
        <dgm:presLayoutVars>
          <dgm:chPref val="3"/>
        </dgm:presLayoutVars>
      </dgm:prSet>
      <dgm:spPr/>
    </dgm:pt>
    <dgm:pt modelId="{35B0B101-EBE1-46AD-80F0-7F739691D20E}" type="pres">
      <dgm:prSet presAssocID="{38D857F4-6D55-479E-8CCE-9363822743E1}" presName="hierChild3" presStyleCnt="0"/>
      <dgm:spPr/>
    </dgm:pt>
    <dgm:pt modelId="{DFCB16D0-51DF-430F-B267-8DA96757DC74}" type="pres">
      <dgm:prSet presAssocID="{76DCE3A6-D147-4576-A9FE-765E811CA526}" presName="Name17" presStyleLbl="parChTrans1D3" presStyleIdx="0" presStyleCnt="3"/>
      <dgm:spPr/>
    </dgm:pt>
    <dgm:pt modelId="{33775A4D-51CF-4CB8-8BCD-FB4C420AAA80}" type="pres">
      <dgm:prSet presAssocID="{62CE91EB-E542-4C1C-B335-0366ADC9594A}" presName="hierRoot3" presStyleCnt="0"/>
      <dgm:spPr/>
    </dgm:pt>
    <dgm:pt modelId="{04E225D3-55FA-4368-9ECA-D5207EA842F8}" type="pres">
      <dgm:prSet presAssocID="{62CE91EB-E542-4C1C-B335-0366ADC9594A}" presName="composite3" presStyleCnt="0"/>
      <dgm:spPr/>
    </dgm:pt>
    <dgm:pt modelId="{04E110C8-3F1F-435B-BAE4-40592909425B}" type="pres">
      <dgm:prSet presAssocID="{62CE91EB-E542-4C1C-B335-0366ADC9594A}" presName="image3" presStyleLbl="node3" presStyleIdx="0" presStyleCnt="3"/>
      <dgm:spPr>
        <a:blipFill rotWithShape="0">
          <a:blip xmlns:r="http://schemas.openxmlformats.org/officeDocument/2006/relationships" r:embed="rId3"/>
          <a:stretch>
            <a:fillRect/>
          </a:stretch>
        </a:blipFill>
      </dgm:spPr>
    </dgm:pt>
    <dgm:pt modelId="{308E4CFD-2710-48D8-9589-DCEC08BE083A}" type="pres">
      <dgm:prSet presAssocID="{62CE91EB-E542-4C1C-B335-0366ADC9594A}" presName="text3" presStyleLbl="revTx" presStyleIdx="2" presStyleCnt="6">
        <dgm:presLayoutVars>
          <dgm:chPref val="3"/>
        </dgm:presLayoutVars>
      </dgm:prSet>
      <dgm:spPr/>
    </dgm:pt>
    <dgm:pt modelId="{A546A90A-E104-4F00-98AF-15423A8C80E9}" type="pres">
      <dgm:prSet presAssocID="{62CE91EB-E542-4C1C-B335-0366ADC9594A}" presName="hierChild4" presStyleCnt="0"/>
      <dgm:spPr/>
    </dgm:pt>
    <dgm:pt modelId="{DB2D63DB-99B4-492C-B9A3-67517DDCC3D2}" type="pres">
      <dgm:prSet presAssocID="{41F4AC4B-FECC-414E-827F-1F7820B2DB59}" presName="Name17" presStyleLbl="parChTrans1D3" presStyleIdx="1" presStyleCnt="3"/>
      <dgm:spPr/>
    </dgm:pt>
    <dgm:pt modelId="{1D2F173A-776A-445F-8EFF-4854693BFDCC}" type="pres">
      <dgm:prSet presAssocID="{34998A35-146B-4B2F-81C7-2640DDB839A0}" presName="hierRoot3" presStyleCnt="0"/>
      <dgm:spPr/>
    </dgm:pt>
    <dgm:pt modelId="{DE54ECB6-62BA-4C94-BDA2-89C5944EFFE1}" type="pres">
      <dgm:prSet presAssocID="{34998A35-146B-4B2F-81C7-2640DDB839A0}" presName="composite3" presStyleCnt="0"/>
      <dgm:spPr/>
    </dgm:pt>
    <dgm:pt modelId="{B6637F53-C7E7-4AD1-9721-4979DDC9BDC0}" type="pres">
      <dgm:prSet presAssocID="{34998A35-146B-4B2F-81C7-2640DDB839A0}" presName="image3" presStyleLbl="node3" presStyleIdx="1" presStyleCnt="3"/>
      <dgm:spPr>
        <a:blipFill rotWithShape="0">
          <a:blip xmlns:r="http://schemas.openxmlformats.org/officeDocument/2006/relationships" r:embed="rId4"/>
          <a:stretch>
            <a:fillRect/>
          </a:stretch>
        </a:blipFill>
      </dgm:spPr>
    </dgm:pt>
    <dgm:pt modelId="{FC31A4DC-C50C-4EBF-9A71-0D779386318E}" type="pres">
      <dgm:prSet presAssocID="{34998A35-146B-4B2F-81C7-2640DDB839A0}" presName="text3" presStyleLbl="revTx" presStyleIdx="3" presStyleCnt="6">
        <dgm:presLayoutVars>
          <dgm:chPref val="3"/>
        </dgm:presLayoutVars>
      </dgm:prSet>
      <dgm:spPr/>
    </dgm:pt>
    <dgm:pt modelId="{6C302A43-C8B0-4172-8A24-FADE433CED37}" type="pres">
      <dgm:prSet presAssocID="{34998A35-146B-4B2F-81C7-2640DDB839A0}" presName="hierChild4" presStyleCnt="0"/>
      <dgm:spPr/>
    </dgm:pt>
    <dgm:pt modelId="{01752942-24FC-43DA-9D5D-99CE6A1CB5D7}" type="pres">
      <dgm:prSet presAssocID="{BFCA0727-7531-4F37-96A1-78471E9EC809}" presName="Name10" presStyleLbl="parChTrans1D2" presStyleIdx="1" presStyleCnt="2"/>
      <dgm:spPr/>
    </dgm:pt>
    <dgm:pt modelId="{F6C842EE-29C6-4DBC-BC17-C7E69C3D582F}" type="pres">
      <dgm:prSet presAssocID="{34C22657-BCD7-4AE6-9D8F-BBDE269E2058}" presName="hierRoot2" presStyleCnt="0"/>
      <dgm:spPr/>
    </dgm:pt>
    <dgm:pt modelId="{C5927573-4FA8-4EFD-BD36-13F14B607B3C}" type="pres">
      <dgm:prSet presAssocID="{34C22657-BCD7-4AE6-9D8F-BBDE269E2058}" presName="composite2" presStyleCnt="0"/>
      <dgm:spPr/>
    </dgm:pt>
    <dgm:pt modelId="{8F3B86FC-D269-4FE0-9C72-48235F87263A}" type="pres">
      <dgm:prSet presAssocID="{34C22657-BCD7-4AE6-9D8F-BBDE269E2058}" presName="image2" presStyleLbl="node2" presStyleIdx="1" presStyleCnt="2"/>
      <dgm:spPr>
        <a:blipFill rotWithShape="0">
          <a:blip xmlns:r="http://schemas.openxmlformats.org/officeDocument/2006/relationships" r:embed="rId5"/>
          <a:stretch>
            <a:fillRect/>
          </a:stretch>
        </a:blipFill>
      </dgm:spPr>
    </dgm:pt>
    <dgm:pt modelId="{D5095E2D-C980-4C59-ACBE-AB9C97026132}" type="pres">
      <dgm:prSet presAssocID="{34C22657-BCD7-4AE6-9D8F-BBDE269E2058}" presName="text2" presStyleLbl="revTx" presStyleIdx="4" presStyleCnt="6">
        <dgm:presLayoutVars>
          <dgm:chPref val="3"/>
        </dgm:presLayoutVars>
      </dgm:prSet>
      <dgm:spPr/>
    </dgm:pt>
    <dgm:pt modelId="{2BD8D61D-38F2-40DB-AC8D-A859BF2D89FF}" type="pres">
      <dgm:prSet presAssocID="{34C22657-BCD7-4AE6-9D8F-BBDE269E2058}" presName="hierChild3" presStyleCnt="0"/>
      <dgm:spPr/>
    </dgm:pt>
    <dgm:pt modelId="{7049EF6E-305D-4AAF-A465-F97A081344EA}" type="pres">
      <dgm:prSet presAssocID="{F85A07C7-8C17-43A0-AC6E-3B7E1B1720D2}" presName="Name17" presStyleLbl="parChTrans1D3" presStyleIdx="2" presStyleCnt="3"/>
      <dgm:spPr/>
    </dgm:pt>
    <dgm:pt modelId="{2D514FDC-4FF8-4FBF-89BF-30388F8726E7}" type="pres">
      <dgm:prSet presAssocID="{86537D76-8B51-4D29-B429-9174354058E2}" presName="hierRoot3" presStyleCnt="0"/>
      <dgm:spPr/>
    </dgm:pt>
    <dgm:pt modelId="{CAD53AAD-CD31-4076-AF72-28E52DDF646A}" type="pres">
      <dgm:prSet presAssocID="{86537D76-8B51-4D29-B429-9174354058E2}" presName="composite3" presStyleCnt="0"/>
      <dgm:spPr/>
    </dgm:pt>
    <dgm:pt modelId="{1E181134-F416-4E4C-9F9F-2642BCE7006D}" type="pres">
      <dgm:prSet presAssocID="{86537D76-8B51-4D29-B429-9174354058E2}" presName="image3" presStyleLbl="node3" presStyleIdx="2" presStyleCnt="3"/>
      <dgm:spPr>
        <a:blipFill rotWithShape="0">
          <a:blip xmlns:r="http://schemas.openxmlformats.org/officeDocument/2006/relationships" r:embed="rId6"/>
          <a:stretch>
            <a:fillRect/>
          </a:stretch>
        </a:blipFill>
      </dgm:spPr>
    </dgm:pt>
    <dgm:pt modelId="{97E6B90D-7995-4A08-9E42-5C7438390351}" type="pres">
      <dgm:prSet presAssocID="{86537D76-8B51-4D29-B429-9174354058E2}" presName="text3" presStyleLbl="revTx" presStyleIdx="5" presStyleCnt="6" custLinFactNeighborX="1331" custLinFactNeighborY="-1531">
        <dgm:presLayoutVars>
          <dgm:chPref val="3"/>
        </dgm:presLayoutVars>
      </dgm:prSet>
      <dgm:spPr/>
    </dgm:pt>
    <dgm:pt modelId="{95DD2F0F-3389-4EB0-984C-B7309AF067B6}" type="pres">
      <dgm:prSet presAssocID="{86537D76-8B51-4D29-B429-9174354058E2}" presName="hierChild4" presStyleCnt="0"/>
      <dgm:spPr/>
    </dgm:pt>
  </dgm:ptLst>
  <dgm:cxnLst>
    <dgm:cxn modelId="{14A2F40B-DFAA-4EB4-9BB2-964F7EDC92A8}" srcId="{0C73D19E-CE1A-4270-B151-68DE638FAE86}" destId="{574BE646-22E1-41C2-9948-D2D1CEFFC9D8}" srcOrd="0" destOrd="0" parTransId="{E93E72E8-2A3F-4C14-9C22-65AE0C6159D3}" sibTransId="{D3DFAA36-B976-4DE8-A359-8E1BC157D822}"/>
    <dgm:cxn modelId="{65EC1D0D-7C02-4C3A-9E08-329630EED665}" srcId="{34C22657-BCD7-4AE6-9D8F-BBDE269E2058}" destId="{86537D76-8B51-4D29-B429-9174354058E2}" srcOrd="0" destOrd="0" parTransId="{F85A07C7-8C17-43A0-AC6E-3B7E1B1720D2}" sibTransId="{1A821177-2516-4757-993F-7950FB97BC6A}"/>
    <dgm:cxn modelId="{EF7F510E-078B-436F-AEB0-C6D717C4D302}" type="presOf" srcId="{62CE91EB-E542-4C1C-B335-0366ADC9594A}" destId="{308E4CFD-2710-48D8-9589-DCEC08BE083A}" srcOrd="0" destOrd="0" presId="urn:microsoft.com/office/officeart/2009/layout/CirclePictureHierarchy"/>
    <dgm:cxn modelId="{21EB6615-C4C2-498A-890B-89CAD543233B}" type="presOf" srcId="{574BE646-22E1-41C2-9948-D2D1CEFFC9D8}" destId="{35A16D04-95CB-4BAE-83A8-696CC6D26C59}" srcOrd="0" destOrd="0" presId="urn:microsoft.com/office/officeart/2009/layout/CirclePictureHierarchy"/>
    <dgm:cxn modelId="{6AD7B020-ACC5-4ADF-AF1E-154D84B1B017}" type="presOf" srcId="{34C22657-BCD7-4AE6-9D8F-BBDE269E2058}" destId="{D5095E2D-C980-4C59-ACBE-AB9C97026132}" srcOrd="0" destOrd="0" presId="urn:microsoft.com/office/officeart/2009/layout/CirclePictureHierarchy"/>
    <dgm:cxn modelId="{2C195652-110C-41C7-98A1-F22DF0A03E17}" srcId="{38D857F4-6D55-479E-8CCE-9363822743E1}" destId="{34998A35-146B-4B2F-81C7-2640DDB839A0}" srcOrd="1" destOrd="0" parTransId="{41F4AC4B-FECC-414E-827F-1F7820B2DB59}" sibTransId="{92E5D1D1-7030-4F21-9BB4-40126D704816}"/>
    <dgm:cxn modelId="{74FC9A95-DB85-4FE7-9D90-4CAB1A3B1433}" srcId="{38D857F4-6D55-479E-8CCE-9363822743E1}" destId="{62CE91EB-E542-4C1C-B335-0366ADC9594A}" srcOrd="0" destOrd="0" parTransId="{76DCE3A6-D147-4576-A9FE-765E811CA526}" sibTransId="{6814AD2B-8B77-478F-B876-F799C459BD11}"/>
    <dgm:cxn modelId="{065E9C9D-34BB-4B99-8257-D4AB9E522A39}" type="presOf" srcId="{76DCE3A6-D147-4576-A9FE-765E811CA526}" destId="{DFCB16D0-51DF-430F-B267-8DA96757DC74}" srcOrd="0" destOrd="0" presId="urn:microsoft.com/office/officeart/2009/layout/CirclePictureHierarchy"/>
    <dgm:cxn modelId="{F8D822C2-A1F3-407F-A0DF-B3332B174E84}" type="presOf" srcId="{38D857F4-6D55-479E-8CCE-9363822743E1}" destId="{4554EB81-5249-47DF-90B6-D5211CADC5F7}" srcOrd="0" destOrd="0" presId="urn:microsoft.com/office/officeart/2009/layout/CirclePictureHierarchy"/>
    <dgm:cxn modelId="{33A2F3CD-8371-48D7-94E8-9E8AAC341B20}" type="presOf" srcId="{41F4AC4B-FECC-414E-827F-1F7820B2DB59}" destId="{DB2D63DB-99B4-492C-B9A3-67517DDCC3D2}" srcOrd="0" destOrd="0" presId="urn:microsoft.com/office/officeart/2009/layout/CirclePictureHierarchy"/>
    <dgm:cxn modelId="{2975B7DA-E4B1-43CC-A648-F557585593CF}" srcId="{574BE646-22E1-41C2-9948-D2D1CEFFC9D8}" destId="{38D857F4-6D55-479E-8CCE-9363822743E1}" srcOrd="0" destOrd="0" parTransId="{36874298-C683-408B-9B70-A21197FD987C}" sibTransId="{C15B836D-8702-4853-B8ED-CDDE0C606C5F}"/>
    <dgm:cxn modelId="{368711E2-82BF-458C-84A8-88BB5DCF917F}" type="presOf" srcId="{34998A35-146B-4B2F-81C7-2640DDB839A0}" destId="{FC31A4DC-C50C-4EBF-9A71-0D779386318E}" srcOrd="0" destOrd="0" presId="urn:microsoft.com/office/officeart/2009/layout/CirclePictureHierarchy"/>
    <dgm:cxn modelId="{0B41D8E4-4BA7-4F22-AA30-52BC2410E43E}" type="presOf" srcId="{0C73D19E-CE1A-4270-B151-68DE638FAE86}" destId="{FD245357-862C-469C-8BB3-9DC01AFB1F30}" srcOrd="0" destOrd="0" presId="urn:microsoft.com/office/officeart/2009/layout/CirclePictureHierarchy"/>
    <dgm:cxn modelId="{A8EB5BE6-D7F5-432F-868E-DD234E22AAC4}" type="presOf" srcId="{86537D76-8B51-4D29-B429-9174354058E2}" destId="{97E6B90D-7995-4A08-9E42-5C7438390351}" srcOrd="0" destOrd="0" presId="urn:microsoft.com/office/officeart/2009/layout/CirclePictureHierarchy"/>
    <dgm:cxn modelId="{A13BD1E9-8ABC-4195-8389-677CEB37BAE7}" type="presOf" srcId="{F85A07C7-8C17-43A0-AC6E-3B7E1B1720D2}" destId="{7049EF6E-305D-4AAF-A465-F97A081344EA}" srcOrd="0" destOrd="0" presId="urn:microsoft.com/office/officeart/2009/layout/CirclePictureHierarchy"/>
    <dgm:cxn modelId="{7F0462ED-CE91-48D8-AFDE-F3ABAC98F4CA}" type="presOf" srcId="{BFCA0727-7531-4F37-96A1-78471E9EC809}" destId="{01752942-24FC-43DA-9D5D-99CE6A1CB5D7}" srcOrd="0" destOrd="0" presId="urn:microsoft.com/office/officeart/2009/layout/CirclePictureHierarchy"/>
    <dgm:cxn modelId="{84340EF8-4854-4526-86BD-B689CA16E54F}" srcId="{574BE646-22E1-41C2-9948-D2D1CEFFC9D8}" destId="{34C22657-BCD7-4AE6-9D8F-BBDE269E2058}" srcOrd="1" destOrd="0" parTransId="{BFCA0727-7531-4F37-96A1-78471E9EC809}" sibTransId="{FD05A853-1A03-4EC2-AFC5-9E8E14F01BDA}"/>
    <dgm:cxn modelId="{388EC7FE-1721-4386-BCA1-00CDFFA05DFA}" type="presOf" srcId="{36874298-C683-408B-9B70-A21197FD987C}" destId="{8A2F002D-2624-46C9-83EA-0E87C3FF0A8D}" srcOrd="0" destOrd="0" presId="urn:microsoft.com/office/officeart/2009/layout/CirclePictureHierarchy"/>
    <dgm:cxn modelId="{DBA93C7D-751B-4599-A36A-26AD980E1BF8}" type="presParOf" srcId="{FD245357-862C-469C-8BB3-9DC01AFB1F30}" destId="{C00C4621-E222-4FD0-A860-2E35328A60AA}" srcOrd="0" destOrd="0" presId="urn:microsoft.com/office/officeart/2009/layout/CirclePictureHierarchy"/>
    <dgm:cxn modelId="{0C75DAF2-593D-4048-8603-9425808706BE}" type="presParOf" srcId="{C00C4621-E222-4FD0-A860-2E35328A60AA}" destId="{881ACF3C-58B0-4067-9C40-6302A89B8694}" srcOrd="0" destOrd="0" presId="urn:microsoft.com/office/officeart/2009/layout/CirclePictureHierarchy"/>
    <dgm:cxn modelId="{E61B2C30-F647-4647-8F78-8054401E5859}" type="presParOf" srcId="{881ACF3C-58B0-4067-9C40-6302A89B8694}" destId="{D3D1B229-1B07-4D9D-8759-2353292A6F26}" srcOrd="0" destOrd="0" presId="urn:microsoft.com/office/officeart/2009/layout/CirclePictureHierarchy"/>
    <dgm:cxn modelId="{4415496A-A82A-4409-A38B-D277A9631B1E}" type="presParOf" srcId="{881ACF3C-58B0-4067-9C40-6302A89B8694}" destId="{35A16D04-95CB-4BAE-83A8-696CC6D26C59}" srcOrd="1" destOrd="0" presId="urn:microsoft.com/office/officeart/2009/layout/CirclePictureHierarchy"/>
    <dgm:cxn modelId="{6EBF75AF-3187-485E-95A0-703191BF26C3}" type="presParOf" srcId="{C00C4621-E222-4FD0-A860-2E35328A60AA}" destId="{ECE45C01-2CAC-4F39-9472-4F1B73AEEA30}" srcOrd="1" destOrd="0" presId="urn:microsoft.com/office/officeart/2009/layout/CirclePictureHierarchy"/>
    <dgm:cxn modelId="{BAB17192-4DF4-4BAD-81F6-62D2428106F6}" type="presParOf" srcId="{ECE45C01-2CAC-4F39-9472-4F1B73AEEA30}" destId="{8A2F002D-2624-46C9-83EA-0E87C3FF0A8D}" srcOrd="0" destOrd="0" presId="urn:microsoft.com/office/officeart/2009/layout/CirclePictureHierarchy"/>
    <dgm:cxn modelId="{34B69934-99CF-4433-9759-B68B0A0AEC69}" type="presParOf" srcId="{ECE45C01-2CAC-4F39-9472-4F1B73AEEA30}" destId="{CE7977B7-2A5C-475A-8382-D988AC273D47}" srcOrd="1" destOrd="0" presId="urn:microsoft.com/office/officeart/2009/layout/CirclePictureHierarchy"/>
    <dgm:cxn modelId="{18E6A42A-76CD-4F71-81DE-0C7FA9B96B7B}" type="presParOf" srcId="{CE7977B7-2A5C-475A-8382-D988AC273D47}" destId="{3B004FC3-591F-4102-AE55-1F0EB03BD3DB}" srcOrd="0" destOrd="0" presId="urn:microsoft.com/office/officeart/2009/layout/CirclePictureHierarchy"/>
    <dgm:cxn modelId="{E8A6456B-5892-4077-9BAD-8138F641C05B}" type="presParOf" srcId="{3B004FC3-591F-4102-AE55-1F0EB03BD3DB}" destId="{4CDE9E11-CD2F-4B7C-BC86-63A814BCD238}" srcOrd="0" destOrd="0" presId="urn:microsoft.com/office/officeart/2009/layout/CirclePictureHierarchy"/>
    <dgm:cxn modelId="{07178997-D6AD-481F-89FA-2AF7C4C63C85}" type="presParOf" srcId="{3B004FC3-591F-4102-AE55-1F0EB03BD3DB}" destId="{4554EB81-5249-47DF-90B6-D5211CADC5F7}" srcOrd="1" destOrd="0" presId="urn:microsoft.com/office/officeart/2009/layout/CirclePictureHierarchy"/>
    <dgm:cxn modelId="{ECDDC6D6-B945-4810-B8CA-2D0BD2F6B9A2}" type="presParOf" srcId="{CE7977B7-2A5C-475A-8382-D988AC273D47}" destId="{35B0B101-EBE1-46AD-80F0-7F739691D20E}" srcOrd="1" destOrd="0" presId="urn:microsoft.com/office/officeart/2009/layout/CirclePictureHierarchy"/>
    <dgm:cxn modelId="{41E1FDC5-F104-4AE6-B33C-BD7C067B9722}" type="presParOf" srcId="{35B0B101-EBE1-46AD-80F0-7F739691D20E}" destId="{DFCB16D0-51DF-430F-B267-8DA96757DC74}" srcOrd="0" destOrd="0" presId="urn:microsoft.com/office/officeart/2009/layout/CirclePictureHierarchy"/>
    <dgm:cxn modelId="{0961F15B-F17E-4E56-971D-6CC4E277F8A2}" type="presParOf" srcId="{35B0B101-EBE1-46AD-80F0-7F739691D20E}" destId="{33775A4D-51CF-4CB8-8BCD-FB4C420AAA80}" srcOrd="1" destOrd="0" presId="urn:microsoft.com/office/officeart/2009/layout/CirclePictureHierarchy"/>
    <dgm:cxn modelId="{848EFA00-23FE-4932-8674-905E538494AF}" type="presParOf" srcId="{33775A4D-51CF-4CB8-8BCD-FB4C420AAA80}" destId="{04E225D3-55FA-4368-9ECA-D5207EA842F8}" srcOrd="0" destOrd="0" presId="urn:microsoft.com/office/officeart/2009/layout/CirclePictureHierarchy"/>
    <dgm:cxn modelId="{564C813A-E8DE-4303-98BC-3730120B6F81}" type="presParOf" srcId="{04E225D3-55FA-4368-9ECA-D5207EA842F8}" destId="{04E110C8-3F1F-435B-BAE4-40592909425B}" srcOrd="0" destOrd="0" presId="urn:microsoft.com/office/officeart/2009/layout/CirclePictureHierarchy"/>
    <dgm:cxn modelId="{8B0D0502-37B1-4975-97DA-7273CCF85C04}" type="presParOf" srcId="{04E225D3-55FA-4368-9ECA-D5207EA842F8}" destId="{308E4CFD-2710-48D8-9589-DCEC08BE083A}" srcOrd="1" destOrd="0" presId="urn:microsoft.com/office/officeart/2009/layout/CirclePictureHierarchy"/>
    <dgm:cxn modelId="{48A1AE95-AF22-43CC-8455-741B89F0C52E}" type="presParOf" srcId="{33775A4D-51CF-4CB8-8BCD-FB4C420AAA80}" destId="{A546A90A-E104-4F00-98AF-15423A8C80E9}" srcOrd="1" destOrd="0" presId="urn:microsoft.com/office/officeart/2009/layout/CirclePictureHierarchy"/>
    <dgm:cxn modelId="{DECFB9DB-0F93-48B8-A051-18F7BBD2A7F5}" type="presParOf" srcId="{35B0B101-EBE1-46AD-80F0-7F739691D20E}" destId="{DB2D63DB-99B4-492C-B9A3-67517DDCC3D2}" srcOrd="2" destOrd="0" presId="urn:microsoft.com/office/officeart/2009/layout/CirclePictureHierarchy"/>
    <dgm:cxn modelId="{C09CF6F5-B8E7-4958-9530-A8BF2BB24206}" type="presParOf" srcId="{35B0B101-EBE1-46AD-80F0-7F739691D20E}" destId="{1D2F173A-776A-445F-8EFF-4854693BFDCC}" srcOrd="3" destOrd="0" presId="urn:microsoft.com/office/officeart/2009/layout/CirclePictureHierarchy"/>
    <dgm:cxn modelId="{4C0FBB4E-2DEE-4262-8689-8FB64F9642D7}" type="presParOf" srcId="{1D2F173A-776A-445F-8EFF-4854693BFDCC}" destId="{DE54ECB6-62BA-4C94-BDA2-89C5944EFFE1}" srcOrd="0" destOrd="0" presId="urn:microsoft.com/office/officeart/2009/layout/CirclePictureHierarchy"/>
    <dgm:cxn modelId="{0CD76E26-962C-4CF4-B16F-C0E89060DD32}" type="presParOf" srcId="{DE54ECB6-62BA-4C94-BDA2-89C5944EFFE1}" destId="{B6637F53-C7E7-4AD1-9721-4979DDC9BDC0}" srcOrd="0" destOrd="0" presId="urn:microsoft.com/office/officeart/2009/layout/CirclePictureHierarchy"/>
    <dgm:cxn modelId="{00F329D2-4954-408B-A567-C03DD20134C9}" type="presParOf" srcId="{DE54ECB6-62BA-4C94-BDA2-89C5944EFFE1}" destId="{FC31A4DC-C50C-4EBF-9A71-0D779386318E}" srcOrd="1" destOrd="0" presId="urn:microsoft.com/office/officeart/2009/layout/CirclePictureHierarchy"/>
    <dgm:cxn modelId="{93C1D2AB-E580-4279-9FB0-86A4A9B455E0}" type="presParOf" srcId="{1D2F173A-776A-445F-8EFF-4854693BFDCC}" destId="{6C302A43-C8B0-4172-8A24-FADE433CED37}" srcOrd="1" destOrd="0" presId="urn:microsoft.com/office/officeart/2009/layout/CirclePictureHierarchy"/>
    <dgm:cxn modelId="{5FE43705-A991-43EB-9FBD-E5055AF5402B}" type="presParOf" srcId="{ECE45C01-2CAC-4F39-9472-4F1B73AEEA30}" destId="{01752942-24FC-43DA-9D5D-99CE6A1CB5D7}" srcOrd="2" destOrd="0" presId="urn:microsoft.com/office/officeart/2009/layout/CirclePictureHierarchy"/>
    <dgm:cxn modelId="{5D4063E5-C459-4C6F-B030-1A1584575B0B}" type="presParOf" srcId="{ECE45C01-2CAC-4F39-9472-4F1B73AEEA30}" destId="{F6C842EE-29C6-4DBC-BC17-C7E69C3D582F}" srcOrd="3" destOrd="0" presId="urn:microsoft.com/office/officeart/2009/layout/CirclePictureHierarchy"/>
    <dgm:cxn modelId="{1DC35173-9817-460C-9E4B-958172460661}" type="presParOf" srcId="{F6C842EE-29C6-4DBC-BC17-C7E69C3D582F}" destId="{C5927573-4FA8-4EFD-BD36-13F14B607B3C}" srcOrd="0" destOrd="0" presId="urn:microsoft.com/office/officeart/2009/layout/CirclePictureHierarchy"/>
    <dgm:cxn modelId="{E9EDCCB9-3F65-45F8-A381-45E0AE6DCD06}" type="presParOf" srcId="{C5927573-4FA8-4EFD-BD36-13F14B607B3C}" destId="{8F3B86FC-D269-4FE0-9C72-48235F87263A}" srcOrd="0" destOrd="0" presId="urn:microsoft.com/office/officeart/2009/layout/CirclePictureHierarchy"/>
    <dgm:cxn modelId="{B43885B1-7866-43E1-9C76-892BA582A615}" type="presParOf" srcId="{C5927573-4FA8-4EFD-BD36-13F14B607B3C}" destId="{D5095E2D-C980-4C59-ACBE-AB9C97026132}" srcOrd="1" destOrd="0" presId="urn:microsoft.com/office/officeart/2009/layout/CirclePictureHierarchy"/>
    <dgm:cxn modelId="{F9DCF7AB-209A-4421-B13F-BE18E0C26D78}" type="presParOf" srcId="{F6C842EE-29C6-4DBC-BC17-C7E69C3D582F}" destId="{2BD8D61D-38F2-40DB-AC8D-A859BF2D89FF}" srcOrd="1" destOrd="0" presId="urn:microsoft.com/office/officeart/2009/layout/CirclePictureHierarchy"/>
    <dgm:cxn modelId="{94375326-C61B-4E08-8C7A-DDA6A3C2FDAE}" type="presParOf" srcId="{2BD8D61D-38F2-40DB-AC8D-A859BF2D89FF}" destId="{7049EF6E-305D-4AAF-A465-F97A081344EA}" srcOrd="0" destOrd="0" presId="urn:microsoft.com/office/officeart/2009/layout/CirclePictureHierarchy"/>
    <dgm:cxn modelId="{5D7499D1-0AC2-4C0C-AED5-34D70C8CDCD0}" type="presParOf" srcId="{2BD8D61D-38F2-40DB-AC8D-A859BF2D89FF}" destId="{2D514FDC-4FF8-4FBF-89BF-30388F8726E7}" srcOrd="1" destOrd="0" presId="urn:microsoft.com/office/officeart/2009/layout/CirclePictureHierarchy"/>
    <dgm:cxn modelId="{8CB71F9E-66E9-40D7-8D80-940D897D5C2D}" type="presParOf" srcId="{2D514FDC-4FF8-4FBF-89BF-30388F8726E7}" destId="{CAD53AAD-CD31-4076-AF72-28E52DDF646A}" srcOrd="0" destOrd="0" presId="urn:microsoft.com/office/officeart/2009/layout/CirclePictureHierarchy"/>
    <dgm:cxn modelId="{15DE9133-1267-4195-B161-1E37875DBF6B}" type="presParOf" srcId="{CAD53AAD-CD31-4076-AF72-28E52DDF646A}" destId="{1E181134-F416-4E4C-9F9F-2642BCE7006D}" srcOrd="0" destOrd="0" presId="urn:microsoft.com/office/officeart/2009/layout/CirclePictureHierarchy"/>
    <dgm:cxn modelId="{2DD80F10-E26F-4077-A94A-6681ABA88120}" type="presParOf" srcId="{CAD53AAD-CD31-4076-AF72-28E52DDF646A}" destId="{97E6B90D-7995-4A08-9E42-5C7438390351}" srcOrd="1" destOrd="0" presId="urn:microsoft.com/office/officeart/2009/layout/CirclePictureHierarchy"/>
    <dgm:cxn modelId="{37C6EEFF-A6ED-4092-A4A7-E8FB28BFC5CB}" type="presParOf" srcId="{2D514FDC-4FF8-4FBF-89BF-30388F8726E7}" destId="{95DD2F0F-3389-4EB0-984C-B7309AF067B6}"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CA18-C0D5-49A2-94F6-BC47C9D78E0F}">
      <dsp:nvSpPr>
        <dsp:cNvPr id="0" name=""/>
        <dsp:cNvSpPr/>
      </dsp:nvSpPr>
      <dsp:spPr>
        <a:xfrm>
          <a:off x="3281883" y="2538662"/>
          <a:ext cx="584612" cy="1686435"/>
        </a:xfrm>
        <a:custGeom>
          <a:avLst/>
          <a:gdLst/>
          <a:ahLst/>
          <a:cxnLst/>
          <a:rect l="0" t="0" r="0" b="0"/>
          <a:pathLst>
            <a:path>
              <a:moveTo>
                <a:pt x="0" y="0"/>
              </a:moveTo>
              <a:lnTo>
                <a:pt x="292306" y="0"/>
              </a:lnTo>
              <a:lnTo>
                <a:pt x="292306" y="1686435"/>
              </a:lnTo>
              <a:lnTo>
                <a:pt x="584612" y="168643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1" kern="1200"/>
        </a:p>
      </dsp:txBody>
      <dsp:txXfrm>
        <a:off x="3529567" y="3337257"/>
        <a:ext cx="89244" cy="89244"/>
      </dsp:txXfrm>
    </dsp:sp>
    <dsp:sp modelId="{7C709484-A6D4-4D6B-8FBE-527E3650C5E2}">
      <dsp:nvSpPr>
        <dsp:cNvPr id="0" name=""/>
        <dsp:cNvSpPr/>
      </dsp:nvSpPr>
      <dsp:spPr>
        <a:xfrm>
          <a:off x="3281883" y="2492542"/>
          <a:ext cx="584612" cy="91440"/>
        </a:xfrm>
        <a:custGeom>
          <a:avLst/>
          <a:gdLst/>
          <a:ahLst/>
          <a:cxnLst/>
          <a:rect l="0" t="0" r="0" b="0"/>
          <a:pathLst>
            <a:path>
              <a:moveTo>
                <a:pt x="0" y="46120"/>
              </a:moveTo>
              <a:lnTo>
                <a:pt x="292306" y="46120"/>
              </a:lnTo>
              <a:lnTo>
                <a:pt x="292306" y="45720"/>
              </a:lnTo>
              <a:lnTo>
                <a:pt x="584612" y="4572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1" kern="1200"/>
        </a:p>
      </dsp:txBody>
      <dsp:txXfrm>
        <a:off x="3559574" y="2523646"/>
        <a:ext cx="29230" cy="29230"/>
      </dsp:txXfrm>
    </dsp:sp>
    <dsp:sp modelId="{952AF98F-737A-4214-B7E3-DF2BDBC4AFE5}">
      <dsp:nvSpPr>
        <dsp:cNvPr id="0" name=""/>
        <dsp:cNvSpPr/>
      </dsp:nvSpPr>
      <dsp:spPr>
        <a:xfrm>
          <a:off x="3281883" y="851826"/>
          <a:ext cx="584612" cy="1686835"/>
        </a:xfrm>
        <a:custGeom>
          <a:avLst/>
          <a:gdLst/>
          <a:ahLst/>
          <a:cxnLst/>
          <a:rect l="0" t="0" r="0" b="0"/>
          <a:pathLst>
            <a:path>
              <a:moveTo>
                <a:pt x="0" y="1686835"/>
              </a:moveTo>
              <a:lnTo>
                <a:pt x="292306" y="1686835"/>
              </a:lnTo>
              <a:lnTo>
                <a:pt x="292306" y="0"/>
              </a:lnTo>
              <a:lnTo>
                <a:pt x="584612"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l-GR" sz="2000" b="1" kern="1200"/>
        </a:p>
      </dsp:txBody>
      <dsp:txXfrm>
        <a:off x="3529558" y="1650612"/>
        <a:ext cx="89263" cy="89263"/>
      </dsp:txXfrm>
    </dsp:sp>
    <dsp:sp modelId="{46264D0A-4B40-40E8-BC94-60561C6494AB}">
      <dsp:nvSpPr>
        <dsp:cNvPr id="0" name=""/>
        <dsp:cNvSpPr/>
      </dsp:nvSpPr>
      <dsp:spPr>
        <a:xfrm rot="16200000">
          <a:off x="260875" y="2056316"/>
          <a:ext cx="5077325" cy="964691"/>
        </a:xfrm>
        <a:prstGeom prst="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Μέσα 20ου αι.</a:t>
          </a:r>
        </a:p>
      </dsp:txBody>
      <dsp:txXfrm>
        <a:off x="260875" y="2056316"/>
        <a:ext cx="5077325" cy="964691"/>
      </dsp:txXfrm>
    </dsp:sp>
    <dsp:sp modelId="{8039F113-75FC-446F-AD5D-6D81F7F746B8}">
      <dsp:nvSpPr>
        <dsp:cNvPr id="0" name=""/>
        <dsp:cNvSpPr/>
      </dsp:nvSpPr>
      <dsp:spPr>
        <a:xfrm>
          <a:off x="3866496" y="62954"/>
          <a:ext cx="3745228" cy="1577743"/>
        </a:xfrm>
        <a:prstGeom prst="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Η Διδακτική αυτονομείται και αποκτά θεωρητικό υπόβαθρο</a:t>
          </a:r>
        </a:p>
      </dsp:txBody>
      <dsp:txXfrm>
        <a:off x="3866496" y="62954"/>
        <a:ext cx="3745228" cy="1577743"/>
      </dsp:txXfrm>
    </dsp:sp>
    <dsp:sp modelId="{3403FE5B-BF72-41CB-B711-45902415716A}">
      <dsp:nvSpPr>
        <dsp:cNvPr id="0" name=""/>
        <dsp:cNvSpPr/>
      </dsp:nvSpPr>
      <dsp:spPr>
        <a:xfrm>
          <a:off x="3866496" y="1881871"/>
          <a:ext cx="3846736" cy="1312781"/>
        </a:xfrm>
        <a:prstGeom prst="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Μελετά τη γνώση και αναπτύσσει επιμέρους διδακτικές στρατηγικές</a:t>
          </a:r>
        </a:p>
      </dsp:txBody>
      <dsp:txXfrm>
        <a:off x="3866496" y="1881871"/>
        <a:ext cx="3846736" cy="1312781"/>
      </dsp:txXfrm>
    </dsp:sp>
    <dsp:sp modelId="{9ED20D42-50F6-47B9-A468-FEEDB8DDEC42}">
      <dsp:nvSpPr>
        <dsp:cNvPr id="0" name=""/>
        <dsp:cNvSpPr/>
      </dsp:nvSpPr>
      <dsp:spPr>
        <a:xfrm>
          <a:off x="3866496" y="3435825"/>
          <a:ext cx="3840724" cy="1578544"/>
        </a:xfrm>
        <a:prstGeom prst="rect">
          <a:avLst/>
        </a:prstGeom>
        <a:solidFill>
          <a:srgbClr val="92D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t>Εξετάζει τις διαδικασίες οικειοποίησης της γνώσης</a:t>
          </a:r>
        </a:p>
      </dsp:txBody>
      <dsp:txXfrm>
        <a:off x="3866496" y="3435825"/>
        <a:ext cx="3840724" cy="157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9EF6E-305D-4AAF-A465-F97A081344EA}">
      <dsp:nvSpPr>
        <dsp:cNvPr id="0" name=""/>
        <dsp:cNvSpPr/>
      </dsp:nvSpPr>
      <dsp:spPr>
        <a:xfrm>
          <a:off x="7440930" y="3036333"/>
          <a:ext cx="91440" cy="393049"/>
        </a:xfrm>
        <a:custGeom>
          <a:avLst/>
          <a:gdLst/>
          <a:ahLst/>
          <a:cxnLst/>
          <a:rect l="0" t="0" r="0" b="0"/>
          <a:pathLst>
            <a:path>
              <a:moveTo>
                <a:pt x="45720" y="0"/>
              </a:moveTo>
              <a:lnTo>
                <a:pt x="45720" y="393049"/>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52942-24FC-43DA-9D5D-99CE6A1CB5D7}">
      <dsp:nvSpPr>
        <dsp:cNvPr id="0" name=""/>
        <dsp:cNvSpPr/>
      </dsp:nvSpPr>
      <dsp:spPr>
        <a:xfrm>
          <a:off x="4954872" y="1380460"/>
          <a:ext cx="2531777" cy="408097"/>
        </a:xfrm>
        <a:custGeom>
          <a:avLst/>
          <a:gdLst/>
          <a:ahLst/>
          <a:cxnLst/>
          <a:rect l="0" t="0" r="0" b="0"/>
          <a:pathLst>
            <a:path>
              <a:moveTo>
                <a:pt x="0" y="0"/>
              </a:moveTo>
              <a:lnTo>
                <a:pt x="0" y="213132"/>
              </a:lnTo>
              <a:lnTo>
                <a:pt x="2531777" y="213132"/>
              </a:lnTo>
              <a:lnTo>
                <a:pt x="2531777" y="408097"/>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D63DB-99B4-492C-B9A3-67517DDCC3D2}">
      <dsp:nvSpPr>
        <dsp:cNvPr id="0" name=""/>
        <dsp:cNvSpPr/>
      </dsp:nvSpPr>
      <dsp:spPr>
        <a:xfrm>
          <a:off x="2339578" y="3036333"/>
          <a:ext cx="1715690" cy="393049"/>
        </a:xfrm>
        <a:custGeom>
          <a:avLst/>
          <a:gdLst/>
          <a:ahLst/>
          <a:cxnLst/>
          <a:rect l="0" t="0" r="0" b="0"/>
          <a:pathLst>
            <a:path>
              <a:moveTo>
                <a:pt x="0" y="0"/>
              </a:moveTo>
              <a:lnTo>
                <a:pt x="0" y="198084"/>
              </a:lnTo>
              <a:lnTo>
                <a:pt x="1715690" y="198084"/>
              </a:lnTo>
              <a:lnTo>
                <a:pt x="1715690" y="393049"/>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CB16D0-51DF-430F-B267-8DA96757DC74}">
      <dsp:nvSpPr>
        <dsp:cNvPr id="0" name=""/>
        <dsp:cNvSpPr/>
      </dsp:nvSpPr>
      <dsp:spPr>
        <a:xfrm>
          <a:off x="623887" y="3036333"/>
          <a:ext cx="1715690" cy="393049"/>
        </a:xfrm>
        <a:custGeom>
          <a:avLst/>
          <a:gdLst/>
          <a:ahLst/>
          <a:cxnLst/>
          <a:rect l="0" t="0" r="0" b="0"/>
          <a:pathLst>
            <a:path>
              <a:moveTo>
                <a:pt x="1715690" y="0"/>
              </a:moveTo>
              <a:lnTo>
                <a:pt x="1715690" y="198084"/>
              </a:lnTo>
              <a:lnTo>
                <a:pt x="0" y="198084"/>
              </a:lnTo>
              <a:lnTo>
                <a:pt x="0" y="393049"/>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F002D-2624-46C9-83EA-0E87C3FF0A8D}">
      <dsp:nvSpPr>
        <dsp:cNvPr id="0" name=""/>
        <dsp:cNvSpPr/>
      </dsp:nvSpPr>
      <dsp:spPr>
        <a:xfrm>
          <a:off x="2339578" y="1380460"/>
          <a:ext cx="2615294" cy="408097"/>
        </a:xfrm>
        <a:custGeom>
          <a:avLst/>
          <a:gdLst/>
          <a:ahLst/>
          <a:cxnLst/>
          <a:rect l="0" t="0" r="0" b="0"/>
          <a:pathLst>
            <a:path>
              <a:moveTo>
                <a:pt x="2615294" y="0"/>
              </a:moveTo>
              <a:lnTo>
                <a:pt x="2615294" y="213132"/>
              </a:lnTo>
              <a:lnTo>
                <a:pt x="0" y="213132"/>
              </a:lnTo>
              <a:lnTo>
                <a:pt x="0" y="408097"/>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1B229-1B07-4D9D-8759-2353292A6F26}">
      <dsp:nvSpPr>
        <dsp:cNvPr id="0" name=""/>
        <dsp:cNvSpPr/>
      </dsp:nvSpPr>
      <dsp:spPr>
        <a:xfrm>
          <a:off x="4330984" y="132685"/>
          <a:ext cx="1247775" cy="1247775"/>
        </a:xfrm>
        <a:prstGeom prst="ellipse">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16D04-95CB-4BAE-83A8-696CC6D26C59}">
      <dsp:nvSpPr>
        <dsp:cNvPr id="0" name=""/>
        <dsp:cNvSpPr/>
      </dsp:nvSpPr>
      <dsp:spPr>
        <a:xfrm>
          <a:off x="5602102" y="87341"/>
          <a:ext cx="2137756" cy="1332224"/>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kern="1200" dirty="0">
              <a:solidFill>
                <a:schemeClr val="tx1"/>
              </a:solidFill>
            </a:rPr>
            <a:t>Από το </a:t>
          </a:r>
          <a:r>
            <a:rPr lang="el-GR" sz="1800" b="1" kern="1200" dirty="0">
              <a:solidFill>
                <a:schemeClr val="tx1"/>
              </a:solidFill>
            </a:rPr>
            <a:t>αντικείμενο</a:t>
          </a:r>
          <a:r>
            <a:rPr lang="el-GR" sz="1800" b="0" kern="1200" dirty="0">
              <a:solidFill>
                <a:schemeClr val="tx1"/>
              </a:solidFill>
            </a:rPr>
            <a:t> στο </a:t>
          </a:r>
          <a:r>
            <a:rPr lang="el-GR" sz="1800" b="1" kern="1200" dirty="0">
              <a:solidFill>
                <a:schemeClr val="tx1"/>
              </a:solidFill>
            </a:rPr>
            <a:t>υποκείμενο</a:t>
          </a:r>
          <a:r>
            <a:rPr lang="el-GR" sz="1800" b="0" kern="1200" dirty="0">
              <a:solidFill>
                <a:schemeClr val="tx1"/>
              </a:solidFill>
            </a:rPr>
            <a:t>  της μάθησης</a:t>
          </a:r>
        </a:p>
      </dsp:txBody>
      <dsp:txXfrm>
        <a:off x="5602102" y="87341"/>
        <a:ext cx="2137756" cy="1332224"/>
      </dsp:txXfrm>
    </dsp:sp>
    <dsp:sp modelId="{4CDE9E11-CD2F-4B7C-BC86-63A814BCD238}">
      <dsp:nvSpPr>
        <dsp:cNvPr id="0" name=""/>
        <dsp:cNvSpPr/>
      </dsp:nvSpPr>
      <dsp:spPr>
        <a:xfrm>
          <a:off x="1715690" y="1788558"/>
          <a:ext cx="1247775" cy="1247775"/>
        </a:xfrm>
        <a:prstGeom prst="ellipse">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4EB81-5249-47DF-90B6-D5211CADC5F7}">
      <dsp:nvSpPr>
        <dsp:cNvPr id="0" name=""/>
        <dsp:cNvSpPr/>
      </dsp:nvSpPr>
      <dsp:spPr>
        <a:xfrm>
          <a:off x="2963465" y="1785438"/>
          <a:ext cx="1871662" cy="124777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5</a:t>
          </a:r>
          <a:r>
            <a:rPr lang="el-GR" sz="1800" b="1" kern="1200" baseline="30000" dirty="0">
              <a:solidFill>
                <a:schemeClr val="bg1"/>
              </a:solidFill>
            </a:rPr>
            <a:t>η</a:t>
          </a:r>
          <a:r>
            <a:rPr lang="el-GR" sz="1800" b="1" kern="1200" dirty="0">
              <a:solidFill>
                <a:schemeClr val="bg1"/>
              </a:solidFill>
            </a:rPr>
            <a:t> Εστίαση</a:t>
          </a:r>
        </a:p>
        <a:p>
          <a:pPr marL="0" lvl="0" indent="0" algn="ctr" defTabSz="800100">
            <a:lnSpc>
              <a:spcPct val="90000"/>
            </a:lnSpc>
            <a:spcBef>
              <a:spcPct val="0"/>
            </a:spcBef>
            <a:spcAft>
              <a:spcPct val="35000"/>
            </a:spcAft>
            <a:buNone/>
          </a:pPr>
          <a:r>
            <a:rPr lang="el-GR" sz="1800" b="1" kern="1200" dirty="0">
              <a:solidFill>
                <a:schemeClr val="bg1"/>
              </a:solidFill>
            </a:rPr>
            <a:t>Ενδιαφέροντα και ικανότητες των</a:t>
          </a:r>
          <a:r>
            <a:rPr lang="el-GR" sz="1600" b="1" kern="1200" dirty="0">
              <a:solidFill>
                <a:schemeClr val="bg1"/>
              </a:solidFill>
            </a:rPr>
            <a:t> μαθητών </a:t>
          </a:r>
        </a:p>
      </dsp:txBody>
      <dsp:txXfrm>
        <a:off x="2963465" y="1785438"/>
        <a:ext cx="1871662" cy="1247775"/>
      </dsp:txXfrm>
    </dsp:sp>
    <dsp:sp modelId="{04E110C8-3F1F-435B-BAE4-40592909425B}">
      <dsp:nvSpPr>
        <dsp:cNvPr id="0" name=""/>
        <dsp:cNvSpPr/>
      </dsp:nvSpPr>
      <dsp:spPr>
        <a:xfrm>
          <a:off x="0" y="3429382"/>
          <a:ext cx="1247775" cy="1247775"/>
        </a:xfrm>
        <a:prstGeom prst="ellipse">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E4CFD-2710-48D8-9589-DCEC08BE083A}">
      <dsp:nvSpPr>
        <dsp:cNvPr id="0" name=""/>
        <dsp:cNvSpPr/>
      </dsp:nvSpPr>
      <dsp:spPr>
        <a:xfrm>
          <a:off x="1247774" y="3426262"/>
          <a:ext cx="1871662" cy="1247775"/>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4</a:t>
          </a:r>
          <a:r>
            <a:rPr lang="el-GR" sz="1800" b="1" kern="1200" baseline="30000" dirty="0">
              <a:solidFill>
                <a:schemeClr val="bg1"/>
              </a:solidFill>
            </a:rPr>
            <a:t>η</a:t>
          </a:r>
          <a:r>
            <a:rPr lang="el-GR" sz="1800" b="1" kern="1200" dirty="0">
              <a:solidFill>
                <a:schemeClr val="bg1"/>
              </a:solidFill>
            </a:rPr>
            <a:t> εστίαση</a:t>
          </a:r>
        </a:p>
        <a:p>
          <a:pPr marL="0" lvl="0" indent="0" algn="ctr" defTabSz="800100">
            <a:lnSpc>
              <a:spcPct val="90000"/>
            </a:lnSpc>
            <a:spcBef>
              <a:spcPct val="0"/>
            </a:spcBef>
            <a:spcAft>
              <a:spcPct val="35000"/>
            </a:spcAft>
            <a:buNone/>
          </a:pPr>
          <a:r>
            <a:rPr lang="el-GR" sz="1800" b="1" kern="1200" dirty="0">
              <a:solidFill>
                <a:schemeClr val="bg1"/>
              </a:solidFill>
            </a:rPr>
            <a:t>Αξιοποίηση βιωμάτων και  εμπειριών </a:t>
          </a:r>
        </a:p>
      </dsp:txBody>
      <dsp:txXfrm>
        <a:off x="1247774" y="3426262"/>
        <a:ext cx="1871662" cy="1247775"/>
      </dsp:txXfrm>
    </dsp:sp>
    <dsp:sp modelId="{B6637F53-C7E7-4AD1-9721-4979DDC9BDC0}">
      <dsp:nvSpPr>
        <dsp:cNvPr id="0" name=""/>
        <dsp:cNvSpPr/>
      </dsp:nvSpPr>
      <dsp:spPr>
        <a:xfrm>
          <a:off x="3431381" y="3429382"/>
          <a:ext cx="1247775" cy="1247775"/>
        </a:xfrm>
        <a:prstGeom prst="ellipse">
          <a:avLst/>
        </a:prstGeom>
        <a:blipFill rotWithShape="0">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1A4DC-C50C-4EBF-9A71-0D779386318E}">
      <dsp:nvSpPr>
        <dsp:cNvPr id="0" name=""/>
        <dsp:cNvSpPr/>
      </dsp:nvSpPr>
      <dsp:spPr>
        <a:xfrm>
          <a:off x="4679156" y="3426262"/>
          <a:ext cx="1871662" cy="1247775"/>
        </a:xfrm>
        <a:prstGeom prst="rect">
          <a:avLst/>
        </a:prstGeom>
        <a:solidFill>
          <a:schemeClr val="bg2">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3</a:t>
          </a:r>
          <a:r>
            <a:rPr lang="el-GR" sz="1800" b="1" kern="1200" baseline="30000" dirty="0">
              <a:solidFill>
                <a:schemeClr val="tx1"/>
              </a:solidFill>
            </a:rPr>
            <a:t>η</a:t>
          </a:r>
          <a:r>
            <a:rPr lang="el-GR" sz="1800" b="1" kern="1200" dirty="0">
              <a:solidFill>
                <a:schemeClr val="tx1"/>
              </a:solidFill>
            </a:rPr>
            <a:t> Εστίαση</a:t>
          </a:r>
        </a:p>
        <a:p>
          <a:pPr marL="0" lvl="0" indent="0" algn="ctr" defTabSz="800100">
            <a:lnSpc>
              <a:spcPct val="90000"/>
            </a:lnSpc>
            <a:spcBef>
              <a:spcPct val="0"/>
            </a:spcBef>
            <a:spcAft>
              <a:spcPct val="35000"/>
            </a:spcAft>
            <a:buNone/>
          </a:pPr>
          <a:r>
            <a:rPr lang="el-GR" sz="1800" b="1" kern="1200" dirty="0">
              <a:solidFill>
                <a:schemeClr val="tx1"/>
              </a:solidFill>
            </a:rPr>
            <a:t>Επικοινωνία και αλληλεπίδραση</a:t>
          </a:r>
        </a:p>
      </dsp:txBody>
      <dsp:txXfrm>
        <a:off x="4679156" y="3426262"/>
        <a:ext cx="1871662" cy="1247775"/>
      </dsp:txXfrm>
    </dsp:sp>
    <dsp:sp modelId="{8F3B86FC-D269-4FE0-9C72-48235F87263A}">
      <dsp:nvSpPr>
        <dsp:cNvPr id="0" name=""/>
        <dsp:cNvSpPr/>
      </dsp:nvSpPr>
      <dsp:spPr>
        <a:xfrm>
          <a:off x="6862762" y="1788558"/>
          <a:ext cx="1247775" cy="1247775"/>
        </a:xfrm>
        <a:prstGeom prst="ellipse">
          <a:avLst/>
        </a:prstGeom>
        <a:blipFill rotWithShape="0">
          <a:blip xmlns:r="http://schemas.openxmlformats.org/officeDocument/2006/relationships" r:embed="rId5"/>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095E2D-C980-4C59-ACBE-AB9C97026132}">
      <dsp:nvSpPr>
        <dsp:cNvPr id="0" name=""/>
        <dsp:cNvSpPr/>
      </dsp:nvSpPr>
      <dsp:spPr>
        <a:xfrm>
          <a:off x="8110537" y="1785438"/>
          <a:ext cx="1871662" cy="1247775"/>
        </a:xfrm>
        <a:prstGeom prst="rect">
          <a:avLst/>
        </a:prstGeom>
        <a:solidFill>
          <a:schemeClr val="accent4">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1</a:t>
          </a:r>
          <a:r>
            <a:rPr lang="el-GR" sz="1800" b="1" kern="1200" baseline="30000" dirty="0">
              <a:solidFill>
                <a:schemeClr val="bg1"/>
              </a:solidFill>
            </a:rPr>
            <a:t>η</a:t>
          </a:r>
          <a:r>
            <a:rPr lang="el-GR" sz="1800" b="1" kern="1200" dirty="0">
              <a:solidFill>
                <a:schemeClr val="bg1"/>
              </a:solidFill>
            </a:rPr>
            <a:t> Εστίαση</a:t>
          </a:r>
        </a:p>
        <a:p>
          <a:pPr marL="0" lvl="0" indent="0" algn="ctr" defTabSz="800100">
            <a:lnSpc>
              <a:spcPct val="90000"/>
            </a:lnSpc>
            <a:spcBef>
              <a:spcPct val="0"/>
            </a:spcBef>
            <a:spcAft>
              <a:spcPct val="35000"/>
            </a:spcAft>
            <a:buNone/>
          </a:pPr>
          <a:r>
            <a:rPr lang="el-GR" sz="1800" b="1" kern="1200" dirty="0">
              <a:solidFill>
                <a:schemeClr val="bg1"/>
              </a:solidFill>
            </a:rPr>
            <a:t>Οικοδόμηση της γνώσης </a:t>
          </a:r>
        </a:p>
      </dsp:txBody>
      <dsp:txXfrm>
        <a:off x="8110537" y="1785438"/>
        <a:ext cx="1871662" cy="1247775"/>
      </dsp:txXfrm>
    </dsp:sp>
    <dsp:sp modelId="{1E181134-F416-4E4C-9F9F-2642BCE7006D}">
      <dsp:nvSpPr>
        <dsp:cNvPr id="0" name=""/>
        <dsp:cNvSpPr/>
      </dsp:nvSpPr>
      <dsp:spPr>
        <a:xfrm>
          <a:off x="6862762" y="3429382"/>
          <a:ext cx="1247775" cy="1247775"/>
        </a:xfrm>
        <a:prstGeom prst="ellipse">
          <a:avLst/>
        </a:prstGeom>
        <a:blipFill rotWithShape="0">
          <a:blip xmlns:r="http://schemas.openxmlformats.org/officeDocument/2006/relationships" r:embed="rId6"/>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6B90D-7995-4A08-9E42-5C7438390351}">
      <dsp:nvSpPr>
        <dsp:cNvPr id="0" name=""/>
        <dsp:cNvSpPr/>
      </dsp:nvSpPr>
      <dsp:spPr>
        <a:xfrm>
          <a:off x="8110537" y="3407159"/>
          <a:ext cx="1871662" cy="124777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2</a:t>
          </a:r>
          <a:r>
            <a:rPr lang="el-GR" sz="1800" b="1" kern="1200" baseline="30000" dirty="0">
              <a:solidFill>
                <a:schemeClr val="tx1"/>
              </a:solidFill>
            </a:rPr>
            <a:t>η</a:t>
          </a:r>
          <a:r>
            <a:rPr lang="el-GR" sz="1800" b="1" kern="1200" dirty="0">
              <a:solidFill>
                <a:schemeClr val="tx1"/>
              </a:solidFill>
            </a:rPr>
            <a:t>  Εστίαση</a:t>
          </a:r>
        </a:p>
        <a:p>
          <a:pPr marL="0" lvl="0" indent="0" algn="ctr" defTabSz="800100">
            <a:lnSpc>
              <a:spcPct val="90000"/>
            </a:lnSpc>
            <a:spcBef>
              <a:spcPct val="0"/>
            </a:spcBef>
            <a:spcAft>
              <a:spcPct val="35000"/>
            </a:spcAft>
            <a:buNone/>
          </a:pPr>
          <a:r>
            <a:rPr lang="el-GR" sz="1800" b="1" kern="1200" dirty="0">
              <a:solidFill>
                <a:schemeClr val="tx1"/>
              </a:solidFill>
            </a:rPr>
            <a:t>Καλλιέργεια δεξιοτήτων</a:t>
          </a:r>
        </a:p>
      </dsp:txBody>
      <dsp:txXfrm>
        <a:off x="8110537" y="3407159"/>
        <a:ext cx="1871662" cy="124777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2/17/2026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2/17/2026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2/17/2026</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2/17/2026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2/17/2026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2/17/2026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2/17/2026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2/17/2026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2/17/2026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2/17/2026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2/17/2026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2/17/2026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2/17/2026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2/17/2026</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7xCe2m0kiS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eader.ekt.gr/bookReader/show/index.php?lib=EDULLL&amp;item=1095&amp;bitstream=1095_01#page/4/mode/2up"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093494"/>
            <a:ext cx="5734050" cy="2298031"/>
          </a:xfrm>
        </p:spPr>
        <p:txBody>
          <a:bodyPr anchor="ctr">
            <a:normAutofit fontScale="90000"/>
          </a:bodyPr>
          <a:lstStyle/>
          <a:p>
            <a:pPr algn="ctr"/>
            <a:r>
              <a:rPr lang="el-GR" cap="none" dirty="0"/>
              <a:t>Σύντομη ιστορική αναδρομή στη Διδακτική </a:t>
            </a:r>
            <a:r>
              <a:rPr lang="el-GR" cap="none"/>
              <a:t>και τα διδακτικά </a:t>
            </a:r>
            <a:r>
              <a:rPr lang="el-GR" cap="none" dirty="0"/>
              <a:t>μοντέλα</a:t>
            </a:r>
            <a:br>
              <a:rPr lang="el-GR" cap="none" dirty="0"/>
            </a:br>
            <a:r>
              <a:rPr lang="el-GR" cap="none" dirty="0" err="1"/>
              <a:t>Εβδ</a:t>
            </a:r>
            <a:r>
              <a:rPr lang="el-GR" cap="none" dirty="0"/>
              <a:t>. 2</a:t>
            </a:r>
            <a:endParaRPr lang="en-US" sz="2400" cap="none" dirty="0"/>
          </a:p>
        </p:txBody>
      </p:sp>
      <p:sp>
        <p:nvSpPr>
          <p:cNvPr id="7" name="Subtitle 6"/>
          <p:cNvSpPr>
            <a:spLocks noGrp="1"/>
          </p:cNvSpPr>
          <p:nvPr>
            <p:ph type="subTitle" idx="1"/>
          </p:nvPr>
        </p:nvSpPr>
        <p:spPr>
          <a:xfrm>
            <a:off x="1600199" y="4463658"/>
            <a:ext cx="4680285" cy="955565"/>
          </a:xfrm>
        </p:spPr>
        <p:txBody>
          <a:bodyPr>
            <a:normAutofit/>
          </a:bodyPr>
          <a:lstStyle/>
          <a:p>
            <a:pPr algn="ctr"/>
            <a:r>
              <a:rPr lang="el-GR" dirty="0">
                <a:cs typeface="Aharoni" panose="02010803020104030203" pitchFamily="2" charset="-79"/>
              </a:rPr>
              <a:t>Αγλα</a:t>
            </a:r>
            <a:r>
              <a:rPr lang="el-GR" dirty="0">
                <a:latin typeface="Arial" panose="020B0604020202020204" pitchFamily="34" charset="0"/>
                <a:cs typeface="Aharoni" panose="02010803020104030203" pitchFamily="2" charset="-79"/>
              </a:rPr>
              <a:t>ΐα  </a:t>
            </a:r>
            <a:r>
              <a:rPr lang="el-GR" dirty="0" err="1">
                <a:latin typeface="Arial" panose="020B0604020202020204" pitchFamily="34" charset="0"/>
                <a:cs typeface="Aharoni" panose="02010803020104030203" pitchFamily="2" charset="-79"/>
              </a:rPr>
              <a:t>Σταμπολτζή</a:t>
            </a:r>
            <a:r>
              <a:rPr lang="el-GR" dirty="0">
                <a:latin typeface="Arial" panose="020B0604020202020204" pitchFamily="34" charset="0"/>
                <a:cs typeface="Aharoni" panose="02010803020104030203" pitchFamily="2" charset="-79"/>
              </a:rPr>
              <a:t>, </a:t>
            </a:r>
            <a:r>
              <a:rPr lang="el-GR" dirty="0" err="1">
                <a:latin typeface="Arial" panose="020B0604020202020204" pitchFamily="34" charset="0"/>
                <a:cs typeface="Aharoni" panose="02010803020104030203" pitchFamily="2" charset="-79"/>
              </a:rPr>
              <a:t>Ε.ΔΙ.Π</a:t>
            </a:r>
            <a:endParaRPr lang="en-US" dirty="0">
              <a:latin typeface="Aharoni" panose="02010803020104030203" pitchFamily="2" charset="-79"/>
              <a:cs typeface="Aharoni" panose="02010803020104030203" pitchFamily="2" charset="-79"/>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TextBox 1">
            <a:extLst>
              <a:ext uri="{FF2B5EF4-FFF2-40B4-BE49-F238E27FC236}">
                <a16:creationId xmlns:a16="http://schemas.microsoft.com/office/drawing/2014/main" id="{7F1C479C-0EE0-46EA-9F2A-846F05A81C8C}"/>
              </a:ext>
            </a:extLst>
          </p:cNvPr>
          <p:cNvSpPr txBox="1"/>
          <p:nvPr/>
        </p:nvSpPr>
        <p:spPr>
          <a:xfrm>
            <a:off x="7724274" y="2478505"/>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EF40-E7CA-4E05-A8FB-7422D5B9E26C}"/>
              </a:ext>
            </a:extLst>
          </p:cNvPr>
          <p:cNvSpPr>
            <a:spLocks noGrp="1"/>
          </p:cNvSpPr>
          <p:nvPr>
            <p:ph type="title"/>
          </p:nvPr>
        </p:nvSpPr>
        <p:spPr/>
        <p:txBody>
          <a:bodyPr/>
          <a:lstStyle/>
          <a:p>
            <a:pPr algn="ctr"/>
            <a:r>
              <a:rPr lang="el-GR" b="1" dirty="0" err="1">
                <a:solidFill>
                  <a:srgbClr val="FFC000"/>
                </a:solidFill>
              </a:rPr>
              <a:t>16</a:t>
            </a:r>
            <a:r>
              <a:rPr lang="el-GR" b="1" baseline="30000" dirty="0" err="1">
                <a:solidFill>
                  <a:srgbClr val="FFC000"/>
                </a:solidFill>
              </a:rPr>
              <a:t>ος</a:t>
            </a:r>
            <a:r>
              <a:rPr lang="el-GR" b="1" dirty="0">
                <a:solidFill>
                  <a:srgbClr val="FFC000"/>
                </a:solidFill>
              </a:rPr>
              <a:t> αι.: </a:t>
            </a:r>
            <a:r>
              <a:rPr lang="el-GR" b="1" dirty="0">
                <a:solidFill>
                  <a:srgbClr val="FF0000"/>
                </a:solidFill>
              </a:rPr>
              <a:t>Μετάβαση στην </a:t>
            </a:r>
            <a:r>
              <a:rPr lang="el-GR" b="1" dirty="0" err="1">
                <a:solidFill>
                  <a:srgbClr val="FF0000"/>
                </a:solidFill>
              </a:rPr>
              <a:t>Επιστημονίζουσα</a:t>
            </a:r>
            <a:r>
              <a:rPr lang="el-GR" b="1" dirty="0">
                <a:solidFill>
                  <a:srgbClr val="FF0000"/>
                </a:solidFill>
              </a:rPr>
              <a:t> Διδακτική</a:t>
            </a:r>
          </a:p>
        </p:txBody>
      </p:sp>
      <p:sp>
        <p:nvSpPr>
          <p:cNvPr id="3" name="Content Placeholder 2">
            <a:extLst>
              <a:ext uri="{FF2B5EF4-FFF2-40B4-BE49-F238E27FC236}">
                <a16:creationId xmlns:a16="http://schemas.microsoft.com/office/drawing/2014/main" id="{5FDB8802-439D-4919-A639-BAEB6D68BE21}"/>
              </a:ext>
            </a:extLst>
          </p:cNvPr>
          <p:cNvSpPr>
            <a:spLocks noGrp="1"/>
          </p:cNvSpPr>
          <p:nvPr>
            <p:ph idx="1"/>
          </p:nvPr>
        </p:nvSpPr>
        <p:spPr/>
        <p:txBody>
          <a:bodyPr>
            <a:normAutofit/>
          </a:bodyPr>
          <a:lstStyle/>
          <a:p>
            <a:r>
              <a:rPr lang="el-GR" sz="2800" b="1" dirty="0">
                <a:solidFill>
                  <a:srgbClr val="FF0000"/>
                </a:solidFill>
              </a:rPr>
              <a:t>Τον </a:t>
            </a:r>
            <a:r>
              <a:rPr lang="el-GR" sz="2800" b="1" dirty="0" err="1">
                <a:solidFill>
                  <a:srgbClr val="FF0000"/>
                </a:solidFill>
              </a:rPr>
              <a:t>16ο</a:t>
            </a:r>
            <a:r>
              <a:rPr lang="el-GR" sz="2800" b="1" dirty="0">
                <a:solidFill>
                  <a:srgbClr val="FF0000"/>
                </a:solidFill>
              </a:rPr>
              <a:t> αιώνα μεταβαίνουμε από την Πρακτική Διδακτική στην </a:t>
            </a:r>
            <a:r>
              <a:rPr lang="el-GR" sz="2800" b="1" dirty="0" err="1">
                <a:solidFill>
                  <a:srgbClr val="FF0000"/>
                </a:solidFill>
              </a:rPr>
              <a:t>Επιστημονίζουσα</a:t>
            </a:r>
            <a:r>
              <a:rPr lang="el-GR" sz="2800" b="1" dirty="0">
                <a:solidFill>
                  <a:srgbClr val="FF0000"/>
                </a:solidFill>
              </a:rPr>
              <a:t> Διδακτική</a:t>
            </a:r>
            <a:r>
              <a:rPr lang="el-GR" sz="2800" dirty="0">
                <a:solidFill>
                  <a:srgbClr val="FF0000"/>
                </a:solidFill>
              </a:rPr>
              <a:t>. </a:t>
            </a:r>
            <a:r>
              <a:rPr lang="el-GR" sz="2800" dirty="0"/>
              <a:t>Τα σχολεία οργανώνονται ηλικιακά. </a:t>
            </a:r>
            <a:r>
              <a:rPr lang="el-GR" sz="2800" dirty="0">
                <a:solidFill>
                  <a:srgbClr val="FFC000"/>
                </a:solidFill>
              </a:rPr>
              <a:t>Κατά το </a:t>
            </a:r>
            <a:r>
              <a:rPr lang="el-GR" sz="2800" dirty="0" err="1">
                <a:solidFill>
                  <a:srgbClr val="FFC000"/>
                </a:solidFill>
              </a:rPr>
              <a:t>16ο</a:t>
            </a:r>
            <a:r>
              <a:rPr lang="el-GR" sz="2800" dirty="0">
                <a:solidFill>
                  <a:srgbClr val="FFC000"/>
                </a:solidFill>
              </a:rPr>
              <a:t> αιώνα για πρώτη φορά στην Ιστορία της Εκπαίδευσης εφαρμόζεται στα πολυπληθή σχολεία των ευρωπαϊκών πόλεων </a:t>
            </a:r>
            <a:r>
              <a:rPr lang="el-GR" sz="2800" u="sng" dirty="0">
                <a:solidFill>
                  <a:srgbClr val="FFC000"/>
                </a:solidFill>
              </a:rPr>
              <a:t>η κατά ηλικιακές τάξεις </a:t>
            </a:r>
            <a:r>
              <a:rPr lang="el-GR" sz="2800" dirty="0">
                <a:solidFill>
                  <a:srgbClr val="FFC000"/>
                </a:solidFill>
              </a:rPr>
              <a:t>οργάνωση του μαθητικού δυναμικού.</a:t>
            </a:r>
          </a:p>
          <a:p>
            <a:r>
              <a:rPr lang="el-GR" sz="2800" dirty="0"/>
              <a:t>Η πρακτική αυτή εκφράζει τη νέα αντίληψη για τον άνθρωπο (ατομική πορεία κάθε ανθρώπου και αναγνώριση της παιδικής ηλικίας).</a:t>
            </a:r>
          </a:p>
        </p:txBody>
      </p:sp>
    </p:spTree>
    <p:extLst>
      <p:ext uri="{BB962C8B-B14F-4D97-AF65-F5344CB8AC3E}">
        <p14:creationId xmlns:p14="http://schemas.microsoft.com/office/powerpoint/2010/main" val="285602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50A0-1F55-4828-950D-2C6FD18EBA76}"/>
              </a:ext>
            </a:extLst>
          </p:cNvPr>
          <p:cNvSpPr>
            <a:spLocks noGrp="1"/>
          </p:cNvSpPr>
          <p:nvPr>
            <p:ph type="title"/>
          </p:nvPr>
        </p:nvSpPr>
        <p:spPr/>
        <p:txBody>
          <a:bodyPr/>
          <a:lstStyle/>
          <a:p>
            <a:pPr algn="ctr"/>
            <a:r>
              <a:rPr lang="el-GR" b="1" dirty="0" err="1">
                <a:solidFill>
                  <a:srgbClr val="FF0000"/>
                </a:solidFill>
              </a:rPr>
              <a:t>Επιστημονίζουσα</a:t>
            </a:r>
            <a:r>
              <a:rPr lang="el-GR" b="1" dirty="0">
                <a:solidFill>
                  <a:srgbClr val="FF0000"/>
                </a:solidFill>
              </a:rPr>
              <a:t> Διδακτική </a:t>
            </a:r>
            <a:r>
              <a:rPr lang="el-GR" b="1" dirty="0">
                <a:solidFill>
                  <a:srgbClr val="FFC000"/>
                </a:solidFill>
              </a:rPr>
              <a:t>και </a:t>
            </a:r>
            <a:r>
              <a:rPr lang="el-GR" b="1" dirty="0" err="1">
                <a:solidFill>
                  <a:srgbClr val="FFC000"/>
                </a:solidFill>
              </a:rPr>
              <a:t>17</a:t>
            </a:r>
            <a:r>
              <a:rPr lang="el-GR" b="1" baseline="30000" dirty="0" err="1">
                <a:solidFill>
                  <a:srgbClr val="FFC000"/>
                </a:solidFill>
              </a:rPr>
              <a:t>ος</a:t>
            </a:r>
            <a:r>
              <a:rPr lang="el-GR" b="1" dirty="0">
                <a:solidFill>
                  <a:srgbClr val="FFC000"/>
                </a:solidFill>
              </a:rPr>
              <a:t> αι.)</a:t>
            </a:r>
          </a:p>
        </p:txBody>
      </p:sp>
      <p:sp>
        <p:nvSpPr>
          <p:cNvPr id="3" name="Content Placeholder 2">
            <a:extLst>
              <a:ext uri="{FF2B5EF4-FFF2-40B4-BE49-F238E27FC236}">
                <a16:creationId xmlns:a16="http://schemas.microsoft.com/office/drawing/2014/main" id="{06A31C53-C843-4F20-9D6E-F1C0459F43D4}"/>
              </a:ext>
            </a:extLst>
          </p:cNvPr>
          <p:cNvSpPr>
            <a:spLocks noGrp="1"/>
          </p:cNvSpPr>
          <p:nvPr>
            <p:ph idx="1"/>
          </p:nvPr>
        </p:nvSpPr>
        <p:spPr/>
        <p:txBody>
          <a:bodyPr>
            <a:normAutofit lnSpcReduction="10000"/>
          </a:bodyPr>
          <a:lstStyle/>
          <a:p>
            <a:r>
              <a:rPr lang="el-GR" sz="2800" dirty="0"/>
              <a:t>Ο </a:t>
            </a:r>
            <a:r>
              <a:rPr lang="el-GR" sz="2800" dirty="0" err="1"/>
              <a:t>17ος</a:t>
            </a:r>
            <a:r>
              <a:rPr lang="el-GR" sz="2800" dirty="0"/>
              <a:t> αιώνας ονομάστηκε αιώνας της μεθόδου και εκφράζει τις γενικότερες τάσεις του Διαφωτισμού που αναζητεί να κατανοήσει τη "φύση" και την "τάξη" σε όλους τους χώρους της φυσικής και κοινωνικής πραγματικότητας και να τις εκφράσει με συστηματικό τρόπο.</a:t>
            </a:r>
          </a:p>
          <a:p>
            <a:endParaRPr lang="el-GR" sz="2800" dirty="0"/>
          </a:p>
          <a:p>
            <a:r>
              <a:rPr lang="el-GR" sz="2800" dirty="0"/>
              <a:t>Το κίνημα του Διαφωτισμού (Αγγλία, Γαλλία τέλη </a:t>
            </a:r>
            <a:r>
              <a:rPr lang="el-GR" sz="2800" dirty="0" err="1"/>
              <a:t>17</a:t>
            </a:r>
            <a:r>
              <a:rPr lang="el-GR" sz="2800" baseline="30000" dirty="0" err="1"/>
              <a:t>ου</a:t>
            </a:r>
            <a:r>
              <a:rPr lang="el-GR" sz="2800" dirty="0"/>
              <a:t> αι. και </a:t>
            </a:r>
            <a:r>
              <a:rPr lang="el-GR" sz="2800" dirty="0" err="1"/>
              <a:t>18</a:t>
            </a:r>
            <a:r>
              <a:rPr lang="el-GR" sz="2800" baseline="30000" dirty="0" err="1"/>
              <a:t>ο</a:t>
            </a:r>
            <a:r>
              <a:rPr lang="el-GR" sz="2800" baseline="30000" dirty="0"/>
              <a:t> </a:t>
            </a:r>
            <a:r>
              <a:rPr lang="el-GR" sz="2800" dirty="0"/>
              <a:t>αι.) επηρεάζει σημαντικά την εκπαίδευση. Μέσω της εκπαίδευσης, μπορεί να προοδεύσει ο άνθρωπος. </a:t>
            </a:r>
            <a:r>
              <a:rPr lang="el-GR" sz="2800" b="1" dirty="0"/>
              <a:t>Το αίτημα για καθολική εκπαίδευση είναι άμεση συνέπεια του αιτήματος για ισότητα και κοινωνική δικαιοσύνη. </a:t>
            </a:r>
            <a:endParaRPr lang="el-GR" sz="2800" dirty="0"/>
          </a:p>
          <a:p>
            <a:endParaRPr lang="el-GR" sz="2800" dirty="0"/>
          </a:p>
        </p:txBody>
      </p:sp>
    </p:spTree>
    <p:extLst>
      <p:ext uri="{BB962C8B-B14F-4D97-AF65-F5344CB8AC3E}">
        <p14:creationId xmlns:p14="http://schemas.microsoft.com/office/powerpoint/2010/main" val="2173796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8F1D-D220-4A05-814C-0638A937C02D}"/>
              </a:ext>
            </a:extLst>
          </p:cNvPr>
          <p:cNvSpPr>
            <a:spLocks noGrp="1"/>
          </p:cNvSpPr>
          <p:nvPr>
            <p:ph type="title"/>
          </p:nvPr>
        </p:nvSpPr>
        <p:spPr/>
        <p:txBody>
          <a:bodyPr/>
          <a:lstStyle/>
          <a:p>
            <a:pPr algn="ctr"/>
            <a:r>
              <a:rPr lang="el-GR" b="1" dirty="0">
                <a:solidFill>
                  <a:srgbClr val="FFC000"/>
                </a:solidFill>
              </a:rPr>
              <a:t>... συνέχεια</a:t>
            </a:r>
          </a:p>
        </p:txBody>
      </p:sp>
      <p:sp>
        <p:nvSpPr>
          <p:cNvPr id="3" name="Content Placeholder 2">
            <a:extLst>
              <a:ext uri="{FF2B5EF4-FFF2-40B4-BE49-F238E27FC236}">
                <a16:creationId xmlns:a16="http://schemas.microsoft.com/office/drawing/2014/main" id="{C9C970E4-8BA8-4547-8E11-42DA30A627AD}"/>
              </a:ext>
            </a:extLst>
          </p:cNvPr>
          <p:cNvSpPr>
            <a:spLocks noGrp="1"/>
          </p:cNvSpPr>
          <p:nvPr>
            <p:ph idx="1"/>
          </p:nvPr>
        </p:nvSpPr>
        <p:spPr>
          <a:xfrm>
            <a:off x="1104900" y="1600199"/>
            <a:ext cx="9982200" cy="4824663"/>
          </a:xfrm>
        </p:spPr>
        <p:txBody>
          <a:bodyPr>
            <a:normAutofit fontScale="92500" lnSpcReduction="10000"/>
          </a:bodyPr>
          <a:lstStyle/>
          <a:p>
            <a:pPr marL="0" indent="0" algn="ctr">
              <a:buNone/>
            </a:pPr>
            <a:r>
              <a:rPr lang="el-GR" sz="3000" b="1" dirty="0" err="1">
                <a:solidFill>
                  <a:srgbClr val="FFC000"/>
                </a:solidFill>
              </a:rPr>
              <a:t>17ος</a:t>
            </a:r>
            <a:r>
              <a:rPr lang="el-GR" sz="3000" b="1" dirty="0">
                <a:solidFill>
                  <a:srgbClr val="FFC000"/>
                </a:solidFill>
              </a:rPr>
              <a:t> αι.-19 </a:t>
            </a:r>
            <a:r>
              <a:rPr lang="el-GR" sz="3000" b="1" dirty="0" err="1">
                <a:solidFill>
                  <a:srgbClr val="FFC000"/>
                </a:solidFill>
              </a:rPr>
              <a:t>ος</a:t>
            </a:r>
            <a:r>
              <a:rPr lang="el-GR" sz="3000" b="1" dirty="0">
                <a:solidFill>
                  <a:srgbClr val="FFC000"/>
                </a:solidFill>
              </a:rPr>
              <a:t> αι.: Ο αιώνας της μεθόδου </a:t>
            </a:r>
          </a:p>
          <a:p>
            <a:r>
              <a:rPr lang="el-GR" sz="2400" dirty="0"/>
              <a:t>Προσπάθεια αιτιοκρατικής εξήγησης του κόσμου.</a:t>
            </a:r>
          </a:p>
          <a:p>
            <a:r>
              <a:rPr lang="el-GR" sz="2400" b="1" dirty="0"/>
              <a:t>Η διδακτική αναζητά επιστημονικές μεθόδους.</a:t>
            </a:r>
          </a:p>
          <a:p>
            <a:r>
              <a:rPr lang="el-GR" sz="2400" dirty="0"/>
              <a:t>Στόχος είναι η συστηματοποίηση της διδακτικής πραγματικότητας, προκειμένου να εξασφαλιστεί η αποτελεσματικότητα της διδακτικής παρέμβασης.</a:t>
            </a:r>
          </a:p>
          <a:p>
            <a:r>
              <a:rPr lang="el-GR" sz="2400" dirty="0"/>
              <a:t>Εκπρόσωποι:</a:t>
            </a:r>
          </a:p>
          <a:p>
            <a:r>
              <a:rPr lang="el-GR" sz="2400" dirty="0" err="1"/>
              <a:t>Κομένιος</a:t>
            </a:r>
            <a:r>
              <a:rPr lang="el-GR" sz="2400" dirty="0"/>
              <a:t>  – Τσεχία </a:t>
            </a:r>
            <a:r>
              <a:rPr lang="el-GR" sz="2400" dirty="0" err="1"/>
              <a:t>17ος</a:t>
            </a:r>
            <a:r>
              <a:rPr lang="el-GR" sz="2400" dirty="0"/>
              <a:t> αι.  </a:t>
            </a:r>
          </a:p>
          <a:p>
            <a:r>
              <a:rPr lang="el-GR" sz="2400" dirty="0"/>
              <a:t>Ρουσσώ  – Γαλλία </a:t>
            </a:r>
            <a:r>
              <a:rPr lang="el-GR" sz="2400" dirty="0" err="1"/>
              <a:t>18ος</a:t>
            </a:r>
            <a:r>
              <a:rPr lang="el-GR" sz="2400" dirty="0"/>
              <a:t> αι. </a:t>
            </a:r>
          </a:p>
          <a:p>
            <a:r>
              <a:rPr lang="el-GR" sz="2400" dirty="0" err="1"/>
              <a:t>Pestalozzi</a:t>
            </a:r>
            <a:r>
              <a:rPr lang="el-GR" sz="2400" dirty="0"/>
              <a:t> – Ελβετία τέλη </a:t>
            </a:r>
            <a:r>
              <a:rPr lang="el-GR" sz="2400" dirty="0" err="1"/>
              <a:t>18ου</a:t>
            </a:r>
            <a:r>
              <a:rPr lang="el-GR" sz="2400" dirty="0"/>
              <a:t> αι.  </a:t>
            </a:r>
          </a:p>
          <a:p>
            <a:r>
              <a:rPr lang="el-GR" sz="2400" b="1" dirty="0" err="1"/>
              <a:t>Έρβαρτος</a:t>
            </a:r>
            <a:r>
              <a:rPr lang="el-GR" sz="2400" b="1" dirty="0"/>
              <a:t>  – Γερμανία αρχές </a:t>
            </a:r>
            <a:r>
              <a:rPr lang="el-GR" sz="2400" b="1" dirty="0" err="1"/>
              <a:t>19ου</a:t>
            </a:r>
            <a:r>
              <a:rPr lang="el-GR" sz="2400" b="1" dirty="0"/>
              <a:t> αι. </a:t>
            </a:r>
            <a:r>
              <a:rPr lang="el-GR" sz="2400" dirty="0"/>
              <a:t> </a:t>
            </a:r>
          </a:p>
          <a:p>
            <a:endParaRPr lang="el-GR" dirty="0"/>
          </a:p>
        </p:txBody>
      </p:sp>
    </p:spTree>
    <p:extLst>
      <p:ext uri="{BB962C8B-B14F-4D97-AF65-F5344CB8AC3E}">
        <p14:creationId xmlns:p14="http://schemas.microsoft.com/office/powerpoint/2010/main" val="1249647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3B0B-C7F8-4A0C-B758-F77FC1BAB537}"/>
              </a:ext>
            </a:extLst>
          </p:cNvPr>
          <p:cNvSpPr>
            <a:spLocks noGrp="1"/>
          </p:cNvSpPr>
          <p:nvPr>
            <p:ph type="title"/>
          </p:nvPr>
        </p:nvSpPr>
        <p:spPr/>
        <p:txBody>
          <a:bodyPr/>
          <a:lstStyle/>
          <a:p>
            <a:pPr algn="ctr"/>
            <a:r>
              <a:rPr lang="el-GR" b="1" dirty="0">
                <a:solidFill>
                  <a:srgbClr val="FFC000"/>
                </a:solidFill>
              </a:rPr>
              <a:t>Τυποποίηση της Διδακτικής από τον </a:t>
            </a:r>
            <a:r>
              <a:rPr lang="el-GR" b="1" dirty="0" err="1">
                <a:solidFill>
                  <a:srgbClr val="FFC000"/>
                </a:solidFill>
              </a:rPr>
              <a:t>Έρβαρτο</a:t>
            </a:r>
            <a:r>
              <a:rPr lang="el-GR" b="1" dirty="0">
                <a:solidFill>
                  <a:srgbClr val="FFC000"/>
                </a:solidFill>
              </a:rPr>
              <a:t> (</a:t>
            </a:r>
            <a:r>
              <a:rPr lang="en-US" b="1" dirty="0">
                <a:solidFill>
                  <a:srgbClr val="FFC000"/>
                </a:solidFill>
              </a:rPr>
              <a:t>Herbart</a:t>
            </a:r>
            <a:r>
              <a:rPr lang="el-GR" b="1" dirty="0">
                <a:solidFill>
                  <a:srgbClr val="FFC000"/>
                </a:solidFill>
              </a:rPr>
              <a:t>, </a:t>
            </a:r>
            <a:r>
              <a:rPr lang="en-US" b="1" dirty="0">
                <a:solidFill>
                  <a:srgbClr val="FFC000"/>
                </a:solidFill>
              </a:rPr>
              <a:t>1776-1841)</a:t>
            </a:r>
            <a:endParaRPr lang="el-GR" b="1" dirty="0">
              <a:solidFill>
                <a:srgbClr val="FFC000"/>
              </a:solidFill>
            </a:endParaRPr>
          </a:p>
        </p:txBody>
      </p:sp>
      <p:sp>
        <p:nvSpPr>
          <p:cNvPr id="3" name="Content Placeholder 2">
            <a:extLst>
              <a:ext uri="{FF2B5EF4-FFF2-40B4-BE49-F238E27FC236}">
                <a16:creationId xmlns:a16="http://schemas.microsoft.com/office/drawing/2014/main" id="{38B7E8D8-9A72-4841-97EE-56190109B27E}"/>
              </a:ext>
            </a:extLst>
          </p:cNvPr>
          <p:cNvSpPr>
            <a:spLocks noGrp="1"/>
          </p:cNvSpPr>
          <p:nvPr>
            <p:ph idx="1"/>
          </p:nvPr>
        </p:nvSpPr>
        <p:spPr>
          <a:xfrm>
            <a:off x="1104900" y="1600199"/>
            <a:ext cx="9982200" cy="5173579"/>
          </a:xfrm>
        </p:spPr>
        <p:txBody>
          <a:bodyPr>
            <a:normAutofit/>
          </a:bodyPr>
          <a:lstStyle/>
          <a:p>
            <a:endParaRPr lang="el-GR" dirty="0"/>
          </a:p>
          <a:p>
            <a:r>
              <a:rPr lang="el-GR" sz="2400" dirty="0"/>
              <a:t>Ο </a:t>
            </a:r>
            <a:r>
              <a:rPr lang="el-GR" sz="2400" dirty="0" err="1"/>
              <a:t>Έρβαρτος</a:t>
            </a:r>
            <a:r>
              <a:rPr lang="el-GR" sz="2400" dirty="0"/>
              <a:t> θεωρεί ως σκοπό της διδασκαλίας να διευρύνει και να ενισχύσει τον κύκλο των παραστάσεων, για να ενισχυθεί τελικά η βούληση και να εξασφαλιστεί η ηθικοποίηση του ατόμου.</a:t>
            </a:r>
          </a:p>
          <a:p>
            <a:r>
              <a:rPr lang="el-GR" sz="2400" dirty="0"/>
              <a:t>Για να επιτύχει η διδασκαλία τους σκοπούς της, πρέπει, κατά συνέπεια, να αρχίσει από τις εμπειρίες των εκπαιδευόμενων και να διαρθρωθεί σε στάδια τα οποία κατά τους </a:t>
            </a:r>
            <a:r>
              <a:rPr lang="el-GR" sz="2400" dirty="0" err="1"/>
              <a:t>Ερβαρτιανούς</a:t>
            </a:r>
            <a:r>
              <a:rPr lang="el-GR" sz="2400" dirty="0"/>
              <a:t> έχουν αυστηρά διαρθρωμένη πορεία και εξελίσσονται σε ευθύγραμμη πορεία.</a:t>
            </a:r>
          </a:p>
          <a:p>
            <a:r>
              <a:rPr lang="el-GR" sz="2400" b="1" dirty="0"/>
              <a:t>Η Διδακτική του </a:t>
            </a:r>
            <a:r>
              <a:rPr lang="el-GR" sz="2400" b="1" dirty="0" err="1"/>
              <a:t>Έρβαρτου</a:t>
            </a:r>
            <a:r>
              <a:rPr lang="el-GR" sz="2400" b="1" dirty="0"/>
              <a:t> επικράτησε στην Ευρώπη τον </a:t>
            </a:r>
            <a:r>
              <a:rPr lang="el-GR" sz="2400" b="1" dirty="0" err="1"/>
              <a:t>19ο</a:t>
            </a:r>
            <a:r>
              <a:rPr lang="el-GR" sz="2400" b="1" dirty="0"/>
              <a:t> αιώνα και τις πρώτες δεκαετίες του </a:t>
            </a:r>
            <a:r>
              <a:rPr lang="el-GR" sz="2400" b="1" dirty="0" err="1"/>
              <a:t>20ου</a:t>
            </a:r>
            <a:r>
              <a:rPr lang="el-GR" sz="2400" b="1" dirty="0"/>
              <a:t> και στήριξε το παραδοσιακό σχολείο, που το διακρίνει ο </a:t>
            </a:r>
            <a:r>
              <a:rPr lang="el-GR" sz="2400" b="1" dirty="0" err="1"/>
              <a:t>δασκαλοκεντρισμός</a:t>
            </a:r>
            <a:r>
              <a:rPr lang="el-GR" sz="2400" b="1" dirty="0"/>
              <a:t>, η </a:t>
            </a:r>
            <a:r>
              <a:rPr lang="el-GR" sz="2400" b="1" dirty="0" err="1"/>
              <a:t>λογοκρατία</a:t>
            </a:r>
            <a:r>
              <a:rPr lang="el-GR" sz="2400" b="1" dirty="0"/>
              <a:t> και η αυταρχικότητα (Κασιμάτη, </a:t>
            </a:r>
            <a:r>
              <a:rPr lang="el-GR" sz="2400" b="1" dirty="0" err="1"/>
              <a:t>χ.η</a:t>
            </a:r>
            <a:r>
              <a:rPr lang="el-GR" sz="2400" b="1" dirty="0"/>
              <a:t>)</a:t>
            </a:r>
          </a:p>
        </p:txBody>
      </p:sp>
    </p:spTree>
    <p:extLst>
      <p:ext uri="{BB962C8B-B14F-4D97-AF65-F5344CB8AC3E}">
        <p14:creationId xmlns:p14="http://schemas.microsoft.com/office/powerpoint/2010/main" val="136349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496C-D1F2-4082-A487-3E1AD0D64880}"/>
              </a:ext>
            </a:extLst>
          </p:cNvPr>
          <p:cNvSpPr>
            <a:spLocks noGrp="1"/>
          </p:cNvSpPr>
          <p:nvPr>
            <p:ph type="title"/>
          </p:nvPr>
        </p:nvSpPr>
        <p:spPr/>
        <p:txBody>
          <a:bodyPr/>
          <a:lstStyle/>
          <a:p>
            <a:pPr algn="ctr"/>
            <a:r>
              <a:rPr lang="el-GR" b="1" dirty="0">
                <a:solidFill>
                  <a:srgbClr val="FF0000"/>
                </a:solidFill>
              </a:rPr>
              <a:t>Επιστημονική Διδακτική</a:t>
            </a:r>
          </a:p>
        </p:txBody>
      </p:sp>
      <p:graphicFrame>
        <p:nvGraphicFramePr>
          <p:cNvPr id="4" name="Θέση περιεχομένου 3">
            <a:extLst>
              <a:ext uri="{FF2B5EF4-FFF2-40B4-BE49-F238E27FC236}">
                <a16:creationId xmlns:a16="http://schemas.microsoft.com/office/drawing/2014/main" id="{F61B7346-60B6-4D86-B2E1-D00E706E3578}"/>
              </a:ext>
            </a:extLst>
          </p:cNvPr>
          <p:cNvGraphicFramePr>
            <a:graphicFrameLocks noGrp="1"/>
          </p:cNvGraphicFramePr>
          <p:nvPr>
            <p:ph idx="1"/>
            <p:extLst>
              <p:ext uri="{D42A27DB-BD31-4B8C-83A1-F6EECF244321}">
                <p14:modId xmlns:p14="http://schemas.microsoft.com/office/powerpoint/2010/main" val="1965066907"/>
              </p:ext>
            </p:extLst>
          </p:nvPr>
        </p:nvGraphicFramePr>
        <p:xfrm>
          <a:off x="1104900" y="1347537"/>
          <a:ext cx="9982200" cy="507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657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D13D-8188-4246-9FB9-84B0B4D2F37D}"/>
              </a:ext>
            </a:extLst>
          </p:cNvPr>
          <p:cNvSpPr>
            <a:spLocks noGrp="1"/>
          </p:cNvSpPr>
          <p:nvPr>
            <p:ph type="title"/>
          </p:nvPr>
        </p:nvSpPr>
        <p:spPr/>
        <p:txBody>
          <a:bodyPr>
            <a:normAutofit fontScale="90000"/>
          </a:bodyPr>
          <a:lstStyle/>
          <a:p>
            <a:pPr algn="ctr"/>
            <a:r>
              <a:rPr lang="el-GR" b="1" dirty="0">
                <a:solidFill>
                  <a:srgbClr val="FF0000"/>
                </a:solidFill>
              </a:rPr>
              <a:t>Επιστημονική Διδακτική:</a:t>
            </a:r>
            <a:br>
              <a:rPr lang="el-GR" b="1" dirty="0">
                <a:solidFill>
                  <a:srgbClr val="FF0000"/>
                </a:solidFill>
              </a:rPr>
            </a:br>
            <a:r>
              <a:rPr lang="el-GR" b="1" dirty="0">
                <a:solidFill>
                  <a:srgbClr val="FFC000"/>
                </a:solidFill>
              </a:rPr>
              <a:t>Διδακτικές και παιδαγωγικές εστιάσεις του 20</a:t>
            </a:r>
            <a:r>
              <a:rPr lang="el-GR" b="1" baseline="30000" dirty="0">
                <a:solidFill>
                  <a:srgbClr val="FFC000"/>
                </a:solidFill>
              </a:rPr>
              <a:t>ου</a:t>
            </a:r>
            <a:r>
              <a:rPr lang="el-GR" b="1" dirty="0">
                <a:solidFill>
                  <a:srgbClr val="FFC000"/>
                </a:solidFill>
              </a:rPr>
              <a:t> αι. </a:t>
            </a:r>
            <a:r>
              <a:rPr lang="el-GR" b="1">
                <a:solidFill>
                  <a:srgbClr val="FFC000"/>
                </a:solidFill>
              </a:rPr>
              <a:t>και πέρα</a:t>
            </a:r>
            <a:endParaRPr lang="el-GR" b="1" dirty="0">
              <a:solidFill>
                <a:srgbClr val="FFC000"/>
              </a:solidFill>
            </a:endParaRPr>
          </a:p>
        </p:txBody>
      </p:sp>
      <p:graphicFrame>
        <p:nvGraphicFramePr>
          <p:cNvPr id="4" name="Θέση περιεχομένου 3">
            <a:extLst>
              <a:ext uri="{FF2B5EF4-FFF2-40B4-BE49-F238E27FC236}">
                <a16:creationId xmlns:a16="http://schemas.microsoft.com/office/drawing/2014/main" id="{61843A7A-D894-4A29-AC2F-C214787CDF4B}"/>
              </a:ext>
            </a:extLst>
          </p:cNvPr>
          <p:cNvGraphicFramePr>
            <a:graphicFrameLocks noGrp="1"/>
          </p:cNvGraphicFramePr>
          <p:nvPr>
            <p:ph idx="1"/>
            <p:extLst>
              <p:ext uri="{D42A27DB-BD31-4B8C-83A1-F6EECF244321}">
                <p14:modId xmlns:p14="http://schemas.microsoft.com/office/powerpoint/2010/main" val="615726628"/>
              </p:ext>
            </p:extLst>
          </p:nvPr>
        </p:nvGraphicFramePr>
        <p:xfrm>
          <a:off x="1104900" y="1431758"/>
          <a:ext cx="9982200" cy="474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47D39A8-6F6B-4720-B6B6-217A870734AC}"/>
              </a:ext>
            </a:extLst>
          </p:cNvPr>
          <p:cNvSpPr/>
          <p:nvPr/>
        </p:nvSpPr>
        <p:spPr>
          <a:xfrm>
            <a:off x="300789" y="1925054"/>
            <a:ext cx="2273968" cy="493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a:solidFill>
                  <a:schemeClr val="tx2"/>
                </a:solidFill>
              </a:rPr>
              <a:t>Ματσαγγούρας</a:t>
            </a:r>
            <a:r>
              <a:rPr lang="el-GR" sz="1600" dirty="0">
                <a:solidFill>
                  <a:schemeClr val="tx2"/>
                </a:solidFill>
              </a:rPr>
              <a:t>, 2002</a:t>
            </a:r>
          </a:p>
        </p:txBody>
      </p:sp>
    </p:spTree>
    <p:extLst>
      <p:ext uri="{BB962C8B-B14F-4D97-AF65-F5344CB8AC3E}">
        <p14:creationId xmlns:p14="http://schemas.microsoft.com/office/powerpoint/2010/main" val="1990493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6E75-C0E7-417A-8BED-33A19BF5CF92}"/>
              </a:ext>
            </a:extLst>
          </p:cNvPr>
          <p:cNvSpPr>
            <a:spLocks noGrp="1"/>
          </p:cNvSpPr>
          <p:nvPr>
            <p:ph type="title"/>
          </p:nvPr>
        </p:nvSpPr>
        <p:spPr/>
        <p:txBody>
          <a:bodyPr/>
          <a:lstStyle/>
          <a:p>
            <a:pPr algn="ctr"/>
            <a:r>
              <a:rPr lang="en-US" b="1" dirty="0">
                <a:solidFill>
                  <a:srgbClr val="FFC000"/>
                </a:solidFill>
              </a:rPr>
              <a:t>Georg </a:t>
            </a:r>
            <a:r>
              <a:rPr lang="en-US" b="1" dirty="0" err="1">
                <a:solidFill>
                  <a:srgbClr val="FFC000"/>
                </a:solidFill>
              </a:rPr>
              <a:t>Kerschensteiner</a:t>
            </a:r>
            <a:r>
              <a:rPr lang="el-GR" b="1" dirty="0">
                <a:solidFill>
                  <a:srgbClr val="FFC000"/>
                </a:solidFill>
              </a:rPr>
              <a:t> (1854-1932) και το Σχολείο Εργασίας</a:t>
            </a:r>
          </a:p>
        </p:txBody>
      </p:sp>
      <p:sp>
        <p:nvSpPr>
          <p:cNvPr id="3" name="Content Placeholder 2">
            <a:extLst>
              <a:ext uri="{FF2B5EF4-FFF2-40B4-BE49-F238E27FC236}">
                <a16:creationId xmlns:a16="http://schemas.microsoft.com/office/drawing/2014/main" id="{5A8F7955-3888-4080-AAFC-E5CE9DD8F3D9}"/>
              </a:ext>
            </a:extLst>
          </p:cNvPr>
          <p:cNvSpPr>
            <a:spLocks noGrp="1"/>
          </p:cNvSpPr>
          <p:nvPr>
            <p:ph idx="1"/>
          </p:nvPr>
        </p:nvSpPr>
        <p:spPr/>
        <p:txBody>
          <a:bodyPr>
            <a:normAutofit/>
          </a:bodyPr>
          <a:lstStyle/>
          <a:p>
            <a:r>
              <a:rPr lang="el-GR" sz="2800" i="1" dirty="0"/>
              <a:t>Απόσπασμα από την ομιλία του στη Ζυρίχη «Το σχολείο του μέλλοντος είναι το Σχολείο εργασίας» (1908):</a:t>
            </a:r>
          </a:p>
          <a:p>
            <a:r>
              <a:rPr lang="el-GR" sz="2800" dirty="0"/>
              <a:t>«Θα έρθει ο καιρός, με τέτοια βεβαιότητα όπως η μέρα διαδέχεται τη νύκτα, που δεν θα μπορούν οι άνθρωποι να καταλάβουν, πώς μπορούσε κάποιος στο παρελθόν να διδάσκει διαφορετικά». Το Σχολείο εργασίας θα είναι «ορισμός του σχολείου της μοντέρνας κοινωνίας»</a:t>
            </a:r>
          </a:p>
        </p:txBody>
      </p:sp>
    </p:spTree>
    <p:extLst>
      <p:ext uri="{BB962C8B-B14F-4D97-AF65-F5344CB8AC3E}">
        <p14:creationId xmlns:p14="http://schemas.microsoft.com/office/powerpoint/2010/main" val="252372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F53E-A3A1-4485-8E63-A71FE15696DD}"/>
              </a:ext>
            </a:extLst>
          </p:cNvPr>
          <p:cNvSpPr>
            <a:spLocks noGrp="1"/>
          </p:cNvSpPr>
          <p:nvPr>
            <p:ph type="title"/>
          </p:nvPr>
        </p:nvSpPr>
        <p:spPr>
          <a:xfrm>
            <a:off x="1104900" y="168442"/>
            <a:ext cx="9980682" cy="806116"/>
          </a:xfrm>
        </p:spPr>
        <p:txBody>
          <a:bodyPr/>
          <a:lstStyle/>
          <a:p>
            <a:pPr algn="ctr"/>
            <a:r>
              <a:rPr lang="el-GR" b="1" dirty="0">
                <a:solidFill>
                  <a:srgbClr val="FFC000"/>
                </a:solidFill>
              </a:rPr>
              <a:t>Το Νέο Σχολείο (</a:t>
            </a:r>
            <a:r>
              <a:rPr lang="en-US" b="1" dirty="0">
                <a:solidFill>
                  <a:srgbClr val="FFC000"/>
                </a:solidFill>
              </a:rPr>
              <a:t>J.</a:t>
            </a:r>
            <a:r>
              <a:rPr lang="el-GR" b="1" dirty="0">
                <a:solidFill>
                  <a:srgbClr val="FFC000"/>
                </a:solidFill>
              </a:rPr>
              <a:t> </a:t>
            </a:r>
            <a:r>
              <a:rPr lang="en-US" b="1" dirty="0">
                <a:solidFill>
                  <a:srgbClr val="FFC000"/>
                </a:solidFill>
              </a:rPr>
              <a:t>Dewey</a:t>
            </a:r>
            <a:r>
              <a:rPr lang="el-GR" b="1" dirty="0">
                <a:solidFill>
                  <a:srgbClr val="FFC000"/>
                </a:solidFill>
              </a:rPr>
              <a:t>, </a:t>
            </a:r>
            <a:r>
              <a:rPr lang="en-US" b="1" dirty="0">
                <a:solidFill>
                  <a:srgbClr val="FFC000"/>
                </a:solidFill>
              </a:rPr>
              <a:t> </a:t>
            </a:r>
            <a:r>
              <a:rPr lang="el-GR" b="1" dirty="0">
                <a:solidFill>
                  <a:srgbClr val="FFC000"/>
                </a:solidFill>
              </a:rPr>
              <a:t>1859-1952)</a:t>
            </a:r>
          </a:p>
        </p:txBody>
      </p:sp>
      <p:sp>
        <p:nvSpPr>
          <p:cNvPr id="3" name="Content Placeholder 2">
            <a:extLst>
              <a:ext uri="{FF2B5EF4-FFF2-40B4-BE49-F238E27FC236}">
                <a16:creationId xmlns:a16="http://schemas.microsoft.com/office/drawing/2014/main" id="{47EDD622-6B99-4897-9F57-E5C5EFD27803}"/>
              </a:ext>
            </a:extLst>
          </p:cNvPr>
          <p:cNvSpPr>
            <a:spLocks noGrp="1"/>
          </p:cNvSpPr>
          <p:nvPr>
            <p:ph idx="1"/>
          </p:nvPr>
        </p:nvSpPr>
        <p:spPr>
          <a:xfrm>
            <a:off x="1104900" y="1600200"/>
            <a:ext cx="9982200" cy="4860758"/>
          </a:xfrm>
        </p:spPr>
        <p:txBody>
          <a:bodyPr>
            <a:normAutofit fontScale="85000" lnSpcReduction="20000"/>
          </a:bodyPr>
          <a:lstStyle/>
          <a:p>
            <a:pPr marL="0" indent="0">
              <a:buNone/>
            </a:pPr>
            <a:r>
              <a:rPr lang="el-GR" sz="3400" b="1" dirty="0"/>
              <a:t>Χαρακτηριστικά: </a:t>
            </a:r>
            <a:endParaRPr lang="el-GR" sz="3400" dirty="0"/>
          </a:p>
          <a:p>
            <a:r>
              <a:rPr lang="el-GR" sz="3400" dirty="0"/>
              <a:t>O μαθητής στο επίκεντρο της διδασκαλίας </a:t>
            </a:r>
          </a:p>
          <a:p>
            <a:r>
              <a:rPr lang="el-GR" sz="3400" dirty="0"/>
              <a:t>Δάσκαλος καθοδηγητής-εμψυχωτής </a:t>
            </a:r>
          </a:p>
          <a:p>
            <a:r>
              <a:rPr lang="el-GR" sz="3400" dirty="0"/>
              <a:t>Διδακτικές αρχές αυτενέργειας, </a:t>
            </a:r>
            <a:r>
              <a:rPr lang="el-GR" sz="3400" dirty="0" err="1"/>
              <a:t>εποπτικότητας</a:t>
            </a:r>
            <a:r>
              <a:rPr lang="el-GR" sz="3400" dirty="0"/>
              <a:t>, </a:t>
            </a:r>
            <a:r>
              <a:rPr lang="el-GR" sz="3400" dirty="0" err="1"/>
              <a:t>παιδοκεντρικότητας</a:t>
            </a:r>
            <a:r>
              <a:rPr lang="el-GR" sz="3400" dirty="0"/>
              <a:t> </a:t>
            </a:r>
          </a:p>
          <a:p>
            <a:r>
              <a:rPr lang="en-US" sz="3400" i="1" dirty="0"/>
              <a:t>“learning by doing”</a:t>
            </a:r>
            <a:endParaRPr lang="el-GR" sz="3400" dirty="0"/>
          </a:p>
          <a:p>
            <a:r>
              <a:rPr lang="el-GR" sz="3400" dirty="0"/>
              <a:t>Νέες έννοιες: κοινωνική οργάνωση της διδασκαλίας, διαπροσωπικές   σχέσεις, </a:t>
            </a:r>
            <a:r>
              <a:rPr lang="el-GR" sz="3400" i="1" dirty="0"/>
              <a:t>«στυλ» </a:t>
            </a:r>
            <a:r>
              <a:rPr lang="el-GR" sz="3400" dirty="0"/>
              <a:t>συμπεριφοράς του δασκάλου, διδακτικά μέσα </a:t>
            </a:r>
          </a:p>
          <a:p>
            <a:r>
              <a:rPr lang="el-GR" sz="3400" dirty="0"/>
              <a:t>Νέο σχολικό ήθος: </a:t>
            </a:r>
            <a:r>
              <a:rPr lang="el-GR" sz="3400" i="1" dirty="0"/>
              <a:t>ελευθερία, παιχνίδι, ενδιαφέρον, επιλογή </a:t>
            </a:r>
            <a:endParaRPr lang="el-GR" sz="3400" dirty="0"/>
          </a:p>
          <a:p>
            <a:endParaRPr lang="el-GR" dirty="0"/>
          </a:p>
        </p:txBody>
      </p:sp>
    </p:spTree>
    <p:extLst>
      <p:ext uri="{BB962C8B-B14F-4D97-AF65-F5344CB8AC3E}">
        <p14:creationId xmlns:p14="http://schemas.microsoft.com/office/powerpoint/2010/main" val="18334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3ADAEC-FF6C-2DCE-17C2-2300262D574E}"/>
              </a:ext>
            </a:extLst>
          </p:cNvPr>
          <p:cNvSpPr>
            <a:spLocks noGrp="1"/>
          </p:cNvSpPr>
          <p:nvPr>
            <p:ph type="title"/>
          </p:nvPr>
        </p:nvSpPr>
        <p:spPr/>
        <p:txBody>
          <a:bodyPr/>
          <a:lstStyle/>
          <a:p>
            <a:r>
              <a:rPr lang="el-GR" dirty="0"/>
              <a:t>Ώρα για εργασία</a:t>
            </a:r>
          </a:p>
        </p:txBody>
      </p:sp>
      <p:sp>
        <p:nvSpPr>
          <p:cNvPr id="3" name="Θέση περιεχομένου 2">
            <a:extLst>
              <a:ext uri="{FF2B5EF4-FFF2-40B4-BE49-F238E27FC236}">
                <a16:creationId xmlns:a16="http://schemas.microsoft.com/office/drawing/2014/main" id="{BA9C659E-7DF2-3D80-203F-BE02A252BF34}"/>
              </a:ext>
            </a:extLst>
          </p:cNvPr>
          <p:cNvSpPr>
            <a:spLocks noGrp="1"/>
          </p:cNvSpPr>
          <p:nvPr>
            <p:ph idx="1"/>
          </p:nvPr>
        </p:nvSpPr>
        <p:spPr>
          <a:xfrm>
            <a:off x="245198" y="1357430"/>
            <a:ext cx="9982200" cy="4572000"/>
          </a:xfrm>
        </p:spPr>
        <p:txBody>
          <a:bodyPr>
            <a:normAutofit/>
          </a:bodyPr>
          <a:lstStyle/>
          <a:p>
            <a:r>
              <a:rPr lang="el-GR" dirty="0"/>
              <a:t>Αφού μελετήσετε προσεχτικά ως εδώ, θα φτιάξετε μια </a:t>
            </a:r>
          </a:p>
          <a:p>
            <a:r>
              <a:rPr lang="el-GR" b="1" dirty="0" err="1"/>
              <a:t>ιστοριογραμμή</a:t>
            </a:r>
            <a:r>
              <a:rPr lang="el-GR" dirty="0"/>
              <a:t> για την Διδακτική.</a:t>
            </a:r>
          </a:p>
          <a:p>
            <a:r>
              <a:rPr lang="el-GR" dirty="0"/>
              <a:t>Μπορείτε να ζωγραφίσετε την </a:t>
            </a:r>
            <a:r>
              <a:rPr lang="el-GR" dirty="0" err="1"/>
              <a:t>ιστοριογραμμή</a:t>
            </a:r>
            <a:r>
              <a:rPr lang="el-GR" dirty="0"/>
              <a:t> ή να την κάνετε σε </a:t>
            </a:r>
            <a:r>
              <a:rPr lang="el-GR" u="sng" dirty="0"/>
              <a:t>μια διαφάνεια</a:t>
            </a:r>
            <a:r>
              <a:rPr lang="el-GR" dirty="0"/>
              <a:t> </a:t>
            </a:r>
            <a:r>
              <a:rPr lang="en-US" dirty="0"/>
              <a:t>PPT</a:t>
            </a:r>
            <a:r>
              <a:rPr lang="el-GR" dirty="0"/>
              <a:t>, ή σε </a:t>
            </a:r>
            <a:r>
              <a:rPr lang="en-US" u="sng" dirty="0"/>
              <a:t>Word </a:t>
            </a:r>
            <a:r>
              <a:rPr lang="el-GR" dirty="0"/>
              <a:t>με οριζόντιο προσανατολισμό για να χωρέσει ή όπως αλλιώς νομίζετε και σας βολεύει. Μπορείτε να βάλετε εικόνες από κάθε εποχή στο </a:t>
            </a:r>
            <a:r>
              <a:rPr lang="en-US" dirty="0"/>
              <a:t>background </a:t>
            </a:r>
            <a:r>
              <a:rPr lang="el-GR" dirty="0"/>
              <a:t>της </a:t>
            </a:r>
            <a:r>
              <a:rPr lang="el-GR" dirty="0" err="1"/>
              <a:t>ιστοριογραμμής</a:t>
            </a:r>
            <a:r>
              <a:rPr lang="el-GR" dirty="0"/>
              <a:t>. Μπορείτε να βρείτε και κάποιο </a:t>
            </a:r>
            <a:r>
              <a:rPr lang="en-US" dirty="0"/>
              <a:t>app </a:t>
            </a:r>
            <a:r>
              <a:rPr lang="el-GR" dirty="0"/>
              <a:t>που να φτιάχνει </a:t>
            </a:r>
            <a:r>
              <a:rPr lang="el-GR" dirty="0" err="1"/>
              <a:t>ιστοριογραμμή</a:t>
            </a:r>
            <a:r>
              <a:rPr lang="el-GR" dirty="0"/>
              <a:t>.</a:t>
            </a:r>
          </a:p>
          <a:p>
            <a:endParaRPr lang="el-GR" dirty="0"/>
          </a:p>
          <a:p>
            <a:pPr marL="0" indent="0">
              <a:buNone/>
            </a:pPr>
            <a:r>
              <a:rPr lang="el-GR" dirty="0"/>
              <a:t>Ας μοιραστούμε τις εργασίες μας!</a:t>
            </a:r>
          </a:p>
          <a:p>
            <a:endParaRPr lang="el-GR" dirty="0"/>
          </a:p>
        </p:txBody>
      </p:sp>
      <p:sp>
        <p:nvSpPr>
          <p:cNvPr id="4" name="Βέλος: Δεξιό 3">
            <a:extLst>
              <a:ext uri="{FF2B5EF4-FFF2-40B4-BE49-F238E27FC236}">
                <a16:creationId xmlns:a16="http://schemas.microsoft.com/office/drawing/2014/main" id="{80D193E1-7FC1-0A41-A930-159DF8F1EF66}"/>
              </a:ext>
            </a:extLst>
          </p:cNvPr>
          <p:cNvSpPr/>
          <p:nvPr/>
        </p:nvSpPr>
        <p:spPr>
          <a:xfrm>
            <a:off x="134292" y="5710449"/>
            <a:ext cx="7401201" cy="76954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Η ΙΣΤΟΡΙΟΓΡΑΜΜΗ ΤΗΣ ΔΙΔΑΚΤΙΚΗΣ</a:t>
            </a:r>
          </a:p>
        </p:txBody>
      </p:sp>
      <p:sp>
        <p:nvSpPr>
          <p:cNvPr id="5" name="Διάγραμμα ροής: Διάτρητη ταινία 4">
            <a:extLst>
              <a:ext uri="{FF2B5EF4-FFF2-40B4-BE49-F238E27FC236}">
                <a16:creationId xmlns:a16="http://schemas.microsoft.com/office/drawing/2014/main" id="{169B8906-BE99-ACFF-CE90-DF4B0CAAEACB}"/>
              </a:ext>
            </a:extLst>
          </p:cNvPr>
          <p:cNvSpPr/>
          <p:nvPr/>
        </p:nvSpPr>
        <p:spPr>
          <a:xfrm>
            <a:off x="313243" y="5321912"/>
            <a:ext cx="1358020" cy="466253"/>
          </a:xfrm>
          <a:prstGeom prst="flowChartPunchedTap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Κύμα 5">
            <a:extLst>
              <a:ext uri="{FF2B5EF4-FFF2-40B4-BE49-F238E27FC236}">
                <a16:creationId xmlns:a16="http://schemas.microsoft.com/office/drawing/2014/main" id="{249266E2-5F25-6F46-CB04-22F75604D0C0}"/>
              </a:ext>
            </a:extLst>
          </p:cNvPr>
          <p:cNvSpPr/>
          <p:nvPr/>
        </p:nvSpPr>
        <p:spPr>
          <a:xfrm>
            <a:off x="4021400" y="5206172"/>
            <a:ext cx="1358020" cy="663166"/>
          </a:xfrm>
          <a:prstGeom prst="wav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Κύμα 6">
            <a:extLst>
              <a:ext uri="{FF2B5EF4-FFF2-40B4-BE49-F238E27FC236}">
                <a16:creationId xmlns:a16="http://schemas.microsoft.com/office/drawing/2014/main" id="{E4F10BC8-9DE7-6CC6-77F3-4701A917464A}"/>
              </a:ext>
            </a:extLst>
          </p:cNvPr>
          <p:cNvSpPr/>
          <p:nvPr/>
        </p:nvSpPr>
        <p:spPr>
          <a:xfrm>
            <a:off x="5838066" y="5223455"/>
            <a:ext cx="1358020" cy="663166"/>
          </a:xfrm>
          <a:prstGeom prst="wav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Κύμα 7">
            <a:extLst>
              <a:ext uri="{FF2B5EF4-FFF2-40B4-BE49-F238E27FC236}">
                <a16:creationId xmlns:a16="http://schemas.microsoft.com/office/drawing/2014/main" id="{31E68428-E7E3-4B22-B3E8-EE76B34EE1D9}"/>
              </a:ext>
            </a:extLst>
          </p:cNvPr>
          <p:cNvSpPr/>
          <p:nvPr/>
        </p:nvSpPr>
        <p:spPr>
          <a:xfrm>
            <a:off x="2061864" y="5223456"/>
            <a:ext cx="1358020" cy="663166"/>
          </a:xfrm>
          <a:prstGeom prst="wav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ύγραμμο βέλος σύνδεσης 9">
            <a:extLst>
              <a:ext uri="{FF2B5EF4-FFF2-40B4-BE49-F238E27FC236}">
                <a16:creationId xmlns:a16="http://schemas.microsoft.com/office/drawing/2014/main" id="{2E6599FF-82CA-9FC2-9A8A-3731285655F5}"/>
              </a:ext>
            </a:extLst>
          </p:cNvPr>
          <p:cNvCxnSpPr/>
          <p:nvPr/>
        </p:nvCxnSpPr>
        <p:spPr>
          <a:xfrm>
            <a:off x="1790260" y="5555038"/>
            <a:ext cx="27160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9BACEB65-5F43-C4F5-CEBE-BCED9D739438}"/>
              </a:ext>
            </a:extLst>
          </p:cNvPr>
          <p:cNvCxnSpPr/>
          <p:nvPr/>
        </p:nvCxnSpPr>
        <p:spPr>
          <a:xfrm>
            <a:off x="3563289" y="5537755"/>
            <a:ext cx="27160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0AA22AAA-32DE-408B-87E0-914D23F612C1}"/>
              </a:ext>
            </a:extLst>
          </p:cNvPr>
          <p:cNvCxnSpPr>
            <a:cxnSpLocks/>
          </p:cNvCxnSpPr>
          <p:nvPr/>
        </p:nvCxnSpPr>
        <p:spPr>
          <a:xfrm>
            <a:off x="5365777" y="5537755"/>
            <a:ext cx="472289"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9" name="Εικόνα 8">
            <a:extLst>
              <a:ext uri="{FF2B5EF4-FFF2-40B4-BE49-F238E27FC236}">
                <a16:creationId xmlns:a16="http://schemas.microsoft.com/office/drawing/2014/main" id="{F8D8C305-ADB8-CF23-CE60-AE2301D075C7}"/>
              </a:ext>
            </a:extLst>
          </p:cNvPr>
          <p:cNvPicPr>
            <a:picLocks noChangeAspect="1"/>
          </p:cNvPicPr>
          <p:nvPr/>
        </p:nvPicPr>
        <p:blipFill rotWithShape="1">
          <a:blip r:embed="rId2"/>
          <a:srcRect l="39281" t="34128" r="8988" b="9474"/>
          <a:stretch>
            <a:fillRect/>
          </a:stretch>
        </p:blipFill>
        <p:spPr bwMode="auto">
          <a:xfrm>
            <a:off x="7535494" y="195946"/>
            <a:ext cx="3832163" cy="2138700"/>
          </a:xfrm>
          <a:prstGeom prst="rect">
            <a:avLst/>
          </a:prstGeom>
          <a:ln>
            <a:noFill/>
          </a:ln>
          <a:extLst>
            <a:ext uri="{53640926-AAD7-44D8-BBD7-CCE9431645EC}">
              <a14:shadowObscured xmlns:a14="http://schemas.microsoft.com/office/drawing/2010/main"/>
            </a:ext>
          </a:extLst>
        </p:spPr>
      </p:pic>
      <p:pic>
        <p:nvPicPr>
          <p:cNvPr id="13" name="Εικόνα 12">
            <a:extLst>
              <a:ext uri="{FF2B5EF4-FFF2-40B4-BE49-F238E27FC236}">
                <a16:creationId xmlns:a16="http://schemas.microsoft.com/office/drawing/2014/main" id="{F8C90EAC-E966-D01A-164D-061433A4435B}"/>
              </a:ext>
            </a:extLst>
          </p:cNvPr>
          <p:cNvPicPr>
            <a:picLocks noChangeAspect="1"/>
          </p:cNvPicPr>
          <p:nvPr/>
        </p:nvPicPr>
        <p:blipFill rotWithShape="1">
          <a:blip r:embed="rId3"/>
          <a:srcRect l="37563" t="17338" r="6995" b="27119"/>
          <a:stretch>
            <a:fillRect/>
          </a:stretch>
        </p:blipFill>
        <p:spPr bwMode="auto">
          <a:xfrm>
            <a:off x="7143184" y="3661458"/>
            <a:ext cx="4185807" cy="2138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429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ACA9-83BF-493A-BC63-D8CB63D9EC40}"/>
              </a:ext>
            </a:extLst>
          </p:cNvPr>
          <p:cNvSpPr>
            <a:spLocks noGrp="1"/>
          </p:cNvSpPr>
          <p:nvPr>
            <p:ph type="title"/>
          </p:nvPr>
        </p:nvSpPr>
        <p:spPr/>
        <p:txBody>
          <a:bodyPr/>
          <a:lstStyle/>
          <a:p>
            <a:pPr algn="ctr"/>
            <a:r>
              <a:rPr lang="el-GR" b="1" dirty="0">
                <a:solidFill>
                  <a:srgbClr val="00B0F0"/>
                </a:solidFill>
              </a:rPr>
              <a:t>Διδακτικό μοντέλο: εννοιολογική διασαφήνιση</a:t>
            </a:r>
          </a:p>
        </p:txBody>
      </p:sp>
      <p:sp>
        <p:nvSpPr>
          <p:cNvPr id="3" name="Content Placeholder 2">
            <a:extLst>
              <a:ext uri="{FF2B5EF4-FFF2-40B4-BE49-F238E27FC236}">
                <a16:creationId xmlns:a16="http://schemas.microsoft.com/office/drawing/2014/main" id="{085AE894-9F5A-4271-9C4B-AFD33D62C0DD}"/>
              </a:ext>
            </a:extLst>
          </p:cNvPr>
          <p:cNvSpPr>
            <a:spLocks noGrp="1"/>
          </p:cNvSpPr>
          <p:nvPr>
            <p:ph idx="1"/>
          </p:nvPr>
        </p:nvSpPr>
        <p:spPr>
          <a:xfrm>
            <a:off x="1104900" y="1515979"/>
            <a:ext cx="9982200" cy="4656221"/>
          </a:xfrm>
        </p:spPr>
        <p:txBody>
          <a:bodyPr>
            <a:normAutofit/>
          </a:bodyPr>
          <a:lstStyle/>
          <a:p>
            <a:r>
              <a:rPr lang="el-GR" sz="2800" b="1" dirty="0"/>
              <a:t>Διδακτικό μοντέλο: </a:t>
            </a:r>
            <a:r>
              <a:rPr lang="el-GR" sz="2800" dirty="0"/>
              <a:t>Σχέδιο ή πρότυπο που αναφέρεται στο γενικό επίπεδο των διδακτικών πρακτικών μιας διδασκαλίας και ταυτόχρονα παραπέμπει στον φιλοσοφικό προσανατολισμό της.</a:t>
            </a:r>
          </a:p>
          <a:p>
            <a:endParaRPr lang="el-GR" sz="2800" dirty="0"/>
          </a:p>
          <a:p>
            <a:r>
              <a:rPr lang="el-GR" sz="2800" dirty="0"/>
              <a:t>Η ανάπτυξη ενός ρεπερτορίου διδακτικών μοντέλων σημαίνει επαγγελματική ευελιξία του εκπαιδευτικού. Με τα χρόνια ο εκπαιδευτικός μπορεί να δανειστεί στοιχεία από διαφορετικά διδακτικά μοντέλα.</a:t>
            </a:r>
          </a:p>
        </p:txBody>
      </p:sp>
    </p:spTree>
    <p:extLst>
      <p:ext uri="{BB962C8B-B14F-4D97-AF65-F5344CB8AC3E}">
        <p14:creationId xmlns:p14="http://schemas.microsoft.com/office/powerpoint/2010/main" val="108917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96D3-DFE6-42F7-9793-BAE011AE69F1}"/>
              </a:ext>
            </a:extLst>
          </p:cNvPr>
          <p:cNvSpPr>
            <a:spLocks noGrp="1"/>
          </p:cNvSpPr>
          <p:nvPr>
            <p:ph type="title"/>
          </p:nvPr>
        </p:nvSpPr>
        <p:spPr/>
        <p:txBody>
          <a:bodyPr/>
          <a:lstStyle/>
          <a:p>
            <a:pPr algn="ctr"/>
            <a:r>
              <a:rPr lang="el-GR" b="1" dirty="0">
                <a:solidFill>
                  <a:srgbClr val="FFC000"/>
                </a:solidFill>
              </a:rPr>
              <a:t>Εισαγωγή</a:t>
            </a:r>
          </a:p>
        </p:txBody>
      </p:sp>
      <p:sp>
        <p:nvSpPr>
          <p:cNvPr id="3" name="Content Placeholder 2">
            <a:extLst>
              <a:ext uri="{FF2B5EF4-FFF2-40B4-BE49-F238E27FC236}">
                <a16:creationId xmlns:a16="http://schemas.microsoft.com/office/drawing/2014/main" id="{1D869A67-2CBB-482D-87CC-A3323E167BBE}"/>
              </a:ext>
            </a:extLst>
          </p:cNvPr>
          <p:cNvSpPr>
            <a:spLocks noGrp="1"/>
          </p:cNvSpPr>
          <p:nvPr>
            <p:ph idx="1"/>
          </p:nvPr>
        </p:nvSpPr>
        <p:spPr>
          <a:xfrm>
            <a:off x="1104900" y="1600199"/>
            <a:ext cx="9982200" cy="3741821"/>
          </a:xfrm>
        </p:spPr>
        <p:txBody>
          <a:bodyPr>
            <a:normAutofit/>
          </a:bodyPr>
          <a:lstStyle/>
          <a:p>
            <a:r>
              <a:rPr lang="el-GR" sz="2400" dirty="0"/>
              <a:t>Η προϊστορία της Διδακτικής αρχίζει το 3.000 π.Χ. σε πολιτισμένους λαούς της Μεσοποταμίας (με την ίδρυση των πρώτων σχολείων). Πρωταρχική αποστολή</a:t>
            </a:r>
            <a:r>
              <a:rPr lang="en-US" sz="2400" dirty="0"/>
              <a:t> </a:t>
            </a:r>
            <a:r>
              <a:rPr lang="el-GR" sz="2400" dirty="0"/>
              <a:t>ήταν η διδασκαλία της Γραφής, της Αριθμητικής και της Γεωμετρίας.</a:t>
            </a:r>
            <a:r>
              <a:rPr lang="el-GR" dirty="0"/>
              <a:t> </a:t>
            </a:r>
          </a:p>
          <a:p>
            <a:r>
              <a:rPr lang="el-GR" sz="2600" dirty="0"/>
              <a:t>Οργανωμένο σχολείο συναντάμε το 1780 π.Χ. στη Μεσοποταμία.</a:t>
            </a:r>
          </a:p>
          <a:p>
            <a:r>
              <a:rPr lang="el-GR" sz="2600" dirty="0"/>
              <a:t>Έτσι, την αγωγή των παιδιών σταδιακά έπαψαν να την ασκούν ευκαιριακά και απρογραμμάτιστα τα μέλη της οικογένειας ή της φυλής.</a:t>
            </a:r>
          </a:p>
        </p:txBody>
      </p:sp>
    </p:spTree>
    <p:extLst>
      <p:ext uri="{BB962C8B-B14F-4D97-AF65-F5344CB8AC3E}">
        <p14:creationId xmlns:p14="http://schemas.microsoft.com/office/powerpoint/2010/main" val="541346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D3CD-9611-4DFE-905F-A124C36DB7B7}"/>
              </a:ext>
            </a:extLst>
          </p:cNvPr>
          <p:cNvSpPr>
            <a:spLocks noGrp="1"/>
          </p:cNvSpPr>
          <p:nvPr>
            <p:ph type="title"/>
          </p:nvPr>
        </p:nvSpPr>
        <p:spPr>
          <a:xfrm>
            <a:off x="1066800" y="642594"/>
            <a:ext cx="10058400" cy="583778"/>
          </a:xfrm>
        </p:spPr>
        <p:txBody>
          <a:bodyPr>
            <a:normAutofit/>
          </a:bodyPr>
          <a:lstStyle/>
          <a:p>
            <a:pPr algn="ctr"/>
            <a:r>
              <a:rPr lang="el-GR" sz="3200" b="1" dirty="0">
                <a:solidFill>
                  <a:srgbClr val="FFC000"/>
                </a:solidFill>
                <a:latin typeface="+mn-lt"/>
              </a:rPr>
              <a:t>Παλαιά και νέα διδακτικά μοντέλα</a:t>
            </a:r>
            <a:endParaRPr lang="el-GR" sz="3200" b="1" dirty="0">
              <a:solidFill>
                <a:srgbClr val="FFC000"/>
              </a:solidFill>
            </a:endParaRPr>
          </a:p>
        </p:txBody>
      </p:sp>
      <p:sp>
        <p:nvSpPr>
          <p:cNvPr id="3" name="Content Placeholder 2">
            <a:extLst>
              <a:ext uri="{FF2B5EF4-FFF2-40B4-BE49-F238E27FC236}">
                <a16:creationId xmlns:a16="http://schemas.microsoft.com/office/drawing/2014/main" id="{EE9C3359-CF41-48A5-944A-FD2A297A78D1}"/>
              </a:ext>
            </a:extLst>
          </p:cNvPr>
          <p:cNvSpPr>
            <a:spLocks noGrp="1"/>
          </p:cNvSpPr>
          <p:nvPr>
            <p:ph idx="1"/>
          </p:nvPr>
        </p:nvSpPr>
        <p:spPr>
          <a:xfrm>
            <a:off x="821635" y="2036064"/>
            <a:ext cx="10827026" cy="3618778"/>
          </a:xfrm>
        </p:spPr>
        <p:txBody>
          <a:bodyPr>
            <a:noAutofit/>
          </a:bodyPr>
          <a:lstStyle/>
          <a:p>
            <a:r>
              <a:rPr lang="el-GR" sz="2400" b="1" dirty="0"/>
              <a:t>Παλαιά μοντέλα διδασκαλίας: </a:t>
            </a:r>
            <a:r>
              <a:rPr lang="el-GR" sz="2400" dirty="0"/>
              <a:t>Το έργο του εκπαιδευτικού συνίσταται στη «μεταφορά» της γνώσης στο νου του εκπαιδευόμενου.</a:t>
            </a:r>
          </a:p>
          <a:p>
            <a:r>
              <a:rPr lang="el-GR" sz="2400" b="1" dirty="0"/>
              <a:t>Ο εκπαιδευτικός είναι ο «μεταφορέας» της γνώσης, την οποία ο εκπαιδευόμενος εκλαμβάνει χωρίς προσωπική ερμηνεία.</a:t>
            </a:r>
            <a:r>
              <a:rPr lang="el-GR" sz="2400" dirty="0"/>
              <a:t> Οι σκοποί και οι στόχοι, επικεντρώνονται στο περιεχόμενο, οι μόνες διδακτικές οδηγίες που πραγματικά «λειτουργούν» είναι όσες αναφέρονται στη διαχείριση της «διδακτέας ύλης».</a:t>
            </a:r>
          </a:p>
          <a:p>
            <a:endParaRPr lang="el-GR" sz="2400" dirty="0"/>
          </a:p>
        </p:txBody>
      </p:sp>
    </p:spTree>
    <p:extLst>
      <p:ext uri="{BB962C8B-B14F-4D97-AF65-F5344CB8AC3E}">
        <p14:creationId xmlns:p14="http://schemas.microsoft.com/office/powerpoint/2010/main" val="1874961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3B12-32C0-4B3F-A46D-FDB0DC15B1A7}"/>
              </a:ext>
            </a:extLst>
          </p:cNvPr>
          <p:cNvSpPr>
            <a:spLocks noGrp="1"/>
          </p:cNvSpPr>
          <p:nvPr>
            <p:ph type="title"/>
          </p:nvPr>
        </p:nvSpPr>
        <p:spPr>
          <a:xfrm>
            <a:off x="1066800" y="300789"/>
            <a:ext cx="10058400" cy="842211"/>
          </a:xfrm>
        </p:spPr>
        <p:txBody>
          <a:bodyPr>
            <a:normAutofit/>
          </a:bodyPr>
          <a:lstStyle/>
          <a:p>
            <a:r>
              <a:rPr lang="en-US" sz="3600" b="1" dirty="0">
                <a:solidFill>
                  <a:srgbClr val="FFC000"/>
                </a:solidFill>
              </a:rPr>
              <a:t>… </a:t>
            </a:r>
            <a:r>
              <a:rPr lang="el-GR" sz="3600" b="1" dirty="0">
                <a:solidFill>
                  <a:srgbClr val="FFC000"/>
                </a:solidFill>
              </a:rPr>
              <a:t>συνέχεια</a:t>
            </a:r>
          </a:p>
        </p:txBody>
      </p:sp>
      <p:sp>
        <p:nvSpPr>
          <p:cNvPr id="3" name="Content Placeholder 2">
            <a:extLst>
              <a:ext uri="{FF2B5EF4-FFF2-40B4-BE49-F238E27FC236}">
                <a16:creationId xmlns:a16="http://schemas.microsoft.com/office/drawing/2014/main" id="{DAE083B3-4B72-4C97-838A-F3049530BD5F}"/>
              </a:ext>
            </a:extLst>
          </p:cNvPr>
          <p:cNvSpPr>
            <a:spLocks noGrp="1"/>
          </p:cNvSpPr>
          <p:nvPr>
            <p:ph idx="1"/>
          </p:nvPr>
        </p:nvSpPr>
        <p:spPr>
          <a:xfrm>
            <a:off x="1066800" y="2292096"/>
            <a:ext cx="10058400" cy="3742944"/>
          </a:xfrm>
        </p:spPr>
        <p:txBody>
          <a:bodyPr/>
          <a:lstStyle/>
          <a:p>
            <a:r>
              <a:rPr lang="el-GR" sz="2400" b="1" dirty="0"/>
              <a:t>Νέα διδακτικά μοντέλα: Η γνώση «κατασκευάζεται» διαμέσου των ενεργειών του υποκειμένου πάνω στα αντικείμενα</a:t>
            </a:r>
            <a:r>
              <a:rPr lang="el-GR" sz="2400" dirty="0"/>
              <a:t>. Το έργο του εκπαιδευτικού συνίσταται στη σχεδίαση και παρουσίαση κατάλληλων διδακτικών καταστάσεων οι οποίες βασιζόμενες στα ήδη υπάρχοντα γνωστικά σχήματα θα επιτρέπουν στον εκπαιδευόμενο να προσαρμόζει τα νοήματα ή να κατασκευάζει νέα. </a:t>
            </a:r>
            <a:r>
              <a:rPr lang="el-GR" sz="2400" b="1" dirty="0"/>
              <a:t>Το έργο της Διδακτικής δημιουργεί νέο διδακτικό πλαίσιο, με αξιοποίηση των ενεργητικών μεθόδων μάθησης.</a:t>
            </a:r>
          </a:p>
          <a:p>
            <a:endParaRPr lang="el-GR" dirty="0"/>
          </a:p>
        </p:txBody>
      </p:sp>
    </p:spTree>
    <p:extLst>
      <p:ext uri="{BB962C8B-B14F-4D97-AF65-F5344CB8AC3E}">
        <p14:creationId xmlns:p14="http://schemas.microsoft.com/office/powerpoint/2010/main" val="104207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B6C6-11F6-4CE2-A209-CF64590247FE}"/>
              </a:ext>
            </a:extLst>
          </p:cNvPr>
          <p:cNvSpPr>
            <a:spLocks noGrp="1"/>
          </p:cNvSpPr>
          <p:nvPr>
            <p:ph type="title"/>
          </p:nvPr>
        </p:nvSpPr>
        <p:spPr>
          <a:xfrm>
            <a:off x="1104900" y="192504"/>
            <a:ext cx="9980682" cy="890337"/>
          </a:xfrm>
        </p:spPr>
        <p:txBody>
          <a:bodyPr>
            <a:normAutofit fontScale="90000"/>
          </a:bodyPr>
          <a:lstStyle/>
          <a:p>
            <a:r>
              <a:rPr lang="el-GR" sz="2200" b="1" dirty="0">
                <a:solidFill>
                  <a:srgbClr val="FFC000"/>
                </a:solidFill>
              </a:rPr>
              <a:t>Σχολιάστε την εικόνα σε σχέση με το διδακτικό μοντέλο που ακολουθείται. Πώς θα ονομάζατε το διδακτικό μοντέλο που σας φέρνει στο μυαλό</a:t>
            </a:r>
            <a:r>
              <a:rPr lang="el-GR" sz="2200" b="1" dirty="0">
                <a:solidFill>
                  <a:srgbClr val="FFC000"/>
                </a:solidFill>
                <a:latin typeface="Trebuchet MS" panose="020B0603020202020204" pitchFamily="34" charset="0"/>
              </a:rPr>
              <a:t>;</a:t>
            </a:r>
            <a:endParaRPr lang="el-GR" sz="2200" b="1" dirty="0">
              <a:solidFill>
                <a:srgbClr val="FFC000"/>
              </a:solidFill>
            </a:endParaRPr>
          </a:p>
        </p:txBody>
      </p:sp>
      <p:pic>
        <p:nvPicPr>
          <p:cNvPr id="4" name="Picture 3">
            <a:extLst>
              <a:ext uri="{FF2B5EF4-FFF2-40B4-BE49-F238E27FC236}">
                <a16:creationId xmlns:a16="http://schemas.microsoft.com/office/drawing/2014/main" id="{69B7BD4F-3823-4162-9CF3-E5CCD2ABCED5}"/>
              </a:ext>
            </a:extLst>
          </p:cNvPr>
          <p:cNvPicPr>
            <a:picLocks noChangeAspect="1"/>
          </p:cNvPicPr>
          <p:nvPr/>
        </p:nvPicPr>
        <p:blipFill>
          <a:blip r:embed="rId2"/>
          <a:stretch>
            <a:fillRect/>
          </a:stretch>
        </p:blipFill>
        <p:spPr>
          <a:xfrm>
            <a:off x="1961147" y="1275348"/>
            <a:ext cx="8410073" cy="5306522"/>
          </a:xfrm>
          <a:prstGeom prst="rect">
            <a:avLst/>
          </a:prstGeom>
        </p:spPr>
      </p:pic>
    </p:spTree>
    <p:extLst>
      <p:ext uri="{BB962C8B-B14F-4D97-AF65-F5344CB8AC3E}">
        <p14:creationId xmlns:p14="http://schemas.microsoft.com/office/powerpoint/2010/main" val="220045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5C4F-0B8D-4C45-A5DF-4803E3254C29}"/>
              </a:ext>
            </a:extLst>
          </p:cNvPr>
          <p:cNvSpPr>
            <a:spLocks noGrp="1"/>
          </p:cNvSpPr>
          <p:nvPr>
            <p:ph type="title"/>
          </p:nvPr>
        </p:nvSpPr>
        <p:spPr/>
        <p:txBody>
          <a:bodyPr/>
          <a:lstStyle/>
          <a:p>
            <a:r>
              <a:rPr lang="el-GR" b="1" dirty="0">
                <a:solidFill>
                  <a:srgbClr val="FFC000"/>
                </a:solidFill>
              </a:rPr>
              <a:t>Βίντεο </a:t>
            </a:r>
          </a:p>
        </p:txBody>
      </p:sp>
      <p:sp>
        <p:nvSpPr>
          <p:cNvPr id="3" name="Content Placeholder 2">
            <a:extLst>
              <a:ext uri="{FF2B5EF4-FFF2-40B4-BE49-F238E27FC236}">
                <a16:creationId xmlns:a16="http://schemas.microsoft.com/office/drawing/2014/main" id="{D140C11A-E53F-4A21-B24B-CF00176E7CA8}"/>
              </a:ext>
            </a:extLst>
          </p:cNvPr>
          <p:cNvSpPr>
            <a:spLocks noGrp="1"/>
          </p:cNvSpPr>
          <p:nvPr>
            <p:ph idx="1"/>
          </p:nvPr>
        </p:nvSpPr>
        <p:spPr/>
        <p:txBody>
          <a:bodyPr/>
          <a:lstStyle/>
          <a:p>
            <a:r>
              <a:rPr lang="el-GR" sz="2800" dirty="0"/>
              <a:t>Καθώς βλέπετε το βίντεο, σημειώστε τις </a:t>
            </a:r>
            <a:r>
              <a:rPr lang="el-GR" sz="2800" b="1" dirty="0"/>
              <a:t>διδακτικές μεθόδους </a:t>
            </a:r>
            <a:r>
              <a:rPr lang="el-GR" sz="2800" dirty="0"/>
              <a:t>που εφαρμόζονται στο φιλανδικό σχολείο. Γιατί είναι «ποιοτική» η διδασκαλία στο συγκεκριμένο σχολείο;</a:t>
            </a:r>
            <a:r>
              <a:rPr lang="en-US" sz="2800" dirty="0"/>
              <a:t> </a:t>
            </a:r>
            <a:r>
              <a:rPr lang="el-GR" sz="2800" dirty="0"/>
              <a:t>Σημειώστε και ό,τι άλλο σας έκανε εντύπωση από το βίντεο.</a:t>
            </a:r>
          </a:p>
          <a:p>
            <a:endParaRPr lang="el-GR" sz="2800" dirty="0"/>
          </a:p>
          <a:p>
            <a:r>
              <a:rPr lang="en-US" sz="2800" dirty="0">
                <a:hlinkClick r:id="rId2"/>
              </a:rPr>
              <a:t>https://</a:t>
            </a:r>
            <a:r>
              <a:rPr lang="en-US" sz="2800" dirty="0" err="1">
                <a:hlinkClick r:id="rId2"/>
              </a:rPr>
              <a:t>www.youtube.com</a:t>
            </a:r>
            <a:r>
              <a:rPr lang="en-US" sz="2800" dirty="0">
                <a:hlinkClick r:id="rId2"/>
              </a:rPr>
              <a:t>/</a:t>
            </a:r>
            <a:r>
              <a:rPr lang="en-US" sz="2800" dirty="0" err="1">
                <a:hlinkClick r:id="rId2"/>
              </a:rPr>
              <a:t>watch?v</a:t>
            </a:r>
            <a:r>
              <a:rPr lang="en-US" sz="2800" dirty="0">
                <a:hlinkClick r:id="rId2"/>
              </a:rPr>
              <a:t>=</a:t>
            </a:r>
            <a:r>
              <a:rPr lang="en-US" sz="2800" dirty="0" err="1">
                <a:hlinkClick r:id="rId2"/>
              </a:rPr>
              <a:t>7xCe2m0kiSg</a:t>
            </a:r>
            <a:endParaRPr lang="en-US" sz="2800" dirty="0"/>
          </a:p>
          <a:p>
            <a:endParaRPr lang="el-GR" sz="2800" dirty="0"/>
          </a:p>
          <a:p>
            <a:endParaRPr lang="el-GR" dirty="0"/>
          </a:p>
        </p:txBody>
      </p:sp>
    </p:spTree>
    <p:extLst>
      <p:ext uri="{BB962C8B-B14F-4D97-AF65-F5344CB8AC3E}">
        <p14:creationId xmlns:p14="http://schemas.microsoft.com/office/powerpoint/2010/main" val="426335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C000"/>
                </a:solidFill>
              </a:rPr>
              <a:t>Βιβλιογραφία</a:t>
            </a:r>
            <a:endParaRPr lang="en-US" b="1" dirty="0">
              <a:solidFill>
                <a:srgbClr val="FFC000"/>
              </a:solidFill>
            </a:endParaRPr>
          </a:p>
        </p:txBody>
      </p:sp>
      <p:sp>
        <p:nvSpPr>
          <p:cNvPr id="4" name="Text Placeholder 3"/>
          <p:cNvSpPr>
            <a:spLocks noGrp="1"/>
          </p:cNvSpPr>
          <p:nvPr>
            <p:ph type="body" sz="half" idx="2"/>
          </p:nvPr>
        </p:nvSpPr>
        <p:spPr>
          <a:xfrm>
            <a:off x="878305" y="1600200"/>
            <a:ext cx="5787190" cy="4572000"/>
          </a:xfrm>
        </p:spPr>
        <p:txBody>
          <a:bodyPr/>
          <a:lstStyle/>
          <a:p>
            <a:pPr marL="285750" indent="-285750">
              <a:buFont typeface="Arial" panose="020B0604020202020204" pitchFamily="34" charset="0"/>
              <a:buChar char="•"/>
            </a:pPr>
            <a:r>
              <a:rPr lang="el-GR" dirty="0"/>
              <a:t>Δημητριάδου Κ. (2016). </a:t>
            </a:r>
            <a:r>
              <a:rPr lang="el-GR" i="1" dirty="0"/>
              <a:t>Νέοι προσανατολισμοί της Διδακτικής: Προσαρμογή της διδασκαλίας στις εκπαιδευτικές προκλήσεις του </a:t>
            </a:r>
            <a:r>
              <a:rPr lang="el-GR" i="1" dirty="0" err="1"/>
              <a:t>21</a:t>
            </a:r>
            <a:r>
              <a:rPr lang="el-GR" i="1" baseline="30000" dirty="0" err="1"/>
              <a:t>ου</a:t>
            </a:r>
            <a:r>
              <a:rPr lang="el-GR" i="1" dirty="0"/>
              <a:t> αι</a:t>
            </a:r>
            <a:r>
              <a:rPr lang="el-GR" dirty="0"/>
              <a:t>. Αθήνα: </a:t>
            </a:r>
            <a:r>
              <a:rPr lang="en-US" dirty="0"/>
              <a:t>Gutenberg</a:t>
            </a:r>
            <a:r>
              <a:rPr lang="el-GR" dirty="0"/>
              <a:t>.</a:t>
            </a:r>
          </a:p>
          <a:p>
            <a:pPr marL="285750" indent="-285750">
              <a:buFont typeface="Arial" panose="020B0604020202020204" pitchFamily="34" charset="0"/>
              <a:buChar char="•"/>
            </a:pPr>
            <a:r>
              <a:rPr lang="el-GR" dirty="0"/>
              <a:t>Κασιμάτη, Κ. (</a:t>
            </a:r>
            <a:r>
              <a:rPr lang="el-GR" dirty="0" err="1"/>
              <a:t>χ.η</a:t>
            </a:r>
            <a:r>
              <a:rPr lang="el-GR" dirty="0"/>
              <a:t>).</a:t>
            </a:r>
            <a:r>
              <a:rPr lang="el-GR" b="1" dirty="0"/>
              <a:t> </a:t>
            </a:r>
            <a:r>
              <a:rPr lang="el-GR" i="1" dirty="0"/>
              <a:t>Εισαγωγή στη Διδακτική Μεθοδολογία–Μεθοδολογία Εκπαιδευτικής Έρευνας. </a:t>
            </a:r>
            <a:r>
              <a:rPr lang="el-GR" dirty="0"/>
              <a:t>Παιδαγωγική επιμόρφωση εκπαιδευτικών του ΟΑΕΔ. Αθήνα: </a:t>
            </a:r>
            <a:r>
              <a:rPr lang="el-GR" dirty="0" err="1"/>
              <a:t>ΕΚΠΑ-ΑΣΠΑΙΤΕ</a:t>
            </a:r>
            <a:r>
              <a:rPr lang="el-GR" dirty="0"/>
              <a:t>. Διαθέσιμο διαδικτυακά. </a:t>
            </a:r>
            <a:r>
              <a:rPr lang="el-GR" u="sng" dirty="0" err="1">
                <a:hlinkClick r:id="rId2"/>
              </a:rPr>
              <a:t>http</a:t>
            </a:r>
            <a:r>
              <a:rPr lang="el-GR" u="sng" dirty="0">
                <a:hlinkClick r:id="rId2"/>
              </a:rPr>
              <a:t>://</a:t>
            </a:r>
            <a:r>
              <a:rPr lang="el-GR" u="sng" dirty="0" err="1">
                <a:hlinkClick r:id="rId2"/>
              </a:rPr>
              <a:t>reader.ekt.gr</a:t>
            </a:r>
            <a:r>
              <a:rPr lang="el-GR" u="sng" dirty="0">
                <a:hlinkClick r:id="rId2"/>
              </a:rPr>
              <a:t>/</a:t>
            </a:r>
            <a:r>
              <a:rPr lang="el-GR" u="sng" dirty="0" err="1">
                <a:hlinkClick r:id="rId2"/>
              </a:rPr>
              <a:t>bookReader</a:t>
            </a:r>
            <a:r>
              <a:rPr lang="el-GR" u="sng" dirty="0">
                <a:hlinkClick r:id="rId2"/>
              </a:rPr>
              <a:t>/</a:t>
            </a:r>
            <a:r>
              <a:rPr lang="el-GR" u="sng" dirty="0" err="1">
                <a:hlinkClick r:id="rId2"/>
              </a:rPr>
              <a:t>show</a:t>
            </a:r>
            <a:r>
              <a:rPr lang="el-GR" u="sng" dirty="0">
                <a:hlinkClick r:id="rId2"/>
              </a:rPr>
              <a:t>/</a:t>
            </a:r>
            <a:r>
              <a:rPr lang="el-GR" u="sng" dirty="0" err="1">
                <a:hlinkClick r:id="rId2"/>
              </a:rPr>
              <a:t>index.php?lib</a:t>
            </a:r>
            <a:r>
              <a:rPr lang="el-GR" u="sng" dirty="0">
                <a:hlinkClick r:id="rId2"/>
              </a:rPr>
              <a:t>=</a:t>
            </a:r>
            <a:r>
              <a:rPr lang="el-GR" u="sng" dirty="0" err="1">
                <a:hlinkClick r:id="rId2"/>
              </a:rPr>
              <a:t>EDULLL&amp;item</a:t>
            </a:r>
            <a:r>
              <a:rPr lang="el-GR" u="sng" dirty="0">
                <a:hlinkClick r:id="rId2"/>
              </a:rPr>
              <a:t>=</a:t>
            </a:r>
            <a:r>
              <a:rPr lang="el-GR" u="sng" dirty="0" err="1">
                <a:hlinkClick r:id="rId2"/>
              </a:rPr>
              <a:t>1095&amp;bitstream</a:t>
            </a:r>
            <a:r>
              <a:rPr lang="el-GR" u="sng" dirty="0">
                <a:hlinkClick r:id="rId2"/>
              </a:rPr>
              <a:t>=</a:t>
            </a:r>
            <a:r>
              <a:rPr lang="el-GR" u="sng" dirty="0" err="1">
                <a:hlinkClick r:id="rId2"/>
              </a:rPr>
              <a:t>1095_01#page</a:t>
            </a:r>
            <a:r>
              <a:rPr lang="el-GR" u="sng" dirty="0">
                <a:hlinkClick r:id="rId2"/>
              </a:rPr>
              <a:t>/4/</a:t>
            </a:r>
            <a:r>
              <a:rPr lang="el-GR" u="sng" dirty="0" err="1">
                <a:hlinkClick r:id="rId2"/>
              </a:rPr>
              <a:t>mode</a:t>
            </a:r>
            <a:r>
              <a:rPr lang="el-GR" u="sng" dirty="0">
                <a:hlinkClick r:id="rId2"/>
              </a:rPr>
              <a:t>/</a:t>
            </a:r>
            <a:r>
              <a:rPr lang="el-GR" u="sng" dirty="0" err="1">
                <a:hlinkClick r:id="rId2"/>
              </a:rPr>
              <a:t>2up</a:t>
            </a:r>
            <a:endParaRPr lang="el-GR" dirty="0"/>
          </a:p>
          <a:p>
            <a:pPr marL="285750" indent="-285750">
              <a:buFont typeface="Arial" panose="020B0604020202020204" pitchFamily="34" charset="0"/>
              <a:buChar char="•"/>
            </a:pPr>
            <a:r>
              <a:rPr lang="el-GR" dirty="0" err="1"/>
              <a:t>Ματσαγγούρας</a:t>
            </a:r>
            <a:r>
              <a:rPr lang="el-GR" dirty="0"/>
              <a:t>, Η., (2002). </a:t>
            </a:r>
            <a:r>
              <a:rPr lang="el-GR" i="1" dirty="0"/>
              <a:t>Θεωρία και πράξη της διδασκαλίας (Τόμος Α΄). </a:t>
            </a:r>
            <a:r>
              <a:rPr lang="el-GR" dirty="0"/>
              <a:t>Αθήνα: </a:t>
            </a:r>
            <a:r>
              <a:rPr lang="en-US" dirty="0"/>
              <a:t>Gutenberg.</a:t>
            </a:r>
          </a:p>
        </p:txBody>
      </p:sp>
      <p:pic>
        <p:nvPicPr>
          <p:cNvPr id="5" name="Picture Placeholder 4" descr="Close-up of books on shelves with more books blurred in foreground and background"/>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7038474" y="1600199"/>
            <a:ext cx="4078705"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l-GR" b="1" dirty="0" err="1">
                <a:solidFill>
                  <a:srgbClr val="FFC000"/>
                </a:solidFill>
              </a:rPr>
              <a:t>Ιστορικο</a:t>
            </a:r>
            <a:r>
              <a:rPr lang="el-GR" b="1" dirty="0">
                <a:solidFill>
                  <a:srgbClr val="FFC000"/>
                </a:solidFill>
              </a:rPr>
              <a:t>-επιστημονική διαδρομή της Διδακτικής</a:t>
            </a:r>
            <a:endParaRPr lang="en-US" b="1" dirty="0">
              <a:solidFill>
                <a:srgbClr val="FFC000"/>
              </a:solidFill>
            </a:endParaRPr>
          </a:p>
        </p:txBody>
      </p:sp>
      <p:sp>
        <p:nvSpPr>
          <p:cNvPr id="14" name="Content Placeholder 13"/>
          <p:cNvSpPr>
            <a:spLocks noGrp="1"/>
          </p:cNvSpPr>
          <p:nvPr>
            <p:ph idx="1"/>
          </p:nvPr>
        </p:nvSpPr>
        <p:spPr>
          <a:xfrm>
            <a:off x="1104899" y="1503947"/>
            <a:ext cx="10180721" cy="4668253"/>
          </a:xfrm>
        </p:spPr>
        <p:txBody>
          <a:bodyPr>
            <a:normAutofit/>
          </a:bodyPr>
          <a:lstStyle/>
          <a:p>
            <a:pPr marL="0" indent="0" algn="ctr">
              <a:buNone/>
            </a:pPr>
            <a:r>
              <a:rPr lang="el-GR" sz="3200" b="1" dirty="0">
                <a:solidFill>
                  <a:srgbClr val="FF0000"/>
                </a:solidFill>
              </a:rPr>
              <a:t>Πρακτική Διδακτική</a:t>
            </a:r>
            <a:r>
              <a:rPr lang="el-GR" sz="3200" b="1" dirty="0">
                <a:solidFill>
                  <a:srgbClr val="FFC000"/>
                </a:solidFill>
              </a:rPr>
              <a:t>: </a:t>
            </a:r>
            <a:r>
              <a:rPr lang="el-GR" sz="3200" b="1" dirty="0" err="1">
                <a:solidFill>
                  <a:srgbClr val="FFC000"/>
                </a:solidFill>
              </a:rPr>
              <a:t>2η</a:t>
            </a:r>
            <a:r>
              <a:rPr lang="el-GR" sz="3200" b="1" dirty="0">
                <a:solidFill>
                  <a:srgbClr val="FFC000"/>
                </a:solidFill>
              </a:rPr>
              <a:t> χιλιετία π.Χ.-</a:t>
            </a:r>
            <a:r>
              <a:rPr lang="el-GR" sz="3200" b="1" dirty="0" err="1">
                <a:solidFill>
                  <a:srgbClr val="FFC000"/>
                </a:solidFill>
              </a:rPr>
              <a:t>16</a:t>
            </a:r>
            <a:r>
              <a:rPr lang="el-GR" sz="3200" b="1" baseline="30000" dirty="0" err="1">
                <a:solidFill>
                  <a:srgbClr val="FFC000"/>
                </a:solidFill>
              </a:rPr>
              <a:t>ο</a:t>
            </a:r>
            <a:r>
              <a:rPr lang="el-GR" sz="3200" b="1" dirty="0">
                <a:solidFill>
                  <a:srgbClr val="FFC000"/>
                </a:solidFill>
              </a:rPr>
              <a:t> αι.   </a:t>
            </a:r>
          </a:p>
          <a:p>
            <a:r>
              <a:rPr lang="el-GR" sz="2400" dirty="0"/>
              <a:t>Μέθοδοι  και  τεχνικές  διδασκαλίας καθιερωμένες μέσα από την πράξη.  </a:t>
            </a:r>
          </a:p>
          <a:p>
            <a:r>
              <a:rPr lang="el-GR" sz="2400" dirty="0"/>
              <a:t>Μεθοδολογικές προτάσεις χωρίς   πλαίσιο αρχών και</a:t>
            </a:r>
            <a:r>
              <a:rPr lang="en-US" sz="2400" dirty="0"/>
              <a:t> </a:t>
            </a:r>
            <a:r>
              <a:rPr lang="el-GR" sz="2400" dirty="0"/>
              <a:t>συγκροτημένο διδακτικό  σύστημα.   </a:t>
            </a:r>
          </a:p>
          <a:p>
            <a:pPr marL="0" indent="0">
              <a:buNone/>
            </a:pPr>
            <a:r>
              <a:rPr lang="el-GR" sz="2400" dirty="0"/>
              <a:t>Η Πρακτική διδακτική στηρίζεται:</a:t>
            </a:r>
          </a:p>
          <a:p>
            <a:r>
              <a:rPr lang="el-GR" sz="2400" dirty="0"/>
              <a:t>Στις διαισθητικές συλλήψεις και  προτάσεις που έχουν διατυπώσει άτομα κύρους. </a:t>
            </a:r>
          </a:p>
          <a:p>
            <a:r>
              <a:rPr lang="el-GR" sz="2400" dirty="0"/>
              <a:t>Στις πρακτικές που έχει καθιερώσει η συλλογική εμπειρία. </a:t>
            </a:r>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4AD8-7F42-4CAA-9971-07E5B5D915CF}"/>
              </a:ext>
            </a:extLst>
          </p:cNvPr>
          <p:cNvSpPr>
            <a:spLocks noGrp="1"/>
          </p:cNvSpPr>
          <p:nvPr>
            <p:ph type="title"/>
          </p:nvPr>
        </p:nvSpPr>
        <p:spPr/>
        <p:txBody>
          <a:bodyPr/>
          <a:lstStyle/>
          <a:p>
            <a:pPr algn="ctr"/>
            <a:r>
              <a:rPr lang="el-GR" b="1" dirty="0">
                <a:solidFill>
                  <a:srgbClr val="FFC000"/>
                </a:solidFill>
              </a:rPr>
              <a:t>Η διδακτική τέχνη στο ελληνορωμαϊκό σχολείο</a:t>
            </a:r>
          </a:p>
        </p:txBody>
      </p:sp>
      <p:sp>
        <p:nvSpPr>
          <p:cNvPr id="3" name="Content Placeholder 2">
            <a:extLst>
              <a:ext uri="{FF2B5EF4-FFF2-40B4-BE49-F238E27FC236}">
                <a16:creationId xmlns:a16="http://schemas.microsoft.com/office/drawing/2014/main" id="{699614F6-8139-45CC-BE09-057EF199126B}"/>
              </a:ext>
            </a:extLst>
          </p:cNvPr>
          <p:cNvSpPr>
            <a:spLocks noGrp="1"/>
          </p:cNvSpPr>
          <p:nvPr>
            <p:ph idx="1"/>
          </p:nvPr>
        </p:nvSpPr>
        <p:spPr>
          <a:xfrm>
            <a:off x="1104900" y="1600200"/>
            <a:ext cx="9982200" cy="4740442"/>
          </a:xfrm>
        </p:spPr>
        <p:txBody>
          <a:bodyPr>
            <a:noAutofit/>
          </a:bodyPr>
          <a:lstStyle/>
          <a:p>
            <a:r>
              <a:rPr lang="el-GR" sz="2400" dirty="0"/>
              <a:t>Στην ελληνική κλασική εποχή γενικεύεται η εκπαίδευση σε ευρύτερα κοινωνικά στρώματα, οπότε εμφανίζεται ο θεσμός του σχολείου. Εμπλουτίζεται το πρόγραμμα του σχολείου και περιλαμβάνει πέρα από τη μουσική και τη φυσική αγωγή και μαθήματα φιλολογικά.</a:t>
            </a:r>
          </a:p>
          <a:p>
            <a:r>
              <a:rPr lang="el-GR" sz="2400" dirty="0"/>
              <a:t>Διδακτικές προτάσεις της κλασικής αρχαιότητας παρουσιάζει η μαιευτική ή σωκρατική μέθοδος, με την οποία ο Σωκράτης αναλύει ηθικές έννοιες και ηθικά προβλήματα.</a:t>
            </a:r>
          </a:p>
          <a:p>
            <a:r>
              <a:rPr lang="el-GR" sz="2400" dirty="0"/>
              <a:t>Ο Πλάτων διαμόρφωσε τα θεωρητικά πλαίσια της ιδεαλιστικής Φιλοσοφίας της Αγωγής, που αναζητώντας τις αιώνιες και αμετάβλητες αρχές της αλήθειας, του αγαθού και του κάλλους.</a:t>
            </a:r>
          </a:p>
          <a:p>
            <a:r>
              <a:rPr lang="el-GR" sz="2400" dirty="0"/>
              <a:t>Οι Σοφιστές την ίδια εποχή </a:t>
            </a:r>
            <a:r>
              <a:rPr lang="el-GR" sz="2400" dirty="0" err="1"/>
              <a:t>αυτοπροσδιορίζονται</a:t>
            </a:r>
            <a:r>
              <a:rPr lang="el-GR" sz="2400" dirty="0"/>
              <a:t> επαγγελματικά ως παιδαγωγοί.</a:t>
            </a:r>
          </a:p>
        </p:txBody>
      </p:sp>
    </p:spTree>
    <p:extLst>
      <p:ext uri="{BB962C8B-B14F-4D97-AF65-F5344CB8AC3E}">
        <p14:creationId xmlns:p14="http://schemas.microsoft.com/office/powerpoint/2010/main" val="374648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D9A2-4F9E-4B82-9FAF-A3AF102D9171}"/>
              </a:ext>
            </a:extLst>
          </p:cNvPr>
          <p:cNvSpPr>
            <a:spLocks noGrp="1"/>
          </p:cNvSpPr>
          <p:nvPr>
            <p:ph type="title"/>
          </p:nvPr>
        </p:nvSpPr>
        <p:spPr/>
        <p:txBody>
          <a:bodyPr/>
          <a:lstStyle/>
          <a:p>
            <a:pPr algn="ctr"/>
            <a:r>
              <a:rPr lang="el-GR" b="1" dirty="0">
                <a:solidFill>
                  <a:srgbClr val="FFC000"/>
                </a:solidFill>
              </a:rPr>
              <a:t>Βυζάντιο και παιδεία</a:t>
            </a:r>
          </a:p>
        </p:txBody>
      </p:sp>
      <p:sp>
        <p:nvSpPr>
          <p:cNvPr id="3" name="Content Placeholder 2">
            <a:extLst>
              <a:ext uri="{FF2B5EF4-FFF2-40B4-BE49-F238E27FC236}">
                <a16:creationId xmlns:a16="http://schemas.microsoft.com/office/drawing/2014/main" id="{4139AE64-48E7-47B3-8518-BC4A5E8B478D}"/>
              </a:ext>
            </a:extLst>
          </p:cNvPr>
          <p:cNvSpPr>
            <a:spLocks noGrp="1"/>
          </p:cNvSpPr>
          <p:nvPr>
            <p:ph idx="1"/>
          </p:nvPr>
        </p:nvSpPr>
        <p:spPr/>
        <p:txBody>
          <a:bodyPr/>
          <a:lstStyle/>
          <a:p>
            <a:r>
              <a:rPr lang="el-GR" b="1" dirty="0"/>
              <a:t>Βυζαντινή Εποχή (από την ίδρυση της Κωνσταντινούπολης 330</a:t>
            </a:r>
            <a:r>
              <a:rPr lang="en-US" b="1" dirty="0"/>
              <a:t> </a:t>
            </a:r>
            <a:r>
              <a:rPr lang="el-GR" b="1" dirty="0" err="1"/>
              <a:t>μ.Χ</a:t>
            </a:r>
            <a:r>
              <a:rPr lang="el-GR" b="1" dirty="0"/>
              <a:t>-μέχρι την Άλωση 1453 </a:t>
            </a:r>
            <a:r>
              <a:rPr lang="el-GR" b="1" dirty="0" err="1"/>
              <a:t>μ.Χ</a:t>
            </a:r>
            <a:r>
              <a:rPr lang="el-GR" b="1" dirty="0"/>
              <a:t>): </a:t>
            </a:r>
            <a:r>
              <a:rPr lang="el-GR" dirty="0">
                <a:solidFill>
                  <a:srgbClr val="FF0000"/>
                </a:solidFill>
              </a:rPr>
              <a:t>Η εκπαίδευση δεν ήταν υποχρεωτική ή κρατική.</a:t>
            </a:r>
          </a:p>
          <a:p>
            <a:r>
              <a:rPr lang="en-US" dirty="0"/>
              <a:t>H</a:t>
            </a:r>
            <a:r>
              <a:rPr lang="el-GR" dirty="0"/>
              <a:t> </a:t>
            </a:r>
            <a:r>
              <a:rPr lang="el-GR" dirty="0">
                <a:solidFill>
                  <a:srgbClr val="FF0000"/>
                </a:solidFill>
              </a:rPr>
              <a:t>εκκλησία</a:t>
            </a:r>
            <a:r>
              <a:rPr lang="el-GR" dirty="0"/>
              <a:t> είχε επωμισθεί το κύριο βάρος της βασικής εκπαίδευσης των παιδιών (χριστιανική παιδεία).</a:t>
            </a:r>
          </a:p>
          <a:p>
            <a:r>
              <a:rPr lang="el-GR" dirty="0"/>
              <a:t>Τα σχολεία ήταν ιδιωτικά ή εκκλησιαστικά, τα παιδιά πήγαιναν σ' αυτά σε ηλικία 6 έως οκτώ ετών και οι γονείς τους πλήρωναν τα δίδακτρα σε είδος ή σε χρήματα. </a:t>
            </a:r>
          </a:p>
          <a:p>
            <a:r>
              <a:rPr lang="el-GR" dirty="0"/>
              <a:t>Τα παιδιά διδάσκονταν και αποστήθιζαν τα έργα του Ομήρου.</a:t>
            </a:r>
          </a:p>
          <a:p>
            <a:r>
              <a:rPr lang="el-GR" dirty="0"/>
              <a:t>Σε ηλικία δεκατεσσάρων χρονών οι μαθητές περνούσαν στη Ρητορική, μάθαιναν την ορθή προφορά και μελετούσαν ρήτορες και πεζογράφους.</a:t>
            </a:r>
          </a:p>
          <a:p>
            <a:r>
              <a:rPr lang="el-GR" dirty="0"/>
              <a:t>Οι δάσκαλοι ανήκαν σε σχολές ή πανεπιστήμια ή ήταν </a:t>
            </a:r>
            <a:r>
              <a:rPr lang="el-GR" i="1" dirty="0"/>
              <a:t>οικοδιδάσκαλοι</a:t>
            </a:r>
            <a:r>
              <a:rPr lang="el-GR" dirty="0"/>
              <a:t> (στα σπίτια).</a:t>
            </a:r>
          </a:p>
          <a:p>
            <a:endParaRPr lang="el-GR" dirty="0"/>
          </a:p>
        </p:txBody>
      </p:sp>
    </p:spTree>
    <p:extLst>
      <p:ext uri="{BB962C8B-B14F-4D97-AF65-F5344CB8AC3E}">
        <p14:creationId xmlns:p14="http://schemas.microsoft.com/office/powerpoint/2010/main" val="8047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7054-716D-4035-AF60-9BA1A28165FB}"/>
              </a:ext>
            </a:extLst>
          </p:cNvPr>
          <p:cNvSpPr>
            <a:spLocks noGrp="1"/>
          </p:cNvSpPr>
          <p:nvPr>
            <p:ph type="title"/>
          </p:nvPr>
        </p:nvSpPr>
        <p:spPr/>
        <p:txBody>
          <a:bodyPr/>
          <a:lstStyle/>
          <a:p>
            <a:pPr algn="ctr"/>
            <a:r>
              <a:rPr lang="el-GR" b="1" dirty="0">
                <a:solidFill>
                  <a:srgbClr val="FFC000"/>
                </a:solidFill>
              </a:rPr>
              <a:t>Διδακτική και Μεσαίωνας (</a:t>
            </a:r>
            <a:r>
              <a:rPr lang="el-GR" b="1" dirty="0" err="1">
                <a:solidFill>
                  <a:srgbClr val="FFC000"/>
                </a:solidFill>
              </a:rPr>
              <a:t>5</a:t>
            </a:r>
            <a:r>
              <a:rPr lang="el-GR" b="1" baseline="30000" dirty="0" err="1">
                <a:solidFill>
                  <a:srgbClr val="FFC000"/>
                </a:solidFill>
              </a:rPr>
              <a:t>ος</a:t>
            </a:r>
            <a:r>
              <a:rPr lang="el-GR" b="1" dirty="0">
                <a:solidFill>
                  <a:srgbClr val="FFC000"/>
                </a:solidFill>
              </a:rPr>
              <a:t>-1</a:t>
            </a:r>
            <a:r>
              <a:rPr lang="en-US" b="1" dirty="0">
                <a:solidFill>
                  <a:srgbClr val="FFC000"/>
                </a:solidFill>
              </a:rPr>
              <a:t>4</a:t>
            </a:r>
            <a:r>
              <a:rPr lang="el-GR" b="1" baseline="30000" dirty="0" err="1">
                <a:solidFill>
                  <a:srgbClr val="FFC000"/>
                </a:solidFill>
              </a:rPr>
              <a:t>ος</a:t>
            </a:r>
            <a:r>
              <a:rPr lang="el-GR" b="1" dirty="0">
                <a:solidFill>
                  <a:srgbClr val="FFC000"/>
                </a:solidFill>
              </a:rPr>
              <a:t> αι.)</a:t>
            </a:r>
          </a:p>
        </p:txBody>
      </p:sp>
      <p:sp>
        <p:nvSpPr>
          <p:cNvPr id="3" name="Content Placeholder 2">
            <a:extLst>
              <a:ext uri="{FF2B5EF4-FFF2-40B4-BE49-F238E27FC236}">
                <a16:creationId xmlns:a16="http://schemas.microsoft.com/office/drawing/2014/main" id="{A4601143-9EB3-4B3C-9040-6393BFD4CC93}"/>
              </a:ext>
            </a:extLst>
          </p:cNvPr>
          <p:cNvSpPr>
            <a:spLocks noGrp="1"/>
          </p:cNvSpPr>
          <p:nvPr>
            <p:ph idx="1"/>
          </p:nvPr>
        </p:nvSpPr>
        <p:spPr>
          <a:xfrm>
            <a:off x="1020678" y="1443789"/>
            <a:ext cx="9982200" cy="3729789"/>
          </a:xfrm>
        </p:spPr>
        <p:txBody>
          <a:bodyPr/>
          <a:lstStyle/>
          <a:p>
            <a:r>
              <a:rPr lang="en-US" sz="2400" dirty="0"/>
              <a:t>O</a:t>
            </a:r>
            <a:r>
              <a:rPr lang="el-GR" sz="2400" dirty="0"/>
              <a:t> μεσαιωνικός κόσμος φέρνει τη σφραγίδα της αμάθειας, αποτυπωμένη από τις βαρβαρικές εισβολές, την έκλειψη του ελληνικού πολιτισμού και την άποψη ότι παιδεία δεν είναι </a:t>
            </a:r>
            <a:r>
              <a:rPr lang="el-GR" sz="2400" dirty="0" err="1"/>
              <a:t>τίποτ</a:t>
            </a:r>
            <a:r>
              <a:rPr lang="el-GR" sz="2400" dirty="0"/>
              <a:t>' άλλο από την εκμάθηση των θρησκευτικών κειμένων. </a:t>
            </a:r>
            <a:endParaRPr lang="en-US" sz="2400" dirty="0"/>
          </a:p>
          <a:p>
            <a:r>
              <a:rPr lang="el-GR" sz="2400" dirty="0"/>
              <a:t>Μέχρι και τα τέλη του 9</a:t>
            </a:r>
            <a:r>
              <a:rPr lang="el-GR" sz="2400" baseline="30000" dirty="0"/>
              <a:t>ου</a:t>
            </a:r>
            <a:r>
              <a:rPr lang="el-GR" sz="2400" dirty="0"/>
              <a:t> </a:t>
            </a:r>
            <a:r>
              <a:rPr lang="el-GR" sz="2400" dirty="0" err="1"/>
              <a:t>μ.Χ</a:t>
            </a:r>
            <a:r>
              <a:rPr lang="el-GR" sz="2400" dirty="0"/>
              <a:t> αιώνα η εκπαίδευση στο μεσαιωνικό κόσμο της Δύσης, βρίσκεται υπό την εποπτεία της εκκλησιαστικής εξουσίας και κύριος στόχος της είναι η λατρεία του Θεού. </a:t>
            </a:r>
          </a:p>
          <a:p>
            <a:endParaRPr lang="el-GR" dirty="0"/>
          </a:p>
        </p:txBody>
      </p:sp>
      <p:pic>
        <p:nvPicPr>
          <p:cNvPr id="4" name="object 36">
            <a:extLst>
              <a:ext uri="{FF2B5EF4-FFF2-40B4-BE49-F238E27FC236}">
                <a16:creationId xmlns:a16="http://schemas.microsoft.com/office/drawing/2014/main" id="{DE7DE940-12ED-41D2-B40E-A5837568DC1B}"/>
              </a:ext>
            </a:extLst>
          </p:cNvPr>
          <p:cNvPicPr/>
          <p:nvPr/>
        </p:nvPicPr>
        <p:blipFill>
          <a:blip r:embed="rId2" cstate="print"/>
          <a:stretch>
            <a:fillRect/>
          </a:stretch>
        </p:blipFill>
        <p:spPr>
          <a:xfrm>
            <a:off x="7267073" y="3943351"/>
            <a:ext cx="4235115" cy="2637923"/>
          </a:xfrm>
          <a:prstGeom prst="rect">
            <a:avLst/>
          </a:prstGeom>
        </p:spPr>
      </p:pic>
    </p:spTree>
    <p:extLst>
      <p:ext uri="{BB962C8B-B14F-4D97-AF65-F5344CB8AC3E}">
        <p14:creationId xmlns:p14="http://schemas.microsoft.com/office/powerpoint/2010/main" val="3962203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06E2-7155-4AEC-968F-5B5BCC47312F}"/>
              </a:ext>
            </a:extLst>
          </p:cNvPr>
          <p:cNvSpPr>
            <a:spLocks noGrp="1"/>
          </p:cNvSpPr>
          <p:nvPr>
            <p:ph type="title"/>
          </p:nvPr>
        </p:nvSpPr>
        <p:spPr/>
        <p:txBody>
          <a:bodyPr/>
          <a:lstStyle/>
          <a:p>
            <a:pPr algn="ctr"/>
            <a:r>
              <a:rPr lang="el-GR" b="1" dirty="0">
                <a:solidFill>
                  <a:srgbClr val="FFC000"/>
                </a:solidFill>
              </a:rPr>
              <a:t>Διδακτική και Αναγέννηση</a:t>
            </a:r>
            <a:r>
              <a:rPr lang="en-US" b="1" dirty="0">
                <a:solidFill>
                  <a:srgbClr val="FFC000"/>
                </a:solidFill>
              </a:rPr>
              <a:t> (15</a:t>
            </a:r>
            <a:r>
              <a:rPr lang="el-GR" b="1" baseline="30000" dirty="0" err="1">
                <a:solidFill>
                  <a:srgbClr val="FFC000"/>
                </a:solidFill>
              </a:rPr>
              <a:t>ος</a:t>
            </a:r>
            <a:r>
              <a:rPr lang="el-GR" b="1" dirty="0">
                <a:solidFill>
                  <a:srgbClr val="FFC000"/>
                </a:solidFill>
              </a:rPr>
              <a:t> -</a:t>
            </a:r>
            <a:r>
              <a:rPr lang="el-GR" b="1" dirty="0" err="1">
                <a:solidFill>
                  <a:srgbClr val="FFC000"/>
                </a:solidFill>
              </a:rPr>
              <a:t>16</a:t>
            </a:r>
            <a:r>
              <a:rPr lang="el-GR" b="1" baseline="30000" dirty="0" err="1">
                <a:solidFill>
                  <a:srgbClr val="FFC000"/>
                </a:solidFill>
              </a:rPr>
              <a:t>ος</a:t>
            </a:r>
            <a:r>
              <a:rPr lang="el-GR" b="1" dirty="0">
                <a:solidFill>
                  <a:srgbClr val="FFC000"/>
                </a:solidFill>
              </a:rPr>
              <a:t> αι.)-Αλληλοδιδακτική</a:t>
            </a:r>
            <a:r>
              <a:rPr lang="en-US" b="1" dirty="0">
                <a:solidFill>
                  <a:srgbClr val="FFC000"/>
                </a:solidFill>
              </a:rPr>
              <a:t> </a:t>
            </a:r>
            <a:r>
              <a:rPr lang="el-GR" b="1" dirty="0">
                <a:solidFill>
                  <a:srgbClr val="FFC000"/>
                </a:solidFill>
              </a:rPr>
              <a:t>μέθοδος</a:t>
            </a:r>
          </a:p>
        </p:txBody>
      </p:sp>
      <p:sp>
        <p:nvSpPr>
          <p:cNvPr id="3" name="Content Placeholder 2">
            <a:extLst>
              <a:ext uri="{FF2B5EF4-FFF2-40B4-BE49-F238E27FC236}">
                <a16:creationId xmlns:a16="http://schemas.microsoft.com/office/drawing/2014/main" id="{66C3CF6F-CA27-458C-85E6-48BD2CADE634}"/>
              </a:ext>
            </a:extLst>
          </p:cNvPr>
          <p:cNvSpPr>
            <a:spLocks noGrp="1"/>
          </p:cNvSpPr>
          <p:nvPr>
            <p:ph idx="1"/>
          </p:nvPr>
        </p:nvSpPr>
        <p:spPr>
          <a:xfrm>
            <a:off x="1104900" y="1876926"/>
            <a:ext cx="9982200" cy="4295274"/>
          </a:xfrm>
        </p:spPr>
        <p:txBody>
          <a:bodyPr>
            <a:normAutofit/>
          </a:bodyPr>
          <a:lstStyle/>
          <a:p>
            <a:r>
              <a:rPr lang="el-GR" sz="2400" dirty="0"/>
              <a:t>Οι νέες ιδέες για τον άνθρωπο και τον κόσμο φέρνουν τις </a:t>
            </a:r>
            <a:r>
              <a:rPr lang="el-GR" sz="2400" b="1" dirty="0"/>
              <a:t>πρώτες φωνές εναντίον της αυταρχικότητας.</a:t>
            </a:r>
          </a:p>
          <a:p>
            <a:r>
              <a:rPr lang="el-GR" sz="2400" dirty="0"/>
              <a:t>Ο </a:t>
            </a:r>
            <a:r>
              <a:rPr lang="el-GR" sz="2400" b="1" dirty="0"/>
              <a:t>ανθρωπισμός </a:t>
            </a:r>
            <a:r>
              <a:rPr lang="el-GR" sz="2400" dirty="0"/>
              <a:t>εκφράζεται μέσα από </a:t>
            </a:r>
            <a:r>
              <a:rPr lang="el-GR" sz="2400" b="1" dirty="0"/>
              <a:t>παιδοκεντρικές αντιλήψεις</a:t>
            </a:r>
            <a:r>
              <a:rPr lang="el-GR" sz="2400" dirty="0"/>
              <a:t>.</a:t>
            </a:r>
          </a:p>
          <a:p>
            <a:endParaRPr lang="el-GR" sz="2400" dirty="0"/>
          </a:p>
          <a:p>
            <a:r>
              <a:rPr lang="el-GR" sz="2400" dirty="0"/>
              <a:t>Καθιερώνεται η </a:t>
            </a:r>
            <a:r>
              <a:rPr lang="el-GR" sz="2400" b="1" dirty="0"/>
              <a:t>αλληλοδιδακτική μέθοδος </a:t>
            </a:r>
            <a:r>
              <a:rPr lang="el-GR" sz="2400" dirty="0"/>
              <a:t>σε Αγγλία &amp;</a:t>
            </a:r>
            <a:r>
              <a:rPr lang="en-US" sz="2400" dirty="0"/>
              <a:t> </a:t>
            </a:r>
            <a:r>
              <a:rPr lang="el-GR" sz="2400" dirty="0"/>
              <a:t>Γαλλία καθώς και στις αποικίες τους, ως αποτελεσματικός τρόπος διδασκαλίας, σύμφωνα με τις ανάγκες της εποχής εκείνης (εκεί όπου υπήρχαν μεγάλες συγκεντρώσεις πληθυσμού δίχως εκπαιδευτικές υποδομές και επαρκή αριθμό δασκάλων).</a:t>
            </a:r>
          </a:p>
          <a:p>
            <a:endParaRPr lang="el-GR" sz="2400" dirty="0"/>
          </a:p>
        </p:txBody>
      </p:sp>
    </p:spTree>
    <p:extLst>
      <p:ext uri="{BB962C8B-B14F-4D97-AF65-F5344CB8AC3E}">
        <p14:creationId xmlns:p14="http://schemas.microsoft.com/office/powerpoint/2010/main" val="195491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C520-3DCE-4D79-92B8-E2B3B204D035}"/>
              </a:ext>
            </a:extLst>
          </p:cNvPr>
          <p:cNvSpPr>
            <a:spLocks noGrp="1"/>
          </p:cNvSpPr>
          <p:nvPr>
            <p:ph type="title"/>
          </p:nvPr>
        </p:nvSpPr>
        <p:spPr>
          <a:xfrm>
            <a:off x="1058779" y="505326"/>
            <a:ext cx="10026803" cy="667836"/>
          </a:xfrm>
        </p:spPr>
        <p:txBody>
          <a:bodyPr/>
          <a:lstStyle/>
          <a:p>
            <a:pPr algn="ctr"/>
            <a:r>
              <a:rPr lang="el-GR" b="1" dirty="0">
                <a:solidFill>
                  <a:srgbClr val="FF0000"/>
                </a:solidFill>
              </a:rPr>
              <a:t>Αλληλοδιδακτική μέθοδος</a:t>
            </a:r>
          </a:p>
        </p:txBody>
      </p:sp>
      <p:pic>
        <p:nvPicPr>
          <p:cNvPr id="4" name="object 36">
            <a:extLst>
              <a:ext uri="{FF2B5EF4-FFF2-40B4-BE49-F238E27FC236}">
                <a16:creationId xmlns:a16="http://schemas.microsoft.com/office/drawing/2014/main" id="{10656EBB-AAD5-478E-BB10-B31765D136EB}"/>
              </a:ext>
            </a:extLst>
          </p:cNvPr>
          <p:cNvPicPr>
            <a:picLocks noGrp="1"/>
          </p:cNvPicPr>
          <p:nvPr>
            <p:ph idx="1"/>
          </p:nvPr>
        </p:nvPicPr>
        <p:blipFill>
          <a:blip r:embed="rId2" cstate="print"/>
          <a:stretch>
            <a:fillRect/>
          </a:stretch>
        </p:blipFill>
        <p:spPr>
          <a:xfrm>
            <a:off x="1010653" y="1407694"/>
            <a:ext cx="8109285" cy="4908884"/>
          </a:xfrm>
          <a:prstGeom prst="rect">
            <a:avLst/>
          </a:prstGeom>
        </p:spPr>
      </p:pic>
      <p:sp>
        <p:nvSpPr>
          <p:cNvPr id="5" name="Rectangle 4">
            <a:extLst>
              <a:ext uri="{FF2B5EF4-FFF2-40B4-BE49-F238E27FC236}">
                <a16:creationId xmlns:a16="http://schemas.microsoft.com/office/drawing/2014/main" id="{C213AE71-E61D-4DCE-9F5E-2F74DFFADED6}"/>
              </a:ext>
            </a:extLst>
          </p:cNvPr>
          <p:cNvSpPr/>
          <p:nvPr/>
        </p:nvSpPr>
        <p:spPr>
          <a:xfrm flipH="1">
            <a:off x="9144000" y="3428999"/>
            <a:ext cx="2406316" cy="2585323"/>
          </a:xfrm>
          <a:prstGeom prst="rect">
            <a:avLst/>
          </a:prstGeom>
        </p:spPr>
        <p:txBody>
          <a:bodyPr wrap="square">
            <a:spAutoFit/>
          </a:bodyPr>
          <a:lstStyle/>
          <a:p>
            <a:r>
              <a:rPr lang="el-GR" dirty="0">
                <a:latin typeface="Arial" panose="020B0604020202020204" pitchFamily="34" charset="0"/>
              </a:rPr>
              <a:t>1. </a:t>
            </a:r>
            <a:r>
              <a:rPr lang="el-GR" dirty="0">
                <a:latin typeface="Tahoma" panose="020B0604030504040204" pitchFamily="34" charset="0"/>
              </a:rPr>
              <a:t>Στα θρανία του αλληλοδιδακτικού σχολείου</a:t>
            </a:r>
          </a:p>
          <a:p>
            <a:r>
              <a:rPr lang="el-GR" dirty="0">
                <a:latin typeface="Arial" panose="020B0604020202020204" pitchFamily="34" charset="0"/>
              </a:rPr>
              <a:t>2. </a:t>
            </a:r>
            <a:r>
              <a:rPr lang="el-GR" dirty="0">
                <a:latin typeface="Tahoma" panose="020B0604030504040204" pitchFamily="34" charset="0"/>
              </a:rPr>
              <a:t>Τα ημικύκλια</a:t>
            </a:r>
            <a:r>
              <a:rPr lang="el-GR" dirty="0">
                <a:latin typeface="Arial" panose="020B0604020202020204" pitchFamily="34" charset="0"/>
              </a:rPr>
              <a:t>, </a:t>
            </a:r>
            <a:r>
              <a:rPr lang="el-GR" dirty="0">
                <a:latin typeface="Tahoma" panose="020B0604030504040204" pitchFamily="34" charset="0"/>
              </a:rPr>
              <a:t>οι πρωτόσχολοι (μεγαλύτεροι και άριστοι μαθητές) και η εν </a:t>
            </a:r>
            <a:r>
              <a:rPr lang="el-GR" dirty="0" err="1">
                <a:latin typeface="Tahoma" panose="020B0604030504040204" pitchFamily="34" charset="0"/>
              </a:rPr>
              <a:t>χορώ</a:t>
            </a:r>
            <a:endParaRPr lang="el-GR" dirty="0">
              <a:latin typeface="Tahoma" panose="020B0604030504040204" pitchFamily="34" charset="0"/>
            </a:endParaRPr>
          </a:p>
          <a:p>
            <a:r>
              <a:rPr lang="el-GR" dirty="0">
                <a:latin typeface="Tahoma" panose="020B0604030504040204" pitchFamily="34" charset="0"/>
              </a:rPr>
              <a:t>διδασκαλία</a:t>
            </a:r>
            <a:endParaRPr lang="el-GR" dirty="0"/>
          </a:p>
        </p:txBody>
      </p:sp>
    </p:spTree>
    <p:extLst>
      <p:ext uri="{BB962C8B-B14F-4D97-AF65-F5344CB8AC3E}">
        <p14:creationId xmlns:p14="http://schemas.microsoft.com/office/powerpoint/2010/main" val="132741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8274-D232-4536-A3FE-24FE74562D60}"/>
              </a:ext>
            </a:extLst>
          </p:cNvPr>
          <p:cNvSpPr>
            <a:spLocks noGrp="1"/>
          </p:cNvSpPr>
          <p:nvPr>
            <p:ph type="title"/>
          </p:nvPr>
        </p:nvSpPr>
        <p:spPr/>
        <p:txBody>
          <a:bodyPr/>
          <a:lstStyle/>
          <a:p>
            <a:r>
              <a:rPr lang="el-GR" b="1" dirty="0">
                <a:solidFill>
                  <a:srgbClr val="FFC000"/>
                </a:solidFill>
              </a:rPr>
              <a:t>συνέχεια…</a:t>
            </a:r>
          </a:p>
        </p:txBody>
      </p:sp>
      <p:sp>
        <p:nvSpPr>
          <p:cNvPr id="3" name="Content Placeholder 2">
            <a:extLst>
              <a:ext uri="{FF2B5EF4-FFF2-40B4-BE49-F238E27FC236}">
                <a16:creationId xmlns:a16="http://schemas.microsoft.com/office/drawing/2014/main" id="{B879D0B7-0A57-43FC-8323-3A9AD5A5E1A4}"/>
              </a:ext>
            </a:extLst>
          </p:cNvPr>
          <p:cNvSpPr>
            <a:spLocks noGrp="1"/>
          </p:cNvSpPr>
          <p:nvPr>
            <p:ph idx="1"/>
          </p:nvPr>
        </p:nvSpPr>
        <p:spPr>
          <a:xfrm>
            <a:off x="1104899" y="1600200"/>
            <a:ext cx="10926679" cy="4572000"/>
          </a:xfrm>
        </p:spPr>
        <p:txBody>
          <a:bodyPr/>
          <a:lstStyle/>
          <a:p>
            <a:r>
              <a:rPr lang="el-GR" dirty="0">
                <a:latin typeface="Book Antiqua" panose="02040602050305030304" pitchFamily="18" charset="0"/>
              </a:rPr>
              <a:t>Με το  Διάταγμα 1032/12-7-1830,</a:t>
            </a:r>
            <a:r>
              <a:rPr lang="en-US" dirty="0">
                <a:latin typeface="Book Antiqua" panose="02040602050305030304" pitchFamily="18" charset="0"/>
              </a:rPr>
              <a:t> </a:t>
            </a:r>
            <a:r>
              <a:rPr lang="el-GR" dirty="0">
                <a:latin typeface="Book Antiqua" panose="02040602050305030304" pitchFamily="18" charset="0"/>
              </a:rPr>
              <a:t>ο Ιωάννης Καποδίστριας εισήγαγε στην Ελλάδα την αλληλοδιδακτική μέθοδο με πρόταση του Ι. </a:t>
            </a:r>
            <a:r>
              <a:rPr lang="el-GR" dirty="0" err="1">
                <a:latin typeface="Book Antiqua" panose="02040602050305030304" pitchFamily="18" charset="0"/>
              </a:rPr>
              <a:t>Κοκκώνη</a:t>
            </a:r>
            <a:r>
              <a:rPr lang="el-GR" dirty="0">
                <a:latin typeface="Book Antiqua" panose="02040602050305030304" pitchFamily="18" charset="0"/>
              </a:rPr>
              <a:t> (μαθητή του Γάλλου </a:t>
            </a:r>
            <a:r>
              <a:rPr lang="el-GR" dirty="0" err="1">
                <a:latin typeface="Book Antiqua" panose="02040602050305030304" pitchFamily="18" charset="0"/>
              </a:rPr>
              <a:t>Σαραζίνου</a:t>
            </a:r>
            <a:r>
              <a:rPr lang="el-GR" dirty="0">
                <a:latin typeface="Book Antiqua" panose="02040602050305030304" pitchFamily="18" charset="0"/>
              </a:rPr>
              <a:t>, που διεύθυνε πρότυπο σχολείο στη Γαλλία).</a:t>
            </a:r>
          </a:p>
          <a:p>
            <a:endParaRPr lang="el-GR" dirty="0"/>
          </a:p>
        </p:txBody>
      </p:sp>
      <p:pic>
        <p:nvPicPr>
          <p:cNvPr id="4" name="Εικόνα 6">
            <a:extLst>
              <a:ext uri="{FF2B5EF4-FFF2-40B4-BE49-F238E27FC236}">
                <a16:creationId xmlns:a16="http://schemas.microsoft.com/office/drawing/2014/main" id="{8A3653D8-41F9-4C5A-B8EA-5D3FBEBE8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18" y="2550694"/>
            <a:ext cx="7695492" cy="4006516"/>
          </a:xfrm>
          <a:prstGeom prst="rect">
            <a:avLst/>
          </a:prstGeom>
        </p:spPr>
      </p:pic>
      <p:pic>
        <p:nvPicPr>
          <p:cNvPr id="5" name="Εικόνα 4">
            <a:extLst>
              <a:ext uri="{FF2B5EF4-FFF2-40B4-BE49-F238E27FC236}">
                <a16:creationId xmlns:a16="http://schemas.microsoft.com/office/drawing/2014/main" id="{46F05E6C-A0AD-4EDE-8B07-0D3883BD1E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946" y="2454442"/>
            <a:ext cx="3525253" cy="3958390"/>
          </a:xfrm>
          <a:prstGeom prst="rect">
            <a:avLst/>
          </a:prstGeom>
        </p:spPr>
      </p:pic>
    </p:spTree>
    <p:extLst>
      <p:ext uri="{BB962C8B-B14F-4D97-AF65-F5344CB8AC3E}">
        <p14:creationId xmlns:p14="http://schemas.microsoft.com/office/powerpoint/2010/main" val="351028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Template>
  <TotalTime>466</TotalTime>
  <Words>1652</Words>
  <Application>Microsoft Office PowerPoint</Application>
  <PresentationFormat>Ευρεία οθόνη</PresentationFormat>
  <Paragraphs>116</Paragraphs>
  <Slides>24</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24</vt:i4>
      </vt:variant>
    </vt:vector>
  </HeadingPairs>
  <TitlesOfParts>
    <vt:vector size="33" baseType="lpstr">
      <vt:lpstr>Aharoni</vt:lpstr>
      <vt:lpstr>Arial</vt:lpstr>
      <vt:lpstr>Book Antiqua</vt:lpstr>
      <vt:lpstr>Euphemia</vt:lpstr>
      <vt:lpstr>Plantagenet Cherokee</vt:lpstr>
      <vt:lpstr>Tahoma</vt:lpstr>
      <vt:lpstr>Trebuchet MS</vt:lpstr>
      <vt:lpstr>Wingdings</vt:lpstr>
      <vt:lpstr>tf03431380</vt:lpstr>
      <vt:lpstr>Σύντομη ιστορική αναδρομή στη Διδακτική και τα διδακτικά μοντέλα Εβδ. 2</vt:lpstr>
      <vt:lpstr>Εισαγωγή</vt:lpstr>
      <vt:lpstr>Ιστορικο-επιστημονική διαδρομή της Διδακτικής</vt:lpstr>
      <vt:lpstr>Η διδακτική τέχνη στο ελληνορωμαϊκό σχολείο</vt:lpstr>
      <vt:lpstr>Βυζάντιο και παιδεία</vt:lpstr>
      <vt:lpstr>Διδακτική και Μεσαίωνας (5ος-14ος αι.)</vt:lpstr>
      <vt:lpstr>Διδακτική και Αναγέννηση (15ος -16ος αι.)-Αλληλοδιδακτική μέθοδος</vt:lpstr>
      <vt:lpstr>Αλληλοδιδακτική μέθοδος</vt:lpstr>
      <vt:lpstr>συνέχεια…</vt:lpstr>
      <vt:lpstr>16ος αι.: Μετάβαση στην Επιστημονίζουσα Διδακτική</vt:lpstr>
      <vt:lpstr>Επιστημονίζουσα Διδακτική και 17ος αι.)</vt:lpstr>
      <vt:lpstr>... συνέχεια</vt:lpstr>
      <vt:lpstr>Τυποποίηση της Διδακτικής από τον Έρβαρτο (Herbart, 1776-1841)</vt:lpstr>
      <vt:lpstr>Επιστημονική Διδακτική</vt:lpstr>
      <vt:lpstr>Επιστημονική Διδακτική: Διδακτικές και παιδαγωγικές εστιάσεις του 20ου αι. και πέρα</vt:lpstr>
      <vt:lpstr>Georg Kerschensteiner (1854-1932) και το Σχολείο Εργασίας</vt:lpstr>
      <vt:lpstr>Το Νέο Σχολείο (J. Dewey,  1859-1952)</vt:lpstr>
      <vt:lpstr>Ώρα για εργασία</vt:lpstr>
      <vt:lpstr>Διδακτικό μοντέλο: εννοιολογική διασαφήνιση</vt:lpstr>
      <vt:lpstr>Παλαιά και νέα διδακτικά μοντέλα</vt:lpstr>
      <vt:lpstr>… συνέχεια</vt:lpstr>
      <vt:lpstr>Σχολιάστε την εικόνα σε σχέση με το διδακτικό μοντέλο που ακολουθείται. Πώς θα ονομάζατε το διδακτικό μοντέλο που σας φέρνει στο μυαλό;</vt:lpstr>
      <vt:lpstr>Βίντεο </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lia</dc:creator>
  <cp:lastModifiedBy>lstamp</cp:lastModifiedBy>
  <cp:revision>154</cp:revision>
  <dcterms:created xsi:type="dcterms:W3CDTF">2017-04-15T11:18:23Z</dcterms:created>
  <dcterms:modified xsi:type="dcterms:W3CDTF">2026-02-17T18:15:23Z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