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56" r:id="rId2"/>
    <p:sldId id="275" r:id="rId3"/>
    <p:sldId id="258" r:id="rId4"/>
    <p:sldId id="282" r:id="rId5"/>
    <p:sldId id="271" r:id="rId6"/>
    <p:sldId id="290" r:id="rId7"/>
    <p:sldId id="297" r:id="rId8"/>
    <p:sldId id="298" r:id="rId9"/>
    <p:sldId id="272" r:id="rId10"/>
    <p:sldId id="283" r:id="rId11"/>
    <p:sldId id="285" r:id="rId12"/>
    <p:sldId id="286" r:id="rId13"/>
    <p:sldId id="279" r:id="rId14"/>
    <p:sldId id="312" r:id="rId15"/>
    <p:sldId id="318" r:id="rId16"/>
    <p:sldId id="280" r:id="rId17"/>
    <p:sldId id="292" r:id="rId18"/>
    <p:sldId id="314" r:id="rId19"/>
    <p:sldId id="303" r:id="rId20"/>
    <p:sldId id="304" r:id="rId21"/>
    <p:sldId id="305" r:id="rId22"/>
    <p:sldId id="311" r:id="rId23"/>
    <p:sldId id="306" r:id="rId24"/>
    <p:sldId id="299" r:id="rId25"/>
    <p:sldId id="287" r:id="rId26"/>
    <p:sldId id="322" r:id="rId27"/>
    <p:sldId id="264" r:id="rId28"/>
    <p:sldId id="273" r:id="rId29"/>
    <p:sldId id="315" r:id="rId30"/>
    <p:sldId id="277" r:id="rId31"/>
    <p:sldId id="262" r:id="rId32"/>
    <p:sldId id="319" r:id="rId33"/>
    <p:sldId id="293" r:id="rId34"/>
    <p:sldId id="316" r:id="rId35"/>
    <p:sldId id="288" r:id="rId36"/>
    <p:sldId id="301" r:id="rId37"/>
    <p:sldId id="302" r:id="rId38"/>
    <p:sldId id="270"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0A92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4660"/>
  </p:normalViewPr>
  <p:slideViewPr>
    <p:cSldViewPr snapToGrid="0">
      <p:cViewPr varScale="1">
        <p:scale>
          <a:sx n="105" d="100"/>
          <a:sy n="105" d="100"/>
        </p:scale>
        <p:origin x="7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006165-A005-407A-BC9F-FE43683B826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E3714367-6145-4F66-86E5-91FAE37EA387}">
      <dgm:prSet phldrT="[Text]" custT="1"/>
      <dgm:spPr/>
      <dgm:t>
        <a:bodyPr/>
        <a:lstStyle/>
        <a:p>
          <a:r>
            <a:rPr lang="el-GR" sz="3200" dirty="0"/>
            <a:t>Επίσημο (ΦΕΚ,  εγκύκλιοι)</a:t>
          </a:r>
        </a:p>
      </dgm:t>
    </dgm:pt>
    <dgm:pt modelId="{2AAF7351-19D8-4AB2-9C4D-E8BD8CB7FA76}" type="parTrans" cxnId="{D0EE6BD4-B456-4A98-878F-0DE567C20447}">
      <dgm:prSet/>
      <dgm:spPr/>
      <dgm:t>
        <a:bodyPr/>
        <a:lstStyle/>
        <a:p>
          <a:endParaRPr lang="el-GR"/>
        </a:p>
      </dgm:t>
    </dgm:pt>
    <dgm:pt modelId="{D86C7441-698A-4B6D-B5C1-CCCB6F82C004}" type="sibTrans" cxnId="{D0EE6BD4-B456-4A98-878F-0DE567C20447}">
      <dgm:prSet/>
      <dgm:spPr/>
      <dgm:t>
        <a:bodyPr/>
        <a:lstStyle/>
        <a:p>
          <a:endParaRPr lang="el-GR"/>
        </a:p>
      </dgm:t>
    </dgm:pt>
    <dgm:pt modelId="{73821B11-042B-492E-A6AF-3EA6EB21D518}">
      <dgm:prSet phldrT="[Text]" custT="1"/>
      <dgm:spPr/>
      <dgm:t>
        <a:bodyPr/>
        <a:lstStyle/>
        <a:p>
          <a:r>
            <a:rPr lang="el-GR" sz="4400" dirty="0"/>
            <a:t>Κρυφό</a:t>
          </a:r>
          <a:r>
            <a:rPr lang="el-GR" sz="2400" dirty="0">
              <a:solidFill>
                <a:srgbClr val="FF0000"/>
              </a:solidFill>
              <a:latin typeface="Trebuchet MS" panose="020B0603020202020204" pitchFamily="34" charset="0"/>
            </a:rPr>
            <a:t>*</a:t>
          </a:r>
          <a:endParaRPr lang="el-GR" sz="2400" dirty="0">
            <a:solidFill>
              <a:srgbClr val="FF0000"/>
            </a:solidFill>
          </a:endParaRPr>
        </a:p>
      </dgm:t>
    </dgm:pt>
    <dgm:pt modelId="{FA8AAE55-0D8B-482E-B3B1-1A4D4E912495}" type="parTrans" cxnId="{75403FC2-F7C5-40C8-9597-87EE70C9175B}">
      <dgm:prSet/>
      <dgm:spPr/>
      <dgm:t>
        <a:bodyPr/>
        <a:lstStyle/>
        <a:p>
          <a:endParaRPr lang="el-GR"/>
        </a:p>
      </dgm:t>
    </dgm:pt>
    <dgm:pt modelId="{5D537BFF-2A92-4378-9518-C25A724A3A4B}" type="sibTrans" cxnId="{75403FC2-F7C5-40C8-9597-87EE70C9175B}">
      <dgm:prSet/>
      <dgm:spPr/>
      <dgm:t>
        <a:bodyPr/>
        <a:lstStyle/>
        <a:p>
          <a:endParaRPr lang="el-GR"/>
        </a:p>
      </dgm:t>
    </dgm:pt>
    <dgm:pt modelId="{CC340E4C-8C18-4B9C-9E94-AB4ABE93FA8C}">
      <dgm:prSet phldrT="[Text]" custT="1"/>
      <dgm:spPr>
        <a:solidFill>
          <a:schemeClr val="accent3">
            <a:lumMod val="20000"/>
            <a:lumOff val="80000"/>
            <a:alpha val="90000"/>
          </a:schemeClr>
        </a:solidFill>
      </dgm:spPr>
      <dgm:t>
        <a:bodyPr/>
        <a:lstStyle/>
        <a:p>
          <a:r>
            <a:rPr lang="el-GR" sz="2800" dirty="0"/>
            <a:t>Πραγματικό</a:t>
          </a:r>
        </a:p>
      </dgm:t>
    </dgm:pt>
    <dgm:pt modelId="{546EEE9E-1C24-4DDB-B534-E0504F5E9AEE}" type="parTrans" cxnId="{8B015E5B-CFB0-4183-9D27-1D2587FE12DC}">
      <dgm:prSet/>
      <dgm:spPr/>
      <dgm:t>
        <a:bodyPr/>
        <a:lstStyle/>
        <a:p>
          <a:endParaRPr lang="el-GR"/>
        </a:p>
      </dgm:t>
    </dgm:pt>
    <dgm:pt modelId="{D8F251F2-CED3-4EEF-BAE6-46682093B52B}" type="sibTrans" cxnId="{8B015E5B-CFB0-4183-9D27-1D2587FE12DC}">
      <dgm:prSet/>
      <dgm:spPr/>
      <dgm:t>
        <a:bodyPr/>
        <a:lstStyle/>
        <a:p>
          <a:endParaRPr lang="el-GR"/>
        </a:p>
      </dgm:t>
    </dgm:pt>
    <dgm:pt modelId="{2D7BDC5F-F278-47AC-AD04-1483B4BF1A19}">
      <dgm:prSet phldrT="[Text]" custT="1"/>
      <dgm:spPr/>
      <dgm:t>
        <a:bodyPr/>
        <a:lstStyle/>
        <a:p>
          <a:r>
            <a:rPr lang="el-GR" sz="3600" dirty="0"/>
            <a:t>Είδη </a:t>
          </a:r>
          <a:r>
            <a:rPr lang="el-GR" sz="3600" dirty="0" err="1"/>
            <a:t>Α.Π</a:t>
          </a:r>
          <a:endParaRPr lang="el-GR" sz="3600" dirty="0"/>
        </a:p>
      </dgm:t>
    </dgm:pt>
    <dgm:pt modelId="{F8FCE79D-207D-4F95-87E3-85C1A0E00455}" type="sibTrans" cxnId="{E9E5DA8C-0C97-4001-A4FE-F6629A7C7DB4}">
      <dgm:prSet/>
      <dgm:spPr/>
      <dgm:t>
        <a:bodyPr/>
        <a:lstStyle/>
        <a:p>
          <a:endParaRPr lang="el-GR"/>
        </a:p>
      </dgm:t>
    </dgm:pt>
    <dgm:pt modelId="{813BEBE4-D125-429E-A7AB-FEEE14396FC2}" type="parTrans" cxnId="{E9E5DA8C-0C97-4001-A4FE-F6629A7C7DB4}">
      <dgm:prSet/>
      <dgm:spPr/>
      <dgm:t>
        <a:bodyPr/>
        <a:lstStyle/>
        <a:p>
          <a:endParaRPr lang="el-GR"/>
        </a:p>
      </dgm:t>
    </dgm:pt>
    <dgm:pt modelId="{CBEEE516-8A5D-400E-A5F6-5C06B1B4E694}" type="pres">
      <dgm:prSet presAssocID="{19006165-A005-407A-BC9F-FE43683B8260}" presName="hierChild1" presStyleCnt="0">
        <dgm:presLayoutVars>
          <dgm:chPref val="1"/>
          <dgm:dir/>
          <dgm:animOne val="branch"/>
          <dgm:animLvl val="lvl"/>
          <dgm:resizeHandles/>
        </dgm:presLayoutVars>
      </dgm:prSet>
      <dgm:spPr/>
    </dgm:pt>
    <dgm:pt modelId="{1E3AD3EE-1AB0-4E0A-B46F-C3F209A0D329}" type="pres">
      <dgm:prSet presAssocID="{2D7BDC5F-F278-47AC-AD04-1483B4BF1A19}" presName="hierRoot1" presStyleCnt="0"/>
      <dgm:spPr/>
    </dgm:pt>
    <dgm:pt modelId="{A47DC4F6-118A-4DB3-AC22-21FA2D28AAFE}" type="pres">
      <dgm:prSet presAssocID="{2D7BDC5F-F278-47AC-AD04-1483B4BF1A19}" presName="composite" presStyleCnt="0"/>
      <dgm:spPr/>
    </dgm:pt>
    <dgm:pt modelId="{72E56557-D08D-455E-BA36-22A88B2FB99F}" type="pres">
      <dgm:prSet presAssocID="{2D7BDC5F-F278-47AC-AD04-1483B4BF1A19}" presName="background" presStyleLbl="node0" presStyleIdx="0" presStyleCnt="1"/>
      <dgm:spPr/>
    </dgm:pt>
    <dgm:pt modelId="{74462CFF-0452-457A-9623-AE8442E9E287}" type="pres">
      <dgm:prSet presAssocID="{2D7BDC5F-F278-47AC-AD04-1483B4BF1A19}" presName="text" presStyleLbl="fgAcc0" presStyleIdx="0" presStyleCnt="1" custScaleX="132509">
        <dgm:presLayoutVars>
          <dgm:chPref val="3"/>
        </dgm:presLayoutVars>
      </dgm:prSet>
      <dgm:spPr/>
    </dgm:pt>
    <dgm:pt modelId="{09E1FD04-27DC-481C-AB0F-C0759D450261}" type="pres">
      <dgm:prSet presAssocID="{2D7BDC5F-F278-47AC-AD04-1483B4BF1A19}" presName="hierChild2" presStyleCnt="0"/>
      <dgm:spPr/>
    </dgm:pt>
    <dgm:pt modelId="{DD690F79-BF69-411C-A380-B642A198E463}" type="pres">
      <dgm:prSet presAssocID="{2AAF7351-19D8-4AB2-9C4D-E8BD8CB7FA76}" presName="Name10" presStyleLbl="parChTrans1D2" presStyleIdx="0" presStyleCnt="3"/>
      <dgm:spPr/>
    </dgm:pt>
    <dgm:pt modelId="{37995E46-339F-46E4-A973-5BFBD0767ACD}" type="pres">
      <dgm:prSet presAssocID="{E3714367-6145-4F66-86E5-91FAE37EA387}" presName="hierRoot2" presStyleCnt="0"/>
      <dgm:spPr/>
    </dgm:pt>
    <dgm:pt modelId="{54E485E9-617E-47FD-9835-97BC4DFD5170}" type="pres">
      <dgm:prSet presAssocID="{E3714367-6145-4F66-86E5-91FAE37EA387}" presName="composite2" presStyleCnt="0"/>
      <dgm:spPr/>
    </dgm:pt>
    <dgm:pt modelId="{D4D149E5-93D7-4EEF-9D94-2469BF0E38C0}" type="pres">
      <dgm:prSet presAssocID="{E3714367-6145-4F66-86E5-91FAE37EA387}" presName="background2" presStyleLbl="node2" presStyleIdx="0" presStyleCnt="3"/>
      <dgm:spPr/>
    </dgm:pt>
    <dgm:pt modelId="{FE772724-0C50-4F7B-9FDF-CAA70795B13F}" type="pres">
      <dgm:prSet presAssocID="{E3714367-6145-4F66-86E5-91FAE37EA387}" presName="text2" presStyleLbl="fgAcc2" presStyleIdx="0" presStyleCnt="3">
        <dgm:presLayoutVars>
          <dgm:chPref val="3"/>
        </dgm:presLayoutVars>
      </dgm:prSet>
      <dgm:spPr/>
    </dgm:pt>
    <dgm:pt modelId="{2BC23DFD-2100-49F5-89DB-51C10BFD3E5C}" type="pres">
      <dgm:prSet presAssocID="{E3714367-6145-4F66-86E5-91FAE37EA387}" presName="hierChild3" presStyleCnt="0"/>
      <dgm:spPr/>
    </dgm:pt>
    <dgm:pt modelId="{62BEFE0D-9DB3-4520-A692-39049580154F}" type="pres">
      <dgm:prSet presAssocID="{FA8AAE55-0D8B-482E-B3B1-1A4D4E912495}" presName="Name10" presStyleLbl="parChTrans1D2" presStyleIdx="1" presStyleCnt="3"/>
      <dgm:spPr/>
    </dgm:pt>
    <dgm:pt modelId="{71CD8467-FA32-488F-8C49-8AFFA503641C}" type="pres">
      <dgm:prSet presAssocID="{73821B11-042B-492E-A6AF-3EA6EB21D518}" presName="hierRoot2" presStyleCnt="0"/>
      <dgm:spPr/>
    </dgm:pt>
    <dgm:pt modelId="{DB3AA79E-02BB-4034-A9CE-07F8B4093267}" type="pres">
      <dgm:prSet presAssocID="{73821B11-042B-492E-A6AF-3EA6EB21D518}" presName="composite2" presStyleCnt="0"/>
      <dgm:spPr/>
    </dgm:pt>
    <dgm:pt modelId="{1B763747-76CD-47F5-9C22-8A06F3B88C1C}" type="pres">
      <dgm:prSet presAssocID="{73821B11-042B-492E-A6AF-3EA6EB21D518}" presName="background2" presStyleLbl="node2" presStyleIdx="1" presStyleCnt="3"/>
      <dgm:spPr/>
    </dgm:pt>
    <dgm:pt modelId="{A0592C1E-CED6-456F-B60B-02177288CB25}" type="pres">
      <dgm:prSet presAssocID="{73821B11-042B-492E-A6AF-3EA6EB21D518}" presName="text2" presStyleLbl="fgAcc2" presStyleIdx="1" presStyleCnt="3">
        <dgm:presLayoutVars>
          <dgm:chPref val="3"/>
        </dgm:presLayoutVars>
      </dgm:prSet>
      <dgm:spPr/>
    </dgm:pt>
    <dgm:pt modelId="{AABD14BF-6458-422C-A2BD-178A7C5BCE92}" type="pres">
      <dgm:prSet presAssocID="{73821B11-042B-492E-A6AF-3EA6EB21D518}" presName="hierChild3" presStyleCnt="0"/>
      <dgm:spPr/>
    </dgm:pt>
    <dgm:pt modelId="{189C62C6-7585-4739-AE11-DEC4EB876BA5}" type="pres">
      <dgm:prSet presAssocID="{546EEE9E-1C24-4DDB-B534-E0504F5E9AEE}" presName="Name10" presStyleLbl="parChTrans1D2" presStyleIdx="2" presStyleCnt="3"/>
      <dgm:spPr/>
    </dgm:pt>
    <dgm:pt modelId="{31BF306D-5F5E-4D30-A82B-C524F65E7EC3}" type="pres">
      <dgm:prSet presAssocID="{CC340E4C-8C18-4B9C-9E94-AB4ABE93FA8C}" presName="hierRoot2" presStyleCnt="0"/>
      <dgm:spPr/>
    </dgm:pt>
    <dgm:pt modelId="{C709891B-EF12-4241-84A6-A859543B374C}" type="pres">
      <dgm:prSet presAssocID="{CC340E4C-8C18-4B9C-9E94-AB4ABE93FA8C}" presName="composite2" presStyleCnt="0"/>
      <dgm:spPr/>
    </dgm:pt>
    <dgm:pt modelId="{E7668144-041B-47DE-A3E4-55A7595C161C}" type="pres">
      <dgm:prSet presAssocID="{CC340E4C-8C18-4B9C-9E94-AB4ABE93FA8C}" presName="background2" presStyleLbl="node2" presStyleIdx="2" presStyleCnt="3"/>
      <dgm:spPr/>
    </dgm:pt>
    <dgm:pt modelId="{6EA79BDF-C079-4FB5-8114-77B146564CB7}" type="pres">
      <dgm:prSet presAssocID="{CC340E4C-8C18-4B9C-9E94-AB4ABE93FA8C}" presName="text2" presStyleLbl="fgAcc2" presStyleIdx="2" presStyleCnt="3" custScaleX="106265">
        <dgm:presLayoutVars>
          <dgm:chPref val="3"/>
        </dgm:presLayoutVars>
      </dgm:prSet>
      <dgm:spPr/>
    </dgm:pt>
    <dgm:pt modelId="{3C1DAC8F-436E-4E04-B478-41DAD4093A87}" type="pres">
      <dgm:prSet presAssocID="{CC340E4C-8C18-4B9C-9E94-AB4ABE93FA8C}" presName="hierChild3" presStyleCnt="0"/>
      <dgm:spPr/>
    </dgm:pt>
  </dgm:ptLst>
  <dgm:cxnLst>
    <dgm:cxn modelId="{67651F01-B28E-420D-ADE2-9ABC95B3D008}" type="presOf" srcId="{2AAF7351-19D8-4AB2-9C4D-E8BD8CB7FA76}" destId="{DD690F79-BF69-411C-A380-B642A198E463}" srcOrd="0" destOrd="0" presId="urn:microsoft.com/office/officeart/2005/8/layout/hierarchy1"/>
    <dgm:cxn modelId="{91A5E106-DDBC-41EE-BB0F-4F2180311938}" type="presOf" srcId="{E3714367-6145-4F66-86E5-91FAE37EA387}" destId="{FE772724-0C50-4F7B-9FDF-CAA70795B13F}" srcOrd="0" destOrd="0" presId="urn:microsoft.com/office/officeart/2005/8/layout/hierarchy1"/>
    <dgm:cxn modelId="{7D89E30E-53BF-431A-9019-3E19A17AE8B3}" type="presOf" srcId="{546EEE9E-1C24-4DDB-B534-E0504F5E9AEE}" destId="{189C62C6-7585-4739-AE11-DEC4EB876BA5}" srcOrd="0" destOrd="0" presId="urn:microsoft.com/office/officeart/2005/8/layout/hierarchy1"/>
    <dgm:cxn modelId="{EFF13B3F-B840-4CAA-8C0D-93CECA3C4AF2}" type="presOf" srcId="{FA8AAE55-0D8B-482E-B3B1-1A4D4E912495}" destId="{62BEFE0D-9DB3-4520-A692-39049580154F}" srcOrd="0" destOrd="0" presId="urn:microsoft.com/office/officeart/2005/8/layout/hierarchy1"/>
    <dgm:cxn modelId="{D15D933F-66C3-48F3-ACDE-16502331B43B}" type="presOf" srcId="{73821B11-042B-492E-A6AF-3EA6EB21D518}" destId="{A0592C1E-CED6-456F-B60B-02177288CB25}" srcOrd="0" destOrd="0" presId="urn:microsoft.com/office/officeart/2005/8/layout/hierarchy1"/>
    <dgm:cxn modelId="{8B015E5B-CFB0-4183-9D27-1D2587FE12DC}" srcId="{2D7BDC5F-F278-47AC-AD04-1483B4BF1A19}" destId="{CC340E4C-8C18-4B9C-9E94-AB4ABE93FA8C}" srcOrd="2" destOrd="0" parTransId="{546EEE9E-1C24-4DDB-B534-E0504F5E9AEE}" sibTransId="{D8F251F2-CED3-4EEF-BAE6-46682093B52B}"/>
    <dgm:cxn modelId="{D0FBE372-1557-41B7-8BBB-2FA463984F33}" type="presOf" srcId="{CC340E4C-8C18-4B9C-9E94-AB4ABE93FA8C}" destId="{6EA79BDF-C079-4FB5-8114-77B146564CB7}" srcOrd="0" destOrd="0" presId="urn:microsoft.com/office/officeart/2005/8/layout/hierarchy1"/>
    <dgm:cxn modelId="{E9E5DA8C-0C97-4001-A4FE-F6629A7C7DB4}" srcId="{19006165-A005-407A-BC9F-FE43683B8260}" destId="{2D7BDC5F-F278-47AC-AD04-1483B4BF1A19}" srcOrd="0" destOrd="0" parTransId="{813BEBE4-D125-429E-A7AB-FEEE14396FC2}" sibTransId="{F8FCE79D-207D-4F95-87E3-85C1A0E00455}"/>
    <dgm:cxn modelId="{739E4D9A-6780-45D3-A16F-EFA89FCC38F8}" type="presOf" srcId="{19006165-A005-407A-BC9F-FE43683B8260}" destId="{CBEEE516-8A5D-400E-A5F6-5C06B1B4E694}" srcOrd="0" destOrd="0" presId="urn:microsoft.com/office/officeart/2005/8/layout/hierarchy1"/>
    <dgm:cxn modelId="{75403FC2-F7C5-40C8-9597-87EE70C9175B}" srcId="{2D7BDC5F-F278-47AC-AD04-1483B4BF1A19}" destId="{73821B11-042B-492E-A6AF-3EA6EB21D518}" srcOrd="1" destOrd="0" parTransId="{FA8AAE55-0D8B-482E-B3B1-1A4D4E912495}" sibTransId="{5D537BFF-2A92-4378-9518-C25A724A3A4B}"/>
    <dgm:cxn modelId="{D0EE6BD4-B456-4A98-878F-0DE567C20447}" srcId="{2D7BDC5F-F278-47AC-AD04-1483B4BF1A19}" destId="{E3714367-6145-4F66-86E5-91FAE37EA387}" srcOrd="0" destOrd="0" parTransId="{2AAF7351-19D8-4AB2-9C4D-E8BD8CB7FA76}" sibTransId="{D86C7441-698A-4B6D-B5C1-CCCB6F82C004}"/>
    <dgm:cxn modelId="{BEEC55DD-CD36-424A-871A-2E75EB10F08A}" type="presOf" srcId="{2D7BDC5F-F278-47AC-AD04-1483B4BF1A19}" destId="{74462CFF-0452-457A-9623-AE8442E9E287}" srcOrd="0" destOrd="0" presId="urn:microsoft.com/office/officeart/2005/8/layout/hierarchy1"/>
    <dgm:cxn modelId="{4F42FFD6-C304-4079-A703-05474174E0EB}" type="presParOf" srcId="{CBEEE516-8A5D-400E-A5F6-5C06B1B4E694}" destId="{1E3AD3EE-1AB0-4E0A-B46F-C3F209A0D329}" srcOrd="0" destOrd="0" presId="urn:microsoft.com/office/officeart/2005/8/layout/hierarchy1"/>
    <dgm:cxn modelId="{4306642E-EF09-42FA-93C6-D989EB1757EA}" type="presParOf" srcId="{1E3AD3EE-1AB0-4E0A-B46F-C3F209A0D329}" destId="{A47DC4F6-118A-4DB3-AC22-21FA2D28AAFE}" srcOrd="0" destOrd="0" presId="urn:microsoft.com/office/officeart/2005/8/layout/hierarchy1"/>
    <dgm:cxn modelId="{1C68B572-9DC5-4E6E-8F9D-73E578169D34}" type="presParOf" srcId="{A47DC4F6-118A-4DB3-AC22-21FA2D28AAFE}" destId="{72E56557-D08D-455E-BA36-22A88B2FB99F}" srcOrd="0" destOrd="0" presId="urn:microsoft.com/office/officeart/2005/8/layout/hierarchy1"/>
    <dgm:cxn modelId="{DB40E6DA-A855-4BF1-9C77-C95D2E08450C}" type="presParOf" srcId="{A47DC4F6-118A-4DB3-AC22-21FA2D28AAFE}" destId="{74462CFF-0452-457A-9623-AE8442E9E287}" srcOrd="1" destOrd="0" presId="urn:microsoft.com/office/officeart/2005/8/layout/hierarchy1"/>
    <dgm:cxn modelId="{44E860E5-E691-4C62-AA48-D7494041674B}" type="presParOf" srcId="{1E3AD3EE-1AB0-4E0A-B46F-C3F209A0D329}" destId="{09E1FD04-27DC-481C-AB0F-C0759D450261}" srcOrd="1" destOrd="0" presId="urn:microsoft.com/office/officeart/2005/8/layout/hierarchy1"/>
    <dgm:cxn modelId="{02D18D66-A730-4B01-9640-7B526A2E8B49}" type="presParOf" srcId="{09E1FD04-27DC-481C-AB0F-C0759D450261}" destId="{DD690F79-BF69-411C-A380-B642A198E463}" srcOrd="0" destOrd="0" presId="urn:microsoft.com/office/officeart/2005/8/layout/hierarchy1"/>
    <dgm:cxn modelId="{FB0D4270-E36A-4559-8298-BB4602712B95}" type="presParOf" srcId="{09E1FD04-27DC-481C-AB0F-C0759D450261}" destId="{37995E46-339F-46E4-A973-5BFBD0767ACD}" srcOrd="1" destOrd="0" presId="urn:microsoft.com/office/officeart/2005/8/layout/hierarchy1"/>
    <dgm:cxn modelId="{DD4CEF1B-5FCC-435A-86B5-1DC86E14E5D9}" type="presParOf" srcId="{37995E46-339F-46E4-A973-5BFBD0767ACD}" destId="{54E485E9-617E-47FD-9835-97BC4DFD5170}" srcOrd="0" destOrd="0" presId="urn:microsoft.com/office/officeart/2005/8/layout/hierarchy1"/>
    <dgm:cxn modelId="{B7C10E6B-7AF9-47B0-8BDF-98ED95AEE0F8}" type="presParOf" srcId="{54E485E9-617E-47FD-9835-97BC4DFD5170}" destId="{D4D149E5-93D7-4EEF-9D94-2469BF0E38C0}" srcOrd="0" destOrd="0" presId="urn:microsoft.com/office/officeart/2005/8/layout/hierarchy1"/>
    <dgm:cxn modelId="{9D29F86D-762A-4A28-8F5C-003E3D13B95A}" type="presParOf" srcId="{54E485E9-617E-47FD-9835-97BC4DFD5170}" destId="{FE772724-0C50-4F7B-9FDF-CAA70795B13F}" srcOrd="1" destOrd="0" presId="urn:microsoft.com/office/officeart/2005/8/layout/hierarchy1"/>
    <dgm:cxn modelId="{04BB9849-CB6F-4B78-9809-E1FE2AB97A35}" type="presParOf" srcId="{37995E46-339F-46E4-A973-5BFBD0767ACD}" destId="{2BC23DFD-2100-49F5-89DB-51C10BFD3E5C}" srcOrd="1" destOrd="0" presId="urn:microsoft.com/office/officeart/2005/8/layout/hierarchy1"/>
    <dgm:cxn modelId="{90812D1E-4F25-46B9-9A9E-E2393B508579}" type="presParOf" srcId="{09E1FD04-27DC-481C-AB0F-C0759D450261}" destId="{62BEFE0D-9DB3-4520-A692-39049580154F}" srcOrd="2" destOrd="0" presId="urn:microsoft.com/office/officeart/2005/8/layout/hierarchy1"/>
    <dgm:cxn modelId="{9CFF5C31-7547-4A8C-A2A6-3B5321A47988}" type="presParOf" srcId="{09E1FD04-27DC-481C-AB0F-C0759D450261}" destId="{71CD8467-FA32-488F-8C49-8AFFA503641C}" srcOrd="3" destOrd="0" presId="urn:microsoft.com/office/officeart/2005/8/layout/hierarchy1"/>
    <dgm:cxn modelId="{56674720-42E8-4090-9917-8BD50F0C9732}" type="presParOf" srcId="{71CD8467-FA32-488F-8C49-8AFFA503641C}" destId="{DB3AA79E-02BB-4034-A9CE-07F8B4093267}" srcOrd="0" destOrd="0" presId="urn:microsoft.com/office/officeart/2005/8/layout/hierarchy1"/>
    <dgm:cxn modelId="{25255459-13F9-4886-B671-C5379ADC3B7B}" type="presParOf" srcId="{DB3AA79E-02BB-4034-A9CE-07F8B4093267}" destId="{1B763747-76CD-47F5-9C22-8A06F3B88C1C}" srcOrd="0" destOrd="0" presId="urn:microsoft.com/office/officeart/2005/8/layout/hierarchy1"/>
    <dgm:cxn modelId="{79BDB79A-CCB8-42A3-BAA2-E9DA3D0A268E}" type="presParOf" srcId="{DB3AA79E-02BB-4034-A9CE-07F8B4093267}" destId="{A0592C1E-CED6-456F-B60B-02177288CB25}" srcOrd="1" destOrd="0" presId="urn:microsoft.com/office/officeart/2005/8/layout/hierarchy1"/>
    <dgm:cxn modelId="{590A2CA0-4B50-4412-9C44-5FF7A048E104}" type="presParOf" srcId="{71CD8467-FA32-488F-8C49-8AFFA503641C}" destId="{AABD14BF-6458-422C-A2BD-178A7C5BCE92}" srcOrd="1" destOrd="0" presId="urn:microsoft.com/office/officeart/2005/8/layout/hierarchy1"/>
    <dgm:cxn modelId="{3017F91D-4A06-4620-A0DA-F2D172312DC6}" type="presParOf" srcId="{09E1FD04-27DC-481C-AB0F-C0759D450261}" destId="{189C62C6-7585-4739-AE11-DEC4EB876BA5}" srcOrd="4" destOrd="0" presId="urn:microsoft.com/office/officeart/2005/8/layout/hierarchy1"/>
    <dgm:cxn modelId="{C930D89C-60E6-4EF1-815E-2D6E52D1F2FA}" type="presParOf" srcId="{09E1FD04-27DC-481C-AB0F-C0759D450261}" destId="{31BF306D-5F5E-4D30-A82B-C524F65E7EC3}" srcOrd="5" destOrd="0" presId="urn:microsoft.com/office/officeart/2005/8/layout/hierarchy1"/>
    <dgm:cxn modelId="{62CF6A4F-E8C9-464F-9BA7-143EAB15E321}" type="presParOf" srcId="{31BF306D-5F5E-4D30-A82B-C524F65E7EC3}" destId="{C709891B-EF12-4241-84A6-A859543B374C}" srcOrd="0" destOrd="0" presId="urn:microsoft.com/office/officeart/2005/8/layout/hierarchy1"/>
    <dgm:cxn modelId="{C5FD7302-19A9-463B-9FD4-DC2339862CCF}" type="presParOf" srcId="{C709891B-EF12-4241-84A6-A859543B374C}" destId="{E7668144-041B-47DE-A3E4-55A7595C161C}" srcOrd="0" destOrd="0" presId="urn:microsoft.com/office/officeart/2005/8/layout/hierarchy1"/>
    <dgm:cxn modelId="{317A1D1A-68F1-40BC-9DA9-3A868C752AB9}" type="presParOf" srcId="{C709891B-EF12-4241-84A6-A859543B374C}" destId="{6EA79BDF-C079-4FB5-8114-77B146564CB7}" srcOrd="1" destOrd="0" presId="urn:microsoft.com/office/officeart/2005/8/layout/hierarchy1"/>
    <dgm:cxn modelId="{19808861-C318-4968-842D-EFB7239F82A1}" type="presParOf" srcId="{31BF306D-5F5E-4D30-A82B-C524F65E7EC3}" destId="{3C1DAC8F-436E-4E04-B478-41DAD4093A8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284D07-2768-4707-93C5-38F7BFBA043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l-GR"/>
        </a:p>
      </dgm:t>
    </dgm:pt>
    <dgm:pt modelId="{E6A53D14-9420-4B75-9305-46F0BCCF2925}">
      <dgm:prSet phldrT="[Text]" custT="1"/>
      <dgm:spPr/>
      <dgm:t>
        <a:bodyPr/>
        <a:lstStyle/>
        <a:p>
          <a:r>
            <a:rPr lang="el-GR" sz="2000" b="1" dirty="0"/>
            <a:t>Αποτύπωση της αξιοποίησης του σχολικού χρόνου και της κατανομής του ανά διδακτικό αντικείμενο και τάξη</a:t>
          </a:r>
          <a:r>
            <a:rPr lang="el-GR" sz="2000" dirty="0"/>
            <a:t>.</a:t>
          </a:r>
        </a:p>
      </dgm:t>
    </dgm:pt>
    <dgm:pt modelId="{D71C48A8-3612-4984-9DB5-6450646B4940}" type="parTrans" cxnId="{D58FD5A1-B2A8-4C5C-9A7A-0420EF46572F}">
      <dgm:prSet/>
      <dgm:spPr/>
      <dgm:t>
        <a:bodyPr/>
        <a:lstStyle/>
        <a:p>
          <a:endParaRPr lang="el-GR"/>
        </a:p>
      </dgm:t>
    </dgm:pt>
    <dgm:pt modelId="{682C0110-E328-4F46-AD3A-565F186EDDDF}" type="sibTrans" cxnId="{D58FD5A1-B2A8-4C5C-9A7A-0420EF46572F}">
      <dgm:prSet/>
      <dgm:spPr/>
      <dgm:t>
        <a:bodyPr/>
        <a:lstStyle/>
        <a:p>
          <a:endParaRPr lang="el-GR"/>
        </a:p>
      </dgm:t>
    </dgm:pt>
    <dgm:pt modelId="{89198554-2AD4-4AE5-92DC-97ED9344B941}">
      <dgm:prSet phldrT="[Text]" custT="1"/>
      <dgm:spPr/>
      <dgm:t>
        <a:bodyPr/>
        <a:lstStyle/>
        <a:p>
          <a:r>
            <a:rPr lang="el-GR" sz="1800" b="1" dirty="0"/>
            <a:t>Καθοριστικός παράγοντας υλοποίησης του ΠΣ καθώς οριοθετεί το ενδεδειγμένο χρονικό πλαίσιο αναφοράς και προσφέρει δυνατότητες για την ανάπτυξη του Περιεχομένου Σπουδών</a:t>
          </a:r>
          <a:endParaRPr lang="el-GR" sz="1800" dirty="0"/>
        </a:p>
      </dgm:t>
    </dgm:pt>
    <dgm:pt modelId="{6F03C997-0F2C-4BF2-8A81-2BFB2B4E974A}" type="parTrans" cxnId="{6D5D1F06-0DAD-419D-9273-F4E8377D14BC}">
      <dgm:prSet/>
      <dgm:spPr/>
      <dgm:t>
        <a:bodyPr/>
        <a:lstStyle/>
        <a:p>
          <a:endParaRPr lang="el-GR"/>
        </a:p>
      </dgm:t>
    </dgm:pt>
    <dgm:pt modelId="{72977E06-4F63-43BB-8626-9FE05938E10A}" type="sibTrans" cxnId="{6D5D1F06-0DAD-419D-9273-F4E8377D14BC}">
      <dgm:prSet/>
      <dgm:spPr/>
      <dgm:t>
        <a:bodyPr/>
        <a:lstStyle/>
        <a:p>
          <a:endParaRPr lang="el-GR"/>
        </a:p>
      </dgm:t>
    </dgm:pt>
    <dgm:pt modelId="{19689A3F-29DA-4EDD-BB42-9514D663EB99}">
      <dgm:prSet phldrT="[Text]" custT="1"/>
      <dgm:spPr/>
      <dgm:t>
        <a:bodyPr/>
        <a:lstStyle/>
        <a:p>
          <a:r>
            <a:rPr lang="el-GR" sz="2000" b="1" dirty="0"/>
            <a:t>Καθορίζεται με εγκύκλιο του Υπουργείου Παιδείας σε κεντρικό επίπεδο.</a:t>
          </a:r>
          <a:endParaRPr lang="el-GR" sz="2000" dirty="0"/>
        </a:p>
      </dgm:t>
    </dgm:pt>
    <dgm:pt modelId="{B3B95C61-B48B-4B42-B9DE-F091844822AC}" type="parTrans" cxnId="{72D9F2D8-EED0-4F76-9199-89B34038D0E7}">
      <dgm:prSet/>
      <dgm:spPr/>
      <dgm:t>
        <a:bodyPr/>
        <a:lstStyle/>
        <a:p>
          <a:endParaRPr lang="el-GR"/>
        </a:p>
      </dgm:t>
    </dgm:pt>
    <dgm:pt modelId="{BA4B7DDC-1732-401B-B80E-DEE9F3721BEF}" type="sibTrans" cxnId="{72D9F2D8-EED0-4F76-9199-89B34038D0E7}">
      <dgm:prSet/>
      <dgm:spPr/>
      <dgm:t>
        <a:bodyPr/>
        <a:lstStyle/>
        <a:p>
          <a:endParaRPr lang="el-GR"/>
        </a:p>
      </dgm:t>
    </dgm:pt>
    <dgm:pt modelId="{E3A733C0-EC06-4752-8C21-10DE84CBA6CD}" type="pres">
      <dgm:prSet presAssocID="{11284D07-2768-4707-93C5-38F7BFBA043B}" presName="rootnode" presStyleCnt="0">
        <dgm:presLayoutVars>
          <dgm:chMax/>
          <dgm:chPref/>
          <dgm:dir/>
          <dgm:animLvl val="lvl"/>
        </dgm:presLayoutVars>
      </dgm:prSet>
      <dgm:spPr/>
    </dgm:pt>
    <dgm:pt modelId="{6B892909-66EB-4A20-B6FF-9BB25156C9E6}" type="pres">
      <dgm:prSet presAssocID="{E6A53D14-9420-4B75-9305-46F0BCCF2925}" presName="composite" presStyleCnt="0"/>
      <dgm:spPr/>
    </dgm:pt>
    <dgm:pt modelId="{EB49925A-C1E0-4EC0-A50A-AF668FB7A7D1}" type="pres">
      <dgm:prSet presAssocID="{E6A53D14-9420-4B75-9305-46F0BCCF2925}" presName="LShape" presStyleLbl="alignNode1" presStyleIdx="0" presStyleCnt="5"/>
      <dgm:spPr>
        <a:solidFill>
          <a:srgbClr val="92D050"/>
        </a:solidFill>
      </dgm:spPr>
    </dgm:pt>
    <dgm:pt modelId="{ABDF83A6-6899-4304-8AFE-F1E20491FFFB}" type="pres">
      <dgm:prSet presAssocID="{E6A53D14-9420-4B75-9305-46F0BCCF2925}" presName="ParentText" presStyleLbl="revTx" presStyleIdx="0" presStyleCnt="3">
        <dgm:presLayoutVars>
          <dgm:chMax val="0"/>
          <dgm:chPref val="0"/>
          <dgm:bulletEnabled val="1"/>
        </dgm:presLayoutVars>
      </dgm:prSet>
      <dgm:spPr/>
    </dgm:pt>
    <dgm:pt modelId="{64FFA913-629F-46D9-BDC4-618397627F30}" type="pres">
      <dgm:prSet presAssocID="{E6A53D14-9420-4B75-9305-46F0BCCF2925}" presName="Triangle" presStyleLbl="alignNode1" presStyleIdx="1" presStyleCnt="5"/>
      <dgm:spPr>
        <a:solidFill>
          <a:srgbClr val="FFC000"/>
        </a:solidFill>
      </dgm:spPr>
    </dgm:pt>
    <dgm:pt modelId="{7762ED68-FE6D-4B15-A002-931FE9F2AB72}" type="pres">
      <dgm:prSet presAssocID="{682C0110-E328-4F46-AD3A-565F186EDDDF}" presName="sibTrans" presStyleCnt="0"/>
      <dgm:spPr/>
    </dgm:pt>
    <dgm:pt modelId="{7ACBF87C-B6A9-43CA-B05C-093B98E38072}" type="pres">
      <dgm:prSet presAssocID="{682C0110-E328-4F46-AD3A-565F186EDDDF}" presName="space" presStyleCnt="0"/>
      <dgm:spPr/>
    </dgm:pt>
    <dgm:pt modelId="{8B4B8F7A-5E6B-4AE0-9A60-C1CAC683D019}" type="pres">
      <dgm:prSet presAssocID="{89198554-2AD4-4AE5-92DC-97ED9344B941}" presName="composite" presStyleCnt="0"/>
      <dgm:spPr/>
    </dgm:pt>
    <dgm:pt modelId="{302C76EB-BBE6-45C1-AAED-CF0C1274A7B5}" type="pres">
      <dgm:prSet presAssocID="{89198554-2AD4-4AE5-92DC-97ED9344B941}" presName="LShape" presStyleLbl="alignNode1" presStyleIdx="2" presStyleCnt="5"/>
      <dgm:spPr>
        <a:solidFill>
          <a:schemeClr val="accent2">
            <a:lumMod val="40000"/>
            <a:lumOff val="60000"/>
          </a:schemeClr>
        </a:solidFill>
      </dgm:spPr>
    </dgm:pt>
    <dgm:pt modelId="{9EBEE2CF-5C1B-4703-B615-61515AE6F721}" type="pres">
      <dgm:prSet presAssocID="{89198554-2AD4-4AE5-92DC-97ED9344B941}" presName="ParentText" presStyleLbl="revTx" presStyleIdx="1" presStyleCnt="3" custScaleY="72382" custLinFactNeighborX="2329" custLinFactNeighborY="-4871">
        <dgm:presLayoutVars>
          <dgm:chMax val="0"/>
          <dgm:chPref val="0"/>
          <dgm:bulletEnabled val="1"/>
        </dgm:presLayoutVars>
      </dgm:prSet>
      <dgm:spPr/>
    </dgm:pt>
    <dgm:pt modelId="{BE0A4F02-54F3-41A5-961E-BFC77177FAE7}" type="pres">
      <dgm:prSet presAssocID="{89198554-2AD4-4AE5-92DC-97ED9344B941}" presName="Triangle" presStyleLbl="alignNode1" presStyleIdx="3" presStyleCnt="5"/>
      <dgm:spPr>
        <a:solidFill>
          <a:srgbClr val="FFC000"/>
        </a:solidFill>
      </dgm:spPr>
    </dgm:pt>
    <dgm:pt modelId="{578FE1B3-ED26-47F3-8AE8-CC9117C1816C}" type="pres">
      <dgm:prSet presAssocID="{72977E06-4F63-43BB-8626-9FE05938E10A}" presName="sibTrans" presStyleCnt="0"/>
      <dgm:spPr/>
    </dgm:pt>
    <dgm:pt modelId="{20C6D942-3F13-4F84-A999-89B2CF146F0D}" type="pres">
      <dgm:prSet presAssocID="{72977E06-4F63-43BB-8626-9FE05938E10A}" presName="space" presStyleCnt="0"/>
      <dgm:spPr/>
    </dgm:pt>
    <dgm:pt modelId="{3C1530FC-EF0A-4589-B2A0-C130F2B540CD}" type="pres">
      <dgm:prSet presAssocID="{19689A3F-29DA-4EDD-BB42-9514D663EB99}" presName="composite" presStyleCnt="0"/>
      <dgm:spPr/>
    </dgm:pt>
    <dgm:pt modelId="{D6D19902-22FE-4457-AC86-D4EB5A10E8B7}" type="pres">
      <dgm:prSet presAssocID="{19689A3F-29DA-4EDD-BB42-9514D663EB99}" presName="LShape" presStyleLbl="alignNode1" presStyleIdx="4" presStyleCnt="5" custLinFactNeighborX="2103" custLinFactNeighborY="-7581"/>
      <dgm:spPr>
        <a:solidFill>
          <a:schemeClr val="accent3"/>
        </a:solidFill>
      </dgm:spPr>
    </dgm:pt>
    <dgm:pt modelId="{FDF556AF-1A2D-499B-949D-7BD23348BFAC}" type="pres">
      <dgm:prSet presAssocID="{19689A3F-29DA-4EDD-BB42-9514D663EB99}" presName="ParentText" presStyleLbl="revTx" presStyleIdx="2" presStyleCnt="3" custScaleY="55035">
        <dgm:presLayoutVars>
          <dgm:chMax val="0"/>
          <dgm:chPref val="0"/>
          <dgm:bulletEnabled val="1"/>
        </dgm:presLayoutVars>
      </dgm:prSet>
      <dgm:spPr/>
    </dgm:pt>
  </dgm:ptLst>
  <dgm:cxnLst>
    <dgm:cxn modelId="{6D5D1F06-0DAD-419D-9273-F4E8377D14BC}" srcId="{11284D07-2768-4707-93C5-38F7BFBA043B}" destId="{89198554-2AD4-4AE5-92DC-97ED9344B941}" srcOrd="1" destOrd="0" parTransId="{6F03C997-0F2C-4BF2-8A81-2BFB2B4E974A}" sibTransId="{72977E06-4F63-43BB-8626-9FE05938E10A}"/>
    <dgm:cxn modelId="{2326B320-C1BC-4873-93DD-3142573E1FC3}" type="presOf" srcId="{E6A53D14-9420-4B75-9305-46F0BCCF2925}" destId="{ABDF83A6-6899-4304-8AFE-F1E20491FFFB}" srcOrd="0" destOrd="0" presId="urn:microsoft.com/office/officeart/2009/3/layout/StepUpProcess"/>
    <dgm:cxn modelId="{032B8049-70A5-44CF-A458-8988FA2DFDDB}" type="presOf" srcId="{89198554-2AD4-4AE5-92DC-97ED9344B941}" destId="{9EBEE2CF-5C1B-4703-B615-61515AE6F721}" srcOrd="0" destOrd="0" presId="urn:microsoft.com/office/officeart/2009/3/layout/StepUpProcess"/>
    <dgm:cxn modelId="{59275A76-7F75-4FB7-BB5F-1EAFFED2932C}" type="presOf" srcId="{11284D07-2768-4707-93C5-38F7BFBA043B}" destId="{E3A733C0-EC06-4752-8C21-10DE84CBA6CD}" srcOrd="0" destOrd="0" presId="urn:microsoft.com/office/officeart/2009/3/layout/StepUpProcess"/>
    <dgm:cxn modelId="{79013492-F96A-4A37-ACEF-615526099B48}" type="presOf" srcId="{19689A3F-29DA-4EDD-BB42-9514D663EB99}" destId="{FDF556AF-1A2D-499B-949D-7BD23348BFAC}" srcOrd="0" destOrd="0" presId="urn:microsoft.com/office/officeart/2009/3/layout/StepUpProcess"/>
    <dgm:cxn modelId="{D58FD5A1-B2A8-4C5C-9A7A-0420EF46572F}" srcId="{11284D07-2768-4707-93C5-38F7BFBA043B}" destId="{E6A53D14-9420-4B75-9305-46F0BCCF2925}" srcOrd="0" destOrd="0" parTransId="{D71C48A8-3612-4984-9DB5-6450646B4940}" sibTransId="{682C0110-E328-4F46-AD3A-565F186EDDDF}"/>
    <dgm:cxn modelId="{72D9F2D8-EED0-4F76-9199-89B34038D0E7}" srcId="{11284D07-2768-4707-93C5-38F7BFBA043B}" destId="{19689A3F-29DA-4EDD-BB42-9514D663EB99}" srcOrd="2" destOrd="0" parTransId="{B3B95C61-B48B-4B42-B9DE-F091844822AC}" sibTransId="{BA4B7DDC-1732-401B-B80E-DEE9F3721BEF}"/>
    <dgm:cxn modelId="{4C233758-924F-4D1A-9E3D-AB4A57349072}" type="presParOf" srcId="{E3A733C0-EC06-4752-8C21-10DE84CBA6CD}" destId="{6B892909-66EB-4A20-B6FF-9BB25156C9E6}" srcOrd="0" destOrd="0" presId="urn:microsoft.com/office/officeart/2009/3/layout/StepUpProcess"/>
    <dgm:cxn modelId="{3FE86F57-5421-4DB8-9ED5-27E3A9383BC2}" type="presParOf" srcId="{6B892909-66EB-4A20-B6FF-9BB25156C9E6}" destId="{EB49925A-C1E0-4EC0-A50A-AF668FB7A7D1}" srcOrd="0" destOrd="0" presId="urn:microsoft.com/office/officeart/2009/3/layout/StepUpProcess"/>
    <dgm:cxn modelId="{2ED48DE1-896B-4C0C-B00A-26C508052CCF}" type="presParOf" srcId="{6B892909-66EB-4A20-B6FF-9BB25156C9E6}" destId="{ABDF83A6-6899-4304-8AFE-F1E20491FFFB}" srcOrd="1" destOrd="0" presId="urn:microsoft.com/office/officeart/2009/3/layout/StepUpProcess"/>
    <dgm:cxn modelId="{18B61134-81EE-4299-B68D-D65237A48B4A}" type="presParOf" srcId="{6B892909-66EB-4A20-B6FF-9BB25156C9E6}" destId="{64FFA913-629F-46D9-BDC4-618397627F30}" srcOrd="2" destOrd="0" presId="urn:microsoft.com/office/officeart/2009/3/layout/StepUpProcess"/>
    <dgm:cxn modelId="{72078442-5147-4ACC-A83F-DA59E611E117}" type="presParOf" srcId="{E3A733C0-EC06-4752-8C21-10DE84CBA6CD}" destId="{7762ED68-FE6D-4B15-A002-931FE9F2AB72}" srcOrd="1" destOrd="0" presId="urn:microsoft.com/office/officeart/2009/3/layout/StepUpProcess"/>
    <dgm:cxn modelId="{AF6A5AD0-7796-4825-BE23-A5DF3BC67DBF}" type="presParOf" srcId="{7762ED68-FE6D-4B15-A002-931FE9F2AB72}" destId="{7ACBF87C-B6A9-43CA-B05C-093B98E38072}" srcOrd="0" destOrd="0" presId="urn:microsoft.com/office/officeart/2009/3/layout/StepUpProcess"/>
    <dgm:cxn modelId="{BA3B00CF-1586-4252-A22C-0F13FA0408AD}" type="presParOf" srcId="{E3A733C0-EC06-4752-8C21-10DE84CBA6CD}" destId="{8B4B8F7A-5E6B-4AE0-9A60-C1CAC683D019}" srcOrd="2" destOrd="0" presId="urn:microsoft.com/office/officeart/2009/3/layout/StepUpProcess"/>
    <dgm:cxn modelId="{D161BB9E-90E2-4EA6-9530-74704E6FC80C}" type="presParOf" srcId="{8B4B8F7A-5E6B-4AE0-9A60-C1CAC683D019}" destId="{302C76EB-BBE6-45C1-AAED-CF0C1274A7B5}" srcOrd="0" destOrd="0" presId="urn:microsoft.com/office/officeart/2009/3/layout/StepUpProcess"/>
    <dgm:cxn modelId="{04E315BE-D1BA-4818-81C7-005626A189BD}" type="presParOf" srcId="{8B4B8F7A-5E6B-4AE0-9A60-C1CAC683D019}" destId="{9EBEE2CF-5C1B-4703-B615-61515AE6F721}" srcOrd="1" destOrd="0" presId="urn:microsoft.com/office/officeart/2009/3/layout/StepUpProcess"/>
    <dgm:cxn modelId="{286CB582-336F-4889-AC08-5210EBAC1363}" type="presParOf" srcId="{8B4B8F7A-5E6B-4AE0-9A60-C1CAC683D019}" destId="{BE0A4F02-54F3-41A5-961E-BFC77177FAE7}" srcOrd="2" destOrd="0" presId="urn:microsoft.com/office/officeart/2009/3/layout/StepUpProcess"/>
    <dgm:cxn modelId="{1E61A2C1-18D4-497B-B37C-A141CFBBB82E}" type="presParOf" srcId="{E3A733C0-EC06-4752-8C21-10DE84CBA6CD}" destId="{578FE1B3-ED26-47F3-8AE8-CC9117C1816C}" srcOrd="3" destOrd="0" presId="urn:microsoft.com/office/officeart/2009/3/layout/StepUpProcess"/>
    <dgm:cxn modelId="{B55183E3-0474-4044-904A-9B8A94989F71}" type="presParOf" srcId="{578FE1B3-ED26-47F3-8AE8-CC9117C1816C}" destId="{20C6D942-3F13-4F84-A999-89B2CF146F0D}" srcOrd="0" destOrd="0" presId="urn:microsoft.com/office/officeart/2009/3/layout/StepUpProcess"/>
    <dgm:cxn modelId="{711AAE8C-5C7E-44EC-A530-90352E8B7371}" type="presParOf" srcId="{E3A733C0-EC06-4752-8C21-10DE84CBA6CD}" destId="{3C1530FC-EF0A-4589-B2A0-C130F2B540CD}" srcOrd="4" destOrd="0" presId="urn:microsoft.com/office/officeart/2009/3/layout/StepUpProcess"/>
    <dgm:cxn modelId="{42191AB6-01CA-4D80-B3B0-D059DC1BF65C}" type="presParOf" srcId="{3C1530FC-EF0A-4589-B2A0-C130F2B540CD}" destId="{D6D19902-22FE-4457-AC86-D4EB5A10E8B7}" srcOrd="0" destOrd="0" presId="urn:microsoft.com/office/officeart/2009/3/layout/StepUpProcess"/>
    <dgm:cxn modelId="{8873FFDC-380C-42CE-A609-5AC172921CF4}" type="presParOf" srcId="{3C1530FC-EF0A-4589-B2A0-C130F2B540CD}" destId="{FDF556AF-1A2D-499B-949D-7BD23348BFA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C62C6-7585-4739-AE11-DEC4EB876BA5}">
      <dsp:nvSpPr>
        <dsp:cNvPr id="0" name=""/>
        <dsp:cNvSpPr/>
      </dsp:nvSpPr>
      <dsp:spPr>
        <a:xfrm>
          <a:off x="4652906" y="1375383"/>
          <a:ext cx="2645752" cy="629568"/>
        </a:xfrm>
        <a:custGeom>
          <a:avLst/>
          <a:gdLst/>
          <a:ahLst/>
          <a:cxnLst/>
          <a:rect l="0" t="0" r="0" b="0"/>
          <a:pathLst>
            <a:path>
              <a:moveTo>
                <a:pt x="0" y="0"/>
              </a:moveTo>
              <a:lnTo>
                <a:pt x="0" y="429032"/>
              </a:lnTo>
              <a:lnTo>
                <a:pt x="2645752" y="429032"/>
              </a:lnTo>
              <a:lnTo>
                <a:pt x="2645752" y="629568"/>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BEFE0D-9DB3-4520-A692-39049580154F}">
      <dsp:nvSpPr>
        <dsp:cNvPr id="0" name=""/>
        <dsp:cNvSpPr/>
      </dsp:nvSpPr>
      <dsp:spPr>
        <a:xfrm>
          <a:off x="4539377" y="1375383"/>
          <a:ext cx="91440" cy="629568"/>
        </a:xfrm>
        <a:custGeom>
          <a:avLst/>
          <a:gdLst/>
          <a:ahLst/>
          <a:cxnLst/>
          <a:rect l="0" t="0" r="0" b="0"/>
          <a:pathLst>
            <a:path>
              <a:moveTo>
                <a:pt x="113529" y="0"/>
              </a:moveTo>
              <a:lnTo>
                <a:pt x="113529" y="429032"/>
              </a:lnTo>
              <a:lnTo>
                <a:pt x="45720" y="429032"/>
              </a:lnTo>
              <a:lnTo>
                <a:pt x="45720" y="629568"/>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690F79-BF69-411C-A380-B642A198E463}">
      <dsp:nvSpPr>
        <dsp:cNvPr id="0" name=""/>
        <dsp:cNvSpPr/>
      </dsp:nvSpPr>
      <dsp:spPr>
        <a:xfrm>
          <a:off x="1939345" y="1375383"/>
          <a:ext cx="2713561" cy="629568"/>
        </a:xfrm>
        <a:custGeom>
          <a:avLst/>
          <a:gdLst/>
          <a:ahLst/>
          <a:cxnLst/>
          <a:rect l="0" t="0" r="0" b="0"/>
          <a:pathLst>
            <a:path>
              <a:moveTo>
                <a:pt x="2713561" y="0"/>
              </a:moveTo>
              <a:lnTo>
                <a:pt x="2713561" y="429032"/>
              </a:lnTo>
              <a:lnTo>
                <a:pt x="0" y="429032"/>
              </a:lnTo>
              <a:lnTo>
                <a:pt x="0" y="629568"/>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E56557-D08D-455E-BA36-22A88B2FB99F}">
      <dsp:nvSpPr>
        <dsp:cNvPr id="0" name=""/>
        <dsp:cNvSpPr/>
      </dsp:nvSpPr>
      <dsp:spPr>
        <a:xfrm>
          <a:off x="3218691" y="794"/>
          <a:ext cx="2868430" cy="137458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462CFF-0452-457A-9623-AE8442E9E287}">
      <dsp:nvSpPr>
        <dsp:cNvPr id="0" name=""/>
        <dsp:cNvSpPr/>
      </dsp:nvSpPr>
      <dsp:spPr>
        <a:xfrm>
          <a:off x="3459214" y="229291"/>
          <a:ext cx="2868430" cy="137458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l-GR" sz="3600" kern="1200" dirty="0"/>
            <a:t>Είδη </a:t>
          </a:r>
          <a:r>
            <a:rPr lang="el-GR" sz="3600" kern="1200" dirty="0" err="1"/>
            <a:t>Α.Π</a:t>
          </a:r>
          <a:endParaRPr lang="el-GR" sz="3600" kern="1200" dirty="0"/>
        </a:p>
      </dsp:txBody>
      <dsp:txXfrm>
        <a:off x="3499474" y="269551"/>
        <a:ext cx="2787910" cy="1294068"/>
      </dsp:txXfrm>
    </dsp:sp>
    <dsp:sp modelId="{D4D149E5-93D7-4EEF-9D94-2469BF0E38C0}">
      <dsp:nvSpPr>
        <dsp:cNvPr id="0" name=""/>
        <dsp:cNvSpPr/>
      </dsp:nvSpPr>
      <dsp:spPr>
        <a:xfrm>
          <a:off x="856991" y="2004951"/>
          <a:ext cx="2164706" cy="137458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772724-0C50-4F7B-9FDF-CAA70795B13F}">
      <dsp:nvSpPr>
        <dsp:cNvPr id="0" name=""/>
        <dsp:cNvSpPr/>
      </dsp:nvSpPr>
      <dsp:spPr>
        <a:xfrm>
          <a:off x="1097514" y="2233448"/>
          <a:ext cx="2164706" cy="137458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dirty="0"/>
            <a:t>Επίσημο (ΦΕΚ,  εγκύκλιοι)</a:t>
          </a:r>
        </a:p>
      </dsp:txBody>
      <dsp:txXfrm>
        <a:off x="1137774" y="2273708"/>
        <a:ext cx="2084186" cy="1294068"/>
      </dsp:txXfrm>
    </dsp:sp>
    <dsp:sp modelId="{1B763747-76CD-47F5-9C22-8A06F3B88C1C}">
      <dsp:nvSpPr>
        <dsp:cNvPr id="0" name=""/>
        <dsp:cNvSpPr/>
      </dsp:nvSpPr>
      <dsp:spPr>
        <a:xfrm>
          <a:off x="3502743" y="2004951"/>
          <a:ext cx="2164706" cy="137458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592C1E-CED6-456F-B60B-02177288CB25}">
      <dsp:nvSpPr>
        <dsp:cNvPr id="0" name=""/>
        <dsp:cNvSpPr/>
      </dsp:nvSpPr>
      <dsp:spPr>
        <a:xfrm>
          <a:off x="3743266" y="2233448"/>
          <a:ext cx="2164706" cy="137458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l-GR" sz="4400" kern="1200" dirty="0"/>
            <a:t>Κρυφό</a:t>
          </a:r>
          <a:r>
            <a:rPr lang="el-GR" sz="2400" kern="1200" dirty="0">
              <a:solidFill>
                <a:srgbClr val="FF0000"/>
              </a:solidFill>
              <a:latin typeface="Trebuchet MS" panose="020B0603020202020204" pitchFamily="34" charset="0"/>
            </a:rPr>
            <a:t>*</a:t>
          </a:r>
          <a:endParaRPr lang="el-GR" sz="2400" kern="1200" dirty="0">
            <a:solidFill>
              <a:srgbClr val="FF0000"/>
            </a:solidFill>
          </a:endParaRPr>
        </a:p>
      </dsp:txBody>
      <dsp:txXfrm>
        <a:off x="3783526" y="2273708"/>
        <a:ext cx="2084186" cy="1294068"/>
      </dsp:txXfrm>
    </dsp:sp>
    <dsp:sp modelId="{E7668144-041B-47DE-A3E4-55A7595C161C}">
      <dsp:nvSpPr>
        <dsp:cNvPr id="0" name=""/>
        <dsp:cNvSpPr/>
      </dsp:nvSpPr>
      <dsp:spPr>
        <a:xfrm>
          <a:off x="6148496" y="2004951"/>
          <a:ext cx="2300325" cy="137458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A79BDF-C079-4FB5-8114-77B146564CB7}">
      <dsp:nvSpPr>
        <dsp:cNvPr id="0" name=""/>
        <dsp:cNvSpPr/>
      </dsp:nvSpPr>
      <dsp:spPr>
        <a:xfrm>
          <a:off x="6389019" y="2233448"/>
          <a:ext cx="2300325" cy="1374588"/>
        </a:xfrm>
        <a:prstGeom prst="roundRect">
          <a:avLst>
            <a:gd name="adj" fmla="val 10000"/>
          </a:avLst>
        </a:prstGeom>
        <a:solidFill>
          <a:schemeClr val="accent3">
            <a:lumMod val="20000"/>
            <a:lumOff val="80000"/>
            <a:alpha val="9000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kern="1200" dirty="0"/>
            <a:t>Πραγματικό</a:t>
          </a:r>
        </a:p>
      </dsp:txBody>
      <dsp:txXfrm>
        <a:off x="6429279" y="2273708"/>
        <a:ext cx="2219805" cy="1294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9925A-C1E0-4EC0-A50A-AF668FB7A7D1}">
      <dsp:nvSpPr>
        <dsp:cNvPr id="0" name=""/>
        <dsp:cNvSpPr/>
      </dsp:nvSpPr>
      <dsp:spPr>
        <a:xfrm rot="5400000">
          <a:off x="687647" y="1022079"/>
          <a:ext cx="2062332" cy="3431675"/>
        </a:xfrm>
        <a:prstGeom prst="corner">
          <a:avLst>
            <a:gd name="adj1" fmla="val 16120"/>
            <a:gd name="adj2" fmla="val 16110"/>
          </a:avLst>
        </a:prstGeom>
        <a:solidFill>
          <a:srgbClr val="92D050"/>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DF83A6-6899-4304-8AFE-F1E20491FFFB}">
      <dsp:nvSpPr>
        <dsp:cNvPr id="0" name=""/>
        <dsp:cNvSpPr/>
      </dsp:nvSpPr>
      <dsp:spPr>
        <a:xfrm>
          <a:off x="343392" y="2047410"/>
          <a:ext cx="3098135" cy="271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b="1" kern="1200" dirty="0"/>
            <a:t>Αποτύπωση της αξιοποίησης του σχολικού χρόνου και της κατανομής του ανά διδακτικό αντικείμενο και τάξη</a:t>
          </a:r>
          <a:r>
            <a:rPr lang="el-GR" sz="2000" kern="1200" dirty="0"/>
            <a:t>.</a:t>
          </a:r>
        </a:p>
      </dsp:txBody>
      <dsp:txXfrm>
        <a:off x="343392" y="2047410"/>
        <a:ext cx="3098135" cy="2715697"/>
      </dsp:txXfrm>
    </dsp:sp>
    <dsp:sp modelId="{64FFA913-629F-46D9-BDC4-618397627F30}">
      <dsp:nvSpPr>
        <dsp:cNvPr id="0" name=""/>
        <dsp:cNvSpPr/>
      </dsp:nvSpPr>
      <dsp:spPr>
        <a:xfrm>
          <a:off x="2856974" y="769435"/>
          <a:ext cx="584553" cy="584553"/>
        </a:xfrm>
        <a:prstGeom prst="triangle">
          <a:avLst>
            <a:gd name="adj" fmla="val 100000"/>
          </a:avLst>
        </a:prstGeom>
        <a:solidFill>
          <a:srgbClr val="FFC000"/>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2C76EB-BBE6-45C1-AAED-CF0C1274A7B5}">
      <dsp:nvSpPr>
        <dsp:cNvPr id="0" name=""/>
        <dsp:cNvSpPr/>
      </dsp:nvSpPr>
      <dsp:spPr>
        <a:xfrm rot="5400000">
          <a:off x="4480370" y="458576"/>
          <a:ext cx="2062332" cy="3431675"/>
        </a:xfrm>
        <a:prstGeom prst="corner">
          <a:avLst>
            <a:gd name="adj1" fmla="val 16120"/>
            <a:gd name="adj2" fmla="val 16110"/>
          </a:avLst>
        </a:prstGeom>
        <a:solidFill>
          <a:schemeClr val="accent2">
            <a:lumMod val="40000"/>
            <a:lumOff val="6000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BEE2CF-5C1B-4703-B615-61515AE6F721}">
      <dsp:nvSpPr>
        <dsp:cNvPr id="0" name=""/>
        <dsp:cNvSpPr/>
      </dsp:nvSpPr>
      <dsp:spPr>
        <a:xfrm>
          <a:off x="4208271" y="1726637"/>
          <a:ext cx="3098135" cy="1965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b="1" kern="1200" dirty="0"/>
            <a:t>Καθοριστικός παράγοντας υλοποίησης του ΠΣ καθώς οριοθετεί το ενδεδειγμένο χρονικό πλαίσιο αναφοράς και προσφέρει δυνατότητες για την ανάπτυξη του Περιεχομένου Σπουδών</a:t>
          </a:r>
          <a:endParaRPr lang="el-GR" sz="1800" kern="1200" dirty="0"/>
        </a:p>
      </dsp:txBody>
      <dsp:txXfrm>
        <a:off x="4208271" y="1726637"/>
        <a:ext cx="3098135" cy="1965676"/>
      </dsp:txXfrm>
    </dsp:sp>
    <dsp:sp modelId="{BE0A4F02-54F3-41A5-961E-BFC77177FAE7}">
      <dsp:nvSpPr>
        <dsp:cNvPr id="0" name=""/>
        <dsp:cNvSpPr/>
      </dsp:nvSpPr>
      <dsp:spPr>
        <a:xfrm>
          <a:off x="6649697" y="205932"/>
          <a:ext cx="584553" cy="584553"/>
        </a:xfrm>
        <a:prstGeom prst="triangle">
          <a:avLst>
            <a:gd name="adj" fmla="val 100000"/>
          </a:avLst>
        </a:prstGeom>
        <a:solidFill>
          <a:srgbClr val="FFC000"/>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D19902-22FE-4457-AC86-D4EB5A10E8B7}">
      <dsp:nvSpPr>
        <dsp:cNvPr id="0" name=""/>
        <dsp:cNvSpPr/>
      </dsp:nvSpPr>
      <dsp:spPr>
        <a:xfrm rot="5400000">
          <a:off x="8345261" y="-25725"/>
          <a:ext cx="2062332" cy="3431675"/>
        </a:xfrm>
        <a:prstGeom prst="corner">
          <a:avLst>
            <a:gd name="adj1" fmla="val 16120"/>
            <a:gd name="adj2" fmla="val 16110"/>
          </a:avLst>
        </a:prstGeom>
        <a:solidFill>
          <a:schemeClr val="accent3"/>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F556AF-1A2D-499B-949D-7BD23348BFAC}">
      <dsp:nvSpPr>
        <dsp:cNvPr id="0" name=""/>
        <dsp:cNvSpPr/>
      </dsp:nvSpPr>
      <dsp:spPr>
        <a:xfrm>
          <a:off x="7928838" y="1766508"/>
          <a:ext cx="3098135" cy="1494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b="1" kern="1200" dirty="0"/>
            <a:t>Καθορίζεται με εγκύκλιο του Υπουργείου Παιδείας σε κεντρικό επίπεδο.</a:t>
          </a:r>
          <a:endParaRPr lang="el-GR" sz="2000" kern="1200" dirty="0"/>
        </a:p>
      </dsp:txBody>
      <dsp:txXfrm>
        <a:off x="7928838" y="1766508"/>
        <a:ext cx="3098135" cy="14945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23T07:09:53.603"/>
    </inkml:context>
    <inkml:brush xml:id="br0">
      <inkml:brushProperty name="width" value="0.1" units="cm"/>
      <inkml:brushProperty name="height" value="0.2" units="cm"/>
      <inkml:brushProperty name="color" value="#A2D762"/>
      <inkml:brushProperty name="tip" value="rectangle"/>
      <inkml:brushProperty name="rasterOp" value="maskPen"/>
      <inkml:brushProperty name="ignorePressure" value="1"/>
    </inkml:brush>
  </inkml:definitions>
  <inkml:trace contextRef="#ctx0" brushRef="#br0">8381 1152 0,'-3'45'0,"-7"0"0,-6 0 0,-7 0 0,-6-1 0,-6 0 0,-6 0 0,-7-1 0,-6 0 0,-6-1 0,-6 0 0,-6-2 0,-5 0 0,-7-1 0,-4-1 0,-6-1 0,-6-1 0,-4-1 0,-5-1 0,-5-1 0,-5-2 0,-4-1 0,-4-1 0,-4-2 0,-4-1 0,-4-2 0,-3-1 0,-3-2 0,-3-1 0,-3-2 0,-2-1 0,-3-2 0,-1-2 0,-2-2 0,-2-1 0,-1-2 0,-1-2 0,-1-2 0,0-1 0,0-2 0,-1-2 0,1-2 0,0-1 0,1-2 0,1-2 0,1-2 0,2-1 0,2-2 0,1-2 0,3-2 0,2-1 0,3-2 0,3-1 0,3-2 0,3-1 0,4-2 0,4-1 0,4-2 0,4-1 0,4-1 0,5-2 0,5-1 0,5-1 0,4-1 0,6-1 0,6-1 0,4-1 0,7-1 0,5 0 0,6-2 0,6 0 0,6-1 0,6 0 0,7-1 0,6 0 0,6 0 0,6-1 0,7 0 0,6 0 0,7 0 0,6-1 0,7 1 0,6 0 0,7 0 0,6 1 0,6 0 0,6 0 0,7 1 0,6 0 0,6 1 0,6 0 0,6 2 0,5 0 0,7 1 0,4 1 0,6 1 0,6 1 0,4 1 0,5 1 0,5 1 0,5 2 0,4 1 0,4 1 0,4 2 0,4 1 0,4 2 0,3 1 0,3 2 0,3 1 0,3 2 0,2 1 0,3 2 0,1 2 0,2 2 0,2 1 0,1 2 0,1 2 0,1 2 0,0 1 0,1 2 0,-1 2 0,0 2 0,0 1 0,-1 2 0,-1 2 0,-1 2 0,-2 1 0,-2 2 0,-1 2 0,-3 2 0,-2 1 0,-3 2 0,-3 1 0,-3 2 0,-3 1 0,-4 2 0,-4 1 0,-4 2 0,-4 1 0,-4 1 0,-5 2 0,-5 1 0,-5 1 0,-4 1 0,-6 1 0,-6 1 0,-4 1 0,-7 1 0,-5 0 0,-6 2 0,-6 0 0,-6 1 0,-6 0 0,-7 1 0,-6 0 0,-6 0 0,-6 1 0,-7 0 0,-6 0 0,-7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7:24:33.909"/>
    </inkml:context>
    <inkml:brush xml:id="br0">
      <inkml:brushProperty name="width" value="0.035" units="cm"/>
      <inkml:brushProperty name="height" value="0.035" units="cm"/>
      <inkml:brushProperty name="color" value="#E71224"/>
    </inkml:brush>
  </inkml:definitions>
  <inkml:trace contextRef="#ctx0" brushRef="#br0">133 128 24575,'4'-1'0,"1"0"0,0 0 0,-1 0 0,1 0 0,-1 0 0,1-1 0,7-4 0,14-5 0,31-4 0,0 3 0,1 2 0,1 2 0,-1 4 0,64 2 0,4 1 0,90 3 0,-31 25 0,-22 4 0,-45-6 0,-57-13 0,-36-5 0,1-3 0,0 0 0,0-1 0,41-1 0,200-18 0,-104-9 0,-9 0 0,-147 24 0,24 0 0,0-2 0,0-2 0,-1 0 0,0-2 0,0-2 0,37-15 0,-48 16 0,0 0 0,1 2 0,0 0 0,0 1 0,1 1 0,30-2 0,128 3 0,-124 4 0,-31 0 0,-1 2 0,1 1 0,-1 1 0,29 10 0,25 5 0,39 1 0,0-5 0,224 0 0,-171-3 0,-6 0 0,-77-12 0,171-4 0,-228 0 0,0 0 0,-1-2 0,0-1 0,0-2 0,-1 0 0,28-13 0,-38 15 0,1 1 0,0 0 0,0 2 0,1 0 0,-1 1 0,1 1 0,26 2 0,37-3 0,350-18 0,-425 20 0,0-1 0,0 2 0,0-1 0,0 1 0,0 0 0,0 1 0,0-1 0,0 2 0,0-1 0,10 6 0,-14-6 0,0 0 0,0 1 0,-1-1 0,1 1 0,-1 0 0,0-1 0,1 1 0,-1 0 0,-1 1 0,1-1 0,0 0 0,-1 0 0,0 1 0,0-1 0,0 1 0,0-1 0,0 1 0,-1-1 0,1 1 0,-1 0 0,0-1 0,-1 7 0,-1 23 0,-2 1 0,-1-1 0,-14 47 0,8-41 0,-8 71 0,14-73 0,-2-1 0,-18 60 0,15-64 0,1 1 0,1 0 0,-4 56 0,8-46 0,-10 46 0,6-44 0,4-31 0,-1 0 0,-1 0 0,0 0 0,-1-1 0,-1 0 0,0 0 0,0 0 0,-1-1 0,-15 14 0,-7 12 0,11-12 0,-2-2 0,-1 0 0,-1-2 0,-28 21 0,35-32 0,1-1 0,-1-1 0,-1 0 0,0-2 0,0 0 0,0 0 0,-1-2 0,1-1 0,-2 0 0,-23 1 0,-28 0 0,-105-8 0,60 0 0,-2731 3 0,2825 2 0,0 0 0,0 1 0,0 2 0,-30 9 0,30-7 0,-1-1 0,0-1 0,-45 3 0,-78 5 0,-19-1 0,26-10 0,-152-6 0,218-5 0,1-4 0,-87-26 0,137 34 0,0-1 0,0-2 0,1 0 0,0-1 0,-21-13 0,36 19 0,1-1 0,-1 0 0,1-1 0,0 1 0,0-1 0,1 0 0,-1 0 0,1-1 0,0 1 0,0-1 0,1 0 0,0 0 0,0 0 0,0-1 0,1 1 0,0-1 0,0 1 0,1-1 0,-1 0 0,1 1 0,0-9 0,4-221 0,0 78 0,-5 72 0,-1 53 0,2 0 0,1 0 0,2 1 0,1-1 0,14-59 0,8 16 0,34-122 0,-50 162-455,2 1 0,16-37 0,-24 64-6371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7:18:16.806"/>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7:24:42.735"/>
    </inkml:context>
    <inkml:brush xml:id="br0">
      <inkml:brushProperty name="width" value="0.035" units="cm"/>
      <inkml:brushProperty name="height" value="0.035" units="cm"/>
      <inkml:brushProperty name="color" value="#E71224"/>
    </inkml:brush>
  </inkml:definitions>
  <inkml:trace contextRef="#ctx0" brushRef="#br0">51 80 24575,'4'-3'0,"0"0"0,-1 1 0,1-1 0,0 1 0,0 0 0,1 0 0,-1 1 0,0-1 0,1 1 0,-1 0 0,1 0 0,5 0 0,63-2 0,-50 3 0,19 2 0,69 10 0,19 1 0,739-11 0,-424-4 0,-336 2 0,109 15 0,-88-5 0,188-8 0,-147-5 0,774 3 0,-893-2 0,0-3 0,54-13 0,-50 8 0,84-5 0,-21 14 0,-47 2 0,131-16 0,55-11 0,-206 19 0,-1 3 0,55 3 0,-78 2 0,1 1 0,-1 2 0,0 1 0,0 1 0,37 13 0,-14 0 0,1-1 0,59 31 0,-99-43 0,1 1 0,-1 1 0,0 0 0,0 0 0,-1 1 0,0 1 0,-1 0 0,0 0 0,15 21 0,-19-18 0,-1-1 0,1 1 0,-2 0 0,0 0 0,-1 1 0,0-1 0,-1 1 0,1 20 0,11 52 0,-3-34 0,-3 1 0,-2 1 0,-2-1 0,-7 102 0,1-42 0,1-104 0,0 0 0,0 0 0,-1 0 0,0 0 0,-1-1 0,0 1 0,0-1 0,-1 1 0,0-1 0,-1 0 0,1-1 0,-2 1 0,1-1 0,-1 0 0,0 0 0,0-1 0,-1 1 0,0-1 0,0-1 0,0 1 0,-9 3 0,-11 7 0,0 0 0,-2-3 0,0 0 0,-53 15 0,50-21 0,0-1 0,0-2 0,-1-1 0,1-1 0,-43-4 0,35 0 0,-1 3 0,-68 9 0,16 1 0,0-4 0,-159-7 0,98-3 0,87 4 0,0-4 0,1-2 0,-103-23 0,129 21 0,0 1 0,-42 0 0,47 5 0,1-2 0,0-2 0,-51-12 0,49 9 0,0 1 0,-1 2 0,0 2 0,0 1 0,-46 4 0,34-1 0,-96-9 0,24-4 0,-239 6 0,192 9 0,-815-3 0,947 2 0,-52 9 0,-26 1 0,67-8 0,1 1 0,-53 14 0,-11 2 0,-65 10 0,95-14 0,0-4 0,-116 3 0,183-17 0,0 0 0,1-2 0,-1 1 0,0-2 0,1 0 0,0 0 0,0-1 0,0 0 0,0-1 0,1-1 0,0 0 0,0 0 0,1-1 0,0 0 0,0-1 0,1 0 0,0 0 0,1-1 0,-14-21 0,14 17 0,1 1 0,0-1 0,-9-29 0,-1-1 0,10 25 0,2-1 0,-1 0 0,-3-39 0,2 16 0,-6-27 0,-4-11 0,4-2 0,-4-136 0,18 192-195,2 1 0,0-1 0,2 1 0,1 0 0,1 1 0,19-48 0,-17 54-6631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7:24:49.956"/>
    </inkml:context>
    <inkml:brush xml:id="br0">
      <inkml:brushProperty name="width" value="0.035" units="cm"/>
      <inkml:brushProperty name="height" value="0.035" units="cm"/>
      <inkml:brushProperty name="color" value="#E71224"/>
    </inkml:brush>
  </inkml:definitions>
  <inkml:trace contextRef="#ctx0" brushRef="#br0">128 141 24575,'-2'20'0,"0"1"0,-1-2 0,-1 1 0,-11 29 0,0 5 0,10-34 0,-25 130 0,21-87 0,2-20 0,-3 78 0,12-34 0,-3 102 0,-11-120 0,7-50 0,2 1 0,-2 28 0,4-29 0,0 17 0,4 42 0,-2-69 0,1 1 0,-1-1 0,1 1 0,1-1 0,0 0 0,0 0 0,1 0 0,0-1 0,8 15 0,-8-19 0,0 0 0,0-1 0,0 1 0,1-1 0,-1 1 0,1-1 0,0-1 0,0 1 0,0-1 0,0 0 0,6 2 0,66 17 0,-50-15 0,-6 0 0,0-2 0,0 0 0,41 0 0,-50-4 0,-1-1 0,0 0 0,0 0 0,1-2 0,-1 1 0,0-2 0,-1 1 0,21-11 0,-15 8 0,0 0 0,1 1 0,0 1 0,0 0 0,0 1 0,23 0 0,40-9 0,-14 0 0,-1 2 0,1 3 0,1 3 0,131 9 0,-168-1 0,0 1 0,31 10 0,-35-7 0,1-2 0,0-1 0,29 2 0,302-8 0,-261-11 0,25-1 0,-104 11 0,0 0 0,-1-2 0,1 0 0,-1-1 0,30-13 0,-23 9 0,48-13 0,-12 15 0,0 1 0,0 4 0,66 5 0,-7 0 0,178 17 0,-128-14 0,-119-6 0,1 1 0,70 12 0,91 14 0,-118-18 0,186-7 0,-137-4 0,447 2 0,-567-1 0,0-2 0,31-6 0,-29 4 0,45-3 0,-14 7 0,-20 1 0,-1-1 0,1-1 0,-1-2 0,0-2 0,45-12 0,-20-1 0,-12 4 0,0-2 0,62-30 0,-102 42 0,1 0 0,-1 0 0,0-1 0,0 0 0,-1 0 0,0-1 0,0 0 0,9-11 0,-5 0 0,0 1 0,16-38 0,-17 34 0,-1-1 0,0 0 0,-2 0 0,0-1 0,-2 0 0,0 0 0,-2 0 0,1-41 0,-2 26 0,12-65 0,-5 43 0,2-2 0,-6 41 0,-1 0 0,1-31 0,7-55 0,-6 74 0,1-49 0,-7 60 24,-1 1 0,-1 0 0,0 0 0,-9-31 0,8 42-148,0 0 0,-1 1 1,0-1-1,-1 0 0,0 1 0,0 0 1,-1 0-1,0 1 0,-1 0 0,0 0 1,-8-7-1,0 2-6702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7:25:32.096"/>
    </inkml:context>
    <inkml:brush xml:id="br0">
      <inkml:brushProperty name="width" value="0.035" units="cm"/>
      <inkml:brushProperty name="height" value="0.035" units="cm"/>
      <inkml:brushProperty name="color" value="#E71224"/>
    </inkml:brush>
  </inkml:definitions>
  <inkml:trace contextRef="#ctx0" brushRef="#br0">25 0 24575,'-1'26'0,"-2"0"0,-5 27 0,-5 44 0,14 283 0,2-340 0,1 0 0,3-1 0,1 1 0,16 47 0,-6-24 0,-7-17 0,2-1 0,2 0 0,2-1 0,2 0 0,37 61 0,-27-54 0,35 81 0,-60-123 0,0 0 0,2-1 0,-1 0 0,1 1 0,0-2 0,1 1 0,0-1 0,0 0 0,13 9 0,71 46 0,-70-48 0,23 16 0,-35-22 0,1-1 0,-1 0 0,2 0 0,-1-1 0,1-1 0,0 1 0,0-2 0,0 0 0,1 0 0,-1-1 0,24 4 0,0-7 0,0-2 0,65-11 0,-56 6 0,50-2 0,-44 9 0,-18 1 0,-1-2 0,1-2 0,42-8 0,98-15 0,-118 19 0,1 2 0,84 3 0,53-3 0,-156 2 0,22-2 0,0-1 0,0-4 0,-1-1 0,95-34 0,-120 33 0,1 2 0,0 1 0,0 1 0,66-6 0,136 9 0,-20 2 0,-118-9 0,-58 6 0,55-2 0,-9 11 0,-53-1 0,0-1 0,-1-1 0,1-2 0,34-6 0,64-35 0,12 19 0,189-6 0,-321 29 0,21-2 0,-1-2 0,38-11 0,-41 8 0,0 2 0,1 1 0,35-2 0,-2 3 0,-1-3 0,66-16 0,-101 18 0,68-10 0,1 4 0,164 2 0,-250 9 0,1-1 0,-1 1 0,0-1 0,0-1 0,0 0 0,0 0 0,0 0 0,-1-1 0,1-1 0,-1 1 0,0-1 0,0 0 0,0 0 0,0-1 0,-1 0 0,1-1 0,-1 1 0,-1-1 0,1 0 0,7-11 0,130-126 0,-91 94 0,70-83 0,-114 120 0,0 0 0,0-1 0,-2 1 0,0-1 0,0-1 0,-1 1 0,0-1 0,-2 0 0,1 0 0,1-21 0,-1-13 0,-5-86 0,-1 53 0,1 54 0,-2 1 0,-1 0 0,-1 0 0,-1 0 0,-1 0 0,-1 1 0,-1 0 0,-2 1 0,-15-28 0,24 49-76,0 0 1,1 0-1,-1 0 0,-1 0 0,1 0 0,0 0 0,-1 0 0,1 1 1,-1-1-1,0 1 0,0 0 0,0 0 0,0 0 0,0 0 1,0 0-1,0 1 0,-6-2 0,-28-5-6750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7:25:38.431"/>
    </inkml:context>
    <inkml:brush xml:id="br0">
      <inkml:brushProperty name="width" value="0.035" units="cm"/>
      <inkml:brushProperty name="height" value="0.035" units="cm"/>
      <inkml:brushProperty name="color" value="#E71224"/>
    </inkml:brush>
  </inkml:definitions>
  <inkml:trace contextRef="#ctx0" brushRef="#br0">305 440 24575,'-4'1'0,"0"0"0,0 0 0,0 0 0,0 0 0,0 1 0,1 0 0,-1 0 0,0 0 0,1 0 0,-1 0 0,1 1 0,0-1 0,0 1 0,0 0 0,0 0 0,-3 4 0,-3 4 0,1 0 0,0 0 0,-10 20 0,-48 115 0,59-127 0,1 1 0,1-1 0,1 1 0,0 1 0,-1 35 0,3-24 0,-2 1 0,-2-2 0,-1 1 0,-11 33 0,8-34 0,2 1 0,1 0 0,1 0 0,-1 37 0,-5 81 0,-1 18 0,12-124 0,1-21 0,0 0 0,5 37 0,-4-53 0,0 0 0,1 0 0,0 0 0,1 0 0,0-1 0,0 1 0,0-1 0,1 1 0,-1-1 0,2 0 0,-1-1 0,8 9 0,-3-4 0,1 0 0,0-1 0,1-1 0,0 1 0,1-2 0,-1 1 0,1-1 0,21 8 0,-9-6 0,0 0 0,1-1 0,-1-2 0,2 0 0,-1-2 0,0-1 0,1-1 0,0-1 0,-1-1 0,49-6 0,-11-7 0,-19 3 0,1 2 0,90-5 0,-49 12 0,127 4 0,-183 1 0,0 2 0,0 0 0,0 3 0,-1 0 0,43 20 0,-46-17 0,0-1 0,1-2 0,1 0 0,0-2 0,0-1 0,51 4 0,1099-12 0,-1149-1 0,1-1 0,-1-1 0,0-1 0,55-20 0,-30 8 0,-5 5 0,72-12 0,-94 20 0,43-15 0,-50 14 0,0 0 0,1 1 0,-1 1 0,26-2 0,125 7 0,35-2 0,-153-5 0,-1-3 0,63-19 0,18-3 0,-83 20 0,-29 6 0,1 1 0,43-3 0,-8 4 0,80-16 0,-127 16 0,0 1 0,0-2 0,-1 1 0,17-10 0,-17 9 0,-1 0 0,1 0 0,0 0 0,0 1 0,17-3 0,19 1 0,-35 6 0,1-2 0,0 0 0,-1 0 0,1-1 0,-1 0 0,0-1 0,0 0 0,0-1 0,0 0 0,0 0 0,-1-1 0,1 0 0,-1-1 0,-1 0 0,11-9 0,164-179 0,-99 103 0,61-78 0,-108 128 0,38-56 0,-27 37 0,-37 48 0,-1 0 0,0-1 0,-1 0 0,0 0 0,-1-1 0,0 0 0,-1-1 0,6-19 0,5-26 0,-9 34 0,-2 0 0,0 0 0,-2 0 0,-1-1 0,1-34 0,-5 15 0,1 0 0,-1 0 0,-3 0 0,-1 1 0,-3-1 0,-15-57 0,17 84 0,1-1 0,1 1 0,-2-36 0,2 19 0,3 34-42,0 1-1,0-1 0,-1 1 1,1-1-1,0 1 0,-1 0 1,1-1-1,-1 1 0,0 0 1,1 0-1,-1-1 0,0 1 1,0 0-1,0 0 0,1 0 1,-1 0-1,-1 0 0,1 0 1,0 0-1,0 0 0,0 0 1,0 0-1,-1 1 0,1-1 1,0 1-1,-1-1 0,1 1 1,0-1-1,-1 1 0,1 0 1,-3-1-1,-29-4-6783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7:25:44.117"/>
    </inkml:context>
    <inkml:brush xml:id="br0">
      <inkml:brushProperty name="width" value="0.035" units="cm"/>
      <inkml:brushProperty name="height" value="0.035" units="cm"/>
      <inkml:brushProperty name="color" value="#E71224"/>
    </inkml:brush>
  </inkml:definitions>
  <inkml:trace contextRef="#ctx0" brushRef="#br0">27 738 24575,'0'530'0,"-1"-502"0,-11 55 0,7-55 0,-3 54 0,8-73 0,0 1 0,1-1 0,0 0 0,0 0 0,1 0 0,1 0 0,-1 0 0,1 0 0,9 16 0,12 23 0,-20-37 0,1 0 0,0-1 0,0 0 0,1 0 0,1-1 0,0 1 0,0-1 0,0-1 0,1 1 0,1-1 0,9 7 0,12 3 0,0-1 0,2-2 0,-1-1 0,41 12 0,28 12 0,-70-25 0,-12-4 0,0-1 0,0-2 0,1 1 0,21 3 0,91 25 0,-101-25 0,0-2 0,0 0 0,0-2 0,59 4 0,31-6 0,128 21 0,-144-5 0,-69-11 0,0-3 0,1-1 0,39 1 0,-57-6 0,67 0 0,115 14 0,217 42 0,-357-52 0,63-3 0,-71-3 0,-1 3 0,61 9 0,-3 2 0,1-5 0,142-8 0,-85-2 0,-51 2 0,127 3 0,-137 10 0,35 1 0,-71-11 0,184-5 0,-236 0 0,1-2 0,-1 0 0,-1-1 0,1-1 0,-1 0 0,21-13 0,22-8 0,6 6 0,-46 17 0,-1-2 0,32-14 0,-32 12 0,0 2 0,1 0 0,23-5 0,-29 9 0,0-1 0,0 0 0,0-1 0,0-1 0,0 0 0,-1-1 0,0 0 0,15-11 0,2-11 0,49-57 0,-23 24 0,-34 39 0,110-124 0,-112 121 0,0 0 0,-2-2 0,28-56 0,-34 53 0,-1-1 0,-2 0 0,7-47 0,4-14 0,-7 47 0,-6 24 0,-1-1 0,-1 0 0,-1 0 0,1-30 0,-5-10 0,0 18 0,1-1 0,11-62 0,-4 44 0,-3 0 0,-6-127 0,-1 68 0,3 65 0,-3-70 0,1 124 6,1 0-1,-1-1 1,0 1-1,-1 0 0,1 0 1,-1 0-1,0 0 1,0 1-1,0-1 1,-1 0-1,1 1 1,-1-1-1,1 1 0,-1 0 1,-1 0-1,-2-3 1,-8-5-276,0 2 0,-26-15 0,27 16-378,-11-5-6178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BA7DD-632D-4FF1-8CE3-D8187CD1F91B}" type="datetimeFigureOut">
              <a:rPr lang="el-GR" smtClean="0"/>
              <a:t>3/3/2026</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87989-AB5B-4A07-8662-7A1A2DB57CC5}" type="slidenum">
              <a:rPr lang="el-GR" smtClean="0"/>
              <a:t>‹#›</a:t>
            </a:fld>
            <a:endParaRPr lang="el-GR"/>
          </a:p>
        </p:txBody>
      </p:sp>
    </p:spTree>
    <p:extLst>
      <p:ext uri="{BB962C8B-B14F-4D97-AF65-F5344CB8AC3E}">
        <p14:creationId xmlns:p14="http://schemas.microsoft.com/office/powerpoint/2010/main" val="2347057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a:latin typeface="Corbel" panose="020B0503020204020204" pitchFamily="34" charset="0"/>
              </a:rPr>
              <a:t>Απάντηση: Σε αντίθεση με το επίσημο πρόγραμμα, το «</a:t>
            </a:r>
            <a:r>
              <a:rPr lang="el-GR" sz="1200" dirty="0" err="1">
                <a:latin typeface="Corbel" panose="020B0503020204020204" pitchFamily="34" charset="0"/>
              </a:rPr>
              <a:t>παραπρόγραμμα</a:t>
            </a:r>
            <a:r>
              <a:rPr lang="el-GR" sz="1200" dirty="0">
                <a:latin typeface="Corbel" panose="020B0503020204020204" pitchFamily="34" charset="0"/>
              </a:rPr>
              <a:t>» </a:t>
            </a:r>
            <a:r>
              <a:rPr lang="el-GR" sz="1200" b="1" dirty="0">
                <a:latin typeface="Corbel" panose="020B0503020204020204" pitchFamily="34" charset="0"/>
              </a:rPr>
              <a:t>δε σχεδιάζεται </a:t>
            </a:r>
            <a:r>
              <a:rPr lang="el-GR" sz="1200" dirty="0">
                <a:latin typeface="Corbel" panose="020B0503020204020204" pitchFamily="34" charset="0"/>
              </a:rPr>
              <a:t>και δεν αλλάζει εύκολα. Αυτό κάνει την </a:t>
            </a:r>
            <a:r>
              <a:rPr lang="el-GR" sz="1200" b="1" dirty="0">
                <a:latin typeface="Corbel" panose="020B0503020204020204" pitchFamily="34" charset="0"/>
              </a:rPr>
              <a:t>επιρροή του ακόμα πιο δυνατή, καθώς δεν συνειδητοποιούμε τα κρυφά μηνύματα</a:t>
            </a:r>
            <a:r>
              <a:rPr lang="el-GR" sz="1200" dirty="0">
                <a:latin typeface="Corbel" panose="020B0503020204020204" pitchFamily="34" charset="0"/>
              </a:rPr>
              <a:t>, που μεταφέρονται μέσα από την καθημερινή ζωή του σχολείου, ακόμη και από την </a:t>
            </a:r>
            <a:r>
              <a:rPr lang="el-GR" sz="1200" dirty="0" err="1">
                <a:latin typeface="Corbel" panose="020B0503020204020204" pitchFamily="34" charset="0"/>
              </a:rPr>
              <a:t>εξωλεκτική</a:t>
            </a:r>
            <a:r>
              <a:rPr lang="el-GR" sz="1200" dirty="0">
                <a:latin typeface="Corbel" panose="020B0503020204020204" pitchFamily="34" charset="0"/>
              </a:rPr>
              <a:t> επικοινωνία.</a:t>
            </a:r>
            <a:endParaRPr lang="el-GR" dirty="0"/>
          </a:p>
        </p:txBody>
      </p:sp>
      <p:sp>
        <p:nvSpPr>
          <p:cNvPr id="4" name="Slide Number Placeholder 3"/>
          <p:cNvSpPr>
            <a:spLocks noGrp="1"/>
          </p:cNvSpPr>
          <p:nvPr>
            <p:ph type="sldNum" sz="quarter" idx="5"/>
          </p:nvPr>
        </p:nvSpPr>
        <p:spPr/>
        <p:txBody>
          <a:bodyPr/>
          <a:lstStyle/>
          <a:p>
            <a:fld id="{D7D87989-AB5B-4A07-8662-7A1A2DB57CC5}" type="slidenum">
              <a:rPr lang="el-GR" smtClean="0"/>
              <a:t>6</a:t>
            </a:fld>
            <a:endParaRPr lang="el-GR"/>
          </a:p>
        </p:txBody>
      </p:sp>
    </p:spTree>
    <p:extLst>
      <p:ext uri="{BB962C8B-B14F-4D97-AF65-F5344CB8AC3E}">
        <p14:creationId xmlns:p14="http://schemas.microsoft.com/office/powerpoint/2010/main" val="2105575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D7D87989-AB5B-4A07-8662-7A1A2DB57CC5}" type="slidenum">
              <a:rPr lang="el-GR" smtClean="0"/>
              <a:t>27</a:t>
            </a:fld>
            <a:endParaRPr lang="el-GR"/>
          </a:p>
        </p:txBody>
      </p:sp>
    </p:spTree>
    <p:extLst>
      <p:ext uri="{BB962C8B-B14F-4D97-AF65-F5344CB8AC3E}">
        <p14:creationId xmlns:p14="http://schemas.microsoft.com/office/powerpoint/2010/main" val="3012250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D7D87989-AB5B-4A07-8662-7A1A2DB57CC5}" type="slidenum">
              <a:rPr lang="el-GR" smtClean="0"/>
              <a:t>36</a:t>
            </a:fld>
            <a:endParaRPr lang="el-GR"/>
          </a:p>
        </p:txBody>
      </p:sp>
    </p:spTree>
    <p:extLst>
      <p:ext uri="{BB962C8B-B14F-4D97-AF65-F5344CB8AC3E}">
        <p14:creationId xmlns:p14="http://schemas.microsoft.com/office/powerpoint/2010/main" val="799896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3/3/2026</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3/3/2026</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3/3/2026</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3/3/2026</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3/3/2026</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customXml" Target="../ink/ink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customXml" Target="../ink/ink8.xml"/><Relationship Id="rId3" Type="http://schemas.openxmlformats.org/officeDocument/2006/relationships/customXml" Target="../ink/ink3.xml"/><Relationship Id="rId7" Type="http://schemas.openxmlformats.org/officeDocument/2006/relationships/customXml" Target="../ink/ink5.xml"/><Relationship Id="rId12"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customXml" Target="../ink/ink7.xml"/><Relationship Id="rId5" Type="http://schemas.openxmlformats.org/officeDocument/2006/relationships/customXml" Target="../ink/ink4.xml"/><Relationship Id="rId10" Type="http://schemas.openxmlformats.org/officeDocument/2006/relationships/image" Target="../media/image9.png"/><Relationship Id="rId4" Type="http://schemas.openxmlformats.org/officeDocument/2006/relationships/image" Target="../media/image60.png"/><Relationship Id="rId9" Type="http://schemas.openxmlformats.org/officeDocument/2006/relationships/customXml" Target="../ink/ink6.xml"/><Relationship Id="rId14"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pakeioa1.blogspot.com/2008/02/blog-post_634.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3FFBE-99AA-4894-B835-86EE0D5A9D1F}"/>
              </a:ext>
            </a:extLst>
          </p:cNvPr>
          <p:cNvSpPr>
            <a:spLocks noGrp="1"/>
          </p:cNvSpPr>
          <p:nvPr>
            <p:ph type="ctrTitle"/>
          </p:nvPr>
        </p:nvSpPr>
        <p:spPr/>
        <p:txBody>
          <a:bodyPr/>
          <a:lstStyle/>
          <a:p>
            <a:pPr algn="ctr"/>
            <a:r>
              <a:rPr lang="el-GR" dirty="0" err="1"/>
              <a:t>προγρΑμματα</a:t>
            </a:r>
            <a:r>
              <a:rPr lang="el-GR" dirty="0"/>
              <a:t> </a:t>
            </a:r>
            <a:r>
              <a:rPr lang="el-GR" dirty="0" err="1"/>
              <a:t>ΣπΟΥΔΩν</a:t>
            </a:r>
            <a:r>
              <a:rPr lang="el-GR" dirty="0"/>
              <a:t> (</a:t>
            </a:r>
            <a:r>
              <a:rPr lang="el-GR" dirty="0" err="1"/>
              <a:t>Π.σ</a:t>
            </a:r>
            <a:r>
              <a:rPr lang="el-GR" dirty="0"/>
              <a:t>)-</a:t>
            </a:r>
            <a:r>
              <a:rPr lang="el-GR" dirty="0" err="1"/>
              <a:t>σκοποι</a:t>
            </a:r>
            <a:r>
              <a:rPr lang="el-GR" dirty="0"/>
              <a:t> μαθησησ-διδακτικοι στοχοι</a:t>
            </a:r>
          </a:p>
        </p:txBody>
      </p:sp>
      <p:sp>
        <p:nvSpPr>
          <p:cNvPr id="3" name="Subtitle 2">
            <a:extLst>
              <a:ext uri="{FF2B5EF4-FFF2-40B4-BE49-F238E27FC236}">
                <a16:creationId xmlns:a16="http://schemas.microsoft.com/office/drawing/2014/main" id="{7E920B91-E240-4987-B7A4-F8DFA8548EE3}"/>
              </a:ext>
            </a:extLst>
          </p:cNvPr>
          <p:cNvSpPr>
            <a:spLocks noGrp="1"/>
          </p:cNvSpPr>
          <p:nvPr>
            <p:ph type="subTitle" idx="1"/>
          </p:nvPr>
        </p:nvSpPr>
        <p:spPr>
          <a:xfrm>
            <a:off x="581194" y="2495444"/>
            <a:ext cx="10993546" cy="2453074"/>
          </a:xfrm>
        </p:spPr>
        <p:txBody>
          <a:bodyPr>
            <a:normAutofit/>
          </a:bodyPr>
          <a:lstStyle/>
          <a:p>
            <a:pPr algn="ctr"/>
            <a:r>
              <a:rPr lang="en-US" sz="3200" dirty="0"/>
              <a:t>3</a:t>
            </a:r>
            <a:r>
              <a:rPr lang="el-GR" sz="3200" cap="none" dirty="0"/>
              <a:t>η</a:t>
            </a:r>
            <a:r>
              <a:rPr lang="el-GR" sz="3200" dirty="0"/>
              <a:t> εβδομαδα</a:t>
            </a:r>
          </a:p>
          <a:p>
            <a:endParaRPr lang="el-GR" sz="3200" dirty="0"/>
          </a:p>
          <a:p>
            <a:pPr algn="ctr"/>
            <a:r>
              <a:rPr lang="el-GR" sz="3200" dirty="0">
                <a:solidFill>
                  <a:schemeClr val="accent5">
                    <a:lumMod val="40000"/>
                    <a:lumOff val="60000"/>
                  </a:schemeClr>
                </a:solidFill>
              </a:rPr>
              <a:t>Λια σταμπολτζη, Ε.δΙ.Π, </a:t>
            </a:r>
            <a:r>
              <a:rPr lang="en-US" sz="3200" cap="none" dirty="0" err="1">
                <a:solidFill>
                  <a:schemeClr val="accent5">
                    <a:lumMod val="40000"/>
                    <a:lumOff val="60000"/>
                  </a:schemeClr>
                </a:solidFill>
              </a:rPr>
              <a:t>lstamp@hua.gr</a:t>
            </a:r>
            <a:endParaRPr lang="el-GR" sz="3200" cap="none" dirty="0">
              <a:solidFill>
                <a:schemeClr val="accent5">
                  <a:lumMod val="40000"/>
                  <a:lumOff val="60000"/>
                </a:schemeClr>
              </a:solidFill>
            </a:endParaRPr>
          </a:p>
          <a:p>
            <a:pPr algn="ctr"/>
            <a:endParaRPr lang="el-GR" sz="3200" dirty="0"/>
          </a:p>
        </p:txBody>
      </p:sp>
    </p:spTree>
    <p:extLst>
      <p:ext uri="{BB962C8B-B14F-4D97-AF65-F5344CB8AC3E}">
        <p14:creationId xmlns:p14="http://schemas.microsoft.com/office/powerpoint/2010/main" val="2231068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E6760-4D2B-49EA-A631-663420FABA32}"/>
              </a:ext>
            </a:extLst>
          </p:cNvPr>
          <p:cNvSpPr>
            <a:spLocks noGrp="1"/>
          </p:cNvSpPr>
          <p:nvPr>
            <p:ph type="title"/>
          </p:nvPr>
        </p:nvSpPr>
        <p:spPr/>
        <p:txBody>
          <a:bodyPr>
            <a:normAutofit/>
          </a:bodyPr>
          <a:lstStyle/>
          <a:p>
            <a:r>
              <a:rPr lang="el-GR" sz="3600" dirty="0"/>
              <a:t>ΕΡΩΤΗΣΗ για </a:t>
            </a:r>
            <a:r>
              <a:rPr lang="el-GR" sz="3600" dirty="0" err="1"/>
              <a:t>προβληματισμο</a:t>
            </a:r>
            <a:r>
              <a:rPr lang="el-GR" sz="3600" dirty="0"/>
              <a:t>…</a:t>
            </a:r>
          </a:p>
        </p:txBody>
      </p:sp>
      <p:sp>
        <p:nvSpPr>
          <p:cNvPr id="3" name="Content Placeholder 2">
            <a:extLst>
              <a:ext uri="{FF2B5EF4-FFF2-40B4-BE49-F238E27FC236}">
                <a16:creationId xmlns:a16="http://schemas.microsoft.com/office/drawing/2014/main" id="{0583A6EA-EA94-4BBA-A07F-244964744663}"/>
              </a:ext>
            </a:extLst>
          </p:cNvPr>
          <p:cNvSpPr>
            <a:spLocks noGrp="1"/>
          </p:cNvSpPr>
          <p:nvPr>
            <p:ph idx="1"/>
          </p:nvPr>
        </p:nvSpPr>
        <p:spPr>
          <a:xfrm>
            <a:off x="581192" y="2243328"/>
            <a:ext cx="11029615" cy="3615471"/>
          </a:xfrm>
          <a:solidFill>
            <a:schemeClr val="accent2">
              <a:lumMod val="40000"/>
              <a:lumOff val="60000"/>
            </a:schemeClr>
          </a:solidFill>
        </p:spPr>
        <p:txBody>
          <a:bodyPr>
            <a:normAutofit/>
          </a:bodyPr>
          <a:lstStyle/>
          <a:p>
            <a:r>
              <a:rPr lang="el-GR" sz="2800" spc="5" dirty="0">
                <a:latin typeface="Calibri"/>
                <a:cs typeface="Calibri"/>
              </a:rPr>
              <a:t>Πιστεύετε πως </a:t>
            </a:r>
            <a:r>
              <a:rPr lang="el-GR" sz="2800" spc="-5" dirty="0">
                <a:latin typeface="Calibri"/>
                <a:cs typeface="Calibri"/>
              </a:rPr>
              <a:t>οι </a:t>
            </a:r>
            <a:r>
              <a:rPr lang="el-GR" sz="2800" spc="-15" dirty="0">
                <a:latin typeface="Calibri"/>
                <a:cs typeface="Calibri"/>
              </a:rPr>
              <a:t>εκπαιδευτικοί </a:t>
            </a:r>
            <a:r>
              <a:rPr lang="el-GR" sz="2800" spc="-595" dirty="0">
                <a:latin typeface="Calibri"/>
                <a:cs typeface="Calibri"/>
              </a:rPr>
              <a:t> </a:t>
            </a:r>
            <a:r>
              <a:rPr lang="el-GR" sz="2800" dirty="0">
                <a:latin typeface="Calibri"/>
                <a:cs typeface="Calibri"/>
              </a:rPr>
              <a:t>θα </a:t>
            </a:r>
            <a:r>
              <a:rPr lang="el-GR" sz="2800" spc="-5" dirty="0">
                <a:latin typeface="Calibri"/>
                <a:cs typeface="Calibri"/>
              </a:rPr>
              <a:t>στηρίξουν </a:t>
            </a:r>
            <a:r>
              <a:rPr lang="el-GR" sz="2800" dirty="0">
                <a:latin typeface="Calibri"/>
                <a:cs typeface="Calibri"/>
              </a:rPr>
              <a:t>με </a:t>
            </a:r>
            <a:r>
              <a:rPr lang="el-GR" sz="2800" spc="-5" dirty="0">
                <a:latin typeface="Calibri"/>
                <a:cs typeface="Calibri"/>
              </a:rPr>
              <a:t>ενθουσιασμό </a:t>
            </a:r>
            <a:r>
              <a:rPr lang="el-GR" sz="2800" dirty="0">
                <a:latin typeface="Calibri"/>
                <a:cs typeface="Calibri"/>
              </a:rPr>
              <a:t>ένα </a:t>
            </a:r>
            <a:r>
              <a:rPr lang="el-GR" sz="2800" spc="-5" dirty="0" err="1">
                <a:latin typeface="Calibri"/>
                <a:cs typeface="Calibri"/>
              </a:rPr>
              <a:t>curriculum</a:t>
            </a:r>
            <a:r>
              <a:rPr lang="el-GR" sz="2800" spc="-5" dirty="0">
                <a:latin typeface="Calibri"/>
                <a:cs typeface="Calibri"/>
              </a:rPr>
              <a:t> (Πρόγραμμα Σπουδών) </a:t>
            </a:r>
            <a:r>
              <a:rPr lang="el-GR" sz="2800" dirty="0">
                <a:latin typeface="Calibri"/>
                <a:cs typeface="Calibri"/>
              </a:rPr>
              <a:t>που </a:t>
            </a:r>
            <a:r>
              <a:rPr lang="el-GR" sz="2800" spc="-5" dirty="0">
                <a:latin typeface="Calibri"/>
                <a:cs typeface="Calibri"/>
              </a:rPr>
              <a:t>άλλοι</a:t>
            </a:r>
            <a:r>
              <a:rPr lang="el-GR" sz="2800" spc="-10" dirty="0">
                <a:latin typeface="Calibri"/>
                <a:cs typeface="Calibri"/>
              </a:rPr>
              <a:t> </a:t>
            </a:r>
            <a:r>
              <a:rPr lang="el-GR" sz="2800" spc="-5" dirty="0">
                <a:latin typeface="Calibri"/>
                <a:cs typeface="Calibri"/>
              </a:rPr>
              <a:t>αποφάσισαν και σχεδίασαν</a:t>
            </a:r>
            <a:r>
              <a:rPr lang="el-GR" sz="2800" spc="15" dirty="0">
                <a:latin typeface="Calibri"/>
                <a:cs typeface="Calibri"/>
              </a:rPr>
              <a:t> </a:t>
            </a:r>
            <a:r>
              <a:rPr lang="el-GR" sz="2800" spc="-5" dirty="0">
                <a:latin typeface="Calibri"/>
                <a:cs typeface="Calibri"/>
              </a:rPr>
              <a:t>για</a:t>
            </a:r>
            <a:r>
              <a:rPr lang="el-GR" sz="2800" spc="-10" dirty="0">
                <a:latin typeface="Calibri"/>
                <a:cs typeface="Calibri"/>
              </a:rPr>
              <a:t> αυτούς</a:t>
            </a:r>
            <a:r>
              <a:rPr lang="el-GR" sz="2800" spc="-10" dirty="0">
                <a:latin typeface="Trebuchet MS" panose="020B0603020202020204" pitchFamily="34" charset="0"/>
                <a:cs typeface="Calibri"/>
              </a:rPr>
              <a:t>;</a:t>
            </a:r>
            <a:r>
              <a:rPr lang="el-GR" sz="2800" spc="10" dirty="0">
                <a:latin typeface="Calibri"/>
                <a:cs typeface="Calibri"/>
              </a:rPr>
              <a:t> </a:t>
            </a:r>
          </a:p>
          <a:p>
            <a:endParaRPr lang="el-GR" sz="2800" spc="10" dirty="0">
              <a:latin typeface="Calibri"/>
              <a:cs typeface="Calibri"/>
            </a:endParaRPr>
          </a:p>
          <a:p>
            <a:r>
              <a:rPr lang="el-GR" sz="2800" spc="10" dirty="0">
                <a:latin typeface="Calibri"/>
                <a:cs typeface="Calibri"/>
              </a:rPr>
              <a:t>Για να </a:t>
            </a:r>
            <a:r>
              <a:rPr lang="el-GR" sz="2800" spc="-5" dirty="0">
                <a:latin typeface="Calibri"/>
                <a:cs typeface="Calibri"/>
              </a:rPr>
              <a:t>υιοθετηθεί/εφαρμοστεί</a:t>
            </a:r>
            <a:r>
              <a:rPr lang="el-GR" sz="2800" spc="-10" dirty="0">
                <a:latin typeface="Calibri"/>
                <a:cs typeface="Calibri"/>
              </a:rPr>
              <a:t> </a:t>
            </a:r>
            <a:r>
              <a:rPr lang="el-GR" sz="2800" dirty="0">
                <a:latin typeface="Calibri"/>
                <a:cs typeface="Calibri"/>
              </a:rPr>
              <a:t>σε</a:t>
            </a:r>
            <a:r>
              <a:rPr lang="el-GR" sz="2800" spc="-5" dirty="0">
                <a:latin typeface="Calibri"/>
                <a:cs typeface="Calibri"/>
              </a:rPr>
              <a:t> </a:t>
            </a:r>
            <a:r>
              <a:rPr lang="el-GR" sz="2800" spc="-25" dirty="0">
                <a:latin typeface="Calibri"/>
                <a:cs typeface="Calibri"/>
              </a:rPr>
              <a:t>όλα</a:t>
            </a:r>
            <a:r>
              <a:rPr lang="el-GR" sz="2800" spc="5" dirty="0">
                <a:latin typeface="Calibri"/>
                <a:cs typeface="Calibri"/>
              </a:rPr>
              <a:t> </a:t>
            </a:r>
            <a:r>
              <a:rPr lang="el-GR" sz="2800" spc="-10" dirty="0">
                <a:latin typeface="Calibri"/>
                <a:cs typeface="Calibri"/>
              </a:rPr>
              <a:t>τα</a:t>
            </a:r>
            <a:r>
              <a:rPr lang="el-GR" sz="2800" spc="5" dirty="0">
                <a:latin typeface="Calibri"/>
                <a:cs typeface="Calibri"/>
              </a:rPr>
              <a:t> </a:t>
            </a:r>
            <a:r>
              <a:rPr lang="el-GR" sz="2800" spc="-10" dirty="0">
                <a:latin typeface="Calibri"/>
                <a:cs typeface="Calibri"/>
              </a:rPr>
              <a:t>σχολεία το νέο ΠΣ,</a:t>
            </a:r>
            <a:r>
              <a:rPr lang="el-GR" sz="2800" dirty="0">
                <a:latin typeface="Calibri"/>
                <a:cs typeface="Calibri"/>
              </a:rPr>
              <a:t> </a:t>
            </a:r>
            <a:r>
              <a:rPr lang="el-GR" sz="2800" spc="-10" dirty="0">
                <a:latin typeface="Calibri"/>
                <a:cs typeface="Calibri"/>
              </a:rPr>
              <a:t>αρκεί να δοκιμαστεί πειραματικά σε κάποια σχολεία</a:t>
            </a:r>
            <a:r>
              <a:rPr lang="el-GR" sz="2800" spc="-10" dirty="0">
                <a:latin typeface="Trebuchet MS" panose="020B0603020202020204" pitchFamily="34" charset="0"/>
                <a:cs typeface="Calibri"/>
              </a:rPr>
              <a:t>; </a:t>
            </a:r>
            <a:endParaRPr lang="el-GR" sz="2800" dirty="0"/>
          </a:p>
        </p:txBody>
      </p:sp>
    </p:spTree>
    <p:extLst>
      <p:ext uri="{BB962C8B-B14F-4D97-AF65-F5344CB8AC3E}">
        <p14:creationId xmlns:p14="http://schemas.microsoft.com/office/powerpoint/2010/main" val="2160902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10CBA-EA82-4D15-9EB4-785C7F80EFB1}"/>
              </a:ext>
            </a:extLst>
          </p:cNvPr>
          <p:cNvSpPr>
            <a:spLocks noGrp="1"/>
          </p:cNvSpPr>
          <p:nvPr>
            <p:ph type="title"/>
          </p:nvPr>
        </p:nvSpPr>
        <p:spPr/>
        <p:txBody>
          <a:bodyPr/>
          <a:lstStyle/>
          <a:p>
            <a:r>
              <a:rPr lang="el-GR" dirty="0" err="1"/>
              <a:t>Σχολικα</a:t>
            </a:r>
            <a:r>
              <a:rPr lang="el-GR" dirty="0"/>
              <a:t> </a:t>
            </a:r>
            <a:r>
              <a:rPr lang="el-GR" dirty="0" err="1"/>
              <a:t>εγχειριδια</a:t>
            </a:r>
            <a:r>
              <a:rPr lang="el-GR" dirty="0"/>
              <a:t> (</a:t>
            </a:r>
            <a:r>
              <a:rPr lang="el-GR" dirty="0" err="1"/>
              <a:t>βιβλια</a:t>
            </a:r>
            <a:r>
              <a:rPr lang="el-GR" dirty="0"/>
              <a:t>) και </a:t>
            </a:r>
            <a:r>
              <a:rPr lang="el-GR" dirty="0" err="1"/>
              <a:t>προγραμματα</a:t>
            </a:r>
            <a:r>
              <a:rPr lang="el-GR" dirty="0"/>
              <a:t> ΣΠΟΥΔΩΝ</a:t>
            </a:r>
          </a:p>
        </p:txBody>
      </p:sp>
      <p:sp>
        <p:nvSpPr>
          <p:cNvPr id="3" name="Content Placeholder 2">
            <a:extLst>
              <a:ext uri="{FF2B5EF4-FFF2-40B4-BE49-F238E27FC236}">
                <a16:creationId xmlns:a16="http://schemas.microsoft.com/office/drawing/2014/main" id="{3F833D21-B56A-42B8-85DF-5C2D7EE1CD36}"/>
              </a:ext>
            </a:extLst>
          </p:cNvPr>
          <p:cNvSpPr>
            <a:spLocks noGrp="1"/>
          </p:cNvSpPr>
          <p:nvPr>
            <p:ph idx="1"/>
          </p:nvPr>
        </p:nvSpPr>
        <p:spPr>
          <a:xfrm>
            <a:off x="581192" y="2180497"/>
            <a:ext cx="11029615" cy="2220816"/>
          </a:xfrm>
          <a:solidFill>
            <a:schemeClr val="accent3">
              <a:lumMod val="20000"/>
              <a:lumOff val="80000"/>
            </a:schemeClr>
          </a:solidFill>
        </p:spPr>
        <p:txBody>
          <a:bodyPr>
            <a:normAutofit/>
          </a:bodyPr>
          <a:lstStyle/>
          <a:p>
            <a:r>
              <a:rPr lang="el-GR" sz="2800" dirty="0"/>
              <a:t>Τα ΠΣ αποτελούν τη βάση για τη συγγραφή των σχολικών βιβλίων. Μπορείτε να σκεφτείτε κάποιους ρόλους και λειτουργίες που επιτελούν τα σχολικά βιβλία</a:t>
            </a:r>
            <a:r>
              <a:rPr lang="el-GR" sz="2800" dirty="0">
                <a:latin typeface="Trebuchet MS" panose="020B0603020202020204" pitchFamily="34" charset="0"/>
              </a:rPr>
              <a:t>;</a:t>
            </a:r>
            <a:endParaRPr lang="el-GR" sz="2800" dirty="0"/>
          </a:p>
        </p:txBody>
      </p:sp>
    </p:spTree>
    <p:extLst>
      <p:ext uri="{BB962C8B-B14F-4D97-AF65-F5344CB8AC3E}">
        <p14:creationId xmlns:p14="http://schemas.microsoft.com/office/powerpoint/2010/main" val="2286715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36E0-4DA1-45E5-B793-54280D8F5B0D}"/>
              </a:ext>
            </a:extLst>
          </p:cNvPr>
          <p:cNvSpPr>
            <a:spLocks noGrp="1"/>
          </p:cNvSpPr>
          <p:nvPr>
            <p:ph type="ctrTitle"/>
          </p:nvPr>
        </p:nvSpPr>
        <p:spPr>
          <a:xfrm>
            <a:off x="581191" y="792481"/>
            <a:ext cx="10993549" cy="499871"/>
          </a:xfrm>
        </p:spPr>
        <p:txBody>
          <a:bodyPr>
            <a:normAutofit fontScale="90000"/>
          </a:bodyPr>
          <a:lstStyle/>
          <a:p>
            <a:r>
              <a:rPr lang="el-GR" dirty="0"/>
              <a:t>…</a:t>
            </a:r>
            <a:r>
              <a:rPr lang="el-GR" dirty="0" err="1"/>
              <a:t>Συνεχεια</a:t>
            </a:r>
            <a:endParaRPr lang="el-GR" dirty="0"/>
          </a:p>
        </p:txBody>
      </p:sp>
      <p:sp>
        <p:nvSpPr>
          <p:cNvPr id="3" name="Subtitle 2">
            <a:extLst>
              <a:ext uri="{FF2B5EF4-FFF2-40B4-BE49-F238E27FC236}">
                <a16:creationId xmlns:a16="http://schemas.microsoft.com/office/drawing/2014/main" id="{81FF53FE-846C-45C7-9AE6-7E9B77A962A8}"/>
              </a:ext>
            </a:extLst>
          </p:cNvPr>
          <p:cNvSpPr>
            <a:spLocks noGrp="1"/>
          </p:cNvSpPr>
          <p:nvPr>
            <p:ph type="subTitle" idx="1"/>
          </p:nvPr>
        </p:nvSpPr>
        <p:spPr>
          <a:xfrm>
            <a:off x="581194" y="1621537"/>
            <a:ext cx="10993546" cy="4718304"/>
          </a:xfrm>
          <a:solidFill>
            <a:schemeClr val="bg2"/>
          </a:solidFill>
        </p:spPr>
        <p:txBody>
          <a:bodyPr>
            <a:normAutofit lnSpcReduction="10000"/>
          </a:bodyPr>
          <a:lstStyle/>
          <a:p>
            <a:r>
              <a:rPr lang="el-GR" sz="2800" b="1" cap="none" dirty="0">
                <a:solidFill>
                  <a:schemeClr val="accent6">
                    <a:lumMod val="75000"/>
                  </a:schemeClr>
                </a:solidFill>
              </a:rPr>
              <a:t>Ρόλοι των σχολικών βιβλίων:</a:t>
            </a:r>
          </a:p>
          <a:p>
            <a:pPr marL="457200" indent="-457200">
              <a:buFont typeface="Wingdings" panose="05000000000000000000" pitchFamily="2" charset="2"/>
              <a:buChar char="ü"/>
            </a:pPr>
            <a:r>
              <a:rPr lang="el-GR" sz="2200" b="1" u="sng" cap="none" dirty="0">
                <a:solidFill>
                  <a:schemeClr val="accent6">
                    <a:lumMod val="75000"/>
                  </a:schemeClr>
                </a:solidFill>
              </a:rPr>
              <a:t>Επιστημονικός ρόλος: </a:t>
            </a:r>
            <a:r>
              <a:rPr lang="el-GR" sz="2200" cap="none" dirty="0">
                <a:solidFill>
                  <a:schemeClr val="accent6">
                    <a:lumMod val="75000"/>
                  </a:schemeClr>
                </a:solidFill>
              </a:rPr>
              <a:t>μεταφέρουν την επιστημονική γνώση</a:t>
            </a:r>
          </a:p>
          <a:p>
            <a:pPr marL="457200" indent="-457200">
              <a:buFont typeface="Wingdings" panose="05000000000000000000" pitchFamily="2" charset="2"/>
              <a:buChar char="ü"/>
            </a:pPr>
            <a:r>
              <a:rPr lang="el-GR" sz="2200" b="1" u="sng" cap="none" dirty="0">
                <a:solidFill>
                  <a:schemeClr val="accent6">
                    <a:lumMod val="75000"/>
                  </a:schemeClr>
                </a:solidFill>
              </a:rPr>
              <a:t>Ιδεολογικός ρόλος</a:t>
            </a:r>
            <a:r>
              <a:rPr lang="el-GR" sz="2200" cap="none" dirty="0">
                <a:solidFill>
                  <a:schemeClr val="accent6">
                    <a:lumMod val="75000"/>
                  </a:schemeClr>
                </a:solidFill>
              </a:rPr>
              <a:t>: συμβάλλουν στη διαμόρφωση αξιών, στάσεων και αντιλήψεων για θέματα κοινωνικά, πολιτικά, επιστημονικά </a:t>
            </a:r>
            <a:r>
              <a:rPr lang="el-GR" sz="2200" i="1" cap="none" dirty="0">
                <a:solidFill>
                  <a:schemeClr val="accent6">
                    <a:lumMod val="75000"/>
                  </a:schemeClr>
                </a:solidFill>
              </a:rPr>
              <a:t>(</a:t>
            </a:r>
            <a:r>
              <a:rPr lang="en-US" sz="2200" i="1" cap="none" dirty="0">
                <a:solidFill>
                  <a:schemeClr val="accent6">
                    <a:lumMod val="75000"/>
                  </a:schemeClr>
                </a:solidFill>
              </a:rPr>
              <a:t>Michael Apple</a:t>
            </a:r>
            <a:r>
              <a:rPr lang="el-GR" sz="2200" i="1" cap="none" dirty="0">
                <a:solidFill>
                  <a:schemeClr val="accent6">
                    <a:lumMod val="75000"/>
                  </a:schemeClr>
                </a:solidFill>
              </a:rPr>
              <a:t> στο κλασσικό  έργο του </a:t>
            </a:r>
            <a:r>
              <a:rPr lang="en-US" sz="2200" i="1" cap="none" dirty="0">
                <a:solidFill>
                  <a:schemeClr val="accent6">
                    <a:lumMod val="75000"/>
                  </a:schemeClr>
                </a:solidFill>
              </a:rPr>
              <a:t>Ideology and Curriculum</a:t>
            </a:r>
            <a:r>
              <a:rPr lang="el-GR" sz="2200" i="1" cap="none" dirty="0">
                <a:solidFill>
                  <a:schemeClr val="accent6">
                    <a:lumMod val="75000"/>
                  </a:schemeClr>
                </a:solidFill>
              </a:rPr>
              <a:t> , 1990).</a:t>
            </a:r>
          </a:p>
          <a:p>
            <a:pPr marL="457200" indent="-457200">
              <a:buFont typeface="Wingdings" panose="05000000000000000000" pitchFamily="2" charset="2"/>
              <a:buChar char="ü"/>
            </a:pPr>
            <a:r>
              <a:rPr lang="el-GR" sz="2200" b="1" u="sng" cap="none" dirty="0">
                <a:solidFill>
                  <a:schemeClr val="accent6">
                    <a:lumMod val="75000"/>
                  </a:schemeClr>
                </a:solidFill>
              </a:rPr>
              <a:t>Αισθητικός ρόλος: </a:t>
            </a:r>
            <a:r>
              <a:rPr lang="el-GR" sz="2200" cap="none" dirty="0">
                <a:solidFill>
                  <a:schemeClr val="accent6">
                    <a:lumMod val="75000"/>
                  </a:schemeClr>
                </a:solidFill>
              </a:rPr>
              <a:t>Καλλιεργούν αισθητικά τον μαθητή με το συνολικό στήσιμό τους, τον τρόπο που συνδυάζεται το κείμενο με τις εικόνες και τις γραφικές αναπαραστάσεις.</a:t>
            </a:r>
          </a:p>
          <a:p>
            <a:pPr marL="457200" indent="-457200">
              <a:buFont typeface="Wingdings" panose="05000000000000000000" pitchFamily="2" charset="2"/>
              <a:buChar char="ü"/>
            </a:pPr>
            <a:r>
              <a:rPr lang="el-GR" sz="2200" b="1" u="sng" cap="none" dirty="0" err="1">
                <a:solidFill>
                  <a:schemeClr val="accent6">
                    <a:lumMod val="75000"/>
                  </a:schemeClr>
                </a:solidFill>
              </a:rPr>
              <a:t>Κοινωνικοποιητικός</a:t>
            </a:r>
            <a:r>
              <a:rPr lang="el-GR" sz="2200" b="1" u="sng" cap="none" dirty="0">
                <a:solidFill>
                  <a:schemeClr val="accent6">
                    <a:lumMod val="75000"/>
                  </a:schemeClr>
                </a:solidFill>
              </a:rPr>
              <a:t> ρόλος</a:t>
            </a:r>
            <a:r>
              <a:rPr lang="el-GR" sz="2200" b="1" cap="none" dirty="0">
                <a:solidFill>
                  <a:schemeClr val="accent6">
                    <a:lumMod val="75000"/>
                  </a:schemeClr>
                </a:solidFill>
              </a:rPr>
              <a:t>: </a:t>
            </a:r>
            <a:r>
              <a:rPr lang="el-GR" sz="2200" cap="none" dirty="0">
                <a:solidFill>
                  <a:schemeClr val="accent6">
                    <a:lumMod val="75000"/>
                  </a:schemeClr>
                </a:solidFill>
              </a:rPr>
              <a:t>Λόγω της ομοιογένειάς τους στο ελληνικό εκπαιδευτικό σύστημα, τα σχολικά βιβλία επιτελούν και </a:t>
            </a:r>
            <a:r>
              <a:rPr lang="el-GR" sz="2200" cap="none" dirty="0" err="1">
                <a:solidFill>
                  <a:schemeClr val="accent6">
                    <a:lumMod val="75000"/>
                  </a:schemeClr>
                </a:solidFill>
              </a:rPr>
              <a:t>κοινωνικοποιητικό</a:t>
            </a:r>
            <a:r>
              <a:rPr lang="el-GR" sz="2200" cap="none" dirty="0">
                <a:solidFill>
                  <a:schemeClr val="accent6">
                    <a:lumMod val="75000"/>
                  </a:schemeClr>
                </a:solidFill>
              </a:rPr>
              <a:t> ρόλο μεταξύ των μαθητών </a:t>
            </a:r>
            <a:r>
              <a:rPr lang="el-GR" sz="2200" u="sng" cap="none" dirty="0">
                <a:solidFill>
                  <a:schemeClr val="accent6">
                    <a:lumMod val="75000"/>
                  </a:schemeClr>
                </a:solidFill>
              </a:rPr>
              <a:t>της ίδιας ηλικίας και γενιάς </a:t>
            </a:r>
            <a:r>
              <a:rPr lang="el-GR" sz="2200" cap="none" dirty="0">
                <a:solidFill>
                  <a:schemeClr val="accent6">
                    <a:lumMod val="75000"/>
                  </a:schemeClr>
                </a:solidFill>
              </a:rPr>
              <a:t>που τα έχουν διδαχθεί.</a:t>
            </a:r>
          </a:p>
          <a:p>
            <a:pPr marL="457200" indent="-457200">
              <a:buFont typeface="Wingdings" panose="05000000000000000000" pitchFamily="2" charset="2"/>
              <a:buChar char="ü"/>
            </a:pPr>
            <a:r>
              <a:rPr lang="el-GR" sz="2200" b="1" u="sng" cap="none" dirty="0">
                <a:solidFill>
                  <a:schemeClr val="accent6">
                    <a:lumMod val="75000"/>
                  </a:schemeClr>
                </a:solidFill>
              </a:rPr>
              <a:t>Οικονομική αποτελεσματικότητα</a:t>
            </a:r>
            <a:r>
              <a:rPr lang="el-GR" sz="2200" b="1" cap="none" dirty="0">
                <a:solidFill>
                  <a:schemeClr val="accent6">
                    <a:lumMod val="75000"/>
                  </a:schemeClr>
                </a:solidFill>
              </a:rPr>
              <a:t>: </a:t>
            </a:r>
            <a:r>
              <a:rPr lang="el-GR" sz="2200" cap="none" dirty="0">
                <a:solidFill>
                  <a:schemeClr val="accent6">
                    <a:lumMod val="75000"/>
                  </a:schemeClr>
                </a:solidFill>
              </a:rPr>
              <a:t>δωρεάν τα βιβλία για τους μαθητές ή σε χαμηλή τιμή &amp; μεταφέρονται εύκολα (</a:t>
            </a:r>
            <a:r>
              <a:rPr lang="el-GR" sz="2200" cap="none" dirty="0" err="1">
                <a:solidFill>
                  <a:schemeClr val="accent6">
                    <a:lumMod val="75000"/>
                  </a:schemeClr>
                </a:solidFill>
              </a:rPr>
              <a:t>Κουλουμπαρίτση</a:t>
            </a:r>
            <a:r>
              <a:rPr lang="el-GR" sz="2200" cap="none" dirty="0">
                <a:solidFill>
                  <a:schemeClr val="accent6">
                    <a:lumMod val="75000"/>
                  </a:schemeClr>
                </a:solidFill>
              </a:rPr>
              <a:t>, 2013).</a:t>
            </a:r>
          </a:p>
        </p:txBody>
      </p:sp>
    </p:spTree>
    <p:extLst>
      <p:ext uri="{BB962C8B-B14F-4D97-AF65-F5344CB8AC3E}">
        <p14:creationId xmlns:p14="http://schemas.microsoft.com/office/powerpoint/2010/main" val="2792705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CA1A5-1938-469B-BAFE-DBA4A94F44BD}"/>
              </a:ext>
            </a:extLst>
          </p:cNvPr>
          <p:cNvSpPr>
            <a:spLocks noGrp="1"/>
          </p:cNvSpPr>
          <p:nvPr>
            <p:ph type="title"/>
          </p:nvPr>
        </p:nvSpPr>
        <p:spPr/>
        <p:txBody>
          <a:bodyPr>
            <a:normAutofit/>
          </a:bodyPr>
          <a:lstStyle/>
          <a:p>
            <a:pPr algn="ctr"/>
            <a:r>
              <a:rPr lang="el-GR" sz="4000" dirty="0" err="1"/>
              <a:t>Σχολικα</a:t>
            </a:r>
            <a:r>
              <a:rPr lang="el-GR" sz="4000" dirty="0"/>
              <a:t> </a:t>
            </a:r>
            <a:r>
              <a:rPr lang="el-GR" sz="4000" dirty="0" err="1"/>
              <a:t>Βιβλια</a:t>
            </a:r>
            <a:r>
              <a:rPr lang="el-GR" sz="4000" dirty="0"/>
              <a:t> (Ή </a:t>
            </a:r>
            <a:r>
              <a:rPr lang="el-GR" sz="4000" dirty="0" err="1"/>
              <a:t>εγχειριδια</a:t>
            </a:r>
            <a:r>
              <a:rPr lang="el-GR" sz="4000" dirty="0"/>
              <a:t>)</a:t>
            </a:r>
          </a:p>
        </p:txBody>
      </p:sp>
      <p:sp>
        <p:nvSpPr>
          <p:cNvPr id="3" name="Content Placeholder 2">
            <a:extLst>
              <a:ext uri="{FF2B5EF4-FFF2-40B4-BE49-F238E27FC236}">
                <a16:creationId xmlns:a16="http://schemas.microsoft.com/office/drawing/2014/main" id="{090895C2-C46A-42A0-BB0D-2F268CE93E93}"/>
              </a:ext>
            </a:extLst>
          </p:cNvPr>
          <p:cNvSpPr>
            <a:spLocks noGrp="1"/>
          </p:cNvSpPr>
          <p:nvPr>
            <p:ph idx="1"/>
          </p:nvPr>
        </p:nvSpPr>
        <p:spPr>
          <a:xfrm>
            <a:off x="581192" y="2145793"/>
            <a:ext cx="11029615" cy="3377184"/>
          </a:xfrm>
        </p:spPr>
        <p:txBody>
          <a:bodyPr>
            <a:normAutofit/>
          </a:bodyPr>
          <a:lstStyle/>
          <a:p>
            <a:pPr marL="0" indent="0">
              <a:buNone/>
            </a:pPr>
            <a:r>
              <a:rPr lang="el-GR" sz="2400" dirty="0"/>
              <a:t>Στο ελληνικό εκπαιδευτικό σύστημα, </a:t>
            </a:r>
            <a:r>
              <a:rPr lang="el-GR" sz="2400" b="1" dirty="0"/>
              <a:t>το σχολικό βιβλίο ως τώρα είναι ένα και μοναδικό </a:t>
            </a:r>
            <a:r>
              <a:rPr lang="el-GR" sz="2400" dirty="0"/>
              <a:t>σε </a:t>
            </a:r>
            <a:r>
              <a:rPr lang="el-GR" sz="2400" b="1" dirty="0"/>
              <a:t>κάθε γνωστικό αντικείμενο και αποτελεί την επίσημη εκδοχή του αναλυτικού προγράμματος</a:t>
            </a:r>
            <a:r>
              <a:rPr lang="el-GR" sz="2400" dirty="0"/>
              <a:t>. Θεωρείται ότι μεταφέρει την παιδαγωγικά κατάλληλη και επιστημονικά έγκυρη γνώση και εκφράζει  την αποδεκτή ιδεολογία!</a:t>
            </a:r>
          </a:p>
          <a:p>
            <a:pPr marL="0" indent="0">
              <a:buNone/>
            </a:pPr>
            <a:endParaRPr lang="el-GR" sz="2400" dirty="0"/>
          </a:p>
        </p:txBody>
      </p:sp>
    </p:spTree>
    <p:extLst>
      <p:ext uri="{BB962C8B-B14F-4D97-AF65-F5344CB8AC3E}">
        <p14:creationId xmlns:p14="http://schemas.microsoft.com/office/powerpoint/2010/main" val="1283126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6217E-935F-4856-88B6-76678FC4B54B}"/>
              </a:ext>
            </a:extLst>
          </p:cNvPr>
          <p:cNvSpPr>
            <a:spLocks noGrp="1"/>
          </p:cNvSpPr>
          <p:nvPr>
            <p:ph type="title"/>
          </p:nvPr>
        </p:nvSpPr>
        <p:spPr>
          <a:xfrm>
            <a:off x="581192" y="85345"/>
            <a:ext cx="11029616" cy="1471852"/>
          </a:xfrm>
        </p:spPr>
        <p:txBody>
          <a:bodyPr>
            <a:noAutofit/>
          </a:bodyPr>
          <a:lstStyle/>
          <a:p>
            <a:pPr algn="ctr"/>
            <a:br>
              <a:rPr lang="el-GR" sz="3200" dirty="0"/>
            </a:br>
            <a:br>
              <a:rPr lang="el-GR" sz="3200" dirty="0"/>
            </a:br>
            <a:r>
              <a:rPr lang="el-GR" dirty="0"/>
              <a:t>ΣΧΟΛΙΚΟ ΒΙΒΛΙΟ: ΟΙΚΙΑΚΗ ΟΙΚΟΝΟΜΙΑ </a:t>
            </a:r>
            <a:r>
              <a:rPr lang="el-GR" dirty="0" err="1"/>
              <a:t>Α΄Γυμνασιου</a:t>
            </a:r>
            <a:br>
              <a:rPr lang="el-GR" dirty="0"/>
            </a:br>
            <a:endParaRPr lang="el-GR" dirty="0"/>
          </a:p>
        </p:txBody>
      </p:sp>
      <p:sp>
        <p:nvSpPr>
          <p:cNvPr id="6" name="Rectangle 5">
            <a:extLst>
              <a:ext uri="{FF2B5EF4-FFF2-40B4-BE49-F238E27FC236}">
                <a16:creationId xmlns:a16="http://schemas.microsoft.com/office/drawing/2014/main" id="{97A20C54-2DD2-45E3-9731-2C866C2754E0}"/>
              </a:ext>
            </a:extLst>
          </p:cNvPr>
          <p:cNvSpPr/>
          <p:nvPr/>
        </p:nvSpPr>
        <p:spPr>
          <a:xfrm>
            <a:off x="5315712" y="1913972"/>
            <a:ext cx="6547104" cy="615553"/>
          </a:xfrm>
          <a:prstGeom prst="rect">
            <a:avLst/>
          </a:prstGeom>
        </p:spPr>
        <p:txBody>
          <a:bodyPr wrap="square">
            <a:spAutoFit/>
          </a:bodyPr>
          <a:lstStyle/>
          <a:p>
            <a:endParaRPr lang="el-GR" sz="1600" dirty="0">
              <a:solidFill>
                <a:srgbClr val="000000"/>
              </a:solidFill>
            </a:endParaRPr>
          </a:p>
          <a:p>
            <a:endParaRPr lang="el-GR" dirty="0">
              <a:solidFill>
                <a:srgbClr val="000000"/>
              </a:solidFill>
              <a:effectLst/>
            </a:endParaRPr>
          </a:p>
        </p:txBody>
      </p:sp>
      <p:pic>
        <p:nvPicPr>
          <p:cNvPr id="7" name="Εικόνα 6">
            <a:extLst>
              <a:ext uri="{FF2B5EF4-FFF2-40B4-BE49-F238E27FC236}">
                <a16:creationId xmlns:a16="http://schemas.microsoft.com/office/drawing/2014/main" id="{6F11648C-5844-30C7-D2C7-E8C28E840735}"/>
              </a:ext>
            </a:extLst>
          </p:cNvPr>
          <p:cNvPicPr>
            <a:picLocks noChangeAspect="1"/>
          </p:cNvPicPr>
          <p:nvPr/>
        </p:nvPicPr>
        <p:blipFill rotWithShape="1">
          <a:blip r:embed="rId2"/>
          <a:srcRect l="32822" t="9908" r="32426" b="5590"/>
          <a:stretch/>
        </p:blipFill>
        <p:spPr>
          <a:xfrm>
            <a:off x="6690511" y="1213164"/>
            <a:ext cx="4445251" cy="5495456"/>
          </a:xfrm>
          <a:prstGeom prst="rect">
            <a:avLst/>
          </a:prstGeom>
        </p:spPr>
      </p:pic>
      <p:pic>
        <p:nvPicPr>
          <p:cNvPr id="4" name="Εικόνα 3">
            <a:extLst>
              <a:ext uri="{FF2B5EF4-FFF2-40B4-BE49-F238E27FC236}">
                <a16:creationId xmlns:a16="http://schemas.microsoft.com/office/drawing/2014/main" id="{83F18D1E-6EAE-6214-0207-F70A29B40472}"/>
              </a:ext>
            </a:extLst>
          </p:cNvPr>
          <p:cNvPicPr>
            <a:picLocks noChangeAspect="1"/>
          </p:cNvPicPr>
          <p:nvPr/>
        </p:nvPicPr>
        <p:blipFill rotWithShape="1">
          <a:blip r:embed="rId3"/>
          <a:srcRect l="31485" t="12277" r="32277" b="3498"/>
          <a:stretch/>
        </p:blipFill>
        <p:spPr>
          <a:xfrm>
            <a:off x="581192" y="1118104"/>
            <a:ext cx="4237021" cy="5590516"/>
          </a:xfrm>
          <a:prstGeom prst="rect">
            <a:avLst/>
          </a:prstGeom>
        </p:spPr>
      </p:pic>
      <p:sp>
        <p:nvSpPr>
          <p:cNvPr id="5" name="Ορθογώνιο: Στρογγύλεμα γωνιών 4">
            <a:extLst>
              <a:ext uri="{FF2B5EF4-FFF2-40B4-BE49-F238E27FC236}">
                <a16:creationId xmlns:a16="http://schemas.microsoft.com/office/drawing/2014/main" id="{B052CD4A-E279-BCA1-6369-4FAD37003075}"/>
              </a:ext>
            </a:extLst>
          </p:cNvPr>
          <p:cNvSpPr/>
          <p:nvPr/>
        </p:nvSpPr>
        <p:spPr>
          <a:xfrm>
            <a:off x="4280478" y="2738418"/>
            <a:ext cx="2070467" cy="8238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Τετράδιο Εργασιών</a:t>
            </a:r>
          </a:p>
        </p:txBody>
      </p:sp>
      <p:sp>
        <p:nvSpPr>
          <p:cNvPr id="8" name="Ορθογώνιο: Στρογγύλεμα γωνιών 7">
            <a:extLst>
              <a:ext uri="{FF2B5EF4-FFF2-40B4-BE49-F238E27FC236}">
                <a16:creationId xmlns:a16="http://schemas.microsoft.com/office/drawing/2014/main" id="{EAD6AB5E-84F4-BC62-A140-12BD574EDFB9}"/>
              </a:ext>
            </a:extLst>
          </p:cNvPr>
          <p:cNvSpPr/>
          <p:nvPr/>
        </p:nvSpPr>
        <p:spPr>
          <a:xfrm>
            <a:off x="4280478" y="3902553"/>
            <a:ext cx="2070467" cy="82386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Εργαστηριακός Οδηγός</a:t>
            </a:r>
          </a:p>
        </p:txBody>
      </p:sp>
    </p:spTree>
    <p:extLst>
      <p:ext uri="{BB962C8B-B14F-4D97-AF65-F5344CB8AC3E}">
        <p14:creationId xmlns:p14="http://schemas.microsoft.com/office/powerpoint/2010/main" val="3360479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13272-03FA-4564-8AE3-91CBAC1FEFE9}"/>
              </a:ext>
            </a:extLst>
          </p:cNvPr>
          <p:cNvSpPr>
            <a:spLocks noGrp="1"/>
          </p:cNvSpPr>
          <p:nvPr>
            <p:ph type="title"/>
          </p:nvPr>
        </p:nvSpPr>
        <p:spPr>
          <a:xfrm>
            <a:off x="581192" y="457200"/>
            <a:ext cx="11029616" cy="1660358"/>
          </a:xfrm>
        </p:spPr>
        <p:txBody>
          <a:bodyPr>
            <a:noAutofit/>
          </a:bodyPr>
          <a:lstStyle/>
          <a:p>
            <a:pPr algn="ctr"/>
            <a:br>
              <a:rPr lang="el-GR" sz="3600" dirty="0"/>
            </a:br>
            <a:br>
              <a:rPr lang="el-GR" sz="3600" dirty="0"/>
            </a:br>
            <a:r>
              <a:rPr lang="el-GR" sz="3600" dirty="0"/>
              <a:t>Το </a:t>
            </a:r>
            <a:r>
              <a:rPr lang="el-GR" sz="3600" dirty="0" err="1"/>
              <a:t>ΩρολΟγιο</a:t>
            </a:r>
            <a:r>
              <a:rPr lang="el-GR" sz="3600" dirty="0"/>
              <a:t> </a:t>
            </a:r>
            <a:r>
              <a:rPr lang="el-GR" sz="3600" dirty="0" err="1"/>
              <a:t>ΠρΟγραμμα</a:t>
            </a:r>
            <a:br>
              <a:rPr lang="el-GR" sz="3600" dirty="0"/>
            </a:br>
            <a:endParaRPr lang="el-GR" sz="3600" dirty="0"/>
          </a:p>
        </p:txBody>
      </p:sp>
      <p:graphicFrame>
        <p:nvGraphicFramePr>
          <p:cNvPr id="4" name="Content Placeholder 3">
            <a:extLst>
              <a:ext uri="{FF2B5EF4-FFF2-40B4-BE49-F238E27FC236}">
                <a16:creationId xmlns:a16="http://schemas.microsoft.com/office/drawing/2014/main" id="{ACDCFCC3-6ECA-4BE8-A09C-EB3E57201294}"/>
              </a:ext>
            </a:extLst>
          </p:cNvPr>
          <p:cNvGraphicFramePr>
            <a:graphicFrameLocks noGrp="1"/>
          </p:cNvGraphicFramePr>
          <p:nvPr>
            <p:ph idx="1"/>
            <p:extLst>
              <p:ext uri="{D42A27DB-BD31-4B8C-83A1-F6EECF244321}">
                <p14:modId xmlns:p14="http://schemas.microsoft.com/office/powerpoint/2010/main" val="254853863"/>
              </p:ext>
            </p:extLst>
          </p:nvPr>
        </p:nvGraphicFramePr>
        <p:xfrm>
          <a:off x="581025" y="1997242"/>
          <a:ext cx="11029950" cy="4969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7312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F2696-AC83-4CE5-A63D-C0ED977D10F1}"/>
              </a:ext>
            </a:extLst>
          </p:cNvPr>
          <p:cNvSpPr>
            <a:spLocks noGrp="1"/>
          </p:cNvSpPr>
          <p:nvPr>
            <p:ph type="title"/>
          </p:nvPr>
        </p:nvSpPr>
        <p:spPr>
          <a:xfrm>
            <a:off x="581192" y="787500"/>
            <a:ext cx="11029616" cy="851177"/>
          </a:xfrm>
          <a:solidFill>
            <a:schemeClr val="bg1">
              <a:lumMod val="95000"/>
            </a:schemeClr>
          </a:solidFill>
        </p:spPr>
        <p:txBody>
          <a:bodyPr>
            <a:normAutofit fontScale="90000"/>
          </a:bodyPr>
          <a:lstStyle/>
          <a:p>
            <a:r>
              <a:rPr lang="el-GR" sz="2200" b="1" dirty="0" err="1">
                <a:solidFill>
                  <a:srgbClr val="92D050"/>
                </a:solidFill>
              </a:rPr>
              <a:t>Απο</a:t>
            </a:r>
            <a:r>
              <a:rPr lang="el-GR" sz="2200" b="1" dirty="0">
                <a:solidFill>
                  <a:srgbClr val="92D050"/>
                </a:solidFill>
              </a:rPr>
              <a:t> το 2021 και </a:t>
            </a:r>
            <a:r>
              <a:rPr lang="el-GR" sz="2200" b="1" dirty="0" err="1">
                <a:solidFill>
                  <a:srgbClr val="92D050"/>
                </a:solidFill>
              </a:rPr>
              <a:t>μετα</a:t>
            </a:r>
            <a:br>
              <a:rPr lang="el-GR" sz="2200" dirty="0">
                <a:solidFill>
                  <a:srgbClr val="92D050"/>
                </a:solidFill>
              </a:rPr>
            </a:br>
            <a:r>
              <a:rPr lang="el-GR" sz="2200" dirty="0">
                <a:solidFill>
                  <a:srgbClr val="92D050"/>
                </a:solidFill>
              </a:rPr>
              <a:t>ΝΕΑ ΠΡΟΓΡΑΜΜΑΤΑ ΣΠΟΥΔΩΝ για τα </a:t>
            </a:r>
            <a:r>
              <a:rPr lang="el-GR" sz="2200" dirty="0" err="1">
                <a:solidFill>
                  <a:srgbClr val="92D050"/>
                </a:solidFill>
              </a:rPr>
              <a:t>γνωστικα</a:t>
            </a:r>
            <a:r>
              <a:rPr lang="el-GR" sz="2200" dirty="0">
                <a:solidFill>
                  <a:srgbClr val="92D050"/>
                </a:solidFill>
              </a:rPr>
              <a:t>  </a:t>
            </a:r>
            <a:r>
              <a:rPr lang="el-GR" sz="2200" dirty="0" err="1">
                <a:solidFill>
                  <a:srgbClr val="92D050"/>
                </a:solidFill>
              </a:rPr>
              <a:t>Αντικειμενα</a:t>
            </a:r>
            <a:r>
              <a:rPr lang="el-GR" sz="2200" dirty="0">
                <a:solidFill>
                  <a:srgbClr val="92D050"/>
                </a:solidFill>
              </a:rPr>
              <a:t> </a:t>
            </a:r>
            <a:r>
              <a:rPr lang="el-GR" sz="2200" dirty="0" err="1">
                <a:solidFill>
                  <a:srgbClr val="92D050"/>
                </a:solidFill>
              </a:rPr>
              <a:t>ολων</a:t>
            </a:r>
            <a:r>
              <a:rPr lang="el-GR" sz="2200" dirty="0">
                <a:solidFill>
                  <a:srgbClr val="92D050"/>
                </a:solidFill>
              </a:rPr>
              <a:t> των </a:t>
            </a:r>
            <a:r>
              <a:rPr lang="el-GR" sz="2200" dirty="0" err="1">
                <a:solidFill>
                  <a:srgbClr val="92D050"/>
                </a:solidFill>
              </a:rPr>
              <a:t>ταξεων</a:t>
            </a:r>
            <a:br>
              <a:rPr lang="el-GR" sz="1800" dirty="0">
                <a:solidFill>
                  <a:srgbClr val="92D050"/>
                </a:solidFill>
              </a:rPr>
            </a:br>
            <a:r>
              <a:rPr lang="el-GR" sz="1800" dirty="0">
                <a:solidFill>
                  <a:srgbClr val="92D050"/>
                </a:solidFill>
              </a:rPr>
              <a:t> </a:t>
            </a:r>
          </a:p>
        </p:txBody>
      </p:sp>
      <p:sp>
        <p:nvSpPr>
          <p:cNvPr id="3" name="Content Placeholder 2">
            <a:extLst>
              <a:ext uri="{FF2B5EF4-FFF2-40B4-BE49-F238E27FC236}">
                <a16:creationId xmlns:a16="http://schemas.microsoft.com/office/drawing/2014/main" id="{B627B7EB-A18A-4689-8151-67DDBE92C007}"/>
              </a:ext>
            </a:extLst>
          </p:cNvPr>
          <p:cNvSpPr>
            <a:spLocks noGrp="1"/>
          </p:cNvSpPr>
          <p:nvPr>
            <p:ph idx="1"/>
          </p:nvPr>
        </p:nvSpPr>
        <p:spPr>
          <a:xfrm>
            <a:off x="581192" y="3474720"/>
            <a:ext cx="11029615" cy="2384079"/>
          </a:xfrm>
        </p:spPr>
        <p:txBody>
          <a:bodyPr>
            <a:normAutofit/>
          </a:bodyPr>
          <a:lstStyle/>
          <a:p>
            <a:pPr marL="0" indent="0">
              <a:buNone/>
            </a:pPr>
            <a:endParaRPr lang="el-GR" sz="2800" dirty="0"/>
          </a:p>
          <a:p>
            <a:pPr marL="0" indent="0">
              <a:buNone/>
            </a:pPr>
            <a:endParaRPr lang="el-GR" sz="2800" dirty="0"/>
          </a:p>
          <a:p>
            <a:endParaRPr lang="el-GR" sz="2800" dirty="0"/>
          </a:p>
          <a:p>
            <a:endParaRPr lang="el-GR" sz="2800" dirty="0"/>
          </a:p>
          <a:p>
            <a:endParaRPr lang="el-GR" sz="2800" dirty="0"/>
          </a:p>
          <a:p>
            <a:endParaRPr lang="el-GR" dirty="0"/>
          </a:p>
          <a:p>
            <a:endParaRPr lang="el-GR" dirty="0"/>
          </a:p>
          <a:p>
            <a:endParaRPr lang="el-GR" dirty="0"/>
          </a:p>
          <a:p>
            <a:endParaRPr lang="el-GR" dirty="0"/>
          </a:p>
        </p:txBody>
      </p:sp>
      <p:pic>
        <p:nvPicPr>
          <p:cNvPr id="5" name="Εικόνα 4" descr="Εικόνα που περιέχει κείμενο, στιγμιότυπο οθόνης, λογισμικό, εικονίδιο υπολογιστή&#10;&#10;Το περιεχόμενο που δημιουργείται από AI ενδέχεται να είναι εσφαλμένο.">
            <a:extLst>
              <a:ext uri="{FF2B5EF4-FFF2-40B4-BE49-F238E27FC236}">
                <a16:creationId xmlns:a16="http://schemas.microsoft.com/office/drawing/2014/main" id="{B0A296EE-9D34-E40F-2B63-0B3A9B2190C1}"/>
              </a:ext>
            </a:extLst>
          </p:cNvPr>
          <p:cNvPicPr>
            <a:picLocks noChangeAspect="1"/>
          </p:cNvPicPr>
          <p:nvPr/>
        </p:nvPicPr>
        <p:blipFill>
          <a:blip r:embed="rId2"/>
          <a:srcRect l="21015" t="26403" r="31312" b="22693"/>
          <a:stretch>
            <a:fillRect/>
          </a:stretch>
        </p:blipFill>
        <p:spPr>
          <a:xfrm>
            <a:off x="431902" y="2024743"/>
            <a:ext cx="5812324" cy="3713584"/>
          </a:xfrm>
          <a:prstGeom prst="rect">
            <a:avLst/>
          </a:prstGeom>
        </p:spPr>
      </p:pic>
      <p:pic>
        <p:nvPicPr>
          <p:cNvPr id="7" name="Εικόνα 6" descr="Εικόνα που περιέχει κείμενο, στιγμιότυπο οθόνης, λογισμικό, εικονίδιο υπολογιστή&#10;&#10;Το περιεχόμενο που δημιουργείται από AI ενδέχεται να είναι εσφαλμένο.">
            <a:extLst>
              <a:ext uri="{FF2B5EF4-FFF2-40B4-BE49-F238E27FC236}">
                <a16:creationId xmlns:a16="http://schemas.microsoft.com/office/drawing/2014/main" id="{E2573F2B-178A-1F13-F7EF-8C2CDBC15412}"/>
              </a:ext>
            </a:extLst>
          </p:cNvPr>
          <p:cNvPicPr>
            <a:picLocks noChangeAspect="1"/>
          </p:cNvPicPr>
          <p:nvPr/>
        </p:nvPicPr>
        <p:blipFill>
          <a:blip r:embed="rId3"/>
          <a:srcRect l="28105" t="15512" r="39480" b="68514"/>
          <a:stretch>
            <a:fillRect/>
          </a:stretch>
        </p:blipFill>
        <p:spPr>
          <a:xfrm>
            <a:off x="6096000" y="2687216"/>
            <a:ext cx="5012602" cy="2304661"/>
          </a:xfrm>
          <a:prstGeom prst="rect">
            <a:avLst/>
          </a:prstGeom>
        </p:spPr>
      </p:pic>
      <mc:AlternateContent xmlns:mc="http://schemas.openxmlformats.org/markup-compatibility/2006" xmlns:p14="http://schemas.microsoft.com/office/powerpoint/2010/main">
        <mc:Choice Requires="p14">
          <p:contentPart p14:bwMode="auto" r:id="rId4">
            <p14:nvContentPartPr>
              <p14:cNvPr id="14" name="Γραφή 13">
                <a:extLst>
                  <a:ext uri="{FF2B5EF4-FFF2-40B4-BE49-F238E27FC236}">
                    <a16:creationId xmlns:a16="http://schemas.microsoft.com/office/drawing/2014/main" id="{D576B750-BCB7-29D8-0F67-7B0217109ED7}"/>
                  </a:ext>
                </a:extLst>
              </p14:cNvPr>
              <p14:cNvContentPartPr/>
              <p14:nvPr/>
            </p14:nvContentPartPr>
            <p14:xfrm>
              <a:off x="5704986" y="4053438"/>
              <a:ext cx="3017520" cy="829440"/>
            </p14:xfrm>
          </p:contentPart>
        </mc:Choice>
        <mc:Fallback xmlns="">
          <p:pic>
            <p:nvPicPr>
              <p:cNvPr id="14" name="Γραφή 13">
                <a:extLst>
                  <a:ext uri="{FF2B5EF4-FFF2-40B4-BE49-F238E27FC236}">
                    <a16:creationId xmlns:a16="http://schemas.microsoft.com/office/drawing/2014/main" id="{D576B750-BCB7-29D8-0F67-7B0217109ED7}"/>
                  </a:ext>
                </a:extLst>
              </p:cNvPr>
              <p:cNvPicPr/>
              <p:nvPr/>
            </p:nvPicPr>
            <p:blipFill>
              <a:blip r:embed="rId5"/>
              <a:stretch>
                <a:fillRect/>
              </a:stretch>
            </p:blipFill>
            <p:spPr>
              <a:xfrm>
                <a:off x="5686986" y="4017438"/>
                <a:ext cx="3053160" cy="901080"/>
              </a:xfrm>
              <a:prstGeom prst="rect">
                <a:avLst/>
              </a:prstGeom>
            </p:spPr>
          </p:pic>
        </mc:Fallback>
      </mc:AlternateContent>
    </p:spTree>
    <p:extLst>
      <p:ext uri="{BB962C8B-B14F-4D97-AF65-F5344CB8AC3E}">
        <p14:creationId xmlns:p14="http://schemas.microsoft.com/office/powerpoint/2010/main" val="2246846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4B2C-4C73-417E-84C6-371DDE279047}"/>
              </a:ext>
            </a:extLst>
          </p:cNvPr>
          <p:cNvSpPr>
            <a:spLocks noGrp="1"/>
          </p:cNvSpPr>
          <p:nvPr>
            <p:ph type="title"/>
          </p:nvPr>
        </p:nvSpPr>
        <p:spPr/>
        <p:txBody>
          <a:bodyPr/>
          <a:lstStyle/>
          <a:p>
            <a:r>
              <a:rPr lang="el-GR" dirty="0"/>
              <a:t>…</a:t>
            </a:r>
            <a:r>
              <a:rPr lang="el-GR" cap="none" dirty="0"/>
              <a:t>συνέχεια</a:t>
            </a:r>
            <a:endParaRPr lang="el-GR" dirty="0"/>
          </a:p>
        </p:txBody>
      </p:sp>
      <p:sp>
        <p:nvSpPr>
          <p:cNvPr id="3" name="Content Placeholder 2">
            <a:extLst>
              <a:ext uri="{FF2B5EF4-FFF2-40B4-BE49-F238E27FC236}">
                <a16:creationId xmlns:a16="http://schemas.microsoft.com/office/drawing/2014/main" id="{1CADECC2-22C9-449E-BEE6-996F63647F49}"/>
              </a:ext>
            </a:extLst>
          </p:cNvPr>
          <p:cNvSpPr>
            <a:spLocks noGrp="1"/>
          </p:cNvSpPr>
          <p:nvPr>
            <p:ph idx="1"/>
          </p:nvPr>
        </p:nvSpPr>
        <p:spPr>
          <a:xfrm>
            <a:off x="581192" y="2180496"/>
            <a:ext cx="11029615" cy="3988656"/>
          </a:xfrm>
        </p:spPr>
        <p:txBody>
          <a:bodyPr>
            <a:noAutofit/>
          </a:bodyPr>
          <a:lstStyle/>
          <a:p>
            <a:r>
              <a:rPr lang="el-GR" sz="2400" i="1" dirty="0"/>
              <a:t>Νέο</a:t>
            </a:r>
            <a:r>
              <a:rPr lang="el-GR" sz="2400" dirty="0"/>
              <a:t> Πρόγραμμα Σπουδών (Π.Σ) του μαθήματος της Οικιακής Οικονομίας της Α ́ τάξης Γυμνασίου.</a:t>
            </a:r>
            <a:endParaRPr lang="en-US" sz="2400" dirty="0"/>
          </a:p>
          <a:p>
            <a:pPr marL="0" indent="0">
              <a:buNone/>
            </a:pPr>
            <a:endParaRPr lang="en-US" sz="2400" dirty="0"/>
          </a:p>
          <a:p>
            <a:r>
              <a:rPr lang="el-GR" sz="2400" b="1" dirty="0">
                <a:solidFill>
                  <a:schemeClr val="tx1"/>
                </a:solidFill>
              </a:rPr>
              <a:t>ΣΗΜΕΙΩΣΗ:</a:t>
            </a:r>
            <a:r>
              <a:rPr lang="el-GR" sz="2400" dirty="0">
                <a:solidFill>
                  <a:schemeClr val="tx1"/>
                </a:solidFill>
              </a:rPr>
              <a:t> Τα νέα ΠΣ έχουν συνοδευτεί από νέα εγχειρίδια (βιβλία) που ακόμα δεν έχουν ακόμα κυκλοφορήσει.</a:t>
            </a:r>
          </a:p>
          <a:p>
            <a:pPr algn="ctr"/>
            <a:r>
              <a:rPr lang="el-GR" sz="2400" dirty="0">
                <a:solidFill>
                  <a:srgbClr val="FF0000"/>
                </a:solidFill>
              </a:rPr>
              <a:t>Θα είναι πάνω από ένα βιβλίο για κάθε μάθημα (γνωστικό αντικείμενο). </a:t>
            </a:r>
            <a:r>
              <a:rPr lang="el-GR" sz="2400" b="1" dirty="0">
                <a:solidFill>
                  <a:srgbClr val="FF0000"/>
                </a:solidFill>
                <a:highlight>
                  <a:srgbClr val="FFFF00"/>
                </a:highlight>
              </a:rPr>
              <a:t>Πολλαπλό βιβλίο.</a:t>
            </a:r>
          </a:p>
        </p:txBody>
      </p:sp>
    </p:spTree>
    <p:extLst>
      <p:ext uri="{BB962C8B-B14F-4D97-AF65-F5344CB8AC3E}">
        <p14:creationId xmlns:p14="http://schemas.microsoft.com/office/powerpoint/2010/main" val="2447689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032E-7D7F-4F33-9C78-2198D89DFBC2}"/>
              </a:ext>
            </a:extLst>
          </p:cNvPr>
          <p:cNvSpPr>
            <a:spLocks noGrp="1"/>
          </p:cNvSpPr>
          <p:nvPr>
            <p:ph type="ctrTitle"/>
          </p:nvPr>
        </p:nvSpPr>
        <p:spPr/>
        <p:txBody>
          <a:bodyPr/>
          <a:lstStyle/>
          <a:p>
            <a:r>
              <a:rPr lang="el-GR" dirty="0"/>
              <a:t>Κι </a:t>
            </a:r>
            <a:r>
              <a:rPr lang="el-GR" dirty="0" err="1"/>
              <a:t>αφου</a:t>
            </a:r>
            <a:r>
              <a:rPr lang="el-GR" dirty="0"/>
              <a:t> </a:t>
            </a:r>
            <a:r>
              <a:rPr lang="el-GR" dirty="0" err="1"/>
              <a:t>κουραστηκατε</a:t>
            </a:r>
            <a:r>
              <a:rPr lang="el-GR" dirty="0"/>
              <a:t> με </a:t>
            </a:r>
            <a:r>
              <a:rPr lang="el-GR" dirty="0" err="1"/>
              <a:t>τοσεσ</a:t>
            </a:r>
            <a:r>
              <a:rPr lang="el-GR" dirty="0"/>
              <a:t> </a:t>
            </a:r>
            <a:r>
              <a:rPr lang="el-GR" dirty="0" err="1"/>
              <a:t>πληροφοριεσ</a:t>
            </a:r>
            <a:r>
              <a:rPr lang="el-GR" dirty="0"/>
              <a:t> ως </a:t>
            </a:r>
            <a:r>
              <a:rPr lang="el-GR" dirty="0" err="1"/>
              <a:t>εΔω</a:t>
            </a:r>
            <a:r>
              <a:rPr lang="el-GR" dirty="0"/>
              <a:t>….</a:t>
            </a:r>
            <a:r>
              <a:rPr lang="el-GR" dirty="0" err="1"/>
              <a:t>Ασ</a:t>
            </a:r>
            <a:r>
              <a:rPr lang="el-GR" dirty="0"/>
              <a:t> </a:t>
            </a:r>
            <a:r>
              <a:rPr lang="el-GR" dirty="0" err="1"/>
              <a:t>Αλλαξουμε</a:t>
            </a:r>
            <a:r>
              <a:rPr lang="el-GR" dirty="0"/>
              <a:t> </a:t>
            </a:r>
            <a:r>
              <a:rPr lang="el-GR" dirty="0" err="1"/>
              <a:t>λιγο</a:t>
            </a:r>
            <a:r>
              <a:rPr lang="el-GR" dirty="0"/>
              <a:t> κλίμα…</a:t>
            </a:r>
          </a:p>
        </p:txBody>
      </p:sp>
      <p:sp>
        <p:nvSpPr>
          <p:cNvPr id="3" name="Subtitle 2">
            <a:extLst>
              <a:ext uri="{FF2B5EF4-FFF2-40B4-BE49-F238E27FC236}">
                <a16:creationId xmlns:a16="http://schemas.microsoft.com/office/drawing/2014/main" id="{071BE594-0845-4EC2-8239-DACE77AD351D}"/>
              </a:ext>
            </a:extLst>
          </p:cNvPr>
          <p:cNvSpPr>
            <a:spLocks noGrp="1"/>
          </p:cNvSpPr>
          <p:nvPr>
            <p:ph type="subTitle" idx="1"/>
          </p:nvPr>
        </p:nvSpPr>
        <p:spPr>
          <a:xfrm>
            <a:off x="629962" y="3429001"/>
            <a:ext cx="10993546" cy="1475013"/>
          </a:xfrm>
          <a:solidFill>
            <a:schemeClr val="accent6">
              <a:lumMod val="20000"/>
              <a:lumOff val="80000"/>
            </a:schemeClr>
          </a:solidFill>
        </p:spPr>
        <p:txBody>
          <a:bodyPr>
            <a:normAutofit/>
          </a:bodyPr>
          <a:lstStyle/>
          <a:p>
            <a:pPr algn="ctr"/>
            <a:r>
              <a:rPr lang="el-GR" sz="3600" i="1" dirty="0">
                <a:solidFill>
                  <a:srgbClr val="00B0F0"/>
                </a:solidFill>
              </a:rPr>
              <a:t>Ας </a:t>
            </a:r>
            <a:r>
              <a:rPr lang="el-GR" sz="3600" i="1" dirty="0" err="1">
                <a:solidFill>
                  <a:srgbClr val="00B0F0"/>
                </a:solidFill>
              </a:rPr>
              <a:t>δουμε</a:t>
            </a:r>
            <a:r>
              <a:rPr lang="el-GR" sz="3600" i="1" dirty="0">
                <a:solidFill>
                  <a:srgbClr val="00B0F0"/>
                </a:solidFill>
              </a:rPr>
              <a:t> που ΜΠΟΡΟΥΝ ΝΑ μας </a:t>
            </a:r>
            <a:r>
              <a:rPr lang="el-GR" sz="3600" i="1" dirty="0" err="1">
                <a:solidFill>
                  <a:srgbClr val="00B0F0"/>
                </a:solidFill>
              </a:rPr>
              <a:t>πανε</a:t>
            </a:r>
            <a:r>
              <a:rPr lang="el-GR" sz="3600" i="1" dirty="0">
                <a:solidFill>
                  <a:srgbClr val="00B0F0"/>
                </a:solidFill>
              </a:rPr>
              <a:t>  τα ΠΣ, Τα </a:t>
            </a:r>
            <a:r>
              <a:rPr lang="el-GR" sz="3600" i="1" dirty="0" err="1">
                <a:solidFill>
                  <a:srgbClr val="00B0F0"/>
                </a:solidFill>
              </a:rPr>
              <a:t>βιβλια</a:t>
            </a:r>
            <a:r>
              <a:rPr lang="el-GR" sz="3600" i="1" dirty="0">
                <a:solidFill>
                  <a:srgbClr val="00B0F0"/>
                </a:solidFill>
              </a:rPr>
              <a:t> και η </a:t>
            </a:r>
            <a:r>
              <a:rPr lang="el-GR" sz="3600" i="1" dirty="0" err="1">
                <a:solidFill>
                  <a:srgbClr val="00B0F0"/>
                </a:solidFill>
              </a:rPr>
              <a:t>διδασκαλια</a:t>
            </a:r>
            <a:r>
              <a:rPr lang="el-GR" sz="3600" i="1" dirty="0">
                <a:solidFill>
                  <a:srgbClr val="00B0F0"/>
                </a:solidFill>
              </a:rPr>
              <a:t>…</a:t>
            </a:r>
          </a:p>
        </p:txBody>
      </p:sp>
    </p:spTree>
    <p:extLst>
      <p:ext uri="{BB962C8B-B14F-4D97-AF65-F5344CB8AC3E}">
        <p14:creationId xmlns:p14="http://schemas.microsoft.com/office/powerpoint/2010/main" val="318531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9BB967-9920-4D2A-9EE8-019D64F229A2}"/>
              </a:ext>
            </a:extLst>
          </p:cNvPr>
          <p:cNvSpPr/>
          <p:nvPr/>
        </p:nvSpPr>
        <p:spPr>
          <a:xfrm>
            <a:off x="1267968" y="1920895"/>
            <a:ext cx="7876032" cy="3939540"/>
          </a:xfrm>
          <a:prstGeom prst="rect">
            <a:avLst/>
          </a:prstGeom>
          <a:solidFill>
            <a:schemeClr val="accent1">
              <a:lumMod val="20000"/>
              <a:lumOff val="80000"/>
            </a:schemeClr>
          </a:solidFill>
        </p:spPr>
        <p:txBody>
          <a:bodyPr wrap="square">
            <a:spAutoFit/>
          </a:bodyPr>
          <a:lstStyle/>
          <a:p>
            <a:endParaRPr lang="el-GR" sz="1000" dirty="0">
              <a:solidFill>
                <a:srgbClr val="000000"/>
              </a:solidFill>
              <a:latin typeface="Constantia" panose="02030602050306030303" pitchFamily="18" charset="0"/>
            </a:endParaRPr>
          </a:p>
          <a:p>
            <a:r>
              <a:rPr lang="el-GR" sz="2400" dirty="0">
                <a:latin typeface="Constantia" panose="02030602050306030303" pitchFamily="18" charset="0"/>
              </a:rPr>
              <a:t>Μια φορά κι έναν καιρό ήταν ένας ιππόκαμπος. </a:t>
            </a:r>
          </a:p>
          <a:p>
            <a:r>
              <a:rPr lang="el-GR" sz="2400" dirty="0">
                <a:latin typeface="Constantia" panose="02030602050306030303" pitchFamily="18" charset="0"/>
              </a:rPr>
              <a:t>Μια μέρα, πήρε τα επτά του </a:t>
            </a:r>
            <a:r>
              <a:rPr lang="el-GR" sz="2400" dirty="0" err="1">
                <a:latin typeface="Constantia" panose="02030602050306030303" pitchFamily="18" charset="0"/>
              </a:rPr>
              <a:t>τάληρα</a:t>
            </a:r>
            <a:r>
              <a:rPr lang="el-GR" sz="2400" dirty="0">
                <a:latin typeface="Constantia" panose="02030602050306030303" pitchFamily="18" charset="0"/>
              </a:rPr>
              <a:t> και κάλπασε στο άγνωστο, για να βρει τη τύχη του. Δεν πήγε μακριά και συναντάει ένα χέλι που του φωνάζει: </a:t>
            </a:r>
          </a:p>
          <a:p>
            <a:r>
              <a:rPr lang="el-GR" sz="2400" dirty="0">
                <a:latin typeface="Constantia" panose="02030602050306030303" pitchFamily="18" charset="0"/>
              </a:rPr>
              <a:t>«Ε, γεια σου φιλαράκο. Για πού το’ </a:t>
            </a:r>
            <a:r>
              <a:rPr lang="el-GR" sz="2400" dirty="0" err="1">
                <a:latin typeface="Constantia" panose="02030602050306030303" pitchFamily="18" charset="0"/>
              </a:rPr>
              <a:t>βαλες</a:t>
            </a:r>
            <a:r>
              <a:rPr lang="el-GR" sz="2400" dirty="0">
                <a:latin typeface="Constantia" panose="02030602050306030303" pitchFamily="18" charset="0"/>
              </a:rPr>
              <a:t>;» </a:t>
            </a:r>
          </a:p>
          <a:p>
            <a:r>
              <a:rPr lang="el-GR" sz="2400" dirty="0">
                <a:latin typeface="Constantia" panose="02030602050306030303" pitchFamily="18" charset="0"/>
              </a:rPr>
              <a:t>«Πήρα το δρόμο, για να βρω τη τύχη μου», απάντησε ο ιππόκαμπος υπερήφανα. </a:t>
            </a:r>
          </a:p>
          <a:p>
            <a:r>
              <a:rPr lang="el-GR" sz="2400" dirty="0">
                <a:latin typeface="Constantia" panose="02030602050306030303" pitchFamily="18" charset="0"/>
              </a:rPr>
              <a:t>«Με πέτυχες στην ώρα», είπε το χέλι, «για τέσσερα </a:t>
            </a:r>
            <a:r>
              <a:rPr lang="el-GR" sz="2400" dirty="0" err="1">
                <a:latin typeface="Constantia" panose="02030602050306030303" pitchFamily="18" charset="0"/>
              </a:rPr>
              <a:t>τάληρα</a:t>
            </a:r>
            <a:r>
              <a:rPr lang="el-GR" sz="2400" dirty="0">
                <a:latin typeface="Constantia" panose="02030602050306030303" pitchFamily="18" charset="0"/>
              </a:rPr>
              <a:t> μπορείς να έχεις αυτό το γρήγορο πτερύγιο που θα σε κάνει να πηγαίνεις πολύ γρηγορότερα». </a:t>
            </a:r>
            <a:endParaRPr lang="el-GR" sz="2400" dirty="0"/>
          </a:p>
        </p:txBody>
      </p:sp>
      <p:sp>
        <p:nvSpPr>
          <p:cNvPr id="3" name="Title 1">
            <a:extLst>
              <a:ext uri="{FF2B5EF4-FFF2-40B4-BE49-F238E27FC236}">
                <a16:creationId xmlns:a16="http://schemas.microsoft.com/office/drawing/2014/main" id="{2EFE186B-0F9C-4040-A874-3B06765C04B4}"/>
              </a:ext>
            </a:extLst>
          </p:cNvPr>
          <p:cNvSpPr txBox="1">
            <a:spLocks/>
          </p:cNvSpPr>
          <p:nvPr/>
        </p:nvSpPr>
        <p:spPr>
          <a:xfrm>
            <a:off x="581192" y="787500"/>
            <a:ext cx="11029616" cy="1013800"/>
          </a:xfrm>
          <a:prstGeom prst="rect">
            <a:avLst/>
          </a:prstGeom>
        </p:spPr>
        <p:txBody>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dirty="0"/>
              <a:t>(2021)</a:t>
            </a:r>
          </a:p>
        </p:txBody>
      </p:sp>
      <p:sp>
        <p:nvSpPr>
          <p:cNvPr id="4" name="Title 1">
            <a:extLst>
              <a:ext uri="{FF2B5EF4-FFF2-40B4-BE49-F238E27FC236}">
                <a16:creationId xmlns:a16="http://schemas.microsoft.com/office/drawing/2014/main" id="{A0FF4C6A-76EA-4A42-A32A-589A42A442B1}"/>
              </a:ext>
            </a:extLst>
          </p:cNvPr>
          <p:cNvSpPr txBox="1">
            <a:spLocks/>
          </p:cNvSpPr>
          <p:nvPr/>
        </p:nvSpPr>
        <p:spPr>
          <a:xfrm>
            <a:off x="733592" y="939900"/>
            <a:ext cx="11029616" cy="1013800"/>
          </a:xfrm>
          <a:prstGeom prst="rect">
            <a:avLst/>
          </a:prstGeom>
        </p:spPr>
        <p:txBody>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l-GR" dirty="0"/>
          </a:p>
        </p:txBody>
      </p:sp>
      <p:sp>
        <p:nvSpPr>
          <p:cNvPr id="6" name="Rectangle 5">
            <a:extLst>
              <a:ext uri="{FF2B5EF4-FFF2-40B4-BE49-F238E27FC236}">
                <a16:creationId xmlns:a16="http://schemas.microsoft.com/office/drawing/2014/main" id="{ECF097DF-436A-4F0F-9E89-7E5F5DCB4E8C}"/>
              </a:ext>
            </a:extLst>
          </p:cNvPr>
          <p:cNvSpPr/>
          <p:nvPr/>
        </p:nvSpPr>
        <p:spPr>
          <a:xfrm>
            <a:off x="1316736" y="426720"/>
            <a:ext cx="10253472" cy="1194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err="1"/>
              <a:t>Δρστηριότητα</a:t>
            </a:r>
            <a:r>
              <a:rPr lang="el-GR" sz="2800" dirty="0"/>
              <a:t>: Διάβασε το παρακάτω κείμενο και σκέψου πώς συνδέεται με τη </a:t>
            </a:r>
            <a:r>
              <a:rPr lang="el-GR" sz="2800" b="1" i="1" dirty="0"/>
              <a:t>διδασκαλία</a:t>
            </a:r>
            <a:r>
              <a:rPr lang="el-GR" sz="2800" i="1" dirty="0"/>
              <a:t> .. </a:t>
            </a:r>
            <a:endParaRPr lang="el-GR" sz="2800" dirty="0"/>
          </a:p>
        </p:txBody>
      </p:sp>
    </p:spTree>
    <p:extLst>
      <p:ext uri="{BB962C8B-B14F-4D97-AF65-F5344CB8AC3E}">
        <p14:creationId xmlns:p14="http://schemas.microsoft.com/office/powerpoint/2010/main" val="3857972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00612-2B95-4415-B8A8-A48CB8B8E4F5}"/>
              </a:ext>
            </a:extLst>
          </p:cNvPr>
          <p:cNvSpPr>
            <a:spLocks noGrp="1"/>
          </p:cNvSpPr>
          <p:nvPr>
            <p:ph type="title"/>
          </p:nvPr>
        </p:nvSpPr>
        <p:spPr>
          <a:xfrm>
            <a:off x="581192" y="702156"/>
            <a:ext cx="11029616" cy="980340"/>
          </a:xfrm>
        </p:spPr>
        <p:txBody>
          <a:bodyPr/>
          <a:lstStyle/>
          <a:p>
            <a:pPr algn="ctr"/>
            <a:r>
              <a:rPr lang="el-GR" dirty="0" err="1"/>
              <a:t>Απο</a:t>
            </a:r>
            <a:r>
              <a:rPr lang="el-GR" dirty="0"/>
              <a:t> το </a:t>
            </a:r>
            <a:r>
              <a:rPr lang="el-GR" dirty="0" err="1"/>
              <a:t>ΑναλυτικΟ</a:t>
            </a:r>
            <a:r>
              <a:rPr lang="el-GR" dirty="0"/>
              <a:t> προγραμμα (</a:t>
            </a:r>
            <a:r>
              <a:rPr lang="en-US" dirty="0"/>
              <a:t>CURRICULUM)</a:t>
            </a:r>
            <a:r>
              <a:rPr lang="el-GR" dirty="0"/>
              <a:t> σΤο Προγραμμα σπουΔων</a:t>
            </a:r>
          </a:p>
        </p:txBody>
      </p:sp>
      <p:sp>
        <p:nvSpPr>
          <p:cNvPr id="3" name="Content Placeholder 2">
            <a:extLst>
              <a:ext uri="{FF2B5EF4-FFF2-40B4-BE49-F238E27FC236}">
                <a16:creationId xmlns:a16="http://schemas.microsoft.com/office/drawing/2014/main" id="{7B78A68F-BFE9-49F3-B928-C6DC27685964}"/>
              </a:ext>
            </a:extLst>
          </p:cNvPr>
          <p:cNvSpPr>
            <a:spLocks noGrp="1"/>
          </p:cNvSpPr>
          <p:nvPr>
            <p:ph idx="1"/>
          </p:nvPr>
        </p:nvSpPr>
        <p:spPr>
          <a:xfrm>
            <a:off x="581192" y="2180496"/>
            <a:ext cx="11029615" cy="3975348"/>
          </a:xfrm>
        </p:spPr>
        <p:txBody>
          <a:bodyPr>
            <a:normAutofit fontScale="92500" lnSpcReduction="20000"/>
          </a:bodyPr>
          <a:lstStyle/>
          <a:p>
            <a:r>
              <a:rPr lang="el-GR" sz="2800" dirty="0">
                <a:latin typeface="Corbel" panose="020B0503020204020204" pitchFamily="34" charset="0"/>
              </a:rPr>
              <a:t>Αναλυτικό πρόγραμμα (</a:t>
            </a:r>
            <a:r>
              <a:rPr lang="en-US" sz="2800" dirty="0">
                <a:latin typeface="Corbel" panose="020B0503020204020204" pitchFamily="34" charset="0"/>
              </a:rPr>
              <a:t>Curriculum): O </a:t>
            </a:r>
            <a:r>
              <a:rPr lang="el-GR" sz="2800" dirty="0"/>
              <a:t>όρος έχει μακρά ιστορία. Καθιερώθηκε και χρησιμοποιήθηκε (μαζί με την έννοια της </a:t>
            </a:r>
            <a:r>
              <a:rPr lang="el-GR" sz="2800" i="1" dirty="0"/>
              <a:t>τάξης</a:t>
            </a:r>
            <a:r>
              <a:rPr lang="el-GR" sz="2800" dirty="0"/>
              <a:t>) για να οργανώσει το συνολικό πρόγραμμα, σε όλες τις τάξεις και τα γνωστικά αντικείμενα (</a:t>
            </a:r>
            <a:r>
              <a:rPr lang="el-GR" sz="2800" dirty="0" err="1"/>
              <a:t>Hamilton</a:t>
            </a:r>
            <a:r>
              <a:rPr lang="el-GR" sz="2800" dirty="0"/>
              <a:t>, 1989,2009).</a:t>
            </a:r>
          </a:p>
          <a:p>
            <a:endParaRPr lang="el-GR" sz="2800" dirty="0"/>
          </a:p>
          <a:p>
            <a:r>
              <a:rPr lang="el-GR" sz="2800" dirty="0"/>
              <a:t>Υποδηλώνει ένα είδος προγράμματος που δεν περιλαμβάνει μονάχα τη διδακτέα ύλη και τους γενικούς της σκοπούς, αλλά και πολλά άλλα στοιχεία (ειδικοί στόχοι του κάθε μαθήματος, μέθοδος και μέσα διδασκαλίας του, τρόπος αξιολόγησης των μαθητών κλπ). </a:t>
            </a:r>
            <a:r>
              <a:rPr lang="el-GR" sz="2800" i="1" dirty="0">
                <a:solidFill>
                  <a:srgbClr val="00B050"/>
                </a:solidFill>
              </a:rPr>
              <a:t>Σαν ένας πλήρης οδηγός διδασκαλίας.</a:t>
            </a:r>
          </a:p>
          <a:p>
            <a:endParaRPr lang="el-GR" dirty="0"/>
          </a:p>
        </p:txBody>
      </p:sp>
    </p:spTree>
    <p:extLst>
      <p:ext uri="{BB962C8B-B14F-4D97-AF65-F5344CB8AC3E}">
        <p14:creationId xmlns:p14="http://schemas.microsoft.com/office/powerpoint/2010/main" val="3213156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70DBDD-1A24-4B58-9DC8-6D2ED038FF3F}"/>
              </a:ext>
            </a:extLst>
          </p:cNvPr>
          <p:cNvSpPr/>
          <p:nvPr/>
        </p:nvSpPr>
        <p:spPr>
          <a:xfrm>
            <a:off x="1146048" y="853440"/>
            <a:ext cx="7997952" cy="4316566"/>
          </a:xfrm>
          <a:prstGeom prst="rect">
            <a:avLst/>
          </a:prstGeom>
          <a:solidFill>
            <a:schemeClr val="accent1">
              <a:lumMod val="20000"/>
              <a:lumOff val="80000"/>
            </a:schemeClr>
          </a:solidFill>
        </p:spPr>
        <p:txBody>
          <a:bodyPr wrap="square">
            <a:spAutoFit/>
          </a:bodyPr>
          <a:lstStyle/>
          <a:p>
            <a:endParaRPr lang="el-GR" sz="1050" dirty="0">
              <a:solidFill>
                <a:srgbClr val="000000"/>
              </a:solidFill>
              <a:latin typeface="Constantia" panose="02030602050306030303" pitchFamily="18" charset="0"/>
            </a:endParaRPr>
          </a:p>
          <a:p>
            <a:r>
              <a:rPr lang="el-GR" sz="2200" dirty="0">
                <a:latin typeface="Constantia" panose="02030602050306030303" pitchFamily="18" charset="0"/>
              </a:rPr>
              <a:t>«Ω, σπουδαία», είπε ο ιππόκαμπος, πλήρωσε, φόρεσε το πτερύγιο κι έφυγε γλιστρώντας προς τα μπροστά με διπλή ταχύτητα. Λίγο αργότερα συναντάει ένα σφουγγάρι που του λέει: </a:t>
            </a:r>
          </a:p>
          <a:p>
            <a:r>
              <a:rPr lang="el-GR" sz="2200" dirty="0">
                <a:latin typeface="Constantia" panose="02030602050306030303" pitchFamily="18" charset="0"/>
              </a:rPr>
              <a:t>«Ε, γεια σου φιλαράκο. Για πού το’ </a:t>
            </a:r>
            <a:r>
              <a:rPr lang="el-GR" sz="2200" dirty="0" err="1">
                <a:latin typeface="Constantia" panose="02030602050306030303" pitchFamily="18" charset="0"/>
              </a:rPr>
              <a:t>βάλες</a:t>
            </a:r>
            <a:r>
              <a:rPr lang="el-GR" sz="2200" dirty="0">
                <a:latin typeface="Constantia" panose="02030602050306030303" pitchFamily="18" charset="0"/>
              </a:rPr>
              <a:t>;» </a:t>
            </a:r>
          </a:p>
          <a:p>
            <a:r>
              <a:rPr lang="el-GR" sz="2200" dirty="0">
                <a:latin typeface="Constantia" panose="02030602050306030303" pitchFamily="18" charset="0"/>
              </a:rPr>
              <a:t>«Πήρα, το δρόμο, για να βρω τη τύχη μου», απάντησε ο ιππόκαμπος. «Με πέτυχες στην ώρα», είπε το σφουγγάρι, «μ’ ένα μικρό φιλοδώρημα θα σου αφήσω αυτή τη βάρκα με μηχανή, έτσι θα μπορείς να ταξιδέψεις πολύ γρηγορότερα». </a:t>
            </a:r>
          </a:p>
          <a:p>
            <a:r>
              <a:rPr lang="el-GR" sz="2200" dirty="0">
                <a:latin typeface="Constantia" panose="02030602050306030303" pitchFamily="18" charset="0"/>
              </a:rPr>
              <a:t>Τότε ο ιππόκαμπος αγόρασε με τα τελευταία του χρήματα τη βάρκα και όρμησε με πενταπλή ταχύτητα διαμέσου της θάλασσας. Σε λίγο συναντάει έναν καρχαρία που τον ρωτάει: </a:t>
            </a:r>
          </a:p>
          <a:p>
            <a:r>
              <a:rPr lang="el-GR" sz="2200" dirty="0">
                <a:latin typeface="Constantia" panose="02030602050306030303" pitchFamily="18" charset="0"/>
              </a:rPr>
              <a:t>«Ε, γεια σου φιλαράκο. Για πού το ’</a:t>
            </a:r>
            <a:r>
              <a:rPr lang="el-GR" sz="2200" dirty="0" err="1">
                <a:latin typeface="Constantia" panose="02030602050306030303" pitchFamily="18" charset="0"/>
              </a:rPr>
              <a:t>βάλες</a:t>
            </a:r>
            <a:r>
              <a:rPr lang="el-GR" sz="2200" dirty="0">
                <a:latin typeface="Constantia" panose="02030602050306030303" pitchFamily="18" charset="0"/>
              </a:rPr>
              <a:t>;» </a:t>
            </a:r>
            <a:endParaRPr lang="el-GR" sz="2200" dirty="0"/>
          </a:p>
        </p:txBody>
      </p:sp>
    </p:spTree>
    <p:extLst>
      <p:ext uri="{BB962C8B-B14F-4D97-AF65-F5344CB8AC3E}">
        <p14:creationId xmlns:p14="http://schemas.microsoft.com/office/powerpoint/2010/main" val="1511140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7EAA3A-F801-4A52-8F6A-5DFB5567E6E9}"/>
              </a:ext>
            </a:extLst>
          </p:cNvPr>
          <p:cNvSpPr/>
          <p:nvPr/>
        </p:nvSpPr>
        <p:spPr>
          <a:xfrm>
            <a:off x="1901952" y="1316168"/>
            <a:ext cx="7717536" cy="3477875"/>
          </a:xfrm>
          <a:prstGeom prst="rect">
            <a:avLst/>
          </a:prstGeom>
          <a:solidFill>
            <a:schemeClr val="accent1">
              <a:lumMod val="20000"/>
              <a:lumOff val="80000"/>
            </a:schemeClr>
          </a:solidFill>
        </p:spPr>
        <p:txBody>
          <a:bodyPr wrap="square">
            <a:spAutoFit/>
          </a:bodyPr>
          <a:lstStyle/>
          <a:p>
            <a:endParaRPr lang="el-GR" sz="1000" dirty="0">
              <a:solidFill>
                <a:srgbClr val="000000"/>
              </a:solidFill>
              <a:latin typeface="Constantia" panose="02030602050306030303" pitchFamily="18" charset="0"/>
            </a:endParaRPr>
          </a:p>
          <a:p>
            <a:r>
              <a:rPr lang="el-GR" sz="2400" dirty="0">
                <a:latin typeface="Constantia" panose="02030602050306030303" pitchFamily="18" charset="0"/>
              </a:rPr>
              <a:t>«Πήρα το δρόμο, για να βρω τη τύχη μου», απάντησε ο ιππόκαμπος. </a:t>
            </a:r>
          </a:p>
          <a:p>
            <a:r>
              <a:rPr lang="el-GR" sz="2400" dirty="0">
                <a:latin typeface="Constantia" panose="02030602050306030303" pitchFamily="18" charset="0"/>
              </a:rPr>
              <a:t>«Με πέτυχες στην ώρα. Εάν θέλεις να κόψεις δρόμο από δω» είπε ο καρχαρίας και έδειξε το ορθάνοιχτο στόμα του, «κερδίζεις πολύ χρόνο». </a:t>
            </a:r>
          </a:p>
          <a:p>
            <a:r>
              <a:rPr lang="el-GR" sz="2400" dirty="0">
                <a:latin typeface="Constantia" panose="02030602050306030303" pitchFamily="18" charset="0"/>
              </a:rPr>
              <a:t>«Α, ευχαριστώ πολύ», είπε ο ιππόκαμπος και όρμησε μέσα στο στόμα του καρχαρία. (</a:t>
            </a:r>
            <a:r>
              <a:rPr lang="en-US" sz="2400" dirty="0" err="1">
                <a:latin typeface="Constantia" panose="02030602050306030303" pitchFamily="18" charset="0"/>
              </a:rPr>
              <a:t>Mager</a:t>
            </a:r>
            <a:r>
              <a:rPr lang="en-US" sz="2400" dirty="0">
                <a:latin typeface="Constantia" panose="02030602050306030303" pitchFamily="18" charset="0"/>
              </a:rPr>
              <a:t>, 2000).</a:t>
            </a:r>
            <a:r>
              <a:rPr lang="el-GR" sz="2400" dirty="0">
                <a:latin typeface="Constantia" panose="02030602050306030303" pitchFamily="18" charset="0"/>
              </a:rPr>
              <a:t> </a:t>
            </a:r>
          </a:p>
          <a:p>
            <a:endParaRPr lang="el-GR" sz="2400" dirty="0">
              <a:latin typeface="Constantia" panose="02030602050306030303" pitchFamily="18" charset="0"/>
            </a:endParaRPr>
          </a:p>
          <a:p>
            <a:endParaRPr lang="el-GR" dirty="0"/>
          </a:p>
        </p:txBody>
      </p:sp>
    </p:spTree>
    <p:extLst>
      <p:ext uri="{BB962C8B-B14F-4D97-AF65-F5344CB8AC3E}">
        <p14:creationId xmlns:p14="http://schemas.microsoft.com/office/powerpoint/2010/main" val="1365172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10CC-AB08-4140-8452-15BB3EC4A7FA}"/>
              </a:ext>
            </a:extLst>
          </p:cNvPr>
          <p:cNvSpPr>
            <a:spLocks noGrp="1"/>
          </p:cNvSpPr>
          <p:nvPr>
            <p:ph type="title"/>
          </p:nvPr>
        </p:nvSpPr>
        <p:spPr/>
        <p:txBody>
          <a:bodyPr>
            <a:normAutofit fontScale="90000"/>
          </a:bodyPr>
          <a:lstStyle/>
          <a:p>
            <a:pPr algn="ctr"/>
            <a:r>
              <a:rPr lang="el-GR" dirty="0">
                <a:latin typeface="+mn-lt"/>
              </a:rPr>
              <a:t>Τι θελει να μας πει ο μυθοσ αυτοσ σε σχεση; </a:t>
            </a:r>
            <a:br>
              <a:rPr lang="el-GR" dirty="0">
                <a:latin typeface="+mn-lt"/>
              </a:rPr>
            </a:br>
            <a:r>
              <a:rPr lang="el-GR" dirty="0">
                <a:latin typeface="+mn-lt"/>
              </a:rPr>
              <a:t>Ποιεσ σκεψεισ σας δημιουργησε ΓΕΝΙΚΑ ΚΑΙ ΠΟΙΕΣ ΣΕ ΣΧΕΣΗ ΜΕ ΤΟ Μαθητη και ΤΗ ΔΙΔΑΣΚΑΛΙΑ;</a:t>
            </a:r>
          </a:p>
        </p:txBody>
      </p:sp>
      <p:sp>
        <p:nvSpPr>
          <p:cNvPr id="3" name="Content Placeholder 2">
            <a:extLst>
              <a:ext uri="{FF2B5EF4-FFF2-40B4-BE49-F238E27FC236}">
                <a16:creationId xmlns:a16="http://schemas.microsoft.com/office/drawing/2014/main" id="{E92BC8F9-0CB9-4359-B51C-E7E94441B57E}"/>
              </a:ext>
            </a:extLst>
          </p:cNvPr>
          <p:cNvSpPr>
            <a:spLocks noGrp="1"/>
          </p:cNvSpPr>
          <p:nvPr>
            <p:ph idx="1"/>
          </p:nvPr>
        </p:nvSpPr>
        <p:spPr/>
        <p:txBody>
          <a:bodyPr/>
          <a:lstStyle/>
          <a:p>
            <a:r>
              <a:rPr lang="el-GR" sz="3200" dirty="0">
                <a:solidFill>
                  <a:schemeClr val="accent1"/>
                </a:solidFill>
              </a:rPr>
              <a:t>Αν δεν ξέρει κανείς πού ακριβώς θέλει να πάει, καταλήγει εκεί εύκολα εκεί που δεν θα ήθελε… </a:t>
            </a:r>
          </a:p>
          <a:p>
            <a:r>
              <a:rPr lang="el-GR" sz="3200" dirty="0">
                <a:solidFill>
                  <a:schemeClr val="accent1"/>
                </a:solidFill>
                <a:latin typeface="Constantia" panose="02030602050306030303" pitchFamily="18" charset="0"/>
              </a:rPr>
              <a:t>………………………………………………………………………………………..</a:t>
            </a:r>
            <a:endParaRPr lang="en-US" sz="3200" dirty="0">
              <a:solidFill>
                <a:schemeClr val="accent1"/>
              </a:solidFill>
              <a:latin typeface="Constantia" panose="02030602050306030303" pitchFamily="18" charset="0"/>
            </a:endParaRPr>
          </a:p>
          <a:p>
            <a:r>
              <a:rPr lang="en-US" sz="3200" dirty="0">
                <a:solidFill>
                  <a:schemeClr val="accent1"/>
                </a:solidFill>
                <a:latin typeface="Constantia" panose="02030602050306030303" pitchFamily="18" charset="0"/>
              </a:rPr>
              <a:t>……………………………………………………………………………………….. </a:t>
            </a:r>
          </a:p>
          <a:p>
            <a:r>
              <a:rPr lang="el-GR" sz="3200" dirty="0">
                <a:solidFill>
                  <a:schemeClr val="accent1"/>
                </a:solidFill>
                <a:latin typeface="Constantia" panose="02030602050306030303" pitchFamily="18" charset="0"/>
              </a:rPr>
              <a:t>…………………………………………………………………………………………</a:t>
            </a:r>
          </a:p>
          <a:p>
            <a:endParaRPr lang="el-GR" dirty="0"/>
          </a:p>
        </p:txBody>
      </p:sp>
    </p:spTree>
    <p:extLst>
      <p:ext uri="{BB962C8B-B14F-4D97-AF65-F5344CB8AC3E}">
        <p14:creationId xmlns:p14="http://schemas.microsoft.com/office/powerpoint/2010/main" val="274914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E00D5-7FFE-439F-87E7-EC8EED170039}"/>
              </a:ext>
            </a:extLst>
          </p:cNvPr>
          <p:cNvSpPr>
            <a:spLocks noGrp="1"/>
          </p:cNvSpPr>
          <p:nvPr>
            <p:ph type="title"/>
          </p:nvPr>
        </p:nvSpPr>
        <p:spPr/>
        <p:txBody>
          <a:bodyPr/>
          <a:lstStyle/>
          <a:p>
            <a:r>
              <a:rPr lang="el-GR" dirty="0" err="1"/>
              <a:t>συμπερασμα</a:t>
            </a:r>
            <a:endParaRPr lang="el-GR" dirty="0"/>
          </a:p>
        </p:txBody>
      </p:sp>
      <p:sp>
        <p:nvSpPr>
          <p:cNvPr id="3" name="Content Placeholder 2">
            <a:extLst>
              <a:ext uri="{FF2B5EF4-FFF2-40B4-BE49-F238E27FC236}">
                <a16:creationId xmlns:a16="http://schemas.microsoft.com/office/drawing/2014/main" id="{3885BC98-237D-4C1F-96B5-5F3AE29F6E2C}"/>
              </a:ext>
            </a:extLst>
          </p:cNvPr>
          <p:cNvSpPr>
            <a:spLocks noGrp="1"/>
          </p:cNvSpPr>
          <p:nvPr>
            <p:ph idx="1"/>
          </p:nvPr>
        </p:nvSpPr>
        <p:spPr>
          <a:xfrm>
            <a:off x="581192" y="1889760"/>
            <a:ext cx="11029615" cy="3969039"/>
          </a:xfrm>
        </p:spPr>
        <p:txBody>
          <a:bodyPr>
            <a:normAutofit/>
          </a:bodyPr>
          <a:lstStyle/>
          <a:p>
            <a:r>
              <a:rPr lang="el-GR" sz="3600" dirty="0">
                <a:highlight>
                  <a:srgbClr val="FFFF00"/>
                </a:highlight>
              </a:rPr>
              <a:t>Στη διδασκαλία πρέπει να γνωρίζουμε τι θέλουμε να πετύχουμε πριν την σχεδιάσουμε</a:t>
            </a:r>
            <a:r>
              <a:rPr lang="el-GR" sz="3600" dirty="0"/>
              <a:t>. Να έχουμε σαφείς στόχους.</a:t>
            </a:r>
          </a:p>
        </p:txBody>
      </p:sp>
    </p:spTree>
    <p:extLst>
      <p:ext uri="{BB962C8B-B14F-4D97-AF65-F5344CB8AC3E}">
        <p14:creationId xmlns:p14="http://schemas.microsoft.com/office/powerpoint/2010/main" val="3522373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9409C-ABA3-4592-B219-E7D5C1CDAB56}"/>
              </a:ext>
            </a:extLst>
          </p:cNvPr>
          <p:cNvSpPr>
            <a:spLocks noGrp="1"/>
          </p:cNvSpPr>
          <p:nvPr>
            <p:ph type="title"/>
          </p:nvPr>
        </p:nvSpPr>
        <p:spPr>
          <a:xfrm>
            <a:off x="581193" y="1706881"/>
            <a:ext cx="11029615" cy="1353312"/>
          </a:xfrm>
        </p:spPr>
        <p:txBody>
          <a:bodyPr/>
          <a:lstStyle/>
          <a:p>
            <a:pPr algn="ctr"/>
            <a:r>
              <a:rPr lang="el-GR" dirty="0"/>
              <a:t>ΣΚΟΠΟΙ </a:t>
            </a:r>
            <a:r>
              <a:rPr lang="el-GR" dirty="0" err="1"/>
              <a:t>μαθησησ</a:t>
            </a:r>
            <a:r>
              <a:rPr lang="el-GR" dirty="0"/>
              <a:t>-ΔΙΔΑΚΤΙΚΟΙ </a:t>
            </a:r>
            <a:r>
              <a:rPr lang="el-GR" dirty="0" err="1"/>
              <a:t>στοχοι</a:t>
            </a:r>
            <a:endParaRPr lang="el-GR" dirty="0"/>
          </a:p>
        </p:txBody>
      </p:sp>
    </p:spTree>
    <p:extLst>
      <p:ext uri="{BB962C8B-B14F-4D97-AF65-F5344CB8AC3E}">
        <p14:creationId xmlns:p14="http://schemas.microsoft.com/office/powerpoint/2010/main" val="274303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836FA-C709-46B9-ACD1-FC206D01B275}"/>
              </a:ext>
            </a:extLst>
          </p:cNvPr>
          <p:cNvSpPr>
            <a:spLocks noGrp="1"/>
          </p:cNvSpPr>
          <p:nvPr>
            <p:ph type="title"/>
          </p:nvPr>
        </p:nvSpPr>
        <p:spPr/>
        <p:txBody>
          <a:bodyPr>
            <a:normAutofit/>
          </a:bodyPr>
          <a:lstStyle/>
          <a:p>
            <a:r>
              <a:rPr lang="el-GR" sz="3200" dirty="0"/>
              <a:t>ΕΡΩΤΗΣΗ</a:t>
            </a:r>
          </a:p>
        </p:txBody>
      </p:sp>
      <p:sp>
        <p:nvSpPr>
          <p:cNvPr id="3" name="Content Placeholder 2">
            <a:extLst>
              <a:ext uri="{FF2B5EF4-FFF2-40B4-BE49-F238E27FC236}">
                <a16:creationId xmlns:a16="http://schemas.microsoft.com/office/drawing/2014/main" id="{53C8FC2E-8E8A-46A4-BCD7-BF964629AD50}"/>
              </a:ext>
            </a:extLst>
          </p:cNvPr>
          <p:cNvSpPr>
            <a:spLocks noGrp="1"/>
          </p:cNvSpPr>
          <p:nvPr>
            <p:ph idx="1"/>
          </p:nvPr>
        </p:nvSpPr>
        <p:spPr>
          <a:xfrm>
            <a:off x="581192" y="2180497"/>
            <a:ext cx="11029615" cy="2233008"/>
          </a:xfrm>
          <a:solidFill>
            <a:schemeClr val="accent3">
              <a:lumMod val="20000"/>
              <a:lumOff val="80000"/>
            </a:schemeClr>
          </a:solidFill>
        </p:spPr>
        <p:txBody>
          <a:bodyPr>
            <a:normAutofit/>
          </a:bodyPr>
          <a:lstStyle/>
          <a:p>
            <a:r>
              <a:rPr lang="el-GR" sz="2800" dirty="0">
                <a:latin typeface="+mj-lt"/>
              </a:rPr>
              <a:t>Ποια η διαφορά των όρων «σκοπός» και «στόχοι» της διδασκαλίας; </a:t>
            </a:r>
          </a:p>
        </p:txBody>
      </p:sp>
    </p:spTree>
    <p:extLst>
      <p:ext uri="{BB962C8B-B14F-4D97-AF65-F5344CB8AC3E}">
        <p14:creationId xmlns:p14="http://schemas.microsoft.com/office/powerpoint/2010/main" val="1375346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id="{D59295FC-EC2E-AF73-7E3E-07738E9D3FA8}"/>
              </a:ext>
            </a:extLst>
          </p:cNvPr>
          <p:cNvSpPr>
            <a:spLocks noGrp="1"/>
          </p:cNvSpPr>
          <p:nvPr>
            <p:ph type="body" idx="1"/>
          </p:nvPr>
        </p:nvSpPr>
        <p:spPr/>
        <p:txBody>
          <a:bodyPr/>
          <a:lstStyle/>
          <a:p>
            <a:pPr algn="ctr"/>
            <a:r>
              <a:rPr lang="el-GR" b="1" dirty="0"/>
              <a:t>ΣΚΟΠΟΣ</a:t>
            </a:r>
          </a:p>
        </p:txBody>
      </p:sp>
      <p:sp>
        <p:nvSpPr>
          <p:cNvPr id="4" name="Θέση περιεχομένου 3">
            <a:extLst>
              <a:ext uri="{FF2B5EF4-FFF2-40B4-BE49-F238E27FC236}">
                <a16:creationId xmlns:a16="http://schemas.microsoft.com/office/drawing/2014/main" id="{C780AF37-1BA2-FD1F-7CEE-CE5AED7C7055}"/>
              </a:ext>
            </a:extLst>
          </p:cNvPr>
          <p:cNvSpPr>
            <a:spLocks noGrp="1"/>
          </p:cNvSpPr>
          <p:nvPr>
            <p:ph sz="half" idx="2"/>
          </p:nvPr>
        </p:nvSpPr>
        <p:spPr>
          <a:xfrm>
            <a:off x="581194" y="2926052"/>
            <a:ext cx="5393100" cy="3619603"/>
          </a:xfrm>
          <a:solidFill>
            <a:schemeClr val="accent3">
              <a:lumMod val="20000"/>
              <a:lumOff val="80000"/>
            </a:schemeClr>
          </a:solidFill>
          <a:ln w="28575">
            <a:solidFill>
              <a:srgbClr val="00B0F0"/>
            </a:solidFill>
          </a:ln>
        </p:spPr>
        <p:txBody>
          <a:bodyPr>
            <a:normAutofit fontScale="55000" lnSpcReduction="20000"/>
          </a:bodyPr>
          <a:lstStyle/>
          <a:p>
            <a:endParaRPr lang="el-GR" dirty="0"/>
          </a:p>
          <a:p>
            <a:r>
              <a:rPr lang="el-GR" sz="3300" dirty="0"/>
              <a:t>Ο </a:t>
            </a:r>
            <a:r>
              <a:rPr lang="el-GR" sz="3300" b="1" dirty="0"/>
              <a:t>σκοπός</a:t>
            </a:r>
            <a:r>
              <a:rPr lang="el-GR" sz="3300" dirty="0"/>
              <a:t> είναι η γενική και ευρεία επιδίωξη της διδασκαλίας.</a:t>
            </a:r>
            <a:br>
              <a:rPr lang="el-GR" sz="3300" dirty="0"/>
            </a:br>
            <a:endParaRPr lang="el-GR" sz="3300" dirty="0"/>
          </a:p>
          <a:p>
            <a:r>
              <a:rPr lang="el-GR" sz="3300" dirty="0"/>
              <a:t>Απαντά στο ερώτημα: </a:t>
            </a:r>
            <a:r>
              <a:rPr lang="el-GR" sz="3300" b="1" dirty="0"/>
              <a:t>«Γιατί διδάσκεται αυτό το μάθημα;»</a:t>
            </a:r>
            <a:endParaRPr lang="el-GR" sz="3300" dirty="0"/>
          </a:p>
          <a:p>
            <a:r>
              <a:rPr lang="el-GR" sz="3300" dirty="0"/>
              <a:t>Στο μάθημα της Οικιακής Οικονομίας σκοπός είναι η ανάπτυξη υπεύθυνων και αυτόνομων ατόμων που μπορούν να διαχειρίζονται σωστά τους προσωπικούς, οικογενειακούς και οικονομικούς τους πόρους και να υιοθετούν υγιεινό τρόπο ζωής.</a:t>
            </a:r>
          </a:p>
          <a:p>
            <a:endParaRPr lang="el-GR" dirty="0"/>
          </a:p>
        </p:txBody>
      </p:sp>
      <p:sp>
        <p:nvSpPr>
          <p:cNvPr id="5" name="Θέση κειμένου 4">
            <a:extLst>
              <a:ext uri="{FF2B5EF4-FFF2-40B4-BE49-F238E27FC236}">
                <a16:creationId xmlns:a16="http://schemas.microsoft.com/office/drawing/2014/main" id="{C14B0103-09A5-0AEE-BD08-88C9C9CAC71E}"/>
              </a:ext>
            </a:extLst>
          </p:cNvPr>
          <p:cNvSpPr>
            <a:spLocks noGrp="1"/>
          </p:cNvSpPr>
          <p:nvPr>
            <p:ph type="body" sz="quarter" idx="3"/>
          </p:nvPr>
        </p:nvSpPr>
        <p:spPr/>
        <p:txBody>
          <a:bodyPr/>
          <a:lstStyle/>
          <a:p>
            <a:pPr algn="ctr"/>
            <a:r>
              <a:rPr lang="el-GR" b="1" dirty="0"/>
              <a:t>ΔΙΔΑΚΤΙΚΟΣ ΣΤΟΧΟΣ</a:t>
            </a:r>
          </a:p>
        </p:txBody>
      </p:sp>
      <p:sp>
        <p:nvSpPr>
          <p:cNvPr id="6" name="Θέση περιεχομένου 5">
            <a:extLst>
              <a:ext uri="{FF2B5EF4-FFF2-40B4-BE49-F238E27FC236}">
                <a16:creationId xmlns:a16="http://schemas.microsoft.com/office/drawing/2014/main" id="{89EEA7AD-62CA-5F20-6745-770929B0D00D}"/>
              </a:ext>
            </a:extLst>
          </p:cNvPr>
          <p:cNvSpPr>
            <a:spLocks noGrp="1"/>
          </p:cNvSpPr>
          <p:nvPr>
            <p:ph sz="quarter" idx="4"/>
          </p:nvPr>
        </p:nvSpPr>
        <p:spPr>
          <a:xfrm>
            <a:off x="6217709" y="2926052"/>
            <a:ext cx="5393100" cy="3556229"/>
          </a:xfrm>
          <a:solidFill>
            <a:schemeClr val="accent3">
              <a:lumMod val="20000"/>
              <a:lumOff val="80000"/>
            </a:schemeClr>
          </a:solidFill>
          <a:ln w="28575">
            <a:solidFill>
              <a:srgbClr val="00B0F0"/>
            </a:solidFill>
          </a:ln>
        </p:spPr>
        <p:txBody>
          <a:bodyPr>
            <a:normAutofit fontScale="55000" lnSpcReduction="20000"/>
          </a:bodyPr>
          <a:lstStyle/>
          <a:p>
            <a:r>
              <a:rPr lang="el-GR" sz="2600" dirty="0"/>
              <a:t>Ο </a:t>
            </a:r>
            <a:r>
              <a:rPr lang="el-GR" sz="2600" b="1" dirty="0"/>
              <a:t>διδακτικός στόχος</a:t>
            </a:r>
            <a:r>
              <a:rPr lang="en-US" sz="2600" b="1" dirty="0"/>
              <a:t> </a:t>
            </a:r>
            <a:r>
              <a:rPr lang="el-GR" sz="2600" b="1" spc="-5" dirty="0">
                <a:cs typeface="Times New Roman"/>
              </a:rPr>
              <a:t>αναφέρεται στον προσδιορισμό </a:t>
            </a:r>
            <a:r>
              <a:rPr lang="el-GR" sz="2600" b="1" dirty="0">
                <a:cs typeface="Times New Roman"/>
              </a:rPr>
              <a:t>των  </a:t>
            </a:r>
            <a:r>
              <a:rPr lang="el-GR" sz="2600" b="1" spc="-5" dirty="0">
                <a:cs typeface="Times New Roman"/>
              </a:rPr>
              <a:t>δεξιοτήτων </a:t>
            </a:r>
            <a:r>
              <a:rPr lang="el-GR" sz="2600" b="1" dirty="0">
                <a:cs typeface="Times New Roman"/>
              </a:rPr>
              <a:t>ή </a:t>
            </a:r>
            <a:r>
              <a:rPr lang="el-GR" sz="2600" b="1" spc="-5" dirty="0">
                <a:cs typeface="Times New Roman"/>
              </a:rPr>
              <a:t>εννοιών </a:t>
            </a:r>
            <a:r>
              <a:rPr lang="el-GR" sz="2600" b="1" dirty="0">
                <a:cs typeface="Times New Roman"/>
              </a:rPr>
              <a:t>που </a:t>
            </a:r>
            <a:r>
              <a:rPr lang="el-GR" sz="2600" b="1" spc="-5" dirty="0">
                <a:cs typeface="Times New Roman"/>
              </a:rPr>
              <a:t>αναμένεται </a:t>
            </a:r>
            <a:r>
              <a:rPr lang="el-GR" sz="2600" b="1" dirty="0">
                <a:cs typeface="Times New Roman"/>
              </a:rPr>
              <a:t>οι </a:t>
            </a:r>
            <a:r>
              <a:rPr lang="el-GR" sz="2600" b="1" spc="-5" dirty="0">
                <a:cs typeface="Times New Roman"/>
              </a:rPr>
              <a:t>μαθητές να </a:t>
            </a:r>
            <a:r>
              <a:rPr lang="el-GR" sz="2600" b="1" spc="-10" dirty="0">
                <a:cs typeface="Times New Roman"/>
              </a:rPr>
              <a:t>κατέχουν  </a:t>
            </a:r>
            <a:r>
              <a:rPr lang="el-GR" sz="2600" b="1" spc="-5" dirty="0">
                <a:cs typeface="Times New Roman"/>
              </a:rPr>
              <a:t>στο </a:t>
            </a:r>
            <a:r>
              <a:rPr lang="el-GR" sz="2600" b="1" dirty="0">
                <a:cs typeface="Times New Roman"/>
              </a:rPr>
              <a:t>τέλος της</a:t>
            </a:r>
            <a:r>
              <a:rPr lang="el-GR" sz="2600" b="1" spc="-5" dirty="0">
                <a:cs typeface="Times New Roman"/>
              </a:rPr>
              <a:t> διδασκαλίας.</a:t>
            </a:r>
            <a:endParaRPr lang="el-GR" sz="2600" dirty="0"/>
          </a:p>
          <a:p>
            <a:r>
              <a:rPr lang="en-US" sz="2600" dirty="0"/>
              <a:t>E</a:t>
            </a:r>
            <a:r>
              <a:rPr lang="el-GR" sz="2600" dirty="0" err="1"/>
              <a:t>ίναι</a:t>
            </a:r>
            <a:r>
              <a:rPr lang="el-GR" sz="2600" dirty="0"/>
              <a:t> συγκεκριμένος, σαφής και μετρήσιμος.</a:t>
            </a:r>
            <a:br>
              <a:rPr lang="el-GR" sz="2600" dirty="0"/>
            </a:br>
            <a:r>
              <a:rPr lang="el-GR" sz="2600" dirty="0"/>
              <a:t>Απαντά στο ερώτημα: </a:t>
            </a:r>
            <a:r>
              <a:rPr lang="el-GR" sz="2600" b="1" dirty="0"/>
              <a:t>«Τι ακριβώς θα μπορεί να κάνει ο μαθητής μετά το μάθημα;»</a:t>
            </a:r>
          </a:p>
          <a:p>
            <a:pPr marL="0" indent="0">
              <a:buNone/>
            </a:pPr>
            <a:endParaRPr lang="el-GR" sz="2600" b="1" dirty="0"/>
          </a:p>
          <a:p>
            <a:pPr marL="0" indent="0">
              <a:buNone/>
            </a:pPr>
            <a:r>
              <a:rPr lang="el-GR" sz="2600" b="1" dirty="0"/>
              <a:t>Παράδειγμα: 💰 Ενότητα: Οικογενειακός Προϋπολογισμός</a:t>
            </a:r>
            <a:endParaRPr lang="el-GR" sz="2600" dirty="0"/>
          </a:p>
          <a:p>
            <a:pPr marL="0" indent="0">
              <a:buNone/>
            </a:pPr>
            <a:r>
              <a:rPr lang="el-GR" sz="2600" dirty="0"/>
              <a:t>Μετά το μάθημα οι μαθητές θα μπορούν:</a:t>
            </a:r>
          </a:p>
          <a:p>
            <a:pPr lvl="0"/>
            <a:r>
              <a:rPr lang="el-GR" sz="2600" dirty="0"/>
              <a:t>Να ορίζουν την έννοια του προϋπολογισμού.</a:t>
            </a:r>
          </a:p>
          <a:p>
            <a:pPr lvl="0"/>
            <a:r>
              <a:rPr lang="el-GR" sz="2600" dirty="0"/>
              <a:t>Να καταγράφουν έσοδα και έξοδα ενός νοικοκυριού.</a:t>
            </a:r>
          </a:p>
          <a:p>
            <a:pPr lvl="0"/>
            <a:r>
              <a:rPr lang="el-GR" sz="2600" dirty="0"/>
              <a:t>Να υπολογίζουν το μηνιαίο υπόλοιπο.</a:t>
            </a:r>
          </a:p>
          <a:p>
            <a:r>
              <a:rPr lang="el-GR" sz="2600" dirty="0"/>
              <a:t>Να προτείνουν τρόπους εξοικονόμησης χρημάτων.</a:t>
            </a:r>
          </a:p>
          <a:p>
            <a:endParaRPr lang="el-GR" sz="2600" dirty="0"/>
          </a:p>
          <a:p>
            <a:endParaRPr lang="el-GR" dirty="0"/>
          </a:p>
        </p:txBody>
      </p:sp>
      <p:sp>
        <p:nvSpPr>
          <p:cNvPr id="7" name="Title 1">
            <a:extLst>
              <a:ext uri="{FF2B5EF4-FFF2-40B4-BE49-F238E27FC236}">
                <a16:creationId xmlns:a16="http://schemas.microsoft.com/office/drawing/2014/main" id="{80AD4372-E23B-E471-2276-48EB07B1BDDB}"/>
              </a:ext>
            </a:extLst>
          </p:cNvPr>
          <p:cNvSpPr>
            <a:spLocks noGrp="1"/>
          </p:cNvSpPr>
          <p:nvPr>
            <p:ph type="title"/>
          </p:nvPr>
        </p:nvSpPr>
        <p:spPr>
          <a:xfrm>
            <a:off x="581025" y="730250"/>
            <a:ext cx="11029950" cy="987425"/>
          </a:xfrm>
        </p:spPr>
        <p:txBody>
          <a:bodyPr/>
          <a:lstStyle/>
          <a:p>
            <a:pPr algn="ctr"/>
            <a:r>
              <a:rPr lang="el-GR" dirty="0"/>
              <a:t>Σκοποι-ΣτΟχοι διδασκαλιασ</a:t>
            </a:r>
          </a:p>
        </p:txBody>
      </p:sp>
    </p:spTree>
    <p:extLst>
      <p:ext uri="{BB962C8B-B14F-4D97-AF65-F5344CB8AC3E}">
        <p14:creationId xmlns:p14="http://schemas.microsoft.com/office/powerpoint/2010/main" val="692313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3018-43DA-45F3-AB47-B403BDC7A254}"/>
              </a:ext>
            </a:extLst>
          </p:cNvPr>
          <p:cNvSpPr>
            <a:spLocks noGrp="1"/>
          </p:cNvSpPr>
          <p:nvPr>
            <p:ph type="title"/>
          </p:nvPr>
        </p:nvSpPr>
        <p:spPr>
          <a:xfrm>
            <a:off x="581192" y="702156"/>
            <a:ext cx="11029616" cy="760884"/>
          </a:xfrm>
        </p:spPr>
        <p:txBody>
          <a:bodyPr>
            <a:normAutofit/>
          </a:bodyPr>
          <a:lstStyle/>
          <a:p>
            <a:pPr algn="ctr"/>
            <a:r>
              <a:rPr lang="el-GR" dirty="0"/>
              <a:t>Ταξινομια διδακτικων στοχων των  </a:t>
            </a:r>
            <a:r>
              <a:rPr lang="en-US" dirty="0"/>
              <a:t>BLOOM </a:t>
            </a:r>
            <a:r>
              <a:rPr lang="el-GR" dirty="0"/>
              <a:t>&amp; </a:t>
            </a:r>
            <a:r>
              <a:rPr lang="en-US" dirty="0" err="1"/>
              <a:t>KrathWohl</a:t>
            </a:r>
            <a:r>
              <a:rPr lang="el-GR" dirty="0"/>
              <a:t> </a:t>
            </a:r>
            <a:r>
              <a:rPr lang="en-US" dirty="0"/>
              <a:t> </a:t>
            </a:r>
            <a:endParaRPr lang="el-GR" dirty="0"/>
          </a:p>
        </p:txBody>
      </p:sp>
      <p:sp>
        <p:nvSpPr>
          <p:cNvPr id="3" name="Content Placeholder 2">
            <a:extLst>
              <a:ext uri="{FF2B5EF4-FFF2-40B4-BE49-F238E27FC236}">
                <a16:creationId xmlns:a16="http://schemas.microsoft.com/office/drawing/2014/main" id="{0777B1C0-B502-4ADE-AAD3-62D03CE23A16}"/>
              </a:ext>
            </a:extLst>
          </p:cNvPr>
          <p:cNvSpPr>
            <a:spLocks noGrp="1"/>
          </p:cNvSpPr>
          <p:nvPr>
            <p:ph idx="1"/>
          </p:nvPr>
        </p:nvSpPr>
        <p:spPr>
          <a:xfrm>
            <a:off x="581192" y="1678193"/>
            <a:ext cx="11029615" cy="2398955"/>
          </a:xfrm>
          <a:solidFill>
            <a:schemeClr val="accent2">
              <a:lumMod val="40000"/>
              <a:lumOff val="60000"/>
            </a:schemeClr>
          </a:solidFill>
        </p:spPr>
        <p:txBody>
          <a:bodyPr>
            <a:normAutofit/>
          </a:bodyPr>
          <a:lstStyle/>
          <a:p>
            <a:pPr marL="0" indent="0">
              <a:buNone/>
            </a:pPr>
            <a:r>
              <a:rPr lang="el-GR" sz="2400" dirty="0"/>
              <a:t>Στόχοι χωρισμένοι σε τρεις τομείς (κατηγορίες): </a:t>
            </a:r>
          </a:p>
          <a:p>
            <a:r>
              <a:rPr lang="el-GR" sz="2400" dirty="0">
                <a:solidFill>
                  <a:srgbClr val="FF0000"/>
                </a:solidFill>
              </a:rPr>
              <a:t>τον γνωστικό τομέα (τι υπάρχει στο μυαλό μας) </a:t>
            </a:r>
          </a:p>
          <a:p>
            <a:r>
              <a:rPr lang="el-GR" sz="2400" dirty="0">
                <a:solidFill>
                  <a:srgbClr val="FF0000"/>
                </a:solidFill>
              </a:rPr>
              <a:t>τον συναισθηματικό (τι αισθάνεται η καρδιά μας) και </a:t>
            </a:r>
          </a:p>
          <a:p>
            <a:r>
              <a:rPr lang="el-GR" sz="2400" dirty="0">
                <a:solidFill>
                  <a:srgbClr val="FF0000"/>
                </a:solidFill>
              </a:rPr>
              <a:t>τον ψυχοκινητικό (τι κάνουν τα χέρια και το σώμα μας)</a:t>
            </a:r>
          </a:p>
        </p:txBody>
      </p:sp>
      <p:sp>
        <p:nvSpPr>
          <p:cNvPr id="4" name="Rectangle 3">
            <a:extLst>
              <a:ext uri="{FF2B5EF4-FFF2-40B4-BE49-F238E27FC236}">
                <a16:creationId xmlns:a16="http://schemas.microsoft.com/office/drawing/2014/main" id="{81BBE61C-5625-44D3-B9F9-3C695197B869}"/>
              </a:ext>
            </a:extLst>
          </p:cNvPr>
          <p:cNvSpPr/>
          <p:nvPr/>
        </p:nvSpPr>
        <p:spPr>
          <a:xfrm>
            <a:off x="1549101" y="4120896"/>
            <a:ext cx="9606579" cy="257251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noFill/>
              </a:rPr>
              <a:t>Ο</a:t>
            </a:r>
            <a:r>
              <a:rPr lang="el-GR" sz="1600" dirty="0">
                <a:solidFill>
                  <a:schemeClr val="tx1"/>
                </a:solidFill>
              </a:rPr>
              <a:t>Ο </a:t>
            </a:r>
            <a:r>
              <a:rPr lang="el-GR" sz="1600" dirty="0">
                <a:solidFill>
                  <a:srgbClr val="FF0000"/>
                </a:solidFill>
              </a:rPr>
              <a:t>γνωστικός τομέας </a:t>
            </a:r>
            <a:r>
              <a:rPr lang="el-GR" sz="1600" dirty="0">
                <a:solidFill>
                  <a:schemeClr val="tx1"/>
                </a:solidFill>
              </a:rPr>
              <a:t>περιλαμβάνει στόχους που ασχολούνται με την ανάκληση της γνώσης και την ανάπτυξη των γνωστικών ικανοτήτων του ανθρώπου.</a:t>
            </a:r>
          </a:p>
          <a:p>
            <a:pPr algn="ctr"/>
            <a:r>
              <a:rPr lang="el-GR" sz="1600" dirty="0">
                <a:solidFill>
                  <a:schemeClr val="tx1"/>
                </a:solidFill>
              </a:rPr>
              <a:t>Ο </a:t>
            </a:r>
            <a:r>
              <a:rPr lang="el-GR" sz="1600" dirty="0">
                <a:solidFill>
                  <a:srgbClr val="FF0000"/>
                </a:solidFill>
              </a:rPr>
              <a:t>συναισθηματικός τομέας </a:t>
            </a:r>
            <a:r>
              <a:rPr lang="el-GR" sz="1600" dirty="0">
                <a:solidFill>
                  <a:schemeClr val="tx1"/>
                </a:solidFill>
              </a:rPr>
              <a:t>περιλαμβάνει στόχους που περιγράφουν τις αλλαγές των στάσεων,αξιών του ατόμου, την ανάπτυξη της κριτικής σκέψης, την ικανότητα προσαρμογής κλπ</a:t>
            </a:r>
          </a:p>
          <a:p>
            <a:pPr algn="ctr"/>
            <a:r>
              <a:rPr lang="el-GR" sz="1600" dirty="0">
                <a:solidFill>
                  <a:schemeClr val="tx1"/>
                </a:solidFill>
              </a:rPr>
              <a:t>Ο </a:t>
            </a:r>
            <a:r>
              <a:rPr lang="el-GR" sz="1600" dirty="0">
                <a:solidFill>
                  <a:srgbClr val="FF0000"/>
                </a:solidFill>
              </a:rPr>
              <a:t>ψυχοκινητικός τομέας </a:t>
            </a:r>
            <a:r>
              <a:rPr lang="el-GR" sz="1600" dirty="0">
                <a:solidFill>
                  <a:schemeClr val="tx1"/>
                </a:solidFill>
              </a:rPr>
              <a:t>περιλαμβάνει στόχους που σχετίζονται με κινητικές δεξιότητες με χειρισμό υλικού ή αντικειμένων ή κάποια πράξη που απαιτεί </a:t>
            </a:r>
            <a:r>
              <a:rPr lang="el-GR" sz="1600" dirty="0" err="1">
                <a:solidFill>
                  <a:schemeClr val="tx1"/>
                </a:solidFill>
              </a:rPr>
              <a:t>νευρομυϊκό</a:t>
            </a:r>
            <a:r>
              <a:rPr lang="el-GR" sz="1600" dirty="0">
                <a:solidFill>
                  <a:schemeClr val="tx1"/>
                </a:solidFill>
              </a:rPr>
              <a:t> συντονισμό. Οι στόχοι αυτοί συνδέονται κυρίως με τη σωματική αγωγή, τη ζωγραφική, τα τεχνολογικά μαθήματα, τη διεξαγωγή ενός πειράματος στο εργαστήριο κ.λπ.</a:t>
            </a:r>
          </a:p>
          <a:p>
            <a:pPr algn="ctr"/>
            <a:endParaRPr lang="el-GR" sz="1600" i="1" dirty="0">
              <a:solidFill>
                <a:schemeClr val="tx1"/>
              </a:solidFill>
            </a:endParaRPr>
          </a:p>
          <a:p>
            <a:pPr algn="ctr"/>
            <a:r>
              <a:rPr lang="el-GR" sz="1600" i="1" dirty="0">
                <a:solidFill>
                  <a:schemeClr val="tx1"/>
                </a:solidFill>
              </a:rPr>
              <a:t>Ερώτηση:</a:t>
            </a:r>
            <a:r>
              <a:rPr lang="el-GR" sz="1600" dirty="0">
                <a:solidFill>
                  <a:schemeClr val="tx1"/>
                </a:solidFill>
              </a:rPr>
              <a:t> Στα μαθήματα οικονομίας και βιώσιμης ανάπτυξης ποιος/οι τομέας (</a:t>
            </a:r>
            <a:r>
              <a:rPr lang="el-GR" sz="1600" dirty="0" err="1">
                <a:solidFill>
                  <a:schemeClr val="tx1"/>
                </a:solidFill>
              </a:rPr>
              <a:t>είς</a:t>
            </a:r>
            <a:r>
              <a:rPr lang="el-GR" sz="1600" dirty="0">
                <a:solidFill>
                  <a:schemeClr val="tx1"/>
                </a:solidFill>
              </a:rPr>
              <a:t>) είναι πιο σημαντικός/</a:t>
            </a:r>
            <a:r>
              <a:rPr lang="el-GR" sz="1600" dirty="0" err="1">
                <a:solidFill>
                  <a:schemeClr val="tx1"/>
                </a:solidFill>
              </a:rPr>
              <a:t>οί</a:t>
            </a:r>
            <a:r>
              <a:rPr lang="el-GR" sz="1600" dirty="0">
                <a:solidFill>
                  <a:schemeClr val="tx1"/>
                </a:solidFill>
                <a:latin typeface="Trebuchet MS" panose="020B0603020202020204" pitchFamily="34" charset="0"/>
              </a:rPr>
              <a:t>;</a:t>
            </a:r>
            <a:endParaRPr lang="el-GR" sz="1600" dirty="0">
              <a:solidFill>
                <a:schemeClr val="tx1"/>
              </a:solidFill>
            </a:endParaRPr>
          </a:p>
        </p:txBody>
      </p:sp>
    </p:spTree>
    <p:extLst>
      <p:ext uri="{BB962C8B-B14F-4D97-AF65-F5344CB8AC3E}">
        <p14:creationId xmlns:p14="http://schemas.microsoft.com/office/powerpoint/2010/main" val="3622135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B3C36-F553-418D-8DB2-652231C438BA}"/>
              </a:ext>
            </a:extLst>
          </p:cNvPr>
          <p:cNvSpPr>
            <a:spLocks noGrp="1"/>
          </p:cNvSpPr>
          <p:nvPr>
            <p:ph type="title"/>
          </p:nvPr>
        </p:nvSpPr>
        <p:spPr>
          <a:xfrm>
            <a:off x="581192" y="702156"/>
            <a:ext cx="11029616" cy="1478340"/>
          </a:xfrm>
        </p:spPr>
        <p:txBody>
          <a:bodyPr>
            <a:normAutofit/>
          </a:bodyPr>
          <a:lstStyle/>
          <a:p>
            <a:pPr algn="ctr"/>
            <a:r>
              <a:rPr lang="el-GR" spc="-5" dirty="0" err="1">
                <a:latin typeface="Times New Roman"/>
                <a:cs typeface="Times New Roman"/>
              </a:rPr>
              <a:t>ΔΙΑτυπωση</a:t>
            </a:r>
            <a:r>
              <a:rPr lang="el-GR" spc="-5" dirty="0">
                <a:latin typeface="Times New Roman"/>
                <a:cs typeface="Times New Roman"/>
              </a:rPr>
              <a:t> </a:t>
            </a:r>
            <a:r>
              <a:rPr lang="el-GR" spc="5" dirty="0" err="1">
                <a:latin typeface="Times New Roman"/>
                <a:cs typeface="Times New Roman"/>
              </a:rPr>
              <a:t>Διδακτικων</a:t>
            </a:r>
            <a:r>
              <a:rPr lang="el-GR" spc="5" dirty="0">
                <a:latin typeface="Times New Roman"/>
                <a:cs typeface="Times New Roman"/>
              </a:rPr>
              <a:t> </a:t>
            </a:r>
            <a:r>
              <a:rPr lang="el-GR" spc="-15" dirty="0">
                <a:latin typeface="Times New Roman"/>
                <a:cs typeface="Times New Roman"/>
              </a:rPr>
              <a:t>στόχων</a:t>
            </a:r>
            <a:br>
              <a:rPr lang="el-GR" dirty="0">
                <a:latin typeface="Times New Roman"/>
                <a:cs typeface="Times New Roman"/>
              </a:rPr>
            </a:br>
            <a:br>
              <a:rPr lang="en-US" b="1" spc="-5" dirty="0">
                <a:latin typeface="Times New Roman"/>
                <a:cs typeface="Times New Roman"/>
              </a:rPr>
            </a:br>
            <a:endParaRPr lang="el-GR" b="1" dirty="0"/>
          </a:p>
        </p:txBody>
      </p:sp>
      <p:sp>
        <p:nvSpPr>
          <p:cNvPr id="3" name="Content Placeholder 2">
            <a:extLst>
              <a:ext uri="{FF2B5EF4-FFF2-40B4-BE49-F238E27FC236}">
                <a16:creationId xmlns:a16="http://schemas.microsoft.com/office/drawing/2014/main" id="{DEA5ED8C-ED47-4881-9519-78A10140C761}"/>
              </a:ext>
            </a:extLst>
          </p:cNvPr>
          <p:cNvSpPr>
            <a:spLocks noGrp="1"/>
          </p:cNvSpPr>
          <p:nvPr>
            <p:ph idx="1"/>
          </p:nvPr>
        </p:nvSpPr>
        <p:spPr>
          <a:xfrm>
            <a:off x="581192" y="2060448"/>
            <a:ext cx="11029615" cy="4469444"/>
          </a:xfrm>
        </p:spPr>
        <p:txBody>
          <a:bodyPr>
            <a:normAutofit/>
          </a:bodyPr>
          <a:lstStyle/>
          <a:p>
            <a:pPr marL="355600" marR="123189" indent="-343535">
              <a:lnSpc>
                <a:spcPts val="2590"/>
              </a:lnSpc>
              <a:spcBef>
                <a:spcPts val="1040"/>
              </a:spcBef>
              <a:buClr>
                <a:srgbClr val="E78612"/>
              </a:buClr>
              <a:buFont typeface="Wingdings 3"/>
              <a:buChar char=""/>
              <a:tabLst>
                <a:tab pos="356235" algn="l"/>
              </a:tabLst>
            </a:pPr>
            <a:r>
              <a:rPr lang="el-GR" sz="2400" spc="-5" dirty="0">
                <a:solidFill>
                  <a:srgbClr val="404040"/>
                </a:solidFill>
                <a:latin typeface="Times New Roman"/>
                <a:cs typeface="Times New Roman"/>
              </a:rPr>
              <a:t>Προσπαθούμε να ορίζουμε με σαφήνεια τους διδακτικούς στόχους </a:t>
            </a:r>
            <a:r>
              <a:rPr lang="el-GR" sz="2400" spc="-10" dirty="0">
                <a:solidFill>
                  <a:srgbClr val="404040"/>
                </a:solidFill>
                <a:latin typeface="Times New Roman"/>
                <a:cs typeface="Times New Roman"/>
              </a:rPr>
              <a:t>και </a:t>
            </a:r>
            <a:r>
              <a:rPr lang="el-GR" sz="2400" spc="-5" dirty="0">
                <a:solidFill>
                  <a:srgbClr val="404040"/>
                </a:solidFill>
                <a:latin typeface="Times New Roman"/>
                <a:cs typeface="Times New Roman"/>
              </a:rPr>
              <a:t>αποφεύγουμε </a:t>
            </a:r>
            <a:r>
              <a:rPr lang="el-GR" sz="2400" dirty="0">
                <a:solidFill>
                  <a:srgbClr val="404040"/>
                </a:solidFill>
                <a:latin typeface="Times New Roman"/>
                <a:cs typeface="Times New Roman"/>
              </a:rPr>
              <a:t>λέξεις </a:t>
            </a:r>
            <a:r>
              <a:rPr lang="el-GR" sz="2400" spc="-5" dirty="0">
                <a:solidFill>
                  <a:srgbClr val="404040"/>
                </a:solidFill>
                <a:latin typeface="Times New Roman"/>
                <a:cs typeface="Times New Roman"/>
              </a:rPr>
              <a:t>με </a:t>
            </a:r>
            <a:r>
              <a:rPr lang="el-GR" sz="2400" dirty="0">
                <a:solidFill>
                  <a:srgbClr val="404040"/>
                </a:solidFill>
                <a:latin typeface="Times New Roman"/>
                <a:cs typeface="Times New Roman"/>
              </a:rPr>
              <a:t>πολλαπλές ερμηνείες</a:t>
            </a:r>
            <a:endParaRPr lang="el-GR" sz="2400" dirty="0">
              <a:latin typeface="Times New Roman"/>
              <a:cs typeface="Times New Roman"/>
            </a:endParaRPr>
          </a:p>
          <a:p>
            <a:pPr marL="756285" marR="379730" lvl="1" indent="-287020">
              <a:lnSpc>
                <a:spcPts val="2160"/>
              </a:lnSpc>
              <a:spcBef>
                <a:spcPts val="1010"/>
              </a:spcBef>
              <a:buClr>
                <a:srgbClr val="E78612"/>
              </a:buClr>
              <a:buFont typeface="Wingdings 3"/>
              <a:buChar char=""/>
              <a:tabLst>
                <a:tab pos="756920" algn="l"/>
              </a:tabLst>
            </a:pPr>
            <a:r>
              <a:rPr lang="el-GR" sz="2400" spc="-5" dirty="0">
                <a:solidFill>
                  <a:srgbClr val="404040"/>
                </a:solidFill>
                <a:highlight>
                  <a:srgbClr val="FFFF00"/>
                </a:highlight>
                <a:latin typeface="Times New Roman"/>
                <a:cs typeface="Times New Roman"/>
              </a:rPr>
              <a:t>Ασαφείς </a:t>
            </a:r>
            <a:r>
              <a:rPr lang="el-GR" sz="2400" dirty="0">
                <a:solidFill>
                  <a:srgbClr val="404040"/>
                </a:solidFill>
                <a:highlight>
                  <a:srgbClr val="FFFF00"/>
                </a:highlight>
                <a:latin typeface="Times New Roman"/>
                <a:cs typeface="Times New Roman"/>
              </a:rPr>
              <a:t>όροι</a:t>
            </a:r>
            <a:r>
              <a:rPr lang="el-GR" sz="2400" dirty="0">
                <a:solidFill>
                  <a:srgbClr val="404040"/>
                </a:solidFill>
                <a:latin typeface="Times New Roman"/>
                <a:cs typeface="Times New Roman"/>
              </a:rPr>
              <a:t>: να </a:t>
            </a:r>
            <a:r>
              <a:rPr lang="el-GR" sz="2400" spc="-5" dirty="0">
                <a:solidFill>
                  <a:srgbClr val="404040"/>
                </a:solidFill>
                <a:latin typeface="Times New Roman"/>
                <a:cs typeface="Times New Roman"/>
              </a:rPr>
              <a:t>μάθουν, </a:t>
            </a:r>
            <a:r>
              <a:rPr lang="el-GR" sz="2400" dirty="0">
                <a:solidFill>
                  <a:srgbClr val="404040"/>
                </a:solidFill>
                <a:latin typeface="Times New Roman"/>
                <a:cs typeface="Times New Roman"/>
              </a:rPr>
              <a:t>να εκτιμήσουν,</a:t>
            </a:r>
            <a:r>
              <a:rPr lang="el-GR" sz="2400" spc="-130" dirty="0">
                <a:solidFill>
                  <a:srgbClr val="404040"/>
                </a:solidFill>
                <a:latin typeface="Times New Roman"/>
                <a:cs typeface="Times New Roman"/>
              </a:rPr>
              <a:t> </a:t>
            </a:r>
            <a:r>
              <a:rPr lang="el-GR" sz="2400" dirty="0">
                <a:solidFill>
                  <a:srgbClr val="404040"/>
                </a:solidFill>
                <a:latin typeface="Times New Roman"/>
                <a:cs typeface="Times New Roman"/>
              </a:rPr>
              <a:t>να απολαύσουν</a:t>
            </a:r>
            <a:endParaRPr lang="el-GR" sz="2400" dirty="0">
              <a:latin typeface="Times New Roman"/>
              <a:cs typeface="Times New Roman"/>
            </a:endParaRPr>
          </a:p>
          <a:p>
            <a:pPr marL="756285" marR="5080" lvl="1" indent="-287020">
              <a:lnSpc>
                <a:spcPts val="2160"/>
              </a:lnSpc>
              <a:spcBef>
                <a:spcPts val="1005"/>
              </a:spcBef>
              <a:buClr>
                <a:srgbClr val="E78612"/>
              </a:buClr>
              <a:buFont typeface="Wingdings 3"/>
              <a:buChar char=""/>
              <a:tabLst>
                <a:tab pos="756920" algn="l"/>
              </a:tabLst>
            </a:pPr>
            <a:r>
              <a:rPr lang="el-GR" sz="2400" spc="-5" dirty="0">
                <a:solidFill>
                  <a:srgbClr val="404040"/>
                </a:solidFill>
                <a:highlight>
                  <a:srgbClr val="00FFFF"/>
                </a:highlight>
                <a:latin typeface="Times New Roman"/>
                <a:cs typeface="Times New Roman"/>
              </a:rPr>
              <a:t>Σαφείς </a:t>
            </a:r>
            <a:r>
              <a:rPr lang="el-GR" sz="2400" dirty="0">
                <a:solidFill>
                  <a:srgbClr val="404040"/>
                </a:solidFill>
                <a:highlight>
                  <a:srgbClr val="00FFFF"/>
                </a:highlight>
                <a:latin typeface="Times New Roman"/>
                <a:cs typeface="Times New Roman"/>
              </a:rPr>
              <a:t>όροι: </a:t>
            </a:r>
            <a:r>
              <a:rPr lang="el-GR" sz="2400" dirty="0">
                <a:solidFill>
                  <a:srgbClr val="404040"/>
                </a:solidFill>
                <a:latin typeface="Times New Roman"/>
                <a:cs typeface="Times New Roman"/>
              </a:rPr>
              <a:t>να απαριθμήσουν, να </a:t>
            </a:r>
            <a:r>
              <a:rPr lang="el-GR" sz="2400" spc="-5" dirty="0">
                <a:solidFill>
                  <a:srgbClr val="404040"/>
                </a:solidFill>
                <a:latin typeface="Times New Roman"/>
                <a:cs typeface="Times New Roman"/>
              </a:rPr>
              <a:t>αναγνωρίσουν,</a:t>
            </a:r>
            <a:r>
              <a:rPr lang="el-GR" sz="2400" spc="-175" dirty="0">
                <a:solidFill>
                  <a:srgbClr val="404040"/>
                </a:solidFill>
                <a:latin typeface="Times New Roman"/>
                <a:cs typeface="Times New Roman"/>
              </a:rPr>
              <a:t> </a:t>
            </a:r>
            <a:r>
              <a:rPr lang="el-GR" sz="2400" dirty="0">
                <a:solidFill>
                  <a:srgbClr val="404040"/>
                </a:solidFill>
                <a:latin typeface="Times New Roman"/>
                <a:cs typeface="Times New Roman"/>
              </a:rPr>
              <a:t>να  </a:t>
            </a:r>
            <a:r>
              <a:rPr lang="el-GR" sz="2400" spc="-5" dirty="0">
                <a:solidFill>
                  <a:srgbClr val="404040"/>
                </a:solidFill>
                <a:latin typeface="Times New Roman"/>
                <a:cs typeface="Times New Roman"/>
              </a:rPr>
              <a:t>ταξινομήσουν, </a:t>
            </a:r>
            <a:r>
              <a:rPr lang="el-GR" sz="2400" dirty="0">
                <a:solidFill>
                  <a:srgbClr val="404040"/>
                </a:solidFill>
                <a:latin typeface="Times New Roman"/>
                <a:cs typeface="Times New Roman"/>
              </a:rPr>
              <a:t>να </a:t>
            </a:r>
            <a:r>
              <a:rPr lang="el-GR" sz="2400" spc="-5" dirty="0">
                <a:solidFill>
                  <a:srgbClr val="404040"/>
                </a:solidFill>
                <a:latin typeface="Times New Roman"/>
                <a:cs typeface="Times New Roman"/>
              </a:rPr>
              <a:t>λύσουν, </a:t>
            </a:r>
            <a:r>
              <a:rPr lang="el-GR" sz="2400" dirty="0">
                <a:solidFill>
                  <a:srgbClr val="404040"/>
                </a:solidFill>
                <a:latin typeface="Times New Roman"/>
                <a:cs typeface="Times New Roman"/>
              </a:rPr>
              <a:t>να</a:t>
            </a:r>
            <a:r>
              <a:rPr lang="el-GR" sz="2400" spc="-105" dirty="0">
                <a:solidFill>
                  <a:srgbClr val="404040"/>
                </a:solidFill>
                <a:latin typeface="Times New Roman"/>
                <a:cs typeface="Times New Roman"/>
              </a:rPr>
              <a:t> </a:t>
            </a:r>
            <a:r>
              <a:rPr lang="el-GR" sz="2400" spc="-5" dirty="0">
                <a:solidFill>
                  <a:srgbClr val="404040"/>
                </a:solidFill>
                <a:latin typeface="Times New Roman"/>
                <a:cs typeface="Times New Roman"/>
              </a:rPr>
              <a:t>κατασκευάσουν </a:t>
            </a:r>
            <a:r>
              <a:rPr lang="el-GR" sz="2400" spc="-5" dirty="0" err="1">
                <a:solidFill>
                  <a:srgbClr val="404040"/>
                </a:solidFill>
                <a:latin typeface="Times New Roman"/>
                <a:cs typeface="Times New Roman"/>
              </a:rPr>
              <a:t>κ.λπ</a:t>
            </a:r>
            <a:endParaRPr lang="el-GR" sz="2400" dirty="0">
              <a:latin typeface="Times New Roman"/>
              <a:cs typeface="Times New Roman"/>
            </a:endParaRPr>
          </a:p>
          <a:p>
            <a:pPr marL="0" indent="0">
              <a:buNone/>
            </a:pPr>
            <a:endParaRPr lang="el-GR" dirty="0"/>
          </a:p>
        </p:txBody>
      </p:sp>
    </p:spTree>
    <p:extLst>
      <p:ext uri="{BB962C8B-B14F-4D97-AF65-F5344CB8AC3E}">
        <p14:creationId xmlns:p14="http://schemas.microsoft.com/office/powerpoint/2010/main" val="1897812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AF2B1B-68D6-4A5D-84A9-CA723B35F7C8}"/>
              </a:ext>
            </a:extLst>
          </p:cNvPr>
          <p:cNvSpPr>
            <a:spLocks noGrp="1"/>
          </p:cNvSpPr>
          <p:nvPr>
            <p:ph idx="1"/>
          </p:nvPr>
        </p:nvSpPr>
        <p:spPr/>
        <p:txBody>
          <a:bodyPr>
            <a:normAutofit/>
          </a:bodyPr>
          <a:lstStyle/>
          <a:p>
            <a:pPr marL="0" indent="0" algn="ctr">
              <a:buNone/>
            </a:pPr>
            <a:r>
              <a:rPr lang="el-GR" sz="3200" b="1" dirty="0">
                <a:solidFill>
                  <a:srgbClr val="00B050"/>
                </a:solidFill>
              </a:rPr>
              <a:t>Μια παρόμοια προσέγγιση των διδακτικών στόχων (πιο συμβατή με τα τωρινά Π.Σ). </a:t>
            </a:r>
            <a:r>
              <a:rPr lang="el-GR" sz="3200" b="1" u="sng" dirty="0">
                <a:solidFill>
                  <a:srgbClr val="00B050"/>
                </a:solidFill>
              </a:rPr>
              <a:t>Προτιμήστε αυτήν!</a:t>
            </a:r>
          </a:p>
        </p:txBody>
      </p:sp>
    </p:spTree>
    <p:extLst>
      <p:ext uri="{BB962C8B-B14F-4D97-AF65-F5344CB8AC3E}">
        <p14:creationId xmlns:p14="http://schemas.microsoft.com/office/powerpoint/2010/main" val="3734551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10AAA-82D3-4E83-8FE9-8C6E52EA197D}"/>
              </a:ext>
            </a:extLst>
          </p:cNvPr>
          <p:cNvSpPr>
            <a:spLocks noGrp="1"/>
          </p:cNvSpPr>
          <p:nvPr>
            <p:ph type="title"/>
          </p:nvPr>
        </p:nvSpPr>
        <p:spPr>
          <a:xfrm>
            <a:off x="581192" y="457200"/>
            <a:ext cx="11029616" cy="1099457"/>
          </a:xfrm>
        </p:spPr>
        <p:txBody>
          <a:bodyPr>
            <a:normAutofit/>
          </a:bodyPr>
          <a:lstStyle/>
          <a:p>
            <a:pPr algn="ctr"/>
            <a:r>
              <a:rPr lang="en-US" dirty="0"/>
              <a:t>TI </a:t>
            </a:r>
            <a:r>
              <a:rPr lang="el-GR" dirty="0" err="1"/>
              <a:t>περιΛΑΜΒΑΝΕ</a:t>
            </a:r>
            <a:r>
              <a:rPr lang="el-GR" dirty="0"/>
              <a:t> Ενα </a:t>
            </a:r>
            <a:r>
              <a:rPr lang="el-GR" dirty="0" err="1"/>
              <a:t>αναλυτΙΚΟ</a:t>
            </a:r>
            <a:r>
              <a:rPr lang="el-GR" dirty="0"/>
              <a:t> </a:t>
            </a:r>
            <a:r>
              <a:rPr lang="el-GR" dirty="0" err="1"/>
              <a:t>προγραμμα</a:t>
            </a:r>
            <a:r>
              <a:rPr lang="en-US" dirty="0"/>
              <a:t> </a:t>
            </a:r>
            <a:r>
              <a:rPr lang="el-GR" dirty="0"/>
              <a:t>ΣΠΟΥΔΩΝ</a:t>
            </a:r>
          </a:p>
        </p:txBody>
      </p:sp>
      <p:sp>
        <p:nvSpPr>
          <p:cNvPr id="3" name="Content Placeholder 2">
            <a:extLst>
              <a:ext uri="{FF2B5EF4-FFF2-40B4-BE49-F238E27FC236}">
                <a16:creationId xmlns:a16="http://schemas.microsoft.com/office/drawing/2014/main" id="{AF12A6A1-3472-4C2E-9B3D-C66785AA783E}"/>
              </a:ext>
            </a:extLst>
          </p:cNvPr>
          <p:cNvSpPr>
            <a:spLocks noGrp="1"/>
          </p:cNvSpPr>
          <p:nvPr>
            <p:ph idx="1"/>
          </p:nvPr>
        </p:nvSpPr>
        <p:spPr>
          <a:xfrm>
            <a:off x="581193" y="1556657"/>
            <a:ext cx="10720791" cy="4990447"/>
          </a:xfrm>
          <a:solidFill>
            <a:schemeClr val="bg1"/>
          </a:solidFill>
        </p:spPr>
        <p:txBody>
          <a:bodyPr>
            <a:normAutofit/>
          </a:bodyPr>
          <a:lstStyle/>
          <a:p>
            <a:pPr marL="0" indent="0">
              <a:buNone/>
            </a:pPr>
            <a:endParaRPr lang="el-GR" dirty="0"/>
          </a:p>
          <a:p>
            <a:pPr marL="0" indent="0">
              <a:buNone/>
            </a:pPr>
            <a:r>
              <a:rPr lang="el-GR" sz="2600" dirty="0"/>
              <a:t>Το Αναλυτικό Πρόγραμμα</a:t>
            </a:r>
            <a:r>
              <a:rPr lang="en-US" sz="2600" dirty="0"/>
              <a:t> </a:t>
            </a:r>
            <a:r>
              <a:rPr lang="el-GR" sz="2600" dirty="0"/>
              <a:t>Σπουδών καθορίζει</a:t>
            </a:r>
          </a:p>
          <a:p>
            <a:r>
              <a:rPr lang="el-GR" sz="2600" i="1" dirty="0"/>
              <a:t>τα διδασκόμενα μαθήματα</a:t>
            </a:r>
          </a:p>
          <a:p>
            <a:r>
              <a:rPr lang="el-GR" sz="2600" i="1" dirty="0"/>
              <a:t>με το περιεχόμενο τους (διδακτέα ύλη) ,</a:t>
            </a:r>
          </a:p>
          <a:p>
            <a:r>
              <a:rPr lang="el-GR" sz="2600" i="1" dirty="0"/>
              <a:t>και τις αντίστοιχες ώρες διδασκαλίας </a:t>
            </a:r>
          </a:p>
          <a:p>
            <a:pPr marL="0" indent="0">
              <a:buNone/>
            </a:pPr>
            <a:endParaRPr lang="el-GR" dirty="0"/>
          </a:p>
        </p:txBody>
      </p:sp>
    </p:spTree>
    <p:extLst>
      <p:ext uri="{BB962C8B-B14F-4D97-AF65-F5344CB8AC3E}">
        <p14:creationId xmlns:p14="http://schemas.microsoft.com/office/powerpoint/2010/main" val="2769447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E70D5-1A6A-4E5B-B8CC-517221B0C73F}"/>
              </a:ext>
            </a:extLst>
          </p:cNvPr>
          <p:cNvSpPr>
            <a:spLocks noGrp="1"/>
          </p:cNvSpPr>
          <p:nvPr>
            <p:ph type="title"/>
          </p:nvPr>
        </p:nvSpPr>
        <p:spPr/>
        <p:txBody>
          <a:bodyPr/>
          <a:lstStyle/>
          <a:p>
            <a:pPr algn="ctr"/>
            <a:r>
              <a:rPr lang="el-GR" dirty="0"/>
              <a:t>Ταξινομια διδακτικων στοχων</a:t>
            </a:r>
            <a:r>
              <a:rPr lang="en-US" dirty="0"/>
              <a:t> (</a:t>
            </a:r>
            <a:r>
              <a:rPr lang="el-GR" dirty="0" err="1"/>
              <a:t>ΡΑπτησ</a:t>
            </a:r>
            <a:r>
              <a:rPr lang="el-GR" dirty="0"/>
              <a:t>, </a:t>
            </a:r>
            <a:r>
              <a:rPr lang="el-GR" sz="3600" dirty="0"/>
              <a:t>2006)</a:t>
            </a:r>
          </a:p>
        </p:txBody>
      </p:sp>
      <p:sp>
        <p:nvSpPr>
          <p:cNvPr id="3" name="Content Placeholder 2">
            <a:extLst>
              <a:ext uri="{FF2B5EF4-FFF2-40B4-BE49-F238E27FC236}">
                <a16:creationId xmlns:a16="http://schemas.microsoft.com/office/drawing/2014/main" id="{06270E29-F768-4740-8A28-E5FD597BE2B6}"/>
              </a:ext>
            </a:extLst>
          </p:cNvPr>
          <p:cNvSpPr>
            <a:spLocks noGrp="1"/>
          </p:cNvSpPr>
          <p:nvPr>
            <p:ph idx="1"/>
          </p:nvPr>
        </p:nvSpPr>
        <p:spPr>
          <a:xfrm>
            <a:off x="581192" y="2121408"/>
            <a:ext cx="11029615" cy="3828288"/>
          </a:xfrm>
          <a:solidFill>
            <a:schemeClr val="accent2">
              <a:lumMod val="40000"/>
              <a:lumOff val="60000"/>
            </a:schemeClr>
          </a:solidFill>
        </p:spPr>
        <p:txBody>
          <a:bodyPr>
            <a:normAutofit/>
          </a:bodyPr>
          <a:lstStyle/>
          <a:p>
            <a:pPr marL="0" indent="0">
              <a:buNone/>
            </a:pPr>
            <a:r>
              <a:rPr lang="el-GR" sz="2800" dirty="0"/>
              <a:t>Στόχοι χωρισμένοι σε τρεις τομείς μάθησης: </a:t>
            </a:r>
          </a:p>
          <a:p>
            <a:r>
              <a:rPr lang="el-GR" sz="2800" dirty="0">
                <a:solidFill>
                  <a:srgbClr val="FF0000"/>
                </a:solidFill>
              </a:rPr>
              <a:t>Γνώσεις (τι θα γνωρίζουν οι μαθητές στο τέλος της ώρας</a:t>
            </a:r>
            <a:r>
              <a:rPr lang="el-GR" sz="2800" dirty="0">
                <a:solidFill>
                  <a:srgbClr val="FF0000"/>
                </a:solidFill>
                <a:latin typeface="Trebuchet MS" panose="020B0603020202020204" pitchFamily="34" charset="0"/>
              </a:rPr>
              <a:t>;)</a:t>
            </a:r>
            <a:endParaRPr lang="el-GR" sz="2800" dirty="0">
              <a:solidFill>
                <a:srgbClr val="FF0000"/>
              </a:solidFill>
            </a:endParaRPr>
          </a:p>
          <a:p>
            <a:r>
              <a:rPr lang="el-GR" sz="2800" dirty="0">
                <a:solidFill>
                  <a:srgbClr val="FF0000"/>
                </a:solidFill>
              </a:rPr>
              <a:t>Δεξιότητες (τι θα έχουν μάθει να κάνουν</a:t>
            </a:r>
            <a:r>
              <a:rPr lang="el-GR" sz="2800" dirty="0">
                <a:solidFill>
                  <a:srgbClr val="FF0000"/>
                </a:solidFill>
                <a:latin typeface="Trebuchet MS" panose="020B0603020202020204" pitchFamily="34" charset="0"/>
              </a:rPr>
              <a:t>;</a:t>
            </a:r>
            <a:endParaRPr lang="el-GR" sz="2800" dirty="0">
              <a:solidFill>
                <a:srgbClr val="FF0000"/>
              </a:solidFill>
            </a:endParaRPr>
          </a:p>
          <a:p>
            <a:r>
              <a:rPr lang="el-GR" sz="2800" dirty="0">
                <a:solidFill>
                  <a:srgbClr val="FF0000"/>
                </a:solidFill>
              </a:rPr>
              <a:t>Στάσεις (πώς θα αλλάξει η συμπεριφορά και η στάση τους</a:t>
            </a:r>
            <a:r>
              <a:rPr lang="el-GR" sz="2800" dirty="0">
                <a:solidFill>
                  <a:srgbClr val="FF0000"/>
                </a:solidFill>
                <a:latin typeface="Trebuchet MS" panose="020B0603020202020204" pitchFamily="34" charset="0"/>
              </a:rPr>
              <a:t>;)</a:t>
            </a:r>
            <a:endParaRPr lang="el-GR" sz="2800" dirty="0">
              <a:solidFill>
                <a:srgbClr val="FF0000"/>
              </a:solidFill>
            </a:endParaRPr>
          </a:p>
        </p:txBody>
      </p:sp>
    </p:spTree>
    <p:extLst>
      <p:ext uri="{BB962C8B-B14F-4D97-AF65-F5344CB8AC3E}">
        <p14:creationId xmlns:p14="http://schemas.microsoft.com/office/powerpoint/2010/main" val="3861048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97907-F750-478D-8E17-B81089E8CAD3}"/>
              </a:ext>
            </a:extLst>
          </p:cNvPr>
          <p:cNvSpPr>
            <a:spLocks noGrp="1"/>
          </p:cNvSpPr>
          <p:nvPr>
            <p:ph type="title"/>
          </p:nvPr>
        </p:nvSpPr>
        <p:spPr>
          <a:xfrm>
            <a:off x="581192" y="702155"/>
            <a:ext cx="11029616" cy="922249"/>
          </a:xfrm>
        </p:spPr>
        <p:txBody>
          <a:bodyPr/>
          <a:lstStyle/>
          <a:p>
            <a:pPr algn="ctr"/>
            <a:r>
              <a:rPr lang="el-GR" dirty="0"/>
              <a:t>Διατυπωση στοχων αναλογα με τους </a:t>
            </a:r>
            <a:r>
              <a:rPr lang="el-GR" b="1" dirty="0">
                <a:solidFill>
                  <a:schemeClr val="accent3">
                    <a:lumMod val="75000"/>
                  </a:schemeClr>
                </a:solidFill>
              </a:rPr>
              <a:t>τομεισ μαθησησ</a:t>
            </a:r>
          </a:p>
        </p:txBody>
      </p:sp>
      <p:sp>
        <p:nvSpPr>
          <p:cNvPr id="3" name="Content Placeholder 2">
            <a:extLst>
              <a:ext uri="{FF2B5EF4-FFF2-40B4-BE49-F238E27FC236}">
                <a16:creationId xmlns:a16="http://schemas.microsoft.com/office/drawing/2014/main" id="{73E08034-875E-487D-B869-99E4B4276723}"/>
              </a:ext>
            </a:extLst>
          </p:cNvPr>
          <p:cNvSpPr>
            <a:spLocks noGrp="1"/>
          </p:cNvSpPr>
          <p:nvPr>
            <p:ph idx="1"/>
          </p:nvPr>
        </p:nvSpPr>
        <p:spPr>
          <a:xfrm>
            <a:off x="581192" y="1785769"/>
            <a:ext cx="11029615" cy="4736951"/>
          </a:xfrm>
        </p:spPr>
        <p:txBody>
          <a:bodyPr>
            <a:normAutofit fontScale="92500" lnSpcReduction="10000"/>
          </a:bodyPr>
          <a:lstStyle/>
          <a:p>
            <a:pPr marL="0" indent="0">
              <a:buNone/>
            </a:pPr>
            <a:endParaRPr lang="el-GR" dirty="0"/>
          </a:p>
          <a:p>
            <a:r>
              <a:rPr lang="el-GR" sz="2400" b="1" dirty="0"/>
              <a:t>Σε επίπεδο γνώσεων</a:t>
            </a:r>
            <a:r>
              <a:rPr lang="en-US" sz="2400" b="1" dirty="0"/>
              <a:t> </a:t>
            </a:r>
            <a:r>
              <a:rPr lang="el-GR" sz="2400" dirty="0">
                <a:highlight>
                  <a:srgbClr val="00FFFF"/>
                </a:highlight>
              </a:rPr>
              <a:t>(</a:t>
            </a:r>
            <a:r>
              <a:rPr lang="el-GR" sz="2400" dirty="0">
                <a:solidFill>
                  <a:schemeClr val="accent1"/>
                </a:solidFill>
                <a:highlight>
                  <a:srgbClr val="00FFFF"/>
                </a:highlight>
              </a:rPr>
              <a:t>τι θα γνωρίζουν οι</a:t>
            </a:r>
            <a:r>
              <a:rPr lang="en-US" sz="2400" dirty="0">
                <a:solidFill>
                  <a:schemeClr val="accent1"/>
                </a:solidFill>
                <a:highlight>
                  <a:srgbClr val="00FFFF"/>
                </a:highlight>
              </a:rPr>
              <a:t> </a:t>
            </a:r>
            <a:r>
              <a:rPr lang="el-GR" sz="2400" dirty="0">
                <a:solidFill>
                  <a:schemeClr val="accent1"/>
                </a:solidFill>
                <a:highlight>
                  <a:srgbClr val="00FFFF"/>
                </a:highlight>
              </a:rPr>
              <a:t>μαθητές στο τέλος της ώρας;)</a:t>
            </a:r>
          </a:p>
          <a:p>
            <a:pPr marL="0" indent="0">
              <a:buNone/>
            </a:pPr>
            <a:r>
              <a:rPr lang="el-GR" sz="2400" i="1" dirty="0"/>
              <a:t>Λέξεις προσδιορισμού </a:t>
            </a:r>
            <a:r>
              <a:rPr lang="el-GR" sz="2400" dirty="0"/>
              <a:t>(αναγνωρίζω, διακρίνω, ερμηνεύω, περιγράφω, ορίζω, απαριθμώ, επιλέγω, κατατάσσω, συγκρίνω, συσχετίζω)</a:t>
            </a:r>
          </a:p>
          <a:p>
            <a:r>
              <a:rPr lang="el-GR" sz="2400" b="1" dirty="0"/>
              <a:t>Σε επίπεδο δεξιοτήτων  </a:t>
            </a:r>
            <a:r>
              <a:rPr lang="el-GR" sz="2400" dirty="0"/>
              <a:t>(</a:t>
            </a:r>
            <a:r>
              <a:rPr lang="el-GR" sz="2400" dirty="0">
                <a:solidFill>
                  <a:schemeClr val="accent1"/>
                </a:solidFill>
                <a:highlight>
                  <a:srgbClr val="00FF00"/>
                </a:highlight>
              </a:rPr>
              <a:t>τι θα μπορούν να κάνουν οι μαθητές στο τέλος της ώρας </a:t>
            </a:r>
            <a:r>
              <a:rPr lang="el-GR" sz="2400" dirty="0">
                <a:solidFill>
                  <a:schemeClr val="accent1"/>
                </a:solidFill>
              </a:rPr>
              <a:t>ή της ενότητας, τι δεξιότητες θα έχουν αποκτήσει;)</a:t>
            </a:r>
          </a:p>
          <a:p>
            <a:pPr marL="0" indent="0">
              <a:buNone/>
            </a:pPr>
            <a:r>
              <a:rPr lang="el-GR" sz="2400" i="1" dirty="0"/>
              <a:t>Λέξεις προσδιορισμού </a:t>
            </a:r>
            <a:r>
              <a:rPr lang="el-GR" sz="2400" dirty="0"/>
              <a:t>(επιδεικνύω, κατασκευάζω, μετατρέπω, μετρώ, συντάσσω, σχεδιάζω, υπολογίζω, διορθώνω, ελέγχω, επαληθεύω, επιλύω, εφαρμόζω, χρησιμοποιώ)</a:t>
            </a:r>
          </a:p>
          <a:p>
            <a:r>
              <a:rPr lang="el-GR" sz="2400" b="1" dirty="0"/>
              <a:t>Σε επίπεδο στάσεων </a:t>
            </a:r>
            <a:r>
              <a:rPr lang="el-GR" sz="2400" dirty="0"/>
              <a:t>(</a:t>
            </a:r>
            <a:r>
              <a:rPr lang="el-GR" sz="2400" dirty="0">
                <a:solidFill>
                  <a:schemeClr val="accent1"/>
                </a:solidFill>
                <a:highlight>
                  <a:srgbClr val="FFFF00"/>
                </a:highlight>
              </a:rPr>
              <a:t>πως θα επηρεάσει η ενότητα τη μελλοντική συμπεριφορά-στάση των μαθητών;) </a:t>
            </a:r>
            <a:r>
              <a:rPr lang="el-GR" sz="2400" dirty="0"/>
              <a:t>(Δεν αλλάζουν φυσικά όλες οι διδακτικές ενότητες τις στάσεις μας)</a:t>
            </a:r>
          </a:p>
          <a:p>
            <a:pPr marL="0" indent="0">
              <a:buNone/>
            </a:pPr>
            <a:r>
              <a:rPr lang="el-GR" sz="2400" i="1" dirty="0"/>
              <a:t>Λέξεις προσδιορισμού </a:t>
            </a:r>
            <a:r>
              <a:rPr lang="el-GR" sz="2400" dirty="0"/>
              <a:t>(αποδέχομαι, εκτιμώ, απορρίπτω, αμφισβητώ, διερωτώμαι, ενθαρρύνω, παροτρύνω, προτιμώ, υιοθετώ, υποκινώ, υποστηρίζω)</a:t>
            </a:r>
          </a:p>
        </p:txBody>
      </p:sp>
    </p:spTree>
    <p:extLst>
      <p:ext uri="{BB962C8B-B14F-4D97-AF65-F5344CB8AC3E}">
        <p14:creationId xmlns:p14="http://schemas.microsoft.com/office/powerpoint/2010/main" val="2315774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78817-610E-4A83-9A94-70A2DAE242AA}"/>
              </a:ext>
            </a:extLst>
          </p:cNvPr>
          <p:cNvSpPr>
            <a:spLocks noGrp="1"/>
          </p:cNvSpPr>
          <p:nvPr>
            <p:ph type="title"/>
          </p:nvPr>
        </p:nvSpPr>
        <p:spPr/>
        <p:txBody>
          <a:bodyPr/>
          <a:lstStyle/>
          <a:p>
            <a:r>
              <a:rPr lang="el-GR" dirty="0" err="1"/>
              <a:t>Συνεχεια</a:t>
            </a:r>
            <a:r>
              <a:rPr lang="el-GR" dirty="0"/>
              <a:t>..</a:t>
            </a:r>
          </a:p>
        </p:txBody>
      </p:sp>
      <p:pic>
        <p:nvPicPr>
          <p:cNvPr id="4" name="Picture 3">
            <a:extLst>
              <a:ext uri="{FF2B5EF4-FFF2-40B4-BE49-F238E27FC236}">
                <a16:creationId xmlns:a16="http://schemas.microsoft.com/office/drawing/2014/main" id="{A4F6D705-C929-4AE3-9056-C0CF490AC09E}"/>
              </a:ext>
            </a:extLst>
          </p:cNvPr>
          <p:cNvPicPr>
            <a:picLocks noChangeAspect="1"/>
          </p:cNvPicPr>
          <p:nvPr/>
        </p:nvPicPr>
        <p:blipFill rotWithShape="1">
          <a:blip r:embed="rId2"/>
          <a:srcRect l="5965" t="40702" r="21535" b="9649"/>
          <a:stretch/>
        </p:blipFill>
        <p:spPr>
          <a:xfrm>
            <a:off x="1515979" y="1900990"/>
            <a:ext cx="9384631" cy="4776536"/>
          </a:xfrm>
          <a:prstGeom prst="rect">
            <a:avLst/>
          </a:prstGeom>
        </p:spPr>
      </p:pic>
    </p:spTree>
    <p:extLst>
      <p:ext uri="{BB962C8B-B14F-4D97-AF65-F5344CB8AC3E}">
        <p14:creationId xmlns:p14="http://schemas.microsoft.com/office/powerpoint/2010/main" val="2148615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DA72-37AB-4D1F-9208-9CFB64280B7E}"/>
              </a:ext>
            </a:extLst>
          </p:cNvPr>
          <p:cNvSpPr>
            <a:spLocks noGrp="1"/>
          </p:cNvSpPr>
          <p:nvPr>
            <p:ph type="title"/>
          </p:nvPr>
        </p:nvSpPr>
        <p:spPr/>
        <p:txBody>
          <a:bodyPr/>
          <a:lstStyle/>
          <a:p>
            <a:pPr algn="ctr"/>
            <a:r>
              <a:rPr lang="el-GR" dirty="0" err="1"/>
              <a:t>ΠΑΡΑΔΕΙγΜΑ</a:t>
            </a:r>
            <a:r>
              <a:rPr lang="el-GR" dirty="0"/>
              <a:t> </a:t>
            </a:r>
            <a:r>
              <a:rPr lang="el-GR" dirty="0" err="1"/>
              <a:t>διδακτικων</a:t>
            </a:r>
            <a:r>
              <a:rPr lang="el-GR" dirty="0"/>
              <a:t> </a:t>
            </a:r>
            <a:r>
              <a:rPr lang="el-GR" dirty="0" err="1"/>
              <a:t>στοχων</a:t>
            </a:r>
            <a:r>
              <a:rPr lang="el-GR" dirty="0"/>
              <a:t> </a:t>
            </a:r>
            <a:r>
              <a:rPr lang="el-GR" dirty="0" err="1"/>
              <a:t>απο</a:t>
            </a:r>
            <a:r>
              <a:rPr lang="el-GR" dirty="0"/>
              <a:t> την </a:t>
            </a:r>
            <a:r>
              <a:rPr lang="el-GR" dirty="0" err="1"/>
              <a:t>οικιακη</a:t>
            </a:r>
            <a:r>
              <a:rPr lang="el-GR" dirty="0"/>
              <a:t> </a:t>
            </a:r>
            <a:r>
              <a:rPr lang="el-GR" dirty="0" err="1"/>
              <a:t>οικονομια</a:t>
            </a:r>
            <a:r>
              <a:rPr lang="el-GR" dirty="0"/>
              <a:t> </a:t>
            </a:r>
            <a:r>
              <a:rPr lang="el-GR" dirty="0" err="1"/>
              <a:t>Α΄Γυμνασιου</a:t>
            </a:r>
            <a:r>
              <a:rPr lang="el-GR" dirty="0"/>
              <a:t> (</a:t>
            </a:r>
            <a:r>
              <a:rPr lang="el-GR" dirty="0" err="1"/>
              <a:t>νΕο</a:t>
            </a:r>
            <a:r>
              <a:rPr lang="el-GR" dirty="0"/>
              <a:t> </a:t>
            </a:r>
            <a:r>
              <a:rPr lang="el-GR" dirty="0" err="1"/>
              <a:t>Α.Π</a:t>
            </a:r>
            <a:r>
              <a:rPr lang="el-GR" dirty="0"/>
              <a:t>-ΦΕΚ 5234/</a:t>
            </a:r>
            <a:r>
              <a:rPr lang="el-GR" dirty="0" err="1"/>
              <a:t>Τευχοσ</a:t>
            </a:r>
            <a:r>
              <a:rPr lang="el-GR" dirty="0"/>
              <a:t> Β΄/11-11-2021)</a:t>
            </a:r>
          </a:p>
        </p:txBody>
      </p:sp>
      <p:pic>
        <p:nvPicPr>
          <p:cNvPr id="8" name="Picture 7">
            <a:extLst>
              <a:ext uri="{FF2B5EF4-FFF2-40B4-BE49-F238E27FC236}">
                <a16:creationId xmlns:a16="http://schemas.microsoft.com/office/drawing/2014/main" id="{68517DA2-301E-4353-866A-56BDEAA1FE64}"/>
              </a:ext>
            </a:extLst>
          </p:cNvPr>
          <p:cNvPicPr/>
          <p:nvPr/>
        </p:nvPicPr>
        <p:blipFill rotWithShape="1">
          <a:blip r:embed="rId2"/>
          <a:srcRect l="6501" t="6383" r="22527" b="48936"/>
          <a:stretch/>
        </p:blipFill>
        <p:spPr bwMode="auto">
          <a:xfrm>
            <a:off x="1816608" y="2097024"/>
            <a:ext cx="7778495" cy="4620768"/>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3">
            <p14:nvContentPartPr>
              <p14:cNvPr id="3" name="Γραφή 2">
                <a:extLst>
                  <a:ext uri="{FF2B5EF4-FFF2-40B4-BE49-F238E27FC236}">
                    <a16:creationId xmlns:a16="http://schemas.microsoft.com/office/drawing/2014/main" id="{7DB938CC-C56A-A8CE-024D-132038826950}"/>
                  </a:ext>
                </a:extLst>
              </p14:cNvPr>
              <p14:cNvContentPartPr/>
              <p14:nvPr/>
            </p14:nvContentPartPr>
            <p14:xfrm>
              <a:off x="4868145" y="5268105"/>
              <a:ext cx="1944000" cy="527040"/>
            </p14:xfrm>
          </p:contentPart>
        </mc:Choice>
        <mc:Fallback xmlns="">
          <p:pic>
            <p:nvPicPr>
              <p:cNvPr id="3" name="Γραφή 2">
                <a:extLst>
                  <a:ext uri="{FF2B5EF4-FFF2-40B4-BE49-F238E27FC236}">
                    <a16:creationId xmlns:a16="http://schemas.microsoft.com/office/drawing/2014/main" id="{7DB938CC-C56A-A8CE-024D-132038826950}"/>
                  </a:ext>
                </a:extLst>
              </p:cNvPr>
              <p:cNvPicPr/>
              <p:nvPr/>
            </p:nvPicPr>
            <p:blipFill>
              <a:blip r:embed="rId4"/>
              <a:stretch>
                <a:fillRect/>
              </a:stretch>
            </p:blipFill>
            <p:spPr>
              <a:xfrm>
                <a:off x="4862025" y="5261985"/>
                <a:ext cx="1956240" cy="539280"/>
              </a:xfrm>
              <a:prstGeom prst="rect">
                <a:avLst/>
              </a:prstGeom>
            </p:spPr>
          </p:pic>
        </mc:Fallback>
      </mc:AlternateContent>
    </p:spTree>
    <p:extLst>
      <p:ext uri="{BB962C8B-B14F-4D97-AF65-F5344CB8AC3E}">
        <p14:creationId xmlns:p14="http://schemas.microsoft.com/office/powerpoint/2010/main" val="3280626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3CC27-32E9-40EA-B8A1-C8D7532D4A6C}"/>
              </a:ext>
            </a:extLst>
          </p:cNvPr>
          <p:cNvSpPr>
            <a:spLocks noGrp="1"/>
          </p:cNvSpPr>
          <p:nvPr>
            <p:ph type="title"/>
          </p:nvPr>
        </p:nvSpPr>
        <p:spPr>
          <a:xfrm>
            <a:off x="581192" y="702156"/>
            <a:ext cx="11476696" cy="1013800"/>
          </a:xfrm>
        </p:spPr>
        <p:txBody>
          <a:bodyPr/>
          <a:lstStyle/>
          <a:p>
            <a:pPr algn="ctr"/>
            <a:r>
              <a:rPr lang="el-GR" dirty="0" err="1"/>
              <a:t>Συνεχεια</a:t>
            </a:r>
            <a:r>
              <a:rPr lang="el-GR" dirty="0"/>
              <a:t>… </a:t>
            </a:r>
            <a:r>
              <a:rPr lang="el-GR" dirty="0" err="1"/>
              <a:t>διδακτικοι</a:t>
            </a:r>
            <a:r>
              <a:rPr lang="el-GR" dirty="0"/>
              <a:t> </a:t>
            </a:r>
            <a:r>
              <a:rPr lang="el-GR" dirty="0" err="1"/>
              <a:t>στοχοι</a:t>
            </a:r>
            <a:r>
              <a:rPr lang="el-GR" dirty="0"/>
              <a:t> και </a:t>
            </a:r>
            <a:r>
              <a:rPr lang="el-GR" dirty="0" err="1"/>
              <a:t>προτεινομενεσ</a:t>
            </a:r>
            <a:r>
              <a:rPr lang="el-GR" dirty="0"/>
              <a:t> </a:t>
            </a:r>
            <a:r>
              <a:rPr lang="el-GR" dirty="0" err="1"/>
              <a:t>δραστηριοτητεσ</a:t>
            </a:r>
            <a:endParaRPr lang="el-GR" dirty="0"/>
          </a:p>
        </p:txBody>
      </p:sp>
      <p:pic>
        <p:nvPicPr>
          <p:cNvPr id="5" name="Picture 4">
            <a:extLst>
              <a:ext uri="{FF2B5EF4-FFF2-40B4-BE49-F238E27FC236}">
                <a16:creationId xmlns:a16="http://schemas.microsoft.com/office/drawing/2014/main" id="{09652F8F-38B4-46E6-B437-B98505E380A3}"/>
              </a:ext>
            </a:extLst>
          </p:cNvPr>
          <p:cNvPicPr/>
          <p:nvPr/>
        </p:nvPicPr>
        <p:blipFill rotWithShape="1">
          <a:blip r:embed="rId2"/>
          <a:srcRect l="14448" t="10354" r="23248" b="4574"/>
          <a:stretch/>
        </p:blipFill>
        <p:spPr bwMode="auto">
          <a:xfrm>
            <a:off x="1914144" y="1694688"/>
            <a:ext cx="7546848" cy="5071872"/>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3">
            <p14:nvContentPartPr>
              <p14:cNvPr id="7" name="Γραφή 6">
                <a:extLst>
                  <a:ext uri="{FF2B5EF4-FFF2-40B4-BE49-F238E27FC236}">
                    <a16:creationId xmlns:a16="http://schemas.microsoft.com/office/drawing/2014/main" id="{C670A05D-E289-6C85-5323-AE07AB08D7E3}"/>
                  </a:ext>
                </a:extLst>
              </p14:cNvPr>
              <p14:cNvContentPartPr/>
              <p14:nvPr/>
            </p14:nvContentPartPr>
            <p14:xfrm>
              <a:off x="-724455" y="579105"/>
              <a:ext cx="360" cy="360"/>
            </p14:xfrm>
          </p:contentPart>
        </mc:Choice>
        <mc:Fallback xmlns="">
          <p:pic>
            <p:nvPicPr>
              <p:cNvPr id="7" name="Γραφή 6">
                <a:extLst>
                  <a:ext uri="{FF2B5EF4-FFF2-40B4-BE49-F238E27FC236}">
                    <a16:creationId xmlns:a16="http://schemas.microsoft.com/office/drawing/2014/main" id="{C670A05D-E289-6C85-5323-AE07AB08D7E3}"/>
                  </a:ext>
                </a:extLst>
              </p:cNvPr>
              <p:cNvPicPr/>
              <p:nvPr/>
            </p:nvPicPr>
            <p:blipFill>
              <a:blip r:embed="rId4"/>
              <a:stretch>
                <a:fillRect/>
              </a:stretch>
            </p:blipFill>
            <p:spPr>
              <a:xfrm>
                <a:off x="-730575" y="57298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Γραφή 2">
                <a:extLst>
                  <a:ext uri="{FF2B5EF4-FFF2-40B4-BE49-F238E27FC236}">
                    <a16:creationId xmlns:a16="http://schemas.microsoft.com/office/drawing/2014/main" id="{C13AD1AC-ED90-3881-2F88-CA5260BA0939}"/>
                  </a:ext>
                </a:extLst>
              </p14:cNvPr>
              <p14:cNvContentPartPr/>
              <p14:nvPr/>
            </p14:nvContentPartPr>
            <p14:xfrm>
              <a:off x="4290705" y="2189385"/>
              <a:ext cx="2012040" cy="454680"/>
            </p14:xfrm>
          </p:contentPart>
        </mc:Choice>
        <mc:Fallback xmlns="">
          <p:pic>
            <p:nvPicPr>
              <p:cNvPr id="3" name="Γραφή 2">
                <a:extLst>
                  <a:ext uri="{FF2B5EF4-FFF2-40B4-BE49-F238E27FC236}">
                    <a16:creationId xmlns:a16="http://schemas.microsoft.com/office/drawing/2014/main" id="{C13AD1AC-ED90-3881-2F88-CA5260BA0939}"/>
                  </a:ext>
                </a:extLst>
              </p:cNvPr>
              <p:cNvPicPr/>
              <p:nvPr/>
            </p:nvPicPr>
            <p:blipFill>
              <a:blip r:embed="rId6"/>
              <a:stretch>
                <a:fillRect/>
              </a:stretch>
            </p:blipFill>
            <p:spPr>
              <a:xfrm>
                <a:off x="4284585" y="2183265"/>
                <a:ext cx="202428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Γραφή 3">
                <a:extLst>
                  <a:ext uri="{FF2B5EF4-FFF2-40B4-BE49-F238E27FC236}">
                    <a16:creationId xmlns:a16="http://schemas.microsoft.com/office/drawing/2014/main" id="{D1771955-8FC3-06A7-F243-AFB3F0AC5AA8}"/>
                  </a:ext>
                </a:extLst>
              </p14:cNvPr>
              <p14:cNvContentPartPr/>
              <p14:nvPr/>
            </p14:nvContentPartPr>
            <p14:xfrm>
              <a:off x="4299345" y="2583585"/>
              <a:ext cx="2038680" cy="531000"/>
            </p14:xfrm>
          </p:contentPart>
        </mc:Choice>
        <mc:Fallback xmlns="">
          <p:pic>
            <p:nvPicPr>
              <p:cNvPr id="4" name="Γραφή 3">
                <a:extLst>
                  <a:ext uri="{FF2B5EF4-FFF2-40B4-BE49-F238E27FC236}">
                    <a16:creationId xmlns:a16="http://schemas.microsoft.com/office/drawing/2014/main" id="{D1771955-8FC3-06A7-F243-AFB3F0AC5AA8}"/>
                  </a:ext>
                </a:extLst>
              </p:cNvPr>
              <p:cNvPicPr/>
              <p:nvPr/>
            </p:nvPicPr>
            <p:blipFill>
              <a:blip r:embed="rId8"/>
              <a:stretch>
                <a:fillRect/>
              </a:stretch>
            </p:blipFill>
            <p:spPr>
              <a:xfrm>
                <a:off x="4293225" y="2577465"/>
                <a:ext cx="2050920" cy="543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Γραφή 11">
                <a:extLst>
                  <a:ext uri="{FF2B5EF4-FFF2-40B4-BE49-F238E27FC236}">
                    <a16:creationId xmlns:a16="http://schemas.microsoft.com/office/drawing/2014/main" id="{B0AFC9EE-C8FA-D7B0-72A1-5E3EEAD2D8AE}"/>
                  </a:ext>
                </a:extLst>
              </p14:cNvPr>
              <p14:cNvContentPartPr/>
              <p14:nvPr/>
            </p14:nvContentPartPr>
            <p14:xfrm>
              <a:off x="4300065" y="3041505"/>
              <a:ext cx="2002320" cy="599400"/>
            </p14:xfrm>
          </p:contentPart>
        </mc:Choice>
        <mc:Fallback xmlns="">
          <p:pic>
            <p:nvPicPr>
              <p:cNvPr id="12" name="Γραφή 11">
                <a:extLst>
                  <a:ext uri="{FF2B5EF4-FFF2-40B4-BE49-F238E27FC236}">
                    <a16:creationId xmlns:a16="http://schemas.microsoft.com/office/drawing/2014/main" id="{B0AFC9EE-C8FA-D7B0-72A1-5E3EEAD2D8AE}"/>
                  </a:ext>
                </a:extLst>
              </p:cNvPr>
              <p:cNvPicPr/>
              <p:nvPr/>
            </p:nvPicPr>
            <p:blipFill>
              <a:blip r:embed="rId10"/>
              <a:stretch>
                <a:fillRect/>
              </a:stretch>
            </p:blipFill>
            <p:spPr>
              <a:xfrm>
                <a:off x="4293945" y="3035385"/>
                <a:ext cx="2014560" cy="611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Γραφή 12">
                <a:extLst>
                  <a:ext uri="{FF2B5EF4-FFF2-40B4-BE49-F238E27FC236}">
                    <a16:creationId xmlns:a16="http://schemas.microsoft.com/office/drawing/2014/main" id="{CC69CF58-2036-C9E1-DC15-B40AD06F24DC}"/>
                  </a:ext>
                </a:extLst>
              </p14:cNvPr>
              <p14:cNvContentPartPr/>
              <p14:nvPr/>
            </p14:nvContentPartPr>
            <p14:xfrm>
              <a:off x="4289985" y="3417345"/>
              <a:ext cx="1985400" cy="720720"/>
            </p14:xfrm>
          </p:contentPart>
        </mc:Choice>
        <mc:Fallback xmlns="">
          <p:pic>
            <p:nvPicPr>
              <p:cNvPr id="13" name="Γραφή 12">
                <a:extLst>
                  <a:ext uri="{FF2B5EF4-FFF2-40B4-BE49-F238E27FC236}">
                    <a16:creationId xmlns:a16="http://schemas.microsoft.com/office/drawing/2014/main" id="{CC69CF58-2036-C9E1-DC15-B40AD06F24DC}"/>
                  </a:ext>
                </a:extLst>
              </p:cNvPr>
              <p:cNvPicPr/>
              <p:nvPr/>
            </p:nvPicPr>
            <p:blipFill>
              <a:blip r:embed="rId12"/>
              <a:stretch>
                <a:fillRect/>
              </a:stretch>
            </p:blipFill>
            <p:spPr>
              <a:xfrm>
                <a:off x="4283865" y="3411225"/>
                <a:ext cx="1997640" cy="732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Γραφή 13">
                <a:extLst>
                  <a:ext uri="{FF2B5EF4-FFF2-40B4-BE49-F238E27FC236}">
                    <a16:creationId xmlns:a16="http://schemas.microsoft.com/office/drawing/2014/main" id="{07302204-20CB-8D4F-A208-481BE39C4B5B}"/>
                  </a:ext>
                </a:extLst>
              </p14:cNvPr>
              <p14:cNvContentPartPr/>
              <p14:nvPr/>
            </p14:nvContentPartPr>
            <p14:xfrm>
              <a:off x="4335705" y="3808305"/>
              <a:ext cx="1948680" cy="800640"/>
            </p14:xfrm>
          </p:contentPart>
        </mc:Choice>
        <mc:Fallback xmlns="">
          <p:pic>
            <p:nvPicPr>
              <p:cNvPr id="14" name="Γραφή 13">
                <a:extLst>
                  <a:ext uri="{FF2B5EF4-FFF2-40B4-BE49-F238E27FC236}">
                    <a16:creationId xmlns:a16="http://schemas.microsoft.com/office/drawing/2014/main" id="{07302204-20CB-8D4F-A208-481BE39C4B5B}"/>
                  </a:ext>
                </a:extLst>
              </p:cNvPr>
              <p:cNvPicPr/>
              <p:nvPr/>
            </p:nvPicPr>
            <p:blipFill>
              <a:blip r:embed="rId14"/>
              <a:stretch>
                <a:fillRect/>
              </a:stretch>
            </p:blipFill>
            <p:spPr>
              <a:xfrm>
                <a:off x="4329585" y="3802185"/>
                <a:ext cx="1960920" cy="812880"/>
              </a:xfrm>
              <a:prstGeom prst="rect">
                <a:avLst/>
              </a:prstGeom>
            </p:spPr>
          </p:pic>
        </mc:Fallback>
      </mc:AlternateContent>
    </p:spTree>
    <p:extLst>
      <p:ext uri="{BB962C8B-B14F-4D97-AF65-F5344CB8AC3E}">
        <p14:creationId xmlns:p14="http://schemas.microsoft.com/office/powerpoint/2010/main" val="2340922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3FBD8-3B34-49E2-85C2-20C578D32A3F}"/>
              </a:ext>
            </a:extLst>
          </p:cNvPr>
          <p:cNvSpPr>
            <a:spLocks noGrp="1"/>
          </p:cNvSpPr>
          <p:nvPr>
            <p:ph type="title"/>
          </p:nvPr>
        </p:nvSpPr>
        <p:spPr/>
        <p:txBody>
          <a:bodyPr/>
          <a:lstStyle/>
          <a:p>
            <a:pPr algn="ctr"/>
            <a:r>
              <a:rPr lang="el-GR" dirty="0"/>
              <a:t>ΔΙΔΑΚΤΙΚΟΙ </a:t>
            </a:r>
            <a:r>
              <a:rPr lang="el-GR" dirty="0" err="1"/>
              <a:t>στοχοι</a:t>
            </a:r>
            <a:r>
              <a:rPr lang="el-GR" dirty="0"/>
              <a:t>-</a:t>
            </a:r>
            <a:br>
              <a:rPr lang="el-GR" dirty="0"/>
            </a:br>
            <a:r>
              <a:rPr lang="el-GR" dirty="0" err="1"/>
              <a:t>Προσδοκωμενα</a:t>
            </a:r>
            <a:r>
              <a:rPr lang="el-GR" dirty="0"/>
              <a:t> </a:t>
            </a:r>
            <a:r>
              <a:rPr lang="el-GR" dirty="0" err="1"/>
              <a:t>μαθησιακα</a:t>
            </a:r>
            <a:r>
              <a:rPr lang="el-GR" dirty="0"/>
              <a:t> </a:t>
            </a:r>
            <a:r>
              <a:rPr lang="el-GR" dirty="0" err="1"/>
              <a:t>αποτελεσματα</a:t>
            </a:r>
            <a:endParaRPr lang="el-GR" dirty="0"/>
          </a:p>
        </p:txBody>
      </p:sp>
      <p:sp>
        <p:nvSpPr>
          <p:cNvPr id="3" name="Content Placeholder 2">
            <a:extLst>
              <a:ext uri="{FF2B5EF4-FFF2-40B4-BE49-F238E27FC236}">
                <a16:creationId xmlns:a16="http://schemas.microsoft.com/office/drawing/2014/main" id="{D1DCB0AE-8DA9-41EE-8F9E-977EFD010151}"/>
              </a:ext>
            </a:extLst>
          </p:cNvPr>
          <p:cNvSpPr>
            <a:spLocks noGrp="1"/>
          </p:cNvSpPr>
          <p:nvPr>
            <p:ph idx="1"/>
          </p:nvPr>
        </p:nvSpPr>
        <p:spPr>
          <a:solidFill>
            <a:schemeClr val="accent2">
              <a:lumMod val="40000"/>
              <a:lumOff val="60000"/>
            </a:schemeClr>
          </a:solidFill>
        </p:spPr>
        <p:txBody>
          <a:bodyPr>
            <a:normAutofit/>
          </a:bodyPr>
          <a:lstStyle/>
          <a:p>
            <a:r>
              <a:rPr lang="el-GR" sz="2800" dirty="0"/>
              <a:t>Στα νέα </a:t>
            </a:r>
            <a:r>
              <a:rPr lang="el-GR" sz="2800" dirty="0" err="1"/>
              <a:t>Π.Σ</a:t>
            </a:r>
            <a:r>
              <a:rPr lang="el-GR" sz="2800" dirty="0"/>
              <a:t> έχουμε τον όρο </a:t>
            </a:r>
            <a:r>
              <a:rPr lang="el-GR" sz="2800" b="1" dirty="0"/>
              <a:t>προσδοκώμενα μαθησιακά αποτελέσματα,</a:t>
            </a:r>
            <a:r>
              <a:rPr lang="el-GR" sz="2800" dirty="0"/>
              <a:t> ο οποίος αποτελεί συνδυασμό των διδακτικών στόχων και των μαθησιακών αποτελεσμάτων (</a:t>
            </a:r>
            <a:r>
              <a:rPr lang="el-GR" sz="2800" dirty="0">
                <a:highlight>
                  <a:srgbClr val="FFFF00"/>
                </a:highlight>
              </a:rPr>
              <a:t>δηλ. τι επιθυμούμε να έχουν κατακτήσει οι μαθητές στο τέλος του μαθήματος).</a:t>
            </a:r>
          </a:p>
        </p:txBody>
      </p:sp>
    </p:spTree>
    <p:extLst>
      <p:ext uri="{BB962C8B-B14F-4D97-AF65-F5344CB8AC3E}">
        <p14:creationId xmlns:p14="http://schemas.microsoft.com/office/powerpoint/2010/main" val="1131861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43CF0-DFC8-4A9D-82E1-66BEFED28B52}"/>
              </a:ext>
            </a:extLst>
          </p:cNvPr>
          <p:cNvSpPr>
            <a:spLocks noGrp="1"/>
          </p:cNvSpPr>
          <p:nvPr>
            <p:ph type="title"/>
          </p:nvPr>
        </p:nvSpPr>
        <p:spPr>
          <a:xfrm>
            <a:off x="581192" y="529628"/>
            <a:ext cx="11029616" cy="592490"/>
          </a:xfrm>
        </p:spPr>
        <p:txBody>
          <a:bodyPr>
            <a:normAutofit/>
          </a:bodyPr>
          <a:lstStyle/>
          <a:p>
            <a:r>
              <a:rPr lang="el-GR" sz="2400" dirty="0" err="1"/>
              <a:t>ΔΡΑΣΤΗΡΙΟΤΗτΑ</a:t>
            </a:r>
            <a:r>
              <a:rPr lang="el-GR" sz="2400" dirty="0"/>
              <a:t>  με </a:t>
            </a:r>
            <a:r>
              <a:rPr lang="el-GR" sz="2400" dirty="0" err="1"/>
              <a:t>Βαση</a:t>
            </a:r>
            <a:r>
              <a:rPr lang="el-GR" sz="2400" dirty="0"/>
              <a:t> το </a:t>
            </a:r>
            <a:r>
              <a:rPr lang="el-GR" sz="2400" dirty="0" err="1"/>
              <a:t>τωρινο</a:t>
            </a:r>
            <a:r>
              <a:rPr lang="el-GR" sz="2400" dirty="0"/>
              <a:t> Βιβλίο </a:t>
            </a:r>
            <a:r>
              <a:rPr lang="el-GR" sz="2400" dirty="0" err="1"/>
              <a:t>Οικιακήσ</a:t>
            </a:r>
            <a:r>
              <a:rPr lang="el-GR" sz="2400" dirty="0"/>
              <a:t> </a:t>
            </a:r>
            <a:r>
              <a:rPr lang="el-GR" sz="2400" dirty="0" err="1"/>
              <a:t>οικονομιαΣ</a:t>
            </a:r>
            <a:endParaRPr lang="el-GR" sz="2400" dirty="0"/>
          </a:p>
        </p:txBody>
      </p:sp>
      <p:sp>
        <p:nvSpPr>
          <p:cNvPr id="3" name="Content Placeholder 2">
            <a:extLst>
              <a:ext uri="{FF2B5EF4-FFF2-40B4-BE49-F238E27FC236}">
                <a16:creationId xmlns:a16="http://schemas.microsoft.com/office/drawing/2014/main" id="{74FCDC0B-4E14-48EF-A855-F03FD5D15C52}"/>
              </a:ext>
            </a:extLst>
          </p:cNvPr>
          <p:cNvSpPr>
            <a:spLocks noGrp="1"/>
          </p:cNvSpPr>
          <p:nvPr>
            <p:ph idx="1"/>
          </p:nvPr>
        </p:nvSpPr>
        <p:spPr>
          <a:xfrm>
            <a:off x="6427960" y="2180496"/>
            <a:ext cx="5182847" cy="4147876"/>
          </a:xfrm>
        </p:spPr>
        <p:txBody>
          <a:bodyPr>
            <a:normAutofit/>
          </a:bodyPr>
          <a:lstStyle/>
          <a:p>
            <a:pPr marL="0" indent="0">
              <a:buNone/>
            </a:pPr>
            <a:r>
              <a:rPr lang="el-GR" sz="2400" dirty="0"/>
              <a:t>Θέλετε να διδάξετε μια </a:t>
            </a:r>
            <a:r>
              <a:rPr lang="el-GR" sz="2400" dirty="0" err="1"/>
              <a:t>υπο</a:t>
            </a:r>
            <a:r>
              <a:rPr lang="el-GR" sz="2400" dirty="0"/>
              <a:t>-ενότητα οικιακής οικονομίας. Διαλέξτε μία και προσπαθήστε να διατυπώσετε ποιους </a:t>
            </a:r>
            <a:r>
              <a:rPr lang="el-GR" sz="2400" dirty="0">
                <a:highlight>
                  <a:srgbClr val="FFFF00"/>
                </a:highlight>
              </a:rPr>
              <a:t>διδακτικούς στόχους </a:t>
            </a:r>
            <a:r>
              <a:rPr lang="el-GR" sz="2400" dirty="0"/>
              <a:t>θα βάλετε για ένα (συνεχόμενο ) δίωρο μάθημα (2 διδακτικούς στόχους). Είστε ελεύθεροι, σύμφωνα με την κρίση σας οι στόχοι σας να αφορούν </a:t>
            </a:r>
            <a:r>
              <a:rPr lang="el-GR" sz="2400" dirty="0">
                <a:highlight>
                  <a:srgbClr val="FFFF00"/>
                </a:highlight>
              </a:rPr>
              <a:t>γνώσεις, δεξιότητες, στάσεις.</a:t>
            </a:r>
          </a:p>
        </p:txBody>
      </p:sp>
      <p:pic>
        <p:nvPicPr>
          <p:cNvPr id="5" name="Εικόνα 4">
            <a:extLst>
              <a:ext uri="{FF2B5EF4-FFF2-40B4-BE49-F238E27FC236}">
                <a16:creationId xmlns:a16="http://schemas.microsoft.com/office/drawing/2014/main" id="{BB90A698-9819-CE41-249B-40AB109818DC}"/>
              </a:ext>
            </a:extLst>
          </p:cNvPr>
          <p:cNvPicPr>
            <a:picLocks noChangeAspect="1"/>
          </p:cNvPicPr>
          <p:nvPr/>
        </p:nvPicPr>
        <p:blipFill rotWithShape="1">
          <a:blip r:embed="rId3"/>
          <a:srcRect l="28143" t="16501" r="39629" b="6138"/>
          <a:stretch/>
        </p:blipFill>
        <p:spPr>
          <a:xfrm>
            <a:off x="697116" y="1195056"/>
            <a:ext cx="5495453" cy="5504507"/>
          </a:xfrm>
          <a:prstGeom prst="rect">
            <a:avLst/>
          </a:prstGeom>
        </p:spPr>
      </p:pic>
    </p:spTree>
    <p:extLst>
      <p:ext uri="{BB962C8B-B14F-4D97-AF65-F5344CB8AC3E}">
        <p14:creationId xmlns:p14="http://schemas.microsoft.com/office/powerpoint/2010/main" val="1755924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2D75-3254-4121-9302-77EB81821F8E}"/>
              </a:ext>
            </a:extLst>
          </p:cNvPr>
          <p:cNvSpPr>
            <a:spLocks noGrp="1"/>
          </p:cNvSpPr>
          <p:nvPr>
            <p:ph type="title"/>
          </p:nvPr>
        </p:nvSpPr>
        <p:spPr/>
        <p:txBody>
          <a:bodyPr/>
          <a:lstStyle/>
          <a:p>
            <a:r>
              <a:rPr lang="el-GR" dirty="0"/>
              <a:t>Τι </a:t>
            </a:r>
            <a:r>
              <a:rPr lang="el-GR" dirty="0" err="1"/>
              <a:t>μαθαμε</a:t>
            </a:r>
            <a:r>
              <a:rPr lang="el-GR" dirty="0"/>
              <a:t> ΣΕ </a:t>
            </a:r>
            <a:r>
              <a:rPr lang="el-GR" dirty="0" err="1"/>
              <a:t>αυτΗ</a:t>
            </a:r>
            <a:r>
              <a:rPr lang="el-GR" dirty="0"/>
              <a:t> Την </a:t>
            </a:r>
            <a:r>
              <a:rPr lang="el-GR" dirty="0" err="1"/>
              <a:t>εβδομαδα</a:t>
            </a:r>
            <a:r>
              <a:rPr lang="el-GR" dirty="0"/>
              <a:t> (</a:t>
            </a:r>
            <a:r>
              <a:rPr lang="el-GR" dirty="0" err="1"/>
              <a:t>Ενοτητα</a:t>
            </a:r>
            <a:r>
              <a:rPr lang="el-GR" dirty="0"/>
              <a:t>):</a:t>
            </a:r>
          </a:p>
        </p:txBody>
      </p:sp>
      <p:sp>
        <p:nvSpPr>
          <p:cNvPr id="3" name="Content Placeholder 2">
            <a:extLst>
              <a:ext uri="{FF2B5EF4-FFF2-40B4-BE49-F238E27FC236}">
                <a16:creationId xmlns:a16="http://schemas.microsoft.com/office/drawing/2014/main" id="{69DAFBC6-210B-4830-B40B-39199E85F365}"/>
              </a:ext>
            </a:extLst>
          </p:cNvPr>
          <p:cNvSpPr>
            <a:spLocks noGrp="1"/>
          </p:cNvSpPr>
          <p:nvPr>
            <p:ph idx="1"/>
          </p:nvPr>
        </p:nvSpPr>
        <p:spPr>
          <a:xfrm>
            <a:off x="671727" y="2120292"/>
            <a:ext cx="11029615" cy="4035552"/>
          </a:xfrm>
        </p:spPr>
        <p:txBody>
          <a:bodyPr>
            <a:normAutofit fontScale="92500" lnSpcReduction="20000"/>
          </a:bodyPr>
          <a:lstStyle/>
          <a:p>
            <a:pPr>
              <a:buFont typeface="Wingdings" panose="05000000000000000000" pitchFamily="2" charset="2"/>
              <a:buChar char="§"/>
            </a:pPr>
            <a:endParaRPr lang="el-GR" sz="2400" dirty="0"/>
          </a:p>
          <a:p>
            <a:pPr>
              <a:buFont typeface="Wingdings" panose="05000000000000000000" pitchFamily="2" charset="2"/>
              <a:buChar char="§"/>
            </a:pPr>
            <a:r>
              <a:rPr lang="el-GR" sz="2400" dirty="0"/>
              <a:t>Πώς ξεκινήσαμε από το Αναλυτικό Πρόγραμμα Σπουδών </a:t>
            </a:r>
            <a:r>
              <a:rPr lang="en-US" sz="2400" dirty="0"/>
              <a:t>(</a:t>
            </a:r>
            <a:r>
              <a:rPr lang="el-GR" sz="2400" dirty="0"/>
              <a:t>Α.Π.Σ) και πήγαμε στο σημερινό</a:t>
            </a:r>
            <a:r>
              <a:rPr lang="en-US" sz="2400" dirty="0"/>
              <a:t> </a:t>
            </a:r>
            <a:r>
              <a:rPr lang="el-GR" sz="2400" dirty="0"/>
              <a:t>Πρόγραμμα Σπουδών (Π.Σ) ;</a:t>
            </a:r>
          </a:p>
          <a:p>
            <a:pPr>
              <a:buFont typeface="Wingdings" panose="05000000000000000000" pitchFamily="2" charset="2"/>
              <a:buChar char="§"/>
            </a:pPr>
            <a:r>
              <a:rPr lang="el-GR" sz="2400" dirty="0"/>
              <a:t>Τι είναι το «κρυφό αναλυτικό πρόγραμμα» που παρεμβαίνει στην διδασκαλία μας;</a:t>
            </a:r>
          </a:p>
          <a:p>
            <a:pPr>
              <a:buFont typeface="Wingdings" panose="05000000000000000000" pitchFamily="2" charset="2"/>
              <a:buChar char="§"/>
            </a:pPr>
            <a:r>
              <a:rPr lang="el-GR" sz="2400" dirty="0"/>
              <a:t>Τι σημαίνει η λέξη «διαθεματικότητα»;</a:t>
            </a:r>
          </a:p>
          <a:p>
            <a:pPr>
              <a:buFont typeface="Wingdings" panose="05000000000000000000" pitchFamily="2" charset="2"/>
              <a:buChar char="§"/>
            </a:pPr>
            <a:r>
              <a:rPr lang="el-GR" sz="2400" dirty="0"/>
              <a:t>Ποιους ρόλους έχει ένα σχολικό βιβλίο; </a:t>
            </a:r>
          </a:p>
          <a:p>
            <a:pPr>
              <a:buFont typeface="Wingdings" panose="05000000000000000000" pitchFamily="2" charset="2"/>
              <a:buChar char="§"/>
            </a:pPr>
            <a:r>
              <a:rPr lang="el-GR" sz="2400" dirty="0"/>
              <a:t>Τι είναι ο σκοπός και τι ο διδακτικός στόχος (ενός μαθήματος ή μιας διδακτικής ενότητας);</a:t>
            </a:r>
            <a:endParaRPr lang="el-GR" sz="2400" cap="all" dirty="0"/>
          </a:p>
          <a:p>
            <a:pPr>
              <a:buFont typeface="Wingdings" panose="05000000000000000000" pitchFamily="2" charset="2"/>
              <a:buChar char="§"/>
            </a:pPr>
            <a:r>
              <a:rPr lang="el-GR" sz="2400" dirty="0"/>
              <a:t>Ταξινόμηση των διδακτικών στόχων σύμφωνα με τον Ράπτη (2006)</a:t>
            </a:r>
          </a:p>
          <a:p>
            <a:pPr>
              <a:buFont typeface="Wingdings" panose="05000000000000000000" pitchFamily="2" charset="2"/>
              <a:buChar char="§"/>
            </a:pPr>
            <a:r>
              <a:rPr lang="el-GR" sz="2400" i="1" dirty="0"/>
              <a:t>Εξάσκηση στη διατύπωση διδακτικών στόχων μιας ενότητας χρησιμοποιώντας τα κατάλληλα ρήματα από τον Πίνακα στη διαφάνεια 31.</a:t>
            </a:r>
          </a:p>
          <a:p>
            <a:pPr>
              <a:buFont typeface="Wingdings" panose="05000000000000000000" pitchFamily="2" charset="2"/>
              <a:buChar char="§"/>
            </a:pPr>
            <a:endParaRPr lang="el-GR" sz="2400" i="1" dirty="0"/>
          </a:p>
          <a:p>
            <a:pPr>
              <a:buFont typeface="Wingdings" panose="05000000000000000000" pitchFamily="2" charset="2"/>
              <a:buChar char="§"/>
            </a:pPr>
            <a:endParaRPr lang="el-GR" dirty="0"/>
          </a:p>
        </p:txBody>
      </p:sp>
    </p:spTree>
    <p:extLst>
      <p:ext uri="{BB962C8B-B14F-4D97-AF65-F5344CB8AC3E}">
        <p14:creationId xmlns:p14="http://schemas.microsoft.com/office/powerpoint/2010/main" val="1822654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BDA25-099A-4FD1-A3F0-76E780A8EFBC}"/>
              </a:ext>
            </a:extLst>
          </p:cNvPr>
          <p:cNvSpPr>
            <a:spLocks noGrp="1"/>
          </p:cNvSpPr>
          <p:nvPr>
            <p:ph type="title"/>
          </p:nvPr>
        </p:nvSpPr>
        <p:spPr>
          <a:xfrm>
            <a:off x="581192" y="702156"/>
            <a:ext cx="11029616" cy="736500"/>
          </a:xfrm>
        </p:spPr>
        <p:txBody>
          <a:bodyPr/>
          <a:lstStyle/>
          <a:p>
            <a:pPr algn="ctr"/>
            <a:r>
              <a:rPr lang="el-GR" dirty="0"/>
              <a:t>Βιβλιογραφια</a:t>
            </a:r>
          </a:p>
        </p:txBody>
      </p:sp>
      <p:sp>
        <p:nvSpPr>
          <p:cNvPr id="3" name="Content Placeholder 2">
            <a:extLst>
              <a:ext uri="{FF2B5EF4-FFF2-40B4-BE49-F238E27FC236}">
                <a16:creationId xmlns:a16="http://schemas.microsoft.com/office/drawing/2014/main" id="{C2D4D197-5D35-4EF6-A457-EE8A4F492EBE}"/>
              </a:ext>
            </a:extLst>
          </p:cNvPr>
          <p:cNvSpPr>
            <a:spLocks noGrp="1"/>
          </p:cNvSpPr>
          <p:nvPr>
            <p:ph idx="1"/>
          </p:nvPr>
        </p:nvSpPr>
        <p:spPr>
          <a:xfrm>
            <a:off x="581192" y="1938528"/>
            <a:ext cx="11029615" cy="4731212"/>
          </a:xfrm>
          <a:solidFill>
            <a:schemeClr val="accent2">
              <a:lumMod val="40000"/>
              <a:lumOff val="60000"/>
            </a:schemeClr>
          </a:solidFill>
        </p:spPr>
        <p:txBody>
          <a:bodyPr>
            <a:normAutofit fontScale="92500" lnSpcReduction="20000"/>
          </a:bodyPr>
          <a:lstStyle/>
          <a:p>
            <a:endParaRPr lang="el-GR" sz="2400" dirty="0"/>
          </a:p>
          <a:p>
            <a:r>
              <a:rPr lang="el-GR" sz="2400" dirty="0" err="1"/>
              <a:t>Κουτρούμπα</a:t>
            </a:r>
            <a:r>
              <a:rPr lang="el-GR" sz="2400" dirty="0"/>
              <a:t>, Κ. (2021). Εκπαιδευτικό έργο, σχολική μάθηση και διδακτική αποτελεσματικότητα. Αθήνα: </a:t>
            </a:r>
            <a:r>
              <a:rPr lang="el-GR" sz="2400" dirty="0" err="1"/>
              <a:t>Διάδραση</a:t>
            </a:r>
            <a:r>
              <a:rPr lang="el-GR" sz="2400" dirty="0"/>
              <a:t>.</a:t>
            </a:r>
          </a:p>
          <a:p>
            <a:r>
              <a:rPr lang="el-GR" sz="2400" dirty="0" err="1"/>
              <a:t>Κουλουμπαρίτση</a:t>
            </a:r>
            <a:r>
              <a:rPr lang="el-GR" sz="2400" dirty="0"/>
              <a:t>, </a:t>
            </a:r>
            <a:r>
              <a:rPr lang="el-GR" sz="2400" dirty="0" err="1"/>
              <a:t>Α.Χ</a:t>
            </a:r>
            <a:r>
              <a:rPr lang="el-GR" sz="2400" dirty="0"/>
              <a:t>. (2011) </a:t>
            </a:r>
            <a:r>
              <a:rPr lang="el-GR" sz="2400" i="1" dirty="0"/>
              <a:t>Αναλυτικό Πρόγραμμα και Διδακτικός Σχεδιασμός</a:t>
            </a:r>
            <a:r>
              <a:rPr lang="el-GR" sz="2400" dirty="0"/>
              <a:t>. Αθήνα: Γρηγόρη.</a:t>
            </a:r>
          </a:p>
          <a:p>
            <a:r>
              <a:rPr lang="el-GR" sz="2400" dirty="0" err="1"/>
              <a:t>Ματσαγγούρας</a:t>
            </a:r>
            <a:r>
              <a:rPr lang="el-GR" sz="2400" dirty="0"/>
              <a:t>, Η.Γ. (2000).</a:t>
            </a:r>
            <a:r>
              <a:rPr lang="el-GR" sz="2400" i="1" dirty="0"/>
              <a:t>Θεωρία και πράξη της διδασκαλίας. Τόμος Β’: Στρατηγικές διδασκαλίας (5</a:t>
            </a:r>
            <a:r>
              <a:rPr lang="el-GR" sz="2400" i="1" baseline="30000" dirty="0"/>
              <a:t>η</a:t>
            </a:r>
            <a:r>
              <a:rPr lang="el-GR" sz="2400" i="1" dirty="0"/>
              <a:t> έκδ.). </a:t>
            </a:r>
            <a:r>
              <a:rPr lang="el-GR" sz="2400" dirty="0"/>
              <a:t>Αθήνα: </a:t>
            </a:r>
            <a:r>
              <a:rPr lang="en-US" sz="2400" dirty="0"/>
              <a:t>Gutenberg.</a:t>
            </a:r>
            <a:endParaRPr lang="el-GR" sz="2400" dirty="0"/>
          </a:p>
          <a:p>
            <a:r>
              <a:rPr lang="el-GR" sz="2400" dirty="0"/>
              <a:t>Ράπτης, Α. (2006). Ταξινομίες στόχων, μαθησιακών αποτελεσμάτων και επιπέδων μάθησης. Διαθέσιμο από: </a:t>
            </a:r>
            <a:r>
              <a:rPr lang="en-US" sz="2400" dirty="0">
                <a:hlinkClick r:id="rId2"/>
              </a:rPr>
              <a:t>http://</a:t>
            </a:r>
            <a:r>
              <a:rPr lang="en-US" sz="2400" dirty="0" err="1">
                <a:hlinkClick r:id="rId2"/>
              </a:rPr>
              <a:t>pakeioa1.blogspot.com</a:t>
            </a:r>
            <a:r>
              <a:rPr lang="en-US" sz="2400" dirty="0">
                <a:hlinkClick r:id="rId2"/>
              </a:rPr>
              <a:t>/2008/02/blog-</a:t>
            </a:r>
            <a:r>
              <a:rPr lang="en-US" sz="2400" dirty="0" err="1">
                <a:hlinkClick r:id="rId2"/>
              </a:rPr>
              <a:t>post_634.html</a:t>
            </a:r>
            <a:endParaRPr lang="el-GR" sz="2400" dirty="0"/>
          </a:p>
          <a:p>
            <a:r>
              <a:rPr lang="el-GR" sz="2400" dirty="0"/>
              <a:t>Φιλίππου, Σ. (2014). </a:t>
            </a:r>
            <a:r>
              <a:rPr lang="el-GR" sz="2400" i="1" dirty="0"/>
              <a:t>Η διδασκαλία ως πραγμάτωση του αναλυτικού προγράμματος</a:t>
            </a:r>
            <a:r>
              <a:rPr lang="el-GR" sz="2400" dirty="0"/>
              <a:t>. Παρουσίαση  σε εκπαιδευτική ημερίδα από Διεύθυνση Δημοτικής Εκπαίδευσης (Ενδοτμηματική Επιτροπή Ανάπτυξης και Βελτίωσης Σχολικής Μονάδας), ΠΙ &amp; ΠΚ. Λεμεσός, 12/4/2014.</a:t>
            </a:r>
          </a:p>
          <a:p>
            <a:endParaRPr lang="el-GR" sz="2800" dirty="0"/>
          </a:p>
        </p:txBody>
      </p:sp>
    </p:spTree>
    <p:extLst>
      <p:ext uri="{BB962C8B-B14F-4D97-AF65-F5344CB8AC3E}">
        <p14:creationId xmlns:p14="http://schemas.microsoft.com/office/powerpoint/2010/main" val="207549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C0246-3D4C-4EE7-8AA4-C83F5986037E}"/>
              </a:ext>
            </a:extLst>
          </p:cNvPr>
          <p:cNvSpPr>
            <a:spLocks noGrp="1"/>
          </p:cNvSpPr>
          <p:nvPr>
            <p:ph type="title"/>
          </p:nvPr>
        </p:nvSpPr>
        <p:spPr/>
        <p:txBody>
          <a:bodyPr/>
          <a:lstStyle/>
          <a:p>
            <a:r>
              <a:rPr lang="el-GR" dirty="0"/>
              <a:t>…. ΠρΟΓΡΑΜΜΑ ΣΠΟΥΔΩΝ και διδασκαλια</a:t>
            </a:r>
          </a:p>
        </p:txBody>
      </p:sp>
      <p:sp>
        <p:nvSpPr>
          <p:cNvPr id="3" name="Content Placeholder 2">
            <a:extLst>
              <a:ext uri="{FF2B5EF4-FFF2-40B4-BE49-F238E27FC236}">
                <a16:creationId xmlns:a16="http://schemas.microsoft.com/office/drawing/2014/main" id="{C564083E-E4BA-4404-8EC9-260B0661BE83}"/>
              </a:ext>
            </a:extLst>
          </p:cNvPr>
          <p:cNvSpPr>
            <a:spLocks noGrp="1"/>
          </p:cNvSpPr>
          <p:nvPr>
            <p:ph idx="1"/>
          </p:nvPr>
        </p:nvSpPr>
        <p:spPr>
          <a:solidFill>
            <a:schemeClr val="accent2">
              <a:lumMod val="40000"/>
              <a:lumOff val="60000"/>
            </a:schemeClr>
          </a:solidFill>
        </p:spPr>
        <p:txBody>
          <a:bodyPr/>
          <a:lstStyle/>
          <a:p>
            <a:r>
              <a:rPr lang="el-GR" sz="2400" dirty="0"/>
              <a:t>Το ΠΣ ως πρόθεση-σκοπός.</a:t>
            </a:r>
          </a:p>
          <a:p>
            <a:r>
              <a:rPr lang="el-GR" sz="2400" dirty="0"/>
              <a:t>Το ΠΣ ως πραγματικότητα.</a:t>
            </a:r>
          </a:p>
          <a:p>
            <a:pPr marL="0" indent="0">
              <a:lnSpc>
                <a:spcPct val="100000"/>
              </a:lnSpc>
              <a:spcBef>
                <a:spcPts val="100"/>
              </a:spcBef>
              <a:buNone/>
            </a:pPr>
            <a:r>
              <a:rPr lang="el-GR" sz="2400" spc="-10" dirty="0"/>
              <a:t>…Το</a:t>
            </a:r>
            <a:r>
              <a:rPr lang="el-GR" sz="2400" spc="-40" dirty="0"/>
              <a:t> </a:t>
            </a:r>
            <a:r>
              <a:rPr lang="el-GR" sz="2400" spc="-25" dirty="0"/>
              <a:t>σχολικό</a:t>
            </a:r>
            <a:r>
              <a:rPr lang="el-GR" sz="2400" spc="-40" dirty="0"/>
              <a:t> </a:t>
            </a:r>
            <a:r>
              <a:rPr lang="el-GR" sz="2400" spc="-5" dirty="0"/>
              <a:t>πρόγραμμα</a:t>
            </a:r>
            <a:r>
              <a:rPr lang="el-GR" sz="2400" dirty="0"/>
              <a:t> </a:t>
            </a:r>
            <a:r>
              <a:rPr lang="el-GR" sz="2400" i="1" spc="-5" dirty="0">
                <a:latin typeface="Calibri"/>
                <a:cs typeface="Calibri"/>
              </a:rPr>
              <a:t>αναδύεται-παράγεται-πραγματώνεται </a:t>
            </a:r>
            <a:r>
              <a:rPr lang="el-GR" sz="2400" spc="-30" dirty="0"/>
              <a:t>και</a:t>
            </a:r>
            <a:r>
              <a:rPr lang="el-GR" sz="2400" spc="-20" dirty="0"/>
              <a:t> </a:t>
            </a:r>
            <a:r>
              <a:rPr lang="el-GR" sz="2400" spc="-10" dirty="0"/>
              <a:t>μέσα</a:t>
            </a:r>
            <a:r>
              <a:rPr lang="el-GR" sz="2400" spc="-5" dirty="0"/>
              <a:t> από</a:t>
            </a:r>
            <a:r>
              <a:rPr lang="el-GR" sz="2400" spc="-15" dirty="0"/>
              <a:t> </a:t>
            </a:r>
            <a:r>
              <a:rPr lang="el-GR" sz="2400" spc="-10" dirty="0"/>
              <a:t>τον</a:t>
            </a:r>
            <a:r>
              <a:rPr lang="el-GR" sz="2400" spc="-20" dirty="0"/>
              <a:t> </a:t>
            </a:r>
            <a:r>
              <a:rPr lang="el-GR" sz="2400" spc="-5" dirty="0"/>
              <a:t>τρόπο</a:t>
            </a:r>
            <a:r>
              <a:rPr lang="el-GR" sz="2400" spc="-15" dirty="0"/>
              <a:t> </a:t>
            </a:r>
            <a:r>
              <a:rPr lang="el-GR" sz="2400" dirty="0"/>
              <a:t>που</a:t>
            </a:r>
            <a:r>
              <a:rPr lang="el-GR" sz="2400" spc="-5" dirty="0"/>
              <a:t> </a:t>
            </a:r>
            <a:r>
              <a:rPr lang="el-GR" sz="2400" spc="-5" dirty="0" err="1"/>
              <a:t>αλληλεπιδρούν</a:t>
            </a:r>
            <a:r>
              <a:rPr lang="el-GR" sz="2400" spc="-10" dirty="0"/>
              <a:t> </a:t>
            </a:r>
            <a:r>
              <a:rPr lang="el-GR" sz="2400" dirty="0"/>
              <a:t>με </a:t>
            </a:r>
            <a:r>
              <a:rPr lang="el-GR" sz="2400" spc="-10" dirty="0"/>
              <a:t>αυτό </a:t>
            </a:r>
            <a:r>
              <a:rPr lang="el-GR" sz="2400" spc="-15" dirty="0">
                <a:latin typeface="Calibri"/>
                <a:cs typeface="Calibri"/>
              </a:rPr>
              <a:t>εκπαιδευτικοί</a:t>
            </a:r>
            <a:r>
              <a:rPr lang="el-GR" sz="2400" spc="-20" dirty="0">
                <a:latin typeface="Calibri"/>
                <a:cs typeface="Calibri"/>
              </a:rPr>
              <a:t> </a:t>
            </a:r>
            <a:r>
              <a:rPr lang="el-GR" sz="2400" spc="-30" dirty="0">
                <a:latin typeface="Calibri"/>
                <a:cs typeface="Calibri"/>
              </a:rPr>
              <a:t>και</a:t>
            </a:r>
            <a:r>
              <a:rPr lang="el-GR" sz="2400" spc="-5" dirty="0">
                <a:latin typeface="Calibri"/>
                <a:cs typeface="Calibri"/>
              </a:rPr>
              <a:t> </a:t>
            </a:r>
            <a:r>
              <a:rPr lang="el-GR" sz="2400" spc="-10" dirty="0">
                <a:latin typeface="Calibri"/>
                <a:cs typeface="Calibri"/>
              </a:rPr>
              <a:t>παιδιά</a:t>
            </a:r>
            <a:r>
              <a:rPr lang="el-GR" sz="2400" spc="15" dirty="0">
                <a:latin typeface="Calibri"/>
                <a:cs typeface="Calibri"/>
              </a:rPr>
              <a:t> </a:t>
            </a:r>
            <a:r>
              <a:rPr lang="el-GR" sz="2400" spc="5" dirty="0">
                <a:latin typeface="Calibri"/>
                <a:cs typeface="Calibri"/>
              </a:rPr>
              <a:t>στη</a:t>
            </a:r>
            <a:r>
              <a:rPr lang="el-GR" sz="2400" spc="-15" dirty="0">
                <a:latin typeface="Calibri"/>
                <a:cs typeface="Calibri"/>
              </a:rPr>
              <a:t> </a:t>
            </a:r>
            <a:r>
              <a:rPr lang="el-GR" sz="2400" spc="-10" dirty="0">
                <a:latin typeface="Calibri"/>
                <a:cs typeface="Calibri"/>
              </a:rPr>
              <a:t>βάση</a:t>
            </a:r>
            <a:r>
              <a:rPr lang="el-GR" sz="2400" dirty="0">
                <a:latin typeface="Calibri"/>
                <a:cs typeface="Calibri"/>
              </a:rPr>
              <a:t> </a:t>
            </a:r>
            <a:r>
              <a:rPr lang="el-GR" sz="2400" spc="-30" dirty="0">
                <a:latin typeface="Calibri"/>
                <a:cs typeface="Calibri"/>
              </a:rPr>
              <a:t>και</a:t>
            </a:r>
            <a:r>
              <a:rPr lang="el-GR" sz="2400" spc="-5" dirty="0">
                <a:latin typeface="Calibri"/>
                <a:cs typeface="Calibri"/>
              </a:rPr>
              <a:t> </a:t>
            </a:r>
            <a:r>
              <a:rPr lang="el-GR" sz="2400" spc="-10" dirty="0">
                <a:latin typeface="Calibri"/>
                <a:cs typeface="Calibri"/>
              </a:rPr>
              <a:t>των</a:t>
            </a:r>
            <a:r>
              <a:rPr lang="el-GR" sz="2400" dirty="0">
                <a:latin typeface="Calibri"/>
                <a:cs typeface="Calibri"/>
              </a:rPr>
              <a:t> </a:t>
            </a:r>
            <a:r>
              <a:rPr lang="el-GR" sz="2400" spc="-5" dirty="0">
                <a:latin typeface="Calibri"/>
                <a:cs typeface="Calibri"/>
              </a:rPr>
              <a:t>εμπειριών</a:t>
            </a:r>
            <a:r>
              <a:rPr lang="el-GR" sz="2400" dirty="0">
                <a:latin typeface="Calibri"/>
                <a:cs typeface="Calibri"/>
              </a:rPr>
              <a:t> που </a:t>
            </a:r>
            <a:r>
              <a:rPr lang="el-GR" sz="2400" spc="-525" dirty="0">
                <a:latin typeface="Calibri"/>
                <a:cs typeface="Calibri"/>
              </a:rPr>
              <a:t> </a:t>
            </a:r>
            <a:r>
              <a:rPr lang="el-GR" sz="2400" spc="-5" dirty="0">
                <a:latin typeface="Calibri"/>
                <a:cs typeface="Calibri"/>
              </a:rPr>
              <a:t>φέρουν</a:t>
            </a:r>
            <a:r>
              <a:rPr lang="el-GR" sz="2400" spc="-30" dirty="0">
                <a:latin typeface="Calibri"/>
                <a:cs typeface="Calibri"/>
              </a:rPr>
              <a:t> </a:t>
            </a:r>
            <a:r>
              <a:rPr lang="el-GR" sz="2400" spc="-20" dirty="0">
                <a:latin typeface="Calibri"/>
                <a:cs typeface="Calibri"/>
              </a:rPr>
              <a:t>μαζί</a:t>
            </a:r>
            <a:r>
              <a:rPr lang="el-GR" sz="2400" spc="-5" dirty="0">
                <a:latin typeface="Calibri"/>
                <a:cs typeface="Calibri"/>
              </a:rPr>
              <a:t> </a:t>
            </a:r>
            <a:r>
              <a:rPr lang="el-GR" sz="2400" spc="-10" dirty="0">
                <a:latin typeface="Calibri"/>
                <a:cs typeface="Calibri"/>
              </a:rPr>
              <a:t>τους</a:t>
            </a:r>
            <a:r>
              <a:rPr lang="el-GR" sz="2400" spc="-20" dirty="0">
                <a:latin typeface="Calibri"/>
                <a:cs typeface="Calibri"/>
              </a:rPr>
              <a:t> </a:t>
            </a:r>
            <a:r>
              <a:rPr lang="el-GR" sz="2400" dirty="0">
                <a:latin typeface="Calibri"/>
                <a:cs typeface="Calibri"/>
              </a:rPr>
              <a:t>στο</a:t>
            </a:r>
            <a:r>
              <a:rPr lang="el-GR" sz="2400" spc="-25" dirty="0">
                <a:latin typeface="Calibri"/>
                <a:cs typeface="Calibri"/>
              </a:rPr>
              <a:t> </a:t>
            </a:r>
            <a:r>
              <a:rPr lang="el-GR" sz="2400" spc="-10" dirty="0">
                <a:latin typeface="Calibri"/>
                <a:cs typeface="Calibri"/>
              </a:rPr>
              <a:t>σχολείο (Φιλίππου, 2014). </a:t>
            </a:r>
            <a:endParaRPr lang="el-GR" sz="2400" dirty="0">
              <a:latin typeface="Calibri"/>
              <a:cs typeface="Calibri"/>
            </a:endParaRPr>
          </a:p>
          <a:p>
            <a:pPr marL="875030">
              <a:lnSpc>
                <a:spcPct val="100000"/>
              </a:lnSpc>
            </a:pPr>
            <a:endParaRPr lang="el-GR" dirty="0"/>
          </a:p>
        </p:txBody>
      </p:sp>
    </p:spTree>
    <p:extLst>
      <p:ext uri="{BB962C8B-B14F-4D97-AF65-F5344CB8AC3E}">
        <p14:creationId xmlns:p14="http://schemas.microsoft.com/office/powerpoint/2010/main" val="995532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6421D-2D82-4C70-A495-CE38758AA549}"/>
              </a:ext>
            </a:extLst>
          </p:cNvPr>
          <p:cNvSpPr>
            <a:spLocks noGrp="1"/>
          </p:cNvSpPr>
          <p:nvPr>
            <p:ph type="title"/>
          </p:nvPr>
        </p:nvSpPr>
        <p:spPr>
          <a:xfrm>
            <a:off x="1389888" y="702156"/>
            <a:ext cx="9777984" cy="750126"/>
          </a:xfrm>
        </p:spPr>
        <p:txBody>
          <a:bodyPr/>
          <a:lstStyle/>
          <a:p>
            <a:pPr algn="ctr"/>
            <a:r>
              <a:rPr lang="el-GR" dirty="0"/>
              <a:t>ΕΙΔΗ ΑΝΑΛΥΤΙΚΩΝ ΠΡΟΓΡΑΜΜΑΤΩΝ ΣΠΟΥΔΩΝ (α.π.σ) </a:t>
            </a:r>
          </a:p>
        </p:txBody>
      </p:sp>
      <p:sp>
        <p:nvSpPr>
          <p:cNvPr id="3" name="Content Placeholder 2">
            <a:extLst>
              <a:ext uri="{FF2B5EF4-FFF2-40B4-BE49-F238E27FC236}">
                <a16:creationId xmlns:a16="http://schemas.microsoft.com/office/drawing/2014/main" id="{D4C30AAF-E7AB-477A-B1F3-DDBFF6C07FA2}"/>
              </a:ext>
            </a:extLst>
          </p:cNvPr>
          <p:cNvSpPr>
            <a:spLocks noGrp="1"/>
          </p:cNvSpPr>
          <p:nvPr>
            <p:ph idx="1"/>
          </p:nvPr>
        </p:nvSpPr>
        <p:spPr>
          <a:xfrm>
            <a:off x="581192" y="1721224"/>
            <a:ext cx="11029615" cy="4582040"/>
          </a:xfrm>
        </p:spPr>
        <p:txBody>
          <a:bodyPr>
            <a:normAutofit/>
          </a:bodyPr>
          <a:lstStyle/>
          <a:p>
            <a:endParaRPr lang="el-GR" dirty="0"/>
          </a:p>
          <a:p>
            <a:endParaRPr lang="el-GR" dirty="0"/>
          </a:p>
        </p:txBody>
      </p:sp>
      <p:graphicFrame>
        <p:nvGraphicFramePr>
          <p:cNvPr id="4" name="Diagram 3">
            <a:extLst>
              <a:ext uri="{FF2B5EF4-FFF2-40B4-BE49-F238E27FC236}">
                <a16:creationId xmlns:a16="http://schemas.microsoft.com/office/drawing/2014/main" id="{95CB3C63-7ED0-4827-9414-E3E2DC95E87E}"/>
              </a:ext>
            </a:extLst>
          </p:cNvPr>
          <p:cNvGraphicFramePr/>
          <p:nvPr>
            <p:extLst>
              <p:ext uri="{D42A27DB-BD31-4B8C-83A1-F6EECF244321}">
                <p14:modId xmlns:p14="http://schemas.microsoft.com/office/powerpoint/2010/main" val="1068779335"/>
              </p:ext>
            </p:extLst>
          </p:nvPr>
        </p:nvGraphicFramePr>
        <p:xfrm>
          <a:off x="1658112" y="1865377"/>
          <a:ext cx="9546336" cy="3608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993147F0-A94E-4F74-939F-8D934CD8AA34}"/>
              </a:ext>
            </a:extLst>
          </p:cNvPr>
          <p:cNvSpPr/>
          <p:nvPr/>
        </p:nvSpPr>
        <p:spPr>
          <a:xfrm>
            <a:off x="914400" y="5754916"/>
            <a:ext cx="8799968" cy="923330"/>
          </a:xfrm>
          <a:prstGeom prst="rect">
            <a:avLst/>
          </a:prstGeom>
        </p:spPr>
        <p:txBody>
          <a:bodyPr wrap="square">
            <a:spAutoFit/>
          </a:bodyPr>
          <a:lstStyle/>
          <a:p>
            <a:r>
              <a:rPr lang="el-GR" dirty="0">
                <a:solidFill>
                  <a:srgbClr val="FF0000"/>
                </a:solidFill>
                <a:latin typeface="Trebuchet MS" panose="020B0603020202020204" pitchFamily="34" charset="0"/>
              </a:rPr>
              <a:t>* </a:t>
            </a:r>
            <a:r>
              <a:rPr lang="el-GR" dirty="0">
                <a:solidFill>
                  <a:srgbClr val="FF0000"/>
                </a:solidFill>
              </a:rPr>
              <a:t>«Το σύνολο των εμπειριών τις οποίες αποκτά ο μαθητής ως αποτέλεσμα επενέργειας παραγόντων και καταστάσεων που δεν εμπεριέχονται φανερά στο σχεδιασμό της </a:t>
            </a:r>
            <a:r>
              <a:rPr lang="el-GR" b="1" dirty="0">
                <a:solidFill>
                  <a:srgbClr val="FF0000"/>
                </a:solidFill>
              </a:rPr>
              <a:t>επίσημης </a:t>
            </a:r>
            <a:r>
              <a:rPr lang="el-GR" dirty="0">
                <a:solidFill>
                  <a:srgbClr val="FF0000"/>
                </a:solidFill>
              </a:rPr>
              <a:t>σχολικής διαδικασίας (αξίες, στάσεις, ιδέες, αντιλήψεις</a:t>
            </a:r>
            <a:r>
              <a:rPr lang="en-US" dirty="0">
                <a:solidFill>
                  <a:srgbClr val="FF0000"/>
                </a:solidFill>
              </a:rPr>
              <a:t>)</a:t>
            </a:r>
            <a:r>
              <a:rPr lang="el-GR" dirty="0">
                <a:solidFill>
                  <a:srgbClr val="FF0000"/>
                </a:solidFill>
              </a:rPr>
              <a:t>»</a:t>
            </a:r>
          </a:p>
        </p:txBody>
      </p:sp>
    </p:spTree>
    <p:extLst>
      <p:ext uri="{BB962C8B-B14F-4D97-AF65-F5344CB8AC3E}">
        <p14:creationId xmlns:p14="http://schemas.microsoft.com/office/powerpoint/2010/main" val="1305808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E816-D3FE-4F17-86F1-2573FBAF1EF2}"/>
              </a:ext>
            </a:extLst>
          </p:cNvPr>
          <p:cNvSpPr>
            <a:spLocks noGrp="1"/>
          </p:cNvSpPr>
          <p:nvPr>
            <p:ph type="title"/>
          </p:nvPr>
        </p:nvSpPr>
        <p:spPr/>
        <p:txBody>
          <a:bodyPr/>
          <a:lstStyle/>
          <a:p>
            <a:r>
              <a:rPr lang="el-GR" dirty="0" err="1"/>
              <a:t>Δραστηριοτητα</a:t>
            </a:r>
            <a:r>
              <a:rPr lang="el-GR" sz="3200" dirty="0"/>
              <a:t>: </a:t>
            </a:r>
            <a:r>
              <a:rPr lang="el-GR" dirty="0"/>
              <a:t>ΤΙ </a:t>
            </a:r>
            <a:r>
              <a:rPr lang="el-GR" dirty="0" err="1"/>
              <a:t>ειναι</a:t>
            </a:r>
            <a:r>
              <a:rPr lang="el-GR" dirty="0"/>
              <a:t> Το </a:t>
            </a:r>
            <a:r>
              <a:rPr lang="el-GR" dirty="0" err="1"/>
              <a:t>κρυφο</a:t>
            </a:r>
            <a:r>
              <a:rPr lang="el-GR" dirty="0"/>
              <a:t> </a:t>
            </a:r>
            <a:r>
              <a:rPr lang="el-GR" dirty="0" err="1"/>
              <a:t>αναλυτικο</a:t>
            </a:r>
            <a:r>
              <a:rPr lang="el-GR" dirty="0"/>
              <a:t> </a:t>
            </a:r>
            <a:r>
              <a:rPr lang="el-GR" dirty="0" err="1"/>
              <a:t>προγραμμα</a:t>
            </a:r>
            <a:endParaRPr lang="el-GR" dirty="0"/>
          </a:p>
        </p:txBody>
      </p:sp>
      <p:sp>
        <p:nvSpPr>
          <p:cNvPr id="3" name="Content Placeholder 2">
            <a:extLst>
              <a:ext uri="{FF2B5EF4-FFF2-40B4-BE49-F238E27FC236}">
                <a16:creationId xmlns:a16="http://schemas.microsoft.com/office/drawing/2014/main" id="{4C25F586-E59E-4EC8-BF50-BB58A42DADC7}"/>
              </a:ext>
            </a:extLst>
          </p:cNvPr>
          <p:cNvSpPr>
            <a:spLocks noGrp="1"/>
          </p:cNvSpPr>
          <p:nvPr>
            <p:ph idx="1"/>
          </p:nvPr>
        </p:nvSpPr>
        <p:spPr>
          <a:xfrm>
            <a:off x="581192" y="1877568"/>
            <a:ext cx="11029615" cy="4669536"/>
          </a:xfrm>
        </p:spPr>
        <p:txBody>
          <a:bodyPr>
            <a:noAutofit/>
          </a:bodyPr>
          <a:lstStyle/>
          <a:p>
            <a:r>
              <a:rPr lang="el-GR" sz="2400" dirty="0">
                <a:latin typeface="Corbel" panose="020B0503020204020204" pitchFamily="34" charset="0"/>
              </a:rPr>
              <a:t>Ο όρος “ανεπίσημο’’ ή ’’κρυφό αναλυτικό πρόγραμμα” καθιερώθηκε από τον </a:t>
            </a:r>
            <a:r>
              <a:rPr lang="el-GR" sz="2400" dirty="0" err="1">
                <a:latin typeface="Corbel" panose="020B0503020204020204" pitchFamily="34" charset="0"/>
              </a:rPr>
              <a:t>Phillip</a:t>
            </a:r>
            <a:r>
              <a:rPr lang="el-GR" sz="2400" dirty="0">
                <a:latin typeface="Corbel" panose="020B0503020204020204" pitchFamily="34" charset="0"/>
              </a:rPr>
              <a:t> </a:t>
            </a:r>
            <a:r>
              <a:rPr lang="el-GR" sz="2400" dirty="0" err="1">
                <a:latin typeface="Corbel" panose="020B0503020204020204" pitchFamily="34" charset="0"/>
              </a:rPr>
              <a:t>Jackson</a:t>
            </a:r>
            <a:r>
              <a:rPr lang="el-GR" sz="2400" dirty="0">
                <a:latin typeface="Corbel" panose="020B0503020204020204" pitchFamily="34" charset="0"/>
              </a:rPr>
              <a:t> το 1968. Αναφέρεται σε εκείνες τις πλευρές μάθησης που είναι </a:t>
            </a:r>
            <a:r>
              <a:rPr lang="el-GR" sz="2400" b="1" dirty="0">
                <a:latin typeface="Corbel" panose="020B0503020204020204" pitchFamily="34" charset="0"/>
              </a:rPr>
              <a:t>ανεπίσημες </a:t>
            </a:r>
            <a:r>
              <a:rPr lang="el-GR" sz="2400" dirty="0">
                <a:latin typeface="Corbel" panose="020B0503020204020204" pitchFamily="34" charset="0"/>
              </a:rPr>
              <a:t>ή, συχνά, </a:t>
            </a:r>
            <a:r>
              <a:rPr lang="el-GR" sz="2400" b="1" dirty="0">
                <a:latin typeface="Corbel" panose="020B0503020204020204" pitchFamily="34" charset="0"/>
              </a:rPr>
              <a:t>μη συνειδητές</a:t>
            </a:r>
            <a:r>
              <a:rPr lang="el-GR" sz="2400" dirty="0">
                <a:latin typeface="Corbel" panose="020B0503020204020204" pitchFamily="34" charset="0"/>
              </a:rPr>
              <a:t>. Τέτοιες είναι ο τρόπος οργάνωσης και λειτουργίας του σχολείου, οι κανόνες του, ο καθημερινός ρυθμός του και γενικά όλα όσα γίνονται και εκφράζονται πέραν του αυστηρού μέρους της διδασκαλίας, αλλά ακόμη και μέσα σ’ αυτήν. Φορείς του είναι κυρίως οι στάσεις των εκπαιδευτικών αλλά και των μαθητών, των γονέων τους και της “κοινής γνώμης”.</a:t>
            </a:r>
          </a:p>
          <a:p>
            <a:r>
              <a:rPr lang="el-GR" sz="2400" i="1" dirty="0">
                <a:latin typeface="Corbel" panose="020B0503020204020204" pitchFamily="34" charset="0"/>
              </a:rPr>
              <a:t>Το κρυφό αναλυτικό πρόγραμμα μπορεί να σχεδιαστεί</a:t>
            </a:r>
            <a:r>
              <a:rPr lang="el-GR" sz="2400" i="1" dirty="0">
                <a:latin typeface="Trebuchet MS" panose="020B0603020202020204" pitchFamily="34" charset="0"/>
              </a:rPr>
              <a:t>; </a:t>
            </a:r>
            <a:r>
              <a:rPr lang="el-GR" sz="2400" i="1" dirty="0">
                <a:latin typeface="Corbel" panose="020B0503020204020204" pitchFamily="34" charset="0"/>
              </a:rPr>
              <a:t>Είναι δυνατόν να υπονομεύει το επίσημο πρόγραμμα ή, αντίθετα, να το ενισχύει</a:t>
            </a:r>
            <a:r>
              <a:rPr lang="el-GR" sz="2400" i="1" dirty="0">
                <a:latin typeface="Trebuchet MS" panose="020B0603020202020204" pitchFamily="34" charset="0"/>
              </a:rPr>
              <a:t>;</a:t>
            </a:r>
            <a:r>
              <a:rPr lang="el-GR" sz="2400" i="1" dirty="0">
                <a:latin typeface="Corbel" panose="020B0503020204020204" pitchFamily="34" charset="0"/>
              </a:rPr>
              <a:t> Μπορείτε να δώσετε ένα δικό σας παράδειγμα</a:t>
            </a:r>
            <a:r>
              <a:rPr lang="el-GR" sz="2400" i="1" dirty="0">
                <a:latin typeface="Trebuchet MS" panose="020B0603020202020204" pitchFamily="34" charset="0"/>
              </a:rPr>
              <a:t>; </a:t>
            </a:r>
            <a:r>
              <a:rPr lang="el-GR" sz="1400" i="1" dirty="0">
                <a:latin typeface="Trebuchet MS" panose="020B0603020202020204" pitchFamily="34" charset="0"/>
              </a:rPr>
              <a:t>(Η απάντηση είναι κάτω στα σχόλια)</a:t>
            </a:r>
            <a:endParaRPr lang="el-GR" sz="1400" i="1" dirty="0">
              <a:latin typeface="Corbel" panose="020B0503020204020204" pitchFamily="34" charset="0"/>
            </a:endParaRPr>
          </a:p>
        </p:txBody>
      </p:sp>
    </p:spTree>
    <p:extLst>
      <p:ext uri="{BB962C8B-B14F-4D97-AF65-F5344CB8AC3E}">
        <p14:creationId xmlns:p14="http://schemas.microsoft.com/office/powerpoint/2010/main" val="508462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2BCA1-153D-48CD-A799-5BB851ED6890}"/>
              </a:ext>
            </a:extLst>
          </p:cNvPr>
          <p:cNvSpPr>
            <a:spLocks noGrp="1"/>
          </p:cNvSpPr>
          <p:nvPr>
            <p:ph type="title"/>
          </p:nvPr>
        </p:nvSpPr>
        <p:spPr/>
        <p:txBody>
          <a:bodyPr/>
          <a:lstStyle/>
          <a:p>
            <a:pPr algn="ctr"/>
            <a:r>
              <a:rPr lang="el-GR" dirty="0"/>
              <a:t>ΔΙΑΘΕΜΑΤΙΚΟΤΗΤΑ και </a:t>
            </a:r>
            <a:r>
              <a:rPr lang="el-GR" dirty="0" err="1"/>
              <a:t>Προγραμματα</a:t>
            </a:r>
            <a:r>
              <a:rPr lang="el-GR" dirty="0"/>
              <a:t> σπουδών</a:t>
            </a:r>
          </a:p>
        </p:txBody>
      </p:sp>
      <p:sp>
        <p:nvSpPr>
          <p:cNvPr id="3" name="Content Placeholder 2">
            <a:extLst>
              <a:ext uri="{FF2B5EF4-FFF2-40B4-BE49-F238E27FC236}">
                <a16:creationId xmlns:a16="http://schemas.microsoft.com/office/drawing/2014/main" id="{A2C7801C-04CB-40C2-80BD-0170D0A3565E}"/>
              </a:ext>
            </a:extLst>
          </p:cNvPr>
          <p:cNvSpPr>
            <a:spLocks noGrp="1"/>
          </p:cNvSpPr>
          <p:nvPr>
            <p:ph idx="1"/>
          </p:nvPr>
        </p:nvSpPr>
        <p:spPr>
          <a:xfrm>
            <a:off x="581192" y="1975104"/>
            <a:ext cx="11029615" cy="3364992"/>
          </a:xfrm>
          <a:noFill/>
        </p:spPr>
        <p:txBody>
          <a:bodyPr>
            <a:normAutofit/>
          </a:bodyPr>
          <a:lstStyle/>
          <a:p>
            <a:r>
              <a:rPr lang="el-GR" sz="2800" dirty="0"/>
              <a:t>Τι είναι η «διαθεματικότητα» και γιατί μιλάμε για διαθεματικά ΠΣ;</a:t>
            </a:r>
          </a:p>
        </p:txBody>
      </p:sp>
    </p:spTree>
    <p:extLst>
      <p:ext uri="{BB962C8B-B14F-4D97-AF65-F5344CB8AC3E}">
        <p14:creationId xmlns:p14="http://schemas.microsoft.com/office/powerpoint/2010/main" val="504357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E574-6CAC-417B-B0BA-CBA487C34ADE}"/>
              </a:ext>
            </a:extLst>
          </p:cNvPr>
          <p:cNvSpPr>
            <a:spLocks noGrp="1"/>
          </p:cNvSpPr>
          <p:nvPr>
            <p:ph type="title"/>
          </p:nvPr>
        </p:nvSpPr>
        <p:spPr>
          <a:xfrm>
            <a:off x="629319" y="738251"/>
            <a:ext cx="11029616" cy="621317"/>
          </a:xfrm>
        </p:spPr>
        <p:txBody>
          <a:bodyPr/>
          <a:lstStyle/>
          <a:p>
            <a:r>
              <a:rPr lang="el-GR" dirty="0"/>
              <a:t>…</a:t>
            </a:r>
            <a:r>
              <a:rPr lang="el-GR" dirty="0" err="1"/>
              <a:t>συνεχεια</a:t>
            </a:r>
            <a:endParaRPr lang="el-GR" dirty="0"/>
          </a:p>
        </p:txBody>
      </p:sp>
      <p:sp>
        <p:nvSpPr>
          <p:cNvPr id="3" name="Content Placeholder 2">
            <a:extLst>
              <a:ext uri="{FF2B5EF4-FFF2-40B4-BE49-F238E27FC236}">
                <a16:creationId xmlns:a16="http://schemas.microsoft.com/office/drawing/2014/main" id="{3B0F71BF-6AE5-4CAF-8B11-A53FA183FF83}"/>
              </a:ext>
            </a:extLst>
          </p:cNvPr>
          <p:cNvSpPr>
            <a:spLocks noGrp="1"/>
          </p:cNvSpPr>
          <p:nvPr>
            <p:ph idx="1"/>
          </p:nvPr>
        </p:nvSpPr>
        <p:spPr>
          <a:xfrm>
            <a:off x="581192" y="1407695"/>
            <a:ext cx="11029615" cy="4895569"/>
          </a:xfrm>
          <a:solidFill>
            <a:schemeClr val="accent2">
              <a:lumMod val="40000"/>
              <a:lumOff val="60000"/>
            </a:schemeClr>
          </a:solidFill>
        </p:spPr>
        <p:txBody>
          <a:bodyPr>
            <a:normAutofit/>
          </a:bodyPr>
          <a:lstStyle/>
          <a:p>
            <a:pPr marL="0" indent="0">
              <a:buNone/>
            </a:pPr>
            <a:r>
              <a:rPr lang="el-GR" sz="2800" b="1" dirty="0"/>
              <a:t>ΔΙΑΘΕΜΑΤΙΚΟΤΗΤΑ </a:t>
            </a:r>
            <a:r>
              <a:rPr lang="el-GR" sz="2400" b="1" dirty="0"/>
              <a:t>: </a:t>
            </a:r>
            <a:r>
              <a:rPr lang="el-GR" sz="2400" b="1" i="1" dirty="0">
                <a:solidFill>
                  <a:srgbClr val="00B050"/>
                </a:solidFill>
              </a:rPr>
              <a:t>Θεματική ή </a:t>
            </a:r>
            <a:r>
              <a:rPr lang="el-GR" sz="2400" b="1" i="1" dirty="0" err="1">
                <a:solidFill>
                  <a:srgbClr val="00B050"/>
                </a:solidFill>
              </a:rPr>
              <a:t>θεματοκεντρική</a:t>
            </a:r>
            <a:r>
              <a:rPr lang="el-GR" sz="2400" b="1" i="1" dirty="0">
                <a:solidFill>
                  <a:srgbClr val="00B050"/>
                </a:solidFill>
              </a:rPr>
              <a:t> προσέγγιση</a:t>
            </a:r>
            <a:r>
              <a:rPr lang="el-GR" sz="2400" b="1" dirty="0">
                <a:solidFill>
                  <a:srgbClr val="00B050"/>
                </a:solidFill>
              </a:rPr>
              <a:t> της  γνώσης και όχι διδασκαλία διακριτών αντικειμένων. </a:t>
            </a:r>
            <a:r>
              <a:rPr lang="el-GR" sz="2400" b="1" i="1" dirty="0">
                <a:solidFill>
                  <a:srgbClr val="00B050"/>
                </a:solidFill>
              </a:rPr>
              <a:t>Σύνδεση των επιστημονικών περιοχών</a:t>
            </a:r>
            <a:r>
              <a:rPr lang="en-US" sz="2400" b="1" i="1" dirty="0">
                <a:solidFill>
                  <a:srgbClr val="00B050"/>
                </a:solidFill>
              </a:rPr>
              <a:t> (</a:t>
            </a:r>
            <a:r>
              <a:rPr lang="el-GR" sz="2400" b="1" i="1" dirty="0">
                <a:solidFill>
                  <a:srgbClr val="00B050"/>
                </a:solidFill>
              </a:rPr>
              <a:t>βιολογίας, ιστορίας, γεωγραφίας </a:t>
            </a:r>
            <a:r>
              <a:rPr lang="el-GR" sz="2400" b="1" i="1" dirty="0" err="1">
                <a:solidFill>
                  <a:srgbClr val="00B050"/>
                </a:solidFill>
              </a:rPr>
              <a:t>κ.λπ</a:t>
            </a:r>
            <a:r>
              <a:rPr lang="el-GR" sz="2400" b="1" i="1" dirty="0">
                <a:solidFill>
                  <a:srgbClr val="00B050"/>
                </a:solidFill>
              </a:rPr>
              <a:t>).</a:t>
            </a:r>
          </a:p>
          <a:p>
            <a:pPr marL="0" indent="0">
              <a:buNone/>
            </a:pPr>
            <a:endParaRPr lang="el-GR" sz="2400" b="1" dirty="0">
              <a:solidFill>
                <a:srgbClr val="00B050"/>
              </a:solidFill>
            </a:endParaRPr>
          </a:p>
          <a:p>
            <a:pPr marL="0" indent="0">
              <a:buNone/>
            </a:pPr>
            <a:endParaRPr lang="el-GR" sz="2400" dirty="0"/>
          </a:p>
          <a:p>
            <a:pPr marL="0" indent="0">
              <a:buNone/>
            </a:pPr>
            <a:endParaRPr lang="el-GR" sz="2400" dirty="0"/>
          </a:p>
          <a:p>
            <a:endParaRPr lang="el-GR" dirty="0"/>
          </a:p>
        </p:txBody>
      </p:sp>
      <p:sp>
        <p:nvSpPr>
          <p:cNvPr id="4" name="Wave 3">
            <a:extLst>
              <a:ext uri="{FF2B5EF4-FFF2-40B4-BE49-F238E27FC236}">
                <a16:creationId xmlns:a16="http://schemas.microsoft.com/office/drawing/2014/main" id="{AC0A66B0-BCF1-4014-BF47-A21C284BBC2C}"/>
              </a:ext>
            </a:extLst>
          </p:cNvPr>
          <p:cNvSpPr/>
          <p:nvPr/>
        </p:nvSpPr>
        <p:spPr>
          <a:xfrm>
            <a:off x="1816770" y="3974471"/>
            <a:ext cx="8807115" cy="2354141"/>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Αν και τα  ΠΣονομάζονται διαθεματικά η διαθεματικότητα είναι μόνο συμπληρωματική, αφού η αρχή της διατήρησης των διακριτών μαθημάτων κυριαρχεί. Σε όλα τα μαθήματα όμως προτείνονται διεπιστημονικές συγκλίσεις</a:t>
            </a:r>
            <a:r>
              <a:rPr lang="el-GR" b="1" dirty="0"/>
              <a:t>.</a:t>
            </a:r>
            <a:endParaRPr lang="el-GR" dirty="0"/>
          </a:p>
        </p:txBody>
      </p:sp>
    </p:spTree>
    <p:extLst>
      <p:ext uri="{BB962C8B-B14F-4D97-AF65-F5344CB8AC3E}">
        <p14:creationId xmlns:p14="http://schemas.microsoft.com/office/powerpoint/2010/main" val="3007051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9F0AC-F2BB-44CB-A94C-1B1855A35004}"/>
              </a:ext>
            </a:extLst>
          </p:cNvPr>
          <p:cNvSpPr>
            <a:spLocks noGrp="1"/>
          </p:cNvSpPr>
          <p:nvPr>
            <p:ph type="title"/>
          </p:nvPr>
        </p:nvSpPr>
        <p:spPr/>
        <p:txBody>
          <a:bodyPr>
            <a:normAutofit/>
          </a:bodyPr>
          <a:lstStyle/>
          <a:p>
            <a:pPr algn="ctr"/>
            <a:r>
              <a:rPr lang="el-GR" sz="3600" dirty="0" err="1"/>
              <a:t>Προγραμματα</a:t>
            </a:r>
            <a:r>
              <a:rPr lang="el-GR" sz="3600" dirty="0"/>
              <a:t> σπουδών-ΠΣ)</a:t>
            </a:r>
          </a:p>
        </p:txBody>
      </p:sp>
      <p:sp>
        <p:nvSpPr>
          <p:cNvPr id="3" name="Content Placeholder 2">
            <a:extLst>
              <a:ext uri="{FF2B5EF4-FFF2-40B4-BE49-F238E27FC236}">
                <a16:creationId xmlns:a16="http://schemas.microsoft.com/office/drawing/2014/main" id="{BA38909A-090C-43A8-8849-928CDD7D1E67}"/>
              </a:ext>
            </a:extLst>
          </p:cNvPr>
          <p:cNvSpPr>
            <a:spLocks noGrp="1"/>
          </p:cNvSpPr>
          <p:nvPr>
            <p:ph idx="1"/>
          </p:nvPr>
        </p:nvSpPr>
        <p:spPr/>
        <p:txBody>
          <a:bodyPr>
            <a:normAutofit/>
          </a:bodyPr>
          <a:lstStyle/>
          <a:p>
            <a:r>
              <a:rPr lang="el-GR" sz="3200" dirty="0"/>
              <a:t>Στη χώρα μας τα Π.Σ κάθε μαθήματος σε κάθε βαθμίδα εκπαίδευσης περιγράφονται σε αντίστοιχο Φ.Ε.Κ που βγαίνει, </a:t>
            </a:r>
            <a:r>
              <a:rPr lang="el-GR" sz="3200" b="1" dirty="0"/>
              <a:t>αποτελούν δηλαδή νόμο</a:t>
            </a:r>
            <a:r>
              <a:rPr lang="el-GR" sz="3200" dirty="0"/>
              <a:t>.</a:t>
            </a:r>
          </a:p>
        </p:txBody>
      </p:sp>
    </p:spTree>
    <p:extLst>
      <p:ext uri="{BB962C8B-B14F-4D97-AF65-F5344CB8AC3E}">
        <p14:creationId xmlns:p14="http://schemas.microsoft.com/office/powerpoint/2010/main" val="13133003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916</TotalTime>
  <Words>2374</Words>
  <Application>Microsoft Office PowerPoint</Application>
  <PresentationFormat>Widescreen</PresentationFormat>
  <Paragraphs>172</Paragraphs>
  <Slides>38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Calibri</vt:lpstr>
      <vt:lpstr>Constantia</vt:lpstr>
      <vt:lpstr>Corbel</vt:lpstr>
      <vt:lpstr>Gill Sans MT</vt:lpstr>
      <vt:lpstr>Times New Roman</vt:lpstr>
      <vt:lpstr>Trebuchet MS</vt:lpstr>
      <vt:lpstr>Wingdings</vt:lpstr>
      <vt:lpstr>Wingdings 2</vt:lpstr>
      <vt:lpstr>Wingdings 3</vt:lpstr>
      <vt:lpstr>Dividend</vt:lpstr>
      <vt:lpstr>προγρΑμματα ΣπΟΥΔΩν (Π.σ)-σκοποι μαθησησ-διδακτικοι στοχοι</vt:lpstr>
      <vt:lpstr>Απο το ΑναλυτικΟ προγραμμα (CURRICULUM) σΤο Προγραμμα σπουΔων</vt:lpstr>
      <vt:lpstr>TI περιΛΑΜΒΑΝΕ Ενα αναλυτΙΚΟ προγραμμα ΣΠΟΥΔΩΝ</vt:lpstr>
      <vt:lpstr>…. ΠρΟΓΡΑΜΜΑ ΣΠΟΥΔΩΝ και διδασκαλια</vt:lpstr>
      <vt:lpstr>ΕΙΔΗ ΑΝΑΛΥΤΙΚΩΝ ΠΡΟΓΡΑΜΜΑΤΩΝ ΣΠΟΥΔΩΝ (α.π.σ) </vt:lpstr>
      <vt:lpstr>Δραστηριοτητα: ΤΙ ειναι Το κρυφο αναλυτικο προγραμμα</vt:lpstr>
      <vt:lpstr>ΔΙΑΘΕΜΑΤΙΚΟΤΗΤΑ και Προγραμματα σπουδών</vt:lpstr>
      <vt:lpstr>…συνεχεια</vt:lpstr>
      <vt:lpstr>Προγραμματα σπουδών-ΠΣ)</vt:lpstr>
      <vt:lpstr>ΕΡΩΤΗΣΗ για προβληματισμο…</vt:lpstr>
      <vt:lpstr>Σχολικα εγχειριδια (βιβλια) και προγραμματα ΣΠΟΥΔΩΝ</vt:lpstr>
      <vt:lpstr>…Συνεχεια</vt:lpstr>
      <vt:lpstr>Σχολικα Βιβλια (Ή εγχειριδια)</vt:lpstr>
      <vt:lpstr>  ΣΧΟΛΙΚΟ ΒΙΒΛΙΟ: ΟΙΚΙΑΚΗ ΟΙΚΟΝΟΜΙΑ Α΄Γυμνασιου </vt:lpstr>
      <vt:lpstr>  Το ΩρολΟγιο ΠρΟγραμμα </vt:lpstr>
      <vt:lpstr>Απο το 2021 και μετα ΝΕΑ ΠΡΟΓΡΑΜΜΑΤΑ ΣΠΟΥΔΩΝ για τα γνωστικα  Αντικειμενα ολων των ταξεων  </vt:lpstr>
      <vt:lpstr>…συνέχεια</vt:lpstr>
      <vt:lpstr>Κι αφου κουραστηκατε με τοσεσ πληροφοριεσ ως εΔω….Ασ Αλλαξουμε λιγο κλίμα…</vt:lpstr>
      <vt:lpstr>PowerPoint Presentation</vt:lpstr>
      <vt:lpstr>PowerPoint Presentation</vt:lpstr>
      <vt:lpstr>PowerPoint Presentation</vt:lpstr>
      <vt:lpstr>Τι θελει να μας πει ο μυθοσ αυτοσ σε σχεση;  Ποιεσ σκεψεισ σας δημιουργησε ΓΕΝΙΚΑ ΚΑΙ ΠΟΙΕΣ ΣΕ ΣΧΕΣΗ ΜΕ ΤΟ Μαθητη και ΤΗ ΔΙΔΑΣΚΑΛΙΑ;</vt:lpstr>
      <vt:lpstr>συμπερασμα</vt:lpstr>
      <vt:lpstr>ΣΚΟΠΟΙ μαθησησ-ΔΙΔΑΚΤΙΚΟΙ στοχοι</vt:lpstr>
      <vt:lpstr>ΕΡΩΤΗΣΗ</vt:lpstr>
      <vt:lpstr>Σκοποι-ΣτΟχοι διδασκαλιασ</vt:lpstr>
      <vt:lpstr>Ταξινομια διδακτικων στοχων των  BLOOM &amp; KrathWohl  </vt:lpstr>
      <vt:lpstr>ΔΙΑτυπωση Διδακτικων στόχων  </vt:lpstr>
      <vt:lpstr>PowerPoint Presentation</vt:lpstr>
      <vt:lpstr>Ταξινομια διδακτικων στοχων (ΡΑπτησ, 2006)</vt:lpstr>
      <vt:lpstr>Διατυπωση στοχων αναλογα με τους τομεισ μαθησησ</vt:lpstr>
      <vt:lpstr>Συνεχεια..</vt:lpstr>
      <vt:lpstr>ΠΑΡΑΔΕΙγΜΑ διδακτικων στοχων απο την οικιακη οικονομια Α΄Γυμνασιου (νΕο Α.Π-ΦΕΚ 5234/Τευχοσ Β΄/11-11-2021)</vt:lpstr>
      <vt:lpstr>Συνεχεια… διδακτικοι στοχοι και προτεινομενεσ δραστηριοτητεσ</vt:lpstr>
      <vt:lpstr>ΔΙΔΑΚΤΙΚΟΙ στοχοι- Προσδοκωμενα μαθησιακα αποτελεσματα</vt:lpstr>
      <vt:lpstr>ΔΡΑΣΤΗΡΙΟΤΗτΑ  με Βαση το τωρινο Βιβλίο Οικιακήσ οικονομιαΣ</vt:lpstr>
      <vt:lpstr>Τι μαθαμε ΣΕ αυτΗ Την εβδομαδα (Ενοτητα):</vt:lpstr>
      <vt:lpstr>Βιβλιογραφια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lstamp</cp:lastModifiedBy>
  <cp:revision>271</cp:revision>
  <dcterms:created xsi:type="dcterms:W3CDTF">2019-11-23T16:17:07Z</dcterms:created>
  <dcterms:modified xsi:type="dcterms:W3CDTF">2026-03-03T10:32:13Z</dcterms:modified>
</cp:coreProperties>
</file>