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5" r:id="rId4"/>
  </p:sldMasterIdLst>
  <p:notesMasterIdLst>
    <p:notesMasterId r:id="rId31"/>
  </p:notesMasterIdLst>
  <p:handoutMasterIdLst>
    <p:handoutMasterId r:id="rId32"/>
  </p:handoutMasterIdLst>
  <p:sldIdLst>
    <p:sldId id="1866" r:id="rId5"/>
    <p:sldId id="1949" r:id="rId6"/>
    <p:sldId id="1943" r:id="rId7"/>
    <p:sldId id="1950" r:id="rId8"/>
    <p:sldId id="1951" r:id="rId9"/>
    <p:sldId id="1953" r:id="rId10"/>
    <p:sldId id="258" r:id="rId11"/>
    <p:sldId id="1870" r:id="rId12"/>
    <p:sldId id="1955" r:id="rId13"/>
    <p:sldId id="1957" r:id="rId14"/>
    <p:sldId id="1958" r:id="rId15"/>
    <p:sldId id="1960" r:id="rId16"/>
    <p:sldId id="1963" r:id="rId17"/>
    <p:sldId id="1961" r:id="rId18"/>
    <p:sldId id="1968" r:id="rId19"/>
    <p:sldId id="1973" r:id="rId20"/>
    <p:sldId id="1966" r:id="rId21"/>
    <p:sldId id="1972" r:id="rId22"/>
    <p:sldId id="1970" r:id="rId23"/>
    <p:sldId id="1974" r:id="rId24"/>
    <p:sldId id="1962" r:id="rId25"/>
    <p:sldId id="1965" r:id="rId26"/>
    <p:sldId id="1971" r:id="rId27"/>
    <p:sldId id="1967" r:id="rId28"/>
    <p:sldId id="1969" r:id="rId29"/>
    <p:sldId id="1954" r:id="rId30"/>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521415D9-36F7-43E2-AB2F-B90AF26B5E84}">
      <p14:sectionLst xmlns:p14="http://schemas.microsoft.com/office/powerpoint/2010/main">
        <p14:section name="Lines theme" id="{EE9670AD-028C-4190-AAA8-2AF0F3B1E372}">
          <p14:sldIdLst>
            <p14:sldId id="1866"/>
            <p14:sldId id="1949"/>
            <p14:sldId id="1943"/>
            <p14:sldId id="1950"/>
            <p14:sldId id="1951"/>
            <p14:sldId id="1953"/>
            <p14:sldId id="258"/>
            <p14:sldId id="1870"/>
            <p14:sldId id="1955"/>
            <p14:sldId id="1957"/>
            <p14:sldId id="1958"/>
            <p14:sldId id="1960"/>
            <p14:sldId id="1963"/>
            <p14:sldId id="1961"/>
            <p14:sldId id="1968"/>
            <p14:sldId id="1973"/>
            <p14:sldId id="1966"/>
            <p14:sldId id="1972"/>
            <p14:sldId id="1970"/>
            <p14:sldId id="1974"/>
            <p14:sldId id="1962"/>
            <p14:sldId id="1965"/>
            <p14:sldId id="1971"/>
            <p14:sldId id="1967"/>
            <p14:sldId id="1969"/>
            <p14:sldId id="1954"/>
          </p14:sldIdLst>
        </p14:section>
      </p14:sectionLst>
    </p:ext>
    <p:ext uri="{EFAFB233-063F-42B5-8137-9DF3F51BA10A}">
      <p15:sldGuideLst xmlns:p15="http://schemas.microsoft.com/office/powerpoint/2012/main">
        <p15:guide id="1" orient="horz" pos="2160" userDrawn="1">
          <p15:clr>
            <a:srgbClr val="A4A3A4"/>
          </p15:clr>
        </p15:guide>
        <p15:guide id="2" pos="480" userDrawn="1">
          <p15:clr>
            <a:srgbClr val="A4A3A4"/>
          </p15:clr>
        </p15:guide>
        <p15:guide id="3" pos="7200" userDrawn="1">
          <p15:clr>
            <a:srgbClr val="A4A3A4"/>
          </p15:clr>
        </p15:guide>
        <p15:guide id="4" pos="43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482A"/>
    <a:srgbClr val="AA673C"/>
    <a:srgbClr val="C19C84"/>
    <a:srgbClr val="F0E6DC"/>
    <a:srgbClr val="ECE0D4"/>
    <a:srgbClr val="D1B497"/>
    <a:srgbClr val="E3D1BF"/>
    <a:srgbClr val="6A6967"/>
    <a:srgbClr val="F8EBE0"/>
    <a:srgbClr val="FF262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94641" autoAdjust="0"/>
  </p:normalViewPr>
  <p:slideViewPr>
    <p:cSldViewPr snapToGrid="0">
      <p:cViewPr varScale="1">
        <p:scale>
          <a:sx n="105" d="100"/>
          <a:sy n="105" d="100"/>
        </p:scale>
        <p:origin x="546" y="96"/>
      </p:cViewPr>
      <p:guideLst>
        <p:guide orient="horz" pos="2160"/>
        <p:guide pos="480"/>
        <p:guide pos="7200"/>
        <p:guide pos="4368"/>
      </p:guideLst>
    </p:cSldViewPr>
  </p:slideViewPr>
  <p:outlineViewPr>
    <p:cViewPr>
      <p:scale>
        <a:sx n="33" d="100"/>
        <a:sy n="33" d="100"/>
      </p:scale>
      <p:origin x="0" y="0"/>
    </p:cViewPr>
  </p:outlineViewPr>
  <p:notesTextViewPr>
    <p:cViewPr>
      <p:scale>
        <a:sx n="1" d="1"/>
        <a:sy n="1" d="1"/>
      </p:scale>
      <p:origin x="0" y="0"/>
    </p:cViewPr>
  </p:notesTextViewPr>
  <p:sorterViewPr>
    <p:cViewPr>
      <p:scale>
        <a:sx n="60" d="100"/>
        <a:sy n="60" d="100"/>
      </p:scale>
      <p:origin x="0" y="-184"/>
    </p:cViewPr>
  </p:sorterViewPr>
  <p:notesViewPr>
    <p:cSldViewPr snapToGrid="0">
      <p:cViewPr varScale="1">
        <p:scale>
          <a:sx n="48" d="100"/>
          <a:sy n="48" d="100"/>
        </p:scale>
        <p:origin x="1828" y="3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0CC79A4-0B25-469F-9B41-E1B92476C68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55F87740-790C-4B8E-8BDF-37374E5C19A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48EE06D-E2C5-4DF1-B3C1-8E9169AAB10D}" type="datetimeFigureOut">
              <a:rPr lang="en-US" smtClean="0"/>
              <a:t>3/3/2026</a:t>
            </a:fld>
            <a:endParaRPr lang="en-US" dirty="0"/>
          </a:p>
        </p:txBody>
      </p:sp>
      <p:sp>
        <p:nvSpPr>
          <p:cNvPr id="4" name="Footer Placeholder 3">
            <a:extLst>
              <a:ext uri="{FF2B5EF4-FFF2-40B4-BE49-F238E27FC236}">
                <a16:creationId xmlns:a16="http://schemas.microsoft.com/office/drawing/2014/main" id="{75C8AAF8-731F-4C2E-B690-3086B25AFC6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21C11FA-B74B-44E5-9E55-A45B9911BEF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CEE2F40-54C0-4227-BA47-31BF544EF93E}" type="slidenum">
              <a:rPr lang="en-US" smtClean="0"/>
              <a:t>‹#›</a:t>
            </a:fld>
            <a:endParaRPr lang="en-US" dirty="0"/>
          </a:p>
        </p:txBody>
      </p:sp>
    </p:spTree>
    <p:extLst>
      <p:ext uri="{BB962C8B-B14F-4D97-AF65-F5344CB8AC3E}">
        <p14:creationId xmlns:p14="http://schemas.microsoft.com/office/powerpoint/2010/main" val="37907446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D9F622F8-1824-4338-8C3C-5529D3BDEF4A}"/>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atin typeface="Arial" charset="0"/>
              </a:defRPr>
            </a:lvl1pPr>
          </a:lstStyle>
          <a:p>
            <a:pPr>
              <a:defRPr/>
            </a:pPr>
            <a:endParaRPr lang="en-US" dirty="0"/>
          </a:p>
        </p:txBody>
      </p:sp>
      <p:sp>
        <p:nvSpPr>
          <p:cNvPr id="30723" name="Rectangle 3">
            <a:extLst>
              <a:ext uri="{FF2B5EF4-FFF2-40B4-BE49-F238E27FC236}">
                <a16:creationId xmlns:a16="http://schemas.microsoft.com/office/drawing/2014/main" id="{618DDD53-BB38-4118-BC75-9CE27D49C550}"/>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Arial" charset="0"/>
              </a:defRPr>
            </a:lvl1pPr>
          </a:lstStyle>
          <a:p>
            <a:pPr>
              <a:defRPr/>
            </a:pPr>
            <a:endParaRPr lang="en-US" dirty="0"/>
          </a:p>
        </p:txBody>
      </p:sp>
      <p:sp>
        <p:nvSpPr>
          <p:cNvPr id="14340" name="Rectangle 4">
            <a:extLst>
              <a:ext uri="{FF2B5EF4-FFF2-40B4-BE49-F238E27FC236}">
                <a16:creationId xmlns:a16="http://schemas.microsoft.com/office/drawing/2014/main" id="{6C03B6F7-B1AE-4118-ABA2-FFEC9B8F0E9C}"/>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5" name="Rectangle 5">
            <a:extLst>
              <a:ext uri="{FF2B5EF4-FFF2-40B4-BE49-F238E27FC236}">
                <a16:creationId xmlns:a16="http://schemas.microsoft.com/office/drawing/2014/main" id="{646F5356-BDE8-43C1-9587-85323D02B191}"/>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26" name="Rectangle 6">
            <a:extLst>
              <a:ext uri="{FF2B5EF4-FFF2-40B4-BE49-F238E27FC236}">
                <a16:creationId xmlns:a16="http://schemas.microsoft.com/office/drawing/2014/main" id="{89912C35-11A9-4DA7-8476-F1823F658CAA}"/>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Arial" charset="0"/>
              </a:defRPr>
            </a:lvl1pPr>
          </a:lstStyle>
          <a:p>
            <a:pPr>
              <a:defRPr/>
            </a:pPr>
            <a:endParaRPr lang="en-US" dirty="0"/>
          </a:p>
        </p:txBody>
      </p:sp>
      <p:sp>
        <p:nvSpPr>
          <p:cNvPr id="30727" name="Rectangle 7">
            <a:extLst>
              <a:ext uri="{FF2B5EF4-FFF2-40B4-BE49-F238E27FC236}">
                <a16:creationId xmlns:a16="http://schemas.microsoft.com/office/drawing/2014/main" id="{7180ED79-CEC3-4FB9-B511-8597B20A0C10}"/>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6DEB7EE2-04A2-4FB2-9625-C9C73AC4D32F}" type="slidenum">
              <a:rPr lang="en-US" altLang="en-US"/>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FA4671F7-4D2C-4B1E-AED7-24676BE8B49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47842D7-C728-4EBD-982B-B8BE79E4DBBE}" type="slidenum">
              <a:rPr lang="en-US" altLang="en-US"/>
              <a:pPr eaLnBrk="1" hangingPunct="1"/>
              <a:t>1</a:t>
            </a:fld>
            <a:endParaRPr lang="en-US" altLang="en-US" dirty="0"/>
          </a:p>
        </p:txBody>
      </p:sp>
      <p:sp>
        <p:nvSpPr>
          <p:cNvPr id="15363" name="Rectangle 2">
            <a:extLst>
              <a:ext uri="{FF2B5EF4-FFF2-40B4-BE49-F238E27FC236}">
                <a16:creationId xmlns:a16="http://schemas.microsoft.com/office/drawing/2014/main" id="{D8E83BD0-7AE4-4323-9047-FC368929C520}"/>
              </a:ext>
            </a:extLst>
          </p:cNvPr>
          <p:cNvSpPr>
            <a:spLocks noGrp="1" noRot="1" noChangeAspect="1" noChangeArrowheads="1" noTextEdit="1"/>
          </p:cNvSpPr>
          <p:nvPr>
            <p:ph type="sldImg"/>
          </p:nvPr>
        </p:nvSpPr>
        <p:spPr>
          <a:ln/>
        </p:spPr>
      </p:sp>
      <p:sp>
        <p:nvSpPr>
          <p:cNvPr id="15364" name="Rectangle 3">
            <a:extLst>
              <a:ext uri="{FF2B5EF4-FFF2-40B4-BE49-F238E27FC236}">
                <a16:creationId xmlns:a16="http://schemas.microsoft.com/office/drawing/2014/main" id="{FDECF5EC-C5EC-4723-8F4F-A75A20018F6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1950814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11</a:t>
            </a:fld>
            <a:endParaRPr lang="en-US" altLang="en-US" dirty="0"/>
          </a:p>
        </p:txBody>
      </p:sp>
    </p:spTree>
    <p:extLst>
      <p:ext uri="{BB962C8B-B14F-4D97-AF65-F5344CB8AC3E}">
        <p14:creationId xmlns:p14="http://schemas.microsoft.com/office/powerpoint/2010/main" val="35572321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Απάντηση: Οι πιο γνωστές είναι η διάλεξη (ή άμεση διδασκαλία), η διερευνητική μέθοδος, η επίσκεψη (βιωματική μέθοδος) και η </a:t>
            </a:r>
            <a:r>
              <a:rPr lang="el-GR" dirty="0" err="1"/>
              <a:t>ομαδοσυνεργατική</a:t>
            </a:r>
            <a:r>
              <a:rPr lang="el-GR" dirty="0"/>
              <a:t> διδασκαλία.. Φυσικά υπάρχουν κι άλλες μέθοδοι που θα δούμε σταδιακά.</a:t>
            </a:r>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13</a:t>
            </a:fld>
            <a:endParaRPr lang="en-US" altLang="en-US" dirty="0"/>
          </a:p>
        </p:txBody>
      </p:sp>
    </p:spTree>
    <p:extLst>
      <p:ext uri="{BB962C8B-B14F-4D97-AF65-F5344CB8AC3E}">
        <p14:creationId xmlns:p14="http://schemas.microsoft.com/office/powerpoint/2010/main" val="17477797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Η κ. Ελένη παρείχε άμεση ανατροφοδότηση αλλά δεν παρείχε διορθωτικές πληροφορίες.</a:t>
            </a:r>
          </a:p>
          <a:p>
            <a:pPr marL="0" marR="0" lvl="0" indent="0" algn="l" defTabSz="914400" rtl="0" eaLnBrk="0" fontAlgn="base" latinLnBrk="0" hangingPunct="0">
              <a:lnSpc>
                <a:spcPct val="100000"/>
              </a:lnSpc>
              <a:spcBef>
                <a:spcPct val="30000"/>
              </a:spcBef>
              <a:spcAft>
                <a:spcPct val="0"/>
              </a:spcAft>
              <a:buClrTx/>
              <a:buSzTx/>
              <a:buFontTx/>
              <a:buNone/>
              <a:tabLst/>
              <a:defRPr/>
            </a:pPr>
            <a:r>
              <a:rPr lang="el-GR" altLang="en-US" dirty="0"/>
              <a:t>Ο κ. Γιάννης παρείχε στην Τζένη άμεση </a:t>
            </a:r>
            <a:r>
              <a:rPr lang="en-US" altLang="en-US" dirty="0"/>
              <a:t>α</a:t>
            </a:r>
            <a:r>
              <a:rPr lang="el-GR" altLang="en-US" dirty="0" err="1"/>
              <a:t>νατροφοδότηση</a:t>
            </a:r>
            <a:r>
              <a:rPr lang="el-GR" altLang="en-US" dirty="0"/>
              <a:t> και επίσης διορθωτικές πληροφορίες. </a:t>
            </a:r>
            <a:r>
              <a:rPr lang="en-US" altLang="en-US" dirty="0"/>
              <a:t> </a:t>
            </a:r>
          </a:p>
          <a:p>
            <a:endParaRPr lang="el-GR" dirty="0"/>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22</a:t>
            </a:fld>
            <a:endParaRPr lang="en-US" altLang="en-US" dirty="0"/>
          </a:p>
        </p:txBody>
      </p:sp>
    </p:spTree>
    <p:extLst>
      <p:ext uri="{BB962C8B-B14F-4D97-AF65-F5344CB8AC3E}">
        <p14:creationId xmlns:p14="http://schemas.microsoft.com/office/powerpoint/2010/main" val="27318241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p:bg>
      <p:bgPr>
        <a:solidFill>
          <a:schemeClr val="tx1"/>
        </a:soli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57007FCA-3EC9-46F6-BE85-2DE9F97B485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383" name="Title 381">
            <a:extLst>
              <a:ext uri="{FF2B5EF4-FFF2-40B4-BE49-F238E27FC236}">
                <a16:creationId xmlns:a16="http://schemas.microsoft.com/office/drawing/2014/main" id="{219026B8-F099-4229-B446-9FE2B966BEF7}"/>
              </a:ext>
            </a:extLst>
          </p:cNvPr>
          <p:cNvSpPr>
            <a:spLocks noGrp="1"/>
          </p:cNvSpPr>
          <p:nvPr>
            <p:ph type="title"/>
          </p:nvPr>
        </p:nvSpPr>
        <p:spPr>
          <a:xfrm>
            <a:off x="2581656" y="2304288"/>
            <a:ext cx="7022592" cy="2258568"/>
          </a:xfrm>
        </p:spPr>
        <p:txBody>
          <a:bodyPr vert="horz" lIns="91440" tIns="45720" rIns="91440" bIns="45720" rtlCol="0" anchor="ctr">
            <a:normAutofit/>
          </a:bodyPr>
          <a:lstStyle>
            <a:lvl1pPr algn="ctr">
              <a:defRPr lang="en-US" sz="4800" b="1">
                <a:solidFill>
                  <a:schemeClr val="accent4">
                    <a:lumMod val="75000"/>
                  </a:schemeClr>
                </a:solidFill>
                <a:ea typeface="+mn-ea"/>
                <a:cs typeface="+mn-cs"/>
              </a:defRPr>
            </a:lvl1pPr>
          </a:lstStyle>
          <a:p>
            <a:pPr marL="0" lvl="0" indent="0" algn="ctr">
              <a:lnSpc>
                <a:spcPct val="110000"/>
              </a:lnSpc>
              <a:spcBef>
                <a:spcPts val="0"/>
              </a:spcBef>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val="2063099788"/>
      </p:ext>
    </p:extLst>
  </p:cSld>
  <p:clrMapOvr>
    <a:masterClrMapping/>
  </p:clrMapOvr>
  <p:extLst>
    <p:ext uri="{DCECCB84-F9BA-43D5-87BE-67443E8EF086}">
      <p15:sldGuideLst xmlns:p15="http://schemas.microsoft.com/office/powerpoint/2012/main">
        <p15:guide id="1" pos="280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ottom Pattern White">
    <p:bg>
      <p:bgPr>
        <a:solidFill>
          <a:schemeClr val="accent5"/>
        </a:solid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BC00585D-E155-409A-899A-29BDF4E57FD3}"/>
              </a:ext>
            </a:extLst>
          </p:cNvPr>
          <p:cNvSpPr>
            <a:spLocks noGrp="1"/>
          </p:cNvSpPr>
          <p:nvPr>
            <p:ph type="title" hasCustomPrompt="1"/>
          </p:nvPr>
        </p:nvSpPr>
        <p:spPr>
          <a:xfrm>
            <a:off x="762000" y="716577"/>
            <a:ext cx="10668000" cy="615553"/>
          </a:xfrm>
          <a:noFill/>
        </p:spPr>
        <p:txBody>
          <a:bodyPr wrap="square" lIns="0" tIns="0" rIns="0" bIns="0" anchor="b" anchorCtr="0">
            <a:spAutoFit/>
          </a:bodyPr>
          <a:lstStyle>
            <a:lvl1pPr algn="l" defTabSz="932742" rtl="0" eaLnBrk="1" latinLnBrk="0" hangingPunct="1">
              <a:lnSpc>
                <a:spcPct val="100000"/>
              </a:lnSpc>
              <a:spcBef>
                <a:spcPct val="0"/>
              </a:spcBef>
              <a:buNone/>
              <a:defRPr lang="en-US" sz="4000" b="1" i="0" kern="1200" cap="none" spc="-50" baseline="0" dirty="0">
                <a:ln w="3175">
                  <a:noFill/>
                </a:ln>
                <a:solidFill>
                  <a:schemeClr val="tx1"/>
                </a:solidFill>
                <a:effectLst/>
                <a:latin typeface="+mj-lt"/>
                <a:ea typeface="+mn-ea"/>
                <a:cs typeface="Segoe UI" pitchFamily="34" charset="0"/>
              </a:defRPr>
            </a:lvl1pPr>
          </a:lstStyle>
          <a:p>
            <a:pPr lvl="0"/>
            <a:r>
              <a:rPr lang="en-US" dirty="0"/>
              <a:t>Click to edit Master text styles</a:t>
            </a:r>
          </a:p>
        </p:txBody>
      </p:sp>
      <p:sp>
        <p:nvSpPr>
          <p:cNvPr id="5" name="Text Placeholder 4">
            <a:extLst>
              <a:ext uri="{FF2B5EF4-FFF2-40B4-BE49-F238E27FC236}">
                <a16:creationId xmlns:a16="http://schemas.microsoft.com/office/drawing/2014/main" id="{2D944D9B-AA15-4DB5-AE58-0FA514F6FE87}"/>
              </a:ext>
            </a:extLst>
          </p:cNvPr>
          <p:cNvSpPr>
            <a:spLocks noGrp="1"/>
          </p:cNvSpPr>
          <p:nvPr>
            <p:ph type="body" sz="quarter" idx="13" hasCustomPrompt="1"/>
          </p:nvPr>
        </p:nvSpPr>
        <p:spPr>
          <a:xfrm>
            <a:off x="762000" y="1790699"/>
            <a:ext cx="10668000" cy="685800"/>
          </a:xfrm>
          <a:prstGeom prst="rect">
            <a:avLst/>
          </a:prstGeom>
          <a:noFill/>
        </p:spPr>
        <p:txBody>
          <a:bodyPr wrap="square" lIns="0" tIns="0" rIns="0" bIns="0">
            <a:noAutofit/>
          </a:bodyPr>
          <a:lstStyle>
            <a:lvl1pPr marL="0" indent="0" algn="l">
              <a:spcBef>
                <a:spcPts val="0"/>
              </a:spcBef>
              <a:spcAft>
                <a:spcPts val="0"/>
              </a:spcAft>
              <a:buFont typeface="Arial" panose="020B0604020202020204" pitchFamily="34" charset="0"/>
              <a:buNone/>
              <a:defRPr lang="en-US" sz="1800" kern="1200" dirty="0">
                <a:solidFill>
                  <a:schemeClr val="tx1"/>
                </a:solidFill>
                <a:latin typeface="+mn-lt"/>
                <a:ea typeface="+mn-ea"/>
                <a:cs typeface="+mn-cs"/>
              </a:defRPr>
            </a:lvl1pPr>
          </a:lstStyle>
          <a:p>
            <a:pPr lvl="0"/>
            <a:r>
              <a:rPr lang="en-US" dirty="0"/>
              <a:t>Insert content here</a:t>
            </a:r>
          </a:p>
        </p:txBody>
      </p:sp>
      <p:pic>
        <p:nvPicPr>
          <p:cNvPr id="2" name="Graphic 1">
            <a:extLst>
              <a:ext uri="{FF2B5EF4-FFF2-40B4-BE49-F238E27FC236}">
                <a16:creationId xmlns:a16="http://schemas.microsoft.com/office/drawing/2014/main" id="{29AB818C-9403-4CA7-8FC5-347DDE455E77}"/>
              </a:ext>
            </a:extLst>
          </p:cNvPr>
          <p:cNvPicPr>
            <a:picLocks noChangeAspect="1"/>
          </p:cNvPicPr>
          <p:nvPr userDrawn="1"/>
        </p:nvPicPr>
        <p:blipFill>
          <a:blip r:embed="rId2">
            <a:alphaModFix amt="40000"/>
            <a:extLst>
              <a:ext uri="{96DAC541-7B7A-43D3-8B79-37D633B846F1}">
                <asvg:svgBlip xmlns:asvg="http://schemas.microsoft.com/office/drawing/2016/SVG/main" r:embed="rId3"/>
              </a:ext>
            </a:extLst>
          </a:blip>
          <a:stretch>
            <a:fillRect/>
          </a:stretch>
        </p:blipFill>
        <p:spPr>
          <a:xfrm>
            <a:off x="0" y="5791200"/>
            <a:ext cx="12192000" cy="1066800"/>
          </a:xfrm>
          <a:prstGeom prst="rect">
            <a:avLst/>
          </a:prstGeom>
        </p:spPr>
      </p:pic>
    </p:spTree>
    <p:extLst>
      <p:ext uri="{BB962C8B-B14F-4D97-AF65-F5344CB8AC3E}">
        <p14:creationId xmlns:p14="http://schemas.microsoft.com/office/powerpoint/2010/main" val="12703569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mart Art">
    <p:bg>
      <p:bgPr>
        <a:solidFill>
          <a:schemeClr val="accent3"/>
        </a:solidFill>
        <a:effectLst/>
      </p:bgPr>
    </p:bg>
    <p:spTree>
      <p:nvGrpSpPr>
        <p:cNvPr id="1" name=""/>
        <p:cNvGrpSpPr/>
        <p:nvPr/>
      </p:nvGrpSpPr>
      <p:grpSpPr>
        <a:xfrm>
          <a:off x="0" y="0"/>
          <a:ext cx="0" cy="0"/>
          <a:chOff x="0" y="0"/>
          <a:chExt cx="0" cy="0"/>
        </a:xfrm>
      </p:grpSpPr>
      <p:sp>
        <p:nvSpPr>
          <p:cNvPr id="19" name="Text Placeholder 4">
            <a:extLst>
              <a:ext uri="{FF2B5EF4-FFF2-40B4-BE49-F238E27FC236}">
                <a16:creationId xmlns:a16="http://schemas.microsoft.com/office/drawing/2014/main" id="{3E65ED86-A26C-479A-8393-0BFDCBCD43F2}"/>
              </a:ext>
            </a:extLst>
          </p:cNvPr>
          <p:cNvSpPr>
            <a:spLocks noGrp="1"/>
          </p:cNvSpPr>
          <p:nvPr>
            <p:ph type="body" sz="quarter" idx="13" hasCustomPrompt="1"/>
          </p:nvPr>
        </p:nvSpPr>
        <p:spPr>
          <a:xfrm>
            <a:off x="762000" y="1783952"/>
            <a:ext cx="10668000" cy="1111648"/>
          </a:xfrm>
          <a:prstGeom prst="rect">
            <a:avLst/>
          </a:prstGeom>
          <a:noFill/>
        </p:spPr>
        <p:txBody>
          <a:bodyPr wrap="square" lIns="0" tIns="0" rIns="0" bIns="0">
            <a:noAutofit/>
          </a:bodyPr>
          <a:lstStyle>
            <a:lvl1pPr marL="0" indent="0" algn="l">
              <a:spcBef>
                <a:spcPts val="0"/>
              </a:spcBef>
              <a:spcAft>
                <a:spcPts val="0"/>
              </a:spcAft>
              <a:buFont typeface="Arial" panose="020B0604020202020204" pitchFamily="34" charset="0"/>
              <a:buNone/>
              <a:defRPr lang="en-US" sz="1800" kern="1200" dirty="0">
                <a:solidFill>
                  <a:schemeClr val="tx1"/>
                </a:solidFill>
                <a:latin typeface="+mn-lt"/>
                <a:ea typeface="+mn-ea"/>
                <a:cs typeface="+mn-cs"/>
              </a:defRPr>
            </a:lvl1pPr>
          </a:lstStyle>
          <a:p>
            <a:pPr lvl="0"/>
            <a:r>
              <a:rPr lang="en-US" dirty="0"/>
              <a:t>Insert content here</a:t>
            </a:r>
          </a:p>
        </p:txBody>
      </p:sp>
      <p:sp>
        <p:nvSpPr>
          <p:cNvPr id="4" name="Title 1">
            <a:extLst>
              <a:ext uri="{FF2B5EF4-FFF2-40B4-BE49-F238E27FC236}">
                <a16:creationId xmlns:a16="http://schemas.microsoft.com/office/drawing/2014/main" id="{F858EEFF-117E-4B86-B6B2-CD8F71AA8C4A}"/>
              </a:ext>
            </a:extLst>
          </p:cNvPr>
          <p:cNvSpPr>
            <a:spLocks noGrp="1"/>
          </p:cNvSpPr>
          <p:nvPr>
            <p:ph type="title" hasCustomPrompt="1"/>
          </p:nvPr>
        </p:nvSpPr>
        <p:spPr>
          <a:xfrm>
            <a:off x="762000" y="716577"/>
            <a:ext cx="10668000" cy="615553"/>
          </a:xfrm>
          <a:noFill/>
        </p:spPr>
        <p:txBody>
          <a:bodyPr wrap="square" lIns="0" tIns="0" rIns="0" bIns="0" anchor="b" anchorCtr="0">
            <a:spAutoFit/>
          </a:bodyPr>
          <a:lstStyle>
            <a:lvl1pPr algn="l" defTabSz="932742" rtl="0" eaLnBrk="1" latinLnBrk="0" hangingPunct="1">
              <a:lnSpc>
                <a:spcPct val="100000"/>
              </a:lnSpc>
              <a:spcBef>
                <a:spcPct val="0"/>
              </a:spcBef>
              <a:buNone/>
              <a:defRPr lang="en-US" sz="4000" b="1" i="0" kern="1200" cap="none" spc="-50" baseline="0" dirty="0">
                <a:ln w="3175">
                  <a:noFill/>
                </a:ln>
                <a:solidFill>
                  <a:schemeClr val="accent4">
                    <a:lumMod val="40000"/>
                    <a:lumOff val="60000"/>
                  </a:schemeClr>
                </a:solidFill>
                <a:effectLst/>
                <a:latin typeface="+mj-lt"/>
                <a:ea typeface="+mn-ea"/>
                <a:cs typeface="Segoe UI" pitchFamily="34" charset="0"/>
              </a:defRPr>
            </a:lvl1pPr>
          </a:lstStyle>
          <a:p>
            <a:pPr lvl="0"/>
            <a:r>
              <a:rPr lang="en-US" dirty="0"/>
              <a:t>Click to edit Master text styles</a:t>
            </a:r>
          </a:p>
        </p:txBody>
      </p:sp>
      <p:pic>
        <p:nvPicPr>
          <p:cNvPr id="3" name="Graphic 2" hidden="1">
            <a:extLst>
              <a:ext uri="{FF2B5EF4-FFF2-40B4-BE49-F238E27FC236}">
                <a16:creationId xmlns:a16="http://schemas.microsoft.com/office/drawing/2014/main" id="{D0B12BD8-7E23-4DB3-9F3C-68F6FF145E6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772650" y="0"/>
            <a:ext cx="2419350" cy="2619375"/>
          </a:xfrm>
          <a:prstGeom prst="rect">
            <a:avLst/>
          </a:prstGeom>
        </p:spPr>
      </p:pic>
      <p:pic>
        <p:nvPicPr>
          <p:cNvPr id="2" name="Graphic 1">
            <a:extLst>
              <a:ext uri="{FF2B5EF4-FFF2-40B4-BE49-F238E27FC236}">
                <a16:creationId xmlns:a16="http://schemas.microsoft.com/office/drawing/2014/main" id="{85143907-CDEB-455C-878E-7AE28AF7D2B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flipV="1">
            <a:off x="5418919" y="0"/>
            <a:ext cx="6407956" cy="1783952"/>
          </a:xfrm>
          <a:prstGeom prst="rect">
            <a:avLst/>
          </a:prstGeom>
        </p:spPr>
      </p:pic>
    </p:spTree>
    <p:extLst>
      <p:ext uri="{BB962C8B-B14F-4D97-AF65-F5344CB8AC3E}">
        <p14:creationId xmlns:p14="http://schemas.microsoft.com/office/powerpoint/2010/main" val="5497279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accent2"/>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A1B9BC-7BE7-4893-90FD-CC95830FD8F2}" type="datetimeFigureOut">
              <a:rPr lang="en-US" smtClean="0"/>
              <a:t>3/3/2026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715270E-046A-4C23-BC98-E307A7DD6BE8}" type="slidenum">
              <a:rPr lang="en-US" smtClean="0"/>
              <a:t>‹#›</a:t>
            </a:fld>
            <a:endParaRPr lang="en-US" dirty="0"/>
          </a:p>
        </p:txBody>
      </p:sp>
    </p:spTree>
    <p:extLst>
      <p:ext uri="{BB962C8B-B14F-4D97-AF65-F5344CB8AC3E}">
        <p14:creationId xmlns:p14="http://schemas.microsoft.com/office/powerpoint/2010/main" val="25228325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704088"/>
            <a:ext cx="10972800" cy="1143000"/>
          </a:xfrm>
        </p:spPr>
        <p:txBody>
          <a:bodyPr tIns="45720" anchor="b"/>
          <a:lstStyle>
            <a:lvl1pPr>
              <a:defRPr/>
            </a:lvl1pPr>
          </a:lstStyle>
          <a:p>
            <a:r>
              <a:rPr kumimoji="0" lang="el-GR"/>
              <a:t>Kλικ για επεξεργασία του τίτλου</a:t>
            </a:r>
            <a:endParaRPr kumimoji="0" lang="en-US"/>
          </a:p>
        </p:txBody>
      </p:sp>
      <p:sp>
        <p:nvSpPr>
          <p:cNvPr id="3" name="2 - Θέση κειμένου"/>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l-GR"/>
              <a:t>Kλικ για επεξεργασία των στυλ του υποδείγματος</a:t>
            </a:r>
          </a:p>
        </p:txBody>
      </p:sp>
      <p:sp>
        <p:nvSpPr>
          <p:cNvPr id="4" name="3 - Θέση κειμένου"/>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l-GR"/>
              <a:t>Kλικ για επεξεργασία των στυλ του υποδείγματος</a:t>
            </a:r>
          </a:p>
        </p:txBody>
      </p:sp>
      <p:sp>
        <p:nvSpPr>
          <p:cNvPr id="5" name="4 - Θέση περιεχομένου"/>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6" name="5 - Θέση περιεχομένου"/>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7" name="6 - Θέση ημερομηνίας"/>
          <p:cNvSpPr>
            <a:spLocks noGrp="1"/>
          </p:cNvSpPr>
          <p:nvPr>
            <p:ph type="dt" sz="half" idx="10"/>
          </p:nvPr>
        </p:nvSpPr>
        <p:spPr/>
        <p:txBody>
          <a:bodyPr/>
          <a:lstStyle/>
          <a:p>
            <a:pPr>
              <a:defRPr/>
            </a:pPr>
            <a:endParaRPr lang="el-GR"/>
          </a:p>
        </p:txBody>
      </p:sp>
      <p:sp>
        <p:nvSpPr>
          <p:cNvPr id="8" name="7 - Θέση υποσέλιδου"/>
          <p:cNvSpPr>
            <a:spLocks noGrp="1"/>
          </p:cNvSpPr>
          <p:nvPr>
            <p:ph type="ftr" sz="quarter" idx="11"/>
          </p:nvPr>
        </p:nvSpPr>
        <p:spPr/>
        <p:txBody>
          <a:bodyPr/>
          <a:lstStyle/>
          <a:p>
            <a:pPr>
              <a:defRPr/>
            </a:pPr>
            <a:endParaRPr lang="el-GR"/>
          </a:p>
        </p:txBody>
      </p:sp>
      <p:sp>
        <p:nvSpPr>
          <p:cNvPr id="9" name="8 - Θέση αριθμού διαφάνειας"/>
          <p:cNvSpPr>
            <a:spLocks noGrp="1"/>
          </p:cNvSpPr>
          <p:nvPr>
            <p:ph type="sldNum" sz="quarter" idx="12"/>
          </p:nvPr>
        </p:nvSpPr>
        <p:spPr/>
        <p:txBody>
          <a:bodyPr/>
          <a:lstStyle/>
          <a:p>
            <a:pPr>
              <a:defRPr/>
            </a:pPr>
            <a:fld id="{00C34A4F-1DEC-4006-80C0-F8C2FAA6C065}" type="slidenum">
              <a:rPr lang="el-GR" smtClean="0"/>
              <a:pPr>
                <a:defRPr/>
              </a:pPr>
              <a:t>‹#›</a:t>
            </a:fld>
            <a:endParaRPr lang="el-GR"/>
          </a:p>
        </p:txBody>
      </p:sp>
    </p:spTree>
    <p:extLst>
      <p:ext uri="{BB962C8B-B14F-4D97-AF65-F5344CB8AC3E}">
        <p14:creationId xmlns:p14="http://schemas.microsoft.com/office/powerpoint/2010/main" val="649490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ne Photo Content">
    <p:bg>
      <p:bgPr>
        <a:solidFill>
          <a:schemeClr val="accent4"/>
        </a:solidFill>
        <a:effectLst/>
      </p:bgPr>
    </p:bg>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8498B63D-F60C-4A9D-8D3E-0C7CD748FEDE}"/>
              </a:ext>
            </a:extLst>
          </p:cNvPr>
          <p:cNvSpPr>
            <a:spLocks noGrp="1"/>
          </p:cNvSpPr>
          <p:nvPr>
            <p:ph type="body" sz="quarter" idx="11"/>
          </p:nvPr>
        </p:nvSpPr>
        <p:spPr>
          <a:xfrm>
            <a:off x="762000" y="1905000"/>
            <a:ext cx="5334000" cy="3276600"/>
          </a:xfrm>
        </p:spPr>
        <p:txBody>
          <a:bodyPr/>
          <a:lstStyle>
            <a:lvl1pPr marL="0" indent="0">
              <a:buNone/>
              <a:defRPr sz="1800" b="1">
                <a:solidFill>
                  <a:schemeClr val="accent4">
                    <a:lumMod val="50000"/>
                  </a:schemeClr>
                </a:solidFill>
              </a:defRPr>
            </a:lvl1pPr>
            <a:lvl2pPr marL="283464" indent="-283464">
              <a:spcBef>
                <a:spcPts val="1000"/>
              </a:spcBef>
              <a:defRPr sz="1800">
                <a:solidFill>
                  <a:schemeClr val="accent4">
                    <a:lumMod val="50000"/>
                  </a:schemeClr>
                </a:solidFill>
              </a:defRPr>
            </a:lvl2pPr>
          </a:lstStyle>
          <a:p>
            <a:pPr lvl="0"/>
            <a:r>
              <a:rPr lang="en-US"/>
              <a:t>Click to edit Master text styles</a:t>
            </a:r>
          </a:p>
          <a:p>
            <a:pPr lvl="1"/>
            <a:r>
              <a:rPr lang="en-US"/>
              <a:t>Second level</a:t>
            </a:r>
          </a:p>
        </p:txBody>
      </p:sp>
      <p:sp>
        <p:nvSpPr>
          <p:cNvPr id="14" name="Picture Placeholder 13">
            <a:extLst>
              <a:ext uri="{FF2B5EF4-FFF2-40B4-BE49-F238E27FC236}">
                <a16:creationId xmlns:a16="http://schemas.microsoft.com/office/drawing/2014/main" id="{9B1932CF-F265-4AEE-8704-F42C01AFB479}"/>
              </a:ext>
            </a:extLst>
          </p:cNvPr>
          <p:cNvSpPr>
            <a:spLocks noGrp="1"/>
          </p:cNvSpPr>
          <p:nvPr>
            <p:ph type="pic" sz="quarter" idx="10"/>
          </p:nvPr>
        </p:nvSpPr>
        <p:spPr>
          <a:xfrm>
            <a:off x="6858000" y="715963"/>
            <a:ext cx="4572000" cy="5113336"/>
          </a:xfrm>
        </p:spPr>
        <p:txBody>
          <a:bodyPr/>
          <a:lstStyle>
            <a:lvl1pPr algn="ctr">
              <a:buNone/>
              <a:defRPr sz="1600">
                <a:solidFill>
                  <a:schemeClr val="accent4">
                    <a:lumMod val="50000"/>
                  </a:schemeClr>
                </a:solidFill>
              </a:defRPr>
            </a:lvl1pPr>
          </a:lstStyle>
          <a:p>
            <a:r>
              <a:rPr lang="en-US"/>
              <a:t>Click icon to add picture</a:t>
            </a:r>
            <a:endParaRPr lang="en-US" dirty="0"/>
          </a:p>
        </p:txBody>
      </p:sp>
      <p:pic>
        <p:nvPicPr>
          <p:cNvPr id="2" name="Graphic 1">
            <a:extLst>
              <a:ext uri="{FF2B5EF4-FFF2-40B4-BE49-F238E27FC236}">
                <a16:creationId xmlns:a16="http://schemas.microsoft.com/office/drawing/2014/main" id="{09498076-A8F2-48B0-807A-C402BDA60D3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5074048"/>
            <a:ext cx="6407956" cy="1783952"/>
          </a:xfrm>
          <a:prstGeom prst="rect">
            <a:avLst/>
          </a:prstGeom>
        </p:spPr>
      </p:pic>
      <p:sp>
        <p:nvSpPr>
          <p:cNvPr id="3" name="Title 2">
            <a:extLst>
              <a:ext uri="{FF2B5EF4-FFF2-40B4-BE49-F238E27FC236}">
                <a16:creationId xmlns:a16="http://schemas.microsoft.com/office/drawing/2014/main" id="{5CF9E2C1-844F-4C0E-A423-111C77AEEF18}"/>
              </a:ext>
            </a:extLst>
          </p:cNvPr>
          <p:cNvSpPr>
            <a:spLocks noGrp="1"/>
          </p:cNvSpPr>
          <p:nvPr>
            <p:ph type="title"/>
          </p:nvPr>
        </p:nvSpPr>
        <p:spPr>
          <a:xfrm>
            <a:off x="762000" y="715961"/>
            <a:ext cx="5334000" cy="1189037"/>
          </a:xfrm>
        </p:spPr>
        <p:txBody>
          <a:bodyPr vert="horz" lIns="91440" tIns="45720" rIns="91440" bIns="45720" rtlCol="0" anchor="t">
            <a:normAutofit/>
          </a:bodyPr>
          <a:lstStyle>
            <a:lvl1pPr>
              <a:defRPr lang="en-US" sz="4000" b="1">
                <a:solidFill>
                  <a:schemeClr val="accent1"/>
                </a:solidFill>
                <a:ea typeface="+mn-ea"/>
                <a:cs typeface="+mn-cs"/>
              </a:defRPr>
            </a:lvl1pPr>
          </a:lstStyle>
          <a:p>
            <a:pPr marL="0" lvl="0" indent="0">
              <a:spcBef>
                <a:spcPts val="1000"/>
              </a:spcBef>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val="41000890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Photo Content">
    <p:bg>
      <p:bgPr>
        <a:solidFill>
          <a:schemeClr val="accent1"/>
        </a:solidFill>
        <a:effectLst/>
      </p:bgPr>
    </p:bg>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8498B63D-F60C-4A9D-8D3E-0C7CD748FEDE}"/>
              </a:ext>
            </a:extLst>
          </p:cNvPr>
          <p:cNvSpPr>
            <a:spLocks noGrp="1"/>
          </p:cNvSpPr>
          <p:nvPr>
            <p:ph type="body" sz="quarter" idx="11"/>
          </p:nvPr>
        </p:nvSpPr>
        <p:spPr>
          <a:xfrm>
            <a:off x="762000" y="1905000"/>
            <a:ext cx="5334000" cy="3276600"/>
          </a:xfrm>
        </p:spPr>
        <p:txBody>
          <a:bodyPr/>
          <a:lstStyle>
            <a:lvl1pPr marL="0" indent="0">
              <a:buNone/>
              <a:defRPr sz="1800" b="1"/>
            </a:lvl1pPr>
            <a:lvl2pPr marL="283464" indent="-283464">
              <a:spcBef>
                <a:spcPts val="1000"/>
              </a:spcBef>
              <a:defRPr sz="1800"/>
            </a:lvl2pPr>
          </a:lstStyle>
          <a:p>
            <a:pPr lvl="0"/>
            <a:r>
              <a:rPr lang="en-US"/>
              <a:t>Click to edit Master text styles</a:t>
            </a:r>
          </a:p>
          <a:p>
            <a:pPr lvl="1"/>
            <a:r>
              <a:rPr lang="en-US"/>
              <a:t>Second level</a:t>
            </a:r>
          </a:p>
        </p:txBody>
      </p:sp>
      <p:sp>
        <p:nvSpPr>
          <p:cNvPr id="8" name="Picture Placeholder 13">
            <a:extLst>
              <a:ext uri="{FF2B5EF4-FFF2-40B4-BE49-F238E27FC236}">
                <a16:creationId xmlns:a16="http://schemas.microsoft.com/office/drawing/2014/main" id="{89E410BA-B0FE-4F0E-8BE5-D33CC016635B}"/>
              </a:ext>
            </a:extLst>
          </p:cNvPr>
          <p:cNvSpPr>
            <a:spLocks noGrp="1"/>
          </p:cNvSpPr>
          <p:nvPr>
            <p:ph type="pic" sz="quarter" idx="13"/>
          </p:nvPr>
        </p:nvSpPr>
        <p:spPr>
          <a:xfrm>
            <a:off x="6858000" y="3444081"/>
            <a:ext cx="4572000" cy="2362200"/>
          </a:xfrm>
        </p:spPr>
        <p:txBody>
          <a:bodyPr>
            <a:normAutofit/>
          </a:bodyPr>
          <a:lstStyle>
            <a:lvl1pPr>
              <a:buNone/>
              <a:defRPr sz="1800"/>
            </a:lvl1pPr>
          </a:lstStyle>
          <a:p>
            <a:r>
              <a:rPr lang="en-US"/>
              <a:t>Click icon to add picture</a:t>
            </a:r>
            <a:endParaRPr lang="en-US" dirty="0"/>
          </a:p>
        </p:txBody>
      </p:sp>
      <p:sp>
        <p:nvSpPr>
          <p:cNvPr id="9" name="Picture Placeholder 13">
            <a:extLst>
              <a:ext uri="{FF2B5EF4-FFF2-40B4-BE49-F238E27FC236}">
                <a16:creationId xmlns:a16="http://schemas.microsoft.com/office/drawing/2014/main" id="{827A95C0-AE8D-46E1-9EF9-64504CBEF99E}"/>
              </a:ext>
            </a:extLst>
          </p:cNvPr>
          <p:cNvSpPr>
            <a:spLocks noGrp="1"/>
          </p:cNvSpPr>
          <p:nvPr>
            <p:ph type="pic" sz="quarter" idx="14"/>
          </p:nvPr>
        </p:nvSpPr>
        <p:spPr>
          <a:xfrm>
            <a:off x="6858000" y="715963"/>
            <a:ext cx="4572000" cy="2362200"/>
          </a:xfrm>
        </p:spPr>
        <p:txBody>
          <a:bodyPr>
            <a:normAutofit/>
          </a:bodyPr>
          <a:lstStyle>
            <a:lvl1pPr>
              <a:buNone/>
              <a:defRPr sz="1800"/>
            </a:lvl1pPr>
          </a:lstStyle>
          <a:p>
            <a:r>
              <a:rPr lang="en-US"/>
              <a:t>Click icon to add picture</a:t>
            </a:r>
            <a:endParaRPr lang="en-US" dirty="0"/>
          </a:p>
        </p:txBody>
      </p:sp>
      <p:pic>
        <p:nvPicPr>
          <p:cNvPr id="2" name="Graphic 1" hidden="1">
            <a:extLst>
              <a:ext uri="{FF2B5EF4-FFF2-40B4-BE49-F238E27FC236}">
                <a16:creationId xmlns:a16="http://schemas.microsoft.com/office/drawing/2014/main" id="{295740BA-9B4E-4B38-827D-32544CDF758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5892800"/>
            <a:ext cx="12192000" cy="965200"/>
          </a:xfrm>
          <a:prstGeom prst="rect">
            <a:avLst/>
          </a:prstGeom>
        </p:spPr>
      </p:pic>
      <p:pic>
        <p:nvPicPr>
          <p:cNvPr id="3" name="Graphic 2">
            <a:extLst>
              <a:ext uri="{FF2B5EF4-FFF2-40B4-BE49-F238E27FC236}">
                <a16:creationId xmlns:a16="http://schemas.microsoft.com/office/drawing/2014/main" id="{29C593AE-D9D2-42FE-A240-F97D187261D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5327681"/>
            <a:ext cx="5496910" cy="1530320"/>
          </a:xfrm>
          <a:prstGeom prst="rect">
            <a:avLst/>
          </a:prstGeom>
        </p:spPr>
      </p:pic>
      <p:sp>
        <p:nvSpPr>
          <p:cNvPr id="11" name="Title 2">
            <a:extLst>
              <a:ext uri="{FF2B5EF4-FFF2-40B4-BE49-F238E27FC236}">
                <a16:creationId xmlns:a16="http://schemas.microsoft.com/office/drawing/2014/main" id="{9AA0A799-2244-4DB2-ACAB-F6DA87A73055}"/>
              </a:ext>
            </a:extLst>
          </p:cNvPr>
          <p:cNvSpPr>
            <a:spLocks noGrp="1"/>
          </p:cNvSpPr>
          <p:nvPr>
            <p:ph type="title"/>
          </p:nvPr>
        </p:nvSpPr>
        <p:spPr>
          <a:xfrm>
            <a:off x="762000" y="715961"/>
            <a:ext cx="5334000" cy="1189037"/>
          </a:xfrm>
        </p:spPr>
        <p:txBody>
          <a:bodyPr vert="horz" lIns="91440" tIns="45720" rIns="91440" bIns="45720" rtlCol="0" anchor="t">
            <a:normAutofit/>
          </a:bodyPr>
          <a:lstStyle>
            <a:lvl1pPr>
              <a:defRPr lang="en-US" sz="4000" b="1">
                <a:solidFill>
                  <a:schemeClr val="tx1"/>
                </a:solidFill>
                <a:ea typeface="+mn-ea"/>
                <a:cs typeface="+mn-cs"/>
              </a:defRPr>
            </a:lvl1pPr>
          </a:lstStyle>
          <a:p>
            <a:pPr marL="0" lvl="0" indent="0">
              <a:spcBef>
                <a:spcPts val="1000"/>
              </a:spcBef>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val="2830834994"/>
      </p:ext>
    </p:extLst>
  </p:cSld>
  <p:clrMapOvr>
    <a:masterClrMapping/>
  </p:clrMapOvr>
  <p:extLst>
    <p:ext uri="{DCECCB84-F9BA-43D5-87BE-67443E8EF086}">
      <p15:sldGuideLst xmlns:p15="http://schemas.microsoft.com/office/powerpoint/2012/main">
        <p15:guide id="1" orient="horz" pos="3672"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ight Pattern Content Dark">
    <p:bg>
      <p:bgPr>
        <a:solidFill>
          <a:schemeClr val="accent3"/>
        </a:solidFill>
        <a:effectLst/>
      </p:bgPr>
    </p:bg>
    <p:spTree>
      <p:nvGrpSpPr>
        <p:cNvPr id="1" name=""/>
        <p:cNvGrpSpPr/>
        <p:nvPr/>
      </p:nvGrpSpPr>
      <p:grpSpPr>
        <a:xfrm>
          <a:off x="0" y="0"/>
          <a:ext cx="0" cy="0"/>
          <a:chOff x="0" y="0"/>
          <a:chExt cx="0" cy="0"/>
        </a:xfrm>
      </p:grpSpPr>
      <p:sp>
        <p:nvSpPr>
          <p:cNvPr id="12" name="Text Placeholder 15">
            <a:extLst>
              <a:ext uri="{FF2B5EF4-FFF2-40B4-BE49-F238E27FC236}">
                <a16:creationId xmlns:a16="http://schemas.microsoft.com/office/drawing/2014/main" id="{E8DBED36-2461-46D0-AF71-79E0064B3758}"/>
              </a:ext>
            </a:extLst>
          </p:cNvPr>
          <p:cNvSpPr>
            <a:spLocks noGrp="1"/>
          </p:cNvSpPr>
          <p:nvPr>
            <p:ph type="body" sz="quarter" idx="11"/>
          </p:nvPr>
        </p:nvSpPr>
        <p:spPr>
          <a:xfrm>
            <a:off x="762000" y="1905000"/>
            <a:ext cx="6477000" cy="3276600"/>
          </a:xfrm>
        </p:spPr>
        <p:txBody>
          <a:bodyPr/>
          <a:lstStyle>
            <a:lvl1pPr marL="0" indent="0">
              <a:buNone/>
              <a:defRPr sz="1800" b="1">
                <a:solidFill>
                  <a:schemeClr val="bg1"/>
                </a:solidFill>
              </a:defRPr>
            </a:lvl1pPr>
            <a:lvl2pPr marL="283464" indent="-283464">
              <a:spcBef>
                <a:spcPts val="1000"/>
              </a:spcBef>
              <a:defRPr sz="1800">
                <a:solidFill>
                  <a:schemeClr val="bg1"/>
                </a:solidFill>
              </a:defRPr>
            </a:lvl2pPr>
          </a:lstStyle>
          <a:p>
            <a:pPr lvl="0"/>
            <a:r>
              <a:rPr lang="en-US"/>
              <a:t>Click to edit Master text styles</a:t>
            </a:r>
          </a:p>
          <a:p>
            <a:pPr lvl="1"/>
            <a:r>
              <a:rPr lang="en-US"/>
              <a:t>Second level</a:t>
            </a:r>
          </a:p>
        </p:txBody>
      </p:sp>
      <p:pic>
        <p:nvPicPr>
          <p:cNvPr id="2" name="Graphic 1">
            <a:extLst>
              <a:ext uri="{FF2B5EF4-FFF2-40B4-BE49-F238E27FC236}">
                <a16:creationId xmlns:a16="http://schemas.microsoft.com/office/drawing/2014/main" id="{A997D967-7D0C-43B1-AF0D-22448F0504A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055106" y="0"/>
            <a:ext cx="3136894" cy="6858000"/>
          </a:xfrm>
          <a:prstGeom prst="rect">
            <a:avLst/>
          </a:prstGeom>
        </p:spPr>
      </p:pic>
      <p:sp>
        <p:nvSpPr>
          <p:cNvPr id="5" name="Title 2">
            <a:extLst>
              <a:ext uri="{FF2B5EF4-FFF2-40B4-BE49-F238E27FC236}">
                <a16:creationId xmlns:a16="http://schemas.microsoft.com/office/drawing/2014/main" id="{9B292CAA-5A7B-44A6-B47D-2FE9F593A944}"/>
              </a:ext>
            </a:extLst>
          </p:cNvPr>
          <p:cNvSpPr>
            <a:spLocks noGrp="1"/>
          </p:cNvSpPr>
          <p:nvPr>
            <p:ph type="title"/>
          </p:nvPr>
        </p:nvSpPr>
        <p:spPr>
          <a:xfrm>
            <a:off x="761999" y="715961"/>
            <a:ext cx="6476999" cy="1189037"/>
          </a:xfrm>
        </p:spPr>
        <p:txBody>
          <a:bodyPr vert="horz" lIns="91440" tIns="45720" rIns="91440" bIns="45720" rtlCol="0" anchor="t">
            <a:normAutofit/>
          </a:bodyPr>
          <a:lstStyle>
            <a:lvl1pPr>
              <a:defRPr lang="en-US" sz="4000" b="1">
                <a:solidFill>
                  <a:schemeClr val="bg1"/>
                </a:solidFill>
                <a:ea typeface="+mn-ea"/>
                <a:cs typeface="+mn-cs"/>
              </a:defRPr>
            </a:lvl1pPr>
          </a:lstStyle>
          <a:p>
            <a:pPr marL="0" lvl="0" indent="0">
              <a:spcBef>
                <a:spcPts val="1000"/>
              </a:spcBef>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val="156222528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2240" userDrawn="1">
          <p15:clr>
            <a:srgbClr val="5ACBF0"/>
          </p15:clr>
        </p15:guide>
        <p15:guide id="4" orient="horz" pos="2487" userDrawn="1">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ight Pattern Content Light">
    <p:bg>
      <p:bgPr>
        <a:solidFill>
          <a:schemeClr val="bg1"/>
        </a:solidFill>
        <a:effectLst/>
      </p:bgPr>
    </p:bg>
    <p:spTree>
      <p:nvGrpSpPr>
        <p:cNvPr id="1" name=""/>
        <p:cNvGrpSpPr/>
        <p:nvPr/>
      </p:nvGrpSpPr>
      <p:grpSpPr>
        <a:xfrm>
          <a:off x="0" y="0"/>
          <a:ext cx="0" cy="0"/>
          <a:chOff x="0" y="0"/>
          <a:chExt cx="0" cy="0"/>
        </a:xfrm>
      </p:grpSpPr>
      <p:sp>
        <p:nvSpPr>
          <p:cNvPr id="12" name="Text Placeholder 15">
            <a:extLst>
              <a:ext uri="{FF2B5EF4-FFF2-40B4-BE49-F238E27FC236}">
                <a16:creationId xmlns:a16="http://schemas.microsoft.com/office/drawing/2014/main" id="{E8DBED36-2461-46D0-AF71-79E0064B3758}"/>
              </a:ext>
            </a:extLst>
          </p:cNvPr>
          <p:cNvSpPr>
            <a:spLocks noGrp="1"/>
          </p:cNvSpPr>
          <p:nvPr>
            <p:ph type="body" sz="quarter" idx="11"/>
          </p:nvPr>
        </p:nvSpPr>
        <p:spPr>
          <a:xfrm>
            <a:off x="762000" y="1905000"/>
            <a:ext cx="6477000" cy="3276600"/>
          </a:xfrm>
        </p:spPr>
        <p:txBody>
          <a:bodyPr/>
          <a:lstStyle>
            <a:lvl1pPr marL="0" indent="0">
              <a:buNone/>
              <a:defRPr sz="1800" b="1">
                <a:solidFill>
                  <a:schemeClr val="accent1">
                    <a:lumMod val="50000"/>
                  </a:schemeClr>
                </a:solidFill>
              </a:defRPr>
            </a:lvl1pPr>
            <a:lvl2pPr marL="283464" indent="-283464">
              <a:spcBef>
                <a:spcPts val="1000"/>
              </a:spcBef>
              <a:defRPr sz="1800">
                <a:solidFill>
                  <a:schemeClr val="accent1">
                    <a:lumMod val="50000"/>
                  </a:schemeClr>
                </a:solidFill>
              </a:defRPr>
            </a:lvl2pPr>
          </a:lstStyle>
          <a:p>
            <a:pPr lvl="0"/>
            <a:r>
              <a:rPr lang="en-US"/>
              <a:t>Click to edit Master text styles</a:t>
            </a:r>
          </a:p>
          <a:p>
            <a:pPr lvl="1"/>
            <a:r>
              <a:rPr lang="en-US"/>
              <a:t>Second level</a:t>
            </a:r>
          </a:p>
        </p:txBody>
      </p:sp>
      <p:pic>
        <p:nvPicPr>
          <p:cNvPr id="2" name="Graphic 1">
            <a:extLst>
              <a:ext uri="{FF2B5EF4-FFF2-40B4-BE49-F238E27FC236}">
                <a16:creationId xmlns:a16="http://schemas.microsoft.com/office/drawing/2014/main" id="{A997D967-7D0C-43B1-AF0D-22448F0504A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055106" y="0"/>
            <a:ext cx="3136894" cy="6858000"/>
          </a:xfrm>
          <a:prstGeom prst="rect">
            <a:avLst/>
          </a:prstGeom>
        </p:spPr>
      </p:pic>
      <p:sp>
        <p:nvSpPr>
          <p:cNvPr id="5" name="Title 2">
            <a:extLst>
              <a:ext uri="{FF2B5EF4-FFF2-40B4-BE49-F238E27FC236}">
                <a16:creationId xmlns:a16="http://schemas.microsoft.com/office/drawing/2014/main" id="{9B292CAA-5A7B-44A6-B47D-2FE9F593A944}"/>
              </a:ext>
            </a:extLst>
          </p:cNvPr>
          <p:cNvSpPr>
            <a:spLocks noGrp="1"/>
          </p:cNvSpPr>
          <p:nvPr>
            <p:ph type="title"/>
          </p:nvPr>
        </p:nvSpPr>
        <p:spPr>
          <a:xfrm>
            <a:off x="761999" y="715961"/>
            <a:ext cx="6476999" cy="1189037"/>
          </a:xfrm>
        </p:spPr>
        <p:txBody>
          <a:bodyPr vert="horz" lIns="91440" tIns="45720" rIns="91440" bIns="45720" rtlCol="0" anchor="t">
            <a:normAutofit/>
          </a:bodyPr>
          <a:lstStyle>
            <a:lvl1pPr>
              <a:defRPr lang="en-US" sz="4000" b="1">
                <a:solidFill>
                  <a:schemeClr val="accent1"/>
                </a:solidFill>
                <a:ea typeface="+mn-ea"/>
                <a:cs typeface="+mn-cs"/>
              </a:defRPr>
            </a:lvl1pPr>
          </a:lstStyle>
          <a:p>
            <a:pPr marL="0" lvl="0" indent="0">
              <a:spcBef>
                <a:spcPts val="1000"/>
              </a:spcBef>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val="342119218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2240" userDrawn="1">
          <p15:clr>
            <a:srgbClr val="5ACBF0"/>
          </p15:clr>
        </p15:guide>
        <p15:guide id="4" orient="horz" pos="2487" userDrawn="1">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eft Pattern Content">
    <p:bg>
      <p:bgPr>
        <a:solidFill>
          <a:schemeClr val="tx1"/>
        </a:solidFill>
        <a:effectLst/>
      </p:bgPr>
    </p:bg>
    <p:spTree>
      <p:nvGrpSpPr>
        <p:cNvPr id="1" name=""/>
        <p:cNvGrpSpPr/>
        <p:nvPr/>
      </p:nvGrpSpPr>
      <p:grpSpPr>
        <a:xfrm>
          <a:off x="0" y="0"/>
          <a:ext cx="0" cy="0"/>
          <a:chOff x="0" y="0"/>
          <a:chExt cx="0" cy="0"/>
        </a:xfrm>
      </p:grpSpPr>
      <p:sp>
        <p:nvSpPr>
          <p:cNvPr id="12" name="Text Placeholder 15">
            <a:extLst>
              <a:ext uri="{FF2B5EF4-FFF2-40B4-BE49-F238E27FC236}">
                <a16:creationId xmlns:a16="http://schemas.microsoft.com/office/drawing/2014/main" id="{E8DBED36-2461-46D0-AF71-79E0064B3758}"/>
              </a:ext>
            </a:extLst>
          </p:cNvPr>
          <p:cNvSpPr>
            <a:spLocks noGrp="1"/>
          </p:cNvSpPr>
          <p:nvPr>
            <p:ph type="body" sz="quarter" idx="11"/>
          </p:nvPr>
        </p:nvSpPr>
        <p:spPr>
          <a:xfrm>
            <a:off x="4457700" y="1905000"/>
            <a:ext cx="7219043" cy="3276600"/>
          </a:xfrm>
        </p:spPr>
        <p:txBody>
          <a:bodyPr/>
          <a:lstStyle>
            <a:lvl1pPr marL="0" indent="0">
              <a:buNone/>
              <a:defRPr sz="1800" b="1">
                <a:solidFill>
                  <a:schemeClr val="accent1">
                    <a:lumMod val="50000"/>
                  </a:schemeClr>
                </a:solidFill>
              </a:defRPr>
            </a:lvl1pPr>
            <a:lvl2pPr marL="283464" indent="-283464">
              <a:spcBef>
                <a:spcPts val="1000"/>
              </a:spcBef>
              <a:defRPr sz="1800">
                <a:solidFill>
                  <a:schemeClr val="accent1">
                    <a:lumMod val="50000"/>
                  </a:schemeClr>
                </a:solidFill>
              </a:defRPr>
            </a:lvl2pPr>
          </a:lstStyle>
          <a:p>
            <a:pPr lvl="0"/>
            <a:r>
              <a:rPr lang="en-US"/>
              <a:t>Click to edit Master text styles</a:t>
            </a:r>
          </a:p>
          <a:p>
            <a:pPr lvl="1"/>
            <a:r>
              <a:rPr lang="en-US"/>
              <a:t>Second level</a:t>
            </a:r>
          </a:p>
        </p:txBody>
      </p:sp>
      <p:pic>
        <p:nvPicPr>
          <p:cNvPr id="2" name="Graphic 1">
            <a:extLst>
              <a:ext uri="{FF2B5EF4-FFF2-40B4-BE49-F238E27FC236}">
                <a16:creationId xmlns:a16="http://schemas.microsoft.com/office/drawing/2014/main" id="{805C4425-09AC-4097-B868-D49C9D64C8F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403"/>
            <a:ext cx="3720664" cy="6857194"/>
          </a:xfrm>
          <a:prstGeom prst="rect">
            <a:avLst/>
          </a:prstGeom>
        </p:spPr>
      </p:pic>
      <p:sp>
        <p:nvSpPr>
          <p:cNvPr id="5" name="Title 2">
            <a:extLst>
              <a:ext uri="{FF2B5EF4-FFF2-40B4-BE49-F238E27FC236}">
                <a16:creationId xmlns:a16="http://schemas.microsoft.com/office/drawing/2014/main" id="{C6104E15-F449-422E-973A-1899DDF43DE1}"/>
              </a:ext>
            </a:extLst>
          </p:cNvPr>
          <p:cNvSpPr>
            <a:spLocks noGrp="1"/>
          </p:cNvSpPr>
          <p:nvPr>
            <p:ph type="title"/>
          </p:nvPr>
        </p:nvSpPr>
        <p:spPr>
          <a:xfrm>
            <a:off x="4457699" y="715961"/>
            <a:ext cx="7219043" cy="1189037"/>
          </a:xfrm>
        </p:spPr>
        <p:txBody>
          <a:bodyPr vert="horz" lIns="91440" tIns="45720" rIns="91440" bIns="45720" rtlCol="0" anchor="t">
            <a:normAutofit/>
          </a:bodyPr>
          <a:lstStyle>
            <a:lvl1pPr>
              <a:defRPr lang="en-US" sz="4000" b="1">
                <a:solidFill>
                  <a:schemeClr val="accent1"/>
                </a:solidFill>
                <a:ea typeface="+mn-ea"/>
                <a:cs typeface="+mn-cs"/>
              </a:defRPr>
            </a:lvl1pPr>
          </a:lstStyle>
          <a:p>
            <a:pPr marL="0" lvl="0" indent="0">
              <a:spcBef>
                <a:spcPts val="1000"/>
              </a:spcBef>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val="1955961771"/>
      </p:ext>
    </p:extLst>
  </p:cSld>
  <p:clrMapOvr>
    <a:masterClrMapping/>
  </p:clrMapOvr>
  <p:extLst>
    <p:ext uri="{DCECCB84-F9BA-43D5-87BE-67443E8EF086}">
      <p15:sldGuideLst xmlns:p15="http://schemas.microsoft.com/office/powerpoint/2012/main">
        <p15:guide id="1" orient="horz" pos="2160">
          <p15:clr>
            <a:srgbClr val="FBAE40"/>
          </p15:clr>
        </p15:guide>
        <p15:guide id="2" pos="2808" userDrawn="1">
          <p15:clr>
            <a:srgbClr val="5ACBF0"/>
          </p15:clr>
        </p15:guide>
        <p15:guide id="3" orient="horz" pos="2240" userDrawn="1">
          <p15:clr>
            <a:srgbClr val="5ACBF0"/>
          </p15:clr>
        </p15:guide>
        <p15:guide id="4" orient="horz" pos="2487" userDrawn="1">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fetti Content Orange">
    <p:bg>
      <p:bgPr>
        <a:solidFill>
          <a:schemeClr val="accent1"/>
        </a:soli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7470216E-CA87-491C-BBBE-DDFD70D768F5}"/>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994" t="34041" r="11052" b="45480"/>
          <a:stretch/>
        </p:blipFill>
        <p:spPr>
          <a:xfrm>
            <a:off x="-3048" y="35012"/>
            <a:ext cx="12198096" cy="6787977"/>
          </a:xfrm>
          <a:prstGeom prst="rect">
            <a:avLst/>
          </a:prstGeom>
        </p:spPr>
      </p:pic>
      <p:sp>
        <p:nvSpPr>
          <p:cNvPr id="5" name="Title 1">
            <a:extLst>
              <a:ext uri="{FF2B5EF4-FFF2-40B4-BE49-F238E27FC236}">
                <a16:creationId xmlns:a16="http://schemas.microsoft.com/office/drawing/2014/main" id="{3D9303A2-B30A-054C-B809-053B909E125F}"/>
              </a:ext>
            </a:extLst>
          </p:cNvPr>
          <p:cNvSpPr>
            <a:spLocks noGrp="1"/>
          </p:cNvSpPr>
          <p:nvPr>
            <p:ph type="title" hasCustomPrompt="1"/>
          </p:nvPr>
        </p:nvSpPr>
        <p:spPr>
          <a:xfrm>
            <a:off x="1525301" y="1995467"/>
            <a:ext cx="9141397" cy="615553"/>
          </a:xfrm>
          <a:noFill/>
        </p:spPr>
        <p:txBody>
          <a:bodyPr wrap="square" lIns="0" tIns="0" rIns="0" bIns="0" anchor="b" anchorCtr="0">
            <a:spAutoFit/>
          </a:bodyPr>
          <a:lstStyle>
            <a:lvl1pPr algn="ctr" defTabSz="932742" rtl="0" eaLnBrk="1" latinLnBrk="0" hangingPunct="1">
              <a:lnSpc>
                <a:spcPct val="100000"/>
              </a:lnSpc>
              <a:spcBef>
                <a:spcPct val="0"/>
              </a:spcBef>
              <a:buNone/>
              <a:defRPr lang="en-US" sz="4000" b="1" i="0" kern="1200" cap="none" spc="-50" baseline="0" dirty="0">
                <a:ln w="3175">
                  <a:noFill/>
                </a:ln>
                <a:solidFill>
                  <a:schemeClr val="tx1"/>
                </a:solidFill>
                <a:effectLst/>
                <a:latin typeface="+mj-lt"/>
                <a:ea typeface="+mn-ea"/>
                <a:cs typeface="Segoe UI" pitchFamily="34" charset="0"/>
              </a:defRPr>
            </a:lvl1pPr>
          </a:lstStyle>
          <a:p>
            <a:r>
              <a:rPr lang="en-US" dirty="0"/>
              <a:t>Section title with border</a:t>
            </a:r>
          </a:p>
        </p:txBody>
      </p:sp>
      <p:sp>
        <p:nvSpPr>
          <p:cNvPr id="6" name="Text Placeholder 4">
            <a:extLst>
              <a:ext uri="{FF2B5EF4-FFF2-40B4-BE49-F238E27FC236}">
                <a16:creationId xmlns:a16="http://schemas.microsoft.com/office/drawing/2014/main" id="{10F58DD1-3970-D84D-8040-EF33B0971D59}"/>
              </a:ext>
            </a:extLst>
          </p:cNvPr>
          <p:cNvSpPr>
            <a:spLocks noGrp="1"/>
          </p:cNvSpPr>
          <p:nvPr>
            <p:ph type="body" sz="quarter" idx="12" hasCustomPrompt="1"/>
          </p:nvPr>
        </p:nvSpPr>
        <p:spPr>
          <a:xfrm>
            <a:off x="2196307" y="3260705"/>
            <a:ext cx="7799387" cy="1534757"/>
          </a:xfrm>
          <a:prstGeom prst="rect">
            <a:avLst/>
          </a:prstGeom>
          <a:noFill/>
        </p:spPr>
        <p:txBody>
          <a:bodyPr wrap="square" lIns="0" tIns="0" rIns="0" bIns="0">
            <a:noAutofit/>
          </a:bodyPr>
          <a:lstStyle>
            <a:lvl1pPr marL="0" indent="0" algn="ctr">
              <a:spcBef>
                <a:spcPts val="0"/>
              </a:spcBef>
              <a:spcAft>
                <a:spcPts val="0"/>
              </a:spcAft>
              <a:buFont typeface="Arial" panose="020B0604020202020204" pitchFamily="34" charset="0"/>
              <a:buNone/>
              <a:defRPr lang="en-US" sz="1800" kern="1200" dirty="0">
                <a:solidFill>
                  <a:schemeClr val="tx1"/>
                </a:solidFill>
                <a:latin typeface="+mn-lt"/>
                <a:ea typeface="+mn-ea"/>
                <a:cs typeface="+mn-cs"/>
              </a:defRPr>
            </a:lvl1pPr>
          </a:lstStyle>
          <a:p>
            <a:pPr lvl="0"/>
            <a:r>
              <a:rPr lang="en-US" dirty="0"/>
              <a:t>Insert content here</a:t>
            </a:r>
          </a:p>
        </p:txBody>
      </p:sp>
    </p:spTree>
    <p:extLst>
      <p:ext uri="{BB962C8B-B14F-4D97-AF65-F5344CB8AC3E}">
        <p14:creationId xmlns:p14="http://schemas.microsoft.com/office/powerpoint/2010/main" val="190187193"/>
      </p:ext>
    </p:extLst>
  </p:cSld>
  <p:clrMapOvr>
    <a:masterClrMapping/>
  </p:clrMapOvr>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2243" userDrawn="1">
          <p15:clr>
            <a:srgbClr val="5ACBF0"/>
          </p15:clr>
        </p15:guide>
        <p15:guide id="4" orient="horz" pos="2488" userDrawn="1">
          <p15:clr>
            <a:srgbClr val="5ACBF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fetti Content Green">
    <p:bg>
      <p:bgPr>
        <a:solidFill>
          <a:schemeClr val="accent5"/>
        </a:soli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7470216E-CA87-491C-BBBE-DDFD70D768F5}"/>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994" t="34041" r="11052" b="45480"/>
          <a:stretch/>
        </p:blipFill>
        <p:spPr>
          <a:xfrm>
            <a:off x="-3048" y="35012"/>
            <a:ext cx="12198096" cy="6787977"/>
          </a:xfrm>
          <a:prstGeom prst="rect">
            <a:avLst/>
          </a:prstGeom>
        </p:spPr>
      </p:pic>
      <p:sp>
        <p:nvSpPr>
          <p:cNvPr id="5" name="Title 1">
            <a:extLst>
              <a:ext uri="{FF2B5EF4-FFF2-40B4-BE49-F238E27FC236}">
                <a16:creationId xmlns:a16="http://schemas.microsoft.com/office/drawing/2014/main" id="{3D9303A2-B30A-054C-B809-053B909E125F}"/>
              </a:ext>
            </a:extLst>
          </p:cNvPr>
          <p:cNvSpPr>
            <a:spLocks noGrp="1"/>
          </p:cNvSpPr>
          <p:nvPr>
            <p:ph type="title" hasCustomPrompt="1"/>
          </p:nvPr>
        </p:nvSpPr>
        <p:spPr>
          <a:xfrm>
            <a:off x="1525301" y="1995467"/>
            <a:ext cx="9141397" cy="615553"/>
          </a:xfrm>
          <a:noFill/>
        </p:spPr>
        <p:txBody>
          <a:bodyPr wrap="square" lIns="0" tIns="0" rIns="0" bIns="0" anchor="b" anchorCtr="0">
            <a:spAutoFit/>
          </a:bodyPr>
          <a:lstStyle>
            <a:lvl1pPr algn="ctr" defTabSz="932742" rtl="0" eaLnBrk="1" latinLnBrk="0" hangingPunct="1">
              <a:lnSpc>
                <a:spcPct val="100000"/>
              </a:lnSpc>
              <a:spcBef>
                <a:spcPct val="0"/>
              </a:spcBef>
              <a:buNone/>
              <a:defRPr lang="en-US" sz="4000" b="1" i="0" kern="1200" cap="none" spc="-50" baseline="0" dirty="0">
                <a:ln w="3175">
                  <a:noFill/>
                </a:ln>
                <a:solidFill>
                  <a:schemeClr val="tx1"/>
                </a:solidFill>
                <a:effectLst/>
                <a:latin typeface="+mj-lt"/>
                <a:ea typeface="+mn-ea"/>
                <a:cs typeface="Segoe UI" pitchFamily="34" charset="0"/>
              </a:defRPr>
            </a:lvl1pPr>
          </a:lstStyle>
          <a:p>
            <a:r>
              <a:rPr lang="en-US" dirty="0"/>
              <a:t>Section title with border</a:t>
            </a:r>
          </a:p>
        </p:txBody>
      </p:sp>
      <p:sp>
        <p:nvSpPr>
          <p:cNvPr id="6" name="Text Placeholder 4">
            <a:extLst>
              <a:ext uri="{FF2B5EF4-FFF2-40B4-BE49-F238E27FC236}">
                <a16:creationId xmlns:a16="http://schemas.microsoft.com/office/drawing/2014/main" id="{10F58DD1-3970-D84D-8040-EF33B0971D59}"/>
              </a:ext>
            </a:extLst>
          </p:cNvPr>
          <p:cNvSpPr>
            <a:spLocks noGrp="1"/>
          </p:cNvSpPr>
          <p:nvPr>
            <p:ph type="body" sz="quarter" idx="12" hasCustomPrompt="1"/>
          </p:nvPr>
        </p:nvSpPr>
        <p:spPr>
          <a:xfrm>
            <a:off x="2196307" y="3260705"/>
            <a:ext cx="7799387" cy="1534757"/>
          </a:xfrm>
          <a:prstGeom prst="rect">
            <a:avLst/>
          </a:prstGeom>
          <a:noFill/>
        </p:spPr>
        <p:txBody>
          <a:bodyPr wrap="square" lIns="0" tIns="0" rIns="0" bIns="0">
            <a:noAutofit/>
          </a:bodyPr>
          <a:lstStyle>
            <a:lvl1pPr marL="0" indent="0" algn="ctr">
              <a:spcBef>
                <a:spcPts val="0"/>
              </a:spcBef>
              <a:spcAft>
                <a:spcPts val="0"/>
              </a:spcAft>
              <a:buFont typeface="Arial" panose="020B0604020202020204" pitchFamily="34" charset="0"/>
              <a:buNone/>
              <a:defRPr lang="en-US" sz="1800" kern="1200" dirty="0">
                <a:solidFill>
                  <a:schemeClr val="tx1"/>
                </a:solidFill>
                <a:latin typeface="+mn-lt"/>
                <a:ea typeface="+mn-ea"/>
                <a:cs typeface="+mn-cs"/>
              </a:defRPr>
            </a:lvl1pPr>
          </a:lstStyle>
          <a:p>
            <a:pPr lvl="0"/>
            <a:r>
              <a:rPr lang="en-US" dirty="0"/>
              <a:t>Insert content here</a:t>
            </a:r>
          </a:p>
        </p:txBody>
      </p:sp>
    </p:spTree>
    <p:extLst>
      <p:ext uri="{BB962C8B-B14F-4D97-AF65-F5344CB8AC3E}">
        <p14:creationId xmlns:p14="http://schemas.microsoft.com/office/powerpoint/2010/main" val="1648873135"/>
      </p:ext>
    </p:extLst>
  </p:cSld>
  <p:clrMapOvr>
    <a:masterClrMapping/>
  </p:clrMapOvr>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2243" userDrawn="1">
          <p15:clr>
            <a:srgbClr val="5ACBF0"/>
          </p15:clr>
        </p15:guide>
        <p15:guide id="4" orient="horz" pos="2488" userDrawn="1">
          <p15:clr>
            <a:srgbClr val="5ACBF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ttom Pattern Black">
    <p:bg>
      <p:bgPr>
        <a:solidFill>
          <a:schemeClr val="accent4"/>
        </a:solidFill>
        <a:effectLst/>
      </p:bgPr>
    </p:bg>
    <p:spTree>
      <p:nvGrpSpPr>
        <p:cNvPr id="1" name=""/>
        <p:cNvGrpSpPr/>
        <p:nvPr/>
      </p:nvGrpSpPr>
      <p:grpSpPr>
        <a:xfrm>
          <a:off x="0" y="0"/>
          <a:ext cx="0" cy="0"/>
          <a:chOff x="0" y="0"/>
          <a:chExt cx="0" cy="0"/>
        </a:xfrm>
      </p:grpSpPr>
      <p:sp>
        <p:nvSpPr>
          <p:cNvPr id="14" name="Text Placeholder 4">
            <a:extLst>
              <a:ext uri="{FF2B5EF4-FFF2-40B4-BE49-F238E27FC236}">
                <a16:creationId xmlns:a16="http://schemas.microsoft.com/office/drawing/2014/main" id="{1EEF53A4-35A6-4E43-B220-67DA381C5910}"/>
              </a:ext>
            </a:extLst>
          </p:cNvPr>
          <p:cNvSpPr>
            <a:spLocks noGrp="1"/>
          </p:cNvSpPr>
          <p:nvPr>
            <p:ph type="body" sz="quarter" idx="12" hasCustomPrompt="1"/>
          </p:nvPr>
        </p:nvSpPr>
        <p:spPr>
          <a:xfrm>
            <a:off x="2196307" y="3260705"/>
            <a:ext cx="7799387" cy="1534757"/>
          </a:xfrm>
          <a:prstGeom prst="rect">
            <a:avLst/>
          </a:prstGeom>
          <a:noFill/>
        </p:spPr>
        <p:txBody>
          <a:bodyPr wrap="square" lIns="0" tIns="0" rIns="0" bIns="0">
            <a:noAutofit/>
          </a:bodyPr>
          <a:lstStyle>
            <a:lvl1pPr marL="0" indent="0" algn="ctr">
              <a:spcBef>
                <a:spcPts val="0"/>
              </a:spcBef>
              <a:spcAft>
                <a:spcPts val="0"/>
              </a:spcAft>
              <a:buFont typeface="Arial" panose="020B0604020202020204" pitchFamily="34" charset="0"/>
              <a:buNone/>
              <a:defRPr lang="en-US" sz="1800" kern="1200" dirty="0">
                <a:solidFill>
                  <a:schemeClr val="accent1">
                    <a:lumMod val="75000"/>
                  </a:schemeClr>
                </a:solidFill>
                <a:latin typeface="+mn-lt"/>
                <a:ea typeface="+mn-ea"/>
                <a:cs typeface="+mn-cs"/>
              </a:defRPr>
            </a:lvl1pPr>
          </a:lstStyle>
          <a:p>
            <a:pPr lvl="0"/>
            <a:r>
              <a:rPr lang="en-US"/>
              <a:t>Insert content here</a:t>
            </a:r>
          </a:p>
        </p:txBody>
      </p:sp>
      <p:sp>
        <p:nvSpPr>
          <p:cNvPr id="5" name="Title 1">
            <a:extLst>
              <a:ext uri="{FF2B5EF4-FFF2-40B4-BE49-F238E27FC236}">
                <a16:creationId xmlns:a16="http://schemas.microsoft.com/office/drawing/2014/main" id="{07724906-4405-47F4-B533-7291B003B0A2}"/>
              </a:ext>
            </a:extLst>
          </p:cNvPr>
          <p:cNvSpPr>
            <a:spLocks noGrp="1"/>
          </p:cNvSpPr>
          <p:nvPr>
            <p:ph type="title" hasCustomPrompt="1"/>
          </p:nvPr>
        </p:nvSpPr>
        <p:spPr>
          <a:xfrm>
            <a:off x="1525301" y="1995467"/>
            <a:ext cx="9141397" cy="615553"/>
          </a:xfrm>
          <a:noFill/>
        </p:spPr>
        <p:txBody>
          <a:bodyPr wrap="square" lIns="0" tIns="0" rIns="0" bIns="0" anchor="b" anchorCtr="0">
            <a:spAutoFit/>
          </a:bodyPr>
          <a:lstStyle>
            <a:lvl1pPr algn="ctr" defTabSz="932742" rtl="0" eaLnBrk="1" latinLnBrk="0" hangingPunct="1">
              <a:lnSpc>
                <a:spcPct val="100000"/>
              </a:lnSpc>
              <a:spcBef>
                <a:spcPct val="0"/>
              </a:spcBef>
              <a:buNone/>
              <a:defRPr lang="en-US" sz="4000" b="1" i="0" kern="1200" cap="none" spc="-50" baseline="0" dirty="0">
                <a:ln w="3175">
                  <a:noFill/>
                </a:ln>
                <a:solidFill>
                  <a:schemeClr val="accent1"/>
                </a:solidFill>
                <a:effectLst/>
                <a:latin typeface="+mj-lt"/>
                <a:ea typeface="+mn-ea"/>
                <a:cs typeface="Segoe UI" pitchFamily="34" charset="0"/>
              </a:defRPr>
            </a:lvl1pPr>
          </a:lstStyle>
          <a:p>
            <a:pPr lvl="0"/>
            <a:r>
              <a:rPr lang="en-US" dirty="0"/>
              <a:t>Click to edit Master text styles</a:t>
            </a:r>
          </a:p>
        </p:txBody>
      </p:sp>
      <p:pic>
        <p:nvPicPr>
          <p:cNvPr id="3" name="Graphic 2">
            <a:extLst>
              <a:ext uri="{FF2B5EF4-FFF2-40B4-BE49-F238E27FC236}">
                <a16:creationId xmlns:a16="http://schemas.microsoft.com/office/drawing/2014/main" id="{F781D833-01F3-4F75-8F62-D60039CA3703}"/>
              </a:ext>
            </a:extLst>
          </p:cNvPr>
          <p:cNvPicPr>
            <a:picLocks noChangeAspect="1"/>
          </p:cNvPicPr>
          <p:nvPr userDrawn="1"/>
        </p:nvPicPr>
        <p:blipFill>
          <a:blip r:embed="rId2">
            <a:alphaModFix amt="50000"/>
            <a:extLst>
              <a:ext uri="{96DAC541-7B7A-43D3-8B79-37D633B846F1}">
                <asvg:svgBlip xmlns:asvg="http://schemas.microsoft.com/office/drawing/2016/SVG/main" r:embed="rId3"/>
              </a:ext>
            </a:extLst>
          </a:blip>
          <a:stretch>
            <a:fillRect/>
          </a:stretch>
        </p:blipFill>
        <p:spPr>
          <a:xfrm>
            <a:off x="0" y="5791200"/>
            <a:ext cx="12192000" cy="1066800"/>
          </a:xfrm>
          <a:prstGeom prst="rect">
            <a:avLst/>
          </a:prstGeom>
        </p:spPr>
      </p:pic>
    </p:spTree>
    <p:extLst>
      <p:ext uri="{BB962C8B-B14F-4D97-AF65-F5344CB8AC3E}">
        <p14:creationId xmlns:p14="http://schemas.microsoft.com/office/powerpoint/2010/main" val="12739451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364696-E1F3-49EF-AEC8-730A16D9A23F}" type="datetimeFigureOut">
              <a:rPr lang="en-US" altLang="en-US" smtClean="0"/>
              <a:pPr/>
              <a:t>3/3/2026</a:t>
            </a:fld>
            <a:endParaRPr lang="en-US" alt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lt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02A1B0-4691-41D9-84E0-69D594EAA3FE}" type="slidenum">
              <a:rPr lang="en-US" altLang="en-US" smtClean="0"/>
              <a:pPr/>
              <a:t>‹#›</a:t>
            </a:fld>
            <a:endParaRPr lang="en-US" altLang="en-US" dirty="0"/>
          </a:p>
        </p:txBody>
      </p:sp>
    </p:spTree>
    <p:extLst>
      <p:ext uri="{BB962C8B-B14F-4D97-AF65-F5344CB8AC3E}">
        <p14:creationId xmlns:p14="http://schemas.microsoft.com/office/powerpoint/2010/main" val="3991899034"/>
      </p:ext>
    </p:extLst>
  </p:cSld>
  <p:clrMap bg1="dk1" tx1="lt1" bg2="dk2" tx2="lt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7" r:id="rId5"/>
    <p:sldLayoutId id="2147483710" r:id="rId6"/>
    <p:sldLayoutId id="2147483716" r:id="rId7"/>
    <p:sldLayoutId id="2147483718" r:id="rId8"/>
    <p:sldLayoutId id="2147483712" r:id="rId9"/>
    <p:sldLayoutId id="2147483713" r:id="rId10"/>
    <p:sldLayoutId id="2147483714" r:id="rId11"/>
    <p:sldLayoutId id="2147483715" r:id="rId12"/>
    <p:sldLayoutId id="2147483720"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lstamp@hua.gr"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hyperlink" Target="http://ebooks.edu.gr/ebooks/v/html/8547/2328/Oikiaki-Oikonomia_A-Gymnasiou_html-apli/index.html" TargetMode="Externa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168E5CF-FC82-40DA-8E6D-0BFF887BD80E}"/>
              </a:ext>
            </a:extLst>
          </p:cNvPr>
          <p:cNvSpPr>
            <a:spLocks noGrp="1"/>
          </p:cNvSpPr>
          <p:nvPr>
            <p:ph type="title"/>
          </p:nvPr>
        </p:nvSpPr>
        <p:spPr>
          <a:xfrm>
            <a:off x="2628900" y="762000"/>
            <a:ext cx="6975348" cy="4775200"/>
          </a:xfrm>
        </p:spPr>
        <p:txBody>
          <a:bodyPr anchor="ctr">
            <a:normAutofit/>
          </a:bodyPr>
          <a:lstStyle/>
          <a:p>
            <a:r>
              <a:rPr lang="el-GR" sz="3200" dirty="0"/>
              <a:t>Προγραμματισμός και οργάνωση της διδασκαλίας</a:t>
            </a:r>
            <a:br>
              <a:rPr lang="el-GR" sz="3200" dirty="0"/>
            </a:br>
            <a:br>
              <a:rPr lang="el-GR" sz="3200" dirty="0"/>
            </a:br>
            <a:r>
              <a:rPr lang="en-US" sz="3200" dirty="0"/>
              <a:t>4</a:t>
            </a:r>
            <a:r>
              <a:rPr lang="el-GR" sz="3200" baseline="30000" dirty="0"/>
              <a:t>η</a:t>
            </a:r>
            <a:r>
              <a:rPr lang="el-GR" sz="3200" dirty="0"/>
              <a:t> Εβδομάδα</a:t>
            </a:r>
            <a:br>
              <a:rPr lang="el-GR" sz="3200" dirty="0"/>
            </a:br>
            <a:br>
              <a:rPr lang="el-GR" sz="2800" dirty="0"/>
            </a:br>
            <a:br>
              <a:rPr lang="el-GR" sz="2800" dirty="0"/>
            </a:br>
            <a:r>
              <a:rPr lang="el-GR" sz="2000" b="0" dirty="0"/>
              <a:t>Αγλα</a:t>
            </a:r>
            <a:r>
              <a:rPr lang="el-GR" sz="2000" b="0" dirty="0">
                <a:latin typeface="Arial" panose="020B0604020202020204" pitchFamily="34" charset="0"/>
                <a:cs typeface="Arial" panose="020B0604020202020204" pitchFamily="34" charset="0"/>
              </a:rPr>
              <a:t>ΐ</a:t>
            </a:r>
            <a:r>
              <a:rPr lang="el-GR" sz="2000" b="0" dirty="0"/>
              <a:t>α </a:t>
            </a:r>
            <a:r>
              <a:rPr lang="el-GR" sz="2000" b="0" dirty="0" err="1"/>
              <a:t>Σταμπολτζή</a:t>
            </a:r>
            <a:r>
              <a:rPr lang="el-GR" sz="2000" b="0" dirty="0"/>
              <a:t>, </a:t>
            </a:r>
            <a:br>
              <a:rPr lang="el-GR" sz="2000" b="0" dirty="0"/>
            </a:br>
            <a:r>
              <a:rPr lang="el-GR" sz="2000" b="0" dirty="0"/>
              <a:t>Εργαστηριακό Διδακτικό Προσωπικό (</a:t>
            </a:r>
            <a:r>
              <a:rPr lang="el-GR" sz="2000" b="0" dirty="0" err="1"/>
              <a:t>Ε.ΔΙ.Π</a:t>
            </a:r>
            <a:r>
              <a:rPr lang="el-GR" sz="2000" b="0" dirty="0"/>
              <a:t>)</a:t>
            </a:r>
            <a:br>
              <a:rPr lang="el-GR" sz="2000" b="0" dirty="0"/>
            </a:br>
            <a:r>
              <a:rPr lang="en-US" sz="2000" b="0" dirty="0" err="1">
                <a:solidFill>
                  <a:schemeClr val="accent3">
                    <a:lumMod val="50000"/>
                  </a:schemeClr>
                </a:solidFill>
                <a:hlinkClick r:id="rId3">
                  <a:extLst>
                    <a:ext uri="{A12FA001-AC4F-418D-AE19-62706E023703}">
                      <ahyp:hlinkClr xmlns:ahyp="http://schemas.microsoft.com/office/drawing/2018/hyperlinkcolor" val="tx"/>
                    </a:ext>
                  </a:extLst>
                </a:hlinkClick>
              </a:rPr>
              <a:t>lstamp@hua.gr</a:t>
            </a:r>
            <a:br>
              <a:rPr lang="el-GR" sz="2000" b="0" dirty="0">
                <a:solidFill>
                  <a:schemeClr val="accent3">
                    <a:lumMod val="50000"/>
                  </a:schemeClr>
                </a:solidFill>
              </a:rPr>
            </a:br>
            <a:br>
              <a:rPr lang="el-GR" sz="2700" b="0" dirty="0"/>
            </a:br>
            <a:endParaRPr lang="en-US" sz="2700" b="0" i="1" dirty="0"/>
          </a:p>
        </p:txBody>
      </p:sp>
    </p:spTree>
    <p:extLst>
      <p:ext uri="{BB962C8B-B14F-4D97-AF65-F5344CB8AC3E}">
        <p14:creationId xmlns:p14="http://schemas.microsoft.com/office/powerpoint/2010/main" val="41523935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6C20DC0-ADAD-4055-AA32-F6656C2E49BA}"/>
              </a:ext>
            </a:extLst>
          </p:cNvPr>
          <p:cNvSpPr>
            <a:spLocks noGrp="1"/>
          </p:cNvSpPr>
          <p:nvPr>
            <p:ph type="body" sz="quarter" idx="11"/>
          </p:nvPr>
        </p:nvSpPr>
        <p:spPr>
          <a:xfrm>
            <a:off x="762000" y="1460500"/>
            <a:ext cx="6832600" cy="4800600"/>
          </a:xfrm>
        </p:spPr>
        <p:txBody>
          <a:bodyPr>
            <a:normAutofit/>
          </a:bodyPr>
          <a:lstStyle/>
          <a:p>
            <a:pPr marL="355600" indent="-342900">
              <a:lnSpc>
                <a:spcPct val="100000"/>
              </a:lnSpc>
              <a:spcBef>
                <a:spcPts val="605"/>
              </a:spcBef>
              <a:buClr>
                <a:schemeClr val="tx1"/>
              </a:buClr>
              <a:buSzPct val="68181"/>
              <a:buFont typeface="Wingdings" panose="05000000000000000000" pitchFamily="2" charset="2"/>
              <a:buChar char="q"/>
              <a:tabLst>
                <a:tab pos="287020" algn="l"/>
              </a:tabLst>
            </a:pPr>
            <a:r>
              <a:rPr lang="el-GR" sz="2400" b="0" spc="90" dirty="0">
                <a:solidFill>
                  <a:schemeClr val="tx1"/>
                </a:solidFill>
                <a:latin typeface="Cambria"/>
                <a:cs typeface="Cambria"/>
              </a:rPr>
              <a:t>Ό</a:t>
            </a:r>
            <a:r>
              <a:rPr lang="el-GR" sz="2400" b="0" spc="-5" dirty="0">
                <a:solidFill>
                  <a:schemeClr val="tx1"/>
                </a:solidFill>
                <a:latin typeface="Cambria"/>
                <a:cs typeface="Cambria"/>
              </a:rPr>
              <a:t>ταν</a:t>
            </a:r>
            <a:r>
              <a:rPr lang="el-GR" sz="2400" b="0" spc="145" dirty="0">
                <a:solidFill>
                  <a:schemeClr val="tx1"/>
                </a:solidFill>
                <a:latin typeface="Cambria"/>
                <a:cs typeface="Cambria"/>
              </a:rPr>
              <a:t> </a:t>
            </a:r>
            <a:r>
              <a:rPr lang="el-GR" sz="2400" b="0" spc="35" dirty="0">
                <a:solidFill>
                  <a:schemeClr val="tx1"/>
                </a:solidFill>
                <a:latin typeface="Cambria"/>
                <a:cs typeface="Cambria"/>
              </a:rPr>
              <a:t>προετοιμάζουμε</a:t>
            </a:r>
            <a:r>
              <a:rPr lang="el-GR" sz="2400" b="0" spc="135" dirty="0">
                <a:solidFill>
                  <a:schemeClr val="tx1"/>
                </a:solidFill>
                <a:latin typeface="Cambria"/>
                <a:cs typeface="Cambria"/>
              </a:rPr>
              <a:t> </a:t>
            </a:r>
            <a:r>
              <a:rPr lang="el-GR" sz="2400" b="0" spc="90" dirty="0">
                <a:solidFill>
                  <a:schemeClr val="tx1"/>
                </a:solidFill>
                <a:latin typeface="Cambria"/>
                <a:cs typeface="Cambria"/>
              </a:rPr>
              <a:t>μια</a:t>
            </a:r>
            <a:r>
              <a:rPr lang="el-GR" sz="2400" b="0" spc="145" dirty="0">
                <a:solidFill>
                  <a:schemeClr val="tx1"/>
                </a:solidFill>
                <a:latin typeface="Cambria"/>
                <a:cs typeface="Cambria"/>
              </a:rPr>
              <a:t> </a:t>
            </a:r>
            <a:r>
              <a:rPr lang="el-GR" sz="2400" b="0" spc="60" dirty="0">
                <a:solidFill>
                  <a:schemeClr val="tx1"/>
                </a:solidFill>
                <a:latin typeface="Cambria"/>
                <a:cs typeface="Cambria"/>
              </a:rPr>
              <a:t>διδακτική</a:t>
            </a:r>
            <a:r>
              <a:rPr lang="el-GR" sz="2400" b="0" dirty="0">
                <a:solidFill>
                  <a:schemeClr val="tx1"/>
                </a:solidFill>
                <a:latin typeface="Cambria"/>
                <a:cs typeface="Cambria"/>
              </a:rPr>
              <a:t> </a:t>
            </a:r>
            <a:r>
              <a:rPr lang="el-GR" sz="2400" b="0" spc="5" dirty="0">
                <a:solidFill>
                  <a:schemeClr val="tx1"/>
                </a:solidFill>
                <a:latin typeface="Cambria"/>
                <a:cs typeface="Cambria"/>
              </a:rPr>
              <a:t>παρέμβαση</a:t>
            </a:r>
            <a:r>
              <a:rPr lang="el-GR" sz="2400" b="0" spc="140" dirty="0">
                <a:solidFill>
                  <a:schemeClr val="tx1"/>
                </a:solidFill>
                <a:latin typeface="Cambria"/>
                <a:cs typeface="Cambria"/>
              </a:rPr>
              <a:t> </a:t>
            </a:r>
            <a:r>
              <a:rPr lang="el-GR" sz="2400" b="0" dirty="0">
                <a:solidFill>
                  <a:schemeClr val="tx1"/>
                </a:solidFill>
                <a:latin typeface="Cambria"/>
                <a:cs typeface="Cambria"/>
              </a:rPr>
              <a:t>καταγράφουμε</a:t>
            </a:r>
            <a:r>
              <a:rPr lang="el-GR" sz="2400" b="0" spc="165" dirty="0">
                <a:solidFill>
                  <a:schemeClr val="tx1"/>
                </a:solidFill>
                <a:latin typeface="Cambria"/>
                <a:cs typeface="Cambria"/>
              </a:rPr>
              <a:t> </a:t>
            </a:r>
            <a:r>
              <a:rPr lang="el-GR" sz="2400" spc="70" dirty="0">
                <a:solidFill>
                  <a:schemeClr val="tx1"/>
                </a:solidFill>
                <a:latin typeface="Cambria"/>
                <a:cs typeface="Cambria"/>
              </a:rPr>
              <a:t>την</a:t>
            </a:r>
            <a:r>
              <a:rPr lang="el-GR" sz="2400" spc="150" dirty="0">
                <a:solidFill>
                  <a:schemeClr val="tx1"/>
                </a:solidFill>
                <a:latin typeface="Cambria"/>
                <a:cs typeface="Cambria"/>
              </a:rPr>
              <a:t> </a:t>
            </a:r>
            <a:r>
              <a:rPr lang="el-GR" sz="2400" spc="55" dirty="0">
                <a:solidFill>
                  <a:schemeClr val="tx1"/>
                </a:solidFill>
                <a:latin typeface="Cambria"/>
                <a:cs typeface="Cambria"/>
              </a:rPr>
              <a:t>έννοια</a:t>
            </a:r>
            <a:r>
              <a:rPr lang="el-GR" sz="2400" spc="160" dirty="0">
                <a:solidFill>
                  <a:schemeClr val="tx1"/>
                </a:solidFill>
                <a:latin typeface="Cambria"/>
                <a:cs typeface="Cambria"/>
              </a:rPr>
              <a:t> </a:t>
            </a:r>
            <a:r>
              <a:rPr lang="el-GR" sz="2400" spc="125" dirty="0">
                <a:solidFill>
                  <a:schemeClr val="tx1"/>
                </a:solidFill>
                <a:latin typeface="Cambria"/>
                <a:cs typeface="Cambria"/>
              </a:rPr>
              <a:t>ή </a:t>
            </a:r>
            <a:r>
              <a:rPr lang="el-GR" sz="2400" spc="55" dirty="0">
                <a:solidFill>
                  <a:schemeClr val="tx1"/>
                </a:solidFill>
                <a:latin typeface="Cambria"/>
                <a:cs typeface="Cambria"/>
              </a:rPr>
              <a:t>τις</a:t>
            </a:r>
            <a:r>
              <a:rPr lang="el-GR" sz="2400" spc="145" dirty="0">
                <a:solidFill>
                  <a:schemeClr val="tx1"/>
                </a:solidFill>
                <a:latin typeface="Cambria"/>
                <a:cs typeface="Cambria"/>
              </a:rPr>
              <a:t> </a:t>
            </a:r>
            <a:r>
              <a:rPr lang="el-GR" sz="2400" spc="60" dirty="0">
                <a:solidFill>
                  <a:schemeClr val="tx1"/>
                </a:solidFill>
                <a:latin typeface="Cambria"/>
                <a:cs typeface="Cambria"/>
              </a:rPr>
              <a:t>έννοιες</a:t>
            </a:r>
            <a:r>
              <a:rPr lang="el-GR" sz="2400" spc="160" dirty="0">
                <a:solidFill>
                  <a:schemeClr val="tx1"/>
                </a:solidFill>
                <a:latin typeface="Cambria"/>
                <a:cs typeface="Cambria"/>
              </a:rPr>
              <a:t> </a:t>
            </a:r>
            <a:r>
              <a:rPr lang="el-GR" sz="2400" b="0" spc="20" dirty="0">
                <a:solidFill>
                  <a:schemeClr val="tx1"/>
                </a:solidFill>
                <a:latin typeface="Cambria"/>
                <a:cs typeface="Cambria"/>
              </a:rPr>
              <a:t>που </a:t>
            </a:r>
            <a:r>
              <a:rPr lang="el-GR" sz="2400" b="0" spc="-470" dirty="0">
                <a:solidFill>
                  <a:schemeClr val="tx1"/>
                </a:solidFill>
                <a:latin typeface="Cambria"/>
                <a:cs typeface="Cambria"/>
              </a:rPr>
              <a:t> </a:t>
            </a:r>
            <a:r>
              <a:rPr lang="el-GR" sz="2400" b="0" spc="25" dirty="0">
                <a:solidFill>
                  <a:schemeClr val="tx1"/>
                </a:solidFill>
                <a:latin typeface="Cambria"/>
                <a:cs typeface="Cambria"/>
              </a:rPr>
              <a:t>αποτελούν </a:t>
            </a:r>
            <a:r>
              <a:rPr lang="el-GR" sz="2400" b="0" spc="-20" dirty="0">
                <a:solidFill>
                  <a:schemeClr val="tx1"/>
                </a:solidFill>
                <a:latin typeface="Cambria"/>
                <a:cs typeface="Cambria"/>
              </a:rPr>
              <a:t>υπόβαθρο</a:t>
            </a:r>
            <a:r>
              <a:rPr lang="el-GR" sz="2400" b="0" spc="-15" dirty="0">
                <a:solidFill>
                  <a:schemeClr val="tx1"/>
                </a:solidFill>
                <a:latin typeface="Cambria"/>
                <a:cs typeface="Cambria"/>
              </a:rPr>
              <a:t> </a:t>
            </a:r>
            <a:r>
              <a:rPr lang="el-GR" sz="2400" b="0" spc="35" dirty="0">
                <a:solidFill>
                  <a:schemeClr val="tx1"/>
                </a:solidFill>
                <a:latin typeface="Cambria"/>
                <a:cs typeface="Cambria"/>
              </a:rPr>
              <a:t>της </a:t>
            </a:r>
            <a:r>
              <a:rPr lang="el-GR" sz="2400" b="0" spc="20" dirty="0">
                <a:solidFill>
                  <a:schemeClr val="tx1"/>
                </a:solidFill>
                <a:latin typeface="Cambria"/>
                <a:cs typeface="Cambria"/>
              </a:rPr>
              <a:t>διδασκαλίας </a:t>
            </a:r>
            <a:r>
              <a:rPr lang="el-GR" sz="2400" b="0" spc="35" dirty="0">
                <a:solidFill>
                  <a:schemeClr val="tx1"/>
                </a:solidFill>
                <a:latin typeface="Cambria"/>
                <a:cs typeface="Cambria"/>
              </a:rPr>
              <a:t>μας </a:t>
            </a:r>
            <a:r>
              <a:rPr lang="el-GR" sz="2400" b="0" spc="15" dirty="0">
                <a:solidFill>
                  <a:schemeClr val="tx1"/>
                </a:solidFill>
                <a:latin typeface="Cambria"/>
                <a:cs typeface="Cambria"/>
              </a:rPr>
              <a:t>έτσι </a:t>
            </a:r>
            <a:r>
              <a:rPr lang="el-GR" sz="2400" b="0" spc="-95" dirty="0">
                <a:solidFill>
                  <a:schemeClr val="tx1"/>
                </a:solidFill>
                <a:latin typeface="Cambria"/>
                <a:cs typeface="Cambria"/>
              </a:rPr>
              <a:t>ώστε</a:t>
            </a:r>
            <a:r>
              <a:rPr lang="el-GR" sz="2400" b="0" spc="-90" dirty="0">
                <a:solidFill>
                  <a:schemeClr val="tx1"/>
                </a:solidFill>
                <a:latin typeface="Cambria"/>
                <a:cs typeface="Cambria"/>
              </a:rPr>
              <a:t>  </a:t>
            </a:r>
            <a:r>
              <a:rPr lang="el-GR" sz="2400" b="0" spc="125" dirty="0">
                <a:solidFill>
                  <a:schemeClr val="tx1"/>
                </a:solidFill>
                <a:latin typeface="Cambria"/>
                <a:cs typeface="Cambria"/>
              </a:rPr>
              <a:t>η </a:t>
            </a:r>
            <a:r>
              <a:rPr lang="el-GR" sz="2400" b="0" spc="130" dirty="0">
                <a:solidFill>
                  <a:schemeClr val="tx1"/>
                </a:solidFill>
                <a:latin typeface="Cambria"/>
                <a:cs typeface="Cambria"/>
              </a:rPr>
              <a:t> </a:t>
            </a:r>
            <a:r>
              <a:rPr lang="el-GR" sz="2400" b="0" spc="35" dirty="0">
                <a:solidFill>
                  <a:schemeClr val="tx1"/>
                </a:solidFill>
                <a:latin typeface="Cambria"/>
                <a:cs typeface="Cambria"/>
              </a:rPr>
              <a:t>νέα </a:t>
            </a:r>
            <a:r>
              <a:rPr lang="el-GR" sz="2400" b="0" spc="-20" dirty="0">
                <a:solidFill>
                  <a:schemeClr val="tx1"/>
                </a:solidFill>
                <a:latin typeface="Cambria"/>
                <a:cs typeface="Cambria"/>
              </a:rPr>
              <a:t>γνώση</a:t>
            </a:r>
            <a:r>
              <a:rPr lang="el-GR" sz="2400" b="0" spc="-15" dirty="0">
                <a:solidFill>
                  <a:schemeClr val="tx1"/>
                </a:solidFill>
                <a:latin typeface="Cambria"/>
                <a:cs typeface="Cambria"/>
              </a:rPr>
              <a:t> </a:t>
            </a:r>
            <a:r>
              <a:rPr lang="el-GR" sz="2400" b="0" spc="35" dirty="0">
                <a:solidFill>
                  <a:schemeClr val="tx1"/>
                </a:solidFill>
                <a:latin typeface="Cambria"/>
                <a:cs typeface="Cambria"/>
              </a:rPr>
              <a:t>να </a:t>
            </a:r>
            <a:r>
              <a:rPr lang="el-GR" sz="2400" b="0" spc="65" dirty="0">
                <a:solidFill>
                  <a:schemeClr val="tx1"/>
                </a:solidFill>
                <a:latin typeface="Cambria"/>
                <a:cs typeface="Cambria"/>
              </a:rPr>
              <a:t>ενταχθεί </a:t>
            </a:r>
            <a:r>
              <a:rPr lang="el-GR" sz="2400" b="0" spc="-80" dirty="0">
                <a:solidFill>
                  <a:schemeClr val="tx1"/>
                </a:solidFill>
                <a:latin typeface="Cambria"/>
                <a:cs typeface="Cambria"/>
              </a:rPr>
              <a:t>στο</a:t>
            </a:r>
            <a:r>
              <a:rPr lang="el-GR" sz="2400" b="0" spc="-75" dirty="0">
                <a:solidFill>
                  <a:schemeClr val="tx1"/>
                </a:solidFill>
                <a:latin typeface="Cambria"/>
                <a:cs typeface="Cambria"/>
              </a:rPr>
              <a:t> </a:t>
            </a:r>
            <a:r>
              <a:rPr lang="el-GR" sz="2400" b="0" spc="30" dirty="0" err="1">
                <a:solidFill>
                  <a:schemeClr val="tx1"/>
                </a:solidFill>
                <a:latin typeface="Cambria"/>
                <a:cs typeface="Cambria"/>
              </a:rPr>
              <a:t>προϋπάρχον</a:t>
            </a:r>
            <a:r>
              <a:rPr lang="el-GR" sz="2400" b="0" spc="30" dirty="0">
                <a:solidFill>
                  <a:schemeClr val="tx1"/>
                </a:solidFill>
                <a:latin typeface="Cambria"/>
                <a:cs typeface="Cambria"/>
              </a:rPr>
              <a:t> </a:t>
            </a:r>
            <a:r>
              <a:rPr lang="el-GR" sz="2400" b="0" spc="55" dirty="0">
                <a:solidFill>
                  <a:schemeClr val="tx1"/>
                </a:solidFill>
                <a:latin typeface="Cambria"/>
                <a:cs typeface="Cambria"/>
              </a:rPr>
              <a:t>εννοιολογικό </a:t>
            </a:r>
            <a:r>
              <a:rPr lang="el-GR" sz="2400" b="0" spc="60" dirty="0">
                <a:solidFill>
                  <a:schemeClr val="tx1"/>
                </a:solidFill>
                <a:latin typeface="Cambria"/>
                <a:cs typeface="Cambria"/>
              </a:rPr>
              <a:t> </a:t>
            </a:r>
            <a:r>
              <a:rPr lang="el-GR" sz="2400" b="0" spc="40" dirty="0">
                <a:solidFill>
                  <a:schemeClr val="tx1"/>
                </a:solidFill>
                <a:latin typeface="Cambria"/>
                <a:cs typeface="Cambria"/>
              </a:rPr>
              <a:t>πλαίσιο</a:t>
            </a:r>
            <a:r>
              <a:rPr lang="el-GR" sz="2400" b="0" spc="155" dirty="0">
                <a:solidFill>
                  <a:schemeClr val="tx1"/>
                </a:solidFill>
                <a:latin typeface="Cambria"/>
                <a:cs typeface="Cambria"/>
              </a:rPr>
              <a:t> </a:t>
            </a:r>
            <a:r>
              <a:rPr lang="el-GR" sz="2400" b="0" spc="-60" dirty="0">
                <a:solidFill>
                  <a:schemeClr val="tx1"/>
                </a:solidFill>
                <a:latin typeface="Cambria"/>
                <a:cs typeface="Cambria"/>
              </a:rPr>
              <a:t>των</a:t>
            </a:r>
            <a:r>
              <a:rPr lang="el-GR" sz="2400" b="0" spc="140" dirty="0">
                <a:solidFill>
                  <a:schemeClr val="tx1"/>
                </a:solidFill>
                <a:latin typeface="Cambria"/>
                <a:cs typeface="Cambria"/>
              </a:rPr>
              <a:t> </a:t>
            </a:r>
            <a:r>
              <a:rPr lang="el-GR" sz="2400" b="0" spc="-20" dirty="0">
                <a:solidFill>
                  <a:schemeClr val="tx1"/>
                </a:solidFill>
                <a:latin typeface="Cambria"/>
                <a:cs typeface="Cambria"/>
              </a:rPr>
              <a:t>μαθητών/τριών.</a:t>
            </a:r>
          </a:p>
          <a:p>
            <a:pPr marL="355600" indent="-342900">
              <a:lnSpc>
                <a:spcPct val="100000"/>
              </a:lnSpc>
              <a:spcBef>
                <a:spcPts val="605"/>
              </a:spcBef>
              <a:buClr>
                <a:schemeClr val="tx1"/>
              </a:buClr>
              <a:buSzPct val="68181"/>
              <a:buFont typeface="Wingdings" panose="05000000000000000000" pitchFamily="2" charset="2"/>
              <a:buChar char="q"/>
              <a:tabLst>
                <a:tab pos="287020" algn="l"/>
              </a:tabLst>
            </a:pPr>
            <a:r>
              <a:rPr lang="el-GR" sz="2400" b="0" spc="-20" dirty="0">
                <a:solidFill>
                  <a:schemeClr val="tx1"/>
                </a:solidFill>
                <a:latin typeface="Cambria"/>
                <a:cs typeface="Cambria"/>
              </a:rPr>
              <a:t>Συμβουλευόμαστε το ΠΣ και το σχολικό εγχειρίδιο για να έχουμε εικόνα πού περίπου θα κινηθούμε.</a:t>
            </a:r>
            <a:endParaRPr lang="el-GR" sz="2400" b="0" dirty="0">
              <a:solidFill>
                <a:schemeClr val="tx1"/>
              </a:solidFill>
              <a:latin typeface="Cambria"/>
              <a:cs typeface="Cambria"/>
            </a:endParaRPr>
          </a:p>
          <a:p>
            <a:endParaRPr lang="el-GR" dirty="0"/>
          </a:p>
        </p:txBody>
      </p:sp>
      <p:sp>
        <p:nvSpPr>
          <p:cNvPr id="3" name="Title 2">
            <a:extLst>
              <a:ext uri="{FF2B5EF4-FFF2-40B4-BE49-F238E27FC236}">
                <a16:creationId xmlns:a16="http://schemas.microsoft.com/office/drawing/2014/main" id="{D12217F2-26A7-4A3C-8487-C025DABA2B09}"/>
              </a:ext>
            </a:extLst>
          </p:cNvPr>
          <p:cNvSpPr>
            <a:spLocks noGrp="1"/>
          </p:cNvSpPr>
          <p:nvPr>
            <p:ph type="title"/>
          </p:nvPr>
        </p:nvSpPr>
        <p:spPr/>
        <p:txBody>
          <a:bodyPr>
            <a:normAutofit/>
          </a:bodyPr>
          <a:lstStyle/>
          <a:p>
            <a:pPr algn="ctr"/>
            <a:r>
              <a:rPr lang="el-GR" sz="3200" b="0" dirty="0">
                <a:solidFill>
                  <a:schemeClr val="tx1"/>
                </a:solidFill>
              </a:rPr>
              <a:t>Τι διδάσκουμε</a:t>
            </a:r>
            <a:r>
              <a:rPr lang="el-GR" sz="3200" b="0" dirty="0">
                <a:solidFill>
                  <a:schemeClr val="tx1"/>
                </a:solidFill>
                <a:latin typeface="Trebuchet MS" panose="020B0603020202020204" pitchFamily="34" charset="0"/>
              </a:rPr>
              <a:t>;</a:t>
            </a:r>
            <a:endParaRPr lang="el-GR" sz="3200" b="0" dirty="0">
              <a:solidFill>
                <a:schemeClr val="tx1"/>
              </a:solidFill>
            </a:endParaRPr>
          </a:p>
        </p:txBody>
      </p:sp>
    </p:spTree>
    <p:extLst>
      <p:ext uri="{BB962C8B-B14F-4D97-AF65-F5344CB8AC3E}">
        <p14:creationId xmlns:p14="http://schemas.microsoft.com/office/powerpoint/2010/main" val="8002837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4FDAA9C-FA86-4AC9-AB4D-AA46B5056B44}"/>
              </a:ext>
            </a:extLst>
          </p:cNvPr>
          <p:cNvSpPr>
            <a:spLocks noGrp="1"/>
          </p:cNvSpPr>
          <p:nvPr>
            <p:ph type="body" sz="quarter" idx="11"/>
          </p:nvPr>
        </p:nvSpPr>
        <p:spPr>
          <a:xfrm>
            <a:off x="762000" y="1257300"/>
            <a:ext cx="7785100" cy="5359400"/>
          </a:xfrm>
        </p:spPr>
        <p:txBody>
          <a:bodyPr>
            <a:noAutofit/>
          </a:bodyPr>
          <a:lstStyle/>
          <a:p>
            <a:pPr marL="354965" indent="-342900">
              <a:lnSpc>
                <a:spcPct val="100000"/>
              </a:lnSpc>
              <a:spcBef>
                <a:spcPts val="95"/>
              </a:spcBef>
              <a:buClr>
                <a:srgbClr val="78482A"/>
              </a:buClr>
              <a:buSzPct val="68181"/>
              <a:buFont typeface="Wingdings" panose="05000000000000000000" pitchFamily="2" charset="2"/>
              <a:buChar char="q"/>
              <a:tabLst>
                <a:tab pos="287655" algn="l"/>
                <a:tab pos="1655445" algn="l"/>
              </a:tabLst>
            </a:pPr>
            <a:r>
              <a:rPr lang="el-GR" sz="2400" b="0" spc="225" dirty="0">
                <a:latin typeface="Cambria"/>
                <a:cs typeface="Cambria"/>
              </a:rPr>
              <a:t>Οι</a:t>
            </a:r>
            <a:r>
              <a:rPr lang="el-GR" sz="2400" b="0" spc="240" dirty="0">
                <a:latin typeface="Cambria"/>
                <a:cs typeface="Cambria"/>
              </a:rPr>
              <a:t> </a:t>
            </a:r>
            <a:r>
              <a:rPr lang="el-GR" sz="2400" b="0" spc="5" dirty="0">
                <a:latin typeface="Cambria"/>
                <a:cs typeface="Cambria"/>
              </a:rPr>
              <a:t>στόχοι </a:t>
            </a:r>
            <a:r>
              <a:rPr lang="el-GR" sz="2400" b="0" spc="10" dirty="0">
                <a:latin typeface="Cambria"/>
                <a:cs typeface="Cambria"/>
              </a:rPr>
              <a:t>διατυπώνουν</a:t>
            </a:r>
            <a:r>
              <a:rPr lang="el-GR" sz="2400" b="0" spc="150" dirty="0">
                <a:latin typeface="Cambria"/>
                <a:cs typeface="Cambria"/>
              </a:rPr>
              <a:t> </a:t>
            </a:r>
            <a:r>
              <a:rPr lang="el-GR" sz="2400" b="0" spc="75" dirty="0">
                <a:latin typeface="Cambria"/>
                <a:cs typeface="Cambria"/>
              </a:rPr>
              <a:t>τι</a:t>
            </a:r>
            <a:r>
              <a:rPr lang="el-GR" sz="2400" b="0" spc="130" dirty="0">
                <a:latin typeface="Cambria"/>
                <a:cs typeface="Cambria"/>
              </a:rPr>
              <a:t> </a:t>
            </a:r>
            <a:r>
              <a:rPr lang="el-GR" sz="2400" b="0" spc="-20" dirty="0">
                <a:latin typeface="Cambria"/>
                <a:cs typeface="Cambria"/>
              </a:rPr>
              <a:t>θα</a:t>
            </a:r>
            <a:r>
              <a:rPr lang="el-GR" sz="2400" b="0" spc="140" dirty="0">
                <a:latin typeface="Cambria"/>
                <a:cs typeface="Cambria"/>
              </a:rPr>
              <a:t> </a:t>
            </a:r>
            <a:r>
              <a:rPr lang="el-GR" sz="2400" b="0" spc="60" dirty="0">
                <a:latin typeface="Cambria"/>
                <a:cs typeface="Cambria"/>
              </a:rPr>
              <a:t>πρέπει</a:t>
            </a:r>
            <a:r>
              <a:rPr lang="el-GR" sz="2400" b="0" spc="125" dirty="0">
                <a:latin typeface="Cambria"/>
                <a:cs typeface="Cambria"/>
              </a:rPr>
              <a:t> </a:t>
            </a:r>
            <a:r>
              <a:rPr lang="el-GR" sz="2400" b="0" spc="35" dirty="0">
                <a:latin typeface="Cambria"/>
                <a:cs typeface="Cambria"/>
              </a:rPr>
              <a:t>να</a:t>
            </a:r>
            <a:r>
              <a:rPr lang="el-GR" sz="2400" b="0" spc="135" dirty="0">
                <a:latin typeface="Cambria"/>
                <a:cs typeface="Cambria"/>
              </a:rPr>
              <a:t> </a:t>
            </a:r>
            <a:r>
              <a:rPr lang="el-GR" sz="2400" b="0" spc="55" dirty="0">
                <a:latin typeface="Cambria"/>
                <a:cs typeface="Cambria"/>
              </a:rPr>
              <a:t>κάνουν</a:t>
            </a:r>
            <a:r>
              <a:rPr lang="el-GR" sz="2400" b="0" spc="160" dirty="0">
                <a:latin typeface="Cambria"/>
                <a:cs typeface="Cambria"/>
              </a:rPr>
              <a:t> </a:t>
            </a:r>
            <a:r>
              <a:rPr lang="el-GR" sz="2400" b="0" spc="55" dirty="0">
                <a:latin typeface="Cambria"/>
                <a:cs typeface="Cambria"/>
              </a:rPr>
              <a:t>οι</a:t>
            </a:r>
            <a:r>
              <a:rPr lang="el-GR" sz="2400" b="0" dirty="0">
                <a:latin typeface="Cambria"/>
                <a:cs typeface="Cambria"/>
              </a:rPr>
              <a:t> </a:t>
            </a:r>
            <a:r>
              <a:rPr lang="el-GR" sz="2400" b="0" spc="55" dirty="0">
                <a:latin typeface="Cambria"/>
                <a:cs typeface="Cambria"/>
              </a:rPr>
              <a:t>μαθητές</a:t>
            </a:r>
            <a:r>
              <a:rPr lang="el-GR" sz="2400" b="0" spc="145" dirty="0">
                <a:latin typeface="Cambria"/>
                <a:cs typeface="Cambria"/>
              </a:rPr>
              <a:t> </a:t>
            </a:r>
            <a:r>
              <a:rPr lang="el-GR" sz="2400" b="0" spc="25" dirty="0">
                <a:latin typeface="Cambria"/>
                <a:cs typeface="Cambria"/>
              </a:rPr>
              <a:t>μετά</a:t>
            </a:r>
            <a:r>
              <a:rPr lang="el-GR" sz="2400" b="0" spc="150" dirty="0">
                <a:latin typeface="Cambria"/>
                <a:cs typeface="Cambria"/>
              </a:rPr>
              <a:t> </a:t>
            </a:r>
            <a:r>
              <a:rPr lang="el-GR" sz="2400" b="0" spc="70" dirty="0">
                <a:latin typeface="Cambria"/>
                <a:cs typeface="Cambria"/>
              </a:rPr>
              <a:t>την</a:t>
            </a:r>
            <a:r>
              <a:rPr lang="el-GR" sz="2400" b="0" spc="150" dirty="0">
                <a:latin typeface="Cambria"/>
                <a:cs typeface="Cambria"/>
              </a:rPr>
              <a:t> </a:t>
            </a:r>
            <a:r>
              <a:rPr lang="el-GR" sz="2400" b="0" spc="5" dirty="0">
                <a:latin typeface="Cambria"/>
                <a:cs typeface="Cambria"/>
              </a:rPr>
              <a:t>ολοκλήρωση</a:t>
            </a:r>
            <a:r>
              <a:rPr lang="el-GR" sz="2400" b="0" spc="135" dirty="0">
                <a:latin typeface="Cambria"/>
                <a:cs typeface="Cambria"/>
              </a:rPr>
              <a:t> </a:t>
            </a:r>
            <a:r>
              <a:rPr lang="el-GR" sz="2400" b="0" spc="35" dirty="0">
                <a:latin typeface="Cambria"/>
                <a:cs typeface="Cambria"/>
              </a:rPr>
              <a:t>της</a:t>
            </a:r>
            <a:r>
              <a:rPr lang="el-GR" sz="2400" b="0" spc="145" dirty="0">
                <a:latin typeface="Cambria"/>
                <a:cs typeface="Cambria"/>
              </a:rPr>
              <a:t> </a:t>
            </a:r>
            <a:r>
              <a:rPr lang="el-GR" sz="2400" b="0" spc="30" dirty="0">
                <a:latin typeface="Cambria"/>
                <a:cs typeface="Cambria"/>
              </a:rPr>
              <a:t>διδασκαλίας.</a:t>
            </a:r>
            <a:endParaRPr lang="el-GR" sz="2400" b="0" dirty="0">
              <a:latin typeface="Cambria"/>
              <a:cs typeface="Cambria"/>
            </a:endParaRPr>
          </a:p>
          <a:p>
            <a:pPr marL="354965" indent="-342900">
              <a:lnSpc>
                <a:spcPct val="100000"/>
              </a:lnSpc>
              <a:spcBef>
                <a:spcPts val="95"/>
              </a:spcBef>
              <a:buClr>
                <a:srgbClr val="78482A"/>
              </a:buClr>
              <a:buSzPct val="68181"/>
              <a:buFont typeface="Wingdings" panose="05000000000000000000" pitchFamily="2" charset="2"/>
              <a:buChar char="q"/>
              <a:tabLst>
                <a:tab pos="287655" algn="l"/>
                <a:tab pos="1655445" algn="l"/>
              </a:tabLst>
            </a:pPr>
            <a:r>
              <a:rPr lang="el-GR" sz="2400" b="0" spc="145" dirty="0">
                <a:latin typeface="Cambria"/>
                <a:cs typeface="Cambria"/>
              </a:rPr>
              <a:t>Είναι</a:t>
            </a:r>
            <a:r>
              <a:rPr lang="el-GR" sz="2400" b="0" spc="160" dirty="0">
                <a:latin typeface="Cambria"/>
                <a:cs typeface="Cambria"/>
              </a:rPr>
              <a:t> </a:t>
            </a:r>
            <a:r>
              <a:rPr lang="el-GR" sz="2400" b="0" spc="75" dirty="0">
                <a:latin typeface="Cambria"/>
                <a:cs typeface="Cambria"/>
              </a:rPr>
              <a:t>συγκεκριμένοι,</a:t>
            </a:r>
            <a:r>
              <a:rPr lang="el-GR" sz="2400" b="0" spc="165" dirty="0">
                <a:latin typeface="Cambria"/>
                <a:cs typeface="Cambria"/>
              </a:rPr>
              <a:t> </a:t>
            </a:r>
            <a:r>
              <a:rPr lang="el-GR" sz="2400" b="0" spc="55" dirty="0">
                <a:latin typeface="Cambria"/>
                <a:cs typeface="Cambria"/>
              </a:rPr>
              <a:t>μετρήσιμοι</a:t>
            </a:r>
            <a:r>
              <a:rPr lang="el-GR" sz="2400" b="0" spc="150" dirty="0">
                <a:latin typeface="Cambria"/>
                <a:cs typeface="Cambria"/>
              </a:rPr>
              <a:t> </a:t>
            </a:r>
            <a:r>
              <a:rPr lang="el-GR" sz="2400" b="0" spc="90" dirty="0">
                <a:latin typeface="Cambria"/>
                <a:cs typeface="Cambria"/>
              </a:rPr>
              <a:t>και</a:t>
            </a:r>
            <a:r>
              <a:rPr lang="el-GR" sz="2400" b="0" spc="130" dirty="0">
                <a:latin typeface="Cambria"/>
                <a:cs typeface="Cambria"/>
              </a:rPr>
              <a:t> </a:t>
            </a:r>
            <a:r>
              <a:rPr lang="el-GR" sz="2400" b="0" spc="80" dirty="0">
                <a:latin typeface="Cambria"/>
                <a:cs typeface="Cambria"/>
              </a:rPr>
              <a:t>ξεκινούν</a:t>
            </a:r>
            <a:r>
              <a:rPr lang="el-GR" sz="2400" b="0" spc="150" dirty="0">
                <a:latin typeface="Cambria"/>
                <a:cs typeface="Cambria"/>
              </a:rPr>
              <a:t> </a:t>
            </a:r>
            <a:r>
              <a:rPr lang="el-GR" sz="2400" b="0" spc="95" dirty="0">
                <a:latin typeface="Cambria"/>
                <a:cs typeface="Cambria"/>
              </a:rPr>
              <a:t>με</a:t>
            </a:r>
            <a:r>
              <a:rPr lang="el-GR" sz="2400" b="0" spc="135" dirty="0">
                <a:latin typeface="Cambria"/>
                <a:cs typeface="Cambria"/>
              </a:rPr>
              <a:t> </a:t>
            </a:r>
            <a:r>
              <a:rPr lang="el-GR" sz="2400" b="0" spc="70" dirty="0">
                <a:latin typeface="Cambria"/>
                <a:cs typeface="Cambria"/>
              </a:rPr>
              <a:t>την </a:t>
            </a:r>
            <a:r>
              <a:rPr lang="el-GR" sz="2400" b="0" spc="-470" dirty="0">
                <a:latin typeface="Cambria"/>
                <a:cs typeface="Cambria"/>
              </a:rPr>
              <a:t> </a:t>
            </a:r>
            <a:r>
              <a:rPr lang="el-GR" sz="2400" b="0" spc="-15" dirty="0">
                <a:latin typeface="Cambria"/>
                <a:cs typeface="Cambria"/>
              </a:rPr>
              <a:t>πρόταση</a:t>
            </a:r>
            <a:r>
              <a:rPr lang="el-GR" sz="2400" b="0" spc="140" dirty="0">
                <a:latin typeface="Cambria"/>
                <a:cs typeface="Cambria"/>
              </a:rPr>
              <a:t> </a:t>
            </a:r>
            <a:r>
              <a:rPr lang="el-GR" sz="2400" spc="20" dirty="0">
                <a:latin typeface="Cambria"/>
                <a:cs typeface="Cambria"/>
              </a:rPr>
              <a:t>«Μετά</a:t>
            </a:r>
            <a:r>
              <a:rPr lang="el-GR" sz="2400" spc="130" dirty="0">
                <a:latin typeface="Cambria"/>
                <a:cs typeface="Cambria"/>
              </a:rPr>
              <a:t> </a:t>
            </a:r>
            <a:r>
              <a:rPr lang="el-GR" sz="2400" spc="70" dirty="0">
                <a:latin typeface="Cambria"/>
                <a:cs typeface="Cambria"/>
              </a:rPr>
              <a:t>την</a:t>
            </a:r>
            <a:r>
              <a:rPr lang="el-GR" sz="2400" spc="140" dirty="0">
                <a:latin typeface="Cambria"/>
                <a:cs typeface="Cambria"/>
              </a:rPr>
              <a:t> </a:t>
            </a:r>
            <a:r>
              <a:rPr lang="el-GR" sz="2400" spc="5" dirty="0">
                <a:latin typeface="Cambria"/>
                <a:cs typeface="Cambria"/>
              </a:rPr>
              <a:t>ολοκλήρωση</a:t>
            </a:r>
            <a:r>
              <a:rPr lang="el-GR" sz="2400" spc="130" dirty="0">
                <a:latin typeface="Cambria"/>
                <a:cs typeface="Cambria"/>
              </a:rPr>
              <a:t> </a:t>
            </a:r>
            <a:r>
              <a:rPr lang="el-GR" sz="2400" spc="35" dirty="0">
                <a:latin typeface="Cambria"/>
                <a:cs typeface="Cambria"/>
              </a:rPr>
              <a:t>της</a:t>
            </a:r>
            <a:r>
              <a:rPr lang="el-GR" sz="2400" spc="140" dirty="0">
                <a:latin typeface="Cambria"/>
                <a:cs typeface="Cambria"/>
              </a:rPr>
              <a:t> </a:t>
            </a:r>
            <a:r>
              <a:rPr lang="el-GR" sz="2400" spc="20" dirty="0">
                <a:latin typeface="Cambria"/>
                <a:cs typeface="Cambria"/>
              </a:rPr>
              <a:t>διδασκαλίας</a:t>
            </a:r>
            <a:r>
              <a:rPr lang="el-GR" sz="2400" spc="140" dirty="0">
                <a:latin typeface="Cambria"/>
                <a:cs typeface="Cambria"/>
              </a:rPr>
              <a:t> </a:t>
            </a:r>
            <a:r>
              <a:rPr lang="el-GR" sz="2400" spc="55" dirty="0">
                <a:latin typeface="Cambria"/>
                <a:cs typeface="Cambria"/>
              </a:rPr>
              <a:t>οι μαθητές θα είναι σε θέση</a:t>
            </a:r>
            <a:r>
              <a:rPr lang="el-GR" sz="2400" spc="135" dirty="0">
                <a:latin typeface="Cambria"/>
                <a:cs typeface="Cambria"/>
              </a:rPr>
              <a:t> </a:t>
            </a:r>
            <a:r>
              <a:rPr lang="el-GR" sz="2400" spc="35" dirty="0">
                <a:latin typeface="Cambria"/>
                <a:cs typeface="Cambria"/>
              </a:rPr>
              <a:t>να</a:t>
            </a:r>
            <a:r>
              <a:rPr lang="el-GR" sz="2400" spc="135" dirty="0">
                <a:latin typeface="Cambria"/>
                <a:cs typeface="Cambria"/>
              </a:rPr>
              <a:t> </a:t>
            </a:r>
            <a:r>
              <a:rPr lang="el-GR" sz="2400" spc="185" dirty="0">
                <a:latin typeface="Cambria"/>
                <a:cs typeface="Cambria"/>
              </a:rPr>
              <a:t>…».</a:t>
            </a:r>
            <a:endParaRPr lang="el-GR" sz="2400" dirty="0">
              <a:latin typeface="Cambria"/>
              <a:cs typeface="Cambria"/>
            </a:endParaRPr>
          </a:p>
          <a:p>
            <a:pPr marL="354965" indent="-342900">
              <a:lnSpc>
                <a:spcPct val="100000"/>
              </a:lnSpc>
              <a:spcBef>
                <a:spcPts val="95"/>
              </a:spcBef>
              <a:buClr>
                <a:srgbClr val="78482A"/>
              </a:buClr>
              <a:buSzPct val="68181"/>
              <a:buFont typeface="Wingdings" panose="05000000000000000000" pitchFamily="2" charset="2"/>
              <a:buChar char="q"/>
              <a:tabLst>
                <a:tab pos="287655" algn="l"/>
                <a:tab pos="1655445" algn="l"/>
              </a:tabLst>
            </a:pPr>
            <a:r>
              <a:rPr lang="el-GR" sz="2400" b="0" spc="15" dirty="0">
                <a:latin typeface="Cambria"/>
                <a:cs typeface="Cambria"/>
              </a:rPr>
              <a:t>Καταγράφουμε</a:t>
            </a:r>
            <a:r>
              <a:rPr lang="el-GR" sz="2400" b="0" spc="20" dirty="0">
                <a:latin typeface="Cambria"/>
                <a:cs typeface="Cambria"/>
              </a:rPr>
              <a:t> </a:t>
            </a:r>
            <a:r>
              <a:rPr lang="el-GR" sz="2400" b="0" spc="30" dirty="0">
                <a:latin typeface="Cambria"/>
                <a:cs typeface="Cambria"/>
              </a:rPr>
              <a:t>κυρίως </a:t>
            </a:r>
            <a:r>
              <a:rPr lang="el-GR" sz="2400" spc="5" dirty="0">
                <a:latin typeface="Cambria"/>
                <a:cs typeface="Cambria"/>
              </a:rPr>
              <a:t>γνωστικούς </a:t>
            </a:r>
            <a:r>
              <a:rPr lang="el-GR" sz="2400" spc="15" dirty="0">
                <a:latin typeface="Cambria"/>
                <a:cs typeface="Cambria"/>
              </a:rPr>
              <a:t>στόχους, </a:t>
            </a:r>
            <a:r>
              <a:rPr lang="el-GR" sz="2400" b="0" spc="-10" dirty="0">
                <a:latin typeface="Cambria"/>
                <a:cs typeface="Cambria"/>
              </a:rPr>
              <a:t>στόχους </a:t>
            </a:r>
            <a:r>
              <a:rPr lang="el-GR" sz="2400" b="0" spc="-5" dirty="0">
                <a:latin typeface="Cambria"/>
                <a:cs typeface="Cambria"/>
              </a:rPr>
              <a:t> </a:t>
            </a:r>
            <a:r>
              <a:rPr lang="el-GR" sz="2400" b="0" spc="35" dirty="0">
                <a:latin typeface="Cambria"/>
                <a:cs typeface="Cambria"/>
              </a:rPr>
              <a:t>δηλαδή</a:t>
            </a:r>
            <a:r>
              <a:rPr lang="el-GR" sz="2400" b="0" spc="130" dirty="0">
                <a:latin typeface="Cambria"/>
                <a:cs typeface="Cambria"/>
              </a:rPr>
              <a:t> </a:t>
            </a:r>
            <a:r>
              <a:rPr lang="el-GR" sz="2400" b="0" spc="20" dirty="0">
                <a:latin typeface="Cambria"/>
                <a:cs typeface="Cambria"/>
              </a:rPr>
              <a:t>που</a:t>
            </a:r>
            <a:r>
              <a:rPr lang="el-GR" sz="2400" b="0" spc="150" dirty="0">
                <a:latin typeface="Cambria"/>
                <a:cs typeface="Cambria"/>
              </a:rPr>
              <a:t> </a:t>
            </a:r>
            <a:r>
              <a:rPr lang="el-GR" sz="2400" b="0" spc="-5" dirty="0">
                <a:latin typeface="Cambria"/>
                <a:cs typeface="Cambria"/>
              </a:rPr>
              <a:t>αναφέρονται</a:t>
            </a:r>
            <a:r>
              <a:rPr lang="el-GR" sz="2400" b="0" spc="165" dirty="0">
                <a:latin typeface="Cambria"/>
                <a:cs typeface="Cambria"/>
              </a:rPr>
              <a:t> </a:t>
            </a:r>
            <a:r>
              <a:rPr lang="el-GR" sz="2400" b="0" dirty="0">
                <a:latin typeface="Cambria"/>
                <a:cs typeface="Cambria"/>
              </a:rPr>
              <a:t>στις</a:t>
            </a:r>
            <a:r>
              <a:rPr lang="el-GR" sz="2400" b="0" spc="140" dirty="0">
                <a:latin typeface="Cambria"/>
                <a:cs typeface="Cambria"/>
              </a:rPr>
              <a:t> </a:t>
            </a:r>
            <a:r>
              <a:rPr lang="el-GR" sz="2400" b="0" dirty="0">
                <a:latin typeface="Cambria"/>
                <a:cs typeface="Cambria"/>
              </a:rPr>
              <a:t>γνώσεις</a:t>
            </a:r>
            <a:r>
              <a:rPr lang="el-GR" sz="2400" b="0" spc="155" dirty="0">
                <a:latin typeface="Cambria"/>
                <a:cs typeface="Cambria"/>
              </a:rPr>
              <a:t> </a:t>
            </a:r>
            <a:r>
              <a:rPr lang="el-GR" sz="2400" b="0" spc="90" dirty="0">
                <a:latin typeface="Cambria"/>
                <a:cs typeface="Cambria"/>
              </a:rPr>
              <a:t>και</a:t>
            </a:r>
            <a:r>
              <a:rPr lang="el-GR" sz="2400" b="0" spc="135" dirty="0">
                <a:latin typeface="Cambria"/>
                <a:cs typeface="Cambria"/>
              </a:rPr>
              <a:t> </a:t>
            </a:r>
            <a:r>
              <a:rPr lang="el-GR" sz="2400" b="0" spc="60" dirty="0">
                <a:latin typeface="Cambria"/>
                <a:cs typeface="Cambria"/>
              </a:rPr>
              <a:t>νοητικές </a:t>
            </a:r>
            <a:r>
              <a:rPr lang="el-GR" sz="2400" b="0" spc="-470" dirty="0">
                <a:latin typeface="Cambria"/>
                <a:cs typeface="Cambria"/>
              </a:rPr>
              <a:t> </a:t>
            </a:r>
            <a:r>
              <a:rPr lang="el-GR" sz="2400" b="0" spc="40" dirty="0">
                <a:latin typeface="Cambria"/>
                <a:cs typeface="Cambria"/>
              </a:rPr>
              <a:t>ικανότητες</a:t>
            </a:r>
            <a:r>
              <a:rPr lang="el-GR" sz="2400" b="0" spc="160" dirty="0">
                <a:latin typeface="Cambria"/>
                <a:cs typeface="Cambria"/>
              </a:rPr>
              <a:t> </a:t>
            </a:r>
            <a:r>
              <a:rPr lang="el-GR" sz="2400" b="0" spc="20" dirty="0">
                <a:latin typeface="Cambria"/>
                <a:cs typeface="Cambria"/>
              </a:rPr>
              <a:t>που</a:t>
            </a:r>
            <a:r>
              <a:rPr lang="el-GR" sz="2400" b="0" spc="125" dirty="0">
                <a:latin typeface="Cambria"/>
                <a:cs typeface="Cambria"/>
              </a:rPr>
              <a:t> </a:t>
            </a:r>
            <a:r>
              <a:rPr lang="el-GR" sz="2400" b="0" spc="65" dirty="0">
                <a:latin typeface="Cambria"/>
                <a:cs typeface="Cambria"/>
              </a:rPr>
              <a:t>παρέχει</a:t>
            </a:r>
            <a:r>
              <a:rPr lang="el-GR" sz="2400" b="0" spc="140" dirty="0">
                <a:latin typeface="Cambria"/>
                <a:cs typeface="Cambria"/>
              </a:rPr>
              <a:t> </a:t>
            </a:r>
            <a:r>
              <a:rPr lang="el-GR" sz="2400" b="0" spc="90" dirty="0">
                <a:latin typeface="Cambria"/>
                <a:cs typeface="Cambria"/>
              </a:rPr>
              <a:t>και</a:t>
            </a:r>
            <a:r>
              <a:rPr lang="el-GR" sz="2400" b="0" spc="130" dirty="0">
                <a:latin typeface="Cambria"/>
                <a:cs typeface="Cambria"/>
              </a:rPr>
              <a:t> </a:t>
            </a:r>
            <a:r>
              <a:rPr lang="el-GR" sz="2400" b="0" spc="80" dirty="0">
                <a:latin typeface="Cambria"/>
                <a:cs typeface="Cambria"/>
              </a:rPr>
              <a:t>καλλιεργεί</a:t>
            </a:r>
            <a:r>
              <a:rPr lang="el-GR" sz="2400" b="0" spc="140" dirty="0">
                <a:latin typeface="Cambria"/>
                <a:cs typeface="Cambria"/>
              </a:rPr>
              <a:t> </a:t>
            </a:r>
            <a:r>
              <a:rPr lang="el-GR" sz="2400" b="0" spc="90" dirty="0">
                <a:latin typeface="Cambria"/>
                <a:cs typeface="Cambria"/>
              </a:rPr>
              <a:t>μια</a:t>
            </a:r>
            <a:r>
              <a:rPr lang="el-GR" sz="2400" b="0" dirty="0">
                <a:latin typeface="Cambria"/>
                <a:cs typeface="Cambria"/>
              </a:rPr>
              <a:t> </a:t>
            </a:r>
            <a:r>
              <a:rPr lang="el-GR" sz="2400" b="0" spc="75" dirty="0">
                <a:latin typeface="Cambria"/>
                <a:cs typeface="Cambria"/>
              </a:rPr>
              <a:t>συγκεκριμένη</a:t>
            </a:r>
            <a:r>
              <a:rPr lang="el-GR" sz="2400" b="0" spc="155" dirty="0">
                <a:latin typeface="Cambria"/>
                <a:cs typeface="Cambria"/>
              </a:rPr>
              <a:t> </a:t>
            </a:r>
            <a:r>
              <a:rPr lang="el-GR" sz="2400" b="0" spc="60" dirty="0">
                <a:latin typeface="Cambria"/>
                <a:cs typeface="Cambria"/>
              </a:rPr>
              <a:t>διδακτική</a:t>
            </a:r>
            <a:r>
              <a:rPr lang="el-GR" sz="2400" b="0" spc="140" dirty="0">
                <a:latin typeface="Cambria"/>
                <a:cs typeface="Cambria"/>
              </a:rPr>
              <a:t> </a:t>
            </a:r>
            <a:r>
              <a:rPr lang="el-GR" sz="2400" b="0" spc="30" dirty="0">
                <a:latin typeface="Cambria"/>
                <a:cs typeface="Cambria"/>
              </a:rPr>
              <a:t>ενότητα, αλλά δεν ξεχνάμε να καλλιεργούμε </a:t>
            </a:r>
            <a:r>
              <a:rPr lang="el-GR" sz="2400" spc="30" dirty="0">
                <a:latin typeface="Cambria"/>
                <a:cs typeface="Cambria"/>
              </a:rPr>
              <a:t>δεξιότητες και στάσεις.</a:t>
            </a:r>
            <a:endParaRPr lang="el-GR" sz="2400" dirty="0">
              <a:latin typeface="Cambria"/>
              <a:cs typeface="Cambria"/>
            </a:endParaRPr>
          </a:p>
          <a:p>
            <a:pPr marL="354965" indent="-342900">
              <a:lnSpc>
                <a:spcPct val="100000"/>
              </a:lnSpc>
              <a:spcBef>
                <a:spcPts val="95"/>
              </a:spcBef>
              <a:buClr>
                <a:srgbClr val="78482A"/>
              </a:buClr>
              <a:buSzPct val="68181"/>
              <a:buFont typeface="Wingdings" panose="05000000000000000000" pitchFamily="2" charset="2"/>
              <a:buChar char="q"/>
              <a:tabLst>
                <a:tab pos="287655" algn="l"/>
                <a:tab pos="1655445" algn="l"/>
              </a:tabLst>
            </a:pPr>
            <a:r>
              <a:rPr lang="el-GR" sz="2400" b="0" spc="55" dirty="0">
                <a:latin typeface="Cambria"/>
                <a:cs typeface="Cambria"/>
              </a:rPr>
              <a:t>Φροντίζουμε</a:t>
            </a:r>
            <a:r>
              <a:rPr lang="el-GR" sz="2400" b="0" spc="150" dirty="0">
                <a:latin typeface="Cambria"/>
                <a:cs typeface="Cambria"/>
              </a:rPr>
              <a:t> </a:t>
            </a:r>
            <a:r>
              <a:rPr lang="el-GR" sz="2400" b="0" spc="55" dirty="0">
                <a:latin typeface="Cambria"/>
                <a:cs typeface="Cambria"/>
              </a:rPr>
              <a:t>οι</a:t>
            </a:r>
            <a:r>
              <a:rPr lang="el-GR" sz="2400" b="0" spc="125" dirty="0">
                <a:latin typeface="Cambria"/>
                <a:cs typeface="Cambria"/>
              </a:rPr>
              <a:t> </a:t>
            </a:r>
            <a:r>
              <a:rPr lang="el-GR" sz="2400" b="0" spc="10" dirty="0">
                <a:latin typeface="Cambria"/>
                <a:cs typeface="Cambria"/>
              </a:rPr>
              <a:t>στόχοι</a:t>
            </a:r>
            <a:r>
              <a:rPr lang="el-GR" sz="2400" b="0" spc="135" dirty="0">
                <a:latin typeface="Cambria"/>
                <a:cs typeface="Cambria"/>
              </a:rPr>
              <a:t> </a:t>
            </a:r>
            <a:r>
              <a:rPr lang="el-GR" sz="2400" b="0" spc="35" dirty="0">
                <a:latin typeface="Cambria"/>
                <a:cs typeface="Cambria"/>
              </a:rPr>
              <a:t>μας</a:t>
            </a:r>
            <a:r>
              <a:rPr lang="el-GR" sz="2400" b="0" spc="135" dirty="0">
                <a:latin typeface="Cambria"/>
                <a:cs typeface="Cambria"/>
              </a:rPr>
              <a:t> </a:t>
            </a:r>
            <a:r>
              <a:rPr lang="el-GR" sz="2400" b="0" spc="35" dirty="0">
                <a:latin typeface="Cambria"/>
                <a:cs typeface="Cambria"/>
              </a:rPr>
              <a:t>να</a:t>
            </a:r>
            <a:r>
              <a:rPr lang="el-GR" sz="2400" b="0" spc="135" dirty="0">
                <a:latin typeface="Cambria"/>
                <a:cs typeface="Cambria"/>
              </a:rPr>
              <a:t> </a:t>
            </a:r>
            <a:r>
              <a:rPr lang="el-GR" sz="2400" b="0" spc="95" dirty="0">
                <a:latin typeface="Cambria"/>
                <a:cs typeface="Cambria"/>
              </a:rPr>
              <a:t>είναι</a:t>
            </a:r>
            <a:r>
              <a:rPr lang="el-GR" sz="2400" b="0" spc="145" dirty="0">
                <a:latin typeface="Cambria"/>
                <a:cs typeface="Cambria"/>
              </a:rPr>
              <a:t> </a:t>
            </a:r>
            <a:r>
              <a:rPr lang="el-GR" sz="2400" b="0" spc="60" dirty="0">
                <a:latin typeface="Cambria"/>
                <a:cs typeface="Cambria"/>
              </a:rPr>
              <a:t>κατάλληλοι</a:t>
            </a:r>
            <a:r>
              <a:rPr lang="el-GR" sz="2400" b="0" spc="140" dirty="0">
                <a:latin typeface="Cambria"/>
                <a:cs typeface="Cambria"/>
              </a:rPr>
              <a:t> </a:t>
            </a:r>
            <a:r>
              <a:rPr lang="el-GR" sz="2400" b="0" spc="60" dirty="0">
                <a:latin typeface="Cambria"/>
                <a:cs typeface="Cambria"/>
              </a:rPr>
              <a:t>για</a:t>
            </a:r>
            <a:r>
              <a:rPr lang="el-GR" sz="2400" b="0" spc="150" dirty="0">
                <a:latin typeface="Cambria"/>
                <a:cs typeface="Cambria"/>
              </a:rPr>
              <a:t> </a:t>
            </a:r>
            <a:r>
              <a:rPr lang="el-GR" sz="2400" b="0" spc="-50" dirty="0">
                <a:latin typeface="Cambria"/>
                <a:cs typeface="Cambria"/>
              </a:rPr>
              <a:t>το </a:t>
            </a:r>
            <a:r>
              <a:rPr lang="el-GR" sz="2400" b="0" spc="-470" dirty="0">
                <a:latin typeface="Cambria"/>
                <a:cs typeface="Cambria"/>
              </a:rPr>
              <a:t> </a:t>
            </a:r>
            <a:r>
              <a:rPr lang="el-GR" sz="2400" b="0" spc="50" dirty="0">
                <a:latin typeface="Cambria"/>
                <a:cs typeface="Cambria"/>
              </a:rPr>
              <a:t>μαθητικό</a:t>
            </a:r>
            <a:r>
              <a:rPr lang="el-GR" sz="2400" b="0" spc="150" dirty="0">
                <a:latin typeface="Cambria"/>
                <a:cs typeface="Cambria"/>
              </a:rPr>
              <a:t> </a:t>
            </a:r>
            <a:r>
              <a:rPr lang="el-GR" sz="2400" b="0" spc="60" dirty="0">
                <a:latin typeface="Cambria"/>
                <a:cs typeface="Cambria"/>
              </a:rPr>
              <a:t>δυναμικό</a:t>
            </a:r>
            <a:r>
              <a:rPr lang="el-GR" sz="2400" b="0" spc="150" dirty="0">
                <a:latin typeface="Cambria"/>
                <a:cs typeface="Cambria"/>
              </a:rPr>
              <a:t> </a:t>
            </a:r>
            <a:r>
              <a:rPr lang="el-GR" sz="2400" b="0" spc="20" dirty="0">
                <a:latin typeface="Cambria"/>
                <a:cs typeface="Cambria"/>
              </a:rPr>
              <a:t>που</a:t>
            </a:r>
            <a:r>
              <a:rPr lang="el-GR" sz="2400" b="0" spc="130" dirty="0">
                <a:latin typeface="Cambria"/>
                <a:cs typeface="Cambria"/>
              </a:rPr>
              <a:t> </a:t>
            </a:r>
            <a:r>
              <a:rPr lang="el-GR" sz="2400" b="0" spc="15" dirty="0">
                <a:latin typeface="Cambria"/>
                <a:cs typeface="Cambria"/>
              </a:rPr>
              <a:t>απευθυνόμαστε</a:t>
            </a:r>
            <a:r>
              <a:rPr lang="el-GR" sz="2400" b="0" spc="150" dirty="0">
                <a:latin typeface="Cambria"/>
                <a:cs typeface="Cambria"/>
              </a:rPr>
              <a:t> </a:t>
            </a:r>
            <a:r>
              <a:rPr lang="el-GR" sz="2400" b="0" spc="90" dirty="0">
                <a:latin typeface="Cambria"/>
                <a:cs typeface="Cambria"/>
              </a:rPr>
              <a:t>και </a:t>
            </a:r>
            <a:r>
              <a:rPr lang="el-GR" sz="2400" b="0" spc="95" dirty="0">
                <a:latin typeface="Cambria"/>
                <a:cs typeface="Cambria"/>
              </a:rPr>
              <a:t> </a:t>
            </a:r>
            <a:r>
              <a:rPr lang="el-GR" sz="2400" b="0" spc="55" dirty="0">
                <a:latin typeface="Cambria"/>
                <a:cs typeface="Cambria"/>
              </a:rPr>
              <a:t>υλοποιήσιμοι</a:t>
            </a:r>
            <a:r>
              <a:rPr lang="el-GR" sz="2400" b="0" spc="155" dirty="0">
                <a:latin typeface="Cambria"/>
                <a:cs typeface="Cambria"/>
              </a:rPr>
              <a:t> </a:t>
            </a:r>
            <a:r>
              <a:rPr lang="el-GR" sz="2400" b="0" spc="-85" dirty="0">
                <a:latin typeface="Cambria"/>
                <a:cs typeface="Cambria"/>
              </a:rPr>
              <a:t>στο</a:t>
            </a:r>
            <a:r>
              <a:rPr lang="el-GR" sz="2400" b="0" spc="135" dirty="0">
                <a:latin typeface="Cambria"/>
                <a:cs typeface="Cambria"/>
              </a:rPr>
              <a:t> </a:t>
            </a:r>
            <a:r>
              <a:rPr lang="el-GR" sz="2400" b="0" spc="25" dirty="0">
                <a:latin typeface="Cambria"/>
                <a:cs typeface="Cambria"/>
              </a:rPr>
              <a:t>χρόνο</a:t>
            </a:r>
            <a:r>
              <a:rPr lang="el-GR" sz="2400" b="0" spc="130" dirty="0">
                <a:latin typeface="Cambria"/>
                <a:cs typeface="Cambria"/>
              </a:rPr>
              <a:t> </a:t>
            </a:r>
            <a:r>
              <a:rPr lang="el-GR" sz="2400" b="0" spc="20" dirty="0">
                <a:latin typeface="Cambria"/>
                <a:cs typeface="Cambria"/>
              </a:rPr>
              <a:t>που</a:t>
            </a:r>
            <a:r>
              <a:rPr lang="el-GR" sz="2400" b="0" spc="135" dirty="0">
                <a:latin typeface="Cambria"/>
                <a:cs typeface="Cambria"/>
              </a:rPr>
              <a:t> </a:t>
            </a:r>
            <a:r>
              <a:rPr lang="el-GR" sz="2400" b="0" spc="75" dirty="0">
                <a:latin typeface="Cambria"/>
                <a:cs typeface="Cambria"/>
              </a:rPr>
              <a:t>έχουμε</a:t>
            </a:r>
            <a:r>
              <a:rPr lang="el-GR" sz="2400" b="0" spc="125" dirty="0">
                <a:latin typeface="Cambria"/>
                <a:cs typeface="Cambria"/>
              </a:rPr>
              <a:t> </a:t>
            </a:r>
            <a:r>
              <a:rPr lang="el-GR" sz="2400" b="0" spc="-15" dirty="0">
                <a:latin typeface="Cambria"/>
                <a:cs typeface="Cambria"/>
              </a:rPr>
              <a:t>στη</a:t>
            </a:r>
            <a:r>
              <a:rPr lang="el-GR" sz="2400" b="0" spc="135" dirty="0">
                <a:latin typeface="Cambria"/>
                <a:cs typeface="Cambria"/>
              </a:rPr>
              <a:t> </a:t>
            </a:r>
            <a:r>
              <a:rPr lang="el-GR" sz="2400" b="0" spc="15" dirty="0">
                <a:latin typeface="Cambria"/>
                <a:cs typeface="Cambria"/>
              </a:rPr>
              <a:t>διάθεσή</a:t>
            </a:r>
            <a:r>
              <a:rPr lang="el-GR" sz="2400" b="0" spc="130" dirty="0">
                <a:latin typeface="Cambria"/>
                <a:cs typeface="Cambria"/>
              </a:rPr>
              <a:t> </a:t>
            </a:r>
            <a:r>
              <a:rPr lang="el-GR" sz="2400" b="0" spc="65" dirty="0">
                <a:latin typeface="Cambria"/>
                <a:cs typeface="Cambria"/>
              </a:rPr>
              <a:t>μας.</a:t>
            </a:r>
            <a:endParaRPr lang="el-GR" sz="2400" b="0" dirty="0"/>
          </a:p>
        </p:txBody>
      </p:sp>
      <p:sp>
        <p:nvSpPr>
          <p:cNvPr id="3" name="Title 2">
            <a:extLst>
              <a:ext uri="{FF2B5EF4-FFF2-40B4-BE49-F238E27FC236}">
                <a16:creationId xmlns:a16="http://schemas.microsoft.com/office/drawing/2014/main" id="{0CA264C1-D727-4BDA-BCD6-A95DAFD001D1}"/>
              </a:ext>
            </a:extLst>
          </p:cNvPr>
          <p:cNvSpPr>
            <a:spLocks noGrp="1"/>
          </p:cNvSpPr>
          <p:nvPr>
            <p:ph type="title"/>
          </p:nvPr>
        </p:nvSpPr>
        <p:spPr>
          <a:xfrm>
            <a:off x="761999" y="715961"/>
            <a:ext cx="6476999" cy="630239"/>
          </a:xfrm>
        </p:spPr>
        <p:txBody>
          <a:bodyPr>
            <a:normAutofit/>
          </a:bodyPr>
          <a:lstStyle/>
          <a:p>
            <a:pPr algn="ctr"/>
            <a:r>
              <a:rPr lang="el-GR" sz="2800" b="0" dirty="0"/>
              <a:t>Γιατί διδάσκουμε</a:t>
            </a:r>
            <a:r>
              <a:rPr lang="el-GR" sz="2800" b="0" dirty="0">
                <a:latin typeface="Trebuchet MS" panose="020B0603020202020204" pitchFamily="34" charset="0"/>
              </a:rPr>
              <a:t>;</a:t>
            </a:r>
            <a:endParaRPr lang="el-GR" sz="2800" b="0" dirty="0"/>
          </a:p>
        </p:txBody>
      </p:sp>
      <p:pic>
        <p:nvPicPr>
          <p:cNvPr id="4" name="object 4">
            <a:extLst>
              <a:ext uri="{FF2B5EF4-FFF2-40B4-BE49-F238E27FC236}">
                <a16:creationId xmlns:a16="http://schemas.microsoft.com/office/drawing/2014/main" id="{A5E1A29D-A9BE-4007-9DB5-45B73093E83A}"/>
              </a:ext>
            </a:extLst>
          </p:cNvPr>
          <p:cNvPicPr/>
          <p:nvPr/>
        </p:nvPicPr>
        <p:blipFill>
          <a:blip r:embed="rId3" cstate="print"/>
          <a:stretch>
            <a:fillRect/>
          </a:stretch>
        </p:blipFill>
        <p:spPr>
          <a:xfrm>
            <a:off x="7945119" y="266192"/>
            <a:ext cx="1661160" cy="1281683"/>
          </a:xfrm>
          <a:prstGeom prst="rect">
            <a:avLst/>
          </a:prstGeom>
        </p:spPr>
      </p:pic>
    </p:spTree>
    <p:extLst>
      <p:ext uri="{BB962C8B-B14F-4D97-AF65-F5344CB8AC3E}">
        <p14:creationId xmlns:p14="http://schemas.microsoft.com/office/powerpoint/2010/main" val="7307585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7F2CDE2-F75B-44BA-A827-18CE8AD7EA54}"/>
              </a:ext>
            </a:extLst>
          </p:cNvPr>
          <p:cNvSpPr>
            <a:spLocks noGrp="1"/>
          </p:cNvSpPr>
          <p:nvPr>
            <p:ph type="title"/>
          </p:nvPr>
        </p:nvSpPr>
        <p:spPr>
          <a:xfrm>
            <a:off x="1525301" y="360403"/>
            <a:ext cx="9141397" cy="553998"/>
          </a:xfrm>
        </p:spPr>
        <p:txBody>
          <a:bodyPr/>
          <a:lstStyle/>
          <a:p>
            <a:pPr algn="ctr"/>
            <a:r>
              <a:rPr lang="el-GR" sz="3600" b="0" dirty="0"/>
              <a:t>Πώς θα διδάξουμε</a:t>
            </a:r>
            <a:r>
              <a:rPr lang="el-GR" sz="3600" b="0" dirty="0">
                <a:latin typeface="Trebuchet MS" panose="020B0603020202020204" pitchFamily="34" charset="0"/>
              </a:rPr>
              <a:t>;</a:t>
            </a:r>
            <a:endParaRPr lang="el-GR" sz="3600" b="0" dirty="0"/>
          </a:p>
        </p:txBody>
      </p:sp>
      <p:sp>
        <p:nvSpPr>
          <p:cNvPr id="5" name="Text Placeholder 4">
            <a:extLst>
              <a:ext uri="{FF2B5EF4-FFF2-40B4-BE49-F238E27FC236}">
                <a16:creationId xmlns:a16="http://schemas.microsoft.com/office/drawing/2014/main" id="{3B7BB972-C5F8-40A3-8E9D-9DC9A0C9AE7A}"/>
              </a:ext>
            </a:extLst>
          </p:cNvPr>
          <p:cNvSpPr>
            <a:spLocks noGrp="1"/>
          </p:cNvSpPr>
          <p:nvPr>
            <p:ph type="body" sz="quarter" idx="12"/>
          </p:nvPr>
        </p:nvSpPr>
        <p:spPr>
          <a:xfrm>
            <a:off x="914400" y="1498600"/>
            <a:ext cx="9804399" cy="4483099"/>
          </a:xfrm>
        </p:spPr>
        <p:txBody>
          <a:bodyPr/>
          <a:lstStyle/>
          <a:p>
            <a:pPr marL="469900" marR="5080" indent="-457200" algn="just">
              <a:lnSpc>
                <a:spcPct val="80000"/>
              </a:lnSpc>
              <a:spcBef>
                <a:spcPts val="620"/>
              </a:spcBef>
              <a:buFont typeface="Wingdings" panose="05000000000000000000" pitchFamily="2" charset="2"/>
              <a:buChar char="q"/>
            </a:pPr>
            <a:r>
              <a:rPr lang="el-GR" sz="2800" i="0" spc="95" dirty="0">
                <a:latin typeface="Cambria"/>
                <a:cs typeface="Cambria"/>
              </a:rPr>
              <a:t>Επιλέγουμε</a:t>
            </a:r>
            <a:r>
              <a:rPr lang="el-GR" sz="2800" i="0" spc="150" dirty="0">
                <a:latin typeface="Cambria"/>
                <a:cs typeface="Cambria"/>
              </a:rPr>
              <a:t> </a:t>
            </a:r>
            <a:r>
              <a:rPr lang="el-GR" sz="2800" i="0" spc="90" dirty="0">
                <a:latin typeface="Cambria"/>
                <a:cs typeface="Cambria"/>
              </a:rPr>
              <a:t>μία</a:t>
            </a:r>
            <a:r>
              <a:rPr lang="el-GR" sz="2800" i="0" spc="140" dirty="0">
                <a:latin typeface="Cambria"/>
                <a:cs typeface="Cambria"/>
              </a:rPr>
              <a:t> </a:t>
            </a:r>
            <a:r>
              <a:rPr lang="el-GR" sz="2800" i="0" spc="-25" dirty="0">
                <a:latin typeface="Cambria"/>
                <a:cs typeface="Cambria"/>
              </a:rPr>
              <a:t>από</a:t>
            </a:r>
            <a:r>
              <a:rPr lang="el-GR" sz="2800" i="0" spc="145" dirty="0">
                <a:latin typeface="Cambria"/>
                <a:cs typeface="Cambria"/>
              </a:rPr>
              <a:t> </a:t>
            </a:r>
            <a:r>
              <a:rPr lang="el-GR" sz="2800" i="0" spc="50" dirty="0">
                <a:latin typeface="Cambria"/>
                <a:cs typeface="Cambria"/>
              </a:rPr>
              <a:t>τις</a:t>
            </a:r>
            <a:r>
              <a:rPr lang="el-GR" sz="2800" i="0" spc="130" dirty="0">
                <a:latin typeface="Cambria"/>
                <a:cs typeface="Cambria"/>
              </a:rPr>
              <a:t> </a:t>
            </a:r>
            <a:r>
              <a:rPr lang="el-GR" sz="2800" i="0" spc="50" dirty="0">
                <a:latin typeface="Cambria"/>
                <a:cs typeface="Cambria"/>
              </a:rPr>
              <a:t>διδακτικές</a:t>
            </a:r>
            <a:r>
              <a:rPr lang="el-GR" sz="2800" i="0" spc="145" dirty="0">
                <a:latin typeface="Cambria"/>
                <a:cs typeface="Cambria"/>
              </a:rPr>
              <a:t> </a:t>
            </a:r>
            <a:r>
              <a:rPr lang="el-GR" sz="2800" i="0" spc="15" dirty="0">
                <a:latin typeface="Cambria"/>
                <a:cs typeface="Cambria"/>
              </a:rPr>
              <a:t>μεθόδους</a:t>
            </a:r>
            <a:r>
              <a:rPr lang="el-GR" sz="2800" i="0" spc="114" dirty="0">
                <a:latin typeface="Cambria"/>
                <a:cs typeface="Cambria"/>
              </a:rPr>
              <a:t> </a:t>
            </a:r>
            <a:r>
              <a:rPr lang="el-GR" sz="2800" i="0" spc="20" dirty="0">
                <a:latin typeface="Cambria"/>
                <a:cs typeface="Cambria"/>
              </a:rPr>
              <a:t>διδασκαλίας (μοντέλα)</a:t>
            </a:r>
            <a:r>
              <a:rPr lang="el-GR" sz="2800" i="0" spc="140" dirty="0">
                <a:latin typeface="Cambria"/>
                <a:cs typeface="Cambria"/>
              </a:rPr>
              <a:t> </a:t>
            </a:r>
            <a:r>
              <a:rPr lang="el-GR" sz="2800" i="0" spc="95" dirty="0">
                <a:latin typeface="Cambria"/>
                <a:cs typeface="Cambria"/>
              </a:rPr>
              <a:t>με </a:t>
            </a:r>
            <a:r>
              <a:rPr lang="el-GR" sz="2800" i="0" spc="50" dirty="0">
                <a:latin typeface="Cambria"/>
                <a:cs typeface="Cambria"/>
              </a:rPr>
              <a:t>τις</a:t>
            </a:r>
            <a:r>
              <a:rPr lang="el-GR" sz="2800" i="0" spc="130" dirty="0">
                <a:latin typeface="Cambria"/>
                <a:cs typeface="Cambria"/>
              </a:rPr>
              <a:t> </a:t>
            </a:r>
            <a:r>
              <a:rPr lang="el-GR" sz="2800" i="0" spc="35" dirty="0">
                <a:latin typeface="Cambria"/>
                <a:cs typeface="Cambria"/>
              </a:rPr>
              <a:t>αντίστοιχες</a:t>
            </a:r>
            <a:r>
              <a:rPr lang="el-GR" sz="2800" i="0" spc="160" dirty="0">
                <a:latin typeface="Cambria"/>
                <a:cs typeface="Cambria"/>
              </a:rPr>
              <a:t> </a:t>
            </a:r>
            <a:r>
              <a:rPr lang="el-GR" sz="2800" i="0" spc="85" dirty="0">
                <a:latin typeface="Cambria"/>
                <a:cs typeface="Cambria"/>
              </a:rPr>
              <a:t>τεχνικές</a:t>
            </a:r>
            <a:r>
              <a:rPr lang="el-GR" sz="2800" i="0" spc="150" dirty="0">
                <a:latin typeface="Cambria"/>
                <a:cs typeface="Cambria"/>
              </a:rPr>
              <a:t> </a:t>
            </a:r>
            <a:r>
              <a:rPr lang="el-GR" sz="2800" i="0" spc="20" dirty="0">
                <a:latin typeface="Cambria"/>
                <a:cs typeface="Cambria"/>
              </a:rPr>
              <a:t>που</a:t>
            </a:r>
            <a:r>
              <a:rPr lang="el-GR" sz="2800" i="0" spc="125" dirty="0">
                <a:latin typeface="Cambria"/>
                <a:cs typeface="Cambria"/>
              </a:rPr>
              <a:t> </a:t>
            </a:r>
            <a:r>
              <a:rPr lang="el-GR" sz="2800" i="0" spc="50" dirty="0">
                <a:latin typeface="Cambria"/>
                <a:cs typeface="Cambria"/>
              </a:rPr>
              <a:t>τις</a:t>
            </a:r>
            <a:r>
              <a:rPr lang="el-GR" sz="2800" i="0" spc="145" dirty="0">
                <a:latin typeface="Cambria"/>
                <a:cs typeface="Cambria"/>
              </a:rPr>
              <a:t> </a:t>
            </a:r>
            <a:r>
              <a:rPr lang="el-GR" sz="2800" i="0" spc="30" dirty="0">
                <a:latin typeface="Cambria"/>
                <a:cs typeface="Cambria"/>
              </a:rPr>
              <a:t>καθιστούν</a:t>
            </a:r>
            <a:r>
              <a:rPr lang="el-GR" sz="2800" i="0" spc="145" dirty="0">
                <a:latin typeface="Cambria"/>
                <a:cs typeface="Cambria"/>
              </a:rPr>
              <a:t> </a:t>
            </a:r>
            <a:r>
              <a:rPr lang="el-GR" sz="2800" i="0" spc="50" dirty="0">
                <a:latin typeface="Cambria"/>
                <a:cs typeface="Cambria"/>
              </a:rPr>
              <a:t>υλοποιήσιμες</a:t>
            </a:r>
            <a:r>
              <a:rPr lang="el-GR" sz="2800" i="0" dirty="0">
                <a:latin typeface="Cambria"/>
                <a:cs typeface="Cambria"/>
              </a:rPr>
              <a:t> </a:t>
            </a:r>
            <a:r>
              <a:rPr lang="el-GR" sz="2800" i="0" spc="90" dirty="0">
                <a:latin typeface="Cambria"/>
                <a:cs typeface="Cambria"/>
              </a:rPr>
              <a:t>και</a:t>
            </a:r>
            <a:r>
              <a:rPr lang="el-GR" sz="2800" i="0" spc="130" dirty="0">
                <a:latin typeface="Cambria"/>
                <a:cs typeface="Cambria"/>
              </a:rPr>
              <a:t> </a:t>
            </a:r>
            <a:r>
              <a:rPr lang="el-GR" sz="2800" i="0" spc="-40" dirty="0">
                <a:latin typeface="Cambria"/>
                <a:cs typeface="Cambria"/>
              </a:rPr>
              <a:t>τα</a:t>
            </a:r>
            <a:r>
              <a:rPr lang="el-GR" sz="2800" i="0" spc="140" dirty="0">
                <a:latin typeface="Cambria"/>
                <a:cs typeface="Cambria"/>
              </a:rPr>
              <a:t> </a:t>
            </a:r>
            <a:r>
              <a:rPr lang="el-GR" sz="2800" i="0" spc="25" dirty="0">
                <a:latin typeface="Cambria"/>
                <a:cs typeface="Cambria"/>
              </a:rPr>
              <a:t>αντίστοιχα</a:t>
            </a:r>
            <a:r>
              <a:rPr lang="el-GR" sz="2800" i="0" spc="165" dirty="0">
                <a:latin typeface="Cambria"/>
                <a:cs typeface="Cambria"/>
              </a:rPr>
              <a:t> </a:t>
            </a:r>
            <a:r>
              <a:rPr lang="el-GR" sz="2800" i="0" dirty="0">
                <a:latin typeface="Cambria"/>
                <a:cs typeface="Cambria"/>
              </a:rPr>
              <a:t>μέσα</a:t>
            </a:r>
            <a:r>
              <a:rPr lang="el-GR" sz="2800" i="0" spc="125" dirty="0">
                <a:latin typeface="Cambria"/>
                <a:cs typeface="Cambria"/>
              </a:rPr>
              <a:t> </a:t>
            </a:r>
            <a:r>
              <a:rPr lang="el-GR" sz="2800" i="0" spc="20" dirty="0">
                <a:latin typeface="Cambria"/>
                <a:cs typeface="Cambria"/>
              </a:rPr>
              <a:t>που</a:t>
            </a:r>
            <a:r>
              <a:rPr lang="el-GR" sz="2800" i="0" spc="130" dirty="0">
                <a:latin typeface="Cambria"/>
                <a:cs typeface="Cambria"/>
              </a:rPr>
              <a:t> </a:t>
            </a:r>
            <a:r>
              <a:rPr lang="el-GR" sz="2800" i="0" spc="40" dirty="0">
                <a:latin typeface="Cambria"/>
                <a:cs typeface="Cambria"/>
              </a:rPr>
              <a:t>απαιτούνται.</a:t>
            </a:r>
            <a:r>
              <a:rPr lang="el-GR" sz="2800" i="0" spc="170" dirty="0">
                <a:latin typeface="Cambria"/>
                <a:cs typeface="Cambria"/>
              </a:rPr>
              <a:t> </a:t>
            </a:r>
          </a:p>
          <a:p>
            <a:pPr marL="12700" marR="5080" algn="just">
              <a:lnSpc>
                <a:spcPct val="80000"/>
              </a:lnSpc>
              <a:spcBef>
                <a:spcPts val="620"/>
              </a:spcBef>
            </a:pPr>
            <a:endParaRPr lang="el-GR" sz="2800" i="0" spc="170" dirty="0">
              <a:latin typeface="Cambria"/>
              <a:cs typeface="Cambria"/>
            </a:endParaRPr>
          </a:p>
          <a:p>
            <a:pPr marL="469900" marR="5080" indent="-457200" algn="just">
              <a:lnSpc>
                <a:spcPct val="80000"/>
              </a:lnSpc>
              <a:spcBef>
                <a:spcPts val="620"/>
              </a:spcBef>
              <a:buFont typeface="Wingdings" panose="05000000000000000000" pitchFamily="2" charset="2"/>
              <a:buChar char="q"/>
            </a:pPr>
            <a:r>
              <a:rPr lang="el-GR" sz="2800" i="0" spc="65" dirty="0">
                <a:latin typeface="Cambria"/>
                <a:cs typeface="Cambria"/>
              </a:rPr>
              <a:t>Θεωρητική</a:t>
            </a:r>
            <a:r>
              <a:rPr lang="el-GR" sz="2800" i="0" spc="150" dirty="0">
                <a:latin typeface="Cambria"/>
                <a:cs typeface="Cambria"/>
              </a:rPr>
              <a:t> </a:t>
            </a:r>
            <a:r>
              <a:rPr lang="el-GR" sz="2800" i="0" spc="-40" dirty="0">
                <a:latin typeface="Cambria"/>
                <a:cs typeface="Cambria"/>
              </a:rPr>
              <a:t>βάση</a:t>
            </a:r>
            <a:r>
              <a:rPr lang="el-GR" sz="2800" i="0" dirty="0">
                <a:latin typeface="Cambria"/>
                <a:cs typeface="Cambria"/>
              </a:rPr>
              <a:t> </a:t>
            </a:r>
            <a:r>
              <a:rPr lang="el-GR" sz="2800" i="0" spc="-60" dirty="0">
                <a:latin typeface="Cambria"/>
                <a:cs typeface="Cambria"/>
              </a:rPr>
              <a:t>των</a:t>
            </a:r>
            <a:r>
              <a:rPr lang="el-GR" sz="2800" i="0" spc="120" dirty="0">
                <a:latin typeface="Cambria"/>
                <a:cs typeface="Cambria"/>
              </a:rPr>
              <a:t> </a:t>
            </a:r>
            <a:r>
              <a:rPr lang="el-GR" sz="2800" i="0" spc="30" dirty="0">
                <a:latin typeface="Cambria"/>
                <a:cs typeface="Cambria"/>
              </a:rPr>
              <a:t>επιλογών</a:t>
            </a:r>
            <a:r>
              <a:rPr lang="el-GR" sz="2800" i="0" spc="145" dirty="0">
                <a:latin typeface="Cambria"/>
                <a:cs typeface="Cambria"/>
              </a:rPr>
              <a:t> </a:t>
            </a:r>
            <a:r>
              <a:rPr lang="el-GR" sz="2800" i="0" spc="35" dirty="0">
                <a:latin typeface="Cambria"/>
                <a:cs typeface="Cambria"/>
              </a:rPr>
              <a:t>μας</a:t>
            </a:r>
            <a:r>
              <a:rPr lang="el-GR" sz="2800" i="0" spc="140" dirty="0">
                <a:latin typeface="Cambria"/>
                <a:cs typeface="Cambria"/>
              </a:rPr>
              <a:t> </a:t>
            </a:r>
            <a:r>
              <a:rPr lang="el-GR" sz="2800" i="0" spc="40" dirty="0">
                <a:latin typeface="Cambria"/>
                <a:cs typeface="Cambria"/>
              </a:rPr>
              <a:t>αποτελεί</a:t>
            </a:r>
            <a:r>
              <a:rPr lang="el-GR" sz="2800" i="0" spc="114" dirty="0">
                <a:latin typeface="Cambria"/>
                <a:cs typeface="Cambria"/>
              </a:rPr>
              <a:t> </a:t>
            </a:r>
            <a:r>
              <a:rPr lang="el-GR" sz="2800" i="0" spc="125" dirty="0">
                <a:latin typeface="Cambria"/>
                <a:cs typeface="Cambria"/>
              </a:rPr>
              <a:t>η</a:t>
            </a:r>
            <a:r>
              <a:rPr lang="el-GR" sz="2800" i="0" spc="135" dirty="0">
                <a:latin typeface="Cambria"/>
                <a:cs typeface="Cambria"/>
              </a:rPr>
              <a:t> </a:t>
            </a:r>
            <a:r>
              <a:rPr lang="el-GR" sz="2800" b="1" i="0" spc="-15" dirty="0">
                <a:latin typeface="Cambria"/>
                <a:cs typeface="Cambria"/>
              </a:rPr>
              <a:t>θεωρία</a:t>
            </a:r>
            <a:r>
              <a:rPr lang="el-GR" sz="2800" b="1" i="0" spc="125" dirty="0">
                <a:latin typeface="Cambria"/>
                <a:cs typeface="Cambria"/>
              </a:rPr>
              <a:t> </a:t>
            </a:r>
            <a:r>
              <a:rPr lang="el-GR" sz="2800" b="1" i="0" spc="30" dirty="0">
                <a:latin typeface="Cambria"/>
                <a:cs typeface="Cambria"/>
              </a:rPr>
              <a:t>κατασκευής</a:t>
            </a:r>
            <a:r>
              <a:rPr lang="el-GR" sz="2800" b="1" i="0" spc="135" dirty="0">
                <a:latin typeface="Cambria"/>
                <a:cs typeface="Cambria"/>
              </a:rPr>
              <a:t> </a:t>
            </a:r>
            <a:r>
              <a:rPr lang="el-GR" sz="2800" b="1" i="0" spc="35" dirty="0">
                <a:latin typeface="Cambria"/>
                <a:cs typeface="Cambria"/>
              </a:rPr>
              <a:t>της </a:t>
            </a:r>
            <a:r>
              <a:rPr lang="el-GR" sz="2800" b="1" i="0" spc="40" dirty="0">
                <a:latin typeface="Cambria"/>
                <a:cs typeface="Cambria"/>
              </a:rPr>
              <a:t> </a:t>
            </a:r>
            <a:r>
              <a:rPr lang="el-GR" sz="2800" b="1" i="0" spc="-20" dirty="0">
                <a:latin typeface="Cambria"/>
                <a:cs typeface="Cambria"/>
              </a:rPr>
              <a:t>γνώσης</a:t>
            </a:r>
            <a:r>
              <a:rPr lang="el-GR" sz="2800" b="1" i="0" spc="-15" dirty="0">
                <a:latin typeface="Cambria"/>
                <a:cs typeface="Cambria"/>
              </a:rPr>
              <a:t> </a:t>
            </a:r>
            <a:r>
              <a:rPr lang="el-GR" sz="2800" b="1" i="0" spc="65" dirty="0">
                <a:latin typeface="Cambria"/>
                <a:cs typeface="Cambria"/>
              </a:rPr>
              <a:t>(</a:t>
            </a:r>
            <a:r>
              <a:rPr lang="el-GR" sz="2800" b="1" i="0" spc="65" dirty="0" err="1">
                <a:latin typeface="Cambria"/>
                <a:cs typeface="Cambria"/>
              </a:rPr>
              <a:t>Constructivism</a:t>
            </a:r>
            <a:r>
              <a:rPr lang="el-GR" sz="2800" b="1" i="0" spc="65" dirty="0">
                <a:latin typeface="Cambria"/>
                <a:cs typeface="Cambria"/>
              </a:rPr>
              <a:t>) </a:t>
            </a:r>
            <a:r>
              <a:rPr lang="el-GR" sz="2800" i="0" spc="-45" dirty="0">
                <a:latin typeface="Cambria"/>
                <a:cs typeface="Cambria"/>
              </a:rPr>
              <a:t>σύμφωνα</a:t>
            </a:r>
            <a:r>
              <a:rPr lang="el-GR" sz="2800" i="0" spc="-40" dirty="0">
                <a:latin typeface="Cambria"/>
                <a:cs typeface="Cambria"/>
              </a:rPr>
              <a:t> </a:t>
            </a:r>
            <a:r>
              <a:rPr lang="el-GR" sz="2800" i="0" spc="95" dirty="0">
                <a:latin typeface="Cambria"/>
                <a:cs typeface="Cambria"/>
              </a:rPr>
              <a:t>με </a:t>
            </a:r>
            <a:r>
              <a:rPr lang="el-GR" sz="2800" i="0" spc="70" dirty="0">
                <a:latin typeface="Cambria"/>
                <a:cs typeface="Cambria"/>
              </a:rPr>
              <a:t>την </a:t>
            </a:r>
            <a:r>
              <a:rPr lang="el-GR" sz="2800" i="0" spc="10" dirty="0">
                <a:latin typeface="Cambria"/>
                <a:cs typeface="Cambria"/>
              </a:rPr>
              <a:t>οποία </a:t>
            </a:r>
            <a:r>
              <a:rPr lang="el-GR" sz="2800" i="0" spc="125" dirty="0">
                <a:latin typeface="Cambria"/>
                <a:cs typeface="Cambria"/>
              </a:rPr>
              <a:t>η </a:t>
            </a:r>
            <a:r>
              <a:rPr lang="el-GR" sz="2800" i="0" spc="-25" dirty="0">
                <a:latin typeface="Cambria"/>
                <a:cs typeface="Cambria"/>
              </a:rPr>
              <a:t>γνώση </a:t>
            </a:r>
            <a:r>
              <a:rPr lang="el-GR" sz="2800" i="0" spc="-20" dirty="0">
                <a:latin typeface="Cambria"/>
                <a:cs typeface="Cambria"/>
              </a:rPr>
              <a:t> </a:t>
            </a:r>
            <a:r>
              <a:rPr lang="el-GR" sz="2800" i="0" spc="45" dirty="0">
                <a:latin typeface="Cambria"/>
                <a:cs typeface="Cambria"/>
              </a:rPr>
              <a:t>οικοδομείται</a:t>
            </a:r>
            <a:r>
              <a:rPr lang="el-GR" sz="2800" i="0" spc="140" dirty="0">
                <a:latin typeface="Cambria"/>
                <a:cs typeface="Cambria"/>
              </a:rPr>
              <a:t> </a:t>
            </a:r>
            <a:r>
              <a:rPr lang="el-GR" sz="2800" i="0" spc="60" dirty="0">
                <a:latin typeface="Cambria"/>
                <a:cs typeface="Cambria"/>
              </a:rPr>
              <a:t>ενεργητικά</a:t>
            </a:r>
            <a:r>
              <a:rPr lang="el-GR" sz="2800" i="0" spc="150" dirty="0">
                <a:latin typeface="Cambria"/>
                <a:cs typeface="Cambria"/>
              </a:rPr>
              <a:t> </a:t>
            </a:r>
            <a:r>
              <a:rPr lang="el-GR" sz="2800" i="0" spc="-25" dirty="0">
                <a:latin typeface="Cambria"/>
                <a:cs typeface="Cambria"/>
              </a:rPr>
              <a:t>από</a:t>
            </a:r>
            <a:r>
              <a:rPr lang="el-GR" sz="2800" i="0" spc="140" dirty="0">
                <a:latin typeface="Cambria"/>
                <a:cs typeface="Cambria"/>
              </a:rPr>
              <a:t> </a:t>
            </a:r>
            <a:r>
              <a:rPr lang="el-GR" sz="2800" i="0" spc="-5" dirty="0">
                <a:latin typeface="Cambria"/>
                <a:cs typeface="Cambria"/>
              </a:rPr>
              <a:t>τους</a:t>
            </a:r>
            <a:r>
              <a:rPr lang="el-GR" sz="2800" i="0" spc="125" dirty="0">
                <a:latin typeface="Cambria"/>
                <a:cs typeface="Cambria"/>
              </a:rPr>
              <a:t> </a:t>
            </a:r>
            <a:r>
              <a:rPr lang="el-GR" sz="2800" i="0" spc="50" dirty="0">
                <a:latin typeface="Cambria"/>
                <a:cs typeface="Cambria"/>
              </a:rPr>
              <a:t>μαθητές,</a:t>
            </a:r>
            <a:r>
              <a:rPr lang="el-GR" sz="2800" i="0" spc="135" dirty="0">
                <a:latin typeface="Cambria"/>
                <a:cs typeface="Cambria"/>
              </a:rPr>
              <a:t> </a:t>
            </a:r>
            <a:r>
              <a:rPr lang="el-GR" sz="2800" i="0" spc="120" dirty="0">
                <a:latin typeface="Cambria"/>
                <a:cs typeface="Cambria"/>
              </a:rPr>
              <a:t>εκκινεί</a:t>
            </a:r>
            <a:r>
              <a:rPr lang="el-GR" sz="2800" i="0" spc="150" dirty="0">
                <a:latin typeface="Cambria"/>
                <a:cs typeface="Cambria"/>
              </a:rPr>
              <a:t> </a:t>
            </a:r>
            <a:r>
              <a:rPr lang="el-GR" sz="2800" i="0" spc="-25" dirty="0">
                <a:latin typeface="Cambria"/>
                <a:cs typeface="Cambria"/>
              </a:rPr>
              <a:t>από</a:t>
            </a:r>
            <a:r>
              <a:rPr lang="el-GR" sz="2800" i="0" spc="140" dirty="0">
                <a:latin typeface="Cambria"/>
                <a:cs typeface="Cambria"/>
              </a:rPr>
              <a:t> </a:t>
            </a:r>
            <a:r>
              <a:rPr lang="el-GR" sz="2800" i="0" spc="50" dirty="0">
                <a:latin typeface="Cambria"/>
                <a:cs typeface="Cambria"/>
              </a:rPr>
              <a:t>τις </a:t>
            </a:r>
            <a:r>
              <a:rPr lang="el-GR" sz="2800" i="0" spc="-470" dirty="0">
                <a:latin typeface="Cambria"/>
                <a:cs typeface="Cambria"/>
              </a:rPr>
              <a:t> </a:t>
            </a:r>
            <a:r>
              <a:rPr lang="el-GR" sz="2800" i="0" spc="65" dirty="0">
                <a:latin typeface="Cambria"/>
                <a:cs typeface="Cambria"/>
              </a:rPr>
              <a:t>δικές</a:t>
            </a:r>
            <a:r>
              <a:rPr lang="el-GR" sz="2800" i="0" spc="125" dirty="0">
                <a:latin typeface="Cambria"/>
                <a:cs typeface="Cambria"/>
              </a:rPr>
              <a:t> </a:t>
            </a:r>
            <a:r>
              <a:rPr lang="el-GR" sz="2800" i="0" spc="-5" dirty="0">
                <a:latin typeface="Cambria"/>
                <a:cs typeface="Cambria"/>
              </a:rPr>
              <a:t>τους</a:t>
            </a:r>
            <a:r>
              <a:rPr lang="el-GR" sz="2800" i="0" spc="140" dirty="0">
                <a:latin typeface="Cambria"/>
                <a:cs typeface="Cambria"/>
              </a:rPr>
              <a:t> </a:t>
            </a:r>
            <a:r>
              <a:rPr lang="el-GR" sz="2800" i="0" spc="10" dirty="0" err="1">
                <a:latin typeface="Cambria"/>
                <a:cs typeface="Cambria"/>
              </a:rPr>
              <a:t>προϋπάρχουσες</a:t>
            </a:r>
            <a:r>
              <a:rPr lang="el-GR" sz="2800" i="0" spc="150" dirty="0">
                <a:latin typeface="Cambria"/>
                <a:cs typeface="Cambria"/>
              </a:rPr>
              <a:t> </a:t>
            </a:r>
            <a:r>
              <a:rPr lang="el-GR" sz="2800" i="0" spc="15" dirty="0">
                <a:latin typeface="Cambria"/>
                <a:cs typeface="Cambria"/>
              </a:rPr>
              <a:t>γνώσεις,</a:t>
            </a:r>
            <a:r>
              <a:rPr lang="el-GR" sz="2800" i="0" spc="140" dirty="0">
                <a:latin typeface="Cambria"/>
                <a:cs typeface="Cambria"/>
              </a:rPr>
              <a:t> </a:t>
            </a:r>
            <a:r>
              <a:rPr lang="el-GR" sz="2800" i="0" spc="20" dirty="0">
                <a:latin typeface="Cambria"/>
                <a:cs typeface="Cambria"/>
              </a:rPr>
              <a:t>παρατηρήσεις</a:t>
            </a:r>
            <a:r>
              <a:rPr lang="el-GR" sz="2800" i="0" spc="140" dirty="0">
                <a:latin typeface="Cambria"/>
                <a:cs typeface="Cambria"/>
              </a:rPr>
              <a:t> </a:t>
            </a:r>
            <a:r>
              <a:rPr lang="el-GR" sz="2800" i="0" spc="90" dirty="0">
                <a:latin typeface="Cambria"/>
                <a:cs typeface="Cambria"/>
              </a:rPr>
              <a:t>και</a:t>
            </a:r>
            <a:r>
              <a:rPr lang="el-GR" sz="2800" i="0" dirty="0">
                <a:latin typeface="Cambria"/>
                <a:cs typeface="Cambria"/>
              </a:rPr>
              <a:t> </a:t>
            </a:r>
            <a:r>
              <a:rPr lang="el-GR" sz="2800" i="0" spc="75" dirty="0">
                <a:latin typeface="Cambria"/>
                <a:cs typeface="Cambria"/>
              </a:rPr>
              <a:t>εμπειρίες </a:t>
            </a:r>
            <a:r>
              <a:rPr lang="el-GR" sz="2800" i="0" spc="90" dirty="0">
                <a:latin typeface="Cambria"/>
                <a:cs typeface="Cambria"/>
              </a:rPr>
              <a:t>και</a:t>
            </a:r>
            <a:r>
              <a:rPr lang="el-GR" sz="2800" i="0" spc="150" dirty="0">
                <a:latin typeface="Cambria"/>
                <a:cs typeface="Cambria"/>
              </a:rPr>
              <a:t> </a:t>
            </a:r>
            <a:r>
              <a:rPr lang="el-GR" sz="2800" i="0" spc="15" dirty="0">
                <a:latin typeface="Cambria"/>
                <a:cs typeface="Cambria"/>
              </a:rPr>
              <a:t>προάγεται</a:t>
            </a:r>
            <a:r>
              <a:rPr lang="el-GR" sz="2800" i="0" spc="160" dirty="0">
                <a:latin typeface="Cambria"/>
                <a:cs typeface="Cambria"/>
              </a:rPr>
              <a:t> </a:t>
            </a:r>
            <a:r>
              <a:rPr lang="el-GR" sz="2800" i="0" spc="50" dirty="0">
                <a:latin typeface="Cambria"/>
                <a:cs typeface="Cambria"/>
              </a:rPr>
              <a:t>κοινωνικά</a:t>
            </a:r>
            <a:r>
              <a:rPr lang="el-GR" sz="2800" i="0" spc="175" dirty="0">
                <a:latin typeface="Cambria"/>
                <a:cs typeface="Cambria"/>
              </a:rPr>
              <a:t> </a:t>
            </a:r>
            <a:r>
              <a:rPr lang="el-GR" sz="2800" i="0" dirty="0">
                <a:latin typeface="Cambria"/>
                <a:cs typeface="Cambria"/>
              </a:rPr>
              <a:t>μέσα </a:t>
            </a:r>
            <a:r>
              <a:rPr lang="el-GR" sz="2800" i="0" spc="-20" dirty="0">
                <a:latin typeface="Cambria"/>
                <a:cs typeface="Cambria"/>
              </a:rPr>
              <a:t>από</a:t>
            </a:r>
            <a:r>
              <a:rPr lang="el-GR" sz="2800" i="0" spc="100" dirty="0">
                <a:latin typeface="Cambria"/>
                <a:cs typeface="Cambria"/>
              </a:rPr>
              <a:t> </a:t>
            </a:r>
            <a:r>
              <a:rPr lang="el-GR" sz="2800" i="0" spc="50" dirty="0">
                <a:latin typeface="Cambria"/>
                <a:cs typeface="Cambria"/>
              </a:rPr>
              <a:t>τις</a:t>
            </a:r>
            <a:r>
              <a:rPr lang="el-GR" sz="2800" i="0" dirty="0">
                <a:latin typeface="Cambria"/>
                <a:cs typeface="Cambria"/>
              </a:rPr>
              <a:t> </a:t>
            </a:r>
            <a:r>
              <a:rPr lang="el-GR" sz="2800" i="0" spc="45" dirty="0">
                <a:latin typeface="Cambria"/>
                <a:cs typeface="Cambria"/>
              </a:rPr>
              <a:t>αλληλεπιδράσεις</a:t>
            </a:r>
            <a:r>
              <a:rPr lang="el-GR" sz="2800" i="0" spc="114" dirty="0">
                <a:latin typeface="Cambria"/>
                <a:cs typeface="Cambria"/>
              </a:rPr>
              <a:t> </a:t>
            </a:r>
            <a:r>
              <a:rPr lang="el-GR" sz="2800" i="0" spc="30" dirty="0">
                <a:latin typeface="Cambria"/>
                <a:cs typeface="Cambria"/>
              </a:rPr>
              <a:t>τους (Βουλτσίδης, </a:t>
            </a:r>
            <a:r>
              <a:rPr lang="el-GR" sz="2800" i="0" spc="30" dirty="0" err="1">
                <a:latin typeface="Cambria"/>
                <a:cs typeface="Cambria"/>
              </a:rPr>
              <a:t>χ.η</a:t>
            </a:r>
            <a:r>
              <a:rPr lang="el-GR" sz="2800" i="0" spc="30" dirty="0">
                <a:latin typeface="Cambria"/>
                <a:cs typeface="Cambria"/>
              </a:rPr>
              <a:t>)</a:t>
            </a:r>
            <a:endParaRPr lang="el-GR" sz="2800" i="0" dirty="0">
              <a:latin typeface="Cambria"/>
              <a:cs typeface="Cambria"/>
            </a:endParaRPr>
          </a:p>
          <a:p>
            <a:endParaRPr lang="el-GR" dirty="0"/>
          </a:p>
        </p:txBody>
      </p:sp>
    </p:spTree>
    <p:extLst>
      <p:ext uri="{BB962C8B-B14F-4D97-AF65-F5344CB8AC3E}">
        <p14:creationId xmlns:p14="http://schemas.microsoft.com/office/powerpoint/2010/main" val="38096120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D2FE3-9673-408C-9F9C-2DF6F454A071}"/>
              </a:ext>
            </a:extLst>
          </p:cNvPr>
          <p:cNvSpPr>
            <a:spLocks noGrp="1"/>
          </p:cNvSpPr>
          <p:nvPr>
            <p:ph type="title"/>
          </p:nvPr>
        </p:nvSpPr>
        <p:spPr>
          <a:xfrm>
            <a:off x="2581656" y="1968500"/>
            <a:ext cx="7022592" cy="3086100"/>
          </a:xfrm>
        </p:spPr>
        <p:txBody>
          <a:bodyPr>
            <a:noAutofit/>
          </a:bodyPr>
          <a:lstStyle/>
          <a:p>
            <a:r>
              <a:rPr lang="el-GR" sz="2800" b="0" dirty="0">
                <a:latin typeface="+mn-lt"/>
              </a:rPr>
              <a:t>ΕΠΙΛΟΓΗ ΜΕΘΟΔΩΝ ΔΙΔΑΣΚΑΛΙΑΣ:</a:t>
            </a:r>
            <a:br>
              <a:rPr lang="el-GR" sz="2800" dirty="0">
                <a:latin typeface="+mn-lt"/>
              </a:rPr>
            </a:br>
            <a:br>
              <a:rPr lang="el-GR" sz="2800" dirty="0">
                <a:latin typeface="+mn-lt"/>
              </a:rPr>
            </a:br>
            <a:r>
              <a:rPr lang="el-GR" sz="2800" b="0" dirty="0"/>
              <a:t>Καταγράψτε μερικές διδακτικές μεθόδους που έχετε υπόψη σας. </a:t>
            </a:r>
            <a:r>
              <a:rPr lang="el-GR" sz="2800" b="0" dirty="0">
                <a:latin typeface="+mn-lt"/>
              </a:rPr>
              <a:t>Είναι όλες οι διδακτικές μέθοδοι (μοντέλα διδασκαλίας) κατάλληλες για όλα τα γνωστικά αντικείμενα; </a:t>
            </a:r>
          </a:p>
        </p:txBody>
      </p:sp>
    </p:spTree>
    <p:extLst>
      <p:ext uri="{BB962C8B-B14F-4D97-AF65-F5344CB8AC3E}">
        <p14:creationId xmlns:p14="http://schemas.microsoft.com/office/powerpoint/2010/main" val="35298438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593D3E0-8341-4A6F-8549-1E76474DEC49}"/>
              </a:ext>
            </a:extLst>
          </p:cNvPr>
          <p:cNvSpPr>
            <a:spLocks noGrp="1"/>
          </p:cNvSpPr>
          <p:nvPr>
            <p:ph type="body" sz="quarter" idx="11"/>
          </p:nvPr>
        </p:nvSpPr>
        <p:spPr>
          <a:xfrm>
            <a:off x="2908300" y="1905000"/>
            <a:ext cx="8768443" cy="4546600"/>
          </a:xfrm>
        </p:spPr>
        <p:txBody>
          <a:bodyPr>
            <a:noAutofit/>
          </a:bodyPr>
          <a:lstStyle/>
          <a:p>
            <a:r>
              <a:rPr lang="el-GR" sz="2800" b="0" dirty="0"/>
              <a:t>Οργάνωση σημαίνει:</a:t>
            </a:r>
          </a:p>
          <a:p>
            <a:pPr marL="457200" indent="-457200">
              <a:buFont typeface="Wingdings" panose="05000000000000000000" pitchFamily="2" charset="2"/>
              <a:buChar char="q"/>
            </a:pPr>
            <a:r>
              <a:rPr lang="el-GR" sz="2800" b="0" dirty="0"/>
              <a:t>Να προετοιμάζουμε από πριν το απαραίτητο υλικό</a:t>
            </a:r>
          </a:p>
          <a:p>
            <a:pPr marL="457200" indent="-457200">
              <a:buFont typeface="Wingdings" panose="05000000000000000000" pitchFamily="2" charset="2"/>
              <a:buChar char="q"/>
            </a:pPr>
            <a:r>
              <a:rPr lang="el-GR" sz="2800" b="0" dirty="0"/>
              <a:t>Να αρχίζουμε το μάθημα στην ώρα του</a:t>
            </a:r>
          </a:p>
          <a:p>
            <a:pPr marL="457200" indent="-457200">
              <a:buFont typeface="Wingdings" panose="05000000000000000000" pitchFamily="2" charset="2"/>
              <a:buChar char="q"/>
            </a:pPr>
            <a:r>
              <a:rPr lang="el-GR" sz="2800" b="0" dirty="0"/>
              <a:t>Να μεταβαίνουμε ομαλά από την μία δραστηριότητα στην άλλη</a:t>
            </a:r>
          </a:p>
          <a:p>
            <a:pPr marL="457200" indent="-457200">
              <a:buFont typeface="Wingdings" panose="05000000000000000000" pitchFamily="2" charset="2"/>
              <a:buChar char="q"/>
            </a:pPr>
            <a:r>
              <a:rPr lang="el-GR" sz="2800" b="0" dirty="0"/>
              <a:t>Να δημιουργούμε σταθερές </a:t>
            </a:r>
            <a:r>
              <a:rPr lang="el-GR" sz="2800" b="0" dirty="0" err="1"/>
              <a:t>ρουτίνες</a:t>
            </a:r>
            <a:r>
              <a:rPr lang="el-GR" sz="2800" b="0" dirty="0"/>
              <a:t> και διαδικασίες στην τάξη.</a:t>
            </a:r>
          </a:p>
        </p:txBody>
      </p:sp>
      <p:sp>
        <p:nvSpPr>
          <p:cNvPr id="3" name="Title 2">
            <a:extLst>
              <a:ext uri="{FF2B5EF4-FFF2-40B4-BE49-F238E27FC236}">
                <a16:creationId xmlns:a16="http://schemas.microsoft.com/office/drawing/2014/main" id="{F4299D33-5A6A-4BB5-ACFC-A567EA09B168}"/>
              </a:ext>
            </a:extLst>
          </p:cNvPr>
          <p:cNvSpPr>
            <a:spLocks noGrp="1"/>
          </p:cNvSpPr>
          <p:nvPr>
            <p:ph type="title"/>
          </p:nvPr>
        </p:nvSpPr>
        <p:spPr>
          <a:xfrm>
            <a:off x="2832101" y="627061"/>
            <a:ext cx="8781142" cy="935039"/>
          </a:xfrm>
        </p:spPr>
        <p:txBody>
          <a:bodyPr>
            <a:normAutofit/>
          </a:bodyPr>
          <a:lstStyle/>
          <a:p>
            <a:pPr algn="ctr"/>
            <a:r>
              <a:rPr lang="el-GR" sz="3200" b="0" dirty="0"/>
              <a:t>Οργάνωση της διδασκαλίας </a:t>
            </a:r>
          </a:p>
        </p:txBody>
      </p:sp>
    </p:spTree>
    <p:extLst>
      <p:ext uri="{BB962C8B-B14F-4D97-AF65-F5344CB8AC3E}">
        <p14:creationId xmlns:p14="http://schemas.microsoft.com/office/powerpoint/2010/main" val="7479299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D150307-010C-4F60-9364-50508E08647C}"/>
              </a:ext>
            </a:extLst>
          </p:cNvPr>
          <p:cNvSpPr>
            <a:spLocks noGrp="1"/>
          </p:cNvSpPr>
          <p:nvPr>
            <p:ph type="body" sz="quarter" idx="11"/>
          </p:nvPr>
        </p:nvSpPr>
        <p:spPr>
          <a:xfrm>
            <a:off x="901700" y="1574800"/>
            <a:ext cx="8610600" cy="4597400"/>
          </a:xfrm>
        </p:spPr>
        <p:txBody>
          <a:bodyPr>
            <a:normAutofit fontScale="85000" lnSpcReduction="20000"/>
          </a:bodyPr>
          <a:lstStyle/>
          <a:p>
            <a:endParaRPr lang="el-GR" sz="2400" b="0" dirty="0"/>
          </a:p>
          <a:p>
            <a:r>
              <a:rPr lang="el-GR" sz="2600" dirty="0"/>
              <a:t>Προγραμματισμένος χρόνος: </a:t>
            </a:r>
            <a:r>
              <a:rPr lang="el-GR" sz="2600" b="0" dirty="0"/>
              <a:t>ο χρόνος που ορίζεται για τη διδασκαλία.</a:t>
            </a:r>
          </a:p>
          <a:p>
            <a:endParaRPr lang="el-GR" sz="2600" b="0" dirty="0"/>
          </a:p>
          <a:p>
            <a:r>
              <a:rPr lang="el-GR" sz="2600" b="0" dirty="0"/>
              <a:t>Καθυστερημένη έναρξη και πρόωρη λήξη. Συνήθως διαθέτουμε χρόνο στην αρχή του μαθήματος για επίλυση διαφορών ή και μαθητές που αργούν να έρθουν. Αν δεν ξεκινάμε στην ώρα μας, πάλι στέλνουμε μήνυμα πως δεν είναι σημαντική η ακρίβεια. Η πρόωρη λήξη είναι επίσης κάτι που μπορεί να συμβεί. Καλό είναι να έχουμε στο μυαλό μας κάτι για να συμπληρώσουμε την ώρα (πχ. έναν </a:t>
            </a:r>
            <a:r>
              <a:rPr lang="el-GR" sz="2600" b="0" dirty="0" err="1"/>
              <a:t>αναστοχασμό</a:t>
            </a:r>
            <a:r>
              <a:rPr lang="el-GR" sz="2600" b="0" dirty="0"/>
              <a:t>).</a:t>
            </a:r>
          </a:p>
          <a:p>
            <a:endParaRPr lang="el-GR" sz="2600" b="0" dirty="0"/>
          </a:p>
          <a:p>
            <a:r>
              <a:rPr lang="el-GR" sz="2600" b="0" dirty="0"/>
              <a:t>Αποτρέπουμε τις διακοπές την ώρα του μαθήματος για να μη μειώνεται η συγκέντρωση των μαθητών. Πχ. έχουμε ένα κουτί κι εκεί βάζουν την εργασία οι μαθητές όταν τελειώνουν, για να μη λένε συνέχεια: «Κυρία, τελείωσα!»</a:t>
            </a:r>
          </a:p>
          <a:p>
            <a:endParaRPr lang="el-GR" sz="2400" b="0" dirty="0"/>
          </a:p>
          <a:p>
            <a:endParaRPr lang="el-GR" sz="2400" b="0" dirty="0"/>
          </a:p>
          <a:p>
            <a:endParaRPr lang="el-GR" sz="2400" b="0" dirty="0"/>
          </a:p>
        </p:txBody>
      </p:sp>
      <p:sp>
        <p:nvSpPr>
          <p:cNvPr id="3" name="Title 2">
            <a:extLst>
              <a:ext uri="{FF2B5EF4-FFF2-40B4-BE49-F238E27FC236}">
                <a16:creationId xmlns:a16="http://schemas.microsoft.com/office/drawing/2014/main" id="{31100BF7-BEEC-4088-964D-C34819B099DD}"/>
              </a:ext>
            </a:extLst>
          </p:cNvPr>
          <p:cNvSpPr>
            <a:spLocks noGrp="1"/>
          </p:cNvSpPr>
          <p:nvPr>
            <p:ph type="title"/>
          </p:nvPr>
        </p:nvSpPr>
        <p:spPr>
          <a:xfrm>
            <a:off x="761999" y="715961"/>
            <a:ext cx="8750301" cy="1189037"/>
          </a:xfrm>
        </p:spPr>
        <p:txBody>
          <a:bodyPr>
            <a:normAutofit/>
          </a:bodyPr>
          <a:lstStyle/>
          <a:p>
            <a:pPr algn="ctr"/>
            <a:r>
              <a:rPr lang="el-GR" sz="3200" b="0" dirty="0"/>
              <a:t>Λαμβάνοντας υπόψη τον παράγοντα χρόνο</a:t>
            </a:r>
          </a:p>
        </p:txBody>
      </p:sp>
    </p:spTree>
    <p:extLst>
      <p:ext uri="{BB962C8B-B14F-4D97-AF65-F5344CB8AC3E}">
        <p14:creationId xmlns:p14="http://schemas.microsoft.com/office/powerpoint/2010/main" val="3720552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6E6D3C1-FDDD-4C4E-A948-8D5C0C15878C}"/>
              </a:ext>
            </a:extLst>
          </p:cNvPr>
          <p:cNvSpPr>
            <a:spLocks noGrp="1"/>
          </p:cNvSpPr>
          <p:nvPr>
            <p:ph type="body" sz="quarter" idx="11"/>
          </p:nvPr>
        </p:nvSpPr>
        <p:spPr>
          <a:xfrm>
            <a:off x="762000" y="1320800"/>
            <a:ext cx="8343900" cy="4940300"/>
          </a:xfrm>
        </p:spPr>
        <p:txBody>
          <a:bodyPr>
            <a:normAutofit fontScale="70000" lnSpcReduction="20000"/>
          </a:bodyPr>
          <a:lstStyle/>
          <a:p>
            <a:endParaRPr lang="el-GR" b="0" dirty="0"/>
          </a:p>
          <a:p>
            <a:r>
              <a:rPr lang="el-GR" sz="3100" b="0" dirty="0"/>
              <a:t>Εισαγωγή σε νέα ενότητα: Εναρκτήριες δραστηριότητες που έχουμε υπολογίσει το χρόνο τους για την έγερση του ενδιαφέροντος.</a:t>
            </a:r>
          </a:p>
          <a:p>
            <a:r>
              <a:rPr lang="el-GR" sz="3100" b="0" dirty="0"/>
              <a:t>Κατάλληλη επιλογή μεθοδολογικών και εκπαιδευτικών στρατηγικών για το συγκεκριμένο χρόνο που έχουμε στη διάθεσή μας.</a:t>
            </a:r>
          </a:p>
          <a:p>
            <a:r>
              <a:rPr lang="el-GR" sz="3100" b="0" dirty="0"/>
              <a:t>Διδακτικός επίλογος: Τα τελευταία δέκα λεπτά της διδακτικής ώρας αποτελούν μια δύσκολη </a:t>
            </a:r>
            <a:r>
              <a:rPr lang="el-GR" sz="3100" b="0" dirty="0" err="1"/>
              <a:t>διαχειρίσιμη</a:t>
            </a:r>
            <a:r>
              <a:rPr lang="el-GR" sz="3100" b="0" dirty="0"/>
              <a:t> φάση. Σημαντικό να μένει χρόνος και για την τακτοποίηση των υλικών και των θρανίων για να μην υπάρχει καθυστέρηση στην επόμενη ώρα.</a:t>
            </a:r>
          </a:p>
          <a:p>
            <a:endParaRPr lang="el-GR" sz="3100" b="0" dirty="0"/>
          </a:p>
          <a:p>
            <a:endParaRPr lang="el-GR" b="0" dirty="0"/>
          </a:p>
          <a:p>
            <a:r>
              <a:rPr lang="el-GR" sz="3300" b="0" dirty="0"/>
              <a:t>Ο σημερινός εκπαιδευτικός αναμένεται να αφιερώνει περισσότερο χρόνο στη διαπροσωπική επικοινωνία, την ανατροφοδότηση και την </a:t>
            </a:r>
            <a:r>
              <a:rPr lang="el-GR" sz="3300" b="0" dirty="0" err="1"/>
              <a:t>ψυχοσυναισθηματική</a:t>
            </a:r>
            <a:r>
              <a:rPr lang="el-GR" sz="3300" b="0" dirty="0"/>
              <a:t> υποστήριξη των μαθητών.</a:t>
            </a:r>
          </a:p>
          <a:p>
            <a:endParaRPr lang="el-GR" dirty="0"/>
          </a:p>
        </p:txBody>
      </p:sp>
      <p:sp>
        <p:nvSpPr>
          <p:cNvPr id="3" name="Title 2">
            <a:extLst>
              <a:ext uri="{FF2B5EF4-FFF2-40B4-BE49-F238E27FC236}">
                <a16:creationId xmlns:a16="http://schemas.microsoft.com/office/drawing/2014/main" id="{BB3524FA-C002-4BE6-8690-B582595F3DBE}"/>
              </a:ext>
            </a:extLst>
          </p:cNvPr>
          <p:cNvSpPr>
            <a:spLocks noGrp="1"/>
          </p:cNvSpPr>
          <p:nvPr>
            <p:ph type="title"/>
          </p:nvPr>
        </p:nvSpPr>
        <p:spPr>
          <a:xfrm>
            <a:off x="761999" y="715961"/>
            <a:ext cx="6476999" cy="871539"/>
          </a:xfrm>
        </p:spPr>
        <p:txBody>
          <a:bodyPr>
            <a:normAutofit/>
          </a:bodyPr>
          <a:lstStyle/>
          <a:p>
            <a:r>
              <a:rPr lang="el-GR" sz="2800" b="0" dirty="0"/>
              <a:t>…συνέχεια</a:t>
            </a:r>
          </a:p>
        </p:txBody>
      </p:sp>
    </p:spTree>
    <p:extLst>
      <p:ext uri="{BB962C8B-B14F-4D97-AF65-F5344CB8AC3E}">
        <p14:creationId xmlns:p14="http://schemas.microsoft.com/office/powerpoint/2010/main" val="5463715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A37B41D-B1E5-4BBD-85FF-9FF3D7A458A4}"/>
              </a:ext>
            </a:extLst>
          </p:cNvPr>
          <p:cNvSpPr>
            <a:spLocks noGrp="1"/>
          </p:cNvSpPr>
          <p:nvPr>
            <p:ph type="body" sz="quarter" idx="11"/>
          </p:nvPr>
        </p:nvSpPr>
        <p:spPr>
          <a:xfrm>
            <a:off x="762000" y="1752600"/>
            <a:ext cx="9017000" cy="4673600"/>
          </a:xfrm>
        </p:spPr>
        <p:txBody>
          <a:bodyPr>
            <a:normAutofit/>
          </a:bodyPr>
          <a:lstStyle/>
          <a:p>
            <a:pPr>
              <a:spcBef>
                <a:spcPct val="0"/>
              </a:spcBef>
              <a:defRPr/>
            </a:pPr>
            <a:r>
              <a:rPr lang="el-GR" altLang="en-US" sz="2800" b="0" dirty="0"/>
              <a:t>Εφαρμογή της διδασκαλίας</a:t>
            </a:r>
            <a:r>
              <a:rPr lang="en-US" altLang="en-US" sz="2800" b="0" dirty="0"/>
              <a:t>: </a:t>
            </a:r>
          </a:p>
          <a:p>
            <a:pPr>
              <a:spcBef>
                <a:spcPct val="0"/>
              </a:spcBef>
              <a:defRPr/>
            </a:pPr>
            <a:r>
              <a:rPr lang="el-GR" altLang="en-US" sz="2800" b="0" dirty="0"/>
              <a:t>Η </a:t>
            </a:r>
            <a:r>
              <a:rPr lang="el-GR" altLang="en-US" sz="2800" b="0" dirty="0" err="1"/>
              <a:t>δι</a:t>
            </a:r>
            <a:r>
              <a:rPr lang="en-US" altLang="en-US" sz="2800" b="0" dirty="0"/>
              <a:t>α</a:t>
            </a:r>
            <a:r>
              <a:rPr lang="el-GR" altLang="en-US" sz="2800" b="0" dirty="0" err="1"/>
              <a:t>δικασία</a:t>
            </a:r>
            <a:r>
              <a:rPr lang="el-GR" altLang="en-US" sz="2800" b="0" dirty="0"/>
              <a:t> </a:t>
            </a:r>
            <a:r>
              <a:rPr lang="en-US" altLang="en-US" sz="2800" b="0" dirty="0" err="1"/>
              <a:t>υλ</a:t>
            </a:r>
            <a:r>
              <a:rPr lang="el-GR" altLang="en-US" sz="2800" b="0" dirty="0" err="1"/>
              <a:t>οποίησης</a:t>
            </a:r>
            <a:r>
              <a:rPr lang="el-GR" altLang="en-US" sz="2800" b="0" dirty="0"/>
              <a:t> των αποφάσεων που παίρνει ο εκπαιδευτικός κατά τη φάση τ</a:t>
            </a:r>
            <a:r>
              <a:rPr lang="en-US" altLang="en-US" sz="2800" b="0" dirty="0"/>
              <a:t>ο</a:t>
            </a:r>
            <a:r>
              <a:rPr lang="el-GR" altLang="en-US" sz="2800" b="0" dirty="0"/>
              <a:t>υ σχεδιασμού</a:t>
            </a:r>
            <a:r>
              <a:rPr lang="en-US" altLang="en-US" sz="2800" b="0" dirty="0"/>
              <a:t>. </a:t>
            </a:r>
          </a:p>
          <a:p>
            <a:pPr>
              <a:spcBef>
                <a:spcPct val="0"/>
              </a:spcBef>
              <a:buFont typeface="Wingdings 2"/>
              <a:buChar char=""/>
              <a:defRPr/>
            </a:pPr>
            <a:endParaRPr lang="en-US" altLang="en-US" sz="2800" b="0" dirty="0"/>
          </a:p>
          <a:p>
            <a:pPr>
              <a:spcBef>
                <a:spcPct val="0"/>
              </a:spcBef>
              <a:defRPr/>
            </a:pPr>
            <a:r>
              <a:rPr lang="el-GR" altLang="en-US" sz="2800" dirty="0"/>
              <a:t>Βασικές </a:t>
            </a:r>
            <a:r>
              <a:rPr lang="el-GR" altLang="en-US" sz="2800" dirty="0" err="1"/>
              <a:t>διδακτικ</a:t>
            </a:r>
            <a:r>
              <a:rPr lang="en-US" altLang="en-US" sz="2800" dirty="0"/>
              <a:t>έ</a:t>
            </a:r>
            <a:r>
              <a:rPr lang="el-GR" altLang="en-US" sz="2800" dirty="0"/>
              <a:t>ς δε</a:t>
            </a:r>
            <a:r>
              <a:rPr lang="en-US" altLang="en-US" sz="2800" dirty="0"/>
              <a:t>ξ</a:t>
            </a:r>
            <a:r>
              <a:rPr lang="el-GR" altLang="en-US" sz="2800" dirty="0" err="1"/>
              <a:t>ιότητες</a:t>
            </a:r>
            <a:r>
              <a:rPr lang="en-US" altLang="en-US" sz="2800" dirty="0"/>
              <a:t>: </a:t>
            </a:r>
          </a:p>
          <a:p>
            <a:pPr>
              <a:spcBef>
                <a:spcPct val="0"/>
              </a:spcBef>
              <a:defRPr/>
            </a:pPr>
            <a:r>
              <a:rPr lang="el-GR" altLang="en-US" sz="2800" b="0" dirty="0"/>
              <a:t>Δεξιότητες που όλοι οι εκπαιδευτικοί, ακόμα και εκείνοι που εργάζονται για πρώτη φορά, θα πρέπει να διαθέτουν ώστε να μεγιστοποιήσουν τη μάθηση των μαθητών</a:t>
            </a:r>
            <a:r>
              <a:rPr lang="en-US" altLang="en-US" sz="2800" b="0" dirty="0"/>
              <a:t>. </a:t>
            </a:r>
          </a:p>
          <a:p>
            <a:pPr>
              <a:spcBef>
                <a:spcPct val="0"/>
              </a:spcBef>
              <a:buFont typeface="Wingdings 2"/>
              <a:buChar char=""/>
              <a:defRPr/>
            </a:pPr>
            <a:endParaRPr lang="en-US" altLang="en-US" sz="2800" b="0" dirty="0"/>
          </a:p>
          <a:p>
            <a:endParaRPr lang="el-GR" dirty="0"/>
          </a:p>
        </p:txBody>
      </p:sp>
      <p:sp>
        <p:nvSpPr>
          <p:cNvPr id="3" name="Title 2">
            <a:extLst>
              <a:ext uri="{FF2B5EF4-FFF2-40B4-BE49-F238E27FC236}">
                <a16:creationId xmlns:a16="http://schemas.microsoft.com/office/drawing/2014/main" id="{42528EB6-8560-49E1-AF94-B66B45D18030}"/>
              </a:ext>
            </a:extLst>
          </p:cNvPr>
          <p:cNvSpPr>
            <a:spLocks noGrp="1"/>
          </p:cNvSpPr>
          <p:nvPr>
            <p:ph type="title"/>
          </p:nvPr>
        </p:nvSpPr>
        <p:spPr>
          <a:xfrm>
            <a:off x="761999" y="715961"/>
            <a:ext cx="9601201" cy="1023939"/>
          </a:xfrm>
        </p:spPr>
        <p:txBody>
          <a:bodyPr>
            <a:normAutofit/>
          </a:bodyPr>
          <a:lstStyle/>
          <a:p>
            <a:pPr algn="ctr"/>
            <a:r>
              <a:rPr lang="el-GR" sz="2800" b="0" dirty="0">
                <a:solidFill>
                  <a:srgbClr val="263B94"/>
                </a:solidFill>
              </a:rPr>
              <a:t>Εφαρμογή της διδασκαλίας και βασικές διδακτικές δεξιότητες</a:t>
            </a:r>
            <a:endParaRPr lang="el-GR" sz="2800" b="0" dirty="0"/>
          </a:p>
        </p:txBody>
      </p:sp>
    </p:spTree>
    <p:extLst>
      <p:ext uri="{BB962C8B-B14F-4D97-AF65-F5344CB8AC3E}">
        <p14:creationId xmlns:p14="http://schemas.microsoft.com/office/powerpoint/2010/main" val="27761693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C06D635-BB3E-499B-AAF9-9B649FC45CDC}"/>
              </a:ext>
            </a:extLst>
          </p:cNvPr>
          <p:cNvSpPr>
            <a:spLocks noGrp="1"/>
          </p:cNvSpPr>
          <p:nvPr>
            <p:ph type="title"/>
          </p:nvPr>
        </p:nvSpPr>
        <p:spPr>
          <a:xfrm>
            <a:off x="762000" y="623215"/>
            <a:ext cx="10668000" cy="430887"/>
          </a:xfrm>
        </p:spPr>
        <p:txBody>
          <a:bodyPr/>
          <a:lstStyle/>
          <a:p>
            <a:pPr algn="ctr"/>
            <a:r>
              <a:rPr lang="el-GR" sz="2800" b="0" dirty="0"/>
              <a:t>Βασικές διδακτικές δεξιότητες (Eggen, P. &amp; </a:t>
            </a:r>
            <a:r>
              <a:rPr lang="el-GR" sz="2800" b="0" dirty="0" err="1"/>
              <a:t>Kauchak</a:t>
            </a:r>
            <a:r>
              <a:rPr lang="el-GR" sz="2800" b="0" dirty="0"/>
              <a:t>, D. (2017). </a:t>
            </a:r>
          </a:p>
        </p:txBody>
      </p:sp>
      <p:graphicFrame>
        <p:nvGraphicFramePr>
          <p:cNvPr id="4" name="Table 4">
            <a:extLst>
              <a:ext uri="{FF2B5EF4-FFF2-40B4-BE49-F238E27FC236}">
                <a16:creationId xmlns:a16="http://schemas.microsoft.com/office/drawing/2014/main" id="{B8F43580-CC10-46D0-826D-770C43B3E96B}"/>
              </a:ext>
            </a:extLst>
          </p:cNvPr>
          <p:cNvGraphicFramePr>
            <a:graphicFrameLocks noGrp="1"/>
          </p:cNvGraphicFramePr>
          <p:nvPr>
            <p:extLst>
              <p:ext uri="{D42A27DB-BD31-4B8C-83A1-F6EECF244321}">
                <p14:modId xmlns:p14="http://schemas.microsoft.com/office/powerpoint/2010/main" val="3425871679"/>
              </p:ext>
            </p:extLst>
          </p:nvPr>
        </p:nvGraphicFramePr>
        <p:xfrm>
          <a:off x="1765300" y="1473201"/>
          <a:ext cx="8813800" cy="5189662"/>
        </p:xfrm>
        <a:graphic>
          <a:graphicData uri="http://schemas.openxmlformats.org/drawingml/2006/table">
            <a:tbl>
              <a:tblPr firstRow="1" bandRow="1">
                <a:tableStyleId>{5C22544A-7EE6-4342-B048-85BDC9FD1C3A}</a:tableStyleId>
              </a:tblPr>
              <a:tblGrid>
                <a:gridCol w="3670300">
                  <a:extLst>
                    <a:ext uri="{9D8B030D-6E8A-4147-A177-3AD203B41FA5}">
                      <a16:colId xmlns:a16="http://schemas.microsoft.com/office/drawing/2014/main" val="2491418045"/>
                    </a:ext>
                  </a:extLst>
                </a:gridCol>
                <a:gridCol w="5143500">
                  <a:extLst>
                    <a:ext uri="{9D8B030D-6E8A-4147-A177-3AD203B41FA5}">
                      <a16:colId xmlns:a16="http://schemas.microsoft.com/office/drawing/2014/main" val="3466290529"/>
                    </a:ext>
                  </a:extLst>
                </a:gridCol>
              </a:tblGrid>
              <a:tr h="581490">
                <a:tc>
                  <a:txBody>
                    <a:bodyPr/>
                    <a:lstStyle/>
                    <a:p>
                      <a:r>
                        <a:rPr lang="el-GR" dirty="0"/>
                        <a:t>Πεποιθήσεις και συμπεριφορά εκπαιδευτικών</a:t>
                      </a:r>
                    </a:p>
                  </a:txBody>
                  <a:tcPr/>
                </a:tc>
                <a:tc>
                  <a:txBody>
                    <a:bodyPr/>
                    <a:lstStyle/>
                    <a:p>
                      <a:pPr marL="285750" indent="-285750">
                        <a:buFont typeface="Arial" panose="020B0604020202020204" pitchFamily="34" charset="0"/>
                        <a:buChar char="•"/>
                      </a:pPr>
                      <a:r>
                        <a:rPr lang="el-GR" dirty="0"/>
                        <a:t>Προσδοκίες</a:t>
                      </a:r>
                    </a:p>
                    <a:p>
                      <a:pPr marL="285750" indent="-285750">
                        <a:buFont typeface="Arial" panose="020B0604020202020204" pitchFamily="34" charset="0"/>
                        <a:buChar char="•"/>
                      </a:pPr>
                      <a:r>
                        <a:rPr lang="el-GR" dirty="0"/>
                        <a:t>Φροντίδα και ενδιαφέρον</a:t>
                      </a:r>
                    </a:p>
                  </a:txBody>
                  <a:tcPr/>
                </a:tc>
                <a:extLst>
                  <a:ext uri="{0D108BD9-81ED-4DB2-BD59-A6C34878D82A}">
                    <a16:rowId xmlns:a16="http://schemas.microsoft.com/office/drawing/2014/main" val="1930362077"/>
                  </a:ext>
                </a:extLst>
              </a:tr>
              <a:tr h="581490">
                <a:tc>
                  <a:txBody>
                    <a:bodyPr/>
                    <a:lstStyle/>
                    <a:p>
                      <a:r>
                        <a:rPr lang="el-GR" dirty="0"/>
                        <a:t>Οργάνωση</a:t>
                      </a:r>
                    </a:p>
                  </a:txBody>
                  <a:tcPr/>
                </a:tc>
                <a:tc>
                  <a:txBody>
                    <a:bodyPr/>
                    <a:lstStyle/>
                    <a:p>
                      <a:pPr marL="285750" indent="-285750">
                        <a:buFont typeface="Arial" panose="020B0604020202020204" pitchFamily="34" charset="0"/>
                        <a:buChar char="•"/>
                      </a:pPr>
                      <a:r>
                        <a:rPr lang="el-GR" dirty="0"/>
                        <a:t>Έγκαιρη έναρξη διδασκαλίας</a:t>
                      </a:r>
                    </a:p>
                    <a:p>
                      <a:pPr marL="285750" indent="-285750">
                        <a:buFont typeface="Arial" panose="020B0604020202020204" pitchFamily="34" charset="0"/>
                        <a:buChar char="•"/>
                      </a:pPr>
                      <a:r>
                        <a:rPr lang="el-GR" dirty="0"/>
                        <a:t>Προετοιμασία υλικών</a:t>
                      </a:r>
                    </a:p>
                  </a:txBody>
                  <a:tcPr/>
                </a:tc>
                <a:extLst>
                  <a:ext uri="{0D108BD9-81ED-4DB2-BD59-A6C34878D82A}">
                    <a16:rowId xmlns:a16="http://schemas.microsoft.com/office/drawing/2014/main" val="281455411"/>
                  </a:ext>
                </a:extLst>
              </a:tr>
              <a:tr h="581490">
                <a:tc>
                  <a:txBody>
                    <a:bodyPr/>
                    <a:lstStyle/>
                    <a:p>
                      <a:r>
                        <a:rPr lang="el-GR" dirty="0"/>
                        <a:t>Επανάληψη </a:t>
                      </a:r>
                    </a:p>
                  </a:txBody>
                  <a:tcPr/>
                </a:tc>
                <a:tc>
                  <a:txBody>
                    <a:bodyPr/>
                    <a:lstStyle/>
                    <a:p>
                      <a:pPr marL="285750" indent="-285750">
                        <a:buFont typeface="Arial" panose="020B0604020202020204" pitchFamily="34" charset="0"/>
                        <a:buChar char="•"/>
                      </a:pPr>
                      <a:r>
                        <a:rPr lang="el-GR" dirty="0"/>
                        <a:t>Επανάληψη στην αρχή και ενδιάμεσες επαναλήψεις</a:t>
                      </a:r>
                    </a:p>
                  </a:txBody>
                  <a:tcPr/>
                </a:tc>
                <a:extLst>
                  <a:ext uri="{0D108BD9-81ED-4DB2-BD59-A6C34878D82A}">
                    <a16:rowId xmlns:a16="http://schemas.microsoft.com/office/drawing/2014/main" val="1760477454"/>
                  </a:ext>
                </a:extLst>
              </a:tr>
              <a:tr h="581490">
                <a:tc>
                  <a:txBody>
                    <a:bodyPr/>
                    <a:lstStyle/>
                    <a:p>
                      <a:r>
                        <a:rPr lang="el-GR" dirty="0"/>
                        <a:t>Επικέντρωση</a:t>
                      </a:r>
                    </a:p>
                  </a:txBody>
                  <a:tcPr/>
                </a:tc>
                <a:tc>
                  <a:txBody>
                    <a:bodyPr/>
                    <a:lstStyle/>
                    <a:p>
                      <a:pPr marL="285750" indent="-285750">
                        <a:buFont typeface="Arial" panose="020B0604020202020204" pitchFamily="34" charset="0"/>
                        <a:buChar char="•"/>
                      </a:pPr>
                      <a:r>
                        <a:rPr lang="el-GR" dirty="0"/>
                        <a:t>Προσέλκυση της προσοχής</a:t>
                      </a:r>
                    </a:p>
                    <a:p>
                      <a:pPr marL="285750" indent="-285750">
                        <a:buFont typeface="Arial" panose="020B0604020202020204" pitchFamily="34" charset="0"/>
                        <a:buChar char="•"/>
                      </a:pPr>
                      <a:r>
                        <a:rPr lang="el-GR" dirty="0"/>
                        <a:t>Διατήρηση της προσοχής</a:t>
                      </a:r>
                    </a:p>
                  </a:txBody>
                  <a:tcPr/>
                </a:tc>
                <a:extLst>
                  <a:ext uri="{0D108BD9-81ED-4DB2-BD59-A6C34878D82A}">
                    <a16:rowId xmlns:a16="http://schemas.microsoft.com/office/drawing/2014/main" val="1718884069"/>
                  </a:ext>
                </a:extLst>
              </a:tr>
              <a:tr h="830699">
                <a:tc>
                  <a:txBody>
                    <a:bodyPr/>
                    <a:lstStyle/>
                    <a:p>
                      <a:r>
                        <a:rPr lang="el-GR" dirty="0"/>
                        <a:t>Ερωτήσεις </a:t>
                      </a:r>
                    </a:p>
                  </a:txBody>
                  <a:tcPr/>
                </a:tc>
                <a:tc>
                  <a:txBody>
                    <a:bodyPr/>
                    <a:lstStyle/>
                    <a:p>
                      <a:pPr marL="285750" indent="-285750">
                        <a:buFont typeface="Arial" panose="020B0604020202020204" pitchFamily="34" charset="0"/>
                        <a:buChar char="•"/>
                      </a:pPr>
                      <a:r>
                        <a:rPr lang="el-GR" dirty="0"/>
                        <a:t>Συχνότητα ερωτήσεων</a:t>
                      </a:r>
                    </a:p>
                    <a:p>
                      <a:pPr marL="285750" indent="-285750">
                        <a:buFont typeface="Arial" panose="020B0604020202020204" pitchFamily="34" charset="0"/>
                        <a:buChar char="•"/>
                      </a:pPr>
                      <a:r>
                        <a:rPr lang="el-GR" dirty="0"/>
                        <a:t>Είδη ερωτήσεων</a:t>
                      </a:r>
                    </a:p>
                    <a:p>
                      <a:pPr marL="285750" indent="-285750">
                        <a:buFont typeface="Arial" panose="020B0604020202020204" pitchFamily="34" charset="0"/>
                        <a:buChar char="•"/>
                      </a:pPr>
                      <a:r>
                        <a:rPr lang="el-GR" dirty="0"/>
                        <a:t>Χρόνος αναμονής</a:t>
                      </a:r>
                    </a:p>
                  </a:txBody>
                  <a:tcPr/>
                </a:tc>
                <a:extLst>
                  <a:ext uri="{0D108BD9-81ED-4DB2-BD59-A6C34878D82A}">
                    <a16:rowId xmlns:a16="http://schemas.microsoft.com/office/drawing/2014/main" val="2901590763"/>
                  </a:ext>
                </a:extLst>
              </a:tr>
              <a:tr h="400271">
                <a:tc>
                  <a:txBody>
                    <a:bodyPr/>
                    <a:lstStyle/>
                    <a:p>
                      <a:r>
                        <a:rPr lang="el-GR" dirty="0"/>
                        <a:t>Ανατροφοδότηση</a:t>
                      </a:r>
                    </a:p>
                  </a:txBody>
                  <a:tcPr/>
                </a:tc>
                <a:tc>
                  <a:txBody>
                    <a:bodyPr/>
                    <a:lstStyle/>
                    <a:p>
                      <a:pPr marL="285750" indent="-285750">
                        <a:buFont typeface="Arial" panose="020B0604020202020204" pitchFamily="34" charset="0"/>
                        <a:buChar char="•"/>
                      </a:pPr>
                      <a:r>
                        <a:rPr lang="el-GR" dirty="0"/>
                        <a:t>Άμεση με διορθωτικές παρεμβάσεις</a:t>
                      </a:r>
                    </a:p>
                  </a:txBody>
                  <a:tcPr/>
                </a:tc>
                <a:extLst>
                  <a:ext uri="{0D108BD9-81ED-4DB2-BD59-A6C34878D82A}">
                    <a16:rowId xmlns:a16="http://schemas.microsoft.com/office/drawing/2014/main" val="1221535459"/>
                  </a:ext>
                </a:extLst>
              </a:tr>
              <a:tr h="400271">
                <a:tc>
                  <a:txBody>
                    <a:bodyPr/>
                    <a:lstStyle/>
                    <a:p>
                      <a:r>
                        <a:rPr lang="el-GR" dirty="0"/>
                        <a:t>Ανακεφαλαίωση</a:t>
                      </a:r>
                    </a:p>
                  </a:txBody>
                  <a:tcPr/>
                </a:tc>
                <a:tc>
                  <a:txBody>
                    <a:bodyPr/>
                    <a:lstStyle/>
                    <a:p>
                      <a:pPr marL="285750" indent="-285750">
                        <a:buFont typeface="Arial" panose="020B0604020202020204" pitchFamily="34" charset="0"/>
                        <a:buChar char="•"/>
                      </a:pPr>
                      <a:r>
                        <a:rPr lang="el-GR" dirty="0"/>
                        <a:t>Περίληψη στο τέλος του μαθήματος</a:t>
                      </a:r>
                    </a:p>
                  </a:txBody>
                  <a:tcPr/>
                </a:tc>
                <a:extLst>
                  <a:ext uri="{0D108BD9-81ED-4DB2-BD59-A6C34878D82A}">
                    <a16:rowId xmlns:a16="http://schemas.microsoft.com/office/drawing/2014/main" val="2429633438"/>
                  </a:ext>
                </a:extLst>
              </a:tr>
              <a:tr h="830699">
                <a:tc>
                  <a:txBody>
                    <a:bodyPr/>
                    <a:lstStyle/>
                    <a:p>
                      <a:r>
                        <a:rPr lang="el-GR" dirty="0"/>
                        <a:t>Επικοινωνία</a:t>
                      </a:r>
                    </a:p>
                  </a:txBody>
                  <a:tcPr/>
                </a:tc>
                <a:tc>
                  <a:txBody>
                    <a:bodyPr/>
                    <a:lstStyle/>
                    <a:p>
                      <a:pPr marL="285750" indent="-285750">
                        <a:buFont typeface="Arial" panose="020B0604020202020204" pitchFamily="34" charset="0"/>
                        <a:buChar char="•"/>
                      </a:pPr>
                      <a:r>
                        <a:rPr lang="el-GR" dirty="0"/>
                        <a:t>Ακρίβεια όρων</a:t>
                      </a:r>
                    </a:p>
                    <a:p>
                      <a:pPr marL="285750" indent="-285750">
                        <a:buFont typeface="Arial" panose="020B0604020202020204" pitchFamily="34" charset="0"/>
                        <a:buChar char="•"/>
                      </a:pPr>
                      <a:r>
                        <a:rPr lang="el-GR" dirty="0"/>
                        <a:t>Συνοχή</a:t>
                      </a:r>
                    </a:p>
                    <a:p>
                      <a:pPr marL="285750" indent="-285750">
                        <a:buFont typeface="Arial" panose="020B0604020202020204" pitchFamily="34" charset="0"/>
                        <a:buChar char="•"/>
                      </a:pPr>
                      <a:r>
                        <a:rPr lang="el-GR" dirty="0"/>
                        <a:t>Έμφαση με λεκτικές, φωνητικές ενδείξεις</a:t>
                      </a:r>
                    </a:p>
                  </a:txBody>
                  <a:tcPr/>
                </a:tc>
                <a:extLst>
                  <a:ext uri="{0D108BD9-81ED-4DB2-BD59-A6C34878D82A}">
                    <a16:rowId xmlns:a16="http://schemas.microsoft.com/office/drawing/2014/main" val="807388227"/>
                  </a:ext>
                </a:extLst>
              </a:tr>
            </a:tbl>
          </a:graphicData>
        </a:graphic>
      </p:graphicFrame>
    </p:spTree>
    <p:extLst>
      <p:ext uri="{BB962C8B-B14F-4D97-AF65-F5344CB8AC3E}">
        <p14:creationId xmlns:p14="http://schemas.microsoft.com/office/powerpoint/2010/main" val="28575411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C5C34-B93C-46B8-B8D7-13BDD03B32CE}"/>
              </a:ext>
            </a:extLst>
          </p:cNvPr>
          <p:cNvSpPr>
            <a:spLocks noGrp="1"/>
          </p:cNvSpPr>
          <p:nvPr>
            <p:ph type="title"/>
          </p:nvPr>
        </p:nvSpPr>
        <p:spPr>
          <a:xfrm>
            <a:off x="1525301" y="381000"/>
            <a:ext cx="9141397" cy="533400"/>
          </a:xfrm>
        </p:spPr>
        <p:txBody>
          <a:bodyPr/>
          <a:lstStyle/>
          <a:p>
            <a:r>
              <a:rPr lang="el-GR" sz="3600" b="0" dirty="0"/>
              <a:t>Ο ρόλος των ερωτήσεων στη διδασκαλία</a:t>
            </a:r>
          </a:p>
        </p:txBody>
      </p:sp>
      <p:sp>
        <p:nvSpPr>
          <p:cNvPr id="3" name="Text Placeholder 2">
            <a:extLst>
              <a:ext uri="{FF2B5EF4-FFF2-40B4-BE49-F238E27FC236}">
                <a16:creationId xmlns:a16="http://schemas.microsoft.com/office/drawing/2014/main" id="{6E3B6E37-8F9B-4B32-A19C-FB09E5BEF268}"/>
              </a:ext>
            </a:extLst>
          </p:cNvPr>
          <p:cNvSpPr>
            <a:spLocks noGrp="1"/>
          </p:cNvSpPr>
          <p:nvPr>
            <p:ph type="body" sz="quarter" idx="12"/>
          </p:nvPr>
        </p:nvSpPr>
        <p:spPr>
          <a:xfrm>
            <a:off x="1244600" y="927100"/>
            <a:ext cx="9118599" cy="5765799"/>
          </a:xfrm>
        </p:spPr>
        <p:txBody>
          <a:bodyPr/>
          <a:lstStyle/>
          <a:p>
            <a:endParaRPr lang="el-GR" sz="2000" dirty="0"/>
          </a:p>
          <a:p>
            <a:pPr algn="just"/>
            <a:r>
              <a:rPr lang="el-GR" sz="2000" dirty="0"/>
              <a:t>Μέσω των ερωτήσεων στη διδακτική πράξη επιτυγχάνονται οι σκοποί του σύγχρονου σχολείου που δεν είναι άλλοι από την προετοιμασία αυτόνομων προσωπικοτήτων που θα παρατηρούν, θα σκέφτονται, θα ρωτούν, θα κρίνουν, θα προβληματίζονται και θα ενεργούν με υπευθυνότητα.</a:t>
            </a:r>
          </a:p>
          <a:p>
            <a:pPr algn="just"/>
            <a:endParaRPr lang="el-GR" sz="2000" dirty="0"/>
          </a:p>
          <a:p>
            <a:pPr algn="just"/>
            <a:r>
              <a:rPr lang="el-GR" sz="2000" dirty="0"/>
              <a:t>Oι ερωτήσεις οφείλουν να είναι προσαρμοσμένες στο γλωσσικό και γνωστικό επίπεδο των μαθητών μιας τάξης και όχι στο επίπεδο μιας ομάδας μαθητών. </a:t>
            </a:r>
          </a:p>
          <a:p>
            <a:pPr algn="just"/>
            <a:endParaRPr lang="el-GR" sz="2000" dirty="0"/>
          </a:p>
          <a:p>
            <a:pPr algn="just"/>
            <a:r>
              <a:rPr lang="el-GR" sz="2000" dirty="0"/>
              <a:t>Αναγκαία η παροχή πίστωσης χρόνου στους μαθητές πριν απαντήσουν.   </a:t>
            </a:r>
          </a:p>
          <a:p>
            <a:pPr algn="just"/>
            <a:endParaRPr lang="el-GR" sz="2000" dirty="0"/>
          </a:p>
          <a:p>
            <a:pPr algn="just"/>
            <a:r>
              <a:rPr lang="el-GR" sz="2000" dirty="0"/>
              <a:t>Σύμφωνα με έρευνες ο εκπαιδευτικός προτρέπεταινα αφήνει γύρω στα τρία δευτερόλεπτα τους μαθητές να σκεφτούν, όταν πρόκειται για ερωτήσεις χαμηλού επιπέδου και πέντε δευτερόλεπτα και πάνω όταν πρόκειται για ερωτήσεις υψηλότερου επιπέδου. </a:t>
            </a:r>
          </a:p>
          <a:p>
            <a:pPr algn="just"/>
            <a:endParaRPr lang="el-GR" sz="2000" dirty="0"/>
          </a:p>
          <a:p>
            <a:pPr algn="just"/>
            <a:r>
              <a:rPr lang="el-GR" sz="2000" dirty="0"/>
              <a:t>Ο Tobin(1987) ισχυρίζεται πως οι μικρές παύσεις μετά την ερώτηση και μετά την απάντηση ενθαρρύνουν περισσότερους μαθητές να απαντήσουν .</a:t>
            </a:r>
          </a:p>
          <a:p>
            <a:endParaRPr lang="el-GR" dirty="0"/>
          </a:p>
        </p:txBody>
      </p:sp>
    </p:spTree>
    <p:extLst>
      <p:ext uri="{BB962C8B-B14F-4D97-AF65-F5344CB8AC3E}">
        <p14:creationId xmlns:p14="http://schemas.microsoft.com/office/powerpoint/2010/main" val="16982332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7A8F88D-99E0-422A-86DF-89E90A210BA8}"/>
              </a:ext>
            </a:extLst>
          </p:cNvPr>
          <p:cNvSpPr>
            <a:spLocks noGrp="1"/>
          </p:cNvSpPr>
          <p:nvPr>
            <p:ph type="body" sz="quarter" idx="11"/>
          </p:nvPr>
        </p:nvSpPr>
        <p:spPr>
          <a:xfrm>
            <a:off x="762000" y="1447800"/>
            <a:ext cx="8394700" cy="1866900"/>
          </a:xfrm>
          <a:solidFill>
            <a:schemeClr val="accent1">
              <a:lumMod val="20000"/>
              <a:lumOff val="80000"/>
            </a:schemeClr>
          </a:solidFill>
        </p:spPr>
        <p:txBody>
          <a:bodyPr/>
          <a:lstStyle/>
          <a:p>
            <a:pPr algn="ctr"/>
            <a:endParaRPr lang="el-GR" sz="2800" b="0" dirty="0"/>
          </a:p>
          <a:p>
            <a:pPr algn="ctr"/>
            <a:r>
              <a:rPr lang="el-GR" sz="2800" b="0" dirty="0"/>
              <a:t>Προγραμματισμός και οργάνωση της διδασκαλίας= εκπαιδευτικός σχεδιασμός.</a:t>
            </a:r>
          </a:p>
          <a:p>
            <a:endParaRPr lang="el-GR" sz="2800" dirty="0"/>
          </a:p>
          <a:p>
            <a:endParaRPr lang="el-GR" dirty="0"/>
          </a:p>
          <a:p>
            <a:endParaRPr lang="el-GR" dirty="0"/>
          </a:p>
        </p:txBody>
      </p:sp>
      <p:sp>
        <p:nvSpPr>
          <p:cNvPr id="3" name="Title 2">
            <a:extLst>
              <a:ext uri="{FF2B5EF4-FFF2-40B4-BE49-F238E27FC236}">
                <a16:creationId xmlns:a16="http://schemas.microsoft.com/office/drawing/2014/main" id="{A9C4CD4D-2E36-4316-A88D-353336F5247D}"/>
              </a:ext>
            </a:extLst>
          </p:cNvPr>
          <p:cNvSpPr>
            <a:spLocks noGrp="1"/>
          </p:cNvSpPr>
          <p:nvPr>
            <p:ph type="title"/>
          </p:nvPr>
        </p:nvSpPr>
        <p:spPr>
          <a:xfrm>
            <a:off x="761999" y="715961"/>
            <a:ext cx="6476999" cy="668339"/>
          </a:xfrm>
        </p:spPr>
        <p:txBody>
          <a:bodyPr>
            <a:normAutofit/>
          </a:bodyPr>
          <a:lstStyle/>
          <a:p>
            <a:pPr algn="ctr"/>
            <a:r>
              <a:rPr lang="el-GR" sz="3200" b="0" dirty="0"/>
              <a:t>Εισαγωγή</a:t>
            </a:r>
          </a:p>
        </p:txBody>
      </p:sp>
      <p:sp>
        <p:nvSpPr>
          <p:cNvPr id="4" name="Text Placeholder 1">
            <a:extLst>
              <a:ext uri="{FF2B5EF4-FFF2-40B4-BE49-F238E27FC236}">
                <a16:creationId xmlns:a16="http://schemas.microsoft.com/office/drawing/2014/main" id="{C6697BBE-8178-4E1B-A665-83536C9CCCD1}"/>
              </a:ext>
            </a:extLst>
          </p:cNvPr>
          <p:cNvSpPr txBox="1">
            <a:spLocks/>
          </p:cNvSpPr>
          <p:nvPr/>
        </p:nvSpPr>
        <p:spPr>
          <a:xfrm>
            <a:off x="889000" y="4051300"/>
            <a:ext cx="8394700" cy="1866900"/>
          </a:xfrm>
          <a:prstGeom prst="rect">
            <a:avLst/>
          </a:prstGeom>
          <a:solidFill>
            <a:schemeClr val="accent2">
              <a:lumMod val="20000"/>
              <a:lumOff val="80000"/>
            </a:schemeClr>
          </a:solidFill>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b="1" kern="1200">
                <a:solidFill>
                  <a:schemeClr val="accent1">
                    <a:lumMod val="50000"/>
                  </a:schemeClr>
                </a:solidFill>
                <a:latin typeface="+mn-lt"/>
                <a:ea typeface="+mn-ea"/>
                <a:cs typeface="+mn-cs"/>
              </a:defRPr>
            </a:lvl1pPr>
            <a:lvl2pPr marL="283464" indent="-283464" algn="l" defTabSz="914400" rtl="0" eaLnBrk="1" latinLnBrk="0" hangingPunct="1">
              <a:lnSpc>
                <a:spcPct val="90000"/>
              </a:lnSpc>
              <a:spcBef>
                <a:spcPts val="1000"/>
              </a:spcBef>
              <a:buFont typeface="Arial" panose="020B0604020202020204" pitchFamily="34" charset="0"/>
              <a:buChar char="•"/>
              <a:defRPr sz="18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fontAlgn="auto">
              <a:spcAft>
                <a:spcPts val="0"/>
              </a:spcAft>
            </a:pPr>
            <a:r>
              <a:rPr lang="el-GR" sz="2400" b="0" i="1" dirty="0"/>
              <a:t>Φανταστείτε ότι κάθεστε στο πίσω μέρος μιας σχολικής αίθουσας και παρατηρείται τον εκπαιδευτικό της τάξης. Ποια στοιχεία προσέχετε και πώς καταλαβαίνετε αν έχει κάνει «εκπαιδευτικό σχεδιασμό»</a:t>
            </a:r>
            <a:r>
              <a:rPr lang="el-GR" sz="2400" b="0" i="1" dirty="0">
                <a:latin typeface="Trebuchet MS" panose="020B0603020202020204" pitchFamily="34" charset="0"/>
              </a:rPr>
              <a:t>;</a:t>
            </a:r>
            <a:endParaRPr lang="el-GR" sz="2400" i="1" dirty="0"/>
          </a:p>
          <a:p>
            <a:pPr fontAlgn="auto">
              <a:spcAft>
                <a:spcPts val="0"/>
              </a:spcAft>
            </a:pPr>
            <a:endParaRPr lang="el-GR" dirty="0"/>
          </a:p>
        </p:txBody>
      </p:sp>
    </p:spTree>
    <p:extLst>
      <p:ext uri="{BB962C8B-B14F-4D97-AF65-F5344CB8AC3E}">
        <p14:creationId xmlns:p14="http://schemas.microsoft.com/office/powerpoint/2010/main" val="40605875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855B235-A616-4AEB-AC1D-7E874CB68784}"/>
              </a:ext>
            </a:extLst>
          </p:cNvPr>
          <p:cNvSpPr>
            <a:spLocks noGrp="1"/>
          </p:cNvSpPr>
          <p:nvPr>
            <p:ph type="body" sz="quarter" idx="11"/>
          </p:nvPr>
        </p:nvSpPr>
        <p:spPr>
          <a:xfrm>
            <a:off x="2705100" y="1320800"/>
            <a:ext cx="8971643" cy="5397500"/>
          </a:xfrm>
        </p:spPr>
        <p:txBody>
          <a:bodyPr>
            <a:normAutofit fontScale="85000" lnSpcReduction="20000"/>
          </a:bodyPr>
          <a:lstStyle/>
          <a:p>
            <a:endParaRPr lang="el-GR" dirty="0"/>
          </a:p>
          <a:p>
            <a:r>
              <a:rPr lang="el-GR" sz="2100" dirty="0"/>
              <a:t>Κλειστές ερωτήσεις ή συγκλίνουσες: </a:t>
            </a:r>
          </a:p>
          <a:p>
            <a:r>
              <a:rPr lang="el-GR" sz="2100" b="0" dirty="0"/>
              <a:t>  Επιδέχονται μια απάντηση ως ορθή </a:t>
            </a:r>
          </a:p>
          <a:p>
            <a:r>
              <a:rPr lang="el-GR" sz="2100" b="0" dirty="0"/>
              <a:t>  Είναι, κυρίως, μονολεκτικές όπως ένα ΝΑΙ ή ΟΧΙ, ΣΩΣΤΟ ή ΛΑΘΟΣ ή απάντηση που επιλέγεται ανάμεσα σε πολλές επιλογές.</a:t>
            </a:r>
          </a:p>
          <a:p>
            <a:r>
              <a:rPr lang="el-GR" sz="2100" b="0" dirty="0"/>
              <a:t>  Στη διατύπωση των ερωτήσεων συγκλίνουσας σκέψης χαρακτηριστικές λέξεις είναι : </a:t>
            </a:r>
            <a:r>
              <a:rPr lang="el-GR" sz="2100" b="0" i="1" dirty="0"/>
              <a:t>τι, ποιος, πότε, που. </a:t>
            </a:r>
            <a:r>
              <a:rPr lang="el-GR" sz="2100" b="0" dirty="0"/>
              <a:t>Λόγω των  περιορισμένων απαιτήσεών τους δίνουν ευκαιρίες στους μαθητές να συμμετέχουν στη διαδικασία της διδακτικής πράξης.</a:t>
            </a:r>
          </a:p>
          <a:p>
            <a:endParaRPr lang="el-GR" sz="2100" dirty="0"/>
          </a:p>
          <a:p>
            <a:r>
              <a:rPr lang="el-GR" sz="2100" dirty="0"/>
              <a:t>Ανοιχτές ερωτήσεις ή αποκλίνουσες:</a:t>
            </a:r>
          </a:p>
          <a:p>
            <a:endParaRPr lang="el-GR" sz="2100" b="0" dirty="0"/>
          </a:p>
          <a:p>
            <a:pPr marL="342900" indent="-342900">
              <a:buFont typeface="Wingdings" panose="05000000000000000000" pitchFamily="2" charset="2"/>
              <a:buChar char="q"/>
            </a:pPr>
            <a:r>
              <a:rPr lang="el-GR" sz="2100" b="0" dirty="0"/>
              <a:t>Επιδέχονται περισσότερες από μια απαντήσεις ως ορθές. </a:t>
            </a:r>
          </a:p>
          <a:p>
            <a:r>
              <a:rPr lang="el-GR" sz="2100" b="0" dirty="0"/>
              <a:t>  Παρέχεται ελευθερία στον τρόπο σκέψης των μαθητών. </a:t>
            </a:r>
          </a:p>
          <a:p>
            <a:r>
              <a:rPr lang="el-GR" sz="2100" b="0" dirty="0"/>
              <a:t>  Δίνεται η δυνατότητα στους μαθητές να οργανώνουν τη σκέψη τους και να υποστηρίζουν την άποψη τους με την επιχειρηματολογία που επιθυμούν.</a:t>
            </a:r>
          </a:p>
          <a:p>
            <a:r>
              <a:rPr lang="el-GR" sz="2100" b="0" dirty="0"/>
              <a:t>  Καλλιεργούν τη δημιουργική σκέψη και την ανακάλυψη της μάθησης.</a:t>
            </a:r>
          </a:p>
          <a:p>
            <a:r>
              <a:rPr lang="el-GR" sz="2100" b="0" dirty="0"/>
              <a:t>  Ξεκινούν συνήθως με το </a:t>
            </a:r>
            <a:r>
              <a:rPr lang="el-GR" sz="2100" b="0" i="1" dirty="0"/>
              <a:t>πώς </a:t>
            </a:r>
            <a:r>
              <a:rPr lang="el-GR" sz="2100" b="0" dirty="0"/>
              <a:t>και το </a:t>
            </a:r>
            <a:r>
              <a:rPr lang="el-GR" sz="2100" b="0" i="1" dirty="0"/>
              <a:t>γιατί </a:t>
            </a:r>
            <a:r>
              <a:rPr lang="el-GR" sz="2100" b="0" dirty="0"/>
              <a:t>και στοχεύουν στην εκδήλωση προσωπικών απόψεων των μαθητών, σε υποθέσεις και εκτιμήσεις.</a:t>
            </a:r>
          </a:p>
          <a:p>
            <a:endParaRPr lang="el-GR" dirty="0"/>
          </a:p>
        </p:txBody>
      </p:sp>
      <p:sp>
        <p:nvSpPr>
          <p:cNvPr id="3" name="Title 2">
            <a:extLst>
              <a:ext uri="{FF2B5EF4-FFF2-40B4-BE49-F238E27FC236}">
                <a16:creationId xmlns:a16="http://schemas.microsoft.com/office/drawing/2014/main" id="{17033894-27D8-4D11-A3CA-14061C6DC07D}"/>
              </a:ext>
            </a:extLst>
          </p:cNvPr>
          <p:cNvSpPr>
            <a:spLocks noGrp="1"/>
          </p:cNvSpPr>
          <p:nvPr>
            <p:ph type="title"/>
          </p:nvPr>
        </p:nvSpPr>
        <p:spPr>
          <a:xfrm>
            <a:off x="4457699" y="715961"/>
            <a:ext cx="7219043" cy="681039"/>
          </a:xfrm>
        </p:spPr>
        <p:txBody>
          <a:bodyPr/>
          <a:lstStyle/>
          <a:p>
            <a:r>
              <a:rPr lang="el-GR" dirty="0"/>
              <a:t>Είδη ερωτήσεων</a:t>
            </a:r>
          </a:p>
        </p:txBody>
      </p:sp>
    </p:spTree>
    <p:extLst>
      <p:ext uri="{BB962C8B-B14F-4D97-AF65-F5344CB8AC3E}">
        <p14:creationId xmlns:p14="http://schemas.microsoft.com/office/powerpoint/2010/main" val="42899051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CD7787E-E9B3-4469-8255-5BA7C157E5A6}"/>
              </a:ext>
            </a:extLst>
          </p:cNvPr>
          <p:cNvSpPr>
            <a:spLocks noGrp="1"/>
          </p:cNvSpPr>
          <p:nvPr>
            <p:ph type="body" sz="quarter" idx="12"/>
          </p:nvPr>
        </p:nvSpPr>
        <p:spPr>
          <a:xfrm>
            <a:off x="2044701" y="1714500"/>
            <a:ext cx="8521700" cy="4826000"/>
          </a:xfrm>
        </p:spPr>
        <p:txBody>
          <a:bodyPr/>
          <a:lstStyle/>
          <a:p>
            <a:pPr marL="463550" indent="-463550" algn="just">
              <a:buFont typeface="Wingdings" panose="05000000000000000000" pitchFamily="2" charset="2"/>
              <a:buChar char="q"/>
            </a:pPr>
            <a:r>
              <a:rPr lang="el-GR" altLang="en-US" sz="2800" dirty="0"/>
              <a:t>Είναι άμεση ή δ</a:t>
            </a:r>
            <a:r>
              <a:rPr lang="en-US" altLang="en-US" sz="2800" dirty="0"/>
              <a:t>ί</a:t>
            </a:r>
            <a:r>
              <a:rPr lang="el-GR" altLang="en-US" sz="2800" dirty="0" err="1"/>
              <a:t>νεται</a:t>
            </a:r>
            <a:r>
              <a:rPr lang="el-GR" altLang="en-US" sz="2800" dirty="0"/>
              <a:t> </a:t>
            </a:r>
            <a:r>
              <a:rPr lang="el-GR" altLang="en-US" sz="2800" dirty="0" err="1"/>
              <a:t>σύν</a:t>
            </a:r>
            <a:r>
              <a:rPr lang="en-US" altLang="en-US" sz="2800" dirty="0"/>
              <a:t>τ</a:t>
            </a:r>
            <a:r>
              <a:rPr lang="el-GR" altLang="en-US" sz="2800" dirty="0" err="1"/>
              <a:t>ομα</a:t>
            </a:r>
            <a:r>
              <a:rPr lang="el-GR" altLang="en-US" sz="2800" dirty="0"/>
              <a:t> μετά από την απάντηση </a:t>
            </a:r>
            <a:r>
              <a:rPr lang="en-US" altLang="en-US" sz="2800" dirty="0"/>
              <a:t>ε</a:t>
            </a:r>
            <a:r>
              <a:rPr lang="el-GR" altLang="en-US" sz="2800" dirty="0"/>
              <a:t>κ μέρους των μαθητών.</a:t>
            </a:r>
            <a:endParaRPr lang="en-US" altLang="en-US" sz="2800" dirty="0"/>
          </a:p>
          <a:p>
            <a:pPr marL="463550" indent="-463550" algn="just">
              <a:buFont typeface="Wingdings" panose="05000000000000000000" pitchFamily="2" charset="2"/>
              <a:buChar char="q"/>
            </a:pPr>
            <a:endParaRPr lang="en-US" altLang="en-US" sz="2800" dirty="0"/>
          </a:p>
          <a:p>
            <a:pPr marL="463550" indent="-463550" algn="just">
              <a:buFont typeface="Wingdings" panose="05000000000000000000" pitchFamily="2" charset="2"/>
              <a:buChar char="q"/>
            </a:pPr>
            <a:r>
              <a:rPr lang="el-GR" altLang="en-US" sz="2800" dirty="0"/>
              <a:t>Είναι συγκεκριμένη.</a:t>
            </a:r>
            <a:endParaRPr lang="en-US" altLang="en-US" sz="2800" dirty="0"/>
          </a:p>
          <a:p>
            <a:pPr marL="463550" indent="-463550" algn="just">
              <a:buFont typeface="Wingdings" panose="05000000000000000000" pitchFamily="2" charset="2"/>
              <a:buChar char="q"/>
            </a:pPr>
            <a:endParaRPr lang="en-US" altLang="en-US" sz="2800" dirty="0"/>
          </a:p>
          <a:p>
            <a:pPr marL="463550" indent="-463550" algn="just">
              <a:buFont typeface="Wingdings" panose="05000000000000000000" pitchFamily="2" charset="2"/>
              <a:buChar char="q"/>
            </a:pPr>
            <a:r>
              <a:rPr lang="el-GR" altLang="en-US" sz="2800" dirty="0"/>
              <a:t>Προσφέρει διορθωτικές </a:t>
            </a:r>
            <a:r>
              <a:rPr lang="el-GR" altLang="en-US" sz="2800" dirty="0" err="1"/>
              <a:t>πληροφορίε</a:t>
            </a:r>
            <a:r>
              <a:rPr lang="en-US" altLang="en-US" sz="2800" dirty="0"/>
              <a:t>ς</a:t>
            </a:r>
            <a:r>
              <a:rPr lang="el-GR" altLang="en-US" sz="2800" dirty="0"/>
              <a:t> στους μαθητές, βοηθώντας να προσεγγίσουν σε δεύτερη προσπάθεια την σωστή απάντηση.</a:t>
            </a:r>
            <a:endParaRPr lang="en-US" altLang="en-US" sz="2800" dirty="0"/>
          </a:p>
          <a:p>
            <a:pPr marL="463550" indent="-463550" algn="just">
              <a:buFont typeface="Wingdings" panose="05000000000000000000" pitchFamily="2" charset="2"/>
              <a:buChar char="q"/>
            </a:pPr>
            <a:endParaRPr lang="en-US" altLang="en-US" sz="2800" dirty="0"/>
          </a:p>
          <a:p>
            <a:pPr marL="463550" indent="-463550" algn="just">
              <a:buFont typeface="Wingdings" panose="05000000000000000000" pitchFamily="2" charset="2"/>
              <a:buChar char="q"/>
            </a:pPr>
            <a:r>
              <a:rPr lang="el-GR" altLang="en-US" sz="2800" dirty="0"/>
              <a:t>Έχει θ</a:t>
            </a:r>
            <a:r>
              <a:rPr lang="en-US" altLang="en-US" sz="2800" dirty="0"/>
              <a:t>ε</a:t>
            </a:r>
            <a:r>
              <a:rPr lang="el-GR" altLang="en-US" sz="2800" dirty="0" err="1"/>
              <a:t>τικό</a:t>
            </a:r>
            <a:r>
              <a:rPr lang="el-GR" altLang="en-US" sz="2800" dirty="0"/>
              <a:t> συναισθηματικό τόνο</a:t>
            </a:r>
            <a:r>
              <a:rPr lang="en-US" altLang="en-US" sz="2800" dirty="0"/>
              <a:t> (Hattie &amp; Gann, 2011).</a:t>
            </a:r>
          </a:p>
          <a:p>
            <a:endParaRPr lang="el-GR" dirty="0"/>
          </a:p>
        </p:txBody>
      </p:sp>
      <p:sp>
        <p:nvSpPr>
          <p:cNvPr id="3" name="Title 2">
            <a:extLst>
              <a:ext uri="{FF2B5EF4-FFF2-40B4-BE49-F238E27FC236}">
                <a16:creationId xmlns:a16="http://schemas.microsoft.com/office/drawing/2014/main" id="{4C19DEAD-980A-426F-890F-BBD909959C1B}"/>
              </a:ext>
            </a:extLst>
          </p:cNvPr>
          <p:cNvSpPr>
            <a:spLocks noGrp="1"/>
          </p:cNvSpPr>
          <p:nvPr>
            <p:ph type="title"/>
          </p:nvPr>
        </p:nvSpPr>
        <p:spPr>
          <a:xfrm>
            <a:off x="1525301" y="756047"/>
            <a:ext cx="9141397" cy="615553"/>
          </a:xfrm>
        </p:spPr>
        <p:txBody>
          <a:bodyPr/>
          <a:lstStyle/>
          <a:p>
            <a:r>
              <a:rPr lang="el-GR" b="0" dirty="0"/>
              <a:t>Ανατροφοδότηση</a:t>
            </a:r>
          </a:p>
        </p:txBody>
      </p:sp>
    </p:spTree>
    <p:extLst>
      <p:ext uri="{BB962C8B-B14F-4D97-AF65-F5344CB8AC3E}">
        <p14:creationId xmlns:p14="http://schemas.microsoft.com/office/powerpoint/2010/main" val="8422792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DBA5A86-C0BF-41B0-B295-E78A17811046}"/>
              </a:ext>
            </a:extLst>
          </p:cNvPr>
          <p:cNvSpPr>
            <a:spLocks noGrp="1"/>
          </p:cNvSpPr>
          <p:nvPr>
            <p:ph type="body" sz="quarter" idx="11"/>
          </p:nvPr>
        </p:nvSpPr>
        <p:spPr>
          <a:xfrm>
            <a:off x="762000" y="2159000"/>
            <a:ext cx="8407400" cy="4013200"/>
          </a:xfrm>
        </p:spPr>
        <p:txBody>
          <a:bodyPr>
            <a:normAutofit fontScale="85000" lnSpcReduction="20000"/>
          </a:bodyPr>
          <a:lstStyle/>
          <a:p>
            <a:pPr marL="274320" indent="-274320">
              <a:defRPr/>
            </a:pPr>
            <a:r>
              <a:rPr lang="el-GR" altLang="en-US" sz="2400" dirty="0"/>
              <a:t>Κυρία</a:t>
            </a:r>
            <a:r>
              <a:rPr lang="en-US" altLang="en-US" sz="2400" dirty="0"/>
              <a:t> </a:t>
            </a:r>
            <a:r>
              <a:rPr lang="el-GR" altLang="en-US" sz="2400" dirty="0"/>
              <a:t>Ελένη</a:t>
            </a:r>
            <a:r>
              <a:rPr lang="el-GR" altLang="en-US" sz="2400" b="0" dirty="0"/>
              <a:t>: Τι είδους σχήμα φαίνεται </a:t>
            </a:r>
            <a:r>
              <a:rPr lang="en-US" altLang="en-US" sz="2400" b="0" dirty="0"/>
              <a:t>ε</a:t>
            </a:r>
            <a:r>
              <a:rPr lang="el-GR" altLang="en-US" sz="2400" b="0" dirty="0"/>
              <a:t>πάνω επάνω, Τζένη; </a:t>
            </a:r>
            <a:endParaRPr lang="en-US" altLang="en-US" sz="2400" b="0" dirty="0"/>
          </a:p>
          <a:p>
            <a:pPr marL="274320" indent="-274320">
              <a:defRPr/>
            </a:pPr>
            <a:r>
              <a:rPr lang="el-GR" altLang="en-US" sz="2400" b="0" dirty="0"/>
              <a:t>Τζένη</a:t>
            </a:r>
            <a:r>
              <a:rPr lang="en-US" altLang="en-US" sz="2400" b="0" dirty="0"/>
              <a:t>:</a:t>
            </a:r>
            <a:r>
              <a:rPr lang="el-GR" altLang="en-US" sz="2400" b="0" dirty="0"/>
              <a:t> Ένα τετράγωνο</a:t>
            </a:r>
            <a:r>
              <a:rPr lang="en-US" altLang="en-US" sz="2400" b="0" dirty="0"/>
              <a:t>.</a:t>
            </a:r>
          </a:p>
          <a:p>
            <a:pPr>
              <a:defRPr/>
            </a:pPr>
            <a:r>
              <a:rPr lang="el-GR" altLang="en-US" sz="2400" dirty="0"/>
              <a:t>Κυρία Ελένη</a:t>
            </a:r>
            <a:r>
              <a:rPr lang="en-US" altLang="en-US" sz="2400" dirty="0"/>
              <a:t>:</a:t>
            </a:r>
            <a:r>
              <a:rPr lang="el-GR" altLang="en-US" sz="2400" dirty="0"/>
              <a:t> </a:t>
            </a:r>
            <a:r>
              <a:rPr lang="en-US" altLang="en-US" sz="2400" b="0" dirty="0"/>
              <a:t>Ό</a:t>
            </a:r>
            <a:r>
              <a:rPr lang="el-GR" altLang="en-US" sz="2400" b="0" dirty="0"/>
              <a:t>χ</a:t>
            </a:r>
            <a:r>
              <a:rPr lang="en-US" altLang="en-US" sz="2400" b="0" dirty="0"/>
              <a:t>ι</a:t>
            </a:r>
            <a:r>
              <a:rPr lang="el-GR" altLang="en-US" sz="2400" b="0" dirty="0"/>
              <a:t>, είναι </a:t>
            </a:r>
            <a:r>
              <a:rPr lang="el-GR" altLang="en-US" sz="2400" b="0" dirty="0" err="1"/>
              <a:t>ορθογ</a:t>
            </a:r>
            <a:r>
              <a:rPr lang="en-US" altLang="en-US" sz="2400" b="0" dirty="0"/>
              <a:t>ώ</a:t>
            </a:r>
            <a:r>
              <a:rPr lang="el-GR" altLang="en-US" sz="2400" b="0" dirty="0"/>
              <a:t>νιο. Ας προχωρήσουμε. Ποιο είναι το επόμενο σχήμα που βλέπουμε στον πίνακα;</a:t>
            </a:r>
            <a:r>
              <a:rPr lang="en-US" altLang="en-US" sz="2400" b="0" dirty="0"/>
              <a:t> </a:t>
            </a:r>
            <a:endParaRPr lang="el-GR" altLang="en-US" sz="2400" b="0" dirty="0"/>
          </a:p>
          <a:p>
            <a:pPr marL="274320" indent="-274320">
              <a:buFont typeface="Wingdings 2"/>
              <a:buChar char=""/>
              <a:defRPr/>
            </a:pPr>
            <a:endParaRPr lang="el-GR" altLang="en-US" dirty="0"/>
          </a:p>
          <a:p>
            <a:pPr marL="274320" indent="-274320">
              <a:buFont typeface="Wingdings 2"/>
              <a:buChar char=""/>
              <a:defRPr/>
            </a:pPr>
            <a:endParaRPr lang="el-GR" altLang="en-US" dirty="0"/>
          </a:p>
          <a:p>
            <a:pPr marL="274320" indent="-274320">
              <a:buFont typeface="Wingdings 2"/>
              <a:buChar char=""/>
              <a:defRPr/>
            </a:pPr>
            <a:endParaRPr lang="en-US" altLang="en-US" dirty="0"/>
          </a:p>
          <a:p>
            <a:pPr>
              <a:defRPr/>
            </a:pPr>
            <a:r>
              <a:rPr lang="el-GR" altLang="en-US" sz="2400" dirty="0">
                <a:solidFill>
                  <a:schemeClr val="accent4">
                    <a:lumMod val="50000"/>
                  </a:schemeClr>
                </a:solidFill>
              </a:rPr>
              <a:t>Κύριος Γιάννης:  </a:t>
            </a:r>
            <a:r>
              <a:rPr lang="en-US" altLang="en-US" sz="2400" b="0" dirty="0">
                <a:solidFill>
                  <a:schemeClr val="accent4">
                    <a:lumMod val="50000"/>
                  </a:schemeClr>
                </a:solidFill>
              </a:rPr>
              <a:t>Τ</a:t>
            </a:r>
            <a:r>
              <a:rPr lang="el-GR" altLang="en-US" sz="2400" b="0" dirty="0">
                <a:solidFill>
                  <a:schemeClr val="accent4">
                    <a:lumMod val="50000"/>
                  </a:schemeClr>
                </a:solidFill>
              </a:rPr>
              <a:t>ι είδους σχήμα φαίνεται επάνω επάνω, Τζένη; </a:t>
            </a:r>
            <a:endParaRPr lang="en-US" altLang="en-US" sz="2400" b="0" dirty="0">
              <a:solidFill>
                <a:schemeClr val="accent4">
                  <a:lumMod val="50000"/>
                </a:schemeClr>
              </a:solidFill>
            </a:endParaRPr>
          </a:p>
          <a:p>
            <a:pPr>
              <a:defRPr/>
            </a:pPr>
            <a:r>
              <a:rPr lang="el-GR" altLang="en-US" sz="2400" b="0" dirty="0">
                <a:solidFill>
                  <a:schemeClr val="accent4">
                    <a:lumMod val="50000"/>
                  </a:schemeClr>
                </a:solidFill>
              </a:rPr>
              <a:t>Τζένη:</a:t>
            </a:r>
            <a:r>
              <a:rPr lang="el-GR" altLang="en-US" sz="2400" b="0" i="1" dirty="0">
                <a:solidFill>
                  <a:schemeClr val="accent4">
                    <a:lumMod val="50000"/>
                  </a:schemeClr>
                </a:solidFill>
              </a:rPr>
              <a:t> </a:t>
            </a:r>
            <a:r>
              <a:rPr lang="el-GR" altLang="en-US" sz="2400" b="0" dirty="0">
                <a:solidFill>
                  <a:schemeClr val="accent4">
                    <a:lumMod val="50000"/>
                  </a:schemeClr>
                </a:solidFill>
              </a:rPr>
              <a:t>Ένα τετράγωνο. </a:t>
            </a:r>
            <a:endParaRPr lang="en-US" altLang="en-US" sz="2400" b="0" dirty="0">
              <a:solidFill>
                <a:schemeClr val="accent4">
                  <a:lumMod val="50000"/>
                </a:schemeClr>
              </a:solidFill>
            </a:endParaRPr>
          </a:p>
          <a:p>
            <a:pPr>
              <a:defRPr/>
            </a:pPr>
            <a:r>
              <a:rPr lang="el-GR" altLang="en-US" sz="2400" dirty="0">
                <a:solidFill>
                  <a:schemeClr val="accent4">
                    <a:lumMod val="50000"/>
                  </a:schemeClr>
                </a:solidFill>
              </a:rPr>
              <a:t>Κύριος Γιάννης</a:t>
            </a:r>
            <a:r>
              <a:rPr lang="en-US" altLang="en-US" sz="2400" dirty="0">
                <a:solidFill>
                  <a:schemeClr val="accent4">
                    <a:lumMod val="50000"/>
                  </a:schemeClr>
                </a:solidFill>
              </a:rPr>
              <a:t>:</a:t>
            </a:r>
            <a:r>
              <a:rPr lang="el-GR" altLang="en-US" sz="2400" dirty="0">
                <a:solidFill>
                  <a:schemeClr val="accent4">
                    <a:lumMod val="50000"/>
                  </a:schemeClr>
                </a:solidFill>
              </a:rPr>
              <a:t>  </a:t>
            </a:r>
            <a:r>
              <a:rPr lang="el-GR" altLang="en-US" sz="2400" b="0" dirty="0">
                <a:solidFill>
                  <a:schemeClr val="accent4">
                    <a:lumMod val="50000"/>
                  </a:schemeClr>
                </a:solidFill>
              </a:rPr>
              <a:t>Όχι, </a:t>
            </a:r>
            <a:r>
              <a:rPr lang="en-US" altLang="en-US" sz="2400" b="0" dirty="0">
                <a:solidFill>
                  <a:schemeClr val="accent4">
                    <a:lumMod val="50000"/>
                  </a:schemeClr>
                </a:solidFill>
              </a:rPr>
              <a:t>α</a:t>
            </a:r>
            <a:r>
              <a:rPr lang="el-GR" altLang="en-US" sz="2400" b="0" dirty="0">
                <a:solidFill>
                  <a:schemeClr val="accent4">
                    <a:lumMod val="50000"/>
                  </a:schemeClr>
                </a:solidFill>
              </a:rPr>
              <a:t>ς θυμηθούμε… Είπαμε ότι στο τετράγωνο όλες οι πλευρές έχουν ίσο μήκος. Τι παρατηρείς ως προς το μήκος των πλευρών σε αυτό το σχήμα;</a:t>
            </a:r>
          </a:p>
          <a:p>
            <a:pPr marL="2054225" indent="-2054225">
              <a:defRPr/>
            </a:pPr>
            <a:r>
              <a:rPr lang="el-GR" altLang="en-US" sz="2400" b="0" dirty="0">
                <a:solidFill>
                  <a:schemeClr val="accent4">
                    <a:lumMod val="50000"/>
                  </a:schemeClr>
                </a:solidFill>
              </a:rPr>
              <a:t> </a:t>
            </a:r>
            <a:endParaRPr lang="en-US" altLang="en-US" sz="2400" b="0" dirty="0">
              <a:solidFill>
                <a:schemeClr val="accent4">
                  <a:lumMod val="50000"/>
                </a:schemeClr>
              </a:solidFill>
            </a:endParaRPr>
          </a:p>
          <a:p>
            <a:pPr>
              <a:buFont typeface="Wingdings" pitchFamily="2" charset="2"/>
              <a:buChar char="ü"/>
              <a:defRPr/>
            </a:pPr>
            <a:endParaRPr lang="el-GR" dirty="0"/>
          </a:p>
        </p:txBody>
      </p:sp>
      <p:sp>
        <p:nvSpPr>
          <p:cNvPr id="3" name="Title 2">
            <a:extLst>
              <a:ext uri="{FF2B5EF4-FFF2-40B4-BE49-F238E27FC236}">
                <a16:creationId xmlns:a16="http://schemas.microsoft.com/office/drawing/2014/main" id="{E488E1A4-933B-48BA-8774-E7E92B9B9EE6}"/>
              </a:ext>
            </a:extLst>
          </p:cNvPr>
          <p:cNvSpPr>
            <a:spLocks noGrp="1"/>
          </p:cNvSpPr>
          <p:nvPr>
            <p:ph type="title"/>
          </p:nvPr>
        </p:nvSpPr>
        <p:spPr>
          <a:xfrm>
            <a:off x="761999" y="715961"/>
            <a:ext cx="8445501" cy="1189037"/>
          </a:xfrm>
        </p:spPr>
        <p:txBody>
          <a:bodyPr>
            <a:normAutofit/>
          </a:bodyPr>
          <a:lstStyle/>
          <a:p>
            <a:r>
              <a:rPr lang="el-GR" sz="2400" b="0" dirty="0">
                <a:latin typeface="+mn-lt"/>
              </a:rPr>
              <a:t>Ερώτηση: </a:t>
            </a:r>
            <a:r>
              <a:rPr lang="el-GR" sz="2400" b="0" i="1" dirty="0">
                <a:latin typeface="+mn-lt"/>
              </a:rPr>
              <a:t>Ποια από τις παρακάτω ανατροφοδοτήσεις είναι πιο αποτελεσματική, κατά τη γνώμη σας; Αιτιολογήστε την απάντησή σας.</a:t>
            </a:r>
          </a:p>
        </p:txBody>
      </p:sp>
    </p:spTree>
    <p:extLst>
      <p:ext uri="{BB962C8B-B14F-4D97-AF65-F5344CB8AC3E}">
        <p14:creationId xmlns:p14="http://schemas.microsoft.com/office/powerpoint/2010/main" val="27737353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CEFDF78-45C7-4152-B6A0-7627CFEE214A}"/>
              </a:ext>
            </a:extLst>
          </p:cNvPr>
          <p:cNvSpPr>
            <a:spLocks noGrp="1"/>
          </p:cNvSpPr>
          <p:nvPr>
            <p:ph type="body" sz="quarter" idx="11"/>
          </p:nvPr>
        </p:nvSpPr>
        <p:spPr>
          <a:xfrm>
            <a:off x="762000" y="1651000"/>
            <a:ext cx="8140700" cy="4191000"/>
          </a:xfrm>
        </p:spPr>
        <p:txBody>
          <a:bodyPr>
            <a:normAutofit/>
          </a:bodyPr>
          <a:lstStyle/>
          <a:p>
            <a:pPr marL="342900" indent="-342900">
              <a:buFont typeface="Courier New" panose="02070309020205020404" pitchFamily="49" charset="0"/>
              <a:buChar char="o"/>
            </a:pPr>
            <a:r>
              <a:rPr lang="el-GR" sz="2000" b="0" dirty="0"/>
              <a:t>Είναι η πιο συνηθισμένη μορφή θετικής ενίσχυσης.</a:t>
            </a:r>
          </a:p>
          <a:p>
            <a:pPr marL="342900" indent="-342900">
              <a:buFont typeface="Courier New" panose="02070309020205020404" pitchFamily="49" charset="0"/>
              <a:buChar char="o"/>
            </a:pPr>
            <a:r>
              <a:rPr lang="el-GR" sz="2000" dirty="0"/>
              <a:t>Χρησιμοποιείται λιγότερο συχνά από όσο πιστεύουν οι εκπαιδευτικοί. </a:t>
            </a:r>
          </a:p>
          <a:p>
            <a:pPr marL="342900" indent="-342900">
              <a:buFont typeface="Courier New" panose="02070309020205020404" pitchFamily="49" charset="0"/>
              <a:buChar char="o"/>
            </a:pPr>
            <a:r>
              <a:rPr lang="el-GR" sz="2000" dirty="0"/>
              <a:t>Ο έπαινος για τη θετική συμπεριφορά είναι σπάνιος. </a:t>
            </a:r>
          </a:p>
          <a:p>
            <a:pPr marL="342900" indent="-342900">
              <a:buFont typeface="Courier New" panose="02070309020205020404" pitchFamily="49" charset="0"/>
              <a:buChar char="o"/>
            </a:pPr>
            <a:r>
              <a:rPr lang="el-GR" sz="2000" b="0" dirty="0"/>
              <a:t>Ο έπαινος τείνει να επηρεάζεται τόσο από τα χαρακτηριστικά του μαθητή, όσο και από την ποιότητα της απάντησής του. </a:t>
            </a:r>
          </a:p>
          <a:p>
            <a:pPr marL="342900" indent="-342900">
              <a:buFont typeface="Courier New" panose="02070309020205020404" pitchFamily="49" charset="0"/>
              <a:buChar char="o"/>
            </a:pPr>
            <a:r>
              <a:rPr lang="el-GR" sz="2000" b="0" dirty="0"/>
              <a:t>Ο υπερβολικός έπαινος δεν έχει θετικά αποτελέσματα.</a:t>
            </a:r>
          </a:p>
          <a:p>
            <a:pPr marL="342900" indent="-342900">
              <a:buFont typeface="Courier New" panose="02070309020205020404" pitchFamily="49" charset="0"/>
              <a:buChar char="o"/>
            </a:pPr>
            <a:r>
              <a:rPr lang="el-GR" sz="2000" b="0" dirty="0"/>
              <a:t>Ο έπαινος πρέπει να εκφράζεται με απλό, φυσικό και γνήσιο τρόπο.</a:t>
            </a:r>
          </a:p>
        </p:txBody>
      </p:sp>
      <p:sp>
        <p:nvSpPr>
          <p:cNvPr id="3" name="Title 2">
            <a:extLst>
              <a:ext uri="{FF2B5EF4-FFF2-40B4-BE49-F238E27FC236}">
                <a16:creationId xmlns:a16="http://schemas.microsoft.com/office/drawing/2014/main" id="{7D67B5E6-666B-45F3-BBC8-945ADC76AB95}"/>
              </a:ext>
            </a:extLst>
          </p:cNvPr>
          <p:cNvSpPr>
            <a:spLocks noGrp="1"/>
          </p:cNvSpPr>
          <p:nvPr>
            <p:ph type="title"/>
          </p:nvPr>
        </p:nvSpPr>
        <p:spPr/>
        <p:txBody>
          <a:bodyPr>
            <a:normAutofit/>
          </a:bodyPr>
          <a:lstStyle/>
          <a:p>
            <a:pPr algn="ctr"/>
            <a:r>
              <a:rPr lang="el-GR" sz="3200" b="0" dirty="0"/>
              <a:t>Ο έπαινος</a:t>
            </a:r>
          </a:p>
        </p:txBody>
      </p:sp>
    </p:spTree>
    <p:extLst>
      <p:ext uri="{BB962C8B-B14F-4D97-AF65-F5344CB8AC3E}">
        <p14:creationId xmlns:p14="http://schemas.microsoft.com/office/powerpoint/2010/main" val="40875581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6F91B87-016B-44A3-A83A-3F6FBE95AD95}"/>
              </a:ext>
            </a:extLst>
          </p:cNvPr>
          <p:cNvSpPr>
            <a:spLocks noGrp="1"/>
          </p:cNvSpPr>
          <p:nvPr>
            <p:ph type="body" sz="quarter" idx="11"/>
          </p:nvPr>
        </p:nvSpPr>
        <p:spPr>
          <a:xfrm>
            <a:off x="762000" y="1625600"/>
            <a:ext cx="7480300" cy="4483100"/>
          </a:xfrm>
        </p:spPr>
        <p:txBody>
          <a:bodyPr>
            <a:normAutofit/>
          </a:bodyPr>
          <a:lstStyle/>
          <a:p>
            <a:r>
              <a:rPr lang="el-GR" sz="2400" b="0" dirty="0"/>
              <a:t>Έχετε να διδάξετε την ενότητα:  Ομάδες τροφίμων και η σημασία τους στην διατροφή (Οικιακή Οικονομία Α΄ Γυμνασίου). </a:t>
            </a:r>
            <a:r>
              <a:rPr lang="en-US" sz="2400" b="0" dirty="0">
                <a:hlinkClick r:id="rId2"/>
              </a:rPr>
              <a:t>http://</a:t>
            </a:r>
            <a:r>
              <a:rPr lang="en-US" sz="2400" b="0" dirty="0" err="1">
                <a:hlinkClick r:id="rId2"/>
              </a:rPr>
              <a:t>ebooks.edu.gr</a:t>
            </a:r>
            <a:r>
              <a:rPr lang="en-US" sz="2400" b="0" dirty="0">
                <a:hlinkClick r:id="rId2"/>
              </a:rPr>
              <a:t>/</a:t>
            </a:r>
            <a:r>
              <a:rPr lang="en-US" sz="2400" b="0" dirty="0" err="1">
                <a:hlinkClick r:id="rId2"/>
              </a:rPr>
              <a:t>ebooks</a:t>
            </a:r>
            <a:r>
              <a:rPr lang="en-US" sz="2400" b="0" dirty="0">
                <a:hlinkClick r:id="rId2"/>
              </a:rPr>
              <a:t>/v/html/8547/2328/</a:t>
            </a:r>
            <a:r>
              <a:rPr lang="en-US" sz="2400" b="0" dirty="0" err="1">
                <a:hlinkClick r:id="rId2"/>
              </a:rPr>
              <a:t>Oikiaki-Oikonomia_A-Gymnasiou_html-apli</a:t>
            </a:r>
            <a:r>
              <a:rPr lang="en-US" sz="2400" b="0" dirty="0">
                <a:hlinkClick r:id="rId2"/>
              </a:rPr>
              <a:t>/</a:t>
            </a:r>
            <a:r>
              <a:rPr lang="en-US" sz="2400" b="0" dirty="0" err="1">
                <a:hlinkClick r:id="rId2"/>
              </a:rPr>
              <a:t>index.html</a:t>
            </a:r>
            <a:endParaRPr lang="el-GR" sz="2400" b="0" dirty="0"/>
          </a:p>
          <a:p>
            <a:endParaRPr lang="el-GR" sz="2400" b="0" dirty="0"/>
          </a:p>
          <a:p>
            <a:endParaRPr lang="el-GR" sz="2400" b="0" dirty="0"/>
          </a:p>
          <a:p>
            <a:r>
              <a:rPr lang="el-GR" sz="2400" b="0" dirty="0"/>
              <a:t>Σημειώστε ποιες ενέργειες πρέπει να κάνετε για να προετοιμάσετε και να οργανώσετε τη διδασκαλία σας. Ποιους παράγοντες θα λάβετε υπόψη σας</a:t>
            </a:r>
            <a:r>
              <a:rPr lang="el-GR" sz="2400" b="0" dirty="0">
                <a:latin typeface="Trebuchet MS" panose="020B0603020202020204" pitchFamily="34" charset="0"/>
              </a:rPr>
              <a:t>;</a:t>
            </a:r>
            <a:endParaRPr lang="el-GR" sz="2400" b="0" dirty="0"/>
          </a:p>
        </p:txBody>
      </p:sp>
      <p:sp>
        <p:nvSpPr>
          <p:cNvPr id="3" name="Title 2">
            <a:extLst>
              <a:ext uri="{FF2B5EF4-FFF2-40B4-BE49-F238E27FC236}">
                <a16:creationId xmlns:a16="http://schemas.microsoft.com/office/drawing/2014/main" id="{8BA04C58-BE3A-4256-A5CA-5C0C5F6C765E}"/>
              </a:ext>
            </a:extLst>
          </p:cNvPr>
          <p:cNvSpPr>
            <a:spLocks noGrp="1"/>
          </p:cNvSpPr>
          <p:nvPr>
            <p:ph type="title"/>
          </p:nvPr>
        </p:nvSpPr>
        <p:spPr>
          <a:xfrm>
            <a:off x="761999" y="715961"/>
            <a:ext cx="6476999" cy="820739"/>
          </a:xfrm>
        </p:spPr>
        <p:txBody>
          <a:bodyPr/>
          <a:lstStyle/>
          <a:p>
            <a:r>
              <a:rPr lang="el-GR" b="0" dirty="0"/>
              <a:t>Δραστηριότητα:</a:t>
            </a:r>
          </a:p>
        </p:txBody>
      </p:sp>
    </p:spTree>
    <p:extLst>
      <p:ext uri="{BB962C8B-B14F-4D97-AF65-F5344CB8AC3E}">
        <p14:creationId xmlns:p14="http://schemas.microsoft.com/office/powerpoint/2010/main" val="29637991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77AC76B-91A2-4493-9B98-CAEA4AB30755}"/>
              </a:ext>
            </a:extLst>
          </p:cNvPr>
          <p:cNvPicPr>
            <a:picLocks noChangeAspect="1"/>
          </p:cNvPicPr>
          <p:nvPr/>
        </p:nvPicPr>
        <p:blipFill>
          <a:blip r:embed="rId2" cstate="print">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2423840" y="1141636"/>
            <a:ext cx="6567760" cy="4608512"/>
          </a:xfrm>
          <a:prstGeom prst="rect">
            <a:avLst/>
          </a:prstGeom>
        </p:spPr>
      </p:pic>
    </p:spTree>
    <p:extLst>
      <p:ext uri="{BB962C8B-B14F-4D97-AF65-F5344CB8AC3E}">
        <p14:creationId xmlns:p14="http://schemas.microsoft.com/office/powerpoint/2010/main" val="15022571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AA7D38E-B343-4F9C-A313-94D169B05249}"/>
              </a:ext>
            </a:extLst>
          </p:cNvPr>
          <p:cNvSpPr>
            <a:spLocks noGrp="1"/>
          </p:cNvSpPr>
          <p:nvPr>
            <p:ph type="body" sz="quarter" idx="11"/>
          </p:nvPr>
        </p:nvSpPr>
        <p:spPr>
          <a:xfrm>
            <a:off x="3098801" y="1841500"/>
            <a:ext cx="8470900" cy="4559300"/>
          </a:xfrm>
        </p:spPr>
        <p:txBody>
          <a:bodyPr>
            <a:normAutofit/>
          </a:bodyPr>
          <a:lstStyle/>
          <a:p>
            <a:r>
              <a:rPr lang="el-GR" b="0" dirty="0"/>
              <a:t>Βαϊνάς, Κ. (1998). </a:t>
            </a:r>
            <a:r>
              <a:rPr lang="el-GR" b="0" i="1" dirty="0"/>
              <a:t>Η ερώτηση ως μέσο αγωγής της σκέψης.</a:t>
            </a:r>
            <a:r>
              <a:rPr lang="el-GR" b="0" dirty="0"/>
              <a:t> Αθήνα: </a:t>
            </a:r>
            <a:r>
              <a:rPr lang="en-US" b="0" dirty="0"/>
              <a:t>Gutenberg.</a:t>
            </a:r>
            <a:endParaRPr lang="el-GR" b="0" dirty="0"/>
          </a:p>
          <a:p>
            <a:r>
              <a:rPr lang="el-GR" b="0" dirty="0"/>
              <a:t>Βουλτσίδης, Π. (</a:t>
            </a:r>
            <a:r>
              <a:rPr lang="el-GR" b="0" dirty="0" err="1"/>
              <a:t>χ.η</a:t>
            </a:r>
            <a:r>
              <a:rPr lang="el-GR" b="0" dirty="0"/>
              <a:t>). </a:t>
            </a:r>
            <a:r>
              <a:rPr lang="el-GR" b="0" i="1" dirty="0"/>
              <a:t>Δόμηση διδασκαλίας-Συνοπτική παρουσίαση.</a:t>
            </a:r>
            <a:r>
              <a:rPr lang="el-GR" b="0" dirty="0"/>
              <a:t> Διδακτικό υλικό για τα μαθήματα της </a:t>
            </a:r>
            <a:r>
              <a:rPr lang="el-GR" b="0" dirty="0" err="1"/>
              <a:t>ΑΣΠΑΙΤΕ</a:t>
            </a:r>
            <a:r>
              <a:rPr lang="el-GR" b="0" dirty="0"/>
              <a:t>.</a:t>
            </a:r>
          </a:p>
          <a:p>
            <a:r>
              <a:rPr lang="el-GR" b="0" dirty="0"/>
              <a:t>Δημητριάδου Κ. (2016). </a:t>
            </a:r>
            <a:r>
              <a:rPr lang="el-GR" b="0" i="1" dirty="0"/>
              <a:t>Νέοι προσανατολισμοί της Διδακτικής: Προσαρμογή της διδασκαλίας στις εκπαιδευτικές προκλήσεις του </a:t>
            </a:r>
            <a:r>
              <a:rPr lang="el-GR" b="0" i="1" dirty="0" err="1"/>
              <a:t>21</a:t>
            </a:r>
            <a:r>
              <a:rPr lang="el-GR" b="0" i="1" baseline="30000" dirty="0" err="1"/>
              <a:t>ου</a:t>
            </a:r>
            <a:r>
              <a:rPr lang="el-GR" b="0" i="1" dirty="0"/>
              <a:t> αι</a:t>
            </a:r>
            <a:r>
              <a:rPr lang="el-GR" b="0" dirty="0"/>
              <a:t>. Αθήνα: </a:t>
            </a:r>
            <a:r>
              <a:rPr lang="en-US" b="0" dirty="0"/>
              <a:t>Gutenberg.</a:t>
            </a:r>
          </a:p>
          <a:p>
            <a:r>
              <a:rPr lang="en-US" b="0" dirty="0"/>
              <a:t>Dick, W. et al. (2015). </a:t>
            </a:r>
            <a:r>
              <a:rPr lang="en-US" b="0" i="1" dirty="0"/>
              <a:t>The systematic design of instruction (8</a:t>
            </a:r>
            <a:r>
              <a:rPr lang="en-US" b="0" i="1" baseline="30000" dirty="0"/>
              <a:t>th</a:t>
            </a:r>
            <a:r>
              <a:rPr lang="en-US" b="0" i="1" dirty="0"/>
              <a:t> ed.).</a:t>
            </a:r>
            <a:r>
              <a:rPr lang="en-US" b="0" dirty="0"/>
              <a:t> New York: Pearson.</a:t>
            </a:r>
            <a:endParaRPr lang="el-GR" b="0" dirty="0"/>
          </a:p>
          <a:p>
            <a:r>
              <a:rPr lang="el-GR" b="0" dirty="0"/>
              <a:t>Eggen, P. &amp; </a:t>
            </a:r>
            <a:r>
              <a:rPr lang="el-GR" b="0" dirty="0" err="1"/>
              <a:t>Kauchak</a:t>
            </a:r>
            <a:r>
              <a:rPr lang="el-GR" b="0" dirty="0"/>
              <a:t>, D. (2017). </a:t>
            </a:r>
            <a:r>
              <a:rPr lang="el-GR" b="0" i="1" dirty="0"/>
              <a:t>Εκπαιδευτική Ψυχολογία (</a:t>
            </a:r>
            <a:r>
              <a:rPr lang="el-GR" b="0" i="1" dirty="0" err="1"/>
              <a:t>1</a:t>
            </a:r>
            <a:r>
              <a:rPr lang="el-GR" b="0" i="1" baseline="30000" dirty="0" err="1"/>
              <a:t>η</a:t>
            </a:r>
            <a:r>
              <a:rPr lang="el-GR" b="0" i="1" dirty="0"/>
              <a:t> </a:t>
            </a:r>
            <a:r>
              <a:rPr lang="el-GR" b="0" i="1" dirty="0" err="1"/>
              <a:t>έκδ</a:t>
            </a:r>
            <a:r>
              <a:rPr lang="el-GR" b="0" i="1" dirty="0"/>
              <a:t>.)</a:t>
            </a:r>
            <a:r>
              <a:rPr lang="el-GR" b="0" dirty="0"/>
              <a:t> (</a:t>
            </a:r>
            <a:r>
              <a:rPr lang="el-GR" b="0" dirty="0" err="1"/>
              <a:t>επιμ</a:t>
            </a:r>
            <a:r>
              <a:rPr lang="el-GR" b="0" dirty="0"/>
              <a:t>. Π. Δημητροπούλου). Αθήνα: Κριτική.</a:t>
            </a:r>
          </a:p>
          <a:p>
            <a:r>
              <a:rPr lang="el-GR" b="0" dirty="0" err="1"/>
              <a:t>Κουτρούμπα</a:t>
            </a:r>
            <a:r>
              <a:rPr lang="el-GR" b="0" dirty="0"/>
              <a:t>, Κ. (2021). </a:t>
            </a:r>
            <a:r>
              <a:rPr lang="el-GR" b="0" i="1" dirty="0"/>
              <a:t>Εκπαιδευτικό έργο, σχολική μάθηση και διδακτική αποτελεσματικότητα. </a:t>
            </a:r>
            <a:r>
              <a:rPr lang="el-GR" b="0" dirty="0"/>
              <a:t>Αθήνα: </a:t>
            </a:r>
            <a:r>
              <a:rPr lang="el-GR" b="0" dirty="0" err="1"/>
              <a:t>Διάδραση</a:t>
            </a:r>
            <a:r>
              <a:rPr lang="el-GR" b="0" dirty="0"/>
              <a:t>.</a:t>
            </a:r>
            <a:endParaRPr lang="en-US" b="0" dirty="0"/>
          </a:p>
          <a:p>
            <a:r>
              <a:rPr lang="en-US" b="0" dirty="0"/>
              <a:t>Morrison, </a:t>
            </a:r>
            <a:r>
              <a:rPr lang="en-US" b="0" dirty="0" err="1"/>
              <a:t>G.R</a:t>
            </a:r>
            <a:r>
              <a:rPr lang="en-US" b="0" dirty="0"/>
              <a:t> et al. (2013). </a:t>
            </a:r>
            <a:r>
              <a:rPr lang="en-US" b="0" i="1" dirty="0"/>
              <a:t>Designing effective instruction (7</a:t>
            </a:r>
            <a:r>
              <a:rPr lang="en-US" b="0" i="1" baseline="30000" dirty="0"/>
              <a:t>th</a:t>
            </a:r>
            <a:r>
              <a:rPr lang="en-US" b="0" i="1" dirty="0"/>
              <a:t> ed.) </a:t>
            </a:r>
            <a:r>
              <a:rPr lang="en-US" b="0" dirty="0"/>
              <a:t>New York: John Wiley and Sons.</a:t>
            </a:r>
            <a:r>
              <a:rPr lang="el-GR" b="0" dirty="0"/>
              <a:t> </a:t>
            </a:r>
          </a:p>
        </p:txBody>
      </p:sp>
      <p:sp>
        <p:nvSpPr>
          <p:cNvPr id="3" name="Title 2">
            <a:extLst>
              <a:ext uri="{FF2B5EF4-FFF2-40B4-BE49-F238E27FC236}">
                <a16:creationId xmlns:a16="http://schemas.microsoft.com/office/drawing/2014/main" id="{FE080FA3-DFDA-4102-A104-67B36E59DBB9}"/>
              </a:ext>
            </a:extLst>
          </p:cNvPr>
          <p:cNvSpPr>
            <a:spLocks noGrp="1"/>
          </p:cNvSpPr>
          <p:nvPr>
            <p:ph type="title"/>
          </p:nvPr>
        </p:nvSpPr>
        <p:spPr>
          <a:xfrm>
            <a:off x="3924301" y="715961"/>
            <a:ext cx="7752442" cy="1189037"/>
          </a:xfrm>
        </p:spPr>
        <p:txBody>
          <a:bodyPr>
            <a:normAutofit/>
          </a:bodyPr>
          <a:lstStyle/>
          <a:p>
            <a:r>
              <a:rPr lang="el-GR" sz="2400" dirty="0"/>
              <a:t>Βιβλιογραφία</a:t>
            </a:r>
          </a:p>
        </p:txBody>
      </p:sp>
    </p:spTree>
    <p:extLst>
      <p:ext uri="{BB962C8B-B14F-4D97-AF65-F5344CB8AC3E}">
        <p14:creationId xmlns:p14="http://schemas.microsoft.com/office/powerpoint/2010/main" val="12188924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A6996C7-3103-4224-942F-14BD6451FB60}"/>
              </a:ext>
            </a:extLst>
          </p:cNvPr>
          <p:cNvSpPr>
            <a:spLocks noGrp="1"/>
          </p:cNvSpPr>
          <p:nvPr>
            <p:ph type="body" sz="quarter" idx="11"/>
          </p:nvPr>
        </p:nvSpPr>
        <p:spPr>
          <a:xfrm>
            <a:off x="3378200" y="1752600"/>
            <a:ext cx="8298543" cy="3670300"/>
          </a:xfrm>
          <a:solidFill>
            <a:schemeClr val="accent1">
              <a:lumMod val="20000"/>
              <a:lumOff val="80000"/>
            </a:schemeClr>
          </a:solidFill>
        </p:spPr>
        <p:txBody>
          <a:bodyPr>
            <a:normAutofit lnSpcReduction="10000"/>
          </a:bodyPr>
          <a:lstStyle/>
          <a:p>
            <a:pPr marL="342900" indent="-342900">
              <a:buFont typeface="Wingdings" panose="05000000000000000000" pitchFamily="2" charset="2"/>
              <a:buChar char="§"/>
            </a:pPr>
            <a:r>
              <a:rPr lang="el-GR" sz="2800" b="0" dirty="0"/>
              <a:t>Η οργάνωση της διδασκαλίας μας είναι σημαντική και για μας και για τους μαθητές μας.</a:t>
            </a:r>
          </a:p>
          <a:p>
            <a:pPr marL="342900" indent="-342900">
              <a:buFont typeface="Wingdings" panose="05000000000000000000" pitchFamily="2" charset="2"/>
              <a:buChar char="§"/>
            </a:pPr>
            <a:endParaRPr lang="el-GR" sz="2800" b="0" dirty="0"/>
          </a:p>
          <a:p>
            <a:pPr marL="342900" indent="-342900">
              <a:buFont typeface="Wingdings" panose="05000000000000000000" pitchFamily="2" charset="2"/>
              <a:buChar char="§"/>
            </a:pPr>
            <a:r>
              <a:rPr lang="el-GR" sz="2800" b="0" dirty="0"/>
              <a:t>Ο προγραμματισμός της διδασκαλίας είναι μακροπρόθεσμος όταν αφορά στον ετήσιο προγραμματισμό. Όμως έχουμε και  προγραμματισμό ανά τρίμηνο ή ανά μήνα, ανά εβδομάδα και φυσικά, βραχυπρόθεσμο προγραμματισμό, ανά ημέρα. </a:t>
            </a:r>
          </a:p>
        </p:txBody>
      </p:sp>
      <p:sp>
        <p:nvSpPr>
          <p:cNvPr id="3" name="Title 2">
            <a:extLst>
              <a:ext uri="{FF2B5EF4-FFF2-40B4-BE49-F238E27FC236}">
                <a16:creationId xmlns:a16="http://schemas.microsoft.com/office/drawing/2014/main" id="{8599A193-56CD-4543-B560-E2C3DA3268BA}"/>
              </a:ext>
            </a:extLst>
          </p:cNvPr>
          <p:cNvSpPr>
            <a:spLocks noGrp="1"/>
          </p:cNvSpPr>
          <p:nvPr>
            <p:ph type="title"/>
          </p:nvPr>
        </p:nvSpPr>
        <p:spPr>
          <a:xfrm>
            <a:off x="3378201" y="715961"/>
            <a:ext cx="8298542" cy="1189037"/>
          </a:xfrm>
        </p:spPr>
        <p:txBody>
          <a:bodyPr>
            <a:normAutofit/>
          </a:bodyPr>
          <a:lstStyle/>
          <a:p>
            <a:r>
              <a:rPr lang="el-GR" sz="3200" b="0" dirty="0"/>
              <a:t>… συνέχεια</a:t>
            </a:r>
          </a:p>
        </p:txBody>
      </p:sp>
    </p:spTree>
    <p:extLst>
      <p:ext uri="{BB962C8B-B14F-4D97-AF65-F5344CB8AC3E}">
        <p14:creationId xmlns:p14="http://schemas.microsoft.com/office/powerpoint/2010/main" val="26842743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D087FF5-8F41-448A-8FF5-02C83F745527}"/>
              </a:ext>
            </a:extLst>
          </p:cNvPr>
          <p:cNvSpPr>
            <a:spLocks noGrp="1"/>
          </p:cNvSpPr>
          <p:nvPr>
            <p:ph type="title"/>
          </p:nvPr>
        </p:nvSpPr>
        <p:spPr>
          <a:xfrm>
            <a:off x="762000" y="470357"/>
            <a:ext cx="10668000" cy="861774"/>
          </a:xfrm>
        </p:spPr>
        <p:txBody>
          <a:bodyPr/>
          <a:lstStyle/>
          <a:p>
            <a:pPr algn="ctr"/>
            <a:r>
              <a:rPr lang="el-GR" sz="2800" b="0" dirty="0"/>
              <a:t>Τι πρέπει να λάβει υπόψη του ο εκπαιδευτικός στον σχεδιασμό της διδασκαλίας</a:t>
            </a:r>
            <a:r>
              <a:rPr lang="el-GR" sz="2800" b="0" dirty="0">
                <a:latin typeface="Trebuchet MS" panose="020B0603020202020204" pitchFamily="34" charset="0"/>
              </a:rPr>
              <a:t>;</a:t>
            </a:r>
            <a:endParaRPr lang="el-GR" sz="2800" b="0" dirty="0"/>
          </a:p>
        </p:txBody>
      </p:sp>
      <p:sp>
        <p:nvSpPr>
          <p:cNvPr id="5" name="Text Placeholder 4">
            <a:extLst>
              <a:ext uri="{FF2B5EF4-FFF2-40B4-BE49-F238E27FC236}">
                <a16:creationId xmlns:a16="http://schemas.microsoft.com/office/drawing/2014/main" id="{53A78DC7-BF34-4105-953D-268D7E85DE2A}"/>
              </a:ext>
            </a:extLst>
          </p:cNvPr>
          <p:cNvSpPr>
            <a:spLocks noGrp="1"/>
          </p:cNvSpPr>
          <p:nvPr>
            <p:ph type="body" sz="quarter" idx="13"/>
          </p:nvPr>
        </p:nvSpPr>
        <p:spPr>
          <a:xfrm>
            <a:off x="762000" y="2146299"/>
            <a:ext cx="10668000" cy="4152901"/>
          </a:xfrm>
        </p:spPr>
        <p:txBody>
          <a:bodyPr/>
          <a:lstStyle/>
          <a:p>
            <a:pPr marL="285750" indent="-285750">
              <a:buFont typeface="Wingdings" panose="05000000000000000000" pitchFamily="2" charset="2"/>
              <a:buChar char="q"/>
            </a:pPr>
            <a:r>
              <a:rPr lang="el-GR" sz="2800" dirty="0"/>
              <a:t>Το γνωστικό επίπεδο αλλά και τυχόν γνωστικά κενά των μαθητών</a:t>
            </a:r>
          </a:p>
          <a:p>
            <a:pPr marL="285750" indent="-285750">
              <a:buFont typeface="Wingdings" panose="05000000000000000000" pitchFamily="2" charset="2"/>
              <a:buChar char="q"/>
            </a:pPr>
            <a:endParaRPr lang="el-GR" sz="2800" dirty="0"/>
          </a:p>
          <a:p>
            <a:pPr marL="285750" indent="-285750">
              <a:buFont typeface="Wingdings" panose="05000000000000000000" pitchFamily="2" charset="2"/>
              <a:buChar char="q"/>
            </a:pPr>
            <a:r>
              <a:rPr lang="el-GR" sz="2800" dirty="0"/>
              <a:t>Τα ενδιαφέροντα των μαθητών και οι κλίσεις τους</a:t>
            </a:r>
          </a:p>
          <a:p>
            <a:pPr marL="285750" indent="-285750">
              <a:buFont typeface="Wingdings" panose="05000000000000000000" pitchFamily="2" charset="2"/>
              <a:buChar char="q"/>
            </a:pPr>
            <a:endParaRPr lang="el-GR" sz="2800" dirty="0"/>
          </a:p>
          <a:p>
            <a:pPr marL="285750" indent="-285750">
              <a:buFont typeface="Wingdings" panose="05000000000000000000" pitchFamily="2" charset="2"/>
              <a:buChar char="q"/>
            </a:pPr>
            <a:r>
              <a:rPr lang="el-GR" sz="2800" dirty="0"/>
              <a:t>Το </a:t>
            </a:r>
            <a:r>
              <a:rPr lang="el-GR" sz="2800" dirty="0" err="1"/>
              <a:t>ψυχοσυναισθηματικό</a:t>
            </a:r>
            <a:r>
              <a:rPr lang="el-GR" sz="2800" dirty="0"/>
              <a:t> προφίλ των μαθητών</a:t>
            </a:r>
          </a:p>
          <a:p>
            <a:pPr marL="285750" indent="-285750">
              <a:buFont typeface="Wingdings" panose="05000000000000000000" pitchFamily="2" charset="2"/>
              <a:buChar char="q"/>
            </a:pPr>
            <a:endParaRPr lang="el-GR" sz="2800" dirty="0"/>
          </a:p>
          <a:p>
            <a:pPr marL="285750" indent="-285750">
              <a:buFont typeface="Wingdings" panose="05000000000000000000" pitchFamily="2" charset="2"/>
              <a:buChar char="q"/>
            </a:pPr>
            <a:r>
              <a:rPr lang="el-GR" sz="2800" dirty="0"/>
              <a:t>Τις ιδιαίτερες εκπαιδευτικές ανάγκες των μαθητών</a:t>
            </a:r>
          </a:p>
          <a:p>
            <a:pPr marL="285750" indent="-285750">
              <a:buFont typeface="Wingdings" panose="05000000000000000000" pitchFamily="2" charset="2"/>
              <a:buChar char="q"/>
            </a:pPr>
            <a:endParaRPr lang="el-GR" sz="2800" dirty="0"/>
          </a:p>
          <a:p>
            <a:pPr marL="285750" indent="-285750">
              <a:buFont typeface="Wingdings" panose="05000000000000000000" pitchFamily="2" charset="2"/>
              <a:buChar char="q"/>
            </a:pPr>
            <a:r>
              <a:rPr lang="el-GR" sz="2800" dirty="0"/>
              <a:t>Την επικοινωνιακή δυναμική των μαθητών</a:t>
            </a:r>
          </a:p>
          <a:p>
            <a:pPr marL="285750" indent="-285750">
              <a:buFont typeface="Wingdings" panose="05000000000000000000" pitchFamily="2" charset="2"/>
              <a:buChar char="q"/>
            </a:pPr>
            <a:endParaRPr lang="el-GR" sz="2400" dirty="0"/>
          </a:p>
          <a:p>
            <a:pPr marL="285750" indent="-285750">
              <a:buFont typeface="Wingdings" panose="05000000000000000000" pitchFamily="2" charset="2"/>
              <a:buChar char="q"/>
            </a:pPr>
            <a:endParaRPr lang="el-GR" sz="2400" dirty="0"/>
          </a:p>
          <a:p>
            <a:endParaRPr lang="el-GR" sz="2400" dirty="0"/>
          </a:p>
          <a:p>
            <a:pPr marL="285750" indent="-285750">
              <a:buFont typeface="Wingdings" panose="05000000000000000000" pitchFamily="2" charset="2"/>
              <a:buChar char="q"/>
            </a:pPr>
            <a:endParaRPr lang="el-GR" sz="2400" dirty="0"/>
          </a:p>
        </p:txBody>
      </p:sp>
    </p:spTree>
    <p:extLst>
      <p:ext uri="{BB962C8B-B14F-4D97-AF65-F5344CB8AC3E}">
        <p14:creationId xmlns:p14="http://schemas.microsoft.com/office/powerpoint/2010/main" val="39446998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A9C4BF9-0FF2-4751-8044-1E7C7031B294}"/>
              </a:ext>
            </a:extLst>
          </p:cNvPr>
          <p:cNvSpPr>
            <a:spLocks noGrp="1"/>
          </p:cNvSpPr>
          <p:nvPr>
            <p:ph type="body" sz="quarter" idx="11"/>
          </p:nvPr>
        </p:nvSpPr>
        <p:spPr>
          <a:xfrm>
            <a:off x="762000" y="1905000"/>
            <a:ext cx="7658100" cy="3898900"/>
          </a:xfrm>
        </p:spPr>
        <p:txBody>
          <a:bodyPr>
            <a:normAutofit/>
          </a:bodyPr>
          <a:lstStyle/>
          <a:p>
            <a:r>
              <a:rPr lang="el-GR" sz="2800" dirty="0">
                <a:latin typeface="+mj-lt"/>
              </a:rPr>
              <a:t>Τι είναι σημαντικό να μάθουν οι μαθητές;</a:t>
            </a:r>
          </a:p>
          <a:p>
            <a:endParaRPr lang="el-GR" sz="2800" b="0" dirty="0">
              <a:latin typeface="+mj-lt"/>
            </a:endParaRPr>
          </a:p>
          <a:p>
            <a:r>
              <a:rPr lang="el-GR" sz="2800" b="0" dirty="0">
                <a:latin typeface="+mj-lt"/>
              </a:rPr>
              <a:t>Επιλογή του θέματος, βάση του</a:t>
            </a:r>
            <a:r>
              <a:rPr lang="en-US" sz="2800" b="0" dirty="0">
                <a:latin typeface="+mj-lt"/>
              </a:rPr>
              <a:t> </a:t>
            </a:r>
            <a:r>
              <a:rPr lang="el-GR" sz="2800" b="0" dirty="0">
                <a:latin typeface="+mj-lt"/>
              </a:rPr>
              <a:t>Π.Σ του κάθε μαθήματος, και στη συνέχεια προσδιορίζουμε τους διδακτικούς στόχους</a:t>
            </a:r>
            <a:r>
              <a:rPr lang="en-US" sz="2800" b="0" dirty="0">
                <a:latin typeface="+mj-lt"/>
              </a:rPr>
              <a:t> </a:t>
            </a:r>
            <a:r>
              <a:rPr lang="el-GR" sz="2800" b="0" dirty="0">
                <a:latin typeface="+mj-lt"/>
              </a:rPr>
              <a:t>ή αλλιώς τα προσδοκώμενα μαθησιακά αποτελέσματα.</a:t>
            </a:r>
            <a:endParaRPr lang="el-GR" sz="2800" dirty="0">
              <a:latin typeface="+mj-lt"/>
            </a:endParaRPr>
          </a:p>
        </p:txBody>
      </p:sp>
      <p:sp>
        <p:nvSpPr>
          <p:cNvPr id="3" name="Title 2">
            <a:extLst>
              <a:ext uri="{FF2B5EF4-FFF2-40B4-BE49-F238E27FC236}">
                <a16:creationId xmlns:a16="http://schemas.microsoft.com/office/drawing/2014/main" id="{54CA0AE3-6739-4BA1-8330-5E9438277EA1}"/>
              </a:ext>
            </a:extLst>
          </p:cNvPr>
          <p:cNvSpPr>
            <a:spLocks noGrp="1"/>
          </p:cNvSpPr>
          <p:nvPr>
            <p:ph type="title"/>
          </p:nvPr>
        </p:nvSpPr>
        <p:spPr>
          <a:xfrm>
            <a:off x="761999" y="715961"/>
            <a:ext cx="7861301" cy="1189037"/>
          </a:xfrm>
        </p:spPr>
        <p:txBody>
          <a:bodyPr>
            <a:normAutofit/>
          </a:bodyPr>
          <a:lstStyle/>
          <a:p>
            <a:r>
              <a:rPr lang="el-GR" sz="3600" b="0" dirty="0"/>
              <a:t>Ερώτηση που κάνει ο εκπαιδευτικός στον εαυτό του στην αρχή:</a:t>
            </a:r>
          </a:p>
        </p:txBody>
      </p:sp>
    </p:spTree>
    <p:extLst>
      <p:ext uri="{BB962C8B-B14F-4D97-AF65-F5344CB8AC3E}">
        <p14:creationId xmlns:p14="http://schemas.microsoft.com/office/powerpoint/2010/main" val="32871690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72DE1-FFA8-42E6-99F3-E3BA7E239CBE}"/>
              </a:ext>
            </a:extLst>
          </p:cNvPr>
          <p:cNvSpPr>
            <a:spLocks noGrp="1"/>
          </p:cNvSpPr>
          <p:nvPr>
            <p:ph type="title"/>
          </p:nvPr>
        </p:nvSpPr>
        <p:spPr>
          <a:xfrm>
            <a:off x="2581656" y="1803400"/>
            <a:ext cx="7022592" cy="4064000"/>
          </a:xfrm>
        </p:spPr>
        <p:txBody>
          <a:bodyPr>
            <a:normAutofit/>
          </a:bodyPr>
          <a:lstStyle/>
          <a:p>
            <a:r>
              <a:rPr lang="el-GR" sz="3600" b="0" dirty="0"/>
              <a:t>Ας σκεφτούμε πρακτικά πράγματα για τον σχεδιασμό και την οργάνωση της διδασκαλίας: </a:t>
            </a:r>
            <a:r>
              <a:rPr lang="el-GR" sz="3600" b="0" u="sng" dirty="0"/>
              <a:t>τι θα διδάξω,</a:t>
            </a:r>
            <a:r>
              <a:rPr lang="en-US" sz="3600" b="0" u="sng" dirty="0"/>
              <a:t> </a:t>
            </a:r>
            <a:r>
              <a:rPr lang="el-GR" sz="3600" b="0" u="sng" dirty="0"/>
              <a:t>γιατί θα το διδάξω και πώς</a:t>
            </a:r>
            <a:r>
              <a:rPr lang="el-GR" sz="3600" b="0" dirty="0">
                <a:latin typeface="Trebuchet MS" panose="020B0603020202020204" pitchFamily="34" charset="0"/>
              </a:rPr>
              <a:t>;</a:t>
            </a:r>
            <a:endParaRPr lang="el-GR" sz="3600" b="0" dirty="0"/>
          </a:p>
        </p:txBody>
      </p:sp>
    </p:spTree>
    <p:extLst>
      <p:ext uri="{BB962C8B-B14F-4D97-AF65-F5344CB8AC3E}">
        <p14:creationId xmlns:p14="http://schemas.microsoft.com/office/powerpoint/2010/main" val="9720933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97001" y="296712"/>
            <a:ext cx="9218898" cy="874598"/>
          </a:xfrm>
          <a:prstGeom prst="rect">
            <a:avLst/>
          </a:prstGeom>
        </p:spPr>
        <p:txBody>
          <a:bodyPr vert="horz" wrap="square" lIns="0" tIns="12700" rIns="0" bIns="0" rtlCol="0" anchor="ctr">
            <a:spAutoFit/>
          </a:bodyPr>
          <a:lstStyle/>
          <a:p>
            <a:pPr marL="12700" algn="ctr">
              <a:lnSpc>
                <a:spcPct val="100000"/>
              </a:lnSpc>
              <a:spcBef>
                <a:spcPts val="100"/>
              </a:spcBef>
              <a:tabLst>
                <a:tab pos="2018030" algn="l"/>
              </a:tabLst>
            </a:pPr>
            <a:r>
              <a:rPr lang="el-GR" sz="2800" b="0" spc="-10" dirty="0"/>
              <a:t>Μοντέλο για τον σχεδιασμό της διδασκαλίας (Δημητριάδου, 2016)</a:t>
            </a:r>
            <a:endParaRPr sz="2800" b="0" dirty="0"/>
          </a:p>
        </p:txBody>
      </p:sp>
      <p:pic>
        <p:nvPicPr>
          <p:cNvPr id="3" name="object 3"/>
          <p:cNvPicPr/>
          <p:nvPr/>
        </p:nvPicPr>
        <p:blipFill>
          <a:blip r:embed="rId2" cstate="print"/>
          <a:stretch>
            <a:fillRect/>
          </a:stretch>
        </p:blipFill>
        <p:spPr>
          <a:xfrm>
            <a:off x="3074797" y="1144133"/>
            <a:ext cx="5924168" cy="5713867"/>
          </a:xfrm>
          <a:prstGeom prst="rect">
            <a:avLst/>
          </a:prstGeom>
        </p:spPr>
      </p:pic>
      <p:sp>
        <p:nvSpPr>
          <p:cNvPr id="4" name="object 4"/>
          <p:cNvSpPr txBox="1"/>
          <p:nvPr/>
        </p:nvSpPr>
        <p:spPr>
          <a:xfrm>
            <a:off x="5204840" y="1311909"/>
            <a:ext cx="1784350" cy="1122680"/>
          </a:xfrm>
          <a:prstGeom prst="rect">
            <a:avLst/>
          </a:prstGeom>
        </p:spPr>
        <p:txBody>
          <a:bodyPr vert="horz" wrap="square" lIns="0" tIns="12700" rIns="0" bIns="0" rtlCol="0">
            <a:spAutoFit/>
          </a:bodyPr>
          <a:lstStyle/>
          <a:p>
            <a:pPr algn="ctr">
              <a:spcBef>
                <a:spcPts val="100"/>
              </a:spcBef>
            </a:pPr>
            <a:r>
              <a:rPr b="1" dirty="0">
                <a:solidFill>
                  <a:srgbClr val="FFFFFF"/>
                </a:solidFill>
                <a:latin typeface="Calibri"/>
                <a:cs typeface="Calibri"/>
              </a:rPr>
              <a:t>Επιλογή</a:t>
            </a:r>
            <a:endParaRPr dirty="0">
              <a:latin typeface="Calibri"/>
              <a:cs typeface="Calibri"/>
            </a:endParaRPr>
          </a:p>
          <a:p>
            <a:pPr marL="12700" marR="5080" algn="ctr"/>
            <a:r>
              <a:rPr b="1" spc="-10" dirty="0">
                <a:solidFill>
                  <a:srgbClr val="FFFFFF"/>
                </a:solidFill>
                <a:latin typeface="Calibri"/>
                <a:cs typeface="Calibri"/>
              </a:rPr>
              <a:t>διδακτικού</a:t>
            </a:r>
            <a:r>
              <a:rPr b="1" spc="-60" dirty="0">
                <a:solidFill>
                  <a:srgbClr val="FFFFFF"/>
                </a:solidFill>
                <a:latin typeface="Calibri"/>
                <a:cs typeface="Calibri"/>
              </a:rPr>
              <a:t> </a:t>
            </a:r>
            <a:r>
              <a:rPr b="1" spc="-20" dirty="0">
                <a:solidFill>
                  <a:srgbClr val="FFFFFF"/>
                </a:solidFill>
                <a:latin typeface="Calibri"/>
                <a:cs typeface="Calibri"/>
              </a:rPr>
              <a:t>υλικού </a:t>
            </a:r>
            <a:r>
              <a:rPr b="1" spc="-390" dirty="0">
                <a:solidFill>
                  <a:srgbClr val="FFFFFF"/>
                </a:solidFill>
                <a:latin typeface="Calibri"/>
                <a:cs typeface="Calibri"/>
              </a:rPr>
              <a:t> </a:t>
            </a:r>
            <a:r>
              <a:rPr b="1" spc="-5" dirty="0">
                <a:solidFill>
                  <a:srgbClr val="FFFFFF"/>
                </a:solidFill>
                <a:latin typeface="Calibri"/>
                <a:cs typeface="Calibri"/>
              </a:rPr>
              <a:t>για</a:t>
            </a:r>
            <a:r>
              <a:rPr b="1" spc="-35" dirty="0">
                <a:solidFill>
                  <a:srgbClr val="FFFFFF"/>
                </a:solidFill>
                <a:latin typeface="Calibri"/>
                <a:cs typeface="Calibri"/>
              </a:rPr>
              <a:t> </a:t>
            </a:r>
            <a:r>
              <a:rPr b="1" spc="-5" dirty="0">
                <a:solidFill>
                  <a:srgbClr val="FFFFFF"/>
                </a:solidFill>
                <a:latin typeface="Calibri"/>
                <a:cs typeface="Calibri"/>
              </a:rPr>
              <a:t>υποβοήθηση</a:t>
            </a:r>
            <a:endParaRPr dirty="0">
              <a:latin typeface="Calibri"/>
              <a:cs typeface="Calibri"/>
            </a:endParaRPr>
          </a:p>
          <a:p>
            <a:pPr algn="ctr">
              <a:lnSpc>
                <a:spcPct val="100000"/>
              </a:lnSpc>
            </a:pPr>
            <a:r>
              <a:rPr b="1" dirty="0">
                <a:solidFill>
                  <a:srgbClr val="FFFFFF"/>
                </a:solidFill>
                <a:latin typeface="Calibri"/>
                <a:cs typeface="Calibri"/>
              </a:rPr>
              <a:t>της</a:t>
            </a:r>
            <a:r>
              <a:rPr b="1" spc="-35" dirty="0">
                <a:solidFill>
                  <a:srgbClr val="FFFFFF"/>
                </a:solidFill>
                <a:latin typeface="Calibri"/>
                <a:cs typeface="Calibri"/>
              </a:rPr>
              <a:t> </a:t>
            </a:r>
            <a:r>
              <a:rPr b="1" spc="-5" dirty="0">
                <a:solidFill>
                  <a:srgbClr val="FFFFFF"/>
                </a:solidFill>
                <a:latin typeface="Calibri"/>
                <a:cs typeface="Calibri"/>
              </a:rPr>
              <a:t>μάθησης</a:t>
            </a:r>
            <a:endParaRPr dirty="0">
              <a:latin typeface="Calibri"/>
              <a:cs typeface="Calibri"/>
            </a:endParaRPr>
          </a:p>
        </p:txBody>
      </p:sp>
      <p:sp>
        <p:nvSpPr>
          <p:cNvPr id="10" name="object 10"/>
          <p:cNvSpPr txBox="1"/>
          <p:nvPr/>
        </p:nvSpPr>
        <p:spPr>
          <a:xfrm>
            <a:off x="10003408" y="6463982"/>
            <a:ext cx="153670" cy="156068"/>
          </a:xfrm>
          <a:prstGeom prst="rect">
            <a:avLst/>
          </a:prstGeom>
        </p:spPr>
        <p:txBody>
          <a:bodyPr vert="horz" wrap="square" lIns="0" tIns="0" rIns="0" bIns="0" rtlCol="0">
            <a:spAutoFit/>
          </a:bodyPr>
          <a:lstStyle/>
          <a:p>
            <a:pPr marL="38100">
              <a:lnSpc>
                <a:spcPts val="1240"/>
              </a:lnSpc>
            </a:pPr>
            <a:fld id="{81D60167-4931-47E6-BA6A-407CBD079E47}" type="slidenum">
              <a:rPr sz="1200" dirty="0">
                <a:solidFill>
                  <a:srgbClr val="FFFFFF"/>
                </a:solidFill>
                <a:latin typeface="Calibri"/>
                <a:cs typeface="Calibri"/>
              </a:rPr>
              <a:pPr marL="38100">
                <a:lnSpc>
                  <a:spcPts val="1240"/>
                </a:lnSpc>
              </a:pPr>
              <a:t>7</a:t>
            </a:fld>
            <a:endParaRPr sz="1200">
              <a:latin typeface="Calibri"/>
              <a:cs typeface="Calibri"/>
            </a:endParaRPr>
          </a:p>
        </p:txBody>
      </p:sp>
      <p:sp>
        <p:nvSpPr>
          <p:cNvPr id="5" name="object 5"/>
          <p:cNvSpPr txBox="1"/>
          <p:nvPr/>
        </p:nvSpPr>
        <p:spPr>
          <a:xfrm>
            <a:off x="7373365" y="2658109"/>
            <a:ext cx="1625600" cy="574040"/>
          </a:xfrm>
          <a:prstGeom prst="rect">
            <a:avLst/>
          </a:prstGeom>
        </p:spPr>
        <p:txBody>
          <a:bodyPr vert="horz" wrap="square" lIns="0" tIns="12700" rIns="0" bIns="0" rtlCol="0">
            <a:spAutoFit/>
          </a:bodyPr>
          <a:lstStyle/>
          <a:p>
            <a:pPr algn="ctr">
              <a:spcBef>
                <a:spcPts val="100"/>
              </a:spcBef>
            </a:pPr>
            <a:r>
              <a:rPr b="1" dirty="0">
                <a:solidFill>
                  <a:srgbClr val="FFFFFF"/>
                </a:solidFill>
                <a:latin typeface="Calibri"/>
                <a:cs typeface="Calibri"/>
              </a:rPr>
              <a:t>Δόμηση</a:t>
            </a:r>
            <a:r>
              <a:rPr b="1" spc="-70" dirty="0">
                <a:solidFill>
                  <a:srgbClr val="FFFFFF"/>
                </a:solidFill>
                <a:latin typeface="Calibri"/>
                <a:cs typeface="Calibri"/>
              </a:rPr>
              <a:t> </a:t>
            </a:r>
            <a:r>
              <a:rPr b="1" dirty="0">
                <a:solidFill>
                  <a:srgbClr val="FFFFFF"/>
                </a:solidFill>
                <a:latin typeface="Calibri"/>
                <a:cs typeface="Calibri"/>
              </a:rPr>
              <a:t>της</a:t>
            </a:r>
            <a:endParaRPr dirty="0">
              <a:latin typeface="Calibri"/>
              <a:cs typeface="Calibri"/>
            </a:endParaRPr>
          </a:p>
          <a:p>
            <a:pPr algn="ctr">
              <a:lnSpc>
                <a:spcPct val="100000"/>
              </a:lnSpc>
            </a:pPr>
            <a:r>
              <a:rPr b="1" spc="-5" dirty="0">
                <a:solidFill>
                  <a:srgbClr val="FFFFFF"/>
                </a:solidFill>
                <a:latin typeface="Calibri"/>
                <a:cs typeface="Calibri"/>
              </a:rPr>
              <a:t>διδακτικής</a:t>
            </a:r>
            <a:r>
              <a:rPr b="1" spc="-40" dirty="0">
                <a:solidFill>
                  <a:srgbClr val="FFFFFF"/>
                </a:solidFill>
                <a:latin typeface="Calibri"/>
                <a:cs typeface="Calibri"/>
              </a:rPr>
              <a:t> </a:t>
            </a:r>
            <a:r>
              <a:rPr b="1" spc="-5" dirty="0">
                <a:solidFill>
                  <a:srgbClr val="FFFFFF"/>
                </a:solidFill>
                <a:latin typeface="Calibri"/>
                <a:cs typeface="Calibri"/>
              </a:rPr>
              <a:t>ώρας</a:t>
            </a:r>
            <a:endParaRPr dirty="0">
              <a:latin typeface="Calibri"/>
              <a:cs typeface="Calibri"/>
            </a:endParaRPr>
          </a:p>
        </p:txBody>
      </p:sp>
      <p:sp>
        <p:nvSpPr>
          <p:cNvPr id="6" name="object 6"/>
          <p:cNvSpPr txBox="1"/>
          <p:nvPr/>
        </p:nvSpPr>
        <p:spPr>
          <a:xfrm>
            <a:off x="7380351" y="4168776"/>
            <a:ext cx="1537970" cy="1397635"/>
          </a:xfrm>
          <a:prstGeom prst="rect">
            <a:avLst/>
          </a:prstGeom>
        </p:spPr>
        <p:txBody>
          <a:bodyPr vert="horz" wrap="square" lIns="0" tIns="12700" rIns="0" bIns="0" rtlCol="0">
            <a:spAutoFit/>
          </a:bodyPr>
          <a:lstStyle/>
          <a:p>
            <a:pPr algn="ctr">
              <a:spcBef>
                <a:spcPts val="100"/>
              </a:spcBef>
            </a:pPr>
            <a:r>
              <a:rPr b="1" dirty="0">
                <a:solidFill>
                  <a:srgbClr val="FFFFFF"/>
                </a:solidFill>
                <a:latin typeface="Calibri"/>
                <a:cs typeface="Calibri"/>
              </a:rPr>
              <a:t>Λήψη</a:t>
            </a:r>
            <a:endParaRPr dirty="0">
              <a:latin typeface="Calibri"/>
              <a:cs typeface="Calibri"/>
            </a:endParaRPr>
          </a:p>
          <a:p>
            <a:pPr marL="83185" marR="74295" indent="-1270" algn="ctr"/>
            <a:r>
              <a:rPr b="1" spc="-10" dirty="0">
                <a:solidFill>
                  <a:srgbClr val="FFFFFF"/>
                </a:solidFill>
                <a:latin typeface="Calibri"/>
                <a:cs typeface="Calibri"/>
              </a:rPr>
              <a:t>αποφάσεων </a:t>
            </a:r>
            <a:r>
              <a:rPr b="1" spc="-5" dirty="0">
                <a:solidFill>
                  <a:srgbClr val="FFFFFF"/>
                </a:solidFill>
                <a:latin typeface="Calibri"/>
                <a:cs typeface="Calibri"/>
              </a:rPr>
              <a:t> για</a:t>
            </a:r>
            <a:r>
              <a:rPr b="1" spc="-80" dirty="0">
                <a:solidFill>
                  <a:srgbClr val="FFFFFF"/>
                </a:solidFill>
                <a:latin typeface="Calibri"/>
                <a:cs typeface="Calibri"/>
              </a:rPr>
              <a:t> </a:t>
            </a:r>
            <a:r>
              <a:rPr b="1" spc="-5" dirty="0">
                <a:solidFill>
                  <a:srgbClr val="FFFFFF"/>
                </a:solidFill>
                <a:latin typeface="Calibri"/>
                <a:cs typeface="Calibri"/>
              </a:rPr>
              <a:t>διδακτικές </a:t>
            </a:r>
            <a:r>
              <a:rPr b="1" spc="-390" dirty="0">
                <a:solidFill>
                  <a:srgbClr val="FFFFFF"/>
                </a:solidFill>
                <a:latin typeface="Calibri"/>
                <a:cs typeface="Calibri"/>
              </a:rPr>
              <a:t> </a:t>
            </a:r>
            <a:r>
              <a:rPr b="1" spc="-5" dirty="0">
                <a:solidFill>
                  <a:srgbClr val="FFFFFF"/>
                </a:solidFill>
                <a:latin typeface="Calibri"/>
                <a:cs typeface="Calibri"/>
              </a:rPr>
              <a:t>μεθόδους</a:t>
            </a:r>
            <a:endParaRPr dirty="0">
              <a:latin typeface="Calibri"/>
              <a:cs typeface="Calibri"/>
            </a:endParaRPr>
          </a:p>
          <a:p>
            <a:pPr algn="ctr">
              <a:lnSpc>
                <a:spcPct val="100000"/>
              </a:lnSpc>
            </a:pPr>
            <a:r>
              <a:rPr b="1" spc="-25" dirty="0">
                <a:solidFill>
                  <a:srgbClr val="FFFFFF"/>
                </a:solidFill>
                <a:latin typeface="Calibri"/>
                <a:cs typeface="Calibri"/>
              </a:rPr>
              <a:t>και</a:t>
            </a:r>
            <a:r>
              <a:rPr b="1" spc="-40" dirty="0">
                <a:solidFill>
                  <a:srgbClr val="FFFFFF"/>
                </a:solidFill>
                <a:latin typeface="Calibri"/>
                <a:cs typeface="Calibri"/>
              </a:rPr>
              <a:t> </a:t>
            </a:r>
            <a:r>
              <a:rPr b="1" spc="-10" dirty="0">
                <a:solidFill>
                  <a:srgbClr val="FFFFFF"/>
                </a:solidFill>
                <a:latin typeface="Calibri"/>
                <a:cs typeface="Calibri"/>
              </a:rPr>
              <a:t>στρατηγικές</a:t>
            </a:r>
            <a:endParaRPr dirty="0">
              <a:latin typeface="Calibri"/>
              <a:cs typeface="Calibri"/>
            </a:endParaRPr>
          </a:p>
        </p:txBody>
      </p:sp>
      <p:sp>
        <p:nvSpPr>
          <p:cNvPr id="7" name="object 7"/>
          <p:cNvSpPr txBox="1"/>
          <p:nvPr/>
        </p:nvSpPr>
        <p:spPr>
          <a:xfrm>
            <a:off x="5340603" y="5537200"/>
            <a:ext cx="1511300" cy="574040"/>
          </a:xfrm>
          <a:prstGeom prst="rect">
            <a:avLst/>
          </a:prstGeom>
        </p:spPr>
        <p:txBody>
          <a:bodyPr vert="horz" wrap="square" lIns="0" tIns="12700" rIns="0" bIns="0" rtlCol="0">
            <a:spAutoFit/>
          </a:bodyPr>
          <a:lstStyle/>
          <a:p>
            <a:pPr marL="218440" marR="5080" indent="-206375">
              <a:spcBef>
                <a:spcPts val="100"/>
              </a:spcBef>
            </a:pPr>
            <a:r>
              <a:rPr b="1" spc="-10" dirty="0">
                <a:solidFill>
                  <a:srgbClr val="FFFFFF"/>
                </a:solidFill>
                <a:latin typeface="Calibri"/>
                <a:cs typeface="Calibri"/>
              </a:rPr>
              <a:t>Σχεδιασμός</a:t>
            </a:r>
            <a:r>
              <a:rPr b="1" spc="-75" dirty="0">
                <a:solidFill>
                  <a:srgbClr val="FFFFFF"/>
                </a:solidFill>
                <a:latin typeface="Calibri"/>
                <a:cs typeface="Calibri"/>
              </a:rPr>
              <a:t> </a:t>
            </a:r>
            <a:r>
              <a:rPr b="1" spc="-10" dirty="0">
                <a:solidFill>
                  <a:srgbClr val="FFFFFF"/>
                </a:solidFill>
                <a:latin typeface="Calibri"/>
                <a:cs typeface="Calibri"/>
              </a:rPr>
              <a:t>του </a:t>
            </a:r>
            <a:r>
              <a:rPr b="1" spc="-390" dirty="0">
                <a:solidFill>
                  <a:srgbClr val="FFFFFF"/>
                </a:solidFill>
                <a:latin typeface="Calibri"/>
                <a:cs typeface="Calibri"/>
              </a:rPr>
              <a:t> </a:t>
            </a:r>
            <a:r>
              <a:rPr b="1" spc="-10" dirty="0">
                <a:solidFill>
                  <a:srgbClr val="FFFFFF"/>
                </a:solidFill>
                <a:latin typeface="Calibri"/>
                <a:cs typeface="Calibri"/>
              </a:rPr>
              <a:t>μαθήματος</a:t>
            </a:r>
            <a:endParaRPr>
              <a:latin typeface="Calibri"/>
              <a:cs typeface="Calibri"/>
            </a:endParaRPr>
          </a:p>
        </p:txBody>
      </p:sp>
      <p:sp>
        <p:nvSpPr>
          <p:cNvPr id="8" name="object 8"/>
          <p:cNvSpPr txBox="1"/>
          <p:nvPr/>
        </p:nvSpPr>
        <p:spPr>
          <a:xfrm>
            <a:off x="3203320" y="4541773"/>
            <a:ext cx="1752600" cy="848994"/>
          </a:xfrm>
          <a:prstGeom prst="rect">
            <a:avLst/>
          </a:prstGeom>
        </p:spPr>
        <p:txBody>
          <a:bodyPr vert="horz" wrap="square" lIns="0" tIns="12700" rIns="0" bIns="0" rtlCol="0">
            <a:spAutoFit/>
          </a:bodyPr>
          <a:lstStyle/>
          <a:p>
            <a:pPr marL="725170" marR="15875" indent="-701675">
              <a:spcBef>
                <a:spcPts val="100"/>
              </a:spcBef>
            </a:pPr>
            <a:r>
              <a:rPr b="1" dirty="0">
                <a:solidFill>
                  <a:srgbClr val="FFFFFF"/>
                </a:solidFill>
                <a:latin typeface="Calibri"/>
                <a:cs typeface="Calibri"/>
              </a:rPr>
              <a:t>Ανα</a:t>
            </a:r>
            <a:r>
              <a:rPr b="1" spc="-10" dirty="0">
                <a:solidFill>
                  <a:srgbClr val="FFFFFF"/>
                </a:solidFill>
                <a:latin typeface="Calibri"/>
                <a:cs typeface="Calibri"/>
              </a:rPr>
              <a:t>τ</a:t>
            </a:r>
            <a:r>
              <a:rPr b="1" spc="-5" dirty="0">
                <a:solidFill>
                  <a:srgbClr val="FFFFFF"/>
                </a:solidFill>
                <a:latin typeface="Calibri"/>
                <a:cs typeface="Calibri"/>
              </a:rPr>
              <a:t>ροφοδό</a:t>
            </a:r>
            <a:r>
              <a:rPr b="1" dirty="0">
                <a:solidFill>
                  <a:srgbClr val="FFFFFF"/>
                </a:solidFill>
                <a:latin typeface="Calibri"/>
                <a:cs typeface="Calibri"/>
              </a:rPr>
              <a:t>τηση  </a:t>
            </a:r>
            <a:r>
              <a:rPr b="1" spc="-25" dirty="0">
                <a:solidFill>
                  <a:srgbClr val="FFFFFF"/>
                </a:solidFill>
                <a:latin typeface="Calibri"/>
                <a:cs typeface="Calibri"/>
              </a:rPr>
              <a:t>και</a:t>
            </a:r>
            <a:endParaRPr>
              <a:latin typeface="Calibri"/>
              <a:cs typeface="Calibri"/>
            </a:endParaRPr>
          </a:p>
          <a:p>
            <a:pPr marL="12700"/>
            <a:r>
              <a:rPr b="1" spc="-10" dirty="0">
                <a:solidFill>
                  <a:srgbClr val="FFFFFF"/>
                </a:solidFill>
                <a:latin typeface="Calibri"/>
                <a:cs typeface="Calibri"/>
              </a:rPr>
              <a:t>επανασχεδιασμός</a:t>
            </a:r>
            <a:endParaRPr>
              <a:latin typeface="Calibri"/>
              <a:cs typeface="Calibri"/>
            </a:endParaRPr>
          </a:p>
        </p:txBody>
      </p:sp>
      <p:sp>
        <p:nvSpPr>
          <p:cNvPr id="9" name="object 9"/>
          <p:cNvSpPr txBox="1"/>
          <p:nvPr/>
        </p:nvSpPr>
        <p:spPr>
          <a:xfrm>
            <a:off x="3233167" y="2224405"/>
            <a:ext cx="1550035" cy="1397635"/>
          </a:xfrm>
          <a:prstGeom prst="rect">
            <a:avLst/>
          </a:prstGeom>
        </p:spPr>
        <p:txBody>
          <a:bodyPr vert="horz" wrap="square" lIns="0" tIns="12700" rIns="0" bIns="0" rtlCol="0">
            <a:spAutoFit/>
          </a:bodyPr>
          <a:lstStyle/>
          <a:p>
            <a:pPr algn="ctr">
              <a:spcBef>
                <a:spcPts val="100"/>
              </a:spcBef>
            </a:pPr>
            <a:r>
              <a:rPr b="1" dirty="0">
                <a:solidFill>
                  <a:schemeClr val="bg1"/>
                </a:solidFill>
                <a:latin typeface="Calibri"/>
                <a:cs typeface="Calibri"/>
              </a:rPr>
              <a:t>Διαγνωστική</a:t>
            </a:r>
            <a:endParaRPr dirty="0">
              <a:solidFill>
                <a:schemeClr val="bg1"/>
              </a:solidFill>
              <a:latin typeface="Calibri"/>
              <a:cs typeface="Calibri"/>
            </a:endParaRPr>
          </a:p>
          <a:p>
            <a:pPr algn="ctr">
              <a:lnSpc>
                <a:spcPct val="100000"/>
              </a:lnSpc>
            </a:pPr>
            <a:r>
              <a:rPr b="1" spc="-10" dirty="0">
                <a:solidFill>
                  <a:schemeClr val="bg1"/>
                </a:solidFill>
                <a:latin typeface="Calibri"/>
                <a:cs typeface="Calibri"/>
              </a:rPr>
              <a:t>αξιολόγηση</a:t>
            </a:r>
            <a:r>
              <a:rPr b="1" spc="-85" dirty="0">
                <a:solidFill>
                  <a:schemeClr val="bg1"/>
                </a:solidFill>
                <a:latin typeface="Calibri"/>
                <a:cs typeface="Calibri"/>
              </a:rPr>
              <a:t> </a:t>
            </a:r>
            <a:r>
              <a:rPr b="1" spc="-10" dirty="0">
                <a:solidFill>
                  <a:schemeClr val="bg1"/>
                </a:solidFill>
                <a:latin typeface="Calibri"/>
                <a:cs typeface="Calibri"/>
              </a:rPr>
              <a:t>των</a:t>
            </a:r>
            <a:endParaRPr dirty="0">
              <a:solidFill>
                <a:schemeClr val="bg1"/>
              </a:solidFill>
              <a:latin typeface="Calibri"/>
              <a:cs typeface="Calibri"/>
            </a:endParaRPr>
          </a:p>
          <a:p>
            <a:pPr marL="635" algn="ctr"/>
            <a:r>
              <a:rPr b="1" spc="-10" dirty="0">
                <a:solidFill>
                  <a:schemeClr val="bg1"/>
                </a:solidFill>
                <a:latin typeface="Calibri"/>
                <a:cs typeface="Calibri"/>
              </a:rPr>
              <a:t>μαθητών</a:t>
            </a:r>
            <a:endParaRPr dirty="0">
              <a:solidFill>
                <a:schemeClr val="bg1"/>
              </a:solidFill>
              <a:latin typeface="Calibri"/>
              <a:cs typeface="Calibri"/>
            </a:endParaRPr>
          </a:p>
          <a:p>
            <a:pPr marL="207645" marR="200660" algn="ctr"/>
            <a:r>
              <a:rPr b="1" dirty="0">
                <a:solidFill>
                  <a:schemeClr val="bg1"/>
                </a:solidFill>
                <a:latin typeface="Calibri"/>
                <a:cs typeface="Calibri"/>
              </a:rPr>
              <a:t>(</a:t>
            </a:r>
            <a:r>
              <a:rPr b="1" spc="-15" dirty="0">
                <a:solidFill>
                  <a:schemeClr val="bg1"/>
                </a:solidFill>
                <a:latin typeface="Calibri"/>
                <a:cs typeface="Calibri"/>
              </a:rPr>
              <a:t>μ</a:t>
            </a:r>
            <a:r>
              <a:rPr b="1" dirty="0">
                <a:solidFill>
                  <a:schemeClr val="bg1"/>
                </a:solidFill>
                <a:latin typeface="Calibri"/>
                <a:cs typeface="Calibri"/>
              </a:rPr>
              <a:t>αθησια</a:t>
            </a:r>
            <a:r>
              <a:rPr b="1" spc="-60" dirty="0">
                <a:solidFill>
                  <a:schemeClr val="bg1"/>
                </a:solidFill>
                <a:latin typeface="Calibri"/>
                <a:cs typeface="Calibri"/>
              </a:rPr>
              <a:t>κ</a:t>
            </a:r>
            <a:r>
              <a:rPr b="1" dirty="0">
                <a:solidFill>
                  <a:schemeClr val="bg1"/>
                </a:solidFill>
                <a:latin typeface="Calibri"/>
                <a:cs typeface="Calibri"/>
              </a:rPr>
              <a:t>ό  </a:t>
            </a:r>
            <a:r>
              <a:rPr b="1" spc="-10" dirty="0">
                <a:solidFill>
                  <a:schemeClr val="bg1"/>
                </a:solidFill>
                <a:latin typeface="Calibri"/>
                <a:cs typeface="Calibri"/>
              </a:rPr>
              <a:t>επίπεδο)</a:t>
            </a:r>
            <a:endParaRPr dirty="0">
              <a:solidFill>
                <a:schemeClr val="bg1"/>
              </a:solidFill>
              <a:latin typeface="Calibri"/>
              <a:cs typeface="Calibri"/>
            </a:endParaRPr>
          </a:p>
        </p:txBody>
      </p:sp>
      <p:sp>
        <p:nvSpPr>
          <p:cNvPr id="11" name="Rectangle 10">
            <a:extLst>
              <a:ext uri="{FF2B5EF4-FFF2-40B4-BE49-F238E27FC236}">
                <a16:creationId xmlns:a16="http://schemas.microsoft.com/office/drawing/2014/main" id="{036406D8-C55F-4946-9AA0-3C82FBFD55A2}"/>
              </a:ext>
            </a:extLst>
          </p:cNvPr>
          <p:cNvSpPr/>
          <p:nvPr/>
        </p:nvSpPr>
        <p:spPr>
          <a:xfrm>
            <a:off x="3263900" y="1765300"/>
            <a:ext cx="355600" cy="406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bg1"/>
                </a:solidFill>
              </a:rPr>
              <a:t>1</a:t>
            </a:r>
          </a:p>
        </p:txBody>
      </p:sp>
      <p:sp>
        <p:nvSpPr>
          <p:cNvPr id="12" name="Rectangle 11">
            <a:extLst>
              <a:ext uri="{FF2B5EF4-FFF2-40B4-BE49-F238E27FC236}">
                <a16:creationId xmlns:a16="http://schemas.microsoft.com/office/drawing/2014/main" id="{2FD0D9B2-7BD5-40E9-99DE-4BCBFD3392E3}"/>
              </a:ext>
            </a:extLst>
          </p:cNvPr>
          <p:cNvSpPr/>
          <p:nvPr/>
        </p:nvSpPr>
        <p:spPr>
          <a:xfrm>
            <a:off x="4838700" y="1181100"/>
            <a:ext cx="355600" cy="406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2</a:t>
            </a:r>
            <a:endParaRPr lang="el-GR" dirty="0">
              <a:solidFill>
                <a:schemeClr val="bg1"/>
              </a:solidFill>
            </a:endParaRPr>
          </a:p>
        </p:txBody>
      </p:sp>
      <p:sp>
        <p:nvSpPr>
          <p:cNvPr id="13" name="Rectangle 12">
            <a:extLst>
              <a:ext uri="{FF2B5EF4-FFF2-40B4-BE49-F238E27FC236}">
                <a16:creationId xmlns:a16="http://schemas.microsoft.com/office/drawing/2014/main" id="{3CC41A89-7142-47CC-92BB-FA7B4FC3ED66}"/>
              </a:ext>
            </a:extLst>
          </p:cNvPr>
          <p:cNvSpPr/>
          <p:nvPr/>
        </p:nvSpPr>
        <p:spPr>
          <a:xfrm>
            <a:off x="7924800" y="1651000"/>
            <a:ext cx="355600" cy="406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3</a:t>
            </a:r>
            <a:endParaRPr lang="el-GR" dirty="0">
              <a:solidFill>
                <a:schemeClr val="bg1"/>
              </a:solidFill>
            </a:endParaRPr>
          </a:p>
        </p:txBody>
      </p:sp>
      <p:sp>
        <p:nvSpPr>
          <p:cNvPr id="14" name="Rectangle 12">
            <a:extLst>
              <a:ext uri="{FF2B5EF4-FFF2-40B4-BE49-F238E27FC236}">
                <a16:creationId xmlns:a16="http://schemas.microsoft.com/office/drawing/2014/main" id="{22346B3C-7178-BE3D-068D-636CB63A1C6C}"/>
              </a:ext>
            </a:extLst>
          </p:cNvPr>
          <p:cNvSpPr/>
          <p:nvPr/>
        </p:nvSpPr>
        <p:spPr>
          <a:xfrm>
            <a:off x="7115286" y="4079570"/>
            <a:ext cx="355600" cy="406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bg1"/>
                </a:solidFill>
              </a:rPr>
              <a:t>4</a:t>
            </a:r>
          </a:p>
        </p:txBody>
      </p:sp>
      <p:sp>
        <p:nvSpPr>
          <p:cNvPr id="15" name="Rectangle 12">
            <a:extLst>
              <a:ext uri="{FF2B5EF4-FFF2-40B4-BE49-F238E27FC236}">
                <a16:creationId xmlns:a16="http://schemas.microsoft.com/office/drawing/2014/main" id="{B43B1D8A-ACD2-5AAC-4E17-522DB9A52FB1}"/>
              </a:ext>
            </a:extLst>
          </p:cNvPr>
          <p:cNvSpPr/>
          <p:nvPr/>
        </p:nvSpPr>
        <p:spPr>
          <a:xfrm>
            <a:off x="5763417" y="4559870"/>
            <a:ext cx="355600" cy="406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bg1"/>
                </a:solidFill>
              </a:rPr>
              <a:t>5</a:t>
            </a:r>
          </a:p>
        </p:txBody>
      </p:sp>
      <p:sp>
        <p:nvSpPr>
          <p:cNvPr id="16" name="Rectangle 12">
            <a:extLst>
              <a:ext uri="{FF2B5EF4-FFF2-40B4-BE49-F238E27FC236}">
                <a16:creationId xmlns:a16="http://schemas.microsoft.com/office/drawing/2014/main" id="{A36EC9C0-8BB6-6E7E-2853-E00ABDFF9A01}"/>
              </a:ext>
            </a:extLst>
          </p:cNvPr>
          <p:cNvSpPr/>
          <p:nvPr/>
        </p:nvSpPr>
        <p:spPr>
          <a:xfrm>
            <a:off x="4483100" y="4025077"/>
            <a:ext cx="355600" cy="399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bg1"/>
                </a:solidFill>
              </a:rPr>
              <a:t>6</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F037412-7BC5-4AAA-8ED5-FC377A84CB0C}"/>
              </a:ext>
            </a:extLst>
          </p:cNvPr>
          <p:cNvSpPr>
            <a:spLocks noGrp="1"/>
          </p:cNvSpPr>
          <p:nvPr>
            <p:ph type="title"/>
          </p:nvPr>
        </p:nvSpPr>
        <p:spPr>
          <a:xfrm>
            <a:off x="2311400" y="715961"/>
            <a:ext cx="9365343" cy="858839"/>
          </a:xfrm>
        </p:spPr>
        <p:txBody>
          <a:bodyPr>
            <a:normAutofit/>
          </a:bodyPr>
          <a:lstStyle/>
          <a:p>
            <a:pPr algn="ctr"/>
            <a:r>
              <a:rPr lang="el-GR" sz="2800" b="0" dirty="0"/>
              <a:t>Διερεύνηση των χαρακτηριστικών των μαθητών</a:t>
            </a:r>
            <a:endParaRPr lang="en-US" sz="2800" b="0" dirty="0"/>
          </a:p>
        </p:txBody>
      </p:sp>
      <p:sp>
        <p:nvSpPr>
          <p:cNvPr id="3" name="Text Placeholder 2">
            <a:extLst>
              <a:ext uri="{FF2B5EF4-FFF2-40B4-BE49-F238E27FC236}">
                <a16:creationId xmlns:a16="http://schemas.microsoft.com/office/drawing/2014/main" id="{EF99585A-5E1F-40FA-8E64-BB4F04611657}"/>
              </a:ext>
            </a:extLst>
          </p:cNvPr>
          <p:cNvSpPr>
            <a:spLocks noGrp="1"/>
          </p:cNvSpPr>
          <p:nvPr>
            <p:ph type="body" sz="quarter" idx="11"/>
          </p:nvPr>
        </p:nvSpPr>
        <p:spPr>
          <a:xfrm>
            <a:off x="2286000" y="1562100"/>
            <a:ext cx="9403443" cy="4508500"/>
          </a:xfrm>
        </p:spPr>
        <p:txBody>
          <a:bodyPr vert="horz" lIns="91440" tIns="45720" rIns="91440" bIns="45720" rtlCol="0" anchor="t">
            <a:normAutofit lnSpcReduction="10000"/>
          </a:bodyPr>
          <a:lstStyle/>
          <a:p>
            <a:pPr marL="285750" indent="-285750">
              <a:buFont typeface="Wingdings" panose="05000000000000000000" pitchFamily="2" charset="2"/>
              <a:buChar char="q"/>
            </a:pPr>
            <a:r>
              <a:rPr lang="el-GR" sz="2400" b="0" dirty="0"/>
              <a:t>Οικογενειακά χαρακτηριστικά (μορφωτικό, </a:t>
            </a:r>
            <a:r>
              <a:rPr lang="el-GR" sz="2400" b="0" dirty="0" err="1"/>
              <a:t>κοινωνικο</a:t>
            </a:r>
            <a:r>
              <a:rPr lang="el-GR" sz="2400" b="0" dirty="0"/>
              <a:t>-οικονομικό επίπεδο, εθνική προέλευση, δομή οικογένειας, σχέσεις)</a:t>
            </a:r>
          </a:p>
          <a:p>
            <a:endParaRPr lang="el-GR" sz="2400" b="0" dirty="0"/>
          </a:p>
          <a:p>
            <a:pPr marL="285750" indent="-285750">
              <a:buFont typeface="Wingdings" panose="05000000000000000000" pitchFamily="2" charset="2"/>
              <a:buChar char="q"/>
            </a:pPr>
            <a:r>
              <a:rPr lang="el-GR" sz="2400" b="0" dirty="0"/>
              <a:t>Ατομικά χαρακτηριστικά:</a:t>
            </a:r>
          </a:p>
          <a:p>
            <a:r>
              <a:rPr lang="el-GR" sz="2400" b="0" dirty="0"/>
              <a:t>Μαθησιακά χαρακτηριστικά/μαθησιακό επίπεδο</a:t>
            </a:r>
            <a:endParaRPr lang="en-US" sz="2400" b="0" dirty="0"/>
          </a:p>
          <a:p>
            <a:r>
              <a:rPr lang="el-GR" sz="2400" b="0" dirty="0"/>
              <a:t>Γνωστικό επίπεδο-νοημοσύνη</a:t>
            </a:r>
          </a:p>
          <a:p>
            <a:r>
              <a:rPr lang="el-GR" sz="2400" b="0" dirty="0"/>
              <a:t>Αυτοαντίληψη/αυτοεκτίμηση</a:t>
            </a:r>
          </a:p>
          <a:p>
            <a:r>
              <a:rPr lang="el-GR" sz="2400" b="0" dirty="0"/>
              <a:t>Επίπεδα άγχους</a:t>
            </a:r>
          </a:p>
          <a:p>
            <a:r>
              <a:rPr lang="el-GR" sz="2400" b="0" dirty="0"/>
              <a:t>Κίνητρα μάθησης</a:t>
            </a:r>
          </a:p>
          <a:p>
            <a:r>
              <a:rPr lang="el-GR" sz="2400" b="0" dirty="0"/>
              <a:t>Υγεία και ποιότητα ζωής</a:t>
            </a:r>
          </a:p>
          <a:p>
            <a:endParaRPr lang="en-US" sz="2400" b="0" dirty="0"/>
          </a:p>
        </p:txBody>
      </p:sp>
    </p:spTree>
    <p:extLst>
      <p:ext uri="{BB962C8B-B14F-4D97-AF65-F5344CB8AC3E}">
        <p14:creationId xmlns:p14="http://schemas.microsoft.com/office/powerpoint/2010/main" val="41685666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3C5A34F-0670-46F4-85D3-FD6BA1D4BEA6}"/>
              </a:ext>
            </a:extLst>
          </p:cNvPr>
          <p:cNvSpPr>
            <a:spLocks noGrp="1"/>
          </p:cNvSpPr>
          <p:nvPr>
            <p:ph type="body" sz="quarter" idx="11"/>
          </p:nvPr>
        </p:nvSpPr>
        <p:spPr>
          <a:xfrm>
            <a:off x="762000" y="1143000"/>
            <a:ext cx="8712200" cy="6007100"/>
          </a:xfrm>
        </p:spPr>
        <p:txBody>
          <a:bodyPr/>
          <a:lstStyle/>
          <a:p>
            <a:r>
              <a:rPr lang="el-GR" b="0" dirty="0"/>
              <a:t>Περιλαμβάνει 24 ερωτήσεις με ΝΑΙ ή ΟΧΙ:</a:t>
            </a:r>
          </a:p>
          <a:p>
            <a:endParaRPr lang="el-GR" dirty="0"/>
          </a:p>
        </p:txBody>
      </p:sp>
      <p:sp>
        <p:nvSpPr>
          <p:cNvPr id="4" name="Title 3">
            <a:extLst>
              <a:ext uri="{FF2B5EF4-FFF2-40B4-BE49-F238E27FC236}">
                <a16:creationId xmlns:a16="http://schemas.microsoft.com/office/drawing/2014/main" id="{3F51CC8C-4094-405B-9771-33444FE3351A}"/>
              </a:ext>
            </a:extLst>
          </p:cNvPr>
          <p:cNvSpPr>
            <a:spLocks noGrp="1"/>
          </p:cNvSpPr>
          <p:nvPr>
            <p:ph type="title"/>
          </p:nvPr>
        </p:nvSpPr>
        <p:spPr>
          <a:xfrm>
            <a:off x="787399" y="254001"/>
            <a:ext cx="8991601" cy="838199"/>
          </a:xfrm>
        </p:spPr>
        <p:txBody>
          <a:bodyPr>
            <a:normAutofit/>
          </a:bodyPr>
          <a:lstStyle/>
          <a:p>
            <a:pPr algn="ctr"/>
            <a:r>
              <a:rPr lang="el-GR" sz="2000" b="0" dirty="0"/>
              <a:t>Παράδειγμα: Ερωτηματολόγιο </a:t>
            </a:r>
            <a:r>
              <a:rPr lang="el-GR" sz="2000" b="0" dirty="0" err="1"/>
              <a:t>αυτοαξιολόγησης</a:t>
            </a:r>
            <a:r>
              <a:rPr lang="el-GR" sz="2000" b="0" dirty="0"/>
              <a:t> κινήτρων για σχολική μάθηση (προσαρμογή στα ελληνικά, </a:t>
            </a:r>
            <a:r>
              <a:rPr lang="el-GR" sz="2000" b="0" dirty="0" err="1"/>
              <a:t>Κακαβούλης</a:t>
            </a:r>
            <a:r>
              <a:rPr lang="el-GR" sz="2000" b="0" dirty="0"/>
              <a:t>, 1984)</a:t>
            </a:r>
          </a:p>
        </p:txBody>
      </p:sp>
      <p:graphicFrame>
        <p:nvGraphicFramePr>
          <p:cNvPr id="6" name="Table 5">
            <a:extLst>
              <a:ext uri="{FF2B5EF4-FFF2-40B4-BE49-F238E27FC236}">
                <a16:creationId xmlns:a16="http://schemas.microsoft.com/office/drawing/2014/main" id="{9C192BDC-A549-4198-A627-CCDD9798CF76}"/>
              </a:ext>
            </a:extLst>
          </p:cNvPr>
          <p:cNvGraphicFramePr>
            <a:graphicFrameLocks noGrp="1"/>
          </p:cNvGraphicFramePr>
          <p:nvPr>
            <p:extLst>
              <p:ext uri="{D42A27DB-BD31-4B8C-83A1-F6EECF244321}">
                <p14:modId xmlns:p14="http://schemas.microsoft.com/office/powerpoint/2010/main" val="451860254"/>
              </p:ext>
            </p:extLst>
          </p:nvPr>
        </p:nvGraphicFramePr>
        <p:xfrm>
          <a:off x="2108200" y="1538224"/>
          <a:ext cx="7696200" cy="5172456"/>
        </p:xfrm>
        <a:graphic>
          <a:graphicData uri="http://schemas.openxmlformats.org/drawingml/2006/table">
            <a:tbl>
              <a:tblPr>
                <a:tableStyleId>{5C22544A-7EE6-4342-B048-85BDC9FD1C3A}</a:tableStyleId>
              </a:tblPr>
              <a:tblGrid>
                <a:gridCol w="461616">
                  <a:extLst>
                    <a:ext uri="{9D8B030D-6E8A-4147-A177-3AD203B41FA5}">
                      <a16:colId xmlns:a16="http://schemas.microsoft.com/office/drawing/2014/main" val="3971387855"/>
                    </a:ext>
                  </a:extLst>
                </a:gridCol>
                <a:gridCol w="6249111">
                  <a:extLst>
                    <a:ext uri="{9D8B030D-6E8A-4147-A177-3AD203B41FA5}">
                      <a16:colId xmlns:a16="http://schemas.microsoft.com/office/drawing/2014/main" val="3274114393"/>
                    </a:ext>
                  </a:extLst>
                </a:gridCol>
                <a:gridCol w="985473">
                  <a:extLst>
                    <a:ext uri="{9D8B030D-6E8A-4147-A177-3AD203B41FA5}">
                      <a16:colId xmlns:a16="http://schemas.microsoft.com/office/drawing/2014/main" val="3104332313"/>
                    </a:ext>
                  </a:extLst>
                </a:gridCol>
              </a:tblGrid>
              <a:tr h="450596">
                <a:tc>
                  <a:txBody>
                    <a:bodyPr/>
                    <a:lstStyle/>
                    <a:p>
                      <a:pPr algn="just">
                        <a:spcAft>
                          <a:spcPts val="0"/>
                        </a:spcAft>
                      </a:pPr>
                      <a:r>
                        <a:rPr lang="el-GR" sz="1400">
                          <a:effectLst/>
                        </a:rPr>
                        <a:t>1</a:t>
                      </a:r>
                      <a:endParaRPr lang="el-GR"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0"/>
                        </a:spcAft>
                      </a:pPr>
                      <a:r>
                        <a:rPr lang="el-GR" sz="1400" dirty="0">
                          <a:effectLst/>
                        </a:rPr>
                        <a:t>Σ’ αρέσει να σου κάνει ερωτήσεις ο καθηγητής μέσα στην τάξη;</a:t>
                      </a:r>
                    </a:p>
                    <a:p>
                      <a:pPr algn="just">
                        <a:spcAft>
                          <a:spcPts val="0"/>
                        </a:spcAft>
                      </a:pPr>
                      <a:r>
                        <a:rPr lang="el-GR" sz="1400" dirty="0">
                          <a:effectLst/>
                        </a:rPr>
                        <a:t> </a:t>
                      </a:r>
                      <a:endParaRPr lang="el-GR"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400" dirty="0" err="1">
                          <a:effectLst/>
                        </a:rPr>
                        <a:t>NAI</a:t>
                      </a:r>
                      <a:r>
                        <a:rPr lang="en-US" sz="1400" dirty="0">
                          <a:effectLst/>
                        </a:rPr>
                        <a:t>/</a:t>
                      </a:r>
                      <a:r>
                        <a:rPr lang="en-US" sz="1400" dirty="0" err="1">
                          <a:effectLst/>
                        </a:rPr>
                        <a:t>OXI</a:t>
                      </a:r>
                      <a:r>
                        <a:rPr lang="el-GR" sz="1400" dirty="0">
                          <a:effectLst/>
                        </a:rPr>
                        <a:t> </a:t>
                      </a:r>
                      <a:endParaRPr lang="el-GR" sz="14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644941204"/>
                  </a:ext>
                </a:extLst>
              </a:tr>
              <a:tr h="412496">
                <a:tc>
                  <a:txBody>
                    <a:bodyPr/>
                    <a:lstStyle/>
                    <a:p>
                      <a:pPr algn="just">
                        <a:spcAft>
                          <a:spcPts val="0"/>
                        </a:spcAft>
                      </a:pPr>
                      <a:r>
                        <a:rPr lang="el-GR" sz="1400">
                          <a:effectLst/>
                        </a:rPr>
                        <a:t>2</a:t>
                      </a:r>
                      <a:endParaRPr lang="el-GR"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hangingPunct="0">
                        <a:spcAft>
                          <a:spcPts val="0"/>
                        </a:spcAft>
                      </a:pPr>
                      <a:r>
                        <a:rPr lang="el-GR" sz="1400" dirty="0">
                          <a:effectLst/>
                        </a:rPr>
                        <a:t>Σκέφτεσαι συχνά άλλα πράγματα, όταν γίνεται μάθημα;</a:t>
                      </a:r>
                    </a:p>
                    <a:p>
                      <a:pPr algn="just">
                        <a:spcAft>
                          <a:spcPts val="0"/>
                        </a:spcAft>
                      </a:pPr>
                      <a:r>
                        <a:rPr lang="el-GR" sz="1400" dirty="0">
                          <a:effectLst/>
                        </a:rPr>
                        <a:t> </a:t>
                      </a:r>
                      <a:endParaRPr lang="el-GR"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l-GR" sz="1400">
                          <a:effectLst/>
                        </a:rPr>
                        <a:t> </a:t>
                      </a:r>
                      <a:endParaRPr lang="el-GR" sz="14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99778850"/>
                  </a:ext>
                </a:extLst>
              </a:tr>
              <a:tr h="412496">
                <a:tc>
                  <a:txBody>
                    <a:bodyPr/>
                    <a:lstStyle/>
                    <a:p>
                      <a:pPr algn="just">
                        <a:spcAft>
                          <a:spcPts val="0"/>
                        </a:spcAft>
                      </a:pPr>
                      <a:r>
                        <a:rPr lang="el-GR" sz="1400">
                          <a:effectLst/>
                        </a:rPr>
                        <a:t>3</a:t>
                      </a:r>
                      <a:endParaRPr lang="el-GR"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0"/>
                        </a:spcAft>
                      </a:pPr>
                      <a:r>
                        <a:rPr lang="el-GR" sz="1400" dirty="0">
                          <a:effectLst/>
                        </a:rPr>
                        <a:t>Σ’ αρέσουν τα πιο πολλά μαθήματα που διδάσκονται στο σχολείο;</a:t>
                      </a:r>
                    </a:p>
                    <a:p>
                      <a:pPr algn="just">
                        <a:spcAft>
                          <a:spcPts val="0"/>
                        </a:spcAft>
                      </a:pPr>
                      <a:r>
                        <a:rPr lang="el-GR" sz="1400" dirty="0">
                          <a:effectLst/>
                        </a:rPr>
                        <a:t> </a:t>
                      </a:r>
                      <a:endParaRPr lang="el-GR"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l-GR" sz="1400">
                          <a:effectLst/>
                        </a:rPr>
                        <a:t> </a:t>
                      </a:r>
                      <a:endParaRPr lang="el-GR" sz="14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846292579"/>
                  </a:ext>
                </a:extLst>
              </a:tr>
              <a:tr h="412496">
                <a:tc>
                  <a:txBody>
                    <a:bodyPr/>
                    <a:lstStyle/>
                    <a:p>
                      <a:pPr algn="just">
                        <a:spcAft>
                          <a:spcPts val="0"/>
                        </a:spcAft>
                      </a:pPr>
                      <a:r>
                        <a:rPr lang="el-GR" sz="1400">
                          <a:effectLst/>
                        </a:rPr>
                        <a:t>4</a:t>
                      </a:r>
                      <a:endParaRPr lang="el-GR"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0"/>
                        </a:spcAft>
                      </a:pPr>
                      <a:r>
                        <a:rPr lang="el-GR" sz="1400" dirty="0">
                          <a:effectLst/>
                        </a:rPr>
                        <a:t>Θέλουν οι γονείς σου να πιάσεις εργασία και να μη σπουδάσεις;</a:t>
                      </a:r>
                    </a:p>
                    <a:p>
                      <a:pPr algn="just">
                        <a:spcAft>
                          <a:spcPts val="0"/>
                        </a:spcAft>
                      </a:pPr>
                      <a:r>
                        <a:rPr lang="el-GR" sz="1400" dirty="0">
                          <a:effectLst/>
                        </a:rPr>
                        <a:t> </a:t>
                      </a:r>
                      <a:endParaRPr lang="el-GR"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l-GR" sz="1400">
                          <a:effectLst/>
                        </a:rPr>
                        <a:t> </a:t>
                      </a:r>
                      <a:endParaRPr lang="el-GR" sz="14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955811341"/>
                  </a:ext>
                </a:extLst>
              </a:tr>
              <a:tr h="412496">
                <a:tc>
                  <a:txBody>
                    <a:bodyPr/>
                    <a:lstStyle/>
                    <a:p>
                      <a:pPr algn="just">
                        <a:spcAft>
                          <a:spcPts val="0"/>
                        </a:spcAft>
                      </a:pPr>
                      <a:r>
                        <a:rPr lang="el-GR" sz="1400">
                          <a:effectLst/>
                        </a:rPr>
                        <a:t>5</a:t>
                      </a:r>
                      <a:endParaRPr lang="el-GR"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0"/>
                        </a:spcAft>
                      </a:pPr>
                      <a:r>
                        <a:rPr lang="el-GR" sz="1400" dirty="0">
                          <a:effectLst/>
                        </a:rPr>
                        <a:t>Νομίζεις πως το να πηγαίνεις στο σχολείο είναι χαμένος χρόνος;</a:t>
                      </a:r>
                    </a:p>
                    <a:p>
                      <a:pPr algn="just">
                        <a:spcAft>
                          <a:spcPts val="0"/>
                        </a:spcAft>
                      </a:pPr>
                      <a:r>
                        <a:rPr lang="el-GR" sz="1400" dirty="0">
                          <a:effectLst/>
                        </a:rPr>
                        <a:t> </a:t>
                      </a:r>
                      <a:endParaRPr lang="el-GR"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l-GR" sz="1400">
                          <a:effectLst/>
                        </a:rPr>
                        <a:t> </a:t>
                      </a:r>
                      <a:endParaRPr lang="el-GR" sz="14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670903013"/>
                  </a:ext>
                </a:extLst>
              </a:tr>
              <a:tr h="412496">
                <a:tc>
                  <a:txBody>
                    <a:bodyPr/>
                    <a:lstStyle/>
                    <a:p>
                      <a:pPr algn="just">
                        <a:spcAft>
                          <a:spcPts val="0"/>
                        </a:spcAft>
                      </a:pPr>
                      <a:r>
                        <a:rPr lang="el-GR" sz="1400">
                          <a:effectLst/>
                        </a:rPr>
                        <a:t>6</a:t>
                      </a:r>
                      <a:endParaRPr lang="el-GR"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0"/>
                        </a:spcAft>
                      </a:pPr>
                      <a:r>
                        <a:rPr lang="el-GR" sz="1400" dirty="0">
                          <a:effectLst/>
                        </a:rPr>
                        <a:t>Σ’ αρέσει να αφήνεις τα μαθήματά σου να τα κάνεις την τελευταία στιγμή;</a:t>
                      </a:r>
                    </a:p>
                    <a:p>
                      <a:pPr algn="just">
                        <a:spcAft>
                          <a:spcPts val="0"/>
                        </a:spcAft>
                      </a:pPr>
                      <a:r>
                        <a:rPr lang="el-GR" sz="1400" dirty="0">
                          <a:effectLst/>
                        </a:rPr>
                        <a:t> </a:t>
                      </a:r>
                      <a:endParaRPr lang="el-GR"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l-GR" sz="1400">
                          <a:effectLst/>
                        </a:rPr>
                        <a:t> </a:t>
                      </a:r>
                      <a:endParaRPr lang="el-GR" sz="14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674353473"/>
                  </a:ext>
                </a:extLst>
              </a:tr>
              <a:tr h="412496">
                <a:tc>
                  <a:txBody>
                    <a:bodyPr/>
                    <a:lstStyle/>
                    <a:p>
                      <a:pPr algn="just">
                        <a:spcAft>
                          <a:spcPts val="0"/>
                        </a:spcAft>
                      </a:pPr>
                      <a:r>
                        <a:rPr lang="el-GR" sz="1400">
                          <a:effectLst/>
                        </a:rPr>
                        <a:t>7</a:t>
                      </a:r>
                      <a:endParaRPr lang="el-GR"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0"/>
                        </a:spcAft>
                      </a:pPr>
                      <a:r>
                        <a:rPr lang="el-GR" sz="1400" dirty="0">
                          <a:effectLst/>
                        </a:rPr>
                        <a:t>Λυπάσαι, όταν σε ένα διαγώνισμα παίρνεις χαμηλό βαθμό;</a:t>
                      </a:r>
                    </a:p>
                    <a:p>
                      <a:pPr algn="just">
                        <a:spcAft>
                          <a:spcPts val="0"/>
                        </a:spcAft>
                      </a:pPr>
                      <a:r>
                        <a:rPr lang="el-GR" sz="1400" dirty="0">
                          <a:effectLst/>
                        </a:rPr>
                        <a:t> </a:t>
                      </a:r>
                      <a:endParaRPr lang="el-GR"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l-GR" sz="1400">
                          <a:effectLst/>
                        </a:rPr>
                        <a:t> </a:t>
                      </a:r>
                      <a:endParaRPr lang="el-GR" sz="14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45995830"/>
                  </a:ext>
                </a:extLst>
              </a:tr>
              <a:tr h="454660">
                <a:tc>
                  <a:txBody>
                    <a:bodyPr/>
                    <a:lstStyle/>
                    <a:p>
                      <a:pPr algn="just">
                        <a:spcAft>
                          <a:spcPts val="0"/>
                        </a:spcAft>
                      </a:pPr>
                      <a:r>
                        <a:rPr lang="el-GR" sz="1400">
                          <a:effectLst/>
                        </a:rPr>
                        <a:t>8</a:t>
                      </a:r>
                      <a:endParaRPr lang="el-GR"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0"/>
                        </a:spcAft>
                      </a:pPr>
                      <a:r>
                        <a:rPr lang="el-GR" sz="1400" dirty="0">
                          <a:effectLst/>
                        </a:rPr>
                        <a:t>Νομίζεις ότι το σχολείο σε ετοιμάζει να πιάσεις αργότερα μια καλή δουλειά;</a:t>
                      </a:r>
                    </a:p>
                  </a:txBody>
                  <a:tcPr marL="68580" marR="68580" marT="0" marB="0"/>
                </a:tc>
                <a:tc>
                  <a:txBody>
                    <a:bodyPr/>
                    <a:lstStyle/>
                    <a:p>
                      <a:pPr algn="ctr">
                        <a:spcAft>
                          <a:spcPts val="0"/>
                        </a:spcAft>
                      </a:pPr>
                      <a:r>
                        <a:rPr lang="el-GR" sz="1400">
                          <a:effectLst/>
                        </a:rPr>
                        <a:t> </a:t>
                      </a:r>
                      <a:endParaRPr lang="el-GR" sz="14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627475713"/>
                  </a:ext>
                </a:extLst>
              </a:tr>
              <a:tr h="412496">
                <a:tc>
                  <a:txBody>
                    <a:bodyPr/>
                    <a:lstStyle/>
                    <a:p>
                      <a:pPr algn="just">
                        <a:spcAft>
                          <a:spcPts val="0"/>
                        </a:spcAft>
                      </a:pPr>
                      <a:r>
                        <a:rPr lang="el-GR" sz="1400">
                          <a:effectLst/>
                        </a:rPr>
                        <a:t>9</a:t>
                      </a:r>
                      <a:endParaRPr lang="el-GR"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0"/>
                        </a:spcAft>
                      </a:pPr>
                      <a:r>
                        <a:rPr lang="el-GR" sz="1400" dirty="0">
                          <a:effectLst/>
                        </a:rPr>
                        <a:t>Το θεωρείς σπουδαίο, να πηγαίνεις καλά στα μαθήματα;</a:t>
                      </a:r>
                    </a:p>
                    <a:p>
                      <a:pPr algn="just">
                        <a:spcAft>
                          <a:spcPts val="0"/>
                        </a:spcAft>
                      </a:pPr>
                      <a:r>
                        <a:rPr lang="el-GR" sz="1400" dirty="0">
                          <a:effectLst/>
                        </a:rPr>
                        <a:t> </a:t>
                      </a:r>
                      <a:endParaRPr lang="el-GR"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l-GR" sz="1400">
                          <a:effectLst/>
                        </a:rPr>
                        <a:t> </a:t>
                      </a:r>
                      <a:endParaRPr lang="el-GR" sz="14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4126205000"/>
                  </a:ext>
                </a:extLst>
              </a:tr>
              <a:tr h="618744">
                <a:tc>
                  <a:txBody>
                    <a:bodyPr/>
                    <a:lstStyle/>
                    <a:p>
                      <a:pPr algn="just">
                        <a:spcAft>
                          <a:spcPts val="0"/>
                        </a:spcAft>
                      </a:pPr>
                      <a:r>
                        <a:rPr lang="el-GR" sz="1400">
                          <a:effectLst/>
                        </a:rPr>
                        <a:t>10</a:t>
                      </a:r>
                      <a:endParaRPr lang="el-GR"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0"/>
                        </a:spcAft>
                      </a:pPr>
                      <a:r>
                        <a:rPr lang="el-GR" sz="1400" dirty="0">
                          <a:effectLst/>
                        </a:rPr>
                        <a:t>Σ’ αρέσει να ασχολείσαι περισσότερο με ασχολίες που γίνονται με τα χέρια (χειρωνακτικές);</a:t>
                      </a:r>
                    </a:p>
                    <a:p>
                      <a:pPr algn="just">
                        <a:spcAft>
                          <a:spcPts val="0"/>
                        </a:spcAft>
                      </a:pPr>
                      <a:r>
                        <a:rPr lang="el-GR" sz="1400" dirty="0">
                          <a:effectLst/>
                        </a:rPr>
                        <a:t> </a:t>
                      </a:r>
                      <a:endParaRPr lang="el-GR"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l-GR" sz="1400">
                          <a:effectLst/>
                        </a:rPr>
                        <a:t> </a:t>
                      </a:r>
                      <a:endParaRPr lang="el-GR" sz="14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429230237"/>
                  </a:ext>
                </a:extLst>
              </a:tr>
              <a:tr h="618744">
                <a:tc>
                  <a:txBody>
                    <a:bodyPr/>
                    <a:lstStyle/>
                    <a:p>
                      <a:pPr algn="just">
                        <a:spcAft>
                          <a:spcPts val="0"/>
                        </a:spcAft>
                      </a:pPr>
                      <a:r>
                        <a:rPr lang="el-GR" sz="1400">
                          <a:effectLst/>
                        </a:rPr>
                        <a:t>11</a:t>
                      </a:r>
                      <a:endParaRPr lang="el-GR"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0"/>
                        </a:spcAft>
                      </a:pPr>
                      <a:r>
                        <a:rPr lang="el-GR" sz="1400" dirty="0">
                          <a:effectLst/>
                        </a:rPr>
                        <a:t>Όταν έχεις να λύσεις ένα δύσκολο πρόβλημα, σ’ αρέσει να επιμένεις ώσπου να βρεις τη λύση;</a:t>
                      </a:r>
                    </a:p>
                    <a:p>
                      <a:pPr algn="just">
                        <a:spcAft>
                          <a:spcPts val="0"/>
                        </a:spcAft>
                      </a:pPr>
                      <a:r>
                        <a:rPr lang="el-GR" sz="1400" dirty="0">
                          <a:effectLst/>
                        </a:rPr>
                        <a:t> </a:t>
                      </a:r>
                      <a:endParaRPr lang="el-GR"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l-GR" sz="1400" dirty="0">
                          <a:effectLst/>
                        </a:rPr>
                        <a:t> </a:t>
                      </a:r>
                      <a:endParaRPr lang="el-GR" sz="14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086253629"/>
                  </a:ext>
                </a:extLst>
              </a:tr>
            </a:tbl>
          </a:graphicData>
        </a:graphic>
      </p:graphicFrame>
    </p:spTree>
    <p:extLst>
      <p:ext uri="{BB962C8B-B14F-4D97-AF65-F5344CB8AC3E}">
        <p14:creationId xmlns:p14="http://schemas.microsoft.com/office/powerpoint/2010/main" val="3430913043"/>
      </p:ext>
    </p:extLst>
  </p:cSld>
  <p:clrMapOvr>
    <a:masterClrMapping/>
  </p:clrMapOvr>
</p:sld>
</file>

<file path=ppt/theme/theme1.xml><?xml version="1.0" encoding="utf-8"?>
<a:theme xmlns:a="http://schemas.openxmlformats.org/drawingml/2006/main" name="1_Office Theme">
  <a:themeElements>
    <a:clrScheme name="Islander">
      <a:dk1>
        <a:srgbClr val="000000"/>
      </a:dk1>
      <a:lt1>
        <a:srgbClr val="FFFFFF"/>
      </a:lt1>
      <a:dk2>
        <a:srgbClr val="000000"/>
      </a:dk2>
      <a:lt2>
        <a:srgbClr val="E6E6E6"/>
      </a:lt2>
      <a:accent1>
        <a:srgbClr val="E56925"/>
      </a:accent1>
      <a:accent2>
        <a:srgbClr val="F19936"/>
      </a:accent2>
      <a:accent3>
        <a:srgbClr val="5DA3CC"/>
      </a:accent3>
      <a:accent4>
        <a:srgbClr val="B3DAD6"/>
      </a:accent4>
      <a:accent5>
        <a:srgbClr val="76B144"/>
      </a:accent5>
      <a:accent6>
        <a:srgbClr val="438F63"/>
      </a:accent6>
      <a:hlink>
        <a:srgbClr val="E2DD60"/>
      </a:hlink>
      <a:folHlink>
        <a:srgbClr val="E78576"/>
      </a:folHlink>
    </a:clrScheme>
    <a:fontScheme name="Custom 18">
      <a:majorFont>
        <a:latin typeface="Segoe UI"/>
        <a:ea typeface=""/>
        <a:cs typeface=""/>
      </a:majorFont>
      <a:minorFont>
        <a:latin typeface="Segoe U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ian Pacific heritage_TM10131490_Win32_LH_v4" id="{B2A0ACF3-34FF-4C5A-A737-2558AC4C9FEA}" vid="{FBDB92CC-0A39-410B-A16B-8C101333048E}"/>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lcf76f155ced4ddcb4097134ff3c332f xmlns="71af3243-3dd4-4a8d-8c0d-dd76da1f02a5">
      <Terms xmlns="http://schemas.microsoft.com/office/infopath/2007/PartnerControls"/>
    </lcf76f155ced4ddcb4097134ff3c332f>
    <TaxCatchAll xmlns="230e9df3-be65-4c73-a93b-d1236ebd677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8" ma:contentTypeDescription="Create a new document." ma:contentTypeScope="" ma:versionID="22a266b9fa9a230c5a512669d8b298c3">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ddc33fff6b14141ee5c74a0d29ea6a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4" nillable="true" ma:taxonomy="true" ma:internalName="lcf76f155ced4ddcb4097134ff3c332f" ma:taxonomyFieldName="MediaServiceAITags" ma:displayName="Image Tags" ma:readOnly="false" ma:fieldId="{5cf76f15-5ced-4ddc-b409-7134ff3c332f}" ma:taxonomyMulti="true" ma:sspId="e385fb40-52d4-4fae-9c5b-3e8ff8a5878e" ma:termSetId="09814cd3-568e-4e90-9814-8d621ff8fb8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F9CE79C-5104-4273-B83B-D03AD839A8F7}">
  <ds:schemaRefs>
    <ds:schemaRef ds:uri="http://schemas.microsoft.com/sharepoint/v3/contenttype/forms"/>
  </ds:schemaRefs>
</ds:datastoreItem>
</file>

<file path=customXml/itemProps2.xml><?xml version="1.0" encoding="utf-8"?>
<ds:datastoreItem xmlns:ds="http://schemas.openxmlformats.org/officeDocument/2006/customXml" ds:itemID="{4E18D074-6F3D-488C-8220-03C2DEFDE854}">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customXml/itemProps3.xml><?xml version="1.0" encoding="utf-8"?>
<ds:datastoreItem xmlns:ds="http://schemas.openxmlformats.org/officeDocument/2006/customXml" ds:itemID="{1D141EBB-3386-4164-A294-111C6309E33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Asian Pacific American Heritage Month presentation</Template>
  <TotalTime>1388</TotalTime>
  <Words>2030</Words>
  <Application>Microsoft Office PowerPoint</Application>
  <PresentationFormat>Widescreen</PresentationFormat>
  <Paragraphs>241</Paragraphs>
  <Slides>26</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26</vt:i4>
      </vt:variant>
    </vt:vector>
  </HeadingPairs>
  <TitlesOfParts>
    <vt:vector size="36" baseType="lpstr">
      <vt:lpstr>Arial</vt:lpstr>
      <vt:lpstr>Calibri</vt:lpstr>
      <vt:lpstr>Cambria</vt:lpstr>
      <vt:lpstr>Courier New</vt:lpstr>
      <vt:lpstr>Segoe UI</vt:lpstr>
      <vt:lpstr>Times New Roman</vt:lpstr>
      <vt:lpstr>Trebuchet MS</vt:lpstr>
      <vt:lpstr>Wingdings</vt:lpstr>
      <vt:lpstr>Wingdings 2</vt:lpstr>
      <vt:lpstr>1_Office Theme</vt:lpstr>
      <vt:lpstr>Προγραμματισμός και οργάνωση της διδασκαλίας  4η Εβδομάδα   Αγλαΐα Σταμπολτζή,  Εργαστηριακό Διδακτικό Προσωπικό (Ε.ΔΙ.Π) lstamp@hua.gr  </vt:lpstr>
      <vt:lpstr>Εισαγωγή</vt:lpstr>
      <vt:lpstr>… συνέχεια</vt:lpstr>
      <vt:lpstr>Τι πρέπει να λάβει υπόψη του ο εκπαιδευτικός στον σχεδιασμό της διδασκαλίας;</vt:lpstr>
      <vt:lpstr>Ερώτηση που κάνει ο εκπαιδευτικός στον εαυτό του στην αρχή:</vt:lpstr>
      <vt:lpstr>Ας σκεφτούμε πρακτικά πράγματα για τον σχεδιασμό και την οργάνωση της διδασκαλίας: τι θα διδάξω, γιατί θα το διδάξω και πώς;</vt:lpstr>
      <vt:lpstr>Μοντέλο για τον σχεδιασμό της διδασκαλίας (Δημητριάδου, 2016)</vt:lpstr>
      <vt:lpstr>Διερεύνηση των χαρακτηριστικών των μαθητών</vt:lpstr>
      <vt:lpstr>Παράδειγμα: Ερωτηματολόγιο αυτοαξιολόγησης κινήτρων για σχολική μάθηση (προσαρμογή στα ελληνικά, Κακαβούλης, 1984)</vt:lpstr>
      <vt:lpstr>Τι διδάσκουμε;</vt:lpstr>
      <vt:lpstr>Γιατί διδάσκουμε;</vt:lpstr>
      <vt:lpstr>Πώς θα διδάξουμε;</vt:lpstr>
      <vt:lpstr>ΕΠΙΛΟΓΗ ΜΕΘΟΔΩΝ ΔΙΔΑΣΚΑΛΙΑΣ:  Καταγράψτε μερικές διδακτικές μεθόδους που έχετε υπόψη σας. Είναι όλες οι διδακτικές μέθοδοι (μοντέλα διδασκαλίας) κατάλληλες για όλα τα γνωστικά αντικείμενα; </vt:lpstr>
      <vt:lpstr>Οργάνωση της διδασκαλίας </vt:lpstr>
      <vt:lpstr>Λαμβάνοντας υπόψη τον παράγοντα χρόνο</vt:lpstr>
      <vt:lpstr>…συνέχεια</vt:lpstr>
      <vt:lpstr>Εφαρμογή της διδασκαλίας και βασικές διδακτικές δεξιότητες</vt:lpstr>
      <vt:lpstr>Βασικές διδακτικές δεξιότητες (Eggen, P. &amp; Kauchak, D. (2017). </vt:lpstr>
      <vt:lpstr>Ο ρόλος των ερωτήσεων στη διδασκαλία</vt:lpstr>
      <vt:lpstr>Είδη ερωτήσεων</vt:lpstr>
      <vt:lpstr>Ανατροφοδότηση</vt:lpstr>
      <vt:lpstr>Ερώτηση: Ποια από τις παρακάτω ανατροφοδοτήσεις είναι πιο αποτελεσματική, κατά τη γνώμη σας; Αιτιολογήστε την απάντησή σας.</vt:lpstr>
      <vt:lpstr>Ο έπαινος</vt:lpstr>
      <vt:lpstr>Δραστηριότητα:</vt:lpstr>
      <vt:lpstr>PowerPoint Presentation</vt:lpstr>
      <vt:lpstr>Βιβλιογραφία</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Asian Pacific  Heritage Month</dc:title>
  <dc:subject/>
  <dc:creator>user</dc:creator>
  <cp:keywords/>
  <dc:description/>
  <cp:lastModifiedBy>lstamp</cp:lastModifiedBy>
  <cp:revision>459</cp:revision>
  <dcterms:created xsi:type="dcterms:W3CDTF">2021-09-13T18:38:58Z</dcterms:created>
  <dcterms:modified xsi:type="dcterms:W3CDTF">2026-03-03T10:37:34Z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