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324" r:id="rId3"/>
    <p:sldId id="274" r:id="rId4"/>
    <p:sldId id="323" r:id="rId5"/>
    <p:sldId id="280" r:id="rId6"/>
    <p:sldId id="281" r:id="rId7"/>
    <p:sldId id="283" r:id="rId8"/>
    <p:sldId id="326" r:id="rId9"/>
    <p:sldId id="339" r:id="rId10"/>
    <p:sldId id="340" r:id="rId11"/>
    <p:sldId id="327" r:id="rId12"/>
    <p:sldId id="311" r:id="rId13"/>
    <p:sldId id="312" r:id="rId14"/>
    <p:sldId id="330" r:id="rId15"/>
    <p:sldId id="297" r:id="rId16"/>
    <p:sldId id="295" r:id="rId17"/>
    <p:sldId id="328" r:id="rId18"/>
    <p:sldId id="338" r:id="rId19"/>
    <p:sldId id="287" r:id="rId20"/>
    <p:sldId id="331" r:id="rId21"/>
    <p:sldId id="288" r:id="rId22"/>
    <p:sldId id="291" r:id="rId23"/>
    <p:sldId id="290" r:id="rId24"/>
    <p:sldId id="293" r:id="rId25"/>
    <p:sldId id="332" r:id="rId26"/>
    <p:sldId id="301" r:id="rId27"/>
    <p:sldId id="334" r:id="rId28"/>
    <p:sldId id="337" r:id="rId29"/>
    <p:sldId id="333" r:id="rId30"/>
    <p:sldId id="302" r:id="rId31"/>
    <p:sldId id="309"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BB173-8ED7-4EF5-B2F6-07D01F90EEBC}" type="doc">
      <dgm:prSet loTypeId="urn:microsoft.com/office/officeart/2005/8/layout/bList2" loCatId="list" qsTypeId="urn:microsoft.com/office/officeart/2005/8/quickstyle/simple1" qsCatId="simple" csTypeId="urn:microsoft.com/office/officeart/2005/8/colors/accent1_2" csCatId="accent1" phldr="1"/>
      <dgm:spPr/>
    </dgm:pt>
    <dgm:pt modelId="{4D0C16D3-2702-4C94-87DB-757ADC30A4FD}">
      <dgm:prSet phldrT="[Text]" custT="1"/>
      <dgm:spPr/>
      <dgm:t>
        <a:bodyPr/>
        <a:lstStyle/>
        <a:p>
          <a:r>
            <a:rPr lang="el-GR" sz="1600" dirty="0"/>
            <a:t>Ερωτήσεις ανάκλησης, κατανόησης, εφαρμογής </a:t>
          </a:r>
          <a:r>
            <a:rPr lang="el-GR" sz="1600" dirty="0" err="1"/>
            <a:t>κ.λπ</a:t>
          </a:r>
          <a:endParaRPr lang="el-GR" sz="1600" dirty="0"/>
        </a:p>
      </dgm:t>
    </dgm:pt>
    <dgm:pt modelId="{1EE2CE58-23C9-4707-9108-782CE489F369}" type="parTrans" cxnId="{519041E2-F342-4A14-A296-5552A8A19EE5}">
      <dgm:prSet/>
      <dgm:spPr/>
      <dgm:t>
        <a:bodyPr/>
        <a:lstStyle/>
        <a:p>
          <a:endParaRPr lang="el-GR"/>
        </a:p>
      </dgm:t>
    </dgm:pt>
    <dgm:pt modelId="{16A741C0-90CC-4A22-8147-34252F4F32FE}" type="sibTrans" cxnId="{519041E2-F342-4A14-A296-5552A8A19EE5}">
      <dgm:prSet/>
      <dgm:spPr/>
      <dgm:t>
        <a:bodyPr/>
        <a:lstStyle/>
        <a:p>
          <a:endParaRPr lang="el-GR"/>
        </a:p>
      </dgm:t>
    </dgm:pt>
    <dgm:pt modelId="{4AD77858-8DEE-451F-A2F2-FF9358C76C2F}">
      <dgm:prSet phldrT="[Text]" custT="1"/>
      <dgm:spPr/>
      <dgm:t>
        <a:bodyPr/>
        <a:lstStyle/>
        <a:p>
          <a:r>
            <a:rPr lang="el-GR" sz="1600" dirty="0">
              <a:latin typeface="+mn-lt"/>
            </a:rPr>
            <a:t>Ποιος ,τι, πού, πότε; (συγκλίνουσα σκέψη)</a:t>
          </a:r>
        </a:p>
        <a:p>
          <a:r>
            <a:rPr lang="el-GR" sz="1600" dirty="0">
              <a:latin typeface="+mn-lt"/>
            </a:rPr>
            <a:t>Πώς και γιατί; (</a:t>
          </a:r>
          <a:r>
            <a:rPr lang="el-GR" sz="1600" dirty="0" err="1">
              <a:latin typeface="+mn-lt"/>
            </a:rPr>
            <a:t>αποκλ</a:t>
          </a:r>
          <a:r>
            <a:rPr lang="el-GR" sz="1600" dirty="0">
              <a:latin typeface="+mn-lt"/>
            </a:rPr>
            <a:t>. σκέψη)</a:t>
          </a:r>
        </a:p>
      </dgm:t>
    </dgm:pt>
    <dgm:pt modelId="{0A608913-3F71-40EE-A64B-E13CD7C02866}" type="parTrans" cxnId="{7DA5B85A-AAB0-41A7-A9F5-E88934280B82}">
      <dgm:prSet/>
      <dgm:spPr/>
      <dgm:t>
        <a:bodyPr/>
        <a:lstStyle/>
        <a:p>
          <a:endParaRPr lang="el-GR"/>
        </a:p>
      </dgm:t>
    </dgm:pt>
    <dgm:pt modelId="{80ACF79F-7F20-4BB8-8AF3-9DF550EB8ED6}" type="sibTrans" cxnId="{7DA5B85A-AAB0-41A7-A9F5-E88934280B82}">
      <dgm:prSet/>
      <dgm:spPr/>
      <dgm:t>
        <a:bodyPr/>
        <a:lstStyle/>
        <a:p>
          <a:endParaRPr lang="el-GR"/>
        </a:p>
      </dgm:t>
    </dgm:pt>
    <dgm:pt modelId="{85113748-A8D7-48A4-ACEB-1252A3B346F5}">
      <dgm:prSet phldrT="[Text]" custT="1"/>
      <dgm:spPr/>
      <dgm:t>
        <a:bodyPr/>
        <a:lstStyle/>
        <a:p>
          <a:r>
            <a:rPr lang="el-GR" sz="1400" dirty="0"/>
            <a:t>Ερωτήσεις ενίσχυσης κινήτρων, μαθησιακής εγρήγορσης, καλλιέργειας κριτικής σκέψης </a:t>
          </a:r>
          <a:r>
            <a:rPr lang="el-GR" sz="1400" dirty="0" err="1"/>
            <a:t>κ.λπ</a:t>
          </a:r>
          <a:endParaRPr lang="el-GR" sz="1400" dirty="0"/>
        </a:p>
      </dgm:t>
    </dgm:pt>
    <dgm:pt modelId="{E29DB707-4D89-45B7-B073-45352B6F91EE}" type="parTrans" cxnId="{E8F17A96-F2F0-445B-89E0-D2474FF1C45D}">
      <dgm:prSet/>
      <dgm:spPr/>
      <dgm:t>
        <a:bodyPr/>
        <a:lstStyle/>
        <a:p>
          <a:endParaRPr lang="el-GR"/>
        </a:p>
      </dgm:t>
    </dgm:pt>
    <dgm:pt modelId="{24B41AD8-4711-41EA-93D3-43F39B3E9A06}" type="sibTrans" cxnId="{E8F17A96-F2F0-445B-89E0-D2474FF1C45D}">
      <dgm:prSet/>
      <dgm:spPr/>
      <dgm:t>
        <a:bodyPr/>
        <a:lstStyle/>
        <a:p>
          <a:endParaRPr lang="el-GR"/>
        </a:p>
      </dgm:t>
    </dgm:pt>
    <dgm:pt modelId="{629DBDBA-0048-4F23-81FF-BBDDD59D8E6A}">
      <dgm:prSet custT="1"/>
      <dgm:spPr/>
      <dgm:t>
        <a:bodyPr/>
        <a:lstStyle/>
        <a:p>
          <a:r>
            <a:rPr lang="el-GR" sz="1800" dirty="0"/>
            <a:t>Ερωτήσεις γνωστικής διερεύνησης και προσανατολισμού</a:t>
          </a:r>
        </a:p>
      </dgm:t>
    </dgm:pt>
    <dgm:pt modelId="{0E6515A7-9837-4290-9D42-02D5B9A208DA}" type="parTrans" cxnId="{6EE69527-FB6C-40ED-A2EA-341185EED4FE}">
      <dgm:prSet/>
      <dgm:spPr/>
      <dgm:t>
        <a:bodyPr/>
        <a:lstStyle/>
        <a:p>
          <a:endParaRPr lang="el-GR"/>
        </a:p>
      </dgm:t>
    </dgm:pt>
    <dgm:pt modelId="{915BEDEB-F42C-4736-954C-013F2ECCA2CA}" type="sibTrans" cxnId="{6EE69527-FB6C-40ED-A2EA-341185EED4FE}">
      <dgm:prSet/>
      <dgm:spPr/>
      <dgm:t>
        <a:bodyPr/>
        <a:lstStyle/>
        <a:p>
          <a:endParaRPr lang="el-GR"/>
        </a:p>
      </dgm:t>
    </dgm:pt>
    <dgm:pt modelId="{68669F55-0E95-4DB6-8708-5564745487E6}">
      <dgm:prSet custT="1"/>
      <dgm:spPr/>
      <dgm:t>
        <a:bodyPr/>
        <a:lstStyle/>
        <a:p>
          <a:r>
            <a:rPr lang="el-GR" sz="1800" dirty="0"/>
            <a:t>Ερωτήσεις συγκλίνουσας ή αποκλίνουσας σκέψης</a:t>
          </a:r>
        </a:p>
      </dgm:t>
    </dgm:pt>
    <dgm:pt modelId="{F979ED58-6E9A-4E21-8C32-1CAF9E0C164B}" type="parTrans" cxnId="{50C7A303-6EF3-4AFF-A62E-9723DCD742EE}">
      <dgm:prSet/>
      <dgm:spPr/>
      <dgm:t>
        <a:bodyPr/>
        <a:lstStyle/>
        <a:p>
          <a:endParaRPr lang="el-GR"/>
        </a:p>
      </dgm:t>
    </dgm:pt>
    <dgm:pt modelId="{94188F5C-0341-42DD-BDBE-9484538FE057}" type="sibTrans" cxnId="{50C7A303-6EF3-4AFF-A62E-9723DCD742EE}">
      <dgm:prSet/>
      <dgm:spPr/>
      <dgm:t>
        <a:bodyPr/>
        <a:lstStyle/>
        <a:p>
          <a:endParaRPr lang="el-GR"/>
        </a:p>
      </dgm:t>
    </dgm:pt>
    <dgm:pt modelId="{136CA00E-E5D0-4561-AA45-F6B44562AF2C}">
      <dgm:prSet custT="1"/>
      <dgm:spPr/>
      <dgm:t>
        <a:bodyPr/>
        <a:lstStyle/>
        <a:p>
          <a:r>
            <a:rPr lang="el-GR" sz="1800" dirty="0"/>
            <a:t>Ερωτήσεις ποικίλων στοχεύσεων</a:t>
          </a:r>
        </a:p>
      </dgm:t>
    </dgm:pt>
    <dgm:pt modelId="{1B99CA24-6B48-4943-970C-1851182919BD}" type="parTrans" cxnId="{576C8018-3E27-4C21-A6E4-82CE1CC6F2D0}">
      <dgm:prSet/>
      <dgm:spPr/>
      <dgm:t>
        <a:bodyPr/>
        <a:lstStyle/>
        <a:p>
          <a:endParaRPr lang="el-GR"/>
        </a:p>
      </dgm:t>
    </dgm:pt>
    <dgm:pt modelId="{6150FD78-B035-4CE2-941C-B6553902227C}" type="sibTrans" cxnId="{576C8018-3E27-4C21-A6E4-82CE1CC6F2D0}">
      <dgm:prSet/>
      <dgm:spPr/>
      <dgm:t>
        <a:bodyPr/>
        <a:lstStyle/>
        <a:p>
          <a:endParaRPr lang="el-GR"/>
        </a:p>
      </dgm:t>
    </dgm:pt>
    <dgm:pt modelId="{A282CCE2-4665-42FF-9CD4-B08F59BB30D9}" type="pres">
      <dgm:prSet presAssocID="{2FEBB173-8ED7-4EF5-B2F6-07D01F90EEBC}" presName="diagram" presStyleCnt="0">
        <dgm:presLayoutVars>
          <dgm:dir/>
          <dgm:animLvl val="lvl"/>
          <dgm:resizeHandles val="exact"/>
        </dgm:presLayoutVars>
      </dgm:prSet>
      <dgm:spPr/>
    </dgm:pt>
    <dgm:pt modelId="{D34C87BC-E40B-464F-84F5-8C831407C556}" type="pres">
      <dgm:prSet presAssocID="{4D0C16D3-2702-4C94-87DB-757ADC30A4FD}" presName="compNode" presStyleCnt="0"/>
      <dgm:spPr/>
    </dgm:pt>
    <dgm:pt modelId="{F27C9487-3DE9-4C12-828F-EBAFD57CAE9C}" type="pres">
      <dgm:prSet presAssocID="{4D0C16D3-2702-4C94-87DB-757ADC30A4FD}" presName="childRect" presStyleLbl="bgAcc1" presStyleIdx="0" presStyleCnt="3" custScaleY="93222">
        <dgm:presLayoutVars>
          <dgm:bulletEnabled val="1"/>
        </dgm:presLayoutVars>
      </dgm:prSet>
      <dgm:spPr/>
    </dgm:pt>
    <dgm:pt modelId="{3BE28321-396D-47E4-8142-B09718A73E28}" type="pres">
      <dgm:prSet presAssocID="{4D0C16D3-2702-4C94-87DB-757ADC30A4FD}" presName="parentText" presStyleLbl="node1" presStyleIdx="0" presStyleCnt="0">
        <dgm:presLayoutVars>
          <dgm:chMax val="0"/>
          <dgm:bulletEnabled val="1"/>
        </dgm:presLayoutVars>
      </dgm:prSet>
      <dgm:spPr/>
    </dgm:pt>
    <dgm:pt modelId="{90E543D2-6DAC-4308-8FDF-7DE7933FF00F}" type="pres">
      <dgm:prSet presAssocID="{4D0C16D3-2702-4C94-87DB-757ADC30A4FD}" presName="parentRect" presStyleLbl="alignNode1" presStyleIdx="0" presStyleCnt="3" custScaleY="171697"/>
      <dgm:spPr/>
    </dgm:pt>
    <dgm:pt modelId="{5155A20A-869E-4A36-9ED9-9F216823F2C8}" type="pres">
      <dgm:prSet presAssocID="{4D0C16D3-2702-4C94-87DB-757ADC30A4FD}" presName="adorn" presStyleLbl="fgAccFollowNode1" presStyleIdx="0" presStyleCnt="3"/>
      <dgm:spPr/>
    </dgm:pt>
    <dgm:pt modelId="{DE7A3B14-3427-4288-B06D-70685544490A}" type="pres">
      <dgm:prSet presAssocID="{16A741C0-90CC-4A22-8147-34252F4F32FE}" presName="sibTrans" presStyleLbl="sibTrans2D1" presStyleIdx="0" presStyleCnt="0"/>
      <dgm:spPr/>
    </dgm:pt>
    <dgm:pt modelId="{AF93A305-EB1F-4519-BC8C-2BBB72959644}" type="pres">
      <dgm:prSet presAssocID="{4AD77858-8DEE-451F-A2F2-FF9358C76C2F}" presName="compNode" presStyleCnt="0"/>
      <dgm:spPr/>
    </dgm:pt>
    <dgm:pt modelId="{D601725D-3EE2-4CC8-B15A-FEE0E7FF2564}" type="pres">
      <dgm:prSet presAssocID="{4AD77858-8DEE-451F-A2F2-FF9358C76C2F}" presName="childRect" presStyleLbl="bgAcc1" presStyleIdx="1" presStyleCnt="3" custLinFactNeighborY="3067">
        <dgm:presLayoutVars>
          <dgm:bulletEnabled val="1"/>
        </dgm:presLayoutVars>
      </dgm:prSet>
      <dgm:spPr/>
    </dgm:pt>
    <dgm:pt modelId="{7A2AC479-04C3-43ED-A013-B4A00EA0A201}" type="pres">
      <dgm:prSet presAssocID="{4AD77858-8DEE-451F-A2F2-FF9358C76C2F}" presName="parentText" presStyleLbl="node1" presStyleIdx="0" presStyleCnt="0">
        <dgm:presLayoutVars>
          <dgm:chMax val="0"/>
          <dgm:bulletEnabled val="1"/>
        </dgm:presLayoutVars>
      </dgm:prSet>
      <dgm:spPr/>
    </dgm:pt>
    <dgm:pt modelId="{448D59A4-18C2-4E00-AAF0-B28636E1ACA5}" type="pres">
      <dgm:prSet presAssocID="{4AD77858-8DEE-451F-A2F2-FF9358C76C2F}" presName="parentRect" presStyleLbl="alignNode1" presStyleIdx="1" presStyleCnt="3" custScaleY="206834"/>
      <dgm:spPr/>
    </dgm:pt>
    <dgm:pt modelId="{8485708B-92A5-49F0-A089-76F1A3B1A995}" type="pres">
      <dgm:prSet presAssocID="{4AD77858-8DEE-451F-A2F2-FF9358C76C2F}" presName="adorn" presStyleLbl="fgAccFollowNode1" presStyleIdx="1" presStyleCnt="3"/>
      <dgm:spPr/>
    </dgm:pt>
    <dgm:pt modelId="{6A323C60-8459-4575-9AB2-8DF55AA8B6FC}" type="pres">
      <dgm:prSet presAssocID="{80ACF79F-7F20-4BB8-8AF3-9DF550EB8ED6}" presName="sibTrans" presStyleLbl="sibTrans2D1" presStyleIdx="0" presStyleCnt="0"/>
      <dgm:spPr/>
    </dgm:pt>
    <dgm:pt modelId="{CCFFF640-E334-430B-86A8-5180B876076E}" type="pres">
      <dgm:prSet presAssocID="{85113748-A8D7-48A4-ACEB-1252A3B346F5}" presName="compNode" presStyleCnt="0"/>
      <dgm:spPr/>
    </dgm:pt>
    <dgm:pt modelId="{027A665C-EC51-4DB9-A92D-08F1344E444F}" type="pres">
      <dgm:prSet presAssocID="{85113748-A8D7-48A4-ACEB-1252A3B346F5}" presName="childRect" presStyleLbl="bgAcc1" presStyleIdx="2" presStyleCnt="3" custScaleY="64756" custLinFactNeighborX="1028" custLinFactNeighborY="-1377">
        <dgm:presLayoutVars>
          <dgm:bulletEnabled val="1"/>
        </dgm:presLayoutVars>
      </dgm:prSet>
      <dgm:spPr/>
    </dgm:pt>
    <dgm:pt modelId="{8AB43E69-C2F4-42C2-A814-4C396021FAA0}" type="pres">
      <dgm:prSet presAssocID="{85113748-A8D7-48A4-ACEB-1252A3B346F5}" presName="parentText" presStyleLbl="node1" presStyleIdx="0" presStyleCnt="0">
        <dgm:presLayoutVars>
          <dgm:chMax val="0"/>
          <dgm:bulletEnabled val="1"/>
        </dgm:presLayoutVars>
      </dgm:prSet>
      <dgm:spPr/>
    </dgm:pt>
    <dgm:pt modelId="{F7DAC243-7367-4882-9BAA-E2FB9124988E}" type="pres">
      <dgm:prSet presAssocID="{85113748-A8D7-48A4-ACEB-1252A3B346F5}" presName="parentRect" presStyleLbl="alignNode1" presStyleIdx="2" presStyleCnt="3" custScaleX="100265" custScaleY="207901"/>
      <dgm:spPr/>
    </dgm:pt>
    <dgm:pt modelId="{5BC96A91-97E7-4CBB-8C55-FD82502E8B52}" type="pres">
      <dgm:prSet presAssocID="{85113748-A8D7-48A4-ACEB-1252A3B346F5}" presName="adorn" presStyleLbl="fgAccFollowNode1" presStyleIdx="2" presStyleCnt="3"/>
      <dgm:spPr/>
    </dgm:pt>
  </dgm:ptLst>
  <dgm:cxnLst>
    <dgm:cxn modelId="{50C7A303-6EF3-4AFF-A62E-9723DCD742EE}" srcId="{4AD77858-8DEE-451F-A2F2-FF9358C76C2F}" destId="{68669F55-0E95-4DB6-8708-5564745487E6}" srcOrd="0" destOrd="0" parTransId="{F979ED58-6E9A-4E21-8C32-1CAF9E0C164B}" sibTransId="{94188F5C-0341-42DD-BDBE-9484538FE057}"/>
    <dgm:cxn modelId="{576C8018-3E27-4C21-A6E4-82CE1CC6F2D0}" srcId="{85113748-A8D7-48A4-ACEB-1252A3B346F5}" destId="{136CA00E-E5D0-4561-AA45-F6B44562AF2C}" srcOrd="0" destOrd="0" parTransId="{1B99CA24-6B48-4943-970C-1851182919BD}" sibTransId="{6150FD78-B035-4CE2-941C-B6553902227C}"/>
    <dgm:cxn modelId="{CFF8E819-4CCD-4F97-94BE-8AB2E8F4FE7C}" type="presOf" srcId="{16A741C0-90CC-4A22-8147-34252F4F32FE}" destId="{DE7A3B14-3427-4288-B06D-70685544490A}" srcOrd="0" destOrd="0" presId="urn:microsoft.com/office/officeart/2005/8/layout/bList2"/>
    <dgm:cxn modelId="{6EE69527-FB6C-40ED-A2EA-341185EED4FE}" srcId="{4D0C16D3-2702-4C94-87DB-757ADC30A4FD}" destId="{629DBDBA-0048-4F23-81FF-BBDDD59D8E6A}" srcOrd="0" destOrd="0" parTransId="{0E6515A7-9837-4290-9D42-02D5B9A208DA}" sibTransId="{915BEDEB-F42C-4736-954C-013F2ECCA2CA}"/>
    <dgm:cxn modelId="{B267492B-EEB7-4E14-916D-3F7676E09D53}" type="presOf" srcId="{136CA00E-E5D0-4561-AA45-F6B44562AF2C}" destId="{027A665C-EC51-4DB9-A92D-08F1344E444F}" srcOrd="0" destOrd="0" presId="urn:microsoft.com/office/officeart/2005/8/layout/bList2"/>
    <dgm:cxn modelId="{A3EE2632-5076-4FDA-B081-0F5040D30916}" type="presOf" srcId="{80ACF79F-7F20-4BB8-8AF3-9DF550EB8ED6}" destId="{6A323C60-8459-4575-9AB2-8DF55AA8B6FC}" srcOrd="0" destOrd="0" presId="urn:microsoft.com/office/officeart/2005/8/layout/bList2"/>
    <dgm:cxn modelId="{7CEE0F41-9763-4B32-B015-3D0287DB9FF7}" type="presOf" srcId="{4AD77858-8DEE-451F-A2F2-FF9358C76C2F}" destId="{448D59A4-18C2-4E00-AAF0-B28636E1ACA5}" srcOrd="1" destOrd="0" presId="urn:microsoft.com/office/officeart/2005/8/layout/bList2"/>
    <dgm:cxn modelId="{FA352C75-C422-4ADB-A00A-A8EFD6EEC704}" type="presOf" srcId="{85113748-A8D7-48A4-ACEB-1252A3B346F5}" destId="{8AB43E69-C2F4-42C2-A814-4C396021FAA0}" srcOrd="0" destOrd="0" presId="urn:microsoft.com/office/officeart/2005/8/layout/bList2"/>
    <dgm:cxn modelId="{A3D08056-59C4-43BE-A5E7-E5B5DB9BE3C3}" type="presOf" srcId="{2FEBB173-8ED7-4EF5-B2F6-07D01F90EEBC}" destId="{A282CCE2-4665-42FF-9CD4-B08F59BB30D9}" srcOrd="0" destOrd="0" presId="urn:microsoft.com/office/officeart/2005/8/layout/bList2"/>
    <dgm:cxn modelId="{7DA5B85A-AAB0-41A7-A9F5-E88934280B82}" srcId="{2FEBB173-8ED7-4EF5-B2F6-07D01F90EEBC}" destId="{4AD77858-8DEE-451F-A2F2-FF9358C76C2F}" srcOrd="1" destOrd="0" parTransId="{0A608913-3F71-40EE-A64B-E13CD7C02866}" sibTransId="{80ACF79F-7F20-4BB8-8AF3-9DF550EB8ED6}"/>
    <dgm:cxn modelId="{A864B584-4209-46CF-A023-E0B051703223}" type="presOf" srcId="{68669F55-0E95-4DB6-8708-5564745487E6}" destId="{D601725D-3EE2-4CC8-B15A-FEE0E7FF2564}" srcOrd="0" destOrd="0" presId="urn:microsoft.com/office/officeart/2005/8/layout/bList2"/>
    <dgm:cxn modelId="{E8F17A96-F2F0-445B-89E0-D2474FF1C45D}" srcId="{2FEBB173-8ED7-4EF5-B2F6-07D01F90EEBC}" destId="{85113748-A8D7-48A4-ACEB-1252A3B346F5}" srcOrd="2" destOrd="0" parTransId="{E29DB707-4D89-45B7-B073-45352B6F91EE}" sibTransId="{24B41AD8-4711-41EA-93D3-43F39B3E9A06}"/>
    <dgm:cxn modelId="{53790CAE-B5C0-4ADE-9B8F-C2E5486ECF4E}" type="presOf" srcId="{4D0C16D3-2702-4C94-87DB-757ADC30A4FD}" destId="{90E543D2-6DAC-4308-8FDF-7DE7933FF00F}" srcOrd="1" destOrd="0" presId="urn:microsoft.com/office/officeart/2005/8/layout/bList2"/>
    <dgm:cxn modelId="{3483D7BC-481D-4DAF-94EE-69A25948CAFC}" type="presOf" srcId="{629DBDBA-0048-4F23-81FF-BBDDD59D8E6A}" destId="{F27C9487-3DE9-4C12-828F-EBAFD57CAE9C}" srcOrd="0" destOrd="0" presId="urn:microsoft.com/office/officeart/2005/8/layout/bList2"/>
    <dgm:cxn modelId="{9A2E00C0-0D7B-4A71-A1BC-EAA4112424A7}" type="presOf" srcId="{4D0C16D3-2702-4C94-87DB-757ADC30A4FD}" destId="{3BE28321-396D-47E4-8142-B09718A73E28}" srcOrd="0" destOrd="0" presId="urn:microsoft.com/office/officeart/2005/8/layout/bList2"/>
    <dgm:cxn modelId="{D117D6CC-E32B-42B9-8027-E9FDDFE30EE3}" type="presOf" srcId="{4AD77858-8DEE-451F-A2F2-FF9358C76C2F}" destId="{7A2AC479-04C3-43ED-A013-B4A00EA0A201}" srcOrd="0" destOrd="0" presId="urn:microsoft.com/office/officeart/2005/8/layout/bList2"/>
    <dgm:cxn modelId="{519041E2-F342-4A14-A296-5552A8A19EE5}" srcId="{2FEBB173-8ED7-4EF5-B2F6-07D01F90EEBC}" destId="{4D0C16D3-2702-4C94-87DB-757ADC30A4FD}" srcOrd="0" destOrd="0" parTransId="{1EE2CE58-23C9-4707-9108-782CE489F369}" sibTransId="{16A741C0-90CC-4A22-8147-34252F4F32FE}"/>
    <dgm:cxn modelId="{92F2BCE2-1B67-4DA5-BADD-B6795282B586}" type="presOf" srcId="{85113748-A8D7-48A4-ACEB-1252A3B346F5}" destId="{F7DAC243-7367-4882-9BAA-E2FB9124988E}" srcOrd="1" destOrd="0" presId="urn:microsoft.com/office/officeart/2005/8/layout/bList2"/>
    <dgm:cxn modelId="{66BD0D87-50FC-4DAF-AEE1-7418D629A162}" type="presParOf" srcId="{A282CCE2-4665-42FF-9CD4-B08F59BB30D9}" destId="{D34C87BC-E40B-464F-84F5-8C831407C556}" srcOrd="0" destOrd="0" presId="urn:microsoft.com/office/officeart/2005/8/layout/bList2"/>
    <dgm:cxn modelId="{C21A34B4-7E0B-4D56-ADFD-E5C9E970BC5E}" type="presParOf" srcId="{D34C87BC-E40B-464F-84F5-8C831407C556}" destId="{F27C9487-3DE9-4C12-828F-EBAFD57CAE9C}" srcOrd="0" destOrd="0" presId="urn:microsoft.com/office/officeart/2005/8/layout/bList2"/>
    <dgm:cxn modelId="{AA1C8036-D85E-43DC-8FE2-1C690BFD8380}" type="presParOf" srcId="{D34C87BC-E40B-464F-84F5-8C831407C556}" destId="{3BE28321-396D-47E4-8142-B09718A73E28}" srcOrd="1" destOrd="0" presId="urn:microsoft.com/office/officeart/2005/8/layout/bList2"/>
    <dgm:cxn modelId="{DB1063A5-B649-4D5C-83A4-2FE0D7978FCB}" type="presParOf" srcId="{D34C87BC-E40B-464F-84F5-8C831407C556}" destId="{90E543D2-6DAC-4308-8FDF-7DE7933FF00F}" srcOrd="2" destOrd="0" presId="urn:microsoft.com/office/officeart/2005/8/layout/bList2"/>
    <dgm:cxn modelId="{F747337A-7CDA-439B-9AA7-001FA0C91E32}" type="presParOf" srcId="{D34C87BC-E40B-464F-84F5-8C831407C556}" destId="{5155A20A-869E-4A36-9ED9-9F216823F2C8}" srcOrd="3" destOrd="0" presId="urn:microsoft.com/office/officeart/2005/8/layout/bList2"/>
    <dgm:cxn modelId="{FDAD90B8-34B5-4F6C-95FE-512D8C15C26A}" type="presParOf" srcId="{A282CCE2-4665-42FF-9CD4-B08F59BB30D9}" destId="{DE7A3B14-3427-4288-B06D-70685544490A}" srcOrd="1" destOrd="0" presId="urn:microsoft.com/office/officeart/2005/8/layout/bList2"/>
    <dgm:cxn modelId="{E27477B4-FDB5-45C8-9157-A7DD208BF2E9}" type="presParOf" srcId="{A282CCE2-4665-42FF-9CD4-B08F59BB30D9}" destId="{AF93A305-EB1F-4519-BC8C-2BBB72959644}" srcOrd="2" destOrd="0" presId="urn:microsoft.com/office/officeart/2005/8/layout/bList2"/>
    <dgm:cxn modelId="{74AE4258-2579-4991-97F9-1E5F2A82C39E}" type="presParOf" srcId="{AF93A305-EB1F-4519-BC8C-2BBB72959644}" destId="{D601725D-3EE2-4CC8-B15A-FEE0E7FF2564}" srcOrd="0" destOrd="0" presId="urn:microsoft.com/office/officeart/2005/8/layout/bList2"/>
    <dgm:cxn modelId="{C15F58B0-EE27-4675-A139-D2D71C833D16}" type="presParOf" srcId="{AF93A305-EB1F-4519-BC8C-2BBB72959644}" destId="{7A2AC479-04C3-43ED-A013-B4A00EA0A201}" srcOrd="1" destOrd="0" presId="urn:microsoft.com/office/officeart/2005/8/layout/bList2"/>
    <dgm:cxn modelId="{E0C466DA-D75B-4121-900D-B27E5835599A}" type="presParOf" srcId="{AF93A305-EB1F-4519-BC8C-2BBB72959644}" destId="{448D59A4-18C2-4E00-AAF0-B28636E1ACA5}" srcOrd="2" destOrd="0" presId="urn:microsoft.com/office/officeart/2005/8/layout/bList2"/>
    <dgm:cxn modelId="{088BF635-F8EC-4429-B222-A2B2DB4C2CC0}" type="presParOf" srcId="{AF93A305-EB1F-4519-BC8C-2BBB72959644}" destId="{8485708B-92A5-49F0-A089-76F1A3B1A995}" srcOrd="3" destOrd="0" presId="urn:microsoft.com/office/officeart/2005/8/layout/bList2"/>
    <dgm:cxn modelId="{59F227D1-D751-4EAC-95B1-A56A09715B70}" type="presParOf" srcId="{A282CCE2-4665-42FF-9CD4-B08F59BB30D9}" destId="{6A323C60-8459-4575-9AB2-8DF55AA8B6FC}" srcOrd="3" destOrd="0" presId="urn:microsoft.com/office/officeart/2005/8/layout/bList2"/>
    <dgm:cxn modelId="{7A2DD9CD-ECC7-43EF-9150-8B80DE3BAF57}" type="presParOf" srcId="{A282CCE2-4665-42FF-9CD4-B08F59BB30D9}" destId="{CCFFF640-E334-430B-86A8-5180B876076E}" srcOrd="4" destOrd="0" presId="urn:microsoft.com/office/officeart/2005/8/layout/bList2"/>
    <dgm:cxn modelId="{B71ABC03-3579-41E1-BAD4-B23E3C09B274}" type="presParOf" srcId="{CCFFF640-E334-430B-86A8-5180B876076E}" destId="{027A665C-EC51-4DB9-A92D-08F1344E444F}" srcOrd="0" destOrd="0" presId="urn:microsoft.com/office/officeart/2005/8/layout/bList2"/>
    <dgm:cxn modelId="{88FD37BE-6BFC-4CD9-8404-B0FC6770E27D}" type="presParOf" srcId="{CCFFF640-E334-430B-86A8-5180B876076E}" destId="{8AB43E69-C2F4-42C2-A814-4C396021FAA0}" srcOrd="1" destOrd="0" presId="urn:microsoft.com/office/officeart/2005/8/layout/bList2"/>
    <dgm:cxn modelId="{8C0F0F0B-7602-4969-9A8E-B289CAAF389D}" type="presParOf" srcId="{CCFFF640-E334-430B-86A8-5180B876076E}" destId="{F7DAC243-7367-4882-9BAA-E2FB9124988E}" srcOrd="2" destOrd="0" presId="urn:microsoft.com/office/officeart/2005/8/layout/bList2"/>
    <dgm:cxn modelId="{6465B167-183E-4CC5-9287-C2738AD83E01}" type="presParOf" srcId="{CCFFF640-E334-430B-86A8-5180B876076E}" destId="{5BC96A91-97E7-4CBB-8C55-FD82502E8B5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6B65D-1582-4B3A-86F2-B5BE7B728CDE}" type="doc">
      <dgm:prSet loTypeId="urn:microsoft.com/office/officeart/2005/8/layout/chart3" loCatId="cycle" qsTypeId="urn:microsoft.com/office/officeart/2005/8/quickstyle/simple1" qsCatId="simple" csTypeId="urn:microsoft.com/office/officeart/2005/8/colors/colorful4" csCatId="colorful" phldr="1"/>
      <dgm:spPr/>
    </dgm:pt>
    <dgm:pt modelId="{92B0A4F5-629D-4D6B-9269-8D0FF6E43CE2}">
      <dgm:prSet phldrT="[Text]"/>
      <dgm:spPr/>
      <dgm:t>
        <a:bodyPr/>
        <a:lstStyle/>
        <a:p>
          <a:endParaRPr lang="el-GR" dirty="0"/>
        </a:p>
      </dgm:t>
    </dgm:pt>
    <dgm:pt modelId="{FA96457A-2BB1-4B1C-9D96-2DB09E157C64}" type="parTrans" cxnId="{19F9ED3B-7FEC-40BF-A047-17E4AF894759}">
      <dgm:prSet/>
      <dgm:spPr/>
      <dgm:t>
        <a:bodyPr/>
        <a:lstStyle/>
        <a:p>
          <a:endParaRPr lang="el-GR"/>
        </a:p>
      </dgm:t>
    </dgm:pt>
    <dgm:pt modelId="{9BA4F2C9-5693-47FF-B731-A563B5746998}" type="sibTrans" cxnId="{19F9ED3B-7FEC-40BF-A047-17E4AF894759}">
      <dgm:prSet/>
      <dgm:spPr/>
      <dgm:t>
        <a:bodyPr/>
        <a:lstStyle/>
        <a:p>
          <a:endParaRPr lang="el-GR"/>
        </a:p>
      </dgm:t>
    </dgm:pt>
    <dgm:pt modelId="{6972C584-84E1-4F3A-824F-AA7D9C79D582}">
      <dgm:prSet phldrT="[Text]"/>
      <dgm:spPr/>
      <dgm:t>
        <a:bodyPr/>
        <a:lstStyle/>
        <a:p>
          <a:endParaRPr lang="el-GR" dirty="0"/>
        </a:p>
      </dgm:t>
    </dgm:pt>
    <dgm:pt modelId="{3CF847ED-3CCC-4B8F-9516-22B149572FF9}" type="parTrans" cxnId="{58540EDA-9AF5-4B74-A3FE-7DD772B7503B}">
      <dgm:prSet/>
      <dgm:spPr/>
      <dgm:t>
        <a:bodyPr/>
        <a:lstStyle/>
        <a:p>
          <a:endParaRPr lang="el-GR"/>
        </a:p>
      </dgm:t>
    </dgm:pt>
    <dgm:pt modelId="{057E2D5C-8E82-468D-B6F5-23F2DC7AA5AD}" type="sibTrans" cxnId="{58540EDA-9AF5-4B74-A3FE-7DD772B7503B}">
      <dgm:prSet/>
      <dgm:spPr/>
      <dgm:t>
        <a:bodyPr/>
        <a:lstStyle/>
        <a:p>
          <a:endParaRPr lang="el-GR"/>
        </a:p>
      </dgm:t>
    </dgm:pt>
    <dgm:pt modelId="{ED55C5CE-6BB1-44FF-A30B-E74C5E4F561D}">
      <dgm:prSet phldrT="[Text]"/>
      <dgm:spPr/>
      <dgm:t>
        <a:bodyPr/>
        <a:lstStyle/>
        <a:p>
          <a:endParaRPr lang="el-GR" dirty="0"/>
        </a:p>
      </dgm:t>
    </dgm:pt>
    <dgm:pt modelId="{821627DD-DE6B-4111-B370-8F47D7C14EEC}" type="parTrans" cxnId="{3BE75D09-CDE9-44CD-87DD-CDABA8D74C7A}">
      <dgm:prSet/>
      <dgm:spPr/>
      <dgm:t>
        <a:bodyPr/>
        <a:lstStyle/>
        <a:p>
          <a:endParaRPr lang="el-GR"/>
        </a:p>
      </dgm:t>
    </dgm:pt>
    <dgm:pt modelId="{A7005D04-D859-45EF-8FD4-233C8B809C58}" type="sibTrans" cxnId="{3BE75D09-CDE9-44CD-87DD-CDABA8D74C7A}">
      <dgm:prSet/>
      <dgm:spPr/>
      <dgm:t>
        <a:bodyPr/>
        <a:lstStyle/>
        <a:p>
          <a:endParaRPr lang="el-GR"/>
        </a:p>
      </dgm:t>
    </dgm:pt>
    <dgm:pt modelId="{1B616B88-8EE9-4A24-BEC3-11884CDEDACB}">
      <dgm:prSet phldrT="[Text]"/>
      <dgm:spPr/>
      <dgm:t>
        <a:bodyPr/>
        <a:lstStyle/>
        <a:p>
          <a:endParaRPr lang="el-GR" dirty="0"/>
        </a:p>
      </dgm:t>
    </dgm:pt>
    <dgm:pt modelId="{7A5E2566-D641-4D58-AF43-EC834BA24C44}" type="sibTrans" cxnId="{72BCC5C1-C2A4-4112-BFB9-0471556D061F}">
      <dgm:prSet/>
      <dgm:spPr/>
      <dgm:t>
        <a:bodyPr/>
        <a:lstStyle/>
        <a:p>
          <a:endParaRPr lang="el-GR"/>
        </a:p>
      </dgm:t>
    </dgm:pt>
    <dgm:pt modelId="{F8533DF5-7C98-4D4D-89CA-F59ADED7F585}" type="parTrans" cxnId="{72BCC5C1-C2A4-4112-BFB9-0471556D061F}">
      <dgm:prSet/>
      <dgm:spPr/>
      <dgm:t>
        <a:bodyPr/>
        <a:lstStyle/>
        <a:p>
          <a:endParaRPr lang="el-GR"/>
        </a:p>
      </dgm:t>
    </dgm:pt>
    <dgm:pt modelId="{541B7968-7CFD-4FC4-8ADC-C5C080CA6CB3}" type="pres">
      <dgm:prSet presAssocID="{8E96B65D-1582-4B3A-86F2-B5BE7B728CDE}" presName="compositeShape" presStyleCnt="0">
        <dgm:presLayoutVars>
          <dgm:chMax val="7"/>
          <dgm:dir/>
          <dgm:resizeHandles val="exact"/>
        </dgm:presLayoutVars>
      </dgm:prSet>
      <dgm:spPr/>
    </dgm:pt>
    <dgm:pt modelId="{A3A91C2B-4BE9-4875-8399-8667E562635B}" type="pres">
      <dgm:prSet presAssocID="{8E96B65D-1582-4B3A-86F2-B5BE7B728CDE}" presName="wedge1" presStyleLbl="node1" presStyleIdx="0" presStyleCnt="4" custScaleY="92515" custLinFactNeighborX="698" custLinFactNeighborY="-697"/>
      <dgm:spPr/>
    </dgm:pt>
    <dgm:pt modelId="{D33DA6C8-8802-4D24-97F3-9DEB375FDF2B}" type="pres">
      <dgm:prSet presAssocID="{8E96B65D-1582-4B3A-86F2-B5BE7B728CDE}" presName="wedge1Tx" presStyleLbl="node1" presStyleIdx="0" presStyleCnt="4">
        <dgm:presLayoutVars>
          <dgm:chMax val="0"/>
          <dgm:chPref val="0"/>
          <dgm:bulletEnabled val="1"/>
        </dgm:presLayoutVars>
      </dgm:prSet>
      <dgm:spPr/>
    </dgm:pt>
    <dgm:pt modelId="{44453611-F4E1-48AE-A0EE-2D99534822EB}" type="pres">
      <dgm:prSet presAssocID="{8E96B65D-1582-4B3A-86F2-B5BE7B728CDE}" presName="wedge2" presStyleLbl="node1" presStyleIdx="1" presStyleCnt="4" custScaleY="92515" custLinFactNeighborX="6213" custLinFactNeighborY="-313"/>
      <dgm:spPr/>
    </dgm:pt>
    <dgm:pt modelId="{66802FF6-5327-46B7-9684-8CCD23E12916}" type="pres">
      <dgm:prSet presAssocID="{8E96B65D-1582-4B3A-86F2-B5BE7B728CDE}" presName="wedge2Tx" presStyleLbl="node1" presStyleIdx="1" presStyleCnt="4">
        <dgm:presLayoutVars>
          <dgm:chMax val="0"/>
          <dgm:chPref val="0"/>
          <dgm:bulletEnabled val="1"/>
        </dgm:presLayoutVars>
      </dgm:prSet>
      <dgm:spPr/>
    </dgm:pt>
    <dgm:pt modelId="{1E34D86A-DA0A-4755-ADBB-0F4F6233C144}" type="pres">
      <dgm:prSet presAssocID="{8E96B65D-1582-4B3A-86F2-B5BE7B728CDE}" presName="wedge3" presStyleLbl="node1" presStyleIdx="2" presStyleCnt="4" custScaleY="92515" custLinFactNeighborX="3288" custLinFactNeighborY="2818"/>
      <dgm:spPr/>
    </dgm:pt>
    <dgm:pt modelId="{0BC9AF72-3A2E-4F59-8DF0-19A595F2D78C}" type="pres">
      <dgm:prSet presAssocID="{8E96B65D-1582-4B3A-86F2-B5BE7B728CDE}" presName="wedge3Tx" presStyleLbl="node1" presStyleIdx="2" presStyleCnt="4">
        <dgm:presLayoutVars>
          <dgm:chMax val="0"/>
          <dgm:chPref val="0"/>
          <dgm:bulletEnabled val="1"/>
        </dgm:presLayoutVars>
      </dgm:prSet>
      <dgm:spPr/>
    </dgm:pt>
    <dgm:pt modelId="{84317081-BA0E-42AA-BA7B-DF2844EF09D8}" type="pres">
      <dgm:prSet presAssocID="{8E96B65D-1582-4B3A-86F2-B5BE7B728CDE}" presName="wedge4" presStyleLbl="node1" presStyleIdx="3" presStyleCnt="4"/>
      <dgm:spPr/>
    </dgm:pt>
    <dgm:pt modelId="{3B91D831-F9FD-4AE6-872D-6598DCA7EB4D}" type="pres">
      <dgm:prSet presAssocID="{8E96B65D-1582-4B3A-86F2-B5BE7B728CDE}" presName="wedge4Tx" presStyleLbl="node1" presStyleIdx="3" presStyleCnt="4">
        <dgm:presLayoutVars>
          <dgm:chMax val="0"/>
          <dgm:chPref val="0"/>
          <dgm:bulletEnabled val="1"/>
        </dgm:presLayoutVars>
      </dgm:prSet>
      <dgm:spPr/>
    </dgm:pt>
  </dgm:ptLst>
  <dgm:cxnLst>
    <dgm:cxn modelId="{3BE75D09-CDE9-44CD-87DD-CDABA8D74C7A}" srcId="{8E96B65D-1582-4B3A-86F2-B5BE7B728CDE}" destId="{ED55C5CE-6BB1-44FF-A30B-E74C5E4F561D}" srcOrd="1" destOrd="0" parTransId="{821627DD-DE6B-4111-B370-8F47D7C14EEC}" sibTransId="{A7005D04-D859-45EF-8FD4-233C8B809C58}"/>
    <dgm:cxn modelId="{40707E36-7FC6-4F9C-8BB8-B6516FF4D3AE}" type="presOf" srcId="{92B0A4F5-629D-4D6B-9269-8D0FF6E43CE2}" destId="{A3A91C2B-4BE9-4875-8399-8667E562635B}" srcOrd="0" destOrd="0" presId="urn:microsoft.com/office/officeart/2005/8/layout/chart3"/>
    <dgm:cxn modelId="{49B70039-6ED7-49A1-86B8-B898069A561E}" type="presOf" srcId="{6972C584-84E1-4F3A-824F-AA7D9C79D582}" destId="{1E34D86A-DA0A-4755-ADBB-0F4F6233C144}" srcOrd="0" destOrd="0" presId="urn:microsoft.com/office/officeart/2005/8/layout/chart3"/>
    <dgm:cxn modelId="{19F9ED3B-7FEC-40BF-A047-17E4AF894759}" srcId="{8E96B65D-1582-4B3A-86F2-B5BE7B728CDE}" destId="{92B0A4F5-629D-4D6B-9269-8D0FF6E43CE2}" srcOrd="0" destOrd="0" parTransId="{FA96457A-2BB1-4B1C-9D96-2DB09E157C64}" sibTransId="{9BA4F2C9-5693-47FF-B731-A563B5746998}"/>
    <dgm:cxn modelId="{2F54CF44-0D01-4519-B1E1-DB60433B11F2}" type="presOf" srcId="{1B616B88-8EE9-4A24-BEC3-11884CDEDACB}" destId="{3B91D831-F9FD-4AE6-872D-6598DCA7EB4D}" srcOrd="1" destOrd="0" presId="urn:microsoft.com/office/officeart/2005/8/layout/chart3"/>
    <dgm:cxn modelId="{6DE67350-1477-4784-B1F1-46250FAC88D3}" type="presOf" srcId="{6972C584-84E1-4F3A-824F-AA7D9C79D582}" destId="{0BC9AF72-3A2E-4F59-8DF0-19A595F2D78C}" srcOrd="1" destOrd="0" presId="urn:microsoft.com/office/officeart/2005/8/layout/chart3"/>
    <dgm:cxn modelId="{8024DDA8-6EB7-45EA-9925-63A1D30775DA}" type="presOf" srcId="{8E96B65D-1582-4B3A-86F2-B5BE7B728CDE}" destId="{541B7968-7CFD-4FC4-8ADC-C5C080CA6CB3}" srcOrd="0" destOrd="0" presId="urn:microsoft.com/office/officeart/2005/8/layout/chart3"/>
    <dgm:cxn modelId="{72BCC5C1-C2A4-4112-BFB9-0471556D061F}" srcId="{8E96B65D-1582-4B3A-86F2-B5BE7B728CDE}" destId="{1B616B88-8EE9-4A24-BEC3-11884CDEDACB}" srcOrd="3" destOrd="0" parTransId="{F8533DF5-7C98-4D4D-89CA-F59ADED7F585}" sibTransId="{7A5E2566-D641-4D58-AF43-EC834BA24C44}"/>
    <dgm:cxn modelId="{58540EDA-9AF5-4B74-A3FE-7DD772B7503B}" srcId="{8E96B65D-1582-4B3A-86F2-B5BE7B728CDE}" destId="{6972C584-84E1-4F3A-824F-AA7D9C79D582}" srcOrd="2" destOrd="0" parTransId="{3CF847ED-3CCC-4B8F-9516-22B149572FF9}" sibTransId="{057E2D5C-8E82-468D-B6F5-23F2DC7AA5AD}"/>
    <dgm:cxn modelId="{1AA529DE-6550-4CD4-A814-071AD4AE07F7}" type="presOf" srcId="{1B616B88-8EE9-4A24-BEC3-11884CDEDACB}" destId="{84317081-BA0E-42AA-BA7B-DF2844EF09D8}" srcOrd="0" destOrd="0" presId="urn:microsoft.com/office/officeart/2005/8/layout/chart3"/>
    <dgm:cxn modelId="{752DDFE6-26DD-4D0E-B069-1B3547D9C36D}" type="presOf" srcId="{ED55C5CE-6BB1-44FF-A30B-E74C5E4F561D}" destId="{66802FF6-5327-46B7-9684-8CCD23E12916}" srcOrd="1" destOrd="0" presId="urn:microsoft.com/office/officeart/2005/8/layout/chart3"/>
    <dgm:cxn modelId="{211598EB-E8E9-42B0-BE35-C1F11585B6D4}" type="presOf" srcId="{92B0A4F5-629D-4D6B-9269-8D0FF6E43CE2}" destId="{D33DA6C8-8802-4D24-97F3-9DEB375FDF2B}" srcOrd="1" destOrd="0" presId="urn:microsoft.com/office/officeart/2005/8/layout/chart3"/>
    <dgm:cxn modelId="{BEE2E7FC-28AC-47CA-B7CE-BE52E636B896}" type="presOf" srcId="{ED55C5CE-6BB1-44FF-A30B-E74C5E4F561D}" destId="{44453611-F4E1-48AE-A0EE-2D99534822EB}" srcOrd="0" destOrd="0" presId="urn:microsoft.com/office/officeart/2005/8/layout/chart3"/>
    <dgm:cxn modelId="{492D560C-FE24-4004-A688-5CE47E6C6309}" type="presParOf" srcId="{541B7968-7CFD-4FC4-8ADC-C5C080CA6CB3}" destId="{A3A91C2B-4BE9-4875-8399-8667E562635B}" srcOrd="0" destOrd="0" presId="urn:microsoft.com/office/officeart/2005/8/layout/chart3"/>
    <dgm:cxn modelId="{F41E1E68-31D2-449D-B11D-B2507DAA4845}" type="presParOf" srcId="{541B7968-7CFD-4FC4-8ADC-C5C080CA6CB3}" destId="{D33DA6C8-8802-4D24-97F3-9DEB375FDF2B}" srcOrd="1" destOrd="0" presId="urn:microsoft.com/office/officeart/2005/8/layout/chart3"/>
    <dgm:cxn modelId="{88E7E230-C2DA-4622-A52A-3392AFE46285}" type="presParOf" srcId="{541B7968-7CFD-4FC4-8ADC-C5C080CA6CB3}" destId="{44453611-F4E1-48AE-A0EE-2D99534822EB}" srcOrd="2" destOrd="0" presId="urn:microsoft.com/office/officeart/2005/8/layout/chart3"/>
    <dgm:cxn modelId="{AC2D9A49-4753-42D5-B7FA-95F1A7D9A509}" type="presParOf" srcId="{541B7968-7CFD-4FC4-8ADC-C5C080CA6CB3}" destId="{66802FF6-5327-46B7-9684-8CCD23E12916}" srcOrd="3" destOrd="0" presId="urn:microsoft.com/office/officeart/2005/8/layout/chart3"/>
    <dgm:cxn modelId="{146D93AA-1A9C-4E4E-80A9-9EC76A321FC0}" type="presParOf" srcId="{541B7968-7CFD-4FC4-8ADC-C5C080CA6CB3}" destId="{1E34D86A-DA0A-4755-ADBB-0F4F6233C144}" srcOrd="4" destOrd="0" presId="urn:microsoft.com/office/officeart/2005/8/layout/chart3"/>
    <dgm:cxn modelId="{5152869F-8824-49FF-8FBA-CAA9D0470A19}" type="presParOf" srcId="{541B7968-7CFD-4FC4-8ADC-C5C080CA6CB3}" destId="{0BC9AF72-3A2E-4F59-8DF0-19A595F2D78C}" srcOrd="5" destOrd="0" presId="urn:microsoft.com/office/officeart/2005/8/layout/chart3"/>
    <dgm:cxn modelId="{B954584C-4ABB-4DE8-AF54-B256C913297A}" type="presParOf" srcId="{541B7968-7CFD-4FC4-8ADC-C5C080CA6CB3}" destId="{84317081-BA0E-42AA-BA7B-DF2844EF09D8}" srcOrd="6" destOrd="0" presId="urn:microsoft.com/office/officeart/2005/8/layout/chart3"/>
    <dgm:cxn modelId="{B9BC7780-9FF6-4DD6-B8E1-87BF9E00F384}" type="presParOf" srcId="{541B7968-7CFD-4FC4-8ADC-C5C080CA6CB3}" destId="{3B91D831-F9FD-4AE6-872D-6598DCA7EB4D}"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C9487-3DE9-4C12-828F-EBAFD57CAE9C}">
      <dsp:nvSpPr>
        <dsp:cNvPr id="0" name=""/>
        <dsp:cNvSpPr/>
      </dsp:nvSpPr>
      <dsp:spPr>
        <a:xfrm>
          <a:off x="3921" y="233393"/>
          <a:ext cx="2372728" cy="1651140"/>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Ερωτήσεις γνωστικής διερεύνησης και προσανατολισμού</a:t>
          </a:r>
        </a:p>
      </dsp:txBody>
      <dsp:txXfrm>
        <a:off x="42609" y="272081"/>
        <a:ext cx="2295352" cy="1612452"/>
      </dsp:txXfrm>
    </dsp:sp>
    <dsp:sp modelId="{90E543D2-6DAC-4308-8FDF-7DE7933FF00F}">
      <dsp:nvSpPr>
        <dsp:cNvPr id="0" name=""/>
        <dsp:cNvSpPr/>
      </dsp:nvSpPr>
      <dsp:spPr>
        <a:xfrm>
          <a:off x="3921" y="1671532"/>
          <a:ext cx="2372728" cy="130766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kern="1200" dirty="0"/>
            <a:t>Ερωτήσεις ανάκλησης, κατανόησης, εφαρμογής </a:t>
          </a:r>
          <a:r>
            <a:rPr lang="el-GR" sz="1600" kern="1200" dirty="0" err="1"/>
            <a:t>κ.λπ</a:t>
          </a:r>
          <a:endParaRPr lang="el-GR" sz="1600" kern="1200" dirty="0"/>
        </a:p>
      </dsp:txBody>
      <dsp:txXfrm>
        <a:off x="3921" y="1671532"/>
        <a:ext cx="1670935" cy="1307665"/>
      </dsp:txXfrm>
    </dsp:sp>
    <dsp:sp modelId="{5155A20A-869E-4A36-9ED9-9F216823F2C8}">
      <dsp:nvSpPr>
        <dsp:cNvPr id="0" name=""/>
        <dsp:cNvSpPr/>
      </dsp:nvSpPr>
      <dsp:spPr>
        <a:xfrm>
          <a:off x="1741977" y="2065534"/>
          <a:ext cx="830454" cy="830454"/>
        </a:xfrm>
        <a:prstGeom prst="ellipse">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01725D-3EE2-4CC8-B15A-FEE0E7FF2564}">
      <dsp:nvSpPr>
        <dsp:cNvPr id="0" name=""/>
        <dsp:cNvSpPr/>
      </dsp:nvSpPr>
      <dsp:spPr>
        <a:xfrm>
          <a:off x="2778172" y="190801"/>
          <a:ext cx="2372728" cy="1771191"/>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Ερωτήσεις συγκλίνουσας ή αποκλίνουσας σκέψης</a:t>
          </a:r>
        </a:p>
      </dsp:txBody>
      <dsp:txXfrm>
        <a:off x="2819673" y="232302"/>
        <a:ext cx="2289726" cy="1729690"/>
      </dsp:txXfrm>
    </dsp:sp>
    <dsp:sp modelId="{448D59A4-18C2-4E00-AAF0-B28636E1ACA5}">
      <dsp:nvSpPr>
        <dsp:cNvPr id="0" name=""/>
        <dsp:cNvSpPr/>
      </dsp:nvSpPr>
      <dsp:spPr>
        <a:xfrm>
          <a:off x="2778172" y="1500839"/>
          <a:ext cx="2372728" cy="157527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kern="1200" dirty="0">
              <a:latin typeface="+mn-lt"/>
            </a:rPr>
            <a:t>Ποιος ,τι, πού, πότε; (συγκλίνουσα σκέψη)</a:t>
          </a:r>
        </a:p>
        <a:p>
          <a:pPr marL="0" lvl="0" indent="0" algn="l" defTabSz="711200">
            <a:lnSpc>
              <a:spcPct val="90000"/>
            </a:lnSpc>
            <a:spcBef>
              <a:spcPct val="0"/>
            </a:spcBef>
            <a:spcAft>
              <a:spcPct val="35000"/>
            </a:spcAft>
            <a:buNone/>
          </a:pPr>
          <a:r>
            <a:rPr lang="el-GR" sz="1600" kern="1200" dirty="0">
              <a:latin typeface="+mn-lt"/>
            </a:rPr>
            <a:t>Πώς και γιατί; (</a:t>
          </a:r>
          <a:r>
            <a:rPr lang="el-GR" sz="1600" kern="1200" dirty="0" err="1">
              <a:latin typeface="+mn-lt"/>
            </a:rPr>
            <a:t>αποκλ</a:t>
          </a:r>
          <a:r>
            <a:rPr lang="el-GR" sz="1600" kern="1200" dirty="0">
              <a:latin typeface="+mn-lt"/>
            </a:rPr>
            <a:t>. σκέψη)</a:t>
          </a:r>
        </a:p>
      </dsp:txBody>
      <dsp:txXfrm>
        <a:off x="2778172" y="1500839"/>
        <a:ext cx="1670935" cy="1575273"/>
      </dsp:txXfrm>
    </dsp:sp>
    <dsp:sp modelId="{8485708B-92A5-49F0-A089-76F1A3B1A995}">
      <dsp:nvSpPr>
        <dsp:cNvPr id="0" name=""/>
        <dsp:cNvSpPr/>
      </dsp:nvSpPr>
      <dsp:spPr>
        <a:xfrm>
          <a:off x="4516228" y="2028645"/>
          <a:ext cx="830454" cy="830454"/>
        </a:xfrm>
        <a:prstGeom prst="ellipse">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A665C-EC51-4DB9-A92D-08F1344E444F}">
      <dsp:nvSpPr>
        <dsp:cNvPr id="0" name=""/>
        <dsp:cNvSpPr/>
      </dsp:nvSpPr>
      <dsp:spPr>
        <a:xfrm>
          <a:off x="5579959" y="266117"/>
          <a:ext cx="2372728" cy="1146952"/>
        </a:xfrm>
        <a:prstGeom prst="round2SameRect">
          <a:avLst>
            <a:gd name="adj1" fmla="val 8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Ερωτήσεις ποικίλων στοχεύσεων</a:t>
          </a:r>
        </a:p>
      </dsp:txBody>
      <dsp:txXfrm>
        <a:off x="5606833" y="292991"/>
        <a:ext cx="2318980" cy="1120078"/>
      </dsp:txXfrm>
    </dsp:sp>
    <dsp:sp modelId="{F7DAC243-7367-4882-9BAA-E2FB9124988E}">
      <dsp:nvSpPr>
        <dsp:cNvPr id="0" name=""/>
        <dsp:cNvSpPr/>
      </dsp:nvSpPr>
      <dsp:spPr>
        <a:xfrm>
          <a:off x="5552423" y="1338685"/>
          <a:ext cx="2379016" cy="158339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l-GR" sz="1400" kern="1200" dirty="0"/>
            <a:t>Ερωτήσεις ενίσχυσης κινήτρων, μαθησιακής εγρήγορσης, καλλιέργειας κριτικής σκέψης </a:t>
          </a:r>
          <a:r>
            <a:rPr lang="el-GR" sz="1400" kern="1200" dirty="0" err="1"/>
            <a:t>κ.λπ</a:t>
          </a:r>
          <a:endParaRPr lang="el-GR" sz="1400" kern="1200" dirty="0"/>
        </a:p>
      </dsp:txBody>
      <dsp:txXfrm>
        <a:off x="5552423" y="1338685"/>
        <a:ext cx="1675363" cy="1583399"/>
      </dsp:txXfrm>
    </dsp:sp>
    <dsp:sp modelId="{5BC96A91-97E7-4CBB-8C55-FD82502E8B52}">
      <dsp:nvSpPr>
        <dsp:cNvPr id="0" name=""/>
        <dsp:cNvSpPr/>
      </dsp:nvSpPr>
      <dsp:spPr>
        <a:xfrm>
          <a:off x="7293623" y="1870554"/>
          <a:ext cx="830454" cy="830454"/>
        </a:xfrm>
        <a:prstGeom prst="ellipse">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91C2B-4BE9-4875-8399-8667E562635B}">
      <dsp:nvSpPr>
        <dsp:cNvPr id="0" name=""/>
        <dsp:cNvSpPr/>
      </dsp:nvSpPr>
      <dsp:spPr>
        <a:xfrm>
          <a:off x="2062654" y="223009"/>
          <a:ext cx="2595879" cy="2401578"/>
        </a:xfrm>
        <a:prstGeom prst="pie">
          <a:avLst>
            <a:gd name="adj1" fmla="val 16200000"/>
            <a:gd name="adj2" fmla="val 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l-GR" sz="4300" kern="1200" dirty="0"/>
        </a:p>
      </dsp:txBody>
      <dsp:txXfrm>
        <a:off x="3390261" y="667301"/>
        <a:ext cx="958003" cy="714755"/>
      </dsp:txXfrm>
    </dsp:sp>
    <dsp:sp modelId="{44453611-F4E1-48AE-A0EE-2D99534822EB}">
      <dsp:nvSpPr>
        <dsp:cNvPr id="0" name=""/>
        <dsp:cNvSpPr/>
      </dsp:nvSpPr>
      <dsp:spPr>
        <a:xfrm>
          <a:off x="2096419" y="342375"/>
          <a:ext cx="2595879" cy="2401578"/>
        </a:xfrm>
        <a:prstGeom prst="pie">
          <a:avLst>
            <a:gd name="adj1" fmla="val 0"/>
            <a:gd name="adj2" fmla="val 5400000"/>
          </a:avLst>
        </a:prstGeom>
        <a:solidFill>
          <a:schemeClr val="accent4">
            <a:hueOff val="-3433092"/>
            <a:satOff val="23096"/>
            <a:lumOff val="-11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l-GR" sz="4300" kern="1200" dirty="0"/>
        </a:p>
      </dsp:txBody>
      <dsp:txXfrm>
        <a:off x="3440714" y="1586050"/>
        <a:ext cx="958003" cy="714755"/>
      </dsp:txXfrm>
    </dsp:sp>
    <dsp:sp modelId="{1E34D86A-DA0A-4755-ADBB-0F4F6233C144}">
      <dsp:nvSpPr>
        <dsp:cNvPr id="0" name=""/>
        <dsp:cNvSpPr/>
      </dsp:nvSpPr>
      <dsp:spPr>
        <a:xfrm>
          <a:off x="2020489" y="423652"/>
          <a:ext cx="2595879" cy="2401578"/>
        </a:xfrm>
        <a:prstGeom prst="pie">
          <a:avLst>
            <a:gd name="adj1" fmla="val 5400000"/>
            <a:gd name="adj2" fmla="val 10800000"/>
          </a:avLst>
        </a:prstGeom>
        <a:solidFill>
          <a:schemeClr val="accent4">
            <a:hueOff val="-6866184"/>
            <a:satOff val="46191"/>
            <a:lumOff val="-222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l-GR" sz="4300" kern="1200" dirty="0"/>
        </a:p>
      </dsp:txBody>
      <dsp:txXfrm>
        <a:off x="2314071" y="1667327"/>
        <a:ext cx="958003" cy="714755"/>
      </dsp:txXfrm>
    </dsp:sp>
    <dsp:sp modelId="{84317081-BA0E-42AA-BA7B-DF2844EF09D8}">
      <dsp:nvSpPr>
        <dsp:cNvPr id="0" name=""/>
        <dsp:cNvSpPr/>
      </dsp:nvSpPr>
      <dsp:spPr>
        <a:xfrm>
          <a:off x="1935137" y="253350"/>
          <a:ext cx="2595879" cy="2595879"/>
        </a:xfrm>
        <a:prstGeom prst="pie">
          <a:avLst>
            <a:gd name="adj1" fmla="val 10800000"/>
            <a:gd name="adj2" fmla="val 16200000"/>
          </a:avLst>
        </a:prstGeom>
        <a:solidFill>
          <a:schemeClr val="accent4">
            <a:hueOff val="-10299276"/>
            <a:satOff val="69287"/>
            <a:lumOff val="-333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l-GR" sz="4600" kern="1200" dirty="0"/>
        </a:p>
      </dsp:txBody>
      <dsp:txXfrm>
        <a:off x="2228718" y="732351"/>
        <a:ext cx="958003" cy="77258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E1705-637A-46EA-B050-515CF4385CD2}" type="datetimeFigureOut">
              <a:rPr lang="el-GR" smtClean="0"/>
              <a:t>11/3/2026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C2061-68D7-4346-8B5D-9E3115F053EA}" type="slidenum">
              <a:rPr lang="el-GR" smtClean="0"/>
              <a:t>‹#›</a:t>
            </a:fld>
            <a:endParaRPr lang="el-GR"/>
          </a:p>
        </p:txBody>
      </p:sp>
    </p:spTree>
    <p:extLst>
      <p:ext uri="{BB962C8B-B14F-4D97-AF65-F5344CB8AC3E}">
        <p14:creationId xmlns:p14="http://schemas.microsoft.com/office/powerpoint/2010/main" val="245779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3BC2061-68D7-4346-8B5D-9E3115F053EA}" type="slidenum">
              <a:rPr lang="el-GR" smtClean="0"/>
              <a:t>11</a:t>
            </a:fld>
            <a:endParaRPr lang="el-GR"/>
          </a:p>
        </p:txBody>
      </p:sp>
    </p:spTree>
    <p:extLst>
      <p:ext uri="{BB962C8B-B14F-4D97-AF65-F5344CB8AC3E}">
        <p14:creationId xmlns:p14="http://schemas.microsoft.com/office/powerpoint/2010/main" val="139186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 τις ερωτήσεις έχουμε μιλήσει αναλυτικά στην </a:t>
            </a:r>
            <a:r>
              <a:rPr lang="el-GR" dirty="0" err="1"/>
              <a:t>4</a:t>
            </a:r>
            <a:r>
              <a:rPr lang="el-GR" baseline="30000" dirty="0" err="1"/>
              <a:t>η</a:t>
            </a:r>
            <a:r>
              <a:rPr lang="el-GR" dirty="0"/>
              <a:t> εβδομάδα. του μαθήματος.</a:t>
            </a:r>
          </a:p>
          <a:p>
            <a:endParaRPr lang="el-GR" dirty="0"/>
          </a:p>
        </p:txBody>
      </p:sp>
      <p:sp>
        <p:nvSpPr>
          <p:cNvPr id="4" name="Slide Number Placeholder 3"/>
          <p:cNvSpPr>
            <a:spLocks noGrp="1"/>
          </p:cNvSpPr>
          <p:nvPr>
            <p:ph type="sldNum" sz="quarter" idx="5"/>
          </p:nvPr>
        </p:nvSpPr>
        <p:spPr/>
        <p:txBody>
          <a:bodyPr/>
          <a:lstStyle/>
          <a:p>
            <a:fld id="{C3BC2061-68D7-4346-8B5D-9E3115F053EA}" type="slidenum">
              <a:rPr lang="el-GR" smtClean="0"/>
              <a:t>12</a:t>
            </a:fld>
            <a:endParaRPr lang="el-GR"/>
          </a:p>
        </p:txBody>
      </p:sp>
    </p:spTree>
    <p:extLst>
      <p:ext uri="{BB962C8B-B14F-4D97-AF65-F5344CB8AC3E}">
        <p14:creationId xmlns:p14="http://schemas.microsoft.com/office/powerpoint/2010/main" val="109986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2-5 άτομα.</a:t>
            </a:r>
          </a:p>
          <a:p>
            <a:r>
              <a:rPr lang="el-GR" dirty="0"/>
              <a:t>Συχνά οι καλοί μαθητές παίρνουν πάνω τους την ομάδα, όμως πρέπει να εξηγούμε πως όλοι πρέπει να συνεισφέρουν στο τελικό έργο που θα κάνουν.</a:t>
            </a:r>
          </a:p>
        </p:txBody>
      </p:sp>
      <p:sp>
        <p:nvSpPr>
          <p:cNvPr id="4" name="Slide Number Placeholder 3"/>
          <p:cNvSpPr>
            <a:spLocks noGrp="1"/>
          </p:cNvSpPr>
          <p:nvPr>
            <p:ph type="sldNum" sz="quarter" idx="5"/>
          </p:nvPr>
        </p:nvSpPr>
        <p:spPr/>
        <p:txBody>
          <a:bodyPr/>
          <a:lstStyle/>
          <a:p>
            <a:fld id="{C3BC2061-68D7-4346-8B5D-9E3115F053EA}" type="slidenum">
              <a:rPr lang="el-GR" smtClean="0"/>
              <a:t>25</a:t>
            </a:fld>
            <a:endParaRPr lang="el-GR"/>
          </a:p>
        </p:txBody>
      </p:sp>
    </p:spTree>
    <p:extLst>
      <p:ext uri="{BB962C8B-B14F-4D97-AF65-F5344CB8AC3E}">
        <p14:creationId xmlns:p14="http://schemas.microsoft.com/office/powerpoint/2010/main" val="287786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3/11/2026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spaite13-14.webnode.g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FFBE-99AA-4894-B835-86EE0D5A9D1F}"/>
              </a:ext>
            </a:extLst>
          </p:cNvPr>
          <p:cNvSpPr>
            <a:spLocks noGrp="1"/>
          </p:cNvSpPr>
          <p:nvPr>
            <p:ph type="ctrTitle"/>
          </p:nvPr>
        </p:nvSpPr>
        <p:spPr/>
        <p:txBody>
          <a:bodyPr/>
          <a:lstStyle/>
          <a:p>
            <a:pPr algn="ctr"/>
            <a:r>
              <a:rPr lang="el-GR" dirty="0"/>
              <a:t>ΔΙΔΑΚΤΙΚΕΣ ΜΕΘΟΔΟΙ </a:t>
            </a:r>
            <a:r>
              <a:rPr lang="en-US" dirty="0"/>
              <a:t> </a:t>
            </a:r>
            <a:r>
              <a:rPr lang="el-GR" dirty="0"/>
              <a:t>(</a:t>
            </a:r>
            <a:r>
              <a:rPr lang="el-GR" sz="3200" dirty="0" err="1"/>
              <a:t>1</a:t>
            </a:r>
            <a:r>
              <a:rPr lang="el-GR" sz="3200" baseline="30000" dirty="0" err="1"/>
              <a:t>ο</a:t>
            </a:r>
            <a:r>
              <a:rPr lang="el-GR" dirty="0"/>
              <a:t> </a:t>
            </a:r>
            <a:r>
              <a:rPr lang="el-GR" dirty="0" err="1"/>
              <a:t>μεροσ</a:t>
            </a:r>
            <a:r>
              <a:rPr lang="el-GR" dirty="0"/>
              <a:t>)</a:t>
            </a:r>
          </a:p>
        </p:txBody>
      </p:sp>
      <p:sp>
        <p:nvSpPr>
          <p:cNvPr id="3" name="Subtitle 2">
            <a:extLst>
              <a:ext uri="{FF2B5EF4-FFF2-40B4-BE49-F238E27FC236}">
                <a16:creationId xmlns:a16="http://schemas.microsoft.com/office/drawing/2014/main" id="{7E920B91-E240-4987-B7A4-F8DFA8548EE3}"/>
              </a:ext>
            </a:extLst>
          </p:cNvPr>
          <p:cNvSpPr>
            <a:spLocks noGrp="1"/>
          </p:cNvSpPr>
          <p:nvPr>
            <p:ph type="subTitle" idx="1"/>
          </p:nvPr>
        </p:nvSpPr>
        <p:spPr>
          <a:xfrm>
            <a:off x="581194" y="2495444"/>
            <a:ext cx="10993546" cy="2571408"/>
          </a:xfrm>
        </p:spPr>
        <p:txBody>
          <a:bodyPr>
            <a:normAutofit/>
          </a:bodyPr>
          <a:lstStyle/>
          <a:p>
            <a:pPr algn="ctr"/>
            <a:r>
              <a:rPr lang="el-GR" sz="3200" dirty="0" err="1">
                <a:solidFill>
                  <a:schemeClr val="accent1"/>
                </a:solidFill>
              </a:rPr>
              <a:t>5</a:t>
            </a:r>
            <a:r>
              <a:rPr lang="el-GR" sz="3200" baseline="30000" dirty="0" err="1">
                <a:solidFill>
                  <a:schemeClr val="accent1"/>
                </a:solidFill>
              </a:rPr>
              <a:t>η</a:t>
            </a:r>
            <a:r>
              <a:rPr lang="el-GR" sz="3200" dirty="0">
                <a:solidFill>
                  <a:schemeClr val="accent1"/>
                </a:solidFill>
              </a:rPr>
              <a:t>  εβδομαδα</a:t>
            </a:r>
          </a:p>
          <a:p>
            <a:endParaRPr lang="el-GR" sz="3200" dirty="0"/>
          </a:p>
          <a:p>
            <a:pPr algn="ctr"/>
            <a:r>
              <a:rPr lang="el-GR" sz="3200" dirty="0">
                <a:solidFill>
                  <a:schemeClr val="accent5">
                    <a:lumMod val="60000"/>
                    <a:lumOff val="40000"/>
                  </a:schemeClr>
                </a:solidFill>
              </a:rPr>
              <a:t>Λια σταμπολτζη, </a:t>
            </a:r>
            <a:r>
              <a:rPr lang="el-GR" sz="3200" dirty="0" err="1">
                <a:solidFill>
                  <a:schemeClr val="accent5">
                    <a:lumMod val="60000"/>
                    <a:lumOff val="40000"/>
                  </a:schemeClr>
                </a:solidFill>
              </a:rPr>
              <a:t>Ε.δΙ.Π</a:t>
            </a:r>
            <a:r>
              <a:rPr lang="el-GR" sz="3200" dirty="0">
                <a:solidFill>
                  <a:schemeClr val="accent5">
                    <a:lumMod val="60000"/>
                    <a:lumOff val="40000"/>
                  </a:schemeClr>
                </a:solidFill>
              </a:rPr>
              <a:t>,</a:t>
            </a:r>
            <a:r>
              <a:rPr lang="en-US" sz="3200" dirty="0">
                <a:solidFill>
                  <a:schemeClr val="accent5">
                    <a:lumMod val="60000"/>
                    <a:lumOff val="40000"/>
                  </a:schemeClr>
                </a:solidFill>
              </a:rPr>
              <a:t> </a:t>
            </a:r>
            <a:endParaRPr lang="el-GR" sz="3200" dirty="0">
              <a:solidFill>
                <a:schemeClr val="accent5">
                  <a:lumMod val="60000"/>
                  <a:lumOff val="40000"/>
                </a:schemeClr>
              </a:solidFill>
            </a:endParaRPr>
          </a:p>
          <a:p>
            <a:pPr algn="ctr"/>
            <a:r>
              <a:rPr lang="en-US" sz="2000" dirty="0">
                <a:solidFill>
                  <a:schemeClr val="accent5">
                    <a:lumMod val="60000"/>
                    <a:lumOff val="40000"/>
                  </a:schemeClr>
                </a:solidFill>
              </a:rPr>
              <a:t>t</a:t>
            </a:r>
            <a:r>
              <a:rPr lang="el-GR" sz="2000" dirty="0" err="1">
                <a:solidFill>
                  <a:schemeClr val="accent5">
                    <a:lumMod val="60000"/>
                    <a:lumOff val="40000"/>
                  </a:schemeClr>
                </a:solidFill>
              </a:rPr>
              <a:t>μημα</a:t>
            </a:r>
            <a:r>
              <a:rPr lang="el-GR" sz="2000" dirty="0">
                <a:solidFill>
                  <a:schemeClr val="accent5">
                    <a:lumMod val="60000"/>
                    <a:lumOff val="40000"/>
                  </a:schemeClr>
                </a:solidFill>
              </a:rPr>
              <a:t> </a:t>
            </a:r>
            <a:r>
              <a:rPr lang="el-GR" sz="2000" dirty="0" err="1">
                <a:solidFill>
                  <a:schemeClr val="accent5">
                    <a:lumMod val="60000"/>
                    <a:lumOff val="40000"/>
                  </a:schemeClr>
                </a:solidFill>
              </a:rPr>
              <a:t>οικονομιασ</a:t>
            </a:r>
            <a:r>
              <a:rPr lang="el-GR" sz="2000" dirty="0">
                <a:solidFill>
                  <a:schemeClr val="accent5">
                    <a:lumMod val="60000"/>
                    <a:lumOff val="40000"/>
                  </a:schemeClr>
                </a:solidFill>
              </a:rPr>
              <a:t> και </a:t>
            </a:r>
            <a:r>
              <a:rPr lang="el-GR" sz="2000" dirty="0" err="1">
                <a:solidFill>
                  <a:schemeClr val="accent5">
                    <a:lumMod val="60000"/>
                    <a:lumOff val="40000"/>
                  </a:schemeClr>
                </a:solidFill>
              </a:rPr>
              <a:t>βιωσιμησ</a:t>
            </a:r>
            <a:r>
              <a:rPr lang="el-GR" sz="2000" dirty="0">
                <a:solidFill>
                  <a:schemeClr val="accent5">
                    <a:lumMod val="60000"/>
                    <a:lumOff val="40000"/>
                  </a:schemeClr>
                </a:solidFill>
              </a:rPr>
              <a:t> </a:t>
            </a:r>
            <a:r>
              <a:rPr lang="el-GR" sz="2000" dirty="0" err="1">
                <a:solidFill>
                  <a:schemeClr val="accent5">
                    <a:lumMod val="60000"/>
                    <a:lumOff val="40000"/>
                  </a:schemeClr>
                </a:solidFill>
              </a:rPr>
              <a:t>αναπτυξησ</a:t>
            </a:r>
            <a:r>
              <a:rPr lang="el-GR" sz="2000" dirty="0">
                <a:solidFill>
                  <a:schemeClr val="accent5">
                    <a:lumMod val="60000"/>
                    <a:lumOff val="40000"/>
                  </a:schemeClr>
                </a:solidFill>
              </a:rPr>
              <a:t> </a:t>
            </a:r>
          </a:p>
          <a:p>
            <a:pPr algn="ctr"/>
            <a:endParaRPr lang="el-GR" sz="3200" dirty="0"/>
          </a:p>
          <a:p>
            <a:pPr algn="ctr"/>
            <a:endParaRPr lang="el-GR" sz="3200" dirty="0"/>
          </a:p>
        </p:txBody>
      </p:sp>
    </p:spTree>
    <p:extLst>
      <p:ext uri="{BB962C8B-B14F-4D97-AF65-F5344CB8AC3E}">
        <p14:creationId xmlns:p14="http://schemas.microsoft.com/office/powerpoint/2010/main" val="223106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A543B98-7820-D761-EA83-17D582179F35}"/>
              </a:ext>
            </a:extLst>
          </p:cNvPr>
          <p:cNvPicPr>
            <a:picLocks noChangeAspect="1"/>
          </p:cNvPicPr>
          <p:nvPr/>
        </p:nvPicPr>
        <p:blipFill>
          <a:blip r:embed="rId2"/>
          <a:stretch>
            <a:fillRect/>
          </a:stretch>
        </p:blipFill>
        <p:spPr>
          <a:xfrm>
            <a:off x="1919335" y="606582"/>
            <a:ext cx="5522615" cy="6065822"/>
          </a:xfrm>
          <a:prstGeom prst="rect">
            <a:avLst/>
          </a:prstGeom>
          <a:effectLst>
            <a:outerShdw blurRad="50800" dist="50800" dir="5400000" algn="ctr" rotWithShape="0">
              <a:schemeClr val="accent4">
                <a:lumMod val="40000"/>
                <a:lumOff val="60000"/>
                <a:alpha val="75000"/>
              </a:schemeClr>
            </a:outerShdw>
          </a:effectLst>
        </p:spPr>
      </p:pic>
    </p:spTree>
    <p:extLst>
      <p:ext uri="{BB962C8B-B14F-4D97-AF65-F5344CB8AC3E}">
        <p14:creationId xmlns:p14="http://schemas.microsoft.com/office/powerpoint/2010/main" val="156255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4D15-92CF-4810-A8AC-121E643F37DC}"/>
              </a:ext>
            </a:extLst>
          </p:cNvPr>
          <p:cNvSpPr>
            <a:spLocks noGrp="1"/>
          </p:cNvSpPr>
          <p:nvPr>
            <p:ph type="title"/>
          </p:nvPr>
        </p:nvSpPr>
        <p:spPr>
          <a:xfrm>
            <a:off x="581192" y="702156"/>
            <a:ext cx="11029616" cy="1016916"/>
          </a:xfrm>
        </p:spPr>
        <p:txBody>
          <a:bodyPr/>
          <a:lstStyle/>
          <a:p>
            <a:pPr algn="ctr"/>
            <a:r>
              <a:rPr lang="el-GR" dirty="0" err="1"/>
              <a:t>ΚΑΘΟΔΗΓΟυμενη</a:t>
            </a:r>
            <a:r>
              <a:rPr lang="el-GR" dirty="0"/>
              <a:t> </a:t>
            </a:r>
            <a:r>
              <a:rPr lang="el-GR" dirty="0" err="1"/>
              <a:t>συζητηση</a:t>
            </a:r>
            <a:endParaRPr lang="el-GR" dirty="0"/>
          </a:p>
        </p:txBody>
      </p:sp>
      <p:sp>
        <p:nvSpPr>
          <p:cNvPr id="3" name="Content Placeholder 2">
            <a:extLst>
              <a:ext uri="{FF2B5EF4-FFF2-40B4-BE49-F238E27FC236}">
                <a16:creationId xmlns:a16="http://schemas.microsoft.com/office/drawing/2014/main" id="{8E442FBA-95D3-4E10-BA19-64766EF77706}"/>
              </a:ext>
            </a:extLst>
          </p:cNvPr>
          <p:cNvSpPr>
            <a:spLocks noGrp="1"/>
          </p:cNvSpPr>
          <p:nvPr>
            <p:ph idx="1"/>
          </p:nvPr>
        </p:nvSpPr>
        <p:spPr>
          <a:xfrm>
            <a:off x="581192" y="1865376"/>
            <a:ext cx="11029615" cy="3993423"/>
          </a:xfrm>
        </p:spPr>
        <p:txBody>
          <a:bodyPr/>
          <a:lstStyle/>
          <a:p>
            <a:pPr marL="0" indent="0">
              <a:buNone/>
            </a:pPr>
            <a:r>
              <a:rPr lang="en-US" sz="2000" dirty="0"/>
              <a:t>O</a:t>
            </a:r>
            <a:r>
              <a:rPr lang="el-GR" sz="2000" dirty="0"/>
              <a:t> εκπαιδευτικός καθοδηγεί τη συζήτηση θέτοντας ερωτήσεις για να οδηγηθούν οι μαθητές στην ανακάλυψη της βασικής γνώσης.</a:t>
            </a:r>
            <a:r>
              <a:rPr lang="en-US" sz="2000" dirty="0"/>
              <a:t> </a:t>
            </a:r>
            <a:r>
              <a:rPr lang="el-GR" sz="2000" dirty="0"/>
              <a:t>Η τεχνική των ιεραρχικά δομημένων </a:t>
            </a:r>
            <a:r>
              <a:rPr lang="el-GR" sz="2000" dirty="0" err="1"/>
              <a:t>ερωτοαποκρίσεων</a:t>
            </a:r>
            <a:r>
              <a:rPr lang="el-GR" sz="2000" dirty="0"/>
              <a:t> θεωρείται σημαντικό εργαλείο για την εμβάθυνση και κριτική εξέταση θεμάτων ή προβλημάτων στο πλαίσιο της διδασκαλίας.</a:t>
            </a:r>
          </a:p>
          <a:p>
            <a:r>
              <a:rPr lang="el-GR" sz="2000" dirty="0"/>
              <a:t>Τρεις κατηγορίες ερωτήσεων:</a:t>
            </a:r>
          </a:p>
          <a:p>
            <a:endParaRPr lang="el-GR" sz="2000" dirty="0"/>
          </a:p>
          <a:p>
            <a:endParaRPr lang="el-GR" sz="2000" dirty="0"/>
          </a:p>
          <a:p>
            <a:endParaRPr lang="el-GR" sz="2000" dirty="0"/>
          </a:p>
          <a:p>
            <a:endParaRPr lang="el-GR" sz="2000" dirty="0"/>
          </a:p>
          <a:p>
            <a:endParaRPr lang="el-GR" dirty="0"/>
          </a:p>
        </p:txBody>
      </p:sp>
      <p:graphicFrame>
        <p:nvGraphicFramePr>
          <p:cNvPr id="4" name="Diagram 3">
            <a:extLst>
              <a:ext uri="{FF2B5EF4-FFF2-40B4-BE49-F238E27FC236}">
                <a16:creationId xmlns:a16="http://schemas.microsoft.com/office/drawing/2014/main" id="{4B6EB5E1-57A9-400C-89D5-30EAFC8391BF}"/>
              </a:ext>
            </a:extLst>
          </p:cNvPr>
          <p:cNvGraphicFramePr/>
          <p:nvPr>
            <p:extLst>
              <p:ext uri="{D42A27DB-BD31-4B8C-83A1-F6EECF244321}">
                <p14:modId xmlns:p14="http://schemas.microsoft.com/office/powerpoint/2010/main" val="393125667"/>
              </p:ext>
            </p:extLst>
          </p:nvPr>
        </p:nvGraphicFramePr>
        <p:xfrm>
          <a:off x="2032000" y="3645408"/>
          <a:ext cx="8128000" cy="321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Φυσαλίδα ομιλίας: Έλλειψη 4">
            <a:extLst>
              <a:ext uri="{FF2B5EF4-FFF2-40B4-BE49-F238E27FC236}">
                <a16:creationId xmlns:a16="http://schemas.microsoft.com/office/drawing/2014/main" id="{35DE1B0F-D98D-DDBA-1620-F09DA0BF2E42}"/>
              </a:ext>
            </a:extLst>
          </p:cNvPr>
          <p:cNvSpPr/>
          <p:nvPr/>
        </p:nvSpPr>
        <p:spPr>
          <a:xfrm>
            <a:off x="4345663" y="2933323"/>
            <a:ext cx="3521798" cy="941560"/>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l-GR" dirty="0">
                <a:solidFill>
                  <a:srgbClr val="FF0000"/>
                </a:solidFill>
              </a:rPr>
              <a:t>Για τις ερωτήσεις, είπαμε και  στην 4</a:t>
            </a:r>
            <a:r>
              <a:rPr lang="el-GR" baseline="30000" dirty="0">
                <a:solidFill>
                  <a:srgbClr val="FF0000"/>
                </a:solidFill>
              </a:rPr>
              <a:t>η</a:t>
            </a:r>
            <a:r>
              <a:rPr lang="el-GR" dirty="0">
                <a:solidFill>
                  <a:srgbClr val="FF0000"/>
                </a:solidFill>
              </a:rPr>
              <a:t> </a:t>
            </a:r>
            <a:r>
              <a:rPr lang="el-GR" dirty="0" err="1">
                <a:solidFill>
                  <a:srgbClr val="FF0000"/>
                </a:solidFill>
              </a:rPr>
              <a:t>εβδ</a:t>
            </a:r>
            <a:r>
              <a:rPr lang="el-GR" dirty="0">
                <a:solidFill>
                  <a:srgbClr val="FF0000"/>
                </a:solidFill>
              </a:rPr>
              <a:t>.</a:t>
            </a:r>
          </a:p>
        </p:txBody>
      </p:sp>
    </p:spTree>
    <p:extLst>
      <p:ext uri="{BB962C8B-B14F-4D97-AF65-F5344CB8AC3E}">
        <p14:creationId xmlns:p14="http://schemas.microsoft.com/office/powerpoint/2010/main" val="335770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A523-A07A-4640-8156-617A4FDA9D8A}"/>
              </a:ext>
            </a:extLst>
          </p:cNvPr>
          <p:cNvSpPr>
            <a:spLocks noGrp="1"/>
          </p:cNvSpPr>
          <p:nvPr>
            <p:ph type="title"/>
          </p:nvPr>
        </p:nvSpPr>
        <p:spPr/>
        <p:txBody>
          <a:bodyPr/>
          <a:lstStyle/>
          <a:p>
            <a:pPr algn="ctr"/>
            <a:r>
              <a:rPr lang="el-GR" dirty="0"/>
              <a:t>Ερωτο-αποκρισεισ</a:t>
            </a:r>
          </a:p>
        </p:txBody>
      </p:sp>
      <p:sp>
        <p:nvSpPr>
          <p:cNvPr id="3" name="Content Placeholder 2">
            <a:extLst>
              <a:ext uri="{FF2B5EF4-FFF2-40B4-BE49-F238E27FC236}">
                <a16:creationId xmlns:a16="http://schemas.microsoft.com/office/drawing/2014/main" id="{A7F4667D-029C-435A-9AE9-3A3363D92CB8}"/>
              </a:ext>
            </a:extLst>
          </p:cNvPr>
          <p:cNvSpPr>
            <a:spLocks noGrp="1"/>
          </p:cNvSpPr>
          <p:nvPr>
            <p:ph idx="1"/>
          </p:nvPr>
        </p:nvSpPr>
        <p:spPr>
          <a:xfrm>
            <a:off x="581192" y="2023872"/>
            <a:ext cx="11029615" cy="4584192"/>
          </a:xfrm>
        </p:spPr>
        <p:txBody>
          <a:bodyPr>
            <a:normAutofit/>
          </a:bodyPr>
          <a:lstStyle/>
          <a:p>
            <a:r>
              <a:rPr lang="el-GR" sz="2000" b="1" dirty="0"/>
              <a:t>Οι ερωτήσεις του/της εκπαιδευτικού καλό είναι να:</a:t>
            </a:r>
          </a:p>
          <a:p>
            <a:r>
              <a:rPr lang="el-GR" sz="2000" dirty="0"/>
              <a:t>Είναι διατυπωμένες σε απλή γλώσσα και λεξιλόγιο κατάλληλο για την τάξη.</a:t>
            </a:r>
          </a:p>
          <a:p>
            <a:r>
              <a:rPr lang="el-GR" sz="2000" dirty="0"/>
              <a:t>Είναι σύντομες.</a:t>
            </a:r>
          </a:p>
          <a:p>
            <a:r>
              <a:rPr lang="el-GR" sz="2000" dirty="0"/>
              <a:t>Διατυπώνονται με λογική σειρά.</a:t>
            </a:r>
          </a:p>
          <a:p>
            <a:r>
              <a:rPr lang="el-GR" sz="2000" dirty="0"/>
              <a:t>Υποβάλλονται σε όλη την τάξη και μετά επιλέγει το μαθητή που θα απαντήσει.</a:t>
            </a:r>
          </a:p>
          <a:p>
            <a:r>
              <a:rPr lang="el-GR" sz="2000" dirty="0"/>
              <a:t>Υποβάλλονται ατομικά στους μαθητές (δεν έχουν σηκώσει το χέρι τους για απάντηση).</a:t>
            </a:r>
          </a:p>
          <a:p>
            <a:r>
              <a:rPr lang="el-GR" sz="2000" dirty="0"/>
              <a:t>Είναι όλων των επιπέδων των μαθητών.</a:t>
            </a:r>
          </a:p>
          <a:p>
            <a:r>
              <a:rPr lang="el-GR" sz="2000" dirty="0"/>
              <a:t>Δίνεται αρκετός χρόνος για την απάντηση.</a:t>
            </a:r>
          </a:p>
        </p:txBody>
      </p:sp>
    </p:spTree>
    <p:extLst>
      <p:ext uri="{BB962C8B-B14F-4D97-AF65-F5344CB8AC3E}">
        <p14:creationId xmlns:p14="http://schemas.microsoft.com/office/powerpoint/2010/main" val="400454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6F73-51C8-4ADB-BC0C-DB51FCB49CC3}"/>
              </a:ext>
            </a:extLst>
          </p:cNvPr>
          <p:cNvSpPr>
            <a:spLocks noGrp="1"/>
          </p:cNvSpPr>
          <p:nvPr>
            <p:ph type="title"/>
          </p:nvPr>
        </p:nvSpPr>
        <p:spPr>
          <a:xfrm>
            <a:off x="581192" y="702156"/>
            <a:ext cx="11029616" cy="776688"/>
          </a:xfrm>
        </p:spPr>
        <p:txBody>
          <a:bodyPr/>
          <a:lstStyle/>
          <a:p>
            <a:pPr algn="ctr"/>
            <a:r>
              <a:rPr lang="el-GR" dirty="0"/>
              <a:t>ΚΑΘΟΔΗΓΟΥΜΕΝΗ </a:t>
            </a:r>
            <a:r>
              <a:rPr lang="el-GR" dirty="0" err="1"/>
              <a:t>Συζητηση</a:t>
            </a:r>
            <a:r>
              <a:rPr lang="el-GR" dirty="0"/>
              <a:t> (</a:t>
            </a:r>
            <a:r>
              <a:rPr lang="el-GR" dirty="0" err="1"/>
              <a:t>συνεχεια</a:t>
            </a:r>
            <a:r>
              <a:rPr lang="el-GR" dirty="0"/>
              <a:t>)</a:t>
            </a:r>
          </a:p>
        </p:txBody>
      </p:sp>
      <p:sp>
        <p:nvSpPr>
          <p:cNvPr id="3" name="Content Placeholder 2">
            <a:extLst>
              <a:ext uri="{FF2B5EF4-FFF2-40B4-BE49-F238E27FC236}">
                <a16:creationId xmlns:a16="http://schemas.microsoft.com/office/drawing/2014/main" id="{0C3F909F-332F-43DD-8F4A-F4CABED09EAA}"/>
              </a:ext>
            </a:extLst>
          </p:cNvPr>
          <p:cNvSpPr>
            <a:spLocks noGrp="1"/>
          </p:cNvSpPr>
          <p:nvPr>
            <p:ph idx="1"/>
          </p:nvPr>
        </p:nvSpPr>
        <p:spPr>
          <a:xfrm>
            <a:off x="581192" y="1743456"/>
            <a:ext cx="11170541" cy="5114544"/>
          </a:xfrm>
          <a:solidFill>
            <a:schemeClr val="accent2">
              <a:lumMod val="20000"/>
              <a:lumOff val="80000"/>
            </a:schemeClr>
          </a:solidFill>
        </p:spPr>
        <p:txBody>
          <a:bodyPr>
            <a:noAutofit/>
          </a:bodyPr>
          <a:lstStyle/>
          <a:p>
            <a:r>
              <a:rPr lang="el-GR" sz="2000" dirty="0"/>
              <a:t>Η συζήτηση είναι η ανταλλαγή απόψεων από τα μέλη μιας ομάδας γύρω</a:t>
            </a:r>
            <a:r>
              <a:rPr lang="en-US" sz="2000" dirty="0"/>
              <a:t> </a:t>
            </a:r>
            <a:r>
              <a:rPr lang="el-GR" sz="2000" dirty="0"/>
              <a:t>από κάποιο θέμα, κάποιο πρόβλημα, κάποιο ερώτημα, με σκοπό να</a:t>
            </a:r>
            <a:r>
              <a:rPr lang="en-US" sz="2000" dirty="0"/>
              <a:t> </a:t>
            </a:r>
            <a:r>
              <a:rPr lang="el-GR" sz="2000" dirty="0"/>
              <a:t>καταλήξουν σε μια απόφαση, μια λύση, ένα συμπέρασμα.</a:t>
            </a:r>
          </a:p>
          <a:p>
            <a:pPr marL="0" indent="0">
              <a:buNone/>
            </a:pPr>
            <a:r>
              <a:rPr lang="el-GR" sz="2000" dirty="0"/>
              <a:t>Ρόλος του δασκάλου:</a:t>
            </a:r>
          </a:p>
          <a:p>
            <a:r>
              <a:rPr lang="el-GR" sz="2000" dirty="0"/>
              <a:t>Κάνει κατάλληλες ερωτήσεις.</a:t>
            </a:r>
          </a:p>
          <a:p>
            <a:r>
              <a:rPr lang="el-GR" sz="2000" dirty="0"/>
              <a:t>Φτιάχνει το κατάλληλο κλίμα.</a:t>
            </a:r>
          </a:p>
          <a:p>
            <a:r>
              <a:rPr lang="el-GR" sz="2000" dirty="0"/>
              <a:t>Πρέπει να προσέξει να μην πλατειάσει η συζήτηση </a:t>
            </a:r>
          </a:p>
          <a:p>
            <a:pPr marL="0" indent="0">
              <a:buNone/>
            </a:pPr>
            <a:r>
              <a:rPr lang="el-GR" sz="2000" dirty="0"/>
              <a:t>και να μη διολισθήσει σε μη δημιουργική παράθεση ιδεών.</a:t>
            </a:r>
          </a:p>
          <a:p>
            <a:r>
              <a:rPr lang="el-GR" sz="2000" dirty="0"/>
              <a:t>Στο τέλος, πρέπει να προβεί σε σύνθεση όσων συζητήθηκαν.</a:t>
            </a:r>
          </a:p>
        </p:txBody>
      </p:sp>
      <p:pic>
        <p:nvPicPr>
          <p:cNvPr id="4" name="Picture 3">
            <a:extLst>
              <a:ext uri="{FF2B5EF4-FFF2-40B4-BE49-F238E27FC236}">
                <a16:creationId xmlns:a16="http://schemas.microsoft.com/office/drawing/2014/main" id="{62B1F276-8E7F-4F77-87AC-D562C7247D8F}"/>
              </a:ext>
            </a:extLst>
          </p:cNvPr>
          <p:cNvPicPr>
            <a:picLocks noChangeAspect="1"/>
          </p:cNvPicPr>
          <p:nvPr/>
        </p:nvPicPr>
        <p:blipFill>
          <a:blip r:embed="rId2"/>
          <a:stretch>
            <a:fillRect/>
          </a:stretch>
        </p:blipFill>
        <p:spPr>
          <a:xfrm>
            <a:off x="7571232" y="3401568"/>
            <a:ext cx="3928224" cy="2755392"/>
          </a:xfrm>
          <a:prstGeom prst="rect">
            <a:avLst/>
          </a:prstGeom>
        </p:spPr>
      </p:pic>
    </p:spTree>
    <p:extLst>
      <p:ext uri="{BB962C8B-B14F-4D97-AF65-F5344CB8AC3E}">
        <p14:creationId xmlns:p14="http://schemas.microsoft.com/office/powerpoint/2010/main" val="218636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EAAE-C0AC-4128-918D-42415F67D81D}"/>
              </a:ext>
            </a:extLst>
          </p:cNvPr>
          <p:cNvSpPr>
            <a:spLocks noGrp="1"/>
          </p:cNvSpPr>
          <p:nvPr>
            <p:ph type="title"/>
          </p:nvPr>
        </p:nvSpPr>
        <p:spPr/>
        <p:txBody>
          <a:bodyPr/>
          <a:lstStyle/>
          <a:p>
            <a:r>
              <a:rPr lang="el-GR" dirty="0" err="1"/>
              <a:t>Δραστηριοτητα</a:t>
            </a:r>
            <a:r>
              <a:rPr lang="el-GR" dirty="0"/>
              <a:t> </a:t>
            </a:r>
            <a:r>
              <a:rPr lang="el-GR" dirty="0" err="1"/>
              <a:t>εξΑΣΚΗΣΗσ</a:t>
            </a:r>
            <a:r>
              <a:rPr lang="el-GR" dirty="0"/>
              <a:t> στην </a:t>
            </a:r>
            <a:r>
              <a:rPr lang="el-GR" dirty="0" err="1"/>
              <a:t>καθοδηγουμενη</a:t>
            </a:r>
            <a:r>
              <a:rPr lang="el-GR" dirty="0"/>
              <a:t> </a:t>
            </a:r>
            <a:r>
              <a:rPr lang="el-GR" dirty="0" err="1"/>
              <a:t>συζητηση</a:t>
            </a:r>
            <a:endParaRPr lang="el-GR" dirty="0"/>
          </a:p>
        </p:txBody>
      </p:sp>
      <p:sp>
        <p:nvSpPr>
          <p:cNvPr id="3" name="Content Placeholder 2">
            <a:extLst>
              <a:ext uri="{FF2B5EF4-FFF2-40B4-BE49-F238E27FC236}">
                <a16:creationId xmlns:a16="http://schemas.microsoft.com/office/drawing/2014/main" id="{A1156DA8-A77E-4E55-B21D-1E03A96BED24}"/>
              </a:ext>
            </a:extLst>
          </p:cNvPr>
          <p:cNvSpPr>
            <a:spLocks noGrp="1"/>
          </p:cNvSpPr>
          <p:nvPr>
            <p:ph idx="1"/>
          </p:nvPr>
        </p:nvSpPr>
        <p:spPr>
          <a:xfrm>
            <a:off x="581192" y="2180496"/>
            <a:ext cx="11029615" cy="4573872"/>
          </a:xfrm>
        </p:spPr>
        <p:txBody>
          <a:bodyPr>
            <a:noAutofit/>
          </a:bodyPr>
          <a:lstStyle/>
          <a:p>
            <a:r>
              <a:rPr lang="el-GR" sz="2800" dirty="0"/>
              <a:t>Έχετε να διδάξετε την ενότητα: «Αναγνωρίζω τις διατροφικές μου συνήθειες». </a:t>
            </a:r>
          </a:p>
          <a:p>
            <a:r>
              <a:rPr lang="el-GR" sz="2800" dirty="0"/>
              <a:t>Ηλικία μαθητών: Α΄-Β΄ Γυμνασίου. Οι μαθητές θα καταγράψουν την διατροφική τους πρόσληψη κατά την χθεσινή ημέρα. Αφού συμπληρώσουν το φύλλο καταγραφής (είδος τρόφιμου, τόπο που το έφαγαν, αν το έφαγαν μόνοι ή με παρέα και το λόγο για τον οποίο το έφαγαν), </a:t>
            </a:r>
            <a:r>
              <a:rPr lang="el-GR" sz="2800" u="sng" dirty="0"/>
              <a:t>θέλετε να κάνετε συζήτηση </a:t>
            </a:r>
            <a:r>
              <a:rPr lang="el-GR" sz="2800" dirty="0"/>
              <a:t>πάνω στις απαντήσεις τους. </a:t>
            </a:r>
            <a:r>
              <a:rPr lang="el-GR" sz="2800" u="sng" dirty="0"/>
              <a:t>Σκεφτείτε πώς θα δομήσετε την καθοδηγούμενη συζήτηση και σημειώστε 4-5 ερωτήσεις που θα κάνετε στους μαθητές.</a:t>
            </a:r>
          </a:p>
        </p:txBody>
      </p:sp>
    </p:spTree>
    <p:extLst>
      <p:ext uri="{BB962C8B-B14F-4D97-AF65-F5344CB8AC3E}">
        <p14:creationId xmlns:p14="http://schemas.microsoft.com/office/powerpoint/2010/main" val="368999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EBB8-B060-4806-A5FE-485804022C33}"/>
              </a:ext>
            </a:extLst>
          </p:cNvPr>
          <p:cNvSpPr>
            <a:spLocks noGrp="1"/>
          </p:cNvSpPr>
          <p:nvPr>
            <p:ph type="title"/>
          </p:nvPr>
        </p:nvSpPr>
        <p:spPr/>
        <p:txBody>
          <a:bodyPr>
            <a:normAutofit/>
          </a:bodyPr>
          <a:lstStyle/>
          <a:p>
            <a:pPr algn="ctr"/>
            <a:r>
              <a:rPr lang="el-GR" sz="3200" dirty="0" err="1"/>
              <a:t>Διερευνητικη</a:t>
            </a:r>
            <a:r>
              <a:rPr lang="en-US" sz="3200" dirty="0"/>
              <a:t> (</a:t>
            </a:r>
            <a:r>
              <a:rPr lang="el-GR" sz="3200" dirty="0" err="1"/>
              <a:t>ΑΝΑΚΑΛΥΠΤΙΚΗ</a:t>
            </a:r>
            <a:r>
              <a:rPr lang="el-GR" sz="3200" dirty="0"/>
              <a:t>) μεθοδοσ </a:t>
            </a:r>
          </a:p>
        </p:txBody>
      </p:sp>
      <p:sp>
        <p:nvSpPr>
          <p:cNvPr id="3" name="Content Placeholder 2">
            <a:extLst>
              <a:ext uri="{FF2B5EF4-FFF2-40B4-BE49-F238E27FC236}">
                <a16:creationId xmlns:a16="http://schemas.microsoft.com/office/drawing/2014/main" id="{D08C8CE6-A0A4-4DD0-A85F-884FFF1D525D}"/>
              </a:ext>
            </a:extLst>
          </p:cNvPr>
          <p:cNvSpPr>
            <a:spLocks noGrp="1"/>
          </p:cNvSpPr>
          <p:nvPr>
            <p:ph idx="1"/>
          </p:nvPr>
        </p:nvSpPr>
        <p:spPr>
          <a:xfrm>
            <a:off x="581192" y="1919111"/>
            <a:ext cx="11029615" cy="4763911"/>
          </a:xfrm>
          <a:solidFill>
            <a:schemeClr val="accent2">
              <a:lumMod val="20000"/>
              <a:lumOff val="80000"/>
            </a:schemeClr>
          </a:solidFill>
        </p:spPr>
        <p:txBody>
          <a:bodyPr>
            <a:normAutofit/>
          </a:bodyPr>
          <a:lstStyle/>
          <a:p>
            <a:r>
              <a:rPr lang="el-GR" sz="2400" dirty="0">
                <a:latin typeface="+mj-lt"/>
              </a:rPr>
              <a:t>Ο </a:t>
            </a:r>
            <a:r>
              <a:rPr lang="en-US" sz="2400" dirty="0">
                <a:latin typeface="+mj-lt"/>
              </a:rPr>
              <a:t>J. </a:t>
            </a:r>
            <a:r>
              <a:rPr lang="en-US" sz="2400" dirty="0" err="1">
                <a:latin typeface="+mj-lt"/>
              </a:rPr>
              <a:t>Suchman</a:t>
            </a:r>
            <a:r>
              <a:rPr lang="en-US" sz="2400" dirty="0">
                <a:latin typeface="+mj-lt"/>
              </a:rPr>
              <a:t> (1962) </a:t>
            </a:r>
            <a:r>
              <a:rPr lang="el-GR" sz="2400" dirty="0">
                <a:latin typeface="+mj-lt"/>
              </a:rPr>
              <a:t>εισήγαγε στις Η.Π.Α. την έννοια της διερευνητικής/</a:t>
            </a:r>
            <a:r>
              <a:rPr lang="el-GR" sz="2400" dirty="0" err="1">
                <a:latin typeface="+mj-lt"/>
              </a:rPr>
              <a:t>ανακαλυπτικής</a:t>
            </a:r>
            <a:r>
              <a:rPr lang="el-GR" sz="2400" dirty="0">
                <a:latin typeface="+mj-lt"/>
              </a:rPr>
              <a:t> διδασκαλίας και μάθησης </a:t>
            </a:r>
            <a:r>
              <a:rPr lang="el-GR" sz="2400" b="1" dirty="0">
                <a:latin typeface="+mj-lt"/>
              </a:rPr>
              <a:t>κυρίως για τις φυσικές επιστήμες (φυσική, χημεία, βιολογία) </a:t>
            </a:r>
            <a:r>
              <a:rPr lang="el-GR" sz="2400" dirty="0"/>
              <a:t>(</a:t>
            </a:r>
            <a:r>
              <a:rPr lang="en-US" sz="2400" dirty="0"/>
              <a:t>Inquiry</a:t>
            </a:r>
            <a:r>
              <a:rPr lang="el-GR" sz="2400" dirty="0"/>
              <a:t>/</a:t>
            </a:r>
            <a:r>
              <a:rPr lang="en-US" sz="2400" dirty="0"/>
              <a:t>discovery based teaching and learning)</a:t>
            </a:r>
            <a:r>
              <a:rPr lang="el-GR" sz="2400" dirty="0"/>
              <a:t>.</a:t>
            </a:r>
            <a:r>
              <a:rPr lang="en-US" sz="2400" dirty="0"/>
              <a:t> </a:t>
            </a:r>
            <a:endParaRPr lang="el-GR" sz="2400" dirty="0"/>
          </a:p>
          <a:p>
            <a:pPr marL="0" indent="0">
              <a:buNone/>
            </a:pPr>
            <a:endParaRPr lang="el-GR" sz="2400" dirty="0"/>
          </a:p>
          <a:p>
            <a:r>
              <a:rPr lang="el-GR" sz="2400" dirty="0"/>
              <a:t>Στο μοντέλο αυτό, οι εκπαιδευόμενοι μαθαίνουν μέσω της εμπλοκής τους στον προσδιορισμό του προβλήματος, τη διερεύνηση της αξιοποίησης μιας πληροφορίας για να λυθεί το πρόβλημα, την ανάπτυξη ιδεών με τη χρήση ερευνητικών μεθόδων (όπως οι επιστήμονες), και τον αναστοχασμό για επίτευξη της μαθησιακής διαδικασίας. </a:t>
            </a:r>
          </a:p>
        </p:txBody>
      </p:sp>
    </p:spTree>
    <p:extLst>
      <p:ext uri="{BB962C8B-B14F-4D97-AF65-F5344CB8AC3E}">
        <p14:creationId xmlns:p14="http://schemas.microsoft.com/office/powerpoint/2010/main" val="326329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FAE3-FEAC-4775-8211-324979EDDC9C}"/>
              </a:ext>
            </a:extLst>
          </p:cNvPr>
          <p:cNvSpPr>
            <a:spLocks noGrp="1"/>
          </p:cNvSpPr>
          <p:nvPr>
            <p:ph type="title"/>
          </p:nvPr>
        </p:nvSpPr>
        <p:spPr>
          <a:xfrm>
            <a:off x="581192" y="702156"/>
            <a:ext cx="11029616" cy="663800"/>
          </a:xfrm>
        </p:spPr>
        <p:txBody>
          <a:bodyPr/>
          <a:lstStyle/>
          <a:p>
            <a:pPr algn="ctr"/>
            <a:r>
              <a:rPr lang="el-GR" dirty="0"/>
              <a:t>διερευνητικη μεθοδοσ (2)</a:t>
            </a:r>
          </a:p>
        </p:txBody>
      </p:sp>
      <p:sp>
        <p:nvSpPr>
          <p:cNvPr id="3" name="Content Placeholder 2">
            <a:extLst>
              <a:ext uri="{FF2B5EF4-FFF2-40B4-BE49-F238E27FC236}">
                <a16:creationId xmlns:a16="http://schemas.microsoft.com/office/drawing/2014/main" id="{14672E7D-5AD3-4A2D-9DF9-332DC3074EA6}"/>
              </a:ext>
            </a:extLst>
          </p:cNvPr>
          <p:cNvSpPr>
            <a:spLocks noGrp="1"/>
          </p:cNvSpPr>
          <p:nvPr>
            <p:ph idx="1"/>
          </p:nvPr>
        </p:nvSpPr>
        <p:spPr>
          <a:xfrm>
            <a:off x="581192" y="1772356"/>
            <a:ext cx="11029615" cy="5085644"/>
          </a:xfrm>
        </p:spPr>
        <p:txBody>
          <a:bodyPr/>
          <a:lstStyle/>
          <a:p>
            <a:pPr marL="0" indent="0" algn="ctr">
              <a:buNone/>
            </a:pPr>
            <a:r>
              <a:rPr lang="el-GR" sz="2800" b="1" dirty="0">
                <a:solidFill>
                  <a:srgbClr val="FF0000"/>
                </a:solidFill>
              </a:rPr>
              <a:t>ΠΕΡΙΕΡΓΕΙΑ 			 ΕΡΕΥΝΑ			  ΜΑΘΗΣΗ</a:t>
            </a:r>
          </a:p>
          <a:p>
            <a:pPr marL="0" indent="0">
              <a:buNone/>
            </a:pPr>
            <a:endParaRPr lang="el-GR" sz="2400" dirty="0"/>
          </a:p>
          <a:p>
            <a:pPr marL="0" indent="0">
              <a:buNone/>
            </a:pPr>
            <a:r>
              <a:rPr lang="el-GR" sz="2400" dirty="0"/>
              <a:t>H</a:t>
            </a:r>
            <a:r>
              <a:rPr lang="en-US" sz="2400" dirty="0"/>
              <a:t> </a:t>
            </a:r>
            <a:r>
              <a:rPr lang="el-GR" sz="2400" dirty="0"/>
              <a:t>διερευνητική μέθοδος μάθησης εισάγει την επιστημονική έρευνα στη σχολική πράξη.</a:t>
            </a:r>
            <a:r>
              <a:rPr lang="en-US" sz="2400" dirty="0"/>
              <a:t> </a:t>
            </a:r>
            <a:r>
              <a:rPr lang="el-GR" sz="2400" dirty="0"/>
              <a:t>Εφοδιάζει τον εκπαιδευόμενο με δεξιότητες όπως: </a:t>
            </a:r>
          </a:p>
          <a:p>
            <a:r>
              <a:rPr lang="el-GR" sz="2400" dirty="0"/>
              <a:t>Να συλλέγει με επιστημονικές μεθόδους τις πηγές του.</a:t>
            </a:r>
          </a:p>
          <a:p>
            <a:r>
              <a:rPr lang="el-GR" sz="2400" dirty="0"/>
              <a:t>Να αποκτά επιστημονικό λόγο.</a:t>
            </a:r>
            <a:endParaRPr lang="en-US" sz="2400" dirty="0"/>
          </a:p>
          <a:p>
            <a:r>
              <a:rPr lang="el-GR" sz="2400" dirty="0"/>
              <a:t>Να αποκτά κριτική σκέψη.</a:t>
            </a:r>
          </a:p>
          <a:p>
            <a:r>
              <a:rPr lang="el-GR" sz="2400" dirty="0"/>
              <a:t>Να τεκμηριώνει επιστημονικά τις απόψεις και θέσεις του.</a:t>
            </a:r>
          </a:p>
          <a:p>
            <a:endParaRPr lang="el-GR" dirty="0"/>
          </a:p>
        </p:txBody>
      </p:sp>
      <p:cxnSp>
        <p:nvCxnSpPr>
          <p:cNvPr id="5" name="Straight Arrow Connector 4">
            <a:extLst>
              <a:ext uri="{FF2B5EF4-FFF2-40B4-BE49-F238E27FC236}">
                <a16:creationId xmlns:a16="http://schemas.microsoft.com/office/drawing/2014/main" id="{61E3CDE9-B73E-466D-AA67-39BB894A9AFB}"/>
              </a:ext>
            </a:extLst>
          </p:cNvPr>
          <p:cNvCxnSpPr/>
          <p:nvPr/>
        </p:nvCxnSpPr>
        <p:spPr>
          <a:xfrm>
            <a:off x="4376928" y="2389632"/>
            <a:ext cx="9997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2564775-D033-4474-BC66-A062E3219C50}"/>
              </a:ext>
            </a:extLst>
          </p:cNvPr>
          <p:cNvCxnSpPr/>
          <p:nvPr/>
        </p:nvCxnSpPr>
        <p:spPr>
          <a:xfrm>
            <a:off x="7174992" y="2481072"/>
            <a:ext cx="9997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5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071A6-9849-467E-A145-8A61A13ACC4E}"/>
              </a:ext>
            </a:extLst>
          </p:cNvPr>
          <p:cNvSpPr>
            <a:spLocks noGrp="1"/>
          </p:cNvSpPr>
          <p:nvPr>
            <p:ph type="title"/>
          </p:nvPr>
        </p:nvSpPr>
        <p:spPr/>
        <p:txBody>
          <a:bodyPr/>
          <a:lstStyle/>
          <a:p>
            <a:pPr algn="ctr"/>
            <a:r>
              <a:rPr lang="el-GR" dirty="0" err="1"/>
              <a:t>Προτεινομενεσ</a:t>
            </a:r>
            <a:r>
              <a:rPr lang="el-GR" dirty="0"/>
              <a:t> </a:t>
            </a:r>
            <a:r>
              <a:rPr lang="el-GR" dirty="0" err="1"/>
              <a:t>φασεισ</a:t>
            </a:r>
            <a:r>
              <a:rPr lang="el-GR" dirty="0"/>
              <a:t> της </a:t>
            </a:r>
            <a:r>
              <a:rPr lang="el-GR" dirty="0" err="1"/>
              <a:t>διερευνητικησ</a:t>
            </a:r>
            <a:r>
              <a:rPr lang="el-GR" dirty="0"/>
              <a:t> </a:t>
            </a:r>
            <a:r>
              <a:rPr lang="el-GR" dirty="0" err="1"/>
              <a:t>μεθοδου</a:t>
            </a:r>
            <a:endParaRPr lang="el-GR" dirty="0"/>
          </a:p>
        </p:txBody>
      </p:sp>
      <p:sp>
        <p:nvSpPr>
          <p:cNvPr id="3" name="Content Placeholder 2">
            <a:extLst>
              <a:ext uri="{FF2B5EF4-FFF2-40B4-BE49-F238E27FC236}">
                <a16:creationId xmlns:a16="http://schemas.microsoft.com/office/drawing/2014/main" id="{FB6C7538-C8ED-45DE-97F1-22AFC7C03727}"/>
              </a:ext>
            </a:extLst>
          </p:cNvPr>
          <p:cNvSpPr>
            <a:spLocks noGrp="1"/>
          </p:cNvSpPr>
          <p:nvPr>
            <p:ph idx="1"/>
          </p:nvPr>
        </p:nvSpPr>
        <p:spPr>
          <a:solidFill>
            <a:schemeClr val="accent2">
              <a:lumMod val="20000"/>
              <a:lumOff val="80000"/>
            </a:schemeClr>
          </a:solidFill>
        </p:spPr>
        <p:txBody>
          <a:bodyPr>
            <a:normAutofit/>
          </a:bodyPr>
          <a:lstStyle/>
          <a:p>
            <a:r>
              <a:rPr lang="el-GR" sz="2400" dirty="0"/>
              <a:t>Εντοπισμός του προβλήματος/θέματος</a:t>
            </a:r>
          </a:p>
          <a:p>
            <a:r>
              <a:rPr lang="el-GR" sz="2400" dirty="0"/>
              <a:t>Διατύπωση υποθέσεων</a:t>
            </a:r>
          </a:p>
          <a:p>
            <a:r>
              <a:rPr lang="el-GR" sz="2400" dirty="0"/>
              <a:t>Συλλογή δεδομένων</a:t>
            </a:r>
          </a:p>
          <a:p>
            <a:r>
              <a:rPr lang="el-GR" sz="2400" dirty="0"/>
              <a:t>Έλεγχος υποθέσεων</a:t>
            </a:r>
          </a:p>
          <a:p>
            <a:r>
              <a:rPr lang="el-GR" sz="2400" dirty="0"/>
              <a:t>Επιβεβαίωση ή απόρριψη της υπόθεσης</a:t>
            </a:r>
          </a:p>
          <a:p>
            <a:r>
              <a:rPr lang="el-GR" sz="2400" dirty="0"/>
              <a:t>Γενίκευση και εφαρμογή</a:t>
            </a:r>
          </a:p>
        </p:txBody>
      </p:sp>
    </p:spTree>
    <p:extLst>
      <p:ext uri="{BB962C8B-B14F-4D97-AF65-F5344CB8AC3E}">
        <p14:creationId xmlns:p14="http://schemas.microsoft.com/office/powerpoint/2010/main" val="249005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4CB4E6-2866-48D4-BE35-2FE0BB6040C8}"/>
              </a:ext>
            </a:extLst>
          </p:cNvPr>
          <p:cNvPicPr>
            <a:picLocks noGrp="1" noChangeAspect="1"/>
          </p:cNvPicPr>
          <p:nvPr>
            <p:ph idx="1"/>
          </p:nvPr>
        </p:nvPicPr>
        <p:blipFill>
          <a:blip r:embed="rId2"/>
          <a:stretch>
            <a:fillRect/>
          </a:stretch>
        </p:blipFill>
        <p:spPr>
          <a:xfrm>
            <a:off x="1206408" y="2495854"/>
            <a:ext cx="2499960" cy="3014930"/>
          </a:xfrm>
          <a:prstGeom prst="rect">
            <a:avLst/>
          </a:prstGeom>
        </p:spPr>
      </p:pic>
      <p:sp>
        <p:nvSpPr>
          <p:cNvPr id="5" name="Rectangle 4">
            <a:extLst>
              <a:ext uri="{FF2B5EF4-FFF2-40B4-BE49-F238E27FC236}">
                <a16:creationId xmlns:a16="http://schemas.microsoft.com/office/drawing/2014/main" id="{3F2D79EE-4233-4DE8-9BF0-627063D8DB2D}"/>
              </a:ext>
            </a:extLst>
          </p:cNvPr>
          <p:cNvSpPr/>
          <p:nvPr/>
        </p:nvSpPr>
        <p:spPr>
          <a:xfrm>
            <a:off x="4949952" y="3182112"/>
            <a:ext cx="5474208" cy="2215991"/>
          </a:xfrm>
          <a:prstGeom prst="rect">
            <a:avLst/>
          </a:prstGeom>
        </p:spPr>
        <p:txBody>
          <a:bodyPr wrap="square">
            <a:spAutoFit/>
          </a:bodyPr>
          <a:lstStyle/>
          <a:p>
            <a:endParaRPr lang="el-GR" b="1" dirty="0">
              <a:solidFill>
                <a:srgbClr val="000000"/>
              </a:solidFill>
              <a:latin typeface="Cambria" panose="02040503050406030204" pitchFamily="18" charset="0"/>
            </a:endParaRPr>
          </a:p>
          <a:p>
            <a:endParaRPr lang="el-GR" b="1" dirty="0">
              <a:solidFill>
                <a:srgbClr val="000000"/>
              </a:solidFill>
              <a:latin typeface="Cambria" panose="02040503050406030204" pitchFamily="18" charset="0"/>
            </a:endParaRPr>
          </a:p>
          <a:p>
            <a:endParaRPr lang="el-GR" b="1" dirty="0">
              <a:solidFill>
                <a:srgbClr val="000000"/>
              </a:solidFill>
              <a:latin typeface="Cambria" panose="02040503050406030204" pitchFamily="18" charset="0"/>
            </a:endParaRPr>
          </a:p>
          <a:p>
            <a:r>
              <a:rPr lang="el-GR" sz="2800" b="1" dirty="0">
                <a:solidFill>
                  <a:srgbClr val="000000"/>
                </a:solidFill>
                <a:latin typeface="Cambria" panose="02040503050406030204" pitchFamily="18" charset="0"/>
              </a:rPr>
              <a:t>Δεν έχω ιδιαίτερα προσόντα. Απλώς είμαι παθιασμένα  περίεργος. </a:t>
            </a:r>
            <a:r>
              <a:rPr lang="el-GR" sz="2800" b="1" i="1" dirty="0">
                <a:solidFill>
                  <a:srgbClr val="000000"/>
                </a:solidFill>
                <a:latin typeface="Cambria" panose="02040503050406030204" pitchFamily="18" charset="0"/>
              </a:rPr>
              <a:t>Αλβέρτος Αϊνστάιν</a:t>
            </a:r>
            <a:r>
              <a:rPr lang="el-GR" sz="2800" dirty="0">
                <a:solidFill>
                  <a:srgbClr val="000000"/>
                </a:solidFill>
                <a:latin typeface="Cambria" panose="02040503050406030204" pitchFamily="18" charset="0"/>
              </a:rPr>
              <a:t>	</a:t>
            </a:r>
          </a:p>
        </p:txBody>
      </p:sp>
    </p:spTree>
    <p:extLst>
      <p:ext uri="{BB962C8B-B14F-4D97-AF65-F5344CB8AC3E}">
        <p14:creationId xmlns:p14="http://schemas.microsoft.com/office/powerpoint/2010/main" val="309620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3B76-0F40-4FFE-87C4-48C70C5C5F20}"/>
              </a:ext>
            </a:extLst>
          </p:cNvPr>
          <p:cNvSpPr>
            <a:spLocks noGrp="1"/>
          </p:cNvSpPr>
          <p:nvPr>
            <p:ph type="title"/>
          </p:nvPr>
        </p:nvSpPr>
        <p:spPr>
          <a:xfrm>
            <a:off x="581192" y="702156"/>
            <a:ext cx="11029616" cy="833133"/>
          </a:xfrm>
        </p:spPr>
        <p:txBody>
          <a:bodyPr>
            <a:normAutofit/>
          </a:bodyPr>
          <a:lstStyle/>
          <a:p>
            <a:pPr algn="ctr"/>
            <a:r>
              <a:rPr lang="el-GR" sz="3200" dirty="0"/>
              <a:t>ΟΜΑΔοσυνεργατικη διδασκαλια</a:t>
            </a:r>
          </a:p>
        </p:txBody>
      </p:sp>
      <p:sp>
        <p:nvSpPr>
          <p:cNvPr id="3" name="Content Placeholder 2">
            <a:extLst>
              <a:ext uri="{FF2B5EF4-FFF2-40B4-BE49-F238E27FC236}">
                <a16:creationId xmlns:a16="http://schemas.microsoft.com/office/drawing/2014/main" id="{8C9B6CC8-68DD-4B1A-A1F5-E6E67F9C3C42}"/>
              </a:ext>
            </a:extLst>
          </p:cNvPr>
          <p:cNvSpPr>
            <a:spLocks noGrp="1"/>
          </p:cNvSpPr>
          <p:nvPr>
            <p:ph idx="1"/>
          </p:nvPr>
        </p:nvSpPr>
        <p:spPr>
          <a:xfrm>
            <a:off x="581192" y="1998134"/>
            <a:ext cx="11029615" cy="4538134"/>
          </a:xfrm>
        </p:spPr>
        <p:txBody>
          <a:bodyPr>
            <a:normAutofit/>
          </a:bodyPr>
          <a:lstStyle/>
          <a:p>
            <a:r>
              <a:rPr lang="el-GR" sz="2800" dirty="0"/>
              <a:t>Οι έννοιες </a:t>
            </a:r>
            <a:r>
              <a:rPr lang="el-GR" sz="2800" dirty="0">
                <a:solidFill>
                  <a:schemeClr val="accent2"/>
                </a:solidFill>
              </a:rPr>
              <a:t>ομαδοσυνεργατική διδασκαλία, διδασκαλία σε ομάδες, συνεργατική μάθηση</a:t>
            </a:r>
            <a:r>
              <a:rPr lang="el-GR" sz="2800" dirty="0"/>
              <a:t> χρησιμοποιούνται συχνά ως συνώνυμα, εφόσον συντρέχουν τα εξής χαρακτηριστικά:</a:t>
            </a:r>
          </a:p>
          <a:p>
            <a:r>
              <a:rPr lang="el-GR" sz="2800" dirty="0"/>
              <a:t>η αυτόνομη μάθηση</a:t>
            </a:r>
          </a:p>
          <a:p>
            <a:r>
              <a:rPr lang="el-GR" sz="2800" dirty="0"/>
              <a:t>η συνεργασία, επικοινωνία και αλληλοβοήθεια μεταξύ των μαθητών</a:t>
            </a:r>
          </a:p>
          <a:p>
            <a:r>
              <a:rPr lang="el-GR" sz="2800" dirty="0"/>
              <a:t>η ευγενής άμιλλα μεταξύ των ομάδων </a:t>
            </a:r>
          </a:p>
          <a:p>
            <a:pPr marL="0" indent="0">
              <a:buNone/>
            </a:pPr>
            <a:r>
              <a:rPr lang="el-GR" sz="2800" dirty="0"/>
              <a:t>														(Βαϊνά, χ.η)</a:t>
            </a:r>
          </a:p>
        </p:txBody>
      </p:sp>
    </p:spTree>
    <p:extLst>
      <p:ext uri="{BB962C8B-B14F-4D97-AF65-F5344CB8AC3E}">
        <p14:creationId xmlns:p14="http://schemas.microsoft.com/office/powerpoint/2010/main" val="40924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D91E73-D574-42CB-ACE5-BBA31A21F822}"/>
              </a:ext>
            </a:extLst>
          </p:cNvPr>
          <p:cNvPicPr>
            <a:picLocks noChangeAspect="1"/>
          </p:cNvPicPr>
          <p:nvPr/>
        </p:nvPicPr>
        <p:blipFill>
          <a:blip r:embed="rId2"/>
          <a:stretch>
            <a:fillRect/>
          </a:stretch>
        </p:blipFill>
        <p:spPr>
          <a:xfrm>
            <a:off x="2304288" y="1609344"/>
            <a:ext cx="7363968" cy="5248656"/>
          </a:xfrm>
          <a:prstGeom prst="rect">
            <a:avLst/>
          </a:prstGeom>
        </p:spPr>
      </p:pic>
      <p:sp>
        <p:nvSpPr>
          <p:cNvPr id="3" name="Rectangle 2">
            <a:extLst>
              <a:ext uri="{FF2B5EF4-FFF2-40B4-BE49-F238E27FC236}">
                <a16:creationId xmlns:a16="http://schemas.microsoft.com/office/drawing/2014/main" id="{9AB1D4DA-A1B9-4506-8A90-733013253555}"/>
              </a:ext>
            </a:extLst>
          </p:cNvPr>
          <p:cNvSpPr/>
          <p:nvPr/>
        </p:nvSpPr>
        <p:spPr>
          <a:xfrm>
            <a:off x="1780032" y="658368"/>
            <a:ext cx="8046720" cy="768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accent1"/>
                </a:solidFill>
              </a:rPr>
              <a:t>Με ποιον τρόπο θα διδάξω</a:t>
            </a:r>
            <a:r>
              <a:rPr lang="el-GR" sz="3200" dirty="0">
                <a:solidFill>
                  <a:schemeClr val="accent1"/>
                </a:solidFill>
                <a:latin typeface="Trebuchet MS" panose="020B0603020202020204" pitchFamily="34" charset="0"/>
              </a:rPr>
              <a:t>;</a:t>
            </a:r>
            <a:endParaRPr lang="el-GR" sz="3200" dirty="0">
              <a:solidFill>
                <a:schemeClr val="accent1"/>
              </a:solidFill>
            </a:endParaRPr>
          </a:p>
        </p:txBody>
      </p:sp>
    </p:spTree>
    <p:extLst>
      <p:ext uri="{BB962C8B-B14F-4D97-AF65-F5344CB8AC3E}">
        <p14:creationId xmlns:p14="http://schemas.microsoft.com/office/powerpoint/2010/main" val="193955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A64A-C017-4087-B48A-A503B1DCB36D}"/>
              </a:ext>
            </a:extLst>
          </p:cNvPr>
          <p:cNvSpPr>
            <a:spLocks noGrp="1"/>
          </p:cNvSpPr>
          <p:nvPr>
            <p:ph type="title"/>
          </p:nvPr>
        </p:nvSpPr>
        <p:spPr/>
        <p:txBody>
          <a:bodyPr/>
          <a:lstStyle/>
          <a:p>
            <a:r>
              <a:rPr lang="el-GR" dirty="0" err="1"/>
              <a:t>Ερωτηση</a:t>
            </a:r>
            <a:r>
              <a:rPr lang="el-GR" dirty="0"/>
              <a:t>: </a:t>
            </a:r>
            <a:r>
              <a:rPr lang="el-GR" cap="none" dirty="0"/>
              <a:t>Πώς αντιλαμβάνεστε την </a:t>
            </a:r>
            <a:r>
              <a:rPr lang="el-GR" cap="none" dirty="0" err="1"/>
              <a:t>ομαδοσυνεργατική</a:t>
            </a:r>
            <a:r>
              <a:rPr lang="el-GR" cap="none" dirty="0"/>
              <a:t> διδασκαλία και μάθηση</a:t>
            </a:r>
            <a:r>
              <a:rPr lang="el-GR" cap="none" dirty="0">
                <a:latin typeface="Trebuchet MS" panose="020B0603020202020204" pitchFamily="34" charset="0"/>
              </a:rPr>
              <a:t>;</a:t>
            </a:r>
            <a:endParaRPr lang="el-GR" cap="none" dirty="0"/>
          </a:p>
        </p:txBody>
      </p:sp>
      <p:pic>
        <p:nvPicPr>
          <p:cNvPr id="4" name="Content Placeholder 3">
            <a:extLst>
              <a:ext uri="{FF2B5EF4-FFF2-40B4-BE49-F238E27FC236}">
                <a16:creationId xmlns:a16="http://schemas.microsoft.com/office/drawing/2014/main" id="{19DF18EA-ED79-4872-A5DC-A3A517344C8B}"/>
              </a:ext>
            </a:extLst>
          </p:cNvPr>
          <p:cNvPicPr>
            <a:picLocks noGrp="1" noChangeAspect="1"/>
          </p:cNvPicPr>
          <p:nvPr>
            <p:ph idx="1"/>
          </p:nvPr>
        </p:nvPicPr>
        <p:blipFill>
          <a:blip r:embed="rId2"/>
          <a:stretch>
            <a:fillRect/>
          </a:stretch>
        </p:blipFill>
        <p:spPr>
          <a:xfrm>
            <a:off x="914400" y="2048255"/>
            <a:ext cx="4693919" cy="3486913"/>
          </a:xfrm>
          <a:prstGeom prst="rect">
            <a:avLst/>
          </a:prstGeom>
        </p:spPr>
      </p:pic>
      <p:pic>
        <p:nvPicPr>
          <p:cNvPr id="3" name="Picture 2">
            <a:extLst>
              <a:ext uri="{FF2B5EF4-FFF2-40B4-BE49-F238E27FC236}">
                <a16:creationId xmlns:a16="http://schemas.microsoft.com/office/drawing/2014/main" id="{36FFB57E-7FCA-46F4-B56A-389F48B8B769}"/>
              </a:ext>
            </a:extLst>
          </p:cNvPr>
          <p:cNvPicPr>
            <a:picLocks noChangeAspect="1"/>
          </p:cNvPicPr>
          <p:nvPr/>
        </p:nvPicPr>
        <p:blipFill>
          <a:blip r:embed="rId3"/>
          <a:stretch>
            <a:fillRect/>
          </a:stretch>
        </p:blipFill>
        <p:spPr>
          <a:xfrm>
            <a:off x="6035040" y="2755392"/>
            <a:ext cx="5437632" cy="3795157"/>
          </a:xfrm>
          <a:prstGeom prst="rect">
            <a:avLst/>
          </a:prstGeom>
        </p:spPr>
      </p:pic>
    </p:spTree>
    <p:extLst>
      <p:ext uri="{BB962C8B-B14F-4D97-AF65-F5344CB8AC3E}">
        <p14:creationId xmlns:p14="http://schemas.microsoft.com/office/powerpoint/2010/main" val="77455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D16F-4176-4437-B213-58756B9DF8BE}"/>
              </a:ext>
            </a:extLst>
          </p:cNvPr>
          <p:cNvSpPr>
            <a:spLocks noGrp="1"/>
          </p:cNvSpPr>
          <p:nvPr>
            <p:ph type="title"/>
          </p:nvPr>
        </p:nvSpPr>
        <p:spPr>
          <a:xfrm>
            <a:off x="581192" y="702156"/>
            <a:ext cx="11029616" cy="754111"/>
          </a:xfrm>
        </p:spPr>
        <p:txBody>
          <a:bodyPr/>
          <a:lstStyle/>
          <a:p>
            <a:pPr algn="ctr"/>
            <a:r>
              <a:rPr lang="el-GR" dirty="0"/>
              <a:t>Ομαδοσυνεργατικη μεθδοσ</a:t>
            </a:r>
          </a:p>
        </p:txBody>
      </p:sp>
      <p:sp>
        <p:nvSpPr>
          <p:cNvPr id="3" name="Content Placeholder 2">
            <a:extLst>
              <a:ext uri="{FF2B5EF4-FFF2-40B4-BE49-F238E27FC236}">
                <a16:creationId xmlns:a16="http://schemas.microsoft.com/office/drawing/2014/main" id="{C7AC15FD-F22D-47BE-B21F-7C5DBD962B80}"/>
              </a:ext>
            </a:extLst>
          </p:cNvPr>
          <p:cNvSpPr>
            <a:spLocks noGrp="1"/>
          </p:cNvSpPr>
          <p:nvPr>
            <p:ph idx="1"/>
          </p:nvPr>
        </p:nvSpPr>
        <p:spPr>
          <a:xfrm>
            <a:off x="581192" y="1885244"/>
            <a:ext cx="11029615" cy="4651023"/>
          </a:xfrm>
          <a:solidFill>
            <a:schemeClr val="accent2">
              <a:lumMod val="20000"/>
              <a:lumOff val="80000"/>
            </a:schemeClr>
          </a:solidFill>
        </p:spPr>
        <p:txBody>
          <a:bodyPr>
            <a:normAutofit/>
          </a:bodyPr>
          <a:lstStyle/>
          <a:p>
            <a:endParaRPr lang="el-GR" dirty="0"/>
          </a:p>
          <a:p>
            <a:r>
              <a:rPr lang="el-GR" sz="2400" dirty="0"/>
              <a:t>Κύριο χαρακτηριστικό της μεθόδου είναι το ότι οι μαθητές/τριεςμιας τάξης οργανώνονται, με συγκεκριμένα κριτήρια, σε ολιγομελείς ομάδες, για να πραγματοποιήσουν συγκεκριμένους διδακτικούς στόχους, μέσω της επεξεργασίας ενός θέματος. </a:t>
            </a:r>
          </a:p>
          <a:p>
            <a:r>
              <a:rPr lang="el-GR" sz="2400" dirty="0"/>
              <a:t>Εξασφαλίζει αυθεντικές καταστάσεις συλλογικής δράσης και επικοινωνίας που ενεργοποιούν  τους εκπαιδευόμενους,  καλλιεργούν την κριτική και δημιουργική σκέψη και αναπτύσσουν κοινωνική συνείδηση.</a:t>
            </a:r>
          </a:p>
          <a:p>
            <a:r>
              <a:rPr lang="el-GR" sz="2400" dirty="0"/>
              <a:t>Ο ρόλος του/της εκπαιδευτικού στην ομαδοσυνεργατική μέθοδο οριοθετείται στη διαμεσολάβηση, εμψύχωση και το συντονισμό  δράσης  των ομάδων, ενώ ταυτόχρονα λειτουργεί και συμβουλευτικά.</a:t>
            </a:r>
          </a:p>
          <a:p>
            <a:endParaRPr lang="el-GR" dirty="0"/>
          </a:p>
        </p:txBody>
      </p:sp>
    </p:spTree>
    <p:extLst>
      <p:ext uri="{BB962C8B-B14F-4D97-AF65-F5344CB8AC3E}">
        <p14:creationId xmlns:p14="http://schemas.microsoft.com/office/powerpoint/2010/main" val="188433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EBFF-F378-432A-887D-2687C406DDDB}"/>
              </a:ext>
            </a:extLst>
          </p:cNvPr>
          <p:cNvSpPr>
            <a:spLocks noGrp="1"/>
          </p:cNvSpPr>
          <p:nvPr>
            <p:ph type="title"/>
          </p:nvPr>
        </p:nvSpPr>
        <p:spPr/>
        <p:txBody>
          <a:bodyPr/>
          <a:lstStyle/>
          <a:p>
            <a:pPr algn="ctr"/>
            <a:r>
              <a:rPr lang="el-GR" dirty="0" err="1"/>
              <a:t>Πλεονεκτηματα</a:t>
            </a:r>
            <a:r>
              <a:rPr lang="el-GR" dirty="0"/>
              <a:t> </a:t>
            </a:r>
            <a:r>
              <a:rPr lang="el-GR" dirty="0" err="1"/>
              <a:t>ομαδοσυνεργατικΗσ</a:t>
            </a:r>
            <a:r>
              <a:rPr lang="el-GR" dirty="0"/>
              <a:t> μεθοδου</a:t>
            </a:r>
          </a:p>
        </p:txBody>
      </p:sp>
      <p:sp>
        <p:nvSpPr>
          <p:cNvPr id="3" name="Content Placeholder 2">
            <a:extLst>
              <a:ext uri="{FF2B5EF4-FFF2-40B4-BE49-F238E27FC236}">
                <a16:creationId xmlns:a16="http://schemas.microsoft.com/office/drawing/2014/main" id="{00D013A2-3034-4CD4-B0FE-372B15065A26}"/>
              </a:ext>
            </a:extLst>
          </p:cNvPr>
          <p:cNvSpPr>
            <a:spLocks noGrp="1"/>
          </p:cNvSpPr>
          <p:nvPr>
            <p:ph idx="1"/>
          </p:nvPr>
        </p:nvSpPr>
        <p:spPr>
          <a:xfrm>
            <a:off x="581192" y="1941690"/>
            <a:ext cx="11029615" cy="4251846"/>
          </a:xfrm>
        </p:spPr>
        <p:txBody>
          <a:bodyPr>
            <a:normAutofit/>
          </a:bodyPr>
          <a:lstStyle/>
          <a:p>
            <a:r>
              <a:rPr lang="el-GR" sz="2400" dirty="0"/>
              <a:t>Αναπτύσσεται η αυτονομία των εκπαιδευομένων</a:t>
            </a:r>
          </a:p>
          <a:p>
            <a:r>
              <a:rPr lang="el-GR" sz="2400" dirty="0"/>
              <a:t>Επιτυγχάνονται αποτελεσματικά οι εκπαιδευτικοί στόχοι όλων των επιπέδων και κυρίως των ικανοτήτων και στάσεων</a:t>
            </a:r>
          </a:p>
          <a:p>
            <a:r>
              <a:rPr lang="el-GR" sz="2400" dirty="0"/>
              <a:t>Ενεργητική συμμετοχή</a:t>
            </a:r>
          </a:p>
          <a:p>
            <a:r>
              <a:rPr lang="el-GR" sz="2400" dirty="0"/>
              <a:t>Κινητοποίηση και διατήρηση του ενδιαφέροντος των μαθητών</a:t>
            </a:r>
          </a:p>
          <a:p>
            <a:r>
              <a:rPr lang="el-GR" sz="2400" dirty="0"/>
              <a:t>Ανάπτυξη κλίματος συνεργατικότητας</a:t>
            </a:r>
          </a:p>
          <a:p>
            <a:r>
              <a:rPr lang="el-GR" sz="2400" dirty="0"/>
              <a:t>Εξοικονόμηση χρόνου όταν οι ομάδες εργάζονται σε διαφορετικά αντικείμενα.</a:t>
            </a:r>
          </a:p>
        </p:txBody>
      </p:sp>
    </p:spTree>
    <p:extLst>
      <p:ext uri="{BB962C8B-B14F-4D97-AF65-F5344CB8AC3E}">
        <p14:creationId xmlns:p14="http://schemas.microsoft.com/office/powerpoint/2010/main" val="174190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B07B-E83F-4AE7-AD1B-90EAB3DCEE1A}"/>
              </a:ext>
            </a:extLst>
          </p:cNvPr>
          <p:cNvSpPr>
            <a:spLocks noGrp="1"/>
          </p:cNvSpPr>
          <p:nvPr>
            <p:ph type="title"/>
          </p:nvPr>
        </p:nvSpPr>
        <p:spPr>
          <a:xfrm>
            <a:off x="581192" y="804672"/>
            <a:ext cx="11029616" cy="820928"/>
          </a:xfrm>
        </p:spPr>
        <p:txBody>
          <a:bodyPr>
            <a:normAutofit fontScale="90000"/>
          </a:bodyPr>
          <a:lstStyle/>
          <a:p>
            <a:pPr algn="ctr"/>
            <a:br>
              <a:rPr lang="el-GR" dirty="0"/>
            </a:br>
            <a:br>
              <a:rPr lang="el-GR" dirty="0"/>
            </a:br>
            <a:r>
              <a:rPr lang="el-GR" sz="3100" dirty="0"/>
              <a:t>ΚριτΗρια διαχωρισμοΥ Ομαδων</a:t>
            </a:r>
            <a:br>
              <a:rPr lang="el-GR" dirty="0"/>
            </a:br>
            <a:endParaRPr lang="el-GR" dirty="0"/>
          </a:p>
        </p:txBody>
      </p:sp>
      <p:sp>
        <p:nvSpPr>
          <p:cNvPr id="3" name="Content Placeholder 2">
            <a:extLst>
              <a:ext uri="{FF2B5EF4-FFF2-40B4-BE49-F238E27FC236}">
                <a16:creationId xmlns:a16="http://schemas.microsoft.com/office/drawing/2014/main" id="{B00412D2-5039-4669-A5FD-20E6D48D7594}"/>
              </a:ext>
            </a:extLst>
          </p:cNvPr>
          <p:cNvSpPr>
            <a:spLocks noGrp="1"/>
          </p:cNvSpPr>
          <p:nvPr>
            <p:ph idx="1"/>
          </p:nvPr>
        </p:nvSpPr>
        <p:spPr>
          <a:xfrm>
            <a:off x="581192" y="1546579"/>
            <a:ext cx="11029615" cy="5311422"/>
          </a:xfrm>
        </p:spPr>
        <p:txBody>
          <a:bodyPr>
            <a:normAutofit/>
          </a:bodyPr>
          <a:lstStyle/>
          <a:p>
            <a:r>
              <a:rPr lang="el-GR" sz="2400" dirty="0"/>
              <a:t>Τυχαία</a:t>
            </a:r>
          </a:p>
          <a:p>
            <a:r>
              <a:rPr lang="el-GR" sz="2400" dirty="0"/>
              <a:t>Κατά την επιθυμία των εκπαιδευόμενων</a:t>
            </a:r>
          </a:p>
          <a:p>
            <a:r>
              <a:rPr lang="el-GR" sz="2400" dirty="0"/>
              <a:t>Ανάλογα με το επίπεδο των μαθητών</a:t>
            </a:r>
          </a:p>
          <a:p>
            <a:r>
              <a:rPr lang="el-GR" sz="2400" dirty="0"/>
              <a:t>Ανάλογα με τη γνώση του θέματος</a:t>
            </a:r>
          </a:p>
          <a:p>
            <a:pPr marL="0" indent="0">
              <a:buNone/>
            </a:pPr>
            <a:endParaRPr lang="el-GR" sz="2400" dirty="0"/>
          </a:p>
          <a:p>
            <a:pPr marL="0" indent="0">
              <a:buNone/>
            </a:pPr>
            <a:r>
              <a:rPr lang="el-GR" sz="2400" dirty="0"/>
              <a:t>Σκόπιμο είναι να αλλάζει η σύνθεση τους, ώστε να γίνεται πληρέστερη αξιοποίηση των συμμετεχόντων.</a:t>
            </a:r>
          </a:p>
        </p:txBody>
      </p:sp>
    </p:spTree>
    <p:extLst>
      <p:ext uri="{BB962C8B-B14F-4D97-AF65-F5344CB8AC3E}">
        <p14:creationId xmlns:p14="http://schemas.microsoft.com/office/powerpoint/2010/main" val="65034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2D7F-4B89-443E-9AA6-2630908AD2B9}"/>
              </a:ext>
            </a:extLst>
          </p:cNvPr>
          <p:cNvSpPr>
            <a:spLocks noGrp="1"/>
          </p:cNvSpPr>
          <p:nvPr>
            <p:ph type="title"/>
          </p:nvPr>
        </p:nvSpPr>
        <p:spPr>
          <a:xfrm>
            <a:off x="581192" y="722488"/>
            <a:ext cx="11029616" cy="620889"/>
          </a:xfrm>
        </p:spPr>
        <p:txBody>
          <a:bodyPr>
            <a:normAutofit fontScale="90000"/>
          </a:bodyPr>
          <a:lstStyle/>
          <a:p>
            <a:pPr algn="ctr"/>
            <a:r>
              <a:rPr lang="el-GR" dirty="0"/>
              <a:t>Σωστη προετοιμασια-προδιαγραφεσ για ομαδοσυνεργατικη μεθοδο</a:t>
            </a:r>
          </a:p>
        </p:txBody>
      </p:sp>
      <p:sp>
        <p:nvSpPr>
          <p:cNvPr id="3" name="Content Placeholder 2">
            <a:extLst>
              <a:ext uri="{FF2B5EF4-FFF2-40B4-BE49-F238E27FC236}">
                <a16:creationId xmlns:a16="http://schemas.microsoft.com/office/drawing/2014/main" id="{E1144852-6DA1-4DF5-9097-0728AFC032CC}"/>
              </a:ext>
            </a:extLst>
          </p:cNvPr>
          <p:cNvSpPr>
            <a:spLocks noGrp="1"/>
          </p:cNvSpPr>
          <p:nvPr>
            <p:ph idx="1"/>
          </p:nvPr>
        </p:nvSpPr>
        <p:spPr>
          <a:xfrm>
            <a:off x="581192" y="1467556"/>
            <a:ext cx="11029615" cy="5390444"/>
          </a:xfrm>
        </p:spPr>
        <p:txBody>
          <a:bodyPr>
            <a:noAutofit/>
          </a:bodyPr>
          <a:lstStyle/>
          <a:p>
            <a:pPr marL="0" indent="0">
              <a:buNone/>
            </a:pPr>
            <a:endParaRPr lang="en-US" sz="800" dirty="0"/>
          </a:p>
          <a:p>
            <a:endParaRPr lang="en-US" sz="800" dirty="0"/>
          </a:p>
          <a:p>
            <a:r>
              <a:rPr lang="el-GR" sz="2000" dirty="0"/>
              <a:t>Πριν ξεκινήσουν οι ομάδες να εργάζονται, ο/η</a:t>
            </a:r>
            <a:r>
              <a:rPr lang="en-US" sz="2000" dirty="0"/>
              <a:t> </a:t>
            </a:r>
            <a:r>
              <a:rPr lang="el-GR" sz="2000" dirty="0"/>
              <a:t>εκπαιδευτής/τρια πρέπει να έχει εξηγήσει τι αναμένεται από</a:t>
            </a:r>
            <a:r>
              <a:rPr lang="en-US" sz="2000" dirty="0"/>
              <a:t> </a:t>
            </a:r>
            <a:r>
              <a:rPr lang="el-GR" sz="2000" dirty="0"/>
              <a:t>τις ομάδες.</a:t>
            </a:r>
            <a:r>
              <a:rPr lang="en-US" sz="2000" dirty="0"/>
              <a:t> </a:t>
            </a:r>
            <a:r>
              <a:rPr lang="el-GR" sz="2000" dirty="0"/>
              <a:t>Οι οδηγίες μπορεί να</a:t>
            </a:r>
            <a:r>
              <a:rPr lang="en-US" sz="2000" dirty="0"/>
              <a:t> </a:t>
            </a:r>
            <a:r>
              <a:rPr lang="el-GR" sz="2000" dirty="0"/>
              <a:t>δοθούν γραπτώς στις ομάδες ή να αναγραφούν στον πίνακα.</a:t>
            </a:r>
          </a:p>
          <a:p>
            <a:r>
              <a:rPr lang="el-GR" sz="2000" dirty="0"/>
              <a:t>Θα πρέπει να διευκρινιστεί ο χρόνος που έχουν στη διάθεσή τους οι ομάδες για να επεξεργαστούν το ζήτημα που τους δόθηκε.</a:t>
            </a:r>
          </a:p>
          <a:p>
            <a:r>
              <a:rPr lang="el-GR" sz="2000" dirty="0"/>
              <a:t>Κάθε ομάδα θα επιλέξει τον εκπρόσωπό της.</a:t>
            </a:r>
          </a:p>
          <a:p>
            <a:r>
              <a:rPr lang="el-GR" sz="2000" dirty="0"/>
              <a:t>Ιδανικός αριθμός μελών σε κάθε υποομάδα είναι τα πέντε άτομα το μέγιστο.</a:t>
            </a:r>
          </a:p>
          <a:p>
            <a:r>
              <a:rPr lang="el-GR" sz="2000" dirty="0"/>
              <a:t>Λίγο πριν από τη λήξη του διαθέσιμου χρόνου, ο/η εκπαιδευτής/τρια επισκέπτεται τις ομάδες για να υπενθυμίζει ότι πλησιάζει η στιγμή ολοκλήρωσης της εργασίας τους.</a:t>
            </a:r>
          </a:p>
          <a:p>
            <a:r>
              <a:rPr lang="el-GR" sz="2000" dirty="0"/>
              <a:t>Τα μέλη των ομάδων παρουσιάζουν, μέσω των εκπροσώπων τους, τις απόψεις τους στην ολομέλεια και έχουν τη δυνατότητα να ακούσουν τις άλλες απόψεις, να συγκρίνουν κλπ.</a:t>
            </a:r>
          </a:p>
        </p:txBody>
      </p:sp>
    </p:spTree>
    <p:extLst>
      <p:ext uri="{BB962C8B-B14F-4D97-AF65-F5344CB8AC3E}">
        <p14:creationId xmlns:p14="http://schemas.microsoft.com/office/powerpoint/2010/main" val="403906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EF35-D00E-464D-B2BF-AC9F3DC4EB38}"/>
              </a:ext>
            </a:extLst>
          </p:cNvPr>
          <p:cNvSpPr>
            <a:spLocks noGrp="1"/>
          </p:cNvSpPr>
          <p:nvPr>
            <p:ph type="title"/>
          </p:nvPr>
        </p:nvSpPr>
        <p:spPr/>
        <p:txBody>
          <a:bodyPr/>
          <a:lstStyle/>
          <a:p>
            <a:pPr algn="ctr"/>
            <a:r>
              <a:rPr lang="el-GR" dirty="0" err="1"/>
              <a:t>Ερωτησεισ</a:t>
            </a:r>
            <a:r>
              <a:rPr lang="el-GR" dirty="0"/>
              <a:t> ΓΙΑ </a:t>
            </a:r>
            <a:r>
              <a:rPr lang="el-GR" dirty="0" err="1"/>
              <a:t>προβληματισμο</a:t>
            </a:r>
            <a:endParaRPr lang="el-GR" dirty="0"/>
          </a:p>
        </p:txBody>
      </p:sp>
      <p:sp>
        <p:nvSpPr>
          <p:cNvPr id="3" name="Content Placeholder 2">
            <a:extLst>
              <a:ext uri="{FF2B5EF4-FFF2-40B4-BE49-F238E27FC236}">
                <a16:creationId xmlns:a16="http://schemas.microsoft.com/office/drawing/2014/main" id="{C49B4CC2-4AFB-4C9B-963E-5A6E48C4BA40}"/>
              </a:ext>
            </a:extLst>
          </p:cNvPr>
          <p:cNvSpPr>
            <a:spLocks noGrp="1"/>
          </p:cNvSpPr>
          <p:nvPr>
            <p:ph idx="1"/>
          </p:nvPr>
        </p:nvSpPr>
        <p:spPr/>
        <p:txBody>
          <a:bodyPr>
            <a:normAutofit lnSpcReduction="10000"/>
          </a:bodyPr>
          <a:lstStyle/>
          <a:p>
            <a:pPr>
              <a:buFont typeface="Wingdings" panose="05000000000000000000" pitchFamily="2" charset="2"/>
              <a:buChar char="ü"/>
            </a:pPr>
            <a:r>
              <a:rPr lang="el-GR" sz="2800" dirty="0"/>
              <a:t>Πόσα άτομα, κατά την γνώμη σας, πρέπει να έχει η κάθε ομάδα στην </a:t>
            </a:r>
            <a:r>
              <a:rPr lang="el-GR" sz="2800" dirty="0" err="1"/>
              <a:t>ομαδοσυνεργατική</a:t>
            </a:r>
            <a:r>
              <a:rPr lang="el-GR" sz="2800" dirty="0"/>
              <a:t> διδασκαλία; (Ας αναφερθούμε </a:t>
            </a:r>
            <a:r>
              <a:rPr lang="el-GR" sz="2800" dirty="0" err="1"/>
              <a:t>π.χ</a:t>
            </a:r>
            <a:r>
              <a:rPr lang="el-GR" sz="2800" dirty="0"/>
              <a:t> σε επίπεδο δευτεροβάθμιας εκπαίδευσης); (Η απάντηση στο σχόλιο κάτω).</a:t>
            </a:r>
          </a:p>
          <a:p>
            <a:endParaRPr lang="el-GR" sz="2800" dirty="0"/>
          </a:p>
          <a:p>
            <a:pPr marL="342900" indent="-342900">
              <a:buFont typeface="Wingdings" panose="05000000000000000000" pitchFamily="2" charset="2"/>
              <a:buChar char="ü"/>
            </a:pPr>
            <a:r>
              <a:rPr lang="el-GR" altLang="en-US" sz="2800" dirty="0"/>
              <a:t>Όταν οι μαθητές οργανώνονται σε ομάδες «μεικτών </a:t>
            </a:r>
            <a:r>
              <a:rPr lang="el-GR" altLang="en-US" sz="2800" dirty="0" err="1"/>
              <a:t>ικανοτ</a:t>
            </a:r>
            <a:r>
              <a:rPr lang="en-US" altLang="en-US" sz="2800" dirty="0"/>
              <a:t>ή</a:t>
            </a:r>
            <a:r>
              <a:rPr lang="el-GR" altLang="en-US" sz="2800" dirty="0"/>
              <a:t>τω</a:t>
            </a:r>
            <a:r>
              <a:rPr lang="en-US" altLang="en-US" sz="2800" dirty="0"/>
              <a:t>ν</a:t>
            </a:r>
            <a:r>
              <a:rPr lang="el-GR" altLang="en-US" sz="2800" dirty="0"/>
              <a:t>», όσοι έχουν υψηλότερες ικανότητες «επιβάλλονται» και «πρωτοστατούν» έναντι των μαθητών μέτριας η χαμηλότερης επίδοσης</a:t>
            </a:r>
            <a:r>
              <a:rPr lang="el-GR" altLang="en-US" sz="2800" dirty="0">
                <a:latin typeface="Trebuchet MS" panose="020B0603020202020204" pitchFamily="34" charset="0"/>
              </a:rPr>
              <a:t>;</a:t>
            </a:r>
            <a:endParaRPr lang="en-US" altLang="en-US" sz="2800" dirty="0"/>
          </a:p>
          <a:p>
            <a:endParaRPr lang="el-GR" sz="2800" dirty="0"/>
          </a:p>
        </p:txBody>
      </p:sp>
    </p:spTree>
    <p:extLst>
      <p:ext uri="{BB962C8B-B14F-4D97-AF65-F5344CB8AC3E}">
        <p14:creationId xmlns:p14="http://schemas.microsoft.com/office/powerpoint/2010/main" val="333459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C1C8-FEBF-495B-AA80-15E6D825F74A}"/>
              </a:ext>
            </a:extLst>
          </p:cNvPr>
          <p:cNvSpPr>
            <a:spLocks noGrp="1"/>
          </p:cNvSpPr>
          <p:nvPr>
            <p:ph type="title"/>
          </p:nvPr>
        </p:nvSpPr>
        <p:spPr>
          <a:xfrm>
            <a:off x="581192" y="702156"/>
            <a:ext cx="11029616" cy="776687"/>
          </a:xfrm>
        </p:spPr>
        <p:txBody>
          <a:bodyPr/>
          <a:lstStyle/>
          <a:p>
            <a:pPr algn="ctr"/>
            <a:r>
              <a:rPr lang="el-GR" dirty="0"/>
              <a:t>ΒΙΩΜΑΤΙΚΗ ΜΑθηση</a:t>
            </a:r>
          </a:p>
        </p:txBody>
      </p:sp>
      <p:sp>
        <p:nvSpPr>
          <p:cNvPr id="3" name="Content Placeholder 2">
            <a:extLst>
              <a:ext uri="{FF2B5EF4-FFF2-40B4-BE49-F238E27FC236}">
                <a16:creationId xmlns:a16="http://schemas.microsoft.com/office/drawing/2014/main" id="{77978187-531C-4B17-869F-D6EDDCC6EB68}"/>
              </a:ext>
            </a:extLst>
          </p:cNvPr>
          <p:cNvSpPr>
            <a:spLocks noGrp="1"/>
          </p:cNvSpPr>
          <p:nvPr>
            <p:ph idx="1"/>
          </p:nvPr>
        </p:nvSpPr>
        <p:spPr>
          <a:xfrm>
            <a:off x="581192" y="1682497"/>
            <a:ext cx="11029615" cy="4797326"/>
          </a:xfrm>
        </p:spPr>
        <p:txBody>
          <a:bodyPr/>
          <a:lstStyle/>
          <a:p>
            <a:endParaRPr lang="el-GR" dirty="0"/>
          </a:p>
          <a:p>
            <a:r>
              <a:rPr lang="el-GR" sz="2400" dirty="0"/>
              <a:t>Αποτελεί μια ενεργητική μέθοδο μάθησης, κατά την οποία οι εκπαιδευόμενοι βιώνουν το υπό διερεύνηση γνωστικό αντικείμενο καθώς το εξερευνούν μέσα από τις εμπειρίες τους.  </a:t>
            </a:r>
          </a:p>
          <a:p>
            <a:r>
              <a:rPr lang="el-GR" sz="2400" b="1" dirty="0"/>
              <a:t>Αξιοποιούνται  τα βιώματά τους </a:t>
            </a:r>
            <a:r>
              <a:rPr lang="el-GR" sz="2400" dirty="0"/>
              <a:t>ή </a:t>
            </a:r>
            <a:r>
              <a:rPr lang="el-GR" sz="2400" b="1" dirty="0"/>
              <a:t>προκαλούνται  νέα βιώματα. </a:t>
            </a:r>
          </a:p>
          <a:p>
            <a:r>
              <a:rPr lang="el-GR" sz="2400" dirty="0"/>
              <a:t>Βασίζεται στις </a:t>
            </a:r>
            <a:r>
              <a:rPr lang="el-GR" sz="2400" b="1" dirty="0"/>
              <a:t>αρχές του κοινωνικού </a:t>
            </a:r>
            <a:r>
              <a:rPr lang="el-GR" sz="2400" b="1" dirty="0" err="1"/>
              <a:t>εποικοδομισμού</a:t>
            </a:r>
            <a:r>
              <a:rPr lang="el-GR" sz="2400" dirty="0"/>
              <a:t>, σύμφωνα με τον οποίο η πραγματικότητα δομείται και ερμηνεύεται με βάση την εμπειρία, το ατομικό, πολιτισμικό και </a:t>
            </a:r>
            <a:r>
              <a:rPr lang="el-GR" sz="2400" dirty="0" err="1"/>
              <a:t>κοινωνικο</a:t>
            </a:r>
            <a:r>
              <a:rPr lang="el-GR" sz="2400" dirty="0"/>
              <a:t>-οικονομικό πλαίσιο του ατόμου. </a:t>
            </a:r>
          </a:p>
          <a:p>
            <a:r>
              <a:rPr lang="el-GR" sz="2400" b="1" dirty="0"/>
              <a:t>Πραγματώνεται καλύτερα με επισκέψεις σε χώρους εργασίας (επισκέψεις πεδίου). </a:t>
            </a:r>
          </a:p>
          <a:p>
            <a:endParaRPr lang="el-GR" dirty="0"/>
          </a:p>
        </p:txBody>
      </p:sp>
    </p:spTree>
    <p:extLst>
      <p:ext uri="{BB962C8B-B14F-4D97-AF65-F5344CB8AC3E}">
        <p14:creationId xmlns:p14="http://schemas.microsoft.com/office/powerpoint/2010/main" val="20026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0FB9-5004-43F8-8803-528A699AF817}"/>
              </a:ext>
            </a:extLst>
          </p:cNvPr>
          <p:cNvSpPr>
            <a:spLocks noGrp="1"/>
          </p:cNvSpPr>
          <p:nvPr>
            <p:ph type="title"/>
          </p:nvPr>
        </p:nvSpPr>
        <p:spPr>
          <a:xfrm>
            <a:off x="581192" y="702156"/>
            <a:ext cx="11029616" cy="821844"/>
          </a:xfrm>
        </p:spPr>
        <p:txBody>
          <a:bodyPr/>
          <a:lstStyle/>
          <a:p>
            <a:pPr algn="ctr"/>
            <a:r>
              <a:rPr lang="el-GR" dirty="0"/>
              <a:t>Πως </a:t>
            </a:r>
            <a:r>
              <a:rPr lang="el-GR" dirty="0" err="1"/>
              <a:t>πραγματωνεται</a:t>
            </a:r>
            <a:r>
              <a:rPr lang="el-GR" dirty="0"/>
              <a:t> η </a:t>
            </a:r>
            <a:r>
              <a:rPr lang="el-GR" dirty="0" err="1"/>
              <a:t>βιωματικη</a:t>
            </a:r>
            <a:r>
              <a:rPr lang="el-GR" dirty="0"/>
              <a:t> </a:t>
            </a:r>
            <a:r>
              <a:rPr lang="el-GR" dirty="0" err="1"/>
              <a:t>μαθηση</a:t>
            </a:r>
            <a:r>
              <a:rPr lang="el-GR" dirty="0">
                <a:latin typeface="Trebuchet MS" panose="020B0603020202020204" pitchFamily="34" charset="0"/>
              </a:rPr>
              <a:t>;</a:t>
            </a:r>
            <a:endParaRPr lang="el-GR" dirty="0"/>
          </a:p>
        </p:txBody>
      </p:sp>
      <p:sp>
        <p:nvSpPr>
          <p:cNvPr id="3" name="Content Placeholder 2">
            <a:extLst>
              <a:ext uri="{FF2B5EF4-FFF2-40B4-BE49-F238E27FC236}">
                <a16:creationId xmlns:a16="http://schemas.microsoft.com/office/drawing/2014/main" id="{E8D482D4-91B8-4B7C-8294-DC0A5F6C1B69}"/>
              </a:ext>
            </a:extLst>
          </p:cNvPr>
          <p:cNvSpPr>
            <a:spLocks noGrp="1"/>
          </p:cNvSpPr>
          <p:nvPr>
            <p:ph idx="1"/>
          </p:nvPr>
        </p:nvSpPr>
        <p:spPr>
          <a:xfrm>
            <a:off x="581192" y="2157984"/>
            <a:ext cx="11029615" cy="4700016"/>
          </a:xfrm>
        </p:spPr>
        <p:txBody>
          <a:bodyPr>
            <a:normAutofit fontScale="92500" lnSpcReduction="10000"/>
          </a:bodyPr>
          <a:lstStyle/>
          <a:p>
            <a:endParaRPr lang="el-GR" sz="2400" dirty="0"/>
          </a:p>
          <a:p>
            <a:r>
              <a:rPr lang="en-US" sz="2400" dirty="0"/>
              <a:t>E</a:t>
            </a:r>
            <a:r>
              <a:rPr lang="el-GR" sz="2400" dirty="0" err="1"/>
              <a:t>κπαιδευτικές</a:t>
            </a:r>
            <a:r>
              <a:rPr lang="el-GR" sz="2400" dirty="0"/>
              <a:t> εκδρομές</a:t>
            </a:r>
          </a:p>
          <a:p>
            <a:r>
              <a:rPr lang="el-GR" sz="2400" dirty="0"/>
              <a:t>Κοινωνικές δράσεις εθελοντισμού</a:t>
            </a:r>
          </a:p>
          <a:p>
            <a:r>
              <a:rPr lang="el-GR" sz="2400" dirty="0"/>
              <a:t>Εμπειρίες</a:t>
            </a:r>
            <a:r>
              <a:rPr lang="en-US" sz="2400" dirty="0"/>
              <a:t> </a:t>
            </a:r>
            <a:r>
              <a:rPr lang="el-GR" sz="2400" dirty="0"/>
              <a:t>(στοιχείο περιπέτειας/πρόσκοποι, αναρρίχηση σε βουνό, κατασκήνωση στο δάσος, ...)</a:t>
            </a:r>
          </a:p>
          <a:p>
            <a:r>
              <a:rPr lang="el-GR" sz="2400" dirty="0"/>
              <a:t>Συνεντεύξεις προσώπων (φανταστικές ή πραγματικές) </a:t>
            </a:r>
          </a:p>
          <a:p>
            <a:r>
              <a:rPr lang="el-GR" sz="2400" dirty="0"/>
              <a:t>Παρατήρηση πεδίου</a:t>
            </a:r>
          </a:p>
          <a:p>
            <a:r>
              <a:rPr lang="el-GR" sz="2400" dirty="0"/>
              <a:t>Παιχνίδια ρόλων</a:t>
            </a:r>
          </a:p>
          <a:p>
            <a:r>
              <a:rPr lang="el-GR" sz="2400" dirty="0"/>
              <a:t>Κατασκευές (</a:t>
            </a:r>
            <a:r>
              <a:rPr lang="el-GR" sz="2400" dirty="0" err="1"/>
              <a:t>π.χ</a:t>
            </a:r>
            <a:r>
              <a:rPr lang="el-GR" sz="2400" dirty="0"/>
              <a:t> κατασκευή με χαρτόνι τρισδιάστατης πυραμίδας διατροφής σε ενότητα διατροφής)</a:t>
            </a:r>
          </a:p>
          <a:p>
            <a:r>
              <a:rPr lang="el-GR" sz="2400" dirty="0"/>
              <a:t>Μακέτες</a:t>
            </a:r>
          </a:p>
          <a:p>
            <a:pPr marL="0" indent="0">
              <a:buNone/>
            </a:pPr>
            <a:endParaRPr lang="el-GR" sz="2400" dirty="0"/>
          </a:p>
          <a:p>
            <a:endParaRPr lang="el-GR" dirty="0"/>
          </a:p>
        </p:txBody>
      </p:sp>
    </p:spTree>
    <p:extLst>
      <p:ext uri="{BB962C8B-B14F-4D97-AF65-F5344CB8AC3E}">
        <p14:creationId xmlns:p14="http://schemas.microsoft.com/office/powerpoint/2010/main" val="193821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8"/>
          <p:cNvGrpSpPr/>
          <p:nvPr/>
        </p:nvGrpSpPr>
        <p:grpSpPr>
          <a:xfrm>
            <a:off x="6042661" y="4023361"/>
            <a:ext cx="2828925" cy="2675002"/>
            <a:chOff x="6091428" y="4415028"/>
            <a:chExt cx="2828925" cy="2295525"/>
          </a:xfrm>
        </p:grpSpPr>
        <p:sp>
          <p:nvSpPr>
            <p:cNvPr id="9" name="object 9"/>
            <p:cNvSpPr/>
            <p:nvPr/>
          </p:nvSpPr>
          <p:spPr>
            <a:xfrm>
              <a:off x="6096000" y="4419600"/>
              <a:ext cx="2819400" cy="2286000"/>
            </a:xfrm>
            <a:custGeom>
              <a:avLst/>
              <a:gdLst/>
              <a:ahLst/>
              <a:cxnLst/>
              <a:rect l="l" t="t" r="r" b="b"/>
              <a:pathLst>
                <a:path w="2819400" h="2286000">
                  <a:moveTo>
                    <a:pt x="2819400" y="0"/>
                  </a:moveTo>
                  <a:lnTo>
                    <a:pt x="0" y="0"/>
                  </a:lnTo>
                  <a:lnTo>
                    <a:pt x="0" y="1828800"/>
                  </a:lnTo>
                  <a:lnTo>
                    <a:pt x="1409700" y="2286000"/>
                  </a:lnTo>
                  <a:lnTo>
                    <a:pt x="2819400" y="1828800"/>
                  </a:lnTo>
                  <a:lnTo>
                    <a:pt x="2819400" y="0"/>
                  </a:lnTo>
                  <a:close/>
                </a:path>
              </a:pathLst>
            </a:custGeom>
            <a:solidFill>
              <a:srgbClr val="CC0099"/>
            </a:solidFill>
          </p:spPr>
          <p:txBody>
            <a:bodyPr wrap="square" lIns="0" tIns="0" rIns="0" bIns="0" rtlCol="0"/>
            <a:lstStyle/>
            <a:p>
              <a:endParaRPr/>
            </a:p>
          </p:txBody>
        </p:sp>
        <p:sp>
          <p:nvSpPr>
            <p:cNvPr id="10" name="object 10"/>
            <p:cNvSpPr/>
            <p:nvPr/>
          </p:nvSpPr>
          <p:spPr>
            <a:xfrm>
              <a:off x="6096000" y="4419600"/>
              <a:ext cx="2819400" cy="2286000"/>
            </a:xfrm>
            <a:custGeom>
              <a:avLst/>
              <a:gdLst/>
              <a:ahLst/>
              <a:cxnLst/>
              <a:rect l="l" t="t" r="r" b="b"/>
              <a:pathLst>
                <a:path w="2819400" h="2286000">
                  <a:moveTo>
                    <a:pt x="0" y="0"/>
                  </a:moveTo>
                  <a:lnTo>
                    <a:pt x="2819400" y="0"/>
                  </a:lnTo>
                  <a:lnTo>
                    <a:pt x="2819400" y="1828800"/>
                  </a:lnTo>
                  <a:lnTo>
                    <a:pt x="1409700" y="2286000"/>
                  </a:lnTo>
                  <a:lnTo>
                    <a:pt x="0" y="1828800"/>
                  </a:lnTo>
                  <a:lnTo>
                    <a:pt x="0" y="0"/>
                  </a:lnTo>
                  <a:close/>
                </a:path>
              </a:pathLst>
            </a:custGeom>
            <a:ln w="9144">
              <a:solidFill>
                <a:srgbClr val="FFFFFF"/>
              </a:solidFill>
            </a:ln>
          </p:spPr>
          <p:txBody>
            <a:bodyPr wrap="square" lIns="0" tIns="0" rIns="0" bIns="0" rtlCol="0"/>
            <a:lstStyle/>
            <a:p>
              <a:endParaRPr/>
            </a:p>
          </p:txBody>
        </p:sp>
      </p:grpSp>
      <p:grpSp>
        <p:nvGrpSpPr>
          <p:cNvPr id="11" name="object 11"/>
          <p:cNvGrpSpPr/>
          <p:nvPr/>
        </p:nvGrpSpPr>
        <p:grpSpPr>
          <a:xfrm>
            <a:off x="2714244" y="4023361"/>
            <a:ext cx="2828925" cy="2638426"/>
            <a:chOff x="3043427" y="4415028"/>
            <a:chExt cx="2828925" cy="2295525"/>
          </a:xfrm>
        </p:grpSpPr>
        <p:sp>
          <p:nvSpPr>
            <p:cNvPr id="12" name="object 12"/>
            <p:cNvSpPr/>
            <p:nvPr/>
          </p:nvSpPr>
          <p:spPr>
            <a:xfrm>
              <a:off x="3047999" y="4419600"/>
              <a:ext cx="2819400" cy="2286000"/>
            </a:xfrm>
            <a:custGeom>
              <a:avLst/>
              <a:gdLst/>
              <a:ahLst/>
              <a:cxnLst/>
              <a:rect l="l" t="t" r="r" b="b"/>
              <a:pathLst>
                <a:path w="2819400" h="2286000">
                  <a:moveTo>
                    <a:pt x="2819400" y="0"/>
                  </a:moveTo>
                  <a:lnTo>
                    <a:pt x="0" y="0"/>
                  </a:lnTo>
                  <a:lnTo>
                    <a:pt x="0" y="1828800"/>
                  </a:lnTo>
                  <a:lnTo>
                    <a:pt x="1409700" y="2286000"/>
                  </a:lnTo>
                  <a:lnTo>
                    <a:pt x="2819400" y="1828800"/>
                  </a:lnTo>
                  <a:lnTo>
                    <a:pt x="2819400" y="0"/>
                  </a:lnTo>
                  <a:close/>
                </a:path>
              </a:pathLst>
            </a:custGeom>
            <a:solidFill>
              <a:srgbClr val="CC0099"/>
            </a:solidFill>
          </p:spPr>
          <p:txBody>
            <a:bodyPr wrap="square" lIns="0" tIns="0" rIns="0" bIns="0" rtlCol="0"/>
            <a:lstStyle/>
            <a:p>
              <a:endParaRPr/>
            </a:p>
          </p:txBody>
        </p:sp>
        <p:sp>
          <p:nvSpPr>
            <p:cNvPr id="13" name="object 13"/>
            <p:cNvSpPr/>
            <p:nvPr/>
          </p:nvSpPr>
          <p:spPr>
            <a:xfrm>
              <a:off x="3047999" y="4419600"/>
              <a:ext cx="2819400" cy="2286000"/>
            </a:xfrm>
            <a:custGeom>
              <a:avLst/>
              <a:gdLst/>
              <a:ahLst/>
              <a:cxnLst/>
              <a:rect l="l" t="t" r="r" b="b"/>
              <a:pathLst>
                <a:path w="2819400" h="2286000">
                  <a:moveTo>
                    <a:pt x="0" y="0"/>
                  </a:moveTo>
                  <a:lnTo>
                    <a:pt x="2819400" y="0"/>
                  </a:lnTo>
                  <a:lnTo>
                    <a:pt x="2819400" y="1828800"/>
                  </a:lnTo>
                  <a:lnTo>
                    <a:pt x="1409700" y="2286000"/>
                  </a:lnTo>
                  <a:lnTo>
                    <a:pt x="0" y="1828800"/>
                  </a:lnTo>
                  <a:lnTo>
                    <a:pt x="0" y="0"/>
                  </a:lnTo>
                  <a:close/>
                </a:path>
              </a:pathLst>
            </a:custGeom>
            <a:ln w="9144">
              <a:solidFill>
                <a:srgbClr val="FFFFFF"/>
              </a:solidFill>
            </a:ln>
          </p:spPr>
          <p:txBody>
            <a:bodyPr wrap="square" lIns="0" tIns="0" rIns="0" bIns="0" rtlCol="0"/>
            <a:lstStyle/>
            <a:p>
              <a:endParaRPr/>
            </a:p>
          </p:txBody>
        </p:sp>
      </p:grpSp>
      <p:grpSp>
        <p:nvGrpSpPr>
          <p:cNvPr id="14" name="object 14"/>
          <p:cNvGrpSpPr/>
          <p:nvPr/>
        </p:nvGrpSpPr>
        <p:grpSpPr>
          <a:xfrm>
            <a:off x="2877313" y="2391156"/>
            <a:ext cx="5559551" cy="1228725"/>
            <a:chOff x="3653028" y="2586227"/>
            <a:chExt cx="4581525" cy="1228725"/>
          </a:xfrm>
        </p:grpSpPr>
        <p:sp>
          <p:nvSpPr>
            <p:cNvPr id="15" name="object 15"/>
            <p:cNvSpPr/>
            <p:nvPr/>
          </p:nvSpPr>
          <p:spPr>
            <a:xfrm>
              <a:off x="3657600" y="2590799"/>
              <a:ext cx="4572000" cy="1219200"/>
            </a:xfrm>
            <a:custGeom>
              <a:avLst/>
              <a:gdLst/>
              <a:ahLst/>
              <a:cxnLst/>
              <a:rect l="l" t="t" r="r" b="b"/>
              <a:pathLst>
                <a:path w="4572000" h="1219200">
                  <a:moveTo>
                    <a:pt x="43688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4368800" y="1219200"/>
                  </a:lnTo>
                  <a:lnTo>
                    <a:pt x="4415405" y="1213835"/>
                  </a:lnTo>
                  <a:lnTo>
                    <a:pt x="4458181" y="1198554"/>
                  </a:lnTo>
                  <a:lnTo>
                    <a:pt x="4495909" y="1174573"/>
                  </a:lnTo>
                  <a:lnTo>
                    <a:pt x="4527373" y="1143109"/>
                  </a:lnTo>
                  <a:lnTo>
                    <a:pt x="4551354" y="1105381"/>
                  </a:lnTo>
                  <a:lnTo>
                    <a:pt x="4566635" y="1062605"/>
                  </a:lnTo>
                  <a:lnTo>
                    <a:pt x="4572000" y="1016000"/>
                  </a:lnTo>
                  <a:lnTo>
                    <a:pt x="4572000" y="203200"/>
                  </a:lnTo>
                  <a:lnTo>
                    <a:pt x="4566635" y="156594"/>
                  </a:lnTo>
                  <a:lnTo>
                    <a:pt x="4551354" y="113818"/>
                  </a:lnTo>
                  <a:lnTo>
                    <a:pt x="4527373" y="76090"/>
                  </a:lnTo>
                  <a:lnTo>
                    <a:pt x="4495909" y="44626"/>
                  </a:lnTo>
                  <a:lnTo>
                    <a:pt x="4458181" y="20645"/>
                  </a:lnTo>
                  <a:lnTo>
                    <a:pt x="4415405" y="5364"/>
                  </a:lnTo>
                  <a:lnTo>
                    <a:pt x="4368800" y="0"/>
                  </a:lnTo>
                  <a:close/>
                </a:path>
              </a:pathLst>
            </a:custGeom>
            <a:solidFill>
              <a:srgbClr val="000000"/>
            </a:solidFill>
          </p:spPr>
          <p:txBody>
            <a:bodyPr wrap="square" lIns="0" tIns="0" rIns="0" bIns="0" rtlCol="0"/>
            <a:lstStyle/>
            <a:p>
              <a:endParaRPr/>
            </a:p>
          </p:txBody>
        </p:sp>
        <p:sp>
          <p:nvSpPr>
            <p:cNvPr id="16" name="object 16"/>
            <p:cNvSpPr/>
            <p:nvPr/>
          </p:nvSpPr>
          <p:spPr>
            <a:xfrm>
              <a:off x="3657600" y="2590799"/>
              <a:ext cx="4572000" cy="1219200"/>
            </a:xfrm>
            <a:custGeom>
              <a:avLst/>
              <a:gdLst/>
              <a:ahLst/>
              <a:cxnLst/>
              <a:rect l="l" t="t" r="r" b="b"/>
              <a:pathLst>
                <a:path w="4572000" h="1219200">
                  <a:moveTo>
                    <a:pt x="0" y="203200"/>
                  </a:moveTo>
                  <a:lnTo>
                    <a:pt x="5364" y="156594"/>
                  </a:lnTo>
                  <a:lnTo>
                    <a:pt x="20645" y="113818"/>
                  </a:lnTo>
                  <a:lnTo>
                    <a:pt x="44626" y="76090"/>
                  </a:lnTo>
                  <a:lnTo>
                    <a:pt x="76090" y="44626"/>
                  </a:lnTo>
                  <a:lnTo>
                    <a:pt x="113818" y="20645"/>
                  </a:lnTo>
                  <a:lnTo>
                    <a:pt x="156594" y="5364"/>
                  </a:lnTo>
                  <a:lnTo>
                    <a:pt x="203200" y="0"/>
                  </a:lnTo>
                  <a:lnTo>
                    <a:pt x="4368800" y="0"/>
                  </a:lnTo>
                  <a:lnTo>
                    <a:pt x="4415405" y="5364"/>
                  </a:lnTo>
                  <a:lnTo>
                    <a:pt x="4458181" y="20645"/>
                  </a:lnTo>
                  <a:lnTo>
                    <a:pt x="4495909" y="44626"/>
                  </a:lnTo>
                  <a:lnTo>
                    <a:pt x="4527373" y="76090"/>
                  </a:lnTo>
                  <a:lnTo>
                    <a:pt x="4551354" y="113818"/>
                  </a:lnTo>
                  <a:lnTo>
                    <a:pt x="4566635" y="156594"/>
                  </a:lnTo>
                  <a:lnTo>
                    <a:pt x="4572000" y="203200"/>
                  </a:lnTo>
                  <a:lnTo>
                    <a:pt x="4572000" y="1016000"/>
                  </a:lnTo>
                  <a:lnTo>
                    <a:pt x="4566635" y="1062605"/>
                  </a:lnTo>
                  <a:lnTo>
                    <a:pt x="4551354" y="1105381"/>
                  </a:lnTo>
                  <a:lnTo>
                    <a:pt x="4527373" y="1143109"/>
                  </a:lnTo>
                  <a:lnTo>
                    <a:pt x="4495909" y="1174573"/>
                  </a:lnTo>
                  <a:lnTo>
                    <a:pt x="4458181" y="1198554"/>
                  </a:lnTo>
                  <a:lnTo>
                    <a:pt x="4415405" y="1213835"/>
                  </a:lnTo>
                  <a:lnTo>
                    <a:pt x="4368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9144">
              <a:solidFill>
                <a:srgbClr val="FFFFFF"/>
              </a:solidFill>
            </a:ln>
          </p:spPr>
          <p:txBody>
            <a:bodyPr wrap="square" lIns="0" tIns="0" rIns="0" bIns="0" rtlCol="0"/>
            <a:lstStyle/>
            <a:p>
              <a:endParaRPr/>
            </a:p>
          </p:txBody>
        </p:sp>
      </p:grpSp>
      <p:sp>
        <p:nvSpPr>
          <p:cNvPr id="32" name="object 32"/>
          <p:cNvSpPr txBox="1"/>
          <p:nvPr/>
        </p:nvSpPr>
        <p:spPr>
          <a:xfrm>
            <a:off x="3230880" y="2577211"/>
            <a:ext cx="4669537" cy="1038746"/>
          </a:xfrm>
          <a:prstGeom prst="rect">
            <a:avLst/>
          </a:prstGeom>
        </p:spPr>
        <p:txBody>
          <a:bodyPr vert="horz" wrap="square" lIns="0" tIns="12700" rIns="0" bIns="0" rtlCol="0">
            <a:spAutoFit/>
          </a:bodyPr>
          <a:lstStyle/>
          <a:p>
            <a:pPr marL="195580" indent="-182880">
              <a:lnSpc>
                <a:spcPts val="2735"/>
              </a:lnSpc>
              <a:spcBef>
                <a:spcPts val="100"/>
              </a:spcBef>
              <a:buChar char="•"/>
              <a:tabLst>
                <a:tab pos="195580" algn="l"/>
              </a:tabLst>
            </a:pPr>
            <a:r>
              <a:rPr sz="2400" spc="-5" dirty="0">
                <a:solidFill>
                  <a:srgbClr val="FFFFFF"/>
                </a:solidFill>
                <a:latin typeface="Times New Roman"/>
                <a:cs typeface="Times New Roman"/>
              </a:rPr>
              <a:t>Παρατήρηση</a:t>
            </a:r>
            <a:r>
              <a:rPr sz="2400" spc="-45" dirty="0">
                <a:solidFill>
                  <a:srgbClr val="FFFFFF"/>
                </a:solidFill>
                <a:latin typeface="Times New Roman"/>
                <a:cs typeface="Times New Roman"/>
              </a:rPr>
              <a:t> </a:t>
            </a:r>
            <a:r>
              <a:rPr sz="2400" dirty="0">
                <a:solidFill>
                  <a:srgbClr val="FFFFFF"/>
                </a:solidFill>
                <a:latin typeface="Times New Roman"/>
                <a:cs typeface="Times New Roman"/>
              </a:rPr>
              <a:t>ενός</a:t>
            </a:r>
            <a:r>
              <a:rPr sz="2400" spc="-30" dirty="0">
                <a:solidFill>
                  <a:srgbClr val="FFFFFF"/>
                </a:solidFill>
                <a:latin typeface="Times New Roman"/>
                <a:cs typeface="Times New Roman"/>
              </a:rPr>
              <a:t> </a:t>
            </a:r>
            <a:r>
              <a:rPr sz="2400" spc="-5" dirty="0">
                <a:solidFill>
                  <a:srgbClr val="FFFFFF"/>
                </a:solidFill>
                <a:latin typeface="Times New Roman"/>
                <a:cs typeface="Times New Roman"/>
              </a:rPr>
              <a:t>φαινομένου</a:t>
            </a:r>
            <a:endParaRPr sz="2400" dirty="0">
              <a:latin typeface="Times New Roman"/>
              <a:cs typeface="Times New Roman"/>
            </a:endParaRPr>
          </a:p>
          <a:p>
            <a:pPr marL="195580" indent="-182880">
              <a:lnSpc>
                <a:spcPts val="2590"/>
              </a:lnSpc>
              <a:buChar char="•"/>
              <a:tabLst>
                <a:tab pos="195580" algn="l"/>
              </a:tabLst>
            </a:pPr>
            <a:r>
              <a:rPr sz="2400" spc="-5" dirty="0">
                <a:solidFill>
                  <a:srgbClr val="FFFFFF"/>
                </a:solidFill>
                <a:latin typeface="Times New Roman"/>
                <a:cs typeface="Times New Roman"/>
              </a:rPr>
              <a:t>Συμμετοχή</a:t>
            </a:r>
            <a:r>
              <a:rPr sz="2400" spc="-30" dirty="0">
                <a:solidFill>
                  <a:srgbClr val="FFFFFF"/>
                </a:solidFill>
                <a:latin typeface="Times New Roman"/>
                <a:cs typeface="Times New Roman"/>
              </a:rPr>
              <a:t> </a:t>
            </a:r>
            <a:r>
              <a:rPr sz="2400" dirty="0">
                <a:solidFill>
                  <a:srgbClr val="FFFFFF"/>
                </a:solidFill>
                <a:latin typeface="Times New Roman"/>
                <a:cs typeface="Times New Roman"/>
              </a:rPr>
              <a:t>σε</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ενέργειες</a:t>
            </a:r>
            <a:endParaRPr sz="2400" dirty="0">
              <a:latin typeface="Times New Roman"/>
              <a:cs typeface="Times New Roman"/>
            </a:endParaRPr>
          </a:p>
          <a:p>
            <a:pPr marL="195580" indent="-182880">
              <a:lnSpc>
                <a:spcPts val="2735"/>
              </a:lnSpc>
              <a:buChar char="•"/>
              <a:tabLst>
                <a:tab pos="195580" algn="l"/>
              </a:tabLst>
            </a:pPr>
            <a:r>
              <a:rPr sz="2400" spc="-15" dirty="0">
                <a:solidFill>
                  <a:srgbClr val="FFFFFF"/>
                </a:solidFill>
                <a:latin typeface="Times New Roman"/>
                <a:cs typeface="Times New Roman"/>
              </a:rPr>
              <a:t>Στοχασμός </a:t>
            </a:r>
            <a:r>
              <a:rPr sz="2400" spc="-10" dirty="0">
                <a:solidFill>
                  <a:srgbClr val="FFFFFF"/>
                </a:solidFill>
                <a:latin typeface="Times New Roman"/>
                <a:cs typeface="Times New Roman"/>
              </a:rPr>
              <a:t>και </a:t>
            </a:r>
            <a:r>
              <a:rPr sz="2400" spc="-5" dirty="0">
                <a:solidFill>
                  <a:srgbClr val="FFFFFF"/>
                </a:solidFill>
                <a:latin typeface="Times New Roman"/>
                <a:cs typeface="Times New Roman"/>
              </a:rPr>
              <a:t>δράση</a:t>
            </a:r>
            <a:endParaRPr sz="2400" dirty="0">
              <a:latin typeface="Times New Roman"/>
              <a:cs typeface="Times New Roman"/>
            </a:endParaRPr>
          </a:p>
        </p:txBody>
      </p:sp>
      <p:sp>
        <p:nvSpPr>
          <p:cNvPr id="33" name="object 33"/>
          <p:cNvSpPr txBox="1"/>
          <p:nvPr/>
        </p:nvSpPr>
        <p:spPr>
          <a:xfrm>
            <a:off x="2877312" y="4303776"/>
            <a:ext cx="2755392" cy="1782539"/>
          </a:xfrm>
          <a:prstGeom prst="rect">
            <a:avLst/>
          </a:prstGeom>
        </p:spPr>
        <p:txBody>
          <a:bodyPr vert="horz" wrap="square" lIns="0" tIns="12700" rIns="0" bIns="0" rtlCol="0">
            <a:spAutoFit/>
          </a:bodyPr>
          <a:lstStyle/>
          <a:p>
            <a:pPr marL="203200" marR="280670">
              <a:spcBef>
                <a:spcPts val="100"/>
              </a:spcBef>
            </a:pPr>
            <a:r>
              <a:rPr sz="2000" b="1" dirty="0">
                <a:solidFill>
                  <a:srgbClr val="FFFFFF"/>
                </a:solidFill>
                <a:latin typeface="Times New Roman"/>
                <a:cs typeface="Times New Roman"/>
              </a:rPr>
              <a:t>Δραστηριότητες  μάθησης</a:t>
            </a:r>
            <a:r>
              <a:rPr sz="2000" b="1" spc="-15" dirty="0">
                <a:solidFill>
                  <a:srgbClr val="FFFFFF"/>
                </a:solidFill>
                <a:latin typeface="Times New Roman"/>
                <a:cs typeface="Times New Roman"/>
              </a:rPr>
              <a:t> </a:t>
            </a:r>
            <a:r>
              <a:rPr sz="2000" b="1" spc="-5" dirty="0">
                <a:solidFill>
                  <a:srgbClr val="FFFFFF"/>
                </a:solidFill>
                <a:latin typeface="Times New Roman"/>
                <a:cs typeface="Times New Roman"/>
              </a:rPr>
              <a:t>με:</a:t>
            </a:r>
            <a:endParaRPr sz="2000" b="1" dirty="0">
              <a:latin typeface="Times New Roman"/>
              <a:cs typeface="Times New Roman"/>
            </a:endParaRPr>
          </a:p>
          <a:p>
            <a:pPr marL="327660" indent="-315595">
              <a:spcBef>
                <a:spcPts val="1655"/>
              </a:spcBef>
              <a:buSzPct val="133333"/>
              <a:buFont typeface="Wingdings"/>
              <a:buChar char=""/>
              <a:tabLst>
                <a:tab pos="328295" algn="l"/>
              </a:tabLst>
            </a:pPr>
            <a:r>
              <a:rPr sz="2000" spc="-5" dirty="0">
                <a:solidFill>
                  <a:srgbClr val="FFFFFF"/>
                </a:solidFill>
                <a:latin typeface="Times New Roman"/>
                <a:cs typeface="Times New Roman"/>
              </a:rPr>
              <a:t>παραστατικό</a:t>
            </a:r>
            <a:r>
              <a:rPr sz="2000" spc="-95" dirty="0">
                <a:solidFill>
                  <a:srgbClr val="FFFFFF"/>
                </a:solidFill>
                <a:latin typeface="Times New Roman"/>
                <a:cs typeface="Times New Roman"/>
              </a:rPr>
              <a:t> </a:t>
            </a:r>
            <a:r>
              <a:rPr sz="2000" spc="-15" dirty="0">
                <a:solidFill>
                  <a:srgbClr val="FFFFFF"/>
                </a:solidFill>
                <a:latin typeface="Times New Roman"/>
                <a:cs typeface="Times New Roman"/>
              </a:rPr>
              <a:t>υλικό</a:t>
            </a:r>
            <a:endParaRPr sz="2000" dirty="0">
              <a:latin typeface="Times New Roman"/>
              <a:cs typeface="Times New Roman"/>
            </a:endParaRPr>
          </a:p>
          <a:p>
            <a:pPr marL="248920" indent="-236220">
              <a:spcBef>
                <a:spcPts val="145"/>
              </a:spcBef>
              <a:buFont typeface="Wingdings"/>
              <a:buChar char=""/>
              <a:tabLst>
                <a:tab pos="248920" algn="l"/>
              </a:tabLst>
            </a:pPr>
            <a:r>
              <a:rPr sz="2000" spc="-5" dirty="0">
                <a:solidFill>
                  <a:srgbClr val="FFFFFF"/>
                </a:solidFill>
                <a:latin typeface="Times New Roman"/>
                <a:cs typeface="Times New Roman"/>
              </a:rPr>
              <a:t>παιχνίδια</a:t>
            </a:r>
            <a:r>
              <a:rPr sz="2000" spc="-40" dirty="0">
                <a:solidFill>
                  <a:srgbClr val="FFFFFF"/>
                </a:solidFill>
                <a:latin typeface="Times New Roman"/>
                <a:cs typeface="Times New Roman"/>
              </a:rPr>
              <a:t> </a:t>
            </a:r>
            <a:r>
              <a:rPr sz="2000" dirty="0">
                <a:solidFill>
                  <a:srgbClr val="FFFFFF"/>
                </a:solidFill>
                <a:latin typeface="Times New Roman"/>
                <a:cs typeface="Times New Roman"/>
              </a:rPr>
              <a:t>ρόλων</a:t>
            </a:r>
            <a:endParaRPr sz="2000" dirty="0">
              <a:latin typeface="Times New Roman"/>
              <a:cs typeface="Times New Roman"/>
            </a:endParaRPr>
          </a:p>
          <a:p>
            <a:pPr marL="248920" indent="-236220">
              <a:buFont typeface="Wingdings"/>
              <a:buChar char=""/>
              <a:tabLst>
                <a:tab pos="248920" algn="l"/>
              </a:tabLst>
            </a:pPr>
            <a:r>
              <a:rPr sz="2000" dirty="0">
                <a:solidFill>
                  <a:srgbClr val="FFFFFF"/>
                </a:solidFill>
                <a:latin typeface="Times New Roman"/>
                <a:cs typeface="Times New Roman"/>
              </a:rPr>
              <a:t>άμεσες</a:t>
            </a:r>
            <a:r>
              <a:rPr sz="2000" spc="-40" dirty="0">
                <a:solidFill>
                  <a:srgbClr val="FFFFFF"/>
                </a:solidFill>
                <a:latin typeface="Times New Roman"/>
                <a:cs typeface="Times New Roman"/>
              </a:rPr>
              <a:t> </a:t>
            </a:r>
            <a:r>
              <a:rPr sz="2000" spc="-5" dirty="0">
                <a:solidFill>
                  <a:srgbClr val="FFFFFF"/>
                </a:solidFill>
                <a:latin typeface="Times New Roman"/>
                <a:cs typeface="Times New Roman"/>
              </a:rPr>
              <a:t>εμπειρίες</a:t>
            </a:r>
            <a:endParaRPr sz="2000" dirty="0">
              <a:latin typeface="Times New Roman"/>
              <a:cs typeface="Times New Roman"/>
            </a:endParaRPr>
          </a:p>
        </p:txBody>
      </p:sp>
      <p:sp>
        <p:nvSpPr>
          <p:cNvPr id="34" name="object 34"/>
          <p:cNvSpPr txBox="1"/>
          <p:nvPr/>
        </p:nvSpPr>
        <p:spPr>
          <a:xfrm>
            <a:off x="6230113" y="4328159"/>
            <a:ext cx="2365248" cy="1749838"/>
          </a:xfrm>
          <a:prstGeom prst="rect">
            <a:avLst/>
          </a:prstGeom>
        </p:spPr>
        <p:txBody>
          <a:bodyPr vert="horz" wrap="square" lIns="0" tIns="43815" rIns="0" bIns="0" rtlCol="0">
            <a:spAutoFit/>
          </a:bodyPr>
          <a:lstStyle/>
          <a:p>
            <a:pPr marL="12700" marR="172720">
              <a:lnSpc>
                <a:spcPts val="1939"/>
              </a:lnSpc>
              <a:spcBef>
                <a:spcPts val="345"/>
              </a:spcBef>
            </a:pPr>
            <a:r>
              <a:rPr sz="2000" b="1" dirty="0">
                <a:solidFill>
                  <a:srgbClr val="FFFFFF"/>
                </a:solidFill>
                <a:latin typeface="Times New Roman"/>
                <a:cs typeface="Times New Roman"/>
              </a:rPr>
              <a:t>Δημιουργι</a:t>
            </a:r>
            <a:r>
              <a:rPr sz="2000" b="1" spc="-50" dirty="0">
                <a:solidFill>
                  <a:srgbClr val="FFFFFF"/>
                </a:solidFill>
                <a:latin typeface="Times New Roman"/>
                <a:cs typeface="Times New Roman"/>
              </a:rPr>
              <a:t>κ</a:t>
            </a:r>
            <a:r>
              <a:rPr sz="2000" b="1" dirty="0">
                <a:solidFill>
                  <a:srgbClr val="FFFFFF"/>
                </a:solidFill>
                <a:latin typeface="Times New Roman"/>
                <a:cs typeface="Times New Roman"/>
              </a:rPr>
              <a:t>ός  </a:t>
            </a:r>
            <a:r>
              <a:rPr sz="2000" b="1" spc="-20" dirty="0">
                <a:solidFill>
                  <a:srgbClr val="FFFFFF"/>
                </a:solidFill>
                <a:latin typeface="Times New Roman"/>
                <a:cs typeface="Times New Roman"/>
              </a:rPr>
              <a:t>Στοχασμός:</a:t>
            </a:r>
            <a:endParaRPr sz="2000" dirty="0">
              <a:latin typeface="Times New Roman"/>
              <a:cs typeface="Times New Roman"/>
            </a:endParaRPr>
          </a:p>
          <a:p>
            <a:pPr marL="192405" indent="-180340">
              <a:lnSpc>
                <a:spcPts val="2050"/>
              </a:lnSpc>
              <a:spcBef>
                <a:spcPts val="1275"/>
              </a:spcBef>
              <a:buSzPct val="94444"/>
              <a:buFont typeface="Wingdings"/>
              <a:buChar char=""/>
              <a:tabLst>
                <a:tab pos="193040" algn="l"/>
              </a:tabLst>
            </a:pPr>
            <a:r>
              <a:rPr sz="2000" spc="-5" dirty="0">
                <a:solidFill>
                  <a:srgbClr val="FFFFFF"/>
                </a:solidFill>
                <a:latin typeface="Times New Roman"/>
                <a:cs typeface="Times New Roman"/>
              </a:rPr>
              <a:t>συναισθήματα</a:t>
            </a:r>
            <a:endParaRPr sz="2000" dirty="0">
              <a:latin typeface="Times New Roman"/>
              <a:cs typeface="Times New Roman"/>
            </a:endParaRPr>
          </a:p>
          <a:p>
            <a:pPr marL="192405" indent="-180340">
              <a:lnSpc>
                <a:spcPts val="1945"/>
              </a:lnSpc>
              <a:buSzPct val="94444"/>
              <a:buFont typeface="Wingdings"/>
              <a:buChar char=""/>
              <a:tabLst>
                <a:tab pos="193040" algn="l"/>
              </a:tabLst>
            </a:pPr>
            <a:r>
              <a:rPr sz="2000" spc="-5" dirty="0">
                <a:solidFill>
                  <a:srgbClr val="FFFFFF"/>
                </a:solidFill>
                <a:latin typeface="Times New Roman"/>
                <a:cs typeface="Times New Roman"/>
              </a:rPr>
              <a:t>ιδέες</a:t>
            </a:r>
            <a:endParaRPr sz="2000" dirty="0">
              <a:latin typeface="Times New Roman"/>
              <a:cs typeface="Times New Roman"/>
            </a:endParaRPr>
          </a:p>
          <a:p>
            <a:pPr marL="192405" indent="-180340">
              <a:lnSpc>
                <a:spcPts val="2050"/>
              </a:lnSpc>
              <a:buSzPct val="94444"/>
              <a:buFont typeface="Wingdings"/>
              <a:buChar char=""/>
              <a:tabLst>
                <a:tab pos="193040" algn="l"/>
              </a:tabLst>
            </a:pPr>
            <a:r>
              <a:rPr lang="el-GR" sz="2000" spc="-5" dirty="0">
                <a:solidFill>
                  <a:srgbClr val="FFFFFF"/>
                </a:solidFill>
                <a:latin typeface="Times New Roman"/>
                <a:cs typeface="Times New Roman"/>
              </a:rPr>
              <a:t>α</a:t>
            </a:r>
            <a:r>
              <a:rPr sz="2000" spc="-5" dirty="0" err="1">
                <a:solidFill>
                  <a:srgbClr val="FFFFFF"/>
                </a:solidFill>
                <a:latin typeface="Times New Roman"/>
                <a:cs typeface="Times New Roman"/>
              </a:rPr>
              <a:t>ξίες</a:t>
            </a:r>
            <a:endParaRPr lang="el-GR" sz="2000" dirty="0">
              <a:latin typeface="Times New Roman"/>
              <a:cs typeface="Times New Roman"/>
            </a:endParaRPr>
          </a:p>
          <a:p>
            <a:pPr marL="192405" indent="-180340">
              <a:lnSpc>
                <a:spcPts val="2050"/>
              </a:lnSpc>
              <a:buSzPct val="94444"/>
              <a:buFont typeface="Wingdings"/>
              <a:buChar char=""/>
              <a:tabLst>
                <a:tab pos="193040" algn="l"/>
              </a:tabLst>
            </a:pPr>
            <a:r>
              <a:rPr sz="2000" spc="-5" dirty="0" err="1">
                <a:solidFill>
                  <a:srgbClr val="FFFFFF"/>
                </a:solidFill>
                <a:latin typeface="Times New Roman"/>
                <a:cs typeface="Times New Roman"/>
              </a:rPr>
              <a:t>στάσεις</a:t>
            </a:r>
            <a:endParaRPr sz="2000" dirty="0">
              <a:latin typeface="Times New Roman"/>
              <a:cs typeface="Times New Roman"/>
            </a:endParaRPr>
          </a:p>
        </p:txBody>
      </p:sp>
      <p:sp>
        <p:nvSpPr>
          <p:cNvPr id="36" name="Rectangle 35">
            <a:extLst>
              <a:ext uri="{FF2B5EF4-FFF2-40B4-BE49-F238E27FC236}">
                <a16:creationId xmlns:a16="http://schemas.microsoft.com/office/drawing/2014/main" id="{8081EF8D-761F-4BFD-B8DA-24CC6FE53A25}"/>
              </a:ext>
            </a:extLst>
          </p:cNvPr>
          <p:cNvSpPr/>
          <p:nvPr/>
        </p:nvSpPr>
        <p:spPr>
          <a:xfrm>
            <a:off x="2328672" y="1011936"/>
            <a:ext cx="7644384" cy="56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cap="all" dirty="0" err="1"/>
              <a:t>ΒιωματικΗ</a:t>
            </a:r>
            <a:r>
              <a:rPr lang="el-GR" sz="3200" cap="all" dirty="0"/>
              <a:t> </a:t>
            </a:r>
            <a:r>
              <a:rPr lang="el-GR" sz="3200" cap="all" dirty="0" err="1"/>
              <a:t>μΑθηση</a:t>
            </a:r>
            <a:r>
              <a:rPr lang="el-GR" sz="3200" cap="all" dirty="0"/>
              <a:t>: </a:t>
            </a:r>
            <a:r>
              <a:rPr lang="el-GR" sz="3200" cap="all" dirty="0" err="1"/>
              <a:t>ΣΥΝοψη</a:t>
            </a:r>
            <a:endParaRPr lang="el-GR" sz="3200" cap="al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032E-5244-4F8C-83E6-E77BC9EF6468}"/>
              </a:ext>
            </a:extLst>
          </p:cNvPr>
          <p:cNvSpPr>
            <a:spLocks noGrp="1"/>
          </p:cNvSpPr>
          <p:nvPr>
            <p:ph type="ctrTitle"/>
          </p:nvPr>
        </p:nvSpPr>
        <p:spPr>
          <a:xfrm>
            <a:off x="605575" y="612743"/>
            <a:ext cx="10993549" cy="2271860"/>
          </a:xfrm>
        </p:spPr>
        <p:txBody>
          <a:bodyPr>
            <a:noAutofit/>
          </a:bodyPr>
          <a:lstStyle/>
          <a:p>
            <a:r>
              <a:rPr lang="el-GR" sz="2400" cap="none" dirty="0"/>
              <a:t>Ας θυμηθούμε λίγο τα χρόνια του σχολείου…πχ΄. Γυμνάσιο ή </a:t>
            </a:r>
            <a:r>
              <a:rPr lang="el-GR" sz="2400" cap="none" dirty="0" err="1"/>
              <a:t>Α΄Λυκείου</a:t>
            </a:r>
            <a:r>
              <a:rPr lang="el-GR" sz="2400" cap="none" dirty="0"/>
              <a:t>.</a:t>
            </a:r>
            <a:br>
              <a:rPr lang="el-GR" sz="2400" cap="none" dirty="0"/>
            </a:br>
            <a:br>
              <a:rPr lang="el-GR" sz="2400" cap="none" dirty="0"/>
            </a:br>
            <a:r>
              <a:rPr lang="el-GR" sz="2400" cap="none" dirty="0"/>
              <a:t>Σχεδιάστε έναν κύκλο και μέσα σ’ αυτόν σημειώστε (με χρώμα) πόσο χρόνο (κατά μέσο όρο την εβδομάδα) αφιερώνεται στο ελληνικό σχολείο για κάθε μια από τις μεθόδους που είπαμε σήμερα</a:t>
            </a:r>
            <a:r>
              <a:rPr lang="el-GR" sz="2400" cap="none" dirty="0">
                <a:latin typeface="Trebuchet MS" panose="020B0603020202020204" pitchFamily="34" charset="0"/>
              </a:rPr>
              <a:t>; </a:t>
            </a:r>
            <a:r>
              <a:rPr lang="el-GR" sz="1600" cap="none" dirty="0">
                <a:latin typeface="Trebuchet MS" panose="020B0603020202020204" pitchFamily="34" charset="0"/>
              </a:rPr>
              <a:t>(διάλεξη, διερευνητική μέθοδος, </a:t>
            </a:r>
            <a:r>
              <a:rPr lang="el-GR" sz="1600" cap="none" dirty="0" err="1">
                <a:latin typeface="Trebuchet MS" panose="020B0603020202020204" pitchFamily="34" charset="0"/>
              </a:rPr>
              <a:t>ομαδοσυνεργατική</a:t>
            </a:r>
            <a:r>
              <a:rPr lang="el-GR" sz="1600" cap="none" dirty="0">
                <a:latin typeface="Trebuchet MS" panose="020B0603020202020204" pitchFamily="34" charset="0"/>
              </a:rPr>
              <a:t>, βιωματική μέθοδος). Συζητάμε τι βρήκαμε…</a:t>
            </a:r>
            <a:br>
              <a:rPr lang="el-GR" sz="1600" cap="none" dirty="0"/>
            </a:br>
            <a:endParaRPr lang="el-GR" sz="1600" cap="none" dirty="0"/>
          </a:p>
        </p:txBody>
      </p:sp>
      <p:graphicFrame>
        <p:nvGraphicFramePr>
          <p:cNvPr id="4" name="Diagram 3">
            <a:extLst>
              <a:ext uri="{FF2B5EF4-FFF2-40B4-BE49-F238E27FC236}">
                <a16:creationId xmlns:a16="http://schemas.microsoft.com/office/drawing/2014/main" id="{CE9BC28F-B47B-4E7C-B19B-8521F58075B5}"/>
              </a:ext>
            </a:extLst>
          </p:cNvPr>
          <p:cNvGraphicFramePr/>
          <p:nvPr>
            <p:extLst>
              <p:ext uri="{D42A27DB-BD31-4B8C-83A1-F6EECF244321}">
                <p14:modId xmlns:p14="http://schemas.microsoft.com/office/powerpoint/2010/main" val="1986978017"/>
              </p:ext>
            </p:extLst>
          </p:nvPr>
        </p:nvGraphicFramePr>
        <p:xfrm>
          <a:off x="2397760" y="2987040"/>
          <a:ext cx="6575552" cy="30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42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AA37-8A90-4FC6-A9C0-665FE3F983BB}"/>
              </a:ext>
            </a:extLst>
          </p:cNvPr>
          <p:cNvSpPr>
            <a:spLocks noGrp="1"/>
          </p:cNvSpPr>
          <p:nvPr>
            <p:ph type="title"/>
          </p:nvPr>
        </p:nvSpPr>
        <p:spPr/>
        <p:txBody>
          <a:bodyPr/>
          <a:lstStyle/>
          <a:p>
            <a:pPr algn="ctr"/>
            <a:r>
              <a:rPr lang="el-GR" dirty="0"/>
              <a:t>Διδακτικη μΕθοδος: ΟΡΙσμοΙ</a:t>
            </a:r>
            <a:br>
              <a:rPr lang="el-GR" dirty="0"/>
            </a:br>
            <a:endParaRPr lang="el-GR" dirty="0"/>
          </a:p>
        </p:txBody>
      </p:sp>
      <p:sp>
        <p:nvSpPr>
          <p:cNvPr id="3" name="Content Placeholder 2">
            <a:extLst>
              <a:ext uri="{FF2B5EF4-FFF2-40B4-BE49-F238E27FC236}">
                <a16:creationId xmlns:a16="http://schemas.microsoft.com/office/drawing/2014/main" id="{2CEF35B2-140F-4691-A48C-21ED3E617BDC}"/>
              </a:ext>
            </a:extLst>
          </p:cNvPr>
          <p:cNvSpPr>
            <a:spLocks noGrp="1"/>
          </p:cNvSpPr>
          <p:nvPr>
            <p:ph idx="1"/>
          </p:nvPr>
        </p:nvSpPr>
        <p:spPr>
          <a:xfrm>
            <a:off x="581192" y="1715956"/>
            <a:ext cx="11029615" cy="3308717"/>
          </a:xfrm>
          <a:solidFill>
            <a:schemeClr val="accent2">
              <a:lumMod val="20000"/>
              <a:lumOff val="80000"/>
            </a:schemeClr>
          </a:solidFill>
        </p:spPr>
        <p:txBody>
          <a:bodyPr>
            <a:normAutofit/>
          </a:bodyPr>
          <a:lstStyle/>
          <a:p>
            <a:pPr marL="0" indent="0">
              <a:buNone/>
            </a:pPr>
            <a:endParaRPr lang="el-GR" dirty="0"/>
          </a:p>
          <a:p>
            <a:r>
              <a:rPr lang="el-GR" sz="2800" b="1" dirty="0"/>
              <a:t>Ο τρόπος που χρησιμοποιεί ο εκπαιδευτικός για να επεξεργασθεί μαζί με τους μαθητές το νέο αντικείμενο, </a:t>
            </a:r>
            <a:r>
              <a:rPr lang="el-GR" sz="2800" dirty="0"/>
              <a:t>η τακτική που ακολουθούμε για να «κατακτήσουν» οι μαθητές μας μια διδακτική ενότητα. </a:t>
            </a:r>
            <a:endParaRPr lang="el-GR" dirty="0"/>
          </a:p>
        </p:txBody>
      </p:sp>
    </p:spTree>
    <p:extLst>
      <p:ext uri="{BB962C8B-B14F-4D97-AF65-F5344CB8AC3E}">
        <p14:creationId xmlns:p14="http://schemas.microsoft.com/office/powerpoint/2010/main" val="261027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EE32-36B0-4C41-8396-70C0B8B85C0A}"/>
              </a:ext>
            </a:extLst>
          </p:cNvPr>
          <p:cNvSpPr>
            <a:spLocks noGrp="1"/>
          </p:cNvSpPr>
          <p:nvPr>
            <p:ph type="title"/>
          </p:nvPr>
        </p:nvSpPr>
        <p:spPr/>
        <p:txBody>
          <a:bodyPr/>
          <a:lstStyle/>
          <a:p>
            <a:pPr algn="ctr"/>
            <a:r>
              <a:rPr lang="el-GR" dirty="0"/>
              <a:t>Παραγοντεσ που επηρεαζουν την επιλογη διδακτικησ μεθοδου</a:t>
            </a:r>
          </a:p>
        </p:txBody>
      </p:sp>
      <p:sp>
        <p:nvSpPr>
          <p:cNvPr id="3" name="Content Placeholder 2">
            <a:extLst>
              <a:ext uri="{FF2B5EF4-FFF2-40B4-BE49-F238E27FC236}">
                <a16:creationId xmlns:a16="http://schemas.microsoft.com/office/drawing/2014/main" id="{3A5C3D5E-FD4C-4A71-89D8-E01C0BAF8AC7}"/>
              </a:ext>
            </a:extLst>
          </p:cNvPr>
          <p:cNvSpPr>
            <a:spLocks noGrp="1"/>
          </p:cNvSpPr>
          <p:nvPr>
            <p:ph idx="1"/>
          </p:nvPr>
        </p:nvSpPr>
        <p:spPr>
          <a:xfrm>
            <a:off x="581192" y="1975556"/>
            <a:ext cx="11029615" cy="4368800"/>
          </a:xfrm>
        </p:spPr>
        <p:txBody>
          <a:bodyPr>
            <a:normAutofit lnSpcReduction="10000"/>
          </a:bodyPr>
          <a:lstStyle/>
          <a:p>
            <a:r>
              <a:rPr lang="el-GR" sz="2400" dirty="0"/>
              <a:t>Το γνωστικό αντικείμενο  </a:t>
            </a:r>
          </a:p>
          <a:p>
            <a:r>
              <a:rPr lang="el-GR" sz="2400" dirty="0"/>
              <a:t>Το γνωστικό υπόβαθρο και το μαθησιακό επίπεδο της τάξης</a:t>
            </a:r>
          </a:p>
          <a:p>
            <a:r>
              <a:rPr lang="el-GR" sz="2400" dirty="0"/>
              <a:t>Το μέγεθος της τάξης (χωροταξική διαρρύθμιση και αριθμός μαθητών).</a:t>
            </a:r>
          </a:p>
          <a:p>
            <a:r>
              <a:rPr lang="el-GR" sz="2400" dirty="0"/>
              <a:t>Η υλικοτεχνική υποδομή</a:t>
            </a:r>
          </a:p>
          <a:p>
            <a:r>
              <a:rPr lang="el-GR" sz="2400" dirty="0"/>
              <a:t>Το γνωστικό και παιδαγωγικό υπόβαθρο του καθηγητή</a:t>
            </a:r>
          </a:p>
          <a:p>
            <a:endParaRPr lang="el-GR" dirty="0"/>
          </a:p>
          <a:p>
            <a:endParaRPr lang="el-GR" dirty="0"/>
          </a:p>
          <a:p>
            <a:r>
              <a:rPr lang="el-GR" sz="2800" dirty="0"/>
              <a:t>Γενικά, οι διδακτικές μέθοδοι που εφαρμόζονται πρέπει να έχουν </a:t>
            </a:r>
            <a:r>
              <a:rPr lang="el-GR" sz="2800" b="1" dirty="0"/>
              <a:t>μαθητοκεντρική διάσταση.</a:t>
            </a:r>
          </a:p>
          <a:p>
            <a:endParaRPr lang="el-GR" dirty="0"/>
          </a:p>
        </p:txBody>
      </p:sp>
    </p:spTree>
    <p:extLst>
      <p:ext uri="{BB962C8B-B14F-4D97-AF65-F5344CB8AC3E}">
        <p14:creationId xmlns:p14="http://schemas.microsoft.com/office/powerpoint/2010/main" val="306062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FB9B-07F0-4869-8D90-195DB30DB70E}"/>
              </a:ext>
            </a:extLst>
          </p:cNvPr>
          <p:cNvSpPr>
            <a:spLocks noGrp="1"/>
          </p:cNvSpPr>
          <p:nvPr>
            <p:ph type="title"/>
          </p:nvPr>
        </p:nvSpPr>
        <p:spPr>
          <a:xfrm>
            <a:off x="532424" y="677772"/>
            <a:ext cx="11029616" cy="1013800"/>
          </a:xfrm>
        </p:spPr>
        <p:txBody>
          <a:bodyPr/>
          <a:lstStyle/>
          <a:p>
            <a:pPr algn="ctr"/>
            <a:r>
              <a:rPr lang="el-GR" dirty="0">
                <a:solidFill>
                  <a:srgbClr val="FF0000"/>
                </a:solidFill>
              </a:rPr>
              <a:t>Μια</a:t>
            </a:r>
            <a:r>
              <a:rPr lang="el-GR" dirty="0"/>
              <a:t> ή </a:t>
            </a:r>
            <a:r>
              <a:rPr lang="el-GR" dirty="0">
                <a:solidFill>
                  <a:schemeClr val="accent6">
                    <a:lumMod val="40000"/>
                    <a:lumOff val="60000"/>
                  </a:schemeClr>
                </a:solidFill>
              </a:rPr>
              <a:t>πολλεσ </a:t>
            </a:r>
            <a:r>
              <a:rPr lang="el-GR" dirty="0"/>
              <a:t>διδακτικες  τεχνικεσ</a:t>
            </a:r>
            <a:r>
              <a:rPr lang="el-GR" dirty="0">
                <a:latin typeface="Trebuchet MS" panose="020B0603020202020204" pitchFamily="34" charset="0"/>
              </a:rPr>
              <a:t>;</a:t>
            </a:r>
            <a:endParaRPr lang="el-GR" dirty="0"/>
          </a:p>
        </p:txBody>
      </p:sp>
      <p:sp>
        <p:nvSpPr>
          <p:cNvPr id="3" name="Content Placeholder 2">
            <a:extLst>
              <a:ext uri="{FF2B5EF4-FFF2-40B4-BE49-F238E27FC236}">
                <a16:creationId xmlns:a16="http://schemas.microsoft.com/office/drawing/2014/main" id="{C0F85AE9-E325-40BA-AAEE-851A3271620D}"/>
              </a:ext>
            </a:extLst>
          </p:cNvPr>
          <p:cNvSpPr>
            <a:spLocks noGrp="1"/>
          </p:cNvSpPr>
          <p:nvPr>
            <p:ph idx="1"/>
          </p:nvPr>
        </p:nvSpPr>
        <p:spPr/>
        <p:txBody>
          <a:bodyPr/>
          <a:lstStyle/>
          <a:p>
            <a:r>
              <a:rPr lang="el-GR" sz="2800" i="1" dirty="0"/>
              <a:t>Κατά τη διδασκαλία μιας ενότητας γίνεται συνήθως συνδυασμός των διαφόρων διδακτικών τεχνικών μετά τη διαμόρφωση των στόχων της ενότητας , για καθέναν από τους οποίους μπορεί να χρησιμοποιηθεί μια ή περισσότερες διαφορετικές διδακτικές τεχνικές</a:t>
            </a:r>
            <a:r>
              <a:rPr lang="en-US" sz="2800" i="1" dirty="0"/>
              <a:t>.</a:t>
            </a:r>
            <a:endParaRPr lang="el-GR" sz="2800" i="1" dirty="0"/>
          </a:p>
          <a:p>
            <a:endParaRPr lang="el-GR" dirty="0"/>
          </a:p>
        </p:txBody>
      </p:sp>
    </p:spTree>
    <p:extLst>
      <p:ext uri="{BB962C8B-B14F-4D97-AF65-F5344CB8AC3E}">
        <p14:creationId xmlns:p14="http://schemas.microsoft.com/office/powerpoint/2010/main" val="349171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DA25-099A-4FD1-A3F0-76E780A8EFBC}"/>
              </a:ext>
            </a:extLst>
          </p:cNvPr>
          <p:cNvSpPr>
            <a:spLocks noGrp="1"/>
          </p:cNvSpPr>
          <p:nvPr>
            <p:ph type="title"/>
          </p:nvPr>
        </p:nvSpPr>
        <p:spPr>
          <a:xfrm>
            <a:off x="581192" y="702156"/>
            <a:ext cx="11029616" cy="641222"/>
          </a:xfrm>
        </p:spPr>
        <p:txBody>
          <a:bodyPr/>
          <a:lstStyle/>
          <a:p>
            <a:pPr algn="ctr"/>
            <a:r>
              <a:rPr lang="el-GR" dirty="0"/>
              <a:t>Βιβλιογραφια</a:t>
            </a:r>
          </a:p>
        </p:txBody>
      </p:sp>
      <p:sp>
        <p:nvSpPr>
          <p:cNvPr id="3" name="Content Placeholder 2">
            <a:extLst>
              <a:ext uri="{FF2B5EF4-FFF2-40B4-BE49-F238E27FC236}">
                <a16:creationId xmlns:a16="http://schemas.microsoft.com/office/drawing/2014/main" id="{C2D4D197-5D35-4EF6-A457-EE8A4F492EBE}"/>
              </a:ext>
            </a:extLst>
          </p:cNvPr>
          <p:cNvSpPr>
            <a:spLocks noGrp="1"/>
          </p:cNvSpPr>
          <p:nvPr>
            <p:ph idx="1"/>
          </p:nvPr>
        </p:nvSpPr>
        <p:spPr>
          <a:xfrm>
            <a:off x="495848" y="1855442"/>
            <a:ext cx="11029615" cy="4716763"/>
          </a:xfrm>
        </p:spPr>
        <p:txBody>
          <a:bodyPr>
            <a:noAutofit/>
          </a:bodyPr>
          <a:lstStyle/>
          <a:p>
            <a:r>
              <a:rPr lang="el-GR" sz="2000" dirty="0" err="1"/>
              <a:t>Κουτρούμπα</a:t>
            </a:r>
            <a:r>
              <a:rPr lang="el-GR" sz="2000" dirty="0"/>
              <a:t>, Κ. (2021). </a:t>
            </a:r>
            <a:r>
              <a:rPr lang="el-GR" sz="2000" i="1" dirty="0"/>
              <a:t>Εκπαιδευτικό έργο, σχολική μάθηση και διδακτική αποτελεσματικότητα</a:t>
            </a:r>
            <a:r>
              <a:rPr lang="el-GR" sz="2000" dirty="0"/>
              <a:t>. Αθήνα: </a:t>
            </a:r>
            <a:r>
              <a:rPr lang="el-GR" sz="2000" dirty="0" err="1"/>
              <a:t>Διάδραση</a:t>
            </a:r>
            <a:r>
              <a:rPr lang="el-GR" sz="2000" dirty="0"/>
              <a:t>.</a:t>
            </a:r>
          </a:p>
          <a:p>
            <a:r>
              <a:rPr lang="el-GR" sz="2000" dirty="0"/>
              <a:t>Δημητριάδου Κ. (2016). </a:t>
            </a:r>
            <a:r>
              <a:rPr lang="el-GR" sz="2000" i="1" dirty="0"/>
              <a:t>Νέοι προσανατολισμοί της Διδακτικής: Προσαρμογή της διδασκαλίας στις εκπαιδευτικές προκλήσεις του </a:t>
            </a:r>
            <a:r>
              <a:rPr lang="el-GR" sz="2000" i="1" dirty="0" err="1"/>
              <a:t>21</a:t>
            </a:r>
            <a:r>
              <a:rPr lang="el-GR" sz="2000" i="1" baseline="30000" dirty="0" err="1"/>
              <a:t>ου</a:t>
            </a:r>
            <a:r>
              <a:rPr lang="el-GR" sz="2000" i="1" dirty="0"/>
              <a:t> αι</a:t>
            </a:r>
            <a:r>
              <a:rPr lang="el-GR" sz="2000" dirty="0"/>
              <a:t>. Αθήνα: </a:t>
            </a:r>
            <a:r>
              <a:rPr lang="en-US" sz="2000" dirty="0"/>
              <a:t>Gutenberg.</a:t>
            </a:r>
          </a:p>
          <a:p>
            <a:r>
              <a:rPr lang="el-GR" sz="2000" dirty="0" err="1"/>
              <a:t>Βαϊνά</a:t>
            </a:r>
            <a:r>
              <a:rPr lang="el-GR" sz="2000" dirty="0"/>
              <a:t>, Μ. (χ.η). </a:t>
            </a:r>
            <a:r>
              <a:rPr lang="el-GR" sz="2000" i="1" dirty="0"/>
              <a:t>Σύγχρονες διδακτικές κατευθύνσεις.</a:t>
            </a:r>
            <a:r>
              <a:rPr lang="el-GR" sz="2000" dirty="0"/>
              <a:t> Ε.Κ.Π.Α-Α.Σ.ΠΑΙ.Τ.Ε. Διαθέσιμο διαδικτυακά.</a:t>
            </a:r>
          </a:p>
          <a:p>
            <a:r>
              <a:rPr lang="el-GR" sz="2000"/>
              <a:t>Κασιμάτη</a:t>
            </a:r>
            <a:r>
              <a:rPr lang="el-GR" sz="2000" dirty="0"/>
              <a:t>, Κ. (χ.η). </a:t>
            </a:r>
            <a:r>
              <a:rPr lang="el-GR" sz="2000" i="1" dirty="0"/>
              <a:t>Εισαγωγή στη Διδακτική Μεθοδολογία –Μεθοδολογία Εκπαιδευτικής Ερευνας. </a:t>
            </a:r>
            <a:r>
              <a:rPr lang="el-GR" sz="2000" dirty="0"/>
              <a:t>Ε.Κ.Π.Α-Α.Σ.ΠΑΙ.Τ.Ε. Διαθέσιμο διαδικτυακά.</a:t>
            </a:r>
          </a:p>
          <a:p>
            <a:r>
              <a:rPr lang="el-GR" sz="2000" dirty="0"/>
              <a:t>Κουτσούκος, Μ. (2019). </a:t>
            </a:r>
            <a:r>
              <a:rPr lang="el-GR" sz="2000" i="1" dirty="0"/>
              <a:t>Διδακτική Μεθοδολογία</a:t>
            </a:r>
            <a:r>
              <a:rPr lang="el-GR" sz="2000" dirty="0"/>
              <a:t>. Διαθέσιμο στο </a:t>
            </a:r>
            <a:r>
              <a:rPr lang="en-US" sz="2000" dirty="0">
                <a:hlinkClick r:id="rId2"/>
              </a:rPr>
              <a:t>https://</a:t>
            </a:r>
            <a:r>
              <a:rPr lang="en-US" sz="2000" dirty="0" err="1">
                <a:hlinkClick r:id="rId2"/>
              </a:rPr>
              <a:t>aspaite13-14.webnode.gr</a:t>
            </a:r>
            <a:r>
              <a:rPr lang="en-US" sz="2000" dirty="0">
                <a:hlinkClick r:id="rId2"/>
              </a:rPr>
              <a:t>/</a:t>
            </a:r>
            <a:endParaRPr lang="el-GR" sz="2000" dirty="0"/>
          </a:p>
          <a:p>
            <a:pPr marL="0" indent="0">
              <a:buNone/>
            </a:pPr>
            <a:endParaRPr lang="el-GR" sz="2000" dirty="0"/>
          </a:p>
        </p:txBody>
      </p:sp>
    </p:spTree>
    <p:extLst>
      <p:ext uri="{BB962C8B-B14F-4D97-AF65-F5344CB8AC3E}">
        <p14:creationId xmlns:p14="http://schemas.microsoft.com/office/powerpoint/2010/main" val="20754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682D7-6588-42BC-AE99-6E3DD059A796}"/>
              </a:ext>
            </a:extLst>
          </p:cNvPr>
          <p:cNvSpPr>
            <a:spLocks noGrp="1"/>
          </p:cNvSpPr>
          <p:nvPr>
            <p:ph type="title"/>
          </p:nvPr>
        </p:nvSpPr>
        <p:spPr/>
        <p:txBody>
          <a:bodyPr/>
          <a:lstStyle/>
          <a:p>
            <a:pPr algn="ctr"/>
            <a:r>
              <a:rPr lang="el-GR" dirty="0"/>
              <a:t>ΔΙΔΑΚΤΙΚΗ ΜΕΘΟΔΟΣ-ΔΙΔΑΚΤΙΚΕΣ </a:t>
            </a:r>
            <a:r>
              <a:rPr lang="el-GR" dirty="0" err="1"/>
              <a:t>τεχνικεσ</a:t>
            </a:r>
            <a:r>
              <a:rPr lang="el-GR" dirty="0"/>
              <a:t>: </a:t>
            </a:r>
            <a:r>
              <a:rPr lang="el-GR" dirty="0" err="1"/>
              <a:t>Εννοιολογικη</a:t>
            </a:r>
            <a:r>
              <a:rPr lang="el-GR" dirty="0"/>
              <a:t> </a:t>
            </a:r>
            <a:r>
              <a:rPr lang="el-GR" dirty="0" err="1"/>
              <a:t>διασαφηνιση</a:t>
            </a:r>
            <a:endParaRPr lang="el-GR" dirty="0"/>
          </a:p>
        </p:txBody>
      </p:sp>
      <p:sp>
        <p:nvSpPr>
          <p:cNvPr id="5" name="Content Placeholder 4">
            <a:extLst>
              <a:ext uri="{FF2B5EF4-FFF2-40B4-BE49-F238E27FC236}">
                <a16:creationId xmlns:a16="http://schemas.microsoft.com/office/drawing/2014/main" id="{53E1AA3D-A94A-4C0B-82E0-2CAB231FB498}"/>
              </a:ext>
            </a:extLst>
          </p:cNvPr>
          <p:cNvSpPr>
            <a:spLocks noGrp="1"/>
          </p:cNvSpPr>
          <p:nvPr>
            <p:ph idx="1"/>
          </p:nvPr>
        </p:nvSpPr>
        <p:spPr>
          <a:xfrm>
            <a:off x="581192" y="1853184"/>
            <a:ext cx="11029615" cy="4693920"/>
          </a:xfrm>
        </p:spPr>
        <p:txBody>
          <a:bodyPr>
            <a:noAutofit/>
          </a:bodyPr>
          <a:lstStyle/>
          <a:p>
            <a:r>
              <a:rPr lang="el-GR" sz="2800" dirty="0" err="1"/>
              <a:t>Mε</a:t>
            </a:r>
            <a:r>
              <a:rPr lang="el-GR" sz="2800" dirty="0"/>
              <a:t> τη </a:t>
            </a:r>
            <a:r>
              <a:rPr lang="el-GR" sz="2800" b="1" dirty="0">
                <a:solidFill>
                  <a:schemeClr val="accent1"/>
                </a:solidFill>
              </a:rPr>
              <a:t>μέθοδο</a:t>
            </a:r>
            <a:r>
              <a:rPr lang="el-GR" sz="2800" dirty="0">
                <a:solidFill>
                  <a:schemeClr val="accent1"/>
                </a:solidFill>
              </a:rPr>
              <a:t> </a:t>
            </a:r>
            <a:r>
              <a:rPr lang="el-GR" sz="2800" dirty="0"/>
              <a:t>ορίζουμε ένα γενικό σχέδιο</a:t>
            </a:r>
            <a:r>
              <a:rPr lang="en-US" sz="2800" dirty="0"/>
              <a:t> </a:t>
            </a:r>
            <a:r>
              <a:rPr lang="el-GR" sz="2800" dirty="0"/>
              <a:t>για τη συστηματική παρουσίαση ενός</a:t>
            </a:r>
            <a:r>
              <a:rPr lang="en-US" sz="2800" dirty="0"/>
              <a:t> </a:t>
            </a:r>
            <a:r>
              <a:rPr lang="el-GR" sz="2800" dirty="0"/>
              <a:t>θέματος, με βάση μια συγκεκριμένη</a:t>
            </a:r>
            <a:r>
              <a:rPr lang="en-US" sz="2800" dirty="0"/>
              <a:t> </a:t>
            </a:r>
            <a:r>
              <a:rPr lang="el-GR" sz="2800" dirty="0"/>
              <a:t>προσέγγιση (</a:t>
            </a:r>
            <a:r>
              <a:rPr lang="el-GR" sz="2800" dirty="0" err="1"/>
              <a:t>π.χ</a:t>
            </a:r>
            <a:r>
              <a:rPr lang="el-GR" sz="2800" dirty="0"/>
              <a:t> συνεργατική μέθοδο, διερευνητική μέθοδο </a:t>
            </a:r>
            <a:r>
              <a:rPr lang="el-GR" sz="2800" dirty="0" err="1"/>
              <a:t>κ.λπ</a:t>
            </a:r>
            <a:r>
              <a:rPr lang="el-GR" sz="2800" dirty="0"/>
              <a:t>).</a:t>
            </a:r>
          </a:p>
          <a:p>
            <a:r>
              <a:rPr lang="el-GR" sz="2800" dirty="0"/>
              <a:t>Οι </a:t>
            </a:r>
            <a:r>
              <a:rPr lang="el-GR" sz="2800" b="1" dirty="0">
                <a:solidFill>
                  <a:schemeClr val="accent1"/>
                </a:solidFill>
              </a:rPr>
              <a:t>τεχνικές</a:t>
            </a:r>
            <a:r>
              <a:rPr lang="el-GR" sz="2800" b="1" dirty="0"/>
              <a:t> είναι συγκεκριμένα</a:t>
            </a:r>
            <a:r>
              <a:rPr lang="en-US" sz="2800" b="1" dirty="0"/>
              <a:t> </a:t>
            </a:r>
            <a:r>
              <a:rPr lang="el-GR" sz="2800" b="1" dirty="0"/>
              <a:t>παιδαγωγικά «εργαλεία», </a:t>
            </a:r>
            <a:r>
              <a:rPr lang="el-GR" sz="2800" dirty="0"/>
              <a:t>είναι τα μέσα με</a:t>
            </a:r>
            <a:r>
              <a:rPr lang="en-US" sz="2800" dirty="0"/>
              <a:t> </a:t>
            </a:r>
            <a:r>
              <a:rPr lang="el-GR" sz="2800" dirty="0"/>
              <a:t>τα οποία εφαρμόζονται οι εκπαιδευτικές</a:t>
            </a:r>
            <a:r>
              <a:rPr lang="en-US" sz="2800" dirty="0"/>
              <a:t> </a:t>
            </a:r>
            <a:r>
              <a:rPr lang="el-GR" sz="2800" dirty="0"/>
              <a:t>μέθοδοι.</a:t>
            </a:r>
          </a:p>
        </p:txBody>
      </p:sp>
    </p:spTree>
    <p:extLst>
      <p:ext uri="{BB962C8B-B14F-4D97-AF65-F5344CB8AC3E}">
        <p14:creationId xmlns:p14="http://schemas.microsoft.com/office/powerpoint/2010/main" val="175816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7E54-AB24-43EA-BA66-D30658213ECF}"/>
              </a:ext>
            </a:extLst>
          </p:cNvPr>
          <p:cNvSpPr>
            <a:spLocks noGrp="1"/>
          </p:cNvSpPr>
          <p:nvPr>
            <p:ph type="title"/>
          </p:nvPr>
        </p:nvSpPr>
        <p:spPr>
          <a:xfrm>
            <a:off x="581192" y="702156"/>
            <a:ext cx="11029616" cy="760884"/>
          </a:xfrm>
        </p:spPr>
        <p:txBody>
          <a:bodyPr/>
          <a:lstStyle/>
          <a:p>
            <a:pPr algn="ctr"/>
            <a:r>
              <a:rPr lang="el-GR" dirty="0"/>
              <a:t>ΔΙΔΑΚΤΙΚΕΣ ΜΕΘΟΔΟι (συνοψη)</a:t>
            </a:r>
          </a:p>
        </p:txBody>
      </p:sp>
      <p:sp>
        <p:nvSpPr>
          <p:cNvPr id="3" name="Content Placeholder 2">
            <a:extLst>
              <a:ext uri="{FF2B5EF4-FFF2-40B4-BE49-F238E27FC236}">
                <a16:creationId xmlns:a16="http://schemas.microsoft.com/office/drawing/2014/main" id="{5D35E380-C1F1-4008-A993-EE7CEE4943F9}"/>
              </a:ext>
            </a:extLst>
          </p:cNvPr>
          <p:cNvSpPr>
            <a:spLocks noGrp="1"/>
          </p:cNvSpPr>
          <p:nvPr>
            <p:ph idx="1"/>
          </p:nvPr>
        </p:nvSpPr>
        <p:spPr>
          <a:xfrm>
            <a:off x="581192" y="1633728"/>
            <a:ext cx="11029615" cy="4974336"/>
          </a:xfrm>
        </p:spPr>
        <p:txBody>
          <a:bodyPr>
            <a:normAutofit fontScale="77500" lnSpcReduction="20000"/>
          </a:bodyPr>
          <a:lstStyle/>
          <a:p>
            <a:pPr marL="0" indent="0">
              <a:buNone/>
            </a:pPr>
            <a:endParaRPr lang="el-GR" sz="2400" b="1" dirty="0">
              <a:solidFill>
                <a:schemeClr val="accent1"/>
              </a:solidFill>
            </a:endParaRPr>
          </a:p>
          <a:p>
            <a:pPr marL="0" indent="0">
              <a:buNone/>
            </a:pPr>
            <a:r>
              <a:rPr lang="el-GR" sz="3200" b="1" dirty="0">
                <a:solidFill>
                  <a:schemeClr val="accent1"/>
                </a:solidFill>
              </a:rPr>
              <a:t>ΔΑΣΚΑΛΟΚΕΝΤΡΙΚΕΣ ΜΕΘΟΔΟΙ: </a:t>
            </a:r>
          </a:p>
          <a:p>
            <a:r>
              <a:rPr lang="el-GR" sz="3200" dirty="0"/>
              <a:t>Εισήγηση (διάλεξη)</a:t>
            </a:r>
          </a:p>
          <a:p>
            <a:r>
              <a:rPr lang="el-GR" sz="3200" dirty="0"/>
              <a:t>Επίδειξη ή παρουσίαση (παραλλαγή της διάλεξης)</a:t>
            </a:r>
          </a:p>
          <a:p>
            <a:endParaRPr lang="el-GR" sz="3200" dirty="0"/>
          </a:p>
          <a:p>
            <a:pPr marL="0" indent="0">
              <a:buNone/>
            </a:pPr>
            <a:r>
              <a:rPr lang="el-GR" sz="3200" b="1" dirty="0" err="1">
                <a:solidFill>
                  <a:schemeClr val="accent1"/>
                </a:solidFill>
              </a:rPr>
              <a:t>ΜΑΘΗΤΟΚΕΝΤΡΙΚΕΣ</a:t>
            </a:r>
            <a:r>
              <a:rPr lang="en-US" sz="3200" b="1" dirty="0">
                <a:solidFill>
                  <a:schemeClr val="accent1"/>
                </a:solidFill>
              </a:rPr>
              <a:t> </a:t>
            </a:r>
            <a:r>
              <a:rPr lang="el-GR" sz="3200" b="1" dirty="0">
                <a:solidFill>
                  <a:schemeClr val="accent1"/>
                </a:solidFill>
              </a:rPr>
              <a:t>ΜΕΘΟΔΟΙ: </a:t>
            </a:r>
          </a:p>
          <a:p>
            <a:r>
              <a:rPr lang="el-GR" sz="3200" dirty="0" err="1"/>
              <a:t>Ομαδοσυνεργατική</a:t>
            </a:r>
            <a:r>
              <a:rPr lang="el-GR" sz="3200" dirty="0"/>
              <a:t> μέθοδος</a:t>
            </a:r>
          </a:p>
          <a:p>
            <a:r>
              <a:rPr lang="el-GR" sz="3200" dirty="0"/>
              <a:t>Διερευνητική</a:t>
            </a:r>
            <a:r>
              <a:rPr lang="en-US" sz="3200" dirty="0"/>
              <a:t> </a:t>
            </a:r>
            <a:r>
              <a:rPr lang="el-GR" sz="3200" dirty="0"/>
              <a:t>μέθοδος</a:t>
            </a:r>
            <a:r>
              <a:rPr lang="en-US" sz="3200" dirty="0"/>
              <a:t>/</a:t>
            </a:r>
            <a:r>
              <a:rPr lang="el-GR" sz="3200" dirty="0" err="1"/>
              <a:t>ανακαλυπτική</a:t>
            </a:r>
            <a:r>
              <a:rPr lang="el-GR" sz="3200" dirty="0"/>
              <a:t> μέθοδος</a:t>
            </a:r>
          </a:p>
          <a:p>
            <a:r>
              <a:rPr lang="el-GR" sz="3200" dirty="0"/>
              <a:t>Βιωματική μέθοδος</a:t>
            </a:r>
          </a:p>
          <a:p>
            <a:r>
              <a:rPr lang="el-GR" sz="3200" dirty="0"/>
              <a:t>Σχέδιο εργασίας (</a:t>
            </a:r>
            <a:r>
              <a:rPr lang="en-US" sz="3200" dirty="0"/>
              <a:t>project)</a:t>
            </a:r>
            <a:endParaRPr lang="el-GR" sz="3200" dirty="0"/>
          </a:p>
          <a:p>
            <a:r>
              <a:rPr lang="el-GR" sz="3200" dirty="0"/>
              <a:t>………………………………………….</a:t>
            </a:r>
          </a:p>
          <a:p>
            <a:pPr marL="0" indent="0">
              <a:buNone/>
            </a:pPr>
            <a:endParaRPr lang="en-US" dirty="0"/>
          </a:p>
        </p:txBody>
      </p:sp>
    </p:spTree>
    <p:extLst>
      <p:ext uri="{BB962C8B-B14F-4D97-AF65-F5344CB8AC3E}">
        <p14:creationId xmlns:p14="http://schemas.microsoft.com/office/powerpoint/2010/main" val="209937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16B8-8D74-416A-AC0A-FA7DA3769C9B}"/>
              </a:ext>
            </a:extLst>
          </p:cNvPr>
          <p:cNvSpPr>
            <a:spLocks noGrp="1"/>
          </p:cNvSpPr>
          <p:nvPr>
            <p:ph type="title"/>
          </p:nvPr>
        </p:nvSpPr>
        <p:spPr>
          <a:xfrm>
            <a:off x="581192" y="702155"/>
            <a:ext cx="11029616" cy="833133"/>
          </a:xfrm>
        </p:spPr>
        <p:txBody>
          <a:bodyPr>
            <a:normAutofit/>
          </a:bodyPr>
          <a:lstStyle/>
          <a:p>
            <a:pPr algn="ctr"/>
            <a:r>
              <a:rPr lang="el-GR" sz="3200" dirty="0"/>
              <a:t>ΔΙΑΛΕΞΗ (</a:t>
            </a:r>
            <a:r>
              <a:rPr lang="el-GR" sz="3200" dirty="0" err="1"/>
              <a:t>Προφορικη</a:t>
            </a:r>
            <a:r>
              <a:rPr lang="el-GR" sz="3200" dirty="0"/>
              <a:t>)</a:t>
            </a:r>
          </a:p>
        </p:txBody>
      </p:sp>
      <p:sp>
        <p:nvSpPr>
          <p:cNvPr id="3" name="Content Placeholder 2">
            <a:extLst>
              <a:ext uri="{FF2B5EF4-FFF2-40B4-BE49-F238E27FC236}">
                <a16:creationId xmlns:a16="http://schemas.microsoft.com/office/drawing/2014/main" id="{63249AA5-3F13-48E9-B249-0E2F990A0007}"/>
              </a:ext>
            </a:extLst>
          </p:cNvPr>
          <p:cNvSpPr>
            <a:spLocks noGrp="1"/>
          </p:cNvSpPr>
          <p:nvPr>
            <p:ph idx="1"/>
          </p:nvPr>
        </p:nvSpPr>
        <p:spPr>
          <a:xfrm>
            <a:off x="581192" y="1882588"/>
            <a:ext cx="11029615" cy="4776396"/>
          </a:xfrm>
          <a:solidFill>
            <a:schemeClr val="accent2">
              <a:lumMod val="20000"/>
              <a:lumOff val="80000"/>
            </a:schemeClr>
          </a:solidFill>
        </p:spPr>
        <p:txBody>
          <a:bodyPr>
            <a:normAutofit/>
          </a:bodyPr>
          <a:lstStyle/>
          <a:p>
            <a:endParaRPr lang="el-GR" sz="2400" dirty="0"/>
          </a:p>
          <a:p>
            <a:r>
              <a:rPr lang="el-GR" sz="2400" dirty="0"/>
              <a:t>Μονολογικός τρόπος διδασκαλίας</a:t>
            </a:r>
            <a:r>
              <a:rPr lang="en-US" sz="2400" dirty="0"/>
              <a:t>, </a:t>
            </a:r>
            <a:r>
              <a:rPr lang="el-GR" sz="2400" dirty="0"/>
              <a:t>δε γνωρίζουμε το βαθμό μάθησης που επιτεύχθηκε, ο μαθητής έχει παθητικό ρόλο. Αφηγηματική προσέγγιση της διδασκαλίας. Υστερεί στην επίτευξη στόχων σε επίπεδο στάσεων και στην ανάπτυξη νοητικών διεργασιών, όπως ανάλυση, στοχασμό, η σύνθεση κλπ.</a:t>
            </a:r>
          </a:p>
          <a:p>
            <a:r>
              <a:rPr lang="el-GR" sz="2000" dirty="0"/>
              <a:t>Ωστόσο, είναι η πιο διαδεδομένη μέθοδος διδασκαλίας.</a:t>
            </a:r>
          </a:p>
          <a:p>
            <a:r>
              <a:rPr lang="el-GR" sz="2000" dirty="0"/>
              <a:t>Συνιστάται σε:</a:t>
            </a:r>
          </a:p>
          <a:p>
            <a:r>
              <a:rPr lang="el-GR" sz="2000" dirty="0"/>
              <a:t>Μεγάλο κοινό</a:t>
            </a:r>
          </a:p>
          <a:p>
            <a:r>
              <a:rPr lang="el-GR" sz="2000" dirty="0"/>
              <a:t>Πολλές πληροφορίες – μικρό χρονικό διάστημα, π.χ. σε συνέδρια</a:t>
            </a:r>
          </a:p>
          <a:p>
            <a:endParaRPr lang="el-GR" sz="2000" b="1" dirty="0"/>
          </a:p>
          <a:p>
            <a:endParaRPr lang="el-GR" b="1" dirty="0"/>
          </a:p>
        </p:txBody>
      </p:sp>
    </p:spTree>
    <p:extLst>
      <p:ext uri="{BB962C8B-B14F-4D97-AF65-F5344CB8AC3E}">
        <p14:creationId xmlns:p14="http://schemas.microsoft.com/office/powerpoint/2010/main" val="423204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39CA-15BC-490B-9BEF-BDDEEAB16C24}"/>
              </a:ext>
            </a:extLst>
          </p:cNvPr>
          <p:cNvSpPr>
            <a:spLocks noGrp="1"/>
          </p:cNvSpPr>
          <p:nvPr>
            <p:ph type="title"/>
          </p:nvPr>
        </p:nvSpPr>
        <p:spPr/>
        <p:txBody>
          <a:bodyPr/>
          <a:lstStyle/>
          <a:p>
            <a:pPr algn="ctr"/>
            <a:r>
              <a:rPr lang="el-GR" dirty="0" err="1"/>
              <a:t>δΙΑΛΕΞΗ</a:t>
            </a:r>
            <a:r>
              <a:rPr lang="el-GR" dirty="0"/>
              <a:t>: Προδιαγραφεσ και </a:t>
            </a:r>
            <a:r>
              <a:rPr lang="el-GR" dirty="0" err="1"/>
              <a:t>Προϋποθεσεισ</a:t>
            </a:r>
            <a:r>
              <a:rPr lang="el-GR" dirty="0"/>
              <a:t>  </a:t>
            </a:r>
          </a:p>
        </p:txBody>
      </p:sp>
      <p:sp>
        <p:nvSpPr>
          <p:cNvPr id="3" name="Content Placeholder 2">
            <a:extLst>
              <a:ext uri="{FF2B5EF4-FFF2-40B4-BE49-F238E27FC236}">
                <a16:creationId xmlns:a16="http://schemas.microsoft.com/office/drawing/2014/main" id="{9983374A-F27B-4CED-A82E-949893BEE2F5}"/>
              </a:ext>
            </a:extLst>
          </p:cNvPr>
          <p:cNvSpPr>
            <a:spLocks noGrp="1"/>
          </p:cNvSpPr>
          <p:nvPr>
            <p:ph idx="1"/>
          </p:nvPr>
        </p:nvSpPr>
        <p:spPr>
          <a:xfrm>
            <a:off x="581192" y="2682240"/>
            <a:ext cx="11029615" cy="3987502"/>
          </a:xfrm>
          <a:solidFill>
            <a:schemeClr val="accent2">
              <a:lumMod val="20000"/>
              <a:lumOff val="80000"/>
            </a:schemeClr>
          </a:solidFill>
        </p:spPr>
        <p:txBody>
          <a:bodyPr>
            <a:normAutofit/>
          </a:bodyPr>
          <a:lstStyle/>
          <a:p>
            <a:r>
              <a:rPr lang="el-GR" sz="2400" dirty="0"/>
              <a:t>Η διάλεξη να είναι σύντομη.</a:t>
            </a:r>
          </a:p>
          <a:p>
            <a:r>
              <a:rPr lang="el-GR" sz="2400" dirty="0"/>
              <a:t>Ο/Η εκπαιδευτής/τρια πρέπει να είναι ιδιαίτερα προσεκτικός όσον αφορά στη μη λεκτική του/της επικοινωνία: τον τόνο της φωνής, την ταχύτητα του λόγου, τις κινήσεις του/της, τις παύσεις του/της, την κίνησή του/της μέσα στο χώρο.</a:t>
            </a:r>
          </a:p>
          <a:p>
            <a:r>
              <a:rPr lang="el-GR" sz="2400" dirty="0"/>
              <a:t>Να παρατηρεί και να αναλύει ενεργητικά τη μη λεκτική επικοινωνία των συμμετεχόντων (αν προσέχουν, αν έχουν ερωτήματα αλλά διστάζουν να διακόψουν, αν είναι αφηρημένοι</a:t>
            </a:r>
            <a:r>
              <a:rPr lang="en-US" sz="2400" dirty="0"/>
              <a:t>).</a:t>
            </a:r>
            <a:endParaRPr lang="el-GR" sz="2400" dirty="0"/>
          </a:p>
          <a:p>
            <a:endParaRPr lang="el-GR" dirty="0"/>
          </a:p>
        </p:txBody>
      </p:sp>
    </p:spTree>
    <p:extLst>
      <p:ext uri="{BB962C8B-B14F-4D97-AF65-F5344CB8AC3E}">
        <p14:creationId xmlns:p14="http://schemas.microsoft.com/office/powerpoint/2010/main" val="298849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F2-F614-455C-AD60-21065F45E0FD}"/>
              </a:ext>
            </a:extLst>
          </p:cNvPr>
          <p:cNvSpPr>
            <a:spLocks noGrp="1"/>
          </p:cNvSpPr>
          <p:nvPr>
            <p:ph type="title"/>
          </p:nvPr>
        </p:nvSpPr>
        <p:spPr/>
        <p:txBody>
          <a:bodyPr>
            <a:normAutofit/>
          </a:bodyPr>
          <a:lstStyle/>
          <a:p>
            <a:pPr algn="ctr"/>
            <a:r>
              <a:rPr lang="el-GR" sz="3200" dirty="0"/>
              <a:t>ΠΑΡΟΥΣΙΑΣΗ ή ΕΠΙΔΕΙΞΗ</a:t>
            </a:r>
          </a:p>
        </p:txBody>
      </p:sp>
      <p:sp>
        <p:nvSpPr>
          <p:cNvPr id="3" name="Content Placeholder 2">
            <a:extLst>
              <a:ext uri="{FF2B5EF4-FFF2-40B4-BE49-F238E27FC236}">
                <a16:creationId xmlns:a16="http://schemas.microsoft.com/office/drawing/2014/main" id="{E9C5C49B-9619-4966-AD81-ACDD6AC157D6}"/>
              </a:ext>
            </a:extLst>
          </p:cNvPr>
          <p:cNvSpPr>
            <a:spLocks noGrp="1"/>
          </p:cNvSpPr>
          <p:nvPr>
            <p:ph idx="1"/>
          </p:nvPr>
        </p:nvSpPr>
        <p:spPr>
          <a:xfrm>
            <a:off x="581192" y="2180496"/>
            <a:ext cx="11029615" cy="4037424"/>
          </a:xfrm>
          <a:solidFill>
            <a:schemeClr val="accent2">
              <a:lumMod val="20000"/>
              <a:lumOff val="80000"/>
            </a:schemeClr>
          </a:solidFill>
        </p:spPr>
        <p:txBody>
          <a:bodyPr>
            <a:normAutofit/>
          </a:bodyPr>
          <a:lstStyle/>
          <a:p>
            <a:r>
              <a:rPr lang="el-GR" sz="3200" dirty="0"/>
              <a:t>Η </a:t>
            </a:r>
            <a:r>
              <a:rPr lang="el-GR" sz="3200" dirty="0">
                <a:highlight>
                  <a:srgbClr val="FFFF00"/>
                </a:highlight>
              </a:rPr>
              <a:t>παρουσίαση </a:t>
            </a:r>
            <a:r>
              <a:rPr lang="el-GR" sz="3200" dirty="0"/>
              <a:t>είναι μια </a:t>
            </a:r>
            <a:r>
              <a:rPr lang="el-GR" sz="3200" u="sng" dirty="0"/>
              <a:t>παραλλαγή της διάλεξης, αξιοποιώντας οπτικό υλικό </a:t>
            </a:r>
            <a:r>
              <a:rPr lang="el-GR" sz="3200" dirty="0"/>
              <a:t>για να δημιουργηθούν ισχυρές παραστάσεις στη συνείδηση των μαθητών.</a:t>
            </a:r>
          </a:p>
          <a:p>
            <a:r>
              <a:rPr lang="el-GR" sz="3200" dirty="0"/>
              <a:t>Χρήση μέσων εποπτείας πχ. διαφάνειες (</a:t>
            </a:r>
            <a:r>
              <a:rPr lang="en-US" sz="3200" dirty="0" err="1"/>
              <a:t>powerpoint</a:t>
            </a:r>
            <a:r>
              <a:rPr lang="en-US" sz="3200" dirty="0"/>
              <a:t>), </a:t>
            </a:r>
            <a:r>
              <a:rPr lang="el-GR" sz="3200" dirty="0"/>
              <a:t>βίντεο, χάρτες</a:t>
            </a:r>
            <a:r>
              <a:rPr lang="en-US" sz="3200" dirty="0"/>
              <a:t> </a:t>
            </a:r>
            <a:r>
              <a:rPr lang="el-GR" sz="3200" dirty="0" err="1"/>
              <a:t>κ.λπ</a:t>
            </a:r>
            <a:endParaRPr lang="el-GR" sz="3200" dirty="0"/>
          </a:p>
        </p:txBody>
      </p:sp>
    </p:spTree>
    <p:extLst>
      <p:ext uri="{BB962C8B-B14F-4D97-AF65-F5344CB8AC3E}">
        <p14:creationId xmlns:p14="http://schemas.microsoft.com/office/powerpoint/2010/main" val="25720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8E8D-131C-4F0C-8A99-441EA9C6D468}"/>
              </a:ext>
            </a:extLst>
          </p:cNvPr>
          <p:cNvSpPr>
            <a:spLocks noGrp="1"/>
          </p:cNvSpPr>
          <p:nvPr>
            <p:ph type="title"/>
          </p:nvPr>
        </p:nvSpPr>
        <p:spPr/>
        <p:txBody>
          <a:bodyPr/>
          <a:lstStyle/>
          <a:p>
            <a:r>
              <a:rPr lang="el-GR" dirty="0" err="1"/>
              <a:t>Δραστηριοτητα</a:t>
            </a:r>
            <a:endParaRPr lang="el-GR" dirty="0"/>
          </a:p>
        </p:txBody>
      </p:sp>
      <p:sp>
        <p:nvSpPr>
          <p:cNvPr id="3" name="Content Placeholder 2">
            <a:extLst>
              <a:ext uri="{FF2B5EF4-FFF2-40B4-BE49-F238E27FC236}">
                <a16:creationId xmlns:a16="http://schemas.microsoft.com/office/drawing/2014/main" id="{56249C2C-2449-4686-B248-B4B38F7AB998}"/>
              </a:ext>
            </a:extLst>
          </p:cNvPr>
          <p:cNvSpPr>
            <a:spLocks noGrp="1"/>
          </p:cNvSpPr>
          <p:nvPr>
            <p:ph idx="1"/>
          </p:nvPr>
        </p:nvSpPr>
        <p:spPr/>
        <p:txBody>
          <a:bodyPr>
            <a:normAutofit/>
          </a:bodyPr>
          <a:lstStyle/>
          <a:p>
            <a:r>
              <a:rPr lang="el-GR" sz="2800" dirty="0"/>
              <a:t>Σκεφτείτε σε ομάδες μια διδακτική ενότητα οικιακής οικονομίας όπου μπορείτε να τη διδάξετε χρησιμοποιώντας την διάλεξη-παρουσίαση, αλλά με δημιουργικό τρόπο ώστε να μη βαρεθούν οι μαθητές/-</a:t>
            </a:r>
            <a:r>
              <a:rPr lang="el-GR" sz="2800" dirty="0" err="1"/>
              <a:t>τριες</a:t>
            </a:r>
            <a:r>
              <a:rPr lang="el-GR" sz="2800" dirty="0"/>
              <a:t>.</a:t>
            </a:r>
          </a:p>
          <a:p>
            <a:r>
              <a:rPr lang="el-GR" sz="2800" dirty="0"/>
              <a:t>Συμβουλευθείτε, τα περιεχόμενα του βιβλίου </a:t>
            </a:r>
            <a:r>
              <a:rPr lang="el-GR" sz="2800" i="1" dirty="0"/>
              <a:t>Οικιακής Οικονομίας Α΄ Γυμνασίου και την διαφάνεια 8.</a:t>
            </a:r>
          </a:p>
          <a:p>
            <a:r>
              <a:rPr lang="el-GR" sz="2800" dirty="0"/>
              <a:t>Παρουσιάστε σύντομα την πρότασή σας ανά ομάδα.</a:t>
            </a:r>
          </a:p>
        </p:txBody>
      </p:sp>
    </p:spTree>
    <p:extLst>
      <p:ext uri="{BB962C8B-B14F-4D97-AF65-F5344CB8AC3E}">
        <p14:creationId xmlns:p14="http://schemas.microsoft.com/office/powerpoint/2010/main" val="194905921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1168</TotalTime>
  <Words>1960</Words>
  <Application>Microsoft Office PowerPoint</Application>
  <PresentationFormat>Ευρεία οθόνη</PresentationFormat>
  <Paragraphs>191</Paragraphs>
  <Slides>32</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32</vt:i4>
      </vt:variant>
    </vt:vector>
  </HeadingPairs>
  <TitlesOfParts>
    <vt:vector size="40" baseType="lpstr">
      <vt:lpstr>Calibri</vt:lpstr>
      <vt:lpstr>Cambria</vt:lpstr>
      <vt:lpstr>Gill Sans MT</vt:lpstr>
      <vt:lpstr>Times New Roman</vt:lpstr>
      <vt:lpstr>Trebuchet MS</vt:lpstr>
      <vt:lpstr>Wingdings</vt:lpstr>
      <vt:lpstr>Wingdings 2</vt:lpstr>
      <vt:lpstr>Dividend</vt:lpstr>
      <vt:lpstr>ΔΙΔΑΚΤΙΚΕΣ ΜΕΘΟΔΟΙ  (1ο μεροσ)</vt:lpstr>
      <vt:lpstr>Παρουσίαση του PowerPoint</vt:lpstr>
      <vt:lpstr>Διδακτικη μΕθοδος: ΟΡΙσμοΙ </vt:lpstr>
      <vt:lpstr>ΔΙΔΑΚΤΙΚΗ ΜΕΘΟΔΟΣ-ΔΙΔΑΚΤΙΚΕΣ τεχνικεσ: Εννοιολογικη διασαφηνιση</vt:lpstr>
      <vt:lpstr>ΔΙΔΑΚΤΙΚΕΣ ΜΕΘΟΔΟι (συνοψη)</vt:lpstr>
      <vt:lpstr>ΔΙΑΛΕΞΗ (Προφορικη)</vt:lpstr>
      <vt:lpstr>δΙΑΛΕΞΗ: Προδιαγραφεσ και Προϋποθεσεισ  </vt:lpstr>
      <vt:lpstr>ΠΑΡΟΥΣΙΑΣΗ ή ΕΠΙΔΕΙΞΗ</vt:lpstr>
      <vt:lpstr>Δραστηριοτητα</vt:lpstr>
      <vt:lpstr>Παρουσίαση του PowerPoint</vt:lpstr>
      <vt:lpstr>ΚΑΘΟΔΗΓΟυμενη συζητηση</vt:lpstr>
      <vt:lpstr>Ερωτο-αποκρισεισ</vt:lpstr>
      <vt:lpstr>ΚΑΘΟΔΗΓΟΥΜΕΝΗ Συζητηση (συνεχεια)</vt:lpstr>
      <vt:lpstr>Δραστηριοτητα εξΑΣΚΗΣΗσ στην καθοδηγουμενη συζητηση</vt:lpstr>
      <vt:lpstr>Διερευνητικη (ΑΝΑΚΑΛΥΠΤΙΚΗ) μεθοδοσ </vt:lpstr>
      <vt:lpstr>διερευνητικη μεθοδοσ (2)</vt:lpstr>
      <vt:lpstr>Προτεινομενεσ φασεισ της διερευνητικησ μεθοδου</vt:lpstr>
      <vt:lpstr>Παρουσίαση του PowerPoint</vt:lpstr>
      <vt:lpstr>ΟΜΑΔοσυνεργατικη διδασκαλια</vt:lpstr>
      <vt:lpstr>Ερωτηση: Πώς αντιλαμβάνεστε την ομαδοσυνεργατική διδασκαλία και μάθηση;</vt:lpstr>
      <vt:lpstr>Ομαδοσυνεργατικη μεθδοσ</vt:lpstr>
      <vt:lpstr>Πλεονεκτηματα ομαδοσυνεργατικΗσ μεθοδου</vt:lpstr>
      <vt:lpstr>  ΚριτΗρια διαχωρισμοΥ Ομαδων </vt:lpstr>
      <vt:lpstr>Σωστη προετοιμασια-προδιαγραφεσ για ομαδοσυνεργατικη μεθοδο</vt:lpstr>
      <vt:lpstr>Ερωτησεισ ΓΙΑ προβληματισμο</vt:lpstr>
      <vt:lpstr>ΒΙΩΜΑΤΙΚΗ ΜΑθηση</vt:lpstr>
      <vt:lpstr>Πως πραγματωνεται η βιωματικη μαθηση;</vt:lpstr>
      <vt:lpstr>Παρουσίαση του PowerPoint</vt:lpstr>
      <vt:lpstr>Ας θυμηθούμε λίγο τα χρόνια του σχολείου…πχ΄. Γυμνάσιο ή Α΄Λυκείου.  Σχεδιάστε έναν κύκλο και μέσα σ’ αυτόν σημειώστε (με χρώμα) πόσο χρόνο (κατά μέσο όρο την εβδομάδα) αφιερώνεται στο ελληνικό σχολείο για κάθε μια από τις μεθόδους που είπαμε σήμερα; (διάλεξη, διερευνητική μέθοδος, ομαδοσυνεργατική, βιωματική μέθοδος). Συζητάμε τι βρήκαμε… </vt:lpstr>
      <vt:lpstr>Παραγοντεσ που επηρεαζουν την επιλογη διδακτικησ μεθοδου</vt:lpstr>
      <vt:lpstr>Μια ή πολλεσ διδακτικες  τεχνικεσ;</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lstamp</cp:lastModifiedBy>
  <cp:revision>451</cp:revision>
  <dcterms:created xsi:type="dcterms:W3CDTF">2019-11-23T16:17:07Z</dcterms:created>
  <dcterms:modified xsi:type="dcterms:W3CDTF">2026-03-11T05:05:02Z</dcterms:modified>
</cp:coreProperties>
</file>