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706" r:id="rId2"/>
    <p:sldMasterId id="2147483712" r:id="rId3"/>
    <p:sldMasterId id="2147483724" r:id="rId4"/>
  </p:sldMasterIdLst>
  <p:notesMasterIdLst>
    <p:notesMasterId r:id="rId39"/>
  </p:notesMasterIdLst>
  <p:handoutMasterIdLst>
    <p:handoutMasterId r:id="rId40"/>
  </p:handoutMasterIdLst>
  <p:sldIdLst>
    <p:sldId id="446" r:id="rId5"/>
    <p:sldId id="483" r:id="rId6"/>
    <p:sldId id="457" r:id="rId7"/>
    <p:sldId id="460" r:id="rId8"/>
    <p:sldId id="485" r:id="rId9"/>
    <p:sldId id="459" r:id="rId10"/>
    <p:sldId id="458" r:id="rId11"/>
    <p:sldId id="465" r:id="rId12"/>
    <p:sldId id="464" r:id="rId13"/>
    <p:sldId id="466" r:id="rId14"/>
    <p:sldId id="467" r:id="rId15"/>
    <p:sldId id="484" r:id="rId16"/>
    <p:sldId id="463" r:id="rId17"/>
    <p:sldId id="283" r:id="rId18"/>
    <p:sldId id="453" r:id="rId19"/>
    <p:sldId id="454" r:id="rId20"/>
    <p:sldId id="471" r:id="rId21"/>
    <p:sldId id="469" r:id="rId22"/>
    <p:sldId id="473" r:id="rId23"/>
    <p:sldId id="470" r:id="rId24"/>
    <p:sldId id="474" r:id="rId25"/>
    <p:sldId id="455" r:id="rId26"/>
    <p:sldId id="472" r:id="rId27"/>
    <p:sldId id="475" r:id="rId28"/>
    <p:sldId id="476" r:id="rId29"/>
    <p:sldId id="257" r:id="rId30"/>
    <p:sldId id="260" r:id="rId31"/>
    <p:sldId id="477" r:id="rId32"/>
    <p:sldId id="480" r:id="rId33"/>
    <p:sldId id="481" r:id="rId34"/>
    <p:sldId id="478" r:id="rId35"/>
    <p:sldId id="434" r:id="rId36"/>
    <p:sldId id="482" r:id="rId37"/>
    <p:sldId id="447" r:id="rId38"/>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288" userDrawn="1">
          <p15:clr>
            <a:srgbClr val="F26B43"/>
          </p15:clr>
        </p15:guide>
        <p15:guide id="3" orient="horz" pos="4056" userDrawn="1">
          <p15:clr>
            <a:srgbClr val="F26B43"/>
          </p15:clr>
        </p15:guide>
        <p15:guide id="4" orient="horz" pos="1488" userDrawn="1">
          <p15:clr>
            <a:srgbClr val="A4A3A4"/>
          </p15:clr>
        </p15:guide>
        <p15:guide id="5" pos="3816" userDrawn="1">
          <p15:clr>
            <a:srgbClr val="A4A3A4"/>
          </p15:clr>
        </p15:guide>
        <p15:guide id="6" pos="7416" userDrawn="1">
          <p15:clr>
            <a:srgbClr val="F26B43"/>
          </p15:clr>
        </p15:guide>
        <p15:guide id="7" orient="horz" pos="312" userDrawn="1">
          <p15:clr>
            <a:srgbClr val="F26B43"/>
          </p15:clr>
        </p15:guide>
        <p15:guide id="8" orient="horz" pos="2160" userDrawn="1">
          <p15:clr>
            <a:srgbClr val="A4A3A4"/>
          </p15:clr>
        </p15:guide>
        <p15:guide id="9" orient="horz"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078"/>
    <a:srgbClr val="8C5896"/>
    <a:srgbClr val="7C6560"/>
    <a:srgbClr val="29282D"/>
    <a:srgbClr val="E288B6"/>
    <a:srgbClr val="B38F6A"/>
    <a:srgbClr val="6667AB"/>
    <a:srgbClr val="BBBBBB"/>
    <a:srgbClr val="B9B9B9"/>
    <a:srgbClr val="85A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3197" autoAdjust="0"/>
  </p:normalViewPr>
  <p:slideViewPr>
    <p:cSldViewPr snapToGrid="0">
      <p:cViewPr varScale="1">
        <p:scale>
          <a:sx n="104" d="100"/>
          <a:sy n="104" d="100"/>
        </p:scale>
        <p:origin x="582" y="-390"/>
      </p:cViewPr>
      <p:guideLst>
        <p:guide orient="horz" pos="3672"/>
        <p:guide pos="288"/>
        <p:guide orient="horz" pos="4056"/>
        <p:guide orient="horz" pos="1488"/>
        <p:guide pos="3816"/>
        <p:guide pos="7416"/>
        <p:guide orient="horz" pos="312"/>
        <p:guide orient="horz" pos="2160"/>
        <p:guide orient="horz" pos="230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640"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E54A69E4-EFBB-4687-8058-A94EE1B5781B}" type="datetimeFigureOut">
              <a:rPr lang="en-US" smtClean="0"/>
              <a:t>3/17/2026</a:t>
            </a:fld>
            <a:endParaRPr lang="en-US" dirty="0"/>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92004FE7-BA7C-4FF4-9756-C6A1F2BCA37F}" type="slidenum">
              <a:rPr lang="en-US" smtClean="0"/>
              <a:t>‹#›</a:t>
            </a:fld>
            <a:endParaRPr lang="en-US"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CDE546B2-EB9C-4E9C-8793-C25F32D58B9A}" type="datetimeFigureOut">
              <a:rPr lang="en-US" smtClean="0"/>
              <a:t>3/17/2026</a:t>
            </a:fld>
            <a:endParaRPr lang="en-US"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B83F1C3-4FA3-4491-97F4-43CA9C8BDFDF}" type="slidenum">
              <a:rPr lang="en-US" smtClean="0"/>
              <a:t>‹#›</a:t>
            </a:fld>
            <a:endParaRPr lang="en-US" dirty="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a:t>
            </a:fld>
            <a:endParaRPr lang="en-US" dirty="0"/>
          </a:p>
        </p:txBody>
      </p:sp>
    </p:spTree>
    <p:extLst>
      <p:ext uri="{BB962C8B-B14F-4D97-AF65-F5344CB8AC3E}">
        <p14:creationId xmlns:p14="http://schemas.microsoft.com/office/powerpoint/2010/main" val="363195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a:t>
            </a:r>
            <a:r>
              <a:rPr lang="el-GR" dirty="0" err="1"/>
              <a:t>Μεταγνώση</a:t>
            </a:r>
            <a:r>
              <a:rPr lang="el-GR" dirty="0"/>
              <a:t> έχει αναφερθεί ως: η </a:t>
            </a:r>
            <a:r>
              <a:rPr lang="en-US" dirty="0"/>
              <a:t>“</a:t>
            </a:r>
            <a:r>
              <a:rPr lang="el-GR" dirty="0"/>
              <a:t>νόηση για τη νόηση</a:t>
            </a:r>
            <a:r>
              <a:rPr lang="en-US" dirty="0"/>
              <a:t>”</a:t>
            </a:r>
            <a:r>
              <a:rPr lang="el-GR" dirty="0"/>
              <a:t>, δηλαδή αναφέρεται σε</a:t>
            </a:r>
            <a:r>
              <a:rPr lang="en-US" dirty="0"/>
              <a:t> </a:t>
            </a:r>
            <a:r>
              <a:rPr lang="el-GR" dirty="0"/>
              <a:t>ανώτερες νοητικές καταστάσεις: γνώση για τη γνώση, σκέψη για τη σκέψη, ή ακόμα στοχασμοί για τις πράξεις μας (μαθαίνω πώς να μαθαίνω).</a:t>
            </a:r>
          </a:p>
        </p:txBody>
      </p:sp>
      <p:sp>
        <p:nvSpPr>
          <p:cNvPr id="4" name="Slide Number Placeholder 3"/>
          <p:cNvSpPr>
            <a:spLocks noGrp="1"/>
          </p:cNvSpPr>
          <p:nvPr>
            <p:ph type="sldNum" sz="quarter" idx="5"/>
          </p:nvPr>
        </p:nvSpPr>
        <p:spPr/>
        <p:txBody>
          <a:bodyPr/>
          <a:lstStyle/>
          <a:p>
            <a:fld id="{6B83F1C3-4FA3-4491-97F4-43CA9C8BDFDF}" type="slidenum">
              <a:rPr lang="en-US" smtClean="0"/>
              <a:t>14</a:t>
            </a:fld>
            <a:endParaRPr lang="en-US" dirty="0"/>
          </a:p>
        </p:txBody>
      </p:sp>
    </p:spTree>
    <p:extLst>
      <p:ext uri="{BB962C8B-B14F-4D97-AF65-F5344CB8AC3E}">
        <p14:creationId xmlns:p14="http://schemas.microsoft.com/office/powerpoint/2010/main" val="4048356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 προσομοίωση, β) εννοιολογικό χάρτη γ) παιχνίδι ρόλων,  ή κάτι βιωματικό, εκτός της διάλεξης δ) μέθοδο </a:t>
            </a:r>
            <a:r>
              <a:rPr lang="en-US" dirty="0"/>
              <a:t>project</a:t>
            </a:r>
            <a:endParaRPr lang="el-GR" dirty="0"/>
          </a:p>
        </p:txBody>
      </p:sp>
      <p:sp>
        <p:nvSpPr>
          <p:cNvPr id="4" name="Slide Number Placeholder 3"/>
          <p:cNvSpPr>
            <a:spLocks noGrp="1"/>
          </p:cNvSpPr>
          <p:nvPr>
            <p:ph type="sldNum" sz="quarter" idx="5"/>
          </p:nvPr>
        </p:nvSpPr>
        <p:spPr/>
        <p:txBody>
          <a:bodyPr/>
          <a:lstStyle/>
          <a:p>
            <a:fld id="{6B83F1C3-4FA3-4491-97F4-43CA9C8BDFDF}" type="slidenum">
              <a:rPr lang="en-US" smtClean="0"/>
              <a:t>33</a:t>
            </a:fld>
            <a:endParaRPr lang="en-US" dirty="0"/>
          </a:p>
        </p:txBody>
      </p:sp>
    </p:spTree>
    <p:extLst>
      <p:ext uri="{BB962C8B-B14F-4D97-AF65-F5344CB8AC3E}">
        <p14:creationId xmlns:p14="http://schemas.microsoft.com/office/powerpoint/2010/main" val="2778147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34</a:t>
            </a:fld>
            <a:endParaRPr lang="en-US" dirty="0"/>
          </a:p>
        </p:txBody>
      </p:sp>
    </p:spTree>
    <p:extLst>
      <p:ext uri="{BB962C8B-B14F-4D97-AF65-F5344CB8AC3E}">
        <p14:creationId xmlns:p14="http://schemas.microsoft.com/office/powerpoint/2010/main" val="274408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5024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1225590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63686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t"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53920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18036680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lette Amusements">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42889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03717604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98059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290190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82342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3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4" name="Holder 4"/>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fld id="{81D60167-4931-47E6-BA6A-407CBD079E47}" type="slidenum">
              <a:rPr lang="el-GR" spc="-5" smtClean="0"/>
              <a:pPr marL="38100"/>
              <a:t>‹#›</a:t>
            </a:fld>
            <a:endParaRPr lang="el-GR" spc="-5" dirty="0"/>
          </a:p>
        </p:txBody>
      </p:sp>
    </p:spTree>
    <p:extLst>
      <p:ext uri="{BB962C8B-B14F-4D97-AF65-F5344CB8AC3E}">
        <p14:creationId xmlns:p14="http://schemas.microsoft.com/office/powerpoint/2010/main" val="132974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C2DCB-466C-4061-8D51-D3254DD77FA1}" type="datetimeFigureOut">
              <a:rPr lang="en-US" dirty="0"/>
              <a:t>3/17/2026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57605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20856862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20594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3/17/2026</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701" r:id="rId3"/>
    <p:sldLayoutId id="2147483702" r:id="rId4"/>
    <p:sldLayoutId id="2147483662" r:id="rId5"/>
    <p:sldLayoutId id="2147483733" r:id="rId6"/>
    <p:sldLayoutId id="2147483735" r:id="rId7"/>
    <p:sldLayoutId id="2147483736" r:id="rId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3/17/2026</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911603562"/>
      </p:ext>
    </p:extLst>
  </p:cSld>
  <p:clrMap bg1="lt1" tx1="dk1" bg2="lt2" tx2="dk2" accent1="accent1" accent2="accent2" accent3="accent3" accent4="accent4" accent5="accent5" accent6="accent6" hlink="hlink" folHlink="folHlink"/>
  <p:sldLayoutIdLst>
    <p:sldLayoutId id="2147483729" r:id="rId1"/>
    <p:sldLayoutId id="2147483711" r:id="rId2"/>
    <p:sldLayoutId id="2147483734" r:id="rId3"/>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3/17/2026</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044508539"/>
      </p:ext>
    </p:extLst>
  </p:cSld>
  <p:clrMap bg1="lt1" tx1="dk1" bg2="lt2" tx2="dk2" accent1="accent1" accent2="accent2" accent3="accent3" accent4="accent4" accent5="accent5" accent6="accent6" hlink="hlink" folHlink="folHlink"/>
  <p:sldLayoutIdLst>
    <p:sldLayoutId id="2147483730" r:id="rId1"/>
    <p:sldLayoutId id="2147483723"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3/17/2026</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32013640"/>
      </p:ext>
    </p:extLst>
  </p:cSld>
  <p:clrMap bg1="lt1" tx1="dk1" bg2="lt2" tx2="dk2" accent1="accent1" accent2="accent2" accent3="accent3" accent4="accent4" accent5="accent5" accent6="accent6" hlink="hlink" folHlink="folHlink"/>
  <p:sldLayoutIdLst>
    <p:sldLayoutId id="2147483731" r:id="rId1"/>
    <p:sldLayoutId id="2147483704"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cmap.ihmc.us/download"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phet.colorado.edu/el/simulations/category/new"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het.colorado.edu/sims/cheerpj/eating-and-exercise/latest/eating-and-exercise.html?simulation=eating-and-exercise"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opencourses.uoc.gr/courses/pluginfile.php/14178/mod_resource/content/3/%CE%94%CE%B9%CE%AC%CE%BB%CE%B5%CE%BE%CE%B7%2010%CE%B2%20-%20%CE%9C%CE%AD%CE%B8%CE%BF%CE%B4%CE%BF%CF%82%20Project.pdf" TargetMode="Externa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a:stretch/>
        </p:blipFill>
        <p:spPr>
          <a:xfrm>
            <a:off x="225" y="0"/>
            <a:ext cx="12191550" cy="6857999"/>
          </a:xfrm>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2425700" y="1371600"/>
            <a:ext cx="8597900" cy="4152900"/>
          </a:xfrm>
        </p:spPr>
        <p:txBody>
          <a:bodyPr anchor="t" anchorCtr="0">
            <a:normAutofit/>
          </a:bodyPr>
          <a:lstStyle/>
          <a:p>
            <a:pPr algn="ctr"/>
            <a:r>
              <a:rPr lang="el-GR" b="1" dirty="0">
                <a:solidFill>
                  <a:srgbClr val="FFC000"/>
                </a:solidFill>
                <a:latin typeface="+mn-lt"/>
              </a:rPr>
              <a:t>ΔΙΔΑΚΤΙΚΕΣ ΜΕΘΟΔΟΙ </a:t>
            </a:r>
            <a:r>
              <a:rPr lang="en-US" b="1" dirty="0">
                <a:solidFill>
                  <a:srgbClr val="FFC000"/>
                </a:solidFill>
                <a:latin typeface="+mn-lt"/>
              </a:rPr>
              <a:t> </a:t>
            </a:r>
            <a:r>
              <a:rPr lang="el-GR" b="1" dirty="0">
                <a:solidFill>
                  <a:srgbClr val="FFC000"/>
                </a:solidFill>
                <a:latin typeface="+mn-lt"/>
              </a:rPr>
              <a:t>(</a:t>
            </a:r>
            <a:r>
              <a:rPr lang="en-US" sz="3200" b="1" dirty="0">
                <a:solidFill>
                  <a:srgbClr val="FFC000"/>
                </a:solidFill>
                <a:latin typeface="+mn-lt"/>
              </a:rPr>
              <a:t>2</a:t>
            </a:r>
            <a:r>
              <a:rPr lang="el-GR" sz="3200" b="1" baseline="30000" dirty="0">
                <a:solidFill>
                  <a:srgbClr val="FFC000"/>
                </a:solidFill>
                <a:latin typeface="+mn-lt"/>
              </a:rPr>
              <a:t>ο</a:t>
            </a:r>
            <a:r>
              <a:rPr lang="el-GR" b="1" dirty="0">
                <a:solidFill>
                  <a:srgbClr val="FFC000"/>
                </a:solidFill>
                <a:latin typeface="+mn-lt"/>
              </a:rPr>
              <a:t> </a:t>
            </a:r>
            <a:r>
              <a:rPr lang="el-GR" b="1" dirty="0" err="1">
                <a:solidFill>
                  <a:srgbClr val="FFC000"/>
                </a:solidFill>
                <a:latin typeface="+mn-lt"/>
              </a:rPr>
              <a:t>μεροσ</a:t>
            </a:r>
            <a:r>
              <a:rPr lang="el-GR" b="1" dirty="0">
                <a:solidFill>
                  <a:srgbClr val="FFC000"/>
                </a:solidFill>
                <a:latin typeface="+mn-lt"/>
              </a:rPr>
              <a:t>)-ΤΕΧΝΙΚΕΣ ΔΙΔΑΣΚΑΛΙΑΣ</a:t>
            </a:r>
            <a:br>
              <a:rPr lang="en-US" b="1" dirty="0">
                <a:solidFill>
                  <a:srgbClr val="FFC000"/>
                </a:solidFill>
                <a:latin typeface="+mn-lt"/>
              </a:rPr>
            </a:br>
            <a:r>
              <a:rPr lang="el-GR" dirty="0" err="1">
                <a:solidFill>
                  <a:srgbClr val="FFC000"/>
                </a:solidFill>
                <a:latin typeface="+mn-lt"/>
              </a:rPr>
              <a:t>6</a:t>
            </a:r>
            <a:r>
              <a:rPr lang="el-GR" baseline="30000" dirty="0" err="1">
                <a:solidFill>
                  <a:srgbClr val="FFC000"/>
                </a:solidFill>
                <a:latin typeface="+mn-lt"/>
              </a:rPr>
              <a:t>η</a:t>
            </a:r>
            <a:r>
              <a:rPr lang="el-GR" dirty="0">
                <a:solidFill>
                  <a:srgbClr val="FFC000"/>
                </a:solidFill>
                <a:latin typeface="+mn-lt"/>
              </a:rPr>
              <a:t> </a:t>
            </a:r>
            <a:r>
              <a:rPr lang="el-GR" dirty="0" err="1">
                <a:solidFill>
                  <a:srgbClr val="FFC000"/>
                </a:solidFill>
                <a:latin typeface="+mn-lt"/>
              </a:rPr>
              <a:t>εβδομαδα</a:t>
            </a:r>
            <a:br>
              <a:rPr lang="el-GR" dirty="0">
                <a:solidFill>
                  <a:srgbClr val="FFC000"/>
                </a:solidFill>
                <a:latin typeface="+mn-lt"/>
              </a:rPr>
            </a:br>
            <a:br>
              <a:rPr lang="el-GR" dirty="0">
                <a:solidFill>
                  <a:srgbClr val="FFC000"/>
                </a:solidFill>
                <a:latin typeface="+mn-lt"/>
              </a:rPr>
            </a:br>
            <a:r>
              <a:rPr lang="el-GR" dirty="0" err="1">
                <a:solidFill>
                  <a:srgbClr val="FFC000"/>
                </a:solidFill>
                <a:latin typeface="+mn-lt"/>
              </a:rPr>
              <a:t>Λια</a:t>
            </a:r>
            <a:r>
              <a:rPr lang="el-GR" dirty="0">
                <a:solidFill>
                  <a:srgbClr val="FFC000"/>
                </a:solidFill>
                <a:latin typeface="+mn-lt"/>
              </a:rPr>
              <a:t> </a:t>
            </a:r>
            <a:r>
              <a:rPr lang="el-GR" dirty="0" err="1">
                <a:solidFill>
                  <a:srgbClr val="FFC000"/>
                </a:solidFill>
                <a:latin typeface="+mn-lt"/>
              </a:rPr>
              <a:t>Σταμπολτζή</a:t>
            </a:r>
            <a:endParaRPr lang="en-US" dirty="0">
              <a:solidFill>
                <a:srgbClr val="FFC000"/>
              </a:solidFill>
              <a:latin typeface="+mn-lt"/>
            </a:endParaRPr>
          </a:p>
        </p:txBody>
      </p:sp>
    </p:spTree>
    <p:extLst>
      <p:ext uri="{BB962C8B-B14F-4D97-AF65-F5344CB8AC3E}">
        <p14:creationId xmlns:p14="http://schemas.microsoft.com/office/powerpoint/2010/main" val="155831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D384F68-68A4-44FC-B761-F1D6E4542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168400"/>
            <a:ext cx="11290300" cy="5549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097998E-51D8-47B2-867B-FE3A3F67EA1A}"/>
              </a:ext>
            </a:extLst>
          </p:cNvPr>
          <p:cNvSpPr/>
          <p:nvPr/>
        </p:nvSpPr>
        <p:spPr>
          <a:xfrm>
            <a:off x="1854200" y="279400"/>
            <a:ext cx="7810500" cy="609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l-GR" sz="3200" dirty="0"/>
              <a:t>Παράδειγμα εννοιολογικού χάρτη</a:t>
            </a:r>
          </a:p>
        </p:txBody>
      </p:sp>
    </p:spTree>
    <p:extLst>
      <p:ext uri="{BB962C8B-B14F-4D97-AF65-F5344CB8AC3E}">
        <p14:creationId xmlns:p14="http://schemas.microsoft.com/office/powerpoint/2010/main" val="76357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1D11-ADDB-4165-A19D-B7143A196BF1}"/>
              </a:ext>
            </a:extLst>
          </p:cNvPr>
          <p:cNvSpPr>
            <a:spLocks noGrp="1"/>
          </p:cNvSpPr>
          <p:nvPr>
            <p:ph type="title"/>
          </p:nvPr>
        </p:nvSpPr>
        <p:spPr>
          <a:xfrm>
            <a:off x="596899" y="764032"/>
            <a:ext cx="3619501" cy="877824"/>
          </a:xfrm>
        </p:spPr>
        <p:txBody>
          <a:bodyPr/>
          <a:lstStyle/>
          <a:p>
            <a:r>
              <a:rPr lang="el-GR" dirty="0" err="1"/>
              <a:t>ΔΡΑστηριοτητα</a:t>
            </a:r>
            <a:endParaRPr lang="el-GR" dirty="0"/>
          </a:p>
        </p:txBody>
      </p:sp>
      <p:sp>
        <p:nvSpPr>
          <p:cNvPr id="3" name="Text Placeholder 2">
            <a:extLst>
              <a:ext uri="{FF2B5EF4-FFF2-40B4-BE49-F238E27FC236}">
                <a16:creationId xmlns:a16="http://schemas.microsoft.com/office/drawing/2014/main" id="{18DB5E49-2CC0-4EC2-B010-080936223EBB}"/>
              </a:ext>
            </a:extLst>
          </p:cNvPr>
          <p:cNvSpPr>
            <a:spLocks noGrp="1"/>
          </p:cNvSpPr>
          <p:nvPr>
            <p:ph type="body" sz="quarter" idx="14"/>
          </p:nvPr>
        </p:nvSpPr>
        <p:spPr>
          <a:xfrm>
            <a:off x="457200" y="2476500"/>
            <a:ext cx="8216900" cy="3276600"/>
          </a:xfrm>
        </p:spPr>
        <p:txBody>
          <a:bodyPr/>
          <a:lstStyle/>
          <a:p>
            <a:r>
              <a:rPr lang="el-GR" sz="2800" dirty="0"/>
              <a:t>Αφού κατανοήσετε τι είναι και πώς φτιάχνεται ένας εννοιολογικός χάρτης, φτιάξτε έναν εννοιολογικό χάρτη για το «υγιεινό πρωινό». Ξεκινήστε από το κέντρο και φτιάξτε κόμβους και συνδέσεις.</a:t>
            </a:r>
          </a:p>
        </p:txBody>
      </p:sp>
    </p:spTree>
    <p:extLst>
      <p:ext uri="{BB962C8B-B14F-4D97-AF65-F5344CB8AC3E}">
        <p14:creationId xmlns:p14="http://schemas.microsoft.com/office/powerpoint/2010/main" val="308047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CCF71-961E-49B4-A08A-F82C5E1820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7000"/>
            <a:ext cx="9550400" cy="6540500"/>
          </a:xfrm>
          <a:prstGeom prst="rect">
            <a:avLst/>
          </a:prstGeom>
          <a:noFill/>
        </p:spPr>
      </p:pic>
    </p:spTree>
    <p:extLst>
      <p:ext uri="{BB962C8B-B14F-4D97-AF65-F5344CB8AC3E}">
        <p14:creationId xmlns:p14="http://schemas.microsoft.com/office/powerpoint/2010/main" val="2561306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802C-594A-47B7-9627-46105B56728E}"/>
              </a:ext>
            </a:extLst>
          </p:cNvPr>
          <p:cNvSpPr>
            <a:spLocks noGrp="1"/>
          </p:cNvSpPr>
          <p:nvPr>
            <p:ph type="title"/>
          </p:nvPr>
        </p:nvSpPr>
        <p:spPr>
          <a:xfrm>
            <a:off x="304799" y="586232"/>
            <a:ext cx="11074401" cy="671068"/>
          </a:xfrm>
        </p:spPr>
        <p:txBody>
          <a:bodyPr/>
          <a:lstStyle/>
          <a:p>
            <a:pPr algn="ctr"/>
            <a:r>
              <a:rPr lang="el-GR" b="1" dirty="0" err="1"/>
              <a:t>Λογισμικα</a:t>
            </a:r>
            <a:r>
              <a:rPr lang="el-GR" b="1" dirty="0"/>
              <a:t> </a:t>
            </a:r>
            <a:r>
              <a:rPr lang="el-GR" b="1" dirty="0" err="1"/>
              <a:t>εννοιολογικησ</a:t>
            </a:r>
            <a:r>
              <a:rPr lang="el-GR" b="1" dirty="0"/>
              <a:t> </a:t>
            </a:r>
            <a:r>
              <a:rPr lang="el-GR" b="1" dirty="0" err="1"/>
              <a:t>χαρτογραφησησ</a:t>
            </a:r>
            <a:endParaRPr lang="el-GR" b="1" dirty="0"/>
          </a:p>
        </p:txBody>
      </p:sp>
      <p:sp>
        <p:nvSpPr>
          <p:cNvPr id="3" name="Text Placeholder 2">
            <a:extLst>
              <a:ext uri="{FF2B5EF4-FFF2-40B4-BE49-F238E27FC236}">
                <a16:creationId xmlns:a16="http://schemas.microsoft.com/office/drawing/2014/main" id="{14D9B66A-280C-424B-A5D4-9BFBE774EA3C}"/>
              </a:ext>
            </a:extLst>
          </p:cNvPr>
          <p:cNvSpPr>
            <a:spLocks noGrp="1"/>
          </p:cNvSpPr>
          <p:nvPr>
            <p:ph type="body" sz="quarter" idx="14"/>
          </p:nvPr>
        </p:nvSpPr>
        <p:spPr>
          <a:xfrm>
            <a:off x="457200" y="1409700"/>
            <a:ext cx="11074400" cy="5181600"/>
          </a:xfrm>
        </p:spPr>
        <p:txBody>
          <a:bodyPr/>
          <a:lstStyle/>
          <a:p>
            <a:r>
              <a:rPr lang="el-GR" altLang="en-US" sz="2000" dirty="0"/>
              <a:t>Τα λογισμικά εννοιολογικής χαρτογράφησης αποτελούν μία ιδιαίτερη κατηγορία εκπαιδευτικού λογισμικού και μπορούν πρακτικά να χρησιμοποιηθούν σε όλες τις βαθμίδες της εκπαίδευσης και σε όλα τα γνωστικά αντικείμενα.</a:t>
            </a:r>
          </a:p>
          <a:p>
            <a:endParaRPr lang="el-GR" altLang="en-US" sz="2000" dirty="0"/>
          </a:p>
          <a:p>
            <a:r>
              <a:rPr lang="el-GR" altLang="en-US" sz="2000" dirty="0"/>
              <a:t>Το πρόγραμμα </a:t>
            </a:r>
            <a:r>
              <a:rPr lang="en-US" altLang="en-US" sz="2000" dirty="0" err="1"/>
              <a:t>IHMC</a:t>
            </a:r>
            <a:r>
              <a:rPr lang="en-US" altLang="en-US" sz="2000" dirty="0"/>
              <a:t> </a:t>
            </a:r>
            <a:r>
              <a:rPr lang="en-US" altLang="en-US" sz="2000" dirty="0" err="1"/>
              <a:t>CmapTools</a:t>
            </a:r>
            <a:r>
              <a:rPr lang="en-US" altLang="en-US" sz="2000" dirty="0"/>
              <a:t> </a:t>
            </a:r>
            <a:r>
              <a:rPr lang="el-GR" altLang="en-US" sz="2000" dirty="0"/>
              <a:t>είναι ένα λογισμικό (</a:t>
            </a:r>
            <a:r>
              <a:rPr lang="en-US" altLang="en-US" sz="2000" dirty="0"/>
              <a:t>freeware</a:t>
            </a:r>
            <a:r>
              <a:rPr lang="el-GR" altLang="en-US" sz="2000" dirty="0"/>
              <a:t>)</a:t>
            </a:r>
            <a:r>
              <a:rPr lang="en-US" altLang="en-US" sz="2000" dirty="0"/>
              <a:t> </a:t>
            </a:r>
            <a:r>
              <a:rPr lang="el-GR" altLang="en-US" sz="2000" dirty="0"/>
              <a:t>δημιουργίας εννοιολογικών χαρτών. Αρκετά απλό στη χρήση και με αρκετές δυνατότητες, ώστε ακόμα και ένας άπειρος χρήστης να μπορεί να το χρησιμοποιήσει.</a:t>
            </a:r>
          </a:p>
          <a:p>
            <a:endParaRPr lang="el-GR" altLang="en-US" sz="2000" dirty="0"/>
          </a:p>
          <a:p>
            <a:pPr>
              <a:lnSpc>
                <a:spcPct val="80000"/>
              </a:lnSpc>
            </a:pPr>
            <a:r>
              <a:rPr lang="el-GR" altLang="en-US" sz="2400" dirty="0"/>
              <a:t>Βρείτε το εδώ:</a:t>
            </a:r>
          </a:p>
          <a:p>
            <a:pPr>
              <a:lnSpc>
                <a:spcPct val="80000"/>
              </a:lnSpc>
            </a:pPr>
            <a:r>
              <a:rPr lang="en-US" altLang="en-US" sz="2800" dirty="0">
                <a:solidFill>
                  <a:srgbClr val="FF0000"/>
                </a:solidFill>
                <a:hlinkClick r:id="rId2">
                  <a:extLst>
                    <a:ext uri="{A12FA001-AC4F-418D-AE19-62706E023703}">
                      <ahyp:hlinkClr xmlns:ahyp="http://schemas.microsoft.com/office/drawing/2018/hyperlinkcolor" val="tx"/>
                    </a:ext>
                  </a:extLst>
                </a:hlinkClick>
              </a:rPr>
              <a:t>http://</a:t>
            </a:r>
            <a:r>
              <a:rPr lang="en-US" altLang="en-US" sz="2800" dirty="0" err="1">
                <a:solidFill>
                  <a:srgbClr val="FF0000"/>
                </a:solidFill>
                <a:hlinkClick r:id="rId2">
                  <a:extLst>
                    <a:ext uri="{A12FA001-AC4F-418D-AE19-62706E023703}">
                      <ahyp:hlinkClr xmlns:ahyp="http://schemas.microsoft.com/office/drawing/2018/hyperlinkcolor" val="tx"/>
                    </a:ext>
                  </a:extLst>
                </a:hlinkClick>
              </a:rPr>
              <a:t>cmap.ihmc.us</a:t>
            </a:r>
            <a:r>
              <a:rPr lang="en-US" altLang="en-US" sz="2800" dirty="0">
                <a:solidFill>
                  <a:srgbClr val="FF0000"/>
                </a:solidFill>
                <a:hlinkClick r:id="rId2">
                  <a:extLst>
                    <a:ext uri="{A12FA001-AC4F-418D-AE19-62706E023703}">
                      <ahyp:hlinkClr xmlns:ahyp="http://schemas.microsoft.com/office/drawing/2018/hyperlinkcolor" val="tx"/>
                    </a:ext>
                  </a:extLst>
                </a:hlinkClick>
              </a:rPr>
              <a:t>/download</a:t>
            </a:r>
            <a:endParaRPr lang="en-US" altLang="en-US" sz="2800" dirty="0">
              <a:solidFill>
                <a:srgbClr val="FF0000"/>
              </a:solidFill>
            </a:endParaRPr>
          </a:p>
          <a:p>
            <a:pPr>
              <a:lnSpc>
                <a:spcPct val="80000"/>
              </a:lnSpc>
            </a:pPr>
            <a:endParaRPr lang="el-GR" altLang="en-US" sz="2800" dirty="0">
              <a:solidFill>
                <a:srgbClr val="FF0000"/>
              </a:solidFill>
            </a:endParaRPr>
          </a:p>
          <a:p>
            <a:endParaRPr lang="el-GR" altLang="en-US" sz="2400" dirty="0"/>
          </a:p>
          <a:p>
            <a:r>
              <a:rPr lang="el-GR" altLang="en-US" sz="2400" dirty="0"/>
              <a:t>Επίσης στο </a:t>
            </a:r>
            <a:r>
              <a:rPr lang="en-US" altLang="en-US" sz="2400" dirty="0" err="1">
                <a:solidFill>
                  <a:srgbClr val="FF0000"/>
                </a:solidFill>
                <a:highlight>
                  <a:srgbClr val="FFFF00"/>
                </a:highlight>
              </a:rPr>
              <a:t>padlet</a:t>
            </a:r>
            <a:r>
              <a:rPr lang="en-US" altLang="en-US" sz="2400" dirty="0">
                <a:solidFill>
                  <a:srgbClr val="FF0000"/>
                </a:solidFill>
                <a:highlight>
                  <a:srgbClr val="FFFF00"/>
                </a:highlight>
              </a:rPr>
              <a:t>, </a:t>
            </a:r>
            <a:r>
              <a:rPr lang="el-GR" altLang="en-US" sz="2400" dirty="0"/>
              <a:t>όταν κάνετε λογαριασμό, μπορείτε να φτιάξετε μέσω του </a:t>
            </a:r>
            <a:r>
              <a:rPr lang="en-US" altLang="en-US" sz="2400" dirty="0"/>
              <a:t>Sandbox, </a:t>
            </a:r>
            <a:r>
              <a:rPr lang="el-GR" altLang="en-US" sz="2400" dirty="0"/>
              <a:t>εννοιολογικό χάρτη.</a:t>
            </a:r>
          </a:p>
          <a:p>
            <a:endParaRPr lang="el-GR" dirty="0"/>
          </a:p>
        </p:txBody>
      </p:sp>
    </p:spTree>
    <p:extLst>
      <p:ext uri="{BB962C8B-B14F-4D97-AF65-F5344CB8AC3E}">
        <p14:creationId xmlns:p14="http://schemas.microsoft.com/office/powerpoint/2010/main" val="251555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3270" y="952500"/>
            <a:ext cx="3013075" cy="5853430"/>
            <a:chOff x="-10731" y="0"/>
            <a:chExt cx="3013075" cy="6805930"/>
          </a:xfrm>
        </p:grpSpPr>
        <p:sp>
          <p:nvSpPr>
            <p:cNvPr id="3" name="object 3"/>
            <p:cNvSpPr/>
            <p:nvPr/>
          </p:nvSpPr>
          <p:spPr>
            <a:xfrm>
              <a:off x="2285" y="0"/>
              <a:ext cx="2987040" cy="6779895"/>
            </a:xfrm>
            <a:custGeom>
              <a:avLst/>
              <a:gdLst/>
              <a:ahLst/>
              <a:cxnLst/>
              <a:rect l="l" t="t" r="r" b="b"/>
              <a:pathLst>
                <a:path w="2987040" h="6779895">
                  <a:moveTo>
                    <a:pt x="2889059" y="0"/>
                  </a:moveTo>
                  <a:lnTo>
                    <a:pt x="97980" y="0"/>
                  </a:lnTo>
                  <a:lnTo>
                    <a:pt x="87487" y="9001"/>
                  </a:lnTo>
                  <a:lnTo>
                    <a:pt x="57631" y="43805"/>
                  </a:lnTo>
                  <a:lnTo>
                    <a:pt x="33340" y="82944"/>
                  </a:lnTo>
                  <a:lnTo>
                    <a:pt x="15227" y="125803"/>
                  </a:lnTo>
                  <a:lnTo>
                    <a:pt x="3909" y="171765"/>
                  </a:lnTo>
                  <a:lnTo>
                    <a:pt x="0" y="220218"/>
                  </a:lnTo>
                  <a:lnTo>
                    <a:pt x="0" y="6480810"/>
                  </a:lnTo>
                  <a:lnTo>
                    <a:pt x="3909" y="6529262"/>
                  </a:lnTo>
                  <a:lnTo>
                    <a:pt x="15227" y="6575224"/>
                  </a:lnTo>
                  <a:lnTo>
                    <a:pt x="33340" y="6618082"/>
                  </a:lnTo>
                  <a:lnTo>
                    <a:pt x="57631" y="6657221"/>
                  </a:lnTo>
                  <a:lnTo>
                    <a:pt x="87487" y="6692026"/>
                  </a:lnTo>
                  <a:lnTo>
                    <a:pt x="122291" y="6721881"/>
                  </a:lnTo>
                  <a:lnTo>
                    <a:pt x="161430" y="6746172"/>
                  </a:lnTo>
                  <a:lnTo>
                    <a:pt x="204289" y="6764285"/>
                  </a:lnTo>
                  <a:lnTo>
                    <a:pt x="250251" y="6775603"/>
                  </a:lnTo>
                  <a:lnTo>
                    <a:pt x="298704" y="6779512"/>
                  </a:lnTo>
                  <a:lnTo>
                    <a:pt x="2688336" y="6779512"/>
                  </a:lnTo>
                  <a:lnTo>
                    <a:pt x="2736788" y="6775603"/>
                  </a:lnTo>
                  <a:lnTo>
                    <a:pt x="2782750" y="6764285"/>
                  </a:lnTo>
                  <a:lnTo>
                    <a:pt x="2825609" y="6746172"/>
                  </a:lnTo>
                  <a:lnTo>
                    <a:pt x="2864748" y="6721881"/>
                  </a:lnTo>
                  <a:lnTo>
                    <a:pt x="2899552" y="6692026"/>
                  </a:lnTo>
                  <a:lnTo>
                    <a:pt x="2929408" y="6657221"/>
                  </a:lnTo>
                  <a:lnTo>
                    <a:pt x="2953699" y="6618082"/>
                  </a:lnTo>
                  <a:lnTo>
                    <a:pt x="2971812" y="6575224"/>
                  </a:lnTo>
                  <a:lnTo>
                    <a:pt x="2983130" y="6529262"/>
                  </a:lnTo>
                  <a:lnTo>
                    <a:pt x="2987040" y="6480810"/>
                  </a:lnTo>
                  <a:lnTo>
                    <a:pt x="2987040" y="220218"/>
                  </a:lnTo>
                  <a:lnTo>
                    <a:pt x="2983130" y="171765"/>
                  </a:lnTo>
                  <a:lnTo>
                    <a:pt x="2971812" y="125803"/>
                  </a:lnTo>
                  <a:lnTo>
                    <a:pt x="2953699" y="82944"/>
                  </a:lnTo>
                  <a:lnTo>
                    <a:pt x="2929408" y="43805"/>
                  </a:lnTo>
                  <a:lnTo>
                    <a:pt x="2899552" y="9001"/>
                  </a:lnTo>
                  <a:lnTo>
                    <a:pt x="2889059" y="0"/>
                  </a:lnTo>
                  <a:close/>
                </a:path>
              </a:pathLst>
            </a:custGeom>
            <a:solidFill>
              <a:srgbClr val="666699"/>
            </a:solidFill>
          </p:spPr>
          <p:txBody>
            <a:bodyPr wrap="square" lIns="0" tIns="0" rIns="0" bIns="0" rtlCol="0"/>
            <a:lstStyle/>
            <a:p>
              <a:endParaRPr/>
            </a:p>
          </p:txBody>
        </p:sp>
        <p:pic>
          <p:nvPicPr>
            <p:cNvPr id="4" name="object 4"/>
            <p:cNvPicPr/>
            <p:nvPr/>
          </p:nvPicPr>
          <p:blipFill>
            <a:blip r:embed="rId3" cstate="print"/>
            <a:stretch>
              <a:fillRect/>
            </a:stretch>
          </p:blipFill>
          <p:spPr>
            <a:xfrm>
              <a:off x="-10668" y="0"/>
              <a:ext cx="123888" cy="246125"/>
            </a:xfrm>
            <a:prstGeom prst="rect">
              <a:avLst/>
            </a:prstGeom>
          </p:spPr>
        </p:pic>
        <p:sp>
          <p:nvSpPr>
            <p:cNvPr id="5" name="object 5"/>
            <p:cNvSpPr/>
            <p:nvPr/>
          </p:nvSpPr>
          <p:spPr>
            <a:xfrm>
              <a:off x="2285" y="0"/>
              <a:ext cx="2987040" cy="6779895"/>
            </a:xfrm>
            <a:custGeom>
              <a:avLst/>
              <a:gdLst/>
              <a:ahLst/>
              <a:cxnLst/>
              <a:rect l="l" t="t" r="r" b="b"/>
              <a:pathLst>
                <a:path w="2987040" h="6779895">
                  <a:moveTo>
                    <a:pt x="2889059" y="0"/>
                  </a:moveTo>
                  <a:lnTo>
                    <a:pt x="2929408" y="43805"/>
                  </a:lnTo>
                  <a:lnTo>
                    <a:pt x="2953699" y="82944"/>
                  </a:lnTo>
                  <a:lnTo>
                    <a:pt x="2971812" y="125803"/>
                  </a:lnTo>
                  <a:lnTo>
                    <a:pt x="2983130" y="171765"/>
                  </a:lnTo>
                  <a:lnTo>
                    <a:pt x="2987040" y="220218"/>
                  </a:lnTo>
                  <a:lnTo>
                    <a:pt x="2987040" y="6480810"/>
                  </a:lnTo>
                  <a:lnTo>
                    <a:pt x="2983130" y="6529262"/>
                  </a:lnTo>
                  <a:lnTo>
                    <a:pt x="2971812" y="6575224"/>
                  </a:lnTo>
                  <a:lnTo>
                    <a:pt x="2953699" y="6618082"/>
                  </a:lnTo>
                  <a:lnTo>
                    <a:pt x="2929408" y="6657221"/>
                  </a:lnTo>
                  <a:lnTo>
                    <a:pt x="2899552" y="6692026"/>
                  </a:lnTo>
                  <a:lnTo>
                    <a:pt x="2864748" y="6721881"/>
                  </a:lnTo>
                  <a:lnTo>
                    <a:pt x="2825609" y="6746172"/>
                  </a:lnTo>
                  <a:lnTo>
                    <a:pt x="2782750" y="6764285"/>
                  </a:lnTo>
                  <a:lnTo>
                    <a:pt x="2736788" y="6775603"/>
                  </a:lnTo>
                  <a:lnTo>
                    <a:pt x="2688336" y="6779512"/>
                  </a:lnTo>
                  <a:lnTo>
                    <a:pt x="298704" y="6779512"/>
                  </a:lnTo>
                  <a:lnTo>
                    <a:pt x="250251" y="6775603"/>
                  </a:lnTo>
                  <a:lnTo>
                    <a:pt x="204289" y="6764285"/>
                  </a:lnTo>
                  <a:lnTo>
                    <a:pt x="161430" y="6746172"/>
                  </a:lnTo>
                  <a:lnTo>
                    <a:pt x="122291" y="6721881"/>
                  </a:lnTo>
                  <a:lnTo>
                    <a:pt x="87487" y="6692026"/>
                  </a:lnTo>
                  <a:lnTo>
                    <a:pt x="57631" y="6657221"/>
                  </a:lnTo>
                  <a:lnTo>
                    <a:pt x="33340" y="6618082"/>
                  </a:lnTo>
                  <a:lnTo>
                    <a:pt x="15227" y="6575224"/>
                  </a:lnTo>
                  <a:lnTo>
                    <a:pt x="3909" y="6529262"/>
                  </a:lnTo>
                  <a:lnTo>
                    <a:pt x="0" y="6480810"/>
                  </a:lnTo>
                  <a:lnTo>
                    <a:pt x="0" y="220218"/>
                  </a:lnTo>
                </a:path>
              </a:pathLst>
            </a:custGeom>
            <a:ln w="25908">
              <a:solidFill>
                <a:srgbClr val="FFFFFF"/>
              </a:solidFill>
            </a:ln>
          </p:spPr>
          <p:txBody>
            <a:bodyPr wrap="square" lIns="0" tIns="0" rIns="0" bIns="0" rtlCol="0"/>
            <a:lstStyle/>
            <a:p>
              <a:endParaRPr/>
            </a:p>
          </p:txBody>
        </p:sp>
      </p:grpSp>
      <p:sp>
        <p:nvSpPr>
          <p:cNvPr id="6" name="object 6"/>
          <p:cNvSpPr txBox="1"/>
          <p:nvPr/>
        </p:nvSpPr>
        <p:spPr>
          <a:xfrm>
            <a:off x="2069083" y="3426917"/>
            <a:ext cx="1899920" cy="1120820"/>
          </a:xfrm>
          <a:prstGeom prst="rect">
            <a:avLst/>
          </a:prstGeom>
        </p:spPr>
        <p:txBody>
          <a:bodyPr vert="horz" wrap="square" lIns="0" tIns="68580" rIns="0" bIns="0" rtlCol="0">
            <a:spAutoFit/>
          </a:bodyPr>
          <a:lstStyle/>
          <a:p>
            <a:pPr marL="82550" marR="5080" indent="-70485">
              <a:lnSpc>
                <a:spcPts val="4070"/>
              </a:lnSpc>
              <a:spcBef>
                <a:spcPts val="540"/>
              </a:spcBef>
            </a:pPr>
            <a:r>
              <a:rPr sz="3700" spc="-10" dirty="0">
                <a:solidFill>
                  <a:srgbClr val="3399FF"/>
                </a:solidFill>
                <a:latin typeface="Calibri"/>
                <a:cs typeface="Calibri"/>
              </a:rPr>
              <a:t>Διδακτι</a:t>
            </a:r>
            <a:r>
              <a:rPr sz="3700" spc="-135" dirty="0">
                <a:solidFill>
                  <a:srgbClr val="3399FF"/>
                </a:solidFill>
                <a:latin typeface="Calibri"/>
                <a:cs typeface="Calibri"/>
              </a:rPr>
              <a:t>κ</a:t>
            </a:r>
            <a:r>
              <a:rPr sz="3700" spc="-5" dirty="0">
                <a:solidFill>
                  <a:srgbClr val="3399FF"/>
                </a:solidFill>
                <a:latin typeface="Calibri"/>
                <a:cs typeface="Calibri"/>
              </a:rPr>
              <a:t>ό  εργαλείο</a:t>
            </a:r>
            <a:endParaRPr sz="3700">
              <a:latin typeface="Calibri"/>
              <a:cs typeface="Calibri"/>
            </a:endParaRPr>
          </a:p>
        </p:txBody>
      </p:sp>
      <p:grpSp>
        <p:nvGrpSpPr>
          <p:cNvPr id="7" name="object 7"/>
          <p:cNvGrpSpPr/>
          <p:nvPr/>
        </p:nvGrpSpPr>
        <p:grpSpPr>
          <a:xfrm>
            <a:off x="1865313" y="889000"/>
            <a:ext cx="5738495" cy="5995034"/>
            <a:chOff x="341312" y="0"/>
            <a:chExt cx="5738495" cy="6884034"/>
          </a:xfrm>
        </p:grpSpPr>
        <p:pic>
          <p:nvPicPr>
            <p:cNvPr id="8" name="object 8"/>
            <p:cNvPicPr/>
            <p:nvPr/>
          </p:nvPicPr>
          <p:blipFill>
            <a:blip r:embed="rId4" cstate="print"/>
            <a:stretch>
              <a:fillRect/>
            </a:stretch>
          </p:blipFill>
          <p:spPr>
            <a:xfrm>
              <a:off x="354329" y="332993"/>
              <a:ext cx="2282952" cy="2282952"/>
            </a:xfrm>
            <a:prstGeom prst="rect">
              <a:avLst/>
            </a:prstGeom>
          </p:spPr>
        </p:pic>
        <p:sp>
          <p:nvSpPr>
            <p:cNvPr id="9" name="object 9"/>
            <p:cNvSpPr/>
            <p:nvPr/>
          </p:nvSpPr>
          <p:spPr>
            <a:xfrm>
              <a:off x="354329" y="332993"/>
              <a:ext cx="2283460" cy="2283460"/>
            </a:xfrm>
            <a:custGeom>
              <a:avLst/>
              <a:gdLst/>
              <a:ahLst/>
              <a:cxnLst/>
              <a:rect l="l" t="t" r="r" b="b"/>
              <a:pathLst>
                <a:path w="2283460" h="2283460">
                  <a:moveTo>
                    <a:pt x="0" y="1141476"/>
                  </a:moveTo>
                  <a:lnTo>
                    <a:pt x="1001" y="1093223"/>
                  </a:lnTo>
                  <a:lnTo>
                    <a:pt x="3979" y="1045481"/>
                  </a:lnTo>
                  <a:lnTo>
                    <a:pt x="8893" y="998290"/>
                  </a:lnTo>
                  <a:lnTo>
                    <a:pt x="15705" y="951688"/>
                  </a:lnTo>
                  <a:lnTo>
                    <a:pt x="24374" y="905715"/>
                  </a:lnTo>
                  <a:lnTo>
                    <a:pt x="34862" y="860412"/>
                  </a:lnTo>
                  <a:lnTo>
                    <a:pt x="47127" y="815817"/>
                  </a:lnTo>
                  <a:lnTo>
                    <a:pt x="61131" y="771970"/>
                  </a:lnTo>
                  <a:lnTo>
                    <a:pt x="76834" y="728911"/>
                  </a:lnTo>
                  <a:lnTo>
                    <a:pt x="94197" y="686680"/>
                  </a:lnTo>
                  <a:lnTo>
                    <a:pt x="113180" y="645316"/>
                  </a:lnTo>
                  <a:lnTo>
                    <a:pt x="133742" y="604858"/>
                  </a:lnTo>
                  <a:lnTo>
                    <a:pt x="155845" y="565347"/>
                  </a:lnTo>
                  <a:lnTo>
                    <a:pt x="179450" y="526822"/>
                  </a:lnTo>
                  <a:lnTo>
                    <a:pt x="204515" y="489322"/>
                  </a:lnTo>
                  <a:lnTo>
                    <a:pt x="231002" y="452888"/>
                  </a:lnTo>
                  <a:lnTo>
                    <a:pt x="258872" y="417558"/>
                  </a:lnTo>
                  <a:lnTo>
                    <a:pt x="288084" y="383373"/>
                  </a:lnTo>
                  <a:lnTo>
                    <a:pt x="318598" y="350371"/>
                  </a:lnTo>
                  <a:lnTo>
                    <a:pt x="350376" y="318594"/>
                  </a:lnTo>
                  <a:lnTo>
                    <a:pt x="383378" y="288079"/>
                  </a:lnTo>
                  <a:lnTo>
                    <a:pt x="417563" y="258868"/>
                  </a:lnTo>
                  <a:lnTo>
                    <a:pt x="452893" y="230999"/>
                  </a:lnTo>
                  <a:lnTo>
                    <a:pt x="489328" y="204512"/>
                  </a:lnTo>
                  <a:lnTo>
                    <a:pt x="526827" y="179446"/>
                  </a:lnTo>
                  <a:lnTo>
                    <a:pt x="565353" y="155843"/>
                  </a:lnTo>
                  <a:lnTo>
                    <a:pt x="604864" y="133740"/>
                  </a:lnTo>
                  <a:lnTo>
                    <a:pt x="645321" y="113177"/>
                  </a:lnTo>
                  <a:lnTo>
                    <a:pt x="686685" y="94195"/>
                  </a:lnTo>
                  <a:lnTo>
                    <a:pt x="728916" y="76833"/>
                  </a:lnTo>
                  <a:lnTo>
                    <a:pt x="771975" y="61130"/>
                  </a:lnTo>
                  <a:lnTo>
                    <a:pt x="815821" y="47126"/>
                  </a:lnTo>
                  <a:lnTo>
                    <a:pt x="860416" y="34861"/>
                  </a:lnTo>
                  <a:lnTo>
                    <a:pt x="905719" y="24374"/>
                  </a:lnTo>
                  <a:lnTo>
                    <a:pt x="951691" y="15705"/>
                  </a:lnTo>
                  <a:lnTo>
                    <a:pt x="998292" y="8893"/>
                  </a:lnTo>
                  <a:lnTo>
                    <a:pt x="1045483" y="3979"/>
                  </a:lnTo>
                  <a:lnTo>
                    <a:pt x="1093224" y="1001"/>
                  </a:lnTo>
                  <a:lnTo>
                    <a:pt x="1141476" y="0"/>
                  </a:lnTo>
                  <a:lnTo>
                    <a:pt x="1189728" y="1001"/>
                  </a:lnTo>
                  <a:lnTo>
                    <a:pt x="1237470" y="3979"/>
                  </a:lnTo>
                  <a:lnTo>
                    <a:pt x="1284661" y="8893"/>
                  </a:lnTo>
                  <a:lnTo>
                    <a:pt x="1331263" y="15705"/>
                  </a:lnTo>
                  <a:lnTo>
                    <a:pt x="1377236" y="24374"/>
                  </a:lnTo>
                  <a:lnTo>
                    <a:pt x="1422539" y="34861"/>
                  </a:lnTo>
                  <a:lnTo>
                    <a:pt x="1467134" y="47126"/>
                  </a:lnTo>
                  <a:lnTo>
                    <a:pt x="1510981" y="61130"/>
                  </a:lnTo>
                  <a:lnTo>
                    <a:pt x="1554040" y="76833"/>
                  </a:lnTo>
                  <a:lnTo>
                    <a:pt x="1596271" y="94195"/>
                  </a:lnTo>
                  <a:lnTo>
                    <a:pt x="1637635" y="113177"/>
                  </a:lnTo>
                  <a:lnTo>
                    <a:pt x="1678093" y="133740"/>
                  </a:lnTo>
                  <a:lnTo>
                    <a:pt x="1717604" y="155843"/>
                  </a:lnTo>
                  <a:lnTo>
                    <a:pt x="1756129" y="179446"/>
                  </a:lnTo>
                  <a:lnTo>
                    <a:pt x="1793629" y="204512"/>
                  </a:lnTo>
                  <a:lnTo>
                    <a:pt x="1830063" y="230999"/>
                  </a:lnTo>
                  <a:lnTo>
                    <a:pt x="1865393" y="258868"/>
                  </a:lnTo>
                  <a:lnTo>
                    <a:pt x="1899578" y="288079"/>
                  </a:lnTo>
                  <a:lnTo>
                    <a:pt x="1932580" y="318594"/>
                  </a:lnTo>
                  <a:lnTo>
                    <a:pt x="1964357" y="350371"/>
                  </a:lnTo>
                  <a:lnTo>
                    <a:pt x="1994872" y="383373"/>
                  </a:lnTo>
                  <a:lnTo>
                    <a:pt x="2024083" y="417558"/>
                  </a:lnTo>
                  <a:lnTo>
                    <a:pt x="2051952" y="452888"/>
                  </a:lnTo>
                  <a:lnTo>
                    <a:pt x="2078439" y="489322"/>
                  </a:lnTo>
                  <a:lnTo>
                    <a:pt x="2103505" y="526822"/>
                  </a:lnTo>
                  <a:lnTo>
                    <a:pt x="2127108" y="565347"/>
                  </a:lnTo>
                  <a:lnTo>
                    <a:pt x="2149211" y="604858"/>
                  </a:lnTo>
                  <a:lnTo>
                    <a:pt x="2169774" y="645316"/>
                  </a:lnTo>
                  <a:lnTo>
                    <a:pt x="2188756" y="686680"/>
                  </a:lnTo>
                  <a:lnTo>
                    <a:pt x="2206118" y="728911"/>
                  </a:lnTo>
                  <a:lnTo>
                    <a:pt x="2221821" y="771970"/>
                  </a:lnTo>
                  <a:lnTo>
                    <a:pt x="2235825" y="815817"/>
                  </a:lnTo>
                  <a:lnTo>
                    <a:pt x="2248090" y="860412"/>
                  </a:lnTo>
                  <a:lnTo>
                    <a:pt x="2258577" y="905715"/>
                  </a:lnTo>
                  <a:lnTo>
                    <a:pt x="2267246" y="951688"/>
                  </a:lnTo>
                  <a:lnTo>
                    <a:pt x="2274058" y="998290"/>
                  </a:lnTo>
                  <a:lnTo>
                    <a:pt x="2278972" y="1045481"/>
                  </a:lnTo>
                  <a:lnTo>
                    <a:pt x="2281950" y="1093223"/>
                  </a:lnTo>
                  <a:lnTo>
                    <a:pt x="2282952" y="1141476"/>
                  </a:lnTo>
                  <a:lnTo>
                    <a:pt x="2281950" y="1189728"/>
                  </a:lnTo>
                  <a:lnTo>
                    <a:pt x="2278972" y="1237470"/>
                  </a:lnTo>
                  <a:lnTo>
                    <a:pt x="2274058" y="1284661"/>
                  </a:lnTo>
                  <a:lnTo>
                    <a:pt x="2267246" y="1331263"/>
                  </a:lnTo>
                  <a:lnTo>
                    <a:pt x="2258577" y="1377236"/>
                  </a:lnTo>
                  <a:lnTo>
                    <a:pt x="2248090" y="1422539"/>
                  </a:lnTo>
                  <a:lnTo>
                    <a:pt x="2235825" y="1467134"/>
                  </a:lnTo>
                  <a:lnTo>
                    <a:pt x="2221821" y="1510981"/>
                  </a:lnTo>
                  <a:lnTo>
                    <a:pt x="2206118" y="1554040"/>
                  </a:lnTo>
                  <a:lnTo>
                    <a:pt x="2188756" y="1596271"/>
                  </a:lnTo>
                  <a:lnTo>
                    <a:pt x="2169774" y="1637635"/>
                  </a:lnTo>
                  <a:lnTo>
                    <a:pt x="2149211" y="1678093"/>
                  </a:lnTo>
                  <a:lnTo>
                    <a:pt x="2127108" y="1717604"/>
                  </a:lnTo>
                  <a:lnTo>
                    <a:pt x="2103505" y="1756129"/>
                  </a:lnTo>
                  <a:lnTo>
                    <a:pt x="2078439" y="1793629"/>
                  </a:lnTo>
                  <a:lnTo>
                    <a:pt x="2051952" y="1830063"/>
                  </a:lnTo>
                  <a:lnTo>
                    <a:pt x="2024083" y="1865393"/>
                  </a:lnTo>
                  <a:lnTo>
                    <a:pt x="1994872" y="1899578"/>
                  </a:lnTo>
                  <a:lnTo>
                    <a:pt x="1964357" y="1932580"/>
                  </a:lnTo>
                  <a:lnTo>
                    <a:pt x="1932580" y="1964357"/>
                  </a:lnTo>
                  <a:lnTo>
                    <a:pt x="1899578" y="1994872"/>
                  </a:lnTo>
                  <a:lnTo>
                    <a:pt x="1865393" y="2024083"/>
                  </a:lnTo>
                  <a:lnTo>
                    <a:pt x="1830063" y="2051952"/>
                  </a:lnTo>
                  <a:lnTo>
                    <a:pt x="1793629" y="2078439"/>
                  </a:lnTo>
                  <a:lnTo>
                    <a:pt x="1756129" y="2103505"/>
                  </a:lnTo>
                  <a:lnTo>
                    <a:pt x="1717604" y="2127108"/>
                  </a:lnTo>
                  <a:lnTo>
                    <a:pt x="1678093" y="2149211"/>
                  </a:lnTo>
                  <a:lnTo>
                    <a:pt x="1637635" y="2169774"/>
                  </a:lnTo>
                  <a:lnTo>
                    <a:pt x="1596271" y="2188756"/>
                  </a:lnTo>
                  <a:lnTo>
                    <a:pt x="1554040" y="2206118"/>
                  </a:lnTo>
                  <a:lnTo>
                    <a:pt x="1510981" y="2221821"/>
                  </a:lnTo>
                  <a:lnTo>
                    <a:pt x="1467134" y="2235825"/>
                  </a:lnTo>
                  <a:lnTo>
                    <a:pt x="1422539" y="2248090"/>
                  </a:lnTo>
                  <a:lnTo>
                    <a:pt x="1377236" y="2258577"/>
                  </a:lnTo>
                  <a:lnTo>
                    <a:pt x="1331263" y="2267246"/>
                  </a:lnTo>
                  <a:lnTo>
                    <a:pt x="1284661" y="2274058"/>
                  </a:lnTo>
                  <a:lnTo>
                    <a:pt x="1237470" y="2278972"/>
                  </a:lnTo>
                  <a:lnTo>
                    <a:pt x="1189728" y="2281950"/>
                  </a:lnTo>
                  <a:lnTo>
                    <a:pt x="1141476" y="2282952"/>
                  </a:lnTo>
                  <a:lnTo>
                    <a:pt x="1093224" y="2281950"/>
                  </a:lnTo>
                  <a:lnTo>
                    <a:pt x="1045483" y="2278972"/>
                  </a:lnTo>
                  <a:lnTo>
                    <a:pt x="998292" y="2274058"/>
                  </a:lnTo>
                  <a:lnTo>
                    <a:pt x="951691" y="2267246"/>
                  </a:lnTo>
                  <a:lnTo>
                    <a:pt x="905719" y="2258577"/>
                  </a:lnTo>
                  <a:lnTo>
                    <a:pt x="860416" y="2248090"/>
                  </a:lnTo>
                  <a:lnTo>
                    <a:pt x="815821" y="2235825"/>
                  </a:lnTo>
                  <a:lnTo>
                    <a:pt x="771975" y="2221821"/>
                  </a:lnTo>
                  <a:lnTo>
                    <a:pt x="728916" y="2206118"/>
                  </a:lnTo>
                  <a:lnTo>
                    <a:pt x="686685" y="2188756"/>
                  </a:lnTo>
                  <a:lnTo>
                    <a:pt x="645321" y="2169774"/>
                  </a:lnTo>
                  <a:lnTo>
                    <a:pt x="604864" y="2149211"/>
                  </a:lnTo>
                  <a:lnTo>
                    <a:pt x="565353" y="2127108"/>
                  </a:lnTo>
                  <a:lnTo>
                    <a:pt x="526827" y="2103505"/>
                  </a:lnTo>
                  <a:lnTo>
                    <a:pt x="489328" y="2078439"/>
                  </a:lnTo>
                  <a:lnTo>
                    <a:pt x="452893" y="2051952"/>
                  </a:lnTo>
                  <a:lnTo>
                    <a:pt x="417563" y="2024083"/>
                  </a:lnTo>
                  <a:lnTo>
                    <a:pt x="383378" y="1994872"/>
                  </a:lnTo>
                  <a:lnTo>
                    <a:pt x="350376" y="1964357"/>
                  </a:lnTo>
                  <a:lnTo>
                    <a:pt x="318598" y="1932580"/>
                  </a:lnTo>
                  <a:lnTo>
                    <a:pt x="288084" y="1899578"/>
                  </a:lnTo>
                  <a:lnTo>
                    <a:pt x="258872" y="1865393"/>
                  </a:lnTo>
                  <a:lnTo>
                    <a:pt x="231002" y="1830063"/>
                  </a:lnTo>
                  <a:lnTo>
                    <a:pt x="204515" y="1793629"/>
                  </a:lnTo>
                  <a:lnTo>
                    <a:pt x="179450" y="1756129"/>
                  </a:lnTo>
                  <a:lnTo>
                    <a:pt x="155845" y="1717604"/>
                  </a:lnTo>
                  <a:lnTo>
                    <a:pt x="133742" y="1678093"/>
                  </a:lnTo>
                  <a:lnTo>
                    <a:pt x="113180" y="1637635"/>
                  </a:lnTo>
                  <a:lnTo>
                    <a:pt x="94197" y="1596271"/>
                  </a:lnTo>
                  <a:lnTo>
                    <a:pt x="76834" y="1554040"/>
                  </a:lnTo>
                  <a:lnTo>
                    <a:pt x="61131" y="1510981"/>
                  </a:lnTo>
                  <a:lnTo>
                    <a:pt x="47127" y="1467134"/>
                  </a:lnTo>
                  <a:lnTo>
                    <a:pt x="34862" y="1422539"/>
                  </a:lnTo>
                  <a:lnTo>
                    <a:pt x="24374" y="1377236"/>
                  </a:lnTo>
                  <a:lnTo>
                    <a:pt x="15705" y="1331263"/>
                  </a:lnTo>
                  <a:lnTo>
                    <a:pt x="8893" y="1284661"/>
                  </a:lnTo>
                  <a:lnTo>
                    <a:pt x="3979" y="1237470"/>
                  </a:lnTo>
                  <a:lnTo>
                    <a:pt x="1001" y="1189728"/>
                  </a:lnTo>
                  <a:lnTo>
                    <a:pt x="0" y="1141476"/>
                  </a:lnTo>
                  <a:close/>
                </a:path>
              </a:pathLst>
            </a:custGeom>
            <a:ln w="25908">
              <a:solidFill>
                <a:srgbClr val="FFFFFF"/>
              </a:solidFill>
            </a:ln>
          </p:spPr>
          <p:txBody>
            <a:bodyPr wrap="square" lIns="0" tIns="0" rIns="0" bIns="0" rtlCol="0"/>
            <a:lstStyle/>
            <a:p>
              <a:endParaRPr/>
            </a:p>
          </p:txBody>
        </p:sp>
        <p:sp>
          <p:nvSpPr>
            <p:cNvPr id="10" name="object 10"/>
            <p:cNvSpPr/>
            <p:nvPr/>
          </p:nvSpPr>
          <p:spPr>
            <a:xfrm>
              <a:off x="3079242" y="762"/>
              <a:ext cx="2987040" cy="6858000"/>
            </a:xfrm>
            <a:custGeom>
              <a:avLst/>
              <a:gdLst/>
              <a:ahLst/>
              <a:cxnLst/>
              <a:rect l="l" t="t" r="r" b="b"/>
              <a:pathLst>
                <a:path w="2987040" h="6858000">
                  <a:moveTo>
                    <a:pt x="2688335" y="0"/>
                  </a:moveTo>
                  <a:lnTo>
                    <a:pt x="298704" y="0"/>
                  </a:lnTo>
                  <a:lnTo>
                    <a:pt x="250251" y="3909"/>
                  </a:lnTo>
                  <a:lnTo>
                    <a:pt x="204289" y="15227"/>
                  </a:lnTo>
                  <a:lnTo>
                    <a:pt x="161430" y="33340"/>
                  </a:lnTo>
                  <a:lnTo>
                    <a:pt x="122291" y="57631"/>
                  </a:lnTo>
                  <a:lnTo>
                    <a:pt x="87487" y="87487"/>
                  </a:lnTo>
                  <a:lnTo>
                    <a:pt x="57631" y="122291"/>
                  </a:lnTo>
                  <a:lnTo>
                    <a:pt x="33340" y="161430"/>
                  </a:lnTo>
                  <a:lnTo>
                    <a:pt x="15227" y="204289"/>
                  </a:lnTo>
                  <a:lnTo>
                    <a:pt x="3909" y="250251"/>
                  </a:lnTo>
                  <a:lnTo>
                    <a:pt x="0" y="298704"/>
                  </a:lnTo>
                  <a:lnTo>
                    <a:pt x="0" y="6559296"/>
                  </a:lnTo>
                  <a:lnTo>
                    <a:pt x="3909" y="6607748"/>
                  </a:lnTo>
                  <a:lnTo>
                    <a:pt x="15227" y="6653710"/>
                  </a:lnTo>
                  <a:lnTo>
                    <a:pt x="33340" y="6696568"/>
                  </a:lnTo>
                  <a:lnTo>
                    <a:pt x="57631" y="6735707"/>
                  </a:lnTo>
                  <a:lnTo>
                    <a:pt x="87487" y="6770512"/>
                  </a:lnTo>
                  <a:lnTo>
                    <a:pt x="122291" y="6800367"/>
                  </a:lnTo>
                  <a:lnTo>
                    <a:pt x="161430" y="6824659"/>
                  </a:lnTo>
                  <a:lnTo>
                    <a:pt x="204289" y="6842771"/>
                  </a:lnTo>
                  <a:lnTo>
                    <a:pt x="250251" y="6854089"/>
                  </a:lnTo>
                  <a:lnTo>
                    <a:pt x="298704" y="6857999"/>
                  </a:lnTo>
                  <a:lnTo>
                    <a:pt x="2688335" y="6857999"/>
                  </a:lnTo>
                  <a:lnTo>
                    <a:pt x="2736788" y="6854089"/>
                  </a:lnTo>
                  <a:lnTo>
                    <a:pt x="2782750" y="6842771"/>
                  </a:lnTo>
                  <a:lnTo>
                    <a:pt x="2825609" y="6824659"/>
                  </a:lnTo>
                  <a:lnTo>
                    <a:pt x="2864748" y="6800367"/>
                  </a:lnTo>
                  <a:lnTo>
                    <a:pt x="2899552" y="6770512"/>
                  </a:lnTo>
                  <a:lnTo>
                    <a:pt x="2929408" y="6735707"/>
                  </a:lnTo>
                  <a:lnTo>
                    <a:pt x="2953699" y="6696568"/>
                  </a:lnTo>
                  <a:lnTo>
                    <a:pt x="2971812" y="6653710"/>
                  </a:lnTo>
                  <a:lnTo>
                    <a:pt x="2983130" y="6607748"/>
                  </a:lnTo>
                  <a:lnTo>
                    <a:pt x="2987040" y="6559296"/>
                  </a:lnTo>
                  <a:lnTo>
                    <a:pt x="2987040" y="298704"/>
                  </a:lnTo>
                  <a:lnTo>
                    <a:pt x="2983130" y="250251"/>
                  </a:lnTo>
                  <a:lnTo>
                    <a:pt x="2971812" y="204289"/>
                  </a:lnTo>
                  <a:lnTo>
                    <a:pt x="2953699" y="161430"/>
                  </a:lnTo>
                  <a:lnTo>
                    <a:pt x="2929408" y="122291"/>
                  </a:lnTo>
                  <a:lnTo>
                    <a:pt x="2899552" y="87487"/>
                  </a:lnTo>
                  <a:lnTo>
                    <a:pt x="2864748" y="57631"/>
                  </a:lnTo>
                  <a:lnTo>
                    <a:pt x="2825609" y="33340"/>
                  </a:lnTo>
                  <a:lnTo>
                    <a:pt x="2782750" y="15227"/>
                  </a:lnTo>
                  <a:lnTo>
                    <a:pt x="2736788" y="3909"/>
                  </a:lnTo>
                  <a:lnTo>
                    <a:pt x="2688335" y="0"/>
                  </a:lnTo>
                  <a:close/>
                </a:path>
              </a:pathLst>
            </a:custGeom>
            <a:solidFill>
              <a:srgbClr val="AAAAAA"/>
            </a:solidFill>
          </p:spPr>
          <p:txBody>
            <a:bodyPr wrap="square" lIns="0" tIns="0" rIns="0" bIns="0" rtlCol="0"/>
            <a:lstStyle/>
            <a:p>
              <a:endParaRPr/>
            </a:p>
          </p:txBody>
        </p:sp>
        <p:sp>
          <p:nvSpPr>
            <p:cNvPr id="11" name="object 11"/>
            <p:cNvSpPr/>
            <p:nvPr/>
          </p:nvSpPr>
          <p:spPr>
            <a:xfrm>
              <a:off x="3079242" y="762"/>
              <a:ext cx="2987040" cy="6858000"/>
            </a:xfrm>
            <a:custGeom>
              <a:avLst/>
              <a:gdLst/>
              <a:ahLst/>
              <a:cxnLst/>
              <a:rect l="l" t="t" r="r" b="b"/>
              <a:pathLst>
                <a:path w="2987040" h="6858000">
                  <a:moveTo>
                    <a:pt x="0" y="298704"/>
                  </a:moveTo>
                  <a:lnTo>
                    <a:pt x="3909" y="250251"/>
                  </a:lnTo>
                  <a:lnTo>
                    <a:pt x="15227" y="204289"/>
                  </a:lnTo>
                  <a:lnTo>
                    <a:pt x="33340" y="161430"/>
                  </a:lnTo>
                  <a:lnTo>
                    <a:pt x="57631" y="122291"/>
                  </a:lnTo>
                  <a:lnTo>
                    <a:pt x="87487" y="87487"/>
                  </a:lnTo>
                  <a:lnTo>
                    <a:pt x="122291" y="57631"/>
                  </a:lnTo>
                  <a:lnTo>
                    <a:pt x="161430" y="33340"/>
                  </a:lnTo>
                  <a:lnTo>
                    <a:pt x="204289" y="15227"/>
                  </a:lnTo>
                  <a:lnTo>
                    <a:pt x="250251" y="3909"/>
                  </a:lnTo>
                  <a:lnTo>
                    <a:pt x="298704" y="0"/>
                  </a:lnTo>
                  <a:lnTo>
                    <a:pt x="2688335" y="0"/>
                  </a:lnTo>
                  <a:lnTo>
                    <a:pt x="2736788" y="3909"/>
                  </a:lnTo>
                  <a:lnTo>
                    <a:pt x="2782750" y="15227"/>
                  </a:lnTo>
                  <a:lnTo>
                    <a:pt x="2825609" y="33340"/>
                  </a:lnTo>
                  <a:lnTo>
                    <a:pt x="2864748" y="57631"/>
                  </a:lnTo>
                  <a:lnTo>
                    <a:pt x="2899552" y="87487"/>
                  </a:lnTo>
                  <a:lnTo>
                    <a:pt x="2929408" y="122291"/>
                  </a:lnTo>
                  <a:lnTo>
                    <a:pt x="2953699" y="161430"/>
                  </a:lnTo>
                  <a:lnTo>
                    <a:pt x="2971812" y="204289"/>
                  </a:lnTo>
                  <a:lnTo>
                    <a:pt x="2983130" y="250251"/>
                  </a:lnTo>
                  <a:lnTo>
                    <a:pt x="2987040" y="298704"/>
                  </a:lnTo>
                  <a:lnTo>
                    <a:pt x="2987040" y="6559296"/>
                  </a:lnTo>
                  <a:lnTo>
                    <a:pt x="2983130" y="6607748"/>
                  </a:lnTo>
                  <a:lnTo>
                    <a:pt x="2971812" y="6653710"/>
                  </a:lnTo>
                  <a:lnTo>
                    <a:pt x="2953699" y="6696568"/>
                  </a:lnTo>
                  <a:lnTo>
                    <a:pt x="2929408" y="6735707"/>
                  </a:lnTo>
                  <a:lnTo>
                    <a:pt x="2899552" y="6770512"/>
                  </a:lnTo>
                  <a:lnTo>
                    <a:pt x="2864748" y="6800367"/>
                  </a:lnTo>
                  <a:lnTo>
                    <a:pt x="2825609" y="6824659"/>
                  </a:lnTo>
                  <a:lnTo>
                    <a:pt x="2782750" y="6842771"/>
                  </a:lnTo>
                  <a:lnTo>
                    <a:pt x="2736788" y="6854089"/>
                  </a:lnTo>
                  <a:lnTo>
                    <a:pt x="2688335" y="6857999"/>
                  </a:lnTo>
                  <a:lnTo>
                    <a:pt x="298704" y="6857999"/>
                  </a:lnTo>
                  <a:lnTo>
                    <a:pt x="250251" y="6854089"/>
                  </a:lnTo>
                  <a:lnTo>
                    <a:pt x="204289" y="6842771"/>
                  </a:lnTo>
                  <a:lnTo>
                    <a:pt x="161430" y="6824659"/>
                  </a:lnTo>
                  <a:lnTo>
                    <a:pt x="122291" y="6800367"/>
                  </a:lnTo>
                  <a:lnTo>
                    <a:pt x="87487" y="6770512"/>
                  </a:lnTo>
                  <a:lnTo>
                    <a:pt x="57631" y="6735707"/>
                  </a:lnTo>
                  <a:lnTo>
                    <a:pt x="33340" y="6696568"/>
                  </a:lnTo>
                  <a:lnTo>
                    <a:pt x="15227" y="6653710"/>
                  </a:lnTo>
                  <a:lnTo>
                    <a:pt x="3909" y="6607748"/>
                  </a:lnTo>
                  <a:lnTo>
                    <a:pt x="0" y="6559296"/>
                  </a:lnTo>
                  <a:lnTo>
                    <a:pt x="0" y="298704"/>
                  </a:lnTo>
                  <a:close/>
                </a:path>
              </a:pathLst>
            </a:custGeom>
            <a:ln w="25908">
              <a:solidFill>
                <a:srgbClr val="FFFFFF"/>
              </a:solidFill>
            </a:ln>
          </p:spPr>
          <p:txBody>
            <a:bodyPr wrap="square" lIns="0" tIns="0" rIns="0" bIns="0" rtlCol="0"/>
            <a:lstStyle/>
            <a:p>
              <a:endParaRPr/>
            </a:p>
          </p:txBody>
        </p:sp>
      </p:grpSp>
      <p:sp>
        <p:nvSpPr>
          <p:cNvPr id="12" name="object 12"/>
          <p:cNvSpPr txBox="1"/>
          <p:nvPr/>
        </p:nvSpPr>
        <p:spPr>
          <a:xfrm>
            <a:off x="4870196" y="3507485"/>
            <a:ext cx="2453640" cy="1120820"/>
          </a:xfrm>
          <a:prstGeom prst="rect">
            <a:avLst/>
          </a:prstGeom>
        </p:spPr>
        <p:txBody>
          <a:bodyPr vert="horz" wrap="square" lIns="0" tIns="68580" rIns="0" bIns="0" rtlCol="0">
            <a:spAutoFit/>
          </a:bodyPr>
          <a:lstStyle/>
          <a:p>
            <a:pPr marL="12700" marR="5080" indent="337820">
              <a:lnSpc>
                <a:spcPts val="4070"/>
              </a:lnSpc>
              <a:spcBef>
                <a:spcPts val="540"/>
              </a:spcBef>
            </a:pPr>
            <a:r>
              <a:rPr sz="3700" spc="-5" dirty="0">
                <a:latin typeface="Calibri"/>
                <a:cs typeface="Calibri"/>
              </a:rPr>
              <a:t>Εργαλείο </a:t>
            </a:r>
            <a:r>
              <a:rPr sz="3700" dirty="0">
                <a:latin typeface="Calibri"/>
                <a:cs typeface="Calibri"/>
              </a:rPr>
              <a:t> </a:t>
            </a:r>
            <a:r>
              <a:rPr sz="3700" spc="-10" dirty="0">
                <a:latin typeface="Calibri"/>
                <a:cs typeface="Calibri"/>
              </a:rPr>
              <a:t>α</a:t>
            </a:r>
            <a:r>
              <a:rPr sz="3700" spc="-40" dirty="0">
                <a:latin typeface="Calibri"/>
                <a:cs typeface="Calibri"/>
              </a:rPr>
              <a:t>ξ</a:t>
            </a:r>
            <a:r>
              <a:rPr sz="3700" spc="-10" dirty="0">
                <a:latin typeface="Calibri"/>
                <a:cs typeface="Calibri"/>
              </a:rPr>
              <a:t>ι</a:t>
            </a:r>
            <a:r>
              <a:rPr sz="3700" spc="-30" dirty="0">
                <a:latin typeface="Calibri"/>
                <a:cs typeface="Calibri"/>
              </a:rPr>
              <a:t>ο</a:t>
            </a:r>
            <a:r>
              <a:rPr sz="3700" spc="-40" dirty="0">
                <a:latin typeface="Calibri"/>
                <a:cs typeface="Calibri"/>
              </a:rPr>
              <a:t>λ</a:t>
            </a:r>
            <a:r>
              <a:rPr sz="3700" spc="-10" dirty="0">
                <a:latin typeface="Calibri"/>
                <a:cs typeface="Calibri"/>
              </a:rPr>
              <a:t>όγ</a:t>
            </a:r>
            <a:r>
              <a:rPr sz="3700" spc="-25" dirty="0">
                <a:latin typeface="Calibri"/>
                <a:cs typeface="Calibri"/>
              </a:rPr>
              <a:t>η</a:t>
            </a:r>
            <a:r>
              <a:rPr sz="3700" spc="-5" dirty="0">
                <a:latin typeface="Calibri"/>
                <a:cs typeface="Calibri"/>
              </a:rPr>
              <a:t>σης</a:t>
            </a:r>
            <a:endParaRPr sz="3700">
              <a:latin typeface="Calibri"/>
              <a:cs typeface="Calibri"/>
            </a:endParaRPr>
          </a:p>
        </p:txBody>
      </p:sp>
      <p:grpSp>
        <p:nvGrpSpPr>
          <p:cNvPr id="13" name="object 13"/>
          <p:cNvGrpSpPr/>
          <p:nvPr/>
        </p:nvGrpSpPr>
        <p:grpSpPr>
          <a:xfrm>
            <a:off x="4942269" y="838200"/>
            <a:ext cx="5738495" cy="5967730"/>
            <a:chOff x="3418268" y="0"/>
            <a:chExt cx="5738495" cy="6805930"/>
          </a:xfrm>
        </p:grpSpPr>
        <p:pic>
          <p:nvPicPr>
            <p:cNvPr id="14" name="object 14"/>
            <p:cNvPicPr/>
            <p:nvPr/>
          </p:nvPicPr>
          <p:blipFill>
            <a:blip r:embed="rId5" cstate="print"/>
            <a:stretch>
              <a:fillRect/>
            </a:stretch>
          </p:blipFill>
          <p:spPr>
            <a:xfrm>
              <a:off x="3431285" y="332994"/>
              <a:ext cx="2282952" cy="2282952"/>
            </a:xfrm>
            <a:prstGeom prst="rect">
              <a:avLst/>
            </a:prstGeom>
          </p:spPr>
        </p:pic>
        <p:sp>
          <p:nvSpPr>
            <p:cNvPr id="15" name="object 15"/>
            <p:cNvSpPr/>
            <p:nvPr/>
          </p:nvSpPr>
          <p:spPr>
            <a:xfrm>
              <a:off x="3431285" y="332994"/>
              <a:ext cx="2283460" cy="2283460"/>
            </a:xfrm>
            <a:custGeom>
              <a:avLst/>
              <a:gdLst/>
              <a:ahLst/>
              <a:cxnLst/>
              <a:rect l="l" t="t" r="r" b="b"/>
              <a:pathLst>
                <a:path w="2283460" h="2283460">
                  <a:moveTo>
                    <a:pt x="0" y="1141476"/>
                  </a:moveTo>
                  <a:lnTo>
                    <a:pt x="1001" y="1093223"/>
                  </a:lnTo>
                  <a:lnTo>
                    <a:pt x="3979" y="1045481"/>
                  </a:lnTo>
                  <a:lnTo>
                    <a:pt x="8893" y="998290"/>
                  </a:lnTo>
                  <a:lnTo>
                    <a:pt x="15705" y="951688"/>
                  </a:lnTo>
                  <a:lnTo>
                    <a:pt x="24374" y="905715"/>
                  </a:lnTo>
                  <a:lnTo>
                    <a:pt x="34861" y="860412"/>
                  </a:lnTo>
                  <a:lnTo>
                    <a:pt x="47126" y="815817"/>
                  </a:lnTo>
                  <a:lnTo>
                    <a:pt x="61130" y="771970"/>
                  </a:lnTo>
                  <a:lnTo>
                    <a:pt x="76833" y="728911"/>
                  </a:lnTo>
                  <a:lnTo>
                    <a:pt x="94195" y="686680"/>
                  </a:lnTo>
                  <a:lnTo>
                    <a:pt x="113177" y="645316"/>
                  </a:lnTo>
                  <a:lnTo>
                    <a:pt x="133740" y="604858"/>
                  </a:lnTo>
                  <a:lnTo>
                    <a:pt x="155843" y="565347"/>
                  </a:lnTo>
                  <a:lnTo>
                    <a:pt x="179446" y="526822"/>
                  </a:lnTo>
                  <a:lnTo>
                    <a:pt x="204512" y="489322"/>
                  </a:lnTo>
                  <a:lnTo>
                    <a:pt x="230999" y="452888"/>
                  </a:lnTo>
                  <a:lnTo>
                    <a:pt x="258868" y="417558"/>
                  </a:lnTo>
                  <a:lnTo>
                    <a:pt x="288079" y="383373"/>
                  </a:lnTo>
                  <a:lnTo>
                    <a:pt x="318594" y="350371"/>
                  </a:lnTo>
                  <a:lnTo>
                    <a:pt x="350371" y="318594"/>
                  </a:lnTo>
                  <a:lnTo>
                    <a:pt x="383373" y="288079"/>
                  </a:lnTo>
                  <a:lnTo>
                    <a:pt x="417558" y="258868"/>
                  </a:lnTo>
                  <a:lnTo>
                    <a:pt x="452888" y="230999"/>
                  </a:lnTo>
                  <a:lnTo>
                    <a:pt x="489322" y="204512"/>
                  </a:lnTo>
                  <a:lnTo>
                    <a:pt x="526822" y="179446"/>
                  </a:lnTo>
                  <a:lnTo>
                    <a:pt x="565347" y="155843"/>
                  </a:lnTo>
                  <a:lnTo>
                    <a:pt x="604858" y="133740"/>
                  </a:lnTo>
                  <a:lnTo>
                    <a:pt x="645316" y="113177"/>
                  </a:lnTo>
                  <a:lnTo>
                    <a:pt x="686680" y="94195"/>
                  </a:lnTo>
                  <a:lnTo>
                    <a:pt x="728911" y="76833"/>
                  </a:lnTo>
                  <a:lnTo>
                    <a:pt x="771970" y="61130"/>
                  </a:lnTo>
                  <a:lnTo>
                    <a:pt x="815817" y="47126"/>
                  </a:lnTo>
                  <a:lnTo>
                    <a:pt x="860412" y="34861"/>
                  </a:lnTo>
                  <a:lnTo>
                    <a:pt x="905715" y="24374"/>
                  </a:lnTo>
                  <a:lnTo>
                    <a:pt x="951688" y="15705"/>
                  </a:lnTo>
                  <a:lnTo>
                    <a:pt x="998290" y="8893"/>
                  </a:lnTo>
                  <a:lnTo>
                    <a:pt x="1045481" y="3979"/>
                  </a:lnTo>
                  <a:lnTo>
                    <a:pt x="1093223" y="1001"/>
                  </a:lnTo>
                  <a:lnTo>
                    <a:pt x="1141476" y="0"/>
                  </a:lnTo>
                  <a:lnTo>
                    <a:pt x="1189728" y="1001"/>
                  </a:lnTo>
                  <a:lnTo>
                    <a:pt x="1237470" y="3979"/>
                  </a:lnTo>
                  <a:lnTo>
                    <a:pt x="1284661" y="8893"/>
                  </a:lnTo>
                  <a:lnTo>
                    <a:pt x="1331263" y="15705"/>
                  </a:lnTo>
                  <a:lnTo>
                    <a:pt x="1377236" y="24374"/>
                  </a:lnTo>
                  <a:lnTo>
                    <a:pt x="1422539" y="34861"/>
                  </a:lnTo>
                  <a:lnTo>
                    <a:pt x="1467134" y="47126"/>
                  </a:lnTo>
                  <a:lnTo>
                    <a:pt x="1510981" y="61130"/>
                  </a:lnTo>
                  <a:lnTo>
                    <a:pt x="1554040" y="76833"/>
                  </a:lnTo>
                  <a:lnTo>
                    <a:pt x="1596271" y="94195"/>
                  </a:lnTo>
                  <a:lnTo>
                    <a:pt x="1637635" y="113177"/>
                  </a:lnTo>
                  <a:lnTo>
                    <a:pt x="1678093" y="133740"/>
                  </a:lnTo>
                  <a:lnTo>
                    <a:pt x="1717604" y="155843"/>
                  </a:lnTo>
                  <a:lnTo>
                    <a:pt x="1756129" y="179446"/>
                  </a:lnTo>
                  <a:lnTo>
                    <a:pt x="1793629" y="204512"/>
                  </a:lnTo>
                  <a:lnTo>
                    <a:pt x="1830063" y="230999"/>
                  </a:lnTo>
                  <a:lnTo>
                    <a:pt x="1865393" y="258868"/>
                  </a:lnTo>
                  <a:lnTo>
                    <a:pt x="1899578" y="288079"/>
                  </a:lnTo>
                  <a:lnTo>
                    <a:pt x="1932580" y="318594"/>
                  </a:lnTo>
                  <a:lnTo>
                    <a:pt x="1964357" y="350371"/>
                  </a:lnTo>
                  <a:lnTo>
                    <a:pt x="1994872" y="383373"/>
                  </a:lnTo>
                  <a:lnTo>
                    <a:pt x="2024083" y="417558"/>
                  </a:lnTo>
                  <a:lnTo>
                    <a:pt x="2051952" y="452888"/>
                  </a:lnTo>
                  <a:lnTo>
                    <a:pt x="2078439" y="489322"/>
                  </a:lnTo>
                  <a:lnTo>
                    <a:pt x="2103505" y="526822"/>
                  </a:lnTo>
                  <a:lnTo>
                    <a:pt x="2127108" y="565347"/>
                  </a:lnTo>
                  <a:lnTo>
                    <a:pt x="2149211" y="604858"/>
                  </a:lnTo>
                  <a:lnTo>
                    <a:pt x="2169774" y="645316"/>
                  </a:lnTo>
                  <a:lnTo>
                    <a:pt x="2188756" y="686680"/>
                  </a:lnTo>
                  <a:lnTo>
                    <a:pt x="2206118" y="728911"/>
                  </a:lnTo>
                  <a:lnTo>
                    <a:pt x="2221821" y="771970"/>
                  </a:lnTo>
                  <a:lnTo>
                    <a:pt x="2235825" y="815817"/>
                  </a:lnTo>
                  <a:lnTo>
                    <a:pt x="2248090" y="860412"/>
                  </a:lnTo>
                  <a:lnTo>
                    <a:pt x="2258577" y="905715"/>
                  </a:lnTo>
                  <a:lnTo>
                    <a:pt x="2267246" y="951688"/>
                  </a:lnTo>
                  <a:lnTo>
                    <a:pt x="2274058" y="998290"/>
                  </a:lnTo>
                  <a:lnTo>
                    <a:pt x="2278972" y="1045481"/>
                  </a:lnTo>
                  <a:lnTo>
                    <a:pt x="2281950" y="1093223"/>
                  </a:lnTo>
                  <a:lnTo>
                    <a:pt x="2282952" y="1141476"/>
                  </a:lnTo>
                  <a:lnTo>
                    <a:pt x="2281950" y="1189728"/>
                  </a:lnTo>
                  <a:lnTo>
                    <a:pt x="2278972" y="1237470"/>
                  </a:lnTo>
                  <a:lnTo>
                    <a:pt x="2274058" y="1284661"/>
                  </a:lnTo>
                  <a:lnTo>
                    <a:pt x="2267246" y="1331263"/>
                  </a:lnTo>
                  <a:lnTo>
                    <a:pt x="2258577" y="1377236"/>
                  </a:lnTo>
                  <a:lnTo>
                    <a:pt x="2248090" y="1422539"/>
                  </a:lnTo>
                  <a:lnTo>
                    <a:pt x="2235825" y="1467134"/>
                  </a:lnTo>
                  <a:lnTo>
                    <a:pt x="2221821" y="1510981"/>
                  </a:lnTo>
                  <a:lnTo>
                    <a:pt x="2206118" y="1554040"/>
                  </a:lnTo>
                  <a:lnTo>
                    <a:pt x="2188756" y="1596271"/>
                  </a:lnTo>
                  <a:lnTo>
                    <a:pt x="2169774" y="1637635"/>
                  </a:lnTo>
                  <a:lnTo>
                    <a:pt x="2149211" y="1678093"/>
                  </a:lnTo>
                  <a:lnTo>
                    <a:pt x="2127108" y="1717604"/>
                  </a:lnTo>
                  <a:lnTo>
                    <a:pt x="2103505" y="1756129"/>
                  </a:lnTo>
                  <a:lnTo>
                    <a:pt x="2078439" y="1793629"/>
                  </a:lnTo>
                  <a:lnTo>
                    <a:pt x="2051952" y="1830063"/>
                  </a:lnTo>
                  <a:lnTo>
                    <a:pt x="2024083" y="1865393"/>
                  </a:lnTo>
                  <a:lnTo>
                    <a:pt x="1994872" y="1899578"/>
                  </a:lnTo>
                  <a:lnTo>
                    <a:pt x="1964357" y="1932580"/>
                  </a:lnTo>
                  <a:lnTo>
                    <a:pt x="1932580" y="1964357"/>
                  </a:lnTo>
                  <a:lnTo>
                    <a:pt x="1899578" y="1994872"/>
                  </a:lnTo>
                  <a:lnTo>
                    <a:pt x="1865393" y="2024083"/>
                  </a:lnTo>
                  <a:lnTo>
                    <a:pt x="1830063" y="2051952"/>
                  </a:lnTo>
                  <a:lnTo>
                    <a:pt x="1793629" y="2078439"/>
                  </a:lnTo>
                  <a:lnTo>
                    <a:pt x="1756129" y="2103505"/>
                  </a:lnTo>
                  <a:lnTo>
                    <a:pt x="1717604" y="2127108"/>
                  </a:lnTo>
                  <a:lnTo>
                    <a:pt x="1678093" y="2149211"/>
                  </a:lnTo>
                  <a:lnTo>
                    <a:pt x="1637635" y="2169774"/>
                  </a:lnTo>
                  <a:lnTo>
                    <a:pt x="1596271" y="2188756"/>
                  </a:lnTo>
                  <a:lnTo>
                    <a:pt x="1554040" y="2206118"/>
                  </a:lnTo>
                  <a:lnTo>
                    <a:pt x="1510981" y="2221821"/>
                  </a:lnTo>
                  <a:lnTo>
                    <a:pt x="1467134" y="2235825"/>
                  </a:lnTo>
                  <a:lnTo>
                    <a:pt x="1422539" y="2248090"/>
                  </a:lnTo>
                  <a:lnTo>
                    <a:pt x="1377236" y="2258577"/>
                  </a:lnTo>
                  <a:lnTo>
                    <a:pt x="1331263" y="2267246"/>
                  </a:lnTo>
                  <a:lnTo>
                    <a:pt x="1284661" y="2274058"/>
                  </a:lnTo>
                  <a:lnTo>
                    <a:pt x="1237470" y="2278972"/>
                  </a:lnTo>
                  <a:lnTo>
                    <a:pt x="1189728" y="2281950"/>
                  </a:lnTo>
                  <a:lnTo>
                    <a:pt x="1141476" y="2282952"/>
                  </a:lnTo>
                  <a:lnTo>
                    <a:pt x="1093223" y="2281950"/>
                  </a:lnTo>
                  <a:lnTo>
                    <a:pt x="1045481" y="2278972"/>
                  </a:lnTo>
                  <a:lnTo>
                    <a:pt x="998290" y="2274058"/>
                  </a:lnTo>
                  <a:lnTo>
                    <a:pt x="951688" y="2267246"/>
                  </a:lnTo>
                  <a:lnTo>
                    <a:pt x="905715" y="2258577"/>
                  </a:lnTo>
                  <a:lnTo>
                    <a:pt x="860412" y="2248090"/>
                  </a:lnTo>
                  <a:lnTo>
                    <a:pt x="815817" y="2235825"/>
                  </a:lnTo>
                  <a:lnTo>
                    <a:pt x="771970" y="2221821"/>
                  </a:lnTo>
                  <a:lnTo>
                    <a:pt x="728911" y="2206118"/>
                  </a:lnTo>
                  <a:lnTo>
                    <a:pt x="686680" y="2188756"/>
                  </a:lnTo>
                  <a:lnTo>
                    <a:pt x="645316" y="2169774"/>
                  </a:lnTo>
                  <a:lnTo>
                    <a:pt x="604858" y="2149211"/>
                  </a:lnTo>
                  <a:lnTo>
                    <a:pt x="565347" y="2127108"/>
                  </a:lnTo>
                  <a:lnTo>
                    <a:pt x="526822" y="2103505"/>
                  </a:lnTo>
                  <a:lnTo>
                    <a:pt x="489322" y="2078439"/>
                  </a:lnTo>
                  <a:lnTo>
                    <a:pt x="452888" y="2051952"/>
                  </a:lnTo>
                  <a:lnTo>
                    <a:pt x="417558" y="2024083"/>
                  </a:lnTo>
                  <a:lnTo>
                    <a:pt x="383373" y="1994872"/>
                  </a:lnTo>
                  <a:lnTo>
                    <a:pt x="350371" y="1964357"/>
                  </a:lnTo>
                  <a:lnTo>
                    <a:pt x="318594" y="1932580"/>
                  </a:lnTo>
                  <a:lnTo>
                    <a:pt x="288079" y="1899578"/>
                  </a:lnTo>
                  <a:lnTo>
                    <a:pt x="258868" y="1865393"/>
                  </a:lnTo>
                  <a:lnTo>
                    <a:pt x="230999" y="1830063"/>
                  </a:lnTo>
                  <a:lnTo>
                    <a:pt x="204512" y="1793629"/>
                  </a:lnTo>
                  <a:lnTo>
                    <a:pt x="179446" y="1756129"/>
                  </a:lnTo>
                  <a:lnTo>
                    <a:pt x="155843" y="1717604"/>
                  </a:lnTo>
                  <a:lnTo>
                    <a:pt x="133740" y="1678093"/>
                  </a:lnTo>
                  <a:lnTo>
                    <a:pt x="113177" y="1637635"/>
                  </a:lnTo>
                  <a:lnTo>
                    <a:pt x="94195" y="1596271"/>
                  </a:lnTo>
                  <a:lnTo>
                    <a:pt x="76833" y="1554040"/>
                  </a:lnTo>
                  <a:lnTo>
                    <a:pt x="61130" y="1510981"/>
                  </a:lnTo>
                  <a:lnTo>
                    <a:pt x="47126" y="1467134"/>
                  </a:lnTo>
                  <a:lnTo>
                    <a:pt x="34861" y="1422539"/>
                  </a:lnTo>
                  <a:lnTo>
                    <a:pt x="24374" y="1377236"/>
                  </a:lnTo>
                  <a:lnTo>
                    <a:pt x="15705" y="1331263"/>
                  </a:lnTo>
                  <a:lnTo>
                    <a:pt x="8893" y="1284661"/>
                  </a:lnTo>
                  <a:lnTo>
                    <a:pt x="3979" y="1237470"/>
                  </a:lnTo>
                  <a:lnTo>
                    <a:pt x="1001" y="1189728"/>
                  </a:lnTo>
                  <a:lnTo>
                    <a:pt x="0" y="1141476"/>
                  </a:lnTo>
                  <a:close/>
                </a:path>
              </a:pathLst>
            </a:custGeom>
            <a:ln w="25908">
              <a:solidFill>
                <a:srgbClr val="FFFFFF"/>
              </a:solidFill>
            </a:ln>
          </p:spPr>
          <p:txBody>
            <a:bodyPr wrap="square" lIns="0" tIns="0" rIns="0" bIns="0" rtlCol="0"/>
            <a:lstStyle/>
            <a:p>
              <a:endParaRPr/>
            </a:p>
          </p:txBody>
        </p:sp>
        <p:sp>
          <p:nvSpPr>
            <p:cNvPr id="16" name="object 16"/>
            <p:cNvSpPr/>
            <p:nvPr/>
          </p:nvSpPr>
          <p:spPr>
            <a:xfrm>
              <a:off x="6156198" y="0"/>
              <a:ext cx="2987040" cy="6779895"/>
            </a:xfrm>
            <a:custGeom>
              <a:avLst/>
              <a:gdLst/>
              <a:ahLst/>
              <a:cxnLst/>
              <a:rect l="l" t="t" r="r" b="b"/>
              <a:pathLst>
                <a:path w="2987040" h="6779895">
                  <a:moveTo>
                    <a:pt x="2889059" y="0"/>
                  </a:moveTo>
                  <a:lnTo>
                    <a:pt x="97980" y="0"/>
                  </a:lnTo>
                  <a:lnTo>
                    <a:pt x="87487" y="9001"/>
                  </a:lnTo>
                  <a:lnTo>
                    <a:pt x="57631" y="43805"/>
                  </a:lnTo>
                  <a:lnTo>
                    <a:pt x="33340" y="82944"/>
                  </a:lnTo>
                  <a:lnTo>
                    <a:pt x="15227" y="125803"/>
                  </a:lnTo>
                  <a:lnTo>
                    <a:pt x="3909" y="171765"/>
                  </a:lnTo>
                  <a:lnTo>
                    <a:pt x="0" y="220218"/>
                  </a:lnTo>
                  <a:lnTo>
                    <a:pt x="0" y="6480810"/>
                  </a:lnTo>
                  <a:lnTo>
                    <a:pt x="3909" y="6529262"/>
                  </a:lnTo>
                  <a:lnTo>
                    <a:pt x="15227" y="6575224"/>
                  </a:lnTo>
                  <a:lnTo>
                    <a:pt x="33340" y="6618082"/>
                  </a:lnTo>
                  <a:lnTo>
                    <a:pt x="57631" y="6657221"/>
                  </a:lnTo>
                  <a:lnTo>
                    <a:pt x="87487" y="6692026"/>
                  </a:lnTo>
                  <a:lnTo>
                    <a:pt x="122291" y="6721881"/>
                  </a:lnTo>
                  <a:lnTo>
                    <a:pt x="161430" y="6746172"/>
                  </a:lnTo>
                  <a:lnTo>
                    <a:pt x="204289" y="6764285"/>
                  </a:lnTo>
                  <a:lnTo>
                    <a:pt x="250251" y="6775603"/>
                  </a:lnTo>
                  <a:lnTo>
                    <a:pt x="298703" y="6779512"/>
                  </a:lnTo>
                  <a:lnTo>
                    <a:pt x="2688335" y="6779512"/>
                  </a:lnTo>
                  <a:lnTo>
                    <a:pt x="2736788" y="6775603"/>
                  </a:lnTo>
                  <a:lnTo>
                    <a:pt x="2782750" y="6764285"/>
                  </a:lnTo>
                  <a:lnTo>
                    <a:pt x="2825609" y="6746172"/>
                  </a:lnTo>
                  <a:lnTo>
                    <a:pt x="2864748" y="6721881"/>
                  </a:lnTo>
                  <a:lnTo>
                    <a:pt x="2899552" y="6692026"/>
                  </a:lnTo>
                  <a:lnTo>
                    <a:pt x="2929408" y="6657221"/>
                  </a:lnTo>
                  <a:lnTo>
                    <a:pt x="2953699" y="6618082"/>
                  </a:lnTo>
                  <a:lnTo>
                    <a:pt x="2971812" y="6575224"/>
                  </a:lnTo>
                  <a:lnTo>
                    <a:pt x="2983130" y="6529262"/>
                  </a:lnTo>
                  <a:lnTo>
                    <a:pt x="2987040" y="6480810"/>
                  </a:lnTo>
                  <a:lnTo>
                    <a:pt x="2987040" y="220218"/>
                  </a:lnTo>
                  <a:lnTo>
                    <a:pt x="2983130" y="171765"/>
                  </a:lnTo>
                  <a:lnTo>
                    <a:pt x="2971812" y="125803"/>
                  </a:lnTo>
                  <a:lnTo>
                    <a:pt x="2953699" y="82944"/>
                  </a:lnTo>
                  <a:lnTo>
                    <a:pt x="2929408" y="43805"/>
                  </a:lnTo>
                  <a:lnTo>
                    <a:pt x="2899552" y="9001"/>
                  </a:lnTo>
                  <a:lnTo>
                    <a:pt x="2889059" y="0"/>
                  </a:lnTo>
                  <a:close/>
                </a:path>
              </a:pathLst>
            </a:custGeom>
            <a:solidFill>
              <a:srgbClr val="DADADA"/>
            </a:solidFill>
          </p:spPr>
          <p:txBody>
            <a:bodyPr wrap="square" lIns="0" tIns="0" rIns="0" bIns="0" rtlCol="0"/>
            <a:lstStyle/>
            <a:p>
              <a:endParaRPr/>
            </a:p>
          </p:txBody>
        </p:sp>
        <p:pic>
          <p:nvPicPr>
            <p:cNvPr id="17" name="object 17"/>
            <p:cNvPicPr/>
            <p:nvPr/>
          </p:nvPicPr>
          <p:blipFill>
            <a:blip r:embed="rId6" cstate="print"/>
            <a:stretch>
              <a:fillRect/>
            </a:stretch>
          </p:blipFill>
          <p:spPr>
            <a:xfrm>
              <a:off x="6143244" y="0"/>
              <a:ext cx="123888" cy="246125"/>
            </a:xfrm>
            <a:prstGeom prst="rect">
              <a:avLst/>
            </a:prstGeom>
          </p:spPr>
        </p:pic>
        <p:sp>
          <p:nvSpPr>
            <p:cNvPr id="18" name="object 18"/>
            <p:cNvSpPr/>
            <p:nvPr/>
          </p:nvSpPr>
          <p:spPr>
            <a:xfrm>
              <a:off x="6156198" y="0"/>
              <a:ext cx="2987040" cy="6779895"/>
            </a:xfrm>
            <a:custGeom>
              <a:avLst/>
              <a:gdLst/>
              <a:ahLst/>
              <a:cxnLst/>
              <a:rect l="l" t="t" r="r" b="b"/>
              <a:pathLst>
                <a:path w="2987040" h="6779895">
                  <a:moveTo>
                    <a:pt x="2889059" y="0"/>
                  </a:moveTo>
                  <a:lnTo>
                    <a:pt x="2929408" y="43805"/>
                  </a:lnTo>
                  <a:lnTo>
                    <a:pt x="2953699" y="82944"/>
                  </a:lnTo>
                  <a:lnTo>
                    <a:pt x="2971812" y="125803"/>
                  </a:lnTo>
                  <a:lnTo>
                    <a:pt x="2983130" y="171765"/>
                  </a:lnTo>
                  <a:lnTo>
                    <a:pt x="2987040" y="220218"/>
                  </a:lnTo>
                  <a:lnTo>
                    <a:pt x="2987040" y="6480810"/>
                  </a:lnTo>
                  <a:lnTo>
                    <a:pt x="2983130" y="6529262"/>
                  </a:lnTo>
                  <a:lnTo>
                    <a:pt x="2971812" y="6575224"/>
                  </a:lnTo>
                  <a:lnTo>
                    <a:pt x="2953699" y="6618082"/>
                  </a:lnTo>
                  <a:lnTo>
                    <a:pt x="2929408" y="6657221"/>
                  </a:lnTo>
                  <a:lnTo>
                    <a:pt x="2899552" y="6692026"/>
                  </a:lnTo>
                  <a:lnTo>
                    <a:pt x="2864748" y="6721881"/>
                  </a:lnTo>
                  <a:lnTo>
                    <a:pt x="2825609" y="6746172"/>
                  </a:lnTo>
                  <a:lnTo>
                    <a:pt x="2782750" y="6764285"/>
                  </a:lnTo>
                  <a:lnTo>
                    <a:pt x="2736788" y="6775603"/>
                  </a:lnTo>
                  <a:lnTo>
                    <a:pt x="2688335" y="6779512"/>
                  </a:lnTo>
                  <a:lnTo>
                    <a:pt x="298703" y="6779512"/>
                  </a:lnTo>
                  <a:lnTo>
                    <a:pt x="250251" y="6775603"/>
                  </a:lnTo>
                  <a:lnTo>
                    <a:pt x="204289" y="6764285"/>
                  </a:lnTo>
                  <a:lnTo>
                    <a:pt x="161430" y="6746172"/>
                  </a:lnTo>
                  <a:lnTo>
                    <a:pt x="122291" y="6721881"/>
                  </a:lnTo>
                  <a:lnTo>
                    <a:pt x="87487" y="6692026"/>
                  </a:lnTo>
                  <a:lnTo>
                    <a:pt x="57631" y="6657221"/>
                  </a:lnTo>
                  <a:lnTo>
                    <a:pt x="33340" y="6618082"/>
                  </a:lnTo>
                  <a:lnTo>
                    <a:pt x="15227" y="6575224"/>
                  </a:lnTo>
                  <a:lnTo>
                    <a:pt x="3909" y="6529262"/>
                  </a:lnTo>
                  <a:lnTo>
                    <a:pt x="0" y="6480810"/>
                  </a:lnTo>
                  <a:lnTo>
                    <a:pt x="0" y="220218"/>
                  </a:lnTo>
                </a:path>
              </a:pathLst>
            </a:custGeom>
            <a:ln w="25908">
              <a:solidFill>
                <a:srgbClr val="FFFFFF"/>
              </a:solidFill>
            </a:ln>
          </p:spPr>
          <p:txBody>
            <a:bodyPr wrap="square" lIns="0" tIns="0" rIns="0" bIns="0" rtlCol="0"/>
            <a:lstStyle/>
            <a:p>
              <a:endParaRPr/>
            </a:p>
          </p:txBody>
        </p:sp>
      </p:grpSp>
      <p:sp>
        <p:nvSpPr>
          <p:cNvPr id="19" name="object 19"/>
          <p:cNvSpPr txBox="1"/>
          <p:nvPr/>
        </p:nvSpPr>
        <p:spPr>
          <a:xfrm>
            <a:off x="7983982" y="3426917"/>
            <a:ext cx="2381250" cy="1120820"/>
          </a:xfrm>
          <a:prstGeom prst="rect">
            <a:avLst/>
          </a:prstGeom>
        </p:spPr>
        <p:txBody>
          <a:bodyPr vert="horz" wrap="square" lIns="0" tIns="68580" rIns="0" bIns="0" rtlCol="0">
            <a:spAutoFit/>
          </a:bodyPr>
          <a:lstStyle/>
          <a:p>
            <a:pPr marL="12700" marR="5080" indent="301625">
              <a:lnSpc>
                <a:spcPts val="4070"/>
              </a:lnSpc>
              <a:spcBef>
                <a:spcPts val="540"/>
              </a:spcBef>
            </a:pPr>
            <a:r>
              <a:rPr sz="3700" spc="-10" dirty="0">
                <a:latin typeface="Calibri"/>
                <a:cs typeface="Calibri"/>
              </a:rPr>
              <a:t>Εργαλείο </a:t>
            </a:r>
            <a:r>
              <a:rPr sz="3700" spc="-5" dirty="0">
                <a:latin typeface="Calibri"/>
                <a:cs typeface="Calibri"/>
              </a:rPr>
              <a:t> με</a:t>
            </a:r>
            <a:r>
              <a:rPr sz="3700" spc="-35" dirty="0">
                <a:latin typeface="Calibri"/>
                <a:cs typeface="Calibri"/>
              </a:rPr>
              <a:t>τ</a:t>
            </a:r>
            <a:r>
              <a:rPr sz="3700" spc="-10" dirty="0">
                <a:latin typeface="Calibri"/>
                <a:cs typeface="Calibri"/>
              </a:rPr>
              <a:t>αγ</a:t>
            </a:r>
            <a:r>
              <a:rPr sz="3700" spc="-25" dirty="0">
                <a:latin typeface="Calibri"/>
                <a:cs typeface="Calibri"/>
              </a:rPr>
              <a:t>ν</a:t>
            </a:r>
            <a:r>
              <a:rPr sz="3700" spc="-10" dirty="0">
                <a:latin typeface="Calibri"/>
                <a:cs typeface="Calibri"/>
              </a:rPr>
              <a:t>ώσης</a:t>
            </a:r>
            <a:endParaRPr sz="3700" dirty="0">
              <a:latin typeface="Calibri"/>
              <a:cs typeface="Calibri"/>
            </a:endParaRPr>
          </a:p>
        </p:txBody>
      </p:sp>
      <p:grpSp>
        <p:nvGrpSpPr>
          <p:cNvPr id="20" name="object 20"/>
          <p:cNvGrpSpPr/>
          <p:nvPr/>
        </p:nvGrpSpPr>
        <p:grpSpPr>
          <a:xfrm>
            <a:off x="1877505" y="1117600"/>
            <a:ext cx="8451215" cy="5753672"/>
            <a:chOff x="353504" y="319976"/>
            <a:chExt cx="8451215" cy="6551295"/>
          </a:xfrm>
        </p:grpSpPr>
        <p:pic>
          <p:nvPicPr>
            <p:cNvPr id="21" name="object 21"/>
            <p:cNvPicPr/>
            <p:nvPr/>
          </p:nvPicPr>
          <p:blipFill>
            <a:blip r:embed="rId7" cstate="print"/>
            <a:stretch>
              <a:fillRect/>
            </a:stretch>
          </p:blipFill>
          <p:spPr>
            <a:xfrm>
              <a:off x="6508241" y="332993"/>
              <a:ext cx="2282952" cy="2282952"/>
            </a:xfrm>
            <a:prstGeom prst="rect">
              <a:avLst/>
            </a:prstGeom>
          </p:spPr>
        </p:pic>
        <p:sp>
          <p:nvSpPr>
            <p:cNvPr id="22" name="object 22"/>
            <p:cNvSpPr/>
            <p:nvPr/>
          </p:nvSpPr>
          <p:spPr>
            <a:xfrm>
              <a:off x="6508241" y="332993"/>
              <a:ext cx="2283460" cy="2283460"/>
            </a:xfrm>
            <a:custGeom>
              <a:avLst/>
              <a:gdLst/>
              <a:ahLst/>
              <a:cxnLst/>
              <a:rect l="l" t="t" r="r" b="b"/>
              <a:pathLst>
                <a:path w="2283459" h="2283460">
                  <a:moveTo>
                    <a:pt x="0" y="1141476"/>
                  </a:moveTo>
                  <a:lnTo>
                    <a:pt x="1001" y="1093223"/>
                  </a:lnTo>
                  <a:lnTo>
                    <a:pt x="3979" y="1045481"/>
                  </a:lnTo>
                  <a:lnTo>
                    <a:pt x="8893" y="998290"/>
                  </a:lnTo>
                  <a:lnTo>
                    <a:pt x="15705" y="951688"/>
                  </a:lnTo>
                  <a:lnTo>
                    <a:pt x="24374" y="905715"/>
                  </a:lnTo>
                  <a:lnTo>
                    <a:pt x="34861" y="860412"/>
                  </a:lnTo>
                  <a:lnTo>
                    <a:pt x="47126" y="815817"/>
                  </a:lnTo>
                  <a:lnTo>
                    <a:pt x="61130" y="771970"/>
                  </a:lnTo>
                  <a:lnTo>
                    <a:pt x="76833" y="728911"/>
                  </a:lnTo>
                  <a:lnTo>
                    <a:pt x="94195" y="686680"/>
                  </a:lnTo>
                  <a:lnTo>
                    <a:pt x="113177" y="645316"/>
                  </a:lnTo>
                  <a:lnTo>
                    <a:pt x="133740" y="604858"/>
                  </a:lnTo>
                  <a:lnTo>
                    <a:pt x="155843" y="565347"/>
                  </a:lnTo>
                  <a:lnTo>
                    <a:pt x="179446" y="526822"/>
                  </a:lnTo>
                  <a:lnTo>
                    <a:pt x="204512" y="489322"/>
                  </a:lnTo>
                  <a:lnTo>
                    <a:pt x="230999" y="452888"/>
                  </a:lnTo>
                  <a:lnTo>
                    <a:pt x="258868" y="417558"/>
                  </a:lnTo>
                  <a:lnTo>
                    <a:pt x="288079" y="383373"/>
                  </a:lnTo>
                  <a:lnTo>
                    <a:pt x="318594" y="350371"/>
                  </a:lnTo>
                  <a:lnTo>
                    <a:pt x="350371" y="318594"/>
                  </a:lnTo>
                  <a:lnTo>
                    <a:pt x="383373" y="288079"/>
                  </a:lnTo>
                  <a:lnTo>
                    <a:pt x="417558" y="258868"/>
                  </a:lnTo>
                  <a:lnTo>
                    <a:pt x="452888" y="230999"/>
                  </a:lnTo>
                  <a:lnTo>
                    <a:pt x="489322" y="204512"/>
                  </a:lnTo>
                  <a:lnTo>
                    <a:pt x="526822" y="179446"/>
                  </a:lnTo>
                  <a:lnTo>
                    <a:pt x="565347" y="155843"/>
                  </a:lnTo>
                  <a:lnTo>
                    <a:pt x="604858" y="133740"/>
                  </a:lnTo>
                  <a:lnTo>
                    <a:pt x="645316" y="113177"/>
                  </a:lnTo>
                  <a:lnTo>
                    <a:pt x="686680" y="94195"/>
                  </a:lnTo>
                  <a:lnTo>
                    <a:pt x="728911" y="76833"/>
                  </a:lnTo>
                  <a:lnTo>
                    <a:pt x="771970" y="61130"/>
                  </a:lnTo>
                  <a:lnTo>
                    <a:pt x="815817" y="47126"/>
                  </a:lnTo>
                  <a:lnTo>
                    <a:pt x="860412" y="34861"/>
                  </a:lnTo>
                  <a:lnTo>
                    <a:pt x="905715" y="24374"/>
                  </a:lnTo>
                  <a:lnTo>
                    <a:pt x="951688" y="15705"/>
                  </a:lnTo>
                  <a:lnTo>
                    <a:pt x="998290" y="8893"/>
                  </a:lnTo>
                  <a:lnTo>
                    <a:pt x="1045481" y="3979"/>
                  </a:lnTo>
                  <a:lnTo>
                    <a:pt x="1093223" y="1001"/>
                  </a:lnTo>
                  <a:lnTo>
                    <a:pt x="1141476" y="0"/>
                  </a:lnTo>
                  <a:lnTo>
                    <a:pt x="1189728" y="1001"/>
                  </a:lnTo>
                  <a:lnTo>
                    <a:pt x="1237470" y="3979"/>
                  </a:lnTo>
                  <a:lnTo>
                    <a:pt x="1284661" y="8893"/>
                  </a:lnTo>
                  <a:lnTo>
                    <a:pt x="1331263" y="15705"/>
                  </a:lnTo>
                  <a:lnTo>
                    <a:pt x="1377236" y="24374"/>
                  </a:lnTo>
                  <a:lnTo>
                    <a:pt x="1422539" y="34861"/>
                  </a:lnTo>
                  <a:lnTo>
                    <a:pt x="1467134" y="47126"/>
                  </a:lnTo>
                  <a:lnTo>
                    <a:pt x="1510981" y="61130"/>
                  </a:lnTo>
                  <a:lnTo>
                    <a:pt x="1554040" y="76833"/>
                  </a:lnTo>
                  <a:lnTo>
                    <a:pt x="1596271" y="94195"/>
                  </a:lnTo>
                  <a:lnTo>
                    <a:pt x="1637635" y="113177"/>
                  </a:lnTo>
                  <a:lnTo>
                    <a:pt x="1678093" y="133740"/>
                  </a:lnTo>
                  <a:lnTo>
                    <a:pt x="1717604" y="155843"/>
                  </a:lnTo>
                  <a:lnTo>
                    <a:pt x="1756129" y="179446"/>
                  </a:lnTo>
                  <a:lnTo>
                    <a:pt x="1793629" y="204512"/>
                  </a:lnTo>
                  <a:lnTo>
                    <a:pt x="1830063" y="230999"/>
                  </a:lnTo>
                  <a:lnTo>
                    <a:pt x="1865393" y="258868"/>
                  </a:lnTo>
                  <a:lnTo>
                    <a:pt x="1899578" y="288079"/>
                  </a:lnTo>
                  <a:lnTo>
                    <a:pt x="1932580" y="318594"/>
                  </a:lnTo>
                  <a:lnTo>
                    <a:pt x="1964357" y="350371"/>
                  </a:lnTo>
                  <a:lnTo>
                    <a:pt x="1994872" y="383373"/>
                  </a:lnTo>
                  <a:lnTo>
                    <a:pt x="2024083" y="417558"/>
                  </a:lnTo>
                  <a:lnTo>
                    <a:pt x="2051952" y="452888"/>
                  </a:lnTo>
                  <a:lnTo>
                    <a:pt x="2078439" y="489322"/>
                  </a:lnTo>
                  <a:lnTo>
                    <a:pt x="2103505" y="526822"/>
                  </a:lnTo>
                  <a:lnTo>
                    <a:pt x="2127108" y="565347"/>
                  </a:lnTo>
                  <a:lnTo>
                    <a:pt x="2149211" y="604858"/>
                  </a:lnTo>
                  <a:lnTo>
                    <a:pt x="2169774" y="645316"/>
                  </a:lnTo>
                  <a:lnTo>
                    <a:pt x="2188756" y="686680"/>
                  </a:lnTo>
                  <a:lnTo>
                    <a:pt x="2206118" y="728911"/>
                  </a:lnTo>
                  <a:lnTo>
                    <a:pt x="2221821" y="771970"/>
                  </a:lnTo>
                  <a:lnTo>
                    <a:pt x="2235825" y="815817"/>
                  </a:lnTo>
                  <a:lnTo>
                    <a:pt x="2248090" y="860412"/>
                  </a:lnTo>
                  <a:lnTo>
                    <a:pt x="2258577" y="905715"/>
                  </a:lnTo>
                  <a:lnTo>
                    <a:pt x="2267246" y="951688"/>
                  </a:lnTo>
                  <a:lnTo>
                    <a:pt x="2274058" y="998290"/>
                  </a:lnTo>
                  <a:lnTo>
                    <a:pt x="2278972" y="1045481"/>
                  </a:lnTo>
                  <a:lnTo>
                    <a:pt x="2281950" y="1093223"/>
                  </a:lnTo>
                  <a:lnTo>
                    <a:pt x="2282952" y="1141476"/>
                  </a:lnTo>
                  <a:lnTo>
                    <a:pt x="2281950" y="1189728"/>
                  </a:lnTo>
                  <a:lnTo>
                    <a:pt x="2278972" y="1237470"/>
                  </a:lnTo>
                  <a:lnTo>
                    <a:pt x="2274058" y="1284661"/>
                  </a:lnTo>
                  <a:lnTo>
                    <a:pt x="2267246" y="1331263"/>
                  </a:lnTo>
                  <a:lnTo>
                    <a:pt x="2258577" y="1377236"/>
                  </a:lnTo>
                  <a:lnTo>
                    <a:pt x="2248090" y="1422539"/>
                  </a:lnTo>
                  <a:lnTo>
                    <a:pt x="2235825" y="1467134"/>
                  </a:lnTo>
                  <a:lnTo>
                    <a:pt x="2221821" y="1510981"/>
                  </a:lnTo>
                  <a:lnTo>
                    <a:pt x="2206118" y="1554040"/>
                  </a:lnTo>
                  <a:lnTo>
                    <a:pt x="2188756" y="1596271"/>
                  </a:lnTo>
                  <a:lnTo>
                    <a:pt x="2169774" y="1637635"/>
                  </a:lnTo>
                  <a:lnTo>
                    <a:pt x="2149211" y="1678093"/>
                  </a:lnTo>
                  <a:lnTo>
                    <a:pt x="2127108" y="1717604"/>
                  </a:lnTo>
                  <a:lnTo>
                    <a:pt x="2103505" y="1756129"/>
                  </a:lnTo>
                  <a:lnTo>
                    <a:pt x="2078439" y="1793629"/>
                  </a:lnTo>
                  <a:lnTo>
                    <a:pt x="2051952" y="1830063"/>
                  </a:lnTo>
                  <a:lnTo>
                    <a:pt x="2024083" y="1865393"/>
                  </a:lnTo>
                  <a:lnTo>
                    <a:pt x="1994872" y="1899578"/>
                  </a:lnTo>
                  <a:lnTo>
                    <a:pt x="1964357" y="1932580"/>
                  </a:lnTo>
                  <a:lnTo>
                    <a:pt x="1932580" y="1964357"/>
                  </a:lnTo>
                  <a:lnTo>
                    <a:pt x="1899578" y="1994872"/>
                  </a:lnTo>
                  <a:lnTo>
                    <a:pt x="1865393" y="2024083"/>
                  </a:lnTo>
                  <a:lnTo>
                    <a:pt x="1830063" y="2051952"/>
                  </a:lnTo>
                  <a:lnTo>
                    <a:pt x="1793629" y="2078439"/>
                  </a:lnTo>
                  <a:lnTo>
                    <a:pt x="1756129" y="2103505"/>
                  </a:lnTo>
                  <a:lnTo>
                    <a:pt x="1717604" y="2127108"/>
                  </a:lnTo>
                  <a:lnTo>
                    <a:pt x="1678093" y="2149211"/>
                  </a:lnTo>
                  <a:lnTo>
                    <a:pt x="1637635" y="2169774"/>
                  </a:lnTo>
                  <a:lnTo>
                    <a:pt x="1596271" y="2188756"/>
                  </a:lnTo>
                  <a:lnTo>
                    <a:pt x="1554040" y="2206118"/>
                  </a:lnTo>
                  <a:lnTo>
                    <a:pt x="1510981" y="2221821"/>
                  </a:lnTo>
                  <a:lnTo>
                    <a:pt x="1467134" y="2235825"/>
                  </a:lnTo>
                  <a:lnTo>
                    <a:pt x="1422539" y="2248090"/>
                  </a:lnTo>
                  <a:lnTo>
                    <a:pt x="1377236" y="2258577"/>
                  </a:lnTo>
                  <a:lnTo>
                    <a:pt x="1331263" y="2267246"/>
                  </a:lnTo>
                  <a:lnTo>
                    <a:pt x="1284661" y="2274058"/>
                  </a:lnTo>
                  <a:lnTo>
                    <a:pt x="1237470" y="2278972"/>
                  </a:lnTo>
                  <a:lnTo>
                    <a:pt x="1189728" y="2281950"/>
                  </a:lnTo>
                  <a:lnTo>
                    <a:pt x="1141476" y="2282952"/>
                  </a:lnTo>
                  <a:lnTo>
                    <a:pt x="1093223" y="2281950"/>
                  </a:lnTo>
                  <a:lnTo>
                    <a:pt x="1045481" y="2278972"/>
                  </a:lnTo>
                  <a:lnTo>
                    <a:pt x="998290" y="2274058"/>
                  </a:lnTo>
                  <a:lnTo>
                    <a:pt x="951688" y="2267246"/>
                  </a:lnTo>
                  <a:lnTo>
                    <a:pt x="905715" y="2258577"/>
                  </a:lnTo>
                  <a:lnTo>
                    <a:pt x="860412" y="2248090"/>
                  </a:lnTo>
                  <a:lnTo>
                    <a:pt x="815817" y="2235825"/>
                  </a:lnTo>
                  <a:lnTo>
                    <a:pt x="771970" y="2221821"/>
                  </a:lnTo>
                  <a:lnTo>
                    <a:pt x="728911" y="2206118"/>
                  </a:lnTo>
                  <a:lnTo>
                    <a:pt x="686680" y="2188756"/>
                  </a:lnTo>
                  <a:lnTo>
                    <a:pt x="645316" y="2169774"/>
                  </a:lnTo>
                  <a:lnTo>
                    <a:pt x="604858" y="2149211"/>
                  </a:lnTo>
                  <a:lnTo>
                    <a:pt x="565347" y="2127108"/>
                  </a:lnTo>
                  <a:lnTo>
                    <a:pt x="526822" y="2103505"/>
                  </a:lnTo>
                  <a:lnTo>
                    <a:pt x="489322" y="2078439"/>
                  </a:lnTo>
                  <a:lnTo>
                    <a:pt x="452888" y="2051952"/>
                  </a:lnTo>
                  <a:lnTo>
                    <a:pt x="417558" y="2024083"/>
                  </a:lnTo>
                  <a:lnTo>
                    <a:pt x="383373" y="1994872"/>
                  </a:lnTo>
                  <a:lnTo>
                    <a:pt x="350371" y="1964357"/>
                  </a:lnTo>
                  <a:lnTo>
                    <a:pt x="318594" y="1932580"/>
                  </a:lnTo>
                  <a:lnTo>
                    <a:pt x="288079" y="1899578"/>
                  </a:lnTo>
                  <a:lnTo>
                    <a:pt x="258868" y="1865393"/>
                  </a:lnTo>
                  <a:lnTo>
                    <a:pt x="230999" y="1830063"/>
                  </a:lnTo>
                  <a:lnTo>
                    <a:pt x="204512" y="1793629"/>
                  </a:lnTo>
                  <a:lnTo>
                    <a:pt x="179446" y="1756129"/>
                  </a:lnTo>
                  <a:lnTo>
                    <a:pt x="155843" y="1717604"/>
                  </a:lnTo>
                  <a:lnTo>
                    <a:pt x="133740" y="1678093"/>
                  </a:lnTo>
                  <a:lnTo>
                    <a:pt x="113177" y="1637635"/>
                  </a:lnTo>
                  <a:lnTo>
                    <a:pt x="94195" y="1596271"/>
                  </a:lnTo>
                  <a:lnTo>
                    <a:pt x="76833" y="1554040"/>
                  </a:lnTo>
                  <a:lnTo>
                    <a:pt x="61130" y="1510981"/>
                  </a:lnTo>
                  <a:lnTo>
                    <a:pt x="47126" y="1467134"/>
                  </a:lnTo>
                  <a:lnTo>
                    <a:pt x="34861" y="1422539"/>
                  </a:lnTo>
                  <a:lnTo>
                    <a:pt x="24374" y="1377236"/>
                  </a:lnTo>
                  <a:lnTo>
                    <a:pt x="15705" y="1331263"/>
                  </a:lnTo>
                  <a:lnTo>
                    <a:pt x="8893" y="1284661"/>
                  </a:lnTo>
                  <a:lnTo>
                    <a:pt x="3979" y="1237470"/>
                  </a:lnTo>
                  <a:lnTo>
                    <a:pt x="1001" y="1189728"/>
                  </a:lnTo>
                  <a:lnTo>
                    <a:pt x="0" y="1141476"/>
                  </a:lnTo>
                  <a:close/>
                </a:path>
              </a:pathLst>
            </a:custGeom>
            <a:ln w="25908">
              <a:solidFill>
                <a:srgbClr val="FFFFFF"/>
              </a:solidFill>
            </a:ln>
          </p:spPr>
          <p:txBody>
            <a:bodyPr wrap="square" lIns="0" tIns="0" rIns="0" bIns="0" rtlCol="0"/>
            <a:lstStyle/>
            <a:p>
              <a:endParaRPr/>
            </a:p>
          </p:txBody>
        </p:sp>
        <p:sp>
          <p:nvSpPr>
            <p:cNvPr id="23" name="object 23"/>
            <p:cNvSpPr/>
            <p:nvPr/>
          </p:nvSpPr>
          <p:spPr>
            <a:xfrm>
              <a:off x="366521" y="4904993"/>
              <a:ext cx="8412480" cy="1953260"/>
            </a:xfrm>
            <a:custGeom>
              <a:avLst/>
              <a:gdLst/>
              <a:ahLst/>
              <a:cxnLst/>
              <a:rect l="l" t="t" r="r" b="b"/>
              <a:pathLst>
                <a:path w="8412480" h="1953259">
                  <a:moveTo>
                    <a:pt x="1016508" y="0"/>
                  </a:moveTo>
                  <a:lnTo>
                    <a:pt x="0" y="1016507"/>
                  </a:lnTo>
                  <a:lnTo>
                    <a:pt x="936497" y="1953004"/>
                  </a:lnTo>
                  <a:lnTo>
                    <a:pt x="1016508" y="1953004"/>
                  </a:lnTo>
                  <a:lnTo>
                    <a:pt x="1016508" y="1524761"/>
                  </a:lnTo>
                  <a:lnTo>
                    <a:pt x="7904225" y="1524761"/>
                  </a:lnTo>
                  <a:lnTo>
                    <a:pt x="8412480" y="1016507"/>
                  </a:lnTo>
                  <a:lnTo>
                    <a:pt x="7904226" y="508253"/>
                  </a:lnTo>
                  <a:lnTo>
                    <a:pt x="1016508" y="508253"/>
                  </a:lnTo>
                  <a:lnTo>
                    <a:pt x="1016508" y="0"/>
                  </a:lnTo>
                  <a:close/>
                </a:path>
                <a:path w="8412480" h="1953259">
                  <a:moveTo>
                    <a:pt x="7904225" y="1524761"/>
                  </a:moveTo>
                  <a:lnTo>
                    <a:pt x="7395972" y="1524761"/>
                  </a:lnTo>
                  <a:lnTo>
                    <a:pt x="7395972" y="1953004"/>
                  </a:lnTo>
                  <a:lnTo>
                    <a:pt x="7475982" y="1953004"/>
                  </a:lnTo>
                  <a:lnTo>
                    <a:pt x="7904225" y="1524761"/>
                  </a:lnTo>
                  <a:close/>
                </a:path>
                <a:path w="8412480" h="1953259">
                  <a:moveTo>
                    <a:pt x="7395972" y="0"/>
                  </a:moveTo>
                  <a:lnTo>
                    <a:pt x="7395972" y="508253"/>
                  </a:lnTo>
                  <a:lnTo>
                    <a:pt x="7904226" y="508253"/>
                  </a:lnTo>
                  <a:lnTo>
                    <a:pt x="7395972" y="0"/>
                  </a:lnTo>
                  <a:close/>
                </a:path>
              </a:pathLst>
            </a:custGeom>
            <a:solidFill>
              <a:srgbClr val="D2D2DE"/>
            </a:solidFill>
          </p:spPr>
          <p:txBody>
            <a:bodyPr wrap="square" lIns="0" tIns="0" rIns="0" bIns="0" rtlCol="0"/>
            <a:lstStyle/>
            <a:p>
              <a:endParaRPr/>
            </a:p>
          </p:txBody>
        </p:sp>
        <p:sp>
          <p:nvSpPr>
            <p:cNvPr id="24" name="object 24"/>
            <p:cNvSpPr/>
            <p:nvPr/>
          </p:nvSpPr>
          <p:spPr>
            <a:xfrm>
              <a:off x="366521" y="4904993"/>
              <a:ext cx="8412480" cy="1953260"/>
            </a:xfrm>
            <a:custGeom>
              <a:avLst/>
              <a:gdLst/>
              <a:ahLst/>
              <a:cxnLst/>
              <a:rect l="l" t="t" r="r" b="b"/>
              <a:pathLst>
                <a:path w="8412480" h="1953259">
                  <a:moveTo>
                    <a:pt x="0" y="1016507"/>
                  </a:moveTo>
                  <a:lnTo>
                    <a:pt x="1016508" y="0"/>
                  </a:lnTo>
                  <a:lnTo>
                    <a:pt x="1016508" y="508253"/>
                  </a:lnTo>
                  <a:lnTo>
                    <a:pt x="7395972" y="508253"/>
                  </a:lnTo>
                  <a:lnTo>
                    <a:pt x="7395972" y="0"/>
                  </a:lnTo>
                  <a:lnTo>
                    <a:pt x="8412480" y="1016507"/>
                  </a:lnTo>
                  <a:lnTo>
                    <a:pt x="7475982" y="1953004"/>
                  </a:lnTo>
                </a:path>
                <a:path w="8412480" h="1953259">
                  <a:moveTo>
                    <a:pt x="7395972" y="1953004"/>
                  </a:moveTo>
                  <a:lnTo>
                    <a:pt x="7395972" y="1524761"/>
                  </a:lnTo>
                  <a:lnTo>
                    <a:pt x="1016508" y="1524761"/>
                  </a:lnTo>
                  <a:lnTo>
                    <a:pt x="1016508" y="1953004"/>
                  </a:lnTo>
                </a:path>
                <a:path w="8412480" h="1953259">
                  <a:moveTo>
                    <a:pt x="936497" y="1953004"/>
                  </a:moveTo>
                  <a:lnTo>
                    <a:pt x="0" y="1016507"/>
                  </a:lnTo>
                </a:path>
              </a:pathLst>
            </a:custGeom>
            <a:ln w="25908">
              <a:solidFill>
                <a:srgbClr val="666699"/>
              </a:solidFill>
            </a:ln>
          </p:spPr>
          <p:txBody>
            <a:bodyPr wrap="square" lIns="0" tIns="0" rIns="0" bIns="0" rtlCol="0"/>
            <a:lstStyle/>
            <a:p>
              <a:endParaRPr/>
            </a:p>
          </p:txBody>
        </p:sp>
      </p:grpSp>
      <p:sp>
        <p:nvSpPr>
          <p:cNvPr id="25" name="object 25"/>
          <p:cNvSpPr txBox="1"/>
          <p:nvPr/>
        </p:nvSpPr>
        <p:spPr>
          <a:xfrm>
            <a:off x="4470654" y="5650179"/>
            <a:ext cx="3249930" cy="452120"/>
          </a:xfrm>
          <a:prstGeom prst="rect">
            <a:avLst/>
          </a:prstGeom>
        </p:spPr>
        <p:txBody>
          <a:bodyPr vert="horz" wrap="square" lIns="0" tIns="12065" rIns="0" bIns="0" rtlCol="0">
            <a:spAutoFit/>
          </a:bodyPr>
          <a:lstStyle/>
          <a:p>
            <a:pPr marL="12700">
              <a:spcBef>
                <a:spcPts val="95"/>
              </a:spcBef>
            </a:pPr>
            <a:r>
              <a:rPr sz="2800" b="1" spc="-15" dirty="0">
                <a:latin typeface="Calibri"/>
                <a:cs typeface="Calibri"/>
              </a:rPr>
              <a:t>Εννοιολογικός</a:t>
            </a:r>
            <a:r>
              <a:rPr sz="2800" b="1" spc="-40" dirty="0">
                <a:latin typeface="Calibri"/>
                <a:cs typeface="Calibri"/>
              </a:rPr>
              <a:t> </a:t>
            </a:r>
            <a:r>
              <a:rPr sz="2800" b="1" spc="-15" dirty="0">
                <a:latin typeface="Calibri"/>
                <a:cs typeface="Calibri"/>
              </a:rPr>
              <a:t>χάρτης</a:t>
            </a:r>
            <a:endParaRPr sz="2800">
              <a:latin typeface="Calibri"/>
              <a:cs typeface="Calibri"/>
            </a:endParaRPr>
          </a:p>
        </p:txBody>
      </p:sp>
      <p:sp>
        <p:nvSpPr>
          <p:cNvPr id="27" name="object 27"/>
          <p:cNvSpPr txBox="1">
            <a:spLocks noGrp="1"/>
          </p:cNvSpPr>
          <p:nvPr>
            <p:ph type="sldNum" sz="quarter" idx="7"/>
          </p:nvPr>
        </p:nvSpPr>
        <p:spPr>
          <a:xfrm>
            <a:off x="10134600" y="6461968"/>
            <a:ext cx="2743200" cy="153888"/>
          </a:xfrm>
          <a:prstGeom prst="rect">
            <a:avLst/>
          </a:prstGeom>
        </p:spPr>
        <p:txBody>
          <a:bodyPr vert="horz" wrap="square" lIns="0" tIns="0" rIns="0" bIns="0" rtlCol="0" anchor="ctr">
            <a:spAutoFit/>
          </a:bodyPr>
          <a:lstStyle/>
          <a:p>
            <a:pPr marL="50165">
              <a:lnSpc>
                <a:spcPts val="1165"/>
              </a:lnSpc>
            </a:pPr>
            <a:fld id="{81D60167-4931-47E6-BA6A-407CBD079E47}" type="slidenum">
              <a:rPr spc="-5" dirty="0">
                <a:latin typeface="Calibri"/>
                <a:cs typeface="Calibri"/>
              </a:rPr>
              <a:pPr marL="50165">
                <a:lnSpc>
                  <a:spcPts val="1165"/>
                </a:lnSpc>
              </a:pPr>
              <a:t>14</a:t>
            </a:fld>
            <a:endParaRPr spc="-5" dirty="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802C-594A-47B7-9627-46105B56728E}"/>
              </a:ext>
            </a:extLst>
          </p:cNvPr>
          <p:cNvSpPr>
            <a:spLocks noGrp="1"/>
          </p:cNvSpPr>
          <p:nvPr>
            <p:ph type="title"/>
          </p:nvPr>
        </p:nvSpPr>
        <p:spPr>
          <a:xfrm>
            <a:off x="304799" y="586232"/>
            <a:ext cx="11074401" cy="877824"/>
          </a:xfrm>
        </p:spPr>
        <p:txBody>
          <a:bodyPr/>
          <a:lstStyle/>
          <a:p>
            <a:pPr algn="ctr"/>
            <a:r>
              <a:rPr lang="el-GR" b="1" dirty="0"/>
              <a:t>ΠΑΙΧΝΙΔΙ </a:t>
            </a:r>
            <a:r>
              <a:rPr lang="el-GR" b="1" dirty="0" err="1"/>
              <a:t>ΡολΩΝ</a:t>
            </a:r>
            <a:endParaRPr lang="el-GR" b="1" dirty="0"/>
          </a:p>
        </p:txBody>
      </p:sp>
      <p:sp>
        <p:nvSpPr>
          <p:cNvPr id="3" name="Text Placeholder 2">
            <a:extLst>
              <a:ext uri="{FF2B5EF4-FFF2-40B4-BE49-F238E27FC236}">
                <a16:creationId xmlns:a16="http://schemas.microsoft.com/office/drawing/2014/main" id="{14D9B66A-280C-424B-A5D4-9BFBE774EA3C}"/>
              </a:ext>
            </a:extLst>
          </p:cNvPr>
          <p:cNvSpPr>
            <a:spLocks noGrp="1"/>
          </p:cNvSpPr>
          <p:nvPr>
            <p:ph type="body" sz="quarter" idx="14"/>
          </p:nvPr>
        </p:nvSpPr>
        <p:spPr>
          <a:xfrm>
            <a:off x="457200" y="1625600"/>
            <a:ext cx="11074400" cy="5041900"/>
          </a:xfrm>
        </p:spPr>
        <p:txBody>
          <a:bodyPr/>
          <a:lstStyle/>
          <a:p>
            <a:r>
              <a:rPr lang="el-GR" sz="2400" dirty="0"/>
              <a:t>Το παιχνίδι ρόλων περιλαμβάνει τεχνικές δραματοποίησης στο πλαίσιο </a:t>
            </a:r>
            <a:r>
              <a:rPr lang="el-GR" sz="2400" dirty="0" err="1"/>
              <a:t>αυθεντικοποίησης</a:t>
            </a:r>
            <a:r>
              <a:rPr lang="el-GR" sz="2400" dirty="0"/>
              <a:t> της μάθησης και της βιωματικής προσέγγισης καταστάσεων και ιδεών.</a:t>
            </a:r>
          </a:p>
          <a:p>
            <a:endParaRPr lang="en-US" sz="2400" dirty="0"/>
          </a:p>
          <a:p>
            <a:r>
              <a:rPr lang="el-GR" sz="2400" dirty="0"/>
              <a:t>Οι μαθητές υποδύονται ρόλους στους οποίους καλούνται να αντιμετωπίσουν καταστάσεις ή συνθήκες που συναντούν στην καθημερινότητα. </a:t>
            </a:r>
          </a:p>
          <a:p>
            <a:endParaRPr lang="el-GR" sz="2400" dirty="0"/>
          </a:p>
          <a:p>
            <a:r>
              <a:rPr lang="el-GR" sz="2400" dirty="0"/>
              <a:t>Χρησιμοποιούμε την τεχνική του παιξίματος ρόλων όταν θέλουμε να μελετήσουμε συγκρουσιακές καταστάσεις σε ένα συγκεκριμένο πλαίσιο. </a:t>
            </a:r>
          </a:p>
          <a:p>
            <a:endParaRPr lang="el-GR" sz="2400" dirty="0"/>
          </a:p>
          <a:p>
            <a:r>
              <a:rPr lang="el-GR" sz="2400" dirty="0"/>
              <a:t>Μέσα από την τεχνική του παιξίματος ρόλων δίνεται η δυνατότητα αναγνώρισης και διαχείρισης των συναισθημάτων τους που αναδύονται, ενώ δίνεται η δυνατότητα «να μπουν στη θέση του άλλου». </a:t>
            </a:r>
          </a:p>
          <a:p>
            <a:endParaRPr lang="el-GR" dirty="0"/>
          </a:p>
        </p:txBody>
      </p:sp>
    </p:spTree>
    <p:extLst>
      <p:ext uri="{BB962C8B-B14F-4D97-AF65-F5344CB8AC3E}">
        <p14:creationId xmlns:p14="http://schemas.microsoft.com/office/powerpoint/2010/main" val="172766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802C-594A-47B7-9627-46105B56728E}"/>
              </a:ext>
            </a:extLst>
          </p:cNvPr>
          <p:cNvSpPr>
            <a:spLocks noGrp="1"/>
          </p:cNvSpPr>
          <p:nvPr>
            <p:ph type="title"/>
          </p:nvPr>
        </p:nvSpPr>
        <p:spPr>
          <a:xfrm>
            <a:off x="304799" y="586232"/>
            <a:ext cx="11074401" cy="877824"/>
          </a:xfrm>
        </p:spPr>
        <p:txBody>
          <a:bodyPr/>
          <a:lstStyle/>
          <a:p>
            <a:pPr algn="ctr"/>
            <a:r>
              <a:rPr lang="el-GR" b="1" dirty="0"/>
              <a:t>ΠΑΙΧΝΙΔΙ </a:t>
            </a:r>
            <a:r>
              <a:rPr lang="el-GR" b="1" dirty="0" err="1"/>
              <a:t>ΡολΩΝ</a:t>
            </a:r>
            <a:endParaRPr lang="el-GR" b="1" dirty="0"/>
          </a:p>
        </p:txBody>
      </p:sp>
      <p:sp>
        <p:nvSpPr>
          <p:cNvPr id="3" name="Text Placeholder 2">
            <a:extLst>
              <a:ext uri="{FF2B5EF4-FFF2-40B4-BE49-F238E27FC236}">
                <a16:creationId xmlns:a16="http://schemas.microsoft.com/office/drawing/2014/main" id="{14D9B66A-280C-424B-A5D4-9BFBE774EA3C}"/>
              </a:ext>
            </a:extLst>
          </p:cNvPr>
          <p:cNvSpPr>
            <a:spLocks noGrp="1"/>
          </p:cNvSpPr>
          <p:nvPr>
            <p:ph type="body" sz="quarter" idx="14"/>
          </p:nvPr>
        </p:nvSpPr>
        <p:spPr>
          <a:xfrm>
            <a:off x="457200" y="1625600"/>
            <a:ext cx="11074400" cy="5041900"/>
          </a:xfrm>
        </p:spPr>
        <p:txBody>
          <a:bodyPr/>
          <a:lstStyle/>
          <a:p>
            <a:pPr marL="12700">
              <a:lnSpc>
                <a:spcPct val="100000"/>
              </a:lnSpc>
              <a:spcBef>
                <a:spcPts val="105"/>
              </a:spcBef>
            </a:pPr>
            <a:r>
              <a:rPr lang="el-GR" sz="2400" b="1" i="1" spc="-5" dirty="0">
                <a:solidFill>
                  <a:srgbClr val="FFFFFF"/>
                </a:solidFill>
                <a:latin typeface="Calibri"/>
                <a:cs typeface="Calibri"/>
              </a:rPr>
              <a:t>Πλεονεκτήματα:</a:t>
            </a:r>
            <a:endParaRPr lang="el-GR" sz="2400" dirty="0">
              <a:latin typeface="Calibri"/>
              <a:cs typeface="Calibri"/>
            </a:endParaRPr>
          </a:p>
          <a:p>
            <a:pPr>
              <a:lnSpc>
                <a:spcPct val="100000"/>
              </a:lnSpc>
              <a:spcBef>
                <a:spcPts val="15"/>
              </a:spcBef>
            </a:pPr>
            <a:endParaRPr lang="el-GR" sz="2400" dirty="0">
              <a:latin typeface="Calibri"/>
              <a:cs typeface="Calibri"/>
            </a:endParaRPr>
          </a:p>
          <a:p>
            <a:pPr marL="295910" indent="-283845">
              <a:lnSpc>
                <a:spcPct val="100000"/>
              </a:lnSpc>
              <a:buFont typeface="Wingdings"/>
              <a:buChar char=""/>
              <a:tabLst>
                <a:tab pos="296545" algn="l"/>
              </a:tabLst>
            </a:pPr>
            <a:r>
              <a:rPr lang="el-GR" sz="2400" spc="-15" dirty="0">
                <a:solidFill>
                  <a:srgbClr val="FFFFFF"/>
                </a:solidFill>
                <a:latin typeface="Calibri"/>
                <a:cs typeface="Calibri"/>
              </a:rPr>
              <a:t>Κοινωνικοποίηση</a:t>
            </a:r>
            <a:r>
              <a:rPr lang="el-GR" sz="2400" spc="-50" dirty="0">
                <a:solidFill>
                  <a:srgbClr val="FFFFFF"/>
                </a:solidFill>
                <a:latin typeface="Calibri"/>
                <a:cs typeface="Calibri"/>
              </a:rPr>
              <a:t> </a:t>
            </a:r>
            <a:r>
              <a:rPr lang="el-GR" sz="2400" spc="5" dirty="0">
                <a:solidFill>
                  <a:srgbClr val="FFFFFF"/>
                </a:solidFill>
                <a:latin typeface="Calibri"/>
                <a:cs typeface="Calibri"/>
              </a:rPr>
              <a:t>στο</a:t>
            </a:r>
            <a:r>
              <a:rPr lang="el-GR" sz="2400" spc="-30" dirty="0">
                <a:solidFill>
                  <a:srgbClr val="FFFFFF"/>
                </a:solidFill>
                <a:latin typeface="Calibri"/>
                <a:cs typeface="Calibri"/>
              </a:rPr>
              <a:t> </a:t>
            </a:r>
            <a:r>
              <a:rPr lang="el-GR" sz="2400" spc="-5" dirty="0">
                <a:solidFill>
                  <a:srgbClr val="FFFFFF"/>
                </a:solidFill>
                <a:latin typeface="Calibri"/>
                <a:cs typeface="Calibri"/>
              </a:rPr>
              <a:t>πλαίσιο</a:t>
            </a:r>
            <a:r>
              <a:rPr lang="el-GR" sz="2400" spc="-35" dirty="0">
                <a:solidFill>
                  <a:srgbClr val="FFFFFF"/>
                </a:solidFill>
                <a:latin typeface="Calibri"/>
                <a:cs typeface="Calibri"/>
              </a:rPr>
              <a:t> </a:t>
            </a:r>
            <a:r>
              <a:rPr lang="el-GR" sz="2400" dirty="0">
                <a:solidFill>
                  <a:srgbClr val="FFFFFF"/>
                </a:solidFill>
                <a:latin typeface="Calibri"/>
                <a:cs typeface="Calibri"/>
              </a:rPr>
              <a:t>της</a:t>
            </a:r>
            <a:r>
              <a:rPr lang="el-GR" sz="2400" spc="-10" dirty="0">
                <a:solidFill>
                  <a:srgbClr val="FFFFFF"/>
                </a:solidFill>
                <a:latin typeface="Calibri"/>
                <a:cs typeface="Calibri"/>
              </a:rPr>
              <a:t> ομάδας</a:t>
            </a:r>
            <a:endParaRPr lang="el-GR" sz="2400" dirty="0">
              <a:latin typeface="Calibri"/>
              <a:cs typeface="Calibri"/>
            </a:endParaRPr>
          </a:p>
          <a:p>
            <a:pPr marL="12700" marR="72390">
              <a:lnSpc>
                <a:spcPct val="100000"/>
              </a:lnSpc>
              <a:buFont typeface="Wingdings"/>
              <a:buChar char=""/>
              <a:tabLst>
                <a:tab pos="296545" algn="l"/>
              </a:tabLst>
            </a:pPr>
            <a:r>
              <a:rPr lang="el-GR" sz="2400" dirty="0">
                <a:solidFill>
                  <a:srgbClr val="FFFFFF"/>
                </a:solidFill>
                <a:latin typeface="Calibri"/>
                <a:cs typeface="Calibri"/>
              </a:rPr>
              <a:t>Ανάπτυξη</a:t>
            </a:r>
            <a:r>
              <a:rPr lang="el-GR" sz="2400" spc="-20" dirty="0">
                <a:solidFill>
                  <a:srgbClr val="FFFFFF"/>
                </a:solidFill>
                <a:latin typeface="Calibri"/>
                <a:cs typeface="Calibri"/>
              </a:rPr>
              <a:t> </a:t>
            </a:r>
            <a:r>
              <a:rPr lang="el-GR" sz="2400" spc="-5" dirty="0" err="1">
                <a:solidFill>
                  <a:srgbClr val="FFFFFF"/>
                </a:solidFill>
                <a:latin typeface="Calibri"/>
                <a:cs typeface="Calibri"/>
              </a:rPr>
              <a:t>αυτοσυναισθήματος</a:t>
            </a:r>
            <a:r>
              <a:rPr lang="el-GR" sz="2400" spc="-5" dirty="0">
                <a:solidFill>
                  <a:srgbClr val="FFFFFF"/>
                </a:solidFill>
                <a:latin typeface="Calibri"/>
                <a:cs typeface="Calibri"/>
              </a:rPr>
              <a:t>,</a:t>
            </a:r>
            <a:r>
              <a:rPr lang="el-GR" sz="2400" spc="-35" dirty="0">
                <a:solidFill>
                  <a:srgbClr val="FFFFFF"/>
                </a:solidFill>
                <a:latin typeface="Calibri"/>
                <a:cs typeface="Calibri"/>
              </a:rPr>
              <a:t> </a:t>
            </a:r>
            <a:r>
              <a:rPr lang="el-GR" sz="2400" dirty="0">
                <a:solidFill>
                  <a:srgbClr val="FFFFFF"/>
                </a:solidFill>
                <a:latin typeface="Calibri"/>
                <a:cs typeface="Calibri"/>
              </a:rPr>
              <a:t>φαντασίας,</a:t>
            </a:r>
            <a:r>
              <a:rPr lang="el-GR" sz="2400" spc="-45" dirty="0">
                <a:solidFill>
                  <a:srgbClr val="FFFFFF"/>
                </a:solidFill>
                <a:latin typeface="Calibri"/>
                <a:cs typeface="Calibri"/>
              </a:rPr>
              <a:t> </a:t>
            </a:r>
            <a:r>
              <a:rPr lang="el-GR" sz="2400" dirty="0">
                <a:solidFill>
                  <a:srgbClr val="FFFFFF"/>
                </a:solidFill>
                <a:latin typeface="Calibri"/>
                <a:cs typeface="Calibri"/>
              </a:rPr>
              <a:t>αισθήσεων.</a:t>
            </a:r>
            <a:endParaRPr lang="el-GR" sz="2400" dirty="0">
              <a:latin typeface="Calibri"/>
              <a:cs typeface="Calibri"/>
            </a:endParaRPr>
          </a:p>
          <a:p>
            <a:pPr marL="240029" indent="-227965">
              <a:lnSpc>
                <a:spcPct val="100000"/>
              </a:lnSpc>
              <a:buFont typeface="Wingdings"/>
              <a:buChar char=""/>
              <a:tabLst>
                <a:tab pos="240665" algn="l"/>
              </a:tabLst>
            </a:pPr>
            <a:r>
              <a:rPr lang="el-GR" sz="2400" dirty="0">
                <a:solidFill>
                  <a:srgbClr val="FFFFFF"/>
                </a:solidFill>
                <a:latin typeface="Calibri"/>
                <a:cs typeface="Calibri"/>
              </a:rPr>
              <a:t>Ανάπτυξη</a:t>
            </a:r>
            <a:r>
              <a:rPr lang="el-GR" sz="2400" spc="-20" dirty="0">
                <a:solidFill>
                  <a:srgbClr val="FFFFFF"/>
                </a:solidFill>
                <a:latin typeface="Calibri"/>
                <a:cs typeface="Calibri"/>
              </a:rPr>
              <a:t> </a:t>
            </a:r>
            <a:r>
              <a:rPr lang="el-GR" sz="2400" spc="-10" dirty="0">
                <a:solidFill>
                  <a:srgbClr val="FFFFFF"/>
                </a:solidFill>
                <a:latin typeface="Calibri"/>
                <a:cs typeface="Calibri"/>
              </a:rPr>
              <a:t>δεξιοτήτων </a:t>
            </a:r>
            <a:r>
              <a:rPr lang="el-GR" sz="2400" spc="-5" dirty="0">
                <a:solidFill>
                  <a:srgbClr val="FFFFFF"/>
                </a:solidFill>
                <a:latin typeface="Calibri"/>
                <a:cs typeface="Calibri"/>
              </a:rPr>
              <a:t>χειρισμού</a:t>
            </a:r>
            <a:r>
              <a:rPr lang="el-GR" sz="2400" spc="-30" dirty="0">
                <a:solidFill>
                  <a:srgbClr val="FFFFFF"/>
                </a:solidFill>
                <a:latin typeface="Calibri"/>
                <a:cs typeface="Calibri"/>
              </a:rPr>
              <a:t> </a:t>
            </a:r>
            <a:r>
              <a:rPr lang="el-GR" sz="2400" spc="-5" dirty="0">
                <a:solidFill>
                  <a:srgbClr val="FFFFFF"/>
                </a:solidFill>
                <a:latin typeface="Calibri"/>
                <a:cs typeface="Calibri"/>
              </a:rPr>
              <a:t>του</a:t>
            </a:r>
            <a:r>
              <a:rPr lang="el-GR" sz="2400" spc="-15" dirty="0">
                <a:solidFill>
                  <a:srgbClr val="FFFFFF"/>
                </a:solidFill>
                <a:latin typeface="Calibri"/>
                <a:cs typeface="Calibri"/>
              </a:rPr>
              <a:t> </a:t>
            </a:r>
            <a:r>
              <a:rPr lang="el-GR" sz="2400" spc="-10" dirty="0">
                <a:solidFill>
                  <a:srgbClr val="FFFFFF"/>
                </a:solidFill>
                <a:latin typeface="Calibri"/>
                <a:cs typeface="Calibri"/>
              </a:rPr>
              <a:t>χώρου</a:t>
            </a:r>
            <a:r>
              <a:rPr lang="el-GR" sz="2400" spc="-30" dirty="0">
                <a:solidFill>
                  <a:srgbClr val="FFFFFF"/>
                </a:solidFill>
                <a:latin typeface="Calibri"/>
                <a:cs typeface="Calibri"/>
              </a:rPr>
              <a:t> </a:t>
            </a:r>
            <a:r>
              <a:rPr lang="el-GR" sz="2400" spc="-20" dirty="0">
                <a:solidFill>
                  <a:srgbClr val="FFFFFF"/>
                </a:solidFill>
                <a:latin typeface="Calibri"/>
                <a:cs typeface="Calibri"/>
              </a:rPr>
              <a:t>και</a:t>
            </a:r>
            <a:r>
              <a:rPr lang="el-GR" sz="2400" spc="-5" dirty="0">
                <a:solidFill>
                  <a:srgbClr val="FFFFFF"/>
                </a:solidFill>
                <a:latin typeface="Calibri"/>
                <a:cs typeface="Calibri"/>
              </a:rPr>
              <a:t> του</a:t>
            </a:r>
            <a:r>
              <a:rPr lang="el-GR" sz="2400" spc="-15" dirty="0">
                <a:solidFill>
                  <a:srgbClr val="FFFFFF"/>
                </a:solidFill>
                <a:latin typeface="Calibri"/>
                <a:cs typeface="Calibri"/>
              </a:rPr>
              <a:t> </a:t>
            </a:r>
            <a:r>
              <a:rPr lang="el-GR" sz="2400" spc="-5" dirty="0">
                <a:solidFill>
                  <a:srgbClr val="FFFFFF"/>
                </a:solidFill>
                <a:latin typeface="Calibri"/>
                <a:cs typeface="Calibri"/>
              </a:rPr>
              <a:t>χρόνου</a:t>
            </a:r>
            <a:endParaRPr lang="el-GR" sz="2400" dirty="0">
              <a:latin typeface="Calibri"/>
              <a:cs typeface="Calibri"/>
            </a:endParaRPr>
          </a:p>
          <a:p>
            <a:pPr marL="295910" indent="-283845">
              <a:lnSpc>
                <a:spcPct val="100000"/>
              </a:lnSpc>
              <a:buFont typeface="Wingdings"/>
              <a:buChar char=""/>
              <a:tabLst>
                <a:tab pos="296545" algn="l"/>
              </a:tabLst>
            </a:pPr>
            <a:r>
              <a:rPr lang="el-GR" sz="2400" spc="-5" dirty="0">
                <a:solidFill>
                  <a:srgbClr val="FFFFFF"/>
                </a:solidFill>
                <a:latin typeface="Calibri"/>
                <a:cs typeface="Calibri"/>
              </a:rPr>
              <a:t>Ευαισθητοποίηση</a:t>
            </a:r>
            <a:r>
              <a:rPr lang="el-GR" sz="2400" spc="-70" dirty="0">
                <a:solidFill>
                  <a:srgbClr val="FFFFFF"/>
                </a:solidFill>
                <a:latin typeface="Calibri"/>
                <a:cs typeface="Calibri"/>
              </a:rPr>
              <a:t> </a:t>
            </a:r>
            <a:r>
              <a:rPr lang="el-GR" sz="2400" spc="5" dirty="0">
                <a:solidFill>
                  <a:srgbClr val="FFFFFF"/>
                </a:solidFill>
                <a:latin typeface="Calibri"/>
                <a:cs typeface="Calibri"/>
              </a:rPr>
              <a:t>στις</a:t>
            </a:r>
            <a:r>
              <a:rPr lang="el-GR" sz="2400" spc="-35" dirty="0">
                <a:solidFill>
                  <a:srgbClr val="FFFFFF"/>
                </a:solidFill>
                <a:latin typeface="Calibri"/>
                <a:cs typeface="Calibri"/>
              </a:rPr>
              <a:t> </a:t>
            </a:r>
            <a:r>
              <a:rPr lang="el-GR" sz="2400" spc="-5" dirty="0">
                <a:solidFill>
                  <a:srgbClr val="FFFFFF"/>
                </a:solidFill>
                <a:latin typeface="Calibri"/>
                <a:cs typeface="Calibri"/>
              </a:rPr>
              <a:t>τέχνες</a:t>
            </a:r>
            <a:endParaRPr lang="el-GR" sz="2400" dirty="0">
              <a:latin typeface="Calibri"/>
              <a:cs typeface="Calibri"/>
            </a:endParaRPr>
          </a:p>
          <a:p>
            <a:pPr marL="295910" indent="-283845">
              <a:lnSpc>
                <a:spcPct val="100000"/>
              </a:lnSpc>
              <a:buFont typeface="Wingdings"/>
              <a:buChar char=""/>
              <a:tabLst>
                <a:tab pos="296545" algn="l"/>
              </a:tabLst>
            </a:pPr>
            <a:r>
              <a:rPr lang="el-GR" sz="2400" dirty="0">
                <a:solidFill>
                  <a:srgbClr val="FFFFFF"/>
                </a:solidFill>
                <a:latin typeface="Calibri"/>
                <a:cs typeface="Calibri"/>
              </a:rPr>
              <a:t>Ανάπτυξη</a:t>
            </a:r>
            <a:r>
              <a:rPr lang="el-GR" sz="2400" spc="-15" dirty="0">
                <a:solidFill>
                  <a:srgbClr val="FFFFFF"/>
                </a:solidFill>
                <a:latin typeface="Calibri"/>
                <a:cs typeface="Calibri"/>
              </a:rPr>
              <a:t> </a:t>
            </a:r>
            <a:r>
              <a:rPr lang="el-GR" sz="2400" spc="-5" dirty="0">
                <a:solidFill>
                  <a:srgbClr val="FFFFFF"/>
                </a:solidFill>
                <a:latin typeface="Calibri"/>
                <a:cs typeface="Calibri"/>
              </a:rPr>
              <a:t>βιωματικής</a:t>
            </a:r>
            <a:r>
              <a:rPr lang="el-GR" sz="2400" spc="-30" dirty="0">
                <a:solidFill>
                  <a:srgbClr val="FFFFFF"/>
                </a:solidFill>
                <a:latin typeface="Calibri"/>
                <a:cs typeface="Calibri"/>
              </a:rPr>
              <a:t> </a:t>
            </a:r>
            <a:r>
              <a:rPr lang="el-GR" sz="2400" spc="-5" dirty="0">
                <a:solidFill>
                  <a:srgbClr val="FFFFFF"/>
                </a:solidFill>
                <a:latin typeface="Calibri"/>
                <a:cs typeface="Calibri"/>
              </a:rPr>
              <a:t>εμπειρίας</a:t>
            </a:r>
            <a:endParaRPr lang="el-GR" sz="2400" dirty="0">
              <a:latin typeface="Calibri"/>
              <a:cs typeface="Calibri"/>
            </a:endParaRPr>
          </a:p>
          <a:p>
            <a:pPr marL="295910" indent="-283845">
              <a:lnSpc>
                <a:spcPct val="100000"/>
              </a:lnSpc>
              <a:buFont typeface="Wingdings"/>
              <a:buChar char=""/>
              <a:tabLst>
                <a:tab pos="296545" algn="l"/>
              </a:tabLst>
            </a:pPr>
            <a:r>
              <a:rPr lang="el-GR" sz="2400" spc="-5" dirty="0">
                <a:solidFill>
                  <a:srgbClr val="FFFFFF"/>
                </a:solidFill>
                <a:latin typeface="Calibri"/>
                <a:cs typeface="Calibri"/>
              </a:rPr>
              <a:t>Καλλιέργεια</a:t>
            </a:r>
            <a:r>
              <a:rPr lang="el-GR" sz="2400" spc="-25" dirty="0">
                <a:solidFill>
                  <a:srgbClr val="FFFFFF"/>
                </a:solidFill>
                <a:latin typeface="Calibri"/>
                <a:cs typeface="Calibri"/>
              </a:rPr>
              <a:t> </a:t>
            </a:r>
            <a:r>
              <a:rPr lang="el-GR" sz="2400" dirty="0">
                <a:solidFill>
                  <a:srgbClr val="FFFFFF"/>
                </a:solidFill>
                <a:latin typeface="Calibri"/>
                <a:cs typeface="Calibri"/>
              </a:rPr>
              <a:t>της</a:t>
            </a:r>
            <a:r>
              <a:rPr lang="el-GR" sz="2400" spc="-15" dirty="0">
                <a:solidFill>
                  <a:srgbClr val="FFFFFF"/>
                </a:solidFill>
                <a:latin typeface="Calibri"/>
                <a:cs typeface="Calibri"/>
              </a:rPr>
              <a:t> </a:t>
            </a:r>
            <a:r>
              <a:rPr lang="el-GR" sz="2400" spc="-10" dirty="0">
                <a:solidFill>
                  <a:srgbClr val="FFFFFF"/>
                </a:solidFill>
                <a:latin typeface="Calibri"/>
                <a:cs typeface="Calibri"/>
              </a:rPr>
              <a:t>γλώσσας·</a:t>
            </a:r>
            <a:r>
              <a:rPr lang="el-GR" sz="2400" spc="-50" dirty="0">
                <a:solidFill>
                  <a:srgbClr val="FFFFFF"/>
                </a:solidFill>
                <a:latin typeface="Calibri"/>
                <a:cs typeface="Calibri"/>
              </a:rPr>
              <a:t> </a:t>
            </a:r>
            <a:r>
              <a:rPr lang="el-GR" sz="2400" spc="-5" dirty="0">
                <a:solidFill>
                  <a:srgbClr val="FFFFFF"/>
                </a:solidFill>
                <a:latin typeface="Calibri"/>
                <a:cs typeface="Calibri"/>
              </a:rPr>
              <a:t>σύνδεσή</a:t>
            </a:r>
            <a:r>
              <a:rPr lang="el-GR" sz="2400" dirty="0">
                <a:solidFill>
                  <a:srgbClr val="FFFFFF"/>
                </a:solidFill>
                <a:latin typeface="Calibri"/>
                <a:cs typeface="Calibri"/>
              </a:rPr>
              <a:t> </a:t>
            </a:r>
            <a:r>
              <a:rPr lang="el-GR" sz="2400" spc="-5" dirty="0">
                <a:solidFill>
                  <a:srgbClr val="FFFFFF"/>
                </a:solidFill>
                <a:latin typeface="Calibri"/>
                <a:cs typeface="Calibri"/>
              </a:rPr>
              <a:t>της</a:t>
            </a:r>
            <a:r>
              <a:rPr lang="el-GR" sz="2400" dirty="0">
                <a:solidFill>
                  <a:srgbClr val="FFFFFF"/>
                </a:solidFill>
                <a:latin typeface="Calibri"/>
                <a:cs typeface="Calibri"/>
              </a:rPr>
              <a:t> με</a:t>
            </a:r>
            <a:r>
              <a:rPr lang="el-GR" sz="2400" spc="-10" dirty="0">
                <a:solidFill>
                  <a:srgbClr val="FFFFFF"/>
                </a:solidFill>
                <a:latin typeface="Calibri"/>
                <a:cs typeface="Calibri"/>
              </a:rPr>
              <a:t> </a:t>
            </a:r>
            <a:r>
              <a:rPr lang="el-GR" sz="2400" spc="-5" dirty="0">
                <a:solidFill>
                  <a:srgbClr val="FFFFFF"/>
                </a:solidFill>
                <a:latin typeface="Calibri"/>
                <a:cs typeface="Calibri"/>
              </a:rPr>
              <a:t>τη </a:t>
            </a:r>
            <a:r>
              <a:rPr lang="el-GR" sz="2400" spc="-15" dirty="0">
                <a:solidFill>
                  <a:srgbClr val="FFFFFF"/>
                </a:solidFill>
                <a:latin typeface="Calibri"/>
                <a:cs typeface="Calibri"/>
              </a:rPr>
              <a:t>γλώσσα</a:t>
            </a:r>
            <a:r>
              <a:rPr lang="el-GR" sz="2400" spc="-30" dirty="0">
                <a:solidFill>
                  <a:srgbClr val="FFFFFF"/>
                </a:solidFill>
                <a:latin typeface="Calibri"/>
                <a:cs typeface="Calibri"/>
              </a:rPr>
              <a:t> </a:t>
            </a:r>
            <a:r>
              <a:rPr lang="el-GR" sz="2400" spc="-5" dirty="0">
                <a:solidFill>
                  <a:srgbClr val="FFFFFF"/>
                </a:solidFill>
                <a:latin typeface="Calibri"/>
                <a:cs typeface="Calibri"/>
              </a:rPr>
              <a:t>του</a:t>
            </a:r>
            <a:r>
              <a:rPr lang="el-GR" sz="2400" spc="-30" dirty="0">
                <a:solidFill>
                  <a:srgbClr val="FFFFFF"/>
                </a:solidFill>
                <a:latin typeface="Calibri"/>
                <a:cs typeface="Calibri"/>
              </a:rPr>
              <a:t> </a:t>
            </a:r>
            <a:r>
              <a:rPr lang="el-GR" sz="2400" spc="-5" dirty="0">
                <a:solidFill>
                  <a:srgbClr val="FFFFFF"/>
                </a:solidFill>
                <a:latin typeface="Calibri"/>
                <a:cs typeface="Calibri"/>
              </a:rPr>
              <a:t>σώματος</a:t>
            </a:r>
            <a:endParaRPr lang="el-GR" sz="2400" dirty="0">
              <a:latin typeface="Calibri"/>
              <a:cs typeface="Calibri"/>
            </a:endParaRPr>
          </a:p>
          <a:p>
            <a:pPr marL="295910" indent="-283845">
              <a:lnSpc>
                <a:spcPct val="100000"/>
              </a:lnSpc>
              <a:buFont typeface="Wingdings"/>
              <a:buChar char=""/>
              <a:tabLst>
                <a:tab pos="296545" algn="l"/>
              </a:tabLst>
            </a:pPr>
            <a:r>
              <a:rPr lang="el-GR" sz="2400" spc="-5" dirty="0">
                <a:solidFill>
                  <a:srgbClr val="FFFFFF"/>
                </a:solidFill>
                <a:latin typeface="Calibri"/>
                <a:cs typeface="Calibri"/>
              </a:rPr>
              <a:t>Συμβολική</a:t>
            </a:r>
            <a:r>
              <a:rPr lang="el-GR" sz="2400" spc="-45" dirty="0">
                <a:solidFill>
                  <a:srgbClr val="FFFFFF"/>
                </a:solidFill>
                <a:latin typeface="Calibri"/>
                <a:cs typeface="Calibri"/>
              </a:rPr>
              <a:t> </a:t>
            </a:r>
            <a:r>
              <a:rPr lang="el-GR" sz="2400" spc="-5" dirty="0">
                <a:solidFill>
                  <a:srgbClr val="FFFFFF"/>
                </a:solidFill>
                <a:latin typeface="Calibri"/>
                <a:cs typeface="Calibri"/>
              </a:rPr>
              <a:t>πραγμάτωση</a:t>
            </a:r>
            <a:r>
              <a:rPr lang="el-GR" sz="2400" spc="-55" dirty="0">
                <a:solidFill>
                  <a:srgbClr val="FFFFFF"/>
                </a:solidFill>
                <a:latin typeface="Calibri"/>
                <a:cs typeface="Calibri"/>
              </a:rPr>
              <a:t> </a:t>
            </a:r>
            <a:r>
              <a:rPr lang="el-GR" sz="2400" spc="-5" dirty="0">
                <a:solidFill>
                  <a:srgbClr val="FFFFFF"/>
                </a:solidFill>
                <a:latin typeface="Calibri"/>
                <a:cs typeface="Calibri"/>
              </a:rPr>
              <a:t>επιθυμιών</a:t>
            </a:r>
            <a:endParaRPr lang="el-GR" sz="2400" dirty="0">
              <a:latin typeface="Calibri"/>
              <a:cs typeface="Calibri"/>
            </a:endParaRPr>
          </a:p>
          <a:p>
            <a:pPr marL="295910" indent="-283845">
              <a:lnSpc>
                <a:spcPct val="100000"/>
              </a:lnSpc>
              <a:buFont typeface="Wingdings"/>
              <a:buChar char=""/>
              <a:tabLst>
                <a:tab pos="296545" algn="l"/>
              </a:tabLst>
            </a:pPr>
            <a:r>
              <a:rPr lang="el-GR" sz="2400" spc="-5" dirty="0">
                <a:solidFill>
                  <a:srgbClr val="FFFFFF"/>
                </a:solidFill>
                <a:latin typeface="Calibri"/>
                <a:cs typeface="Calibri"/>
              </a:rPr>
              <a:t>Διεύρυνση του</a:t>
            </a:r>
            <a:r>
              <a:rPr lang="el-GR" sz="2400" spc="-35" dirty="0">
                <a:solidFill>
                  <a:srgbClr val="FFFFFF"/>
                </a:solidFill>
                <a:latin typeface="Calibri"/>
                <a:cs typeface="Calibri"/>
              </a:rPr>
              <a:t> </a:t>
            </a:r>
            <a:r>
              <a:rPr lang="el-GR" sz="2400" spc="-10" dirty="0">
                <a:solidFill>
                  <a:srgbClr val="FFFFFF"/>
                </a:solidFill>
                <a:latin typeface="Calibri"/>
                <a:cs typeface="Calibri"/>
              </a:rPr>
              <a:t>εσωτερικού</a:t>
            </a:r>
            <a:r>
              <a:rPr lang="el-GR" sz="2400" spc="-35" dirty="0">
                <a:solidFill>
                  <a:srgbClr val="FFFFFF"/>
                </a:solidFill>
                <a:latin typeface="Calibri"/>
                <a:cs typeface="Calibri"/>
              </a:rPr>
              <a:t> </a:t>
            </a:r>
            <a:r>
              <a:rPr lang="el-GR" sz="2400" spc="-10" dirty="0">
                <a:solidFill>
                  <a:srgbClr val="FFFFFF"/>
                </a:solidFill>
                <a:latin typeface="Calibri"/>
                <a:cs typeface="Calibri"/>
              </a:rPr>
              <a:t>εαυτού</a:t>
            </a:r>
            <a:endParaRPr lang="el-GR" sz="2400" dirty="0">
              <a:latin typeface="Calibri"/>
              <a:cs typeface="Calibri"/>
            </a:endParaRPr>
          </a:p>
          <a:p>
            <a:pPr marL="295910" indent="-283845">
              <a:lnSpc>
                <a:spcPct val="100000"/>
              </a:lnSpc>
              <a:spcBef>
                <a:spcPts val="5"/>
              </a:spcBef>
              <a:buFont typeface="Wingdings"/>
              <a:buChar char=""/>
              <a:tabLst>
                <a:tab pos="296545" algn="l"/>
              </a:tabLst>
            </a:pPr>
            <a:r>
              <a:rPr lang="el-GR" sz="2400" spc="-5" dirty="0">
                <a:solidFill>
                  <a:srgbClr val="FFFFFF"/>
                </a:solidFill>
                <a:latin typeface="Calibri"/>
                <a:cs typeface="Calibri"/>
              </a:rPr>
              <a:t>Αυτογνωσία</a:t>
            </a:r>
            <a:endParaRPr lang="el-GR" sz="2400" dirty="0">
              <a:latin typeface="Calibri"/>
              <a:cs typeface="Calibri"/>
            </a:endParaRPr>
          </a:p>
          <a:p>
            <a:pPr marL="295910" indent="-283845">
              <a:lnSpc>
                <a:spcPct val="100000"/>
              </a:lnSpc>
              <a:buFont typeface="Wingdings"/>
              <a:buChar char=""/>
              <a:tabLst>
                <a:tab pos="296545" algn="l"/>
              </a:tabLst>
            </a:pPr>
            <a:r>
              <a:rPr lang="el-GR" sz="2400" spc="-5" dirty="0">
                <a:solidFill>
                  <a:srgbClr val="FFFFFF"/>
                </a:solidFill>
                <a:latin typeface="Calibri"/>
                <a:cs typeface="Calibri"/>
              </a:rPr>
              <a:t>Εκτόνωση</a:t>
            </a:r>
            <a:endParaRPr lang="el-GR" sz="2400" dirty="0">
              <a:latin typeface="Calibri"/>
              <a:cs typeface="Calibri"/>
            </a:endParaRPr>
          </a:p>
          <a:p>
            <a:pPr marL="295910" indent="-283845">
              <a:lnSpc>
                <a:spcPct val="100000"/>
              </a:lnSpc>
              <a:buFont typeface="Wingdings"/>
              <a:buChar char=""/>
              <a:tabLst>
                <a:tab pos="296545" algn="l"/>
              </a:tabLst>
            </a:pPr>
            <a:r>
              <a:rPr lang="el-GR" sz="2400" dirty="0">
                <a:solidFill>
                  <a:srgbClr val="FFFFFF"/>
                </a:solidFill>
                <a:latin typeface="Calibri"/>
                <a:cs typeface="Calibri"/>
              </a:rPr>
              <a:t>Ανάπτυξη</a:t>
            </a:r>
            <a:r>
              <a:rPr lang="el-GR" sz="2400" spc="-15" dirty="0">
                <a:solidFill>
                  <a:srgbClr val="FFFFFF"/>
                </a:solidFill>
                <a:latin typeface="Calibri"/>
                <a:cs typeface="Calibri"/>
              </a:rPr>
              <a:t> </a:t>
            </a:r>
            <a:r>
              <a:rPr lang="el-GR" sz="2400" spc="-5" dirty="0">
                <a:solidFill>
                  <a:srgbClr val="FFFFFF"/>
                </a:solidFill>
                <a:latin typeface="Calibri"/>
                <a:cs typeface="Calibri"/>
              </a:rPr>
              <a:t>αισθημάτων</a:t>
            </a:r>
            <a:r>
              <a:rPr lang="el-GR" sz="2400" spc="-40" dirty="0">
                <a:solidFill>
                  <a:srgbClr val="FFFFFF"/>
                </a:solidFill>
                <a:latin typeface="Calibri"/>
                <a:cs typeface="Calibri"/>
              </a:rPr>
              <a:t> </a:t>
            </a:r>
            <a:r>
              <a:rPr lang="el-GR" sz="2400" spc="-10" dirty="0">
                <a:solidFill>
                  <a:srgbClr val="FFFFFF"/>
                </a:solidFill>
                <a:latin typeface="Calibri"/>
                <a:cs typeface="Calibri"/>
              </a:rPr>
              <a:t>χαράς</a:t>
            </a:r>
            <a:r>
              <a:rPr lang="el-GR" sz="2400" spc="-20" dirty="0">
                <a:solidFill>
                  <a:srgbClr val="FFFFFF"/>
                </a:solidFill>
                <a:latin typeface="Calibri"/>
                <a:cs typeface="Calibri"/>
              </a:rPr>
              <a:t> και </a:t>
            </a:r>
            <a:r>
              <a:rPr lang="el-GR" sz="2400" spc="-10" dirty="0">
                <a:solidFill>
                  <a:srgbClr val="FFFFFF"/>
                </a:solidFill>
                <a:latin typeface="Calibri"/>
                <a:cs typeface="Calibri"/>
              </a:rPr>
              <a:t>απόλαυσης</a:t>
            </a:r>
            <a:endParaRPr lang="el-GR" sz="2400" dirty="0">
              <a:latin typeface="Calibri"/>
              <a:cs typeface="Calibri"/>
            </a:endParaRPr>
          </a:p>
          <a:p>
            <a:endParaRPr lang="el-GR" dirty="0"/>
          </a:p>
        </p:txBody>
      </p:sp>
    </p:spTree>
    <p:extLst>
      <p:ext uri="{BB962C8B-B14F-4D97-AF65-F5344CB8AC3E}">
        <p14:creationId xmlns:p14="http://schemas.microsoft.com/office/powerpoint/2010/main" val="2805887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2350-CF8C-4131-A69F-5D863E479DD4}"/>
              </a:ext>
            </a:extLst>
          </p:cNvPr>
          <p:cNvSpPr>
            <a:spLocks noGrp="1"/>
          </p:cNvSpPr>
          <p:nvPr>
            <p:ph type="title"/>
          </p:nvPr>
        </p:nvSpPr>
        <p:spPr>
          <a:xfrm>
            <a:off x="457199" y="495300"/>
            <a:ext cx="12014201" cy="698500"/>
          </a:xfrm>
        </p:spPr>
        <p:txBody>
          <a:bodyPr/>
          <a:lstStyle/>
          <a:p>
            <a:pPr algn="ctr"/>
            <a:r>
              <a:rPr lang="el-GR" b="1" dirty="0"/>
              <a:t>ΠΡΟΔΙΑΓΡΑΦΕΣ</a:t>
            </a:r>
          </a:p>
        </p:txBody>
      </p:sp>
      <p:sp>
        <p:nvSpPr>
          <p:cNvPr id="3" name="Text Placeholder 2">
            <a:extLst>
              <a:ext uri="{FF2B5EF4-FFF2-40B4-BE49-F238E27FC236}">
                <a16:creationId xmlns:a16="http://schemas.microsoft.com/office/drawing/2014/main" id="{411E9531-EC3A-4BF1-83C5-6D2BFB3B115A}"/>
              </a:ext>
            </a:extLst>
          </p:cNvPr>
          <p:cNvSpPr>
            <a:spLocks noGrp="1"/>
          </p:cNvSpPr>
          <p:nvPr>
            <p:ph type="body" sz="quarter" idx="14"/>
          </p:nvPr>
        </p:nvSpPr>
        <p:spPr>
          <a:xfrm>
            <a:off x="457200" y="1511300"/>
            <a:ext cx="10883900" cy="5118100"/>
          </a:xfrm>
        </p:spPr>
        <p:txBody>
          <a:bodyPr/>
          <a:lstStyle/>
          <a:p>
            <a:pPr marL="342900" indent="-342900">
              <a:buFont typeface="Arial" panose="020B0604020202020204" pitchFamily="34" charset="0"/>
              <a:buChar char="•"/>
            </a:pPr>
            <a:r>
              <a:rPr lang="el-GR" sz="2200" dirty="0"/>
              <a:t>Το «σενάριο», οι κανόνες του παιχνιδιού, οι στόχοι και οι οδηγίες που θα δοθούν τόσο στους παίκτες όσο και στους παρατηρητές πρέπει να είναι ακριβείς και ξεκάθαρες.</a:t>
            </a:r>
          </a:p>
          <a:p>
            <a:pPr marL="342900" indent="-342900">
              <a:buFont typeface="Arial" panose="020B0604020202020204" pitchFamily="34" charset="0"/>
              <a:buChar char="•"/>
            </a:pPr>
            <a:r>
              <a:rPr lang="el-GR" sz="2200" dirty="0"/>
              <a:t>Οι εκπαιδευόμενοι/</a:t>
            </a:r>
            <a:r>
              <a:rPr lang="el-GR" sz="2200" dirty="0" err="1"/>
              <a:t>νες</a:t>
            </a:r>
            <a:r>
              <a:rPr lang="el-GR" sz="2200" dirty="0"/>
              <a:t> πρέπει να καλούνται να επιλέξουν εθελοντικά τους ρόλους. Έτσι, αποφεύγεται να δημιουργηθεί ανταγωνισμός μεταξύ τους.</a:t>
            </a:r>
          </a:p>
          <a:p>
            <a:pPr marL="342900" indent="-342900">
              <a:buFont typeface="Arial" panose="020B0604020202020204" pitchFamily="34" charset="0"/>
              <a:buChar char="•"/>
            </a:pPr>
            <a:r>
              <a:rPr lang="el-GR" sz="2200" dirty="0"/>
              <a:t>Κάθε ρόλος μπορεί να παίζεται από περισσότερα του ενός άτομα.</a:t>
            </a:r>
          </a:p>
          <a:p>
            <a:pPr marL="342900" indent="-342900">
              <a:buFont typeface="Arial" panose="020B0604020202020204" pitchFamily="34" charset="0"/>
              <a:buChar char="•"/>
            </a:pPr>
            <a:r>
              <a:rPr lang="el-GR" sz="2200" dirty="0"/>
              <a:t>Η τάξη πρέπει να έχει «δεθεί», δηλαδή να έχει ήδη δημιουργηθεί ένα κλίμα εμπιστοσύνης μεταξύ των μελών της και ο/η εκπαιδευτής/</a:t>
            </a:r>
            <a:r>
              <a:rPr lang="el-GR" sz="2200" dirty="0" err="1"/>
              <a:t>τρια</a:t>
            </a:r>
            <a:r>
              <a:rPr lang="el-GR" sz="2200" dirty="0"/>
              <a:t> να γνωρίζει καλά τα μέλη της.</a:t>
            </a:r>
          </a:p>
          <a:p>
            <a:pPr marL="342900" indent="-342900">
              <a:buFont typeface="Arial" panose="020B0604020202020204" pitchFamily="34" charset="0"/>
              <a:buChar char="•"/>
            </a:pPr>
            <a:r>
              <a:rPr lang="el-GR" sz="2200" dirty="0"/>
              <a:t>Ο/Η εκπαιδευτής/</a:t>
            </a:r>
            <a:r>
              <a:rPr lang="el-GR" sz="2200" dirty="0" err="1"/>
              <a:t>τρια</a:t>
            </a:r>
            <a:r>
              <a:rPr lang="el-GR" sz="2200" dirty="0"/>
              <a:t> χρειάζεται να διαθέτει τις βασικές γνώσεις εμψύχωσης και καθοδήγησης της ομάδας.</a:t>
            </a:r>
          </a:p>
          <a:p>
            <a:pPr marL="342900" indent="-342900">
              <a:buFont typeface="Arial" panose="020B0604020202020204" pitchFamily="34" charset="0"/>
              <a:buChar char="•"/>
            </a:pPr>
            <a:r>
              <a:rPr lang="el-GR" sz="2200" dirty="0"/>
              <a:t>Οι «ηθοποιοί» πρέπει να παροτρυνθούν από τον εκπαιδευτή να αντιδράσουν αυθόρμητα κατά τη διάρκεια του παιχνιδιού.</a:t>
            </a:r>
          </a:p>
        </p:txBody>
      </p:sp>
    </p:spTree>
    <p:extLst>
      <p:ext uri="{BB962C8B-B14F-4D97-AF65-F5344CB8AC3E}">
        <p14:creationId xmlns:p14="http://schemas.microsoft.com/office/powerpoint/2010/main" val="1298374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18DF8A-0452-42B4-AC47-F413FAC606EE}"/>
              </a:ext>
            </a:extLst>
          </p:cNvPr>
          <p:cNvSpPr>
            <a:spLocks noGrp="1"/>
          </p:cNvSpPr>
          <p:nvPr>
            <p:ph type="body" sz="quarter" idx="14"/>
          </p:nvPr>
        </p:nvSpPr>
        <p:spPr>
          <a:xfrm>
            <a:off x="457200" y="1803400"/>
            <a:ext cx="11480800" cy="5054600"/>
          </a:xfrm>
        </p:spPr>
        <p:txBody>
          <a:bodyPr/>
          <a:lstStyle/>
          <a:p>
            <a:r>
              <a:rPr lang="el-GR" sz="2400" dirty="0"/>
              <a:t>Τα παιχνίδια ρόλων είναι μια τεχνική για την επίλυση ενός προβλήματος.  Το παιχνίδι ρόλων δεν είναι τίποτα περισσότερο από μια πρόβα.</a:t>
            </a:r>
          </a:p>
          <a:p>
            <a:r>
              <a:rPr lang="el-GR" sz="2400" dirty="0"/>
              <a:t>Τα βασικά στάδια οργάνωσης:</a:t>
            </a:r>
          </a:p>
          <a:p>
            <a:pPr marL="342900" indent="-342900">
              <a:buAutoNum type="arabicParenR"/>
            </a:pPr>
            <a:r>
              <a:rPr lang="el-GR" sz="2400" dirty="0"/>
              <a:t>Επιλέγουμε ένα απλό κοινωνικό ζήτημα από τη ζωή των παιδιών.</a:t>
            </a:r>
          </a:p>
          <a:p>
            <a:pPr marL="342900" indent="-342900">
              <a:buAutoNum type="arabicParenR"/>
            </a:pPr>
            <a:r>
              <a:rPr lang="el-GR" sz="2400" dirty="0"/>
              <a:t>Διαμορφώνεται ένα σενάριο που περιγράφει το πρόβλημα.</a:t>
            </a:r>
          </a:p>
          <a:p>
            <a:pPr marL="342900" indent="-342900">
              <a:buAutoNum type="arabicParenR"/>
            </a:pPr>
            <a:r>
              <a:rPr lang="el-GR" sz="2400" dirty="0"/>
              <a:t>Εξηγούνται οι κανόνες του παιχνιδιού.</a:t>
            </a:r>
          </a:p>
          <a:p>
            <a:pPr marL="342900" indent="-342900">
              <a:buAutoNum type="arabicParenR"/>
            </a:pPr>
            <a:r>
              <a:rPr lang="el-GR" sz="2400" dirty="0"/>
              <a:t>Καταγράφονται οι θιγόμενες κοινωνικές ομάδες.</a:t>
            </a:r>
          </a:p>
          <a:p>
            <a:pPr marL="342900" indent="-342900">
              <a:buAutoNum type="arabicParenR"/>
            </a:pPr>
            <a:r>
              <a:rPr lang="el-GR" sz="2400" dirty="0"/>
              <a:t>Κάθε ομάδα αναλαμβάνει να πρωταγωνιστήσει σε έναν από τους προτεινόμενους ρόλους. Επίσης μπορούμε να έχουμε και παρατηρητές.</a:t>
            </a:r>
          </a:p>
          <a:p>
            <a:pPr marL="342900" indent="-342900">
              <a:buAutoNum type="arabicParenR"/>
            </a:pPr>
            <a:r>
              <a:rPr lang="el-GR" sz="2400" dirty="0"/>
              <a:t>Κάθε ομάδα επιχειρηματολογεί στην προσπάθεια να βρεθεί μια συναινετική λύση.</a:t>
            </a:r>
          </a:p>
          <a:p>
            <a:pPr marL="342900" indent="-342900">
              <a:buAutoNum type="arabicParenR"/>
            </a:pPr>
            <a:r>
              <a:rPr lang="el-GR" sz="2400" dirty="0"/>
              <a:t>Συζήτηση-</a:t>
            </a:r>
            <a:r>
              <a:rPr lang="el-GR" sz="2400" dirty="0" err="1"/>
              <a:t>αναστοχασμός</a:t>
            </a:r>
            <a:r>
              <a:rPr lang="el-GR" sz="2400" dirty="0"/>
              <a:t>                          (Μπαγιάτη, 2014)</a:t>
            </a:r>
          </a:p>
          <a:p>
            <a:pPr marL="342900" indent="-342900">
              <a:buAutoNum type="arabicParenR"/>
            </a:pPr>
            <a:endParaRPr lang="el-GR" sz="2400" dirty="0"/>
          </a:p>
          <a:p>
            <a:pPr marL="342900" indent="-342900">
              <a:buAutoNum type="arabicParenR"/>
            </a:pPr>
            <a:endParaRPr lang="el-GR" dirty="0"/>
          </a:p>
        </p:txBody>
      </p:sp>
      <p:sp>
        <p:nvSpPr>
          <p:cNvPr id="4" name="Title 3">
            <a:extLst>
              <a:ext uri="{FF2B5EF4-FFF2-40B4-BE49-F238E27FC236}">
                <a16:creationId xmlns:a16="http://schemas.microsoft.com/office/drawing/2014/main" id="{A45D471D-30FE-48E5-9338-00CD75EC09DA}"/>
              </a:ext>
            </a:extLst>
          </p:cNvPr>
          <p:cNvSpPr>
            <a:spLocks noGrp="1"/>
          </p:cNvSpPr>
          <p:nvPr>
            <p:ph type="title"/>
          </p:nvPr>
        </p:nvSpPr>
        <p:spPr>
          <a:xfrm>
            <a:off x="457199" y="622300"/>
            <a:ext cx="11366501" cy="787400"/>
          </a:xfrm>
        </p:spPr>
        <p:txBody>
          <a:bodyPr>
            <a:normAutofit/>
          </a:bodyPr>
          <a:lstStyle/>
          <a:p>
            <a:pPr algn="ctr"/>
            <a:r>
              <a:rPr lang="el-GR" b="1" dirty="0" err="1">
                <a:solidFill>
                  <a:schemeClr val="bg1"/>
                </a:solidFill>
              </a:rPr>
              <a:t>ΣΤΑδΙΑ</a:t>
            </a:r>
            <a:r>
              <a:rPr lang="el-GR" b="1" dirty="0">
                <a:solidFill>
                  <a:schemeClr val="bg1"/>
                </a:solidFill>
              </a:rPr>
              <a:t> ΟΡΓΑΝΩΣΗΣ ΕΝΟΣ ΠΑΙΧΝΙΔΙΟΥ ΡΟΛΩΝ</a:t>
            </a:r>
          </a:p>
        </p:txBody>
      </p:sp>
    </p:spTree>
    <p:extLst>
      <p:ext uri="{BB962C8B-B14F-4D97-AF65-F5344CB8AC3E}">
        <p14:creationId xmlns:p14="http://schemas.microsoft.com/office/powerpoint/2010/main" val="352587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9AB0-17EC-4068-8073-8193B0D47815}"/>
              </a:ext>
            </a:extLst>
          </p:cNvPr>
          <p:cNvSpPr>
            <a:spLocks noGrp="1"/>
          </p:cNvSpPr>
          <p:nvPr>
            <p:ph type="title"/>
          </p:nvPr>
        </p:nvSpPr>
        <p:spPr>
          <a:xfrm>
            <a:off x="533399" y="639064"/>
            <a:ext cx="10541001" cy="5787136"/>
          </a:xfrm>
        </p:spPr>
        <p:txBody>
          <a:bodyPr>
            <a:normAutofit fontScale="90000"/>
          </a:bodyPr>
          <a:lstStyle/>
          <a:p>
            <a:br>
              <a:rPr lang="el-GR" dirty="0"/>
            </a:br>
            <a:br>
              <a:rPr lang="el-GR" dirty="0"/>
            </a:br>
            <a:r>
              <a:rPr lang="el-GR" sz="3600" b="1" dirty="0" err="1"/>
              <a:t>ΣΕΝΑΡΙο</a:t>
            </a:r>
            <a:r>
              <a:rPr lang="el-GR" sz="3600" b="1" dirty="0"/>
              <a:t>: </a:t>
            </a:r>
            <a:r>
              <a:rPr lang="el-GR" sz="3600" i="1" cap="none" dirty="0">
                <a:latin typeface="+mn-lt"/>
              </a:rPr>
              <a:t>Στη γειτονιά, μια κυρία φιλόζωη, λυπάται τις αδέσποτες γάτες και τις τα</a:t>
            </a:r>
            <a:r>
              <a:rPr lang="el-GR" sz="3600" i="1" cap="none" dirty="0">
                <a:latin typeface="+mn-lt"/>
                <a:cs typeface="Arial" panose="020B0604020202020204" pitchFamily="34" charset="0"/>
              </a:rPr>
              <a:t>ΐ</a:t>
            </a:r>
            <a:r>
              <a:rPr lang="el-GR" sz="3600" i="1" cap="none" dirty="0">
                <a:latin typeface="+mn-lt"/>
              </a:rPr>
              <a:t>ζει. Θεωρεί πώς έτσι προφυλάσσονται κι από τα ποντίκια. Το διπλανό σπίτι είναι μια μικρή πανσιόν, που την έχει μια κυρία. Οι γάτες μπαίνουν και σκάβουν τον κήπο της. Η κυρία διαμαρτύρεται γιατί φιλοξενεί τουρίστες. Στη γειτονιά, άλλοι είναι υπέρ και άλλοι κατά της φιλόζωης κυρίας. Τι θέση θα πάρουν για να βρουν λύση και να μην πάνε στο δικαστήριο; </a:t>
            </a:r>
            <a:r>
              <a:rPr lang="el-GR" sz="3600" cap="none" dirty="0">
                <a:latin typeface="+mn-lt"/>
              </a:rPr>
              <a:t>(προσαρμογή από Μπαγιάτη, 2014).</a:t>
            </a:r>
            <a:br>
              <a:rPr lang="el-GR" sz="3600" dirty="0">
                <a:latin typeface="+mn-lt"/>
              </a:rPr>
            </a:br>
            <a:br>
              <a:rPr lang="el-GR" sz="3600" dirty="0"/>
            </a:br>
            <a:endParaRPr lang="el-GR" sz="3600" dirty="0"/>
          </a:p>
        </p:txBody>
      </p:sp>
    </p:spTree>
    <p:extLst>
      <p:ext uri="{BB962C8B-B14F-4D97-AF65-F5344CB8AC3E}">
        <p14:creationId xmlns:p14="http://schemas.microsoft.com/office/powerpoint/2010/main" val="3713308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6D20AA-8AD1-400F-ACEC-0B5294A6FCE9}"/>
              </a:ext>
            </a:extLst>
          </p:cNvPr>
          <p:cNvSpPr>
            <a:spLocks noGrp="1"/>
          </p:cNvSpPr>
          <p:nvPr>
            <p:ph type="body" sz="quarter" idx="14"/>
          </p:nvPr>
        </p:nvSpPr>
        <p:spPr>
          <a:xfrm>
            <a:off x="457200" y="2779776"/>
            <a:ext cx="10477500" cy="2211324"/>
          </a:xfrm>
        </p:spPr>
        <p:txBody>
          <a:bodyPr/>
          <a:lstStyle/>
          <a:p>
            <a:pPr algn="ctr"/>
            <a:r>
              <a:rPr lang="el-GR" sz="3200" dirty="0">
                <a:solidFill>
                  <a:schemeClr val="bg1"/>
                </a:solidFill>
              </a:rPr>
              <a:t>Ας δούμε μερικές ακόμα διδακτικές τεχνικές:</a:t>
            </a:r>
          </a:p>
          <a:p>
            <a:pPr algn="ctr"/>
            <a:endParaRPr lang="en-US" sz="3200" i="1" dirty="0">
              <a:solidFill>
                <a:schemeClr val="bg1"/>
              </a:solidFill>
            </a:endParaRPr>
          </a:p>
          <a:p>
            <a:pPr algn="ctr"/>
            <a:r>
              <a:rPr lang="el-GR" sz="2800" i="1" dirty="0">
                <a:solidFill>
                  <a:schemeClr val="bg1"/>
                </a:solidFill>
              </a:rPr>
              <a:t>Καταιγισμός ιδεών, χαρτογράφηση εννοιών, παιχνίδια ρόλων, προσομοίωση, μέθοδος </a:t>
            </a:r>
            <a:r>
              <a:rPr lang="en-US" sz="2800" i="1" dirty="0">
                <a:solidFill>
                  <a:schemeClr val="bg1"/>
                </a:solidFill>
              </a:rPr>
              <a:t>project</a:t>
            </a:r>
          </a:p>
          <a:p>
            <a:pPr algn="ctr"/>
            <a:endParaRPr lang="el-GR" sz="2800" i="1" dirty="0">
              <a:solidFill>
                <a:schemeClr val="bg1"/>
              </a:solidFill>
            </a:endParaRPr>
          </a:p>
          <a:p>
            <a:pPr algn="ctr"/>
            <a:endParaRPr lang="el-GR" sz="3200" i="1" dirty="0">
              <a:solidFill>
                <a:schemeClr val="bg1"/>
              </a:solidFill>
            </a:endParaRPr>
          </a:p>
          <a:p>
            <a:pPr algn="ctr"/>
            <a:r>
              <a:rPr lang="el-GR" sz="2000" dirty="0">
                <a:solidFill>
                  <a:schemeClr val="bg1"/>
                </a:solidFill>
              </a:rPr>
              <a:t>Δείτε τις σημειώσεις (</a:t>
            </a:r>
            <a:r>
              <a:rPr lang="en-US" sz="2000" dirty="0">
                <a:solidFill>
                  <a:schemeClr val="bg1"/>
                </a:solidFill>
              </a:rPr>
              <a:t>Notes)</a:t>
            </a:r>
            <a:r>
              <a:rPr lang="el-GR" sz="2000" dirty="0">
                <a:solidFill>
                  <a:schemeClr val="bg1"/>
                </a:solidFill>
              </a:rPr>
              <a:t> σε μερικές διαφάνειες από κάτω για να λύσετε απορίες.</a:t>
            </a:r>
          </a:p>
          <a:p>
            <a:endParaRPr lang="el-GR" dirty="0">
              <a:solidFill>
                <a:schemeClr val="bg1"/>
              </a:solidFill>
            </a:endParaRPr>
          </a:p>
        </p:txBody>
      </p:sp>
    </p:spTree>
    <p:extLst>
      <p:ext uri="{BB962C8B-B14F-4D97-AF65-F5344CB8AC3E}">
        <p14:creationId xmlns:p14="http://schemas.microsoft.com/office/powerpoint/2010/main" val="818856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9AB0-17EC-4068-8073-8193B0D47815}"/>
              </a:ext>
            </a:extLst>
          </p:cNvPr>
          <p:cNvSpPr>
            <a:spLocks noGrp="1"/>
          </p:cNvSpPr>
          <p:nvPr>
            <p:ph type="title"/>
          </p:nvPr>
        </p:nvSpPr>
        <p:spPr>
          <a:xfrm>
            <a:off x="533399" y="736600"/>
            <a:ext cx="10541001" cy="5384800"/>
          </a:xfrm>
          <a:solidFill>
            <a:schemeClr val="accent1">
              <a:lumMod val="40000"/>
              <a:lumOff val="60000"/>
            </a:schemeClr>
          </a:solidFill>
        </p:spPr>
        <p:txBody>
          <a:bodyPr>
            <a:normAutofit fontScale="90000"/>
          </a:bodyPr>
          <a:lstStyle/>
          <a:p>
            <a:pPr algn="ctr"/>
            <a:br>
              <a:rPr lang="el-GR" dirty="0"/>
            </a:br>
            <a:br>
              <a:rPr lang="el-GR" dirty="0"/>
            </a:br>
            <a:br>
              <a:rPr lang="el-GR" sz="2700" dirty="0"/>
            </a:br>
            <a:br>
              <a:rPr lang="el-GR" sz="2700" dirty="0"/>
            </a:br>
            <a:br>
              <a:rPr lang="el-GR" sz="2700" dirty="0"/>
            </a:br>
            <a:br>
              <a:rPr lang="el-GR" sz="2700" dirty="0"/>
            </a:br>
            <a:br>
              <a:rPr lang="el-GR" sz="2700" dirty="0"/>
            </a:br>
            <a:br>
              <a:rPr lang="el-GR" sz="2700" dirty="0"/>
            </a:br>
            <a:r>
              <a:rPr lang="el-GR" sz="2200" b="1" dirty="0" err="1">
                <a:latin typeface="+mn-lt"/>
              </a:rPr>
              <a:t>Οριζουμε</a:t>
            </a:r>
            <a:r>
              <a:rPr lang="el-GR" sz="2200" b="1" dirty="0">
                <a:latin typeface="+mn-lt"/>
              </a:rPr>
              <a:t> τους </a:t>
            </a:r>
            <a:r>
              <a:rPr lang="el-GR" sz="2200" b="1" dirty="0" err="1">
                <a:latin typeface="+mn-lt"/>
              </a:rPr>
              <a:t>χαρακτηρεσ</a:t>
            </a:r>
            <a:r>
              <a:rPr lang="el-GR" sz="2200" b="1" dirty="0">
                <a:latin typeface="+mn-lt"/>
              </a:rPr>
              <a:t> και τα </a:t>
            </a:r>
            <a:r>
              <a:rPr lang="el-GR" sz="2200" b="1" dirty="0" err="1">
                <a:latin typeface="+mn-lt"/>
              </a:rPr>
              <a:t>επιχειρηματα</a:t>
            </a:r>
            <a:r>
              <a:rPr lang="el-GR" sz="2200" b="1" dirty="0">
                <a:latin typeface="+mn-lt"/>
              </a:rPr>
              <a:t> (</a:t>
            </a:r>
            <a:r>
              <a:rPr lang="el-GR" sz="2200" b="1" dirty="0" err="1">
                <a:latin typeface="+mn-lt"/>
              </a:rPr>
              <a:t>υπερ</a:t>
            </a:r>
            <a:r>
              <a:rPr lang="el-GR" sz="2200" b="1" dirty="0">
                <a:latin typeface="+mn-lt"/>
              </a:rPr>
              <a:t> και </a:t>
            </a:r>
            <a:r>
              <a:rPr lang="el-GR" sz="2200" b="1" dirty="0" err="1">
                <a:latin typeface="+mn-lt"/>
              </a:rPr>
              <a:t>κατα</a:t>
            </a:r>
            <a:r>
              <a:rPr lang="el-GR" sz="2200" b="1" dirty="0">
                <a:latin typeface="+mn-lt"/>
              </a:rPr>
              <a:t>):</a:t>
            </a:r>
            <a:br>
              <a:rPr lang="el-GR" sz="2200" dirty="0">
                <a:latin typeface="+mn-lt"/>
              </a:rPr>
            </a:br>
            <a:r>
              <a:rPr lang="el-GR" sz="3100" b="1" dirty="0">
                <a:latin typeface="+mn-lt"/>
              </a:rPr>
              <a:t>ΥΠΕΡ</a:t>
            </a:r>
            <a:br>
              <a:rPr lang="el-GR" sz="3100" dirty="0">
                <a:latin typeface="+mn-lt"/>
              </a:rPr>
            </a:br>
            <a:r>
              <a:rPr lang="el-GR" sz="3100" cap="none" dirty="0">
                <a:latin typeface="+mn-lt"/>
              </a:rPr>
              <a:t>Κυρία φιλόζωη, ο σύζυγος, το παιδί της.</a:t>
            </a:r>
            <a:br>
              <a:rPr lang="el-GR" sz="3100" cap="none" dirty="0">
                <a:latin typeface="+mn-lt"/>
              </a:rPr>
            </a:br>
            <a:r>
              <a:rPr lang="el-GR" sz="3100" cap="none" dirty="0">
                <a:latin typeface="+mn-lt"/>
              </a:rPr>
              <a:t>Μανάβισσα της γειτονιάς</a:t>
            </a:r>
            <a:br>
              <a:rPr lang="el-GR" sz="3100" cap="none" dirty="0">
                <a:latin typeface="+mn-lt"/>
              </a:rPr>
            </a:br>
            <a:r>
              <a:rPr lang="el-GR" sz="3100" cap="none" dirty="0">
                <a:latin typeface="+mn-lt"/>
              </a:rPr>
              <a:t>Τα παιδιά της γειτονιάς</a:t>
            </a:r>
            <a:br>
              <a:rPr lang="el-GR" sz="3100" cap="none" dirty="0">
                <a:latin typeface="+mn-lt"/>
              </a:rPr>
            </a:br>
            <a:r>
              <a:rPr lang="el-GR" sz="3100" cap="none" dirty="0">
                <a:latin typeface="+mn-lt"/>
              </a:rPr>
              <a:t>Οι γάτες</a:t>
            </a:r>
            <a:br>
              <a:rPr lang="el-GR" sz="3100" dirty="0">
                <a:latin typeface="+mn-lt"/>
              </a:rPr>
            </a:br>
            <a:r>
              <a:rPr lang="el-GR" sz="3100" b="1" dirty="0">
                <a:latin typeface="+mn-lt"/>
              </a:rPr>
              <a:t>ΚΑΤΑ</a:t>
            </a:r>
            <a:br>
              <a:rPr lang="el-GR" sz="3100" b="1" dirty="0">
                <a:latin typeface="+mn-lt"/>
              </a:rPr>
            </a:br>
            <a:r>
              <a:rPr lang="el-GR" sz="3100" cap="none" dirty="0">
                <a:latin typeface="+mn-lt"/>
              </a:rPr>
              <a:t>Η ιδιοκτήτρια της πανσιόν και ο σύζυγός της</a:t>
            </a:r>
            <a:br>
              <a:rPr lang="el-GR" sz="3100" cap="none" dirty="0">
                <a:latin typeface="+mn-lt"/>
              </a:rPr>
            </a:br>
            <a:r>
              <a:rPr lang="el-GR" sz="3100" b="1" cap="none" dirty="0">
                <a:latin typeface="+mn-lt"/>
              </a:rPr>
              <a:t>ΟΥΔΕΤΕΡΟΙ</a:t>
            </a:r>
            <a:br>
              <a:rPr lang="el-GR" sz="3100" cap="none" dirty="0">
                <a:latin typeface="+mn-lt"/>
              </a:rPr>
            </a:br>
            <a:r>
              <a:rPr lang="el-GR" sz="3100" cap="none" dirty="0">
                <a:latin typeface="+mn-lt"/>
              </a:rPr>
              <a:t>Ο κτηνίατρος</a:t>
            </a:r>
            <a:br>
              <a:rPr lang="el-GR" sz="3100" cap="none" dirty="0">
                <a:latin typeface="+mn-lt"/>
              </a:rPr>
            </a:br>
            <a:r>
              <a:rPr lang="el-GR" sz="3100" cap="none" dirty="0">
                <a:latin typeface="+mn-lt"/>
              </a:rPr>
              <a:t>Οι τουρίστες</a:t>
            </a:r>
            <a:br>
              <a:rPr lang="el-GR" sz="3100" cap="none" dirty="0">
                <a:latin typeface="+mn-lt"/>
              </a:rPr>
            </a:br>
            <a:r>
              <a:rPr lang="el-GR" sz="3100" cap="none" dirty="0">
                <a:latin typeface="+mn-lt"/>
              </a:rPr>
              <a:t>Ο δικηγόρος που θα λύσει τη διαφορά</a:t>
            </a:r>
            <a:endParaRPr lang="el-GR" sz="3100" dirty="0">
              <a:latin typeface="+mn-lt"/>
            </a:endParaRPr>
          </a:p>
        </p:txBody>
      </p:sp>
    </p:spTree>
    <p:extLst>
      <p:ext uri="{BB962C8B-B14F-4D97-AF65-F5344CB8AC3E}">
        <p14:creationId xmlns:p14="http://schemas.microsoft.com/office/powerpoint/2010/main" val="3613293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ED46-61FD-4BA4-8270-453E0AE56D97}"/>
              </a:ext>
            </a:extLst>
          </p:cNvPr>
          <p:cNvSpPr>
            <a:spLocks noGrp="1"/>
          </p:cNvSpPr>
          <p:nvPr>
            <p:ph type="title"/>
          </p:nvPr>
        </p:nvSpPr>
        <p:spPr>
          <a:xfrm>
            <a:off x="457199" y="508000"/>
            <a:ext cx="10845801" cy="5359400"/>
          </a:xfrm>
          <a:solidFill>
            <a:schemeClr val="accent1">
              <a:lumMod val="40000"/>
              <a:lumOff val="60000"/>
            </a:schemeClr>
          </a:solidFill>
        </p:spPr>
        <p:txBody>
          <a:bodyPr>
            <a:normAutofit fontScale="90000"/>
          </a:bodyPr>
          <a:lstStyle/>
          <a:p>
            <a:pPr>
              <a:lnSpc>
                <a:spcPct val="100000"/>
              </a:lnSpc>
            </a:pPr>
            <a:br>
              <a:rPr lang="el-GR" dirty="0"/>
            </a:br>
            <a:br>
              <a:rPr lang="el-GR" dirty="0"/>
            </a:br>
            <a:br>
              <a:rPr lang="el-GR" dirty="0"/>
            </a:br>
            <a:br>
              <a:rPr lang="el-GR" dirty="0"/>
            </a:br>
            <a:br>
              <a:rPr lang="el-GR" dirty="0"/>
            </a:br>
            <a:r>
              <a:rPr lang="el-GR" dirty="0">
                <a:latin typeface="+mn-lt"/>
              </a:rPr>
              <a:t>ΔΙΑΘΕΣΙΜΟΣ ΧΡΟΝΟΣ</a:t>
            </a:r>
            <a:br>
              <a:rPr lang="el-GR" dirty="0">
                <a:latin typeface="+mn-lt"/>
              </a:rPr>
            </a:br>
            <a:br>
              <a:rPr lang="el-GR" dirty="0">
                <a:latin typeface="+mn-lt"/>
              </a:rPr>
            </a:br>
            <a:r>
              <a:rPr lang="el-GR" dirty="0" err="1">
                <a:latin typeface="+mn-lt"/>
              </a:rPr>
              <a:t>Μοιρασμα</a:t>
            </a:r>
            <a:r>
              <a:rPr lang="el-GR" dirty="0">
                <a:latin typeface="+mn-lt"/>
              </a:rPr>
              <a:t> </a:t>
            </a:r>
            <a:r>
              <a:rPr lang="el-GR" dirty="0" err="1">
                <a:latin typeface="+mn-lt"/>
              </a:rPr>
              <a:t>ρολων</a:t>
            </a:r>
            <a:br>
              <a:rPr lang="el-GR" dirty="0">
                <a:latin typeface="+mn-lt"/>
              </a:rPr>
            </a:br>
            <a:br>
              <a:rPr lang="el-GR" dirty="0">
                <a:latin typeface="+mn-lt"/>
              </a:rPr>
            </a:br>
            <a:r>
              <a:rPr lang="el-GR" dirty="0" err="1">
                <a:latin typeface="+mn-lt"/>
              </a:rPr>
              <a:t>Επιχειρηματα</a:t>
            </a:r>
            <a:r>
              <a:rPr lang="el-GR" dirty="0">
                <a:latin typeface="+mn-lt"/>
              </a:rPr>
              <a:t> (</a:t>
            </a:r>
            <a:r>
              <a:rPr lang="el-GR" dirty="0" err="1">
                <a:latin typeface="+mn-lt"/>
              </a:rPr>
              <a:t>βοηθητικο</a:t>
            </a:r>
            <a:r>
              <a:rPr lang="el-GR" dirty="0">
                <a:latin typeface="+mn-lt"/>
              </a:rPr>
              <a:t> </a:t>
            </a:r>
            <a:r>
              <a:rPr lang="el-GR" dirty="0" err="1">
                <a:latin typeface="+mn-lt"/>
              </a:rPr>
              <a:t>υλικο</a:t>
            </a:r>
            <a:r>
              <a:rPr lang="el-GR" dirty="0">
                <a:latin typeface="+mn-lt"/>
              </a:rPr>
              <a:t> για τους </a:t>
            </a:r>
            <a:r>
              <a:rPr lang="el-GR" dirty="0" err="1">
                <a:latin typeface="+mn-lt"/>
              </a:rPr>
              <a:t>μαθητεσ</a:t>
            </a:r>
            <a:r>
              <a:rPr lang="el-GR" dirty="0">
                <a:latin typeface="+mn-lt"/>
              </a:rPr>
              <a:t>)</a:t>
            </a:r>
            <a:br>
              <a:rPr lang="el-GR" dirty="0">
                <a:latin typeface="+mn-lt"/>
              </a:rPr>
            </a:br>
            <a:br>
              <a:rPr lang="el-GR" dirty="0">
                <a:latin typeface="+mn-lt"/>
              </a:rPr>
            </a:br>
            <a:r>
              <a:rPr lang="el-GR" dirty="0" err="1">
                <a:latin typeface="+mn-lt"/>
              </a:rPr>
              <a:t>συμπερασματα</a:t>
            </a:r>
            <a:br>
              <a:rPr lang="el-GR" dirty="0">
                <a:latin typeface="+mn-lt"/>
              </a:rPr>
            </a:br>
            <a:br>
              <a:rPr lang="el-GR" dirty="0">
                <a:latin typeface="+mn-lt"/>
              </a:rPr>
            </a:br>
            <a:r>
              <a:rPr lang="el-GR" dirty="0" err="1">
                <a:latin typeface="+mn-lt"/>
              </a:rPr>
              <a:t>συζητηση-αναστοχασμοσ</a:t>
            </a:r>
            <a:br>
              <a:rPr lang="en-US" dirty="0">
                <a:latin typeface="+mn-lt"/>
              </a:rPr>
            </a:br>
            <a:br>
              <a:rPr lang="el-GR" dirty="0">
                <a:latin typeface="+mn-lt"/>
              </a:rPr>
            </a:br>
            <a:r>
              <a:rPr lang="el-GR" sz="1600" cap="none" dirty="0">
                <a:latin typeface="+mn-lt"/>
              </a:rPr>
              <a:t>Για πλήρη ανάγνωση του παιχνιδιού ρόλων, βλ.</a:t>
            </a:r>
            <a:r>
              <a:rPr lang="el-GR" sz="1600" dirty="0"/>
              <a:t> </a:t>
            </a:r>
            <a:r>
              <a:rPr lang="el-GR" sz="1600" cap="none" dirty="0"/>
              <a:t>Μπαγιάτη, Ε. (2014).</a:t>
            </a:r>
            <a:r>
              <a:rPr lang="el-GR" sz="1600" i="1" cap="none" dirty="0"/>
              <a:t>Το παιχνίδι ρόλων ως διδακτική τεχνική στην εκπαίδευση.</a:t>
            </a:r>
            <a:r>
              <a:rPr lang="el-GR" sz="1600" cap="none" dirty="0"/>
              <a:t> Περιφερειακή Διεύθυνση Πρωτοβάθμιας και Δευτεροβάθμιας Εκπαίδευσης Κρήτης. Ελεύθερη πρόσβαση από το διαδίκτυο.</a:t>
            </a:r>
            <a:br>
              <a:rPr lang="el-GR" sz="1600" cap="none" dirty="0"/>
            </a:br>
            <a:endParaRPr lang="el-GR" sz="1600" cap="none" dirty="0">
              <a:latin typeface="+mn-lt"/>
            </a:endParaRPr>
          </a:p>
        </p:txBody>
      </p:sp>
    </p:spTree>
    <p:extLst>
      <p:ext uri="{BB962C8B-B14F-4D97-AF65-F5344CB8AC3E}">
        <p14:creationId xmlns:p14="http://schemas.microsoft.com/office/powerpoint/2010/main" val="4291110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802C-594A-47B7-9627-46105B56728E}"/>
              </a:ext>
            </a:extLst>
          </p:cNvPr>
          <p:cNvSpPr>
            <a:spLocks noGrp="1"/>
          </p:cNvSpPr>
          <p:nvPr>
            <p:ph type="title"/>
          </p:nvPr>
        </p:nvSpPr>
        <p:spPr>
          <a:xfrm>
            <a:off x="304799" y="586232"/>
            <a:ext cx="11074401" cy="671068"/>
          </a:xfrm>
        </p:spPr>
        <p:txBody>
          <a:bodyPr/>
          <a:lstStyle/>
          <a:p>
            <a:pPr algn="ctr"/>
            <a:r>
              <a:rPr lang="el-GR" b="1" dirty="0" err="1"/>
              <a:t>Προσομοιωση</a:t>
            </a:r>
            <a:endParaRPr lang="el-GR" b="1" dirty="0"/>
          </a:p>
        </p:txBody>
      </p:sp>
      <p:sp>
        <p:nvSpPr>
          <p:cNvPr id="3" name="Text Placeholder 2">
            <a:extLst>
              <a:ext uri="{FF2B5EF4-FFF2-40B4-BE49-F238E27FC236}">
                <a16:creationId xmlns:a16="http://schemas.microsoft.com/office/drawing/2014/main" id="{14D9B66A-280C-424B-A5D4-9BFBE774EA3C}"/>
              </a:ext>
            </a:extLst>
          </p:cNvPr>
          <p:cNvSpPr>
            <a:spLocks noGrp="1"/>
          </p:cNvSpPr>
          <p:nvPr>
            <p:ph type="body" sz="quarter" idx="14"/>
          </p:nvPr>
        </p:nvSpPr>
        <p:spPr>
          <a:xfrm>
            <a:off x="457200" y="1409700"/>
            <a:ext cx="11074400" cy="5448300"/>
          </a:xfrm>
        </p:spPr>
        <p:txBody>
          <a:bodyPr/>
          <a:lstStyle/>
          <a:p>
            <a:pPr marL="354965" marR="5080" indent="-342900">
              <a:lnSpc>
                <a:spcPct val="80000"/>
              </a:lnSpc>
              <a:spcBef>
                <a:spcPts val="675"/>
              </a:spcBef>
            </a:pPr>
            <a:r>
              <a:rPr lang="el-GR" sz="2000" b="1" spc="-5" dirty="0">
                <a:solidFill>
                  <a:srgbClr val="FFFFFF"/>
                </a:solidFill>
                <a:latin typeface="Arial"/>
                <a:cs typeface="Arial"/>
              </a:rPr>
              <a:t>Στόχος:</a:t>
            </a:r>
            <a:r>
              <a:rPr lang="el-GR" sz="2000" b="1" spc="5" dirty="0">
                <a:solidFill>
                  <a:srgbClr val="FFFFFF"/>
                </a:solidFill>
                <a:latin typeface="Arial"/>
                <a:cs typeface="Arial"/>
              </a:rPr>
              <a:t> </a:t>
            </a:r>
            <a:r>
              <a:rPr lang="el-GR" sz="2000" dirty="0">
                <a:solidFill>
                  <a:srgbClr val="FFFFFF"/>
                </a:solidFill>
                <a:latin typeface="Microsoft Sans Serif"/>
                <a:cs typeface="Microsoft Sans Serif"/>
              </a:rPr>
              <a:t>να</a:t>
            </a:r>
            <a:r>
              <a:rPr lang="el-GR" sz="2000" spc="35" dirty="0">
                <a:solidFill>
                  <a:srgbClr val="FFFFFF"/>
                </a:solidFill>
                <a:latin typeface="Microsoft Sans Serif"/>
                <a:cs typeface="Microsoft Sans Serif"/>
              </a:rPr>
              <a:t> </a:t>
            </a:r>
            <a:r>
              <a:rPr lang="el-GR" sz="2000" spc="5" dirty="0">
                <a:solidFill>
                  <a:srgbClr val="FFFFFF"/>
                </a:solidFill>
                <a:latin typeface="Microsoft Sans Serif"/>
                <a:cs typeface="Microsoft Sans Serif"/>
              </a:rPr>
              <a:t>αποκτήσουν</a:t>
            </a:r>
            <a:r>
              <a:rPr lang="el-GR" sz="2000" spc="45" dirty="0">
                <a:solidFill>
                  <a:srgbClr val="FFFFFF"/>
                </a:solidFill>
                <a:latin typeface="Microsoft Sans Serif"/>
                <a:cs typeface="Microsoft Sans Serif"/>
              </a:rPr>
              <a:t> </a:t>
            </a:r>
            <a:r>
              <a:rPr lang="el-GR" sz="2000" spc="-25" dirty="0">
                <a:solidFill>
                  <a:srgbClr val="FFFFFF"/>
                </a:solidFill>
                <a:latin typeface="Microsoft Sans Serif"/>
                <a:cs typeface="Microsoft Sans Serif"/>
              </a:rPr>
              <a:t>οι</a:t>
            </a:r>
            <a:r>
              <a:rPr lang="el-GR" sz="2000" spc="40" dirty="0">
                <a:solidFill>
                  <a:srgbClr val="FFFFFF"/>
                </a:solidFill>
                <a:latin typeface="Microsoft Sans Serif"/>
                <a:cs typeface="Microsoft Sans Serif"/>
              </a:rPr>
              <a:t> </a:t>
            </a:r>
            <a:r>
              <a:rPr lang="el-GR" sz="2000" spc="-70" dirty="0">
                <a:solidFill>
                  <a:srgbClr val="FFFFFF"/>
                </a:solidFill>
                <a:latin typeface="Microsoft Sans Serif"/>
                <a:cs typeface="Microsoft Sans Serif"/>
              </a:rPr>
              <a:t>μαθητές</a:t>
            </a:r>
            <a:r>
              <a:rPr lang="el-GR" sz="2000" spc="60" dirty="0">
                <a:solidFill>
                  <a:srgbClr val="FFFFFF"/>
                </a:solidFill>
                <a:latin typeface="Microsoft Sans Serif"/>
                <a:cs typeface="Microsoft Sans Serif"/>
              </a:rPr>
              <a:t> </a:t>
            </a:r>
            <a:r>
              <a:rPr lang="el-GR" sz="2000" spc="-130" dirty="0">
                <a:solidFill>
                  <a:srgbClr val="FFFFFF"/>
                </a:solidFill>
                <a:latin typeface="Microsoft Sans Serif"/>
                <a:cs typeface="Microsoft Sans Serif"/>
              </a:rPr>
              <a:t>το</a:t>
            </a:r>
            <a:r>
              <a:rPr lang="el-GR" sz="2000" spc="35" dirty="0">
                <a:solidFill>
                  <a:srgbClr val="FFFFFF"/>
                </a:solidFill>
                <a:latin typeface="Microsoft Sans Serif"/>
                <a:cs typeface="Microsoft Sans Serif"/>
              </a:rPr>
              <a:t> </a:t>
            </a:r>
            <a:r>
              <a:rPr lang="el-GR" sz="2000" spc="-35" dirty="0">
                <a:solidFill>
                  <a:srgbClr val="FFFFFF"/>
                </a:solidFill>
                <a:latin typeface="Microsoft Sans Serif"/>
                <a:cs typeface="Microsoft Sans Serif"/>
              </a:rPr>
              <a:t>υποκατάστατο</a:t>
            </a:r>
            <a:r>
              <a:rPr lang="el-GR" sz="2000" spc="40" dirty="0">
                <a:solidFill>
                  <a:srgbClr val="FFFFFF"/>
                </a:solidFill>
                <a:latin typeface="Microsoft Sans Serif"/>
                <a:cs typeface="Microsoft Sans Serif"/>
              </a:rPr>
              <a:t> </a:t>
            </a:r>
            <a:r>
              <a:rPr lang="el-GR" sz="2000" spc="-30" dirty="0">
                <a:solidFill>
                  <a:srgbClr val="FFFFFF"/>
                </a:solidFill>
                <a:latin typeface="Microsoft Sans Serif"/>
                <a:cs typeface="Microsoft Sans Serif"/>
              </a:rPr>
              <a:t>μιας </a:t>
            </a:r>
            <a:r>
              <a:rPr lang="el-GR" sz="2000" spc="-25" dirty="0">
                <a:solidFill>
                  <a:srgbClr val="FFFFFF"/>
                </a:solidFill>
                <a:latin typeface="Microsoft Sans Serif"/>
                <a:cs typeface="Microsoft Sans Serif"/>
              </a:rPr>
              <a:t> </a:t>
            </a:r>
            <a:r>
              <a:rPr lang="el-GR" sz="2000" spc="-15" dirty="0">
                <a:solidFill>
                  <a:srgbClr val="FFFFFF"/>
                </a:solidFill>
                <a:latin typeface="Microsoft Sans Serif"/>
                <a:cs typeface="Microsoft Sans Serif"/>
              </a:rPr>
              <a:t>εμπειρίας</a:t>
            </a:r>
            <a:r>
              <a:rPr lang="el-GR" sz="2000" spc="25" dirty="0">
                <a:solidFill>
                  <a:srgbClr val="FFFFFF"/>
                </a:solidFill>
                <a:latin typeface="Microsoft Sans Serif"/>
                <a:cs typeface="Microsoft Sans Serif"/>
              </a:rPr>
              <a:t> </a:t>
            </a:r>
            <a:r>
              <a:rPr lang="el-GR" sz="2000" spc="95" dirty="0">
                <a:solidFill>
                  <a:srgbClr val="FFFFFF"/>
                </a:solidFill>
                <a:latin typeface="Microsoft Sans Serif"/>
                <a:cs typeface="Microsoft Sans Serif"/>
              </a:rPr>
              <a:t>που</a:t>
            </a:r>
            <a:r>
              <a:rPr lang="el-GR" sz="2000" spc="30" dirty="0">
                <a:solidFill>
                  <a:srgbClr val="FFFFFF"/>
                </a:solidFill>
                <a:latin typeface="Microsoft Sans Serif"/>
                <a:cs typeface="Microsoft Sans Serif"/>
              </a:rPr>
              <a:t> </a:t>
            </a:r>
            <a:r>
              <a:rPr lang="el-GR" sz="2000" spc="-5" dirty="0">
                <a:solidFill>
                  <a:srgbClr val="FFFFFF"/>
                </a:solidFill>
                <a:latin typeface="Microsoft Sans Serif"/>
                <a:cs typeface="Microsoft Sans Serif"/>
              </a:rPr>
              <a:t>θα</a:t>
            </a:r>
            <a:r>
              <a:rPr lang="el-GR" sz="2000" spc="30" dirty="0">
                <a:solidFill>
                  <a:srgbClr val="FFFFFF"/>
                </a:solidFill>
                <a:latin typeface="Microsoft Sans Serif"/>
                <a:cs typeface="Microsoft Sans Serif"/>
              </a:rPr>
              <a:t> </a:t>
            </a:r>
            <a:r>
              <a:rPr lang="el-GR" sz="2000" spc="-60" dirty="0">
                <a:solidFill>
                  <a:srgbClr val="FFFFFF"/>
                </a:solidFill>
                <a:latin typeface="Microsoft Sans Serif"/>
                <a:cs typeface="Microsoft Sans Serif"/>
              </a:rPr>
              <a:t>αναφέρεται</a:t>
            </a:r>
            <a:r>
              <a:rPr lang="el-GR" sz="2000" spc="40" dirty="0">
                <a:solidFill>
                  <a:srgbClr val="FFFFFF"/>
                </a:solidFill>
                <a:latin typeface="Microsoft Sans Serif"/>
                <a:cs typeface="Microsoft Sans Serif"/>
              </a:rPr>
              <a:t> </a:t>
            </a:r>
            <a:r>
              <a:rPr lang="el-GR" sz="2000" spc="-65" dirty="0">
                <a:solidFill>
                  <a:srgbClr val="FFFFFF"/>
                </a:solidFill>
                <a:latin typeface="Microsoft Sans Serif"/>
                <a:cs typeface="Microsoft Sans Serif"/>
              </a:rPr>
              <a:t>στο</a:t>
            </a:r>
            <a:r>
              <a:rPr lang="el-GR" sz="2000" spc="45" dirty="0">
                <a:solidFill>
                  <a:srgbClr val="FFFFFF"/>
                </a:solidFill>
                <a:latin typeface="Microsoft Sans Serif"/>
                <a:cs typeface="Microsoft Sans Serif"/>
              </a:rPr>
              <a:t> </a:t>
            </a:r>
            <a:r>
              <a:rPr lang="el-GR" sz="2000" spc="-5" dirty="0">
                <a:solidFill>
                  <a:srgbClr val="FFFFFF"/>
                </a:solidFill>
                <a:latin typeface="Microsoft Sans Serif"/>
                <a:cs typeface="Microsoft Sans Serif"/>
              </a:rPr>
              <a:t>δυναμικό</a:t>
            </a:r>
            <a:r>
              <a:rPr lang="el-GR" sz="2000" spc="25" dirty="0">
                <a:solidFill>
                  <a:srgbClr val="FFFFFF"/>
                </a:solidFill>
                <a:latin typeface="Microsoft Sans Serif"/>
                <a:cs typeface="Microsoft Sans Serif"/>
              </a:rPr>
              <a:t> </a:t>
            </a:r>
            <a:r>
              <a:rPr lang="el-GR" sz="2000" spc="-55" dirty="0">
                <a:solidFill>
                  <a:srgbClr val="FFFFFF"/>
                </a:solidFill>
                <a:latin typeface="Microsoft Sans Serif"/>
                <a:cs typeface="Microsoft Sans Serif"/>
              </a:rPr>
              <a:t>μοντέλο</a:t>
            </a:r>
            <a:r>
              <a:rPr lang="el-GR" sz="2000" spc="50" dirty="0">
                <a:solidFill>
                  <a:srgbClr val="FFFFFF"/>
                </a:solidFill>
                <a:latin typeface="Microsoft Sans Serif"/>
                <a:cs typeface="Microsoft Sans Serif"/>
              </a:rPr>
              <a:t> </a:t>
            </a:r>
            <a:r>
              <a:rPr lang="el-GR" sz="2000" spc="-35" dirty="0">
                <a:solidFill>
                  <a:srgbClr val="FFFFFF"/>
                </a:solidFill>
                <a:latin typeface="Microsoft Sans Serif"/>
                <a:cs typeface="Microsoft Sans Serif"/>
              </a:rPr>
              <a:t>μιας </a:t>
            </a:r>
            <a:r>
              <a:rPr lang="el-GR" sz="2000" spc="-625" dirty="0">
                <a:solidFill>
                  <a:srgbClr val="FFFFFF"/>
                </a:solidFill>
                <a:latin typeface="Microsoft Sans Serif"/>
                <a:cs typeface="Microsoft Sans Serif"/>
              </a:rPr>
              <a:t> </a:t>
            </a:r>
            <a:r>
              <a:rPr lang="el-GR" sz="2000" spc="-10" dirty="0">
                <a:solidFill>
                  <a:srgbClr val="FFFFFF"/>
                </a:solidFill>
                <a:latin typeface="Microsoft Sans Serif"/>
                <a:cs typeface="Microsoft Sans Serif"/>
              </a:rPr>
              <a:t>περίστασης</a:t>
            </a:r>
            <a:r>
              <a:rPr lang="el-GR" sz="2000" spc="45" dirty="0">
                <a:solidFill>
                  <a:srgbClr val="FFFFFF"/>
                </a:solidFill>
                <a:latin typeface="Microsoft Sans Serif"/>
                <a:cs typeface="Microsoft Sans Serif"/>
              </a:rPr>
              <a:t> </a:t>
            </a:r>
            <a:r>
              <a:rPr lang="el-GR" sz="2000" dirty="0">
                <a:solidFill>
                  <a:srgbClr val="FFFFFF"/>
                </a:solidFill>
                <a:latin typeface="Microsoft Sans Serif"/>
                <a:cs typeface="Microsoft Sans Serif"/>
              </a:rPr>
              <a:t>(κοινωνικής,</a:t>
            </a:r>
            <a:r>
              <a:rPr lang="el-GR" sz="2000" spc="25" dirty="0">
                <a:solidFill>
                  <a:srgbClr val="FFFFFF"/>
                </a:solidFill>
                <a:latin typeface="Microsoft Sans Serif"/>
                <a:cs typeface="Microsoft Sans Serif"/>
              </a:rPr>
              <a:t> </a:t>
            </a:r>
            <a:r>
              <a:rPr lang="el-GR" sz="2000" spc="-35" dirty="0">
                <a:solidFill>
                  <a:srgbClr val="FFFFFF"/>
                </a:solidFill>
                <a:latin typeface="Microsoft Sans Serif"/>
                <a:cs typeface="Microsoft Sans Serif"/>
              </a:rPr>
              <a:t>μαθηματικής</a:t>
            </a:r>
            <a:r>
              <a:rPr lang="el-GR" sz="2000" spc="40" dirty="0">
                <a:solidFill>
                  <a:srgbClr val="FFFFFF"/>
                </a:solidFill>
                <a:latin typeface="Microsoft Sans Serif"/>
                <a:cs typeface="Microsoft Sans Serif"/>
              </a:rPr>
              <a:t> </a:t>
            </a:r>
            <a:r>
              <a:rPr lang="el-GR" sz="2000" dirty="0">
                <a:solidFill>
                  <a:srgbClr val="FFFFFF"/>
                </a:solidFill>
                <a:latin typeface="Microsoft Sans Serif"/>
                <a:cs typeface="Microsoft Sans Serif"/>
              </a:rPr>
              <a:t>ή</a:t>
            </a:r>
            <a:r>
              <a:rPr lang="el-GR" sz="2000" spc="25" dirty="0">
                <a:solidFill>
                  <a:srgbClr val="FFFFFF"/>
                </a:solidFill>
                <a:latin typeface="Microsoft Sans Serif"/>
                <a:cs typeface="Microsoft Sans Serif"/>
              </a:rPr>
              <a:t> </a:t>
            </a:r>
            <a:r>
              <a:rPr lang="el-GR" sz="2000" spc="-15" dirty="0">
                <a:solidFill>
                  <a:srgbClr val="FFFFFF"/>
                </a:solidFill>
                <a:latin typeface="Microsoft Sans Serif"/>
                <a:cs typeface="Microsoft Sans Serif"/>
              </a:rPr>
              <a:t>φυσικής).</a:t>
            </a:r>
            <a:endParaRPr lang="el-GR" sz="2000" dirty="0">
              <a:latin typeface="Microsoft Sans Serif"/>
              <a:cs typeface="Microsoft Sans Serif"/>
            </a:endParaRPr>
          </a:p>
          <a:p>
            <a:pPr>
              <a:lnSpc>
                <a:spcPct val="100000"/>
              </a:lnSpc>
              <a:spcBef>
                <a:spcPts val="25"/>
              </a:spcBef>
            </a:pPr>
            <a:endParaRPr lang="el-GR" sz="2000" dirty="0">
              <a:latin typeface="Microsoft Sans Serif"/>
              <a:cs typeface="Microsoft Sans Serif"/>
            </a:endParaRPr>
          </a:p>
          <a:p>
            <a:r>
              <a:rPr lang="el-GR" sz="2000" dirty="0"/>
              <a:t>Η προσομοίωση αποτελεί ένα είδος </a:t>
            </a:r>
            <a:r>
              <a:rPr lang="el-GR" sz="2000" i="1" u="sng" dirty="0"/>
              <a:t>Παιχνιδιού Ρόλων</a:t>
            </a:r>
            <a:r>
              <a:rPr lang="el-GR" sz="2000" dirty="0"/>
              <a:t>, όμως διαφέρει στο ότι οι εκπαιδευόμενοι/</a:t>
            </a:r>
            <a:r>
              <a:rPr lang="el-GR" sz="2000" dirty="0" err="1"/>
              <a:t>νες</a:t>
            </a:r>
            <a:r>
              <a:rPr lang="el-GR" sz="2000" dirty="0"/>
              <a:t> δεν εισέρχονται σε μία «θεατρική κατάσταση». </a:t>
            </a:r>
            <a:r>
              <a:rPr lang="el-GR" sz="2000" dirty="0">
                <a:highlight>
                  <a:srgbClr val="D75078"/>
                </a:highlight>
              </a:rPr>
              <a:t>Απλώς συμμετέχουν σε μία νοητή και, κατά το δυνατόν, ρεαλιστική αναπαράσταση μιας κατάστασης, προσπαθώντας να σκεφτούν όπως θα σκέφτονταν τα «πραγματικά» πρόσωπα που αφορά η κατάσταση.</a:t>
            </a:r>
          </a:p>
          <a:p>
            <a:endParaRPr lang="el-GR" sz="2000" dirty="0"/>
          </a:p>
          <a:p>
            <a:endParaRPr lang="el-GR" sz="2000" dirty="0"/>
          </a:p>
          <a:p>
            <a:r>
              <a:rPr lang="el-GR" sz="2000" dirty="0" err="1"/>
              <a:t>Διαδραστικές</a:t>
            </a:r>
            <a:r>
              <a:rPr lang="el-GR" sz="2000" dirty="0"/>
              <a:t> προσομοιώσεις φυσικών φαινομένων στα ελληνικά για όλες τις βαθμίδες εκπαίδευσης:</a:t>
            </a:r>
          </a:p>
          <a:p>
            <a:r>
              <a:rPr lang="en-US" sz="2000" u="sng" dirty="0">
                <a:solidFill>
                  <a:schemeClr val="tx1"/>
                </a:solidFill>
                <a:hlinkClick r:id="rId2">
                  <a:extLst>
                    <a:ext uri="{A12FA001-AC4F-418D-AE19-62706E023703}">
                      <ahyp:hlinkClr xmlns:ahyp="http://schemas.microsoft.com/office/drawing/2018/hyperlinkcolor" val="tx"/>
                    </a:ext>
                  </a:extLst>
                </a:hlinkClick>
              </a:rPr>
              <a:t>https://</a:t>
            </a:r>
            <a:r>
              <a:rPr lang="en-US" sz="2000" u="sng" dirty="0" err="1">
                <a:solidFill>
                  <a:schemeClr val="tx1"/>
                </a:solidFill>
                <a:hlinkClick r:id="rId2">
                  <a:extLst>
                    <a:ext uri="{A12FA001-AC4F-418D-AE19-62706E023703}">
                      <ahyp:hlinkClr xmlns:ahyp="http://schemas.microsoft.com/office/drawing/2018/hyperlinkcolor" val="tx"/>
                    </a:ext>
                  </a:extLst>
                </a:hlinkClick>
              </a:rPr>
              <a:t>phet.colorado.edu</a:t>
            </a:r>
            <a:r>
              <a:rPr lang="en-US" sz="2000" u="sng" dirty="0">
                <a:solidFill>
                  <a:schemeClr val="tx1"/>
                </a:solidFill>
                <a:hlinkClick r:id="rId2">
                  <a:extLst>
                    <a:ext uri="{A12FA001-AC4F-418D-AE19-62706E023703}">
                      <ahyp:hlinkClr xmlns:ahyp="http://schemas.microsoft.com/office/drawing/2018/hyperlinkcolor" val="tx"/>
                    </a:ext>
                  </a:extLst>
                </a:hlinkClick>
              </a:rPr>
              <a:t>/el/</a:t>
            </a:r>
            <a:endParaRPr lang="el-GR" sz="2000" u="sng" dirty="0">
              <a:solidFill>
                <a:schemeClr val="tx1"/>
              </a:solidFill>
              <a:hlinkClick r:id="rId2">
                <a:extLst>
                  <a:ext uri="{A12FA001-AC4F-418D-AE19-62706E023703}">
                    <ahyp:hlinkClr xmlns:ahyp="http://schemas.microsoft.com/office/drawing/2018/hyperlinkcolor" val="tx"/>
                  </a:ext>
                </a:extLst>
              </a:hlinkClick>
            </a:endParaRPr>
          </a:p>
          <a:p>
            <a:r>
              <a:rPr lang="el-GR" sz="2000" u="sng" dirty="0" err="1">
                <a:solidFill>
                  <a:schemeClr val="tx1"/>
                </a:solidFill>
                <a:hlinkClick r:id="rId2">
                  <a:extLst>
                    <a:ext uri="{A12FA001-AC4F-418D-AE19-62706E023703}">
                      <ahyp:hlinkClr xmlns:ahyp="http://schemas.microsoft.com/office/drawing/2018/hyperlinkcolor" val="tx"/>
                    </a:ext>
                  </a:extLst>
                </a:hlinkClick>
              </a:rPr>
              <a:t>https</a:t>
            </a:r>
            <a:r>
              <a:rPr lang="el-GR" sz="2000" u="sng" dirty="0">
                <a:solidFill>
                  <a:schemeClr val="tx1"/>
                </a:solidFill>
                <a:hlinkClick r:id="rId2">
                  <a:extLst>
                    <a:ext uri="{A12FA001-AC4F-418D-AE19-62706E023703}">
                      <ahyp:hlinkClr xmlns:ahyp="http://schemas.microsoft.com/office/drawing/2018/hyperlinkcolor" val="tx"/>
                    </a:ext>
                  </a:extLst>
                </a:hlinkClick>
              </a:rPr>
              <a:t>://</a:t>
            </a:r>
            <a:r>
              <a:rPr lang="el-GR" sz="2000" u="sng" dirty="0" err="1">
                <a:solidFill>
                  <a:schemeClr val="tx1"/>
                </a:solidFill>
                <a:hlinkClick r:id="rId2">
                  <a:extLst>
                    <a:ext uri="{A12FA001-AC4F-418D-AE19-62706E023703}">
                      <ahyp:hlinkClr xmlns:ahyp="http://schemas.microsoft.com/office/drawing/2018/hyperlinkcolor" val="tx"/>
                    </a:ext>
                  </a:extLst>
                </a:hlinkClick>
              </a:rPr>
              <a:t>phet.colorado.edu</a:t>
            </a:r>
            <a:r>
              <a:rPr lang="el-GR" sz="2000" u="sng" dirty="0">
                <a:solidFill>
                  <a:schemeClr val="tx1"/>
                </a:solidFill>
                <a:hlinkClick r:id="rId2">
                  <a:extLst>
                    <a:ext uri="{A12FA001-AC4F-418D-AE19-62706E023703}">
                      <ahyp:hlinkClr xmlns:ahyp="http://schemas.microsoft.com/office/drawing/2018/hyperlinkcolor" val="tx"/>
                    </a:ext>
                  </a:extLst>
                </a:hlinkClick>
              </a:rPr>
              <a:t>/</a:t>
            </a:r>
            <a:r>
              <a:rPr lang="el-GR" sz="2000" u="sng" dirty="0" err="1">
                <a:solidFill>
                  <a:schemeClr val="tx1"/>
                </a:solidFill>
                <a:hlinkClick r:id="rId2">
                  <a:extLst>
                    <a:ext uri="{A12FA001-AC4F-418D-AE19-62706E023703}">
                      <ahyp:hlinkClr xmlns:ahyp="http://schemas.microsoft.com/office/drawing/2018/hyperlinkcolor" val="tx"/>
                    </a:ext>
                  </a:extLst>
                </a:hlinkClick>
              </a:rPr>
              <a:t>el</a:t>
            </a:r>
            <a:r>
              <a:rPr lang="el-GR" sz="2000" u="sng" dirty="0">
                <a:solidFill>
                  <a:schemeClr val="tx1"/>
                </a:solidFill>
                <a:hlinkClick r:id="rId2">
                  <a:extLst>
                    <a:ext uri="{A12FA001-AC4F-418D-AE19-62706E023703}">
                      <ahyp:hlinkClr xmlns:ahyp="http://schemas.microsoft.com/office/drawing/2018/hyperlinkcolor" val="tx"/>
                    </a:ext>
                  </a:extLst>
                </a:hlinkClick>
              </a:rPr>
              <a:t>/</a:t>
            </a:r>
            <a:r>
              <a:rPr lang="el-GR" sz="2000" u="sng" dirty="0" err="1">
                <a:solidFill>
                  <a:schemeClr val="tx1"/>
                </a:solidFill>
                <a:hlinkClick r:id="rId2">
                  <a:extLst>
                    <a:ext uri="{A12FA001-AC4F-418D-AE19-62706E023703}">
                      <ahyp:hlinkClr xmlns:ahyp="http://schemas.microsoft.com/office/drawing/2018/hyperlinkcolor" val="tx"/>
                    </a:ext>
                  </a:extLst>
                </a:hlinkClick>
              </a:rPr>
              <a:t>simulations</a:t>
            </a:r>
            <a:r>
              <a:rPr lang="el-GR" sz="2000" u="sng" dirty="0">
                <a:solidFill>
                  <a:schemeClr val="tx1"/>
                </a:solidFill>
                <a:hlinkClick r:id="rId2">
                  <a:extLst>
                    <a:ext uri="{A12FA001-AC4F-418D-AE19-62706E023703}">
                      <ahyp:hlinkClr xmlns:ahyp="http://schemas.microsoft.com/office/drawing/2018/hyperlinkcolor" val="tx"/>
                    </a:ext>
                  </a:extLst>
                </a:hlinkClick>
              </a:rPr>
              <a:t>/</a:t>
            </a:r>
            <a:r>
              <a:rPr lang="el-GR" sz="2000" u="sng" dirty="0" err="1">
                <a:solidFill>
                  <a:schemeClr val="tx1"/>
                </a:solidFill>
                <a:hlinkClick r:id="rId2">
                  <a:extLst>
                    <a:ext uri="{A12FA001-AC4F-418D-AE19-62706E023703}">
                      <ahyp:hlinkClr xmlns:ahyp="http://schemas.microsoft.com/office/drawing/2018/hyperlinkcolor" val="tx"/>
                    </a:ext>
                  </a:extLst>
                </a:hlinkClick>
              </a:rPr>
              <a:t>category</a:t>
            </a:r>
            <a:r>
              <a:rPr lang="el-GR" sz="2000" u="sng" dirty="0">
                <a:solidFill>
                  <a:schemeClr val="tx1"/>
                </a:solidFill>
                <a:hlinkClick r:id="rId2">
                  <a:extLst>
                    <a:ext uri="{A12FA001-AC4F-418D-AE19-62706E023703}">
                      <ahyp:hlinkClr xmlns:ahyp="http://schemas.microsoft.com/office/drawing/2018/hyperlinkcolor" val="tx"/>
                    </a:ext>
                  </a:extLst>
                </a:hlinkClick>
              </a:rPr>
              <a:t>/</a:t>
            </a:r>
            <a:r>
              <a:rPr lang="el-GR" sz="2000" u="sng" dirty="0" err="1">
                <a:solidFill>
                  <a:schemeClr val="tx1"/>
                </a:solidFill>
                <a:hlinkClick r:id="rId2">
                  <a:extLst>
                    <a:ext uri="{A12FA001-AC4F-418D-AE19-62706E023703}">
                      <ahyp:hlinkClr xmlns:ahyp="http://schemas.microsoft.com/office/drawing/2018/hyperlinkcolor" val="tx"/>
                    </a:ext>
                  </a:extLst>
                </a:hlinkClick>
              </a:rPr>
              <a:t>new</a:t>
            </a:r>
            <a:r>
              <a:rPr lang="el-GR" sz="2000" dirty="0">
                <a:solidFill>
                  <a:schemeClr val="tx1"/>
                </a:solidFill>
              </a:rPr>
              <a:t> </a:t>
            </a:r>
          </a:p>
          <a:p>
            <a:endParaRPr lang="el-GR" dirty="0"/>
          </a:p>
        </p:txBody>
      </p:sp>
    </p:spTree>
    <p:extLst>
      <p:ext uri="{BB962C8B-B14F-4D97-AF65-F5344CB8AC3E}">
        <p14:creationId xmlns:p14="http://schemas.microsoft.com/office/powerpoint/2010/main" val="1548816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2C984A-0C1C-40BE-847F-81811966F620}"/>
              </a:ext>
            </a:extLst>
          </p:cNvPr>
          <p:cNvPicPr>
            <a:picLocks noChangeAspect="1"/>
          </p:cNvPicPr>
          <p:nvPr/>
        </p:nvPicPr>
        <p:blipFill>
          <a:blip r:embed="rId2"/>
          <a:stretch>
            <a:fillRect/>
          </a:stretch>
        </p:blipFill>
        <p:spPr>
          <a:xfrm>
            <a:off x="1524000" y="1117600"/>
            <a:ext cx="9144000" cy="5740400"/>
          </a:xfrm>
          <a:prstGeom prst="rect">
            <a:avLst/>
          </a:prstGeom>
        </p:spPr>
      </p:pic>
      <p:sp>
        <p:nvSpPr>
          <p:cNvPr id="2" name="Rectangle 1">
            <a:extLst>
              <a:ext uri="{FF2B5EF4-FFF2-40B4-BE49-F238E27FC236}">
                <a16:creationId xmlns:a16="http://schemas.microsoft.com/office/drawing/2014/main" id="{CB8B96BD-F83E-4689-8ED0-3ABBB384EFF9}"/>
              </a:ext>
            </a:extLst>
          </p:cNvPr>
          <p:cNvSpPr/>
          <p:nvPr/>
        </p:nvSpPr>
        <p:spPr>
          <a:xfrm>
            <a:off x="1447800" y="381000"/>
            <a:ext cx="9194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bg1"/>
                </a:solidFill>
              </a:rPr>
              <a:t>ΠΑΡΑΔΕΙΓΜΑ ΠΡΟΣΟΜΟΙΩΣΗΣ</a:t>
            </a:r>
          </a:p>
        </p:txBody>
      </p:sp>
    </p:spTree>
    <p:extLst>
      <p:ext uri="{BB962C8B-B14F-4D97-AF65-F5344CB8AC3E}">
        <p14:creationId xmlns:p14="http://schemas.microsoft.com/office/powerpoint/2010/main" val="640819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0456E-A051-45A1-BE1E-037AC043CA7E}"/>
              </a:ext>
            </a:extLst>
          </p:cNvPr>
          <p:cNvSpPr>
            <a:spLocks noGrp="1"/>
          </p:cNvSpPr>
          <p:nvPr>
            <p:ph type="title"/>
          </p:nvPr>
        </p:nvSpPr>
        <p:spPr>
          <a:xfrm>
            <a:off x="457199" y="279400"/>
            <a:ext cx="10642601" cy="838200"/>
          </a:xfrm>
        </p:spPr>
        <p:txBody>
          <a:bodyPr>
            <a:noAutofit/>
          </a:bodyPr>
          <a:lstStyle/>
          <a:p>
            <a:pPr algn="ctr"/>
            <a:r>
              <a:rPr lang="el-GR" sz="2800" dirty="0" err="1"/>
              <a:t>Δραστηριοτητα</a:t>
            </a:r>
            <a:r>
              <a:rPr lang="el-GR" sz="2800" dirty="0"/>
              <a:t> </a:t>
            </a:r>
            <a:r>
              <a:rPr lang="el-GR" sz="2800" dirty="0" err="1"/>
              <a:t>αξιοποιησησ</a:t>
            </a:r>
            <a:r>
              <a:rPr lang="el-GR" sz="2800" dirty="0"/>
              <a:t> της </a:t>
            </a:r>
            <a:r>
              <a:rPr lang="el-GR" sz="2800" dirty="0" err="1"/>
              <a:t>προσομοιωσησ</a:t>
            </a:r>
            <a:r>
              <a:rPr lang="el-GR" sz="2800" dirty="0"/>
              <a:t>-Α΄ </a:t>
            </a:r>
            <a:r>
              <a:rPr lang="el-GR" sz="2800" dirty="0" err="1"/>
              <a:t>ΓυμνΑσιοΥ</a:t>
            </a:r>
            <a:r>
              <a:rPr lang="el-GR" sz="2800" dirty="0"/>
              <a:t>, ΟΙΚΙΑΚΗ ΟΙΚΟΝΟΜΙΑ</a:t>
            </a:r>
          </a:p>
        </p:txBody>
      </p:sp>
      <p:sp>
        <p:nvSpPr>
          <p:cNvPr id="3" name="Text Placeholder 2">
            <a:extLst>
              <a:ext uri="{FF2B5EF4-FFF2-40B4-BE49-F238E27FC236}">
                <a16:creationId xmlns:a16="http://schemas.microsoft.com/office/drawing/2014/main" id="{C593A4D7-84CA-46B0-9C8A-3860B1428B16}"/>
              </a:ext>
            </a:extLst>
          </p:cNvPr>
          <p:cNvSpPr>
            <a:spLocks noGrp="1"/>
          </p:cNvSpPr>
          <p:nvPr>
            <p:ph type="body" sz="quarter" idx="14"/>
          </p:nvPr>
        </p:nvSpPr>
        <p:spPr>
          <a:xfrm>
            <a:off x="520700" y="1143000"/>
            <a:ext cx="11163300" cy="5715000"/>
          </a:xfrm>
        </p:spPr>
        <p:txBody>
          <a:bodyPr/>
          <a:lstStyle/>
          <a:p>
            <a:pPr lvl="0" eaLnBrk="0" fontAlgn="base" hangingPunct="0">
              <a:lnSpc>
                <a:spcPct val="100000"/>
              </a:lnSpc>
              <a:spcBef>
                <a:spcPct val="0"/>
              </a:spcBef>
              <a:spcAft>
                <a:spcPct val="0"/>
              </a:spcAft>
            </a:pPr>
            <a:r>
              <a:rPr lang="el-GR" altLang="el-GR" sz="2000" dirty="0">
                <a:solidFill>
                  <a:schemeClr val="tx1">
                    <a:lumMod val="95000"/>
                    <a:lumOff val="5000"/>
                  </a:schemeClr>
                </a:solidFill>
                <a:latin typeface="Arial" panose="020B0604020202020204" pitchFamily="34" charset="0"/>
                <a:cs typeface="Arial" panose="020B0604020202020204" pitchFamily="34" charset="0"/>
              </a:rPr>
              <a:t>Παρακολουθήσετε την προσομοίωση στην παρακάτω διεύθυνση: </a:t>
            </a:r>
          </a:p>
          <a:p>
            <a:pPr lvl="0" eaLnBrk="0" fontAlgn="base" hangingPunct="0">
              <a:lnSpc>
                <a:spcPct val="100000"/>
              </a:lnSpc>
              <a:spcBef>
                <a:spcPct val="0"/>
              </a:spcBef>
              <a:spcAft>
                <a:spcPct val="0"/>
              </a:spcAft>
            </a:pPr>
            <a:endParaRPr lang="el-GR" altLang="el-GR" sz="2000" dirty="0">
              <a:solidFill>
                <a:schemeClr val="tx1">
                  <a:lumMod val="95000"/>
                  <a:lumOff val="5000"/>
                </a:schemeClr>
              </a:solidFill>
              <a:latin typeface="Arial" panose="020B0604020202020204" pitchFamily="34" charset="0"/>
              <a:cs typeface="Arial" panose="020B0604020202020204" pitchFamily="34" charset="0"/>
            </a:endParaRPr>
          </a:p>
          <a:p>
            <a:pPr lvl="0" eaLnBrk="0" fontAlgn="base" hangingPunct="0">
              <a:lnSpc>
                <a:spcPct val="100000"/>
              </a:lnSpc>
              <a:spcBef>
                <a:spcPct val="0"/>
              </a:spcBef>
              <a:spcAft>
                <a:spcPct val="0"/>
              </a:spcAft>
            </a:pPr>
            <a:r>
              <a:rPr lang="pl-PL" altLang="el-GR" sz="2000" dirty="0">
                <a:solidFill>
                  <a:schemeClr val="tx1">
                    <a:lumMod val="95000"/>
                    <a:lumOff val="5000"/>
                  </a:schemeClr>
                </a:solidFill>
                <a:hlinkClick r:id="rId2"/>
              </a:rPr>
              <a:t>https://phet.colorado.edu/sims/cheerpj/eating-and-exercise/latest/eating-and-exercise.html?simulation=eating-and-exercise</a:t>
            </a:r>
            <a:endParaRPr lang="el-GR" altLang="el-GR" sz="2000" dirty="0">
              <a:solidFill>
                <a:schemeClr val="tx1">
                  <a:lumMod val="95000"/>
                  <a:lumOff val="5000"/>
                </a:schemeClr>
              </a:solidFill>
            </a:endParaRPr>
          </a:p>
          <a:p>
            <a:pPr lvl="0" eaLnBrk="0" fontAlgn="base" hangingPunct="0">
              <a:lnSpc>
                <a:spcPct val="100000"/>
              </a:lnSpc>
              <a:spcBef>
                <a:spcPct val="0"/>
              </a:spcBef>
              <a:spcAft>
                <a:spcPct val="0"/>
              </a:spcAft>
            </a:pPr>
            <a:endParaRPr lang="el-GR" altLang="el-GR" sz="2000" dirty="0">
              <a:solidFill>
                <a:schemeClr val="tx1">
                  <a:lumMod val="95000"/>
                  <a:lumOff val="5000"/>
                </a:schemeClr>
              </a:solidFill>
            </a:endParaRPr>
          </a:p>
          <a:p>
            <a:pPr lvl="0" eaLnBrk="0" fontAlgn="base" hangingPunct="0">
              <a:lnSpc>
                <a:spcPct val="100000"/>
              </a:lnSpc>
              <a:spcBef>
                <a:spcPct val="0"/>
              </a:spcBef>
              <a:spcAft>
                <a:spcPct val="0"/>
              </a:spcAft>
            </a:pPr>
            <a:r>
              <a:rPr lang="el-GR" altLang="el-GR" sz="2000" dirty="0">
                <a:solidFill>
                  <a:schemeClr val="tx1">
                    <a:lumMod val="95000"/>
                    <a:lumOff val="5000"/>
                  </a:schemeClr>
                </a:solidFill>
                <a:latin typeface="Arial" panose="020B0604020202020204" pitchFamily="34" charset="0"/>
                <a:cs typeface="Arial" panose="020B0604020202020204" pitchFamily="34" charset="0"/>
              </a:rPr>
              <a:t>Συμπληρώστε τα σωματομετρικά χαρακτηριστικά σας</a:t>
            </a:r>
            <a:r>
              <a:rPr lang="en-US" altLang="el-GR" sz="2000" dirty="0">
                <a:solidFill>
                  <a:schemeClr val="tx1">
                    <a:lumMod val="95000"/>
                    <a:lumOff val="5000"/>
                  </a:schemeClr>
                </a:solidFill>
                <a:latin typeface="Arial" panose="020B0604020202020204" pitchFamily="34" charset="0"/>
                <a:cs typeface="Arial" panose="020B0604020202020204" pitchFamily="34" charset="0"/>
              </a:rPr>
              <a:t> </a:t>
            </a:r>
            <a:r>
              <a:rPr lang="el-GR" altLang="el-GR" sz="2000" dirty="0">
                <a:solidFill>
                  <a:schemeClr val="tx1">
                    <a:lumMod val="95000"/>
                    <a:lumOff val="5000"/>
                  </a:schemeClr>
                </a:solidFill>
                <a:latin typeface="Arial" panose="020B0604020202020204" pitchFamily="34" charset="0"/>
                <a:cs typeface="Arial" panose="020B0604020202020204" pitchFamily="34" charset="0"/>
              </a:rPr>
              <a:t>και τις πληροφορίες που ζητά στα πεδία που ζητά</a:t>
            </a:r>
          </a:p>
          <a:p>
            <a:pPr lvl="0" eaLnBrk="0" fontAlgn="base" hangingPunct="0">
              <a:lnSpc>
                <a:spcPct val="100000"/>
              </a:lnSpc>
              <a:spcBef>
                <a:spcPct val="0"/>
              </a:spcBef>
              <a:spcAft>
                <a:spcPct val="0"/>
              </a:spcAft>
            </a:pPr>
            <a:endParaRPr lang="el-GR" altLang="el-GR" sz="2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4" name="Εικόνα 3">
            <a:extLst>
              <a:ext uri="{FF2B5EF4-FFF2-40B4-BE49-F238E27FC236}">
                <a16:creationId xmlns:a16="http://schemas.microsoft.com/office/drawing/2014/main" id="{0856F96C-35CF-21E3-0E00-8797B2F79D6D}"/>
              </a:ext>
            </a:extLst>
          </p:cNvPr>
          <p:cNvPicPr>
            <a:picLocks noChangeAspect="1"/>
          </p:cNvPicPr>
          <p:nvPr/>
        </p:nvPicPr>
        <p:blipFill>
          <a:blip r:embed="rId3"/>
          <a:srcRect l="23032" t="15583" r="22856" b="12344"/>
          <a:stretch/>
        </p:blipFill>
        <p:spPr>
          <a:xfrm>
            <a:off x="2770908" y="3221182"/>
            <a:ext cx="7056582" cy="3396673"/>
          </a:xfrm>
          <a:prstGeom prst="rect">
            <a:avLst/>
          </a:prstGeom>
        </p:spPr>
      </p:pic>
    </p:spTree>
    <p:extLst>
      <p:ext uri="{BB962C8B-B14F-4D97-AF65-F5344CB8AC3E}">
        <p14:creationId xmlns:p14="http://schemas.microsoft.com/office/powerpoint/2010/main" val="1609422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0456E-A051-45A1-BE1E-037AC043CA7E}"/>
              </a:ext>
            </a:extLst>
          </p:cNvPr>
          <p:cNvSpPr>
            <a:spLocks noGrp="1"/>
          </p:cNvSpPr>
          <p:nvPr>
            <p:ph type="title"/>
          </p:nvPr>
        </p:nvSpPr>
        <p:spPr>
          <a:xfrm>
            <a:off x="457199" y="660400"/>
            <a:ext cx="10642601" cy="901700"/>
          </a:xfrm>
        </p:spPr>
        <p:txBody>
          <a:bodyPr>
            <a:normAutofit/>
          </a:bodyPr>
          <a:lstStyle/>
          <a:p>
            <a:r>
              <a:rPr lang="el-GR" dirty="0" err="1"/>
              <a:t>ΣυνεχΕια</a:t>
            </a:r>
            <a:endParaRPr lang="el-GR" dirty="0"/>
          </a:p>
        </p:txBody>
      </p:sp>
      <p:sp>
        <p:nvSpPr>
          <p:cNvPr id="3" name="Text Placeholder 2">
            <a:extLst>
              <a:ext uri="{FF2B5EF4-FFF2-40B4-BE49-F238E27FC236}">
                <a16:creationId xmlns:a16="http://schemas.microsoft.com/office/drawing/2014/main" id="{C593A4D7-84CA-46B0-9C8A-3860B1428B16}"/>
              </a:ext>
            </a:extLst>
          </p:cNvPr>
          <p:cNvSpPr>
            <a:spLocks noGrp="1"/>
          </p:cNvSpPr>
          <p:nvPr>
            <p:ph type="body" sz="quarter" idx="14"/>
          </p:nvPr>
        </p:nvSpPr>
        <p:spPr>
          <a:xfrm>
            <a:off x="469900" y="1524000"/>
            <a:ext cx="11315700" cy="5448300"/>
          </a:xfrm>
        </p:spPr>
        <p:txBody>
          <a:bodyPr/>
          <a:lstStyle/>
          <a:p>
            <a:r>
              <a:rPr lang="el-GR" sz="2400" dirty="0"/>
              <a:t>Σκεφτείτε τι ερωτήσεις μπορείτε να βάλετε σε μαθητές γυμνασίου αφού κάνουν την προσομοίωση:</a:t>
            </a:r>
          </a:p>
          <a:p>
            <a:r>
              <a:rPr lang="el-GR" sz="2400" dirty="0"/>
              <a:t>Παραδείγματα:</a:t>
            </a:r>
          </a:p>
          <a:p>
            <a:endParaRPr lang="el-GR" sz="2400" dirty="0"/>
          </a:p>
          <a:p>
            <a:pPr lvl="0" eaLnBrk="0" fontAlgn="base" hangingPunct="0">
              <a:lnSpc>
                <a:spcPct val="100000"/>
              </a:lnSpc>
              <a:spcBef>
                <a:spcPct val="0"/>
              </a:spcBef>
              <a:spcAft>
                <a:spcPct val="0"/>
              </a:spcAft>
            </a:pPr>
            <a:r>
              <a:rPr lang="el-GR" altLang="el-GR" sz="2400" dirty="0">
                <a:solidFill>
                  <a:schemeClr val="tx1"/>
                </a:solidFill>
                <a:latin typeface="Arial" panose="020B0604020202020204" pitchFamily="34" charset="0"/>
                <a:cs typeface="Calibri" panose="020F0502020204030204" pitchFamily="34" charset="0"/>
              </a:rPr>
              <a:t>1.       </a:t>
            </a:r>
            <a:r>
              <a:rPr lang="el-GR" altLang="el-GR" sz="2400" dirty="0">
                <a:solidFill>
                  <a:schemeClr val="tx1"/>
                </a:solidFill>
                <a:latin typeface="Arial" panose="020B0604020202020204" pitchFamily="34" charset="0"/>
              </a:rPr>
              <a:t>Ποιος είναι ο δείκτης μάζας σώματος για τον καθένα σας; Αλλάζει αυτός ο δείκτης όταν αθλούμαστε;</a:t>
            </a:r>
          </a:p>
          <a:p>
            <a:pPr lvl="0" eaLnBrk="0" fontAlgn="base" hangingPunct="0">
              <a:lnSpc>
                <a:spcPct val="100000"/>
              </a:lnSpc>
              <a:spcBef>
                <a:spcPct val="0"/>
              </a:spcBef>
              <a:spcAft>
                <a:spcPct val="0"/>
              </a:spcAft>
            </a:pPr>
            <a:r>
              <a:rPr lang="el-GR" altLang="el-GR" sz="2400" dirty="0">
                <a:solidFill>
                  <a:schemeClr val="tx1"/>
                </a:solidFill>
                <a:latin typeface="Arial" panose="020B0604020202020204" pitchFamily="34" charset="0"/>
                <a:cs typeface="Calibri" panose="020F0502020204030204" pitchFamily="34" charset="0"/>
              </a:rPr>
              <a:t>2.       </a:t>
            </a:r>
            <a:endParaRPr lang="el-GR" altLang="el-GR" sz="2400" dirty="0">
              <a:solidFill>
                <a:schemeClr val="tx1"/>
              </a:solidFill>
              <a:latin typeface="Arial" panose="020B0604020202020204" pitchFamily="34" charset="0"/>
            </a:endParaRPr>
          </a:p>
          <a:p>
            <a:pPr marL="457200" lvl="0" indent="-457200" eaLnBrk="0" fontAlgn="base" hangingPunct="0">
              <a:lnSpc>
                <a:spcPct val="100000"/>
              </a:lnSpc>
              <a:spcBef>
                <a:spcPct val="0"/>
              </a:spcBef>
              <a:spcAft>
                <a:spcPct val="0"/>
              </a:spcAft>
              <a:buAutoNum type="arabicPeriod" startAt="3"/>
            </a:pPr>
            <a:r>
              <a:rPr lang="el-GR" sz="2400" dirty="0">
                <a:solidFill>
                  <a:schemeClr val="tx1"/>
                </a:solidFill>
                <a:latin typeface="Arial" panose="020B0604020202020204" pitchFamily="34" charset="0"/>
              </a:rPr>
              <a:t>…………………………………………………………………….</a:t>
            </a:r>
          </a:p>
          <a:p>
            <a:pPr marL="342900" lvl="0" indent="-342900" eaLnBrk="0" fontAlgn="base" hangingPunct="0">
              <a:lnSpc>
                <a:spcPct val="100000"/>
              </a:lnSpc>
              <a:spcBef>
                <a:spcPct val="0"/>
              </a:spcBef>
              <a:spcAft>
                <a:spcPct val="0"/>
              </a:spcAft>
              <a:buAutoNum type="arabicPeriod" startAt="3"/>
            </a:pPr>
            <a:r>
              <a:rPr lang="el-GR" sz="2400" dirty="0">
                <a:solidFill>
                  <a:schemeClr val="tx1"/>
                </a:solidFill>
                <a:latin typeface="Arial" panose="020B0604020202020204" pitchFamily="34" charset="0"/>
              </a:rPr>
              <a:t>……………………………………………………………………………</a:t>
            </a:r>
          </a:p>
          <a:p>
            <a:pPr marL="342900" lvl="0" indent="-342900" eaLnBrk="0" fontAlgn="base" hangingPunct="0">
              <a:lnSpc>
                <a:spcPct val="100000"/>
              </a:lnSpc>
              <a:spcBef>
                <a:spcPct val="0"/>
              </a:spcBef>
              <a:spcAft>
                <a:spcPct val="0"/>
              </a:spcAft>
              <a:buAutoNum type="arabicPeriod" startAt="3"/>
            </a:pPr>
            <a:endParaRPr lang="el-GR" sz="2400" dirty="0">
              <a:solidFill>
                <a:schemeClr val="tx1"/>
              </a:solidFill>
              <a:latin typeface="Arial" panose="020B0604020202020204" pitchFamily="34" charset="0"/>
            </a:endParaRPr>
          </a:p>
          <a:p>
            <a:pPr lvl="0" eaLnBrk="0" fontAlgn="base" hangingPunct="0">
              <a:lnSpc>
                <a:spcPct val="100000"/>
              </a:lnSpc>
              <a:spcBef>
                <a:spcPct val="0"/>
              </a:spcBef>
              <a:spcAft>
                <a:spcPct val="0"/>
              </a:spcAft>
            </a:pPr>
            <a:r>
              <a:rPr lang="el-GR" sz="2400" dirty="0">
                <a:solidFill>
                  <a:schemeClr val="tx1"/>
                </a:solidFill>
                <a:latin typeface="Arial" panose="020B0604020202020204" pitchFamily="34" charset="0"/>
              </a:rPr>
              <a:t>Μπορείτε να σκεφτείτε κι ένα πρόβλημα που μπορείτε να βάλετε στους/τις μαθητές/</a:t>
            </a:r>
            <a:r>
              <a:rPr lang="el-GR" sz="2400" dirty="0" err="1">
                <a:solidFill>
                  <a:schemeClr val="tx1"/>
                </a:solidFill>
                <a:latin typeface="Arial" panose="020B0604020202020204" pitchFamily="34" charset="0"/>
              </a:rPr>
              <a:t>τριες</a:t>
            </a:r>
            <a:r>
              <a:rPr lang="el-GR" sz="2400" dirty="0">
                <a:solidFill>
                  <a:schemeClr val="tx1"/>
                </a:solidFill>
                <a:latin typeface="Arial" panose="020B0604020202020204" pitchFamily="34" charset="0"/>
              </a:rPr>
              <a:t> με βάση την προσομοίωση.</a:t>
            </a:r>
            <a:endParaRPr lang="el-GR" dirty="0"/>
          </a:p>
        </p:txBody>
      </p:sp>
    </p:spTree>
    <p:extLst>
      <p:ext uri="{BB962C8B-B14F-4D97-AF65-F5344CB8AC3E}">
        <p14:creationId xmlns:p14="http://schemas.microsoft.com/office/powerpoint/2010/main" val="2268910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0F1C-C10A-42EB-A7B5-779F3F01E8C6}"/>
              </a:ext>
            </a:extLst>
          </p:cNvPr>
          <p:cNvSpPr>
            <a:spLocks noGrp="1"/>
          </p:cNvSpPr>
          <p:nvPr>
            <p:ph type="title"/>
          </p:nvPr>
        </p:nvSpPr>
        <p:spPr>
          <a:xfrm>
            <a:off x="1066800" y="642594"/>
            <a:ext cx="10058400" cy="944906"/>
          </a:xfrm>
        </p:spPr>
        <p:txBody>
          <a:bodyPr>
            <a:normAutofit fontScale="90000"/>
          </a:bodyPr>
          <a:lstStyle/>
          <a:p>
            <a:pPr algn="ctr"/>
            <a:r>
              <a:rPr lang="el-GR" sz="3200" b="1" dirty="0">
                <a:solidFill>
                  <a:schemeClr val="tx2"/>
                </a:solidFill>
              </a:rPr>
              <a:t>ΜΕΘΟΔΟΣ </a:t>
            </a:r>
            <a:r>
              <a:rPr lang="en-US" sz="3200" b="1" dirty="0">
                <a:solidFill>
                  <a:schemeClr val="tx2"/>
                </a:solidFill>
              </a:rPr>
              <a:t>PROJECT</a:t>
            </a:r>
            <a:r>
              <a:rPr lang="el-GR" sz="3200" b="1" dirty="0">
                <a:solidFill>
                  <a:schemeClr val="tx2"/>
                </a:solidFill>
              </a:rPr>
              <a:t> (συνθετική ερευνητική εργασία)</a:t>
            </a:r>
            <a:br>
              <a:rPr lang="en-US" sz="3200" b="1" dirty="0">
                <a:solidFill>
                  <a:schemeClr val="tx2"/>
                </a:solidFill>
              </a:rPr>
            </a:br>
            <a:endParaRPr lang="el-GR" sz="3200" b="1" dirty="0">
              <a:solidFill>
                <a:schemeClr val="tx2"/>
              </a:solidFill>
            </a:endParaRPr>
          </a:p>
        </p:txBody>
      </p:sp>
      <p:sp>
        <p:nvSpPr>
          <p:cNvPr id="3" name="Content Placeholder 2">
            <a:extLst>
              <a:ext uri="{FF2B5EF4-FFF2-40B4-BE49-F238E27FC236}">
                <a16:creationId xmlns:a16="http://schemas.microsoft.com/office/drawing/2014/main" id="{5B67446E-44B9-4D7B-B4A6-FBDB17BBD534}"/>
              </a:ext>
            </a:extLst>
          </p:cNvPr>
          <p:cNvSpPr>
            <a:spLocks noGrp="1"/>
          </p:cNvSpPr>
          <p:nvPr>
            <p:ph idx="1"/>
          </p:nvPr>
        </p:nvSpPr>
        <p:spPr>
          <a:xfrm>
            <a:off x="1066800" y="1587500"/>
            <a:ext cx="10058400" cy="2006600"/>
          </a:xfrm>
        </p:spPr>
        <p:txBody>
          <a:bodyPr/>
          <a:lstStyle/>
          <a:p>
            <a:pPr marL="0" indent="0" algn="just">
              <a:buNone/>
            </a:pPr>
            <a:r>
              <a:rPr lang="el-GR" sz="2400" dirty="0">
                <a:solidFill>
                  <a:schemeClr val="tx2"/>
                </a:solidFill>
              </a:rPr>
              <a:t>Μια ανοικτή και συγχρόνως συλλογική διαδικασία μάθησης, τα όρια της οποίας δεν είναι αυστηρά καθορισμένα αλλά μεταβάλλονται ανάλογα με την εκάστοτε κατάσταση, ανάλογα με τα ενδιαφέροντα που επιδεικνύουν οι συμμετέχοντες και με τελικό σκοπό τη δημιουργική σύνθεση ενός έργου.</a:t>
            </a:r>
          </a:p>
          <a:p>
            <a:endParaRPr lang="el-GR" dirty="0"/>
          </a:p>
        </p:txBody>
      </p:sp>
      <p:pic>
        <p:nvPicPr>
          <p:cNvPr id="4" name="Picture 3">
            <a:extLst>
              <a:ext uri="{FF2B5EF4-FFF2-40B4-BE49-F238E27FC236}">
                <a16:creationId xmlns:a16="http://schemas.microsoft.com/office/drawing/2014/main" id="{5C2636B2-4CDB-4107-995D-0422492A7E85}"/>
              </a:ext>
            </a:extLst>
          </p:cNvPr>
          <p:cNvPicPr>
            <a:picLocks noChangeAspect="1"/>
          </p:cNvPicPr>
          <p:nvPr/>
        </p:nvPicPr>
        <p:blipFill>
          <a:blip r:embed="rId2"/>
          <a:stretch>
            <a:fillRect/>
          </a:stretch>
        </p:blipFill>
        <p:spPr>
          <a:xfrm>
            <a:off x="7681300" y="3848100"/>
            <a:ext cx="3926500" cy="2640330"/>
          </a:xfrm>
          <a:prstGeom prst="rect">
            <a:avLst/>
          </a:prstGeom>
        </p:spPr>
      </p:pic>
    </p:spTree>
    <p:extLst>
      <p:ext uri="{BB962C8B-B14F-4D97-AF65-F5344CB8AC3E}">
        <p14:creationId xmlns:p14="http://schemas.microsoft.com/office/powerpoint/2010/main" val="2215321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A0D6-21A4-462F-8E11-F915EBE17B8C}"/>
              </a:ext>
            </a:extLst>
          </p:cNvPr>
          <p:cNvSpPr>
            <a:spLocks noGrp="1"/>
          </p:cNvSpPr>
          <p:nvPr>
            <p:ph type="title"/>
          </p:nvPr>
        </p:nvSpPr>
        <p:spPr>
          <a:xfrm>
            <a:off x="1066800" y="642594"/>
            <a:ext cx="10058400" cy="690906"/>
          </a:xfrm>
        </p:spPr>
        <p:txBody>
          <a:bodyPr>
            <a:normAutofit/>
          </a:bodyPr>
          <a:lstStyle/>
          <a:p>
            <a:pPr algn="ctr"/>
            <a:r>
              <a:rPr lang="el-GR" sz="3600" b="1" dirty="0">
                <a:solidFill>
                  <a:schemeClr val="tx2"/>
                </a:solidFill>
              </a:rPr>
              <a:t>Παιδαγωγικές αρχές-Προϋποθέσεις</a:t>
            </a:r>
          </a:p>
        </p:txBody>
      </p:sp>
      <p:sp>
        <p:nvSpPr>
          <p:cNvPr id="3" name="Content Placeholder 2">
            <a:extLst>
              <a:ext uri="{FF2B5EF4-FFF2-40B4-BE49-F238E27FC236}">
                <a16:creationId xmlns:a16="http://schemas.microsoft.com/office/drawing/2014/main" id="{CF1984A9-BC62-4260-A755-32B81A20B41F}"/>
              </a:ext>
            </a:extLst>
          </p:cNvPr>
          <p:cNvSpPr>
            <a:spLocks noGrp="1"/>
          </p:cNvSpPr>
          <p:nvPr>
            <p:ph idx="1"/>
          </p:nvPr>
        </p:nvSpPr>
        <p:spPr>
          <a:xfrm>
            <a:off x="1066800" y="1600200"/>
            <a:ext cx="10058400" cy="4434840"/>
          </a:xfrm>
        </p:spPr>
        <p:txBody>
          <a:bodyPr/>
          <a:lstStyle/>
          <a:p>
            <a:endParaRPr lang="el-GR" dirty="0"/>
          </a:p>
          <a:p>
            <a:r>
              <a:rPr lang="en-US" sz="2800" dirty="0"/>
              <a:t>A</a:t>
            </a:r>
            <a:r>
              <a:rPr lang="el-GR" sz="2800" dirty="0" err="1"/>
              <a:t>νακαλυπτική</a:t>
            </a:r>
            <a:r>
              <a:rPr lang="el-GR" sz="2800" dirty="0"/>
              <a:t> μάθηση</a:t>
            </a:r>
            <a:endParaRPr lang="en-US" sz="2800" dirty="0"/>
          </a:p>
          <a:p>
            <a:r>
              <a:rPr lang="el-GR" sz="2800" dirty="0"/>
              <a:t>Διερευνητική μάθηση</a:t>
            </a:r>
          </a:p>
          <a:p>
            <a:r>
              <a:rPr lang="el-GR" sz="2800" dirty="0" err="1"/>
              <a:t>Ομαδοσυνεργατική</a:t>
            </a:r>
            <a:r>
              <a:rPr lang="el-GR" sz="2800" dirty="0"/>
              <a:t> μάθηση</a:t>
            </a:r>
          </a:p>
          <a:p>
            <a:r>
              <a:rPr lang="el-GR" sz="2800" dirty="0"/>
              <a:t>Διαθεματική προσέγγιση </a:t>
            </a:r>
          </a:p>
          <a:p>
            <a:r>
              <a:rPr lang="el-GR" sz="2800" dirty="0"/>
              <a:t>Διεπιστημονική συνεργασία καθηγητών διαφορετικών αντικειμένων</a:t>
            </a:r>
          </a:p>
          <a:p>
            <a:endParaRPr lang="el-GR" dirty="0"/>
          </a:p>
        </p:txBody>
      </p:sp>
    </p:spTree>
    <p:extLst>
      <p:ext uri="{BB962C8B-B14F-4D97-AF65-F5344CB8AC3E}">
        <p14:creationId xmlns:p14="http://schemas.microsoft.com/office/powerpoint/2010/main" val="2469961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3A5B-D14A-47F2-B3C5-D7EBEBA541EF}"/>
              </a:ext>
            </a:extLst>
          </p:cNvPr>
          <p:cNvSpPr>
            <a:spLocks noGrp="1"/>
          </p:cNvSpPr>
          <p:nvPr>
            <p:ph type="title"/>
          </p:nvPr>
        </p:nvSpPr>
        <p:spPr>
          <a:xfrm>
            <a:off x="520699" y="431800"/>
            <a:ext cx="3962401" cy="1371600"/>
          </a:xfrm>
        </p:spPr>
        <p:txBody>
          <a:bodyPr>
            <a:normAutofit/>
          </a:bodyPr>
          <a:lstStyle/>
          <a:p>
            <a:pPr algn="ctr"/>
            <a:r>
              <a:rPr lang="el-GR" b="1" dirty="0">
                <a:solidFill>
                  <a:schemeClr val="tx2"/>
                </a:solidFill>
              </a:rPr>
              <a:t>Δ</a:t>
            </a:r>
            <a:r>
              <a:rPr lang="el-GR" b="1" cap="none" dirty="0">
                <a:solidFill>
                  <a:schemeClr val="tx2"/>
                </a:solidFill>
              </a:rPr>
              <a:t>ομή-Φάσεις υλοποίησης</a:t>
            </a:r>
            <a:endParaRPr lang="el-GR" b="1" dirty="0">
              <a:solidFill>
                <a:schemeClr val="tx2"/>
              </a:solidFill>
            </a:endParaRPr>
          </a:p>
        </p:txBody>
      </p:sp>
      <p:pic>
        <p:nvPicPr>
          <p:cNvPr id="11" name="Content Placeholder 3">
            <a:extLst>
              <a:ext uri="{FF2B5EF4-FFF2-40B4-BE49-F238E27FC236}">
                <a16:creationId xmlns:a16="http://schemas.microsoft.com/office/drawing/2014/main" id="{57251E6A-3D7A-44F0-B903-FAAC1F3E979C}"/>
              </a:ext>
            </a:extLst>
          </p:cNvPr>
          <p:cNvPicPr>
            <a:picLocks noChangeAspect="1"/>
          </p:cNvPicPr>
          <p:nvPr/>
        </p:nvPicPr>
        <p:blipFill>
          <a:blip r:embed="rId2"/>
          <a:stretch>
            <a:fillRect/>
          </a:stretch>
        </p:blipFill>
        <p:spPr>
          <a:xfrm>
            <a:off x="5435600" y="361950"/>
            <a:ext cx="6413500" cy="6394450"/>
          </a:xfrm>
          <a:prstGeom prst="rect">
            <a:avLst/>
          </a:prstGeom>
        </p:spPr>
      </p:pic>
      <p:sp>
        <p:nvSpPr>
          <p:cNvPr id="4" name="Title 1">
            <a:extLst>
              <a:ext uri="{FF2B5EF4-FFF2-40B4-BE49-F238E27FC236}">
                <a16:creationId xmlns:a16="http://schemas.microsoft.com/office/drawing/2014/main" id="{2684F9C3-35C2-42C8-8282-58FE39E6AD96}"/>
              </a:ext>
            </a:extLst>
          </p:cNvPr>
          <p:cNvSpPr txBox="1">
            <a:spLocks/>
          </p:cNvSpPr>
          <p:nvPr/>
        </p:nvSpPr>
        <p:spPr>
          <a:xfrm>
            <a:off x="520699" y="3365500"/>
            <a:ext cx="3962401" cy="1016000"/>
          </a:xfrm>
          <a:prstGeom prst="rect">
            <a:avLst/>
          </a:prstGeom>
        </p:spPr>
        <p:txBody>
          <a:bodyPr vert="horz" lIns="91440" tIns="45720" rIns="91440" bIns="45720" rtlCol="0" anchor="b" anchorCtr="0">
            <a:normAutofit fontScale="97500"/>
          </a:bodyPr>
          <a:lstStyle>
            <a:lvl1pPr algn="l" defTabSz="914400" rtl="0" eaLnBrk="1" latinLnBrk="0" hangingPunct="1">
              <a:lnSpc>
                <a:spcPts val="4000"/>
              </a:lnSpc>
              <a:spcBef>
                <a:spcPct val="0"/>
              </a:spcBef>
              <a:buNone/>
              <a:defRPr sz="3200" kern="1200" cap="all" baseline="0">
                <a:solidFill>
                  <a:schemeClr val="tx1"/>
                </a:solidFill>
                <a:latin typeface="+mj-lt"/>
                <a:ea typeface="+mj-ea"/>
                <a:cs typeface="+mj-cs"/>
              </a:defRPr>
            </a:lvl1pPr>
          </a:lstStyle>
          <a:p>
            <a:pPr algn="ctr"/>
            <a:endParaRPr lang="el-GR" dirty="0"/>
          </a:p>
        </p:txBody>
      </p:sp>
      <p:sp>
        <p:nvSpPr>
          <p:cNvPr id="3" name="Rectangle 2">
            <a:extLst>
              <a:ext uri="{FF2B5EF4-FFF2-40B4-BE49-F238E27FC236}">
                <a16:creationId xmlns:a16="http://schemas.microsoft.com/office/drawing/2014/main" id="{F1CEF840-A750-4422-B46E-DE8EE9035A7E}"/>
              </a:ext>
            </a:extLst>
          </p:cNvPr>
          <p:cNvSpPr/>
          <p:nvPr/>
        </p:nvSpPr>
        <p:spPr>
          <a:xfrm>
            <a:off x="850900" y="1917700"/>
            <a:ext cx="4102100" cy="441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2"/>
                </a:solidFill>
              </a:rPr>
              <a:t>Η ανάπτυξη σχεδίου εργασίας ακολουθεί τις</a:t>
            </a:r>
            <a:r>
              <a:rPr lang="en-US" dirty="0">
                <a:solidFill>
                  <a:schemeClr val="tx2"/>
                </a:solidFill>
              </a:rPr>
              <a:t> </a:t>
            </a:r>
            <a:r>
              <a:rPr lang="el-GR" dirty="0">
                <a:solidFill>
                  <a:schemeClr val="tx2"/>
                </a:solidFill>
              </a:rPr>
              <a:t>ακόλουθες φάσεις:</a:t>
            </a:r>
          </a:p>
          <a:p>
            <a:r>
              <a:rPr lang="el-GR" dirty="0">
                <a:solidFill>
                  <a:schemeClr val="tx2"/>
                </a:solidFill>
              </a:rPr>
              <a:t> ανάπτυξη προβληματισμού,</a:t>
            </a:r>
          </a:p>
          <a:p>
            <a:r>
              <a:rPr lang="el-GR" dirty="0">
                <a:solidFill>
                  <a:schemeClr val="tx2"/>
                </a:solidFill>
              </a:rPr>
              <a:t> επιλογή θέματος,</a:t>
            </a:r>
          </a:p>
          <a:p>
            <a:r>
              <a:rPr lang="el-GR" dirty="0">
                <a:solidFill>
                  <a:schemeClr val="tx2"/>
                </a:solidFill>
              </a:rPr>
              <a:t> συλλογικός προγραμματισμός,</a:t>
            </a:r>
          </a:p>
          <a:p>
            <a:r>
              <a:rPr lang="el-GR" dirty="0">
                <a:solidFill>
                  <a:schemeClr val="tx2"/>
                </a:solidFill>
              </a:rPr>
              <a:t> χωρισμός σε ομάδες,</a:t>
            </a:r>
          </a:p>
          <a:p>
            <a:r>
              <a:rPr lang="el-GR" dirty="0">
                <a:solidFill>
                  <a:schemeClr val="tx2"/>
                </a:solidFill>
              </a:rPr>
              <a:t> </a:t>
            </a:r>
            <a:r>
              <a:rPr lang="el-GR" dirty="0" err="1">
                <a:solidFill>
                  <a:schemeClr val="tx2"/>
                </a:solidFill>
              </a:rPr>
              <a:t>ενδο</a:t>
            </a:r>
            <a:r>
              <a:rPr lang="en-US" dirty="0">
                <a:solidFill>
                  <a:schemeClr val="tx2"/>
                </a:solidFill>
              </a:rPr>
              <a:t>-</a:t>
            </a:r>
            <a:r>
              <a:rPr lang="el-GR" dirty="0">
                <a:solidFill>
                  <a:schemeClr val="tx2"/>
                </a:solidFill>
              </a:rPr>
              <a:t>ομαδικός προγραμματισμός,</a:t>
            </a:r>
          </a:p>
          <a:p>
            <a:r>
              <a:rPr lang="el-GR" dirty="0">
                <a:solidFill>
                  <a:schemeClr val="tx2"/>
                </a:solidFill>
              </a:rPr>
              <a:t> διεξαγωγή του έργου,</a:t>
            </a:r>
          </a:p>
          <a:p>
            <a:r>
              <a:rPr lang="el-GR" dirty="0">
                <a:solidFill>
                  <a:schemeClr val="tx2"/>
                </a:solidFill>
              </a:rPr>
              <a:t> παρουσίαση,</a:t>
            </a:r>
          </a:p>
          <a:p>
            <a:r>
              <a:rPr lang="el-GR" dirty="0">
                <a:solidFill>
                  <a:schemeClr val="tx2"/>
                </a:solidFill>
              </a:rPr>
              <a:t> ανατροφοδότηση</a:t>
            </a:r>
          </a:p>
        </p:txBody>
      </p:sp>
    </p:spTree>
    <p:extLst>
      <p:ext uri="{BB962C8B-B14F-4D97-AF65-F5344CB8AC3E}">
        <p14:creationId xmlns:p14="http://schemas.microsoft.com/office/powerpoint/2010/main" val="3756619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BF15B-A0EA-4EFF-9A5B-37692FF7FEE3}"/>
              </a:ext>
            </a:extLst>
          </p:cNvPr>
          <p:cNvSpPr>
            <a:spLocks noGrp="1"/>
          </p:cNvSpPr>
          <p:nvPr>
            <p:ph type="title"/>
          </p:nvPr>
        </p:nvSpPr>
        <p:spPr>
          <a:xfrm>
            <a:off x="457199" y="685800"/>
            <a:ext cx="6959601" cy="2146300"/>
          </a:xfrm>
        </p:spPr>
        <p:txBody>
          <a:bodyPr>
            <a:normAutofit fontScale="90000"/>
          </a:bodyPr>
          <a:lstStyle/>
          <a:p>
            <a:pPr>
              <a:lnSpc>
                <a:spcPct val="100000"/>
              </a:lnSpc>
            </a:pPr>
            <a:br>
              <a:rPr lang="el-GR" dirty="0"/>
            </a:br>
            <a:r>
              <a:rPr lang="el-GR" sz="2700" dirty="0"/>
              <a:t>Ομαδική εργασία για το Project της </a:t>
            </a:r>
            <a:r>
              <a:rPr lang="el-GR" sz="2700" dirty="0" err="1"/>
              <a:t>Α΄Λυκείου</a:t>
            </a:r>
            <a:r>
              <a:rPr lang="el-GR" sz="2700" dirty="0"/>
              <a:t> με θέμα: </a:t>
            </a:r>
            <a:r>
              <a:rPr lang="el-GR" sz="2700" b="1" i="1" dirty="0"/>
              <a:t>«Άσκηση και διατροφή»</a:t>
            </a:r>
            <a:r>
              <a:rPr lang="en-US" sz="2700" b="1" i="1" dirty="0"/>
              <a:t>, </a:t>
            </a:r>
            <a:r>
              <a:rPr lang="el-GR" sz="2700" b="1" i="1" dirty="0" err="1"/>
              <a:t>8</a:t>
            </a:r>
            <a:r>
              <a:rPr lang="el-GR" sz="2700" b="1" i="1" baseline="30000" dirty="0" err="1"/>
              <a:t>ο</a:t>
            </a:r>
            <a:r>
              <a:rPr lang="el-GR" sz="2700" b="1" i="1" dirty="0"/>
              <a:t> Γυμν.-</a:t>
            </a:r>
            <a:r>
              <a:rPr lang="el-GR" sz="2700" b="1" i="1" dirty="0" err="1"/>
              <a:t>Λ.Τ</a:t>
            </a:r>
            <a:r>
              <a:rPr lang="el-GR" sz="2700" b="1" i="1" dirty="0"/>
              <a:t> Χαλανδρίου, 2019-20 (</a:t>
            </a:r>
            <a:r>
              <a:rPr lang="el-GR" sz="2000" b="1" i="1" dirty="0"/>
              <a:t>υπάρχει στο διαδίκτυο και στο </a:t>
            </a:r>
            <a:r>
              <a:rPr lang="en-US" sz="2000" b="1" i="1" dirty="0"/>
              <a:t>e-class</a:t>
            </a:r>
            <a:r>
              <a:rPr lang="el-GR" sz="2700" b="1" i="1" dirty="0"/>
              <a:t>)</a:t>
            </a:r>
            <a:br>
              <a:rPr lang="el-GR" sz="2700" dirty="0"/>
            </a:br>
            <a:endParaRPr lang="el-GR" sz="2700" dirty="0"/>
          </a:p>
        </p:txBody>
      </p:sp>
      <p:sp>
        <p:nvSpPr>
          <p:cNvPr id="3" name="Text Placeholder 2">
            <a:extLst>
              <a:ext uri="{FF2B5EF4-FFF2-40B4-BE49-F238E27FC236}">
                <a16:creationId xmlns:a16="http://schemas.microsoft.com/office/drawing/2014/main" id="{FFE388C7-BE62-4D6F-8596-6F00E35DF60D}"/>
              </a:ext>
            </a:extLst>
          </p:cNvPr>
          <p:cNvSpPr>
            <a:spLocks noGrp="1"/>
          </p:cNvSpPr>
          <p:nvPr>
            <p:ph type="body" sz="quarter" idx="14"/>
          </p:nvPr>
        </p:nvSpPr>
        <p:spPr>
          <a:xfrm>
            <a:off x="457200" y="2768600"/>
            <a:ext cx="6591300" cy="3860800"/>
          </a:xfrm>
        </p:spPr>
        <p:txBody>
          <a:bodyPr/>
          <a:lstStyle/>
          <a:p>
            <a:r>
              <a:rPr lang="el-GR" b="1" dirty="0"/>
              <a:t>Περιεχόμενα </a:t>
            </a:r>
            <a:endParaRPr lang="el-GR" dirty="0"/>
          </a:p>
          <a:p>
            <a:r>
              <a:rPr lang="el-GR" dirty="0"/>
              <a:t>Ομάδα εργασίας…….…………………………..………….…………..……..</a:t>
            </a:r>
            <a:r>
              <a:rPr lang="en-US" dirty="0"/>
              <a:t> </a:t>
            </a:r>
            <a:r>
              <a:rPr lang="el-GR" dirty="0"/>
              <a:t>3 </a:t>
            </a:r>
          </a:p>
          <a:p>
            <a:r>
              <a:rPr lang="el-GR" dirty="0"/>
              <a:t>Άσκηση και Αθλητισμός….……….……….………………………….……4 </a:t>
            </a:r>
          </a:p>
          <a:p>
            <a:r>
              <a:rPr lang="el-GR" dirty="0"/>
              <a:t>Οφέλη Άσκησης…………………………………………………………………5 </a:t>
            </a:r>
          </a:p>
          <a:p>
            <a:r>
              <a:rPr lang="el-GR" dirty="0"/>
              <a:t>Διατροφή……………………………………………………………………...……6 </a:t>
            </a:r>
          </a:p>
          <a:p>
            <a:r>
              <a:rPr lang="el-GR" dirty="0"/>
              <a:t>Μεσογειακή Διατροφή……………………………………………………….7 </a:t>
            </a:r>
          </a:p>
          <a:p>
            <a:r>
              <a:rPr lang="el-GR" dirty="0"/>
              <a:t>Το Νερό………………………………………………………………………………8 </a:t>
            </a:r>
          </a:p>
          <a:p>
            <a:r>
              <a:rPr lang="el-GR" dirty="0"/>
              <a:t>Αθλητισμός και</a:t>
            </a:r>
            <a:r>
              <a:rPr lang="en-US" dirty="0"/>
              <a:t> </a:t>
            </a:r>
            <a:r>
              <a:rPr lang="el-GR" dirty="0"/>
              <a:t>Διατροφή………………..………………………………</a:t>
            </a:r>
            <a:r>
              <a:rPr lang="en-US" dirty="0"/>
              <a:t>.</a:t>
            </a:r>
            <a:r>
              <a:rPr lang="el-GR" dirty="0"/>
              <a:t>9 </a:t>
            </a:r>
          </a:p>
          <a:p>
            <a:r>
              <a:rPr lang="el-GR" dirty="0"/>
              <a:t>Δράσεις ομάδας……………………………………………………..…..10-14 </a:t>
            </a:r>
          </a:p>
          <a:p>
            <a:r>
              <a:rPr lang="el-GR" dirty="0"/>
              <a:t>Βιβλιογραφία……………………………………………………………………15 </a:t>
            </a:r>
          </a:p>
          <a:p>
            <a:endParaRPr lang="el-GR" dirty="0"/>
          </a:p>
        </p:txBody>
      </p:sp>
      <p:pic>
        <p:nvPicPr>
          <p:cNvPr id="5" name="Picture 4">
            <a:extLst>
              <a:ext uri="{FF2B5EF4-FFF2-40B4-BE49-F238E27FC236}">
                <a16:creationId xmlns:a16="http://schemas.microsoft.com/office/drawing/2014/main" id="{D58F50C5-2327-49BA-B79D-D6CE6B18F3AD}"/>
              </a:ext>
            </a:extLst>
          </p:cNvPr>
          <p:cNvPicPr>
            <a:picLocks noChangeAspect="1"/>
          </p:cNvPicPr>
          <p:nvPr/>
        </p:nvPicPr>
        <p:blipFill>
          <a:blip r:embed="rId2"/>
          <a:stretch>
            <a:fillRect/>
          </a:stretch>
        </p:blipFill>
        <p:spPr>
          <a:xfrm>
            <a:off x="7302500" y="952500"/>
            <a:ext cx="4521200" cy="4902200"/>
          </a:xfrm>
          <a:prstGeom prst="rect">
            <a:avLst/>
          </a:prstGeom>
        </p:spPr>
      </p:pic>
    </p:spTree>
    <p:extLst>
      <p:ext uri="{BB962C8B-B14F-4D97-AF65-F5344CB8AC3E}">
        <p14:creationId xmlns:p14="http://schemas.microsoft.com/office/powerpoint/2010/main" val="3467529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E6D1-87A4-4DD3-B8EA-C1659C3973F2}"/>
              </a:ext>
            </a:extLst>
          </p:cNvPr>
          <p:cNvSpPr>
            <a:spLocks noGrp="1"/>
          </p:cNvSpPr>
          <p:nvPr>
            <p:ph type="title"/>
          </p:nvPr>
        </p:nvSpPr>
        <p:spPr>
          <a:xfrm>
            <a:off x="457199" y="342900"/>
            <a:ext cx="10477501" cy="787400"/>
          </a:xfrm>
        </p:spPr>
        <p:txBody>
          <a:bodyPr>
            <a:normAutofit/>
          </a:bodyPr>
          <a:lstStyle/>
          <a:p>
            <a:pPr algn="ctr"/>
            <a:r>
              <a:rPr lang="el-GR" sz="2800" b="1" dirty="0"/>
              <a:t>ΚΑΤΑΙΓΙΣΜΟΣ ΙΔΕΩΝ (</a:t>
            </a:r>
            <a:r>
              <a:rPr lang="en-US" sz="2800" b="1" dirty="0"/>
              <a:t>BRAINSTORMING)</a:t>
            </a:r>
            <a:endParaRPr lang="el-GR" sz="2800" b="1" dirty="0"/>
          </a:p>
        </p:txBody>
      </p:sp>
      <p:sp>
        <p:nvSpPr>
          <p:cNvPr id="3" name="Text Placeholder 2">
            <a:extLst>
              <a:ext uri="{FF2B5EF4-FFF2-40B4-BE49-F238E27FC236}">
                <a16:creationId xmlns:a16="http://schemas.microsoft.com/office/drawing/2014/main" id="{4466A8FC-9930-414B-A536-A7FE987D1E20}"/>
              </a:ext>
            </a:extLst>
          </p:cNvPr>
          <p:cNvSpPr>
            <a:spLocks noGrp="1"/>
          </p:cNvSpPr>
          <p:nvPr>
            <p:ph type="body" sz="quarter" idx="14"/>
          </p:nvPr>
        </p:nvSpPr>
        <p:spPr>
          <a:xfrm>
            <a:off x="457200" y="1498600"/>
            <a:ext cx="10617200" cy="4622800"/>
          </a:xfrm>
        </p:spPr>
        <p:txBody>
          <a:bodyPr/>
          <a:lstStyle/>
          <a:p>
            <a:endParaRPr lang="el-GR" dirty="0"/>
          </a:p>
          <a:p>
            <a:r>
              <a:rPr lang="el-GR" sz="2400" dirty="0"/>
              <a:t>Οι μαθητές παρακινούνται να προτείνουν αυθόρμητα διάφορες ιδέες σε μία ερώτηση που τίθεται. Οι ιδέες σημειώνονται στον πίνακα και στη συνέχεια , μέσα από ερωτήσεις – απαντήσεις, σχολιάζονται από την ομάδα και γίνεται σύνθεση των απόψεων. </a:t>
            </a:r>
          </a:p>
          <a:p>
            <a:endParaRPr lang="el-GR" dirty="0"/>
          </a:p>
          <a:p>
            <a:r>
              <a:rPr lang="el-GR" sz="2400" dirty="0"/>
              <a:t>Ο καταιγισμός ιδεών ως διδακτική τεχνική επιτρέπει οι συμμετέχοντες να ανακαλέσουν στη μνήμη τους και να εκφράσουν </a:t>
            </a:r>
            <a:r>
              <a:rPr lang="el-GR" sz="2400" dirty="0" err="1"/>
              <a:t>προϋπάρχουσες</a:t>
            </a:r>
            <a:r>
              <a:rPr lang="el-GR" sz="2400" dirty="0"/>
              <a:t> γνώσεις και εμπειρίες, προκειμένου μέσω της διδασκαλίας και της μάθησης να συγκροτήσουν νέες γνώσεις.</a:t>
            </a:r>
          </a:p>
          <a:p>
            <a:endParaRPr lang="el-GR" sz="2400" dirty="0"/>
          </a:p>
          <a:p>
            <a:endParaRPr lang="el-GR" dirty="0"/>
          </a:p>
        </p:txBody>
      </p:sp>
    </p:spTree>
    <p:extLst>
      <p:ext uri="{BB962C8B-B14F-4D97-AF65-F5344CB8AC3E}">
        <p14:creationId xmlns:p14="http://schemas.microsoft.com/office/powerpoint/2010/main" val="1210925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9CF8-74D7-49E9-B6BC-5FB7D353390E}"/>
              </a:ext>
            </a:extLst>
          </p:cNvPr>
          <p:cNvSpPr>
            <a:spLocks noGrp="1"/>
          </p:cNvSpPr>
          <p:nvPr>
            <p:ph type="title"/>
          </p:nvPr>
        </p:nvSpPr>
        <p:spPr>
          <a:xfrm>
            <a:off x="4965699" y="685800"/>
            <a:ext cx="6261101" cy="5803900"/>
          </a:xfrm>
        </p:spPr>
        <p:txBody>
          <a:bodyPr>
            <a:normAutofit/>
          </a:bodyPr>
          <a:lstStyle/>
          <a:p>
            <a:r>
              <a:rPr lang="el-GR" sz="2800" b="1" cap="none" dirty="0">
                <a:latin typeface="+mn-lt"/>
              </a:rPr>
              <a:t>ΠΛΕΟΝΕΚΤΗΜΑΤΑ</a:t>
            </a:r>
            <a:br>
              <a:rPr lang="el-GR" sz="2800" b="1" cap="none" dirty="0">
                <a:latin typeface="+mn-lt"/>
              </a:rPr>
            </a:br>
            <a:br>
              <a:rPr lang="el-GR" sz="2800" b="1" cap="none" dirty="0">
                <a:latin typeface="+mn-lt"/>
              </a:rPr>
            </a:br>
            <a:br>
              <a:rPr lang="en-US" sz="2800" cap="none" dirty="0"/>
            </a:br>
            <a:r>
              <a:rPr lang="el-GR" sz="2800" cap="none" dirty="0"/>
              <a:t>Μυεί τους μαθητές στον προγραμματισμό, στην</a:t>
            </a:r>
            <a:r>
              <a:rPr lang="en-US" sz="2800" cap="none" dirty="0"/>
              <a:t> </a:t>
            </a:r>
            <a:r>
              <a:rPr lang="el-GR" sz="2800" cap="none" dirty="0"/>
              <a:t>αυτοπειθαρχία, στην εκδήλωση προβληματισμών</a:t>
            </a:r>
            <a:r>
              <a:rPr lang="en-US" sz="2800" cap="none" dirty="0"/>
              <a:t>.</a:t>
            </a:r>
            <a:br>
              <a:rPr lang="en-US" sz="2800" cap="none" dirty="0"/>
            </a:br>
            <a:br>
              <a:rPr lang="el-GR" sz="2800" cap="none" dirty="0"/>
            </a:br>
            <a:r>
              <a:rPr lang="en-US" sz="2800" cap="none" dirty="0"/>
              <a:t>K</a:t>
            </a:r>
            <a:r>
              <a:rPr lang="el-GR" sz="2800" cap="none" dirty="0" err="1"/>
              <a:t>αλλιεργούνται</a:t>
            </a:r>
            <a:r>
              <a:rPr lang="el-GR" sz="2800" cap="none" dirty="0"/>
              <a:t> δημοκρατικές διαδικασίες</a:t>
            </a:r>
            <a:r>
              <a:rPr lang="en-US" sz="2800" cap="none" dirty="0"/>
              <a:t>.</a:t>
            </a:r>
            <a:br>
              <a:rPr lang="en-US" sz="2800" cap="none" dirty="0"/>
            </a:br>
            <a:br>
              <a:rPr lang="el-GR" sz="2800" cap="none" dirty="0"/>
            </a:br>
            <a:r>
              <a:rPr lang="el-GR" sz="2800" cap="none" dirty="0"/>
              <a:t>Περιορίζεται η πρωτοκαθεδρία του σχολικού εγχειριδίου.</a:t>
            </a:r>
          </a:p>
        </p:txBody>
      </p:sp>
      <p:sp>
        <p:nvSpPr>
          <p:cNvPr id="3" name="Text Placeholder 2">
            <a:extLst>
              <a:ext uri="{FF2B5EF4-FFF2-40B4-BE49-F238E27FC236}">
                <a16:creationId xmlns:a16="http://schemas.microsoft.com/office/drawing/2014/main" id="{4672CDD0-03CC-4F80-A6B0-4DFE5775D66D}"/>
              </a:ext>
            </a:extLst>
          </p:cNvPr>
          <p:cNvSpPr>
            <a:spLocks noGrp="1"/>
          </p:cNvSpPr>
          <p:nvPr>
            <p:ph type="body" sz="quarter" idx="14"/>
          </p:nvPr>
        </p:nvSpPr>
        <p:spPr>
          <a:xfrm>
            <a:off x="457200" y="2362200"/>
            <a:ext cx="3683000" cy="4597400"/>
          </a:xfrm>
        </p:spPr>
        <p:txBody>
          <a:bodyPr/>
          <a:lstStyle/>
          <a:p>
            <a:r>
              <a:rPr lang="el-GR" sz="2000" b="1" dirty="0"/>
              <a:t>ΜΕΙΟΝΕΚΤΗΜΑΤΑ</a:t>
            </a:r>
          </a:p>
          <a:p>
            <a:r>
              <a:rPr lang="el-GR" sz="2000" dirty="0"/>
              <a:t>Δεν προσφέρεται για αξιολόγηση της ατομικής σχολικής</a:t>
            </a:r>
            <a:r>
              <a:rPr lang="en-US" sz="2000" dirty="0"/>
              <a:t> </a:t>
            </a:r>
            <a:r>
              <a:rPr lang="el-GR" sz="2000" dirty="0"/>
              <a:t>επίδοσης του μαθητή αφού το έργο που παράγεται είναι</a:t>
            </a:r>
            <a:r>
              <a:rPr lang="en-US" sz="2000" dirty="0"/>
              <a:t> </a:t>
            </a:r>
            <a:r>
              <a:rPr lang="el-GR" sz="2000" dirty="0"/>
              <a:t>ομαδικό κι άρα η αξιολόγηση να αφορά μόνο την ομάδα.</a:t>
            </a:r>
          </a:p>
          <a:p>
            <a:endParaRPr lang="el-GR" sz="2000" dirty="0"/>
          </a:p>
          <a:p>
            <a:r>
              <a:rPr lang="el-GR" sz="2000" dirty="0"/>
              <a:t>Ελλείψεις στην επιμόρφωση των εκπαιδευτικών.</a:t>
            </a:r>
          </a:p>
        </p:txBody>
      </p:sp>
      <p:sp>
        <p:nvSpPr>
          <p:cNvPr id="5" name="Rectangle 4">
            <a:extLst>
              <a:ext uri="{FF2B5EF4-FFF2-40B4-BE49-F238E27FC236}">
                <a16:creationId xmlns:a16="http://schemas.microsoft.com/office/drawing/2014/main" id="{3C37E2D9-BC43-497A-88BD-240687814788}"/>
              </a:ext>
            </a:extLst>
          </p:cNvPr>
          <p:cNvSpPr/>
          <p:nvPr/>
        </p:nvSpPr>
        <p:spPr>
          <a:xfrm>
            <a:off x="673100" y="508000"/>
            <a:ext cx="3937000" cy="128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rPr>
              <a:t>ΠΛΕΟΝΕΚΤΗΜΑΤΑ ΚΑΙ ΜΕΙΟΝΕΚΤΗΜΑΤΑ ΤΟΥ </a:t>
            </a:r>
            <a:r>
              <a:rPr lang="en-US" sz="2400" dirty="0">
                <a:solidFill>
                  <a:schemeClr val="tx1"/>
                </a:solidFill>
              </a:rPr>
              <a:t>PROJECT</a:t>
            </a:r>
            <a:endParaRPr lang="el-GR" sz="2400" dirty="0">
              <a:solidFill>
                <a:schemeClr val="tx1"/>
              </a:solidFill>
            </a:endParaRPr>
          </a:p>
        </p:txBody>
      </p:sp>
    </p:spTree>
    <p:extLst>
      <p:ext uri="{BB962C8B-B14F-4D97-AF65-F5344CB8AC3E}">
        <p14:creationId xmlns:p14="http://schemas.microsoft.com/office/powerpoint/2010/main" val="2134863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05CA-4392-452D-A37A-B586A3E37690}"/>
              </a:ext>
            </a:extLst>
          </p:cNvPr>
          <p:cNvSpPr>
            <a:spLocks noGrp="1"/>
          </p:cNvSpPr>
          <p:nvPr>
            <p:ph type="title"/>
          </p:nvPr>
        </p:nvSpPr>
        <p:spPr>
          <a:xfrm>
            <a:off x="1308100" y="342900"/>
            <a:ext cx="7810500" cy="622300"/>
          </a:xfrm>
        </p:spPr>
        <p:txBody>
          <a:bodyPr>
            <a:normAutofit fontScale="90000"/>
          </a:bodyPr>
          <a:lstStyle/>
          <a:p>
            <a:pPr algn="ctr"/>
            <a:r>
              <a:rPr lang="el-GR" b="1" dirty="0" err="1"/>
              <a:t>Αξιολογηση</a:t>
            </a:r>
            <a:r>
              <a:rPr lang="el-GR" b="1" dirty="0"/>
              <a:t> του </a:t>
            </a:r>
            <a:r>
              <a:rPr lang="el-GR" b="1" dirty="0" err="1"/>
              <a:t>προτζεκτ</a:t>
            </a:r>
            <a:r>
              <a:rPr lang="el-GR" b="1" dirty="0"/>
              <a:t> (κλίμακα 1-4)</a:t>
            </a:r>
          </a:p>
        </p:txBody>
      </p:sp>
      <p:graphicFrame>
        <p:nvGraphicFramePr>
          <p:cNvPr id="11" name="Table 4">
            <a:extLst>
              <a:ext uri="{FF2B5EF4-FFF2-40B4-BE49-F238E27FC236}">
                <a16:creationId xmlns:a16="http://schemas.microsoft.com/office/drawing/2014/main" id="{89294578-B2D3-4B88-A4EB-87FB34AC1B7E}"/>
              </a:ext>
            </a:extLst>
          </p:cNvPr>
          <p:cNvGraphicFramePr>
            <a:graphicFrameLocks/>
          </p:cNvGraphicFramePr>
          <p:nvPr>
            <p:extLst>
              <p:ext uri="{D42A27DB-BD31-4B8C-83A1-F6EECF244321}">
                <p14:modId xmlns:p14="http://schemas.microsoft.com/office/powerpoint/2010/main" val="1421189282"/>
              </p:ext>
            </p:extLst>
          </p:nvPr>
        </p:nvGraphicFramePr>
        <p:xfrm>
          <a:off x="1663700" y="1231901"/>
          <a:ext cx="8559800" cy="5547562"/>
        </p:xfrm>
        <a:graphic>
          <a:graphicData uri="http://schemas.openxmlformats.org/drawingml/2006/table">
            <a:tbl>
              <a:tblPr firstRow="1" bandRow="1">
                <a:tableStyleId>{7DF18680-E054-41AD-8BC1-D1AEF772440D}</a:tableStyleId>
              </a:tblPr>
              <a:tblGrid>
                <a:gridCol w="4467066">
                  <a:extLst>
                    <a:ext uri="{9D8B030D-6E8A-4147-A177-3AD203B41FA5}">
                      <a16:colId xmlns:a16="http://schemas.microsoft.com/office/drawing/2014/main" val="2340581592"/>
                    </a:ext>
                  </a:extLst>
                </a:gridCol>
                <a:gridCol w="1172488">
                  <a:extLst>
                    <a:ext uri="{9D8B030D-6E8A-4147-A177-3AD203B41FA5}">
                      <a16:colId xmlns:a16="http://schemas.microsoft.com/office/drawing/2014/main" val="2279270495"/>
                    </a:ext>
                  </a:extLst>
                </a:gridCol>
                <a:gridCol w="1048568">
                  <a:extLst>
                    <a:ext uri="{9D8B030D-6E8A-4147-A177-3AD203B41FA5}">
                      <a16:colId xmlns:a16="http://schemas.microsoft.com/office/drawing/2014/main" val="3549401534"/>
                    </a:ext>
                  </a:extLst>
                </a:gridCol>
                <a:gridCol w="867005">
                  <a:extLst>
                    <a:ext uri="{9D8B030D-6E8A-4147-A177-3AD203B41FA5}">
                      <a16:colId xmlns:a16="http://schemas.microsoft.com/office/drawing/2014/main" val="3625789443"/>
                    </a:ext>
                  </a:extLst>
                </a:gridCol>
                <a:gridCol w="1004673">
                  <a:extLst>
                    <a:ext uri="{9D8B030D-6E8A-4147-A177-3AD203B41FA5}">
                      <a16:colId xmlns:a16="http://schemas.microsoft.com/office/drawing/2014/main" val="2002920210"/>
                    </a:ext>
                  </a:extLst>
                </a:gridCol>
              </a:tblGrid>
              <a:tr h="352320">
                <a:tc>
                  <a:txBody>
                    <a:bodyPr/>
                    <a:lstStyle/>
                    <a:p>
                      <a:endParaRPr lang="el-GR" dirty="0"/>
                    </a:p>
                  </a:txBody>
                  <a:tcPr/>
                </a:tc>
                <a:tc>
                  <a:txBody>
                    <a:bodyPr/>
                    <a:lstStyle/>
                    <a:p>
                      <a:r>
                        <a:rPr lang="el-GR" dirty="0"/>
                        <a:t>1</a:t>
                      </a:r>
                      <a:endParaRPr lang="el-GR" b="0" dirty="0">
                        <a:solidFill>
                          <a:schemeClr val="bg1"/>
                        </a:solidFill>
                      </a:endParaRPr>
                    </a:p>
                  </a:txBody>
                  <a:tcPr/>
                </a:tc>
                <a:tc>
                  <a:txBody>
                    <a:bodyPr/>
                    <a:lstStyle/>
                    <a:p>
                      <a:r>
                        <a:rPr lang="el-GR" dirty="0"/>
                        <a:t>2</a:t>
                      </a:r>
                      <a:endParaRPr lang="el-GR" b="0" dirty="0">
                        <a:solidFill>
                          <a:schemeClr val="bg1"/>
                        </a:solidFill>
                      </a:endParaRPr>
                    </a:p>
                  </a:txBody>
                  <a:tcPr/>
                </a:tc>
                <a:tc>
                  <a:txBody>
                    <a:bodyPr/>
                    <a:lstStyle/>
                    <a:p>
                      <a:r>
                        <a:rPr lang="el-GR" dirty="0"/>
                        <a:t>3</a:t>
                      </a:r>
                      <a:endParaRPr lang="el-GR" b="0" dirty="0">
                        <a:solidFill>
                          <a:schemeClr val="bg1"/>
                        </a:solidFill>
                      </a:endParaRPr>
                    </a:p>
                  </a:txBody>
                  <a:tcPr/>
                </a:tc>
                <a:tc>
                  <a:txBody>
                    <a:bodyPr/>
                    <a:lstStyle/>
                    <a:p>
                      <a:r>
                        <a:rPr lang="el-GR" dirty="0"/>
                        <a:t>4</a:t>
                      </a:r>
                      <a:endParaRPr lang="el-GR" b="0" dirty="0">
                        <a:solidFill>
                          <a:schemeClr val="bg1"/>
                        </a:solidFill>
                      </a:endParaRPr>
                    </a:p>
                  </a:txBody>
                  <a:tcPr/>
                </a:tc>
                <a:extLst>
                  <a:ext uri="{0D108BD9-81ED-4DB2-BD59-A6C34878D82A}">
                    <a16:rowId xmlns:a16="http://schemas.microsoft.com/office/drawing/2014/main" val="1100650634"/>
                  </a:ext>
                </a:extLst>
              </a:tr>
              <a:tr h="352320">
                <a:tc>
                  <a:txBody>
                    <a:bodyPr/>
                    <a:lstStyle/>
                    <a:p>
                      <a:r>
                        <a:rPr lang="el-GR" dirty="0"/>
                        <a:t>Γραπτή εργασία</a:t>
                      </a:r>
                    </a:p>
                  </a:txBody>
                  <a:tcPr/>
                </a:tc>
                <a:tc>
                  <a:txBody>
                    <a:bodyPr/>
                    <a:lstStyle/>
                    <a:p>
                      <a:r>
                        <a:rPr lang="el-GR" dirty="0"/>
                        <a:t>-</a:t>
                      </a:r>
                    </a:p>
                  </a:txBody>
                  <a:tcPr>
                    <a:solidFill>
                      <a:schemeClr val="accent5"/>
                    </a:solidFill>
                  </a:tcPr>
                </a:tc>
                <a:tc>
                  <a:txBody>
                    <a:bodyPr/>
                    <a:lstStyle/>
                    <a:p>
                      <a:r>
                        <a:rPr lang="el-GR" dirty="0"/>
                        <a:t>-</a:t>
                      </a:r>
                    </a:p>
                  </a:txBody>
                  <a:tcPr>
                    <a:solidFill>
                      <a:schemeClr val="accent5"/>
                    </a:solidFill>
                  </a:tcPr>
                </a:tc>
                <a:tc>
                  <a:txBody>
                    <a:bodyPr/>
                    <a:lstStyle/>
                    <a:p>
                      <a:r>
                        <a:rPr lang="el-GR" dirty="0"/>
                        <a:t>-</a:t>
                      </a:r>
                    </a:p>
                  </a:txBody>
                  <a:tcPr>
                    <a:solidFill>
                      <a:schemeClr val="accent5"/>
                    </a:solidFill>
                  </a:tcPr>
                </a:tc>
                <a:tc>
                  <a:txBody>
                    <a:bodyPr/>
                    <a:lstStyle/>
                    <a:p>
                      <a:r>
                        <a:rPr lang="el-GR" dirty="0"/>
                        <a:t>-</a:t>
                      </a:r>
                    </a:p>
                  </a:txBody>
                  <a:tcPr>
                    <a:solidFill>
                      <a:schemeClr val="accent5"/>
                    </a:solidFill>
                  </a:tcPr>
                </a:tc>
                <a:extLst>
                  <a:ext uri="{0D108BD9-81ED-4DB2-BD59-A6C34878D82A}">
                    <a16:rowId xmlns:a16="http://schemas.microsoft.com/office/drawing/2014/main" val="4224520221"/>
                  </a:ext>
                </a:extLst>
              </a:tr>
              <a:tr h="352320">
                <a:tc>
                  <a:txBody>
                    <a:bodyPr/>
                    <a:lstStyle/>
                    <a:p>
                      <a:r>
                        <a:rPr lang="el-GR" dirty="0"/>
                        <a:t>Σκοπός</a:t>
                      </a:r>
                    </a:p>
                  </a:txBody>
                  <a:tcPr/>
                </a:tc>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654157990"/>
                  </a:ext>
                </a:extLst>
              </a:tr>
              <a:tr h="352320">
                <a:tc>
                  <a:txBody>
                    <a:bodyPr/>
                    <a:lstStyle/>
                    <a:p>
                      <a:r>
                        <a:rPr lang="el-GR" dirty="0"/>
                        <a:t>Θεωρητικό μέρος</a:t>
                      </a:r>
                    </a:p>
                  </a:txBody>
                  <a:tcPr/>
                </a:tc>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873410429"/>
                  </a:ext>
                </a:extLst>
              </a:tr>
              <a:tr h="352320">
                <a:tc>
                  <a:txBody>
                    <a:bodyPr/>
                    <a:lstStyle/>
                    <a:p>
                      <a:r>
                        <a:rPr lang="el-GR" dirty="0"/>
                        <a:t>Περιγραφή δραστηριοτήτων</a:t>
                      </a:r>
                    </a:p>
                  </a:txBody>
                  <a:tcPr/>
                </a:tc>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974291434"/>
                  </a:ext>
                </a:extLst>
              </a:tr>
              <a:tr h="352320">
                <a:tc>
                  <a:txBody>
                    <a:bodyPr/>
                    <a:lstStyle/>
                    <a:p>
                      <a:r>
                        <a:rPr lang="el-GR" dirty="0"/>
                        <a:t>Αποτελέσματα</a:t>
                      </a: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369327500"/>
                  </a:ext>
                </a:extLst>
              </a:tr>
              <a:tr h="352320">
                <a:tc>
                  <a:txBody>
                    <a:bodyPr/>
                    <a:lstStyle/>
                    <a:p>
                      <a:r>
                        <a:rPr lang="el-GR" dirty="0"/>
                        <a:t>Αισθητική εργασίας</a:t>
                      </a: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a:p>
                  </a:txBody>
                  <a:tcPr/>
                </a:tc>
                <a:extLst>
                  <a:ext uri="{0D108BD9-81ED-4DB2-BD59-A6C34878D82A}">
                    <a16:rowId xmlns:a16="http://schemas.microsoft.com/office/drawing/2014/main" val="1663108991"/>
                  </a:ext>
                </a:extLst>
              </a:tr>
              <a:tr h="426922">
                <a:tc>
                  <a:txBody>
                    <a:bodyPr/>
                    <a:lstStyle/>
                    <a:p>
                      <a:r>
                        <a:rPr lang="el-GR" dirty="0"/>
                        <a:t>Τεχνικό μέρος (αν υπάρχει)</a:t>
                      </a:r>
                    </a:p>
                  </a:txBody>
                  <a:tcPr/>
                </a:tc>
                <a:tc>
                  <a:txBody>
                    <a:bodyPr/>
                    <a:lstStyle/>
                    <a:p>
                      <a:endParaRPr lang="el-GR" dirty="0"/>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631368608"/>
                  </a:ext>
                </a:extLst>
              </a:tr>
              <a:tr h="352320">
                <a:tc>
                  <a:txBody>
                    <a:bodyPr/>
                    <a:lstStyle/>
                    <a:p>
                      <a:r>
                        <a:rPr lang="el-GR" dirty="0"/>
                        <a:t>Παρουσίαση του </a:t>
                      </a:r>
                      <a:r>
                        <a:rPr lang="el-GR"/>
                        <a:t>πρότζεκτ</a:t>
                      </a:r>
                      <a:endParaRPr lang="el-GR" dirty="0"/>
                    </a:p>
                  </a:txBody>
                  <a:tcPr/>
                </a:tc>
                <a:tc>
                  <a:txBody>
                    <a:bodyPr/>
                    <a:lstStyle/>
                    <a:p>
                      <a:r>
                        <a:rPr lang="el-GR" dirty="0"/>
                        <a:t>-</a:t>
                      </a:r>
                    </a:p>
                  </a:txBody>
                  <a:tcPr>
                    <a:solidFill>
                      <a:schemeClr val="accent5"/>
                    </a:solidFill>
                  </a:tcPr>
                </a:tc>
                <a:tc>
                  <a:txBody>
                    <a:bodyPr/>
                    <a:lstStyle/>
                    <a:p>
                      <a:r>
                        <a:rPr lang="el-GR" dirty="0"/>
                        <a:t>-</a:t>
                      </a:r>
                    </a:p>
                  </a:txBody>
                  <a:tcPr>
                    <a:solidFill>
                      <a:schemeClr val="accent5"/>
                    </a:solidFill>
                  </a:tcPr>
                </a:tc>
                <a:tc>
                  <a:txBody>
                    <a:bodyPr/>
                    <a:lstStyle/>
                    <a:p>
                      <a:r>
                        <a:rPr lang="el-GR" dirty="0"/>
                        <a:t>-</a:t>
                      </a:r>
                    </a:p>
                  </a:txBody>
                  <a:tcPr>
                    <a:solidFill>
                      <a:schemeClr val="accent5"/>
                    </a:solidFill>
                  </a:tcPr>
                </a:tc>
                <a:tc>
                  <a:txBody>
                    <a:bodyPr/>
                    <a:lstStyle/>
                    <a:p>
                      <a:endParaRPr lang="el-GR" dirty="0"/>
                    </a:p>
                  </a:txBody>
                  <a:tcPr>
                    <a:solidFill>
                      <a:schemeClr val="accent5"/>
                    </a:solidFill>
                  </a:tcPr>
                </a:tc>
                <a:extLst>
                  <a:ext uri="{0D108BD9-81ED-4DB2-BD59-A6C34878D82A}">
                    <a16:rowId xmlns:a16="http://schemas.microsoft.com/office/drawing/2014/main" val="36694604"/>
                  </a:ext>
                </a:extLst>
              </a:tr>
              <a:tr h="352320">
                <a:tc>
                  <a:txBody>
                    <a:bodyPr/>
                    <a:lstStyle/>
                    <a:p>
                      <a:r>
                        <a:rPr lang="el-GR" dirty="0"/>
                        <a:t>Συνεργασία μελών</a:t>
                      </a:r>
                    </a:p>
                  </a:txBody>
                  <a:tcPr/>
                </a:tc>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4274934410"/>
                  </a:ext>
                </a:extLst>
              </a:tr>
              <a:tr h="352320">
                <a:tc>
                  <a:txBody>
                    <a:bodyPr/>
                    <a:lstStyle/>
                    <a:p>
                      <a:r>
                        <a:rPr lang="el-GR" dirty="0"/>
                        <a:t>Πληρότητα παρουσίασης</a:t>
                      </a:r>
                    </a:p>
                  </a:txBody>
                  <a:tcPr/>
                </a:tc>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461240385"/>
                  </a:ext>
                </a:extLst>
              </a:tr>
              <a:tr h="352320">
                <a:tc>
                  <a:txBody>
                    <a:bodyPr/>
                    <a:lstStyle/>
                    <a:p>
                      <a:r>
                        <a:rPr lang="el-GR" dirty="0"/>
                        <a:t>Αισθητική παρουσίασης</a:t>
                      </a:r>
                    </a:p>
                  </a:txBody>
                  <a:tcPr/>
                </a:tc>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3059690814"/>
                  </a:ext>
                </a:extLst>
              </a:tr>
              <a:tr h="352320">
                <a:tc>
                  <a:txBody>
                    <a:bodyPr/>
                    <a:lstStyle/>
                    <a:p>
                      <a:r>
                        <a:rPr lang="el-GR" dirty="0"/>
                        <a:t>Διαδικασία</a:t>
                      </a:r>
                    </a:p>
                  </a:txBody>
                  <a:tcPr/>
                </a:tc>
                <a:tc>
                  <a:txBody>
                    <a:bodyPr/>
                    <a:lstStyle/>
                    <a:p>
                      <a:r>
                        <a:rPr lang="el-GR" dirty="0"/>
                        <a:t>-</a:t>
                      </a:r>
                    </a:p>
                  </a:txBody>
                  <a:tcPr>
                    <a:solidFill>
                      <a:schemeClr val="accent5"/>
                    </a:solidFill>
                  </a:tcPr>
                </a:tc>
                <a:tc>
                  <a:txBody>
                    <a:bodyPr/>
                    <a:lstStyle/>
                    <a:p>
                      <a:r>
                        <a:rPr lang="el-GR" dirty="0"/>
                        <a:t>-</a:t>
                      </a:r>
                    </a:p>
                  </a:txBody>
                  <a:tcPr>
                    <a:solidFill>
                      <a:schemeClr val="accent5"/>
                    </a:solidFill>
                  </a:tcPr>
                </a:tc>
                <a:tc>
                  <a:txBody>
                    <a:bodyPr/>
                    <a:lstStyle/>
                    <a:p>
                      <a:r>
                        <a:rPr lang="el-GR" dirty="0"/>
                        <a:t>-</a:t>
                      </a:r>
                    </a:p>
                  </a:txBody>
                  <a:tcPr>
                    <a:solidFill>
                      <a:schemeClr val="accent5"/>
                    </a:solidFill>
                  </a:tcPr>
                </a:tc>
                <a:tc>
                  <a:txBody>
                    <a:bodyPr/>
                    <a:lstStyle/>
                    <a:p>
                      <a:r>
                        <a:rPr lang="el-GR" dirty="0"/>
                        <a:t>-</a:t>
                      </a:r>
                    </a:p>
                  </a:txBody>
                  <a:tcPr>
                    <a:solidFill>
                      <a:schemeClr val="accent5"/>
                    </a:solidFill>
                  </a:tcPr>
                </a:tc>
                <a:extLst>
                  <a:ext uri="{0D108BD9-81ED-4DB2-BD59-A6C34878D82A}">
                    <a16:rowId xmlns:a16="http://schemas.microsoft.com/office/drawing/2014/main" val="294566840"/>
                  </a:ext>
                </a:extLst>
              </a:tr>
              <a:tr h="352320">
                <a:tc>
                  <a:txBody>
                    <a:bodyPr/>
                    <a:lstStyle/>
                    <a:p>
                      <a:r>
                        <a:rPr lang="el-GR" dirty="0"/>
                        <a:t>Τήρηση χρονοδιαγράμματος</a:t>
                      </a:r>
                    </a:p>
                  </a:txBody>
                  <a:tcPr/>
                </a:tc>
                <a:tc>
                  <a:txBody>
                    <a:bodyPr/>
                    <a:lstStyle/>
                    <a:p>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999480154"/>
                  </a:ext>
                </a:extLst>
              </a:tr>
              <a:tr h="352320">
                <a:tc>
                  <a:txBody>
                    <a:bodyPr/>
                    <a:lstStyle/>
                    <a:p>
                      <a:r>
                        <a:rPr lang="el-GR" dirty="0"/>
                        <a:t>Πρωτοτυπία/δυνατότητα επέκτασης</a:t>
                      </a:r>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3403388682"/>
                  </a:ext>
                </a:extLst>
              </a:tr>
            </a:tbl>
          </a:graphicData>
        </a:graphic>
      </p:graphicFrame>
    </p:spTree>
    <p:extLst>
      <p:ext uri="{BB962C8B-B14F-4D97-AF65-F5344CB8AC3E}">
        <p14:creationId xmlns:p14="http://schemas.microsoft.com/office/powerpoint/2010/main" val="3234058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2262E5-317D-4CA2-9B40-4B30124BEE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68400" y="330200"/>
            <a:ext cx="9613900" cy="6121399"/>
          </a:xfrm>
          <a:prstGeom prst="rect">
            <a:avLst/>
          </a:prstGeom>
          <a:noFill/>
          <a:ln>
            <a:noFill/>
          </a:ln>
        </p:spPr>
      </p:pic>
    </p:spTree>
    <p:extLst>
      <p:ext uri="{BB962C8B-B14F-4D97-AF65-F5344CB8AC3E}">
        <p14:creationId xmlns:p14="http://schemas.microsoft.com/office/powerpoint/2010/main" val="342196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E990-513F-42E7-9F6D-27597DED3097}"/>
              </a:ext>
            </a:extLst>
          </p:cNvPr>
          <p:cNvSpPr>
            <a:spLocks noGrp="1"/>
          </p:cNvSpPr>
          <p:nvPr>
            <p:ph type="title"/>
          </p:nvPr>
        </p:nvSpPr>
        <p:spPr>
          <a:xfrm>
            <a:off x="457199" y="215900"/>
            <a:ext cx="10833101" cy="6007100"/>
          </a:xfrm>
        </p:spPr>
        <p:txBody>
          <a:bodyPr>
            <a:normAutofit/>
          </a:bodyPr>
          <a:lstStyle/>
          <a:p>
            <a:r>
              <a:rPr lang="el-GR" dirty="0">
                <a:latin typeface="+mn-lt"/>
              </a:rPr>
              <a:t>ΚΟΥΙΖ:</a:t>
            </a:r>
            <a:br>
              <a:rPr lang="el-GR" dirty="0">
                <a:latin typeface="+mn-lt"/>
              </a:rPr>
            </a:br>
            <a:r>
              <a:rPr lang="el-GR" sz="2800" i="1" cap="none" dirty="0">
                <a:latin typeface="+mn-lt"/>
              </a:rPr>
              <a:t>Ποιες διδακτικές τεχνικές θα επιλέγατε για να διδάξετε:</a:t>
            </a:r>
            <a:br>
              <a:rPr lang="el-GR" sz="2800" i="1" cap="none" dirty="0">
                <a:latin typeface="+mn-lt"/>
              </a:rPr>
            </a:br>
            <a:r>
              <a:rPr lang="el-GR" sz="2800" cap="none" dirty="0">
                <a:latin typeface="+mn-lt"/>
              </a:rPr>
              <a:t>α) ένα πείραμα στην τάξη όταν δεν μπορώ να έχω τα υλικά για να το δείξω</a:t>
            </a:r>
            <a:r>
              <a:rPr lang="el-GR" sz="2800" cap="none" dirty="0">
                <a:latin typeface="+mn-lt"/>
                <a:cs typeface="Arial" panose="020B0604020202020204" pitchFamily="34" charset="0"/>
              </a:rPr>
              <a:t>;</a:t>
            </a:r>
            <a:br>
              <a:rPr lang="el-GR" sz="2800" cap="none" dirty="0">
                <a:latin typeface="+mn-lt"/>
                <a:cs typeface="Arial" panose="020B0604020202020204" pitchFamily="34" charset="0"/>
              </a:rPr>
            </a:br>
            <a:r>
              <a:rPr lang="el-GR" sz="2800" cap="none" dirty="0">
                <a:latin typeface="+mn-lt"/>
                <a:cs typeface="Arial" panose="020B0604020202020204" pitchFamily="34" charset="0"/>
              </a:rPr>
              <a:t>β) εμπέδωση θεωρητικών γνώσεων που έχετε ήδη διδάξει;</a:t>
            </a:r>
            <a:br>
              <a:rPr lang="el-GR" sz="2800" cap="none" dirty="0">
                <a:latin typeface="+mn-lt"/>
                <a:cs typeface="Arial" panose="020B0604020202020204" pitchFamily="34" charset="0"/>
              </a:rPr>
            </a:br>
            <a:r>
              <a:rPr lang="el-GR" sz="2800" cap="none" dirty="0">
                <a:latin typeface="+mn-lt"/>
                <a:cs typeface="Arial" panose="020B0604020202020204" pitchFamily="34" charset="0"/>
              </a:rPr>
              <a:t>γ) ένα θέμα στο τέλος της ημέρας που οι μαθητές είναι κουρασμένοι και δεν μπορούν να συγκεντρωθούν;</a:t>
            </a:r>
            <a:br>
              <a:rPr lang="el-GR" sz="2800" cap="none" dirty="0">
                <a:latin typeface="+mn-lt"/>
                <a:cs typeface="Arial" panose="020B0604020202020204" pitchFamily="34" charset="0"/>
              </a:rPr>
            </a:br>
            <a:r>
              <a:rPr lang="el-GR" sz="2800" cap="none" dirty="0">
                <a:latin typeface="Arial" panose="020B0604020202020204" pitchFamily="34" charset="0"/>
                <a:cs typeface="Arial" panose="020B0604020202020204" pitchFamily="34" charset="0"/>
              </a:rPr>
              <a:t>δ) ένα θέμα από πολλά διαφορετικά γνωστικά αντικείμενα (φυσική, γεωγραφία, μαθηματικά), σε ομάδα, και σε μακροπρόθεσμο προγραμματισμό (πχ μήνα ή τρίμηνο);</a:t>
            </a:r>
            <a:br>
              <a:rPr lang="el-GR" sz="2800" cap="none" dirty="0">
                <a:latin typeface="Arial" panose="020B0604020202020204" pitchFamily="34" charset="0"/>
                <a:cs typeface="Arial" panose="020B0604020202020204" pitchFamily="34" charset="0"/>
              </a:rPr>
            </a:br>
            <a:r>
              <a:rPr lang="el-GR" sz="1300" cap="none" dirty="0">
                <a:highlight>
                  <a:srgbClr val="FFFF00"/>
                </a:highlight>
                <a:latin typeface="Arial" panose="020B0604020202020204" pitchFamily="34" charset="0"/>
                <a:cs typeface="Arial" panose="020B0604020202020204" pitchFamily="34" charset="0"/>
              </a:rPr>
              <a:t>Οι απαντήσεις στις σημειώσεις </a:t>
            </a:r>
            <a:r>
              <a:rPr lang="el-GR" sz="1300" cap="none" dirty="0" err="1">
                <a:highlight>
                  <a:srgbClr val="FFFF00"/>
                </a:highlight>
                <a:latin typeface="Arial" panose="020B0604020202020204" pitchFamily="34" charset="0"/>
                <a:cs typeface="Arial" panose="020B0604020202020204" pitchFamily="34" charset="0"/>
              </a:rPr>
              <a:t>κάτω_ανοίξτε</a:t>
            </a:r>
            <a:r>
              <a:rPr lang="el-GR" sz="1300" cap="none" dirty="0">
                <a:highlight>
                  <a:srgbClr val="FFFF00"/>
                </a:highlight>
                <a:latin typeface="Arial" panose="020B0604020202020204" pitchFamily="34" charset="0"/>
                <a:cs typeface="Arial" panose="020B0604020202020204" pitchFamily="34" charset="0"/>
              </a:rPr>
              <a:t> τες.</a:t>
            </a:r>
            <a:endParaRPr lang="el-GR" sz="1300" dirty="0">
              <a:highlight>
                <a:srgbClr val="FFFF00"/>
              </a:highlight>
              <a:latin typeface="+mn-lt"/>
            </a:endParaRPr>
          </a:p>
        </p:txBody>
      </p:sp>
    </p:spTree>
    <p:extLst>
      <p:ext uri="{BB962C8B-B14F-4D97-AF65-F5344CB8AC3E}">
        <p14:creationId xmlns:p14="http://schemas.microsoft.com/office/powerpoint/2010/main" val="1383623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on a rock while looking at the ocean wave with outstretched arms">
            <a:extLst>
              <a:ext uri="{FF2B5EF4-FFF2-40B4-BE49-F238E27FC236}">
                <a16:creationId xmlns:a16="http://schemas.microsoft.com/office/drawing/2014/main" id="{8C1A64BB-92C4-44CC-9AB7-8416F1B9BF5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solidFill>
            <a:srgbClr val="6768AB">
              <a:alpha val="75000"/>
            </a:srgbClr>
          </a:solidFill>
        </p:spPr>
      </p:pic>
      <p:sp>
        <p:nvSpPr>
          <p:cNvPr id="9" name="Rectangle 8" descr="Shaded overlay">
            <a:extLst>
              <a:ext uri="{FF2B5EF4-FFF2-40B4-BE49-F238E27FC236}">
                <a16:creationId xmlns:a16="http://schemas.microsoft.com/office/drawing/2014/main" id="{558C501A-DC1F-4BA4-BFFA-44EF8845A384}"/>
              </a:ext>
            </a:extLst>
          </p:cNvPr>
          <p:cNvSpPr/>
          <p:nvPr/>
        </p:nvSpPr>
        <p:spPr>
          <a:xfrm>
            <a:off x="0" y="0"/>
            <a:ext cx="12192000" cy="6858000"/>
          </a:xfrm>
          <a:prstGeom prst="rect">
            <a:avLst/>
          </a:prstGeom>
          <a:solidFill>
            <a:srgbClr val="6768AB">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35A981B-6487-4B00-9EAF-D0D748FA6014}"/>
              </a:ext>
            </a:extLst>
          </p:cNvPr>
          <p:cNvSpPr>
            <a:spLocks noGrp="1"/>
          </p:cNvSpPr>
          <p:nvPr>
            <p:ph type="title"/>
          </p:nvPr>
        </p:nvSpPr>
        <p:spPr>
          <a:xfrm>
            <a:off x="457199" y="914400"/>
            <a:ext cx="11174819" cy="903767"/>
          </a:xfrm>
        </p:spPr>
        <p:txBody>
          <a:bodyPr/>
          <a:lstStyle/>
          <a:p>
            <a:r>
              <a:rPr lang="el-GR" dirty="0"/>
              <a:t>ΜΕΘΟΔΟΣ </a:t>
            </a:r>
            <a:r>
              <a:rPr lang="en-US" dirty="0"/>
              <a:t>Project</a:t>
            </a:r>
          </a:p>
        </p:txBody>
      </p:sp>
      <p:pic>
        <p:nvPicPr>
          <p:cNvPr id="5" name="Picture Placeholder 7" descr="Abstract image of curvy lines">
            <a:extLst>
              <a:ext uri="{FF2B5EF4-FFF2-40B4-BE49-F238E27FC236}">
                <a16:creationId xmlns:a16="http://schemas.microsoft.com/office/drawing/2014/main" id="{77161866-6F07-4D57-B500-62C08D472A02}"/>
              </a:ext>
            </a:extLst>
          </p:cNvPr>
          <p:cNvPicPr>
            <a:picLocks noChangeAspect="1"/>
          </p:cNvPicPr>
          <p:nvPr/>
        </p:nvPicPr>
        <p:blipFill>
          <a:blip r:embed="rId4"/>
          <a:srcRect/>
          <a:stretch/>
        </p:blipFill>
        <p:spPr>
          <a:xfrm>
            <a:off x="0" y="1"/>
            <a:ext cx="12191550" cy="6857999"/>
          </a:xfrm>
          <a:prstGeom prst="rect">
            <a:avLst/>
          </a:prstGeom>
          <a:solidFill>
            <a:schemeClr val="tx1">
              <a:lumMod val="50000"/>
              <a:lumOff val="50000"/>
            </a:schemeClr>
          </a:solidFill>
        </p:spPr>
      </p:pic>
      <p:sp>
        <p:nvSpPr>
          <p:cNvPr id="2" name="Rectangle 1">
            <a:extLst>
              <a:ext uri="{FF2B5EF4-FFF2-40B4-BE49-F238E27FC236}">
                <a16:creationId xmlns:a16="http://schemas.microsoft.com/office/drawing/2014/main" id="{FB430B8D-2288-4141-A636-EDF9BC0B6DAB}"/>
              </a:ext>
            </a:extLst>
          </p:cNvPr>
          <p:cNvSpPr/>
          <p:nvPr/>
        </p:nvSpPr>
        <p:spPr>
          <a:xfrm>
            <a:off x="596900" y="482601"/>
            <a:ext cx="10947400" cy="7171194"/>
          </a:xfrm>
          <a:prstGeom prst="rect">
            <a:avLst/>
          </a:prstGeom>
        </p:spPr>
        <p:txBody>
          <a:bodyPr wrap="square">
            <a:spAutoFit/>
          </a:bodyPr>
          <a:lstStyle/>
          <a:p>
            <a:pPr algn="ctr"/>
            <a:endParaRPr lang="el-GR" b="1" dirty="0">
              <a:solidFill>
                <a:srgbClr val="FFC000"/>
              </a:solidFill>
            </a:endParaRPr>
          </a:p>
          <a:p>
            <a:pPr algn="ctr"/>
            <a:r>
              <a:rPr lang="el-GR" sz="2800" b="1" dirty="0">
                <a:solidFill>
                  <a:srgbClr val="FFC000"/>
                </a:solidFill>
              </a:rPr>
              <a:t>ΒΙΒΛΙΟΓΡΑΦΙΑ</a:t>
            </a:r>
            <a:endParaRPr lang="el-GR" dirty="0">
              <a:solidFill>
                <a:srgbClr val="FFC000"/>
              </a:solidFill>
            </a:endParaRPr>
          </a:p>
          <a:p>
            <a:endParaRPr lang="el-GR" dirty="0">
              <a:solidFill>
                <a:srgbClr val="FFC000"/>
              </a:solidFill>
            </a:endParaRPr>
          </a:p>
          <a:p>
            <a:r>
              <a:rPr lang="el-GR" dirty="0" err="1">
                <a:solidFill>
                  <a:srgbClr val="FFC000"/>
                </a:solidFill>
              </a:rPr>
              <a:t>Βασάλα</a:t>
            </a:r>
            <a:r>
              <a:rPr lang="el-GR" dirty="0">
                <a:solidFill>
                  <a:srgbClr val="FFC000"/>
                </a:solidFill>
              </a:rPr>
              <a:t>, Π. &amp; </a:t>
            </a:r>
            <a:r>
              <a:rPr lang="el-GR" dirty="0" err="1">
                <a:solidFill>
                  <a:srgbClr val="FFC000"/>
                </a:solidFill>
              </a:rPr>
              <a:t>Φλογα</a:t>
            </a:r>
            <a:r>
              <a:rPr lang="el-GR" dirty="0" err="1">
                <a:solidFill>
                  <a:srgbClr val="FFC000"/>
                </a:solidFill>
                <a:latin typeface="Arial" panose="020B0604020202020204" pitchFamily="34" charset="0"/>
                <a:cs typeface="Arial" panose="020B0604020202020204" pitchFamily="34" charset="0"/>
              </a:rPr>
              <a:t>ΐτη</a:t>
            </a:r>
            <a:r>
              <a:rPr lang="el-GR" dirty="0">
                <a:solidFill>
                  <a:srgbClr val="FFC000"/>
                </a:solidFill>
                <a:latin typeface="Arial" panose="020B0604020202020204" pitchFamily="34" charset="0"/>
                <a:cs typeface="Arial" panose="020B0604020202020204" pitchFamily="34" charset="0"/>
              </a:rPr>
              <a:t> Ε. (2002). </a:t>
            </a:r>
            <a:r>
              <a:rPr lang="el-GR" dirty="0">
                <a:solidFill>
                  <a:srgbClr val="FFC000"/>
                </a:solidFill>
              </a:rPr>
              <a:t>Ο καταιγισμός ιδεών ως διδακτική τεχνική για την προσέγγιση των</a:t>
            </a:r>
          </a:p>
          <a:p>
            <a:r>
              <a:rPr lang="el-GR" dirty="0">
                <a:solidFill>
                  <a:srgbClr val="FFC000"/>
                </a:solidFill>
              </a:rPr>
              <a:t>περιβαλλοντικών προβλημάτων. </a:t>
            </a:r>
            <a:r>
              <a:rPr lang="el-GR" i="1" dirty="0">
                <a:solidFill>
                  <a:srgbClr val="FFC000"/>
                </a:solidFill>
              </a:rPr>
              <a:t>Πρακτικά </a:t>
            </a:r>
            <a:r>
              <a:rPr lang="el-GR" i="1" dirty="0" err="1">
                <a:solidFill>
                  <a:srgbClr val="FFC000"/>
                </a:solidFill>
              </a:rPr>
              <a:t>1ου</a:t>
            </a:r>
            <a:r>
              <a:rPr lang="el-GR" i="1" dirty="0">
                <a:solidFill>
                  <a:srgbClr val="FFC000"/>
                </a:solidFill>
              </a:rPr>
              <a:t> Περιβαλλοντικού Συνεδρίου</a:t>
            </a:r>
          </a:p>
          <a:p>
            <a:r>
              <a:rPr lang="el-GR" i="1" dirty="0">
                <a:solidFill>
                  <a:srgbClr val="FFC000"/>
                </a:solidFill>
              </a:rPr>
              <a:t>Μακεδονίας, (</a:t>
            </a:r>
            <a:r>
              <a:rPr lang="en-US" i="1" dirty="0">
                <a:solidFill>
                  <a:srgbClr val="FFC000"/>
                </a:solidFill>
              </a:rPr>
              <a:t>1</a:t>
            </a:r>
            <a:r>
              <a:rPr lang="el-GR" i="1" dirty="0">
                <a:solidFill>
                  <a:srgbClr val="FFC000"/>
                </a:solidFill>
              </a:rPr>
              <a:t>-4 Μαρτίου 2002</a:t>
            </a:r>
            <a:r>
              <a:rPr lang="el-GR" i="1">
                <a:solidFill>
                  <a:srgbClr val="FFC000"/>
                </a:solidFill>
              </a:rPr>
              <a:t>), </a:t>
            </a:r>
            <a:r>
              <a:rPr lang="el-GR">
                <a:solidFill>
                  <a:srgbClr val="FFC000"/>
                </a:solidFill>
              </a:rPr>
              <a:t>Θεσσαλονίκη, </a:t>
            </a:r>
            <a:r>
              <a:rPr lang="el-GR" dirty="0">
                <a:solidFill>
                  <a:srgbClr val="FFC000"/>
                </a:solidFill>
              </a:rPr>
              <a:t>σ.444-450.</a:t>
            </a:r>
          </a:p>
          <a:p>
            <a:endParaRPr lang="el-GR" dirty="0">
              <a:solidFill>
                <a:srgbClr val="FFC000"/>
              </a:solidFill>
            </a:endParaRPr>
          </a:p>
          <a:p>
            <a:r>
              <a:rPr lang="el-GR" dirty="0">
                <a:solidFill>
                  <a:srgbClr val="FFC000"/>
                </a:solidFill>
              </a:rPr>
              <a:t>Κατσαρού Ε. (</a:t>
            </a:r>
            <a:r>
              <a:rPr lang="el-GR" dirty="0" err="1">
                <a:solidFill>
                  <a:srgbClr val="FFC000"/>
                </a:solidFill>
              </a:rPr>
              <a:t>χ.η</a:t>
            </a:r>
            <a:r>
              <a:rPr lang="el-GR" dirty="0">
                <a:solidFill>
                  <a:srgbClr val="FFC000"/>
                </a:solidFill>
              </a:rPr>
              <a:t>), </a:t>
            </a:r>
            <a:r>
              <a:rPr lang="el-GR" i="1" dirty="0">
                <a:solidFill>
                  <a:srgbClr val="FFC000"/>
                </a:solidFill>
              </a:rPr>
              <a:t>Μέθοδος </a:t>
            </a:r>
            <a:r>
              <a:rPr lang="en-US" i="1" dirty="0">
                <a:solidFill>
                  <a:srgbClr val="FFC000"/>
                </a:solidFill>
              </a:rPr>
              <a:t>project</a:t>
            </a:r>
            <a:r>
              <a:rPr lang="en-US" dirty="0">
                <a:solidFill>
                  <a:srgbClr val="FFC000"/>
                </a:solidFill>
              </a:rPr>
              <a:t>. </a:t>
            </a:r>
            <a:r>
              <a:rPr lang="el-GR" dirty="0">
                <a:solidFill>
                  <a:srgbClr val="FFC000"/>
                </a:solidFill>
              </a:rPr>
              <a:t>Ανοικτά ακαδημαϊκά μαθήματα Πανεπιστημίου Κρήτης. Διαθέσιμο ηλεκτρονικά: </a:t>
            </a:r>
            <a:r>
              <a:rPr lang="en-US" dirty="0">
                <a:solidFill>
                  <a:schemeClr val="bg1"/>
                </a:solidFill>
                <a:hlinkClick r:id="rId5">
                  <a:extLst>
                    <a:ext uri="{A12FA001-AC4F-418D-AE19-62706E023703}">
                      <ahyp:hlinkClr xmlns:ahyp="http://schemas.microsoft.com/office/drawing/2018/hyperlinkcolor" val="tx"/>
                    </a:ext>
                  </a:extLst>
                </a:hlinkClick>
              </a:rPr>
              <a:t>https://</a:t>
            </a:r>
            <a:r>
              <a:rPr lang="en-US" dirty="0" err="1">
                <a:solidFill>
                  <a:schemeClr val="bg1"/>
                </a:solidFill>
                <a:hlinkClick r:id="rId5">
                  <a:extLst>
                    <a:ext uri="{A12FA001-AC4F-418D-AE19-62706E023703}">
                      <ahyp:hlinkClr xmlns:ahyp="http://schemas.microsoft.com/office/drawing/2018/hyperlinkcolor" val="tx"/>
                    </a:ext>
                  </a:extLst>
                </a:hlinkClick>
              </a:rPr>
              <a:t>opencourses.uoc.gr</a:t>
            </a:r>
            <a:r>
              <a:rPr lang="en-US" dirty="0">
                <a:solidFill>
                  <a:schemeClr val="bg1"/>
                </a:solidFill>
                <a:hlinkClick r:id="rId5">
                  <a:extLst>
                    <a:ext uri="{A12FA001-AC4F-418D-AE19-62706E023703}">
                      <ahyp:hlinkClr xmlns:ahyp="http://schemas.microsoft.com/office/drawing/2018/hyperlinkcolor" val="tx"/>
                    </a:ext>
                  </a:extLst>
                </a:hlinkClick>
              </a:rPr>
              <a:t>/courses/</a:t>
            </a:r>
            <a:r>
              <a:rPr lang="en-US" dirty="0" err="1">
                <a:solidFill>
                  <a:schemeClr val="bg1"/>
                </a:solidFill>
                <a:hlinkClick r:id="rId5">
                  <a:extLst>
                    <a:ext uri="{A12FA001-AC4F-418D-AE19-62706E023703}">
                      <ahyp:hlinkClr xmlns:ahyp="http://schemas.microsoft.com/office/drawing/2018/hyperlinkcolor" val="tx"/>
                    </a:ext>
                  </a:extLst>
                </a:hlinkClick>
              </a:rPr>
              <a:t>pluginfile.php</a:t>
            </a:r>
            <a:r>
              <a:rPr lang="en-US" dirty="0">
                <a:solidFill>
                  <a:schemeClr val="bg1"/>
                </a:solidFill>
                <a:hlinkClick r:id="rId5">
                  <a:extLst>
                    <a:ext uri="{A12FA001-AC4F-418D-AE19-62706E023703}">
                      <ahyp:hlinkClr xmlns:ahyp="http://schemas.microsoft.com/office/drawing/2018/hyperlinkcolor" val="tx"/>
                    </a:ext>
                  </a:extLst>
                </a:hlinkClick>
              </a:rPr>
              <a:t>/14178/</a:t>
            </a:r>
            <a:r>
              <a:rPr lang="en-US" dirty="0" err="1">
                <a:solidFill>
                  <a:schemeClr val="bg1"/>
                </a:solidFill>
                <a:hlinkClick r:id="rId5">
                  <a:extLst>
                    <a:ext uri="{A12FA001-AC4F-418D-AE19-62706E023703}">
                      <ahyp:hlinkClr xmlns:ahyp="http://schemas.microsoft.com/office/drawing/2018/hyperlinkcolor" val="tx"/>
                    </a:ext>
                  </a:extLst>
                </a:hlinkClick>
              </a:rPr>
              <a:t>mod_resource</a:t>
            </a:r>
            <a:r>
              <a:rPr lang="en-US" dirty="0">
                <a:solidFill>
                  <a:schemeClr val="bg1"/>
                </a:solidFill>
                <a:hlinkClick r:id="rId5">
                  <a:extLst>
                    <a:ext uri="{A12FA001-AC4F-418D-AE19-62706E023703}">
                      <ahyp:hlinkClr xmlns:ahyp="http://schemas.microsoft.com/office/drawing/2018/hyperlinkcolor" val="tx"/>
                    </a:ext>
                  </a:extLst>
                </a:hlinkClick>
              </a:rPr>
              <a:t>/content/3/%</a:t>
            </a:r>
            <a:r>
              <a:rPr lang="en-US" dirty="0" err="1">
                <a:solidFill>
                  <a:schemeClr val="bg1"/>
                </a:solidFill>
                <a:hlinkClick r:id="rId5">
                  <a:extLst>
                    <a:ext uri="{A12FA001-AC4F-418D-AE19-62706E023703}">
                      <ahyp:hlinkClr xmlns:ahyp="http://schemas.microsoft.com/office/drawing/2018/hyperlinkcolor" val="tx"/>
                    </a:ext>
                  </a:extLst>
                </a:hlinkClick>
              </a:rPr>
              <a:t>CE%94%CE%B9%CE%AC%CE%BB%CE%B5%CE%BE%CE%B7%2010%CE%B2%20</a:t>
            </a:r>
            <a:r>
              <a:rPr lang="en-US" dirty="0">
                <a:solidFill>
                  <a:schemeClr val="bg1"/>
                </a:solidFill>
                <a:hlinkClick r:id="rId5">
                  <a:extLst>
                    <a:ext uri="{A12FA001-AC4F-418D-AE19-62706E023703}">
                      <ahyp:hlinkClr xmlns:ahyp="http://schemas.microsoft.com/office/drawing/2018/hyperlinkcolor" val="tx"/>
                    </a:ext>
                  </a:extLst>
                </a:hlinkClick>
              </a:rPr>
              <a:t>-%</a:t>
            </a:r>
            <a:r>
              <a:rPr lang="en-US" dirty="0" err="1">
                <a:solidFill>
                  <a:schemeClr val="bg1"/>
                </a:solidFill>
                <a:hlinkClick r:id="rId5">
                  <a:extLst>
                    <a:ext uri="{A12FA001-AC4F-418D-AE19-62706E023703}">
                      <ahyp:hlinkClr xmlns:ahyp="http://schemas.microsoft.com/office/drawing/2018/hyperlinkcolor" val="tx"/>
                    </a:ext>
                  </a:extLst>
                </a:hlinkClick>
              </a:rPr>
              <a:t>20%CE%9C%CE%AD%CE%B8%CE%BF%CE%B4%CE%BF%CF%82%20Project.pdf</a:t>
            </a:r>
            <a:br>
              <a:rPr lang="el-GR" dirty="0">
                <a:solidFill>
                  <a:schemeClr val="bg1"/>
                </a:solidFill>
              </a:rPr>
            </a:br>
            <a:br>
              <a:rPr lang="el-GR" dirty="0">
                <a:solidFill>
                  <a:srgbClr val="FFC000"/>
                </a:solidFill>
              </a:rPr>
            </a:br>
            <a:r>
              <a:rPr lang="el-GR" dirty="0">
                <a:solidFill>
                  <a:srgbClr val="FFC000"/>
                </a:solidFill>
              </a:rPr>
              <a:t>Κουτσούκος, Μ. (2012). </a:t>
            </a:r>
            <a:r>
              <a:rPr lang="el-GR" i="1" dirty="0">
                <a:solidFill>
                  <a:srgbClr val="FFC000"/>
                </a:solidFill>
              </a:rPr>
              <a:t>Σημειώσεις του μαθήματος Διδακτική Μαθημάτων Ειδικότητας. </a:t>
            </a:r>
            <a:r>
              <a:rPr lang="el-GR" dirty="0">
                <a:solidFill>
                  <a:srgbClr val="FFC000"/>
                </a:solidFill>
              </a:rPr>
              <a:t> Θεσσαλονίκη: </a:t>
            </a:r>
            <a:r>
              <a:rPr lang="el-GR" dirty="0" err="1">
                <a:solidFill>
                  <a:srgbClr val="FFC000"/>
                </a:solidFill>
              </a:rPr>
              <a:t>Α.Σ.ΠΑΙ.Τ.Ε</a:t>
            </a:r>
            <a:endParaRPr lang="el-GR" dirty="0">
              <a:solidFill>
                <a:srgbClr val="FFC000"/>
              </a:solidFill>
            </a:endParaRPr>
          </a:p>
          <a:p>
            <a:endParaRPr lang="el-GR" dirty="0">
              <a:solidFill>
                <a:srgbClr val="FFC000"/>
              </a:solidFill>
            </a:endParaRPr>
          </a:p>
          <a:p>
            <a:r>
              <a:rPr lang="el-GR" dirty="0" err="1">
                <a:solidFill>
                  <a:srgbClr val="FFC000"/>
                </a:solidFill>
              </a:rPr>
              <a:t>Κουτρούμπα</a:t>
            </a:r>
            <a:r>
              <a:rPr lang="el-GR" dirty="0">
                <a:solidFill>
                  <a:srgbClr val="FFC000"/>
                </a:solidFill>
              </a:rPr>
              <a:t>, Κ. (2021). </a:t>
            </a:r>
            <a:r>
              <a:rPr lang="el-GR" i="1" dirty="0">
                <a:solidFill>
                  <a:srgbClr val="FFC000"/>
                </a:solidFill>
              </a:rPr>
              <a:t>Εκπαιδευτικό έργο, σχολική μάθηση και διδακτική αποτελεσματικότητα</a:t>
            </a:r>
            <a:r>
              <a:rPr lang="el-GR" dirty="0">
                <a:solidFill>
                  <a:srgbClr val="FFC000"/>
                </a:solidFill>
              </a:rPr>
              <a:t>. Αθήνα: </a:t>
            </a:r>
            <a:r>
              <a:rPr lang="el-GR" dirty="0" err="1">
                <a:solidFill>
                  <a:srgbClr val="FFC000"/>
                </a:solidFill>
              </a:rPr>
              <a:t>Διάδραση</a:t>
            </a:r>
            <a:r>
              <a:rPr lang="el-GR" dirty="0">
                <a:solidFill>
                  <a:srgbClr val="FFC000"/>
                </a:solidFill>
              </a:rPr>
              <a:t>.</a:t>
            </a:r>
            <a:endParaRPr lang="en-US" dirty="0">
              <a:solidFill>
                <a:srgbClr val="FFC000"/>
              </a:solidFill>
            </a:endParaRPr>
          </a:p>
          <a:p>
            <a:endParaRPr lang="el-GR" dirty="0">
              <a:solidFill>
                <a:srgbClr val="FFC000"/>
              </a:solidFill>
            </a:endParaRPr>
          </a:p>
          <a:p>
            <a:r>
              <a:rPr lang="el-GR" dirty="0">
                <a:solidFill>
                  <a:srgbClr val="FFC000"/>
                </a:solidFill>
              </a:rPr>
              <a:t>Μπαγιάτη, Ε. (2014).</a:t>
            </a:r>
            <a:r>
              <a:rPr lang="el-GR" i="1" dirty="0">
                <a:solidFill>
                  <a:srgbClr val="FFC000"/>
                </a:solidFill>
              </a:rPr>
              <a:t>Το παιχνίδι ρόλων ως διδακτική τεχνική στην εκπαίδευση.</a:t>
            </a:r>
            <a:r>
              <a:rPr lang="el-GR" dirty="0">
                <a:solidFill>
                  <a:srgbClr val="FFC000"/>
                </a:solidFill>
              </a:rPr>
              <a:t> Περιφερειακή Διεύθυνση Πρωτοβάθμιας και Δευτεροβάθμιας Εκπαίδευσης Κρήτης. Ελεύθερη πρόσβαση από το διαδίκτυο.</a:t>
            </a:r>
          </a:p>
          <a:p>
            <a:endParaRPr lang="el-GR" dirty="0">
              <a:solidFill>
                <a:srgbClr val="FFC000"/>
              </a:solidFill>
            </a:endParaRPr>
          </a:p>
          <a:p>
            <a:endParaRPr lang="el-GR" dirty="0">
              <a:solidFill>
                <a:srgbClr val="FFC000"/>
              </a:solidFill>
            </a:endParaRPr>
          </a:p>
          <a:p>
            <a:endParaRPr lang="el-GR" dirty="0">
              <a:solidFill>
                <a:srgbClr val="FFC000"/>
              </a:solidFill>
            </a:endParaRPr>
          </a:p>
          <a:p>
            <a:endParaRPr lang="el-GR" dirty="0">
              <a:solidFill>
                <a:srgbClr val="FFC000"/>
              </a:solidFill>
            </a:endParaRPr>
          </a:p>
        </p:txBody>
      </p:sp>
    </p:spTree>
    <p:extLst>
      <p:ext uri="{BB962C8B-B14F-4D97-AF65-F5344CB8AC3E}">
        <p14:creationId xmlns:p14="http://schemas.microsoft.com/office/powerpoint/2010/main" val="3898511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7FFB4A-4915-4E90-A3EA-755B99F77680}"/>
              </a:ext>
            </a:extLst>
          </p:cNvPr>
          <p:cNvSpPr>
            <a:spLocks noGrp="1"/>
          </p:cNvSpPr>
          <p:nvPr>
            <p:ph type="body" sz="quarter" idx="14"/>
          </p:nvPr>
        </p:nvSpPr>
        <p:spPr>
          <a:xfrm>
            <a:off x="457200" y="1663700"/>
            <a:ext cx="10668000" cy="4724400"/>
          </a:xfrm>
        </p:spPr>
        <p:txBody>
          <a:bodyPr/>
          <a:lstStyle/>
          <a:p>
            <a:pPr marL="285750" indent="-285750">
              <a:buFont typeface="Arial" panose="020B0604020202020204" pitchFamily="34" charset="0"/>
              <a:buChar char="•"/>
            </a:pPr>
            <a:r>
              <a:rPr lang="el-GR" sz="2800" dirty="0">
                <a:solidFill>
                  <a:schemeClr val="bg1"/>
                </a:solidFill>
              </a:rPr>
              <a:t>Ο αυθορμητισμός στην έκφραση των ιδεών έχει εξαιρετική σημασία.</a:t>
            </a:r>
            <a:endParaRPr lang="en-US" sz="2800" dirty="0">
              <a:solidFill>
                <a:schemeClr val="bg1"/>
              </a:solidFill>
            </a:endParaRPr>
          </a:p>
          <a:p>
            <a:pPr marL="285750" indent="-285750">
              <a:buFont typeface="Arial" panose="020B0604020202020204" pitchFamily="34" charset="0"/>
              <a:buChar char="•"/>
            </a:pPr>
            <a:r>
              <a:rPr lang="el-GR" sz="2800" dirty="0">
                <a:solidFill>
                  <a:schemeClr val="bg1"/>
                </a:solidFill>
              </a:rPr>
              <a:t>Η έκφραση πρωτότυπων και ασυνήθιστων ιδεών ενθαρρύνεται.</a:t>
            </a:r>
            <a:endParaRPr lang="en-US" sz="2800" dirty="0">
              <a:solidFill>
                <a:schemeClr val="bg1"/>
              </a:solidFill>
            </a:endParaRPr>
          </a:p>
          <a:p>
            <a:pPr marL="285750" indent="-285750">
              <a:buFont typeface="Arial" panose="020B0604020202020204" pitchFamily="34" charset="0"/>
              <a:buChar char="•"/>
            </a:pPr>
            <a:r>
              <a:rPr lang="el-GR" sz="2800" dirty="0">
                <a:solidFill>
                  <a:schemeClr val="bg1"/>
                </a:solidFill>
              </a:rPr>
              <a:t>Δεν επιτρέπεται κριτική ή αξιολόγηση ιδεών στο διάστημα που εκφράζονται οι ιδέες.</a:t>
            </a:r>
            <a:endParaRPr lang="en-US" sz="2800" dirty="0">
              <a:solidFill>
                <a:schemeClr val="bg1"/>
              </a:solidFill>
            </a:endParaRPr>
          </a:p>
          <a:p>
            <a:pPr marL="285750" indent="-285750">
              <a:buFont typeface="Arial" panose="020B0604020202020204" pitchFamily="34" charset="0"/>
              <a:buChar char="•"/>
            </a:pPr>
            <a:r>
              <a:rPr lang="el-GR" sz="2800" dirty="0">
                <a:solidFill>
                  <a:schemeClr val="bg1"/>
                </a:solidFill>
              </a:rPr>
              <a:t>Οι ιδέες μπορεί να εκφράζονται χωρίς τάξη.</a:t>
            </a:r>
            <a:endParaRPr lang="en-US" sz="2800" dirty="0">
              <a:solidFill>
                <a:schemeClr val="bg1"/>
              </a:solidFill>
            </a:endParaRPr>
          </a:p>
          <a:p>
            <a:pPr marL="285750" indent="-285750">
              <a:buFont typeface="Arial" panose="020B0604020202020204" pitchFamily="34" charset="0"/>
              <a:buChar char="•"/>
            </a:pPr>
            <a:r>
              <a:rPr lang="el-GR" sz="2800" dirty="0">
                <a:solidFill>
                  <a:schemeClr val="bg1"/>
                </a:solidFill>
              </a:rPr>
              <a:t>Από την ιδέα ενός μπορεί να προκύψει η ιδέα ενός άλλου.</a:t>
            </a:r>
            <a:endParaRPr lang="en-US" sz="2800" dirty="0">
              <a:solidFill>
                <a:schemeClr val="bg1"/>
              </a:solidFill>
            </a:endParaRPr>
          </a:p>
          <a:p>
            <a:pPr marL="285750" indent="-285750">
              <a:buFont typeface="Arial" panose="020B0604020202020204" pitchFamily="34" charset="0"/>
              <a:buChar char="•"/>
            </a:pPr>
            <a:r>
              <a:rPr lang="el-GR" sz="2800" dirty="0" err="1">
                <a:solidFill>
                  <a:schemeClr val="bg1"/>
                </a:solidFill>
              </a:rPr>
              <a:t>Ολες</a:t>
            </a:r>
            <a:r>
              <a:rPr lang="el-GR" sz="2800" dirty="0">
                <a:solidFill>
                  <a:schemeClr val="bg1"/>
                </a:solidFill>
              </a:rPr>
              <a:t> οι εκφραζόμενες ιδέες είναι αποδεκτές.</a:t>
            </a:r>
            <a:endParaRPr lang="en-US" sz="2800" dirty="0">
              <a:solidFill>
                <a:schemeClr val="bg1"/>
              </a:solidFill>
            </a:endParaRPr>
          </a:p>
          <a:p>
            <a:pPr marL="285750" indent="-285750">
              <a:buFont typeface="Arial" panose="020B0604020202020204" pitchFamily="34" charset="0"/>
              <a:buChar char="•"/>
            </a:pPr>
            <a:r>
              <a:rPr lang="el-GR" sz="2800" dirty="0">
                <a:solidFill>
                  <a:schemeClr val="bg1"/>
                </a:solidFill>
              </a:rPr>
              <a:t>Είναι επιθυμητές όσον το δυνατόν περισσότερες ιδέες.</a:t>
            </a:r>
          </a:p>
        </p:txBody>
      </p:sp>
      <p:sp>
        <p:nvSpPr>
          <p:cNvPr id="4" name="Title 3">
            <a:extLst>
              <a:ext uri="{FF2B5EF4-FFF2-40B4-BE49-F238E27FC236}">
                <a16:creationId xmlns:a16="http://schemas.microsoft.com/office/drawing/2014/main" id="{C2A1204F-3843-42F5-B0D2-9ECC87F81364}"/>
              </a:ext>
            </a:extLst>
          </p:cNvPr>
          <p:cNvSpPr>
            <a:spLocks noGrp="1"/>
          </p:cNvSpPr>
          <p:nvPr>
            <p:ph type="title"/>
          </p:nvPr>
        </p:nvSpPr>
        <p:spPr>
          <a:xfrm>
            <a:off x="457199" y="482600"/>
            <a:ext cx="10464801" cy="774700"/>
          </a:xfrm>
        </p:spPr>
        <p:txBody>
          <a:bodyPr/>
          <a:lstStyle/>
          <a:p>
            <a:pPr algn="ctr"/>
            <a:r>
              <a:rPr lang="el-GR" b="1" dirty="0">
                <a:solidFill>
                  <a:schemeClr val="bg1"/>
                </a:solidFill>
              </a:rPr>
              <a:t>ΚΑΝΟΝΕΣ</a:t>
            </a:r>
          </a:p>
        </p:txBody>
      </p:sp>
    </p:spTree>
    <p:extLst>
      <p:ext uri="{BB962C8B-B14F-4D97-AF65-F5344CB8AC3E}">
        <p14:creationId xmlns:p14="http://schemas.microsoft.com/office/powerpoint/2010/main" val="2373909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D191-1A6C-498D-BA87-C2BA95E5D396}"/>
              </a:ext>
            </a:extLst>
          </p:cNvPr>
          <p:cNvSpPr>
            <a:spLocks noGrp="1"/>
          </p:cNvSpPr>
          <p:nvPr>
            <p:ph type="title"/>
          </p:nvPr>
        </p:nvSpPr>
        <p:spPr>
          <a:xfrm>
            <a:off x="596899" y="1117600"/>
            <a:ext cx="8724901" cy="3746500"/>
          </a:xfrm>
        </p:spPr>
        <p:txBody>
          <a:bodyPr>
            <a:noAutofit/>
          </a:bodyPr>
          <a:lstStyle/>
          <a:p>
            <a:pPr algn="just"/>
            <a:br>
              <a:rPr lang="el-GR" sz="2400" cap="none" dirty="0"/>
            </a:br>
            <a:br>
              <a:rPr lang="el-GR" sz="2400" cap="none" dirty="0"/>
            </a:br>
            <a:br>
              <a:rPr lang="el-GR" sz="2400" cap="none" dirty="0"/>
            </a:br>
            <a:br>
              <a:rPr lang="el-GR" sz="2400" cap="none" dirty="0"/>
            </a:br>
            <a:r>
              <a:rPr lang="el-GR" sz="2400" b="1" cap="none" dirty="0"/>
              <a:t>ΔΡΑΣΤΗΡΙΟΤΗΤΑ:</a:t>
            </a:r>
            <a:br>
              <a:rPr lang="el-GR" sz="2400" b="1" cap="none" dirty="0"/>
            </a:br>
            <a:br>
              <a:rPr lang="el-GR" sz="2400" cap="none" dirty="0"/>
            </a:br>
            <a:r>
              <a:rPr lang="el-GR" sz="2400" i="1" cap="none" dirty="0">
                <a:latin typeface="+mn-lt"/>
              </a:rPr>
              <a:t>Θα εφαρμόσουμε καταιγισμό ιδεών, δηλαδή θα προτείνετε όσες περισσότερες ιδέες μπορείτε ως απάντηση στην ερώτηση που ακολουθεί. «Τι είναι</a:t>
            </a:r>
            <a:r>
              <a:rPr lang="en-US" sz="2400" i="1" cap="none" dirty="0">
                <a:latin typeface="+mn-lt"/>
              </a:rPr>
              <a:t> </a:t>
            </a:r>
            <a:r>
              <a:rPr lang="el-GR" sz="2400" i="1" cap="none" dirty="0">
                <a:latin typeface="+mn-lt"/>
              </a:rPr>
              <a:t>όξινη βροχή;».</a:t>
            </a:r>
            <a:r>
              <a:rPr lang="en-US" sz="2400" i="1" cap="none" dirty="0">
                <a:latin typeface="+mn-lt"/>
              </a:rPr>
              <a:t> </a:t>
            </a:r>
            <a:r>
              <a:rPr lang="el-GR" sz="2400" i="1" cap="none" dirty="0">
                <a:latin typeface="+mn-lt"/>
              </a:rPr>
              <a:t>Αφού καταγράψουμε τις ιδέες, συζητάμε αν κατηγοριοποιούνται.</a:t>
            </a:r>
            <a:br>
              <a:rPr lang="el-GR" sz="2400" cap="none" dirty="0">
                <a:latin typeface="+mn-lt"/>
              </a:rPr>
            </a:br>
            <a:r>
              <a:rPr lang="el-GR" sz="2400" cap="none" dirty="0">
                <a:latin typeface="+mn-lt"/>
              </a:rPr>
              <a:t> </a:t>
            </a:r>
          </a:p>
        </p:txBody>
      </p:sp>
    </p:spTree>
    <p:extLst>
      <p:ext uri="{BB962C8B-B14F-4D97-AF65-F5344CB8AC3E}">
        <p14:creationId xmlns:p14="http://schemas.microsoft.com/office/powerpoint/2010/main" val="1057975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F1CC-A576-4A3B-B51C-88932DCC6CFE}"/>
              </a:ext>
            </a:extLst>
          </p:cNvPr>
          <p:cNvSpPr>
            <a:spLocks noGrp="1"/>
          </p:cNvSpPr>
          <p:nvPr>
            <p:ph type="title"/>
          </p:nvPr>
        </p:nvSpPr>
        <p:spPr>
          <a:xfrm>
            <a:off x="482598" y="469900"/>
            <a:ext cx="9105901" cy="800100"/>
          </a:xfrm>
        </p:spPr>
        <p:txBody>
          <a:bodyPr/>
          <a:lstStyle/>
          <a:p>
            <a:pPr algn="ctr"/>
            <a:r>
              <a:rPr lang="el-GR" b="1" dirty="0"/>
              <a:t>ΠΑΡΑΔΕΙΓΜΑ</a:t>
            </a:r>
          </a:p>
        </p:txBody>
      </p:sp>
      <p:sp>
        <p:nvSpPr>
          <p:cNvPr id="3" name="Text Placeholder 2">
            <a:extLst>
              <a:ext uri="{FF2B5EF4-FFF2-40B4-BE49-F238E27FC236}">
                <a16:creationId xmlns:a16="http://schemas.microsoft.com/office/drawing/2014/main" id="{9CD16949-D022-4FE9-B213-A80F1C6BDBB3}"/>
              </a:ext>
            </a:extLst>
          </p:cNvPr>
          <p:cNvSpPr>
            <a:spLocks noGrp="1"/>
          </p:cNvSpPr>
          <p:nvPr>
            <p:ph type="body" sz="quarter" idx="14"/>
          </p:nvPr>
        </p:nvSpPr>
        <p:spPr>
          <a:xfrm>
            <a:off x="457200" y="1219200"/>
            <a:ext cx="10566400" cy="5435600"/>
          </a:xfrm>
        </p:spPr>
        <p:txBody>
          <a:bodyPr/>
          <a:lstStyle/>
          <a:p>
            <a:r>
              <a:rPr lang="el-GR" i="1" dirty="0">
                <a:solidFill>
                  <a:schemeClr val="tx1"/>
                </a:solidFill>
              </a:rPr>
              <a:t>«Τι σημαίνει “όξινη βροχή;”</a:t>
            </a:r>
            <a:endParaRPr lang="el-GR" sz="2400" i="1" dirty="0">
              <a:solidFill>
                <a:schemeClr val="tx1"/>
              </a:solidFill>
            </a:endParaRPr>
          </a:p>
          <a:p>
            <a:r>
              <a:rPr lang="el-GR" sz="1600" dirty="0"/>
              <a:t>καταστροφή δασών, οξέα, νέκρωση οργανισμών, διάβρωση, διαλύει τα πάντα, ρύπανση περιβάλλοντος,</a:t>
            </a:r>
          </a:p>
          <a:p>
            <a:r>
              <a:rPr lang="el-GR" sz="1600" dirty="0"/>
              <a:t>βιομηχανία, ρύπανση ατμόσφαιρας, βροχή με θειάφι, καυσαέρια, διαταραχή οικοσυστημάτων, κίνδυνος για οργανισμούς, αυτοκίνητα, μεγαλουπόλεις, καταστροφή μνημείων, δηλητηρίαση εδάφους βελτίωση των καυσίμων, καταστροφή υδατικών πόρων, προστασία περιβάλλοντος, μείωση χρήσης αυτοκινήτου</a:t>
            </a:r>
          </a:p>
          <a:p>
            <a:endParaRPr lang="el-GR" sz="1600" dirty="0"/>
          </a:p>
          <a:p>
            <a:r>
              <a:rPr lang="el-GR" dirty="0"/>
              <a:t>Κριτήρια ομαδοποίησης των ιδεών: «αίτια της όξινης βροχής», «επιπτώσεις της όξινης βροχής», μέτρα αντιμετώπισης της όξινης βροχής».</a:t>
            </a:r>
          </a:p>
          <a:p>
            <a:endParaRPr lang="el-GR" sz="1600" dirty="0"/>
          </a:p>
        </p:txBody>
      </p:sp>
      <p:graphicFrame>
        <p:nvGraphicFramePr>
          <p:cNvPr id="4" name="Table 4">
            <a:extLst>
              <a:ext uri="{FF2B5EF4-FFF2-40B4-BE49-F238E27FC236}">
                <a16:creationId xmlns:a16="http://schemas.microsoft.com/office/drawing/2014/main" id="{CB47C1D6-AB67-4246-BF14-E63120B2C708}"/>
              </a:ext>
            </a:extLst>
          </p:cNvPr>
          <p:cNvGraphicFramePr>
            <a:graphicFrameLocks noGrp="1"/>
          </p:cNvGraphicFramePr>
          <p:nvPr>
            <p:extLst>
              <p:ext uri="{D42A27DB-BD31-4B8C-83A1-F6EECF244321}">
                <p14:modId xmlns:p14="http://schemas.microsoft.com/office/powerpoint/2010/main" val="1324101378"/>
              </p:ext>
            </p:extLst>
          </p:nvPr>
        </p:nvGraphicFramePr>
        <p:xfrm>
          <a:off x="1333500" y="4428160"/>
          <a:ext cx="8801100" cy="2194560"/>
        </p:xfrm>
        <a:graphic>
          <a:graphicData uri="http://schemas.openxmlformats.org/drawingml/2006/table">
            <a:tbl>
              <a:tblPr firstRow="1" bandRow="1">
                <a:tableStyleId>{5C22544A-7EE6-4342-B048-85BDC9FD1C3A}</a:tableStyleId>
              </a:tblPr>
              <a:tblGrid>
                <a:gridCol w="2197100">
                  <a:extLst>
                    <a:ext uri="{9D8B030D-6E8A-4147-A177-3AD203B41FA5}">
                      <a16:colId xmlns:a16="http://schemas.microsoft.com/office/drawing/2014/main" val="2934975664"/>
                    </a:ext>
                  </a:extLst>
                </a:gridCol>
                <a:gridCol w="2908300">
                  <a:extLst>
                    <a:ext uri="{9D8B030D-6E8A-4147-A177-3AD203B41FA5}">
                      <a16:colId xmlns:a16="http://schemas.microsoft.com/office/drawing/2014/main" val="3727764174"/>
                    </a:ext>
                  </a:extLst>
                </a:gridCol>
                <a:gridCol w="3695700">
                  <a:extLst>
                    <a:ext uri="{9D8B030D-6E8A-4147-A177-3AD203B41FA5}">
                      <a16:colId xmlns:a16="http://schemas.microsoft.com/office/drawing/2014/main" val="2040190525"/>
                    </a:ext>
                  </a:extLst>
                </a:gridCol>
              </a:tblGrid>
              <a:tr h="362953">
                <a:tc>
                  <a:txBody>
                    <a:bodyPr/>
                    <a:lstStyle/>
                    <a:p>
                      <a:r>
                        <a:rPr lang="el-GR" dirty="0"/>
                        <a:t>Αίτια</a:t>
                      </a:r>
                    </a:p>
                  </a:txBody>
                  <a:tcPr/>
                </a:tc>
                <a:tc>
                  <a:txBody>
                    <a:bodyPr/>
                    <a:lstStyle/>
                    <a:p>
                      <a:r>
                        <a:rPr lang="el-GR" dirty="0"/>
                        <a:t>Επιπτώσεις</a:t>
                      </a:r>
                    </a:p>
                  </a:txBody>
                  <a:tcPr/>
                </a:tc>
                <a:tc>
                  <a:txBody>
                    <a:bodyPr/>
                    <a:lstStyle/>
                    <a:p>
                      <a:r>
                        <a:rPr lang="el-GR" dirty="0"/>
                        <a:t>Μέτρα αντιμετώπισης</a:t>
                      </a:r>
                    </a:p>
                  </a:txBody>
                  <a:tcPr/>
                </a:tc>
                <a:extLst>
                  <a:ext uri="{0D108BD9-81ED-4DB2-BD59-A6C34878D82A}">
                    <a16:rowId xmlns:a16="http://schemas.microsoft.com/office/drawing/2014/main" val="4029042229"/>
                  </a:ext>
                </a:extLst>
              </a:tr>
              <a:tr h="362953">
                <a:tc>
                  <a:txBody>
                    <a:bodyPr/>
                    <a:lstStyle/>
                    <a:p>
                      <a:r>
                        <a:rPr lang="el-GR" dirty="0"/>
                        <a:t>βιομηχανία</a:t>
                      </a:r>
                    </a:p>
                  </a:txBody>
                  <a:tcPr/>
                </a:tc>
                <a:tc>
                  <a:txBody>
                    <a:bodyPr/>
                    <a:lstStyle/>
                    <a:p>
                      <a:r>
                        <a:rPr lang="el-GR" sz="1800" dirty="0"/>
                        <a:t>καταστροφή δασών</a:t>
                      </a:r>
                      <a:endParaRPr lang="el-GR" dirty="0"/>
                    </a:p>
                  </a:txBody>
                  <a:tcPr/>
                </a:tc>
                <a:tc>
                  <a:txBody>
                    <a:bodyPr/>
                    <a:lstStyle/>
                    <a:p>
                      <a:r>
                        <a:rPr lang="el-GR" dirty="0"/>
                        <a:t>προστασία περιβάλλοντος</a:t>
                      </a:r>
                    </a:p>
                  </a:txBody>
                  <a:tcPr/>
                </a:tc>
                <a:extLst>
                  <a:ext uri="{0D108BD9-81ED-4DB2-BD59-A6C34878D82A}">
                    <a16:rowId xmlns:a16="http://schemas.microsoft.com/office/drawing/2014/main" val="340849547"/>
                  </a:ext>
                </a:extLst>
              </a:tr>
              <a:tr h="362953">
                <a:tc>
                  <a:txBody>
                    <a:bodyPr/>
                    <a:lstStyle/>
                    <a:p>
                      <a:r>
                        <a:rPr lang="el-GR" dirty="0"/>
                        <a:t>καυσαέρια</a:t>
                      </a:r>
                    </a:p>
                  </a:txBody>
                  <a:tcPr/>
                </a:tc>
                <a:tc>
                  <a:txBody>
                    <a:bodyPr/>
                    <a:lstStyle/>
                    <a:p>
                      <a:r>
                        <a:rPr lang="el-GR" sz="1800" dirty="0"/>
                        <a:t>νέκρωση οργανισμών</a:t>
                      </a:r>
                      <a:endParaRPr lang="el-GR" dirty="0"/>
                    </a:p>
                  </a:txBody>
                  <a:tcPr/>
                </a:tc>
                <a:tc>
                  <a:txBody>
                    <a:bodyPr/>
                    <a:lstStyle/>
                    <a:p>
                      <a:r>
                        <a:rPr lang="el-GR" dirty="0"/>
                        <a:t>μείωση χρήσης αυτοκινήτου</a:t>
                      </a:r>
                    </a:p>
                  </a:txBody>
                  <a:tcPr/>
                </a:tc>
                <a:extLst>
                  <a:ext uri="{0D108BD9-81ED-4DB2-BD59-A6C34878D82A}">
                    <a16:rowId xmlns:a16="http://schemas.microsoft.com/office/drawing/2014/main" val="1838989223"/>
                  </a:ext>
                </a:extLst>
              </a:tr>
              <a:tr h="362953">
                <a:tc>
                  <a:txBody>
                    <a:bodyPr/>
                    <a:lstStyle/>
                    <a:p>
                      <a:r>
                        <a:rPr lang="el-GR" dirty="0"/>
                        <a:t>αυτοκίνητα</a:t>
                      </a:r>
                    </a:p>
                  </a:txBody>
                  <a:tcPr/>
                </a:tc>
                <a:tc>
                  <a:txBody>
                    <a:bodyPr/>
                    <a:lstStyle/>
                    <a:p>
                      <a:r>
                        <a:rPr lang="el-GR" sz="1800" dirty="0"/>
                        <a:t>διάβρωση</a:t>
                      </a:r>
                      <a:endParaRPr lang="el-GR" dirty="0"/>
                    </a:p>
                  </a:txBody>
                  <a:tcPr/>
                </a:tc>
                <a:tc>
                  <a:txBody>
                    <a:bodyPr/>
                    <a:lstStyle/>
                    <a:p>
                      <a:r>
                        <a:rPr lang="el-GR" dirty="0"/>
                        <a:t>βελτίωση των καυσίμων</a:t>
                      </a:r>
                    </a:p>
                  </a:txBody>
                  <a:tcPr/>
                </a:tc>
                <a:extLst>
                  <a:ext uri="{0D108BD9-81ED-4DB2-BD59-A6C34878D82A}">
                    <a16:rowId xmlns:a16="http://schemas.microsoft.com/office/drawing/2014/main" val="2794218909"/>
                  </a:ext>
                </a:extLst>
              </a:tr>
              <a:tr h="362953">
                <a:tc>
                  <a:txBody>
                    <a:bodyPr/>
                    <a:lstStyle/>
                    <a:p>
                      <a:r>
                        <a:rPr lang="en-US" dirty="0"/>
                        <a:t>……………….</a:t>
                      </a:r>
                      <a:endParaRPr lang="el-GR" dirty="0"/>
                    </a:p>
                  </a:txBody>
                  <a:tcPr/>
                </a:tc>
                <a:tc>
                  <a:txBody>
                    <a:bodyPr/>
                    <a:lstStyle/>
                    <a:p>
                      <a:r>
                        <a:rPr lang="en-US" dirty="0"/>
                        <a:t>………………</a:t>
                      </a:r>
                      <a:endParaRPr lang="el-GR" dirty="0"/>
                    </a:p>
                  </a:txBody>
                  <a:tcPr/>
                </a:tc>
                <a:tc>
                  <a:txBody>
                    <a:bodyPr/>
                    <a:lstStyle/>
                    <a:p>
                      <a:r>
                        <a:rPr lang="en-US" dirty="0"/>
                        <a:t>………………</a:t>
                      </a:r>
                      <a:endParaRPr lang="el-GR" dirty="0"/>
                    </a:p>
                  </a:txBody>
                  <a:tcPr/>
                </a:tc>
                <a:extLst>
                  <a:ext uri="{0D108BD9-81ED-4DB2-BD59-A6C34878D82A}">
                    <a16:rowId xmlns:a16="http://schemas.microsoft.com/office/drawing/2014/main" val="2662499790"/>
                  </a:ext>
                </a:extLst>
              </a:tr>
              <a:tr h="362953">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3330876157"/>
                  </a:ext>
                </a:extLst>
              </a:tr>
            </a:tbl>
          </a:graphicData>
        </a:graphic>
      </p:graphicFrame>
    </p:spTree>
    <p:extLst>
      <p:ext uri="{BB962C8B-B14F-4D97-AF65-F5344CB8AC3E}">
        <p14:creationId xmlns:p14="http://schemas.microsoft.com/office/powerpoint/2010/main" val="473159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E6D1-87A4-4DD3-B8EA-C1659C3973F2}"/>
              </a:ext>
            </a:extLst>
          </p:cNvPr>
          <p:cNvSpPr>
            <a:spLocks noGrp="1"/>
          </p:cNvSpPr>
          <p:nvPr>
            <p:ph type="title"/>
          </p:nvPr>
        </p:nvSpPr>
        <p:spPr>
          <a:xfrm>
            <a:off x="457199" y="342900"/>
            <a:ext cx="10477501" cy="787400"/>
          </a:xfrm>
        </p:spPr>
        <p:txBody>
          <a:bodyPr>
            <a:normAutofit/>
          </a:bodyPr>
          <a:lstStyle/>
          <a:p>
            <a:pPr algn="ctr"/>
            <a:r>
              <a:rPr lang="el-GR" sz="2800" b="1" dirty="0" err="1"/>
              <a:t>ΕννΟΙΟΛΟΓΙΚΟΣ</a:t>
            </a:r>
            <a:r>
              <a:rPr lang="el-GR" sz="2800" b="1" dirty="0"/>
              <a:t> ΧΑΡΤΗΣ (</a:t>
            </a:r>
            <a:r>
              <a:rPr lang="en-US" sz="2800" b="1" dirty="0"/>
              <a:t>concept mapping</a:t>
            </a:r>
            <a:r>
              <a:rPr lang="el-GR" sz="2800" b="1" dirty="0"/>
              <a:t>)</a:t>
            </a:r>
          </a:p>
        </p:txBody>
      </p:sp>
      <p:sp>
        <p:nvSpPr>
          <p:cNvPr id="3" name="Text Placeholder 2">
            <a:extLst>
              <a:ext uri="{FF2B5EF4-FFF2-40B4-BE49-F238E27FC236}">
                <a16:creationId xmlns:a16="http://schemas.microsoft.com/office/drawing/2014/main" id="{4466A8FC-9930-414B-A536-A7FE987D1E20}"/>
              </a:ext>
            </a:extLst>
          </p:cNvPr>
          <p:cNvSpPr>
            <a:spLocks noGrp="1"/>
          </p:cNvSpPr>
          <p:nvPr>
            <p:ph type="body" sz="quarter" idx="14"/>
          </p:nvPr>
        </p:nvSpPr>
        <p:spPr>
          <a:xfrm>
            <a:off x="457200" y="1498600"/>
            <a:ext cx="10617200" cy="5067300"/>
          </a:xfrm>
        </p:spPr>
        <p:txBody>
          <a:bodyPr/>
          <a:lstStyle/>
          <a:p>
            <a:r>
              <a:rPr lang="el-GR" sz="2400" dirty="0"/>
              <a:t>Οι εννοιολογικοί χάρτες είναι εικονογραφικοί τρόποι αποτύπωσης ιδεών στο χαρτί.</a:t>
            </a:r>
          </a:p>
          <a:p>
            <a:endParaRPr lang="el-GR" sz="2400" dirty="0">
              <a:solidFill>
                <a:schemeClr val="tx1"/>
              </a:solidFill>
            </a:endParaRPr>
          </a:p>
          <a:p>
            <a:r>
              <a:rPr lang="el-GR" sz="2400" dirty="0">
                <a:solidFill>
                  <a:schemeClr val="tx1"/>
                </a:solidFill>
              </a:rPr>
              <a:t>Προσφέρονται για την αρχική κατανόηση και τη σύνδεση της ύλης με προηγούμενη γνωστή όσο και για την επανάληψη.</a:t>
            </a:r>
          </a:p>
          <a:p>
            <a:endParaRPr lang="el-GR" sz="2400" dirty="0">
              <a:solidFill>
                <a:schemeClr val="tx1"/>
              </a:solidFill>
            </a:endParaRPr>
          </a:p>
          <a:p>
            <a:r>
              <a:rPr lang="el-GR" sz="2400" dirty="0">
                <a:solidFill>
                  <a:schemeClr val="tx1"/>
                </a:solidFill>
              </a:rPr>
              <a:t>Στηρίζονται στην κατάταξη και ταξινόμηση του προς εκμάθηση υλικού με συστηματικό τρόπο.</a:t>
            </a:r>
          </a:p>
          <a:p>
            <a:endParaRPr lang="el-GR" dirty="0"/>
          </a:p>
          <a:p>
            <a:r>
              <a:rPr lang="el-GR" sz="2000" dirty="0"/>
              <a:t>Η τεχνική της εννοιολογικής χαρτογράφησης (</a:t>
            </a:r>
            <a:r>
              <a:rPr lang="en-US" sz="2000" dirty="0"/>
              <a:t>concept mapping</a:t>
            </a:r>
            <a:r>
              <a:rPr lang="el-GR" sz="2000" dirty="0"/>
              <a:t>) αναπτύχθηκε από τον καθηγητή </a:t>
            </a:r>
            <a:r>
              <a:rPr lang="en-US" sz="2000" dirty="0"/>
              <a:t>Joseph D</a:t>
            </a:r>
            <a:r>
              <a:rPr lang="el-GR" sz="2000" dirty="0"/>
              <a:t>. </a:t>
            </a:r>
            <a:r>
              <a:rPr lang="en-US" sz="2000" dirty="0"/>
              <a:t>Novak</a:t>
            </a:r>
            <a:r>
              <a:rPr lang="el-GR" sz="2000" dirty="0"/>
              <a:t>, στο Πανεπιστήμιο </a:t>
            </a:r>
            <a:r>
              <a:rPr lang="en-US" sz="2000" dirty="0"/>
              <a:t>Cornell</a:t>
            </a:r>
            <a:r>
              <a:rPr lang="el-GR" sz="2000" dirty="0"/>
              <a:t>. Βασίστηκε στις θεωρίες του </a:t>
            </a:r>
            <a:r>
              <a:rPr lang="en-US" sz="2000" dirty="0"/>
              <a:t>David </a:t>
            </a:r>
            <a:r>
              <a:rPr lang="en-US" sz="2000" dirty="0" err="1"/>
              <a:t>Ausubel</a:t>
            </a:r>
            <a:r>
              <a:rPr lang="el-GR" sz="2000" dirty="0"/>
              <a:t> για τη “μάθηση με νόημα”, αλλά και στις αρχές της </a:t>
            </a:r>
            <a:r>
              <a:rPr lang="el-GR" sz="2000" dirty="0" err="1"/>
              <a:t>κονστρουκτιβιστικής</a:t>
            </a:r>
            <a:r>
              <a:rPr lang="el-GR" sz="2000" dirty="0"/>
              <a:t> μάθησης.</a:t>
            </a:r>
          </a:p>
        </p:txBody>
      </p:sp>
    </p:spTree>
    <p:extLst>
      <p:ext uri="{BB962C8B-B14F-4D97-AF65-F5344CB8AC3E}">
        <p14:creationId xmlns:p14="http://schemas.microsoft.com/office/powerpoint/2010/main" val="83147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3803-012E-42E1-8EFD-91241EFC4F26}"/>
              </a:ext>
            </a:extLst>
          </p:cNvPr>
          <p:cNvSpPr>
            <a:spLocks noGrp="1"/>
          </p:cNvSpPr>
          <p:nvPr>
            <p:ph type="title"/>
          </p:nvPr>
        </p:nvSpPr>
        <p:spPr>
          <a:xfrm>
            <a:off x="457199" y="368300"/>
            <a:ext cx="10541001" cy="762000"/>
          </a:xfrm>
        </p:spPr>
        <p:txBody>
          <a:bodyPr>
            <a:normAutofit fontScale="90000"/>
          </a:bodyPr>
          <a:lstStyle/>
          <a:p>
            <a:pPr algn="ctr"/>
            <a:r>
              <a:rPr lang="el-GR" b="1" dirty="0" err="1"/>
              <a:t>Συστατικα</a:t>
            </a:r>
            <a:r>
              <a:rPr lang="el-GR" b="1" dirty="0"/>
              <a:t> </a:t>
            </a:r>
            <a:r>
              <a:rPr lang="el-GR" b="1" dirty="0" err="1"/>
              <a:t>στοιχεια</a:t>
            </a:r>
            <a:r>
              <a:rPr lang="el-GR" b="1" dirty="0"/>
              <a:t> </a:t>
            </a:r>
            <a:r>
              <a:rPr lang="el-GR" b="1" dirty="0" err="1"/>
              <a:t>ενος</a:t>
            </a:r>
            <a:r>
              <a:rPr lang="el-GR" b="1" dirty="0"/>
              <a:t> </a:t>
            </a:r>
            <a:r>
              <a:rPr lang="el-GR" b="1" dirty="0" err="1"/>
              <a:t>εννοιολΟγικου</a:t>
            </a:r>
            <a:r>
              <a:rPr lang="el-GR" b="1" dirty="0"/>
              <a:t> </a:t>
            </a:r>
            <a:r>
              <a:rPr lang="el-GR" b="1" dirty="0" err="1"/>
              <a:t>χαρτη</a:t>
            </a:r>
            <a:br>
              <a:rPr lang="el-GR" b="1" dirty="0"/>
            </a:br>
            <a:endParaRPr lang="el-GR" dirty="0"/>
          </a:p>
        </p:txBody>
      </p:sp>
      <p:sp>
        <p:nvSpPr>
          <p:cNvPr id="3" name="Text Placeholder 2">
            <a:extLst>
              <a:ext uri="{FF2B5EF4-FFF2-40B4-BE49-F238E27FC236}">
                <a16:creationId xmlns:a16="http://schemas.microsoft.com/office/drawing/2014/main" id="{22E6B3DC-0633-4AD5-97BD-11EDC520D85F}"/>
              </a:ext>
            </a:extLst>
          </p:cNvPr>
          <p:cNvSpPr>
            <a:spLocks noGrp="1"/>
          </p:cNvSpPr>
          <p:nvPr>
            <p:ph type="body" sz="quarter" idx="14"/>
          </p:nvPr>
        </p:nvSpPr>
        <p:spPr>
          <a:xfrm>
            <a:off x="457200" y="1206500"/>
            <a:ext cx="10731500" cy="5651500"/>
          </a:xfrm>
        </p:spPr>
        <p:txBody>
          <a:bodyPr/>
          <a:lstStyle/>
          <a:p>
            <a:r>
              <a:rPr lang="el-GR" sz="2400" b="1" i="1" dirty="0"/>
              <a:t>Κόμβοι (έννοιες):</a:t>
            </a:r>
            <a:r>
              <a:rPr lang="el-GR" sz="2400" dirty="0"/>
              <a:t> κάθε κόμβος του χάρτη αναπαριστά μια έννοια, η οποία αναγράφεται στην ετικέτα του κόμβου.</a:t>
            </a:r>
          </a:p>
          <a:p>
            <a:endParaRPr lang="el-GR" sz="1600" dirty="0"/>
          </a:p>
          <a:p>
            <a:r>
              <a:rPr lang="el-GR" sz="1400" dirty="0"/>
              <a:t>Οι έννοιες μπορεί να αναφέρονται (Γουλή κ.α., 2006) σε αντικείμενα, τα οποία περιγράφονται συνήθως με ουσιαστικά. Οι αντίστοιχοι χάρτες χαρακτηρίζονται ως περιγραφικοί (</a:t>
            </a:r>
            <a:r>
              <a:rPr lang="en-US" sz="1400" dirty="0"/>
              <a:t>descriptive concept maps</a:t>
            </a:r>
            <a:r>
              <a:rPr lang="el-GR" sz="1400" dirty="0"/>
              <a:t>).</a:t>
            </a:r>
          </a:p>
          <a:p>
            <a:pPr lvl="0"/>
            <a:r>
              <a:rPr lang="el-GR" sz="1400" b="1" dirty="0"/>
              <a:t>Ή</a:t>
            </a:r>
            <a:r>
              <a:rPr lang="el-GR" sz="1400" dirty="0"/>
              <a:t> σε συμβάντα/γεγονότα, τα οποία περιγράφονται συνήθως με ρήματα. Οι αντίστοιχοι χάρτες επικεντρώνονται σε αναπαραστάσεις του τρόπου που λειτουργεί κάτι χαρακτηρίζονται ως επεξηγηματικοί (</a:t>
            </a:r>
            <a:r>
              <a:rPr lang="en-US" sz="1400" dirty="0"/>
              <a:t>explanatory concept maps</a:t>
            </a:r>
            <a:r>
              <a:rPr lang="el-GR" sz="1400" dirty="0"/>
              <a:t>).</a:t>
            </a:r>
          </a:p>
          <a:p>
            <a:endParaRPr lang="el-GR" b="1" i="1" dirty="0"/>
          </a:p>
          <a:p>
            <a:r>
              <a:rPr lang="el-GR" sz="2400" b="1" i="1" dirty="0"/>
              <a:t>Σύνδεσμοι (συνδέσεις):</a:t>
            </a:r>
            <a:r>
              <a:rPr lang="el-GR" sz="2400" dirty="0"/>
              <a:t> οι σύνδεσμοι είναι γραμμές που συνδέουν δύο κόμβους και έχουν μία ετικέτα που με απλές και σύντομες συνδετικές λέξεις προσδιορίζει τη σχέση μεταξύ των συνδεόμενων κόμβων. Στην ουσία, οι σύνδεσμοι προσδιορίζουν τις σχέσεις μεταξύ των εννοιών του </a:t>
            </a:r>
            <a:r>
              <a:rPr lang="el-GR" sz="2400" dirty="0" err="1"/>
              <a:t>ΕΧ</a:t>
            </a:r>
            <a:r>
              <a:rPr lang="el-GR" sz="2400" dirty="0"/>
              <a:t>, περιγράφοντας τον τρόπο με τον οποίο οι έννοιες αυτές συνδέονται.</a:t>
            </a:r>
          </a:p>
        </p:txBody>
      </p:sp>
    </p:spTree>
    <p:extLst>
      <p:ext uri="{BB962C8B-B14F-4D97-AF65-F5344CB8AC3E}">
        <p14:creationId xmlns:p14="http://schemas.microsoft.com/office/powerpoint/2010/main" val="1471303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Περιγραφή: Εννοιολογικοί Χάρτες">
            <a:extLst>
              <a:ext uri="{FF2B5EF4-FFF2-40B4-BE49-F238E27FC236}">
                <a16:creationId xmlns:a16="http://schemas.microsoft.com/office/drawing/2014/main" id="{76571EA5-8FD7-4898-993B-9F0C65262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1168400"/>
            <a:ext cx="84074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0A79B6C-9AF0-466F-A52A-1C55FE4A5691}"/>
              </a:ext>
            </a:extLst>
          </p:cNvPr>
          <p:cNvSpPr/>
          <p:nvPr/>
        </p:nvSpPr>
        <p:spPr>
          <a:xfrm>
            <a:off x="3162300" y="400487"/>
            <a:ext cx="6096000" cy="697627"/>
          </a:xfrm>
          <a:prstGeom prst="rect">
            <a:avLst/>
          </a:prstGeom>
        </p:spPr>
        <p:txBody>
          <a:bodyPr>
            <a:spAutoFit/>
          </a:bodyPr>
          <a:lstStyle/>
          <a:p>
            <a:pPr algn="ctr">
              <a:lnSpc>
                <a:spcPct val="115000"/>
              </a:lnSpc>
              <a:spcBef>
                <a:spcPts val="600"/>
              </a:spcBef>
              <a:spcAft>
                <a:spcPts val="600"/>
              </a:spcAft>
            </a:pPr>
            <a:r>
              <a:rPr lang="el-GR" b="1" u="sng" dirty="0">
                <a:latin typeface="Verdana" panose="020B0604030504040204" pitchFamily="34" charset="0"/>
                <a:ea typeface="Calibri" panose="020F0502020204030204" pitchFamily="34" charset="0"/>
                <a:cs typeface="Times New Roman" panose="02020603050405020304" pitchFamily="18" charset="0"/>
              </a:rPr>
              <a:t>Ένας εννοιολογικός χάρτης για τους εννοιολογικούς χάρτες (</a:t>
            </a:r>
            <a:r>
              <a:rPr lang="el-GR" b="1" u="sng" dirty="0" err="1">
                <a:latin typeface="Verdana" panose="020B0604030504040204" pitchFamily="34" charset="0"/>
                <a:ea typeface="Calibri" panose="020F0502020204030204" pitchFamily="34" charset="0"/>
                <a:cs typeface="Times New Roman" panose="02020603050405020304" pitchFamily="18" charset="0"/>
              </a:rPr>
              <a:t>Jonassen</a:t>
            </a:r>
            <a:r>
              <a:rPr lang="el-GR" b="1" u="sng" dirty="0">
                <a:latin typeface="Verdana" panose="020B0604030504040204" pitchFamily="34" charset="0"/>
                <a:ea typeface="Calibri" panose="020F0502020204030204" pitchFamily="34" charset="0"/>
                <a:cs typeface="Times New Roman" panose="02020603050405020304" pitchFamily="18" charset="0"/>
              </a:rPr>
              <a:t>, 2000)</a:t>
            </a:r>
          </a:p>
        </p:txBody>
      </p:sp>
    </p:spTree>
    <p:extLst>
      <p:ext uri="{BB962C8B-B14F-4D97-AF65-F5344CB8AC3E}">
        <p14:creationId xmlns:p14="http://schemas.microsoft.com/office/powerpoint/2010/main" val="4093733699"/>
      </p:ext>
    </p:extLst>
  </p:cSld>
  <p:clrMapOvr>
    <a:masterClrMapping/>
  </p:clrMapOvr>
</p:sld>
</file>

<file path=ppt/theme/theme1.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98AF5320-421A-4856-A75D-6587C36D5470}"/>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6E2187FA-78B5-42F2-9074-40D4C2C1399B}"/>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CED26E1E-587B-4123-A4F9-DB49A037FBB9}"/>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573AD6BE-256C-44EB-886C-5713CB0A8D4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{DA4BACA2-9AA4-4B68-B1BD-E42895EE75DF}tf78479028_win32</Template>
  <TotalTime>422</TotalTime>
  <Words>2308</Words>
  <Application>Microsoft Office PowerPoint</Application>
  <PresentationFormat>Ευρεία οθόνη</PresentationFormat>
  <Paragraphs>232</Paragraphs>
  <Slides>34</Slides>
  <Notes>4</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4</vt:i4>
      </vt:variant>
      <vt:variant>
        <vt:lpstr>Τίτλοι διαφανειών</vt:lpstr>
      </vt:variant>
      <vt:variant>
        <vt:i4>34</vt:i4>
      </vt:variant>
    </vt:vector>
  </HeadingPairs>
  <TitlesOfParts>
    <vt:vector size="46" baseType="lpstr">
      <vt:lpstr>Arial</vt:lpstr>
      <vt:lpstr>Arial MT</vt:lpstr>
      <vt:lpstr>Calibri</vt:lpstr>
      <vt:lpstr>Microsoft Sans Serif</vt:lpstr>
      <vt:lpstr>Segoe UI</vt:lpstr>
      <vt:lpstr>Segoe UI Light</vt:lpstr>
      <vt:lpstr>Verdana</vt:lpstr>
      <vt:lpstr>Wingdings</vt:lpstr>
      <vt:lpstr>Balancing Act</vt:lpstr>
      <vt:lpstr>Wellspring</vt:lpstr>
      <vt:lpstr>Star of the show</vt:lpstr>
      <vt:lpstr>Amusements</vt:lpstr>
      <vt:lpstr>ΔΙΔΑΚΤΙΚΕΣ ΜΕΘΟΔΟΙ  (2ο μεροσ)-ΤΕΧΝΙΚΕΣ ΔΙΔΑΣΚΑΛΙΑΣ 6η εβδομαδα  Λια Σταμπολτζή</vt:lpstr>
      <vt:lpstr>Παρουσίαση του PowerPoint</vt:lpstr>
      <vt:lpstr>ΚΑΤΑΙΓΙΣΜΟΣ ΙΔΕΩΝ (BRAINSTORMING)</vt:lpstr>
      <vt:lpstr>ΚΑΝΟΝΕΣ</vt:lpstr>
      <vt:lpstr>    ΔΡΑΣΤΗΡΙΟΤΗΤΑ:  Θα εφαρμόσουμε καταιγισμό ιδεών, δηλαδή θα προτείνετε όσες περισσότερες ιδέες μπορείτε ως απάντηση στην ερώτηση που ακολουθεί. «Τι είναι όξινη βροχή;». Αφού καταγράψουμε τις ιδέες, συζητάμε αν κατηγοριοποιούνται.  </vt:lpstr>
      <vt:lpstr>ΠΑΡΑΔΕΙΓΜΑ</vt:lpstr>
      <vt:lpstr>ΕννΟΙΟΛΟΓΙΚΟΣ ΧΑΡΤΗΣ (concept mapping)</vt:lpstr>
      <vt:lpstr>Συστατικα στοιχεια ενος εννοιολΟγικου χαρτη </vt:lpstr>
      <vt:lpstr>Παρουσίαση του PowerPoint</vt:lpstr>
      <vt:lpstr>Παρουσίαση του PowerPoint</vt:lpstr>
      <vt:lpstr>ΔΡΑστηριοτητα</vt:lpstr>
      <vt:lpstr>Παρουσίαση του PowerPoint</vt:lpstr>
      <vt:lpstr>Λογισμικα εννοιολογικησ χαρτογραφησησ</vt:lpstr>
      <vt:lpstr>Παρουσίαση του PowerPoint</vt:lpstr>
      <vt:lpstr>ΠΑΙΧΝΙΔΙ ΡολΩΝ</vt:lpstr>
      <vt:lpstr>ΠΑΙΧΝΙΔΙ ΡολΩΝ</vt:lpstr>
      <vt:lpstr>ΠΡΟΔΙΑΓΡΑΦΕΣ</vt:lpstr>
      <vt:lpstr>ΣΤΑδΙΑ ΟΡΓΑΝΩΣΗΣ ΕΝΟΣ ΠΑΙΧΝΙΔΙΟΥ ΡΟΛΩΝ</vt:lpstr>
      <vt:lpstr>  ΣΕΝΑΡΙο: Στη γειτονιά, μια κυρία φιλόζωη, λυπάται τις αδέσποτες γάτες και τις ταΐζει. Θεωρεί πώς έτσι προφυλάσσονται κι από τα ποντίκια. Το διπλανό σπίτι είναι μια μικρή πανσιόν, που την έχει μια κυρία. Οι γάτες μπαίνουν και σκάβουν τον κήπο της. Η κυρία διαμαρτύρεται γιατί φιλοξενεί τουρίστες. Στη γειτονιά, άλλοι είναι υπέρ και άλλοι κατά της φιλόζωης κυρίας. Τι θέση θα πάρουν για να βρουν λύση και να μην πάνε στο δικαστήριο; (προσαρμογή από Μπαγιάτη, 2014).  </vt:lpstr>
      <vt:lpstr>        Οριζουμε τους χαρακτηρεσ και τα επιχειρηματα (υπερ και κατα): ΥΠΕΡ Κυρία φιλόζωη, ο σύζυγος, το παιδί της. Μανάβισσα της γειτονιάς Τα παιδιά της γειτονιάς Οι γάτες ΚΑΤΑ Η ιδιοκτήτρια της πανσιόν και ο σύζυγός της ΟΥΔΕΤΕΡΟΙ Ο κτηνίατρος Οι τουρίστες Ο δικηγόρος που θα λύσει τη διαφορά</vt:lpstr>
      <vt:lpstr>     ΔΙΑΘΕΣΙΜΟΣ ΧΡΟΝΟΣ  Μοιρασμα ρολων  Επιχειρηματα (βοηθητικο υλικο για τους μαθητεσ)  συμπερασματα  συζητηση-αναστοχασμοσ  Για πλήρη ανάγνωση του παιχνιδιού ρόλων, βλ. Μπαγιάτη, Ε. (2014).Το παιχνίδι ρόλων ως διδακτική τεχνική στην εκπαίδευση. Περιφερειακή Διεύθυνση Πρωτοβάθμιας και Δευτεροβάθμιας Εκπαίδευσης Κρήτης. Ελεύθερη πρόσβαση από το διαδίκτυο. </vt:lpstr>
      <vt:lpstr>Προσομοιωση</vt:lpstr>
      <vt:lpstr>Παρουσίαση του PowerPoint</vt:lpstr>
      <vt:lpstr>Δραστηριοτητα αξιοποιησησ της προσομοιωσησ-Α΄ ΓυμνΑσιοΥ, ΟΙΚΙΑΚΗ ΟΙΚΟΝΟΜΙΑ</vt:lpstr>
      <vt:lpstr>ΣυνεχΕια</vt:lpstr>
      <vt:lpstr>ΜΕΘΟΔΟΣ PROJECT (συνθετική ερευνητική εργασία) </vt:lpstr>
      <vt:lpstr>Παιδαγωγικές αρχές-Προϋποθέσεις</vt:lpstr>
      <vt:lpstr>Δομή-Φάσεις υλοποίησης</vt:lpstr>
      <vt:lpstr> Ομαδική εργασία για το Project της Α΄Λυκείου με θέμα: «Άσκηση και διατροφή», 8ο Γυμν.-Λ.Τ Χαλανδρίου, 2019-20 (υπάρχει στο διαδίκτυο και στο e-class) </vt:lpstr>
      <vt:lpstr>ΠΛΕΟΝΕΚΤΗΜΑΤΑ   Μυεί τους μαθητές στον προγραμματισμό, στην αυτοπειθαρχία, στην εκδήλωση προβληματισμών.  Kαλλιεργούνται δημοκρατικές διαδικασίες.  Περιορίζεται η πρωτοκαθεδρία του σχολικού εγχειριδίου.</vt:lpstr>
      <vt:lpstr>Αξιολογηση του προτζεκτ (κλίμακα 1-4)</vt:lpstr>
      <vt:lpstr>Παρουσίαση του PowerPoint</vt:lpstr>
      <vt:lpstr>ΚΟΥΙΖ: Ποιες διδακτικές τεχνικές θα επιλέγατε για να διδάξετε: α) ένα πείραμα στην τάξη όταν δεν μπορώ να έχω τα υλικά για να το δείξω; β) εμπέδωση θεωρητικών γνώσεων που έχετε ήδη διδάξει; γ) ένα θέμα στο τέλος της ημέρας που οι μαθητές είναι κουρασμένοι και δεν μπορούν να συγκεντρωθούν; δ) ένα θέμα από πολλά διαφορετικά γνωστικά αντικείμενα (φυσική, γεωγραφία, μαθηματικά), σε ομάδα, και σε μακροπρόθεσμο προγραμματισμό (πχ μήνα ή τρίμηνο); Οι απαντήσεις στις σημειώσεις κάτω_ανοίξτε τες.</vt:lpstr>
      <vt:lpstr>ΜΕΘΟΔΟΣ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lstamp</cp:lastModifiedBy>
  <cp:revision>90</cp:revision>
  <cp:lastPrinted>2025-04-06T16:39:17Z</cp:lastPrinted>
  <dcterms:created xsi:type="dcterms:W3CDTF">2022-04-05T12:21:01Z</dcterms:created>
  <dcterms:modified xsi:type="dcterms:W3CDTF">2026-03-17T12:15:08Z</dcterms:modified>
</cp:coreProperties>
</file>