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29"/>
  </p:notesMasterIdLst>
  <p:handoutMasterIdLst>
    <p:handoutMasterId r:id="rId30"/>
  </p:handoutMasterIdLst>
  <p:sldIdLst>
    <p:sldId id="256" r:id="rId5"/>
    <p:sldId id="257" r:id="rId6"/>
    <p:sldId id="270" r:id="rId7"/>
    <p:sldId id="266" r:id="rId8"/>
    <p:sldId id="271" r:id="rId9"/>
    <p:sldId id="272" r:id="rId10"/>
    <p:sldId id="273" r:id="rId11"/>
    <p:sldId id="274" r:id="rId12"/>
    <p:sldId id="261" r:id="rId13"/>
    <p:sldId id="265" r:id="rId14"/>
    <p:sldId id="268" r:id="rId15"/>
    <p:sldId id="275" r:id="rId16"/>
    <p:sldId id="258" r:id="rId17"/>
    <p:sldId id="277" r:id="rId18"/>
    <p:sldId id="269" r:id="rId19"/>
    <p:sldId id="278" r:id="rId20"/>
    <p:sldId id="279" r:id="rId21"/>
    <p:sldId id="435" r:id="rId22"/>
    <p:sldId id="280" r:id="rId23"/>
    <p:sldId id="433" r:id="rId24"/>
    <p:sldId id="262" r:id="rId25"/>
    <p:sldId id="263" r:id="rId26"/>
    <p:sldId id="434" r:id="rId27"/>
    <p:sldId id="43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106" d="100"/>
          <a:sy n="106" d="100"/>
        </p:scale>
        <p:origin x="732"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pPr/>
              <a:t>5/27/2025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p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pPr/>
              <a:t>5/27/2025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p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pPr/>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1) γ, </a:t>
            </a:r>
            <a:r>
              <a:rPr lang="el-GR"/>
              <a:t>2) δ</a:t>
            </a:r>
            <a:r>
              <a:rPr lang="el-GR" dirty="0"/>
              <a:t>, </a:t>
            </a:r>
            <a:r>
              <a:rPr lang="el-GR"/>
              <a:t>3) β</a:t>
            </a:r>
            <a:r>
              <a:rPr lang="el-GR" dirty="0"/>
              <a:t>.</a:t>
            </a:r>
          </a:p>
        </p:txBody>
      </p:sp>
      <p:sp>
        <p:nvSpPr>
          <p:cNvPr id="4" name="Slide Number Placeholder 3"/>
          <p:cNvSpPr>
            <a:spLocks noGrp="1"/>
          </p:cNvSpPr>
          <p:nvPr>
            <p:ph type="sldNum" sz="quarter" idx="5"/>
          </p:nvPr>
        </p:nvSpPr>
        <p:spPr/>
        <p:txBody>
          <a:bodyPr/>
          <a:lstStyle/>
          <a:p>
            <a:fld id="{5EE2CF44-2B13-41B4-A334-1CDF534EEBBF}" type="slidenum">
              <a:rPr lang="el-GR" smtClean="0"/>
              <a:pPr/>
              <a:t>23</a:t>
            </a:fld>
            <a:endParaRPr lang="el-GR" dirty="0"/>
          </a:p>
        </p:txBody>
      </p:sp>
    </p:spTree>
    <p:extLst>
      <p:ext uri="{BB962C8B-B14F-4D97-AF65-F5344CB8AC3E}">
        <p14:creationId xmlns:p14="http://schemas.microsoft.com/office/powerpoint/2010/main" val="242012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02B9795-92DC-40DC-A1CA-9A4B349D7824}" type="datetimeFigureOut">
              <a:rPr lang="en-US" smtClean="0"/>
              <a:pPr/>
              <a:t>5/27/2025</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3230023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214344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1702525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Tree>
    <p:extLst>
      <p:ext uri="{BB962C8B-B14F-4D97-AF65-F5344CB8AC3E}">
        <p14:creationId xmlns:p14="http://schemas.microsoft.com/office/powerpoint/2010/main" val="275287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2B9795-92DC-40DC-A1CA-9A4B349D7824}" type="datetimeFigureOut">
              <a:rPr lang="en-US" smtClean="0"/>
              <a:pPr/>
              <a:t>5/27/2025</a:t>
            </a:fld>
            <a:endParaRPr lang="en-US"/>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1876957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02B9795-92DC-40DC-A1CA-9A4B349D7824}" type="datetimeFigureOut">
              <a:rPr lang="en-US" smtClean="0"/>
              <a:pPr/>
              <a:t>5/27/2025</a:t>
            </a:fld>
            <a:endParaRPr lang="en-US"/>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2203940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02B9795-92DC-40DC-A1CA-9A4B349D7824}" type="datetimeFigureOut">
              <a:rPr lang="en-US" smtClean="0"/>
              <a:pPr/>
              <a:t>5/27/2025</a:t>
            </a:fld>
            <a:endParaRPr lang="en-US"/>
          </a:p>
        </p:txBody>
      </p:sp>
      <p:sp>
        <p:nvSpPr>
          <p:cNvPr id="9" name="Footer Placeholder 8"/>
          <p:cNvSpPr>
            <a:spLocks noGrp="1"/>
          </p:cNvSpPr>
          <p:nvPr>
            <p:ph type="ftr" sz="quarter" idx="11"/>
          </p:nvPr>
        </p:nvSpPr>
        <p:spPr/>
        <p:txBody>
          <a:bodyPr/>
          <a:lstStyle/>
          <a:p>
            <a:endParaRPr lang="el-GR"/>
          </a:p>
        </p:txBody>
      </p:sp>
      <p:sp>
        <p:nvSpPr>
          <p:cNvPr id="10" name="Slide Number Placeholder 9"/>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4189923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02B9795-92DC-40DC-A1CA-9A4B349D7824}" type="datetimeFigureOut">
              <a:rPr lang="en-US" smtClean="0"/>
              <a:pPr/>
              <a:t>5/27/2025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F54DE5-C571-48E8-A5BC-B369434E2F44}"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44841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2B9795-92DC-40DC-A1CA-9A4B349D7824}" type="datetimeFigureOut">
              <a:rPr lang="en-US" smtClean="0"/>
              <a:pPr/>
              <a:t>5/27/2025</a:t>
            </a:fld>
            <a:endParaRPr lang="en-US"/>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328458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smtClean="0"/>
              <a:pPr/>
              <a:t>5/27/2025</a:t>
            </a:fld>
            <a:endParaRPr lang="en-US"/>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3061905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02B9795-92DC-40DC-A1CA-9A4B349D7824}" type="datetimeFigureOut">
              <a:rPr lang="en-US" smtClean="0"/>
              <a:pPr/>
              <a:t>5/27/2025</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l-GR"/>
          </a:p>
        </p:txBody>
      </p:sp>
      <p:sp>
        <p:nvSpPr>
          <p:cNvPr id="11" name="Slide Number Placeholder 10"/>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3603656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02B9795-92DC-40DC-A1CA-9A4B349D7824}" type="datetimeFigureOut">
              <a:rPr lang="en-US" smtClean="0"/>
              <a:pPr/>
              <a:t>5/27/2025</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l-GR"/>
          </a:p>
        </p:txBody>
      </p:sp>
      <p:sp>
        <p:nvSpPr>
          <p:cNvPr id="10" name="Slide Number Placeholder 9"/>
          <p:cNvSpPr>
            <a:spLocks noGrp="1"/>
          </p:cNvSpPr>
          <p:nvPr>
            <p:ph type="sldNum" sz="quarter" idx="12"/>
          </p:nvPr>
        </p:nvSpPr>
        <p:spPr/>
        <p:txBody>
          <a:bodyPr/>
          <a:lstStyle/>
          <a:p>
            <a:fld id="{0FF54DE5-C571-48E8-A5BC-B369434E2F44}" type="slidenum">
              <a:rPr lang="el-GR" smtClean="0"/>
              <a:pPr/>
              <a:t>‹#›</a:t>
            </a:fld>
            <a:endParaRPr lang="el-GR"/>
          </a:p>
        </p:txBody>
      </p:sp>
    </p:spTree>
    <p:extLst>
      <p:ext uri="{BB962C8B-B14F-4D97-AF65-F5344CB8AC3E}">
        <p14:creationId xmlns:p14="http://schemas.microsoft.com/office/powerpoint/2010/main" val="1275447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02B9795-92DC-40DC-A1CA-9A4B349D7824}" type="datetimeFigureOut">
              <a:rPr lang="en-US" smtClean="0"/>
              <a:pPr/>
              <a:t>5/27/2025</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418395997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h7-D3gi2lL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ep.edu.gr/moodle/mod/book/view.php?id=1214&amp;chapterid=25" TargetMode="External"/><Relationship Id="rId2" Type="http://schemas.openxmlformats.org/officeDocument/2006/relationships/hyperlink" Target="https://repository.kallipos.gr/bitstream/11419/5338/7/02_chapter_4.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eclass.hua.gr/modules/video/?course=OIK442"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49705" y="637675"/>
            <a:ext cx="6232357" cy="2237873"/>
          </a:xfrm>
        </p:spPr>
        <p:txBody>
          <a:bodyPr anchor="ctr">
            <a:normAutofit fontScale="90000"/>
          </a:bodyPr>
          <a:lstStyle/>
          <a:p>
            <a:pPr algn="just"/>
            <a:r>
              <a:rPr lang="el-GR" dirty="0"/>
              <a:t>ΑΝΕΣΤΡΑΜΜΕΝΗ</a:t>
            </a:r>
            <a:r>
              <a:rPr lang="en-US" dirty="0"/>
              <a:t> </a:t>
            </a:r>
            <a:r>
              <a:rPr lang="el-GR" dirty="0" err="1"/>
              <a:t>Ταξη-ΔιαφοροποιηΜενη</a:t>
            </a:r>
            <a:r>
              <a:rPr lang="el-GR" dirty="0"/>
              <a:t> </a:t>
            </a:r>
            <a:r>
              <a:rPr lang="el-GR" dirty="0" err="1"/>
              <a:t>διδασκαλια</a:t>
            </a:r>
            <a:endParaRPr lang="en-US" dirty="0"/>
          </a:p>
        </p:txBody>
      </p:sp>
      <p:sp>
        <p:nvSpPr>
          <p:cNvPr id="7" name="Subtitle 6"/>
          <p:cNvSpPr>
            <a:spLocks noGrp="1"/>
          </p:cNvSpPr>
          <p:nvPr>
            <p:ph type="subTitle" idx="1"/>
          </p:nvPr>
        </p:nvSpPr>
        <p:spPr>
          <a:xfrm>
            <a:off x="1104900" y="4150896"/>
            <a:ext cx="5734050" cy="1316454"/>
          </a:xfrm>
        </p:spPr>
        <p:txBody>
          <a:bodyPr>
            <a:normAutofit/>
          </a:bodyPr>
          <a:lstStyle/>
          <a:p>
            <a:r>
              <a:rPr lang="el-GR" sz="2800" dirty="0"/>
              <a:t>Λία </a:t>
            </a:r>
            <a:r>
              <a:rPr lang="el-GR" sz="2800" dirty="0" err="1"/>
              <a:t>Σταμπολτζή</a:t>
            </a:r>
            <a:r>
              <a:rPr lang="el-GR" sz="2800" dirty="0"/>
              <a:t>, Ε.ΔΙ.Π</a:t>
            </a:r>
            <a:endParaRPr lang="en-US" sz="2800" dirty="0"/>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5" r="8895"/>
          <a:stretch>
            <a:fillRect/>
          </a:stretch>
        </p:blipFill>
        <p:spPr>
          <a:xfrm>
            <a:off x="6981064" y="2526631"/>
            <a:ext cx="4593316" cy="3798744"/>
          </a:xfrm>
        </p:spPr>
      </p:pic>
    </p:spTree>
    <p:extLst>
      <p:ext uri="{BB962C8B-B14F-4D97-AF65-F5344CB8AC3E}">
        <p14:creationId xmlns:p14="http://schemas.microsoft.com/office/powerpoint/2010/main" val="1652133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C9703-D944-483C-99BC-EAF932A74907}"/>
              </a:ext>
            </a:extLst>
          </p:cNvPr>
          <p:cNvSpPr>
            <a:spLocks noGrp="1"/>
          </p:cNvSpPr>
          <p:nvPr>
            <p:ph type="title"/>
          </p:nvPr>
        </p:nvSpPr>
        <p:spPr>
          <a:xfrm>
            <a:off x="1066800" y="433137"/>
            <a:ext cx="10058400" cy="976563"/>
          </a:xfrm>
        </p:spPr>
        <p:txBody>
          <a:bodyPr>
            <a:normAutofit fontScale="90000"/>
          </a:bodyPr>
          <a:lstStyle/>
          <a:p>
            <a:pPr algn="ctr"/>
            <a:r>
              <a:rPr lang="el-GR" sz="3100" dirty="0" err="1">
                <a:solidFill>
                  <a:srgbClr val="C00000"/>
                </a:solidFill>
              </a:rPr>
              <a:t>ΔιαφοροποιημΕνη</a:t>
            </a:r>
            <a:r>
              <a:rPr lang="el-GR" sz="3100" dirty="0">
                <a:solidFill>
                  <a:srgbClr val="C00000"/>
                </a:solidFill>
              </a:rPr>
              <a:t> </a:t>
            </a:r>
            <a:r>
              <a:rPr lang="el-GR" sz="3100" dirty="0" err="1">
                <a:solidFill>
                  <a:srgbClr val="C00000"/>
                </a:solidFill>
              </a:rPr>
              <a:t>διδα</a:t>
            </a:r>
            <a:r>
              <a:rPr lang="el-GR" sz="3600" dirty="0" err="1">
                <a:solidFill>
                  <a:srgbClr val="C00000"/>
                </a:solidFill>
              </a:rPr>
              <a:t>σκαλΙα</a:t>
            </a:r>
            <a:r>
              <a:rPr lang="el-GR" sz="3600" dirty="0">
                <a:solidFill>
                  <a:srgbClr val="C00000"/>
                </a:solidFill>
              </a:rPr>
              <a:t>: Για ποιους και </a:t>
            </a:r>
            <a:r>
              <a:rPr lang="el-GR" sz="3600" dirty="0" err="1">
                <a:solidFill>
                  <a:srgbClr val="C00000"/>
                </a:solidFill>
              </a:rPr>
              <a:t>γιατΙ</a:t>
            </a:r>
            <a:r>
              <a:rPr lang="el-GR" sz="3600" dirty="0">
                <a:solidFill>
                  <a:srgbClr val="C00000"/>
                </a:solidFill>
                <a:latin typeface="Trebuchet MS" panose="020B0603020202020204" pitchFamily="34" charset="0"/>
              </a:rPr>
              <a:t>;</a:t>
            </a:r>
            <a:endParaRPr lang="el-GR" sz="3600" dirty="0">
              <a:solidFill>
                <a:srgbClr val="C00000"/>
              </a:solidFill>
            </a:endParaRPr>
          </a:p>
        </p:txBody>
      </p:sp>
      <p:sp>
        <p:nvSpPr>
          <p:cNvPr id="3" name="Content Placeholder 2">
            <a:extLst>
              <a:ext uri="{FF2B5EF4-FFF2-40B4-BE49-F238E27FC236}">
                <a16:creationId xmlns:a16="http://schemas.microsoft.com/office/drawing/2014/main" id="{9F16A453-C367-4D04-ACCD-8FB3FE120CDC}"/>
              </a:ext>
            </a:extLst>
          </p:cNvPr>
          <p:cNvSpPr>
            <a:spLocks noGrp="1"/>
          </p:cNvSpPr>
          <p:nvPr>
            <p:ph idx="1"/>
          </p:nvPr>
        </p:nvSpPr>
        <p:spPr>
          <a:xfrm>
            <a:off x="1219200" y="1852862"/>
            <a:ext cx="10414000" cy="5005137"/>
          </a:xfrm>
        </p:spPr>
        <p:txBody>
          <a:bodyPr>
            <a:noAutofit/>
          </a:bodyPr>
          <a:lstStyle/>
          <a:p>
            <a:r>
              <a:rPr lang="el-GR" sz="2200" dirty="0"/>
              <a:t>Στην περίπτωση που στην τάξη ενός γενικού</a:t>
            </a:r>
            <a:r>
              <a:rPr lang="en-US" sz="2200" dirty="0"/>
              <a:t> </a:t>
            </a:r>
            <a:r>
              <a:rPr lang="el-GR" sz="2200" dirty="0"/>
              <a:t>σχολείου φοιτούν μαθητές με αναπηρία τα</a:t>
            </a:r>
            <a:r>
              <a:rPr lang="en-US" sz="2200" dirty="0"/>
              <a:t> </a:t>
            </a:r>
            <a:r>
              <a:rPr lang="el-GR" sz="2200" dirty="0"/>
              <a:t>ερωτήματα που τίθενται είναι (</a:t>
            </a:r>
            <a:r>
              <a:rPr lang="el-GR" sz="2200" dirty="0" err="1"/>
              <a:t>Ζώνιου</a:t>
            </a:r>
            <a:r>
              <a:rPr lang="el-GR" sz="2200" dirty="0"/>
              <a:t>-Σιδέρη, κ.α. 2004):</a:t>
            </a:r>
            <a:r>
              <a:rPr lang="en-US" sz="2200" dirty="0"/>
              <a:t> </a:t>
            </a:r>
            <a:endParaRPr lang="el-GR" sz="2200" dirty="0"/>
          </a:p>
          <a:p>
            <a:r>
              <a:rPr lang="el-GR" sz="2200" dirty="0"/>
              <a:t>1. Πώς πρέπει να οργανωθεί η τάξη, το σχολείο και</a:t>
            </a:r>
            <a:r>
              <a:rPr lang="en-US" sz="2200" dirty="0"/>
              <a:t> </a:t>
            </a:r>
            <a:r>
              <a:rPr lang="el-GR" sz="2200" dirty="0"/>
              <a:t>το Πρόγραμμα Σπουδών έτσι ώστε να</a:t>
            </a:r>
            <a:r>
              <a:rPr lang="en-US" sz="2200" dirty="0"/>
              <a:t> </a:t>
            </a:r>
            <a:r>
              <a:rPr lang="el-GR" sz="2200" dirty="0"/>
              <a:t>ανταποκρίνονται στις ανάγκες όλων των μαθητών;</a:t>
            </a:r>
          </a:p>
          <a:p>
            <a:r>
              <a:rPr lang="el-GR" sz="2200" dirty="0"/>
              <a:t>2. Με ποιους τρόπους μαθαίνουν οι μαθητές της</a:t>
            </a:r>
            <a:r>
              <a:rPr lang="en-US" sz="2200" dirty="0"/>
              <a:t> </a:t>
            </a:r>
            <a:r>
              <a:rPr lang="el-GR" sz="2200" dirty="0"/>
              <a:t>τάξης, συμπεριλαμβανομένων και των μαθητών</a:t>
            </a:r>
            <a:r>
              <a:rPr lang="en-US" sz="2200" dirty="0"/>
              <a:t> </a:t>
            </a:r>
            <a:r>
              <a:rPr lang="el-GR" sz="2200" dirty="0"/>
              <a:t>με αναπηρία;</a:t>
            </a:r>
          </a:p>
          <a:p>
            <a:r>
              <a:rPr lang="el-GR" sz="2200" dirty="0"/>
              <a:t>3. Πώς μπορούν να ενσωματωθούν οι επιπλέον</a:t>
            </a:r>
            <a:r>
              <a:rPr lang="en-US" sz="2200" dirty="0"/>
              <a:t> </a:t>
            </a:r>
            <a:r>
              <a:rPr lang="el-GR" sz="2200" dirty="0"/>
              <a:t>γνώσεις και δεξιότητες που είναι απαραίτητες στο</a:t>
            </a:r>
            <a:r>
              <a:rPr lang="en-US" sz="2200" dirty="0"/>
              <a:t> </a:t>
            </a:r>
            <a:r>
              <a:rPr lang="el-GR" sz="2200" dirty="0"/>
              <a:t>μαθητή με αναπηρία (π.χ. εναλλακτικές μορφές</a:t>
            </a:r>
            <a:r>
              <a:rPr lang="en-US" sz="2200" dirty="0"/>
              <a:t> </a:t>
            </a:r>
            <a:r>
              <a:rPr lang="el-GR" sz="2200" dirty="0"/>
              <a:t>ανάγνωσης - γραφής και επικοινωνίας, δεξιότητες</a:t>
            </a:r>
            <a:r>
              <a:rPr lang="en-US" sz="2200" dirty="0"/>
              <a:t> </a:t>
            </a:r>
            <a:r>
              <a:rPr lang="el-GR" sz="2200" dirty="0"/>
              <a:t>καθημερινής διαβίωσης, </a:t>
            </a:r>
            <a:r>
              <a:rPr lang="el-GR" sz="2200" dirty="0" err="1"/>
              <a:t>Τ.Π.Ε</a:t>
            </a:r>
            <a:r>
              <a:rPr lang="el-GR" sz="2200" dirty="0"/>
              <a:t>.) στο πρόγραμμα</a:t>
            </a:r>
            <a:r>
              <a:rPr lang="en-US" sz="2200" dirty="0"/>
              <a:t> </a:t>
            </a:r>
            <a:r>
              <a:rPr lang="el-GR" sz="2200" dirty="0"/>
              <a:t>της τάξης και του σχολείου;</a:t>
            </a:r>
          </a:p>
          <a:p>
            <a:r>
              <a:rPr lang="el-GR" sz="2200" dirty="0"/>
              <a:t>4. Ποιοι ρόλοι και ποιες ειδικότητες είναι</a:t>
            </a:r>
            <a:r>
              <a:rPr lang="en-US" sz="2200" dirty="0"/>
              <a:t> </a:t>
            </a:r>
            <a:r>
              <a:rPr lang="el-GR" sz="2200" dirty="0"/>
              <a:t>απαραίτητες για τη στήριξη της </a:t>
            </a:r>
            <a:r>
              <a:rPr lang="el-GR" sz="2200" i="1" dirty="0"/>
              <a:t>ενταξιακής</a:t>
            </a:r>
            <a:r>
              <a:rPr lang="en-US" sz="2200" i="1" dirty="0"/>
              <a:t> </a:t>
            </a:r>
            <a:r>
              <a:rPr lang="el-GR" sz="2200" i="1" dirty="0"/>
              <a:t>λειτουργίας </a:t>
            </a:r>
            <a:r>
              <a:rPr lang="el-GR" sz="2200" dirty="0"/>
              <a:t>της</a:t>
            </a:r>
            <a:r>
              <a:rPr lang="el-GR" sz="2200" i="1" dirty="0"/>
              <a:t> </a:t>
            </a:r>
            <a:r>
              <a:rPr lang="el-GR" sz="2200" dirty="0"/>
              <a:t>τάξης και του σχολείου;</a:t>
            </a:r>
          </a:p>
        </p:txBody>
      </p:sp>
    </p:spTree>
    <p:extLst>
      <p:ext uri="{BB962C8B-B14F-4D97-AF65-F5344CB8AC3E}">
        <p14:creationId xmlns:p14="http://schemas.microsoft.com/office/powerpoint/2010/main" val="439976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6252-A68A-41E0-9632-04FDFC3C5C08}"/>
              </a:ext>
            </a:extLst>
          </p:cNvPr>
          <p:cNvSpPr>
            <a:spLocks noGrp="1"/>
          </p:cNvSpPr>
          <p:nvPr>
            <p:ph type="title"/>
          </p:nvPr>
        </p:nvSpPr>
        <p:spPr>
          <a:xfrm>
            <a:off x="1066800" y="642594"/>
            <a:ext cx="10058400" cy="805206"/>
          </a:xfrm>
        </p:spPr>
        <p:txBody>
          <a:bodyPr>
            <a:normAutofit fontScale="90000"/>
          </a:bodyPr>
          <a:lstStyle/>
          <a:p>
            <a:pPr algn="ctr"/>
            <a:r>
              <a:rPr lang="el-GR" sz="3600" dirty="0" err="1">
                <a:solidFill>
                  <a:srgbClr val="C00000"/>
                </a:solidFill>
              </a:rPr>
              <a:t>Διαφοροποιηση</a:t>
            </a:r>
            <a:r>
              <a:rPr lang="el-GR" sz="3600" dirty="0">
                <a:solidFill>
                  <a:srgbClr val="C00000"/>
                </a:solidFill>
              </a:rPr>
              <a:t> και </a:t>
            </a:r>
            <a:r>
              <a:rPr lang="el-GR" sz="3600" dirty="0" err="1">
                <a:solidFill>
                  <a:srgbClr val="C00000"/>
                </a:solidFill>
              </a:rPr>
              <a:t>προσαρμογες</a:t>
            </a:r>
            <a:endParaRPr lang="el-GR" sz="3600" dirty="0">
              <a:solidFill>
                <a:srgbClr val="C00000"/>
              </a:solidFill>
            </a:endParaRPr>
          </a:p>
        </p:txBody>
      </p:sp>
      <p:sp>
        <p:nvSpPr>
          <p:cNvPr id="3" name="Content Placeholder 2">
            <a:extLst>
              <a:ext uri="{FF2B5EF4-FFF2-40B4-BE49-F238E27FC236}">
                <a16:creationId xmlns:a16="http://schemas.microsoft.com/office/drawing/2014/main" id="{F8C0AF62-F3F5-49B4-86A5-460A8FE977DB}"/>
              </a:ext>
            </a:extLst>
          </p:cNvPr>
          <p:cNvSpPr>
            <a:spLocks noGrp="1"/>
          </p:cNvSpPr>
          <p:nvPr>
            <p:ph idx="1"/>
          </p:nvPr>
        </p:nvSpPr>
        <p:spPr>
          <a:xfrm>
            <a:off x="1066800" y="1790700"/>
            <a:ext cx="10058400" cy="4244340"/>
          </a:xfrm>
        </p:spPr>
        <p:txBody>
          <a:bodyPr>
            <a:normAutofit fontScale="85000" lnSpcReduction="10000"/>
          </a:bodyPr>
          <a:lstStyle/>
          <a:p>
            <a:r>
              <a:rPr lang="el-GR" sz="3200" dirty="0"/>
              <a:t>Για τους μαθητές με ειδικές εκπαιδευτικές ανάγκες/αναπηρία, </a:t>
            </a:r>
            <a:r>
              <a:rPr lang="el-GR" sz="3200" dirty="0">
                <a:solidFill>
                  <a:srgbClr val="C00000"/>
                </a:solidFill>
              </a:rPr>
              <a:t>οι προσαρμογές </a:t>
            </a:r>
            <a:r>
              <a:rPr lang="el-GR" sz="3200" dirty="0"/>
              <a:t>και </a:t>
            </a:r>
            <a:r>
              <a:rPr lang="el-GR" sz="3200" dirty="0">
                <a:solidFill>
                  <a:srgbClr val="C00000"/>
                </a:solidFill>
              </a:rPr>
              <a:t>η διαφοροποίηση της διδασκαλίας </a:t>
            </a:r>
            <a:r>
              <a:rPr lang="el-GR" sz="3200" dirty="0"/>
              <a:t>απαιτούν εξειδικευμένες γνώσεις με βάση την αναπηρία, συνεργασία με άλλες ειδικότητες (γιατρό, ψυχολόγο, </a:t>
            </a:r>
            <a:r>
              <a:rPr lang="el-GR" sz="3200" dirty="0" err="1"/>
              <a:t>λογοπεδικό</a:t>
            </a:r>
            <a:r>
              <a:rPr lang="el-GR" sz="3200" dirty="0"/>
              <a:t> </a:t>
            </a:r>
            <a:r>
              <a:rPr lang="el-GR" sz="3200" dirty="0" err="1"/>
              <a:t>κ.λπ</a:t>
            </a:r>
            <a:r>
              <a:rPr lang="el-GR" sz="3200" dirty="0"/>
              <a:t> καθώς και τον ειδικό εκπαιδευτικό που στηρίζει το μαθητή στο σχολείο.</a:t>
            </a:r>
          </a:p>
          <a:p>
            <a:endParaRPr lang="el-GR" sz="3200" dirty="0"/>
          </a:p>
          <a:p>
            <a:r>
              <a:rPr lang="el-GR" sz="3200" dirty="0"/>
              <a:t>Για τους μαθητές με διαγνωσμένες Μαθησιακές Δυσκολίες ή ειδικές εκπαιδευτικές ανάγκες, ο φορέας που έκανε την διάγνωση</a:t>
            </a:r>
            <a:r>
              <a:rPr lang="en-US" sz="3200" dirty="0"/>
              <a:t> </a:t>
            </a:r>
            <a:r>
              <a:rPr lang="el-GR" sz="3200" dirty="0"/>
              <a:t>αναφέρει</a:t>
            </a:r>
            <a:r>
              <a:rPr lang="en-US" sz="3200" dirty="0"/>
              <a:t> </a:t>
            </a:r>
            <a:r>
              <a:rPr lang="el-GR" sz="3200" dirty="0"/>
              <a:t>συνήθως τρόπους στήριξης του μαθητή στη γενική τάξη αλλά και προτάσεις για διαφοροποίηση της διδασκαλίας.</a:t>
            </a:r>
          </a:p>
        </p:txBody>
      </p:sp>
    </p:spTree>
    <p:extLst>
      <p:ext uri="{BB962C8B-B14F-4D97-AF65-F5344CB8AC3E}">
        <p14:creationId xmlns:p14="http://schemas.microsoft.com/office/powerpoint/2010/main" val="2287493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236BA-3C75-4E3C-A798-4B99645A6B9F}"/>
              </a:ext>
            </a:extLst>
          </p:cNvPr>
          <p:cNvSpPr>
            <a:spLocks noGrp="1"/>
          </p:cNvSpPr>
          <p:nvPr>
            <p:ph type="title"/>
          </p:nvPr>
        </p:nvSpPr>
        <p:spPr>
          <a:xfrm>
            <a:off x="1066800" y="180474"/>
            <a:ext cx="10058400" cy="1203826"/>
          </a:xfrm>
        </p:spPr>
        <p:txBody>
          <a:bodyPr>
            <a:normAutofit fontScale="90000"/>
          </a:bodyPr>
          <a:lstStyle/>
          <a:p>
            <a:pPr algn="ctr"/>
            <a:r>
              <a:rPr lang="el-GR" sz="2800" dirty="0" err="1">
                <a:solidFill>
                  <a:srgbClr val="C00000"/>
                </a:solidFill>
              </a:rPr>
              <a:t>Προσβαση</a:t>
            </a:r>
            <a:r>
              <a:rPr lang="el-GR" sz="2800" dirty="0">
                <a:solidFill>
                  <a:srgbClr val="C00000"/>
                </a:solidFill>
              </a:rPr>
              <a:t> των </a:t>
            </a:r>
            <a:r>
              <a:rPr lang="el-GR" sz="2800" dirty="0" err="1">
                <a:solidFill>
                  <a:srgbClr val="C00000"/>
                </a:solidFill>
              </a:rPr>
              <a:t>μαθητων</a:t>
            </a:r>
            <a:r>
              <a:rPr lang="el-GR" sz="2800" dirty="0">
                <a:solidFill>
                  <a:srgbClr val="C00000"/>
                </a:solidFill>
              </a:rPr>
              <a:t> στη </a:t>
            </a:r>
            <a:r>
              <a:rPr lang="el-GR" sz="2800" dirty="0" err="1">
                <a:solidFill>
                  <a:srgbClr val="C00000"/>
                </a:solidFill>
              </a:rPr>
              <a:t>γενικη</a:t>
            </a:r>
            <a:r>
              <a:rPr lang="el-GR" sz="2800" dirty="0">
                <a:solidFill>
                  <a:srgbClr val="C00000"/>
                </a:solidFill>
              </a:rPr>
              <a:t> </a:t>
            </a:r>
            <a:r>
              <a:rPr lang="el-GR" sz="2800" dirty="0" err="1">
                <a:solidFill>
                  <a:srgbClr val="C00000"/>
                </a:solidFill>
              </a:rPr>
              <a:t>ταξη</a:t>
            </a:r>
            <a:r>
              <a:rPr lang="el-GR" sz="2800" dirty="0">
                <a:solidFill>
                  <a:srgbClr val="C00000"/>
                </a:solidFill>
              </a:rPr>
              <a:t>, με </a:t>
            </a:r>
            <a:r>
              <a:rPr lang="el-GR" sz="2800" dirty="0" err="1">
                <a:solidFill>
                  <a:srgbClr val="C00000"/>
                </a:solidFill>
              </a:rPr>
              <a:t>κατευθυνση</a:t>
            </a:r>
            <a:r>
              <a:rPr lang="el-GR" sz="2800" dirty="0">
                <a:solidFill>
                  <a:srgbClr val="C00000"/>
                </a:solidFill>
              </a:rPr>
              <a:t> </a:t>
            </a:r>
            <a:r>
              <a:rPr lang="el-GR" sz="2800" dirty="0" err="1">
                <a:solidFill>
                  <a:srgbClr val="C00000"/>
                </a:solidFill>
              </a:rPr>
              <a:t>απο</a:t>
            </a:r>
            <a:r>
              <a:rPr lang="el-GR" sz="2800" dirty="0">
                <a:solidFill>
                  <a:srgbClr val="C00000"/>
                </a:solidFill>
              </a:rPr>
              <a:t> </a:t>
            </a:r>
            <a:r>
              <a:rPr lang="el-GR" dirty="0" err="1">
                <a:solidFill>
                  <a:srgbClr val="C00000"/>
                </a:solidFill>
              </a:rPr>
              <a:t>ο</a:t>
            </a:r>
            <a:r>
              <a:rPr lang="el-GR" sz="2800" dirty="0" err="1">
                <a:solidFill>
                  <a:srgbClr val="C00000"/>
                </a:solidFill>
              </a:rPr>
              <a:t>λους</a:t>
            </a:r>
            <a:r>
              <a:rPr lang="el-GR" sz="2800" dirty="0">
                <a:solidFill>
                  <a:srgbClr val="C00000"/>
                </a:solidFill>
              </a:rPr>
              <a:t> τους </a:t>
            </a:r>
            <a:r>
              <a:rPr lang="el-GR" sz="2800" dirty="0" err="1">
                <a:solidFill>
                  <a:srgbClr val="C00000"/>
                </a:solidFill>
              </a:rPr>
              <a:t>μαθητες</a:t>
            </a:r>
            <a:r>
              <a:rPr lang="el-GR" sz="2800" dirty="0">
                <a:solidFill>
                  <a:srgbClr val="C00000"/>
                </a:solidFill>
              </a:rPr>
              <a:t> προς τους </a:t>
            </a:r>
            <a:r>
              <a:rPr lang="el-GR" sz="2800" dirty="0" err="1">
                <a:solidFill>
                  <a:srgbClr val="C00000"/>
                </a:solidFill>
              </a:rPr>
              <a:t>λιγοτερους</a:t>
            </a:r>
            <a:r>
              <a:rPr lang="el-GR" sz="2800" dirty="0">
                <a:solidFill>
                  <a:srgbClr val="C00000"/>
                </a:solidFill>
              </a:rPr>
              <a:t> μαθητές. </a:t>
            </a:r>
          </a:p>
        </p:txBody>
      </p:sp>
      <p:pic>
        <p:nvPicPr>
          <p:cNvPr id="4" name="Content Placeholder 3">
            <a:extLst>
              <a:ext uri="{FF2B5EF4-FFF2-40B4-BE49-F238E27FC236}">
                <a16:creationId xmlns:a16="http://schemas.microsoft.com/office/drawing/2014/main" id="{35897DE4-E633-42AE-815D-9FC227208FC8}"/>
              </a:ext>
            </a:extLst>
          </p:cNvPr>
          <p:cNvPicPr>
            <a:picLocks noGrp="1" noChangeAspect="1"/>
          </p:cNvPicPr>
          <p:nvPr>
            <p:ph idx="1"/>
          </p:nvPr>
        </p:nvPicPr>
        <p:blipFill>
          <a:blip r:embed="rId2"/>
          <a:stretch>
            <a:fillRect/>
          </a:stretch>
        </p:blipFill>
        <p:spPr>
          <a:xfrm>
            <a:off x="1919536" y="1700808"/>
            <a:ext cx="8115300" cy="4488205"/>
          </a:xfrm>
          <a:prstGeom prst="rect">
            <a:avLst/>
          </a:prstGeom>
        </p:spPr>
      </p:pic>
      <p:sp>
        <p:nvSpPr>
          <p:cNvPr id="6" name="Rectangle 5">
            <a:extLst>
              <a:ext uri="{FF2B5EF4-FFF2-40B4-BE49-F238E27FC236}">
                <a16:creationId xmlns:a16="http://schemas.microsoft.com/office/drawing/2014/main" id="{44875F94-EC67-43C1-AC76-B0DE61CEFEB8}"/>
              </a:ext>
            </a:extLst>
          </p:cNvPr>
          <p:cNvSpPr/>
          <p:nvPr/>
        </p:nvSpPr>
        <p:spPr>
          <a:xfrm>
            <a:off x="8369300" y="5978763"/>
            <a:ext cx="2438400" cy="54903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a:t>Τζιβινίκου</a:t>
            </a:r>
            <a:r>
              <a:rPr lang="el-GR" dirty="0"/>
              <a:t>, 2015)</a:t>
            </a:r>
          </a:p>
        </p:txBody>
      </p:sp>
    </p:spTree>
    <p:extLst>
      <p:ext uri="{BB962C8B-B14F-4D97-AF65-F5344CB8AC3E}">
        <p14:creationId xmlns:p14="http://schemas.microsoft.com/office/powerpoint/2010/main" val="4015210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2F4E6-DFAE-4EF5-92F7-5DDA131A58BF}"/>
              </a:ext>
            </a:extLst>
          </p:cNvPr>
          <p:cNvSpPr>
            <a:spLocks noGrp="1"/>
          </p:cNvSpPr>
          <p:nvPr>
            <p:ph type="title"/>
          </p:nvPr>
        </p:nvSpPr>
        <p:spPr>
          <a:xfrm>
            <a:off x="1066800" y="642594"/>
            <a:ext cx="10058400" cy="1071906"/>
          </a:xfrm>
        </p:spPr>
        <p:txBody>
          <a:bodyPr>
            <a:normAutofit fontScale="90000"/>
          </a:bodyPr>
          <a:lstStyle/>
          <a:p>
            <a:pPr algn="ctr"/>
            <a:r>
              <a:rPr lang="el-GR" sz="3200" dirty="0" err="1">
                <a:solidFill>
                  <a:srgbClr val="C00000"/>
                </a:solidFill>
              </a:rPr>
              <a:t>Τομεις</a:t>
            </a:r>
            <a:r>
              <a:rPr lang="el-GR" sz="3200" dirty="0">
                <a:solidFill>
                  <a:srgbClr val="C00000"/>
                </a:solidFill>
              </a:rPr>
              <a:t> που </a:t>
            </a:r>
            <a:r>
              <a:rPr lang="el-GR" sz="3200" dirty="0" err="1">
                <a:solidFill>
                  <a:srgbClr val="C00000"/>
                </a:solidFill>
              </a:rPr>
              <a:t>πρεπει</a:t>
            </a:r>
            <a:r>
              <a:rPr lang="el-GR" sz="3200" dirty="0">
                <a:solidFill>
                  <a:srgbClr val="C00000"/>
                </a:solidFill>
              </a:rPr>
              <a:t> ο </a:t>
            </a:r>
            <a:r>
              <a:rPr lang="el-GR" sz="3200" dirty="0" err="1">
                <a:solidFill>
                  <a:srgbClr val="C00000"/>
                </a:solidFill>
              </a:rPr>
              <a:t>εκπαιδευτικος</a:t>
            </a:r>
            <a:r>
              <a:rPr lang="el-GR" sz="3200" dirty="0">
                <a:solidFill>
                  <a:srgbClr val="C00000"/>
                </a:solidFill>
              </a:rPr>
              <a:t> να </a:t>
            </a:r>
            <a:r>
              <a:rPr lang="el-GR" sz="3200" dirty="0" err="1">
                <a:solidFill>
                  <a:srgbClr val="C00000"/>
                </a:solidFill>
              </a:rPr>
              <a:t>διαφοροποιησει</a:t>
            </a:r>
            <a:r>
              <a:rPr lang="el-GR" sz="3200" dirty="0">
                <a:solidFill>
                  <a:srgbClr val="C00000"/>
                </a:solidFill>
              </a:rPr>
              <a:t> την </a:t>
            </a:r>
            <a:r>
              <a:rPr lang="el-GR" sz="3200" dirty="0" err="1">
                <a:solidFill>
                  <a:srgbClr val="C00000"/>
                </a:solidFill>
              </a:rPr>
              <a:t>διδασκαλια</a:t>
            </a:r>
            <a:r>
              <a:rPr lang="el-GR" sz="3200" dirty="0">
                <a:solidFill>
                  <a:srgbClr val="C00000"/>
                </a:solidFill>
              </a:rPr>
              <a:t> του</a:t>
            </a:r>
          </a:p>
        </p:txBody>
      </p:sp>
      <p:sp>
        <p:nvSpPr>
          <p:cNvPr id="3" name="Content Placeholder 2">
            <a:extLst>
              <a:ext uri="{FF2B5EF4-FFF2-40B4-BE49-F238E27FC236}">
                <a16:creationId xmlns:a16="http://schemas.microsoft.com/office/drawing/2014/main" id="{93F5991C-459B-4C97-81F9-8F07D9A4A6CC}"/>
              </a:ext>
            </a:extLst>
          </p:cNvPr>
          <p:cNvSpPr>
            <a:spLocks noGrp="1"/>
          </p:cNvSpPr>
          <p:nvPr>
            <p:ph idx="1"/>
          </p:nvPr>
        </p:nvSpPr>
        <p:spPr>
          <a:xfrm>
            <a:off x="2231135" y="1949116"/>
            <a:ext cx="8380717" cy="3790911"/>
          </a:xfrm>
        </p:spPr>
        <p:txBody>
          <a:bodyPr>
            <a:normAutofit fontScale="85000" lnSpcReduction="20000"/>
          </a:bodyPr>
          <a:lstStyle/>
          <a:p>
            <a:pPr>
              <a:lnSpc>
                <a:spcPct val="150000"/>
              </a:lnSpc>
            </a:pPr>
            <a:r>
              <a:rPr lang="el-GR" sz="3200" b="1" dirty="0">
                <a:solidFill>
                  <a:srgbClr val="FF0000"/>
                </a:solidFill>
              </a:rPr>
              <a:t>Το περιεχόμενο </a:t>
            </a:r>
            <a:r>
              <a:rPr lang="el-GR" sz="3200" dirty="0"/>
              <a:t>της διδασκαλίας του </a:t>
            </a:r>
          </a:p>
          <a:p>
            <a:pPr>
              <a:lnSpc>
                <a:spcPct val="150000"/>
              </a:lnSpc>
            </a:pPr>
            <a:r>
              <a:rPr lang="el-GR" sz="3200" b="1" dirty="0">
                <a:solidFill>
                  <a:srgbClr val="00B050"/>
                </a:solidFill>
              </a:rPr>
              <a:t>Τη διαδικασία </a:t>
            </a:r>
          </a:p>
          <a:p>
            <a:pPr>
              <a:lnSpc>
                <a:spcPct val="150000"/>
              </a:lnSpc>
            </a:pPr>
            <a:r>
              <a:rPr lang="el-GR" sz="3200" b="1" dirty="0">
                <a:solidFill>
                  <a:schemeClr val="accent1">
                    <a:lumMod val="75000"/>
                  </a:schemeClr>
                </a:solidFill>
              </a:rPr>
              <a:t>Τα προϊόντα μάθησης</a:t>
            </a:r>
            <a:r>
              <a:rPr lang="el-GR" sz="3200" dirty="0"/>
              <a:t>: Εργασίες με διαβαθμισμένο βαθμό δυσκολίας προσαρμοσμένο στις ανάγκες των μαθητών του. </a:t>
            </a:r>
          </a:p>
          <a:p>
            <a:pPr>
              <a:lnSpc>
                <a:spcPct val="150000"/>
              </a:lnSpc>
            </a:pPr>
            <a:r>
              <a:rPr lang="el-GR" sz="3200" b="1" dirty="0">
                <a:solidFill>
                  <a:srgbClr val="00B0F0"/>
                </a:solidFill>
              </a:rPr>
              <a:t>Μαθησιακό περιβάλλον </a:t>
            </a:r>
            <a:r>
              <a:rPr lang="el-GR" sz="3200" dirty="0"/>
              <a:t>(</a:t>
            </a:r>
            <a:r>
              <a:rPr lang="en-US" sz="3200" dirty="0" err="1"/>
              <a:t>Tomlison</a:t>
            </a:r>
            <a:r>
              <a:rPr lang="en-US" sz="3200" dirty="0"/>
              <a:t>, 2000).</a:t>
            </a:r>
            <a:endParaRPr lang="el-GR" sz="3200" dirty="0"/>
          </a:p>
          <a:p>
            <a:endParaRPr lang="el-GR" dirty="0"/>
          </a:p>
        </p:txBody>
      </p:sp>
    </p:spTree>
    <p:extLst>
      <p:ext uri="{BB962C8B-B14F-4D97-AF65-F5344CB8AC3E}">
        <p14:creationId xmlns:p14="http://schemas.microsoft.com/office/powerpoint/2010/main" val="1315175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7FE5E-45E3-432E-9EDC-BCBD50157FBD}"/>
              </a:ext>
            </a:extLst>
          </p:cNvPr>
          <p:cNvSpPr>
            <a:spLocks noGrp="1"/>
          </p:cNvSpPr>
          <p:nvPr>
            <p:ph type="title"/>
          </p:nvPr>
        </p:nvSpPr>
        <p:spPr>
          <a:xfrm>
            <a:off x="1066800" y="685800"/>
            <a:ext cx="10058400" cy="1409700"/>
          </a:xfrm>
        </p:spPr>
        <p:txBody>
          <a:bodyPr>
            <a:noAutofit/>
          </a:bodyPr>
          <a:lstStyle/>
          <a:p>
            <a:pPr algn="ctr"/>
            <a:br>
              <a:rPr lang="en-US" sz="3200" b="1" dirty="0">
                <a:solidFill>
                  <a:srgbClr val="C00000"/>
                </a:solidFill>
              </a:rPr>
            </a:br>
            <a:r>
              <a:rPr lang="en-US" sz="3200" dirty="0">
                <a:solidFill>
                  <a:srgbClr val="C00000"/>
                </a:solidFill>
              </a:rPr>
              <a:t>Differentiating Instruction: It’s Not as Hard as You Think (video)</a:t>
            </a:r>
            <a:br>
              <a:rPr lang="en-US" sz="3200" dirty="0">
                <a:solidFill>
                  <a:srgbClr val="C00000"/>
                </a:solidFill>
              </a:rPr>
            </a:br>
            <a:endParaRPr lang="el-GR" sz="3200" dirty="0">
              <a:solidFill>
                <a:srgbClr val="C00000"/>
              </a:solidFill>
            </a:endParaRPr>
          </a:p>
        </p:txBody>
      </p:sp>
      <p:sp>
        <p:nvSpPr>
          <p:cNvPr id="3" name="Content Placeholder 2">
            <a:extLst>
              <a:ext uri="{FF2B5EF4-FFF2-40B4-BE49-F238E27FC236}">
                <a16:creationId xmlns:a16="http://schemas.microsoft.com/office/drawing/2014/main" id="{AB55DC58-59ED-413E-BE40-A74DCDAF9735}"/>
              </a:ext>
            </a:extLst>
          </p:cNvPr>
          <p:cNvSpPr>
            <a:spLocks noGrp="1"/>
          </p:cNvSpPr>
          <p:nvPr>
            <p:ph idx="1"/>
          </p:nvPr>
        </p:nvSpPr>
        <p:spPr>
          <a:xfrm>
            <a:off x="1066800" y="1778000"/>
            <a:ext cx="10058400" cy="4257040"/>
          </a:xfrm>
        </p:spPr>
        <p:txBody>
          <a:bodyPr>
            <a:normAutofit/>
          </a:bodyPr>
          <a:lstStyle/>
          <a:p>
            <a:endParaRPr lang="en-US" sz="2400" dirty="0"/>
          </a:p>
          <a:p>
            <a:endParaRPr lang="en-US" sz="2400" dirty="0"/>
          </a:p>
          <a:p>
            <a:endParaRPr lang="en-US" sz="2400" dirty="0"/>
          </a:p>
          <a:p>
            <a:r>
              <a:rPr lang="en-US" sz="2400" dirty="0">
                <a:solidFill>
                  <a:srgbClr val="C00000"/>
                </a:solidFill>
                <a:hlinkClick r:id="rId2">
                  <a:extLst>
                    <a:ext uri="{A12FA001-AC4F-418D-AE19-62706E023703}">
                      <ahyp:hlinkClr xmlns:ahyp="http://schemas.microsoft.com/office/drawing/2018/hyperlinkcolor" val="tx"/>
                    </a:ext>
                  </a:extLst>
                </a:hlinkClick>
              </a:rPr>
              <a:t>https://</a:t>
            </a:r>
            <a:r>
              <a:rPr lang="en-US" sz="2400" dirty="0" err="1">
                <a:solidFill>
                  <a:srgbClr val="C00000"/>
                </a:solidFill>
                <a:hlinkClick r:id="rId2">
                  <a:extLst>
                    <a:ext uri="{A12FA001-AC4F-418D-AE19-62706E023703}">
                      <ahyp:hlinkClr xmlns:ahyp="http://schemas.microsoft.com/office/drawing/2018/hyperlinkcolor" val="tx"/>
                    </a:ext>
                  </a:extLst>
                </a:hlinkClick>
              </a:rPr>
              <a:t>www.youtube.com</a:t>
            </a:r>
            <a:r>
              <a:rPr lang="en-US" sz="2400" dirty="0">
                <a:solidFill>
                  <a:srgbClr val="C00000"/>
                </a:solidFill>
                <a:hlinkClick r:id="rId2">
                  <a:extLst>
                    <a:ext uri="{A12FA001-AC4F-418D-AE19-62706E023703}">
                      <ahyp:hlinkClr xmlns:ahyp="http://schemas.microsoft.com/office/drawing/2018/hyperlinkcolor" val="tx"/>
                    </a:ext>
                  </a:extLst>
                </a:hlinkClick>
              </a:rPr>
              <a:t>/</a:t>
            </a:r>
            <a:r>
              <a:rPr lang="en-US" sz="2400" dirty="0" err="1">
                <a:solidFill>
                  <a:srgbClr val="C00000"/>
                </a:solidFill>
                <a:hlinkClick r:id="rId2">
                  <a:extLst>
                    <a:ext uri="{A12FA001-AC4F-418D-AE19-62706E023703}">
                      <ahyp:hlinkClr xmlns:ahyp="http://schemas.microsoft.com/office/drawing/2018/hyperlinkcolor" val="tx"/>
                    </a:ext>
                  </a:extLst>
                </a:hlinkClick>
              </a:rPr>
              <a:t>watch?v</a:t>
            </a:r>
            <a:r>
              <a:rPr lang="en-US" sz="2400" dirty="0">
                <a:solidFill>
                  <a:srgbClr val="C00000"/>
                </a:solidFill>
                <a:hlinkClick r:id="rId2">
                  <a:extLst>
                    <a:ext uri="{A12FA001-AC4F-418D-AE19-62706E023703}">
                      <ahyp:hlinkClr xmlns:ahyp="http://schemas.microsoft.com/office/drawing/2018/hyperlinkcolor" val="tx"/>
                    </a:ext>
                  </a:extLst>
                </a:hlinkClick>
              </a:rPr>
              <a:t>=</a:t>
            </a:r>
            <a:r>
              <a:rPr lang="en-US" sz="2400" dirty="0" err="1">
                <a:solidFill>
                  <a:srgbClr val="C00000"/>
                </a:solidFill>
                <a:hlinkClick r:id="rId2">
                  <a:extLst>
                    <a:ext uri="{A12FA001-AC4F-418D-AE19-62706E023703}">
                      <ahyp:hlinkClr xmlns:ahyp="http://schemas.microsoft.com/office/drawing/2018/hyperlinkcolor" val="tx"/>
                    </a:ext>
                  </a:extLst>
                </a:hlinkClick>
              </a:rPr>
              <a:t>h7-D3gi2lL8</a:t>
            </a:r>
            <a:endParaRPr lang="el-GR" sz="2400" dirty="0">
              <a:solidFill>
                <a:srgbClr val="C00000"/>
              </a:solidFill>
            </a:endParaRPr>
          </a:p>
          <a:p>
            <a:endParaRPr lang="el-GR" sz="2400" dirty="0"/>
          </a:p>
        </p:txBody>
      </p:sp>
    </p:spTree>
    <p:extLst>
      <p:ext uri="{BB962C8B-B14F-4D97-AF65-F5344CB8AC3E}">
        <p14:creationId xmlns:p14="http://schemas.microsoft.com/office/powerpoint/2010/main" val="2238430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B28E-AA64-4CDD-89A2-10BC01261C91}"/>
              </a:ext>
            </a:extLst>
          </p:cNvPr>
          <p:cNvSpPr>
            <a:spLocks noGrp="1"/>
          </p:cNvSpPr>
          <p:nvPr>
            <p:ph type="title"/>
          </p:nvPr>
        </p:nvSpPr>
        <p:spPr>
          <a:xfrm>
            <a:off x="1066800" y="642594"/>
            <a:ext cx="10058400" cy="754406"/>
          </a:xfrm>
        </p:spPr>
        <p:txBody>
          <a:bodyPr>
            <a:normAutofit fontScale="90000"/>
          </a:bodyPr>
          <a:lstStyle/>
          <a:p>
            <a:pPr algn="ctr"/>
            <a:r>
              <a:rPr lang="el-GR" sz="3600" dirty="0" err="1">
                <a:solidFill>
                  <a:srgbClr val="C00000"/>
                </a:solidFill>
              </a:rPr>
              <a:t>Αξονες</a:t>
            </a:r>
            <a:r>
              <a:rPr lang="el-GR" sz="3600" dirty="0">
                <a:solidFill>
                  <a:srgbClr val="C00000"/>
                </a:solidFill>
              </a:rPr>
              <a:t> </a:t>
            </a:r>
            <a:r>
              <a:rPr lang="el-GR" sz="3600" dirty="0" err="1">
                <a:solidFill>
                  <a:srgbClr val="C00000"/>
                </a:solidFill>
              </a:rPr>
              <a:t>διαφοροποιησης</a:t>
            </a:r>
            <a:endParaRPr lang="el-GR" sz="3600" dirty="0">
              <a:solidFill>
                <a:srgbClr val="C00000"/>
              </a:solidFill>
            </a:endParaRPr>
          </a:p>
        </p:txBody>
      </p:sp>
      <p:sp>
        <p:nvSpPr>
          <p:cNvPr id="3" name="Content Placeholder 2">
            <a:extLst>
              <a:ext uri="{FF2B5EF4-FFF2-40B4-BE49-F238E27FC236}">
                <a16:creationId xmlns:a16="http://schemas.microsoft.com/office/drawing/2014/main" id="{74564A4A-4303-4487-8836-12BFEC32828D}"/>
              </a:ext>
            </a:extLst>
          </p:cNvPr>
          <p:cNvSpPr>
            <a:spLocks noGrp="1"/>
          </p:cNvSpPr>
          <p:nvPr>
            <p:ph idx="1"/>
          </p:nvPr>
        </p:nvSpPr>
        <p:spPr>
          <a:xfrm>
            <a:off x="1066800" y="1397000"/>
            <a:ext cx="10058400" cy="5056336"/>
          </a:xfrm>
        </p:spPr>
        <p:txBody>
          <a:bodyPr>
            <a:noAutofit/>
          </a:bodyPr>
          <a:lstStyle/>
          <a:p>
            <a:r>
              <a:rPr lang="el-GR" sz="2400" b="1" dirty="0">
                <a:solidFill>
                  <a:srgbClr val="FF0000"/>
                </a:solidFill>
              </a:rPr>
              <a:t>Διαφοροποίηση περιεχομένου: </a:t>
            </a:r>
            <a:r>
              <a:rPr lang="el-GR" sz="2400" dirty="0"/>
              <a:t>Στόχευση στο «Τι» της μαθησιακής διεργασίας, προσφέρουμε το «Τι» της διδασκαλίας με διαφορετικούς τρόπους στο μαθητή πχ. μικρότερη έκταση κεφαλαίου-περίληψη του μαθήματος, </a:t>
            </a:r>
            <a:r>
              <a:rPr lang="el-GR" sz="2400" dirty="0" err="1"/>
              <a:t>οπτικοποίηση</a:t>
            </a:r>
            <a:r>
              <a:rPr lang="el-GR" sz="2400" dirty="0"/>
              <a:t> των βασικών σημείων, μελέτη ενός βίντεο κ</a:t>
            </a:r>
            <a:r>
              <a:rPr lang="en-US" sz="2400" dirty="0"/>
              <a:t>.</a:t>
            </a:r>
            <a:r>
              <a:rPr lang="el-GR" sz="2400" dirty="0" err="1"/>
              <a:t>λπ</a:t>
            </a:r>
            <a:r>
              <a:rPr lang="el-GR" sz="2400" dirty="0"/>
              <a:t>).</a:t>
            </a:r>
          </a:p>
          <a:p>
            <a:endParaRPr lang="el-GR" sz="2400" dirty="0"/>
          </a:p>
          <a:p>
            <a:r>
              <a:rPr lang="el-GR" sz="2400" b="1" dirty="0">
                <a:solidFill>
                  <a:srgbClr val="00B050"/>
                </a:solidFill>
              </a:rPr>
              <a:t>Διαφοροποίηση της διαδικασίας: </a:t>
            </a:r>
            <a:r>
              <a:rPr lang="el-GR" sz="2400" dirty="0"/>
              <a:t>Στόχευση στο «Πώς» της μαθησιακής διεργασίας (πώς θα επεξεργαστούν και θα κατανοήσουν το περιεχόμενο μιας νέας πληροφορίας). Πχ. συνεργατική μάθηση, εργασίες ατομικές ή ομαδικές, διαφοροποιημένος χρόνος εργασίας για κάθε μαθητή κ</a:t>
            </a:r>
            <a:r>
              <a:rPr lang="en-US" sz="2400" dirty="0"/>
              <a:t>.</a:t>
            </a:r>
            <a:r>
              <a:rPr lang="el-GR" sz="2400" dirty="0" err="1"/>
              <a:t>λπ</a:t>
            </a:r>
            <a:r>
              <a:rPr lang="el-GR" sz="2400" dirty="0"/>
              <a:t>)</a:t>
            </a:r>
          </a:p>
        </p:txBody>
      </p:sp>
    </p:spTree>
    <p:extLst>
      <p:ext uri="{BB962C8B-B14F-4D97-AF65-F5344CB8AC3E}">
        <p14:creationId xmlns:p14="http://schemas.microsoft.com/office/powerpoint/2010/main" val="334089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23FC-96EB-461F-B112-75EAC3CC5650}"/>
              </a:ext>
            </a:extLst>
          </p:cNvPr>
          <p:cNvSpPr>
            <a:spLocks noGrp="1"/>
          </p:cNvSpPr>
          <p:nvPr>
            <p:ph type="title"/>
          </p:nvPr>
        </p:nvSpPr>
        <p:spPr>
          <a:xfrm>
            <a:off x="1066800" y="642594"/>
            <a:ext cx="10058400" cy="830606"/>
          </a:xfrm>
        </p:spPr>
        <p:txBody>
          <a:bodyPr>
            <a:normAutofit/>
          </a:bodyPr>
          <a:lstStyle/>
          <a:p>
            <a:pPr algn="ctr"/>
            <a:r>
              <a:rPr lang="el-GR" sz="3200" dirty="0" err="1">
                <a:solidFill>
                  <a:srgbClr val="C00000"/>
                </a:solidFill>
              </a:rPr>
              <a:t>Αξονες</a:t>
            </a:r>
            <a:r>
              <a:rPr lang="el-GR" sz="3200" dirty="0">
                <a:solidFill>
                  <a:srgbClr val="C00000"/>
                </a:solidFill>
              </a:rPr>
              <a:t> </a:t>
            </a:r>
            <a:r>
              <a:rPr lang="el-GR" sz="3200" dirty="0" err="1">
                <a:solidFill>
                  <a:srgbClr val="C00000"/>
                </a:solidFill>
              </a:rPr>
              <a:t>διαφοροποιησης</a:t>
            </a:r>
            <a:r>
              <a:rPr lang="el-GR" sz="3200" dirty="0">
                <a:solidFill>
                  <a:srgbClr val="C00000"/>
                </a:solidFill>
              </a:rPr>
              <a:t> (2)</a:t>
            </a:r>
            <a:endParaRPr lang="el-GR" sz="3200" dirty="0"/>
          </a:p>
        </p:txBody>
      </p:sp>
      <p:sp>
        <p:nvSpPr>
          <p:cNvPr id="3" name="Content Placeholder 2">
            <a:extLst>
              <a:ext uri="{FF2B5EF4-FFF2-40B4-BE49-F238E27FC236}">
                <a16:creationId xmlns:a16="http://schemas.microsoft.com/office/drawing/2014/main" id="{C679110C-558D-4682-B5F3-B0B22B041C99}"/>
              </a:ext>
            </a:extLst>
          </p:cNvPr>
          <p:cNvSpPr>
            <a:spLocks noGrp="1"/>
          </p:cNvSpPr>
          <p:nvPr>
            <p:ph idx="1"/>
          </p:nvPr>
        </p:nvSpPr>
        <p:spPr>
          <a:xfrm>
            <a:off x="1066800" y="1562100"/>
            <a:ext cx="10058400" cy="4472940"/>
          </a:xfrm>
        </p:spPr>
        <p:txBody>
          <a:bodyPr>
            <a:normAutofit fontScale="92500" lnSpcReduction="10000"/>
          </a:bodyPr>
          <a:lstStyle/>
          <a:p>
            <a:r>
              <a:rPr lang="el-GR" sz="3000" b="1" dirty="0">
                <a:solidFill>
                  <a:schemeClr val="accent1">
                    <a:lumMod val="50000"/>
                  </a:schemeClr>
                </a:solidFill>
              </a:rPr>
              <a:t>Παραγωγή και επίδειξη του προϊόντος μάθησης: </a:t>
            </a:r>
            <a:r>
              <a:rPr lang="el-GR" sz="3000" dirty="0"/>
              <a:t>Οι μαθητές μπορεί να επιλέξουν, με βάση τις προτιμήσεις τους, το μαθησιακό τους προφίλ ή το ακαδημαϊκό τους επίπεδο, τον τρόπο με τον οποίο θα επιδείξουν τι έχουν μάθει. Πρόκειται για την εργασία που ζητείται από τους μαθητές πχ. χρήση τεχνολογίας για παρουσίαση εργασίας, ηχογράφηση απάντησης, συνδυασμός γραπτής και προφορικής παρουσίασης </a:t>
            </a:r>
            <a:r>
              <a:rPr lang="el-GR" sz="3000" dirty="0" err="1"/>
              <a:t>κ.λπ</a:t>
            </a:r>
            <a:r>
              <a:rPr lang="el-GR" sz="3000" dirty="0"/>
              <a:t>).</a:t>
            </a:r>
          </a:p>
          <a:p>
            <a:r>
              <a:rPr lang="el-GR" sz="3000" b="1" dirty="0">
                <a:solidFill>
                  <a:srgbClr val="00B0F0"/>
                </a:solidFill>
              </a:rPr>
              <a:t>Διαφοροποίηση μαθησιακού περιβάλλοντος: </a:t>
            </a:r>
            <a:r>
              <a:rPr lang="el-GR" sz="3000" dirty="0"/>
              <a:t>χωροταξικές αλλαγές, αναρτημένες εργασίες στην τάξη, εκπαιδευτικό υλικό σε βιβλιοθήκη ή ράφια </a:t>
            </a:r>
            <a:r>
              <a:rPr lang="el-GR" sz="3000" dirty="0" err="1"/>
              <a:t>κλπ</a:t>
            </a:r>
            <a:r>
              <a:rPr lang="el-GR" sz="3000" dirty="0"/>
              <a:t>)</a:t>
            </a:r>
          </a:p>
          <a:p>
            <a:endParaRPr lang="el-GR" sz="2800" dirty="0"/>
          </a:p>
        </p:txBody>
      </p:sp>
    </p:spTree>
    <p:extLst>
      <p:ext uri="{BB962C8B-B14F-4D97-AF65-F5344CB8AC3E}">
        <p14:creationId xmlns:p14="http://schemas.microsoft.com/office/powerpoint/2010/main" val="3150229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DDFC9-EA11-47A5-AB8A-9ED10F33563D}"/>
              </a:ext>
            </a:extLst>
          </p:cNvPr>
          <p:cNvSpPr>
            <a:spLocks noGrp="1"/>
          </p:cNvSpPr>
          <p:nvPr>
            <p:ph type="title"/>
          </p:nvPr>
        </p:nvSpPr>
        <p:spPr>
          <a:xfrm>
            <a:off x="983432" y="476671"/>
            <a:ext cx="10058400" cy="1448381"/>
          </a:xfrm>
        </p:spPr>
        <p:txBody>
          <a:bodyPr>
            <a:normAutofit/>
          </a:bodyPr>
          <a:lstStyle/>
          <a:p>
            <a:pPr algn="ctr"/>
            <a:r>
              <a:rPr lang="el-GR" sz="3100" dirty="0" err="1">
                <a:solidFill>
                  <a:srgbClr val="C00000"/>
                </a:solidFill>
              </a:rPr>
              <a:t>ΣτρατηγικΕς</a:t>
            </a:r>
            <a:r>
              <a:rPr lang="el-GR" sz="3100" dirty="0">
                <a:solidFill>
                  <a:srgbClr val="C00000"/>
                </a:solidFill>
              </a:rPr>
              <a:t> </a:t>
            </a:r>
            <a:r>
              <a:rPr lang="el-GR" sz="3100" dirty="0" err="1">
                <a:solidFill>
                  <a:srgbClr val="C00000"/>
                </a:solidFill>
              </a:rPr>
              <a:t>διαφοροποΙησης</a:t>
            </a:r>
            <a:r>
              <a:rPr lang="el-GR" sz="3100" dirty="0">
                <a:solidFill>
                  <a:srgbClr val="C00000"/>
                </a:solidFill>
              </a:rPr>
              <a:t> της </a:t>
            </a:r>
            <a:r>
              <a:rPr lang="el-GR" sz="3100" dirty="0" err="1">
                <a:solidFill>
                  <a:srgbClr val="C00000"/>
                </a:solidFill>
              </a:rPr>
              <a:t>διδασκαλιας</a:t>
            </a:r>
            <a:r>
              <a:rPr lang="el-GR" sz="3100" dirty="0">
                <a:solidFill>
                  <a:srgbClr val="C00000"/>
                </a:solidFill>
              </a:rPr>
              <a:t>: </a:t>
            </a:r>
            <a:r>
              <a:rPr lang="el-GR" sz="3100" dirty="0" err="1">
                <a:solidFill>
                  <a:srgbClr val="C00000"/>
                </a:solidFill>
              </a:rPr>
              <a:t>ενα</a:t>
            </a:r>
            <a:r>
              <a:rPr lang="el-GR" sz="3100" dirty="0">
                <a:solidFill>
                  <a:srgbClr val="C00000"/>
                </a:solidFill>
              </a:rPr>
              <a:t> </a:t>
            </a:r>
            <a:r>
              <a:rPr lang="el-GR" sz="3100" dirty="0" err="1">
                <a:solidFill>
                  <a:srgbClr val="C00000"/>
                </a:solidFill>
              </a:rPr>
              <a:t>παραδειγμα</a:t>
            </a:r>
            <a:endParaRPr lang="el-GR" sz="3600" dirty="0">
              <a:solidFill>
                <a:srgbClr val="C00000"/>
              </a:solidFill>
            </a:endParaRPr>
          </a:p>
        </p:txBody>
      </p:sp>
      <p:sp>
        <p:nvSpPr>
          <p:cNvPr id="8" name="Content Placeholder 7">
            <a:extLst>
              <a:ext uri="{FF2B5EF4-FFF2-40B4-BE49-F238E27FC236}">
                <a16:creationId xmlns:a16="http://schemas.microsoft.com/office/drawing/2014/main" id="{52A07E3B-F924-4842-8A0D-410C5CAFD920}"/>
              </a:ext>
            </a:extLst>
          </p:cNvPr>
          <p:cNvSpPr>
            <a:spLocks noGrp="1"/>
          </p:cNvSpPr>
          <p:nvPr>
            <p:ph idx="1"/>
          </p:nvPr>
        </p:nvSpPr>
        <p:spPr>
          <a:xfrm>
            <a:off x="1066800" y="2334126"/>
            <a:ext cx="10058400" cy="3248527"/>
          </a:xfrm>
        </p:spPr>
        <p:txBody>
          <a:bodyPr/>
          <a:lstStyle/>
          <a:p>
            <a:r>
              <a:rPr lang="el-GR" sz="2400" b="1" dirty="0"/>
              <a:t>Κέντρα Μάθησης</a:t>
            </a:r>
            <a:r>
              <a:rPr lang="el-GR" sz="2400" dirty="0"/>
              <a:t>: Σταθμοί μάθησης και δράσης μέσα στην τάξη, ανάλογα με τα ενδιαφέροντα και τις ικανότητες των μαθητών.</a:t>
            </a:r>
          </a:p>
          <a:p>
            <a:r>
              <a:rPr lang="el-GR" sz="2400" dirty="0"/>
              <a:t>Παράδειγμα: Προτείνονται έξι Κέντρα Μάθησης που θα μπορούσαν να βοηθήσουν τον εκπαιδευτικό να διαφοροποιήσει το περιεχόμενο της διδασκαλίας ενός μαθήματος Λογοτεχνίας σε μια τάξη Ξένων Γλωσσών. Οι μαθητές/</a:t>
            </a:r>
            <a:r>
              <a:rPr lang="el-GR" sz="2400" dirty="0" err="1"/>
              <a:t>τριες</a:t>
            </a:r>
            <a:r>
              <a:rPr lang="el-GR" sz="2400" dirty="0"/>
              <a:t> θα εξετάσουν το περιεχόμενο και θα ολοκληρώσουν τις δραστηριότητες που αντιστοιχούν σε τέσσερα από το Κέντρα αυτά ανάλογα με τα ενδιαφέροντά τους.</a:t>
            </a:r>
          </a:p>
          <a:p>
            <a:endParaRPr lang="el-GR" dirty="0"/>
          </a:p>
        </p:txBody>
      </p:sp>
    </p:spTree>
    <p:extLst>
      <p:ext uri="{BB962C8B-B14F-4D97-AF65-F5344CB8AC3E}">
        <p14:creationId xmlns:p14="http://schemas.microsoft.com/office/powerpoint/2010/main" val="4236256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BE8EF7-566B-4296-B2DF-FC4D62388024}"/>
              </a:ext>
            </a:extLst>
          </p:cNvPr>
          <p:cNvPicPr>
            <a:picLocks noChangeAspect="1"/>
          </p:cNvPicPr>
          <p:nvPr/>
        </p:nvPicPr>
        <p:blipFill>
          <a:blip r:embed="rId2"/>
          <a:stretch>
            <a:fillRect/>
          </a:stretch>
        </p:blipFill>
        <p:spPr>
          <a:xfrm>
            <a:off x="180473" y="372979"/>
            <a:ext cx="11514221" cy="6280483"/>
          </a:xfrm>
          <a:prstGeom prst="rect">
            <a:avLst/>
          </a:prstGeom>
        </p:spPr>
      </p:pic>
    </p:spTree>
    <p:extLst>
      <p:ext uri="{BB962C8B-B14F-4D97-AF65-F5344CB8AC3E}">
        <p14:creationId xmlns:p14="http://schemas.microsoft.com/office/powerpoint/2010/main" val="390687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7A5ED-1A45-4CEA-A48D-4866DFB301B6}"/>
              </a:ext>
            </a:extLst>
          </p:cNvPr>
          <p:cNvSpPr>
            <a:spLocks noGrp="1"/>
          </p:cNvSpPr>
          <p:nvPr>
            <p:ph type="title"/>
          </p:nvPr>
        </p:nvSpPr>
        <p:spPr>
          <a:xfrm>
            <a:off x="1066800" y="642594"/>
            <a:ext cx="10058400" cy="500406"/>
          </a:xfrm>
        </p:spPr>
        <p:txBody>
          <a:bodyPr>
            <a:noAutofit/>
          </a:bodyPr>
          <a:lstStyle/>
          <a:p>
            <a:pPr algn="ctr"/>
            <a:r>
              <a:rPr lang="el-GR" sz="2800" dirty="0" err="1">
                <a:solidFill>
                  <a:srgbClr val="C00000"/>
                </a:solidFill>
              </a:rPr>
              <a:t>Συνεχεια</a:t>
            </a:r>
            <a:r>
              <a:rPr lang="el-GR" sz="2800" dirty="0">
                <a:solidFill>
                  <a:srgbClr val="C00000"/>
                </a:solidFill>
              </a:rPr>
              <a:t>…</a:t>
            </a:r>
          </a:p>
        </p:txBody>
      </p:sp>
      <p:sp>
        <p:nvSpPr>
          <p:cNvPr id="3" name="Content Placeholder 2">
            <a:extLst>
              <a:ext uri="{FF2B5EF4-FFF2-40B4-BE49-F238E27FC236}">
                <a16:creationId xmlns:a16="http://schemas.microsoft.com/office/drawing/2014/main" id="{F34E6E12-BEFC-4F91-8EFC-DD100C5BAA94}"/>
              </a:ext>
            </a:extLst>
          </p:cNvPr>
          <p:cNvSpPr>
            <a:spLocks noGrp="1"/>
          </p:cNvSpPr>
          <p:nvPr>
            <p:ph idx="1"/>
          </p:nvPr>
        </p:nvSpPr>
        <p:spPr>
          <a:xfrm>
            <a:off x="1066800" y="1949116"/>
            <a:ext cx="10058400" cy="4085924"/>
          </a:xfrm>
        </p:spPr>
        <p:txBody>
          <a:bodyPr/>
          <a:lstStyle/>
          <a:p>
            <a:r>
              <a:rPr lang="el-GR" sz="2400" dirty="0"/>
              <a:t>Το </a:t>
            </a:r>
            <a:r>
              <a:rPr lang="el-GR" sz="2400" dirty="0" err="1"/>
              <a:t>Cubing</a:t>
            </a:r>
            <a:r>
              <a:rPr lang="el-GR" sz="2400" dirty="0"/>
              <a:t> (Κύβοι) είναι μια εύχρηστη στρατηγική διαφοροποίησης που καλεί τους μαθητές να εξετάσουν μία ιδέα, ένα λεξιλόγιο, μία θεματική ενότητα από διαφορετικές οπτικές γωνίες. Δίνεται ή φτιάχνουν οι μαθητές έναν κύβο που οι έξι πλευρές του αντιπροσωπεύουν μία διαφορετική ερώτηση ή δραστηριότητα. Οι κύβοι μπορούν να χρησιμοποιηθούν για ομαδικές ή ατομικές εργασίες. Κάθε μαθητής ρίχνει τον κύβο μία φορά και εκτελεί τη δραστηριότητα που εμφανίζεται.</a:t>
            </a:r>
          </a:p>
          <a:p>
            <a:endParaRPr lang="el-GR" sz="2400" dirty="0"/>
          </a:p>
          <a:p>
            <a:endParaRPr lang="el-GR" dirty="0"/>
          </a:p>
        </p:txBody>
      </p:sp>
    </p:spTree>
    <p:extLst>
      <p:ext uri="{BB962C8B-B14F-4D97-AF65-F5344CB8AC3E}">
        <p14:creationId xmlns:p14="http://schemas.microsoft.com/office/powerpoint/2010/main" val="145212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219104" y="531555"/>
            <a:ext cx="7729728" cy="876140"/>
          </a:xfrm>
        </p:spPr>
        <p:txBody>
          <a:bodyPr>
            <a:normAutofit/>
          </a:bodyPr>
          <a:lstStyle/>
          <a:p>
            <a:pPr algn="ctr"/>
            <a:r>
              <a:rPr lang="el-GR" sz="3200" dirty="0" err="1">
                <a:solidFill>
                  <a:srgbClr val="FF0000"/>
                </a:solidFill>
              </a:rPr>
              <a:t>Σημερα</a:t>
            </a:r>
            <a:r>
              <a:rPr lang="el-GR" sz="3200" dirty="0">
                <a:solidFill>
                  <a:srgbClr val="FF0000"/>
                </a:solidFill>
              </a:rPr>
              <a:t> θα </a:t>
            </a:r>
            <a:r>
              <a:rPr lang="el-GR" sz="3200" dirty="0" err="1">
                <a:solidFill>
                  <a:srgbClr val="FF0000"/>
                </a:solidFill>
              </a:rPr>
              <a:t>ασχοληθουμε</a:t>
            </a:r>
            <a:r>
              <a:rPr lang="el-GR" sz="3200" dirty="0">
                <a:solidFill>
                  <a:srgbClr val="FF0000"/>
                </a:solidFill>
              </a:rPr>
              <a:t>…</a:t>
            </a:r>
            <a:endParaRPr lang="en-US" sz="3200" dirty="0">
              <a:solidFill>
                <a:srgbClr val="FF0000"/>
              </a:solidFill>
            </a:endParaRPr>
          </a:p>
        </p:txBody>
      </p:sp>
      <p:sp>
        <p:nvSpPr>
          <p:cNvPr id="14" name="Content Placeholder 13"/>
          <p:cNvSpPr>
            <a:spLocks noGrp="1"/>
          </p:cNvSpPr>
          <p:nvPr>
            <p:ph idx="1"/>
          </p:nvPr>
        </p:nvSpPr>
        <p:spPr>
          <a:xfrm>
            <a:off x="2231136" y="1973180"/>
            <a:ext cx="7729728" cy="3573378"/>
          </a:xfrm>
        </p:spPr>
        <p:txBody>
          <a:bodyPr>
            <a:normAutofit/>
          </a:bodyPr>
          <a:lstStyle/>
          <a:p>
            <a:endParaRPr lang="el-GR" sz="3200" dirty="0"/>
          </a:p>
          <a:p>
            <a:r>
              <a:rPr lang="el-GR" sz="3200" dirty="0"/>
              <a:t>Ανεστραμμένη τάξη: Έχετε ακούσει τον όρο</a:t>
            </a:r>
            <a:r>
              <a:rPr lang="el-GR" sz="3200" dirty="0">
                <a:latin typeface="Trebuchet MS" panose="020B0603020202020204" pitchFamily="34" charset="0"/>
              </a:rPr>
              <a:t>; Τ</a:t>
            </a:r>
            <a:r>
              <a:rPr lang="el-GR" sz="3200" dirty="0"/>
              <a:t>ι φαντάζεστε ότι σημαίνει</a:t>
            </a:r>
            <a:r>
              <a:rPr lang="el-GR" sz="3200" dirty="0">
                <a:latin typeface="Trebuchet MS" panose="020B0603020202020204" pitchFamily="34" charset="0"/>
              </a:rPr>
              <a:t>;</a:t>
            </a:r>
            <a:endParaRPr lang="en-US" sz="3200" dirty="0"/>
          </a:p>
        </p:txBody>
      </p:sp>
    </p:spTree>
    <p:extLst>
      <p:ext uri="{BB962C8B-B14F-4D97-AF65-F5344CB8AC3E}">
        <p14:creationId xmlns:p14="http://schemas.microsoft.com/office/powerpoint/2010/main" val="1654255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60C3E0-13E4-4A47-93A2-EB5198A6D996}"/>
              </a:ext>
            </a:extLst>
          </p:cNvPr>
          <p:cNvPicPr>
            <a:picLocks noChangeAspect="1"/>
          </p:cNvPicPr>
          <p:nvPr/>
        </p:nvPicPr>
        <p:blipFill>
          <a:blip r:embed="rId2"/>
          <a:stretch>
            <a:fillRect/>
          </a:stretch>
        </p:blipFill>
        <p:spPr>
          <a:xfrm>
            <a:off x="2021306" y="512949"/>
            <a:ext cx="9622214" cy="6192688"/>
          </a:xfrm>
          <a:prstGeom prst="rect">
            <a:avLst/>
          </a:prstGeom>
          <a:solidFill>
            <a:schemeClr val="accent1">
              <a:lumMod val="20000"/>
              <a:lumOff val="80000"/>
            </a:schemeClr>
          </a:solidFill>
        </p:spPr>
      </p:pic>
    </p:spTree>
    <p:extLst>
      <p:ext uri="{BB962C8B-B14F-4D97-AF65-F5344CB8AC3E}">
        <p14:creationId xmlns:p14="http://schemas.microsoft.com/office/powerpoint/2010/main" val="523940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4B177-64A4-4F2D-88C7-2C08BE0A2275}"/>
              </a:ext>
            </a:extLst>
          </p:cNvPr>
          <p:cNvSpPr>
            <a:spLocks noGrp="1"/>
          </p:cNvSpPr>
          <p:nvPr>
            <p:ph type="title"/>
          </p:nvPr>
        </p:nvSpPr>
        <p:spPr>
          <a:xfrm>
            <a:off x="1066800" y="642594"/>
            <a:ext cx="10058400" cy="919506"/>
          </a:xfrm>
        </p:spPr>
        <p:txBody>
          <a:bodyPr>
            <a:normAutofit fontScale="90000"/>
          </a:bodyPr>
          <a:lstStyle/>
          <a:p>
            <a:pPr algn="ctr"/>
            <a:br>
              <a:rPr lang="el-GR" dirty="0"/>
            </a:br>
            <a:r>
              <a:rPr lang="el-GR" dirty="0"/>
              <a:t>Τι </a:t>
            </a:r>
            <a:r>
              <a:rPr lang="el-GR" dirty="0">
                <a:solidFill>
                  <a:srgbClr val="C00000"/>
                </a:solidFill>
              </a:rPr>
              <a:t>δεν</a:t>
            </a:r>
            <a:r>
              <a:rPr lang="el-GR" dirty="0"/>
              <a:t> </a:t>
            </a:r>
            <a:r>
              <a:rPr lang="el-GR" dirty="0" err="1"/>
              <a:t>ειναι</a:t>
            </a:r>
            <a:r>
              <a:rPr lang="el-GR" dirty="0"/>
              <a:t> </a:t>
            </a:r>
            <a:r>
              <a:rPr lang="el-GR" dirty="0" err="1"/>
              <a:t>διαφοροποιηση</a:t>
            </a:r>
            <a:br>
              <a:rPr lang="el-GR" dirty="0"/>
            </a:br>
            <a:endParaRPr lang="el-GR" dirty="0"/>
          </a:p>
        </p:txBody>
      </p:sp>
      <p:sp>
        <p:nvSpPr>
          <p:cNvPr id="3" name="Content Placeholder 2">
            <a:extLst>
              <a:ext uri="{FF2B5EF4-FFF2-40B4-BE49-F238E27FC236}">
                <a16:creationId xmlns:a16="http://schemas.microsoft.com/office/drawing/2014/main" id="{058306F1-B61C-4892-9FAF-8977C2E68A98}"/>
              </a:ext>
            </a:extLst>
          </p:cNvPr>
          <p:cNvSpPr>
            <a:spLocks noGrp="1"/>
          </p:cNvSpPr>
          <p:nvPr>
            <p:ph idx="1"/>
          </p:nvPr>
        </p:nvSpPr>
        <p:spPr/>
        <p:txBody>
          <a:bodyPr>
            <a:normAutofit fontScale="85000" lnSpcReduction="10000"/>
          </a:bodyPr>
          <a:lstStyle/>
          <a:p>
            <a:r>
              <a:rPr lang="el-GR" sz="3200" dirty="0"/>
              <a:t>Κάθε μέρα να εφαρμόζω διαφορετικές μεθόδους και ποικιλία υλικών.</a:t>
            </a:r>
          </a:p>
          <a:p>
            <a:r>
              <a:rPr lang="el-GR" sz="3200" dirty="0"/>
              <a:t>Διαφοροποίηση δραστηριοτήτων: πιο εύκολα στους πιο αδύνατους</a:t>
            </a:r>
          </a:p>
          <a:p>
            <a:r>
              <a:rPr lang="el-GR" sz="3200" dirty="0"/>
              <a:t>Διαφορετικά υλικά σε διαφορετικούς μαθητές.</a:t>
            </a:r>
            <a:endParaRPr lang="en-US" sz="3200" dirty="0"/>
          </a:p>
          <a:p>
            <a:r>
              <a:rPr lang="el-GR" altLang="el-GR" sz="3200" dirty="0"/>
              <a:t>Δεν ταυτίζεται με ευκολότερες ερωτήσεις ή λιγότερες ασκήσεις</a:t>
            </a:r>
            <a:r>
              <a:rPr lang="en-US" altLang="el-GR" sz="3200" dirty="0"/>
              <a:t>.</a:t>
            </a:r>
            <a:endParaRPr lang="el-GR" sz="3200" dirty="0"/>
          </a:p>
          <a:p>
            <a:endParaRPr lang="el-GR" dirty="0"/>
          </a:p>
        </p:txBody>
      </p:sp>
    </p:spTree>
    <p:extLst>
      <p:ext uri="{BB962C8B-B14F-4D97-AF65-F5344CB8AC3E}">
        <p14:creationId xmlns:p14="http://schemas.microsoft.com/office/powerpoint/2010/main" val="1402378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76B6DF-23A5-4CDB-9397-426C647B1166}"/>
              </a:ext>
            </a:extLst>
          </p:cNvPr>
          <p:cNvSpPr/>
          <p:nvPr/>
        </p:nvSpPr>
        <p:spPr>
          <a:xfrm>
            <a:off x="2006600" y="2690336"/>
            <a:ext cx="8089900" cy="2385268"/>
          </a:xfrm>
          <a:prstGeom prst="rect">
            <a:avLst/>
          </a:prstGeom>
        </p:spPr>
        <p:txBody>
          <a:bodyPr wrap="square">
            <a:spAutoFit/>
          </a:bodyPr>
          <a:lstStyle/>
          <a:p>
            <a:endParaRPr lang="el-GR" sz="900" dirty="0">
              <a:latin typeface="Calibri" panose="020F0502020204030204" pitchFamily="34" charset="0"/>
            </a:endParaRPr>
          </a:p>
          <a:p>
            <a:pPr algn="just"/>
            <a:r>
              <a:rPr lang="el-GR" sz="2800" dirty="0">
                <a:latin typeface="Corbel" panose="020B0503020204020204" pitchFamily="34" charset="0"/>
              </a:rPr>
              <a:t>Η διαφοροποιημένη παιδαγωγική ονομάζεται και παιδαγωγική της επιτυχίας. </a:t>
            </a:r>
          </a:p>
          <a:p>
            <a:pPr algn="just"/>
            <a:r>
              <a:rPr lang="el-GR" sz="2800" dirty="0">
                <a:latin typeface="Corbel" panose="020B0503020204020204" pitchFamily="34" charset="0"/>
              </a:rPr>
              <a:t>Αρκεί να είμαστε ως εκπαιδευτικοί στοχαστικοί και επινοητικοί, να θέλουμε να δοκιμάζουμε και να τολμάμε..</a:t>
            </a:r>
          </a:p>
        </p:txBody>
      </p:sp>
    </p:spTree>
    <p:extLst>
      <p:ext uri="{BB962C8B-B14F-4D97-AF65-F5344CB8AC3E}">
        <p14:creationId xmlns:p14="http://schemas.microsoft.com/office/powerpoint/2010/main" val="224587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B3580-425A-4150-ADD9-45F803DFAD42}"/>
              </a:ext>
            </a:extLst>
          </p:cNvPr>
          <p:cNvSpPr>
            <a:spLocks noGrp="1"/>
          </p:cNvSpPr>
          <p:nvPr>
            <p:ph type="title"/>
          </p:nvPr>
        </p:nvSpPr>
        <p:spPr>
          <a:xfrm>
            <a:off x="1066799" y="372979"/>
            <a:ext cx="10459453" cy="947821"/>
          </a:xfrm>
        </p:spPr>
        <p:txBody>
          <a:bodyPr>
            <a:normAutofit fontScale="90000"/>
          </a:bodyPr>
          <a:lstStyle/>
          <a:p>
            <a:pPr algn="ctr"/>
            <a:r>
              <a:rPr lang="el-GR" sz="3200" b="1" dirty="0">
                <a:solidFill>
                  <a:srgbClr val="C00000"/>
                </a:solidFill>
              </a:rPr>
              <a:t>…Κι </a:t>
            </a:r>
            <a:r>
              <a:rPr lang="el-GR" sz="3200" b="1" dirty="0" err="1">
                <a:solidFill>
                  <a:srgbClr val="C00000"/>
                </a:solidFill>
              </a:rPr>
              <a:t>Ενα</a:t>
            </a:r>
            <a:r>
              <a:rPr lang="el-GR" sz="3200" b="1" dirty="0">
                <a:solidFill>
                  <a:srgbClr val="C00000"/>
                </a:solidFill>
              </a:rPr>
              <a:t> </a:t>
            </a:r>
            <a:r>
              <a:rPr lang="el-GR" sz="3200" b="1" dirty="0" err="1">
                <a:solidFill>
                  <a:srgbClr val="C00000"/>
                </a:solidFill>
              </a:rPr>
              <a:t>ΚουΙζ</a:t>
            </a:r>
            <a:r>
              <a:rPr lang="el-GR" sz="3200" b="1" dirty="0">
                <a:solidFill>
                  <a:srgbClr val="C00000"/>
                </a:solidFill>
              </a:rPr>
              <a:t> για την </a:t>
            </a:r>
            <a:r>
              <a:rPr lang="el-GR" sz="3200" b="1" dirty="0" err="1">
                <a:solidFill>
                  <a:srgbClr val="C00000"/>
                </a:solidFill>
              </a:rPr>
              <a:t>διαφοροποιημενη</a:t>
            </a:r>
            <a:r>
              <a:rPr lang="el-GR" sz="3200" b="1" dirty="0">
                <a:solidFill>
                  <a:srgbClr val="C00000"/>
                </a:solidFill>
              </a:rPr>
              <a:t> </a:t>
            </a:r>
            <a:r>
              <a:rPr lang="el-GR" sz="3200" b="1" dirty="0" err="1">
                <a:solidFill>
                  <a:srgbClr val="C00000"/>
                </a:solidFill>
              </a:rPr>
              <a:t>διδασκαλια</a:t>
            </a:r>
            <a:endParaRPr lang="el-GR" sz="3200" b="1" dirty="0">
              <a:solidFill>
                <a:srgbClr val="C00000"/>
              </a:solidFill>
            </a:endParaRPr>
          </a:p>
        </p:txBody>
      </p:sp>
      <p:sp>
        <p:nvSpPr>
          <p:cNvPr id="3" name="Content Placeholder 2">
            <a:extLst>
              <a:ext uri="{FF2B5EF4-FFF2-40B4-BE49-F238E27FC236}">
                <a16:creationId xmlns:a16="http://schemas.microsoft.com/office/drawing/2014/main" id="{A9323D8C-48D6-4796-BEEC-EB1EB9AE7AFD}"/>
              </a:ext>
            </a:extLst>
          </p:cNvPr>
          <p:cNvSpPr>
            <a:spLocks noGrp="1"/>
          </p:cNvSpPr>
          <p:nvPr>
            <p:ph idx="1"/>
          </p:nvPr>
        </p:nvSpPr>
        <p:spPr>
          <a:xfrm>
            <a:off x="1066800" y="1340768"/>
            <a:ext cx="10287000" cy="4680520"/>
          </a:xfrm>
        </p:spPr>
        <p:txBody>
          <a:bodyPr>
            <a:normAutofit lnSpcReduction="10000"/>
          </a:bodyPr>
          <a:lstStyle/>
          <a:p>
            <a:pPr marL="0" indent="0">
              <a:buNone/>
            </a:pPr>
            <a:r>
              <a:rPr lang="el-GR" sz="2200" b="1" dirty="0">
                <a:latin typeface="+mj-lt"/>
              </a:rPr>
              <a:t>1) Παράδειγμα διαφοροποιημένης διδασκαλίας είναι:</a:t>
            </a:r>
          </a:p>
          <a:p>
            <a:pPr marL="0" indent="0">
              <a:buNone/>
            </a:pPr>
            <a:r>
              <a:rPr lang="el-GR" sz="2200" dirty="0">
                <a:latin typeface="+mj-lt"/>
              </a:rPr>
              <a:t>α) 25 διαφορετικά σχέδια μαθήματος για 25 μαθητές, β) οι αδύνατοι μαθητές ακούνε ενώ οι άλλοι γράφουν τις ασκήσεις, γ) προσαρμογή του μαθήματος στα διαφορετικά στυλ μάθησης των μαθητών δ) προσαρμογή του μαθήματος στο επίπεδο του μέσου μαθητή. </a:t>
            </a:r>
          </a:p>
          <a:p>
            <a:pPr marL="0" indent="0">
              <a:buNone/>
            </a:pPr>
            <a:endParaRPr lang="el-GR" sz="2200" dirty="0">
              <a:latin typeface="+mj-lt"/>
            </a:endParaRPr>
          </a:p>
          <a:p>
            <a:pPr marL="0" indent="0">
              <a:buNone/>
            </a:pPr>
            <a:r>
              <a:rPr lang="el-GR" sz="2200" dirty="0">
                <a:latin typeface="+mj-lt"/>
              </a:rPr>
              <a:t>2)</a:t>
            </a:r>
            <a:r>
              <a:rPr lang="el-GR" sz="2200" b="1" dirty="0">
                <a:latin typeface="+mj-lt"/>
              </a:rPr>
              <a:t> Ποια από τα παρακάτω μαθήματα επιδέχονται διαφοροποίηση; </a:t>
            </a:r>
            <a:r>
              <a:rPr lang="el-GR" sz="2200" dirty="0">
                <a:latin typeface="+mj-lt"/>
              </a:rPr>
              <a:t>α) Γλώσσα, β) Μαθηματικά, γ) Εικαστικά δ) Όλα τα παραπάνω.</a:t>
            </a:r>
          </a:p>
          <a:p>
            <a:pPr marL="0" indent="0">
              <a:buNone/>
            </a:pPr>
            <a:endParaRPr lang="el-GR" sz="2200" dirty="0">
              <a:latin typeface="+mj-lt"/>
            </a:endParaRPr>
          </a:p>
          <a:p>
            <a:pPr marL="0" indent="0">
              <a:buNone/>
            </a:pPr>
            <a:r>
              <a:rPr lang="el-GR" sz="2200" dirty="0">
                <a:latin typeface="+mj-lt"/>
              </a:rPr>
              <a:t>3)</a:t>
            </a:r>
            <a:r>
              <a:rPr lang="el-GR" sz="2200" b="1" dirty="0">
                <a:latin typeface="+mj-lt"/>
              </a:rPr>
              <a:t> Τι από τα παρακάτω είναι διαφοροποιημένη διδασκαλία; </a:t>
            </a:r>
            <a:r>
              <a:rPr lang="el-GR" sz="2200" dirty="0">
                <a:latin typeface="+mj-lt"/>
              </a:rPr>
              <a:t>α) Ατομική διδασκαλία β) διδασκαλία σε ομάδες διαφορετικών επιπέδων, γ) διδασκαλία για το μέσο μαθητή</a:t>
            </a:r>
            <a:r>
              <a:rPr lang="en-US" sz="2200" dirty="0">
                <a:latin typeface="+mj-lt"/>
              </a:rPr>
              <a:t>, </a:t>
            </a:r>
            <a:r>
              <a:rPr lang="el-GR" sz="2200" dirty="0">
                <a:latin typeface="+mj-lt"/>
              </a:rPr>
              <a:t>δ) διδασκαλία με πειράματα.</a:t>
            </a:r>
          </a:p>
          <a:p>
            <a:endParaRPr lang="el-GR" sz="2000" dirty="0"/>
          </a:p>
        </p:txBody>
      </p:sp>
      <p:sp>
        <p:nvSpPr>
          <p:cNvPr id="4" name="Scroll: Horizontal 3">
            <a:extLst>
              <a:ext uri="{FF2B5EF4-FFF2-40B4-BE49-F238E27FC236}">
                <a16:creationId xmlns:a16="http://schemas.microsoft.com/office/drawing/2014/main" id="{139B43F7-DA19-461D-ABF7-7273A8C25402}"/>
              </a:ext>
            </a:extLst>
          </p:cNvPr>
          <p:cNvSpPr/>
          <p:nvPr/>
        </p:nvSpPr>
        <p:spPr>
          <a:xfrm>
            <a:off x="4740441" y="5426242"/>
            <a:ext cx="3982453" cy="1431758"/>
          </a:xfrm>
          <a:prstGeom prst="horizontalScroll">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Τις απαντήσεις θα τις βρείτε στις σημειώσεις αυτής τις διαφάνειας</a:t>
            </a:r>
          </a:p>
        </p:txBody>
      </p:sp>
    </p:spTree>
    <p:extLst>
      <p:ext uri="{BB962C8B-B14F-4D97-AF65-F5344CB8AC3E}">
        <p14:creationId xmlns:p14="http://schemas.microsoft.com/office/powerpoint/2010/main" val="3487418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52E57-1C7C-436C-9082-9BEF1EC73E41}"/>
              </a:ext>
            </a:extLst>
          </p:cNvPr>
          <p:cNvSpPr>
            <a:spLocks noGrp="1"/>
          </p:cNvSpPr>
          <p:nvPr>
            <p:ph type="title"/>
          </p:nvPr>
        </p:nvSpPr>
        <p:spPr>
          <a:xfrm>
            <a:off x="2165684" y="385011"/>
            <a:ext cx="7314692" cy="955757"/>
          </a:xfrm>
        </p:spPr>
        <p:txBody>
          <a:bodyPr>
            <a:normAutofit/>
          </a:bodyPr>
          <a:lstStyle/>
          <a:p>
            <a:pPr algn="ctr"/>
            <a:r>
              <a:rPr lang="el-GR" sz="2800" b="1" dirty="0" err="1">
                <a:solidFill>
                  <a:srgbClr val="C00000"/>
                </a:solidFill>
              </a:rPr>
              <a:t>ΒιβλιογραφΙα</a:t>
            </a:r>
            <a:endParaRPr lang="el-GR" sz="2800" b="1" dirty="0">
              <a:solidFill>
                <a:srgbClr val="C00000"/>
              </a:solidFill>
            </a:endParaRPr>
          </a:p>
        </p:txBody>
      </p:sp>
      <p:sp>
        <p:nvSpPr>
          <p:cNvPr id="3" name="Content Placeholder 2">
            <a:extLst>
              <a:ext uri="{FF2B5EF4-FFF2-40B4-BE49-F238E27FC236}">
                <a16:creationId xmlns:a16="http://schemas.microsoft.com/office/drawing/2014/main" id="{185B2397-C025-48C8-8A3A-B9DE1F71B120}"/>
              </a:ext>
            </a:extLst>
          </p:cNvPr>
          <p:cNvSpPr>
            <a:spLocks noGrp="1"/>
          </p:cNvSpPr>
          <p:nvPr>
            <p:ph idx="1"/>
          </p:nvPr>
        </p:nvSpPr>
        <p:spPr>
          <a:xfrm>
            <a:off x="677333" y="1407694"/>
            <a:ext cx="10897046" cy="5450305"/>
          </a:xfrm>
        </p:spPr>
        <p:txBody>
          <a:bodyPr>
            <a:normAutofit fontScale="70000" lnSpcReduction="20000"/>
          </a:bodyPr>
          <a:lstStyle/>
          <a:p>
            <a:pPr marL="0" indent="0">
              <a:buNone/>
            </a:pPr>
            <a:r>
              <a:rPr lang="el-GR" sz="2600" b="1" dirty="0">
                <a:solidFill>
                  <a:schemeClr val="tx1"/>
                </a:solidFill>
              </a:rPr>
              <a:t>Ανεστραμμένη τάξη</a:t>
            </a:r>
          </a:p>
          <a:p>
            <a:r>
              <a:rPr lang="en-US" sz="2200" dirty="0">
                <a:latin typeface="Corbel" panose="020B0503020204020204" pitchFamily="34" charset="0"/>
              </a:rPr>
              <a:t>Chung K. &amp; </a:t>
            </a:r>
            <a:r>
              <a:rPr lang="en-US" sz="2200" dirty="0" err="1">
                <a:latin typeface="Corbel" panose="020B0503020204020204" pitchFamily="34" charset="0"/>
              </a:rPr>
              <a:t>Khe</a:t>
            </a:r>
            <a:r>
              <a:rPr lang="en-US" sz="2200" dirty="0">
                <a:latin typeface="Corbel" panose="020B0503020204020204" pitchFamily="34" charset="0"/>
              </a:rPr>
              <a:t> F.  (2017). A critical review of flipped classroom challenges in K-12 education: possible solutions and recommendations for future research. </a:t>
            </a:r>
            <a:r>
              <a:rPr lang="en-US" sz="2200" i="1" dirty="0">
                <a:latin typeface="Corbel" panose="020B0503020204020204" pitchFamily="34" charset="0"/>
              </a:rPr>
              <a:t>Research and Practice in Technology Enhanced Learning</a:t>
            </a:r>
            <a:r>
              <a:rPr lang="el-GR" sz="2200" i="1" dirty="0">
                <a:latin typeface="Corbel" panose="020B0503020204020204" pitchFamily="34" charset="0"/>
              </a:rPr>
              <a:t>, </a:t>
            </a:r>
            <a:r>
              <a:rPr lang="en-US" sz="2200" dirty="0">
                <a:latin typeface="Corbel" panose="020B0503020204020204" pitchFamily="34" charset="0"/>
              </a:rPr>
              <a:t>12</a:t>
            </a:r>
            <a:r>
              <a:rPr lang="el-GR" sz="2200" dirty="0">
                <a:latin typeface="Corbel" panose="020B0503020204020204" pitchFamily="34" charset="0"/>
              </a:rPr>
              <a:t> (4)</a:t>
            </a:r>
            <a:r>
              <a:rPr lang="en-US" sz="2200" dirty="0">
                <a:latin typeface="Corbel" panose="020B0503020204020204" pitchFamily="34" charset="0"/>
              </a:rPr>
              <a:t>.</a:t>
            </a:r>
            <a:endParaRPr lang="el-GR" sz="2200" dirty="0">
              <a:latin typeface="Corbel" panose="020B0503020204020204" pitchFamily="34" charset="0"/>
            </a:endParaRPr>
          </a:p>
          <a:p>
            <a:r>
              <a:rPr lang="el-GR" sz="2200" dirty="0" err="1">
                <a:latin typeface="Corbel" panose="020B0503020204020204" pitchFamily="34" charset="0"/>
              </a:rPr>
              <a:t>Γαρίου</a:t>
            </a:r>
            <a:r>
              <a:rPr lang="el-GR" sz="2200" dirty="0">
                <a:latin typeface="Corbel" panose="020B0503020204020204" pitchFamily="34" charset="0"/>
              </a:rPr>
              <a:t> Α. , Μανούσου Ε., </a:t>
            </a:r>
            <a:r>
              <a:rPr lang="el-GR" sz="2200" dirty="0" err="1">
                <a:latin typeface="Corbel" panose="020B0503020204020204" pitchFamily="34" charset="0"/>
              </a:rPr>
              <a:t>Αρλαπάνος</a:t>
            </a:r>
            <a:r>
              <a:rPr lang="el-GR" sz="2200" dirty="0">
                <a:latin typeface="Corbel" panose="020B0503020204020204" pitchFamily="34" charset="0"/>
              </a:rPr>
              <a:t> Γ., </a:t>
            </a:r>
            <a:r>
              <a:rPr lang="el-GR" sz="2200" dirty="0" err="1">
                <a:latin typeface="Corbel" panose="020B0503020204020204" pitchFamily="34" charset="0"/>
              </a:rPr>
              <a:t>Σπανακά</a:t>
            </a:r>
            <a:r>
              <a:rPr lang="el-GR" sz="2200" dirty="0">
                <a:latin typeface="Corbel" panose="020B0503020204020204" pitchFamily="34" charset="0"/>
              </a:rPr>
              <a:t> Α. (2015). </a:t>
            </a:r>
            <a:r>
              <a:rPr lang="el-GR" sz="2200" i="1" dirty="0">
                <a:latin typeface="Corbel" panose="020B0503020204020204" pitchFamily="34" charset="0"/>
              </a:rPr>
              <a:t>Διερεύνηση της εφαρμογής του μοντέλου της «αντεστραμμένης τάξης» ως συμπληρωματική μέθοδο εξ αποστάσεως εκπαίδευσης στη δευτεροβάθμια εκπαίδευση – Έρευνα δράσης</a:t>
            </a:r>
            <a:r>
              <a:rPr lang="el-GR" sz="2200" dirty="0">
                <a:latin typeface="Corbel" panose="020B0503020204020204" pitchFamily="34" charset="0"/>
              </a:rPr>
              <a:t>. </a:t>
            </a:r>
            <a:r>
              <a:rPr lang="el-GR" sz="2200" dirty="0" err="1">
                <a:latin typeface="Corbel" panose="020B0503020204020204" pitchFamily="34" charset="0"/>
              </a:rPr>
              <a:t>8th</a:t>
            </a:r>
            <a:r>
              <a:rPr lang="el-GR" sz="2200" dirty="0">
                <a:latin typeface="Corbel" panose="020B0503020204020204" pitchFamily="34" charset="0"/>
              </a:rPr>
              <a:t> International </a:t>
            </a:r>
            <a:r>
              <a:rPr lang="el-GR" sz="2200" dirty="0" err="1">
                <a:latin typeface="Corbel" panose="020B0503020204020204" pitchFamily="34" charset="0"/>
              </a:rPr>
              <a:t>Conference</a:t>
            </a:r>
            <a:r>
              <a:rPr lang="el-GR" sz="2200" dirty="0">
                <a:latin typeface="Corbel" panose="020B0503020204020204" pitchFamily="34" charset="0"/>
              </a:rPr>
              <a:t> in Open &amp; </a:t>
            </a:r>
            <a:r>
              <a:rPr lang="el-GR" sz="2200" dirty="0" err="1">
                <a:latin typeface="Corbel" panose="020B0503020204020204" pitchFamily="34" charset="0"/>
              </a:rPr>
              <a:t>Distance</a:t>
            </a:r>
            <a:r>
              <a:rPr lang="el-GR" sz="2200" dirty="0">
                <a:latin typeface="Corbel" panose="020B0503020204020204" pitchFamily="34" charset="0"/>
              </a:rPr>
              <a:t> </a:t>
            </a:r>
            <a:r>
              <a:rPr lang="el-GR" sz="2200" dirty="0" err="1">
                <a:latin typeface="Corbel" panose="020B0503020204020204" pitchFamily="34" charset="0"/>
              </a:rPr>
              <a:t>Learning</a:t>
            </a:r>
            <a:r>
              <a:rPr lang="el-GR" sz="2200" dirty="0">
                <a:latin typeface="Corbel" panose="020B0503020204020204" pitchFamily="34" charset="0"/>
              </a:rPr>
              <a:t> – </a:t>
            </a:r>
            <a:r>
              <a:rPr lang="el-GR" sz="2200" dirty="0" err="1">
                <a:latin typeface="Corbel" panose="020B0503020204020204" pitchFamily="34" charset="0"/>
              </a:rPr>
              <a:t>November</a:t>
            </a:r>
            <a:r>
              <a:rPr lang="el-GR" sz="2200" dirty="0">
                <a:latin typeface="Corbel" panose="020B0503020204020204" pitchFamily="34" charset="0"/>
              </a:rPr>
              <a:t> 2015, </a:t>
            </a:r>
            <a:r>
              <a:rPr lang="el-GR" sz="2200" dirty="0" err="1">
                <a:latin typeface="Corbel" panose="020B0503020204020204" pitchFamily="34" charset="0"/>
              </a:rPr>
              <a:t>Athens</a:t>
            </a:r>
            <a:r>
              <a:rPr lang="el-GR" sz="2200" dirty="0">
                <a:latin typeface="Corbel" panose="020B0503020204020204" pitchFamily="34" charset="0"/>
              </a:rPr>
              <a:t>.</a:t>
            </a:r>
          </a:p>
          <a:p>
            <a:r>
              <a:rPr lang="el-GR" sz="2200" dirty="0" err="1">
                <a:latin typeface="Corbel" panose="020B0503020204020204" pitchFamily="34" charset="0"/>
              </a:rPr>
              <a:t>Κανδρούδη</a:t>
            </a:r>
            <a:r>
              <a:rPr lang="el-GR" sz="2200" dirty="0">
                <a:latin typeface="Corbel" panose="020B0503020204020204" pitchFamily="34" charset="0"/>
              </a:rPr>
              <a:t>, Μ. &amp; </a:t>
            </a:r>
            <a:r>
              <a:rPr lang="el-GR" sz="2200" dirty="0" err="1">
                <a:latin typeface="Corbel" panose="020B0503020204020204" pitchFamily="34" charset="0"/>
              </a:rPr>
              <a:t>Μπράτιτσης</a:t>
            </a:r>
            <a:r>
              <a:rPr lang="el-GR" sz="2200" dirty="0">
                <a:latin typeface="Corbel" panose="020B0503020204020204" pitchFamily="34" charset="0"/>
              </a:rPr>
              <a:t>, Θ. (2013). Βιβλιογραφική επισκόπηση: Αντεστραμμένη Διδασκαλία  ως συνεργατική προσέγγιση μάθησης. </a:t>
            </a:r>
            <a:r>
              <a:rPr lang="el-GR" sz="2200" i="1" dirty="0">
                <a:latin typeface="Corbel" panose="020B0503020204020204" pitchFamily="34" charset="0"/>
              </a:rPr>
              <a:t>Στο</a:t>
            </a:r>
            <a:r>
              <a:rPr lang="el-GR" sz="2200" dirty="0">
                <a:latin typeface="Corbel" panose="020B0503020204020204" pitchFamily="34" charset="0"/>
              </a:rPr>
              <a:t> Πρακτικά Εργασιών </a:t>
            </a:r>
            <a:r>
              <a:rPr lang="el-GR" sz="2200" dirty="0" err="1">
                <a:latin typeface="Corbel" panose="020B0503020204020204" pitchFamily="34" charset="0"/>
              </a:rPr>
              <a:t>3</a:t>
            </a:r>
            <a:r>
              <a:rPr lang="el-GR" sz="2200" baseline="30000" dirty="0" err="1">
                <a:latin typeface="Corbel" panose="020B0503020204020204" pitchFamily="34" charset="0"/>
              </a:rPr>
              <a:t>ου</a:t>
            </a:r>
            <a:r>
              <a:rPr lang="el-GR" sz="2200" baseline="30000" dirty="0">
                <a:latin typeface="Corbel" panose="020B0503020204020204" pitchFamily="34" charset="0"/>
              </a:rPr>
              <a:t> </a:t>
            </a:r>
            <a:r>
              <a:rPr lang="el-GR" sz="2200" dirty="0">
                <a:latin typeface="Corbel" panose="020B0503020204020204" pitchFamily="34" charset="0"/>
              </a:rPr>
              <a:t>Πανελλήνιου  Συνεδρίου  </a:t>
            </a:r>
            <a:r>
              <a:rPr lang="el-GR" sz="2200" i="1" dirty="0">
                <a:latin typeface="Corbel" panose="020B0503020204020204" pitchFamily="34" charset="0"/>
              </a:rPr>
              <a:t>«Ένταξη  των  </a:t>
            </a:r>
            <a:r>
              <a:rPr lang="el-GR" sz="2200" i="1" dirty="0" err="1">
                <a:latin typeface="Corbel" panose="020B0503020204020204" pitchFamily="34" charset="0"/>
              </a:rPr>
              <a:t>ΤΠΕ</a:t>
            </a:r>
            <a:r>
              <a:rPr lang="el-GR" sz="2200" i="1" dirty="0">
                <a:latin typeface="Corbel" panose="020B0503020204020204" pitchFamily="34" charset="0"/>
              </a:rPr>
              <a:t>  </a:t>
            </a:r>
            <a:r>
              <a:rPr lang="el-GR" sz="2200" i="1" dirty="0" err="1">
                <a:latin typeface="Corbel" panose="020B0503020204020204" pitchFamily="34" charset="0"/>
              </a:rPr>
              <a:t>στηνΕκπαιδευτική</a:t>
            </a:r>
            <a:r>
              <a:rPr lang="el-GR" sz="2200" i="1" dirty="0">
                <a:latin typeface="Corbel" panose="020B0503020204020204" pitchFamily="34" charset="0"/>
              </a:rPr>
              <a:t> Διαδικασία» </a:t>
            </a:r>
            <a:r>
              <a:rPr lang="el-GR" sz="2200" dirty="0">
                <a:latin typeface="Corbel" panose="020B0503020204020204" pitchFamily="34" charset="0"/>
              </a:rPr>
              <a:t>της Ελληνικής Επιστημονικής Ένωσης </a:t>
            </a:r>
            <a:r>
              <a:rPr lang="el-GR" sz="2200" dirty="0" err="1">
                <a:latin typeface="Corbel" panose="020B0503020204020204" pitchFamily="34" charset="0"/>
              </a:rPr>
              <a:t>ΤΠΕ</a:t>
            </a:r>
            <a:r>
              <a:rPr lang="el-GR" sz="2200" dirty="0">
                <a:latin typeface="Corbel" panose="020B0503020204020204" pitchFamily="34" charset="0"/>
              </a:rPr>
              <a:t> στην  Εκπαίδευση  (</a:t>
            </a:r>
            <a:r>
              <a:rPr lang="el-GR" sz="2200" dirty="0" err="1">
                <a:latin typeface="Corbel" panose="020B0503020204020204" pitchFamily="34" charset="0"/>
              </a:rPr>
              <a:t>ΕΤΠΕ</a:t>
            </a:r>
            <a:r>
              <a:rPr lang="el-GR" sz="2200" dirty="0">
                <a:latin typeface="Corbel" panose="020B0503020204020204" pitchFamily="34" charset="0"/>
              </a:rPr>
              <a:t>),  Τμήμα  Ψηφιακών  Συστημάτων,  Πανεπιστήμιο Πειραιώς,  Πειραιάς,  10-12  Μαΐου  2013.</a:t>
            </a:r>
          </a:p>
          <a:p>
            <a:endParaRPr lang="el-GR" sz="2200" dirty="0">
              <a:solidFill>
                <a:schemeClr val="tx1"/>
              </a:solidFill>
              <a:latin typeface="Corbel" panose="020B0503020204020204" pitchFamily="34" charset="0"/>
            </a:endParaRPr>
          </a:p>
          <a:p>
            <a:pPr marL="0" indent="0">
              <a:buNone/>
            </a:pPr>
            <a:r>
              <a:rPr lang="el-GR" sz="2300" b="1" dirty="0">
                <a:solidFill>
                  <a:schemeClr val="tx1"/>
                </a:solidFill>
                <a:latin typeface="Corbel" panose="020B0503020204020204" pitchFamily="34" charset="0"/>
              </a:rPr>
              <a:t>Διαφοροποιημένη διδασκαλία</a:t>
            </a:r>
          </a:p>
          <a:p>
            <a:r>
              <a:rPr lang="el-GR" sz="2200" dirty="0">
                <a:solidFill>
                  <a:schemeClr val="tx1"/>
                </a:solidFill>
                <a:latin typeface="Corbel" panose="020B0503020204020204" pitchFamily="34" charset="0"/>
              </a:rPr>
              <a:t>Ζώνιου-Σιδέρη Α. και συν. (2004). (</a:t>
            </a:r>
            <a:r>
              <a:rPr lang="el-GR" sz="2200" dirty="0" err="1">
                <a:solidFill>
                  <a:schemeClr val="tx1"/>
                </a:solidFill>
                <a:latin typeface="Corbel" panose="020B0503020204020204" pitchFamily="34" charset="0"/>
              </a:rPr>
              <a:t>επιμ</a:t>
            </a:r>
            <a:r>
              <a:rPr lang="el-GR" sz="2200" dirty="0">
                <a:solidFill>
                  <a:schemeClr val="tx1"/>
                </a:solidFill>
                <a:latin typeface="Corbel" panose="020B0503020204020204" pitchFamily="34" charset="0"/>
              </a:rPr>
              <a:t>.) </a:t>
            </a:r>
            <a:r>
              <a:rPr lang="el-GR" sz="2200" i="1" dirty="0">
                <a:solidFill>
                  <a:schemeClr val="tx1"/>
                </a:solidFill>
                <a:latin typeface="Corbel" panose="020B0503020204020204" pitchFamily="34" charset="0"/>
              </a:rPr>
              <a:t>Σύγχρονες ενταξιακές προσεγγίσεις</a:t>
            </a:r>
            <a:r>
              <a:rPr lang="el-GR" sz="2200" dirty="0">
                <a:solidFill>
                  <a:schemeClr val="tx1"/>
                </a:solidFill>
                <a:latin typeface="Corbel" panose="020B0503020204020204" pitchFamily="34" charset="0"/>
              </a:rPr>
              <a:t>. Αθήνα: Ελληνικά Γράμματα.</a:t>
            </a:r>
          </a:p>
          <a:p>
            <a:r>
              <a:rPr lang="el-GR" altLang="el-GR" sz="2200" dirty="0">
                <a:solidFill>
                  <a:schemeClr val="tx1"/>
                </a:solidFill>
                <a:latin typeface="Corbel" panose="020B0503020204020204" pitchFamily="34" charset="0"/>
              </a:rPr>
              <a:t>Κουτσελίνη, Μ. (2008). </a:t>
            </a:r>
            <a:r>
              <a:rPr lang="el-GR" altLang="el-GR" sz="2200" i="1" dirty="0">
                <a:solidFill>
                  <a:schemeClr val="tx1"/>
                </a:solidFill>
                <a:latin typeface="Corbel" panose="020B0503020204020204" pitchFamily="34" charset="0"/>
              </a:rPr>
              <a:t>Εποικοδόμηση και διαφοροποίηση διδασκαλίας – μάθησης σε τάξεις μικτής ικανότητας</a:t>
            </a:r>
            <a:r>
              <a:rPr lang="el-GR" altLang="el-GR" sz="2200" dirty="0">
                <a:solidFill>
                  <a:schemeClr val="tx1"/>
                </a:solidFill>
                <a:latin typeface="Corbel" panose="020B0503020204020204" pitchFamily="34" charset="0"/>
              </a:rPr>
              <a:t>. Λευκωσία. </a:t>
            </a:r>
          </a:p>
          <a:p>
            <a:r>
              <a:rPr lang="el-GR" sz="2200" b="1" dirty="0">
                <a:solidFill>
                  <a:schemeClr val="tx1"/>
                </a:solidFill>
                <a:latin typeface="Corbel" panose="020B0503020204020204" pitchFamily="34" charset="0"/>
              </a:rPr>
              <a:t>Παντελιάδου, Σ. &amp; Φιλιππάτου, Δ. (2013). </a:t>
            </a:r>
            <a:r>
              <a:rPr lang="el-GR" sz="2200" b="1" i="1" dirty="0">
                <a:solidFill>
                  <a:schemeClr val="tx1"/>
                </a:solidFill>
                <a:latin typeface="Corbel" panose="020B0503020204020204" pitchFamily="34" charset="0"/>
              </a:rPr>
              <a:t>Διαφοροποιημένη διδασκαλία: Θεωρητικές προσεγγίσεις και εκπαιδευτικές πρακτικές</a:t>
            </a:r>
            <a:r>
              <a:rPr lang="el-GR" sz="2200" b="1" dirty="0">
                <a:solidFill>
                  <a:schemeClr val="tx1"/>
                </a:solidFill>
                <a:latin typeface="Corbel" panose="020B0503020204020204" pitchFamily="34" charset="0"/>
              </a:rPr>
              <a:t>. Αθήνα: Πεδίο.</a:t>
            </a:r>
          </a:p>
          <a:p>
            <a:r>
              <a:rPr lang="el-GR" sz="2200" dirty="0" err="1">
                <a:solidFill>
                  <a:schemeClr val="tx1"/>
                </a:solidFill>
                <a:latin typeface="Corbel" panose="020B0503020204020204" pitchFamily="34" charset="0"/>
              </a:rPr>
              <a:t>Τζιβινίκου</a:t>
            </a:r>
            <a:r>
              <a:rPr lang="el-GR" sz="2200" dirty="0">
                <a:solidFill>
                  <a:schemeClr val="tx1"/>
                </a:solidFill>
                <a:latin typeface="Corbel" panose="020B0503020204020204" pitchFamily="34" charset="0"/>
              </a:rPr>
              <a:t>, Σ. (2015). </a:t>
            </a:r>
            <a:r>
              <a:rPr lang="el-GR" sz="2200" i="1" dirty="0">
                <a:solidFill>
                  <a:schemeClr val="tx1"/>
                </a:solidFill>
                <a:latin typeface="Corbel" panose="020B0503020204020204" pitchFamily="34" charset="0"/>
              </a:rPr>
              <a:t>Προσαρμογές αναλυτικού προγράμματος και διδασκαλίας για μαθητές με μαθησιακές δυσκολίες. </a:t>
            </a:r>
            <a:r>
              <a:rPr lang="el-GR" sz="2200" dirty="0">
                <a:solidFill>
                  <a:schemeClr val="tx1"/>
                </a:solidFill>
                <a:latin typeface="Corbel" panose="020B0503020204020204" pitchFamily="34" charset="0"/>
              </a:rPr>
              <a:t>Διαθέσιμο ηλεκτρονικά: </a:t>
            </a:r>
            <a:r>
              <a:rPr lang="en-US" sz="2200" dirty="0">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https://</a:t>
            </a:r>
            <a:r>
              <a:rPr lang="en-US" sz="2200" dirty="0" err="1">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repository.kallipos.gr</a:t>
            </a:r>
            <a:r>
              <a:rPr lang="en-US" sz="2200" dirty="0">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/bitstream/11419/5338/7/</a:t>
            </a:r>
            <a:r>
              <a:rPr lang="en-US" sz="2200" dirty="0" err="1">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02_chapter_4.pdf</a:t>
            </a:r>
            <a:endParaRPr lang="en-US" sz="2200" dirty="0">
              <a:solidFill>
                <a:schemeClr val="tx1"/>
              </a:solidFill>
              <a:latin typeface="Corbel" panose="020B0503020204020204" pitchFamily="34" charset="0"/>
            </a:endParaRPr>
          </a:p>
          <a:p>
            <a:r>
              <a:rPr lang="en-US" sz="2200" dirty="0">
                <a:solidFill>
                  <a:schemeClr val="tx1"/>
                </a:solidFill>
                <a:latin typeface="Corbel" panose="020B0503020204020204" pitchFamily="34" charset="0"/>
              </a:rPr>
              <a:t>I</a:t>
            </a:r>
            <a:r>
              <a:rPr lang="el-GR" sz="2200" dirty="0">
                <a:solidFill>
                  <a:schemeClr val="tx1"/>
                </a:solidFill>
                <a:latin typeface="Corbel" panose="020B0503020204020204" pitchFamily="34" charset="0"/>
              </a:rPr>
              <a:t>.</a:t>
            </a:r>
            <a:r>
              <a:rPr lang="en-US" sz="2200" dirty="0">
                <a:solidFill>
                  <a:schemeClr val="tx1"/>
                </a:solidFill>
                <a:latin typeface="Corbel" panose="020B0503020204020204" pitchFamily="34" charset="0"/>
              </a:rPr>
              <a:t>E</a:t>
            </a:r>
            <a:r>
              <a:rPr lang="el-GR" sz="2200" dirty="0">
                <a:solidFill>
                  <a:schemeClr val="tx1"/>
                </a:solidFill>
                <a:latin typeface="Corbel" panose="020B0503020204020204" pitchFamily="34" charset="0"/>
              </a:rPr>
              <a:t>.Π (</a:t>
            </a:r>
            <a:r>
              <a:rPr lang="el-GR" sz="2200" dirty="0" err="1">
                <a:solidFill>
                  <a:schemeClr val="tx1"/>
                </a:solidFill>
                <a:latin typeface="Corbel" panose="020B0503020204020204" pitchFamily="34" charset="0"/>
              </a:rPr>
              <a:t>χ.η</a:t>
            </a:r>
            <a:r>
              <a:rPr lang="el-GR" sz="2200" dirty="0">
                <a:solidFill>
                  <a:schemeClr val="tx1"/>
                </a:solidFill>
                <a:latin typeface="Corbel" panose="020B0503020204020204" pitchFamily="34" charset="0"/>
              </a:rPr>
              <a:t>).</a:t>
            </a:r>
            <a:r>
              <a:rPr lang="el-GR" sz="2200" i="1" dirty="0">
                <a:solidFill>
                  <a:schemeClr val="tx1"/>
                </a:solidFill>
                <a:latin typeface="Corbel" panose="020B0503020204020204" pitchFamily="34" charset="0"/>
              </a:rPr>
              <a:t>Επιμόρφωση εκπαιδευτικών στα νέα ΠΣ των Ξένων Γλωσσών </a:t>
            </a:r>
            <a:r>
              <a:rPr lang="en-US" sz="22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https://</a:t>
            </a:r>
            <a:r>
              <a:rPr lang="en-US" sz="2200" dirty="0" err="1">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www.iep.edu.gr</a:t>
            </a:r>
            <a:r>
              <a:rPr lang="en-US" sz="22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a:t>
            </a:r>
            <a:r>
              <a:rPr lang="en-US" sz="2200" dirty="0" err="1">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moodle</a:t>
            </a:r>
            <a:r>
              <a:rPr lang="en-US" sz="22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/mod/book/</a:t>
            </a:r>
            <a:r>
              <a:rPr lang="en-US" sz="2200" dirty="0" err="1">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view.php?id</a:t>
            </a:r>
            <a:r>
              <a:rPr lang="en-US" sz="22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a:t>
            </a:r>
            <a:r>
              <a:rPr lang="en-US" sz="2200" dirty="0" err="1">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1214&amp;chapterid</a:t>
            </a:r>
            <a:r>
              <a:rPr lang="en-US" sz="22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=25</a:t>
            </a:r>
            <a:endParaRPr lang="el-GR" sz="2200" dirty="0">
              <a:solidFill>
                <a:schemeClr val="tx1"/>
              </a:solidFill>
              <a:latin typeface="Corbel" panose="020B0503020204020204" pitchFamily="34" charset="0"/>
            </a:endParaRPr>
          </a:p>
          <a:p>
            <a:endParaRPr lang="en-US" sz="2600" dirty="0">
              <a:solidFill>
                <a:schemeClr val="tx1"/>
              </a:solidFill>
            </a:endParaRPr>
          </a:p>
          <a:p>
            <a:endParaRPr lang="el-GR" sz="2600" dirty="0">
              <a:solidFill>
                <a:schemeClr val="tx1"/>
              </a:solidFill>
            </a:endParaRPr>
          </a:p>
          <a:p>
            <a:endParaRPr lang="el-GR" dirty="0"/>
          </a:p>
          <a:p>
            <a:endParaRPr lang="el-GR" dirty="0"/>
          </a:p>
        </p:txBody>
      </p:sp>
    </p:spTree>
    <p:extLst>
      <p:ext uri="{BB962C8B-B14F-4D97-AF65-F5344CB8AC3E}">
        <p14:creationId xmlns:p14="http://schemas.microsoft.com/office/powerpoint/2010/main" val="3234965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19F69-C0F7-434A-9378-60834E2340E8}"/>
              </a:ext>
            </a:extLst>
          </p:cNvPr>
          <p:cNvSpPr>
            <a:spLocks noGrp="1"/>
          </p:cNvSpPr>
          <p:nvPr>
            <p:ph type="title"/>
          </p:nvPr>
        </p:nvSpPr>
        <p:spPr>
          <a:xfrm>
            <a:off x="1431757" y="363112"/>
            <a:ext cx="10005991" cy="1068646"/>
          </a:xfrm>
        </p:spPr>
        <p:txBody>
          <a:bodyPr>
            <a:normAutofit fontScale="90000"/>
          </a:bodyPr>
          <a:lstStyle/>
          <a:p>
            <a:r>
              <a:rPr lang="el-GR" dirty="0"/>
              <a:t> </a:t>
            </a:r>
            <a:r>
              <a:rPr lang="el-GR" sz="3100" dirty="0" err="1">
                <a:solidFill>
                  <a:srgbClr val="C00000"/>
                </a:solidFill>
              </a:rPr>
              <a:t>ΠαρατηρΗστε</a:t>
            </a:r>
            <a:r>
              <a:rPr lang="el-GR" sz="3100" dirty="0">
                <a:solidFill>
                  <a:srgbClr val="C00000"/>
                </a:solidFill>
              </a:rPr>
              <a:t> την </a:t>
            </a:r>
            <a:r>
              <a:rPr lang="el-GR" sz="3100" dirty="0" err="1">
                <a:solidFill>
                  <a:srgbClr val="C00000"/>
                </a:solidFill>
              </a:rPr>
              <a:t>παρακατω</a:t>
            </a:r>
            <a:r>
              <a:rPr lang="el-GR" sz="3100" dirty="0">
                <a:solidFill>
                  <a:srgbClr val="C00000"/>
                </a:solidFill>
              </a:rPr>
              <a:t> </a:t>
            </a:r>
            <a:r>
              <a:rPr lang="el-GR" sz="3100" dirty="0" err="1">
                <a:solidFill>
                  <a:srgbClr val="C00000"/>
                </a:solidFill>
              </a:rPr>
              <a:t>εικονα</a:t>
            </a:r>
            <a:r>
              <a:rPr lang="el-GR" sz="3100" dirty="0">
                <a:solidFill>
                  <a:srgbClr val="C00000"/>
                </a:solidFill>
              </a:rPr>
              <a:t> και </a:t>
            </a:r>
            <a:r>
              <a:rPr lang="el-GR" sz="3100" dirty="0" err="1">
                <a:solidFill>
                  <a:srgbClr val="C00000"/>
                </a:solidFill>
              </a:rPr>
              <a:t>πειτε</a:t>
            </a:r>
            <a:r>
              <a:rPr lang="el-GR" sz="3100" dirty="0">
                <a:solidFill>
                  <a:srgbClr val="C00000"/>
                </a:solidFill>
              </a:rPr>
              <a:t> τι </a:t>
            </a:r>
            <a:r>
              <a:rPr lang="el-GR" sz="3100" dirty="0" err="1">
                <a:solidFill>
                  <a:srgbClr val="C00000"/>
                </a:solidFill>
              </a:rPr>
              <a:t>ιδεες-λεξεισ</a:t>
            </a:r>
            <a:r>
              <a:rPr lang="el-GR" sz="3100" dirty="0">
                <a:solidFill>
                  <a:srgbClr val="C00000"/>
                </a:solidFill>
              </a:rPr>
              <a:t> σας </a:t>
            </a:r>
            <a:r>
              <a:rPr lang="el-GR" sz="3100" dirty="0" err="1">
                <a:solidFill>
                  <a:srgbClr val="C00000"/>
                </a:solidFill>
              </a:rPr>
              <a:t>ερχονται</a:t>
            </a:r>
            <a:r>
              <a:rPr lang="el-GR" sz="3100" dirty="0">
                <a:solidFill>
                  <a:srgbClr val="C00000"/>
                </a:solidFill>
              </a:rPr>
              <a:t> στο </a:t>
            </a:r>
            <a:r>
              <a:rPr lang="el-GR" sz="3100" dirty="0" err="1">
                <a:solidFill>
                  <a:srgbClr val="C00000"/>
                </a:solidFill>
              </a:rPr>
              <a:t>μυαλο</a:t>
            </a:r>
            <a:endParaRPr lang="el-GR" sz="3100" dirty="0">
              <a:solidFill>
                <a:srgbClr val="C00000"/>
              </a:solidFill>
            </a:endParaRPr>
          </a:p>
        </p:txBody>
      </p:sp>
      <p:pic>
        <p:nvPicPr>
          <p:cNvPr id="6" name="Picture 5">
            <a:extLst>
              <a:ext uri="{FF2B5EF4-FFF2-40B4-BE49-F238E27FC236}">
                <a16:creationId xmlns:a16="http://schemas.microsoft.com/office/drawing/2014/main" id="{DF73A2A6-1E13-42DB-895D-9585EC65C91E}"/>
              </a:ext>
            </a:extLst>
          </p:cNvPr>
          <p:cNvPicPr>
            <a:picLocks noChangeAspect="1"/>
          </p:cNvPicPr>
          <p:nvPr/>
        </p:nvPicPr>
        <p:blipFill>
          <a:blip r:embed="rId2"/>
          <a:stretch>
            <a:fillRect/>
          </a:stretch>
        </p:blipFill>
        <p:spPr>
          <a:xfrm>
            <a:off x="2543762" y="1603576"/>
            <a:ext cx="8537526" cy="4832911"/>
          </a:xfrm>
          <a:prstGeom prst="rect">
            <a:avLst/>
          </a:prstGeom>
        </p:spPr>
      </p:pic>
    </p:spTree>
    <p:extLst>
      <p:ext uri="{BB962C8B-B14F-4D97-AF65-F5344CB8AC3E}">
        <p14:creationId xmlns:p14="http://schemas.microsoft.com/office/powerpoint/2010/main" val="3386312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344" y="415028"/>
            <a:ext cx="4494998" cy="812193"/>
          </a:xfrm>
        </p:spPr>
        <p:txBody>
          <a:bodyPr/>
          <a:lstStyle/>
          <a:p>
            <a:r>
              <a:rPr lang="el-GR" sz="2800" dirty="0">
                <a:solidFill>
                  <a:srgbClr val="FF0000"/>
                </a:solidFill>
              </a:rPr>
              <a:t>ΒΙΝΤΕΟ</a:t>
            </a:r>
            <a:r>
              <a:rPr lang="en-US" sz="2800" dirty="0">
                <a:solidFill>
                  <a:srgbClr val="FF0000"/>
                </a:solidFill>
              </a:rPr>
              <a:t> </a:t>
            </a:r>
            <a:r>
              <a:rPr lang="el-GR" sz="2800" dirty="0">
                <a:solidFill>
                  <a:srgbClr val="FF0000"/>
                </a:solidFill>
              </a:rPr>
              <a:t>(για να </a:t>
            </a:r>
            <a:r>
              <a:rPr lang="el-GR" sz="2800" dirty="0" err="1">
                <a:solidFill>
                  <a:srgbClr val="FF0000"/>
                </a:solidFill>
              </a:rPr>
              <a:t>δειτε</a:t>
            </a:r>
            <a:r>
              <a:rPr lang="el-GR" sz="2800" dirty="0">
                <a:solidFill>
                  <a:srgbClr val="FF0000"/>
                </a:solidFill>
              </a:rPr>
              <a:t>)</a:t>
            </a:r>
            <a:endParaRPr lang="en-US" sz="2800" dirty="0">
              <a:solidFill>
                <a:srgbClr val="FF0000"/>
              </a:solidFill>
            </a:endParaRPr>
          </a:p>
        </p:txBody>
      </p:sp>
      <p:sp>
        <p:nvSpPr>
          <p:cNvPr id="4" name="Text Placeholder 3"/>
          <p:cNvSpPr>
            <a:spLocks noGrp="1"/>
          </p:cNvSpPr>
          <p:nvPr>
            <p:ph type="body" sz="half" idx="2"/>
          </p:nvPr>
        </p:nvSpPr>
        <p:spPr>
          <a:xfrm>
            <a:off x="1104899" y="1732546"/>
            <a:ext cx="4417595" cy="4608096"/>
          </a:xfrm>
        </p:spPr>
        <p:txBody>
          <a:bodyPr>
            <a:noAutofit/>
          </a:bodyPr>
          <a:lstStyle/>
          <a:p>
            <a:pPr marL="285750" indent="-285750">
              <a:buFont typeface="Arial" panose="020B0604020202020204" pitchFamily="34" charset="0"/>
              <a:buChar char="•"/>
            </a:pPr>
            <a:endParaRPr lang="el-GR" sz="2800" dirty="0">
              <a:hlinkClick r:id="rId2"/>
            </a:endParaRPr>
          </a:p>
          <a:p>
            <a:pPr marL="285750" indent="-285750">
              <a:buFont typeface="Arial" panose="020B0604020202020204" pitchFamily="34" charset="0"/>
              <a:buChar char="•"/>
            </a:pPr>
            <a:endParaRPr lang="el-GR" sz="2800" dirty="0">
              <a:hlinkClick r:id="rId2"/>
            </a:endParaRPr>
          </a:p>
          <a:p>
            <a:pPr marL="285750" indent="-285750">
              <a:buFont typeface="Arial" panose="020B0604020202020204" pitchFamily="34" charset="0"/>
              <a:buChar char="•"/>
            </a:pPr>
            <a:endParaRPr lang="el-GR" sz="2800" dirty="0">
              <a:hlinkClick r:id="rId2"/>
            </a:endParaRPr>
          </a:p>
          <a:p>
            <a:pPr marL="285750" indent="-285750">
              <a:buFont typeface="Arial" panose="020B0604020202020204" pitchFamily="34" charset="0"/>
              <a:buChar char="•"/>
            </a:pPr>
            <a:r>
              <a:rPr lang="en-US" sz="3200" dirty="0">
                <a:hlinkClick r:id="rId2"/>
              </a:rPr>
              <a:t>https://</a:t>
            </a:r>
            <a:r>
              <a:rPr lang="en-US" sz="3200" dirty="0" err="1">
                <a:hlinkClick r:id="rId2"/>
              </a:rPr>
              <a:t>eclass.hua.gr</a:t>
            </a:r>
            <a:r>
              <a:rPr lang="en-US" sz="3200" dirty="0">
                <a:hlinkClick r:id="rId2"/>
              </a:rPr>
              <a:t>/modules/video/?course=</a:t>
            </a:r>
            <a:r>
              <a:rPr lang="en-US" sz="3200" dirty="0" err="1">
                <a:hlinkClick r:id="rId2"/>
              </a:rPr>
              <a:t>OIK442</a:t>
            </a:r>
            <a:endParaRPr lang="en-US" sz="3200" dirty="0"/>
          </a:p>
          <a:p>
            <a:pPr marL="285750" indent="-285750">
              <a:buFont typeface="Arial" panose="020B0604020202020204" pitchFamily="34" charset="0"/>
              <a:buChar char="•"/>
            </a:pPr>
            <a:endParaRPr lang="el-GR" sz="3200" dirty="0"/>
          </a:p>
          <a:p>
            <a:pPr marL="285750" indent="-285750">
              <a:buFont typeface="Arial" panose="020B0604020202020204" pitchFamily="34" charset="0"/>
              <a:buChar char="•"/>
            </a:pPr>
            <a:endParaRPr lang="en-US" sz="2800" dirty="0"/>
          </a:p>
        </p:txBody>
      </p:sp>
      <p:pic>
        <p:nvPicPr>
          <p:cNvPr id="1026" name="Picture 2" descr="image ekdilosis">
            <a:extLst>
              <a:ext uri="{FF2B5EF4-FFF2-40B4-BE49-F238E27FC236}">
                <a16:creationId xmlns:a16="http://schemas.microsoft.com/office/drawing/2014/main" id="{2622DBAF-7D13-410F-927F-807BB6239C52}"/>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8064" r="180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13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91646-648F-401B-8A0B-F4446D65250A}"/>
              </a:ext>
            </a:extLst>
          </p:cNvPr>
          <p:cNvSpPr>
            <a:spLocks noGrp="1"/>
          </p:cNvSpPr>
          <p:nvPr>
            <p:ph type="title"/>
          </p:nvPr>
        </p:nvSpPr>
        <p:spPr>
          <a:xfrm>
            <a:off x="804672" y="2243828"/>
            <a:ext cx="4486656" cy="2400361"/>
          </a:xfrm>
        </p:spPr>
        <p:txBody>
          <a:bodyPr>
            <a:normAutofit/>
          </a:bodyPr>
          <a:lstStyle/>
          <a:p>
            <a:r>
              <a:rPr lang="el-GR" dirty="0" err="1"/>
              <a:t>Διαβαστε</a:t>
            </a:r>
            <a:r>
              <a:rPr lang="el-GR" dirty="0"/>
              <a:t> το χωριστό </a:t>
            </a:r>
            <a:r>
              <a:rPr lang="el-GR" dirty="0" err="1"/>
              <a:t>αρχειο</a:t>
            </a:r>
            <a:r>
              <a:rPr lang="el-GR" dirty="0"/>
              <a:t> </a:t>
            </a:r>
            <a:r>
              <a:rPr lang="en-US" dirty="0"/>
              <a:t>pdf</a:t>
            </a:r>
            <a:r>
              <a:rPr lang="el-GR" dirty="0"/>
              <a:t> που </a:t>
            </a:r>
            <a:r>
              <a:rPr lang="el-GR" dirty="0" err="1"/>
              <a:t>εχετε</a:t>
            </a:r>
            <a:r>
              <a:rPr lang="en-US" dirty="0"/>
              <a:t> </a:t>
            </a:r>
            <a:r>
              <a:rPr lang="el-GR" dirty="0"/>
              <a:t>για </a:t>
            </a:r>
            <a:r>
              <a:rPr lang="el-GR" dirty="0" err="1"/>
              <a:t>περισσοτερεσ</a:t>
            </a:r>
            <a:r>
              <a:rPr lang="el-GR" dirty="0"/>
              <a:t> </a:t>
            </a:r>
            <a:r>
              <a:rPr lang="el-GR" dirty="0" err="1"/>
              <a:t>πληροφοριεσ</a:t>
            </a:r>
            <a:endParaRPr lang="el-GR" dirty="0"/>
          </a:p>
        </p:txBody>
      </p:sp>
      <p:pic>
        <p:nvPicPr>
          <p:cNvPr id="5" name="Content Placeholder 4">
            <a:extLst>
              <a:ext uri="{FF2B5EF4-FFF2-40B4-BE49-F238E27FC236}">
                <a16:creationId xmlns:a16="http://schemas.microsoft.com/office/drawing/2014/main" id="{06EE76CB-DC50-4272-BCBA-ED60EF13F217}"/>
              </a:ext>
            </a:extLst>
          </p:cNvPr>
          <p:cNvPicPr>
            <a:picLocks noGrp="1" noChangeAspect="1"/>
          </p:cNvPicPr>
          <p:nvPr>
            <p:ph idx="1"/>
          </p:nvPr>
        </p:nvPicPr>
        <p:blipFill rotWithShape="1">
          <a:blip r:embed="rId2"/>
          <a:srcRect l="10387" t="12180" r="30835" b="5273"/>
          <a:stretch/>
        </p:blipFill>
        <p:spPr>
          <a:xfrm>
            <a:off x="6304549" y="132347"/>
            <a:ext cx="5690936" cy="6725653"/>
          </a:xfrm>
          <a:prstGeom prst="rect">
            <a:avLst/>
          </a:prstGeom>
        </p:spPr>
      </p:pic>
    </p:spTree>
    <p:extLst>
      <p:ext uri="{BB962C8B-B14F-4D97-AF65-F5344CB8AC3E}">
        <p14:creationId xmlns:p14="http://schemas.microsoft.com/office/powerpoint/2010/main" val="181072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11DB5-AE5D-4449-8321-C18B4705EF6E}"/>
              </a:ext>
            </a:extLst>
          </p:cNvPr>
          <p:cNvSpPr>
            <a:spLocks noGrp="1"/>
          </p:cNvSpPr>
          <p:nvPr>
            <p:ph type="title"/>
          </p:nvPr>
        </p:nvSpPr>
        <p:spPr>
          <a:xfrm>
            <a:off x="2122851" y="639839"/>
            <a:ext cx="7729728" cy="852077"/>
          </a:xfrm>
        </p:spPr>
        <p:txBody>
          <a:bodyPr/>
          <a:lstStyle/>
          <a:p>
            <a:r>
              <a:rPr lang="el-GR" dirty="0" err="1">
                <a:solidFill>
                  <a:srgbClr val="C00000"/>
                </a:solidFill>
              </a:rPr>
              <a:t>Διαφοροποιημενη</a:t>
            </a:r>
            <a:r>
              <a:rPr lang="el-GR" dirty="0">
                <a:solidFill>
                  <a:srgbClr val="C00000"/>
                </a:solidFill>
              </a:rPr>
              <a:t> </a:t>
            </a:r>
            <a:r>
              <a:rPr lang="el-GR" dirty="0" err="1">
                <a:solidFill>
                  <a:srgbClr val="C00000"/>
                </a:solidFill>
              </a:rPr>
              <a:t>διδασκαλια</a:t>
            </a:r>
            <a:endParaRPr lang="el-GR" dirty="0">
              <a:solidFill>
                <a:srgbClr val="C00000"/>
              </a:solidFill>
            </a:endParaRPr>
          </a:p>
        </p:txBody>
      </p:sp>
      <p:pic>
        <p:nvPicPr>
          <p:cNvPr id="4" name="Content Placeholder 3">
            <a:extLst>
              <a:ext uri="{FF2B5EF4-FFF2-40B4-BE49-F238E27FC236}">
                <a16:creationId xmlns:a16="http://schemas.microsoft.com/office/drawing/2014/main" id="{031DFBDB-6479-4954-990D-1CD6855F8A61}"/>
              </a:ext>
            </a:extLst>
          </p:cNvPr>
          <p:cNvPicPr>
            <a:picLocks noGrp="1" noChangeAspect="1"/>
          </p:cNvPicPr>
          <p:nvPr>
            <p:ph idx="1"/>
          </p:nvPr>
        </p:nvPicPr>
        <p:blipFill>
          <a:blip r:embed="rId2"/>
          <a:stretch>
            <a:fillRect/>
          </a:stretch>
        </p:blipFill>
        <p:spPr>
          <a:xfrm>
            <a:off x="3092116" y="1600200"/>
            <a:ext cx="8337883" cy="5113421"/>
          </a:xfrm>
          <a:prstGeom prst="rect">
            <a:avLst/>
          </a:prstGeom>
        </p:spPr>
      </p:pic>
      <p:sp>
        <p:nvSpPr>
          <p:cNvPr id="5" name="Speech Bubble: Oval 4">
            <a:extLst>
              <a:ext uri="{FF2B5EF4-FFF2-40B4-BE49-F238E27FC236}">
                <a16:creationId xmlns:a16="http://schemas.microsoft.com/office/drawing/2014/main" id="{AD403492-F934-462D-A5AF-A23130BEE98E}"/>
              </a:ext>
            </a:extLst>
          </p:cNvPr>
          <p:cNvSpPr/>
          <p:nvPr/>
        </p:nvSpPr>
        <p:spPr>
          <a:xfrm>
            <a:off x="228600" y="2237874"/>
            <a:ext cx="2719137" cy="218974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Τι μήνυμα θέλει να περάσει η εικόνα</a:t>
            </a:r>
            <a:r>
              <a:rPr lang="el-GR" sz="2400" dirty="0">
                <a:solidFill>
                  <a:schemeClr val="tx1"/>
                </a:solidFill>
                <a:latin typeface="Trebuchet MS" panose="020B0603020202020204" pitchFamily="34" charset="0"/>
              </a:rPr>
              <a:t>;</a:t>
            </a:r>
            <a:endParaRPr lang="el-GR" sz="2400" dirty="0">
              <a:solidFill>
                <a:schemeClr val="tx1"/>
              </a:solidFill>
            </a:endParaRPr>
          </a:p>
        </p:txBody>
      </p:sp>
    </p:spTree>
    <p:extLst>
      <p:ext uri="{BB962C8B-B14F-4D97-AF65-F5344CB8AC3E}">
        <p14:creationId xmlns:p14="http://schemas.microsoft.com/office/powerpoint/2010/main" val="1795589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1BB7-65B4-4993-8E46-3DFE7555CDC7}"/>
              </a:ext>
            </a:extLst>
          </p:cNvPr>
          <p:cNvSpPr>
            <a:spLocks noGrp="1"/>
          </p:cNvSpPr>
          <p:nvPr>
            <p:ph type="title"/>
          </p:nvPr>
        </p:nvSpPr>
        <p:spPr>
          <a:xfrm>
            <a:off x="1066800" y="642594"/>
            <a:ext cx="10058400" cy="614706"/>
          </a:xfrm>
          <a:solidFill>
            <a:schemeClr val="bg2"/>
          </a:solidFill>
        </p:spPr>
        <p:txBody>
          <a:bodyPr>
            <a:normAutofit fontScale="90000"/>
          </a:bodyPr>
          <a:lstStyle/>
          <a:p>
            <a:pPr algn="ctr"/>
            <a:r>
              <a:rPr lang="el-GR" sz="3600" dirty="0" err="1">
                <a:solidFill>
                  <a:srgbClr val="C00000"/>
                </a:solidFill>
              </a:rPr>
              <a:t>ΔιαφοροποιημΕνη</a:t>
            </a:r>
            <a:r>
              <a:rPr lang="el-GR" sz="3600" dirty="0">
                <a:solidFill>
                  <a:srgbClr val="C00000"/>
                </a:solidFill>
              </a:rPr>
              <a:t> διδασκαλία</a:t>
            </a:r>
          </a:p>
        </p:txBody>
      </p:sp>
      <p:sp>
        <p:nvSpPr>
          <p:cNvPr id="3" name="Content Placeholder 2">
            <a:extLst>
              <a:ext uri="{FF2B5EF4-FFF2-40B4-BE49-F238E27FC236}">
                <a16:creationId xmlns:a16="http://schemas.microsoft.com/office/drawing/2014/main" id="{A65DF67C-6BA0-4BB8-A992-BF366B67BA59}"/>
              </a:ext>
            </a:extLst>
          </p:cNvPr>
          <p:cNvSpPr>
            <a:spLocks noGrp="1"/>
          </p:cNvSpPr>
          <p:nvPr>
            <p:ph idx="1"/>
          </p:nvPr>
        </p:nvSpPr>
        <p:spPr>
          <a:xfrm>
            <a:off x="1066800" y="1485900"/>
            <a:ext cx="10058400" cy="4549140"/>
          </a:xfrm>
        </p:spPr>
        <p:txBody>
          <a:bodyPr>
            <a:normAutofit fontScale="92500" lnSpcReduction="20000"/>
          </a:bodyPr>
          <a:lstStyle/>
          <a:p>
            <a:r>
              <a:rPr lang="el-GR" sz="2800" dirty="0"/>
              <a:t>Η προσαρμογή της διδασκαλίας για να  ανταποκριθεί σε διαφορετικές ανάγκες των μαθητών. </a:t>
            </a:r>
          </a:p>
          <a:p>
            <a:pPr marL="0" indent="0">
              <a:buNone/>
            </a:pPr>
            <a:endParaRPr lang="el-GR" sz="2800" dirty="0"/>
          </a:p>
          <a:p>
            <a:r>
              <a:rPr lang="el-GR" sz="2800" dirty="0"/>
              <a:t>Η διαφοροποιημένη διδασκαλία είναι αποτελεσματική για την παροχή μαθησιακών ευκαιριών σε ετερογενείς τάξεις μαθητών (πχ. </a:t>
            </a:r>
            <a:r>
              <a:rPr lang="el-GR" sz="2800" dirty="0" err="1"/>
              <a:t>κοινωνικο</a:t>
            </a:r>
            <a:r>
              <a:rPr lang="el-GR" sz="2800" dirty="0"/>
              <a:t>-πολιτισμικές διαφορές, διαφορετικά είδη νοημοσύνης, τάξεις αποτελούμενες από παιδιά με και χωρίς ειδικές εκπαιδευτικές ανάγκες </a:t>
            </a:r>
            <a:r>
              <a:rPr lang="el-GR" sz="2800" dirty="0" err="1"/>
              <a:t>κλπ</a:t>
            </a:r>
            <a:r>
              <a:rPr lang="el-GR" sz="2800" dirty="0"/>
              <a:t>).</a:t>
            </a:r>
          </a:p>
          <a:p>
            <a:pPr marL="0" indent="0">
              <a:buNone/>
            </a:pPr>
            <a:endParaRPr lang="el-GR" sz="2800" dirty="0"/>
          </a:p>
          <a:p>
            <a:r>
              <a:rPr lang="el-GR" sz="2800" dirty="0"/>
              <a:t>Η διαφοροποιημένη διδασκαλία ανταποκρίνεται στο αίτημα των καιρών για σεβασμό στις ιδιαιτερότητες και τις ανάγκες κάθε μαθητή/</a:t>
            </a:r>
            <a:r>
              <a:rPr lang="el-GR" sz="2800" dirty="0" err="1"/>
              <a:t>τριας</a:t>
            </a:r>
            <a:r>
              <a:rPr lang="el-GR" sz="2800" dirty="0"/>
              <a:t>.</a:t>
            </a:r>
          </a:p>
        </p:txBody>
      </p:sp>
    </p:spTree>
    <p:extLst>
      <p:ext uri="{BB962C8B-B14F-4D97-AF65-F5344CB8AC3E}">
        <p14:creationId xmlns:p14="http://schemas.microsoft.com/office/powerpoint/2010/main" val="114147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7C999-4FFF-4027-A0D8-674325389E19}"/>
              </a:ext>
            </a:extLst>
          </p:cNvPr>
          <p:cNvSpPr>
            <a:spLocks noGrp="1"/>
          </p:cNvSpPr>
          <p:nvPr>
            <p:ph type="title"/>
          </p:nvPr>
        </p:nvSpPr>
        <p:spPr>
          <a:xfrm>
            <a:off x="1346200" y="342900"/>
            <a:ext cx="10058400" cy="1028700"/>
          </a:xfrm>
        </p:spPr>
        <p:txBody>
          <a:bodyPr>
            <a:noAutofit/>
          </a:bodyPr>
          <a:lstStyle/>
          <a:p>
            <a:br>
              <a:rPr lang="en-US" altLang="el-GR" sz="3600" dirty="0">
                <a:solidFill>
                  <a:srgbClr val="C00000"/>
                </a:solidFill>
              </a:rPr>
            </a:br>
            <a:r>
              <a:rPr lang="el-GR" altLang="el-GR" sz="3600" dirty="0">
                <a:solidFill>
                  <a:srgbClr val="C00000"/>
                </a:solidFill>
              </a:rPr>
              <a:t>Τα </a:t>
            </a:r>
            <a:r>
              <a:rPr lang="el-GR" altLang="el-GR" sz="3600" dirty="0" err="1">
                <a:solidFill>
                  <a:srgbClr val="C00000"/>
                </a:solidFill>
              </a:rPr>
              <a:t>παιδιΑ</a:t>
            </a:r>
            <a:r>
              <a:rPr lang="el-GR" altLang="el-GR" sz="3600" dirty="0">
                <a:solidFill>
                  <a:srgbClr val="C00000"/>
                </a:solidFill>
              </a:rPr>
              <a:t> </a:t>
            </a:r>
            <a:r>
              <a:rPr lang="el-GR" altLang="el-GR" sz="3600" dirty="0" err="1">
                <a:solidFill>
                  <a:srgbClr val="C00000"/>
                </a:solidFill>
              </a:rPr>
              <a:t>βιΩνουν</a:t>
            </a:r>
            <a:r>
              <a:rPr lang="el-GR" altLang="el-GR" sz="3600" dirty="0">
                <a:solidFill>
                  <a:srgbClr val="C00000"/>
                </a:solidFill>
              </a:rPr>
              <a:t> με </a:t>
            </a:r>
            <a:r>
              <a:rPr lang="el-GR" altLang="el-GR" sz="3600" dirty="0" err="1">
                <a:solidFill>
                  <a:srgbClr val="C00000"/>
                </a:solidFill>
              </a:rPr>
              <a:t>διαφορετικΟ</a:t>
            </a:r>
            <a:r>
              <a:rPr lang="el-GR" altLang="el-GR" sz="3600" dirty="0">
                <a:solidFill>
                  <a:srgbClr val="C00000"/>
                </a:solidFill>
              </a:rPr>
              <a:t> </a:t>
            </a:r>
            <a:r>
              <a:rPr lang="el-GR" altLang="el-GR" sz="3600" dirty="0" err="1">
                <a:solidFill>
                  <a:srgbClr val="C00000"/>
                </a:solidFill>
              </a:rPr>
              <a:t>τρΟπο</a:t>
            </a:r>
            <a:r>
              <a:rPr lang="el-GR" altLang="el-GR" sz="3600" dirty="0">
                <a:solidFill>
                  <a:srgbClr val="C00000"/>
                </a:solidFill>
              </a:rPr>
              <a:t> τις </a:t>
            </a:r>
            <a:r>
              <a:rPr lang="el-GR" altLang="el-GR" sz="3600" dirty="0" err="1">
                <a:solidFill>
                  <a:srgbClr val="C00000"/>
                </a:solidFill>
              </a:rPr>
              <a:t>κοινΕς</a:t>
            </a:r>
            <a:r>
              <a:rPr lang="el-GR" altLang="el-GR" sz="3600" dirty="0">
                <a:solidFill>
                  <a:srgbClr val="C00000"/>
                </a:solidFill>
              </a:rPr>
              <a:t> </a:t>
            </a:r>
            <a:r>
              <a:rPr lang="el-GR" altLang="el-GR" sz="3600" dirty="0" err="1">
                <a:solidFill>
                  <a:srgbClr val="C00000"/>
                </a:solidFill>
              </a:rPr>
              <a:t>εμπειρΙες</a:t>
            </a:r>
            <a:r>
              <a:rPr lang="el-GR" altLang="el-GR" sz="3600" dirty="0">
                <a:solidFill>
                  <a:srgbClr val="C00000"/>
                </a:solidFill>
              </a:rPr>
              <a:t> </a:t>
            </a:r>
            <a:br>
              <a:rPr lang="el-GR" altLang="el-GR" sz="3600" dirty="0"/>
            </a:br>
            <a:endParaRPr lang="el-GR" sz="3600" dirty="0"/>
          </a:p>
        </p:txBody>
      </p:sp>
      <p:sp>
        <p:nvSpPr>
          <p:cNvPr id="3" name="Content Placeholder 2">
            <a:extLst>
              <a:ext uri="{FF2B5EF4-FFF2-40B4-BE49-F238E27FC236}">
                <a16:creationId xmlns:a16="http://schemas.microsoft.com/office/drawing/2014/main" id="{8ED6587A-7EB2-4F41-AF1D-BB0D4B4F5E0B}"/>
              </a:ext>
            </a:extLst>
          </p:cNvPr>
          <p:cNvSpPr>
            <a:spLocks noGrp="1"/>
          </p:cNvSpPr>
          <p:nvPr>
            <p:ph idx="1"/>
          </p:nvPr>
        </p:nvSpPr>
        <p:spPr>
          <a:xfrm>
            <a:off x="1066800" y="2276872"/>
            <a:ext cx="10058400" cy="3758168"/>
          </a:xfrm>
        </p:spPr>
        <p:txBody>
          <a:bodyPr>
            <a:normAutofit/>
          </a:bodyPr>
          <a:lstStyle/>
          <a:p>
            <a:pPr marL="0" indent="0">
              <a:buNone/>
            </a:pPr>
            <a:r>
              <a:rPr lang="el-GR" altLang="el-GR" sz="3600" dirty="0"/>
              <a:t>Κατά τη διάρκεια μιας ενιαίας διδασκαλίας ή</a:t>
            </a:r>
            <a:r>
              <a:rPr lang="en-US" altLang="el-GR" sz="3600" dirty="0"/>
              <a:t> </a:t>
            </a:r>
            <a:r>
              <a:rPr lang="el-GR" altLang="el-GR" sz="3600" dirty="0"/>
              <a:t>μιας κοινής δραστηριότητας κάθε παιδί έχει μια διαφορετική εμπειρία εξαιτίας της ιδιαιτερότητάς του, των ικανοτήτων του, των ενδιαφερόντων του, της διάθεσης και των συναισθημάτων του</a:t>
            </a:r>
            <a:r>
              <a:rPr lang="en-US" altLang="el-GR" sz="3600" dirty="0"/>
              <a:t>,</a:t>
            </a:r>
            <a:r>
              <a:rPr lang="el-GR" altLang="el-GR" sz="3600" dirty="0"/>
              <a:t> αλλά και εξαιτίας της προηγούμενης εμπειρίας του.</a:t>
            </a:r>
            <a:endParaRPr lang="el-GR" sz="3600" dirty="0"/>
          </a:p>
        </p:txBody>
      </p:sp>
    </p:spTree>
    <p:extLst>
      <p:ext uri="{BB962C8B-B14F-4D97-AF65-F5344CB8AC3E}">
        <p14:creationId xmlns:p14="http://schemas.microsoft.com/office/powerpoint/2010/main" val="3685707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9C3C5-C310-4323-BD77-09424D7E9C85}"/>
              </a:ext>
            </a:extLst>
          </p:cNvPr>
          <p:cNvSpPr>
            <a:spLocks noGrp="1"/>
          </p:cNvSpPr>
          <p:nvPr>
            <p:ph type="title"/>
          </p:nvPr>
        </p:nvSpPr>
        <p:spPr>
          <a:xfrm>
            <a:off x="1066800" y="642594"/>
            <a:ext cx="10058400" cy="894106"/>
          </a:xfrm>
        </p:spPr>
        <p:txBody>
          <a:bodyPr/>
          <a:lstStyle/>
          <a:p>
            <a:pPr algn="ctr"/>
            <a:r>
              <a:rPr lang="el-GR" dirty="0" err="1">
                <a:solidFill>
                  <a:srgbClr val="C00000"/>
                </a:solidFill>
              </a:rPr>
              <a:t>ΔιαφοροποΙηση</a:t>
            </a:r>
            <a:r>
              <a:rPr lang="el-GR" dirty="0">
                <a:solidFill>
                  <a:srgbClr val="C00000"/>
                </a:solidFill>
              </a:rPr>
              <a:t> στη </a:t>
            </a:r>
            <a:r>
              <a:rPr lang="el-GR" dirty="0" err="1">
                <a:solidFill>
                  <a:srgbClr val="C00000"/>
                </a:solidFill>
              </a:rPr>
              <a:t>διδασκαλΙα</a:t>
            </a:r>
            <a:endParaRPr lang="el-GR" dirty="0"/>
          </a:p>
        </p:txBody>
      </p:sp>
      <p:sp>
        <p:nvSpPr>
          <p:cNvPr id="4" name="2 - Θέση περιεχομένου">
            <a:extLst>
              <a:ext uri="{FF2B5EF4-FFF2-40B4-BE49-F238E27FC236}">
                <a16:creationId xmlns:a16="http://schemas.microsoft.com/office/drawing/2014/main" id="{969640F6-5072-45F7-8220-02249F53C0F0}"/>
              </a:ext>
            </a:extLst>
          </p:cNvPr>
          <p:cNvSpPr>
            <a:spLocks noGrp="1"/>
          </p:cNvSpPr>
          <p:nvPr>
            <p:ph sz="quarter" idx="1"/>
          </p:nvPr>
        </p:nvSpPr>
        <p:spPr>
          <a:xfrm>
            <a:off x="479376" y="1772816"/>
            <a:ext cx="10236200" cy="4361206"/>
          </a:xfrm>
        </p:spPr>
        <p:txBody>
          <a:bodyPr>
            <a:normAutofit/>
          </a:bodyPr>
          <a:lstStyle/>
          <a:p>
            <a:r>
              <a:rPr lang="el-GR" sz="2800" dirty="0"/>
              <a:t>Ο εκπαιδευτικός  σέβεται τη  διαφορετικότητα των μαθητών του στην τάξη, αξιολογεί τις ανάγκες τους και τις ικανοποιεί. </a:t>
            </a:r>
          </a:p>
          <a:p>
            <a:pPr marL="0" indent="0">
              <a:buNone/>
            </a:pPr>
            <a:endParaRPr lang="el-GR" sz="2800" dirty="0"/>
          </a:p>
          <a:p>
            <a:r>
              <a:rPr lang="el-GR" sz="2800" dirty="0"/>
              <a:t>Απαραίτητα χαρακτηριστικά </a:t>
            </a:r>
          </a:p>
        </p:txBody>
      </p:sp>
      <p:sp>
        <p:nvSpPr>
          <p:cNvPr id="8" name="3 - Ορθογώνιο">
            <a:extLst>
              <a:ext uri="{FF2B5EF4-FFF2-40B4-BE49-F238E27FC236}">
                <a16:creationId xmlns:a16="http://schemas.microsoft.com/office/drawing/2014/main" id="{0623B6CC-4EBB-48ED-B1F8-7D68C038B130}"/>
              </a:ext>
            </a:extLst>
          </p:cNvPr>
          <p:cNvSpPr/>
          <p:nvPr/>
        </p:nvSpPr>
        <p:spPr>
          <a:xfrm>
            <a:off x="977900" y="5143500"/>
            <a:ext cx="2590800" cy="64541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2800" dirty="0"/>
              <a:t>Αξιολόγηση</a:t>
            </a:r>
            <a:r>
              <a:rPr lang="el-GR" dirty="0"/>
              <a:t> </a:t>
            </a:r>
          </a:p>
        </p:txBody>
      </p:sp>
      <p:sp>
        <p:nvSpPr>
          <p:cNvPr id="11" name="4 - Ορθογώνιο">
            <a:extLst>
              <a:ext uri="{FF2B5EF4-FFF2-40B4-BE49-F238E27FC236}">
                <a16:creationId xmlns:a16="http://schemas.microsoft.com/office/drawing/2014/main" id="{C3A4EBA4-DEC9-45CC-9E09-A81A9B4AF479}"/>
              </a:ext>
            </a:extLst>
          </p:cNvPr>
          <p:cNvSpPr/>
          <p:nvPr/>
        </p:nvSpPr>
        <p:spPr>
          <a:xfrm>
            <a:off x="4295800" y="5085184"/>
            <a:ext cx="2808312" cy="720080"/>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2400" dirty="0"/>
              <a:t>Η ευέλικτη ομαδοποίηση  </a:t>
            </a:r>
          </a:p>
        </p:txBody>
      </p:sp>
      <p:pic>
        <p:nvPicPr>
          <p:cNvPr id="3" name="Picture 2">
            <a:extLst>
              <a:ext uri="{FF2B5EF4-FFF2-40B4-BE49-F238E27FC236}">
                <a16:creationId xmlns:a16="http://schemas.microsoft.com/office/drawing/2014/main" id="{F0FCE36F-506D-4B8A-B2CE-8AA8942AE738}"/>
              </a:ext>
            </a:extLst>
          </p:cNvPr>
          <p:cNvPicPr>
            <a:picLocks noChangeAspect="1"/>
          </p:cNvPicPr>
          <p:nvPr/>
        </p:nvPicPr>
        <p:blipFill>
          <a:blip r:embed="rId2"/>
          <a:stretch>
            <a:fillRect/>
          </a:stretch>
        </p:blipFill>
        <p:spPr>
          <a:xfrm>
            <a:off x="8724898" y="2908300"/>
            <a:ext cx="2590800" cy="2880618"/>
          </a:xfrm>
          <a:prstGeom prst="rect">
            <a:avLst/>
          </a:prstGeom>
        </p:spPr>
      </p:pic>
      <p:cxnSp>
        <p:nvCxnSpPr>
          <p:cNvPr id="7" name="Straight Arrow Connector 6">
            <a:extLst>
              <a:ext uri="{FF2B5EF4-FFF2-40B4-BE49-F238E27FC236}">
                <a16:creationId xmlns:a16="http://schemas.microsoft.com/office/drawing/2014/main" id="{B38C2082-4A01-4D1C-A97B-8A868D248651}"/>
              </a:ext>
            </a:extLst>
          </p:cNvPr>
          <p:cNvCxnSpPr>
            <a:cxnSpLocks/>
          </p:cNvCxnSpPr>
          <p:nvPr/>
        </p:nvCxnSpPr>
        <p:spPr>
          <a:xfrm flipH="1">
            <a:off x="2135560" y="4437112"/>
            <a:ext cx="288032" cy="43204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267612D-3FFF-47E7-8005-3D3CDD19A529}"/>
              </a:ext>
            </a:extLst>
          </p:cNvPr>
          <p:cNvCxnSpPr>
            <a:cxnSpLocks/>
          </p:cNvCxnSpPr>
          <p:nvPr/>
        </p:nvCxnSpPr>
        <p:spPr>
          <a:xfrm>
            <a:off x="4655840" y="4365104"/>
            <a:ext cx="288032"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77658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TM10001115[[fn=Parcel]]</Template>
  <TotalTime>504</TotalTime>
  <Words>1455</Words>
  <Application>Microsoft Office PowerPoint</Application>
  <PresentationFormat>Ευρεία οθόνη</PresentationFormat>
  <Paragraphs>97</Paragraphs>
  <Slides>24</Slides>
  <Notes>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Arial</vt:lpstr>
      <vt:lpstr>Calibri</vt:lpstr>
      <vt:lpstr>Corbel</vt:lpstr>
      <vt:lpstr>Euphemia</vt:lpstr>
      <vt:lpstr>Gill Sans MT</vt:lpstr>
      <vt:lpstr>Trebuchet MS</vt:lpstr>
      <vt:lpstr>Parcel</vt:lpstr>
      <vt:lpstr>ΑΝΕΣΤΡΑΜΜΕΝΗ Ταξη-ΔιαφοροποιηΜενη διδασκαλια</vt:lpstr>
      <vt:lpstr>Σημερα θα ασχοληθουμε…</vt:lpstr>
      <vt:lpstr> ΠαρατηρΗστε την παρακατω εικονα και πειτε τι ιδεες-λεξεισ σας ερχονται στο μυαλο</vt:lpstr>
      <vt:lpstr>ΒΙΝΤΕΟ (για να δειτε)</vt:lpstr>
      <vt:lpstr>Διαβαστε το χωριστό αρχειο pdf που εχετε για περισσοτερεσ πληροφοριεσ</vt:lpstr>
      <vt:lpstr>Διαφοροποιημενη διδασκαλια</vt:lpstr>
      <vt:lpstr>ΔιαφοροποιημΕνη διδασκαλία</vt:lpstr>
      <vt:lpstr> Τα παιδιΑ βιΩνουν με διαφορετικΟ τρΟπο τις κοινΕς εμπειρΙες  </vt:lpstr>
      <vt:lpstr>ΔιαφοροποΙηση στη διδασκαλΙα</vt:lpstr>
      <vt:lpstr>ΔιαφοροποιημΕνη διδασκαλΙα: Για ποιους και γιατΙ;</vt:lpstr>
      <vt:lpstr>Διαφοροποιηση και προσαρμογες</vt:lpstr>
      <vt:lpstr>Προσβαση των μαθητων στη γενικη ταξη, με κατευθυνση απο ολους τους μαθητες προς τους λιγοτερους μαθητές. </vt:lpstr>
      <vt:lpstr>Τομεις που πρεπει ο εκπαιδευτικος να διαφοροποιησει την διδασκαλια του</vt:lpstr>
      <vt:lpstr> Differentiating Instruction: It’s Not as Hard as You Think (video) </vt:lpstr>
      <vt:lpstr>Αξονες διαφοροποιησης</vt:lpstr>
      <vt:lpstr>Αξονες διαφοροποιησης (2)</vt:lpstr>
      <vt:lpstr>ΣτρατηγικΕς διαφοροποΙησης της διδασκαλιας: ενα παραδειγμα</vt:lpstr>
      <vt:lpstr>Παρουσίαση του PowerPoint</vt:lpstr>
      <vt:lpstr>Συνεχεια…</vt:lpstr>
      <vt:lpstr>Παρουσίαση του PowerPoint</vt:lpstr>
      <vt:lpstr> Τι δεν ειναι διαφοροποιηση </vt:lpstr>
      <vt:lpstr>Παρουσίαση του PowerPoint</vt:lpstr>
      <vt:lpstr>…Κι Ενα ΚουΙζ για την διαφοροποιημενη διδασκαλια</vt:lpstr>
      <vt:lpstr>ΒιβλιογραφΙα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lia</dc:creator>
  <cp:lastModifiedBy>lstamp</cp:lastModifiedBy>
  <cp:revision>155</cp:revision>
  <dcterms:created xsi:type="dcterms:W3CDTF">2017-04-15T11:18:23Z</dcterms:created>
  <dcterms:modified xsi:type="dcterms:W3CDTF">2025-05-27T08:07:52Z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