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ΟΛΓΑ-ΕΛΕΝΗ" initials="ΟΕ" lastIdx="1" clrIdx="0">
    <p:extLst>
      <p:ext uri="{19B8F6BF-5375-455C-9EA6-DF929625EA0E}">
        <p15:presenceInfo xmlns:p15="http://schemas.microsoft.com/office/powerpoint/2012/main" userId="ΟΛΓΑ-ΕΛΕΝΗ"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74173" autoAdjust="0"/>
  </p:normalViewPr>
  <p:slideViewPr>
    <p:cSldViewPr snapToGrid="0" snapToObjects="1">
      <p:cViewPr>
        <p:scale>
          <a:sx n="99" d="100"/>
          <a:sy n="99" d="100"/>
        </p:scale>
        <p:origin x="43" y="62"/>
      </p:cViewPr>
      <p:guideLst/>
    </p:cSldViewPr>
  </p:slideViewPr>
  <p:notesTextViewPr>
    <p:cViewPr>
      <p:scale>
        <a:sx n="1" d="1"/>
        <a:sy n="1" d="1"/>
      </p:scale>
      <p:origin x="0" y="-1829"/>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767428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www.google.com/search?q=Plan+National+Canicule&amp;sca_esv=aa30526fefaab2aa&amp;sxsrf=ANbL-n79GflSFei8pjopPEeMWoAraUieZQ%3A1777906847103&amp;ei=n7T4aenvBa6A9u8Pv9_1yAg&amp;biw=1536&amp;bih=730&amp;ved=2ahUKEwjQgYqc-5-UAxWxbvEDHW2nIPwQgK4QegQIARAB&amp;uact=5&amp;oq=%CE%A3%CF%87%CE%AD%CE%B4%CE%B9%CE%BF+Canicule+&amp;gs_lp=Egxnd3Mtd2l6LXNlcnAiFs6jz4fOrc60zrnOvyBDYW5pY3VsZSAyBRAhGKABMgUQIRigAUiKKVCCDliCDnABeAGQAQCYAfMBoAHzAaoBAzItMbgBA8gBAPgBAvgBAZgCAqAClALCAgoQABhHGNYEGLADmAMAiAYBkAYIkgcFMS4wLjGgB9gBsgcDMi0xuAeBAsIHBTItMS4xyAcRgAgB&amp;sclient=gws-wiz-serp&amp;mstk=AUtExfD8p2t3a4X-5PNA9C_wz4FcSpSwxmDa724-KsH4fmtP0Ag6fOTTb_ZW5hoW083T4hByCW25fIk88rON-rjmoRKV_IS7FOd1m407cTEvtrPMl-gmDB4zKqpAh7xogllBhpxP1m1z4uRgyF4zXypPaElNQfBSlSpHffX4aAp2Ahm2GGs&amp;csui=3"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google.com/search?q=C40+Cities+Climate+Leadership+Group&amp;sca_esv=293b4cb022789f56&amp;sxsrf=ANbL-n4Kjpnv35z27A2qUdYRn_o6ZCtSSA%3A1777911092348&amp;ei=NMX4aYfyFJrl7_UPrabW8Qk&amp;biw=1536&amp;bih=730&amp;ved=2ahUKEwjHh7b9gqCUAxXAhv0HHRwwLEkQgK4QegQIARAB&amp;uact=5&amp;oq=c40+cities+climate+leadership+group+%CF%84%CE%B9+%CE%B5%CE%AF%CE%BD%CE%B1%CE%B9%3B&amp;gs_lp=Egxnd3Mtd2l6LXNlcnAiNGM0MCBjaXRpZXMgY2xpbWF0ZSBsZWFkZXJzaGlwIGdyb3VwIM-EzrkgzrXOr869zrHOuTsyBRAhGKABMgUQIRigATIFECEYoAEyBRAhGKABMgUQIRigAUiDK1CCA1j4J3AGeAGQAQGYAc8BoAH6D6oBBjEuMTMuMbgBA8gBAPgBAZgCFKAC3Q_CAgoQABhHGNYEGLADwgIOEAAY5AIY1gQYsAPYAQHCAhcQLhjcBhi4BhjaBhjYAhjIAxiwA9gBAcICERAuGIAEGIoFGJECGMcBGNEDwgIGEAAYFhgewgILEAAYgAQYigUYhgPCAggQABiJBRiiBMICCBAAGIAEGKIEwgIgEC4YgAQYigUYkQIYxwEY0QMYlwUY3AQY3gQY4ATYAQHCAgQQIRgVwgIJECEYChigARgqmAMAiAYBkAYPugYGCAEQARgJkgcGNy4xMS4yoAf7NLIHBjEuMTEuMrgHuw_CBwgwLjE0LjUuMcgHOYAIAQ&amp;sclient=gws-wiz-serp&amp;mstk=AUtExfC61WLaObYqtCxeo_1j_Q0jyyVrI61cAbXd71YD_yxEFnhORwy2lFMCVvBt_mBLgqMqiHDD047ZbSuZzP9rGvn9YhaJHxFRNyY_Ls8a8v4JdXl8vxGLNWmwPjGnL5Ax8dxMiHncQFJ2GMDo4hdXcglKEd1gWr8IvxeZuG0_beG0cX7OEHSrOHJhBVC2ZRwqXUFdAC-421D2deD0yrb39Kgljst30muWkkS1PUGM3i9DMl1aeq9FNklMKO85XWnsfV7AEzR_Ea2PHNMELnnNfB83kJl_OjN6-zWwjebWlbiQv8usiLJbEOBk6iZd-OrJMoQYUiJR2UjIQP5ob6CGhvqaJKu4XqVagIPERLvyya2FetPlV-9HqoWXEkpmOSLAkw&amp;csui=3"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sz="1800" dirty="0">
                <a:solidFill>
                  <a:srgbClr val="1C1C1C"/>
                </a:solidFill>
                <a:effectLst/>
                <a:latin typeface="Calibri" panose="020F0502020204030204" pitchFamily="34" charset="0"/>
                <a:ea typeface="Calibri" panose="020F0502020204030204" pitchFamily="34" charset="0"/>
              </a:rPr>
              <a:t>Η εισήγηση εστιάζει στην ανθεκτικότητα μεγάλων αστικών περιοχών χρησιμοποιώντας την Αθήνα ως εμβληματικό παράδειγμα μεσογειακής μητρόπολης. Τέσσερις θεματικοί πυλώνες συνθέτουν το πλαίσιο: θερμική νησίδα, πράσινη &amp; μπλε υποδομή, Στρατηγική 2030, μητροπολιτική διακυβέρνηση.</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l-GR" b="0" i="0" dirty="0">
                <a:solidFill>
                  <a:srgbClr val="27251E"/>
                </a:solidFill>
                <a:effectLst/>
                <a:latin typeface="pplxSerif"/>
              </a:rPr>
              <a:t>Ο υπότιτλος — </a:t>
            </a:r>
            <a:r>
              <a:rPr lang="el-GR" b="0" i="1" dirty="0">
                <a:solidFill>
                  <a:srgbClr val="27251E"/>
                </a:solidFill>
                <a:effectLst/>
                <a:latin typeface="pplxSerif"/>
              </a:rPr>
              <a:t>«αποτελεσματική διακυβέρνηση, διαφάνεια και ενδυνάμωση πολιτών»</a:t>
            </a:r>
            <a:r>
              <a:rPr lang="el-GR" b="0" i="0" dirty="0">
                <a:solidFill>
                  <a:srgbClr val="27251E"/>
                </a:solidFill>
                <a:effectLst/>
                <a:latin typeface="pplxSerif"/>
              </a:rPr>
              <a:t> — αποκαλύπτει τη θεμελιώδη λογική: η «Προσιτή Πόλη» δεν αφορά μόνο την οικονομική δυνατότητα (στέγαση, κόστος ζωής), αλλά κυρίως την πρόσβαση στη διακυβέρνηση. Η ανθεκτικότητα εδώ εκκινεί από την αναδόμηση της σχέσης πολιτών–δήμου.</a:t>
            </a:r>
          </a:p>
          <a:p>
            <a:pPr algn="l"/>
            <a:r>
              <a:rPr lang="el-GR" b="1" i="0" dirty="0">
                <a:solidFill>
                  <a:srgbClr val="27251E"/>
                </a:solidFill>
                <a:effectLst/>
                <a:latin typeface="pplxSerif"/>
              </a:rPr>
              <a:t>Α — Διαφάνεια &amp; Λογοδοσία</a:t>
            </a:r>
          </a:p>
          <a:p>
            <a:pPr algn="l"/>
            <a:r>
              <a:rPr lang="el-GR" b="0" i="0" dirty="0">
                <a:solidFill>
                  <a:srgbClr val="27251E"/>
                </a:solidFill>
                <a:effectLst/>
                <a:latin typeface="pplxSerif"/>
              </a:rPr>
              <a:t>Ανοιχτά δεδομένα δήμου: Ο Δήμος Αθηναίων ξεκίνησε open </a:t>
            </a:r>
            <a:r>
              <a:rPr lang="el-GR" b="0" i="0" dirty="0" err="1">
                <a:solidFill>
                  <a:srgbClr val="27251E"/>
                </a:solidFill>
                <a:effectLst/>
                <a:latin typeface="pplxSerif"/>
              </a:rPr>
              <a:t>data</a:t>
            </a:r>
            <a:r>
              <a:rPr lang="el-GR" b="0" i="0" dirty="0">
                <a:solidFill>
                  <a:srgbClr val="27251E"/>
                </a:solidFill>
                <a:effectLst/>
                <a:latin typeface="pplxSerif"/>
              </a:rPr>
              <a:t> </a:t>
            </a:r>
            <a:r>
              <a:rPr lang="el-GR" b="0" i="0" dirty="0" err="1">
                <a:solidFill>
                  <a:srgbClr val="27251E"/>
                </a:solidFill>
                <a:effectLst/>
                <a:latin typeface="pplxSerif"/>
              </a:rPr>
              <a:t>portal</a:t>
            </a:r>
            <a:r>
              <a:rPr lang="el-GR" b="0" i="0" dirty="0">
                <a:solidFill>
                  <a:srgbClr val="27251E"/>
                </a:solidFill>
                <a:effectLst/>
                <a:latin typeface="pplxSerif"/>
              </a:rPr>
              <a:t> — δημοσιοποίηση προϋπολογισμών, δαπανών, αδειών, χρήσης δημόσιου χώρου. Η πρόσβαση σε δεδομένα από πολίτες, δημοσιογράφους και ερευνητές λειτουργεί ως αντίβαρο στη διαφθορά και ως εργαλείο συμμετοχικής πολιτικής.</a:t>
            </a:r>
          </a:p>
          <a:p>
            <a:pPr algn="l"/>
            <a:r>
              <a:rPr lang="el-GR" b="0" i="0" dirty="0">
                <a:solidFill>
                  <a:srgbClr val="27251E"/>
                </a:solidFill>
                <a:effectLst/>
                <a:latin typeface="pplxSerif"/>
              </a:rPr>
              <a:t>Ψηφιακές πλατφόρμες: e-</a:t>
            </a:r>
            <a:r>
              <a:rPr lang="el-GR" b="0" i="0" dirty="0" err="1">
                <a:solidFill>
                  <a:srgbClr val="27251E"/>
                </a:solidFill>
                <a:effectLst/>
                <a:latin typeface="pplxSerif"/>
              </a:rPr>
              <a:t>services</a:t>
            </a:r>
            <a:r>
              <a:rPr lang="el-GR" b="0" i="0" dirty="0">
                <a:solidFill>
                  <a:srgbClr val="27251E"/>
                </a:solidFill>
                <a:effectLst/>
                <a:latin typeface="pplxSerif"/>
              </a:rPr>
              <a:t> για ραντεβού, </a:t>
            </a:r>
            <a:r>
              <a:rPr lang="el-GR" b="0" i="0" dirty="0" err="1">
                <a:solidFill>
                  <a:srgbClr val="27251E"/>
                </a:solidFill>
                <a:effectLst/>
                <a:latin typeface="pplxSerif"/>
              </a:rPr>
              <a:t>αδειοδοτήσεις</a:t>
            </a:r>
            <a:r>
              <a:rPr lang="el-GR" b="0" i="0" dirty="0">
                <a:solidFill>
                  <a:srgbClr val="27251E"/>
                </a:solidFill>
                <a:effectLst/>
                <a:latin typeface="pplxSerif"/>
              </a:rPr>
              <a:t>, πληρωμές — μείωση γραφειοκρατικής τριβής. Σε συνθήκες κρίσης, ένας λειτουργικός ψηφιακός δήμος μπορεί να εξυπηρετεί πολίτες ακόμη και όταν τα φυσικά γραφεία είναι κλειστά.</a:t>
            </a:r>
          </a:p>
          <a:p>
            <a:pPr algn="l"/>
            <a:r>
              <a:rPr lang="el-GR" b="0" i="0" dirty="0">
                <a:solidFill>
                  <a:srgbClr val="27251E"/>
                </a:solidFill>
                <a:effectLst/>
                <a:latin typeface="pplxSerif"/>
              </a:rPr>
              <a:t>Ηλεκτρονικό μητρώο δένδρων: Φαινομενικά μικρή λεπτομέρεια — στην πραγματικότητα παράδειγμα </a:t>
            </a:r>
            <a:r>
              <a:rPr lang="el-GR" b="0" i="0" dirty="0" err="1">
                <a:solidFill>
                  <a:srgbClr val="27251E"/>
                </a:solidFill>
                <a:effectLst/>
                <a:latin typeface="pplxSerif"/>
              </a:rPr>
              <a:t>data-driven</a:t>
            </a:r>
            <a:r>
              <a:rPr lang="el-GR" b="0" i="0" dirty="0">
                <a:solidFill>
                  <a:srgbClr val="27251E"/>
                </a:solidFill>
                <a:effectLst/>
                <a:latin typeface="pplxSerif"/>
              </a:rPr>
              <a:t> διακυβέρνησης. Ο Δήμος χαρτογράφησε ~150.000 δένδρα με GPS, κατάσταση, είδος. Αυτό επιτρέπει προγραμματισμό συντήρησης, εντοπισμό περιοχών με ανεπαρκές πράσινο και μέτρηση θερμικής ανακούφισης ανά γειτονιά.</a:t>
            </a:r>
          </a:p>
          <a:p>
            <a:pPr algn="l"/>
            <a:r>
              <a:rPr lang="el-GR" b="0" i="0" dirty="0">
                <a:solidFill>
                  <a:srgbClr val="27251E"/>
                </a:solidFill>
                <a:effectLst/>
                <a:latin typeface="pplxSerif"/>
              </a:rPr>
              <a:t>Έξυπνο σύστημα παρακολούθησης πόλης: Αισθητήρες ποιότητας αέρα, θορύβου, κυκλοφορίας — </a:t>
            </a:r>
            <a:r>
              <a:rPr lang="el-GR" b="0" i="0" dirty="0" err="1">
                <a:solidFill>
                  <a:srgbClr val="27251E"/>
                </a:solidFill>
                <a:effectLst/>
                <a:latin typeface="pplxSerif"/>
              </a:rPr>
              <a:t>real-time</a:t>
            </a:r>
            <a:r>
              <a:rPr lang="el-GR" b="0" i="0" dirty="0">
                <a:solidFill>
                  <a:srgbClr val="27251E"/>
                </a:solidFill>
                <a:effectLst/>
                <a:latin typeface="pplxSerif"/>
              </a:rPr>
              <a:t> δεδομένα που τροφοδοτούν αποφάσεις πολιτικής. Η σύνδεση με το κέντρο επιχειρήσεων (βλ. Β) κλείνει τον κύκλο: δεδομένα → ανάλυση → απόφαση → παρέμβαση.</a:t>
            </a:r>
          </a:p>
          <a:p>
            <a:pPr algn="l"/>
            <a:r>
              <a:rPr lang="el-GR" b="1" i="0" dirty="0">
                <a:solidFill>
                  <a:srgbClr val="27251E"/>
                </a:solidFill>
                <a:effectLst/>
                <a:latin typeface="pplxSerif"/>
              </a:rPr>
              <a:t>Β — Δημοτικές Διαδικασίες</a:t>
            </a:r>
          </a:p>
          <a:p>
            <a:pPr algn="l"/>
            <a:r>
              <a:rPr lang="el-GR" b="0" i="0" dirty="0">
                <a:solidFill>
                  <a:srgbClr val="27251E"/>
                </a:solidFill>
                <a:effectLst/>
                <a:latin typeface="pplxSerif"/>
              </a:rPr>
              <a:t>Ψηφιακή πολιτική: Αναδιοργάνωση εσωτερικών λειτουργιών δήμου — </a:t>
            </a:r>
            <a:r>
              <a:rPr lang="el-GR" b="0" i="0" dirty="0" err="1">
                <a:solidFill>
                  <a:srgbClr val="27251E"/>
                </a:solidFill>
                <a:effectLst/>
                <a:latin typeface="pplxSerif"/>
              </a:rPr>
              <a:t>ψηφιοποίηση</a:t>
            </a:r>
            <a:r>
              <a:rPr lang="el-GR" b="0" i="0" dirty="0">
                <a:solidFill>
                  <a:srgbClr val="27251E"/>
                </a:solidFill>
                <a:effectLst/>
                <a:latin typeface="pplxSerif"/>
              </a:rPr>
              <a:t> αρχείων, </a:t>
            </a:r>
            <a:r>
              <a:rPr lang="el-GR" b="0" i="0" dirty="0" err="1">
                <a:solidFill>
                  <a:srgbClr val="27251E"/>
                </a:solidFill>
                <a:effectLst/>
                <a:latin typeface="pplxSerif"/>
              </a:rPr>
              <a:t>διαλειτουργικότητα</a:t>
            </a:r>
            <a:r>
              <a:rPr lang="el-GR" b="0" i="0" dirty="0">
                <a:solidFill>
                  <a:srgbClr val="27251E"/>
                </a:solidFill>
                <a:effectLst/>
                <a:latin typeface="pplxSerif"/>
              </a:rPr>
              <a:t> συστημάτων, εκπαίδευση υπαλλήλων. Στην ανθεκτικότητα η θεσμική ικανότητα είναι κρίσιμη: ένας δήμος που δεν λειτουργεί αποτελεσματικά σε κανονικές συνθήκες, δεν θα λειτουργήσει σε κρίση.</a:t>
            </a:r>
          </a:p>
          <a:p>
            <a:pPr algn="l"/>
            <a:r>
              <a:rPr lang="el-GR" b="0" i="0" dirty="0">
                <a:solidFill>
                  <a:srgbClr val="27251E"/>
                </a:solidFill>
                <a:effectLst/>
                <a:latin typeface="pplxSerif"/>
              </a:rPr>
              <a:t>Έξυπνο κέντρο επιχειρήσεων: Κεντρικός κόμβος συντονισμού — ενσωματώνει δεδομένα από αισθητήρες, υπηρεσίες έκτακτης ανάγκης, δημοτικές υπηρεσίες. Λειτουργεί ως «νευρικό σύστημα» της πόλης και ως κέντρο διαχείρισης κρίσεων όταν χρειαστεί.</a:t>
            </a:r>
          </a:p>
          <a:p>
            <a:pPr algn="l"/>
            <a:r>
              <a:rPr lang="el-GR" b="0" i="0" dirty="0">
                <a:solidFill>
                  <a:srgbClr val="27251E"/>
                </a:solidFill>
                <a:effectLst/>
                <a:latin typeface="pplxSerif"/>
              </a:rPr>
              <a:t>Κέντρα υγείας &amp; κοινωνικών υπηρεσιών: Αναβάθμιση των δημοτικών ιατρείων (ΚΥΑΔΑ) και κοινωνικών δομών (συσσίτια, κέντρα ημέρας, δομές αστέγων). Η κοινωνική ανθεκτικότητα απαιτεί λειτουργικό δίχτυ ασφαλείας — ειδικά για τις ευάλωτες ομάδες που πλήττονται πρώτες σε κρίση.</a:t>
            </a:r>
          </a:p>
          <a:p>
            <a:pPr algn="l"/>
            <a:r>
              <a:rPr lang="el-GR" b="0" i="0" dirty="0">
                <a:solidFill>
                  <a:srgbClr val="27251E"/>
                </a:solidFill>
                <a:effectLst/>
                <a:latin typeface="pplxSerif"/>
              </a:rPr>
              <a:t>Χαρτογράφηση δημόσιου χώρου: Καταγραφή πλατειών, πεζόδρομων, κενών οικοπέδων, αδρανών κτιρίων. Βάση δεδομένων για σχεδιασμό παρεμβάσεων — από πράσινους χώρους έως χώρους έκτακτης στέγασης σε κρίση.</a:t>
            </a:r>
          </a:p>
          <a:p>
            <a:pPr algn="l"/>
            <a:r>
              <a:rPr lang="el-GR" b="1" i="0" dirty="0">
                <a:solidFill>
                  <a:srgbClr val="27251E"/>
                </a:solidFill>
                <a:effectLst/>
                <a:latin typeface="pplxSerif"/>
              </a:rPr>
              <a:t>Γ — Συνεργασία &amp; Ευθύνη</a:t>
            </a:r>
          </a:p>
          <a:p>
            <a:pPr algn="l"/>
            <a:r>
              <a:rPr lang="el-GR" b="0" i="0" dirty="0">
                <a:solidFill>
                  <a:srgbClr val="27251E"/>
                </a:solidFill>
                <a:effectLst/>
                <a:latin typeface="pplxSerif"/>
              </a:rPr>
              <a:t>Αυτή είναι η πιο καινοτόμα </a:t>
            </a:r>
            <a:r>
              <a:rPr lang="el-GR" b="0" i="0" dirty="0" err="1">
                <a:solidFill>
                  <a:srgbClr val="27251E"/>
                </a:solidFill>
                <a:effectLst/>
                <a:latin typeface="pplxSerif"/>
              </a:rPr>
              <a:t>υπο</a:t>
            </a:r>
            <a:r>
              <a:rPr lang="el-GR" b="0" i="0" dirty="0">
                <a:solidFill>
                  <a:srgbClr val="27251E"/>
                </a:solidFill>
                <a:effectLst/>
                <a:latin typeface="pplxSerif"/>
              </a:rPr>
              <a:t>-ενότητα του πυλώνα:</a:t>
            </a:r>
          </a:p>
          <a:p>
            <a:pPr algn="l"/>
            <a:r>
              <a:rPr lang="el-GR" b="0" i="0" dirty="0">
                <a:solidFill>
                  <a:srgbClr val="27251E"/>
                </a:solidFill>
                <a:effectLst/>
                <a:latin typeface="pplxSerif"/>
              </a:rPr>
              <a:t>Πλατφόρμες συνεργαζόμενων φορέων: </a:t>
            </a:r>
            <a:r>
              <a:rPr lang="el-GR" b="0" i="0" dirty="0" err="1">
                <a:solidFill>
                  <a:srgbClr val="27251E"/>
                </a:solidFill>
                <a:effectLst/>
                <a:latin typeface="pplxSerif"/>
              </a:rPr>
              <a:t>Θεσμοποίηση</a:t>
            </a:r>
            <a:r>
              <a:rPr lang="el-GR" b="0" i="0" dirty="0">
                <a:solidFill>
                  <a:srgbClr val="27251E"/>
                </a:solidFill>
                <a:effectLst/>
                <a:latin typeface="pplxSerif"/>
              </a:rPr>
              <a:t> της συνεργασίας μεταξύ δήμου, επιχειρήσεων, ΜΚΟ, κοινωνίας πολιτών. Αντί ο δήμος να λειτουργεί μόνος, δημιουργεί οικοσύστημα φορέων που μοιράζονται πληροφορία και πόρους.</a:t>
            </a:r>
          </a:p>
          <a:p>
            <a:r>
              <a:rPr lang="el-GR" b="0" i="0" dirty="0">
                <a:solidFill>
                  <a:srgbClr val="27251E"/>
                </a:solidFill>
                <a:effectLst/>
                <a:latin typeface="pplxSerif"/>
              </a:rPr>
              <a:t>συνΑθηνά: Ένα από τα πιο φιλόδοξα έργα — ψηφιακή πλατφόρμα και φυσικός χώρος (</a:t>
            </a:r>
            <a:r>
              <a:rPr lang="el-GR" b="0" i="0" dirty="0" err="1">
                <a:solidFill>
                  <a:srgbClr val="27251E"/>
                </a:solidFill>
                <a:effectLst/>
                <a:latin typeface="pplxSerif"/>
              </a:rPr>
              <a:t>hub</a:t>
            </a:r>
            <a:r>
              <a:rPr lang="el-GR" b="0" i="0" dirty="0">
                <a:solidFill>
                  <a:srgbClr val="27251E"/>
                </a:solidFill>
                <a:effectLst/>
                <a:latin typeface="pplxSerif"/>
              </a:rPr>
              <a:t>) όπου δήμος, </a:t>
            </a:r>
            <a:r>
              <a:rPr lang="el-GR" b="0" i="0" dirty="0" err="1">
                <a:solidFill>
                  <a:srgbClr val="27251E"/>
                </a:solidFill>
                <a:effectLst/>
                <a:latin typeface="pplxSerif"/>
              </a:rPr>
              <a:t>start-ups</a:t>
            </a:r>
            <a:r>
              <a:rPr lang="el-GR" b="0" i="0" dirty="0">
                <a:solidFill>
                  <a:srgbClr val="27251E"/>
                </a:solidFill>
                <a:effectLst/>
                <a:latin typeface="pplxSerif"/>
              </a:rPr>
              <a:t>, ΑΕΙ, και πολίτες συναντώνται για να αναπτύξουν λύσεις για την πόλη. Μοντέλο «quadruple </a:t>
            </a:r>
            <a:r>
              <a:rPr lang="el-GR" b="0" i="0" dirty="0" err="1">
                <a:solidFill>
                  <a:srgbClr val="27251E"/>
                </a:solidFill>
                <a:effectLst/>
                <a:latin typeface="pplxSerif"/>
              </a:rPr>
              <a:t>helix</a:t>
            </a:r>
            <a:r>
              <a:rPr lang="el-GR" b="0" i="0" dirty="0">
                <a:solidFill>
                  <a:srgbClr val="27251E"/>
                </a:solidFill>
                <a:effectLst/>
                <a:latin typeface="pplxSerif"/>
              </a:rPr>
              <a:t>»: κράτος + αγορά + ακαδημία + κοινωνία.</a:t>
            </a:r>
            <a:r>
              <a:rPr lang="el-GR" b="0" u="none" strike="noStrike" dirty="0">
                <a:effectLst/>
                <a:latin typeface="Google Sans"/>
              </a:rPr>
              <a:t> Το </a:t>
            </a:r>
            <a:r>
              <a:rPr lang="el-GR" b="1" u="none" strike="noStrike" dirty="0">
                <a:effectLst/>
                <a:latin typeface="Google Sans"/>
              </a:rPr>
              <a:t>Quadruple </a:t>
            </a:r>
            <a:r>
              <a:rPr lang="el-GR" b="1" u="none" strike="noStrike" dirty="0" err="1">
                <a:effectLst/>
                <a:latin typeface="Google Sans"/>
              </a:rPr>
              <a:t>Helix</a:t>
            </a:r>
            <a:r>
              <a:rPr lang="el-GR" b="1" u="none" strike="noStrike" dirty="0">
                <a:effectLst/>
                <a:latin typeface="Google Sans"/>
              </a:rPr>
              <a:t> </a:t>
            </a:r>
            <a:r>
              <a:rPr lang="el-GR" b="1" u="none" strike="noStrike" dirty="0" err="1">
                <a:effectLst/>
                <a:latin typeface="Google Sans"/>
              </a:rPr>
              <a:t>Model</a:t>
            </a:r>
            <a:r>
              <a:rPr lang="el-GR" b="0" u="none" strike="noStrike" dirty="0">
                <a:effectLst/>
                <a:latin typeface="Google Sans"/>
              </a:rPr>
              <a:t> στα ελληνικά αποδίδεται ως </a:t>
            </a:r>
            <a:r>
              <a:rPr lang="el-GR" b="1" u="none" strike="noStrike" dirty="0">
                <a:effectLst/>
                <a:latin typeface="Google Sans"/>
              </a:rPr>
              <a:t>«Μοντέλο Τετραπλής Έλικας»</a:t>
            </a:r>
            <a:r>
              <a:rPr lang="el-GR" b="0" u="none" strike="noStrike" dirty="0">
                <a:effectLst/>
                <a:latin typeface="Google Sans"/>
              </a:rPr>
              <a:t>. Πρόκειται για ένα πλαίσιο καινοτομίας που επεκτείνει το «μοντέλο τριπλής έλικας» (πανεπιστήμιο-βιομηχανία-κυβέρνηση), προσθέτοντας την κοινωνία των πολιτών ως τον τέταρτο πυλώνα.</a:t>
            </a:r>
          </a:p>
          <a:p>
            <a:pPr algn="l"/>
            <a:r>
              <a:rPr lang="el-GR" b="0" i="0" dirty="0">
                <a:solidFill>
                  <a:srgbClr val="27251E"/>
                </a:solidFill>
                <a:effectLst/>
                <a:latin typeface="pplxSerif"/>
              </a:rPr>
              <a:t>Πανεπιστημιακές συνεργασίες: Αξιοποίηση του πλούτου των αθηναϊκών ΑΕΙ (ΕΚΠΑ, ΕΜΠ, </a:t>
            </a:r>
            <a:r>
              <a:rPr lang="el-GR" b="0" i="0" dirty="0" err="1">
                <a:solidFill>
                  <a:srgbClr val="27251E"/>
                </a:solidFill>
                <a:effectLst/>
                <a:latin typeface="pplxSerif"/>
              </a:rPr>
              <a:t>Πάντειο</a:t>
            </a:r>
            <a:r>
              <a:rPr lang="el-GR" b="0" i="0" dirty="0">
                <a:solidFill>
                  <a:srgbClr val="27251E"/>
                </a:solidFill>
                <a:effectLst/>
                <a:latin typeface="pplxSerif"/>
              </a:rPr>
              <a:t>, Οικονομικό) για έρευνα, αξιολόγηση πολιτικών και πιλοτικά έργα. Παράδειγμα: ΕΜΠ στο σχεδιασμό αντιπλημμυρικής υποδομής, ΕΚΠΑ στην κοινωνική ανθρωπολογία γειτονιών.</a:t>
            </a:r>
          </a:p>
          <a:p>
            <a:pPr algn="l"/>
            <a:r>
              <a:rPr lang="el-GR" b="0" i="0" dirty="0" err="1">
                <a:solidFill>
                  <a:srgbClr val="27251E"/>
                </a:solidFill>
                <a:effectLst/>
                <a:latin typeface="pplxSerif"/>
              </a:rPr>
              <a:t>Athens</a:t>
            </a:r>
            <a:r>
              <a:rPr lang="el-GR" b="0" i="0" dirty="0">
                <a:solidFill>
                  <a:srgbClr val="27251E"/>
                </a:solidFill>
                <a:effectLst/>
                <a:latin typeface="pplxSerif"/>
              </a:rPr>
              <a:t> </a:t>
            </a:r>
            <a:r>
              <a:rPr lang="el-GR" b="0" i="0" dirty="0" err="1">
                <a:solidFill>
                  <a:srgbClr val="27251E"/>
                </a:solidFill>
                <a:effectLst/>
                <a:latin typeface="pplxSerif"/>
              </a:rPr>
              <a:t>Partnership</a:t>
            </a:r>
            <a:r>
              <a:rPr lang="el-GR" b="0" i="0" dirty="0">
                <a:solidFill>
                  <a:srgbClr val="27251E"/>
                </a:solidFill>
                <a:effectLst/>
                <a:latin typeface="pplxSerif"/>
              </a:rPr>
              <a:t>: Διεθνής πλατφόρμα που συνδέει τον Δήμο Αθηναίων με παγκόσμιους φιλανθρωπικούς οργανισμούς (</a:t>
            </a:r>
            <a:r>
              <a:rPr lang="el-GR" b="0" i="0" dirty="0" err="1">
                <a:solidFill>
                  <a:srgbClr val="27251E"/>
                </a:solidFill>
                <a:effectLst/>
                <a:latin typeface="pplxSerif"/>
              </a:rPr>
              <a:t>Bloomberg</a:t>
            </a:r>
            <a:r>
              <a:rPr lang="el-GR" b="0" i="0" dirty="0">
                <a:solidFill>
                  <a:srgbClr val="27251E"/>
                </a:solidFill>
                <a:effectLst/>
                <a:latin typeface="pplxSerif"/>
              </a:rPr>
              <a:t> </a:t>
            </a:r>
            <a:r>
              <a:rPr lang="el-GR" b="0" i="0" dirty="0" err="1">
                <a:solidFill>
                  <a:srgbClr val="27251E"/>
                </a:solidFill>
                <a:effectLst/>
                <a:latin typeface="pplxSerif"/>
              </a:rPr>
              <a:t>Philanthropies</a:t>
            </a:r>
            <a:r>
              <a:rPr lang="el-GR" b="0" i="0" dirty="0">
                <a:solidFill>
                  <a:srgbClr val="27251E"/>
                </a:solidFill>
                <a:effectLst/>
                <a:latin typeface="pplxSerif"/>
              </a:rPr>
              <a:t>, </a:t>
            </a:r>
            <a:r>
              <a:rPr lang="el-GR" b="0" i="0" dirty="0" err="1">
                <a:solidFill>
                  <a:srgbClr val="27251E"/>
                </a:solidFill>
                <a:effectLst/>
                <a:latin typeface="pplxSerif"/>
              </a:rPr>
              <a:t>Stavros</a:t>
            </a:r>
            <a:r>
              <a:rPr lang="el-GR" b="0" i="0" dirty="0">
                <a:solidFill>
                  <a:srgbClr val="27251E"/>
                </a:solidFill>
                <a:effectLst/>
                <a:latin typeface="pplxSerif"/>
              </a:rPr>
              <a:t> </a:t>
            </a:r>
            <a:r>
              <a:rPr lang="el-GR" b="0" i="0" dirty="0" err="1">
                <a:solidFill>
                  <a:srgbClr val="27251E"/>
                </a:solidFill>
                <a:effectLst/>
                <a:latin typeface="pplxSerif"/>
              </a:rPr>
              <a:t>Niarchos</a:t>
            </a:r>
            <a:r>
              <a:rPr lang="el-GR" b="0" i="0" dirty="0">
                <a:solidFill>
                  <a:srgbClr val="27251E"/>
                </a:solidFill>
                <a:effectLst/>
                <a:latin typeface="pplxSerif"/>
              </a:rPr>
              <a:t> </a:t>
            </a:r>
            <a:r>
              <a:rPr lang="el-GR" b="0" i="0" dirty="0" err="1">
                <a:solidFill>
                  <a:srgbClr val="27251E"/>
                </a:solidFill>
                <a:effectLst/>
                <a:latin typeface="pplxSerif"/>
              </a:rPr>
              <a:t>Foundation</a:t>
            </a:r>
            <a:r>
              <a:rPr lang="el-GR" b="0" i="0" dirty="0">
                <a:solidFill>
                  <a:srgbClr val="27251E"/>
                </a:solidFill>
                <a:effectLst/>
                <a:latin typeface="pplxSerif"/>
              </a:rPr>
              <a:t> κ.ά.). Χρηματοδοτεί έργα που δεν χωράνε στον τακτικό προϋπολογισμό.</a:t>
            </a:r>
          </a:p>
          <a:p>
            <a:pPr algn="l"/>
            <a:r>
              <a:rPr lang="el-GR" b="0" i="0" dirty="0">
                <a:solidFill>
                  <a:srgbClr val="27251E"/>
                </a:solidFill>
                <a:effectLst/>
                <a:latin typeface="pplxSerif"/>
              </a:rPr>
              <a:t>Δίκτυο Πολιτισμού: Συντονισμός πολιτιστικών φορέων (μουσεία, θέατρα, γκαλερί, φεστιβάλ) σε ενιαίο δίκτυο. Στην ανθεκτικότητα ο πολιτισμός δεν είναι «πολυτέλεια» — είναι συνδετικός ιστός κοινωνικής συνοχής και οικονομικής δραστηριότητας.</a:t>
            </a:r>
          </a:p>
          <a:p>
            <a:pPr algn="l"/>
            <a:r>
              <a:rPr lang="el-GR" b="1" i="0" dirty="0">
                <a:solidFill>
                  <a:srgbClr val="27251E"/>
                </a:solidFill>
                <a:effectLst/>
                <a:latin typeface="pplxSerif"/>
              </a:rPr>
              <a:t>Ποια λοιπόν είναι η συνεισφορά του Πυλώνα;</a:t>
            </a:r>
          </a:p>
          <a:p>
            <a:pPr algn="l"/>
            <a:r>
              <a:rPr lang="el-GR" b="0" i="0" dirty="0">
                <a:solidFill>
                  <a:srgbClr val="27251E"/>
                </a:solidFill>
                <a:effectLst/>
                <a:latin typeface="pplxSerif"/>
              </a:rPr>
              <a:t>Αυτός ο πυλώνας υλοποιεί στην πράξη αυτό που στη βιβλιογραφία αποκαλείται «</a:t>
            </a:r>
            <a:r>
              <a:rPr lang="el-GR" b="0" i="0" dirty="0" err="1">
                <a:solidFill>
                  <a:srgbClr val="27251E"/>
                </a:solidFill>
                <a:effectLst/>
                <a:latin typeface="pplxSerif"/>
              </a:rPr>
              <a:t>governance</a:t>
            </a:r>
            <a:r>
              <a:rPr lang="el-GR" b="0" i="0" dirty="0">
                <a:solidFill>
                  <a:srgbClr val="27251E"/>
                </a:solidFill>
                <a:effectLst/>
                <a:latin typeface="pplxSerif"/>
              </a:rPr>
              <a:t> </a:t>
            </a:r>
            <a:r>
              <a:rPr lang="el-GR" b="0" i="0" dirty="0" err="1">
                <a:solidFill>
                  <a:srgbClr val="27251E"/>
                </a:solidFill>
                <a:effectLst/>
                <a:latin typeface="pplxSerif"/>
              </a:rPr>
              <a:t>resilience</a:t>
            </a:r>
            <a:r>
              <a:rPr lang="el-GR" b="0" i="0" dirty="0">
                <a:solidFill>
                  <a:srgbClr val="27251E"/>
                </a:solidFill>
                <a:effectLst/>
                <a:latin typeface="pplxSerif"/>
              </a:rPr>
              <a:t>»: η ικανότητα των θεσμών να προσαρμόζονται, να μαθαίνουν και να συντονίζονται. Χωρίς αυτόν τον πυλώνα, οι άλλοι τρεις (πράσινη υποδομή, ετοιμότητα, πολιτισμός) δεν έχουν θεσμική βάση για να υλοποιηθούν.</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l-GR" b="0" i="0" dirty="0">
                <a:solidFill>
                  <a:srgbClr val="27251E"/>
                </a:solidFill>
                <a:effectLst/>
                <a:latin typeface="pplxSerif"/>
              </a:rPr>
              <a:t>Ο υπότιτλος </a:t>
            </a:r>
            <a:r>
              <a:rPr lang="el-GR" b="0" i="1" dirty="0">
                <a:solidFill>
                  <a:srgbClr val="27251E"/>
                </a:solidFill>
                <a:effectLst/>
                <a:latin typeface="pplxSerif"/>
              </a:rPr>
              <a:t>«φυσικές υποδομές στον αστικό ιστό — πράσινη &amp; μπλε προσέγγιση»</a:t>
            </a:r>
            <a:r>
              <a:rPr lang="el-GR" b="0" i="0" dirty="0">
                <a:solidFill>
                  <a:srgbClr val="27251E"/>
                </a:solidFill>
                <a:effectLst/>
                <a:latin typeface="pplxSerif"/>
              </a:rPr>
              <a:t> — εισάγει μια θεμελιώδη διάκριση: η «πράσινη» υποδομή αφορά στη βλάστηση, τα πάρκα και τις δενδροστοιχίες, ενώ η «μπλε» αφορά στη διαχείριση νερού — ρέματα, κανάλια, διαπερατές επιφάνειες, κατακράτηση βρόχινου νερού. Μαζί αποτελούν την υποδομή φύσης που αντικαθιστά ή συμπληρώνει τη σκληρή (</a:t>
            </a:r>
            <a:r>
              <a:rPr lang="el-GR" b="0" i="0" dirty="0" err="1">
                <a:solidFill>
                  <a:srgbClr val="27251E"/>
                </a:solidFill>
                <a:effectLst/>
                <a:latin typeface="pplxSerif"/>
              </a:rPr>
              <a:t>grey</a:t>
            </a:r>
            <a:r>
              <a:rPr lang="el-GR" b="0" i="0" dirty="0">
                <a:solidFill>
                  <a:srgbClr val="27251E"/>
                </a:solidFill>
                <a:effectLst/>
                <a:latin typeface="pplxSerif"/>
              </a:rPr>
              <a:t>) υποδομή σκυροδέματος.</a:t>
            </a:r>
          </a:p>
          <a:p>
            <a:pPr algn="l"/>
            <a:r>
              <a:rPr lang="el-GR" b="1" i="0" dirty="0">
                <a:solidFill>
                  <a:srgbClr val="27251E"/>
                </a:solidFill>
                <a:effectLst/>
                <a:latin typeface="pplxSerif"/>
              </a:rPr>
              <a:t>Α — Περιβαλλοντικές Υποδομές</a:t>
            </a:r>
          </a:p>
          <a:p>
            <a:pPr algn="l"/>
            <a:r>
              <a:rPr lang="el-GR" b="0" i="0" dirty="0">
                <a:solidFill>
                  <a:srgbClr val="27251E"/>
                </a:solidFill>
                <a:effectLst/>
                <a:latin typeface="pplxSerif"/>
              </a:rPr>
              <a:t>Σχέδιο δράσης για κλιματική αλλαγή (C40 </a:t>
            </a:r>
            <a:r>
              <a:rPr lang="el-GR" b="0" i="0" dirty="0" err="1">
                <a:solidFill>
                  <a:srgbClr val="27251E"/>
                </a:solidFill>
                <a:effectLst/>
                <a:latin typeface="pplxSerif"/>
              </a:rPr>
              <a:t>Cities</a:t>
            </a:r>
            <a:r>
              <a:rPr lang="el-GR" b="0" i="0" dirty="0">
                <a:solidFill>
                  <a:srgbClr val="27251E"/>
                </a:solidFill>
                <a:effectLst/>
                <a:latin typeface="pplxSerif"/>
              </a:rPr>
              <a:t>): Η Αθήνα ως μέλος του C40 δεσμεύτηκε σε μετρήσιμους στόχους: μείωση εκπομπών, αύξηση αστικού πράσινου, μείωση θερμοκρασίας σε αστικές περιοχές. Το C40 παρέχει τεχνική υποστήριξη, συγκριτικά δεδομένα από άλλες πόλεις και πρόσβαση σε χρηματοδότηση. Πρακτικά: το σχέδιο δράσης μεταφράζει τους παγκόσμιους κλιματικούς στόχους σε τοπικές παρεμβάσεις.</a:t>
            </a:r>
          </a:p>
          <a:p>
            <a:pPr algn="l"/>
            <a:r>
              <a:rPr lang="el-GR" b="0" i="0" dirty="0">
                <a:solidFill>
                  <a:srgbClr val="27251E"/>
                </a:solidFill>
                <a:effectLst/>
                <a:latin typeface="pplxSerif"/>
              </a:rPr>
              <a:t>Αρχή διαχείρισης μεγάλων χώρων πρασίνου: Δημιουργία ειδικού φορέα — ή ενίσχυση υπάρχοντος — για τη συντήρηση και ανάπτυξη μεγάλων πάρκων (Πεδίο Άρεως, Ζάππειο, Εθνικός Κήπος, λόφοι). Η διοικητική δομή είναι κρίσιμη: χωρίς αρμόδιο φορέα, τα πάρκα υποβαθμίζονται από έλλειψη συντήρησης.</a:t>
            </a:r>
          </a:p>
          <a:p>
            <a:pPr algn="l"/>
            <a:r>
              <a:rPr lang="el-GR" b="0" i="0" dirty="0">
                <a:solidFill>
                  <a:srgbClr val="27251E"/>
                </a:solidFill>
                <a:effectLst/>
                <a:latin typeface="pplxSerif"/>
              </a:rPr>
              <a:t>Τριπλή πράσινη ανάπλαση: Αναφέρεται στο πρόγραμμα </a:t>
            </a:r>
            <a:r>
              <a:rPr lang="el-GR" b="0" i="0" dirty="0" err="1">
                <a:solidFill>
                  <a:srgbClr val="27251E"/>
                </a:solidFill>
                <a:effectLst/>
                <a:latin typeface="pplxSerif"/>
              </a:rPr>
              <a:t>δενδροφύτευσης</a:t>
            </a:r>
            <a:r>
              <a:rPr lang="el-GR" b="0" i="0" dirty="0">
                <a:solidFill>
                  <a:srgbClr val="27251E"/>
                </a:solidFill>
                <a:effectLst/>
                <a:latin typeface="pplxSerif"/>
              </a:rPr>
              <a:t> σε τρεις κλίμακες ταυτόχρονα — γειτονιά, συνοικία, πόλη. Η «τριπλή» προσέγγιση διασφαλίζει ότι κάθε κάτοικος έχει πρόσβαση σε πράσινο σε ακτίνα 300 μέτρων — αποτελεί στόχο του ΠΟΥ για αστική υγεία.</a:t>
            </a:r>
          </a:p>
          <a:p>
            <a:pPr algn="l"/>
            <a:r>
              <a:rPr lang="el-GR" b="0" i="0" dirty="0">
                <a:solidFill>
                  <a:srgbClr val="27251E"/>
                </a:solidFill>
                <a:effectLst/>
                <a:latin typeface="pplxSerif"/>
              </a:rPr>
              <a:t>Παράδειγμα εφαρμογής της τριπλής πράσινης ανάπλασης αποτελεί ο Ελαιώνας — ανθεκτική συνοικία: Ο Ελαιώνας είναι ένα από τα πιο ενδιαφέροντα παραδείγματα. Πρώην βιομηχανική ζώνη στο κέντρο της Αθήνας, σήμερα αποτελεί πεδίο ανάπλασης — επανασύνδεση με τον ποταμό Κηφισό, δημιουργία πράσινου διαδρόμου, ανάπτυξη μικτών χρήσεων. Χαρακτηρίζεται ρητά «ανθεκτική συνοικία» γιατί το σχέδιό της ενσωματώνει </a:t>
            </a:r>
            <a:r>
              <a:rPr lang="el-GR" b="0" i="0" dirty="0" err="1">
                <a:solidFill>
                  <a:srgbClr val="27251E"/>
                </a:solidFill>
                <a:effectLst/>
                <a:latin typeface="pplxSerif"/>
              </a:rPr>
              <a:t>πλημμυρική</a:t>
            </a:r>
            <a:r>
              <a:rPr lang="el-GR" b="0" i="0" dirty="0">
                <a:solidFill>
                  <a:srgbClr val="27251E"/>
                </a:solidFill>
                <a:effectLst/>
                <a:latin typeface="pplxSerif"/>
              </a:rPr>
              <a:t> ανθεκτικότητα, κοινωνική μίξη και κυκλική οικονομία.</a:t>
            </a:r>
          </a:p>
          <a:p>
            <a:pPr algn="l"/>
            <a:r>
              <a:rPr lang="el-GR" b="1" i="0" dirty="0">
                <a:solidFill>
                  <a:srgbClr val="27251E"/>
                </a:solidFill>
                <a:effectLst/>
                <a:latin typeface="pplxSerif"/>
              </a:rPr>
              <a:t>Β — Διαχείριση Αποβλήτων</a:t>
            </a:r>
          </a:p>
          <a:p>
            <a:pPr algn="l"/>
            <a:r>
              <a:rPr lang="el-GR" b="0" i="0" dirty="0">
                <a:solidFill>
                  <a:srgbClr val="27251E"/>
                </a:solidFill>
                <a:effectLst/>
                <a:latin typeface="pplxSerif"/>
              </a:rPr>
              <a:t>Βιώσιμη διαχείριση αποβλήτων ως πόρος: Η φράση-κλειδί είναι «ως πόρος» — η μετατόπιση από το μοντέλο «σκουπίδια = πρόβλημα» στο μοντέλο κυκλικής οικονομίας. Συγκεκριμένα: ανακύκλωση, </a:t>
            </a:r>
            <a:r>
              <a:rPr lang="el-GR" b="0" i="0" dirty="0" err="1">
                <a:solidFill>
                  <a:srgbClr val="27251E"/>
                </a:solidFill>
                <a:effectLst/>
                <a:latin typeface="pplxSerif"/>
              </a:rPr>
              <a:t>κομποστοποίηση</a:t>
            </a:r>
            <a:r>
              <a:rPr lang="el-GR" b="0" i="0" dirty="0">
                <a:solidFill>
                  <a:srgbClr val="27251E"/>
                </a:solidFill>
                <a:effectLst/>
                <a:latin typeface="pplxSerif"/>
              </a:rPr>
              <a:t> οργανικών, ανάκτηση υλικών πριν την τελική απόρριψη.</a:t>
            </a:r>
          </a:p>
          <a:p>
            <a:pPr algn="l"/>
            <a:r>
              <a:rPr lang="el-GR" b="0" i="0" dirty="0">
                <a:solidFill>
                  <a:srgbClr val="27251E"/>
                </a:solidFill>
                <a:effectLst/>
                <a:latin typeface="pplxSerif"/>
              </a:rPr>
              <a:t>Κυκλική οικονομία στον αστικό ιστό: Το αστικό σύστημα αντιμετωπίζεται ως μεταβολισμός — υλικά εισέρχονται, χρησιμοποιούνται και επιστρέφουν στον κύκλο αντί να καταλήγουν σε χωματερή. Για την ανθεκτικότητα αυτό σημαίνει: λιγότερη εξάρτηση από εξωτερικές αλυσίδες εφοδιασμού, τοπική παραγωγή από ανακυκλωμένα υλικά, μείωση κόστους δήμου.</a:t>
            </a:r>
          </a:p>
          <a:p>
            <a:pPr algn="l"/>
            <a:r>
              <a:rPr lang="el-GR" b="1" i="0" dirty="0">
                <a:solidFill>
                  <a:srgbClr val="27251E"/>
                </a:solidFill>
                <a:effectLst/>
                <a:latin typeface="pplxSerif"/>
              </a:rPr>
              <a:t>Γ — Βιώσιμη Κινητικότητα</a:t>
            </a:r>
          </a:p>
          <a:p>
            <a:pPr algn="l"/>
            <a:r>
              <a:rPr lang="el-GR" b="0" i="0" dirty="0">
                <a:solidFill>
                  <a:srgbClr val="27251E"/>
                </a:solidFill>
                <a:effectLst/>
                <a:latin typeface="pplxSerif"/>
              </a:rPr>
              <a:t>Οδικός χάρτης βιώσιμης κινητικότητας: Μακροχρόνια στρατηγική για τη μετάβαση από το ΙΧ σε εναλλακτικές μορφές — ποδήλατο, πεζοπορία, ΜΜΜ, ηλεκτρική κινητικότητα. Η κινητικότητα συνδέεται άμεσα με ανθεκτικότητα: σε κρίση (σεισμός, πλημμύρα, διακοπή καυσίμων) οι πόλεις με διαφοροποιημένο σύστημα κινητικότητας είναι πολύ πιο ανθεκτικές.</a:t>
            </a:r>
          </a:p>
          <a:p>
            <a:pPr algn="l"/>
            <a:r>
              <a:rPr lang="el-GR" b="0" i="0" dirty="0">
                <a:solidFill>
                  <a:srgbClr val="27251E"/>
                </a:solidFill>
                <a:effectLst/>
                <a:latin typeface="pplxSerif"/>
              </a:rPr>
              <a:t>Πρόγραμμα αναζωογόνησης δημόσιων χώρων: Μετατροπή χώρων στάθμευσης και οδοστρωμάτων σε πεζόδρομους, πλατείες, υπαίθρια καθιστικά. Αυτό σχετίζεται και με θερμική ανθεκτικότητα: λιγότερη άσφαλτος σημαίνει λιγότερη θερμική νησίδα.</a:t>
            </a:r>
          </a:p>
          <a:p>
            <a:pPr algn="l"/>
            <a:r>
              <a:rPr lang="el-GR" b="0" i="0" dirty="0">
                <a:solidFill>
                  <a:srgbClr val="27251E"/>
                </a:solidFill>
                <a:effectLst/>
                <a:latin typeface="pplxSerif"/>
              </a:rPr>
              <a:t>Πλαίσιο ανάπτυξης δημόσιων χώρων: Κανονιστικό εργαλείο — ορισμός προδιαγραφών για νέους δημόσιους χώρους (διαπερατές επιφάνειες, σκίαση, πράσινο, ύδρευση). Κάθε νέα ανάπλαση οφείλει να συμμορφώνεται, δημιουργώντας σταδιακά ένα πιο πράσινο αστικό ιστό.</a:t>
            </a:r>
          </a:p>
          <a:p>
            <a:pPr algn="l"/>
            <a:r>
              <a:rPr lang="el-GR" b="1" i="0" dirty="0">
                <a:solidFill>
                  <a:srgbClr val="27251E"/>
                </a:solidFill>
                <a:effectLst/>
                <a:latin typeface="pplxSerif"/>
              </a:rPr>
              <a:t>Δ — Διατροφή &amp; Ε — Ενέργεια</a:t>
            </a:r>
          </a:p>
          <a:p>
            <a:pPr algn="l"/>
            <a:r>
              <a:rPr lang="el-GR" b="0" i="0" dirty="0">
                <a:solidFill>
                  <a:srgbClr val="27251E"/>
                </a:solidFill>
                <a:effectLst/>
                <a:latin typeface="pplxSerif"/>
              </a:rPr>
              <a:t>Αυτή η </a:t>
            </a:r>
            <a:r>
              <a:rPr lang="el-GR" b="0" i="0" dirty="0" err="1">
                <a:solidFill>
                  <a:srgbClr val="27251E"/>
                </a:solidFill>
                <a:effectLst/>
                <a:latin typeface="pplxSerif"/>
              </a:rPr>
              <a:t>υπο</a:t>
            </a:r>
            <a:r>
              <a:rPr lang="el-GR" b="0" i="0" dirty="0">
                <a:solidFill>
                  <a:srgbClr val="27251E"/>
                </a:solidFill>
                <a:effectLst/>
                <a:latin typeface="pplxSerif"/>
              </a:rPr>
              <a:t>-ενότητα είναι ιδιαίτερα ενδιαφέρουσα γιατί εισάγει δύο διαστάσεις που συνήθως δεν συνδέονται με αστικό σχεδιασμό:</a:t>
            </a:r>
          </a:p>
          <a:p>
            <a:pPr algn="l"/>
            <a:r>
              <a:rPr lang="el-GR" b="0" i="0" dirty="0">
                <a:solidFill>
                  <a:srgbClr val="27251E"/>
                </a:solidFill>
                <a:effectLst/>
                <a:latin typeface="pplxSerif"/>
              </a:rPr>
              <a:t>Βιώσιμη διατροφική πολιτική: Αστικός κήπος, τοπική αγορά, μείωση food </a:t>
            </a:r>
            <a:r>
              <a:rPr lang="el-GR" b="0" i="0" dirty="0" err="1">
                <a:solidFill>
                  <a:srgbClr val="27251E"/>
                </a:solidFill>
                <a:effectLst/>
                <a:latin typeface="pplxSerif"/>
              </a:rPr>
              <a:t>miles</a:t>
            </a:r>
            <a:r>
              <a:rPr lang="el-GR" b="0" i="0" dirty="0">
                <a:solidFill>
                  <a:srgbClr val="27251E"/>
                </a:solidFill>
                <a:effectLst/>
                <a:latin typeface="pplxSerif"/>
              </a:rPr>
              <a:t>, πρόγραμμα σχολικής διατροφής. Η επισιτιστική ανθεκτικότητα — ικανότητα πόλης να τρέφει τον πληθυσμό της σε κρίση — είναι αναδυόμενο πεδίο στις μεγάλες πόλεις μετά την πανδημία.</a:t>
            </a:r>
            <a:r>
              <a:rPr lang="en-US" b="0" i="0" dirty="0">
                <a:solidFill>
                  <a:srgbClr val="27251E"/>
                </a:solidFill>
                <a:effectLst/>
                <a:latin typeface="pplxSerif"/>
              </a:rPr>
              <a:t> (</a:t>
            </a:r>
            <a:r>
              <a:rPr lang="el-GR" b="0" i="0" dirty="0">
                <a:solidFill>
                  <a:srgbClr val="27251E"/>
                </a:solidFill>
                <a:effectLst/>
                <a:latin typeface="pplxSerif"/>
              </a:rPr>
              <a:t>food </a:t>
            </a:r>
            <a:r>
              <a:rPr lang="el-GR" b="0" i="0" dirty="0" err="1">
                <a:solidFill>
                  <a:srgbClr val="27251E"/>
                </a:solidFill>
                <a:effectLst/>
                <a:latin typeface="pplxSerif"/>
              </a:rPr>
              <a:t>miles</a:t>
            </a:r>
            <a:r>
              <a:rPr lang="en-US" b="0" i="0" dirty="0">
                <a:solidFill>
                  <a:srgbClr val="27251E"/>
                </a:solidFill>
                <a:effectLst/>
                <a:latin typeface="pplxSerif"/>
              </a:rPr>
              <a:t>=</a:t>
            </a:r>
            <a:r>
              <a:rPr lang="el-GR" b="0" i="0" dirty="0">
                <a:solidFill>
                  <a:srgbClr val="27251E"/>
                </a:solidFill>
                <a:effectLst/>
                <a:latin typeface="pplxSerif"/>
              </a:rPr>
              <a:t>Οι «διαδρομές των τροφίμων» αντιπροσωπεύουν τη συνολική απόσταση που διανύουν τα τρόφιμα από την παραγωγή έως την κατανάλωση και αποτελούν δείκτη του περιβαλλοντικού τους αντίκτυπου. Οι μεγάλες διαδρομές των τροφίμων συμβάλλουν σημαντικά στις εκπομπές διοξειδίου του άνθρακα, στην </a:t>
            </a:r>
            <a:r>
              <a:rPr lang="el-GR" b="0" i="0" dirty="0" err="1">
                <a:solidFill>
                  <a:srgbClr val="27251E"/>
                </a:solidFill>
                <a:effectLst/>
                <a:latin typeface="pplxSerif"/>
              </a:rPr>
              <a:t>αποδάσωση</a:t>
            </a:r>
            <a:r>
              <a:rPr lang="el-GR" b="0" i="0" dirty="0">
                <a:solidFill>
                  <a:srgbClr val="27251E"/>
                </a:solidFill>
                <a:effectLst/>
                <a:latin typeface="pplxSerif"/>
              </a:rPr>
              <a:t> και στην υψηλή κατανάλωση ενέργειας για τη μεταφορά. Η μείωση αυτών των διαδρομών μέσω της προμήθειας από τοπικούς παραγωγούς μειώνει τη ρύπανση και υποστηρίζει ένα πιο βιώσιμο σύστημα διατροφής.</a:t>
            </a:r>
            <a:r>
              <a:rPr lang="en-US" b="0" i="0" dirty="0">
                <a:solidFill>
                  <a:srgbClr val="27251E"/>
                </a:solidFill>
                <a:effectLst/>
                <a:latin typeface="pplxSerif"/>
              </a:rPr>
              <a:t>)</a:t>
            </a:r>
            <a:endParaRPr lang="el-GR" b="0" i="0" dirty="0">
              <a:solidFill>
                <a:srgbClr val="27251E"/>
              </a:solidFill>
              <a:effectLst/>
              <a:latin typeface="pplxSerif"/>
            </a:endParaRPr>
          </a:p>
          <a:p>
            <a:pPr algn="l"/>
            <a:r>
              <a:rPr lang="el-GR" b="0" i="0" dirty="0">
                <a:solidFill>
                  <a:srgbClr val="27251E"/>
                </a:solidFill>
                <a:effectLst/>
                <a:latin typeface="pplxSerif"/>
              </a:rPr>
              <a:t>Σχέδιο μετριασμού εκπομπών θερμοκηπίου: Συγκεκριμένοι στόχοι μείωσης CO₂ κατά τομέα (κτίρια, μεταφορές, </a:t>
            </a:r>
            <a:r>
              <a:rPr lang="el-GR" b="0" i="0" dirty="0" err="1">
                <a:solidFill>
                  <a:srgbClr val="27251E"/>
                </a:solidFill>
                <a:effectLst/>
                <a:latin typeface="pplxSerif"/>
              </a:rPr>
              <a:t>αποβλήτα</a:t>
            </a:r>
            <a:r>
              <a:rPr lang="el-GR" b="0" i="0" dirty="0">
                <a:solidFill>
                  <a:srgbClr val="27251E"/>
                </a:solidFill>
                <a:effectLst/>
                <a:latin typeface="pplxSerif"/>
              </a:rPr>
              <a:t>, ενέργεια). Η μέτρηση είναι προϋπόθεση — «δεν μπορείς να διαχειριστείς αυτό που δεν μετράς».</a:t>
            </a:r>
          </a:p>
          <a:p>
            <a:pPr algn="l"/>
            <a:r>
              <a:rPr lang="el-GR" b="0" i="0" dirty="0">
                <a:solidFill>
                  <a:srgbClr val="27251E"/>
                </a:solidFill>
                <a:effectLst/>
                <a:latin typeface="pplxSerif"/>
              </a:rPr>
              <a:t>Οδικός χάρτης ενεργειακής φτώχειας: Κρίσιμο κοινωνικό ζήτημα: ~35% των Αθηναίων αδυνατούσαν να θερμάνουν το σπίτι τους στην κορύφωση της κρίσης. Ο χάρτης εντοπίζει γεωγραφικά τις ευάλωτες περιοχές ώστε οι παρεμβάσεις (μόνωση, επιδοτήσεις) να στοχεύουν εκεί που χρειάζεται.</a:t>
            </a:r>
          </a:p>
          <a:p>
            <a:pPr algn="l"/>
            <a:r>
              <a:rPr lang="el-GR" b="0" i="0" dirty="0">
                <a:solidFill>
                  <a:srgbClr val="27251E"/>
                </a:solidFill>
                <a:effectLst/>
                <a:latin typeface="pplxSerif"/>
              </a:rPr>
              <a:t>Συνεταιρισμοί ΑΠΕ: Ενεργειακές κοινότητες — μοντέλο στο οποίο γειτονιές ή δήμοι παράγουν τη δική τους ηλεκτρική ενέργεια από ανανεώσιμες πηγές. Η ενεργειακή ανεξαρτησία είναι βασικός πυλώνας ανθεκτικότητας: σε κρίση, μια γειτονιά με δικό της </a:t>
            </a:r>
            <a:r>
              <a:rPr lang="el-GR" b="0" i="0" dirty="0" err="1">
                <a:solidFill>
                  <a:srgbClr val="27251E"/>
                </a:solidFill>
                <a:effectLst/>
                <a:latin typeface="pplxSerif"/>
              </a:rPr>
              <a:t>μικροδίκτυο</a:t>
            </a:r>
            <a:r>
              <a:rPr lang="el-GR" b="0" i="0" dirty="0">
                <a:solidFill>
                  <a:srgbClr val="27251E"/>
                </a:solidFill>
                <a:effectLst/>
                <a:latin typeface="pplxSerif"/>
              </a:rPr>
              <a:t> ΑΠΕ δεν εξαρτάται από το κεντρικό δίκτυο.</a:t>
            </a:r>
            <a:endParaRPr lang="en-US" b="0" i="0" dirty="0">
              <a:solidFill>
                <a:srgbClr val="27251E"/>
              </a:solidFill>
              <a:effectLst/>
              <a:latin typeface="pplxSerif"/>
            </a:endParaRPr>
          </a:p>
          <a:p>
            <a:pPr algn="l"/>
            <a:r>
              <a:rPr lang="el-GR" b="1" i="0" dirty="0">
                <a:solidFill>
                  <a:srgbClr val="27251E"/>
                </a:solidFill>
                <a:effectLst/>
                <a:latin typeface="pplxSerif"/>
              </a:rPr>
              <a:t>Η συνεισφορά του Πυλώνα</a:t>
            </a:r>
          </a:p>
          <a:p>
            <a:pPr algn="l"/>
            <a:r>
              <a:rPr lang="el-GR" b="0" i="0" dirty="0">
                <a:solidFill>
                  <a:srgbClr val="27251E"/>
                </a:solidFill>
                <a:effectLst/>
                <a:latin typeface="pplxSerif"/>
              </a:rPr>
              <a:t>Ο Πυλώνας 2 υλοποιεί την έννοια των </a:t>
            </a:r>
            <a:r>
              <a:rPr lang="el-GR" b="0" i="0" dirty="0" err="1">
                <a:solidFill>
                  <a:srgbClr val="27251E"/>
                </a:solidFill>
                <a:effectLst/>
                <a:latin typeface="pplxSerif"/>
              </a:rPr>
              <a:t>Nature-based</a:t>
            </a:r>
            <a:r>
              <a:rPr lang="el-GR" b="0" i="0" dirty="0">
                <a:solidFill>
                  <a:srgbClr val="27251E"/>
                </a:solidFill>
                <a:effectLst/>
                <a:latin typeface="pplxSerif"/>
              </a:rPr>
              <a:t> </a:t>
            </a:r>
            <a:r>
              <a:rPr lang="el-GR" b="0" i="0" dirty="0" err="1">
                <a:solidFill>
                  <a:srgbClr val="27251E"/>
                </a:solidFill>
                <a:effectLst/>
                <a:latin typeface="pplxSerif"/>
              </a:rPr>
              <a:t>Solutions</a:t>
            </a:r>
            <a:r>
              <a:rPr lang="el-GR" b="0" i="0" dirty="0">
                <a:solidFill>
                  <a:srgbClr val="27251E"/>
                </a:solidFill>
                <a:effectLst/>
                <a:latin typeface="pplxSerif"/>
              </a:rPr>
              <a:t> (</a:t>
            </a:r>
            <a:r>
              <a:rPr lang="el-GR" b="0" i="0" dirty="0" err="1">
                <a:solidFill>
                  <a:srgbClr val="27251E"/>
                </a:solidFill>
                <a:effectLst/>
                <a:latin typeface="pplxSerif"/>
              </a:rPr>
              <a:t>NbS</a:t>
            </a:r>
            <a:r>
              <a:rPr lang="el-GR" b="0" i="0" dirty="0">
                <a:solidFill>
                  <a:srgbClr val="27251E"/>
                </a:solidFill>
                <a:effectLst/>
                <a:latin typeface="pplxSerif"/>
              </a:rPr>
              <a:t>) στην πιο ολοκληρωμένη της μορφή: δεν είναι απλώς «φύτεψε δένδρα» — είναι ενσωμάτωση φυσικών διεργασιών (υδρολογία, βιολογική ποικιλότητα, ενεργειακοί κύκλοι) στη λογική του αστικού μεταβολισμού. Αυτός ο πυλώνας απαντά άμεσα στις κλιματικές απειλές που αναλύθηκαν προηγουμένως για το προφίλ κινδύνου: θερμική νησίδα, πλημμύρες, ενεργειακή φτώχεια — η λύση δεν είναι εφαρμογή τεχνολογίας αλλά αποκατάσταση φυσικών συστημάτων μέσα στην πόλη.</a:t>
            </a:r>
          </a:p>
          <a:p>
            <a:pPr algn="l"/>
            <a:endParaRPr lang="el-GR" b="0" i="0" dirty="0">
              <a:solidFill>
                <a:srgbClr val="27251E"/>
              </a:solidFill>
              <a:effectLst/>
              <a:latin typeface="pplxSerif"/>
            </a:endParaRP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l-GR" b="0" i="0" dirty="0">
                <a:solidFill>
                  <a:srgbClr val="27251E"/>
                </a:solidFill>
                <a:effectLst/>
                <a:latin typeface="pplxSerif"/>
              </a:rPr>
              <a:t>Ο υπότιτλος — </a:t>
            </a:r>
            <a:r>
              <a:rPr lang="el-GR" b="0" i="1" dirty="0">
                <a:solidFill>
                  <a:srgbClr val="27251E"/>
                </a:solidFill>
                <a:effectLst/>
                <a:latin typeface="pplxSerif"/>
              </a:rPr>
              <a:t>«ετοιμότητα απέναντι σε κρίσεις — </a:t>
            </a:r>
            <a:r>
              <a:rPr lang="el-GR" b="1" i="1" dirty="0">
                <a:solidFill>
                  <a:srgbClr val="27251E"/>
                </a:solidFill>
                <a:effectLst/>
                <a:latin typeface="pplxSerif"/>
              </a:rPr>
              <a:t>θεσμοί, κοινότητες, υποδομές»</a:t>
            </a:r>
            <a:r>
              <a:rPr lang="el-GR" b="1" i="0" dirty="0">
                <a:solidFill>
                  <a:srgbClr val="27251E"/>
                </a:solidFill>
                <a:effectLst/>
                <a:latin typeface="pplxSerif"/>
              </a:rPr>
              <a:t> </a:t>
            </a:r>
            <a:r>
              <a:rPr lang="el-GR" b="0" i="0" dirty="0">
                <a:solidFill>
                  <a:srgbClr val="27251E"/>
                </a:solidFill>
                <a:effectLst/>
                <a:latin typeface="pplxSerif"/>
              </a:rPr>
              <a:t>— αποτυπώνει μια τριμερή λογική: η ετοιμότητα δεν είναι μόνο τεχνικό ζήτημα (υποδομές) αλλά απαιτεί παράλληλα θεσμική οργάνωση και κοινωνική ικανότητα. Είναι ο πυλώνας που συνδέεται πιο άμεσα με την κλασική έννοια της «</a:t>
            </a:r>
            <a:r>
              <a:rPr lang="el-GR" b="0" i="0" dirty="0" err="1">
                <a:solidFill>
                  <a:srgbClr val="27251E"/>
                </a:solidFill>
                <a:effectLst/>
                <a:latin typeface="pplxSerif"/>
              </a:rPr>
              <a:t>disaster</a:t>
            </a:r>
            <a:r>
              <a:rPr lang="el-GR" b="0" i="0" dirty="0">
                <a:solidFill>
                  <a:srgbClr val="27251E"/>
                </a:solidFill>
                <a:effectLst/>
                <a:latin typeface="pplxSerif"/>
              </a:rPr>
              <a:t> </a:t>
            </a:r>
            <a:r>
              <a:rPr lang="el-GR" b="0" i="0" dirty="0" err="1">
                <a:solidFill>
                  <a:srgbClr val="27251E"/>
                </a:solidFill>
                <a:effectLst/>
                <a:latin typeface="pplxSerif"/>
              </a:rPr>
              <a:t>resilience</a:t>
            </a:r>
            <a:r>
              <a:rPr lang="el-GR" b="0" i="0" dirty="0">
                <a:solidFill>
                  <a:srgbClr val="27251E"/>
                </a:solidFill>
                <a:effectLst/>
                <a:latin typeface="pplxSerif"/>
              </a:rPr>
              <a:t>». Δηλαδή της ανθεκτικότητας σε καταστροφές.</a:t>
            </a:r>
          </a:p>
          <a:p>
            <a:pPr algn="l"/>
            <a:r>
              <a:rPr lang="el-GR" b="1" i="0" dirty="0">
                <a:solidFill>
                  <a:srgbClr val="27251E"/>
                </a:solidFill>
                <a:effectLst/>
                <a:latin typeface="pplxSerif"/>
              </a:rPr>
              <a:t>Α — Σχεδιασμός Κρίσεων</a:t>
            </a:r>
          </a:p>
          <a:p>
            <a:pPr algn="l"/>
            <a:r>
              <a:rPr lang="el-GR" b="0" i="0" dirty="0">
                <a:solidFill>
                  <a:srgbClr val="27251E"/>
                </a:solidFill>
                <a:effectLst/>
                <a:latin typeface="pplxSerif"/>
              </a:rPr>
              <a:t>Σχέδια ετοιμότητας &amp; διαχείρισης κρίσεων: Δεν αρκεί να υπάρχει ένα σχέδιο «στο συρτάρι» — χρειάζεται τακτική ενημέρωση, εκπαίδευση στελεχών, ασκήσεις προσομοίωσης. Η Αθήνα εδώ επιδιώκει να περάσει από την αντιδραστική («ξυπνάμε όταν συμβεί κάτι») στην προληπτική λογική.</a:t>
            </a:r>
          </a:p>
          <a:p>
            <a:pPr algn="l"/>
            <a:r>
              <a:rPr lang="el-GR" b="0" i="0" dirty="0">
                <a:solidFill>
                  <a:srgbClr val="27251E"/>
                </a:solidFill>
                <a:effectLst/>
                <a:latin typeface="pplxSerif"/>
              </a:rPr>
              <a:t>Χάραξη πολιτικών με βάση πιθανά σενάρια: </a:t>
            </a:r>
            <a:r>
              <a:rPr lang="el-GR" b="0" i="0" dirty="0" err="1">
                <a:solidFill>
                  <a:srgbClr val="27251E"/>
                </a:solidFill>
                <a:effectLst/>
                <a:latin typeface="pplxSerif"/>
              </a:rPr>
              <a:t>Scenario</a:t>
            </a:r>
            <a:r>
              <a:rPr lang="el-GR" b="0" i="0" dirty="0">
                <a:solidFill>
                  <a:srgbClr val="27251E"/>
                </a:solidFill>
                <a:effectLst/>
                <a:latin typeface="pplxSerif"/>
              </a:rPr>
              <a:t> </a:t>
            </a:r>
            <a:r>
              <a:rPr lang="el-GR" b="0" i="0" dirty="0" err="1">
                <a:solidFill>
                  <a:srgbClr val="27251E"/>
                </a:solidFill>
                <a:effectLst/>
                <a:latin typeface="pplxSerif"/>
              </a:rPr>
              <a:t>planning</a:t>
            </a:r>
            <a:r>
              <a:rPr lang="el-GR" b="0" i="0" dirty="0">
                <a:solidFill>
                  <a:srgbClr val="27251E"/>
                </a:solidFill>
                <a:effectLst/>
                <a:latin typeface="pplxSerif"/>
              </a:rPr>
              <a:t> — μεθοδολογία που χρησιμοποιείται ευρέως σε στρατιωτικές, επιχειρηματικές και αστικές εφαρμογές. Αντί να σχεδιάζεις για ένα πιθανό μέλλον, φτιάχνεις πολιτικές που λειτουργούν σε πολλά πιθανά σενάρια: σεισμός, ακραία ζέστη, πανδημία, μαζική μετανάστευση. Αυτή η προσέγγιση κάνει τον σχεδιασμό πιο ανθεκτικό στην αβεβαιότητα.</a:t>
            </a:r>
          </a:p>
          <a:p>
            <a:pPr algn="l"/>
            <a:r>
              <a:rPr lang="el-GR" b="0" i="0" dirty="0">
                <a:solidFill>
                  <a:srgbClr val="27251E"/>
                </a:solidFill>
                <a:effectLst/>
                <a:latin typeface="pplxSerif"/>
              </a:rPr>
              <a:t>Μελέτες ανθεκτικότητας: Αναλυτικές μελέτες ευπάθειας ανά τομέα (ενέργεια, νερό, τρόφιμα, υγεία, μεταφορές) — εντοπισμός των «αδύνατων κρίκων» στα συστήματα της πόλης πριν αυτοί σπάσουν. Η Αθήνα ανέθεσε τέτοιες μελέτες σε συνεργασία με το ΕΜΠ και διεθνείς οργανισμούς.</a:t>
            </a:r>
          </a:p>
          <a:p>
            <a:pPr algn="l"/>
            <a:r>
              <a:rPr lang="el-GR" b="0" i="0" dirty="0">
                <a:solidFill>
                  <a:srgbClr val="27251E"/>
                </a:solidFill>
                <a:effectLst/>
                <a:latin typeface="pplxSerif"/>
              </a:rPr>
              <a:t>Μητροπολιτική Αθήνα &amp; θεσμικές μεταρρυθμίσεις: Ένα από τα πιο σύνθετα ζητήματα — η Αθήνα ως μητροπολιτική περιοχή περιλαμβάνει δεκάδες δήμους χωρίς ενιαία διακυβέρνηση. Οι θεσμικές μεταρρυθμίσεις αφορούν στη δημιουργία μηχανισμών συντονισμού μεταξύ Δήμου Αθηναίων, περιφερειακών δήμων, Περιφέρειας Αττικής και κεντρικής κυβέρνησης — ακριβώς αυτή η «θεσμική πολυπλοκότητα» που αναφέρθηκε και προηγουμένως.</a:t>
            </a:r>
          </a:p>
          <a:p>
            <a:pPr algn="l"/>
            <a:r>
              <a:rPr lang="el-GR" b="1" i="0" dirty="0">
                <a:solidFill>
                  <a:srgbClr val="27251E"/>
                </a:solidFill>
                <a:effectLst/>
                <a:latin typeface="pplxSerif"/>
              </a:rPr>
              <a:t>Β — Τοπικές Κοινότητες</a:t>
            </a:r>
          </a:p>
          <a:p>
            <a:pPr algn="l"/>
            <a:r>
              <a:rPr lang="el-GR" b="0" i="0" dirty="0">
                <a:solidFill>
                  <a:srgbClr val="27251E"/>
                </a:solidFill>
                <a:effectLst/>
                <a:latin typeface="pplxSerif"/>
              </a:rPr>
              <a:t>Δίκτυο δημοτικών γειτονιών: Οργανωμένη δομή τοπικής εκπροσώπησης — συμβούλια γειτονιάς, τοπικοί συντονιστές, χάρτες κοινοτικών πόρων. Όταν ανακύψει μια κρίση η γειτονιά είναι η πρώτη γραμμή απόκρισης, πριν φτάσουν οι κρατικές υπηρεσίες.</a:t>
            </a:r>
          </a:p>
          <a:p>
            <a:pPr algn="l"/>
            <a:r>
              <a:rPr lang="el-GR" b="0" i="0" dirty="0">
                <a:solidFill>
                  <a:srgbClr val="27251E"/>
                </a:solidFill>
                <a:effectLst/>
                <a:latin typeface="pplxSerif"/>
              </a:rPr>
              <a:t>Ενδυνάμωση διοικητικών λειτουργιών δήμου: Με αποκέντρωση αρμοδιοτήτων — δημοτικές κοινότητες με αυξημένες εξουσίες και πόρους για τοπικές αποφάσεις. Αυτό μειώνει την εξάρτηση από το κεντρικό δημαρχείο και επιταχύνει την απόκριση.</a:t>
            </a:r>
          </a:p>
          <a:p>
            <a:pPr algn="l"/>
            <a:r>
              <a:rPr lang="el-GR" b="0" i="0" dirty="0">
                <a:solidFill>
                  <a:srgbClr val="27251E"/>
                </a:solidFill>
                <a:effectLst/>
                <a:latin typeface="pplxSerif"/>
              </a:rPr>
              <a:t>Κοινωνική υποστήριξη ευπαθών ομάδων: Χαρτογράφηση και ενεργοποίηση δικτύου υποστήριξης για ηλικιωμένους, </a:t>
            </a:r>
            <a:r>
              <a:rPr lang="el-GR" b="0" i="0" dirty="0" err="1">
                <a:solidFill>
                  <a:srgbClr val="27251E"/>
                </a:solidFill>
                <a:effectLst/>
                <a:latin typeface="pplxSerif"/>
              </a:rPr>
              <a:t>ΑμεΑ</a:t>
            </a:r>
            <a:r>
              <a:rPr lang="el-GR" b="0" i="0" dirty="0">
                <a:solidFill>
                  <a:srgbClr val="27251E"/>
                </a:solidFill>
                <a:effectLst/>
                <a:latin typeface="pplxSerif"/>
              </a:rPr>
              <a:t>, μόνους γονείς, άστεγους — ομάδες που δεν έχουν ικανότητα αυτοπροστασίας σε κρίση. Η Αθήνα ανέπτυξε σύστημα καταγραφής ευάλωτων κατοίκων ανά γειτονιά.</a:t>
            </a:r>
          </a:p>
          <a:p>
            <a:pPr algn="l"/>
            <a:r>
              <a:rPr lang="el-GR" b="1" i="0" dirty="0">
                <a:solidFill>
                  <a:srgbClr val="27251E"/>
                </a:solidFill>
                <a:effectLst/>
                <a:latin typeface="pplxSerif"/>
              </a:rPr>
              <a:t>Γ — Τοπικές Συνεργασίες</a:t>
            </a:r>
          </a:p>
          <a:p>
            <a:pPr algn="l"/>
            <a:r>
              <a:rPr lang="el-GR" b="0" i="0" dirty="0">
                <a:solidFill>
                  <a:srgbClr val="27251E"/>
                </a:solidFill>
                <a:effectLst/>
                <a:latin typeface="pplxSerif"/>
              </a:rPr>
              <a:t>Σχολεία ανοιχτά στη γειτονιά και κοινωνία: Αυτό σημαίνει τη μετατροπή των σχολείων σε κοινοτικά κέντρα — ανοικτά και εκτός ωρών διδασκαλίας για δραστηριότητες γειτονιάς. Σε κρίση τα σχολεία λειτουργούν ως χώροι συνάθροισης και έκτακτης στέγασης. Αυτή η διπλή λειτουργία αυξάνει δραματικά την ανθεκτικότητα σε τοπικό επίπεδο.</a:t>
            </a:r>
          </a:p>
          <a:p>
            <a:pPr algn="l"/>
            <a:r>
              <a:rPr lang="el-GR" b="0" i="0" dirty="0">
                <a:solidFill>
                  <a:srgbClr val="27251E"/>
                </a:solidFill>
                <a:effectLst/>
                <a:latin typeface="pplxSerif"/>
              </a:rPr>
              <a:t>Σχέδια δράσης για ένταξη μεταναστών: Η εμπειρία 2015–16 έδειξε ότι η κοινωνική ανθεκτικότητα εξαρτάται από την ικανότητα ένταξης </a:t>
            </a:r>
            <a:r>
              <a:rPr lang="el-GR" b="0" i="0" dirty="0" err="1">
                <a:solidFill>
                  <a:srgbClr val="27251E"/>
                </a:solidFill>
                <a:effectLst/>
                <a:latin typeface="pplxSerif"/>
              </a:rPr>
              <a:t>νεοαφιχθέντων</a:t>
            </a:r>
            <a:r>
              <a:rPr lang="el-GR" b="0" i="0" dirty="0">
                <a:solidFill>
                  <a:srgbClr val="27251E"/>
                </a:solidFill>
                <a:effectLst/>
                <a:latin typeface="pplxSerif"/>
              </a:rPr>
              <a:t>. Σχέδια γλωσσικής εκπαίδευσης, νομικής υποστήριξη και ένταξης στην αγορά εργασίας — μειώνουν τη μακροχρόνια κοινωνική ένταση και αυξάνουν τους διαθέσιμους πόρους της πόλης.</a:t>
            </a:r>
          </a:p>
          <a:p>
            <a:pPr algn="l"/>
            <a:r>
              <a:rPr lang="el-GR" b="0" i="0" dirty="0">
                <a:solidFill>
                  <a:srgbClr val="27251E"/>
                </a:solidFill>
                <a:effectLst/>
                <a:latin typeface="pplxSerif"/>
              </a:rPr>
              <a:t>Ενίσχυση κοινωνικής συνοχής: Με δράσεις γεφύρωσης μεταξύ διαφορετικών κοινωνικών ομάδων — πολιτιστικές εκδηλώσεις, συνεργατικά έργα γειτονιάς, </a:t>
            </a:r>
            <a:r>
              <a:rPr lang="el-GR" b="0" i="0" dirty="0" err="1">
                <a:solidFill>
                  <a:srgbClr val="27251E"/>
                </a:solidFill>
                <a:effectLst/>
                <a:latin typeface="pplxSerif"/>
              </a:rPr>
              <a:t>διαγενεακές</a:t>
            </a:r>
            <a:r>
              <a:rPr lang="el-GR" b="0" i="0" dirty="0">
                <a:solidFill>
                  <a:srgbClr val="27251E"/>
                </a:solidFill>
                <a:effectLst/>
                <a:latin typeface="pplxSerif"/>
              </a:rPr>
              <a:t> πρωτοβουλίες. Η κοινωνική συνοχή δεν είναι «</a:t>
            </a:r>
            <a:r>
              <a:rPr lang="el-GR" b="0" i="0" dirty="0" err="1">
                <a:solidFill>
                  <a:srgbClr val="27251E"/>
                </a:solidFill>
                <a:effectLst/>
                <a:latin typeface="pplxSerif"/>
              </a:rPr>
              <a:t>soft</a:t>
            </a:r>
            <a:r>
              <a:rPr lang="el-GR" b="0" i="0" dirty="0">
                <a:solidFill>
                  <a:srgbClr val="27251E"/>
                </a:solidFill>
                <a:effectLst/>
                <a:latin typeface="pplxSerif"/>
              </a:rPr>
              <a:t>» ζήτημα — είναι αποδεδειγμένα ο ισχυρότερος παράγοντας που προσδιορίζει την ταχύτητα ανάκαμψης μετά από φυσική καταστροφή.</a:t>
            </a:r>
          </a:p>
          <a:p>
            <a:pPr algn="l"/>
            <a:r>
              <a:rPr lang="el-GR" b="1" i="0" dirty="0">
                <a:solidFill>
                  <a:srgbClr val="27251E"/>
                </a:solidFill>
                <a:effectLst/>
                <a:latin typeface="pplxSerif"/>
              </a:rPr>
              <a:t>Μείζον Έργο: Απόσυρση Παλαιών Κτιρίων</a:t>
            </a:r>
          </a:p>
          <a:p>
            <a:pPr algn="l"/>
            <a:r>
              <a:rPr lang="el-GR" b="0" i="0" dirty="0">
                <a:solidFill>
                  <a:srgbClr val="27251E"/>
                </a:solidFill>
                <a:effectLst/>
                <a:latin typeface="pplxSerif"/>
              </a:rPr>
              <a:t>Αυτή είναι η πιο φιλόδοξη και πολύπλοκη παρέμβαση ολόκληρης της Στρατηγικής 2030:</a:t>
            </a:r>
          </a:p>
          <a:p>
            <a:pPr algn="l"/>
            <a:r>
              <a:rPr lang="el-GR" b="0" i="0" dirty="0">
                <a:solidFill>
                  <a:srgbClr val="27251E"/>
                </a:solidFill>
                <a:effectLst/>
                <a:latin typeface="pplxSerif"/>
              </a:rPr>
              <a:t>Σεισμικός κίνδυνος — 6η θέση παγκοσμίως: Η Αθήνα βρίσκεται σε μία από τις πιο σεισμικά ενεργές ζώνες της Ευρώπης. Ο σεισμός του 1999 (5,9 Ρίχτερ, 143 νεκροί) ανέδειξε ότι χιλιάδες κτίρια δεν πληρούν αντισεισμικές προδιαγραφές — κυρίως πολυκατοικίες της δεκαετίας 1950–1980, πριν από τον αυστηρό αντισεισμικό κανονισμό του 1985.</a:t>
            </a:r>
          </a:p>
          <a:p>
            <a:pPr algn="l"/>
            <a:r>
              <a:rPr lang="el-GR" b="0" i="0" dirty="0">
                <a:solidFill>
                  <a:srgbClr val="27251E"/>
                </a:solidFill>
                <a:effectLst/>
                <a:latin typeface="pplxSerif"/>
              </a:rPr>
              <a:t>Πρόγραμμα εκτίμησης επικινδυνότητας: Με συστηματική αξιολόγηση κτιριακού αποθέματος — στατική επάρκεια, παλαιότητα, κατάσταση θεμελίωσης. Απαιτείται χαρτογράφηση των επικίνδυνων κτιρίων ανά γειτονιά. Αυτό μόνο αποτελεί τεράστιο διοικητικό εγχείρημα για μια πόλη με &gt;400.000 κτίρια.</a:t>
            </a:r>
          </a:p>
          <a:p>
            <a:pPr algn="l"/>
            <a:r>
              <a:rPr lang="el-GR" b="0" i="0" dirty="0">
                <a:solidFill>
                  <a:srgbClr val="27251E"/>
                </a:solidFill>
                <a:effectLst/>
                <a:latin typeface="pplxSerif"/>
              </a:rPr>
              <a:t>Απόσυρση ανθεκτικά επικίνδυνων κτιρίων: Το δυσκολότερο βήμα — απαιτεί νομοθετικό πλαίσιο αποζημίωσης, χρηματοδοτικούς μηχανισμούς, εναλλακτικές στέγασης για τους κατοίκους. Στην πράξη είναι εξαιρετικά αργή διαδικασία λόγω ιδιοκτησιακών δικαιωμάτων και πολιτικής αντίστασης.</a:t>
            </a:r>
          </a:p>
          <a:p>
            <a:pPr algn="l"/>
            <a:r>
              <a:rPr lang="el-GR" b="0" i="0" dirty="0">
                <a:solidFill>
                  <a:srgbClr val="27251E"/>
                </a:solidFill>
                <a:effectLst/>
                <a:latin typeface="pplxSerif"/>
              </a:rPr>
              <a:t>Το έργο αυτό συνδέει άμεσα τον Πυλώνα 3 με τον Πυλώνα 1 (κοινωνική δικαιοσύνη): τα επισφαλή κτίρια βρίσκονται κυρίως σε φτωχές γειτονιές όπου οι κάτοικοι δεν έχουν πόρους για ανακαίνιση — η απόσυρση χωρίς επαρκή αποζημίωση και στέγαση θα επιδείνωνε την κοινωνική ανισότητα.</a:t>
            </a:r>
          </a:p>
          <a:p>
            <a:pPr algn="l"/>
            <a:r>
              <a:rPr lang="el-GR" b="1" i="0" dirty="0">
                <a:solidFill>
                  <a:srgbClr val="27251E"/>
                </a:solidFill>
                <a:effectLst/>
                <a:latin typeface="pplxSerif"/>
              </a:rPr>
              <a:t>Η συνεισφορά του Πυλώνα</a:t>
            </a:r>
          </a:p>
          <a:p>
            <a:pPr algn="l"/>
            <a:r>
              <a:rPr lang="el-GR" b="0" i="0" dirty="0">
                <a:solidFill>
                  <a:srgbClr val="27251E"/>
                </a:solidFill>
                <a:effectLst/>
                <a:latin typeface="pplxSerif"/>
              </a:rPr>
              <a:t>Ο Πυλώνας 3 υλοποιεί αυτό που στη βιβλιογραφία αποκαλείται «</a:t>
            </a:r>
            <a:r>
              <a:rPr lang="el-GR" b="0" i="0" dirty="0" err="1">
                <a:solidFill>
                  <a:srgbClr val="27251E"/>
                </a:solidFill>
                <a:effectLst/>
                <a:latin typeface="pplxSerif"/>
              </a:rPr>
              <a:t>anticipatory</a:t>
            </a:r>
            <a:r>
              <a:rPr lang="el-GR" b="0" i="0" dirty="0">
                <a:solidFill>
                  <a:srgbClr val="27251E"/>
                </a:solidFill>
                <a:effectLst/>
                <a:latin typeface="pplxSerif"/>
              </a:rPr>
              <a:t> </a:t>
            </a:r>
            <a:r>
              <a:rPr lang="el-GR" b="0" i="0" dirty="0" err="1">
                <a:solidFill>
                  <a:srgbClr val="27251E"/>
                </a:solidFill>
                <a:effectLst/>
                <a:latin typeface="pplxSerif"/>
              </a:rPr>
              <a:t>governance</a:t>
            </a:r>
            <a:r>
              <a:rPr lang="el-GR" b="0" i="0" dirty="0">
                <a:solidFill>
                  <a:srgbClr val="27251E"/>
                </a:solidFill>
                <a:effectLst/>
                <a:latin typeface="pplxSerif"/>
              </a:rPr>
              <a:t>»: η διακυβέρνηση που δεν αντιδρά στις κρίσεις αλλά τις προβλέπει και διαμορφώνει τις συνθήκες ώστε να μην γίνουν καταστροφικές. Είναι ο πιο «θεσμικά απαιτητικός» πυλώνας — δεν αρκεί να φυτέψεις δένδρα ή να χτίσεις έργα, χρειάζεται να αλλάξεις τον τρόπο που λειτουργεί η διακυβέρνηση της πόλης σε βάθος χρόνου.</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l-GR" b="0" i="0" dirty="0">
                <a:solidFill>
                  <a:srgbClr val="27251E"/>
                </a:solidFill>
                <a:effectLst/>
                <a:latin typeface="pplxSerif"/>
              </a:rPr>
              <a:t>Ο υπότιτλος — </a:t>
            </a:r>
            <a:r>
              <a:rPr lang="el-GR" b="0" i="1" dirty="0">
                <a:solidFill>
                  <a:srgbClr val="27251E"/>
                </a:solidFill>
                <a:effectLst/>
                <a:latin typeface="pplxSerif"/>
              </a:rPr>
              <a:t>«οικονομία, πολιτισμός, ταυτότητα και κοινωνική συνοχή»</a:t>
            </a:r>
            <a:r>
              <a:rPr lang="el-GR" b="0" i="0" dirty="0">
                <a:solidFill>
                  <a:srgbClr val="27251E"/>
                </a:solidFill>
                <a:effectLst/>
                <a:latin typeface="pplxSerif"/>
              </a:rPr>
              <a:t> — τοποθετεί τον τέταρτο πυλώνα σε μια διαφορετική λογική από τους τρεις προηγούμενους. Δεν αντιμετωπίζει συγκεκριμένους κινδύνους (κλίμα, σεισμός, διακυβέρνηση) αλλά ασχολείται με το ερώτημα: τι κάνει μια πόλη </a:t>
            </a:r>
            <a:r>
              <a:rPr lang="el-GR" b="0" i="0" dirty="0" err="1">
                <a:solidFill>
                  <a:srgbClr val="27251E"/>
                </a:solidFill>
                <a:effectLst/>
                <a:latin typeface="pplxSerif"/>
              </a:rPr>
              <a:t>αξιοβίωτη</a:t>
            </a:r>
            <a:r>
              <a:rPr lang="el-GR" b="0" i="0" dirty="0">
                <a:solidFill>
                  <a:srgbClr val="27251E"/>
                </a:solidFill>
                <a:effectLst/>
                <a:latin typeface="pplxSerif"/>
              </a:rPr>
              <a:t> και συνεκτική; Η λογική είναι ότι μια πόλη χωρίς οικονομική ζωτικότητα, πολιτισμό και κοινωνική συνοχή δεν έχει λόγο να γίνει ανθεκτική — η ανθεκτικότητα υπηρετεί τη ζωή, όχι μόνο την επιβίωση.</a:t>
            </a:r>
          </a:p>
          <a:p>
            <a:pPr algn="l"/>
            <a:r>
              <a:rPr lang="el-GR" b="1" i="0" dirty="0">
                <a:solidFill>
                  <a:srgbClr val="27251E"/>
                </a:solidFill>
                <a:effectLst/>
                <a:latin typeface="pplxSerif"/>
              </a:rPr>
              <a:t>Α — Ταυτότητα Πόλης</a:t>
            </a:r>
          </a:p>
          <a:p>
            <a:pPr algn="l"/>
            <a:r>
              <a:rPr lang="el-GR" b="0" i="0" dirty="0">
                <a:solidFill>
                  <a:srgbClr val="27251E"/>
                </a:solidFill>
                <a:effectLst/>
                <a:latin typeface="pplxSerif"/>
              </a:rPr>
              <a:t>Κάρτα κατοίκου της Αθήνας: Ένα από τα πιο καινοτόμα εργαλεία του πυλώνα. Η κάρτα παρέχει σε μόνιμους κατοίκους (όχι μόνο ιδιοκτήτες, αλλά και ενοικιαστές, μετανάστες με νόμιμη παραμονή) εκπτώσεις  πρόσβασης σε πολιτιστικές εκδηλώσεις, αθλητικές εγκαταστάσεις, μουσεία, δημοτικές υπηρεσίες. Η ταυτότητα «είμαι Αθηναίος/α» γίνεται συγκεκριμένη και πρακτική — δεν αφορά μόνο στην καταγωγή αλλά στην ενεργή συμμετοχή στη ζωή της πόλης. Η ανθεκτικότητα εδώ αποδεικνύεται διότι οι κάτοικοι που αισθάνονται δεσμό με την πόλη τους είναι πιο πιθανό να συμμετάσχουν σε εθελοντισμό και αλληλοβοήθεια κατά τη διάρκεια μιας κρίσης.</a:t>
            </a:r>
          </a:p>
          <a:p>
            <a:pPr algn="l"/>
            <a:r>
              <a:rPr lang="el-GR" b="0" i="0" dirty="0">
                <a:solidFill>
                  <a:srgbClr val="27251E"/>
                </a:solidFill>
                <a:effectLst/>
                <a:latin typeface="pplxSerif"/>
              </a:rPr>
              <a:t>Στρατηγικό σχέδιο δημιουργικής οικονομίας: Η Αθήνα επιχειρεί τη μετάβαση από οικονομία βασισμένη στον τουρισμό και την κατανάλωση σε οικονομία βασισμένη στη δημιουργικότητα και την καινοτομία — τέχνη, σχεδιασμός, ψηφιακές βιομηχανίες, </a:t>
            </a:r>
            <a:r>
              <a:rPr lang="el-GR" b="0" i="0" dirty="0" err="1">
                <a:solidFill>
                  <a:srgbClr val="27251E"/>
                </a:solidFill>
                <a:effectLst/>
                <a:latin typeface="pplxSerif"/>
              </a:rPr>
              <a:t>start-ups</a:t>
            </a:r>
            <a:r>
              <a:rPr lang="el-GR" b="0" i="0" dirty="0">
                <a:solidFill>
                  <a:srgbClr val="27251E"/>
                </a:solidFill>
                <a:effectLst/>
                <a:latin typeface="pplxSerif"/>
              </a:rPr>
              <a:t>, γαστρονομία. Αυτό δεν είναι απλώς οικονομική ανάπτυξη — είναι ανθεκτικότητα απέναντι στην οικονομική μονοκαλλιέργεια του τουρισμού.</a:t>
            </a:r>
          </a:p>
          <a:p>
            <a:pPr algn="l"/>
            <a:r>
              <a:rPr lang="el-GR" b="0" i="0" dirty="0">
                <a:solidFill>
                  <a:srgbClr val="27251E"/>
                </a:solidFill>
                <a:effectLst/>
                <a:latin typeface="pplxSerif"/>
              </a:rPr>
              <a:t>Ολιστική ταυτότητα "This </a:t>
            </a:r>
            <a:r>
              <a:rPr lang="el-GR" b="0" i="0" dirty="0" err="1">
                <a:solidFill>
                  <a:srgbClr val="27251E"/>
                </a:solidFill>
                <a:effectLst/>
                <a:latin typeface="pplxSerif"/>
              </a:rPr>
              <a:t>is</a:t>
            </a:r>
            <a:r>
              <a:rPr lang="el-GR" b="0" i="0" dirty="0">
                <a:solidFill>
                  <a:srgbClr val="27251E"/>
                </a:solidFill>
                <a:effectLst/>
                <a:latin typeface="pplxSerif"/>
              </a:rPr>
              <a:t> </a:t>
            </a:r>
            <a:r>
              <a:rPr lang="el-GR" b="0" i="0" dirty="0" err="1">
                <a:solidFill>
                  <a:srgbClr val="27251E"/>
                </a:solidFill>
                <a:effectLst/>
                <a:latin typeface="pplxSerif"/>
              </a:rPr>
              <a:t>Athens</a:t>
            </a:r>
            <a:r>
              <a:rPr lang="el-GR" b="0" i="0" dirty="0">
                <a:solidFill>
                  <a:srgbClr val="27251E"/>
                </a:solidFill>
                <a:effectLst/>
                <a:latin typeface="pplxSerif"/>
              </a:rPr>
              <a:t>": Διεθνής καμπάνια αστικού </a:t>
            </a:r>
            <a:r>
              <a:rPr lang="el-GR" b="0" i="0" dirty="0" err="1">
                <a:solidFill>
                  <a:srgbClr val="27251E"/>
                </a:solidFill>
                <a:effectLst/>
                <a:latin typeface="pplxSerif"/>
              </a:rPr>
              <a:t>branding</a:t>
            </a:r>
            <a:r>
              <a:rPr lang="el-GR" b="0" i="0" dirty="0">
                <a:solidFill>
                  <a:srgbClr val="27251E"/>
                </a:solidFill>
                <a:effectLst/>
                <a:latin typeface="pplxSerif"/>
              </a:rPr>
              <a:t> — αλλά με βάθος. Δεν πρόκειται για απλό μάρκετινγκ, αλλά για επανατοποθέτηση της Αθήνας στον παγκόσμιο χάρτη ως πόλης δημιουργικότητας, ανθεκτικότητας και ανοιχτής κοινωνίας. Μετά τη δεκαετία της κρίσης, η πόλη επιχειρεί να ξαναγράψει τη δική της αφήγηση.</a:t>
            </a:r>
          </a:p>
          <a:p>
            <a:pPr algn="l"/>
            <a:r>
              <a:rPr lang="el-GR" b="0" i="0" dirty="0">
                <a:solidFill>
                  <a:srgbClr val="27251E"/>
                </a:solidFill>
                <a:effectLst/>
                <a:latin typeface="pplxSerif"/>
              </a:rPr>
              <a:t>Πράσινοι &amp; πολιτιστικοί αστικοί διάδρομοι (μείζον έργο): Αναφέρεται ρητά ως «μείζον έργο» — και αναλύεται περαιτέρω παρακάτω. Σ’ αυτό το σημείο μόνο να πούμε ότι προωθεί τη Σύνδεση αρχαιολογικών χώρων (Ακρόπολη, </a:t>
            </a:r>
            <a:r>
              <a:rPr lang="el-GR" b="0" i="0" dirty="0" err="1">
                <a:solidFill>
                  <a:srgbClr val="27251E"/>
                </a:solidFill>
                <a:effectLst/>
                <a:latin typeface="pplxSerif"/>
              </a:rPr>
              <a:t>Κεραμεικός</a:t>
            </a:r>
            <a:r>
              <a:rPr lang="el-GR" b="0" i="0" dirty="0">
                <a:solidFill>
                  <a:srgbClr val="27251E"/>
                </a:solidFill>
                <a:effectLst/>
                <a:latin typeface="pplxSerif"/>
              </a:rPr>
              <a:t>, Αρχαία Αγορά, Λυκαβηττός) με νέους πράσινους διαδρόμους. Η σύμπτωση πολιτισμού και φύσης δεν είναι τυχαία — αποτελεί χαρακτηριστικό στοιχείο της αθηναϊκής ανθεκτικότητας.</a:t>
            </a:r>
          </a:p>
          <a:p>
            <a:pPr algn="l"/>
            <a:r>
              <a:rPr lang="el-GR" b="1" i="0" dirty="0">
                <a:solidFill>
                  <a:srgbClr val="27251E"/>
                </a:solidFill>
                <a:effectLst/>
                <a:latin typeface="pplxSerif"/>
              </a:rPr>
              <a:t>Β — Απασχόληση &amp; Πόροι</a:t>
            </a:r>
          </a:p>
          <a:p>
            <a:pPr algn="l"/>
            <a:r>
              <a:rPr lang="el-GR" b="1" i="0" dirty="0">
                <a:solidFill>
                  <a:srgbClr val="27251E"/>
                </a:solidFill>
                <a:effectLst/>
                <a:latin typeface="pplxSerif"/>
              </a:rPr>
              <a:t>Κοινωνικές επιχειρήσεις για ένταξη ευπαθών ομάδων: </a:t>
            </a:r>
            <a:r>
              <a:rPr lang="el-GR" b="0" i="0" dirty="0">
                <a:solidFill>
                  <a:srgbClr val="27251E"/>
                </a:solidFill>
                <a:effectLst/>
                <a:latin typeface="pplxSerif"/>
              </a:rPr>
              <a:t>Εδώ έχουμε ένα Μοντέλο που συνδυάζει οικονομική δραστηριότητα με κοινωνικό σκοπό —πρόκειται για επιχειρήσεις που απασχολούν μακροχρόνια άνεργους, πρώην </a:t>
            </a:r>
            <a:r>
              <a:rPr lang="el-GR" b="0" i="0" dirty="0" err="1">
                <a:solidFill>
                  <a:srgbClr val="27251E"/>
                </a:solidFill>
                <a:effectLst/>
                <a:latin typeface="pplxSerif"/>
              </a:rPr>
              <a:t>τοξικοεξαρτημένους</a:t>
            </a:r>
            <a:r>
              <a:rPr lang="el-GR" b="0" i="0" dirty="0">
                <a:solidFill>
                  <a:srgbClr val="27251E"/>
                </a:solidFill>
                <a:effectLst/>
                <a:latin typeface="pplxSerif"/>
              </a:rPr>
              <a:t>, πρόσφυγες, </a:t>
            </a:r>
            <a:r>
              <a:rPr lang="el-GR" b="0" i="0" dirty="0" err="1">
                <a:solidFill>
                  <a:srgbClr val="27251E"/>
                </a:solidFill>
                <a:effectLst/>
                <a:latin typeface="pplxSerif"/>
              </a:rPr>
              <a:t>ΑμεΑ</a:t>
            </a:r>
            <a:r>
              <a:rPr lang="el-GR" b="0" i="0" dirty="0">
                <a:solidFill>
                  <a:srgbClr val="27251E"/>
                </a:solidFill>
                <a:effectLst/>
                <a:latin typeface="pplxSerif"/>
              </a:rPr>
              <a:t>. Στην ανθεκτικότητα: η οικονομική ένταξη μειώνει την κοινωνική ευπάθεια και δημιουργεί τοπικές οικονομίες λιγότερο εξαρτημένες από εξωτερικούς κύκλους.</a:t>
            </a:r>
          </a:p>
          <a:p>
            <a:pPr algn="l"/>
            <a:r>
              <a:rPr lang="el-GR" b="1" i="0" dirty="0">
                <a:solidFill>
                  <a:srgbClr val="27251E"/>
                </a:solidFill>
                <a:effectLst/>
                <a:latin typeface="pplxSerif"/>
              </a:rPr>
              <a:t>Δημιουργικές χρήσεις αναξιοποίητων χώρων</a:t>
            </a:r>
            <a:r>
              <a:rPr lang="el-GR" b="0" i="0" dirty="0">
                <a:solidFill>
                  <a:srgbClr val="27251E"/>
                </a:solidFill>
                <a:effectLst/>
                <a:latin typeface="pplxSerif"/>
              </a:rPr>
              <a:t>: Κενά καταστήματα, εγκαταλελειμμένα κτίρια, ανενεργά εργοστάσια — η κρίση άφησε πίσω της χιλιάδες τέτοιους χώρους. Η Στρατηγική προβλέπει μετατροπή τους σε εργαστήρια, </a:t>
            </a:r>
            <a:r>
              <a:rPr lang="el-GR" b="0" i="0" dirty="0" err="1">
                <a:solidFill>
                  <a:srgbClr val="27251E"/>
                </a:solidFill>
                <a:effectLst/>
                <a:latin typeface="pplxSerif"/>
              </a:rPr>
              <a:t>coworking</a:t>
            </a:r>
            <a:r>
              <a:rPr lang="el-GR" b="0" i="0" dirty="0">
                <a:solidFill>
                  <a:srgbClr val="27251E"/>
                </a:solidFill>
                <a:effectLst/>
                <a:latin typeface="pplxSerif"/>
              </a:rPr>
              <a:t> </a:t>
            </a:r>
            <a:r>
              <a:rPr lang="el-GR" b="0" i="0" dirty="0" err="1">
                <a:solidFill>
                  <a:srgbClr val="27251E"/>
                </a:solidFill>
                <a:effectLst/>
                <a:latin typeface="pplxSerif"/>
              </a:rPr>
              <a:t>spaces</a:t>
            </a:r>
            <a:r>
              <a:rPr lang="el-GR" b="0" i="0" dirty="0">
                <a:solidFill>
                  <a:srgbClr val="27251E"/>
                </a:solidFill>
                <a:effectLst/>
                <a:latin typeface="pplxSerif"/>
              </a:rPr>
              <a:t>, εικαστικούς χώρους, κοινοτικούς κήπους. Παραδείγματα: Πειραιώς 260, πρωτοβουλίες στο Μεταξουργείο.</a:t>
            </a:r>
          </a:p>
          <a:p>
            <a:pPr algn="l"/>
            <a:r>
              <a:rPr lang="el-GR" b="1" i="0" dirty="0">
                <a:solidFill>
                  <a:srgbClr val="27251E"/>
                </a:solidFill>
                <a:effectLst/>
                <a:latin typeface="pplxSerif"/>
              </a:rPr>
              <a:t>Πλατφόρμα υποστήριξης εργασίας</a:t>
            </a:r>
            <a:r>
              <a:rPr lang="el-GR" b="0" i="0" dirty="0">
                <a:solidFill>
                  <a:srgbClr val="27251E"/>
                </a:solidFill>
                <a:effectLst/>
                <a:latin typeface="pplxSerif"/>
              </a:rPr>
              <a:t>: Ψηφιακό εργαλείο σύνδεσης ανέργων με ευκαιρίες απασχόλησης, κατάρτισης, επιχειρηματικής υποστήριξης. Λειτουργεί ως «εργασιακό ασφαλιστικό δίχτυ» σε τοπικό επίπεδο — συμπλήρωμα στα εθνικά συστήματα.</a:t>
            </a:r>
          </a:p>
          <a:p>
            <a:pPr algn="l"/>
            <a:r>
              <a:rPr lang="el-GR" b="1" i="0" dirty="0">
                <a:solidFill>
                  <a:srgbClr val="27251E"/>
                </a:solidFill>
                <a:effectLst/>
                <a:latin typeface="pplxSerif"/>
              </a:rPr>
              <a:t>Πρόγραμμα </a:t>
            </a:r>
            <a:r>
              <a:rPr lang="el-GR" b="1" i="0" dirty="0" err="1">
                <a:solidFill>
                  <a:srgbClr val="27251E"/>
                </a:solidFill>
                <a:effectLst/>
                <a:latin typeface="pplxSerif"/>
              </a:rPr>
              <a:t>MyAthens</a:t>
            </a:r>
            <a:r>
              <a:rPr lang="el-GR" b="0" i="0" dirty="0">
                <a:solidFill>
                  <a:srgbClr val="27251E"/>
                </a:solidFill>
                <a:effectLst/>
                <a:latin typeface="pplxSerif"/>
              </a:rPr>
              <a:t>: Ψηφιακή πλατφόρμα συμμετοχής πολιτών — αναφορά προβλημάτων (κατεστραμμένο πεζοδρόμιο, παράνομη χωματερή, σπασμένο φανάρι), παρακολούθηση επίλυσής τους, ψηφοφορία για τοπικές πρωτοβουλίες. Η αμφίδρομη επικοινωνία δήμου–πολιτών ενισχύει την εμπιστοσύνη και αυξάνει την κοινωνική συνοχή.</a:t>
            </a:r>
          </a:p>
          <a:p>
            <a:pPr algn="l"/>
            <a:r>
              <a:rPr lang="el-GR" b="1" i="0" dirty="0">
                <a:solidFill>
                  <a:srgbClr val="27251E"/>
                </a:solidFill>
                <a:effectLst/>
                <a:latin typeface="pplxSerif"/>
              </a:rPr>
              <a:t>Μείζον Έργο: Ανάπλαση Κέντρου Αθήνας</a:t>
            </a:r>
          </a:p>
          <a:p>
            <a:pPr algn="l"/>
            <a:r>
              <a:rPr lang="el-GR" b="0" i="0" dirty="0">
                <a:solidFill>
                  <a:srgbClr val="27251E"/>
                </a:solidFill>
                <a:effectLst/>
                <a:latin typeface="pplxSerif"/>
              </a:rPr>
              <a:t>Νέοι ελεύθεροι &amp; πράσινοι χώροι: Η αποσυμφόρηση του πυκνοδομημένου κέντρου με δημιουργία νέων υπαίθριων χώρων — σε μια περιοχή όπου η πυκνότητα δόμησης δεν αφήνει περιθώριο για παραδοσιακά πάρκα. Λύσεις: ταράτσες, τοίχοι βλάστησης, μετατροπή χώρων στάθμευσης, pocket </a:t>
            </a:r>
            <a:r>
              <a:rPr lang="el-GR" b="0" i="0" dirty="0" err="1">
                <a:solidFill>
                  <a:srgbClr val="27251E"/>
                </a:solidFill>
                <a:effectLst/>
                <a:latin typeface="pplxSerif"/>
              </a:rPr>
              <a:t>parks</a:t>
            </a:r>
            <a:r>
              <a:rPr lang="el-GR" b="0" i="0" dirty="0">
                <a:solidFill>
                  <a:srgbClr val="27251E"/>
                </a:solidFill>
                <a:effectLst/>
                <a:latin typeface="pplxSerif"/>
              </a:rPr>
              <a:t>.</a:t>
            </a:r>
            <a:r>
              <a:rPr lang="el-GR" b="1" u="none" strike="noStrike" dirty="0">
                <a:effectLst/>
                <a:latin typeface="Google Sans"/>
              </a:rPr>
              <a:t> «πάρκα τσέπης»</a:t>
            </a:r>
            <a:r>
              <a:rPr lang="el-GR" dirty="0"/>
              <a:t>. Πρόκειται για μικρούς, δημόσιους χώρους πρασίνου, συνήθως κάτω από 600 τ.μ., που δημιουργούνται σε ανεκμετάλλευτα κενά, εγκαταλελειμμένα οικόπεδα ή «τυφλά» σημεία του αστικού ιστού, προσφέροντας «ανάσες» οξυγόνου, πρασίνου και αναψυχής. </a:t>
            </a:r>
            <a:endParaRPr lang="el-GR" b="0" i="0" dirty="0">
              <a:solidFill>
                <a:srgbClr val="27251E"/>
              </a:solidFill>
              <a:effectLst/>
              <a:latin typeface="pplxSerif"/>
            </a:endParaRPr>
          </a:p>
          <a:p>
            <a:pPr algn="l"/>
            <a:r>
              <a:rPr lang="el-GR" b="1" i="0" dirty="0">
                <a:solidFill>
                  <a:srgbClr val="27251E"/>
                </a:solidFill>
                <a:effectLst/>
                <a:latin typeface="pplxSerif"/>
              </a:rPr>
              <a:t>Ανακαίνιση παλαιών σιδηροδρομικών σταθμών</a:t>
            </a:r>
            <a:r>
              <a:rPr lang="el-GR" b="0" i="0" dirty="0">
                <a:solidFill>
                  <a:srgbClr val="27251E"/>
                </a:solidFill>
                <a:effectLst/>
                <a:latin typeface="pplxSerif"/>
              </a:rPr>
              <a:t>: Ο σταθμός Λαρίσης και ο Πελοποννήσου — παλαιά βιομηχανικά κτίρια στο κέντρο — μετατρέπονται σε </a:t>
            </a:r>
            <a:r>
              <a:rPr lang="el-GR" b="0" i="0" dirty="0" err="1">
                <a:solidFill>
                  <a:srgbClr val="27251E"/>
                </a:solidFill>
                <a:effectLst/>
                <a:latin typeface="pplxSerif"/>
              </a:rPr>
              <a:t>πολυχώρους</a:t>
            </a:r>
            <a:r>
              <a:rPr lang="el-GR" b="0" i="0" dirty="0">
                <a:solidFill>
                  <a:srgbClr val="27251E"/>
                </a:solidFill>
                <a:effectLst/>
                <a:latin typeface="pplxSerif"/>
              </a:rPr>
              <a:t> πολιτισμού, εκπαίδευσης και κοινωνικής δραστηριότητας. Εδώ χρησιμοποιούμε ένα Μοντέλο αστικής </a:t>
            </a:r>
            <a:r>
              <a:rPr lang="el-GR" b="0" i="0" dirty="0" err="1">
                <a:solidFill>
                  <a:srgbClr val="27251E"/>
                </a:solidFill>
                <a:effectLst/>
                <a:latin typeface="pplxSerif"/>
              </a:rPr>
              <a:t>επανάχρησης</a:t>
            </a:r>
            <a:r>
              <a:rPr lang="el-GR" b="0" i="0" dirty="0">
                <a:solidFill>
                  <a:srgbClr val="27251E"/>
                </a:solidFill>
                <a:effectLst/>
                <a:latin typeface="pplxSerif"/>
              </a:rPr>
              <a:t> που διατηρεί την ιστορική μνήμη ενώ δημιουργεί νέες λειτουργίες.</a:t>
            </a:r>
          </a:p>
          <a:p>
            <a:pPr algn="l"/>
            <a:r>
              <a:rPr lang="el-GR" b="1" i="0" dirty="0">
                <a:solidFill>
                  <a:srgbClr val="27251E"/>
                </a:solidFill>
                <a:effectLst/>
                <a:latin typeface="pplxSerif"/>
              </a:rPr>
              <a:t>Πρόγραμμα κοινωνικής κατοικίας: </a:t>
            </a:r>
            <a:r>
              <a:rPr lang="el-GR" b="0" i="0" dirty="0">
                <a:solidFill>
                  <a:srgbClr val="27251E"/>
                </a:solidFill>
                <a:effectLst/>
                <a:latin typeface="pplxSerif"/>
              </a:rPr>
              <a:t>Ένα από τα πιο επείγοντα ζητήματα — η Αθήνα βιώνει οξεία στεγαστική κρίση λόγω </a:t>
            </a:r>
            <a:r>
              <a:rPr lang="el-GR" b="0" i="0" dirty="0" err="1">
                <a:solidFill>
                  <a:srgbClr val="27251E"/>
                </a:solidFill>
                <a:effectLst/>
                <a:latin typeface="pplxSerif"/>
              </a:rPr>
              <a:t>Airbnb</a:t>
            </a:r>
            <a:r>
              <a:rPr lang="el-GR" b="0" i="0" dirty="0">
                <a:solidFill>
                  <a:srgbClr val="27251E"/>
                </a:solidFill>
                <a:effectLst/>
                <a:latin typeface="pplxSerif"/>
              </a:rPr>
              <a:t>, αύξησης του τουρισμού και ανόδου ενοικίων. Ο κίνδυνος είναι ο πράσινος εξευγενισμός (</a:t>
            </a:r>
            <a:r>
              <a:rPr lang="el-GR" b="0" i="0" dirty="0" err="1">
                <a:solidFill>
                  <a:srgbClr val="27251E"/>
                </a:solidFill>
                <a:effectLst/>
                <a:latin typeface="pplxSerif"/>
              </a:rPr>
              <a:t>green</a:t>
            </a:r>
            <a:r>
              <a:rPr lang="el-GR" b="0" i="0" dirty="0">
                <a:solidFill>
                  <a:srgbClr val="27251E"/>
                </a:solidFill>
                <a:effectLst/>
                <a:latin typeface="pplxSerif"/>
              </a:rPr>
              <a:t> </a:t>
            </a:r>
            <a:r>
              <a:rPr lang="el-GR" b="0" i="0" dirty="0" err="1">
                <a:solidFill>
                  <a:srgbClr val="27251E"/>
                </a:solidFill>
                <a:effectLst/>
                <a:latin typeface="pplxSerif"/>
              </a:rPr>
              <a:t>gentrification</a:t>
            </a:r>
            <a:r>
              <a:rPr lang="el-GR" b="0" i="0" dirty="0">
                <a:solidFill>
                  <a:srgbClr val="27251E"/>
                </a:solidFill>
                <a:effectLst/>
                <a:latin typeface="pplxSerif"/>
              </a:rPr>
              <a:t>): οι παρεμβάσεις ανθεκτικότητας αυξάνουν την αξία των γειτονιών και εκτοπίζουν τους  κατοίκους με χαμηλά εισοδήματα. Η κοινωνική κατοικία είναι η λύση.</a:t>
            </a:r>
          </a:p>
          <a:p>
            <a:pPr algn="l"/>
            <a:r>
              <a:rPr lang="el-GR" b="1" i="0" dirty="0">
                <a:solidFill>
                  <a:srgbClr val="27251E"/>
                </a:solidFill>
                <a:effectLst/>
                <a:latin typeface="pplxSerif"/>
              </a:rPr>
              <a:t>Βιώσιμη διαχείριση δημοτικών ακινήτων: </a:t>
            </a:r>
            <a:r>
              <a:rPr lang="el-GR" b="0" i="0" dirty="0">
                <a:solidFill>
                  <a:srgbClr val="27251E"/>
                </a:solidFill>
                <a:effectLst/>
                <a:latin typeface="pplxSerif"/>
              </a:rPr>
              <a:t>Ο Δήμος Αθηναίων διαθέτει σημαντικό αδρανές ακίνητο απόθεμα — κτίρια, οικόπεδα, παλαιές εγκαταστάσεις. Η βιώσιμη διαχείριση σημαίνει: ενοικίαση σε κοινωνικές επιχειρήσεις με χαμηλό ενοίκιο, παραχώρηση σε κοινότητες, αξιοποίηση για κοινωνική κατοικία.</a:t>
            </a:r>
          </a:p>
          <a:p>
            <a:pPr algn="l"/>
            <a:r>
              <a:rPr lang="el-GR" b="1" i="0" dirty="0">
                <a:solidFill>
                  <a:srgbClr val="27251E"/>
                </a:solidFill>
                <a:effectLst/>
                <a:latin typeface="pplxSerif"/>
              </a:rPr>
              <a:t>Μείζον Έργο: Πράσινοι Πολιτιστικοί Διάδρομοι</a:t>
            </a:r>
          </a:p>
          <a:p>
            <a:pPr algn="l"/>
            <a:r>
              <a:rPr lang="el-GR" b="1" i="0" dirty="0">
                <a:solidFill>
                  <a:srgbClr val="27251E"/>
                </a:solidFill>
                <a:effectLst/>
                <a:latin typeface="pplxSerif"/>
              </a:rPr>
              <a:t>Διασύνδεση πολιτιστικών και πράσινων σημείων στο κέντρο: </a:t>
            </a:r>
            <a:r>
              <a:rPr lang="el-GR" b="0" i="0" dirty="0">
                <a:solidFill>
                  <a:srgbClr val="27251E"/>
                </a:solidFill>
                <a:effectLst/>
                <a:latin typeface="pplxSerif"/>
              </a:rPr>
              <a:t>Ένα δίκτυο πεζόδρομων που συνδέει Ακρόπολη–Θησείο–</a:t>
            </a:r>
            <a:r>
              <a:rPr lang="el-GR" b="0" i="0" dirty="0" err="1">
                <a:solidFill>
                  <a:srgbClr val="27251E"/>
                </a:solidFill>
                <a:effectLst/>
                <a:latin typeface="pplxSerif"/>
              </a:rPr>
              <a:t>Κεραμεικός</a:t>
            </a:r>
            <a:r>
              <a:rPr lang="el-GR" b="0" i="0" dirty="0">
                <a:solidFill>
                  <a:srgbClr val="27251E"/>
                </a:solidFill>
                <a:effectLst/>
                <a:latin typeface="pplxSerif"/>
              </a:rPr>
              <a:t>–Πλάκα–Μοναστηράκι–Σύνταγμα–Εθνικός Κήπος–Λυκαβηττός. Η σύνδεση δεν είναι μόνο τουριστική — δημιουργεί ακτίνα πράσινης κινητικότητας για κατοίκους.</a:t>
            </a:r>
          </a:p>
          <a:p>
            <a:pPr algn="l"/>
            <a:r>
              <a:rPr lang="el-GR" b="1" i="0" dirty="0">
                <a:solidFill>
                  <a:srgbClr val="27251E"/>
                </a:solidFill>
                <a:effectLst/>
                <a:latin typeface="pplxSerif"/>
              </a:rPr>
              <a:t>Αστική βιοποικιλότητα</a:t>
            </a:r>
            <a:r>
              <a:rPr lang="el-GR" b="0" i="0" dirty="0">
                <a:solidFill>
                  <a:srgbClr val="27251E"/>
                </a:solidFill>
                <a:effectLst/>
                <a:latin typeface="pplxSerif"/>
              </a:rPr>
              <a:t>: Επιλογή φυτικών ειδών που υποστηρίζουν έντομα </a:t>
            </a:r>
            <a:r>
              <a:rPr lang="el-GR" b="0" i="0" dirty="0" err="1">
                <a:solidFill>
                  <a:srgbClr val="27251E"/>
                </a:solidFill>
                <a:effectLst/>
                <a:latin typeface="pplxSerif"/>
              </a:rPr>
              <a:t>επικονιαστές</a:t>
            </a:r>
            <a:r>
              <a:rPr lang="el-GR" b="0" i="0" dirty="0">
                <a:solidFill>
                  <a:srgbClr val="27251E"/>
                </a:solidFill>
                <a:effectLst/>
                <a:latin typeface="pplxSerif"/>
              </a:rPr>
              <a:t>, πουλιά, μικρά θηλαστικά. Η βιοποικιλότητα δεν είναι διακοσμητική — είναι δείκτης οικολογικής ανθεκτικότητας του αστικού οικοσυστήματος.</a:t>
            </a:r>
          </a:p>
          <a:p>
            <a:pPr algn="l"/>
            <a:r>
              <a:rPr lang="el-GR" b="1" i="0" dirty="0">
                <a:solidFill>
                  <a:srgbClr val="27251E"/>
                </a:solidFill>
                <a:effectLst/>
                <a:latin typeface="pplxSerif"/>
              </a:rPr>
              <a:t>Αναβάθμιση μικροκλίματος</a:t>
            </a:r>
            <a:r>
              <a:rPr lang="el-GR" b="0" i="0" dirty="0">
                <a:solidFill>
                  <a:srgbClr val="27251E"/>
                </a:solidFill>
                <a:effectLst/>
                <a:latin typeface="pplxSerif"/>
              </a:rPr>
              <a:t>: Οι πράσινοι διάδρομοι λειτουργούν ως κανάλια δροσιάς — αέρας κινείται κατά μήκος της βλάστησης, μειώνοντας τοπικά τη θερμοκρασία κατά 2–4°C. Άμεση σύνδεση με την αντιμετώπιση της θερμικής νησίδας.</a:t>
            </a:r>
          </a:p>
          <a:p>
            <a:pPr algn="l"/>
            <a:r>
              <a:rPr lang="el-GR" b="1" i="0" dirty="0">
                <a:solidFill>
                  <a:srgbClr val="27251E"/>
                </a:solidFill>
                <a:effectLst/>
                <a:latin typeface="pplxSerif"/>
              </a:rPr>
              <a:t>Κοινωνική ένταξη μέσω δημόσιου χώρου</a:t>
            </a:r>
            <a:r>
              <a:rPr lang="el-GR" b="0" i="0" dirty="0">
                <a:solidFill>
                  <a:srgbClr val="27251E"/>
                </a:solidFill>
                <a:effectLst/>
                <a:latin typeface="pplxSerif"/>
              </a:rPr>
              <a:t>: Οι πράσινοι διάδρομοι σχεδιάζονται ώστε να διέρχονται και από υποβαθμισμένες γειτονιές — Μεταξουργείο, Κολωνό, Αγ. Παντελεήμονας. Ο δημόσιος χώρος υψηλής ποιότητας σε φτωχές γειτονιές είναι εργαλείο κοινωνικής δικαιοσύνης.</a:t>
            </a:r>
          </a:p>
          <a:p>
            <a:pPr algn="l"/>
            <a:r>
              <a:rPr lang="el-GR" b="1" i="0" dirty="0">
                <a:solidFill>
                  <a:srgbClr val="27251E"/>
                </a:solidFill>
                <a:effectLst/>
                <a:latin typeface="pplxSerif"/>
              </a:rPr>
              <a:t>Η συνεισφορά του Πυλώνα</a:t>
            </a:r>
          </a:p>
          <a:p>
            <a:pPr algn="l"/>
            <a:r>
              <a:rPr lang="el-GR" b="0" i="0" dirty="0">
                <a:solidFill>
                  <a:srgbClr val="27251E"/>
                </a:solidFill>
                <a:effectLst/>
                <a:latin typeface="pplxSerif"/>
              </a:rPr>
              <a:t>Ο Πυλώνας 4 εισάγει μια έννοια που συχνά απουσιάζει από τεχνοκρατικές προσεγγίσεις ανθεκτικότητας: την «αξία να ζεις σε αυτή την πόλη». Χωρίς οικονομική ζωτικότητα, πολιτισμό και αίσθηση κοινής ταυτότητας, οι κάτοικοι απλώς φεύγουν — και τότε δεν υπάρχει πόλη για να γίνει ανθεκτική. Ο πυλώνας απαντά στο ερώτημα: ανθεκτικότητα για ποιον και για τι;</a:t>
            </a:r>
          </a:p>
          <a:p>
            <a:br>
              <a:rPr lang="el-GR" dirty="0"/>
            </a:b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l-GR" b="0" i="0" dirty="0">
                <a:solidFill>
                  <a:srgbClr val="27251E"/>
                </a:solidFill>
                <a:effectLst/>
                <a:latin typeface="pplxSerif"/>
              </a:rPr>
              <a:t>Έργα Εφαρμογής: Λυκαβηττός &amp; Πράσινοι Διάδρομοι.— τα συγκεκριμένα έργα που χρηματοδοτήθηκαν μέσω NCFF/EIB.</a:t>
            </a:r>
          </a:p>
          <a:p>
            <a:pPr algn="l"/>
            <a:r>
              <a:rPr lang="el-GR" b="1" i="0" dirty="0">
                <a:solidFill>
                  <a:srgbClr val="27251E"/>
                </a:solidFill>
                <a:effectLst/>
                <a:latin typeface="pplxSerif"/>
              </a:rPr>
              <a:t>Λόφος Λυκαβηττού</a:t>
            </a:r>
          </a:p>
          <a:p>
            <a:pPr algn="l"/>
            <a:r>
              <a:rPr lang="el-GR" b="0" i="0" dirty="0">
                <a:solidFill>
                  <a:srgbClr val="27251E"/>
                </a:solidFill>
                <a:effectLst/>
                <a:latin typeface="pplxSerif"/>
              </a:rPr>
              <a:t>Ο Λυκαβηττός είναι ένα από τα τέσσερα έργα που επιλέχθηκαν για χρηματοδότηση από το </a:t>
            </a:r>
            <a:r>
              <a:rPr lang="el-GR" b="0" i="0" dirty="0" err="1">
                <a:solidFill>
                  <a:srgbClr val="27251E"/>
                </a:solidFill>
                <a:effectLst/>
                <a:latin typeface="pplxSerif"/>
              </a:rPr>
              <a:t>Natural</a:t>
            </a:r>
            <a:r>
              <a:rPr lang="el-GR" b="0" i="0" dirty="0">
                <a:solidFill>
                  <a:srgbClr val="27251E"/>
                </a:solidFill>
                <a:effectLst/>
                <a:latin typeface="pplxSerif"/>
              </a:rPr>
              <a:t> Capital </a:t>
            </a:r>
            <a:r>
              <a:rPr lang="el-GR" b="0" i="0" dirty="0" err="1">
                <a:solidFill>
                  <a:srgbClr val="27251E"/>
                </a:solidFill>
                <a:effectLst/>
                <a:latin typeface="pplxSerif"/>
              </a:rPr>
              <a:t>Finance</a:t>
            </a:r>
            <a:r>
              <a:rPr lang="el-GR" b="0" i="0" dirty="0">
                <a:solidFill>
                  <a:srgbClr val="27251E"/>
                </a:solidFill>
                <a:effectLst/>
                <a:latin typeface="pplxSerif"/>
              </a:rPr>
              <a:t> </a:t>
            </a:r>
            <a:r>
              <a:rPr lang="el-GR" b="0" i="0" dirty="0" err="1">
                <a:solidFill>
                  <a:srgbClr val="27251E"/>
                </a:solidFill>
                <a:effectLst/>
                <a:latin typeface="pplxSerif"/>
              </a:rPr>
              <a:t>Facility</a:t>
            </a:r>
            <a:r>
              <a:rPr lang="el-GR" b="0" i="0" dirty="0">
                <a:solidFill>
                  <a:srgbClr val="27251E"/>
                </a:solidFill>
                <a:effectLst/>
                <a:latin typeface="pplxSerif"/>
              </a:rPr>
              <a:t>. Η επιλογή του δεν είναι τυχαία — συνδυάζει οικολογική αναγκαιότητα με υψηλή συμβολική αξία για την πόλη.</a:t>
            </a:r>
          </a:p>
          <a:p>
            <a:pPr algn="l"/>
            <a:r>
              <a:rPr lang="el-GR" b="0" i="0" dirty="0" err="1">
                <a:solidFill>
                  <a:srgbClr val="27251E"/>
                </a:solidFill>
                <a:effectLst/>
                <a:latin typeface="pplxSerif"/>
              </a:rPr>
              <a:t>Άπαιτείται</a:t>
            </a:r>
            <a:r>
              <a:rPr lang="el-GR" b="0" i="0" dirty="0">
                <a:solidFill>
                  <a:srgbClr val="27251E"/>
                </a:solidFill>
                <a:effectLst/>
                <a:latin typeface="pplxSerif"/>
              </a:rPr>
              <a:t> Σταθεροποίηση εδάφους και πρόληψη κατολισθήσεων: Διότι ο λόφος παρουσιάζει σοβαρά προβλήματα διάβρωσης και κατολίσθησης, ιδιαίτερα στις βορειοανατολικές πλευρές. Η εδαφική αστάθεια αποτελεί άμεσο κίνδυνο για τις γύρω κατοικίες. Τα έργα περιλαμβάνουν συστήματα αντιδιαβρωτικής προστασίας, αναστήλωση τοίχων αντιστήριξης και </a:t>
            </a:r>
            <a:r>
              <a:rPr lang="el-GR" b="0" i="0" dirty="0" err="1">
                <a:solidFill>
                  <a:srgbClr val="27251E"/>
                </a:solidFill>
                <a:effectLst/>
                <a:latin typeface="pplxSerif"/>
              </a:rPr>
              <a:t>επαναφύτευση</a:t>
            </a:r>
            <a:r>
              <a:rPr lang="el-GR" b="0" i="0" dirty="0">
                <a:solidFill>
                  <a:srgbClr val="27251E"/>
                </a:solidFill>
                <a:effectLst/>
                <a:latin typeface="pplxSerif"/>
              </a:rPr>
              <a:t> για σταθεροποίηση ριζικού συστήματος.</a:t>
            </a:r>
          </a:p>
          <a:p>
            <a:pPr algn="l"/>
            <a:r>
              <a:rPr lang="el-GR" b="0" i="0" dirty="0">
                <a:solidFill>
                  <a:srgbClr val="27251E"/>
                </a:solidFill>
                <a:effectLst/>
                <a:latin typeface="pplxSerif"/>
              </a:rPr>
              <a:t>Διαχείριση νερού — για τη βελτίωση της υδατικής ισορροπίας: Ο λόφος λειτουργεί ως φυσικός υδρολογικός κόμβος — το νερό της βροχής που κατεβαίνει τροφοδοτεί τον αστικό ιστό γύρω του. Η βελτίωση της απορρόφησης και κατακράτησης νερού στο έδαφος μειώνει τον κίνδυνο αστικής πλημμύρας στις πλαγιές — και υπάρχει άμεση σύνδεση με την κλιματική ανθεκτικότητα.</a:t>
            </a:r>
          </a:p>
          <a:p>
            <a:pPr algn="l"/>
            <a:r>
              <a:rPr lang="el-GR" b="0" i="0" dirty="0">
                <a:solidFill>
                  <a:srgbClr val="27251E"/>
                </a:solidFill>
                <a:effectLst/>
                <a:latin typeface="pplxSerif"/>
              </a:rPr>
              <a:t>Προστασία αστικής βιοποικιλότητας: Ο Λυκαβηττός φιλοξενεί ένα από τα σπανιότερα αστικά οικοσυστήματα της Αθήνας — πευκοδάσος μέσα στο κέντρο της πόλης. Η προστασία του δεν είναι αισθητική επιλογή αλλά οικολογική αναγκαιότητα: παρέχει σκίαση, δεσμεύει CO₂, μειώνει τη θερμοκρασία τοπικά κατά 3–5°C σε σχέση με τις γύρω αστικές περιοχές.</a:t>
            </a:r>
          </a:p>
          <a:p>
            <a:pPr algn="l"/>
            <a:r>
              <a:rPr lang="el-GR" b="0" i="0" dirty="0">
                <a:solidFill>
                  <a:srgbClr val="27251E"/>
                </a:solidFill>
                <a:effectLst/>
                <a:latin typeface="pplxSerif"/>
              </a:rPr>
              <a:t>Αποκατάσταση υποβαθμισμένων τμημάτων δάσους: Τμήματα του πευκοδάσους έχουν υποβαθμιστεί από πυρκαγιές, ξηρασία και ανθρώπινη παρέμβαση. Η αποκατάσταση περιλαμβάνει αντικατάσταση με ανθεκτικά στη ξηρασία μεσογειακά είδη — προσαρμογή στο νέο κλιματικό πλαίσιο.</a:t>
            </a:r>
          </a:p>
          <a:p>
            <a:pPr algn="l"/>
            <a:r>
              <a:rPr lang="el-GR" b="0" i="0" dirty="0">
                <a:solidFill>
                  <a:srgbClr val="27251E"/>
                </a:solidFill>
                <a:effectLst/>
                <a:latin typeface="pplxSerif"/>
              </a:rPr>
              <a:t>Βελτίωση ποιότητας αέρα για γύρω κατοικίες: Ο λόφος λειτουργεί ως «φίλτρο» για τις </a:t>
            </a:r>
            <a:r>
              <a:rPr lang="el-GR" b="0" i="0" dirty="0" err="1">
                <a:solidFill>
                  <a:srgbClr val="27251E"/>
                </a:solidFill>
                <a:effectLst/>
                <a:latin typeface="pplxSerif"/>
              </a:rPr>
              <a:t>πυκνοκατοικημένες</a:t>
            </a:r>
            <a:r>
              <a:rPr lang="el-GR" b="0" i="0" dirty="0">
                <a:solidFill>
                  <a:srgbClr val="27251E"/>
                </a:solidFill>
                <a:effectLst/>
                <a:latin typeface="pplxSerif"/>
              </a:rPr>
              <a:t> γειτονιές Κολωνακίου, Εξαρχείων, Νεάπολης. Η αύξηση της </a:t>
            </a:r>
            <a:r>
              <a:rPr lang="el-GR" b="0" i="0" dirty="0" err="1">
                <a:solidFill>
                  <a:srgbClr val="27251E"/>
                </a:solidFill>
                <a:effectLst/>
                <a:latin typeface="pplxSerif"/>
              </a:rPr>
              <a:t>φυτοκάλυψης</a:t>
            </a:r>
            <a:r>
              <a:rPr lang="el-GR" b="0" i="0" dirty="0">
                <a:solidFill>
                  <a:srgbClr val="27251E"/>
                </a:solidFill>
                <a:effectLst/>
                <a:latin typeface="pplxSerif"/>
              </a:rPr>
              <a:t> ενισχύει την απορρόφηση αέριων ρύπων και σωματιδίων.</a:t>
            </a:r>
          </a:p>
          <a:p>
            <a:pPr algn="l"/>
            <a:r>
              <a:rPr lang="el-GR" b="0" i="0" dirty="0">
                <a:solidFill>
                  <a:srgbClr val="27251E"/>
                </a:solidFill>
                <a:effectLst/>
                <a:latin typeface="pplxSerif"/>
              </a:rPr>
              <a:t>Χρηματοδότηση EIB / NCFF (€5 εκ. για 4 έργα): Το NCFF λειτουργεί ως μηχανισμός </a:t>
            </a:r>
            <a:r>
              <a:rPr lang="el-GR" b="0" i="0" dirty="0" err="1">
                <a:solidFill>
                  <a:srgbClr val="27251E"/>
                </a:solidFill>
                <a:effectLst/>
                <a:latin typeface="pplxSerif"/>
              </a:rPr>
              <a:t>μόχλευσης</a:t>
            </a:r>
            <a:r>
              <a:rPr lang="el-GR" b="0" i="0" dirty="0">
                <a:solidFill>
                  <a:srgbClr val="27251E"/>
                </a:solidFill>
                <a:effectLst/>
                <a:latin typeface="pplxSerif"/>
              </a:rPr>
              <a:t> — συνδυάζει επιχορήγηση και δάνειο, με παράλληλη τεχνική υποστήριξη. Η Αθήνα είναι ένα από τα πρώτα παραδείγματα εφαρμογής αυτού του μοντέλου σε μεσογειακή πόλη.</a:t>
            </a:r>
          </a:p>
          <a:p>
            <a:pPr algn="l"/>
            <a:r>
              <a:rPr lang="el-GR" b="1" i="0" dirty="0">
                <a:solidFill>
                  <a:srgbClr val="27251E"/>
                </a:solidFill>
                <a:effectLst/>
                <a:latin typeface="pplxSerif"/>
              </a:rPr>
              <a:t>Πράσινοι Διάδρομοι</a:t>
            </a:r>
          </a:p>
          <a:p>
            <a:pPr algn="l"/>
            <a:r>
              <a:rPr lang="el-GR" b="0" i="0" dirty="0">
                <a:solidFill>
                  <a:srgbClr val="27251E"/>
                </a:solidFill>
                <a:effectLst/>
                <a:latin typeface="pplxSerif"/>
              </a:rPr>
              <a:t>Αν ο Λυκαβηττός είναι το «σημείο», οι Πράσινοι Διάδρομοι είναι το «δίκτυο» — η σύνδεση που κάνει τα επιμέρους έργα να λειτουργούν ως σύστημα.</a:t>
            </a:r>
          </a:p>
          <a:p>
            <a:pPr algn="l"/>
            <a:r>
              <a:rPr lang="el-GR" b="0" i="0" dirty="0">
                <a:solidFill>
                  <a:srgbClr val="27251E"/>
                </a:solidFill>
                <a:effectLst/>
                <a:latin typeface="pplxSerif"/>
              </a:rPr>
              <a:t>Σύνδεση Λυκαβηττού–</a:t>
            </a:r>
            <a:r>
              <a:rPr lang="el-GR" b="0" i="0" dirty="0" err="1">
                <a:solidFill>
                  <a:srgbClr val="27251E"/>
                </a:solidFill>
                <a:effectLst/>
                <a:latin typeface="pplxSerif"/>
              </a:rPr>
              <a:t>Στρέφη</a:t>
            </a:r>
            <a:r>
              <a:rPr lang="el-GR" b="0" i="0" dirty="0">
                <a:solidFill>
                  <a:srgbClr val="27251E"/>
                </a:solidFill>
                <a:effectLst/>
                <a:latin typeface="pplxSerif"/>
              </a:rPr>
              <a:t> μέσω αστικών διαδρόμων: Το πάρκο </a:t>
            </a:r>
            <a:r>
              <a:rPr lang="el-GR" b="0" i="0" dirty="0" err="1">
                <a:solidFill>
                  <a:srgbClr val="27251E"/>
                </a:solidFill>
                <a:effectLst/>
                <a:latin typeface="pplxSerif"/>
              </a:rPr>
              <a:t>Στρέφη</a:t>
            </a:r>
            <a:r>
              <a:rPr lang="el-GR" b="0" i="0" dirty="0">
                <a:solidFill>
                  <a:srgbClr val="27251E"/>
                </a:solidFill>
                <a:effectLst/>
                <a:latin typeface="pplxSerif"/>
              </a:rPr>
              <a:t> στα Εξάρχεια και ο Λυκαβηττός συνδέονται μέσω πεζόδρομων με αυξημένη </a:t>
            </a:r>
            <a:r>
              <a:rPr lang="el-GR" b="0" i="0" dirty="0" err="1">
                <a:solidFill>
                  <a:srgbClr val="27251E"/>
                </a:solidFill>
                <a:effectLst/>
                <a:latin typeface="pplxSerif"/>
              </a:rPr>
              <a:t>φυτοκάλυψη</a:t>
            </a:r>
            <a:r>
              <a:rPr lang="el-GR" b="0" i="0" dirty="0">
                <a:solidFill>
                  <a:srgbClr val="27251E"/>
                </a:solidFill>
                <a:effectLst/>
                <a:latin typeface="pplxSerif"/>
              </a:rPr>
              <a:t> — δημιουργώντας ένα συνεχές πράσινο δίκτυο στο κέντρο. Αυτό επιτρέπει στα ζώα να κινούνται, στον αέρα να κυκλοφορεί και στους πεζούς να μετακινούνται χωρίς επαφή με κυκλοφορία.</a:t>
            </a:r>
          </a:p>
          <a:p>
            <a:pPr algn="l"/>
            <a:r>
              <a:rPr lang="el-GR" b="0" i="0" dirty="0">
                <a:solidFill>
                  <a:srgbClr val="27251E"/>
                </a:solidFill>
                <a:effectLst/>
                <a:latin typeface="pplxSerif"/>
              </a:rPr>
              <a:t>Υπάρχει Βελτίωση του αερισμού και του μικροκλίματος των γειτονιών: Οι διάδρομοι βλάστησης λειτουργούν ως «κανάλια αέρα» — κατευθύνουν τον δροσερό αέρα από τον λόφο προς τις χαμηλότερες </a:t>
            </a:r>
            <a:r>
              <a:rPr lang="el-GR" b="0" i="0" dirty="0" err="1">
                <a:solidFill>
                  <a:srgbClr val="27251E"/>
                </a:solidFill>
                <a:effectLst/>
                <a:latin typeface="pplxSerif"/>
              </a:rPr>
              <a:t>πυκνοκατοικημένες</a:t>
            </a:r>
            <a:r>
              <a:rPr lang="el-GR" b="0" i="0" dirty="0">
                <a:solidFill>
                  <a:srgbClr val="27251E"/>
                </a:solidFill>
                <a:effectLst/>
                <a:latin typeface="pplxSerif"/>
              </a:rPr>
              <a:t> ζώνες. Η διαφορά θερμοκρασίας μπορεί να φτάσει τους 2–4°C σε σχέση με γειτονικές οδούς χωρίς πράσινο — κρίσιμο για τις ολοένα πιο συχνές καλοκαιρινές  περιόδους καύσωνα.</a:t>
            </a:r>
          </a:p>
          <a:p>
            <a:pPr algn="l"/>
            <a:r>
              <a:rPr lang="el-GR" b="1" i="0" dirty="0">
                <a:solidFill>
                  <a:srgbClr val="27251E"/>
                </a:solidFill>
                <a:effectLst/>
                <a:latin typeface="pplxSerif"/>
              </a:rPr>
              <a:t>Ενίσχυση κινητικότητας ειδών — αστική βιοποικιλότητα</a:t>
            </a:r>
            <a:r>
              <a:rPr lang="el-GR" b="0" i="0" dirty="0">
                <a:solidFill>
                  <a:srgbClr val="27251E"/>
                </a:solidFill>
                <a:effectLst/>
                <a:latin typeface="pplxSerif"/>
              </a:rPr>
              <a:t>: Τα κατακερματισμένα αστικά πράσινα «νησιά» δεν μπορούν να υποστηρίξουν βιώσιμους πληθυσμούς ειδών. Οι διάδρομοι δημιουργούν οικολογικές γέφυρες που επιτρέπουν τη ροή γενετικού υλικού — ένα αστικό οικοσύστημα είναι ανθεκτικό μόνο αν έχει βιοποικιλότητα.</a:t>
            </a:r>
          </a:p>
          <a:p>
            <a:pPr algn="l"/>
            <a:r>
              <a:rPr lang="el-GR" b="1" i="0" dirty="0">
                <a:solidFill>
                  <a:srgbClr val="27251E"/>
                </a:solidFill>
                <a:effectLst/>
                <a:latin typeface="pplxSerif"/>
              </a:rPr>
              <a:t>Σκίαση πεζόδρομων — μείωση θερμοκρασίας κατά 2–4°C: </a:t>
            </a:r>
            <a:r>
              <a:rPr lang="el-GR" b="0" i="0" dirty="0">
                <a:solidFill>
                  <a:srgbClr val="27251E"/>
                </a:solidFill>
                <a:effectLst/>
                <a:latin typeface="pplxSerif"/>
              </a:rPr>
              <a:t>Συγκεκριμένος, μετρήσιμος στόχος — όχι αόριστη αναφορά σε «ψύξη». Δενδροστοιχίες σε πεζόδρομους μειώνουν τη θερμοκρασία επιφάνειας κατά ακόμη περισσότερο (έως 8–10°C στο έδαφος) και αλλάζουν ριζικά την εμπειρία του περπατήματος το καλοκαίρι.</a:t>
            </a:r>
          </a:p>
          <a:p>
            <a:pPr algn="l"/>
            <a:r>
              <a:rPr lang="el-GR" b="0" i="0" dirty="0">
                <a:solidFill>
                  <a:srgbClr val="27251E"/>
                </a:solidFill>
                <a:effectLst/>
                <a:latin typeface="pplxSerif"/>
              </a:rPr>
              <a:t>Σύνδεση πολιτιστικών και πράσινων χώρων για τη δημιουργία μιας Ζωντανής Πόλης: Η ρητή αναφορά στον Πυλώνα 4 δείχνει τη λογική σύνδεσης των πυλώνων της Στρατηγικής: τα πράσινα έργα δεν είναι μόνο περιβαλλοντικά — υπηρετούν παράλληλα την πολιτισμική ζωή και την κοινωνική συνοχή. Οι διάδρομοι συνδέουν αρχαιολογικούς χώρους, μουσεία, πλατείες — δημιουργώντας ένα βιώσιμο δίκτυο πολιτισμού και φύσης.</a:t>
            </a:r>
          </a:p>
          <a:p>
            <a:pPr algn="l"/>
            <a:r>
              <a:rPr lang="el-GR" b="0" i="0" dirty="0">
                <a:solidFill>
                  <a:srgbClr val="27251E"/>
                </a:solidFill>
                <a:effectLst/>
                <a:latin typeface="pplxSerif"/>
              </a:rPr>
              <a:t>Πρότυπο για επέκταση σε άλλες γειτονιές: Αυτή η φράση είναι στρατηγικά σημαντική — τα δύο έργα (Λυκαβηττός, Πράσινοι Διάδρομοι) δεν αντιμετωπίζονται ως αυτοτελή αλλά ως πιλότοι ενός μοντέλου που μπορεί να αναπαραχθεί. Εφόσον αποδειχθεί η αποτελεσματικότητά τους, το μοντέλο μεταφέρεται σε άλλες γειτονιές — και σε άλλες μεσογειακές πόλεις μέσω του δικτύου 100RC.</a:t>
            </a:r>
          </a:p>
          <a:p>
            <a:pPr algn="l"/>
            <a:r>
              <a:rPr lang="el-GR" b="0" i="0" dirty="0">
                <a:solidFill>
                  <a:srgbClr val="27251E"/>
                </a:solidFill>
                <a:effectLst/>
                <a:latin typeface="pplxSerif"/>
              </a:rPr>
              <a:t>Μ</a:t>
            </a:r>
            <a:r>
              <a:rPr lang="el-GR" b="1" i="0" dirty="0">
                <a:solidFill>
                  <a:srgbClr val="27251E"/>
                </a:solidFill>
                <a:effectLst/>
                <a:latin typeface="pplxSerif"/>
              </a:rPr>
              <a:t>έχρι εδώ μιλούσαμε για πυλώνες, στόχους, στρατηγικές. Εδώ βλέπουμε τι σημαίνει αυτό συγκεκριμένα — ένα δάσος σε λόφο που σταθεροποιείται, ένας πεζόδρομος που δροσίζει μειώνοντας κατά 3°C, ένα πάρκο που συνδέεται με ένα άλλο. Η ανθεκτικότητα, στο τέλος, μετριέται σε βαθμούς Κελσίου και μέτρα πράσινης κάλυψης.</a:t>
            </a:r>
          </a:p>
          <a:p>
            <a:br>
              <a:rPr lang="el-GR" dirty="0"/>
            </a:b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l-GR" b="1" i="0" dirty="0">
                <a:solidFill>
                  <a:srgbClr val="27251E"/>
                </a:solidFill>
                <a:effectLst/>
                <a:latin typeface="pplxSerif"/>
              </a:rPr>
              <a:t>Έργα Εφαρμογής: </a:t>
            </a:r>
            <a:r>
              <a:rPr lang="el-GR" b="0" i="0" dirty="0">
                <a:solidFill>
                  <a:srgbClr val="27251E"/>
                </a:solidFill>
                <a:effectLst/>
                <a:latin typeface="pplxSerif"/>
              </a:rPr>
              <a:t>Ακαδημία Πλάτωνος &amp; Λαμπρινή, η οποία παρουσιάζει δύο ακόμα έργα που χρηματοδοτούνται μέσω του NCFF/</a:t>
            </a:r>
            <a:r>
              <a:rPr lang="el-GR" b="0" i="0" dirty="0" err="1">
                <a:solidFill>
                  <a:srgbClr val="27251E"/>
                </a:solidFill>
                <a:effectLst/>
                <a:latin typeface="pplxSerif"/>
              </a:rPr>
              <a:t>Cities</a:t>
            </a:r>
            <a:r>
              <a:rPr lang="el-GR" b="0" i="0" dirty="0">
                <a:solidFill>
                  <a:srgbClr val="27251E"/>
                </a:solidFill>
                <a:effectLst/>
                <a:latin typeface="pplxSerif"/>
              </a:rPr>
              <a:t> </a:t>
            </a:r>
            <a:r>
              <a:rPr lang="el-GR" b="0" i="0" dirty="0" err="1">
                <a:solidFill>
                  <a:srgbClr val="27251E"/>
                </a:solidFill>
                <a:effectLst/>
                <a:latin typeface="pplxSerif"/>
              </a:rPr>
              <a:t>Climate</a:t>
            </a:r>
            <a:r>
              <a:rPr lang="el-GR" b="0" i="0" dirty="0">
                <a:solidFill>
                  <a:srgbClr val="27251E"/>
                </a:solidFill>
                <a:effectLst/>
                <a:latin typeface="pplxSerif"/>
              </a:rPr>
              <a:t> </a:t>
            </a:r>
            <a:r>
              <a:rPr lang="el-GR" b="0" i="0" dirty="0" err="1">
                <a:solidFill>
                  <a:srgbClr val="27251E"/>
                </a:solidFill>
                <a:effectLst/>
                <a:latin typeface="pplxSerif"/>
              </a:rPr>
              <a:t>Finance</a:t>
            </a:r>
            <a:r>
              <a:rPr lang="el-GR" b="0" i="0" dirty="0">
                <a:solidFill>
                  <a:srgbClr val="27251E"/>
                </a:solidFill>
                <a:effectLst/>
                <a:latin typeface="pplxSerif"/>
              </a:rPr>
              <a:t> </a:t>
            </a:r>
            <a:r>
              <a:rPr lang="el-GR" b="0" i="0" dirty="0" err="1">
                <a:solidFill>
                  <a:srgbClr val="27251E"/>
                </a:solidFill>
                <a:effectLst/>
                <a:latin typeface="pplxSerif"/>
              </a:rPr>
              <a:t>Alliance</a:t>
            </a:r>
            <a:r>
              <a:rPr lang="el-GR" b="0" i="0" dirty="0">
                <a:solidFill>
                  <a:srgbClr val="27251E"/>
                </a:solidFill>
                <a:effectLst/>
                <a:latin typeface="pplxSerif"/>
              </a:rPr>
              <a:t>.</a:t>
            </a:r>
          </a:p>
          <a:p>
            <a:pPr algn="l"/>
            <a:r>
              <a:rPr lang="el-GR" b="1" i="0" dirty="0">
                <a:solidFill>
                  <a:srgbClr val="27251E"/>
                </a:solidFill>
                <a:effectLst/>
                <a:latin typeface="pplxSerif"/>
              </a:rPr>
              <a:t>Ακαδημία Πλάτωνος</a:t>
            </a:r>
          </a:p>
          <a:p>
            <a:pPr algn="l"/>
            <a:r>
              <a:rPr lang="el-GR" b="0" i="0" dirty="0">
                <a:solidFill>
                  <a:srgbClr val="27251E"/>
                </a:solidFill>
                <a:effectLst/>
                <a:latin typeface="pplxSerif"/>
              </a:rPr>
              <a:t>Πρόκειται για ένα έργο αστικής αναγέννησης σε μια από τις ιστορικά υποβαθμισμένες περιοχές της Αθήνας, με πολλαπλές διαστάσεις:</a:t>
            </a:r>
          </a:p>
          <a:p>
            <a:pPr algn="l"/>
            <a:r>
              <a:rPr lang="el-GR" b="1" i="0" dirty="0">
                <a:solidFill>
                  <a:srgbClr val="27251E"/>
                </a:solidFill>
                <a:effectLst/>
                <a:latin typeface="pplxSerif"/>
              </a:rPr>
              <a:t>Πρασίνισμα και πεζοδρόμηση περιοχής</a:t>
            </a:r>
            <a:r>
              <a:rPr lang="el-GR" b="0" i="0" dirty="0">
                <a:solidFill>
                  <a:srgbClr val="27251E"/>
                </a:solidFill>
                <a:effectLst/>
                <a:latin typeface="pplxSerif"/>
              </a:rPr>
              <a:t>: Μετατροπή οδοστρωμάτων σε πεζόδρομους και πράσινους χώρους, μειώνοντας την </a:t>
            </a:r>
            <a:r>
              <a:rPr lang="el-GR" b="0" i="0" dirty="0" err="1">
                <a:solidFill>
                  <a:srgbClr val="27251E"/>
                </a:solidFill>
                <a:effectLst/>
                <a:latin typeface="pplxSerif"/>
              </a:rPr>
              <a:t>αδιαπέρατη</a:t>
            </a:r>
            <a:r>
              <a:rPr lang="el-GR" b="0" i="0" dirty="0">
                <a:solidFill>
                  <a:srgbClr val="27251E"/>
                </a:solidFill>
                <a:effectLst/>
                <a:latin typeface="pplxSerif"/>
              </a:rPr>
              <a:t> </a:t>
            </a:r>
            <a:r>
              <a:rPr lang="el-GR" b="0" i="0" dirty="0" err="1">
                <a:solidFill>
                  <a:srgbClr val="27251E"/>
                </a:solidFill>
                <a:effectLst/>
                <a:latin typeface="pplxSerif"/>
              </a:rPr>
              <a:t>ασφαλτοστρώμένη</a:t>
            </a:r>
            <a:r>
              <a:rPr lang="el-GR" b="0" i="0" dirty="0">
                <a:solidFill>
                  <a:srgbClr val="27251E"/>
                </a:solidFill>
                <a:effectLst/>
                <a:latin typeface="pplxSerif"/>
              </a:rPr>
              <a:t> επιφάνεια. Αυτό συμβάλλει άμεσα στη μείωση του φαινομένου της αστικής θερμικής νησίδας.</a:t>
            </a:r>
          </a:p>
          <a:p>
            <a:pPr algn="l"/>
            <a:r>
              <a:rPr lang="el-GR" b="1" i="0" dirty="0">
                <a:solidFill>
                  <a:srgbClr val="27251E"/>
                </a:solidFill>
                <a:effectLst/>
                <a:latin typeface="pplxSerif"/>
              </a:rPr>
              <a:t>Δημιουργία δροσερών δημόσιων χώρων: </a:t>
            </a:r>
            <a:r>
              <a:rPr lang="el-GR" b="0" i="0" dirty="0">
                <a:solidFill>
                  <a:srgbClr val="27251E"/>
                </a:solidFill>
                <a:effectLst/>
                <a:latin typeface="pplxSerif"/>
              </a:rPr>
              <a:t>Σχεδιασμός σκιερών και "δροσερών" σημείων (</a:t>
            </a:r>
            <a:r>
              <a:rPr lang="el-GR" b="0" i="0" dirty="0" err="1">
                <a:solidFill>
                  <a:srgbClr val="27251E"/>
                </a:solidFill>
                <a:effectLst/>
                <a:latin typeface="pplxSerif"/>
              </a:rPr>
              <a:t>cool</a:t>
            </a:r>
            <a:r>
              <a:rPr lang="el-GR" b="0" i="0" dirty="0">
                <a:solidFill>
                  <a:srgbClr val="27251E"/>
                </a:solidFill>
                <a:effectLst/>
                <a:latin typeface="pplxSerif"/>
              </a:rPr>
              <a:t> </a:t>
            </a:r>
            <a:r>
              <a:rPr lang="el-GR" b="0" i="0" dirty="0" err="1">
                <a:solidFill>
                  <a:srgbClr val="27251E"/>
                </a:solidFill>
                <a:effectLst/>
                <a:latin typeface="pplxSerif"/>
              </a:rPr>
              <a:t>spots</a:t>
            </a:r>
            <a:r>
              <a:rPr lang="el-GR" b="0" i="0" dirty="0">
                <a:solidFill>
                  <a:srgbClr val="27251E"/>
                </a:solidFill>
                <a:effectLst/>
                <a:latin typeface="pplxSerif"/>
              </a:rPr>
              <a:t>) για την αντιμετώπιση των καυσώνων — ιδιαίτερα κρίσιμο εν όψει της κλιματικής αλλαγής, καθώς η Αθήνα αντιμετωπίζει ολοένα εντονότερα θερμικά κύματα.</a:t>
            </a:r>
          </a:p>
          <a:p>
            <a:pPr algn="l"/>
            <a:r>
              <a:rPr lang="el-GR" b="1" i="1" dirty="0">
                <a:solidFill>
                  <a:srgbClr val="27251E"/>
                </a:solidFill>
                <a:effectLst/>
                <a:latin typeface="pplxSerif"/>
              </a:rPr>
              <a:t>Στόχος ψύξης μικροκλίματος στη γειτονιά</a:t>
            </a:r>
            <a:r>
              <a:rPr lang="el-GR" b="1" i="0" dirty="0">
                <a:solidFill>
                  <a:srgbClr val="27251E"/>
                </a:solidFill>
                <a:effectLst/>
                <a:latin typeface="pplxSerif"/>
              </a:rPr>
              <a:t>:</a:t>
            </a:r>
            <a:r>
              <a:rPr lang="el-GR" b="0" i="0" dirty="0">
                <a:solidFill>
                  <a:srgbClr val="27251E"/>
                </a:solidFill>
                <a:effectLst/>
                <a:latin typeface="pplxSerif"/>
              </a:rPr>
              <a:t> Το έργο έχει μετρήσιμο στόχο μείωσης της τοπικής θερμοκρασίας, παρόμοιο με τον στόχο των 2–4°C που ισχύει και για τους Πράσινους Διαδρόμους.</a:t>
            </a:r>
          </a:p>
          <a:p>
            <a:pPr algn="l"/>
            <a:r>
              <a:rPr lang="el-GR" b="1" i="0" dirty="0">
                <a:solidFill>
                  <a:srgbClr val="27251E"/>
                </a:solidFill>
                <a:effectLst/>
                <a:latin typeface="pplxSerif"/>
              </a:rPr>
              <a:t>Περιβαλλοντική αναβάθμιση </a:t>
            </a:r>
            <a:r>
              <a:rPr lang="el-GR" b="1" i="0" dirty="0" err="1">
                <a:solidFill>
                  <a:srgbClr val="27251E"/>
                </a:solidFill>
                <a:effectLst/>
                <a:latin typeface="pplxSerif"/>
              </a:rPr>
              <a:t>παραμελημένης</a:t>
            </a:r>
            <a:r>
              <a:rPr lang="el-GR" b="1" i="0" dirty="0">
                <a:solidFill>
                  <a:srgbClr val="27251E"/>
                </a:solidFill>
                <a:effectLst/>
                <a:latin typeface="pplxSerif"/>
              </a:rPr>
              <a:t> περιοχής</a:t>
            </a:r>
            <a:r>
              <a:rPr lang="el-GR" b="0" i="0" dirty="0">
                <a:solidFill>
                  <a:srgbClr val="27251E"/>
                </a:solidFill>
                <a:effectLst/>
                <a:latin typeface="pplxSerif"/>
              </a:rPr>
              <a:t>: Η περιοχή γύρω από τον αρχαιολογικό χώρο της Ακαδημίας Πλάτωνος ήταν από τις πλέον υποβαθμισμένες αστικές ζώνες της Αθήνας, με χαμηλό εισόδημα και περιορισμένες υποδομές.</a:t>
            </a:r>
          </a:p>
          <a:p>
            <a:pPr algn="l"/>
            <a:r>
              <a:rPr lang="el-GR" b="1" i="0" dirty="0">
                <a:solidFill>
                  <a:srgbClr val="27251E"/>
                </a:solidFill>
                <a:effectLst/>
                <a:latin typeface="pplxSerif"/>
              </a:rPr>
              <a:t>Κοινωνική ωφέλεια — </a:t>
            </a:r>
            <a:r>
              <a:rPr lang="el-GR" b="1" i="0" dirty="0" err="1">
                <a:solidFill>
                  <a:srgbClr val="27251E"/>
                </a:solidFill>
                <a:effectLst/>
                <a:latin typeface="pplxSerif"/>
              </a:rPr>
              <a:t>προσβάσιμοι</a:t>
            </a:r>
            <a:r>
              <a:rPr lang="el-GR" b="1" i="0" dirty="0">
                <a:solidFill>
                  <a:srgbClr val="27251E"/>
                </a:solidFill>
                <a:effectLst/>
                <a:latin typeface="pplxSerif"/>
              </a:rPr>
              <a:t> δημόσιοι χώροι: </a:t>
            </a:r>
            <a:r>
              <a:rPr lang="el-GR" b="0" i="0" dirty="0">
                <a:solidFill>
                  <a:srgbClr val="27251E"/>
                </a:solidFill>
                <a:effectLst/>
                <a:latin typeface="pplxSerif"/>
              </a:rPr>
              <a:t>Εδώ αναδεικνύεται η κοινωνική διάσταση της ανθεκτικότητας: το έργο δεν αφορά μόνο το περιβάλλον, αλλά και τη βελτίωση της ποιότητας ζωής κατοίκων χαμηλότερων εισοδηματικών στρωμάτων, διασφαλίζοντας ίση πρόσβαση σε ποιοτικούς δημόσιους χώρους.</a:t>
            </a:r>
          </a:p>
          <a:p>
            <a:pPr algn="l"/>
            <a:r>
              <a:rPr lang="el-GR" b="0" i="0" dirty="0">
                <a:solidFill>
                  <a:srgbClr val="27251E"/>
                </a:solidFill>
                <a:effectLst/>
                <a:latin typeface="pplxSerif"/>
              </a:rPr>
              <a:t>Σύνδεση με ιστορική-αρχαιολογική ταυτότητα χώρου: Η ανάπλαση δεν αγνοεί την πολιτιστική κληρονομιά — αντίθετα, την εντάσσει στον σχεδιασμό, ενισχύοντας έτσι τον Πυλώνα 4 </a:t>
            </a:r>
            <a:r>
              <a:rPr lang="el-GR" b="1" i="0" dirty="0">
                <a:solidFill>
                  <a:srgbClr val="27251E"/>
                </a:solidFill>
                <a:effectLst/>
                <a:latin typeface="pplxSerif"/>
              </a:rPr>
              <a:t>(Ζωντανή Πόλη) μέσω της σύνδεσης πολιτισμού και πρασίνου.</a:t>
            </a:r>
          </a:p>
          <a:p>
            <a:pPr algn="l"/>
            <a:r>
              <a:rPr lang="el-GR" b="0" i="0" dirty="0">
                <a:solidFill>
                  <a:srgbClr val="27251E"/>
                </a:solidFill>
                <a:effectLst/>
                <a:latin typeface="pplxSerif"/>
              </a:rPr>
              <a:t>Περιοχή Λαμπρινής</a:t>
            </a:r>
          </a:p>
          <a:p>
            <a:pPr algn="l"/>
            <a:r>
              <a:rPr lang="el-GR" b="1" i="0" dirty="0">
                <a:solidFill>
                  <a:srgbClr val="27251E"/>
                </a:solidFill>
                <a:effectLst/>
                <a:latin typeface="pplxSerif"/>
              </a:rPr>
              <a:t>Η Λαμπρινή αποτελεί παράδειγμα επέμβασης σε </a:t>
            </a:r>
            <a:r>
              <a:rPr lang="el-GR" b="1" i="0" dirty="0" err="1">
                <a:solidFill>
                  <a:srgbClr val="27251E"/>
                </a:solidFill>
                <a:effectLst/>
                <a:latin typeface="pplxSerif"/>
              </a:rPr>
              <a:t>πυκνοκατοικημένη</a:t>
            </a:r>
            <a:r>
              <a:rPr lang="el-GR" b="1" i="0" dirty="0">
                <a:solidFill>
                  <a:srgbClr val="27251E"/>
                </a:solidFill>
                <a:effectLst/>
                <a:latin typeface="pplxSerif"/>
              </a:rPr>
              <a:t> αστική περιοχή </a:t>
            </a:r>
            <a:r>
              <a:rPr lang="el-GR" b="0" i="0" dirty="0">
                <a:solidFill>
                  <a:srgbClr val="27251E"/>
                </a:solidFill>
                <a:effectLst/>
                <a:latin typeface="pplxSerif"/>
              </a:rPr>
              <a:t>— ένα μοντέλο που μπορεί να αναπαραχθεί σε δεκάδες παρόμοιες γειτονιές:</a:t>
            </a:r>
          </a:p>
          <a:p>
            <a:pPr algn="l"/>
            <a:r>
              <a:rPr lang="el-GR" b="1" i="0" dirty="0">
                <a:solidFill>
                  <a:srgbClr val="27251E"/>
                </a:solidFill>
                <a:effectLst/>
                <a:latin typeface="pplxSerif"/>
              </a:rPr>
              <a:t>Αποσφράγιση </a:t>
            </a:r>
            <a:r>
              <a:rPr lang="el-GR" b="1" i="0" dirty="0" err="1">
                <a:solidFill>
                  <a:srgbClr val="27251E"/>
                </a:solidFill>
                <a:effectLst/>
                <a:latin typeface="pplxSerif"/>
              </a:rPr>
              <a:t>αδιαπέρατων</a:t>
            </a:r>
            <a:r>
              <a:rPr lang="el-GR" b="1" i="0" dirty="0">
                <a:solidFill>
                  <a:srgbClr val="27251E"/>
                </a:solidFill>
                <a:effectLst/>
                <a:latin typeface="pplxSerif"/>
              </a:rPr>
              <a:t> επιφανειών </a:t>
            </a:r>
            <a:r>
              <a:rPr lang="el-GR" b="0" i="0" dirty="0">
                <a:solidFill>
                  <a:srgbClr val="27251E"/>
                </a:solidFill>
                <a:effectLst/>
                <a:latin typeface="pplxSerif"/>
              </a:rPr>
              <a:t>(</a:t>
            </a:r>
            <a:r>
              <a:rPr lang="el-GR" b="0" u="none" strike="noStrike" dirty="0">
                <a:effectLst/>
                <a:latin typeface="Google Sans"/>
              </a:rPr>
              <a:t>Η </a:t>
            </a:r>
            <a:r>
              <a:rPr lang="el-GR" b="1" u="none" strike="noStrike" dirty="0">
                <a:effectLst/>
                <a:latin typeface="Google Sans"/>
              </a:rPr>
              <a:t>αποσφράγιση </a:t>
            </a:r>
            <a:r>
              <a:rPr lang="el-GR" b="1" u="none" strike="noStrike" dirty="0" err="1">
                <a:effectLst/>
                <a:latin typeface="Google Sans"/>
              </a:rPr>
              <a:t>αδιαπέρατων</a:t>
            </a:r>
            <a:r>
              <a:rPr lang="el-GR" b="1" u="none" strike="noStrike" dirty="0">
                <a:effectLst/>
                <a:latin typeface="Google Sans"/>
              </a:rPr>
              <a:t> επιφανειών</a:t>
            </a:r>
            <a:r>
              <a:rPr lang="el-GR" dirty="0"/>
              <a:t> (</a:t>
            </a:r>
            <a:r>
              <a:rPr lang="el-GR" dirty="0" err="1"/>
              <a:t>soil</a:t>
            </a:r>
            <a:r>
              <a:rPr lang="el-GR" dirty="0"/>
              <a:t> </a:t>
            </a:r>
            <a:r>
              <a:rPr lang="el-GR" dirty="0" err="1"/>
              <a:t>desealing</a:t>
            </a:r>
            <a:r>
              <a:rPr lang="el-GR" dirty="0"/>
              <a:t>/</a:t>
            </a:r>
            <a:r>
              <a:rPr lang="el-GR" dirty="0" err="1"/>
              <a:t>unsealing</a:t>
            </a:r>
            <a:r>
              <a:rPr lang="el-GR" dirty="0"/>
              <a:t>) είναι η διαδικασία αφαίρεσης τεχνητών, </a:t>
            </a:r>
            <a:r>
              <a:rPr lang="el-GR" dirty="0" err="1"/>
              <a:t>αδιαπέρατων</a:t>
            </a:r>
            <a:r>
              <a:rPr lang="el-GR" dirty="0"/>
              <a:t> υλικών (όπως άσφαλτος, τσιμέντο, πλακάκια) από το έδαφος, ώστε να αποκατασταθεί η φυσική του ικανότητα να απορροφά νερό, να αναπνέει και να υποστηρίζει τη βλάστηση.</a:t>
            </a:r>
            <a:r>
              <a:rPr lang="el-GR" b="0" i="0" dirty="0">
                <a:solidFill>
                  <a:srgbClr val="27251E"/>
                </a:solidFill>
                <a:effectLst/>
                <a:latin typeface="pplxSerif"/>
              </a:rPr>
              <a:t>): Αφαίρεση </a:t>
            </a:r>
            <a:r>
              <a:rPr lang="el-GR" b="0" i="0" dirty="0" err="1">
                <a:solidFill>
                  <a:srgbClr val="27251E"/>
                </a:solidFill>
                <a:effectLst/>
                <a:latin typeface="pplxSerif"/>
              </a:rPr>
              <a:t>άσφαλτου</a:t>
            </a:r>
            <a:r>
              <a:rPr lang="el-GR" b="0" i="0" dirty="0">
                <a:solidFill>
                  <a:srgbClr val="27251E"/>
                </a:solidFill>
                <a:effectLst/>
                <a:latin typeface="pplxSerif"/>
              </a:rPr>
              <a:t> και σκυροδέματος για να επιτραπεί η φυσική διήθηση του νερού της βροχής στο έδαφος. Αυτό μειώνει τον κίνδυνο πλημμυρών και τροφοδοτεί τον υδροφόρο ορίζοντα.</a:t>
            </a:r>
          </a:p>
          <a:p>
            <a:pPr algn="l"/>
            <a:r>
              <a:rPr lang="el-GR" b="1" i="0" dirty="0">
                <a:solidFill>
                  <a:srgbClr val="27251E"/>
                </a:solidFill>
                <a:effectLst/>
                <a:latin typeface="pplxSerif"/>
              </a:rPr>
              <a:t>Εντατικό πρασίνισμα — δέντρα &amp; βλάστηση: </a:t>
            </a:r>
            <a:r>
              <a:rPr lang="el-GR" b="0" i="0" dirty="0">
                <a:solidFill>
                  <a:srgbClr val="27251E"/>
                </a:solidFill>
                <a:effectLst/>
                <a:latin typeface="pplxSerif"/>
              </a:rPr>
              <a:t>Μαζική φύτευση δέντρων και θάμνων για σκιά, δέσμευση CO₂ και βελτίωση της βιοποικιλότητας στον αστικό ιστό.</a:t>
            </a:r>
          </a:p>
          <a:p>
            <a:pPr algn="l"/>
            <a:r>
              <a:rPr lang="el-GR" b="1" i="0" dirty="0">
                <a:solidFill>
                  <a:srgbClr val="27251E"/>
                </a:solidFill>
                <a:effectLst/>
                <a:latin typeface="pplxSerif"/>
              </a:rPr>
              <a:t>Μείωση τοπικής θερμοκρασίας μέσω </a:t>
            </a:r>
            <a:r>
              <a:rPr lang="el-GR" b="1" i="0" dirty="0" err="1">
                <a:solidFill>
                  <a:srgbClr val="27251E"/>
                </a:solidFill>
                <a:effectLst/>
                <a:latin typeface="pplxSerif"/>
              </a:rPr>
              <a:t>εξατμισοδιαπνοής</a:t>
            </a:r>
            <a:r>
              <a:rPr lang="el-GR" b="0" i="0" dirty="0">
                <a:solidFill>
                  <a:srgbClr val="27251E"/>
                </a:solidFill>
                <a:effectLst/>
                <a:latin typeface="pplxSerif"/>
              </a:rPr>
              <a:t>: Τα φυτά "δροσίζουν" φυσικά το περιβάλλον τους μέσω εξάτμισης νερού από τα φύλλα τους — μια φυσική λύση (</a:t>
            </a:r>
            <a:r>
              <a:rPr lang="el-GR" b="0" i="0" dirty="0" err="1">
                <a:solidFill>
                  <a:srgbClr val="27251E"/>
                </a:solidFill>
                <a:effectLst/>
                <a:latin typeface="pplxSerif"/>
              </a:rPr>
              <a:t>NbS</a:t>
            </a:r>
            <a:r>
              <a:rPr lang="el-GR" b="0" i="0" dirty="0">
                <a:solidFill>
                  <a:srgbClr val="27251E"/>
                </a:solidFill>
                <a:effectLst/>
                <a:latin typeface="pplxSerif"/>
              </a:rPr>
              <a:t>) χαμηλού κόστους και υψηλής αποδοτικότητας.</a:t>
            </a:r>
          </a:p>
          <a:p>
            <a:pPr algn="l"/>
            <a:r>
              <a:rPr lang="el-GR" b="1" i="0" dirty="0">
                <a:solidFill>
                  <a:srgbClr val="27251E"/>
                </a:solidFill>
                <a:effectLst/>
                <a:latin typeface="pplxSerif"/>
              </a:rPr>
              <a:t>Βελτίωση ποιότητας αέρα στην αστική γειτονιά: </a:t>
            </a:r>
            <a:r>
              <a:rPr lang="el-GR" b="0" i="0" dirty="0">
                <a:solidFill>
                  <a:srgbClr val="27251E"/>
                </a:solidFill>
                <a:effectLst/>
                <a:latin typeface="pplxSerif"/>
              </a:rPr>
              <a:t>Η βλάστηση δεσμεύει αιωρούμενα σωματίδια και αέρια ρύπων, βελτιώνοντας άμεσα τη δημόσια υγεία των κατοίκων.</a:t>
            </a:r>
          </a:p>
          <a:p>
            <a:pPr algn="l"/>
            <a:r>
              <a:rPr lang="el-GR" b="1" i="0" dirty="0">
                <a:solidFill>
                  <a:srgbClr val="27251E"/>
                </a:solidFill>
                <a:effectLst/>
                <a:latin typeface="pplxSerif"/>
              </a:rPr>
              <a:t>Σύνδεση με πράσινους διαδρόμους μητροπολιτικής κλίμακας: </a:t>
            </a:r>
            <a:r>
              <a:rPr lang="el-GR" b="0" i="0" dirty="0">
                <a:solidFill>
                  <a:srgbClr val="27251E"/>
                </a:solidFill>
                <a:effectLst/>
                <a:latin typeface="pplxSerif"/>
              </a:rPr>
              <a:t>Η Λαμπρινή δεν αντιμετωπίζεται ως μεμονωμένη παρέμβαση, αλλά συνδέεται με το ευρύτερο δίκτυο πράσινων διαδρόμων —που αποτελεί τμήμα του οράματος για μια "πράσινη υποδομή" σε ολόκληρη την Αθήνα.</a:t>
            </a:r>
          </a:p>
          <a:p>
            <a:pPr algn="l"/>
            <a:r>
              <a:rPr lang="el-GR" b="1" i="0" dirty="0">
                <a:solidFill>
                  <a:srgbClr val="27251E"/>
                </a:solidFill>
                <a:effectLst/>
                <a:latin typeface="pplxSerif"/>
              </a:rPr>
              <a:t>Πρότυπο παρέμβασης που μπορεί να επαναληφθεί σε </a:t>
            </a:r>
            <a:r>
              <a:rPr lang="el-GR" b="1" i="0" dirty="0" err="1">
                <a:solidFill>
                  <a:srgbClr val="27251E"/>
                </a:solidFill>
                <a:effectLst/>
                <a:latin typeface="pplxSerif"/>
              </a:rPr>
              <a:t>πυκνοκατοικημένα</a:t>
            </a:r>
            <a:r>
              <a:rPr lang="el-GR" b="1" i="0" dirty="0">
                <a:solidFill>
                  <a:srgbClr val="27251E"/>
                </a:solidFill>
                <a:effectLst/>
                <a:latin typeface="pplxSerif"/>
              </a:rPr>
              <a:t> τετράγωνα</a:t>
            </a:r>
            <a:r>
              <a:rPr lang="el-GR" b="0" i="0" dirty="0">
                <a:solidFill>
                  <a:srgbClr val="27251E"/>
                </a:solidFill>
                <a:effectLst/>
                <a:latin typeface="pplxSerif"/>
              </a:rPr>
              <a:t>: Αυτό είναι ίσως το πιο σημαντικό στοιχείο: το έργο σχεδιάστηκε ως μοντέλο αναπαραγωγής (</a:t>
            </a:r>
            <a:r>
              <a:rPr lang="el-GR" b="0" i="0" dirty="0" err="1">
                <a:solidFill>
                  <a:srgbClr val="27251E"/>
                </a:solidFill>
                <a:effectLst/>
                <a:latin typeface="pplxSerif"/>
              </a:rPr>
              <a:t>replicable</a:t>
            </a:r>
            <a:r>
              <a:rPr lang="el-GR" b="0" i="0" dirty="0">
                <a:solidFill>
                  <a:srgbClr val="27251E"/>
                </a:solidFill>
                <a:effectLst/>
                <a:latin typeface="pplxSerif"/>
              </a:rPr>
              <a:t> </a:t>
            </a:r>
            <a:r>
              <a:rPr lang="el-GR" b="0" i="0" dirty="0" err="1">
                <a:solidFill>
                  <a:srgbClr val="27251E"/>
                </a:solidFill>
                <a:effectLst/>
                <a:latin typeface="pplxSerif"/>
              </a:rPr>
              <a:t>model</a:t>
            </a:r>
            <a:r>
              <a:rPr lang="el-GR" b="0" i="0" dirty="0">
                <a:solidFill>
                  <a:srgbClr val="27251E"/>
                </a:solidFill>
                <a:effectLst/>
                <a:latin typeface="pplxSerif"/>
              </a:rPr>
              <a:t>). Αν λειτουργήσει στη Λαμπρινή, μπορεί να εφαρμοστεί σε Κυψέλη, Παγκράτι, Πετράλωνα και άλλες </a:t>
            </a:r>
            <a:r>
              <a:rPr lang="el-GR" b="0" i="0" dirty="0" err="1">
                <a:solidFill>
                  <a:srgbClr val="27251E"/>
                </a:solidFill>
                <a:effectLst/>
                <a:latin typeface="pplxSerif"/>
              </a:rPr>
              <a:t>πυκνοκατοικημένες</a:t>
            </a:r>
            <a:r>
              <a:rPr lang="el-GR" b="0" i="0" dirty="0">
                <a:solidFill>
                  <a:srgbClr val="27251E"/>
                </a:solidFill>
                <a:effectLst/>
                <a:latin typeface="pplxSerif"/>
              </a:rPr>
              <a:t> αθηναϊκές γειτονιές.</a:t>
            </a:r>
          </a:p>
          <a:p>
            <a:pPr algn="l"/>
            <a:r>
              <a:rPr lang="el-GR" b="1" i="0" dirty="0">
                <a:solidFill>
                  <a:srgbClr val="27251E"/>
                </a:solidFill>
                <a:effectLst/>
                <a:latin typeface="pplxSerif"/>
              </a:rPr>
              <a:t>Η Σύνδεση Μεταξύ των Δύο Έργων</a:t>
            </a:r>
          </a:p>
          <a:p>
            <a:pPr algn="l"/>
            <a:r>
              <a:rPr lang="el-GR" b="0" i="0" dirty="0">
                <a:solidFill>
                  <a:srgbClr val="27251E"/>
                </a:solidFill>
                <a:effectLst/>
                <a:latin typeface="pplxSerif"/>
              </a:rPr>
              <a:t>Και τα δύο έργα ακολουθούν την ίδια λογική: αστική ανθεκτικότητα μέσω φύσης (</a:t>
            </a:r>
            <a:r>
              <a:rPr lang="el-GR" b="0" i="0" dirty="0" err="1">
                <a:solidFill>
                  <a:srgbClr val="27251E"/>
                </a:solidFill>
                <a:effectLst/>
                <a:latin typeface="pplxSerif"/>
              </a:rPr>
              <a:t>NbS</a:t>
            </a:r>
            <a:r>
              <a:rPr lang="el-GR" b="0" i="0" dirty="0">
                <a:solidFill>
                  <a:srgbClr val="27251E"/>
                </a:solidFill>
                <a:effectLst/>
                <a:latin typeface="pplxSerif"/>
              </a:rPr>
              <a:t>), με κοινωνική ευαισθησία. Η διαφορά τους είναι η κλίμακα και το πλαίσιο — η Ακαδημία Πλάτωνος αξιοποιεί την πολιτιστική ταυτότητα ως μοχλό αναγέννησης, ενώ η Λαμπρινή είναι πρωτίστως ένα τεχνικό-περιβαλλοντικό πρότυπο που μπορεί να επαναληφθεί. Μαζί, αποτελούν αποδείξεις εφαρμογής (</a:t>
            </a:r>
            <a:r>
              <a:rPr lang="el-GR" b="0" i="0" dirty="0" err="1">
                <a:solidFill>
                  <a:srgbClr val="27251E"/>
                </a:solidFill>
                <a:effectLst/>
                <a:latin typeface="pplxSerif"/>
              </a:rPr>
              <a:t>proof</a:t>
            </a:r>
            <a:r>
              <a:rPr lang="el-GR" b="0" i="0" dirty="0">
                <a:solidFill>
                  <a:srgbClr val="27251E"/>
                </a:solidFill>
                <a:effectLst/>
                <a:latin typeface="pplxSerif"/>
              </a:rPr>
              <a:t> of </a:t>
            </a:r>
            <a:r>
              <a:rPr lang="el-GR" b="0" i="0" dirty="0" err="1">
                <a:solidFill>
                  <a:srgbClr val="27251E"/>
                </a:solidFill>
                <a:effectLst/>
                <a:latin typeface="pplxSerif"/>
              </a:rPr>
              <a:t>concept</a:t>
            </a:r>
            <a:r>
              <a:rPr lang="el-GR" b="0" i="0" dirty="0">
                <a:solidFill>
                  <a:srgbClr val="27251E"/>
                </a:solidFill>
                <a:effectLst/>
                <a:latin typeface="pplxSerif"/>
              </a:rPr>
              <a:t>) για την πιο φιλόδοξη ατζέντα του Πυλώνα 2 (Πράσινη Πόλη).</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l-GR" b="1" i="0" dirty="0">
                <a:solidFill>
                  <a:srgbClr val="27251E"/>
                </a:solidFill>
                <a:effectLst/>
                <a:latin typeface="pplxSerif"/>
              </a:rPr>
              <a:t>Πολιτική &amp; Χρηματοδότηση</a:t>
            </a:r>
            <a:r>
              <a:rPr lang="el-GR" b="0" i="0" dirty="0">
                <a:solidFill>
                  <a:srgbClr val="27251E"/>
                </a:solidFill>
                <a:effectLst/>
                <a:latin typeface="pplxSerif"/>
              </a:rPr>
              <a:t>: Το Μοντέλο NCFF, που αναλύει τον χρηματοδοτικό μηχανισμό πίσω από τα έργα που είδαμε </a:t>
            </a:r>
            <a:r>
              <a:rPr lang="el-GR" b="0" i="0" dirty="0" err="1">
                <a:solidFill>
                  <a:srgbClr val="27251E"/>
                </a:solidFill>
                <a:effectLst/>
                <a:latin typeface="pplxSerif"/>
              </a:rPr>
              <a:t>προγουμένως</a:t>
            </a:r>
            <a:r>
              <a:rPr lang="el-GR" b="0" i="0" dirty="0">
                <a:solidFill>
                  <a:srgbClr val="27251E"/>
                </a:solidFill>
                <a:effectLst/>
                <a:latin typeface="pplxSerif"/>
              </a:rPr>
              <a:t> (Λυκαβηττός, Πράσινοι Διάδρομοι, Ακαδημία Πλάτωνος, Λαμπρινή).</a:t>
            </a:r>
          </a:p>
          <a:p>
            <a:pPr algn="l"/>
            <a:r>
              <a:rPr lang="el-GR" b="1" i="0" dirty="0">
                <a:solidFill>
                  <a:srgbClr val="27251E"/>
                </a:solidFill>
                <a:effectLst/>
                <a:latin typeface="pplxSerif"/>
              </a:rPr>
              <a:t>Συνδυασμένη Χρηματοδότηση (</a:t>
            </a:r>
            <a:r>
              <a:rPr lang="el-GR" b="1" i="0" dirty="0" err="1">
                <a:solidFill>
                  <a:srgbClr val="27251E"/>
                </a:solidFill>
                <a:effectLst/>
                <a:latin typeface="pplxSerif"/>
              </a:rPr>
              <a:t>Blended</a:t>
            </a:r>
            <a:r>
              <a:rPr lang="el-GR" b="1" i="0" dirty="0">
                <a:solidFill>
                  <a:srgbClr val="27251E"/>
                </a:solidFill>
                <a:effectLst/>
                <a:latin typeface="pplxSerif"/>
              </a:rPr>
              <a:t> </a:t>
            </a:r>
            <a:r>
              <a:rPr lang="el-GR" b="1" i="0" dirty="0" err="1">
                <a:solidFill>
                  <a:srgbClr val="27251E"/>
                </a:solidFill>
                <a:effectLst/>
                <a:latin typeface="pplxSerif"/>
              </a:rPr>
              <a:t>Finance</a:t>
            </a:r>
            <a:r>
              <a:rPr lang="el-GR" b="1" i="0" dirty="0">
                <a:solidFill>
                  <a:srgbClr val="27251E"/>
                </a:solidFill>
                <a:effectLst/>
                <a:latin typeface="pplxSerif"/>
              </a:rPr>
              <a:t>)</a:t>
            </a:r>
          </a:p>
          <a:p>
            <a:pPr algn="l"/>
            <a:r>
              <a:rPr lang="el-GR" b="0" i="0" dirty="0">
                <a:solidFill>
                  <a:srgbClr val="27251E"/>
                </a:solidFill>
                <a:effectLst/>
                <a:latin typeface="pplxSerif"/>
              </a:rPr>
              <a:t>Το NCFF — </a:t>
            </a:r>
            <a:r>
              <a:rPr lang="el-GR" b="0" i="0" dirty="0" err="1">
                <a:solidFill>
                  <a:srgbClr val="27251E"/>
                </a:solidFill>
                <a:effectLst/>
                <a:latin typeface="pplxSerif"/>
              </a:rPr>
              <a:t>Natural</a:t>
            </a:r>
            <a:r>
              <a:rPr lang="el-GR" b="0" i="0" dirty="0">
                <a:solidFill>
                  <a:srgbClr val="27251E"/>
                </a:solidFill>
                <a:effectLst/>
                <a:latin typeface="pplxSerif"/>
              </a:rPr>
              <a:t> Capital </a:t>
            </a:r>
            <a:r>
              <a:rPr lang="el-GR" b="0" i="0" dirty="0" err="1">
                <a:solidFill>
                  <a:srgbClr val="27251E"/>
                </a:solidFill>
                <a:effectLst/>
                <a:latin typeface="pplxSerif"/>
              </a:rPr>
              <a:t>Finance</a:t>
            </a:r>
            <a:r>
              <a:rPr lang="el-GR" b="0" i="0" dirty="0">
                <a:solidFill>
                  <a:srgbClr val="27251E"/>
                </a:solidFill>
                <a:effectLst/>
                <a:latin typeface="pplxSerif"/>
              </a:rPr>
              <a:t> </a:t>
            </a:r>
            <a:r>
              <a:rPr lang="el-GR" b="0" i="0" dirty="0" err="1">
                <a:solidFill>
                  <a:srgbClr val="27251E"/>
                </a:solidFill>
                <a:effectLst/>
                <a:latin typeface="pplxSerif"/>
              </a:rPr>
              <a:t>Facility</a:t>
            </a:r>
            <a:r>
              <a:rPr lang="el-GR" b="0" i="0" dirty="0">
                <a:solidFill>
                  <a:srgbClr val="27251E"/>
                </a:solidFill>
                <a:effectLst/>
                <a:latin typeface="pplxSerif"/>
              </a:rPr>
              <a:t> είναι ένας καινοτόμος μηχανισμός που αναπτύχθηκε από την Ευρωπαϊκή Επιτροπή και την Ευρωπαϊκή Τράπεζα Επενδύσεων (EIB). Λειτουργεί ως μηχανισμός </a:t>
            </a:r>
            <a:r>
              <a:rPr lang="el-GR" b="0" i="0" dirty="0" err="1">
                <a:solidFill>
                  <a:srgbClr val="27251E"/>
                </a:solidFill>
                <a:effectLst/>
                <a:latin typeface="pplxSerif"/>
              </a:rPr>
              <a:t>μόχλευσης</a:t>
            </a:r>
            <a:r>
              <a:rPr lang="el-GR" b="0" i="0" dirty="0">
                <a:solidFill>
                  <a:srgbClr val="27251E"/>
                </a:solidFill>
                <a:effectLst/>
                <a:latin typeface="pplxSerif"/>
              </a:rPr>
              <a:t> — δηλαδή χρησιμοποιεί δημόσιο χρήμα για να "ξεκλειδώσει" ιδιωτικές επενδύσεις σε έργα που η αγορά δεν θα χρηματοδοτούσε μόνη της.</a:t>
            </a:r>
          </a:p>
          <a:p>
            <a:pPr algn="l"/>
            <a:r>
              <a:rPr lang="el-GR" b="0" i="0" dirty="0">
                <a:solidFill>
                  <a:srgbClr val="27251E"/>
                </a:solidFill>
                <a:effectLst/>
                <a:latin typeface="pplxSerif"/>
              </a:rPr>
              <a:t>Στην περίπτωση της Αθήνας: €5 εκ. επιχορήγηση από ευρωπαϊκούς πόρους + δάνειο EIB. Αυτός ο συνδυασμός είναι κρίσιμος γιατί τα έργα φυσικού κεφαλαίου (πράσινες υποδομές, αποκατάσταση οικοσυστημάτων) έχουν χαμηλή άμεση εμπορική απόδοση αλλά υψηλή κοινωνική και περιβαλλοντική αξία — το </a:t>
            </a:r>
            <a:r>
              <a:rPr lang="el-GR" b="0" i="0" dirty="0" err="1">
                <a:solidFill>
                  <a:srgbClr val="27251E"/>
                </a:solidFill>
                <a:effectLst/>
                <a:latin typeface="pplxSerif"/>
              </a:rPr>
              <a:t>blended</a:t>
            </a:r>
            <a:r>
              <a:rPr lang="el-GR" b="0" i="0" dirty="0">
                <a:solidFill>
                  <a:srgbClr val="27251E"/>
                </a:solidFill>
                <a:effectLst/>
                <a:latin typeface="pplxSerif"/>
              </a:rPr>
              <a:t> </a:t>
            </a:r>
            <a:r>
              <a:rPr lang="el-GR" b="0" i="0" dirty="0" err="1">
                <a:solidFill>
                  <a:srgbClr val="27251E"/>
                </a:solidFill>
                <a:effectLst/>
                <a:latin typeface="pplxSerif"/>
              </a:rPr>
              <a:t>finance</a:t>
            </a:r>
            <a:r>
              <a:rPr lang="el-GR" b="0" i="0" dirty="0">
                <a:solidFill>
                  <a:srgbClr val="27251E"/>
                </a:solidFill>
                <a:effectLst/>
                <a:latin typeface="pplxSerif"/>
              </a:rPr>
              <a:t> καλύπτει αυτό το κενό.</a:t>
            </a:r>
          </a:p>
          <a:p>
            <a:pPr algn="l"/>
            <a:r>
              <a:rPr lang="el-GR" b="1" i="0" dirty="0">
                <a:solidFill>
                  <a:srgbClr val="27251E"/>
                </a:solidFill>
                <a:effectLst/>
                <a:latin typeface="pplxSerif"/>
              </a:rPr>
              <a:t>Τεχνική Βοήθεια</a:t>
            </a:r>
          </a:p>
          <a:p>
            <a:pPr algn="l"/>
            <a:r>
              <a:rPr lang="el-GR" b="0" i="0" dirty="0">
                <a:solidFill>
                  <a:srgbClr val="27251E"/>
                </a:solidFill>
                <a:effectLst/>
                <a:latin typeface="pplxSerif"/>
              </a:rPr>
              <a:t>Αυτό είναι ένα στοιχείο που συχνά υποτιμάται: η χρηματοδότηση συνοδεύεται από εξειδικευμένη υποστήριξη για σχεδιασμό, υλοποίηση και παρακολούθηση. Η φράση "αντιμετωπίζει το θεσμικό κενό /έλλειψη ικανότητας μικρών δήμων" είναι ιδιαίτερα σημαντική: καθώς πολλές ελληνικές τοπικές αρχές δεν διαθέτουν το ανθρώπινο δυναμικό ή την τεχνογνωσία για να σχεδιάσουν και να διαχειριστούν σύνθετα ευρωπαϊκά έργα. Η τεχνική βοήθεια καλύπτει ακριβώς αυτό το κενό — και εξηγεί γιατί η Αθήνα μπόρεσε να αξιοποιήσει το NCFF ενώ άλλες πόλεις δεν κατάφεραν.</a:t>
            </a:r>
          </a:p>
          <a:p>
            <a:pPr algn="l"/>
            <a:r>
              <a:rPr lang="el-GR" b="1" i="0" dirty="0">
                <a:solidFill>
                  <a:srgbClr val="27251E"/>
                </a:solidFill>
                <a:effectLst/>
                <a:latin typeface="pplxSerif"/>
              </a:rPr>
              <a:t>Πιλοτική Λογική</a:t>
            </a:r>
          </a:p>
          <a:p>
            <a:pPr algn="l"/>
            <a:r>
              <a:rPr lang="el-GR" b="0" i="0" dirty="0">
                <a:solidFill>
                  <a:srgbClr val="27251E"/>
                </a:solidFill>
                <a:effectLst/>
                <a:latin typeface="pplxSerif"/>
              </a:rPr>
              <a:t>Η Αθήνα δεν αντιμετωπίζεται ως απλός αποδέκτης χρηματοδότησης, αλλά ως πιλότος μοντέλου που μπορεί  να μεταφερθεί ή να επαναληφθεί. Αυτό σημαίνει ότι τα διδάγματα (τι λειτούργησε, τι όχι, ποιες διαδικασίες χρειάστηκαν) καταγράφονται συστηματικά και εφαρμόζονται σε άλλες μεσογειακές πόλεις — Βαρκελώνη, </a:t>
            </a:r>
            <a:r>
              <a:rPr lang="el-GR" b="0" i="0" dirty="0" err="1">
                <a:solidFill>
                  <a:srgbClr val="27251E"/>
                </a:solidFill>
                <a:effectLst/>
                <a:latin typeface="pplxSerif"/>
              </a:rPr>
              <a:t>Μάλαγα</a:t>
            </a:r>
            <a:r>
              <a:rPr lang="el-GR" b="0" i="0" dirty="0">
                <a:solidFill>
                  <a:srgbClr val="27251E"/>
                </a:solidFill>
                <a:effectLst/>
                <a:latin typeface="pplxSerif"/>
              </a:rPr>
              <a:t>, Θεσσαλονίκη, Λισαβόνα. Αυτή η λογική ενισχύει τη θέση της Αθήνας ως εργαστήριο αστικής ανθεκτικότητας για τη Μεσόγειο.</a:t>
            </a:r>
          </a:p>
          <a:p>
            <a:pPr algn="l"/>
            <a:r>
              <a:rPr lang="el-GR" b="1" i="0" dirty="0">
                <a:solidFill>
                  <a:srgbClr val="27251E"/>
                </a:solidFill>
                <a:effectLst/>
                <a:latin typeface="pplxSerif"/>
              </a:rPr>
              <a:t>Ευρωπαϊκή Διάσταση</a:t>
            </a:r>
          </a:p>
          <a:p>
            <a:pPr algn="l"/>
            <a:r>
              <a:rPr lang="el-GR" b="0" i="0" dirty="0">
                <a:solidFill>
                  <a:srgbClr val="27251E"/>
                </a:solidFill>
                <a:effectLst/>
                <a:latin typeface="pplxSerif"/>
              </a:rPr>
              <a:t>Αναδεικνύεται η σημασία της πολλαπλότητα χρηματοδοτικών πηγών που αξιοποιεί η Αθήνα:</a:t>
            </a:r>
          </a:p>
          <a:p>
            <a:pPr algn="l">
              <a:buFont typeface="Arial" panose="020B0604020202020204" pitchFamily="34" charset="0"/>
              <a:buChar char="•"/>
            </a:pPr>
            <a:r>
              <a:rPr lang="el-GR" b="0" i="0" dirty="0">
                <a:solidFill>
                  <a:srgbClr val="27251E"/>
                </a:solidFill>
                <a:effectLst/>
                <a:latin typeface="pplxSerif"/>
              </a:rPr>
              <a:t>ΕΣΠΑ: Διαρθρωτικά ταμεία για αστική ανάπλαση</a:t>
            </a:r>
          </a:p>
          <a:p>
            <a:pPr algn="l">
              <a:buFont typeface="Arial" panose="020B0604020202020204" pitchFamily="34" charset="0"/>
              <a:buChar char="•"/>
            </a:pPr>
            <a:r>
              <a:rPr lang="en-US" b="0" i="0" dirty="0">
                <a:solidFill>
                  <a:srgbClr val="27251E"/>
                </a:solidFill>
                <a:effectLst/>
                <a:latin typeface="pplxSerif"/>
              </a:rPr>
              <a:t>Horizon</a:t>
            </a:r>
            <a:r>
              <a:rPr lang="el-GR" b="0" i="0" dirty="0">
                <a:solidFill>
                  <a:srgbClr val="27251E"/>
                </a:solidFill>
                <a:effectLst/>
                <a:latin typeface="pplxSerif"/>
              </a:rPr>
              <a:t> Ευρώπη: Ερευνητικά προγράμματα για καινοτόμες λύσεις</a:t>
            </a:r>
          </a:p>
          <a:p>
            <a:pPr algn="l">
              <a:buFont typeface="Arial" panose="020B0604020202020204" pitchFamily="34" charset="0"/>
              <a:buChar char="•"/>
            </a:pPr>
            <a:r>
              <a:rPr lang="el-GR" b="0" i="0" dirty="0">
                <a:solidFill>
                  <a:srgbClr val="27251E"/>
                </a:solidFill>
                <a:effectLst/>
                <a:latin typeface="pplxSerif"/>
              </a:rPr>
              <a:t>C40 </a:t>
            </a:r>
            <a:r>
              <a:rPr lang="el-GR" b="0" i="0" dirty="0" err="1">
                <a:solidFill>
                  <a:srgbClr val="27251E"/>
                </a:solidFill>
                <a:effectLst/>
                <a:latin typeface="pplxSerif"/>
              </a:rPr>
              <a:t>Cities</a:t>
            </a:r>
            <a:r>
              <a:rPr lang="el-GR" b="0" i="0" dirty="0">
                <a:solidFill>
                  <a:srgbClr val="27251E"/>
                </a:solidFill>
                <a:effectLst/>
                <a:latin typeface="pplxSerif"/>
              </a:rPr>
              <a:t> &amp; 100RC: Διεθνή δίκτυα που παρέχουν τεχνογνωσία και ορατότητα</a:t>
            </a:r>
          </a:p>
          <a:p>
            <a:pPr algn="l">
              <a:buFont typeface="Arial" panose="020B0604020202020204" pitchFamily="34" charset="0"/>
              <a:buChar char="•"/>
            </a:pPr>
            <a:r>
              <a:rPr lang="el-GR" b="0" i="0" dirty="0">
                <a:solidFill>
                  <a:srgbClr val="27251E"/>
                </a:solidFill>
                <a:effectLst/>
                <a:latin typeface="pplxSerif"/>
              </a:rPr>
              <a:t>EIB: Μακροπρόθεσμα δάνεια για υποδομές</a:t>
            </a:r>
          </a:p>
          <a:p>
            <a:pPr algn="l"/>
            <a:r>
              <a:rPr lang="el-GR" b="0" i="0" dirty="0">
                <a:solidFill>
                  <a:srgbClr val="27251E"/>
                </a:solidFill>
                <a:effectLst/>
                <a:latin typeface="pplxSerif"/>
              </a:rPr>
              <a:t>Η πολλαπλότητα αυτή μειώνει τον κίνδυνο εξάρτησης — αν μια πηγή κοπεί (π.χ. αλλαγή ευρωπαϊκής πολιτικής), η πόλη δεν μένει εκτεθειμένη.</a:t>
            </a:r>
          </a:p>
          <a:p>
            <a:pPr algn="l"/>
            <a:r>
              <a:rPr lang="el-GR" b="0" i="0" dirty="0">
                <a:solidFill>
                  <a:srgbClr val="27251E"/>
                </a:solidFill>
                <a:effectLst/>
                <a:latin typeface="pplxSerif"/>
              </a:rPr>
              <a:t>Πως λοιπόν απαντάμε στο ερώτημα "πώς πληρώνεται η ανθεκτικότητα;". Η απάντηση είναι ότι δεν υπάρχει μία πηγή — απαιτείται έξυπνη αρχιτεκτονική χρηματοδότησης που συνδυάζει επιχορηγήσεις, δάνεια, ιδιωτικά κεφάλαια και τεχνική υποστήριξη. Και για να λειτουργήσει αυτό, χρειάζεται θεσμική ωριμότητα — κάτι που επανασυνδέεται άμεσα με το επιχείρημα της επομένης διαφάνειας για τη μητροπολιτική διακυβέρνηση.</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l-GR" b="0" i="0" dirty="0">
                <a:solidFill>
                  <a:srgbClr val="27251E"/>
                </a:solidFill>
                <a:effectLst/>
                <a:latin typeface="pplxSerif"/>
              </a:rPr>
              <a:t>Η Μητροπολιτική διάσταση του Σχεδίου Ανθεκτικότητας 2030 πηγαίνει πέρα από τα Διοικητικά όρια. Οι κλιματικοί κίνδυνοι (καύσωνες, πλημμύρες, ρύπανση) δεν σταματούν στα διοικητικά σύνορα του Δήμου Αθηναίων. Η μητροπολιτική Αθήνα περιλαμβάνει δεκάδες δήμους με διαφορετικές αρμοδιότητες, πόρους και προτεραιότητες. Αυτή η θεσμική πολυπλοκότητα είναι ένα από τα κυριότερα εμπόδια για ολοκληρωμένη ανθεκτικότητα — το πρόβλημα δεν είναι η έλλειψη γνώσης ή βούλησης, αλλά η κατακερματισμένη διακυβέρνηση.</a:t>
            </a:r>
          </a:p>
          <a:p>
            <a:pPr algn="l"/>
            <a:r>
              <a:rPr lang="el-GR" b="0" i="0" dirty="0">
                <a:solidFill>
                  <a:srgbClr val="27251E"/>
                </a:solidFill>
                <a:effectLst/>
                <a:latin typeface="pplxSerif"/>
              </a:rPr>
              <a:t>Επομένως υπάρχουν Τέσσερις Διαστάσεις για την επέκταση της ανθεκτικότητας.</a:t>
            </a:r>
          </a:p>
          <a:p>
            <a:pPr algn="l"/>
            <a:r>
              <a:rPr lang="el-GR" b="1" i="0" dirty="0">
                <a:solidFill>
                  <a:srgbClr val="27251E"/>
                </a:solidFill>
                <a:effectLst/>
                <a:latin typeface="pplxSerif"/>
              </a:rPr>
              <a:t>Διακυβέρνηση: </a:t>
            </a:r>
            <a:r>
              <a:rPr lang="el-GR" b="0" i="0" dirty="0">
                <a:solidFill>
                  <a:srgbClr val="27251E"/>
                </a:solidFill>
                <a:effectLst/>
                <a:latin typeface="pplxSerif"/>
              </a:rPr>
              <a:t>Απαιτείται συντονισμός μεταξύ δήμου, περιφέρειας, εθνικού κράτους, ερευνητικών φορέων και τοπικών κοινοτήτων. Η πρόταση είναι η δημιουργία θεσμικών πλαισίων συντονισμού — δηλαδή δομών που να υπερβαίνουν τις διοικητικές διαιρέσεις και να επιτρέπουν κοινό σχεδιασμό και υλοποίηση. Στην πράξη, αυτό σημαίνει μητροπολιτικά συμβούλια ανθεκτικότητας, κοινές βάσεις δεδομένων και δεσμευτικούς μηχανισμούς συνεργασίας.</a:t>
            </a:r>
          </a:p>
          <a:p>
            <a:pPr algn="l"/>
            <a:r>
              <a:rPr lang="el-GR" b="1" i="0" dirty="0">
                <a:solidFill>
                  <a:srgbClr val="27251E"/>
                </a:solidFill>
                <a:effectLst/>
                <a:latin typeface="pplxSerif"/>
              </a:rPr>
              <a:t>Κοινωνική Δικαιοσύνη: </a:t>
            </a:r>
            <a:r>
              <a:rPr lang="el-GR" b="0" i="0" dirty="0">
                <a:solidFill>
                  <a:srgbClr val="27251E"/>
                </a:solidFill>
                <a:effectLst/>
                <a:latin typeface="pplxSerif"/>
              </a:rPr>
              <a:t>Η ανθεκτικότητα δεν κατανέμεται ισότιμα. Η άνιση πρόσβαση σε σκίαση, πράσινο και δροσερούς χώρους αντικατοπτρίζει βαθύτερες κοινωνικοοικονομικές ανισότητες — οι πιο ευάλωτοι κάτοικοι (ηλικιωμένοι, χαμηλά εισοδήματα, μετανάστες) επιβαρύνονται περισσότερο από κλιματικές απειλές, ενώ έχουν λιγότερη πρόσβαση στις λύσεις. Η ανθεκτικότητα ως ζήτημα δικαιοσύνης σημαίνει ότι δεν αρκεί να "πρασινίσει" η πόλη — πρέπει να πρασινίσει παντού και για όλους.</a:t>
            </a:r>
          </a:p>
          <a:p>
            <a:pPr algn="l"/>
            <a:r>
              <a:rPr lang="el-GR" b="1" i="0" dirty="0">
                <a:solidFill>
                  <a:srgbClr val="27251E"/>
                </a:solidFill>
                <a:effectLst/>
                <a:latin typeface="pplxSerif"/>
              </a:rPr>
              <a:t>Δημόσια Υγεία: Οι </a:t>
            </a:r>
            <a:r>
              <a:rPr lang="el-GR" b="0" i="0" dirty="0">
                <a:solidFill>
                  <a:srgbClr val="27251E"/>
                </a:solidFill>
                <a:effectLst/>
                <a:latin typeface="pplxSerif"/>
              </a:rPr>
              <a:t>Θερμικές νησίδες, ρύπανση αέρα και έκθεση σε καύσωνες συνδέονται άμεσα με υγειονομικές ανισότητες. Ο χάρτης θερμικής και κοινωνικής ευπάθειας που αναφέρεται εδώ είναι ένα εργαλείο που επιτρέπει να εντοπιστούν ταυτόχρονα οι περιοχές με υψηλή θερμοκρασία </a:t>
            </a:r>
            <a:r>
              <a:rPr lang="el-GR" b="0" i="1" dirty="0">
                <a:solidFill>
                  <a:srgbClr val="27251E"/>
                </a:solidFill>
                <a:effectLst/>
                <a:latin typeface="pplxSerif"/>
              </a:rPr>
              <a:t>και</a:t>
            </a:r>
            <a:r>
              <a:rPr lang="el-GR" b="0" i="0" dirty="0">
                <a:solidFill>
                  <a:srgbClr val="27251E"/>
                </a:solidFill>
                <a:effectLst/>
                <a:latin typeface="pplxSerif"/>
              </a:rPr>
              <a:t> υψηλή κοινωνική ευπάθεια — δηλαδή να ιεραρχηθούν οι παρεμβάσεις με βάση την ανάγκη, όχι την πολιτική βούληση.</a:t>
            </a:r>
          </a:p>
          <a:p>
            <a:pPr algn="l"/>
            <a:r>
              <a:rPr lang="el-GR" b="1" i="0" dirty="0">
                <a:solidFill>
                  <a:srgbClr val="27251E"/>
                </a:solidFill>
                <a:effectLst/>
                <a:latin typeface="pplxSerif"/>
              </a:rPr>
              <a:t>Χρηματοδότηση:</a:t>
            </a:r>
            <a:r>
              <a:rPr lang="el-GR" b="0" i="0" dirty="0">
                <a:solidFill>
                  <a:srgbClr val="27251E"/>
                </a:solidFill>
                <a:effectLst/>
                <a:latin typeface="pplxSerif"/>
              </a:rPr>
              <a:t> Πολλαπλές πηγές (ΕΕ, </a:t>
            </a:r>
            <a:r>
              <a:rPr lang="el-GR" b="0" i="0" dirty="0" err="1">
                <a:solidFill>
                  <a:srgbClr val="27251E"/>
                </a:solidFill>
                <a:effectLst/>
                <a:latin typeface="pplxSerif"/>
              </a:rPr>
              <a:t>ΕΤΕπ</a:t>
            </a:r>
            <a:r>
              <a:rPr lang="el-GR" b="0" i="0" dirty="0">
                <a:solidFill>
                  <a:srgbClr val="27251E"/>
                </a:solidFill>
                <a:effectLst/>
                <a:latin typeface="pplxSerif"/>
              </a:rPr>
              <a:t>/EIB, εθνικά, ιδιωτικά κεφάλαια) απαιτούν ισχυρή θεσμική ικανότητα απορρόφησης. Αυτό σημαίνει ότι δεν αρκεί η ύπαρξη χρημάτων — χρειάζεται ο δήμος και οι εταίροι να έχουν τη γραφειοκρατική, τεχνική και νομική ωριμότητα να τα αξιοποιήσουν. Η φράση "η χρηματοδότηση ακολουθεί τη θεσμική ωριμότητα" είναι ουσιαστικά ένα μήνυμα προς τις ελληνικές τοπικές αρχές: που στην ουσία λέει πρώτα χτίστε ικανότητες, μετά ζητήστε χρήματα.</a:t>
            </a:r>
          </a:p>
          <a:p>
            <a:pPr algn="l"/>
            <a:r>
              <a:rPr lang="el-GR" b="0" i="0" dirty="0">
                <a:solidFill>
                  <a:srgbClr val="27251E"/>
                </a:solidFill>
                <a:effectLst/>
                <a:latin typeface="pplxSerif"/>
              </a:rPr>
              <a:t>Το συμπέρασμα εδώ είναι ότι η Αθήνα δεν μπορεί να γίνει ανθεκτική μόνη της ως δήμος. Αναδεικνύεται ότι η ανθεκτικότητα είναι εξ ορισμού </a:t>
            </a:r>
            <a:r>
              <a:rPr lang="el-GR" b="0" i="0" dirty="0" err="1">
                <a:solidFill>
                  <a:srgbClr val="27251E"/>
                </a:solidFill>
                <a:effectLst/>
                <a:latin typeface="pplxSerif"/>
              </a:rPr>
              <a:t>πολυεπίπεδο</a:t>
            </a:r>
            <a:r>
              <a:rPr lang="el-GR" b="0" i="0" dirty="0">
                <a:solidFill>
                  <a:srgbClr val="27251E"/>
                </a:solidFill>
                <a:effectLst/>
                <a:latin typeface="pplxSerif"/>
              </a:rPr>
              <a:t> ζήτημα — τεχνικό, διοικητικό, κοινωνικό και οικονομικό ταυτόχρονα. Είναι επίσης μια άμεση γέφυρα με την περίπτωση του Βόλου που θα δούμε στο επόμενο μάθημα: εκεί η αποτυχία συντονισμού μεταξύ δήμου, περιφέρειας και κεντρικού κράτους κατά τον </a:t>
            </a:r>
            <a:r>
              <a:rPr lang="el-GR" b="0" i="0" dirty="0" err="1">
                <a:solidFill>
                  <a:srgbClr val="27251E"/>
                </a:solidFill>
                <a:effectLst/>
                <a:latin typeface="pplxSerif"/>
              </a:rPr>
              <a:t>Daniel</a:t>
            </a:r>
            <a:r>
              <a:rPr lang="el-GR" b="0" i="0" dirty="0">
                <a:solidFill>
                  <a:srgbClr val="27251E"/>
                </a:solidFill>
                <a:effectLst/>
                <a:latin typeface="pplxSerif"/>
              </a:rPr>
              <a:t> ήταν ένας από τους κεντρικούς παράγοντες επιδείνωσης της κρίσης.</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l-GR" b="0" i="0" dirty="0">
                <a:solidFill>
                  <a:srgbClr val="27251E"/>
                </a:solidFill>
                <a:effectLst/>
                <a:latin typeface="pplxSerif"/>
              </a:rPr>
              <a:t>Λύσεις Βασισμένες στη Φύση (</a:t>
            </a:r>
            <a:r>
              <a:rPr lang="el-GR" b="0" i="0" dirty="0" err="1">
                <a:solidFill>
                  <a:srgbClr val="27251E"/>
                </a:solidFill>
                <a:effectLst/>
                <a:latin typeface="pplxSerif"/>
              </a:rPr>
              <a:t>Nature-based</a:t>
            </a:r>
            <a:r>
              <a:rPr lang="el-GR" b="0" i="0" dirty="0">
                <a:solidFill>
                  <a:srgbClr val="27251E"/>
                </a:solidFill>
                <a:effectLst/>
                <a:latin typeface="pplxSerif"/>
              </a:rPr>
              <a:t> </a:t>
            </a:r>
            <a:r>
              <a:rPr lang="el-GR" b="0" i="0" dirty="0" err="1">
                <a:solidFill>
                  <a:srgbClr val="27251E"/>
                </a:solidFill>
                <a:effectLst/>
                <a:latin typeface="pplxSerif"/>
              </a:rPr>
              <a:t>Solutions</a:t>
            </a:r>
            <a:r>
              <a:rPr lang="el-GR" b="0" i="0" dirty="0">
                <a:solidFill>
                  <a:srgbClr val="27251E"/>
                </a:solidFill>
                <a:effectLst/>
                <a:latin typeface="pplxSerif"/>
              </a:rPr>
              <a:t> / </a:t>
            </a:r>
            <a:r>
              <a:rPr lang="el-GR" b="0" i="0" dirty="0" err="1">
                <a:solidFill>
                  <a:srgbClr val="27251E"/>
                </a:solidFill>
                <a:effectLst/>
                <a:latin typeface="pplxSerif"/>
              </a:rPr>
              <a:t>NbS</a:t>
            </a:r>
            <a:r>
              <a:rPr lang="el-GR" b="0" i="0" dirty="0">
                <a:solidFill>
                  <a:srgbClr val="27251E"/>
                </a:solidFill>
                <a:effectLst/>
                <a:latin typeface="pplxSerif"/>
              </a:rPr>
              <a:t>), μας παρουσιάζουν την "εργαλειοθήκη" της πράσινης ανθεκτικότητας.</a:t>
            </a:r>
          </a:p>
          <a:p>
            <a:pPr algn="l"/>
            <a:r>
              <a:rPr lang="el-GR" b="0" i="0" dirty="0">
                <a:solidFill>
                  <a:srgbClr val="27251E"/>
                </a:solidFill>
                <a:effectLst/>
                <a:latin typeface="pplxSerif"/>
              </a:rPr>
              <a:t>Οι </a:t>
            </a:r>
            <a:r>
              <a:rPr lang="el-GR" b="0" i="0" dirty="0" err="1">
                <a:solidFill>
                  <a:srgbClr val="27251E"/>
                </a:solidFill>
                <a:effectLst/>
                <a:latin typeface="pplxSerif"/>
              </a:rPr>
              <a:t>NbS</a:t>
            </a:r>
            <a:r>
              <a:rPr lang="el-GR" b="0" i="0" dirty="0">
                <a:solidFill>
                  <a:srgbClr val="27251E"/>
                </a:solidFill>
                <a:effectLst/>
                <a:latin typeface="pplxSerif"/>
              </a:rPr>
              <a:t> είναι παρεμβάσεις που μιμούνται ή υποστηρίζουν τις φυσικές διεργασίες για να αντιμετωπίσουν αστικές προκλήσεις, παρέχοντας ταυτόχρονα πολλαπλά οφέλη — βιοποικιλότητα, κοινωνική συνοχή, δημόσια υγεία. Αυτή η "πολλαπλή απόδοση" (</a:t>
            </a:r>
            <a:r>
              <a:rPr lang="el-GR" b="0" i="0" dirty="0" err="1">
                <a:solidFill>
                  <a:srgbClr val="27251E"/>
                </a:solidFill>
                <a:effectLst/>
                <a:latin typeface="pplxSerif"/>
              </a:rPr>
              <a:t>co-benefits</a:t>
            </a:r>
            <a:r>
              <a:rPr lang="el-GR" b="0" i="0" dirty="0">
                <a:solidFill>
                  <a:srgbClr val="27251E"/>
                </a:solidFill>
                <a:effectLst/>
                <a:latin typeface="pplxSerif"/>
              </a:rPr>
              <a:t>) είναι το βασικό πλεονέκτημα των </a:t>
            </a:r>
            <a:r>
              <a:rPr lang="el-GR" b="0" i="0" dirty="0" err="1">
                <a:solidFill>
                  <a:srgbClr val="27251E"/>
                </a:solidFill>
                <a:effectLst/>
                <a:latin typeface="pplxSerif"/>
              </a:rPr>
              <a:t>NbS</a:t>
            </a:r>
            <a:r>
              <a:rPr lang="el-GR" b="0" i="0" dirty="0">
                <a:solidFill>
                  <a:srgbClr val="27251E"/>
                </a:solidFill>
                <a:effectLst/>
                <a:latin typeface="pplxSerif"/>
              </a:rPr>
              <a:t> έναντι των παραδοσιακών γκρίζων υποδομών (σκυρόδεμα, ασφαλτόστρωση).</a:t>
            </a:r>
          </a:p>
          <a:p>
            <a:pPr algn="l"/>
            <a:r>
              <a:rPr lang="el-GR" b="0" i="0" dirty="0">
                <a:solidFill>
                  <a:srgbClr val="27251E"/>
                </a:solidFill>
                <a:effectLst/>
                <a:latin typeface="pplxSerif"/>
              </a:rPr>
              <a:t>Οι Έξι Κατηγορίες </a:t>
            </a:r>
            <a:r>
              <a:rPr lang="el-GR" b="0" i="0" dirty="0" err="1">
                <a:solidFill>
                  <a:srgbClr val="27251E"/>
                </a:solidFill>
                <a:effectLst/>
                <a:latin typeface="pplxSerif"/>
              </a:rPr>
              <a:t>NbS</a:t>
            </a:r>
            <a:endParaRPr lang="el-GR" b="0" i="0" dirty="0">
              <a:solidFill>
                <a:srgbClr val="27251E"/>
              </a:solidFill>
              <a:effectLst/>
              <a:latin typeface="pplxSerif"/>
            </a:endParaRPr>
          </a:p>
          <a:p>
            <a:pPr algn="l"/>
            <a:r>
              <a:rPr lang="el-GR" b="1" i="0" dirty="0">
                <a:solidFill>
                  <a:srgbClr val="27251E"/>
                </a:solidFill>
                <a:effectLst/>
                <a:latin typeface="pplxSerif"/>
              </a:rPr>
              <a:t>Πράσινη Στέγη &amp; Πράσινοι Τοίχοι</a:t>
            </a:r>
            <a:r>
              <a:rPr lang="el-GR" b="0" i="0" dirty="0">
                <a:solidFill>
                  <a:srgbClr val="27251E"/>
                </a:solidFill>
                <a:effectLst/>
                <a:latin typeface="pplxSerif"/>
              </a:rPr>
              <a:t>: Κάλυψη κτιριακών επιφανειών με βλάστηση. Αυτό προσφέρει μείωση θερμοκρασίας επιφανείας κατά 5–10°C, μόνωση κτιρίου (εξοικονόμηση ενέργειας), απορρόφηση CO₂ και βελτίωση βιοποικιλότητας σε αστικό περιβάλλον. Είναι ιδιαίτερα σημαντικές για </a:t>
            </a:r>
            <a:r>
              <a:rPr lang="el-GR" b="0" i="0" dirty="0" err="1">
                <a:solidFill>
                  <a:srgbClr val="27251E"/>
                </a:solidFill>
                <a:effectLst/>
                <a:latin typeface="pplxSerif"/>
              </a:rPr>
              <a:t>πυκνοκατοικημένες</a:t>
            </a:r>
            <a:r>
              <a:rPr lang="el-GR" b="0" i="0" dirty="0">
                <a:solidFill>
                  <a:srgbClr val="27251E"/>
                </a:solidFill>
                <a:effectLst/>
                <a:latin typeface="pplxSerif"/>
              </a:rPr>
              <a:t> περιοχές όπου δεν υπάρχει εδαφική επιφάνεια για πάρκα.</a:t>
            </a:r>
          </a:p>
          <a:p>
            <a:pPr algn="l"/>
            <a:r>
              <a:rPr lang="el-GR" b="1" i="0" dirty="0">
                <a:solidFill>
                  <a:srgbClr val="27251E"/>
                </a:solidFill>
                <a:effectLst/>
                <a:latin typeface="pplxSerif"/>
              </a:rPr>
              <a:t>Αστικά Δέντρα &amp; Δάση: </a:t>
            </a:r>
            <a:r>
              <a:rPr lang="el-GR" b="0" i="0" dirty="0">
                <a:solidFill>
                  <a:srgbClr val="27251E"/>
                </a:solidFill>
                <a:effectLst/>
                <a:latin typeface="pplxSerif"/>
              </a:rPr>
              <a:t>Κάθε δέντρο ισοδυναμεί με "~5 κλιματιστικά" ανά θερινή ημέρα — μια εύγλωττη αναλογία που αναδεικνύει το οικονομικό όφελος. Παρέχουν σκιά, </a:t>
            </a:r>
            <a:r>
              <a:rPr lang="el-GR" b="0" i="0" dirty="0" err="1">
                <a:solidFill>
                  <a:srgbClr val="27251E"/>
                </a:solidFill>
                <a:effectLst/>
                <a:latin typeface="pplxSerif"/>
              </a:rPr>
              <a:t>εξατμισοδιαπνοή</a:t>
            </a:r>
            <a:r>
              <a:rPr lang="el-GR" b="0" i="0" dirty="0">
                <a:solidFill>
                  <a:srgbClr val="27251E"/>
                </a:solidFill>
                <a:effectLst/>
                <a:latin typeface="pplxSerif"/>
              </a:rPr>
              <a:t> (φυσική ψύξη), και μείωση της θερμικής νησίδας. Η Αθήνα δυστυχώς έχει από τα χαμηλότερα ποσοστά αστικού πρασίνου στην Ευρώπη, οπότε η αύξηση του είναι άμεση προτεραιότητα.</a:t>
            </a:r>
          </a:p>
          <a:p>
            <a:pPr algn="l"/>
            <a:r>
              <a:rPr lang="el-GR" b="1" i="0" dirty="0">
                <a:solidFill>
                  <a:srgbClr val="27251E"/>
                </a:solidFill>
                <a:effectLst/>
                <a:latin typeface="pplxSerif"/>
              </a:rPr>
              <a:t>Αποσφράγιση Επιφανειών: </a:t>
            </a:r>
            <a:r>
              <a:rPr lang="el-GR" b="0" i="0" dirty="0">
                <a:solidFill>
                  <a:srgbClr val="27251E"/>
                </a:solidFill>
                <a:effectLst/>
                <a:latin typeface="pplxSerif"/>
              </a:rPr>
              <a:t>Αντικατάσταση </a:t>
            </a:r>
            <a:r>
              <a:rPr lang="el-GR" b="0" i="0" dirty="0" err="1">
                <a:solidFill>
                  <a:srgbClr val="27251E"/>
                </a:solidFill>
                <a:effectLst/>
                <a:latin typeface="pplxSerif"/>
              </a:rPr>
              <a:t>αδιαπέρατης</a:t>
            </a:r>
            <a:r>
              <a:rPr lang="el-GR" b="0" i="0" dirty="0">
                <a:solidFill>
                  <a:srgbClr val="27251E"/>
                </a:solidFill>
                <a:effectLst/>
                <a:latin typeface="pplxSerif"/>
              </a:rPr>
              <a:t> ασφάλτου με διαπερατά υλικά (χαλίκι, πορώδες σκυρόδεμα, χλοοτάπητας). Επιτρέπει τη φυσική απορρόφηση </a:t>
            </a:r>
            <a:r>
              <a:rPr lang="el-GR" b="0" i="0" dirty="0" err="1">
                <a:solidFill>
                  <a:srgbClr val="27251E"/>
                </a:solidFill>
                <a:effectLst/>
                <a:latin typeface="pplxSerif"/>
              </a:rPr>
              <a:t>ομβρίων</a:t>
            </a:r>
            <a:r>
              <a:rPr lang="el-GR" b="0" i="0" dirty="0">
                <a:solidFill>
                  <a:srgbClr val="27251E"/>
                </a:solidFill>
                <a:effectLst/>
                <a:latin typeface="pplxSerif"/>
              </a:rPr>
              <a:t> νερών στο έδαφος, αποτρέποντας τις αστικές πλημμύρες. Συνδέεται άμεσα με το πρόβλημα που αντιμετώπισε ο Βόλος κατά τον </a:t>
            </a:r>
            <a:r>
              <a:rPr lang="el-GR" b="0" i="0" dirty="0" err="1">
                <a:solidFill>
                  <a:srgbClr val="27251E"/>
                </a:solidFill>
                <a:effectLst/>
                <a:latin typeface="pplxSerif"/>
              </a:rPr>
              <a:t>Daniel</a:t>
            </a:r>
            <a:r>
              <a:rPr lang="el-GR" b="0" i="0" dirty="0">
                <a:solidFill>
                  <a:srgbClr val="27251E"/>
                </a:solidFill>
                <a:effectLst/>
                <a:latin typeface="pplxSerif"/>
              </a:rPr>
              <a:t> — η </a:t>
            </a:r>
            <a:r>
              <a:rPr lang="el-GR" b="0" i="0" dirty="0" err="1">
                <a:solidFill>
                  <a:srgbClr val="27251E"/>
                </a:solidFill>
                <a:effectLst/>
                <a:latin typeface="pplxSerif"/>
              </a:rPr>
              <a:t>υπεραδιαπέρατη</a:t>
            </a:r>
            <a:r>
              <a:rPr lang="el-GR" b="0" i="0" dirty="0">
                <a:solidFill>
                  <a:srgbClr val="27251E"/>
                </a:solidFill>
                <a:effectLst/>
                <a:latin typeface="pplxSerif"/>
              </a:rPr>
              <a:t> αστικοποίηση επιδείνωσε δραματικά τις πλημμύρες.</a:t>
            </a:r>
          </a:p>
          <a:p>
            <a:pPr algn="l"/>
            <a:r>
              <a:rPr lang="el-GR" b="1" i="0" dirty="0">
                <a:solidFill>
                  <a:srgbClr val="27251E"/>
                </a:solidFill>
                <a:effectLst/>
                <a:latin typeface="pplxSerif"/>
              </a:rPr>
              <a:t>Μπλε Υποδομή: </a:t>
            </a:r>
            <a:r>
              <a:rPr lang="el-GR" b="0" i="0" dirty="0">
                <a:solidFill>
                  <a:srgbClr val="27251E"/>
                </a:solidFill>
                <a:effectLst/>
                <a:latin typeface="pplxSerif"/>
              </a:rPr>
              <a:t>Τεχνητές λίμνες, κανάλια και νερό σε δημόσιους χώρους. Η παρουσία νερού ψύχει το </a:t>
            </a:r>
            <a:r>
              <a:rPr lang="el-GR" b="0" i="0" dirty="0" err="1">
                <a:solidFill>
                  <a:srgbClr val="27251E"/>
                </a:solidFill>
                <a:effectLst/>
                <a:latin typeface="pplxSerif"/>
              </a:rPr>
              <a:t>μικροκλίμα</a:t>
            </a:r>
            <a:r>
              <a:rPr lang="el-GR" b="0" i="0" dirty="0">
                <a:solidFill>
                  <a:srgbClr val="27251E"/>
                </a:solidFill>
                <a:effectLst/>
                <a:latin typeface="pplxSerif"/>
              </a:rPr>
              <a:t> μέσω εξάτμισης και προσφέρει χώρους κοινωνικής χρήσης. Είναι η "μπλε" διάσταση της πράσινης υποδομής — συνδυάζεται συνήθως με βλάστηση σε ό,τι ονομάζεται "μπλε-πράσινη υποδομή" (</a:t>
            </a:r>
            <a:r>
              <a:rPr lang="el-GR" b="0" i="0" dirty="0" err="1">
                <a:solidFill>
                  <a:srgbClr val="27251E"/>
                </a:solidFill>
                <a:effectLst/>
                <a:latin typeface="pplxSerif"/>
              </a:rPr>
              <a:t>Blue-Green</a:t>
            </a:r>
            <a:r>
              <a:rPr lang="el-GR" b="0" i="0" dirty="0">
                <a:solidFill>
                  <a:srgbClr val="27251E"/>
                </a:solidFill>
                <a:effectLst/>
                <a:latin typeface="pplxSerif"/>
              </a:rPr>
              <a:t> </a:t>
            </a:r>
            <a:r>
              <a:rPr lang="el-GR" b="0" i="0" dirty="0" err="1">
                <a:solidFill>
                  <a:srgbClr val="27251E"/>
                </a:solidFill>
                <a:effectLst/>
                <a:latin typeface="pplxSerif"/>
              </a:rPr>
              <a:t>Infrastructure</a:t>
            </a:r>
            <a:r>
              <a:rPr lang="el-GR" b="0" i="0" dirty="0">
                <a:solidFill>
                  <a:srgbClr val="27251E"/>
                </a:solidFill>
                <a:effectLst/>
                <a:latin typeface="pplxSerif"/>
              </a:rPr>
              <a:t>).</a:t>
            </a:r>
          </a:p>
          <a:p>
            <a:pPr algn="l"/>
            <a:r>
              <a:rPr lang="el-GR" b="1" i="0" dirty="0">
                <a:solidFill>
                  <a:srgbClr val="27251E"/>
                </a:solidFill>
                <a:effectLst/>
                <a:latin typeface="pplxSerif"/>
              </a:rPr>
              <a:t>Γεωργία στην Πόλη: </a:t>
            </a:r>
            <a:r>
              <a:rPr lang="el-GR" b="0" i="0" dirty="0">
                <a:solidFill>
                  <a:srgbClr val="27251E"/>
                </a:solidFill>
                <a:effectLst/>
                <a:latin typeface="pplxSerif"/>
              </a:rPr>
              <a:t>Κοινοτικοί λαχανόκηποι και στέγες-αγροί. Ενισχύουν τη διατροφική ανθεκτικότητα (τοπική παραγωγή τροφίμων σε περίπτωση κρίσης) και την κοινωνική δέσμευση των κατοίκων. Είναι επίσης εκπαιδευτικά εργαλεία σύνδεσης αστικού πληθυσμού με τη φύση.</a:t>
            </a:r>
          </a:p>
          <a:p>
            <a:pPr algn="l"/>
            <a:r>
              <a:rPr lang="el-GR" b="1" i="0" dirty="0">
                <a:solidFill>
                  <a:srgbClr val="27251E"/>
                </a:solidFill>
                <a:effectLst/>
                <a:latin typeface="pplxSerif"/>
              </a:rPr>
              <a:t>Διαχείριση </a:t>
            </a:r>
            <a:r>
              <a:rPr lang="el-GR" b="1" i="0" dirty="0" err="1">
                <a:solidFill>
                  <a:srgbClr val="27251E"/>
                </a:solidFill>
                <a:effectLst/>
                <a:latin typeface="pplxSerif"/>
              </a:rPr>
              <a:t>Ομβρίων</a:t>
            </a:r>
            <a:r>
              <a:rPr lang="el-GR" b="1" i="0" dirty="0">
                <a:solidFill>
                  <a:srgbClr val="27251E"/>
                </a:solidFill>
                <a:effectLst/>
                <a:latin typeface="pplxSerif"/>
              </a:rPr>
              <a:t> — </a:t>
            </a:r>
            <a:r>
              <a:rPr lang="el-GR" b="1" i="0" dirty="0" err="1">
                <a:solidFill>
                  <a:srgbClr val="27251E"/>
                </a:solidFill>
                <a:effectLst/>
                <a:latin typeface="pplxSerif"/>
              </a:rPr>
              <a:t>Sponge</a:t>
            </a:r>
            <a:r>
              <a:rPr lang="el-GR" b="1" i="0" dirty="0">
                <a:solidFill>
                  <a:srgbClr val="27251E"/>
                </a:solidFill>
                <a:effectLst/>
                <a:latin typeface="pplxSerif"/>
              </a:rPr>
              <a:t> </a:t>
            </a:r>
            <a:r>
              <a:rPr lang="el-GR" b="1" i="0" dirty="0" err="1">
                <a:solidFill>
                  <a:srgbClr val="27251E"/>
                </a:solidFill>
                <a:effectLst/>
                <a:latin typeface="pplxSerif"/>
              </a:rPr>
              <a:t>City</a:t>
            </a:r>
            <a:r>
              <a:rPr lang="el-GR" b="0" i="0" dirty="0">
                <a:solidFill>
                  <a:srgbClr val="27251E"/>
                </a:solidFill>
                <a:effectLst/>
                <a:latin typeface="pplxSerif"/>
              </a:rPr>
              <a:t>: Το συνολικό όραμα που ενοποιεί όλα τα παραπάνω: μετατροπή της πόλης σε "σφουγγάρι" που απορροφά αντί να απορρίπτει το νερό της βροχής. Αντί να κατευθύνεται το νερό γρήγορα στους αγωγούς (αυξάνοντας τον κίνδυνο πλημμύρας), συγκρατείται, διηθείται και επαναχρησιμοποιείται. Αυτή η έννοια αναπτύχθηκε αρχικά στην Κίνα και πλέον εφαρμόζεται ευρέως σε ευρωπαϊκές πόλεις.</a:t>
            </a:r>
          </a:p>
          <a:p>
            <a:pPr algn="l"/>
            <a:r>
              <a:rPr lang="el-GR" b="1" i="0" dirty="0">
                <a:solidFill>
                  <a:srgbClr val="27251E"/>
                </a:solidFill>
                <a:effectLst/>
                <a:latin typeface="pplxSerif"/>
              </a:rPr>
              <a:t>Η Συνδετική Λογική</a:t>
            </a:r>
          </a:p>
          <a:p>
            <a:pPr algn="l"/>
            <a:r>
              <a:rPr lang="el-GR" b="0" i="0" dirty="0">
                <a:solidFill>
                  <a:srgbClr val="27251E"/>
                </a:solidFill>
                <a:effectLst/>
                <a:latin typeface="pplxSerif"/>
              </a:rPr>
              <a:t>Αυτές οι έξι κατηγορίες δεν είναι ανεξάρτητες — λειτουργούν ως σύστημα. Πράσινες στέγες + αστικά δέντρα + αποσφράγιση + μπλε υποδομή μαζί δημιουργούν την "πόλη σφουγγάρι". Αυτή είναι η θεωρητική βάση για να κατανοηθεί γιατί τα συγκεκριμένα έργα (Λυκαβηττός, Πράσινοι Διάδρομοι, Λαμπρινή) που αναλύσαμε προηγουμένως αποτελούν εφαρμογές </a:t>
            </a:r>
            <a:r>
              <a:rPr lang="el-GR" b="0" i="0" dirty="0" err="1">
                <a:solidFill>
                  <a:srgbClr val="27251E"/>
                </a:solidFill>
                <a:effectLst/>
                <a:latin typeface="pplxSerif"/>
              </a:rPr>
              <a:t>NbS</a:t>
            </a:r>
            <a:r>
              <a:rPr lang="el-GR" b="0" i="0" dirty="0">
                <a:solidFill>
                  <a:srgbClr val="27251E"/>
                </a:solidFill>
                <a:effectLst/>
                <a:latin typeface="pplxSerif"/>
              </a:rPr>
              <a:t> — και όχι απλά "φύτεμα δέντρων".</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l-GR" b="1" i="0" dirty="0">
                <a:solidFill>
                  <a:srgbClr val="27251E"/>
                </a:solidFill>
                <a:effectLst/>
                <a:latin typeface="pplxSerif"/>
              </a:rPr>
              <a:t>Η Αθήνα ως Πόλη-Πιλότος για τη Μεσόγειο</a:t>
            </a:r>
            <a:r>
              <a:rPr lang="el-GR" b="0" i="0" dirty="0">
                <a:solidFill>
                  <a:srgbClr val="27251E"/>
                </a:solidFill>
                <a:effectLst/>
                <a:latin typeface="pplxSerif"/>
              </a:rPr>
              <a:t>, που τοποθετεί την αθηναϊκή εμπειρία σε ευρύτερο γεωγραφικό και στρατηγικό πλαίσιο. </a:t>
            </a:r>
          </a:p>
          <a:p>
            <a:pPr algn="l"/>
            <a:r>
              <a:rPr lang="el-GR" b="1" i="0" dirty="0">
                <a:solidFill>
                  <a:srgbClr val="27251E"/>
                </a:solidFill>
                <a:effectLst/>
                <a:latin typeface="pplxSerif"/>
              </a:rPr>
              <a:t>Κοινές Μεσογειακές Προκλήσεις</a:t>
            </a:r>
          </a:p>
          <a:p>
            <a:pPr algn="l"/>
            <a:r>
              <a:rPr lang="el-GR" b="0" i="0" dirty="0">
                <a:solidFill>
                  <a:srgbClr val="27251E"/>
                </a:solidFill>
                <a:effectLst/>
                <a:latin typeface="pplxSerif"/>
              </a:rPr>
              <a:t>Η αριστερή στήλη τεκμηριώνει γιατί η εμπειρία της Αθήνας μπορεί να μεταφερθεί— οι προκλήσεις που αντιμετωπίζει δεν είναι μοναδικές, αλλά κοινές σε όλες τις μεσογειακές πόλεις:</a:t>
            </a:r>
          </a:p>
          <a:p>
            <a:pPr algn="l"/>
            <a:r>
              <a:rPr lang="el-GR" b="1" i="0" dirty="0">
                <a:solidFill>
                  <a:srgbClr val="27251E"/>
                </a:solidFill>
                <a:effectLst/>
                <a:latin typeface="pplxSerif"/>
              </a:rPr>
              <a:t>Καύσωνες με αυξανόμενη συχνότητα και ένταση</a:t>
            </a:r>
            <a:r>
              <a:rPr lang="el-GR" b="0" i="0" dirty="0">
                <a:solidFill>
                  <a:srgbClr val="27251E"/>
                </a:solidFill>
                <a:effectLst/>
                <a:latin typeface="pplxSerif"/>
              </a:rPr>
              <a:t>: Η Μεσόγειος θερμαίνεται 20% ταχύτερα από τον παγκόσμιο μέσο όρο, καθιστώντας τους καύσωνες τη νούμερο ένα κλιματική απειλή για Αθήνα, Ρώμη, Μαδρίτη, Αλγέρι.</a:t>
            </a:r>
          </a:p>
          <a:p>
            <a:pPr algn="l"/>
            <a:r>
              <a:rPr lang="el-GR" b="1" i="0" dirty="0">
                <a:solidFill>
                  <a:srgbClr val="27251E"/>
                </a:solidFill>
                <a:effectLst/>
                <a:latin typeface="pplxSerif"/>
              </a:rPr>
              <a:t>Ξηρασία και μειούμενα υδατικά αποθέματα: </a:t>
            </a:r>
            <a:r>
              <a:rPr lang="el-GR" b="0" i="0" dirty="0">
                <a:solidFill>
                  <a:srgbClr val="27251E"/>
                </a:solidFill>
                <a:effectLst/>
                <a:latin typeface="pplxSerif"/>
              </a:rPr>
              <a:t>Μακροπρόθεσμη μείωση βροχοπτώσεων σε συνδυασμό με αυξημένη ζήτηση νερού λόγω αστικοποίησης και τουρισμού —</a:t>
            </a:r>
            <a:r>
              <a:rPr lang="el-GR" b="1" i="0" dirty="0" err="1">
                <a:solidFill>
                  <a:srgbClr val="27251E"/>
                </a:solidFill>
                <a:effectLst/>
                <a:latin typeface="pplxSerif"/>
              </a:rPr>
              <a:t>Πυκνοκατοικημένα</a:t>
            </a:r>
            <a:r>
              <a:rPr lang="el-GR" b="1" i="0" dirty="0">
                <a:solidFill>
                  <a:srgbClr val="27251E"/>
                </a:solidFill>
                <a:effectLst/>
                <a:latin typeface="pplxSerif"/>
              </a:rPr>
              <a:t> κέντρα με ελάχιστο πράσινο: </a:t>
            </a:r>
            <a:r>
              <a:rPr lang="el-GR" b="0" i="0" dirty="0">
                <a:solidFill>
                  <a:srgbClr val="27251E"/>
                </a:solidFill>
                <a:effectLst/>
                <a:latin typeface="pplxSerif"/>
              </a:rPr>
              <a:t>Κοινό χαρακτηριστικό μεσογειακών πόλεων που αναπτύχθηκαν πυκνά πριν θεσπιστούν σύγχρονα πρότυπα αστικού σχεδιασμού.</a:t>
            </a:r>
          </a:p>
          <a:p>
            <a:pPr algn="l"/>
            <a:r>
              <a:rPr lang="el-GR" b="1" i="0" dirty="0">
                <a:solidFill>
                  <a:srgbClr val="27251E"/>
                </a:solidFill>
                <a:effectLst/>
                <a:latin typeface="pplxSerif"/>
              </a:rPr>
              <a:t>Οικονομική πίεση που περιορίζει επένδυση σε υποδομές: </a:t>
            </a:r>
            <a:r>
              <a:rPr lang="el-GR" b="0" i="0" dirty="0">
                <a:solidFill>
                  <a:srgbClr val="27251E"/>
                </a:solidFill>
                <a:effectLst/>
                <a:latin typeface="pplxSerif"/>
              </a:rPr>
              <a:t>Ιδιαίτερα σχετικό για χώρες που πέρασαν από οικονομική κρίση — Ελλάδα, Ιταλία, Πορτογαλία, Ισπανία.</a:t>
            </a:r>
          </a:p>
          <a:p>
            <a:pPr algn="l"/>
            <a:r>
              <a:rPr lang="el-GR" b="1" i="0" dirty="0">
                <a:solidFill>
                  <a:srgbClr val="27251E"/>
                </a:solidFill>
                <a:effectLst/>
                <a:latin typeface="pplxSerif"/>
              </a:rPr>
              <a:t>Τουριστική υπερφόρτωση σε παράκτιες πόλεις: </a:t>
            </a:r>
            <a:r>
              <a:rPr lang="el-GR" b="0" i="0" dirty="0">
                <a:solidFill>
                  <a:srgbClr val="27251E"/>
                </a:solidFill>
                <a:effectLst/>
                <a:latin typeface="pplxSerif"/>
              </a:rPr>
              <a:t>Ο μαζικός τουρισμός εντείνει τις πιέσεις στις υποδομές, το νερό και τον χώρο </a:t>
            </a:r>
          </a:p>
          <a:p>
            <a:pPr algn="l"/>
            <a:r>
              <a:rPr lang="el-GR" b="1" i="0" dirty="0">
                <a:solidFill>
                  <a:srgbClr val="27251E"/>
                </a:solidFill>
                <a:effectLst/>
                <a:latin typeface="pplxSerif"/>
              </a:rPr>
              <a:t>Σεισμική δραστηριότητα: </a:t>
            </a:r>
            <a:r>
              <a:rPr lang="el-GR" b="0" i="0" dirty="0">
                <a:solidFill>
                  <a:srgbClr val="27251E"/>
                </a:solidFill>
                <a:effectLst/>
                <a:latin typeface="pplxSerif"/>
              </a:rPr>
              <a:t>Κοινός παρονομαστής Ελλάδας, Ιταλίας, Τουρκίας — η ανθεκτικότητα πρέπει να ενσωματώνει και αντισεισμική προστασία, κάτι που η Αθήνα αντιμετωπίζει μέσω του Πυλώνα 3 (απόσυρση επικίνδυνων κτιρίων).</a:t>
            </a:r>
          </a:p>
          <a:p>
            <a:pPr algn="l"/>
            <a:r>
              <a:rPr lang="el-GR" b="1" i="0" dirty="0">
                <a:solidFill>
                  <a:srgbClr val="27251E"/>
                </a:solidFill>
                <a:effectLst/>
                <a:latin typeface="pplxSerif"/>
              </a:rPr>
              <a:t>Διδάγματα από την Αθήνα </a:t>
            </a:r>
            <a:r>
              <a:rPr lang="el-GR" b="0" i="0" dirty="0">
                <a:solidFill>
                  <a:srgbClr val="27251E"/>
                </a:solidFill>
                <a:effectLst/>
                <a:latin typeface="pplxSerif"/>
              </a:rPr>
              <a:t>που μπορούν να μεταφερθούν και σε άλλες πόλεις:</a:t>
            </a:r>
          </a:p>
          <a:p>
            <a:pPr algn="l"/>
            <a:r>
              <a:rPr lang="el-GR" b="0" i="0" dirty="0">
                <a:solidFill>
                  <a:srgbClr val="27251E"/>
                </a:solidFill>
                <a:effectLst/>
                <a:latin typeface="pplxSerif"/>
              </a:rPr>
              <a:t>Η δεξιά στήλη απαντά στο ερώτημα: τι ακριβώς μπορούν να "πάρουν" άλλες πόλεις από την αθηναϊκή εμπειρία;</a:t>
            </a:r>
          </a:p>
          <a:p>
            <a:pPr algn="l"/>
            <a:r>
              <a:rPr lang="el-GR" b="1" i="0" dirty="0">
                <a:solidFill>
                  <a:srgbClr val="27251E"/>
                </a:solidFill>
                <a:effectLst/>
                <a:latin typeface="pplxSerif"/>
              </a:rPr>
              <a:t>Συμπληρωματική χρηματοδότηση (NCFF/EIB) </a:t>
            </a:r>
            <a:r>
              <a:rPr lang="el-GR" b="0" i="0" dirty="0">
                <a:solidFill>
                  <a:srgbClr val="27251E"/>
                </a:solidFill>
                <a:effectLst/>
                <a:latin typeface="pplxSerif"/>
              </a:rPr>
              <a:t>ως πρότυπο για μικρούς δήμους: Ο μηχανισμός </a:t>
            </a:r>
            <a:r>
              <a:rPr lang="el-GR" b="0" i="0" dirty="0" err="1">
                <a:solidFill>
                  <a:srgbClr val="27251E"/>
                </a:solidFill>
                <a:effectLst/>
                <a:latin typeface="pplxSerif"/>
              </a:rPr>
              <a:t>blended</a:t>
            </a:r>
            <a:r>
              <a:rPr lang="el-GR" b="0" i="0" dirty="0">
                <a:solidFill>
                  <a:srgbClr val="27251E"/>
                </a:solidFill>
                <a:effectLst/>
                <a:latin typeface="pplxSerif"/>
              </a:rPr>
              <a:t> </a:t>
            </a:r>
            <a:r>
              <a:rPr lang="el-GR" b="0" i="0" dirty="0" err="1">
                <a:solidFill>
                  <a:srgbClr val="27251E"/>
                </a:solidFill>
                <a:effectLst/>
                <a:latin typeface="pplxSerif"/>
              </a:rPr>
              <a:t>finance</a:t>
            </a:r>
            <a:r>
              <a:rPr lang="el-GR" b="0" i="0" dirty="0">
                <a:solidFill>
                  <a:srgbClr val="27251E"/>
                </a:solidFill>
                <a:effectLst/>
                <a:latin typeface="pplxSerif"/>
              </a:rPr>
              <a:t> που αναλύσαμε παραπάνω μπορεί να αναπαραχθεί— μικρότερες μεσογειακές πόλεις χωρίς μεγάλο προϋπολογισμό μπορούν να τον χρησιμοποιήσουν ως πρότυπο.</a:t>
            </a:r>
          </a:p>
          <a:p>
            <a:pPr algn="l"/>
            <a:r>
              <a:rPr lang="el-GR" b="1" i="0" dirty="0">
                <a:solidFill>
                  <a:srgbClr val="27251E"/>
                </a:solidFill>
                <a:effectLst/>
                <a:latin typeface="pplxSerif"/>
              </a:rPr>
              <a:t>Πράσινοι διάδρομοι ως πολλαπλής λειτουργίας υποδομή: </a:t>
            </a:r>
            <a:r>
              <a:rPr lang="el-GR" b="0" i="0" dirty="0">
                <a:solidFill>
                  <a:srgbClr val="27251E"/>
                </a:solidFill>
                <a:effectLst/>
                <a:latin typeface="pplxSerif"/>
              </a:rPr>
              <a:t>Η λογική του διαδρόμου (σύνδεση πράσινων χώρων, </a:t>
            </a:r>
            <a:r>
              <a:rPr lang="el-GR" b="0" i="0" dirty="0" err="1">
                <a:solidFill>
                  <a:srgbClr val="27251E"/>
                </a:solidFill>
                <a:effectLst/>
                <a:latin typeface="pplxSerif"/>
              </a:rPr>
              <a:t>μικροκλίμα</a:t>
            </a:r>
            <a:r>
              <a:rPr lang="el-GR" b="0" i="0" dirty="0">
                <a:solidFill>
                  <a:srgbClr val="27251E"/>
                </a:solidFill>
                <a:effectLst/>
                <a:latin typeface="pplxSerif"/>
              </a:rPr>
              <a:t>, βιοποικιλότητα, κοινωνική χρήση) είναι εφαρμόσιμη σε κάθε πόλη με ιστορικό πυκνό αστικό ιστό.</a:t>
            </a:r>
          </a:p>
          <a:p>
            <a:pPr algn="l"/>
            <a:r>
              <a:rPr lang="el-GR" b="1" i="0" dirty="0">
                <a:solidFill>
                  <a:srgbClr val="27251E"/>
                </a:solidFill>
                <a:effectLst/>
                <a:latin typeface="pplxSerif"/>
              </a:rPr>
              <a:t>Δίκτυα πόλεων (100RC) ως πλαίσιο ανταλλαγής γνώσης: </a:t>
            </a:r>
            <a:r>
              <a:rPr lang="el-GR" b="0" i="0" dirty="0">
                <a:solidFill>
                  <a:srgbClr val="27251E"/>
                </a:solidFill>
                <a:effectLst/>
                <a:latin typeface="pplxSerif"/>
              </a:rPr>
              <a:t>Η συμμετοχή στο 100 </a:t>
            </a:r>
            <a:r>
              <a:rPr lang="el-GR" b="0" i="0" dirty="0" err="1">
                <a:solidFill>
                  <a:srgbClr val="27251E"/>
                </a:solidFill>
                <a:effectLst/>
                <a:latin typeface="pplxSerif"/>
              </a:rPr>
              <a:t>Resilient</a:t>
            </a:r>
            <a:r>
              <a:rPr lang="el-GR" b="0" i="0" dirty="0">
                <a:solidFill>
                  <a:srgbClr val="27251E"/>
                </a:solidFill>
                <a:effectLst/>
                <a:latin typeface="pplxSerif"/>
              </a:rPr>
              <a:t> </a:t>
            </a:r>
            <a:r>
              <a:rPr lang="el-GR" b="0" i="0" dirty="0" err="1">
                <a:solidFill>
                  <a:srgbClr val="27251E"/>
                </a:solidFill>
                <a:effectLst/>
                <a:latin typeface="pplxSerif"/>
              </a:rPr>
              <a:t>Cities</a:t>
            </a:r>
            <a:r>
              <a:rPr lang="el-GR" b="0" i="0" dirty="0">
                <a:solidFill>
                  <a:srgbClr val="27251E"/>
                </a:solidFill>
                <a:effectLst/>
                <a:latin typeface="pplxSerif"/>
              </a:rPr>
              <a:t> δεν είναι απλά τιμητική — παρέχει πρόσβαση σε εργαλεία, μεθοδολογίες και εμπειρίες από 100 πόλεις παγκοσμίως. Το νούμερο "840 εμπλεκόμενοι, 140 φορείς" τεκμηριώνει ότι η Αθήνα έχει ήδη χτίσει μια κοινότητα πρακτικής.</a:t>
            </a:r>
          </a:p>
          <a:p>
            <a:pPr algn="l"/>
            <a:r>
              <a:rPr lang="el-GR" b="1" i="0" dirty="0">
                <a:solidFill>
                  <a:srgbClr val="27251E"/>
                </a:solidFill>
                <a:effectLst/>
                <a:latin typeface="pplxSerif"/>
              </a:rPr>
              <a:t>Συμμετοχικός σχεδιασμός </a:t>
            </a:r>
            <a:r>
              <a:rPr lang="el-GR" b="0" i="0" dirty="0">
                <a:solidFill>
                  <a:srgbClr val="27251E"/>
                </a:solidFill>
                <a:effectLst/>
                <a:latin typeface="pplxSerif"/>
              </a:rPr>
              <a:t>— 840 εμπλεκόμενοι, 140 φορείς: Η εμπειρία της διαβούλευσης για τη Στρατηγική 2030 αποδεικνύει ότι η συμμετοχή δεν καθυστερεί τη διαδικασία — αντίθετα, ενισχύει την αποδοχή και την εφαρμογή.</a:t>
            </a:r>
          </a:p>
          <a:p>
            <a:pPr algn="l"/>
            <a:r>
              <a:rPr lang="el-GR" b="1" i="0" dirty="0">
                <a:solidFill>
                  <a:srgbClr val="27251E"/>
                </a:solidFill>
                <a:effectLst/>
                <a:latin typeface="pplxSerif"/>
              </a:rPr>
              <a:t>Κοινωνική δικαιοσύνη ως αναπόσπαστο μέρος ανθεκτικότητας: </a:t>
            </a:r>
            <a:r>
              <a:rPr lang="el-GR" b="0" i="0" dirty="0">
                <a:solidFill>
                  <a:srgbClr val="27251E"/>
                </a:solidFill>
                <a:effectLst/>
                <a:latin typeface="pplxSerif"/>
              </a:rPr>
              <a:t>Η Αθήνα θεσμοθέτησε την ισότητα πρόσβασης σε πράσινους χώρους ως κριτήριο σχεδιασμού — αυτό είναι ένα μάθημα που αφορά κάθε πόλη με κοινωνικές ανισότητες.</a:t>
            </a:r>
          </a:p>
          <a:p>
            <a:pPr algn="l"/>
            <a:r>
              <a:rPr lang="el-GR" b="1" i="0" dirty="0">
                <a:solidFill>
                  <a:srgbClr val="27251E"/>
                </a:solidFill>
                <a:effectLst/>
                <a:latin typeface="pplxSerif"/>
              </a:rPr>
              <a:t>Πιλοτική λογική </a:t>
            </a:r>
            <a:r>
              <a:rPr lang="el-GR" b="0" i="0" dirty="0">
                <a:solidFill>
                  <a:srgbClr val="27251E"/>
                </a:solidFill>
                <a:effectLst/>
                <a:latin typeface="pplxSerif"/>
              </a:rPr>
              <a:t>— δοκιμάζω, μετρώ, επεκτείνω: Ίσως το πιο σημαντικό μεθοδολογικό δίδαγμα. Αντί για μεγάλα μονολιθικά έργα, η Αθήνα ακολουθεί την προσέγγιση: πιλοτική εφαρμογή σε μια γειτονιά → μέτρηση αποτελεσμάτων → κλιμάκωση. Αυτό μειώνει τον κίνδυνο αποτυχίας και επιτρέπει προσαρμογή.</a:t>
            </a:r>
          </a:p>
          <a:p>
            <a:pPr algn="l"/>
            <a:r>
              <a:rPr lang="el-GR" b="0" i="0" dirty="0">
                <a:solidFill>
                  <a:srgbClr val="27251E"/>
                </a:solidFill>
                <a:effectLst/>
                <a:latin typeface="pplxSerif"/>
              </a:rPr>
              <a:t>Ξεκινήσαμε από τη θεωρία της ανθεκτικής πόλης, αναλύσαμε την αθηναϊκή περίπτωση, και τώρα τοποθετούμε την Αθήνα στον χάρτη ως πηγή διδαγμάτων για ολόκληρη τη μεσογειακή λεκάνη. </a:t>
            </a:r>
          </a:p>
          <a:p>
            <a:br>
              <a:rPr lang="el-GR" dirty="0"/>
            </a:b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sz="1800" dirty="0">
                <a:solidFill>
                  <a:srgbClr val="1C1C1C"/>
                </a:solidFill>
                <a:effectLst/>
                <a:latin typeface="Calibri" panose="020F0502020204030204" pitchFamily="34" charset="0"/>
                <a:ea typeface="Calibri" panose="020F0502020204030204" pitchFamily="34" charset="0"/>
              </a:rPr>
              <a:t>Η εισήγηση οργανώνεται σε 6 θεματικές ενότητες που κινούνται από το γενικό εννοιολογικό πλαίσιο στη συγκεκριμένη περίπτωση της Αθήνας και τα διδάγματα που μπορούν να μεταφερθούν.</a:t>
            </a:r>
          </a:p>
          <a:p>
            <a:pPr marL="342900" lvl="0" indent="-342900">
              <a:spcAft>
                <a:spcPts val="300"/>
              </a:spcAft>
              <a:buFont typeface="Arial" panose="020B0604020202020204" pitchFamily="34" charset="0"/>
              <a:buChar char="●"/>
            </a:pPr>
            <a:r>
              <a:rPr lang="el-GR" sz="1800" dirty="0">
                <a:solidFill>
                  <a:srgbClr val="1C1C1C"/>
                </a:solidFill>
                <a:effectLst/>
                <a:latin typeface="Calibri" panose="020F0502020204030204" pitchFamily="34" charset="0"/>
                <a:ea typeface="Calibri" panose="020F0502020204030204" pitchFamily="34" charset="0"/>
              </a:rPr>
              <a:t>Ενότητα 1: Τι κάνει τις μεγάλες πόλεις ευάλωτες — εννοιολογικό πλαίσιο και ορισμοί.</a:t>
            </a:r>
          </a:p>
          <a:p>
            <a:pPr marL="342900" lvl="0" indent="-342900">
              <a:spcAft>
                <a:spcPts val="300"/>
              </a:spcAft>
              <a:buFont typeface="Arial" panose="020B0604020202020204" pitchFamily="34" charset="0"/>
              <a:buChar char="●"/>
            </a:pPr>
            <a:r>
              <a:rPr lang="el-GR" sz="1800" dirty="0">
                <a:solidFill>
                  <a:srgbClr val="1C1C1C"/>
                </a:solidFill>
                <a:effectLst/>
                <a:latin typeface="Calibri" panose="020F0502020204030204" pitchFamily="34" charset="0"/>
                <a:ea typeface="Calibri" panose="020F0502020204030204" pitchFamily="34" charset="0"/>
              </a:rPr>
              <a:t>Ενότητα 2: Γιατί η Αθήνα — δεδομένα κλιματικής πίεσης, ιστορικές κρίσεις.</a:t>
            </a:r>
          </a:p>
          <a:p>
            <a:pPr marL="342900" lvl="0" indent="-342900">
              <a:spcAft>
                <a:spcPts val="300"/>
              </a:spcAft>
              <a:buFont typeface="Arial" panose="020B0604020202020204" pitchFamily="34" charset="0"/>
              <a:buChar char="●"/>
            </a:pPr>
            <a:r>
              <a:rPr lang="el-GR" sz="1800" dirty="0">
                <a:solidFill>
                  <a:srgbClr val="1C1C1C"/>
                </a:solidFill>
                <a:effectLst/>
                <a:latin typeface="Calibri" panose="020F0502020204030204" pitchFamily="34" charset="0"/>
                <a:ea typeface="Calibri" panose="020F0502020204030204" pitchFamily="34" charset="0"/>
              </a:rPr>
              <a:t>Ενότητα 3: </a:t>
            </a:r>
            <a:r>
              <a:rPr lang="el-GR" sz="1800" dirty="0" err="1">
                <a:solidFill>
                  <a:srgbClr val="1C1C1C"/>
                </a:solidFill>
                <a:effectLst/>
                <a:latin typeface="Calibri" panose="020F0502020204030204" pitchFamily="34" charset="0"/>
                <a:ea typeface="Calibri" panose="020F0502020204030204" pitchFamily="34" charset="0"/>
              </a:rPr>
              <a:t>Αφνίδιες</a:t>
            </a:r>
            <a:r>
              <a:rPr lang="el-GR" sz="1800" dirty="0">
                <a:solidFill>
                  <a:srgbClr val="1C1C1C"/>
                </a:solidFill>
                <a:effectLst/>
                <a:latin typeface="Calibri" panose="020F0502020204030204" pitchFamily="34" charset="0"/>
                <a:ea typeface="Calibri" panose="020F0502020204030204" pitchFamily="34" charset="0"/>
              </a:rPr>
              <a:t> κρίσεις &amp; χρόνιες πιέσεις —συνθέτουν το πλήρες προφίλ κινδύνου.</a:t>
            </a:r>
          </a:p>
          <a:p>
            <a:pPr marL="342900" lvl="0" indent="-342900">
              <a:spcAft>
                <a:spcPts val="300"/>
              </a:spcAft>
              <a:buFont typeface="Arial" panose="020B0604020202020204" pitchFamily="34" charset="0"/>
              <a:buChar char="●"/>
            </a:pPr>
            <a:r>
              <a:rPr lang="el-GR" sz="1800" dirty="0">
                <a:solidFill>
                  <a:srgbClr val="1C1C1C"/>
                </a:solidFill>
                <a:effectLst/>
                <a:latin typeface="Calibri" panose="020F0502020204030204" pitchFamily="34" charset="0"/>
                <a:ea typeface="Calibri" panose="020F0502020204030204" pitchFamily="34" charset="0"/>
              </a:rPr>
              <a:t>Ενότητα 4: Στρατηγική Αθήνα 2030 — 4 πυλώνες, 65 δράσεις.</a:t>
            </a:r>
          </a:p>
          <a:p>
            <a:pPr marL="342900" lvl="0" indent="-342900">
              <a:spcAft>
                <a:spcPts val="300"/>
              </a:spcAft>
              <a:buFont typeface="Arial" panose="020B0604020202020204" pitchFamily="34" charset="0"/>
              <a:buChar char="●"/>
            </a:pPr>
            <a:r>
              <a:rPr lang="el-GR" sz="1800" dirty="0">
                <a:solidFill>
                  <a:srgbClr val="1C1C1C"/>
                </a:solidFill>
                <a:effectLst/>
                <a:latin typeface="Calibri" panose="020F0502020204030204" pitchFamily="34" charset="0"/>
                <a:ea typeface="Calibri" panose="020F0502020204030204" pitchFamily="34" charset="0"/>
              </a:rPr>
              <a:t>Ενότητα 5: Έργα εφαρμογής &amp; χρηματοδότηση.</a:t>
            </a:r>
          </a:p>
          <a:p>
            <a:pPr marL="342900" lvl="0" indent="-342900">
              <a:spcAft>
                <a:spcPts val="300"/>
              </a:spcAft>
              <a:buFont typeface="Arial" panose="020B0604020202020204" pitchFamily="34" charset="0"/>
              <a:buChar char="●"/>
            </a:pPr>
            <a:r>
              <a:rPr lang="el-GR" sz="1800" dirty="0">
                <a:solidFill>
                  <a:srgbClr val="1C1C1C"/>
                </a:solidFill>
                <a:effectLst/>
                <a:latin typeface="Calibri" panose="020F0502020204030204" pitchFamily="34" charset="0"/>
                <a:ea typeface="Calibri" panose="020F0502020204030204" pitchFamily="34" charset="0"/>
              </a:rPr>
              <a:t>Ενότητα 6: Μητροπολιτική κλίμακα, αποτίμηση και διδάγματα.</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l-GR" b="1" i="0" dirty="0">
                <a:solidFill>
                  <a:srgbClr val="27251E"/>
                </a:solidFill>
                <a:effectLst/>
                <a:latin typeface="pplxSerif"/>
              </a:rPr>
              <a:t>Η Αποτίμηση της αθηναϊκής στρατηγικής ανθεκτικότητας 2030. Διαπιστώνουμε έξι ισχυρά σημεία της στρατηγικής:</a:t>
            </a:r>
          </a:p>
          <a:p>
            <a:pPr algn="l"/>
            <a:r>
              <a:rPr lang="el-GR" b="1" i="0" dirty="0">
                <a:solidFill>
                  <a:srgbClr val="27251E"/>
                </a:solidFill>
                <a:effectLst/>
                <a:latin typeface="pplxSerif"/>
              </a:rPr>
              <a:t>Συνεκτικό Στρατηγικό Πλαίσιο</a:t>
            </a:r>
          </a:p>
          <a:p>
            <a:pPr algn="l"/>
            <a:r>
              <a:rPr lang="el-GR" b="0" i="0" dirty="0">
                <a:solidFill>
                  <a:srgbClr val="27251E"/>
                </a:solidFill>
                <a:effectLst/>
                <a:latin typeface="pplxSerif"/>
              </a:rPr>
              <a:t>Η Αθήνα διαθέτει ένα από τα πιο ολοκληρωμένα σχέδια ανθεκτικότητας σε </a:t>
            </a:r>
            <a:r>
              <a:rPr lang="el-GR" b="0" i="0" dirty="0" err="1">
                <a:solidFill>
                  <a:srgbClr val="27251E"/>
                </a:solidFill>
                <a:effectLst/>
                <a:latin typeface="pplxSerif"/>
              </a:rPr>
              <a:t>νοτιοευρωπαϊκή</a:t>
            </a:r>
            <a:r>
              <a:rPr lang="el-GR" b="0" i="0" dirty="0">
                <a:solidFill>
                  <a:srgbClr val="27251E"/>
                </a:solidFill>
                <a:effectLst/>
                <a:latin typeface="pplxSerif"/>
              </a:rPr>
              <a:t> πόλη: 4 πυλώνες, 65 δράσεις, 53 </a:t>
            </a:r>
            <a:r>
              <a:rPr lang="el-GR" b="0" i="0" dirty="0" err="1">
                <a:solidFill>
                  <a:srgbClr val="27251E"/>
                </a:solidFill>
                <a:effectLst/>
                <a:latin typeface="pplxSerif"/>
              </a:rPr>
              <a:t>υπο</a:t>
            </a:r>
            <a:r>
              <a:rPr lang="el-GR" b="0" i="0" dirty="0">
                <a:solidFill>
                  <a:srgbClr val="27251E"/>
                </a:solidFill>
                <a:effectLst/>
                <a:latin typeface="pplxSerif"/>
              </a:rPr>
              <a:t>-δράσεις, μετρήσιμοι δείκτες. Αυτό δεν είναι αυτονόητο — οι περισσότερες ελληνικές πόλεις δεν διαθέτουν τέτοιο επίπεδο στρατηγικής τεκμηρίωσης. Η ύπαρξη μετρήσιμων δεικτών είναι ιδιαίτερα κρίσιμη: σημαίνει ότι η πρόοδος μπορεί να παρακολουθηθεί, να αξιολογηθεί και να διορθωθεί.</a:t>
            </a:r>
          </a:p>
          <a:p>
            <a:pPr algn="l"/>
            <a:r>
              <a:rPr lang="el-GR" b="1" i="0" dirty="0">
                <a:solidFill>
                  <a:srgbClr val="27251E"/>
                </a:solidFill>
                <a:effectLst/>
                <a:latin typeface="pplxSerif"/>
              </a:rPr>
              <a:t>Ορατές Παρεμβάσεις</a:t>
            </a:r>
          </a:p>
          <a:p>
            <a:pPr algn="l"/>
            <a:r>
              <a:rPr lang="el-GR" b="0" i="0" dirty="0">
                <a:solidFill>
                  <a:srgbClr val="27251E"/>
                </a:solidFill>
                <a:effectLst/>
                <a:latin typeface="pplxSerif"/>
              </a:rPr>
              <a:t>Τα 4 έργα NCFF (Λυκαβηττός, Πράσινοι Διάδρομοι, Ακαδημία Πλάτωνος, Λαμπρινή) δεν είναι απλά "χαρτί" — μεταφράζουν τη στρατηγική σε ορατή αλλαγή αστικού τοπίου. Η αύξηση αστικού πρασίνου +25% είναι ένας δείκτης που οι κάτοικοι βιώνουν άμεσα. Η ορατότητα των παρεμβάσεων ενισχύει επίσης την κοινωνική αποδοχή και τη νομιμοποίηση της στρατηγικής.</a:t>
            </a:r>
          </a:p>
          <a:p>
            <a:pPr algn="l"/>
            <a:r>
              <a:rPr lang="el-GR" b="1" i="0" dirty="0">
                <a:solidFill>
                  <a:srgbClr val="27251E"/>
                </a:solidFill>
                <a:effectLst/>
                <a:latin typeface="pplxSerif"/>
              </a:rPr>
              <a:t>Πολλαπλά Συν-οφέλη</a:t>
            </a:r>
          </a:p>
          <a:p>
            <a:pPr algn="l"/>
            <a:r>
              <a:rPr lang="el-GR" b="0" i="0" dirty="0">
                <a:solidFill>
                  <a:srgbClr val="27251E"/>
                </a:solidFill>
                <a:effectLst/>
                <a:latin typeface="pplxSerif"/>
              </a:rPr>
              <a:t>Κάθε παρέμβαση στοχεύει ταυτόχρονα σε ψύξη, βιοποικιλότητα, αέρα, δημόσιο χώρο και κοινωνική ένταξη. Αυτή η πολλαπλότητα </a:t>
            </a:r>
            <a:r>
              <a:rPr lang="el-GR" b="0" i="0" dirty="0" err="1">
                <a:solidFill>
                  <a:srgbClr val="27251E"/>
                </a:solidFill>
                <a:effectLst/>
                <a:latin typeface="pplxSerif"/>
              </a:rPr>
              <a:t>οφελειών</a:t>
            </a:r>
            <a:r>
              <a:rPr lang="el-GR" b="0" i="0" dirty="0">
                <a:solidFill>
                  <a:srgbClr val="27251E"/>
                </a:solidFill>
                <a:effectLst/>
                <a:latin typeface="pplxSerif"/>
              </a:rPr>
              <a:t> (</a:t>
            </a:r>
            <a:r>
              <a:rPr lang="el-GR" b="0" i="0" dirty="0" err="1">
                <a:solidFill>
                  <a:srgbClr val="27251E"/>
                </a:solidFill>
                <a:effectLst/>
                <a:latin typeface="pplxSerif"/>
              </a:rPr>
              <a:t>co-benefits</a:t>
            </a:r>
            <a:r>
              <a:rPr lang="el-GR" b="0" i="0" dirty="0">
                <a:solidFill>
                  <a:srgbClr val="27251E"/>
                </a:solidFill>
                <a:effectLst/>
                <a:latin typeface="pplxSerif"/>
              </a:rPr>
              <a:t>) είναι το ουσιαστικό πλεονέκτημα των </a:t>
            </a:r>
            <a:r>
              <a:rPr lang="el-GR" b="0" i="0" dirty="0" err="1">
                <a:solidFill>
                  <a:srgbClr val="27251E"/>
                </a:solidFill>
                <a:effectLst/>
                <a:latin typeface="pplxSerif"/>
              </a:rPr>
              <a:t>NbS</a:t>
            </a:r>
            <a:r>
              <a:rPr lang="el-GR" b="0" i="0" dirty="0">
                <a:solidFill>
                  <a:srgbClr val="27251E"/>
                </a:solidFill>
                <a:effectLst/>
                <a:latin typeface="pplxSerif"/>
              </a:rPr>
              <a:t> έναντι μονοδιάστατων τεχνικών λύσεων — μια επένδυση αποδίδει σε πολλαπλά επίπεδα ταυτόχρονα, καθιστώντας την οικονομικά αποδοτικότερη.</a:t>
            </a:r>
          </a:p>
          <a:p>
            <a:pPr algn="l"/>
            <a:r>
              <a:rPr lang="el-GR" b="1" i="0" dirty="0">
                <a:solidFill>
                  <a:srgbClr val="27251E"/>
                </a:solidFill>
                <a:effectLst/>
                <a:latin typeface="pplxSerif"/>
              </a:rPr>
              <a:t>Συμμετοχική Διαδικασία</a:t>
            </a:r>
          </a:p>
          <a:p>
            <a:pPr algn="l"/>
            <a:r>
              <a:rPr lang="el-GR" b="0" i="0" dirty="0">
                <a:solidFill>
                  <a:srgbClr val="27251E"/>
                </a:solidFill>
                <a:effectLst/>
                <a:latin typeface="pplxSerif"/>
              </a:rPr>
              <a:t>Τα 840 εμπλεκόμενα άτομα και 140 φορείς στη διαμόρφωση της στρατηγικής αποτελούν σπάνιο επίπεδο θεσμικής δέσμευσης για ελληνικά δεδομένα. Η συμμετοχή δεν είναι μόνο δημοκρατικά ορθή — είναι λειτουργικά αναγκαία: οι κάτοικοι που συμμετέχουν στον σχεδιασμό είναι πολύ πιο πιθανό να υποστηρίξουν και να προστατεύσουν τις παρεμβάσεις στη συνέχεια.</a:t>
            </a:r>
          </a:p>
          <a:p>
            <a:pPr algn="l"/>
            <a:r>
              <a:rPr lang="el-GR" b="1" i="0" dirty="0">
                <a:solidFill>
                  <a:srgbClr val="27251E"/>
                </a:solidFill>
                <a:effectLst/>
                <a:latin typeface="pplxSerif"/>
              </a:rPr>
              <a:t>Διεθνής Δικτύωση</a:t>
            </a:r>
          </a:p>
          <a:p>
            <a:pPr algn="l"/>
            <a:r>
              <a:rPr lang="el-GR" b="0" i="0" dirty="0">
                <a:solidFill>
                  <a:srgbClr val="27251E"/>
                </a:solidFill>
                <a:effectLst/>
                <a:latin typeface="pplxSerif"/>
              </a:rPr>
              <a:t>Η ένταξη στο 100RC και C40 </a:t>
            </a:r>
            <a:r>
              <a:rPr lang="el-GR" b="0" i="0" dirty="0" err="1">
                <a:solidFill>
                  <a:srgbClr val="27251E"/>
                </a:solidFill>
                <a:effectLst/>
                <a:latin typeface="pplxSerif"/>
              </a:rPr>
              <a:t>Cities</a:t>
            </a:r>
            <a:r>
              <a:rPr lang="el-GR" b="0" i="0" dirty="0">
                <a:solidFill>
                  <a:srgbClr val="27251E"/>
                </a:solidFill>
                <a:effectLst/>
                <a:latin typeface="pplxSerif"/>
              </a:rPr>
              <a:t>, καθώς και οι σχέσεις με EIB, παρέχουν τρία κρίσιμα πλεονεκτήματα ταυτόχρονα: πρόσβαση σε γνώση (τι έκαναν άλλες πόλεις), πρόσβαση σε χρηματοδότηση (ευρωπαϊκοί και διεθνείς πόροι) και εξωτερική αξιολόγηση (</a:t>
            </a:r>
            <a:r>
              <a:rPr lang="el-GR" b="0" i="0" dirty="0" err="1">
                <a:solidFill>
                  <a:srgbClr val="27251E"/>
                </a:solidFill>
                <a:effectLst/>
                <a:latin typeface="pplxSerif"/>
              </a:rPr>
              <a:t>accountability</a:t>
            </a:r>
            <a:r>
              <a:rPr lang="el-GR" b="0" i="0" dirty="0">
                <a:solidFill>
                  <a:srgbClr val="27251E"/>
                </a:solidFill>
                <a:effectLst/>
                <a:latin typeface="pplxSerif"/>
              </a:rPr>
              <a:t> από διεθνείς φορείς). Το τελευταίο είναι σημαντικό: η δέσμευση σε διεθνή δίκτυα δημιουργεί κίνητρα για συνέχεια ανεξάρτητα από πολιτικές αλλαγές.</a:t>
            </a:r>
          </a:p>
          <a:p>
            <a:pPr algn="l"/>
            <a:r>
              <a:rPr lang="el-GR" b="1" i="0" dirty="0">
                <a:solidFill>
                  <a:srgbClr val="27251E"/>
                </a:solidFill>
                <a:effectLst/>
                <a:latin typeface="pplxSerif"/>
              </a:rPr>
              <a:t>Πιλοτική Λογική</a:t>
            </a:r>
          </a:p>
          <a:p>
            <a:pPr algn="l"/>
            <a:r>
              <a:rPr lang="el-GR" b="0" i="0" dirty="0">
                <a:solidFill>
                  <a:srgbClr val="27251E"/>
                </a:solidFill>
                <a:effectLst/>
                <a:latin typeface="pplxSerif"/>
              </a:rPr>
              <a:t>Η εφαρμογή ξεκινά από επιλεγμένες γειτονιές με δυνατότητα επέκτασης — αποφεύγεται έτσι η αποσπασματικότητα. Αυτή η προσέγγιση είναι μεθοδολογικά σοφή: επιτρέπει μάθηση από τα λάθη σε μικρή κλίμακα πριν την κλιμάκωση, και δημιουργεί ορατά αποτελέσματα που χτίζουν πολιτική βούληση για τα επόμενα βήματα.</a:t>
            </a:r>
          </a:p>
          <a:p>
            <a:pPr algn="l"/>
            <a:r>
              <a:rPr lang="el-GR" b="0" i="0" dirty="0">
                <a:solidFill>
                  <a:srgbClr val="27251E"/>
                </a:solidFill>
                <a:effectLst/>
                <a:latin typeface="pplxSerif"/>
              </a:rPr>
              <a:t>Αναδεικνύεται έτσι ότι η Αθήνα έχει κάνει κάτι σπάνιο για ελληνικά και μεσογειακά δεδομένα: συνδύασε θεσμική τεκμηρίωση, συμμετοχή, διεθνή δικτύωση και ορατή εφαρμογή σε ένα συνεκτικό σύνολο. Στη συνέχεια θα παρουσιάσουμε τις προκλήσεις και τα αδύνατα σημεία .</a:t>
            </a:r>
          </a:p>
          <a:p>
            <a:br>
              <a:rPr lang="el-GR" dirty="0"/>
            </a:b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l-GR" b="1" i="0" dirty="0">
                <a:solidFill>
                  <a:srgbClr val="27251E"/>
                </a:solidFill>
                <a:effectLst/>
                <a:latin typeface="pplxSerif"/>
              </a:rPr>
              <a:t>Η Αποτίμηση εδώ περιλαμβάνει και τις Ανοιχτές Προκλήσεις, δηλαδή την "άλλη πλευρά" της αξιολόγησης </a:t>
            </a:r>
            <a:r>
              <a:rPr lang="el-GR" b="0" i="0" dirty="0">
                <a:solidFill>
                  <a:srgbClr val="27251E"/>
                </a:solidFill>
                <a:effectLst/>
                <a:latin typeface="pplxSerif"/>
              </a:rPr>
              <a:t>— και ίσως η πιο διδακτικά πολύτιμη, γιατί η κριτική σκέψη απαιτεί να βλέπουμε και τα αδύνατα σημεία.</a:t>
            </a:r>
          </a:p>
          <a:p>
            <a:pPr algn="l"/>
            <a:r>
              <a:rPr lang="el-GR" b="1" i="0" dirty="0">
                <a:solidFill>
                  <a:srgbClr val="27251E"/>
                </a:solidFill>
                <a:effectLst/>
                <a:latin typeface="pplxSerif"/>
              </a:rPr>
              <a:t>Κλίμακα &amp; Διάχυση</a:t>
            </a:r>
          </a:p>
          <a:p>
            <a:pPr algn="l"/>
            <a:r>
              <a:rPr lang="el-GR" b="0" i="0" dirty="0">
                <a:solidFill>
                  <a:srgbClr val="27251E"/>
                </a:solidFill>
                <a:effectLst/>
                <a:latin typeface="pplxSerif"/>
              </a:rPr>
              <a:t>Τα 4 πιλοτικά έργα NCFF καλύπτουν ένα μικρό μέρος του αστικού ιστού. Η Αθήνα έχει εκατοντάδες γειτονιές — η διάχυση σε όλη τη μητρόπολη παραμένει ανοιχτό πρόβλημα χρηματοδότησης και πολιτικής. Αυτή είναι η κλασική "παγίδα του πιλότου": το πιλοτικό λειτουργεί καλά, αλλά η κλιμάκωση απαιτεί πόρους και βούληση που συχνά δεν υπάρχουν.</a:t>
            </a:r>
          </a:p>
          <a:p>
            <a:pPr algn="l"/>
            <a:r>
              <a:rPr lang="el-GR" b="1" i="0" dirty="0">
                <a:solidFill>
                  <a:srgbClr val="27251E"/>
                </a:solidFill>
                <a:effectLst/>
                <a:latin typeface="pplxSerif"/>
              </a:rPr>
              <a:t>Παρακολούθηση &amp; Αξιολόγηση</a:t>
            </a:r>
          </a:p>
          <a:p>
            <a:pPr algn="l"/>
            <a:r>
              <a:rPr lang="el-GR" b="0" i="0" dirty="0">
                <a:solidFill>
                  <a:srgbClr val="27251E"/>
                </a:solidFill>
                <a:effectLst/>
                <a:latin typeface="pplxSerif"/>
              </a:rPr>
              <a:t>Η αξιολόγηση αποτελέσματος παραμένει πιο αδύναμη από τον σχεδιασμό. Απαιτούνται συστηματικοί δείκτες θερμικής άνεσης, υγείας και κοινωνικής επίδρασης — δηλαδή δεν αρκεί να μετρούμε πόσα δέντρα φυτεύτηκαν, αλλά αν μειώθηκε η θνησιμότητα από καύσωνες ή αν βελτιώθηκε η ποιότητα ζωής στις επηρεαζόμενες γειτονιές. Αυτό απαιτεί συστηματική συλλογή δεδομένων σε βάθος χρόνου — κάτι που οι ελληνικές δημόσιες υπηρεσίες δεν έχουν παράδοση να κάνουν.</a:t>
            </a:r>
          </a:p>
          <a:p>
            <a:pPr algn="l"/>
            <a:r>
              <a:rPr lang="el-GR" b="1" i="0" dirty="0">
                <a:solidFill>
                  <a:srgbClr val="27251E"/>
                </a:solidFill>
                <a:effectLst/>
                <a:latin typeface="pplxSerif"/>
              </a:rPr>
              <a:t>Πολιτική Συνέχεια</a:t>
            </a:r>
          </a:p>
          <a:p>
            <a:pPr algn="l"/>
            <a:r>
              <a:rPr lang="el-GR" b="0" i="0" dirty="0">
                <a:solidFill>
                  <a:srgbClr val="27251E"/>
                </a:solidFill>
                <a:effectLst/>
                <a:latin typeface="pplxSerif"/>
              </a:rPr>
              <a:t>Οι παρεμβάσεις εξαρτώνται από πολιτική βούληση και δημοτική διαδοχή. Μια αλλαγή δημάρχου μπορεί να αναστείλει ή να αλλάξει προτεραιότητες — και αυτό είναι ένας πραγματικός κίνδυνος σε πόλεις όπου η ανθεκτικότητα δεν έχει ακόμα γίνει "κοινή κτήση" όλων των πολιτικών δυνάμεων. Η θεσμική εμπέδωση της στρατηγικής (π.χ. ενσωμάτωσή της σε νομοθεσία ή δεσμευτικούς κανονισμούς) θα μείωνε αυτόν τον κίνδυνο.</a:t>
            </a:r>
          </a:p>
          <a:p>
            <a:pPr algn="l"/>
            <a:r>
              <a:rPr lang="el-GR" b="1" i="0" dirty="0">
                <a:solidFill>
                  <a:srgbClr val="27251E"/>
                </a:solidFill>
                <a:effectLst/>
                <a:latin typeface="pplxSerif"/>
              </a:rPr>
              <a:t>Θεσμική Πολυπλοκότητα</a:t>
            </a:r>
          </a:p>
          <a:p>
            <a:pPr algn="l"/>
            <a:r>
              <a:rPr lang="el-GR" b="0" i="0" dirty="0">
                <a:solidFill>
                  <a:srgbClr val="27251E"/>
                </a:solidFill>
                <a:effectLst/>
                <a:latin typeface="pplxSerif"/>
              </a:rPr>
              <a:t>Επανέρχεται ξανά το επιχείρημα που διατυπώθηκε παραπάνω: η μητροπολιτική κλίμακα απαιτεί συντονισμό πολλών φορέων, και ο κατακερματισμός αρμοδιοτήτων εξακολουθεί να αποτελεί εμπόδιο. Στην πράξη, αυτό σημαίνει ότι ένα έργο που σχεδιάστηκε από τον Δήμο Αθηναίων μπορεί να σκοντάψει σε αντιδράσεις γειτονικών δήμων, σε αλληλεπικαλυπτόμενες αρμοδιότητες με την Περιφέρεια, ή σε καθυστερήσεις από κεντρικά υπουργεία.</a:t>
            </a:r>
          </a:p>
          <a:p>
            <a:pPr algn="l"/>
            <a:r>
              <a:rPr lang="el-GR" b="1" i="0" dirty="0">
                <a:solidFill>
                  <a:srgbClr val="27251E"/>
                </a:solidFill>
                <a:effectLst/>
                <a:latin typeface="pplxSerif"/>
              </a:rPr>
              <a:t>Πράσινος Εξευγενισμός</a:t>
            </a:r>
          </a:p>
          <a:p>
            <a:pPr algn="l"/>
            <a:r>
              <a:rPr lang="el-GR" b="0" i="0" dirty="0">
                <a:solidFill>
                  <a:srgbClr val="27251E"/>
                </a:solidFill>
                <a:effectLst/>
                <a:latin typeface="pplxSerif"/>
              </a:rPr>
              <a:t>Αυτό είναι ίσως το πιο ευαίσθητο και πολιτικά φορτισμένο ζήτημα: ο κίνδυνος οι παρεμβάσεις να οδηγήσουν σε αύξηση αξίας ακινήτων και εκτόπιση κατοίκων χαμηλού εισοδήματος (</a:t>
            </a:r>
            <a:r>
              <a:rPr lang="el-GR" b="0" i="0" dirty="0" err="1">
                <a:solidFill>
                  <a:srgbClr val="27251E"/>
                </a:solidFill>
                <a:effectLst/>
                <a:latin typeface="pplxSerif"/>
              </a:rPr>
              <a:t>green</a:t>
            </a:r>
            <a:r>
              <a:rPr lang="el-GR" b="0" i="0" dirty="0">
                <a:solidFill>
                  <a:srgbClr val="27251E"/>
                </a:solidFill>
                <a:effectLst/>
                <a:latin typeface="pplxSerif"/>
              </a:rPr>
              <a:t> </a:t>
            </a:r>
            <a:r>
              <a:rPr lang="el-GR" b="0" i="0" dirty="0" err="1">
                <a:solidFill>
                  <a:srgbClr val="27251E"/>
                </a:solidFill>
                <a:effectLst/>
                <a:latin typeface="pplxSerif"/>
              </a:rPr>
              <a:t>gentrification</a:t>
            </a:r>
            <a:r>
              <a:rPr lang="el-GR" b="0" i="0" dirty="0">
                <a:solidFill>
                  <a:srgbClr val="27251E"/>
                </a:solidFill>
                <a:effectLst/>
                <a:latin typeface="pplxSerif"/>
              </a:rPr>
              <a:t>). Αυτό είναι τεκμηριωμένο φαινόμενο διεθνώς — όταν μια υποβαθμισμένη γειτονιά "πρασινίζει", αυξάνονται τα ενοίκια, εγκαθίστανται πιο εύποροι κάτοικοι και οι παλιοί κάτοικοι εκτοπίζονται. Αυτό αντιφάσκει άμεσα με τον στόχο της κοινωνικής δικαιοσύνης που η στρατηγική θέτει ως προτεραιότητα.</a:t>
            </a:r>
          </a:p>
          <a:p>
            <a:pPr algn="l"/>
            <a:r>
              <a:rPr lang="el-GR" b="1" i="0" dirty="0">
                <a:solidFill>
                  <a:srgbClr val="27251E"/>
                </a:solidFill>
                <a:effectLst/>
                <a:latin typeface="pplxSerif"/>
              </a:rPr>
              <a:t>Συντήρηση</a:t>
            </a:r>
          </a:p>
          <a:p>
            <a:pPr algn="l"/>
            <a:r>
              <a:rPr lang="el-GR" b="0" i="0" dirty="0">
                <a:solidFill>
                  <a:srgbClr val="27251E"/>
                </a:solidFill>
                <a:effectLst/>
                <a:latin typeface="pplxSerif"/>
              </a:rPr>
              <a:t>Η μακροπρόθεσμη συντήρηση πράσινης υποδομής απαιτεί σταθερούς πόρους — προσωπικό, εξοπλισμό, νερό για άρδευση. Χωρίς αυτούς, τα έργα υποβαθμίζονται. Είναι ένα πρόβλημα που γνωρίζουμε καλά στην Ελλάδα: πολλά έργα αστικής ανάπλασης εγκαταλείπονται μετά την ολοκλήρωση της επένδυσης, γιατί δεν υπάρχει πρόβλεψη για λειτουργικά έξοδα.</a:t>
            </a:r>
          </a:p>
          <a:p>
            <a:pPr algn="l"/>
            <a:r>
              <a:rPr lang="el-GR" b="1" i="0" dirty="0">
                <a:solidFill>
                  <a:srgbClr val="27251E"/>
                </a:solidFill>
                <a:effectLst/>
                <a:latin typeface="pplxSerif"/>
              </a:rPr>
              <a:t>Συνολική Εκτίμηση</a:t>
            </a:r>
          </a:p>
          <a:p>
            <a:pPr algn="l"/>
            <a:r>
              <a:rPr lang="el-GR" b="0" i="0" dirty="0">
                <a:solidFill>
                  <a:srgbClr val="27251E"/>
                </a:solidFill>
                <a:effectLst/>
                <a:latin typeface="pplxSerif"/>
              </a:rPr>
              <a:t>Οι έξι προκλήσεις μαζί με τα έξι ισχυρά σημεία συνθέτουν μια ισορροπημένη αποτίμηση: η Αθήνα έχει κάνει σημαντικά βήματα, αλλά βρίσκεται ακόμα στα πρώτα στάδια της πορείας προς την ανθεκτικότητα. Το μάθημα για εσάς είναι ότι η ανθεκτικότητα δεν είναι κατάσταση που επιτυγχάνεται — είναι μια συνεχής διαδικασία προσαρμογής, αξιολόγησης και επανασχεδιασμού.</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l-GR" b="0" i="0" dirty="0">
                <a:solidFill>
                  <a:srgbClr val="27251E"/>
                </a:solidFill>
                <a:effectLst/>
                <a:latin typeface="pplxSerif"/>
              </a:rPr>
              <a:t>Τι Μαθαίνουμε από τις Περιπτώσεις;,.</a:t>
            </a:r>
          </a:p>
          <a:p>
            <a:pPr algn="l"/>
            <a:r>
              <a:rPr lang="el-GR" b="1" i="0" dirty="0">
                <a:solidFill>
                  <a:srgbClr val="27251E"/>
                </a:solidFill>
                <a:effectLst/>
                <a:latin typeface="pplxSerif"/>
              </a:rPr>
              <a:t>Παράγοντες Επιτυχίας</a:t>
            </a:r>
          </a:p>
          <a:p>
            <a:pPr algn="l"/>
            <a:r>
              <a:rPr lang="el-GR" b="1" i="0" dirty="0">
                <a:solidFill>
                  <a:srgbClr val="27251E"/>
                </a:solidFill>
                <a:effectLst/>
                <a:latin typeface="pplxSerif"/>
              </a:rPr>
              <a:t>Μακροχρόνια δέσμευση</a:t>
            </a:r>
            <a:r>
              <a:rPr lang="el-GR" b="0" i="0" dirty="0">
                <a:solidFill>
                  <a:srgbClr val="27251E"/>
                </a:solidFill>
                <a:effectLst/>
                <a:latin typeface="pplxSerif"/>
              </a:rPr>
              <a:t>, όχι αποσπασματικά έργα: Η ανθεκτικότητα δεν χτίζεται με μεμονωμένα έργα — απαιτεί συνεκτική στρατηγική που υλοποιείται σε βάθος χρόνου, ανεξάρτητα από πολιτικές εναλλαγές. Αυτό είναι το μάθημα από πόλεις όπως το Ρότερνταμ ή η Σιγκαπούρη που ανέπτυξαν ανθεκτικότητα σε δεκαετίες συνεχούς επένδυσης.</a:t>
            </a:r>
          </a:p>
          <a:p>
            <a:pPr algn="l"/>
            <a:r>
              <a:rPr lang="el-GR" b="1" i="0" dirty="0">
                <a:solidFill>
                  <a:srgbClr val="27251E"/>
                </a:solidFill>
                <a:effectLst/>
                <a:latin typeface="pplxSerif"/>
              </a:rPr>
              <a:t>Ευρωπαϊκά ταμεία, EIB και μικτές μορφές χρηματοδότησης</a:t>
            </a:r>
            <a:r>
              <a:rPr lang="el-GR" b="0" i="0" dirty="0">
                <a:solidFill>
                  <a:srgbClr val="27251E"/>
                </a:solidFill>
                <a:effectLst/>
                <a:latin typeface="pplxSerif"/>
              </a:rPr>
              <a:t>: Καμία πόλη δεν μπορεί να χρηματοδοτήσει την ανθεκτικότητα μόνη της. Η έξυπνη αξιοποίηση πολλαπλών πηγών — επιχορηγήσεις, δάνεια, ιδιωτικά κεφάλαια — επιταχύνει την εφαρμογή και μοιράζει τον κίνδυνο.</a:t>
            </a:r>
          </a:p>
          <a:p>
            <a:pPr algn="l"/>
            <a:r>
              <a:rPr lang="el-GR" b="1" i="0" dirty="0">
                <a:solidFill>
                  <a:srgbClr val="27251E"/>
                </a:solidFill>
                <a:effectLst/>
                <a:latin typeface="pplxSerif"/>
              </a:rPr>
              <a:t>Θερμικοί χάρτες, σενάρια κινδύνου και παρακολούθηση δεικτών</a:t>
            </a:r>
            <a:r>
              <a:rPr lang="el-GR" b="0" i="0" dirty="0">
                <a:solidFill>
                  <a:srgbClr val="27251E"/>
                </a:solidFill>
                <a:effectLst/>
                <a:latin typeface="pplxSerif"/>
              </a:rPr>
              <a:t>: Η τεκμηριωμένη λήψη αποφάσεων βελτιώνει δραματικά την αποτελεσματικότητα. Δεν επενδύουμε τυχαία — επενδύουμε εκεί που τα δεδομένα δείχνουν τη μεγαλύτερη ευπάθεια. Αυτό είναι επίσης το κλειδί για πολιτική νομιμοποίηση: τα νούμερα πείθουν.</a:t>
            </a:r>
          </a:p>
          <a:p>
            <a:pPr algn="l"/>
            <a:r>
              <a:rPr lang="el-GR" b="1" i="0" dirty="0">
                <a:solidFill>
                  <a:srgbClr val="27251E"/>
                </a:solidFill>
                <a:effectLst/>
                <a:latin typeface="pplxSerif"/>
              </a:rPr>
              <a:t>Συμμετοχή κοινοτήτων: </a:t>
            </a:r>
            <a:r>
              <a:rPr lang="el-GR" b="0" i="0" dirty="0">
                <a:solidFill>
                  <a:srgbClr val="27251E"/>
                </a:solidFill>
                <a:effectLst/>
                <a:latin typeface="pplxSerif"/>
              </a:rPr>
              <a:t>Αυξάνει την κοινωνική αποδοχή και τη βιωσιμότητα των έργων. Ένα έργο που σχεδιάστηκε χωρίς τους κατοίκους μπορεί να υπονομευτεί από την αντίθεσή τους. Αντίθετα, οι κάτοικοι που συμμετείχαν στον σχεδιασμό γίνονται "θεματοφύλακες" του έργου.</a:t>
            </a:r>
          </a:p>
          <a:p>
            <a:pPr algn="l"/>
            <a:r>
              <a:rPr lang="el-GR" b="1" i="0" dirty="0">
                <a:solidFill>
                  <a:srgbClr val="27251E"/>
                </a:solidFill>
                <a:effectLst/>
                <a:latin typeface="pplxSerif"/>
              </a:rPr>
              <a:t>Δίκτυα πόλεων (100RC, C40): </a:t>
            </a:r>
            <a:r>
              <a:rPr lang="el-GR" b="0" i="0" dirty="0">
                <a:solidFill>
                  <a:srgbClr val="27251E"/>
                </a:solidFill>
                <a:effectLst/>
                <a:latin typeface="pplxSerif"/>
              </a:rPr>
              <a:t>Παρέχουν συγκριτικά πλεονεκτήματα γνώσης — τι έκαναν άλλες πόλεις, ποια λάθη έκαναν, ποιες λύσεις λειτούργησαν. Η γνώση αυτή είναι δωρεάν και αμέσως εφαρμόσιμη, αποφεύγοντας επανάληψη λαθών.</a:t>
            </a:r>
          </a:p>
          <a:p>
            <a:pPr algn="l"/>
            <a:r>
              <a:rPr lang="el-GR" b="1" i="0" dirty="0">
                <a:solidFill>
                  <a:srgbClr val="27251E"/>
                </a:solidFill>
                <a:effectLst/>
                <a:latin typeface="pplxSerif"/>
              </a:rPr>
              <a:t>Συχνά Όρια</a:t>
            </a:r>
          </a:p>
          <a:p>
            <a:pPr algn="l"/>
            <a:r>
              <a:rPr lang="el-GR" b="1" i="0" dirty="0">
                <a:solidFill>
                  <a:srgbClr val="27251E"/>
                </a:solidFill>
                <a:effectLst/>
                <a:latin typeface="pplxSerif"/>
              </a:rPr>
              <a:t>Αξιολόγηση αποτελέσματος πιο αδύναμη από τον σχεδιασμό: </a:t>
            </a:r>
            <a:r>
              <a:rPr lang="el-GR" b="0" i="0" dirty="0">
                <a:solidFill>
                  <a:srgbClr val="27251E"/>
                </a:solidFill>
                <a:effectLst/>
                <a:latin typeface="pplxSerif"/>
              </a:rPr>
              <a:t>Είναι ένα παγκόσμιο πρόβλημα: οι πόλεις επενδύουν στον σχεδιασμό αλλά </a:t>
            </a:r>
            <a:r>
              <a:rPr lang="el-GR" b="0" i="0" dirty="0" err="1">
                <a:solidFill>
                  <a:srgbClr val="27251E"/>
                </a:solidFill>
                <a:effectLst/>
                <a:latin typeface="pplxSerif"/>
              </a:rPr>
              <a:t>υποεπενδύουν</a:t>
            </a:r>
            <a:r>
              <a:rPr lang="el-GR" b="0" i="0" dirty="0">
                <a:solidFill>
                  <a:srgbClr val="27251E"/>
                </a:solidFill>
                <a:effectLst/>
                <a:latin typeface="pplxSerif"/>
              </a:rPr>
              <a:t> στην παρακολούθηση/αξιολόγηση. Το </a:t>
            </a:r>
            <a:r>
              <a:rPr lang="el-GR" b="1" i="0" dirty="0">
                <a:solidFill>
                  <a:srgbClr val="27251E"/>
                </a:solidFill>
                <a:effectLst/>
                <a:latin typeface="pplxSerif"/>
              </a:rPr>
              <a:t>Αποτέλεσμα είναι ότι: </a:t>
            </a:r>
            <a:r>
              <a:rPr lang="el-GR" b="0" i="0" dirty="0">
                <a:solidFill>
                  <a:srgbClr val="27251E"/>
                </a:solidFill>
                <a:effectLst/>
                <a:latin typeface="pplxSerif"/>
              </a:rPr>
              <a:t>δεν γνωρίζουμε με βεβαιότητα αν τα έργα πέτυχαν τους στόχους τους.</a:t>
            </a:r>
          </a:p>
          <a:p>
            <a:pPr algn="l"/>
            <a:r>
              <a:rPr lang="el-GR" b="1" i="0" dirty="0">
                <a:solidFill>
                  <a:srgbClr val="27251E"/>
                </a:solidFill>
                <a:effectLst/>
                <a:latin typeface="pplxSerif"/>
              </a:rPr>
              <a:t>Πράσινος εξευγενισμός και άνιση κατανομή ωφελειών: </a:t>
            </a:r>
            <a:r>
              <a:rPr lang="el-GR" b="0" i="0" dirty="0">
                <a:solidFill>
                  <a:srgbClr val="27251E"/>
                </a:solidFill>
                <a:effectLst/>
                <a:latin typeface="pplxSerif"/>
              </a:rPr>
              <a:t>Επαναλαμβάνεται ως κεντρικό ζήτημα — οι παρεμβάσεις πρέπει να συνοδεύονται από μέτρα προστασίας ευάλωτων κατοίκων (ενοικιοστάσια, κοινωνική στέγαση, προτεραιότητα σε περιοχές υψηλής ανάγκης).</a:t>
            </a:r>
          </a:p>
          <a:p>
            <a:pPr algn="l"/>
            <a:r>
              <a:rPr lang="el-GR" b="1" i="0" dirty="0">
                <a:solidFill>
                  <a:srgbClr val="27251E"/>
                </a:solidFill>
                <a:effectLst/>
                <a:latin typeface="pplxSerif"/>
              </a:rPr>
              <a:t>Συντονισμός μεταξύ δήμων, περιφέρειας, επιχειρήσεων και πολιτών: </a:t>
            </a:r>
            <a:r>
              <a:rPr lang="el-GR" b="0" i="0" dirty="0">
                <a:solidFill>
                  <a:srgbClr val="27251E"/>
                </a:solidFill>
                <a:effectLst/>
                <a:latin typeface="pplxSerif"/>
              </a:rPr>
              <a:t>Η </a:t>
            </a:r>
            <a:r>
              <a:rPr lang="el-GR" b="0" i="0" dirty="0" err="1">
                <a:solidFill>
                  <a:srgbClr val="27251E"/>
                </a:solidFill>
                <a:effectLst/>
                <a:latin typeface="pplxSerif"/>
              </a:rPr>
              <a:t>πολυεπίπεδη</a:t>
            </a:r>
            <a:r>
              <a:rPr lang="el-GR" b="0" i="0" dirty="0">
                <a:solidFill>
                  <a:srgbClr val="27251E"/>
                </a:solidFill>
                <a:effectLst/>
                <a:latin typeface="pplxSerif"/>
              </a:rPr>
              <a:t> διακυβέρνηση είναι αναγκαία αλλά δύσκολη. Χωρίς θεσμικούς μηχανισμούς συντονισμού, τα έργα κολλούν σε γραφειοκρατικά εμπόδια ή συγκρούσεις αρμοδιοτήτων.</a:t>
            </a:r>
          </a:p>
          <a:p>
            <a:pPr algn="l"/>
            <a:r>
              <a:rPr lang="el-GR" b="1" i="0" dirty="0">
                <a:solidFill>
                  <a:srgbClr val="27251E"/>
                </a:solidFill>
                <a:effectLst/>
                <a:latin typeface="pplxSerif"/>
              </a:rPr>
              <a:t>Πολιτική αστάθεια και αλλαγές διοίκησης: </a:t>
            </a:r>
            <a:r>
              <a:rPr lang="el-GR" b="0" i="0" dirty="0">
                <a:solidFill>
                  <a:srgbClr val="27251E"/>
                </a:solidFill>
                <a:effectLst/>
                <a:latin typeface="pplxSerif"/>
              </a:rPr>
              <a:t>Οι μακροπρόθεσμες στρατηγικές είναι ευάλωτες σε βραχυπρόθεσμες πολιτικές αλλαγές δηλαδή σε αλλαγή του πολιτικού σκηνικού. Η λύση είναι η θεσμική εμπέδωση — νόμοι, κανονισμοί και διεθνείς δεσμεύσεις που δυσκολεύουν την ανατροπή.</a:t>
            </a:r>
          </a:p>
          <a:p>
            <a:pPr algn="l"/>
            <a:r>
              <a:rPr lang="el-GR" b="1" i="0" dirty="0">
                <a:solidFill>
                  <a:srgbClr val="27251E"/>
                </a:solidFill>
                <a:effectLst/>
                <a:latin typeface="pplxSerif"/>
              </a:rPr>
              <a:t>Χρηματοδότηση ακολουθεί θεσμική ωριμότητα:</a:t>
            </a:r>
            <a:r>
              <a:rPr lang="el-GR" b="0" i="0" dirty="0">
                <a:solidFill>
                  <a:srgbClr val="27251E"/>
                </a:solidFill>
                <a:effectLst/>
                <a:latin typeface="pplxSerif"/>
              </a:rPr>
              <a:t> Επαναλαμβάνεται για τρίτη φορά στην παρουσίαση — σαφώς πρόκειται για κεντρικό μήνυμα. Χωρίς θεσμική ικανότητα (γνώση, δομές, ανθρώπινο δυναμικό), τα χρήματα δεν </a:t>
            </a:r>
            <a:r>
              <a:rPr lang="el-GR" b="0" i="0" dirty="0" err="1">
                <a:solidFill>
                  <a:srgbClr val="27251E"/>
                </a:solidFill>
                <a:effectLst/>
                <a:latin typeface="pplxSerif"/>
              </a:rPr>
              <a:t>απορροφώνται</a:t>
            </a:r>
            <a:r>
              <a:rPr lang="el-GR" b="0" i="0" dirty="0">
                <a:solidFill>
                  <a:srgbClr val="27251E"/>
                </a:solidFill>
                <a:effectLst/>
                <a:latin typeface="pplxSerif"/>
              </a:rPr>
              <a:t> ή δεν αξιοποιούνται αποτελεσματικά.</a:t>
            </a:r>
          </a:p>
          <a:p>
            <a:pPr algn="l"/>
            <a:r>
              <a:rPr lang="el-GR" b="1" i="0" dirty="0">
                <a:solidFill>
                  <a:srgbClr val="27251E"/>
                </a:solidFill>
                <a:effectLst/>
                <a:latin typeface="pplxSerif"/>
              </a:rPr>
              <a:t>Η Διδακτική Αξία</a:t>
            </a:r>
          </a:p>
          <a:p>
            <a:pPr algn="l"/>
            <a:r>
              <a:rPr lang="el-GR" b="0" i="0" dirty="0">
                <a:solidFill>
                  <a:srgbClr val="27251E"/>
                </a:solidFill>
                <a:effectLst/>
                <a:latin typeface="pplxSerif"/>
              </a:rPr>
              <a:t>: ποιος παράγοντας επιτυχίας είναι πιο εφαρμόσιμος σε μια μικρή ελληνική πόλη; Ποιο όριο θεωρείτε πιο δύσκολο να ξεπεραστεί</a:t>
            </a:r>
            <a:r>
              <a:rPr lang="el-GR" b="0" i="0">
                <a:solidFill>
                  <a:srgbClr val="27251E"/>
                </a:solidFill>
                <a:effectLst/>
                <a:latin typeface="pplxSerif"/>
              </a:rPr>
              <a:t>; </a:t>
            </a:r>
            <a:br>
              <a:rPr lang="el-GR" dirty="0"/>
            </a:b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l-GR" dirty="0"/>
              <a:t>Θα πρέπει να αντιμετωπίζουμε την κάθε περιοχή ως σύνολο και τα έργα θα πρέπει να συνδέονται μεταξύ τους και να αλληλοϋποστηρίζονται.</a:t>
            </a:r>
          </a:p>
          <a:p>
            <a:pPr marL="228600" indent="-228600">
              <a:buAutoNum type="arabicPeriod"/>
            </a:pPr>
            <a:r>
              <a:rPr lang="el-GR" dirty="0"/>
              <a:t>Οι </a:t>
            </a:r>
            <a:r>
              <a:rPr lang="en-US" dirty="0" err="1"/>
              <a:t>NbS</a:t>
            </a:r>
            <a:r>
              <a:rPr lang="en-US" dirty="0"/>
              <a:t> </a:t>
            </a:r>
            <a:r>
              <a:rPr lang="el-GR" dirty="0"/>
              <a:t>είναι ιδανικές τόσο για την αισθητική βελτίωση της πόλης όσο και για τη βελτίωση της ποιότητα ζωής των κατοίκων. Επιπρόσθετα είναι σημαντικές γιατί μπορεί να συνδέονται με πολιτιστικά μνημεία και να αναδεικνύουν ή να αναβαθμίζουν υποβαθμισμένες περιοχές. Πολύ σημαντικό ενισχύουν την κοινωνική συνοχή μέσω της ενίσχυσης της ταυτότητας του κατοίκου της πόλης. </a:t>
            </a:r>
          </a:p>
          <a:p>
            <a:pPr marL="228600" indent="-228600">
              <a:buAutoNum type="arabicPeriod"/>
            </a:pPr>
            <a:r>
              <a:rPr lang="el-GR" dirty="0"/>
              <a:t>Η χρηματοδότηση ακολουθεί το </a:t>
            </a:r>
            <a:r>
              <a:rPr lang="en-US" dirty="0"/>
              <a:t>blended finance </a:t>
            </a:r>
            <a:r>
              <a:rPr lang="el-GR" dirty="0"/>
              <a:t>που επισημάναμε δηλαδή τη μεικτή χρηματοδότηση από διάφορες πηγές, απαιτεί θεσμική </a:t>
            </a:r>
            <a:r>
              <a:rPr lang="el-GR" dirty="0" err="1"/>
              <a:t>υποστηρίξη</a:t>
            </a:r>
            <a:r>
              <a:rPr lang="el-GR" dirty="0"/>
              <a:t>, πολιτική συνέχεια και τεχνογνωσία.</a:t>
            </a:r>
          </a:p>
          <a:p>
            <a:pPr marL="228600" indent="-228600">
              <a:buAutoNum type="arabicPeriod"/>
            </a:pPr>
            <a:r>
              <a:rPr lang="el-GR" dirty="0"/>
              <a:t>Στα έργα πράσινου εξευγενισμού θα πρέπει να προσέχουμε προκειμένου να αποφέρουν κοινωνική δικαιοσύνη και όχι να προκαλούν την «εκδίωξη» των κατοίκων από τις πρώην υποβαθμισμένες περιοχές. Αυτό μπορεί να αποφευχθεί με χρηματοδότηση της κοινωνικής κατοικίας. </a:t>
            </a:r>
          </a:p>
          <a:p>
            <a:pPr marL="228600" indent="-228600">
              <a:buAutoNum type="arabicPeriod"/>
            </a:pPr>
            <a:r>
              <a:rPr lang="el-GR" dirty="0"/>
              <a:t>Οι δέσμευση πρέπει να είναι μακροχρόνια και οι παρεμβάσεις να εντάσσονται στην ευρύτερη λογική της στρατηγικής ανθεκτικότητας. Προκειμένου να δούμε απτά αποτελέσματα θα πρέπει να επενδύσουμε σε ένα όραμα-σχέδιο, να δεσμευτούμε σε μακροχρόνιο επίπεδο και να υλοποιήσουμε σε έργα που βρίσκονται σε συνέργεια και σε ένα ευρύτερο πλαίσιο λογικής. </a:t>
            </a:r>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sz="1800" dirty="0">
                <a:solidFill>
                  <a:srgbClr val="1C1C1C"/>
                </a:solidFill>
                <a:effectLst/>
                <a:latin typeface="Calibri" panose="020F0502020204030204" pitchFamily="34" charset="0"/>
                <a:ea typeface="Calibri" panose="020F0502020204030204" pitchFamily="34" charset="0"/>
              </a:rPr>
              <a:t>Η αστική ανθεκτικότητα δεν είναι απλώς "αντοχή" — είναι η ικανότητα μάθησης, προσαρμογής και μετασχηματισμού. Ο ορισμός Arup/</a:t>
            </a:r>
            <a:r>
              <a:rPr lang="el-GR" sz="1800" dirty="0" err="1">
                <a:solidFill>
                  <a:srgbClr val="1C1C1C"/>
                </a:solidFill>
                <a:effectLst/>
                <a:latin typeface="Calibri" panose="020F0502020204030204" pitchFamily="34" charset="0"/>
                <a:ea typeface="Calibri" panose="020F0502020204030204" pitchFamily="34" charset="0"/>
              </a:rPr>
              <a:t>Rockefeller</a:t>
            </a:r>
            <a:r>
              <a:rPr lang="el-GR" sz="1800" dirty="0">
                <a:solidFill>
                  <a:srgbClr val="1C1C1C"/>
                </a:solidFill>
                <a:effectLst/>
                <a:latin typeface="Calibri" panose="020F0502020204030204" pitchFamily="34" charset="0"/>
                <a:ea typeface="Calibri" panose="020F0502020204030204" pitchFamily="34" charset="0"/>
              </a:rPr>
              <a:t> (2014) παραμένει το κυρίαρχο αναφορικό πλαίσιο.</a:t>
            </a:r>
          </a:p>
          <a:p>
            <a:pPr>
              <a:spcAft>
                <a:spcPts val="200"/>
              </a:spcAft>
            </a:pPr>
            <a:r>
              <a:rPr lang="el-GR" sz="1800" b="1" dirty="0">
                <a:solidFill>
                  <a:srgbClr val="2C6E49"/>
                </a:solidFill>
                <a:effectLst/>
                <a:latin typeface="Calibri" panose="020F0502020204030204" pitchFamily="34" charset="0"/>
                <a:ea typeface="Calibri" panose="020F0502020204030204" pitchFamily="34" charset="0"/>
              </a:rPr>
              <a:t>Ορισμός (Arup / </a:t>
            </a:r>
            <a:r>
              <a:rPr lang="el-GR" sz="1800" b="1" dirty="0" err="1">
                <a:solidFill>
                  <a:srgbClr val="2C6E49"/>
                </a:solidFill>
                <a:effectLst/>
                <a:latin typeface="Calibri" panose="020F0502020204030204" pitchFamily="34" charset="0"/>
                <a:ea typeface="Calibri" panose="020F0502020204030204" pitchFamily="34" charset="0"/>
              </a:rPr>
              <a:t>Rockefeller</a:t>
            </a:r>
            <a:r>
              <a:rPr lang="el-GR" sz="1800" b="1" dirty="0">
                <a:solidFill>
                  <a:srgbClr val="2C6E49"/>
                </a:solidFill>
                <a:effectLst/>
                <a:latin typeface="Calibri" panose="020F0502020204030204" pitchFamily="34" charset="0"/>
                <a:ea typeface="Calibri" panose="020F0502020204030204" pitchFamily="34" charset="0"/>
              </a:rPr>
              <a:t> 2014): </a:t>
            </a:r>
            <a:endParaRPr lang="el-GR" sz="1800" dirty="0">
              <a:solidFill>
                <a:srgbClr val="1C1C1C"/>
              </a:solidFill>
              <a:effectLst/>
              <a:latin typeface="Calibri" panose="020F0502020204030204" pitchFamily="34" charset="0"/>
              <a:ea typeface="Calibri" panose="020F0502020204030204" pitchFamily="34" charset="0"/>
            </a:endParaRPr>
          </a:p>
          <a:p>
            <a:pPr>
              <a:spcAft>
                <a:spcPts val="400"/>
              </a:spcAft>
            </a:pPr>
            <a:r>
              <a:rPr lang="el-GR" sz="1800" dirty="0">
                <a:solidFill>
                  <a:srgbClr val="1C1C1C"/>
                </a:solidFill>
                <a:effectLst/>
                <a:latin typeface="Calibri" panose="020F0502020204030204" pitchFamily="34" charset="0"/>
                <a:ea typeface="Calibri" panose="020F0502020204030204" pitchFamily="34" charset="0"/>
              </a:rPr>
              <a:t>"Αστική ανθεκτικότητα είναι η ικανότητα κατοίκων, κοινοτήτων, θεσμών, επιχειρήσεων και δομών μιας πόλης να επιβιώνουν, να προσαρμόζονται και να εξελίσσονται ανεξάρτητα από τις χρόνιες πιέσεις και τις καταστάσεις έκτακτης ανάγκης που τυχόν αντιμετωπίζουν.« </a:t>
            </a:r>
          </a:p>
          <a:p>
            <a:pPr>
              <a:spcAft>
                <a:spcPts val="400"/>
              </a:spcAft>
            </a:pPr>
            <a:r>
              <a:rPr lang="el-GR" sz="1800" dirty="0">
                <a:solidFill>
                  <a:srgbClr val="1C1C1C"/>
                </a:solidFill>
                <a:effectLst/>
                <a:latin typeface="Calibri" panose="020F0502020204030204" pitchFamily="34" charset="0"/>
                <a:ea typeface="Calibri" panose="020F0502020204030204" pitchFamily="34" charset="0"/>
              </a:rPr>
              <a:t>Τα 4 χαρακτηριστικά που θα πρέπει να έχει ή να αποκτήσει μια πόλη για να είναι ανθεκτική είναι:	</a:t>
            </a:r>
          </a:p>
          <a:p>
            <a:r>
              <a:rPr lang="el-GR" sz="1800" b="1" dirty="0" err="1">
                <a:solidFill>
                  <a:srgbClr val="2C6E49"/>
                </a:solidFill>
                <a:effectLst/>
                <a:latin typeface="Calibri" panose="020F0502020204030204" pitchFamily="34" charset="0"/>
                <a:ea typeface="Calibri" panose="020F0502020204030204" pitchFamily="34" charset="0"/>
              </a:rPr>
              <a:t>Ανακλαστικότητα</a:t>
            </a:r>
            <a:r>
              <a:rPr lang="el-GR" sz="1800" b="1" dirty="0">
                <a:solidFill>
                  <a:srgbClr val="2C6E49"/>
                </a:solidFill>
                <a:effectLst/>
                <a:latin typeface="Calibri" panose="020F0502020204030204" pitchFamily="34" charset="0"/>
                <a:ea typeface="Calibri" panose="020F0502020204030204" pitchFamily="34" charset="0"/>
              </a:rPr>
              <a:t> (</a:t>
            </a:r>
            <a:r>
              <a:rPr lang="el-GR" sz="1800" b="1" dirty="0" err="1">
                <a:solidFill>
                  <a:srgbClr val="2C6E49"/>
                </a:solidFill>
                <a:effectLst/>
                <a:latin typeface="Calibri" panose="020F0502020204030204" pitchFamily="34" charset="0"/>
                <a:ea typeface="Calibri" panose="020F0502020204030204" pitchFamily="34" charset="0"/>
              </a:rPr>
              <a:t>Robustness</a:t>
            </a:r>
            <a:r>
              <a:rPr lang="el-GR" sz="1800" b="1" dirty="0">
                <a:solidFill>
                  <a:srgbClr val="2C6E49"/>
                </a:solidFill>
                <a:effectLst/>
                <a:latin typeface="Calibri" panose="020F0502020204030204" pitchFamily="34" charset="0"/>
                <a:ea typeface="Calibri" panose="020F0502020204030204" pitchFamily="34" charset="0"/>
              </a:rPr>
              <a:t>)</a:t>
            </a:r>
            <a:endParaRPr lang="el-GR" sz="1800" dirty="0">
              <a:solidFill>
                <a:srgbClr val="1C1C1C"/>
              </a:solidFill>
              <a:effectLst/>
              <a:latin typeface="Calibri" panose="020F0502020204030204" pitchFamily="34" charset="0"/>
              <a:ea typeface="Calibri" panose="020F0502020204030204" pitchFamily="34" charset="0"/>
            </a:endParaRPr>
          </a:p>
          <a:p>
            <a:r>
              <a:rPr lang="el-GR" sz="1800" dirty="0">
                <a:solidFill>
                  <a:srgbClr val="1C1C1C"/>
                </a:solidFill>
                <a:effectLst/>
                <a:latin typeface="Calibri" panose="020F0502020204030204" pitchFamily="34" charset="0"/>
                <a:ea typeface="Calibri" panose="020F0502020204030204" pitchFamily="34" charset="0"/>
              </a:rPr>
              <a:t>Το σύστημα ανακάμπτει γρήγορα. Τρένο που εκτροχιάζεται αλλά ξαναλειτουργεί σε λίγες ώρες.</a:t>
            </a:r>
          </a:p>
          <a:p>
            <a:r>
              <a:rPr lang="el-GR" sz="1800" b="1" dirty="0">
                <a:solidFill>
                  <a:srgbClr val="2C6E49"/>
                </a:solidFill>
                <a:effectLst/>
                <a:latin typeface="Calibri" panose="020F0502020204030204" pitchFamily="34" charset="0"/>
                <a:ea typeface="Calibri" panose="020F0502020204030204" pitchFamily="34" charset="0"/>
              </a:rPr>
              <a:t>Προσαρμοστικότητα (</a:t>
            </a:r>
            <a:r>
              <a:rPr lang="el-GR" sz="1800" b="1" dirty="0" err="1">
                <a:solidFill>
                  <a:srgbClr val="2C6E49"/>
                </a:solidFill>
                <a:effectLst/>
                <a:latin typeface="Calibri" panose="020F0502020204030204" pitchFamily="34" charset="0"/>
                <a:ea typeface="Calibri" panose="020F0502020204030204" pitchFamily="34" charset="0"/>
              </a:rPr>
              <a:t>Adaptability</a:t>
            </a:r>
            <a:r>
              <a:rPr lang="el-GR" sz="1800" b="1" dirty="0">
                <a:solidFill>
                  <a:srgbClr val="2C6E49"/>
                </a:solidFill>
                <a:effectLst/>
                <a:latin typeface="Calibri" panose="020F0502020204030204" pitchFamily="34" charset="0"/>
                <a:ea typeface="Calibri" panose="020F0502020204030204" pitchFamily="34" charset="0"/>
              </a:rPr>
              <a:t>)</a:t>
            </a:r>
            <a:endParaRPr lang="el-GR" sz="1800" dirty="0">
              <a:solidFill>
                <a:srgbClr val="1C1C1C"/>
              </a:solidFill>
              <a:effectLst/>
              <a:latin typeface="Calibri" panose="020F0502020204030204" pitchFamily="34" charset="0"/>
              <a:ea typeface="Calibri" panose="020F0502020204030204" pitchFamily="34" charset="0"/>
            </a:endParaRPr>
          </a:p>
          <a:p>
            <a:r>
              <a:rPr lang="el-GR" sz="1800" dirty="0">
                <a:solidFill>
                  <a:srgbClr val="1C1C1C"/>
                </a:solidFill>
                <a:effectLst/>
                <a:latin typeface="Calibri" panose="020F0502020204030204" pitchFamily="34" charset="0"/>
                <a:ea typeface="Calibri" panose="020F0502020204030204" pitchFamily="34" charset="0"/>
              </a:rPr>
              <a:t>Το σύστημα μαθαίνει και αναπροσαρμόζεται. Πόλη που αλλάζει κανονισμούς δόμησης μετά από πλημμύρα.</a:t>
            </a:r>
          </a:p>
          <a:p>
            <a:r>
              <a:rPr lang="el-GR" sz="1800" b="1" dirty="0" err="1">
                <a:solidFill>
                  <a:srgbClr val="2C6E49"/>
                </a:solidFill>
                <a:effectLst/>
                <a:latin typeface="Calibri" panose="020F0502020204030204" pitchFamily="34" charset="0"/>
                <a:ea typeface="Calibri" panose="020F0502020204030204" pitchFamily="34" charset="0"/>
              </a:rPr>
              <a:t>Μετασχηματιστικότητα</a:t>
            </a:r>
            <a:r>
              <a:rPr lang="el-GR" sz="1800" b="1" dirty="0">
                <a:solidFill>
                  <a:srgbClr val="2C6E49"/>
                </a:solidFill>
                <a:effectLst/>
                <a:latin typeface="Calibri" panose="020F0502020204030204" pitchFamily="34" charset="0"/>
                <a:ea typeface="Calibri" panose="020F0502020204030204" pitchFamily="34" charset="0"/>
              </a:rPr>
              <a:t> (</a:t>
            </a:r>
            <a:r>
              <a:rPr lang="el-GR" sz="1800" b="1" dirty="0" err="1">
                <a:solidFill>
                  <a:srgbClr val="2C6E49"/>
                </a:solidFill>
                <a:effectLst/>
                <a:latin typeface="Calibri" panose="020F0502020204030204" pitchFamily="34" charset="0"/>
                <a:ea typeface="Calibri" panose="020F0502020204030204" pitchFamily="34" charset="0"/>
              </a:rPr>
              <a:t>Transformability</a:t>
            </a:r>
            <a:r>
              <a:rPr lang="el-GR" sz="1800" b="1" dirty="0">
                <a:solidFill>
                  <a:srgbClr val="2C6E49"/>
                </a:solidFill>
                <a:effectLst/>
                <a:latin typeface="Calibri" panose="020F0502020204030204" pitchFamily="34" charset="0"/>
                <a:ea typeface="Calibri" panose="020F0502020204030204" pitchFamily="34" charset="0"/>
              </a:rPr>
              <a:t>)</a:t>
            </a:r>
            <a:endParaRPr lang="el-GR" sz="1800" dirty="0">
              <a:solidFill>
                <a:srgbClr val="1C1C1C"/>
              </a:solidFill>
              <a:effectLst/>
              <a:latin typeface="Calibri" panose="020F0502020204030204" pitchFamily="34" charset="0"/>
              <a:ea typeface="Calibri" panose="020F0502020204030204" pitchFamily="34" charset="0"/>
            </a:endParaRPr>
          </a:p>
          <a:p>
            <a:r>
              <a:rPr lang="el-GR" sz="1800" dirty="0">
                <a:solidFill>
                  <a:srgbClr val="1C1C1C"/>
                </a:solidFill>
                <a:effectLst/>
                <a:latin typeface="Calibri" panose="020F0502020204030204" pitchFamily="34" charset="0"/>
                <a:ea typeface="Calibri" panose="020F0502020204030204" pitchFamily="34" charset="0"/>
              </a:rPr>
              <a:t>Ριζική αλλαγή όταν το υπάρχον μοντέλο δεν αρκεί. Μετάβαση από μια πόλη που στηρίζεται στο αυτοκίνητο για τις μεταφορές της σε μια πόλη που μπορείς να περπατήσεις ή να χρησιμοποιήσεις και το ποδήλατο. </a:t>
            </a:r>
          </a:p>
          <a:p>
            <a:r>
              <a:rPr lang="el-GR" sz="1800" b="1" dirty="0">
                <a:solidFill>
                  <a:srgbClr val="2C6E49"/>
                </a:solidFill>
                <a:effectLst/>
                <a:latin typeface="Calibri" panose="020F0502020204030204" pitchFamily="34" charset="0"/>
                <a:ea typeface="Calibri" panose="020F0502020204030204" pitchFamily="34" charset="0"/>
              </a:rPr>
              <a:t>Ευρωστία (</a:t>
            </a:r>
            <a:r>
              <a:rPr lang="el-GR" sz="1800" b="1" dirty="0" err="1">
                <a:solidFill>
                  <a:srgbClr val="2C6E49"/>
                </a:solidFill>
                <a:effectLst/>
                <a:latin typeface="Calibri" panose="020F0502020204030204" pitchFamily="34" charset="0"/>
                <a:ea typeface="Calibri" panose="020F0502020204030204" pitchFamily="34" charset="0"/>
              </a:rPr>
              <a:t>Redundancy</a:t>
            </a:r>
            <a:r>
              <a:rPr lang="el-GR" sz="1800" b="1" dirty="0">
                <a:solidFill>
                  <a:srgbClr val="2C6E49"/>
                </a:solidFill>
                <a:effectLst/>
                <a:latin typeface="Calibri" panose="020F0502020204030204" pitchFamily="34" charset="0"/>
                <a:ea typeface="Calibri" panose="020F0502020204030204" pitchFamily="34" charset="0"/>
              </a:rPr>
              <a:t>)</a:t>
            </a:r>
            <a:endParaRPr lang="el-GR" sz="1800" dirty="0">
              <a:solidFill>
                <a:srgbClr val="1C1C1C"/>
              </a:solidFill>
              <a:effectLst/>
              <a:latin typeface="Calibri" panose="020F0502020204030204" pitchFamily="34" charset="0"/>
              <a:ea typeface="Calibri" panose="020F0502020204030204" pitchFamily="34" charset="0"/>
            </a:endParaRPr>
          </a:p>
          <a:p>
            <a:r>
              <a:rPr lang="el-GR" sz="1800" dirty="0">
                <a:solidFill>
                  <a:srgbClr val="1C1C1C"/>
                </a:solidFill>
                <a:effectLst/>
                <a:latin typeface="Calibri" panose="020F0502020204030204" pitchFamily="34" charset="0"/>
                <a:ea typeface="Calibri" panose="020F0502020204030204" pitchFamily="34" charset="0"/>
              </a:rPr>
              <a:t>Εφεδρικά συστήματα. Πολλαπλές πηγές ενέργειας αντί μίας κεντρικής προκειμένου να αποφεύγεται η εξάρτηση από μια πηγή.</a:t>
            </a:r>
          </a:p>
          <a:p>
            <a:r>
              <a:rPr lang="el-GR" sz="1800" dirty="0">
                <a:solidFill>
                  <a:srgbClr val="1C1C1C"/>
                </a:solidFill>
                <a:effectLst/>
                <a:latin typeface="Calibri" panose="020F0502020204030204" pitchFamily="34" charset="0"/>
                <a:ea typeface="Calibri" panose="020F0502020204030204" pitchFamily="34" charset="0"/>
              </a:rPr>
              <a:t>Η ανθεκτικότητα ≠ ακαμψία — αντίθετα, η ευελιξία είναι η ουσία.</a:t>
            </a:r>
          </a:p>
          <a:p>
            <a:r>
              <a:rPr lang="el-GR" sz="1800" dirty="0">
                <a:effectLst/>
                <a:latin typeface="Calibri" panose="020F0502020204030204" pitchFamily="34" charset="0"/>
                <a:ea typeface="Calibri" panose="020F0502020204030204" pitchFamily="34" charset="0"/>
              </a:rPr>
              <a:t>Ρωτήστε: "Ποιο από τα 4 χαρακτηριστικά θεωρείτε πιο δύσκολο να επιτευχθεί;</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l-GR" sz="2800" b="0" i="0" dirty="0">
                <a:solidFill>
                  <a:srgbClr val="27251E"/>
                </a:solidFill>
                <a:effectLst/>
                <a:latin typeface="pplxSerif"/>
              </a:rPr>
              <a:t>Για την επίτευξη της ανθεκτικότητας της πόλης θα πρέπει να εισάγουμε μια διάκριση μεταξύ χρόνιων πιέσεων (</a:t>
            </a:r>
            <a:r>
              <a:rPr lang="el-GR" sz="2800" b="0" i="0" dirty="0" err="1">
                <a:solidFill>
                  <a:srgbClr val="27251E"/>
                </a:solidFill>
                <a:effectLst/>
                <a:latin typeface="pplxSerif"/>
              </a:rPr>
              <a:t>chronic</a:t>
            </a:r>
            <a:r>
              <a:rPr lang="el-GR" sz="2800" b="0" i="0" dirty="0">
                <a:solidFill>
                  <a:srgbClr val="27251E"/>
                </a:solidFill>
                <a:effectLst/>
                <a:latin typeface="pplxSerif"/>
              </a:rPr>
              <a:t> </a:t>
            </a:r>
            <a:r>
              <a:rPr lang="el-GR" sz="2800" b="0" i="0" dirty="0" err="1">
                <a:solidFill>
                  <a:srgbClr val="27251E"/>
                </a:solidFill>
                <a:effectLst/>
                <a:latin typeface="pplxSerif"/>
              </a:rPr>
              <a:t>stresses</a:t>
            </a:r>
            <a:r>
              <a:rPr lang="el-GR" sz="2800" b="0" i="0" dirty="0">
                <a:solidFill>
                  <a:srgbClr val="27251E"/>
                </a:solidFill>
                <a:effectLst/>
                <a:latin typeface="pplxSerif"/>
              </a:rPr>
              <a:t>) και αιφνίδιων κρίσεων (</a:t>
            </a:r>
            <a:r>
              <a:rPr lang="el-GR" sz="2800" b="0" i="0" dirty="0" err="1">
                <a:solidFill>
                  <a:srgbClr val="27251E"/>
                </a:solidFill>
                <a:effectLst/>
                <a:latin typeface="pplxSerif"/>
              </a:rPr>
              <a:t>acute</a:t>
            </a:r>
            <a:r>
              <a:rPr lang="el-GR" sz="2800" b="0" i="0" dirty="0">
                <a:solidFill>
                  <a:srgbClr val="27251E"/>
                </a:solidFill>
                <a:effectLst/>
                <a:latin typeface="pplxSerif"/>
              </a:rPr>
              <a:t> </a:t>
            </a:r>
            <a:r>
              <a:rPr lang="el-GR" sz="2800" b="0" i="0" dirty="0" err="1">
                <a:solidFill>
                  <a:srgbClr val="27251E"/>
                </a:solidFill>
                <a:effectLst/>
                <a:latin typeface="pplxSerif"/>
              </a:rPr>
              <a:t>shocks</a:t>
            </a:r>
            <a:r>
              <a:rPr lang="el-GR" sz="2800" b="0" i="0" dirty="0">
                <a:solidFill>
                  <a:srgbClr val="27251E"/>
                </a:solidFill>
                <a:effectLst/>
                <a:latin typeface="pplxSerif"/>
              </a:rPr>
              <a:t>) — δύο εντελώς διαφορετικές κατηγορίες απειλών που απαιτούν διαφορετικές στρατηγικές απόκρισης. Μια πραγματικά ανθεκτική πόλη πρέπει να αντεπεξέρχεται και στις δύο ταυτόχρονα.</a:t>
            </a:r>
          </a:p>
          <a:p>
            <a:pPr algn="l"/>
            <a:r>
              <a:rPr lang="el-GR" sz="2800" b="1" i="0" dirty="0">
                <a:solidFill>
                  <a:srgbClr val="27251E"/>
                </a:solidFill>
                <a:effectLst/>
                <a:latin typeface="pplxSerif"/>
              </a:rPr>
              <a:t>Χρόνιες Πιέσεις</a:t>
            </a:r>
          </a:p>
          <a:p>
            <a:pPr algn="l"/>
            <a:r>
              <a:rPr lang="el-GR" sz="2800" b="0" i="0" dirty="0">
                <a:solidFill>
                  <a:srgbClr val="27251E"/>
                </a:solidFill>
                <a:effectLst/>
                <a:latin typeface="pplxSerif"/>
              </a:rPr>
              <a:t>Είναι οι δυνάμεις που αποδυναμώνουν τον ιστό της πόλης σε ημερήσια ή κυκλική βάση — δεν εμφανίζονται ξαφνικά, αλλά διαβρώνουν σταδιακά την ικανότητα της πόλης να λειτουργεί και να ανακάμπτει:</a:t>
            </a:r>
          </a:p>
          <a:p>
            <a:pPr algn="l"/>
            <a:r>
              <a:rPr lang="el-GR" sz="2800" b="0" i="0" dirty="0">
                <a:solidFill>
                  <a:srgbClr val="27251E"/>
                </a:solidFill>
                <a:effectLst/>
                <a:latin typeface="pplxSerif"/>
              </a:rPr>
              <a:t>Χρόνια οικονομική ύφεση — επιφέρει ανεργία, φτώχεια, λιτότητα: Για την Αθήνα αυτό είναι ιδιαίτερα επίκαιρο —διότι η δεκαετής οικονομική κρίση (2009–2019) αποδυνάμωσε δραματικά τις δημοτικές υπηρεσίες, τις υποδομές και την κοινωνική συνοχή, καθιστώντας την πόλη πολύ πιο ευάλωτη σε κάθε είδους κρίση.</a:t>
            </a:r>
          </a:p>
          <a:p>
            <a:pPr algn="l"/>
            <a:r>
              <a:rPr lang="el-GR" sz="2800" b="0" i="0" dirty="0">
                <a:solidFill>
                  <a:srgbClr val="27251E"/>
                </a:solidFill>
                <a:effectLst/>
                <a:latin typeface="pplxSerif"/>
              </a:rPr>
              <a:t>Έλλειψη εμπιστοσύνης — απουσία διαφανούς διακυβέρνησης: Η εμπιστοσύνη των πολιτών στους θεσμούς είναι κρίσιμη για την ανθεκτικότητα — διότι χωρίς αυτή, δεν υπάρχει κοινωνική συνοχή που να επιτρέπει συλλογική αντίδραση σε κρίσεις.</a:t>
            </a:r>
          </a:p>
          <a:p>
            <a:pPr algn="l"/>
            <a:r>
              <a:rPr lang="el-GR" sz="2800" b="0" i="0" dirty="0">
                <a:solidFill>
                  <a:srgbClr val="27251E"/>
                </a:solidFill>
                <a:effectLst/>
                <a:latin typeface="pplxSerif"/>
              </a:rPr>
              <a:t>Προσφυγικές &amp; μεταναστευτικές ροές μεγάλης κλίμακας: Επιβάλλουν πρόσθετες πιέσεις σε υπηρεσίες υγείας, στέγασης και κοινωνικής ενσωμάτωσης — ταυτόχρονα όμως, αν διαχειριστούν σωστά, μπορούν να αποτελέσουν πηγή δυναμισμού.</a:t>
            </a:r>
          </a:p>
          <a:p>
            <a:pPr algn="l"/>
            <a:r>
              <a:rPr lang="el-GR" sz="2800" b="0" i="0" dirty="0" err="1">
                <a:solidFill>
                  <a:srgbClr val="27251E"/>
                </a:solidFill>
                <a:effectLst/>
                <a:latin typeface="pplxSerif"/>
              </a:rPr>
              <a:t>Γηρασμένες</a:t>
            </a:r>
            <a:r>
              <a:rPr lang="el-GR" sz="2800" b="0" i="0" dirty="0">
                <a:solidFill>
                  <a:srgbClr val="27251E"/>
                </a:solidFill>
                <a:effectLst/>
                <a:latin typeface="pplxSerif"/>
              </a:rPr>
              <a:t> υποδομές — κενά κτίρια, χωρίς συντήρηση: Κτίρια που δεν έχουν ανακαινιστεί δεκαετίες, δίκτυα αποχέτευσης και ύδρευσης που ξεπερνούν τη διάρκεια ζωής τους, εγκαταλελειμμένοι χώροι που γίνονται εστίες ανασφάλειας.</a:t>
            </a:r>
          </a:p>
          <a:p>
            <a:pPr algn="l"/>
            <a:r>
              <a:rPr lang="el-GR" sz="2800" b="0" i="0" dirty="0">
                <a:solidFill>
                  <a:srgbClr val="27251E"/>
                </a:solidFill>
                <a:effectLst/>
                <a:latin typeface="pplxSerif"/>
              </a:rPr>
              <a:t>Κλιματική αλλαγή — καύσωνες, θερμική νησίδα, πλημμύρες: Η αργή αλλά σταθερή επιδείνωση των κλιματικών συνθηκών αποτελεί χρόνια πίεση που ενισχύεται κάθε χρόνο.</a:t>
            </a:r>
          </a:p>
          <a:p>
            <a:pPr algn="l"/>
            <a:r>
              <a:rPr lang="el-GR" sz="2800" b="0" i="0" dirty="0">
                <a:solidFill>
                  <a:srgbClr val="27251E"/>
                </a:solidFill>
                <a:effectLst/>
                <a:latin typeface="pplxSerif"/>
              </a:rPr>
              <a:t>Ποιότητα αέρα &amp; ενεργειακή φτώχεια (23% Αθηναίων): Σχεδόν 1 στους 4 Αθηναίους δεν μπορεί να θερμάνει ή να ψύξει επαρκώς το σπίτι του — αυτό είναι χρόνια πίεση με άμεσες επιπτώσεις στη δημόσια υγεία.</a:t>
            </a:r>
          </a:p>
          <a:p>
            <a:pPr algn="l"/>
            <a:r>
              <a:rPr lang="el-GR" sz="2800" b="1" i="0" dirty="0">
                <a:solidFill>
                  <a:srgbClr val="27251E"/>
                </a:solidFill>
                <a:effectLst/>
                <a:latin typeface="pplxSerif"/>
              </a:rPr>
              <a:t>Αιφνίδιες Κρίσεις</a:t>
            </a:r>
          </a:p>
          <a:p>
            <a:pPr algn="l"/>
            <a:r>
              <a:rPr lang="el-GR" sz="2800" b="0" i="0" dirty="0">
                <a:solidFill>
                  <a:srgbClr val="27251E"/>
                </a:solidFill>
                <a:effectLst/>
                <a:latin typeface="pplxSerif"/>
              </a:rPr>
              <a:t>Είναι τα ξαφνικά γεγονότα που απειλούν τη λειτουργία της πόλης — εμφανίζονται χωρίς προειδοποίηση και απαιτούν άμεση απόκριση:</a:t>
            </a:r>
          </a:p>
          <a:p>
            <a:pPr algn="l"/>
            <a:r>
              <a:rPr lang="el-GR" sz="2800" b="0" i="0" dirty="0">
                <a:solidFill>
                  <a:srgbClr val="27251E"/>
                </a:solidFill>
                <a:effectLst/>
                <a:latin typeface="pplxSerif"/>
              </a:rPr>
              <a:t>Κύματα καύσωνα — απειλούν τη δημόσια υγεία &amp; προκαλούν θνησιμότητα: Οι καύσωνες δεν είναι πλέον σπάνιο φαινόμενο — το 2021 η Ελλάδα βίωσε καύσωνα ρεκόρ με θύματα. Αποτελούν τη σύνδεση μεταξύ χρόνιας πίεσης (κλιματική αλλαγή) και αιφνίδιας κρίσης.</a:t>
            </a:r>
          </a:p>
          <a:p>
            <a:pPr algn="l"/>
            <a:r>
              <a:rPr lang="el-GR" sz="2800" b="0" i="0" dirty="0">
                <a:solidFill>
                  <a:srgbClr val="27251E"/>
                </a:solidFill>
                <a:effectLst/>
                <a:latin typeface="pplxSerif"/>
              </a:rPr>
              <a:t>Αιφνίδιες πλημμύρες αστικού ιστού: Έντονες βροχοπτώσεις σε </a:t>
            </a:r>
            <a:r>
              <a:rPr lang="el-GR" sz="2800" b="0" i="0" dirty="0" err="1">
                <a:solidFill>
                  <a:srgbClr val="27251E"/>
                </a:solidFill>
                <a:effectLst/>
                <a:latin typeface="pplxSerif"/>
              </a:rPr>
              <a:t>αδιαπέρατο</a:t>
            </a:r>
            <a:r>
              <a:rPr lang="el-GR" sz="2800" b="0" i="0" dirty="0">
                <a:solidFill>
                  <a:srgbClr val="27251E"/>
                </a:solidFill>
                <a:effectLst/>
                <a:latin typeface="pplxSerif"/>
              </a:rPr>
              <a:t> αστικό περιβάλλον δημιουργούν ξαφνικές πλημμύρες — ακριβώς αυτό που συνέβη στον Βόλο με τον </a:t>
            </a:r>
            <a:r>
              <a:rPr lang="el-GR" sz="2800" b="0" i="0" dirty="0" err="1">
                <a:solidFill>
                  <a:srgbClr val="27251E"/>
                </a:solidFill>
                <a:effectLst/>
                <a:latin typeface="pplxSerif"/>
              </a:rPr>
              <a:t>Daniel</a:t>
            </a:r>
            <a:r>
              <a:rPr lang="el-GR" sz="2800" b="0" i="0" dirty="0">
                <a:solidFill>
                  <a:srgbClr val="27251E"/>
                </a:solidFill>
                <a:effectLst/>
                <a:latin typeface="pplxSerif"/>
              </a:rPr>
              <a:t>, αλλά σε μικρότερη κλίμακα συμβαίνει τακτικά και στην Αθήνα (Μάνδρα 2017).</a:t>
            </a:r>
          </a:p>
          <a:p>
            <a:pPr algn="l"/>
            <a:r>
              <a:rPr lang="el-GR" sz="2800" b="0" i="0" dirty="0">
                <a:solidFill>
                  <a:srgbClr val="27251E"/>
                </a:solidFill>
                <a:effectLst/>
                <a:latin typeface="pplxSerif"/>
              </a:rPr>
              <a:t>Σεισμός (Ελλάδα: 6η θέση παγκοσμίως): Η Ελλάδα είναι από τις πιο σεισμογενείς χώρες παγκοσμίως — αυτός ο κίνδυνος δικαιολογεί τον Πυλώνα 3.</a:t>
            </a:r>
          </a:p>
          <a:p>
            <a:pPr algn="l"/>
            <a:r>
              <a:rPr lang="el-GR" sz="2800" b="0" i="0" dirty="0">
                <a:solidFill>
                  <a:srgbClr val="27251E"/>
                </a:solidFill>
                <a:effectLst/>
                <a:latin typeface="pplxSerif"/>
              </a:rPr>
              <a:t>Κοινωνική αναταραχή / βία: Σε περιόδους οικονομικής κρίσης ή έντονης ανισότητας, η κοινωνική αστάθεια αποτελεί ρεαλιστική απειλή για τη λειτουργία της πόλης.</a:t>
            </a:r>
          </a:p>
          <a:p>
            <a:pPr algn="l"/>
            <a:r>
              <a:rPr lang="el-GR" sz="2800" b="0" i="0" dirty="0" err="1">
                <a:solidFill>
                  <a:srgbClr val="27251E"/>
                </a:solidFill>
                <a:effectLst/>
                <a:latin typeface="pplxSerif"/>
              </a:rPr>
              <a:t>Κυβερνο</a:t>
            </a:r>
            <a:r>
              <a:rPr lang="el-GR" sz="2800" b="0" i="0" dirty="0">
                <a:solidFill>
                  <a:srgbClr val="27251E"/>
                </a:solidFill>
                <a:effectLst/>
                <a:latin typeface="pplxSerif"/>
              </a:rPr>
              <a:t>-επίθεση σε κρίσιμες υποδομές: Με την </a:t>
            </a:r>
            <a:r>
              <a:rPr lang="el-GR" sz="2800" b="0" i="0" dirty="0" err="1">
                <a:solidFill>
                  <a:srgbClr val="27251E"/>
                </a:solidFill>
                <a:effectLst/>
                <a:latin typeface="pplxSerif"/>
              </a:rPr>
              <a:t>ψηφιοποίηση</a:t>
            </a:r>
            <a:r>
              <a:rPr lang="el-GR" sz="2800" b="0" i="0" dirty="0">
                <a:solidFill>
                  <a:srgbClr val="27251E"/>
                </a:solidFill>
                <a:effectLst/>
                <a:latin typeface="pplxSerif"/>
              </a:rPr>
              <a:t> των δημοτικών υπηρεσιών, η </a:t>
            </a:r>
            <a:r>
              <a:rPr lang="el-GR" sz="2800" b="0" i="0" dirty="0" err="1">
                <a:solidFill>
                  <a:srgbClr val="27251E"/>
                </a:solidFill>
                <a:effectLst/>
                <a:latin typeface="pplxSerif"/>
              </a:rPr>
              <a:t>κυβερνοασφάλεια</a:t>
            </a:r>
            <a:r>
              <a:rPr lang="el-GR" sz="2800" b="0" i="0" dirty="0">
                <a:solidFill>
                  <a:srgbClr val="27251E"/>
                </a:solidFill>
                <a:effectLst/>
                <a:latin typeface="pplxSerif"/>
              </a:rPr>
              <a:t> γίνεται αναπόσπαστο στοιχείο της αστικής ανθεκτικότητας — μια επίθεση σε ενεργειακά δίκτυα ή συστήματα ύδρευσης μπορεί να παραλύσει μια πόλη.</a:t>
            </a:r>
          </a:p>
          <a:p>
            <a:pPr algn="l"/>
            <a:r>
              <a:rPr lang="el-GR" sz="2800" b="0" i="0" dirty="0">
                <a:solidFill>
                  <a:srgbClr val="27251E"/>
                </a:solidFill>
                <a:effectLst/>
                <a:latin typeface="pplxSerif"/>
              </a:rPr>
              <a:t>Πανδημία / κρίση δημόσιας υγείας: Όπως ο  COVID-19 απέδειξε ότι μια βιολογική απειλή μπορεί να αποτελεί εξίσου σοβαρή αστική κρίση με έναν σεισμό ή μια πλημμύρα.</a:t>
            </a:r>
          </a:p>
          <a:p>
            <a:pPr algn="l"/>
            <a:endParaRPr lang="el-GR" sz="2800" b="0" i="0" dirty="0">
              <a:solidFill>
                <a:srgbClr val="27251E"/>
              </a:solidFill>
              <a:effectLst/>
              <a:latin typeface="pplxSerif"/>
            </a:endParaRPr>
          </a:p>
          <a:p>
            <a:pPr algn="l"/>
            <a:r>
              <a:rPr lang="el-GR" sz="2800" b="0" i="0" dirty="0">
                <a:solidFill>
                  <a:srgbClr val="27251E"/>
                </a:solidFill>
                <a:effectLst/>
                <a:latin typeface="pplxSerif"/>
              </a:rPr>
              <a:t>Γιατί η Διάκριση Έχει Πρακτική Σημασία</a:t>
            </a:r>
          </a:p>
          <a:p>
            <a:pPr algn="l"/>
            <a:r>
              <a:rPr lang="el-GR" sz="2800" b="0" i="0" dirty="0">
                <a:solidFill>
                  <a:srgbClr val="27251E"/>
                </a:solidFill>
                <a:effectLst/>
                <a:latin typeface="pplxSerif"/>
              </a:rPr>
              <a:t>Χρόνιες πιέσεις και αιφνίδιες κρίσεις </a:t>
            </a:r>
            <a:r>
              <a:rPr lang="el-GR" sz="2800" b="0" i="0" dirty="0" err="1">
                <a:solidFill>
                  <a:srgbClr val="27251E"/>
                </a:solidFill>
                <a:effectLst/>
                <a:latin typeface="pplxSerif"/>
              </a:rPr>
              <a:t>αλληλοτροφοδοτούνται</a:t>
            </a:r>
            <a:r>
              <a:rPr lang="el-GR" sz="2800" b="0" i="0" dirty="0">
                <a:solidFill>
                  <a:srgbClr val="27251E"/>
                </a:solidFill>
                <a:effectLst/>
                <a:latin typeface="pplxSerif"/>
              </a:rPr>
              <a:t>: μια πόλη που υποφέρει από χρόνιες πιέσεις (π.χ. φτώχεια, </a:t>
            </a:r>
            <a:r>
              <a:rPr lang="el-GR" sz="2800" b="0" i="0" dirty="0" err="1">
                <a:solidFill>
                  <a:srgbClr val="27251E"/>
                </a:solidFill>
                <a:effectLst/>
                <a:latin typeface="pplxSerif"/>
              </a:rPr>
              <a:t>γηρασμένες</a:t>
            </a:r>
            <a:r>
              <a:rPr lang="el-GR" sz="2800" b="0" i="0" dirty="0">
                <a:solidFill>
                  <a:srgbClr val="27251E"/>
                </a:solidFill>
                <a:effectLst/>
                <a:latin typeface="pplxSerif"/>
              </a:rPr>
              <a:t> υποδομές) είναι πολύ πιο ευάλωτη σε αιφνίδιες κρίσεις. Αυτό εξηγεί γιατί ο Βόλος, με χρόνιες αδυναμίες στις υποδομές και τη διακυβέρνηση, χτυπήθηκε τόσο σκληρά από τον </a:t>
            </a:r>
            <a:r>
              <a:rPr lang="el-GR" sz="2800" b="0" i="0" dirty="0" err="1">
                <a:solidFill>
                  <a:srgbClr val="27251E"/>
                </a:solidFill>
                <a:effectLst/>
                <a:latin typeface="pplxSerif"/>
              </a:rPr>
              <a:t>Daniel</a:t>
            </a:r>
            <a:r>
              <a:rPr lang="el-GR" sz="2800" b="0" i="0" dirty="0">
                <a:solidFill>
                  <a:srgbClr val="27251E"/>
                </a:solidFill>
                <a:effectLst/>
                <a:latin typeface="pplxSerif"/>
              </a:rPr>
              <a:t> — η κρίση δεν ήταν αποτέλεσμα μόνο του φαινομένου, αλλά και της συσσωρευμένης ευπάθειας.</a:t>
            </a:r>
          </a:p>
          <a:p>
            <a:br>
              <a:rPr lang="el-GR" sz="2800" dirty="0"/>
            </a:br>
            <a:endParaRPr lang="en-US" b="1"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00"/>
              </a:spcAft>
            </a:pPr>
            <a:r>
              <a:rPr lang="el-GR" sz="1800" dirty="0">
                <a:solidFill>
                  <a:srgbClr val="1C1C1C"/>
                </a:solidFill>
                <a:effectLst/>
                <a:latin typeface="Calibri" panose="020F0502020204030204" pitchFamily="34" charset="0"/>
                <a:ea typeface="Calibri" panose="020F0502020204030204" pitchFamily="34" charset="0"/>
              </a:rPr>
              <a:t>Είναι 4 τα δομικά χαρακτηριστικά που κάνουν τις μεγαλουπόλεις ευάλωτες. Δεν πρόκειται για τυχαία προβλήματα αλλά για συστημικές ιδιότητες που απαιτούν συστημικές λύσεις.</a:t>
            </a:r>
          </a:p>
          <a:p>
            <a:pPr>
              <a:spcBef>
                <a:spcPts val="1000"/>
              </a:spcBef>
              <a:spcAft>
                <a:spcPts val="300"/>
              </a:spcAft>
            </a:pPr>
            <a:r>
              <a:rPr lang="el-GR" sz="1800" b="1" dirty="0">
                <a:solidFill>
                  <a:srgbClr val="5A5A5A"/>
                </a:solidFill>
                <a:effectLst/>
                <a:latin typeface="Calibri" panose="020F0502020204030204" pitchFamily="34" charset="0"/>
              </a:rPr>
              <a:t>1. Πυκνότητα &amp; Σκληρές Επιφάνειες</a:t>
            </a:r>
          </a:p>
          <a:p>
            <a:pPr>
              <a:spcAft>
                <a:spcPts val="600"/>
              </a:spcAft>
            </a:pPr>
            <a:r>
              <a:rPr lang="el-GR" sz="1800" dirty="0">
                <a:solidFill>
                  <a:srgbClr val="1C1C1C"/>
                </a:solidFill>
                <a:effectLst/>
                <a:latin typeface="Calibri" panose="020F0502020204030204" pitchFamily="34" charset="0"/>
                <a:ea typeface="Calibri" panose="020F0502020204030204" pitchFamily="34" charset="0"/>
              </a:rPr>
              <a:t>Στην Αθήνα, 80% του αστικού ιστού καλύπτεται από άσφαλτο και σκυρόδεμα. Αυτό εγκλωβίζει θερμότητα (θερμική νησίδα) και αποτρέπει τη φυσική απορρόφηση βροχής, αυξάνοντας τις πλημμύρες.</a:t>
            </a:r>
          </a:p>
          <a:p>
            <a:pPr>
              <a:spcBef>
                <a:spcPts val="1000"/>
              </a:spcBef>
              <a:spcAft>
                <a:spcPts val="300"/>
              </a:spcAft>
            </a:pPr>
            <a:r>
              <a:rPr lang="el-GR" sz="1800" b="1" dirty="0">
                <a:solidFill>
                  <a:srgbClr val="5A5A5A"/>
                </a:solidFill>
                <a:effectLst/>
                <a:latin typeface="Calibri" panose="020F0502020204030204" pitchFamily="34" charset="0"/>
              </a:rPr>
              <a:t>2. Αλληλεξάρτηση Συστημάτων</a:t>
            </a:r>
          </a:p>
          <a:p>
            <a:pPr>
              <a:spcAft>
                <a:spcPts val="600"/>
              </a:spcAft>
            </a:pPr>
            <a:r>
              <a:rPr lang="el-GR" sz="1800" dirty="0">
                <a:solidFill>
                  <a:srgbClr val="1C1C1C"/>
                </a:solidFill>
                <a:effectLst/>
                <a:latin typeface="Calibri" panose="020F0502020204030204" pitchFamily="34" charset="0"/>
                <a:ea typeface="Calibri" panose="020F0502020204030204" pitchFamily="34" charset="0"/>
              </a:rPr>
              <a:t>Σε μια μητρόπολη, μεταφορές, υγεία, ενέργεια, ύδρευση είναι αλληλένδετα. Μια βλάβη σε ένα κόμβο προκαλεί cascade </a:t>
            </a:r>
            <a:r>
              <a:rPr lang="el-GR" sz="1800" dirty="0" err="1">
                <a:solidFill>
                  <a:srgbClr val="1C1C1C"/>
                </a:solidFill>
                <a:effectLst/>
                <a:latin typeface="Calibri" panose="020F0502020204030204" pitchFamily="34" charset="0"/>
                <a:ea typeface="Calibri" panose="020F0502020204030204" pitchFamily="34" charset="0"/>
              </a:rPr>
              <a:t>failures</a:t>
            </a:r>
            <a:r>
              <a:rPr lang="el-GR" sz="1800" dirty="0">
                <a:solidFill>
                  <a:srgbClr val="1C1C1C"/>
                </a:solidFill>
                <a:effectLst/>
                <a:latin typeface="Calibri" panose="020F0502020204030204" pitchFamily="34" charset="0"/>
                <a:ea typeface="Calibri" panose="020F0502020204030204" pitchFamily="34" charset="0"/>
              </a:rPr>
              <a:t> (διαδοχικές αστοχίες). Πχ. διακοπή ρεύματος → σταματά το μετρό → συμφόρηση → ατυχήματα.</a:t>
            </a:r>
          </a:p>
          <a:p>
            <a:pPr>
              <a:spcBef>
                <a:spcPts val="1000"/>
              </a:spcBef>
              <a:spcAft>
                <a:spcPts val="300"/>
              </a:spcAft>
            </a:pPr>
            <a:r>
              <a:rPr lang="el-GR" sz="1800" b="1" dirty="0">
                <a:solidFill>
                  <a:srgbClr val="5A5A5A"/>
                </a:solidFill>
                <a:effectLst/>
                <a:latin typeface="Calibri" panose="020F0502020204030204" pitchFamily="34" charset="0"/>
              </a:rPr>
              <a:t>3. Κοινωνική Τρωτότητα</a:t>
            </a:r>
          </a:p>
          <a:p>
            <a:pPr>
              <a:spcAft>
                <a:spcPts val="600"/>
              </a:spcAft>
            </a:pPr>
            <a:r>
              <a:rPr lang="el-GR" sz="1800" dirty="0">
                <a:solidFill>
                  <a:srgbClr val="1C1C1C"/>
                </a:solidFill>
                <a:effectLst/>
                <a:latin typeface="Calibri" panose="020F0502020204030204" pitchFamily="34" charset="0"/>
                <a:ea typeface="Calibri" panose="020F0502020204030204" pitchFamily="34" charset="0"/>
              </a:rPr>
              <a:t>Οι επιπτώσεις των κινδύνων δεν κατανέμονται ισότιμα. Ηλικιωμένοι, χαμηλά εισοδήματα, μετανάστες σε υποβαθμισμένες γειτονιές χωρίς πράσινο πλήττονται δυσανάλογα από καύσωνα.</a:t>
            </a:r>
          </a:p>
          <a:p>
            <a:pPr>
              <a:spcBef>
                <a:spcPts val="1000"/>
              </a:spcBef>
              <a:spcAft>
                <a:spcPts val="300"/>
              </a:spcAft>
            </a:pPr>
            <a:r>
              <a:rPr lang="el-GR" sz="1800" b="1" dirty="0">
                <a:solidFill>
                  <a:srgbClr val="5A5A5A"/>
                </a:solidFill>
                <a:effectLst/>
                <a:latin typeface="Calibri" panose="020F0502020204030204" pitchFamily="34" charset="0"/>
              </a:rPr>
              <a:t>4. Θεσμική Πολυπλοκότητα</a:t>
            </a:r>
          </a:p>
          <a:p>
            <a:pPr>
              <a:spcAft>
                <a:spcPts val="600"/>
              </a:spcAft>
            </a:pPr>
            <a:r>
              <a:rPr lang="el-GR" sz="1800" dirty="0">
                <a:solidFill>
                  <a:srgbClr val="1C1C1C"/>
                </a:solidFill>
                <a:effectLst/>
                <a:latin typeface="Calibri" panose="020F0502020204030204" pitchFamily="34" charset="0"/>
                <a:ea typeface="Calibri" panose="020F0502020204030204" pitchFamily="34" charset="0"/>
              </a:rPr>
              <a:t>Κλιματικοί κίνδυνοι δεν σταματούν στα δημοτικά όρια. Ο κατακερματισμός αρμοδιοτήτων σε δήμο, περιφέρεια, κράτος, ιδιωτικό τομέα καθιστά δύσκολη τη συντονισμένη παρέμβαση.</a:t>
            </a:r>
          </a:p>
          <a:p>
            <a:pPr marL="0" lvl="0" indent="0">
              <a:spcAft>
                <a:spcPts val="300"/>
              </a:spcAft>
              <a:buFont typeface="Arial" panose="020B0604020202020204" pitchFamily="34" charset="0"/>
              <a:buNone/>
            </a:pPr>
            <a:r>
              <a:rPr lang="el-GR" sz="1800" dirty="0">
                <a:solidFill>
                  <a:srgbClr val="1C1C1C"/>
                </a:solidFill>
                <a:effectLst/>
                <a:latin typeface="Calibri" panose="020F0502020204030204" pitchFamily="34" charset="0"/>
                <a:ea typeface="Calibri" panose="020F0502020204030204" pitchFamily="34" charset="0"/>
              </a:rPr>
              <a:t>.</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l-GR" sz="2800" b="0" i="0" dirty="0">
                <a:solidFill>
                  <a:srgbClr val="27251E"/>
                </a:solidFill>
                <a:effectLst/>
                <a:latin typeface="pplxSerif"/>
              </a:rPr>
              <a:t> </a:t>
            </a:r>
            <a:r>
              <a:rPr lang="el-GR" sz="2800" b="1" i="0" dirty="0">
                <a:solidFill>
                  <a:srgbClr val="27251E"/>
                </a:solidFill>
                <a:effectLst/>
                <a:latin typeface="pplxSerif"/>
              </a:rPr>
              <a:t>Γιατί η Αθήνα είναι Κομβικό Παράδειγμα; Γιατί η Αθήνα αξίζει τη μελέτη της ως περίπτωση αστικής ανθεκτικότητας</a:t>
            </a:r>
            <a:r>
              <a:rPr lang="el-GR" sz="2800" b="0" i="0" dirty="0">
                <a:solidFill>
                  <a:srgbClr val="27251E"/>
                </a:solidFill>
                <a:effectLst/>
                <a:latin typeface="pplxSerif"/>
              </a:rPr>
              <a:t>.</a:t>
            </a:r>
          </a:p>
          <a:p>
            <a:pPr algn="l"/>
            <a:r>
              <a:rPr lang="el-GR" sz="2800" b="0" i="0" dirty="0">
                <a:solidFill>
                  <a:srgbClr val="27251E"/>
                </a:solidFill>
                <a:effectLst/>
                <a:latin typeface="pplxSerif"/>
              </a:rPr>
              <a:t>Τα Τέσσερα Βασικά Στατιστικά στοιχεία που μας οδηγούν σε αυτό:</a:t>
            </a:r>
          </a:p>
          <a:p>
            <a:pPr algn="l"/>
            <a:r>
              <a:rPr lang="el-GR" sz="2800" b="0" i="0" dirty="0">
                <a:solidFill>
                  <a:srgbClr val="27251E"/>
                </a:solidFill>
                <a:effectLst/>
                <a:latin typeface="pplxSerif"/>
              </a:rPr>
              <a:t>80% — Κάλυψη σκληρών επιφανειών αστικού ιστού: Οκτώ στα δέκα τετραγωνικά μέτρα αστικής επιφάνειας στην Αθήνα είναι ασφαλτοστρωμένα ή με σκυρόδεμα. Αυτό σημαίνει ελάχιστη διήθηση βροχής, μέγιστη απορρόφηση θερμότητας και μηδαμινή βιοποικιλότητα. Είναι ένας από τους υψηλότερους δείκτες </a:t>
            </a:r>
            <a:r>
              <a:rPr lang="el-GR" sz="2800" b="0" i="0" dirty="0" err="1">
                <a:solidFill>
                  <a:srgbClr val="27251E"/>
                </a:solidFill>
                <a:effectLst/>
                <a:latin typeface="pplxSerif"/>
              </a:rPr>
              <a:t>αδιαπέρατης</a:t>
            </a:r>
            <a:r>
              <a:rPr lang="el-GR" sz="2800" b="0" i="0" dirty="0">
                <a:solidFill>
                  <a:srgbClr val="27251E"/>
                </a:solidFill>
                <a:effectLst/>
                <a:latin typeface="pplxSerif"/>
              </a:rPr>
              <a:t> επιφάνειας στην Ευρώπη και εξηγεί γιατί οι </a:t>
            </a:r>
            <a:r>
              <a:rPr lang="el-GR" sz="2800" b="0" i="0" dirty="0" err="1">
                <a:solidFill>
                  <a:srgbClr val="27251E"/>
                </a:solidFill>
                <a:effectLst/>
                <a:latin typeface="pplxSerif"/>
              </a:rPr>
              <a:t>NbS</a:t>
            </a:r>
            <a:r>
              <a:rPr lang="el-GR" sz="2800" b="0" i="0" dirty="0">
                <a:solidFill>
                  <a:srgbClr val="27251E"/>
                </a:solidFill>
                <a:effectLst/>
                <a:latin typeface="pplxSerif"/>
              </a:rPr>
              <a:t> και η αποσφράγιση επιφανειών είναι τόσο κεντρικά στη στρατηγική.</a:t>
            </a:r>
          </a:p>
          <a:p>
            <a:pPr algn="l"/>
            <a:r>
              <a:rPr lang="el-GR" sz="2800" b="0" i="0" dirty="0">
                <a:solidFill>
                  <a:srgbClr val="27251E"/>
                </a:solidFill>
                <a:effectLst/>
                <a:latin typeface="pplxSerif"/>
              </a:rPr>
              <a:t>10°C+ — Διαφορά θερμοκρασίας λόγω θερμικής νησίδας: Το κέντρο της Αθήνας είναι 10 ή περισσότερους βαθμούς θερμότερο από τα περίχωρα σε θερμές νύχτες. Αυτό δεν είναι απλώς άνεση — είναι θέμα δημόσιας υγείας, καθώς η νυχτερινή θερμοκρασία δεν πέφτει αρκετά για να ανακάμψει ο οργανισμός, αυξάνοντας τη θνησιμότητα σε καύσωνες.</a:t>
            </a:r>
          </a:p>
          <a:p>
            <a:pPr algn="l"/>
            <a:r>
              <a:rPr lang="el-GR" sz="2800" b="0" i="0" dirty="0">
                <a:solidFill>
                  <a:srgbClr val="27251E"/>
                </a:solidFill>
                <a:effectLst/>
                <a:latin typeface="pplxSerif"/>
              </a:rPr>
              <a:t>€5 εκ. — NCFF χρηματοδότηση (EIB, 2019): Αυτό είναι το συγκεκριμένο ποσό που εξασφαλίστηκε από το </a:t>
            </a:r>
            <a:r>
              <a:rPr lang="el-GR" sz="2800" b="0" i="0" dirty="0" err="1">
                <a:solidFill>
                  <a:srgbClr val="27251E"/>
                </a:solidFill>
                <a:effectLst/>
                <a:latin typeface="pplxSerif"/>
              </a:rPr>
              <a:t>Natural</a:t>
            </a:r>
            <a:r>
              <a:rPr lang="el-GR" sz="2800" b="0" i="0" dirty="0">
                <a:solidFill>
                  <a:srgbClr val="27251E"/>
                </a:solidFill>
                <a:effectLst/>
                <a:latin typeface="pplxSerif"/>
              </a:rPr>
              <a:t> Capital </a:t>
            </a:r>
            <a:r>
              <a:rPr lang="el-GR" sz="2800" b="0" i="0" dirty="0" err="1">
                <a:solidFill>
                  <a:srgbClr val="27251E"/>
                </a:solidFill>
                <a:effectLst/>
                <a:latin typeface="pplxSerif"/>
              </a:rPr>
              <a:t>Finance</a:t>
            </a:r>
            <a:r>
              <a:rPr lang="el-GR" sz="2800" b="0" i="0" dirty="0">
                <a:solidFill>
                  <a:srgbClr val="27251E"/>
                </a:solidFill>
                <a:effectLst/>
                <a:latin typeface="pplxSerif"/>
              </a:rPr>
              <a:t> </a:t>
            </a:r>
            <a:r>
              <a:rPr lang="el-GR" sz="2800" b="0" i="0" dirty="0" err="1">
                <a:solidFill>
                  <a:srgbClr val="27251E"/>
                </a:solidFill>
                <a:effectLst/>
                <a:latin typeface="pplxSerif"/>
              </a:rPr>
              <a:t>Facility</a:t>
            </a:r>
            <a:r>
              <a:rPr lang="el-GR" sz="2800" b="0" i="0" dirty="0">
                <a:solidFill>
                  <a:srgbClr val="27251E"/>
                </a:solidFill>
                <a:effectLst/>
                <a:latin typeface="pplxSerif"/>
              </a:rPr>
              <a:t> για τα 4 έργα (Λυκαβηττός, Πράσινοι Διάδρομοι, Ακαδημία Πλάτωνος, Λαμπρινή). Συνδυάζεται με δάνειο EIB, αποτελώντας το μοντέλο </a:t>
            </a:r>
            <a:r>
              <a:rPr lang="el-GR" sz="2800" b="0" i="0" dirty="0" err="1">
                <a:solidFill>
                  <a:srgbClr val="27251E"/>
                </a:solidFill>
                <a:effectLst/>
                <a:latin typeface="pplxSerif"/>
              </a:rPr>
              <a:t>blended</a:t>
            </a:r>
            <a:r>
              <a:rPr lang="el-GR" sz="2800" b="0" i="0" dirty="0">
                <a:solidFill>
                  <a:srgbClr val="27251E"/>
                </a:solidFill>
                <a:effectLst/>
                <a:latin typeface="pplxSerif"/>
              </a:rPr>
              <a:t> </a:t>
            </a:r>
            <a:r>
              <a:rPr lang="el-GR" sz="2800" b="0" i="0" dirty="0" err="1">
                <a:solidFill>
                  <a:srgbClr val="27251E"/>
                </a:solidFill>
                <a:effectLst/>
                <a:latin typeface="pplxSerif"/>
              </a:rPr>
              <a:t>finance</a:t>
            </a:r>
            <a:r>
              <a:rPr lang="el-GR" sz="2800" b="0" i="0" dirty="0">
                <a:solidFill>
                  <a:srgbClr val="27251E"/>
                </a:solidFill>
                <a:effectLst/>
                <a:latin typeface="pplxSerif"/>
              </a:rPr>
              <a:t>.</a:t>
            </a:r>
          </a:p>
          <a:p>
            <a:pPr algn="l"/>
            <a:r>
              <a:rPr lang="el-GR" sz="2800" b="0" i="0" dirty="0">
                <a:solidFill>
                  <a:srgbClr val="27251E"/>
                </a:solidFill>
                <a:effectLst/>
                <a:latin typeface="pplxSerif"/>
              </a:rPr>
              <a:t>+25% — Στόχος αύξησης πρασίνου στις παρεμβάσεις: Ο μετρήσιμος στόχος που έχει τεθεί για τις περιοχές παρέμβασης. Δεν αφορά την Αθήνα συνολικά (κάτι που θα ήταν αδύνατο βραχυπρόθεσμα), αλλά τις συγκεκριμένες γειτονιές όπου υλοποιούνται τα έργα — μια ρεαλιστική και μετρήσιμη δέσμευση.</a:t>
            </a:r>
          </a:p>
          <a:p>
            <a:pPr algn="l"/>
            <a:r>
              <a:rPr lang="el-GR" sz="2800" b="0" i="0" dirty="0">
                <a:solidFill>
                  <a:srgbClr val="27251E"/>
                </a:solidFill>
                <a:effectLst/>
                <a:latin typeface="pplxSerif"/>
              </a:rPr>
              <a:t>Το Πλαίσιο της Κλιματικής Πίεσης</a:t>
            </a:r>
          </a:p>
          <a:p>
            <a:pPr algn="l"/>
            <a:r>
              <a:rPr lang="el-GR" sz="2800" b="0" i="0" dirty="0">
                <a:solidFill>
                  <a:srgbClr val="27251E"/>
                </a:solidFill>
                <a:effectLst/>
                <a:latin typeface="pplxSerif"/>
              </a:rPr>
              <a:t>Το κείμενο περιγράφει την Αθήνα ως πόλη στην αιχμή της κλιματικής πίεσης μεσογειακών μητροπόλεων, με τρεις παράλληλες προκλήσεις που </a:t>
            </a:r>
            <a:r>
              <a:rPr lang="el-GR" sz="2800" b="0" i="0" dirty="0" err="1">
                <a:solidFill>
                  <a:srgbClr val="27251E"/>
                </a:solidFill>
                <a:effectLst/>
                <a:latin typeface="pplxSerif"/>
              </a:rPr>
              <a:t>αλληλοενισχύονται</a:t>
            </a:r>
            <a:r>
              <a:rPr lang="el-GR" sz="2800" b="0" i="0" dirty="0">
                <a:solidFill>
                  <a:srgbClr val="27251E"/>
                </a:solidFill>
                <a:effectLst/>
                <a:latin typeface="pplxSerif"/>
              </a:rPr>
              <a:t>:</a:t>
            </a:r>
          </a:p>
          <a:p>
            <a:pPr algn="l"/>
            <a:r>
              <a:rPr lang="el-GR" sz="2800" b="0" i="0" dirty="0">
                <a:solidFill>
                  <a:srgbClr val="27251E"/>
                </a:solidFill>
                <a:effectLst/>
                <a:latin typeface="pplxSerif"/>
              </a:rPr>
              <a:t>(α) Έντονοι καύσωνες με αυξανόμενη συχνότητα: Λόγω κλιματικής αλλαγής, οι καύσωνες γίνονται πιο συχνοί, πιο μακροχρόνιοι και πιο εντατικοί — η Αθήνα βρίσκεται σε ένα από τα πιο ευάλωτα σημεία της Ευρώπης.</a:t>
            </a:r>
          </a:p>
          <a:p>
            <a:pPr algn="l"/>
            <a:r>
              <a:rPr lang="el-GR" sz="2800" b="0" i="0" dirty="0">
                <a:solidFill>
                  <a:srgbClr val="27251E"/>
                </a:solidFill>
                <a:effectLst/>
                <a:latin typeface="pplxSerif"/>
              </a:rPr>
              <a:t>(β) </a:t>
            </a:r>
            <a:r>
              <a:rPr lang="el-GR" sz="2800" b="0" i="0" dirty="0" err="1">
                <a:solidFill>
                  <a:srgbClr val="27251E"/>
                </a:solidFill>
                <a:effectLst/>
                <a:latin typeface="pplxSerif"/>
              </a:rPr>
              <a:t>Αδιαπέρατες</a:t>
            </a:r>
            <a:r>
              <a:rPr lang="el-GR" sz="2800" b="0" i="0" dirty="0">
                <a:solidFill>
                  <a:srgbClr val="27251E"/>
                </a:solidFill>
                <a:effectLst/>
                <a:latin typeface="pplxSerif"/>
              </a:rPr>
              <a:t> επιφάνειες που ενισχύουν τη θερμική νησίδα και αυξάνουν την επιφανειακή απορροή </a:t>
            </a:r>
            <a:r>
              <a:rPr lang="el-GR" sz="2800" b="0" i="0" dirty="0" err="1">
                <a:solidFill>
                  <a:srgbClr val="27251E"/>
                </a:solidFill>
                <a:effectLst/>
                <a:latin typeface="pplxSerif"/>
              </a:rPr>
              <a:t>ομβρίων</a:t>
            </a:r>
            <a:r>
              <a:rPr lang="el-GR" sz="2800" b="0" i="0" dirty="0">
                <a:solidFill>
                  <a:srgbClr val="27251E"/>
                </a:solidFill>
                <a:effectLst/>
                <a:latin typeface="pplxSerif"/>
              </a:rPr>
              <a:t>: Το 80% </a:t>
            </a:r>
            <a:r>
              <a:rPr lang="el-GR" sz="2800" b="0" i="0" dirty="0" err="1">
                <a:solidFill>
                  <a:srgbClr val="27251E"/>
                </a:solidFill>
                <a:effectLst/>
                <a:latin typeface="pplxSerif"/>
              </a:rPr>
              <a:t>αδιαπέρατων</a:t>
            </a:r>
            <a:r>
              <a:rPr lang="el-GR" sz="2800" b="0" i="0" dirty="0">
                <a:solidFill>
                  <a:srgbClr val="27251E"/>
                </a:solidFill>
                <a:effectLst/>
                <a:latin typeface="pplxSerif"/>
              </a:rPr>
              <a:t> επιφανειών σημαίνει ότι η βροχή δεν </a:t>
            </a:r>
            <a:r>
              <a:rPr lang="el-GR" sz="2800" b="0" i="0" dirty="0" err="1">
                <a:solidFill>
                  <a:srgbClr val="27251E"/>
                </a:solidFill>
                <a:effectLst/>
                <a:latin typeface="pplxSerif"/>
              </a:rPr>
              <a:t>απορροφάται</a:t>
            </a:r>
            <a:r>
              <a:rPr lang="el-GR" sz="2800" b="0" i="0" dirty="0">
                <a:solidFill>
                  <a:srgbClr val="27251E"/>
                </a:solidFill>
                <a:effectLst/>
                <a:latin typeface="pplxSerif"/>
              </a:rPr>
              <a:t> αλλά ρέει εντατικά, δημιουργώντας κίνδυνο πλημμυρών, ενώ παράλληλα η </a:t>
            </a:r>
            <a:r>
              <a:rPr lang="el-GR" sz="2800" b="0" i="0" dirty="0" err="1">
                <a:solidFill>
                  <a:srgbClr val="27251E"/>
                </a:solidFill>
                <a:effectLst/>
                <a:latin typeface="pplxSerif"/>
              </a:rPr>
              <a:t>ασφαλτός</a:t>
            </a:r>
            <a:r>
              <a:rPr lang="el-GR" sz="2800" b="0" i="0" dirty="0">
                <a:solidFill>
                  <a:srgbClr val="27251E"/>
                </a:solidFill>
                <a:effectLst/>
                <a:latin typeface="pplxSerif"/>
              </a:rPr>
              <a:t> αποθηκεύει θερμότητα επιδεινώνοντας τη θερμική νησίδα.</a:t>
            </a:r>
          </a:p>
          <a:p>
            <a:pPr algn="l"/>
            <a:r>
              <a:rPr lang="el-GR" sz="2800" b="0" i="0" dirty="0">
                <a:solidFill>
                  <a:srgbClr val="27251E"/>
                </a:solidFill>
                <a:effectLst/>
                <a:latin typeface="pplxSerif"/>
              </a:rPr>
              <a:t>(γ) Μακροχρόνιες οικονομικές και κοινωνικές πιέσεις που περιορίζουν πόρους: Η οικονομική κρίση άφησε βαθιά σημάδια στη δημοτική χρηματοδότηση και στην κοινωνική συνοχή — ακριβώς οι χρόνιες πιέσεις που αναλύσαμε στη Διαφάνεια 4.</a:t>
            </a:r>
          </a:p>
          <a:p>
            <a:pPr algn="l"/>
            <a:r>
              <a:rPr lang="el-GR" sz="2800" b="0" i="0" dirty="0">
                <a:solidFill>
                  <a:srgbClr val="27251E"/>
                </a:solidFill>
                <a:effectLst/>
                <a:latin typeface="pplxSerif"/>
              </a:rPr>
              <a:t>Το παράδοξο και ταυτόχρονα το πλεονέκτημα εδώ είναι ότι: η Αθήνα δεν είναι απλώς θύμα αυτών των πιέσεων — έχει γίνει πεδίο πλούσιων παρεμβάσεων και καλών πρακτικών μέσα από το δίκτυο 100 Ανθεκτικών Πόλεων και τη χρηματοδότηση NCFF. Η κρίση έγινε κινητήριος μοχλός δράσης.</a:t>
            </a:r>
          </a:p>
          <a:p>
            <a:pPr algn="l"/>
            <a:r>
              <a:rPr lang="el-GR" sz="2800" b="0" i="0" dirty="0">
                <a:solidFill>
                  <a:srgbClr val="27251E"/>
                </a:solidFill>
                <a:effectLst/>
                <a:latin typeface="pplxSerif"/>
              </a:rPr>
              <a:t>Γιατί Είναι "Κομβικό" Παράδειγμα</a:t>
            </a:r>
          </a:p>
          <a:p>
            <a:pPr algn="l"/>
            <a:r>
              <a:rPr lang="el-GR" sz="2800" b="0" i="0" dirty="0">
                <a:solidFill>
                  <a:srgbClr val="27251E"/>
                </a:solidFill>
                <a:effectLst/>
                <a:latin typeface="pplxSerif"/>
              </a:rPr>
              <a:t>Η Αθήνα δεν είναι ενδιαφέρουσα ως επιτυχημένη πόλη που εφαρμόζει ανθεκτικότητα από θέση ισχύος — είναι ενδιαφέρουσα ακριβώς επειδή ξεκίνησε από δύσκολη θέση (οικονομική κρίση, υψηλή ευπάθεια, περιορισμένοι πόροι) και κατάφερε να χτίσει μια αξιόλογη στρατηγική. Αυτό την καθιστά πολύ πιο σχετικό παράδειγμα για άλλες μεσογειακές ή αναπτυσσόμενες πόλεις από ό,τι η Σιγκαπούρη ή το Ρότερνταμ.</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l-GR" sz="2800" b="0" i="0" dirty="0">
                <a:solidFill>
                  <a:srgbClr val="27251E"/>
                </a:solidFill>
                <a:effectLst/>
                <a:latin typeface="pplxSerif"/>
              </a:rPr>
              <a:t>Ποιο είναι το Προφίλ Κινδύνου της Αθήνας, Πως οι γενικές απειλές μετατρέπονται σε συγκεκριμένα, τεκμηριωμένα δεδομένα για την αθηναϊκή πραγματικότητα.</a:t>
            </a:r>
          </a:p>
          <a:p>
            <a:pPr algn="l"/>
            <a:r>
              <a:rPr lang="el-GR" sz="2800" b="1" i="0" dirty="0">
                <a:solidFill>
                  <a:srgbClr val="27251E"/>
                </a:solidFill>
                <a:effectLst/>
                <a:latin typeface="pplxSerif"/>
              </a:rPr>
              <a:t>Θερμότητα &amp; Δημόσια Υγεία</a:t>
            </a:r>
          </a:p>
          <a:p>
            <a:pPr algn="l"/>
            <a:r>
              <a:rPr lang="el-GR" sz="2800" b="0" i="0" dirty="0">
                <a:solidFill>
                  <a:srgbClr val="27251E"/>
                </a:solidFill>
                <a:effectLst/>
                <a:latin typeface="pplxSerif"/>
              </a:rPr>
              <a:t>92% του αστικού πληθυσμού εκτίθεται στο φαινόμενο της θερμικής νησίδας: Σχεδόν ολόκληρη η πόλη — όχι μόνο το κέντρο — βιώνει αυξημένες θερμοκρασίες λόγω </a:t>
            </a:r>
            <a:r>
              <a:rPr lang="el-GR" sz="2800" b="0" i="0" dirty="0" err="1">
                <a:solidFill>
                  <a:srgbClr val="27251E"/>
                </a:solidFill>
                <a:effectLst/>
                <a:latin typeface="pplxSerif"/>
              </a:rPr>
              <a:t>αδιαπέρατων</a:t>
            </a:r>
            <a:r>
              <a:rPr lang="el-GR" sz="2800" b="0" i="0" dirty="0">
                <a:solidFill>
                  <a:srgbClr val="27251E"/>
                </a:solidFill>
                <a:effectLst/>
                <a:latin typeface="pplxSerif"/>
              </a:rPr>
              <a:t> επιφανειών και έλλειψης πρασίνου. Αυτός ο αριθμός αναδεικνύει ότι δεν πρόκειται για πρόβλημα μιας γειτονιάς, αλλά για μητροπολιτικό φαινόμενο.</a:t>
            </a:r>
          </a:p>
          <a:p>
            <a:pPr algn="l"/>
            <a:r>
              <a:rPr lang="el-GR" sz="2800" b="0" i="0" dirty="0">
                <a:solidFill>
                  <a:srgbClr val="27251E"/>
                </a:solidFill>
                <a:effectLst/>
                <a:latin typeface="pplxSerif"/>
              </a:rPr>
              <a:t>84% υφίσταται νυχτερινή θερμική επιβάρυνση (δεν υπάρχει δροσιά): Αυτό είναι ιδιαίτερα επικίνδυνο από ιατρική άποψη. Ο ανθρώπινος οργανισμός χρειάζεται τις νυχτερινές ώρες για να ανακάμψει από την ημερήσια θερμική έκθεση. Όταν η νυχτερινή θερμοκρασία παραμένει υψηλή, το σώμα δεν ξεκουράζεται — αυξάνεται έτσι κατακόρυφα ο κίνδυνος θερμικής εξάντλησης και θανάτου, ιδίως για ηλικιωμένους και ασθενείς.</a:t>
            </a:r>
          </a:p>
          <a:p>
            <a:pPr algn="l"/>
            <a:r>
              <a:rPr lang="el-GR" sz="2800" b="0" i="0" dirty="0">
                <a:solidFill>
                  <a:srgbClr val="27251E"/>
                </a:solidFill>
                <a:effectLst/>
                <a:latin typeface="pplxSerif"/>
              </a:rPr>
              <a:t>Η κλιματική αλλαγή αυξάνει τη συχνότητα και ένταση κυμάτων καύσωνα: Αυτό δεν είναι πρόβλημα του παρόντος μόνο — επιδεινώνεται. Κάθε δεκαετία, οι καύσωνες γίνονται πιο συχνοί, πιο μακροχρόνιοι και πιο εντατικοί στη Μεσόγειο.</a:t>
            </a:r>
          </a:p>
          <a:p>
            <a:pPr algn="l"/>
            <a:r>
              <a:rPr lang="el-GR" sz="2800" b="0" i="0" dirty="0">
                <a:solidFill>
                  <a:srgbClr val="27251E"/>
                </a:solidFill>
                <a:effectLst/>
                <a:latin typeface="pplxSerif"/>
              </a:rPr>
              <a:t>Επίπτωση στην παραγωγικότητα, τη δημόσια υγεία και τους ηλικιωμένους: Οι οικονομικές απώλειες από την καλοκαιρινή θερμότητα (μειωμένη παραγωγικότητα, αυξημένα νοσοκομειακά έξοδα) αθροίζονται σε σημαντικά ποσά ετησίως σε ολόκληρη τη Μεσόγειο.</a:t>
            </a:r>
          </a:p>
          <a:p>
            <a:pPr algn="l"/>
            <a:r>
              <a:rPr lang="el-GR" sz="2800" b="0" i="0" dirty="0">
                <a:solidFill>
                  <a:srgbClr val="27251E"/>
                </a:solidFill>
                <a:effectLst/>
                <a:latin typeface="pplxSerif"/>
              </a:rPr>
              <a:t>Σχέδιο Canicule </a:t>
            </a:r>
            <a:r>
              <a:rPr lang="en-US" sz="2800" b="0" i="0" dirty="0">
                <a:solidFill>
                  <a:srgbClr val="27251E"/>
                </a:solidFill>
                <a:effectLst/>
                <a:latin typeface="pplxSerif"/>
              </a:rPr>
              <a:t>(</a:t>
            </a:r>
            <a:r>
              <a:rPr lang="el-GR" sz="4000" b="0" u="none" strike="noStrike" dirty="0">
                <a:effectLst/>
                <a:latin typeface="Google Sans"/>
              </a:rPr>
              <a:t>Το </a:t>
            </a:r>
            <a:r>
              <a:rPr lang="el-GR" sz="4000" b="1" u="none" strike="noStrike" dirty="0" err="1">
                <a:effectLst/>
                <a:latin typeface="Google Sans"/>
                <a:hlinkClick r:id="rId3"/>
              </a:rPr>
              <a:t>Plan</a:t>
            </a:r>
            <a:r>
              <a:rPr lang="el-GR" sz="4000" b="1" u="none" strike="noStrike" dirty="0">
                <a:effectLst/>
                <a:latin typeface="Google Sans"/>
                <a:hlinkClick r:id="rId3"/>
              </a:rPr>
              <a:t> </a:t>
            </a:r>
            <a:r>
              <a:rPr lang="el-GR" sz="4000" b="1" u="none" strike="noStrike" dirty="0" err="1">
                <a:effectLst/>
                <a:latin typeface="Google Sans"/>
                <a:hlinkClick r:id="rId3"/>
              </a:rPr>
              <a:t>National</a:t>
            </a:r>
            <a:r>
              <a:rPr lang="el-GR" sz="4000" b="1" u="none" strike="noStrike" dirty="0">
                <a:effectLst/>
                <a:latin typeface="Google Sans"/>
                <a:hlinkClick r:id="rId3"/>
              </a:rPr>
              <a:t> Canicule</a:t>
            </a:r>
            <a:r>
              <a:rPr lang="el-GR" sz="4000" dirty="0"/>
              <a:t> (Εθνικό Σχέδιο Καύσωνα) είναι ένα στρατηγικό πλαίσιο που δημιουργήθηκε στη Γαλλία (αρχικά μετά τον καύσωνα του 2003) για την πρόληψη και τη διαχείριση των κινδύνων υγείας που σχετίζονται με τις ακραίες υψηλές θερμοκρασίες.</a:t>
            </a:r>
            <a:r>
              <a:rPr lang="el-GR" sz="2800" b="0" i="0" dirty="0">
                <a:solidFill>
                  <a:srgbClr val="27251E"/>
                </a:solidFill>
                <a:effectLst/>
                <a:latin typeface="pplxSerif"/>
              </a:rPr>
              <a:t>— πρωτόκολλο ενεργοποίησης σε καύσωνα: </a:t>
            </a:r>
            <a:r>
              <a:rPr lang="en-US" sz="2800" b="0" i="0" dirty="0">
                <a:solidFill>
                  <a:srgbClr val="27251E"/>
                </a:solidFill>
                <a:effectLst/>
                <a:latin typeface="pplxSerif"/>
              </a:rPr>
              <a:t>). </a:t>
            </a:r>
            <a:r>
              <a:rPr lang="el-GR" sz="2800" b="0" i="0" dirty="0">
                <a:solidFill>
                  <a:srgbClr val="27251E"/>
                </a:solidFill>
                <a:effectLst/>
                <a:latin typeface="pplxSerif"/>
              </a:rPr>
              <a:t>Η Αθήνα έχει θεσπίσει επίσημο πρωτόκολλο έκτακτης ανάγκης για καύσωνες, εμπνευσμένο από το γαλλικό "</a:t>
            </a:r>
            <a:r>
              <a:rPr lang="el-GR" sz="2800" b="0" i="0" dirty="0" err="1">
                <a:solidFill>
                  <a:srgbClr val="27251E"/>
                </a:solidFill>
                <a:effectLst/>
                <a:latin typeface="pplxSerif"/>
              </a:rPr>
              <a:t>Plan</a:t>
            </a:r>
            <a:r>
              <a:rPr lang="el-GR" sz="2800" b="0" i="0" dirty="0">
                <a:solidFill>
                  <a:srgbClr val="27251E"/>
                </a:solidFill>
                <a:effectLst/>
                <a:latin typeface="pplxSerif"/>
              </a:rPr>
              <a:t> Canicule" που εφαρμόστηκε μετά τον καταστροφικό καύσωνα του 2003 στη Γαλλία (15.000 νεκροί). Περιλαμβάνει άνοιγμα κλιματιζόμενων χώρων, παρακολούθηση ευάλωτων ατόμων και ειδοποίηση πολιτών.</a:t>
            </a:r>
          </a:p>
          <a:p>
            <a:pPr algn="l"/>
            <a:r>
              <a:rPr lang="el-GR" sz="2800" b="1" i="0" dirty="0">
                <a:solidFill>
                  <a:srgbClr val="27251E"/>
                </a:solidFill>
                <a:effectLst/>
                <a:latin typeface="pplxSerif"/>
              </a:rPr>
              <a:t>Πλημμύρες &amp; Αστικές Υποδομές</a:t>
            </a:r>
          </a:p>
          <a:p>
            <a:pPr algn="l"/>
            <a:r>
              <a:rPr lang="el-GR" sz="2800" b="0" i="0" dirty="0">
                <a:solidFill>
                  <a:srgbClr val="27251E"/>
                </a:solidFill>
                <a:effectLst/>
                <a:latin typeface="pplxSerif"/>
              </a:rPr>
              <a:t>81% ευπάθεια επιφανειακής απορροής σε </a:t>
            </a:r>
            <a:r>
              <a:rPr lang="el-GR" sz="2800" b="0" i="0" dirty="0" err="1">
                <a:solidFill>
                  <a:srgbClr val="27251E"/>
                </a:solidFill>
                <a:effectLst/>
                <a:latin typeface="pplxSerif"/>
              </a:rPr>
              <a:t>αδιαπέρατες</a:t>
            </a:r>
            <a:r>
              <a:rPr lang="el-GR" sz="2800" b="0" i="0" dirty="0">
                <a:solidFill>
                  <a:srgbClr val="27251E"/>
                </a:solidFill>
                <a:effectLst/>
                <a:latin typeface="pplxSerif"/>
              </a:rPr>
              <a:t> επιφάνειες: Το  νερό που δεν </a:t>
            </a:r>
            <a:r>
              <a:rPr lang="el-GR" sz="2800" b="0" i="0" dirty="0" err="1">
                <a:solidFill>
                  <a:srgbClr val="27251E"/>
                </a:solidFill>
                <a:effectLst/>
                <a:latin typeface="pplxSerif"/>
              </a:rPr>
              <a:t>απορροφάται</a:t>
            </a:r>
            <a:r>
              <a:rPr lang="el-GR" sz="2800" b="0" i="0" dirty="0">
                <a:solidFill>
                  <a:srgbClr val="27251E"/>
                </a:solidFill>
                <a:effectLst/>
                <a:latin typeface="pplxSerif"/>
              </a:rPr>
              <a:t> ρέει άμεσα στους αγωγούς και στους δρόμους. Συνδέεται άμεσα με το 80% </a:t>
            </a:r>
            <a:r>
              <a:rPr lang="el-GR" sz="2800" b="0" i="0" dirty="0" err="1">
                <a:solidFill>
                  <a:srgbClr val="27251E"/>
                </a:solidFill>
                <a:effectLst/>
                <a:latin typeface="pplxSerif"/>
              </a:rPr>
              <a:t>αδιαπέρατης</a:t>
            </a:r>
            <a:r>
              <a:rPr lang="el-GR" sz="2800" b="0" i="0" dirty="0">
                <a:solidFill>
                  <a:srgbClr val="27251E"/>
                </a:solidFill>
                <a:effectLst/>
                <a:latin typeface="pplxSerif"/>
              </a:rPr>
              <a:t> κάλυψης που ανέφερα προηγουμένους και επίσης η ασφαλτοστρωμένη πόλη γίνεται "ολισθηρή" σε έντονη βροχή.</a:t>
            </a:r>
          </a:p>
          <a:p>
            <a:pPr algn="l"/>
            <a:r>
              <a:rPr lang="el-GR" sz="2800" b="0" i="0" dirty="0">
                <a:solidFill>
                  <a:srgbClr val="27251E"/>
                </a:solidFill>
                <a:effectLst/>
                <a:latin typeface="pplxSerif"/>
              </a:rPr>
              <a:t>76% πίεση στον δημόσιο χώρο λόγω ανεπαρκούς ανοιχτής έκτασης: Μόλις το 24% της αστικής επιφάνειας είναι ανοιχτός χώρος — πάρκα, πλατείες, πεζόδρομοι. Αυτό σημαίνει τόσο μειωμένη ποιότητα ζωής όσο και μειωμένη ικανότητα φυσικής διαχείρισης νερού.</a:t>
            </a:r>
          </a:p>
          <a:p>
            <a:pPr algn="l"/>
            <a:r>
              <a:rPr lang="el-GR" sz="2800" b="0" i="0" dirty="0">
                <a:solidFill>
                  <a:srgbClr val="27251E"/>
                </a:solidFill>
                <a:effectLst/>
                <a:latin typeface="pplxSerif"/>
              </a:rPr>
              <a:t>Αιφνίδιες πλημμύρες από εντατικές βροχοπτώσεις (flash </a:t>
            </a:r>
            <a:r>
              <a:rPr lang="el-GR" sz="2800" b="0" i="0" dirty="0" err="1">
                <a:solidFill>
                  <a:srgbClr val="27251E"/>
                </a:solidFill>
                <a:effectLst/>
                <a:latin typeface="pplxSerif"/>
              </a:rPr>
              <a:t>floods</a:t>
            </a:r>
            <a:r>
              <a:rPr lang="el-GR" sz="2800" b="0" i="0" dirty="0">
                <a:solidFill>
                  <a:srgbClr val="27251E"/>
                </a:solidFill>
                <a:effectLst/>
                <a:latin typeface="pplxSerif"/>
              </a:rPr>
              <a:t>): Η συνδυασμένη επίδραση </a:t>
            </a:r>
            <a:r>
              <a:rPr lang="el-GR" sz="2800" b="0" i="0" dirty="0" err="1">
                <a:solidFill>
                  <a:srgbClr val="27251E"/>
                </a:solidFill>
                <a:effectLst/>
                <a:latin typeface="pplxSerif"/>
              </a:rPr>
              <a:t>αδιαπέρατων</a:t>
            </a:r>
            <a:r>
              <a:rPr lang="el-GR" sz="2800" b="0" i="0" dirty="0">
                <a:solidFill>
                  <a:srgbClr val="27251E"/>
                </a:solidFill>
                <a:effectLst/>
                <a:latin typeface="pplxSerif"/>
              </a:rPr>
              <a:t> επιφανειών και έντονης βροχής δημιουργεί flash </a:t>
            </a:r>
            <a:r>
              <a:rPr lang="el-GR" sz="2800" b="0" i="0" dirty="0" err="1">
                <a:solidFill>
                  <a:srgbClr val="27251E"/>
                </a:solidFill>
                <a:effectLst/>
                <a:latin typeface="pplxSerif"/>
              </a:rPr>
              <a:t>floods</a:t>
            </a:r>
            <a:r>
              <a:rPr lang="el-GR" sz="2800" b="0" i="0" dirty="0">
                <a:solidFill>
                  <a:srgbClr val="27251E"/>
                </a:solidFill>
                <a:effectLst/>
                <a:latin typeface="pplxSerif"/>
              </a:rPr>
              <a:t> — γρήγορες, καταστροφικές πλημμύρες που δεν αφήνουν χρόνο για αντίδραση. Η τραγωδία της Μάνδρας το 2017 (21 νεκροί) είναι το πιο γνωστό παράδειγμα στην αθηναϊκή περιφέρεια.</a:t>
            </a:r>
          </a:p>
          <a:p>
            <a:pPr algn="l"/>
            <a:r>
              <a:rPr lang="el-GR" sz="2800" b="0" i="0" dirty="0">
                <a:solidFill>
                  <a:srgbClr val="27251E"/>
                </a:solidFill>
                <a:effectLst/>
                <a:latin typeface="pplxSerif"/>
              </a:rPr>
              <a:t>Ένα ακόμα πρόβλημα που εντείνει το θέμα των πλημμυρών είναι το Ανεπαρκές δίκτυο αποχέτευσης </a:t>
            </a:r>
            <a:r>
              <a:rPr lang="el-GR" sz="2800" b="0" i="0" dirty="0" err="1">
                <a:solidFill>
                  <a:srgbClr val="27251E"/>
                </a:solidFill>
                <a:effectLst/>
                <a:latin typeface="pplxSerif"/>
              </a:rPr>
              <a:t>ομβρίων</a:t>
            </a:r>
            <a:r>
              <a:rPr lang="el-GR" sz="2800" b="0" i="0" dirty="0">
                <a:solidFill>
                  <a:srgbClr val="27251E"/>
                </a:solidFill>
                <a:effectLst/>
                <a:latin typeface="pplxSerif"/>
              </a:rPr>
              <a:t> υδάτων: Το υπάρχον δίκτυο αποχέτευσης σχεδιάστηκε για διαφορετικές κλιματικές συνθήκες και έχει ξεπεράσει τη λειτουργική του ηλικία — δεν μπορεί να διαχειριστεί τις σύγχρονες εντατικές βροχοπτώσεις.</a:t>
            </a:r>
          </a:p>
          <a:p>
            <a:pPr algn="l"/>
            <a:r>
              <a:rPr lang="el-GR" sz="2800" b="0" i="0" dirty="0">
                <a:solidFill>
                  <a:srgbClr val="27251E"/>
                </a:solidFill>
                <a:effectLst/>
                <a:latin typeface="pplxSerif"/>
              </a:rPr>
              <a:t>Η </a:t>
            </a:r>
            <a:r>
              <a:rPr lang="el-GR" sz="2800" b="0" i="0" dirty="0" err="1">
                <a:solidFill>
                  <a:srgbClr val="27251E"/>
                </a:solidFill>
                <a:effectLst/>
                <a:latin typeface="pplxSerif"/>
              </a:rPr>
              <a:t>γηρασμένη</a:t>
            </a:r>
            <a:r>
              <a:rPr lang="el-GR" sz="2800" b="0" i="0" dirty="0">
                <a:solidFill>
                  <a:srgbClr val="27251E"/>
                </a:solidFill>
                <a:effectLst/>
                <a:latin typeface="pplxSerif"/>
              </a:rPr>
              <a:t> υποδομή του  έχει ανάγκη αναβάθμισης σε κλιματικά ανθεκτικά πρότυπα: Το υπόγειο δίκτυο (αποχέτευση, ύδρευση, ηλεκτρισμός) χρειάζεται ριζική αναβάθμιση με νέα πρότυπα που λαμβάνουν υπόψη τις κλιματικές απειλές του 21ου αιώνα — μια τεράστια επένδυση που δεν μπορεί να γίνει χωρίς ευρωπαϊκή χρηματοδότηση.</a:t>
            </a:r>
          </a:p>
          <a:p>
            <a:pPr algn="l"/>
            <a:r>
              <a:rPr lang="el-GR" sz="2800" b="1" i="0" dirty="0">
                <a:solidFill>
                  <a:srgbClr val="27251E"/>
                </a:solidFill>
                <a:effectLst/>
                <a:latin typeface="pplxSerif"/>
              </a:rPr>
              <a:t>Η Συνδετική Λογική των δύο στηλών είναι ότι δεν αποτελούν </a:t>
            </a:r>
            <a:r>
              <a:rPr lang="el-GR" sz="2800" b="0" i="0" dirty="0">
                <a:solidFill>
                  <a:srgbClr val="27251E"/>
                </a:solidFill>
                <a:effectLst/>
                <a:latin typeface="pplxSerif"/>
              </a:rPr>
              <a:t>ανεξάρτητες απειλές — </a:t>
            </a:r>
            <a:r>
              <a:rPr lang="el-GR" sz="2800" b="0" i="0" dirty="0" err="1">
                <a:solidFill>
                  <a:srgbClr val="27251E"/>
                </a:solidFill>
                <a:effectLst/>
                <a:latin typeface="pplxSerif"/>
              </a:rPr>
              <a:t>αλληλοενισχύονται</a:t>
            </a:r>
            <a:r>
              <a:rPr lang="el-GR" sz="2800" b="0" i="0" dirty="0">
                <a:solidFill>
                  <a:srgbClr val="27251E"/>
                </a:solidFill>
                <a:effectLst/>
                <a:latin typeface="pplxSerif"/>
              </a:rPr>
              <a:t>: η θερμική νησίδα επιδεινώνει τις πλημμύρες (ασφαλτοστρωμένες επιφάνειες απορρίπτουν και θερμότητα και νερό), ενώ η </a:t>
            </a:r>
            <a:r>
              <a:rPr lang="el-GR" sz="2800" b="0" i="0" dirty="0" err="1">
                <a:solidFill>
                  <a:srgbClr val="27251E"/>
                </a:solidFill>
                <a:effectLst/>
                <a:latin typeface="pplxSerif"/>
              </a:rPr>
              <a:t>γηρασμένη</a:t>
            </a:r>
            <a:r>
              <a:rPr lang="el-GR" sz="2800" b="0" i="0" dirty="0">
                <a:solidFill>
                  <a:srgbClr val="27251E"/>
                </a:solidFill>
                <a:effectLst/>
                <a:latin typeface="pplxSerif"/>
              </a:rPr>
              <a:t> υποδομή αδυνατεί να διαχειριστεί και τα δύο φαινόμενα. Αυτό εξηγεί γιατί η στρατηγική της Αθήνας αντιμετωπίζει και τους δύο κινδύνους ταυτόχρονα μέσω των </a:t>
            </a:r>
            <a:r>
              <a:rPr lang="el-GR" sz="2800" b="0" i="0" dirty="0" err="1">
                <a:solidFill>
                  <a:srgbClr val="27251E"/>
                </a:solidFill>
                <a:effectLst/>
                <a:latin typeface="pplxSerif"/>
              </a:rPr>
              <a:t>NbS</a:t>
            </a:r>
            <a:r>
              <a:rPr lang="el-GR" sz="2800" b="0" i="0" dirty="0">
                <a:solidFill>
                  <a:srgbClr val="27251E"/>
                </a:solidFill>
                <a:effectLst/>
                <a:latin typeface="pplxSerif"/>
              </a:rPr>
              <a:t> — λύσεις που δρουν ταυτόχρονα στη θερμότητα, το νερό και τη βιοποικιλότητα.</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1200"/>
              </a:spcBef>
              <a:spcAft>
                <a:spcPts val="400"/>
              </a:spcAft>
            </a:pPr>
            <a:r>
              <a:rPr lang="el-GR" sz="1800" b="1" dirty="0">
                <a:solidFill>
                  <a:srgbClr val="2C6E49"/>
                </a:solidFill>
                <a:effectLst/>
                <a:latin typeface="Calibri" panose="020F0502020204030204" pitchFamily="34" charset="0"/>
              </a:rPr>
              <a:t>Ας κάνουμε τώρα μια πρόσφατη ιστορική αναδρομή για το πως η Αθήνα οδηγήθηκε από την κρίση στη Στρατηγική για την Ανθεκτικότητα.</a:t>
            </a:r>
          </a:p>
          <a:p>
            <a:pPr>
              <a:spcAft>
                <a:spcPts val="600"/>
              </a:spcAft>
            </a:pPr>
            <a:r>
              <a:rPr lang="el-GR" sz="1800" dirty="0">
                <a:solidFill>
                  <a:srgbClr val="1C1C1C"/>
                </a:solidFill>
                <a:effectLst/>
                <a:latin typeface="Calibri" panose="020F0502020204030204" pitchFamily="34" charset="0"/>
                <a:ea typeface="Calibri" panose="020F0502020204030204" pitchFamily="34" charset="0"/>
              </a:rPr>
              <a:t>Η Αθήνα δεν ξεκίνησε ανθεκτική — έγινε ανθεκτική μέσα από κρίσεις. Η αλληλουχία κρίση → μάθηση → στρατηγική → εφαρμογή μπορεί να αποτελεί παράδειγμα εφαρμογής του μοντέλου του προσαρμοστικού κύκλου του </a:t>
            </a:r>
            <a:r>
              <a:rPr lang="en-US" sz="1800" dirty="0" err="1">
                <a:solidFill>
                  <a:srgbClr val="1C1C1C"/>
                </a:solidFill>
                <a:effectLst/>
                <a:latin typeface="Calibri" panose="020F0502020204030204" pitchFamily="34" charset="0"/>
                <a:ea typeface="Calibri" panose="020F0502020204030204" pitchFamily="34" charset="0"/>
              </a:rPr>
              <a:t>Holling</a:t>
            </a:r>
            <a:r>
              <a:rPr lang="en-US" sz="1800" dirty="0">
                <a:solidFill>
                  <a:srgbClr val="1C1C1C"/>
                </a:solidFill>
                <a:effectLst/>
                <a:latin typeface="Calibri" panose="020F0502020204030204" pitchFamily="34" charset="0"/>
                <a:ea typeface="Calibri" panose="020F0502020204030204" pitchFamily="34" charset="0"/>
              </a:rPr>
              <a:t>.</a:t>
            </a:r>
            <a:endParaRPr lang="el-GR" sz="1800" dirty="0">
              <a:solidFill>
                <a:srgbClr val="1C1C1C"/>
              </a:solidFill>
              <a:effectLst/>
              <a:latin typeface="Calibri" panose="020F0502020204030204" pitchFamily="34" charset="0"/>
              <a:ea typeface="Calibri" panose="020F0502020204030204" pitchFamily="34" charset="0"/>
            </a:endParaRPr>
          </a:p>
          <a:p>
            <a:pPr algn="l"/>
            <a:r>
              <a:rPr lang="el-GR" sz="2800" b="1" i="0" dirty="0">
                <a:solidFill>
                  <a:srgbClr val="27251E"/>
                </a:solidFill>
                <a:effectLst/>
                <a:latin typeface="pplxSerif"/>
              </a:rPr>
              <a:t>2009 — Οικονομική κρίση</a:t>
            </a:r>
          </a:p>
          <a:p>
            <a:pPr algn="l"/>
            <a:r>
              <a:rPr lang="el-GR" sz="2800" b="0" i="0" dirty="0">
                <a:solidFill>
                  <a:srgbClr val="27251E"/>
                </a:solidFill>
                <a:effectLst/>
                <a:latin typeface="pplxSerif"/>
              </a:rPr>
              <a:t>Η έναρξη του </a:t>
            </a:r>
            <a:r>
              <a:rPr lang="el-GR" sz="2800" b="0" i="0" dirty="0" err="1">
                <a:solidFill>
                  <a:srgbClr val="27251E"/>
                </a:solidFill>
                <a:effectLst/>
                <a:latin typeface="pplxSerif"/>
              </a:rPr>
              <a:t>χρονολογίου</a:t>
            </a:r>
            <a:r>
              <a:rPr lang="el-GR" sz="2800" b="0" i="0" dirty="0">
                <a:solidFill>
                  <a:srgbClr val="27251E"/>
                </a:solidFill>
                <a:effectLst/>
                <a:latin typeface="pplxSerif"/>
              </a:rPr>
              <a:t> δεν είναι τυχαία. Η οικονομική κρίση λειτουργεί εδώ ως φάση Ω (κατάρρευση) του </a:t>
            </a:r>
            <a:r>
              <a:rPr lang="el-GR" sz="2800" b="0" i="0" dirty="0" err="1">
                <a:solidFill>
                  <a:srgbClr val="27251E"/>
                </a:solidFill>
                <a:effectLst/>
                <a:latin typeface="pplxSerif"/>
              </a:rPr>
              <a:t>Adaptive</a:t>
            </a:r>
            <a:r>
              <a:rPr lang="el-GR" sz="2800" b="0" i="0" dirty="0">
                <a:solidFill>
                  <a:srgbClr val="27251E"/>
                </a:solidFill>
                <a:effectLst/>
                <a:latin typeface="pplxSerif"/>
              </a:rPr>
              <a:t> </a:t>
            </a:r>
            <a:r>
              <a:rPr lang="el-GR" sz="2800" b="0" i="0" dirty="0" err="1">
                <a:solidFill>
                  <a:srgbClr val="27251E"/>
                </a:solidFill>
                <a:effectLst/>
                <a:latin typeface="pplxSerif"/>
              </a:rPr>
              <a:t>Cycle</a:t>
            </a:r>
            <a:r>
              <a:rPr lang="el-GR" sz="2800" b="0" i="0" dirty="0">
                <a:solidFill>
                  <a:srgbClr val="27251E"/>
                </a:solidFill>
                <a:effectLst/>
                <a:latin typeface="pplxSerif"/>
              </a:rPr>
              <a:t>: αποκάλυψε τις δομικές αδυναμίες της Αθήνας ως πόλης — υπερχρεωμένος δήμος, αναξιόπιστες υπηρεσίες, μαζική ανεργία στα κέντρα. Παράλληλα, η κρίση λειτούργησε ως «ανοιχτό παράθυρο»: δημιούργησε ανάγκη για νέα μοντέλα διακυβέρνησης και προσέλκυσε το ενδιαφέρον διεθνών δικτύων.</a:t>
            </a:r>
          </a:p>
          <a:p>
            <a:pPr algn="l"/>
            <a:br>
              <a:rPr lang="el-GR" sz="2800" dirty="0"/>
            </a:br>
            <a:r>
              <a:rPr lang="el-GR" b="1" i="0" dirty="0">
                <a:solidFill>
                  <a:srgbClr val="27251E"/>
                </a:solidFill>
                <a:effectLst/>
                <a:latin typeface="pplxSerif"/>
              </a:rPr>
              <a:t>2015–16 — Προσφυγική κρίση</a:t>
            </a:r>
          </a:p>
          <a:p>
            <a:pPr algn="l"/>
            <a:r>
              <a:rPr lang="el-GR" b="0" i="0" dirty="0">
                <a:solidFill>
                  <a:srgbClr val="27251E"/>
                </a:solidFill>
                <a:effectLst/>
                <a:latin typeface="pplxSerif"/>
              </a:rPr>
              <a:t>Ένα δεύτερο, ασύμμετρο σοκ — αυτή τη φορά κοινωνικής φύσης. Η Αθήνα δέχθηκε εκατοντάδες χιλιάδες πρόσφυγες (κυρίως από Συρία, Αφγανιστάν, Ιράκ) σε πολύ σύντομο χρονικό διάστημα. Η σημασία για την ανθεκτικότητα είναι διπλή:</a:t>
            </a:r>
          </a:p>
          <a:p>
            <a:pPr algn="l">
              <a:buFont typeface="Arial" panose="020B0604020202020204" pitchFamily="34" charset="0"/>
              <a:buChar char="•"/>
            </a:pPr>
            <a:r>
              <a:rPr lang="el-GR" b="0" i="0" dirty="0">
                <a:solidFill>
                  <a:srgbClr val="27251E"/>
                </a:solidFill>
                <a:effectLst/>
                <a:latin typeface="pplxSerif"/>
              </a:rPr>
              <a:t>Αρνητική: Έθεσε σε δοκιμή τις κοινωνικές υπηρεσίες, τη στέγαση, την υγεία — σε μια πόλη ήδη εξαντλημένη από την οικονομική κρίση.</a:t>
            </a:r>
          </a:p>
          <a:p>
            <a:pPr algn="l">
              <a:buFont typeface="Arial" panose="020B0604020202020204" pitchFamily="34" charset="0"/>
              <a:buChar char="•"/>
            </a:pPr>
            <a:r>
              <a:rPr lang="el-GR" b="0" i="0" dirty="0">
                <a:solidFill>
                  <a:srgbClr val="27251E"/>
                </a:solidFill>
                <a:effectLst/>
                <a:latin typeface="pplxSerif"/>
              </a:rPr>
              <a:t>Θετική: Η πόλη ανταποκρίθηκε με εντυπωσιακή </a:t>
            </a:r>
            <a:r>
              <a:rPr lang="el-GR" b="0" i="0" dirty="0" err="1">
                <a:solidFill>
                  <a:srgbClr val="27251E"/>
                </a:solidFill>
                <a:effectLst/>
                <a:latin typeface="pplxSerif"/>
              </a:rPr>
              <a:t>αυτοοργάνωση</a:t>
            </a:r>
            <a:r>
              <a:rPr lang="el-GR" b="0" i="0" dirty="0">
                <a:solidFill>
                  <a:srgbClr val="27251E"/>
                </a:solidFill>
                <a:effectLst/>
                <a:latin typeface="pplxSerif"/>
              </a:rPr>
              <a:t> κοινωνικών δικτύων, ΜΚΟ και εθελοντισμού — αυτό ακριβώς αποτέλεσε μέρος του «</a:t>
            </a:r>
            <a:r>
              <a:rPr lang="el-GR" b="0" i="0" dirty="0" err="1">
                <a:solidFill>
                  <a:srgbClr val="27251E"/>
                </a:solidFill>
                <a:effectLst/>
                <a:latin typeface="pplxSerif"/>
              </a:rPr>
              <a:t>portfolio</a:t>
            </a:r>
            <a:r>
              <a:rPr lang="el-GR" b="0" i="0" dirty="0">
                <a:solidFill>
                  <a:srgbClr val="27251E"/>
                </a:solidFill>
                <a:effectLst/>
                <a:latin typeface="pplxSerif"/>
              </a:rPr>
              <a:t>» ανθεκτικότητας που παρουσίασε η Αθήνα στο Ίδρυμα </a:t>
            </a:r>
            <a:r>
              <a:rPr lang="el-GR" b="0" i="0" dirty="0" err="1">
                <a:solidFill>
                  <a:srgbClr val="27251E"/>
                </a:solidFill>
                <a:effectLst/>
                <a:latin typeface="pplxSerif"/>
              </a:rPr>
              <a:t>Rockefeller</a:t>
            </a:r>
            <a:r>
              <a:rPr lang="el-GR" b="0" i="0" dirty="0">
                <a:solidFill>
                  <a:srgbClr val="27251E"/>
                </a:solidFill>
                <a:effectLst/>
                <a:latin typeface="pplxSerif"/>
              </a:rPr>
              <a:t>.</a:t>
            </a:r>
            <a:endParaRPr lang="en-US" b="0" i="0" dirty="0">
              <a:solidFill>
                <a:srgbClr val="27251E"/>
              </a:solidFill>
              <a:effectLst/>
              <a:latin typeface="pplxSerif"/>
            </a:endParaRPr>
          </a:p>
          <a:p>
            <a:pPr algn="l">
              <a:buFont typeface="Arial" panose="020B0604020202020204" pitchFamily="34" charset="0"/>
              <a:buChar char="•"/>
            </a:pPr>
            <a:endParaRPr lang="el-GR" b="0" i="0" dirty="0">
              <a:solidFill>
                <a:srgbClr val="27251E"/>
              </a:solidFill>
              <a:effectLst/>
              <a:latin typeface="pplxSerif"/>
            </a:endParaRPr>
          </a:p>
          <a:p>
            <a:pPr algn="l"/>
            <a:r>
              <a:rPr lang="el-GR" b="1" i="0" dirty="0">
                <a:solidFill>
                  <a:srgbClr val="27251E"/>
                </a:solidFill>
                <a:effectLst/>
                <a:latin typeface="pplxSerif"/>
              </a:rPr>
              <a:t>2016 — Ένταξη στο 100RC (100 </a:t>
            </a:r>
            <a:r>
              <a:rPr lang="el-GR" b="1" i="0" dirty="0" err="1">
                <a:solidFill>
                  <a:srgbClr val="27251E"/>
                </a:solidFill>
                <a:effectLst/>
                <a:latin typeface="pplxSerif"/>
              </a:rPr>
              <a:t>Resilient</a:t>
            </a:r>
            <a:r>
              <a:rPr lang="el-GR" b="1" i="0" dirty="0">
                <a:solidFill>
                  <a:srgbClr val="27251E"/>
                </a:solidFill>
                <a:effectLst/>
                <a:latin typeface="pplxSerif"/>
              </a:rPr>
              <a:t> </a:t>
            </a:r>
            <a:r>
              <a:rPr lang="el-GR" b="1" i="0" dirty="0" err="1">
                <a:solidFill>
                  <a:srgbClr val="27251E"/>
                </a:solidFill>
                <a:effectLst/>
                <a:latin typeface="pplxSerif"/>
              </a:rPr>
              <a:t>Cities</a:t>
            </a:r>
            <a:r>
              <a:rPr lang="el-GR" b="1" i="0" dirty="0">
                <a:solidFill>
                  <a:srgbClr val="27251E"/>
                </a:solidFill>
                <a:effectLst/>
                <a:latin typeface="pplxSerif"/>
              </a:rPr>
              <a:t>)</a:t>
            </a:r>
          </a:p>
          <a:p>
            <a:pPr algn="l"/>
            <a:r>
              <a:rPr lang="el-GR" b="0" i="0" dirty="0">
                <a:solidFill>
                  <a:srgbClr val="27251E"/>
                </a:solidFill>
                <a:effectLst/>
                <a:latin typeface="pplxSerif"/>
              </a:rPr>
              <a:t>Αυτός είναι ο στρατηγικός σταθμός του </a:t>
            </a:r>
            <a:r>
              <a:rPr lang="el-GR" b="0" i="0" dirty="0" err="1">
                <a:solidFill>
                  <a:srgbClr val="27251E"/>
                </a:solidFill>
                <a:effectLst/>
                <a:latin typeface="pplxSerif"/>
              </a:rPr>
              <a:t>χρονολογίου</a:t>
            </a:r>
            <a:r>
              <a:rPr lang="el-GR" b="0" i="0" dirty="0">
                <a:solidFill>
                  <a:srgbClr val="27251E"/>
                </a:solidFill>
                <a:effectLst/>
                <a:latin typeface="pplxSerif"/>
              </a:rPr>
              <a:t>. Το δίκτυο 100 </a:t>
            </a:r>
            <a:r>
              <a:rPr lang="el-GR" b="0" i="0" dirty="0" err="1">
                <a:solidFill>
                  <a:srgbClr val="27251E"/>
                </a:solidFill>
                <a:effectLst/>
                <a:latin typeface="pplxSerif"/>
              </a:rPr>
              <a:t>Resilient</a:t>
            </a:r>
            <a:r>
              <a:rPr lang="el-GR" b="0" i="0" dirty="0">
                <a:solidFill>
                  <a:srgbClr val="27251E"/>
                </a:solidFill>
                <a:effectLst/>
                <a:latin typeface="pplxSerif"/>
              </a:rPr>
              <a:t> </a:t>
            </a:r>
            <a:r>
              <a:rPr lang="el-GR" b="0" i="0" dirty="0" err="1">
                <a:solidFill>
                  <a:srgbClr val="27251E"/>
                </a:solidFill>
                <a:effectLst/>
                <a:latin typeface="pplxSerif"/>
              </a:rPr>
              <a:t>Cities</a:t>
            </a:r>
            <a:r>
              <a:rPr lang="el-GR" b="0" i="0" dirty="0">
                <a:solidFill>
                  <a:srgbClr val="27251E"/>
                </a:solidFill>
                <a:effectLst/>
                <a:latin typeface="pplxSerif"/>
              </a:rPr>
              <a:t> του Ιδρύματος </a:t>
            </a:r>
            <a:r>
              <a:rPr lang="el-GR" b="0" i="0" dirty="0" err="1">
                <a:solidFill>
                  <a:srgbClr val="27251E"/>
                </a:solidFill>
                <a:effectLst/>
                <a:latin typeface="pplxSerif"/>
              </a:rPr>
              <a:t>Rockefeller</a:t>
            </a:r>
            <a:r>
              <a:rPr lang="el-GR" b="0" i="0" dirty="0">
                <a:solidFill>
                  <a:srgbClr val="27251E"/>
                </a:solidFill>
                <a:effectLst/>
                <a:latin typeface="pplxSerif"/>
              </a:rPr>
              <a:t> επέλεξε την Αθήνα ανάμεσα σε εκατοντάδες υποψήφιες πόλεις παγκοσμίως. Η επιλογή αυτή σήμαινε:</a:t>
            </a:r>
          </a:p>
          <a:p>
            <a:pPr algn="l">
              <a:buFont typeface="Arial" panose="020B0604020202020204" pitchFamily="34" charset="0"/>
              <a:buChar char="•"/>
            </a:pPr>
            <a:r>
              <a:rPr lang="el-GR" b="0" i="0" dirty="0">
                <a:solidFill>
                  <a:srgbClr val="27251E"/>
                </a:solidFill>
                <a:effectLst/>
                <a:latin typeface="pplxSerif"/>
              </a:rPr>
              <a:t>Παροχή χρηματοδότησης για τη θέση </a:t>
            </a:r>
            <a:r>
              <a:rPr lang="el-GR" b="0" i="0" dirty="0" err="1">
                <a:solidFill>
                  <a:srgbClr val="27251E"/>
                </a:solidFill>
                <a:effectLst/>
                <a:latin typeface="pplxSerif"/>
              </a:rPr>
              <a:t>Chief</a:t>
            </a:r>
            <a:r>
              <a:rPr lang="el-GR" b="0" i="0" dirty="0">
                <a:solidFill>
                  <a:srgbClr val="27251E"/>
                </a:solidFill>
                <a:effectLst/>
                <a:latin typeface="pplxSerif"/>
              </a:rPr>
              <a:t> </a:t>
            </a:r>
            <a:r>
              <a:rPr lang="el-GR" b="0" i="0" dirty="0" err="1">
                <a:solidFill>
                  <a:srgbClr val="27251E"/>
                </a:solidFill>
                <a:effectLst/>
                <a:latin typeface="pplxSerif"/>
              </a:rPr>
              <a:t>Resilience</a:t>
            </a:r>
            <a:r>
              <a:rPr lang="el-GR" b="0" i="0" dirty="0">
                <a:solidFill>
                  <a:srgbClr val="27251E"/>
                </a:solidFill>
                <a:effectLst/>
                <a:latin typeface="pplxSerif"/>
              </a:rPr>
              <a:t> </a:t>
            </a:r>
            <a:r>
              <a:rPr lang="el-GR" b="0" i="0" dirty="0" err="1">
                <a:solidFill>
                  <a:srgbClr val="27251E"/>
                </a:solidFill>
                <a:effectLst/>
                <a:latin typeface="pplxSerif"/>
              </a:rPr>
              <a:t>Officer</a:t>
            </a:r>
            <a:r>
              <a:rPr lang="el-GR" b="0" i="0" dirty="0">
                <a:solidFill>
                  <a:srgbClr val="27251E"/>
                </a:solidFill>
                <a:effectLst/>
                <a:latin typeface="pplxSerif"/>
              </a:rPr>
              <a:t> (CRO) Λίνα Λιάκου στην Θεσσαλονίκη και </a:t>
            </a:r>
            <a:r>
              <a:rPr lang="el-GR" b="0" i="0" dirty="0" err="1">
                <a:solidFill>
                  <a:srgbClr val="27251E"/>
                </a:solidFill>
                <a:effectLst/>
                <a:latin typeface="pplxSerif"/>
              </a:rPr>
              <a:t>Λενιώ</a:t>
            </a:r>
            <a:r>
              <a:rPr lang="el-GR" b="0" i="0" dirty="0">
                <a:solidFill>
                  <a:srgbClr val="27251E"/>
                </a:solidFill>
                <a:effectLst/>
                <a:latin typeface="pplxSerif"/>
              </a:rPr>
              <a:t> Μυριβήλη στην Αθήνα και — πρόσωπο αρμόδιο αποκλειστικά για τον συντονισμό της Στρατηγικής.</a:t>
            </a:r>
          </a:p>
          <a:p>
            <a:pPr algn="l">
              <a:buFont typeface="Arial" panose="020B0604020202020204" pitchFamily="34" charset="0"/>
              <a:buChar char="•"/>
            </a:pPr>
            <a:r>
              <a:rPr lang="el-GR" b="0" i="0" dirty="0">
                <a:solidFill>
                  <a:srgbClr val="27251E"/>
                </a:solidFill>
                <a:effectLst/>
                <a:latin typeface="pplxSerif"/>
              </a:rPr>
              <a:t>Πρόσβαση σε διεθνή δίκτυα και τεχνογνωσία από άλλες 99 πόλεις.</a:t>
            </a:r>
          </a:p>
          <a:p>
            <a:pPr algn="l">
              <a:buFont typeface="Arial" panose="020B0604020202020204" pitchFamily="34" charset="0"/>
              <a:buChar char="•"/>
            </a:pPr>
            <a:r>
              <a:rPr lang="el-GR" b="0" i="0" dirty="0">
                <a:solidFill>
                  <a:srgbClr val="27251E"/>
                </a:solidFill>
                <a:effectLst/>
                <a:latin typeface="pplxSerif"/>
              </a:rPr>
              <a:t>Έναρξη 14μηνης διαδικασίας διαβούλευσης που οδήγησε στη Στρατηγική 2030.</a:t>
            </a:r>
            <a:endParaRPr lang="en-US" b="0" i="0" dirty="0">
              <a:solidFill>
                <a:srgbClr val="27251E"/>
              </a:solidFill>
              <a:effectLst/>
              <a:latin typeface="pplxSerif"/>
            </a:endParaRPr>
          </a:p>
          <a:p>
            <a:pPr algn="l">
              <a:buFont typeface="Arial" panose="020B0604020202020204" pitchFamily="34" charset="0"/>
              <a:buChar char="•"/>
            </a:pPr>
            <a:endParaRPr lang="el-GR" b="0" i="0" dirty="0">
              <a:solidFill>
                <a:srgbClr val="27251E"/>
              </a:solidFill>
              <a:effectLst/>
              <a:latin typeface="pplxSerif"/>
            </a:endParaRPr>
          </a:p>
          <a:p>
            <a:pPr algn="l"/>
            <a:r>
              <a:rPr lang="el-GR" b="1" i="0" dirty="0">
                <a:solidFill>
                  <a:srgbClr val="27251E"/>
                </a:solidFill>
                <a:effectLst/>
                <a:latin typeface="pplxSerif"/>
              </a:rPr>
              <a:t>2017 — Στρατηγική Ανθεκτικότητας Αθήνας 2030</a:t>
            </a:r>
          </a:p>
          <a:p>
            <a:pPr algn="l"/>
            <a:r>
              <a:rPr lang="el-GR" b="0" i="0" dirty="0">
                <a:solidFill>
                  <a:srgbClr val="27251E"/>
                </a:solidFill>
                <a:effectLst/>
                <a:latin typeface="pplxSerif"/>
              </a:rPr>
              <a:t>Το κύριο παραδοτέο: δημοσίευση της επίσημης Στρατηγικής. Τα νούμερα στη διαφάνεια (840 εμπλεκόμενοι, 140 φορείς, 65 δράσεις) αντικατοπτρίζουν μια εξαιρετικά συμμετοχική διαδικασία για τα ελληνικά δεδομένα. Η στρατηγική οργανώθηκε γύρω από 4 πυλώνες:</a:t>
            </a:r>
          </a:p>
          <a:p>
            <a:pPr algn="l">
              <a:buFont typeface="Arial" panose="020B0604020202020204" pitchFamily="34" charset="0"/>
              <a:buChar char="•"/>
            </a:pPr>
            <a:r>
              <a:rPr lang="el-GR" b="0" i="0" dirty="0">
                <a:solidFill>
                  <a:srgbClr val="27251E"/>
                </a:solidFill>
                <a:effectLst/>
                <a:latin typeface="pplxSerif"/>
              </a:rPr>
              <a:t>Προσιτή πόλη — στέγαση, κοινωνική ένταξη</a:t>
            </a:r>
          </a:p>
          <a:p>
            <a:pPr algn="l">
              <a:buFont typeface="Arial" panose="020B0604020202020204" pitchFamily="34" charset="0"/>
              <a:buChar char="•"/>
            </a:pPr>
            <a:r>
              <a:rPr lang="el-GR" b="0" i="0" dirty="0">
                <a:solidFill>
                  <a:srgbClr val="27251E"/>
                </a:solidFill>
                <a:effectLst/>
                <a:latin typeface="pplxSerif"/>
              </a:rPr>
              <a:t>Πράσινη πόλη — περιβάλλον, αστικό πράσινο</a:t>
            </a:r>
          </a:p>
          <a:p>
            <a:pPr algn="l">
              <a:buFont typeface="Arial" panose="020B0604020202020204" pitchFamily="34" charset="0"/>
              <a:buChar char="•"/>
            </a:pPr>
            <a:r>
              <a:rPr lang="el-GR" b="0" i="0" dirty="0">
                <a:solidFill>
                  <a:srgbClr val="27251E"/>
                </a:solidFill>
                <a:effectLst/>
                <a:latin typeface="pplxSerif"/>
              </a:rPr>
              <a:t>Προνοητική πόλη — θεσμοί, </a:t>
            </a:r>
            <a:r>
              <a:rPr lang="el-GR" b="0" i="0" dirty="0" err="1">
                <a:solidFill>
                  <a:srgbClr val="27251E"/>
                </a:solidFill>
                <a:effectLst/>
                <a:latin typeface="pplxSerif"/>
              </a:rPr>
              <a:t>ψηφιοποίηση</a:t>
            </a:r>
            <a:endParaRPr lang="el-GR" b="0" i="0" dirty="0">
              <a:solidFill>
                <a:srgbClr val="27251E"/>
              </a:solidFill>
              <a:effectLst/>
              <a:latin typeface="pplxSerif"/>
            </a:endParaRPr>
          </a:p>
          <a:p>
            <a:pPr algn="l">
              <a:buFont typeface="Arial" panose="020B0604020202020204" pitchFamily="34" charset="0"/>
              <a:buChar char="•"/>
            </a:pPr>
            <a:r>
              <a:rPr lang="el-GR" b="0" i="0" dirty="0">
                <a:solidFill>
                  <a:srgbClr val="27251E"/>
                </a:solidFill>
                <a:effectLst/>
                <a:latin typeface="pplxSerif"/>
              </a:rPr>
              <a:t>Ζωντανή πόλη — πολιτισμός, κοινότητα</a:t>
            </a:r>
            <a:endParaRPr lang="en-US" b="0" i="0" dirty="0">
              <a:solidFill>
                <a:srgbClr val="27251E"/>
              </a:solidFill>
              <a:effectLst/>
              <a:latin typeface="pplxSerif"/>
            </a:endParaRPr>
          </a:p>
          <a:p>
            <a:pPr algn="l">
              <a:buFont typeface="Arial" panose="020B0604020202020204" pitchFamily="34" charset="0"/>
              <a:buChar char="•"/>
            </a:pPr>
            <a:endParaRPr lang="el-GR" b="0" i="0" dirty="0">
              <a:solidFill>
                <a:srgbClr val="27251E"/>
              </a:solidFill>
              <a:effectLst/>
              <a:latin typeface="pplxSerif"/>
            </a:endParaRPr>
          </a:p>
          <a:p>
            <a:pPr algn="l"/>
            <a:r>
              <a:rPr lang="el-GR" b="1" i="0" dirty="0">
                <a:solidFill>
                  <a:srgbClr val="27251E"/>
                </a:solidFill>
                <a:effectLst/>
                <a:latin typeface="pplxSerif"/>
              </a:rPr>
              <a:t>2019 — NCFF / EIB</a:t>
            </a:r>
          </a:p>
          <a:p>
            <a:pPr algn="l"/>
            <a:r>
              <a:rPr lang="el-GR" b="0" i="0" dirty="0">
                <a:solidFill>
                  <a:srgbClr val="27251E"/>
                </a:solidFill>
                <a:effectLst/>
                <a:latin typeface="pplxSerif"/>
              </a:rPr>
              <a:t>Κρίσιμος σταθμός χρηματοδοτικής μετάφρασης: η στρατηγική μετατράπηκε σε συγκεκριμένα έργα μέσω του </a:t>
            </a:r>
            <a:r>
              <a:rPr lang="el-GR" b="0" i="0" dirty="0" err="1">
                <a:solidFill>
                  <a:srgbClr val="27251E"/>
                </a:solidFill>
                <a:effectLst/>
                <a:latin typeface="pplxSerif"/>
              </a:rPr>
              <a:t>Natural</a:t>
            </a:r>
            <a:r>
              <a:rPr lang="el-GR" b="0" i="0" dirty="0">
                <a:solidFill>
                  <a:srgbClr val="27251E"/>
                </a:solidFill>
                <a:effectLst/>
                <a:latin typeface="pplxSerif"/>
              </a:rPr>
              <a:t> Capital </a:t>
            </a:r>
            <a:r>
              <a:rPr lang="el-GR" b="0" i="0" dirty="0" err="1">
                <a:solidFill>
                  <a:srgbClr val="27251E"/>
                </a:solidFill>
                <a:effectLst/>
                <a:latin typeface="pplxSerif"/>
              </a:rPr>
              <a:t>Finance</a:t>
            </a:r>
            <a:r>
              <a:rPr lang="el-GR" b="0" i="0" dirty="0">
                <a:solidFill>
                  <a:srgbClr val="27251E"/>
                </a:solidFill>
                <a:effectLst/>
                <a:latin typeface="pplxSerif"/>
              </a:rPr>
              <a:t> </a:t>
            </a:r>
            <a:r>
              <a:rPr lang="el-GR" b="0" i="0" dirty="0" err="1">
                <a:solidFill>
                  <a:srgbClr val="27251E"/>
                </a:solidFill>
                <a:effectLst/>
                <a:latin typeface="pplxSerif"/>
              </a:rPr>
              <a:t>Facility</a:t>
            </a:r>
            <a:r>
              <a:rPr lang="el-GR" b="0" i="0" dirty="0">
                <a:solidFill>
                  <a:srgbClr val="27251E"/>
                </a:solidFill>
                <a:effectLst/>
                <a:latin typeface="pplxSerif"/>
              </a:rPr>
              <a:t> (NCFF) και της Ευρωπαϊκής Τράπεζας Επενδύσεων.</a:t>
            </a:r>
          </a:p>
          <a:p>
            <a:r>
              <a:rPr lang="el-GR" sz="1200" dirty="0">
                <a:effectLst/>
                <a:latin typeface="Calibri" panose="020F0502020204030204" pitchFamily="34" charset="0"/>
                <a:ea typeface="Calibri" panose="020F0502020204030204" pitchFamily="34" charset="0"/>
              </a:rPr>
              <a:t>Ο Μηχανισμός Χρηματοδότησης του Φυσικού Κεφαλαίου (NCFF) είναι ένα χρηματοδοτικό μέσο που δημιουργήθηκε από την Ευρωπαϊκή Επιτροπή και την </a:t>
            </a:r>
            <a:r>
              <a:rPr lang="el-GR" sz="1200" dirty="0" err="1">
                <a:effectLst/>
                <a:latin typeface="Calibri" panose="020F0502020204030204" pitchFamily="34" charset="0"/>
                <a:ea typeface="Calibri" panose="020F0502020204030204" pitchFamily="34" charset="0"/>
              </a:rPr>
              <a:t>ΕΤΕπ</a:t>
            </a:r>
            <a:r>
              <a:rPr lang="el-GR" sz="1200" dirty="0">
                <a:effectLst/>
                <a:latin typeface="Calibri" panose="020F0502020204030204" pitchFamily="34" charset="0"/>
                <a:ea typeface="Calibri" panose="020F0502020204030204" pitchFamily="34" charset="0"/>
              </a:rPr>
              <a:t> με σκοπό τη χρηματοδότηση έργων τα οποία αναμένεται να έχουν θετικό αντίκτυπο στη βιοποικιλότητα ή/και να χρησιμοποιούν λύσεις βασισμένες στη φύση για την προσαρμογή στην κλιματική αλλαγή. Εκτός από τη χρηματοδότηση, ο NCFF προσφέρει τεχνική βοήθεια για τη στήριξη της προετοιμασίας, του σχεδιασμού, της υλοποίησης και της παρακολούθησης των έργων. Η δράση του NCFF θα συμπληρώσει το </a:t>
            </a:r>
            <a:r>
              <a:rPr lang="el-GR" sz="1200" dirty="0" err="1">
                <a:effectLst/>
                <a:latin typeface="Calibri" panose="020F0502020204030204" pitchFamily="34" charset="0"/>
                <a:ea typeface="Calibri" panose="020F0502020204030204" pitchFamily="34" charset="0"/>
              </a:rPr>
              <a:t>πολυτομεακό</a:t>
            </a:r>
            <a:r>
              <a:rPr lang="el-GR" sz="1200" dirty="0">
                <a:effectLst/>
                <a:latin typeface="Calibri" panose="020F0502020204030204" pitchFamily="34" charset="0"/>
                <a:ea typeface="Calibri" panose="020F0502020204030204" pitchFamily="34" charset="0"/>
              </a:rPr>
              <a:t> δάνειο-πλαίσιο της </a:t>
            </a:r>
            <a:r>
              <a:rPr lang="el-GR" sz="1200" dirty="0" err="1">
                <a:effectLst/>
                <a:latin typeface="Calibri" panose="020F0502020204030204" pitchFamily="34" charset="0"/>
                <a:ea typeface="Calibri" panose="020F0502020204030204" pitchFamily="34" charset="0"/>
              </a:rPr>
              <a:t>ΕΤΕπ</a:t>
            </a:r>
            <a:r>
              <a:rPr lang="el-GR" sz="1200" dirty="0">
                <a:effectLst/>
                <a:latin typeface="Calibri" panose="020F0502020204030204" pitchFamily="34" charset="0"/>
                <a:ea typeface="Calibri" panose="020F0502020204030204" pitchFamily="34" charset="0"/>
              </a:rPr>
              <a:t> (για το πρόγραμμα </a:t>
            </a:r>
            <a:r>
              <a:rPr lang="el-GR" sz="1200" b="1" dirty="0">
                <a:effectLst/>
                <a:latin typeface="Calibri" panose="020F0502020204030204" pitchFamily="34" charset="0"/>
                <a:ea typeface="Calibri" panose="020F0502020204030204" pitchFamily="34" charset="0"/>
              </a:rPr>
              <a:t>Αθήνα ανθεκτική πόλη και ολοκληρωμένη ανάπτυξη</a:t>
            </a:r>
            <a:r>
              <a:rPr lang="el-GR" sz="1200" dirty="0">
                <a:effectLst/>
                <a:latin typeface="Calibri" panose="020F0502020204030204" pitchFamily="34" charset="0"/>
                <a:ea typeface="Calibri" panose="020F0502020204030204" pitchFamily="34" charset="0"/>
              </a:rPr>
              <a:t>) προς την πόλη της Αθήνας. Η Στρατηγική Ανθεκτικότητας της Αθήνας για το 2030 διαρθρώνεται σε τέσσερις πυλώνες (δηλ. ανοιχτή, πράσινη, </a:t>
            </a:r>
            <a:r>
              <a:rPr lang="el-GR" sz="1200" dirty="0" err="1">
                <a:effectLst/>
                <a:latin typeface="Calibri" panose="020F0502020204030204" pitchFamily="34" charset="0"/>
                <a:ea typeface="Calibri" panose="020F0502020204030204" pitchFamily="34" charset="0"/>
              </a:rPr>
              <a:t>προδραστική</a:t>
            </a:r>
            <a:r>
              <a:rPr lang="el-GR" sz="1200" dirty="0">
                <a:effectLst/>
                <a:latin typeface="Calibri" panose="020F0502020204030204" pitchFamily="34" charset="0"/>
                <a:ea typeface="Calibri" panose="020F0502020204030204" pitchFamily="34" charset="0"/>
              </a:rPr>
              <a:t> και ζωντανή πόλη) και το πλαίσιο δανείου (FL) του NCFF θα υποστηρίξει ειδικότερα τον «Πράσινο Πυλώνα» της Στρατηγικής, με στόχο την υλοποίηση λύσεων βασισμένων στη φύση για την προσαρμογή στην κλιματική αλλαγή. Τα έργα θα περιλαμβάνουν έργα πράσινης και μπλε υποδομής (π.χ. πάρκα, πρασίνισμα δημόσιων χώρων, πράσινοι διάδρομοι, στέγες) και άλλα μέτρα που βελτιώνουν τη λειτουργία των αστικών οικοσυστημάτων. Εκτός από τη βελτίωση της ανθεκτικότητας στις επιπτώσεις της κλιματικής αλλαγής, τα έργα αυτά αναμένεται να προσφέρουν οφέλη για την ποιότητα του αέρα, θετικές επιπτώσεις στη βιοποικιλότητα, θετικές οικονομικές επιπτώσεις στις γειτονιές και στην ακίνητη περιουσία της περιοχής, καθώς και ενίσχυση της κοινωνικής ένταξης. Ο </a:t>
            </a:r>
            <a:r>
              <a:rPr lang="en-US" sz="1200" dirty="0">
                <a:effectLst/>
                <a:latin typeface="Calibri" panose="020F0502020204030204" pitchFamily="34" charset="0"/>
                <a:ea typeface="Calibri" panose="020F0502020204030204" pitchFamily="34" charset="0"/>
              </a:rPr>
              <a:t>N</a:t>
            </a:r>
            <a:r>
              <a:rPr lang="el-GR" sz="1200" dirty="0">
                <a:effectLst/>
                <a:latin typeface="Calibri" panose="020F0502020204030204" pitchFamily="34" charset="0"/>
                <a:ea typeface="Calibri" panose="020F0502020204030204" pitchFamily="34" charset="0"/>
              </a:rPr>
              <a:t>CFF FL θα συνδυαστεί με ένα σκέλος τεχνικής υποστήριξης προς τον Δήμο Αθηνών, με σκοπό την υποστήριξη της προετοιμασίας, της υλοποίησης και της παρακολούθησης των στόχων του NCFF καθώς και του </a:t>
            </a:r>
            <a:r>
              <a:rPr lang="el-GR" sz="1200" b="1" dirty="0">
                <a:effectLst/>
                <a:latin typeface="Calibri" panose="020F0502020204030204" pitchFamily="34" charset="0"/>
                <a:ea typeface="Calibri" panose="020F0502020204030204" pitchFamily="34" charset="0"/>
              </a:rPr>
              <a:t>«Πράσινου Πυλώνα» της Στρατηγικής Ανθεκτικότητας της Αθήνας για το 2030.</a:t>
            </a:r>
          </a:p>
          <a:p>
            <a:r>
              <a:rPr lang="el-GR" sz="1200" dirty="0">
                <a:solidFill>
                  <a:srgbClr val="1E293B"/>
                </a:solidFill>
                <a:effectLst/>
                <a:latin typeface="Calibri" panose="020F0502020204030204" pitchFamily="34" charset="0"/>
                <a:ea typeface="Calibri" panose="020F0502020204030204" pitchFamily="34" charset="0"/>
              </a:rPr>
              <a:t>€5 εκατ. — Ευρωπαϊκό χρηματοδοτικό πρόγραμμα για τέσσερα</a:t>
            </a:r>
            <a:r>
              <a:rPr lang="en-US" sz="1200" dirty="0">
                <a:solidFill>
                  <a:srgbClr val="1E293B"/>
                </a:solidFill>
                <a:effectLst/>
                <a:latin typeface="Calibri" panose="020F0502020204030204" pitchFamily="34" charset="0"/>
                <a:ea typeface="Calibri" panose="020F0502020204030204" pitchFamily="34" charset="0"/>
              </a:rPr>
              <a:t> </a:t>
            </a:r>
            <a:r>
              <a:rPr lang="el-GR" sz="1200" dirty="0">
                <a:solidFill>
                  <a:srgbClr val="1E293B"/>
                </a:solidFill>
                <a:effectLst/>
                <a:latin typeface="Calibri" panose="020F0502020204030204" pitchFamily="34" charset="0"/>
                <a:ea typeface="Calibri" panose="020F0502020204030204" pitchFamily="34" charset="0"/>
              </a:rPr>
              <a:t>έργα </a:t>
            </a:r>
            <a:r>
              <a:rPr lang="el-GR" sz="1200" dirty="0">
                <a:effectLst/>
                <a:latin typeface="Calibri" panose="020F0502020204030204" pitchFamily="34" charset="0"/>
                <a:ea typeface="Calibri" panose="020F0502020204030204" pitchFamily="34" charset="0"/>
              </a:rPr>
              <a:t>βασισμένα στη φύση για την προσαρμογή στην κλιματική αλλαγή</a:t>
            </a:r>
            <a:r>
              <a:rPr lang="el-GR" sz="1200" dirty="0">
                <a:solidFill>
                  <a:srgbClr val="1E293B"/>
                </a:solidFill>
                <a:effectLst/>
                <a:latin typeface="Calibri" panose="020F0502020204030204" pitchFamily="34" charset="0"/>
                <a:ea typeface="Calibri" panose="020F0502020204030204" pitchFamily="34" charset="0"/>
              </a:rPr>
              <a:t> της Αθήνας.</a:t>
            </a:r>
            <a:endParaRPr lang="el-GR" b="0" i="0" dirty="0">
              <a:solidFill>
                <a:srgbClr val="27251E"/>
              </a:solidFill>
              <a:effectLst/>
              <a:latin typeface="pplxSerif"/>
            </a:endParaRPr>
          </a:p>
          <a:p>
            <a:pPr algn="l"/>
            <a:r>
              <a:rPr lang="el-GR" b="0" i="0" dirty="0">
                <a:solidFill>
                  <a:srgbClr val="27251E"/>
                </a:solidFill>
                <a:effectLst/>
                <a:latin typeface="pplxSerif"/>
              </a:rPr>
              <a:t> Τα €5 εκ. αφορούσαν 4 έργα λύσεων βασισμένων στη φύση (</a:t>
            </a:r>
            <a:r>
              <a:rPr lang="el-GR" b="0" i="0" dirty="0" err="1">
                <a:solidFill>
                  <a:srgbClr val="27251E"/>
                </a:solidFill>
                <a:effectLst/>
                <a:latin typeface="pplxSerif"/>
              </a:rPr>
              <a:t>NbS</a:t>
            </a:r>
            <a:r>
              <a:rPr lang="el-GR" b="0" i="0" dirty="0">
                <a:solidFill>
                  <a:srgbClr val="27251E"/>
                </a:solidFill>
                <a:effectLst/>
                <a:latin typeface="pplxSerif"/>
              </a:rPr>
              <a:t>):</a:t>
            </a:r>
          </a:p>
          <a:p>
            <a:pPr algn="l">
              <a:buFont typeface="Arial" panose="020B0604020202020204" pitchFamily="34" charset="0"/>
              <a:buChar char="•"/>
            </a:pPr>
            <a:r>
              <a:rPr lang="el-GR" b="0" i="0" dirty="0">
                <a:solidFill>
                  <a:srgbClr val="27251E"/>
                </a:solidFill>
                <a:effectLst/>
                <a:latin typeface="pplxSerif"/>
              </a:rPr>
              <a:t>Πράσινη ανάπτυξη Λυκαβηττού</a:t>
            </a:r>
          </a:p>
          <a:p>
            <a:pPr algn="l">
              <a:buFont typeface="Arial" panose="020B0604020202020204" pitchFamily="34" charset="0"/>
              <a:buChar char="•"/>
            </a:pPr>
            <a:r>
              <a:rPr lang="el-GR" b="0" i="0" dirty="0">
                <a:solidFill>
                  <a:srgbClr val="27251E"/>
                </a:solidFill>
                <a:effectLst/>
                <a:latin typeface="pplxSerif"/>
              </a:rPr>
              <a:t>Πράσινοι πολιτιστικοί διάδρομοι</a:t>
            </a:r>
          </a:p>
          <a:p>
            <a:pPr algn="l">
              <a:buFont typeface="Arial" panose="020B0604020202020204" pitchFamily="34" charset="0"/>
              <a:buChar char="•"/>
            </a:pPr>
            <a:r>
              <a:rPr lang="el-GR" b="0" i="0" dirty="0">
                <a:solidFill>
                  <a:srgbClr val="27251E"/>
                </a:solidFill>
                <a:effectLst/>
                <a:latin typeface="pplxSerif"/>
              </a:rPr>
              <a:t>Ακαδημία Πλάτωνος</a:t>
            </a:r>
          </a:p>
          <a:p>
            <a:pPr algn="l">
              <a:buFont typeface="Arial" panose="020B0604020202020204" pitchFamily="34" charset="0"/>
              <a:buChar char="•"/>
            </a:pPr>
            <a:r>
              <a:rPr lang="el-GR" b="0" i="0" dirty="0">
                <a:solidFill>
                  <a:srgbClr val="27251E"/>
                </a:solidFill>
                <a:effectLst/>
                <a:latin typeface="pplxSerif"/>
              </a:rPr>
              <a:t>Λαμπρινή</a:t>
            </a:r>
          </a:p>
          <a:p>
            <a:pPr algn="l"/>
            <a:r>
              <a:rPr lang="el-GR" b="0" i="0" dirty="0">
                <a:solidFill>
                  <a:srgbClr val="27251E"/>
                </a:solidFill>
                <a:effectLst/>
                <a:latin typeface="pplxSerif"/>
              </a:rPr>
              <a:t>Το NCFF λειτουργεί ως μηχανισμός </a:t>
            </a:r>
            <a:r>
              <a:rPr lang="el-GR" b="0" i="0" dirty="0" err="1">
                <a:solidFill>
                  <a:srgbClr val="27251E"/>
                </a:solidFill>
                <a:effectLst/>
                <a:latin typeface="pplxSerif"/>
              </a:rPr>
              <a:t>μόχλευσης</a:t>
            </a:r>
            <a:r>
              <a:rPr lang="el-GR" b="0" i="0" dirty="0">
                <a:solidFill>
                  <a:srgbClr val="27251E"/>
                </a:solidFill>
                <a:effectLst/>
                <a:latin typeface="pplxSerif"/>
              </a:rPr>
              <a:t>: η επιχορήγηση συνοδεύεται από δάνειο και τεχνική βοήθεια — μοντέλο που η Αθήνα «εξάγει» σε άλλες μεσογειακές πόλεις.</a:t>
            </a:r>
          </a:p>
          <a:p>
            <a:pPr algn="l"/>
            <a:r>
              <a:rPr lang="el-GR" b="1" i="0" dirty="0">
                <a:solidFill>
                  <a:srgbClr val="27251E"/>
                </a:solidFill>
                <a:effectLst/>
                <a:latin typeface="pplxSerif"/>
              </a:rPr>
              <a:t>2023+ — Υλοποίηση</a:t>
            </a:r>
          </a:p>
          <a:p>
            <a:pPr algn="l"/>
            <a:r>
              <a:rPr lang="el-GR" b="0" i="0" dirty="0">
                <a:solidFill>
                  <a:srgbClr val="27251E"/>
                </a:solidFill>
                <a:effectLst/>
                <a:latin typeface="pplxSerif"/>
              </a:rPr>
              <a:t>Ο τελευταίος σταθμός είναι σκόπιμα ανοιχτός ("2023+"): η υλοποίηση βρίσκεται σε εξέλιξη. Τα έργα δεν έχουν ολοκληρωθεί — αυτό είναι και το διδακτικό σημείο. Η ανθεκτικότητα δεν είναι τελική κατάσταση αλλά συνεχής διαδικασία.</a:t>
            </a:r>
          </a:p>
          <a:p>
            <a:pPr algn="l"/>
            <a:r>
              <a:rPr lang="el-GR" b="0" i="0" dirty="0">
                <a:solidFill>
                  <a:srgbClr val="27251E"/>
                </a:solidFill>
                <a:effectLst/>
                <a:latin typeface="pplxSerif"/>
              </a:rPr>
              <a:t>Το </a:t>
            </a:r>
            <a:r>
              <a:rPr lang="el-GR" b="1" i="0" dirty="0" err="1">
                <a:solidFill>
                  <a:srgbClr val="27251E"/>
                </a:solidFill>
                <a:effectLst/>
                <a:latin typeface="pplxSerif"/>
              </a:rPr>
              <a:t>timeline</a:t>
            </a:r>
            <a:r>
              <a:rPr lang="el-GR" b="0" i="0" dirty="0">
                <a:solidFill>
                  <a:srgbClr val="27251E"/>
                </a:solidFill>
                <a:effectLst/>
                <a:latin typeface="pplxSerif"/>
              </a:rPr>
              <a:t> δεν είναι απλώς ιστορικό — είναι αναλυτικό εργαλείο. Δείχνει ότι:</a:t>
            </a:r>
          </a:p>
          <a:p>
            <a:pPr algn="l">
              <a:buFont typeface="+mj-lt"/>
              <a:buAutoNum type="arabicPeriod"/>
            </a:pPr>
            <a:r>
              <a:rPr lang="el-GR" b="0" i="0" dirty="0">
                <a:solidFill>
                  <a:srgbClr val="27251E"/>
                </a:solidFill>
                <a:effectLst/>
                <a:latin typeface="pplxSerif"/>
              </a:rPr>
              <a:t>Οι κρίσεις (2009, 2015–16) δεν ήταν εμπόδια αλλά καταλύτες για θεσμική αλλαγή.</a:t>
            </a:r>
          </a:p>
          <a:p>
            <a:pPr algn="l">
              <a:buFont typeface="+mj-lt"/>
              <a:buAutoNum type="arabicPeriod"/>
            </a:pPr>
            <a:r>
              <a:rPr lang="el-GR" b="0" i="0" dirty="0">
                <a:solidFill>
                  <a:srgbClr val="27251E"/>
                </a:solidFill>
                <a:effectLst/>
                <a:latin typeface="pplxSerif"/>
              </a:rPr>
              <a:t>Η εξωτερική υποστήριξη (100RC, EIB/NCFF) ήταν απαραίτητη — ο δήμος δεν θα μπορούσε να το κάνει μόνος του.</a:t>
            </a:r>
          </a:p>
          <a:p>
            <a:pPr algn="l">
              <a:buFont typeface="+mj-lt"/>
              <a:buAutoNum type="arabicPeriod"/>
            </a:pPr>
            <a:r>
              <a:rPr lang="el-GR" b="0" i="0" dirty="0">
                <a:solidFill>
                  <a:srgbClr val="27251E"/>
                </a:solidFill>
                <a:effectLst/>
                <a:latin typeface="pplxSerif"/>
              </a:rPr>
              <a:t>Από την κρίση (2009) στην υλοποίηση (2023+) χρειάστηκαν 14 χρόνια — η ανθεκτικότητα είναι αργή, δομική διαδικασία, όχι «πρόγραμμα» με ημερομηνία λήξης</a:t>
            </a:r>
          </a:p>
          <a:p>
            <a:br>
              <a:rPr lang="el-GR" dirty="0"/>
            </a:b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l-GR" sz="2800" b="1" i="0" dirty="0">
                <a:solidFill>
                  <a:srgbClr val="27251E"/>
                </a:solidFill>
                <a:effectLst/>
                <a:latin typeface="pplxSerif"/>
              </a:rPr>
              <a:t>Το Όραμα — Η «Υπόσχεση» της Στρατηγικής</a:t>
            </a:r>
          </a:p>
          <a:p>
            <a:pPr algn="l"/>
            <a:r>
              <a:rPr lang="el-GR" sz="2800" b="0" i="0" dirty="0">
                <a:solidFill>
                  <a:srgbClr val="27251E"/>
                </a:solidFill>
                <a:effectLst/>
                <a:latin typeface="pplxSerif"/>
              </a:rPr>
              <a:t>Η φράσεις κλειδιά  είναι: </a:t>
            </a:r>
            <a:r>
              <a:rPr lang="el-GR" sz="2800" b="0" i="1" dirty="0">
                <a:solidFill>
                  <a:srgbClr val="27251E"/>
                </a:solidFill>
                <a:effectLst/>
                <a:latin typeface="pplxSerif"/>
              </a:rPr>
              <a:t>«ανοιχτή, πράσινη, προετοιμασμένη, ζωντανή και συναρπαστική»</a:t>
            </a:r>
            <a:r>
              <a:rPr lang="el-GR" sz="2800" b="0" i="0" dirty="0">
                <a:solidFill>
                  <a:srgbClr val="27251E"/>
                </a:solidFill>
                <a:effectLst/>
                <a:latin typeface="pplxSerif"/>
              </a:rPr>
              <a:t>. Δεν είναι τυχαία διατύπωση — αντιστοιχεί ακριβώς στους 4 πυλώνες. Σημαντικό: η στρατηγική δεν μιλά μόνο για «ασφάλεια» ή «επιβίωση» — περιλαμβάνει και ποιότητα ζωής, ταυτότητα, κοινότητα. Αυτό είναι χαρακτηριστικό των σύγχρονων προσεγγίσεων ανθεκτικότητας που απομακρύνονται από το μοντέλο «αντοχής στις καταστροφές» και πλησιάζουν ένα ολιστικό μοντέλο αστικής ευημερίας.</a:t>
            </a:r>
          </a:p>
          <a:p>
            <a:pPr algn="l"/>
            <a:r>
              <a:rPr lang="en-US" sz="2800" b="0" i="0" dirty="0">
                <a:solidFill>
                  <a:srgbClr val="27251E"/>
                </a:solidFill>
                <a:effectLst/>
                <a:latin typeface="pplxSerif"/>
              </a:rPr>
              <a:t>Oi</a:t>
            </a:r>
            <a:r>
              <a:rPr lang="el-GR" sz="2800" b="0" i="0" dirty="0">
                <a:solidFill>
                  <a:srgbClr val="27251E"/>
                </a:solidFill>
                <a:effectLst/>
                <a:latin typeface="pplxSerif"/>
              </a:rPr>
              <a:t> 65 δράσεις + 53 </a:t>
            </a:r>
            <a:r>
              <a:rPr lang="el-GR" sz="2800" b="0" i="0" dirty="0" err="1">
                <a:solidFill>
                  <a:srgbClr val="27251E"/>
                </a:solidFill>
                <a:effectLst/>
                <a:latin typeface="pplxSerif"/>
              </a:rPr>
              <a:t>υπο</a:t>
            </a:r>
            <a:r>
              <a:rPr lang="el-GR" sz="2800" b="0" i="0" dirty="0">
                <a:solidFill>
                  <a:srgbClr val="27251E"/>
                </a:solidFill>
                <a:effectLst/>
                <a:latin typeface="pplxSerif"/>
              </a:rPr>
              <a:t>-δράσεις είναι το ποσοτικό αποτύπωμα: 118 συνολικά παρεμβάσεις σε 4 πυλώνες, κατηγοριοποιημένες ανά στόχο και φορέα υλοποίησης.</a:t>
            </a:r>
          </a:p>
          <a:p>
            <a:pPr algn="l"/>
            <a:br>
              <a:rPr lang="el-GR" sz="2800" dirty="0"/>
            </a:br>
            <a:r>
              <a:rPr lang="el-GR" b="1" i="0" dirty="0">
                <a:solidFill>
                  <a:srgbClr val="27251E"/>
                </a:solidFill>
                <a:effectLst/>
                <a:latin typeface="pplxSerif"/>
              </a:rPr>
              <a:t>Πυλώνας 1 — Προσιτή Πόλη </a:t>
            </a:r>
          </a:p>
          <a:p>
            <a:pPr algn="l"/>
            <a:r>
              <a:rPr lang="el-GR" b="0" i="0" dirty="0">
                <a:solidFill>
                  <a:srgbClr val="27251E"/>
                </a:solidFill>
                <a:effectLst/>
                <a:latin typeface="pplxSerif"/>
              </a:rPr>
              <a:t>Ο πιο «κοινωνικός» πυλώνας. Τρεις κατευθύνσεις:</a:t>
            </a:r>
          </a:p>
          <a:p>
            <a:pPr algn="l"/>
            <a:r>
              <a:rPr lang="el-GR" b="0" i="0" dirty="0">
                <a:solidFill>
                  <a:srgbClr val="27251E"/>
                </a:solidFill>
                <a:effectLst/>
                <a:latin typeface="pplxSerif"/>
              </a:rPr>
              <a:t>Αποτελεσματική &amp; διαφανής διακυβέρνηση: Εστιάζει στη μεταρρύθμιση του ίδιου του Δήμου — </a:t>
            </a:r>
            <a:r>
              <a:rPr lang="el-GR" b="0" i="0" dirty="0" err="1">
                <a:solidFill>
                  <a:srgbClr val="27251E"/>
                </a:solidFill>
                <a:effectLst/>
                <a:latin typeface="pplxSerif"/>
              </a:rPr>
              <a:t>ψηφιοποίηση</a:t>
            </a:r>
            <a:r>
              <a:rPr lang="el-GR" b="0" i="0" dirty="0">
                <a:solidFill>
                  <a:srgbClr val="27251E"/>
                </a:solidFill>
                <a:effectLst/>
                <a:latin typeface="pplxSerif"/>
              </a:rPr>
              <a:t> διαδικασιών, μείωση γραφειοκρατίας, ενίσχυση λογοδοσίας. Η ανθεκτικότητα ξεκινά από την εμπιστοσύνη μεταξύ πολιτών και θεσμών.</a:t>
            </a:r>
          </a:p>
          <a:p>
            <a:pPr algn="l"/>
            <a:r>
              <a:rPr lang="el-GR" b="0" i="0" dirty="0">
                <a:solidFill>
                  <a:srgbClr val="27251E"/>
                </a:solidFill>
                <a:effectLst/>
                <a:latin typeface="pplxSerif"/>
              </a:rPr>
              <a:t>Πολιτικές βασισμένες σε δεδομένα: Η Αθήνα επενδύει σε </a:t>
            </a:r>
            <a:r>
              <a:rPr lang="el-GR" b="0" i="0" dirty="0" err="1">
                <a:solidFill>
                  <a:srgbClr val="27251E"/>
                </a:solidFill>
                <a:effectLst/>
                <a:latin typeface="pplxSerif"/>
              </a:rPr>
              <a:t>data-driven</a:t>
            </a:r>
            <a:r>
              <a:rPr lang="el-GR" b="0" i="0" dirty="0">
                <a:solidFill>
                  <a:srgbClr val="27251E"/>
                </a:solidFill>
                <a:effectLst/>
                <a:latin typeface="pplxSerif"/>
              </a:rPr>
              <a:t> προσέγγιση — συλλογή αστικών δεδομένων, δείκτες παρακολούθησης, αξιολόγηση πολιτικών. Η καινοτομία εδώ είναι η σύνδεση τεχνολογίας με πολιτική απόφαση.</a:t>
            </a:r>
          </a:p>
          <a:p>
            <a:pPr algn="l"/>
            <a:r>
              <a:rPr lang="el-GR" b="0" i="0" dirty="0">
                <a:solidFill>
                  <a:srgbClr val="27251E"/>
                </a:solidFill>
                <a:effectLst/>
                <a:latin typeface="pplxSerif"/>
              </a:rPr>
              <a:t>Ανοιχτά δεδομένα &amp; συνΑθηνά: Το «συνΑθηνά» είναι ένα από τα εμβληματικά έργα — πλατφόρμα συνεργασίας δήμου, πολιτών, επιχειρήσεων και πανεπιστημίων. Η ψηφιακή πολιτική περιλαμβάνει open </a:t>
            </a:r>
            <a:r>
              <a:rPr lang="el-GR" b="0" i="0" dirty="0" err="1">
                <a:solidFill>
                  <a:srgbClr val="27251E"/>
                </a:solidFill>
                <a:effectLst/>
                <a:latin typeface="pplxSerif"/>
              </a:rPr>
              <a:t>data</a:t>
            </a:r>
            <a:r>
              <a:rPr lang="el-GR" b="0" i="0" dirty="0">
                <a:solidFill>
                  <a:srgbClr val="27251E"/>
                </a:solidFill>
                <a:effectLst/>
                <a:latin typeface="pplxSerif"/>
              </a:rPr>
              <a:t> </a:t>
            </a:r>
            <a:r>
              <a:rPr lang="el-GR" b="0" i="0" dirty="0" err="1">
                <a:solidFill>
                  <a:srgbClr val="27251E"/>
                </a:solidFill>
                <a:effectLst/>
                <a:latin typeface="pplxSerif"/>
              </a:rPr>
              <a:t>portal</a:t>
            </a:r>
            <a:r>
              <a:rPr lang="el-GR" b="0" i="0" dirty="0">
                <a:solidFill>
                  <a:srgbClr val="27251E"/>
                </a:solidFill>
                <a:effectLst/>
                <a:latin typeface="pplxSerif"/>
              </a:rPr>
              <a:t>, e-</a:t>
            </a:r>
            <a:r>
              <a:rPr lang="el-GR" b="0" i="0" dirty="0" err="1">
                <a:solidFill>
                  <a:srgbClr val="27251E"/>
                </a:solidFill>
                <a:effectLst/>
                <a:latin typeface="pplxSerif"/>
              </a:rPr>
              <a:t>services</a:t>
            </a:r>
            <a:r>
              <a:rPr lang="el-GR" b="0" i="0" dirty="0">
                <a:solidFill>
                  <a:srgbClr val="27251E"/>
                </a:solidFill>
                <a:effectLst/>
                <a:latin typeface="pplxSerif"/>
              </a:rPr>
              <a:t>, </a:t>
            </a:r>
            <a:r>
              <a:rPr lang="el-GR" b="0" i="0" dirty="0" err="1">
                <a:solidFill>
                  <a:srgbClr val="27251E"/>
                </a:solidFill>
                <a:effectLst/>
                <a:latin typeface="pplxSerif"/>
              </a:rPr>
              <a:t>smart</a:t>
            </a:r>
            <a:r>
              <a:rPr lang="el-GR" b="0" i="0" dirty="0">
                <a:solidFill>
                  <a:srgbClr val="27251E"/>
                </a:solidFill>
                <a:effectLst/>
                <a:latin typeface="pplxSerif"/>
              </a:rPr>
              <a:t> </a:t>
            </a:r>
            <a:r>
              <a:rPr lang="el-GR" b="0" i="0" dirty="0" err="1">
                <a:solidFill>
                  <a:srgbClr val="27251E"/>
                </a:solidFill>
                <a:effectLst/>
                <a:latin typeface="pplxSerif"/>
              </a:rPr>
              <a:t>city</a:t>
            </a:r>
            <a:r>
              <a:rPr lang="el-GR" b="0" i="0" dirty="0">
                <a:solidFill>
                  <a:srgbClr val="27251E"/>
                </a:solidFill>
                <a:effectLst/>
                <a:latin typeface="pplxSerif"/>
              </a:rPr>
              <a:t> εφαρμογές.</a:t>
            </a:r>
            <a:r>
              <a:rPr lang="el-GR" b="0" u="none" strike="noStrike" dirty="0">
                <a:effectLst/>
                <a:latin typeface="Google Sans"/>
              </a:rPr>
              <a:t>  Ένα </a:t>
            </a:r>
            <a:r>
              <a:rPr lang="el-GR" b="1" u="none" strike="noStrike" dirty="0">
                <a:effectLst/>
                <a:latin typeface="Google Sans"/>
              </a:rPr>
              <a:t>open </a:t>
            </a:r>
            <a:r>
              <a:rPr lang="el-GR" b="1" u="none" strike="noStrike" dirty="0" err="1">
                <a:effectLst/>
                <a:latin typeface="Google Sans"/>
              </a:rPr>
              <a:t>data</a:t>
            </a:r>
            <a:r>
              <a:rPr lang="el-GR" b="1" u="none" strike="noStrike" dirty="0">
                <a:effectLst/>
                <a:latin typeface="Google Sans"/>
              </a:rPr>
              <a:t> </a:t>
            </a:r>
            <a:r>
              <a:rPr lang="el-GR" b="1" u="none" strike="noStrike" dirty="0" err="1">
                <a:effectLst/>
                <a:latin typeface="Google Sans"/>
              </a:rPr>
              <a:t>portal</a:t>
            </a:r>
            <a:r>
              <a:rPr lang="el-GR" b="1" u="none" strike="noStrike" dirty="0">
                <a:effectLst/>
                <a:latin typeface="Google Sans"/>
              </a:rPr>
              <a:t> (πύλη ανοιχτών δεδομένων)</a:t>
            </a:r>
            <a:r>
              <a:rPr lang="el-GR" dirty="0"/>
              <a:t> είναι μια διαδικτυακή πλατφόρμα που παρέχει ελεύθερη πρόσβαση, χρήση και επαναχρησιμοποίηση δεδομένων, κυρίως από δημόσιους φορείς. Λειτουργεί ως κεντρικό σημείο αναζήτησης, συλλογής και διάθεσης πληροφοριών σε </a:t>
            </a:r>
            <a:r>
              <a:rPr lang="el-GR" dirty="0" err="1"/>
              <a:t>μηχαναγνώσιμη</a:t>
            </a:r>
            <a:r>
              <a:rPr lang="el-GR" dirty="0"/>
              <a:t> μορφή, επιτρέποντας σε πολίτες και επιχειρήσεις να αξιοποιήσουν τα δεδομένα για διάφορους σκοπούς. </a:t>
            </a:r>
          </a:p>
          <a:p>
            <a:pPr algn="l"/>
            <a:r>
              <a:rPr lang="el-GR" b="1" i="0" dirty="0">
                <a:solidFill>
                  <a:srgbClr val="27251E"/>
                </a:solidFill>
                <a:effectLst/>
                <a:latin typeface="pplxSerif"/>
              </a:rPr>
              <a:t>Πυλώνας 2 — Πράσινη Πόλη </a:t>
            </a:r>
          </a:p>
          <a:p>
            <a:pPr algn="l"/>
            <a:r>
              <a:rPr lang="el-GR" b="0" i="0" dirty="0">
                <a:solidFill>
                  <a:srgbClr val="27251E"/>
                </a:solidFill>
                <a:effectLst/>
                <a:latin typeface="pplxSerif"/>
              </a:rPr>
              <a:t>Ο πιο άμεσα συνδεδεμένος με την κλιματική ανθεκτικότητα:</a:t>
            </a:r>
          </a:p>
          <a:p>
            <a:pPr algn="l"/>
            <a:r>
              <a:rPr lang="el-GR" b="0" i="0" dirty="0">
                <a:solidFill>
                  <a:srgbClr val="27251E"/>
                </a:solidFill>
                <a:effectLst/>
                <a:latin typeface="pplxSerif"/>
              </a:rPr>
              <a:t>Πράσινη &amp; μπλε υποδομή στον αστικό ιστό: Αστικό πράσινο, </a:t>
            </a:r>
            <a:r>
              <a:rPr lang="el-GR" b="0" i="0" dirty="0" err="1">
                <a:solidFill>
                  <a:srgbClr val="27251E"/>
                </a:solidFill>
                <a:effectLst/>
                <a:latin typeface="pplxSerif"/>
              </a:rPr>
              <a:t>αποσκυρόδεμα</a:t>
            </a:r>
            <a:r>
              <a:rPr lang="el-GR" b="0" i="0" dirty="0">
                <a:solidFill>
                  <a:srgbClr val="27251E"/>
                </a:solidFill>
                <a:effectLst/>
                <a:latin typeface="pplxSerif"/>
              </a:rPr>
              <a:t> επιφανειών, εισαγωγή νερού στον αστικό σχεδιασμό. Τα έργα NCFF/EIB (Λυκαβηττός, πράσινοι διάδρομοι, Ακαδημία Πλάτωνος, Λαμπρινή) είναι η υλοποίηση αυτού του πυλώνα.</a:t>
            </a:r>
          </a:p>
          <a:p>
            <a:pPr algn="l"/>
            <a:r>
              <a:rPr lang="el-GR" b="0" i="0" dirty="0">
                <a:solidFill>
                  <a:srgbClr val="27251E"/>
                </a:solidFill>
                <a:effectLst/>
                <a:latin typeface="pplxSerif"/>
              </a:rPr>
              <a:t>Βιώσιμη κινητικότητα: </a:t>
            </a:r>
            <a:r>
              <a:rPr lang="el-GR" b="0" i="0" dirty="0" err="1">
                <a:solidFill>
                  <a:srgbClr val="27251E"/>
                </a:solidFill>
                <a:effectLst/>
                <a:latin typeface="pplxSerif"/>
              </a:rPr>
              <a:t>Ποδηλατόδρομοι</a:t>
            </a:r>
            <a:r>
              <a:rPr lang="el-GR" b="0" i="0" dirty="0">
                <a:solidFill>
                  <a:srgbClr val="27251E"/>
                </a:solidFill>
                <a:effectLst/>
                <a:latin typeface="pplxSerif"/>
              </a:rPr>
              <a:t>, πεζόδρομοι, ηλεκτρικές συνδέσεις, ενίσχυση ΜΜΜ. Η κινητικότητα εδώ αντιμετωπίζεται και ως ζήτημα ανθεκτικότητας: αν οι δρόμοι καταρρεύσουν,  να υπάρχουν εναλλακτικές;</a:t>
            </a:r>
          </a:p>
          <a:p>
            <a:pPr algn="l"/>
            <a:r>
              <a:rPr lang="el-GR" b="0" i="0" dirty="0">
                <a:solidFill>
                  <a:srgbClr val="27251E"/>
                </a:solidFill>
                <a:effectLst/>
                <a:latin typeface="pplxSerif"/>
              </a:rPr>
              <a:t>C40 </a:t>
            </a:r>
            <a:r>
              <a:rPr lang="el-GR" b="0" i="0" dirty="0" err="1">
                <a:solidFill>
                  <a:srgbClr val="27251E"/>
                </a:solidFill>
                <a:effectLst/>
                <a:latin typeface="pplxSerif"/>
              </a:rPr>
              <a:t>Cities</a:t>
            </a:r>
            <a:r>
              <a:rPr lang="el-GR" b="0" i="0" dirty="0">
                <a:solidFill>
                  <a:srgbClr val="27251E"/>
                </a:solidFill>
                <a:effectLst/>
                <a:latin typeface="pplxSerif"/>
              </a:rPr>
              <a:t> &amp; κλιματικό σχέδιο δράσης: Η Αθήνα είναι μέλος του C40, του παγκόσμιου δικτύου πόλεων για το κλίμα. Αυτό δεσμεύει την πόλη σε συγκεκριμένους στόχους μείωσης εκπομπών και κλιματικής προσαρμογής.</a:t>
            </a:r>
            <a:r>
              <a:rPr lang="el-GR" b="0" u="none" strike="noStrike" dirty="0">
                <a:effectLst/>
                <a:latin typeface="Google Sans"/>
              </a:rPr>
              <a:t> (Το </a:t>
            </a:r>
            <a:r>
              <a:rPr lang="el-GR" b="1" u="none" strike="noStrike" dirty="0">
                <a:effectLst/>
                <a:latin typeface="Google Sans"/>
                <a:hlinkClick r:id="rId3"/>
              </a:rPr>
              <a:t>C40 </a:t>
            </a:r>
            <a:r>
              <a:rPr lang="el-GR" b="1" u="none" strike="noStrike" dirty="0" err="1">
                <a:effectLst/>
                <a:latin typeface="Google Sans"/>
                <a:hlinkClick r:id="rId3"/>
              </a:rPr>
              <a:t>Cities</a:t>
            </a:r>
            <a:r>
              <a:rPr lang="el-GR" b="1" u="none" strike="noStrike" dirty="0">
                <a:effectLst/>
                <a:latin typeface="Google Sans"/>
                <a:hlinkClick r:id="rId3"/>
              </a:rPr>
              <a:t> </a:t>
            </a:r>
            <a:r>
              <a:rPr lang="el-GR" b="1" u="none" strike="noStrike" dirty="0" err="1">
                <a:effectLst/>
                <a:latin typeface="Google Sans"/>
                <a:hlinkClick r:id="rId3"/>
              </a:rPr>
              <a:t>Climate</a:t>
            </a:r>
            <a:r>
              <a:rPr lang="el-GR" b="1" u="none" strike="noStrike" dirty="0">
                <a:effectLst/>
                <a:latin typeface="Google Sans"/>
                <a:hlinkClick r:id="rId3"/>
              </a:rPr>
              <a:t> </a:t>
            </a:r>
            <a:r>
              <a:rPr lang="el-GR" b="1" u="none" strike="noStrike" dirty="0" err="1">
                <a:effectLst/>
                <a:latin typeface="Google Sans"/>
                <a:hlinkClick r:id="rId3"/>
              </a:rPr>
              <a:t>Leadership</a:t>
            </a:r>
            <a:r>
              <a:rPr lang="el-GR" b="1" u="none" strike="noStrike" dirty="0">
                <a:effectLst/>
                <a:latin typeface="Google Sans"/>
                <a:hlinkClick r:id="rId3"/>
              </a:rPr>
              <a:t> </a:t>
            </a:r>
            <a:r>
              <a:rPr lang="el-GR" b="1" u="none" strike="noStrike" dirty="0" err="1">
                <a:effectLst/>
                <a:latin typeface="Google Sans"/>
                <a:hlinkClick r:id="rId3"/>
              </a:rPr>
              <a:t>Group</a:t>
            </a:r>
            <a:r>
              <a:rPr lang="el-GR" dirty="0"/>
              <a:t> (Ομάδα Ηγεσίας για το Κλίμα των Πόλεων C40) είναι ένα παγκόσμιο δίκτυο σχεδόν 100 μεγάλων πόλεων (</a:t>
            </a:r>
            <a:r>
              <a:rPr lang="el-GR" dirty="0" err="1"/>
              <a:t>μεγαλοπόλεων</a:t>
            </a:r>
            <a:r>
              <a:rPr lang="el-GR" dirty="0"/>
              <a:t>) που συνεργάζονται για την ανάληψη επείγουσας δράσης κατά της κλιματικής αλλαγής. Στόχος τους είναι η δραστική μείωση των εκπομπών αερίων του θερμοκηπίου και η προώθηση βιώσιμης ανάπτυξης, με έμφαση στη δίκαιη μετάβαση)</a:t>
            </a:r>
          </a:p>
          <a:p>
            <a:pPr algn="l"/>
            <a:r>
              <a:rPr lang="el-GR" b="1" i="0" dirty="0">
                <a:solidFill>
                  <a:srgbClr val="27251E"/>
                </a:solidFill>
                <a:effectLst/>
                <a:latin typeface="pplxSerif"/>
              </a:rPr>
              <a:t>Πυλώνας 3 Προνοητική Πόλη </a:t>
            </a:r>
          </a:p>
          <a:p>
            <a:pPr algn="l"/>
            <a:r>
              <a:rPr lang="el-GR" b="0" i="0" dirty="0">
                <a:solidFill>
                  <a:srgbClr val="27251E"/>
                </a:solidFill>
                <a:effectLst/>
                <a:latin typeface="pplxSerif"/>
              </a:rPr>
              <a:t>Ο πιο «θεσμικός» πυλώνας — αφορά στην ετοιμότητα πριν την κρίση:</a:t>
            </a:r>
          </a:p>
          <a:p>
            <a:pPr algn="l"/>
            <a:r>
              <a:rPr lang="el-GR" b="0" i="0" dirty="0">
                <a:solidFill>
                  <a:srgbClr val="27251E"/>
                </a:solidFill>
                <a:effectLst/>
                <a:latin typeface="pplxSerif"/>
              </a:rPr>
              <a:t>Σχέδια ετοιμότητας για κρίσεις: Πρωτόκολλα, σχέδια εκτάκτου ανάγκης, εκπαίδευση στελεχών. Ακριβώς αυτό που έλειπε από τον Βόλο πριν τον </a:t>
            </a:r>
            <a:r>
              <a:rPr lang="el-GR" b="0" i="0" dirty="0" err="1">
                <a:solidFill>
                  <a:srgbClr val="27251E"/>
                </a:solidFill>
                <a:effectLst/>
                <a:latin typeface="pplxSerif"/>
              </a:rPr>
              <a:t>Daniel</a:t>
            </a:r>
            <a:r>
              <a:rPr lang="el-GR" b="0" i="0" dirty="0">
                <a:solidFill>
                  <a:srgbClr val="27251E"/>
                </a:solidFill>
                <a:effectLst/>
                <a:latin typeface="pplxSerif"/>
              </a:rPr>
              <a:t>.</a:t>
            </a:r>
          </a:p>
          <a:p>
            <a:pPr algn="l"/>
            <a:r>
              <a:rPr lang="el-GR" b="0" i="0" dirty="0">
                <a:solidFill>
                  <a:srgbClr val="27251E"/>
                </a:solidFill>
                <a:effectLst/>
                <a:latin typeface="pplxSerif"/>
              </a:rPr>
              <a:t>Ενίσχυση τοπικών κοινοτήτων: Ενδυνάμωση γειτονιών ώστε να είναι αυτόνομες σε κρίση — τοπικά κέντρα αρωγής, εθελοντικά δίκτυα, σχέδια γειτονιάς.</a:t>
            </a:r>
          </a:p>
          <a:p>
            <a:pPr algn="l"/>
            <a:r>
              <a:rPr lang="el-GR" b="0" i="0" dirty="0">
                <a:solidFill>
                  <a:srgbClr val="27251E"/>
                </a:solidFill>
                <a:effectLst/>
                <a:latin typeface="pplxSerif"/>
              </a:rPr>
              <a:t>Απόσυρση παλαιών κτιρίων — μείζον έργο ανθεκτικότητας: Αυτό είναι ένα από τα πιο φιλόδοξα και συγκρουσιακά έργα. Η Αθήνα έχει χιλιάδες επισφαλή κτίρια (σεισμική ευπάθεια, ενεργειακή αναποτελεσματικότητα). Αλλά  η απόσυρσή τους απαιτεί νομοθετικές αλλαγές, αποζημιώσεις και κοινωνική συναίνεση.</a:t>
            </a:r>
          </a:p>
          <a:p>
            <a:pPr algn="l"/>
            <a:r>
              <a:rPr lang="el-GR" b="1" i="0" dirty="0">
                <a:solidFill>
                  <a:srgbClr val="27251E"/>
                </a:solidFill>
                <a:effectLst/>
                <a:latin typeface="pplxSerif"/>
              </a:rPr>
              <a:t>Πυλώνας 4 — Ζωντανή Πόλη </a:t>
            </a:r>
          </a:p>
          <a:p>
            <a:pPr algn="l"/>
            <a:r>
              <a:rPr lang="el-GR" b="0" i="0" dirty="0">
                <a:solidFill>
                  <a:srgbClr val="27251E"/>
                </a:solidFill>
                <a:effectLst/>
                <a:latin typeface="pplxSerif"/>
              </a:rPr>
              <a:t>Ο πιο «πολιτισμικός» — αφορά στη διατήρηση της αστικής ψυχής:</a:t>
            </a:r>
          </a:p>
          <a:p>
            <a:pPr algn="l"/>
            <a:r>
              <a:rPr lang="el-GR" b="0" i="0" dirty="0">
                <a:solidFill>
                  <a:srgbClr val="27251E"/>
                </a:solidFill>
                <a:effectLst/>
                <a:latin typeface="pplxSerif"/>
              </a:rPr>
              <a:t>Ταυτότητα &amp; δημιουργικότητα: Η Αθήνα ως κέντρο δημιουργικών βιομηχανιών, πολιτισμού, νέων. Η πολιτισμική ανθεκτικότητα — αναδεικνύεται από την ικανότητα μιας πόλης να διατηρεί την ταυτότητά της υπό πίεση — αποτελεί σήμερα αναγνωρισμένη διάσταση του πεδίου.</a:t>
            </a:r>
          </a:p>
          <a:p>
            <a:pPr algn="l"/>
            <a:r>
              <a:rPr lang="el-GR" b="0" i="0" dirty="0">
                <a:solidFill>
                  <a:srgbClr val="27251E"/>
                </a:solidFill>
                <a:effectLst/>
                <a:latin typeface="pplxSerif"/>
              </a:rPr>
              <a:t>Αστικοί διάδρομοι &amp; πράσινοι πολιτιστικοί διάδρομοι: Συνδέουν αρχαιολογικούς χώρους, γειτονιές, πάρκα σε ένα ενιαίο δίκτυο — ταυτόχρονα έργο πολιτισμού, κινητικότητας και πράσινης υποδομής.</a:t>
            </a:r>
          </a:p>
          <a:p>
            <a:pPr algn="l"/>
            <a:r>
              <a:rPr lang="el-GR" b="0" i="0" dirty="0">
                <a:solidFill>
                  <a:srgbClr val="27251E"/>
                </a:solidFill>
                <a:effectLst/>
                <a:latin typeface="pplxSerif"/>
              </a:rPr>
              <a:t>Πρόγραμμα κοινωνικής κατοικίας: Η Αθήνα αντιμετωπίζει οξύτατο πρόβλημα στεγαστικής κρίσης (</a:t>
            </a:r>
            <a:r>
              <a:rPr lang="el-GR" b="0" i="0" dirty="0" err="1">
                <a:solidFill>
                  <a:srgbClr val="27251E"/>
                </a:solidFill>
                <a:effectLst/>
                <a:latin typeface="pplxSerif"/>
              </a:rPr>
              <a:t>Airbnb</a:t>
            </a:r>
            <a:r>
              <a:rPr lang="el-GR" b="0" i="0" dirty="0">
                <a:solidFill>
                  <a:srgbClr val="27251E"/>
                </a:solidFill>
                <a:effectLst/>
                <a:latin typeface="pplxSerif"/>
              </a:rPr>
              <a:t>, </a:t>
            </a:r>
            <a:r>
              <a:rPr lang="el-GR" b="0" i="0" dirty="0" err="1">
                <a:solidFill>
                  <a:srgbClr val="27251E"/>
                </a:solidFill>
                <a:effectLst/>
                <a:latin typeface="pplxSerif"/>
              </a:rPr>
              <a:t>τουριστικοποίηση</a:t>
            </a:r>
            <a:r>
              <a:rPr lang="el-GR" b="0" i="0" dirty="0">
                <a:solidFill>
                  <a:srgbClr val="27251E"/>
                </a:solidFill>
                <a:effectLst/>
                <a:latin typeface="pplxSerif"/>
              </a:rPr>
              <a:t>, ακρίβεια). Η κοινωνική κατοικία εδώ τοποθετείται ως παράγοντας ανθεκτικότητας — χωρίς κατοίκους, δεν υπάρχει πόλη.</a:t>
            </a:r>
          </a:p>
          <a:p>
            <a:pPr algn="l"/>
            <a:r>
              <a:rPr lang="el-GR" b="1" i="0" dirty="0">
                <a:solidFill>
                  <a:srgbClr val="27251E"/>
                </a:solidFill>
                <a:effectLst/>
                <a:latin typeface="pplxSerif"/>
              </a:rPr>
              <a:t>Η Λογική των 4 Πυλώνων ως Σύνολο</a:t>
            </a:r>
          </a:p>
          <a:p>
            <a:pPr algn="l"/>
            <a:r>
              <a:rPr lang="el-GR" b="0" i="0" dirty="0">
                <a:solidFill>
                  <a:srgbClr val="27251E"/>
                </a:solidFill>
                <a:effectLst/>
                <a:latin typeface="pplxSerif"/>
              </a:rPr>
              <a:t>Αυτό που κάνει τη Στρατηγική 2030 ενδιαφέρουσα θεωρητικά είναι ότι αρνείται να διαχωρίσει κλιματική, κοινωνική και θεσμική ανθεκτικότητα. Οι 4 πυλώνες λειτουργούν αλληλεξαρτώμενα: δεν μπορεί να υπάρξει Πράσινη Πόλη χωρίς Προσιτή Πόλη (κοινωνική δικαιοσύνη), ούτε Προνοητική Πόλη χωρίς Ζωντανή Πόλη (κοινωνική συνοχή που κρατά την πόλη λειτουργική σε κρίση).</a:t>
            </a:r>
          </a:p>
          <a:p>
            <a:br>
              <a:rPr lang="el-GR" dirty="0"/>
            </a:br>
            <a:br>
              <a:rPr lang="el-GR" dirty="0"/>
            </a:b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resilientcitiesnetwork.org/downloadable_resources/Network/Athens-Resilience-Strategy-English.pdf"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synathina.gr/synathina/why/" TargetMode="External"/><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hyperlink" Target="https://resilientcitiesnetwork.org/downloadable_resources/Network/Athens-Resilience-Strategy-English.pdf"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resilientcitiesnetwork.org/downloadable_resources/Network/Athens-Resilience-Strategy-English.pdf" TargetMode="External"/><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hyperlink" Target="https://resilientcitiesnetwork.org/downloadable_resources/Network/Athens-Resilience-Strategy-English.pdf" TargetMode="External"/><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hyperlink" Target="https://resilientcitiesnetwork.org/downloadable_resources/Network/Athens-Resilience-Strategy-English.pdf" TargetMode="External"/><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hyperlink" Target="https://www.eib.org/en/projects/all/20180050" TargetMode="External"/><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hyperlink" Target="https://citiesclimatefinance.org/financial-instruments/cases/adaptation_investments_financed_via_a_natural_capital_finance_facility_in_athens_greece" TargetMode="External"/><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hyperlink" Target="https://www.eib.org/en/stories/athens-climate-adaptation" TargetMode="External"/><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hyperlink" Target="https://resilientcitiesnetwork.org/downloadable_resources/Network/Athens-Resilience-Strategy-English.pdf" TargetMode="External"/><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hyperlink" Target="https://www.eib.org/en/stories/athens-climate-adaptation" TargetMode="External"/><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hyperlink" Target="https://resilientcitiesnetwork.org/downloadable_resources/Network/Athens-Resilience-Strategy-English.pdf" TargetMode="External"/><Relationship Id="rId2" Type="http://schemas.openxmlformats.org/officeDocument/2006/relationships/notesSlide" Target="../notesSlides/notesSlide24.xml"/><Relationship Id="rId1" Type="http://schemas.openxmlformats.org/officeDocument/2006/relationships/slideLayout" Target="../slideLayouts/slideLayout1.xml"/><Relationship Id="rId5" Type="http://schemas.openxmlformats.org/officeDocument/2006/relationships/hyperlink" Target="https://www.eib.org/en/projects/all/20180050" TargetMode="External"/><Relationship Id="rId4" Type="http://schemas.openxmlformats.org/officeDocument/2006/relationships/hyperlink" Target="https://www.eib.org/en/stories/athens-climate-adaptation"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resilientcitiesnetwork.org/urban_resilience/"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resilientcitiesnetwork.org/downloadable_resources/Network/Athens-Resilience-Strategy-English.pdf"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s://www.eib.org/en/stories/athens-climate-adaptation" TargetMode="External"/><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https://www.nature.com/articles/s41598-017-11407-6" TargetMode="External"/><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s://resilientcitiesnetwork.org/downloadable_resources/Network/Athens-Resilience-Strategy-English.pdf" TargetMode="External"/><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hyperlink" Target="https://resilientcitiesnetwork.org/downloadable_resources/Network/Athens-Resilience-Strategy-English.pdf" TargetMode="External"/><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sp>
        <p:nvSpPr>
          <p:cNvPr id="2" name="Shape 0"/>
          <p:cNvSpPr/>
          <p:nvPr/>
        </p:nvSpPr>
        <p:spPr>
          <a:xfrm>
            <a:off x="0" y="0"/>
            <a:ext cx="12192000" cy="6858000"/>
          </a:xfrm>
          <a:prstGeom prst="rect">
            <a:avLst/>
          </a:prstGeom>
          <a:solidFill>
            <a:srgbClr val="1A2B3C"/>
          </a:solidFill>
          <a:ln w="12700">
            <a:solidFill>
              <a:srgbClr val="1A2B3C"/>
            </a:solidFill>
            <a:prstDash val="solid"/>
          </a:ln>
        </p:spPr>
      </p:sp>
      <p:sp>
        <p:nvSpPr>
          <p:cNvPr id="3" name="Shape 1"/>
          <p:cNvSpPr/>
          <p:nvPr/>
        </p:nvSpPr>
        <p:spPr>
          <a:xfrm>
            <a:off x="0" y="0"/>
            <a:ext cx="3840480" cy="5486400"/>
          </a:xfrm>
          <a:prstGeom prst="rect">
            <a:avLst/>
          </a:prstGeom>
          <a:solidFill>
            <a:srgbClr val="2C6E49"/>
          </a:solidFill>
          <a:ln w="12700">
            <a:solidFill>
              <a:srgbClr val="2C6E49"/>
            </a:solidFill>
            <a:prstDash val="solid"/>
          </a:ln>
        </p:spPr>
      </p:sp>
      <p:sp>
        <p:nvSpPr>
          <p:cNvPr id="4" name="Text 2"/>
          <p:cNvSpPr/>
          <p:nvPr/>
        </p:nvSpPr>
        <p:spPr>
          <a:xfrm>
            <a:off x="320040" y="457200"/>
            <a:ext cx="3200400" cy="2194560"/>
          </a:xfrm>
          <a:prstGeom prst="rect">
            <a:avLst/>
          </a:prstGeom>
          <a:noFill/>
          <a:ln/>
        </p:spPr>
        <p:txBody>
          <a:bodyPr wrap="square" rtlCol="0" anchor="t"/>
          <a:lstStyle/>
          <a:p>
            <a:pPr marL="0" indent="0">
              <a:buNone/>
            </a:pPr>
            <a:r>
              <a:rPr lang="en-US" sz="3000" b="1" dirty="0">
                <a:solidFill>
                  <a:srgbClr val="FFFFFF"/>
                </a:solidFill>
                <a:latin typeface="Calibri" pitchFamily="34" charset="0"/>
                <a:ea typeface="Calibri" pitchFamily="34" charset="-122"/>
                <a:cs typeface="Calibri" pitchFamily="34" charset="-120"/>
              </a:rPr>
              <a:t>Ανθεκτικότητα</a:t>
            </a:r>
            <a:endParaRPr lang="en-US" sz="3000" dirty="0"/>
          </a:p>
          <a:p>
            <a:pPr marL="0" indent="0">
              <a:buNone/>
            </a:pPr>
            <a:r>
              <a:rPr lang="en-US" sz="3000" b="1" dirty="0">
                <a:solidFill>
                  <a:srgbClr val="FFFFFF"/>
                </a:solidFill>
                <a:latin typeface="Calibri" pitchFamily="34" charset="0"/>
                <a:ea typeface="Calibri" pitchFamily="34" charset="-122"/>
                <a:cs typeface="Calibri" pitchFamily="34" charset="-120"/>
              </a:rPr>
              <a:t>Μεγάλων Αστικών</a:t>
            </a:r>
            <a:endParaRPr lang="en-US" sz="3000" dirty="0"/>
          </a:p>
          <a:p>
            <a:pPr marL="0" indent="0">
              <a:buNone/>
            </a:pPr>
            <a:r>
              <a:rPr lang="en-US" sz="3000" b="1" dirty="0">
                <a:solidFill>
                  <a:srgbClr val="FFFFFF"/>
                </a:solidFill>
                <a:latin typeface="Calibri" pitchFamily="34" charset="0"/>
                <a:ea typeface="Calibri" pitchFamily="34" charset="-122"/>
                <a:cs typeface="Calibri" pitchFamily="34" charset="-120"/>
              </a:rPr>
              <a:t>Περιοχών</a:t>
            </a:r>
            <a:endParaRPr lang="en-US" sz="3000" dirty="0"/>
          </a:p>
        </p:txBody>
      </p:sp>
      <p:sp>
        <p:nvSpPr>
          <p:cNvPr id="5" name="Text 3"/>
          <p:cNvSpPr/>
          <p:nvPr/>
        </p:nvSpPr>
        <p:spPr>
          <a:xfrm>
            <a:off x="320040" y="2743200"/>
            <a:ext cx="3200400" cy="502920"/>
          </a:xfrm>
          <a:prstGeom prst="rect">
            <a:avLst/>
          </a:prstGeom>
          <a:noFill/>
          <a:ln/>
        </p:spPr>
        <p:txBody>
          <a:bodyPr wrap="square" rtlCol="0" anchor="ctr"/>
          <a:lstStyle/>
          <a:p>
            <a:pPr marL="0" indent="0">
              <a:buNone/>
            </a:pPr>
            <a:r>
              <a:rPr lang="en-US" sz="1600" i="1" dirty="0">
                <a:solidFill>
                  <a:srgbClr val="FFFFFF"/>
                </a:solidFill>
                <a:latin typeface="Calibri" pitchFamily="34" charset="0"/>
                <a:ea typeface="Calibri" pitchFamily="34" charset="-122"/>
                <a:cs typeface="Calibri" pitchFamily="34" charset="-120"/>
              </a:rPr>
              <a:t>Η Περίπτωση της Αθήνας</a:t>
            </a:r>
            <a:endParaRPr lang="en-US" sz="1600" dirty="0"/>
          </a:p>
        </p:txBody>
      </p:sp>
      <p:sp>
        <p:nvSpPr>
          <p:cNvPr id="6" name="Shape 4"/>
          <p:cNvSpPr/>
          <p:nvPr/>
        </p:nvSpPr>
        <p:spPr>
          <a:xfrm>
            <a:off x="320040" y="3291840"/>
            <a:ext cx="2560320" cy="36576"/>
          </a:xfrm>
          <a:prstGeom prst="rect">
            <a:avLst/>
          </a:prstGeom>
          <a:solidFill>
            <a:srgbClr val="FFFFFF"/>
          </a:solidFill>
          <a:ln w="12700">
            <a:solidFill>
              <a:srgbClr val="FFFFFF"/>
            </a:solidFill>
            <a:prstDash val="solid"/>
          </a:ln>
        </p:spPr>
      </p:sp>
      <p:sp>
        <p:nvSpPr>
          <p:cNvPr id="7" name="Text 5"/>
          <p:cNvSpPr/>
          <p:nvPr/>
        </p:nvSpPr>
        <p:spPr>
          <a:xfrm>
            <a:off x="320040" y="3429000"/>
            <a:ext cx="3200400" cy="731520"/>
          </a:xfrm>
          <a:prstGeom prst="rect">
            <a:avLst/>
          </a:prstGeom>
          <a:noFill/>
          <a:ln/>
        </p:spPr>
        <p:txBody>
          <a:bodyPr wrap="square" rtlCol="0" anchor="ctr"/>
          <a:lstStyle/>
          <a:p>
            <a:pPr marL="0" indent="0">
              <a:buNone/>
            </a:pPr>
            <a:r>
              <a:rPr lang="en-US" sz="1100" dirty="0">
                <a:solidFill>
                  <a:srgbClr val="C8E6D4"/>
                </a:solidFill>
                <a:latin typeface="Calibri" pitchFamily="34" charset="0"/>
                <a:ea typeface="Calibri" pitchFamily="34" charset="-122"/>
                <a:cs typeface="Calibri" pitchFamily="34" charset="-120"/>
              </a:rPr>
              <a:t>Θερμική νησίδα · Πράσινη &amp; μπλε υποδομή</a:t>
            </a:r>
            <a:endParaRPr lang="en-US" sz="1100" dirty="0"/>
          </a:p>
          <a:p>
            <a:pPr marL="0" indent="0">
              <a:buNone/>
            </a:pPr>
            <a:r>
              <a:rPr lang="en-US" sz="1100" dirty="0">
                <a:solidFill>
                  <a:srgbClr val="C8E6D4"/>
                </a:solidFill>
                <a:latin typeface="Calibri" pitchFamily="34" charset="0"/>
                <a:ea typeface="Calibri" pitchFamily="34" charset="-122"/>
                <a:cs typeface="Calibri" pitchFamily="34" charset="-120"/>
              </a:rPr>
              <a:t>Στρατηγική 2030 · Μητροπολιτική διακυβέρνηση</a:t>
            </a:r>
            <a:endParaRPr lang="en-US" sz="1100" dirty="0"/>
          </a:p>
        </p:txBody>
      </p:sp>
      <p:sp>
        <p:nvSpPr>
          <p:cNvPr id="9" name="Text 7"/>
          <p:cNvSpPr/>
          <p:nvPr/>
        </p:nvSpPr>
        <p:spPr>
          <a:xfrm>
            <a:off x="4114800" y="5120640"/>
            <a:ext cx="7132320" cy="274320"/>
          </a:xfrm>
          <a:prstGeom prst="rect">
            <a:avLst/>
          </a:prstGeom>
          <a:noFill/>
          <a:ln/>
        </p:spPr>
        <p:txBody>
          <a:bodyPr wrap="square" rtlCol="0" anchor="ctr"/>
          <a:lstStyle/>
          <a:p>
            <a:pPr marL="0" indent="0" algn="r">
              <a:buNone/>
            </a:pPr>
            <a:r>
              <a:rPr lang="en-US" sz="1700" dirty="0">
                <a:solidFill>
                  <a:srgbClr val="5A5A5A"/>
                </a:solidFill>
                <a:latin typeface="Calibri" pitchFamily="34" charset="0"/>
                <a:ea typeface="Calibri" pitchFamily="34" charset="-122"/>
                <a:cs typeface="Calibri" pitchFamily="34" charset="-120"/>
              </a:rPr>
              <a:t>Πηγή: </a:t>
            </a:r>
            <a:r>
              <a:rPr lang="en-US" sz="1700" u="sng" dirty="0">
                <a:solidFill>
                  <a:srgbClr val="5A5A5A"/>
                </a:solidFill>
                <a:latin typeface="Calibri" pitchFamily="34" charset="0"/>
                <a:ea typeface="Calibri" pitchFamily="34" charset="-122"/>
                <a:cs typeface="Calibri" pitchFamily="34" charset="-120"/>
                <a:hlinkClick r:id="rId3">
                  <a:extLst>
                    <a:ext uri="{A12FA001-AC4F-418D-AE19-62706E023703}">
                      <ahyp:hlinkClr xmlns:ahyp="http://schemas.microsoft.com/office/drawing/2018/hyperlinkcolor" val="tx"/>
                    </a:ext>
                  </a:extLst>
                </a:hlinkClick>
              </a:rPr>
              <a:t>Στρατηγική Ανθεκτικότητας Αθήνας 2030</a:t>
            </a:r>
            <a:endParaRPr lang="en-US" sz="1700" dirty="0"/>
          </a:p>
        </p:txBody>
      </p:sp>
      <p:sp>
        <p:nvSpPr>
          <p:cNvPr id="10" name="Text 3">
            <a:extLst>
              <a:ext uri="{FF2B5EF4-FFF2-40B4-BE49-F238E27FC236}">
                <a16:creationId xmlns:a16="http://schemas.microsoft.com/office/drawing/2014/main" id="{DC4E777E-B24C-4EB0-AB30-875FB5474C98}"/>
              </a:ext>
            </a:extLst>
          </p:cNvPr>
          <p:cNvSpPr/>
          <p:nvPr/>
        </p:nvSpPr>
        <p:spPr>
          <a:xfrm>
            <a:off x="1205972" y="5670619"/>
            <a:ext cx="8332256" cy="320129"/>
          </a:xfrm>
          <a:prstGeom prst="rect">
            <a:avLst/>
          </a:prstGeom>
          <a:noFill/>
          <a:ln/>
        </p:spPr>
        <p:txBody>
          <a:bodyPr wrap="square" lIns="0" tIns="0" rIns="0" bIns="0" rtlCol="0" anchor="t"/>
          <a:lstStyle/>
          <a:p>
            <a:pPr marL="0" indent="0" algn="ctr">
              <a:lnSpc>
                <a:spcPts val="2520"/>
              </a:lnSpc>
              <a:buNone/>
            </a:pPr>
            <a:r>
              <a:rPr lang="el-GR" sz="1800" b="0" i="0" u="none" strike="noStrike" baseline="0" dirty="0">
                <a:solidFill>
                  <a:schemeClr val="bg1"/>
                </a:solidFill>
                <a:latin typeface="CIDFont+F2"/>
              </a:rPr>
              <a:t>Όλγα-Ελένη </a:t>
            </a:r>
            <a:r>
              <a:rPr lang="el-GR" sz="1800" b="0" i="0" u="none" strike="noStrike" baseline="0" dirty="0" err="1">
                <a:solidFill>
                  <a:schemeClr val="bg1"/>
                </a:solidFill>
                <a:latin typeface="CIDFont+F2"/>
              </a:rPr>
              <a:t>Αστάρα</a:t>
            </a:r>
            <a:r>
              <a:rPr lang="el-GR" sz="1800" b="0" i="0" u="none" strike="noStrike" baseline="0" dirty="0">
                <a:solidFill>
                  <a:schemeClr val="bg1"/>
                </a:solidFill>
                <a:latin typeface="CIDFont+F2"/>
              </a:rPr>
              <a:t>, </a:t>
            </a:r>
            <a:r>
              <a:rPr lang="el-GR" sz="1800" b="0" i="0" u="none" strike="noStrike" baseline="0" dirty="0" err="1">
                <a:solidFill>
                  <a:schemeClr val="bg1"/>
                </a:solidFill>
                <a:latin typeface="CIDFont+F3"/>
              </a:rPr>
              <a:t>Αναπλ</a:t>
            </a:r>
            <a:r>
              <a:rPr lang="el-GR" sz="1800" b="0" i="0" u="none" strike="noStrike" baseline="0" dirty="0">
                <a:solidFill>
                  <a:schemeClr val="bg1"/>
                </a:solidFill>
                <a:latin typeface="CIDFont+F3"/>
              </a:rPr>
              <a:t>. Καθηγήτρια Πανεπιστημίου Δυτικής Αττικής</a:t>
            </a:r>
            <a:endParaRPr lang="en-US" sz="1680" dirty="0">
              <a:solidFill>
                <a:schemeClr val="bg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sp>
        <p:nvSpPr>
          <p:cNvPr id="2" name="Shape 0"/>
          <p:cNvSpPr/>
          <p:nvPr/>
        </p:nvSpPr>
        <p:spPr>
          <a:xfrm>
            <a:off x="0" y="0"/>
            <a:ext cx="12192000" cy="6858000"/>
          </a:xfrm>
          <a:prstGeom prst="rect">
            <a:avLst/>
          </a:prstGeom>
          <a:solidFill>
            <a:srgbClr val="F7F6F2"/>
          </a:solidFill>
          <a:ln w="12700">
            <a:solidFill>
              <a:srgbClr val="F7F6F2"/>
            </a:solidFill>
            <a:prstDash val="solid"/>
          </a:ln>
        </p:spPr>
      </p:sp>
      <p:sp>
        <p:nvSpPr>
          <p:cNvPr id="3" name="Text 1"/>
          <p:cNvSpPr/>
          <p:nvPr/>
        </p:nvSpPr>
        <p:spPr>
          <a:xfrm>
            <a:off x="411480" y="274320"/>
            <a:ext cx="11064240" cy="685800"/>
          </a:xfrm>
          <a:prstGeom prst="rect">
            <a:avLst/>
          </a:prstGeom>
          <a:noFill/>
          <a:ln/>
        </p:spPr>
        <p:txBody>
          <a:bodyPr wrap="square" rtlCol="0" anchor="ctr"/>
          <a:lstStyle/>
          <a:p>
            <a:pPr marL="0" indent="0">
              <a:buNone/>
            </a:pPr>
            <a:r>
              <a:rPr lang="en-US" sz="2800" b="1" dirty="0">
                <a:solidFill>
                  <a:srgbClr val="2C6E49"/>
                </a:solidFill>
                <a:latin typeface="Calibri" pitchFamily="34" charset="0"/>
                <a:ea typeface="Calibri" pitchFamily="34" charset="-122"/>
                <a:cs typeface="Calibri" pitchFamily="34" charset="-120"/>
              </a:rPr>
              <a:t>Πυλώνας 1 — Προσιτή Πόλη</a:t>
            </a:r>
            <a:endParaRPr lang="en-US" sz="2800" dirty="0"/>
          </a:p>
        </p:txBody>
      </p:sp>
      <p:sp>
        <p:nvSpPr>
          <p:cNvPr id="4" name="Text 2"/>
          <p:cNvSpPr/>
          <p:nvPr/>
        </p:nvSpPr>
        <p:spPr>
          <a:xfrm>
            <a:off x="411480" y="1051560"/>
            <a:ext cx="11064240" cy="320040"/>
          </a:xfrm>
          <a:prstGeom prst="rect">
            <a:avLst/>
          </a:prstGeom>
          <a:noFill/>
          <a:ln/>
        </p:spPr>
        <p:txBody>
          <a:bodyPr wrap="square" rtlCol="0" anchor="ctr"/>
          <a:lstStyle/>
          <a:p>
            <a:pPr marL="0" indent="0">
              <a:buNone/>
            </a:pPr>
            <a:r>
              <a:rPr lang="en-US" sz="1300" i="1" dirty="0">
                <a:solidFill>
                  <a:srgbClr val="5A5A5A"/>
                </a:solidFill>
                <a:latin typeface="Calibri" pitchFamily="34" charset="0"/>
                <a:ea typeface="Calibri" pitchFamily="34" charset="-122"/>
                <a:cs typeface="Calibri" pitchFamily="34" charset="-120"/>
              </a:rPr>
              <a:t>Αποτελεσματική διακυβέρνηση, διαφάνεια και ενδυνάμωση πολιτών</a:t>
            </a:r>
            <a:endParaRPr lang="en-US" sz="1300" dirty="0"/>
          </a:p>
        </p:txBody>
      </p:sp>
      <p:sp>
        <p:nvSpPr>
          <p:cNvPr id="5" name="Shape 3"/>
          <p:cNvSpPr/>
          <p:nvPr/>
        </p:nvSpPr>
        <p:spPr>
          <a:xfrm>
            <a:off x="411480" y="1463040"/>
            <a:ext cx="11064240" cy="1261872"/>
          </a:xfrm>
          <a:prstGeom prst="roundRect">
            <a:avLst>
              <a:gd name="adj" fmla="val 8696"/>
            </a:avLst>
          </a:prstGeom>
          <a:solidFill>
            <a:srgbClr val="E8F5EE"/>
          </a:solidFill>
          <a:ln w="12700">
            <a:solidFill>
              <a:srgbClr val="C8D8C8"/>
            </a:solidFill>
            <a:prstDash val="solid"/>
          </a:ln>
        </p:spPr>
      </p:sp>
      <p:sp>
        <p:nvSpPr>
          <p:cNvPr id="6" name="Text 4"/>
          <p:cNvSpPr/>
          <p:nvPr/>
        </p:nvSpPr>
        <p:spPr>
          <a:xfrm>
            <a:off x="548640" y="1572768"/>
            <a:ext cx="10789920" cy="347472"/>
          </a:xfrm>
          <a:prstGeom prst="rect">
            <a:avLst/>
          </a:prstGeom>
          <a:noFill/>
          <a:ln/>
        </p:spPr>
        <p:txBody>
          <a:bodyPr wrap="square" rtlCol="0" anchor="ctr"/>
          <a:lstStyle/>
          <a:p>
            <a:pPr marL="0" indent="0">
              <a:buNone/>
            </a:pPr>
            <a:r>
              <a:rPr lang="en-US" sz="1300" b="1" dirty="0">
                <a:solidFill>
                  <a:srgbClr val="2C6E49"/>
                </a:solidFill>
                <a:latin typeface="Calibri" pitchFamily="34" charset="0"/>
                <a:ea typeface="Calibri" pitchFamily="34" charset="-122"/>
                <a:cs typeface="Calibri" pitchFamily="34" charset="-120"/>
              </a:rPr>
              <a:t>Α — Διαφάνεια &amp; Λογοδοσία</a:t>
            </a:r>
            <a:endParaRPr lang="en-US" sz="1300" dirty="0"/>
          </a:p>
        </p:txBody>
      </p:sp>
      <p:sp>
        <p:nvSpPr>
          <p:cNvPr id="7" name="Text 5"/>
          <p:cNvSpPr/>
          <p:nvPr/>
        </p:nvSpPr>
        <p:spPr>
          <a:xfrm>
            <a:off x="548640" y="1965960"/>
            <a:ext cx="10789920" cy="621792"/>
          </a:xfrm>
          <a:prstGeom prst="rect">
            <a:avLst/>
          </a:prstGeom>
          <a:noFill/>
          <a:ln/>
        </p:spPr>
        <p:txBody>
          <a:bodyPr wrap="square" rtlCol="0" anchor="t"/>
          <a:lstStyle/>
          <a:p>
            <a:pPr marL="0" indent="0">
              <a:buNone/>
            </a:pPr>
            <a:r>
              <a:rPr lang="en-US" sz="1200" dirty="0">
                <a:solidFill>
                  <a:srgbClr val="1C1C1C"/>
                </a:solidFill>
                <a:latin typeface="Calibri" pitchFamily="34" charset="0"/>
                <a:ea typeface="Calibri" pitchFamily="34" charset="-122"/>
                <a:cs typeface="Calibri" pitchFamily="34" charset="-120"/>
              </a:rPr>
              <a:t>Ανοιχτά δεδομένα δήμου, ψηφιακές πλατφόρμες, ηλεκτρονικό μητρώο δέντρων, έξυπνο σύστημα παρακολούθησης πόλης.</a:t>
            </a:r>
            <a:endParaRPr lang="en-US" sz="1200" dirty="0"/>
          </a:p>
        </p:txBody>
      </p:sp>
      <p:sp>
        <p:nvSpPr>
          <p:cNvPr id="8" name="Shape 6"/>
          <p:cNvSpPr/>
          <p:nvPr/>
        </p:nvSpPr>
        <p:spPr>
          <a:xfrm>
            <a:off x="411480" y="2852928"/>
            <a:ext cx="11064240" cy="1261872"/>
          </a:xfrm>
          <a:prstGeom prst="roundRect">
            <a:avLst>
              <a:gd name="adj" fmla="val 8696"/>
            </a:avLst>
          </a:prstGeom>
          <a:solidFill>
            <a:srgbClr val="E8F5EE"/>
          </a:solidFill>
          <a:ln w="12700">
            <a:solidFill>
              <a:srgbClr val="C8D8C8"/>
            </a:solidFill>
            <a:prstDash val="solid"/>
          </a:ln>
        </p:spPr>
      </p:sp>
      <p:sp>
        <p:nvSpPr>
          <p:cNvPr id="9" name="Text 7"/>
          <p:cNvSpPr/>
          <p:nvPr/>
        </p:nvSpPr>
        <p:spPr>
          <a:xfrm>
            <a:off x="548640" y="2962656"/>
            <a:ext cx="10789920" cy="347472"/>
          </a:xfrm>
          <a:prstGeom prst="rect">
            <a:avLst/>
          </a:prstGeom>
          <a:noFill/>
          <a:ln/>
        </p:spPr>
        <p:txBody>
          <a:bodyPr wrap="square" rtlCol="0" anchor="ctr"/>
          <a:lstStyle/>
          <a:p>
            <a:pPr marL="0" indent="0">
              <a:buNone/>
            </a:pPr>
            <a:r>
              <a:rPr lang="en-US" sz="1300" b="1" dirty="0">
                <a:solidFill>
                  <a:srgbClr val="2C6E49"/>
                </a:solidFill>
                <a:latin typeface="Calibri" pitchFamily="34" charset="0"/>
                <a:ea typeface="Calibri" pitchFamily="34" charset="-122"/>
                <a:cs typeface="Calibri" pitchFamily="34" charset="-120"/>
              </a:rPr>
              <a:t>Β — Δημοτικές Διαδικασίες</a:t>
            </a:r>
            <a:endParaRPr lang="en-US" sz="1300" dirty="0"/>
          </a:p>
        </p:txBody>
      </p:sp>
      <p:sp>
        <p:nvSpPr>
          <p:cNvPr id="10" name="Text 8"/>
          <p:cNvSpPr/>
          <p:nvPr/>
        </p:nvSpPr>
        <p:spPr>
          <a:xfrm>
            <a:off x="548640" y="3355848"/>
            <a:ext cx="10789920" cy="621792"/>
          </a:xfrm>
          <a:prstGeom prst="rect">
            <a:avLst/>
          </a:prstGeom>
          <a:noFill/>
          <a:ln/>
        </p:spPr>
        <p:txBody>
          <a:bodyPr wrap="square" rtlCol="0" anchor="t"/>
          <a:lstStyle/>
          <a:p>
            <a:pPr marL="0" indent="0">
              <a:buNone/>
            </a:pPr>
            <a:r>
              <a:rPr lang="en-US" sz="1200" dirty="0">
                <a:solidFill>
                  <a:srgbClr val="1C1C1C"/>
                </a:solidFill>
                <a:latin typeface="Calibri" pitchFamily="34" charset="0"/>
                <a:ea typeface="Calibri" pitchFamily="34" charset="-122"/>
                <a:cs typeface="Calibri" pitchFamily="34" charset="-120"/>
              </a:rPr>
              <a:t>Ψηφιακή πολιτική, έξυπνο κέντρο επιχειρήσεων, κέντρα υγείας &amp; κοινωνικών υπηρεσιών, χαρτογράφηση δημόσιου χώρου.</a:t>
            </a:r>
            <a:endParaRPr lang="en-US" sz="1200" dirty="0"/>
          </a:p>
        </p:txBody>
      </p:sp>
      <p:sp>
        <p:nvSpPr>
          <p:cNvPr id="11" name="Shape 9"/>
          <p:cNvSpPr/>
          <p:nvPr/>
        </p:nvSpPr>
        <p:spPr>
          <a:xfrm>
            <a:off x="411480" y="4242816"/>
            <a:ext cx="11064240" cy="2100834"/>
          </a:xfrm>
          <a:prstGeom prst="roundRect">
            <a:avLst>
              <a:gd name="adj" fmla="val 8696"/>
            </a:avLst>
          </a:prstGeom>
          <a:solidFill>
            <a:srgbClr val="E8F5EE"/>
          </a:solidFill>
          <a:ln w="12700">
            <a:solidFill>
              <a:srgbClr val="C8D8C8"/>
            </a:solidFill>
            <a:prstDash val="solid"/>
          </a:ln>
        </p:spPr>
        <p:txBody>
          <a:bodyPr/>
          <a:lstStyle/>
          <a:p>
            <a:endParaRPr lang="el-GR" dirty="0"/>
          </a:p>
        </p:txBody>
      </p:sp>
      <p:sp>
        <p:nvSpPr>
          <p:cNvPr id="12" name="Text 10"/>
          <p:cNvSpPr/>
          <p:nvPr/>
        </p:nvSpPr>
        <p:spPr>
          <a:xfrm>
            <a:off x="548640" y="4352544"/>
            <a:ext cx="10789920" cy="347472"/>
          </a:xfrm>
          <a:prstGeom prst="rect">
            <a:avLst/>
          </a:prstGeom>
          <a:noFill/>
          <a:ln/>
        </p:spPr>
        <p:txBody>
          <a:bodyPr wrap="square" rtlCol="0" anchor="ctr"/>
          <a:lstStyle/>
          <a:p>
            <a:pPr marL="0" indent="0">
              <a:buNone/>
            </a:pPr>
            <a:r>
              <a:rPr lang="en-US" sz="1300" b="1" dirty="0">
                <a:solidFill>
                  <a:srgbClr val="2C6E49"/>
                </a:solidFill>
                <a:latin typeface="Calibri" pitchFamily="34" charset="0"/>
                <a:ea typeface="Calibri" pitchFamily="34" charset="-122"/>
                <a:cs typeface="Calibri" pitchFamily="34" charset="-120"/>
              </a:rPr>
              <a:t>Γ — Συνεργασία &amp; Ευθύνη</a:t>
            </a:r>
            <a:endParaRPr lang="en-US" sz="1300" dirty="0"/>
          </a:p>
        </p:txBody>
      </p:sp>
      <p:sp>
        <p:nvSpPr>
          <p:cNvPr id="13" name="Text 11"/>
          <p:cNvSpPr/>
          <p:nvPr/>
        </p:nvSpPr>
        <p:spPr>
          <a:xfrm>
            <a:off x="548640" y="4745736"/>
            <a:ext cx="10789920" cy="621792"/>
          </a:xfrm>
          <a:prstGeom prst="rect">
            <a:avLst/>
          </a:prstGeom>
          <a:noFill/>
          <a:ln/>
        </p:spPr>
        <p:txBody>
          <a:bodyPr wrap="square" rtlCol="0" anchor="t"/>
          <a:lstStyle/>
          <a:p>
            <a:pPr marL="0" indent="0">
              <a:buNone/>
            </a:pPr>
            <a:r>
              <a:rPr lang="en-US" sz="1200" dirty="0">
                <a:solidFill>
                  <a:srgbClr val="1C1C1C"/>
                </a:solidFill>
                <a:latin typeface="Calibri" pitchFamily="34" charset="0"/>
                <a:ea typeface="Calibri" pitchFamily="34" charset="-122"/>
                <a:cs typeface="Calibri" pitchFamily="34" charset="-120"/>
              </a:rPr>
              <a:t>Πλατφόρμες συνεργαζόμενων φορέων, το συνΑθηνά, πανεπιστημιακές συνεργασίες, Athens Partnership, Δίκτυο Πολιτισμού.</a:t>
            </a:r>
          </a:p>
          <a:p>
            <a:pPr marL="0" indent="0">
              <a:buNone/>
            </a:pPr>
            <a:r>
              <a:rPr lang="en-US" sz="1200" dirty="0">
                <a:hlinkClick r:id="rId3"/>
              </a:rPr>
              <a:t>https://www.synathina.gr/synathina/why/</a:t>
            </a:r>
            <a:r>
              <a:rPr lang="en-US" sz="1200" dirty="0">
                <a:solidFill>
                  <a:srgbClr val="1C1C1C"/>
                </a:solidFill>
                <a:latin typeface="Calibri" pitchFamily="34" charset="0"/>
                <a:ea typeface="Calibri" pitchFamily="34" charset="-122"/>
                <a:cs typeface="Calibri" pitchFamily="34" charset="-120"/>
              </a:rPr>
              <a:t> </a:t>
            </a:r>
            <a:endParaRPr lang="en-US" sz="1200" dirty="0"/>
          </a:p>
        </p:txBody>
      </p:sp>
      <p:sp>
        <p:nvSpPr>
          <p:cNvPr id="14" name="Text 12"/>
          <p:cNvSpPr/>
          <p:nvPr/>
        </p:nvSpPr>
        <p:spPr>
          <a:xfrm>
            <a:off x="411480" y="5212080"/>
            <a:ext cx="6858000" cy="256032"/>
          </a:xfrm>
          <a:prstGeom prst="rect">
            <a:avLst/>
          </a:prstGeom>
          <a:noFill/>
          <a:ln/>
        </p:spPr>
        <p:txBody>
          <a:bodyPr wrap="square" rtlCol="0" anchor="ctr"/>
          <a:lstStyle/>
          <a:p>
            <a:pPr marL="0" indent="0">
              <a:buNone/>
            </a:pPr>
            <a:r>
              <a:rPr lang="en-US" sz="900" i="1" dirty="0">
                <a:solidFill>
                  <a:srgbClr val="5A5A5A"/>
                </a:solidFill>
                <a:latin typeface="Calibri" pitchFamily="34" charset="0"/>
                <a:ea typeface="Calibri" pitchFamily="34" charset="-122"/>
                <a:cs typeface="Calibri" pitchFamily="34" charset="-120"/>
              </a:rPr>
              <a:t>Μεταπτυχιακό Πρόγραμμα — Αστική &amp; Περιφερειακή Ανθεκτικότητα</a:t>
            </a:r>
            <a:endParaRPr lang="en-US" sz="900" dirty="0"/>
          </a:p>
        </p:txBody>
      </p:sp>
      <p:sp>
        <p:nvSpPr>
          <p:cNvPr id="15" name="Text 13"/>
          <p:cNvSpPr/>
          <p:nvPr/>
        </p:nvSpPr>
        <p:spPr>
          <a:xfrm>
            <a:off x="7360920" y="5212080"/>
            <a:ext cx="4069080" cy="256032"/>
          </a:xfrm>
          <a:prstGeom prst="rect">
            <a:avLst/>
          </a:prstGeom>
          <a:noFill/>
          <a:ln/>
        </p:spPr>
        <p:txBody>
          <a:bodyPr wrap="square" rtlCol="0" anchor="ctr"/>
          <a:lstStyle/>
          <a:p>
            <a:pPr marL="0" indent="0" algn="r">
              <a:buNone/>
            </a:pPr>
            <a:r>
              <a:rPr lang="en-US" sz="900" dirty="0">
                <a:solidFill>
                  <a:srgbClr val="5A5A5A"/>
                </a:solidFill>
                <a:latin typeface="Calibri" pitchFamily="34" charset="0"/>
                <a:ea typeface="Calibri" pitchFamily="34" charset="-122"/>
                <a:cs typeface="Calibri" pitchFamily="34" charset="-120"/>
              </a:rPr>
              <a:t>Πηγή: </a:t>
            </a:r>
            <a:r>
              <a:rPr lang="en-US" sz="900" u="sng" dirty="0">
                <a:solidFill>
                  <a:srgbClr val="5A5A5A"/>
                </a:solidFill>
                <a:latin typeface="Calibri" pitchFamily="34" charset="0"/>
                <a:ea typeface="Calibri" pitchFamily="34" charset="-122"/>
                <a:cs typeface="Calibri" pitchFamily="34" charset="-120"/>
                <a:hlinkClick r:id="rId4">
                  <a:extLst>
                    <a:ext uri="{A12FA001-AC4F-418D-AE19-62706E023703}">
                      <ahyp:hlinkClr xmlns:ahyp="http://schemas.microsoft.com/office/drawing/2018/hyperlinkcolor" val="tx"/>
                    </a:ext>
                  </a:extLst>
                </a:hlinkClick>
              </a:rPr>
              <a:t>Στρατηγική Ανθεκτικότητας Αθήνας</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spTree>
      <p:nvGrpSpPr>
        <p:cNvPr id="1" name=""/>
        <p:cNvGrpSpPr/>
        <p:nvPr/>
      </p:nvGrpSpPr>
      <p:grpSpPr>
        <a:xfrm>
          <a:off x="0" y="0"/>
          <a:ext cx="0" cy="0"/>
          <a:chOff x="0" y="0"/>
          <a:chExt cx="0" cy="0"/>
        </a:xfrm>
      </p:grpSpPr>
      <p:sp>
        <p:nvSpPr>
          <p:cNvPr id="2" name="Shape 0"/>
          <p:cNvSpPr/>
          <p:nvPr/>
        </p:nvSpPr>
        <p:spPr>
          <a:xfrm>
            <a:off x="0" y="0"/>
            <a:ext cx="12192000" cy="6858000"/>
          </a:xfrm>
          <a:prstGeom prst="rect">
            <a:avLst/>
          </a:prstGeom>
          <a:solidFill>
            <a:srgbClr val="F7F6F2"/>
          </a:solidFill>
          <a:ln w="12700">
            <a:solidFill>
              <a:srgbClr val="F7F6F2"/>
            </a:solidFill>
            <a:prstDash val="solid"/>
          </a:ln>
        </p:spPr>
      </p:sp>
      <p:sp>
        <p:nvSpPr>
          <p:cNvPr id="3" name="Text 1"/>
          <p:cNvSpPr/>
          <p:nvPr/>
        </p:nvSpPr>
        <p:spPr>
          <a:xfrm>
            <a:off x="411480" y="274320"/>
            <a:ext cx="11064240" cy="685800"/>
          </a:xfrm>
          <a:prstGeom prst="rect">
            <a:avLst/>
          </a:prstGeom>
          <a:noFill/>
          <a:ln/>
        </p:spPr>
        <p:txBody>
          <a:bodyPr wrap="square" rtlCol="0" anchor="ctr"/>
          <a:lstStyle/>
          <a:p>
            <a:pPr marL="0" indent="0">
              <a:buNone/>
            </a:pPr>
            <a:r>
              <a:rPr lang="en-US" sz="2800" b="1" dirty="0">
                <a:solidFill>
                  <a:srgbClr val="2C6E49"/>
                </a:solidFill>
                <a:latin typeface="Calibri" pitchFamily="34" charset="0"/>
                <a:ea typeface="Calibri" pitchFamily="34" charset="-122"/>
                <a:cs typeface="Calibri" pitchFamily="34" charset="-120"/>
              </a:rPr>
              <a:t>Πυλώνας 2 — Πράσινη Πόλη</a:t>
            </a:r>
            <a:endParaRPr lang="en-US" sz="2800" dirty="0"/>
          </a:p>
        </p:txBody>
      </p:sp>
      <p:sp>
        <p:nvSpPr>
          <p:cNvPr id="4" name="Text 2"/>
          <p:cNvSpPr/>
          <p:nvPr/>
        </p:nvSpPr>
        <p:spPr>
          <a:xfrm>
            <a:off x="411480" y="1051560"/>
            <a:ext cx="11064240" cy="320040"/>
          </a:xfrm>
          <a:prstGeom prst="rect">
            <a:avLst/>
          </a:prstGeom>
          <a:noFill/>
          <a:ln/>
        </p:spPr>
        <p:txBody>
          <a:bodyPr wrap="square" rtlCol="0" anchor="ctr"/>
          <a:lstStyle/>
          <a:p>
            <a:pPr marL="0" indent="0">
              <a:buNone/>
            </a:pPr>
            <a:r>
              <a:rPr lang="en-US" sz="1300" i="1" dirty="0">
                <a:solidFill>
                  <a:srgbClr val="5A5A5A"/>
                </a:solidFill>
                <a:latin typeface="Calibri" pitchFamily="34" charset="0"/>
                <a:ea typeface="Calibri" pitchFamily="34" charset="-122"/>
                <a:cs typeface="Calibri" pitchFamily="34" charset="-120"/>
              </a:rPr>
              <a:t>Φυσικές υποδομές στον αστικό ιστό — πράσινη &amp; μπλε προσέγγιση</a:t>
            </a:r>
            <a:endParaRPr lang="en-US" sz="1300" dirty="0"/>
          </a:p>
        </p:txBody>
      </p:sp>
      <p:sp>
        <p:nvSpPr>
          <p:cNvPr id="5" name="Shape 3"/>
          <p:cNvSpPr/>
          <p:nvPr/>
        </p:nvSpPr>
        <p:spPr>
          <a:xfrm>
            <a:off x="411480" y="1444752"/>
            <a:ext cx="5394960" cy="1664208"/>
          </a:xfrm>
          <a:prstGeom prst="roundRect">
            <a:avLst>
              <a:gd name="adj" fmla="val 6593"/>
            </a:avLst>
          </a:prstGeom>
          <a:solidFill>
            <a:srgbClr val="E8F5EE"/>
          </a:solidFill>
          <a:ln w="12700">
            <a:solidFill>
              <a:srgbClr val="C8D8C8"/>
            </a:solidFill>
            <a:prstDash val="solid"/>
          </a:ln>
        </p:spPr>
      </p:sp>
      <p:sp>
        <p:nvSpPr>
          <p:cNvPr id="6" name="Text 4"/>
          <p:cNvSpPr/>
          <p:nvPr/>
        </p:nvSpPr>
        <p:spPr>
          <a:xfrm>
            <a:off x="548640" y="1554480"/>
            <a:ext cx="5120640" cy="347472"/>
          </a:xfrm>
          <a:prstGeom prst="rect">
            <a:avLst/>
          </a:prstGeom>
          <a:noFill/>
          <a:ln/>
        </p:spPr>
        <p:txBody>
          <a:bodyPr wrap="square" rtlCol="0" anchor="ctr"/>
          <a:lstStyle/>
          <a:p>
            <a:pPr marL="0" indent="0">
              <a:buNone/>
            </a:pPr>
            <a:r>
              <a:rPr lang="en-US" sz="1300" b="1" dirty="0">
                <a:solidFill>
                  <a:srgbClr val="2C6E49"/>
                </a:solidFill>
                <a:latin typeface="Calibri" pitchFamily="34" charset="0"/>
                <a:ea typeface="Calibri" pitchFamily="34" charset="-122"/>
                <a:cs typeface="Calibri" pitchFamily="34" charset="-120"/>
              </a:rPr>
              <a:t>Α — Περιβαλλοντικές Υποδομές</a:t>
            </a:r>
            <a:endParaRPr lang="en-US" sz="1300" dirty="0"/>
          </a:p>
        </p:txBody>
      </p:sp>
      <p:sp>
        <p:nvSpPr>
          <p:cNvPr id="7" name="Text 5"/>
          <p:cNvSpPr/>
          <p:nvPr/>
        </p:nvSpPr>
        <p:spPr>
          <a:xfrm>
            <a:off x="548640" y="1947672"/>
            <a:ext cx="5120640" cy="1024128"/>
          </a:xfrm>
          <a:prstGeom prst="rect">
            <a:avLst/>
          </a:prstGeom>
          <a:noFill/>
          <a:ln/>
        </p:spPr>
        <p:txBody>
          <a:bodyPr wrap="square" rtlCol="0" anchor="t"/>
          <a:lstStyle/>
          <a:p>
            <a:pPr marL="0" indent="0">
              <a:buNone/>
            </a:pPr>
            <a:r>
              <a:rPr lang="en-US" sz="1200" dirty="0">
                <a:solidFill>
                  <a:srgbClr val="1C1C1C"/>
                </a:solidFill>
                <a:latin typeface="Calibri" pitchFamily="34" charset="0"/>
                <a:ea typeface="Calibri" pitchFamily="34" charset="-122"/>
                <a:cs typeface="Calibri" pitchFamily="34" charset="-120"/>
              </a:rPr>
              <a:t>Σχέδιο δράσης για κλιματική αλλαγή (C40 Cities). Αρχή διαχείρισης μεγάλων χώρων πρασίνου. Τριπλή πράσινη ανάπλαση. Ελαιώνας — ανθεκτική συνοικία.</a:t>
            </a:r>
            <a:endParaRPr lang="en-US" sz="1200" dirty="0"/>
          </a:p>
        </p:txBody>
      </p:sp>
      <p:sp>
        <p:nvSpPr>
          <p:cNvPr id="8" name="Shape 6"/>
          <p:cNvSpPr/>
          <p:nvPr/>
        </p:nvSpPr>
        <p:spPr>
          <a:xfrm>
            <a:off x="6035040" y="1444752"/>
            <a:ext cx="5394960" cy="1664208"/>
          </a:xfrm>
          <a:prstGeom prst="roundRect">
            <a:avLst>
              <a:gd name="adj" fmla="val 6593"/>
            </a:avLst>
          </a:prstGeom>
          <a:solidFill>
            <a:srgbClr val="E8F5EE"/>
          </a:solidFill>
          <a:ln w="12700">
            <a:solidFill>
              <a:srgbClr val="C8D8C8"/>
            </a:solidFill>
            <a:prstDash val="solid"/>
          </a:ln>
        </p:spPr>
      </p:sp>
      <p:sp>
        <p:nvSpPr>
          <p:cNvPr id="9" name="Text 7"/>
          <p:cNvSpPr/>
          <p:nvPr/>
        </p:nvSpPr>
        <p:spPr>
          <a:xfrm>
            <a:off x="6172200" y="1554480"/>
            <a:ext cx="5120640" cy="347472"/>
          </a:xfrm>
          <a:prstGeom prst="rect">
            <a:avLst/>
          </a:prstGeom>
          <a:noFill/>
          <a:ln/>
        </p:spPr>
        <p:txBody>
          <a:bodyPr wrap="square" rtlCol="0" anchor="ctr"/>
          <a:lstStyle/>
          <a:p>
            <a:pPr marL="0" indent="0">
              <a:buNone/>
            </a:pPr>
            <a:r>
              <a:rPr lang="en-US" sz="1300" b="1" dirty="0">
                <a:solidFill>
                  <a:srgbClr val="2C6E49"/>
                </a:solidFill>
                <a:latin typeface="Calibri" pitchFamily="34" charset="0"/>
                <a:ea typeface="Calibri" pitchFamily="34" charset="-122"/>
                <a:cs typeface="Calibri" pitchFamily="34" charset="-120"/>
              </a:rPr>
              <a:t>Β — Διαχείριση Αποβλήτων</a:t>
            </a:r>
            <a:endParaRPr lang="en-US" sz="1300" dirty="0"/>
          </a:p>
        </p:txBody>
      </p:sp>
      <p:sp>
        <p:nvSpPr>
          <p:cNvPr id="10" name="Text 8"/>
          <p:cNvSpPr/>
          <p:nvPr/>
        </p:nvSpPr>
        <p:spPr>
          <a:xfrm>
            <a:off x="6172200" y="1947672"/>
            <a:ext cx="5120640" cy="1024128"/>
          </a:xfrm>
          <a:prstGeom prst="rect">
            <a:avLst/>
          </a:prstGeom>
          <a:noFill/>
          <a:ln/>
        </p:spPr>
        <p:txBody>
          <a:bodyPr wrap="square" rtlCol="0" anchor="t"/>
          <a:lstStyle/>
          <a:p>
            <a:pPr marL="0" indent="0">
              <a:buNone/>
            </a:pPr>
            <a:r>
              <a:rPr lang="en-US" sz="1200" dirty="0">
                <a:solidFill>
                  <a:srgbClr val="1C1C1C"/>
                </a:solidFill>
                <a:latin typeface="Calibri" pitchFamily="34" charset="0"/>
                <a:ea typeface="Calibri" pitchFamily="34" charset="-122"/>
                <a:cs typeface="Calibri" pitchFamily="34" charset="-120"/>
              </a:rPr>
              <a:t>Βιώσιμη διαχείριση αποβλήτων ως πόρος. Κυκλική οικονομία στον αστικό ιστό.</a:t>
            </a:r>
            <a:endParaRPr lang="en-US" sz="1200" dirty="0"/>
          </a:p>
        </p:txBody>
      </p:sp>
      <p:sp>
        <p:nvSpPr>
          <p:cNvPr id="11" name="Shape 9"/>
          <p:cNvSpPr/>
          <p:nvPr/>
        </p:nvSpPr>
        <p:spPr>
          <a:xfrm>
            <a:off x="411480" y="3273552"/>
            <a:ext cx="5394960" cy="1664208"/>
          </a:xfrm>
          <a:prstGeom prst="roundRect">
            <a:avLst>
              <a:gd name="adj" fmla="val 6593"/>
            </a:avLst>
          </a:prstGeom>
          <a:solidFill>
            <a:srgbClr val="E8F5EE"/>
          </a:solidFill>
          <a:ln w="12700">
            <a:solidFill>
              <a:srgbClr val="C8D8C8"/>
            </a:solidFill>
            <a:prstDash val="solid"/>
          </a:ln>
        </p:spPr>
      </p:sp>
      <p:sp>
        <p:nvSpPr>
          <p:cNvPr id="12" name="Text 10"/>
          <p:cNvSpPr/>
          <p:nvPr/>
        </p:nvSpPr>
        <p:spPr>
          <a:xfrm>
            <a:off x="548640" y="3383280"/>
            <a:ext cx="5120640" cy="347472"/>
          </a:xfrm>
          <a:prstGeom prst="rect">
            <a:avLst/>
          </a:prstGeom>
          <a:noFill/>
          <a:ln/>
        </p:spPr>
        <p:txBody>
          <a:bodyPr wrap="square" rtlCol="0" anchor="ctr"/>
          <a:lstStyle/>
          <a:p>
            <a:pPr marL="0" indent="0">
              <a:buNone/>
            </a:pPr>
            <a:r>
              <a:rPr lang="en-US" sz="1300" b="1" dirty="0">
                <a:solidFill>
                  <a:srgbClr val="2C6E49"/>
                </a:solidFill>
                <a:latin typeface="Calibri" pitchFamily="34" charset="0"/>
                <a:ea typeface="Calibri" pitchFamily="34" charset="-122"/>
                <a:cs typeface="Calibri" pitchFamily="34" charset="-120"/>
              </a:rPr>
              <a:t>Γ — Βιώσιμη Κινητικότητα</a:t>
            </a:r>
            <a:endParaRPr lang="en-US" sz="1300" dirty="0"/>
          </a:p>
        </p:txBody>
      </p:sp>
      <p:sp>
        <p:nvSpPr>
          <p:cNvPr id="13" name="Text 11"/>
          <p:cNvSpPr/>
          <p:nvPr/>
        </p:nvSpPr>
        <p:spPr>
          <a:xfrm>
            <a:off x="548640" y="3776472"/>
            <a:ext cx="5120640" cy="1024128"/>
          </a:xfrm>
          <a:prstGeom prst="rect">
            <a:avLst/>
          </a:prstGeom>
          <a:noFill/>
          <a:ln/>
        </p:spPr>
        <p:txBody>
          <a:bodyPr wrap="square" rtlCol="0" anchor="t"/>
          <a:lstStyle/>
          <a:p>
            <a:pPr marL="0" indent="0">
              <a:buNone/>
            </a:pPr>
            <a:r>
              <a:rPr lang="en-US" sz="1200" dirty="0">
                <a:solidFill>
                  <a:srgbClr val="1C1C1C"/>
                </a:solidFill>
                <a:latin typeface="Calibri" pitchFamily="34" charset="0"/>
                <a:ea typeface="Calibri" pitchFamily="34" charset="-122"/>
                <a:cs typeface="Calibri" pitchFamily="34" charset="-120"/>
              </a:rPr>
              <a:t>Οδικός χάρτης βιώσιμης κινητικότητας. Πρόγραμμα αναζωογόνησης δημόσιων χώρων. Πλαίσιο ανάπτυξης δημόσιων χώρων.</a:t>
            </a:r>
            <a:endParaRPr lang="en-US" sz="1200" dirty="0"/>
          </a:p>
        </p:txBody>
      </p:sp>
      <p:sp>
        <p:nvSpPr>
          <p:cNvPr id="14" name="Shape 12"/>
          <p:cNvSpPr/>
          <p:nvPr/>
        </p:nvSpPr>
        <p:spPr>
          <a:xfrm>
            <a:off x="6035040" y="3273552"/>
            <a:ext cx="5394960" cy="1664208"/>
          </a:xfrm>
          <a:prstGeom prst="roundRect">
            <a:avLst>
              <a:gd name="adj" fmla="val 6593"/>
            </a:avLst>
          </a:prstGeom>
          <a:solidFill>
            <a:srgbClr val="E8F5EE"/>
          </a:solidFill>
          <a:ln w="12700">
            <a:solidFill>
              <a:srgbClr val="C8D8C8"/>
            </a:solidFill>
            <a:prstDash val="solid"/>
          </a:ln>
        </p:spPr>
      </p:sp>
      <p:sp>
        <p:nvSpPr>
          <p:cNvPr id="15" name="Text 13"/>
          <p:cNvSpPr/>
          <p:nvPr/>
        </p:nvSpPr>
        <p:spPr>
          <a:xfrm>
            <a:off x="6172200" y="3383280"/>
            <a:ext cx="5120640" cy="347472"/>
          </a:xfrm>
          <a:prstGeom prst="rect">
            <a:avLst/>
          </a:prstGeom>
          <a:noFill/>
          <a:ln/>
        </p:spPr>
        <p:txBody>
          <a:bodyPr wrap="square" rtlCol="0" anchor="ctr"/>
          <a:lstStyle/>
          <a:p>
            <a:pPr marL="0" indent="0">
              <a:buNone/>
            </a:pPr>
            <a:r>
              <a:rPr lang="en-US" sz="1300" b="1" dirty="0">
                <a:solidFill>
                  <a:srgbClr val="2C6E49"/>
                </a:solidFill>
                <a:latin typeface="Calibri" pitchFamily="34" charset="0"/>
                <a:ea typeface="Calibri" pitchFamily="34" charset="-122"/>
                <a:cs typeface="Calibri" pitchFamily="34" charset="-120"/>
              </a:rPr>
              <a:t>Δ — Διατροφή &amp;  Ενέργεια</a:t>
            </a:r>
            <a:endParaRPr lang="en-US" sz="1300" dirty="0"/>
          </a:p>
        </p:txBody>
      </p:sp>
      <p:sp>
        <p:nvSpPr>
          <p:cNvPr id="16" name="Text 14"/>
          <p:cNvSpPr/>
          <p:nvPr/>
        </p:nvSpPr>
        <p:spPr>
          <a:xfrm>
            <a:off x="6172200" y="3776472"/>
            <a:ext cx="5120640" cy="1024128"/>
          </a:xfrm>
          <a:prstGeom prst="rect">
            <a:avLst/>
          </a:prstGeom>
          <a:noFill/>
          <a:ln/>
        </p:spPr>
        <p:txBody>
          <a:bodyPr wrap="square" rtlCol="0" anchor="t"/>
          <a:lstStyle/>
          <a:p>
            <a:pPr marL="0" indent="0">
              <a:buNone/>
            </a:pPr>
            <a:r>
              <a:rPr lang="en-US" sz="1200" dirty="0">
                <a:solidFill>
                  <a:srgbClr val="1C1C1C"/>
                </a:solidFill>
                <a:latin typeface="Calibri" pitchFamily="34" charset="0"/>
                <a:ea typeface="Calibri" pitchFamily="34" charset="-122"/>
                <a:cs typeface="Calibri" pitchFamily="34" charset="-120"/>
              </a:rPr>
              <a:t>Βιώσιμη διατροφική πολιτική. Σχέδιο μετριασμού εκπομπών αερίων θερμοκηπίου. Οδικός χάρτης ενεργειακής φτώχειας. Συνεταιρισμοί ΑΠΕ.</a:t>
            </a:r>
            <a:endParaRPr lang="en-US" sz="1200" dirty="0"/>
          </a:p>
        </p:txBody>
      </p:sp>
      <p:sp>
        <p:nvSpPr>
          <p:cNvPr id="17" name="Text 15"/>
          <p:cNvSpPr/>
          <p:nvPr/>
        </p:nvSpPr>
        <p:spPr>
          <a:xfrm>
            <a:off x="411480" y="5212080"/>
            <a:ext cx="6858000" cy="256032"/>
          </a:xfrm>
          <a:prstGeom prst="rect">
            <a:avLst/>
          </a:prstGeom>
          <a:noFill/>
          <a:ln/>
        </p:spPr>
        <p:txBody>
          <a:bodyPr wrap="square" rtlCol="0" anchor="ctr"/>
          <a:lstStyle/>
          <a:p>
            <a:pPr marL="0" indent="0">
              <a:buNone/>
            </a:pPr>
            <a:r>
              <a:rPr lang="en-US" sz="900" i="1" dirty="0">
                <a:solidFill>
                  <a:srgbClr val="5A5A5A"/>
                </a:solidFill>
                <a:latin typeface="Calibri" pitchFamily="34" charset="0"/>
                <a:ea typeface="Calibri" pitchFamily="34" charset="-122"/>
                <a:cs typeface="Calibri" pitchFamily="34" charset="-120"/>
              </a:rPr>
              <a:t>Μεταπτυχιακό Πρόγραμμα — Αστική &amp; Περιφερειακή Ανθεκτικότητα</a:t>
            </a:r>
            <a:endParaRPr lang="en-US" sz="900" dirty="0"/>
          </a:p>
        </p:txBody>
      </p:sp>
      <p:sp>
        <p:nvSpPr>
          <p:cNvPr id="18" name="Text 16"/>
          <p:cNvSpPr/>
          <p:nvPr/>
        </p:nvSpPr>
        <p:spPr>
          <a:xfrm>
            <a:off x="7360920" y="5212080"/>
            <a:ext cx="4069080" cy="256032"/>
          </a:xfrm>
          <a:prstGeom prst="rect">
            <a:avLst/>
          </a:prstGeom>
          <a:noFill/>
          <a:ln/>
        </p:spPr>
        <p:txBody>
          <a:bodyPr wrap="square" rtlCol="0" anchor="ctr"/>
          <a:lstStyle/>
          <a:p>
            <a:pPr marL="0" indent="0" algn="r">
              <a:buNone/>
            </a:pPr>
            <a:r>
              <a:rPr lang="en-US" sz="900" dirty="0">
                <a:solidFill>
                  <a:srgbClr val="5A5A5A"/>
                </a:solidFill>
                <a:latin typeface="Calibri" pitchFamily="34" charset="0"/>
                <a:ea typeface="Calibri" pitchFamily="34" charset="-122"/>
                <a:cs typeface="Calibri" pitchFamily="34" charset="-120"/>
              </a:rPr>
              <a:t>Πηγή: </a:t>
            </a:r>
            <a:r>
              <a:rPr lang="en-US" sz="900" u="sng" dirty="0">
                <a:solidFill>
                  <a:srgbClr val="5A5A5A"/>
                </a:solidFill>
                <a:latin typeface="Calibri" pitchFamily="34" charset="0"/>
                <a:ea typeface="Calibri" pitchFamily="34" charset="-122"/>
                <a:cs typeface="Calibri" pitchFamily="34" charset="-120"/>
                <a:hlinkClick r:id="rId3">
                  <a:extLst>
                    <a:ext uri="{A12FA001-AC4F-418D-AE19-62706E023703}">
                      <ahyp:hlinkClr xmlns:ahyp="http://schemas.microsoft.com/office/drawing/2018/hyperlinkcolor" val="tx"/>
                    </a:ext>
                  </a:extLst>
                </a:hlinkClick>
              </a:rPr>
              <a:t>Στρατηγική Ανθεκτικότητας Αθήνας</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spTree>
      <p:nvGrpSpPr>
        <p:cNvPr id="1" name=""/>
        <p:cNvGrpSpPr/>
        <p:nvPr/>
      </p:nvGrpSpPr>
      <p:grpSpPr>
        <a:xfrm>
          <a:off x="0" y="0"/>
          <a:ext cx="0" cy="0"/>
          <a:chOff x="0" y="0"/>
          <a:chExt cx="0" cy="0"/>
        </a:xfrm>
      </p:grpSpPr>
      <p:sp>
        <p:nvSpPr>
          <p:cNvPr id="2" name="Shape 0"/>
          <p:cNvSpPr/>
          <p:nvPr/>
        </p:nvSpPr>
        <p:spPr>
          <a:xfrm>
            <a:off x="0" y="0"/>
            <a:ext cx="12192000" cy="6858000"/>
          </a:xfrm>
          <a:prstGeom prst="rect">
            <a:avLst/>
          </a:prstGeom>
          <a:solidFill>
            <a:srgbClr val="F7F6F2"/>
          </a:solidFill>
          <a:ln w="12700">
            <a:solidFill>
              <a:srgbClr val="F7F6F2"/>
            </a:solidFill>
            <a:prstDash val="solid"/>
          </a:ln>
        </p:spPr>
      </p:sp>
      <p:sp>
        <p:nvSpPr>
          <p:cNvPr id="3" name="Text 1"/>
          <p:cNvSpPr/>
          <p:nvPr/>
        </p:nvSpPr>
        <p:spPr>
          <a:xfrm>
            <a:off x="411480" y="274320"/>
            <a:ext cx="11064240" cy="685800"/>
          </a:xfrm>
          <a:prstGeom prst="rect">
            <a:avLst/>
          </a:prstGeom>
          <a:noFill/>
          <a:ln/>
        </p:spPr>
        <p:txBody>
          <a:bodyPr wrap="square" rtlCol="0" anchor="ctr"/>
          <a:lstStyle/>
          <a:p>
            <a:pPr marL="0" indent="0">
              <a:buNone/>
            </a:pPr>
            <a:r>
              <a:rPr lang="en-US" sz="2800" b="1" dirty="0">
                <a:solidFill>
                  <a:srgbClr val="2C6E49"/>
                </a:solidFill>
                <a:latin typeface="Calibri" pitchFamily="34" charset="0"/>
                <a:ea typeface="Calibri" pitchFamily="34" charset="-122"/>
                <a:cs typeface="Calibri" pitchFamily="34" charset="-120"/>
              </a:rPr>
              <a:t>Πυλώνας 3 — Προνοητική Πόλη</a:t>
            </a:r>
            <a:endParaRPr lang="en-US" sz="2800" dirty="0"/>
          </a:p>
        </p:txBody>
      </p:sp>
      <p:sp>
        <p:nvSpPr>
          <p:cNvPr id="4" name="Text 2"/>
          <p:cNvSpPr/>
          <p:nvPr/>
        </p:nvSpPr>
        <p:spPr>
          <a:xfrm>
            <a:off x="411480" y="1051560"/>
            <a:ext cx="11064240" cy="320040"/>
          </a:xfrm>
          <a:prstGeom prst="rect">
            <a:avLst/>
          </a:prstGeom>
          <a:noFill/>
          <a:ln/>
        </p:spPr>
        <p:txBody>
          <a:bodyPr wrap="square" rtlCol="0" anchor="ctr"/>
          <a:lstStyle/>
          <a:p>
            <a:pPr marL="0" indent="0">
              <a:buNone/>
            </a:pPr>
            <a:r>
              <a:rPr lang="en-US" sz="1300" i="1" dirty="0">
                <a:solidFill>
                  <a:srgbClr val="5A5A5A"/>
                </a:solidFill>
                <a:latin typeface="Calibri" pitchFamily="34" charset="0"/>
                <a:ea typeface="Calibri" pitchFamily="34" charset="-122"/>
                <a:cs typeface="Calibri" pitchFamily="34" charset="-120"/>
              </a:rPr>
              <a:t>Ετοιμότητα απέναντι σε κρίσεις — θεσμοί, κοινότητες, υποδομές</a:t>
            </a:r>
            <a:endParaRPr lang="en-US" sz="1300" dirty="0"/>
          </a:p>
        </p:txBody>
      </p:sp>
      <p:sp>
        <p:nvSpPr>
          <p:cNvPr id="5" name="Shape 3"/>
          <p:cNvSpPr/>
          <p:nvPr/>
        </p:nvSpPr>
        <p:spPr>
          <a:xfrm>
            <a:off x="411480" y="1444752"/>
            <a:ext cx="5394960" cy="1664208"/>
          </a:xfrm>
          <a:prstGeom prst="roundRect">
            <a:avLst>
              <a:gd name="adj" fmla="val 6593"/>
            </a:avLst>
          </a:prstGeom>
          <a:solidFill>
            <a:srgbClr val="E8F5EE"/>
          </a:solidFill>
          <a:ln w="12700">
            <a:solidFill>
              <a:srgbClr val="C8D8C8"/>
            </a:solidFill>
            <a:prstDash val="solid"/>
          </a:ln>
        </p:spPr>
      </p:sp>
      <p:sp>
        <p:nvSpPr>
          <p:cNvPr id="6" name="Text 4"/>
          <p:cNvSpPr/>
          <p:nvPr/>
        </p:nvSpPr>
        <p:spPr>
          <a:xfrm>
            <a:off x="548640" y="1554480"/>
            <a:ext cx="5120640" cy="347472"/>
          </a:xfrm>
          <a:prstGeom prst="rect">
            <a:avLst/>
          </a:prstGeom>
          <a:noFill/>
          <a:ln/>
        </p:spPr>
        <p:txBody>
          <a:bodyPr wrap="square" rtlCol="0" anchor="ctr"/>
          <a:lstStyle/>
          <a:p>
            <a:pPr marL="0" indent="0">
              <a:buNone/>
            </a:pPr>
            <a:r>
              <a:rPr lang="en-US" sz="1300" b="1" dirty="0">
                <a:solidFill>
                  <a:srgbClr val="2C6E49"/>
                </a:solidFill>
                <a:latin typeface="Calibri" pitchFamily="34" charset="0"/>
                <a:ea typeface="Calibri" pitchFamily="34" charset="-122"/>
                <a:cs typeface="Calibri" pitchFamily="34" charset="-120"/>
              </a:rPr>
              <a:t>Α — Σχεδιασμός Κρίσεων</a:t>
            </a:r>
            <a:endParaRPr lang="en-US" sz="1300" dirty="0"/>
          </a:p>
        </p:txBody>
      </p:sp>
      <p:sp>
        <p:nvSpPr>
          <p:cNvPr id="7" name="Text 5"/>
          <p:cNvSpPr/>
          <p:nvPr/>
        </p:nvSpPr>
        <p:spPr>
          <a:xfrm>
            <a:off x="548640" y="1947672"/>
            <a:ext cx="5120640" cy="1024128"/>
          </a:xfrm>
          <a:prstGeom prst="rect">
            <a:avLst/>
          </a:prstGeom>
          <a:noFill/>
          <a:ln/>
        </p:spPr>
        <p:txBody>
          <a:bodyPr wrap="square" rtlCol="0" anchor="t"/>
          <a:lstStyle/>
          <a:p>
            <a:pPr marL="0" indent="0">
              <a:buNone/>
            </a:pPr>
            <a:r>
              <a:rPr lang="en-US" sz="1200" dirty="0">
                <a:solidFill>
                  <a:srgbClr val="1C1C1C"/>
                </a:solidFill>
                <a:latin typeface="Calibri" pitchFamily="34" charset="0"/>
                <a:ea typeface="Calibri" pitchFamily="34" charset="-122"/>
                <a:cs typeface="Calibri" pitchFamily="34" charset="-120"/>
              </a:rPr>
              <a:t>Σχέδια ετοιμότητας &amp; διαχείρισης κρίσεων. Χάραξη πολιτικών με βάση πιθανά σενάρια. Μελέτες ανθεκτικότητας. Μητροπολιτική Αθήνα και άλλες θεσμικές μεταρρυθμίσεις.</a:t>
            </a:r>
            <a:endParaRPr lang="en-US" sz="1200" dirty="0"/>
          </a:p>
        </p:txBody>
      </p:sp>
      <p:sp>
        <p:nvSpPr>
          <p:cNvPr id="8" name="Shape 6"/>
          <p:cNvSpPr/>
          <p:nvPr/>
        </p:nvSpPr>
        <p:spPr>
          <a:xfrm>
            <a:off x="6035040" y="1444752"/>
            <a:ext cx="5394960" cy="1664208"/>
          </a:xfrm>
          <a:prstGeom prst="roundRect">
            <a:avLst>
              <a:gd name="adj" fmla="val 6593"/>
            </a:avLst>
          </a:prstGeom>
          <a:solidFill>
            <a:srgbClr val="E8F5EE"/>
          </a:solidFill>
          <a:ln w="12700">
            <a:solidFill>
              <a:srgbClr val="C8D8C8"/>
            </a:solidFill>
            <a:prstDash val="solid"/>
          </a:ln>
        </p:spPr>
      </p:sp>
      <p:sp>
        <p:nvSpPr>
          <p:cNvPr id="9" name="Text 7"/>
          <p:cNvSpPr/>
          <p:nvPr/>
        </p:nvSpPr>
        <p:spPr>
          <a:xfrm>
            <a:off x="6172200" y="1554480"/>
            <a:ext cx="5120640" cy="347472"/>
          </a:xfrm>
          <a:prstGeom prst="rect">
            <a:avLst/>
          </a:prstGeom>
          <a:noFill/>
          <a:ln/>
        </p:spPr>
        <p:txBody>
          <a:bodyPr wrap="square" rtlCol="0" anchor="ctr"/>
          <a:lstStyle/>
          <a:p>
            <a:pPr marL="0" indent="0">
              <a:buNone/>
            </a:pPr>
            <a:r>
              <a:rPr lang="en-US" sz="1300" b="1" dirty="0">
                <a:solidFill>
                  <a:srgbClr val="2C6E49"/>
                </a:solidFill>
                <a:latin typeface="Calibri" pitchFamily="34" charset="0"/>
                <a:ea typeface="Calibri" pitchFamily="34" charset="-122"/>
                <a:cs typeface="Calibri" pitchFamily="34" charset="-120"/>
              </a:rPr>
              <a:t>Β — Τοπικές Κοινότητες</a:t>
            </a:r>
            <a:endParaRPr lang="en-US" sz="1300" dirty="0"/>
          </a:p>
        </p:txBody>
      </p:sp>
      <p:sp>
        <p:nvSpPr>
          <p:cNvPr id="10" name="Text 8"/>
          <p:cNvSpPr/>
          <p:nvPr/>
        </p:nvSpPr>
        <p:spPr>
          <a:xfrm>
            <a:off x="6172200" y="1947672"/>
            <a:ext cx="5120640" cy="1024128"/>
          </a:xfrm>
          <a:prstGeom prst="rect">
            <a:avLst/>
          </a:prstGeom>
          <a:noFill/>
          <a:ln/>
        </p:spPr>
        <p:txBody>
          <a:bodyPr wrap="square" rtlCol="0" anchor="t"/>
          <a:lstStyle/>
          <a:p>
            <a:pPr marL="0" indent="0">
              <a:buNone/>
            </a:pPr>
            <a:r>
              <a:rPr lang="en-US" sz="1200" dirty="0">
                <a:solidFill>
                  <a:srgbClr val="1C1C1C"/>
                </a:solidFill>
                <a:latin typeface="Calibri" pitchFamily="34" charset="0"/>
                <a:ea typeface="Calibri" pitchFamily="34" charset="-122"/>
                <a:cs typeface="Calibri" pitchFamily="34" charset="-120"/>
              </a:rPr>
              <a:t>Δίκτυο δημοτικών γειτονιών. Ενδυνάμωση διοικητικών λειτουργιών δήμου. Κοινωνική υποστήριξη ευπαθών ομάδων.</a:t>
            </a:r>
            <a:endParaRPr lang="en-US" sz="1200" dirty="0"/>
          </a:p>
        </p:txBody>
      </p:sp>
      <p:sp>
        <p:nvSpPr>
          <p:cNvPr id="11" name="Shape 9"/>
          <p:cNvSpPr/>
          <p:nvPr/>
        </p:nvSpPr>
        <p:spPr>
          <a:xfrm>
            <a:off x="411480" y="3273552"/>
            <a:ext cx="5394960" cy="1664208"/>
          </a:xfrm>
          <a:prstGeom prst="roundRect">
            <a:avLst>
              <a:gd name="adj" fmla="val 6593"/>
            </a:avLst>
          </a:prstGeom>
          <a:solidFill>
            <a:srgbClr val="E8F5EE"/>
          </a:solidFill>
          <a:ln w="12700">
            <a:solidFill>
              <a:srgbClr val="C8D8C8"/>
            </a:solidFill>
            <a:prstDash val="solid"/>
          </a:ln>
        </p:spPr>
      </p:sp>
      <p:sp>
        <p:nvSpPr>
          <p:cNvPr id="12" name="Text 10"/>
          <p:cNvSpPr/>
          <p:nvPr/>
        </p:nvSpPr>
        <p:spPr>
          <a:xfrm>
            <a:off x="548640" y="3383280"/>
            <a:ext cx="5120640" cy="347472"/>
          </a:xfrm>
          <a:prstGeom prst="rect">
            <a:avLst/>
          </a:prstGeom>
          <a:noFill/>
          <a:ln/>
        </p:spPr>
        <p:txBody>
          <a:bodyPr wrap="square" rtlCol="0" anchor="ctr"/>
          <a:lstStyle/>
          <a:p>
            <a:pPr marL="0" indent="0">
              <a:buNone/>
            </a:pPr>
            <a:r>
              <a:rPr lang="en-US" sz="1300" b="1" dirty="0">
                <a:solidFill>
                  <a:srgbClr val="2C6E49"/>
                </a:solidFill>
                <a:latin typeface="Calibri" pitchFamily="34" charset="0"/>
                <a:ea typeface="Calibri" pitchFamily="34" charset="-122"/>
                <a:cs typeface="Calibri" pitchFamily="34" charset="-120"/>
              </a:rPr>
              <a:t>Γ — Τοπικές Συνεργασίες</a:t>
            </a:r>
            <a:endParaRPr lang="en-US" sz="1300" dirty="0"/>
          </a:p>
        </p:txBody>
      </p:sp>
      <p:sp>
        <p:nvSpPr>
          <p:cNvPr id="13" name="Text 11"/>
          <p:cNvSpPr/>
          <p:nvPr/>
        </p:nvSpPr>
        <p:spPr>
          <a:xfrm>
            <a:off x="548640" y="3776472"/>
            <a:ext cx="5120640" cy="1024128"/>
          </a:xfrm>
          <a:prstGeom prst="rect">
            <a:avLst/>
          </a:prstGeom>
          <a:noFill/>
          <a:ln/>
        </p:spPr>
        <p:txBody>
          <a:bodyPr wrap="square" rtlCol="0" anchor="t"/>
          <a:lstStyle/>
          <a:p>
            <a:pPr marL="0" indent="0">
              <a:buNone/>
            </a:pPr>
            <a:r>
              <a:rPr lang="en-US" sz="1200" dirty="0">
                <a:solidFill>
                  <a:srgbClr val="1C1C1C"/>
                </a:solidFill>
                <a:latin typeface="Calibri" pitchFamily="34" charset="0"/>
                <a:ea typeface="Calibri" pitchFamily="34" charset="-122"/>
                <a:cs typeface="Calibri" pitchFamily="34" charset="-120"/>
              </a:rPr>
              <a:t>Σχολεία ανοιχτά στη γειτονιά και κοινωνία. Σχέδια δράσης για ένταξη μεταναστών. Ενίσχυση κοινωνικής συνοχής.</a:t>
            </a:r>
            <a:endParaRPr lang="en-US" sz="1200" dirty="0"/>
          </a:p>
        </p:txBody>
      </p:sp>
      <p:sp>
        <p:nvSpPr>
          <p:cNvPr id="14" name="Shape 12"/>
          <p:cNvSpPr/>
          <p:nvPr/>
        </p:nvSpPr>
        <p:spPr>
          <a:xfrm>
            <a:off x="6035040" y="3273552"/>
            <a:ext cx="5394960" cy="1664208"/>
          </a:xfrm>
          <a:prstGeom prst="roundRect">
            <a:avLst>
              <a:gd name="adj" fmla="val 6593"/>
            </a:avLst>
          </a:prstGeom>
          <a:solidFill>
            <a:srgbClr val="E8F5EE"/>
          </a:solidFill>
          <a:ln w="12700">
            <a:solidFill>
              <a:srgbClr val="C8D8C8"/>
            </a:solidFill>
            <a:prstDash val="solid"/>
          </a:ln>
        </p:spPr>
      </p:sp>
      <p:sp>
        <p:nvSpPr>
          <p:cNvPr id="15" name="Text 13"/>
          <p:cNvSpPr/>
          <p:nvPr/>
        </p:nvSpPr>
        <p:spPr>
          <a:xfrm>
            <a:off x="6172200" y="3383280"/>
            <a:ext cx="5120640" cy="347472"/>
          </a:xfrm>
          <a:prstGeom prst="rect">
            <a:avLst/>
          </a:prstGeom>
          <a:noFill/>
          <a:ln/>
        </p:spPr>
        <p:txBody>
          <a:bodyPr wrap="square" rtlCol="0" anchor="ctr"/>
          <a:lstStyle/>
          <a:p>
            <a:pPr marL="0" indent="0">
              <a:buNone/>
            </a:pPr>
            <a:r>
              <a:rPr lang="en-US" sz="1300" b="1" dirty="0">
                <a:solidFill>
                  <a:srgbClr val="2C6E49"/>
                </a:solidFill>
                <a:latin typeface="Calibri" pitchFamily="34" charset="0"/>
                <a:ea typeface="Calibri" pitchFamily="34" charset="-122"/>
                <a:cs typeface="Calibri" pitchFamily="34" charset="-120"/>
              </a:rPr>
              <a:t>Μείζον Έργο: Απόσυρση Παλαιών Κτιρίων</a:t>
            </a:r>
            <a:endParaRPr lang="en-US" sz="1300" dirty="0"/>
          </a:p>
        </p:txBody>
      </p:sp>
      <p:sp>
        <p:nvSpPr>
          <p:cNvPr id="16" name="Text 14"/>
          <p:cNvSpPr/>
          <p:nvPr/>
        </p:nvSpPr>
        <p:spPr>
          <a:xfrm>
            <a:off x="6172200" y="3776472"/>
            <a:ext cx="5120640" cy="1024128"/>
          </a:xfrm>
          <a:prstGeom prst="rect">
            <a:avLst/>
          </a:prstGeom>
          <a:noFill/>
          <a:ln/>
        </p:spPr>
        <p:txBody>
          <a:bodyPr wrap="square" rtlCol="0" anchor="t"/>
          <a:lstStyle/>
          <a:p>
            <a:pPr marL="0" indent="0">
              <a:buNone/>
            </a:pPr>
            <a:r>
              <a:rPr lang="en-US" sz="1200" dirty="0">
                <a:solidFill>
                  <a:srgbClr val="1C1C1C"/>
                </a:solidFill>
                <a:latin typeface="Calibri" pitchFamily="34" charset="0"/>
                <a:ea typeface="Calibri" pitchFamily="34" charset="-122"/>
                <a:cs typeface="Calibri" pitchFamily="34" charset="-120"/>
              </a:rPr>
              <a:t>Η Αθήνα βρίσκεται κοντά στο επίκεντρο της σεισμικής δραστηριότητας (6η θέση παγκοσμίως). Πρόγραμμα εκτίμησης &amp; απόσυρσης ανθεκτικά επικίνδυνων κτιρίων.</a:t>
            </a:r>
            <a:endParaRPr lang="en-US" sz="1200" dirty="0"/>
          </a:p>
        </p:txBody>
      </p:sp>
      <p:sp>
        <p:nvSpPr>
          <p:cNvPr id="17" name="Text 15"/>
          <p:cNvSpPr/>
          <p:nvPr/>
        </p:nvSpPr>
        <p:spPr>
          <a:xfrm>
            <a:off x="411480" y="5212080"/>
            <a:ext cx="6858000" cy="256032"/>
          </a:xfrm>
          <a:prstGeom prst="rect">
            <a:avLst/>
          </a:prstGeom>
          <a:noFill/>
          <a:ln/>
        </p:spPr>
        <p:txBody>
          <a:bodyPr wrap="square" rtlCol="0" anchor="ctr"/>
          <a:lstStyle/>
          <a:p>
            <a:pPr marL="0" indent="0">
              <a:buNone/>
            </a:pPr>
            <a:r>
              <a:rPr lang="en-US" sz="900" i="1" dirty="0">
                <a:solidFill>
                  <a:srgbClr val="5A5A5A"/>
                </a:solidFill>
                <a:latin typeface="Calibri" pitchFamily="34" charset="0"/>
                <a:ea typeface="Calibri" pitchFamily="34" charset="-122"/>
                <a:cs typeface="Calibri" pitchFamily="34" charset="-120"/>
              </a:rPr>
              <a:t>Μεταπτυχιακό Πρόγραμμα — Αστική &amp; Περιφερειακή Ανθεκτικότητα</a:t>
            </a:r>
            <a:endParaRPr lang="en-US" sz="900" dirty="0"/>
          </a:p>
        </p:txBody>
      </p:sp>
      <p:sp>
        <p:nvSpPr>
          <p:cNvPr id="18" name="Text 16"/>
          <p:cNvSpPr/>
          <p:nvPr/>
        </p:nvSpPr>
        <p:spPr>
          <a:xfrm>
            <a:off x="7360920" y="5212080"/>
            <a:ext cx="4069080" cy="256032"/>
          </a:xfrm>
          <a:prstGeom prst="rect">
            <a:avLst/>
          </a:prstGeom>
          <a:noFill/>
          <a:ln/>
        </p:spPr>
        <p:txBody>
          <a:bodyPr wrap="square" rtlCol="0" anchor="ctr"/>
          <a:lstStyle/>
          <a:p>
            <a:pPr marL="0" indent="0" algn="r">
              <a:buNone/>
            </a:pPr>
            <a:r>
              <a:rPr lang="en-US" sz="900" dirty="0">
                <a:solidFill>
                  <a:srgbClr val="5A5A5A"/>
                </a:solidFill>
                <a:latin typeface="Calibri" pitchFamily="34" charset="0"/>
                <a:ea typeface="Calibri" pitchFamily="34" charset="-122"/>
                <a:cs typeface="Calibri" pitchFamily="34" charset="-120"/>
              </a:rPr>
              <a:t>Πηγή: </a:t>
            </a:r>
            <a:r>
              <a:rPr lang="en-US" sz="900" u="sng" dirty="0">
                <a:solidFill>
                  <a:srgbClr val="5A5A5A"/>
                </a:solidFill>
                <a:latin typeface="Calibri" pitchFamily="34" charset="0"/>
                <a:ea typeface="Calibri" pitchFamily="34" charset="-122"/>
                <a:cs typeface="Calibri" pitchFamily="34" charset="-120"/>
                <a:hlinkClick r:id="rId3">
                  <a:extLst>
                    <a:ext uri="{A12FA001-AC4F-418D-AE19-62706E023703}">
                      <ahyp:hlinkClr xmlns:ahyp="http://schemas.microsoft.com/office/drawing/2018/hyperlinkcolor" val="tx"/>
                    </a:ext>
                  </a:extLst>
                </a:hlinkClick>
              </a:rPr>
              <a:t>Στρατηγική Ανθεκτικότητας Αθήνας</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spTree>
      <p:nvGrpSpPr>
        <p:cNvPr id="1" name=""/>
        <p:cNvGrpSpPr/>
        <p:nvPr/>
      </p:nvGrpSpPr>
      <p:grpSpPr>
        <a:xfrm>
          <a:off x="0" y="0"/>
          <a:ext cx="0" cy="0"/>
          <a:chOff x="0" y="0"/>
          <a:chExt cx="0" cy="0"/>
        </a:xfrm>
      </p:grpSpPr>
      <p:sp>
        <p:nvSpPr>
          <p:cNvPr id="2" name="Shape 0"/>
          <p:cNvSpPr/>
          <p:nvPr/>
        </p:nvSpPr>
        <p:spPr>
          <a:xfrm>
            <a:off x="0" y="0"/>
            <a:ext cx="12192000" cy="6858000"/>
          </a:xfrm>
          <a:prstGeom prst="rect">
            <a:avLst/>
          </a:prstGeom>
          <a:solidFill>
            <a:srgbClr val="F7F6F2"/>
          </a:solidFill>
          <a:ln w="12700">
            <a:solidFill>
              <a:srgbClr val="F7F6F2"/>
            </a:solidFill>
            <a:prstDash val="solid"/>
          </a:ln>
        </p:spPr>
      </p:sp>
      <p:sp>
        <p:nvSpPr>
          <p:cNvPr id="3" name="Text 1"/>
          <p:cNvSpPr/>
          <p:nvPr/>
        </p:nvSpPr>
        <p:spPr>
          <a:xfrm>
            <a:off x="411480" y="274320"/>
            <a:ext cx="11064240" cy="685800"/>
          </a:xfrm>
          <a:prstGeom prst="rect">
            <a:avLst/>
          </a:prstGeom>
          <a:noFill/>
          <a:ln/>
        </p:spPr>
        <p:txBody>
          <a:bodyPr wrap="square" rtlCol="0" anchor="ctr"/>
          <a:lstStyle/>
          <a:p>
            <a:pPr marL="0" indent="0">
              <a:buNone/>
            </a:pPr>
            <a:r>
              <a:rPr lang="en-US" sz="2800" b="1" dirty="0">
                <a:solidFill>
                  <a:srgbClr val="2C6E49"/>
                </a:solidFill>
                <a:latin typeface="Calibri" pitchFamily="34" charset="0"/>
                <a:ea typeface="Calibri" pitchFamily="34" charset="-122"/>
                <a:cs typeface="Calibri" pitchFamily="34" charset="-120"/>
              </a:rPr>
              <a:t>Πυλώνας 4 — Ζωντανή Πόλη</a:t>
            </a:r>
            <a:endParaRPr lang="en-US" sz="2800" dirty="0"/>
          </a:p>
        </p:txBody>
      </p:sp>
      <p:sp>
        <p:nvSpPr>
          <p:cNvPr id="4" name="Text 2"/>
          <p:cNvSpPr/>
          <p:nvPr/>
        </p:nvSpPr>
        <p:spPr>
          <a:xfrm>
            <a:off x="411480" y="1051560"/>
            <a:ext cx="11064240" cy="320040"/>
          </a:xfrm>
          <a:prstGeom prst="rect">
            <a:avLst/>
          </a:prstGeom>
          <a:noFill/>
          <a:ln/>
        </p:spPr>
        <p:txBody>
          <a:bodyPr wrap="square" rtlCol="0" anchor="ctr"/>
          <a:lstStyle/>
          <a:p>
            <a:pPr marL="0" indent="0">
              <a:buNone/>
            </a:pPr>
            <a:r>
              <a:rPr lang="en-US" sz="1300" i="1" dirty="0">
                <a:solidFill>
                  <a:srgbClr val="5A5A5A"/>
                </a:solidFill>
                <a:latin typeface="Calibri" pitchFamily="34" charset="0"/>
                <a:ea typeface="Calibri" pitchFamily="34" charset="-122"/>
                <a:cs typeface="Calibri" pitchFamily="34" charset="-120"/>
              </a:rPr>
              <a:t>Οικονομία, πολιτισμός, ταυτότητα και κοινωνική συνοχή</a:t>
            </a:r>
            <a:endParaRPr lang="en-US" sz="1300" dirty="0"/>
          </a:p>
        </p:txBody>
      </p:sp>
      <p:sp>
        <p:nvSpPr>
          <p:cNvPr id="5" name="Shape 3"/>
          <p:cNvSpPr/>
          <p:nvPr/>
        </p:nvSpPr>
        <p:spPr>
          <a:xfrm>
            <a:off x="411480" y="1444752"/>
            <a:ext cx="5394960" cy="1664208"/>
          </a:xfrm>
          <a:prstGeom prst="roundRect">
            <a:avLst>
              <a:gd name="adj" fmla="val 6593"/>
            </a:avLst>
          </a:prstGeom>
          <a:solidFill>
            <a:srgbClr val="E8F5EE"/>
          </a:solidFill>
          <a:ln w="12700">
            <a:solidFill>
              <a:srgbClr val="C8D8C8"/>
            </a:solidFill>
            <a:prstDash val="solid"/>
          </a:ln>
        </p:spPr>
      </p:sp>
      <p:sp>
        <p:nvSpPr>
          <p:cNvPr id="6" name="Text 4"/>
          <p:cNvSpPr/>
          <p:nvPr/>
        </p:nvSpPr>
        <p:spPr>
          <a:xfrm>
            <a:off x="548640" y="1554480"/>
            <a:ext cx="5120640" cy="347472"/>
          </a:xfrm>
          <a:prstGeom prst="rect">
            <a:avLst/>
          </a:prstGeom>
          <a:noFill/>
          <a:ln/>
        </p:spPr>
        <p:txBody>
          <a:bodyPr wrap="square" rtlCol="0" anchor="ctr"/>
          <a:lstStyle/>
          <a:p>
            <a:pPr marL="0" indent="0">
              <a:buNone/>
            </a:pPr>
            <a:r>
              <a:rPr lang="en-US" sz="1300" b="1" dirty="0">
                <a:solidFill>
                  <a:srgbClr val="2C6E49"/>
                </a:solidFill>
                <a:latin typeface="Calibri" pitchFamily="34" charset="0"/>
                <a:ea typeface="Calibri" pitchFamily="34" charset="-122"/>
                <a:cs typeface="Calibri" pitchFamily="34" charset="-120"/>
              </a:rPr>
              <a:t>Α — Ταυτότητα Πόλης</a:t>
            </a:r>
            <a:endParaRPr lang="en-US" sz="1300" dirty="0"/>
          </a:p>
        </p:txBody>
      </p:sp>
      <p:sp>
        <p:nvSpPr>
          <p:cNvPr id="7" name="Text 5"/>
          <p:cNvSpPr/>
          <p:nvPr/>
        </p:nvSpPr>
        <p:spPr>
          <a:xfrm>
            <a:off x="548640" y="1947672"/>
            <a:ext cx="5120640" cy="1024128"/>
          </a:xfrm>
          <a:prstGeom prst="rect">
            <a:avLst/>
          </a:prstGeom>
          <a:noFill/>
          <a:ln/>
        </p:spPr>
        <p:txBody>
          <a:bodyPr wrap="square" rtlCol="0" anchor="t"/>
          <a:lstStyle/>
          <a:p>
            <a:pPr marL="0" indent="0">
              <a:buNone/>
            </a:pPr>
            <a:r>
              <a:rPr lang="en-US" sz="1200" dirty="0">
                <a:solidFill>
                  <a:srgbClr val="1C1C1C"/>
                </a:solidFill>
                <a:latin typeface="Calibri" pitchFamily="34" charset="0"/>
                <a:ea typeface="Calibri" pitchFamily="34" charset="-122"/>
                <a:cs typeface="Calibri" pitchFamily="34" charset="-120"/>
              </a:rPr>
              <a:t>Κάρτα κατοίκου της Αθήνας. Στρατηγικό σχέδιο δημιουργικής οικονομίας. Ολιστική ταυτότητα "This is Athens". Πράσινοι &amp; πολιτιστικοί αστικοί διάδρομοι (μείζον έργο).</a:t>
            </a:r>
            <a:endParaRPr lang="en-US" sz="1200" dirty="0"/>
          </a:p>
        </p:txBody>
      </p:sp>
      <p:sp>
        <p:nvSpPr>
          <p:cNvPr id="8" name="Shape 6"/>
          <p:cNvSpPr/>
          <p:nvPr/>
        </p:nvSpPr>
        <p:spPr>
          <a:xfrm>
            <a:off x="6035040" y="1444752"/>
            <a:ext cx="5394960" cy="1664208"/>
          </a:xfrm>
          <a:prstGeom prst="roundRect">
            <a:avLst>
              <a:gd name="adj" fmla="val 6593"/>
            </a:avLst>
          </a:prstGeom>
          <a:solidFill>
            <a:srgbClr val="E8F5EE"/>
          </a:solidFill>
          <a:ln w="12700">
            <a:solidFill>
              <a:srgbClr val="C8D8C8"/>
            </a:solidFill>
            <a:prstDash val="solid"/>
          </a:ln>
        </p:spPr>
      </p:sp>
      <p:sp>
        <p:nvSpPr>
          <p:cNvPr id="9" name="Text 7"/>
          <p:cNvSpPr/>
          <p:nvPr/>
        </p:nvSpPr>
        <p:spPr>
          <a:xfrm>
            <a:off x="6172200" y="1554480"/>
            <a:ext cx="5120640" cy="347472"/>
          </a:xfrm>
          <a:prstGeom prst="rect">
            <a:avLst/>
          </a:prstGeom>
          <a:noFill/>
          <a:ln/>
        </p:spPr>
        <p:txBody>
          <a:bodyPr wrap="square" rtlCol="0" anchor="ctr"/>
          <a:lstStyle/>
          <a:p>
            <a:pPr marL="0" indent="0">
              <a:buNone/>
            </a:pPr>
            <a:r>
              <a:rPr lang="en-US" sz="1300" b="1" dirty="0">
                <a:solidFill>
                  <a:srgbClr val="2C6E49"/>
                </a:solidFill>
                <a:latin typeface="Calibri" pitchFamily="34" charset="0"/>
                <a:ea typeface="Calibri" pitchFamily="34" charset="-122"/>
                <a:cs typeface="Calibri" pitchFamily="34" charset="-120"/>
              </a:rPr>
              <a:t>Β — Απασχόληση &amp; Πόροι</a:t>
            </a:r>
            <a:endParaRPr lang="en-US" sz="1300" dirty="0"/>
          </a:p>
        </p:txBody>
      </p:sp>
      <p:sp>
        <p:nvSpPr>
          <p:cNvPr id="10" name="Text 8"/>
          <p:cNvSpPr/>
          <p:nvPr/>
        </p:nvSpPr>
        <p:spPr>
          <a:xfrm>
            <a:off x="6172200" y="1947672"/>
            <a:ext cx="5120640" cy="1024128"/>
          </a:xfrm>
          <a:prstGeom prst="rect">
            <a:avLst/>
          </a:prstGeom>
          <a:noFill/>
          <a:ln/>
        </p:spPr>
        <p:txBody>
          <a:bodyPr wrap="square" rtlCol="0" anchor="t"/>
          <a:lstStyle/>
          <a:p>
            <a:pPr marL="0" indent="0">
              <a:buNone/>
            </a:pPr>
            <a:r>
              <a:rPr lang="en-US" sz="1200" dirty="0">
                <a:solidFill>
                  <a:srgbClr val="1C1C1C"/>
                </a:solidFill>
                <a:latin typeface="Calibri" pitchFamily="34" charset="0"/>
                <a:ea typeface="Calibri" pitchFamily="34" charset="-122"/>
                <a:cs typeface="Calibri" pitchFamily="34" charset="-120"/>
              </a:rPr>
              <a:t>Κοινωνικές επιχειρήσεις για ένταξη ευπαθών ομάδων. Δημιουργικές χρήσεις αναξιοποίητων χώρων. Πλατφόρμα υποστήριξης εργασίας. Πρόγραμμα MyAthens.</a:t>
            </a:r>
            <a:endParaRPr lang="en-US" sz="1200" dirty="0"/>
          </a:p>
        </p:txBody>
      </p:sp>
      <p:sp>
        <p:nvSpPr>
          <p:cNvPr id="11" name="Shape 9"/>
          <p:cNvSpPr/>
          <p:nvPr/>
        </p:nvSpPr>
        <p:spPr>
          <a:xfrm>
            <a:off x="411480" y="3273552"/>
            <a:ext cx="5394960" cy="1664208"/>
          </a:xfrm>
          <a:prstGeom prst="roundRect">
            <a:avLst>
              <a:gd name="adj" fmla="val 6593"/>
            </a:avLst>
          </a:prstGeom>
          <a:solidFill>
            <a:srgbClr val="E8F5EE"/>
          </a:solidFill>
          <a:ln w="12700">
            <a:solidFill>
              <a:srgbClr val="C8D8C8"/>
            </a:solidFill>
            <a:prstDash val="solid"/>
          </a:ln>
        </p:spPr>
      </p:sp>
      <p:sp>
        <p:nvSpPr>
          <p:cNvPr id="12" name="Text 10"/>
          <p:cNvSpPr/>
          <p:nvPr/>
        </p:nvSpPr>
        <p:spPr>
          <a:xfrm>
            <a:off x="548640" y="3383280"/>
            <a:ext cx="5120640" cy="347472"/>
          </a:xfrm>
          <a:prstGeom prst="rect">
            <a:avLst/>
          </a:prstGeom>
          <a:noFill/>
          <a:ln/>
        </p:spPr>
        <p:txBody>
          <a:bodyPr wrap="square" rtlCol="0" anchor="ctr"/>
          <a:lstStyle/>
          <a:p>
            <a:pPr marL="0" indent="0">
              <a:buNone/>
            </a:pPr>
            <a:r>
              <a:rPr lang="en-US" sz="1300" b="1" dirty="0">
                <a:solidFill>
                  <a:srgbClr val="2C6E49"/>
                </a:solidFill>
                <a:latin typeface="Calibri" pitchFamily="34" charset="0"/>
                <a:ea typeface="Calibri" pitchFamily="34" charset="-122"/>
                <a:cs typeface="Calibri" pitchFamily="34" charset="-120"/>
              </a:rPr>
              <a:t>Μείζον: Ανάπλαση κέντρου Αθήνας</a:t>
            </a:r>
            <a:endParaRPr lang="en-US" sz="1300" dirty="0"/>
          </a:p>
        </p:txBody>
      </p:sp>
      <p:sp>
        <p:nvSpPr>
          <p:cNvPr id="13" name="Text 11"/>
          <p:cNvSpPr/>
          <p:nvPr/>
        </p:nvSpPr>
        <p:spPr>
          <a:xfrm>
            <a:off x="548640" y="3776472"/>
            <a:ext cx="5120640" cy="1024128"/>
          </a:xfrm>
          <a:prstGeom prst="rect">
            <a:avLst/>
          </a:prstGeom>
          <a:noFill/>
          <a:ln/>
        </p:spPr>
        <p:txBody>
          <a:bodyPr wrap="square" rtlCol="0" anchor="t"/>
          <a:lstStyle/>
          <a:p>
            <a:pPr marL="0" indent="0">
              <a:buNone/>
            </a:pPr>
            <a:r>
              <a:rPr lang="en-US" sz="1200" dirty="0">
                <a:solidFill>
                  <a:srgbClr val="1C1C1C"/>
                </a:solidFill>
                <a:latin typeface="Calibri" pitchFamily="34" charset="0"/>
                <a:ea typeface="Calibri" pitchFamily="34" charset="-122"/>
                <a:cs typeface="Calibri" pitchFamily="34" charset="-120"/>
              </a:rPr>
              <a:t>Νέοι ελεύθεροι &amp; πράσινοι χώροι. Ανακαίνιση παλαιών σιδηροδρομικών σταθμών. Πρόγραμμα κοινωνικής κατοικίας. Βιώσιμη διαχείριση δημοτικών ακινήτων.</a:t>
            </a:r>
            <a:endParaRPr lang="en-US" sz="1200" dirty="0"/>
          </a:p>
        </p:txBody>
      </p:sp>
      <p:sp>
        <p:nvSpPr>
          <p:cNvPr id="14" name="Shape 12"/>
          <p:cNvSpPr/>
          <p:nvPr/>
        </p:nvSpPr>
        <p:spPr>
          <a:xfrm>
            <a:off x="6035040" y="3273552"/>
            <a:ext cx="5394960" cy="1664208"/>
          </a:xfrm>
          <a:prstGeom prst="roundRect">
            <a:avLst>
              <a:gd name="adj" fmla="val 6593"/>
            </a:avLst>
          </a:prstGeom>
          <a:solidFill>
            <a:srgbClr val="E8F5EE"/>
          </a:solidFill>
          <a:ln w="12700">
            <a:solidFill>
              <a:srgbClr val="C8D8C8"/>
            </a:solidFill>
            <a:prstDash val="solid"/>
          </a:ln>
        </p:spPr>
      </p:sp>
      <p:sp>
        <p:nvSpPr>
          <p:cNvPr id="15" name="Text 13"/>
          <p:cNvSpPr/>
          <p:nvPr/>
        </p:nvSpPr>
        <p:spPr>
          <a:xfrm>
            <a:off x="6172200" y="3383280"/>
            <a:ext cx="5120640" cy="347472"/>
          </a:xfrm>
          <a:prstGeom prst="rect">
            <a:avLst/>
          </a:prstGeom>
          <a:noFill/>
          <a:ln/>
        </p:spPr>
        <p:txBody>
          <a:bodyPr wrap="square" rtlCol="0" anchor="ctr"/>
          <a:lstStyle/>
          <a:p>
            <a:pPr marL="0" indent="0">
              <a:buNone/>
            </a:pPr>
            <a:r>
              <a:rPr lang="en-US" sz="1300" b="1" dirty="0">
                <a:solidFill>
                  <a:srgbClr val="2C6E49"/>
                </a:solidFill>
                <a:latin typeface="Calibri" pitchFamily="34" charset="0"/>
                <a:ea typeface="Calibri" pitchFamily="34" charset="-122"/>
                <a:cs typeface="Calibri" pitchFamily="34" charset="-120"/>
              </a:rPr>
              <a:t>Μείζον: Πράσινοι Πολιτιστικοί Διάδρομοι</a:t>
            </a:r>
            <a:endParaRPr lang="en-US" sz="1300" dirty="0"/>
          </a:p>
        </p:txBody>
      </p:sp>
      <p:sp>
        <p:nvSpPr>
          <p:cNvPr id="16" name="Text 14"/>
          <p:cNvSpPr/>
          <p:nvPr/>
        </p:nvSpPr>
        <p:spPr>
          <a:xfrm>
            <a:off x="6172200" y="3776472"/>
            <a:ext cx="5120640" cy="1024128"/>
          </a:xfrm>
          <a:prstGeom prst="rect">
            <a:avLst/>
          </a:prstGeom>
          <a:noFill/>
          <a:ln/>
        </p:spPr>
        <p:txBody>
          <a:bodyPr wrap="square" rtlCol="0" anchor="t"/>
          <a:lstStyle/>
          <a:p>
            <a:pPr marL="0" indent="0">
              <a:buNone/>
            </a:pPr>
            <a:r>
              <a:rPr lang="en-US" sz="1200" dirty="0">
                <a:solidFill>
                  <a:srgbClr val="1C1C1C"/>
                </a:solidFill>
                <a:latin typeface="Calibri" pitchFamily="34" charset="0"/>
                <a:ea typeface="Calibri" pitchFamily="34" charset="-122"/>
                <a:cs typeface="Calibri" pitchFamily="34" charset="-120"/>
              </a:rPr>
              <a:t>Διασύνδεση πολιτιστικών και πράσινων σημείων στο κέντρο. Αστική βιοποικιλότητα, αναβάθμιση μικροκλίματος, κοινωνική ένταξη μέσω δημόσιου χώρου.</a:t>
            </a:r>
            <a:endParaRPr lang="en-US" sz="1200" dirty="0"/>
          </a:p>
        </p:txBody>
      </p:sp>
      <p:sp>
        <p:nvSpPr>
          <p:cNvPr id="17" name="Text 15"/>
          <p:cNvSpPr/>
          <p:nvPr/>
        </p:nvSpPr>
        <p:spPr>
          <a:xfrm>
            <a:off x="411480" y="5212080"/>
            <a:ext cx="6858000" cy="256032"/>
          </a:xfrm>
          <a:prstGeom prst="rect">
            <a:avLst/>
          </a:prstGeom>
          <a:noFill/>
          <a:ln/>
        </p:spPr>
        <p:txBody>
          <a:bodyPr wrap="square" rtlCol="0" anchor="ctr"/>
          <a:lstStyle/>
          <a:p>
            <a:pPr marL="0" indent="0">
              <a:buNone/>
            </a:pPr>
            <a:r>
              <a:rPr lang="en-US" sz="900" i="1" dirty="0">
                <a:solidFill>
                  <a:srgbClr val="5A5A5A"/>
                </a:solidFill>
                <a:latin typeface="Calibri" pitchFamily="34" charset="0"/>
                <a:ea typeface="Calibri" pitchFamily="34" charset="-122"/>
                <a:cs typeface="Calibri" pitchFamily="34" charset="-120"/>
              </a:rPr>
              <a:t>Μεταπτυχιακό Πρόγραμμα — Αστική &amp; Περιφερειακή Ανθεκτικότητα</a:t>
            </a:r>
            <a:endParaRPr lang="en-US" sz="900" dirty="0"/>
          </a:p>
        </p:txBody>
      </p:sp>
      <p:sp>
        <p:nvSpPr>
          <p:cNvPr id="18" name="Text 16"/>
          <p:cNvSpPr/>
          <p:nvPr/>
        </p:nvSpPr>
        <p:spPr>
          <a:xfrm>
            <a:off x="7360920" y="5212080"/>
            <a:ext cx="4069080" cy="256032"/>
          </a:xfrm>
          <a:prstGeom prst="rect">
            <a:avLst/>
          </a:prstGeom>
          <a:noFill/>
          <a:ln/>
        </p:spPr>
        <p:txBody>
          <a:bodyPr wrap="square" rtlCol="0" anchor="ctr"/>
          <a:lstStyle/>
          <a:p>
            <a:pPr marL="0" indent="0" algn="r">
              <a:buNone/>
            </a:pPr>
            <a:r>
              <a:rPr lang="en-US" sz="900" dirty="0">
                <a:solidFill>
                  <a:srgbClr val="5A5A5A"/>
                </a:solidFill>
                <a:latin typeface="Calibri" pitchFamily="34" charset="0"/>
                <a:ea typeface="Calibri" pitchFamily="34" charset="-122"/>
                <a:cs typeface="Calibri" pitchFamily="34" charset="-120"/>
              </a:rPr>
              <a:t>Πηγή: </a:t>
            </a:r>
            <a:r>
              <a:rPr lang="en-US" sz="900" u="sng" dirty="0">
                <a:solidFill>
                  <a:srgbClr val="5A5A5A"/>
                </a:solidFill>
                <a:latin typeface="Calibri" pitchFamily="34" charset="0"/>
                <a:ea typeface="Calibri" pitchFamily="34" charset="-122"/>
                <a:cs typeface="Calibri" pitchFamily="34" charset="-120"/>
                <a:hlinkClick r:id="rId3">
                  <a:extLst>
                    <a:ext uri="{A12FA001-AC4F-418D-AE19-62706E023703}">
                      <ahyp:hlinkClr xmlns:ahyp="http://schemas.microsoft.com/office/drawing/2018/hyperlinkcolor" val="tx"/>
                    </a:ext>
                  </a:extLst>
                </a:hlinkClick>
              </a:rPr>
              <a:t>Στρατηγική Ανθεκτικότητας Αθήνας</a:t>
            </a:r>
            <a:endParaRPr lang="en-US" sz="9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spTree>
      <p:nvGrpSpPr>
        <p:cNvPr id="1" name=""/>
        <p:cNvGrpSpPr/>
        <p:nvPr/>
      </p:nvGrpSpPr>
      <p:grpSpPr>
        <a:xfrm>
          <a:off x="0" y="0"/>
          <a:ext cx="0" cy="0"/>
          <a:chOff x="0" y="0"/>
          <a:chExt cx="0" cy="0"/>
        </a:xfrm>
      </p:grpSpPr>
      <p:sp>
        <p:nvSpPr>
          <p:cNvPr id="2" name="Shape 0"/>
          <p:cNvSpPr/>
          <p:nvPr/>
        </p:nvSpPr>
        <p:spPr>
          <a:xfrm>
            <a:off x="0" y="0"/>
            <a:ext cx="12192000" cy="6858000"/>
          </a:xfrm>
          <a:prstGeom prst="rect">
            <a:avLst/>
          </a:prstGeom>
          <a:solidFill>
            <a:srgbClr val="F7F6F2"/>
          </a:solidFill>
          <a:ln w="12700">
            <a:solidFill>
              <a:srgbClr val="F7F6F2"/>
            </a:solidFill>
            <a:prstDash val="solid"/>
          </a:ln>
        </p:spPr>
      </p:sp>
      <p:sp>
        <p:nvSpPr>
          <p:cNvPr id="3" name="Text 1"/>
          <p:cNvSpPr/>
          <p:nvPr/>
        </p:nvSpPr>
        <p:spPr>
          <a:xfrm>
            <a:off x="411480" y="274320"/>
            <a:ext cx="11064240" cy="685800"/>
          </a:xfrm>
          <a:prstGeom prst="rect">
            <a:avLst/>
          </a:prstGeom>
          <a:noFill/>
          <a:ln/>
        </p:spPr>
        <p:txBody>
          <a:bodyPr wrap="square" rtlCol="0" anchor="ctr"/>
          <a:lstStyle/>
          <a:p>
            <a:pPr marL="0" indent="0">
              <a:buNone/>
            </a:pPr>
            <a:r>
              <a:rPr lang="en-US" sz="2800" b="1" dirty="0">
                <a:solidFill>
                  <a:srgbClr val="2C6E49"/>
                </a:solidFill>
                <a:latin typeface="Arial" panose="020B0604020202020204" pitchFamily="34" charset="0"/>
                <a:ea typeface="Calibri" pitchFamily="34" charset="-122"/>
                <a:cs typeface="Arial" panose="020B0604020202020204" pitchFamily="34" charset="0"/>
              </a:rPr>
              <a:t>Έργα Εφαρμογής — Λυκαβηττός &amp; Πράσινοι Διάδρομοι</a:t>
            </a:r>
            <a:endParaRPr lang="en-US" sz="2800" dirty="0">
              <a:latin typeface="Arial" panose="020B0604020202020204" pitchFamily="34" charset="0"/>
              <a:cs typeface="Arial" panose="020B0604020202020204" pitchFamily="34" charset="0"/>
            </a:endParaRPr>
          </a:p>
        </p:txBody>
      </p:sp>
      <p:sp>
        <p:nvSpPr>
          <p:cNvPr id="4" name="Shape 2"/>
          <p:cNvSpPr/>
          <p:nvPr/>
        </p:nvSpPr>
        <p:spPr>
          <a:xfrm>
            <a:off x="411480" y="1143000"/>
            <a:ext cx="5394960" cy="3886200"/>
          </a:xfrm>
          <a:prstGeom prst="roundRect">
            <a:avLst>
              <a:gd name="adj" fmla="val 2824"/>
            </a:avLst>
          </a:prstGeom>
          <a:solidFill>
            <a:srgbClr val="E8F5EE"/>
          </a:solidFill>
          <a:ln w="12700">
            <a:solidFill>
              <a:srgbClr val="C8D8C8"/>
            </a:solidFill>
            <a:prstDash val="solid"/>
          </a:ln>
        </p:spPr>
      </p:sp>
      <p:sp>
        <p:nvSpPr>
          <p:cNvPr id="5" name="Text 3"/>
          <p:cNvSpPr/>
          <p:nvPr/>
        </p:nvSpPr>
        <p:spPr>
          <a:xfrm>
            <a:off x="594360" y="1234440"/>
            <a:ext cx="5029200" cy="347472"/>
          </a:xfrm>
          <a:prstGeom prst="rect">
            <a:avLst/>
          </a:prstGeom>
          <a:noFill/>
          <a:ln/>
        </p:spPr>
        <p:txBody>
          <a:bodyPr wrap="square" rtlCol="0" anchor="ctr"/>
          <a:lstStyle/>
          <a:p>
            <a:pPr marL="0" indent="0">
              <a:buNone/>
            </a:pPr>
            <a:r>
              <a:rPr lang="en-US" sz="1400" b="1" dirty="0">
                <a:solidFill>
                  <a:srgbClr val="2C6E49"/>
                </a:solidFill>
                <a:latin typeface="Calibri" pitchFamily="34" charset="0"/>
                <a:ea typeface="Calibri" pitchFamily="34" charset="-122"/>
                <a:cs typeface="Calibri" pitchFamily="34" charset="-120"/>
              </a:rPr>
              <a:t>Λόφος Λυκαβηττού</a:t>
            </a:r>
            <a:endParaRPr lang="en-US" sz="1400" dirty="0"/>
          </a:p>
        </p:txBody>
      </p:sp>
      <p:sp>
        <p:nvSpPr>
          <p:cNvPr id="6" name="Text 4"/>
          <p:cNvSpPr/>
          <p:nvPr/>
        </p:nvSpPr>
        <p:spPr>
          <a:xfrm>
            <a:off x="594360" y="1627632"/>
            <a:ext cx="5029200" cy="3200400"/>
          </a:xfrm>
          <a:prstGeom prst="rect">
            <a:avLst/>
          </a:prstGeom>
          <a:noFill/>
          <a:ln/>
        </p:spPr>
        <p:txBody>
          <a:bodyPr wrap="square" rtlCol="0" anchor="t"/>
          <a:lstStyle/>
          <a:p>
            <a:r>
              <a:rPr lang="en-US" sz="1200" dirty="0">
                <a:solidFill>
                  <a:srgbClr val="1C1C1C"/>
                </a:solidFill>
                <a:latin typeface="Calibri" pitchFamily="34" charset="0"/>
                <a:ea typeface="Calibri" pitchFamily="34" charset="-122"/>
                <a:cs typeface="Calibri" pitchFamily="34" charset="-120"/>
              </a:rPr>
              <a:t>Σταθεροποίηση εδάφους και πρόληψη κατολισθήσεων
Διαχείριση νερού — βελτίωση υδατικής ισορροπίας
Προστασία αστικής βιοποικιλότητας
Αποκατάσταση υποβαθμισμένων τμημάτων δάσους
Βελτίωση ποιότητας αέρα για γύρω κατοικίες
Χρηματοδότηση: EIB / NCFF (€5 εκ. για 4 έργα)
</a:t>
            </a:r>
            <a:endParaRPr lang="en-US" sz="1200" dirty="0"/>
          </a:p>
        </p:txBody>
      </p:sp>
      <p:sp>
        <p:nvSpPr>
          <p:cNvPr id="7" name="Shape 5"/>
          <p:cNvSpPr/>
          <p:nvPr/>
        </p:nvSpPr>
        <p:spPr>
          <a:xfrm>
            <a:off x="6080760" y="1143000"/>
            <a:ext cx="5394960" cy="3886200"/>
          </a:xfrm>
          <a:prstGeom prst="roundRect">
            <a:avLst>
              <a:gd name="adj" fmla="val 2824"/>
            </a:avLst>
          </a:prstGeom>
          <a:solidFill>
            <a:srgbClr val="E8F5EE"/>
          </a:solidFill>
          <a:ln w="12700">
            <a:solidFill>
              <a:srgbClr val="C8D8C8"/>
            </a:solidFill>
            <a:prstDash val="solid"/>
          </a:ln>
        </p:spPr>
      </p:sp>
      <p:sp>
        <p:nvSpPr>
          <p:cNvPr id="8" name="Text 6"/>
          <p:cNvSpPr/>
          <p:nvPr/>
        </p:nvSpPr>
        <p:spPr>
          <a:xfrm>
            <a:off x="6263640" y="1234440"/>
            <a:ext cx="5029200" cy="347472"/>
          </a:xfrm>
          <a:prstGeom prst="rect">
            <a:avLst/>
          </a:prstGeom>
          <a:noFill/>
          <a:ln/>
        </p:spPr>
        <p:txBody>
          <a:bodyPr wrap="square" rtlCol="0" anchor="ctr"/>
          <a:lstStyle/>
          <a:p>
            <a:pPr marL="0" indent="0">
              <a:buNone/>
            </a:pPr>
            <a:r>
              <a:rPr lang="en-US" sz="1400" b="1" dirty="0">
                <a:solidFill>
                  <a:srgbClr val="4A9B6F"/>
                </a:solidFill>
                <a:latin typeface="Calibri" pitchFamily="34" charset="0"/>
                <a:ea typeface="Calibri" pitchFamily="34" charset="-122"/>
                <a:cs typeface="Calibri" pitchFamily="34" charset="-120"/>
              </a:rPr>
              <a:t>Πράσινοι Διάδρομοι</a:t>
            </a:r>
            <a:endParaRPr lang="en-US" sz="1400" dirty="0"/>
          </a:p>
        </p:txBody>
      </p:sp>
      <p:sp>
        <p:nvSpPr>
          <p:cNvPr id="9" name="Text 7"/>
          <p:cNvSpPr/>
          <p:nvPr/>
        </p:nvSpPr>
        <p:spPr>
          <a:xfrm>
            <a:off x="6263640" y="1627632"/>
            <a:ext cx="5029200" cy="3200400"/>
          </a:xfrm>
          <a:prstGeom prst="rect">
            <a:avLst/>
          </a:prstGeom>
          <a:noFill/>
          <a:ln/>
        </p:spPr>
        <p:txBody>
          <a:bodyPr wrap="square" rtlCol="0" anchor="t"/>
          <a:lstStyle/>
          <a:p>
            <a:r>
              <a:rPr lang="en-US" sz="1200" dirty="0">
                <a:solidFill>
                  <a:srgbClr val="1C1C1C"/>
                </a:solidFill>
                <a:latin typeface="Calibri" pitchFamily="34" charset="0"/>
                <a:ea typeface="Calibri" pitchFamily="34" charset="-122"/>
                <a:cs typeface="Calibri" pitchFamily="34" charset="-120"/>
              </a:rPr>
              <a:t>Σύνδεση Λυκαβηττού – Στρέφη μέσω αστικών διαδρόμων
Βελτίωση αερισμού και μικροκλίματος γειτονιών
Ενίσχυση κινητικότητας ειδών — αστική βιοποικιλότητα
Σκίαση πεζόδρομων — μείωση θερμοκρασίας κατά 2–4°C
Σύνδεση πολιτιστικών και πράσινων χώρων (Ζωντανή Πόλη)
Πρότυπο για επέκταση σε άλλες γειτονιές
</a:t>
            </a:r>
            <a:endParaRPr lang="en-US" sz="1200" dirty="0"/>
          </a:p>
        </p:txBody>
      </p:sp>
      <p:sp>
        <p:nvSpPr>
          <p:cNvPr id="10" name="Text 8"/>
          <p:cNvSpPr/>
          <p:nvPr/>
        </p:nvSpPr>
        <p:spPr>
          <a:xfrm>
            <a:off x="411480" y="5212080"/>
            <a:ext cx="6858000" cy="256032"/>
          </a:xfrm>
          <a:prstGeom prst="rect">
            <a:avLst/>
          </a:prstGeom>
          <a:noFill/>
          <a:ln/>
        </p:spPr>
        <p:txBody>
          <a:bodyPr wrap="square" rtlCol="0" anchor="ctr"/>
          <a:lstStyle/>
          <a:p>
            <a:pPr marL="0" indent="0">
              <a:buNone/>
            </a:pPr>
            <a:r>
              <a:rPr lang="en-US" sz="900" i="1" dirty="0">
                <a:solidFill>
                  <a:srgbClr val="5A5A5A"/>
                </a:solidFill>
                <a:latin typeface="Calibri" pitchFamily="34" charset="0"/>
                <a:ea typeface="Calibri" pitchFamily="34" charset="-122"/>
                <a:cs typeface="Calibri" pitchFamily="34" charset="-120"/>
              </a:rPr>
              <a:t>Μεταπτυχιακό Πρόγραμμα — Αστική &amp; Περιφερειακή Ανθεκτικότητα</a:t>
            </a:r>
            <a:endParaRPr lang="en-US" sz="900" dirty="0"/>
          </a:p>
        </p:txBody>
      </p:sp>
      <p:sp>
        <p:nvSpPr>
          <p:cNvPr id="11" name="Text 9"/>
          <p:cNvSpPr/>
          <p:nvPr/>
        </p:nvSpPr>
        <p:spPr>
          <a:xfrm>
            <a:off x="7360920" y="5212080"/>
            <a:ext cx="4069080" cy="256032"/>
          </a:xfrm>
          <a:prstGeom prst="rect">
            <a:avLst/>
          </a:prstGeom>
          <a:noFill/>
          <a:ln/>
        </p:spPr>
        <p:txBody>
          <a:bodyPr wrap="square" rtlCol="0" anchor="ctr"/>
          <a:lstStyle/>
          <a:p>
            <a:pPr marL="0" indent="0" algn="r">
              <a:buNone/>
            </a:pPr>
            <a:r>
              <a:rPr lang="en-US" sz="900" dirty="0">
                <a:solidFill>
                  <a:srgbClr val="5A5A5A"/>
                </a:solidFill>
                <a:latin typeface="Calibri" pitchFamily="34" charset="0"/>
                <a:ea typeface="Calibri" pitchFamily="34" charset="-122"/>
                <a:cs typeface="Calibri" pitchFamily="34" charset="-120"/>
              </a:rPr>
              <a:t>Πηγή: </a:t>
            </a:r>
            <a:r>
              <a:rPr lang="en-US" sz="900" u="sng" dirty="0">
                <a:solidFill>
                  <a:srgbClr val="5A5A5A"/>
                </a:solidFill>
                <a:latin typeface="Calibri" pitchFamily="34" charset="0"/>
                <a:ea typeface="Calibri" pitchFamily="34" charset="-122"/>
                <a:cs typeface="Calibri" pitchFamily="34" charset="-120"/>
                <a:hlinkClick r:id="rId3">
                  <a:extLst>
                    <a:ext uri="{A12FA001-AC4F-418D-AE19-62706E023703}">
                      <ahyp:hlinkClr xmlns:ahyp="http://schemas.microsoft.com/office/drawing/2018/hyperlinkcolor" val="tx"/>
                    </a:ext>
                  </a:extLst>
                </a:hlinkClick>
              </a:rPr>
              <a:t>EIB — NCFF Athens Project</a:t>
            </a:r>
            <a:endParaRPr lang="en-US" sz="9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spTree>
      <p:nvGrpSpPr>
        <p:cNvPr id="1" name=""/>
        <p:cNvGrpSpPr/>
        <p:nvPr/>
      </p:nvGrpSpPr>
      <p:grpSpPr>
        <a:xfrm>
          <a:off x="0" y="0"/>
          <a:ext cx="0" cy="0"/>
          <a:chOff x="0" y="0"/>
          <a:chExt cx="0" cy="0"/>
        </a:xfrm>
      </p:grpSpPr>
      <p:sp>
        <p:nvSpPr>
          <p:cNvPr id="2" name="Shape 0"/>
          <p:cNvSpPr/>
          <p:nvPr/>
        </p:nvSpPr>
        <p:spPr>
          <a:xfrm>
            <a:off x="-170481" y="-92990"/>
            <a:ext cx="21862942" cy="6858000"/>
          </a:xfrm>
          <a:prstGeom prst="rect">
            <a:avLst/>
          </a:prstGeom>
          <a:solidFill>
            <a:srgbClr val="F7F6F2"/>
          </a:solidFill>
          <a:ln w="12700">
            <a:solidFill>
              <a:srgbClr val="F7F6F2"/>
            </a:solidFill>
            <a:prstDash val="solid"/>
          </a:ln>
        </p:spPr>
      </p:sp>
      <p:sp>
        <p:nvSpPr>
          <p:cNvPr id="3" name="Text 1"/>
          <p:cNvSpPr/>
          <p:nvPr/>
        </p:nvSpPr>
        <p:spPr>
          <a:xfrm>
            <a:off x="411480" y="274320"/>
            <a:ext cx="11064240" cy="685800"/>
          </a:xfrm>
          <a:prstGeom prst="rect">
            <a:avLst/>
          </a:prstGeom>
          <a:noFill/>
          <a:ln/>
        </p:spPr>
        <p:txBody>
          <a:bodyPr wrap="square" rtlCol="0" anchor="ctr"/>
          <a:lstStyle/>
          <a:p>
            <a:pPr marL="0" indent="0">
              <a:buNone/>
            </a:pPr>
            <a:r>
              <a:rPr lang="en-US" sz="2800" b="1" dirty="0" err="1">
                <a:solidFill>
                  <a:srgbClr val="2C6E49"/>
                </a:solidFill>
                <a:latin typeface="Arial" panose="020B0604020202020204" pitchFamily="34" charset="0"/>
                <a:ea typeface="Calibri" pitchFamily="34" charset="-122"/>
                <a:cs typeface="Arial" panose="020B0604020202020204" pitchFamily="34" charset="0"/>
              </a:rPr>
              <a:t>Έργ</a:t>
            </a:r>
            <a:r>
              <a:rPr lang="en-US" sz="2800" b="1" dirty="0">
                <a:solidFill>
                  <a:srgbClr val="2C6E49"/>
                </a:solidFill>
                <a:latin typeface="Arial" panose="020B0604020202020204" pitchFamily="34" charset="0"/>
                <a:ea typeface="Calibri" pitchFamily="34" charset="-122"/>
                <a:cs typeface="Arial" panose="020B0604020202020204" pitchFamily="34" charset="0"/>
              </a:rPr>
              <a:t>α Eφαρμογής — </a:t>
            </a:r>
            <a:r>
              <a:rPr lang="el-GR" sz="2800" b="1" dirty="0">
                <a:solidFill>
                  <a:srgbClr val="2C6E49"/>
                </a:solidFill>
                <a:latin typeface="Arial" panose="020B0604020202020204" pitchFamily="34" charset="0"/>
                <a:ea typeface="Calibri" pitchFamily="34" charset="-122"/>
                <a:cs typeface="Arial" panose="020B0604020202020204" pitchFamily="34" charset="0"/>
              </a:rPr>
              <a:t>Α</a:t>
            </a:r>
            <a:r>
              <a:rPr lang="en-US" sz="2800" b="1" dirty="0">
                <a:solidFill>
                  <a:srgbClr val="2C6E49"/>
                </a:solidFill>
                <a:latin typeface="Arial" panose="020B0604020202020204" pitchFamily="34" charset="0"/>
                <a:ea typeface="Calibri" pitchFamily="34" charset="-122"/>
                <a:cs typeface="Arial" panose="020B0604020202020204" pitchFamily="34" charset="0"/>
              </a:rPr>
              <a:t>κα</a:t>
            </a:r>
            <a:r>
              <a:rPr lang="en-US" sz="2800" b="1" dirty="0" err="1">
                <a:solidFill>
                  <a:srgbClr val="2C6E49"/>
                </a:solidFill>
                <a:latin typeface="Arial" panose="020B0604020202020204" pitchFamily="34" charset="0"/>
                <a:ea typeface="Calibri" pitchFamily="34" charset="-122"/>
                <a:cs typeface="Arial" panose="020B0604020202020204" pitchFamily="34" charset="0"/>
              </a:rPr>
              <a:t>δημί</a:t>
            </a:r>
            <a:r>
              <a:rPr lang="en-US" sz="2800" b="1" dirty="0">
                <a:solidFill>
                  <a:srgbClr val="2C6E49"/>
                </a:solidFill>
                <a:latin typeface="Arial" panose="020B0604020202020204" pitchFamily="34" charset="0"/>
                <a:ea typeface="Calibri" pitchFamily="34" charset="-122"/>
                <a:cs typeface="Arial" panose="020B0604020202020204" pitchFamily="34" charset="0"/>
              </a:rPr>
              <a:t>α Πλάτωνος &amp; Λαμπρινή</a:t>
            </a:r>
            <a:endParaRPr lang="en-US" sz="2800" dirty="0">
              <a:latin typeface="Arial" panose="020B0604020202020204" pitchFamily="34" charset="0"/>
              <a:cs typeface="Arial" panose="020B0604020202020204" pitchFamily="34" charset="0"/>
            </a:endParaRPr>
          </a:p>
        </p:txBody>
      </p:sp>
      <p:sp>
        <p:nvSpPr>
          <p:cNvPr id="4" name="Shape 2"/>
          <p:cNvSpPr/>
          <p:nvPr/>
        </p:nvSpPr>
        <p:spPr>
          <a:xfrm>
            <a:off x="411480" y="1143000"/>
            <a:ext cx="5394960" cy="3886200"/>
          </a:xfrm>
          <a:prstGeom prst="roundRect">
            <a:avLst>
              <a:gd name="adj" fmla="val 2824"/>
            </a:avLst>
          </a:prstGeom>
          <a:solidFill>
            <a:srgbClr val="E3F2FD"/>
          </a:solidFill>
          <a:ln w="12700">
            <a:solidFill>
              <a:srgbClr val="90CAF9"/>
            </a:solidFill>
            <a:prstDash val="solid"/>
          </a:ln>
        </p:spPr>
      </p:sp>
      <p:sp>
        <p:nvSpPr>
          <p:cNvPr id="5" name="Text 3"/>
          <p:cNvSpPr/>
          <p:nvPr/>
        </p:nvSpPr>
        <p:spPr>
          <a:xfrm>
            <a:off x="594360" y="1234440"/>
            <a:ext cx="5029200" cy="347472"/>
          </a:xfrm>
          <a:prstGeom prst="rect">
            <a:avLst/>
          </a:prstGeom>
          <a:noFill/>
          <a:ln/>
        </p:spPr>
        <p:txBody>
          <a:bodyPr wrap="square" rtlCol="0" anchor="ctr"/>
          <a:lstStyle/>
          <a:p>
            <a:pPr marL="0" indent="0">
              <a:buNone/>
            </a:pPr>
            <a:r>
              <a:rPr lang="en-US" sz="1400" b="1" dirty="0">
                <a:solidFill>
                  <a:srgbClr val="3A5F8A"/>
                </a:solidFill>
                <a:latin typeface="Calibri" pitchFamily="34" charset="0"/>
                <a:ea typeface="Calibri" pitchFamily="34" charset="-122"/>
                <a:cs typeface="Calibri" pitchFamily="34" charset="-120"/>
              </a:rPr>
              <a:t>Ακαδημία Πλάτωνος</a:t>
            </a:r>
            <a:endParaRPr lang="en-US" sz="1400" dirty="0"/>
          </a:p>
        </p:txBody>
      </p:sp>
      <p:sp>
        <p:nvSpPr>
          <p:cNvPr id="6" name="Text 4"/>
          <p:cNvSpPr/>
          <p:nvPr/>
        </p:nvSpPr>
        <p:spPr>
          <a:xfrm>
            <a:off x="594360" y="1627632"/>
            <a:ext cx="5029200" cy="3200400"/>
          </a:xfrm>
          <a:prstGeom prst="rect">
            <a:avLst/>
          </a:prstGeom>
          <a:noFill/>
          <a:ln/>
        </p:spPr>
        <p:txBody>
          <a:bodyPr wrap="square" rtlCol="0" anchor="t"/>
          <a:lstStyle/>
          <a:p>
            <a:r>
              <a:rPr lang="en-US" sz="1200" dirty="0">
                <a:solidFill>
                  <a:srgbClr val="1C1C1C"/>
                </a:solidFill>
                <a:latin typeface="Calibri" pitchFamily="34" charset="0"/>
                <a:ea typeface="Calibri" pitchFamily="34" charset="-122"/>
                <a:cs typeface="Calibri" pitchFamily="34" charset="-120"/>
              </a:rPr>
              <a:t>Πρασίνισμα και πεζοδρόμηση περιοχής
Δημιουργία δροσερών δημόσιων χώρων
Στόχος: ψύξη μικροκλίματος στη γειτονιά
Περιβαλλοντική αναβάθμιση παραμελημένης περιοχής
Κοινωνικά οφέλη: προσβάσιμος δημόσιος χώρος
Σύνδεση με ιστορική-αρχαιολογική ταυτότητα χώρου
</a:t>
            </a:r>
            <a:endParaRPr lang="en-US" sz="1200" dirty="0"/>
          </a:p>
        </p:txBody>
      </p:sp>
      <p:sp>
        <p:nvSpPr>
          <p:cNvPr id="7" name="Shape 5"/>
          <p:cNvSpPr/>
          <p:nvPr/>
        </p:nvSpPr>
        <p:spPr>
          <a:xfrm>
            <a:off x="6080760" y="1143000"/>
            <a:ext cx="5394960" cy="3886200"/>
          </a:xfrm>
          <a:prstGeom prst="roundRect">
            <a:avLst>
              <a:gd name="adj" fmla="val 2824"/>
            </a:avLst>
          </a:prstGeom>
          <a:solidFill>
            <a:srgbClr val="FFF8E1"/>
          </a:solidFill>
          <a:ln w="12700">
            <a:solidFill>
              <a:srgbClr val="FFE082"/>
            </a:solidFill>
            <a:prstDash val="solid"/>
          </a:ln>
        </p:spPr>
      </p:sp>
      <p:sp>
        <p:nvSpPr>
          <p:cNvPr id="8" name="Text 6"/>
          <p:cNvSpPr/>
          <p:nvPr/>
        </p:nvSpPr>
        <p:spPr>
          <a:xfrm>
            <a:off x="6263640" y="1234440"/>
            <a:ext cx="5029200" cy="347472"/>
          </a:xfrm>
          <a:prstGeom prst="rect">
            <a:avLst/>
          </a:prstGeom>
          <a:noFill/>
          <a:ln/>
        </p:spPr>
        <p:txBody>
          <a:bodyPr wrap="square" rtlCol="0" anchor="ctr"/>
          <a:lstStyle/>
          <a:p>
            <a:pPr marL="0" indent="0">
              <a:buNone/>
            </a:pPr>
            <a:r>
              <a:rPr lang="en-US" sz="1400" b="1" dirty="0">
                <a:solidFill>
                  <a:srgbClr val="D4A017"/>
                </a:solidFill>
                <a:latin typeface="Calibri" pitchFamily="34" charset="0"/>
                <a:ea typeface="Calibri" pitchFamily="34" charset="-122"/>
                <a:cs typeface="Calibri" pitchFamily="34" charset="-120"/>
              </a:rPr>
              <a:t>Περιοχή Λαμπρινής</a:t>
            </a:r>
            <a:endParaRPr lang="en-US" sz="1400" dirty="0"/>
          </a:p>
        </p:txBody>
      </p:sp>
      <p:sp>
        <p:nvSpPr>
          <p:cNvPr id="9" name="Text 7"/>
          <p:cNvSpPr/>
          <p:nvPr/>
        </p:nvSpPr>
        <p:spPr>
          <a:xfrm>
            <a:off x="6263640" y="1627632"/>
            <a:ext cx="5029200" cy="3200400"/>
          </a:xfrm>
          <a:prstGeom prst="rect">
            <a:avLst/>
          </a:prstGeom>
          <a:noFill/>
          <a:ln/>
        </p:spPr>
        <p:txBody>
          <a:bodyPr wrap="square" rtlCol="0" anchor="t"/>
          <a:lstStyle/>
          <a:p>
            <a:r>
              <a:rPr lang="en-US" sz="1200" dirty="0">
                <a:solidFill>
                  <a:srgbClr val="1C1C1C"/>
                </a:solidFill>
                <a:latin typeface="Calibri" pitchFamily="34" charset="0"/>
                <a:ea typeface="Calibri" pitchFamily="34" charset="-122"/>
                <a:cs typeface="Calibri" pitchFamily="34" charset="-120"/>
              </a:rPr>
              <a:t>Αποσφράγιση αδιαπέρατων επιφανειών
Εντατικό πρασίνισμα — δέντρα &amp; βλάστηση
Μείωση τοπικής θερμοκρασίας μέσω εξατμισοδιαπνοής
Βελτίωση ποιότητας αέρα στην αστική γειτονιά
Σύνδεση με πράσινους διαδρόμους μητροπολιτικής κλίμακας
Πρότυπο παρέμβασης </a:t>
            </a:r>
            <a:r>
              <a:rPr lang="el-GR" sz="1200" dirty="0">
                <a:solidFill>
                  <a:srgbClr val="1C1C1C"/>
                </a:solidFill>
                <a:latin typeface="Calibri" pitchFamily="34" charset="0"/>
                <a:ea typeface="Calibri" pitchFamily="34" charset="-122"/>
                <a:cs typeface="Calibri" pitchFamily="34" charset="-120"/>
              </a:rPr>
              <a:t>που μπορεί να επαναληφθεί </a:t>
            </a:r>
            <a:r>
              <a:rPr lang="en-US" sz="1200" dirty="0" err="1">
                <a:solidFill>
                  <a:srgbClr val="1C1C1C"/>
                </a:solidFill>
                <a:latin typeface="Calibri" pitchFamily="34" charset="0"/>
                <a:ea typeface="Calibri" pitchFamily="34" charset="-122"/>
                <a:cs typeface="Calibri" pitchFamily="34" charset="-120"/>
              </a:rPr>
              <a:t>σε</a:t>
            </a:r>
            <a:r>
              <a:rPr lang="en-US" sz="1200" dirty="0">
                <a:solidFill>
                  <a:srgbClr val="1C1C1C"/>
                </a:solidFill>
                <a:latin typeface="Calibri" pitchFamily="34" charset="0"/>
                <a:ea typeface="Calibri" pitchFamily="34" charset="-122"/>
                <a:cs typeface="Calibri" pitchFamily="34" charset="-120"/>
              </a:rPr>
              <a:t> πυκνοκατοικημένα τετράγωνα
</a:t>
            </a:r>
            <a:endParaRPr lang="en-US" sz="1200" dirty="0"/>
          </a:p>
        </p:txBody>
      </p:sp>
      <p:sp>
        <p:nvSpPr>
          <p:cNvPr id="10" name="Text 8"/>
          <p:cNvSpPr/>
          <p:nvPr/>
        </p:nvSpPr>
        <p:spPr>
          <a:xfrm>
            <a:off x="411480" y="5212080"/>
            <a:ext cx="6858000" cy="256032"/>
          </a:xfrm>
          <a:prstGeom prst="rect">
            <a:avLst/>
          </a:prstGeom>
          <a:noFill/>
          <a:ln/>
        </p:spPr>
        <p:txBody>
          <a:bodyPr wrap="square" rtlCol="0" anchor="ctr"/>
          <a:lstStyle/>
          <a:p>
            <a:pPr marL="0" indent="0">
              <a:buNone/>
            </a:pPr>
            <a:r>
              <a:rPr lang="en-US" sz="900" i="1" dirty="0">
                <a:solidFill>
                  <a:srgbClr val="5A5A5A"/>
                </a:solidFill>
                <a:latin typeface="Calibri" pitchFamily="34" charset="0"/>
                <a:ea typeface="Calibri" pitchFamily="34" charset="-122"/>
                <a:cs typeface="Calibri" pitchFamily="34" charset="-120"/>
              </a:rPr>
              <a:t>Μεταπτυχιακό Πρόγραμμα — Αστική &amp; Περιφερειακή Ανθεκτικότητα</a:t>
            </a:r>
            <a:endParaRPr lang="en-US" sz="900" dirty="0"/>
          </a:p>
        </p:txBody>
      </p:sp>
      <p:sp>
        <p:nvSpPr>
          <p:cNvPr id="11" name="Text 9"/>
          <p:cNvSpPr/>
          <p:nvPr/>
        </p:nvSpPr>
        <p:spPr>
          <a:xfrm>
            <a:off x="7360920" y="5212080"/>
            <a:ext cx="4069080" cy="256032"/>
          </a:xfrm>
          <a:prstGeom prst="rect">
            <a:avLst/>
          </a:prstGeom>
          <a:noFill/>
          <a:ln/>
        </p:spPr>
        <p:txBody>
          <a:bodyPr wrap="square" rtlCol="0" anchor="ctr"/>
          <a:lstStyle/>
          <a:p>
            <a:pPr marL="0" indent="0" algn="r">
              <a:buNone/>
            </a:pPr>
            <a:r>
              <a:rPr lang="en-US" sz="900" dirty="0">
                <a:solidFill>
                  <a:srgbClr val="5A5A5A"/>
                </a:solidFill>
                <a:latin typeface="Calibri" pitchFamily="34" charset="0"/>
                <a:ea typeface="Calibri" pitchFamily="34" charset="-122"/>
                <a:cs typeface="Calibri" pitchFamily="34" charset="-120"/>
              </a:rPr>
              <a:t>Πηγή: </a:t>
            </a:r>
            <a:r>
              <a:rPr lang="en-US" sz="900" u="sng" dirty="0">
                <a:solidFill>
                  <a:srgbClr val="5A5A5A"/>
                </a:solidFill>
                <a:latin typeface="Calibri" pitchFamily="34" charset="0"/>
                <a:ea typeface="Calibri" pitchFamily="34" charset="-122"/>
                <a:cs typeface="Calibri" pitchFamily="34" charset="-120"/>
                <a:hlinkClick r:id="rId3">
                  <a:extLst>
                    <a:ext uri="{A12FA001-AC4F-418D-AE19-62706E023703}">
                      <ahyp:hlinkClr xmlns:ahyp="http://schemas.microsoft.com/office/drawing/2018/hyperlinkcolor" val="tx"/>
                    </a:ext>
                  </a:extLst>
                </a:hlinkClick>
              </a:rPr>
              <a:t>Cities Climate Finance Alliance</a:t>
            </a:r>
            <a:endParaRPr lang="en-US" sz="9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spTree>
      <p:nvGrpSpPr>
        <p:cNvPr id="1" name=""/>
        <p:cNvGrpSpPr/>
        <p:nvPr/>
      </p:nvGrpSpPr>
      <p:grpSpPr>
        <a:xfrm>
          <a:off x="0" y="0"/>
          <a:ext cx="0" cy="0"/>
          <a:chOff x="0" y="0"/>
          <a:chExt cx="0" cy="0"/>
        </a:xfrm>
      </p:grpSpPr>
      <p:sp>
        <p:nvSpPr>
          <p:cNvPr id="2" name="Shape 0"/>
          <p:cNvSpPr/>
          <p:nvPr/>
        </p:nvSpPr>
        <p:spPr>
          <a:xfrm>
            <a:off x="0" y="0"/>
            <a:ext cx="12192000" cy="6858000"/>
          </a:xfrm>
          <a:prstGeom prst="rect">
            <a:avLst/>
          </a:prstGeom>
          <a:solidFill>
            <a:srgbClr val="F7F6F2"/>
          </a:solidFill>
          <a:ln w="12700">
            <a:solidFill>
              <a:srgbClr val="F7F6F2"/>
            </a:solidFill>
            <a:prstDash val="solid"/>
          </a:ln>
        </p:spPr>
      </p:sp>
      <p:sp>
        <p:nvSpPr>
          <p:cNvPr id="3" name="Text 1"/>
          <p:cNvSpPr/>
          <p:nvPr/>
        </p:nvSpPr>
        <p:spPr>
          <a:xfrm>
            <a:off x="411480" y="274320"/>
            <a:ext cx="11064240" cy="685800"/>
          </a:xfrm>
          <a:prstGeom prst="rect">
            <a:avLst/>
          </a:prstGeom>
          <a:noFill/>
          <a:ln/>
        </p:spPr>
        <p:txBody>
          <a:bodyPr wrap="square" rtlCol="0" anchor="ctr"/>
          <a:lstStyle/>
          <a:p>
            <a:pPr marL="0" indent="0">
              <a:buNone/>
            </a:pPr>
            <a:r>
              <a:rPr lang="en-US" sz="2800" b="1" dirty="0">
                <a:solidFill>
                  <a:srgbClr val="2C6E49"/>
                </a:solidFill>
                <a:latin typeface="Calibri" pitchFamily="34" charset="0"/>
                <a:ea typeface="Calibri" pitchFamily="34" charset="-122"/>
                <a:cs typeface="Calibri" pitchFamily="34" charset="-120"/>
              </a:rPr>
              <a:t>Πολιτική &amp; Χρηματοδότηση — Το Μοντέλο NCFF</a:t>
            </a:r>
            <a:endParaRPr lang="en-US" sz="2800" dirty="0"/>
          </a:p>
        </p:txBody>
      </p:sp>
      <p:sp>
        <p:nvSpPr>
          <p:cNvPr id="4" name="Shape 2"/>
          <p:cNvSpPr/>
          <p:nvPr/>
        </p:nvSpPr>
        <p:spPr>
          <a:xfrm>
            <a:off x="411480" y="1143000"/>
            <a:ext cx="5394960" cy="1755648"/>
          </a:xfrm>
          <a:prstGeom prst="roundRect">
            <a:avLst>
              <a:gd name="adj" fmla="val 5208"/>
            </a:avLst>
          </a:prstGeom>
          <a:solidFill>
            <a:srgbClr val="E8F5EE"/>
          </a:solidFill>
          <a:ln w="12700">
            <a:solidFill>
              <a:srgbClr val="C8D8C8"/>
            </a:solidFill>
            <a:prstDash val="solid"/>
          </a:ln>
        </p:spPr>
      </p:sp>
      <p:sp>
        <p:nvSpPr>
          <p:cNvPr id="5" name="Text 3"/>
          <p:cNvSpPr/>
          <p:nvPr/>
        </p:nvSpPr>
        <p:spPr>
          <a:xfrm>
            <a:off x="594360" y="1234440"/>
            <a:ext cx="5029200" cy="347472"/>
          </a:xfrm>
          <a:prstGeom prst="rect">
            <a:avLst/>
          </a:prstGeom>
          <a:noFill/>
          <a:ln/>
        </p:spPr>
        <p:txBody>
          <a:bodyPr wrap="square" rtlCol="0" anchor="ctr"/>
          <a:lstStyle/>
          <a:p>
            <a:pPr marL="0" indent="0">
              <a:buNone/>
            </a:pPr>
            <a:r>
              <a:rPr lang="en-US" sz="1300" b="1" dirty="0">
                <a:solidFill>
                  <a:srgbClr val="2C6E49"/>
                </a:solidFill>
                <a:latin typeface="Calibri" pitchFamily="34" charset="0"/>
                <a:ea typeface="Calibri" pitchFamily="34" charset="-122"/>
                <a:cs typeface="Calibri" pitchFamily="34" charset="-120"/>
              </a:rPr>
              <a:t>Συνδυασμένη χρηματοδότηση (Blended Finance)</a:t>
            </a:r>
            <a:endParaRPr lang="en-US" sz="1300" dirty="0"/>
          </a:p>
        </p:txBody>
      </p:sp>
      <p:sp>
        <p:nvSpPr>
          <p:cNvPr id="6" name="Text 4"/>
          <p:cNvSpPr/>
          <p:nvPr/>
        </p:nvSpPr>
        <p:spPr>
          <a:xfrm>
            <a:off x="594360" y="1627632"/>
            <a:ext cx="5029200" cy="1188720"/>
          </a:xfrm>
          <a:prstGeom prst="rect">
            <a:avLst/>
          </a:prstGeom>
          <a:noFill/>
          <a:ln/>
        </p:spPr>
        <p:txBody>
          <a:bodyPr wrap="square" rtlCol="0" anchor="t"/>
          <a:lstStyle/>
          <a:p>
            <a:pPr marL="0" indent="0">
              <a:buNone/>
            </a:pPr>
            <a:r>
              <a:rPr lang="en-US" sz="1150" dirty="0">
                <a:solidFill>
                  <a:srgbClr val="1C1C1C"/>
                </a:solidFill>
                <a:latin typeface="Calibri" pitchFamily="34" charset="0"/>
                <a:ea typeface="Calibri" pitchFamily="34" charset="-122"/>
                <a:cs typeface="Calibri" pitchFamily="34" charset="-120"/>
              </a:rPr>
              <a:t>Το NCFF (Natural Capital Finance Facility) λειτουργεί ως μηχανισμός μόχλευσης: €5 εκ. επιχορήγηση + δάνειο EIB για ανθεκτική αστική ανανέωση. Δεν είναι μόνο κεφάλαιο — είναι τεχνική βοήθεια.</a:t>
            </a:r>
            <a:endParaRPr lang="en-US" sz="1150" dirty="0"/>
          </a:p>
        </p:txBody>
      </p:sp>
      <p:sp>
        <p:nvSpPr>
          <p:cNvPr id="7" name="Shape 5"/>
          <p:cNvSpPr/>
          <p:nvPr/>
        </p:nvSpPr>
        <p:spPr>
          <a:xfrm>
            <a:off x="6035040" y="1155089"/>
            <a:ext cx="5394960" cy="1755648"/>
          </a:xfrm>
          <a:prstGeom prst="roundRect">
            <a:avLst>
              <a:gd name="adj" fmla="val 5208"/>
            </a:avLst>
          </a:prstGeom>
          <a:solidFill>
            <a:srgbClr val="E8F5EE"/>
          </a:solidFill>
          <a:ln w="12700">
            <a:solidFill>
              <a:srgbClr val="C8D8C8"/>
            </a:solidFill>
            <a:prstDash val="solid"/>
          </a:ln>
        </p:spPr>
      </p:sp>
      <p:sp>
        <p:nvSpPr>
          <p:cNvPr id="8" name="Text 6"/>
          <p:cNvSpPr/>
          <p:nvPr/>
        </p:nvSpPr>
        <p:spPr>
          <a:xfrm>
            <a:off x="6217920" y="1234440"/>
            <a:ext cx="5029200" cy="347472"/>
          </a:xfrm>
          <a:prstGeom prst="rect">
            <a:avLst/>
          </a:prstGeom>
          <a:noFill/>
          <a:ln/>
        </p:spPr>
        <p:txBody>
          <a:bodyPr wrap="square" rtlCol="0" anchor="ctr"/>
          <a:lstStyle/>
          <a:p>
            <a:pPr marL="0" indent="0">
              <a:buNone/>
            </a:pPr>
            <a:r>
              <a:rPr lang="en-US" sz="1300" b="1" dirty="0">
                <a:solidFill>
                  <a:srgbClr val="3A5F8A"/>
                </a:solidFill>
                <a:latin typeface="Calibri" pitchFamily="34" charset="0"/>
                <a:ea typeface="Calibri" pitchFamily="34" charset="-122"/>
                <a:cs typeface="Calibri" pitchFamily="34" charset="-120"/>
              </a:rPr>
              <a:t>Τεχνική Βοήθεια</a:t>
            </a:r>
            <a:endParaRPr lang="en-US" sz="1300" dirty="0"/>
          </a:p>
        </p:txBody>
      </p:sp>
      <p:sp>
        <p:nvSpPr>
          <p:cNvPr id="9" name="Text 7"/>
          <p:cNvSpPr/>
          <p:nvPr/>
        </p:nvSpPr>
        <p:spPr>
          <a:xfrm>
            <a:off x="6217920" y="1627632"/>
            <a:ext cx="5029200" cy="1188720"/>
          </a:xfrm>
          <a:prstGeom prst="rect">
            <a:avLst/>
          </a:prstGeom>
          <a:noFill/>
          <a:ln/>
        </p:spPr>
        <p:txBody>
          <a:bodyPr wrap="square" rtlCol="0" anchor="t"/>
          <a:lstStyle/>
          <a:p>
            <a:pPr marL="0" indent="0">
              <a:buNone/>
            </a:pPr>
            <a:r>
              <a:rPr lang="en-US" sz="1150" dirty="0">
                <a:solidFill>
                  <a:srgbClr val="1C1C1C"/>
                </a:solidFill>
                <a:ea typeface="Calibri" pitchFamily="34" charset="-122"/>
                <a:cs typeface="Calibri" pitchFamily="34" charset="-120"/>
              </a:rPr>
              <a:t>Η χρηματοδότηση συνοδεύεται από εξειδικευμένη υποστήριξη για σχεδιασμό, υλοποίηση και παρακολούθηση. Αυτό αντιμετωπίζει το </a:t>
            </a:r>
            <a:r>
              <a:rPr lang="el-GR" sz="1150" b="0" i="0" dirty="0">
                <a:solidFill>
                  <a:srgbClr val="27251E"/>
                </a:solidFill>
                <a:effectLst/>
              </a:rPr>
              <a:t>θεσμικό κενό /έλλειψη ικανότητας μικρών δήμων</a:t>
            </a:r>
            <a:r>
              <a:rPr lang="en-US" sz="1150" dirty="0">
                <a:solidFill>
                  <a:srgbClr val="1C1C1C"/>
                </a:solidFill>
                <a:ea typeface="Calibri" pitchFamily="34" charset="-122"/>
                <a:cs typeface="Calibri" pitchFamily="34" charset="-120"/>
              </a:rPr>
              <a:t>.</a:t>
            </a:r>
            <a:endParaRPr lang="en-US" sz="1150" dirty="0"/>
          </a:p>
        </p:txBody>
      </p:sp>
      <p:sp>
        <p:nvSpPr>
          <p:cNvPr id="10" name="Shape 8"/>
          <p:cNvSpPr/>
          <p:nvPr/>
        </p:nvSpPr>
        <p:spPr>
          <a:xfrm>
            <a:off x="411480" y="3063240"/>
            <a:ext cx="5394960" cy="1755648"/>
          </a:xfrm>
          <a:prstGeom prst="roundRect">
            <a:avLst>
              <a:gd name="adj" fmla="val 5208"/>
            </a:avLst>
          </a:prstGeom>
          <a:solidFill>
            <a:srgbClr val="E8F5EE"/>
          </a:solidFill>
          <a:ln w="12700">
            <a:solidFill>
              <a:srgbClr val="C8D8C8"/>
            </a:solidFill>
            <a:prstDash val="solid"/>
          </a:ln>
        </p:spPr>
      </p:sp>
      <p:sp>
        <p:nvSpPr>
          <p:cNvPr id="11" name="Text 9"/>
          <p:cNvSpPr/>
          <p:nvPr/>
        </p:nvSpPr>
        <p:spPr>
          <a:xfrm>
            <a:off x="594360" y="3154680"/>
            <a:ext cx="5029200" cy="347472"/>
          </a:xfrm>
          <a:prstGeom prst="rect">
            <a:avLst/>
          </a:prstGeom>
          <a:noFill/>
          <a:ln/>
        </p:spPr>
        <p:txBody>
          <a:bodyPr wrap="square" rtlCol="0" anchor="ctr"/>
          <a:lstStyle/>
          <a:p>
            <a:pPr marL="0" indent="0">
              <a:buNone/>
            </a:pPr>
            <a:r>
              <a:rPr lang="en-US" sz="1300" b="1" dirty="0">
                <a:solidFill>
                  <a:srgbClr val="4A9B6F"/>
                </a:solidFill>
                <a:latin typeface="Calibri" pitchFamily="34" charset="0"/>
                <a:ea typeface="Calibri" pitchFamily="34" charset="-122"/>
                <a:cs typeface="Calibri" pitchFamily="34" charset="-120"/>
              </a:rPr>
              <a:t>Πιλοτική Λογική</a:t>
            </a:r>
            <a:endParaRPr lang="en-US" sz="1300" dirty="0"/>
          </a:p>
        </p:txBody>
      </p:sp>
      <p:sp>
        <p:nvSpPr>
          <p:cNvPr id="12" name="Text 10"/>
          <p:cNvSpPr/>
          <p:nvPr/>
        </p:nvSpPr>
        <p:spPr>
          <a:xfrm>
            <a:off x="594360" y="3547872"/>
            <a:ext cx="5029200" cy="1188720"/>
          </a:xfrm>
          <a:prstGeom prst="rect">
            <a:avLst/>
          </a:prstGeom>
          <a:noFill/>
          <a:ln/>
        </p:spPr>
        <p:txBody>
          <a:bodyPr wrap="square" rtlCol="0" anchor="t"/>
          <a:lstStyle/>
          <a:p>
            <a:pPr marL="0" indent="0">
              <a:buNone/>
            </a:pPr>
            <a:r>
              <a:rPr lang="en-US" sz="1150" dirty="0">
                <a:solidFill>
                  <a:srgbClr val="1C1C1C"/>
                </a:solidFill>
                <a:latin typeface="Calibri" pitchFamily="34" charset="0"/>
                <a:ea typeface="Calibri" pitchFamily="34" charset="-122"/>
                <a:cs typeface="Calibri" pitchFamily="34" charset="-120"/>
              </a:rPr>
              <a:t>Η Αθήνα παρουσιάζεται ως πιλότος μοντέλου</a:t>
            </a:r>
            <a:r>
              <a:rPr lang="el-GR" sz="1150" dirty="0">
                <a:solidFill>
                  <a:srgbClr val="1C1C1C"/>
                </a:solidFill>
                <a:latin typeface="Calibri" pitchFamily="34" charset="0"/>
                <a:ea typeface="Calibri" pitchFamily="34" charset="-122"/>
                <a:cs typeface="Calibri" pitchFamily="34" charset="-120"/>
              </a:rPr>
              <a:t> που μπορεί να μεταφερθεί</a:t>
            </a:r>
            <a:r>
              <a:rPr lang="en-US" sz="1150" dirty="0">
                <a:solidFill>
                  <a:srgbClr val="1C1C1C"/>
                </a:solidFill>
                <a:latin typeface="Calibri" pitchFamily="34" charset="0"/>
                <a:ea typeface="Calibri" pitchFamily="34" charset="-122"/>
                <a:cs typeface="Calibri" pitchFamily="34" charset="-120"/>
              </a:rPr>
              <a:t>. Τα διδάγματα εξάγονται και εφαρμόζονται σε άλλες μεσογειακές πόλεις.</a:t>
            </a:r>
            <a:endParaRPr lang="en-US" sz="1150" dirty="0"/>
          </a:p>
        </p:txBody>
      </p:sp>
      <p:sp>
        <p:nvSpPr>
          <p:cNvPr id="13" name="Shape 11"/>
          <p:cNvSpPr/>
          <p:nvPr/>
        </p:nvSpPr>
        <p:spPr>
          <a:xfrm>
            <a:off x="6035040" y="3063240"/>
            <a:ext cx="5394960" cy="1755648"/>
          </a:xfrm>
          <a:prstGeom prst="roundRect">
            <a:avLst>
              <a:gd name="adj" fmla="val 5208"/>
            </a:avLst>
          </a:prstGeom>
          <a:solidFill>
            <a:srgbClr val="E8F5EE"/>
          </a:solidFill>
          <a:ln w="12700">
            <a:solidFill>
              <a:srgbClr val="C8D8C8"/>
            </a:solidFill>
            <a:prstDash val="solid"/>
          </a:ln>
        </p:spPr>
      </p:sp>
      <p:sp>
        <p:nvSpPr>
          <p:cNvPr id="14" name="Text 12"/>
          <p:cNvSpPr/>
          <p:nvPr/>
        </p:nvSpPr>
        <p:spPr>
          <a:xfrm>
            <a:off x="6217920" y="3154680"/>
            <a:ext cx="5029200" cy="347472"/>
          </a:xfrm>
          <a:prstGeom prst="rect">
            <a:avLst/>
          </a:prstGeom>
          <a:noFill/>
          <a:ln/>
        </p:spPr>
        <p:txBody>
          <a:bodyPr wrap="square" rtlCol="0" anchor="ctr"/>
          <a:lstStyle/>
          <a:p>
            <a:pPr marL="0" indent="0">
              <a:buNone/>
            </a:pPr>
            <a:r>
              <a:rPr lang="en-US" sz="1300" b="1" dirty="0">
                <a:solidFill>
                  <a:srgbClr val="2C6E49"/>
                </a:solidFill>
                <a:latin typeface="Calibri" pitchFamily="34" charset="0"/>
                <a:ea typeface="Calibri" pitchFamily="34" charset="-122"/>
                <a:cs typeface="Calibri" pitchFamily="34" charset="-120"/>
              </a:rPr>
              <a:t>Ευρωπαϊκή Διάσταση</a:t>
            </a:r>
            <a:endParaRPr lang="en-US" sz="1300" dirty="0"/>
          </a:p>
        </p:txBody>
      </p:sp>
      <p:sp>
        <p:nvSpPr>
          <p:cNvPr id="15" name="Text 13"/>
          <p:cNvSpPr/>
          <p:nvPr/>
        </p:nvSpPr>
        <p:spPr>
          <a:xfrm>
            <a:off x="6217920" y="3547872"/>
            <a:ext cx="5029200" cy="1188720"/>
          </a:xfrm>
          <a:prstGeom prst="rect">
            <a:avLst/>
          </a:prstGeom>
          <a:noFill/>
          <a:ln/>
        </p:spPr>
        <p:txBody>
          <a:bodyPr wrap="square" rtlCol="0" anchor="t"/>
          <a:lstStyle/>
          <a:p>
            <a:pPr marL="0" indent="0">
              <a:buNone/>
            </a:pPr>
            <a:r>
              <a:rPr lang="en-US" sz="1150" dirty="0">
                <a:solidFill>
                  <a:srgbClr val="1C1C1C"/>
                </a:solidFill>
                <a:latin typeface="Calibri" pitchFamily="34" charset="0"/>
                <a:ea typeface="Calibri" pitchFamily="34" charset="-122"/>
                <a:cs typeface="Calibri" pitchFamily="34" charset="-120"/>
              </a:rPr>
              <a:t>Ταμεία ΕΕ (ΕΣΠΑ, Ορίζων Ευρώπη), C40 Cities, 100RC, EIB. Η πολλαπλότητα χρηματοδοτικών πηγών μειώνει τον κίνδυνο εξάρτησης.</a:t>
            </a:r>
            <a:endParaRPr lang="en-US" sz="1150" dirty="0"/>
          </a:p>
        </p:txBody>
      </p:sp>
      <p:sp>
        <p:nvSpPr>
          <p:cNvPr id="16" name="Text 14"/>
          <p:cNvSpPr/>
          <p:nvPr/>
        </p:nvSpPr>
        <p:spPr>
          <a:xfrm>
            <a:off x="411480" y="5212080"/>
            <a:ext cx="6858000" cy="256032"/>
          </a:xfrm>
          <a:prstGeom prst="rect">
            <a:avLst/>
          </a:prstGeom>
          <a:noFill/>
          <a:ln/>
        </p:spPr>
        <p:txBody>
          <a:bodyPr wrap="square" rtlCol="0" anchor="ctr"/>
          <a:lstStyle/>
          <a:p>
            <a:pPr marL="0" indent="0">
              <a:buNone/>
            </a:pPr>
            <a:r>
              <a:rPr lang="en-US" sz="900" i="1" dirty="0">
                <a:solidFill>
                  <a:srgbClr val="5A5A5A"/>
                </a:solidFill>
                <a:latin typeface="Calibri" pitchFamily="34" charset="0"/>
                <a:ea typeface="Calibri" pitchFamily="34" charset="-122"/>
                <a:cs typeface="Calibri" pitchFamily="34" charset="-120"/>
              </a:rPr>
              <a:t>Μεταπτυχιακό Πρόγραμμα — Αστική &amp; Περιφερειακή Ανθεκτικότητα</a:t>
            </a:r>
            <a:endParaRPr lang="en-US" sz="900" dirty="0"/>
          </a:p>
        </p:txBody>
      </p:sp>
      <p:sp>
        <p:nvSpPr>
          <p:cNvPr id="17" name="Text 15"/>
          <p:cNvSpPr/>
          <p:nvPr/>
        </p:nvSpPr>
        <p:spPr>
          <a:xfrm>
            <a:off x="7360920" y="5212080"/>
            <a:ext cx="4069080" cy="256032"/>
          </a:xfrm>
          <a:prstGeom prst="rect">
            <a:avLst/>
          </a:prstGeom>
          <a:noFill/>
          <a:ln/>
        </p:spPr>
        <p:txBody>
          <a:bodyPr wrap="square" rtlCol="0" anchor="ctr"/>
          <a:lstStyle/>
          <a:p>
            <a:pPr marL="0" indent="0" algn="r">
              <a:buNone/>
            </a:pPr>
            <a:r>
              <a:rPr lang="en-US" sz="900" dirty="0">
                <a:solidFill>
                  <a:srgbClr val="5A5A5A"/>
                </a:solidFill>
                <a:latin typeface="Calibri" pitchFamily="34" charset="0"/>
                <a:ea typeface="Calibri" pitchFamily="34" charset="-122"/>
                <a:cs typeface="Calibri" pitchFamily="34" charset="-120"/>
              </a:rPr>
              <a:t>Πηγή: </a:t>
            </a:r>
            <a:r>
              <a:rPr lang="en-US" sz="900" u="sng" dirty="0">
                <a:solidFill>
                  <a:srgbClr val="5A5A5A"/>
                </a:solidFill>
                <a:latin typeface="Calibri" pitchFamily="34" charset="0"/>
                <a:ea typeface="Calibri" pitchFamily="34" charset="-122"/>
                <a:cs typeface="Calibri" pitchFamily="34" charset="-120"/>
                <a:hlinkClick r:id="rId3">
                  <a:extLst>
                    <a:ext uri="{A12FA001-AC4F-418D-AE19-62706E023703}">
                      <ahyp:hlinkClr xmlns:ahyp="http://schemas.microsoft.com/office/drawing/2018/hyperlinkcolor" val="tx"/>
                    </a:ext>
                  </a:extLst>
                </a:hlinkClick>
              </a:rPr>
              <a:t>EIB Athens Climate Adaptation</a:t>
            </a:r>
            <a:endParaRPr lang="en-US" sz="9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spTree>
      <p:nvGrpSpPr>
        <p:cNvPr id="1" name=""/>
        <p:cNvGrpSpPr/>
        <p:nvPr/>
      </p:nvGrpSpPr>
      <p:grpSpPr>
        <a:xfrm>
          <a:off x="0" y="0"/>
          <a:ext cx="0" cy="0"/>
          <a:chOff x="0" y="0"/>
          <a:chExt cx="0" cy="0"/>
        </a:xfrm>
      </p:grpSpPr>
      <p:sp>
        <p:nvSpPr>
          <p:cNvPr id="2" name="Shape 0"/>
          <p:cNvSpPr/>
          <p:nvPr/>
        </p:nvSpPr>
        <p:spPr>
          <a:xfrm>
            <a:off x="0" y="0"/>
            <a:ext cx="12192000" cy="6858000"/>
          </a:xfrm>
          <a:prstGeom prst="rect">
            <a:avLst/>
          </a:prstGeom>
          <a:solidFill>
            <a:srgbClr val="F7F6F2"/>
          </a:solidFill>
          <a:ln w="12700">
            <a:solidFill>
              <a:srgbClr val="F7F6F2"/>
            </a:solidFill>
            <a:prstDash val="solid"/>
          </a:ln>
        </p:spPr>
      </p:sp>
      <p:sp>
        <p:nvSpPr>
          <p:cNvPr id="3" name="Text 1"/>
          <p:cNvSpPr/>
          <p:nvPr/>
        </p:nvSpPr>
        <p:spPr>
          <a:xfrm>
            <a:off x="411480" y="274320"/>
            <a:ext cx="11064240" cy="685800"/>
          </a:xfrm>
          <a:prstGeom prst="rect">
            <a:avLst/>
          </a:prstGeom>
          <a:noFill/>
          <a:ln/>
        </p:spPr>
        <p:txBody>
          <a:bodyPr wrap="square" rtlCol="0" anchor="ctr"/>
          <a:lstStyle/>
          <a:p>
            <a:pPr marL="0" indent="0">
              <a:buNone/>
            </a:pPr>
            <a:r>
              <a:rPr lang="en-US" sz="2800" b="1" dirty="0">
                <a:solidFill>
                  <a:srgbClr val="2C6E49"/>
                </a:solidFill>
                <a:latin typeface="Calibri" pitchFamily="34" charset="0"/>
                <a:ea typeface="Calibri" pitchFamily="34" charset="-122"/>
                <a:cs typeface="Calibri" pitchFamily="34" charset="-120"/>
              </a:rPr>
              <a:t>Μητροπολιτική Διάσταση — Πέρα από τα Διοικητικά Όρια</a:t>
            </a:r>
            <a:endParaRPr lang="en-US" sz="2800" dirty="0"/>
          </a:p>
        </p:txBody>
      </p:sp>
      <p:sp>
        <p:nvSpPr>
          <p:cNvPr id="4" name="Shape 2"/>
          <p:cNvSpPr/>
          <p:nvPr/>
        </p:nvSpPr>
        <p:spPr>
          <a:xfrm>
            <a:off x="411480" y="1143000"/>
            <a:ext cx="11064240" cy="1005840"/>
          </a:xfrm>
          <a:prstGeom prst="roundRect">
            <a:avLst>
              <a:gd name="adj" fmla="val 9091"/>
            </a:avLst>
          </a:prstGeom>
          <a:solidFill>
            <a:srgbClr val="E8F5EE"/>
          </a:solidFill>
          <a:ln w="12700">
            <a:solidFill>
              <a:srgbClr val="C8D8C8"/>
            </a:solidFill>
            <a:prstDash val="solid"/>
          </a:ln>
        </p:spPr>
      </p:sp>
      <p:sp>
        <p:nvSpPr>
          <p:cNvPr id="5" name="Text 3"/>
          <p:cNvSpPr/>
          <p:nvPr/>
        </p:nvSpPr>
        <p:spPr>
          <a:xfrm>
            <a:off x="594360" y="1216152"/>
            <a:ext cx="10698480" cy="868680"/>
          </a:xfrm>
          <a:prstGeom prst="rect">
            <a:avLst/>
          </a:prstGeom>
          <a:noFill/>
          <a:ln/>
        </p:spPr>
        <p:txBody>
          <a:bodyPr wrap="square" rtlCol="0" anchor="ctr"/>
          <a:lstStyle/>
          <a:p>
            <a:pPr marL="0" indent="0">
              <a:buNone/>
            </a:pPr>
            <a:r>
              <a:rPr lang="en-US" sz="1250" dirty="0">
                <a:solidFill>
                  <a:srgbClr val="1C1C1C"/>
                </a:solidFill>
                <a:latin typeface="Calibri" pitchFamily="34" charset="0"/>
                <a:ea typeface="Calibri" pitchFamily="34" charset="-122"/>
                <a:cs typeface="Calibri" pitchFamily="34" charset="-120"/>
              </a:rPr>
              <a:t>Οι κλιματικοί κίνδυνοι δεν σταματούν στα διοικητικά σύνορα. Η μητροπολιτική Αθήνα περιλαμβάνει δεκάδες δήμους με διαφορετικές αρμοδιότητες, πόρους και προτεραιότητες. Αυτή η θεσμική πολυπλοκότητα είναι ένα από τα κυριότερα εμπόδια στην υλοποίηση ολοκληρωμένων παρεμβάσεων ανθεκτικότητας.</a:t>
            </a:r>
            <a:endParaRPr lang="en-US" sz="1250" dirty="0"/>
          </a:p>
        </p:txBody>
      </p:sp>
      <p:sp>
        <p:nvSpPr>
          <p:cNvPr id="6" name="Shape 4"/>
          <p:cNvSpPr/>
          <p:nvPr/>
        </p:nvSpPr>
        <p:spPr>
          <a:xfrm>
            <a:off x="411480" y="2286000"/>
            <a:ext cx="5394960" cy="1280160"/>
          </a:xfrm>
          <a:prstGeom prst="roundRect">
            <a:avLst>
              <a:gd name="adj" fmla="val 8571"/>
            </a:avLst>
          </a:prstGeom>
          <a:solidFill>
            <a:srgbClr val="E8F5EE"/>
          </a:solidFill>
          <a:ln w="12700">
            <a:solidFill>
              <a:srgbClr val="C8D8C8"/>
            </a:solidFill>
            <a:prstDash val="solid"/>
          </a:ln>
        </p:spPr>
      </p:sp>
      <p:sp>
        <p:nvSpPr>
          <p:cNvPr id="7" name="Text 5"/>
          <p:cNvSpPr/>
          <p:nvPr/>
        </p:nvSpPr>
        <p:spPr>
          <a:xfrm>
            <a:off x="548640" y="2395728"/>
            <a:ext cx="5120640" cy="347472"/>
          </a:xfrm>
          <a:prstGeom prst="rect">
            <a:avLst/>
          </a:prstGeom>
          <a:noFill/>
          <a:ln/>
        </p:spPr>
        <p:txBody>
          <a:bodyPr wrap="square" rtlCol="0" anchor="ctr"/>
          <a:lstStyle/>
          <a:p>
            <a:pPr marL="0" indent="0">
              <a:buNone/>
            </a:pPr>
            <a:r>
              <a:rPr lang="en-US" sz="1300" b="1" dirty="0">
                <a:solidFill>
                  <a:srgbClr val="2C6E49"/>
                </a:solidFill>
                <a:latin typeface="Calibri" pitchFamily="34" charset="0"/>
                <a:ea typeface="Calibri" pitchFamily="34" charset="-122"/>
                <a:cs typeface="Calibri" pitchFamily="34" charset="-120"/>
              </a:rPr>
              <a:t>Διακυβέρνηση</a:t>
            </a:r>
            <a:endParaRPr lang="en-US" sz="1300" dirty="0"/>
          </a:p>
        </p:txBody>
      </p:sp>
      <p:sp>
        <p:nvSpPr>
          <p:cNvPr id="8" name="Text 6"/>
          <p:cNvSpPr/>
          <p:nvPr/>
        </p:nvSpPr>
        <p:spPr>
          <a:xfrm>
            <a:off x="548640" y="2788920"/>
            <a:ext cx="5120640" cy="640080"/>
          </a:xfrm>
          <a:prstGeom prst="rect">
            <a:avLst/>
          </a:prstGeom>
          <a:noFill/>
          <a:ln/>
        </p:spPr>
        <p:txBody>
          <a:bodyPr wrap="square" rtlCol="0" anchor="t"/>
          <a:lstStyle/>
          <a:p>
            <a:pPr marL="0" indent="0">
              <a:buNone/>
            </a:pPr>
            <a:r>
              <a:rPr lang="en-US" sz="1200" dirty="0">
                <a:solidFill>
                  <a:srgbClr val="1C1C1C"/>
                </a:solidFill>
                <a:latin typeface="Calibri" pitchFamily="34" charset="0"/>
                <a:ea typeface="Calibri" pitchFamily="34" charset="-122"/>
                <a:cs typeface="Calibri" pitchFamily="34" charset="-120"/>
              </a:rPr>
              <a:t>Απαιτείται συντονισμός δήμου, περιφέρειας, εθνικού κράτους, ερευνητικών φορέων και τοπικών κοινοτήτων. Στρατηγική: Δημιουργία θεσμικών πλαισίων συντονισμού.</a:t>
            </a:r>
            <a:endParaRPr lang="en-US" sz="1200" dirty="0"/>
          </a:p>
        </p:txBody>
      </p:sp>
      <p:sp>
        <p:nvSpPr>
          <p:cNvPr id="9" name="Shape 7"/>
          <p:cNvSpPr/>
          <p:nvPr/>
        </p:nvSpPr>
        <p:spPr>
          <a:xfrm>
            <a:off x="6035040" y="2286000"/>
            <a:ext cx="5394960" cy="1280160"/>
          </a:xfrm>
          <a:prstGeom prst="roundRect">
            <a:avLst>
              <a:gd name="adj" fmla="val 8571"/>
            </a:avLst>
          </a:prstGeom>
          <a:solidFill>
            <a:srgbClr val="E8F5EE"/>
          </a:solidFill>
          <a:ln w="12700">
            <a:solidFill>
              <a:srgbClr val="C8D8C8"/>
            </a:solidFill>
            <a:prstDash val="solid"/>
          </a:ln>
        </p:spPr>
      </p:sp>
      <p:sp>
        <p:nvSpPr>
          <p:cNvPr id="10" name="Text 8"/>
          <p:cNvSpPr/>
          <p:nvPr/>
        </p:nvSpPr>
        <p:spPr>
          <a:xfrm>
            <a:off x="6172200" y="2395728"/>
            <a:ext cx="5120640" cy="347472"/>
          </a:xfrm>
          <a:prstGeom prst="rect">
            <a:avLst/>
          </a:prstGeom>
          <a:noFill/>
          <a:ln/>
        </p:spPr>
        <p:txBody>
          <a:bodyPr wrap="square" rtlCol="0" anchor="ctr"/>
          <a:lstStyle/>
          <a:p>
            <a:pPr marL="0" indent="0">
              <a:buNone/>
            </a:pPr>
            <a:r>
              <a:rPr lang="en-US" sz="1300" b="1" dirty="0">
                <a:solidFill>
                  <a:srgbClr val="2C6E49"/>
                </a:solidFill>
                <a:latin typeface="Calibri" pitchFamily="34" charset="0"/>
                <a:ea typeface="Calibri" pitchFamily="34" charset="-122"/>
                <a:cs typeface="Calibri" pitchFamily="34" charset="-120"/>
              </a:rPr>
              <a:t>Κοινωνική Δικαιοσύνη</a:t>
            </a:r>
            <a:endParaRPr lang="en-US" sz="1300" dirty="0"/>
          </a:p>
        </p:txBody>
      </p:sp>
      <p:sp>
        <p:nvSpPr>
          <p:cNvPr id="11" name="Text 9"/>
          <p:cNvSpPr/>
          <p:nvPr/>
        </p:nvSpPr>
        <p:spPr>
          <a:xfrm>
            <a:off x="6172200" y="2788920"/>
            <a:ext cx="5120640" cy="640080"/>
          </a:xfrm>
          <a:prstGeom prst="rect">
            <a:avLst/>
          </a:prstGeom>
          <a:noFill/>
          <a:ln/>
        </p:spPr>
        <p:txBody>
          <a:bodyPr wrap="square" rtlCol="0" anchor="t"/>
          <a:lstStyle/>
          <a:p>
            <a:pPr marL="0" indent="0">
              <a:buNone/>
            </a:pPr>
            <a:r>
              <a:rPr lang="en-US" sz="1200" dirty="0">
                <a:solidFill>
                  <a:srgbClr val="1C1C1C"/>
                </a:solidFill>
                <a:latin typeface="Calibri" pitchFamily="34" charset="0"/>
                <a:ea typeface="Calibri" pitchFamily="34" charset="-122"/>
                <a:cs typeface="Calibri" pitchFamily="34" charset="-120"/>
              </a:rPr>
              <a:t>Άνιση πρόσβαση σε σκίαση, πράσινο και δροσερούς χώρους. Η ανθεκτικότητα είναι ζήτημα κοινωνικής δικαιοσύνης — οι ευάλωτοι επιβαρύνονται περισσότερο.</a:t>
            </a:r>
            <a:endParaRPr lang="en-US" sz="1200" dirty="0"/>
          </a:p>
        </p:txBody>
      </p:sp>
      <p:sp>
        <p:nvSpPr>
          <p:cNvPr id="12" name="Shape 10"/>
          <p:cNvSpPr/>
          <p:nvPr/>
        </p:nvSpPr>
        <p:spPr>
          <a:xfrm>
            <a:off x="411480" y="3703320"/>
            <a:ext cx="5394960" cy="1280160"/>
          </a:xfrm>
          <a:prstGeom prst="roundRect">
            <a:avLst>
              <a:gd name="adj" fmla="val 8571"/>
            </a:avLst>
          </a:prstGeom>
          <a:solidFill>
            <a:srgbClr val="E8F5EE"/>
          </a:solidFill>
          <a:ln w="12700">
            <a:solidFill>
              <a:srgbClr val="C8D8C8"/>
            </a:solidFill>
            <a:prstDash val="solid"/>
          </a:ln>
        </p:spPr>
      </p:sp>
      <p:sp>
        <p:nvSpPr>
          <p:cNvPr id="13" name="Text 11"/>
          <p:cNvSpPr/>
          <p:nvPr/>
        </p:nvSpPr>
        <p:spPr>
          <a:xfrm>
            <a:off x="548640" y="3813048"/>
            <a:ext cx="5120640" cy="347472"/>
          </a:xfrm>
          <a:prstGeom prst="rect">
            <a:avLst/>
          </a:prstGeom>
          <a:noFill/>
          <a:ln/>
        </p:spPr>
        <p:txBody>
          <a:bodyPr wrap="square" rtlCol="0" anchor="ctr"/>
          <a:lstStyle/>
          <a:p>
            <a:pPr marL="0" indent="0">
              <a:buNone/>
            </a:pPr>
            <a:r>
              <a:rPr lang="en-US" sz="1300" b="1" dirty="0">
                <a:solidFill>
                  <a:srgbClr val="2C6E49"/>
                </a:solidFill>
                <a:latin typeface="Calibri" pitchFamily="34" charset="0"/>
                <a:ea typeface="Calibri" pitchFamily="34" charset="-122"/>
                <a:cs typeface="Calibri" pitchFamily="34" charset="-120"/>
              </a:rPr>
              <a:t>Δημόσια Υγεία</a:t>
            </a:r>
            <a:endParaRPr lang="en-US" sz="1300" dirty="0"/>
          </a:p>
        </p:txBody>
      </p:sp>
      <p:sp>
        <p:nvSpPr>
          <p:cNvPr id="14" name="Text 12"/>
          <p:cNvSpPr/>
          <p:nvPr/>
        </p:nvSpPr>
        <p:spPr>
          <a:xfrm>
            <a:off x="548640" y="4206240"/>
            <a:ext cx="5120640" cy="640080"/>
          </a:xfrm>
          <a:prstGeom prst="rect">
            <a:avLst/>
          </a:prstGeom>
          <a:noFill/>
          <a:ln/>
        </p:spPr>
        <p:txBody>
          <a:bodyPr wrap="square" rtlCol="0" anchor="t"/>
          <a:lstStyle/>
          <a:p>
            <a:pPr marL="0" indent="0">
              <a:buNone/>
            </a:pPr>
            <a:r>
              <a:rPr lang="en-US" sz="1200" dirty="0">
                <a:solidFill>
                  <a:srgbClr val="1C1C1C"/>
                </a:solidFill>
                <a:latin typeface="Calibri" pitchFamily="34" charset="0"/>
                <a:ea typeface="Calibri" pitchFamily="34" charset="-122"/>
                <a:cs typeface="Calibri" pitchFamily="34" charset="-120"/>
              </a:rPr>
              <a:t>Θερμικές νησίδες, ποιότητα αέρα και έκθεση σε καύσωνα συνδέονται με υγειονομικές ανισότητες. Ενοποιημένη χαρτογράφηση θερμικής &amp; κοινωνικής ευπάθειας.</a:t>
            </a:r>
            <a:endParaRPr lang="en-US" sz="1200" dirty="0"/>
          </a:p>
        </p:txBody>
      </p:sp>
      <p:sp>
        <p:nvSpPr>
          <p:cNvPr id="15" name="Shape 13"/>
          <p:cNvSpPr/>
          <p:nvPr/>
        </p:nvSpPr>
        <p:spPr>
          <a:xfrm>
            <a:off x="6035040" y="3703320"/>
            <a:ext cx="5394960" cy="1280160"/>
          </a:xfrm>
          <a:prstGeom prst="roundRect">
            <a:avLst>
              <a:gd name="adj" fmla="val 8571"/>
            </a:avLst>
          </a:prstGeom>
          <a:solidFill>
            <a:srgbClr val="E8F5EE"/>
          </a:solidFill>
          <a:ln w="12700">
            <a:solidFill>
              <a:srgbClr val="C8D8C8"/>
            </a:solidFill>
            <a:prstDash val="solid"/>
          </a:ln>
        </p:spPr>
      </p:sp>
      <p:sp>
        <p:nvSpPr>
          <p:cNvPr id="16" name="Text 14"/>
          <p:cNvSpPr/>
          <p:nvPr/>
        </p:nvSpPr>
        <p:spPr>
          <a:xfrm>
            <a:off x="6172200" y="3813048"/>
            <a:ext cx="5120640" cy="347472"/>
          </a:xfrm>
          <a:prstGeom prst="rect">
            <a:avLst/>
          </a:prstGeom>
          <a:noFill/>
          <a:ln/>
        </p:spPr>
        <p:txBody>
          <a:bodyPr wrap="square" rtlCol="0" anchor="ctr"/>
          <a:lstStyle/>
          <a:p>
            <a:pPr marL="0" indent="0">
              <a:buNone/>
            </a:pPr>
            <a:r>
              <a:rPr lang="en-US" sz="1300" b="1" dirty="0">
                <a:solidFill>
                  <a:srgbClr val="2C6E49"/>
                </a:solidFill>
                <a:latin typeface="Calibri" pitchFamily="34" charset="0"/>
                <a:ea typeface="Calibri" pitchFamily="34" charset="-122"/>
                <a:cs typeface="Calibri" pitchFamily="34" charset="-120"/>
              </a:rPr>
              <a:t>Χρηματοδότηση</a:t>
            </a:r>
            <a:endParaRPr lang="en-US" sz="1300" dirty="0"/>
          </a:p>
        </p:txBody>
      </p:sp>
      <p:sp>
        <p:nvSpPr>
          <p:cNvPr id="17" name="Text 15"/>
          <p:cNvSpPr/>
          <p:nvPr/>
        </p:nvSpPr>
        <p:spPr>
          <a:xfrm>
            <a:off x="6172200" y="4206240"/>
            <a:ext cx="5120640" cy="640080"/>
          </a:xfrm>
          <a:prstGeom prst="rect">
            <a:avLst/>
          </a:prstGeom>
          <a:noFill/>
          <a:ln/>
        </p:spPr>
        <p:txBody>
          <a:bodyPr wrap="square" rtlCol="0" anchor="t"/>
          <a:lstStyle/>
          <a:p>
            <a:pPr marL="0" indent="0">
              <a:buNone/>
            </a:pPr>
            <a:r>
              <a:rPr lang="en-US" sz="1200" dirty="0">
                <a:solidFill>
                  <a:srgbClr val="1C1C1C"/>
                </a:solidFill>
                <a:latin typeface="Calibri" pitchFamily="34" charset="0"/>
                <a:ea typeface="Calibri" pitchFamily="34" charset="-122"/>
                <a:cs typeface="Calibri" pitchFamily="34" charset="-120"/>
              </a:rPr>
              <a:t>Πολλαπλές πηγές (ΕΕ, EIB, εθνικά, ιδιωτικά) απαιτούν ισχυρή θεσμική ικανότητα απορρόφησης. Η χρηματοδότηση ακολουθεί τη θεσμική ωριμότητα.</a:t>
            </a:r>
            <a:endParaRPr lang="en-US" sz="1200" dirty="0"/>
          </a:p>
        </p:txBody>
      </p:sp>
      <p:sp>
        <p:nvSpPr>
          <p:cNvPr id="18" name="Text 16"/>
          <p:cNvSpPr/>
          <p:nvPr/>
        </p:nvSpPr>
        <p:spPr>
          <a:xfrm>
            <a:off x="411480" y="5212080"/>
            <a:ext cx="6858000" cy="256032"/>
          </a:xfrm>
          <a:prstGeom prst="rect">
            <a:avLst/>
          </a:prstGeom>
          <a:noFill/>
          <a:ln/>
        </p:spPr>
        <p:txBody>
          <a:bodyPr wrap="square" rtlCol="0" anchor="ctr"/>
          <a:lstStyle/>
          <a:p>
            <a:pPr marL="0" indent="0">
              <a:buNone/>
            </a:pPr>
            <a:r>
              <a:rPr lang="en-US" sz="900" i="1" dirty="0">
                <a:solidFill>
                  <a:srgbClr val="5A5A5A"/>
                </a:solidFill>
                <a:latin typeface="Calibri" pitchFamily="34" charset="0"/>
                <a:ea typeface="Calibri" pitchFamily="34" charset="-122"/>
                <a:cs typeface="Calibri" pitchFamily="34" charset="-120"/>
              </a:rPr>
              <a:t>Μεταπτυχιακό Πρόγραμμα — Αστική &amp; Περιφερειακή Ανθεκτικότητα</a:t>
            </a:r>
            <a:endParaRPr lang="en-US" sz="900" dirty="0"/>
          </a:p>
        </p:txBody>
      </p:sp>
      <p:sp>
        <p:nvSpPr>
          <p:cNvPr id="19" name="Text 17"/>
          <p:cNvSpPr/>
          <p:nvPr/>
        </p:nvSpPr>
        <p:spPr>
          <a:xfrm>
            <a:off x="7360920" y="5212080"/>
            <a:ext cx="4069080" cy="256032"/>
          </a:xfrm>
          <a:prstGeom prst="rect">
            <a:avLst/>
          </a:prstGeom>
          <a:noFill/>
          <a:ln/>
        </p:spPr>
        <p:txBody>
          <a:bodyPr wrap="square" rtlCol="0" anchor="ctr"/>
          <a:lstStyle/>
          <a:p>
            <a:pPr marL="0" indent="0" algn="r">
              <a:buNone/>
            </a:pPr>
            <a:r>
              <a:rPr lang="en-US" sz="900" dirty="0">
                <a:solidFill>
                  <a:srgbClr val="5A5A5A"/>
                </a:solidFill>
                <a:latin typeface="Calibri" pitchFamily="34" charset="0"/>
                <a:ea typeface="Calibri" pitchFamily="34" charset="-122"/>
                <a:cs typeface="Calibri" pitchFamily="34" charset="-120"/>
              </a:rPr>
              <a:t>Πηγή: </a:t>
            </a:r>
            <a:r>
              <a:rPr lang="en-US" sz="900" u="sng" dirty="0">
                <a:solidFill>
                  <a:srgbClr val="5A5A5A"/>
                </a:solidFill>
                <a:latin typeface="Calibri" pitchFamily="34" charset="0"/>
                <a:ea typeface="Calibri" pitchFamily="34" charset="-122"/>
                <a:cs typeface="Calibri" pitchFamily="34" charset="-120"/>
                <a:hlinkClick r:id="rId3">
                  <a:extLst>
                    <a:ext uri="{A12FA001-AC4F-418D-AE19-62706E023703}">
                      <ahyp:hlinkClr xmlns:ahyp="http://schemas.microsoft.com/office/drawing/2018/hyperlinkcolor" val="tx"/>
                    </a:ext>
                  </a:extLst>
                </a:hlinkClick>
              </a:rPr>
              <a:t>Στρατηγική Ανθεκτικότητας Αθήνας</a:t>
            </a:r>
            <a:endParaRPr lang="en-US" sz="9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spTree>
      <p:nvGrpSpPr>
        <p:cNvPr id="1" name=""/>
        <p:cNvGrpSpPr/>
        <p:nvPr/>
      </p:nvGrpSpPr>
      <p:grpSpPr>
        <a:xfrm>
          <a:off x="0" y="0"/>
          <a:ext cx="0" cy="0"/>
          <a:chOff x="0" y="0"/>
          <a:chExt cx="0" cy="0"/>
        </a:xfrm>
      </p:grpSpPr>
      <p:sp>
        <p:nvSpPr>
          <p:cNvPr id="2" name="Shape 0"/>
          <p:cNvSpPr/>
          <p:nvPr/>
        </p:nvSpPr>
        <p:spPr>
          <a:xfrm>
            <a:off x="0" y="0"/>
            <a:ext cx="12192000" cy="6858000"/>
          </a:xfrm>
          <a:prstGeom prst="rect">
            <a:avLst/>
          </a:prstGeom>
          <a:solidFill>
            <a:srgbClr val="F7F6F2"/>
          </a:solidFill>
          <a:ln w="12700">
            <a:solidFill>
              <a:srgbClr val="F7F6F2"/>
            </a:solidFill>
            <a:prstDash val="solid"/>
          </a:ln>
        </p:spPr>
      </p:sp>
      <p:sp>
        <p:nvSpPr>
          <p:cNvPr id="3" name="Text 1"/>
          <p:cNvSpPr/>
          <p:nvPr/>
        </p:nvSpPr>
        <p:spPr>
          <a:xfrm>
            <a:off x="411480" y="274320"/>
            <a:ext cx="11064240" cy="685800"/>
          </a:xfrm>
          <a:prstGeom prst="rect">
            <a:avLst/>
          </a:prstGeom>
          <a:noFill/>
          <a:ln/>
        </p:spPr>
        <p:txBody>
          <a:bodyPr wrap="square" rtlCol="0" anchor="ctr"/>
          <a:lstStyle/>
          <a:p>
            <a:pPr marL="0" indent="0">
              <a:buNone/>
            </a:pPr>
            <a:r>
              <a:rPr lang="en-US" sz="2800" b="1" dirty="0">
                <a:solidFill>
                  <a:srgbClr val="2C6E49"/>
                </a:solidFill>
                <a:latin typeface="Calibri" pitchFamily="34" charset="0"/>
                <a:ea typeface="Calibri" pitchFamily="34" charset="-122"/>
                <a:cs typeface="Calibri" pitchFamily="34" charset="-120"/>
              </a:rPr>
              <a:t>Λύσεις Βασισμένες στη Φύση (Nature-based Solutions)</a:t>
            </a:r>
            <a:endParaRPr lang="en-US" sz="2800" dirty="0"/>
          </a:p>
        </p:txBody>
      </p:sp>
      <p:sp>
        <p:nvSpPr>
          <p:cNvPr id="4" name="Shape 2"/>
          <p:cNvSpPr/>
          <p:nvPr/>
        </p:nvSpPr>
        <p:spPr>
          <a:xfrm>
            <a:off x="411480" y="1143000"/>
            <a:ext cx="11064240" cy="822960"/>
          </a:xfrm>
          <a:prstGeom prst="roundRect">
            <a:avLst>
              <a:gd name="adj" fmla="val 11111"/>
            </a:avLst>
          </a:prstGeom>
          <a:solidFill>
            <a:srgbClr val="E8F5EE"/>
          </a:solidFill>
          <a:ln w="12700">
            <a:solidFill>
              <a:srgbClr val="C8D8C8"/>
            </a:solidFill>
            <a:prstDash val="solid"/>
          </a:ln>
        </p:spPr>
      </p:sp>
      <p:sp>
        <p:nvSpPr>
          <p:cNvPr id="5" name="Text 3"/>
          <p:cNvSpPr/>
          <p:nvPr/>
        </p:nvSpPr>
        <p:spPr>
          <a:xfrm>
            <a:off x="594360" y="1216152"/>
            <a:ext cx="10698480" cy="685800"/>
          </a:xfrm>
          <a:prstGeom prst="rect">
            <a:avLst/>
          </a:prstGeom>
          <a:noFill/>
          <a:ln/>
        </p:spPr>
        <p:txBody>
          <a:bodyPr wrap="square" rtlCol="0" anchor="ctr"/>
          <a:lstStyle/>
          <a:p>
            <a:pPr marL="0" indent="0">
              <a:buNone/>
            </a:pPr>
            <a:r>
              <a:rPr lang="en-US" sz="1250" i="1" dirty="0">
                <a:solidFill>
                  <a:srgbClr val="1C1C1C"/>
                </a:solidFill>
                <a:latin typeface="Calibri" pitchFamily="34" charset="0"/>
                <a:ea typeface="Calibri" pitchFamily="34" charset="-122"/>
                <a:cs typeface="Calibri" pitchFamily="34" charset="-120"/>
              </a:rPr>
              <a:t>Οι Λύσεις Βασισμένες στη Φύση (NbS) είναι παρεμβάσεις που μιμούνται ή υποστηρίζουν τις φυσικές διεργασίες για να αντιμετωπίσουν αστικές προκλήσεις — ενώ παράλληλα παρέχουν πολλαπλά οφέλη (βιοποικιλότητα, κοινωνική συνοχή, δημόσια υγεία).</a:t>
            </a:r>
            <a:endParaRPr lang="en-US" sz="1250" dirty="0"/>
          </a:p>
        </p:txBody>
      </p:sp>
      <p:sp>
        <p:nvSpPr>
          <p:cNvPr id="6" name="Shape 4"/>
          <p:cNvSpPr/>
          <p:nvPr/>
        </p:nvSpPr>
        <p:spPr>
          <a:xfrm>
            <a:off x="411480" y="2084832"/>
            <a:ext cx="3520440" cy="1371600"/>
          </a:xfrm>
          <a:prstGeom prst="roundRect">
            <a:avLst>
              <a:gd name="adj" fmla="val 8000"/>
            </a:avLst>
          </a:prstGeom>
          <a:solidFill>
            <a:srgbClr val="E8F5EE"/>
          </a:solidFill>
          <a:ln w="12700">
            <a:solidFill>
              <a:srgbClr val="C8D8C8"/>
            </a:solidFill>
            <a:prstDash val="solid"/>
          </a:ln>
        </p:spPr>
      </p:sp>
      <p:sp>
        <p:nvSpPr>
          <p:cNvPr id="7" name="Text 5"/>
          <p:cNvSpPr/>
          <p:nvPr/>
        </p:nvSpPr>
        <p:spPr>
          <a:xfrm>
            <a:off x="548640" y="2194560"/>
            <a:ext cx="3246120" cy="347472"/>
          </a:xfrm>
          <a:prstGeom prst="rect">
            <a:avLst/>
          </a:prstGeom>
          <a:noFill/>
          <a:ln/>
        </p:spPr>
        <p:txBody>
          <a:bodyPr wrap="square" rtlCol="0" anchor="ctr"/>
          <a:lstStyle/>
          <a:p>
            <a:pPr marL="0" indent="0">
              <a:buNone/>
            </a:pPr>
            <a:r>
              <a:rPr lang="en-US" sz="1300" b="1" dirty="0">
                <a:solidFill>
                  <a:srgbClr val="2C6E49"/>
                </a:solidFill>
                <a:latin typeface="Calibri" pitchFamily="34" charset="0"/>
                <a:ea typeface="Calibri" pitchFamily="34" charset="-122"/>
                <a:cs typeface="Calibri" pitchFamily="34" charset="-120"/>
              </a:rPr>
              <a:t>Πράσινη Στέγη &amp; Πράσινοι Τοίχοι</a:t>
            </a:r>
            <a:endParaRPr lang="en-US" sz="1300" dirty="0"/>
          </a:p>
        </p:txBody>
      </p:sp>
      <p:sp>
        <p:nvSpPr>
          <p:cNvPr id="8" name="Text 6"/>
          <p:cNvSpPr/>
          <p:nvPr/>
        </p:nvSpPr>
        <p:spPr>
          <a:xfrm>
            <a:off x="548640" y="2587752"/>
            <a:ext cx="3246120" cy="731520"/>
          </a:xfrm>
          <a:prstGeom prst="rect">
            <a:avLst/>
          </a:prstGeom>
          <a:noFill/>
          <a:ln/>
        </p:spPr>
        <p:txBody>
          <a:bodyPr wrap="square" rtlCol="0" anchor="t"/>
          <a:lstStyle/>
          <a:p>
            <a:pPr marL="0" indent="0">
              <a:buNone/>
            </a:pPr>
            <a:r>
              <a:rPr lang="en-US" sz="1200" dirty="0">
                <a:solidFill>
                  <a:srgbClr val="1C1C1C"/>
                </a:solidFill>
                <a:latin typeface="Calibri" pitchFamily="34" charset="0"/>
                <a:ea typeface="Calibri" pitchFamily="34" charset="-122"/>
                <a:cs typeface="Calibri" pitchFamily="34" charset="-120"/>
              </a:rPr>
              <a:t>Μείωση θερμοκρασίας επιφάνειας κατά 5–10°C. Μόνωση κτιρίου, απορρόφηση CO₂, βιοποικιλότητα.</a:t>
            </a:r>
            <a:endParaRPr lang="en-US" sz="1200" dirty="0"/>
          </a:p>
        </p:txBody>
      </p:sp>
      <p:sp>
        <p:nvSpPr>
          <p:cNvPr id="9" name="Shape 7"/>
          <p:cNvSpPr/>
          <p:nvPr/>
        </p:nvSpPr>
        <p:spPr>
          <a:xfrm>
            <a:off x="4160520" y="2084832"/>
            <a:ext cx="3520440" cy="1371600"/>
          </a:xfrm>
          <a:prstGeom prst="roundRect">
            <a:avLst>
              <a:gd name="adj" fmla="val 8000"/>
            </a:avLst>
          </a:prstGeom>
          <a:solidFill>
            <a:srgbClr val="E8F5EE"/>
          </a:solidFill>
          <a:ln w="12700">
            <a:solidFill>
              <a:srgbClr val="C8D8C8"/>
            </a:solidFill>
            <a:prstDash val="solid"/>
          </a:ln>
        </p:spPr>
      </p:sp>
      <p:sp>
        <p:nvSpPr>
          <p:cNvPr id="10" name="Text 8"/>
          <p:cNvSpPr/>
          <p:nvPr/>
        </p:nvSpPr>
        <p:spPr>
          <a:xfrm>
            <a:off x="4297680" y="2194560"/>
            <a:ext cx="3246120" cy="347472"/>
          </a:xfrm>
          <a:prstGeom prst="rect">
            <a:avLst/>
          </a:prstGeom>
          <a:noFill/>
          <a:ln/>
        </p:spPr>
        <p:txBody>
          <a:bodyPr wrap="square" rtlCol="0" anchor="ctr"/>
          <a:lstStyle/>
          <a:p>
            <a:pPr marL="0" indent="0">
              <a:buNone/>
            </a:pPr>
            <a:r>
              <a:rPr lang="en-US" sz="1300" b="1" dirty="0">
                <a:solidFill>
                  <a:srgbClr val="2C6E49"/>
                </a:solidFill>
                <a:latin typeface="Calibri" pitchFamily="34" charset="0"/>
                <a:ea typeface="Calibri" pitchFamily="34" charset="-122"/>
                <a:cs typeface="Calibri" pitchFamily="34" charset="-120"/>
              </a:rPr>
              <a:t>Αστικά Δέντρα &amp; Δάση</a:t>
            </a:r>
            <a:endParaRPr lang="en-US" sz="1300" dirty="0"/>
          </a:p>
        </p:txBody>
      </p:sp>
      <p:sp>
        <p:nvSpPr>
          <p:cNvPr id="11" name="Text 9"/>
          <p:cNvSpPr/>
          <p:nvPr/>
        </p:nvSpPr>
        <p:spPr>
          <a:xfrm>
            <a:off x="4297680" y="2587752"/>
            <a:ext cx="3246120" cy="731520"/>
          </a:xfrm>
          <a:prstGeom prst="rect">
            <a:avLst/>
          </a:prstGeom>
          <a:noFill/>
          <a:ln/>
        </p:spPr>
        <p:txBody>
          <a:bodyPr wrap="square" rtlCol="0" anchor="t"/>
          <a:lstStyle/>
          <a:p>
            <a:pPr marL="0" indent="0">
              <a:buNone/>
            </a:pPr>
            <a:r>
              <a:rPr lang="en-US" sz="1200" dirty="0">
                <a:solidFill>
                  <a:srgbClr val="1C1C1C"/>
                </a:solidFill>
                <a:latin typeface="Calibri" pitchFamily="34" charset="0"/>
                <a:ea typeface="Calibri" pitchFamily="34" charset="-122"/>
                <a:cs typeface="Calibri" pitchFamily="34" charset="-120"/>
              </a:rPr>
              <a:t>Κάθε δέντρο ισοδυναμεί με ~5 κλιματιστικά ανά θερινή ημέρα. Σκίαση, εξατμισοδιαπνοή, μείωση νησίδας.</a:t>
            </a:r>
            <a:endParaRPr lang="en-US" sz="1200" dirty="0"/>
          </a:p>
        </p:txBody>
      </p:sp>
      <p:sp>
        <p:nvSpPr>
          <p:cNvPr id="12" name="Shape 10"/>
          <p:cNvSpPr/>
          <p:nvPr/>
        </p:nvSpPr>
        <p:spPr>
          <a:xfrm>
            <a:off x="7909560" y="2084832"/>
            <a:ext cx="3520440" cy="1371600"/>
          </a:xfrm>
          <a:prstGeom prst="roundRect">
            <a:avLst>
              <a:gd name="adj" fmla="val 8000"/>
            </a:avLst>
          </a:prstGeom>
          <a:solidFill>
            <a:srgbClr val="E8F5EE"/>
          </a:solidFill>
          <a:ln w="12700">
            <a:solidFill>
              <a:srgbClr val="C8D8C8"/>
            </a:solidFill>
            <a:prstDash val="solid"/>
          </a:ln>
        </p:spPr>
      </p:sp>
      <p:sp>
        <p:nvSpPr>
          <p:cNvPr id="13" name="Text 11"/>
          <p:cNvSpPr/>
          <p:nvPr/>
        </p:nvSpPr>
        <p:spPr>
          <a:xfrm>
            <a:off x="8046720" y="2194560"/>
            <a:ext cx="3246120" cy="347472"/>
          </a:xfrm>
          <a:prstGeom prst="rect">
            <a:avLst/>
          </a:prstGeom>
          <a:noFill/>
          <a:ln/>
        </p:spPr>
        <p:txBody>
          <a:bodyPr wrap="square" rtlCol="0" anchor="ctr"/>
          <a:lstStyle/>
          <a:p>
            <a:pPr marL="0" indent="0">
              <a:buNone/>
            </a:pPr>
            <a:r>
              <a:rPr lang="en-US" sz="1300" b="1" dirty="0">
                <a:solidFill>
                  <a:srgbClr val="2C6E49"/>
                </a:solidFill>
                <a:latin typeface="Calibri" pitchFamily="34" charset="0"/>
                <a:ea typeface="Calibri" pitchFamily="34" charset="-122"/>
                <a:cs typeface="Calibri" pitchFamily="34" charset="-120"/>
              </a:rPr>
              <a:t>Αποσφράγιση Επιφανειών</a:t>
            </a:r>
            <a:endParaRPr lang="en-US" sz="1300" dirty="0"/>
          </a:p>
        </p:txBody>
      </p:sp>
      <p:sp>
        <p:nvSpPr>
          <p:cNvPr id="14" name="Text 12"/>
          <p:cNvSpPr/>
          <p:nvPr/>
        </p:nvSpPr>
        <p:spPr>
          <a:xfrm>
            <a:off x="8046720" y="2587752"/>
            <a:ext cx="3246120" cy="731520"/>
          </a:xfrm>
          <a:prstGeom prst="rect">
            <a:avLst/>
          </a:prstGeom>
          <a:noFill/>
          <a:ln/>
        </p:spPr>
        <p:txBody>
          <a:bodyPr wrap="square" rtlCol="0" anchor="t"/>
          <a:lstStyle/>
          <a:p>
            <a:pPr marL="0" indent="0">
              <a:buNone/>
            </a:pPr>
            <a:r>
              <a:rPr lang="en-US" sz="1200" dirty="0">
                <a:solidFill>
                  <a:srgbClr val="1C1C1C"/>
                </a:solidFill>
                <a:latin typeface="Calibri" pitchFamily="34" charset="0"/>
                <a:ea typeface="Calibri" pitchFamily="34" charset="-122"/>
                <a:cs typeface="Calibri" pitchFamily="34" charset="-120"/>
              </a:rPr>
              <a:t>Αντικατάσταση ασφάλτου με διαπερατά υλικά. Φυσική απορρόφηση ομβρίων, πρόληψη πλημμύρων.</a:t>
            </a:r>
            <a:endParaRPr lang="en-US" sz="1200" dirty="0"/>
          </a:p>
        </p:txBody>
      </p:sp>
      <p:sp>
        <p:nvSpPr>
          <p:cNvPr id="15" name="Shape 13"/>
          <p:cNvSpPr/>
          <p:nvPr/>
        </p:nvSpPr>
        <p:spPr>
          <a:xfrm>
            <a:off x="411480" y="3593592"/>
            <a:ext cx="3520440" cy="1371600"/>
          </a:xfrm>
          <a:prstGeom prst="roundRect">
            <a:avLst>
              <a:gd name="adj" fmla="val 8000"/>
            </a:avLst>
          </a:prstGeom>
          <a:solidFill>
            <a:srgbClr val="E8F5EE"/>
          </a:solidFill>
          <a:ln w="12700">
            <a:solidFill>
              <a:srgbClr val="C8D8C8"/>
            </a:solidFill>
            <a:prstDash val="solid"/>
          </a:ln>
        </p:spPr>
      </p:sp>
      <p:sp>
        <p:nvSpPr>
          <p:cNvPr id="16" name="Text 14"/>
          <p:cNvSpPr/>
          <p:nvPr/>
        </p:nvSpPr>
        <p:spPr>
          <a:xfrm>
            <a:off x="548640" y="3703320"/>
            <a:ext cx="3246120" cy="347472"/>
          </a:xfrm>
          <a:prstGeom prst="rect">
            <a:avLst/>
          </a:prstGeom>
          <a:noFill/>
          <a:ln/>
        </p:spPr>
        <p:txBody>
          <a:bodyPr wrap="square" rtlCol="0" anchor="ctr"/>
          <a:lstStyle/>
          <a:p>
            <a:pPr marL="0" indent="0">
              <a:buNone/>
            </a:pPr>
            <a:r>
              <a:rPr lang="en-US" sz="1300" b="1" dirty="0">
                <a:solidFill>
                  <a:srgbClr val="2C6E49"/>
                </a:solidFill>
                <a:latin typeface="Calibri" pitchFamily="34" charset="0"/>
                <a:ea typeface="Calibri" pitchFamily="34" charset="-122"/>
                <a:cs typeface="Calibri" pitchFamily="34" charset="-120"/>
              </a:rPr>
              <a:t>Μπλε Υποδομή</a:t>
            </a:r>
            <a:endParaRPr lang="en-US" sz="1300" dirty="0"/>
          </a:p>
        </p:txBody>
      </p:sp>
      <p:sp>
        <p:nvSpPr>
          <p:cNvPr id="17" name="Text 15"/>
          <p:cNvSpPr/>
          <p:nvPr/>
        </p:nvSpPr>
        <p:spPr>
          <a:xfrm>
            <a:off x="548640" y="4096512"/>
            <a:ext cx="3246120" cy="731520"/>
          </a:xfrm>
          <a:prstGeom prst="rect">
            <a:avLst/>
          </a:prstGeom>
          <a:noFill/>
          <a:ln/>
        </p:spPr>
        <p:txBody>
          <a:bodyPr wrap="square" rtlCol="0" anchor="t"/>
          <a:lstStyle/>
          <a:p>
            <a:pPr marL="0" indent="0">
              <a:buNone/>
            </a:pPr>
            <a:r>
              <a:rPr lang="en-US" sz="1200" dirty="0">
                <a:solidFill>
                  <a:srgbClr val="1C1C1C"/>
                </a:solidFill>
                <a:latin typeface="Calibri" pitchFamily="34" charset="0"/>
                <a:ea typeface="Calibri" pitchFamily="34" charset="-122"/>
                <a:cs typeface="Calibri" pitchFamily="34" charset="-120"/>
              </a:rPr>
              <a:t>Τεχνητές λίμνες, κανάλια, νερό σε δημόσιους χώρους. Ψύξη μικροκλίματος, κοινωνική χρήση.</a:t>
            </a:r>
            <a:endParaRPr lang="en-US" sz="1200" dirty="0"/>
          </a:p>
        </p:txBody>
      </p:sp>
      <p:sp>
        <p:nvSpPr>
          <p:cNvPr id="18" name="Shape 16"/>
          <p:cNvSpPr/>
          <p:nvPr/>
        </p:nvSpPr>
        <p:spPr>
          <a:xfrm>
            <a:off x="4160520" y="3593592"/>
            <a:ext cx="3520440" cy="1371600"/>
          </a:xfrm>
          <a:prstGeom prst="roundRect">
            <a:avLst>
              <a:gd name="adj" fmla="val 8000"/>
            </a:avLst>
          </a:prstGeom>
          <a:solidFill>
            <a:srgbClr val="E8F5EE"/>
          </a:solidFill>
          <a:ln w="12700">
            <a:solidFill>
              <a:srgbClr val="C8D8C8"/>
            </a:solidFill>
            <a:prstDash val="solid"/>
          </a:ln>
        </p:spPr>
      </p:sp>
      <p:sp>
        <p:nvSpPr>
          <p:cNvPr id="19" name="Text 17"/>
          <p:cNvSpPr/>
          <p:nvPr/>
        </p:nvSpPr>
        <p:spPr>
          <a:xfrm>
            <a:off x="4297680" y="3703320"/>
            <a:ext cx="3246120" cy="347472"/>
          </a:xfrm>
          <a:prstGeom prst="rect">
            <a:avLst/>
          </a:prstGeom>
          <a:noFill/>
          <a:ln/>
        </p:spPr>
        <p:txBody>
          <a:bodyPr wrap="square" rtlCol="0" anchor="ctr"/>
          <a:lstStyle/>
          <a:p>
            <a:pPr marL="0" indent="0">
              <a:buNone/>
            </a:pPr>
            <a:r>
              <a:rPr lang="en-US" sz="1300" b="1" dirty="0">
                <a:solidFill>
                  <a:srgbClr val="2C6E49"/>
                </a:solidFill>
                <a:latin typeface="Calibri" pitchFamily="34" charset="0"/>
                <a:ea typeface="Calibri" pitchFamily="34" charset="-122"/>
                <a:cs typeface="Calibri" pitchFamily="34" charset="-120"/>
              </a:rPr>
              <a:t>Γεωργία στην Πόλη</a:t>
            </a:r>
            <a:endParaRPr lang="en-US" sz="1300" dirty="0"/>
          </a:p>
        </p:txBody>
      </p:sp>
      <p:sp>
        <p:nvSpPr>
          <p:cNvPr id="20" name="Text 18"/>
          <p:cNvSpPr/>
          <p:nvPr/>
        </p:nvSpPr>
        <p:spPr>
          <a:xfrm>
            <a:off x="4297680" y="4096512"/>
            <a:ext cx="3246120" cy="731520"/>
          </a:xfrm>
          <a:prstGeom prst="rect">
            <a:avLst/>
          </a:prstGeom>
          <a:noFill/>
          <a:ln/>
        </p:spPr>
        <p:txBody>
          <a:bodyPr wrap="square" rtlCol="0" anchor="t"/>
          <a:lstStyle/>
          <a:p>
            <a:pPr marL="0" indent="0">
              <a:buNone/>
            </a:pPr>
            <a:r>
              <a:rPr lang="en-US" sz="1200" dirty="0">
                <a:solidFill>
                  <a:srgbClr val="1C1C1C"/>
                </a:solidFill>
                <a:latin typeface="Calibri" pitchFamily="34" charset="0"/>
                <a:ea typeface="Calibri" pitchFamily="34" charset="-122"/>
                <a:cs typeface="Calibri" pitchFamily="34" charset="-120"/>
              </a:rPr>
              <a:t>Κοινοτικοί λαχανόκηποι, στέγες-αγρών. Διατροφική ανθεκτικότητα, κοινωνική δέσμευση.</a:t>
            </a:r>
            <a:endParaRPr lang="en-US" sz="1200" dirty="0"/>
          </a:p>
        </p:txBody>
      </p:sp>
      <p:sp>
        <p:nvSpPr>
          <p:cNvPr id="21" name="Shape 19"/>
          <p:cNvSpPr/>
          <p:nvPr/>
        </p:nvSpPr>
        <p:spPr>
          <a:xfrm>
            <a:off x="7909560" y="3593592"/>
            <a:ext cx="3520440" cy="1371600"/>
          </a:xfrm>
          <a:prstGeom prst="roundRect">
            <a:avLst>
              <a:gd name="adj" fmla="val 8000"/>
            </a:avLst>
          </a:prstGeom>
          <a:solidFill>
            <a:srgbClr val="E8F5EE"/>
          </a:solidFill>
          <a:ln w="12700">
            <a:solidFill>
              <a:srgbClr val="C8D8C8"/>
            </a:solidFill>
            <a:prstDash val="solid"/>
          </a:ln>
        </p:spPr>
      </p:sp>
      <p:sp>
        <p:nvSpPr>
          <p:cNvPr id="22" name="Text 20"/>
          <p:cNvSpPr/>
          <p:nvPr/>
        </p:nvSpPr>
        <p:spPr>
          <a:xfrm>
            <a:off x="8046720" y="3703320"/>
            <a:ext cx="3246120" cy="347472"/>
          </a:xfrm>
          <a:prstGeom prst="rect">
            <a:avLst/>
          </a:prstGeom>
          <a:noFill/>
          <a:ln/>
        </p:spPr>
        <p:txBody>
          <a:bodyPr wrap="square" rtlCol="0" anchor="ctr"/>
          <a:lstStyle/>
          <a:p>
            <a:pPr marL="0" indent="0">
              <a:buNone/>
            </a:pPr>
            <a:r>
              <a:rPr lang="en-US" sz="1300" b="1" dirty="0">
                <a:solidFill>
                  <a:srgbClr val="2C6E49"/>
                </a:solidFill>
                <a:latin typeface="Calibri" pitchFamily="34" charset="0"/>
                <a:ea typeface="Calibri" pitchFamily="34" charset="-122"/>
                <a:cs typeface="Calibri" pitchFamily="34" charset="-120"/>
              </a:rPr>
              <a:t>Διαχείριση Ομβρίων (Sponge City)</a:t>
            </a:r>
            <a:endParaRPr lang="en-US" sz="1300" dirty="0"/>
          </a:p>
        </p:txBody>
      </p:sp>
      <p:sp>
        <p:nvSpPr>
          <p:cNvPr id="23" name="Text 21"/>
          <p:cNvSpPr/>
          <p:nvPr/>
        </p:nvSpPr>
        <p:spPr>
          <a:xfrm>
            <a:off x="8046720" y="4096512"/>
            <a:ext cx="3246120" cy="731520"/>
          </a:xfrm>
          <a:prstGeom prst="rect">
            <a:avLst/>
          </a:prstGeom>
          <a:noFill/>
          <a:ln/>
        </p:spPr>
        <p:txBody>
          <a:bodyPr wrap="square" rtlCol="0" anchor="t"/>
          <a:lstStyle/>
          <a:p>
            <a:pPr marL="0" indent="0">
              <a:buNone/>
            </a:pPr>
            <a:r>
              <a:rPr lang="en-US" sz="1200" dirty="0">
                <a:solidFill>
                  <a:srgbClr val="1C1C1C"/>
                </a:solidFill>
                <a:latin typeface="Calibri" pitchFamily="34" charset="0"/>
                <a:ea typeface="Calibri" pitchFamily="34" charset="-122"/>
                <a:cs typeface="Calibri" pitchFamily="34" charset="-120"/>
              </a:rPr>
              <a:t>Σύνολο παρεμβάσεων που μετατρέπουν την πόλη σε "σφουγγάρι": απορρόφηση αντί απορροής.</a:t>
            </a:r>
            <a:endParaRPr lang="en-US" sz="1200" dirty="0"/>
          </a:p>
        </p:txBody>
      </p:sp>
      <p:sp>
        <p:nvSpPr>
          <p:cNvPr id="24" name="Text 22"/>
          <p:cNvSpPr/>
          <p:nvPr/>
        </p:nvSpPr>
        <p:spPr>
          <a:xfrm>
            <a:off x="411480" y="5212080"/>
            <a:ext cx="6858000" cy="256032"/>
          </a:xfrm>
          <a:prstGeom prst="rect">
            <a:avLst/>
          </a:prstGeom>
          <a:noFill/>
          <a:ln/>
        </p:spPr>
        <p:txBody>
          <a:bodyPr wrap="square" rtlCol="0" anchor="ctr"/>
          <a:lstStyle/>
          <a:p>
            <a:pPr marL="0" indent="0">
              <a:buNone/>
            </a:pPr>
            <a:r>
              <a:rPr lang="en-US" sz="900" i="1" dirty="0">
                <a:solidFill>
                  <a:srgbClr val="5A5A5A"/>
                </a:solidFill>
                <a:latin typeface="Calibri" pitchFamily="34" charset="0"/>
                <a:ea typeface="Calibri" pitchFamily="34" charset="-122"/>
                <a:cs typeface="Calibri" pitchFamily="34" charset="-120"/>
              </a:rPr>
              <a:t>Μεταπτυχιακό Πρόγραμμα — Αστική &amp; Περιφερειακή Ανθεκτικότητα</a:t>
            </a:r>
            <a:endParaRPr lang="en-US" sz="900" dirty="0"/>
          </a:p>
        </p:txBody>
      </p:sp>
      <p:sp>
        <p:nvSpPr>
          <p:cNvPr id="25" name="Text 23"/>
          <p:cNvSpPr/>
          <p:nvPr/>
        </p:nvSpPr>
        <p:spPr>
          <a:xfrm>
            <a:off x="7360920" y="5212080"/>
            <a:ext cx="4069080" cy="256032"/>
          </a:xfrm>
          <a:prstGeom prst="rect">
            <a:avLst/>
          </a:prstGeom>
          <a:noFill/>
          <a:ln/>
        </p:spPr>
        <p:txBody>
          <a:bodyPr wrap="square" rtlCol="0" anchor="ctr"/>
          <a:lstStyle/>
          <a:p>
            <a:pPr marL="0" indent="0" algn="r">
              <a:buNone/>
            </a:pPr>
            <a:r>
              <a:rPr lang="en-US" sz="900" dirty="0">
                <a:solidFill>
                  <a:srgbClr val="5A5A5A"/>
                </a:solidFill>
                <a:latin typeface="Calibri" pitchFamily="34" charset="0"/>
                <a:ea typeface="Calibri" pitchFamily="34" charset="-122"/>
                <a:cs typeface="Calibri" pitchFamily="34" charset="-120"/>
              </a:rPr>
              <a:t>Πηγή: </a:t>
            </a:r>
            <a:r>
              <a:rPr lang="en-US" sz="900" u="sng" dirty="0">
                <a:solidFill>
                  <a:srgbClr val="5A5A5A"/>
                </a:solidFill>
                <a:latin typeface="Calibri" pitchFamily="34" charset="0"/>
                <a:ea typeface="Calibri" pitchFamily="34" charset="-122"/>
                <a:cs typeface="Calibri" pitchFamily="34" charset="-120"/>
                <a:hlinkClick r:id="rId3">
                  <a:extLst>
                    <a:ext uri="{A12FA001-AC4F-418D-AE19-62706E023703}">
                      <ahyp:hlinkClr xmlns:ahyp="http://schemas.microsoft.com/office/drawing/2018/hyperlinkcolor" val="tx"/>
                    </a:ext>
                  </a:extLst>
                </a:hlinkClick>
              </a:rPr>
              <a:t>EIB — Athens Climate Adaptation</a:t>
            </a:r>
            <a:endParaRPr lang="en-US" sz="9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spTree>
      <p:nvGrpSpPr>
        <p:cNvPr id="1" name=""/>
        <p:cNvGrpSpPr/>
        <p:nvPr/>
      </p:nvGrpSpPr>
      <p:grpSpPr>
        <a:xfrm>
          <a:off x="0" y="0"/>
          <a:ext cx="0" cy="0"/>
          <a:chOff x="0" y="0"/>
          <a:chExt cx="0" cy="0"/>
        </a:xfrm>
      </p:grpSpPr>
      <p:sp>
        <p:nvSpPr>
          <p:cNvPr id="2" name="Shape 0"/>
          <p:cNvSpPr/>
          <p:nvPr/>
        </p:nvSpPr>
        <p:spPr>
          <a:xfrm>
            <a:off x="0" y="0"/>
            <a:ext cx="12192000" cy="6858000"/>
          </a:xfrm>
          <a:prstGeom prst="rect">
            <a:avLst/>
          </a:prstGeom>
          <a:solidFill>
            <a:srgbClr val="F7F6F2"/>
          </a:solidFill>
          <a:ln w="12700">
            <a:solidFill>
              <a:srgbClr val="F7F6F2"/>
            </a:solidFill>
            <a:prstDash val="solid"/>
          </a:ln>
        </p:spPr>
      </p:sp>
      <p:sp>
        <p:nvSpPr>
          <p:cNvPr id="3" name="Text 1"/>
          <p:cNvSpPr/>
          <p:nvPr/>
        </p:nvSpPr>
        <p:spPr>
          <a:xfrm>
            <a:off x="411480" y="274320"/>
            <a:ext cx="11064240" cy="685800"/>
          </a:xfrm>
          <a:prstGeom prst="rect">
            <a:avLst/>
          </a:prstGeom>
          <a:noFill/>
          <a:ln/>
        </p:spPr>
        <p:txBody>
          <a:bodyPr wrap="square" rtlCol="0" anchor="ctr"/>
          <a:lstStyle/>
          <a:p>
            <a:pPr marL="0" indent="0">
              <a:buNone/>
            </a:pPr>
            <a:r>
              <a:rPr lang="en-US" sz="2800" b="1" dirty="0">
                <a:solidFill>
                  <a:srgbClr val="2C6E49"/>
                </a:solidFill>
                <a:latin typeface="Calibri" pitchFamily="34" charset="0"/>
                <a:ea typeface="Calibri" pitchFamily="34" charset="-122"/>
                <a:cs typeface="Calibri" pitchFamily="34" charset="-120"/>
              </a:rPr>
              <a:t>Η Αθήνα ως Πόλη-Πιλότος για τη Μεσόγειο</a:t>
            </a:r>
            <a:endParaRPr lang="en-US" sz="2800" dirty="0"/>
          </a:p>
        </p:txBody>
      </p:sp>
      <p:sp>
        <p:nvSpPr>
          <p:cNvPr id="4" name="Shape 2"/>
          <p:cNvSpPr/>
          <p:nvPr/>
        </p:nvSpPr>
        <p:spPr>
          <a:xfrm>
            <a:off x="411480" y="1143000"/>
            <a:ext cx="5394960" cy="3886200"/>
          </a:xfrm>
          <a:prstGeom prst="roundRect">
            <a:avLst>
              <a:gd name="adj" fmla="val 2824"/>
            </a:avLst>
          </a:prstGeom>
          <a:solidFill>
            <a:srgbClr val="E8F5EE"/>
          </a:solidFill>
          <a:ln w="12700">
            <a:solidFill>
              <a:srgbClr val="C8D8C8"/>
            </a:solidFill>
            <a:prstDash val="solid"/>
          </a:ln>
        </p:spPr>
      </p:sp>
      <p:sp>
        <p:nvSpPr>
          <p:cNvPr id="5" name="Text 3"/>
          <p:cNvSpPr/>
          <p:nvPr/>
        </p:nvSpPr>
        <p:spPr>
          <a:xfrm>
            <a:off x="594360" y="1234440"/>
            <a:ext cx="5029200" cy="347472"/>
          </a:xfrm>
          <a:prstGeom prst="rect">
            <a:avLst/>
          </a:prstGeom>
          <a:noFill/>
          <a:ln/>
        </p:spPr>
        <p:txBody>
          <a:bodyPr wrap="square" rtlCol="0" anchor="ctr"/>
          <a:lstStyle/>
          <a:p>
            <a:pPr marL="0" indent="0">
              <a:buNone/>
            </a:pPr>
            <a:r>
              <a:rPr lang="en-US" sz="1300" b="1" dirty="0">
                <a:solidFill>
                  <a:srgbClr val="2C6E49"/>
                </a:solidFill>
                <a:latin typeface="Calibri" pitchFamily="34" charset="0"/>
                <a:ea typeface="Calibri" pitchFamily="34" charset="-122"/>
                <a:cs typeface="Calibri" pitchFamily="34" charset="-120"/>
              </a:rPr>
              <a:t>Κοινές Μεσογειακές Προκλήσεις</a:t>
            </a:r>
            <a:endParaRPr lang="en-US" sz="1300" dirty="0"/>
          </a:p>
        </p:txBody>
      </p:sp>
      <p:sp>
        <p:nvSpPr>
          <p:cNvPr id="6" name="Text 4"/>
          <p:cNvSpPr/>
          <p:nvPr/>
        </p:nvSpPr>
        <p:spPr>
          <a:xfrm>
            <a:off x="594360" y="1627632"/>
            <a:ext cx="5029200" cy="3200400"/>
          </a:xfrm>
          <a:prstGeom prst="rect">
            <a:avLst/>
          </a:prstGeom>
          <a:noFill/>
          <a:ln/>
        </p:spPr>
        <p:txBody>
          <a:bodyPr wrap="square" rtlCol="0" anchor="t"/>
          <a:lstStyle/>
          <a:p>
            <a:r>
              <a:rPr lang="en-US" sz="1200" dirty="0">
                <a:solidFill>
                  <a:srgbClr val="1C1C1C"/>
                </a:solidFill>
                <a:latin typeface="Calibri" pitchFamily="34" charset="0"/>
                <a:ea typeface="Calibri" pitchFamily="34" charset="-122"/>
                <a:cs typeface="Calibri" pitchFamily="34" charset="-120"/>
              </a:rPr>
              <a:t>Καύσωνες με αυξανόμενη συχνότητα και ένταση
Ξηρασία — μειούμενα υδατικά αποθέματα
Πυκνοκατοικημένα κέντρα με ελάχιστο πράσινο
Οικονομική πίεση που περιορίζει επένδυση σε υποδομές
Τουριστική υπερφόρτωση σε παράκτιες πόλεις
Σεισμική δραστηριότητα (Ελλάδα, Ιταλία, Τουρκία)
</a:t>
            </a:r>
            <a:endParaRPr lang="en-US" sz="1200" dirty="0"/>
          </a:p>
        </p:txBody>
      </p:sp>
      <p:sp>
        <p:nvSpPr>
          <p:cNvPr id="7" name="Shape 5"/>
          <p:cNvSpPr/>
          <p:nvPr/>
        </p:nvSpPr>
        <p:spPr>
          <a:xfrm>
            <a:off x="6080760" y="1143000"/>
            <a:ext cx="5394960" cy="3886200"/>
          </a:xfrm>
          <a:prstGeom prst="roundRect">
            <a:avLst>
              <a:gd name="adj" fmla="val 2824"/>
            </a:avLst>
          </a:prstGeom>
          <a:solidFill>
            <a:srgbClr val="E8F0FB"/>
          </a:solidFill>
          <a:ln w="12700">
            <a:solidFill>
              <a:srgbClr val="BBDEFB"/>
            </a:solidFill>
            <a:prstDash val="solid"/>
          </a:ln>
        </p:spPr>
      </p:sp>
      <p:sp>
        <p:nvSpPr>
          <p:cNvPr id="8" name="Text 6"/>
          <p:cNvSpPr/>
          <p:nvPr/>
        </p:nvSpPr>
        <p:spPr>
          <a:xfrm>
            <a:off x="6263640" y="1234440"/>
            <a:ext cx="5029200" cy="347472"/>
          </a:xfrm>
          <a:prstGeom prst="rect">
            <a:avLst/>
          </a:prstGeom>
          <a:noFill/>
          <a:ln/>
        </p:spPr>
        <p:txBody>
          <a:bodyPr wrap="square" rtlCol="0" anchor="ctr"/>
          <a:lstStyle/>
          <a:p>
            <a:pPr marL="0" indent="0">
              <a:buNone/>
            </a:pPr>
            <a:r>
              <a:rPr lang="en-US" sz="1300" b="1" dirty="0" err="1">
                <a:solidFill>
                  <a:srgbClr val="2C6E49"/>
                </a:solidFill>
                <a:latin typeface="Calibri" pitchFamily="34" charset="0"/>
                <a:ea typeface="Calibri" pitchFamily="34" charset="-122"/>
                <a:cs typeface="Calibri" pitchFamily="34" charset="-120"/>
              </a:rPr>
              <a:t>Διδάγμ</a:t>
            </a:r>
            <a:r>
              <a:rPr lang="en-US" sz="1300" b="1" dirty="0">
                <a:solidFill>
                  <a:srgbClr val="2C6E49"/>
                </a:solidFill>
                <a:latin typeface="Calibri" pitchFamily="34" charset="0"/>
                <a:ea typeface="Calibri" pitchFamily="34" charset="-122"/>
                <a:cs typeface="Calibri" pitchFamily="34" charset="-120"/>
              </a:rPr>
              <a:t>ατα από την Αθήνα</a:t>
            </a:r>
            <a:endParaRPr lang="en-US" sz="1300" dirty="0"/>
          </a:p>
        </p:txBody>
      </p:sp>
      <p:sp>
        <p:nvSpPr>
          <p:cNvPr id="9" name="Text 7"/>
          <p:cNvSpPr/>
          <p:nvPr/>
        </p:nvSpPr>
        <p:spPr>
          <a:xfrm>
            <a:off x="6263640" y="1627632"/>
            <a:ext cx="5029200" cy="3200400"/>
          </a:xfrm>
          <a:prstGeom prst="rect">
            <a:avLst/>
          </a:prstGeom>
          <a:noFill/>
          <a:ln/>
        </p:spPr>
        <p:txBody>
          <a:bodyPr wrap="square" rtlCol="0" anchor="t"/>
          <a:lstStyle/>
          <a:p>
            <a:r>
              <a:rPr lang="en-US" sz="1200" dirty="0">
                <a:solidFill>
                  <a:srgbClr val="1C1C1C"/>
                </a:solidFill>
                <a:latin typeface="Calibri" pitchFamily="34" charset="0"/>
                <a:ea typeface="Calibri" pitchFamily="34" charset="-122"/>
                <a:cs typeface="Calibri" pitchFamily="34" charset="-120"/>
              </a:rPr>
              <a:t>Συμπληρωματική χρηματοδότηση (NCFF/EIB) ως πρότυπο για μικρούς δήμους
Πράσινοι διάδρομοι ως πολλαπλής λειτουργίας υποδομή
Δίκτυα πόλεων (100RC) ως πλαίσιο ανταλλαγής γνώσης
Συμμετοχικός σχεδιασμός — 840 εμπλεκόμενοι, 140 φορείς
Κοινωνική δικαιοσύνη ως αναπόσπαστο μέρος ανθεκτικότητας
Πιλοτική λογική: δοκιμάζω, μετρώ, επεκτείνω
</a:t>
            </a:r>
            <a:endParaRPr lang="en-US" sz="1200" dirty="0"/>
          </a:p>
        </p:txBody>
      </p:sp>
      <p:sp>
        <p:nvSpPr>
          <p:cNvPr id="10" name="Text 8"/>
          <p:cNvSpPr/>
          <p:nvPr/>
        </p:nvSpPr>
        <p:spPr>
          <a:xfrm>
            <a:off x="411480" y="5212080"/>
            <a:ext cx="6858000" cy="256032"/>
          </a:xfrm>
          <a:prstGeom prst="rect">
            <a:avLst/>
          </a:prstGeom>
          <a:noFill/>
          <a:ln/>
        </p:spPr>
        <p:txBody>
          <a:bodyPr wrap="square" rtlCol="0" anchor="ctr"/>
          <a:lstStyle/>
          <a:p>
            <a:pPr marL="0" indent="0">
              <a:buNone/>
            </a:pPr>
            <a:r>
              <a:rPr lang="en-US" sz="900" i="1" dirty="0">
                <a:solidFill>
                  <a:srgbClr val="5A5A5A"/>
                </a:solidFill>
                <a:latin typeface="Calibri" pitchFamily="34" charset="0"/>
                <a:ea typeface="Calibri" pitchFamily="34" charset="-122"/>
                <a:cs typeface="Calibri" pitchFamily="34" charset="-120"/>
              </a:rPr>
              <a:t>Μεταπτυχιακό Πρόγραμμα — Αστική &amp; Περιφερειακή Ανθεκτικότητα</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Shape 0"/>
          <p:cNvSpPr/>
          <p:nvPr/>
        </p:nvSpPr>
        <p:spPr>
          <a:xfrm>
            <a:off x="0" y="0"/>
            <a:ext cx="12192000" cy="6858000"/>
          </a:xfrm>
          <a:prstGeom prst="rect">
            <a:avLst/>
          </a:prstGeom>
          <a:solidFill>
            <a:srgbClr val="F7F6F2"/>
          </a:solidFill>
          <a:ln w="12700">
            <a:solidFill>
              <a:srgbClr val="F7F6F2"/>
            </a:solidFill>
            <a:prstDash val="solid"/>
          </a:ln>
        </p:spPr>
      </p:sp>
      <p:sp>
        <p:nvSpPr>
          <p:cNvPr id="3" name="Text 1"/>
          <p:cNvSpPr/>
          <p:nvPr/>
        </p:nvSpPr>
        <p:spPr>
          <a:xfrm>
            <a:off x="411480" y="274320"/>
            <a:ext cx="11064240" cy="685800"/>
          </a:xfrm>
          <a:prstGeom prst="rect">
            <a:avLst/>
          </a:prstGeom>
          <a:noFill/>
          <a:ln/>
        </p:spPr>
        <p:txBody>
          <a:bodyPr wrap="square" rtlCol="0" anchor="ctr"/>
          <a:lstStyle/>
          <a:p>
            <a:pPr marL="0" indent="0">
              <a:buNone/>
            </a:pPr>
            <a:r>
              <a:rPr lang="en-US" sz="2800" b="1" dirty="0" err="1">
                <a:solidFill>
                  <a:srgbClr val="2C6E49"/>
                </a:solidFill>
                <a:latin typeface="Calibri" pitchFamily="34" charset="0"/>
                <a:ea typeface="Calibri" pitchFamily="34" charset="-122"/>
                <a:cs typeface="Calibri" pitchFamily="34" charset="-120"/>
              </a:rPr>
              <a:t>Τι</a:t>
            </a:r>
            <a:r>
              <a:rPr lang="en-US" sz="2800" b="1" dirty="0">
                <a:solidFill>
                  <a:srgbClr val="2C6E49"/>
                </a:solidFill>
                <a:latin typeface="Calibri" pitchFamily="34" charset="0"/>
                <a:ea typeface="Calibri" pitchFamily="34" charset="-122"/>
                <a:cs typeface="Calibri" pitchFamily="34" charset="-120"/>
              </a:rPr>
              <a:t> θα μελετήσουμε</a:t>
            </a:r>
            <a:endParaRPr lang="en-US" sz="2800" dirty="0"/>
          </a:p>
        </p:txBody>
      </p:sp>
      <p:sp>
        <p:nvSpPr>
          <p:cNvPr id="4" name="Shape 2"/>
          <p:cNvSpPr/>
          <p:nvPr/>
        </p:nvSpPr>
        <p:spPr>
          <a:xfrm>
            <a:off x="411480" y="1188720"/>
            <a:ext cx="3520440" cy="1691640"/>
          </a:xfrm>
          <a:prstGeom prst="roundRect">
            <a:avLst>
              <a:gd name="adj" fmla="val 6486"/>
            </a:avLst>
          </a:prstGeom>
          <a:solidFill>
            <a:srgbClr val="E8F5EE"/>
          </a:solidFill>
          <a:ln w="12700">
            <a:solidFill>
              <a:srgbClr val="C8D8C8"/>
            </a:solidFill>
            <a:prstDash val="solid"/>
          </a:ln>
        </p:spPr>
      </p:sp>
      <p:sp>
        <p:nvSpPr>
          <p:cNvPr id="5" name="Text 3"/>
          <p:cNvSpPr/>
          <p:nvPr/>
        </p:nvSpPr>
        <p:spPr>
          <a:xfrm>
            <a:off x="548640" y="1298448"/>
            <a:ext cx="3246120" cy="347472"/>
          </a:xfrm>
          <a:prstGeom prst="rect">
            <a:avLst/>
          </a:prstGeom>
          <a:noFill/>
          <a:ln/>
        </p:spPr>
        <p:txBody>
          <a:bodyPr wrap="square" rtlCol="0" anchor="ctr"/>
          <a:lstStyle/>
          <a:p>
            <a:pPr marL="0" indent="0">
              <a:buNone/>
            </a:pPr>
            <a:r>
              <a:rPr lang="en-US" sz="1300" b="1" dirty="0">
                <a:solidFill>
                  <a:srgbClr val="2C6E49"/>
                </a:solidFill>
                <a:latin typeface="Calibri" pitchFamily="34" charset="0"/>
                <a:ea typeface="Calibri" pitchFamily="34" charset="-122"/>
                <a:cs typeface="Calibri" pitchFamily="34" charset="-120"/>
              </a:rPr>
              <a:t>1.Eννοιολογικό </a:t>
            </a:r>
            <a:r>
              <a:rPr lang="en-US" sz="1300" b="1" dirty="0">
                <a:solidFill>
                  <a:srgbClr val="2C6E49"/>
                </a:solidFill>
                <a:latin typeface="Arial" panose="020B0604020202020204" pitchFamily="34" charset="0"/>
                <a:ea typeface="Calibri" pitchFamily="34" charset="-122"/>
                <a:cs typeface="Arial" panose="020B0604020202020204" pitchFamily="34" charset="0"/>
              </a:rPr>
              <a:t>πλαίσιο</a:t>
            </a:r>
            <a:endParaRPr lang="en-US" sz="1300" dirty="0">
              <a:latin typeface="Arial" panose="020B0604020202020204" pitchFamily="34" charset="0"/>
              <a:cs typeface="Arial" panose="020B0604020202020204" pitchFamily="34" charset="0"/>
            </a:endParaRPr>
          </a:p>
        </p:txBody>
      </p:sp>
      <p:sp>
        <p:nvSpPr>
          <p:cNvPr id="6" name="Text 4"/>
          <p:cNvSpPr/>
          <p:nvPr/>
        </p:nvSpPr>
        <p:spPr>
          <a:xfrm>
            <a:off x="548640" y="1691640"/>
            <a:ext cx="3246120" cy="1051560"/>
          </a:xfrm>
          <a:prstGeom prst="rect">
            <a:avLst/>
          </a:prstGeom>
          <a:noFill/>
          <a:ln/>
        </p:spPr>
        <p:txBody>
          <a:bodyPr wrap="square" rtlCol="0" anchor="t"/>
          <a:lstStyle/>
          <a:p>
            <a:pPr marL="0" indent="0">
              <a:buNone/>
            </a:pPr>
            <a:r>
              <a:rPr lang="en-US" sz="1200" dirty="0">
                <a:solidFill>
                  <a:srgbClr val="1C1C1C"/>
                </a:solidFill>
                <a:latin typeface="Calibri" pitchFamily="34" charset="0"/>
                <a:ea typeface="Calibri" pitchFamily="34" charset="-122"/>
                <a:cs typeface="Calibri" pitchFamily="34" charset="-120"/>
              </a:rPr>
              <a:t>Τι είναι η ανθεκτική πόλη και γιατί μεγάλες αστικές περιοχές αντιμετωπίζουν μοναδικά ρίσκα.</a:t>
            </a:r>
            <a:endParaRPr lang="en-US" sz="1200" dirty="0"/>
          </a:p>
        </p:txBody>
      </p:sp>
      <p:sp>
        <p:nvSpPr>
          <p:cNvPr id="7" name="Shape 5"/>
          <p:cNvSpPr/>
          <p:nvPr/>
        </p:nvSpPr>
        <p:spPr>
          <a:xfrm>
            <a:off x="4160520" y="1188720"/>
            <a:ext cx="3520440" cy="1691640"/>
          </a:xfrm>
          <a:prstGeom prst="roundRect">
            <a:avLst>
              <a:gd name="adj" fmla="val 6486"/>
            </a:avLst>
          </a:prstGeom>
          <a:solidFill>
            <a:srgbClr val="E8F5EE"/>
          </a:solidFill>
          <a:ln w="12700">
            <a:solidFill>
              <a:srgbClr val="C8D8C8"/>
            </a:solidFill>
            <a:prstDash val="solid"/>
          </a:ln>
        </p:spPr>
      </p:sp>
      <p:sp>
        <p:nvSpPr>
          <p:cNvPr id="8" name="Text 6"/>
          <p:cNvSpPr/>
          <p:nvPr/>
        </p:nvSpPr>
        <p:spPr>
          <a:xfrm>
            <a:off x="4297680" y="1298448"/>
            <a:ext cx="3246120" cy="347472"/>
          </a:xfrm>
          <a:prstGeom prst="rect">
            <a:avLst/>
          </a:prstGeom>
          <a:noFill/>
          <a:ln/>
        </p:spPr>
        <p:txBody>
          <a:bodyPr wrap="square" rtlCol="0" anchor="ctr"/>
          <a:lstStyle/>
          <a:p>
            <a:pPr marL="0" indent="0">
              <a:buNone/>
            </a:pPr>
            <a:r>
              <a:rPr lang="en-US" sz="1300" b="1" dirty="0">
                <a:solidFill>
                  <a:srgbClr val="2C6E49"/>
                </a:solidFill>
                <a:latin typeface="Calibri" pitchFamily="34" charset="0"/>
                <a:ea typeface="Calibri" pitchFamily="34" charset="-122"/>
                <a:cs typeface="Calibri" pitchFamily="34" charset="-120"/>
              </a:rPr>
              <a:t>2. </a:t>
            </a:r>
            <a:r>
              <a:rPr lang="en-US" sz="1300" b="1" dirty="0">
                <a:solidFill>
                  <a:srgbClr val="2C6E49"/>
                </a:solidFill>
                <a:latin typeface="Arial" panose="020B0604020202020204" pitchFamily="34" charset="0"/>
                <a:ea typeface="Calibri" pitchFamily="34" charset="-122"/>
                <a:cs typeface="Arial" panose="020B0604020202020204" pitchFamily="34" charset="0"/>
              </a:rPr>
              <a:t>Γιατί</a:t>
            </a:r>
            <a:r>
              <a:rPr lang="en-US" sz="1300" b="1" dirty="0">
                <a:solidFill>
                  <a:srgbClr val="2C6E49"/>
                </a:solidFill>
                <a:latin typeface="Calibri" pitchFamily="34" charset="0"/>
                <a:ea typeface="Calibri" pitchFamily="34" charset="-122"/>
                <a:cs typeface="Calibri" pitchFamily="34" charset="-120"/>
              </a:rPr>
              <a:t> η Αθήνα;</a:t>
            </a:r>
            <a:endParaRPr lang="en-US" sz="1300" dirty="0"/>
          </a:p>
        </p:txBody>
      </p:sp>
      <p:sp>
        <p:nvSpPr>
          <p:cNvPr id="9" name="Text 7"/>
          <p:cNvSpPr/>
          <p:nvPr/>
        </p:nvSpPr>
        <p:spPr>
          <a:xfrm>
            <a:off x="4297680" y="1691640"/>
            <a:ext cx="3246120" cy="1051560"/>
          </a:xfrm>
          <a:prstGeom prst="rect">
            <a:avLst/>
          </a:prstGeom>
          <a:noFill/>
          <a:ln/>
        </p:spPr>
        <p:txBody>
          <a:bodyPr wrap="square" rtlCol="0" anchor="t"/>
          <a:lstStyle/>
          <a:p>
            <a:pPr marL="0" indent="0">
              <a:buNone/>
            </a:pPr>
            <a:r>
              <a:rPr lang="en-US" sz="1200" dirty="0">
                <a:solidFill>
                  <a:srgbClr val="1C1C1C"/>
                </a:solidFill>
                <a:latin typeface="Calibri" pitchFamily="34" charset="0"/>
                <a:ea typeface="Calibri" pitchFamily="34" charset="-122"/>
                <a:cs typeface="Calibri" pitchFamily="34" charset="-120"/>
              </a:rPr>
              <a:t>Μεσογειακή μητρόπολη με έντονη κλιματική πίεση, ιστορικές χρόνιες πιέσεις και πλούσια παρουσία παρεμβάσεων.</a:t>
            </a:r>
            <a:endParaRPr lang="en-US" sz="1200" dirty="0"/>
          </a:p>
        </p:txBody>
      </p:sp>
      <p:sp>
        <p:nvSpPr>
          <p:cNvPr id="10" name="Shape 8"/>
          <p:cNvSpPr/>
          <p:nvPr/>
        </p:nvSpPr>
        <p:spPr>
          <a:xfrm>
            <a:off x="7909560" y="1188720"/>
            <a:ext cx="3520440" cy="1691640"/>
          </a:xfrm>
          <a:prstGeom prst="roundRect">
            <a:avLst>
              <a:gd name="adj" fmla="val 6486"/>
            </a:avLst>
          </a:prstGeom>
          <a:solidFill>
            <a:srgbClr val="E8F5EE"/>
          </a:solidFill>
          <a:ln w="12700">
            <a:solidFill>
              <a:srgbClr val="C8D8C8"/>
            </a:solidFill>
            <a:prstDash val="solid"/>
          </a:ln>
        </p:spPr>
      </p:sp>
      <p:sp>
        <p:nvSpPr>
          <p:cNvPr id="11" name="Text 9"/>
          <p:cNvSpPr/>
          <p:nvPr/>
        </p:nvSpPr>
        <p:spPr>
          <a:xfrm>
            <a:off x="8046720" y="1298448"/>
            <a:ext cx="3246120" cy="347472"/>
          </a:xfrm>
          <a:prstGeom prst="rect">
            <a:avLst/>
          </a:prstGeom>
          <a:noFill/>
          <a:ln/>
        </p:spPr>
        <p:txBody>
          <a:bodyPr wrap="square" rtlCol="0" anchor="ctr"/>
          <a:lstStyle/>
          <a:p>
            <a:pPr marL="0" indent="0">
              <a:buNone/>
            </a:pPr>
            <a:r>
              <a:rPr lang="en-US" sz="1300" b="1" dirty="0">
                <a:solidFill>
                  <a:srgbClr val="2C6E49"/>
                </a:solidFill>
                <a:latin typeface="Calibri" pitchFamily="34" charset="0"/>
                <a:ea typeface="Calibri" pitchFamily="34" charset="-122"/>
                <a:cs typeface="Calibri" pitchFamily="34" charset="-120"/>
              </a:rPr>
              <a:t>3. </a:t>
            </a:r>
            <a:r>
              <a:rPr lang="en-US" sz="1300" b="1" dirty="0">
                <a:solidFill>
                  <a:srgbClr val="2C6E49"/>
                </a:solidFill>
                <a:latin typeface="Arial" panose="020B0604020202020204" pitchFamily="34" charset="0"/>
                <a:ea typeface="Calibri" pitchFamily="34" charset="-122"/>
                <a:cs typeface="Arial" panose="020B0604020202020204" pitchFamily="34" charset="0"/>
              </a:rPr>
              <a:t>Αφνίδιες</a:t>
            </a:r>
            <a:r>
              <a:rPr lang="en-US" sz="1300" b="1" dirty="0">
                <a:solidFill>
                  <a:srgbClr val="2C6E49"/>
                </a:solidFill>
                <a:latin typeface="Calibri" pitchFamily="34" charset="0"/>
                <a:ea typeface="Calibri" pitchFamily="34" charset="-122"/>
                <a:cs typeface="Calibri" pitchFamily="34" charset="-120"/>
              </a:rPr>
              <a:t> κρίσεις &amp; χρόνιες πιέσεις</a:t>
            </a:r>
            <a:endParaRPr lang="en-US" sz="1300" dirty="0"/>
          </a:p>
        </p:txBody>
      </p:sp>
      <p:sp>
        <p:nvSpPr>
          <p:cNvPr id="12" name="Text 10"/>
          <p:cNvSpPr/>
          <p:nvPr/>
        </p:nvSpPr>
        <p:spPr>
          <a:xfrm>
            <a:off x="8046720" y="1691640"/>
            <a:ext cx="3246120" cy="1051560"/>
          </a:xfrm>
          <a:prstGeom prst="rect">
            <a:avLst/>
          </a:prstGeom>
          <a:noFill/>
          <a:ln/>
        </p:spPr>
        <p:txBody>
          <a:bodyPr wrap="square" rtlCol="0" anchor="t"/>
          <a:lstStyle/>
          <a:p>
            <a:pPr marL="0" indent="0">
              <a:buNone/>
            </a:pPr>
            <a:r>
              <a:rPr lang="en-US" sz="1200" dirty="0">
                <a:solidFill>
                  <a:srgbClr val="1C1C1C"/>
                </a:solidFill>
                <a:latin typeface="Calibri" pitchFamily="34" charset="0"/>
                <a:ea typeface="Calibri" pitchFamily="34" charset="-122"/>
                <a:cs typeface="Calibri" pitchFamily="34" charset="-120"/>
              </a:rPr>
              <a:t>Το πλήρες προφίλ κινδύνου: κλίμα, σεισμός, οικονομία, μετανάστευση.</a:t>
            </a:r>
            <a:endParaRPr lang="en-US" sz="1200" dirty="0"/>
          </a:p>
        </p:txBody>
      </p:sp>
      <p:sp>
        <p:nvSpPr>
          <p:cNvPr id="13" name="Shape 11"/>
          <p:cNvSpPr/>
          <p:nvPr/>
        </p:nvSpPr>
        <p:spPr>
          <a:xfrm>
            <a:off x="411480" y="3063240"/>
            <a:ext cx="3520440" cy="1691640"/>
          </a:xfrm>
          <a:prstGeom prst="roundRect">
            <a:avLst>
              <a:gd name="adj" fmla="val 6486"/>
            </a:avLst>
          </a:prstGeom>
          <a:solidFill>
            <a:srgbClr val="E8F5EE"/>
          </a:solidFill>
          <a:ln w="12700">
            <a:solidFill>
              <a:srgbClr val="C8D8C8"/>
            </a:solidFill>
            <a:prstDash val="solid"/>
          </a:ln>
        </p:spPr>
      </p:sp>
      <p:sp>
        <p:nvSpPr>
          <p:cNvPr id="14" name="Text 12"/>
          <p:cNvSpPr/>
          <p:nvPr/>
        </p:nvSpPr>
        <p:spPr>
          <a:xfrm>
            <a:off x="548640" y="3172968"/>
            <a:ext cx="3246120" cy="347472"/>
          </a:xfrm>
          <a:prstGeom prst="rect">
            <a:avLst/>
          </a:prstGeom>
          <a:noFill/>
          <a:ln/>
        </p:spPr>
        <p:txBody>
          <a:bodyPr wrap="square" rtlCol="0" anchor="ctr"/>
          <a:lstStyle/>
          <a:p>
            <a:pPr marL="0" indent="0">
              <a:buNone/>
            </a:pPr>
            <a:r>
              <a:rPr lang="en-US" sz="1300" b="1" dirty="0">
                <a:solidFill>
                  <a:srgbClr val="2C6E49"/>
                </a:solidFill>
                <a:latin typeface="Arial" panose="020B0604020202020204" pitchFamily="34" charset="0"/>
                <a:ea typeface="Calibri" pitchFamily="34" charset="-122"/>
                <a:cs typeface="Arial" panose="020B0604020202020204" pitchFamily="34" charset="0"/>
              </a:rPr>
              <a:t>4. Στρατηγική Αθήνα 2030</a:t>
            </a:r>
            <a:endParaRPr lang="en-US" sz="1300" dirty="0">
              <a:latin typeface="Arial" panose="020B0604020202020204" pitchFamily="34" charset="0"/>
              <a:cs typeface="Arial" panose="020B0604020202020204" pitchFamily="34" charset="0"/>
            </a:endParaRPr>
          </a:p>
        </p:txBody>
      </p:sp>
      <p:sp>
        <p:nvSpPr>
          <p:cNvPr id="15" name="Text 13"/>
          <p:cNvSpPr/>
          <p:nvPr/>
        </p:nvSpPr>
        <p:spPr>
          <a:xfrm>
            <a:off x="548640" y="3566160"/>
            <a:ext cx="3246120" cy="1051560"/>
          </a:xfrm>
          <a:prstGeom prst="rect">
            <a:avLst/>
          </a:prstGeom>
          <a:noFill/>
          <a:ln/>
        </p:spPr>
        <p:txBody>
          <a:bodyPr wrap="square" rtlCol="0" anchor="t"/>
          <a:lstStyle/>
          <a:p>
            <a:pPr marL="0" indent="0">
              <a:buNone/>
            </a:pPr>
            <a:r>
              <a:rPr lang="en-US" sz="1200" dirty="0">
                <a:solidFill>
                  <a:srgbClr val="1C1C1C"/>
                </a:solidFill>
                <a:latin typeface="Calibri" pitchFamily="34" charset="0"/>
                <a:ea typeface="Calibri" pitchFamily="34" charset="-122"/>
                <a:cs typeface="Calibri" pitchFamily="34" charset="-120"/>
              </a:rPr>
              <a:t>Τέσσερις πυλώνες, 65 δράσεις, 13 στόχοι από το δίκτυο 100RC.</a:t>
            </a:r>
            <a:endParaRPr lang="en-US" sz="1200" dirty="0"/>
          </a:p>
        </p:txBody>
      </p:sp>
      <p:sp>
        <p:nvSpPr>
          <p:cNvPr id="16" name="Shape 14"/>
          <p:cNvSpPr/>
          <p:nvPr/>
        </p:nvSpPr>
        <p:spPr>
          <a:xfrm>
            <a:off x="4160520" y="3063240"/>
            <a:ext cx="3520440" cy="1691640"/>
          </a:xfrm>
          <a:prstGeom prst="roundRect">
            <a:avLst>
              <a:gd name="adj" fmla="val 6486"/>
            </a:avLst>
          </a:prstGeom>
          <a:solidFill>
            <a:srgbClr val="E8F5EE"/>
          </a:solidFill>
          <a:ln w="12700">
            <a:solidFill>
              <a:srgbClr val="C8D8C8"/>
            </a:solidFill>
            <a:prstDash val="solid"/>
          </a:ln>
        </p:spPr>
      </p:sp>
      <p:sp>
        <p:nvSpPr>
          <p:cNvPr id="17" name="Text 15"/>
          <p:cNvSpPr/>
          <p:nvPr/>
        </p:nvSpPr>
        <p:spPr>
          <a:xfrm>
            <a:off x="4297680" y="3172968"/>
            <a:ext cx="3246120" cy="347472"/>
          </a:xfrm>
          <a:prstGeom prst="rect">
            <a:avLst/>
          </a:prstGeom>
          <a:noFill/>
          <a:ln/>
        </p:spPr>
        <p:txBody>
          <a:bodyPr wrap="square" rtlCol="0" anchor="ctr"/>
          <a:lstStyle/>
          <a:p>
            <a:pPr marL="0" indent="0">
              <a:buNone/>
            </a:pPr>
            <a:r>
              <a:rPr lang="en-US" sz="1300" b="1" dirty="0">
                <a:solidFill>
                  <a:srgbClr val="2C6E49"/>
                </a:solidFill>
                <a:latin typeface="Calibri" pitchFamily="34" charset="0"/>
                <a:ea typeface="Calibri" pitchFamily="34" charset="-122"/>
                <a:cs typeface="Calibri" pitchFamily="34" charset="-120"/>
              </a:rPr>
              <a:t>5. Έργα </a:t>
            </a:r>
            <a:r>
              <a:rPr lang="en-US" sz="1300" b="1" dirty="0">
                <a:solidFill>
                  <a:srgbClr val="2C6E49"/>
                </a:solidFill>
                <a:latin typeface="Arial" panose="020B0604020202020204" pitchFamily="34" charset="0"/>
                <a:ea typeface="Calibri" pitchFamily="34" charset="-122"/>
                <a:cs typeface="Arial" panose="020B0604020202020204" pitchFamily="34" charset="0"/>
              </a:rPr>
              <a:t>εφαρμογής</a:t>
            </a:r>
            <a:r>
              <a:rPr lang="en-US" sz="1300" b="1" dirty="0">
                <a:solidFill>
                  <a:srgbClr val="2C6E49"/>
                </a:solidFill>
                <a:latin typeface="Calibri" pitchFamily="34" charset="0"/>
                <a:ea typeface="Calibri" pitchFamily="34" charset="-122"/>
                <a:cs typeface="Calibri" pitchFamily="34" charset="-120"/>
              </a:rPr>
              <a:t> &amp; χρηματοδότηση</a:t>
            </a:r>
            <a:endParaRPr lang="en-US" sz="1300" dirty="0"/>
          </a:p>
        </p:txBody>
      </p:sp>
      <p:sp>
        <p:nvSpPr>
          <p:cNvPr id="18" name="Text 16"/>
          <p:cNvSpPr/>
          <p:nvPr/>
        </p:nvSpPr>
        <p:spPr>
          <a:xfrm>
            <a:off x="4297680" y="3566160"/>
            <a:ext cx="3246120" cy="1051560"/>
          </a:xfrm>
          <a:prstGeom prst="rect">
            <a:avLst/>
          </a:prstGeom>
          <a:noFill/>
          <a:ln/>
        </p:spPr>
        <p:txBody>
          <a:bodyPr wrap="square" rtlCol="0" anchor="t"/>
          <a:lstStyle/>
          <a:p>
            <a:pPr marL="0" indent="0">
              <a:buNone/>
            </a:pPr>
            <a:r>
              <a:rPr lang="en-US" sz="1200" dirty="0">
                <a:solidFill>
                  <a:srgbClr val="1C1C1C"/>
                </a:solidFill>
                <a:latin typeface="Calibri" pitchFamily="34" charset="0"/>
                <a:ea typeface="Calibri" pitchFamily="34" charset="-122"/>
                <a:cs typeface="Calibri" pitchFamily="34" charset="-120"/>
              </a:rPr>
              <a:t>Λυκαβηττός, πράσινοι διάδρομοι, NCFF. Πώς η στρατηγική γίνεται πράξη.</a:t>
            </a:r>
            <a:endParaRPr lang="en-US" sz="1200" dirty="0"/>
          </a:p>
        </p:txBody>
      </p:sp>
      <p:sp>
        <p:nvSpPr>
          <p:cNvPr id="19" name="Shape 17"/>
          <p:cNvSpPr/>
          <p:nvPr/>
        </p:nvSpPr>
        <p:spPr>
          <a:xfrm>
            <a:off x="7909560" y="3063240"/>
            <a:ext cx="3520440" cy="1691640"/>
          </a:xfrm>
          <a:prstGeom prst="roundRect">
            <a:avLst>
              <a:gd name="adj" fmla="val 6486"/>
            </a:avLst>
          </a:prstGeom>
          <a:solidFill>
            <a:srgbClr val="E8F5EE"/>
          </a:solidFill>
          <a:ln w="12700">
            <a:solidFill>
              <a:srgbClr val="C8D8C8"/>
            </a:solidFill>
            <a:prstDash val="solid"/>
          </a:ln>
        </p:spPr>
      </p:sp>
      <p:sp>
        <p:nvSpPr>
          <p:cNvPr id="20" name="Text 18"/>
          <p:cNvSpPr/>
          <p:nvPr/>
        </p:nvSpPr>
        <p:spPr>
          <a:xfrm>
            <a:off x="8046720" y="3172968"/>
            <a:ext cx="3246120" cy="347472"/>
          </a:xfrm>
          <a:prstGeom prst="rect">
            <a:avLst/>
          </a:prstGeom>
          <a:noFill/>
          <a:ln/>
        </p:spPr>
        <p:txBody>
          <a:bodyPr wrap="square" rtlCol="0" anchor="ctr"/>
          <a:lstStyle/>
          <a:p>
            <a:pPr marL="0" indent="0">
              <a:buNone/>
            </a:pPr>
            <a:r>
              <a:rPr lang="en-US" sz="1300" b="1" dirty="0">
                <a:solidFill>
                  <a:srgbClr val="2C6E49"/>
                </a:solidFill>
                <a:latin typeface="Calibri" pitchFamily="34" charset="0"/>
                <a:ea typeface="Calibri" pitchFamily="34" charset="-122"/>
                <a:cs typeface="Calibri" pitchFamily="34" charset="-120"/>
              </a:rPr>
              <a:t>6. Μητροπολιτική κλίμακα &amp; αποτίμηση</a:t>
            </a:r>
            <a:endParaRPr lang="en-US" sz="1300" dirty="0"/>
          </a:p>
        </p:txBody>
      </p:sp>
      <p:sp>
        <p:nvSpPr>
          <p:cNvPr id="21" name="Text 19"/>
          <p:cNvSpPr/>
          <p:nvPr/>
        </p:nvSpPr>
        <p:spPr>
          <a:xfrm>
            <a:off x="8046720" y="3566160"/>
            <a:ext cx="3246120" cy="1051560"/>
          </a:xfrm>
          <a:prstGeom prst="rect">
            <a:avLst/>
          </a:prstGeom>
          <a:noFill/>
          <a:ln/>
        </p:spPr>
        <p:txBody>
          <a:bodyPr wrap="square" rtlCol="0" anchor="t"/>
          <a:lstStyle/>
          <a:p>
            <a:pPr marL="0" indent="0">
              <a:buNone/>
            </a:pPr>
            <a:r>
              <a:rPr lang="en-US" sz="1200" dirty="0">
                <a:solidFill>
                  <a:srgbClr val="1C1C1C"/>
                </a:solidFill>
                <a:latin typeface="Calibri" pitchFamily="34" charset="0"/>
                <a:ea typeface="Calibri" pitchFamily="34" charset="-122"/>
                <a:cs typeface="Calibri" pitchFamily="34" charset="-120"/>
              </a:rPr>
              <a:t>Διακυβέρνηση πέρα από τα διοικητικά όρια. Ισχυρά σημεία και προκλήσεις.</a:t>
            </a:r>
            <a:endParaRPr lang="en-US" sz="1200" dirty="0"/>
          </a:p>
        </p:txBody>
      </p:sp>
      <p:sp>
        <p:nvSpPr>
          <p:cNvPr id="22" name="Text 20"/>
          <p:cNvSpPr/>
          <p:nvPr/>
        </p:nvSpPr>
        <p:spPr>
          <a:xfrm>
            <a:off x="411480" y="5212080"/>
            <a:ext cx="6858000" cy="256032"/>
          </a:xfrm>
          <a:prstGeom prst="rect">
            <a:avLst/>
          </a:prstGeom>
          <a:noFill/>
          <a:ln/>
        </p:spPr>
        <p:txBody>
          <a:bodyPr wrap="square" rtlCol="0" anchor="ctr"/>
          <a:lstStyle/>
          <a:p>
            <a:pPr marL="0" indent="0">
              <a:buNone/>
            </a:pPr>
            <a:r>
              <a:rPr lang="en-US" sz="900" i="1" dirty="0">
                <a:solidFill>
                  <a:srgbClr val="5A5A5A"/>
                </a:solidFill>
                <a:latin typeface="Calibri" pitchFamily="34" charset="0"/>
                <a:ea typeface="Calibri" pitchFamily="34" charset="-122"/>
                <a:cs typeface="Calibri" pitchFamily="34" charset="-120"/>
              </a:rPr>
              <a:t>Μεταπτυχιακό Πρόγραμμα — Αστική &amp; Περιφερειακή Ανθεκτικότητα</a:t>
            </a:r>
            <a:endParaRPr lang="en-US" sz="9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spTree>
      <p:nvGrpSpPr>
        <p:cNvPr id="1" name=""/>
        <p:cNvGrpSpPr/>
        <p:nvPr/>
      </p:nvGrpSpPr>
      <p:grpSpPr>
        <a:xfrm>
          <a:off x="0" y="0"/>
          <a:ext cx="0" cy="0"/>
          <a:chOff x="0" y="0"/>
          <a:chExt cx="0" cy="0"/>
        </a:xfrm>
      </p:grpSpPr>
      <p:sp>
        <p:nvSpPr>
          <p:cNvPr id="2" name="Shape 0"/>
          <p:cNvSpPr/>
          <p:nvPr/>
        </p:nvSpPr>
        <p:spPr>
          <a:xfrm>
            <a:off x="0" y="0"/>
            <a:ext cx="12192000" cy="6858000"/>
          </a:xfrm>
          <a:prstGeom prst="rect">
            <a:avLst/>
          </a:prstGeom>
          <a:solidFill>
            <a:srgbClr val="F7F6F2"/>
          </a:solidFill>
          <a:ln w="12700">
            <a:solidFill>
              <a:srgbClr val="F7F6F2"/>
            </a:solidFill>
            <a:prstDash val="solid"/>
          </a:ln>
        </p:spPr>
      </p:sp>
      <p:sp>
        <p:nvSpPr>
          <p:cNvPr id="3" name="Text 1"/>
          <p:cNvSpPr/>
          <p:nvPr/>
        </p:nvSpPr>
        <p:spPr>
          <a:xfrm>
            <a:off x="411480" y="274320"/>
            <a:ext cx="11064240" cy="685800"/>
          </a:xfrm>
          <a:prstGeom prst="rect">
            <a:avLst/>
          </a:prstGeom>
          <a:noFill/>
          <a:ln/>
        </p:spPr>
        <p:txBody>
          <a:bodyPr wrap="square" rtlCol="0" anchor="ctr"/>
          <a:lstStyle/>
          <a:p>
            <a:pPr marL="0" indent="0">
              <a:buNone/>
            </a:pPr>
            <a:r>
              <a:rPr lang="en-US" sz="2800" b="1" dirty="0">
                <a:solidFill>
                  <a:srgbClr val="2C6E49"/>
                </a:solidFill>
                <a:latin typeface="Calibri" pitchFamily="34" charset="0"/>
                <a:ea typeface="Calibri" pitchFamily="34" charset="-122"/>
                <a:cs typeface="Calibri" pitchFamily="34" charset="-120"/>
              </a:rPr>
              <a:t>Αποτίμηση — Ισχυρά Σημεία</a:t>
            </a:r>
            <a:endParaRPr lang="en-US" sz="2800" dirty="0"/>
          </a:p>
        </p:txBody>
      </p:sp>
      <p:sp>
        <p:nvSpPr>
          <p:cNvPr id="4" name="Shape 2"/>
          <p:cNvSpPr/>
          <p:nvPr/>
        </p:nvSpPr>
        <p:spPr>
          <a:xfrm>
            <a:off x="411480" y="1143000"/>
            <a:ext cx="3520440" cy="1719072"/>
          </a:xfrm>
          <a:prstGeom prst="roundRect">
            <a:avLst>
              <a:gd name="adj" fmla="val 6383"/>
            </a:avLst>
          </a:prstGeom>
          <a:solidFill>
            <a:srgbClr val="E8F5EE"/>
          </a:solidFill>
          <a:ln w="12700">
            <a:solidFill>
              <a:srgbClr val="C8D8C8"/>
            </a:solidFill>
            <a:prstDash val="solid"/>
          </a:ln>
        </p:spPr>
      </p:sp>
      <p:sp>
        <p:nvSpPr>
          <p:cNvPr id="5" name="Text 3"/>
          <p:cNvSpPr/>
          <p:nvPr/>
        </p:nvSpPr>
        <p:spPr>
          <a:xfrm>
            <a:off x="548640" y="1252728"/>
            <a:ext cx="3246120" cy="347472"/>
          </a:xfrm>
          <a:prstGeom prst="rect">
            <a:avLst/>
          </a:prstGeom>
          <a:noFill/>
          <a:ln/>
        </p:spPr>
        <p:txBody>
          <a:bodyPr wrap="square" rtlCol="0" anchor="ctr"/>
          <a:lstStyle/>
          <a:p>
            <a:pPr marL="0" indent="0">
              <a:buNone/>
            </a:pPr>
            <a:r>
              <a:rPr lang="en-US" sz="1300" b="1" dirty="0">
                <a:solidFill>
                  <a:srgbClr val="2C6E49"/>
                </a:solidFill>
                <a:latin typeface="Calibri" pitchFamily="34" charset="0"/>
                <a:ea typeface="Calibri" pitchFamily="34" charset="-122"/>
                <a:cs typeface="Calibri" pitchFamily="34" charset="-120"/>
              </a:rPr>
              <a:t>Συνεκτικό Στρατηγικό Πλαίσιο</a:t>
            </a:r>
            <a:endParaRPr lang="en-US" sz="1300" dirty="0"/>
          </a:p>
        </p:txBody>
      </p:sp>
      <p:sp>
        <p:nvSpPr>
          <p:cNvPr id="6" name="Text 4"/>
          <p:cNvSpPr/>
          <p:nvPr/>
        </p:nvSpPr>
        <p:spPr>
          <a:xfrm>
            <a:off x="548640" y="1645920"/>
            <a:ext cx="3246120" cy="1078992"/>
          </a:xfrm>
          <a:prstGeom prst="rect">
            <a:avLst/>
          </a:prstGeom>
          <a:noFill/>
          <a:ln/>
        </p:spPr>
        <p:txBody>
          <a:bodyPr wrap="square" rtlCol="0" anchor="t"/>
          <a:lstStyle/>
          <a:p>
            <a:pPr marL="0" indent="0">
              <a:buNone/>
            </a:pPr>
            <a:r>
              <a:rPr lang="en-US" sz="1200" dirty="0">
                <a:solidFill>
                  <a:srgbClr val="1C1C1C"/>
                </a:solidFill>
                <a:latin typeface="Calibri" pitchFamily="34" charset="0"/>
                <a:ea typeface="Calibri" pitchFamily="34" charset="-122"/>
                <a:cs typeface="Calibri" pitchFamily="34" charset="-120"/>
              </a:rPr>
              <a:t>Η Αθήνα διαθέτει ένα από τα πιο ολοκληρωμένα σχέδια ανθεκτικότητας σε νοτιοευρωπαϊκή πόλη: 4 πυλώνες, 65 δράσεις, 53 υπο-δράσεις, μετρήσιμοι δείκτες.</a:t>
            </a:r>
            <a:endParaRPr lang="en-US" sz="1200" dirty="0"/>
          </a:p>
        </p:txBody>
      </p:sp>
      <p:sp>
        <p:nvSpPr>
          <p:cNvPr id="7" name="Shape 5"/>
          <p:cNvSpPr/>
          <p:nvPr/>
        </p:nvSpPr>
        <p:spPr>
          <a:xfrm>
            <a:off x="4160520" y="1143000"/>
            <a:ext cx="3520440" cy="1719072"/>
          </a:xfrm>
          <a:prstGeom prst="roundRect">
            <a:avLst>
              <a:gd name="adj" fmla="val 6383"/>
            </a:avLst>
          </a:prstGeom>
          <a:solidFill>
            <a:srgbClr val="E8F5EE"/>
          </a:solidFill>
          <a:ln w="12700">
            <a:solidFill>
              <a:srgbClr val="C8D8C8"/>
            </a:solidFill>
            <a:prstDash val="solid"/>
          </a:ln>
        </p:spPr>
      </p:sp>
      <p:sp>
        <p:nvSpPr>
          <p:cNvPr id="8" name="Text 6"/>
          <p:cNvSpPr/>
          <p:nvPr/>
        </p:nvSpPr>
        <p:spPr>
          <a:xfrm>
            <a:off x="4297680" y="1252728"/>
            <a:ext cx="3246120" cy="347472"/>
          </a:xfrm>
          <a:prstGeom prst="rect">
            <a:avLst/>
          </a:prstGeom>
          <a:noFill/>
          <a:ln/>
        </p:spPr>
        <p:txBody>
          <a:bodyPr wrap="square" rtlCol="0" anchor="ctr"/>
          <a:lstStyle/>
          <a:p>
            <a:pPr marL="0" indent="0">
              <a:buNone/>
            </a:pPr>
            <a:r>
              <a:rPr lang="en-US" sz="1300" b="1" dirty="0">
                <a:solidFill>
                  <a:srgbClr val="2C6E49"/>
                </a:solidFill>
                <a:latin typeface="Calibri" pitchFamily="34" charset="0"/>
                <a:ea typeface="Calibri" pitchFamily="34" charset="-122"/>
                <a:cs typeface="Calibri" pitchFamily="34" charset="-120"/>
              </a:rPr>
              <a:t>Ορατές Παρεμβάσεις</a:t>
            </a:r>
            <a:endParaRPr lang="en-US" sz="1300" dirty="0"/>
          </a:p>
        </p:txBody>
      </p:sp>
      <p:sp>
        <p:nvSpPr>
          <p:cNvPr id="9" name="Text 7"/>
          <p:cNvSpPr/>
          <p:nvPr/>
        </p:nvSpPr>
        <p:spPr>
          <a:xfrm>
            <a:off x="4297680" y="1645920"/>
            <a:ext cx="3246120" cy="1078992"/>
          </a:xfrm>
          <a:prstGeom prst="rect">
            <a:avLst/>
          </a:prstGeom>
          <a:noFill/>
          <a:ln/>
        </p:spPr>
        <p:txBody>
          <a:bodyPr wrap="square" rtlCol="0" anchor="t"/>
          <a:lstStyle/>
          <a:p>
            <a:pPr marL="0" indent="0">
              <a:buNone/>
            </a:pPr>
            <a:r>
              <a:rPr lang="en-US" sz="1200" dirty="0">
                <a:solidFill>
                  <a:srgbClr val="1C1C1C"/>
                </a:solidFill>
                <a:latin typeface="Calibri" pitchFamily="34" charset="0"/>
                <a:ea typeface="Calibri" pitchFamily="34" charset="-122"/>
                <a:cs typeface="Calibri" pitchFamily="34" charset="-120"/>
              </a:rPr>
              <a:t>Τα 4 NCFF έργα μεταφράζουν τη στρατηγική σε αλλαγή αστικού τοπίου. Αύξηση πρασίνου +25% εντός των παρεμβάσεων.</a:t>
            </a:r>
            <a:endParaRPr lang="en-US" sz="1200" dirty="0"/>
          </a:p>
        </p:txBody>
      </p:sp>
      <p:sp>
        <p:nvSpPr>
          <p:cNvPr id="10" name="Shape 8"/>
          <p:cNvSpPr/>
          <p:nvPr/>
        </p:nvSpPr>
        <p:spPr>
          <a:xfrm>
            <a:off x="7909560" y="1143000"/>
            <a:ext cx="3520440" cy="1719072"/>
          </a:xfrm>
          <a:prstGeom prst="roundRect">
            <a:avLst>
              <a:gd name="adj" fmla="val 6383"/>
            </a:avLst>
          </a:prstGeom>
          <a:solidFill>
            <a:srgbClr val="E8F5EE"/>
          </a:solidFill>
          <a:ln w="12700">
            <a:solidFill>
              <a:srgbClr val="C8D8C8"/>
            </a:solidFill>
            <a:prstDash val="solid"/>
          </a:ln>
        </p:spPr>
      </p:sp>
      <p:sp>
        <p:nvSpPr>
          <p:cNvPr id="11" name="Text 9"/>
          <p:cNvSpPr/>
          <p:nvPr/>
        </p:nvSpPr>
        <p:spPr>
          <a:xfrm>
            <a:off x="8046720" y="1252728"/>
            <a:ext cx="3246120" cy="347472"/>
          </a:xfrm>
          <a:prstGeom prst="rect">
            <a:avLst/>
          </a:prstGeom>
          <a:noFill/>
          <a:ln/>
        </p:spPr>
        <p:txBody>
          <a:bodyPr wrap="square" rtlCol="0" anchor="ctr"/>
          <a:lstStyle/>
          <a:p>
            <a:pPr marL="0" indent="0">
              <a:buNone/>
            </a:pPr>
            <a:r>
              <a:rPr lang="en-US" sz="1300" b="1" dirty="0">
                <a:solidFill>
                  <a:srgbClr val="2C6E49"/>
                </a:solidFill>
                <a:latin typeface="Calibri" pitchFamily="34" charset="0"/>
                <a:ea typeface="Calibri" pitchFamily="34" charset="-122"/>
                <a:cs typeface="Calibri" pitchFamily="34" charset="-120"/>
              </a:rPr>
              <a:t>Πολλαπλά Συν-οφέλη</a:t>
            </a:r>
            <a:endParaRPr lang="en-US" sz="1300" dirty="0"/>
          </a:p>
        </p:txBody>
      </p:sp>
      <p:sp>
        <p:nvSpPr>
          <p:cNvPr id="12" name="Text 10"/>
          <p:cNvSpPr/>
          <p:nvPr/>
        </p:nvSpPr>
        <p:spPr>
          <a:xfrm>
            <a:off x="8046720" y="1645920"/>
            <a:ext cx="3246120" cy="1078992"/>
          </a:xfrm>
          <a:prstGeom prst="rect">
            <a:avLst/>
          </a:prstGeom>
          <a:noFill/>
          <a:ln/>
        </p:spPr>
        <p:txBody>
          <a:bodyPr wrap="square" rtlCol="0" anchor="t"/>
          <a:lstStyle/>
          <a:p>
            <a:pPr marL="0" indent="0">
              <a:buNone/>
            </a:pPr>
            <a:r>
              <a:rPr lang="en-US" sz="1200" dirty="0">
                <a:solidFill>
                  <a:srgbClr val="1C1C1C"/>
                </a:solidFill>
                <a:latin typeface="Calibri" pitchFamily="34" charset="0"/>
                <a:ea typeface="Calibri" pitchFamily="34" charset="-122"/>
                <a:cs typeface="Calibri" pitchFamily="34" charset="-120"/>
              </a:rPr>
              <a:t>Κάθε παρέμβαση στοχεύει ταυτόχρονα σε ψύξη, βιοποικιλότητα, αέρα, δημόσιο χώρο και κοινωνική ένταξη.</a:t>
            </a:r>
            <a:endParaRPr lang="en-US" sz="1200" dirty="0"/>
          </a:p>
        </p:txBody>
      </p:sp>
      <p:sp>
        <p:nvSpPr>
          <p:cNvPr id="13" name="Shape 11"/>
          <p:cNvSpPr/>
          <p:nvPr/>
        </p:nvSpPr>
        <p:spPr>
          <a:xfrm>
            <a:off x="411480" y="3017520"/>
            <a:ext cx="3520440" cy="1719072"/>
          </a:xfrm>
          <a:prstGeom prst="roundRect">
            <a:avLst>
              <a:gd name="adj" fmla="val 6383"/>
            </a:avLst>
          </a:prstGeom>
          <a:solidFill>
            <a:srgbClr val="E8F5EE"/>
          </a:solidFill>
          <a:ln w="12700">
            <a:solidFill>
              <a:srgbClr val="C8D8C8"/>
            </a:solidFill>
            <a:prstDash val="solid"/>
          </a:ln>
        </p:spPr>
      </p:sp>
      <p:sp>
        <p:nvSpPr>
          <p:cNvPr id="14" name="Text 12"/>
          <p:cNvSpPr/>
          <p:nvPr/>
        </p:nvSpPr>
        <p:spPr>
          <a:xfrm>
            <a:off x="548640" y="3127248"/>
            <a:ext cx="3246120" cy="347472"/>
          </a:xfrm>
          <a:prstGeom prst="rect">
            <a:avLst/>
          </a:prstGeom>
          <a:noFill/>
          <a:ln/>
        </p:spPr>
        <p:txBody>
          <a:bodyPr wrap="square" rtlCol="0" anchor="ctr"/>
          <a:lstStyle/>
          <a:p>
            <a:pPr marL="0" indent="0">
              <a:buNone/>
            </a:pPr>
            <a:r>
              <a:rPr lang="en-US" sz="1300" b="1" dirty="0">
                <a:solidFill>
                  <a:srgbClr val="2C6E49"/>
                </a:solidFill>
                <a:latin typeface="Calibri" pitchFamily="34" charset="0"/>
                <a:ea typeface="Calibri" pitchFamily="34" charset="-122"/>
                <a:cs typeface="Calibri" pitchFamily="34" charset="-120"/>
              </a:rPr>
              <a:t>Συμμετοχική Διαδικασία</a:t>
            </a:r>
            <a:endParaRPr lang="en-US" sz="1300" dirty="0"/>
          </a:p>
        </p:txBody>
      </p:sp>
      <p:sp>
        <p:nvSpPr>
          <p:cNvPr id="15" name="Text 13"/>
          <p:cNvSpPr/>
          <p:nvPr/>
        </p:nvSpPr>
        <p:spPr>
          <a:xfrm>
            <a:off x="548640" y="3520440"/>
            <a:ext cx="3246120" cy="1078992"/>
          </a:xfrm>
          <a:prstGeom prst="rect">
            <a:avLst/>
          </a:prstGeom>
          <a:noFill/>
          <a:ln/>
        </p:spPr>
        <p:txBody>
          <a:bodyPr wrap="square" rtlCol="0" anchor="t"/>
          <a:lstStyle/>
          <a:p>
            <a:pPr marL="0" indent="0">
              <a:buNone/>
            </a:pPr>
            <a:r>
              <a:rPr lang="en-US" sz="1200" dirty="0">
                <a:solidFill>
                  <a:srgbClr val="1C1C1C"/>
                </a:solidFill>
                <a:latin typeface="Calibri" pitchFamily="34" charset="0"/>
                <a:ea typeface="Calibri" pitchFamily="34" charset="-122"/>
                <a:cs typeface="Calibri" pitchFamily="34" charset="-120"/>
              </a:rPr>
              <a:t>840 εμπλεκόμενοι και 140 φορείς στη διαμόρφωση. Σπάνιο επίπεδο θεσμικής δέσμευσης για ελληνικά δεδομένα.</a:t>
            </a:r>
            <a:endParaRPr lang="en-US" sz="1200" dirty="0"/>
          </a:p>
        </p:txBody>
      </p:sp>
      <p:sp>
        <p:nvSpPr>
          <p:cNvPr id="16" name="Shape 14"/>
          <p:cNvSpPr/>
          <p:nvPr/>
        </p:nvSpPr>
        <p:spPr>
          <a:xfrm>
            <a:off x="4160520" y="3017520"/>
            <a:ext cx="3520440" cy="1719072"/>
          </a:xfrm>
          <a:prstGeom prst="roundRect">
            <a:avLst>
              <a:gd name="adj" fmla="val 6383"/>
            </a:avLst>
          </a:prstGeom>
          <a:solidFill>
            <a:srgbClr val="E8F5EE"/>
          </a:solidFill>
          <a:ln w="12700">
            <a:solidFill>
              <a:srgbClr val="C8D8C8"/>
            </a:solidFill>
            <a:prstDash val="solid"/>
          </a:ln>
        </p:spPr>
      </p:sp>
      <p:sp>
        <p:nvSpPr>
          <p:cNvPr id="17" name="Text 15"/>
          <p:cNvSpPr/>
          <p:nvPr/>
        </p:nvSpPr>
        <p:spPr>
          <a:xfrm>
            <a:off x="4297680" y="3127248"/>
            <a:ext cx="3246120" cy="347472"/>
          </a:xfrm>
          <a:prstGeom prst="rect">
            <a:avLst/>
          </a:prstGeom>
          <a:noFill/>
          <a:ln/>
        </p:spPr>
        <p:txBody>
          <a:bodyPr wrap="square" rtlCol="0" anchor="ctr"/>
          <a:lstStyle/>
          <a:p>
            <a:pPr marL="0" indent="0">
              <a:buNone/>
            </a:pPr>
            <a:r>
              <a:rPr lang="en-US" sz="1300" b="1" dirty="0">
                <a:solidFill>
                  <a:srgbClr val="2C6E49"/>
                </a:solidFill>
                <a:latin typeface="Calibri" pitchFamily="34" charset="0"/>
                <a:ea typeface="Calibri" pitchFamily="34" charset="-122"/>
                <a:cs typeface="Calibri" pitchFamily="34" charset="-120"/>
              </a:rPr>
              <a:t>Διεθνής Δικτύωση</a:t>
            </a:r>
            <a:endParaRPr lang="en-US" sz="1300" dirty="0"/>
          </a:p>
        </p:txBody>
      </p:sp>
      <p:sp>
        <p:nvSpPr>
          <p:cNvPr id="18" name="Text 16"/>
          <p:cNvSpPr/>
          <p:nvPr/>
        </p:nvSpPr>
        <p:spPr>
          <a:xfrm>
            <a:off x="4297680" y="3520440"/>
            <a:ext cx="3246120" cy="1078992"/>
          </a:xfrm>
          <a:prstGeom prst="rect">
            <a:avLst/>
          </a:prstGeom>
          <a:noFill/>
          <a:ln/>
        </p:spPr>
        <p:txBody>
          <a:bodyPr wrap="square" rtlCol="0" anchor="t"/>
          <a:lstStyle/>
          <a:p>
            <a:pPr marL="0" indent="0">
              <a:buNone/>
            </a:pPr>
            <a:r>
              <a:rPr lang="en-US" sz="1200" dirty="0">
                <a:solidFill>
                  <a:srgbClr val="1C1C1C"/>
                </a:solidFill>
                <a:latin typeface="Calibri" pitchFamily="34" charset="0"/>
                <a:ea typeface="Calibri" pitchFamily="34" charset="-122"/>
                <a:cs typeface="Calibri" pitchFamily="34" charset="-120"/>
              </a:rPr>
              <a:t>Ένταξη στο 100RC, C40 Cities, σχέσεις με EIB. Πρόσβαση σε γνώση, χρηματοδότηση και εξωτερική αξιολόγηση.</a:t>
            </a:r>
            <a:endParaRPr lang="en-US" sz="1200" dirty="0"/>
          </a:p>
        </p:txBody>
      </p:sp>
      <p:sp>
        <p:nvSpPr>
          <p:cNvPr id="19" name="Shape 17"/>
          <p:cNvSpPr/>
          <p:nvPr/>
        </p:nvSpPr>
        <p:spPr>
          <a:xfrm>
            <a:off x="7909560" y="3017520"/>
            <a:ext cx="3520440" cy="1719072"/>
          </a:xfrm>
          <a:prstGeom prst="roundRect">
            <a:avLst>
              <a:gd name="adj" fmla="val 6383"/>
            </a:avLst>
          </a:prstGeom>
          <a:solidFill>
            <a:srgbClr val="E8F5EE"/>
          </a:solidFill>
          <a:ln w="12700">
            <a:solidFill>
              <a:srgbClr val="C8D8C8"/>
            </a:solidFill>
            <a:prstDash val="solid"/>
          </a:ln>
        </p:spPr>
      </p:sp>
      <p:sp>
        <p:nvSpPr>
          <p:cNvPr id="20" name="Text 18"/>
          <p:cNvSpPr/>
          <p:nvPr/>
        </p:nvSpPr>
        <p:spPr>
          <a:xfrm>
            <a:off x="8046720" y="3127248"/>
            <a:ext cx="3246120" cy="347472"/>
          </a:xfrm>
          <a:prstGeom prst="rect">
            <a:avLst/>
          </a:prstGeom>
          <a:noFill/>
          <a:ln/>
        </p:spPr>
        <p:txBody>
          <a:bodyPr wrap="square" rtlCol="0" anchor="ctr"/>
          <a:lstStyle/>
          <a:p>
            <a:pPr marL="0" indent="0">
              <a:buNone/>
            </a:pPr>
            <a:r>
              <a:rPr lang="en-US" sz="1300" b="1" dirty="0">
                <a:solidFill>
                  <a:srgbClr val="2C6E49"/>
                </a:solidFill>
                <a:latin typeface="Calibri" pitchFamily="34" charset="0"/>
                <a:ea typeface="Calibri" pitchFamily="34" charset="-122"/>
                <a:cs typeface="Calibri" pitchFamily="34" charset="-120"/>
              </a:rPr>
              <a:t>Πιλοτική Λογική</a:t>
            </a:r>
            <a:endParaRPr lang="en-US" sz="1300" dirty="0"/>
          </a:p>
        </p:txBody>
      </p:sp>
      <p:sp>
        <p:nvSpPr>
          <p:cNvPr id="21" name="Text 19"/>
          <p:cNvSpPr/>
          <p:nvPr/>
        </p:nvSpPr>
        <p:spPr>
          <a:xfrm>
            <a:off x="8046720" y="3520440"/>
            <a:ext cx="3246120" cy="1078992"/>
          </a:xfrm>
          <a:prstGeom prst="rect">
            <a:avLst/>
          </a:prstGeom>
          <a:noFill/>
          <a:ln/>
        </p:spPr>
        <p:txBody>
          <a:bodyPr wrap="square" rtlCol="0" anchor="t"/>
          <a:lstStyle/>
          <a:p>
            <a:pPr marL="0" indent="0">
              <a:buNone/>
            </a:pPr>
            <a:r>
              <a:rPr lang="en-US" sz="1200" dirty="0">
                <a:solidFill>
                  <a:srgbClr val="1C1C1C"/>
                </a:solidFill>
                <a:latin typeface="Calibri" pitchFamily="34" charset="0"/>
                <a:ea typeface="Calibri" pitchFamily="34" charset="-122"/>
                <a:cs typeface="Calibri" pitchFamily="34" charset="-120"/>
              </a:rPr>
              <a:t>Η εφαρμογή ξεκινά από επιλεγμένες γειτονιές με δυνατότητα επέκτασης — αποφεύγεται η αποσπασματικότητα.</a:t>
            </a:r>
            <a:endParaRPr lang="en-US" sz="1200" dirty="0"/>
          </a:p>
        </p:txBody>
      </p:sp>
      <p:sp>
        <p:nvSpPr>
          <p:cNvPr id="22" name="Text 20"/>
          <p:cNvSpPr/>
          <p:nvPr/>
        </p:nvSpPr>
        <p:spPr>
          <a:xfrm>
            <a:off x="411480" y="5212080"/>
            <a:ext cx="6858000" cy="256032"/>
          </a:xfrm>
          <a:prstGeom prst="rect">
            <a:avLst/>
          </a:prstGeom>
          <a:noFill/>
          <a:ln/>
        </p:spPr>
        <p:txBody>
          <a:bodyPr wrap="square" rtlCol="0" anchor="ctr"/>
          <a:lstStyle/>
          <a:p>
            <a:pPr marL="0" indent="0">
              <a:buNone/>
            </a:pPr>
            <a:r>
              <a:rPr lang="en-US" sz="900" i="1" dirty="0">
                <a:solidFill>
                  <a:srgbClr val="5A5A5A"/>
                </a:solidFill>
                <a:latin typeface="Calibri" pitchFamily="34" charset="0"/>
                <a:ea typeface="Calibri" pitchFamily="34" charset="-122"/>
                <a:cs typeface="Calibri" pitchFamily="34" charset="-120"/>
              </a:rPr>
              <a:t>Μεταπτυχιακό Πρόγραμμα — Αστική &amp; Περιφερειακή Ανθεκτικότητα</a:t>
            </a:r>
            <a:endParaRPr lang="en-US" sz="9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spTree>
      <p:nvGrpSpPr>
        <p:cNvPr id="1" name=""/>
        <p:cNvGrpSpPr/>
        <p:nvPr/>
      </p:nvGrpSpPr>
      <p:grpSpPr>
        <a:xfrm>
          <a:off x="0" y="0"/>
          <a:ext cx="0" cy="0"/>
          <a:chOff x="0" y="0"/>
          <a:chExt cx="0" cy="0"/>
        </a:xfrm>
      </p:grpSpPr>
      <p:sp>
        <p:nvSpPr>
          <p:cNvPr id="2" name="Shape 0"/>
          <p:cNvSpPr/>
          <p:nvPr/>
        </p:nvSpPr>
        <p:spPr>
          <a:xfrm>
            <a:off x="0" y="0"/>
            <a:ext cx="12192000" cy="6858000"/>
          </a:xfrm>
          <a:prstGeom prst="rect">
            <a:avLst/>
          </a:prstGeom>
          <a:solidFill>
            <a:srgbClr val="F7F6F2"/>
          </a:solidFill>
          <a:ln w="12700">
            <a:solidFill>
              <a:srgbClr val="F7F6F2"/>
            </a:solidFill>
            <a:prstDash val="solid"/>
          </a:ln>
        </p:spPr>
      </p:sp>
      <p:sp>
        <p:nvSpPr>
          <p:cNvPr id="3" name="Text 1"/>
          <p:cNvSpPr/>
          <p:nvPr/>
        </p:nvSpPr>
        <p:spPr>
          <a:xfrm>
            <a:off x="411480" y="274320"/>
            <a:ext cx="11064240" cy="685800"/>
          </a:xfrm>
          <a:prstGeom prst="rect">
            <a:avLst/>
          </a:prstGeom>
          <a:noFill/>
          <a:ln/>
        </p:spPr>
        <p:txBody>
          <a:bodyPr wrap="square" rtlCol="0" anchor="ctr"/>
          <a:lstStyle/>
          <a:p>
            <a:pPr marL="0" indent="0">
              <a:buNone/>
            </a:pPr>
            <a:r>
              <a:rPr lang="en-US" sz="2800" b="1" dirty="0">
                <a:solidFill>
                  <a:srgbClr val="2C6E49"/>
                </a:solidFill>
                <a:latin typeface="Calibri" pitchFamily="34" charset="0"/>
                <a:ea typeface="Calibri" pitchFamily="34" charset="-122"/>
                <a:cs typeface="Calibri" pitchFamily="34" charset="-120"/>
              </a:rPr>
              <a:t>Αποτίμηση — Ανοιχτές Προκλήσεις</a:t>
            </a:r>
            <a:endParaRPr lang="en-US" sz="2800" dirty="0"/>
          </a:p>
        </p:txBody>
      </p:sp>
      <p:sp>
        <p:nvSpPr>
          <p:cNvPr id="4" name="Shape 2"/>
          <p:cNvSpPr/>
          <p:nvPr/>
        </p:nvSpPr>
        <p:spPr>
          <a:xfrm>
            <a:off x="411480" y="1143000"/>
            <a:ext cx="3520440" cy="1719072"/>
          </a:xfrm>
          <a:prstGeom prst="roundRect">
            <a:avLst>
              <a:gd name="adj" fmla="val 6383"/>
            </a:avLst>
          </a:prstGeom>
          <a:solidFill>
            <a:srgbClr val="FFF3E0"/>
          </a:solidFill>
          <a:ln w="12700">
            <a:solidFill>
              <a:srgbClr val="C8D8C8"/>
            </a:solidFill>
            <a:prstDash val="solid"/>
          </a:ln>
        </p:spPr>
      </p:sp>
      <p:sp>
        <p:nvSpPr>
          <p:cNvPr id="5" name="Text 3"/>
          <p:cNvSpPr/>
          <p:nvPr/>
        </p:nvSpPr>
        <p:spPr>
          <a:xfrm>
            <a:off x="548640" y="1252728"/>
            <a:ext cx="3246120" cy="347472"/>
          </a:xfrm>
          <a:prstGeom prst="rect">
            <a:avLst/>
          </a:prstGeom>
          <a:noFill/>
          <a:ln/>
        </p:spPr>
        <p:txBody>
          <a:bodyPr wrap="square" rtlCol="0" anchor="ctr"/>
          <a:lstStyle/>
          <a:p>
            <a:pPr marL="0" indent="0">
              <a:buNone/>
            </a:pPr>
            <a:r>
              <a:rPr lang="en-US" sz="1300" b="1" dirty="0">
                <a:solidFill>
                  <a:srgbClr val="2C6E49"/>
                </a:solidFill>
                <a:latin typeface="Calibri" pitchFamily="34" charset="0"/>
                <a:ea typeface="Calibri" pitchFamily="34" charset="-122"/>
                <a:cs typeface="Calibri" pitchFamily="34" charset="-120"/>
              </a:rPr>
              <a:t>Κλίμακα &amp; Διάχυση</a:t>
            </a:r>
            <a:endParaRPr lang="en-US" sz="1300" dirty="0"/>
          </a:p>
        </p:txBody>
      </p:sp>
      <p:sp>
        <p:nvSpPr>
          <p:cNvPr id="6" name="Text 4"/>
          <p:cNvSpPr/>
          <p:nvPr/>
        </p:nvSpPr>
        <p:spPr>
          <a:xfrm>
            <a:off x="548640" y="1645920"/>
            <a:ext cx="3246120" cy="1078992"/>
          </a:xfrm>
          <a:prstGeom prst="rect">
            <a:avLst/>
          </a:prstGeom>
          <a:noFill/>
          <a:ln/>
        </p:spPr>
        <p:txBody>
          <a:bodyPr wrap="square" rtlCol="0" anchor="t"/>
          <a:lstStyle/>
          <a:p>
            <a:pPr marL="0" indent="0">
              <a:buNone/>
            </a:pPr>
            <a:r>
              <a:rPr lang="en-US" sz="1200" dirty="0">
                <a:solidFill>
                  <a:srgbClr val="1C1C1C"/>
                </a:solidFill>
                <a:latin typeface="Calibri" pitchFamily="34" charset="0"/>
                <a:ea typeface="Calibri" pitchFamily="34" charset="-122"/>
                <a:cs typeface="Calibri" pitchFamily="34" charset="-120"/>
              </a:rPr>
              <a:t>Οι 4 πιλοτικές παρεμβάσεις καλύπτουν ένα μικρό μέρος του αστικού ιστού. Η διάχυση σε όλη τη μητρόπολη παραμένει ανοιχτό πρόβλημα χρηματοδότησης και πολιτικής.</a:t>
            </a:r>
            <a:endParaRPr lang="en-US" sz="1200" dirty="0"/>
          </a:p>
        </p:txBody>
      </p:sp>
      <p:sp>
        <p:nvSpPr>
          <p:cNvPr id="7" name="Shape 5"/>
          <p:cNvSpPr/>
          <p:nvPr/>
        </p:nvSpPr>
        <p:spPr>
          <a:xfrm>
            <a:off x="4160520" y="1143000"/>
            <a:ext cx="3520440" cy="1719072"/>
          </a:xfrm>
          <a:prstGeom prst="roundRect">
            <a:avLst>
              <a:gd name="adj" fmla="val 6383"/>
            </a:avLst>
          </a:prstGeom>
          <a:solidFill>
            <a:srgbClr val="FFF3E0"/>
          </a:solidFill>
          <a:ln w="12700">
            <a:solidFill>
              <a:srgbClr val="C8D8C8"/>
            </a:solidFill>
            <a:prstDash val="solid"/>
          </a:ln>
        </p:spPr>
      </p:sp>
      <p:sp>
        <p:nvSpPr>
          <p:cNvPr id="8" name="Text 6"/>
          <p:cNvSpPr/>
          <p:nvPr/>
        </p:nvSpPr>
        <p:spPr>
          <a:xfrm>
            <a:off x="4297680" y="1252728"/>
            <a:ext cx="3246120" cy="347472"/>
          </a:xfrm>
          <a:prstGeom prst="rect">
            <a:avLst/>
          </a:prstGeom>
          <a:noFill/>
          <a:ln/>
        </p:spPr>
        <p:txBody>
          <a:bodyPr wrap="square" rtlCol="0" anchor="ctr"/>
          <a:lstStyle/>
          <a:p>
            <a:pPr marL="0" indent="0">
              <a:buNone/>
            </a:pPr>
            <a:r>
              <a:rPr lang="en-US" sz="1300" b="1" dirty="0">
                <a:solidFill>
                  <a:srgbClr val="2C6E49"/>
                </a:solidFill>
                <a:latin typeface="Calibri" pitchFamily="34" charset="0"/>
                <a:ea typeface="Calibri" pitchFamily="34" charset="-122"/>
                <a:cs typeface="Calibri" pitchFamily="34" charset="-120"/>
              </a:rPr>
              <a:t>Παρακολούθηση &amp; Αξιολόγηση</a:t>
            </a:r>
            <a:endParaRPr lang="en-US" sz="1300" dirty="0"/>
          </a:p>
        </p:txBody>
      </p:sp>
      <p:sp>
        <p:nvSpPr>
          <p:cNvPr id="9" name="Text 7"/>
          <p:cNvSpPr/>
          <p:nvPr/>
        </p:nvSpPr>
        <p:spPr>
          <a:xfrm>
            <a:off x="4297680" y="1645920"/>
            <a:ext cx="3246120" cy="1078992"/>
          </a:xfrm>
          <a:prstGeom prst="rect">
            <a:avLst/>
          </a:prstGeom>
          <a:noFill/>
          <a:ln/>
        </p:spPr>
        <p:txBody>
          <a:bodyPr wrap="square" rtlCol="0" anchor="t"/>
          <a:lstStyle/>
          <a:p>
            <a:pPr marL="0" indent="0">
              <a:buNone/>
            </a:pPr>
            <a:r>
              <a:rPr lang="en-US" sz="1200" dirty="0">
                <a:solidFill>
                  <a:srgbClr val="1C1C1C"/>
                </a:solidFill>
                <a:latin typeface="Calibri" pitchFamily="34" charset="0"/>
                <a:ea typeface="Calibri" pitchFamily="34" charset="-122"/>
                <a:cs typeface="Calibri" pitchFamily="34" charset="-120"/>
              </a:rPr>
              <a:t>Η αξιολόγηση αποτελέσματος παραμένει πιο αδύναμη από τον σχεδιασμό. Απαιτούνται συστηματικοί δείκτες θερμικής άνεσης, υγείας και κοινωνικής επίδρασης.</a:t>
            </a:r>
            <a:endParaRPr lang="en-US" sz="1200" dirty="0"/>
          </a:p>
        </p:txBody>
      </p:sp>
      <p:sp>
        <p:nvSpPr>
          <p:cNvPr id="10" name="Shape 8"/>
          <p:cNvSpPr/>
          <p:nvPr/>
        </p:nvSpPr>
        <p:spPr>
          <a:xfrm>
            <a:off x="7909560" y="1143000"/>
            <a:ext cx="3520440" cy="1719072"/>
          </a:xfrm>
          <a:prstGeom prst="roundRect">
            <a:avLst>
              <a:gd name="adj" fmla="val 6383"/>
            </a:avLst>
          </a:prstGeom>
          <a:solidFill>
            <a:srgbClr val="FFF3E0"/>
          </a:solidFill>
          <a:ln w="12700">
            <a:solidFill>
              <a:srgbClr val="C8D8C8"/>
            </a:solidFill>
            <a:prstDash val="solid"/>
          </a:ln>
        </p:spPr>
      </p:sp>
      <p:sp>
        <p:nvSpPr>
          <p:cNvPr id="11" name="Text 9"/>
          <p:cNvSpPr/>
          <p:nvPr/>
        </p:nvSpPr>
        <p:spPr>
          <a:xfrm>
            <a:off x="8046720" y="1252728"/>
            <a:ext cx="3246120" cy="347472"/>
          </a:xfrm>
          <a:prstGeom prst="rect">
            <a:avLst/>
          </a:prstGeom>
          <a:noFill/>
          <a:ln/>
        </p:spPr>
        <p:txBody>
          <a:bodyPr wrap="square" rtlCol="0" anchor="ctr"/>
          <a:lstStyle/>
          <a:p>
            <a:pPr marL="0" indent="0">
              <a:buNone/>
            </a:pPr>
            <a:r>
              <a:rPr lang="en-US" sz="1300" b="1" dirty="0">
                <a:solidFill>
                  <a:srgbClr val="2C6E49"/>
                </a:solidFill>
                <a:latin typeface="Calibri" pitchFamily="34" charset="0"/>
                <a:ea typeface="Calibri" pitchFamily="34" charset="-122"/>
                <a:cs typeface="Calibri" pitchFamily="34" charset="-120"/>
              </a:rPr>
              <a:t>Πολιτική Συνέχεια</a:t>
            </a:r>
            <a:endParaRPr lang="en-US" sz="1300" dirty="0"/>
          </a:p>
        </p:txBody>
      </p:sp>
      <p:sp>
        <p:nvSpPr>
          <p:cNvPr id="12" name="Text 10"/>
          <p:cNvSpPr/>
          <p:nvPr/>
        </p:nvSpPr>
        <p:spPr>
          <a:xfrm>
            <a:off x="8046720" y="1645920"/>
            <a:ext cx="3246120" cy="1078992"/>
          </a:xfrm>
          <a:prstGeom prst="rect">
            <a:avLst/>
          </a:prstGeom>
          <a:noFill/>
          <a:ln/>
        </p:spPr>
        <p:txBody>
          <a:bodyPr wrap="square" rtlCol="0" anchor="t"/>
          <a:lstStyle/>
          <a:p>
            <a:pPr marL="0" indent="0">
              <a:buNone/>
            </a:pPr>
            <a:r>
              <a:rPr lang="en-US" sz="1200" dirty="0">
                <a:solidFill>
                  <a:srgbClr val="1C1C1C"/>
                </a:solidFill>
                <a:latin typeface="Calibri" pitchFamily="34" charset="0"/>
                <a:ea typeface="Calibri" pitchFamily="34" charset="-122"/>
                <a:cs typeface="Calibri" pitchFamily="34" charset="-120"/>
              </a:rPr>
              <a:t>Οι παρεμβάσεις εξαρτώνται από πολιτική βούληση και δημοτική διαδοχή. Η αλλαγή δήμαρχου μπορεί να αναστείλει ή αλλάξει προτεραιότητες.</a:t>
            </a:r>
            <a:endParaRPr lang="en-US" sz="1200" dirty="0"/>
          </a:p>
        </p:txBody>
      </p:sp>
      <p:sp>
        <p:nvSpPr>
          <p:cNvPr id="13" name="Shape 11"/>
          <p:cNvSpPr/>
          <p:nvPr/>
        </p:nvSpPr>
        <p:spPr>
          <a:xfrm>
            <a:off x="411480" y="3017520"/>
            <a:ext cx="3520440" cy="1719072"/>
          </a:xfrm>
          <a:prstGeom prst="roundRect">
            <a:avLst>
              <a:gd name="adj" fmla="val 6383"/>
            </a:avLst>
          </a:prstGeom>
          <a:solidFill>
            <a:srgbClr val="FFF3E0"/>
          </a:solidFill>
          <a:ln w="12700">
            <a:solidFill>
              <a:srgbClr val="C8D8C8"/>
            </a:solidFill>
            <a:prstDash val="solid"/>
          </a:ln>
        </p:spPr>
      </p:sp>
      <p:sp>
        <p:nvSpPr>
          <p:cNvPr id="14" name="Text 12"/>
          <p:cNvSpPr/>
          <p:nvPr/>
        </p:nvSpPr>
        <p:spPr>
          <a:xfrm>
            <a:off x="548640" y="3127248"/>
            <a:ext cx="3246120" cy="347472"/>
          </a:xfrm>
          <a:prstGeom prst="rect">
            <a:avLst/>
          </a:prstGeom>
          <a:noFill/>
          <a:ln/>
        </p:spPr>
        <p:txBody>
          <a:bodyPr wrap="square" rtlCol="0" anchor="ctr"/>
          <a:lstStyle/>
          <a:p>
            <a:pPr marL="0" indent="0">
              <a:buNone/>
            </a:pPr>
            <a:r>
              <a:rPr lang="en-US" sz="1300" b="1" dirty="0">
                <a:solidFill>
                  <a:srgbClr val="2C6E49"/>
                </a:solidFill>
                <a:latin typeface="Calibri" pitchFamily="34" charset="0"/>
                <a:ea typeface="Calibri" pitchFamily="34" charset="-122"/>
                <a:cs typeface="Calibri" pitchFamily="34" charset="-120"/>
              </a:rPr>
              <a:t>Θεσμική Πολυπλοκότητα</a:t>
            </a:r>
            <a:endParaRPr lang="en-US" sz="1300" dirty="0"/>
          </a:p>
        </p:txBody>
      </p:sp>
      <p:sp>
        <p:nvSpPr>
          <p:cNvPr id="15" name="Text 13"/>
          <p:cNvSpPr/>
          <p:nvPr/>
        </p:nvSpPr>
        <p:spPr>
          <a:xfrm>
            <a:off x="548640" y="3520440"/>
            <a:ext cx="3246120" cy="1078992"/>
          </a:xfrm>
          <a:prstGeom prst="rect">
            <a:avLst/>
          </a:prstGeom>
          <a:noFill/>
          <a:ln/>
        </p:spPr>
        <p:txBody>
          <a:bodyPr wrap="square" rtlCol="0" anchor="t"/>
          <a:lstStyle/>
          <a:p>
            <a:pPr marL="0" indent="0">
              <a:buNone/>
            </a:pPr>
            <a:r>
              <a:rPr lang="en-US" sz="1200" dirty="0">
                <a:solidFill>
                  <a:srgbClr val="1C1C1C"/>
                </a:solidFill>
                <a:latin typeface="Calibri" pitchFamily="34" charset="0"/>
                <a:ea typeface="Calibri" pitchFamily="34" charset="-122"/>
                <a:cs typeface="Calibri" pitchFamily="34" charset="-120"/>
              </a:rPr>
              <a:t>Η μητροπολιτική κλίμακα απαιτεί συντονισμό πολλών φορέων. Ο κατακερματισμός αρμοδιοτήτων εξακολουθεί να αποτελεί εμπόδιο.</a:t>
            </a:r>
            <a:endParaRPr lang="en-US" sz="1200" dirty="0"/>
          </a:p>
        </p:txBody>
      </p:sp>
      <p:sp>
        <p:nvSpPr>
          <p:cNvPr id="16" name="Shape 14"/>
          <p:cNvSpPr/>
          <p:nvPr/>
        </p:nvSpPr>
        <p:spPr>
          <a:xfrm>
            <a:off x="4160520" y="3017520"/>
            <a:ext cx="3520440" cy="1719072"/>
          </a:xfrm>
          <a:prstGeom prst="roundRect">
            <a:avLst>
              <a:gd name="adj" fmla="val 6383"/>
            </a:avLst>
          </a:prstGeom>
          <a:solidFill>
            <a:srgbClr val="FFF3E0"/>
          </a:solidFill>
          <a:ln w="12700">
            <a:solidFill>
              <a:srgbClr val="C8D8C8"/>
            </a:solidFill>
            <a:prstDash val="solid"/>
          </a:ln>
        </p:spPr>
      </p:sp>
      <p:sp>
        <p:nvSpPr>
          <p:cNvPr id="17" name="Text 15"/>
          <p:cNvSpPr/>
          <p:nvPr/>
        </p:nvSpPr>
        <p:spPr>
          <a:xfrm>
            <a:off x="4297680" y="3127248"/>
            <a:ext cx="3246120" cy="347472"/>
          </a:xfrm>
          <a:prstGeom prst="rect">
            <a:avLst/>
          </a:prstGeom>
          <a:noFill/>
          <a:ln/>
        </p:spPr>
        <p:txBody>
          <a:bodyPr wrap="square" rtlCol="0" anchor="ctr"/>
          <a:lstStyle/>
          <a:p>
            <a:pPr marL="0" indent="0">
              <a:buNone/>
            </a:pPr>
            <a:r>
              <a:rPr lang="en-US" sz="1300" b="1" dirty="0">
                <a:solidFill>
                  <a:srgbClr val="2C6E49"/>
                </a:solidFill>
                <a:latin typeface="Calibri" pitchFamily="34" charset="0"/>
                <a:ea typeface="Calibri" pitchFamily="34" charset="-122"/>
                <a:cs typeface="Calibri" pitchFamily="34" charset="-120"/>
              </a:rPr>
              <a:t>Πράσινος Εξευγενισμός</a:t>
            </a:r>
            <a:endParaRPr lang="en-US" sz="1300" dirty="0"/>
          </a:p>
        </p:txBody>
      </p:sp>
      <p:sp>
        <p:nvSpPr>
          <p:cNvPr id="18" name="Text 16"/>
          <p:cNvSpPr/>
          <p:nvPr/>
        </p:nvSpPr>
        <p:spPr>
          <a:xfrm>
            <a:off x="4297680" y="3520440"/>
            <a:ext cx="3246120" cy="1078992"/>
          </a:xfrm>
          <a:prstGeom prst="rect">
            <a:avLst/>
          </a:prstGeom>
          <a:noFill/>
          <a:ln/>
        </p:spPr>
        <p:txBody>
          <a:bodyPr wrap="square" rtlCol="0" anchor="t"/>
          <a:lstStyle/>
          <a:p>
            <a:pPr marL="0" indent="0">
              <a:buNone/>
            </a:pPr>
            <a:r>
              <a:rPr lang="en-US" sz="1200" dirty="0">
                <a:solidFill>
                  <a:srgbClr val="1C1C1C"/>
                </a:solidFill>
                <a:latin typeface="Calibri" pitchFamily="34" charset="0"/>
                <a:ea typeface="Calibri" pitchFamily="34" charset="-122"/>
                <a:cs typeface="Calibri" pitchFamily="34" charset="-120"/>
              </a:rPr>
              <a:t>Ο κίνδυνος παρεμβάσεων να οδηγήσουν σε αύξηση αξίας ακινήτων και εκτόπιση κατοίκων χαμηλού εισοδήματος (green gentrification).</a:t>
            </a:r>
            <a:endParaRPr lang="en-US" sz="1200" dirty="0"/>
          </a:p>
        </p:txBody>
      </p:sp>
      <p:sp>
        <p:nvSpPr>
          <p:cNvPr id="19" name="Shape 17"/>
          <p:cNvSpPr/>
          <p:nvPr/>
        </p:nvSpPr>
        <p:spPr>
          <a:xfrm>
            <a:off x="7909560" y="3017520"/>
            <a:ext cx="3520440" cy="1719072"/>
          </a:xfrm>
          <a:prstGeom prst="roundRect">
            <a:avLst>
              <a:gd name="adj" fmla="val 6383"/>
            </a:avLst>
          </a:prstGeom>
          <a:solidFill>
            <a:srgbClr val="FFF3E0"/>
          </a:solidFill>
          <a:ln w="12700">
            <a:solidFill>
              <a:srgbClr val="C8D8C8"/>
            </a:solidFill>
            <a:prstDash val="solid"/>
          </a:ln>
        </p:spPr>
      </p:sp>
      <p:sp>
        <p:nvSpPr>
          <p:cNvPr id="20" name="Text 18"/>
          <p:cNvSpPr/>
          <p:nvPr/>
        </p:nvSpPr>
        <p:spPr>
          <a:xfrm>
            <a:off x="8046720" y="3127248"/>
            <a:ext cx="3246120" cy="347472"/>
          </a:xfrm>
          <a:prstGeom prst="rect">
            <a:avLst/>
          </a:prstGeom>
          <a:noFill/>
          <a:ln/>
        </p:spPr>
        <p:txBody>
          <a:bodyPr wrap="square" rtlCol="0" anchor="ctr"/>
          <a:lstStyle/>
          <a:p>
            <a:pPr marL="0" indent="0">
              <a:buNone/>
            </a:pPr>
            <a:r>
              <a:rPr lang="en-US" sz="1300" b="1" dirty="0">
                <a:solidFill>
                  <a:srgbClr val="2C6E49"/>
                </a:solidFill>
                <a:latin typeface="Calibri" pitchFamily="34" charset="0"/>
                <a:ea typeface="Calibri" pitchFamily="34" charset="-122"/>
                <a:cs typeface="Calibri" pitchFamily="34" charset="-120"/>
              </a:rPr>
              <a:t>Συντήρηση</a:t>
            </a:r>
            <a:endParaRPr lang="en-US" sz="1300" dirty="0"/>
          </a:p>
        </p:txBody>
      </p:sp>
      <p:sp>
        <p:nvSpPr>
          <p:cNvPr id="21" name="Text 19"/>
          <p:cNvSpPr/>
          <p:nvPr/>
        </p:nvSpPr>
        <p:spPr>
          <a:xfrm>
            <a:off x="8046720" y="3520440"/>
            <a:ext cx="3246120" cy="1078992"/>
          </a:xfrm>
          <a:prstGeom prst="rect">
            <a:avLst/>
          </a:prstGeom>
          <a:noFill/>
          <a:ln/>
        </p:spPr>
        <p:txBody>
          <a:bodyPr wrap="square" rtlCol="0" anchor="t"/>
          <a:lstStyle/>
          <a:p>
            <a:pPr marL="0" indent="0">
              <a:buNone/>
            </a:pPr>
            <a:r>
              <a:rPr lang="en-US" sz="1200" dirty="0">
                <a:solidFill>
                  <a:srgbClr val="1C1C1C"/>
                </a:solidFill>
                <a:latin typeface="Calibri" pitchFamily="34" charset="0"/>
                <a:ea typeface="Calibri" pitchFamily="34" charset="-122"/>
                <a:cs typeface="Calibri" pitchFamily="34" charset="-120"/>
              </a:rPr>
              <a:t>Η μακροπρόθεσμη συντήρηση πράσινης υποδομής απαιτεί σταθερούς πόρους. Χωρίς αυτούς, τα έργα υποβαθμίζονται.</a:t>
            </a:r>
            <a:endParaRPr lang="en-US" sz="1200" dirty="0"/>
          </a:p>
        </p:txBody>
      </p:sp>
      <p:sp>
        <p:nvSpPr>
          <p:cNvPr id="22" name="Text 20"/>
          <p:cNvSpPr/>
          <p:nvPr/>
        </p:nvSpPr>
        <p:spPr>
          <a:xfrm>
            <a:off x="411480" y="5212080"/>
            <a:ext cx="6858000" cy="256032"/>
          </a:xfrm>
          <a:prstGeom prst="rect">
            <a:avLst/>
          </a:prstGeom>
          <a:noFill/>
          <a:ln/>
        </p:spPr>
        <p:txBody>
          <a:bodyPr wrap="square" rtlCol="0" anchor="ctr"/>
          <a:lstStyle/>
          <a:p>
            <a:pPr marL="0" indent="0">
              <a:buNone/>
            </a:pPr>
            <a:r>
              <a:rPr lang="en-US" sz="900" i="1" dirty="0">
                <a:solidFill>
                  <a:srgbClr val="5A5A5A"/>
                </a:solidFill>
                <a:latin typeface="Calibri" pitchFamily="34" charset="0"/>
                <a:ea typeface="Calibri" pitchFamily="34" charset="-122"/>
                <a:cs typeface="Calibri" pitchFamily="34" charset="-120"/>
              </a:rPr>
              <a:t>Μεταπτυχιακό Πρόγραμμα — Αστική &amp; Περιφερειακή Ανθεκτικότητα</a:t>
            </a:r>
            <a:endParaRPr lang="en-US" sz="9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2">
    <p:spTree>
      <p:nvGrpSpPr>
        <p:cNvPr id="1" name=""/>
        <p:cNvGrpSpPr/>
        <p:nvPr/>
      </p:nvGrpSpPr>
      <p:grpSpPr>
        <a:xfrm>
          <a:off x="0" y="0"/>
          <a:ext cx="0" cy="0"/>
          <a:chOff x="0" y="0"/>
          <a:chExt cx="0" cy="0"/>
        </a:xfrm>
      </p:grpSpPr>
      <p:sp>
        <p:nvSpPr>
          <p:cNvPr id="2" name="Shape 0"/>
          <p:cNvSpPr/>
          <p:nvPr/>
        </p:nvSpPr>
        <p:spPr>
          <a:xfrm>
            <a:off x="0" y="0"/>
            <a:ext cx="12192000" cy="6858000"/>
          </a:xfrm>
          <a:prstGeom prst="rect">
            <a:avLst/>
          </a:prstGeom>
          <a:solidFill>
            <a:srgbClr val="F7F6F2"/>
          </a:solidFill>
          <a:ln w="12700">
            <a:solidFill>
              <a:srgbClr val="F7F6F2"/>
            </a:solidFill>
            <a:prstDash val="solid"/>
          </a:ln>
        </p:spPr>
      </p:sp>
      <p:sp>
        <p:nvSpPr>
          <p:cNvPr id="3" name="Text 1"/>
          <p:cNvSpPr/>
          <p:nvPr/>
        </p:nvSpPr>
        <p:spPr>
          <a:xfrm>
            <a:off x="411480" y="274320"/>
            <a:ext cx="11064240" cy="685800"/>
          </a:xfrm>
          <a:prstGeom prst="rect">
            <a:avLst/>
          </a:prstGeom>
          <a:noFill/>
          <a:ln/>
        </p:spPr>
        <p:txBody>
          <a:bodyPr wrap="square" rtlCol="0" anchor="ctr"/>
          <a:lstStyle/>
          <a:p>
            <a:pPr marL="0" indent="0">
              <a:buNone/>
            </a:pPr>
            <a:r>
              <a:rPr lang="en-US" sz="2800" b="1" dirty="0">
                <a:solidFill>
                  <a:srgbClr val="2C6E49"/>
                </a:solidFill>
                <a:latin typeface="Calibri" pitchFamily="34" charset="0"/>
                <a:ea typeface="Calibri" pitchFamily="34" charset="-122"/>
                <a:cs typeface="Calibri" pitchFamily="34" charset="-120"/>
              </a:rPr>
              <a:t>Τι Μαθαίνουμε από τις Περιπτώσεις;</a:t>
            </a:r>
            <a:endParaRPr lang="en-US" sz="2800" dirty="0"/>
          </a:p>
        </p:txBody>
      </p:sp>
      <p:sp>
        <p:nvSpPr>
          <p:cNvPr id="4" name="Shape 2"/>
          <p:cNvSpPr/>
          <p:nvPr/>
        </p:nvSpPr>
        <p:spPr>
          <a:xfrm>
            <a:off x="411480" y="1143000"/>
            <a:ext cx="5394960" cy="3840480"/>
          </a:xfrm>
          <a:prstGeom prst="roundRect">
            <a:avLst>
              <a:gd name="adj" fmla="val 2857"/>
            </a:avLst>
          </a:prstGeom>
          <a:solidFill>
            <a:srgbClr val="E8F5EE"/>
          </a:solidFill>
          <a:ln w="12700">
            <a:solidFill>
              <a:srgbClr val="C8D8C8"/>
            </a:solidFill>
            <a:prstDash val="solid"/>
          </a:ln>
        </p:spPr>
      </p:sp>
      <p:sp>
        <p:nvSpPr>
          <p:cNvPr id="5" name="Text 3"/>
          <p:cNvSpPr/>
          <p:nvPr/>
        </p:nvSpPr>
        <p:spPr>
          <a:xfrm>
            <a:off x="594360" y="1234440"/>
            <a:ext cx="5029200" cy="347472"/>
          </a:xfrm>
          <a:prstGeom prst="rect">
            <a:avLst/>
          </a:prstGeom>
          <a:noFill/>
          <a:ln/>
        </p:spPr>
        <p:txBody>
          <a:bodyPr wrap="square" rtlCol="0" anchor="ctr"/>
          <a:lstStyle/>
          <a:p>
            <a:pPr marL="0" indent="0">
              <a:buNone/>
            </a:pPr>
            <a:r>
              <a:rPr lang="en-US" sz="1400" b="1" dirty="0">
                <a:solidFill>
                  <a:srgbClr val="2C6E49"/>
                </a:solidFill>
                <a:latin typeface="Calibri" pitchFamily="34" charset="0"/>
                <a:ea typeface="Calibri" pitchFamily="34" charset="-122"/>
                <a:cs typeface="Calibri" pitchFamily="34" charset="-120"/>
              </a:rPr>
              <a:t>Παράγοντες Επιτυχίας</a:t>
            </a:r>
            <a:endParaRPr lang="en-US" sz="1400" dirty="0"/>
          </a:p>
        </p:txBody>
      </p:sp>
      <p:sp>
        <p:nvSpPr>
          <p:cNvPr id="6" name="Text 4"/>
          <p:cNvSpPr/>
          <p:nvPr/>
        </p:nvSpPr>
        <p:spPr>
          <a:xfrm>
            <a:off x="594360" y="1627632"/>
            <a:ext cx="5029200" cy="3200400"/>
          </a:xfrm>
          <a:prstGeom prst="rect">
            <a:avLst/>
          </a:prstGeom>
          <a:noFill/>
          <a:ln/>
        </p:spPr>
        <p:txBody>
          <a:bodyPr wrap="square" rtlCol="0" anchor="t"/>
          <a:lstStyle/>
          <a:p>
            <a:r>
              <a:rPr lang="en-US" sz="1200" dirty="0">
                <a:solidFill>
                  <a:srgbClr val="1C1C1C"/>
                </a:solidFill>
                <a:latin typeface="Calibri" pitchFamily="34" charset="0"/>
                <a:ea typeface="Calibri" pitchFamily="34" charset="-122"/>
                <a:cs typeface="Calibri" pitchFamily="34" charset="-120"/>
              </a:rPr>
              <a:t>Οι στρατηγικές χρειάζονται μακροχρόνια δέσμευση και όχι αποσπασματικά έργα
Ευρωπαϊκά ταμεία, EIB και μικτές μορφές χρηματοδότησης επιταχύνουν την εφαρμογή
Θερμικοί χάρτες, σενάρια κινδύνου και παρακολούθηση δεικτών βελτιώνουν τις αποφάσεις
Η συμμετοχή κοινοτήτων αυξάνει την κοινωνική αποδοχή και τη βιωσιμότητα των έργων
Δίκτυα πόλεων (100RC, C40) παρέχουν συγκριτικά πλεονεκτήματα γνώσης
</a:t>
            </a:r>
            <a:endParaRPr lang="en-US" sz="1200" dirty="0"/>
          </a:p>
        </p:txBody>
      </p:sp>
      <p:sp>
        <p:nvSpPr>
          <p:cNvPr id="7" name="Shape 5"/>
          <p:cNvSpPr/>
          <p:nvPr/>
        </p:nvSpPr>
        <p:spPr>
          <a:xfrm>
            <a:off x="6080760" y="1143000"/>
            <a:ext cx="5394960" cy="3840480"/>
          </a:xfrm>
          <a:prstGeom prst="roundRect">
            <a:avLst>
              <a:gd name="adj" fmla="val 2857"/>
            </a:avLst>
          </a:prstGeom>
          <a:solidFill>
            <a:srgbClr val="FFF3E0"/>
          </a:solidFill>
          <a:ln w="12700">
            <a:solidFill>
              <a:srgbClr val="FFCC80"/>
            </a:solidFill>
            <a:prstDash val="solid"/>
          </a:ln>
        </p:spPr>
      </p:sp>
      <p:sp>
        <p:nvSpPr>
          <p:cNvPr id="8" name="Text 6"/>
          <p:cNvSpPr/>
          <p:nvPr/>
        </p:nvSpPr>
        <p:spPr>
          <a:xfrm>
            <a:off x="6263640" y="1234440"/>
            <a:ext cx="5029200" cy="347472"/>
          </a:xfrm>
          <a:prstGeom prst="rect">
            <a:avLst/>
          </a:prstGeom>
          <a:noFill/>
          <a:ln/>
        </p:spPr>
        <p:txBody>
          <a:bodyPr wrap="square" rtlCol="0" anchor="ctr"/>
          <a:lstStyle/>
          <a:p>
            <a:pPr marL="0" indent="0">
              <a:buNone/>
            </a:pPr>
            <a:r>
              <a:rPr lang="en-US" sz="1400" b="1" dirty="0">
                <a:solidFill>
                  <a:srgbClr val="B05000"/>
                </a:solidFill>
                <a:latin typeface="Calibri" pitchFamily="34" charset="0"/>
                <a:ea typeface="Calibri" pitchFamily="34" charset="-122"/>
                <a:cs typeface="Calibri" pitchFamily="34" charset="-120"/>
              </a:rPr>
              <a:t>Συχνά Όρια</a:t>
            </a:r>
            <a:endParaRPr lang="en-US" sz="1400" dirty="0"/>
          </a:p>
        </p:txBody>
      </p:sp>
      <p:sp>
        <p:nvSpPr>
          <p:cNvPr id="9" name="Text 7"/>
          <p:cNvSpPr/>
          <p:nvPr/>
        </p:nvSpPr>
        <p:spPr>
          <a:xfrm>
            <a:off x="6263640" y="1627632"/>
            <a:ext cx="5029200" cy="3200400"/>
          </a:xfrm>
          <a:prstGeom prst="rect">
            <a:avLst/>
          </a:prstGeom>
          <a:noFill/>
          <a:ln/>
        </p:spPr>
        <p:txBody>
          <a:bodyPr wrap="square" rtlCol="0" anchor="t"/>
          <a:lstStyle/>
          <a:p>
            <a:r>
              <a:rPr lang="en-US" sz="1200" dirty="0">
                <a:solidFill>
                  <a:srgbClr val="1C1C1C"/>
                </a:solidFill>
                <a:latin typeface="Calibri" pitchFamily="34" charset="0"/>
                <a:ea typeface="Calibri" pitchFamily="34" charset="-122"/>
                <a:cs typeface="Calibri" pitchFamily="34" charset="-120"/>
              </a:rPr>
              <a:t>Η αξιολόγηση αποτελέσματος παραμένει πιο αδύναμη από τον σχεδιασμό
Οι παρεμβάσεις πρέπει να αποφεύγουν πράσινο εξευγενισμό και άνιση κατανομή ωφελειών
Η ανθεκτικότητα απαιτεί συντονισμό μεταξύ δήμων, περιφέρειας, επιχειρήσεων και πολιτών
Πολιτική αστάθεια και αλλαγές διοίκησης μπορούν να ανακόψουν μακροχρόνιες στρατηγικές
Η χρηματοδότηση ακολουθεί τη θεσμική ωριμότητα — χωρίς ικανότητα, δεν υπάρχει πρόσβαση
</a:t>
            </a:r>
            <a:endParaRPr lang="en-US" sz="1200" dirty="0"/>
          </a:p>
        </p:txBody>
      </p:sp>
      <p:sp>
        <p:nvSpPr>
          <p:cNvPr id="10" name="Text 8"/>
          <p:cNvSpPr/>
          <p:nvPr/>
        </p:nvSpPr>
        <p:spPr>
          <a:xfrm>
            <a:off x="411480" y="5212080"/>
            <a:ext cx="6858000" cy="256032"/>
          </a:xfrm>
          <a:prstGeom prst="rect">
            <a:avLst/>
          </a:prstGeom>
          <a:noFill/>
          <a:ln/>
        </p:spPr>
        <p:txBody>
          <a:bodyPr wrap="square" rtlCol="0" anchor="ctr"/>
          <a:lstStyle/>
          <a:p>
            <a:pPr marL="0" indent="0">
              <a:buNone/>
            </a:pPr>
            <a:r>
              <a:rPr lang="en-US" sz="900" i="1" dirty="0">
                <a:solidFill>
                  <a:srgbClr val="5A5A5A"/>
                </a:solidFill>
                <a:latin typeface="Calibri" pitchFamily="34" charset="0"/>
                <a:ea typeface="Calibri" pitchFamily="34" charset="-122"/>
                <a:cs typeface="Calibri" pitchFamily="34" charset="-120"/>
              </a:rPr>
              <a:t>Μεταπτυχιακό Πρόγραμμα — Αστική &amp; Περιφερειακή Ανθεκτικότητα</a:t>
            </a:r>
            <a:endParaRPr lang="en-US" sz="9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3">
    <p:spTree>
      <p:nvGrpSpPr>
        <p:cNvPr id="1" name=""/>
        <p:cNvGrpSpPr/>
        <p:nvPr/>
      </p:nvGrpSpPr>
      <p:grpSpPr>
        <a:xfrm>
          <a:off x="0" y="0"/>
          <a:ext cx="0" cy="0"/>
          <a:chOff x="0" y="0"/>
          <a:chExt cx="0" cy="0"/>
        </a:xfrm>
      </p:grpSpPr>
      <p:sp>
        <p:nvSpPr>
          <p:cNvPr id="2" name="Shape 0"/>
          <p:cNvSpPr/>
          <p:nvPr/>
        </p:nvSpPr>
        <p:spPr>
          <a:xfrm>
            <a:off x="-1061634" y="-82296"/>
            <a:ext cx="12192000" cy="6858000"/>
          </a:xfrm>
          <a:prstGeom prst="rect">
            <a:avLst/>
          </a:prstGeom>
          <a:solidFill>
            <a:srgbClr val="F7F6F2"/>
          </a:solidFill>
          <a:ln w="12700">
            <a:solidFill>
              <a:srgbClr val="F7F6F2"/>
            </a:solidFill>
            <a:prstDash val="solid"/>
          </a:ln>
        </p:spPr>
      </p:sp>
      <p:sp>
        <p:nvSpPr>
          <p:cNvPr id="3" name="Text 1"/>
          <p:cNvSpPr/>
          <p:nvPr/>
        </p:nvSpPr>
        <p:spPr>
          <a:xfrm>
            <a:off x="449450" y="274320"/>
            <a:ext cx="11026269" cy="685800"/>
          </a:xfrm>
          <a:prstGeom prst="rect">
            <a:avLst/>
          </a:prstGeom>
          <a:noFill/>
          <a:ln/>
        </p:spPr>
        <p:txBody>
          <a:bodyPr wrap="square" rtlCol="0" anchor="ctr"/>
          <a:lstStyle/>
          <a:p>
            <a:pPr marL="0" indent="0">
              <a:buNone/>
            </a:pPr>
            <a:r>
              <a:rPr lang="el-GR" sz="2800" b="1" dirty="0">
                <a:solidFill>
                  <a:srgbClr val="2C6E49"/>
                </a:solidFill>
                <a:latin typeface="Calibri" pitchFamily="34" charset="0"/>
                <a:ea typeface="Calibri" pitchFamily="34" charset="-122"/>
                <a:cs typeface="Calibri" pitchFamily="34" charset="-120"/>
              </a:rPr>
              <a:t>Άσκηση – Εφαρμογή </a:t>
            </a:r>
            <a:endParaRPr lang="en-US" sz="2800" dirty="0"/>
          </a:p>
        </p:txBody>
      </p:sp>
      <p:sp>
        <p:nvSpPr>
          <p:cNvPr id="9" name="Text 7"/>
          <p:cNvSpPr/>
          <p:nvPr/>
        </p:nvSpPr>
        <p:spPr>
          <a:xfrm>
            <a:off x="411480" y="1892808"/>
            <a:ext cx="1325880" cy="658368"/>
          </a:xfrm>
          <a:prstGeom prst="rect">
            <a:avLst/>
          </a:prstGeom>
          <a:noFill/>
          <a:ln/>
        </p:spPr>
        <p:txBody>
          <a:bodyPr wrap="square"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25'λεπτά</a:t>
            </a:r>
            <a:endParaRPr lang="en-US" sz="1100" dirty="0"/>
          </a:p>
        </p:txBody>
      </p:sp>
      <p:sp>
        <p:nvSpPr>
          <p:cNvPr id="13" name="Text 11"/>
          <p:cNvSpPr/>
          <p:nvPr/>
        </p:nvSpPr>
        <p:spPr>
          <a:xfrm>
            <a:off x="411480" y="2688336"/>
            <a:ext cx="1325880" cy="658368"/>
          </a:xfrm>
          <a:prstGeom prst="rect">
            <a:avLst/>
          </a:prstGeom>
          <a:noFill/>
          <a:ln/>
        </p:spPr>
        <p:txBody>
          <a:bodyPr wrap="square"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30'λεπτά</a:t>
            </a:r>
            <a:endParaRPr lang="en-US" sz="1100" dirty="0"/>
          </a:p>
        </p:txBody>
      </p:sp>
      <p:sp>
        <p:nvSpPr>
          <p:cNvPr id="17" name="Text 15"/>
          <p:cNvSpPr/>
          <p:nvPr/>
        </p:nvSpPr>
        <p:spPr>
          <a:xfrm>
            <a:off x="411480" y="3483864"/>
            <a:ext cx="1325880" cy="658368"/>
          </a:xfrm>
          <a:prstGeom prst="rect">
            <a:avLst/>
          </a:prstGeom>
          <a:noFill/>
          <a:ln/>
        </p:spPr>
        <p:txBody>
          <a:bodyPr wrap="square"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20'λεπτά</a:t>
            </a:r>
            <a:endParaRPr lang="en-US" sz="1100" dirty="0"/>
          </a:p>
        </p:txBody>
      </p:sp>
      <p:sp>
        <p:nvSpPr>
          <p:cNvPr id="21" name="Text 19"/>
          <p:cNvSpPr/>
          <p:nvPr/>
        </p:nvSpPr>
        <p:spPr>
          <a:xfrm>
            <a:off x="411480" y="4279392"/>
            <a:ext cx="1325880" cy="658368"/>
          </a:xfrm>
          <a:prstGeom prst="rect">
            <a:avLst/>
          </a:prstGeom>
          <a:noFill/>
          <a:ln/>
        </p:spPr>
        <p:txBody>
          <a:bodyPr wrap="square"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25'λεπτά</a:t>
            </a:r>
            <a:endParaRPr lang="en-US" sz="1100" dirty="0"/>
          </a:p>
        </p:txBody>
      </p:sp>
      <p:sp>
        <p:nvSpPr>
          <p:cNvPr id="23" name="Text 21"/>
          <p:cNvSpPr/>
          <p:nvPr/>
        </p:nvSpPr>
        <p:spPr>
          <a:xfrm>
            <a:off x="2804160" y="1686758"/>
            <a:ext cx="6583680" cy="621792"/>
          </a:xfrm>
          <a:prstGeom prst="rect">
            <a:avLst/>
          </a:prstGeom>
          <a:noFill/>
          <a:ln/>
        </p:spPr>
        <p:txBody>
          <a:bodyPr wrap="square" rtlCol="0" anchor="t"/>
          <a:lstStyle/>
          <a:p>
            <a:pPr marL="0" indent="0" algn="ctr">
              <a:buNone/>
            </a:pPr>
            <a:r>
              <a:rPr lang="en-US" sz="1150" dirty="0">
                <a:solidFill>
                  <a:srgbClr val="1C1C1C"/>
                </a:solidFill>
                <a:latin typeface="Calibri" pitchFamily="34" charset="0"/>
                <a:ea typeface="Calibri" pitchFamily="34" charset="-122"/>
                <a:cs typeface="Calibri" pitchFamily="34" charset="-120"/>
              </a:rPr>
              <a:t>Σχεδιασμός μικρής δέσμης παρεμβάσεων ανθεκτικότητας για μία αθηναϊκή γειτονιά. </a:t>
            </a:r>
            <a:endParaRPr lang="el-GR" sz="1150" dirty="0">
              <a:solidFill>
                <a:srgbClr val="1C1C1C"/>
              </a:solidFill>
              <a:latin typeface="Calibri" pitchFamily="34" charset="0"/>
              <a:ea typeface="Calibri" pitchFamily="34" charset="-122"/>
              <a:cs typeface="Calibri" pitchFamily="34" charset="-120"/>
            </a:endParaRPr>
          </a:p>
          <a:p>
            <a:pPr marL="0" indent="0" algn="ctr">
              <a:buNone/>
            </a:pPr>
            <a:r>
              <a:rPr lang="el-GR" sz="1150" dirty="0">
                <a:solidFill>
                  <a:srgbClr val="1C1C1C"/>
                </a:solidFill>
                <a:latin typeface="Calibri" pitchFamily="34" charset="0"/>
                <a:ea typeface="Calibri" pitchFamily="34" charset="-122"/>
                <a:cs typeface="Calibri" pitchFamily="34" charset="-120"/>
              </a:rPr>
              <a:t>Ατομική</a:t>
            </a:r>
            <a:r>
              <a:rPr lang="en-US" sz="1150" dirty="0">
                <a:solidFill>
                  <a:srgbClr val="1C1C1C"/>
                </a:solidFill>
                <a:latin typeface="Calibri" pitchFamily="34" charset="0"/>
                <a:ea typeface="Calibri" pitchFamily="34" charset="-122"/>
                <a:cs typeface="Calibri" pitchFamily="34" charset="-120"/>
              </a:rPr>
              <a:t> εργασία.</a:t>
            </a:r>
            <a:endParaRPr lang="en-US" sz="1150" dirty="0"/>
          </a:p>
        </p:txBody>
      </p:sp>
      <p:sp>
        <p:nvSpPr>
          <p:cNvPr id="24" name="Text 22"/>
          <p:cNvSpPr/>
          <p:nvPr/>
        </p:nvSpPr>
        <p:spPr>
          <a:xfrm>
            <a:off x="411480" y="5212080"/>
            <a:ext cx="6858000" cy="256032"/>
          </a:xfrm>
          <a:prstGeom prst="rect">
            <a:avLst/>
          </a:prstGeom>
          <a:noFill/>
          <a:ln/>
        </p:spPr>
        <p:txBody>
          <a:bodyPr wrap="square" rtlCol="0" anchor="ctr"/>
          <a:lstStyle/>
          <a:p>
            <a:pPr marL="0" indent="0">
              <a:buNone/>
            </a:pPr>
            <a:r>
              <a:rPr lang="en-US" sz="900" i="1" dirty="0">
                <a:solidFill>
                  <a:srgbClr val="5A5A5A"/>
                </a:solidFill>
                <a:latin typeface="Calibri" pitchFamily="34" charset="0"/>
                <a:ea typeface="Calibri" pitchFamily="34" charset="-122"/>
                <a:cs typeface="Calibri" pitchFamily="34" charset="-120"/>
              </a:rPr>
              <a:t>Μεταπτυχιακό Πρόγραμμα — Αστική &amp; Περιφερειακή Ανθεκτικότητα</a:t>
            </a:r>
            <a:endParaRPr lang="en-US" sz="9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4">
    <p:spTree>
      <p:nvGrpSpPr>
        <p:cNvPr id="1" name=""/>
        <p:cNvGrpSpPr/>
        <p:nvPr/>
      </p:nvGrpSpPr>
      <p:grpSpPr>
        <a:xfrm>
          <a:off x="0" y="0"/>
          <a:ext cx="0" cy="0"/>
          <a:chOff x="0" y="0"/>
          <a:chExt cx="0" cy="0"/>
        </a:xfrm>
      </p:grpSpPr>
      <p:sp>
        <p:nvSpPr>
          <p:cNvPr id="2" name="Shape 0"/>
          <p:cNvSpPr/>
          <p:nvPr/>
        </p:nvSpPr>
        <p:spPr>
          <a:xfrm>
            <a:off x="0" y="0"/>
            <a:ext cx="12192000" cy="6858000"/>
          </a:xfrm>
          <a:prstGeom prst="rect">
            <a:avLst/>
          </a:prstGeom>
          <a:solidFill>
            <a:srgbClr val="1A2B3C"/>
          </a:solidFill>
          <a:ln w="12700">
            <a:solidFill>
              <a:srgbClr val="1A2B3C"/>
            </a:solidFill>
            <a:prstDash val="solid"/>
          </a:ln>
        </p:spPr>
      </p:sp>
      <p:sp>
        <p:nvSpPr>
          <p:cNvPr id="3" name="Shape 1"/>
          <p:cNvSpPr/>
          <p:nvPr/>
        </p:nvSpPr>
        <p:spPr>
          <a:xfrm>
            <a:off x="0" y="0"/>
            <a:ext cx="3840480" cy="5486400"/>
          </a:xfrm>
          <a:prstGeom prst="rect">
            <a:avLst/>
          </a:prstGeom>
          <a:solidFill>
            <a:srgbClr val="2C6E49"/>
          </a:solidFill>
          <a:ln w="12700">
            <a:solidFill>
              <a:srgbClr val="2C6E49"/>
            </a:solidFill>
            <a:prstDash val="solid"/>
          </a:ln>
        </p:spPr>
      </p:sp>
      <p:sp>
        <p:nvSpPr>
          <p:cNvPr id="4" name="Text 2"/>
          <p:cNvSpPr/>
          <p:nvPr/>
        </p:nvSpPr>
        <p:spPr>
          <a:xfrm>
            <a:off x="320040" y="548640"/>
            <a:ext cx="3200400" cy="457200"/>
          </a:xfrm>
          <a:prstGeom prst="rect">
            <a:avLst/>
          </a:prstGeom>
          <a:noFill/>
          <a:ln/>
        </p:spPr>
        <p:txBody>
          <a:bodyPr wrap="square" rtlCol="0" anchor="ctr"/>
          <a:lstStyle/>
          <a:p>
            <a:pPr marL="0" indent="0">
              <a:buNone/>
            </a:pPr>
            <a:r>
              <a:rPr lang="en-US" sz="1400" i="1" dirty="0">
                <a:solidFill>
                  <a:srgbClr val="C8E6D4"/>
                </a:solidFill>
                <a:latin typeface="Calibri" pitchFamily="34" charset="0"/>
                <a:ea typeface="Calibri" pitchFamily="34" charset="-122"/>
                <a:cs typeface="Calibri" pitchFamily="34" charset="-120"/>
              </a:rPr>
              <a:t>Συμπεράσματα</a:t>
            </a:r>
            <a:endParaRPr lang="en-US" sz="1400" dirty="0"/>
          </a:p>
        </p:txBody>
      </p:sp>
      <p:sp>
        <p:nvSpPr>
          <p:cNvPr id="5" name="Text 3"/>
          <p:cNvSpPr/>
          <p:nvPr/>
        </p:nvSpPr>
        <p:spPr>
          <a:xfrm>
            <a:off x="320040" y="1097280"/>
            <a:ext cx="3200400" cy="2011680"/>
          </a:xfrm>
          <a:prstGeom prst="rect">
            <a:avLst/>
          </a:prstGeom>
          <a:noFill/>
          <a:ln/>
        </p:spPr>
        <p:txBody>
          <a:bodyPr wrap="square" rtlCol="0" anchor="t"/>
          <a:lstStyle/>
          <a:p>
            <a:pPr marL="0" indent="0">
              <a:buNone/>
            </a:pPr>
            <a:r>
              <a:rPr lang="en-US" sz="1400" i="1" dirty="0">
                <a:solidFill>
                  <a:srgbClr val="FFFFFF"/>
                </a:solidFill>
                <a:latin typeface="Calibri" pitchFamily="34" charset="0"/>
                <a:ea typeface="Calibri" pitchFamily="34" charset="-122"/>
                <a:cs typeface="Calibri" pitchFamily="34" charset="-120"/>
              </a:rPr>
              <a:t>"Η Αθήνα δείχνει ότι η ανθεκτικότητα μεγάλων αστικών περιοχών απαιτεί συνδυασμό σχεδιασμού, φύσης, χρηματοδότησης και θεσμικής συνέχειας."</a:t>
            </a:r>
            <a:endParaRPr lang="en-US" sz="1400" dirty="0"/>
          </a:p>
        </p:txBody>
      </p:sp>
      <p:sp>
        <p:nvSpPr>
          <p:cNvPr id="6" name="Shape 4"/>
          <p:cNvSpPr/>
          <p:nvPr/>
        </p:nvSpPr>
        <p:spPr>
          <a:xfrm>
            <a:off x="320040" y="3200400"/>
            <a:ext cx="2560320" cy="36576"/>
          </a:xfrm>
          <a:prstGeom prst="rect">
            <a:avLst/>
          </a:prstGeom>
          <a:solidFill>
            <a:srgbClr val="FFFFFF"/>
          </a:solidFill>
          <a:ln w="12700">
            <a:solidFill>
              <a:srgbClr val="FFFFFF"/>
            </a:solidFill>
            <a:prstDash val="solid"/>
          </a:ln>
        </p:spPr>
      </p:sp>
      <p:sp>
        <p:nvSpPr>
          <p:cNvPr id="7" name="Text 5"/>
          <p:cNvSpPr/>
          <p:nvPr/>
        </p:nvSpPr>
        <p:spPr>
          <a:xfrm>
            <a:off x="320040" y="3337560"/>
            <a:ext cx="3200400" cy="548640"/>
          </a:xfrm>
          <a:prstGeom prst="rect">
            <a:avLst/>
          </a:prstGeom>
          <a:noFill/>
          <a:ln/>
        </p:spPr>
        <p:txBody>
          <a:bodyPr wrap="square" rtlCol="0" anchor="ctr"/>
          <a:lstStyle/>
          <a:p>
            <a:pPr marL="0" indent="0">
              <a:buNone/>
            </a:pPr>
            <a:r>
              <a:rPr lang="en-US" sz="1000" dirty="0">
                <a:solidFill>
                  <a:srgbClr val="A8D5B8"/>
                </a:solidFill>
                <a:latin typeface="Calibri" pitchFamily="34" charset="0"/>
                <a:ea typeface="Calibri" pitchFamily="34" charset="-122"/>
                <a:cs typeface="Calibri" pitchFamily="34" charset="-120"/>
              </a:rPr>
              <a:t>Μεταπτυχιακό Πρόγραμμα</a:t>
            </a:r>
            <a:endParaRPr lang="en-US" sz="1000" dirty="0"/>
          </a:p>
          <a:p>
            <a:pPr marL="0" indent="0">
              <a:buNone/>
            </a:pPr>
            <a:r>
              <a:rPr lang="en-US" sz="1000" dirty="0">
                <a:solidFill>
                  <a:srgbClr val="A8D5B8"/>
                </a:solidFill>
                <a:latin typeface="Calibri" pitchFamily="34" charset="0"/>
                <a:ea typeface="Calibri" pitchFamily="34" charset="-122"/>
                <a:cs typeface="Calibri" pitchFamily="34" charset="-120"/>
              </a:rPr>
              <a:t>Αστική &amp; Περιφερειακή Ανθεκτικότητα</a:t>
            </a:r>
            <a:endParaRPr lang="en-US" sz="1000" dirty="0"/>
          </a:p>
        </p:txBody>
      </p:sp>
      <p:sp>
        <p:nvSpPr>
          <p:cNvPr id="8" name="Text 6"/>
          <p:cNvSpPr/>
          <p:nvPr/>
        </p:nvSpPr>
        <p:spPr>
          <a:xfrm>
            <a:off x="4297680" y="457200"/>
            <a:ext cx="7315200" cy="365760"/>
          </a:xfrm>
          <a:prstGeom prst="rect">
            <a:avLst/>
          </a:prstGeom>
          <a:noFill/>
          <a:ln/>
        </p:spPr>
        <p:txBody>
          <a:bodyPr wrap="square" rtlCol="0" anchor="ctr"/>
          <a:lstStyle/>
          <a:p>
            <a:pPr marL="0" indent="0">
              <a:buNone/>
            </a:pPr>
            <a:r>
              <a:rPr lang="en-US" sz="1800" b="1" dirty="0">
                <a:solidFill>
                  <a:srgbClr val="FFFFFF"/>
                </a:solidFill>
                <a:latin typeface="Calibri" pitchFamily="34" charset="0"/>
                <a:ea typeface="Calibri" pitchFamily="34" charset="-122"/>
                <a:cs typeface="Calibri" pitchFamily="34" charset="-120"/>
              </a:rPr>
              <a:t>Τα 5 Κλειδιά</a:t>
            </a:r>
            <a:endParaRPr lang="en-US" sz="1800" dirty="0"/>
          </a:p>
        </p:txBody>
      </p:sp>
      <p:sp>
        <p:nvSpPr>
          <p:cNvPr id="9" name="Shape 7"/>
          <p:cNvSpPr/>
          <p:nvPr/>
        </p:nvSpPr>
        <p:spPr>
          <a:xfrm>
            <a:off x="4297680" y="1005840"/>
            <a:ext cx="320040" cy="320040"/>
          </a:xfrm>
          <a:prstGeom prst="ellipse">
            <a:avLst/>
          </a:prstGeom>
          <a:solidFill>
            <a:srgbClr val="4A9B6F"/>
          </a:solidFill>
          <a:ln w="12700">
            <a:solidFill>
              <a:srgbClr val="4A9B6F"/>
            </a:solidFill>
            <a:prstDash val="solid"/>
          </a:ln>
        </p:spPr>
      </p:sp>
      <p:sp>
        <p:nvSpPr>
          <p:cNvPr id="10" name="Text 8"/>
          <p:cNvSpPr/>
          <p:nvPr/>
        </p:nvSpPr>
        <p:spPr>
          <a:xfrm>
            <a:off x="4297680" y="1005840"/>
            <a:ext cx="320040" cy="320040"/>
          </a:xfrm>
          <a:prstGeom prst="rect">
            <a:avLst/>
          </a:prstGeom>
          <a:noFill/>
          <a:ln/>
        </p:spPr>
        <p:txBody>
          <a:bodyPr wrap="square"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1</a:t>
            </a:r>
            <a:endParaRPr lang="en-US" sz="1100" dirty="0"/>
          </a:p>
        </p:txBody>
      </p:sp>
      <p:sp>
        <p:nvSpPr>
          <p:cNvPr id="11" name="Text 9"/>
          <p:cNvSpPr/>
          <p:nvPr/>
        </p:nvSpPr>
        <p:spPr>
          <a:xfrm>
            <a:off x="4709160" y="1005840"/>
            <a:ext cx="6858000" cy="594360"/>
          </a:xfrm>
          <a:prstGeom prst="rect">
            <a:avLst/>
          </a:prstGeom>
          <a:noFill/>
          <a:ln/>
        </p:spPr>
        <p:txBody>
          <a:bodyPr wrap="square" rtlCol="0" anchor="ctr"/>
          <a:lstStyle/>
          <a:p>
            <a:pPr marL="0" indent="0">
              <a:buNone/>
            </a:pPr>
            <a:r>
              <a:rPr lang="en-US" sz="1300" dirty="0">
                <a:solidFill>
                  <a:srgbClr val="FFFFFF"/>
                </a:solidFill>
                <a:latin typeface="Calibri" pitchFamily="34" charset="0"/>
                <a:ea typeface="Calibri" pitchFamily="34" charset="-122"/>
                <a:cs typeface="Calibri" pitchFamily="34" charset="-120"/>
              </a:rPr>
              <a:t>Η ανθεκτικότητα είναι συστημική — δεν λύνεται με μεμονωμένα έργα.</a:t>
            </a:r>
            <a:endParaRPr lang="en-US" sz="1300" dirty="0"/>
          </a:p>
        </p:txBody>
      </p:sp>
      <p:sp>
        <p:nvSpPr>
          <p:cNvPr id="12" name="Shape 10"/>
          <p:cNvSpPr/>
          <p:nvPr/>
        </p:nvSpPr>
        <p:spPr>
          <a:xfrm>
            <a:off x="4297680" y="1801368"/>
            <a:ext cx="320040" cy="320040"/>
          </a:xfrm>
          <a:prstGeom prst="ellipse">
            <a:avLst/>
          </a:prstGeom>
          <a:solidFill>
            <a:srgbClr val="4A9B6F"/>
          </a:solidFill>
          <a:ln w="12700">
            <a:solidFill>
              <a:srgbClr val="4A9B6F"/>
            </a:solidFill>
            <a:prstDash val="solid"/>
          </a:ln>
        </p:spPr>
      </p:sp>
      <p:sp>
        <p:nvSpPr>
          <p:cNvPr id="13" name="Text 11"/>
          <p:cNvSpPr/>
          <p:nvPr/>
        </p:nvSpPr>
        <p:spPr>
          <a:xfrm>
            <a:off x="4297680" y="1801368"/>
            <a:ext cx="320040" cy="320040"/>
          </a:xfrm>
          <a:prstGeom prst="rect">
            <a:avLst/>
          </a:prstGeom>
          <a:noFill/>
          <a:ln/>
        </p:spPr>
        <p:txBody>
          <a:bodyPr wrap="square"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2</a:t>
            </a:r>
            <a:endParaRPr lang="en-US" sz="1100" dirty="0"/>
          </a:p>
        </p:txBody>
      </p:sp>
      <p:sp>
        <p:nvSpPr>
          <p:cNvPr id="14" name="Text 12"/>
          <p:cNvSpPr/>
          <p:nvPr/>
        </p:nvSpPr>
        <p:spPr>
          <a:xfrm>
            <a:off x="4709160" y="1801368"/>
            <a:ext cx="6858000" cy="594360"/>
          </a:xfrm>
          <a:prstGeom prst="rect">
            <a:avLst/>
          </a:prstGeom>
          <a:noFill/>
          <a:ln/>
        </p:spPr>
        <p:txBody>
          <a:bodyPr wrap="square" rtlCol="0" anchor="ctr"/>
          <a:lstStyle/>
          <a:p>
            <a:pPr marL="0" indent="0">
              <a:buNone/>
            </a:pPr>
            <a:r>
              <a:rPr lang="en-US" sz="1300" dirty="0">
                <a:solidFill>
                  <a:srgbClr val="FFFFFF"/>
                </a:solidFill>
                <a:latin typeface="Calibri" pitchFamily="34" charset="0"/>
                <a:ea typeface="Calibri" pitchFamily="34" charset="-122"/>
                <a:cs typeface="Calibri" pitchFamily="34" charset="-120"/>
              </a:rPr>
              <a:t>Οι λύσεις βασισμένες στη φύση παρέχουν πολλαπλά συν-οφέλη.</a:t>
            </a:r>
            <a:endParaRPr lang="en-US" sz="1300" dirty="0"/>
          </a:p>
        </p:txBody>
      </p:sp>
      <p:sp>
        <p:nvSpPr>
          <p:cNvPr id="15" name="Shape 13"/>
          <p:cNvSpPr/>
          <p:nvPr/>
        </p:nvSpPr>
        <p:spPr>
          <a:xfrm>
            <a:off x="4297680" y="2596896"/>
            <a:ext cx="320040" cy="320040"/>
          </a:xfrm>
          <a:prstGeom prst="ellipse">
            <a:avLst/>
          </a:prstGeom>
          <a:solidFill>
            <a:srgbClr val="4A9B6F"/>
          </a:solidFill>
          <a:ln w="12700">
            <a:solidFill>
              <a:srgbClr val="4A9B6F"/>
            </a:solidFill>
            <a:prstDash val="solid"/>
          </a:ln>
        </p:spPr>
      </p:sp>
      <p:sp>
        <p:nvSpPr>
          <p:cNvPr id="16" name="Text 14"/>
          <p:cNvSpPr/>
          <p:nvPr/>
        </p:nvSpPr>
        <p:spPr>
          <a:xfrm>
            <a:off x="4297680" y="2596896"/>
            <a:ext cx="320040" cy="320040"/>
          </a:xfrm>
          <a:prstGeom prst="rect">
            <a:avLst/>
          </a:prstGeom>
          <a:noFill/>
          <a:ln/>
        </p:spPr>
        <p:txBody>
          <a:bodyPr wrap="square"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3</a:t>
            </a:r>
            <a:endParaRPr lang="en-US" sz="1100" dirty="0"/>
          </a:p>
        </p:txBody>
      </p:sp>
      <p:sp>
        <p:nvSpPr>
          <p:cNvPr id="17" name="Text 15"/>
          <p:cNvSpPr/>
          <p:nvPr/>
        </p:nvSpPr>
        <p:spPr>
          <a:xfrm>
            <a:off x="4709160" y="2596896"/>
            <a:ext cx="6858000" cy="594360"/>
          </a:xfrm>
          <a:prstGeom prst="rect">
            <a:avLst/>
          </a:prstGeom>
          <a:noFill/>
          <a:ln/>
        </p:spPr>
        <p:txBody>
          <a:bodyPr wrap="square" rtlCol="0" anchor="ctr"/>
          <a:lstStyle/>
          <a:p>
            <a:pPr marL="0" indent="0">
              <a:buNone/>
            </a:pPr>
            <a:r>
              <a:rPr lang="en-US" sz="1300" dirty="0">
                <a:solidFill>
                  <a:srgbClr val="FFFFFF"/>
                </a:solidFill>
                <a:latin typeface="Calibri" pitchFamily="34" charset="0"/>
                <a:ea typeface="Calibri" pitchFamily="34" charset="-122"/>
                <a:cs typeface="Calibri" pitchFamily="34" charset="-120"/>
              </a:rPr>
              <a:t>Η χρηματοδότηση ακολουθεί τη θεσμική ωριμότητα — απαιτείται ικανότητα.</a:t>
            </a:r>
            <a:endParaRPr lang="en-US" sz="1300" dirty="0"/>
          </a:p>
        </p:txBody>
      </p:sp>
      <p:sp>
        <p:nvSpPr>
          <p:cNvPr id="18" name="Shape 16"/>
          <p:cNvSpPr/>
          <p:nvPr/>
        </p:nvSpPr>
        <p:spPr>
          <a:xfrm>
            <a:off x="4297680" y="3392424"/>
            <a:ext cx="320040" cy="320040"/>
          </a:xfrm>
          <a:prstGeom prst="ellipse">
            <a:avLst/>
          </a:prstGeom>
          <a:solidFill>
            <a:srgbClr val="4A9B6F"/>
          </a:solidFill>
          <a:ln w="12700">
            <a:solidFill>
              <a:srgbClr val="4A9B6F"/>
            </a:solidFill>
            <a:prstDash val="solid"/>
          </a:ln>
        </p:spPr>
      </p:sp>
      <p:sp>
        <p:nvSpPr>
          <p:cNvPr id="19" name="Text 17"/>
          <p:cNvSpPr/>
          <p:nvPr/>
        </p:nvSpPr>
        <p:spPr>
          <a:xfrm>
            <a:off x="4297680" y="3392424"/>
            <a:ext cx="320040" cy="320040"/>
          </a:xfrm>
          <a:prstGeom prst="rect">
            <a:avLst/>
          </a:prstGeom>
          <a:noFill/>
          <a:ln/>
        </p:spPr>
        <p:txBody>
          <a:bodyPr wrap="square"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4</a:t>
            </a:r>
            <a:endParaRPr lang="en-US" sz="1100" dirty="0"/>
          </a:p>
        </p:txBody>
      </p:sp>
      <p:sp>
        <p:nvSpPr>
          <p:cNvPr id="20" name="Text 18"/>
          <p:cNvSpPr/>
          <p:nvPr/>
        </p:nvSpPr>
        <p:spPr>
          <a:xfrm>
            <a:off x="4709160" y="3392424"/>
            <a:ext cx="6858000" cy="594360"/>
          </a:xfrm>
          <a:prstGeom prst="rect">
            <a:avLst/>
          </a:prstGeom>
          <a:noFill/>
          <a:ln/>
        </p:spPr>
        <p:txBody>
          <a:bodyPr wrap="square" rtlCol="0" anchor="ctr"/>
          <a:lstStyle/>
          <a:p>
            <a:pPr marL="0" indent="0">
              <a:buNone/>
            </a:pPr>
            <a:r>
              <a:rPr lang="en-US" sz="1300" dirty="0">
                <a:solidFill>
                  <a:srgbClr val="FFFFFF"/>
                </a:solidFill>
                <a:latin typeface="Calibri" pitchFamily="34" charset="0"/>
                <a:ea typeface="Calibri" pitchFamily="34" charset="-122"/>
                <a:cs typeface="Calibri" pitchFamily="34" charset="-120"/>
              </a:rPr>
              <a:t>Κοινωνική δικαιοσύνη και ανθεκτικότητα είναι αδιαχώριστα.</a:t>
            </a:r>
            <a:endParaRPr lang="en-US" sz="1300" dirty="0"/>
          </a:p>
        </p:txBody>
      </p:sp>
      <p:sp>
        <p:nvSpPr>
          <p:cNvPr id="21" name="Shape 19"/>
          <p:cNvSpPr/>
          <p:nvPr/>
        </p:nvSpPr>
        <p:spPr>
          <a:xfrm>
            <a:off x="4297680" y="4187952"/>
            <a:ext cx="320040" cy="320040"/>
          </a:xfrm>
          <a:prstGeom prst="ellipse">
            <a:avLst/>
          </a:prstGeom>
          <a:solidFill>
            <a:srgbClr val="4A9B6F"/>
          </a:solidFill>
          <a:ln w="12700">
            <a:solidFill>
              <a:srgbClr val="4A9B6F"/>
            </a:solidFill>
            <a:prstDash val="solid"/>
          </a:ln>
        </p:spPr>
      </p:sp>
      <p:sp>
        <p:nvSpPr>
          <p:cNvPr id="22" name="Text 20"/>
          <p:cNvSpPr/>
          <p:nvPr/>
        </p:nvSpPr>
        <p:spPr>
          <a:xfrm>
            <a:off x="4297680" y="4187952"/>
            <a:ext cx="320040" cy="320040"/>
          </a:xfrm>
          <a:prstGeom prst="rect">
            <a:avLst/>
          </a:prstGeom>
          <a:noFill/>
          <a:ln/>
        </p:spPr>
        <p:txBody>
          <a:bodyPr wrap="square"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5</a:t>
            </a:r>
            <a:endParaRPr lang="en-US" sz="1100" dirty="0"/>
          </a:p>
        </p:txBody>
      </p:sp>
      <p:sp>
        <p:nvSpPr>
          <p:cNvPr id="23" name="Text 21"/>
          <p:cNvSpPr/>
          <p:nvPr/>
        </p:nvSpPr>
        <p:spPr>
          <a:xfrm>
            <a:off x="4709160" y="4187952"/>
            <a:ext cx="6858000" cy="594360"/>
          </a:xfrm>
          <a:prstGeom prst="rect">
            <a:avLst/>
          </a:prstGeom>
          <a:noFill/>
          <a:ln/>
        </p:spPr>
        <p:txBody>
          <a:bodyPr wrap="square" rtlCol="0" anchor="ctr"/>
          <a:lstStyle/>
          <a:p>
            <a:pPr marL="0" indent="0">
              <a:buNone/>
            </a:pPr>
            <a:r>
              <a:rPr lang="en-US" sz="1300" dirty="0">
                <a:solidFill>
                  <a:srgbClr val="FFFFFF"/>
                </a:solidFill>
                <a:latin typeface="Calibri" pitchFamily="34" charset="0"/>
                <a:ea typeface="Calibri" pitchFamily="34" charset="-122"/>
                <a:cs typeface="Calibri" pitchFamily="34" charset="-120"/>
              </a:rPr>
              <a:t>Μακροχρόνια δέσμευση, όχι αποσπασματικές παρεμβάσεις.</a:t>
            </a:r>
            <a:endParaRPr lang="en-US" sz="1300" dirty="0"/>
          </a:p>
        </p:txBody>
      </p:sp>
      <p:sp>
        <p:nvSpPr>
          <p:cNvPr id="24" name="Text 22"/>
          <p:cNvSpPr/>
          <p:nvPr/>
        </p:nvSpPr>
        <p:spPr>
          <a:xfrm>
            <a:off x="4297680" y="5074920"/>
            <a:ext cx="7315200" cy="274320"/>
          </a:xfrm>
          <a:prstGeom prst="rect">
            <a:avLst/>
          </a:prstGeom>
          <a:noFill/>
          <a:ln/>
        </p:spPr>
        <p:txBody>
          <a:bodyPr wrap="square" rtlCol="0" anchor="ctr"/>
          <a:lstStyle/>
          <a:p>
            <a:pPr marL="0" indent="0">
              <a:buNone/>
            </a:pPr>
            <a:r>
              <a:rPr lang="en-US" sz="900" dirty="0">
                <a:solidFill>
                  <a:srgbClr val="5A5A5A"/>
                </a:solidFill>
                <a:latin typeface="Calibri" pitchFamily="34" charset="0"/>
                <a:ea typeface="Calibri" pitchFamily="34" charset="-122"/>
                <a:cs typeface="Calibri" pitchFamily="34" charset="-120"/>
              </a:rPr>
              <a:t>Βασικές Πηγές: </a:t>
            </a:r>
            <a:r>
              <a:rPr lang="en-US" sz="900" u="sng" dirty="0">
                <a:solidFill>
                  <a:srgbClr val="5A5A5A"/>
                </a:solidFill>
                <a:latin typeface="Calibri" pitchFamily="34" charset="0"/>
                <a:ea typeface="Calibri" pitchFamily="34" charset="-122"/>
                <a:cs typeface="Calibri" pitchFamily="34" charset="-120"/>
                <a:hlinkClick r:id="rId3">
                  <a:extLst>
                    <a:ext uri="{A12FA001-AC4F-418D-AE19-62706E023703}">
                      <ahyp:hlinkClr xmlns:ahyp="http://schemas.microsoft.com/office/drawing/2018/hyperlinkcolor" val="tx"/>
                    </a:ext>
                  </a:extLst>
                </a:hlinkClick>
              </a:rPr>
              <a:t>Στρατηγική Αθήνας 2030</a:t>
            </a:r>
            <a:r>
              <a:rPr lang="en-US" sz="900" dirty="0">
                <a:solidFill>
                  <a:srgbClr val="5A5A5A"/>
                </a:solidFill>
                <a:latin typeface="Calibri" pitchFamily="34" charset="0"/>
                <a:ea typeface="Calibri" pitchFamily="34" charset="-122"/>
                <a:cs typeface="Calibri" pitchFamily="34" charset="-120"/>
              </a:rPr>
              <a:t> | </a:t>
            </a:r>
            <a:r>
              <a:rPr lang="en-US" sz="900" u="sng" dirty="0">
                <a:solidFill>
                  <a:srgbClr val="5A5A5A"/>
                </a:solidFill>
                <a:latin typeface="Calibri" pitchFamily="34" charset="0"/>
                <a:ea typeface="Calibri" pitchFamily="34" charset="-122"/>
                <a:cs typeface="Calibri" pitchFamily="34" charset="-120"/>
                <a:hlinkClick r:id="rId4">
                  <a:extLst>
                    <a:ext uri="{A12FA001-AC4F-418D-AE19-62706E023703}">
                      <ahyp:hlinkClr xmlns:ahyp="http://schemas.microsoft.com/office/drawing/2018/hyperlinkcolor" val="tx"/>
                    </a:ext>
                  </a:extLst>
                </a:hlinkClick>
              </a:rPr>
              <a:t>EIB Athens</a:t>
            </a:r>
            <a:r>
              <a:rPr lang="en-US" sz="900" dirty="0">
                <a:solidFill>
                  <a:srgbClr val="5A5A5A"/>
                </a:solidFill>
                <a:latin typeface="Calibri" pitchFamily="34" charset="0"/>
                <a:ea typeface="Calibri" pitchFamily="34" charset="-122"/>
                <a:cs typeface="Calibri" pitchFamily="34" charset="-120"/>
              </a:rPr>
              <a:t> | </a:t>
            </a:r>
            <a:r>
              <a:rPr lang="en-US" sz="900" u="sng" dirty="0">
                <a:solidFill>
                  <a:srgbClr val="5A5A5A"/>
                </a:solidFill>
                <a:latin typeface="Calibri" pitchFamily="34" charset="0"/>
                <a:ea typeface="Calibri" pitchFamily="34" charset="-122"/>
                <a:cs typeface="Calibri" pitchFamily="34" charset="-120"/>
                <a:hlinkClick r:id="rId5">
                  <a:extLst>
                    <a:ext uri="{A12FA001-AC4F-418D-AE19-62706E023703}">
                      <ahyp:hlinkClr xmlns:ahyp="http://schemas.microsoft.com/office/drawing/2018/hyperlinkcolor" val="tx"/>
                    </a:ext>
                  </a:extLst>
                </a:hlinkClick>
              </a:rPr>
              <a:t>NCFF Athens</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Shape 0"/>
          <p:cNvSpPr/>
          <p:nvPr/>
        </p:nvSpPr>
        <p:spPr>
          <a:xfrm>
            <a:off x="0" y="0"/>
            <a:ext cx="12192000" cy="6858000"/>
          </a:xfrm>
          <a:prstGeom prst="rect">
            <a:avLst/>
          </a:prstGeom>
          <a:solidFill>
            <a:srgbClr val="F7F6F2"/>
          </a:solidFill>
          <a:ln w="12700">
            <a:solidFill>
              <a:srgbClr val="F7F6F2"/>
            </a:solidFill>
            <a:prstDash val="solid"/>
          </a:ln>
        </p:spPr>
      </p:sp>
      <p:sp>
        <p:nvSpPr>
          <p:cNvPr id="3" name="Text 1"/>
          <p:cNvSpPr/>
          <p:nvPr/>
        </p:nvSpPr>
        <p:spPr>
          <a:xfrm>
            <a:off x="411480" y="274320"/>
            <a:ext cx="11064240" cy="685800"/>
          </a:xfrm>
          <a:prstGeom prst="rect">
            <a:avLst/>
          </a:prstGeom>
          <a:noFill/>
          <a:ln/>
        </p:spPr>
        <p:txBody>
          <a:bodyPr wrap="square" rtlCol="0" anchor="ctr"/>
          <a:lstStyle/>
          <a:p>
            <a:pPr marL="0" indent="0">
              <a:buNone/>
            </a:pPr>
            <a:r>
              <a:rPr lang="en-US" sz="2800" b="1" dirty="0">
                <a:solidFill>
                  <a:srgbClr val="2C6E49"/>
                </a:solidFill>
                <a:latin typeface="Calibri" pitchFamily="34" charset="0"/>
                <a:ea typeface="Calibri" pitchFamily="34" charset="-122"/>
                <a:cs typeface="Calibri" pitchFamily="34" charset="-120"/>
              </a:rPr>
              <a:t>Τι είναι η Ανθεκτική Πόλη;</a:t>
            </a:r>
            <a:endParaRPr lang="en-US" sz="2800" dirty="0"/>
          </a:p>
        </p:txBody>
      </p:sp>
      <p:sp>
        <p:nvSpPr>
          <p:cNvPr id="4" name="Text 2"/>
          <p:cNvSpPr/>
          <p:nvPr/>
        </p:nvSpPr>
        <p:spPr>
          <a:xfrm>
            <a:off x="411480" y="1143000"/>
            <a:ext cx="11064240" cy="320040"/>
          </a:xfrm>
          <a:prstGeom prst="rect">
            <a:avLst/>
          </a:prstGeom>
          <a:noFill/>
          <a:ln/>
        </p:spPr>
        <p:txBody>
          <a:bodyPr wrap="square" rtlCol="0" anchor="ctr"/>
          <a:lstStyle/>
          <a:p>
            <a:pPr marL="0" indent="0">
              <a:buNone/>
            </a:pPr>
            <a:r>
              <a:rPr lang="en-US" sz="1200" b="1" dirty="0">
                <a:solidFill>
                  <a:srgbClr val="2C6E49"/>
                </a:solidFill>
                <a:latin typeface="Calibri" pitchFamily="34" charset="0"/>
                <a:ea typeface="Calibri" pitchFamily="34" charset="-122"/>
                <a:cs typeface="Calibri" pitchFamily="34" charset="-120"/>
              </a:rPr>
              <a:t>Ορισμός (Arup / Rockefeller Foundation, 2014)</a:t>
            </a:r>
            <a:endParaRPr lang="en-US" sz="1200" dirty="0"/>
          </a:p>
        </p:txBody>
      </p:sp>
      <p:sp>
        <p:nvSpPr>
          <p:cNvPr id="5" name="Shape 3"/>
          <p:cNvSpPr/>
          <p:nvPr/>
        </p:nvSpPr>
        <p:spPr>
          <a:xfrm>
            <a:off x="411480" y="1463040"/>
            <a:ext cx="11064240" cy="914400"/>
          </a:xfrm>
          <a:prstGeom prst="roundRect">
            <a:avLst>
              <a:gd name="adj" fmla="val 10000"/>
            </a:avLst>
          </a:prstGeom>
          <a:solidFill>
            <a:srgbClr val="E8F5EE"/>
          </a:solidFill>
          <a:ln w="12700">
            <a:solidFill>
              <a:srgbClr val="C8D8C8"/>
            </a:solidFill>
            <a:prstDash val="solid"/>
          </a:ln>
        </p:spPr>
      </p:sp>
      <p:sp>
        <p:nvSpPr>
          <p:cNvPr id="6" name="Text 4"/>
          <p:cNvSpPr/>
          <p:nvPr/>
        </p:nvSpPr>
        <p:spPr>
          <a:xfrm>
            <a:off x="594360" y="1536192"/>
            <a:ext cx="10698480" cy="777240"/>
          </a:xfrm>
          <a:prstGeom prst="rect">
            <a:avLst/>
          </a:prstGeom>
          <a:noFill/>
          <a:ln/>
        </p:spPr>
        <p:txBody>
          <a:bodyPr wrap="square" rtlCol="0" anchor="ctr"/>
          <a:lstStyle/>
          <a:p>
            <a:pPr marL="0" indent="0">
              <a:buNone/>
            </a:pPr>
            <a:r>
              <a:rPr lang="en-US" sz="1300" i="1" dirty="0">
                <a:solidFill>
                  <a:srgbClr val="1C1C1C"/>
                </a:solidFill>
                <a:latin typeface="Calibri" pitchFamily="34" charset="0"/>
                <a:ea typeface="Calibri" pitchFamily="34" charset="-122"/>
                <a:cs typeface="Calibri" pitchFamily="34" charset="-120"/>
              </a:rPr>
              <a:t>"Αστική ανθεκτικότητα είναι η ικανότητα κατοίκων, κοινοτήτων, θεσμών, επιχειρήσεων</a:t>
            </a:r>
            <a:endParaRPr lang="en-US" sz="1300" dirty="0"/>
          </a:p>
          <a:p>
            <a:pPr marL="0" indent="0">
              <a:buNone/>
            </a:pPr>
            <a:r>
              <a:rPr lang="en-US" sz="1300" i="1" dirty="0">
                <a:solidFill>
                  <a:srgbClr val="1C1C1C"/>
                </a:solidFill>
                <a:latin typeface="Calibri" pitchFamily="34" charset="0"/>
                <a:ea typeface="Calibri" pitchFamily="34" charset="-122"/>
                <a:cs typeface="Calibri" pitchFamily="34" charset="-120"/>
              </a:rPr>
              <a:t>και δομών μιας πόλης να επιβιώνουν, να προσαρμόζονται και να εξελίσσονται</a:t>
            </a:r>
            <a:endParaRPr lang="en-US" sz="1300" dirty="0"/>
          </a:p>
          <a:p>
            <a:pPr marL="0" indent="0">
              <a:buNone/>
            </a:pPr>
            <a:r>
              <a:rPr lang="en-US" sz="1300" i="1" dirty="0">
                <a:solidFill>
                  <a:srgbClr val="1C1C1C"/>
                </a:solidFill>
                <a:latin typeface="Calibri" pitchFamily="34" charset="0"/>
                <a:ea typeface="Calibri" pitchFamily="34" charset="-122"/>
                <a:cs typeface="Calibri" pitchFamily="34" charset="-120"/>
              </a:rPr>
              <a:t>ανεξάρτητα από τις χρόνιες πιέσεις και τις καταστάσεις έκτακτης ανάγκης."</a:t>
            </a:r>
            <a:endParaRPr lang="en-US" sz="1300" dirty="0"/>
          </a:p>
        </p:txBody>
      </p:sp>
      <p:sp>
        <p:nvSpPr>
          <p:cNvPr id="7" name="Shape 5"/>
          <p:cNvSpPr/>
          <p:nvPr/>
        </p:nvSpPr>
        <p:spPr>
          <a:xfrm>
            <a:off x="411480" y="2487168"/>
            <a:ext cx="2651760" cy="2377440"/>
          </a:xfrm>
          <a:prstGeom prst="roundRect">
            <a:avLst>
              <a:gd name="adj" fmla="val 4615"/>
            </a:avLst>
          </a:prstGeom>
          <a:solidFill>
            <a:srgbClr val="E8F5EE"/>
          </a:solidFill>
          <a:ln w="12700">
            <a:solidFill>
              <a:srgbClr val="C8D8C8"/>
            </a:solidFill>
            <a:prstDash val="solid"/>
          </a:ln>
        </p:spPr>
      </p:sp>
      <p:sp>
        <p:nvSpPr>
          <p:cNvPr id="8" name="Text 6"/>
          <p:cNvSpPr/>
          <p:nvPr/>
        </p:nvSpPr>
        <p:spPr>
          <a:xfrm>
            <a:off x="548640" y="2596896"/>
            <a:ext cx="2377440" cy="347472"/>
          </a:xfrm>
          <a:prstGeom prst="rect">
            <a:avLst/>
          </a:prstGeom>
          <a:noFill/>
          <a:ln/>
        </p:spPr>
        <p:txBody>
          <a:bodyPr wrap="square" rtlCol="0" anchor="ctr"/>
          <a:lstStyle/>
          <a:p>
            <a:pPr marL="0" indent="0">
              <a:buNone/>
            </a:pPr>
            <a:r>
              <a:rPr lang="en-US" sz="1300" b="1" dirty="0">
                <a:solidFill>
                  <a:srgbClr val="2C6E49"/>
                </a:solidFill>
                <a:latin typeface="Calibri" pitchFamily="34" charset="0"/>
                <a:ea typeface="Calibri" pitchFamily="34" charset="-122"/>
                <a:cs typeface="Calibri" pitchFamily="34" charset="-120"/>
              </a:rPr>
              <a:t>Ανακλαστικότητα</a:t>
            </a:r>
            <a:endParaRPr lang="en-US" sz="1300" dirty="0"/>
          </a:p>
        </p:txBody>
      </p:sp>
      <p:sp>
        <p:nvSpPr>
          <p:cNvPr id="9" name="Text 7"/>
          <p:cNvSpPr/>
          <p:nvPr/>
        </p:nvSpPr>
        <p:spPr>
          <a:xfrm>
            <a:off x="548640" y="2990088"/>
            <a:ext cx="2377440" cy="1737360"/>
          </a:xfrm>
          <a:prstGeom prst="rect">
            <a:avLst/>
          </a:prstGeom>
          <a:noFill/>
          <a:ln/>
        </p:spPr>
        <p:txBody>
          <a:bodyPr wrap="square" rtlCol="0" anchor="t"/>
          <a:lstStyle/>
          <a:p>
            <a:pPr marL="0" indent="0">
              <a:buNone/>
            </a:pPr>
            <a:r>
              <a:rPr lang="en-US" sz="1200" dirty="0">
                <a:solidFill>
                  <a:srgbClr val="1C1C1C"/>
                </a:solidFill>
                <a:latin typeface="Calibri" pitchFamily="34" charset="0"/>
                <a:ea typeface="Calibri" pitchFamily="34" charset="-122"/>
                <a:cs typeface="Calibri" pitchFamily="34" charset="-120"/>
              </a:rPr>
              <a:t>Ικανότητα ταχύτατης ανάκαμψης μετά από κρίση. Ταχεία αποκατάσταση λειτουργιών.</a:t>
            </a:r>
            <a:endParaRPr lang="en-US" sz="1200" dirty="0"/>
          </a:p>
        </p:txBody>
      </p:sp>
      <p:sp>
        <p:nvSpPr>
          <p:cNvPr id="10" name="Shape 8"/>
          <p:cNvSpPr/>
          <p:nvPr/>
        </p:nvSpPr>
        <p:spPr>
          <a:xfrm>
            <a:off x="3246120" y="2487168"/>
            <a:ext cx="2651760" cy="2377440"/>
          </a:xfrm>
          <a:prstGeom prst="roundRect">
            <a:avLst>
              <a:gd name="adj" fmla="val 4615"/>
            </a:avLst>
          </a:prstGeom>
          <a:solidFill>
            <a:srgbClr val="E8F5EE"/>
          </a:solidFill>
          <a:ln w="12700">
            <a:solidFill>
              <a:srgbClr val="C8D8C8"/>
            </a:solidFill>
            <a:prstDash val="solid"/>
          </a:ln>
        </p:spPr>
      </p:sp>
      <p:sp>
        <p:nvSpPr>
          <p:cNvPr id="11" name="Text 9"/>
          <p:cNvSpPr/>
          <p:nvPr/>
        </p:nvSpPr>
        <p:spPr>
          <a:xfrm>
            <a:off x="3383280" y="2596896"/>
            <a:ext cx="2377440" cy="347472"/>
          </a:xfrm>
          <a:prstGeom prst="rect">
            <a:avLst/>
          </a:prstGeom>
          <a:noFill/>
          <a:ln/>
        </p:spPr>
        <p:txBody>
          <a:bodyPr wrap="square" rtlCol="0" anchor="ctr"/>
          <a:lstStyle/>
          <a:p>
            <a:pPr marL="0" indent="0">
              <a:buNone/>
            </a:pPr>
            <a:r>
              <a:rPr lang="en-US" sz="1300" b="1" dirty="0">
                <a:solidFill>
                  <a:srgbClr val="2C6E49"/>
                </a:solidFill>
                <a:latin typeface="Calibri" pitchFamily="34" charset="0"/>
                <a:ea typeface="Calibri" pitchFamily="34" charset="-122"/>
                <a:cs typeface="Calibri" pitchFamily="34" charset="-120"/>
              </a:rPr>
              <a:t>Προσαρμοστικότητα</a:t>
            </a:r>
            <a:endParaRPr lang="en-US" sz="1300" dirty="0"/>
          </a:p>
        </p:txBody>
      </p:sp>
      <p:sp>
        <p:nvSpPr>
          <p:cNvPr id="12" name="Text 10"/>
          <p:cNvSpPr/>
          <p:nvPr/>
        </p:nvSpPr>
        <p:spPr>
          <a:xfrm>
            <a:off x="3383280" y="2990088"/>
            <a:ext cx="2377440" cy="1737360"/>
          </a:xfrm>
          <a:prstGeom prst="rect">
            <a:avLst/>
          </a:prstGeom>
          <a:noFill/>
          <a:ln/>
        </p:spPr>
        <p:txBody>
          <a:bodyPr wrap="square" rtlCol="0" anchor="t"/>
          <a:lstStyle/>
          <a:p>
            <a:pPr marL="0" indent="0">
              <a:buNone/>
            </a:pPr>
            <a:r>
              <a:rPr lang="en-US" sz="1200" dirty="0">
                <a:solidFill>
                  <a:srgbClr val="1C1C1C"/>
                </a:solidFill>
                <a:latin typeface="Calibri" pitchFamily="34" charset="0"/>
                <a:ea typeface="Calibri" pitchFamily="34" charset="-122"/>
                <a:cs typeface="Calibri" pitchFamily="34" charset="-120"/>
              </a:rPr>
              <a:t>Δυνατότητα μάθησης και αναπροσαρμογής στρατηγικής βάσει νέων πληροφοριών.</a:t>
            </a:r>
            <a:endParaRPr lang="en-US" sz="1200" dirty="0"/>
          </a:p>
        </p:txBody>
      </p:sp>
      <p:sp>
        <p:nvSpPr>
          <p:cNvPr id="13" name="Shape 11"/>
          <p:cNvSpPr/>
          <p:nvPr/>
        </p:nvSpPr>
        <p:spPr>
          <a:xfrm>
            <a:off x="6080760" y="2487168"/>
            <a:ext cx="2651760" cy="2377440"/>
          </a:xfrm>
          <a:prstGeom prst="roundRect">
            <a:avLst>
              <a:gd name="adj" fmla="val 4615"/>
            </a:avLst>
          </a:prstGeom>
          <a:solidFill>
            <a:srgbClr val="E8F5EE"/>
          </a:solidFill>
          <a:ln w="12700">
            <a:solidFill>
              <a:srgbClr val="C8D8C8"/>
            </a:solidFill>
            <a:prstDash val="solid"/>
          </a:ln>
        </p:spPr>
      </p:sp>
      <p:sp>
        <p:nvSpPr>
          <p:cNvPr id="14" name="Text 12"/>
          <p:cNvSpPr/>
          <p:nvPr/>
        </p:nvSpPr>
        <p:spPr>
          <a:xfrm>
            <a:off x="6217920" y="2596896"/>
            <a:ext cx="2377440" cy="347472"/>
          </a:xfrm>
          <a:prstGeom prst="rect">
            <a:avLst/>
          </a:prstGeom>
          <a:noFill/>
          <a:ln/>
        </p:spPr>
        <p:txBody>
          <a:bodyPr wrap="square" rtlCol="0" anchor="ctr"/>
          <a:lstStyle/>
          <a:p>
            <a:pPr marL="0" indent="0">
              <a:buNone/>
            </a:pPr>
            <a:r>
              <a:rPr lang="en-US" sz="1300" b="1" dirty="0">
                <a:solidFill>
                  <a:srgbClr val="2C6E49"/>
                </a:solidFill>
                <a:latin typeface="Calibri" pitchFamily="34" charset="0"/>
                <a:ea typeface="Calibri" pitchFamily="34" charset="-122"/>
                <a:cs typeface="Calibri" pitchFamily="34" charset="-120"/>
              </a:rPr>
              <a:t>Μετασχηματιστικότητα</a:t>
            </a:r>
            <a:endParaRPr lang="en-US" sz="1300" dirty="0"/>
          </a:p>
        </p:txBody>
      </p:sp>
      <p:sp>
        <p:nvSpPr>
          <p:cNvPr id="15" name="Text 13"/>
          <p:cNvSpPr/>
          <p:nvPr/>
        </p:nvSpPr>
        <p:spPr>
          <a:xfrm>
            <a:off x="6217920" y="2990088"/>
            <a:ext cx="2377440" cy="1737360"/>
          </a:xfrm>
          <a:prstGeom prst="rect">
            <a:avLst/>
          </a:prstGeom>
          <a:noFill/>
          <a:ln/>
        </p:spPr>
        <p:txBody>
          <a:bodyPr wrap="square" rtlCol="0" anchor="t"/>
          <a:lstStyle/>
          <a:p>
            <a:pPr marL="0" indent="0">
              <a:buNone/>
            </a:pPr>
            <a:r>
              <a:rPr lang="en-US" sz="1200" dirty="0">
                <a:solidFill>
                  <a:srgbClr val="1C1C1C"/>
                </a:solidFill>
                <a:latin typeface="Calibri" pitchFamily="34" charset="0"/>
                <a:ea typeface="Calibri" pitchFamily="34" charset="-122"/>
                <a:cs typeface="Calibri" pitchFamily="34" charset="-120"/>
              </a:rPr>
              <a:t>Ριζική αλλαγή συστημάτων ή δομών όταν το υπάρχον μοντέλο δεν είναι βιώσιμο.</a:t>
            </a:r>
            <a:endParaRPr lang="en-US" sz="1200" dirty="0"/>
          </a:p>
        </p:txBody>
      </p:sp>
      <p:sp>
        <p:nvSpPr>
          <p:cNvPr id="16" name="Shape 14"/>
          <p:cNvSpPr/>
          <p:nvPr/>
        </p:nvSpPr>
        <p:spPr>
          <a:xfrm>
            <a:off x="8915400" y="2487168"/>
            <a:ext cx="2651760" cy="2377440"/>
          </a:xfrm>
          <a:prstGeom prst="roundRect">
            <a:avLst>
              <a:gd name="adj" fmla="val 4615"/>
            </a:avLst>
          </a:prstGeom>
          <a:solidFill>
            <a:srgbClr val="E8F5EE"/>
          </a:solidFill>
          <a:ln w="12700">
            <a:solidFill>
              <a:srgbClr val="C8D8C8"/>
            </a:solidFill>
            <a:prstDash val="solid"/>
          </a:ln>
        </p:spPr>
      </p:sp>
      <p:sp>
        <p:nvSpPr>
          <p:cNvPr id="17" name="Text 15"/>
          <p:cNvSpPr/>
          <p:nvPr/>
        </p:nvSpPr>
        <p:spPr>
          <a:xfrm>
            <a:off x="9052560" y="2596896"/>
            <a:ext cx="2377440" cy="347472"/>
          </a:xfrm>
          <a:prstGeom prst="rect">
            <a:avLst/>
          </a:prstGeom>
          <a:noFill/>
          <a:ln/>
        </p:spPr>
        <p:txBody>
          <a:bodyPr wrap="square" rtlCol="0" anchor="ctr"/>
          <a:lstStyle/>
          <a:p>
            <a:pPr marL="0" indent="0">
              <a:buNone/>
            </a:pPr>
            <a:r>
              <a:rPr lang="en-US" sz="1300" b="1" dirty="0">
                <a:solidFill>
                  <a:srgbClr val="2C6E49"/>
                </a:solidFill>
                <a:latin typeface="Calibri" pitchFamily="34" charset="0"/>
                <a:ea typeface="Calibri" pitchFamily="34" charset="-122"/>
                <a:cs typeface="Calibri" pitchFamily="34" charset="-120"/>
              </a:rPr>
              <a:t>Ευρωστία</a:t>
            </a:r>
            <a:endParaRPr lang="en-US" sz="1300" dirty="0"/>
          </a:p>
        </p:txBody>
      </p:sp>
      <p:sp>
        <p:nvSpPr>
          <p:cNvPr id="18" name="Text 16"/>
          <p:cNvSpPr/>
          <p:nvPr/>
        </p:nvSpPr>
        <p:spPr>
          <a:xfrm>
            <a:off x="9052560" y="2990088"/>
            <a:ext cx="2377440" cy="1737360"/>
          </a:xfrm>
          <a:prstGeom prst="rect">
            <a:avLst/>
          </a:prstGeom>
          <a:noFill/>
          <a:ln/>
        </p:spPr>
        <p:txBody>
          <a:bodyPr wrap="square" rtlCol="0" anchor="t"/>
          <a:lstStyle/>
          <a:p>
            <a:pPr marL="0" indent="0">
              <a:buNone/>
            </a:pPr>
            <a:r>
              <a:rPr lang="en-US" sz="1200" dirty="0">
                <a:solidFill>
                  <a:srgbClr val="1C1C1C"/>
                </a:solidFill>
                <a:latin typeface="Calibri" pitchFamily="34" charset="0"/>
                <a:ea typeface="Calibri" pitchFamily="34" charset="-122"/>
                <a:cs typeface="Calibri" pitchFamily="34" charset="-120"/>
              </a:rPr>
              <a:t>Συστήματα που αντέχουν εύλογες πιέσεις χωρίς να αστοχούν καταστροφικά.</a:t>
            </a:r>
            <a:endParaRPr lang="en-US" sz="1200" dirty="0"/>
          </a:p>
        </p:txBody>
      </p:sp>
      <p:sp>
        <p:nvSpPr>
          <p:cNvPr id="19" name="Text 17"/>
          <p:cNvSpPr/>
          <p:nvPr/>
        </p:nvSpPr>
        <p:spPr>
          <a:xfrm>
            <a:off x="411480" y="5212080"/>
            <a:ext cx="6858000" cy="256032"/>
          </a:xfrm>
          <a:prstGeom prst="rect">
            <a:avLst/>
          </a:prstGeom>
          <a:noFill/>
          <a:ln/>
        </p:spPr>
        <p:txBody>
          <a:bodyPr wrap="square" rtlCol="0" anchor="ctr"/>
          <a:lstStyle/>
          <a:p>
            <a:pPr marL="0" indent="0">
              <a:buNone/>
            </a:pPr>
            <a:r>
              <a:rPr lang="en-US" sz="900" i="1" dirty="0">
                <a:solidFill>
                  <a:srgbClr val="5A5A5A"/>
                </a:solidFill>
                <a:latin typeface="Calibri" pitchFamily="34" charset="0"/>
                <a:ea typeface="Calibri" pitchFamily="34" charset="-122"/>
                <a:cs typeface="Calibri" pitchFamily="34" charset="-120"/>
              </a:rPr>
              <a:t>Μεταπτυχιακό Πρόγραμμα — Αστική &amp; Περιφερειακή Ανθεκτικότητα</a:t>
            </a:r>
            <a:endParaRPr lang="en-US" sz="900" dirty="0"/>
          </a:p>
        </p:txBody>
      </p:sp>
      <p:sp>
        <p:nvSpPr>
          <p:cNvPr id="20" name="Text 18"/>
          <p:cNvSpPr/>
          <p:nvPr/>
        </p:nvSpPr>
        <p:spPr>
          <a:xfrm>
            <a:off x="7360920" y="5212080"/>
            <a:ext cx="4069080" cy="256032"/>
          </a:xfrm>
          <a:prstGeom prst="rect">
            <a:avLst/>
          </a:prstGeom>
          <a:noFill/>
          <a:ln/>
        </p:spPr>
        <p:txBody>
          <a:bodyPr wrap="square" rtlCol="0" anchor="ctr"/>
          <a:lstStyle/>
          <a:p>
            <a:pPr marL="0" indent="0" algn="r">
              <a:buNone/>
            </a:pPr>
            <a:r>
              <a:rPr lang="en-US" sz="900" dirty="0">
                <a:solidFill>
                  <a:srgbClr val="5A5A5A"/>
                </a:solidFill>
                <a:latin typeface="Calibri" pitchFamily="34" charset="0"/>
                <a:ea typeface="Calibri" pitchFamily="34" charset="-122"/>
                <a:cs typeface="Calibri" pitchFamily="34" charset="-120"/>
              </a:rPr>
              <a:t>Πηγή: </a:t>
            </a:r>
            <a:r>
              <a:rPr lang="en-US" sz="900" u="sng" dirty="0">
                <a:solidFill>
                  <a:srgbClr val="5A5A5A"/>
                </a:solidFill>
                <a:latin typeface="Calibri" pitchFamily="34" charset="0"/>
                <a:ea typeface="Calibri" pitchFamily="34" charset="-122"/>
                <a:cs typeface="Calibri" pitchFamily="34" charset="-120"/>
                <a:hlinkClick r:id="rId3">
                  <a:extLst>
                    <a:ext uri="{A12FA001-AC4F-418D-AE19-62706E023703}">
                      <ahyp:hlinkClr xmlns:ahyp="http://schemas.microsoft.com/office/drawing/2018/hyperlinkcolor" val="tx"/>
                    </a:ext>
                  </a:extLst>
                </a:hlinkClick>
              </a:rPr>
              <a:t>Rockefeller Foundation / 100RC</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Shape 0"/>
          <p:cNvSpPr/>
          <p:nvPr/>
        </p:nvSpPr>
        <p:spPr>
          <a:xfrm>
            <a:off x="0" y="0"/>
            <a:ext cx="12192000" cy="6858000"/>
          </a:xfrm>
          <a:prstGeom prst="rect">
            <a:avLst/>
          </a:prstGeom>
          <a:solidFill>
            <a:srgbClr val="F7F6F2"/>
          </a:solidFill>
          <a:ln w="12700">
            <a:solidFill>
              <a:srgbClr val="F7F6F2"/>
            </a:solidFill>
            <a:prstDash val="solid"/>
          </a:ln>
        </p:spPr>
      </p:sp>
      <p:sp>
        <p:nvSpPr>
          <p:cNvPr id="3" name="Text 1"/>
          <p:cNvSpPr/>
          <p:nvPr/>
        </p:nvSpPr>
        <p:spPr>
          <a:xfrm>
            <a:off x="411480" y="274320"/>
            <a:ext cx="11064240" cy="685800"/>
          </a:xfrm>
          <a:prstGeom prst="rect">
            <a:avLst/>
          </a:prstGeom>
          <a:noFill/>
          <a:ln/>
        </p:spPr>
        <p:txBody>
          <a:bodyPr wrap="square" rtlCol="0" anchor="ctr"/>
          <a:lstStyle/>
          <a:p>
            <a:pPr marL="0" indent="0">
              <a:buNone/>
            </a:pPr>
            <a:r>
              <a:rPr lang="el-GR" sz="2800" b="1" dirty="0">
                <a:solidFill>
                  <a:srgbClr val="2C6E49"/>
                </a:solidFill>
                <a:latin typeface="Calibri" pitchFamily="34" charset="0"/>
                <a:ea typeface="Calibri" pitchFamily="34" charset="-122"/>
                <a:cs typeface="Calibri" pitchFamily="34" charset="-120"/>
              </a:rPr>
              <a:t>Χρόνιες πιέσεις και αιφνίδιες κρίσεις</a:t>
            </a:r>
            <a:endParaRPr lang="en-US" sz="2800" dirty="0"/>
          </a:p>
        </p:txBody>
      </p:sp>
      <p:sp>
        <p:nvSpPr>
          <p:cNvPr id="4" name="Shape 2"/>
          <p:cNvSpPr/>
          <p:nvPr/>
        </p:nvSpPr>
        <p:spPr>
          <a:xfrm>
            <a:off x="411480" y="1143000"/>
            <a:ext cx="5394960" cy="3886200"/>
          </a:xfrm>
          <a:prstGeom prst="roundRect">
            <a:avLst>
              <a:gd name="adj" fmla="val 2824"/>
            </a:avLst>
          </a:prstGeom>
          <a:solidFill>
            <a:srgbClr val="E8F5EE"/>
          </a:solidFill>
          <a:ln w="12700">
            <a:solidFill>
              <a:srgbClr val="C8D8C8"/>
            </a:solidFill>
            <a:prstDash val="solid"/>
          </a:ln>
        </p:spPr>
      </p:sp>
      <p:sp>
        <p:nvSpPr>
          <p:cNvPr id="5" name="Text 3"/>
          <p:cNvSpPr/>
          <p:nvPr/>
        </p:nvSpPr>
        <p:spPr>
          <a:xfrm>
            <a:off x="594360" y="1234440"/>
            <a:ext cx="5029200" cy="365760"/>
          </a:xfrm>
          <a:prstGeom prst="rect">
            <a:avLst/>
          </a:prstGeom>
          <a:noFill/>
          <a:ln/>
        </p:spPr>
        <p:txBody>
          <a:bodyPr wrap="square" rtlCol="0" anchor="ctr"/>
          <a:lstStyle/>
          <a:p>
            <a:pPr marL="0" indent="0">
              <a:buNone/>
            </a:pPr>
            <a:r>
              <a:rPr lang="en-US" sz="1400" b="1" dirty="0">
                <a:solidFill>
                  <a:srgbClr val="2C6E49"/>
                </a:solidFill>
                <a:latin typeface="Arial" panose="020B0604020202020204" pitchFamily="34" charset="0"/>
                <a:ea typeface="Calibri" pitchFamily="34" charset="-122"/>
                <a:cs typeface="Arial" panose="020B0604020202020204" pitchFamily="34" charset="0"/>
              </a:rPr>
              <a:t>Χρόνιες Πιέσεις</a:t>
            </a:r>
            <a:endParaRPr lang="en-US" sz="1400" dirty="0">
              <a:latin typeface="Arial" panose="020B0604020202020204" pitchFamily="34" charset="0"/>
              <a:cs typeface="Arial" panose="020B0604020202020204" pitchFamily="34" charset="0"/>
            </a:endParaRPr>
          </a:p>
        </p:txBody>
      </p:sp>
      <p:sp>
        <p:nvSpPr>
          <p:cNvPr id="6" name="Text 4"/>
          <p:cNvSpPr/>
          <p:nvPr/>
        </p:nvSpPr>
        <p:spPr>
          <a:xfrm>
            <a:off x="594360" y="1600200"/>
            <a:ext cx="5029200" cy="320040"/>
          </a:xfrm>
          <a:prstGeom prst="rect">
            <a:avLst/>
          </a:prstGeom>
          <a:noFill/>
          <a:ln/>
        </p:spPr>
        <p:txBody>
          <a:bodyPr wrap="square" rtlCol="0" anchor="ctr"/>
          <a:lstStyle/>
          <a:p>
            <a:pPr marL="0" indent="0">
              <a:buNone/>
            </a:pPr>
            <a:r>
              <a:rPr lang="en-US" sz="1200" i="1" dirty="0">
                <a:solidFill>
                  <a:srgbClr val="5A5A5A"/>
                </a:solidFill>
                <a:latin typeface="Calibri" pitchFamily="34" charset="0"/>
                <a:ea typeface="Calibri" pitchFamily="34" charset="-122"/>
                <a:cs typeface="Calibri" pitchFamily="34" charset="-120"/>
              </a:rPr>
              <a:t>Αποδυναμώνουν τον ιστό της πόλης σε ημερήσια ή κυκλική βάση:</a:t>
            </a:r>
            <a:endParaRPr lang="en-US" sz="1200" dirty="0"/>
          </a:p>
        </p:txBody>
      </p:sp>
      <p:sp>
        <p:nvSpPr>
          <p:cNvPr id="7" name="Text 5"/>
          <p:cNvSpPr/>
          <p:nvPr/>
        </p:nvSpPr>
        <p:spPr>
          <a:xfrm>
            <a:off x="594360" y="1938528"/>
            <a:ext cx="5029200" cy="2926080"/>
          </a:xfrm>
          <a:prstGeom prst="rect">
            <a:avLst/>
          </a:prstGeom>
          <a:noFill/>
          <a:ln/>
        </p:spPr>
        <p:txBody>
          <a:bodyPr wrap="square" rtlCol="0" anchor="t"/>
          <a:lstStyle/>
          <a:p>
            <a:r>
              <a:rPr lang="en-US" sz="1200" dirty="0">
                <a:solidFill>
                  <a:srgbClr val="1C1C1C"/>
                </a:solidFill>
                <a:latin typeface="Calibri" pitchFamily="34" charset="0"/>
                <a:ea typeface="Calibri" pitchFamily="34" charset="-122"/>
                <a:cs typeface="Calibri" pitchFamily="34" charset="-120"/>
              </a:rPr>
              <a:t>Χρόνια οικονομική ύφεση — ανεργία, φτώχεια, λιτότητα
Έλλειψη εμπιστοσύνης — απουσία διαφανούς διακυβέρνησης
Προσφυγικές &amp; μεταναστευτικές ροές μεγάλης κλίμακας
Γηρασμένες υποδομές — κενά κτίρια, χωρίς συντήρηση
Κλιματική αλλαγή — καύσωνες, θερμική νησίδα, πλημμύρες
Ποιότητα αέρα &amp; ενεργειακή φτώχεια (23% Αθηναίων)
</a:t>
            </a:r>
            <a:endParaRPr lang="en-US" sz="1200" dirty="0"/>
          </a:p>
        </p:txBody>
      </p:sp>
      <p:sp>
        <p:nvSpPr>
          <p:cNvPr id="8" name="Shape 6"/>
          <p:cNvSpPr/>
          <p:nvPr/>
        </p:nvSpPr>
        <p:spPr>
          <a:xfrm>
            <a:off x="6080760" y="1143000"/>
            <a:ext cx="5394960" cy="3886200"/>
          </a:xfrm>
          <a:prstGeom prst="roundRect">
            <a:avLst>
              <a:gd name="adj" fmla="val 2824"/>
            </a:avLst>
          </a:prstGeom>
          <a:solidFill>
            <a:srgbClr val="FFF3E0"/>
          </a:solidFill>
          <a:ln w="12700">
            <a:solidFill>
              <a:srgbClr val="FFCC80"/>
            </a:solidFill>
            <a:prstDash val="solid"/>
          </a:ln>
        </p:spPr>
      </p:sp>
      <p:sp>
        <p:nvSpPr>
          <p:cNvPr id="9" name="Text 7"/>
          <p:cNvSpPr/>
          <p:nvPr/>
        </p:nvSpPr>
        <p:spPr>
          <a:xfrm>
            <a:off x="6263640" y="1234440"/>
            <a:ext cx="5029200" cy="365760"/>
          </a:xfrm>
          <a:prstGeom prst="rect">
            <a:avLst/>
          </a:prstGeom>
          <a:noFill/>
          <a:ln/>
        </p:spPr>
        <p:txBody>
          <a:bodyPr wrap="square" rtlCol="0" anchor="ctr"/>
          <a:lstStyle/>
          <a:p>
            <a:pPr marL="0" indent="0">
              <a:buNone/>
            </a:pPr>
            <a:r>
              <a:rPr lang="en-US" sz="1400" b="1" dirty="0">
                <a:solidFill>
                  <a:srgbClr val="C06000"/>
                </a:solidFill>
                <a:latin typeface="Arial" panose="020B0604020202020204" pitchFamily="34" charset="0"/>
                <a:ea typeface="Calibri" pitchFamily="34" charset="-122"/>
                <a:cs typeface="Arial" panose="020B0604020202020204" pitchFamily="34" charset="0"/>
              </a:rPr>
              <a:t>Αιφνίδιες</a:t>
            </a:r>
            <a:r>
              <a:rPr lang="en-US" sz="1400" b="1" dirty="0">
                <a:solidFill>
                  <a:srgbClr val="C06000"/>
                </a:solidFill>
                <a:latin typeface="Calibri" pitchFamily="34" charset="0"/>
                <a:ea typeface="Calibri" pitchFamily="34" charset="-122"/>
                <a:cs typeface="Calibri" pitchFamily="34" charset="-120"/>
              </a:rPr>
              <a:t> Κρίσεις</a:t>
            </a:r>
            <a:endParaRPr lang="en-US" sz="1400" dirty="0"/>
          </a:p>
        </p:txBody>
      </p:sp>
      <p:sp>
        <p:nvSpPr>
          <p:cNvPr id="10" name="Text 8"/>
          <p:cNvSpPr/>
          <p:nvPr/>
        </p:nvSpPr>
        <p:spPr>
          <a:xfrm>
            <a:off x="6263640" y="1600200"/>
            <a:ext cx="5029200" cy="320040"/>
          </a:xfrm>
          <a:prstGeom prst="rect">
            <a:avLst/>
          </a:prstGeom>
          <a:noFill/>
          <a:ln/>
        </p:spPr>
        <p:txBody>
          <a:bodyPr wrap="square" rtlCol="0" anchor="ctr"/>
          <a:lstStyle/>
          <a:p>
            <a:pPr marL="0" indent="0">
              <a:buNone/>
            </a:pPr>
            <a:r>
              <a:rPr lang="en-US" sz="1200" i="1" dirty="0">
                <a:solidFill>
                  <a:srgbClr val="5A5A5A"/>
                </a:solidFill>
                <a:latin typeface="Calibri" pitchFamily="34" charset="0"/>
                <a:ea typeface="Calibri" pitchFamily="34" charset="-122"/>
                <a:cs typeface="Calibri" pitchFamily="34" charset="-120"/>
              </a:rPr>
              <a:t>Ξαφνικά γεγονότα που απειλούν τη λειτουργία της πόλης:</a:t>
            </a:r>
            <a:endParaRPr lang="en-US" sz="1200" dirty="0"/>
          </a:p>
        </p:txBody>
      </p:sp>
      <p:sp>
        <p:nvSpPr>
          <p:cNvPr id="11" name="Text 9"/>
          <p:cNvSpPr/>
          <p:nvPr/>
        </p:nvSpPr>
        <p:spPr>
          <a:xfrm>
            <a:off x="6263640" y="1938528"/>
            <a:ext cx="5029200" cy="2926080"/>
          </a:xfrm>
          <a:prstGeom prst="rect">
            <a:avLst/>
          </a:prstGeom>
          <a:noFill/>
          <a:ln/>
        </p:spPr>
        <p:txBody>
          <a:bodyPr wrap="square" rtlCol="0" anchor="t"/>
          <a:lstStyle/>
          <a:p>
            <a:r>
              <a:rPr lang="en-US" sz="1200" dirty="0">
                <a:solidFill>
                  <a:srgbClr val="1C1C1C"/>
                </a:solidFill>
                <a:latin typeface="Calibri" pitchFamily="34" charset="0"/>
                <a:ea typeface="Calibri" pitchFamily="34" charset="-122"/>
                <a:cs typeface="Calibri" pitchFamily="34" charset="-120"/>
              </a:rPr>
              <a:t>Κύματα καύσωνα — δημόσια υγεία &amp; θνησιμότητα
Αιφνίδιες πλημμύρες αστικού ιστού
Σεισμός (Ελλάδα: 6η θέση παγκοσμίως)
Κοινωνική αναταραχή / βία
Κυβερνο-επίθεση σε κρίσιμες υποδομές
Πανδημία / κρίση δημόσιας υγείας
</a:t>
            </a:r>
            <a:endParaRPr lang="en-US" sz="1200" dirty="0"/>
          </a:p>
        </p:txBody>
      </p:sp>
      <p:sp>
        <p:nvSpPr>
          <p:cNvPr id="12" name="Text 10"/>
          <p:cNvSpPr/>
          <p:nvPr/>
        </p:nvSpPr>
        <p:spPr>
          <a:xfrm>
            <a:off x="411480" y="5212080"/>
            <a:ext cx="6858000" cy="256032"/>
          </a:xfrm>
          <a:prstGeom prst="rect">
            <a:avLst/>
          </a:prstGeom>
          <a:noFill/>
          <a:ln/>
        </p:spPr>
        <p:txBody>
          <a:bodyPr wrap="square" rtlCol="0" anchor="ctr"/>
          <a:lstStyle/>
          <a:p>
            <a:pPr marL="0" indent="0">
              <a:buNone/>
            </a:pPr>
            <a:r>
              <a:rPr lang="en-US" sz="900" i="1" dirty="0">
                <a:solidFill>
                  <a:srgbClr val="5A5A5A"/>
                </a:solidFill>
                <a:latin typeface="Calibri" pitchFamily="34" charset="0"/>
                <a:ea typeface="Calibri" pitchFamily="34" charset="-122"/>
                <a:cs typeface="Calibri" pitchFamily="34" charset="-120"/>
              </a:rPr>
              <a:t>Μεταπτυχιακό Πρόγραμμα — Αστική &amp; Περιφερειακή Ανθεκτικότητα</a:t>
            </a:r>
            <a:endParaRPr lang="en-US" sz="900" dirty="0"/>
          </a:p>
        </p:txBody>
      </p:sp>
      <p:sp>
        <p:nvSpPr>
          <p:cNvPr id="13" name="Text 11"/>
          <p:cNvSpPr/>
          <p:nvPr/>
        </p:nvSpPr>
        <p:spPr>
          <a:xfrm>
            <a:off x="7360920" y="5212080"/>
            <a:ext cx="4069080" cy="256032"/>
          </a:xfrm>
          <a:prstGeom prst="rect">
            <a:avLst/>
          </a:prstGeom>
          <a:noFill/>
          <a:ln/>
        </p:spPr>
        <p:txBody>
          <a:bodyPr wrap="square" rtlCol="0" anchor="ctr"/>
          <a:lstStyle/>
          <a:p>
            <a:pPr marL="0" indent="0" algn="r">
              <a:buNone/>
            </a:pPr>
            <a:r>
              <a:rPr lang="en-US" sz="900" dirty="0">
                <a:solidFill>
                  <a:srgbClr val="5A5A5A"/>
                </a:solidFill>
                <a:latin typeface="Calibri" pitchFamily="34" charset="0"/>
                <a:ea typeface="Calibri" pitchFamily="34" charset="-122"/>
                <a:cs typeface="Calibri" pitchFamily="34" charset="-120"/>
              </a:rPr>
              <a:t>Πηγή: </a:t>
            </a:r>
            <a:r>
              <a:rPr lang="en-US" sz="900" u="sng" dirty="0">
                <a:solidFill>
                  <a:srgbClr val="5A5A5A"/>
                </a:solidFill>
                <a:latin typeface="Calibri" pitchFamily="34" charset="0"/>
                <a:ea typeface="Calibri" pitchFamily="34" charset="-122"/>
                <a:cs typeface="Calibri" pitchFamily="34" charset="-120"/>
                <a:hlinkClick r:id="rId3">
                  <a:extLst>
                    <a:ext uri="{A12FA001-AC4F-418D-AE19-62706E023703}">
                      <ahyp:hlinkClr xmlns:ahyp="http://schemas.microsoft.com/office/drawing/2018/hyperlinkcolor" val="tx"/>
                    </a:ext>
                  </a:extLst>
                </a:hlinkClick>
              </a:rPr>
              <a:t>Στρατηγική Ανθεκτικότητας Αθήνας 2030</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Shape 0"/>
          <p:cNvSpPr/>
          <p:nvPr/>
        </p:nvSpPr>
        <p:spPr>
          <a:xfrm>
            <a:off x="0" y="0"/>
            <a:ext cx="12192000" cy="6858000"/>
          </a:xfrm>
          <a:prstGeom prst="rect">
            <a:avLst/>
          </a:prstGeom>
          <a:solidFill>
            <a:srgbClr val="F7F6F2"/>
          </a:solidFill>
          <a:ln w="12700">
            <a:solidFill>
              <a:srgbClr val="F7F6F2"/>
            </a:solidFill>
            <a:prstDash val="solid"/>
          </a:ln>
        </p:spPr>
      </p:sp>
      <p:sp>
        <p:nvSpPr>
          <p:cNvPr id="3" name="Text 1"/>
          <p:cNvSpPr/>
          <p:nvPr/>
        </p:nvSpPr>
        <p:spPr>
          <a:xfrm>
            <a:off x="411480" y="274320"/>
            <a:ext cx="11064240" cy="685800"/>
          </a:xfrm>
          <a:prstGeom prst="rect">
            <a:avLst/>
          </a:prstGeom>
          <a:noFill/>
          <a:ln/>
        </p:spPr>
        <p:txBody>
          <a:bodyPr wrap="square" rtlCol="0" anchor="ctr"/>
          <a:lstStyle/>
          <a:p>
            <a:pPr marL="0" indent="0">
              <a:buNone/>
            </a:pPr>
            <a:r>
              <a:rPr lang="en-US" sz="2800" b="1" dirty="0">
                <a:solidFill>
                  <a:srgbClr val="2C6E49"/>
                </a:solidFill>
                <a:latin typeface="Arial" panose="020B0604020202020204" pitchFamily="34" charset="0"/>
                <a:ea typeface="Calibri" pitchFamily="34" charset="-122"/>
                <a:cs typeface="Arial" panose="020B0604020202020204" pitchFamily="34" charset="0"/>
              </a:rPr>
              <a:t>Γιατί οι Μεγάλες Αστικές Περιοχές είναι Ευάλωτες;</a:t>
            </a:r>
            <a:endParaRPr lang="en-US" sz="2800" dirty="0">
              <a:latin typeface="Arial" panose="020B0604020202020204" pitchFamily="34" charset="0"/>
              <a:cs typeface="Arial" panose="020B0604020202020204" pitchFamily="34" charset="0"/>
            </a:endParaRPr>
          </a:p>
        </p:txBody>
      </p:sp>
      <p:sp>
        <p:nvSpPr>
          <p:cNvPr id="4" name="Shape 2"/>
          <p:cNvSpPr/>
          <p:nvPr/>
        </p:nvSpPr>
        <p:spPr>
          <a:xfrm>
            <a:off x="411480" y="1143000"/>
            <a:ext cx="5394960" cy="1828800"/>
          </a:xfrm>
          <a:prstGeom prst="roundRect">
            <a:avLst>
              <a:gd name="adj" fmla="val 6000"/>
            </a:avLst>
          </a:prstGeom>
          <a:solidFill>
            <a:srgbClr val="E8F5EE"/>
          </a:solidFill>
          <a:ln w="12700">
            <a:solidFill>
              <a:srgbClr val="C8D8C8"/>
            </a:solidFill>
            <a:prstDash val="solid"/>
          </a:ln>
        </p:spPr>
      </p:sp>
      <p:sp>
        <p:nvSpPr>
          <p:cNvPr id="5" name="Text 3"/>
          <p:cNvSpPr/>
          <p:nvPr/>
        </p:nvSpPr>
        <p:spPr>
          <a:xfrm>
            <a:off x="548640" y="1252728"/>
            <a:ext cx="5120640" cy="347472"/>
          </a:xfrm>
          <a:prstGeom prst="rect">
            <a:avLst/>
          </a:prstGeom>
          <a:noFill/>
          <a:ln/>
        </p:spPr>
        <p:txBody>
          <a:bodyPr wrap="square" rtlCol="0" anchor="ctr"/>
          <a:lstStyle/>
          <a:p>
            <a:pPr marL="0" indent="0">
              <a:buNone/>
            </a:pPr>
            <a:r>
              <a:rPr lang="en-US" sz="1300" b="1" dirty="0">
                <a:solidFill>
                  <a:srgbClr val="2C6E49"/>
                </a:solidFill>
                <a:latin typeface="Calibri" pitchFamily="34" charset="0"/>
                <a:ea typeface="Calibri" pitchFamily="34" charset="-122"/>
                <a:cs typeface="Calibri" pitchFamily="34" charset="-120"/>
              </a:rPr>
              <a:t>Πυκνότητα &amp; σκληρές επιφάνειες</a:t>
            </a:r>
            <a:endParaRPr lang="en-US" sz="1300" dirty="0"/>
          </a:p>
        </p:txBody>
      </p:sp>
      <p:sp>
        <p:nvSpPr>
          <p:cNvPr id="6" name="Text 4"/>
          <p:cNvSpPr/>
          <p:nvPr/>
        </p:nvSpPr>
        <p:spPr>
          <a:xfrm>
            <a:off x="548640" y="1645920"/>
            <a:ext cx="5120640" cy="1188720"/>
          </a:xfrm>
          <a:prstGeom prst="rect">
            <a:avLst/>
          </a:prstGeom>
          <a:noFill/>
          <a:ln/>
        </p:spPr>
        <p:txBody>
          <a:bodyPr wrap="square" rtlCol="0" anchor="t"/>
          <a:lstStyle/>
          <a:p>
            <a:pPr marL="0" indent="0">
              <a:buNone/>
            </a:pPr>
            <a:r>
              <a:rPr lang="en-US" sz="1200" dirty="0">
                <a:solidFill>
                  <a:srgbClr val="1C1C1C"/>
                </a:solidFill>
                <a:latin typeface="Calibri" pitchFamily="34" charset="0"/>
                <a:ea typeface="Calibri" pitchFamily="34" charset="-122"/>
                <a:cs typeface="Calibri" pitchFamily="34" charset="-120"/>
              </a:rPr>
              <a:t>Υψηλή κάλυψη από άσφαλτο εγκλωβίζει θερμότητα και περιορίζει τη φυσική απορρόφηση νερού. Στην Αθήνα φτάνει το 80% του αστικού υφάσματος.</a:t>
            </a:r>
            <a:endParaRPr lang="en-US" sz="1200" dirty="0"/>
          </a:p>
        </p:txBody>
      </p:sp>
      <p:sp>
        <p:nvSpPr>
          <p:cNvPr id="7" name="Shape 5"/>
          <p:cNvSpPr/>
          <p:nvPr/>
        </p:nvSpPr>
        <p:spPr>
          <a:xfrm>
            <a:off x="6035040" y="1143000"/>
            <a:ext cx="5394960" cy="1828800"/>
          </a:xfrm>
          <a:prstGeom prst="roundRect">
            <a:avLst>
              <a:gd name="adj" fmla="val 6000"/>
            </a:avLst>
          </a:prstGeom>
          <a:solidFill>
            <a:srgbClr val="E8F5EE"/>
          </a:solidFill>
          <a:ln w="12700">
            <a:solidFill>
              <a:srgbClr val="C8D8C8"/>
            </a:solidFill>
            <a:prstDash val="solid"/>
          </a:ln>
        </p:spPr>
      </p:sp>
      <p:sp>
        <p:nvSpPr>
          <p:cNvPr id="8" name="Text 6"/>
          <p:cNvSpPr/>
          <p:nvPr/>
        </p:nvSpPr>
        <p:spPr>
          <a:xfrm>
            <a:off x="6172200" y="1252728"/>
            <a:ext cx="5120640" cy="347472"/>
          </a:xfrm>
          <a:prstGeom prst="rect">
            <a:avLst/>
          </a:prstGeom>
          <a:noFill/>
          <a:ln/>
        </p:spPr>
        <p:txBody>
          <a:bodyPr wrap="square" rtlCol="0" anchor="ctr"/>
          <a:lstStyle/>
          <a:p>
            <a:pPr marL="0" indent="0">
              <a:buNone/>
            </a:pPr>
            <a:r>
              <a:rPr lang="en-US" sz="1300" b="1" dirty="0">
                <a:solidFill>
                  <a:srgbClr val="2C6E49"/>
                </a:solidFill>
                <a:latin typeface="Calibri" pitchFamily="34" charset="0"/>
                <a:ea typeface="Calibri" pitchFamily="34" charset="-122"/>
                <a:cs typeface="Calibri" pitchFamily="34" charset="-120"/>
              </a:rPr>
              <a:t>Αλληλεξάρτηση συστημάτων</a:t>
            </a:r>
            <a:endParaRPr lang="en-US" sz="1300" dirty="0"/>
          </a:p>
        </p:txBody>
      </p:sp>
      <p:sp>
        <p:nvSpPr>
          <p:cNvPr id="9" name="Text 7"/>
          <p:cNvSpPr/>
          <p:nvPr/>
        </p:nvSpPr>
        <p:spPr>
          <a:xfrm>
            <a:off x="6172200" y="1645920"/>
            <a:ext cx="5120640" cy="1188720"/>
          </a:xfrm>
          <a:prstGeom prst="rect">
            <a:avLst/>
          </a:prstGeom>
          <a:noFill/>
          <a:ln/>
        </p:spPr>
        <p:txBody>
          <a:bodyPr wrap="square" rtlCol="0" anchor="t"/>
          <a:lstStyle/>
          <a:p>
            <a:pPr marL="0" indent="0">
              <a:buNone/>
            </a:pPr>
            <a:r>
              <a:rPr lang="en-US" sz="1200" dirty="0">
                <a:solidFill>
                  <a:srgbClr val="1C1C1C"/>
                </a:solidFill>
                <a:latin typeface="Calibri" pitchFamily="34" charset="0"/>
                <a:ea typeface="Calibri" pitchFamily="34" charset="-122"/>
                <a:cs typeface="Calibri" pitchFamily="34" charset="-120"/>
              </a:rPr>
              <a:t>Μεταφορές, υγεία, ενέργεια, ύδρευση επηρεάζονται ταυτόχρονα από ένα γεγονός. Η αστοχία σε ένα κόμβο διαδίδεται αλυσιδωτά.</a:t>
            </a:r>
            <a:endParaRPr lang="en-US" sz="1200" dirty="0"/>
          </a:p>
        </p:txBody>
      </p:sp>
      <p:sp>
        <p:nvSpPr>
          <p:cNvPr id="10" name="Shape 8"/>
          <p:cNvSpPr/>
          <p:nvPr/>
        </p:nvSpPr>
        <p:spPr>
          <a:xfrm>
            <a:off x="411480" y="3108960"/>
            <a:ext cx="5394960" cy="1828800"/>
          </a:xfrm>
          <a:prstGeom prst="roundRect">
            <a:avLst>
              <a:gd name="adj" fmla="val 6000"/>
            </a:avLst>
          </a:prstGeom>
          <a:solidFill>
            <a:srgbClr val="E8F5EE"/>
          </a:solidFill>
          <a:ln w="12700">
            <a:solidFill>
              <a:srgbClr val="C8D8C8"/>
            </a:solidFill>
            <a:prstDash val="solid"/>
          </a:ln>
        </p:spPr>
      </p:sp>
      <p:sp>
        <p:nvSpPr>
          <p:cNvPr id="11" name="Text 9"/>
          <p:cNvSpPr/>
          <p:nvPr/>
        </p:nvSpPr>
        <p:spPr>
          <a:xfrm>
            <a:off x="548640" y="3218688"/>
            <a:ext cx="5120640" cy="347472"/>
          </a:xfrm>
          <a:prstGeom prst="rect">
            <a:avLst/>
          </a:prstGeom>
          <a:noFill/>
          <a:ln/>
        </p:spPr>
        <p:txBody>
          <a:bodyPr wrap="square" rtlCol="0" anchor="ctr"/>
          <a:lstStyle/>
          <a:p>
            <a:pPr marL="0" indent="0">
              <a:buNone/>
            </a:pPr>
            <a:r>
              <a:rPr lang="en-US" sz="1300" b="1" dirty="0">
                <a:solidFill>
                  <a:srgbClr val="2C6E49"/>
                </a:solidFill>
                <a:latin typeface="Calibri" pitchFamily="34" charset="0"/>
                <a:ea typeface="Calibri" pitchFamily="34" charset="-122"/>
                <a:cs typeface="Calibri" pitchFamily="34" charset="-120"/>
              </a:rPr>
              <a:t>Κοινωνική τρωτότητα</a:t>
            </a:r>
            <a:endParaRPr lang="en-US" sz="1300" dirty="0"/>
          </a:p>
        </p:txBody>
      </p:sp>
      <p:sp>
        <p:nvSpPr>
          <p:cNvPr id="12" name="Text 10"/>
          <p:cNvSpPr/>
          <p:nvPr/>
        </p:nvSpPr>
        <p:spPr>
          <a:xfrm>
            <a:off x="548640" y="3611880"/>
            <a:ext cx="5120640" cy="1188720"/>
          </a:xfrm>
          <a:prstGeom prst="rect">
            <a:avLst/>
          </a:prstGeom>
          <a:noFill/>
          <a:ln/>
        </p:spPr>
        <p:txBody>
          <a:bodyPr wrap="square" rtlCol="0" anchor="t"/>
          <a:lstStyle/>
          <a:p>
            <a:pPr marL="0" indent="0">
              <a:buNone/>
            </a:pPr>
            <a:r>
              <a:rPr lang="en-US" sz="1200" dirty="0">
                <a:solidFill>
                  <a:srgbClr val="1C1C1C"/>
                </a:solidFill>
                <a:latin typeface="Calibri" pitchFamily="34" charset="0"/>
                <a:ea typeface="Calibri" pitchFamily="34" charset="-122"/>
                <a:cs typeface="Calibri" pitchFamily="34" charset="-120"/>
              </a:rPr>
              <a:t>Οι επιπτώσεις δεν κατανέμονται ισότιμα. Ευάλωτοι πληθυσμοί, ηλικιωμένοι, χαμηλά εισοδήματα — πλήττονται δυσανάλογα.</a:t>
            </a:r>
            <a:endParaRPr lang="en-US" sz="1200" dirty="0"/>
          </a:p>
        </p:txBody>
      </p:sp>
      <p:sp>
        <p:nvSpPr>
          <p:cNvPr id="13" name="Shape 11"/>
          <p:cNvSpPr/>
          <p:nvPr/>
        </p:nvSpPr>
        <p:spPr>
          <a:xfrm>
            <a:off x="6035040" y="3108960"/>
            <a:ext cx="5394960" cy="1828800"/>
          </a:xfrm>
          <a:prstGeom prst="roundRect">
            <a:avLst>
              <a:gd name="adj" fmla="val 6000"/>
            </a:avLst>
          </a:prstGeom>
          <a:solidFill>
            <a:srgbClr val="E8F5EE"/>
          </a:solidFill>
          <a:ln w="12700">
            <a:solidFill>
              <a:srgbClr val="C8D8C8"/>
            </a:solidFill>
            <a:prstDash val="solid"/>
          </a:ln>
        </p:spPr>
      </p:sp>
      <p:sp>
        <p:nvSpPr>
          <p:cNvPr id="14" name="Text 12"/>
          <p:cNvSpPr/>
          <p:nvPr/>
        </p:nvSpPr>
        <p:spPr>
          <a:xfrm>
            <a:off x="6172200" y="3218688"/>
            <a:ext cx="5120640" cy="347472"/>
          </a:xfrm>
          <a:prstGeom prst="rect">
            <a:avLst/>
          </a:prstGeom>
          <a:noFill/>
          <a:ln/>
        </p:spPr>
        <p:txBody>
          <a:bodyPr wrap="square" rtlCol="0" anchor="ctr"/>
          <a:lstStyle/>
          <a:p>
            <a:pPr marL="0" indent="0">
              <a:buNone/>
            </a:pPr>
            <a:r>
              <a:rPr lang="en-US" sz="1300" b="1" dirty="0">
                <a:solidFill>
                  <a:srgbClr val="2C6E49"/>
                </a:solidFill>
                <a:latin typeface="Calibri" pitchFamily="34" charset="0"/>
                <a:ea typeface="Calibri" pitchFamily="34" charset="-122"/>
                <a:cs typeface="Calibri" pitchFamily="34" charset="-120"/>
              </a:rPr>
              <a:t>Θεσμική πολυπλοκότητα</a:t>
            </a:r>
            <a:endParaRPr lang="en-US" sz="1300" dirty="0"/>
          </a:p>
        </p:txBody>
      </p:sp>
      <p:sp>
        <p:nvSpPr>
          <p:cNvPr id="15" name="Text 13"/>
          <p:cNvSpPr/>
          <p:nvPr/>
        </p:nvSpPr>
        <p:spPr>
          <a:xfrm>
            <a:off x="6172200" y="3611880"/>
            <a:ext cx="5120640" cy="1188720"/>
          </a:xfrm>
          <a:prstGeom prst="rect">
            <a:avLst/>
          </a:prstGeom>
          <a:noFill/>
          <a:ln/>
        </p:spPr>
        <p:txBody>
          <a:bodyPr wrap="square" rtlCol="0" anchor="t"/>
          <a:lstStyle/>
          <a:p>
            <a:pPr marL="0" indent="0">
              <a:buNone/>
            </a:pPr>
            <a:r>
              <a:rPr lang="en-US" sz="1200" dirty="0">
                <a:solidFill>
                  <a:srgbClr val="1C1C1C"/>
                </a:solidFill>
                <a:latin typeface="Calibri" pitchFamily="34" charset="0"/>
                <a:ea typeface="Calibri" pitchFamily="34" charset="-122"/>
                <a:cs typeface="Calibri" pitchFamily="34" charset="-120"/>
              </a:rPr>
              <a:t>Κλιματικοί κίνδυνοι δεν σταματούν στα διοικητικά όρια. Ο κατακερματισμός αρμοδιοτήτων εμποδίζει τη συντονισμένη απόκριση.</a:t>
            </a:r>
            <a:endParaRPr lang="en-US" sz="1200" dirty="0"/>
          </a:p>
        </p:txBody>
      </p:sp>
      <p:sp>
        <p:nvSpPr>
          <p:cNvPr id="16" name="Text 14"/>
          <p:cNvSpPr/>
          <p:nvPr/>
        </p:nvSpPr>
        <p:spPr>
          <a:xfrm>
            <a:off x="411480" y="5212080"/>
            <a:ext cx="6858000" cy="256032"/>
          </a:xfrm>
          <a:prstGeom prst="rect">
            <a:avLst/>
          </a:prstGeom>
          <a:noFill/>
          <a:ln/>
        </p:spPr>
        <p:txBody>
          <a:bodyPr wrap="square" rtlCol="0" anchor="ctr"/>
          <a:lstStyle/>
          <a:p>
            <a:pPr marL="0" indent="0">
              <a:buNone/>
            </a:pPr>
            <a:r>
              <a:rPr lang="en-US" sz="900" i="1" dirty="0">
                <a:solidFill>
                  <a:srgbClr val="5A5A5A"/>
                </a:solidFill>
                <a:latin typeface="Calibri" pitchFamily="34" charset="0"/>
                <a:ea typeface="Calibri" pitchFamily="34" charset="-122"/>
                <a:cs typeface="Calibri" pitchFamily="34" charset="-120"/>
              </a:rPr>
              <a:t>Μεταπτυχιακό Πρόγραμμα — Αστική &amp; Περιφερειακή Ανθεκτικότητα</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Shape 0"/>
          <p:cNvSpPr/>
          <p:nvPr/>
        </p:nvSpPr>
        <p:spPr>
          <a:xfrm>
            <a:off x="0" y="0"/>
            <a:ext cx="12192000" cy="6858000"/>
          </a:xfrm>
          <a:prstGeom prst="rect">
            <a:avLst/>
          </a:prstGeom>
          <a:solidFill>
            <a:srgbClr val="F7F6F2"/>
          </a:solidFill>
          <a:ln w="12700">
            <a:solidFill>
              <a:srgbClr val="F7F6F2"/>
            </a:solidFill>
            <a:prstDash val="solid"/>
          </a:ln>
        </p:spPr>
      </p:sp>
      <p:sp>
        <p:nvSpPr>
          <p:cNvPr id="3" name="Text 1"/>
          <p:cNvSpPr/>
          <p:nvPr/>
        </p:nvSpPr>
        <p:spPr>
          <a:xfrm>
            <a:off x="411480" y="274320"/>
            <a:ext cx="11064240" cy="685800"/>
          </a:xfrm>
          <a:prstGeom prst="rect">
            <a:avLst/>
          </a:prstGeom>
          <a:noFill/>
          <a:ln/>
        </p:spPr>
        <p:txBody>
          <a:bodyPr wrap="square" rtlCol="0" anchor="ctr"/>
          <a:lstStyle/>
          <a:p>
            <a:pPr marL="0" indent="0">
              <a:buNone/>
            </a:pPr>
            <a:r>
              <a:rPr lang="en-US" sz="2800" b="1" dirty="0">
                <a:solidFill>
                  <a:srgbClr val="2C6E49"/>
                </a:solidFill>
                <a:latin typeface="Arial" panose="020B0604020202020204" pitchFamily="34" charset="0"/>
                <a:ea typeface="Calibri" pitchFamily="34" charset="-122"/>
                <a:cs typeface="Arial" panose="020B0604020202020204" pitchFamily="34" charset="0"/>
              </a:rPr>
              <a:t>Γιατί η Αθήνα είναι Κομβικό Παράδειγμα;</a:t>
            </a:r>
            <a:endParaRPr lang="en-US" sz="2800" dirty="0">
              <a:latin typeface="Arial" panose="020B0604020202020204" pitchFamily="34" charset="0"/>
              <a:cs typeface="Arial" panose="020B0604020202020204" pitchFamily="34" charset="0"/>
            </a:endParaRPr>
          </a:p>
        </p:txBody>
      </p:sp>
      <p:sp>
        <p:nvSpPr>
          <p:cNvPr id="4" name="Shape 2"/>
          <p:cNvSpPr/>
          <p:nvPr/>
        </p:nvSpPr>
        <p:spPr>
          <a:xfrm>
            <a:off x="411480" y="1188720"/>
            <a:ext cx="2560320" cy="1371600"/>
          </a:xfrm>
          <a:prstGeom prst="roundRect">
            <a:avLst>
              <a:gd name="adj" fmla="val 6667"/>
            </a:avLst>
          </a:prstGeom>
          <a:solidFill>
            <a:srgbClr val="2C6E49"/>
          </a:solidFill>
          <a:ln w="12700">
            <a:solidFill>
              <a:srgbClr val="2C6E49"/>
            </a:solidFill>
            <a:prstDash val="solid"/>
          </a:ln>
        </p:spPr>
      </p:sp>
      <p:sp>
        <p:nvSpPr>
          <p:cNvPr id="5" name="Text 3"/>
          <p:cNvSpPr/>
          <p:nvPr/>
        </p:nvSpPr>
        <p:spPr>
          <a:xfrm>
            <a:off x="457200" y="1261872"/>
            <a:ext cx="2468880" cy="685800"/>
          </a:xfrm>
          <a:prstGeom prst="rect">
            <a:avLst/>
          </a:prstGeom>
          <a:noFill/>
          <a:ln/>
        </p:spPr>
        <p:txBody>
          <a:bodyPr wrap="square" rtlCol="0" anchor="ctr"/>
          <a:lstStyle/>
          <a:p>
            <a:pPr marL="0" indent="0" algn="ctr">
              <a:buNone/>
            </a:pPr>
            <a:r>
              <a:rPr lang="en-US" sz="3200" b="1" dirty="0">
                <a:solidFill>
                  <a:srgbClr val="FFFFFF"/>
                </a:solidFill>
                <a:latin typeface="Arial" panose="020B0604020202020204" pitchFamily="34" charset="0"/>
                <a:ea typeface="Calibri" pitchFamily="34" charset="-122"/>
                <a:cs typeface="Arial" panose="020B0604020202020204" pitchFamily="34" charset="0"/>
              </a:rPr>
              <a:t>80%</a:t>
            </a:r>
            <a:endParaRPr lang="en-US" sz="3200" dirty="0">
              <a:latin typeface="Arial" panose="020B0604020202020204" pitchFamily="34" charset="0"/>
              <a:cs typeface="Arial" panose="020B0604020202020204" pitchFamily="34" charset="0"/>
            </a:endParaRPr>
          </a:p>
        </p:txBody>
      </p:sp>
      <p:sp>
        <p:nvSpPr>
          <p:cNvPr id="6" name="Text 4"/>
          <p:cNvSpPr/>
          <p:nvPr/>
        </p:nvSpPr>
        <p:spPr>
          <a:xfrm>
            <a:off x="457200" y="1943100"/>
            <a:ext cx="2468880" cy="548640"/>
          </a:xfrm>
          <a:prstGeom prst="rect">
            <a:avLst/>
          </a:prstGeom>
          <a:noFill/>
          <a:ln/>
        </p:spPr>
        <p:txBody>
          <a:bodyPr wrap="square" rtlCol="0" anchor="t"/>
          <a:lstStyle/>
          <a:p>
            <a:pPr marL="0" indent="0" algn="ctr">
              <a:buNone/>
            </a:pPr>
            <a:r>
              <a:rPr lang="en-US" sz="1100" dirty="0">
                <a:solidFill>
                  <a:srgbClr val="FFFFFF"/>
                </a:solidFill>
                <a:latin typeface="Calibri" pitchFamily="34" charset="0"/>
                <a:ea typeface="Calibri" pitchFamily="34" charset="-122"/>
                <a:cs typeface="Calibri" pitchFamily="34" charset="-120"/>
              </a:rPr>
              <a:t>Κάλυψη σκληρών</a:t>
            </a:r>
            <a:endParaRPr lang="en-US" sz="1100" dirty="0"/>
          </a:p>
          <a:p>
            <a:pPr marL="0" indent="0" algn="ctr">
              <a:buNone/>
            </a:pPr>
            <a:r>
              <a:rPr lang="en-US" sz="1100" dirty="0">
                <a:solidFill>
                  <a:srgbClr val="FFFFFF"/>
                </a:solidFill>
                <a:latin typeface="Calibri" pitchFamily="34" charset="0"/>
                <a:ea typeface="Calibri" pitchFamily="34" charset="-122"/>
                <a:cs typeface="Calibri" pitchFamily="34" charset="-120"/>
              </a:rPr>
              <a:t>επιφανειών αστικού ιστού</a:t>
            </a:r>
            <a:endParaRPr lang="en-US" sz="1100" dirty="0"/>
          </a:p>
        </p:txBody>
      </p:sp>
      <p:sp>
        <p:nvSpPr>
          <p:cNvPr id="7" name="Shape 5"/>
          <p:cNvSpPr/>
          <p:nvPr/>
        </p:nvSpPr>
        <p:spPr>
          <a:xfrm>
            <a:off x="3154680" y="1188720"/>
            <a:ext cx="2560320" cy="1371600"/>
          </a:xfrm>
          <a:prstGeom prst="roundRect">
            <a:avLst>
              <a:gd name="adj" fmla="val 6667"/>
            </a:avLst>
          </a:prstGeom>
          <a:solidFill>
            <a:srgbClr val="2C6E49"/>
          </a:solidFill>
          <a:ln w="12700">
            <a:solidFill>
              <a:srgbClr val="2C6E49"/>
            </a:solidFill>
            <a:prstDash val="solid"/>
          </a:ln>
        </p:spPr>
      </p:sp>
      <p:sp>
        <p:nvSpPr>
          <p:cNvPr id="8" name="Text 6"/>
          <p:cNvSpPr/>
          <p:nvPr/>
        </p:nvSpPr>
        <p:spPr>
          <a:xfrm>
            <a:off x="3200400" y="1261872"/>
            <a:ext cx="2468880" cy="685800"/>
          </a:xfrm>
          <a:prstGeom prst="rect">
            <a:avLst/>
          </a:prstGeom>
          <a:noFill/>
          <a:ln/>
        </p:spPr>
        <p:txBody>
          <a:bodyPr wrap="square" rtlCol="0" anchor="ctr"/>
          <a:lstStyle/>
          <a:p>
            <a:pPr marL="0" indent="0" algn="ctr">
              <a:buNone/>
            </a:pPr>
            <a:r>
              <a:rPr lang="en-US" sz="3200" b="1" dirty="0">
                <a:solidFill>
                  <a:srgbClr val="FFFFFF"/>
                </a:solidFill>
                <a:latin typeface="Calibri" pitchFamily="34" charset="0"/>
                <a:ea typeface="Calibri" pitchFamily="34" charset="-122"/>
                <a:cs typeface="Calibri" pitchFamily="34" charset="-120"/>
              </a:rPr>
              <a:t>10°C+</a:t>
            </a:r>
            <a:endParaRPr lang="en-US" sz="3200" dirty="0"/>
          </a:p>
        </p:txBody>
      </p:sp>
      <p:sp>
        <p:nvSpPr>
          <p:cNvPr id="9" name="Text 7"/>
          <p:cNvSpPr/>
          <p:nvPr/>
        </p:nvSpPr>
        <p:spPr>
          <a:xfrm>
            <a:off x="3200400" y="1943100"/>
            <a:ext cx="2468880" cy="548640"/>
          </a:xfrm>
          <a:prstGeom prst="rect">
            <a:avLst/>
          </a:prstGeom>
          <a:noFill/>
          <a:ln/>
        </p:spPr>
        <p:txBody>
          <a:bodyPr wrap="square" rtlCol="0" anchor="t"/>
          <a:lstStyle/>
          <a:p>
            <a:pPr marL="0" indent="0" algn="ctr">
              <a:buNone/>
            </a:pPr>
            <a:r>
              <a:rPr lang="en-US" sz="1100" dirty="0">
                <a:solidFill>
                  <a:srgbClr val="FFFFFF"/>
                </a:solidFill>
                <a:latin typeface="Calibri" pitchFamily="34" charset="0"/>
                <a:ea typeface="Calibri" pitchFamily="34" charset="-122"/>
                <a:cs typeface="Calibri" pitchFamily="34" charset="-120"/>
              </a:rPr>
              <a:t>Διαφορά θερμοκρασίας</a:t>
            </a:r>
            <a:endParaRPr lang="en-US" sz="1100" dirty="0"/>
          </a:p>
          <a:p>
            <a:pPr marL="0" indent="0" algn="ctr">
              <a:buNone/>
            </a:pPr>
            <a:r>
              <a:rPr lang="en-US" sz="1100" dirty="0">
                <a:solidFill>
                  <a:srgbClr val="FFFFFF"/>
                </a:solidFill>
                <a:latin typeface="Calibri" pitchFamily="34" charset="0"/>
                <a:ea typeface="Calibri" pitchFamily="34" charset="-122"/>
                <a:cs typeface="Calibri" pitchFamily="34" charset="-120"/>
              </a:rPr>
              <a:t>λόγω θερμικής νησίδας</a:t>
            </a:r>
            <a:endParaRPr lang="en-US" sz="1100" dirty="0"/>
          </a:p>
        </p:txBody>
      </p:sp>
      <p:sp>
        <p:nvSpPr>
          <p:cNvPr id="10" name="Shape 8"/>
          <p:cNvSpPr/>
          <p:nvPr/>
        </p:nvSpPr>
        <p:spPr>
          <a:xfrm>
            <a:off x="5897880" y="1188720"/>
            <a:ext cx="2560320" cy="1371600"/>
          </a:xfrm>
          <a:prstGeom prst="roundRect">
            <a:avLst>
              <a:gd name="adj" fmla="val 6667"/>
            </a:avLst>
          </a:prstGeom>
          <a:solidFill>
            <a:srgbClr val="3A5F8A"/>
          </a:solidFill>
          <a:ln w="12700">
            <a:solidFill>
              <a:srgbClr val="3A5F8A"/>
            </a:solidFill>
            <a:prstDash val="solid"/>
          </a:ln>
        </p:spPr>
      </p:sp>
      <p:sp>
        <p:nvSpPr>
          <p:cNvPr id="11" name="Text 9"/>
          <p:cNvSpPr/>
          <p:nvPr/>
        </p:nvSpPr>
        <p:spPr>
          <a:xfrm>
            <a:off x="5943600" y="1261872"/>
            <a:ext cx="2468880" cy="685800"/>
          </a:xfrm>
          <a:prstGeom prst="rect">
            <a:avLst/>
          </a:prstGeom>
          <a:noFill/>
          <a:ln/>
        </p:spPr>
        <p:txBody>
          <a:bodyPr wrap="square" rtlCol="0" anchor="ctr"/>
          <a:lstStyle/>
          <a:p>
            <a:pPr marL="0" indent="0" algn="ctr">
              <a:buNone/>
            </a:pPr>
            <a:r>
              <a:rPr lang="en-US" sz="3200" b="1" dirty="0">
                <a:solidFill>
                  <a:srgbClr val="FFFFFF"/>
                </a:solidFill>
                <a:latin typeface="Calibri" pitchFamily="34" charset="0"/>
                <a:ea typeface="Calibri" pitchFamily="34" charset="-122"/>
                <a:cs typeface="Calibri" pitchFamily="34" charset="-120"/>
              </a:rPr>
              <a:t>€5 εκ.</a:t>
            </a:r>
            <a:endParaRPr lang="en-US" sz="3200" dirty="0"/>
          </a:p>
        </p:txBody>
      </p:sp>
      <p:sp>
        <p:nvSpPr>
          <p:cNvPr id="12" name="Text 10"/>
          <p:cNvSpPr/>
          <p:nvPr/>
        </p:nvSpPr>
        <p:spPr>
          <a:xfrm>
            <a:off x="5943600" y="1943100"/>
            <a:ext cx="2468880" cy="548640"/>
          </a:xfrm>
          <a:prstGeom prst="rect">
            <a:avLst/>
          </a:prstGeom>
          <a:noFill/>
          <a:ln/>
        </p:spPr>
        <p:txBody>
          <a:bodyPr wrap="square" rtlCol="0" anchor="t"/>
          <a:lstStyle/>
          <a:p>
            <a:pPr marL="0" indent="0" algn="ctr">
              <a:buNone/>
            </a:pPr>
            <a:r>
              <a:rPr lang="en-US" sz="1100" dirty="0">
                <a:solidFill>
                  <a:srgbClr val="FFFFFF"/>
                </a:solidFill>
                <a:latin typeface="Calibri" pitchFamily="34" charset="0"/>
                <a:ea typeface="Calibri" pitchFamily="34" charset="-122"/>
                <a:cs typeface="Calibri" pitchFamily="34" charset="-120"/>
              </a:rPr>
              <a:t>NCFF χρηματοδότηση</a:t>
            </a:r>
            <a:endParaRPr lang="en-US" sz="1100" dirty="0"/>
          </a:p>
          <a:p>
            <a:pPr marL="0" indent="0" algn="ctr">
              <a:buNone/>
            </a:pPr>
            <a:r>
              <a:rPr lang="en-US" sz="1100" dirty="0">
                <a:solidFill>
                  <a:srgbClr val="FFFFFF"/>
                </a:solidFill>
                <a:latin typeface="Calibri" pitchFamily="34" charset="0"/>
                <a:ea typeface="Calibri" pitchFamily="34" charset="-122"/>
                <a:cs typeface="Calibri" pitchFamily="34" charset="-120"/>
              </a:rPr>
              <a:t>(EIB, 2019)</a:t>
            </a:r>
            <a:endParaRPr lang="en-US" sz="1100" dirty="0"/>
          </a:p>
        </p:txBody>
      </p:sp>
      <p:sp>
        <p:nvSpPr>
          <p:cNvPr id="13" name="Shape 11"/>
          <p:cNvSpPr/>
          <p:nvPr/>
        </p:nvSpPr>
        <p:spPr>
          <a:xfrm>
            <a:off x="8641080" y="1188720"/>
            <a:ext cx="2560320" cy="1371600"/>
          </a:xfrm>
          <a:prstGeom prst="roundRect">
            <a:avLst>
              <a:gd name="adj" fmla="val 6667"/>
            </a:avLst>
          </a:prstGeom>
          <a:solidFill>
            <a:srgbClr val="4A9B6F"/>
          </a:solidFill>
          <a:ln w="12700">
            <a:solidFill>
              <a:srgbClr val="4A9B6F"/>
            </a:solidFill>
            <a:prstDash val="solid"/>
          </a:ln>
        </p:spPr>
      </p:sp>
      <p:sp>
        <p:nvSpPr>
          <p:cNvPr id="14" name="Text 12"/>
          <p:cNvSpPr/>
          <p:nvPr/>
        </p:nvSpPr>
        <p:spPr>
          <a:xfrm>
            <a:off x="8686800" y="1261872"/>
            <a:ext cx="2468880" cy="685800"/>
          </a:xfrm>
          <a:prstGeom prst="rect">
            <a:avLst/>
          </a:prstGeom>
          <a:noFill/>
          <a:ln/>
        </p:spPr>
        <p:txBody>
          <a:bodyPr wrap="square" rtlCol="0" anchor="ctr"/>
          <a:lstStyle/>
          <a:p>
            <a:pPr marL="0" indent="0" algn="ctr">
              <a:buNone/>
            </a:pPr>
            <a:r>
              <a:rPr lang="en-US" sz="3200" b="1" dirty="0">
                <a:solidFill>
                  <a:srgbClr val="FFFFFF"/>
                </a:solidFill>
                <a:latin typeface="Calibri" pitchFamily="34" charset="0"/>
                <a:ea typeface="Calibri" pitchFamily="34" charset="-122"/>
                <a:cs typeface="Calibri" pitchFamily="34" charset="-120"/>
              </a:rPr>
              <a:t>+25%</a:t>
            </a:r>
            <a:endParaRPr lang="en-US" sz="3200" dirty="0"/>
          </a:p>
        </p:txBody>
      </p:sp>
      <p:sp>
        <p:nvSpPr>
          <p:cNvPr id="15" name="Text 13"/>
          <p:cNvSpPr/>
          <p:nvPr/>
        </p:nvSpPr>
        <p:spPr>
          <a:xfrm>
            <a:off x="8686800" y="1943100"/>
            <a:ext cx="2468880" cy="548640"/>
          </a:xfrm>
          <a:prstGeom prst="rect">
            <a:avLst/>
          </a:prstGeom>
          <a:noFill/>
          <a:ln/>
        </p:spPr>
        <p:txBody>
          <a:bodyPr wrap="square" rtlCol="0" anchor="t"/>
          <a:lstStyle/>
          <a:p>
            <a:pPr marL="0" indent="0" algn="ctr">
              <a:buNone/>
            </a:pPr>
            <a:r>
              <a:rPr lang="en-US" sz="1100" dirty="0">
                <a:solidFill>
                  <a:srgbClr val="FFFFFF"/>
                </a:solidFill>
                <a:latin typeface="Calibri" pitchFamily="34" charset="0"/>
                <a:ea typeface="Calibri" pitchFamily="34" charset="-122"/>
                <a:cs typeface="Calibri" pitchFamily="34" charset="-120"/>
              </a:rPr>
              <a:t>Στόχος αύξησης</a:t>
            </a:r>
            <a:endParaRPr lang="en-US" sz="1100" dirty="0"/>
          </a:p>
          <a:p>
            <a:pPr marL="0" indent="0" algn="ctr">
              <a:buNone/>
            </a:pPr>
            <a:r>
              <a:rPr lang="en-US" sz="1100" dirty="0">
                <a:solidFill>
                  <a:srgbClr val="FFFFFF"/>
                </a:solidFill>
                <a:latin typeface="Calibri" pitchFamily="34" charset="0"/>
                <a:ea typeface="Calibri" pitchFamily="34" charset="-122"/>
                <a:cs typeface="Calibri" pitchFamily="34" charset="-120"/>
              </a:rPr>
              <a:t>πρασίνου στις παρεμβάσεις</a:t>
            </a:r>
            <a:endParaRPr lang="en-US" sz="1100" dirty="0"/>
          </a:p>
        </p:txBody>
      </p:sp>
      <p:sp>
        <p:nvSpPr>
          <p:cNvPr id="16" name="Shape 14"/>
          <p:cNvSpPr/>
          <p:nvPr/>
        </p:nvSpPr>
        <p:spPr>
          <a:xfrm>
            <a:off x="411480" y="2743200"/>
            <a:ext cx="11064240" cy="2423160"/>
          </a:xfrm>
          <a:prstGeom prst="roundRect">
            <a:avLst>
              <a:gd name="adj" fmla="val 3774"/>
            </a:avLst>
          </a:prstGeom>
          <a:solidFill>
            <a:srgbClr val="E8F5EE"/>
          </a:solidFill>
          <a:ln w="12700">
            <a:solidFill>
              <a:srgbClr val="C8D8C8"/>
            </a:solidFill>
            <a:prstDash val="solid"/>
          </a:ln>
        </p:spPr>
      </p:sp>
      <p:sp>
        <p:nvSpPr>
          <p:cNvPr id="17" name="Text 15"/>
          <p:cNvSpPr/>
          <p:nvPr/>
        </p:nvSpPr>
        <p:spPr>
          <a:xfrm>
            <a:off x="594360" y="2834640"/>
            <a:ext cx="10698480" cy="320040"/>
          </a:xfrm>
          <a:prstGeom prst="rect">
            <a:avLst/>
          </a:prstGeom>
          <a:noFill/>
          <a:ln/>
        </p:spPr>
        <p:txBody>
          <a:bodyPr wrap="square" rtlCol="0" anchor="ctr"/>
          <a:lstStyle/>
          <a:p>
            <a:pPr marL="0" indent="0">
              <a:buNone/>
            </a:pPr>
            <a:r>
              <a:rPr lang="en-US" sz="1300" b="1" dirty="0">
                <a:solidFill>
                  <a:srgbClr val="2C6E49"/>
                </a:solidFill>
                <a:latin typeface="Calibri" pitchFamily="34" charset="0"/>
                <a:ea typeface="Calibri" pitchFamily="34" charset="-122"/>
                <a:cs typeface="Calibri" pitchFamily="34" charset="-120"/>
              </a:rPr>
              <a:t>Το πλαίσιο της κλιματικής πίεσης</a:t>
            </a:r>
            <a:endParaRPr lang="en-US" sz="1300" dirty="0"/>
          </a:p>
        </p:txBody>
      </p:sp>
      <p:sp>
        <p:nvSpPr>
          <p:cNvPr id="18" name="Text 16"/>
          <p:cNvSpPr/>
          <p:nvPr/>
        </p:nvSpPr>
        <p:spPr>
          <a:xfrm>
            <a:off x="594360" y="3200400"/>
            <a:ext cx="10698480" cy="1874520"/>
          </a:xfrm>
          <a:prstGeom prst="rect">
            <a:avLst/>
          </a:prstGeom>
          <a:noFill/>
          <a:ln/>
        </p:spPr>
        <p:txBody>
          <a:bodyPr wrap="square" rtlCol="0" anchor="t"/>
          <a:lstStyle/>
          <a:p>
            <a:pPr marL="0" indent="0">
              <a:buNone/>
            </a:pPr>
            <a:r>
              <a:rPr lang="en-US" sz="1250" dirty="0">
                <a:solidFill>
                  <a:srgbClr val="1C1C1C"/>
                </a:solidFill>
                <a:latin typeface="Calibri" pitchFamily="34" charset="0"/>
                <a:ea typeface="Calibri" pitchFamily="34" charset="-122"/>
                <a:cs typeface="Calibri" pitchFamily="34" charset="-120"/>
              </a:rPr>
              <a:t>Η Αθήνα βρίσκεται στην αιχμή της κλιματικής πίεσης μεσογειακών μητροπόλεων. Η πόλη αντιμετωπίζει τρεις παράλληλες προκλήσεις: (α) έντονους καύσωνες με αυξανόμενη συχνότητα λόγω κλιματικής αλλαγής, (β) αδιαπέρατες επιφάνειες που επιτείνουν τη θερμική νησίδα και αυξάνουν την επιφανειακή απορροή ομβρίων, (γ) μακροχρόνιες οικονομικές και κοινωνικές πιέσεις που περιορίζουν τους διαθέσιμους πόρους για προσαρμογή.</a:t>
            </a:r>
            <a:endParaRPr lang="en-US" sz="1250" dirty="0"/>
          </a:p>
          <a:p>
            <a:pPr marL="0" indent="0">
              <a:buNone/>
            </a:pPr>
            <a:endParaRPr lang="en-US" sz="1250" dirty="0"/>
          </a:p>
          <a:p>
            <a:pPr marL="0" indent="0">
              <a:buNone/>
            </a:pPr>
            <a:r>
              <a:rPr lang="en-US" sz="1250" dirty="0">
                <a:solidFill>
                  <a:srgbClr val="1C1C1C"/>
                </a:solidFill>
                <a:latin typeface="Calibri" pitchFamily="34" charset="0"/>
                <a:ea typeface="Calibri" pitchFamily="34" charset="-122"/>
                <a:cs typeface="Calibri" pitchFamily="34" charset="-120"/>
              </a:rPr>
              <a:t>Ταυτόχρονα, η Αθήνα αποτελεί ένα πεδίο πλούσιων παρεμβάσεων και καλών πρακτικών — μέσα από το δίκτυο 100 Ανθεκτικών Πόλεων του Ιδρύματος Rockefeller και τη χρηματοδότηση NCFF της EIB.</a:t>
            </a:r>
            <a:endParaRPr lang="en-US" sz="1250" dirty="0"/>
          </a:p>
        </p:txBody>
      </p:sp>
      <p:sp>
        <p:nvSpPr>
          <p:cNvPr id="19" name="Text 17"/>
          <p:cNvSpPr/>
          <p:nvPr/>
        </p:nvSpPr>
        <p:spPr>
          <a:xfrm>
            <a:off x="411480" y="5212080"/>
            <a:ext cx="6858000" cy="256032"/>
          </a:xfrm>
          <a:prstGeom prst="rect">
            <a:avLst/>
          </a:prstGeom>
          <a:noFill/>
          <a:ln/>
        </p:spPr>
        <p:txBody>
          <a:bodyPr wrap="square" rtlCol="0" anchor="ctr"/>
          <a:lstStyle/>
          <a:p>
            <a:pPr marL="0" indent="0">
              <a:buNone/>
            </a:pPr>
            <a:r>
              <a:rPr lang="en-US" sz="900" i="1" dirty="0">
                <a:solidFill>
                  <a:srgbClr val="5A5A5A"/>
                </a:solidFill>
                <a:latin typeface="Calibri" pitchFamily="34" charset="0"/>
                <a:ea typeface="Calibri" pitchFamily="34" charset="-122"/>
                <a:cs typeface="Calibri" pitchFamily="34" charset="-120"/>
              </a:rPr>
              <a:t>Μεταπτυχιακό Πρόγραμμα — Αστική &amp; Περιφερειακή Ανθεκτικότητα</a:t>
            </a:r>
            <a:endParaRPr lang="en-US" sz="900" dirty="0"/>
          </a:p>
        </p:txBody>
      </p:sp>
      <p:sp>
        <p:nvSpPr>
          <p:cNvPr id="20" name="Text 18"/>
          <p:cNvSpPr/>
          <p:nvPr/>
        </p:nvSpPr>
        <p:spPr>
          <a:xfrm>
            <a:off x="7360920" y="5212080"/>
            <a:ext cx="4069080" cy="256032"/>
          </a:xfrm>
          <a:prstGeom prst="rect">
            <a:avLst/>
          </a:prstGeom>
          <a:noFill/>
          <a:ln/>
        </p:spPr>
        <p:txBody>
          <a:bodyPr wrap="square" rtlCol="0" anchor="ctr"/>
          <a:lstStyle/>
          <a:p>
            <a:pPr marL="0" indent="0" algn="r">
              <a:buNone/>
            </a:pPr>
            <a:r>
              <a:rPr lang="en-US" sz="900" dirty="0">
                <a:solidFill>
                  <a:srgbClr val="5A5A5A"/>
                </a:solidFill>
                <a:latin typeface="Calibri" pitchFamily="34" charset="0"/>
                <a:ea typeface="Calibri" pitchFamily="34" charset="-122"/>
                <a:cs typeface="Calibri" pitchFamily="34" charset="-120"/>
              </a:rPr>
              <a:t>Πηγή: </a:t>
            </a:r>
            <a:r>
              <a:rPr lang="en-US" sz="900" u="sng" dirty="0">
                <a:solidFill>
                  <a:srgbClr val="5A5A5A"/>
                </a:solidFill>
                <a:latin typeface="Calibri" pitchFamily="34" charset="0"/>
                <a:ea typeface="Calibri" pitchFamily="34" charset="-122"/>
                <a:cs typeface="Calibri" pitchFamily="34" charset="-120"/>
                <a:hlinkClick r:id="rId3">
                  <a:extLst>
                    <a:ext uri="{A12FA001-AC4F-418D-AE19-62706E023703}">
                      <ahyp:hlinkClr xmlns:ahyp="http://schemas.microsoft.com/office/drawing/2018/hyperlinkcolor" val="tx"/>
                    </a:ext>
                  </a:extLst>
                </a:hlinkClick>
              </a:rPr>
              <a:t>EIB — Athens Climate Adaptation</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Shape 0"/>
          <p:cNvSpPr/>
          <p:nvPr/>
        </p:nvSpPr>
        <p:spPr>
          <a:xfrm>
            <a:off x="0" y="0"/>
            <a:ext cx="12192000" cy="6858000"/>
          </a:xfrm>
          <a:prstGeom prst="rect">
            <a:avLst/>
          </a:prstGeom>
          <a:solidFill>
            <a:srgbClr val="F7F6F2"/>
          </a:solidFill>
          <a:ln w="12700">
            <a:solidFill>
              <a:srgbClr val="F7F6F2"/>
            </a:solidFill>
            <a:prstDash val="solid"/>
          </a:ln>
        </p:spPr>
      </p:sp>
      <p:sp>
        <p:nvSpPr>
          <p:cNvPr id="3" name="Text 1"/>
          <p:cNvSpPr/>
          <p:nvPr/>
        </p:nvSpPr>
        <p:spPr>
          <a:xfrm>
            <a:off x="411480" y="274320"/>
            <a:ext cx="11064240" cy="685800"/>
          </a:xfrm>
          <a:prstGeom prst="rect">
            <a:avLst/>
          </a:prstGeom>
          <a:noFill/>
          <a:ln/>
        </p:spPr>
        <p:txBody>
          <a:bodyPr wrap="square" rtlCol="0" anchor="ctr"/>
          <a:lstStyle/>
          <a:p>
            <a:pPr marL="0" indent="0">
              <a:buNone/>
            </a:pPr>
            <a:r>
              <a:rPr lang="en-US" sz="2800" b="1" dirty="0">
                <a:solidFill>
                  <a:srgbClr val="2C6E49"/>
                </a:solidFill>
                <a:latin typeface="Arial" panose="020B0604020202020204" pitchFamily="34" charset="0"/>
                <a:ea typeface="Calibri" pitchFamily="34" charset="-122"/>
                <a:cs typeface="Arial" panose="020B0604020202020204" pitchFamily="34" charset="0"/>
              </a:rPr>
              <a:t>Το Προφίλ Κινδύνου της Αθήνας</a:t>
            </a:r>
            <a:endParaRPr lang="en-US" sz="2800" dirty="0">
              <a:latin typeface="Arial" panose="020B0604020202020204" pitchFamily="34" charset="0"/>
              <a:cs typeface="Arial" panose="020B0604020202020204" pitchFamily="34" charset="0"/>
            </a:endParaRPr>
          </a:p>
        </p:txBody>
      </p:sp>
      <p:sp>
        <p:nvSpPr>
          <p:cNvPr id="4" name="Shape 2"/>
          <p:cNvSpPr/>
          <p:nvPr/>
        </p:nvSpPr>
        <p:spPr>
          <a:xfrm>
            <a:off x="411480" y="1143000"/>
            <a:ext cx="5394960" cy="3794760"/>
          </a:xfrm>
          <a:prstGeom prst="roundRect">
            <a:avLst>
              <a:gd name="adj" fmla="val 2892"/>
            </a:avLst>
          </a:prstGeom>
          <a:solidFill>
            <a:srgbClr val="FFF3E0"/>
          </a:solidFill>
          <a:ln w="12700">
            <a:solidFill>
              <a:srgbClr val="FFCC80"/>
            </a:solidFill>
            <a:prstDash val="solid"/>
          </a:ln>
        </p:spPr>
      </p:sp>
      <p:sp>
        <p:nvSpPr>
          <p:cNvPr id="5" name="Text 3"/>
          <p:cNvSpPr/>
          <p:nvPr/>
        </p:nvSpPr>
        <p:spPr>
          <a:xfrm>
            <a:off x="594360" y="1234440"/>
            <a:ext cx="5029200" cy="347472"/>
          </a:xfrm>
          <a:prstGeom prst="rect">
            <a:avLst/>
          </a:prstGeom>
          <a:noFill/>
          <a:ln/>
        </p:spPr>
        <p:txBody>
          <a:bodyPr wrap="square" rtlCol="0" anchor="ctr"/>
          <a:lstStyle/>
          <a:p>
            <a:pPr marL="0" indent="0">
              <a:buNone/>
            </a:pPr>
            <a:r>
              <a:rPr lang="en-US" sz="1400" b="1" dirty="0">
                <a:solidFill>
                  <a:srgbClr val="B05000"/>
                </a:solidFill>
                <a:latin typeface="Arial" panose="020B0604020202020204" pitchFamily="34" charset="0"/>
                <a:ea typeface="Calibri" pitchFamily="34" charset="-122"/>
                <a:cs typeface="Arial" panose="020B0604020202020204" pitchFamily="34" charset="0"/>
              </a:rPr>
              <a:t>Θερμότητα &amp; Δημόσια Υγεία</a:t>
            </a:r>
            <a:endParaRPr lang="en-US" sz="1400" dirty="0">
              <a:latin typeface="Arial" panose="020B0604020202020204" pitchFamily="34" charset="0"/>
              <a:cs typeface="Arial" panose="020B0604020202020204" pitchFamily="34" charset="0"/>
            </a:endParaRPr>
          </a:p>
        </p:txBody>
      </p:sp>
      <p:sp>
        <p:nvSpPr>
          <p:cNvPr id="6" name="Text 4"/>
          <p:cNvSpPr/>
          <p:nvPr/>
        </p:nvSpPr>
        <p:spPr>
          <a:xfrm>
            <a:off x="594360" y="1627632"/>
            <a:ext cx="5029200" cy="3200400"/>
          </a:xfrm>
          <a:prstGeom prst="rect">
            <a:avLst/>
          </a:prstGeom>
          <a:noFill/>
          <a:ln/>
        </p:spPr>
        <p:txBody>
          <a:bodyPr wrap="square" rtlCol="0" anchor="t"/>
          <a:lstStyle/>
          <a:p>
            <a:r>
              <a:rPr lang="en-US" sz="1200" dirty="0">
                <a:solidFill>
                  <a:srgbClr val="1C1C1C"/>
                </a:solidFill>
                <a:latin typeface="Calibri" pitchFamily="34" charset="0"/>
                <a:ea typeface="Calibri" pitchFamily="34" charset="-122"/>
                <a:cs typeface="Calibri" pitchFamily="34" charset="-120"/>
              </a:rPr>
              <a:t>92% του αστικού πληθυσμού εκτίθεται στο φαινόμενο της θερμικής νησίδας
84% υφίσταται νυχτερινή θερμική επιβάρυνση (δεν υπάρχει δροσιά)
Η κλιματική αλλαγή αυξάνει τη συχνότητα και ένταση κυμάτων καύσωνα
Επίπτωση στην παραγωγικότητα, τη δημόσια υγεία και τους ηλικιωμένους
Σχέδιο Canicule — πρωτόκολλο ενεργοποίησης σε καύσωνα
</a:t>
            </a:r>
            <a:endParaRPr lang="en-US" sz="1200" dirty="0"/>
          </a:p>
        </p:txBody>
      </p:sp>
      <p:sp>
        <p:nvSpPr>
          <p:cNvPr id="7" name="Shape 5"/>
          <p:cNvSpPr/>
          <p:nvPr/>
        </p:nvSpPr>
        <p:spPr>
          <a:xfrm>
            <a:off x="6080760" y="1143000"/>
            <a:ext cx="5394960" cy="3794760"/>
          </a:xfrm>
          <a:prstGeom prst="roundRect">
            <a:avLst>
              <a:gd name="adj" fmla="val 2892"/>
            </a:avLst>
          </a:prstGeom>
          <a:solidFill>
            <a:srgbClr val="E3F2FD"/>
          </a:solidFill>
          <a:ln w="12700">
            <a:solidFill>
              <a:srgbClr val="90CAF9"/>
            </a:solidFill>
            <a:prstDash val="solid"/>
          </a:ln>
        </p:spPr>
      </p:sp>
      <p:sp>
        <p:nvSpPr>
          <p:cNvPr id="8" name="Text 6"/>
          <p:cNvSpPr/>
          <p:nvPr/>
        </p:nvSpPr>
        <p:spPr>
          <a:xfrm>
            <a:off x="6263640" y="1234440"/>
            <a:ext cx="5029200" cy="347472"/>
          </a:xfrm>
          <a:prstGeom prst="rect">
            <a:avLst/>
          </a:prstGeom>
          <a:noFill/>
          <a:ln/>
        </p:spPr>
        <p:txBody>
          <a:bodyPr wrap="square" rtlCol="0" anchor="ctr"/>
          <a:lstStyle/>
          <a:p>
            <a:pPr marL="0" indent="0">
              <a:buNone/>
            </a:pPr>
            <a:r>
              <a:rPr lang="en-US" sz="1400" b="1" dirty="0">
                <a:solidFill>
                  <a:srgbClr val="3A5F8A"/>
                </a:solidFill>
                <a:latin typeface="Arial" panose="020B0604020202020204" pitchFamily="34" charset="0"/>
                <a:ea typeface="Calibri" pitchFamily="34" charset="-122"/>
                <a:cs typeface="Arial" panose="020B0604020202020204" pitchFamily="34" charset="0"/>
              </a:rPr>
              <a:t>Πλημμύρες &amp; Αστικές Υποδομές</a:t>
            </a:r>
            <a:endParaRPr lang="en-US" sz="1400" dirty="0">
              <a:latin typeface="Arial" panose="020B0604020202020204" pitchFamily="34" charset="0"/>
              <a:cs typeface="Arial" panose="020B0604020202020204" pitchFamily="34" charset="0"/>
            </a:endParaRPr>
          </a:p>
        </p:txBody>
      </p:sp>
      <p:sp>
        <p:nvSpPr>
          <p:cNvPr id="9" name="Text 7"/>
          <p:cNvSpPr/>
          <p:nvPr/>
        </p:nvSpPr>
        <p:spPr>
          <a:xfrm>
            <a:off x="6263640" y="1627632"/>
            <a:ext cx="5029200" cy="3200400"/>
          </a:xfrm>
          <a:prstGeom prst="rect">
            <a:avLst/>
          </a:prstGeom>
          <a:noFill/>
          <a:ln/>
        </p:spPr>
        <p:txBody>
          <a:bodyPr wrap="square" rtlCol="0" anchor="t"/>
          <a:lstStyle/>
          <a:p>
            <a:r>
              <a:rPr lang="en-US" sz="1200" dirty="0">
                <a:solidFill>
                  <a:srgbClr val="1C1C1C"/>
                </a:solidFill>
                <a:latin typeface="Calibri" pitchFamily="34" charset="0"/>
                <a:ea typeface="Calibri" pitchFamily="34" charset="-122"/>
                <a:cs typeface="Calibri" pitchFamily="34" charset="-120"/>
              </a:rPr>
              <a:t>81% ευπάθεια επιφανειακής απορροής σε αδιαπέρατες επιφάνειες
76% πίεση στον δημόσιο χώρο λόγω ανεπαρκούς ανοιχτής έκτασης
Αιφνίδιες πλημμύρες από εντατικές βροχοπτώσεις (flash floods)
Ανεπαρκές δίκτυο αποχέτευσης ομβρίων υδάτων
Γηρασμένη υποδομή — ανάγκη αναβάθμισης σε κλιματικά ανθεκτικά πρότυπα
</a:t>
            </a:r>
            <a:endParaRPr lang="en-US" sz="1200" dirty="0"/>
          </a:p>
        </p:txBody>
      </p:sp>
      <p:sp>
        <p:nvSpPr>
          <p:cNvPr id="10" name="Text 8"/>
          <p:cNvSpPr/>
          <p:nvPr/>
        </p:nvSpPr>
        <p:spPr>
          <a:xfrm>
            <a:off x="411480" y="5212080"/>
            <a:ext cx="6858000" cy="256032"/>
          </a:xfrm>
          <a:prstGeom prst="rect">
            <a:avLst/>
          </a:prstGeom>
          <a:noFill/>
          <a:ln/>
        </p:spPr>
        <p:txBody>
          <a:bodyPr wrap="square" rtlCol="0" anchor="ctr"/>
          <a:lstStyle/>
          <a:p>
            <a:pPr marL="0" indent="0">
              <a:buNone/>
            </a:pPr>
            <a:r>
              <a:rPr lang="en-US" sz="900" i="1" dirty="0">
                <a:solidFill>
                  <a:srgbClr val="5A5A5A"/>
                </a:solidFill>
                <a:latin typeface="Calibri" pitchFamily="34" charset="0"/>
                <a:ea typeface="Calibri" pitchFamily="34" charset="-122"/>
                <a:cs typeface="Calibri" pitchFamily="34" charset="-120"/>
              </a:rPr>
              <a:t>Μεταπτυχιακό Πρόγραμμα — Αστική &amp; Περιφερειακή Ανθεκτικότητα</a:t>
            </a:r>
            <a:endParaRPr lang="en-US" sz="900" dirty="0"/>
          </a:p>
        </p:txBody>
      </p:sp>
      <p:sp>
        <p:nvSpPr>
          <p:cNvPr id="11" name="Text 9"/>
          <p:cNvSpPr/>
          <p:nvPr/>
        </p:nvSpPr>
        <p:spPr>
          <a:xfrm>
            <a:off x="7360920" y="5212080"/>
            <a:ext cx="4069080" cy="256032"/>
          </a:xfrm>
          <a:prstGeom prst="rect">
            <a:avLst/>
          </a:prstGeom>
          <a:noFill/>
          <a:ln/>
        </p:spPr>
        <p:txBody>
          <a:bodyPr wrap="square" rtlCol="0" anchor="ctr"/>
          <a:lstStyle/>
          <a:p>
            <a:pPr marL="0" indent="0" algn="r">
              <a:buNone/>
            </a:pPr>
            <a:r>
              <a:rPr lang="en-US" sz="900" dirty="0">
                <a:solidFill>
                  <a:srgbClr val="5A5A5A"/>
                </a:solidFill>
                <a:latin typeface="Calibri" pitchFamily="34" charset="0"/>
                <a:ea typeface="Calibri" pitchFamily="34" charset="-122"/>
                <a:cs typeface="Calibri" pitchFamily="34" charset="-120"/>
              </a:rPr>
              <a:t>Πηγή: </a:t>
            </a:r>
            <a:r>
              <a:rPr lang="en-US" sz="900" u="sng" dirty="0">
                <a:solidFill>
                  <a:srgbClr val="5A5A5A"/>
                </a:solidFill>
                <a:latin typeface="Calibri" pitchFamily="34" charset="0"/>
                <a:ea typeface="Calibri" pitchFamily="34" charset="-122"/>
                <a:cs typeface="Calibri" pitchFamily="34" charset="-120"/>
                <a:hlinkClick r:id="rId3">
                  <a:extLst>
                    <a:ext uri="{A12FA001-AC4F-418D-AE19-62706E023703}">
                      <ahyp:hlinkClr xmlns:ahyp="http://schemas.microsoft.com/office/drawing/2018/hyperlinkcolor" val="tx"/>
                    </a:ext>
                  </a:extLst>
                </a:hlinkClick>
              </a:rPr>
              <a:t>Nature Scientific Reports 2017</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Shape 0"/>
          <p:cNvSpPr/>
          <p:nvPr/>
        </p:nvSpPr>
        <p:spPr>
          <a:xfrm>
            <a:off x="0" y="0"/>
            <a:ext cx="12192000" cy="6858000"/>
          </a:xfrm>
          <a:prstGeom prst="rect">
            <a:avLst/>
          </a:prstGeom>
          <a:solidFill>
            <a:srgbClr val="F7F6F2"/>
          </a:solidFill>
          <a:ln w="12700">
            <a:solidFill>
              <a:srgbClr val="F7F6F2"/>
            </a:solidFill>
            <a:prstDash val="solid"/>
          </a:ln>
        </p:spPr>
      </p:sp>
      <p:sp>
        <p:nvSpPr>
          <p:cNvPr id="3" name="Text 1"/>
          <p:cNvSpPr/>
          <p:nvPr/>
        </p:nvSpPr>
        <p:spPr>
          <a:xfrm>
            <a:off x="411480" y="274320"/>
            <a:ext cx="11064240" cy="685800"/>
          </a:xfrm>
          <a:prstGeom prst="rect">
            <a:avLst/>
          </a:prstGeom>
          <a:noFill/>
          <a:ln/>
        </p:spPr>
        <p:txBody>
          <a:bodyPr wrap="square" rtlCol="0" anchor="ctr"/>
          <a:lstStyle/>
          <a:p>
            <a:pPr marL="0" indent="0">
              <a:buNone/>
            </a:pPr>
            <a:r>
              <a:rPr lang="en-US" sz="2800" b="1" dirty="0">
                <a:solidFill>
                  <a:srgbClr val="2C6E49"/>
                </a:solidFill>
                <a:latin typeface="Calibri" pitchFamily="34" charset="0"/>
                <a:ea typeface="Calibri" pitchFamily="34" charset="-122"/>
                <a:cs typeface="Calibri" pitchFamily="34" charset="-120"/>
              </a:rPr>
              <a:t>Από την Κρίση στη Στρατηγική — Το Ταξίδι της Αθήνας</a:t>
            </a:r>
            <a:endParaRPr lang="en-US" sz="2800" dirty="0"/>
          </a:p>
        </p:txBody>
      </p:sp>
      <p:sp>
        <p:nvSpPr>
          <p:cNvPr id="4" name="Shape 2"/>
          <p:cNvSpPr/>
          <p:nvPr/>
        </p:nvSpPr>
        <p:spPr>
          <a:xfrm>
            <a:off x="1143000" y="1252728"/>
            <a:ext cx="36576" cy="566928"/>
          </a:xfrm>
          <a:prstGeom prst="rect">
            <a:avLst/>
          </a:prstGeom>
          <a:solidFill>
            <a:srgbClr val="C8D8C8"/>
          </a:solidFill>
          <a:ln w="12700">
            <a:solidFill>
              <a:srgbClr val="C8D8C8"/>
            </a:solidFill>
            <a:prstDash val="solid"/>
          </a:ln>
        </p:spPr>
      </p:sp>
      <p:sp>
        <p:nvSpPr>
          <p:cNvPr id="5" name="Shape 3"/>
          <p:cNvSpPr/>
          <p:nvPr/>
        </p:nvSpPr>
        <p:spPr>
          <a:xfrm>
            <a:off x="777240" y="1161288"/>
            <a:ext cx="685800" cy="338328"/>
          </a:xfrm>
          <a:prstGeom prst="ellipse">
            <a:avLst/>
          </a:prstGeom>
          <a:solidFill>
            <a:srgbClr val="2C6E49"/>
          </a:solidFill>
          <a:ln w="12700">
            <a:solidFill>
              <a:srgbClr val="2C6E49"/>
            </a:solidFill>
            <a:prstDash val="solid"/>
          </a:ln>
        </p:spPr>
      </p:sp>
      <p:sp>
        <p:nvSpPr>
          <p:cNvPr id="6" name="Text 4"/>
          <p:cNvSpPr/>
          <p:nvPr/>
        </p:nvSpPr>
        <p:spPr>
          <a:xfrm>
            <a:off x="777240" y="1161288"/>
            <a:ext cx="685800" cy="338328"/>
          </a:xfrm>
          <a:prstGeom prst="rect">
            <a:avLst/>
          </a:prstGeom>
          <a:noFill/>
          <a:ln/>
        </p:spPr>
        <p:txBody>
          <a:bodyPr wrap="square"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2009</a:t>
            </a:r>
            <a:endParaRPr lang="en-US" sz="900" dirty="0"/>
          </a:p>
        </p:txBody>
      </p:sp>
      <p:sp>
        <p:nvSpPr>
          <p:cNvPr id="7" name="Text 5"/>
          <p:cNvSpPr/>
          <p:nvPr/>
        </p:nvSpPr>
        <p:spPr>
          <a:xfrm>
            <a:off x="1600200" y="1133856"/>
            <a:ext cx="2743200" cy="347472"/>
          </a:xfrm>
          <a:prstGeom prst="rect">
            <a:avLst/>
          </a:prstGeom>
          <a:noFill/>
          <a:ln/>
        </p:spPr>
        <p:txBody>
          <a:bodyPr wrap="square" rtlCol="0" anchor="ctr"/>
          <a:lstStyle/>
          <a:p>
            <a:pPr marL="0" indent="0">
              <a:buNone/>
            </a:pPr>
            <a:r>
              <a:rPr lang="en-US" sz="1200" b="1" dirty="0">
                <a:solidFill>
                  <a:srgbClr val="2C6E49"/>
                </a:solidFill>
                <a:latin typeface="Calibri" pitchFamily="34" charset="0"/>
                <a:ea typeface="Calibri" pitchFamily="34" charset="-122"/>
                <a:cs typeface="Calibri" pitchFamily="34" charset="-120"/>
              </a:rPr>
              <a:t>Οικονομική κρίση</a:t>
            </a:r>
            <a:endParaRPr lang="en-US" sz="1200" dirty="0"/>
          </a:p>
        </p:txBody>
      </p:sp>
      <p:sp>
        <p:nvSpPr>
          <p:cNvPr id="8" name="Text 6"/>
          <p:cNvSpPr/>
          <p:nvPr/>
        </p:nvSpPr>
        <p:spPr>
          <a:xfrm>
            <a:off x="4572000" y="1133856"/>
            <a:ext cx="6858000" cy="548640"/>
          </a:xfrm>
          <a:prstGeom prst="rect">
            <a:avLst/>
          </a:prstGeom>
          <a:noFill/>
          <a:ln/>
        </p:spPr>
        <p:txBody>
          <a:bodyPr wrap="square" rtlCol="0" anchor="t"/>
          <a:lstStyle/>
          <a:p>
            <a:pPr marL="0" indent="0">
              <a:buNone/>
            </a:pPr>
            <a:r>
              <a:rPr lang="en-US" sz="1150" dirty="0">
                <a:solidFill>
                  <a:srgbClr val="1C1C1C"/>
                </a:solidFill>
                <a:latin typeface="Calibri" pitchFamily="34" charset="0"/>
                <a:ea typeface="Calibri" pitchFamily="34" charset="-122"/>
                <a:cs typeface="Calibri" pitchFamily="34" charset="-120"/>
              </a:rPr>
              <a:t>Η βαθύτερη ύφεση της Ελλάδας αποκαλύπτει τις αδυναμίες της πόλης.</a:t>
            </a:r>
            <a:endParaRPr lang="en-US" sz="1150" dirty="0"/>
          </a:p>
        </p:txBody>
      </p:sp>
      <p:sp>
        <p:nvSpPr>
          <p:cNvPr id="9" name="Shape 7"/>
          <p:cNvSpPr/>
          <p:nvPr/>
        </p:nvSpPr>
        <p:spPr>
          <a:xfrm>
            <a:off x="1143000" y="1929384"/>
            <a:ext cx="36576" cy="566928"/>
          </a:xfrm>
          <a:prstGeom prst="rect">
            <a:avLst/>
          </a:prstGeom>
          <a:solidFill>
            <a:srgbClr val="C8D8C8"/>
          </a:solidFill>
          <a:ln w="12700">
            <a:solidFill>
              <a:srgbClr val="C8D8C8"/>
            </a:solidFill>
            <a:prstDash val="solid"/>
          </a:ln>
        </p:spPr>
      </p:sp>
      <p:sp>
        <p:nvSpPr>
          <p:cNvPr id="10" name="Shape 8"/>
          <p:cNvSpPr/>
          <p:nvPr/>
        </p:nvSpPr>
        <p:spPr>
          <a:xfrm>
            <a:off x="777240" y="1837944"/>
            <a:ext cx="685800" cy="338328"/>
          </a:xfrm>
          <a:prstGeom prst="ellipse">
            <a:avLst/>
          </a:prstGeom>
          <a:solidFill>
            <a:srgbClr val="2C6E49"/>
          </a:solidFill>
          <a:ln w="12700">
            <a:solidFill>
              <a:srgbClr val="2C6E49"/>
            </a:solidFill>
            <a:prstDash val="solid"/>
          </a:ln>
        </p:spPr>
      </p:sp>
      <p:sp>
        <p:nvSpPr>
          <p:cNvPr id="11" name="Text 9"/>
          <p:cNvSpPr/>
          <p:nvPr/>
        </p:nvSpPr>
        <p:spPr>
          <a:xfrm>
            <a:off x="777240" y="1837944"/>
            <a:ext cx="685800" cy="338328"/>
          </a:xfrm>
          <a:prstGeom prst="rect">
            <a:avLst/>
          </a:prstGeom>
          <a:noFill/>
          <a:ln/>
        </p:spPr>
        <p:txBody>
          <a:bodyPr wrap="square"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2015-16</a:t>
            </a:r>
            <a:endParaRPr lang="en-US" sz="900" dirty="0"/>
          </a:p>
        </p:txBody>
      </p:sp>
      <p:sp>
        <p:nvSpPr>
          <p:cNvPr id="12" name="Text 10"/>
          <p:cNvSpPr/>
          <p:nvPr/>
        </p:nvSpPr>
        <p:spPr>
          <a:xfrm>
            <a:off x="1600200" y="1810512"/>
            <a:ext cx="2743200" cy="347472"/>
          </a:xfrm>
          <a:prstGeom prst="rect">
            <a:avLst/>
          </a:prstGeom>
          <a:noFill/>
          <a:ln/>
        </p:spPr>
        <p:txBody>
          <a:bodyPr wrap="square" rtlCol="0" anchor="ctr"/>
          <a:lstStyle/>
          <a:p>
            <a:pPr marL="0" indent="0">
              <a:buNone/>
            </a:pPr>
            <a:r>
              <a:rPr lang="en-US" sz="1200" b="1" dirty="0">
                <a:solidFill>
                  <a:srgbClr val="2C6E49"/>
                </a:solidFill>
                <a:latin typeface="Calibri" pitchFamily="34" charset="0"/>
                <a:ea typeface="Calibri" pitchFamily="34" charset="-122"/>
                <a:cs typeface="Calibri" pitchFamily="34" charset="-120"/>
              </a:rPr>
              <a:t>Προσφυγική κρίση</a:t>
            </a:r>
            <a:endParaRPr lang="en-US" sz="1200" dirty="0"/>
          </a:p>
        </p:txBody>
      </p:sp>
      <p:sp>
        <p:nvSpPr>
          <p:cNvPr id="13" name="Text 11"/>
          <p:cNvSpPr/>
          <p:nvPr/>
        </p:nvSpPr>
        <p:spPr>
          <a:xfrm>
            <a:off x="4572000" y="1810512"/>
            <a:ext cx="6858000" cy="548640"/>
          </a:xfrm>
          <a:prstGeom prst="rect">
            <a:avLst/>
          </a:prstGeom>
          <a:noFill/>
          <a:ln/>
        </p:spPr>
        <p:txBody>
          <a:bodyPr wrap="square" rtlCol="0" anchor="t"/>
          <a:lstStyle/>
          <a:p>
            <a:pPr marL="0" indent="0">
              <a:buNone/>
            </a:pPr>
            <a:r>
              <a:rPr lang="en-US" sz="1150" dirty="0">
                <a:solidFill>
                  <a:srgbClr val="1C1C1C"/>
                </a:solidFill>
                <a:latin typeface="Calibri" pitchFamily="34" charset="0"/>
                <a:ea typeface="Calibri" pitchFamily="34" charset="-122"/>
                <a:cs typeface="Calibri" pitchFamily="34" charset="-120"/>
              </a:rPr>
              <a:t>Εισροή προσφύγων υπερβαίνει τον αριθμό των Αθηναίων. Δοκιμασία ανθεκτικότητας.</a:t>
            </a:r>
            <a:endParaRPr lang="en-US" sz="1150" dirty="0"/>
          </a:p>
        </p:txBody>
      </p:sp>
      <p:sp>
        <p:nvSpPr>
          <p:cNvPr id="14" name="Shape 12"/>
          <p:cNvSpPr/>
          <p:nvPr/>
        </p:nvSpPr>
        <p:spPr>
          <a:xfrm>
            <a:off x="1143000" y="2606040"/>
            <a:ext cx="36576" cy="566928"/>
          </a:xfrm>
          <a:prstGeom prst="rect">
            <a:avLst/>
          </a:prstGeom>
          <a:solidFill>
            <a:srgbClr val="C8D8C8"/>
          </a:solidFill>
          <a:ln w="12700">
            <a:solidFill>
              <a:srgbClr val="C8D8C8"/>
            </a:solidFill>
            <a:prstDash val="solid"/>
          </a:ln>
        </p:spPr>
      </p:sp>
      <p:sp>
        <p:nvSpPr>
          <p:cNvPr id="15" name="Shape 13"/>
          <p:cNvSpPr/>
          <p:nvPr/>
        </p:nvSpPr>
        <p:spPr>
          <a:xfrm>
            <a:off x="777240" y="2514600"/>
            <a:ext cx="685800" cy="338328"/>
          </a:xfrm>
          <a:prstGeom prst="ellipse">
            <a:avLst/>
          </a:prstGeom>
          <a:solidFill>
            <a:srgbClr val="2C6E49"/>
          </a:solidFill>
          <a:ln w="12700">
            <a:solidFill>
              <a:srgbClr val="2C6E49"/>
            </a:solidFill>
            <a:prstDash val="solid"/>
          </a:ln>
        </p:spPr>
      </p:sp>
      <p:sp>
        <p:nvSpPr>
          <p:cNvPr id="16" name="Text 14"/>
          <p:cNvSpPr/>
          <p:nvPr/>
        </p:nvSpPr>
        <p:spPr>
          <a:xfrm>
            <a:off x="777240" y="2514600"/>
            <a:ext cx="685800" cy="338328"/>
          </a:xfrm>
          <a:prstGeom prst="rect">
            <a:avLst/>
          </a:prstGeom>
          <a:noFill/>
          <a:ln/>
        </p:spPr>
        <p:txBody>
          <a:bodyPr wrap="square"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2016</a:t>
            </a:r>
            <a:endParaRPr lang="en-US" sz="900" dirty="0"/>
          </a:p>
        </p:txBody>
      </p:sp>
      <p:sp>
        <p:nvSpPr>
          <p:cNvPr id="17" name="Text 15"/>
          <p:cNvSpPr/>
          <p:nvPr/>
        </p:nvSpPr>
        <p:spPr>
          <a:xfrm>
            <a:off x="1600200" y="2487168"/>
            <a:ext cx="2743200" cy="347472"/>
          </a:xfrm>
          <a:prstGeom prst="rect">
            <a:avLst/>
          </a:prstGeom>
          <a:noFill/>
          <a:ln/>
        </p:spPr>
        <p:txBody>
          <a:bodyPr wrap="square" rtlCol="0" anchor="ctr"/>
          <a:lstStyle/>
          <a:p>
            <a:pPr marL="0" indent="0">
              <a:buNone/>
            </a:pPr>
            <a:r>
              <a:rPr lang="en-US" sz="1200" b="1" dirty="0">
                <a:solidFill>
                  <a:srgbClr val="2C6E49"/>
                </a:solidFill>
                <a:latin typeface="Calibri" pitchFamily="34" charset="0"/>
                <a:ea typeface="Calibri" pitchFamily="34" charset="-122"/>
                <a:cs typeface="Calibri" pitchFamily="34" charset="-120"/>
              </a:rPr>
              <a:t>Ένταξη στο 100RC</a:t>
            </a:r>
            <a:endParaRPr lang="en-US" sz="1200" dirty="0"/>
          </a:p>
        </p:txBody>
      </p:sp>
      <p:sp>
        <p:nvSpPr>
          <p:cNvPr id="18" name="Text 16"/>
          <p:cNvSpPr/>
          <p:nvPr/>
        </p:nvSpPr>
        <p:spPr>
          <a:xfrm>
            <a:off x="4572000" y="2487168"/>
            <a:ext cx="6858000" cy="548640"/>
          </a:xfrm>
          <a:prstGeom prst="rect">
            <a:avLst/>
          </a:prstGeom>
          <a:noFill/>
          <a:ln/>
        </p:spPr>
        <p:txBody>
          <a:bodyPr wrap="square" rtlCol="0" anchor="t"/>
          <a:lstStyle/>
          <a:p>
            <a:pPr marL="0" indent="0">
              <a:buNone/>
            </a:pPr>
            <a:r>
              <a:rPr lang="en-US" sz="1150" dirty="0">
                <a:solidFill>
                  <a:srgbClr val="1C1C1C"/>
                </a:solidFill>
                <a:latin typeface="Calibri" pitchFamily="34" charset="0"/>
                <a:ea typeface="Calibri" pitchFamily="34" charset="-122"/>
                <a:cs typeface="Calibri" pitchFamily="34" charset="-120"/>
              </a:rPr>
              <a:t>Η Αθήνα εντάσσεται στο δίκτυο 100 Ανθεκτικών Πόλεων του Ιδρύματος Rockefeller.</a:t>
            </a:r>
            <a:endParaRPr lang="en-US" sz="1150" dirty="0"/>
          </a:p>
        </p:txBody>
      </p:sp>
      <p:sp>
        <p:nvSpPr>
          <p:cNvPr id="19" name="Shape 17"/>
          <p:cNvSpPr/>
          <p:nvPr/>
        </p:nvSpPr>
        <p:spPr>
          <a:xfrm>
            <a:off x="1143000" y="3282696"/>
            <a:ext cx="36576" cy="566928"/>
          </a:xfrm>
          <a:prstGeom prst="rect">
            <a:avLst/>
          </a:prstGeom>
          <a:solidFill>
            <a:srgbClr val="C8D8C8"/>
          </a:solidFill>
          <a:ln w="12700">
            <a:solidFill>
              <a:srgbClr val="C8D8C8"/>
            </a:solidFill>
            <a:prstDash val="solid"/>
          </a:ln>
        </p:spPr>
      </p:sp>
      <p:sp>
        <p:nvSpPr>
          <p:cNvPr id="20" name="Shape 18"/>
          <p:cNvSpPr/>
          <p:nvPr/>
        </p:nvSpPr>
        <p:spPr>
          <a:xfrm>
            <a:off x="777240" y="3191256"/>
            <a:ext cx="685800" cy="338328"/>
          </a:xfrm>
          <a:prstGeom prst="ellipse">
            <a:avLst/>
          </a:prstGeom>
          <a:solidFill>
            <a:srgbClr val="2C6E49"/>
          </a:solidFill>
          <a:ln w="12700">
            <a:solidFill>
              <a:srgbClr val="2C6E49"/>
            </a:solidFill>
            <a:prstDash val="solid"/>
          </a:ln>
        </p:spPr>
      </p:sp>
      <p:sp>
        <p:nvSpPr>
          <p:cNvPr id="21" name="Text 19"/>
          <p:cNvSpPr/>
          <p:nvPr/>
        </p:nvSpPr>
        <p:spPr>
          <a:xfrm>
            <a:off x="777240" y="3191256"/>
            <a:ext cx="685800" cy="338328"/>
          </a:xfrm>
          <a:prstGeom prst="rect">
            <a:avLst/>
          </a:prstGeom>
          <a:noFill/>
          <a:ln/>
        </p:spPr>
        <p:txBody>
          <a:bodyPr wrap="square"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2017</a:t>
            </a:r>
            <a:endParaRPr lang="en-US" sz="900" dirty="0"/>
          </a:p>
        </p:txBody>
      </p:sp>
      <p:sp>
        <p:nvSpPr>
          <p:cNvPr id="22" name="Text 20"/>
          <p:cNvSpPr/>
          <p:nvPr/>
        </p:nvSpPr>
        <p:spPr>
          <a:xfrm>
            <a:off x="1600200" y="3163824"/>
            <a:ext cx="2743200" cy="347472"/>
          </a:xfrm>
          <a:prstGeom prst="rect">
            <a:avLst/>
          </a:prstGeom>
          <a:noFill/>
          <a:ln/>
        </p:spPr>
        <p:txBody>
          <a:bodyPr wrap="square" rtlCol="0" anchor="ctr"/>
          <a:lstStyle/>
          <a:p>
            <a:pPr marL="0" indent="0">
              <a:buNone/>
            </a:pPr>
            <a:r>
              <a:rPr lang="en-US" sz="1200" b="1" dirty="0">
                <a:solidFill>
                  <a:srgbClr val="2C6E49"/>
                </a:solidFill>
                <a:latin typeface="Calibri" pitchFamily="34" charset="0"/>
                <a:ea typeface="Calibri" pitchFamily="34" charset="-122"/>
                <a:cs typeface="Calibri" pitchFamily="34" charset="-120"/>
              </a:rPr>
              <a:t>Στρατηγική 2030</a:t>
            </a:r>
            <a:endParaRPr lang="en-US" sz="1200" dirty="0"/>
          </a:p>
        </p:txBody>
      </p:sp>
      <p:sp>
        <p:nvSpPr>
          <p:cNvPr id="23" name="Text 21"/>
          <p:cNvSpPr/>
          <p:nvPr/>
        </p:nvSpPr>
        <p:spPr>
          <a:xfrm>
            <a:off x="4572000" y="3163824"/>
            <a:ext cx="6858000" cy="548640"/>
          </a:xfrm>
          <a:prstGeom prst="rect">
            <a:avLst/>
          </a:prstGeom>
          <a:noFill/>
          <a:ln/>
        </p:spPr>
        <p:txBody>
          <a:bodyPr wrap="square" rtlCol="0" anchor="t"/>
          <a:lstStyle/>
          <a:p>
            <a:pPr marL="0" indent="0">
              <a:buNone/>
            </a:pPr>
            <a:r>
              <a:rPr lang="en-US" sz="1150" dirty="0">
                <a:solidFill>
                  <a:srgbClr val="1C1C1C"/>
                </a:solidFill>
                <a:latin typeface="Calibri" pitchFamily="34" charset="0"/>
                <a:ea typeface="Calibri" pitchFamily="34" charset="-122"/>
                <a:cs typeface="Calibri" pitchFamily="34" charset="-120"/>
              </a:rPr>
              <a:t>14 μήνες εργασίας, 840 εμπλεκόμενοι, 140 φορείς, 65 δράσεις. Δημοσίευση.</a:t>
            </a:r>
            <a:endParaRPr lang="en-US" sz="1150" dirty="0"/>
          </a:p>
        </p:txBody>
      </p:sp>
      <p:sp>
        <p:nvSpPr>
          <p:cNvPr id="24" name="Shape 22"/>
          <p:cNvSpPr/>
          <p:nvPr/>
        </p:nvSpPr>
        <p:spPr>
          <a:xfrm>
            <a:off x="1143000" y="3959352"/>
            <a:ext cx="36576" cy="566928"/>
          </a:xfrm>
          <a:prstGeom prst="rect">
            <a:avLst/>
          </a:prstGeom>
          <a:solidFill>
            <a:srgbClr val="C8D8C8"/>
          </a:solidFill>
          <a:ln w="12700">
            <a:solidFill>
              <a:srgbClr val="C8D8C8"/>
            </a:solidFill>
            <a:prstDash val="solid"/>
          </a:ln>
        </p:spPr>
      </p:sp>
      <p:sp>
        <p:nvSpPr>
          <p:cNvPr id="25" name="Shape 23"/>
          <p:cNvSpPr/>
          <p:nvPr/>
        </p:nvSpPr>
        <p:spPr>
          <a:xfrm>
            <a:off x="777240" y="3867912"/>
            <a:ext cx="685800" cy="338328"/>
          </a:xfrm>
          <a:prstGeom prst="ellipse">
            <a:avLst/>
          </a:prstGeom>
          <a:solidFill>
            <a:srgbClr val="2C6E49"/>
          </a:solidFill>
          <a:ln w="12700">
            <a:solidFill>
              <a:srgbClr val="2C6E49"/>
            </a:solidFill>
            <a:prstDash val="solid"/>
          </a:ln>
        </p:spPr>
      </p:sp>
      <p:sp>
        <p:nvSpPr>
          <p:cNvPr id="26" name="Text 24"/>
          <p:cNvSpPr/>
          <p:nvPr/>
        </p:nvSpPr>
        <p:spPr>
          <a:xfrm>
            <a:off x="777240" y="3867912"/>
            <a:ext cx="685800" cy="338328"/>
          </a:xfrm>
          <a:prstGeom prst="rect">
            <a:avLst/>
          </a:prstGeom>
          <a:noFill/>
          <a:ln/>
        </p:spPr>
        <p:txBody>
          <a:bodyPr wrap="square"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2019</a:t>
            </a:r>
            <a:endParaRPr lang="en-US" sz="900" dirty="0"/>
          </a:p>
        </p:txBody>
      </p:sp>
      <p:sp>
        <p:nvSpPr>
          <p:cNvPr id="27" name="Text 25"/>
          <p:cNvSpPr/>
          <p:nvPr/>
        </p:nvSpPr>
        <p:spPr>
          <a:xfrm>
            <a:off x="1600200" y="3840480"/>
            <a:ext cx="2743200" cy="347472"/>
          </a:xfrm>
          <a:prstGeom prst="rect">
            <a:avLst/>
          </a:prstGeom>
          <a:noFill/>
          <a:ln/>
        </p:spPr>
        <p:txBody>
          <a:bodyPr wrap="square" rtlCol="0" anchor="ctr"/>
          <a:lstStyle/>
          <a:p>
            <a:pPr marL="0" indent="0">
              <a:buNone/>
            </a:pPr>
            <a:r>
              <a:rPr lang="en-US" sz="1200" b="1" dirty="0">
                <a:solidFill>
                  <a:srgbClr val="2C6E49"/>
                </a:solidFill>
                <a:latin typeface="Calibri" pitchFamily="34" charset="0"/>
                <a:ea typeface="Calibri" pitchFamily="34" charset="-122"/>
                <a:cs typeface="Calibri" pitchFamily="34" charset="-120"/>
              </a:rPr>
              <a:t>NCFF / EIB</a:t>
            </a:r>
            <a:endParaRPr lang="en-US" sz="1200" dirty="0"/>
          </a:p>
        </p:txBody>
      </p:sp>
      <p:sp>
        <p:nvSpPr>
          <p:cNvPr id="28" name="Text 26"/>
          <p:cNvSpPr/>
          <p:nvPr/>
        </p:nvSpPr>
        <p:spPr>
          <a:xfrm>
            <a:off x="4572000" y="3840480"/>
            <a:ext cx="6858000" cy="548640"/>
          </a:xfrm>
          <a:prstGeom prst="rect">
            <a:avLst/>
          </a:prstGeom>
          <a:noFill/>
          <a:ln/>
        </p:spPr>
        <p:txBody>
          <a:bodyPr wrap="square" rtlCol="0" anchor="t"/>
          <a:lstStyle/>
          <a:p>
            <a:pPr marL="0" indent="0">
              <a:buNone/>
            </a:pPr>
            <a:r>
              <a:rPr lang="en-US" sz="1150" dirty="0">
                <a:solidFill>
                  <a:srgbClr val="1C1C1C"/>
                </a:solidFill>
                <a:latin typeface="Calibri" pitchFamily="34" charset="0"/>
                <a:ea typeface="Calibri" pitchFamily="34" charset="-122"/>
                <a:cs typeface="Calibri" pitchFamily="34" charset="-120"/>
              </a:rPr>
              <a:t>Χρηματοδότηση €5 εκ. από το Natural Capital Finance Facility για 4 έργα.</a:t>
            </a:r>
            <a:endParaRPr lang="en-US" sz="1150" dirty="0"/>
          </a:p>
        </p:txBody>
      </p:sp>
      <p:sp>
        <p:nvSpPr>
          <p:cNvPr id="29" name="Shape 27"/>
          <p:cNvSpPr/>
          <p:nvPr/>
        </p:nvSpPr>
        <p:spPr>
          <a:xfrm>
            <a:off x="1143000" y="4636008"/>
            <a:ext cx="36576" cy="566928"/>
          </a:xfrm>
          <a:prstGeom prst="rect">
            <a:avLst/>
          </a:prstGeom>
          <a:solidFill>
            <a:srgbClr val="C8D8C8"/>
          </a:solidFill>
          <a:ln w="12700">
            <a:solidFill>
              <a:srgbClr val="C8D8C8"/>
            </a:solidFill>
            <a:prstDash val="solid"/>
          </a:ln>
        </p:spPr>
      </p:sp>
      <p:sp>
        <p:nvSpPr>
          <p:cNvPr id="30" name="Shape 28"/>
          <p:cNvSpPr/>
          <p:nvPr/>
        </p:nvSpPr>
        <p:spPr>
          <a:xfrm>
            <a:off x="777240" y="4544568"/>
            <a:ext cx="685800" cy="338328"/>
          </a:xfrm>
          <a:prstGeom prst="ellipse">
            <a:avLst/>
          </a:prstGeom>
          <a:solidFill>
            <a:srgbClr val="2C6E49"/>
          </a:solidFill>
          <a:ln w="12700">
            <a:solidFill>
              <a:srgbClr val="2C6E49"/>
            </a:solidFill>
            <a:prstDash val="solid"/>
          </a:ln>
        </p:spPr>
      </p:sp>
      <p:sp>
        <p:nvSpPr>
          <p:cNvPr id="31" name="Text 29"/>
          <p:cNvSpPr/>
          <p:nvPr/>
        </p:nvSpPr>
        <p:spPr>
          <a:xfrm>
            <a:off x="777240" y="4544568"/>
            <a:ext cx="685800" cy="338328"/>
          </a:xfrm>
          <a:prstGeom prst="rect">
            <a:avLst/>
          </a:prstGeom>
          <a:noFill/>
          <a:ln/>
        </p:spPr>
        <p:txBody>
          <a:bodyPr wrap="square"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2023+</a:t>
            </a:r>
            <a:endParaRPr lang="en-US" sz="900" dirty="0"/>
          </a:p>
        </p:txBody>
      </p:sp>
      <p:sp>
        <p:nvSpPr>
          <p:cNvPr id="32" name="Text 30"/>
          <p:cNvSpPr/>
          <p:nvPr/>
        </p:nvSpPr>
        <p:spPr>
          <a:xfrm>
            <a:off x="1600200" y="4517136"/>
            <a:ext cx="2743200" cy="347472"/>
          </a:xfrm>
          <a:prstGeom prst="rect">
            <a:avLst/>
          </a:prstGeom>
          <a:noFill/>
          <a:ln/>
        </p:spPr>
        <p:txBody>
          <a:bodyPr wrap="square" rtlCol="0" anchor="ctr"/>
          <a:lstStyle/>
          <a:p>
            <a:pPr marL="0" indent="0">
              <a:buNone/>
            </a:pPr>
            <a:r>
              <a:rPr lang="en-US" sz="1200" b="1" dirty="0">
                <a:solidFill>
                  <a:srgbClr val="2C6E49"/>
                </a:solidFill>
                <a:latin typeface="Calibri" pitchFamily="34" charset="0"/>
                <a:ea typeface="Calibri" pitchFamily="34" charset="-122"/>
                <a:cs typeface="Calibri" pitchFamily="34" charset="-120"/>
              </a:rPr>
              <a:t>Υλοποίηση</a:t>
            </a:r>
            <a:endParaRPr lang="en-US" sz="1200" dirty="0"/>
          </a:p>
        </p:txBody>
      </p:sp>
      <p:sp>
        <p:nvSpPr>
          <p:cNvPr id="33" name="Text 31"/>
          <p:cNvSpPr/>
          <p:nvPr/>
        </p:nvSpPr>
        <p:spPr>
          <a:xfrm>
            <a:off x="4572000" y="4517136"/>
            <a:ext cx="6858000" cy="548640"/>
          </a:xfrm>
          <a:prstGeom prst="rect">
            <a:avLst/>
          </a:prstGeom>
          <a:noFill/>
          <a:ln/>
        </p:spPr>
        <p:txBody>
          <a:bodyPr wrap="square" rtlCol="0" anchor="t"/>
          <a:lstStyle/>
          <a:p>
            <a:pPr marL="0" indent="0">
              <a:buNone/>
            </a:pPr>
            <a:r>
              <a:rPr lang="en-US" sz="1150" dirty="0">
                <a:solidFill>
                  <a:srgbClr val="1C1C1C"/>
                </a:solidFill>
                <a:latin typeface="Calibri" pitchFamily="34" charset="0"/>
                <a:ea typeface="Calibri" pitchFamily="34" charset="-122"/>
                <a:cs typeface="Calibri" pitchFamily="34" charset="-120"/>
              </a:rPr>
              <a:t>Έργα Λυκαβηττού, πράσινοι διάδρομοι, Ακαδημία Πλάτωνος, Λαμπρινή σε εξέλιξη.</a:t>
            </a:r>
            <a:endParaRPr lang="en-US" sz="1150" dirty="0"/>
          </a:p>
        </p:txBody>
      </p:sp>
      <p:sp>
        <p:nvSpPr>
          <p:cNvPr id="34" name="Text 32"/>
          <p:cNvSpPr/>
          <p:nvPr/>
        </p:nvSpPr>
        <p:spPr>
          <a:xfrm>
            <a:off x="411480" y="5212080"/>
            <a:ext cx="6858000" cy="256032"/>
          </a:xfrm>
          <a:prstGeom prst="rect">
            <a:avLst/>
          </a:prstGeom>
          <a:noFill/>
          <a:ln/>
        </p:spPr>
        <p:txBody>
          <a:bodyPr wrap="square" rtlCol="0" anchor="ctr"/>
          <a:lstStyle/>
          <a:p>
            <a:pPr marL="0" indent="0">
              <a:buNone/>
            </a:pPr>
            <a:r>
              <a:rPr lang="en-US" sz="900" i="1" dirty="0">
                <a:solidFill>
                  <a:srgbClr val="5A5A5A"/>
                </a:solidFill>
                <a:latin typeface="Calibri" pitchFamily="34" charset="0"/>
                <a:ea typeface="Calibri" pitchFamily="34" charset="-122"/>
                <a:cs typeface="Calibri" pitchFamily="34" charset="-120"/>
              </a:rPr>
              <a:t>Μεταπτυχιακό Πρόγραμμα — Αστική &amp; Περιφερειακή Ανθεκτικότητα</a:t>
            </a:r>
            <a:endParaRPr lang="en-US" sz="900" dirty="0"/>
          </a:p>
        </p:txBody>
      </p:sp>
      <p:sp>
        <p:nvSpPr>
          <p:cNvPr id="35" name="Text 33"/>
          <p:cNvSpPr/>
          <p:nvPr/>
        </p:nvSpPr>
        <p:spPr>
          <a:xfrm>
            <a:off x="7360920" y="5212080"/>
            <a:ext cx="4069080" cy="256032"/>
          </a:xfrm>
          <a:prstGeom prst="rect">
            <a:avLst/>
          </a:prstGeom>
          <a:noFill/>
          <a:ln/>
        </p:spPr>
        <p:txBody>
          <a:bodyPr wrap="square" rtlCol="0" anchor="ctr"/>
          <a:lstStyle/>
          <a:p>
            <a:pPr marL="0" indent="0" algn="r">
              <a:buNone/>
            </a:pPr>
            <a:r>
              <a:rPr lang="en-US" sz="900" dirty="0">
                <a:solidFill>
                  <a:srgbClr val="5A5A5A"/>
                </a:solidFill>
                <a:latin typeface="Calibri" pitchFamily="34" charset="0"/>
                <a:ea typeface="Calibri" pitchFamily="34" charset="-122"/>
                <a:cs typeface="Calibri" pitchFamily="34" charset="-120"/>
              </a:rPr>
              <a:t>Πηγή: </a:t>
            </a:r>
            <a:r>
              <a:rPr lang="en-US" sz="900" u="sng" dirty="0">
                <a:solidFill>
                  <a:srgbClr val="5A5A5A"/>
                </a:solidFill>
                <a:latin typeface="Calibri" pitchFamily="34" charset="0"/>
                <a:ea typeface="Calibri" pitchFamily="34" charset="-122"/>
                <a:cs typeface="Calibri" pitchFamily="34" charset="-120"/>
                <a:hlinkClick r:id="rId3">
                  <a:extLst>
                    <a:ext uri="{A12FA001-AC4F-418D-AE19-62706E023703}">
                      <ahyp:hlinkClr xmlns:ahyp="http://schemas.microsoft.com/office/drawing/2018/hyperlinkcolor" val="tx"/>
                    </a:ext>
                  </a:extLst>
                </a:hlinkClick>
              </a:rPr>
              <a:t>Στρατηγική Ανθεκτικότητας Αθήνας</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sp>
        <p:nvSpPr>
          <p:cNvPr id="2" name="Shape 0"/>
          <p:cNvSpPr/>
          <p:nvPr/>
        </p:nvSpPr>
        <p:spPr>
          <a:xfrm>
            <a:off x="3048" y="0"/>
            <a:ext cx="12192000" cy="6858000"/>
          </a:xfrm>
          <a:prstGeom prst="rect">
            <a:avLst/>
          </a:prstGeom>
          <a:solidFill>
            <a:srgbClr val="F7F6F2"/>
          </a:solidFill>
          <a:ln w="12700">
            <a:solidFill>
              <a:srgbClr val="F7F6F2"/>
            </a:solidFill>
            <a:prstDash val="solid"/>
          </a:ln>
        </p:spPr>
      </p:sp>
      <p:sp>
        <p:nvSpPr>
          <p:cNvPr id="3" name="Text 1"/>
          <p:cNvSpPr/>
          <p:nvPr/>
        </p:nvSpPr>
        <p:spPr>
          <a:xfrm>
            <a:off x="411480" y="274320"/>
            <a:ext cx="11064240" cy="685800"/>
          </a:xfrm>
          <a:prstGeom prst="rect">
            <a:avLst/>
          </a:prstGeom>
          <a:noFill/>
          <a:ln/>
        </p:spPr>
        <p:txBody>
          <a:bodyPr wrap="square" rtlCol="0" anchor="ctr"/>
          <a:lstStyle/>
          <a:p>
            <a:pPr marL="0" indent="0">
              <a:buNone/>
            </a:pPr>
            <a:r>
              <a:rPr lang="en-US" sz="2800" b="1" dirty="0">
                <a:solidFill>
                  <a:srgbClr val="2C6E49"/>
                </a:solidFill>
                <a:latin typeface="Arial" panose="020B0604020202020204" pitchFamily="34" charset="0"/>
                <a:ea typeface="Calibri" pitchFamily="34" charset="-122"/>
                <a:cs typeface="Arial" panose="020B0604020202020204" pitchFamily="34" charset="0"/>
              </a:rPr>
              <a:t>Στρατηγική</a:t>
            </a:r>
            <a:r>
              <a:rPr lang="en-US" sz="2800" b="1" dirty="0">
                <a:solidFill>
                  <a:srgbClr val="2C6E49"/>
                </a:solidFill>
                <a:latin typeface="Calibri" pitchFamily="34" charset="0"/>
                <a:ea typeface="Calibri" pitchFamily="34" charset="-122"/>
                <a:cs typeface="Calibri" pitchFamily="34" charset="-120"/>
              </a:rPr>
              <a:t> Αθήνα 2030 — Επαναπροσδιορίζοντας την Πόλη</a:t>
            </a:r>
            <a:endParaRPr lang="en-US" sz="2800" dirty="0"/>
          </a:p>
        </p:txBody>
      </p:sp>
      <p:sp>
        <p:nvSpPr>
          <p:cNvPr id="4" name="Shape 2"/>
          <p:cNvSpPr/>
          <p:nvPr/>
        </p:nvSpPr>
        <p:spPr>
          <a:xfrm>
            <a:off x="411480" y="1143000"/>
            <a:ext cx="11064240" cy="1051560"/>
          </a:xfrm>
          <a:prstGeom prst="roundRect">
            <a:avLst>
              <a:gd name="adj" fmla="val 8696"/>
            </a:avLst>
          </a:prstGeom>
          <a:solidFill>
            <a:srgbClr val="E8F5EE"/>
          </a:solidFill>
          <a:ln w="12700">
            <a:solidFill>
              <a:srgbClr val="C8D8C8"/>
            </a:solidFill>
            <a:prstDash val="solid"/>
          </a:ln>
        </p:spPr>
      </p:sp>
      <p:sp>
        <p:nvSpPr>
          <p:cNvPr id="5" name="Text 3"/>
          <p:cNvSpPr/>
          <p:nvPr/>
        </p:nvSpPr>
        <p:spPr>
          <a:xfrm>
            <a:off x="594360" y="1216152"/>
            <a:ext cx="2743200" cy="274320"/>
          </a:xfrm>
          <a:prstGeom prst="rect">
            <a:avLst/>
          </a:prstGeom>
          <a:noFill/>
          <a:ln/>
        </p:spPr>
        <p:txBody>
          <a:bodyPr wrap="square" rtlCol="0" anchor="ctr"/>
          <a:lstStyle/>
          <a:p>
            <a:pPr marL="0" indent="0">
              <a:buNone/>
            </a:pPr>
            <a:r>
              <a:rPr lang="en-US" sz="1100" b="1" dirty="0">
                <a:solidFill>
                  <a:srgbClr val="2C6E49"/>
                </a:solidFill>
                <a:latin typeface="Calibri" pitchFamily="34" charset="0"/>
                <a:ea typeface="Calibri" pitchFamily="34" charset="-122"/>
                <a:cs typeface="Calibri" pitchFamily="34" charset="-120"/>
              </a:rPr>
              <a:t>Το Όραμα</a:t>
            </a:r>
            <a:endParaRPr lang="en-US" sz="1100" dirty="0"/>
          </a:p>
        </p:txBody>
      </p:sp>
      <p:sp>
        <p:nvSpPr>
          <p:cNvPr id="6" name="Text 4"/>
          <p:cNvSpPr/>
          <p:nvPr/>
        </p:nvSpPr>
        <p:spPr>
          <a:xfrm>
            <a:off x="594360" y="1490472"/>
            <a:ext cx="10698480" cy="594360"/>
          </a:xfrm>
          <a:prstGeom prst="rect">
            <a:avLst/>
          </a:prstGeom>
          <a:noFill/>
          <a:ln/>
        </p:spPr>
        <p:txBody>
          <a:bodyPr wrap="square" rtlCol="0" anchor="ctr"/>
          <a:lstStyle/>
          <a:p>
            <a:pPr marL="0" indent="0">
              <a:buNone/>
            </a:pPr>
            <a:r>
              <a:rPr lang="en-US" sz="1250" dirty="0">
                <a:solidFill>
                  <a:srgbClr val="1C1C1C"/>
                </a:solidFill>
                <a:latin typeface="Calibri" pitchFamily="34" charset="0"/>
                <a:ea typeface="Calibri" pitchFamily="34" charset="-122"/>
                <a:cs typeface="Calibri" pitchFamily="34" charset="-120"/>
              </a:rPr>
              <a:t>Μια πόλη ανοιχτή στους πολίτες, πράσινη, προετοιμασμένη για τις προκλήσεις του μέλλοντος — αλλά επίσης ζωντανή και συναρπαστική. 65 δράσεις και 53 υπο-δράσεις σε 4 πυλώνες.</a:t>
            </a:r>
            <a:endParaRPr lang="en-US" sz="1250" dirty="0"/>
          </a:p>
        </p:txBody>
      </p:sp>
      <p:sp>
        <p:nvSpPr>
          <p:cNvPr id="7" name="Shape 5"/>
          <p:cNvSpPr/>
          <p:nvPr/>
        </p:nvSpPr>
        <p:spPr>
          <a:xfrm>
            <a:off x="411480" y="2331720"/>
            <a:ext cx="2606040" cy="2606040"/>
          </a:xfrm>
          <a:prstGeom prst="roundRect">
            <a:avLst>
              <a:gd name="adj" fmla="val 4211"/>
            </a:avLst>
          </a:prstGeom>
          <a:solidFill>
            <a:srgbClr val="D4A017"/>
          </a:solidFill>
          <a:ln w="12700">
            <a:solidFill>
              <a:srgbClr val="D4A017"/>
            </a:solidFill>
            <a:prstDash val="solid"/>
          </a:ln>
        </p:spPr>
      </p:sp>
      <p:sp>
        <p:nvSpPr>
          <p:cNvPr id="8" name="Text 6"/>
          <p:cNvSpPr/>
          <p:nvPr/>
        </p:nvSpPr>
        <p:spPr>
          <a:xfrm>
            <a:off x="521208" y="2423160"/>
            <a:ext cx="2377440" cy="411480"/>
          </a:xfrm>
          <a:prstGeom prst="rect">
            <a:avLst/>
          </a:prstGeom>
          <a:noFill/>
          <a:ln/>
        </p:spPr>
        <p:txBody>
          <a:bodyPr wrap="square"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Προσιτή Πόλη</a:t>
            </a:r>
            <a:endParaRPr lang="en-US" sz="1300" dirty="0"/>
          </a:p>
        </p:txBody>
      </p:sp>
      <p:sp>
        <p:nvSpPr>
          <p:cNvPr id="9" name="Text 7"/>
          <p:cNvSpPr/>
          <p:nvPr/>
        </p:nvSpPr>
        <p:spPr>
          <a:xfrm>
            <a:off x="521208" y="2880360"/>
            <a:ext cx="2377440" cy="1920240"/>
          </a:xfrm>
          <a:prstGeom prst="rect">
            <a:avLst/>
          </a:prstGeom>
          <a:noFill/>
          <a:ln/>
        </p:spPr>
        <p:txBody>
          <a:bodyPr wrap="square" rtlCol="0" anchor="t"/>
          <a:lstStyle/>
          <a:p>
            <a:pPr marL="0" indent="0">
              <a:buNone/>
            </a:pPr>
            <a:r>
              <a:rPr lang="en-US" sz="1100" dirty="0">
                <a:solidFill>
                  <a:srgbClr val="FFFFFF"/>
                </a:solidFill>
                <a:latin typeface="Calibri" pitchFamily="34" charset="0"/>
                <a:ea typeface="Calibri" pitchFamily="34" charset="-122"/>
                <a:cs typeface="Calibri" pitchFamily="34" charset="-120"/>
              </a:rPr>
              <a:t>Αποτελεσματική &amp; διαφανής διακυβέρνηση. Πολιτικές βασισμένες σε δεδομένα. Ανοιχτά δεδομένα, ψηφιακή πολιτική, συνΑθηνά.</a:t>
            </a:r>
            <a:endParaRPr lang="en-US" sz="1100" dirty="0"/>
          </a:p>
        </p:txBody>
      </p:sp>
      <p:sp>
        <p:nvSpPr>
          <p:cNvPr id="10" name="Shape 8"/>
          <p:cNvSpPr/>
          <p:nvPr/>
        </p:nvSpPr>
        <p:spPr>
          <a:xfrm>
            <a:off x="3200400" y="2331720"/>
            <a:ext cx="2606040" cy="2606040"/>
          </a:xfrm>
          <a:prstGeom prst="roundRect">
            <a:avLst>
              <a:gd name="adj" fmla="val 4211"/>
            </a:avLst>
          </a:prstGeom>
          <a:solidFill>
            <a:srgbClr val="2C6E49"/>
          </a:solidFill>
          <a:ln w="12700">
            <a:solidFill>
              <a:srgbClr val="2C6E49"/>
            </a:solidFill>
            <a:prstDash val="solid"/>
          </a:ln>
        </p:spPr>
      </p:sp>
      <p:sp>
        <p:nvSpPr>
          <p:cNvPr id="11" name="Text 9"/>
          <p:cNvSpPr/>
          <p:nvPr/>
        </p:nvSpPr>
        <p:spPr>
          <a:xfrm>
            <a:off x="3310128" y="2423160"/>
            <a:ext cx="2377440" cy="411480"/>
          </a:xfrm>
          <a:prstGeom prst="rect">
            <a:avLst/>
          </a:prstGeom>
          <a:noFill/>
          <a:ln/>
        </p:spPr>
        <p:txBody>
          <a:bodyPr wrap="square"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Πράσινη Πόλη</a:t>
            </a:r>
            <a:endParaRPr lang="en-US" sz="1300" dirty="0"/>
          </a:p>
        </p:txBody>
      </p:sp>
      <p:sp>
        <p:nvSpPr>
          <p:cNvPr id="12" name="Text 10"/>
          <p:cNvSpPr/>
          <p:nvPr/>
        </p:nvSpPr>
        <p:spPr>
          <a:xfrm>
            <a:off x="3310128" y="2880360"/>
            <a:ext cx="2377440" cy="1920240"/>
          </a:xfrm>
          <a:prstGeom prst="rect">
            <a:avLst/>
          </a:prstGeom>
          <a:noFill/>
          <a:ln/>
        </p:spPr>
        <p:txBody>
          <a:bodyPr wrap="square" rtlCol="0" anchor="t"/>
          <a:lstStyle/>
          <a:p>
            <a:pPr marL="0" indent="0">
              <a:buNone/>
            </a:pPr>
            <a:r>
              <a:rPr lang="en-US" sz="1100" dirty="0">
                <a:solidFill>
                  <a:srgbClr val="FFFFFF"/>
                </a:solidFill>
                <a:latin typeface="Calibri" pitchFamily="34" charset="0"/>
                <a:ea typeface="Calibri" pitchFamily="34" charset="-122"/>
                <a:cs typeface="Calibri" pitchFamily="34" charset="-120"/>
              </a:rPr>
              <a:t>Πράσινη &amp; μπλε υποδομή στον αστικό ιστό. Βιώσιμη κινητικότητα. Σχέδιο δράσης για την κλιματική αλλαγή (C40 Cities).</a:t>
            </a:r>
            <a:endParaRPr lang="en-US" sz="1100" dirty="0"/>
          </a:p>
        </p:txBody>
      </p:sp>
      <p:sp>
        <p:nvSpPr>
          <p:cNvPr id="13" name="Shape 11"/>
          <p:cNvSpPr/>
          <p:nvPr/>
        </p:nvSpPr>
        <p:spPr>
          <a:xfrm>
            <a:off x="5989320" y="2331720"/>
            <a:ext cx="2606040" cy="2606040"/>
          </a:xfrm>
          <a:prstGeom prst="roundRect">
            <a:avLst>
              <a:gd name="adj" fmla="val 4211"/>
            </a:avLst>
          </a:prstGeom>
          <a:solidFill>
            <a:srgbClr val="3A5F8A"/>
          </a:solidFill>
          <a:ln w="12700">
            <a:solidFill>
              <a:srgbClr val="3A5F8A"/>
            </a:solidFill>
            <a:prstDash val="solid"/>
          </a:ln>
        </p:spPr>
      </p:sp>
      <p:sp>
        <p:nvSpPr>
          <p:cNvPr id="14" name="Text 12"/>
          <p:cNvSpPr/>
          <p:nvPr/>
        </p:nvSpPr>
        <p:spPr>
          <a:xfrm>
            <a:off x="6099048" y="2423160"/>
            <a:ext cx="2377440" cy="411480"/>
          </a:xfrm>
          <a:prstGeom prst="rect">
            <a:avLst/>
          </a:prstGeom>
          <a:noFill/>
          <a:ln/>
        </p:spPr>
        <p:txBody>
          <a:bodyPr wrap="square"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Προνοητική Πόλη</a:t>
            </a:r>
            <a:endParaRPr lang="en-US" sz="1300" dirty="0"/>
          </a:p>
        </p:txBody>
      </p:sp>
      <p:sp>
        <p:nvSpPr>
          <p:cNvPr id="15" name="Text 13"/>
          <p:cNvSpPr/>
          <p:nvPr/>
        </p:nvSpPr>
        <p:spPr>
          <a:xfrm>
            <a:off x="6099048" y="2880360"/>
            <a:ext cx="2377440" cy="1920240"/>
          </a:xfrm>
          <a:prstGeom prst="rect">
            <a:avLst/>
          </a:prstGeom>
          <a:noFill/>
          <a:ln/>
        </p:spPr>
        <p:txBody>
          <a:bodyPr wrap="square" rtlCol="0" anchor="t"/>
          <a:lstStyle/>
          <a:p>
            <a:pPr marL="0" indent="0">
              <a:buNone/>
            </a:pPr>
            <a:r>
              <a:rPr lang="en-US" sz="1100" dirty="0">
                <a:solidFill>
                  <a:srgbClr val="FFFFFF"/>
                </a:solidFill>
                <a:latin typeface="Calibri" pitchFamily="34" charset="0"/>
                <a:ea typeface="Calibri" pitchFamily="34" charset="-122"/>
                <a:cs typeface="Calibri" pitchFamily="34" charset="-120"/>
              </a:rPr>
              <a:t>Σχέδια ετοιμότητας για κρίσεις. Ενίσχυση τοπικών κοινοτήτων. Απόσυρση παλαιών κτιρίων — μείζον έργο ανθεκτικότητας.</a:t>
            </a:r>
            <a:endParaRPr lang="en-US" sz="1100" dirty="0"/>
          </a:p>
        </p:txBody>
      </p:sp>
      <p:sp>
        <p:nvSpPr>
          <p:cNvPr id="16" name="Shape 14"/>
          <p:cNvSpPr/>
          <p:nvPr/>
        </p:nvSpPr>
        <p:spPr>
          <a:xfrm>
            <a:off x="8778240" y="2331720"/>
            <a:ext cx="2606040" cy="2606040"/>
          </a:xfrm>
          <a:prstGeom prst="roundRect">
            <a:avLst>
              <a:gd name="adj" fmla="val 4211"/>
            </a:avLst>
          </a:prstGeom>
          <a:solidFill>
            <a:srgbClr val="8B4513"/>
          </a:solidFill>
          <a:ln w="12700">
            <a:solidFill>
              <a:srgbClr val="8B4513"/>
            </a:solidFill>
            <a:prstDash val="solid"/>
          </a:ln>
        </p:spPr>
      </p:sp>
      <p:sp>
        <p:nvSpPr>
          <p:cNvPr id="17" name="Text 15"/>
          <p:cNvSpPr/>
          <p:nvPr/>
        </p:nvSpPr>
        <p:spPr>
          <a:xfrm>
            <a:off x="8887968" y="2423160"/>
            <a:ext cx="2377440" cy="411480"/>
          </a:xfrm>
          <a:prstGeom prst="rect">
            <a:avLst/>
          </a:prstGeom>
          <a:noFill/>
          <a:ln/>
        </p:spPr>
        <p:txBody>
          <a:bodyPr wrap="square"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Ζωντανή Πόλη</a:t>
            </a:r>
            <a:endParaRPr lang="en-US" sz="1300" dirty="0"/>
          </a:p>
        </p:txBody>
      </p:sp>
      <p:sp>
        <p:nvSpPr>
          <p:cNvPr id="18" name="Text 16"/>
          <p:cNvSpPr/>
          <p:nvPr/>
        </p:nvSpPr>
        <p:spPr>
          <a:xfrm>
            <a:off x="8887968" y="2880360"/>
            <a:ext cx="2377440" cy="1920240"/>
          </a:xfrm>
          <a:prstGeom prst="rect">
            <a:avLst/>
          </a:prstGeom>
          <a:noFill/>
          <a:ln/>
        </p:spPr>
        <p:txBody>
          <a:bodyPr wrap="square" rtlCol="0" anchor="t"/>
          <a:lstStyle/>
          <a:p>
            <a:pPr marL="0" indent="0">
              <a:buNone/>
            </a:pPr>
            <a:r>
              <a:rPr lang="en-US" sz="1100" dirty="0">
                <a:solidFill>
                  <a:srgbClr val="FFFFFF"/>
                </a:solidFill>
                <a:latin typeface="Calibri" pitchFamily="34" charset="0"/>
                <a:ea typeface="Calibri" pitchFamily="34" charset="-122"/>
                <a:cs typeface="Calibri" pitchFamily="34" charset="-120"/>
              </a:rPr>
              <a:t>Ταυτότητα, δημιουργικότητα, απασχόληση. Πράσινοι &amp; πολιτιστικοί αστικοί διάδρομοι. Πρόγραμμα κοινωνικής κατοικίας.</a:t>
            </a:r>
            <a:endParaRPr lang="en-US" sz="1100" dirty="0"/>
          </a:p>
        </p:txBody>
      </p:sp>
      <p:sp>
        <p:nvSpPr>
          <p:cNvPr id="19" name="Text 17"/>
          <p:cNvSpPr/>
          <p:nvPr/>
        </p:nvSpPr>
        <p:spPr>
          <a:xfrm>
            <a:off x="411480" y="5212080"/>
            <a:ext cx="6858000" cy="256032"/>
          </a:xfrm>
          <a:prstGeom prst="rect">
            <a:avLst/>
          </a:prstGeom>
          <a:noFill/>
          <a:ln/>
        </p:spPr>
        <p:txBody>
          <a:bodyPr wrap="square" rtlCol="0" anchor="ctr"/>
          <a:lstStyle/>
          <a:p>
            <a:pPr marL="0" indent="0">
              <a:buNone/>
            </a:pPr>
            <a:r>
              <a:rPr lang="en-US" sz="900" i="1" dirty="0">
                <a:solidFill>
                  <a:srgbClr val="5A5A5A"/>
                </a:solidFill>
                <a:latin typeface="Calibri" pitchFamily="34" charset="0"/>
                <a:ea typeface="Calibri" pitchFamily="34" charset="-122"/>
                <a:cs typeface="Calibri" pitchFamily="34" charset="-120"/>
              </a:rPr>
              <a:t>Μεταπτυχιακό Πρόγραμμα — Αστική &amp; Περιφερειακή Ανθεκτικότητα</a:t>
            </a:r>
            <a:endParaRPr lang="en-US" sz="900" dirty="0"/>
          </a:p>
        </p:txBody>
      </p:sp>
      <p:sp>
        <p:nvSpPr>
          <p:cNvPr id="20" name="Text 18"/>
          <p:cNvSpPr/>
          <p:nvPr/>
        </p:nvSpPr>
        <p:spPr>
          <a:xfrm>
            <a:off x="7360920" y="5212080"/>
            <a:ext cx="4069080" cy="256032"/>
          </a:xfrm>
          <a:prstGeom prst="rect">
            <a:avLst/>
          </a:prstGeom>
          <a:noFill/>
          <a:ln/>
        </p:spPr>
        <p:txBody>
          <a:bodyPr wrap="square" rtlCol="0" anchor="ctr"/>
          <a:lstStyle/>
          <a:p>
            <a:pPr marL="0" indent="0" algn="r">
              <a:buNone/>
            </a:pPr>
            <a:r>
              <a:rPr lang="en-US" sz="900" dirty="0">
                <a:solidFill>
                  <a:srgbClr val="5A5A5A"/>
                </a:solidFill>
                <a:latin typeface="Calibri" pitchFamily="34" charset="0"/>
                <a:ea typeface="Calibri" pitchFamily="34" charset="-122"/>
                <a:cs typeface="Calibri" pitchFamily="34" charset="-120"/>
              </a:rPr>
              <a:t>Πηγή: </a:t>
            </a:r>
            <a:r>
              <a:rPr lang="en-US" sz="900" u="sng" dirty="0">
                <a:solidFill>
                  <a:srgbClr val="5A5A5A"/>
                </a:solidFill>
                <a:latin typeface="Calibri" pitchFamily="34" charset="0"/>
                <a:ea typeface="Calibri" pitchFamily="34" charset="-122"/>
                <a:cs typeface="Calibri" pitchFamily="34" charset="-120"/>
                <a:hlinkClick r:id="rId3">
                  <a:extLst>
                    <a:ext uri="{A12FA001-AC4F-418D-AE19-62706E023703}">
                      <ahyp:hlinkClr xmlns:ahyp="http://schemas.microsoft.com/office/drawing/2018/hyperlinkcolor" val="tx"/>
                    </a:ext>
                  </a:extLst>
                </a:hlinkClick>
              </a:rPr>
              <a:t>Στρατηγική Ανθεκτικότητας Αθήνας 2030</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883</TotalTime>
  <Words>14984</Words>
  <Application>Microsoft Office PowerPoint</Application>
  <PresentationFormat>Ευρεία οθόνη</PresentationFormat>
  <Paragraphs>677</Paragraphs>
  <Slides>24</Slides>
  <Notes>24</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24</vt:i4>
      </vt:variant>
    </vt:vector>
  </HeadingPairs>
  <TitlesOfParts>
    <vt:vector size="31" baseType="lpstr">
      <vt:lpstr>Arial</vt:lpstr>
      <vt:lpstr>Calibri</vt:lpstr>
      <vt:lpstr>CIDFont+F2</vt:lpstr>
      <vt:lpstr>CIDFont+F3</vt:lpstr>
      <vt:lpstr>Google Sans</vt:lpstr>
      <vt:lpstr>pplxSerif</vt:lpstr>
      <vt:lpstr>Office Theme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ΟΛΓΑ-ΕΛΕΝΗ</cp:lastModifiedBy>
  <cp:revision>105</cp:revision>
  <dcterms:created xsi:type="dcterms:W3CDTF">2026-05-03T18:52:01Z</dcterms:created>
  <dcterms:modified xsi:type="dcterms:W3CDTF">2026-05-06T15:47:35Z</dcterms:modified>
</cp:coreProperties>
</file>