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notesMasterIdLst>
    <p:notesMasterId r:id="rId21"/>
  </p:notesMasterIdLst>
  <p:sldIdLst>
    <p:sldId id="256" r:id="rId2"/>
    <p:sldId id="257" r:id="rId3"/>
    <p:sldId id="269" r:id="rId4"/>
    <p:sldId id="258" r:id="rId5"/>
    <p:sldId id="268" r:id="rId6"/>
    <p:sldId id="270" r:id="rId7"/>
    <p:sldId id="271" r:id="rId8"/>
    <p:sldId id="272" r:id="rId9"/>
    <p:sldId id="273" r:id="rId10"/>
    <p:sldId id="262" r:id="rId11"/>
    <p:sldId id="274" r:id="rId12"/>
    <p:sldId id="275" r:id="rId13"/>
    <p:sldId id="276" r:id="rId14"/>
    <p:sldId id="277" r:id="rId15"/>
    <p:sldId id="279" r:id="rId16"/>
    <p:sldId id="264" r:id="rId17"/>
    <p:sldId id="265" r:id="rId18"/>
    <p:sldId id="278" r:id="rId19"/>
    <p:sldId id="267" r:id="rId20"/>
  </p:sldIdLst>
  <p:sldSz cx="9144000" cy="5143500" type="screen16x9"/>
  <p:notesSz cx="51435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ΟΛΓΑ-ΕΛΕΝΗ" initials="ΟΕ" lastIdx="1" clrIdx="0">
    <p:extLst>
      <p:ext uri="{19B8F6BF-5375-455C-9EA6-DF929625EA0E}">
        <p15:presenceInfo xmlns:p15="http://schemas.microsoft.com/office/powerpoint/2012/main" userId="ΟΛΓΑ-ΕΛΕΝΗ"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69084" autoAdjust="0"/>
  </p:normalViewPr>
  <p:slideViewPr>
    <p:cSldViewPr snapToGrid="0" snapToObjects="1">
      <p:cViewPr varScale="1">
        <p:scale>
          <a:sx n="77" d="100"/>
          <a:sy n="77" d="100"/>
        </p:scale>
        <p:origin x="161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6-04-27T19:58:15.971" idx="1">
    <p:pos x="10" y="10"/>
    <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0854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google.com/search?q=Cloudburst+Plan&amp;sca_esv=267922cfa28b0bd4&amp;biw=1536&amp;bih=730&amp;sxsrf=ANbL-n7h5C_dW64HvYO1Go7mVCggAOMgig%3A1777391657513&amp;ei=KdjwadfzHpWIxc8PjK2n6AU&amp;ved=2ahUKEwjVuP3585CUAxUzQ_EDHaoAIpcQgK4QegQIARAB&amp;uact=5&amp;oq=cloudburst+plan+%CF%84%CE%B9+%CE%B5%CE%AF%CE%BD%CE%B1%CE%B9%3B&amp;gs_lp=Egxnd3Mtd2l6LXNlcnAiIGNsb3VkYnVyc3QgcGxhbiDPhM65IM61zq_Ovc6xzrk7SABQAFgAcAB4AJABAJgBAKABAKoBALgBDMgBAJgCAKACAJgDAJIHAKAHALIHALgHAMIHAMgHAIAIAQ&amp;sclient=gws-wiz-serp&amp;mstk=AUtExfDUuWVALBBrM3Z1ECbYAy4UHcPhTsXA1NHKRkIIL4dPA3Mmk9pw0xoto1GY-YevAG-ms6y-EDyyCzHm5xRUc_TZTnedIMAsXoxMpK8ewAC-LMTftAbvv0gm-lVO6L7bBPFUk5x_guYnscro55DsH7B73JtAju7IxWFy2QzCGIsOTeTIU8ontarHUo6sE97YxUwdWckw7wkSFFAKnv0Y0Mbk9va6HInOCj6uWvbmNH9oDhPpQLayF10J6XhwvZEFqCP6amCdUso3MhDCOLvMdc1yVLHgxPR-VnesxoYKqx8MeQ&amp;csui=3"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800" dirty="0">
                <a:solidFill>
                  <a:srgbClr val="27251E"/>
                </a:solidFill>
                <a:effectLst/>
                <a:latin typeface="pplxSans"/>
                <a:ea typeface="Times New Roman" panose="02020603050405020304" pitchFamily="18" charset="0"/>
                <a:cs typeface="Times New Roman" panose="02020603050405020304" pitchFamily="18" charset="0"/>
              </a:rPr>
              <a:t>Στη σημερινή εισήγηση θα εξετάσουμε την ανθεκτικότητα των ευρωπαϊκών πόλεων ως ικανότητα πρόληψης, προσαρμογής και μετασχηματισμού απέναντι σε κλιματικές, κοινωνικές και </a:t>
            </a:r>
            <a:r>
              <a:rPr lang="el-GR" sz="1800" dirty="0" err="1">
                <a:solidFill>
                  <a:srgbClr val="27251E"/>
                </a:solidFill>
                <a:effectLst/>
                <a:latin typeface="pplxSans"/>
                <a:ea typeface="Times New Roman" panose="02020603050405020304" pitchFamily="18" charset="0"/>
                <a:cs typeface="Times New Roman" panose="02020603050405020304" pitchFamily="18" charset="0"/>
              </a:rPr>
              <a:t>υποδομικές</a:t>
            </a:r>
            <a:r>
              <a:rPr lang="el-GR" sz="1800" dirty="0">
                <a:solidFill>
                  <a:srgbClr val="27251E"/>
                </a:solidFill>
                <a:effectLst/>
                <a:latin typeface="pplxSans"/>
                <a:ea typeface="Times New Roman" panose="02020603050405020304" pitchFamily="18" charset="0"/>
                <a:cs typeface="Times New Roman" panose="02020603050405020304" pitchFamily="18" charset="0"/>
              </a:rPr>
              <a:t> πιέσεις. Η συζήτηση θα κινηθεί από το θεωρητικό πλαίσιο προς συγκεκριμένες μελέτες περίπτωσης, με στόχο να κατανοήσουμε όχι μόνο τι είναι η ανθεκτικότητα αλλά και πώς εφαρμόζεται στην πράξη στον ευρωπαϊκό αστικό χώρο</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Το Παρίσι αποτελεί ένα από τα σημαντικότερα παραδείγματα ευρωπαϊκής αστικής ανθεκτικότητας, ιδιαίτερα ως προς την αντιμετώπιση των </a:t>
            </a:r>
            <a:r>
              <a:rPr lang="el-GR" b="1" dirty="0"/>
              <a:t>καυσώνων και της αστικής θερμικής νησίδας</a:t>
            </a:r>
            <a:r>
              <a:rPr lang="el-GR" dirty="0"/>
              <a:t>.</a:t>
            </a:r>
          </a:p>
          <a:p>
            <a:r>
              <a:rPr lang="el-GR" dirty="0"/>
              <a:t>Η πόλη έχει αναγνωρίσει ότι η κλιματική αλλαγή δεν αποτελεί μελλοντικό αλλά ήδη παρόν κίνδυνο. Οι ολοένα συχνότεροι καύσωνες επηρεάζουν την υγεία, την κατανάλωση ενέργειας και την ποιότητα ζωής. Για τον λόγο αυτό, το Παρίσι επενδύει συστηματικά σε </a:t>
            </a:r>
            <a:r>
              <a:rPr lang="el-GR" b="1" dirty="0"/>
              <a:t>urban </a:t>
            </a:r>
            <a:r>
              <a:rPr lang="el-GR" b="1" dirty="0" err="1"/>
              <a:t>greening</a:t>
            </a:r>
            <a:r>
              <a:rPr lang="el-GR" dirty="0"/>
              <a:t>, πεζοδρομήσεις, σκίαση και μείωση της κυκλοφορίας.</a:t>
            </a:r>
          </a:p>
          <a:p>
            <a:r>
              <a:rPr lang="el-GR" dirty="0"/>
              <a:t>Η πολιτική της </a:t>
            </a:r>
            <a:r>
              <a:rPr lang="el-GR" b="1" dirty="0"/>
              <a:t>15-minute </a:t>
            </a:r>
            <a:r>
              <a:rPr lang="el-GR" b="1" dirty="0" err="1"/>
              <a:t>city</a:t>
            </a:r>
            <a:r>
              <a:rPr lang="el-GR" dirty="0"/>
              <a:t> είναι ιδιαίτερα σημαντική, διότι μειώνει τις μετακινήσεις, ενισχύει τη γειτονιά ως μονάδα καθημερινής ζωής και περιορίζει τις εκπομπές.</a:t>
            </a:r>
          </a:p>
          <a:p>
            <a:r>
              <a:rPr lang="el-GR" dirty="0"/>
              <a:t>Η καταλληλότερη ευρωπαϊκή πολιτική εδώ είναι το </a:t>
            </a:r>
            <a:r>
              <a:rPr lang="el-GR" b="1" dirty="0"/>
              <a:t>European </a:t>
            </a:r>
            <a:r>
              <a:rPr lang="el-GR" b="1" dirty="0" err="1"/>
              <a:t>Green</a:t>
            </a:r>
            <a:r>
              <a:rPr lang="el-GR" b="1" dirty="0"/>
              <a:t> </a:t>
            </a:r>
            <a:r>
              <a:rPr lang="el-GR" b="1" dirty="0" err="1"/>
              <a:t>Deal</a:t>
            </a:r>
            <a:r>
              <a:rPr lang="el-GR" dirty="0"/>
              <a:t>, γιατί προσφέρει το στρατηγικό πλαίσιο για:</a:t>
            </a:r>
          </a:p>
          <a:p>
            <a:pPr>
              <a:buFont typeface="Arial" panose="020B0604020202020204" pitchFamily="34" charset="0"/>
              <a:buChar char="•"/>
            </a:pPr>
            <a:r>
              <a:rPr lang="el-GR" dirty="0"/>
              <a:t>μείωση εκπομπών </a:t>
            </a:r>
          </a:p>
          <a:p>
            <a:pPr>
              <a:buFont typeface="Arial" panose="020B0604020202020204" pitchFamily="34" charset="0"/>
              <a:buChar char="•"/>
            </a:pPr>
            <a:r>
              <a:rPr lang="el-GR" dirty="0"/>
              <a:t>βιώσιμη κινητικότητα </a:t>
            </a:r>
          </a:p>
          <a:p>
            <a:pPr>
              <a:buFont typeface="Arial" panose="020B0604020202020204" pitchFamily="34" charset="0"/>
              <a:buChar char="•"/>
            </a:pPr>
            <a:r>
              <a:rPr lang="el-GR" dirty="0"/>
              <a:t>πράσινες δημόσιες υποδομές </a:t>
            </a:r>
          </a:p>
          <a:p>
            <a:r>
              <a:rPr lang="el-GR" dirty="0"/>
              <a:t>Παράλληλα, η </a:t>
            </a:r>
            <a:r>
              <a:rPr lang="el-GR" b="1" dirty="0"/>
              <a:t>EU </a:t>
            </a:r>
            <a:r>
              <a:rPr lang="el-GR" b="1" dirty="0" err="1"/>
              <a:t>Adaptation</a:t>
            </a:r>
            <a:r>
              <a:rPr lang="el-GR" b="1" dirty="0"/>
              <a:t> </a:t>
            </a:r>
            <a:r>
              <a:rPr lang="el-GR" b="1" dirty="0" err="1"/>
              <a:t>Strategy</a:t>
            </a:r>
            <a:r>
              <a:rPr lang="el-GR" dirty="0"/>
              <a:t> είναι κρίσιμη επειδή επιτρέπει την ανάπτυξη </a:t>
            </a:r>
            <a:r>
              <a:rPr lang="el-GR" b="1" dirty="0" err="1"/>
              <a:t>heat</a:t>
            </a:r>
            <a:r>
              <a:rPr lang="el-GR" b="1" dirty="0"/>
              <a:t> </a:t>
            </a:r>
            <a:r>
              <a:rPr lang="el-GR" b="1" dirty="0" err="1"/>
              <a:t>resilience</a:t>
            </a:r>
            <a:r>
              <a:rPr lang="el-GR" b="1" dirty="0"/>
              <a:t> plans</a:t>
            </a:r>
            <a:r>
              <a:rPr lang="el-GR" dirty="0"/>
              <a:t>, δηλαδή σχεδίων προσαρμογής σε ακραίες θερμοκρασίες. </a:t>
            </a:r>
          </a:p>
          <a:p>
            <a:r>
              <a:rPr lang="el-GR" dirty="0"/>
              <a:t>👉 Τι προσφέρουν στο Παρίσι:</a:t>
            </a:r>
          </a:p>
          <a:p>
            <a:r>
              <a:rPr lang="el-GR" b="1" dirty="0"/>
              <a:t>climate-proof urban planning (πολεοδομία ανθεκτική στις κλιματικές αλλαγές)</a:t>
            </a:r>
          </a:p>
          <a:p>
            <a:r>
              <a:rPr lang="el-GR" b="1" dirty="0"/>
              <a:t>μείωση </a:t>
            </a:r>
            <a:r>
              <a:rPr lang="el-GR" b="1" dirty="0" err="1"/>
              <a:t>thermal</a:t>
            </a:r>
            <a:r>
              <a:rPr lang="el-GR" b="1" dirty="0"/>
              <a:t> vulnerability (μείωση της θερμικής ευπάθειας)</a:t>
            </a:r>
            <a:r>
              <a:rPr lang="el-GR" b="0" i="0" dirty="0">
                <a:solidFill>
                  <a:srgbClr val="27251E"/>
                </a:solidFill>
                <a:effectLst/>
                <a:latin typeface="pplxSerif"/>
              </a:rPr>
              <a:t> </a:t>
            </a:r>
            <a:endParaRPr lang="el-GR" b="1" dirty="0"/>
          </a:p>
          <a:p>
            <a:r>
              <a:rPr lang="en-US" b="1" dirty="0"/>
              <a:t>To </a:t>
            </a:r>
            <a:r>
              <a:rPr lang="el-GR" b="1" dirty="0" err="1"/>
              <a:t>climate-proof</a:t>
            </a:r>
            <a:r>
              <a:rPr lang="el-GR" b="1" dirty="0"/>
              <a:t> </a:t>
            </a:r>
            <a:r>
              <a:rPr lang="el-GR" b="1" dirty="0" err="1"/>
              <a:t>urban</a:t>
            </a:r>
            <a:r>
              <a:rPr lang="el-GR" b="1" dirty="0"/>
              <a:t> </a:t>
            </a:r>
            <a:r>
              <a:rPr lang="el-GR" b="1" dirty="0" err="1"/>
              <a:t>planning</a:t>
            </a:r>
            <a:r>
              <a:rPr lang="el-GR" b="1" dirty="0"/>
              <a:t> (πολεοδομία ανθεκτική στις κλιματικές αλλαγές)</a:t>
            </a:r>
          </a:p>
          <a:p>
            <a:pPr algn="l"/>
            <a:r>
              <a:rPr lang="el-GR" b="0" i="0" dirty="0">
                <a:solidFill>
                  <a:srgbClr val="27251E"/>
                </a:solidFill>
                <a:effectLst/>
                <a:latin typeface="pplxSerif"/>
              </a:rPr>
              <a:t>Αφορά τον αναπροσανατολισμό του αστικού σχεδιασμού ώστε να ενσωματώνει εκ των προτέρων τις κλιματικές προβολές — και όχι να αντιδρά εκ των υστέρων. </a:t>
            </a:r>
          </a:p>
          <a:p>
            <a:pPr algn="l"/>
            <a:r>
              <a:rPr lang="el-GR" b="0" i="0" dirty="0">
                <a:solidFill>
                  <a:srgbClr val="27251E"/>
                </a:solidFill>
                <a:effectLst/>
                <a:latin typeface="pplxSerif"/>
              </a:rPr>
              <a:t>Στο Παρίσι περιλαμβάνει:</a:t>
            </a:r>
          </a:p>
          <a:p>
            <a:pPr algn="l">
              <a:buFont typeface="Arial" panose="020B0604020202020204" pitchFamily="34" charset="0"/>
              <a:buChar char="•"/>
            </a:pPr>
            <a:r>
              <a:rPr lang="el-GR" b="0" i="0" dirty="0">
                <a:solidFill>
                  <a:srgbClr val="27251E"/>
                </a:solidFill>
                <a:effectLst/>
                <a:latin typeface="pplxSerif"/>
              </a:rPr>
              <a:t>Κανονισμούς δόμησης που επιβάλλουν πράσινες στέγες (</a:t>
            </a:r>
            <a:r>
              <a:rPr lang="el-GR" b="0" i="0" dirty="0" err="1">
                <a:solidFill>
                  <a:srgbClr val="27251E"/>
                </a:solidFill>
                <a:effectLst/>
                <a:latin typeface="pplxSerif"/>
              </a:rPr>
              <a:t>toitures</a:t>
            </a:r>
            <a:r>
              <a:rPr lang="el-GR" b="0" i="0" dirty="0">
                <a:solidFill>
                  <a:srgbClr val="27251E"/>
                </a:solidFill>
                <a:effectLst/>
                <a:latin typeface="pplxSerif"/>
              </a:rPr>
              <a:t> </a:t>
            </a:r>
            <a:r>
              <a:rPr lang="el-GR" b="0" i="0" dirty="0" err="1">
                <a:solidFill>
                  <a:srgbClr val="27251E"/>
                </a:solidFill>
                <a:effectLst/>
                <a:latin typeface="pplxSerif"/>
              </a:rPr>
              <a:t>végétalisées</a:t>
            </a:r>
            <a:r>
              <a:rPr lang="el-GR" b="0" i="0" dirty="0">
                <a:solidFill>
                  <a:srgbClr val="27251E"/>
                </a:solidFill>
                <a:effectLst/>
                <a:latin typeface="pplxSerif"/>
              </a:rPr>
              <a:t>) και ανακλαστικά υλικά σε νέες κατασκευές</a:t>
            </a:r>
          </a:p>
          <a:p>
            <a:pPr algn="l">
              <a:buFont typeface="Arial" panose="020B0604020202020204" pitchFamily="34" charset="0"/>
              <a:buChar char="•"/>
            </a:pPr>
            <a:r>
              <a:rPr lang="el-GR" b="0" i="0" dirty="0">
                <a:solidFill>
                  <a:srgbClr val="27251E"/>
                </a:solidFill>
                <a:effectLst/>
                <a:latin typeface="pplxSerif"/>
              </a:rPr>
              <a:t>Ψηφιακά μοντέλα θερμικής χαρτογράφησης που καθοδηγούν πού χρειάζεται σκίαση, βλάστηση ή υδατικά στοιχεία</a:t>
            </a:r>
          </a:p>
          <a:p>
            <a:pPr algn="l">
              <a:buFont typeface="Arial" panose="020B0604020202020204" pitchFamily="34" charset="0"/>
              <a:buChar char="•"/>
            </a:pPr>
            <a:r>
              <a:rPr lang="el-GR" b="0" i="0" dirty="0">
                <a:solidFill>
                  <a:srgbClr val="27251E"/>
                </a:solidFill>
                <a:effectLst/>
                <a:latin typeface="pplxSerif"/>
              </a:rPr>
              <a:t>Επανασχεδιασμό δημόσιων χώρων με έμφαση στην αποσφράγιση επιφανειών (</a:t>
            </a:r>
            <a:r>
              <a:rPr lang="el-GR" b="0" i="0" dirty="0" err="1">
                <a:solidFill>
                  <a:srgbClr val="27251E"/>
                </a:solidFill>
                <a:effectLst/>
                <a:latin typeface="pplxSerif"/>
              </a:rPr>
              <a:t>désimperméabilisation</a:t>
            </a:r>
            <a:r>
              <a:rPr lang="el-GR" b="0" i="0" dirty="0">
                <a:solidFill>
                  <a:srgbClr val="27251E"/>
                </a:solidFill>
                <a:effectLst/>
                <a:latin typeface="pplxSerif"/>
              </a:rPr>
              <a:t>) για φυσική ρύθμιση θερμοκρασίας και απορρόφηση </a:t>
            </a:r>
            <a:r>
              <a:rPr lang="el-GR" b="0" i="0" dirty="0" err="1">
                <a:solidFill>
                  <a:srgbClr val="27251E"/>
                </a:solidFill>
                <a:effectLst/>
                <a:latin typeface="pplxSerif"/>
              </a:rPr>
              <a:t>ομβρίων</a:t>
            </a:r>
            <a:endParaRPr lang="el-GR" b="0" i="0" dirty="0">
              <a:solidFill>
                <a:srgbClr val="27251E"/>
              </a:solidFill>
              <a:effectLst/>
              <a:latin typeface="pplxSerif"/>
            </a:endParaRPr>
          </a:p>
          <a:p>
            <a:pPr algn="l">
              <a:buFont typeface="Arial" panose="020B0604020202020204" pitchFamily="34" charset="0"/>
              <a:buChar char="•"/>
            </a:pPr>
            <a:r>
              <a:rPr lang="el-GR" b="0" i="0" dirty="0">
                <a:solidFill>
                  <a:srgbClr val="27251E"/>
                </a:solidFill>
                <a:effectLst/>
                <a:latin typeface="pplxSerif"/>
              </a:rPr>
              <a:t>Σχέδιο </a:t>
            </a:r>
            <a:r>
              <a:rPr lang="el-GR" b="0" i="0" dirty="0" err="1">
                <a:solidFill>
                  <a:srgbClr val="27251E"/>
                </a:solidFill>
                <a:effectLst/>
                <a:latin typeface="pplxSerif"/>
              </a:rPr>
              <a:t>Canicule</a:t>
            </a:r>
            <a:r>
              <a:rPr lang="el-GR" b="0" i="0" dirty="0">
                <a:solidFill>
                  <a:srgbClr val="27251E"/>
                </a:solidFill>
                <a:effectLst/>
                <a:latin typeface="pplxSerif"/>
              </a:rPr>
              <a:t> — πρωτόκολλο κινητοποίησης σε καύσωνα με ενσωμάτωση "</a:t>
            </a:r>
            <a:r>
              <a:rPr lang="el-GR" b="0" i="0" dirty="0" err="1">
                <a:solidFill>
                  <a:srgbClr val="27251E"/>
                </a:solidFill>
                <a:effectLst/>
                <a:latin typeface="pplxSerif"/>
              </a:rPr>
              <a:t>îlots</a:t>
            </a:r>
            <a:r>
              <a:rPr lang="el-GR" b="0" i="0" dirty="0">
                <a:solidFill>
                  <a:srgbClr val="27251E"/>
                </a:solidFill>
                <a:effectLst/>
                <a:latin typeface="pplxSerif"/>
              </a:rPr>
              <a:t> de </a:t>
            </a:r>
            <a:r>
              <a:rPr lang="el-GR" b="0" i="0" dirty="0" err="1">
                <a:solidFill>
                  <a:srgbClr val="27251E"/>
                </a:solidFill>
                <a:effectLst/>
                <a:latin typeface="pplxSerif"/>
              </a:rPr>
              <a:t>fraîcheur</a:t>
            </a:r>
            <a:r>
              <a:rPr lang="el-GR" b="0" i="0" dirty="0">
                <a:solidFill>
                  <a:srgbClr val="27251E"/>
                </a:solidFill>
                <a:effectLst/>
                <a:latin typeface="pplxSerif"/>
              </a:rPr>
              <a:t>" (χώρους καταφυγής) στον αστικό ιστό</a:t>
            </a:r>
          </a:p>
          <a:p>
            <a:pPr>
              <a:buFont typeface="Arial" panose="020B0604020202020204" pitchFamily="34" charset="0"/>
              <a:buChar char="•"/>
            </a:pPr>
            <a:endParaRPr lang="el-GR" dirty="0"/>
          </a:p>
          <a:p>
            <a:pPr algn="l"/>
            <a:r>
              <a:rPr lang="el-GR" b="1" dirty="0"/>
              <a:t>μείωση </a:t>
            </a:r>
            <a:r>
              <a:rPr lang="el-GR" b="1" dirty="0" err="1"/>
              <a:t>thermal</a:t>
            </a:r>
            <a:r>
              <a:rPr lang="el-GR" b="1" dirty="0"/>
              <a:t> vulnerability (μείωση της θερμικής ευπάθειας)</a:t>
            </a:r>
            <a:r>
              <a:rPr lang="el-GR" b="1" i="0" dirty="0">
                <a:solidFill>
                  <a:srgbClr val="27251E"/>
                </a:solidFill>
                <a:effectLst/>
                <a:latin typeface="pplxSerif"/>
              </a:rPr>
              <a:t> </a:t>
            </a:r>
            <a:r>
              <a:rPr lang="el-GR" b="0" i="0" dirty="0">
                <a:solidFill>
                  <a:srgbClr val="27251E"/>
                </a:solidFill>
                <a:effectLst/>
                <a:latin typeface="pplxSerif"/>
              </a:rPr>
              <a:t>Στοχεύει στις ευάλωτες κοινωνικές ομάδες (ηλικιωμένοι, χαμηλά εισοδήματα, </a:t>
            </a:r>
            <a:r>
              <a:rPr lang="el-GR" b="0" i="0" dirty="0" err="1">
                <a:solidFill>
                  <a:srgbClr val="27251E"/>
                </a:solidFill>
                <a:effectLst/>
                <a:latin typeface="pplxSerif"/>
              </a:rPr>
              <a:t>πυκνοκατοικημένες</a:t>
            </a:r>
            <a:r>
              <a:rPr lang="el-GR" b="0" i="0" dirty="0">
                <a:solidFill>
                  <a:srgbClr val="27251E"/>
                </a:solidFill>
                <a:effectLst/>
                <a:latin typeface="pplxSerif"/>
              </a:rPr>
              <a:t> περιοχές) και λειτουργεί σε δύο επίπεδα:</a:t>
            </a:r>
          </a:p>
          <a:p>
            <a:pPr algn="l"/>
            <a:r>
              <a:rPr lang="el-GR" b="0" i="0" dirty="0">
                <a:solidFill>
                  <a:srgbClr val="27251E"/>
                </a:solidFill>
                <a:effectLst/>
                <a:latin typeface="pplxSerif"/>
              </a:rPr>
              <a:t>Φυσική διάσταση — Φύτευση δέντρων κατά μήκος δρόμων υψηλής θερμικής έκθεσης, δημιουργία αστικών δασών (</a:t>
            </a:r>
            <a:r>
              <a:rPr lang="el-GR" b="0" i="0" dirty="0" err="1">
                <a:solidFill>
                  <a:srgbClr val="27251E"/>
                </a:solidFill>
                <a:effectLst/>
                <a:latin typeface="pplxSerif"/>
              </a:rPr>
              <a:t>forêts</a:t>
            </a:r>
            <a:r>
              <a:rPr lang="el-GR" b="0" i="0" dirty="0">
                <a:solidFill>
                  <a:srgbClr val="27251E"/>
                </a:solidFill>
                <a:effectLst/>
                <a:latin typeface="pplxSerif"/>
              </a:rPr>
              <a:t> </a:t>
            </a:r>
            <a:r>
              <a:rPr lang="el-GR" b="0" i="0" dirty="0" err="1">
                <a:solidFill>
                  <a:srgbClr val="27251E"/>
                </a:solidFill>
                <a:effectLst/>
                <a:latin typeface="pplxSerif"/>
              </a:rPr>
              <a:t>urbaines</a:t>
            </a:r>
            <a:r>
              <a:rPr lang="el-GR" b="0" i="0" dirty="0">
                <a:solidFill>
                  <a:srgbClr val="27251E"/>
                </a:solidFill>
                <a:effectLst/>
                <a:latin typeface="pplxSerif"/>
              </a:rPr>
              <a:t>) και αύξηση υδατικών επιφανειών που μειώνουν τη θερμοκρασία μέσω εξατμισοδιαπνοής.</a:t>
            </a:r>
          </a:p>
          <a:p>
            <a:pPr algn="l"/>
            <a:r>
              <a:rPr lang="el-GR" b="0" i="0" dirty="0">
                <a:solidFill>
                  <a:srgbClr val="27251E"/>
                </a:solidFill>
                <a:effectLst/>
                <a:latin typeface="pplxSerif"/>
              </a:rPr>
              <a:t>Κοινωνική διάσταση — Χαρτογράφηση των πιο ευάλωτων περιοχών (</a:t>
            </a:r>
            <a:r>
              <a:rPr lang="el-GR" b="0" i="0" dirty="0" err="1">
                <a:solidFill>
                  <a:srgbClr val="27251E"/>
                </a:solidFill>
                <a:effectLst/>
                <a:latin typeface="pplxSerif"/>
              </a:rPr>
              <a:t>îlots</a:t>
            </a:r>
            <a:r>
              <a:rPr lang="el-GR" b="0" i="0" dirty="0">
                <a:solidFill>
                  <a:srgbClr val="27251E"/>
                </a:solidFill>
                <a:effectLst/>
                <a:latin typeface="pplxSerif"/>
              </a:rPr>
              <a:t> de </a:t>
            </a:r>
            <a:r>
              <a:rPr lang="el-GR" b="0" i="0" dirty="0" err="1">
                <a:solidFill>
                  <a:srgbClr val="27251E"/>
                </a:solidFill>
                <a:effectLst/>
                <a:latin typeface="pplxSerif"/>
              </a:rPr>
              <a:t>chaleur</a:t>
            </a:r>
            <a:r>
              <a:rPr lang="el-GR" b="0" i="0" dirty="0">
                <a:solidFill>
                  <a:srgbClr val="27251E"/>
                </a:solidFill>
                <a:effectLst/>
                <a:latin typeface="pplxSerif"/>
              </a:rPr>
              <a:t> </a:t>
            </a:r>
            <a:r>
              <a:rPr lang="el-GR" b="0" i="0" dirty="0" err="1">
                <a:solidFill>
                  <a:srgbClr val="27251E"/>
                </a:solidFill>
                <a:effectLst/>
                <a:latin typeface="pplxSerif"/>
              </a:rPr>
              <a:t>urbains</a:t>
            </a:r>
            <a:r>
              <a:rPr lang="el-GR" b="0" i="0" dirty="0">
                <a:solidFill>
                  <a:srgbClr val="27251E"/>
                </a:solidFill>
                <a:effectLst/>
                <a:latin typeface="pplxSerif"/>
              </a:rPr>
              <a:t>) σε συνδυασμό με κοινωνικά δεδομένα, ώστε να δοθεί προτεραιότητα σε παρεμβάσεις εκεί που η ανθρώπινη έκθεση στη θερμότητα είναι η μεγαλύτερη.</a:t>
            </a:r>
          </a:p>
          <a:p>
            <a:pPr algn="l"/>
            <a:endParaRPr lang="el-GR" b="0" i="0" dirty="0">
              <a:solidFill>
                <a:srgbClr val="27251E"/>
              </a:solidFill>
              <a:effectLst/>
              <a:latin typeface="pplxSerif"/>
            </a:endParaRPr>
          </a:p>
          <a:p>
            <a:pPr algn="l"/>
            <a:r>
              <a:rPr lang="el-GR" b="1" i="0" dirty="0">
                <a:solidFill>
                  <a:srgbClr val="27251E"/>
                </a:solidFill>
                <a:effectLst/>
                <a:latin typeface="pplxSerif"/>
              </a:rPr>
              <a:t>Η σύνδεσή τους με την ανθεκτικότητα</a:t>
            </a:r>
          </a:p>
          <a:p>
            <a:pPr algn="l"/>
            <a:r>
              <a:rPr lang="el-GR" b="0" i="0" dirty="0">
                <a:solidFill>
                  <a:srgbClr val="27251E"/>
                </a:solidFill>
                <a:effectLst/>
                <a:latin typeface="pplxSerif"/>
              </a:rPr>
              <a:t>Το </a:t>
            </a:r>
            <a:r>
              <a:rPr lang="el-GR" b="0" i="0" dirty="0" err="1">
                <a:solidFill>
                  <a:srgbClr val="27251E"/>
                </a:solidFill>
                <a:effectLst/>
                <a:latin typeface="pplxSerif"/>
              </a:rPr>
              <a:t>climate-proof</a:t>
            </a:r>
            <a:r>
              <a:rPr lang="en-US" b="0" i="0" dirty="0">
                <a:solidFill>
                  <a:srgbClr val="27251E"/>
                </a:solidFill>
                <a:effectLst/>
                <a:latin typeface="pplxSerif"/>
              </a:rPr>
              <a:t> urban</a:t>
            </a:r>
            <a:r>
              <a:rPr lang="el-GR" b="0" i="0" dirty="0">
                <a:solidFill>
                  <a:srgbClr val="27251E"/>
                </a:solidFill>
                <a:effectLst/>
                <a:latin typeface="pplxSerif"/>
              </a:rPr>
              <a:t> planning λειτουργεί προληπτικά (</a:t>
            </a:r>
            <a:r>
              <a:rPr lang="el-GR" b="0" i="0" dirty="0" err="1">
                <a:solidFill>
                  <a:srgbClr val="27251E"/>
                </a:solidFill>
                <a:effectLst/>
                <a:latin typeface="pplxSerif"/>
              </a:rPr>
              <a:t>proactive</a:t>
            </a:r>
            <a:r>
              <a:rPr lang="el-GR" b="0" i="0" dirty="0">
                <a:solidFill>
                  <a:srgbClr val="27251E"/>
                </a:solidFill>
                <a:effectLst/>
                <a:latin typeface="pplxSerif"/>
              </a:rPr>
              <a:t> </a:t>
            </a:r>
            <a:r>
              <a:rPr lang="el-GR" b="0" i="0" dirty="0" err="1">
                <a:solidFill>
                  <a:srgbClr val="27251E"/>
                </a:solidFill>
                <a:effectLst/>
                <a:latin typeface="pplxSerif"/>
              </a:rPr>
              <a:t>resilience</a:t>
            </a:r>
            <a:r>
              <a:rPr lang="el-GR" b="0" i="0" dirty="0">
                <a:solidFill>
                  <a:srgbClr val="27251E"/>
                </a:solidFill>
                <a:effectLst/>
                <a:latin typeface="pplxSerif"/>
              </a:rPr>
              <a:t>), ενώ η μείωση </a:t>
            </a:r>
            <a:r>
              <a:rPr lang="el-GR" b="0" i="0" dirty="0" err="1">
                <a:solidFill>
                  <a:srgbClr val="27251E"/>
                </a:solidFill>
                <a:effectLst/>
                <a:latin typeface="pplxSerif"/>
              </a:rPr>
              <a:t>thermal</a:t>
            </a:r>
            <a:r>
              <a:rPr lang="el-GR" b="0" i="0" dirty="0">
                <a:solidFill>
                  <a:srgbClr val="27251E"/>
                </a:solidFill>
                <a:effectLst/>
                <a:latin typeface="pplxSerif"/>
              </a:rPr>
              <a:t> vulnerability λειτουργεί κοινωνικά — διασφαλίζει ότι η ανθεκτικότητα δεν είναι μόνο τεχνική αλλά και δίκαιη (</a:t>
            </a:r>
            <a:r>
              <a:rPr lang="el-GR" b="0" i="0" dirty="0" err="1">
                <a:solidFill>
                  <a:srgbClr val="27251E"/>
                </a:solidFill>
                <a:effectLst/>
                <a:latin typeface="pplxSerif"/>
              </a:rPr>
              <a:t>just</a:t>
            </a:r>
            <a:r>
              <a:rPr lang="el-GR" b="0" i="0" dirty="0">
                <a:solidFill>
                  <a:srgbClr val="27251E"/>
                </a:solidFill>
                <a:effectLst/>
                <a:latin typeface="pplxSerif"/>
              </a:rPr>
              <a:t> </a:t>
            </a:r>
            <a:r>
              <a:rPr lang="el-GR" b="0" i="0" dirty="0" err="1">
                <a:solidFill>
                  <a:srgbClr val="27251E"/>
                </a:solidFill>
                <a:effectLst/>
                <a:latin typeface="pplxSerif"/>
              </a:rPr>
              <a:t>resilience</a:t>
            </a:r>
            <a:r>
              <a:rPr lang="el-GR" b="0" i="0" dirty="0">
                <a:solidFill>
                  <a:srgbClr val="27251E"/>
                </a:solidFill>
                <a:effectLst/>
                <a:latin typeface="pplxSerif"/>
              </a:rPr>
              <a:t>). Μαζί αποτελούν το ζεύγος "σχεδιασμός + κοινωνική δικαιοσύνη" που θεωρείται πλέον απαραίτητο σε κάθε ολοκληρωμένη αστική στρατηγική ανθεκτικότητας.</a:t>
            </a:r>
          </a:p>
          <a:p>
            <a:br>
              <a:rPr lang="el-GR" dirty="0"/>
            </a:br>
            <a:endParaRPr lang="el-GR" dirty="0"/>
          </a:p>
          <a:p>
            <a:pPr>
              <a:buFont typeface="Arial" panose="020B0604020202020204" pitchFamily="34" charset="0"/>
              <a:buChar char="•"/>
            </a:pPr>
            <a:endParaRPr lang="el-GR"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334155"/>
                </a:solidFill>
                <a:latin typeface="Source Sans 3" pitchFamily="34" charset="0"/>
                <a:ea typeface="Source Sans 3" pitchFamily="34" charset="-122"/>
                <a:cs typeface="Source Sans 3" pitchFamily="34" charset="-120"/>
              </a:rPr>
              <a:t>Το Πα</a:t>
            </a:r>
            <a:r>
              <a:rPr lang="en-US" sz="1200" dirty="0" err="1">
                <a:solidFill>
                  <a:srgbClr val="334155"/>
                </a:solidFill>
                <a:latin typeface="Source Sans 3" pitchFamily="34" charset="0"/>
                <a:ea typeface="Source Sans 3" pitchFamily="34" charset="-122"/>
                <a:cs typeface="Source Sans 3" pitchFamily="34" charset="-120"/>
              </a:rPr>
              <a:t>ρίσι</a:t>
            </a:r>
            <a:r>
              <a:rPr lang="en-US" sz="1200" dirty="0">
                <a:solidFill>
                  <a:srgbClr val="334155"/>
                </a:solidFill>
                <a:latin typeface="Source Sans 3" pitchFamily="34" charset="0"/>
                <a:ea typeface="Source Sans 3" pitchFamily="34" charset="-122"/>
                <a:cs typeface="Source Sans 3" pitchFamily="34" charset="-120"/>
              </a:rPr>
              <a:t> </a:t>
            </a:r>
            <a:r>
              <a:rPr lang="en-US" sz="1200" dirty="0" err="1">
                <a:solidFill>
                  <a:srgbClr val="334155"/>
                </a:solidFill>
                <a:latin typeface="Source Sans 3" pitchFamily="34" charset="0"/>
                <a:ea typeface="Source Sans 3" pitchFamily="34" charset="-122"/>
                <a:cs typeface="Source Sans 3" pitchFamily="34" charset="-120"/>
              </a:rPr>
              <a:t>δείχνει</a:t>
            </a:r>
            <a:r>
              <a:rPr lang="en-US" sz="1200" dirty="0">
                <a:solidFill>
                  <a:srgbClr val="334155"/>
                </a:solidFill>
                <a:latin typeface="Source Sans 3" pitchFamily="34" charset="0"/>
                <a:ea typeface="Source Sans 3" pitchFamily="34" charset="-122"/>
                <a:cs typeface="Source Sans 3" pitchFamily="34" charset="-120"/>
              </a:rPr>
              <a:t> </a:t>
            </a:r>
            <a:r>
              <a:rPr lang="en-US" sz="1200" dirty="0" err="1">
                <a:solidFill>
                  <a:srgbClr val="334155"/>
                </a:solidFill>
                <a:latin typeface="Source Sans 3" pitchFamily="34" charset="0"/>
                <a:ea typeface="Source Sans 3" pitchFamily="34" charset="-122"/>
                <a:cs typeface="Source Sans 3" pitchFamily="34" charset="-120"/>
              </a:rPr>
              <a:t>ότι</a:t>
            </a:r>
            <a:r>
              <a:rPr lang="en-US" sz="1200" dirty="0">
                <a:solidFill>
                  <a:srgbClr val="334155"/>
                </a:solidFill>
                <a:latin typeface="Source Sans 3" pitchFamily="34" charset="0"/>
                <a:ea typeface="Source Sans 3" pitchFamily="34" charset="-122"/>
                <a:cs typeface="Source Sans 3" pitchFamily="34" charset="-120"/>
              </a:rPr>
              <a:t> η α</a:t>
            </a:r>
            <a:r>
              <a:rPr lang="en-US" sz="1200" dirty="0" err="1">
                <a:solidFill>
                  <a:srgbClr val="334155"/>
                </a:solidFill>
                <a:latin typeface="Source Sans 3" pitchFamily="34" charset="0"/>
                <a:ea typeface="Source Sans 3" pitchFamily="34" charset="-122"/>
                <a:cs typeface="Source Sans 3" pitchFamily="34" charset="-120"/>
              </a:rPr>
              <a:t>στική</a:t>
            </a:r>
            <a:r>
              <a:rPr lang="en-US" sz="1200" dirty="0">
                <a:solidFill>
                  <a:srgbClr val="334155"/>
                </a:solidFill>
                <a:latin typeface="Source Sans 3" pitchFamily="34" charset="0"/>
                <a:ea typeface="Source Sans 3" pitchFamily="34" charset="-122"/>
                <a:cs typeface="Source Sans 3" pitchFamily="34" charset="-120"/>
              </a:rPr>
              <a:t> α</a:t>
            </a:r>
            <a:r>
              <a:rPr lang="en-US" sz="1200" dirty="0" err="1">
                <a:solidFill>
                  <a:srgbClr val="334155"/>
                </a:solidFill>
                <a:latin typeface="Source Sans 3" pitchFamily="34" charset="0"/>
                <a:ea typeface="Source Sans 3" pitchFamily="34" charset="-122"/>
                <a:cs typeface="Source Sans 3" pitchFamily="34" charset="-120"/>
              </a:rPr>
              <a:t>νθεκτικότητ</a:t>
            </a:r>
            <a:r>
              <a:rPr lang="en-US" sz="1200" dirty="0">
                <a:solidFill>
                  <a:srgbClr val="334155"/>
                </a:solidFill>
                <a:latin typeface="Source Sans 3" pitchFamily="34" charset="0"/>
                <a:ea typeface="Source Sans 3" pitchFamily="34" charset="-122"/>
                <a:cs typeface="Source Sans 3" pitchFamily="34" charset="-120"/>
              </a:rPr>
              <a:t>α στην Ευρώπη δεν είναι αποκλειστικά περιβαλλοντική έννοια αλλά ολοκληρωμένο πλαίσιο ασφάλειας, κοινωνικής συνοχής και προσαρμογής.</a:t>
            </a:r>
            <a:endParaRPr lang="en-US" sz="1200" dirty="0"/>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Θέση σημειώσεων 2"/>
          <p:cNvSpPr>
            <a:spLocks noGrp="1"/>
          </p:cNvSpPr>
          <p:nvPr>
            <p:ph type="body" idx="1"/>
          </p:nvPr>
        </p:nvSpPr>
        <p:spPr>
          <a:xfrm>
            <a:off x="514350" y="4400550"/>
            <a:ext cx="4114800" cy="3600450"/>
          </a:xfrm>
          <a:prstGeom prst="rect">
            <a:avLst/>
          </a:prstGeom>
        </p:spPr>
        <p:txBody>
          <a:bodyPr/>
          <a:lstStyle/>
          <a:p>
            <a:r>
              <a:rPr lang="el-GR" dirty="0"/>
              <a:t>Η Κοπεγχάγη θεωρείται υπόδειγμα ανθεκτικής πόλης στην Ευρώπη.</a:t>
            </a:r>
          </a:p>
          <a:p>
            <a:r>
              <a:rPr lang="el-GR" dirty="0"/>
              <a:t>Ο βασικός κίνδυνος που αντιμετωπίζει είναι οι </a:t>
            </a:r>
            <a:r>
              <a:rPr lang="el-GR" b="1" dirty="0"/>
              <a:t>έντονες βροχοπτώσεις και οι πλημμύρες</a:t>
            </a:r>
            <a:r>
              <a:rPr lang="el-GR" dirty="0"/>
              <a:t>.</a:t>
            </a:r>
          </a:p>
          <a:p>
            <a:r>
              <a:rPr lang="el-GR" dirty="0"/>
              <a:t>Η πόλη δεν αντιμετωπίζει το νερό ως απειλή αλλά ως στοιχείο του σχεδιασμού. Το </a:t>
            </a:r>
            <a:r>
              <a:rPr lang="el-GR" b="1" dirty="0"/>
              <a:t>cloudburst </a:t>
            </a:r>
            <a:r>
              <a:rPr lang="el-GR" b="1" dirty="0" err="1"/>
              <a:t>plan</a:t>
            </a:r>
            <a:r>
              <a:rPr lang="el-GR" dirty="0"/>
              <a:t> αποτελεί εξαιρετικό παράδειγμα “</a:t>
            </a:r>
            <a:r>
              <a:rPr lang="el-GR" dirty="0" err="1"/>
              <a:t>resilience</a:t>
            </a:r>
            <a:r>
              <a:rPr lang="el-GR" dirty="0"/>
              <a:t> </a:t>
            </a:r>
            <a:r>
              <a:rPr lang="el-GR" dirty="0" err="1"/>
              <a:t>by</a:t>
            </a:r>
            <a:r>
              <a:rPr lang="el-GR" dirty="0"/>
              <a:t> </a:t>
            </a:r>
            <a:r>
              <a:rPr lang="el-GR" dirty="0" err="1"/>
              <a:t>design</a:t>
            </a:r>
            <a:r>
              <a:rPr lang="el-GR" dirty="0"/>
              <a:t>”.</a:t>
            </a:r>
          </a:p>
          <a:p>
            <a:endParaRPr lang="el-GR" dirty="0"/>
          </a:p>
          <a:p>
            <a:r>
              <a:rPr lang="el-GR" dirty="0"/>
              <a:t>Οι δρόμοι, οι δημόσιοι χώροι και τα πάρκα σχεδιάζονται έτσι ώστε να λειτουργούν ως προσωρινά δίκτυα απορροής.</a:t>
            </a:r>
            <a:r>
              <a:rPr lang="el-GR" b="0" i="0" dirty="0">
                <a:solidFill>
                  <a:srgbClr val="0A0A0A"/>
                </a:solidFill>
                <a:effectLst/>
                <a:latin typeface="Google Sans"/>
              </a:rPr>
              <a:t> Το </a:t>
            </a:r>
            <a:r>
              <a:rPr lang="el-GR" b="0" i="0" dirty="0">
                <a:solidFill>
                  <a:srgbClr val="0A0A0A"/>
                </a:solidFill>
                <a:effectLst/>
                <a:latin typeface="Google Sans"/>
                <a:hlinkClick r:id="rId3"/>
              </a:rPr>
              <a:t>Cloudburst </a:t>
            </a:r>
            <a:r>
              <a:rPr lang="el-GR" b="0" i="0" dirty="0" err="1">
                <a:solidFill>
                  <a:srgbClr val="0A0A0A"/>
                </a:solidFill>
                <a:effectLst/>
                <a:latin typeface="Google Sans"/>
                <a:hlinkClick r:id="rId3"/>
              </a:rPr>
              <a:t>Plan</a:t>
            </a:r>
            <a:r>
              <a:rPr lang="el-GR" b="0" i="0" dirty="0">
                <a:solidFill>
                  <a:srgbClr val="0A0A0A"/>
                </a:solidFill>
                <a:effectLst/>
                <a:latin typeface="Google Sans"/>
              </a:rPr>
              <a:t> (Σχέδιο Διαχείρισης Καταιγίδων) είναι μια ολοκληρωμένη αστική στρατηγική για την αντιμετώπιση ακραίων φαινομένων έντονης βροχόπτωσης. Συνδυάζει «πράσινες» υποδομές (πάρκα, οδούς </a:t>
            </a:r>
            <a:r>
              <a:rPr lang="el-GR" b="0" i="0" dirty="0" err="1">
                <a:solidFill>
                  <a:srgbClr val="0A0A0A"/>
                </a:solidFill>
                <a:effectLst/>
                <a:latin typeface="Google Sans"/>
              </a:rPr>
              <a:t>ομβρίων</a:t>
            </a:r>
            <a:r>
              <a:rPr lang="el-GR" b="0" i="0" dirty="0">
                <a:solidFill>
                  <a:srgbClr val="0A0A0A"/>
                </a:solidFill>
                <a:effectLst/>
                <a:latin typeface="Google Sans"/>
              </a:rPr>
              <a:t>) </a:t>
            </a:r>
            <a:r>
              <a:rPr lang="el-GR" dirty="0"/>
              <a:t>και «μπλε» λύσεις (δεξαμενές</a:t>
            </a:r>
            <a:r>
              <a:rPr lang="el-GR" b="0" i="0" dirty="0">
                <a:solidFill>
                  <a:srgbClr val="0A0A0A"/>
                </a:solidFill>
                <a:effectLst/>
                <a:latin typeface="Google Sans"/>
              </a:rPr>
              <a:t>, σήραγγες) για την ταχεία απομάκρυνση και αποθήκευση του νερού, αποτρέποντας πλημμύρες. </a:t>
            </a:r>
            <a:endParaRPr lang="el-GR" dirty="0"/>
          </a:p>
          <a:p>
            <a:r>
              <a:rPr lang="el-GR" dirty="0"/>
              <a:t>Η καταλληλότερη ευρωπαϊκή πολιτική εδώ είναι η </a:t>
            </a:r>
            <a:r>
              <a:rPr lang="el-GR" b="1" dirty="0"/>
              <a:t>EU </a:t>
            </a:r>
            <a:r>
              <a:rPr lang="el-GR" b="1" dirty="0" err="1"/>
              <a:t>Adaptation</a:t>
            </a:r>
            <a:r>
              <a:rPr lang="el-GR" b="1" dirty="0"/>
              <a:t> </a:t>
            </a:r>
            <a:r>
              <a:rPr lang="el-GR" b="1" dirty="0" err="1"/>
              <a:t>Strategy</a:t>
            </a:r>
            <a:r>
              <a:rPr lang="el-GR" dirty="0"/>
              <a:t>, επειδή δίνει έμφαση στην προσαρμογή υποδομών και στην ανθεκτικότητα των αστικών συστημάτων. </a:t>
            </a:r>
          </a:p>
          <a:p>
            <a:r>
              <a:rPr lang="el-GR" dirty="0"/>
              <a:t>Εξίσου σημαντική είναι η </a:t>
            </a:r>
            <a:r>
              <a:rPr lang="el-GR" b="1" dirty="0"/>
              <a:t>Floods </a:t>
            </a:r>
            <a:r>
              <a:rPr lang="el-GR" b="1" dirty="0" err="1"/>
              <a:t>Directive</a:t>
            </a:r>
            <a:r>
              <a:rPr lang="el-GR" dirty="0"/>
              <a:t>, η οποία στηρίζει τη χαρτογράφηση κινδύνων και τη διαχείριση </a:t>
            </a:r>
            <a:r>
              <a:rPr lang="el-GR" dirty="0" err="1"/>
              <a:t>πλημμυρικών</a:t>
            </a:r>
            <a:r>
              <a:rPr lang="el-GR" dirty="0"/>
              <a:t> επεισοδίων.</a:t>
            </a:r>
          </a:p>
          <a:p>
            <a:r>
              <a:rPr lang="el-GR" dirty="0"/>
              <a:t>👉 Τι προσφέρουν:</a:t>
            </a:r>
          </a:p>
          <a:p>
            <a:pPr>
              <a:buFont typeface="Arial" panose="020B0604020202020204" pitchFamily="34" charset="0"/>
              <a:buChar char="•"/>
            </a:pPr>
            <a:r>
              <a:rPr lang="el-GR" b="1" dirty="0" err="1"/>
              <a:t>risk</a:t>
            </a:r>
            <a:r>
              <a:rPr lang="el-GR" b="1" dirty="0"/>
              <a:t> </a:t>
            </a:r>
            <a:r>
              <a:rPr lang="el-GR" b="1" dirty="0" err="1"/>
              <a:t>mapping</a:t>
            </a:r>
            <a:r>
              <a:rPr lang="el-GR" b="1" dirty="0"/>
              <a:t> (χαρτογράφηση κινδύνων)</a:t>
            </a:r>
          </a:p>
          <a:p>
            <a:pPr>
              <a:buFont typeface="Arial" panose="020B0604020202020204" pitchFamily="34" charset="0"/>
              <a:buChar char="•"/>
            </a:pPr>
            <a:r>
              <a:rPr lang="el-GR" b="1" dirty="0"/>
              <a:t>χρηματοδότηση έργων απορροής)</a:t>
            </a:r>
          </a:p>
          <a:p>
            <a:pPr>
              <a:buFont typeface="Arial" panose="020B0604020202020204" pitchFamily="34" charset="0"/>
              <a:buChar char="•"/>
            </a:pPr>
            <a:r>
              <a:rPr lang="el-GR" b="1" dirty="0"/>
              <a:t>πράσινες και μπλε υποδομές </a:t>
            </a:r>
          </a:p>
          <a:p>
            <a:pPr>
              <a:buFont typeface="Arial" panose="020B0604020202020204" pitchFamily="34" charset="0"/>
              <a:buChar char="•"/>
            </a:pPr>
            <a:r>
              <a:rPr lang="el-GR" b="1" dirty="0"/>
              <a:t>urban </a:t>
            </a:r>
            <a:r>
              <a:rPr lang="el-GR" b="1" dirty="0" err="1"/>
              <a:t>flood</a:t>
            </a:r>
            <a:r>
              <a:rPr lang="el-GR" b="1" dirty="0"/>
              <a:t> </a:t>
            </a:r>
            <a:r>
              <a:rPr lang="el-GR" b="1" dirty="0" err="1"/>
              <a:t>governance</a:t>
            </a:r>
            <a:r>
              <a:rPr lang="el-GR" b="1" dirty="0"/>
              <a:t> </a:t>
            </a:r>
            <a:r>
              <a:rPr lang="el-GR" b="0" i="0" dirty="0">
                <a:solidFill>
                  <a:srgbClr val="0A0A0A"/>
                </a:solidFill>
                <a:effectLst/>
                <a:latin typeface="Google Sans"/>
              </a:rPr>
              <a:t>Η αστική διακυβέρνηση </a:t>
            </a:r>
            <a:r>
              <a:rPr lang="el-GR" b="0" i="0" dirty="0" err="1">
                <a:solidFill>
                  <a:srgbClr val="0A0A0A"/>
                </a:solidFill>
                <a:effectLst/>
                <a:latin typeface="Google Sans"/>
              </a:rPr>
              <a:t>πλημμύρων</a:t>
            </a:r>
            <a:r>
              <a:rPr lang="el-GR" b="1" i="0" dirty="0">
                <a:solidFill>
                  <a:srgbClr val="0A0A0A"/>
                </a:solidFill>
                <a:effectLst/>
                <a:latin typeface="Google Sans"/>
              </a:rPr>
              <a:t> (urban </a:t>
            </a:r>
            <a:r>
              <a:rPr lang="el-GR" b="1" i="0" dirty="0" err="1">
                <a:solidFill>
                  <a:srgbClr val="0A0A0A"/>
                </a:solidFill>
                <a:effectLst/>
                <a:latin typeface="Google Sans"/>
              </a:rPr>
              <a:t>flood</a:t>
            </a:r>
            <a:r>
              <a:rPr lang="el-GR" b="1" i="0" dirty="0">
                <a:solidFill>
                  <a:srgbClr val="0A0A0A"/>
                </a:solidFill>
                <a:effectLst/>
                <a:latin typeface="Google Sans"/>
              </a:rPr>
              <a:t> </a:t>
            </a:r>
            <a:r>
              <a:rPr lang="el-GR" b="1" i="0" dirty="0" err="1">
                <a:solidFill>
                  <a:srgbClr val="0A0A0A"/>
                </a:solidFill>
                <a:effectLst/>
                <a:latin typeface="Google Sans"/>
              </a:rPr>
              <a:t>governance</a:t>
            </a:r>
            <a:r>
              <a:rPr lang="el-GR" b="1" i="0" dirty="0">
                <a:solidFill>
                  <a:srgbClr val="0A0A0A"/>
                </a:solidFill>
                <a:effectLst/>
                <a:latin typeface="Google Sans"/>
              </a:rPr>
              <a:t>)</a:t>
            </a:r>
            <a:r>
              <a:rPr lang="el-GR" b="0" i="0" dirty="0">
                <a:solidFill>
                  <a:srgbClr val="0A0A0A"/>
                </a:solidFill>
                <a:effectLst/>
                <a:latin typeface="Google Sans"/>
              </a:rPr>
              <a:t> </a:t>
            </a:r>
            <a:r>
              <a:rPr lang="el-GR" dirty="0"/>
              <a:t>αναφέρεται στο σύνολο των θεσμών, πολιτικών, διαδικασιών λήψης αποφάσεων και συνεργασιών</a:t>
            </a:r>
            <a:r>
              <a:rPr lang="el-GR" b="0" i="0" dirty="0">
                <a:solidFill>
                  <a:srgbClr val="0A0A0A"/>
                </a:solidFill>
                <a:effectLst/>
                <a:latin typeface="Google Sans"/>
              </a:rPr>
              <a:t> (δημόσιων, ιδιωτικών και κοινωνίας) που διαχειρίζονται τον κίνδυνο πλημμύρας στις πόλεις. Δεν αφορά μόνο τα τεχνικά έργα (π.χ. αγωγοί), αλλά το </a:t>
            </a:r>
            <a:r>
              <a:rPr lang="el-GR" b="0" i="1" dirty="0">
                <a:solidFill>
                  <a:srgbClr val="0A0A0A"/>
                </a:solidFill>
                <a:effectLst/>
                <a:latin typeface="Google Sans"/>
              </a:rPr>
              <a:t>πώς</a:t>
            </a:r>
            <a:r>
              <a:rPr lang="el-GR" b="0" i="0" dirty="0">
                <a:solidFill>
                  <a:srgbClr val="0A0A0A"/>
                </a:solidFill>
                <a:effectLst/>
                <a:latin typeface="Google Sans"/>
              </a:rPr>
              <a:t> οργανώνεται η πρόληψη, η ετοιμότητα και η αποκατάσταση. </a:t>
            </a:r>
            <a:endParaRPr lang="el-GR" dirty="0"/>
          </a:p>
          <a:p>
            <a:r>
              <a:rPr lang="el-GR" dirty="0"/>
              <a:t>Η Κοπεγχάγη είναι ίσως το πιο πλήρες παράδειγμα ευρωπαϊκής πολιτικής εφαρμογής.</a:t>
            </a:r>
          </a:p>
          <a:p>
            <a:endParaRPr lang="el-GR" dirty="0"/>
          </a:p>
        </p:txBody>
      </p:sp>
    </p:spTree>
    <p:extLst>
      <p:ext uri="{BB962C8B-B14F-4D97-AF65-F5344CB8AC3E}">
        <p14:creationId xmlns:p14="http://schemas.microsoft.com/office/powerpoint/2010/main" val="2089585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Θέση σημειώσεων 2"/>
          <p:cNvSpPr>
            <a:spLocks noGrp="1"/>
          </p:cNvSpPr>
          <p:nvPr>
            <p:ph type="body" idx="1"/>
          </p:nvPr>
        </p:nvSpPr>
        <p:spPr>
          <a:xfrm>
            <a:off x="514350" y="4400550"/>
            <a:ext cx="4114800" cy="3600450"/>
          </a:xfrm>
          <a:prstGeom prst="rect">
            <a:avLst/>
          </a:prstGeom>
        </p:spPr>
        <p:txBody>
          <a:bodyPr/>
          <a:lstStyle/>
          <a:p>
            <a:r>
              <a:rPr lang="el-GR" dirty="0"/>
              <a:t>Η Φλωρεντία είναι μια πιο σύνθετη περίπτωση.</a:t>
            </a:r>
          </a:p>
          <a:p>
            <a:r>
              <a:rPr lang="el-GR" dirty="0"/>
              <a:t>Δεν θεωρείται τόσο ανθεκτική όσο η Κοπεγχάγη ή η Βαρκελώνη, κυρίως επειδή διαθέτει </a:t>
            </a:r>
            <a:r>
              <a:rPr lang="el-GR" b="1" dirty="0"/>
              <a:t>ιστορικό αστικό ιστό</a:t>
            </a:r>
            <a:r>
              <a:rPr lang="el-GR" dirty="0"/>
              <a:t> που περιορίζει τις δυνατότητες μεγάλων παρεμβάσεων.</a:t>
            </a:r>
          </a:p>
          <a:p>
            <a:r>
              <a:rPr lang="el-GR" dirty="0"/>
              <a:t>Οι κύριοι κίνδυνοι είναι:</a:t>
            </a:r>
          </a:p>
          <a:p>
            <a:pPr>
              <a:buFont typeface="Arial" panose="020B0604020202020204" pitchFamily="34" charset="0"/>
              <a:buChar char="•"/>
            </a:pPr>
            <a:r>
              <a:rPr lang="el-GR" dirty="0"/>
              <a:t>καύσωνες </a:t>
            </a:r>
          </a:p>
          <a:p>
            <a:pPr>
              <a:buFont typeface="Arial" panose="020B0604020202020204" pitchFamily="34" charset="0"/>
              <a:buChar char="•"/>
            </a:pPr>
            <a:r>
              <a:rPr lang="el-GR" dirty="0" err="1"/>
              <a:t>πλημμυρικός</a:t>
            </a:r>
            <a:r>
              <a:rPr lang="el-GR" dirty="0"/>
              <a:t> κίνδυνος του ποταμού Άρνου </a:t>
            </a:r>
          </a:p>
          <a:p>
            <a:pPr>
              <a:buFont typeface="Arial" panose="020B0604020202020204" pitchFamily="34" charset="0"/>
              <a:buChar char="•"/>
            </a:pPr>
            <a:r>
              <a:rPr lang="el-GR" dirty="0"/>
              <a:t>τουριστική υπερφόρτωση </a:t>
            </a:r>
          </a:p>
          <a:p>
            <a:pPr>
              <a:buFont typeface="Arial" panose="020B0604020202020204" pitchFamily="34" charset="0"/>
              <a:buChar char="•"/>
            </a:pPr>
            <a:r>
              <a:rPr lang="el-GR" dirty="0"/>
              <a:t>πίεση σε υποδομές </a:t>
            </a:r>
          </a:p>
          <a:p>
            <a:r>
              <a:rPr lang="el-GR" dirty="0"/>
              <a:t>Η καταλληλότερη πολιτική εδώ είναι η </a:t>
            </a:r>
            <a:r>
              <a:rPr lang="el-GR" b="1" dirty="0"/>
              <a:t>EU </a:t>
            </a:r>
            <a:r>
              <a:rPr lang="el-GR" b="1" dirty="0" err="1"/>
              <a:t>Adaptation</a:t>
            </a:r>
            <a:r>
              <a:rPr lang="el-GR" b="1" dirty="0"/>
              <a:t> </a:t>
            </a:r>
            <a:r>
              <a:rPr lang="el-GR" b="1" dirty="0" err="1"/>
              <a:t>Strategy</a:t>
            </a:r>
            <a:r>
              <a:rPr lang="el-GR" dirty="0"/>
              <a:t>, γιατί επιτρέπει τη δημιουργία τοπικών σχεδίων προσαρμογής χωρίς να αλλοιώνεται ο ιστορικός χαρακτήρας. </a:t>
            </a:r>
          </a:p>
          <a:p>
            <a:r>
              <a:rPr lang="el-GR" dirty="0"/>
              <a:t>Επιπλέον, το </a:t>
            </a:r>
            <a:r>
              <a:rPr lang="en-US" dirty="0"/>
              <a:t>EUROPEAN REGIONAL DEVELOPMENT FUND</a:t>
            </a:r>
            <a:r>
              <a:rPr lang="el-GR" dirty="0"/>
              <a:t> </a:t>
            </a:r>
            <a:r>
              <a:rPr lang="el-GR" b="1" dirty="0"/>
              <a:t>ERDF / </a:t>
            </a:r>
            <a:r>
              <a:rPr lang="el-GR" b="1" dirty="0" err="1"/>
              <a:t>Cohesion</a:t>
            </a:r>
            <a:r>
              <a:rPr lang="el-GR" b="1" dirty="0"/>
              <a:t> Policy</a:t>
            </a:r>
            <a:r>
              <a:rPr lang="el-GR" dirty="0"/>
              <a:t> είναι κρίσιμο επειδή χρηματοδοτεί:</a:t>
            </a:r>
          </a:p>
          <a:p>
            <a:pPr>
              <a:buFont typeface="Arial" panose="020B0604020202020204" pitchFamily="34" charset="0"/>
              <a:buChar char="•"/>
            </a:pPr>
            <a:r>
              <a:rPr lang="el-GR" dirty="0"/>
              <a:t>προστασία πολιτιστικής κληρονομιάς </a:t>
            </a:r>
          </a:p>
          <a:p>
            <a:pPr>
              <a:buFont typeface="Arial" panose="020B0604020202020204" pitchFamily="34" charset="0"/>
              <a:buChar char="•"/>
            </a:pPr>
            <a:r>
              <a:rPr lang="el-GR" dirty="0"/>
              <a:t>ανθεκτικές αστικές αναπλάσεις </a:t>
            </a:r>
          </a:p>
          <a:p>
            <a:pPr>
              <a:buFont typeface="Arial" panose="020B0604020202020204" pitchFamily="34" charset="0"/>
              <a:buChar char="•"/>
            </a:pPr>
            <a:r>
              <a:rPr lang="el-GR" dirty="0"/>
              <a:t>προστασία υποδομών </a:t>
            </a:r>
          </a:p>
          <a:p>
            <a:r>
              <a:rPr lang="el-GR" dirty="0"/>
              <a:t>👉 Γιατί είναι καταλληλότερες:</a:t>
            </a:r>
            <a:br>
              <a:rPr lang="el-GR" dirty="0"/>
            </a:br>
            <a:r>
              <a:rPr lang="el-GR" dirty="0"/>
              <a:t>επιτρέπουν </a:t>
            </a:r>
            <a:r>
              <a:rPr lang="el-GR" dirty="0" err="1"/>
              <a:t>στοχευμένες</a:t>
            </a:r>
            <a:r>
              <a:rPr lang="el-GR" dirty="0"/>
              <a:t> παρεμβάσεις σε ιστορικές πόλεις όπου δεν μπορούν να εφαρμοστούν ριζικές πολεοδομικές αλλαγές.</a:t>
            </a:r>
          </a:p>
          <a:p>
            <a:endParaRPr lang="el-GR" dirty="0"/>
          </a:p>
        </p:txBody>
      </p:sp>
    </p:spTree>
    <p:extLst>
      <p:ext uri="{BB962C8B-B14F-4D97-AF65-F5344CB8AC3E}">
        <p14:creationId xmlns:p14="http://schemas.microsoft.com/office/powerpoint/2010/main" val="2520806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Θέση σημειώσεων 2"/>
          <p:cNvSpPr>
            <a:spLocks noGrp="1"/>
          </p:cNvSpPr>
          <p:nvPr>
            <p:ph type="body" idx="1"/>
          </p:nvPr>
        </p:nvSpPr>
        <p:spPr>
          <a:xfrm>
            <a:off x="514350" y="4400550"/>
            <a:ext cx="4114800" cy="3600450"/>
          </a:xfrm>
          <a:prstGeom prst="rect">
            <a:avLst/>
          </a:prstGeom>
        </p:spPr>
        <p:txBody>
          <a:bodyPr/>
          <a:lstStyle/>
          <a:p>
            <a:r>
              <a:rPr lang="el-GR" dirty="0"/>
              <a:t>Η Βαρκελώνη αποτελεί ένα από τα πιο επιτυχημένα παραδείγματα κοινωνικής και χωρικής ανθεκτικότητας.</a:t>
            </a:r>
          </a:p>
          <a:p>
            <a:r>
              <a:rPr lang="el-GR" dirty="0"/>
              <a:t>Το μοντέλο των </a:t>
            </a:r>
            <a:r>
              <a:rPr lang="el-GR" b="1" dirty="0" err="1"/>
              <a:t>superblocks</a:t>
            </a:r>
            <a:r>
              <a:rPr lang="el-GR" dirty="0"/>
              <a:t> είναι ίσως η πιο γνωστή ευρωπαϊκή πρακτική. Το πρόγραμμα «</a:t>
            </a:r>
            <a:r>
              <a:rPr lang="el-GR" dirty="0" err="1"/>
              <a:t>Superblocks</a:t>
            </a:r>
            <a:r>
              <a:rPr lang="el-GR" dirty="0"/>
              <a:t>» της Βαρκελώνης αναδιαμορφώνει την πόλη ομαδοποιώντας τετράγωνα 3x3, περιορίζοντας τη διαμπερή κυκλοφορία στην περιφέρεια και ανακτώντας τους εσωτερικούς δρόμους για τους πεζούς, τους χώρους πρασίνου και τη χρήση από την κοινότητα. Αυτή η στρατηγική πολεοδομικού σχεδιασμού, που εφαρμόζεται κυρίως στη συνοικία </a:t>
            </a:r>
            <a:r>
              <a:rPr lang="el-GR" dirty="0" err="1"/>
              <a:t>Eixample</a:t>
            </a:r>
            <a:r>
              <a:rPr lang="el-GR" dirty="0"/>
              <a:t>, στοχεύει στη μείωση της ρύπανσης και του θορύβου, καθώς και στην αύξηση των δημόσιων χώρων με επίκεντρο τον άνθρωπο. </a:t>
            </a:r>
          </a:p>
          <a:p>
            <a:r>
              <a:rPr lang="el-GR" dirty="0"/>
              <a:t>Με αυτό:</a:t>
            </a:r>
          </a:p>
          <a:p>
            <a:pPr>
              <a:buFont typeface="Arial" panose="020B0604020202020204" pitchFamily="34" charset="0"/>
              <a:buChar char="•"/>
            </a:pPr>
            <a:r>
              <a:rPr lang="el-GR" dirty="0"/>
              <a:t>μειώνεται η κυκλοφορία </a:t>
            </a:r>
          </a:p>
          <a:p>
            <a:pPr>
              <a:buFont typeface="Arial" panose="020B0604020202020204" pitchFamily="34" charset="0"/>
              <a:buChar char="•"/>
            </a:pPr>
            <a:r>
              <a:rPr lang="el-GR" dirty="0"/>
              <a:t>βελτιώνεται η ποιότητα αέρα </a:t>
            </a:r>
          </a:p>
          <a:p>
            <a:pPr>
              <a:buFont typeface="Arial" panose="020B0604020202020204" pitchFamily="34" charset="0"/>
              <a:buChar char="•"/>
            </a:pPr>
            <a:r>
              <a:rPr lang="el-GR" dirty="0"/>
              <a:t>μειώνεται η θερμοκρασία </a:t>
            </a:r>
          </a:p>
          <a:p>
            <a:pPr>
              <a:buFont typeface="Arial" panose="020B0604020202020204" pitchFamily="34" charset="0"/>
              <a:buChar char="•"/>
            </a:pPr>
            <a:r>
              <a:rPr lang="el-GR" dirty="0"/>
              <a:t>ενισχύεται η κοινωνική συνοχή </a:t>
            </a:r>
          </a:p>
          <a:p>
            <a:r>
              <a:rPr lang="el-GR" dirty="0"/>
              <a:t>Η πιο κατάλληλη πολιτική εδώ είναι η </a:t>
            </a:r>
            <a:r>
              <a:rPr lang="el-GR" b="1" dirty="0"/>
              <a:t>Mission </a:t>
            </a:r>
            <a:r>
              <a:rPr lang="el-GR" b="1" dirty="0" err="1"/>
              <a:t>Climate-Neutral</a:t>
            </a:r>
            <a:r>
              <a:rPr lang="el-GR" b="1" dirty="0"/>
              <a:t> and Smart </a:t>
            </a:r>
            <a:r>
              <a:rPr lang="el-GR" b="1" dirty="0" err="1"/>
              <a:t>Cities</a:t>
            </a:r>
            <a:r>
              <a:rPr lang="el-GR" dirty="0"/>
              <a:t>, γιατί συνδυάζει:</a:t>
            </a:r>
          </a:p>
          <a:p>
            <a:pPr>
              <a:buFont typeface="Arial" panose="020B0604020202020204" pitchFamily="34" charset="0"/>
              <a:buChar char="•"/>
            </a:pPr>
            <a:r>
              <a:rPr lang="el-GR" dirty="0"/>
              <a:t>βιωσιμότητα </a:t>
            </a:r>
          </a:p>
          <a:p>
            <a:pPr>
              <a:buFont typeface="Arial" panose="020B0604020202020204" pitchFamily="34" charset="0"/>
              <a:buChar char="•"/>
            </a:pPr>
            <a:r>
              <a:rPr lang="el-GR" dirty="0"/>
              <a:t>τεχνολογία </a:t>
            </a:r>
          </a:p>
          <a:p>
            <a:pPr>
              <a:buFont typeface="Arial" panose="020B0604020202020204" pitchFamily="34" charset="0"/>
              <a:buChar char="•"/>
            </a:pPr>
            <a:r>
              <a:rPr lang="el-GR" dirty="0"/>
              <a:t>κοινωνική ανθεκτικότητα </a:t>
            </a:r>
          </a:p>
          <a:p>
            <a:r>
              <a:rPr lang="el-GR" dirty="0"/>
              <a:t>Επίσης, η </a:t>
            </a:r>
            <a:r>
              <a:rPr lang="el-GR" b="1" dirty="0"/>
              <a:t>Urban </a:t>
            </a:r>
            <a:r>
              <a:rPr lang="el-GR" b="1" dirty="0" err="1"/>
              <a:t>Agenda</a:t>
            </a:r>
            <a:r>
              <a:rPr lang="el-GR" b="1" dirty="0"/>
              <a:t> for the EU</a:t>
            </a:r>
            <a:r>
              <a:rPr lang="el-GR" dirty="0"/>
              <a:t> είναι σημαντική επειδή προωθεί ολοκληρωμένες αστικές λύσεις. </a:t>
            </a:r>
          </a:p>
          <a:p>
            <a:r>
              <a:rPr lang="el-GR" dirty="0"/>
              <a:t>Νέα έρευνα δείχνει ότι η Βαρκελώνη αποτελεί πρότυπο “</a:t>
            </a:r>
            <a:r>
              <a:rPr lang="el-GR" dirty="0" err="1"/>
              <a:t>equitable</a:t>
            </a:r>
            <a:r>
              <a:rPr lang="el-GR" dirty="0"/>
              <a:t> </a:t>
            </a:r>
            <a:r>
              <a:rPr lang="el-GR" dirty="0" err="1"/>
              <a:t>resilience</a:t>
            </a:r>
            <a:r>
              <a:rPr lang="el-GR" dirty="0"/>
              <a:t>”, δηλαδή ανθεκτικότητας με έμφαση στην κοινωνική δικαιοσύνη. </a:t>
            </a:r>
          </a:p>
          <a:p>
            <a:r>
              <a:rPr lang="el-GR" dirty="0"/>
              <a:t>👉 Τι προσφέρουν:</a:t>
            </a:r>
          </a:p>
          <a:p>
            <a:pPr>
              <a:buFont typeface="Arial" panose="020B0604020202020204" pitchFamily="34" charset="0"/>
              <a:buChar char="•"/>
            </a:pPr>
            <a:r>
              <a:rPr lang="el-GR" dirty="0" err="1"/>
              <a:t>integrated</a:t>
            </a:r>
            <a:r>
              <a:rPr lang="el-GR" dirty="0"/>
              <a:t> planning </a:t>
            </a:r>
          </a:p>
          <a:p>
            <a:pPr>
              <a:buFont typeface="Arial" panose="020B0604020202020204" pitchFamily="34" charset="0"/>
              <a:buChar char="•"/>
            </a:pPr>
            <a:r>
              <a:rPr lang="el-GR" dirty="0" err="1"/>
              <a:t>innovation</a:t>
            </a:r>
            <a:r>
              <a:rPr lang="el-GR" dirty="0"/>
              <a:t> </a:t>
            </a:r>
            <a:r>
              <a:rPr lang="el-GR" dirty="0" err="1"/>
              <a:t>funding</a:t>
            </a:r>
            <a:r>
              <a:rPr lang="el-GR" dirty="0"/>
              <a:t> </a:t>
            </a:r>
          </a:p>
          <a:p>
            <a:pPr>
              <a:buFont typeface="Arial" panose="020B0604020202020204" pitchFamily="34" charset="0"/>
              <a:buChar char="•"/>
            </a:pPr>
            <a:r>
              <a:rPr lang="el-GR" dirty="0"/>
              <a:t>κοινωνικά δίκαιη προσαρμογή </a:t>
            </a:r>
          </a:p>
          <a:p>
            <a:pPr>
              <a:buFont typeface="Arial" panose="020B0604020202020204" pitchFamily="34" charset="0"/>
              <a:buChar char="•"/>
            </a:pPr>
            <a:endParaRPr lang="el-GR" dirty="0"/>
          </a:p>
        </p:txBody>
      </p:sp>
    </p:spTree>
    <p:extLst>
      <p:ext uri="{BB962C8B-B14F-4D97-AF65-F5344CB8AC3E}">
        <p14:creationId xmlns:p14="http://schemas.microsoft.com/office/powerpoint/2010/main" val="7947553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Θέση σημειώσεων 2"/>
          <p:cNvSpPr>
            <a:spLocks noGrp="1"/>
          </p:cNvSpPr>
          <p:nvPr>
            <p:ph type="body" idx="1"/>
          </p:nvPr>
        </p:nvSpPr>
        <p:spPr>
          <a:xfrm>
            <a:off x="514350" y="4400550"/>
            <a:ext cx="4114800" cy="3600450"/>
          </a:xfrm>
          <a:prstGeom prst="rect">
            <a:avLst/>
          </a:prstGeom>
        </p:spPr>
        <p:txBody>
          <a:bodyPr/>
          <a:lstStyle/>
          <a:p>
            <a:r>
              <a:rPr lang="el-GR" dirty="0"/>
              <a:t>Το Ρότερνταμ αποτελεί ίσως το πιο εμβληματικό παράδειγμα ανθεκτικής πόλης στην Ευρώπη.</a:t>
            </a:r>
          </a:p>
          <a:p>
            <a:r>
              <a:rPr lang="el-GR" dirty="0"/>
              <a:t>Η γεωγραφική του θέση το καθιστά εξαιρετικά ευάλωτο, καθώς σημαντικό μέρος της πόλης βρίσκεται κάτω από τη στάθμη της θάλασσας και στο δέλτα των ποταμών Ρήνου και </a:t>
            </a:r>
            <a:r>
              <a:rPr lang="el-GR" dirty="0" err="1"/>
              <a:t>Μεύση</a:t>
            </a:r>
            <a:r>
              <a:rPr lang="el-GR" dirty="0"/>
              <a:t>. Αυτό σημαίνει ότι η πόλη αντιμετωπίζει διαρκή κίνδυνο από θαλάσσιες και ποτάμιες πλημμύρες, αλλά και από ακραία καιρικά φαινόμενα που εντείνονται λόγω της κλιματικής αλλαγής. </a:t>
            </a:r>
          </a:p>
          <a:p>
            <a:r>
              <a:rPr lang="el-GR" dirty="0"/>
              <a:t>Ωστόσο, ακριβώς αυτή η </a:t>
            </a:r>
            <a:r>
              <a:rPr lang="el-GR" dirty="0" err="1"/>
              <a:t>ευαλωτότητα</a:t>
            </a:r>
            <a:r>
              <a:rPr lang="el-GR" dirty="0"/>
              <a:t> έχει μετατραπεί σε πλεονέκτημα στρατηγικού σχεδιασμού.</a:t>
            </a:r>
          </a:p>
          <a:p>
            <a:r>
              <a:rPr lang="el-GR" dirty="0"/>
              <a:t>Το Ρότερνταμ δεν ακολουθεί τη λογική της απόλυτης αντίστασης στο νερό, αλλά τη φιλοσοφία της συμβίωσης με αυτό.</a:t>
            </a:r>
          </a:p>
          <a:p>
            <a:r>
              <a:rPr lang="el-GR" dirty="0"/>
              <a:t>Ένα χαρακτηριστικό παράδειγμα είναι το </a:t>
            </a:r>
            <a:r>
              <a:rPr lang="el-GR" b="1" dirty="0" err="1"/>
              <a:t>Benthemplein</a:t>
            </a:r>
            <a:r>
              <a:rPr lang="el-GR" b="1" dirty="0"/>
              <a:t> Water </a:t>
            </a:r>
            <a:r>
              <a:rPr lang="el-GR" b="1" dirty="0" err="1"/>
              <a:t>Square</a:t>
            </a:r>
            <a:r>
              <a:rPr lang="el-GR" dirty="0"/>
              <a:t>, μία πλατεία πολλαπλών χρήσεων, η οποία στην καθημερινότητα λειτουργεί ως δημόσιος χώρος αναψυχής, αλλά σε περιόδους έντονων βροχοπτώσεων μετατρέπεται σε δεξαμενή προσωρινής αποθήκευσης νερού.</a:t>
            </a:r>
          </a:p>
          <a:p>
            <a:r>
              <a:rPr lang="el-GR" dirty="0"/>
              <a:t>Η συγκεκριμένη υποδομή μπορεί να συγκρατήσει περίπου 1,7 εκατομμύρια λίτρα νερού, </a:t>
            </a:r>
            <a:r>
              <a:rPr lang="el-GR" dirty="0" err="1"/>
              <a:t>αποσυμφορώντας</a:t>
            </a:r>
            <a:r>
              <a:rPr lang="el-GR" dirty="0"/>
              <a:t> το αποχετευτικό δίκτυο και μειώνοντας τον </a:t>
            </a:r>
            <a:r>
              <a:rPr lang="el-GR" dirty="0" err="1"/>
              <a:t>πλημμυρικό</a:t>
            </a:r>
            <a:r>
              <a:rPr lang="el-GR" dirty="0"/>
              <a:t> κίνδυνο. </a:t>
            </a:r>
          </a:p>
          <a:p>
            <a:r>
              <a:rPr lang="el-GR" dirty="0"/>
              <a:t>Αυτό είναι ένα εξαιρετικό παράδειγμα </a:t>
            </a:r>
            <a:r>
              <a:rPr lang="el-GR" b="1" dirty="0"/>
              <a:t>multifunctional urban </a:t>
            </a:r>
            <a:r>
              <a:rPr lang="el-GR" b="1" dirty="0" err="1"/>
              <a:t>resilience</a:t>
            </a:r>
            <a:r>
              <a:rPr lang="el-GR" b="1" dirty="0"/>
              <a:t> </a:t>
            </a:r>
            <a:r>
              <a:rPr lang="el-GR" b="1" dirty="0" err="1"/>
              <a:t>design</a:t>
            </a:r>
            <a:r>
              <a:rPr lang="el-GR" dirty="0"/>
              <a:t>, </a:t>
            </a:r>
            <a:r>
              <a:rPr lang="en-US" dirty="0"/>
              <a:t>(</a:t>
            </a:r>
            <a:r>
              <a:rPr lang="el-GR" dirty="0" err="1"/>
              <a:t>πολυλειτουργικό</a:t>
            </a:r>
            <a:r>
              <a:rPr lang="el-GR" dirty="0"/>
              <a:t> σχεδιασμό αστικής ανθεκτικότητας</a:t>
            </a:r>
            <a:r>
              <a:rPr lang="en-US" dirty="0"/>
              <a:t>) </a:t>
            </a:r>
            <a:r>
              <a:rPr lang="el-GR" dirty="0"/>
              <a:t>όπου ο δημόσιος χώρος αποκτά ταυτόχρονα κοινωνική και περιβαλλοντική λειτουργία.</a:t>
            </a:r>
          </a:p>
          <a:p>
            <a:r>
              <a:rPr lang="el-GR" dirty="0"/>
              <a:t>Η καταλληλότερη ευρωπαϊκή πολιτική για την περίπτωση του Ρότερνταμ είναι η </a:t>
            </a:r>
            <a:r>
              <a:rPr lang="el-GR" b="1" dirty="0"/>
              <a:t>EU </a:t>
            </a:r>
            <a:r>
              <a:rPr lang="el-GR" b="1" dirty="0" err="1"/>
              <a:t>Adaptation</a:t>
            </a:r>
            <a:r>
              <a:rPr lang="el-GR" b="1" dirty="0"/>
              <a:t> </a:t>
            </a:r>
            <a:r>
              <a:rPr lang="el-GR" b="1" dirty="0" err="1"/>
              <a:t>Strategy</a:t>
            </a:r>
            <a:r>
              <a:rPr lang="el-GR" dirty="0"/>
              <a:t>, επειδή δίνει έμφαση στην προσαρμογή των αστικών υποδομών στην κλιματική αλλαγή.</a:t>
            </a:r>
          </a:p>
          <a:p>
            <a:r>
              <a:rPr lang="el-GR" dirty="0"/>
              <a:t>Εξίσου κρίσιμη είναι η </a:t>
            </a:r>
            <a:r>
              <a:rPr lang="el-GR" b="1" dirty="0"/>
              <a:t>Floods </a:t>
            </a:r>
            <a:r>
              <a:rPr lang="el-GR" b="1" dirty="0" err="1"/>
              <a:t>Directive</a:t>
            </a:r>
            <a:r>
              <a:rPr lang="el-GR" dirty="0"/>
              <a:t>, η οποία προσφέρει το θεσμικό πλαίσιο για:</a:t>
            </a:r>
          </a:p>
          <a:p>
            <a:pPr>
              <a:buFont typeface="Arial" panose="020B0604020202020204" pitchFamily="34" charset="0"/>
              <a:buChar char="•"/>
            </a:pPr>
            <a:r>
              <a:rPr lang="el-GR" dirty="0"/>
              <a:t>χαρτογράφηση κινδύνου </a:t>
            </a:r>
          </a:p>
          <a:p>
            <a:pPr>
              <a:buFont typeface="Arial" panose="020B0604020202020204" pitchFamily="34" charset="0"/>
              <a:buChar char="•"/>
            </a:pPr>
            <a:r>
              <a:rPr lang="el-GR" dirty="0"/>
              <a:t>σχέδια διαχείρισης πλημμυρών </a:t>
            </a:r>
          </a:p>
          <a:p>
            <a:pPr>
              <a:buFont typeface="Arial" panose="020B0604020202020204" pitchFamily="34" charset="0"/>
              <a:buChar char="•"/>
            </a:pPr>
            <a:r>
              <a:rPr lang="el-GR" dirty="0"/>
              <a:t>πρόληψη καταστροφών </a:t>
            </a:r>
          </a:p>
          <a:p>
            <a:r>
              <a:rPr lang="el-GR" dirty="0"/>
              <a:t>Παράλληλα, το </a:t>
            </a:r>
            <a:r>
              <a:rPr lang="el-GR" b="1" dirty="0"/>
              <a:t>European </a:t>
            </a:r>
            <a:r>
              <a:rPr lang="el-GR" b="1" dirty="0" err="1"/>
              <a:t>Green</a:t>
            </a:r>
            <a:r>
              <a:rPr lang="el-GR" b="1" dirty="0"/>
              <a:t> </a:t>
            </a:r>
            <a:r>
              <a:rPr lang="el-GR" b="1" dirty="0" err="1"/>
              <a:t>Deal</a:t>
            </a:r>
            <a:r>
              <a:rPr lang="el-GR" dirty="0"/>
              <a:t> ενισχύει την εφαρμογή </a:t>
            </a:r>
            <a:r>
              <a:rPr lang="el-GR" dirty="0" err="1"/>
              <a:t>nature-based</a:t>
            </a:r>
            <a:r>
              <a:rPr lang="el-GR" dirty="0"/>
              <a:t> </a:t>
            </a:r>
            <a:r>
              <a:rPr lang="el-GR" dirty="0" err="1"/>
              <a:t>solutions</a:t>
            </a:r>
            <a:r>
              <a:rPr lang="el-GR" dirty="0"/>
              <a:t>, όπως πράσινες στέγες και μπλε-πράσινες υποδομές. </a:t>
            </a:r>
          </a:p>
          <a:p>
            <a:r>
              <a:rPr lang="el-GR" dirty="0"/>
              <a:t>Το βασικό δίδαγμα από το Ρότερνταμ είναι ότι η ανθεκτικότητα δεν σημαίνει απλώς προστασία, αλλά </a:t>
            </a:r>
            <a:r>
              <a:rPr lang="el-GR" b="1" dirty="0" err="1"/>
              <a:t>επανεφεύρεση</a:t>
            </a:r>
            <a:r>
              <a:rPr lang="el-GR" b="1" dirty="0"/>
              <a:t> της πόλης μέσα από την κρίση</a:t>
            </a:r>
            <a:r>
              <a:rPr lang="el-GR" dirty="0"/>
              <a:t>.</a:t>
            </a:r>
          </a:p>
          <a:p>
            <a:endParaRPr lang="el-GR" dirty="0"/>
          </a:p>
        </p:txBody>
      </p:sp>
    </p:spTree>
    <p:extLst>
      <p:ext uri="{BB962C8B-B14F-4D97-AF65-F5344CB8AC3E}">
        <p14:creationId xmlns:p14="http://schemas.microsoft.com/office/powerpoint/2010/main" val="15003673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334155"/>
                </a:solidFill>
                <a:latin typeface="Arial" panose="020B0604020202020204" pitchFamily="34" charset="0"/>
                <a:ea typeface="Source Sans 3" pitchFamily="34" charset="-122"/>
                <a:cs typeface="Arial" panose="020B0604020202020204" pitchFamily="34" charset="0"/>
              </a:rPr>
              <a:t>Oi </a:t>
            </a:r>
            <a:r>
              <a:rPr lang="en-US" sz="1200" dirty="0" err="1">
                <a:solidFill>
                  <a:srgbClr val="334155"/>
                </a:solidFill>
                <a:latin typeface="Arial" panose="020B0604020202020204" pitchFamily="34" charset="0"/>
                <a:ea typeface="Source Sans 3" pitchFamily="34" charset="-122"/>
                <a:cs typeface="Arial" panose="020B0604020202020204" pitchFamily="34" charset="0"/>
              </a:rPr>
              <a:t>τρεις</a:t>
            </a:r>
            <a:r>
              <a:rPr lang="en-US" sz="1200" dirty="0">
                <a:solidFill>
                  <a:srgbClr val="334155"/>
                </a:solidFill>
                <a:latin typeface="Arial" panose="020B0604020202020204" pitchFamily="34" charset="0"/>
                <a:ea typeface="Source Sans 3" pitchFamily="34" charset="-122"/>
                <a:cs typeface="Arial" panose="020B0604020202020204" pitchFamily="34" charset="0"/>
              </a:rPr>
              <a:t> α</a:t>
            </a:r>
            <a:r>
              <a:rPr lang="en-US" sz="1200" dirty="0" err="1">
                <a:solidFill>
                  <a:srgbClr val="334155"/>
                </a:solidFill>
                <a:latin typeface="Arial" panose="020B0604020202020204" pitchFamily="34" charset="0"/>
                <a:ea typeface="Source Sans 3" pitchFamily="34" charset="-122"/>
                <a:cs typeface="Arial" panose="020B0604020202020204" pitchFamily="34" charset="0"/>
              </a:rPr>
              <a:t>υτές</a:t>
            </a:r>
            <a:r>
              <a:rPr lang="en-US" sz="1200" dirty="0">
                <a:solidFill>
                  <a:srgbClr val="334155"/>
                </a:solidFill>
                <a:latin typeface="Arial" panose="020B0604020202020204" pitchFamily="34" charset="0"/>
                <a:ea typeface="Source Sans 3" pitchFamily="34" charset="-122"/>
                <a:cs typeface="Arial" panose="020B0604020202020204" pitchFamily="34" charset="0"/>
              </a:rPr>
              <a:t> π</a:t>
            </a:r>
            <a:r>
              <a:rPr lang="en-US" sz="1200" dirty="0" err="1">
                <a:solidFill>
                  <a:srgbClr val="334155"/>
                </a:solidFill>
                <a:latin typeface="Arial" panose="020B0604020202020204" pitchFamily="34" charset="0"/>
                <a:ea typeface="Source Sans 3" pitchFamily="34" charset="-122"/>
                <a:cs typeface="Arial" panose="020B0604020202020204" pitchFamily="34" charset="0"/>
              </a:rPr>
              <a:t>όλεις</a:t>
            </a:r>
            <a:r>
              <a:rPr lang="en-US" sz="1200" dirty="0">
                <a:solidFill>
                  <a:srgbClr val="334155"/>
                </a:solidFill>
                <a:latin typeface="Arial" panose="020B0604020202020204" pitchFamily="34" charset="0"/>
                <a:ea typeface="Source Sans 3" pitchFamily="34" charset="-122"/>
                <a:cs typeface="Arial" panose="020B0604020202020204" pitchFamily="34" charset="0"/>
              </a:rPr>
              <a:t> </a:t>
            </a:r>
            <a:r>
              <a:rPr lang="en-US" sz="1200" dirty="0" err="1">
                <a:solidFill>
                  <a:srgbClr val="334155"/>
                </a:solidFill>
                <a:latin typeface="Arial" panose="020B0604020202020204" pitchFamily="34" charset="0"/>
                <a:ea typeface="Source Sans 3" pitchFamily="34" charset="-122"/>
                <a:cs typeface="Arial" panose="020B0604020202020204" pitchFamily="34" charset="0"/>
              </a:rPr>
              <a:t>είν</a:t>
            </a:r>
            <a:r>
              <a:rPr lang="en-US" sz="1200" dirty="0">
                <a:solidFill>
                  <a:srgbClr val="334155"/>
                </a:solidFill>
                <a:latin typeface="Arial" panose="020B0604020202020204" pitchFamily="34" charset="0"/>
                <a:ea typeface="Source Sans 3" pitchFamily="34" charset="-122"/>
                <a:cs typeface="Arial" panose="020B0604020202020204" pitchFamily="34" charset="0"/>
              </a:rPr>
              <a:t>αι χρήσιμες διδακτικά γιατί παρουσιάζουν διαφορετικές διαδρομές: υδρολογική ανθεκτικότητα, σχεδιασμό για ακραία βροχόπτωση και ανθεκτικότητα μέσω δημόσιου χώρου.</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«Οι στρατηγικές χρειάζονται </a:t>
            </a:r>
            <a:r>
              <a:rPr lang="el-GR" b="1" dirty="0"/>
              <a:t>μακροχρόνια δέσμευση </a:t>
            </a:r>
            <a:r>
              <a:rPr lang="el-GR" dirty="0"/>
              <a:t>και όχι αποσπασματικά έργα»</a:t>
            </a:r>
          </a:p>
          <a:p>
            <a:r>
              <a:rPr lang="el-GR" dirty="0"/>
              <a:t>Αυτό είναι ίσως το πιο σημαντικό μήνυμα.</a:t>
            </a:r>
          </a:p>
          <a:p>
            <a:r>
              <a:rPr lang="el-GR" dirty="0"/>
              <a:t>Η ανθεκτικότητα δεν επιτυγχάνεται με μία μόνο παρέμβαση.</a:t>
            </a:r>
          </a:p>
          <a:p>
            <a:r>
              <a:rPr lang="el-GR" dirty="0"/>
              <a:t>Δεν αρκεί ένα έργο ή μια χρηματοδότηση.</a:t>
            </a:r>
          </a:p>
          <a:p>
            <a:r>
              <a:rPr lang="el-GR" dirty="0"/>
              <a:t>Απαιτεί:</a:t>
            </a:r>
          </a:p>
          <a:p>
            <a:pPr>
              <a:buFont typeface="Arial" panose="020B0604020202020204" pitchFamily="34" charset="0"/>
              <a:buChar char="•"/>
            </a:pPr>
            <a:r>
              <a:rPr lang="el-GR" dirty="0"/>
              <a:t>συνέχεια πολιτικής </a:t>
            </a:r>
          </a:p>
          <a:p>
            <a:pPr>
              <a:buFont typeface="Arial" panose="020B0604020202020204" pitchFamily="34" charset="0"/>
              <a:buChar char="•"/>
            </a:pPr>
            <a:r>
              <a:rPr lang="el-GR" dirty="0"/>
              <a:t>θεσμική σταθερότητα </a:t>
            </a:r>
          </a:p>
          <a:p>
            <a:pPr>
              <a:buFont typeface="Arial" panose="020B0604020202020204" pitchFamily="34" charset="0"/>
              <a:buChar char="•"/>
            </a:pPr>
            <a:r>
              <a:rPr lang="el-GR" dirty="0"/>
              <a:t>στρατηγικό σχεδιασμό </a:t>
            </a:r>
          </a:p>
          <a:p>
            <a:pPr>
              <a:buFont typeface="Arial" panose="020B0604020202020204" pitchFamily="34" charset="0"/>
              <a:buChar char="•"/>
            </a:pPr>
            <a:r>
              <a:rPr lang="el-GR" dirty="0"/>
              <a:t>επαναξιολόγηση</a:t>
            </a:r>
          </a:p>
          <a:p>
            <a:r>
              <a:rPr lang="el-GR" dirty="0"/>
              <a:t>«Η ανθεκτικότητα είναι διαδικασία και όχι μεμονωμένο έργο. Για παράδειγμα, το Ρότερνταμ δεν έγινε ανθεκτικό από μία πλατεία νερού, αλλά από δεκαετίες στρατηγικής διαχείρισης υδάτων.»</a:t>
            </a:r>
          </a:p>
          <a:p>
            <a:r>
              <a:rPr lang="el-GR" b="1" dirty="0"/>
              <a:t>Χρηματοδότηση</a:t>
            </a:r>
          </a:p>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«Η </a:t>
            </a:r>
            <a:r>
              <a:rPr lang="el-GR" b="1" dirty="0"/>
              <a:t>Ευρωπαϊκή Τράπεζα Επενδύσεων (ΕΙΒ)</a:t>
            </a:r>
            <a:r>
              <a:rPr lang="el-GR" dirty="0"/>
              <a:t> και τα ευρωπαϊκά ταμεία λειτουργούν ως βασικοί μηχανισμοί εφαρμογής.</a:t>
            </a:r>
          </a:p>
          <a:p>
            <a:r>
              <a:rPr lang="el-GR" dirty="0"/>
              <a:t>Αυτό συνδέεται άμεσα με τις ευρωπαϊκές πολιτικές που αναλύσαμε.</a:t>
            </a:r>
          </a:p>
          <a:p>
            <a:r>
              <a:rPr lang="el-GR" dirty="0"/>
              <a:t>Οι πόλεις χρειάζονται πόρους για:</a:t>
            </a:r>
          </a:p>
          <a:p>
            <a:pPr>
              <a:buFont typeface="Arial" panose="020B0604020202020204" pitchFamily="34" charset="0"/>
              <a:buChar char="•"/>
            </a:pPr>
            <a:r>
              <a:rPr lang="el-GR" dirty="0"/>
              <a:t>πράσινες υποδομές </a:t>
            </a:r>
          </a:p>
          <a:p>
            <a:pPr>
              <a:buFont typeface="Arial" panose="020B0604020202020204" pitchFamily="34" charset="0"/>
              <a:buChar char="•"/>
            </a:pPr>
            <a:r>
              <a:rPr lang="el-GR" dirty="0" err="1"/>
              <a:t>climate</a:t>
            </a:r>
            <a:r>
              <a:rPr lang="el-GR" dirty="0"/>
              <a:t> </a:t>
            </a:r>
            <a:r>
              <a:rPr lang="el-GR" dirty="0" err="1"/>
              <a:t>adaptation</a:t>
            </a:r>
            <a:r>
              <a:rPr lang="el-GR" dirty="0"/>
              <a:t> </a:t>
            </a:r>
            <a:r>
              <a:rPr lang="el-GR" dirty="0" err="1"/>
              <a:t>projects</a:t>
            </a:r>
            <a:r>
              <a:rPr lang="el-GR" dirty="0"/>
              <a:t> </a:t>
            </a:r>
          </a:p>
          <a:p>
            <a:pPr>
              <a:buFont typeface="Arial" panose="020B0604020202020204" pitchFamily="34" charset="0"/>
              <a:buChar char="•"/>
            </a:pPr>
            <a:r>
              <a:rPr lang="el-GR" dirty="0"/>
              <a:t>ψηφιακά συστήματα παρακολούθησης </a:t>
            </a:r>
          </a:p>
          <a:p>
            <a:r>
              <a:rPr lang="el-GR" b="1" dirty="0"/>
              <a:t>Δεδομένα και δείκτες</a:t>
            </a:r>
          </a:p>
          <a:p>
            <a:r>
              <a:rPr lang="el-GR" dirty="0"/>
              <a:t>«Θερμικοί χάρτες, σενάρια κινδύνου και παρακολούθηση δεικτών»</a:t>
            </a:r>
            <a:r>
              <a:rPr lang="el-GR" b="0" i="0" dirty="0">
                <a:solidFill>
                  <a:srgbClr val="0A0A0A"/>
                </a:solidFill>
                <a:effectLst/>
                <a:latin typeface="Google Sans"/>
              </a:rPr>
              <a:t> (Οι θερμικοί χάρτες είναι ουσιαστικά ένας χάρτης θερμότητας, , που βοηθά στη λήψη αποφάσεων βασισμένων σε δεδομένα)</a:t>
            </a:r>
            <a:endParaRPr lang="el-GR" dirty="0"/>
          </a:p>
          <a:p>
            <a:r>
              <a:rPr lang="el-GR" dirty="0"/>
              <a:t>Αυτό δείχνει ότι η ανθεκτικότητα σήμερα βασίζεται έντονα σε </a:t>
            </a:r>
            <a:r>
              <a:rPr lang="el-GR" b="1" dirty="0" err="1"/>
              <a:t>evidence-based</a:t>
            </a:r>
            <a:r>
              <a:rPr lang="el-GR" b="1" dirty="0"/>
              <a:t> </a:t>
            </a:r>
            <a:r>
              <a:rPr lang="el-GR" b="1" dirty="0" err="1"/>
              <a:t>policy</a:t>
            </a:r>
            <a:r>
              <a:rPr lang="el-GR" dirty="0"/>
              <a:t>.</a:t>
            </a:r>
          </a:p>
          <a:p>
            <a:r>
              <a:rPr lang="el-GR" dirty="0"/>
              <a:t>Δηλαδή:</a:t>
            </a:r>
          </a:p>
          <a:p>
            <a:pPr>
              <a:buFont typeface="Arial" panose="020B0604020202020204" pitchFamily="34" charset="0"/>
              <a:buChar char="•"/>
            </a:pPr>
            <a:r>
              <a:rPr lang="el-GR" dirty="0"/>
              <a:t>δεδομένα </a:t>
            </a:r>
          </a:p>
          <a:p>
            <a:pPr>
              <a:buFont typeface="Arial" panose="020B0604020202020204" pitchFamily="34" charset="0"/>
              <a:buChar char="•"/>
            </a:pPr>
            <a:r>
              <a:rPr lang="el-GR" dirty="0"/>
              <a:t>χαρτογραφήσεις </a:t>
            </a:r>
          </a:p>
          <a:p>
            <a:pPr>
              <a:buFont typeface="Arial" panose="020B0604020202020204" pitchFamily="34" charset="0"/>
              <a:buChar char="•"/>
            </a:pPr>
            <a:r>
              <a:rPr lang="el-GR" dirty="0"/>
              <a:t>σενάρια πρόβλεψης </a:t>
            </a:r>
          </a:p>
          <a:p>
            <a:pPr>
              <a:buFont typeface="Arial" panose="020B0604020202020204" pitchFamily="34" charset="0"/>
              <a:buChar char="•"/>
            </a:pPr>
            <a:r>
              <a:rPr lang="el-GR" dirty="0"/>
              <a:t>μετρήσιμους δείκτες</a:t>
            </a:r>
          </a:p>
          <a:p>
            <a:r>
              <a:rPr lang="el-GR" dirty="0"/>
              <a:t>Στη δεξιά στήλη βλέπουμε τα όρια που μπορούμε να συναντήσουμε στην εφαρμογή του σχεδιασμού δράσεων για μια ανθεκτική πόλη</a:t>
            </a:r>
          </a:p>
          <a:p>
            <a:r>
              <a:rPr lang="el-GR" b="1" dirty="0"/>
              <a:t>Δυσκολία αξιολόγησης</a:t>
            </a:r>
          </a:p>
          <a:p>
            <a:r>
              <a:rPr lang="el-GR" dirty="0"/>
              <a:t>«Η αξιολόγηση αποτελέσματος παραμένει πιο αδύναμη από τον σχεδιασμό»</a:t>
            </a:r>
          </a:p>
          <a:p>
            <a:r>
              <a:rPr lang="el-GR" dirty="0"/>
              <a:t>Εδώ το νόημα είναι ότι πολλές πόλεις σχεδιάζουν πολύ καλά,</a:t>
            </a:r>
            <a:br>
              <a:rPr lang="el-GR" dirty="0"/>
            </a:br>
            <a:r>
              <a:rPr lang="el-GR" dirty="0"/>
              <a:t>αλλά είναι πιο δύσκολο να αποδείξουν </a:t>
            </a:r>
            <a:r>
              <a:rPr lang="el-GR" b="1" dirty="0"/>
              <a:t>αν οι παρεμβάσεις όντως λειτουργούν</a:t>
            </a:r>
            <a:r>
              <a:rPr lang="el-GR" dirty="0"/>
              <a:t>.</a:t>
            </a:r>
          </a:p>
          <a:p>
            <a:r>
              <a:rPr lang="el-GR" b="1" dirty="0"/>
              <a:t>Γιατί συμβαίνει αυτό;</a:t>
            </a:r>
          </a:p>
          <a:p>
            <a:r>
              <a:rPr lang="el-GR" b="1" dirty="0"/>
              <a:t>α) Οι κρίσεις δεν επαναλαμβάνονται με τον ίδιο τρόπο</a:t>
            </a:r>
          </a:p>
          <a:p>
            <a:r>
              <a:rPr lang="el-GR" dirty="0"/>
              <a:t>Ένας καύσωνας το 2023 δεν είναι ίδιος με έναν καύσωνα το 2025.</a:t>
            </a:r>
          </a:p>
          <a:p>
            <a:r>
              <a:rPr lang="el-GR" dirty="0"/>
              <a:t>Άρα είναι δύσκολο να συγκρίνεις:</a:t>
            </a:r>
          </a:p>
          <a:p>
            <a:pPr>
              <a:buFont typeface="Arial" panose="020B0604020202020204" pitchFamily="34" charset="0"/>
              <a:buChar char="•"/>
            </a:pPr>
            <a:r>
              <a:rPr lang="el-GR" dirty="0"/>
              <a:t>ίδιες συνθήκες </a:t>
            </a:r>
          </a:p>
          <a:p>
            <a:pPr>
              <a:buFont typeface="Arial" panose="020B0604020202020204" pitchFamily="34" charset="0"/>
              <a:buChar char="•"/>
            </a:pPr>
            <a:r>
              <a:rPr lang="el-GR" dirty="0"/>
              <a:t>ίδιο πληθυσμό </a:t>
            </a:r>
          </a:p>
          <a:p>
            <a:pPr>
              <a:buFont typeface="Arial" panose="020B0604020202020204" pitchFamily="34" charset="0"/>
              <a:buChar char="•"/>
            </a:pPr>
            <a:r>
              <a:rPr lang="el-GR" dirty="0"/>
              <a:t>ίδια ένταση κινδύνου </a:t>
            </a:r>
          </a:p>
          <a:p>
            <a:r>
              <a:rPr lang="el-GR" dirty="0"/>
              <a:t>👉 δεν έχεις “εργαστηριακό πείραμα”</a:t>
            </a:r>
          </a:p>
          <a:p>
            <a:r>
              <a:rPr lang="el-GR" b="1" dirty="0"/>
              <a:t>β) Η επιτυχία είναι συχνά “αόρατη”</a:t>
            </a:r>
          </a:p>
          <a:p>
            <a:r>
              <a:rPr lang="el-GR" dirty="0"/>
              <a:t>Αν μια πλημμύρα </a:t>
            </a:r>
            <a:r>
              <a:rPr lang="el-GR" b="1" dirty="0"/>
              <a:t>δεν έγινε</a:t>
            </a:r>
            <a:r>
              <a:rPr lang="el-GR" dirty="0"/>
              <a:t>, πώς αποδεικνύεις ότι οφείλεται στην πολιτική;</a:t>
            </a:r>
          </a:p>
          <a:p>
            <a:r>
              <a:rPr lang="el-GR" dirty="0"/>
              <a:t>Παράδειγμα:</a:t>
            </a:r>
          </a:p>
          <a:p>
            <a:r>
              <a:rPr lang="el-GR" dirty="0"/>
              <a:t>Το </a:t>
            </a:r>
            <a:r>
              <a:rPr lang="el-GR" dirty="0" err="1"/>
              <a:t>Rotterdam</a:t>
            </a:r>
            <a:r>
              <a:rPr lang="el-GR" dirty="0"/>
              <a:t> μπορεί να μην πλημμύρισε.</a:t>
            </a:r>
          </a:p>
          <a:p>
            <a:r>
              <a:rPr lang="el-GR" dirty="0"/>
              <a:t>Αυτό οφείλεται:</a:t>
            </a:r>
          </a:p>
          <a:p>
            <a:pPr>
              <a:buFont typeface="Arial" panose="020B0604020202020204" pitchFamily="34" charset="0"/>
              <a:buChar char="•"/>
            </a:pPr>
            <a:r>
              <a:rPr lang="el-GR" dirty="0"/>
              <a:t>στα έργα; </a:t>
            </a:r>
          </a:p>
          <a:p>
            <a:pPr>
              <a:buFont typeface="Arial" panose="020B0604020202020204" pitchFamily="34" charset="0"/>
              <a:buChar char="•"/>
            </a:pPr>
            <a:r>
              <a:rPr lang="el-GR" dirty="0"/>
              <a:t>στη μικρότερη ένταση βροχής; </a:t>
            </a:r>
          </a:p>
          <a:p>
            <a:pPr>
              <a:buFont typeface="Arial" panose="020B0604020202020204" pitchFamily="34" charset="0"/>
              <a:buChar char="•"/>
            </a:pPr>
            <a:r>
              <a:rPr lang="el-GR" dirty="0"/>
              <a:t>στην τύχη; </a:t>
            </a:r>
          </a:p>
          <a:p>
            <a:r>
              <a:rPr lang="el-GR" b="1" dirty="0"/>
              <a:t>γ) Πολλαπλοί παράγοντες</a:t>
            </a:r>
          </a:p>
          <a:p>
            <a:r>
              <a:rPr lang="el-GR" dirty="0"/>
              <a:t>Η ανθεκτικότητα επηρεάζεται από:</a:t>
            </a:r>
          </a:p>
          <a:p>
            <a:pPr>
              <a:buFont typeface="Arial" panose="020B0604020202020204" pitchFamily="34" charset="0"/>
              <a:buChar char="•"/>
            </a:pPr>
            <a:r>
              <a:rPr lang="el-GR" dirty="0"/>
              <a:t>υποδομές </a:t>
            </a:r>
          </a:p>
          <a:p>
            <a:pPr>
              <a:buFont typeface="Arial" panose="020B0604020202020204" pitchFamily="34" charset="0"/>
              <a:buChar char="•"/>
            </a:pPr>
            <a:r>
              <a:rPr lang="el-GR" dirty="0"/>
              <a:t>κοινωνία </a:t>
            </a:r>
          </a:p>
          <a:p>
            <a:pPr>
              <a:buFont typeface="Arial" panose="020B0604020202020204" pitchFamily="34" charset="0"/>
              <a:buChar char="•"/>
            </a:pPr>
            <a:r>
              <a:rPr lang="el-GR" dirty="0"/>
              <a:t>οικονομία </a:t>
            </a:r>
          </a:p>
          <a:p>
            <a:pPr>
              <a:buFont typeface="Arial" panose="020B0604020202020204" pitchFamily="34" charset="0"/>
              <a:buChar char="•"/>
            </a:pPr>
            <a:r>
              <a:rPr lang="el-GR" dirty="0"/>
              <a:t>διοίκηση </a:t>
            </a:r>
          </a:p>
          <a:p>
            <a:r>
              <a:rPr lang="el-GR" dirty="0"/>
              <a:t>Άρα είναι δύσκολο να απομονώσεις μία μεταβλητή.</a:t>
            </a:r>
          </a:p>
          <a:p>
            <a:r>
              <a:rPr lang="el-GR" dirty="0"/>
              <a:t>«Η δυσκολία αξιολόγησης είναι μεθοδολογικό πρόβλημα, γιατί η απουσία κρίσης δεν αποδεικνύει πάντα την επιτυχία της παρέμβασης.»</a:t>
            </a:r>
          </a:p>
          <a:p>
            <a:r>
              <a:rPr lang="el-GR" dirty="0"/>
              <a:t>Επίσης </a:t>
            </a:r>
            <a:r>
              <a:rPr lang="el-GR" b="1" dirty="0"/>
              <a:t>Γιατί μια “καλή” παρέμβαση μπορεί να γίνει κοινωνικό πρόβλημα;</a:t>
            </a:r>
          </a:p>
          <a:p>
            <a:r>
              <a:rPr lang="el-GR" dirty="0"/>
              <a:t>Αυτό είναι εξαιρετικά σημαντικό.</a:t>
            </a:r>
          </a:p>
          <a:p>
            <a:r>
              <a:rPr lang="el-GR" dirty="0"/>
              <a:t>Το </a:t>
            </a:r>
            <a:r>
              <a:rPr lang="el-GR" b="1" dirty="0" err="1"/>
              <a:t>gentrification</a:t>
            </a:r>
            <a:r>
              <a:rPr lang="el-GR" dirty="0"/>
              <a:t> είναι η διαδικασία κατά την οποία μια περιοχή “αναβαθμίζεται”, αλλά ταυτόχρονα αυξάνονται:</a:t>
            </a:r>
          </a:p>
          <a:p>
            <a:pPr>
              <a:buFont typeface="Arial" panose="020B0604020202020204" pitchFamily="34" charset="0"/>
              <a:buChar char="•"/>
            </a:pPr>
            <a:r>
              <a:rPr lang="el-GR" dirty="0"/>
              <a:t>ενοίκια </a:t>
            </a:r>
          </a:p>
          <a:p>
            <a:pPr>
              <a:buFont typeface="Arial" panose="020B0604020202020204" pitchFamily="34" charset="0"/>
              <a:buChar char="•"/>
            </a:pPr>
            <a:r>
              <a:rPr lang="el-GR" dirty="0"/>
              <a:t>αξίες ακινήτων </a:t>
            </a:r>
          </a:p>
          <a:p>
            <a:pPr>
              <a:buFont typeface="Arial" panose="020B0604020202020204" pitchFamily="34" charset="0"/>
              <a:buChar char="•"/>
            </a:pPr>
            <a:r>
              <a:rPr lang="el-GR" dirty="0"/>
              <a:t>κόστος ζωής </a:t>
            </a:r>
          </a:p>
          <a:p>
            <a:r>
              <a:rPr lang="el-GR" dirty="0"/>
              <a:t>με αποτέλεσμα να εκτοπίζονται οι χαμηλότερες κοινωνικές ομάδες.</a:t>
            </a:r>
          </a:p>
          <a:p>
            <a:r>
              <a:rPr lang="el-GR" b="1" dirty="0"/>
              <a:t>🌳 Πώς συνδέεται με την ανθεκτικότητα;</a:t>
            </a:r>
          </a:p>
          <a:p>
            <a:r>
              <a:rPr lang="el-GR" dirty="0"/>
              <a:t>Πολλές παρεμβάσεις ανθεκτικότητας είναι:</a:t>
            </a:r>
          </a:p>
          <a:p>
            <a:pPr>
              <a:buFont typeface="Arial" panose="020B0604020202020204" pitchFamily="34" charset="0"/>
              <a:buChar char="•"/>
            </a:pPr>
            <a:r>
              <a:rPr lang="el-GR" dirty="0"/>
              <a:t>πάρκα </a:t>
            </a:r>
          </a:p>
          <a:p>
            <a:pPr>
              <a:buFont typeface="Arial" panose="020B0604020202020204" pitchFamily="34" charset="0"/>
              <a:buChar char="•"/>
            </a:pPr>
            <a:r>
              <a:rPr lang="el-GR" dirty="0"/>
              <a:t>πράσινες ζώνες </a:t>
            </a:r>
          </a:p>
          <a:p>
            <a:pPr>
              <a:buFont typeface="Arial" panose="020B0604020202020204" pitchFamily="34" charset="0"/>
              <a:buChar char="•"/>
            </a:pPr>
            <a:r>
              <a:rPr lang="el-GR" dirty="0"/>
              <a:t>πεζοδρομήσεις </a:t>
            </a:r>
          </a:p>
          <a:p>
            <a:pPr>
              <a:buFont typeface="Arial" panose="020B0604020202020204" pitchFamily="34" charset="0"/>
              <a:buChar char="•"/>
            </a:pPr>
            <a:r>
              <a:rPr lang="el-GR" dirty="0" err="1"/>
              <a:t>superblocks</a:t>
            </a:r>
            <a:r>
              <a:rPr lang="el-GR" dirty="0"/>
              <a:t> </a:t>
            </a:r>
          </a:p>
          <a:p>
            <a:r>
              <a:rPr lang="el-GR" dirty="0"/>
              <a:t>Αυτές βελτιώνουν την πόλη, αλλά συχνά κάνουν την περιοχή πιο “ελκυστική” για επενδύσεις.</a:t>
            </a:r>
          </a:p>
          <a:p>
            <a:r>
              <a:rPr lang="el-GR" b="1" dirty="0"/>
              <a:t>🔍 Παράδειγμα</a:t>
            </a:r>
          </a:p>
          <a:p>
            <a:r>
              <a:rPr lang="el-GR" dirty="0"/>
              <a:t>Στη </a:t>
            </a:r>
            <a:r>
              <a:rPr lang="el-GR" dirty="0" err="1"/>
              <a:t>Barcelona</a:t>
            </a:r>
            <a:r>
              <a:rPr lang="el-GR" dirty="0"/>
              <a:t>, τα </a:t>
            </a:r>
            <a:r>
              <a:rPr lang="el-GR" dirty="0" err="1"/>
              <a:t>superblocks</a:t>
            </a:r>
            <a:r>
              <a:rPr lang="el-GR" dirty="0"/>
              <a:t> αύξησαν την ποιότητα ζωής.</a:t>
            </a:r>
          </a:p>
          <a:p>
            <a:r>
              <a:rPr lang="el-GR" dirty="0"/>
              <a:t>Όμως σε ορισμένες περιοχές παρατηρήθηκε:</a:t>
            </a:r>
          </a:p>
          <a:p>
            <a:pPr>
              <a:buFont typeface="Arial" panose="020B0604020202020204" pitchFamily="34" charset="0"/>
              <a:buChar char="•"/>
            </a:pPr>
            <a:r>
              <a:rPr lang="el-GR" dirty="0"/>
              <a:t>αύξηση ενοικίων </a:t>
            </a:r>
          </a:p>
          <a:p>
            <a:pPr>
              <a:buFont typeface="Arial" panose="020B0604020202020204" pitchFamily="34" charset="0"/>
              <a:buChar char="•"/>
            </a:pPr>
            <a:r>
              <a:rPr lang="el-GR" dirty="0" err="1"/>
              <a:t>τουριστικοποίηση</a:t>
            </a:r>
            <a:r>
              <a:rPr lang="el-GR" dirty="0"/>
              <a:t> </a:t>
            </a:r>
          </a:p>
          <a:p>
            <a:pPr>
              <a:buFont typeface="Arial" panose="020B0604020202020204" pitchFamily="34" charset="0"/>
              <a:buChar char="•"/>
            </a:pPr>
            <a:r>
              <a:rPr lang="el-GR" dirty="0"/>
              <a:t>κοινωνικός αποκλεισμός </a:t>
            </a:r>
          </a:p>
          <a:p>
            <a:r>
              <a:rPr lang="el-GR" dirty="0"/>
              <a:t>👉 Αυτό λέγεται συχνά </a:t>
            </a:r>
            <a:r>
              <a:rPr lang="el-GR" b="1" dirty="0" err="1"/>
              <a:t>green</a:t>
            </a:r>
            <a:r>
              <a:rPr lang="el-GR" b="1" dirty="0"/>
              <a:t> </a:t>
            </a:r>
            <a:r>
              <a:rPr lang="el-GR" b="1" dirty="0" err="1"/>
              <a:t>gentrification</a:t>
            </a:r>
            <a:endParaRPr lang="el-GR" dirty="0"/>
          </a:p>
          <a:p>
            <a:r>
              <a:rPr lang="el-GR" b="1" dirty="0"/>
              <a:t>🎓 Γιατί είναι όριο;</a:t>
            </a:r>
          </a:p>
          <a:p>
            <a:r>
              <a:rPr lang="el-GR" dirty="0"/>
              <a:t>Γιατί η πόλη μπορεί να γίνει πιο ανθεκτική περιβαλλοντικά, αλλά λιγότερο δίκαιη κοινωνικά.</a:t>
            </a:r>
          </a:p>
          <a:p>
            <a:r>
              <a:rPr lang="el-GR" dirty="0"/>
              <a:t>Πολύ σχετικό για </a:t>
            </a:r>
            <a:r>
              <a:rPr lang="el-GR" dirty="0" err="1"/>
              <a:t>Barcelona</a:t>
            </a:r>
            <a:r>
              <a:rPr lang="el-GR" dirty="0"/>
              <a:t> και </a:t>
            </a:r>
            <a:r>
              <a:rPr lang="el-GR" dirty="0" err="1"/>
              <a:t>Paris</a:t>
            </a:r>
            <a:endParaRPr lang="el-GR" dirty="0"/>
          </a:p>
          <a:p>
            <a:endParaRPr lang="el-GR" dirty="0"/>
          </a:p>
          <a:p>
            <a:r>
              <a:rPr lang="el-GR" dirty="0"/>
              <a:t>Επίσης </a:t>
            </a:r>
            <a:r>
              <a:rPr lang="el-GR" b="1" dirty="0"/>
              <a:t>«Η ανθεκτικότητα απαιτεί συντονισμό μεταξύ δήμων, περιφέρειας, επιχειρήσεων και πολιτών»</a:t>
            </a:r>
          </a:p>
          <a:p>
            <a:r>
              <a:rPr lang="el-GR" dirty="0"/>
              <a:t>Η ανθεκτικότητα είναι κατεξοχήν </a:t>
            </a:r>
            <a:r>
              <a:rPr lang="el-GR" b="1" dirty="0" err="1"/>
              <a:t>πολυτομεακή</a:t>
            </a:r>
            <a:r>
              <a:rPr lang="el-GR" b="1" dirty="0"/>
              <a:t> και </a:t>
            </a:r>
            <a:r>
              <a:rPr lang="el-GR" b="1" dirty="0" err="1"/>
              <a:t>πολυεπίπεδη</a:t>
            </a:r>
            <a:r>
              <a:rPr lang="el-GR" b="1" dirty="0"/>
              <a:t> πολιτική</a:t>
            </a:r>
            <a:r>
              <a:rPr lang="el-GR" dirty="0"/>
              <a:t>.</a:t>
            </a:r>
          </a:p>
          <a:p>
            <a:r>
              <a:rPr lang="el-GR" dirty="0"/>
              <a:t>Δεν μπορεί να την εφαρμόσει μόνο ένας φορέας.</a:t>
            </a:r>
          </a:p>
          <a:p>
            <a:r>
              <a:rPr lang="el-GR" b="1" dirty="0"/>
              <a:t>🔗 Ποιοι εμπλέκονται;</a:t>
            </a:r>
          </a:p>
          <a:p>
            <a:pPr>
              <a:buFont typeface="Arial" panose="020B0604020202020204" pitchFamily="34" charset="0"/>
              <a:buChar char="•"/>
            </a:pPr>
            <a:r>
              <a:rPr lang="el-GR" dirty="0"/>
              <a:t>δήμος </a:t>
            </a:r>
          </a:p>
          <a:p>
            <a:pPr>
              <a:buFont typeface="Arial" panose="020B0604020202020204" pitchFamily="34" charset="0"/>
              <a:buChar char="•"/>
            </a:pPr>
            <a:r>
              <a:rPr lang="el-GR" dirty="0"/>
              <a:t>περιφέρεια </a:t>
            </a:r>
          </a:p>
          <a:p>
            <a:pPr>
              <a:buFont typeface="Arial" panose="020B0604020202020204" pitchFamily="34" charset="0"/>
              <a:buChar char="•"/>
            </a:pPr>
            <a:r>
              <a:rPr lang="el-GR" dirty="0"/>
              <a:t>κεντρικό κράτος </a:t>
            </a:r>
          </a:p>
          <a:p>
            <a:pPr>
              <a:buFont typeface="Arial" panose="020B0604020202020204" pitchFamily="34" charset="0"/>
              <a:buChar char="•"/>
            </a:pPr>
            <a:r>
              <a:rPr lang="el-GR" dirty="0"/>
              <a:t>ευρωπαϊκά όργανα </a:t>
            </a:r>
          </a:p>
          <a:p>
            <a:pPr>
              <a:buFont typeface="Arial" panose="020B0604020202020204" pitchFamily="34" charset="0"/>
              <a:buChar char="•"/>
            </a:pPr>
            <a:r>
              <a:rPr lang="el-GR" dirty="0"/>
              <a:t>ιδιωτικός τομέας </a:t>
            </a:r>
          </a:p>
          <a:p>
            <a:pPr>
              <a:buFont typeface="Arial" panose="020B0604020202020204" pitchFamily="34" charset="0"/>
              <a:buChar char="•"/>
            </a:pPr>
            <a:r>
              <a:rPr lang="el-GR" dirty="0"/>
              <a:t>πολίτες </a:t>
            </a:r>
          </a:p>
          <a:p>
            <a:pPr>
              <a:buFont typeface="Arial" panose="020B0604020202020204" pitchFamily="34" charset="0"/>
              <a:buChar char="•"/>
            </a:pPr>
            <a:r>
              <a:rPr lang="el-GR" dirty="0"/>
              <a:t>πανεπιστήμια </a:t>
            </a:r>
          </a:p>
          <a:p>
            <a:r>
              <a:rPr lang="el-GR" b="1" dirty="0"/>
              <a:t>🔍 Γιατί είναι πρόβλημα;</a:t>
            </a:r>
          </a:p>
          <a:p>
            <a:r>
              <a:rPr lang="el-GR" b="1" dirty="0"/>
              <a:t>α) διαφορετικές αρμοδιότητες</a:t>
            </a:r>
          </a:p>
          <a:p>
            <a:r>
              <a:rPr lang="el-GR" dirty="0"/>
              <a:t>Παράδειγμα:</a:t>
            </a:r>
          </a:p>
          <a:p>
            <a:pPr>
              <a:buFont typeface="Arial" panose="020B0604020202020204" pitchFamily="34" charset="0"/>
              <a:buChar char="•"/>
            </a:pPr>
            <a:r>
              <a:rPr lang="el-GR" dirty="0"/>
              <a:t>ο δήμος διαχειρίζεται δημόσιους χώρους </a:t>
            </a:r>
          </a:p>
          <a:p>
            <a:pPr>
              <a:buFont typeface="Arial" panose="020B0604020202020204" pitchFamily="34" charset="0"/>
              <a:buChar char="•"/>
            </a:pPr>
            <a:r>
              <a:rPr lang="el-GR" dirty="0"/>
              <a:t>η περιφέρεια έργα μεγάλης κλίμακας </a:t>
            </a:r>
          </a:p>
          <a:p>
            <a:pPr>
              <a:buFont typeface="Arial" panose="020B0604020202020204" pitchFamily="34" charset="0"/>
              <a:buChar char="•"/>
            </a:pPr>
            <a:r>
              <a:rPr lang="el-GR" dirty="0"/>
              <a:t>το κράτος τη νομοθεσία </a:t>
            </a:r>
          </a:p>
          <a:p>
            <a:r>
              <a:rPr lang="el-GR" dirty="0"/>
              <a:t>Αν δεν υπάρχει συντονισμός → καθυστερήσεις</a:t>
            </a:r>
          </a:p>
          <a:p>
            <a:r>
              <a:rPr lang="el-GR" b="1" dirty="0"/>
              <a:t>β) διαφορετικές προτεραιότητες</a:t>
            </a:r>
          </a:p>
          <a:p>
            <a:r>
              <a:rPr lang="el-GR" dirty="0"/>
              <a:t>Ο δήμος μπορεί να θέλει πράσινες παρεμβάσεις.</a:t>
            </a:r>
          </a:p>
          <a:p>
            <a:r>
              <a:rPr lang="el-GR" dirty="0"/>
              <a:t>Οι επιχειρήσεις μπορεί να θέλουν ανάπτυξη.</a:t>
            </a:r>
          </a:p>
          <a:p>
            <a:r>
              <a:rPr lang="el-GR" dirty="0"/>
              <a:t>Οι πολίτες μπορεί να αντιδρούν.</a:t>
            </a:r>
          </a:p>
          <a:p>
            <a:r>
              <a:rPr lang="el-GR" b="1" dirty="0"/>
              <a:t>🎓 Παράδειγμα</a:t>
            </a:r>
          </a:p>
          <a:p>
            <a:r>
              <a:rPr lang="el-GR" dirty="0"/>
              <a:t>Στο </a:t>
            </a:r>
            <a:r>
              <a:rPr lang="el-GR" dirty="0" err="1"/>
              <a:t>Paris</a:t>
            </a:r>
            <a:r>
              <a:rPr lang="el-GR" dirty="0"/>
              <a:t> οι πολιτικές θερμικής ανθεκτικότητας απαιτούν συνεργασία μεταξύ:</a:t>
            </a:r>
          </a:p>
          <a:p>
            <a:pPr>
              <a:buFont typeface="Arial" panose="020B0604020202020204" pitchFamily="34" charset="0"/>
              <a:buChar char="•"/>
            </a:pPr>
            <a:r>
              <a:rPr lang="el-GR" dirty="0"/>
              <a:t>δήμου </a:t>
            </a:r>
          </a:p>
          <a:p>
            <a:pPr>
              <a:buFont typeface="Arial" panose="020B0604020202020204" pitchFamily="34" charset="0"/>
              <a:buChar char="•"/>
            </a:pPr>
            <a:r>
              <a:rPr lang="el-GR" dirty="0"/>
              <a:t>υγειονομικών υπηρεσιών </a:t>
            </a:r>
          </a:p>
          <a:p>
            <a:pPr>
              <a:buFont typeface="Arial" panose="020B0604020202020204" pitchFamily="34" charset="0"/>
              <a:buChar char="•"/>
            </a:pPr>
            <a:r>
              <a:rPr lang="el-GR" dirty="0"/>
              <a:t>υπηρεσιών ενέργειας </a:t>
            </a:r>
          </a:p>
          <a:p>
            <a:pPr>
              <a:buFont typeface="Arial" panose="020B0604020202020204" pitchFamily="34" charset="0"/>
              <a:buChar char="•"/>
            </a:pPr>
            <a:r>
              <a:rPr lang="el-GR" dirty="0"/>
              <a:t>περιφερειακής διοίκησης </a:t>
            </a:r>
          </a:p>
          <a:p>
            <a:r>
              <a:rPr lang="el-GR" b="1" dirty="0"/>
              <a:t>γ) θεσμική πολυπλοκότητα </a:t>
            </a:r>
            <a:r>
              <a:rPr lang="el-GR" b="0" dirty="0"/>
              <a:t>αφού </a:t>
            </a:r>
            <a:r>
              <a:rPr lang="el-GR" b="0" i="0" dirty="0">
                <a:solidFill>
                  <a:srgbClr val="27251E"/>
                </a:solidFill>
                <a:effectLst/>
                <a:latin typeface="pplxSerif"/>
              </a:rPr>
              <a:t>οι αρμοδιότητες, οι πόροι και οι νομικές εξουσίες είναι κατακερματισμένες σε διαφορετικούς φορείς. Δηλαδή Δήμοι </a:t>
            </a:r>
            <a:r>
              <a:rPr lang="el-GR" b="0" i="0" dirty="0" err="1">
                <a:solidFill>
                  <a:srgbClr val="27251E"/>
                </a:solidFill>
                <a:effectLst/>
                <a:latin typeface="pplxSerif"/>
              </a:rPr>
              <a:t>vs</a:t>
            </a:r>
            <a:r>
              <a:rPr lang="el-GR" b="0" i="0" dirty="0">
                <a:solidFill>
                  <a:srgbClr val="27251E"/>
                </a:solidFill>
                <a:effectLst/>
                <a:latin typeface="pplxSerif"/>
              </a:rPr>
              <a:t> περιφέρεια — Ο δήμος έχει αρμοδιότητα στον δημόσιο χώρο, αλλά η περιφέρεια ελέγχει χρηματοδοτικά προγράμματα και χωροταξία. Συχνά δεν έχουν κοινό πλαίσιο προτεραιοτήτων.</a:t>
            </a:r>
            <a:endParaRPr lang="el-GR" b="1" dirty="0"/>
          </a:p>
          <a:p>
            <a:r>
              <a:rPr lang="el-GR" dirty="0"/>
              <a:t>Ιδιαίτερα σε μεγάλες ευρωπαϊκές πόλεις</a:t>
            </a:r>
          </a:p>
          <a:p>
            <a:endParaRPr lang="el-GR" dirty="0"/>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800" dirty="0">
                <a:solidFill>
                  <a:srgbClr val="27251E"/>
                </a:solidFill>
                <a:effectLst/>
                <a:latin typeface="pplxSans"/>
                <a:ea typeface="Times New Roman" panose="02020603050405020304" pitchFamily="18" charset="0"/>
                <a:cs typeface="Times New Roman" panose="02020603050405020304" pitchFamily="18" charset="0"/>
              </a:rPr>
              <a:t>Η διάλεξη οργανώνεται σε έξι μέρη: πρώτα θα ορίσουμε την έννοια της αστικής ανθεκτικότητας, έπειτα θα δούμε το ευρωπαϊκό πλαίσιο πολιτικής, στη συνέχεια τους κυριότερους κινδύνους για τις πόλεις, και μετά θα περάσουμε στις μελέτες περίπτωσης. Στο τέλος θα επιχειρήσουμε μια συγκριτική αποτίμηση και θα κλείσουμε με ερωτήματα που μπορούν να αξιοποιηθούν στη συζήτηση με τους φοιτητές.</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Η ανθεκτικότητα αποτελεί μια έννοια πολυδιάστατη, η οποία έχει μελετηθεί σε ποικίλα επιστημονικά πεδία (</a:t>
            </a:r>
            <a:r>
              <a:rPr lang="el-GR" dirty="0" err="1"/>
              <a:t>Βιτοπούλου</a:t>
            </a:r>
            <a:r>
              <a:rPr lang="el-GR" dirty="0"/>
              <a:t>, κ.α., 2015, σελ. 330). Η ετυμολογική προέλευση του αγγλικού όρου για την «ανθεκτικότητα» (resilience), προκύπτει από τη λατινική λέξη «</a:t>
            </a:r>
            <a:r>
              <a:rPr lang="el-GR" dirty="0" err="1"/>
              <a:t>resilio</a:t>
            </a:r>
            <a:r>
              <a:rPr lang="el-GR" dirty="0"/>
              <a:t>», που σημαίνει «αναπηδώ», εξ ου και η ιδέα της «αναπήδησης προς τα πίσω» (</a:t>
            </a:r>
            <a:r>
              <a:rPr lang="el-GR" dirty="0" err="1"/>
              <a:t>bounce</a:t>
            </a:r>
            <a:r>
              <a:rPr lang="el-GR" dirty="0"/>
              <a:t> </a:t>
            </a:r>
            <a:r>
              <a:rPr lang="el-GR" dirty="0" err="1"/>
              <a:t>back</a:t>
            </a:r>
            <a:r>
              <a:rPr lang="el-GR" dirty="0"/>
              <a:t>) (</a:t>
            </a:r>
            <a:r>
              <a:rPr lang="el-GR" dirty="0" err="1"/>
              <a:t>Manyena</a:t>
            </a:r>
            <a:r>
              <a:rPr lang="el-GR" dirty="0"/>
              <a:t>, κ.α., 2011, σελ. 418). Ο συγκεκριμένος όρος, αναφέρεται γενικά στην ικανότητα μιας οντότητας ή του συστήματος να «ανακτήσει τη μορφή και τη θέση του μετά από κάποια διαταραχή ή διακοπή» (Martin, 2012, σελ. 1-2). </a:t>
            </a:r>
          </a:p>
          <a:p>
            <a:r>
              <a:rPr lang="el-GR" dirty="0"/>
              <a:t>Το περιεχόμενο της έννοιας ανθεκτικότητας διαφοροποιείται ανάλογα με το πεδίο μελέτης, καθώς και με το σύστημα εντός του οποίου εξετάζεται κάθε φορά.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Σημαντική είναι η συμβολή του Καναδού θεωρητικού οικολόγου </a:t>
            </a:r>
            <a:r>
              <a:rPr lang="el-GR" dirty="0" err="1"/>
              <a:t>Crawford</a:t>
            </a:r>
            <a:r>
              <a:rPr lang="el-GR" dirty="0"/>
              <a:t> </a:t>
            </a:r>
            <a:r>
              <a:rPr lang="el-GR" dirty="0" err="1"/>
              <a:t>Stanley</a:t>
            </a:r>
            <a:r>
              <a:rPr lang="el-GR" dirty="0"/>
              <a:t> </a:t>
            </a:r>
            <a:r>
              <a:rPr lang="el-GR" dirty="0" err="1"/>
              <a:t>Holling</a:t>
            </a:r>
            <a:r>
              <a:rPr lang="el-GR" dirty="0"/>
              <a:t> (1973), ο οποίος εισάγει την έννοια της ανθεκτικότητας στο έργο του “Resilience and </a:t>
            </a:r>
            <a:r>
              <a:rPr lang="el-GR" dirty="0" err="1"/>
              <a:t>Stability</a:t>
            </a:r>
            <a:r>
              <a:rPr lang="el-GR" dirty="0"/>
              <a:t> of </a:t>
            </a:r>
            <a:r>
              <a:rPr lang="el-GR" dirty="0" err="1"/>
              <a:t>Ecological</a:t>
            </a:r>
            <a:r>
              <a:rPr lang="el-GR" dirty="0"/>
              <a:t> Systems” και την ορίζει ως «το μέτρο της διατήρησης των συστημάτων και της ικανότητας αυτών να απορροφούν την αλλαγή και τη διαταραχή και να εξακολουθούν να διατηρούν τις ίδιες σχέσεις μεταξύ των πληθυσμών ή των μεταβλητών κατάστασης» (</a:t>
            </a:r>
            <a:r>
              <a:rPr lang="el-GR" dirty="0" err="1"/>
              <a:t>Holling</a:t>
            </a:r>
            <a:r>
              <a:rPr lang="el-GR" dirty="0"/>
              <a:t>, 1973, σελ. 14). </a:t>
            </a:r>
          </a:p>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Οι βασικές ιδιότητες που εισάγει ο </a:t>
            </a:r>
            <a:r>
              <a:rPr lang="el-GR" dirty="0" err="1"/>
              <a:t>Holling</a:t>
            </a:r>
            <a:r>
              <a:rPr lang="el-GR" dirty="0"/>
              <a:t> (1973), για την κατανόηση της συμπεριφοράς των οικολογικών συστημάτων είναι η ανθεκτικότητα και η σταθερότητα. Σύμφωνα με τον ίδιο, η ανθεκτικότητα αναφέρεται στην ικανότητα ενός συστήματος να αντιμετωπίζει τις διαταραχές μέσω της μεταβολής των βασικών μεταβλητών του, με αποτέλεσμα την επιβίωση ή την εξαφάνιση (</a:t>
            </a:r>
            <a:r>
              <a:rPr lang="el-GR" dirty="0" err="1"/>
              <a:t>Holling</a:t>
            </a:r>
            <a:r>
              <a:rPr lang="el-GR" dirty="0"/>
              <a:t>, 1973, σελ.17). Η σταθερότητα αντίστοιχα, αποτελεί την ικανότητα ενός συστήματος να επιστρέφει σε μια κατάσταση ισορροπίας μετά από μια προσωρινή διαταραχή, όπου η ταχύτητα επιστροφής και το περιθώριο διακύμανσης καθορίζουν το πόσο σταθερό είναι (</a:t>
            </a:r>
            <a:r>
              <a:rPr lang="el-GR" dirty="0" err="1"/>
              <a:t>Pisano</a:t>
            </a:r>
            <a:r>
              <a:rPr lang="el-GR" dirty="0"/>
              <a:t>, 2012, σελ. 8∙ </a:t>
            </a:r>
            <a:r>
              <a:rPr lang="el-GR" dirty="0" err="1"/>
              <a:t>Holling</a:t>
            </a:r>
            <a:r>
              <a:rPr lang="el-GR" dirty="0"/>
              <a:t>, 1973, σελ. 17).</a:t>
            </a:r>
          </a:p>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Η μετάβαση της αναθεωρημένης έννοιας της ανθεκτικότητας, από το περιβάλλον και την οικολογία, στις κοινωνικές επιστήμες σηματοδοτήθηκε προς το τέλος της δεκαετίας του ΄90 (</a:t>
            </a:r>
            <a:r>
              <a:rPr lang="el-GR" dirty="0" err="1"/>
              <a:t>Alexander</a:t>
            </a:r>
            <a:r>
              <a:rPr lang="el-GR" dirty="0"/>
              <a:t>, 2013, σελ. 2710), με κυρίαρχα χαρακτηριστικά την εστίαση από τα άτομα στις κοινότητες, καθώς και την αναγνώριση των οικοσυστημάτων και των ανθρώπων ως ενιαία ολοκληρωμένα </a:t>
            </a:r>
            <a:r>
              <a:rPr lang="el-GR" dirty="0" err="1"/>
              <a:t>κοινωνικο</a:t>
            </a:r>
            <a:r>
              <a:rPr lang="el-GR" dirty="0"/>
              <a:t>-οικολογικά συστήματα, όπου τα κοινωνικά συστήματα και τα οικοσυστήματα αναγνωρίζονται ως συζευγμένα και αλληλεξαρτώμενα (</a:t>
            </a:r>
            <a:r>
              <a:rPr lang="el-GR" dirty="0" err="1"/>
              <a:t>Chelleri</a:t>
            </a:r>
            <a:r>
              <a:rPr lang="el-GR" dirty="0"/>
              <a:t>, 2012, σελ. 290∙ </a:t>
            </a:r>
            <a:r>
              <a:rPr lang="el-GR" dirty="0" err="1"/>
              <a:t>Folke</a:t>
            </a:r>
            <a:r>
              <a:rPr lang="el-GR" dirty="0"/>
              <a:t>, 2006, σελ. 262). </a:t>
            </a:r>
          </a:p>
          <a:p>
            <a:r>
              <a:rPr lang="el-GR" dirty="0"/>
              <a:t>Τέλος, η φιλοσοφία της ανθεκτικότητας, εισήχθη στο πλαίσιο του χωρικού σχεδιασμού κατά τα τέλη της δεκαετίας του 1990, όπου το κύριο πεδίο μελέτης αποτελούσε η έρευνα για την ανάπτυξη στρατηγικών με στόχο τον μετριασμό των περιβαλλοντικών απειλών (</a:t>
            </a:r>
            <a:r>
              <a:rPr lang="el-GR" dirty="0" err="1"/>
              <a:t>Abdulkareem</a:t>
            </a:r>
            <a:r>
              <a:rPr lang="el-GR" dirty="0"/>
              <a:t>, 2018, σελ. 178). Σύμφωνα με τον </a:t>
            </a:r>
            <a:r>
              <a:rPr lang="el-GR" dirty="0" err="1"/>
              <a:t>Abdulkareem</a:t>
            </a:r>
            <a:r>
              <a:rPr lang="el-GR" dirty="0"/>
              <a:t> (2018), η ανθεκτικότητα στον χωρικό σχεδιασμό αναφέρεται στην ικανότητα ανταπόκρισης των πόλεων στην πολυπλοκότητα, την αβεβαιότητα και την ανασφάλεια με σκοπό, τη δημιουργία μιας νέας προσέγγισης ή προτεραιότητας για την προσαρμογή και την επιβίωση.</a:t>
            </a:r>
          </a:p>
          <a:p>
            <a:r>
              <a:rPr lang="el-GR" dirty="0"/>
              <a:t>Η </a:t>
            </a:r>
            <a:r>
              <a:rPr lang="el-GR" b="1" dirty="0"/>
              <a:t>αστική ανθεκτικότητα</a:t>
            </a:r>
            <a:r>
              <a:rPr lang="el-GR" dirty="0"/>
              <a:t> είναι η ικανότητα μιας πόλης να:</a:t>
            </a:r>
          </a:p>
          <a:p>
            <a:pPr>
              <a:buFont typeface="Arial" panose="020B0604020202020204" pitchFamily="34" charset="0"/>
              <a:buChar char="•"/>
            </a:pPr>
            <a:r>
              <a:rPr lang="el-GR" b="1" dirty="0"/>
              <a:t>αντέχει</a:t>
            </a:r>
            <a:r>
              <a:rPr lang="el-GR" dirty="0"/>
              <a:t> σε κρίσεις (</a:t>
            </a:r>
            <a:r>
              <a:rPr lang="el-GR" dirty="0" err="1"/>
              <a:t>shock</a:t>
            </a:r>
            <a:r>
              <a:rPr lang="el-GR" dirty="0"/>
              <a:t>) </a:t>
            </a:r>
          </a:p>
          <a:p>
            <a:pPr>
              <a:buFont typeface="Arial" panose="020B0604020202020204" pitchFamily="34" charset="0"/>
              <a:buChar char="•"/>
            </a:pPr>
            <a:r>
              <a:rPr lang="el-GR" b="1" dirty="0"/>
              <a:t>προσαρμόζεται</a:t>
            </a:r>
            <a:r>
              <a:rPr lang="el-GR" dirty="0"/>
              <a:t> σε νέες συνθήκες </a:t>
            </a:r>
          </a:p>
          <a:p>
            <a:pPr>
              <a:buFont typeface="Arial" panose="020B0604020202020204" pitchFamily="34" charset="0"/>
              <a:buChar char="•"/>
            </a:pPr>
            <a:r>
              <a:rPr lang="el-GR" b="1" dirty="0"/>
              <a:t>μετασχηματίζεται</a:t>
            </a:r>
            <a:r>
              <a:rPr lang="el-GR" dirty="0"/>
              <a:t> όταν χρειάζεται </a:t>
            </a:r>
          </a:p>
          <a:p>
            <a:r>
              <a:rPr lang="el-GR" dirty="0"/>
              <a:t> Δεν είναι απλώς “να επιβιώνει”, αλλά να </a:t>
            </a:r>
            <a:r>
              <a:rPr lang="el-GR" b="1" dirty="0"/>
              <a:t>γίνεται καλύτερη μέσα από την κρίση</a:t>
            </a:r>
            <a:r>
              <a:rPr lang="el-GR" dirty="0"/>
              <a: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580303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b="1" dirty="0"/>
              <a:t>Παράδειγμα 1: Πανδημία COVID-19</a:t>
            </a:r>
          </a:p>
          <a:p>
            <a:r>
              <a:rPr lang="el-GR" dirty="0"/>
              <a:t>Ο COVID-19 ήταν ένα παγκόσμιο σοκ που δοκίμασε τις πόλεις σε πολλαπλά επίπεδα.</a:t>
            </a:r>
          </a:p>
          <a:p>
            <a:r>
              <a:rPr lang="el-GR" b="1" dirty="0"/>
              <a:t>🔹 Πώς φάνηκε η ανθεκτικότητα;</a:t>
            </a:r>
          </a:p>
          <a:p>
            <a:r>
              <a:rPr lang="el-GR" b="1" dirty="0"/>
              <a:t>1. Υγειονομική ανθεκτικότητα</a:t>
            </a:r>
          </a:p>
          <a:p>
            <a:pPr>
              <a:buFont typeface="Arial" panose="020B0604020202020204" pitchFamily="34" charset="0"/>
              <a:buChar char="•"/>
            </a:pPr>
            <a:r>
              <a:rPr lang="el-GR" dirty="0"/>
              <a:t>Νοσοκομεία που προσαρμόστηκαν γρήγορα </a:t>
            </a:r>
          </a:p>
          <a:p>
            <a:pPr>
              <a:buFont typeface="Arial" panose="020B0604020202020204" pitchFamily="34" charset="0"/>
              <a:buChar char="•"/>
            </a:pPr>
            <a:r>
              <a:rPr lang="el-GR" dirty="0"/>
              <a:t>Δημιουργία προσωρινών δομών (π.χ. ΜΕΘ) </a:t>
            </a:r>
          </a:p>
          <a:p>
            <a:r>
              <a:rPr lang="el-GR" dirty="0"/>
              <a:t>👉 Ανθεκτικές πόλεις = ισχυρά συστήματα υγείας + ευελιξία</a:t>
            </a:r>
          </a:p>
          <a:p>
            <a:r>
              <a:rPr lang="el-GR" b="1" dirty="0"/>
              <a:t>2. Ψηφιακή ανθεκτικότητα</a:t>
            </a:r>
          </a:p>
          <a:p>
            <a:pPr>
              <a:buFont typeface="Arial" panose="020B0604020202020204" pitchFamily="34" charset="0"/>
              <a:buChar char="•"/>
            </a:pPr>
            <a:r>
              <a:rPr lang="el-GR" dirty="0"/>
              <a:t>Τηλεργασία </a:t>
            </a:r>
          </a:p>
          <a:p>
            <a:pPr>
              <a:buFont typeface="Arial" panose="020B0604020202020204" pitchFamily="34" charset="0"/>
              <a:buChar char="•"/>
            </a:pPr>
            <a:r>
              <a:rPr lang="el-GR" dirty="0"/>
              <a:t>Τηλεκπαίδευση </a:t>
            </a:r>
          </a:p>
          <a:p>
            <a:pPr>
              <a:buFont typeface="Arial" panose="020B0604020202020204" pitchFamily="34" charset="0"/>
              <a:buChar char="•"/>
            </a:pPr>
            <a:r>
              <a:rPr lang="el-GR" dirty="0"/>
              <a:t>Ψηφιακές δημόσιες υπηρεσίες </a:t>
            </a:r>
          </a:p>
          <a:p>
            <a:r>
              <a:rPr lang="el-GR" dirty="0"/>
              <a:t>👉 Πόλεις με ψηφιακές υποδομές προσαρμόστηκαν πιο εύκολα</a:t>
            </a:r>
          </a:p>
          <a:p>
            <a:r>
              <a:rPr lang="el-GR" b="1" dirty="0"/>
              <a:t>3. Κοινωνική ανθεκτικότητα</a:t>
            </a:r>
          </a:p>
          <a:p>
            <a:pPr>
              <a:buFont typeface="Arial" panose="020B0604020202020204" pitchFamily="34" charset="0"/>
              <a:buChar char="•"/>
            </a:pPr>
            <a:r>
              <a:rPr lang="el-GR" dirty="0"/>
              <a:t>Υποστήριξη ευάλωτων ομάδων μέσα από διανομή φαγητού, παράδοση φαρμάκων στο σπίτι βοήθεια σε ηλικιωμένους σε πολλές ευρωπαϊκές πόλεις.</a:t>
            </a:r>
          </a:p>
          <a:p>
            <a:r>
              <a:rPr lang="el-GR" dirty="0"/>
              <a:t>Δίκτυα αλληλεγγύης (τα δίκτυα αλληλεγγύης είναι οι </a:t>
            </a:r>
            <a:r>
              <a:rPr lang="el-GR" b="1" dirty="0"/>
              <a:t>άτυπες και τυπικές σχέσεις βοήθειας</a:t>
            </a:r>
            <a:r>
              <a:rPr lang="el-GR" dirty="0"/>
              <a:t> μέσα στην πόλη). Εκτός από το κράτος και το δήμο είναι και:</a:t>
            </a:r>
          </a:p>
          <a:p>
            <a:pPr>
              <a:buFont typeface="Arial" panose="020B0604020202020204" pitchFamily="34" charset="0"/>
              <a:buChar char="•"/>
            </a:pPr>
            <a:r>
              <a:rPr lang="el-GR" dirty="0"/>
              <a:t>γείτονες </a:t>
            </a:r>
          </a:p>
          <a:p>
            <a:pPr>
              <a:buFont typeface="Arial" panose="020B0604020202020204" pitchFamily="34" charset="0"/>
              <a:buChar char="•"/>
            </a:pPr>
            <a:r>
              <a:rPr lang="el-GR" dirty="0"/>
              <a:t>εθελοντές </a:t>
            </a:r>
          </a:p>
          <a:p>
            <a:pPr>
              <a:buFont typeface="Arial" panose="020B0604020202020204" pitchFamily="34" charset="0"/>
              <a:buChar char="•"/>
            </a:pPr>
            <a:r>
              <a:rPr lang="el-GR" dirty="0"/>
              <a:t>ΜΚΟ </a:t>
            </a:r>
          </a:p>
          <a:p>
            <a:pPr>
              <a:buFont typeface="Arial" panose="020B0604020202020204" pitchFamily="34" charset="0"/>
              <a:buChar char="•"/>
            </a:pPr>
            <a:r>
              <a:rPr lang="el-GR" dirty="0"/>
              <a:t>τοπικές κοινότητες </a:t>
            </a:r>
          </a:p>
          <a:p>
            <a:pPr>
              <a:buFont typeface="Arial" panose="020B0604020202020204" pitchFamily="34" charset="0"/>
              <a:buChar char="•"/>
            </a:pPr>
            <a:r>
              <a:rPr lang="el-GR" dirty="0"/>
              <a:t>σύλλογοι κατοίκων</a:t>
            </a:r>
          </a:p>
          <a:p>
            <a:r>
              <a:rPr lang="el-GR" dirty="0"/>
              <a:t>Πολλές γειτονιές οργάνωσαν:</a:t>
            </a:r>
          </a:p>
          <a:p>
            <a:pPr>
              <a:buFont typeface="Arial" panose="020B0604020202020204" pitchFamily="34" charset="0"/>
              <a:buChar char="•"/>
            </a:pPr>
            <a:r>
              <a:rPr lang="el-GR" dirty="0"/>
              <a:t>ψώνια για ηλικιωμένους </a:t>
            </a:r>
          </a:p>
          <a:p>
            <a:pPr>
              <a:buFont typeface="Arial" panose="020B0604020202020204" pitchFamily="34" charset="0"/>
              <a:buChar char="•"/>
            </a:pPr>
            <a:r>
              <a:rPr lang="el-GR" dirty="0"/>
              <a:t>βοήθεια σε άτομα σε καραντίνα </a:t>
            </a:r>
          </a:p>
          <a:p>
            <a:pPr>
              <a:buFont typeface="Arial" panose="020B0604020202020204" pitchFamily="34" charset="0"/>
              <a:buChar char="•"/>
            </a:pPr>
            <a:r>
              <a:rPr lang="el-GR" dirty="0"/>
              <a:t>ψυχολογική στήριξη </a:t>
            </a:r>
          </a:p>
          <a:p>
            <a:pPr>
              <a:buFont typeface="Arial" panose="020B0604020202020204" pitchFamily="34" charset="0"/>
              <a:buChar char="•"/>
            </a:pPr>
            <a:r>
              <a:rPr lang="el-GR" dirty="0"/>
              <a:t>τηλεφωνική επικοινωνία </a:t>
            </a:r>
          </a:p>
          <a:p>
            <a:r>
              <a:rPr lang="el-GR" dirty="0"/>
              <a:t>Αυτό είναι πολύ σημαντικό γιατί δείχνει ότι:</a:t>
            </a:r>
          </a:p>
          <a:p>
            <a:r>
              <a:rPr lang="el-GR" dirty="0"/>
              <a:t>👉 Σημαντικό insight:</a:t>
            </a:r>
            <a:br>
              <a:rPr lang="el-GR" dirty="0"/>
            </a:br>
            <a:r>
              <a:rPr lang="el-GR" dirty="0"/>
              <a:t>Η κρίση δεν επηρεάζει όλους το ίδιο και Η κοινωνική συνοχή λειτουργεί ως άτυπη υποδομή ανθεκτικότητας</a:t>
            </a:r>
          </a:p>
          <a:p>
            <a:r>
              <a:rPr lang="el-GR" b="1" dirty="0"/>
              <a:t>4. Χωρική προσαρμογή</a:t>
            </a:r>
          </a:p>
          <a:p>
            <a:pPr>
              <a:buFont typeface="Arial" panose="020B0604020202020204" pitchFamily="34" charset="0"/>
              <a:buChar char="•"/>
            </a:pPr>
            <a:r>
              <a:rPr lang="el-GR" dirty="0"/>
              <a:t>Δημόσιοι χώροι επανασχεδιάστηκαν </a:t>
            </a:r>
          </a:p>
          <a:p>
            <a:pPr>
              <a:buFont typeface="Arial" panose="020B0604020202020204" pitchFamily="34" charset="0"/>
              <a:buChar char="•"/>
            </a:pPr>
            <a:r>
              <a:rPr lang="el-GR" dirty="0"/>
              <a:t>Πεζοδρομήσεις περισσότερα και μεγαλύτερα πεζοδρόμια για την άνετη κυκλοφορία των πεζών.</a:t>
            </a:r>
          </a:p>
          <a:p>
            <a:pPr>
              <a:buFont typeface="Arial" panose="020B0604020202020204" pitchFamily="34" charset="0"/>
              <a:buChar char="•"/>
            </a:pPr>
            <a:r>
              <a:rPr lang="el-GR" dirty="0"/>
              <a:t>Περισσότεροι ανοιχτοί χώροι με  πράσινο για να επισκέπτονται οι κάτοικοι της πόλης και να μπορούν να απολαύσουν την ηρεμία και τη φύση</a:t>
            </a:r>
          </a:p>
          <a:p>
            <a:r>
              <a:rPr lang="el-GR" b="1" dirty="0"/>
              <a:t>🔻 Τι μάθαμε από τον COVID;</a:t>
            </a:r>
          </a:p>
          <a:p>
            <a:pPr>
              <a:buFont typeface="Arial" panose="020B0604020202020204" pitchFamily="34" charset="0"/>
              <a:buChar char="•"/>
            </a:pPr>
            <a:r>
              <a:rPr lang="el-GR" dirty="0"/>
              <a:t>Οι πόλεις πρέπει να είναι </a:t>
            </a:r>
            <a:r>
              <a:rPr lang="el-GR" b="1" dirty="0"/>
              <a:t>ευέλικτες</a:t>
            </a:r>
            <a:r>
              <a:rPr lang="el-GR" dirty="0"/>
              <a:t> </a:t>
            </a:r>
          </a:p>
          <a:p>
            <a:pPr>
              <a:buFont typeface="Arial" panose="020B0604020202020204" pitchFamily="34" charset="0"/>
              <a:buChar char="•"/>
            </a:pPr>
            <a:r>
              <a:rPr lang="el-GR" dirty="0"/>
              <a:t>Η τεχνολογία είναι κρίσιμη </a:t>
            </a:r>
          </a:p>
          <a:p>
            <a:pPr>
              <a:buFont typeface="Arial" panose="020B0604020202020204" pitchFamily="34" charset="0"/>
              <a:buChar char="•"/>
            </a:pPr>
            <a:r>
              <a:rPr lang="el-GR" dirty="0"/>
              <a:t>Η κοινωνική συνοχή είναι εξίσου σημαντική με τις υποδομές</a:t>
            </a:r>
          </a:p>
          <a:p>
            <a:r>
              <a:rPr lang="el-GR" b="1" dirty="0"/>
              <a:t>Παράδειγμα 2: Κλιματική Αλλαγή</a:t>
            </a:r>
          </a:p>
          <a:p>
            <a:r>
              <a:rPr lang="el-GR" dirty="0"/>
              <a:t>Η κλιματική αλλαγή δεν είναι ένα “σοκ”, αλλά μια </a:t>
            </a:r>
            <a:r>
              <a:rPr lang="el-GR" b="1" dirty="0"/>
              <a:t>διαρκής, αργή κρίση (</a:t>
            </a:r>
            <a:r>
              <a:rPr lang="el-GR" b="1" dirty="0" err="1"/>
              <a:t>chronic</a:t>
            </a:r>
            <a:r>
              <a:rPr lang="el-GR" b="1" dirty="0"/>
              <a:t> </a:t>
            </a:r>
            <a:r>
              <a:rPr lang="el-GR" b="1" dirty="0" err="1"/>
              <a:t>stress</a:t>
            </a:r>
            <a:r>
              <a:rPr lang="el-GR" b="1" dirty="0"/>
              <a:t>)</a:t>
            </a:r>
            <a:r>
              <a:rPr lang="el-GR" dirty="0"/>
              <a:t>.</a:t>
            </a:r>
          </a:p>
          <a:p>
            <a:r>
              <a:rPr lang="el-GR" b="1" dirty="0"/>
              <a:t>🔹 Πώς δοκιμάζει τις πόλεις;</a:t>
            </a:r>
          </a:p>
          <a:p>
            <a:r>
              <a:rPr lang="el-GR" b="1" dirty="0"/>
              <a:t>1. Καύσωνες</a:t>
            </a:r>
          </a:p>
          <a:p>
            <a:pPr>
              <a:buFont typeface="Arial" panose="020B0604020202020204" pitchFamily="34" charset="0"/>
              <a:buChar char="•"/>
            </a:pPr>
            <a:r>
              <a:rPr lang="el-GR" dirty="0"/>
              <a:t>Αύξηση θερμοκρασιών </a:t>
            </a:r>
          </a:p>
          <a:p>
            <a:pPr>
              <a:buFont typeface="Arial" panose="020B0604020202020204" pitchFamily="34" charset="0"/>
              <a:buChar char="•"/>
            </a:pPr>
            <a:r>
              <a:rPr lang="el-GR" dirty="0"/>
              <a:t>Urban </a:t>
            </a:r>
            <a:r>
              <a:rPr lang="el-GR" dirty="0" err="1"/>
              <a:t>heat</a:t>
            </a:r>
            <a:r>
              <a:rPr lang="el-GR" dirty="0"/>
              <a:t> </a:t>
            </a:r>
            <a:r>
              <a:rPr lang="el-GR" dirty="0" err="1"/>
              <a:t>island</a:t>
            </a:r>
            <a:r>
              <a:rPr lang="el-GR" dirty="0"/>
              <a:t> effect Το </a:t>
            </a:r>
            <a:r>
              <a:rPr lang="el-GR" b="1" dirty="0"/>
              <a:t>φαινόμενο της αστικής θερμικής νησίδας</a:t>
            </a:r>
            <a:r>
              <a:rPr lang="el-GR" dirty="0"/>
              <a:t> είναι η κατάσταση κατά την οποία η θερμοκρασία μέσα στην πόλη είναι σημαντικά υψηλότερη από τις γύρω </a:t>
            </a:r>
            <a:r>
              <a:rPr lang="el-GR" dirty="0" err="1"/>
              <a:t>περιαστικές</a:t>
            </a:r>
            <a:r>
              <a:rPr lang="el-GR" dirty="0"/>
              <a:t> ή αγροτικές περιοχές αυτό συμβαίνει γιατί το </a:t>
            </a:r>
            <a:r>
              <a:rPr lang="el-GR" b="1" dirty="0"/>
              <a:t>τσιμέντο και άσφαλτος</a:t>
            </a:r>
            <a:r>
              <a:rPr lang="el-GR" dirty="0"/>
              <a:t> → απορροφούν θερμότητα την ημέρα </a:t>
            </a:r>
            <a:r>
              <a:rPr lang="el-GR" b="1" dirty="0"/>
              <a:t>λίγο πράσινο</a:t>
            </a:r>
            <a:r>
              <a:rPr lang="el-GR" dirty="0"/>
              <a:t> → λιγότερη φυσική σκίαση και εξάτμιση </a:t>
            </a:r>
            <a:r>
              <a:rPr lang="el-GR" b="1" dirty="0"/>
              <a:t>πυκνή δόμηση</a:t>
            </a:r>
            <a:r>
              <a:rPr lang="el-GR" dirty="0"/>
              <a:t> → παγιδεύεται ο θερμός αέρας </a:t>
            </a:r>
            <a:r>
              <a:rPr lang="el-GR" b="1" dirty="0"/>
              <a:t>κυκλοφορία οχημάτων &amp; κλιματιστικά</a:t>
            </a:r>
            <a:r>
              <a:rPr lang="el-GR" dirty="0"/>
              <a:t> → παράγουν επιπλέον θερμότητα</a:t>
            </a:r>
          </a:p>
          <a:p>
            <a:r>
              <a:rPr lang="el-GR" dirty="0"/>
              <a:t>👉 Πόλεις όπως η Αθήνα αναπτύσσουν:</a:t>
            </a:r>
          </a:p>
          <a:p>
            <a:pPr>
              <a:buFont typeface="Arial" panose="020B0604020202020204" pitchFamily="34" charset="0"/>
              <a:buChar char="•"/>
            </a:pPr>
            <a:r>
              <a:rPr lang="el-GR" dirty="0"/>
              <a:t>cooling centers δηλαδή δημόσιοι ή δημοτικοί κλιματιζόμενοι χώροι που ανοίγουν κατά τη διάρκεια καυσώνων, ώστε οι πολίτες να προστατευθούν από την ακραία ζέστη.</a:t>
            </a:r>
          </a:p>
          <a:p>
            <a:pPr>
              <a:buFont typeface="Arial" panose="020B0604020202020204" pitchFamily="34" charset="0"/>
              <a:buChar char="•"/>
            </a:pPr>
            <a:r>
              <a:rPr lang="el-GR" dirty="0" err="1"/>
              <a:t>heat</a:t>
            </a:r>
            <a:r>
              <a:rPr lang="el-GR" dirty="0"/>
              <a:t> </a:t>
            </a:r>
            <a:r>
              <a:rPr lang="el-GR" dirty="0" err="1"/>
              <a:t>action</a:t>
            </a:r>
            <a:r>
              <a:rPr lang="el-GR" dirty="0"/>
              <a:t> plans Τα </a:t>
            </a:r>
            <a:r>
              <a:rPr lang="el-GR" b="1" dirty="0" err="1"/>
              <a:t>heat</a:t>
            </a:r>
            <a:r>
              <a:rPr lang="el-GR" b="1" dirty="0"/>
              <a:t> </a:t>
            </a:r>
            <a:r>
              <a:rPr lang="el-GR" b="1" dirty="0" err="1"/>
              <a:t>action</a:t>
            </a:r>
            <a:r>
              <a:rPr lang="el-GR" b="1" dirty="0"/>
              <a:t> plans</a:t>
            </a:r>
            <a:r>
              <a:rPr lang="el-GR" dirty="0"/>
              <a:t> είναι οργανωμένα σχέδια που εφαρμόζουν οι πόλεις πριν και κατά τη διάρκεια ακραίας ζέστης. 1. Προειδοποιήσεις, Ενεργοποίηση υπηρεσιών, Στήριξη ευάλωτων ομάδων, Μακροπρόθεσμα μέτρα όπως δέντρα, κατασκευές που προσφέρουν σκίαση, ψυχρά υλικά (με μικρότερη απορρόφηση της θερμότητας και ευκολότερη αποβολή της ακτινοβολίας) </a:t>
            </a:r>
            <a:r>
              <a:rPr lang="el-GR" dirty="0" err="1"/>
              <a:t>cool</a:t>
            </a:r>
            <a:r>
              <a:rPr lang="el-GR" dirty="0"/>
              <a:t> </a:t>
            </a:r>
            <a:r>
              <a:rPr lang="el-GR" dirty="0" err="1"/>
              <a:t>roofs</a:t>
            </a:r>
            <a:r>
              <a:rPr lang="el-GR" dirty="0"/>
              <a:t> πράσινες υποδομές</a:t>
            </a:r>
          </a:p>
          <a:p>
            <a:r>
              <a:rPr lang="el-GR" b="1" dirty="0"/>
              <a:t>2. Πλημμύρες</a:t>
            </a:r>
          </a:p>
          <a:p>
            <a:pPr>
              <a:buFont typeface="Arial" panose="020B0604020202020204" pitchFamily="34" charset="0"/>
              <a:buChar char="•"/>
            </a:pPr>
            <a:r>
              <a:rPr lang="el-GR" dirty="0"/>
              <a:t>Έντονες βροχοπτώσεις προκαλούν πλημμύρες λόγω της μη ύπαρξης υποδομών απορροής του νερού</a:t>
            </a:r>
          </a:p>
          <a:p>
            <a:pPr>
              <a:buFont typeface="Arial" panose="020B0604020202020204" pitchFamily="34" charset="0"/>
              <a:buChar char="•"/>
            </a:pPr>
            <a:r>
              <a:rPr lang="el-GR" dirty="0"/>
              <a:t>Υπερφόρτωση υποδομών (δρόμων, μέσων μαζικής μετακίνησης κ.λπ.)</a:t>
            </a:r>
          </a:p>
          <a:p>
            <a:r>
              <a:rPr lang="el-GR" dirty="0"/>
              <a:t>👉 Πόλεις όπως το Rotterdam:</a:t>
            </a:r>
          </a:p>
          <a:p>
            <a:pPr>
              <a:buFont typeface="Arial" panose="020B0604020202020204" pitchFamily="34" charset="0"/>
              <a:buChar char="•"/>
            </a:pPr>
            <a:r>
              <a:rPr lang="el-GR" dirty="0"/>
              <a:t>σχεδιάζουν με το νερό, όχι εναντίον του </a:t>
            </a:r>
          </a:p>
          <a:p>
            <a:r>
              <a:rPr lang="el-GR" b="1" dirty="0"/>
              <a:t>3. Ξηρασία &amp; έλλειψη πόρων</a:t>
            </a:r>
          </a:p>
          <a:p>
            <a:r>
              <a:rPr lang="el-GR" dirty="0"/>
              <a:t>Που προκαλεί πίεση σε νερό και ενέργεια </a:t>
            </a:r>
          </a:p>
          <a:p>
            <a:r>
              <a:rPr lang="el-GR" dirty="0"/>
              <a:t>Όταν έχουμε ξηρασία:</a:t>
            </a:r>
          </a:p>
          <a:p>
            <a:pPr>
              <a:buFont typeface="Arial" panose="020B0604020202020204" pitchFamily="34" charset="0"/>
              <a:buChar char="•"/>
            </a:pPr>
            <a:r>
              <a:rPr lang="el-GR" dirty="0"/>
              <a:t>μειώνονται τα αποθέματα σε φράγματα και ταμιευτήρες </a:t>
            </a:r>
          </a:p>
          <a:p>
            <a:pPr>
              <a:buFont typeface="Arial" panose="020B0604020202020204" pitchFamily="34" charset="0"/>
              <a:buChar char="•"/>
            </a:pPr>
            <a:r>
              <a:rPr lang="el-GR" dirty="0"/>
              <a:t>πέφτει η στάθμη υπόγειων </a:t>
            </a:r>
            <a:r>
              <a:rPr lang="el-GR" dirty="0" err="1"/>
              <a:t>υδροφορέων</a:t>
            </a:r>
            <a:r>
              <a:rPr lang="el-GR" dirty="0"/>
              <a:t> (είναι ένας γεωλογικός σχηματισμός (πέτρωμα, άμμος, χαλίκι) με ικανοποιητική διαπερατότητα, ο οποίος περιέχει και μεταφέρει</a:t>
            </a:r>
            <a:r>
              <a:rPr lang="el-GR" b="0" i="0" dirty="0">
                <a:solidFill>
                  <a:srgbClr val="0A0A0A"/>
                </a:solidFill>
                <a:effectLst/>
                <a:latin typeface="Google Sans"/>
              </a:rPr>
              <a:t> νερό)</a:t>
            </a:r>
            <a:endParaRPr lang="el-GR" dirty="0"/>
          </a:p>
          <a:p>
            <a:pPr>
              <a:buFont typeface="Arial" panose="020B0604020202020204" pitchFamily="34" charset="0"/>
              <a:buChar char="•"/>
            </a:pPr>
            <a:r>
              <a:rPr lang="el-GR" dirty="0"/>
              <a:t>μειώνεται η παροχή ποταμών </a:t>
            </a:r>
          </a:p>
          <a:p>
            <a:r>
              <a:rPr lang="el-GR" b="1" dirty="0"/>
              <a:t>Άρα</a:t>
            </a:r>
            <a:r>
              <a:rPr lang="el-GR" dirty="0"/>
              <a:t> η πόλη έχει λιγότερο διαθέσιμο νερό για:</a:t>
            </a:r>
          </a:p>
          <a:p>
            <a:pPr>
              <a:buFont typeface="Arial" panose="020B0604020202020204" pitchFamily="34" charset="0"/>
              <a:buChar char="•"/>
            </a:pPr>
            <a:r>
              <a:rPr lang="el-GR" dirty="0"/>
              <a:t>πόση </a:t>
            </a:r>
          </a:p>
          <a:p>
            <a:pPr>
              <a:buFont typeface="Arial" panose="020B0604020202020204" pitchFamily="34" charset="0"/>
              <a:buChar char="•"/>
            </a:pPr>
            <a:r>
              <a:rPr lang="el-GR" dirty="0"/>
              <a:t>καθαριότητα </a:t>
            </a:r>
          </a:p>
          <a:p>
            <a:pPr>
              <a:buFont typeface="Arial" panose="020B0604020202020204" pitchFamily="34" charset="0"/>
              <a:buChar char="•"/>
            </a:pPr>
            <a:r>
              <a:rPr lang="el-GR" dirty="0"/>
              <a:t>άρδευση πρασίνου </a:t>
            </a:r>
          </a:p>
          <a:p>
            <a:pPr>
              <a:buFont typeface="Arial" panose="020B0604020202020204" pitchFamily="34" charset="0"/>
              <a:buChar char="•"/>
            </a:pPr>
            <a:r>
              <a:rPr lang="el-GR" dirty="0"/>
              <a:t>βιομηχανική χρήση</a:t>
            </a:r>
          </a:p>
          <a:p>
            <a:pPr>
              <a:buFont typeface="Arial" panose="020B0604020202020204" pitchFamily="34" charset="0"/>
              <a:buChar char="•"/>
            </a:pPr>
            <a:r>
              <a:rPr lang="el-GR" b="1" dirty="0"/>
              <a:t>Στον τομέα της ενέργειας</a:t>
            </a:r>
          </a:p>
          <a:p>
            <a:r>
              <a:rPr lang="el-GR" dirty="0"/>
              <a:t>Σε συνθήκες υψηλών θερμοκρασιών αυξάνεται η χρήση:</a:t>
            </a:r>
          </a:p>
          <a:p>
            <a:pPr>
              <a:buFont typeface="Arial" panose="020B0604020202020204" pitchFamily="34" charset="0"/>
              <a:buChar char="•"/>
            </a:pPr>
            <a:r>
              <a:rPr lang="el-GR" dirty="0"/>
              <a:t>κλιματιστικών </a:t>
            </a:r>
          </a:p>
          <a:p>
            <a:pPr>
              <a:buFont typeface="Arial" panose="020B0604020202020204" pitchFamily="34" charset="0"/>
              <a:buChar char="•"/>
            </a:pPr>
            <a:r>
              <a:rPr lang="el-GR" dirty="0"/>
              <a:t>ανεμιστήρων </a:t>
            </a:r>
          </a:p>
          <a:p>
            <a:pPr>
              <a:buFont typeface="Arial" panose="020B0604020202020204" pitchFamily="34" charset="0"/>
              <a:buChar char="•"/>
            </a:pPr>
            <a:r>
              <a:rPr lang="el-GR" dirty="0"/>
              <a:t>συστημάτων ψύξης </a:t>
            </a:r>
          </a:p>
          <a:p>
            <a:r>
              <a:rPr lang="el-GR" b="1" dirty="0"/>
              <a:t>Άρα </a:t>
            </a:r>
            <a:r>
              <a:rPr lang="el-GR" dirty="0"/>
              <a:t>αυξάνεται κατακόρυφα η κατανάλωση ρεύματος.</a:t>
            </a:r>
          </a:p>
          <a:p>
            <a:r>
              <a:rPr lang="el-GR" b="1" dirty="0"/>
              <a:t>Μειωμένη παραγωγή ενέργειας</a:t>
            </a:r>
          </a:p>
          <a:p>
            <a:r>
              <a:rPr lang="el-GR" dirty="0"/>
              <a:t>Ταυτόχρονα, η ξηρασία μπορεί να μειώσει την παραγωγή ενέργειας.</a:t>
            </a:r>
          </a:p>
          <a:p>
            <a:r>
              <a:rPr lang="el-GR" dirty="0"/>
              <a:t>Για παράδειγμα:</a:t>
            </a:r>
          </a:p>
          <a:p>
            <a:pPr>
              <a:buFont typeface="Arial" panose="020B0604020202020204" pitchFamily="34" charset="0"/>
              <a:buChar char="•"/>
            </a:pPr>
            <a:r>
              <a:rPr lang="el-GR" dirty="0"/>
              <a:t>λιγότερο νερό για υδροηλεκτρικά </a:t>
            </a:r>
          </a:p>
          <a:p>
            <a:pPr>
              <a:buFont typeface="Arial" panose="020B0604020202020204" pitchFamily="34" charset="0"/>
              <a:buChar char="•"/>
            </a:pPr>
            <a:r>
              <a:rPr lang="el-GR" dirty="0"/>
              <a:t>λιγότερο νερό για ψύξη θερμοηλεκτρικών μονάδων</a:t>
            </a:r>
          </a:p>
          <a:p>
            <a:pPr>
              <a:buFont typeface="Arial" panose="020B0604020202020204" pitchFamily="34" charset="0"/>
              <a:buChar char="•"/>
            </a:pPr>
            <a:endParaRPr lang="el-GR" dirty="0"/>
          </a:p>
          <a:p>
            <a:r>
              <a:rPr lang="el-GR" b="1" dirty="0"/>
              <a:t>🔹 Πώς απαντούν οι ανθεκτικές πόλεις;</a:t>
            </a:r>
          </a:p>
          <a:p>
            <a:r>
              <a:rPr lang="el-GR" b="1" dirty="0"/>
              <a:t>✔ Προσαρμογή (</a:t>
            </a:r>
            <a:r>
              <a:rPr lang="el-GR" b="1" dirty="0" err="1"/>
              <a:t>Adaptation</a:t>
            </a:r>
            <a:r>
              <a:rPr lang="el-GR" b="1" dirty="0"/>
              <a:t>)</a:t>
            </a:r>
          </a:p>
          <a:p>
            <a:pPr>
              <a:buFont typeface="Arial" panose="020B0604020202020204" pitchFamily="34" charset="0"/>
              <a:buChar char="•"/>
            </a:pPr>
            <a:r>
              <a:rPr lang="el-GR" dirty="0"/>
              <a:t>Πράσινες υποδομές </a:t>
            </a:r>
          </a:p>
          <a:p>
            <a:pPr>
              <a:buFont typeface="Arial" panose="020B0604020202020204" pitchFamily="34" charset="0"/>
              <a:buChar char="•"/>
            </a:pPr>
            <a:r>
              <a:rPr lang="el-GR" dirty="0"/>
              <a:t>Ανθεκτικός σχεδιασμός </a:t>
            </a:r>
          </a:p>
          <a:p>
            <a:r>
              <a:rPr lang="el-GR" b="1" dirty="0"/>
              <a:t>✔ Μετριασμός (</a:t>
            </a:r>
            <a:r>
              <a:rPr lang="el-GR" b="1" dirty="0" err="1"/>
              <a:t>Mitigation</a:t>
            </a:r>
            <a:r>
              <a:rPr lang="el-GR" b="1" dirty="0"/>
              <a:t>)</a:t>
            </a:r>
          </a:p>
          <a:p>
            <a:pPr>
              <a:buFont typeface="Arial" panose="020B0604020202020204" pitchFamily="34" charset="0"/>
              <a:buChar char="•"/>
            </a:pPr>
            <a:r>
              <a:rPr lang="el-GR" dirty="0"/>
              <a:t>Μείωση εκπομπών </a:t>
            </a:r>
          </a:p>
          <a:p>
            <a:pPr>
              <a:buFont typeface="Arial" panose="020B0604020202020204" pitchFamily="34" charset="0"/>
              <a:buChar char="•"/>
            </a:pPr>
            <a:r>
              <a:rPr lang="el-GR" dirty="0"/>
              <a:t>Βιώσιμη κινητικότητα τη δημιουργία υποδομών στα μέσα μαζικής μεταφοράς που μπορούν να αντέξουν στις κλιματικές πιέσεις.</a:t>
            </a:r>
          </a:p>
          <a:p>
            <a:r>
              <a:rPr lang="el-GR" b="1" dirty="0"/>
              <a:t>✔ Μετασχηματισμός (πιο </a:t>
            </a:r>
            <a:r>
              <a:rPr lang="el-GR" b="1" dirty="0" err="1"/>
              <a:t>προσβάσιμοι</a:t>
            </a:r>
            <a:r>
              <a:rPr lang="el-GR" b="1" dirty="0"/>
              <a:t> προορισμοί, πιο ανθρώπινη με καλύτερη ποιότητα ζωής)</a:t>
            </a:r>
          </a:p>
          <a:p>
            <a:pPr>
              <a:buFont typeface="Arial" panose="020B0604020202020204" pitchFamily="34" charset="0"/>
              <a:buChar char="•"/>
            </a:pPr>
            <a:r>
              <a:rPr lang="el-GR" dirty="0"/>
              <a:t>Νέα μοντέλα πόλης (π.χ. “15-minute </a:t>
            </a:r>
            <a:r>
              <a:rPr lang="el-GR" dirty="0" err="1"/>
              <a:t>city</a:t>
            </a:r>
            <a:r>
              <a:rPr lang="el-GR" dirty="0"/>
              <a:t>”) Η «πόλη των 15 λεπτών» είναι ένα μοντέλο πολεοδομικού σχεδιασμού, σύμφωνα με το οποίο οι κάτοικοι μπορούν να έχουν πρόσβαση σε βασικές υπηρεσίες — εργασία, στέγαση, διατροφή, υγεία, εκπαίδευση και πολιτισμό — σε απόσταση 15 λεπτών με τα πόδια ή με ποδήλατο από τα σπίτια τους. Το μοντέλο αυτό, που αναπτύχθηκε από τον Κάρλος </a:t>
            </a:r>
            <a:r>
              <a:rPr lang="el-GR" dirty="0" err="1"/>
              <a:t>Μορένο</a:t>
            </a:r>
            <a:r>
              <a:rPr lang="el-GR" dirty="0"/>
              <a:t>, στοχεύει στη μείωση της εξάρτησης από το αυτοκίνητο, στη μείωση της κυκλοφοριακής συμφόρησης και στη βελτίωση της ποιότητας ζωής, μέσω της προώθησης </a:t>
            </a:r>
            <a:r>
              <a:rPr lang="el-GR" dirty="0" err="1"/>
              <a:t>πυκνοκατοικημένων</a:t>
            </a:r>
            <a:r>
              <a:rPr lang="el-GR" dirty="0"/>
              <a:t>, μικτής χρήσης, βιώσιμων και κοινωνικά συνδεδεμένων γειτονιών. </a:t>
            </a:r>
          </a:p>
          <a:p>
            <a:r>
              <a:rPr lang="el-GR" b="1" dirty="0"/>
              <a:t>Βασικό Συμπέρασμα</a:t>
            </a:r>
          </a:p>
          <a:p>
            <a:r>
              <a:rPr lang="el-GR" dirty="0"/>
              <a:t>Η ανθεκτικότητα στις πόλεις σημαίνει ότι:</a:t>
            </a:r>
          </a:p>
          <a:p>
            <a:pPr>
              <a:buFont typeface="Arial" panose="020B0604020202020204" pitchFamily="34" charset="0"/>
              <a:buChar char="•"/>
            </a:pPr>
            <a:r>
              <a:rPr lang="el-GR" dirty="0"/>
              <a:t>οι κρίσεις είναι αναπόφευκτες </a:t>
            </a:r>
          </a:p>
          <a:p>
            <a:pPr>
              <a:buFont typeface="Arial" panose="020B0604020202020204" pitchFamily="34" charset="0"/>
              <a:buChar char="•"/>
            </a:pPr>
            <a:r>
              <a:rPr lang="el-GR" dirty="0"/>
              <a:t>αλλά η κατάρρευση δεν είναι </a:t>
            </a:r>
          </a:p>
          <a:p>
            <a:r>
              <a:rPr lang="el-GR" dirty="0"/>
              <a:t>👉 Οι ανθεκτικές πόλεις:</a:t>
            </a:r>
          </a:p>
          <a:p>
            <a:pPr>
              <a:buFont typeface="Arial" panose="020B0604020202020204" pitchFamily="34" charset="0"/>
              <a:buChar char="•"/>
            </a:pPr>
            <a:r>
              <a:rPr lang="el-GR" dirty="0"/>
              <a:t>μαθαίνουν </a:t>
            </a:r>
          </a:p>
          <a:p>
            <a:pPr>
              <a:buFont typeface="Arial" panose="020B0604020202020204" pitchFamily="34" charset="0"/>
              <a:buChar char="•"/>
            </a:pPr>
            <a:r>
              <a:rPr lang="el-GR" dirty="0"/>
              <a:t>προσαρμόζονται </a:t>
            </a:r>
          </a:p>
          <a:p>
            <a:pPr>
              <a:buFont typeface="Arial" panose="020B0604020202020204" pitchFamily="34" charset="0"/>
              <a:buChar char="•"/>
            </a:pPr>
            <a:r>
              <a:rPr lang="el-GR" dirty="0"/>
              <a:t>εξελίσσονται</a:t>
            </a:r>
          </a:p>
          <a:p>
            <a:endParaRPr lang="el-GR" dirty="0"/>
          </a:p>
          <a:p>
            <a:r>
              <a:rPr lang="el-GR" dirty="0"/>
              <a:t>👉 “Ποια πόλη θεωρείτε πιο ανθεκτική:</a:t>
            </a:r>
            <a:br>
              <a:rPr lang="el-GR" dirty="0"/>
            </a:br>
            <a:r>
              <a:rPr lang="el-GR" dirty="0"/>
              <a:t>μια πόλη με ισχυρές υποδομές ή μια πόλη με ισχυρή κοινωνική συνοχή;”</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Θέση σημειώσεων 2"/>
          <p:cNvSpPr>
            <a:spLocks noGrp="1"/>
          </p:cNvSpPr>
          <p:nvPr>
            <p:ph type="body" idx="1"/>
          </p:nvPr>
        </p:nvSpPr>
        <p:spPr>
          <a:xfrm>
            <a:off x="514350" y="4400550"/>
            <a:ext cx="4114800" cy="3600450"/>
          </a:xfrm>
          <a:prstGeom prst="rect">
            <a:avLst/>
          </a:prstGeom>
        </p:spPr>
        <p:txBody>
          <a:bodyPr/>
          <a:lstStyle/>
          <a:p>
            <a:r>
              <a:rPr lang="el-GR" b="1" dirty="0"/>
              <a:t>Ανθεκτικότητα (Resilience)</a:t>
            </a:r>
          </a:p>
          <a:p>
            <a:r>
              <a:rPr lang="el-GR" dirty="0"/>
              <a:t>Η ανθεκτικότητα είναι η ικανότητα ενός συστήματος (π.χ. πόλης) να:</a:t>
            </a:r>
          </a:p>
          <a:p>
            <a:pPr>
              <a:buFont typeface="Arial" panose="020B0604020202020204" pitchFamily="34" charset="0"/>
              <a:buChar char="•"/>
            </a:pPr>
            <a:r>
              <a:rPr lang="el-GR" dirty="0"/>
              <a:t>αντέχει διαταραχές </a:t>
            </a:r>
          </a:p>
          <a:p>
            <a:pPr>
              <a:buFont typeface="Arial" panose="020B0604020202020204" pitchFamily="34" charset="0"/>
              <a:buChar char="•"/>
            </a:pPr>
            <a:r>
              <a:rPr lang="el-GR" dirty="0"/>
              <a:t>προσαρμόζεται </a:t>
            </a:r>
          </a:p>
          <a:p>
            <a:pPr>
              <a:buFont typeface="Arial" panose="020B0604020202020204" pitchFamily="34" charset="0"/>
              <a:buChar char="•"/>
            </a:pPr>
            <a:r>
              <a:rPr lang="el-GR" dirty="0"/>
              <a:t>μετασχηματίζεται </a:t>
            </a:r>
          </a:p>
          <a:p>
            <a:r>
              <a:rPr lang="el-GR" dirty="0"/>
              <a:t>👉 Εστιάζει στο </a:t>
            </a:r>
            <a:r>
              <a:rPr lang="el-GR" b="1" dirty="0"/>
              <a:t>πώς αντιδρά το σύστημα σε κρίσεις</a:t>
            </a:r>
            <a:endParaRPr lang="el-GR" dirty="0"/>
          </a:p>
          <a:p>
            <a:r>
              <a:rPr lang="el-GR" b="1" dirty="0"/>
              <a:t>Βιωσιμότητα (</a:t>
            </a:r>
            <a:r>
              <a:rPr lang="el-GR" b="1" dirty="0" err="1"/>
              <a:t>Sustainability</a:t>
            </a:r>
            <a:r>
              <a:rPr lang="el-GR" b="1" dirty="0"/>
              <a:t>)</a:t>
            </a:r>
          </a:p>
          <a:p>
            <a:r>
              <a:rPr lang="el-GR" dirty="0"/>
              <a:t>Η βιωσιμότητα αφορά την ικανότητα ενός συστήματος να:</a:t>
            </a:r>
          </a:p>
          <a:p>
            <a:pPr>
              <a:buFont typeface="Arial" panose="020B0604020202020204" pitchFamily="34" charset="0"/>
              <a:buChar char="•"/>
            </a:pPr>
            <a:r>
              <a:rPr lang="el-GR" dirty="0"/>
              <a:t>διατηρείται στο χρόνο </a:t>
            </a:r>
          </a:p>
          <a:p>
            <a:pPr>
              <a:buFont typeface="Arial" panose="020B0604020202020204" pitchFamily="34" charset="0"/>
              <a:buChar char="•"/>
            </a:pPr>
            <a:r>
              <a:rPr lang="el-GR" dirty="0"/>
              <a:t>ισορροπεί μεταξύ: </a:t>
            </a:r>
          </a:p>
          <a:p>
            <a:pPr marL="742950" lvl="1" indent="-285750">
              <a:buFont typeface="Arial" panose="020B0604020202020204" pitchFamily="34" charset="0"/>
              <a:buChar char="•"/>
            </a:pPr>
            <a:r>
              <a:rPr lang="el-GR" dirty="0"/>
              <a:t>περιβάλλοντος </a:t>
            </a:r>
          </a:p>
          <a:p>
            <a:pPr marL="742950" lvl="1" indent="-285750">
              <a:buFont typeface="Arial" panose="020B0604020202020204" pitchFamily="34" charset="0"/>
              <a:buChar char="•"/>
            </a:pPr>
            <a:r>
              <a:rPr lang="el-GR" dirty="0"/>
              <a:t>οικονομίας </a:t>
            </a:r>
          </a:p>
          <a:p>
            <a:pPr marL="742950" lvl="1" indent="-285750">
              <a:buFont typeface="Arial" panose="020B0604020202020204" pitchFamily="34" charset="0"/>
              <a:buChar char="•"/>
            </a:pPr>
            <a:r>
              <a:rPr lang="el-GR" dirty="0"/>
              <a:t>κοινωνίας </a:t>
            </a:r>
          </a:p>
          <a:p>
            <a:r>
              <a:rPr lang="el-GR" dirty="0"/>
              <a:t>👉 Εστιάζει στο </a:t>
            </a:r>
            <a:r>
              <a:rPr lang="el-GR" b="1" dirty="0"/>
              <a:t>πώς λειτουργεί το σύστημα μακροπρόθεσμα</a:t>
            </a:r>
          </a:p>
          <a:p>
            <a:r>
              <a:rPr lang="el-GR" b="1" dirty="0"/>
              <a:t>Ερμηνευτικά</a:t>
            </a:r>
          </a:p>
          <a:p>
            <a:pPr>
              <a:buFont typeface="Arial" panose="020B0604020202020204" pitchFamily="34" charset="0"/>
              <a:buChar char="•"/>
            </a:pPr>
            <a:r>
              <a:rPr lang="el-GR" dirty="0"/>
              <a:t>Η </a:t>
            </a:r>
            <a:r>
              <a:rPr lang="el-GR" b="1" dirty="0"/>
              <a:t>ανθεκτικότητα</a:t>
            </a:r>
            <a:r>
              <a:rPr lang="el-GR" dirty="0"/>
              <a:t> ασχολείται με την </a:t>
            </a:r>
            <a:r>
              <a:rPr lang="el-GR" b="1" dirty="0"/>
              <a:t>αβεβαιότητα</a:t>
            </a:r>
            <a:r>
              <a:rPr lang="el-GR" dirty="0"/>
              <a:t> </a:t>
            </a:r>
          </a:p>
          <a:p>
            <a:pPr>
              <a:buFont typeface="Arial" panose="020B0604020202020204" pitchFamily="34" charset="0"/>
              <a:buChar char="•"/>
            </a:pPr>
            <a:r>
              <a:rPr lang="el-GR" dirty="0"/>
              <a:t>Η </a:t>
            </a:r>
            <a:r>
              <a:rPr lang="el-GR" b="1" dirty="0"/>
              <a:t>βιωσιμότητα</a:t>
            </a:r>
            <a:r>
              <a:rPr lang="el-GR" dirty="0"/>
              <a:t> με την </a:t>
            </a:r>
            <a:r>
              <a:rPr lang="el-GR" b="1" dirty="0"/>
              <a:t>ισορροπία</a:t>
            </a:r>
            <a:r>
              <a:rPr lang="el-GR" dirty="0"/>
              <a:t> </a:t>
            </a:r>
          </a:p>
          <a:p>
            <a:r>
              <a:rPr lang="el-GR" dirty="0"/>
              <a:t>👉 Παράδειγμα:</a:t>
            </a:r>
          </a:p>
          <a:p>
            <a:pPr>
              <a:buFont typeface="Arial" panose="020B0604020202020204" pitchFamily="34" charset="0"/>
              <a:buChar char="•"/>
            </a:pPr>
            <a:r>
              <a:rPr lang="el-GR" dirty="0"/>
              <a:t>Μια πόλη μπορεί να είναι “πράσινη” (βιώσιμη) </a:t>
            </a:r>
          </a:p>
          <a:p>
            <a:pPr>
              <a:buFont typeface="Arial" panose="020B0604020202020204" pitchFamily="34" charset="0"/>
              <a:buChar char="•"/>
            </a:pPr>
            <a:r>
              <a:rPr lang="el-GR" dirty="0"/>
              <a:t>αλλά να καταρρέει σε μια κρίση (μη ανθεκτική)</a:t>
            </a:r>
          </a:p>
          <a:p>
            <a:endParaRPr lang="el-GR" b="1" dirty="0"/>
          </a:p>
          <a:p>
            <a:r>
              <a:rPr lang="el-GR" b="1" dirty="0"/>
              <a:t>Βιωσιμότητα = “σταθερή κατάσταση”</a:t>
            </a:r>
          </a:p>
          <a:p>
            <a:r>
              <a:rPr lang="el-GR" b="1" dirty="0"/>
              <a:t>⚠️ Ανθεκτικότητα = “δυναμική διαδικασία”</a:t>
            </a:r>
          </a:p>
          <a:p>
            <a:r>
              <a:rPr lang="el-GR" dirty="0"/>
              <a:t>👉 Η βιωσιμότητα υπονοεί:</a:t>
            </a:r>
          </a:p>
          <a:p>
            <a:pPr>
              <a:buFont typeface="Arial" panose="020B0604020202020204" pitchFamily="34" charset="0"/>
              <a:buChar char="•"/>
            </a:pPr>
            <a:r>
              <a:rPr lang="el-GR" dirty="0"/>
              <a:t>ισορροπία </a:t>
            </a:r>
          </a:p>
          <a:p>
            <a:pPr>
              <a:buFont typeface="Arial" panose="020B0604020202020204" pitchFamily="34" charset="0"/>
              <a:buChar char="•"/>
            </a:pPr>
            <a:r>
              <a:rPr lang="el-GR" dirty="0" err="1"/>
              <a:t>προβλεψιμότητα</a:t>
            </a:r>
            <a:r>
              <a:rPr lang="el-GR" dirty="0"/>
              <a:t> </a:t>
            </a:r>
          </a:p>
          <a:p>
            <a:r>
              <a:rPr lang="el-GR" dirty="0"/>
              <a:t>👉 Η ανθεκτικότητα υπονοεί:</a:t>
            </a:r>
          </a:p>
          <a:p>
            <a:pPr>
              <a:buFont typeface="Arial" panose="020B0604020202020204" pitchFamily="34" charset="0"/>
              <a:buChar char="•"/>
            </a:pPr>
            <a:r>
              <a:rPr lang="el-GR" dirty="0"/>
              <a:t>αλλαγή </a:t>
            </a:r>
          </a:p>
          <a:p>
            <a:pPr>
              <a:buFont typeface="Arial" panose="020B0604020202020204" pitchFamily="34" charset="0"/>
              <a:buChar char="•"/>
            </a:pPr>
            <a:r>
              <a:rPr lang="el-GR" dirty="0"/>
              <a:t>προσαρμογή </a:t>
            </a:r>
          </a:p>
          <a:p>
            <a:pPr>
              <a:buFont typeface="Arial" panose="020B0604020202020204" pitchFamily="34" charset="0"/>
              <a:buChar char="•"/>
            </a:pPr>
            <a:r>
              <a:rPr lang="el-GR" dirty="0"/>
              <a:t>μη γραμμικότητα</a:t>
            </a:r>
          </a:p>
          <a:p>
            <a:pPr>
              <a:buFont typeface="Arial" panose="020B0604020202020204" pitchFamily="34" charset="0"/>
              <a:buChar char="•"/>
            </a:pPr>
            <a:r>
              <a:rPr lang="el-GR" dirty="0"/>
              <a:t>Ένα αποδοτικό (</a:t>
            </a:r>
            <a:r>
              <a:rPr lang="el-GR" dirty="0" err="1"/>
              <a:t>efficient</a:t>
            </a:r>
            <a:r>
              <a:rPr lang="el-GR" dirty="0"/>
              <a:t>) σύστημα πόλης μπορεί να είναι βιώσιμο </a:t>
            </a:r>
          </a:p>
          <a:p>
            <a:pPr>
              <a:buFont typeface="Arial" panose="020B0604020202020204" pitchFamily="34" charset="0"/>
              <a:buChar char="•"/>
            </a:pPr>
            <a:r>
              <a:rPr lang="el-GR" dirty="0"/>
              <a:t>αλλά όχι ανθεκτικό, γιατί: </a:t>
            </a:r>
          </a:p>
          <a:p>
            <a:pPr marL="742950" lvl="1" indent="-285750">
              <a:buFont typeface="Arial" panose="020B0604020202020204" pitchFamily="34" charset="0"/>
              <a:buChar char="•"/>
            </a:pPr>
            <a:r>
              <a:rPr lang="el-GR" dirty="0"/>
              <a:t>δεν έχει εφεδρείες </a:t>
            </a:r>
          </a:p>
          <a:p>
            <a:pPr marL="742950" lvl="1" indent="-285750">
              <a:buFont typeface="Arial" panose="020B0604020202020204" pitchFamily="34" charset="0"/>
              <a:buChar char="•"/>
            </a:pPr>
            <a:r>
              <a:rPr lang="el-GR" dirty="0"/>
              <a:t>είναι “εύθραυστο” </a:t>
            </a:r>
          </a:p>
          <a:p>
            <a:r>
              <a:rPr lang="el-GR" dirty="0"/>
              <a:t>👉 Αυτό λέγεται:</a:t>
            </a:r>
            <a:br>
              <a:rPr lang="el-GR" dirty="0"/>
            </a:br>
            <a:r>
              <a:rPr lang="el-GR" b="1" dirty="0"/>
              <a:t>efficiency </a:t>
            </a:r>
            <a:r>
              <a:rPr lang="el-GR" b="1" dirty="0" err="1"/>
              <a:t>vs</a:t>
            </a:r>
            <a:r>
              <a:rPr lang="el-GR" b="1" dirty="0"/>
              <a:t> resilience </a:t>
            </a:r>
            <a:r>
              <a:rPr lang="el-GR" b="1" dirty="0" err="1"/>
              <a:t>trade-off</a:t>
            </a:r>
            <a:endParaRPr lang="el-GR" dirty="0"/>
          </a:p>
          <a:p>
            <a:pPr marL="0" marR="0" lvl="0" indent="0" algn="l" defTabSz="914400" rtl="0" eaLnBrk="1" fontAlgn="auto" latinLnBrk="0" hangingPunct="1">
              <a:lnSpc>
                <a:spcPct val="100000"/>
              </a:lnSpc>
              <a:spcBef>
                <a:spcPts val="0"/>
              </a:spcBef>
              <a:spcAft>
                <a:spcPts val="0"/>
              </a:spcAft>
              <a:buClrTx/>
              <a:buSzTx/>
              <a:buFontTx/>
              <a:buNone/>
              <a:tabLst/>
              <a:defRPr/>
            </a:pPr>
            <a:r>
              <a:rPr lang="el-GR" b="0" i="0" dirty="0">
                <a:solidFill>
                  <a:srgbClr val="0A0A0A"/>
                </a:solidFill>
                <a:effectLst/>
                <a:latin typeface="Google Sans"/>
              </a:rPr>
              <a:t>Ο όρος </a:t>
            </a:r>
            <a:r>
              <a:rPr lang="el-GR" b="1" i="0" dirty="0">
                <a:solidFill>
                  <a:srgbClr val="0A0A0A"/>
                </a:solidFill>
                <a:effectLst/>
                <a:latin typeface="Google Sans"/>
              </a:rPr>
              <a:t>resilience </a:t>
            </a:r>
            <a:r>
              <a:rPr lang="el-GR" b="1" i="0" dirty="0" err="1">
                <a:solidFill>
                  <a:srgbClr val="0A0A0A"/>
                </a:solidFill>
                <a:effectLst/>
                <a:latin typeface="Google Sans"/>
              </a:rPr>
              <a:t>trade-off</a:t>
            </a:r>
            <a:r>
              <a:rPr lang="el-GR" b="0" i="0" dirty="0">
                <a:solidFill>
                  <a:srgbClr val="0A0A0A"/>
                </a:solidFill>
                <a:effectLst/>
                <a:latin typeface="Google Sans"/>
              </a:rPr>
              <a:t> (αντιστάθμιση/συμβιβασμός ανθεκτικότητας) </a:t>
            </a:r>
            <a:r>
              <a:rPr lang="el-GR" dirty="0"/>
              <a:t>σημαίνει τη διαδικασία λήψης αποφάσεων όπου η αύξηση της ανθεκτικότητας</a:t>
            </a:r>
            <a:r>
              <a:rPr lang="el-GR" b="0" i="0" dirty="0">
                <a:solidFill>
                  <a:srgbClr val="0A0A0A"/>
                </a:solidFill>
                <a:effectLst/>
                <a:latin typeface="Google Sans"/>
              </a:rPr>
              <a:t> ενός συστήματος (π.χ. ικανότητα ανάκαμψης) συνεπάγεται την απώλεια ή μείωση σε έναν άλλο τομέα, όπως η οικονομική αποδοτικότητα, η ταχύτητα ή η απλότητα. Πρόκειται για έναν απαραίτητο συμβιβασμό: για να γίνει ένα σύστημα πιο "ανθεκτικό" (</a:t>
            </a:r>
            <a:r>
              <a:rPr lang="el-GR" b="0" i="0" dirty="0" err="1">
                <a:solidFill>
                  <a:srgbClr val="0A0A0A"/>
                </a:solidFill>
                <a:effectLst/>
                <a:latin typeface="Google Sans"/>
              </a:rPr>
              <a:t>resilient</a:t>
            </a:r>
            <a:r>
              <a:rPr lang="el-GR" b="0" i="0" dirty="0">
                <a:solidFill>
                  <a:srgbClr val="0A0A0A"/>
                </a:solidFill>
                <a:effectLst/>
                <a:latin typeface="Google Sans"/>
              </a:rPr>
              <a:t>), συχνά πρέπει να θυσιαστούν πόροι. Παράδειγμα: </a:t>
            </a:r>
            <a:r>
              <a:rPr lang="el-GR" b="1" i="0" dirty="0">
                <a:solidFill>
                  <a:srgbClr val="0A0A0A"/>
                </a:solidFill>
                <a:effectLst/>
                <a:latin typeface="Google Sans"/>
              </a:rPr>
              <a:t>Lean (απέριττο ή λιτό σύστημα διαχείρισης πόρων </a:t>
            </a:r>
            <a:r>
              <a:rPr lang="el-GR" b="1" i="0" dirty="0" err="1">
                <a:solidFill>
                  <a:srgbClr val="0A0A0A"/>
                </a:solidFill>
                <a:effectLst/>
                <a:latin typeface="Google Sans"/>
              </a:rPr>
              <a:t>vs</a:t>
            </a:r>
            <a:r>
              <a:rPr lang="el-GR" b="1" i="0" dirty="0">
                <a:solidFill>
                  <a:srgbClr val="0A0A0A"/>
                </a:solidFill>
                <a:effectLst/>
                <a:latin typeface="Google Sans"/>
              </a:rPr>
              <a:t>. Resilience:</a:t>
            </a:r>
            <a:r>
              <a:rPr lang="el-GR" b="0" i="0" dirty="0">
                <a:solidFill>
                  <a:srgbClr val="0A0A0A"/>
                </a:solidFill>
                <a:effectLst/>
                <a:latin typeface="Google Sans"/>
              </a:rPr>
              <a:t> Στην εφοδιαστική αλυσίδα, η «λιτή» παραγωγή (χαμηλό κόστος/στοκ) έρχεται σε σύγκρουση με την υψηλή ανθεκτικότητα (μεγάλο στοκ για κρίσεις).</a:t>
            </a:r>
          </a:p>
          <a:p>
            <a:r>
              <a:rPr lang="el-GR" b="1" dirty="0"/>
              <a:t>ΣΥΜΠΛΗΡΩΜΑΤΙΚΟΤΗΤΑ</a:t>
            </a:r>
          </a:p>
          <a:p>
            <a:r>
              <a:rPr lang="el-GR" dirty="0"/>
              <a:t>Παρά τις διαφορές, οι δύο έννοιες είναι </a:t>
            </a:r>
            <a:r>
              <a:rPr lang="el-GR" b="1" dirty="0"/>
              <a:t>αλληλοσυμπληρούμενες</a:t>
            </a:r>
            <a:r>
              <a:rPr lang="el-GR" dirty="0"/>
              <a:t>.</a:t>
            </a:r>
          </a:p>
          <a:p>
            <a:r>
              <a:rPr lang="el-GR" b="1" dirty="0"/>
              <a:t>✅ Πώς συνεργάζονται:</a:t>
            </a:r>
          </a:p>
          <a:p>
            <a:r>
              <a:rPr lang="el-GR" b="1" dirty="0"/>
              <a:t>1. Η ανθεκτικότητα υποστηρίζει τη βιωσιμότητα</a:t>
            </a:r>
          </a:p>
          <a:p>
            <a:pPr>
              <a:buFont typeface="Arial" panose="020B0604020202020204" pitchFamily="34" charset="0"/>
              <a:buChar char="•"/>
            </a:pPr>
            <a:r>
              <a:rPr lang="el-GR" dirty="0"/>
              <a:t>χωρίς ανθεκτικότητα → τα συστήματα καταρρέουν </a:t>
            </a:r>
          </a:p>
          <a:p>
            <a:pPr>
              <a:buFont typeface="Arial" panose="020B0604020202020204" pitchFamily="34" charset="0"/>
              <a:buChar char="•"/>
            </a:pPr>
            <a:r>
              <a:rPr lang="el-GR" dirty="0"/>
              <a:t>άρα δεν μπορούν να είναι βιώσιμα </a:t>
            </a:r>
          </a:p>
          <a:p>
            <a:r>
              <a:rPr lang="el-GR" b="1" dirty="0"/>
              <a:t>1 — Πράσινο αστικό πάρκο και καύσωνας</a:t>
            </a:r>
          </a:p>
          <a:p>
            <a:r>
              <a:rPr lang="el-GR" dirty="0"/>
              <a:t>Μια πόλη δημιουργεί ένα μεγάλο πάρκο για:</a:t>
            </a:r>
          </a:p>
          <a:p>
            <a:pPr>
              <a:buFont typeface="Arial" panose="020B0604020202020204" pitchFamily="34" charset="0"/>
              <a:buChar char="•"/>
            </a:pPr>
            <a:r>
              <a:rPr lang="el-GR" dirty="0"/>
              <a:t>βελτίωση ποιότητας αέρα </a:t>
            </a:r>
          </a:p>
          <a:p>
            <a:pPr>
              <a:buFont typeface="Arial" panose="020B0604020202020204" pitchFamily="34" charset="0"/>
              <a:buChar char="•"/>
            </a:pPr>
            <a:r>
              <a:rPr lang="el-GR" dirty="0"/>
              <a:t>βιοποικιλότητα </a:t>
            </a:r>
          </a:p>
          <a:p>
            <a:pPr>
              <a:buFont typeface="Arial" panose="020B0604020202020204" pitchFamily="34" charset="0"/>
              <a:buChar char="•"/>
            </a:pPr>
            <a:r>
              <a:rPr lang="el-GR" dirty="0"/>
              <a:t>κοινωνική ευημερία </a:t>
            </a:r>
          </a:p>
          <a:p>
            <a:r>
              <a:rPr lang="el-GR" dirty="0"/>
              <a:t>Αυτό είναι </a:t>
            </a:r>
            <a:r>
              <a:rPr lang="el-GR" b="1" dirty="0"/>
              <a:t>βιωσιμότητα</a:t>
            </a:r>
            <a:r>
              <a:rPr lang="el-GR" dirty="0"/>
              <a:t>.</a:t>
            </a:r>
          </a:p>
          <a:p>
            <a:r>
              <a:rPr lang="el-GR" dirty="0"/>
              <a:t>Όμως αν δεν έχει σχεδιαστεί για ξηρασία και καύσωνα, τα δέντρα ξεραίνονται, το πάρκο υποβαθμίζεται και το σύστημα αποτυγχάνει.</a:t>
            </a:r>
          </a:p>
          <a:p>
            <a:r>
              <a:rPr lang="el-GR" dirty="0"/>
              <a:t>Άρα χρειάζεται:</a:t>
            </a:r>
          </a:p>
          <a:p>
            <a:pPr>
              <a:buFont typeface="Arial" panose="020B0604020202020204" pitchFamily="34" charset="0"/>
              <a:buChar char="•"/>
            </a:pPr>
            <a:r>
              <a:rPr lang="el-GR" dirty="0"/>
              <a:t>ανθεκτικά είδη φυτών </a:t>
            </a:r>
          </a:p>
          <a:p>
            <a:pPr>
              <a:buFont typeface="Arial" panose="020B0604020202020204" pitchFamily="34" charset="0"/>
              <a:buChar char="•"/>
            </a:pPr>
            <a:r>
              <a:rPr lang="el-GR" dirty="0"/>
              <a:t>επαναχρησιμοποίηση νερού </a:t>
            </a:r>
          </a:p>
          <a:p>
            <a:pPr>
              <a:buFont typeface="Arial" panose="020B0604020202020204" pitchFamily="34" charset="0"/>
              <a:buChar char="•"/>
            </a:pPr>
            <a:r>
              <a:rPr lang="el-GR" dirty="0"/>
              <a:t>σύστημα άρδευσης </a:t>
            </a:r>
          </a:p>
          <a:p>
            <a:r>
              <a:rPr lang="el-GR" dirty="0"/>
              <a:t>👉 εδώ η </a:t>
            </a:r>
            <a:r>
              <a:rPr lang="el-GR" b="1" dirty="0"/>
              <a:t>ανθεκτικότητα διατηρεί τη βιωσιμότητα</a:t>
            </a:r>
            <a:endParaRPr lang="el-GR" dirty="0"/>
          </a:p>
          <a:p>
            <a:r>
              <a:rPr lang="el-GR" b="1" dirty="0"/>
              <a:t>Παράδειγμα 2 — Βιώσιμη μετακίνηση</a:t>
            </a:r>
          </a:p>
          <a:p>
            <a:r>
              <a:rPr lang="el-GR" dirty="0"/>
              <a:t>Μια πόλη επενδύει σε γραμμή μετρό και </a:t>
            </a:r>
            <a:r>
              <a:rPr lang="el-GR" dirty="0" err="1"/>
              <a:t>ποδηλατόδρομους</a:t>
            </a:r>
            <a:r>
              <a:rPr lang="el-GR" dirty="0"/>
              <a:t>.</a:t>
            </a:r>
          </a:p>
          <a:p>
            <a:r>
              <a:rPr lang="el-GR" dirty="0"/>
              <a:t>Αυτό είναι σαφώς βιώσιμο.</a:t>
            </a:r>
          </a:p>
          <a:p>
            <a:r>
              <a:rPr lang="el-GR" dirty="0"/>
              <a:t>Αν όμως σε μια πλημμύρα το σύστημα σταματήσει πλήρως, η πόλη παραλύει.</a:t>
            </a:r>
          </a:p>
          <a:p>
            <a:r>
              <a:rPr lang="el-GR" dirty="0"/>
              <a:t>Άρα χρειάζεται:</a:t>
            </a:r>
          </a:p>
          <a:p>
            <a:pPr>
              <a:buFont typeface="Arial" panose="020B0604020202020204" pitchFamily="34" charset="0"/>
              <a:buChar char="•"/>
            </a:pPr>
            <a:r>
              <a:rPr lang="el-GR" dirty="0"/>
              <a:t>εφεδρικά δίκτυα </a:t>
            </a:r>
          </a:p>
          <a:p>
            <a:pPr>
              <a:buFont typeface="Arial" panose="020B0604020202020204" pitchFamily="34" charset="0"/>
              <a:buChar char="•"/>
            </a:pPr>
            <a:r>
              <a:rPr lang="el-GR" dirty="0"/>
              <a:t>εναλλακτικές διαδρομές </a:t>
            </a:r>
          </a:p>
          <a:p>
            <a:pPr>
              <a:buFont typeface="Arial" panose="020B0604020202020204" pitchFamily="34" charset="0"/>
              <a:buChar char="•"/>
            </a:pPr>
            <a:r>
              <a:rPr lang="el-GR" dirty="0"/>
              <a:t>flood-proof stations </a:t>
            </a:r>
            <a:r>
              <a:rPr lang="el-GR" b="0" i="0" dirty="0">
                <a:solidFill>
                  <a:srgbClr val="0A0A0A"/>
                </a:solidFill>
                <a:effectLst/>
                <a:latin typeface="Google Sans"/>
              </a:rPr>
              <a:t>Οι </a:t>
            </a:r>
            <a:r>
              <a:rPr lang="el-GR" b="1" i="0" dirty="0">
                <a:solidFill>
                  <a:srgbClr val="0A0A0A"/>
                </a:solidFill>
                <a:effectLst/>
                <a:latin typeface="Google Sans"/>
              </a:rPr>
              <a:t> (αντιπλημμυρικοί σταθμοί/αντλιοστάσια)</a:t>
            </a:r>
            <a:r>
              <a:rPr lang="el-GR" b="0" i="0" dirty="0">
                <a:solidFill>
                  <a:srgbClr val="0A0A0A"/>
                </a:solidFill>
                <a:effectLst/>
                <a:latin typeface="Google Sans"/>
              </a:rPr>
              <a:t> είναι ειδικά σχεδιασμένες υποδομές που έχουν κατασκευαστεί για να λειτουργούν ή να αντέχουν κάτω από συνθήκες πλημμύρας, αποτρέποντας τη ζημιά σε κρίσιμες εγκαταστάσεις ή την είσοδο νερού σε προστατευόμενες περιοχές.</a:t>
            </a:r>
            <a:endParaRPr lang="el-GR" dirty="0"/>
          </a:p>
          <a:p>
            <a:r>
              <a:rPr lang="el-GR" dirty="0"/>
              <a:t>👉 χωρίς ανθεκτικότητα, η βιώσιμη κινητικότητα δεν επιβιώνει στην κρίση</a:t>
            </a:r>
          </a:p>
          <a:p>
            <a:pPr>
              <a:buFont typeface="Arial" panose="020B0604020202020204" pitchFamily="34" charset="0"/>
              <a:buChar char="•"/>
            </a:pPr>
            <a:r>
              <a:rPr lang="el-GR" dirty="0"/>
              <a:t>«Η ανθεκτικότητα εξασφαλίζει ότι οι στόχοι βιωσιμότητας παραμένουν λειτουργικοί και σε περιόδους κρίσης.»</a:t>
            </a:r>
          </a:p>
          <a:p>
            <a:r>
              <a:rPr lang="el-GR" b="1" dirty="0"/>
              <a:t>2. Η βιωσιμότητα κατευθύνει την ανθεκτικότητα</a:t>
            </a:r>
          </a:p>
          <a:p>
            <a:r>
              <a:rPr lang="el-GR" dirty="0"/>
              <a:t>Εδώ η λογική είναι αντίστροφη.</a:t>
            </a:r>
          </a:p>
          <a:p>
            <a:r>
              <a:rPr lang="el-GR" dirty="0"/>
              <a:t>Η ανθεκτικότητα λέει </a:t>
            </a:r>
            <a:r>
              <a:rPr lang="el-GR" b="1" dirty="0"/>
              <a:t>πώς θα αντέξει η πόλη</a:t>
            </a:r>
            <a:r>
              <a:rPr lang="el-GR" dirty="0"/>
              <a:t>.</a:t>
            </a:r>
          </a:p>
          <a:p>
            <a:r>
              <a:rPr lang="el-GR" dirty="0"/>
              <a:t>Η βιωσιμότητα λέει </a:t>
            </a:r>
            <a:r>
              <a:rPr lang="el-GR" b="1" dirty="0"/>
              <a:t>προς ποια κατεύθυνση πρέπει να αντέξει</a:t>
            </a:r>
            <a:r>
              <a:rPr lang="el-GR" dirty="0"/>
              <a:t>.</a:t>
            </a:r>
          </a:p>
          <a:p>
            <a:pPr>
              <a:buFont typeface="Arial" panose="020B0604020202020204" pitchFamily="34" charset="0"/>
              <a:buChar char="•"/>
            </a:pPr>
            <a:r>
              <a:rPr lang="el-GR" dirty="0"/>
              <a:t>δίνει στόχους: </a:t>
            </a:r>
          </a:p>
          <a:p>
            <a:pPr marL="742950" lvl="1" indent="-285750">
              <a:buFont typeface="Arial" panose="020B0604020202020204" pitchFamily="34" charset="0"/>
              <a:buChar char="•"/>
            </a:pPr>
            <a:r>
              <a:rPr lang="el-GR" dirty="0"/>
              <a:t>περιβαλλοντικούς </a:t>
            </a:r>
          </a:p>
          <a:p>
            <a:pPr marL="742950" lvl="1" indent="-285750">
              <a:buFont typeface="Arial" panose="020B0604020202020204" pitchFamily="34" charset="0"/>
              <a:buChar char="•"/>
            </a:pPr>
            <a:r>
              <a:rPr lang="el-GR" dirty="0"/>
              <a:t>κοινωνικούς </a:t>
            </a:r>
          </a:p>
          <a:p>
            <a:pPr marL="742950" lvl="1" indent="-285750">
              <a:buFont typeface="Arial" panose="020B0604020202020204" pitchFamily="34" charset="0"/>
              <a:buChar char="•"/>
            </a:pPr>
            <a:r>
              <a:rPr lang="el-GR" dirty="0"/>
              <a:t>οικονομικούς </a:t>
            </a:r>
          </a:p>
          <a:p>
            <a:r>
              <a:rPr lang="el-GR" b="1" dirty="0"/>
              <a:t>Περιβαλλοντικό παράδειγμα</a:t>
            </a:r>
          </a:p>
          <a:p>
            <a:r>
              <a:rPr lang="el-GR" dirty="0"/>
              <a:t>Μια πόλη θέλει να γίνει ανθεκτική στους καύσωνες.</a:t>
            </a:r>
          </a:p>
          <a:p>
            <a:r>
              <a:rPr lang="el-GR" dirty="0"/>
              <a:t>Θα μπορούσε θεωρητικά να βάλει παντού κλιματιστικά.</a:t>
            </a:r>
          </a:p>
          <a:p>
            <a:r>
              <a:rPr lang="el-GR" dirty="0"/>
              <a:t>Αυτό είναι βραχυπρόθεσμα ανθεκτικό.</a:t>
            </a:r>
          </a:p>
          <a:p>
            <a:r>
              <a:rPr lang="el-GR" dirty="0"/>
              <a:t>Αλλά δεν είναι βιώσιμο, γιατί αυξάνει:</a:t>
            </a:r>
          </a:p>
          <a:p>
            <a:pPr>
              <a:buFont typeface="Arial" panose="020B0604020202020204" pitchFamily="34" charset="0"/>
              <a:buChar char="•"/>
            </a:pPr>
            <a:r>
              <a:rPr lang="el-GR" dirty="0"/>
              <a:t>κατανάλωση ενέργειας </a:t>
            </a:r>
          </a:p>
          <a:p>
            <a:pPr>
              <a:buFont typeface="Arial" panose="020B0604020202020204" pitchFamily="34" charset="0"/>
              <a:buChar char="•"/>
            </a:pPr>
            <a:r>
              <a:rPr lang="el-GR" dirty="0"/>
              <a:t>εκπομπές CO₂ </a:t>
            </a:r>
          </a:p>
          <a:p>
            <a:r>
              <a:rPr lang="el-GR" dirty="0"/>
              <a:t>Η βιωσιμότητα κατευθύνει την επιλογή προς:</a:t>
            </a:r>
          </a:p>
          <a:p>
            <a:pPr>
              <a:buFont typeface="Arial" panose="020B0604020202020204" pitchFamily="34" charset="0"/>
              <a:buChar char="•"/>
            </a:pPr>
            <a:r>
              <a:rPr lang="el-GR" dirty="0"/>
              <a:t>δέντρα </a:t>
            </a:r>
          </a:p>
          <a:p>
            <a:pPr>
              <a:buFont typeface="Arial" panose="020B0604020202020204" pitchFamily="34" charset="0"/>
              <a:buChar char="•"/>
            </a:pPr>
            <a:r>
              <a:rPr lang="el-GR" dirty="0"/>
              <a:t>πράσινες στέγες </a:t>
            </a:r>
          </a:p>
          <a:p>
            <a:pPr>
              <a:buFont typeface="Arial" panose="020B0604020202020204" pitchFamily="34" charset="0"/>
              <a:buChar char="•"/>
            </a:pPr>
            <a:r>
              <a:rPr lang="el-GR" dirty="0"/>
              <a:t>σκιάσεις </a:t>
            </a:r>
          </a:p>
          <a:p>
            <a:pPr>
              <a:buFont typeface="Arial" panose="020B0604020202020204" pitchFamily="34" charset="0"/>
              <a:buChar char="•"/>
            </a:pPr>
            <a:r>
              <a:rPr lang="el-GR" dirty="0"/>
              <a:t>ψυχρά υλικά </a:t>
            </a:r>
          </a:p>
          <a:p>
            <a:r>
              <a:rPr lang="el-GR" dirty="0"/>
              <a:t>👉 άρα η βιωσιμότητα καθορίζει </a:t>
            </a:r>
            <a:r>
              <a:rPr lang="el-GR" b="1" dirty="0"/>
              <a:t>ποιο είδος ανθεκτικότητας θέλουμε</a:t>
            </a:r>
            <a:endParaRPr lang="el-GR" dirty="0"/>
          </a:p>
          <a:p>
            <a:pPr marL="457200" lvl="1" indent="0">
              <a:buFont typeface="Arial" panose="020B0604020202020204" pitchFamily="34" charset="0"/>
              <a:buNone/>
            </a:pPr>
            <a:endParaRPr lang="el-GR" dirty="0"/>
          </a:p>
          <a:p>
            <a:r>
              <a:rPr lang="el-GR" b="1" dirty="0"/>
              <a:t>3. Μαζί δημιουργούν “</a:t>
            </a:r>
            <a:r>
              <a:rPr lang="el-GR" b="1" dirty="0" err="1"/>
              <a:t>sustainable</a:t>
            </a:r>
            <a:r>
              <a:rPr lang="el-GR" b="1" dirty="0"/>
              <a:t> resilience”</a:t>
            </a:r>
          </a:p>
          <a:p>
            <a:r>
              <a:rPr lang="el-GR" dirty="0"/>
              <a:t>👉 ένα νέο υβριδικό μοντέλο</a:t>
            </a:r>
          </a:p>
          <a:p>
            <a:r>
              <a:rPr lang="el-GR" b="1" dirty="0"/>
              <a:t>🔹 6. ΠΑΡΑΔΕΙΓΜΑ ΣΕ ΠΟΛΕΙΣ</a:t>
            </a:r>
          </a:p>
          <a:p>
            <a:r>
              <a:rPr lang="el-GR" b="1" dirty="0"/>
              <a:t>🏙️ Βιώσιμη πόλη:</a:t>
            </a:r>
          </a:p>
          <a:p>
            <a:pPr>
              <a:buFont typeface="Arial" panose="020B0604020202020204" pitchFamily="34" charset="0"/>
              <a:buChar char="•"/>
            </a:pPr>
            <a:r>
              <a:rPr lang="el-GR" dirty="0"/>
              <a:t>χαμηλές εκπομπές </a:t>
            </a:r>
          </a:p>
          <a:p>
            <a:pPr>
              <a:buFont typeface="Arial" panose="020B0604020202020204" pitchFamily="34" charset="0"/>
              <a:buChar char="•"/>
            </a:pPr>
            <a:r>
              <a:rPr lang="el-GR" dirty="0"/>
              <a:t>πράσινοι χώροι </a:t>
            </a:r>
          </a:p>
          <a:p>
            <a:pPr>
              <a:buFont typeface="Arial" panose="020B0604020202020204" pitchFamily="34" charset="0"/>
              <a:buChar char="•"/>
            </a:pPr>
            <a:r>
              <a:rPr lang="el-GR" dirty="0"/>
              <a:t>βιώσιμη κινητικότητα </a:t>
            </a:r>
          </a:p>
          <a:p>
            <a:r>
              <a:rPr lang="el-GR" b="1" dirty="0"/>
              <a:t>🏙️ Ανθεκτική πόλη:</a:t>
            </a:r>
          </a:p>
          <a:p>
            <a:pPr>
              <a:buFont typeface="Arial" panose="020B0604020202020204" pitchFamily="34" charset="0"/>
              <a:buChar char="•"/>
            </a:pPr>
            <a:r>
              <a:rPr lang="el-GR" dirty="0"/>
              <a:t>αντέχει σε πλημμύρες </a:t>
            </a:r>
          </a:p>
          <a:p>
            <a:pPr>
              <a:buFont typeface="Arial" panose="020B0604020202020204" pitchFamily="34" charset="0"/>
              <a:buChar char="•"/>
            </a:pPr>
            <a:r>
              <a:rPr lang="el-GR" dirty="0"/>
              <a:t>προσαρμόζεται σε καύσωνες </a:t>
            </a:r>
          </a:p>
          <a:p>
            <a:pPr>
              <a:buFont typeface="Arial" panose="020B0604020202020204" pitchFamily="34" charset="0"/>
              <a:buChar char="•"/>
            </a:pPr>
            <a:r>
              <a:rPr lang="el-GR" dirty="0"/>
              <a:t>έχει ευέλικτες υποδομές </a:t>
            </a:r>
          </a:p>
          <a:p>
            <a:r>
              <a:rPr lang="el-GR" b="1" dirty="0"/>
              <a:t>👉 Ιδανικό μοντέλο:</a:t>
            </a:r>
          </a:p>
          <a:p>
            <a:r>
              <a:rPr lang="el-GR" dirty="0"/>
              <a:t>Μια πόλη που είναι:</a:t>
            </a:r>
          </a:p>
          <a:p>
            <a:pPr>
              <a:buFont typeface="Arial" panose="020B0604020202020204" pitchFamily="34" charset="0"/>
              <a:buChar char="•"/>
            </a:pPr>
            <a:r>
              <a:rPr lang="el-GR" b="1" dirty="0"/>
              <a:t>και βιώσιμη και ανθεκτική</a:t>
            </a:r>
            <a:r>
              <a:rPr lang="el-GR" dirty="0"/>
              <a:t> </a:t>
            </a:r>
          </a:p>
          <a:p>
            <a:r>
              <a:rPr lang="el-GR" b="1" dirty="0"/>
              <a:t>🔹 7. ΣΥΓΧΡΟΝΗ ΠΡΟΣΕΓΓΙΣΗ</a:t>
            </a:r>
          </a:p>
          <a:p>
            <a:r>
              <a:rPr lang="el-GR" dirty="0"/>
              <a:t>Σήμερα, η τάση στην επιστημονική βιβλιογραφία είναι:</a:t>
            </a:r>
          </a:p>
          <a:p>
            <a:r>
              <a:rPr lang="el-GR" dirty="0"/>
              <a:t>👉 να μην τις βλέπουμε ως ξεχωριστές έννοιες</a:t>
            </a:r>
            <a:br>
              <a:rPr lang="el-GR" dirty="0"/>
            </a:br>
            <a:r>
              <a:rPr lang="el-GR" dirty="0"/>
              <a:t>👉 αλλά ως </a:t>
            </a:r>
            <a:r>
              <a:rPr lang="el-GR" b="1" dirty="0"/>
              <a:t>συμπληρωματικά στοιχεία ενός ενιαίου συστήματος</a:t>
            </a:r>
            <a:endParaRPr lang="el-GR" dirty="0"/>
          </a:p>
          <a:p>
            <a:r>
              <a:rPr lang="el-GR" b="1" dirty="0"/>
              <a:t>🔹 8. ΣΥΜΠΕΡΑΣΜΑ</a:t>
            </a:r>
          </a:p>
          <a:p>
            <a:pPr>
              <a:buFont typeface="Arial" panose="020B0604020202020204" pitchFamily="34" charset="0"/>
              <a:buChar char="•"/>
            </a:pPr>
            <a:r>
              <a:rPr lang="el-GR" dirty="0"/>
              <a:t>Η βιωσιμότητα απαντά στο:</a:t>
            </a:r>
            <a:br>
              <a:rPr lang="el-GR" dirty="0"/>
            </a:br>
            <a:r>
              <a:rPr lang="el-GR" dirty="0"/>
              <a:t>👉 “Πώς διατηρούμε ένα σύστημα;” </a:t>
            </a:r>
          </a:p>
          <a:p>
            <a:pPr>
              <a:buFont typeface="Arial" panose="020B0604020202020204" pitchFamily="34" charset="0"/>
              <a:buChar char="•"/>
            </a:pPr>
            <a:r>
              <a:rPr lang="el-GR" dirty="0"/>
              <a:t>Η ανθεκτικότητα απαντά στο:</a:t>
            </a:r>
            <a:br>
              <a:rPr lang="el-GR" dirty="0"/>
            </a:br>
            <a:r>
              <a:rPr lang="el-GR" dirty="0"/>
              <a:t>👉 “Πώς επιβιώνει ένα σύστημα όταν διαταράσσεται;” </a:t>
            </a:r>
          </a:p>
          <a:p>
            <a:r>
              <a:rPr lang="el-GR" b="1" dirty="0"/>
              <a:t>Επίσης μπορούμε να πούμε ότι:</a:t>
            </a:r>
          </a:p>
          <a:p>
            <a:r>
              <a:rPr lang="el-GR" dirty="0"/>
              <a:t>👉 </a:t>
            </a:r>
            <a:r>
              <a:rPr lang="el-GR" i="1" dirty="0"/>
              <a:t>“Η αποδοτικότητα αφαιρεί περιθώρια. Η ανθεκτικότητα τα προσθέτει.”</a:t>
            </a:r>
            <a:endParaRPr lang="el-GR" dirty="0"/>
          </a:p>
          <a:p>
            <a:r>
              <a:rPr lang="el-GR" b="1" dirty="0"/>
              <a:t>Μπορούμε τέλος να πούμε ότι: </a:t>
            </a:r>
            <a:endParaRPr lang="el-GR" dirty="0"/>
          </a:p>
          <a:p>
            <a:pPr>
              <a:buFont typeface="Arial" panose="020B0604020202020204" pitchFamily="34" charset="0"/>
              <a:buChar char="•"/>
            </a:pPr>
            <a:r>
              <a:rPr lang="el-GR" dirty="0"/>
              <a:t>Η αποδοτικότητα συνδέεται με </a:t>
            </a:r>
            <a:r>
              <a:rPr lang="el-GR" b="1" dirty="0"/>
              <a:t>βελτιστοποίηση σε σταθερά περιβάλλοντα</a:t>
            </a:r>
            <a:r>
              <a:rPr lang="el-GR" dirty="0"/>
              <a:t> </a:t>
            </a:r>
          </a:p>
          <a:p>
            <a:pPr>
              <a:buFont typeface="Arial" panose="020B0604020202020204" pitchFamily="34" charset="0"/>
              <a:buChar char="•"/>
            </a:pPr>
            <a:r>
              <a:rPr lang="el-GR" dirty="0"/>
              <a:t>Η ανθεκτικότητα με </a:t>
            </a:r>
            <a:r>
              <a:rPr lang="el-GR" b="1" dirty="0"/>
              <a:t>επιβίωση σε αβέβαια περιβάλλοντα</a:t>
            </a:r>
            <a:endParaRPr lang="el-GR"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l-GR" b="0" i="0" dirty="0">
              <a:solidFill>
                <a:srgbClr val="0A0A0A"/>
              </a:solidFill>
              <a:effectLst/>
              <a:latin typeface="Google Sans"/>
            </a:endParaRPr>
          </a:p>
          <a:p>
            <a:endParaRPr lang="el-GR" dirty="0"/>
          </a:p>
        </p:txBody>
      </p:sp>
    </p:spTree>
    <p:extLst>
      <p:ext uri="{BB962C8B-B14F-4D97-AF65-F5344CB8AC3E}">
        <p14:creationId xmlns:p14="http://schemas.microsoft.com/office/powerpoint/2010/main" val="3264655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Θέση σημειώσεων 2"/>
          <p:cNvSpPr>
            <a:spLocks noGrp="1"/>
          </p:cNvSpPr>
          <p:nvPr>
            <p:ph type="body" idx="1"/>
          </p:nvPr>
        </p:nvSpPr>
        <p:spPr>
          <a:xfrm>
            <a:off x="514350" y="4400550"/>
            <a:ext cx="4114800" cy="3600450"/>
          </a:xfrm>
          <a:prstGeom prst="rect">
            <a:avLst/>
          </a:prstGeom>
        </p:spPr>
        <p:txBody>
          <a:bodyPr/>
          <a:lstStyle/>
          <a:p>
            <a:r>
              <a:rPr lang="el-GR" dirty="0"/>
              <a:t>Το </a:t>
            </a:r>
            <a:r>
              <a:rPr lang="el-GR" dirty="0" err="1"/>
              <a:t>adaptive</a:t>
            </a:r>
            <a:r>
              <a:rPr lang="el-GR" dirty="0"/>
              <a:t> cycle </a:t>
            </a:r>
            <a:r>
              <a:rPr lang="en-US" dirty="0"/>
              <a:t>model</a:t>
            </a:r>
            <a:r>
              <a:rPr lang="el-GR" dirty="0"/>
              <a:t> </a:t>
            </a:r>
            <a:r>
              <a:rPr lang="en-US" dirty="0"/>
              <a:t>(</a:t>
            </a:r>
            <a:r>
              <a:rPr lang="en-US" b="0" i="0" dirty="0" err="1">
                <a:solidFill>
                  <a:srgbClr val="27251E"/>
                </a:solidFill>
                <a:effectLst/>
                <a:latin typeface="pplxSerif"/>
              </a:rPr>
              <a:t>Holling</a:t>
            </a:r>
            <a:r>
              <a:rPr lang="en-US" b="0" i="0" dirty="0">
                <a:solidFill>
                  <a:srgbClr val="27251E"/>
                </a:solidFill>
                <a:effectLst/>
                <a:latin typeface="pplxSerif"/>
              </a:rPr>
              <a:t>) </a:t>
            </a:r>
            <a:r>
              <a:rPr lang="el-GR" dirty="0"/>
              <a:t>περιγράφει τον τρόπο με τον οποίο εξελίσσονται τα συστήματα μέσα στον χρόνο, περνώντας από </a:t>
            </a:r>
            <a:r>
              <a:rPr lang="el-GR" b="1" dirty="0"/>
              <a:t>τέσσερις φάσεις</a:t>
            </a:r>
            <a:r>
              <a:rPr lang="el-GR" dirty="0"/>
              <a:t>:</a:t>
            </a:r>
          </a:p>
          <a:p>
            <a:r>
              <a:rPr lang="el-GR" dirty="0" err="1"/>
              <a:t>Growth</a:t>
            </a:r>
            <a:r>
              <a:rPr lang="el-GR" dirty="0"/>
              <a:t> (r)→</a:t>
            </a:r>
            <a:r>
              <a:rPr lang="el-GR" dirty="0" err="1"/>
              <a:t>Conservation</a:t>
            </a:r>
            <a:r>
              <a:rPr lang="el-GR" dirty="0"/>
              <a:t> (K)→</a:t>
            </a:r>
            <a:r>
              <a:rPr lang="el-GR" dirty="0" err="1"/>
              <a:t>Release</a:t>
            </a:r>
            <a:r>
              <a:rPr lang="el-GR" dirty="0"/>
              <a:t> (\</a:t>
            </a:r>
            <a:r>
              <a:rPr lang="el-GR" dirty="0" err="1"/>
              <a:t>Omega</a:t>
            </a:r>
            <a:r>
              <a:rPr lang="el-GR" dirty="0"/>
              <a:t>)→</a:t>
            </a:r>
            <a:r>
              <a:rPr lang="el-GR" dirty="0" err="1"/>
              <a:t>Reorganization</a:t>
            </a:r>
            <a:r>
              <a:rPr lang="el-GR" dirty="0"/>
              <a:t> (\</a:t>
            </a:r>
            <a:r>
              <a:rPr lang="el-GR" dirty="0" err="1"/>
              <a:t>alpha</a:t>
            </a:r>
            <a:r>
              <a:rPr lang="el-GR" dirty="0"/>
              <a:t>)\</a:t>
            </a:r>
            <a:r>
              <a:rPr lang="el-GR" dirty="0" err="1"/>
              <a:t>text</a:t>
            </a:r>
            <a:r>
              <a:rPr lang="el-GR" dirty="0"/>
              <a:t>{</a:t>
            </a:r>
            <a:r>
              <a:rPr lang="el-GR" dirty="0" err="1"/>
              <a:t>Growth</a:t>
            </a:r>
            <a:r>
              <a:rPr lang="el-GR" dirty="0"/>
              <a:t> (r)} \</a:t>
            </a:r>
            <a:r>
              <a:rPr lang="el-GR" dirty="0" err="1"/>
              <a:t>rightarrow</a:t>
            </a:r>
            <a:r>
              <a:rPr lang="el-GR" dirty="0"/>
              <a:t> \</a:t>
            </a:r>
            <a:r>
              <a:rPr lang="el-GR" dirty="0" err="1"/>
              <a:t>text</a:t>
            </a:r>
            <a:r>
              <a:rPr lang="el-GR" dirty="0"/>
              <a:t>{</a:t>
            </a:r>
            <a:r>
              <a:rPr lang="el-GR" dirty="0" err="1"/>
              <a:t>Conservation</a:t>
            </a:r>
            <a:r>
              <a:rPr lang="el-GR" dirty="0"/>
              <a:t> (K)} \</a:t>
            </a:r>
            <a:r>
              <a:rPr lang="el-GR" dirty="0" err="1"/>
              <a:t>rightarrow</a:t>
            </a:r>
            <a:r>
              <a:rPr lang="el-GR" dirty="0"/>
              <a:t> \</a:t>
            </a:r>
            <a:r>
              <a:rPr lang="el-GR" dirty="0" err="1"/>
              <a:t>text</a:t>
            </a:r>
            <a:r>
              <a:rPr lang="el-GR" dirty="0"/>
              <a:t>{</a:t>
            </a:r>
            <a:r>
              <a:rPr lang="el-GR" dirty="0" err="1"/>
              <a:t>Release</a:t>
            </a:r>
            <a:r>
              <a:rPr lang="el-GR" dirty="0"/>
              <a:t> (\</a:t>
            </a:r>
            <a:r>
              <a:rPr lang="el-GR" dirty="0" err="1"/>
              <a:t>Omega</a:t>
            </a:r>
            <a:r>
              <a:rPr lang="el-GR" dirty="0"/>
              <a:t>)} \</a:t>
            </a:r>
            <a:r>
              <a:rPr lang="el-GR" dirty="0" err="1"/>
              <a:t>rightarrow</a:t>
            </a:r>
            <a:r>
              <a:rPr lang="el-GR" dirty="0"/>
              <a:t> \</a:t>
            </a:r>
            <a:r>
              <a:rPr lang="el-GR" dirty="0" err="1"/>
              <a:t>text</a:t>
            </a:r>
            <a:r>
              <a:rPr lang="el-GR" dirty="0"/>
              <a:t>{</a:t>
            </a:r>
            <a:r>
              <a:rPr lang="el-GR" dirty="0" err="1"/>
              <a:t>Reorganization</a:t>
            </a:r>
            <a:r>
              <a:rPr lang="el-GR" dirty="0"/>
              <a:t> (\</a:t>
            </a:r>
            <a:r>
              <a:rPr lang="el-GR" dirty="0" err="1"/>
              <a:t>alpha</a:t>
            </a:r>
            <a:r>
              <a:rPr lang="el-GR" dirty="0"/>
              <a:t>)}</a:t>
            </a:r>
            <a:r>
              <a:rPr lang="el-GR" dirty="0" err="1"/>
              <a:t>Growth</a:t>
            </a:r>
            <a:r>
              <a:rPr lang="el-GR" dirty="0"/>
              <a:t> (r)→</a:t>
            </a:r>
            <a:r>
              <a:rPr lang="el-GR" dirty="0" err="1"/>
              <a:t>Conservation</a:t>
            </a:r>
            <a:r>
              <a:rPr lang="el-GR" dirty="0"/>
              <a:t> (K)→</a:t>
            </a:r>
            <a:r>
              <a:rPr lang="el-GR" dirty="0" err="1"/>
              <a:t>Release</a:t>
            </a:r>
            <a:r>
              <a:rPr lang="el-GR" dirty="0"/>
              <a:t> (\</a:t>
            </a:r>
            <a:r>
              <a:rPr lang="el-GR" dirty="0" err="1"/>
              <a:t>Omega</a:t>
            </a:r>
            <a:r>
              <a:rPr lang="el-GR" dirty="0"/>
              <a:t>)→</a:t>
            </a:r>
            <a:r>
              <a:rPr lang="el-GR" dirty="0" err="1"/>
              <a:t>Reorganization</a:t>
            </a:r>
            <a:r>
              <a:rPr lang="el-GR" dirty="0"/>
              <a:t> (\</a:t>
            </a:r>
            <a:r>
              <a:rPr lang="el-GR" dirty="0" err="1"/>
              <a:t>alpha</a:t>
            </a:r>
            <a:r>
              <a:rPr lang="el-GR" dirty="0"/>
              <a:t>)</a:t>
            </a:r>
          </a:p>
          <a:p>
            <a:r>
              <a:rPr lang="el-GR" dirty="0"/>
              <a:t>👉 Είναι ένα </a:t>
            </a:r>
            <a:r>
              <a:rPr lang="el-GR" b="1" dirty="0"/>
              <a:t>κυκλικό μοντέλο δυναμικής ισορροπίας</a:t>
            </a:r>
            <a:r>
              <a:rPr lang="el-GR" dirty="0"/>
              <a:t>, όχι γραμμικής εξέλιξης.</a:t>
            </a:r>
          </a:p>
          <a:p>
            <a:r>
              <a:rPr lang="el-GR" b="1" dirty="0"/>
              <a:t>🔹 ΟΙ 4 ΦΑΣΕΙΣ ΑΝΑΛΥΤΙΚΑ</a:t>
            </a:r>
          </a:p>
          <a:p>
            <a:r>
              <a:rPr lang="el-GR" b="1" dirty="0"/>
              <a:t>1️⃣ </a:t>
            </a:r>
            <a:r>
              <a:rPr lang="el-GR" b="1" dirty="0" err="1"/>
              <a:t>Growth</a:t>
            </a:r>
            <a:r>
              <a:rPr lang="el-GR" b="1" dirty="0"/>
              <a:t> (r) – Φάση Ανάπτυξης</a:t>
            </a:r>
          </a:p>
          <a:p>
            <a:r>
              <a:rPr lang="el-GR" b="1" dirty="0"/>
              <a:t>🔍 Χαρακτηριστικά:</a:t>
            </a:r>
          </a:p>
          <a:p>
            <a:pPr>
              <a:buFont typeface="Arial" panose="020B0604020202020204" pitchFamily="34" charset="0"/>
              <a:buChar char="•"/>
            </a:pPr>
            <a:r>
              <a:rPr lang="el-GR" dirty="0"/>
              <a:t>Ταχεία ανάπτυξη </a:t>
            </a:r>
          </a:p>
          <a:p>
            <a:pPr>
              <a:buFont typeface="Arial" panose="020B0604020202020204" pitchFamily="34" charset="0"/>
              <a:buChar char="•"/>
            </a:pPr>
            <a:r>
              <a:rPr lang="el-GR" dirty="0"/>
              <a:t>Καινοτομία </a:t>
            </a:r>
          </a:p>
          <a:p>
            <a:pPr>
              <a:buFont typeface="Arial" panose="020B0604020202020204" pitchFamily="34" charset="0"/>
              <a:buChar char="•"/>
            </a:pPr>
            <a:r>
              <a:rPr lang="el-GR" dirty="0"/>
              <a:t>Αξιοποίηση πόρων </a:t>
            </a:r>
          </a:p>
          <a:p>
            <a:r>
              <a:rPr lang="el-GR" b="1" dirty="0"/>
              <a:t>🏙️ Στις πόλεις:</a:t>
            </a:r>
          </a:p>
          <a:p>
            <a:pPr>
              <a:buFont typeface="Arial" panose="020B0604020202020204" pitchFamily="34" charset="0"/>
              <a:buChar char="•"/>
            </a:pPr>
            <a:r>
              <a:rPr lang="el-GR" dirty="0"/>
              <a:t>Αστική επέκταση </a:t>
            </a:r>
          </a:p>
          <a:p>
            <a:pPr>
              <a:buFont typeface="Arial" panose="020B0604020202020204" pitchFamily="34" charset="0"/>
              <a:buChar char="•"/>
            </a:pPr>
            <a:r>
              <a:rPr lang="el-GR" dirty="0"/>
              <a:t>Οικονομική ανάπτυξη </a:t>
            </a:r>
          </a:p>
          <a:p>
            <a:pPr>
              <a:buFont typeface="Arial" panose="020B0604020202020204" pitchFamily="34" charset="0"/>
              <a:buChar char="•"/>
            </a:pPr>
            <a:r>
              <a:rPr lang="el-GR" dirty="0"/>
              <a:t>Νέες υποδομές </a:t>
            </a:r>
          </a:p>
          <a:p>
            <a:r>
              <a:rPr lang="el-GR" dirty="0"/>
              <a:t>👉 Παράδειγμα:</a:t>
            </a:r>
            <a:br>
              <a:rPr lang="el-GR" dirty="0"/>
            </a:br>
            <a:r>
              <a:rPr lang="el-GR" dirty="0"/>
              <a:t>Ανάπτυξη τεχνολογικών </a:t>
            </a:r>
            <a:r>
              <a:rPr lang="el-GR" dirty="0" err="1"/>
              <a:t>hubs</a:t>
            </a:r>
            <a:r>
              <a:rPr lang="el-GR" dirty="0"/>
              <a:t> (θερμοκοιτίδες) σε ευρωπαϊκές πόλεις</a:t>
            </a:r>
          </a:p>
          <a:p>
            <a:r>
              <a:rPr lang="el-GR" b="1" dirty="0"/>
              <a:t>2️⃣ </a:t>
            </a:r>
            <a:r>
              <a:rPr lang="el-GR" b="1" dirty="0" err="1"/>
              <a:t>Conservation</a:t>
            </a:r>
            <a:r>
              <a:rPr lang="el-GR" b="1" dirty="0"/>
              <a:t> (K) – Φάση Σταθερότητας</a:t>
            </a:r>
          </a:p>
          <a:p>
            <a:r>
              <a:rPr lang="el-GR" b="1" dirty="0"/>
              <a:t>🔍 Χαρακτηριστικά:</a:t>
            </a:r>
          </a:p>
          <a:p>
            <a:pPr>
              <a:buFont typeface="Arial" panose="020B0604020202020204" pitchFamily="34" charset="0"/>
              <a:buChar char="•"/>
            </a:pPr>
            <a:r>
              <a:rPr lang="el-GR" dirty="0"/>
              <a:t>Σταθερότητα </a:t>
            </a:r>
          </a:p>
          <a:p>
            <a:pPr>
              <a:buFont typeface="Arial" panose="020B0604020202020204" pitchFamily="34" charset="0"/>
              <a:buChar char="•"/>
            </a:pPr>
            <a:r>
              <a:rPr lang="el-GR" dirty="0"/>
              <a:t>Βελτιστοποίηση </a:t>
            </a:r>
          </a:p>
          <a:p>
            <a:pPr>
              <a:buFont typeface="Arial" panose="020B0604020202020204" pitchFamily="34" charset="0"/>
              <a:buChar char="•"/>
            </a:pPr>
            <a:r>
              <a:rPr lang="el-GR" dirty="0"/>
              <a:t>Ισχυρές δομές </a:t>
            </a:r>
          </a:p>
          <a:p>
            <a:r>
              <a:rPr lang="el-GR" dirty="0"/>
              <a:t>👉 ΑΛΛΑ:</a:t>
            </a:r>
          </a:p>
          <a:p>
            <a:pPr>
              <a:buFont typeface="Arial" panose="020B0604020202020204" pitchFamily="34" charset="0"/>
              <a:buChar char="•"/>
            </a:pPr>
            <a:r>
              <a:rPr lang="el-GR" dirty="0"/>
              <a:t>αυξάνεται η ακαμψία </a:t>
            </a:r>
          </a:p>
          <a:p>
            <a:pPr>
              <a:buFont typeface="Arial" panose="020B0604020202020204" pitchFamily="34" charset="0"/>
              <a:buChar char="•"/>
            </a:pPr>
            <a:r>
              <a:rPr lang="el-GR" dirty="0"/>
              <a:t>μειώνεται η ευελιξία </a:t>
            </a:r>
          </a:p>
          <a:p>
            <a:r>
              <a:rPr lang="el-GR" b="1" dirty="0"/>
              <a:t>🏙️ Στις πόλεις:</a:t>
            </a:r>
          </a:p>
          <a:p>
            <a:pPr>
              <a:buFont typeface="Arial" panose="020B0604020202020204" pitchFamily="34" charset="0"/>
              <a:buChar char="•"/>
            </a:pPr>
            <a:r>
              <a:rPr lang="el-GR" dirty="0"/>
              <a:t>ώριμα αστικά συστήματα </a:t>
            </a:r>
          </a:p>
          <a:p>
            <a:pPr>
              <a:buFont typeface="Arial" panose="020B0604020202020204" pitchFamily="34" charset="0"/>
              <a:buChar char="•"/>
            </a:pPr>
            <a:r>
              <a:rPr lang="el-GR" dirty="0"/>
              <a:t>γραφειοκρατία </a:t>
            </a:r>
          </a:p>
          <a:p>
            <a:pPr>
              <a:buFont typeface="Arial" panose="020B0604020202020204" pitchFamily="34" charset="0"/>
              <a:buChar char="•"/>
            </a:pPr>
            <a:r>
              <a:rPr lang="el-GR" dirty="0"/>
              <a:t>εξάρτηση από συγκεκριμένες υποδομές </a:t>
            </a:r>
          </a:p>
          <a:p>
            <a:pPr algn="l"/>
            <a:r>
              <a:rPr lang="el-GR" dirty="0"/>
              <a:t>👉 Παράδειγμα:</a:t>
            </a:r>
            <a:br>
              <a:rPr lang="el-GR" dirty="0"/>
            </a:br>
            <a:r>
              <a:rPr lang="el-GR" dirty="0"/>
              <a:t>Μεγάλα, “κλειδωμένα” δίκτυα μεταφορών ή ενέργειας</a:t>
            </a:r>
            <a:r>
              <a:rPr lang="en-US" dirty="0"/>
              <a:t> (</a:t>
            </a:r>
            <a:r>
              <a:rPr lang="el-GR" b="0" i="0" dirty="0" err="1">
                <a:solidFill>
                  <a:srgbClr val="27251E"/>
                </a:solidFill>
                <a:effectLst/>
                <a:latin typeface="pplxSerif"/>
              </a:rPr>
              <a:t>Lock</a:t>
            </a:r>
            <a:r>
              <a:rPr lang="el-GR" b="0" i="0" dirty="0">
                <a:solidFill>
                  <a:srgbClr val="27251E"/>
                </a:solidFill>
                <a:effectLst/>
                <a:latin typeface="pplxSerif"/>
              </a:rPr>
              <a:t>-in τεχνολογίας και υποδομής — Η επένδυση σε συγκεκριμένη τεχνολογία (π.χ. δρόμοι για αυτοκίνητα) καθιστά πολιτικά και οικονομικά αδύνατη τη μετάβαση σε εναλλακτικά.</a:t>
            </a:r>
          </a:p>
          <a:p>
            <a:pPr algn="l"/>
            <a:r>
              <a:rPr lang="el-GR" b="0" i="0" dirty="0">
                <a:solidFill>
                  <a:srgbClr val="27251E"/>
                </a:solidFill>
                <a:effectLst/>
                <a:latin typeface="pplxSerif"/>
              </a:rPr>
              <a:t>Υψηλή αλληλεξάρτηση — Κάθε κόμβος εξαρτάται από τους υπόλοιπους. Αυτό δημιουργεί φαινόμενα </a:t>
            </a:r>
            <a:r>
              <a:rPr lang="el-GR" b="0" i="0" dirty="0" err="1">
                <a:solidFill>
                  <a:srgbClr val="27251E"/>
                </a:solidFill>
                <a:effectLst/>
                <a:latin typeface="pplxSerif"/>
              </a:rPr>
              <a:t>cascade</a:t>
            </a:r>
            <a:r>
              <a:rPr lang="el-GR" b="0" i="0" dirty="0">
                <a:solidFill>
                  <a:srgbClr val="27251E"/>
                </a:solidFill>
                <a:effectLst/>
                <a:latin typeface="pplxSerif"/>
              </a:rPr>
              <a:t> </a:t>
            </a:r>
            <a:r>
              <a:rPr lang="el-GR" b="0" i="0" dirty="0" err="1">
                <a:solidFill>
                  <a:srgbClr val="27251E"/>
                </a:solidFill>
                <a:effectLst/>
                <a:latin typeface="pplxSerif"/>
              </a:rPr>
              <a:t>failure</a:t>
            </a:r>
            <a:r>
              <a:rPr lang="el-GR" b="0" i="0" dirty="0">
                <a:solidFill>
                  <a:srgbClr val="27251E"/>
                </a:solidFill>
                <a:effectLst/>
                <a:latin typeface="pplxSerif"/>
              </a:rPr>
              <a:t>: μια βλάβη σε ένα σημείο διαδίδεται στο σύνολο.</a:t>
            </a:r>
          </a:p>
          <a:p>
            <a:pPr algn="l"/>
            <a:r>
              <a:rPr lang="el-GR" b="0" i="0" dirty="0">
                <a:solidFill>
                  <a:srgbClr val="27251E"/>
                </a:solidFill>
                <a:effectLst/>
                <a:latin typeface="pplxSerif"/>
              </a:rPr>
              <a:t>Ακαμψία σχεδιασμού — Έχουν σχεδιαστεί για ένα συγκεκριμένο "κανονικό" (π.χ. ορισμένο εύρος ζήτησης, ορισμένες καιρικές συνθήκες) και δεν μπορούν να προσαρμοστούν εύκολα σε διαταραχές.</a:t>
            </a:r>
            <a:r>
              <a:rPr lang="en-US" dirty="0"/>
              <a:t>)</a:t>
            </a:r>
            <a:endParaRPr lang="el-GR" dirty="0"/>
          </a:p>
          <a:p>
            <a:r>
              <a:rPr lang="el-GR" b="1" dirty="0"/>
              <a:t>3️⃣ </a:t>
            </a:r>
            <a:r>
              <a:rPr lang="el-GR" b="1" dirty="0" err="1"/>
              <a:t>Release</a:t>
            </a:r>
            <a:r>
              <a:rPr lang="el-GR" b="1" dirty="0"/>
              <a:t> (Ω) – Φάση Κατάρρευσης</a:t>
            </a:r>
          </a:p>
          <a:p>
            <a:r>
              <a:rPr lang="el-GR" b="1" dirty="0"/>
              <a:t>🔍 Χαρακτηριστικά:</a:t>
            </a:r>
          </a:p>
          <a:p>
            <a:pPr>
              <a:buFont typeface="Arial" panose="020B0604020202020204" pitchFamily="34" charset="0"/>
              <a:buChar char="•"/>
            </a:pPr>
            <a:r>
              <a:rPr lang="el-GR" dirty="0"/>
              <a:t>ξαφνική διαταραχή </a:t>
            </a:r>
          </a:p>
          <a:p>
            <a:pPr>
              <a:buFont typeface="Arial" panose="020B0604020202020204" pitchFamily="34" charset="0"/>
              <a:buChar char="•"/>
            </a:pPr>
            <a:r>
              <a:rPr lang="el-GR" dirty="0"/>
              <a:t>αποδόμηση δομών </a:t>
            </a:r>
          </a:p>
          <a:p>
            <a:pPr>
              <a:buFont typeface="Arial" panose="020B0604020202020204" pitchFamily="34" charset="0"/>
              <a:buChar char="•"/>
            </a:pPr>
            <a:r>
              <a:rPr lang="el-GR" dirty="0"/>
              <a:t>απώλεια πόρων </a:t>
            </a:r>
          </a:p>
          <a:p>
            <a:r>
              <a:rPr lang="el-GR" b="1" dirty="0"/>
              <a:t>🏙️ Στις πόλεις:</a:t>
            </a:r>
          </a:p>
          <a:p>
            <a:pPr>
              <a:buFont typeface="Arial" panose="020B0604020202020204" pitchFamily="34" charset="0"/>
              <a:buChar char="•"/>
            </a:pPr>
            <a:r>
              <a:rPr lang="el-GR" dirty="0"/>
              <a:t>οικονομική κρίση </a:t>
            </a:r>
          </a:p>
          <a:p>
            <a:pPr>
              <a:buFont typeface="Arial" panose="020B0604020202020204" pitchFamily="34" charset="0"/>
              <a:buChar char="•"/>
            </a:pPr>
            <a:r>
              <a:rPr lang="el-GR" dirty="0"/>
              <a:t>φυσική καταστροφή </a:t>
            </a:r>
          </a:p>
          <a:p>
            <a:pPr>
              <a:buFont typeface="Arial" panose="020B0604020202020204" pitchFamily="34" charset="0"/>
              <a:buChar char="•"/>
            </a:pPr>
            <a:r>
              <a:rPr lang="el-GR" dirty="0"/>
              <a:t>πανδημία (π.χ. COVID-19) </a:t>
            </a:r>
          </a:p>
          <a:p>
            <a:r>
              <a:rPr lang="el-GR" dirty="0"/>
              <a:t>👉 Παράδειγμα:</a:t>
            </a:r>
            <a:br>
              <a:rPr lang="el-GR" dirty="0"/>
            </a:br>
            <a:r>
              <a:rPr lang="el-GR" dirty="0"/>
              <a:t>Κατάρρευση συστημάτων υγείας ή οικονομίας</a:t>
            </a:r>
          </a:p>
          <a:p>
            <a:r>
              <a:rPr lang="el-GR" b="1" dirty="0"/>
              <a:t>4️⃣ </a:t>
            </a:r>
            <a:r>
              <a:rPr lang="el-GR" b="1" dirty="0" err="1"/>
              <a:t>Reorganization</a:t>
            </a:r>
            <a:r>
              <a:rPr lang="el-GR" b="1" dirty="0"/>
              <a:t> (α) – Φάση Αναδιοργάνωσης</a:t>
            </a:r>
          </a:p>
          <a:p>
            <a:r>
              <a:rPr lang="el-GR" b="1" dirty="0"/>
              <a:t>🔍 Χαρακτηριστικά:</a:t>
            </a:r>
          </a:p>
          <a:p>
            <a:pPr>
              <a:buFont typeface="Arial" panose="020B0604020202020204" pitchFamily="34" charset="0"/>
              <a:buChar char="•"/>
            </a:pPr>
            <a:r>
              <a:rPr lang="el-GR" dirty="0"/>
              <a:t>καινοτομία </a:t>
            </a:r>
          </a:p>
          <a:p>
            <a:pPr>
              <a:buFont typeface="Arial" panose="020B0604020202020204" pitchFamily="34" charset="0"/>
              <a:buChar char="•"/>
            </a:pPr>
            <a:r>
              <a:rPr lang="el-GR" dirty="0"/>
              <a:t>επανασχεδιασμός </a:t>
            </a:r>
          </a:p>
          <a:p>
            <a:pPr>
              <a:buFont typeface="Arial" panose="020B0604020202020204" pitchFamily="34" charset="0"/>
              <a:buChar char="•"/>
            </a:pPr>
            <a:r>
              <a:rPr lang="el-GR" dirty="0"/>
              <a:t>νέες δομές </a:t>
            </a:r>
          </a:p>
          <a:p>
            <a:r>
              <a:rPr lang="el-GR" b="1" dirty="0"/>
              <a:t>🏙️ Στις πόλεις:</a:t>
            </a:r>
          </a:p>
          <a:p>
            <a:pPr>
              <a:buFont typeface="Arial" panose="020B0604020202020204" pitchFamily="34" charset="0"/>
              <a:buChar char="•"/>
            </a:pPr>
            <a:r>
              <a:rPr lang="el-GR" dirty="0"/>
              <a:t>νέες πολιτικές </a:t>
            </a:r>
          </a:p>
          <a:p>
            <a:pPr>
              <a:buFont typeface="Arial" panose="020B0604020202020204" pitchFamily="34" charset="0"/>
              <a:buChar char="•"/>
            </a:pPr>
            <a:r>
              <a:rPr lang="el-GR" dirty="0"/>
              <a:t>νέες τεχνολογίες </a:t>
            </a:r>
          </a:p>
          <a:p>
            <a:pPr>
              <a:buFont typeface="Arial" panose="020B0604020202020204" pitchFamily="34" charset="0"/>
              <a:buChar char="•"/>
            </a:pPr>
            <a:r>
              <a:rPr lang="el-GR" dirty="0"/>
              <a:t>κοινωνικές αλλαγές </a:t>
            </a:r>
          </a:p>
          <a:p>
            <a:r>
              <a:rPr lang="el-GR" dirty="0"/>
              <a:t>👉 Παράδειγμα:</a:t>
            </a:r>
            <a:br>
              <a:rPr lang="el-GR" dirty="0"/>
            </a:br>
            <a:r>
              <a:rPr lang="el-GR" dirty="0" err="1"/>
              <a:t>Ψηφιοποίηση</a:t>
            </a:r>
            <a:r>
              <a:rPr lang="el-GR" dirty="0"/>
              <a:t> υπηρεσιών μετά τον COVID</a:t>
            </a:r>
          </a:p>
          <a:p>
            <a:r>
              <a:rPr lang="el-GR" b="1" dirty="0"/>
              <a:t>🔁 ΒΑΣΙΚΗ ΛΟΓΙΚΗ ΤΟΥ ΚΥΚΛΟΥ</a:t>
            </a:r>
          </a:p>
          <a:p>
            <a:r>
              <a:rPr lang="el-GR" dirty="0"/>
              <a:t>👉 Το σύστημα:</a:t>
            </a:r>
          </a:p>
          <a:p>
            <a:pPr>
              <a:buFont typeface="Arial" panose="020B0604020202020204" pitchFamily="34" charset="0"/>
              <a:buChar char="•"/>
            </a:pPr>
            <a:r>
              <a:rPr lang="el-GR" dirty="0"/>
              <a:t>δεν είναι ποτέ “σταθερό για πάντα” </a:t>
            </a:r>
          </a:p>
          <a:p>
            <a:pPr>
              <a:buFont typeface="Arial" panose="020B0604020202020204" pitchFamily="34" charset="0"/>
              <a:buChar char="•"/>
            </a:pPr>
            <a:r>
              <a:rPr lang="el-GR" dirty="0"/>
              <a:t>περνά συνεχώς από φάσεις </a:t>
            </a:r>
          </a:p>
          <a:p>
            <a:r>
              <a:rPr lang="el-GR" dirty="0"/>
              <a:t>👉 Ιδιαίτερα σημαντικό:</a:t>
            </a:r>
          </a:p>
          <a:p>
            <a:pPr>
              <a:buFont typeface="Arial" panose="020B0604020202020204" pitchFamily="34" charset="0"/>
              <a:buChar char="•"/>
            </a:pPr>
            <a:r>
              <a:rPr lang="el-GR" dirty="0"/>
              <a:t>η κατάρρευση (</a:t>
            </a:r>
            <a:r>
              <a:rPr lang="el-GR" dirty="0" err="1"/>
              <a:t>release</a:t>
            </a:r>
            <a:r>
              <a:rPr lang="el-GR" dirty="0"/>
              <a:t>) </a:t>
            </a:r>
            <a:r>
              <a:rPr lang="el-GR" b="1" dirty="0"/>
              <a:t>δεν είναι αποτυχία</a:t>
            </a:r>
            <a:r>
              <a:rPr lang="el-GR" dirty="0"/>
              <a:t> </a:t>
            </a:r>
          </a:p>
          <a:p>
            <a:pPr>
              <a:buFont typeface="Arial" panose="020B0604020202020204" pitchFamily="34" charset="0"/>
              <a:buChar char="•"/>
            </a:pPr>
            <a:r>
              <a:rPr lang="el-GR" dirty="0"/>
              <a:t>είναι μέρος της εξέλιξης </a:t>
            </a:r>
          </a:p>
          <a:p>
            <a:r>
              <a:rPr lang="el-GR" b="1" dirty="0"/>
              <a:t>🧠 ΠΩΣ ΣΥΝΔΕΕΤΑΙ ΜΕ ΤΗΝ ΑΝΘΕΚΤΙΚΟΤΗΤΑ</a:t>
            </a:r>
          </a:p>
          <a:p>
            <a:r>
              <a:rPr lang="el-GR" dirty="0"/>
              <a:t>Η ανθεκτικότητα συνδέεται με το </a:t>
            </a:r>
            <a:r>
              <a:rPr lang="el-GR" dirty="0" err="1"/>
              <a:t>adaptive</a:t>
            </a:r>
            <a:r>
              <a:rPr lang="el-GR" dirty="0"/>
              <a:t> cycle με τρεις βασικούς τρόπους:</a:t>
            </a:r>
          </a:p>
          <a:p>
            <a:r>
              <a:rPr lang="el-GR" b="1" dirty="0"/>
              <a:t>🔹 1. Ικανότητα μετάβασης μεταξύ φάσεων</a:t>
            </a:r>
          </a:p>
          <a:p>
            <a:r>
              <a:rPr lang="el-GR" dirty="0"/>
              <a:t>👉 Μια ανθεκτική πόλη:</a:t>
            </a:r>
          </a:p>
          <a:p>
            <a:pPr>
              <a:buFont typeface="Arial" panose="020B0604020202020204" pitchFamily="34" charset="0"/>
              <a:buChar char="•"/>
            </a:pPr>
            <a:r>
              <a:rPr lang="el-GR" dirty="0"/>
              <a:t>μπορεί να περάσει από </a:t>
            </a:r>
            <a:r>
              <a:rPr lang="el-GR" dirty="0" err="1"/>
              <a:t>collapse</a:t>
            </a:r>
            <a:r>
              <a:rPr lang="el-GR" dirty="0"/>
              <a:t> → </a:t>
            </a:r>
            <a:r>
              <a:rPr lang="el-GR" dirty="0" err="1"/>
              <a:t>recovery</a:t>
            </a:r>
            <a:r>
              <a:rPr lang="el-GR" dirty="0"/>
              <a:t> </a:t>
            </a:r>
          </a:p>
          <a:p>
            <a:pPr>
              <a:buFont typeface="Arial" panose="020B0604020202020204" pitchFamily="34" charset="0"/>
              <a:buChar char="•"/>
            </a:pPr>
            <a:r>
              <a:rPr lang="el-GR" dirty="0"/>
              <a:t>χωρίς να “διαλυθεί” πλήρως </a:t>
            </a:r>
          </a:p>
          <a:p>
            <a:r>
              <a:rPr lang="el-GR" b="1" dirty="0"/>
              <a:t>🔹 2. Αποφυγή υπερβολικής ακαμψίας (K </a:t>
            </a:r>
            <a:r>
              <a:rPr lang="el-GR" b="1" dirty="0" err="1"/>
              <a:t>phase</a:t>
            </a:r>
            <a:r>
              <a:rPr lang="el-GR" b="1" dirty="0"/>
              <a:t>)</a:t>
            </a:r>
          </a:p>
          <a:p>
            <a:r>
              <a:rPr lang="el-GR" dirty="0"/>
              <a:t>👉 Κρίσιμο σημείο:</a:t>
            </a:r>
          </a:p>
          <a:p>
            <a:pPr>
              <a:buFont typeface="Arial" panose="020B0604020202020204" pitchFamily="34" charset="0"/>
              <a:buChar char="•"/>
            </a:pPr>
            <a:r>
              <a:rPr lang="el-GR" dirty="0"/>
              <a:t>όσο πιο “κλειδωμένο” είναι το σύστημα </a:t>
            </a:r>
          </a:p>
          <a:p>
            <a:pPr>
              <a:buFont typeface="Arial" panose="020B0604020202020204" pitchFamily="34" charset="0"/>
              <a:buChar char="•"/>
            </a:pPr>
            <a:r>
              <a:rPr lang="el-GR" dirty="0"/>
              <a:t>τόσο πιο ευάλωτο γίνεται </a:t>
            </a:r>
          </a:p>
          <a:p>
            <a:r>
              <a:rPr lang="el-GR" dirty="0"/>
              <a:t>📌 Αυτό συνδέεται με το:</a:t>
            </a:r>
            <a:br>
              <a:rPr lang="el-GR" dirty="0"/>
            </a:br>
            <a:r>
              <a:rPr lang="el-GR" b="1" dirty="0"/>
              <a:t>efficiency </a:t>
            </a:r>
            <a:r>
              <a:rPr lang="el-GR" b="1" dirty="0" err="1"/>
              <a:t>vs</a:t>
            </a:r>
            <a:r>
              <a:rPr lang="el-GR" b="1" dirty="0"/>
              <a:t> resilience </a:t>
            </a:r>
            <a:r>
              <a:rPr lang="el-GR" b="1" dirty="0" err="1"/>
              <a:t>trade-off</a:t>
            </a:r>
            <a:endParaRPr lang="el-GR" dirty="0"/>
          </a:p>
          <a:p>
            <a:r>
              <a:rPr lang="el-GR" b="1" dirty="0"/>
              <a:t>🔹 3. Αξιοποίηση της κρίσης</a:t>
            </a:r>
          </a:p>
          <a:p>
            <a:r>
              <a:rPr lang="el-GR" dirty="0"/>
              <a:t>👉 Η ανθεκτικότητα σημαίνει:</a:t>
            </a:r>
          </a:p>
          <a:p>
            <a:pPr>
              <a:buFont typeface="Arial" panose="020B0604020202020204" pitchFamily="34" charset="0"/>
              <a:buChar char="•"/>
            </a:pPr>
            <a:r>
              <a:rPr lang="el-GR" dirty="0"/>
              <a:t>να χρησιμοποιείς την κρίση για μετασχηματισμό </a:t>
            </a:r>
          </a:p>
          <a:p>
            <a:r>
              <a:rPr lang="el-GR" b="1" dirty="0"/>
              <a:t>🏙️ ΠΑΡΑΔΕΙΓΜΑ ΣΕ ΠΟΛΕΙΣ</a:t>
            </a:r>
          </a:p>
          <a:p>
            <a:r>
              <a:rPr lang="el-GR" b="1" dirty="0"/>
              <a:t>🌡️ Κλιματική αλλαγή</a:t>
            </a:r>
          </a:p>
          <a:p>
            <a:pPr>
              <a:buFont typeface="Arial" panose="020B0604020202020204" pitchFamily="34" charset="0"/>
              <a:buChar char="•"/>
            </a:pPr>
            <a:r>
              <a:rPr lang="el-GR" dirty="0"/>
              <a:t>K: πόλη με παλιές υποδομές </a:t>
            </a:r>
          </a:p>
          <a:p>
            <a:pPr>
              <a:buFont typeface="Arial" panose="020B0604020202020204" pitchFamily="34" charset="0"/>
              <a:buChar char="•"/>
            </a:pPr>
            <a:r>
              <a:rPr lang="el-GR" dirty="0"/>
              <a:t>Ω: ακραίο καιρικό φαινόμενο </a:t>
            </a:r>
          </a:p>
          <a:p>
            <a:pPr>
              <a:buFont typeface="Arial" panose="020B0604020202020204" pitchFamily="34" charset="0"/>
              <a:buChar char="•"/>
            </a:pPr>
            <a:r>
              <a:rPr lang="el-GR" dirty="0"/>
              <a:t>α: επανασχεδιασμός (πράσινες υποδομές) </a:t>
            </a:r>
          </a:p>
          <a:p>
            <a:r>
              <a:rPr lang="el-GR" b="1" dirty="0"/>
              <a:t>🦠 COVID-19</a:t>
            </a:r>
          </a:p>
          <a:p>
            <a:pPr>
              <a:buFont typeface="Arial" panose="020B0604020202020204" pitchFamily="34" charset="0"/>
              <a:buChar char="•"/>
            </a:pPr>
            <a:r>
              <a:rPr lang="el-GR" dirty="0"/>
              <a:t>K: σταθερό σύστημα υγείας </a:t>
            </a:r>
          </a:p>
          <a:p>
            <a:pPr>
              <a:buFont typeface="Arial" panose="020B0604020202020204" pitchFamily="34" charset="0"/>
              <a:buChar char="•"/>
            </a:pPr>
            <a:r>
              <a:rPr lang="el-GR" dirty="0"/>
              <a:t>Ω: πανδημία </a:t>
            </a:r>
          </a:p>
          <a:p>
            <a:pPr>
              <a:buFont typeface="Arial" panose="020B0604020202020204" pitchFamily="34" charset="0"/>
              <a:buChar char="•"/>
            </a:pPr>
            <a:r>
              <a:rPr lang="el-GR" dirty="0"/>
              <a:t>α: </a:t>
            </a:r>
            <a:r>
              <a:rPr lang="el-GR" dirty="0" err="1"/>
              <a:t>ψηφιοποίηση</a:t>
            </a:r>
            <a:r>
              <a:rPr lang="el-GR" dirty="0"/>
              <a:t>, νέες πολιτικές </a:t>
            </a:r>
          </a:p>
          <a:p>
            <a:r>
              <a:rPr lang="el-GR" b="1" dirty="0"/>
              <a:t>⚠️ ΚΡΙΣΙΜΟ ΣΗΜΕΙΟ</a:t>
            </a:r>
          </a:p>
          <a:p>
            <a:r>
              <a:rPr lang="el-GR" dirty="0"/>
              <a:t>👉 Η μεγαλύτερη </a:t>
            </a:r>
            <a:r>
              <a:rPr lang="el-GR" dirty="0" err="1"/>
              <a:t>ευαλωτότητα</a:t>
            </a:r>
            <a:r>
              <a:rPr lang="el-GR" dirty="0"/>
              <a:t> εμφανίζεται στη φάση K</a:t>
            </a:r>
            <a:br>
              <a:rPr lang="el-GR" dirty="0"/>
            </a:br>
            <a:r>
              <a:rPr lang="el-GR" dirty="0"/>
              <a:t>(όταν όλα φαίνονται “σταθερά”)</a:t>
            </a:r>
          </a:p>
          <a:p>
            <a:r>
              <a:rPr lang="el-GR" b="1" dirty="0"/>
              <a:t>🎯 ΣΥΜΠΕΡΑΣΜΑ</a:t>
            </a:r>
          </a:p>
          <a:p>
            <a:r>
              <a:rPr lang="el-GR" dirty="0"/>
              <a:t>Το </a:t>
            </a:r>
            <a:r>
              <a:rPr lang="el-GR" dirty="0" err="1"/>
              <a:t>adaptive</a:t>
            </a:r>
            <a:r>
              <a:rPr lang="el-GR" dirty="0"/>
              <a:t> cycle μας δείχνει ότι:</a:t>
            </a:r>
          </a:p>
          <a:p>
            <a:pPr>
              <a:buFont typeface="Arial" panose="020B0604020202020204" pitchFamily="34" charset="0"/>
              <a:buChar char="•"/>
            </a:pPr>
            <a:r>
              <a:rPr lang="el-GR" dirty="0"/>
              <a:t>οι πόλεις είναι </a:t>
            </a:r>
            <a:r>
              <a:rPr lang="el-GR" b="1" dirty="0"/>
              <a:t>ζωντανά συστήματα</a:t>
            </a:r>
            <a:r>
              <a:rPr lang="el-GR" dirty="0"/>
              <a:t> </a:t>
            </a:r>
          </a:p>
          <a:p>
            <a:pPr>
              <a:buFont typeface="Arial" panose="020B0604020202020204" pitchFamily="34" charset="0"/>
              <a:buChar char="•"/>
            </a:pPr>
            <a:r>
              <a:rPr lang="el-GR" dirty="0"/>
              <a:t>η κρίση είναι </a:t>
            </a:r>
            <a:r>
              <a:rPr lang="el-GR" b="1" dirty="0"/>
              <a:t>αναπόφευκτη</a:t>
            </a:r>
            <a:r>
              <a:rPr lang="el-GR" dirty="0"/>
              <a:t> </a:t>
            </a:r>
          </a:p>
          <a:p>
            <a:pPr>
              <a:buFont typeface="Arial" panose="020B0604020202020204" pitchFamily="34" charset="0"/>
              <a:buChar char="•"/>
            </a:pPr>
            <a:r>
              <a:rPr lang="el-GR" dirty="0"/>
              <a:t>η ανθεκτικότητα είναι: </a:t>
            </a:r>
          </a:p>
          <a:p>
            <a:pPr marL="742950" lvl="1" indent="-285750">
              <a:buFont typeface="Arial" panose="020B0604020202020204" pitchFamily="34" charset="0"/>
              <a:buChar char="•"/>
            </a:pPr>
            <a:r>
              <a:rPr lang="el-GR" dirty="0"/>
              <a:t>η ικανότητα να περνάς τον κύκλο </a:t>
            </a:r>
          </a:p>
          <a:p>
            <a:pPr marL="742950" lvl="1" indent="-285750">
              <a:buFont typeface="Arial" panose="020B0604020202020204" pitchFamily="34" charset="0"/>
              <a:buChar char="•"/>
            </a:pPr>
            <a:r>
              <a:rPr lang="el-GR" dirty="0"/>
              <a:t>και να βγαίνεις πιο ισχυρός </a:t>
            </a:r>
          </a:p>
          <a:p>
            <a:r>
              <a:rPr lang="el-GR" dirty="0"/>
              <a:t>👉 </a:t>
            </a:r>
            <a:r>
              <a:rPr lang="el-GR" i="1" dirty="0"/>
              <a:t>“Η ανθεκτικότητα δεν είναι η αποφυγή της κατάρρευσης, αλλά η ικανότητα μετάβασης από την κατάρρευση σε μια νέα, λειτουργική τάξη.”</a:t>
            </a:r>
            <a:endParaRPr lang="el-GR" dirty="0"/>
          </a:p>
          <a:p>
            <a:endParaRPr lang="el-GR" dirty="0"/>
          </a:p>
        </p:txBody>
      </p:sp>
    </p:spTree>
    <p:extLst>
      <p:ext uri="{BB962C8B-B14F-4D97-AF65-F5344CB8AC3E}">
        <p14:creationId xmlns:p14="http://schemas.microsoft.com/office/powerpoint/2010/main" val="3966620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Θέση σημειώσεων 2"/>
          <p:cNvSpPr>
            <a:spLocks noGrp="1"/>
          </p:cNvSpPr>
          <p:nvPr>
            <p:ph type="body" idx="1"/>
          </p:nvPr>
        </p:nvSpPr>
        <p:spPr>
          <a:xfrm>
            <a:off x="514350" y="4400550"/>
            <a:ext cx="4114800" cy="3600450"/>
          </a:xfrm>
          <a:prstGeom prst="rect">
            <a:avLst/>
          </a:prstGeom>
        </p:spPr>
        <p:txBody>
          <a:bodyPr/>
          <a:lstStyle/>
          <a:p>
            <a:r>
              <a:rPr lang="el-GR" dirty="0"/>
              <a:t>Σύμφωνα με το </a:t>
            </a:r>
            <a:r>
              <a:rPr lang="en-US" dirty="0"/>
              <a:t>city resilience network (https://resilientcitiesnetwork.org/city-resilience-framework-2024-edition/)</a:t>
            </a:r>
            <a:r>
              <a:rPr lang="el-GR" dirty="0"/>
              <a:t> Το </a:t>
            </a:r>
            <a:r>
              <a:rPr lang="el-GR" b="1" dirty="0"/>
              <a:t>Urban (ή </a:t>
            </a:r>
            <a:r>
              <a:rPr lang="el-GR" b="1" dirty="0" err="1"/>
              <a:t>City</a:t>
            </a:r>
            <a:r>
              <a:rPr lang="el-GR" b="1" dirty="0"/>
              <a:t>) Resilience </a:t>
            </a:r>
            <a:r>
              <a:rPr lang="el-GR" b="1" dirty="0" err="1"/>
              <a:t>Framework</a:t>
            </a:r>
            <a:r>
              <a:rPr lang="el-GR" dirty="0"/>
              <a:t> είναι ένα θεωρητικό και πρακτικό πλαίσιο που βοηθά να κατανοήσουμε:</a:t>
            </a:r>
          </a:p>
          <a:p>
            <a:pPr>
              <a:buFont typeface="Arial" panose="020B0604020202020204" pitchFamily="34" charset="0"/>
              <a:buChar char="•"/>
            </a:pPr>
            <a:r>
              <a:rPr lang="el-GR" b="1" dirty="0"/>
              <a:t>από τι αποτελείται</a:t>
            </a:r>
            <a:r>
              <a:rPr lang="el-GR" dirty="0"/>
              <a:t> η ανθεκτικότητα μιας πόλης </a:t>
            </a:r>
          </a:p>
          <a:p>
            <a:pPr>
              <a:buFont typeface="Arial" panose="020B0604020202020204" pitchFamily="34" charset="0"/>
              <a:buChar char="•"/>
            </a:pPr>
            <a:r>
              <a:rPr lang="el-GR" b="1" dirty="0"/>
              <a:t>ποιοι τομείς πρέπει να αξιολογούνται</a:t>
            </a:r>
            <a:r>
              <a:rPr lang="el-GR" dirty="0"/>
              <a:t> </a:t>
            </a:r>
          </a:p>
          <a:p>
            <a:pPr>
              <a:buFont typeface="Arial" panose="020B0604020202020204" pitchFamily="34" charset="0"/>
              <a:buChar char="•"/>
            </a:pPr>
            <a:r>
              <a:rPr lang="el-GR" b="1" dirty="0"/>
              <a:t>πώς σχεδιάζονται πολιτικές ανθεκτικότητας</a:t>
            </a:r>
            <a:r>
              <a:rPr lang="el-GR" dirty="0"/>
              <a:t> </a:t>
            </a:r>
          </a:p>
          <a:p>
            <a:r>
              <a:rPr lang="el-GR" dirty="0"/>
              <a:t>Το πλαίσιο αυτό, και με βάση τη διεθνή βιβλιογραφία, συνήθως στηρίζεται σε 4 βασικές διαστάσεις και πολλαπλούς επιμέρους άξονες. </a:t>
            </a:r>
            <a:endParaRPr lang="en-US" dirty="0"/>
          </a:p>
          <a:p>
            <a:r>
              <a:rPr lang="el-GR" b="1" dirty="0"/>
              <a:t>Υγεία και Ευημερία</a:t>
            </a:r>
          </a:p>
          <a:p>
            <a:r>
              <a:rPr lang="el-GR" dirty="0"/>
              <a:t>Αυτός ο πυλώνας αφορά το κατά πόσο μια πόλη μπορεί να προστατεύσει την καθημερινή ζωή των κατοίκων της.</a:t>
            </a:r>
          </a:p>
          <a:p>
            <a:r>
              <a:rPr lang="el-GR" dirty="0"/>
              <a:t>Περιλαμβάνει:</a:t>
            </a:r>
          </a:p>
          <a:p>
            <a:r>
              <a:rPr lang="el-GR" b="1" dirty="0"/>
              <a:t>δημόσια υγεία </a:t>
            </a:r>
            <a:r>
              <a:rPr lang="el-GR" dirty="0"/>
              <a:t>Αυτό αφορά την ικανότητα της πόλης να προστατεύει τη σωματική και ψυχική υγεία των πολιτών.</a:t>
            </a:r>
            <a:r>
              <a:rPr lang="el-GR" b="1" dirty="0"/>
              <a:t> Παραδείγματα</a:t>
            </a:r>
          </a:p>
          <a:p>
            <a:pPr>
              <a:buFont typeface="Arial" panose="020B0604020202020204" pitchFamily="34" charset="0"/>
              <a:buChar char="•"/>
            </a:pPr>
            <a:r>
              <a:rPr lang="el-GR" dirty="0"/>
              <a:t>νοσοκομεία και κέντρα υγείας σε ετοιμότητα </a:t>
            </a:r>
          </a:p>
          <a:p>
            <a:pPr>
              <a:buFont typeface="Arial" panose="020B0604020202020204" pitchFamily="34" charset="0"/>
              <a:buChar char="•"/>
            </a:pPr>
            <a:r>
              <a:rPr lang="el-GR" dirty="0"/>
              <a:t>κινητές μονάδες υγείας </a:t>
            </a:r>
          </a:p>
          <a:p>
            <a:pPr>
              <a:buFont typeface="Arial" panose="020B0604020202020204" pitchFamily="34" charset="0"/>
              <a:buChar char="•"/>
            </a:pPr>
            <a:r>
              <a:rPr lang="el-GR" dirty="0" err="1"/>
              <a:t>heat</a:t>
            </a:r>
            <a:r>
              <a:rPr lang="el-GR" dirty="0"/>
              <a:t> </a:t>
            </a:r>
            <a:r>
              <a:rPr lang="el-GR" dirty="0" err="1"/>
              <a:t>action</a:t>
            </a:r>
            <a:r>
              <a:rPr lang="el-GR" dirty="0"/>
              <a:t> plans σε καύσωνες </a:t>
            </a:r>
          </a:p>
          <a:p>
            <a:pPr>
              <a:buFont typeface="Arial" panose="020B0604020202020204" pitchFamily="34" charset="0"/>
              <a:buChar char="•"/>
            </a:pPr>
            <a:r>
              <a:rPr lang="el-GR" dirty="0"/>
              <a:t>cooling centers για ηλικιωμένους </a:t>
            </a:r>
          </a:p>
          <a:p>
            <a:pPr>
              <a:buFont typeface="Arial" panose="020B0604020202020204" pitchFamily="34" charset="0"/>
              <a:buChar char="•"/>
            </a:pPr>
            <a:r>
              <a:rPr lang="el-GR" dirty="0"/>
              <a:t>εμβολιαστικά κέντρα στην πανδημία </a:t>
            </a:r>
          </a:p>
          <a:p>
            <a:pPr>
              <a:buFont typeface="Arial" panose="020B0604020202020204" pitchFamily="34" charset="0"/>
              <a:buChar char="•"/>
            </a:pPr>
            <a:r>
              <a:rPr lang="el-GR" dirty="0"/>
              <a:t>υπηρεσίες ψυχικής υγείας</a:t>
            </a:r>
          </a:p>
          <a:p>
            <a:pPr>
              <a:buFont typeface="Arial" panose="020B0604020202020204" pitchFamily="34" charset="0"/>
              <a:buChar char="•"/>
            </a:pPr>
            <a:r>
              <a:rPr lang="el-GR" b="1" dirty="0"/>
              <a:t>πρόσβαση σε υπηρεσίες </a:t>
            </a:r>
          </a:p>
          <a:p>
            <a:pPr>
              <a:buFont typeface="Arial" panose="020B0604020202020204" pitchFamily="34" charset="0"/>
              <a:buChar char="•"/>
            </a:pPr>
            <a:r>
              <a:rPr lang="el-GR" dirty="0"/>
              <a:t>Αφορά το κατά πόσο οι πολίτες μπορούν να εξυπηρετηθούν εύκολα στην καθημερινότητά τους.</a:t>
            </a:r>
          </a:p>
          <a:p>
            <a:pPr>
              <a:buFont typeface="Arial" panose="020B0604020202020204" pitchFamily="34" charset="0"/>
              <a:buChar char="•"/>
            </a:pPr>
            <a:r>
              <a:rPr lang="el-GR" dirty="0"/>
              <a:t>δημόσιες συγκοινωνίες σχολεία, νοσοκομεία δημοτικές υπηρεσίες ψηφιακές υπηρεσίες </a:t>
            </a:r>
            <a:r>
              <a:rPr lang="el-GR" dirty="0" err="1"/>
              <a:t>υπηρεσίες</a:t>
            </a:r>
            <a:r>
              <a:rPr lang="el-GR" dirty="0"/>
              <a:t> εξυπηρέτησης πολιτών</a:t>
            </a:r>
            <a:endParaRPr lang="el-GR" b="1" dirty="0"/>
          </a:p>
          <a:p>
            <a:pPr>
              <a:buFont typeface="Arial" panose="020B0604020202020204" pitchFamily="34" charset="0"/>
              <a:buChar char="•"/>
            </a:pPr>
            <a:r>
              <a:rPr lang="el-GR" b="1" dirty="0"/>
              <a:t>κοινωνική φροντίδα </a:t>
            </a:r>
          </a:p>
          <a:p>
            <a:pPr>
              <a:buFont typeface="Arial" panose="020B0604020202020204" pitchFamily="34" charset="0"/>
              <a:buChar char="•"/>
            </a:pPr>
            <a:r>
              <a:rPr lang="el-GR" dirty="0"/>
              <a:t>Αυτός ο άξονας αφορά την προστασία των πιο ευάλωτων ομάδων.</a:t>
            </a:r>
          </a:p>
          <a:p>
            <a:pPr>
              <a:buFont typeface="Arial" panose="020B0604020202020204" pitchFamily="34" charset="0"/>
              <a:buChar char="•"/>
            </a:pPr>
            <a:r>
              <a:rPr lang="el-GR" dirty="0"/>
              <a:t>Βοήθεια στο Σπίτι, κοινωνικά παντοπωλεία, συσσίτια, φροντίδα ηλικιωμένων, στήριξη ατόμων με αναπηρία και υποστήριξη αστέγων</a:t>
            </a:r>
            <a:endParaRPr lang="el-GR" b="1" dirty="0"/>
          </a:p>
          <a:p>
            <a:pPr>
              <a:buFont typeface="Arial" panose="020B0604020202020204" pitchFamily="34" charset="0"/>
              <a:buChar char="•"/>
            </a:pPr>
            <a:r>
              <a:rPr lang="el-GR" b="1" dirty="0"/>
              <a:t>ασφάλεια </a:t>
            </a:r>
          </a:p>
          <a:p>
            <a:r>
              <a:rPr lang="el-GR" dirty="0"/>
              <a:t>Η ασφάλεια εδώ δεν είναι μόνο αστυνόμευση.</a:t>
            </a:r>
          </a:p>
          <a:p>
            <a:r>
              <a:rPr lang="el-GR" dirty="0"/>
              <a:t>Αφορά τη γενικότερη αίσθηση προστασίας.</a:t>
            </a:r>
          </a:p>
          <a:p>
            <a:pPr>
              <a:buFont typeface="Arial" panose="020B0604020202020204" pitchFamily="34" charset="0"/>
              <a:buChar char="•"/>
            </a:pPr>
            <a:r>
              <a:rPr lang="el-GR" dirty="0"/>
              <a:t>πολιτική προστασία αντιπλημμυρικά έργα σχέδια εκκένωσης πυρασφάλεια οδική ασφάλεια ασφαλείς δημόσιοι χώροι</a:t>
            </a:r>
          </a:p>
          <a:p>
            <a:pPr>
              <a:buFont typeface="Arial" panose="020B0604020202020204" pitchFamily="34" charset="0"/>
              <a:buChar char="•"/>
            </a:pPr>
            <a:r>
              <a:rPr lang="el-GR" b="1" dirty="0"/>
              <a:t>ποιότητα ζωής </a:t>
            </a:r>
          </a:p>
          <a:p>
            <a:r>
              <a:rPr lang="el-GR" dirty="0"/>
              <a:t>Αυτός είναι ο πιο “ανθρωποκεντρικός” άξονας.</a:t>
            </a:r>
          </a:p>
          <a:p>
            <a:r>
              <a:rPr lang="el-GR" dirty="0"/>
              <a:t>Αφορά το πόσο καλά ζουν οι κάτοικοι καθημερινά.</a:t>
            </a:r>
          </a:p>
          <a:p>
            <a:pPr>
              <a:buFont typeface="Arial" panose="020B0604020202020204" pitchFamily="34" charset="0"/>
              <a:buChar char="•"/>
            </a:pPr>
            <a:r>
              <a:rPr lang="el-GR" dirty="0"/>
              <a:t>πράσινοι χώροι </a:t>
            </a:r>
          </a:p>
          <a:p>
            <a:pPr>
              <a:buFont typeface="Arial" panose="020B0604020202020204" pitchFamily="34" charset="0"/>
              <a:buChar char="•"/>
            </a:pPr>
            <a:r>
              <a:rPr lang="el-GR" dirty="0"/>
              <a:t>πάρκα </a:t>
            </a:r>
          </a:p>
          <a:p>
            <a:pPr>
              <a:buFont typeface="Arial" panose="020B0604020202020204" pitchFamily="34" charset="0"/>
              <a:buChar char="•"/>
            </a:pPr>
            <a:r>
              <a:rPr lang="el-GR" dirty="0"/>
              <a:t>καθαρός αέρας </a:t>
            </a:r>
          </a:p>
          <a:p>
            <a:pPr>
              <a:buFont typeface="Arial" panose="020B0604020202020204" pitchFamily="34" charset="0"/>
              <a:buChar char="•"/>
            </a:pPr>
            <a:r>
              <a:rPr lang="el-GR" dirty="0"/>
              <a:t>χαμηλή ηχορύπανση </a:t>
            </a:r>
          </a:p>
          <a:p>
            <a:pPr>
              <a:buFont typeface="Arial" panose="020B0604020202020204" pitchFamily="34" charset="0"/>
              <a:buChar char="•"/>
            </a:pPr>
            <a:r>
              <a:rPr lang="el-GR" dirty="0"/>
              <a:t>προσβασιμότητα </a:t>
            </a:r>
          </a:p>
          <a:p>
            <a:pPr>
              <a:buFont typeface="Arial" panose="020B0604020202020204" pitchFamily="34" charset="0"/>
              <a:buChar char="•"/>
            </a:pPr>
            <a:r>
              <a:rPr lang="el-GR" dirty="0"/>
              <a:t>δημόσιοι χώροι συνάντησης </a:t>
            </a:r>
          </a:p>
          <a:p>
            <a:pPr>
              <a:buFont typeface="Arial" panose="020B0604020202020204" pitchFamily="34" charset="0"/>
              <a:buChar char="•"/>
            </a:pPr>
            <a:r>
              <a:rPr lang="el-GR" dirty="0"/>
              <a:t>βιώσιμη κινητικότητα </a:t>
            </a:r>
          </a:p>
          <a:p>
            <a:pPr>
              <a:buFont typeface="Arial" panose="020B0604020202020204" pitchFamily="34" charset="0"/>
              <a:buChar char="•"/>
            </a:pPr>
            <a:endParaRPr lang="el-GR" dirty="0"/>
          </a:p>
          <a:p>
            <a:r>
              <a:rPr lang="el-GR" b="1" dirty="0"/>
              <a:t>🎯 Παράδειγμα</a:t>
            </a:r>
          </a:p>
          <a:p>
            <a:r>
              <a:rPr lang="el-GR" dirty="0"/>
              <a:t>Στην πανδημία COVID-19, αυτός ο πυλώνας σχετίζεται με:</a:t>
            </a:r>
          </a:p>
          <a:p>
            <a:pPr>
              <a:buFont typeface="Arial" panose="020B0604020202020204" pitchFamily="34" charset="0"/>
              <a:buChar char="•"/>
            </a:pPr>
            <a:r>
              <a:rPr lang="el-GR" dirty="0"/>
              <a:t>νοσοκομεία </a:t>
            </a:r>
          </a:p>
          <a:p>
            <a:pPr>
              <a:buFont typeface="Arial" panose="020B0604020202020204" pitchFamily="34" charset="0"/>
              <a:buChar char="•"/>
            </a:pPr>
            <a:r>
              <a:rPr lang="el-GR" dirty="0"/>
              <a:t>ΜΕΘ </a:t>
            </a:r>
          </a:p>
          <a:p>
            <a:pPr>
              <a:buFont typeface="Arial" panose="020B0604020202020204" pitchFamily="34" charset="0"/>
              <a:buChar char="•"/>
            </a:pPr>
            <a:r>
              <a:rPr lang="el-GR" dirty="0"/>
              <a:t>εμβολιαστικά κέντρα </a:t>
            </a:r>
          </a:p>
          <a:p>
            <a:pPr>
              <a:buFont typeface="Arial" panose="020B0604020202020204" pitchFamily="34" charset="0"/>
              <a:buChar char="•"/>
            </a:pPr>
            <a:r>
              <a:rPr lang="el-GR" dirty="0"/>
              <a:t>κοινωνικές υπηρεσίες </a:t>
            </a:r>
          </a:p>
          <a:p>
            <a:r>
              <a:rPr lang="el-GR" dirty="0"/>
              <a:t>👉 Δηλαδή:</a:t>
            </a:r>
            <a:br>
              <a:rPr lang="el-GR" dirty="0"/>
            </a:br>
            <a:r>
              <a:rPr lang="el-GR" b="1" dirty="0"/>
              <a:t>πόσο γρήγορα μπορεί η πόλη να προστατεύσει τον πληθυσμό της</a:t>
            </a:r>
            <a:endParaRPr lang="el-GR" dirty="0"/>
          </a:p>
          <a:p>
            <a:endParaRPr lang="el-GR" dirty="0"/>
          </a:p>
          <a:p>
            <a:r>
              <a:rPr lang="el-GR" b="1" dirty="0"/>
              <a:t>Οικονομία και Κοινωνία</a:t>
            </a:r>
          </a:p>
          <a:p>
            <a:r>
              <a:rPr lang="el-GR" dirty="0"/>
              <a:t>Αφορά το κατά πόσο η πόλη διαθέτει μια </a:t>
            </a:r>
            <a:r>
              <a:rPr lang="el-GR" b="1" dirty="0"/>
              <a:t>ανθεκτική οικονομική βάση</a:t>
            </a:r>
            <a:r>
              <a:rPr lang="el-GR" dirty="0"/>
              <a:t> που δεν καταρρέει εύκολα σε κρίσεις.</a:t>
            </a:r>
          </a:p>
          <a:p>
            <a:pPr>
              <a:buFont typeface="Arial" panose="020B0604020202020204" pitchFamily="34" charset="0"/>
              <a:buChar char="•"/>
            </a:pPr>
            <a:r>
              <a:rPr lang="el-GR" b="1" dirty="0"/>
              <a:t>οικονομική σταθερότητα </a:t>
            </a:r>
          </a:p>
          <a:p>
            <a:pPr>
              <a:buFont typeface="Arial" panose="020B0604020202020204" pitchFamily="34" charset="0"/>
              <a:buChar char="•"/>
            </a:pPr>
            <a:r>
              <a:rPr lang="el-GR" dirty="0"/>
              <a:t>Εδώ εξετάζουμε: διαφοροποιημένη τοπική οικονομία </a:t>
            </a:r>
          </a:p>
          <a:p>
            <a:pPr>
              <a:buFont typeface="Arial" panose="020B0604020202020204" pitchFamily="34" charset="0"/>
              <a:buChar char="•"/>
            </a:pPr>
            <a:r>
              <a:rPr lang="el-GR" dirty="0"/>
              <a:t>όχι εξάρτηση από έναν μόνο κλάδο </a:t>
            </a:r>
          </a:p>
          <a:p>
            <a:pPr>
              <a:buFont typeface="Arial" panose="020B0604020202020204" pitchFamily="34" charset="0"/>
              <a:buChar char="•"/>
            </a:pPr>
            <a:r>
              <a:rPr lang="el-GR" dirty="0"/>
              <a:t>πρόσβαση σε χρηματοδότηση </a:t>
            </a:r>
          </a:p>
          <a:p>
            <a:pPr>
              <a:buFont typeface="Arial" panose="020B0604020202020204" pitchFamily="34" charset="0"/>
              <a:buChar char="•"/>
            </a:pPr>
            <a:r>
              <a:rPr lang="el-GR" dirty="0"/>
              <a:t>στήριξη μικρομεσαίων επιχειρήσεων </a:t>
            </a:r>
          </a:p>
          <a:p>
            <a:pPr>
              <a:buFont typeface="Arial" panose="020B0604020202020204" pitchFamily="34" charset="0"/>
              <a:buChar char="•"/>
            </a:pPr>
            <a:r>
              <a:rPr lang="el-GR" dirty="0"/>
              <a:t>σταθερά δημοτικά έσοδα </a:t>
            </a:r>
          </a:p>
          <a:p>
            <a:pPr>
              <a:buFont typeface="Arial" panose="020B0604020202020204" pitchFamily="34" charset="0"/>
              <a:buChar char="•"/>
            </a:pPr>
            <a:endParaRPr lang="el-GR" dirty="0"/>
          </a:p>
          <a:p>
            <a:pPr>
              <a:buFont typeface="Arial" panose="020B0604020202020204" pitchFamily="34" charset="0"/>
              <a:buChar char="•"/>
            </a:pPr>
            <a:r>
              <a:rPr lang="el-GR" b="1" dirty="0"/>
              <a:t>απασχόληση </a:t>
            </a:r>
          </a:p>
          <a:p>
            <a:r>
              <a:rPr lang="el-GR" dirty="0"/>
              <a:t>Η απασχόληση είναι κεντρικός δείκτης κοινωνικοοικονομικής ανθεκτικότητας.</a:t>
            </a:r>
          </a:p>
          <a:p>
            <a:r>
              <a:rPr lang="el-GR" dirty="0"/>
              <a:t>Μια πόλη θεωρείται πιο ανθεκτική όταν μπορεί να:</a:t>
            </a:r>
          </a:p>
          <a:p>
            <a:pPr>
              <a:buFont typeface="Arial" panose="020B0604020202020204" pitchFamily="34" charset="0"/>
              <a:buChar char="•"/>
            </a:pPr>
            <a:r>
              <a:rPr lang="el-GR" dirty="0"/>
              <a:t>διατηρεί θέσεις εργασίας </a:t>
            </a:r>
          </a:p>
          <a:p>
            <a:pPr>
              <a:buFont typeface="Arial" panose="020B0604020202020204" pitchFamily="34" charset="0"/>
              <a:buChar char="•"/>
            </a:pPr>
            <a:r>
              <a:rPr lang="el-GR" dirty="0"/>
              <a:t>δημιουργεί νέες δεξιότητες </a:t>
            </a:r>
          </a:p>
          <a:p>
            <a:pPr>
              <a:buFont typeface="Arial" panose="020B0604020202020204" pitchFamily="34" charset="0"/>
              <a:buChar char="•"/>
            </a:pPr>
            <a:r>
              <a:rPr lang="el-GR" dirty="0"/>
              <a:t>μειώνει την ανεργία μετά από κρίση</a:t>
            </a:r>
          </a:p>
          <a:p>
            <a:pPr>
              <a:buFont typeface="Arial" panose="020B0604020202020204" pitchFamily="34" charset="0"/>
              <a:buChar char="•"/>
            </a:pPr>
            <a:r>
              <a:rPr lang="el-GR" dirty="0"/>
              <a:t>προγράμματα </a:t>
            </a:r>
            <a:r>
              <a:rPr lang="el-GR" dirty="0" err="1"/>
              <a:t>reskilling</a:t>
            </a:r>
            <a:r>
              <a:rPr lang="el-GR" dirty="0"/>
              <a:t> / </a:t>
            </a:r>
            <a:r>
              <a:rPr lang="el-GR" dirty="0" err="1"/>
              <a:t>upskilling</a:t>
            </a:r>
            <a:r>
              <a:rPr lang="el-GR" dirty="0"/>
              <a:t>  (</a:t>
            </a:r>
            <a:r>
              <a:rPr lang="el-GR" dirty="0" err="1"/>
              <a:t>επανακατάρτισης</a:t>
            </a:r>
            <a:r>
              <a:rPr lang="el-GR" dirty="0"/>
              <a:t> και αναβάθμισης των δεξιοτήτων σε τομείς αιχμής)</a:t>
            </a:r>
          </a:p>
          <a:p>
            <a:pPr>
              <a:buFont typeface="Arial" panose="020B0604020202020204" pitchFamily="34" charset="0"/>
              <a:buChar char="•"/>
            </a:pPr>
            <a:r>
              <a:rPr lang="el-GR" dirty="0"/>
              <a:t>στήριξη νεανικής επιχειρηματικότητας </a:t>
            </a:r>
          </a:p>
          <a:p>
            <a:pPr>
              <a:buFont typeface="Arial" panose="020B0604020202020204" pitchFamily="34" charset="0"/>
              <a:buChar char="•"/>
            </a:pPr>
            <a:r>
              <a:rPr lang="el-GR" dirty="0"/>
              <a:t>πράσινες θέσεις εργασίας </a:t>
            </a:r>
          </a:p>
          <a:p>
            <a:pPr>
              <a:buFont typeface="Arial" panose="020B0604020202020204" pitchFamily="34" charset="0"/>
              <a:buChar char="•"/>
            </a:pPr>
            <a:r>
              <a:rPr lang="el-GR" dirty="0"/>
              <a:t>ψηφιακή οικονομία </a:t>
            </a:r>
          </a:p>
          <a:p>
            <a:pPr>
              <a:buFont typeface="Arial" panose="020B0604020202020204" pitchFamily="34" charset="0"/>
              <a:buChar char="•"/>
            </a:pPr>
            <a:r>
              <a:rPr lang="el-GR" dirty="0"/>
              <a:t>Κατά συνέπεια μπορούμε να πούμε ότι</a:t>
            </a:r>
          </a:p>
          <a:p>
            <a:pPr>
              <a:buFont typeface="Arial" panose="020B0604020202020204" pitchFamily="34" charset="0"/>
              <a:buChar char="•"/>
            </a:pPr>
            <a:r>
              <a:rPr lang="el-GR" dirty="0"/>
              <a:t>«Η απασχόληση λειτουργεί ως κοινωνικό δίχτυ προστασίας σε περιόδους κρίσης.»</a:t>
            </a:r>
            <a:endParaRPr lang="el-GR" b="1" dirty="0"/>
          </a:p>
          <a:p>
            <a:pPr>
              <a:buFont typeface="Arial" panose="020B0604020202020204" pitchFamily="34" charset="0"/>
              <a:buChar char="•"/>
            </a:pPr>
            <a:r>
              <a:rPr lang="el-GR" b="1" dirty="0"/>
              <a:t>κοινωνική συνοχή </a:t>
            </a:r>
          </a:p>
          <a:p>
            <a:r>
              <a:rPr lang="el-GR" dirty="0"/>
              <a:t>Αυτός είναι από τους πιο σημαντικούς άξονες.</a:t>
            </a:r>
          </a:p>
          <a:p>
            <a:r>
              <a:rPr lang="el-GR" dirty="0"/>
              <a:t>Αφορά το πόσο ενωμένη και συνεργατική είναι η κοινωνία της πόλης.</a:t>
            </a:r>
          </a:p>
          <a:p>
            <a:r>
              <a:rPr lang="el-GR" b="1" dirty="0"/>
              <a:t>Παραδείγματα</a:t>
            </a:r>
          </a:p>
          <a:p>
            <a:pPr>
              <a:buFont typeface="Arial" panose="020B0604020202020204" pitchFamily="34" charset="0"/>
              <a:buChar char="•"/>
            </a:pPr>
            <a:r>
              <a:rPr lang="el-GR" dirty="0"/>
              <a:t>ισχυρές γειτονιές </a:t>
            </a:r>
          </a:p>
          <a:p>
            <a:pPr>
              <a:buFont typeface="Arial" panose="020B0604020202020204" pitchFamily="34" charset="0"/>
              <a:buChar char="•"/>
            </a:pPr>
            <a:r>
              <a:rPr lang="el-GR" dirty="0"/>
              <a:t>δίκτυα αλληλεγγύης </a:t>
            </a:r>
          </a:p>
          <a:p>
            <a:pPr>
              <a:buFont typeface="Arial" panose="020B0604020202020204" pitchFamily="34" charset="0"/>
              <a:buChar char="•"/>
            </a:pPr>
            <a:r>
              <a:rPr lang="el-GR" dirty="0"/>
              <a:t>εθελοντισμός </a:t>
            </a:r>
          </a:p>
          <a:p>
            <a:pPr>
              <a:buFont typeface="Arial" panose="020B0604020202020204" pitchFamily="34" charset="0"/>
              <a:buChar char="•"/>
            </a:pPr>
            <a:r>
              <a:rPr lang="el-GR" dirty="0"/>
              <a:t>εμπιστοσύνη στους θεσμούς </a:t>
            </a:r>
          </a:p>
          <a:p>
            <a:pPr>
              <a:buFont typeface="Arial" panose="020B0604020202020204" pitchFamily="34" charset="0"/>
              <a:buChar char="•"/>
            </a:pPr>
            <a:r>
              <a:rPr lang="el-GR" dirty="0"/>
              <a:t>συμμετοχή πολιτών</a:t>
            </a:r>
          </a:p>
          <a:p>
            <a:pPr>
              <a:buFont typeface="Arial" panose="020B0604020202020204" pitchFamily="34" charset="0"/>
              <a:buChar char="•"/>
            </a:pPr>
            <a:endParaRPr lang="el-GR" b="1" dirty="0"/>
          </a:p>
          <a:p>
            <a:pPr>
              <a:buFont typeface="Arial" panose="020B0604020202020204" pitchFamily="34" charset="0"/>
              <a:buChar char="•"/>
            </a:pPr>
            <a:r>
              <a:rPr lang="el-GR" b="1" dirty="0"/>
              <a:t>μείωση ανισοτήτων </a:t>
            </a:r>
          </a:p>
          <a:p>
            <a:r>
              <a:rPr lang="el-GR" dirty="0"/>
              <a:t>Αυτός ο άξονας είναι εξαιρετικά σημαντικός γιατί οι κρίσεις πλήττουν πρώτα τις πιο ευάλωτες ομάδες.</a:t>
            </a:r>
          </a:p>
          <a:p>
            <a:r>
              <a:rPr lang="el-GR" b="1" dirty="0"/>
              <a:t>🎯 Παράδειγμα</a:t>
            </a:r>
          </a:p>
          <a:p>
            <a:r>
              <a:rPr lang="el-GR" dirty="0"/>
              <a:t>Μετά τον COVID:</a:t>
            </a:r>
          </a:p>
          <a:p>
            <a:pPr>
              <a:buFont typeface="Arial" panose="020B0604020202020204" pitchFamily="34" charset="0"/>
              <a:buChar char="•"/>
            </a:pPr>
            <a:r>
              <a:rPr lang="el-GR" dirty="0"/>
              <a:t>απώλεια θέσεων εργασίας </a:t>
            </a:r>
          </a:p>
          <a:p>
            <a:pPr>
              <a:buFont typeface="Arial" panose="020B0604020202020204" pitchFamily="34" charset="0"/>
              <a:buChar char="•"/>
            </a:pPr>
            <a:r>
              <a:rPr lang="el-GR" dirty="0"/>
              <a:t>κλείσιμο επιχειρήσεων </a:t>
            </a:r>
          </a:p>
          <a:p>
            <a:pPr>
              <a:buFont typeface="Arial" panose="020B0604020202020204" pitchFamily="34" charset="0"/>
              <a:buChar char="•"/>
            </a:pPr>
            <a:r>
              <a:rPr lang="el-GR" dirty="0"/>
              <a:t>αύξηση κοινωνικού αποκλεισμού </a:t>
            </a:r>
          </a:p>
          <a:p>
            <a:r>
              <a:rPr lang="el-GR" dirty="0"/>
              <a:t>👉 Μια ανθεκτική πόλη διαθέτει μηχανισμούς στήριξης.</a:t>
            </a:r>
            <a:endParaRPr lang="en-US" dirty="0"/>
          </a:p>
          <a:p>
            <a:endParaRPr lang="el-GR" dirty="0"/>
          </a:p>
          <a:p>
            <a:r>
              <a:rPr lang="el-GR" b="1" dirty="0"/>
              <a:t>Υποδομές και Περιβάλλον</a:t>
            </a:r>
          </a:p>
          <a:p>
            <a:r>
              <a:rPr lang="el-GR" dirty="0"/>
              <a:t>Αυτός είναι ο πιο “κλασικός” πυλώνας της αστικής ανθεκτικότητας.</a:t>
            </a:r>
          </a:p>
          <a:p>
            <a:r>
              <a:rPr lang="el-GR" dirty="0"/>
              <a:t>Αφορά την ικανότητα του συστήματος μεταφορών να παραμένει λειτουργικό.</a:t>
            </a:r>
          </a:p>
          <a:p>
            <a:r>
              <a:rPr lang="el-GR" u="sng" dirty="0"/>
              <a:t>Περιλαμβάνει:</a:t>
            </a:r>
          </a:p>
          <a:p>
            <a:r>
              <a:rPr lang="el-GR" dirty="0"/>
              <a:t>Μεταφορές</a:t>
            </a:r>
          </a:p>
          <a:p>
            <a:r>
              <a:rPr lang="el-GR" dirty="0"/>
              <a:t> </a:t>
            </a:r>
            <a:r>
              <a:rPr lang="el-GR" b="1" dirty="0"/>
              <a:t>Παραδείγματα</a:t>
            </a:r>
          </a:p>
          <a:p>
            <a:pPr>
              <a:buFont typeface="Arial" panose="020B0604020202020204" pitchFamily="34" charset="0"/>
              <a:buChar char="•"/>
            </a:pPr>
            <a:r>
              <a:rPr lang="el-GR" dirty="0"/>
              <a:t>μετρό </a:t>
            </a:r>
          </a:p>
          <a:p>
            <a:pPr>
              <a:buFont typeface="Arial" panose="020B0604020202020204" pitchFamily="34" charset="0"/>
              <a:buChar char="•"/>
            </a:pPr>
            <a:r>
              <a:rPr lang="el-GR" dirty="0"/>
              <a:t>λεωφορεία </a:t>
            </a:r>
          </a:p>
          <a:p>
            <a:pPr>
              <a:buFont typeface="Arial" panose="020B0604020202020204" pitchFamily="34" charset="0"/>
              <a:buChar char="•"/>
            </a:pPr>
            <a:r>
              <a:rPr lang="el-GR" dirty="0"/>
              <a:t>τραμ </a:t>
            </a:r>
          </a:p>
          <a:p>
            <a:pPr>
              <a:buFont typeface="Arial" panose="020B0604020202020204" pitchFamily="34" charset="0"/>
              <a:buChar char="•"/>
            </a:pPr>
            <a:r>
              <a:rPr lang="el-GR" dirty="0"/>
              <a:t>οδικό δίκτυο </a:t>
            </a:r>
          </a:p>
          <a:p>
            <a:pPr>
              <a:buFont typeface="Arial" panose="020B0604020202020204" pitchFamily="34" charset="0"/>
              <a:buChar char="•"/>
            </a:pPr>
            <a:r>
              <a:rPr lang="el-GR" dirty="0" err="1"/>
              <a:t>ποδηλατόδρομοι</a:t>
            </a:r>
            <a:r>
              <a:rPr lang="el-GR" dirty="0"/>
              <a:t> </a:t>
            </a:r>
          </a:p>
          <a:p>
            <a:pPr>
              <a:buFont typeface="Arial" panose="020B0604020202020204" pitchFamily="34" charset="0"/>
              <a:buChar char="•"/>
            </a:pPr>
            <a:r>
              <a:rPr lang="el-GR" dirty="0"/>
              <a:t>πεζοδρομήσεις</a:t>
            </a:r>
          </a:p>
          <a:p>
            <a:r>
              <a:rPr lang="el-GR" dirty="0"/>
              <a:t>Σε έντονες βροχοπτώσεις, μια ανθεκτική πόλη πρέπει να εξασφαλίζει ότι:</a:t>
            </a:r>
          </a:p>
          <a:p>
            <a:pPr>
              <a:buFont typeface="Arial" panose="020B0604020202020204" pitchFamily="34" charset="0"/>
              <a:buChar char="•"/>
            </a:pPr>
            <a:r>
              <a:rPr lang="el-GR" dirty="0"/>
              <a:t>οι δρόμοι δεν πλημμυρίζουν </a:t>
            </a:r>
          </a:p>
          <a:p>
            <a:pPr>
              <a:buFont typeface="Arial" panose="020B0604020202020204" pitchFamily="34" charset="0"/>
              <a:buChar char="•"/>
            </a:pPr>
            <a:r>
              <a:rPr lang="el-GR" dirty="0"/>
              <a:t>οι σταθμοί μετρό προστατεύονται </a:t>
            </a:r>
          </a:p>
          <a:p>
            <a:pPr>
              <a:buFont typeface="Arial" panose="020B0604020202020204" pitchFamily="34" charset="0"/>
              <a:buChar char="•"/>
            </a:pPr>
            <a:r>
              <a:rPr lang="el-GR" dirty="0"/>
              <a:t>υπάρχουν εναλλακτικές διαδρομές</a:t>
            </a:r>
          </a:p>
          <a:p>
            <a:pPr>
              <a:buFont typeface="Arial" panose="020B0604020202020204" pitchFamily="34" charset="0"/>
              <a:buChar char="•"/>
            </a:pPr>
            <a:endParaRPr lang="el-GR" dirty="0"/>
          </a:p>
          <a:p>
            <a:pPr>
              <a:buFont typeface="Arial" panose="020B0604020202020204" pitchFamily="34" charset="0"/>
              <a:buChar char="•"/>
            </a:pPr>
            <a:r>
              <a:rPr lang="el-GR" b="1" dirty="0"/>
              <a:t>ενέργεια </a:t>
            </a:r>
          </a:p>
          <a:p>
            <a:pPr>
              <a:buFont typeface="Arial" panose="020B0604020202020204" pitchFamily="34" charset="0"/>
              <a:buChar char="•"/>
            </a:pPr>
            <a:r>
              <a:rPr lang="el-GR" dirty="0"/>
              <a:t>Η ενέργεια είναι κρίσιμη για τη λειτουργία της πόλης.</a:t>
            </a:r>
          </a:p>
          <a:p>
            <a:r>
              <a:rPr lang="el-GR" b="1" dirty="0"/>
              <a:t>Παραδείγματα</a:t>
            </a:r>
          </a:p>
          <a:p>
            <a:pPr>
              <a:buFont typeface="Arial" panose="020B0604020202020204" pitchFamily="34" charset="0"/>
              <a:buChar char="•"/>
            </a:pPr>
            <a:r>
              <a:rPr lang="el-GR" dirty="0"/>
              <a:t>ηλεκτρικό δίκτυο </a:t>
            </a:r>
          </a:p>
          <a:p>
            <a:pPr>
              <a:buFont typeface="Arial" panose="020B0604020202020204" pitchFamily="34" charset="0"/>
              <a:buChar char="•"/>
            </a:pPr>
            <a:r>
              <a:rPr lang="el-GR" dirty="0"/>
              <a:t>δημόσιος φωτισμός </a:t>
            </a:r>
          </a:p>
          <a:p>
            <a:pPr>
              <a:buFont typeface="Arial" panose="020B0604020202020204" pitchFamily="34" charset="0"/>
              <a:buChar char="•"/>
            </a:pPr>
            <a:r>
              <a:rPr lang="el-GR" dirty="0"/>
              <a:t>κτίρια </a:t>
            </a:r>
          </a:p>
          <a:p>
            <a:pPr>
              <a:buFont typeface="Arial" panose="020B0604020202020204" pitchFamily="34" charset="0"/>
              <a:buChar char="•"/>
            </a:pPr>
            <a:r>
              <a:rPr lang="el-GR" dirty="0"/>
              <a:t>νοσοκομεία </a:t>
            </a:r>
          </a:p>
          <a:p>
            <a:pPr>
              <a:buFont typeface="Arial" panose="020B0604020202020204" pitchFamily="34" charset="0"/>
              <a:buChar char="•"/>
            </a:pPr>
            <a:r>
              <a:rPr lang="el-GR" dirty="0"/>
              <a:t>κλιματισμός / θέρμανση</a:t>
            </a:r>
          </a:p>
          <a:p>
            <a:r>
              <a:rPr lang="el-GR" dirty="0"/>
              <a:t>Σε περίοδο καύσωνα, η ζήτηση ρεύματος αυξάνεται λόγω κλιματιστικών.</a:t>
            </a:r>
          </a:p>
          <a:p>
            <a:r>
              <a:rPr lang="el-GR" dirty="0"/>
              <a:t>Μια ανθεκτική πόλη πρέπει να έχει:</a:t>
            </a:r>
          </a:p>
          <a:p>
            <a:pPr>
              <a:buFont typeface="Arial" panose="020B0604020202020204" pitchFamily="34" charset="0"/>
              <a:buChar char="•"/>
            </a:pPr>
            <a:r>
              <a:rPr lang="el-GR" dirty="0"/>
              <a:t>σταθερό δίκτυο </a:t>
            </a:r>
          </a:p>
          <a:p>
            <a:pPr>
              <a:buFont typeface="Arial" panose="020B0604020202020204" pitchFamily="34" charset="0"/>
              <a:buChar char="•"/>
            </a:pPr>
            <a:r>
              <a:rPr lang="el-GR" dirty="0"/>
              <a:t>εφεδρική τροφοδοσία </a:t>
            </a:r>
          </a:p>
          <a:p>
            <a:pPr>
              <a:buFont typeface="Arial" panose="020B0604020202020204" pitchFamily="34" charset="0"/>
              <a:buChar char="•"/>
            </a:pPr>
            <a:r>
              <a:rPr lang="el-GR" dirty="0"/>
              <a:t>αποκεντρωμένες πηγές ενέργειας (ανανεώσιμες πηγές ενέργειας)</a:t>
            </a:r>
          </a:p>
          <a:p>
            <a:pPr>
              <a:buFont typeface="Arial" panose="020B0604020202020204" pitchFamily="34" charset="0"/>
              <a:buChar char="•"/>
            </a:pPr>
            <a:r>
              <a:rPr lang="el-GR" dirty="0"/>
              <a:t>Π.χ. Η </a:t>
            </a:r>
            <a:r>
              <a:rPr lang="el-GR" dirty="0" err="1"/>
              <a:t>Copenhagen</a:t>
            </a:r>
            <a:r>
              <a:rPr lang="el-GR" dirty="0"/>
              <a:t> επενδύει σε ανανεώσιμες πηγές και smart </a:t>
            </a:r>
            <a:r>
              <a:rPr lang="el-GR" dirty="0" err="1"/>
              <a:t>grids</a:t>
            </a:r>
            <a:r>
              <a:rPr lang="el-GR" dirty="0"/>
              <a:t> </a:t>
            </a:r>
            <a:r>
              <a:rPr lang="el-GR" b="0" i="0" dirty="0">
                <a:solidFill>
                  <a:srgbClr val="0A0A0A"/>
                </a:solidFill>
                <a:effectLst/>
                <a:latin typeface="Google Sans"/>
              </a:rPr>
              <a:t>(έξυπνα δίκτυα) </a:t>
            </a:r>
            <a:r>
              <a:rPr lang="el-GR" dirty="0"/>
              <a:t>είναι εκσυγχρονισμένα ηλεκτρικά δίκτυα που χρησιμοποιούν ψηφιακές τεχνολογίες, αισθητήρες και αμφίδρομη επικοινωνία</a:t>
            </a:r>
            <a:r>
              <a:rPr lang="el-GR" b="0" i="0" dirty="0">
                <a:solidFill>
                  <a:srgbClr val="0A0A0A"/>
                </a:solidFill>
                <a:effectLst/>
                <a:latin typeface="Google Sans"/>
              </a:rPr>
              <a:t> για την παρακολούθηση και διαχείριση της παραγωγής, διανομής και κατανάλωσης ενέργειας σε πραγματικό χρόνο. </a:t>
            </a:r>
            <a:endParaRPr lang="el-GR" b="1" dirty="0"/>
          </a:p>
          <a:p>
            <a:pPr>
              <a:buFont typeface="Arial" panose="020B0604020202020204" pitchFamily="34" charset="0"/>
              <a:buChar char="•"/>
            </a:pPr>
            <a:r>
              <a:rPr lang="el-GR" b="1" dirty="0"/>
              <a:t>ύδρευση </a:t>
            </a:r>
          </a:p>
          <a:p>
            <a:r>
              <a:rPr lang="el-GR" dirty="0"/>
              <a:t>Αφορά τη συνεχή παροχή ασφαλούς νερού.</a:t>
            </a:r>
          </a:p>
          <a:p>
            <a:r>
              <a:rPr lang="el-GR" b="1" dirty="0"/>
              <a:t>🔹 Παραδείγματα</a:t>
            </a:r>
          </a:p>
          <a:p>
            <a:pPr>
              <a:buFont typeface="Arial" panose="020B0604020202020204" pitchFamily="34" charset="0"/>
              <a:buChar char="•"/>
            </a:pPr>
            <a:r>
              <a:rPr lang="el-GR" dirty="0"/>
              <a:t>δίκτυο ύδρευσης </a:t>
            </a:r>
          </a:p>
          <a:p>
            <a:pPr>
              <a:buFont typeface="Arial" panose="020B0604020202020204" pitchFamily="34" charset="0"/>
              <a:buChar char="•"/>
            </a:pPr>
            <a:r>
              <a:rPr lang="el-GR" dirty="0"/>
              <a:t>ταμιευτήρες </a:t>
            </a:r>
          </a:p>
          <a:p>
            <a:pPr>
              <a:buFont typeface="Arial" panose="020B0604020202020204" pitchFamily="34" charset="0"/>
              <a:buChar char="•"/>
            </a:pPr>
            <a:r>
              <a:rPr lang="el-GR" dirty="0"/>
              <a:t>δεξαμενές </a:t>
            </a:r>
          </a:p>
          <a:p>
            <a:pPr>
              <a:buFont typeface="Arial" panose="020B0604020202020204" pitchFamily="34" charset="0"/>
              <a:buChar char="•"/>
            </a:pPr>
            <a:r>
              <a:rPr lang="el-GR" dirty="0"/>
              <a:t>επαναχρησιμοποίηση νερού</a:t>
            </a:r>
          </a:p>
          <a:p>
            <a:r>
              <a:rPr lang="el-GR" b="1" dirty="0"/>
              <a:t>Παράδειγμα ξηρασίας</a:t>
            </a:r>
          </a:p>
          <a:p>
            <a:r>
              <a:rPr lang="el-GR" dirty="0"/>
              <a:t>Σε περιόδους λειψυδρίας, η πόλη πρέπει να μπορεί να διαχειριστεί:</a:t>
            </a:r>
          </a:p>
          <a:p>
            <a:pPr>
              <a:buFont typeface="Arial" panose="020B0604020202020204" pitchFamily="34" charset="0"/>
              <a:buChar char="•"/>
            </a:pPr>
            <a:r>
              <a:rPr lang="el-GR" dirty="0"/>
              <a:t>μειωμένα αποθέματα </a:t>
            </a:r>
          </a:p>
          <a:p>
            <a:pPr>
              <a:buFont typeface="Arial" panose="020B0604020202020204" pitchFamily="34" charset="0"/>
              <a:buChar char="•"/>
            </a:pPr>
            <a:r>
              <a:rPr lang="el-GR" dirty="0"/>
              <a:t>αυξημένη κατανάλωση </a:t>
            </a:r>
          </a:p>
          <a:p>
            <a:r>
              <a:rPr lang="el-GR" dirty="0"/>
              <a:t>Η ανθεκτικότητα εδώ σημαίνει εξοικονόμηση και εναλλακτικές πηγές</a:t>
            </a:r>
          </a:p>
          <a:p>
            <a:pPr>
              <a:buFont typeface="Arial" panose="020B0604020202020204" pitchFamily="34" charset="0"/>
              <a:buChar char="•"/>
            </a:pPr>
            <a:endParaRPr lang="el-GR" b="1" dirty="0"/>
          </a:p>
          <a:p>
            <a:pPr>
              <a:buFont typeface="Arial" panose="020B0604020202020204" pitchFamily="34" charset="0"/>
              <a:buChar char="•"/>
            </a:pPr>
            <a:r>
              <a:rPr lang="el-GR" b="1" dirty="0"/>
              <a:t>αποχέτευση </a:t>
            </a:r>
          </a:p>
          <a:p>
            <a:r>
              <a:rPr lang="el-GR" dirty="0"/>
              <a:t>Αυτό είναι πολύ κρίσιμο για πλημμύρες και δημόσια υγεία.</a:t>
            </a:r>
          </a:p>
          <a:p>
            <a:r>
              <a:rPr lang="el-GR" b="1" dirty="0"/>
              <a:t>🔹 Παραδείγματα</a:t>
            </a:r>
          </a:p>
          <a:p>
            <a:pPr>
              <a:buFont typeface="Arial" panose="020B0604020202020204" pitchFamily="34" charset="0"/>
              <a:buChar char="•"/>
            </a:pPr>
            <a:r>
              <a:rPr lang="el-GR" dirty="0"/>
              <a:t>αποχετευτικό δίκτυο </a:t>
            </a:r>
          </a:p>
          <a:p>
            <a:pPr>
              <a:buFont typeface="Arial" panose="020B0604020202020204" pitchFamily="34" charset="0"/>
              <a:buChar char="•"/>
            </a:pPr>
            <a:r>
              <a:rPr lang="el-GR" dirty="0"/>
              <a:t>αντιπλημμυρικά έργα </a:t>
            </a:r>
          </a:p>
          <a:p>
            <a:pPr>
              <a:buFont typeface="Arial" panose="020B0604020202020204" pitchFamily="34" charset="0"/>
              <a:buChar char="•"/>
            </a:pPr>
            <a:r>
              <a:rPr lang="el-GR" dirty="0"/>
              <a:t>όμβρια ύδατα </a:t>
            </a:r>
          </a:p>
          <a:p>
            <a:pPr>
              <a:buFont typeface="Arial" panose="020B0604020202020204" pitchFamily="34" charset="0"/>
              <a:buChar char="•"/>
            </a:pPr>
            <a:r>
              <a:rPr lang="el-GR" dirty="0"/>
              <a:t>αντλιοστάσια</a:t>
            </a:r>
          </a:p>
          <a:p>
            <a:r>
              <a:rPr lang="el-GR" dirty="0"/>
              <a:t>Το </a:t>
            </a:r>
            <a:r>
              <a:rPr lang="el-GR" dirty="0" err="1"/>
              <a:t>Rotterdam</a:t>
            </a:r>
            <a:r>
              <a:rPr lang="el-GR" dirty="0"/>
              <a:t> έχει αναπτύξει water </a:t>
            </a:r>
            <a:r>
              <a:rPr lang="el-GR" dirty="0" err="1"/>
              <a:t>squares</a:t>
            </a:r>
            <a:r>
              <a:rPr lang="el-GR" dirty="0"/>
              <a:t> (Οι «πλατείες νερού» είναι καινοτόμοι, </a:t>
            </a:r>
            <a:r>
              <a:rPr lang="el-GR" dirty="0" err="1"/>
              <a:t>πολυλειτουργικοί</a:t>
            </a:r>
            <a:r>
              <a:rPr lang="el-GR" dirty="0"/>
              <a:t> δημόσιοι χώροι που έχουν σχεδιαστεί για τη διαχείριση των αστικών </a:t>
            </a:r>
            <a:r>
              <a:rPr lang="el-GR" dirty="0" err="1"/>
              <a:t>ομβρίων</a:t>
            </a:r>
            <a:r>
              <a:rPr lang="el-GR" dirty="0"/>
              <a:t> υδάτων μέσω της προσωρινής αποθήκευσης των βροχοπτώσεων σε βυθισμένες δεξαμενές. Λειτουργώντας ως χώροι αναψυχής (παιδικές χαρές, γήπεδα, αμφιθέατρα) όταν είναι στεγνοί, μετατρέπονται σε δεξαμενές συγκράτησης νερού κατά τη διάρκεια ισχυρών βροχοπτώσεων, αποτρέποντας την υπερφόρτωση του αποχετευτικού δικτύου. Με προέλευση το Ρότερνταμ, συνδυάζουν την προσαρμογή στην κλιματική αλλαγή με τον αστικό σχεδιασμό.).</a:t>
            </a:r>
          </a:p>
          <a:p>
            <a:r>
              <a:rPr lang="el-GR" dirty="0"/>
              <a:t>Αυτό είναι κλασικό παράδειγμα αστικής ανθεκτικότητας.</a:t>
            </a:r>
          </a:p>
          <a:p>
            <a:pPr>
              <a:buFont typeface="Arial" panose="020B0604020202020204" pitchFamily="34" charset="0"/>
              <a:buChar char="•"/>
            </a:pPr>
            <a:endParaRPr lang="el-GR" b="1" dirty="0"/>
          </a:p>
          <a:p>
            <a:pPr>
              <a:buFont typeface="Arial" panose="020B0604020202020204" pitchFamily="34" charset="0"/>
              <a:buChar char="•"/>
            </a:pPr>
            <a:r>
              <a:rPr lang="el-GR" b="1" dirty="0"/>
              <a:t>πράσινες υποδομές </a:t>
            </a:r>
          </a:p>
          <a:p>
            <a:pPr>
              <a:buFont typeface="Arial" panose="020B0604020202020204" pitchFamily="34" charset="0"/>
              <a:buChar char="•"/>
            </a:pPr>
            <a:r>
              <a:rPr lang="el-GR" dirty="0"/>
              <a:t>Αυτός ο άξονας είναι σήμερα εξαιρετικά σημαντικός.</a:t>
            </a:r>
          </a:p>
          <a:p>
            <a:r>
              <a:rPr lang="el-GR" b="1" dirty="0"/>
              <a:t>Παραδείγματα</a:t>
            </a:r>
          </a:p>
          <a:p>
            <a:pPr>
              <a:buFont typeface="Arial" panose="020B0604020202020204" pitchFamily="34" charset="0"/>
              <a:buChar char="•"/>
            </a:pPr>
            <a:r>
              <a:rPr lang="el-GR" dirty="0"/>
              <a:t>πάρκα </a:t>
            </a:r>
          </a:p>
          <a:p>
            <a:pPr>
              <a:buFont typeface="Arial" panose="020B0604020202020204" pitchFamily="34" charset="0"/>
              <a:buChar char="•"/>
            </a:pPr>
            <a:r>
              <a:rPr lang="el-GR" dirty="0"/>
              <a:t>πράσινες στέγες </a:t>
            </a:r>
          </a:p>
          <a:p>
            <a:pPr>
              <a:buFont typeface="Arial" panose="020B0604020202020204" pitchFamily="34" charset="0"/>
              <a:buChar char="•"/>
            </a:pPr>
            <a:r>
              <a:rPr lang="el-GR" dirty="0"/>
              <a:t>αστικό πράσινο </a:t>
            </a:r>
          </a:p>
          <a:p>
            <a:r>
              <a:rPr lang="el-GR" dirty="0" err="1"/>
              <a:t>green</a:t>
            </a:r>
            <a:r>
              <a:rPr lang="el-GR" dirty="0"/>
              <a:t> corridors Τα </a:t>
            </a:r>
            <a:r>
              <a:rPr lang="el-GR" b="1" dirty="0" err="1"/>
              <a:t>green</a:t>
            </a:r>
            <a:r>
              <a:rPr lang="el-GR" b="1" dirty="0"/>
              <a:t> corridors</a:t>
            </a:r>
            <a:r>
              <a:rPr lang="el-GR" dirty="0"/>
              <a:t> είναι συνεχόμενες ζώνες πρασίνου που συνδέουν διαφορετικά σημεία της πόλης.</a:t>
            </a:r>
          </a:p>
          <a:p>
            <a:r>
              <a:rPr lang="el-GR" dirty="0"/>
              <a:t>Μπορεί να είναι:</a:t>
            </a:r>
          </a:p>
          <a:p>
            <a:pPr>
              <a:buFont typeface="Arial" panose="020B0604020202020204" pitchFamily="34" charset="0"/>
              <a:buChar char="•"/>
            </a:pPr>
            <a:r>
              <a:rPr lang="el-GR" dirty="0"/>
              <a:t>δενδροφυτεμένοι δρόμοι </a:t>
            </a:r>
          </a:p>
          <a:p>
            <a:pPr>
              <a:buFont typeface="Arial" panose="020B0604020202020204" pitchFamily="34" charset="0"/>
              <a:buChar char="•"/>
            </a:pPr>
            <a:r>
              <a:rPr lang="el-GR" dirty="0"/>
              <a:t>γραμμικά πάρκα </a:t>
            </a:r>
          </a:p>
          <a:p>
            <a:pPr>
              <a:buFont typeface="Arial" panose="020B0604020202020204" pitchFamily="34" charset="0"/>
              <a:buChar char="•"/>
            </a:pPr>
            <a:r>
              <a:rPr lang="el-GR" dirty="0"/>
              <a:t>πεζόδρομοι με πράσινο </a:t>
            </a:r>
          </a:p>
          <a:p>
            <a:pPr>
              <a:buFont typeface="Arial" panose="020B0604020202020204" pitchFamily="34" charset="0"/>
              <a:buChar char="•"/>
            </a:pPr>
            <a:r>
              <a:rPr lang="el-GR" dirty="0" err="1"/>
              <a:t>ποδηλατόδρομοι</a:t>
            </a:r>
            <a:r>
              <a:rPr lang="el-GR" dirty="0"/>
              <a:t> με φυτεύσεις </a:t>
            </a:r>
          </a:p>
          <a:p>
            <a:pPr>
              <a:buFont typeface="Arial" panose="020B0604020202020204" pitchFamily="34" charset="0"/>
              <a:buChar char="•"/>
            </a:pPr>
            <a:r>
              <a:rPr lang="el-GR" dirty="0"/>
              <a:t>συνδέσεις πάρκων και ανοιχτών χώρων</a:t>
            </a:r>
          </a:p>
          <a:p>
            <a:pPr>
              <a:buFont typeface="Arial" panose="020B0604020202020204" pitchFamily="34" charset="0"/>
              <a:buChar char="•"/>
            </a:pPr>
            <a:endParaRPr lang="el-GR" dirty="0"/>
          </a:p>
          <a:p>
            <a:r>
              <a:rPr lang="el-GR" dirty="0" err="1"/>
              <a:t>rain</a:t>
            </a:r>
            <a:r>
              <a:rPr lang="el-GR" dirty="0"/>
              <a:t> gardens Οι </a:t>
            </a:r>
            <a:r>
              <a:rPr lang="el-GR" b="1" dirty="0" err="1"/>
              <a:t>rain</a:t>
            </a:r>
            <a:r>
              <a:rPr lang="el-GR" b="1" dirty="0"/>
              <a:t> gardens</a:t>
            </a:r>
            <a:r>
              <a:rPr lang="el-GR" dirty="0"/>
              <a:t> είναι ειδικά διαμορφωμένοι χώροι φύτευσης που συλλέγουν και απορροφούν το νερό της βροχής.</a:t>
            </a:r>
          </a:p>
          <a:p>
            <a:r>
              <a:rPr lang="el-GR" dirty="0"/>
              <a:t>Με απλά λόγια:</a:t>
            </a:r>
          </a:p>
          <a:p>
            <a:r>
              <a:rPr lang="el-GR" b="1" dirty="0"/>
              <a:t>είναι μικροί κήποι σχεδιασμένοι για να “κρατούν” το νερό όταν βρέχει</a:t>
            </a:r>
            <a:endParaRPr lang="el-GR" dirty="0"/>
          </a:p>
          <a:p>
            <a:pPr>
              <a:buFont typeface="Arial" panose="020B0604020202020204" pitchFamily="34" charset="0"/>
              <a:buChar char="•"/>
            </a:pPr>
            <a:r>
              <a:rPr lang="el-GR" dirty="0"/>
              <a:t>Στο </a:t>
            </a:r>
            <a:r>
              <a:rPr lang="el-GR" dirty="0" err="1"/>
              <a:t>Rotterdam</a:t>
            </a:r>
            <a:r>
              <a:rPr lang="el-GR" dirty="0"/>
              <a:t> χρησιμοποιούνται παρόμοιες λύσεις για διαχείριση </a:t>
            </a:r>
            <a:r>
              <a:rPr lang="el-GR" dirty="0" err="1"/>
              <a:t>ομβρίων</a:t>
            </a:r>
            <a:r>
              <a:rPr lang="el-GR" dirty="0"/>
              <a:t>.</a:t>
            </a:r>
          </a:p>
          <a:p>
            <a:r>
              <a:rPr lang="el-GR" dirty="0"/>
              <a:t>Οι πράσινες υποδομές μειώνουν:</a:t>
            </a:r>
          </a:p>
          <a:p>
            <a:pPr>
              <a:buFont typeface="Arial" panose="020B0604020202020204" pitchFamily="34" charset="0"/>
              <a:buChar char="•"/>
            </a:pPr>
            <a:r>
              <a:rPr lang="el-GR" dirty="0"/>
              <a:t>θερμοκρασία </a:t>
            </a:r>
          </a:p>
          <a:p>
            <a:pPr>
              <a:buFont typeface="Arial" panose="020B0604020202020204" pitchFamily="34" charset="0"/>
              <a:buChar char="•"/>
            </a:pPr>
            <a:r>
              <a:rPr lang="el-GR" dirty="0"/>
              <a:t>πλημμύρες </a:t>
            </a:r>
          </a:p>
          <a:p>
            <a:pPr>
              <a:buFont typeface="Arial" panose="020B0604020202020204" pitchFamily="34" charset="0"/>
              <a:buChar char="•"/>
            </a:pPr>
            <a:r>
              <a:rPr lang="el-GR" dirty="0"/>
              <a:t>ατμοσφαιρική ρύπανση</a:t>
            </a:r>
          </a:p>
          <a:p>
            <a:pPr>
              <a:buFont typeface="Arial" panose="020B0604020202020204" pitchFamily="34" charset="0"/>
              <a:buChar char="•"/>
            </a:pPr>
            <a:endParaRPr lang="el-GR" b="1" dirty="0"/>
          </a:p>
          <a:p>
            <a:pPr>
              <a:buFont typeface="Arial" panose="020B0604020202020204" pitchFamily="34" charset="0"/>
              <a:buChar char="•"/>
            </a:pPr>
            <a:r>
              <a:rPr lang="el-GR" b="1" dirty="0"/>
              <a:t>φυσικό περιβάλλον</a:t>
            </a:r>
          </a:p>
          <a:p>
            <a:r>
              <a:rPr lang="el-GR" dirty="0"/>
              <a:t> Αφορά τη σχέση της πόλης με τα φυσικά της συστήματα.</a:t>
            </a:r>
          </a:p>
          <a:p>
            <a:r>
              <a:rPr lang="el-GR" b="1" dirty="0"/>
              <a:t>🔹 Παραδείγματα</a:t>
            </a:r>
          </a:p>
          <a:p>
            <a:pPr>
              <a:buFont typeface="Arial" panose="020B0604020202020204" pitchFamily="34" charset="0"/>
              <a:buChar char="•"/>
            </a:pPr>
            <a:r>
              <a:rPr lang="el-GR" dirty="0"/>
              <a:t>ποτάμια </a:t>
            </a:r>
          </a:p>
          <a:p>
            <a:pPr>
              <a:buFont typeface="Arial" panose="020B0604020202020204" pitchFamily="34" charset="0"/>
              <a:buChar char="•"/>
            </a:pPr>
            <a:r>
              <a:rPr lang="el-GR" dirty="0"/>
              <a:t>λόφοι </a:t>
            </a:r>
          </a:p>
          <a:p>
            <a:pPr>
              <a:buFont typeface="Arial" panose="020B0604020202020204" pitchFamily="34" charset="0"/>
              <a:buChar char="•"/>
            </a:pPr>
            <a:r>
              <a:rPr lang="el-GR" dirty="0"/>
              <a:t>παράκτιες ζώνες </a:t>
            </a:r>
          </a:p>
          <a:p>
            <a:pPr>
              <a:buFont typeface="Arial" panose="020B0604020202020204" pitchFamily="34" charset="0"/>
              <a:buChar char="•"/>
            </a:pPr>
            <a:r>
              <a:rPr lang="el-GR" dirty="0"/>
              <a:t>δάση </a:t>
            </a:r>
          </a:p>
          <a:p>
            <a:pPr>
              <a:buFont typeface="Arial" panose="020B0604020202020204" pitchFamily="34" charset="0"/>
              <a:buChar char="•"/>
            </a:pPr>
            <a:r>
              <a:rPr lang="el-GR" dirty="0"/>
              <a:t>βιοποικιλότητα</a:t>
            </a:r>
          </a:p>
          <a:p>
            <a:pPr>
              <a:buFont typeface="Arial" panose="020B0604020202020204" pitchFamily="34" charset="0"/>
              <a:buChar char="•"/>
            </a:pPr>
            <a:endParaRPr lang="el-GR" dirty="0"/>
          </a:p>
          <a:p>
            <a:r>
              <a:rPr lang="el-GR" b="1" dirty="0"/>
              <a:t>🎯 Παράδειγμα</a:t>
            </a:r>
          </a:p>
          <a:p>
            <a:r>
              <a:rPr lang="el-GR" dirty="0"/>
              <a:t>Σε πλημμύρα:</a:t>
            </a:r>
          </a:p>
          <a:p>
            <a:pPr>
              <a:buFont typeface="Arial" panose="020B0604020202020204" pitchFamily="34" charset="0"/>
              <a:buChar char="•"/>
            </a:pPr>
            <a:r>
              <a:rPr lang="el-GR" dirty="0"/>
              <a:t>λειτουργεί το αποχετευτικό δίκτυο; </a:t>
            </a:r>
          </a:p>
          <a:p>
            <a:pPr>
              <a:buFont typeface="Arial" panose="020B0604020202020204" pitchFamily="34" charset="0"/>
              <a:buChar char="•"/>
            </a:pPr>
            <a:r>
              <a:rPr lang="el-GR" dirty="0"/>
              <a:t>αντέχουν οι δρόμοι; </a:t>
            </a:r>
          </a:p>
          <a:p>
            <a:pPr>
              <a:buFont typeface="Arial" panose="020B0604020202020204" pitchFamily="34" charset="0"/>
              <a:buChar char="•"/>
            </a:pPr>
            <a:r>
              <a:rPr lang="el-GR" dirty="0"/>
              <a:t>υπάρχουν χώροι απορρόφησης νερού; </a:t>
            </a:r>
          </a:p>
          <a:p>
            <a:r>
              <a:rPr lang="el-GR" dirty="0"/>
              <a:t>Το Rotterdam είναι κλασικό παράδειγμα εδώ.</a:t>
            </a:r>
            <a:endParaRPr lang="en-US" dirty="0"/>
          </a:p>
          <a:p>
            <a:endParaRPr lang="el-GR" dirty="0"/>
          </a:p>
          <a:p>
            <a:r>
              <a:rPr lang="el-GR" b="1" dirty="0"/>
              <a:t>Ηγεσία και Στρατηγική</a:t>
            </a:r>
          </a:p>
          <a:p>
            <a:r>
              <a:rPr lang="el-GR" dirty="0"/>
              <a:t>Αυτός ο πυλώνας αφορά:</a:t>
            </a:r>
          </a:p>
          <a:p>
            <a:pPr>
              <a:buFont typeface="Arial" panose="020B0604020202020204" pitchFamily="34" charset="0"/>
              <a:buChar char="•"/>
            </a:pPr>
            <a:r>
              <a:rPr lang="el-GR" dirty="0"/>
              <a:t>διακυβέρνηση για την αντιμετώπιση των κρίσεων </a:t>
            </a:r>
          </a:p>
          <a:p>
            <a:pPr>
              <a:buFont typeface="Arial" panose="020B0604020202020204" pitchFamily="34" charset="0"/>
              <a:buChar char="•"/>
            </a:pPr>
            <a:r>
              <a:rPr lang="el-GR" dirty="0"/>
              <a:t>λήψη αποφάσεων λαμβάνοντας υπόψη όλες τις εμπλεκόμενες ομάδες</a:t>
            </a:r>
          </a:p>
          <a:p>
            <a:pPr>
              <a:buFont typeface="Arial" panose="020B0604020202020204" pitchFamily="34" charset="0"/>
              <a:buChar char="•"/>
            </a:pPr>
            <a:r>
              <a:rPr lang="el-GR" dirty="0"/>
              <a:t>θεσμική ετοιμότητα </a:t>
            </a:r>
          </a:p>
          <a:p>
            <a:pPr>
              <a:buFont typeface="Arial" panose="020B0604020202020204" pitchFamily="34" charset="0"/>
              <a:buChar char="•"/>
            </a:pPr>
            <a:r>
              <a:rPr lang="el-GR" dirty="0"/>
              <a:t>μακροπρόθεσμο σχεδιασμό </a:t>
            </a:r>
          </a:p>
          <a:p>
            <a:r>
              <a:rPr lang="el-GR" dirty="0"/>
              <a:t>Είναι ίσως ο πιο “αόρατος” αλλά καθοριστικός άξονας.</a:t>
            </a:r>
          </a:p>
          <a:p>
            <a:r>
              <a:rPr lang="el-GR" b="1" dirty="0"/>
              <a:t>🎯 Παράδειγμα</a:t>
            </a:r>
          </a:p>
          <a:p>
            <a:r>
              <a:rPr lang="el-GR" dirty="0"/>
              <a:t>Η Αθήνα με τον Chief </a:t>
            </a:r>
            <a:r>
              <a:rPr lang="el-GR" dirty="0" err="1"/>
              <a:t>Heat</a:t>
            </a:r>
            <a:r>
              <a:rPr lang="el-GR" dirty="0"/>
              <a:t> </a:t>
            </a:r>
            <a:r>
              <a:rPr lang="el-GR" dirty="0" err="1"/>
              <a:t>Officer</a:t>
            </a:r>
            <a:r>
              <a:rPr lang="el-GR" dirty="0"/>
              <a:t> (</a:t>
            </a:r>
            <a:r>
              <a:rPr lang="el-GR" b="0" i="0" dirty="0">
                <a:solidFill>
                  <a:srgbClr val="0A0A0A"/>
                </a:solidFill>
                <a:effectLst/>
                <a:latin typeface="Google Sans"/>
              </a:rPr>
              <a:t>Επικεφαλής Αντιμετώπισης Αστικής Υπερθέρμανσης, </a:t>
            </a:r>
            <a:r>
              <a:rPr lang="el-GR" dirty="0"/>
              <a:t>είναι ένας ανώτερος διοικητικός ρόλος σε πόλεις, υπεύθυνος για τον σχεδιασμό στρατηγικών</a:t>
            </a:r>
            <a:r>
              <a:rPr lang="el-GR" b="0" i="0" dirty="0">
                <a:solidFill>
                  <a:srgbClr val="0A0A0A"/>
                </a:solidFill>
                <a:effectLst/>
                <a:latin typeface="Google Sans"/>
              </a:rPr>
              <a:t> και τη λήψη μέτρων κατά των καυσώνων και της αστικής θερμικής νησίδας. Στόχος είναι η προστασία των πολιτών (κυρίως ευάλωτων ομάδων), η ενημέρωση και η θωράκιση του αστικού περιβάλλοντος.) </a:t>
            </a:r>
            <a:r>
              <a:rPr lang="el-GR" b="1" i="0" dirty="0">
                <a:solidFill>
                  <a:srgbClr val="000000"/>
                </a:solidFill>
                <a:effectLst/>
                <a:latin typeface="Helvetica" panose="020B0604020202020204" pitchFamily="34" charset="0"/>
              </a:rPr>
              <a:t>Ελένη Μυριβήλη,</a:t>
            </a:r>
            <a:endParaRPr lang="el-GR" dirty="0"/>
          </a:p>
          <a:p>
            <a:r>
              <a:rPr lang="el-GR" dirty="0"/>
              <a:t>👉 Αυτό δείχνει θεσμική καινοτομία.</a:t>
            </a:r>
          </a:p>
          <a:p>
            <a:r>
              <a:rPr lang="el-GR" dirty="0"/>
              <a:t>Το πλαίσιο αυτό δείχνει ότι η ανθεκτικότητα </a:t>
            </a:r>
            <a:r>
              <a:rPr lang="el-GR" b="1" dirty="0"/>
              <a:t>δεν είναι μόνο τεχνικό θέμα</a:t>
            </a:r>
            <a:r>
              <a:rPr lang="el-GR" dirty="0"/>
              <a:t>.</a:t>
            </a:r>
          </a:p>
          <a:p>
            <a:r>
              <a:rPr lang="el-GR" dirty="0"/>
              <a:t>Δεν αφορά μόνο δρόμους και κτίρια.</a:t>
            </a:r>
          </a:p>
          <a:p>
            <a:r>
              <a:rPr lang="el-GR" dirty="0"/>
              <a:t>Αφορά ταυτόχρονα:</a:t>
            </a:r>
          </a:p>
          <a:p>
            <a:pPr>
              <a:buFont typeface="Arial" panose="020B0604020202020204" pitchFamily="34" charset="0"/>
              <a:buChar char="•"/>
            </a:pPr>
            <a:r>
              <a:rPr lang="el-GR" dirty="0"/>
              <a:t>ανθρώπους </a:t>
            </a:r>
          </a:p>
          <a:p>
            <a:pPr>
              <a:buFont typeface="Arial" panose="020B0604020202020204" pitchFamily="34" charset="0"/>
              <a:buChar char="•"/>
            </a:pPr>
            <a:r>
              <a:rPr lang="el-GR" dirty="0"/>
              <a:t>οικονομία </a:t>
            </a:r>
          </a:p>
          <a:p>
            <a:pPr>
              <a:buFont typeface="Arial" panose="020B0604020202020204" pitchFamily="34" charset="0"/>
              <a:buChar char="•"/>
            </a:pPr>
            <a:r>
              <a:rPr lang="el-GR" dirty="0"/>
              <a:t>περιβάλλον </a:t>
            </a:r>
          </a:p>
          <a:p>
            <a:pPr>
              <a:buFont typeface="Arial" panose="020B0604020202020204" pitchFamily="34" charset="0"/>
              <a:buChar char="•"/>
            </a:pPr>
            <a:r>
              <a:rPr lang="el-GR" dirty="0"/>
              <a:t>θεσμούς</a:t>
            </a:r>
          </a:p>
          <a:p>
            <a:r>
              <a:rPr lang="el-GR" b="1" dirty="0"/>
              <a:t>Η συστημική λογική</a:t>
            </a:r>
          </a:p>
          <a:p>
            <a:r>
              <a:rPr lang="el-GR" dirty="0"/>
              <a:t>Το σημαντικότερο στοιχείο είναι ότι οι πυλώνες </a:t>
            </a:r>
            <a:r>
              <a:rPr lang="el-GR" b="1" dirty="0" err="1"/>
              <a:t>αλληλεπιδρούν</a:t>
            </a:r>
            <a:r>
              <a:rPr lang="el-GR" dirty="0"/>
              <a:t>.</a:t>
            </a:r>
          </a:p>
          <a:p>
            <a:r>
              <a:rPr lang="el-GR" dirty="0"/>
              <a:t>Παράδειγμα:</a:t>
            </a:r>
          </a:p>
          <a:p>
            <a:r>
              <a:rPr lang="el-GR" dirty="0"/>
              <a:t>Καύσωνας →</a:t>
            </a:r>
            <a:br>
              <a:rPr lang="el-GR" dirty="0"/>
            </a:br>
            <a:r>
              <a:rPr lang="el-GR" dirty="0"/>
              <a:t>επηρεάζει υγεία →</a:t>
            </a:r>
            <a:br>
              <a:rPr lang="el-GR" dirty="0"/>
            </a:br>
            <a:r>
              <a:rPr lang="el-GR" dirty="0"/>
              <a:t>οικονομία →</a:t>
            </a:r>
            <a:br>
              <a:rPr lang="el-GR" dirty="0"/>
            </a:br>
            <a:r>
              <a:rPr lang="el-GR" dirty="0"/>
              <a:t>ενέργεια →</a:t>
            </a:r>
            <a:br>
              <a:rPr lang="el-GR" dirty="0"/>
            </a:br>
            <a:r>
              <a:rPr lang="el-GR" dirty="0"/>
              <a:t>διακυβέρνηση</a:t>
            </a:r>
          </a:p>
          <a:p>
            <a:r>
              <a:rPr lang="el-GR" dirty="0"/>
              <a:t>👉 Άρα η πόλη είναι </a:t>
            </a:r>
            <a:r>
              <a:rPr lang="el-GR" b="1" dirty="0"/>
              <a:t>σύστημα αλληλεξαρτήσεων</a:t>
            </a:r>
            <a:endParaRPr lang="el-GR" dirty="0"/>
          </a:p>
          <a:p>
            <a:r>
              <a:rPr lang="el-GR" dirty="0"/>
              <a:t>Αυτό είναι η ουσία της αστικής ανθεκτικότητας. </a:t>
            </a:r>
          </a:p>
          <a:p>
            <a:r>
              <a:rPr lang="el-GR" dirty="0"/>
              <a:t>Η ανθεκτικότητα μιας πόλης δεν είναι το άθροισμα επιμέρους τομέων, αλλά το αποτέλεσμα της αλληλεπίδρασης μεταξύ κοινωνικών, περιβαλλοντικών, οικονομικών και θεσμικών συστημάτων.</a:t>
            </a:r>
          </a:p>
        </p:txBody>
      </p:sp>
    </p:spTree>
    <p:extLst>
      <p:ext uri="{BB962C8B-B14F-4D97-AF65-F5344CB8AC3E}">
        <p14:creationId xmlns:p14="http://schemas.microsoft.com/office/powerpoint/2010/main" val="35185062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Θέση σημειώσεων 2"/>
          <p:cNvSpPr>
            <a:spLocks noGrp="1"/>
          </p:cNvSpPr>
          <p:nvPr>
            <p:ph type="body" idx="1"/>
          </p:nvPr>
        </p:nvSpPr>
        <p:spPr>
          <a:xfrm>
            <a:off x="514350" y="4400550"/>
            <a:ext cx="4114800" cy="3600450"/>
          </a:xfrm>
          <a:prstGeom prst="rect">
            <a:avLst/>
          </a:prstGeom>
        </p:spPr>
        <p:txBody>
          <a:bodyPr/>
          <a:lstStyle/>
          <a:p>
            <a:r>
              <a:rPr lang="el-GR" dirty="0"/>
              <a:t>Οι</a:t>
            </a:r>
            <a:r>
              <a:rPr lang="en-US" dirty="0"/>
              <a:t> </a:t>
            </a:r>
            <a:r>
              <a:rPr lang="el-GR" dirty="0"/>
              <a:t>τρεις βασικοί κλιματικοί κίνδυνοι που επηρεάζουν άμεσα την ανθεκτικότητα των ευρωπαϊκών πόλεων και θεσμοθετούν πολιτικές για την αντιμετώπισή τους είναι:</a:t>
            </a:r>
          </a:p>
          <a:p>
            <a:r>
              <a:rPr lang="el-GR" dirty="0"/>
              <a:t>Πρώτον, οι καύσωνες, οι οποίοι γίνονται ολοένα συχνότεροι και εντονότεροι λόγω της κλιματικής αλλαγής και επιδεινώνονται από το φαινόμενο της αστικής θερμικής νησίδας.</a:t>
            </a:r>
          </a:p>
          <a:p>
            <a:r>
              <a:rPr lang="el-GR" dirty="0"/>
              <a:t>Δεύτερον, οι πλημμύρες, που αποτελούν ιδιαίτερα κρίσιμο κίνδυνο για βόρειες και παράκτιες πόλεις, όπως το Ρότερνταμ και η Κοπεγχάγη.</a:t>
            </a:r>
          </a:p>
          <a:p>
            <a:r>
              <a:rPr lang="el-GR" dirty="0"/>
              <a:t>Τρίτον, η ξηρασία, η οποία επηρεάζει κυρίως τις μεσογειακές πόλεις, δημιουργώντας πιέσεις στους υδάτινους πόρους και στο αστικό πράσινο.</a:t>
            </a:r>
          </a:p>
          <a:p>
            <a:r>
              <a:rPr lang="el-GR" dirty="0"/>
              <a:t>Οι κίνδυνοι αυτοί αποτελούν το βασικό πλαίσιο μέσα στο οποίο οι πόλεις καλούνται να σχεδιάσουν στρατηγικές ανθεκτικότητας και προσαρμογής.</a:t>
            </a:r>
          </a:p>
          <a:p>
            <a:endParaRPr lang="el-GR" dirty="0"/>
          </a:p>
        </p:txBody>
      </p:sp>
    </p:spTree>
    <p:extLst>
      <p:ext uri="{BB962C8B-B14F-4D97-AF65-F5344CB8AC3E}">
        <p14:creationId xmlns:p14="http://schemas.microsoft.com/office/powerpoint/2010/main" val="3618347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Θέση σημειώσεων 2"/>
          <p:cNvSpPr>
            <a:spLocks noGrp="1"/>
          </p:cNvSpPr>
          <p:nvPr>
            <p:ph type="body" idx="1"/>
          </p:nvPr>
        </p:nvSpPr>
        <p:spPr>
          <a:xfrm>
            <a:off x="514350" y="4400550"/>
            <a:ext cx="4114800" cy="3600450"/>
          </a:xfrm>
          <a:prstGeom prst="rect">
            <a:avLst/>
          </a:prstGeom>
        </p:spPr>
        <p:txBody>
          <a:bodyPr/>
          <a:lstStyle/>
          <a:p>
            <a:r>
              <a:rPr lang="el-GR" dirty="0"/>
              <a:t>Οι ευρωπαϊκές πολιτικές για την ανθεκτικότητα κινούνται γύρω από έναν βασικό στόχο:</a:t>
            </a:r>
          </a:p>
          <a:p>
            <a:r>
              <a:rPr lang="el-GR" b="1" dirty="0"/>
              <a:t>να γίνουν οι πόλεις πιο ικανές να προλαμβάνουν, να αντέχουν και να προσαρμόζονται σε κρίσεις</a:t>
            </a:r>
            <a:r>
              <a:rPr lang="el-GR" dirty="0"/>
              <a:t>, κυρίως κλιματικές, κοινωνικές και ενεργειακές.</a:t>
            </a:r>
          </a:p>
          <a:p>
            <a:r>
              <a:rPr lang="el-GR" b="1" dirty="0"/>
              <a:t>🌱 Ευρωπαϊκή Πράσινη Συμφωνία</a:t>
            </a:r>
          </a:p>
          <a:p>
            <a:r>
              <a:rPr lang="el-GR" dirty="0"/>
              <a:t>Πρόκειται για το πιο κεντρικό στρατηγικό πλαίσιο της ΕΕ.</a:t>
            </a:r>
          </a:p>
          <a:p>
            <a:r>
              <a:rPr lang="el-GR" dirty="0"/>
              <a:t>Στόχος:</a:t>
            </a:r>
          </a:p>
          <a:p>
            <a:pPr>
              <a:buFont typeface="Arial" panose="020B0604020202020204" pitchFamily="34" charset="0"/>
              <a:buChar char="•"/>
            </a:pPr>
            <a:r>
              <a:rPr lang="el-GR" dirty="0"/>
              <a:t>κλιματική ουδετερότητα έως το 2050 (</a:t>
            </a:r>
            <a:r>
              <a:rPr lang="el-GR" b="0" i="0" dirty="0">
                <a:solidFill>
                  <a:srgbClr val="0A0A0A"/>
                </a:solidFill>
                <a:effectLst/>
                <a:latin typeface="Google Sans"/>
              </a:rPr>
              <a:t>Κλιματική ουδετερότ</a:t>
            </a:r>
            <a:r>
              <a:rPr lang="el-GR" dirty="0"/>
              <a:t>ητα είναι η επίτευξη ισορροπίας ανάμεσα στις εκπομπές αερίων του θερμοκηπίου και την απορρόφησή</a:t>
            </a:r>
            <a:r>
              <a:rPr lang="el-GR" b="0" i="0" dirty="0">
                <a:solidFill>
                  <a:srgbClr val="0A0A0A"/>
                </a:solidFill>
                <a:effectLst/>
                <a:latin typeface="Google Sans"/>
              </a:rPr>
              <a:t> τους από φυσικές καταβόθρες (δάση, ωκεανοί) ή μέσω τεχνολογιών δέσμευσης άνθρακα, με στόχο το μηδενικό ισοζύγιο ρύπων έως το 2050.) </a:t>
            </a:r>
            <a:endParaRPr lang="el-GR" dirty="0"/>
          </a:p>
          <a:p>
            <a:pPr>
              <a:buFont typeface="Arial" panose="020B0604020202020204" pitchFamily="34" charset="0"/>
              <a:buChar char="•"/>
            </a:pPr>
            <a:r>
              <a:rPr lang="el-GR" dirty="0"/>
              <a:t>μείωση εκπομπών </a:t>
            </a:r>
          </a:p>
          <a:p>
            <a:pPr>
              <a:buFont typeface="Arial" panose="020B0604020202020204" pitchFamily="34" charset="0"/>
              <a:buChar char="•"/>
            </a:pPr>
            <a:r>
              <a:rPr lang="el-GR" dirty="0"/>
              <a:t>βιώσιμες πόλεις </a:t>
            </a:r>
          </a:p>
          <a:p>
            <a:pPr>
              <a:buFont typeface="Arial" panose="020B0604020202020204" pitchFamily="34" charset="0"/>
              <a:buChar char="•"/>
            </a:pPr>
            <a:r>
              <a:rPr lang="el-GR" dirty="0"/>
              <a:t>πράσινες υποδομές </a:t>
            </a:r>
          </a:p>
          <a:p>
            <a:r>
              <a:rPr lang="el-GR" dirty="0"/>
              <a:t>Για τις πόλεις, αυτό μεταφράζεται σε:</a:t>
            </a:r>
          </a:p>
          <a:p>
            <a:pPr>
              <a:buFont typeface="Arial" panose="020B0604020202020204" pitchFamily="34" charset="0"/>
              <a:buChar char="•"/>
            </a:pPr>
            <a:r>
              <a:rPr lang="el-GR" dirty="0"/>
              <a:t>βιώσιμη κινητικότητα </a:t>
            </a:r>
          </a:p>
          <a:p>
            <a:pPr>
              <a:buFont typeface="Arial" panose="020B0604020202020204" pitchFamily="34" charset="0"/>
              <a:buChar char="•"/>
            </a:pPr>
            <a:r>
              <a:rPr lang="el-GR" dirty="0"/>
              <a:t>ενεργειακή αναβάθμιση κτιρίων </a:t>
            </a:r>
          </a:p>
          <a:p>
            <a:pPr>
              <a:buFont typeface="Arial" panose="020B0604020202020204" pitchFamily="34" charset="0"/>
              <a:buChar char="•"/>
            </a:pPr>
            <a:r>
              <a:rPr lang="el-GR" dirty="0"/>
              <a:t>πράσινο αστικό σχεδιασμό </a:t>
            </a:r>
          </a:p>
          <a:p>
            <a:pPr>
              <a:buFont typeface="Arial" panose="020B0604020202020204" pitchFamily="34" charset="0"/>
              <a:buChar char="•"/>
            </a:pPr>
            <a:r>
              <a:rPr lang="el-GR" dirty="0" err="1"/>
              <a:t>nature-based</a:t>
            </a:r>
            <a:r>
              <a:rPr lang="el-GR" dirty="0"/>
              <a:t> </a:t>
            </a:r>
            <a:r>
              <a:rPr lang="el-GR" dirty="0" err="1"/>
              <a:t>solutions</a:t>
            </a:r>
            <a:r>
              <a:rPr lang="el-GR" dirty="0"/>
              <a:t> </a:t>
            </a:r>
          </a:p>
          <a:p>
            <a:r>
              <a:rPr lang="el-GR" dirty="0"/>
              <a:t>👉 Η ανθεκτικότητα εδώ συνδέεται άμεσα με την </a:t>
            </a:r>
            <a:r>
              <a:rPr lang="el-GR" b="1" dirty="0"/>
              <a:t>προσαρμογή στην κλιματική αλλαγή</a:t>
            </a:r>
            <a:r>
              <a:rPr lang="el-GR" dirty="0"/>
              <a:t> και τη μείωση της </a:t>
            </a:r>
            <a:r>
              <a:rPr lang="el-GR" dirty="0" err="1"/>
              <a:t>ευαλωτότητας</a:t>
            </a:r>
            <a:r>
              <a:rPr lang="el-GR" dirty="0"/>
              <a:t>. </a:t>
            </a:r>
          </a:p>
          <a:p>
            <a:endParaRPr lang="en-US" b="1" dirty="0"/>
          </a:p>
          <a:p>
            <a:r>
              <a:rPr lang="el-GR" b="1" dirty="0"/>
              <a:t>EU </a:t>
            </a:r>
            <a:r>
              <a:rPr lang="el-GR" b="1" dirty="0" err="1"/>
              <a:t>Adaptation</a:t>
            </a:r>
            <a:r>
              <a:rPr lang="el-GR" b="1" dirty="0"/>
              <a:t> </a:t>
            </a:r>
            <a:r>
              <a:rPr lang="el-GR" b="1" dirty="0" err="1"/>
              <a:t>Strategy</a:t>
            </a:r>
            <a:endParaRPr lang="el-GR" b="1" dirty="0"/>
          </a:p>
          <a:p>
            <a:r>
              <a:rPr lang="el-GR" b="1" dirty="0"/>
              <a:t>🌡️ Στρατηγική Προσαρμογής στην Κλιματική Αλλαγή</a:t>
            </a:r>
          </a:p>
          <a:p>
            <a:r>
              <a:rPr lang="el-GR" dirty="0"/>
              <a:t>Αυτή είναι ίσως η πιο άμεση πολιτική που συνδέεται με την αστική ανθεκτικότητα.</a:t>
            </a:r>
          </a:p>
          <a:p>
            <a:r>
              <a:rPr lang="el-GR" dirty="0"/>
              <a:t>Η νέα στρατηγική της ΕΕ (2021) έχει μακροπρόθεσμο όραμα:</a:t>
            </a:r>
          </a:p>
          <a:p>
            <a:r>
              <a:rPr lang="el-GR" dirty="0"/>
              <a:t>μια </a:t>
            </a:r>
            <a:r>
              <a:rPr lang="el-GR" b="1" dirty="0"/>
              <a:t>κλιματικά ανθεκτική Ευρώπη έως το 2050</a:t>
            </a:r>
            <a:endParaRPr lang="el-GR" dirty="0"/>
          </a:p>
          <a:p>
            <a:r>
              <a:rPr lang="el-GR" dirty="0"/>
              <a:t>Βασικοί στόχοι:</a:t>
            </a:r>
          </a:p>
          <a:p>
            <a:pPr>
              <a:buFont typeface="Arial" panose="020B0604020202020204" pitchFamily="34" charset="0"/>
              <a:buChar char="•"/>
            </a:pPr>
            <a:r>
              <a:rPr lang="el-GR" dirty="0"/>
              <a:t>πρόβλεψη κινδύνων </a:t>
            </a:r>
          </a:p>
          <a:p>
            <a:pPr>
              <a:buFont typeface="Arial" panose="020B0604020202020204" pitchFamily="34" charset="0"/>
              <a:buChar char="•"/>
            </a:pPr>
            <a:r>
              <a:rPr lang="el-GR" dirty="0"/>
              <a:t>πρόληψη καταστροφών </a:t>
            </a:r>
          </a:p>
          <a:p>
            <a:pPr>
              <a:buFont typeface="Arial" panose="020B0604020202020204" pitchFamily="34" charset="0"/>
              <a:buChar char="•"/>
            </a:pPr>
            <a:r>
              <a:rPr lang="el-GR" dirty="0"/>
              <a:t>ανθεκτικές υποδομές </a:t>
            </a:r>
          </a:p>
          <a:p>
            <a:pPr>
              <a:buFont typeface="Arial" panose="020B0604020202020204" pitchFamily="34" charset="0"/>
              <a:buChar char="•"/>
            </a:pPr>
            <a:r>
              <a:rPr lang="el-GR" dirty="0"/>
              <a:t>προστασία υγείας </a:t>
            </a:r>
          </a:p>
          <a:p>
            <a:pPr>
              <a:buFont typeface="Arial" panose="020B0604020202020204" pitchFamily="34" charset="0"/>
              <a:buChar char="•"/>
            </a:pPr>
            <a:r>
              <a:rPr lang="el-GR" dirty="0"/>
              <a:t>ενσωμάτωση της προσαρμογής σε όλες τις πολιτικές </a:t>
            </a:r>
          </a:p>
          <a:p>
            <a:r>
              <a:rPr lang="el-GR" dirty="0"/>
              <a:t>Για τις πόλεις αυτό σημαίνει:</a:t>
            </a:r>
          </a:p>
          <a:p>
            <a:pPr>
              <a:buFont typeface="Arial" panose="020B0604020202020204" pitchFamily="34" charset="0"/>
              <a:buChar char="•"/>
            </a:pPr>
            <a:r>
              <a:rPr lang="el-GR" dirty="0" err="1"/>
              <a:t>heat</a:t>
            </a:r>
            <a:r>
              <a:rPr lang="el-GR" dirty="0"/>
              <a:t> </a:t>
            </a:r>
            <a:r>
              <a:rPr lang="el-GR" dirty="0" err="1"/>
              <a:t>action</a:t>
            </a:r>
            <a:r>
              <a:rPr lang="el-GR" dirty="0"/>
              <a:t> plans </a:t>
            </a:r>
          </a:p>
          <a:p>
            <a:pPr>
              <a:buFont typeface="Arial" panose="020B0604020202020204" pitchFamily="34" charset="0"/>
              <a:buChar char="•"/>
            </a:pPr>
            <a:r>
              <a:rPr lang="el-GR" dirty="0" err="1"/>
              <a:t>flood</a:t>
            </a:r>
            <a:r>
              <a:rPr lang="el-GR" dirty="0"/>
              <a:t> resilience plans </a:t>
            </a:r>
          </a:p>
          <a:p>
            <a:pPr>
              <a:buFont typeface="Arial" panose="020B0604020202020204" pitchFamily="34" charset="0"/>
              <a:buChar char="•"/>
            </a:pPr>
            <a:r>
              <a:rPr lang="el-GR" dirty="0"/>
              <a:t>climate-proof urban </a:t>
            </a:r>
            <a:r>
              <a:rPr lang="el-GR" dirty="0" err="1"/>
              <a:t>planning</a:t>
            </a:r>
            <a:r>
              <a:rPr lang="el-GR" dirty="0"/>
              <a:t> </a:t>
            </a:r>
            <a:r>
              <a:rPr lang="en-US" dirty="0"/>
              <a:t>(</a:t>
            </a:r>
            <a:r>
              <a:rPr lang="el-GR" dirty="0"/>
              <a:t>πολεοδομία </a:t>
            </a:r>
            <a:r>
              <a:rPr lang="el-GR" dirty="0" err="1"/>
              <a:t>αθεκτική</a:t>
            </a:r>
            <a:r>
              <a:rPr lang="el-GR" dirty="0"/>
              <a:t> στις κλιματικές αλλαγές)</a:t>
            </a:r>
          </a:p>
          <a:p>
            <a:r>
              <a:rPr lang="el-GR" dirty="0"/>
              <a:t>👉 Δηλαδή η πόλη σχεδιάζεται έτσι ώστε να </a:t>
            </a:r>
            <a:r>
              <a:rPr lang="el-GR" b="1" dirty="0"/>
              <a:t>αντέχει σε καύσωνες, πλημμύρες και ξηρασίες</a:t>
            </a:r>
            <a:r>
              <a:rPr lang="el-GR" dirty="0"/>
              <a:t>. </a:t>
            </a:r>
          </a:p>
          <a:p>
            <a:endParaRPr lang="en-US" b="1" dirty="0"/>
          </a:p>
          <a:p>
            <a:r>
              <a:rPr lang="el-GR" b="1" dirty="0"/>
              <a:t>Mission: </a:t>
            </a:r>
            <a:r>
              <a:rPr lang="el-GR" b="1" dirty="0" err="1"/>
              <a:t>Climate-Neutral</a:t>
            </a:r>
            <a:r>
              <a:rPr lang="el-GR" b="1" dirty="0"/>
              <a:t> and Smart </a:t>
            </a:r>
            <a:r>
              <a:rPr lang="el-GR" b="1" dirty="0" err="1"/>
              <a:t>Cities</a:t>
            </a:r>
            <a:endParaRPr lang="el-GR" b="1" dirty="0"/>
          </a:p>
          <a:p>
            <a:r>
              <a:rPr lang="el-GR" b="1" dirty="0"/>
              <a:t>🏙️ Αποστολή για 100 κλιματικά ουδέτερες και έξυπνες πόλεις</a:t>
            </a:r>
          </a:p>
          <a:p>
            <a:r>
              <a:rPr lang="el-GR" dirty="0"/>
              <a:t>Πρόκειται για μία πολύ σημαντική πρωτοβουλία της ΕΕ στο πλαίσιο του </a:t>
            </a:r>
            <a:r>
              <a:rPr lang="el-GR" dirty="0" err="1"/>
              <a:t>Horizon</a:t>
            </a:r>
            <a:r>
              <a:rPr lang="el-GR" dirty="0"/>
              <a:t> Europe.</a:t>
            </a:r>
          </a:p>
          <a:p>
            <a:r>
              <a:rPr lang="el-GR" dirty="0"/>
              <a:t>Στόχος:</a:t>
            </a:r>
          </a:p>
          <a:p>
            <a:pPr>
              <a:buFont typeface="Arial" panose="020B0604020202020204" pitchFamily="34" charset="0"/>
              <a:buChar char="•"/>
            </a:pPr>
            <a:r>
              <a:rPr lang="el-GR" dirty="0"/>
              <a:t>100 ευρωπαϊκές πόλεις </a:t>
            </a:r>
          </a:p>
          <a:p>
            <a:pPr>
              <a:buFont typeface="Arial" panose="020B0604020202020204" pitchFamily="34" charset="0"/>
              <a:buChar char="•"/>
            </a:pPr>
            <a:r>
              <a:rPr lang="el-GR" dirty="0"/>
              <a:t>να γίνουν </a:t>
            </a:r>
            <a:r>
              <a:rPr lang="el-GR" dirty="0" err="1"/>
              <a:t>climate-neutral</a:t>
            </a:r>
            <a:r>
              <a:rPr lang="el-GR" dirty="0"/>
              <a:t> έως το 2030 </a:t>
            </a:r>
          </a:p>
          <a:p>
            <a:r>
              <a:rPr lang="el-GR" dirty="0"/>
              <a:t>Αλλά δεν αφορά μόνο τις εκπομπές.</a:t>
            </a:r>
          </a:p>
          <a:p>
            <a:r>
              <a:rPr lang="el-GR" dirty="0"/>
              <a:t>Περιλαμβάνει επίσης:</a:t>
            </a:r>
          </a:p>
          <a:p>
            <a:pPr>
              <a:buFont typeface="Arial" panose="020B0604020202020204" pitchFamily="34" charset="0"/>
              <a:buChar char="•"/>
            </a:pPr>
            <a:r>
              <a:rPr lang="el-GR" dirty="0"/>
              <a:t>ανθεκτικότητα </a:t>
            </a:r>
          </a:p>
          <a:p>
            <a:pPr>
              <a:buFont typeface="Arial" panose="020B0604020202020204" pitchFamily="34" charset="0"/>
              <a:buChar char="•"/>
            </a:pPr>
            <a:r>
              <a:rPr lang="el-GR" dirty="0"/>
              <a:t>ψηφιακό μετασχηματισμό </a:t>
            </a:r>
          </a:p>
          <a:p>
            <a:pPr>
              <a:buFont typeface="Arial" panose="020B0604020202020204" pitchFamily="34" charset="0"/>
              <a:buChar char="•"/>
            </a:pPr>
            <a:r>
              <a:rPr lang="el-GR" dirty="0"/>
              <a:t>κοινωνική συνοχή </a:t>
            </a:r>
          </a:p>
          <a:p>
            <a:pPr>
              <a:buFont typeface="Arial" panose="020B0604020202020204" pitchFamily="34" charset="0"/>
              <a:buChar char="•"/>
            </a:pPr>
            <a:r>
              <a:rPr lang="el-GR" dirty="0"/>
              <a:t>ενεργειακή μετάβαση</a:t>
            </a:r>
          </a:p>
          <a:p>
            <a:r>
              <a:rPr lang="el-GR" b="1" dirty="0"/>
              <a:t>Urban </a:t>
            </a:r>
            <a:r>
              <a:rPr lang="el-GR" b="1" dirty="0" err="1"/>
              <a:t>Agenda</a:t>
            </a:r>
            <a:r>
              <a:rPr lang="el-GR" b="1" dirty="0"/>
              <a:t> for the EU</a:t>
            </a:r>
          </a:p>
          <a:p>
            <a:r>
              <a:rPr lang="el-GR" b="1" dirty="0"/>
              <a:t>🏘️ Αστική Ατζέντα της ΕΕ</a:t>
            </a:r>
          </a:p>
          <a:p>
            <a:r>
              <a:rPr lang="el-GR" dirty="0"/>
              <a:t>Αυτή η πολιτική δίνει έμφαση στις πόλεις ως κεντρικούς φορείς εφαρμογής.</a:t>
            </a:r>
          </a:p>
          <a:p>
            <a:r>
              <a:rPr lang="el-GR" dirty="0"/>
              <a:t>Περιλαμβάνει θεματικές όπως:</a:t>
            </a:r>
          </a:p>
          <a:p>
            <a:pPr>
              <a:buFont typeface="Arial" panose="020B0604020202020204" pitchFamily="34" charset="0"/>
              <a:buChar char="•"/>
            </a:pPr>
            <a:r>
              <a:rPr lang="el-GR" dirty="0" err="1"/>
              <a:t>climate</a:t>
            </a:r>
            <a:r>
              <a:rPr lang="el-GR" dirty="0"/>
              <a:t> </a:t>
            </a:r>
            <a:r>
              <a:rPr lang="el-GR" dirty="0" err="1"/>
              <a:t>adaptation</a:t>
            </a:r>
            <a:r>
              <a:rPr lang="el-GR" dirty="0"/>
              <a:t> </a:t>
            </a:r>
            <a:r>
              <a:rPr lang="en-US" dirty="0"/>
              <a:t>(</a:t>
            </a:r>
            <a:r>
              <a:rPr lang="el-GR" dirty="0"/>
              <a:t>κλιματική προσαρμογή)</a:t>
            </a:r>
          </a:p>
          <a:p>
            <a:pPr>
              <a:buFont typeface="Arial" panose="020B0604020202020204" pitchFamily="34" charset="0"/>
              <a:buChar char="•"/>
            </a:pPr>
            <a:r>
              <a:rPr lang="el-GR" dirty="0" err="1"/>
              <a:t>housing</a:t>
            </a:r>
            <a:r>
              <a:rPr lang="el-GR" dirty="0"/>
              <a:t> (στέγαση)</a:t>
            </a:r>
          </a:p>
          <a:p>
            <a:pPr>
              <a:buFont typeface="Arial" panose="020B0604020202020204" pitchFamily="34" charset="0"/>
              <a:buChar char="•"/>
            </a:pPr>
            <a:r>
              <a:rPr lang="el-GR" dirty="0" err="1"/>
              <a:t>mobility</a:t>
            </a:r>
            <a:r>
              <a:rPr lang="el-GR" dirty="0"/>
              <a:t> (μεταφορές)</a:t>
            </a:r>
          </a:p>
          <a:p>
            <a:pPr>
              <a:buFont typeface="Arial" panose="020B0604020202020204" pitchFamily="34" charset="0"/>
              <a:buChar char="•"/>
            </a:pPr>
            <a:r>
              <a:rPr lang="el-GR" dirty="0" err="1"/>
              <a:t>inclusion</a:t>
            </a:r>
            <a:r>
              <a:rPr lang="el-GR" dirty="0"/>
              <a:t> (συμπερίληψη)</a:t>
            </a:r>
          </a:p>
          <a:p>
            <a:pPr>
              <a:buFont typeface="Arial" panose="020B0604020202020204" pitchFamily="34" charset="0"/>
              <a:buChar char="•"/>
            </a:pPr>
            <a:r>
              <a:rPr lang="el-GR" dirty="0" err="1"/>
              <a:t>digital</a:t>
            </a:r>
            <a:r>
              <a:rPr lang="el-GR" dirty="0"/>
              <a:t> </a:t>
            </a:r>
            <a:r>
              <a:rPr lang="el-GR" dirty="0" err="1"/>
              <a:t>transition</a:t>
            </a:r>
            <a:r>
              <a:rPr lang="el-GR" dirty="0"/>
              <a:t> (ψηφιακή μετάβαση)</a:t>
            </a:r>
          </a:p>
          <a:p>
            <a:r>
              <a:rPr lang="el-GR" dirty="0"/>
              <a:t>Στην ουσία αναγνωρίζει ότι:</a:t>
            </a:r>
          </a:p>
          <a:p>
            <a:r>
              <a:rPr lang="el-GR" dirty="0"/>
              <a:t>οι πόλεις είναι το βασικό επίπεδο όπου εφαρμόζονται οι ευρωπαϊκές πολιτικές</a:t>
            </a:r>
          </a:p>
          <a:p>
            <a:r>
              <a:rPr lang="el-GR" b="1" dirty="0"/>
              <a:t> Climate-ADAPT </a:t>
            </a:r>
            <a:r>
              <a:rPr lang="el-GR" b="1" dirty="0" err="1"/>
              <a:t>Platform</a:t>
            </a:r>
            <a:endParaRPr lang="el-GR" b="1" dirty="0"/>
          </a:p>
          <a:p>
            <a:r>
              <a:rPr lang="el-GR" b="1" dirty="0"/>
              <a:t>📊 Πλατφόρμα γνώσης και εργαλείων</a:t>
            </a:r>
          </a:p>
          <a:p>
            <a:r>
              <a:rPr lang="el-GR" dirty="0"/>
              <a:t>Δεν είναι ακριβώς “</a:t>
            </a:r>
            <a:r>
              <a:rPr lang="el-GR" dirty="0" err="1"/>
              <a:t>policy</a:t>
            </a:r>
            <a:r>
              <a:rPr lang="el-GR" dirty="0"/>
              <a:t>”, αλλά είναι πολύ σημαντικό εργαλείο.</a:t>
            </a:r>
          </a:p>
          <a:p>
            <a:r>
              <a:rPr lang="el-GR" dirty="0"/>
              <a:t>Παρέχει:</a:t>
            </a:r>
          </a:p>
          <a:p>
            <a:pPr>
              <a:buFont typeface="Arial" panose="020B0604020202020204" pitchFamily="34" charset="0"/>
              <a:buChar char="•"/>
            </a:pPr>
            <a:r>
              <a:rPr lang="el-GR" dirty="0"/>
              <a:t>δεδομένα </a:t>
            </a:r>
          </a:p>
          <a:p>
            <a:pPr>
              <a:buFont typeface="Arial" panose="020B0604020202020204" pitchFamily="34" charset="0"/>
              <a:buChar char="•"/>
            </a:pPr>
            <a:r>
              <a:rPr lang="el-GR" dirty="0"/>
              <a:t>δείκτες </a:t>
            </a:r>
          </a:p>
          <a:p>
            <a:pPr>
              <a:buFont typeface="Arial" panose="020B0604020202020204" pitchFamily="34" charset="0"/>
              <a:buChar char="•"/>
            </a:pPr>
            <a:r>
              <a:rPr lang="el-GR" dirty="0"/>
              <a:t>χάρτες κινδύνου </a:t>
            </a:r>
          </a:p>
          <a:p>
            <a:pPr>
              <a:buFont typeface="Arial" panose="020B0604020202020204" pitchFamily="34" charset="0"/>
              <a:buChar char="•"/>
            </a:pPr>
            <a:r>
              <a:rPr lang="el-GR" dirty="0"/>
              <a:t>βέλτιστες πρακτικές </a:t>
            </a:r>
          </a:p>
          <a:p>
            <a:r>
              <a:rPr lang="el-GR" dirty="0"/>
              <a:t>Οι δήμοι και οι περιφέρειες τη χρησιμοποιούν για:</a:t>
            </a:r>
          </a:p>
          <a:p>
            <a:pPr>
              <a:buFont typeface="Arial" panose="020B0604020202020204" pitchFamily="34" charset="0"/>
              <a:buChar char="•"/>
            </a:pPr>
            <a:r>
              <a:rPr lang="el-GR" dirty="0" err="1"/>
              <a:t>risk</a:t>
            </a:r>
            <a:r>
              <a:rPr lang="el-GR" dirty="0"/>
              <a:t> </a:t>
            </a:r>
            <a:r>
              <a:rPr lang="el-GR" dirty="0" err="1"/>
              <a:t>assessment</a:t>
            </a:r>
            <a:r>
              <a:rPr lang="el-GR" dirty="0"/>
              <a:t> (αξιολόγηση κινδύνου)</a:t>
            </a:r>
          </a:p>
          <a:p>
            <a:pPr>
              <a:buFont typeface="Arial" panose="020B0604020202020204" pitchFamily="34" charset="0"/>
              <a:buChar char="•"/>
            </a:pPr>
            <a:r>
              <a:rPr lang="el-GR" dirty="0" err="1"/>
              <a:t>scenario</a:t>
            </a:r>
            <a:r>
              <a:rPr lang="el-GR" dirty="0"/>
              <a:t> planning (σχεδιασμός σεναρίων)</a:t>
            </a:r>
          </a:p>
          <a:p>
            <a:pPr>
              <a:buFont typeface="Arial" panose="020B0604020202020204" pitchFamily="34" charset="0"/>
              <a:buChar char="•"/>
            </a:pPr>
            <a:r>
              <a:rPr lang="el-GR" dirty="0" err="1"/>
              <a:t>adaptation</a:t>
            </a:r>
            <a:r>
              <a:rPr lang="el-GR" dirty="0"/>
              <a:t> </a:t>
            </a:r>
            <a:r>
              <a:rPr lang="el-GR" dirty="0" err="1"/>
              <a:t>strategies</a:t>
            </a:r>
            <a:r>
              <a:rPr lang="el-GR" dirty="0"/>
              <a:t> (στρατηγικές προσαρμογής)</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l-GR" b="1" dirty="0">
                <a:latin typeface="Arial" panose="020B0604020202020204" pitchFamily="34" charset="0"/>
                <a:cs typeface="Arial" panose="020B0604020202020204" pitchFamily="34" charset="0"/>
              </a:rPr>
              <a:t>Νέο Ευρωπαϊκό </a:t>
            </a:r>
            <a:r>
              <a:rPr lang="el-GR" b="1" dirty="0" err="1">
                <a:latin typeface="Arial" panose="020B0604020202020204" pitchFamily="34" charset="0"/>
                <a:cs typeface="Arial" panose="020B0604020202020204" pitchFamily="34" charset="0"/>
              </a:rPr>
              <a:t>Framework</a:t>
            </a:r>
            <a:r>
              <a:rPr lang="el-GR" b="1" dirty="0">
                <a:latin typeface="Arial" panose="020B0604020202020204" pitchFamily="34" charset="0"/>
                <a:cs typeface="Arial" panose="020B0604020202020204" pitchFamily="34" charset="0"/>
              </a:rPr>
              <a:t> Ανθεκτικότητας (2026)</a:t>
            </a:r>
          </a:p>
          <a:p>
            <a:pPr>
              <a:buFont typeface="Arial" panose="020B0604020202020204" pitchFamily="34" charset="0"/>
              <a:buChar char="•"/>
            </a:pPr>
            <a:endParaRPr lang="el-GR" dirty="0"/>
          </a:p>
          <a:p>
            <a:r>
              <a:rPr lang="el-GR" dirty="0"/>
              <a:t>Η Επιτροπή καταρτίζει ένα νέο ολοκληρωμένο πλαίσιο για την ευρωπαϊκή ανθεκτικότητα στο κλίμα και τη διαχείριση κινδύνων, με σκοπό να βοηθήσει τα κράτη μέλη να προλαμβάνουν και να προετοιμάζονται για τις αυξανόμενες επιπτώσεις της κλιματικής αλλαγής. Το πλαίσιο αυτό θα αποτελείται από ένα ισορροπημένο πακέτο μέτρων το οποίο, μετά από μια διεξοδική διαδικασία εκτίμησης επιπτώσεων, αναμένεται να εγκριθεί κατά το δεύτερο εξάμηνο του 2026. Κύριος στόχος είναι η καθιέρωση μιας πιο φιλόδοξης, ολοκληρωμένης και συνεκτικής προσέγγισης της ΕΕ όσον αφορά την ανθεκτικότητα στο κλίμα και την ετοιμότητα, η οποία θα καλύπτει τόσο τα επιμέρους κράτη μέλη όσο και την ΕΕ στο σύνολό της. Η ανάπτυξη του νέου πλαισίου ανταποκρίνεται στα αιτήματα του Ευρωπαϊκού Κοινοβουλίου και του Συμβουλίου για πιο τολμηρή δράση εκ μέρους της Επιτροπής όσον αφορά τις αυξανόμενες κλιματικές επιπτώσεις και κινδύνους, υποστηρίζοντας επίσης τις συστάσεις του Ευρωπαϊκού Ελεγκτικού Συνεδρίου που δημοσιεύθηκαν το 2024 .Σε συνδυασμό με άλλες πολιτικές της ΕΕ, το πλαίσιο θα συμβάλει στη διαφύλαξη της ασφάλειας και της ευημερίας της Ευρώπης, στην ενίσχυση της ανταγωνιστικότητάς της και στην προστασία της υγείας και της ευημερίας μας. Αναπτύσσεται σε στενή συνεργασία με όλους τους σχετικούς ενδιαφερόμενους φορείς μέσω μιας ευρείας, ανοικτής και συμμετοχικής διαδικασίας.</a:t>
            </a:r>
          </a:p>
        </p:txBody>
      </p:sp>
    </p:spTree>
    <p:extLst>
      <p:ext uri="{BB962C8B-B14F-4D97-AF65-F5344CB8AC3E}">
        <p14:creationId xmlns:p14="http://schemas.microsoft.com/office/powerpoint/2010/main" val="3333398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1885950"/>
            <a:ext cx="6686549" cy="1697086"/>
          </a:xfrm>
        </p:spPr>
        <p:txBody>
          <a:bodyPr anchor="b">
            <a:normAutofit/>
          </a:bodyPr>
          <a:lstStyle>
            <a:lvl1pPr>
              <a:defRPr sz="405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941910" y="3583035"/>
            <a:ext cx="6686549" cy="844712"/>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3242858"/>
            <a:ext cx="1308489" cy="583942"/>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3397155"/>
            <a:ext cx="584825" cy="273844"/>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5500811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1910" y="457200"/>
            <a:ext cx="6686549" cy="2337780"/>
          </a:xfrm>
        </p:spPr>
        <p:txBody>
          <a:bodyPr anchor="ctr">
            <a:normAutofit/>
          </a:bodyPr>
          <a:lstStyle>
            <a:lvl1pPr algn="l">
              <a:defRPr sz="36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941910" y="3265535"/>
            <a:ext cx="6686549" cy="1166898"/>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3141" y="238363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2433105"/>
            <a:ext cx="584825" cy="273844"/>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5351098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137462" y="457200"/>
            <a:ext cx="6295445" cy="2171700"/>
          </a:xfrm>
        </p:spPr>
        <p:txBody>
          <a:bodyPr anchor="ctr">
            <a:normAutofit/>
          </a:bodyPr>
          <a:lstStyle>
            <a:lvl1pPr algn="l">
              <a:defRPr sz="36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2456259" y="2628900"/>
            <a:ext cx="5652416"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1941910" y="3265535"/>
            <a:ext cx="6686549" cy="1166898"/>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3141" y="238363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2433105"/>
            <a:ext cx="584825" cy="273844"/>
          </a:xfrm>
        </p:spPr>
        <p:txBody>
          <a:bodyPr/>
          <a:lstStyle/>
          <a:p>
            <a:fld id="{D57F1E4F-1CFF-5643-939E-217C01CDF565}" type="slidenum">
              <a:rPr lang="en-US" dirty="0"/>
              <a:pPr/>
              <a:t>‹#›</a:t>
            </a:fld>
            <a:endParaRPr lang="en-US" dirty="0"/>
          </a:p>
        </p:txBody>
      </p:sp>
      <p:sp>
        <p:nvSpPr>
          <p:cNvPr id="14" name="TextBox 13"/>
          <p:cNvSpPr txBox="1"/>
          <p:nvPr/>
        </p:nvSpPr>
        <p:spPr>
          <a:xfrm>
            <a:off x="1850739" y="48600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178980"/>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437772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941910" y="1828800"/>
            <a:ext cx="6686550" cy="2043634"/>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941910" y="3886200"/>
            <a:ext cx="6686550" cy="547217"/>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3141" y="3683794"/>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7316"/>
            <a:ext cx="584825" cy="273844"/>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7053576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137462" y="457200"/>
            <a:ext cx="6295445" cy="2171700"/>
          </a:xfrm>
        </p:spPr>
        <p:txBody>
          <a:bodyPr anchor="ctr">
            <a:normAutofit/>
          </a:bodyPr>
          <a:lstStyle>
            <a:lvl1pPr algn="l">
              <a:defRPr sz="36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1941909" y="3257550"/>
            <a:ext cx="6686550" cy="62865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1941910" y="3886200"/>
            <a:ext cx="6686550" cy="547217"/>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3141" y="3683794"/>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7316"/>
            <a:ext cx="584825" cy="273844"/>
          </a:xfrm>
        </p:spPr>
        <p:txBody>
          <a:bodyPr/>
          <a:lstStyle/>
          <a:p>
            <a:fld id="{D57F1E4F-1CFF-5643-939E-217C01CDF565}" type="slidenum">
              <a:rPr lang="en-US" dirty="0"/>
              <a:pPr/>
              <a:t>‹#›</a:t>
            </a:fld>
            <a:endParaRPr lang="en-US" dirty="0"/>
          </a:p>
        </p:txBody>
      </p:sp>
      <p:sp>
        <p:nvSpPr>
          <p:cNvPr id="17" name="TextBox 16"/>
          <p:cNvSpPr txBox="1"/>
          <p:nvPr/>
        </p:nvSpPr>
        <p:spPr>
          <a:xfrm>
            <a:off x="1850739" y="48600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178980"/>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3290741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1941910" y="470555"/>
            <a:ext cx="6686549" cy="2160015"/>
          </a:xfrm>
        </p:spPr>
        <p:txBody>
          <a:bodyPr anchor="ctr">
            <a:normAutofit/>
          </a:bodyPr>
          <a:lstStyle>
            <a:lvl1pPr algn="l">
              <a:defRPr sz="36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1941909" y="3257550"/>
            <a:ext cx="6686550" cy="62865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1941910" y="3886200"/>
            <a:ext cx="6686550" cy="547217"/>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3141" y="3683794"/>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7316"/>
            <a:ext cx="584825" cy="273844"/>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0728626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894977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470554"/>
            <a:ext cx="1655701" cy="3962863"/>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941909" y="470554"/>
            <a:ext cx="4857750" cy="3962863"/>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5257220"/>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93157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944694" y="468082"/>
            <a:ext cx="6683765" cy="960668"/>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1941909" y="1600200"/>
            <a:ext cx="6686550" cy="283321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6011371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941910" y="1544063"/>
            <a:ext cx="6686549" cy="1101600"/>
          </a:xfrm>
        </p:spPr>
        <p:txBody>
          <a:bodyPr anchor="b"/>
          <a:lstStyle>
            <a:lvl1pPr algn="l">
              <a:defRPr sz="3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941910" y="2647597"/>
            <a:ext cx="6686549" cy="6453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3141" y="238363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2433105"/>
            <a:ext cx="584825" cy="273844"/>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8623785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941909" y="1600200"/>
            <a:ext cx="3235398" cy="28332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393060" y="1594666"/>
            <a:ext cx="3235398" cy="28332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590837"/>
            <a:ext cx="584825" cy="273844"/>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0147056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204530" y="1479527"/>
            <a:ext cx="2994549"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4" name="Content Placeholder 3"/>
          <p:cNvSpPr>
            <a:spLocks noGrp="1"/>
          </p:cNvSpPr>
          <p:nvPr>
            <p:ph sz="half" idx="2"/>
          </p:nvPr>
        </p:nvSpPr>
        <p:spPr>
          <a:xfrm>
            <a:off x="1941909" y="1911725"/>
            <a:ext cx="3257170" cy="2515545"/>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629972" y="1477106"/>
            <a:ext cx="2999251"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6" name="Content Placeholder 5"/>
          <p:cNvSpPr>
            <a:spLocks noGrp="1"/>
          </p:cNvSpPr>
          <p:nvPr>
            <p:ph sz="quarter" idx="4"/>
          </p:nvPr>
        </p:nvSpPr>
        <p:spPr>
          <a:xfrm>
            <a:off x="5375218" y="1909304"/>
            <a:ext cx="3254006" cy="2515545"/>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590837"/>
            <a:ext cx="584825" cy="273844"/>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8129457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6464717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5025850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1910" y="334566"/>
            <a:ext cx="2628899" cy="732234"/>
          </a:xfrm>
        </p:spPr>
        <p:txBody>
          <a:bodyPr anchor="b"/>
          <a:lstStyle>
            <a:lvl1pPr algn="l">
              <a:defRPr sz="15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42259" y="334567"/>
            <a:ext cx="3886200" cy="4061222"/>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941910" y="1198960"/>
            <a:ext cx="2628899" cy="319682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8550102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1910" y="3600450"/>
            <a:ext cx="6686550" cy="425054"/>
          </a:xfrm>
        </p:spPr>
        <p:txBody>
          <a:bodyPr anchor="b">
            <a:normAutofit/>
          </a:bodyPr>
          <a:lstStyle>
            <a:lvl1pPr algn="l">
              <a:defRPr sz="18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941909" y="476224"/>
            <a:ext cx="6686550" cy="2891228"/>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941910" y="4025504"/>
            <a:ext cx="6686550" cy="37028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3141" y="3683794"/>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7316"/>
            <a:ext cx="584825" cy="273844"/>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8506168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171450"/>
            <a:ext cx="2138637" cy="4978971"/>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589"/>
            <a:ext cx="1767506" cy="514052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51435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468082"/>
            <a:ext cx="6683765" cy="960668"/>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941909" y="1600200"/>
            <a:ext cx="6686550" cy="291465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771210" y="4597828"/>
            <a:ext cx="859712" cy="277797"/>
          </a:xfrm>
          <a:prstGeom prst="rect">
            <a:avLst/>
          </a:prstGeom>
        </p:spPr>
        <p:txBody>
          <a:bodyPr vert="horz" lIns="91440" tIns="45720" rIns="91440" bIns="45720" rtlCol="0" anchor="ctr"/>
          <a:lstStyle>
            <a:lvl1pPr algn="r">
              <a:defRPr sz="675">
                <a:solidFill>
                  <a:schemeClr val="tx1">
                    <a:tint val="75000"/>
                  </a:schemeClr>
                </a:solidFill>
              </a:defRPr>
            </a:lvl1pPr>
          </a:lstStyle>
          <a:p>
            <a:fld id="{B61BEF0D-F0BB-DE4B-95CE-6DB70DBA9567}" type="datetimeFigureOut">
              <a:rPr lang="en-US" dirty="0"/>
              <a:pPr/>
              <a:t>5/6/2026</a:t>
            </a:fld>
            <a:endParaRPr lang="en-US" dirty="0"/>
          </a:p>
        </p:txBody>
      </p:sp>
      <p:sp>
        <p:nvSpPr>
          <p:cNvPr id="5" name="Footer Placeholder 4"/>
          <p:cNvSpPr>
            <a:spLocks noGrp="1"/>
          </p:cNvSpPr>
          <p:nvPr>
            <p:ph type="ftr" sz="quarter" idx="3"/>
          </p:nvPr>
        </p:nvSpPr>
        <p:spPr>
          <a:xfrm>
            <a:off x="1941910" y="4601856"/>
            <a:ext cx="5714999" cy="273844"/>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398860" y="590837"/>
            <a:ext cx="584825" cy="273844"/>
          </a:xfrm>
          <a:prstGeom prst="rect">
            <a:avLst/>
          </a:prstGeom>
        </p:spPr>
        <p:txBody>
          <a:bodyPr vert="horz" lIns="91440" tIns="45720" rIns="91440" bIns="45720" rtlCol="0" anchor="ctr"/>
          <a:lstStyle>
            <a:lvl1pPr algn="r">
              <a:defRPr sz="15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29533704"/>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Lst>
  <p:hf sldNum="0" hdr="0" ftr="0" dt="0"/>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DqU2eDjjrZE" TargetMode="External"/><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watch?v=kujf4BTL3pE" TargetMode="External"/><Relationship Id="rId2" Type="http://schemas.openxmlformats.org/officeDocument/2006/relationships/hyperlink" Target="https://www.youtube.com/watch?v=dDkd_3vZchI" TargetMode="Externa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hyperlink" Target="https://resilientcitiesnetwork.org/city-resilience-framework-2024-edition" TargetMode="External"/><Relationship Id="rId2" Type="http://schemas.openxmlformats.org/officeDocument/2006/relationships/notesSlide" Target="../notesSlides/notesSlide7.xml"/><Relationship Id="rId1" Type="http://schemas.openxmlformats.org/officeDocument/2006/relationships/slideLayout" Target="../slideLayouts/slideLayout17.xml"/><Relationship Id="rId4" Type="http://schemas.openxmlformats.org/officeDocument/2006/relationships/comments" Target="../comments/commen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EFCF8"/>
        </a:solidFill>
        <a:effectLst/>
      </p:bgPr>
    </p:bg>
    <p:spTree>
      <p:nvGrpSpPr>
        <p:cNvPr id="1" name=""/>
        <p:cNvGrpSpPr/>
        <p:nvPr/>
      </p:nvGrpSpPr>
      <p:grpSpPr>
        <a:xfrm>
          <a:off x="0" y="0"/>
          <a:ext cx="0" cy="0"/>
          <a:chOff x="0" y="0"/>
          <a:chExt cx="0" cy="0"/>
        </a:xfrm>
      </p:grpSpPr>
      <p:sp>
        <p:nvSpPr>
          <p:cNvPr id="2" name="Text 0"/>
          <p:cNvSpPr/>
          <p:nvPr/>
        </p:nvSpPr>
        <p:spPr>
          <a:xfrm>
            <a:off x="405872" y="261491"/>
            <a:ext cx="8332256" cy="1543050"/>
          </a:xfrm>
          <a:prstGeom prst="rect">
            <a:avLst/>
          </a:prstGeom>
          <a:noFill/>
          <a:ln/>
        </p:spPr>
        <p:txBody>
          <a:bodyPr wrap="square" lIns="0" tIns="0" rIns="0" bIns="0" rtlCol="0" anchor="t"/>
          <a:lstStyle/>
          <a:p>
            <a:pPr marL="0" indent="0" algn="ctr">
              <a:lnSpc>
                <a:spcPts val="12150"/>
              </a:lnSpc>
              <a:buNone/>
            </a:pPr>
            <a:r>
              <a:rPr lang="en-US" sz="8100" dirty="0">
                <a:solidFill>
                  <a:srgbClr val="1E293B"/>
                </a:solidFill>
                <a:latin typeface="Source Sans 3" pitchFamily="34" charset="0"/>
                <a:ea typeface="Source Sans 3" pitchFamily="34" charset="-122"/>
                <a:cs typeface="Source Sans 3" pitchFamily="34" charset="-120"/>
              </a:rPr>
              <a:t>🏙️</a:t>
            </a:r>
            <a:endParaRPr lang="en-US" sz="8100" dirty="0"/>
          </a:p>
        </p:txBody>
      </p:sp>
      <p:sp>
        <p:nvSpPr>
          <p:cNvPr id="3" name="Text 1"/>
          <p:cNvSpPr/>
          <p:nvPr/>
        </p:nvSpPr>
        <p:spPr>
          <a:xfrm>
            <a:off x="405872" y="1956941"/>
            <a:ext cx="8332256" cy="178296"/>
          </a:xfrm>
          <a:prstGeom prst="rect">
            <a:avLst/>
          </a:prstGeom>
          <a:noFill/>
          <a:ln/>
        </p:spPr>
        <p:txBody>
          <a:bodyPr wrap="square" lIns="0" tIns="0" rIns="0" bIns="0" rtlCol="0" anchor="t"/>
          <a:lstStyle/>
          <a:p>
            <a:pPr marL="0" indent="0" algn="ctr">
              <a:lnSpc>
                <a:spcPts val="1404"/>
              </a:lnSpc>
              <a:buNone/>
            </a:pPr>
            <a:r>
              <a:rPr lang="el-GR" sz="936" b="1" dirty="0">
                <a:solidFill>
                  <a:srgbClr val="64748B"/>
                </a:solidFill>
                <a:latin typeface="Source Sans 3" pitchFamily="34" charset="0"/>
                <a:ea typeface="Source Sans 3" pitchFamily="34" charset="-122"/>
                <a:cs typeface="Source Sans 3" pitchFamily="34" charset="-120"/>
              </a:rPr>
              <a:t>Μεταπτυχιακό μάθημα</a:t>
            </a:r>
            <a:r>
              <a:rPr lang="en-US" sz="936" b="1" dirty="0">
                <a:solidFill>
                  <a:srgbClr val="64748B"/>
                </a:solidFill>
                <a:latin typeface="Source Sans 3" pitchFamily="34" charset="0"/>
                <a:ea typeface="Source Sans 3" pitchFamily="34" charset="-122"/>
                <a:cs typeface="Source Sans 3" pitchFamily="34" charset="-120"/>
              </a:rPr>
              <a:t>• Αστική και Περιφερειακή Ανθεκτικότητα</a:t>
            </a:r>
            <a:endParaRPr lang="en-US" sz="936" dirty="0"/>
          </a:p>
        </p:txBody>
      </p:sp>
      <p:sp>
        <p:nvSpPr>
          <p:cNvPr id="4" name="Text 2"/>
          <p:cNvSpPr/>
          <p:nvPr/>
        </p:nvSpPr>
        <p:spPr>
          <a:xfrm>
            <a:off x="487561" y="2135237"/>
            <a:ext cx="8168878" cy="1828502"/>
          </a:xfrm>
          <a:prstGeom prst="rect">
            <a:avLst/>
          </a:prstGeom>
          <a:noFill/>
          <a:ln/>
        </p:spPr>
        <p:txBody>
          <a:bodyPr wrap="square" lIns="0" tIns="0" rIns="0" bIns="0" rtlCol="0" anchor="t"/>
          <a:lstStyle/>
          <a:p>
            <a:pPr marL="0" indent="0" algn="ctr">
              <a:lnSpc>
                <a:spcPts val="7200"/>
              </a:lnSpc>
              <a:buNone/>
            </a:pPr>
            <a:r>
              <a:rPr lang="en-US" sz="5760" b="1" dirty="0">
                <a:solidFill>
                  <a:srgbClr val="C2410C"/>
                </a:solidFill>
                <a:latin typeface="Arial" panose="020B0604020202020204" pitchFamily="34" charset="0"/>
                <a:ea typeface="Literata" pitchFamily="34" charset="-122"/>
                <a:cs typeface="Arial" panose="020B0604020202020204" pitchFamily="34" charset="0"/>
              </a:rPr>
              <a:t>Ανθεκτικότητα Ευρωπαϊκών Πόλεων</a:t>
            </a:r>
            <a:endParaRPr lang="en-US" sz="5760" dirty="0">
              <a:latin typeface="Arial" panose="020B0604020202020204" pitchFamily="34" charset="0"/>
              <a:cs typeface="Arial" panose="020B0604020202020204" pitchFamily="34" charset="0"/>
            </a:endParaRPr>
          </a:p>
        </p:txBody>
      </p:sp>
      <p:sp>
        <p:nvSpPr>
          <p:cNvPr id="5" name="Text 3"/>
          <p:cNvSpPr/>
          <p:nvPr/>
        </p:nvSpPr>
        <p:spPr>
          <a:xfrm>
            <a:off x="405872" y="4116139"/>
            <a:ext cx="8332256" cy="320129"/>
          </a:xfrm>
          <a:prstGeom prst="rect">
            <a:avLst/>
          </a:prstGeom>
          <a:noFill/>
          <a:ln/>
        </p:spPr>
        <p:txBody>
          <a:bodyPr wrap="square" lIns="0" tIns="0" rIns="0" bIns="0" rtlCol="0" anchor="t"/>
          <a:lstStyle/>
          <a:p>
            <a:pPr marL="0" indent="0" algn="ctr">
              <a:lnSpc>
                <a:spcPts val="2520"/>
              </a:lnSpc>
              <a:buNone/>
            </a:pPr>
            <a:r>
              <a:rPr lang="el-GR" sz="1800" b="0" i="0" u="none" strike="noStrike" baseline="0" dirty="0">
                <a:latin typeface="CIDFont+F2"/>
              </a:rPr>
              <a:t>Όλγα-Ελένη </a:t>
            </a:r>
            <a:r>
              <a:rPr lang="el-GR" sz="1800" b="0" i="0" u="none" strike="noStrike" baseline="0" dirty="0" err="1">
                <a:latin typeface="CIDFont+F2"/>
              </a:rPr>
              <a:t>Αστάρα</a:t>
            </a:r>
            <a:r>
              <a:rPr lang="el-GR" sz="1800" b="0" i="0" u="none" strike="noStrike" baseline="0" dirty="0">
                <a:latin typeface="CIDFont+F2"/>
              </a:rPr>
              <a:t>, </a:t>
            </a:r>
            <a:r>
              <a:rPr lang="el-GR" sz="1800" b="0" i="0" u="none" strike="noStrike" baseline="0" dirty="0" err="1">
                <a:latin typeface="CIDFont+F3"/>
              </a:rPr>
              <a:t>Αναπλ</a:t>
            </a:r>
            <a:r>
              <a:rPr lang="el-GR" sz="1800" b="0" i="0" u="none" strike="noStrike" baseline="0" dirty="0">
                <a:latin typeface="CIDFont+F3"/>
              </a:rPr>
              <a:t>. Καθηγήτρια Πανεπιστημίου Δυτικής Αττικής</a:t>
            </a:r>
            <a:endParaRPr lang="en-US" sz="1680" dirty="0"/>
          </a:p>
        </p:txBody>
      </p:sp>
      <p:sp>
        <p:nvSpPr>
          <p:cNvPr id="6" name="Text 4"/>
          <p:cNvSpPr/>
          <p:nvPr/>
        </p:nvSpPr>
        <p:spPr>
          <a:xfrm>
            <a:off x="405872" y="4664869"/>
            <a:ext cx="8332256" cy="217140"/>
          </a:xfrm>
          <a:prstGeom prst="rect">
            <a:avLst/>
          </a:prstGeom>
          <a:noFill/>
          <a:ln/>
        </p:spPr>
        <p:txBody>
          <a:bodyPr wrap="square" lIns="0" tIns="0" rIns="0" bIns="0" rtlCol="0" anchor="t"/>
          <a:lstStyle/>
          <a:p>
            <a:pPr marL="0" indent="0" algn="ctr">
              <a:lnSpc>
                <a:spcPts val="1710"/>
              </a:lnSpc>
              <a:buNone/>
            </a:pPr>
            <a:r>
              <a:rPr lang="el-GR" sz="1140" dirty="0">
                <a:solidFill>
                  <a:srgbClr val="64748B"/>
                </a:solidFill>
                <a:latin typeface="Arial" panose="020B0604020202020204" pitchFamily="34" charset="0"/>
                <a:ea typeface="Source Sans 3" pitchFamily="34" charset="-122"/>
                <a:cs typeface="Arial" panose="020B0604020202020204" pitchFamily="34" charset="0"/>
              </a:rPr>
              <a:t>Μελέτες </a:t>
            </a:r>
            <a:r>
              <a:rPr lang="el-GR" sz="1140" dirty="0" err="1">
                <a:solidFill>
                  <a:srgbClr val="64748B"/>
                </a:solidFill>
                <a:latin typeface="Arial" panose="020B0604020202020204" pitchFamily="34" charset="0"/>
                <a:ea typeface="Source Sans 3" pitchFamily="34" charset="-122"/>
                <a:cs typeface="Arial" panose="020B0604020202020204" pitchFamily="34" charset="0"/>
              </a:rPr>
              <a:t>Περίτπωσης</a:t>
            </a:r>
            <a:r>
              <a:rPr lang="en-US" sz="1140" dirty="0">
                <a:solidFill>
                  <a:srgbClr val="64748B"/>
                </a:solidFill>
                <a:latin typeface="Arial" panose="020B0604020202020204" pitchFamily="34" charset="0"/>
                <a:ea typeface="Source Sans 3" pitchFamily="34" charset="-122"/>
                <a:cs typeface="Arial" panose="020B0604020202020204" pitchFamily="34" charset="0"/>
              </a:rPr>
              <a:t>: Πα</a:t>
            </a:r>
            <a:r>
              <a:rPr lang="en-US" sz="1140" dirty="0" err="1">
                <a:solidFill>
                  <a:srgbClr val="64748B"/>
                </a:solidFill>
                <a:latin typeface="Arial" panose="020B0604020202020204" pitchFamily="34" charset="0"/>
                <a:ea typeface="Source Sans 3" pitchFamily="34" charset="-122"/>
                <a:cs typeface="Arial" panose="020B0604020202020204" pitchFamily="34" charset="0"/>
              </a:rPr>
              <a:t>ρίσι</a:t>
            </a:r>
            <a:r>
              <a:rPr lang="en-US" sz="1140" dirty="0">
                <a:solidFill>
                  <a:srgbClr val="64748B"/>
                </a:solidFill>
                <a:latin typeface="Arial" panose="020B0604020202020204" pitchFamily="34" charset="0"/>
                <a:ea typeface="Source Sans 3" pitchFamily="34" charset="-122"/>
                <a:cs typeface="Arial" panose="020B0604020202020204" pitchFamily="34" charset="0"/>
              </a:rPr>
              <a:t>, Ρότερνταμ, Κοπεγχάγη, Βαρκελώνη, Φλωρεντία</a:t>
            </a:r>
            <a:endParaRPr lang="en-US" sz="1140"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7">
    <p:bg>
      <p:bgPr>
        <a:solidFill>
          <a:srgbClr val="FEFCF8"/>
        </a:solidFill>
        <a:effectLst/>
      </p:bgPr>
    </p:bg>
    <p:spTree>
      <p:nvGrpSpPr>
        <p:cNvPr id="1" name=""/>
        <p:cNvGrpSpPr/>
        <p:nvPr/>
      </p:nvGrpSpPr>
      <p:grpSpPr>
        <a:xfrm>
          <a:off x="0" y="0"/>
          <a:ext cx="0" cy="0"/>
          <a:chOff x="0" y="0"/>
          <a:chExt cx="0" cy="0"/>
        </a:xfrm>
      </p:grpSpPr>
      <p:sp>
        <p:nvSpPr>
          <p:cNvPr id="2" name="Text 0"/>
          <p:cNvSpPr/>
          <p:nvPr/>
        </p:nvSpPr>
        <p:spPr>
          <a:xfrm>
            <a:off x="487561" y="197667"/>
            <a:ext cx="8332256" cy="178296"/>
          </a:xfrm>
          <a:prstGeom prst="rect">
            <a:avLst/>
          </a:prstGeom>
          <a:noFill/>
          <a:ln/>
        </p:spPr>
        <p:txBody>
          <a:bodyPr wrap="square" lIns="0" tIns="0" rIns="0" bIns="0" rtlCol="0" anchor="t"/>
          <a:lstStyle/>
          <a:p>
            <a:pPr marL="0" indent="0">
              <a:lnSpc>
                <a:spcPts val="1404"/>
              </a:lnSpc>
              <a:buNone/>
            </a:pPr>
            <a:r>
              <a:rPr lang="en-US" sz="936" b="1" dirty="0">
                <a:solidFill>
                  <a:srgbClr val="64748B"/>
                </a:solidFill>
                <a:latin typeface="Source Sans 3" pitchFamily="34" charset="0"/>
                <a:ea typeface="Source Sans 3" pitchFamily="34" charset="-122"/>
                <a:cs typeface="Source Sans 3" pitchFamily="34" charset="-120"/>
              </a:rPr>
              <a:t>Μελέτη π</a:t>
            </a:r>
            <a:r>
              <a:rPr lang="en-US" sz="936" b="1" dirty="0" err="1">
                <a:solidFill>
                  <a:srgbClr val="64748B"/>
                </a:solidFill>
                <a:latin typeface="Source Sans 3" pitchFamily="34" charset="0"/>
                <a:ea typeface="Source Sans 3" pitchFamily="34" charset="-122"/>
                <a:cs typeface="Source Sans 3" pitchFamily="34" charset="-120"/>
              </a:rPr>
              <a:t>ερί</a:t>
            </a:r>
            <a:r>
              <a:rPr lang="en-US" sz="936" b="1" dirty="0">
                <a:solidFill>
                  <a:srgbClr val="64748B"/>
                </a:solidFill>
                <a:latin typeface="Source Sans 3" pitchFamily="34" charset="0"/>
                <a:ea typeface="Source Sans 3" pitchFamily="34" charset="-122"/>
                <a:cs typeface="Source Sans 3" pitchFamily="34" charset="-120"/>
              </a:rPr>
              <a:t>πτωσης </a:t>
            </a:r>
            <a:r>
              <a:rPr lang="el-GR" sz="936" b="1" dirty="0">
                <a:solidFill>
                  <a:srgbClr val="64748B"/>
                </a:solidFill>
                <a:latin typeface="Source Sans 3" pitchFamily="34" charset="0"/>
                <a:ea typeface="Source Sans 3" pitchFamily="34" charset="-122"/>
                <a:cs typeface="Source Sans 3" pitchFamily="34" charset="-120"/>
              </a:rPr>
              <a:t>1</a:t>
            </a:r>
            <a:endParaRPr lang="en-US" sz="936" dirty="0"/>
          </a:p>
        </p:txBody>
      </p:sp>
      <p:sp>
        <p:nvSpPr>
          <p:cNvPr id="3" name="Text 1"/>
          <p:cNvSpPr/>
          <p:nvPr/>
        </p:nvSpPr>
        <p:spPr>
          <a:xfrm>
            <a:off x="428605" y="145747"/>
            <a:ext cx="8168878" cy="1307496"/>
          </a:xfrm>
          <a:prstGeom prst="rect">
            <a:avLst/>
          </a:prstGeom>
          <a:noFill/>
          <a:ln/>
        </p:spPr>
        <p:txBody>
          <a:bodyPr wrap="square" lIns="0" tIns="0" rIns="0" bIns="0" rtlCol="0" anchor="t"/>
          <a:lstStyle/>
          <a:p>
            <a:pPr marL="0" indent="0">
              <a:lnSpc>
                <a:spcPts val="5400"/>
              </a:lnSpc>
              <a:buNone/>
            </a:pPr>
            <a:r>
              <a:rPr lang="en-US" sz="3600" b="1" dirty="0">
                <a:solidFill>
                  <a:srgbClr val="1E293B"/>
                </a:solidFill>
                <a:latin typeface="Arial" panose="020B0604020202020204" pitchFamily="34" charset="0"/>
                <a:ea typeface="Literata" pitchFamily="34" charset="-122"/>
                <a:cs typeface="Arial" panose="020B0604020202020204" pitchFamily="34" charset="0"/>
              </a:rPr>
              <a:t>Παρίσι: ανθεκτικότητα πέρα από το</a:t>
            </a:r>
            <a:r>
              <a:rPr lang="el-GR" sz="3600" b="1" dirty="0">
                <a:solidFill>
                  <a:srgbClr val="1E293B"/>
                </a:solidFill>
                <a:latin typeface="Arial" panose="020B0604020202020204" pitchFamily="34" charset="0"/>
                <a:ea typeface="Literata" pitchFamily="34" charset="-122"/>
                <a:cs typeface="Arial" panose="020B0604020202020204" pitchFamily="34" charset="0"/>
              </a:rPr>
              <a:t> κλίμα</a:t>
            </a:r>
            <a:endParaRPr lang="en-US" sz="3600" dirty="0">
              <a:latin typeface="Arial" panose="020B0604020202020204" pitchFamily="34" charset="0"/>
              <a:cs typeface="Arial" panose="020B0604020202020204" pitchFamily="34" charset="0"/>
            </a:endParaRPr>
          </a:p>
        </p:txBody>
      </p:sp>
      <p:sp>
        <p:nvSpPr>
          <p:cNvPr id="13" name="Text 11"/>
          <p:cNvSpPr/>
          <p:nvPr/>
        </p:nvSpPr>
        <p:spPr>
          <a:xfrm>
            <a:off x="975122" y="4242300"/>
            <a:ext cx="8168878" cy="533400"/>
          </a:xfrm>
          <a:prstGeom prst="rect">
            <a:avLst/>
          </a:prstGeom>
          <a:noFill/>
          <a:ln/>
        </p:spPr>
        <p:txBody>
          <a:bodyPr wrap="square" lIns="0" tIns="0" rIns="0" bIns="0" rtlCol="0" anchor="t"/>
          <a:lstStyle/>
          <a:p>
            <a:pPr marL="0" indent="0">
              <a:lnSpc>
                <a:spcPts val="2100"/>
              </a:lnSpc>
              <a:buNone/>
            </a:pPr>
            <a:endParaRPr lang="en-US" sz="1350" dirty="0"/>
          </a:p>
        </p:txBody>
      </p:sp>
      <p:sp>
        <p:nvSpPr>
          <p:cNvPr id="15" name="TextBox 14">
            <a:extLst>
              <a:ext uri="{FF2B5EF4-FFF2-40B4-BE49-F238E27FC236}">
                <a16:creationId xmlns:a16="http://schemas.microsoft.com/office/drawing/2014/main" id="{26D5620C-5778-431B-A4FE-B3C627E34EC0}"/>
              </a:ext>
            </a:extLst>
          </p:cNvPr>
          <p:cNvSpPr txBox="1"/>
          <p:nvPr/>
        </p:nvSpPr>
        <p:spPr>
          <a:xfrm>
            <a:off x="228601" y="1505163"/>
            <a:ext cx="3126920" cy="3416320"/>
          </a:xfrm>
          <a:prstGeom prst="rect">
            <a:avLst/>
          </a:prstGeom>
          <a:noFill/>
        </p:spPr>
        <p:txBody>
          <a:bodyPr wrap="square">
            <a:spAutoFit/>
          </a:bodyPr>
          <a:lstStyle/>
          <a:p>
            <a:r>
              <a:rPr lang="el-GR" dirty="0">
                <a:latin typeface="Arial" panose="020B0604020202020204" pitchFamily="34" charset="0"/>
                <a:cs typeface="Arial" panose="020B0604020202020204" pitchFamily="34" charset="0"/>
              </a:rPr>
              <a:t>Το Παρίσι αποτελεί ένα από τα σημαντικότερα παραδείγματα αστικής ανθεκτικότητας στην Ευρώπη, κυρίως ως προς:</a:t>
            </a:r>
          </a:p>
          <a:p>
            <a:pPr>
              <a:buFont typeface="Arial" panose="020B0604020202020204" pitchFamily="34" charset="0"/>
              <a:buChar char="•"/>
            </a:pPr>
            <a:r>
              <a:rPr lang="el-GR" b="1" dirty="0">
                <a:latin typeface="Arial" panose="020B0604020202020204" pitchFamily="34" charset="0"/>
                <a:cs typeface="Arial" panose="020B0604020202020204" pitchFamily="34" charset="0"/>
              </a:rPr>
              <a:t>καύσωνες και θερμικές νησίδες</a:t>
            </a:r>
            <a:r>
              <a:rPr lang="el-GR" dirty="0">
                <a:latin typeface="Arial" panose="020B0604020202020204" pitchFamily="34" charset="0"/>
                <a:cs typeface="Arial" panose="020B0604020202020204" pitchFamily="34" charset="0"/>
              </a:rPr>
              <a:t> </a:t>
            </a:r>
          </a:p>
          <a:p>
            <a:pPr>
              <a:buFont typeface="Arial" panose="020B0604020202020204" pitchFamily="34" charset="0"/>
              <a:buChar char="•"/>
            </a:pPr>
            <a:r>
              <a:rPr lang="el-GR" dirty="0">
                <a:latin typeface="Arial" panose="020B0604020202020204" pitchFamily="34" charset="0"/>
                <a:cs typeface="Arial" panose="020B0604020202020204" pitchFamily="34" charset="0"/>
              </a:rPr>
              <a:t>βιώσιμη κινητικότητα </a:t>
            </a:r>
          </a:p>
          <a:p>
            <a:pPr>
              <a:buFont typeface="Arial" panose="020B0604020202020204" pitchFamily="34" charset="0"/>
              <a:buChar char="•"/>
            </a:pPr>
            <a:r>
              <a:rPr lang="el-GR" dirty="0">
                <a:latin typeface="Arial" panose="020B0604020202020204" pitchFamily="34" charset="0"/>
                <a:cs typeface="Arial" panose="020B0604020202020204" pitchFamily="34" charset="0"/>
              </a:rPr>
              <a:t>προσαρμογή δημόσιου χώρου </a:t>
            </a:r>
          </a:p>
          <a:p>
            <a:pPr>
              <a:buFont typeface="Arial" panose="020B0604020202020204" pitchFamily="34" charset="0"/>
              <a:buChar char="•"/>
            </a:pPr>
            <a:r>
              <a:rPr lang="el-GR" dirty="0">
                <a:latin typeface="Arial" panose="020B0604020202020204" pitchFamily="34" charset="0"/>
                <a:cs typeface="Arial" panose="020B0604020202020204" pitchFamily="34" charset="0"/>
              </a:rPr>
              <a:t>στρατηγικές χαμηλών εκπομπών</a:t>
            </a:r>
          </a:p>
        </p:txBody>
      </p:sp>
      <p:sp>
        <p:nvSpPr>
          <p:cNvPr id="17" name="TextBox 16">
            <a:extLst>
              <a:ext uri="{FF2B5EF4-FFF2-40B4-BE49-F238E27FC236}">
                <a16:creationId xmlns:a16="http://schemas.microsoft.com/office/drawing/2014/main" id="{487F43FB-B40A-4471-B68D-5007A9778D7B}"/>
              </a:ext>
            </a:extLst>
          </p:cNvPr>
          <p:cNvSpPr txBox="1"/>
          <p:nvPr/>
        </p:nvSpPr>
        <p:spPr>
          <a:xfrm>
            <a:off x="3339841" y="1505163"/>
            <a:ext cx="2898322" cy="2585323"/>
          </a:xfrm>
          <a:prstGeom prst="rect">
            <a:avLst/>
          </a:prstGeom>
          <a:noFill/>
        </p:spPr>
        <p:txBody>
          <a:bodyPr wrap="square">
            <a:spAutoFit/>
          </a:bodyPr>
          <a:lstStyle/>
          <a:p>
            <a:r>
              <a:rPr lang="el-GR" b="1" dirty="0"/>
              <a:t>🔻 Σημεία </a:t>
            </a:r>
            <a:r>
              <a:rPr lang="el-GR" b="1" dirty="0" err="1"/>
              <a:t>ευαλωτότητας</a:t>
            </a:r>
            <a:endParaRPr lang="el-GR" b="1" dirty="0"/>
          </a:p>
          <a:p>
            <a:r>
              <a:rPr lang="el-GR" dirty="0"/>
              <a:t>Παραμένει ευάλωτη σε:</a:t>
            </a:r>
          </a:p>
          <a:p>
            <a:pPr>
              <a:buFont typeface="Arial" panose="020B0604020202020204" pitchFamily="34" charset="0"/>
              <a:buChar char="•"/>
            </a:pPr>
            <a:r>
              <a:rPr lang="el-GR" dirty="0"/>
              <a:t>ακραία θερμικά επεισόδια </a:t>
            </a:r>
          </a:p>
          <a:p>
            <a:pPr>
              <a:buFont typeface="Arial" panose="020B0604020202020204" pitchFamily="34" charset="0"/>
              <a:buChar char="•"/>
            </a:pPr>
            <a:r>
              <a:rPr lang="el-GR" dirty="0" err="1"/>
              <a:t>πλημμυρικό</a:t>
            </a:r>
            <a:r>
              <a:rPr lang="el-GR" dirty="0"/>
              <a:t> κίνδυνο του Σηκουάνα </a:t>
            </a:r>
          </a:p>
          <a:p>
            <a:pPr>
              <a:buFont typeface="Arial" panose="020B0604020202020204" pitchFamily="34" charset="0"/>
              <a:buChar char="•"/>
            </a:pPr>
            <a:r>
              <a:rPr lang="el-GR" dirty="0"/>
              <a:t>κοινωνικές ανισότητες μεταξύ κέντρου–περιφέρειας</a:t>
            </a:r>
          </a:p>
        </p:txBody>
      </p:sp>
      <p:sp>
        <p:nvSpPr>
          <p:cNvPr id="19" name="TextBox 18">
            <a:extLst>
              <a:ext uri="{FF2B5EF4-FFF2-40B4-BE49-F238E27FC236}">
                <a16:creationId xmlns:a16="http://schemas.microsoft.com/office/drawing/2014/main" id="{9E9AACA6-7404-408E-981D-E7D0A870DBE9}"/>
              </a:ext>
            </a:extLst>
          </p:cNvPr>
          <p:cNvSpPr txBox="1"/>
          <p:nvPr/>
        </p:nvSpPr>
        <p:spPr>
          <a:xfrm>
            <a:off x="6644035" y="1425259"/>
            <a:ext cx="2094093" cy="3693319"/>
          </a:xfrm>
          <a:prstGeom prst="rect">
            <a:avLst/>
          </a:prstGeom>
          <a:noFill/>
        </p:spPr>
        <p:txBody>
          <a:bodyPr wrap="square">
            <a:spAutoFit/>
          </a:bodyPr>
          <a:lstStyle/>
          <a:p>
            <a:r>
              <a:rPr lang="el-GR" b="1" dirty="0"/>
              <a:t>🇪🇺 Ευρωπαϊκές πολιτικές που τη στηρίζουν</a:t>
            </a:r>
          </a:p>
          <a:p>
            <a:pPr>
              <a:buFont typeface="Arial" panose="020B0604020202020204" pitchFamily="34" charset="0"/>
              <a:buChar char="•"/>
            </a:pPr>
            <a:r>
              <a:rPr lang="en-US" b="1" dirty="0"/>
              <a:t>European Green Deal</a:t>
            </a:r>
            <a:r>
              <a:rPr lang="en-US" dirty="0"/>
              <a:t> </a:t>
            </a:r>
          </a:p>
          <a:p>
            <a:pPr>
              <a:buFont typeface="Arial" panose="020B0604020202020204" pitchFamily="34" charset="0"/>
              <a:buChar char="•"/>
            </a:pPr>
            <a:r>
              <a:rPr lang="en-US" b="1" dirty="0"/>
              <a:t>EU Adaptation Strategy</a:t>
            </a:r>
            <a:r>
              <a:rPr lang="en-US" dirty="0"/>
              <a:t> </a:t>
            </a:r>
          </a:p>
          <a:p>
            <a:pPr>
              <a:buFont typeface="Arial" panose="020B0604020202020204" pitchFamily="34" charset="0"/>
              <a:buChar char="•"/>
            </a:pPr>
            <a:r>
              <a:rPr lang="en-US" b="1" dirty="0"/>
              <a:t>Mission Climate-Neutral and Smart Cities</a:t>
            </a:r>
            <a:r>
              <a:rPr lang="en-US" dirty="0"/>
              <a:t> </a:t>
            </a:r>
          </a:p>
          <a:p>
            <a:pPr>
              <a:buFont typeface="Arial" panose="020B0604020202020204" pitchFamily="34" charset="0"/>
              <a:buChar char="•"/>
            </a:pPr>
            <a:r>
              <a:rPr lang="en-US" b="1" dirty="0"/>
              <a:t>Nature-based solutions / urban greening</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8D9AEF-CA07-48B6-95BB-F7459AEB2A6C}"/>
              </a:ext>
            </a:extLst>
          </p:cNvPr>
          <p:cNvSpPr txBox="1"/>
          <p:nvPr/>
        </p:nvSpPr>
        <p:spPr>
          <a:xfrm>
            <a:off x="-89807" y="0"/>
            <a:ext cx="8890907" cy="1200329"/>
          </a:xfrm>
          <a:prstGeom prst="rect">
            <a:avLst/>
          </a:prstGeom>
          <a:noFill/>
        </p:spPr>
        <p:txBody>
          <a:bodyPr wrap="square">
            <a:spAutoFit/>
          </a:bodyPr>
          <a:lstStyle/>
          <a:p>
            <a:pPr algn="ctr"/>
            <a:r>
              <a:rPr lang="en-US" sz="3600" dirty="0">
                <a:latin typeface="Arial" panose="020B0604020202020204" pitchFamily="34" charset="0"/>
                <a:cs typeface="Arial" panose="020B0604020202020204" pitchFamily="34" charset="0"/>
              </a:rPr>
              <a:t>Copenhagen: </a:t>
            </a:r>
            <a:r>
              <a:rPr lang="el-GR" sz="3600" dirty="0">
                <a:latin typeface="Arial" panose="020B0604020202020204" pitchFamily="34" charset="0"/>
                <a:cs typeface="Arial" panose="020B0604020202020204" pitchFamily="34" charset="0"/>
              </a:rPr>
              <a:t>Πρότυπο Αστικής Ανθεκτικότητας</a:t>
            </a:r>
          </a:p>
        </p:txBody>
      </p:sp>
      <p:sp>
        <p:nvSpPr>
          <p:cNvPr id="7" name="TextBox 6">
            <a:extLst>
              <a:ext uri="{FF2B5EF4-FFF2-40B4-BE49-F238E27FC236}">
                <a16:creationId xmlns:a16="http://schemas.microsoft.com/office/drawing/2014/main" id="{A3069A13-BB8E-40C7-AD5E-64FE5E77F008}"/>
              </a:ext>
            </a:extLst>
          </p:cNvPr>
          <p:cNvSpPr txBox="1"/>
          <p:nvPr/>
        </p:nvSpPr>
        <p:spPr>
          <a:xfrm>
            <a:off x="342900" y="1056868"/>
            <a:ext cx="2881993" cy="3970318"/>
          </a:xfrm>
          <a:prstGeom prst="rect">
            <a:avLst/>
          </a:prstGeom>
          <a:noFill/>
        </p:spPr>
        <p:txBody>
          <a:bodyPr wrap="square">
            <a:spAutoFit/>
          </a:bodyPr>
          <a:lstStyle/>
          <a:p>
            <a:r>
              <a:rPr lang="el-GR" dirty="0">
                <a:latin typeface="Arial" panose="020B0604020202020204" pitchFamily="34" charset="0"/>
                <a:cs typeface="Arial" panose="020B0604020202020204" pitchFamily="34" charset="0"/>
              </a:rPr>
              <a:t>Η Κοπεγχάγη θεωρείται από τις πιο ανθεκτικές πόλεις της Ευρώπης.</a:t>
            </a:r>
          </a:p>
          <a:p>
            <a:r>
              <a:rPr lang="el-GR" dirty="0">
                <a:latin typeface="Arial" panose="020B0604020202020204" pitchFamily="34" charset="0"/>
                <a:cs typeface="Arial" panose="020B0604020202020204" pitchFamily="34" charset="0"/>
              </a:rPr>
              <a:t>Κύρια χαρακτηριστικά:</a:t>
            </a:r>
          </a:p>
          <a:p>
            <a:pPr>
              <a:buFont typeface="Arial" panose="020B0604020202020204" pitchFamily="34" charset="0"/>
              <a:buChar char="•"/>
            </a:pPr>
            <a:r>
              <a:rPr lang="el-GR" b="1" dirty="0">
                <a:latin typeface="Arial" panose="020B0604020202020204" pitchFamily="34" charset="0"/>
                <a:cs typeface="Arial" panose="020B0604020202020204" pitchFamily="34" charset="0"/>
              </a:rPr>
              <a:t>cloudburst </a:t>
            </a:r>
            <a:r>
              <a:rPr lang="el-GR" b="1" dirty="0" err="1">
                <a:latin typeface="Arial" panose="020B0604020202020204" pitchFamily="34" charset="0"/>
                <a:cs typeface="Arial" panose="020B0604020202020204" pitchFamily="34" charset="0"/>
              </a:rPr>
              <a:t>management</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plan</a:t>
            </a:r>
            <a:r>
              <a:rPr lang="el-GR" dirty="0">
                <a:latin typeface="Arial" panose="020B0604020202020204" pitchFamily="34" charset="0"/>
                <a:cs typeface="Arial" panose="020B0604020202020204" pitchFamily="34" charset="0"/>
              </a:rPr>
              <a:t> </a:t>
            </a:r>
          </a:p>
          <a:p>
            <a:pPr>
              <a:buFont typeface="Arial" panose="020B0604020202020204" pitchFamily="34" charset="0"/>
              <a:buChar char="•"/>
            </a:pPr>
            <a:r>
              <a:rPr lang="el-GR" dirty="0">
                <a:latin typeface="Arial" panose="020B0604020202020204" pitchFamily="34" charset="0"/>
                <a:cs typeface="Arial" panose="020B0604020202020204" pitchFamily="34" charset="0"/>
              </a:rPr>
              <a:t>βιώσιμη κινητικότητα </a:t>
            </a:r>
          </a:p>
          <a:p>
            <a:pPr>
              <a:buFont typeface="Arial" panose="020B0604020202020204" pitchFamily="34" charset="0"/>
              <a:buChar char="•"/>
            </a:pPr>
            <a:r>
              <a:rPr lang="el-GR" dirty="0">
                <a:latin typeface="Arial" panose="020B0604020202020204" pitchFamily="34" charset="0"/>
                <a:cs typeface="Arial" panose="020B0604020202020204" pitchFamily="34" charset="0"/>
              </a:rPr>
              <a:t>ποδηλατική πόλη </a:t>
            </a:r>
          </a:p>
          <a:p>
            <a:pPr>
              <a:buFont typeface="Arial" panose="020B0604020202020204" pitchFamily="34" charset="0"/>
              <a:buChar char="•"/>
            </a:pPr>
            <a:r>
              <a:rPr lang="el-GR" dirty="0">
                <a:latin typeface="Arial" panose="020B0604020202020204" pitchFamily="34" charset="0"/>
                <a:cs typeface="Arial" panose="020B0604020202020204" pitchFamily="34" charset="0"/>
              </a:rPr>
              <a:t>πράσινες υποδομές </a:t>
            </a:r>
          </a:p>
          <a:p>
            <a:pPr>
              <a:buFont typeface="Arial" panose="020B0604020202020204" pitchFamily="34" charset="0"/>
              <a:buChar char="•"/>
            </a:pPr>
            <a:r>
              <a:rPr lang="el-GR" dirty="0" err="1">
                <a:latin typeface="Arial" panose="020B0604020202020204" pitchFamily="34" charset="0"/>
                <a:cs typeface="Arial" panose="020B0604020202020204" pitchFamily="34" charset="0"/>
              </a:rPr>
              <a:t>climate-neutral</a:t>
            </a:r>
            <a:r>
              <a:rPr lang="el-GR" dirty="0">
                <a:latin typeface="Arial" panose="020B0604020202020204" pitchFamily="34" charset="0"/>
                <a:cs typeface="Arial" panose="020B0604020202020204" pitchFamily="34" charset="0"/>
              </a:rPr>
              <a:t> planning </a:t>
            </a:r>
          </a:p>
          <a:p>
            <a:r>
              <a:rPr lang="el-GR" dirty="0">
                <a:latin typeface="Arial" panose="020B0604020202020204" pitchFamily="34" charset="0"/>
                <a:cs typeface="Arial" panose="020B0604020202020204" pitchFamily="34" charset="0"/>
              </a:rPr>
              <a:t>Ιδιαίτερα σημαντική είναι η διαχείριση έντονων βροχοπτώσεων μέσω αστικού σχεδιασμού.</a:t>
            </a:r>
          </a:p>
        </p:txBody>
      </p:sp>
      <p:sp>
        <p:nvSpPr>
          <p:cNvPr id="9" name="TextBox 8">
            <a:extLst>
              <a:ext uri="{FF2B5EF4-FFF2-40B4-BE49-F238E27FC236}">
                <a16:creationId xmlns:a16="http://schemas.microsoft.com/office/drawing/2014/main" id="{4F0D1DA3-D692-49C1-9A83-08C8E44C6E5A}"/>
              </a:ext>
            </a:extLst>
          </p:cNvPr>
          <p:cNvSpPr txBox="1"/>
          <p:nvPr/>
        </p:nvSpPr>
        <p:spPr>
          <a:xfrm>
            <a:off x="3010580" y="1056868"/>
            <a:ext cx="2810556" cy="2585323"/>
          </a:xfrm>
          <a:prstGeom prst="rect">
            <a:avLst/>
          </a:prstGeom>
          <a:noFill/>
        </p:spPr>
        <p:txBody>
          <a:bodyPr wrap="square">
            <a:spAutoFit/>
          </a:bodyPr>
          <a:lstStyle/>
          <a:p>
            <a:r>
              <a:rPr lang="el-GR" b="1" dirty="0"/>
              <a:t>Τι την κάνει πρότυπο</a:t>
            </a:r>
          </a:p>
          <a:p>
            <a:r>
              <a:rPr lang="el-GR" dirty="0"/>
              <a:t>Η πόλη δεν προσπαθεί να αποτρέψει απόλυτα το νερό, αλλά να το </a:t>
            </a:r>
            <a:r>
              <a:rPr lang="el-GR" b="1" dirty="0"/>
              <a:t>ενσωματώσει στον σχεδιασμό</a:t>
            </a:r>
            <a:r>
              <a:rPr lang="el-GR" dirty="0"/>
              <a:t>.</a:t>
            </a:r>
          </a:p>
          <a:p>
            <a:r>
              <a:rPr lang="el-GR" dirty="0"/>
              <a:t>Αυτό αποτελεί κλασικό παράδειγμα </a:t>
            </a:r>
            <a:r>
              <a:rPr lang="el-GR" b="1" dirty="0"/>
              <a:t>urban </a:t>
            </a:r>
            <a:r>
              <a:rPr lang="el-GR" b="1" dirty="0" err="1"/>
              <a:t>resilience</a:t>
            </a:r>
            <a:r>
              <a:rPr lang="el-GR" b="1" dirty="0"/>
              <a:t> </a:t>
            </a:r>
            <a:r>
              <a:rPr lang="el-GR" b="1" dirty="0" err="1"/>
              <a:t>by</a:t>
            </a:r>
            <a:r>
              <a:rPr lang="el-GR" b="1" dirty="0"/>
              <a:t> </a:t>
            </a:r>
            <a:r>
              <a:rPr lang="el-GR" b="1" dirty="0" err="1"/>
              <a:t>design</a:t>
            </a:r>
            <a:r>
              <a:rPr lang="el-GR" dirty="0"/>
              <a:t>.</a:t>
            </a:r>
          </a:p>
        </p:txBody>
      </p:sp>
      <p:sp>
        <p:nvSpPr>
          <p:cNvPr id="11" name="TextBox 10">
            <a:extLst>
              <a:ext uri="{FF2B5EF4-FFF2-40B4-BE49-F238E27FC236}">
                <a16:creationId xmlns:a16="http://schemas.microsoft.com/office/drawing/2014/main" id="{C9571889-CF61-47CA-B082-3410DA2B0020}"/>
              </a:ext>
            </a:extLst>
          </p:cNvPr>
          <p:cNvSpPr txBox="1"/>
          <p:nvPr/>
        </p:nvSpPr>
        <p:spPr>
          <a:xfrm>
            <a:off x="5919109" y="1078297"/>
            <a:ext cx="2569707" cy="2308324"/>
          </a:xfrm>
          <a:prstGeom prst="rect">
            <a:avLst/>
          </a:prstGeom>
          <a:noFill/>
        </p:spPr>
        <p:txBody>
          <a:bodyPr wrap="square">
            <a:spAutoFit/>
          </a:bodyPr>
          <a:lstStyle/>
          <a:p>
            <a:r>
              <a:rPr lang="el-GR" b="1" dirty="0"/>
              <a:t>Ευρωπαϊκές πολιτικές</a:t>
            </a:r>
          </a:p>
          <a:p>
            <a:pPr>
              <a:buFont typeface="Arial" panose="020B0604020202020204" pitchFamily="34" charset="0"/>
              <a:buChar char="•"/>
            </a:pPr>
            <a:r>
              <a:rPr lang="en-US" b="1" dirty="0"/>
              <a:t>Floods Directive</a:t>
            </a:r>
            <a:r>
              <a:rPr lang="en-US" dirty="0"/>
              <a:t> </a:t>
            </a:r>
          </a:p>
          <a:p>
            <a:pPr>
              <a:buFont typeface="Arial" panose="020B0604020202020204" pitchFamily="34" charset="0"/>
              <a:buChar char="•"/>
            </a:pPr>
            <a:r>
              <a:rPr lang="en-US" b="1" dirty="0"/>
              <a:t>EU Adaptation Strategy</a:t>
            </a:r>
            <a:r>
              <a:rPr lang="en-US" dirty="0"/>
              <a:t> </a:t>
            </a:r>
          </a:p>
          <a:p>
            <a:pPr>
              <a:buFont typeface="Arial" panose="020B0604020202020204" pitchFamily="34" charset="0"/>
              <a:buChar char="•"/>
            </a:pPr>
            <a:r>
              <a:rPr lang="en-US" b="1" dirty="0"/>
              <a:t>Urban Agenda for EU</a:t>
            </a:r>
            <a:r>
              <a:rPr lang="en-US" dirty="0"/>
              <a:t> </a:t>
            </a:r>
          </a:p>
          <a:p>
            <a:pPr>
              <a:buFont typeface="Arial" panose="020B0604020202020204" pitchFamily="34" charset="0"/>
              <a:buChar char="•"/>
            </a:pPr>
            <a:r>
              <a:rPr lang="en-US" b="1" dirty="0"/>
              <a:t>Horizon Europe Smart Cities</a:t>
            </a:r>
            <a:r>
              <a:rPr lang="en-US" dirty="0"/>
              <a:t> </a:t>
            </a:r>
          </a:p>
        </p:txBody>
      </p:sp>
    </p:spTree>
    <p:extLst>
      <p:ext uri="{BB962C8B-B14F-4D97-AF65-F5344CB8AC3E}">
        <p14:creationId xmlns:p14="http://schemas.microsoft.com/office/powerpoint/2010/main" val="3251409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B46D69-3155-4B08-9B3B-E478C0AB80EB}"/>
              </a:ext>
            </a:extLst>
          </p:cNvPr>
          <p:cNvSpPr txBox="1"/>
          <p:nvPr/>
        </p:nvSpPr>
        <p:spPr>
          <a:xfrm>
            <a:off x="302078" y="252417"/>
            <a:ext cx="8548007" cy="1200329"/>
          </a:xfrm>
          <a:prstGeom prst="rect">
            <a:avLst/>
          </a:prstGeom>
          <a:noFill/>
        </p:spPr>
        <p:txBody>
          <a:bodyPr wrap="square">
            <a:spAutoFit/>
          </a:bodyPr>
          <a:lstStyle/>
          <a:p>
            <a:pPr algn="ctr"/>
            <a:r>
              <a:rPr lang="el-GR" sz="3600" dirty="0" err="1">
                <a:latin typeface="Arial" panose="020B0604020202020204" pitchFamily="34" charset="0"/>
                <a:cs typeface="Arial" panose="020B0604020202020204" pitchFamily="34" charset="0"/>
              </a:rPr>
              <a:t>Florence</a:t>
            </a:r>
            <a:r>
              <a:rPr lang="el-GR" sz="3600" dirty="0">
                <a:latin typeface="Arial" panose="020B0604020202020204" pitchFamily="34" charset="0"/>
                <a:cs typeface="Arial" panose="020B0604020202020204" pitchFamily="34" charset="0"/>
              </a:rPr>
              <a:t>: Ανθεκτικότητα με πολιτιστική και περιβαλλοντική διάσταση</a:t>
            </a:r>
          </a:p>
        </p:txBody>
      </p:sp>
      <p:sp>
        <p:nvSpPr>
          <p:cNvPr id="5" name="TextBox 4">
            <a:extLst>
              <a:ext uri="{FF2B5EF4-FFF2-40B4-BE49-F238E27FC236}">
                <a16:creationId xmlns:a16="http://schemas.microsoft.com/office/drawing/2014/main" id="{6B4FAD4F-E46B-4669-8A5F-EFF77051433F}"/>
              </a:ext>
            </a:extLst>
          </p:cNvPr>
          <p:cNvSpPr txBox="1"/>
          <p:nvPr/>
        </p:nvSpPr>
        <p:spPr>
          <a:xfrm>
            <a:off x="465364" y="1338446"/>
            <a:ext cx="2432957" cy="3416320"/>
          </a:xfrm>
          <a:prstGeom prst="rect">
            <a:avLst/>
          </a:prstGeom>
          <a:noFill/>
        </p:spPr>
        <p:txBody>
          <a:bodyPr wrap="square">
            <a:spAutoFit/>
          </a:bodyPr>
          <a:lstStyle/>
          <a:p>
            <a:r>
              <a:rPr lang="el-GR" b="1" dirty="0"/>
              <a:t>Γιατί παρουσιάζει μικρότερη ανθεκτικότητα</a:t>
            </a:r>
          </a:p>
          <a:p>
            <a:r>
              <a:rPr lang="el-GR" dirty="0"/>
              <a:t>Η Φλωρεντία έχει διαφορετικό προφίλ.</a:t>
            </a:r>
          </a:p>
          <a:p>
            <a:r>
              <a:rPr lang="el-GR" dirty="0"/>
              <a:t>Πλεονεκτήματα:</a:t>
            </a:r>
          </a:p>
          <a:p>
            <a:pPr>
              <a:buFont typeface="Arial" panose="020B0604020202020204" pitchFamily="34" charset="0"/>
              <a:buChar char="•"/>
            </a:pPr>
            <a:r>
              <a:rPr lang="el-GR" dirty="0"/>
              <a:t>ισχυρός ιστορικός πυρήνας </a:t>
            </a:r>
          </a:p>
          <a:p>
            <a:pPr>
              <a:buFont typeface="Arial" panose="020B0604020202020204" pitchFamily="34" charset="0"/>
              <a:buChar char="•"/>
            </a:pPr>
            <a:r>
              <a:rPr lang="el-GR" dirty="0"/>
              <a:t>τουριστική οικονομία </a:t>
            </a:r>
          </a:p>
          <a:p>
            <a:pPr>
              <a:buFont typeface="Arial" panose="020B0604020202020204" pitchFamily="34" charset="0"/>
              <a:buChar char="•"/>
            </a:pPr>
            <a:r>
              <a:rPr lang="el-GR" dirty="0"/>
              <a:t>πολιτιστική ταυτότητα</a:t>
            </a:r>
          </a:p>
        </p:txBody>
      </p:sp>
      <p:sp>
        <p:nvSpPr>
          <p:cNvPr id="7" name="TextBox 6">
            <a:extLst>
              <a:ext uri="{FF2B5EF4-FFF2-40B4-BE49-F238E27FC236}">
                <a16:creationId xmlns:a16="http://schemas.microsoft.com/office/drawing/2014/main" id="{84C8E303-CEF0-4CE0-9CC0-1C509C254054}"/>
              </a:ext>
            </a:extLst>
          </p:cNvPr>
          <p:cNvSpPr txBox="1"/>
          <p:nvPr/>
        </p:nvSpPr>
        <p:spPr>
          <a:xfrm>
            <a:off x="2841170" y="1354278"/>
            <a:ext cx="2988129" cy="3693319"/>
          </a:xfrm>
          <a:prstGeom prst="rect">
            <a:avLst/>
          </a:prstGeom>
          <a:noFill/>
        </p:spPr>
        <p:txBody>
          <a:bodyPr wrap="square">
            <a:spAutoFit/>
          </a:bodyPr>
          <a:lstStyle/>
          <a:p>
            <a:r>
              <a:rPr lang="el-GR" dirty="0"/>
              <a:t>Κύριες αδυναμίες:</a:t>
            </a:r>
          </a:p>
          <a:p>
            <a:pPr>
              <a:buFont typeface="Arial" panose="020B0604020202020204" pitchFamily="34" charset="0"/>
              <a:buChar char="•"/>
            </a:pPr>
            <a:r>
              <a:rPr lang="el-GR" dirty="0"/>
              <a:t>υψηλή εξάρτηση από τον τουρισμό </a:t>
            </a:r>
          </a:p>
          <a:p>
            <a:pPr>
              <a:buFont typeface="Arial" panose="020B0604020202020204" pitchFamily="34" charset="0"/>
              <a:buChar char="•"/>
            </a:pPr>
            <a:r>
              <a:rPr lang="el-GR" dirty="0"/>
              <a:t>ευπάθεια σε καύσωνες </a:t>
            </a:r>
          </a:p>
          <a:p>
            <a:pPr>
              <a:buFont typeface="Arial" panose="020B0604020202020204" pitchFamily="34" charset="0"/>
              <a:buChar char="•"/>
            </a:pPr>
            <a:r>
              <a:rPr lang="el-GR" dirty="0"/>
              <a:t>περιορισμένες δυνατότητες πολεοδομικής παρέμβασης λόγω ιστορικού ιστού </a:t>
            </a:r>
          </a:p>
          <a:p>
            <a:pPr>
              <a:buFont typeface="Arial" panose="020B0604020202020204" pitchFamily="34" charset="0"/>
              <a:buChar char="•"/>
            </a:pPr>
            <a:r>
              <a:rPr lang="el-GR" dirty="0" err="1"/>
              <a:t>πλημμυρικός</a:t>
            </a:r>
            <a:r>
              <a:rPr lang="el-GR" dirty="0"/>
              <a:t> κίνδυνος ποταμού Άρνου </a:t>
            </a:r>
          </a:p>
          <a:p>
            <a:r>
              <a:rPr lang="el-GR" dirty="0"/>
              <a:t>Η πόλη είναι πιο </a:t>
            </a:r>
            <a:r>
              <a:rPr lang="el-GR" b="1" dirty="0"/>
              <a:t>ευάλωτη σε </a:t>
            </a:r>
            <a:r>
              <a:rPr lang="el-GR" b="1" dirty="0" err="1"/>
              <a:t>chronic</a:t>
            </a:r>
            <a:r>
              <a:rPr lang="el-GR" b="1" dirty="0"/>
              <a:t> </a:t>
            </a:r>
            <a:r>
              <a:rPr lang="el-GR" b="1" dirty="0" err="1"/>
              <a:t>stresses</a:t>
            </a:r>
            <a:r>
              <a:rPr lang="el-GR" dirty="0"/>
              <a:t>.</a:t>
            </a:r>
          </a:p>
        </p:txBody>
      </p:sp>
      <p:sp>
        <p:nvSpPr>
          <p:cNvPr id="9" name="TextBox 8">
            <a:extLst>
              <a:ext uri="{FF2B5EF4-FFF2-40B4-BE49-F238E27FC236}">
                <a16:creationId xmlns:a16="http://schemas.microsoft.com/office/drawing/2014/main" id="{47B71262-CEE0-4780-9D36-1421DB36EDB5}"/>
              </a:ext>
            </a:extLst>
          </p:cNvPr>
          <p:cNvSpPr txBox="1"/>
          <p:nvPr/>
        </p:nvSpPr>
        <p:spPr>
          <a:xfrm>
            <a:off x="5829299" y="1354278"/>
            <a:ext cx="3184072" cy="2031325"/>
          </a:xfrm>
          <a:prstGeom prst="rect">
            <a:avLst/>
          </a:prstGeom>
          <a:noFill/>
        </p:spPr>
        <p:txBody>
          <a:bodyPr wrap="square">
            <a:spAutoFit/>
          </a:bodyPr>
          <a:lstStyle/>
          <a:p>
            <a:r>
              <a:rPr lang="el-GR" b="1" dirty="0"/>
              <a:t>Ευρωπαϊκές πολιτικές</a:t>
            </a:r>
          </a:p>
          <a:p>
            <a:pPr>
              <a:buFont typeface="Arial" panose="020B0604020202020204" pitchFamily="34" charset="0"/>
              <a:buChar char="•"/>
            </a:pPr>
            <a:r>
              <a:rPr lang="en-US" b="1" dirty="0"/>
              <a:t>EU Climate Adaptation</a:t>
            </a:r>
            <a:r>
              <a:rPr lang="en-US" dirty="0"/>
              <a:t> </a:t>
            </a:r>
          </a:p>
          <a:p>
            <a:pPr>
              <a:buFont typeface="Arial" panose="020B0604020202020204" pitchFamily="34" charset="0"/>
              <a:buChar char="•"/>
            </a:pPr>
            <a:r>
              <a:rPr lang="en-US" b="1" dirty="0"/>
              <a:t>ERDF / Cohesion policy</a:t>
            </a:r>
            <a:r>
              <a:rPr lang="en-US" dirty="0"/>
              <a:t> </a:t>
            </a:r>
          </a:p>
          <a:p>
            <a:pPr>
              <a:buFont typeface="Arial" panose="020B0604020202020204" pitchFamily="34" charset="0"/>
              <a:buChar char="•"/>
            </a:pPr>
            <a:r>
              <a:rPr lang="en-US" b="1" dirty="0"/>
              <a:t>Cultural heritage resilience frameworks</a:t>
            </a:r>
            <a:r>
              <a:rPr lang="en-US" dirty="0"/>
              <a:t> </a:t>
            </a:r>
          </a:p>
          <a:p>
            <a:pPr>
              <a:buFont typeface="Arial" panose="020B0604020202020204" pitchFamily="34" charset="0"/>
              <a:buChar char="•"/>
            </a:pPr>
            <a:r>
              <a:rPr lang="en-US" b="1" dirty="0"/>
              <a:t>Climate-proof urban planning</a:t>
            </a:r>
            <a:r>
              <a:rPr lang="en-US" dirty="0"/>
              <a:t> </a:t>
            </a:r>
          </a:p>
        </p:txBody>
      </p:sp>
    </p:spTree>
    <p:extLst>
      <p:ext uri="{BB962C8B-B14F-4D97-AF65-F5344CB8AC3E}">
        <p14:creationId xmlns:p14="http://schemas.microsoft.com/office/powerpoint/2010/main" val="3489500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0DC94D-FEC2-4F52-A5F1-053780EA0F5A}"/>
              </a:ext>
            </a:extLst>
          </p:cNvPr>
          <p:cNvSpPr txBox="1"/>
          <p:nvPr/>
        </p:nvSpPr>
        <p:spPr>
          <a:xfrm>
            <a:off x="220436" y="1952"/>
            <a:ext cx="8596993" cy="1200329"/>
          </a:xfrm>
          <a:prstGeom prst="rect">
            <a:avLst/>
          </a:prstGeom>
          <a:noFill/>
        </p:spPr>
        <p:txBody>
          <a:bodyPr wrap="square">
            <a:spAutoFit/>
          </a:bodyPr>
          <a:lstStyle/>
          <a:p>
            <a:pPr algn="ctr"/>
            <a:r>
              <a:rPr lang="el-GR" sz="3600" dirty="0" err="1">
                <a:latin typeface="Arial" panose="020B0604020202020204" pitchFamily="34" charset="0"/>
                <a:cs typeface="Arial" panose="020B0604020202020204" pitchFamily="34" charset="0"/>
              </a:rPr>
              <a:t>Barcelona</a:t>
            </a:r>
            <a:r>
              <a:rPr lang="el-GR" sz="3600" dirty="0">
                <a:latin typeface="Arial" panose="020B0604020202020204" pitchFamily="34" charset="0"/>
                <a:cs typeface="Arial" panose="020B0604020202020204" pitchFamily="34" charset="0"/>
              </a:rPr>
              <a:t>: Κοινωνική και Χωρική Ανθεκτικότητα</a:t>
            </a:r>
          </a:p>
        </p:txBody>
      </p:sp>
      <p:sp>
        <p:nvSpPr>
          <p:cNvPr id="5" name="TextBox 4">
            <a:extLst>
              <a:ext uri="{FF2B5EF4-FFF2-40B4-BE49-F238E27FC236}">
                <a16:creationId xmlns:a16="http://schemas.microsoft.com/office/drawing/2014/main" id="{6D0D5805-8413-4B59-B2BB-EB979DDD5EA3}"/>
              </a:ext>
            </a:extLst>
          </p:cNvPr>
          <p:cNvSpPr txBox="1"/>
          <p:nvPr/>
        </p:nvSpPr>
        <p:spPr>
          <a:xfrm>
            <a:off x="277585" y="1140589"/>
            <a:ext cx="3265715" cy="3139321"/>
          </a:xfrm>
          <a:prstGeom prst="rect">
            <a:avLst/>
          </a:prstGeom>
          <a:noFill/>
        </p:spPr>
        <p:txBody>
          <a:bodyPr wrap="square">
            <a:spAutoFit/>
          </a:bodyPr>
          <a:lstStyle/>
          <a:p>
            <a:r>
              <a:rPr lang="el-GR" b="1" dirty="0">
                <a:latin typeface="Arial" panose="020B0604020202020204" pitchFamily="34" charset="0"/>
                <a:cs typeface="Arial" panose="020B0604020202020204" pitchFamily="34" charset="0"/>
              </a:rPr>
              <a:t>Γιατί θεωρείται ανθεκτική</a:t>
            </a:r>
          </a:p>
          <a:p>
            <a:r>
              <a:rPr lang="el-GR" dirty="0">
                <a:latin typeface="Arial" panose="020B0604020202020204" pitchFamily="34" charset="0"/>
                <a:cs typeface="Arial" panose="020B0604020202020204" pitchFamily="34" charset="0"/>
              </a:rPr>
              <a:t>Η Βαρκελώνη είναι από τα πιο γνωστά ευρωπαϊκά παραδείγματα.</a:t>
            </a:r>
          </a:p>
          <a:p>
            <a:r>
              <a:rPr lang="el-GR" dirty="0">
                <a:latin typeface="Arial" panose="020B0604020202020204" pitchFamily="34" charset="0"/>
                <a:cs typeface="Arial" panose="020B0604020202020204" pitchFamily="34" charset="0"/>
              </a:rPr>
              <a:t>Κύριοι άξονες:</a:t>
            </a:r>
          </a:p>
          <a:p>
            <a:pPr>
              <a:buFont typeface="Arial" panose="020B0604020202020204" pitchFamily="34" charset="0"/>
              <a:buChar char="•"/>
            </a:pPr>
            <a:r>
              <a:rPr lang="el-GR" b="1" dirty="0" err="1">
                <a:latin typeface="Arial" panose="020B0604020202020204" pitchFamily="34" charset="0"/>
                <a:cs typeface="Arial" panose="020B0604020202020204" pitchFamily="34" charset="0"/>
              </a:rPr>
              <a:t>superblocks</a:t>
            </a:r>
            <a:r>
              <a:rPr lang="el-GR" dirty="0">
                <a:latin typeface="Arial" panose="020B0604020202020204" pitchFamily="34" charset="0"/>
                <a:cs typeface="Arial" panose="020B0604020202020204" pitchFamily="34" charset="0"/>
              </a:rPr>
              <a:t> </a:t>
            </a:r>
          </a:p>
          <a:p>
            <a:pPr>
              <a:buFont typeface="Arial" panose="020B0604020202020204" pitchFamily="34" charset="0"/>
              <a:buChar char="•"/>
            </a:pPr>
            <a:r>
              <a:rPr lang="el-GR" dirty="0">
                <a:latin typeface="Arial" panose="020B0604020202020204" pitchFamily="34" charset="0"/>
                <a:cs typeface="Arial" panose="020B0604020202020204" pitchFamily="34" charset="0"/>
              </a:rPr>
              <a:t>βιώσιμη κινητικότητα </a:t>
            </a:r>
          </a:p>
          <a:p>
            <a:pPr>
              <a:buFont typeface="Arial" panose="020B0604020202020204" pitchFamily="34" charset="0"/>
              <a:buChar char="•"/>
            </a:pPr>
            <a:r>
              <a:rPr lang="el-GR" dirty="0">
                <a:latin typeface="Arial" panose="020B0604020202020204" pitchFamily="34" charset="0"/>
                <a:cs typeface="Arial" panose="020B0604020202020204" pitchFamily="34" charset="0"/>
              </a:rPr>
              <a:t>πράσινοι διάδρομοι </a:t>
            </a:r>
          </a:p>
          <a:p>
            <a:pPr>
              <a:buFont typeface="Arial" panose="020B0604020202020204" pitchFamily="34" charset="0"/>
              <a:buChar char="•"/>
            </a:pPr>
            <a:r>
              <a:rPr lang="el-GR" dirty="0" err="1">
                <a:latin typeface="Arial" panose="020B0604020202020204" pitchFamily="34" charset="0"/>
                <a:cs typeface="Arial" panose="020B0604020202020204" pitchFamily="34" charset="0"/>
              </a:rPr>
              <a:t>walkability</a:t>
            </a:r>
            <a:r>
              <a:rPr lang="el-GR" dirty="0">
                <a:latin typeface="Arial" panose="020B0604020202020204" pitchFamily="34" charset="0"/>
                <a:cs typeface="Arial" panose="020B0604020202020204" pitchFamily="34" charset="0"/>
              </a:rPr>
              <a:t> </a:t>
            </a:r>
          </a:p>
          <a:p>
            <a:pPr>
              <a:buFont typeface="Arial" panose="020B0604020202020204" pitchFamily="34" charset="0"/>
              <a:buChar char="•"/>
            </a:pPr>
            <a:r>
              <a:rPr lang="el-GR" dirty="0">
                <a:latin typeface="Arial" panose="020B0604020202020204" pitchFamily="34" charset="0"/>
                <a:cs typeface="Arial" panose="020B0604020202020204" pitchFamily="34" charset="0"/>
              </a:rPr>
              <a:t>αποκέντρωση υπηρεσιών </a:t>
            </a:r>
          </a:p>
          <a:p>
            <a:endParaRPr lang="el-GR"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7ADBC1AC-F065-40B8-BE39-0A7778B02DB5}"/>
              </a:ext>
            </a:extLst>
          </p:cNvPr>
          <p:cNvSpPr txBox="1"/>
          <p:nvPr/>
        </p:nvSpPr>
        <p:spPr>
          <a:xfrm>
            <a:off x="3543300" y="1173909"/>
            <a:ext cx="2302329" cy="2308324"/>
          </a:xfrm>
          <a:prstGeom prst="rect">
            <a:avLst/>
          </a:prstGeom>
          <a:noFill/>
        </p:spPr>
        <p:txBody>
          <a:bodyPr wrap="square">
            <a:spAutoFit/>
          </a:bodyPr>
          <a:lstStyle/>
          <a:p>
            <a:r>
              <a:rPr lang="el-GR" b="1" dirty="0"/>
              <a:t>Αδυναμίες</a:t>
            </a:r>
          </a:p>
          <a:p>
            <a:r>
              <a:rPr lang="el-GR" dirty="0"/>
              <a:t>Παραμένουν ζητήματα:</a:t>
            </a:r>
          </a:p>
          <a:p>
            <a:pPr>
              <a:buFont typeface="Arial" panose="020B0604020202020204" pitchFamily="34" charset="0"/>
              <a:buChar char="•"/>
            </a:pPr>
            <a:r>
              <a:rPr lang="el-GR" dirty="0"/>
              <a:t>τουριστικής πίεσης </a:t>
            </a:r>
          </a:p>
          <a:p>
            <a:pPr>
              <a:buFont typeface="Arial" panose="020B0604020202020204" pitchFamily="34" charset="0"/>
              <a:buChar char="•"/>
            </a:pPr>
            <a:r>
              <a:rPr lang="el-GR" dirty="0" err="1"/>
              <a:t>gentrification</a:t>
            </a:r>
            <a:r>
              <a:rPr lang="el-GR" dirty="0"/>
              <a:t> </a:t>
            </a:r>
          </a:p>
          <a:p>
            <a:pPr>
              <a:buFont typeface="Arial" panose="020B0604020202020204" pitchFamily="34" charset="0"/>
              <a:buChar char="•"/>
            </a:pPr>
            <a:r>
              <a:rPr lang="el-GR" dirty="0"/>
              <a:t>θερμικών επεισοδίων</a:t>
            </a:r>
          </a:p>
        </p:txBody>
      </p:sp>
      <p:sp>
        <p:nvSpPr>
          <p:cNvPr id="9" name="TextBox 8">
            <a:extLst>
              <a:ext uri="{FF2B5EF4-FFF2-40B4-BE49-F238E27FC236}">
                <a16:creationId xmlns:a16="http://schemas.microsoft.com/office/drawing/2014/main" id="{38CA29BF-EDE6-4B27-A714-1381578A8C20}"/>
              </a:ext>
            </a:extLst>
          </p:cNvPr>
          <p:cNvSpPr txBox="1"/>
          <p:nvPr/>
        </p:nvSpPr>
        <p:spPr>
          <a:xfrm>
            <a:off x="5666014" y="1202281"/>
            <a:ext cx="2620736" cy="2308324"/>
          </a:xfrm>
          <a:prstGeom prst="rect">
            <a:avLst/>
          </a:prstGeom>
          <a:noFill/>
        </p:spPr>
        <p:txBody>
          <a:bodyPr wrap="square">
            <a:spAutoFit/>
          </a:bodyPr>
          <a:lstStyle/>
          <a:p>
            <a:r>
              <a:rPr lang="el-GR" b="1" dirty="0"/>
              <a:t>Ευρωπαϊκές πολιτικές</a:t>
            </a:r>
          </a:p>
          <a:p>
            <a:pPr>
              <a:buFont typeface="Arial" panose="020B0604020202020204" pitchFamily="34" charset="0"/>
              <a:buChar char="•"/>
            </a:pPr>
            <a:r>
              <a:rPr lang="en-US" b="1" dirty="0"/>
              <a:t>Mission Climate-Neutral Cities</a:t>
            </a:r>
            <a:r>
              <a:rPr lang="en-US" dirty="0"/>
              <a:t> </a:t>
            </a:r>
          </a:p>
          <a:p>
            <a:pPr>
              <a:buFont typeface="Arial" panose="020B0604020202020204" pitchFamily="34" charset="0"/>
              <a:buChar char="•"/>
            </a:pPr>
            <a:r>
              <a:rPr lang="en-US" b="1" dirty="0"/>
              <a:t>Urban mobility policy</a:t>
            </a:r>
            <a:r>
              <a:rPr lang="en-US" dirty="0"/>
              <a:t> </a:t>
            </a:r>
          </a:p>
          <a:p>
            <a:pPr>
              <a:buFont typeface="Arial" panose="020B0604020202020204" pitchFamily="34" charset="0"/>
              <a:buChar char="•"/>
            </a:pPr>
            <a:r>
              <a:rPr lang="en-US" b="1" dirty="0"/>
              <a:t>Nature-based solutions</a:t>
            </a:r>
            <a:r>
              <a:rPr lang="en-US" dirty="0"/>
              <a:t> </a:t>
            </a:r>
          </a:p>
          <a:p>
            <a:pPr>
              <a:buFont typeface="Arial" panose="020B0604020202020204" pitchFamily="34" charset="0"/>
              <a:buChar char="•"/>
            </a:pPr>
            <a:r>
              <a:rPr lang="en-US" b="1" dirty="0"/>
              <a:t>Urban Innovative Actions / URBACT</a:t>
            </a:r>
            <a:endParaRPr lang="en-US" dirty="0"/>
          </a:p>
        </p:txBody>
      </p:sp>
      <p:sp>
        <p:nvSpPr>
          <p:cNvPr id="13" name="TextBox 12">
            <a:extLst>
              <a:ext uri="{FF2B5EF4-FFF2-40B4-BE49-F238E27FC236}">
                <a16:creationId xmlns:a16="http://schemas.microsoft.com/office/drawing/2014/main" id="{59F6FE71-C958-4B50-BB8C-AE94C8D36798}"/>
              </a:ext>
            </a:extLst>
          </p:cNvPr>
          <p:cNvSpPr txBox="1"/>
          <p:nvPr/>
        </p:nvSpPr>
        <p:spPr>
          <a:xfrm>
            <a:off x="1094014" y="4129165"/>
            <a:ext cx="6270172" cy="369332"/>
          </a:xfrm>
          <a:prstGeom prst="rect">
            <a:avLst/>
          </a:prstGeom>
          <a:noFill/>
        </p:spPr>
        <p:txBody>
          <a:bodyPr wrap="square">
            <a:spAutoFit/>
          </a:bodyPr>
          <a:lstStyle/>
          <a:p>
            <a:r>
              <a:rPr lang="en-US" dirty="0">
                <a:hlinkClick r:id="rId3"/>
              </a:rPr>
              <a:t>https://www.youtube.com/watch?v=DqU2eDjjrZE</a:t>
            </a:r>
            <a:r>
              <a:rPr lang="el-GR" dirty="0"/>
              <a:t> </a:t>
            </a:r>
          </a:p>
        </p:txBody>
      </p:sp>
    </p:spTree>
    <p:extLst>
      <p:ext uri="{BB962C8B-B14F-4D97-AF65-F5344CB8AC3E}">
        <p14:creationId xmlns:p14="http://schemas.microsoft.com/office/powerpoint/2010/main" val="4812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3D7F8E-F9DA-4CB6-9564-2ED8B782A30D}"/>
              </a:ext>
            </a:extLst>
          </p:cNvPr>
          <p:cNvSpPr txBox="1"/>
          <p:nvPr/>
        </p:nvSpPr>
        <p:spPr>
          <a:xfrm>
            <a:off x="138793" y="1396501"/>
            <a:ext cx="3233057" cy="3693319"/>
          </a:xfrm>
          <a:prstGeom prst="rect">
            <a:avLst/>
          </a:prstGeom>
          <a:noFill/>
        </p:spPr>
        <p:txBody>
          <a:bodyPr wrap="square">
            <a:spAutoFit/>
          </a:bodyPr>
          <a:lstStyle/>
          <a:p>
            <a:r>
              <a:rPr lang="el-GR" b="1" dirty="0"/>
              <a:t>🔹 Γιατί θεωρείται εξαιρετικά ανθεκτική πόλη</a:t>
            </a:r>
          </a:p>
          <a:p>
            <a:pPr>
              <a:buFont typeface="Arial" panose="020B0604020202020204" pitchFamily="34" charset="0"/>
              <a:buChar char="•"/>
            </a:pPr>
            <a:r>
              <a:rPr lang="el-GR" dirty="0"/>
              <a:t>μεγάλο μέρος της πόλης βρίσκεται </a:t>
            </a:r>
            <a:r>
              <a:rPr lang="el-GR" b="1" dirty="0"/>
              <a:t>κάτω από τη στάθμη της θάλασσας</a:t>
            </a:r>
            <a:r>
              <a:rPr lang="el-GR" dirty="0"/>
              <a:t> </a:t>
            </a:r>
          </a:p>
          <a:p>
            <a:pPr>
              <a:buFont typeface="Arial" panose="020B0604020202020204" pitchFamily="34" charset="0"/>
              <a:buChar char="•"/>
            </a:pPr>
            <a:r>
              <a:rPr lang="el-GR" dirty="0"/>
              <a:t>υψηλός κίνδυνος από: </a:t>
            </a:r>
          </a:p>
          <a:p>
            <a:pPr marL="742950" lvl="1" indent="-285750">
              <a:buFont typeface="Arial" panose="020B0604020202020204" pitchFamily="34" charset="0"/>
              <a:buChar char="•"/>
            </a:pPr>
            <a:r>
              <a:rPr lang="el-GR" dirty="0"/>
              <a:t>άνοδο στάθμης θάλασσας </a:t>
            </a:r>
          </a:p>
          <a:p>
            <a:pPr marL="742950" lvl="1" indent="-285750">
              <a:buFont typeface="Arial" panose="020B0604020202020204" pitchFamily="34" charset="0"/>
              <a:buChar char="•"/>
            </a:pPr>
            <a:r>
              <a:rPr lang="el-GR" dirty="0"/>
              <a:t>ποτάμιες πλημμύρες </a:t>
            </a:r>
          </a:p>
          <a:p>
            <a:pPr marL="742950" lvl="1" indent="-285750">
              <a:buFont typeface="Arial" panose="020B0604020202020204" pitchFamily="34" charset="0"/>
              <a:buChar char="•"/>
            </a:pPr>
            <a:r>
              <a:rPr lang="el-GR" dirty="0"/>
              <a:t>έντονες βροχοπτώσεις </a:t>
            </a:r>
          </a:p>
          <a:p>
            <a:pPr>
              <a:buFont typeface="Arial" panose="020B0604020202020204" pitchFamily="34" charset="0"/>
              <a:buChar char="•"/>
            </a:pPr>
            <a:r>
              <a:rPr lang="el-GR" dirty="0"/>
              <a:t>μακρά ιστορική εμπειρία διαχείρισης νερού</a:t>
            </a:r>
          </a:p>
        </p:txBody>
      </p:sp>
      <p:sp>
        <p:nvSpPr>
          <p:cNvPr id="5" name="TextBox 4">
            <a:extLst>
              <a:ext uri="{FF2B5EF4-FFF2-40B4-BE49-F238E27FC236}">
                <a16:creationId xmlns:a16="http://schemas.microsoft.com/office/drawing/2014/main" id="{86D32595-BE67-4D25-BDB2-A136C135A88A}"/>
              </a:ext>
            </a:extLst>
          </p:cNvPr>
          <p:cNvSpPr txBox="1"/>
          <p:nvPr/>
        </p:nvSpPr>
        <p:spPr>
          <a:xfrm>
            <a:off x="612321" y="196172"/>
            <a:ext cx="7649936" cy="1200329"/>
          </a:xfrm>
          <a:prstGeom prst="rect">
            <a:avLst/>
          </a:prstGeom>
          <a:noFill/>
        </p:spPr>
        <p:txBody>
          <a:bodyPr wrap="square">
            <a:spAutoFit/>
          </a:bodyPr>
          <a:lstStyle/>
          <a:p>
            <a:r>
              <a:rPr lang="el-GR" sz="3600" b="1" dirty="0">
                <a:latin typeface="Arial" panose="020B0604020202020204" pitchFamily="34" charset="0"/>
                <a:cs typeface="Arial" panose="020B0604020202020204" pitchFamily="34" charset="0"/>
              </a:rPr>
              <a:t>Rotterdam: Πρότυπο Υδάτινης και Κλιματικής Ανθεκτικότητας</a:t>
            </a:r>
          </a:p>
        </p:txBody>
      </p:sp>
      <p:sp>
        <p:nvSpPr>
          <p:cNvPr id="7" name="TextBox 6">
            <a:extLst>
              <a:ext uri="{FF2B5EF4-FFF2-40B4-BE49-F238E27FC236}">
                <a16:creationId xmlns:a16="http://schemas.microsoft.com/office/drawing/2014/main" id="{09EB79E1-B1D0-4698-90BD-0F816659621D}"/>
              </a:ext>
            </a:extLst>
          </p:cNvPr>
          <p:cNvSpPr txBox="1"/>
          <p:nvPr/>
        </p:nvSpPr>
        <p:spPr>
          <a:xfrm>
            <a:off x="3208563" y="1396501"/>
            <a:ext cx="3853544" cy="3416320"/>
          </a:xfrm>
          <a:prstGeom prst="rect">
            <a:avLst/>
          </a:prstGeom>
          <a:noFill/>
        </p:spPr>
        <p:txBody>
          <a:bodyPr wrap="square">
            <a:spAutoFit/>
          </a:bodyPr>
          <a:lstStyle/>
          <a:p>
            <a:r>
              <a:rPr lang="el-GR" b="1" dirty="0"/>
              <a:t>Κύριες πρακτικές ανθεκτικότητας</a:t>
            </a:r>
          </a:p>
          <a:p>
            <a:pPr>
              <a:buFont typeface="Arial" panose="020B0604020202020204" pitchFamily="34" charset="0"/>
              <a:buChar char="•"/>
            </a:pPr>
            <a:r>
              <a:rPr lang="en-US" b="1" dirty="0"/>
              <a:t>water squares (</a:t>
            </a:r>
            <a:r>
              <a:rPr lang="en-US" b="1" dirty="0" err="1"/>
              <a:t>Benthemplein</a:t>
            </a:r>
            <a:r>
              <a:rPr lang="en-US" b="1" dirty="0"/>
              <a:t>)</a:t>
            </a:r>
            <a:r>
              <a:rPr lang="en-US" dirty="0"/>
              <a:t> </a:t>
            </a:r>
          </a:p>
          <a:p>
            <a:pPr>
              <a:buFont typeface="Arial" panose="020B0604020202020204" pitchFamily="34" charset="0"/>
              <a:buChar char="•"/>
            </a:pPr>
            <a:r>
              <a:rPr lang="en-US" dirty="0"/>
              <a:t>green roofs </a:t>
            </a:r>
          </a:p>
          <a:p>
            <a:pPr>
              <a:buFont typeface="Arial" panose="020B0604020202020204" pitchFamily="34" charset="0"/>
              <a:buChar char="•"/>
            </a:pPr>
            <a:r>
              <a:rPr lang="en-US" dirty="0"/>
              <a:t>sponge city design </a:t>
            </a:r>
          </a:p>
          <a:p>
            <a:pPr>
              <a:buFont typeface="Arial" panose="020B0604020202020204" pitchFamily="34" charset="0"/>
              <a:buChar char="•"/>
            </a:pPr>
            <a:r>
              <a:rPr lang="en-US" dirty="0"/>
              <a:t>flood barriers / dikes </a:t>
            </a:r>
          </a:p>
          <a:p>
            <a:pPr>
              <a:buFont typeface="Arial" panose="020B0604020202020204" pitchFamily="34" charset="0"/>
              <a:buChar char="•"/>
            </a:pPr>
            <a:r>
              <a:rPr lang="en-US" dirty="0"/>
              <a:t>multifunctional public spaces </a:t>
            </a:r>
          </a:p>
          <a:p>
            <a:pPr>
              <a:buFont typeface="Arial" panose="020B0604020202020204" pitchFamily="34" charset="0"/>
              <a:buChar char="•"/>
            </a:pPr>
            <a:r>
              <a:rPr lang="en-US" dirty="0"/>
              <a:t>climate-proof infrastructure </a:t>
            </a:r>
          </a:p>
          <a:p>
            <a:r>
              <a:rPr lang="el-GR" dirty="0"/>
              <a:t>Το </a:t>
            </a:r>
            <a:r>
              <a:rPr lang="en-US" dirty="0" err="1"/>
              <a:t>Benthemplein</a:t>
            </a:r>
            <a:r>
              <a:rPr lang="en-US" dirty="0"/>
              <a:t> Water Square </a:t>
            </a:r>
            <a:r>
              <a:rPr lang="el-GR" dirty="0"/>
              <a:t>μπορεί να αποθηκεύσει περίπου </a:t>
            </a:r>
            <a:r>
              <a:rPr lang="el-GR" b="1" dirty="0"/>
              <a:t>1,7 εκατομμύρια λίτρα νερού</a:t>
            </a:r>
            <a:r>
              <a:rPr lang="el-GR" dirty="0"/>
              <a:t> κατά τη διάρκεια έντονων βροχοπτώσεων</a:t>
            </a:r>
          </a:p>
        </p:txBody>
      </p:sp>
      <p:sp>
        <p:nvSpPr>
          <p:cNvPr id="9" name="TextBox 8">
            <a:extLst>
              <a:ext uri="{FF2B5EF4-FFF2-40B4-BE49-F238E27FC236}">
                <a16:creationId xmlns:a16="http://schemas.microsoft.com/office/drawing/2014/main" id="{028B5D6A-81CF-4C93-8237-E98C9E3804AD}"/>
              </a:ext>
            </a:extLst>
          </p:cNvPr>
          <p:cNvSpPr txBox="1"/>
          <p:nvPr/>
        </p:nvSpPr>
        <p:spPr>
          <a:xfrm>
            <a:off x="6955971" y="1407599"/>
            <a:ext cx="2049236" cy="3139321"/>
          </a:xfrm>
          <a:prstGeom prst="rect">
            <a:avLst/>
          </a:prstGeom>
          <a:noFill/>
        </p:spPr>
        <p:txBody>
          <a:bodyPr wrap="square">
            <a:spAutoFit/>
          </a:bodyPr>
          <a:lstStyle/>
          <a:p>
            <a:r>
              <a:rPr lang="el-GR" b="1" dirty="0"/>
              <a:t>Ευρωπαϊκές πολιτικές που τη στηρίζουν</a:t>
            </a:r>
          </a:p>
          <a:p>
            <a:pPr>
              <a:buFont typeface="Arial" panose="020B0604020202020204" pitchFamily="34" charset="0"/>
              <a:buChar char="•"/>
            </a:pPr>
            <a:r>
              <a:rPr lang="en-US" b="1" dirty="0"/>
              <a:t>EU Adaptation Strategy</a:t>
            </a:r>
            <a:r>
              <a:rPr lang="en-US" dirty="0"/>
              <a:t> </a:t>
            </a:r>
          </a:p>
          <a:p>
            <a:pPr>
              <a:buFont typeface="Arial" panose="020B0604020202020204" pitchFamily="34" charset="0"/>
              <a:buChar char="•"/>
            </a:pPr>
            <a:r>
              <a:rPr lang="en-US" b="1" dirty="0"/>
              <a:t>Floods Directive</a:t>
            </a:r>
            <a:r>
              <a:rPr lang="en-US" dirty="0"/>
              <a:t> </a:t>
            </a:r>
          </a:p>
          <a:p>
            <a:pPr>
              <a:buFont typeface="Arial" panose="020B0604020202020204" pitchFamily="34" charset="0"/>
              <a:buChar char="•"/>
            </a:pPr>
            <a:r>
              <a:rPr lang="en-US" b="1" dirty="0"/>
              <a:t>European Green Deal</a:t>
            </a:r>
            <a:r>
              <a:rPr lang="en-US" dirty="0"/>
              <a:t> </a:t>
            </a:r>
          </a:p>
          <a:p>
            <a:pPr>
              <a:buFont typeface="Arial" panose="020B0604020202020204" pitchFamily="34" charset="0"/>
              <a:buChar char="•"/>
            </a:pPr>
            <a:r>
              <a:rPr lang="en-US" b="1" dirty="0"/>
              <a:t>Mission Climate-Neutral and Smart Cities</a:t>
            </a:r>
            <a:endParaRPr lang="en-US" dirty="0"/>
          </a:p>
        </p:txBody>
      </p:sp>
    </p:spTree>
    <p:extLst>
      <p:ext uri="{BB962C8B-B14F-4D97-AF65-F5344CB8AC3E}">
        <p14:creationId xmlns:p14="http://schemas.microsoft.com/office/powerpoint/2010/main" val="1234775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753B88-DA99-4359-806F-3A9AED496C27}"/>
              </a:ext>
            </a:extLst>
          </p:cNvPr>
          <p:cNvSpPr txBox="1"/>
          <p:nvPr/>
        </p:nvSpPr>
        <p:spPr>
          <a:xfrm>
            <a:off x="1610139" y="1932873"/>
            <a:ext cx="4572000" cy="646331"/>
          </a:xfrm>
          <a:prstGeom prst="rect">
            <a:avLst/>
          </a:prstGeom>
          <a:noFill/>
        </p:spPr>
        <p:txBody>
          <a:bodyPr wrap="square">
            <a:spAutoFit/>
          </a:bodyPr>
          <a:lstStyle/>
          <a:p>
            <a:r>
              <a:rPr lang="en-US" dirty="0">
                <a:hlinkClick r:id="rId2"/>
              </a:rPr>
              <a:t>https://www.youtube.com/watch?v=dDkd_3vZchI</a:t>
            </a:r>
            <a:r>
              <a:rPr lang="en-US" dirty="0"/>
              <a:t> </a:t>
            </a:r>
            <a:endParaRPr lang="el-GR" dirty="0"/>
          </a:p>
        </p:txBody>
      </p:sp>
      <p:sp>
        <p:nvSpPr>
          <p:cNvPr id="5" name="TextBox 4">
            <a:extLst>
              <a:ext uri="{FF2B5EF4-FFF2-40B4-BE49-F238E27FC236}">
                <a16:creationId xmlns:a16="http://schemas.microsoft.com/office/drawing/2014/main" id="{4F1FC37B-D6D2-4A85-A7E5-2911A8B3561F}"/>
              </a:ext>
            </a:extLst>
          </p:cNvPr>
          <p:cNvSpPr txBox="1"/>
          <p:nvPr/>
        </p:nvSpPr>
        <p:spPr>
          <a:xfrm>
            <a:off x="496956" y="372574"/>
            <a:ext cx="7504043" cy="1200329"/>
          </a:xfrm>
          <a:prstGeom prst="rect">
            <a:avLst/>
          </a:prstGeom>
          <a:noFill/>
        </p:spPr>
        <p:txBody>
          <a:bodyPr wrap="square">
            <a:spAutoFit/>
          </a:bodyPr>
          <a:lstStyle/>
          <a:p>
            <a:r>
              <a:rPr lang="el-GR" sz="3600" b="1" dirty="0" err="1">
                <a:latin typeface="Arial" panose="020B0604020202020204" pitchFamily="34" charset="0"/>
                <a:cs typeface="Arial" panose="020B0604020202020204" pitchFamily="34" charset="0"/>
              </a:rPr>
              <a:t>Rotterdam</a:t>
            </a:r>
            <a:r>
              <a:rPr lang="el-GR" sz="3600" b="1" dirty="0">
                <a:latin typeface="Arial" panose="020B0604020202020204" pitchFamily="34" charset="0"/>
                <a:cs typeface="Arial" panose="020B0604020202020204" pitchFamily="34" charset="0"/>
              </a:rPr>
              <a:t>: Πρότυπο Υδάτινης και Κλιματικής Ανθεκτικότητας</a:t>
            </a:r>
          </a:p>
        </p:txBody>
      </p:sp>
      <p:sp>
        <p:nvSpPr>
          <p:cNvPr id="7" name="TextBox 6">
            <a:extLst>
              <a:ext uri="{FF2B5EF4-FFF2-40B4-BE49-F238E27FC236}">
                <a16:creationId xmlns:a16="http://schemas.microsoft.com/office/drawing/2014/main" id="{0AD5CC33-1FFE-4F0A-990E-D0BD1250892A}"/>
              </a:ext>
            </a:extLst>
          </p:cNvPr>
          <p:cNvSpPr txBox="1"/>
          <p:nvPr/>
        </p:nvSpPr>
        <p:spPr>
          <a:xfrm>
            <a:off x="1610139" y="2896756"/>
            <a:ext cx="4572000" cy="646331"/>
          </a:xfrm>
          <a:prstGeom prst="rect">
            <a:avLst/>
          </a:prstGeom>
          <a:noFill/>
        </p:spPr>
        <p:txBody>
          <a:bodyPr wrap="square">
            <a:spAutoFit/>
          </a:bodyPr>
          <a:lstStyle/>
          <a:p>
            <a:r>
              <a:rPr lang="en-US" dirty="0">
                <a:hlinkClick r:id="rId3"/>
              </a:rPr>
              <a:t>https://www.youtube.com/watch?v=kujf4BTL3pE</a:t>
            </a:r>
            <a:r>
              <a:rPr lang="en-US" dirty="0"/>
              <a:t> </a:t>
            </a:r>
            <a:endParaRPr lang="el-GR" dirty="0"/>
          </a:p>
        </p:txBody>
      </p:sp>
    </p:spTree>
    <p:extLst>
      <p:ext uri="{BB962C8B-B14F-4D97-AF65-F5344CB8AC3E}">
        <p14:creationId xmlns:p14="http://schemas.microsoft.com/office/powerpoint/2010/main" val="869658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9">
    <p:bg>
      <p:bgPr>
        <a:solidFill>
          <a:srgbClr val="FEFCF8"/>
        </a:solidFill>
        <a:effectLst/>
      </p:bgPr>
    </p:bg>
    <p:spTree>
      <p:nvGrpSpPr>
        <p:cNvPr id="1" name=""/>
        <p:cNvGrpSpPr/>
        <p:nvPr/>
      </p:nvGrpSpPr>
      <p:grpSpPr>
        <a:xfrm>
          <a:off x="0" y="0"/>
          <a:ext cx="0" cy="0"/>
          <a:chOff x="0" y="0"/>
          <a:chExt cx="0" cy="0"/>
        </a:xfrm>
      </p:grpSpPr>
      <p:sp>
        <p:nvSpPr>
          <p:cNvPr id="3" name="Text 1"/>
          <p:cNvSpPr/>
          <p:nvPr/>
        </p:nvSpPr>
        <p:spPr>
          <a:xfrm>
            <a:off x="577368" y="287388"/>
            <a:ext cx="8332256" cy="685800"/>
          </a:xfrm>
          <a:prstGeom prst="rect">
            <a:avLst/>
          </a:prstGeom>
          <a:noFill/>
          <a:ln/>
        </p:spPr>
        <p:txBody>
          <a:bodyPr wrap="square" lIns="0" tIns="0" rIns="0" bIns="0" rtlCol="0" anchor="t"/>
          <a:lstStyle/>
          <a:p>
            <a:pPr marL="0" indent="0">
              <a:lnSpc>
                <a:spcPts val="5400"/>
              </a:lnSpc>
              <a:buNone/>
            </a:pPr>
            <a:r>
              <a:rPr lang="en-US" sz="3600" b="1" dirty="0">
                <a:solidFill>
                  <a:srgbClr val="1E293B"/>
                </a:solidFill>
                <a:latin typeface="Arial" panose="020B0604020202020204" pitchFamily="34" charset="0"/>
                <a:ea typeface="Literata" pitchFamily="34" charset="-122"/>
                <a:cs typeface="Arial" panose="020B0604020202020204" pitchFamily="34" charset="0"/>
              </a:rPr>
              <a:t>Συνοπτικές ευρωπαϊκές αναφορές</a:t>
            </a:r>
            <a:endParaRPr lang="en-US" sz="3600" dirty="0">
              <a:latin typeface="Arial" panose="020B0604020202020204" pitchFamily="34" charset="0"/>
              <a:cs typeface="Arial" panose="020B0604020202020204" pitchFamily="34" charset="0"/>
            </a:endParaRPr>
          </a:p>
        </p:txBody>
      </p:sp>
      <p:sp>
        <p:nvSpPr>
          <p:cNvPr id="4" name="Text 2"/>
          <p:cNvSpPr/>
          <p:nvPr/>
        </p:nvSpPr>
        <p:spPr>
          <a:xfrm>
            <a:off x="716161" y="1864668"/>
            <a:ext cx="2181433" cy="381000"/>
          </a:xfrm>
          <a:prstGeom prst="rect">
            <a:avLst/>
          </a:prstGeom>
          <a:noFill/>
          <a:ln/>
        </p:spPr>
        <p:txBody>
          <a:bodyPr wrap="square" lIns="0" tIns="0" rIns="0" bIns="0" rtlCol="0" anchor="t"/>
          <a:lstStyle/>
          <a:p>
            <a:pPr marL="0" indent="0">
              <a:lnSpc>
                <a:spcPts val="3000"/>
              </a:lnSpc>
              <a:buNone/>
            </a:pPr>
            <a:r>
              <a:rPr lang="en-US" sz="2700" dirty="0">
                <a:solidFill>
                  <a:srgbClr val="1E293B"/>
                </a:solidFill>
                <a:latin typeface="Source Sans 3" pitchFamily="34" charset="0"/>
                <a:ea typeface="Source Sans 3" pitchFamily="34" charset="-122"/>
                <a:cs typeface="Source Sans 3" pitchFamily="34" charset="-120"/>
              </a:rPr>
              <a:t>🌊</a:t>
            </a:r>
            <a:endParaRPr lang="en-US" sz="2700" dirty="0"/>
          </a:p>
        </p:txBody>
      </p:sp>
      <p:sp>
        <p:nvSpPr>
          <p:cNvPr id="5" name="Text 3"/>
          <p:cNvSpPr/>
          <p:nvPr/>
        </p:nvSpPr>
        <p:spPr>
          <a:xfrm>
            <a:off x="716161" y="2359968"/>
            <a:ext cx="2181433" cy="266700"/>
          </a:xfrm>
          <a:prstGeom prst="rect">
            <a:avLst/>
          </a:prstGeom>
          <a:noFill/>
          <a:ln/>
        </p:spPr>
        <p:txBody>
          <a:bodyPr wrap="square" lIns="0" tIns="0" rIns="0" bIns="0" rtlCol="0" anchor="t"/>
          <a:lstStyle/>
          <a:p>
            <a:pPr marL="0" indent="0">
              <a:lnSpc>
                <a:spcPts val="2100"/>
              </a:lnSpc>
              <a:buNone/>
            </a:pPr>
            <a:r>
              <a:rPr lang="en-US" sz="1500" b="1" dirty="0">
                <a:solidFill>
                  <a:srgbClr val="1E293B"/>
                </a:solidFill>
                <a:latin typeface="Arial" panose="020B0604020202020204" pitchFamily="34" charset="0"/>
                <a:ea typeface="Source Sans 3" pitchFamily="34" charset="-122"/>
                <a:cs typeface="Arial" panose="020B0604020202020204" pitchFamily="34" charset="0"/>
              </a:rPr>
              <a:t>Ρότερνταμ</a:t>
            </a:r>
            <a:endParaRPr lang="en-US" sz="1500" dirty="0">
              <a:latin typeface="Arial" panose="020B0604020202020204" pitchFamily="34" charset="0"/>
              <a:cs typeface="Arial" panose="020B0604020202020204" pitchFamily="34" charset="0"/>
            </a:endParaRPr>
          </a:p>
        </p:txBody>
      </p:sp>
      <p:sp>
        <p:nvSpPr>
          <p:cNvPr id="6" name="Text 4"/>
          <p:cNvSpPr/>
          <p:nvPr/>
        </p:nvSpPr>
        <p:spPr>
          <a:xfrm>
            <a:off x="716161" y="2702868"/>
            <a:ext cx="2138660" cy="651421"/>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Διεθνές πρότυπο water squares, πολυλειτουργικών αναχωμάτων και living with water λογικής.</a:t>
            </a:r>
            <a:endParaRPr lang="en-US" sz="1140" dirty="0">
              <a:latin typeface="Arial" panose="020B0604020202020204" pitchFamily="34" charset="0"/>
              <a:cs typeface="Arial" panose="020B0604020202020204" pitchFamily="34" charset="0"/>
            </a:endParaRPr>
          </a:p>
        </p:txBody>
      </p:sp>
      <p:sp>
        <p:nvSpPr>
          <p:cNvPr id="7" name="Text 5"/>
          <p:cNvSpPr/>
          <p:nvPr/>
        </p:nvSpPr>
        <p:spPr>
          <a:xfrm>
            <a:off x="3502521" y="1864668"/>
            <a:ext cx="2181585" cy="381000"/>
          </a:xfrm>
          <a:prstGeom prst="rect">
            <a:avLst/>
          </a:prstGeom>
          <a:noFill/>
          <a:ln/>
        </p:spPr>
        <p:txBody>
          <a:bodyPr wrap="square" lIns="0" tIns="0" rIns="0" bIns="0" rtlCol="0" anchor="t"/>
          <a:lstStyle/>
          <a:p>
            <a:pPr marL="0" indent="0">
              <a:lnSpc>
                <a:spcPts val="3000"/>
              </a:lnSpc>
              <a:buNone/>
            </a:pPr>
            <a:r>
              <a:rPr lang="en-US" sz="2700" dirty="0">
                <a:solidFill>
                  <a:srgbClr val="1E293B"/>
                </a:solidFill>
                <a:latin typeface="Source Sans 3" pitchFamily="34" charset="0"/>
                <a:ea typeface="Source Sans 3" pitchFamily="34" charset="-122"/>
                <a:cs typeface="Source Sans 3" pitchFamily="34" charset="-120"/>
              </a:rPr>
              <a:t>🚲</a:t>
            </a:r>
            <a:endParaRPr lang="en-US" sz="2700" dirty="0"/>
          </a:p>
        </p:txBody>
      </p:sp>
      <p:sp>
        <p:nvSpPr>
          <p:cNvPr id="8" name="Text 6"/>
          <p:cNvSpPr/>
          <p:nvPr/>
        </p:nvSpPr>
        <p:spPr>
          <a:xfrm>
            <a:off x="3502521" y="2359968"/>
            <a:ext cx="2181585" cy="266700"/>
          </a:xfrm>
          <a:prstGeom prst="rect">
            <a:avLst/>
          </a:prstGeom>
          <a:noFill/>
          <a:ln/>
        </p:spPr>
        <p:txBody>
          <a:bodyPr wrap="square" lIns="0" tIns="0" rIns="0" bIns="0" rtlCol="0" anchor="t"/>
          <a:lstStyle/>
          <a:p>
            <a:pPr marL="0" indent="0">
              <a:lnSpc>
                <a:spcPts val="2100"/>
              </a:lnSpc>
              <a:buNone/>
            </a:pPr>
            <a:r>
              <a:rPr lang="en-US" sz="1500" b="1" dirty="0">
                <a:solidFill>
                  <a:srgbClr val="1E293B"/>
                </a:solidFill>
                <a:latin typeface="Arial" panose="020B0604020202020204" pitchFamily="34" charset="0"/>
                <a:ea typeface="Source Sans 3" pitchFamily="34" charset="-122"/>
                <a:cs typeface="Arial" panose="020B0604020202020204" pitchFamily="34" charset="0"/>
              </a:rPr>
              <a:t>Κοπεγχάγη</a:t>
            </a:r>
            <a:endParaRPr lang="en-US" sz="1500" dirty="0">
              <a:latin typeface="Arial" panose="020B0604020202020204" pitchFamily="34" charset="0"/>
              <a:cs typeface="Arial" panose="020B0604020202020204" pitchFamily="34" charset="0"/>
            </a:endParaRPr>
          </a:p>
        </p:txBody>
      </p:sp>
      <p:sp>
        <p:nvSpPr>
          <p:cNvPr id="9" name="Text 7"/>
          <p:cNvSpPr/>
          <p:nvPr/>
        </p:nvSpPr>
        <p:spPr>
          <a:xfrm>
            <a:off x="3502521" y="2702868"/>
            <a:ext cx="2138809" cy="868561"/>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Cloudburst planning, συνδυασμός δημόσιου χώρου, βιώσιμης κινητικότητας και αντιπλημμυρικής προστασίας.</a:t>
            </a:r>
            <a:endParaRPr lang="en-US" sz="1140" dirty="0">
              <a:latin typeface="Arial" panose="020B0604020202020204" pitchFamily="34" charset="0"/>
              <a:cs typeface="Arial" panose="020B0604020202020204" pitchFamily="34" charset="0"/>
            </a:endParaRPr>
          </a:p>
        </p:txBody>
      </p:sp>
      <p:sp>
        <p:nvSpPr>
          <p:cNvPr id="10" name="Text 8"/>
          <p:cNvSpPr/>
          <p:nvPr/>
        </p:nvSpPr>
        <p:spPr>
          <a:xfrm>
            <a:off x="6289030" y="1864668"/>
            <a:ext cx="2181433" cy="381000"/>
          </a:xfrm>
          <a:prstGeom prst="rect">
            <a:avLst/>
          </a:prstGeom>
          <a:noFill/>
          <a:ln/>
        </p:spPr>
        <p:txBody>
          <a:bodyPr wrap="square" lIns="0" tIns="0" rIns="0" bIns="0" rtlCol="0" anchor="t"/>
          <a:lstStyle/>
          <a:p>
            <a:pPr marL="0" indent="0">
              <a:lnSpc>
                <a:spcPts val="3000"/>
              </a:lnSpc>
              <a:buNone/>
            </a:pPr>
            <a:r>
              <a:rPr lang="en-US" sz="2700" dirty="0">
                <a:solidFill>
                  <a:srgbClr val="1E293B"/>
                </a:solidFill>
                <a:latin typeface="Source Sans 3" pitchFamily="34" charset="0"/>
                <a:ea typeface="Source Sans 3" pitchFamily="34" charset="-122"/>
                <a:cs typeface="Source Sans 3" pitchFamily="34" charset="-120"/>
              </a:rPr>
              <a:t>🌳</a:t>
            </a:r>
            <a:endParaRPr lang="en-US" sz="2700" dirty="0"/>
          </a:p>
        </p:txBody>
      </p:sp>
      <p:sp>
        <p:nvSpPr>
          <p:cNvPr id="11" name="Text 9"/>
          <p:cNvSpPr/>
          <p:nvPr/>
        </p:nvSpPr>
        <p:spPr>
          <a:xfrm>
            <a:off x="6289030" y="2359968"/>
            <a:ext cx="2181433" cy="266700"/>
          </a:xfrm>
          <a:prstGeom prst="rect">
            <a:avLst/>
          </a:prstGeom>
          <a:noFill/>
          <a:ln/>
        </p:spPr>
        <p:txBody>
          <a:bodyPr wrap="square" lIns="0" tIns="0" rIns="0" bIns="0" rtlCol="0" anchor="t"/>
          <a:lstStyle/>
          <a:p>
            <a:pPr marL="0" indent="0">
              <a:lnSpc>
                <a:spcPts val="2100"/>
              </a:lnSpc>
              <a:buNone/>
            </a:pPr>
            <a:r>
              <a:rPr lang="en-US" sz="1500" b="1" dirty="0">
                <a:solidFill>
                  <a:srgbClr val="1E293B"/>
                </a:solidFill>
                <a:latin typeface="Arial" panose="020B0604020202020204" pitchFamily="34" charset="0"/>
                <a:ea typeface="Source Sans 3" pitchFamily="34" charset="-122"/>
                <a:cs typeface="Arial" panose="020B0604020202020204" pitchFamily="34" charset="0"/>
              </a:rPr>
              <a:t>Βαρκελώνη</a:t>
            </a:r>
            <a:endParaRPr lang="en-US" sz="1500" dirty="0">
              <a:latin typeface="Arial" panose="020B0604020202020204" pitchFamily="34" charset="0"/>
              <a:cs typeface="Arial" panose="020B0604020202020204" pitchFamily="34" charset="0"/>
            </a:endParaRPr>
          </a:p>
        </p:txBody>
      </p:sp>
      <p:sp>
        <p:nvSpPr>
          <p:cNvPr id="12" name="Text 10"/>
          <p:cNvSpPr/>
          <p:nvPr/>
        </p:nvSpPr>
        <p:spPr>
          <a:xfrm>
            <a:off x="6289030" y="2702868"/>
            <a:ext cx="2138660" cy="868561"/>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Υπερ-τετράγωνα, σκίαση, διαχείριση θερμότητας και επαναδιεκδίκηση δρόμου υπέρ κατοίκων.</a:t>
            </a:r>
            <a:endParaRPr lang="en-US" sz="1140" dirty="0">
              <a:latin typeface="Arial" panose="020B0604020202020204" pitchFamily="34" charset="0"/>
              <a:cs typeface="Arial" panose="020B0604020202020204" pitchFamily="34" charset="0"/>
            </a:endParaRPr>
          </a:p>
        </p:txBody>
      </p:sp>
      <p:sp>
        <p:nvSpPr>
          <p:cNvPr id="13" name="Text 11"/>
          <p:cNvSpPr/>
          <p:nvPr/>
        </p:nvSpPr>
        <p:spPr>
          <a:xfrm>
            <a:off x="487561" y="4028629"/>
            <a:ext cx="8168878" cy="533400"/>
          </a:xfrm>
          <a:prstGeom prst="rect">
            <a:avLst/>
          </a:prstGeom>
          <a:noFill/>
          <a:ln/>
        </p:spPr>
        <p:txBody>
          <a:bodyPr wrap="square" lIns="0" tIns="0" rIns="0" bIns="0" rtlCol="0" anchor="t"/>
          <a:lstStyle/>
          <a:p>
            <a:pPr marL="0" indent="0">
              <a:lnSpc>
                <a:spcPts val="2100"/>
              </a:lnSpc>
              <a:buNone/>
            </a:pPr>
            <a:r>
              <a:rPr lang="en-US" sz="1350" dirty="0" err="1">
                <a:solidFill>
                  <a:srgbClr val="334155"/>
                </a:solidFill>
                <a:latin typeface="Arial" panose="020B0604020202020204" pitchFamily="34" charset="0"/>
                <a:ea typeface="Source Sans 3" pitchFamily="34" charset="-122"/>
                <a:cs typeface="Arial" panose="020B0604020202020204" pitchFamily="34" charset="0"/>
              </a:rPr>
              <a:t>Οι</a:t>
            </a:r>
            <a:endParaRPr lang="en-US" sz="1350" dirty="0">
              <a:latin typeface="Arial" panose="020B0604020202020204" pitchFamily="34" charset="0"/>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0">
    <p:bg>
      <p:bgPr>
        <a:solidFill>
          <a:srgbClr val="FEFCF8"/>
        </a:solidFill>
        <a:effectLst/>
      </p:bgPr>
    </p:bg>
    <p:spTree>
      <p:nvGrpSpPr>
        <p:cNvPr id="1" name=""/>
        <p:cNvGrpSpPr/>
        <p:nvPr/>
      </p:nvGrpSpPr>
      <p:grpSpPr>
        <a:xfrm>
          <a:off x="0" y="0"/>
          <a:ext cx="0" cy="0"/>
          <a:chOff x="0" y="0"/>
          <a:chExt cx="0" cy="0"/>
        </a:xfrm>
      </p:grpSpPr>
      <p:sp>
        <p:nvSpPr>
          <p:cNvPr id="2" name="Text 0"/>
          <p:cNvSpPr/>
          <p:nvPr/>
        </p:nvSpPr>
        <p:spPr>
          <a:xfrm>
            <a:off x="487561" y="147191"/>
            <a:ext cx="8332256" cy="178296"/>
          </a:xfrm>
          <a:prstGeom prst="rect">
            <a:avLst/>
          </a:prstGeom>
          <a:noFill/>
          <a:ln/>
        </p:spPr>
        <p:txBody>
          <a:bodyPr wrap="square" lIns="0" tIns="0" rIns="0" bIns="0" rtlCol="0" anchor="t"/>
          <a:lstStyle/>
          <a:p>
            <a:pPr marL="0" indent="0">
              <a:lnSpc>
                <a:spcPts val="1404"/>
              </a:lnSpc>
              <a:buNone/>
            </a:pPr>
            <a:r>
              <a:rPr lang="en-US" sz="936" b="1" dirty="0">
                <a:solidFill>
                  <a:srgbClr val="64748B"/>
                </a:solidFill>
                <a:latin typeface="Source Sans 3" pitchFamily="34" charset="0"/>
                <a:ea typeface="Source Sans 3" pitchFamily="34" charset="-122"/>
                <a:cs typeface="Source Sans 3" pitchFamily="34" charset="-120"/>
              </a:rPr>
              <a:t>Συγκριτική αποτίμηση</a:t>
            </a:r>
            <a:endParaRPr lang="en-US" sz="936" dirty="0"/>
          </a:p>
        </p:txBody>
      </p:sp>
      <p:sp>
        <p:nvSpPr>
          <p:cNvPr id="3" name="Text 1"/>
          <p:cNvSpPr/>
          <p:nvPr/>
        </p:nvSpPr>
        <p:spPr>
          <a:xfrm>
            <a:off x="487561" y="325487"/>
            <a:ext cx="8332256" cy="685800"/>
          </a:xfrm>
          <a:prstGeom prst="rect">
            <a:avLst/>
          </a:prstGeom>
          <a:noFill/>
          <a:ln/>
        </p:spPr>
        <p:txBody>
          <a:bodyPr wrap="square" lIns="0" tIns="0" rIns="0" bIns="0" rtlCol="0" anchor="t"/>
          <a:lstStyle/>
          <a:p>
            <a:pPr marL="0" indent="0">
              <a:lnSpc>
                <a:spcPts val="5400"/>
              </a:lnSpc>
              <a:buNone/>
            </a:pPr>
            <a:r>
              <a:rPr lang="en-US" sz="3600" b="1" dirty="0">
                <a:solidFill>
                  <a:srgbClr val="1E293B"/>
                </a:solidFill>
                <a:latin typeface="Arial" panose="020B0604020202020204" pitchFamily="34" charset="0"/>
                <a:ea typeface="Literata" pitchFamily="34" charset="-122"/>
                <a:cs typeface="Arial" panose="020B0604020202020204" pitchFamily="34" charset="0"/>
              </a:rPr>
              <a:t>Τι μαθαίνουμε από τις περιπτώσεις</a:t>
            </a:r>
            <a:endParaRPr lang="en-US" sz="3600" dirty="0">
              <a:latin typeface="Arial" panose="020B0604020202020204" pitchFamily="34" charset="0"/>
              <a:cs typeface="Arial" panose="020B0604020202020204" pitchFamily="34" charset="0"/>
            </a:endParaRPr>
          </a:p>
        </p:txBody>
      </p:sp>
      <p:sp>
        <p:nvSpPr>
          <p:cNvPr id="4" name="Text 2"/>
          <p:cNvSpPr/>
          <p:nvPr/>
        </p:nvSpPr>
        <p:spPr>
          <a:xfrm>
            <a:off x="754261" y="1506587"/>
            <a:ext cx="3505474" cy="304800"/>
          </a:xfrm>
          <a:prstGeom prst="rect">
            <a:avLst/>
          </a:prstGeom>
          <a:noFill/>
          <a:ln/>
        </p:spPr>
        <p:txBody>
          <a:bodyPr wrap="square" lIns="0" tIns="0" rIns="0" bIns="0" rtlCol="0" anchor="t"/>
          <a:lstStyle/>
          <a:p>
            <a:pPr marL="0" indent="0" algn="ctr">
              <a:lnSpc>
                <a:spcPts val="2400"/>
              </a:lnSpc>
              <a:buNone/>
            </a:pPr>
            <a:r>
              <a:rPr lang="en-US" sz="1800" b="1" dirty="0">
                <a:solidFill>
                  <a:srgbClr val="1E293B"/>
                </a:solidFill>
                <a:latin typeface="Arial" panose="020B0604020202020204" pitchFamily="34" charset="0"/>
                <a:ea typeface="Source Sans 3" pitchFamily="34" charset="-122"/>
                <a:cs typeface="Arial" panose="020B0604020202020204" pitchFamily="34" charset="0"/>
              </a:rPr>
              <a:t>Παράγοντες επιτυχίας</a:t>
            </a:r>
            <a:endParaRPr lang="en-US" sz="1800" dirty="0">
              <a:latin typeface="Arial" panose="020B0604020202020204" pitchFamily="34" charset="0"/>
              <a:cs typeface="Arial" panose="020B0604020202020204" pitchFamily="34" charset="0"/>
            </a:endParaRPr>
          </a:p>
        </p:txBody>
      </p:sp>
      <p:sp>
        <p:nvSpPr>
          <p:cNvPr id="5" name="Text 3"/>
          <p:cNvSpPr/>
          <p:nvPr/>
        </p:nvSpPr>
        <p:spPr>
          <a:xfrm>
            <a:off x="1249561" y="2192387"/>
            <a:ext cx="2941439" cy="434280"/>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Οι στρατηγικές χρειάζονται μακροχρόνια δέσμευση και όχι αποσπασματικά έργα.</a:t>
            </a:r>
            <a:endParaRPr lang="en-US" sz="1140" dirty="0">
              <a:latin typeface="Arial" panose="020B0604020202020204" pitchFamily="34" charset="0"/>
              <a:cs typeface="Arial" panose="020B0604020202020204" pitchFamily="34" charset="0"/>
            </a:endParaRPr>
          </a:p>
        </p:txBody>
      </p:sp>
      <p:sp>
        <p:nvSpPr>
          <p:cNvPr id="6" name="Text 4"/>
          <p:cNvSpPr/>
          <p:nvPr/>
        </p:nvSpPr>
        <p:spPr>
          <a:xfrm>
            <a:off x="1249561" y="3026718"/>
            <a:ext cx="2941439" cy="434280"/>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Ευρωπαϊκά ταμεία, EIB και μικτές μορφές χρηματοδότησης επιταχύνουν την εφαρμογή.</a:t>
            </a:r>
            <a:endParaRPr lang="en-US" sz="1140" dirty="0">
              <a:latin typeface="Arial" panose="020B0604020202020204" pitchFamily="34" charset="0"/>
              <a:cs typeface="Arial" panose="020B0604020202020204" pitchFamily="34" charset="0"/>
            </a:endParaRPr>
          </a:p>
        </p:txBody>
      </p:sp>
      <p:sp>
        <p:nvSpPr>
          <p:cNvPr id="7" name="Text 5"/>
          <p:cNvSpPr/>
          <p:nvPr/>
        </p:nvSpPr>
        <p:spPr>
          <a:xfrm>
            <a:off x="1249561" y="3861048"/>
            <a:ext cx="2941439" cy="651421"/>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Θερμικοί χάρτες, σενάρια κινδύνου και παρακολούθηση δεικτών βελτιώνουν τις αποφάσεις.</a:t>
            </a:r>
            <a:endParaRPr lang="en-US" sz="1140" dirty="0">
              <a:latin typeface="Arial" panose="020B0604020202020204" pitchFamily="34" charset="0"/>
              <a:cs typeface="Arial" panose="020B0604020202020204" pitchFamily="34" charset="0"/>
            </a:endParaRPr>
          </a:p>
        </p:txBody>
      </p:sp>
      <p:sp>
        <p:nvSpPr>
          <p:cNvPr id="8" name="Text 6"/>
          <p:cNvSpPr/>
          <p:nvPr/>
        </p:nvSpPr>
        <p:spPr>
          <a:xfrm>
            <a:off x="5347607" y="1535438"/>
            <a:ext cx="3339193" cy="304800"/>
          </a:xfrm>
          <a:prstGeom prst="rect">
            <a:avLst/>
          </a:prstGeom>
          <a:noFill/>
          <a:ln/>
        </p:spPr>
        <p:txBody>
          <a:bodyPr wrap="square" lIns="0" tIns="0" rIns="0" bIns="0" rtlCol="0" anchor="t"/>
          <a:lstStyle/>
          <a:p>
            <a:pPr marL="0" indent="0" algn="ctr">
              <a:lnSpc>
                <a:spcPts val="2400"/>
              </a:lnSpc>
              <a:buNone/>
            </a:pPr>
            <a:r>
              <a:rPr lang="en-US" sz="1800" b="1" dirty="0">
                <a:solidFill>
                  <a:srgbClr val="1E293B"/>
                </a:solidFill>
                <a:latin typeface="Source Sans 3" pitchFamily="34" charset="0"/>
                <a:ea typeface="Source Sans 3" pitchFamily="34" charset="-122"/>
                <a:cs typeface="Source Sans 3" pitchFamily="34" charset="-120"/>
              </a:rPr>
              <a:t>Συχνά όρια</a:t>
            </a:r>
            <a:endParaRPr lang="en-US" sz="1800" dirty="0"/>
          </a:p>
        </p:txBody>
      </p:sp>
      <p:sp>
        <p:nvSpPr>
          <p:cNvPr id="9" name="Text 7"/>
          <p:cNvSpPr/>
          <p:nvPr/>
        </p:nvSpPr>
        <p:spPr>
          <a:xfrm>
            <a:off x="5448300" y="2192387"/>
            <a:ext cx="2941439" cy="434280"/>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Η αξιολόγηση αποτελέσματος παραμένει πιο αδύναμη από τον σχεδιασμό.</a:t>
            </a:r>
            <a:endParaRPr lang="en-US" sz="1140" dirty="0">
              <a:latin typeface="Arial" panose="020B0604020202020204" pitchFamily="34" charset="0"/>
              <a:cs typeface="Arial" panose="020B0604020202020204" pitchFamily="34" charset="0"/>
            </a:endParaRPr>
          </a:p>
        </p:txBody>
      </p:sp>
      <p:sp>
        <p:nvSpPr>
          <p:cNvPr id="10" name="Text 8"/>
          <p:cNvSpPr/>
          <p:nvPr/>
        </p:nvSpPr>
        <p:spPr>
          <a:xfrm>
            <a:off x="5448300" y="3026718"/>
            <a:ext cx="2941439" cy="651421"/>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Οι παρεμβάσεις πρέπει να αποφεύγουν πράσινο εξευγενισμό και άνιση κατανομή ωφελειών.</a:t>
            </a:r>
            <a:endParaRPr lang="en-US" sz="1140" dirty="0">
              <a:latin typeface="Arial" panose="020B0604020202020204" pitchFamily="34" charset="0"/>
              <a:cs typeface="Arial" panose="020B0604020202020204" pitchFamily="34" charset="0"/>
            </a:endParaRPr>
          </a:p>
        </p:txBody>
      </p:sp>
      <p:sp>
        <p:nvSpPr>
          <p:cNvPr id="11" name="Text 9"/>
          <p:cNvSpPr/>
          <p:nvPr/>
        </p:nvSpPr>
        <p:spPr>
          <a:xfrm>
            <a:off x="5448300" y="4078188"/>
            <a:ext cx="2941439" cy="651421"/>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Η ανθεκτικότητα απαιτεί συντονισμό μεταξύ δήμων, περιφέρειας, επιχειρήσεων και πολιτών.</a:t>
            </a:r>
            <a:endParaRPr lang="en-US" sz="1140" dirty="0">
              <a:latin typeface="Arial" panose="020B060402020202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008E0C-CA9E-468B-A8B4-10A8B1A9D460}"/>
              </a:ext>
            </a:extLst>
          </p:cNvPr>
          <p:cNvSpPr txBox="1"/>
          <p:nvPr/>
        </p:nvSpPr>
        <p:spPr>
          <a:xfrm>
            <a:off x="334736" y="278083"/>
            <a:ext cx="7984671" cy="646331"/>
          </a:xfrm>
          <a:prstGeom prst="rect">
            <a:avLst/>
          </a:prstGeom>
          <a:noFill/>
        </p:spPr>
        <p:txBody>
          <a:bodyPr wrap="square">
            <a:spAutoFit/>
          </a:bodyPr>
          <a:lstStyle/>
          <a:p>
            <a:pPr algn="ctr"/>
            <a:r>
              <a:rPr lang="el-GR" dirty="0"/>
              <a:t>ΑΣΚΗΣΗ: “Σχεδιάστε μια ανθεκτική πόλη του μέλλοντος.”</a:t>
            </a:r>
          </a:p>
          <a:p>
            <a:endParaRPr lang="el-GR" dirty="0"/>
          </a:p>
        </p:txBody>
      </p:sp>
      <p:sp>
        <p:nvSpPr>
          <p:cNvPr id="5" name="TextBox 4">
            <a:extLst>
              <a:ext uri="{FF2B5EF4-FFF2-40B4-BE49-F238E27FC236}">
                <a16:creationId xmlns:a16="http://schemas.microsoft.com/office/drawing/2014/main" id="{4C1D8E0D-7D51-497E-A120-98E00B7956DE}"/>
              </a:ext>
            </a:extLst>
          </p:cNvPr>
          <p:cNvSpPr txBox="1"/>
          <p:nvPr/>
        </p:nvSpPr>
        <p:spPr>
          <a:xfrm>
            <a:off x="1249136" y="1167991"/>
            <a:ext cx="4572000" cy="1200329"/>
          </a:xfrm>
          <a:prstGeom prst="rect">
            <a:avLst/>
          </a:prstGeom>
          <a:noFill/>
        </p:spPr>
        <p:txBody>
          <a:bodyPr wrap="square">
            <a:spAutoFit/>
          </a:bodyPr>
          <a:lstStyle/>
          <a:p>
            <a:r>
              <a:rPr lang="el-GR" dirty="0"/>
              <a:t>Σκεφτείτε:</a:t>
            </a:r>
          </a:p>
          <a:p>
            <a:pPr>
              <a:buFont typeface="Arial" panose="020B0604020202020204" pitchFamily="34" charset="0"/>
              <a:buChar char="•"/>
            </a:pPr>
            <a:r>
              <a:rPr lang="el-GR" dirty="0"/>
              <a:t>περιβάλλον </a:t>
            </a:r>
          </a:p>
          <a:p>
            <a:pPr>
              <a:buFont typeface="Arial" panose="020B0604020202020204" pitchFamily="34" charset="0"/>
              <a:buChar char="•"/>
            </a:pPr>
            <a:r>
              <a:rPr lang="el-GR" dirty="0"/>
              <a:t>κοινωνία </a:t>
            </a:r>
          </a:p>
          <a:p>
            <a:pPr>
              <a:buFont typeface="Arial" panose="020B0604020202020204" pitchFamily="34" charset="0"/>
              <a:buChar char="•"/>
            </a:pPr>
            <a:r>
              <a:rPr lang="el-GR" dirty="0"/>
              <a:t>τεχνολογία</a:t>
            </a:r>
          </a:p>
        </p:txBody>
      </p:sp>
    </p:spTree>
    <p:extLst>
      <p:ext uri="{BB962C8B-B14F-4D97-AF65-F5344CB8AC3E}">
        <p14:creationId xmlns:p14="http://schemas.microsoft.com/office/powerpoint/2010/main" val="896465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2">
    <p:bg>
      <p:bgPr>
        <a:solidFill>
          <a:srgbClr val="FEFCF8"/>
        </a:solidFill>
        <a:effectLst/>
      </p:bgPr>
    </p:bg>
    <p:spTree>
      <p:nvGrpSpPr>
        <p:cNvPr id="1" name=""/>
        <p:cNvGrpSpPr/>
        <p:nvPr/>
      </p:nvGrpSpPr>
      <p:grpSpPr>
        <a:xfrm>
          <a:off x="0" y="0"/>
          <a:ext cx="0" cy="0"/>
          <a:chOff x="0" y="0"/>
          <a:chExt cx="0" cy="0"/>
        </a:xfrm>
      </p:grpSpPr>
      <p:sp>
        <p:nvSpPr>
          <p:cNvPr id="2" name="Text 0"/>
          <p:cNvSpPr/>
          <p:nvPr/>
        </p:nvSpPr>
        <p:spPr>
          <a:xfrm>
            <a:off x="405872" y="643979"/>
            <a:ext cx="8332256" cy="1543050"/>
          </a:xfrm>
          <a:prstGeom prst="rect">
            <a:avLst/>
          </a:prstGeom>
          <a:noFill/>
          <a:ln/>
        </p:spPr>
        <p:txBody>
          <a:bodyPr wrap="square" lIns="0" tIns="0" rIns="0" bIns="0" rtlCol="0" anchor="t"/>
          <a:lstStyle/>
          <a:p>
            <a:pPr marL="0" indent="0" algn="ctr">
              <a:lnSpc>
                <a:spcPts val="12150"/>
              </a:lnSpc>
              <a:buNone/>
            </a:pPr>
            <a:r>
              <a:rPr lang="en-US" sz="8100" dirty="0">
                <a:solidFill>
                  <a:srgbClr val="1E293B"/>
                </a:solidFill>
                <a:latin typeface="Source Sans 3" pitchFamily="34" charset="0"/>
                <a:ea typeface="Source Sans 3" pitchFamily="34" charset="-122"/>
                <a:cs typeface="Source Sans 3" pitchFamily="34" charset="-120"/>
              </a:rPr>
              <a:t>🌍</a:t>
            </a:r>
            <a:endParaRPr lang="en-US" sz="8100" dirty="0"/>
          </a:p>
        </p:txBody>
      </p:sp>
      <p:sp>
        <p:nvSpPr>
          <p:cNvPr id="3" name="Text 1"/>
          <p:cNvSpPr/>
          <p:nvPr/>
        </p:nvSpPr>
        <p:spPr>
          <a:xfrm>
            <a:off x="405872" y="2339429"/>
            <a:ext cx="8332256" cy="982861"/>
          </a:xfrm>
          <a:prstGeom prst="rect">
            <a:avLst/>
          </a:prstGeom>
          <a:noFill/>
          <a:ln/>
        </p:spPr>
        <p:txBody>
          <a:bodyPr wrap="square" lIns="0" tIns="0" rIns="0" bIns="0" rtlCol="0" anchor="t"/>
          <a:lstStyle/>
          <a:p>
            <a:pPr marL="0" indent="0" algn="ctr">
              <a:lnSpc>
                <a:spcPts val="7740"/>
              </a:lnSpc>
              <a:buNone/>
            </a:pPr>
            <a:r>
              <a:rPr lang="en-US" sz="5160" b="1" dirty="0" err="1">
                <a:solidFill>
                  <a:srgbClr val="C2410C"/>
                </a:solidFill>
                <a:latin typeface="Arial" panose="020B0604020202020204" pitchFamily="34" charset="0"/>
                <a:ea typeface="Literata" pitchFamily="34" charset="-122"/>
                <a:cs typeface="Arial" panose="020B0604020202020204" pitchFamily="34" charset="0"/>
              </a:rPr>
              <a:t>Eυχ</a:t>
            </a:r>
            <a:r>
              <a:rPr lang="en-US" sz="5160" b="1" dirty="0">
                <a:solidFill>
                  <a:srgbClr val="C2410C"/>
                </a:solidFill>
                <a:latin typeface="Arial" panose="020B0604020202020204" pitchFamily="34" charset="0"/>
                <a:ea typeface="Literata" pitchFamily="34" charset="-122"/>
                <a:cs typeface="Arial" panose="020B0604020202020204" pitchFamily="34" charset="0"/>
              </a:rPr>
              <a:t>αριστώ</a:t>
            </a:r>
            <a:endParaRPr lang="en-US" sz="5160" dirty="0">
              <a:latin typeface="Arial" panose="020B0604020202020204" pitchFamily="34" charset="0"/>
              <a:cs typeface="Arial" panose="020B0604020202020204" pitchFamily="34" charset="0"/>
            </a:endParaRPr>
          </a:p>
        </p:txBody>
      </p:sp>
      <p:sp>
        <p:nvSpPr>
          <p:cNvPr id="4" name="Text 2"/>
          <p:cNvSpPr/>
          <p:nvPr/>
        </p:nvSpPr>
        <p:spPr>
          <a:xfrm>
            <a:off x="487561" y="3474690"/>
            <a:ext cx="8168878" cy="617041"/>
          </a:xfrm>
          <a:prstGeom prst="rect">
            <a:avLst/>
          </a:prstGeom>
          <a:noFill/>
          <a:ln/>
        </p:spPr>
        <p:txBody>
          <a:bodyPr wrap="square" lIns="0" tIns="0" rIns="0" bIns="0" rtlCol="0" anchor="t"/>
          <a:lstStyle/>
          <a:p>
            <a:pPr marL="0" indent="0" algn="ctr">
              <a:lnSpc>
                <a:spcPts val="2430"/>
              </a:lnSpc>
              <a:buNone/>
            </a:pPr>
            <a:r>
              <a:rPr lang="en-US" sz="1620" dirty="0">
                <a:solidFill>
                  <a:srgbClr val="334155"/>
                </a:solidFill>
                <a:latin typeface="Arial" panose="020B0604020202020204" pitchFamily="34" charset="0"/>
                <a:ea typeface="Source Sans 3" pitchFamily="34" charset="-122"/>
                <a:cs typeface="Arial" panose="020B0604020202020204" pitchFamily="34" charset="0"/>
              </a:rPr>
              <a:t>Η ανθεκτικότητα των ευρωπαϊκών πόλεων είναι διαδικασία μάθησης, συνεργασίας και θεσμικού μετασχηματισμού.</a:t>
            </a:r>
            <a:endParaRPr lang="en-US" sz="1620" dirty="0">
              <a:latin typeface="Arial" panose="020B0604020202020204" pitchFamily="34" charset="0"/>
              <a:cs typeface="Arial" panose="020B0604020202020204" pitchFamily="34" charset="0"/>
            </a:endParaRPr>
          </a:p>
        </p:txBody>
      </p:sp>
      <p:sp>
        <p:nvSpPr>
          <p:cNvPr id="5" name="Text 3"/>
          <p:cNvSpPr/>
          <p:nvPr/>
        </p:nvSpPr>
        <p:spPr>
          <a:xfrm>
            <a:off x="187211" y="4282232"/>
            <a:ext cx="8332256" cy="217140"/>
          </a:xfrm>
          <a:prstGeom prst="rect">
            <a:avLst/>
          </a:prstGeom>
          <a:noFill/>
          <a:ln/>
        </p:spPr>
        <p:txBody>
          <a:bodyPr wrap="square" lIns="0" tIns="0" rIns="0" bIns="0" rtlCol="0" anchor="t"/>
          <a:lstStyle/>
          <a:p>
            <a:pPr marL="0" indent="0" algn="ctr">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Πηγές για περαιτέρω μελέτη: EEA, EIB, Climate-ADAPT, URBACT, Resilient Cities Network.</a:t>
            </a:r>
            <a:endParaRPr lang="en-US" sz="1140"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EFCF8"/>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659011" y="1533227"/>
            <a:ext cx="361950" cy="361950"/>
          </a:xfrm>
          <a:prstGeom prst="rect">
            <a:avLst/>
          </a:prstGeom>
        </p:spPr>
      </p:pic>
      <p:pic>
        <p:nvPicPr>
          <p:cNvPr id="3" name="Image 1" descr="preencoded.png"/>
          <p:cNvPicPr>
            <a:picLocks noChangeAspect="1"/>
          </p:cNvPicPr>
          <p:nvPr/>
        </p:nvPicPr>
        <p:blipFill>
          <a:blip r:embed="rId3"/>
          <a:stretch>
            <a:fillRect/>
          </a:stretch>
        </p:blipFill>
        <p:spPr>
          <a:xfrm>
            <a:off x="4848225" y="1533227"/>
            <a:ext cx="361950" cy="361950"/>
          </a:xfrm>
          <a:prstGeom prst="rect">
            <a:avLst/>
          </a:prstGeom>
        </p:spPr>
      </p:pic>
      <p:pic>
        <p:nvPicPr>
          <p:cNvPr id="4" name="Image 2" descr="preencoded.png"/>
          <p:cNvPicPr>
            <a:picLocks noChangeAspect="1"/>
          </p:cNvPicPr>
          <p:nvPr/>
        </p:nvPicPr>
        <p:blipFill>
          <a:blip r:embed="rId3"/>
          <a:stretch>
            <a:fillRect/>
          </a:stretch>
        </p:blipFill>
        <p:spPr>
          <a:xfrm>
            <a:off x="659011" y="2748558"/>
            <a:ext cx="361950" cy="361950"/>
          </a:xfrm>
          <a:prstGeom prst="rect">
            <a:avLst/>
          </a:prstGeom>
        </p:spPr>
      </p:pic>
      <p:pic>
        <p:nvPicPr>
          <p:cNvPr id="5" name="Image 3" descr="preencoded.png"/>
          <p:cNvPicPr>
            <a:picLocks noChangeAspect="1"/>
          </p:cNvPicPr>
          <p:nvPr/>
        </p:nvPicPr>
        <p:blipFill>
          <a:blip r:embed="rId3"/>
          <a:stretch>
            <a:fillRect/>
          </a:stretch>
        </p:blipFill>
        <p:spPr>
          <a:xfrm>
            <a:off x="4848225" y="2748558"/>
            <a:ext cx="361950" cy="361950"/>
          </a:xfrm>
          <a:prstGeom prst="rect">
            <a:avLst/>
          </a:prstGeom>
        </p:spPr>
      </p:pic>
      <p:pic>
        <p:nvPicPr>
          <p:cNvPr id="6" name="Image 4" descr="preencoded.png"/>
          <p:cNvPicPr>
            <a:picLocks noChangeAspect="1"/>
          </p:cNvPicPr>
          <p:nvPr/>
        </p:nvPicPr>
        <p:blipFill>
          <a:blip r:embed="rId3"/>
          <a:stretch>
            <a:fillRect/>
          </a:stretch>
        </p:blipFill>
        <p:spPr>
          <a:xfrm>
            <a:off x="659011" y="3963888"/>
            <a:ext cx="361950" cy="361950"/>
          </a:xfrm>
          <a:prstGeom prst="rect">
            <a:avLst/>
          </a:prstGeom>
        </p:spPr>
      </p:pic>
      <p:pic>
        <p:nvPicPr>
          <p:cNvPr id="7" name="Image 5" descr="preencoded.png"/>
          <p:cNvPicPr>
            <a:picLocks noChangeAspect="1"/>
          </p:cNvPicPr>
          <p:nvPr/>
        </p:nvPicPr>
        <p:blipFill>
          <a:blip r:embed="rId3"/>
          <a:stretch>
            <a:fillRect/>
          </a:stretch>
        </p:blipFill>
        <p:spPr>
          <a:xfrm>
            <a:off x="4848225" y="3963888"/>
            <a:ext cx="361950" cy="361950"/>
          </a:xfrm>
          <a:prstGeom prst="rect">
            <a:avLst/>
          </a:prstGeom>
        </p:spPr>
      </p:pic>
      <p:sp>
        <p:nvSpPr>
          <p:cNvPr id="8" name="Text 0"/>
          <p:cNvSpPr/>
          <p:nvPr/>
        </p:nvSpPr>
        <p:spPr>
          <a:xfrm>
            <a:off x="487561" y="288131"/>
            <a:ext cx="8332256" cy="178296"/>
          </a:xfrm>
          <a:prstGeom prst="rect">
            <a:avLst/>
          </a:prstGeom>
          <a:noFill/>
          <a:ln/>
        </p:spPr>
        <p:txBody>
          <a:bodyPr wrap="square" lIns="0" tIns="0" rIns="0" bIns="0" rtlCol="0" anchor="t"/>
          <a:lstStyle/>
          <a:p>
            <a:pPr marL="0" indent="0">
              <a:lnSpc>
                <a:spcPts val="1404"/>
              </a:lnSpc>
              <a:buNone/>
            </a:pPr>
            <a:r>
              <a:rPr lang="en-US" sz="936" b="1" dirty="0">
                <a:solidFill>
                  <a:srgbClr val="64748B"/>
                </a:solidFill>
                <a:latin typeface="Source Sans 3" pitchFamily="34" charset="0"/>
                <a:ea typeface="Source Sans 3" pitchFamily="34" charset="-122"/>
                <a:cs typeface="Source Sans 3" pitchFamily="34" charset="-120"/>
              </a:rPr>
              <a:t>Δομή μαθήματος</a:t>
            </a:r>
            <a:endParaRPr lang="en-US" sz="936" dirty="0"/>
          </a:p>
        </p:txBody>
      </p:sp>
      <p:sp>
        <p:nvSpPr>
          <p:cNvPr id="9" name="Text 1"/>
          <p:cNvSpPr/>
          <p:nvPr/>
        </p:nvSpPr>
        <p:spPr>
          <a:xfrm>
            <a:off x="487561" y="466427"/>
            <a:ext cx="8332256" cy="685800"/>
          </a:xfrm>
          <a:prstGeom prst="rect">
            <a:avLst/>
          </a:prstGeom>
          <a:noFill/>
          <a:ln/>
        </p:spPr>
        <p:txBody>
          <a:bodyPr wrap="square" lIns="0" tIns="0" rIns="0" bIns="0" rtlCol="0" anchor="t"/>
          <a:lstStyle/>
          <a:p>
            <a:pPr marL="0" indent="0">
              <a:lnSpc>
                <a:spcPts val="5400"/>
              </a:lnSpc>
              <a:buNone/>
            </a:pPr>
            <a:r>
              <a:rPr lang="el-GR" sz="3600" b="1" dirty="0">
                <a:solidFill>
                  <a:srgbClr val="1E293B"/>
                </a:solidFill>
                <a:latin typeface="Arial" panose="020B0604020202020204" pitchFamily="34" charset="0"/>
                <a:ea typeface="Literata" pitchFamily="34" charset="-122"/>
                <a:cs typeface="Arial" panose="020B0604020202020204" pitchFamily="34" charset="0"/>
              </a:rPr>
              <a:t>Περιεχόμενα </a:t>
            </a:r>
            <a:endParaRPr lang="en-US" sz="3600" dirty="0">
              <a:latin typeface="Arial" panose="020B0604020202020204" pitchFamily="34" charset="0"/>
              <a:cs typeface="Arial" panose="020B0604020202020204" pitchFamily="34" charset="0"/>
            </a:endParaRPr>
          </a:p>
        </p:txBody>
      </p:sp>
      <p:sp>
        <p:nvSpPr>
          <p:cNvPr id="10" name="Text 2"/>
          <p:cNvSpPr/>
          <p:nvPr/>
        </p:nvSpPr>
        <p:spPr>
          <a:xfrm>
            <a:off x="1173361" y="1533227"/>
            <a:ext cx="3184862" cy="266700"/>
          </a:xfrm>
          <a:prstGeom prst="rect">
            <a:avLst/>
          </a:prstGeom>
          <a:noFill/>
          <a:ln/>
        </p:spPr>
        <p:txBody>
          <a:bodyPr wrap="square" lIns="0" tIns="0" rIns="0" bIns="0" rtlCol="0" anchor="t"/>
          <a:lstStyle/>
          <a:p>
            <a:pPr marL="0" indent="0">
              <a:lnSpc>
                <a:spcPts val="2100"/>
              </a:lnSpc>
              <a:buNone/>
            </a:pPr>
            <a:r>
              <a:rPr lang="en-US" sz="1500" b="1" dirty="0">
                <a:solidFill>
                  <a:srgbClr val="1E293B"/>
                </a:solidFill>
                <a:latin typeface="Arial" panose="020B0604020202020204" pitchFamily="34" charset="0"/>
                <a:ea typeface="Source Sans 3" pitchFamily="34" charset="-122"/>
                <a:cs typeface="Arial" panose="020B0604020202020204" pitchFamily="34" charset="0"/>
              </a:rPr>
              <a:t>Εννοιολογική βάση</a:t>
            </a:r>
            <a:endParaRPr lang="en-US" sz="1500" dirty="0">
              <a:latin typeface="Arial" panose="020B0604020202020204" pitchFamily="34" charset="0"/>
              <a:cs typeface="Arial" panose="020B0604020202020204" pitchFamily="34" charset="0"/>
            </a:endParaRPr>
          </a:p>
        </p:txBody>
      </p:sp>
      <p:sp>
        <p:nvSpPr>
          <p:cNvPr id="11" name="Text 3"/>
          <p:cNvSpPr/>
          <p:nvPr/>
        </p:nvSpPr>
        <p:spPr>
          <a:xfrm>
            <a:off x="1173361" y="1838027"/>
            <a:ext cx="3122414" cy="434280"/>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Ανθεκτικότητα, τρωτότητα, προσαρμοστικότητα, πολυεπίπεδη διακυβέρνηση.</a:t>
            </a:r>
            <a:endParaRPr lang="en-US" sz="1140" dirty="0">
              <a:latin typeface="Arial" panose="020B0604020202020204" pitchFamily="34" charset="0"/>
              <a:cs typeface="Arial" panose="020B0604020202020204" pitchFamily="34" charset="0"/>
            </a:endParaRPr>
          </a:p>
        </p:txBody>
      </p:sp>
      <p:sp>
        <p:nvSpPr>
          <p:cNvPr id="12" name="Text 4"/>
          <p:cNvSpPr/>
          <p:nvPr/>
        </p:nvSpPr>
        <p:spPr>
          <a:xfrm>
            <a:off x="5362575" y="1533227"/>
            <a:ext cx="3184862" cy="266700"/>
          </a:xfrm>
          <a:prstGeom prst="rect">
            <a:avLst/>
          </a:prstGeom>
          <a:noFill/>
          <a:ln/>
        </p:spPr>
        <p:txBody>
          <a:bodyPr wrap="square" lIns="0" tIns="0" rIns="0" bIns="0" rtlCol="0" anchor="t"/>
          <a:lstStyle/>
          <a:p>
            <a:pPr marL="0" indent="0">
              <a:lnSpc>
                <a:spcPts val="2100"/>
              </a:lnSpc>
              <a:buNone/>
            </a:pPr>
            <a:r>
              <a:rPr lang="en-US" sz="1500" b="1" dirty="0">
                <a:solidFill>
                  <a:srgbClr val="1E293B"/>
                </a:solidFill>
                <a:latin typeface="Arial" panose="020B0604020202020204" pitchFamily="34" charset="0"/>
                <a:ea typeface="Source Sans 3" pitchFamily="34" charset="-122"/>
                <a:cs typeface="Arial" panose="020B0604020202020204" pitchFamily="34" charset="0"/>
              </a:rPr>
              <a:t>Ευρωπαϊκό πλαίσιο</a:t>
            </a:r>
            <a:endParaRPr lang="en-US" sz="1500" dirty="0">
              <a:latin typeface="Arial" panose="020B0604020202020204" pitchFamily="34" charset="0"/>
              <a:cs typeface="Arial" panose="020B0604020202020204" pitchFamily="34" charset="0"/>
            </a:endParaRPr>
          </a:p>
        </p:txBody>
      </p:sp>
      <p:sp>
        <p:nvSpPr>
          <p:cNvPr id="13" name="Text 5"/>
          <p:cNvSpPr/>
          <p:nvPr/>
        </p:nvSpPr>
        <p:spPr>
          <a:xfrm>
            <a:off x="5362575" y="1838027"/>
            <a:ext cx="3122414" cy="434280"/>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EEA, Climate-ADAPT, τοπικά σχέδια προσαρμογής, nature-based solutions.</a:t>
            </a:r>
            <a:endParaRPr lang="en-US" sz="1140" dirty="0">
              <a:latin typeface="Arial" panose="020B0604020202020204" pitchFamily="34" charset="0"/>
              <a:cs typeface="Arial" panose="020B0604020202020204" pitchFamily="34" charset="0"/>
            </a:endParaRPr>
          </a:p>
        </p:txBody>
      </p:sp>
      <p:sp>
        <p:nvSpPr>
          <p:cNvPr id="14" name="Text 6"/>
          <p:cNvSpPr/>
          <p:nvPr/>
        </p:nvSpPr>
        <p:spPr>
          <a:xfrm>
            <a:off x="1173361" y="2748558"/>
            <a:ext cx="3184862" cy="266700"/>
          </a:xfrm>
          <a:prstGeom prst="rect">
            <a:avLst/>
          </a:prstGeom>
          <a:noFill/>
          <a:ln/>
        </p:spPr>
        <p:txBody>
          <a:bodyPr wrap="square" lIns="0" tIns="0" rIns="0" bIns="0" rtlCol="0" anchor="t"/>
          <a:lstStyle/>
          <a:p>
            <a:pPr marL="0" indent="0">
              <a:lnSpc>
                <a:spcPts val="2100"/>
              </a:lnSpc>
              <a:buNone/>
            </a:pPr>
            <a:r>
              <a:rPr lang="el-GR" sz="1500" dirty="0">
                <a:latin typeface="Arial" panose="020B0604020202020204" pitchFamily="34" charset="0"/>
                <a:cs typeface="Arial" panose="020B0604020202020204" pitchFamily="34" charset="0"/>
              </a:rPr>
              <a:t> Κλιματική κίνδυνοι</a:t>
            </a:r>
            <a:endParaRPr lang="en-US" sz="1500" dirty="0">
              <a:latin typeface="Arial" panose="020B0604020202020204" pitchFamily="34" charset="0"/>
              <a:cs typeface="Arial" panose="020B0604020202020204" pitchFamily="34" charset="0"/>
            </a:endParaRPr>
          </a:p>
        </p:txBody>
      </p:sp>
      <p:sp>
        <p:nvSpPr>
          <p:cNvPr id="15" name="Text 7"/>
          <p:cNvSpPr/>
          <p:nvPr/>
        </p:nvSpPr>
        <p:spPr>
          <a:xfrm>
            <a:off x="1173361" y="3053358"/>
            <a:ext cx="3122414" cy="434280"/>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Θερμική νησίδα, πλημμύρες, </a:t>
            </a:r>
            <a:r>
              <a:rPr lang="el-GR" sz="1140" dirty="0">
                <a:solidFill>
                  <a:srgbClr val="64748B"/>
                </a:solidFill>
                <a:latin typeface="Arial" panose="020B0604020202020204" pitchFamily="34" charset="0"/>
                <a:ea typeface="Source Sans 3" pitchFamily="34" charset="-122"/>
                <a:cs typeface="Arial" panose="020B0604020202020204" pitchFamily="34" charset="0"/>
              </a:rPr>
              <a:t>ξηρασία.</a:t>
            </a:r>
            <a:endParaRPr lang="en-US" sz="1140" dirty="0">
              <a:latin typeface="Arial" panose="020B0604020202020204" pitchFamily="34" charset="0"/>
              <a:cs typeface="Arial" panose="020B0604020202020204" pitchFamily="34" charset="0"/>
            </a:endParaRPr>
          </a:p>
        </p:txBody>
      </p:sp>
      <p:sp>
        <p:nvSpPr>
          <p:cNvPr id="16" name="Text 8"/>
          <p:cNvSpPr/>
          <p:nvPr/>
        </p:nvSpPr>
        <p:spPr>
          <a:xfrm>
            <a:off x="5362575" y="2748558"/>
            <a:ext cx="3184862" cy="266700"/>
          </a:xfrm>
          <a:prstGeom prst="rect">
            <a:avLst/>
          </a:prstGeom>
          <a:noFill/>
          <a:ln/>
        </p:spPr>
        <p:txBody>
          <a:bodyPr wrap="square" lIns="0" tIns="0" rIns="0" bIns="0" rtlCol="0" anchor="t"/>
          <a:lstStyle/>
          <a:p>
            <a:pPr marL="0" indent="0">
              <a:lnSpc>
                <a:spcPts val="2100"/>
              </a:lnSpc>
              <a:buNone/>
            </a:pPr>
            <a:r>
              <a:rPr lang="en-US" sz="1500" b="1" dirty="0">
                <a:solidFill>
                  <a:srgbClr val="1E293B"/>
                </a:solidFill>
                <a:latin typeface="Arial" panose="020B0604020202020204" pitchFamily="34" charset="0"/>
                <a:ea typeface="Source Sans 3" pitchFamily="34" charset="-122"/>
                <a:cs typeface="Arial" panose="020B0604020202020204" pitchFamily="34" charset="0"/>
              </a:rPr>
              <a:t>Μελέτες</a:t>
            </a:r>
            <a:r>
              <a:rPr lang="en-US" sz="1500" b="1" dirty="0">
                <a:solidFill>
                  <a:srgbClr val="1E293B"/>
                </a:solidFill>
                <a:latin typeface="Source Sans 3" pitchFamily="34" charset="0"/>
                <a:ea typeface="Source Sans 3" pitchFamily="34" charset="-122"/>
                <a:cs typeface="Source Sans 3" pitchFamily="34" charset="-120"/>
              </a:rPr>
              <a:t> περίπτωσης</a:t>
            </a:r>
            <a:endParaRPr lang="en-US" sz="1500" dirty="0"/>
          </a:p>
        </p:txBody>
      </p:sp>
      <p:sp>
        <p:nvSpPr>
          <p:cNvPr id="17" name="Text 9"/>
          <p:cNvSpPr/>
          <p:nvPr/>
        </p:nvSpPr>
        <p:spPr>
          <a:xfrm>
            <a:off x="5300126" y="3053358"/>
            <a:ext cx="3366795" cy="434280"/>
          </a:xfrm>
          <a:prstGeom prst="rect">
            <a:avLst/>
          </a:prstGeom>
          <a:noFill/>
          <a:ln/>
        </p:spPr>
        <p:txBody>
          <a:bodyPr wrap="square" lIns="0" tIns="0" rIns="0" bIns="0" rtlCol="0" anchor="t"/>
          <a:lstStyle/>
          <a:p>
            <a:pPr>
              <a:lnSpc>
                <a:spcPts val="1710"/>
              </a:lnSpc>
            </a:pPr>
            <a:r>
              <a:rPr lang="en-US" sz="1140" dirty="0">
                <a:solidFill>
                  <a:srgbClr val="64748B"/>
                </a:solidFill>
                <a:latin typeface="Arial" panose="020B0604020202020204" pitchFamily="34" charset="0"/>
                <a:ea typeface="Source Sans 3" pitchFamily="34" charset="-122"/>
                <a:cs typeface="Arial" panose="020B0604020202020204" pitchFamily="34" charset="0"/>
              </a:rPr>
              <a:t>Π</a:t>
            </a:r>
            <a:r>
              <a:rPr lang="el-GR" sz="1140" dirty="0" err="1">
                <a:solidFill>
                  <a:srgbClr val="64748B"/>
                </a:solidFill>
                <a:latin typeface="Arial" panose="020B0604020202020204" pitchFamily="34" charset="0"/>
                <a:ea typeface="Source Sans 3" pitchFamily="34" charset="-122"/>
                <a:cs typeface="Arial" panose="020B0604020202020204" pitchFamily="34" charset="0"/>
              </a:rPr>
              <a:t>αρίσι</a:t>
            </a:r>
            <a:r>
              <a:rPr lang="en-US" sz="1140" dirty="0">
                <a:solidFill>
                  <a:srgbClr val="64748B"/>
                </a:solidFill>
                <a:latin typeface="Arial" panose="020B0604020202020204" pitchFamily="34" charset="0"/>
                <a:ea typeface="Source Sans 3" pitchFamily="34" charset="-122"/>
                <a:cs typeface="Arial" panose="020B0604020202020204" pitchFamily="34" charset="0"/>
              </a:rPr>
              <a:t>, Ρότερνταμ, Κοπεγχάγη, Βαρκελώνη, Φλωρεντία. ,</a:t>
            </a:r>
            <a:endParaRPr lang="en-US" sz="1140" dirty="0">
              <a:latin typeface="Arial" panose="020B0604020202020204" pitchFamily="34" charset="0"/>
              <a:cs typeface="Arial" panose="020B0604020202020204" pitchFamily="34" charset="0"/>
            </a:endParaRPr>
          </a:p>
        </p:txBody>
      </p:sp>
      <p:sp>
        <p:nvSpPr>
          <p:cNvPr id="18" name="Text 10"/>
          <p:cNvSpPr/>
          <p:nvPr/>
        </p:nvSpPr>
        <p:spPr>
          <a:xfrm>
            <a:off x="1173361" y="3963888"/>
            <a:ext cx="3184862" cy="266700"/>
          </a:xfrm>
          <a:prstGeom prst="rect">
            <a:avLst/>
          </a:prstGeom>
          <a:noFill/>
          <a:ln/>
        </p:spPr>
        <p:txBody>
          <a:bodyPr wrap="square" lIns="0" tIns="0" rIns="0" bIns="0" rtlCol="0" anchor="t"/>
          <a:lstStyle/>
          <a:p>
            <a:pPr marL="0" indent="0">
              <a:lnSpc>
                <a:spcPts val="2100"/>
              </a:lnSpc>
              <a:buNone/>
            </a:pPr>
            <a:r>
              <a:rPr lang="en-US" sz="1500" b="1" dirty="0">
                <a:solidFill>
                  <a:srgbClr val="1E293B"/>
                </a:solidFill>
                <a:latin typeface="Arial" panose="020B0604020202020204" pitchFamily="34" charset="0"/>
                <a:ea typeface="Source Sans 3" pitchFamily="34" charset="-122"/>
                <a:cs typeface="Arial" panose="020B0604020202020204" pitchFamily="34" charset="0"/>
              </a:rPr>
              <a:t>Συγκριτική αποτίμηση</a:t>
            </a:r>
            <a:endParaRPr lang="en-US" sz="1500" dirty="0">
              <a:latin typeface="Arial" panose="020B0604020202020204" pitchFamily="34" charset="0"/>
              <a:cs typeface="Arial" panose="020B0604020202020204" pitchFamily="34" charset="0"/>
            </a:endParaRPr>
          </a:p>
        </p:txBody>
      </p:sp>
      <p:sp>
        <p:nvSpPr>
          <p:cNvPr id="19" name="Text 11"/>
          <p:cNvSpPr/>
          <p:nvPr/>
        </p:nvSpPr>
        <p:spPr>
          <a:xfrm>
            <a:off x="1173361" y="4268688"/>
            <a:ext cx="3122414" cy="434280"/>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Τι λειτουργεί, ποια είναι τα όρια, δείκτες και διδάγματα πολιτικής.</a:t>
            </a:r>
            <a:endParaRPr lang="en-US" sz="1140" dirty="0">
              <a:latin typeface="Arial" panose="020B0604020202020204" pitchFamily="34" charset="0"/>
              <a:cs typeface="Arial" panose="020B0604020202020204" pitchFamily="34" charset="0"/>
            </a:endParaRPr>
          </a:p>
        </p:txBody>
      </p:sp>
      <p:sp>
        <p:nvSpPr>
          <p:cNvPr id="20" name="Text 12"/>
          <p:cNvSpPr/>
          <p:nvPr/>
        </p:nvSpPr>
        <p:spPr>
          <a:xfrm>
            <a:off x="5362575" y="3963888"/>
            <a:ext cx="3184862" cy="266700"/>
          </a:xfrm>
          <a:prstGeom prst="rect">
            <a:avLst/>
          </a:prstGeom>
          <a:noFill/>
          <a:ln/>
        </p:spPr>
        <p:txBody>
          <a:bodyPr wrap="square" lIns="0" tIns="0" rIns="0" bIns="0" rtlCol="0" anchor="t"/>
          <a:lstStyle/>
          <a:p>
            <a:pPr marL="0" indent="0">
              <a:lnSpc>
                <a:spcPts val="2100"/>
              </a:lnSpc>
              <a:buNone/>
            </a:pPr>
            <a:r>
              <a:rPr lang="en-US" sz="1500" b="1" dirty="0" err="1">
                <a:solidFill>
                  <a:srgbClr val="1E293B"/>
                </a:solidFill>
                <a:latin typeface="Arial" panose="020B0604020202020204" pitchFamily="34" charset="0"/>
                <a:ea typeface="Source Sans 3" pitchFamily="34" charset="-122"/>
                <a:cs typeface="Arial" panose="020B0604020202020204" pitchFamily="34" charset="0"/>
              </a:rPr>
              <a:t>Συζήτηση</a:t>
            </a:r>
            <a:endParaRPr lang="en-US" sz="1500" dirty="0"/>
          </a:p>
        </p:txBody>
      </p:sp>
      <p:sp>
        <p:nvSpPr>
          <p:cNvPr id="21" name="Text 13"/>
          <p:cNvSpPr/>
          <p:nvPr/>
        </p:nvSpPr>
        <p:spPr>
          <a:xfrm>
            <a:off x="5362575" y="4268688"/>
            <a:ext cx="3122414" cy="434280"/>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Ερωτήματα, μικρή άσκηση και εφαρμογή στο ελληνικό περιβάλλον.</a:t>
            </a:r>
            <a:endParaRPr lang="en-US" sz="114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87561" y="562421"/>
            <a:ext cx="8332256" cy="178296"/>
          </a:xfrm>
          <a:prstGeom prst="rect">
            <a:avLst/>
          </a:prstGeom>
          <a:noFill/>
          <a:ln/>
        </p:spPr>
        <p:txBody>
          <a:bodyPr wrap="square" lIns="0" tIns="0" rIns="0" bIns="0" rtlCol="0" anchor="t"/>
          <a:lstStyle/>
          <a:p>
            <a:pPr marL="0" indent="0">
              <a:lnSpc>
                <a:spcPts val="1404"/>
              </a:lnSpc>
              <a:buNone/>
            </a:pPr>
            <a:r>
              <a:rPr lang="en-US" sz="936" b="1" dirty="0">
                <a:solidFill>
                  <a:srgbClr val="64748B"/>
                </a:solidFill>
                <a:latin typeface="Source Sans 3" pitchFamily="34" charset="0"/>
                <a:ea typeface="Source Sans 3" pitchFamily="34" charset="-122"/>
                <a:cs typeface="Source Sans 3" pitchFamily="34" charset="-120"/>
              </a:rPr>
              <a:t>Θεωρητικό πλαίσιο</a:t>
            </a:r>
            <a:endParaRPr lang="en-US" sz="936" dirty="0"/>
          </a:p>
        </p:txBody>
      </p:sp>
      <p:sp>
        <p:nvSpPr>
          <p:cNvPr id="3" name="Text 1"/>
          <p:cNvSpPr/>
          <p:nvPr/>
        </p:nvSpPr>
        <p:spPr>
          <a:xfrm>
            <a:off x="487561" y="740718"/>
            <a:ext cx="8332256" cy="685800"/>
          </a:xfrm>
          <a:prstGeom prst="rect">
            <a:avLst/>
          </a:prstGeom>
          <a:noFill/>
          <a:ln/>
        </p:spPr>
        <p:txBody>
          <a:bodyPr wrap="square" lIns="0" tIns="0" rIns="0" bIns="0" rtlCol="0" anchor="t"/>
          <a:lstStyle/>
          <a:p>
            <a:pPr marL="0" indent="0">
              <a:lnSpc>
                <a:spcPts val="5400"/>
              </a:lnSpc>
              <a:buNone/>
            </a:pPr>
            <a:r>
              <a:rPr lang="en-US" sz="3600" b="1" dirty="0">
                <a:solidFill>
                  <a:srgbClr val="1E293B"/>
                </a:solidFill>
                <a:latin typeface="Arial" panose="020B0604020202020204" pitchFamily="34" charset="0"/>
                <a:ea typeface="Literata" pitchFamily="34" charset="-122"/>
                <a:cs typeface="Arial" panose="020B0604020202020204" pitchFamily="34" charset="0"/>
              </a:rPr>
              <a:t>Τι σημαίνει αστική ανθεκτικότητα</a:t>
            </a:r>
            <a:endParaRPr lang="en-US" sz="3600" dirty="0">
              <a:latin typeface="Arial" panose="020B0604020202020204" pitchFamily="34" charset="0"/>
              <a:cs typeface="Arial" panose="020B0604020202020204" pitchFamily="34" charset="0"/>
            </a:endParaRPr>
          </a:p>
        </p:txBody>
      </p:sp>
      <p:sp>
        <p:nvSpPr>
          <p:cNvPr id="4" name="Text 2"/>
          <p:cNvSpPr/>
          <p:nvPr/>
        </p:nvSpPr>
        <p:spPr>
          <a:xfrm>
            <a:off x="716161" y="1883718"/>
            <a:ext cx="2181433" cy="381000"/>
          </a:xfrm>
          <a:prstGeom prst="rect">
            <a:avLst/>
          </a:prstGeom>
          <a:noFill/>
          <a:ln/>
        </p:spPr>
        <p:txBody>
          <a:bodyPr wrap="square" lIns="0" tIns="0" rIns="0" bIns="0" rtlCol="0" anchor="t"/>
          <a:lstStyle/>
          <a:p>
            <a:pPr marL="0" indent="0">
              <a:lnSpc>
                <a:spcPts val="3000"/>
              </a:lnSpc>
              <a:buNone/>
            </a:pPr>
            <a:r>
              <a:rPr lang="en-US" sz="2700" dirty="0">
                <a:solidFill>
                  <a:srgbClr val="1E293B"/>
                </a:solidFill>
                <a:latin typeface="Source Sans 3" pitchFamily="34" charset="0"/>
                <a:ea typeface="Source Sans 3" pitchFamily="34" charset="-122"/>
                <a:cs typeface="Source Sans 3" pitchFamily="34" charset="-120"/>
              </a:rPr>
              <a:t>🧭</a:t>
            </a:r>
            <a:endParaRPr lang="en-US" sz="2700" dirty="0"/>
          </a:p>
        </p:txBody>
      </p:sp>
      <p:sp>
        <p:nvSpPr>
          <p:cNvPr id="5" name="Text 3"/>
          <p:cNvSpPr/>
          <p:nvPr/>
        </p:nvSpPr>
        <p:spPr>
          <a:xfrm>
            <a:off x="716161" y="2379018"/>
            <a:ext cx="2181433" cy="266700"/>
          </a:xfrm>
          <a:prstGeom prst="rect">
            <a:avLst/>
          </a:prstGeom>
          <a:noFill/>
          <a:ln/>
        </p:spPr>
        <p:txBody>
          <a:bodyPr wrap="square" lIns="0" tIns="0" rIns="0" bIns="0" rtlCol="0" anchor="t"/>
          <a:lstStyle/>
          <a:p>
            <a:pPr marL="0" indent="0">
              <a:lnSpc>
                <a:spcPts val="2100"/>
              </a:lnSpc>
              <a:buNone/>
            </a:pPr>
            <a:r>
              <a:rPr lang="en-US" sz="1500" b="1" dirty="0">
                <a:solidFill>
                  <a:srgbClr val="1E293B"/>
                </a:solidFill>
                <a:latin typeface="Source Sans 3" pitchFamily="34" charset="0"/>
                <a:ea typeface="Source Sans 3" pitchFamily="34" charset="-122"/>
                <a:cs typeface="Source Sans 3" pitchFamily="34" charset="-120"/>
              </a:rPr>
              <a:t>Απορρόφηση κραδασμών</a:t>
            </a:r>
            <a:endParaRPr lang="en-US" sz="1500" dirty="0"/>
          </a:p>
        </p:txBody>
      </p:sp>
      <p:sp>
        <p:nvSpPr>
          <p:cNvPr id="6" name="Text 4"/>
          <p:cNvSpPr/>
          <p:nvPr/>
        </p:nvSpPr>
        <p:spPr>
          <a:xfrm>
            <a:off x="716161" y="2927715"/>
            <a:ext cx="2138660" cy="651421"/>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Ικανότητα της πόλης να αντέχει σοκ όπως καύσωνες, πλημμύρες, ενεργειακές ή κοινωνικές κρίσεις.</a:t>
            </a:r>
            <a:endParaRPr lang="en-US" sz="1140" dirty="0">
              <a:latin typeface="Arial" panose="020B0604020202020204" pitchFamily="34" charset="0"/>
              <a:cs typeface="Arial" panose="020B0604020202020204" pitchFamily="34" charset="0"/>
            </a:endParaRPr>
          </a:p>
        </p:txBody>
      </p:sp>
      <p:sp>
        <p:nvSpPr>
          <p:cNvPr id="7" name="Text 5"/>
          <p:cNvSpPr/>
          <p:nvPr/>
        </p:nvSpPr>
        <p:spPr>
          <a:xfrm>
            <a:off x="3502521" y="1883718"/>
            <a:ext cx="2181585" cy="381000"/>
          </a:xfrm>
          <a:prstGeom prst="rect">
            <a:avLst/>
          </a:prstGeom>
          <a:noFill/>
          <a:ln/>
        </p:spPr>
        <p:txBody>
          <a:bodyPr wrap="square" lIns="0" tIns="0" rIns="0" bIns="0" rtlCol="0" anchor="t"/>
          <a:lstStyle/>
          <a:p>
            <a:pPr marL="0" indent="0">
              <a:lnSpc>
                <a:spcPts val="3000"/>
              </a:lnSpc>
              <a:buNone/>
            </a:pPr>
            <a:r>
              <a:rPr lang="en-US" sz="2700" dirty="0">
                <a:solidFill>
                  <a:srgbClr val="1E293B"/>
                </a:solidFill>
                <a:latin typeface="Source Sans 3" pitchFamily="34" charset="0"/>
                <a:ea typeface="Source Sans 3" pitchFamily="34" charset="-122"/>
                <a:cs typeface="Source Sans 3" pitchFamily="34" charset="-120"/>
              </a:rPr>
              <a:t>🔁</a:t>
            </a:r>
            <a:endParaRPr lang="en-US" sz="2700" dirty="0"/>
          </a:p>
        </p:txBody>
      </p:sp>
      <p:sp>
        <p:nvSpPr>
          <p:cNvPr id="8" name="Text 6"/>
          <p:cNvSpPr/>
          <p:nvPr/>
        </p:nvSpPr>
        <p:spPr>
          <a:xfrm>
            <a:off x="3502521" y="2379018"/>
            <a:ext cx="2181585" cy="266700"/>
          </a:xfrm>
          <a:prstGeom prst="rect">
            <a:avLst/>
          </a:prstGeom>
          <a:noFill/>
          <a:ln/>
        </p:spPr>
        <p:txBody>
          <a:bodyPr wrap="square" lIns="0" tIns="0" rIns="0" bIns="0" rtlCol="0" anchor="t"/>
          <a:lstStyle/>
          <a:p>
            <a:pPr marL="0" indent="0">
              <a:lnSpc>
                <a:spcPts val="2100"/>
              </a:lnSpc>
              <a:buNone/>
            </a:pPr>
            <a:r>
              <a:rPr lang="en-US" sz="1500" b="1" dirty="0">
                <a:solidFill>
                  <a:srgbClr val="1E293B"/>
                </a:solidFill>
                <a:latin typeface="Arial" panose="020B0604020202020204" pitchFamily="34" charset="0"/>
                <a:ea typeface="Source Sans 3" pitchFamily="34" charset="-122"/>
                <a:cs typeface="Arial" panose="020B0604020202020204" pitchFamily="34" charset="0"/>
              </a:rPr>
              <a:t>Προσαρμογή και μάθηση</a:t>
            </a:r>
            <a:endParaRPr lang="en-US" sz="1500" dirty="0">
              <a:latin typeface="Arial" panose="020B0604020202020204" pitchFamily="34" charset="0"/>
              <a:cs typeface="Arial" panose="020B0604020202020204" pitchFamily="34" charset="0"/>
            </a:endParaRPr>
          </a:p>
        </p:txBody>
      </p:sp>
      <p:sp>
        <p:nvSpPr>
          <p:cNvPr id="9" name="Text 7"/>
          <p:cNvSpPr/>
          <p:nvPr/>
        </p:nvSpPr>
        <p:spPr>
          <a:xfrm>
            <a:off x="3502521" y="2818540"/>
            <a:ext cx="2138809" cy="868561"/>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Θεσμοί και κοινότητες που προσαρμόζουν κανόνες, υποδομές και συμπεριφορές με βάση νέα δεδομένα.</a:t>
            </a:r>
            <a:endParaRPr lang="en-US" sz="1140" dirty="0">
              <a:latin typeface="Arial" panose="020B0604020202020204" pitchFamily="34" charset="0"/>
              <a:cs typeface="Arial" panose="020B0604020202020204" pitchFamily="34" charset="0"/>
            </a:endParaRPr>
          </a:p>
        </p:txBody>
      </p:sp>
      <p:sp>
        <p:nvSpPr>
          <p:cNvPr id="10" name="Text 8"/>
          <p:cNvSpPr/>
          <p:nvPr/>
        </p:nvSpPr>
        <p:spPr>
          <a:xfrm>
            <a:off x="6289030" y="1883718"/>
            <a:ext cx="2181433" cy="381000"/>
          </a:xfrm>
          <a:prstGeom prst="rect">
            <a:avLst/>
          </a:prstGeom>
          <a:noFill/>
          <a:ln/>
        </p:spPr>
        <p:txBody>
          <a:bodyPr wrap="square" lIns="0" tIns="0" rIns="0" bIns="0" rtlCol="0" anchor="t"/>
          <a:lstStyle/>
          <a:p>
            <a:pPr marL="0" indent="0">
              <a:lnSpc>
                <a:spcPts val="3000"/>
              </a:lnSpc>
              <a:buNone/>
            </a:pPr>
            <a:r>
              <a:rPr lang="en-US" sz="2700" dirty="0">
                <a:solidFill>
                  <a:srgbClr val="1E293B"/>
                </a:solidFill>
                <a:latin typeface="Source Sans 3" pitchFamily="34" charset="0"/>
                <a:ea typeface="Source Sans 3" pitchFamily="34" charset="-122"/>
                <a:cs typeface="Source Sans 3" pitchFamily="34" charset="-120"/>
              </a:rPr>
              <a:t>🤝</a:t>
            </a:r>
            <a:endParaRPr lang="en-US" sz="2700" dirty="0"/>
          </a:p>
        </p:txBody>
      </p:sp>
      <p:sp>
        <p:nvSpPr>
          <p:cNvPr id="11" name="Text 9"/>
          <p:cNvSpPr/>
          <p:nvPr/>
        </p:nvSpPr>
        <p:spPr>
          <a:xfrm>
            <a:off x="6289030" y="2379018"/>
            <a:ext cx="2181433" cy="266700"/>
          </a:xfrm>
          <a:prstGeom prst="rect">
            <a:avLst/>
          </a:prstGeom>
          <a:noFill/>
          <a:ln/>
        </p:spPr>
        <p:txBody>
          <a:bodyPr wrap="square" lIns="0" tIns="0" rIns="0" bIns="0" rtlCol="0" anchor="t"/>
          <a:lstStyle/>
          <a:p>
            <a:pPr marL="0" indent="0">
              <a:lnSpc>
                <a:spcPts val="2100"/>
              </a:lnSpc>
              <a:buNone/>
            </a:pPr>
            <a:r>
              <a:rPr lang="en-US" sz="1500" b="1" dirty="0">
                <a:solidFill>
                  <a:srgbClr val="1E293B"/>
                </a:solidFill>
                <a:latin typeface="Source Sans 3" pitchFamily="34" charset="0"/>
                <a:ea typeface="Source Sans 3" pitchFamily="34" charset="-122"/>
                <a:cs typeface="Source Sans 3" pitchFamily="34" charset="-120"/>
              </a:rPr>
              <a:t>Μετασχηματισμός</a:t>
            </a:r>
            <a:endParaRPr lang="en-US" sz="1500" dirty="0"/>
          </a:p>
        </p:txBody>
      </p:sp>
      <p:sp>
        <p:nvSpPr>
          <p:cNvPr id="12" name="Text 10"/>
          <p:cNvSpPr/>
          <p:nvPr/>
        </p:nvSpPr>
        <p:spPr>
          <a:xfrm>
            <a:off x="6289030" y="2721918"/>
            <a:ext cx="2138660" cy="868561"/>
          </a:xfrm>
          <a:prstGeom prst="rect">
            <a:avLst/>
          </a:prstGeom>
          <a:noFill/>
          <a:ln/>
        </p:spPr>
        <p:txBody>
          <a:bodyPr wrap="square" lIns="0" tIns="0" rIns="0" bIns="0" rtlCol="0" anchor="t"/>
          <a:lstStyle/>
          <a:p>
            <a:pPr marL="0" indent="0">
              <a:lnSpc>
                <a:spcPts val="1710"/>
              </a:lnSpc>
              <a:buNone/>
            </a:pPr>
            <a:r>
              <a:rPr lang="en-US" sz="1140" dirty="0">
                <a:solidFill>
                  <a:srgbClr val="64748B"/>
                </a:solidFill>
                <a:latin typeface="Arial" panose="020B0604020202020204" pitchFamily="34" charset="0"/>
                <a:ea typeface="Source Sans 3" pitchFamily="34" charset="-122"/>
                <a:cs typeface="Arial" panose="020B0604020202020204" pitchFamily="34" charset="0"/>
              </a:rPr>
              <a:t>Η ανθεκτικότητα δεν είναι μόνο επιστροφή στην πρότερη κατάσταση αλλά και βελτίωση του συστήματος.</a:t>
            </a:r>
            <a:endParaRPr lang="en-US" sz="1140" dirty="0">
              <a:latin typeface="Arial" panose="020B0604020202020204" pitchFamily="34" charset="0"/>
              <a:cs typeface="Arial" panose="020B0604020202020204" pitchFamily="34" charset="0"/>
            </a:endParaRPr>
          </a:p>
        </p:txBody>
      </p:sp>
      <p:sp>
        <p:nvSpPr>
          <p:cNvPr id="13" name="Text 11"/>
          <p:cNvSpPr/>
          <p:nvPr/>
        </p:nvSpPr>
        <p:spPr>
          <a:xfrm>
            <a:off x="487561" y="4047679"/>
            <a:ext cx="8168878" cy="533400"/>
          </a:xfrm>
          <a:prstGeom prst="rect">
            <a:avLst/>
          </a:prstGeom>
          <a:noFill/>
          <a:ln/>
        </p:spPr>
        <p:txBody>
          <a:bodyPr wrap="square" lIns="0" tIns="0" rIns="0" bIns="0" rtlCol="0" anchor="t"/>
          <a:lstStyle/>
          <a:p>
            <a:pPr marL="0" indent="0">
              <a:lnSpc>
                <a:spcPts val="2100"/>
              </a:lnSpc>
              <a:buNone/>
            </a:pPr>
            <a:r>
              <a:rPr lang="en-US" sz="1350" i="1" dirty="0">
                <a:solidFill>
                  <a:srgbClr val="1E293B"/>
                </a:solidFill>
                <a:latin typeface="Source Sans 3" pitchFamily="34" charset="0"/>
                <a:ea typeface="Source Sans 3" pitchFamily="34" charset="-122"/>
                <a:cs typeface="Source Sans 3" pitchFamily="34" charset="-120"/>
              </a:rPr>
              <a:t>Στο ευρωπαϊκό πλαίσιο, η ανθεκτικότητα συνδέεται όλο και περισσότερο με την κλιματική προσαρμογή, τη δικαιοσύνη και τη διακυβέρνηση πολλαπλών επιπέδων.</a:t>
            </a:r>
            <a:endParaRPr lang="en-US" sz="1350" dirty="0"/>
          </a:p>
        </p:txBody>
      </p:sp>
    </p:spTree>
    <p:extLst>
      <p:ext uri="{BB962C8B-B14F-4D97-AF65-F5344CB8AC3E}">
        <p14:creationId xmlns:p14="http://schemas.microsoft.com/office/powerpoint/2010/main" val="1798211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FEFCF8"/>
        </a:solidFill>
        <a:effectLst/>
      </p:bgPr>
    </p:bg>
    <p:spTree>
      <p:nvGrpSpPr>
        <p:cNvPr id="1" name=""/>
        <p:cNvGrpSpPr/>
        <p:nvPr/>
      </p:nvGrpSpPr>
      <p:grpSpPr>
        <a:xfrm>
          <a:off x="0" y="0"/>
          <a:ext cx="0" cy="0"/>
          <a:chOff x="0" y="0"/>
          <a:chExt cx="0" cy="0"/>
        </a:xfrm>
      </p:grpSpPr>
      <p:sp>
        <p:nvSpPr>
          <p:cNvPr id="2" name="Text 0"/>
          <p:cNvSpPr/>
          <p:nvPr/>
        </p:nvSpPr>
        <p:spPr>
          <a:xfrm>
            <a:off x="487561" y="562421"/>
            <a:ext cx="8332256" cy="178296"/>
          </a:xfrm>
          <a:prstGeom prst="rect">
            <a:avLst/>
          </a:prstGeom>
          <a:noFill/>
          <a:ln/>
        </p:spPr>
        <p:txBody>
          <a:bodyPr wrap="square" lIns="0" tIns="0" rIns="0" bIns="0" rtlCol="0" anchor="t"/>
          <a:lstStyle/>
          <a:p>
            <a:pPr marL="0" indent="0">
              <a:lnSpc>
                <a:spcPts val="1404"/>
              </a:lnSpc>
              <a:buNone/>
            </a:pPr>
            <a:r>
              <a:rPr lang="en-US" sz="936" b="1" dirty="0">
                <a:solidFill>
                  <a:srgbClr val="64748B"/>
                </a:solidFill>
                <a:latin typeface="Source Sans 3" pitchFamily="34" charset="0"/>
                <a:ea typeface="Source Sans 3" pitchFamily="34" charset="-122"/>
                <a:cs typeface="Source Sans 3" pitchFamily="34" charset="-120"/>
              </a:rPr>
              <a:t>Θεωρητικό πλαίσιο</a:t>
            </a:r>
            <a:endParaRPr lang="en-US" sz="936" dirty="0"/>
          </a:p>
        </p:txBody>
      </p:sp>
      <p:sp>
        <p:nvSpPr>
          <p:cNvPr id="3" name="Text 1"/>
          <p:cNvSpPr/>
          <p:nvPr/>
        </p:nvSpPr>
        <p:spPr>
          <a:xfrm>
            <a:off x="487561" y="740718"/>
            <a:ext cx="8332256" cy="685800"/>
          </a:xfrm>
          <a:prstGeom prst="rect">
            <a:avLst/>
          </a:prstGeom>
          <a:noFill/>
          <a:ln/>
        </p:spPr>
        <p:txBody>
          <a:bodyPr wrap="square" lIns="0" tIns="0" rIns="0" bIns="0" rtlCol="0" anchor="t"/>
          <a:lstStyle/>
          <a:p>
            <a:pPr marL="0" indent="0">
              <a:lnSpc>
                <a:spcPts val="5400"/>
              </a:lnSpc>
              <a:buNone/>
            </a:pPr>
            <a:r>
              <a:rPr lang="en-US" sz="3600" b="1" dirty="0">
                <a:solidFill>
                  <a:srgbClr val="1E293B"/>
                </a:solidFill>
                <a:latin typeface="Arial" panose="020B0604020202020204" pitchFamily="34" charset="0"/>
                <a:ea typeface="Literata" pitchFamily="34" charset="-122"/>
                <a:cs typeface="Arial" panose="020B0604020202020204" pitchFamily="34" charset="0"/>
              </a:rPr>
              <a:t>Τι σημαίνει αστική ανθεκτικότητα</a:t>
            </a:r>
            <a:endParaRPr lang="en-US" sz="3600" dirty="0">
              <a:latin typeface="Arial" panose="020B0604020202020204" pitchFamily="34" charset="0"/>
              <a:cs typeface="Arial" panose="020B0604020202020204" pitchFamily="34" charset="0"/>
            </a:endParaRPr>
          </a:p>
        </p:txBody>
      </p:sp>
      <p:sp>
        <p:nvSpPr>
          <p:cNvPr id="4" name="Text 2"/>
          <p:cNvSpPr/>
          <p:nvPr/>
        </p:nvSpPr>
        <p:spPr>
          <a:xfrm>
            <a:off x="716161" y="1632333"/>
            <a:ext cx="2181433" cy="381000"/>
          </a:xfrm>
          <a:prstGeom prst="rect">
            <a:avLst/>
          </a:prstGeom>
          <a:noFill/>
          <a:ln/>
        </p:spPr>
        <p:txBody>
          <a:bodyPr wrap="square" lIns="0" tIns="0" rIns="0" bIns="0" rtlCol="0" anchor="t"/>
          <a:lstStyle/>
          <a:p>
            <a:pPr marL="0" indent="0">
              <a:lnSpc>
                <a:spcPts val="3000"/>
              </a:lnSpc>
              <a:buNone/>
            </a:pPr>
            <a:endParaRPr lang="en-US" sz="2700" dirty="0"/>
          </a:p>
        </p:txBody>
      </p:sp>
      <p:sp>
        <p:nvSpPr>
          <p:cNvPr id="5" name="Text 3"/>
          <p:cNvSpPr/>
          <p:nvPr/>
        </p:nvSpPr>
        <p:spPr>
          <a:xfrm>
            <a:off x="601787" y="2099828"/>
            <a:ext cx="2410033" cy="266700"/>
          </a:xfrm>
          <a:prstGeom prst="rect">
            <a:avLst/>
          </a:prstGeom>
          <a:noFill/>
          <a:ln/>
        </p:spPr>
        <p:txBody>
          <a:bodyPr wrap="square" lIns="0" tIns="0" rIns="0" bIns="0" rtlCol="0" anchor="t"/>
          <a:lstStyle/>
          <a:p>
            <a:r>
              <a:rPr lang="el-GR" sz="1100" b="1"/>
              <a:t>Παράδειγμα 1: Πανδημία COVID-19</a:t>
            </a:r>
            <a:endParaRPr lang="el-GR" sz="1100" b="1" dirty="0"/>
          </a:p>
        </p:txBody>
      </p:sp>
      <p:sp>
        <p:nvSpPr>
          <p:cNvPr id="7" name="Text 5"/>
          <p:cNvSpPr/>
          <p:nvPr/>
        </p:nvSpPr>
        <p:spPr>
          <a:xfrm>
            <a:off x="3481132" y="1632333"/>
            <a:ext cx="2181585" cy="381000"/>
          </a:xfrm>
          <a:prstGeom prst="rect">
            <a:avLst/>
          </a:prstGeom>
          <a:noFill/>
          <a:ln/>
        </p:spPr>
        <p:txBody>
          <a:bodyPr wrap="square" lIns="0" tIns="0" rIns="0" bIns="0" rtlCol="0" anchor="t"/>
          <a:lstStyle/>
          <a:p>
            <a:pPr marL="0" indent="0">
              <a:lnSpc>
                <a:spcPts val="3000"/>
              </a:lnSpc>
              <a:buNone/>
            </a:pPr>
            <a:endParaRPr lang="en-US" sz="2700" dirty="0"/>
          </a:p>
        </p:txBody>
      </p:sp>
      <p:sp>
        <p:nvSpPr>
          <p:cNvPr id="9" name="Text 7"/>
          <p:cNvSpPr/>
          <p:nvPr/>
        </p:nvSpPr>
        <p:spPr>
          <a:xfrm>
            <a:off x="3502521" y="2721918"/>
            <a:ext cx="2138809" cy="868561"/>
          </a:xfrm>
          <a:prstGeom prst="rect">
            <a:avLst/>
          </a:prstGeom>
          <a:noFill/>
          <a:ln/>
        </p:spPr>
        <p:txBody>
          <a:bodyPr wrap="square" lIns="0" tIns="0" rIns="0" bIns="0" rtlCol="0" anchor="t"/>
          <a:lstStyle/>
          <a:p>
            <a:pPr marL="0" indent="0">
              <a:lnSpc>
                <a:spcPts val="1710"/>
              </a:lnSpc>
              <a:buNone/>
            </a:pPr>
            <a:endParaRPr lang="en-US" sz="1140" dirty="0"/>
          </a:p>
        </p:txBody>
      </p:sp>
      <p:sp>
        <p:nvSpPr>
          <p:cNvPr id="10" name="Text 8"/>
          <p:cNvSpPr/>
          <p:nvPr/>
        </p:nvSpPr>
        <p:spPr>
          <a:xfrm>
            <a:off x="6289030" y="1883718"/>
            <a:ext cx="2181433" cy="381000"/>
          </a:xfrm>
          <a:prstGeom prst="rect">
            <a:avLst/>
          </a:prstGeom>
          <a:noFill/>
          <a:ln/>
        </p:spPr>
        <p:txBody>
          <a:bodyPr wrap="square" lIns="0" tIns="0" rIns="0" bIns="0" rtlCol="0" anchor="t"/>
          <a:lstStyle/>
          <a:p>
            <a:pPr marL="0" indent="0">
              <a:lnSpc>
                <a:spcPts val="3000"/>
              </a:lnSpc>
              <a:buNone/>
            </a:pPr>
            <a:endParaRPr lang="en-US" sz="2700" dirty="0"/>
          </a:p>
        </p:txBody>
      </p:sp>
      <p:sp>
        <p:nvSpPr>
          <p:cNvPr id="11" name="Text 9"/>
          <p:cNvSpPr/>
          <p:nvPr/>
        </p:nvSpPr>
        <p:spPr>
          <a:xfrm>
            <a:off x="631956" y="2453023"/>
            <a:ext cx="2265638" cy="323950"/>
          </a:xfrm>
          <a:prstGeom prst="rect">
            <a:avLst/>
          </a:prstGeom>
          <a:noFill/>
          <a:ln/>
        </p:spPr>
        <p:txBody>
          <a:bodyPr wrap="square" lIns="0" tIns="0" rIns="0" bIns="0" rtlCol="0" anchor="t"/>
          <a:lstStyle/>
          <a:p>
            <a:r>
              <a:rPr lang="el-GR" sz="1100" b="1" dirty="0"/>
              <a:t>Παράδειγμα 2: Κλιματική Αλλαγή</a:t>
            </a:r>
          </a:p>
        </p:txBody>
      </p:sp>
      <p:sp>
        <p:nvSpPr>
          <p:cNvPr id="12" name="Text 10"/>
          <p:cNvSpPr/>
          <p:nvPr/>
        </p:nvSpPr>
        <p:spPr>
          <a:xfrm>
            <a:off x="6289030" y="2721918"/>
            <a:ext cx="2138660" cy="868561"/>
          </a:xfrm>
          <a:prstGeom prst="rect">
            <a:avLst/>
          </a:prstGeom>
          <a:noFill/>
          <a:ln/>
        </p:spPr>
        <p:txBody>
          <a:bodyPr wrap="square" lIns="0" tIns="0" rIns="0" bIns="0" rtlCol="0" anchor="t"/>
          <a:lstStyle/>
          <a:p>
            <a:pPr marL="0" indent="0">
              <a:lnSpc>
                <a:spcPts val="1710"/>
              </a:lnSpc>
              <a:buNone/>
            </a:pPr>
            <a:endParaRPr lang="en-US" sz="1140" dirty="0"/>
          </a:p>
        </p:txBody>
      </p:sp>
      <p:graphicFrame>
        <p:nvGraphicFramePr>
          <p:cNvPr id="14" name="Θέση περιεχομένου 3">
            <a:extLst>
              <a:ext uri="{FF2B5EF4-FFF2-40B4-BE49-F238E27FC236}">
                <a16:creationId xmlns:a16="http://schemas.microsoft.com/office/drawing/2014/main" id="{A47BD862-BAEC-42ED-BEF9-DAB619DC6B8A}"/>
              </a:ext>
            </a:extLst>
          </p:cNvPr>
          <p:cNvGraphicFramePr>
            <a:graphicFrameLocks/>
          </p:cNvGraphicFramePr>
          <p:nvPr>
            <p:extLst>
              <p:ext uri="{D42A27DB-BD31-4B8C-83A1-F6EECF244321}">
                <p14:modId xmlns:p14="http://schemas.microsoft.com/office/powerpoint/2010/main" val="3400383495"/>
              </p:ext>
            </p:extLst>
          </p:nvPr>
        </p:nvGraphicFramePr>
        <p:xfrm>
          <a:off x="3011820" y="1426518"/>
          <a:ext cx="6102627" cy="3375991"/>
        </p:xfrm>
        <a:graphic>
          <a:graphicData uri="http://schemas.openxmlformats.org/drawingml/2006/table">
            <a:tbl>
              <a:tblPr>
                <a:tableStyleId>{5C22544A-7EE6-4342-B048-85BDC9FD1C3A}</a:tableStyleId>
              </a:tblPr>
              <a:tblGrid>
                <a:gridCol w="1669774">
                  <a:extLst>
                    <a:ext uri="{9D8B030D-6E8A-4147-A177-3AD203B41FA5}">
                      <a16:colId xmlns:a16="http://schemas.microsoft.com/office/drawing/2014/main" val="1680593720"/>
                    </a:ext>
                  </a:extLst>
                </a:gridCol>
                <a:gridCol w="2322361">
                  <a:extLst>
                    <a:ext uri="{9D8B030D-6E8A-4147-A177-3AD203B41FA5}">
                      <a16:colId xmlns:a16="http://schemas.microsoft.com/office/drawing/2014/main" val="2304378258"/>
                    </a:ext>
                  </a:extLst>
                </a:gridCol>
                <a:gridCol w="2110492">
                  <a:extLst>
                    <a:ext uri="{9D8B030D-6E8A-4147-A177-3AD203B41FA5}">
                      <a16:colId xmlns:a16="http://schemas.microsoft.com/office/drawing/2014/main" val="1398649712"/>
                    </a:ext>
                  </a:extLst>
                </a:gridCol>
              </a:tblGrid>
              <a:tr h="723427">
                <a:tc>
                  <a:txBody>
                    <a:bodyPr/>
                    <a:lstStyle/>
                    <a:p>
                      <a:pPr algn="ctr" fontAlgn="ctr"/>
                      <a:r>
                        <a:rPr lang="el-GR" sz="1100" u="none" strike="noStrike" dirty="0">
                          <a:effectLst/>
                        </a:rPr>
                        <a:t>Διάσταση</a:t>
                      </a:r>
                      <a:endParaRPr lang="el-GR" sz="11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en-US" sz="1100" u="none" strike="noStrike">
                          <a:effectLst/>
                        </a:rPr>
                        <a:t>COVID-19</a:t>
                      </a:r>
                      <a:endParaRPr lang="en-US"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a:effectLst/>
                        </a:rPr>
                        <a:t>Κλιματική Αλλαγή</a:t>
                      </a:r>
                      <a:endParaRPr lang="el-GR" sz="1100" b="1"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631810498"/>
                  </a:ext>
                </a:extLst>
              </a:tr>
              <a:tr h="723427">
                <a:tc>
                  <a:txBody>
                    <a:bodyPr/>
                    <a:lstStyle/>
                    <a:p>
                      <a:pPr algn="l" fontAlgn="ctr"/>
                      <a:r>
                        <a:rPr lang="el-GR" sz="1100" u="none" strike="noStrike">
                          <a:effectLst/>
                        </a:rPr>
                        <a:t>Τύπος κρίσης</a:t>
                      </a:r>
                      <a:endParaRPr lang="el-GR" sz="1100" b="0" i="0" u="none" strike="noStrike">
                        <a:solidFill>
                          <a:srgbClr val="000000"/>
                        </a:solidFill>
                        <a:effectLst/>
                        <a:latin typeface="Calibri" panose="020F0502020204030204" pitchFamily="34" charset="0"/>
                      </a:endParaRPr>
                    </a:p>
                  </a:txBody>
                  <a:tcPr marL="7620" marR="7620" marT="7620" marB="0" anchor="ctr"/>
                </a:tc>
                <a:tc>
                  <a:txBody>
                    <a:bodyPr/>
                    <a:lstStyle/>
                    <a:p>
                      <a:pPr algn="l" fontAlgn="ctr"/>
                      <a:r>
                        <a:rPr lang="el-GR" sz="1100" u="none" strike="noStrike">
                          <a:effectLst/>
                        </a:rPr>
                        <a:t>Ξαφνικό σοκ</a:t>
                      </a:r>
                      <a:endParaRPr lang="el-GR" sz="1100" b="0" i="0" u="none" strike="noStrike">
                        <a:solidFill>
                          <a:srgbClr val="000000"/>
                        </a:solidFill>
                        <a:effectLst/>
                        <a:latin typeface="Calibri" panose="020F0502020204030204" pitchFamily="34" charset="0"/>
                      </a:endParaRPr>
                    </a:p>
                  </a:txBody>
                  <a:tcPr marL="7620" marR="7620" marT="7620" marB="0" anchor="ctr"/>
                </a:tc>
                <a:tc>
                  <a:txBody>
                    <a:bodyPr/>
                    <a:lstStyle/>
                    <a:p>
                      <a:pPr algn="l" fontAlgn="ctr"/>
                      <a:r>
                        <a:rPr lang="el-GR" sz="1100" u="none" strike="noStrike">
                          <a:effectLst/>
                        </a:rPr>
                        <a:t>Μακροχρόνια πίεση</a:t>
                      </a:r>
                      <a:endParaRPr lang="el-GR"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167022801"/>
                  </a:ext>
                </a:extLst>
              </a:tr>
              <a:tr h="482284">
                <a:tc>
                  <a:txBody>
                    <a:bodyPr/>
                    <a:lstStyle/>
                    <a:p>
                      <a:pPr algn="l" fontAlgn="ctr"/>
                      <a:r>
                        <a:rPr lang="el-GR" sz="1100" u="none" strike="noStrike" dirty="0">
                          <a:effectLst/>
                        </a:rPr>
                        <a:t>Χρονική διάρκεια</a:t>
                      </a:r>
                      <a:endParaRPr lang="el-GR"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l" fontAlgn="ctr"/>
                      <a:r>
                        <a:rPr lang="el-GR" sz="1100" u="none" strike="noStrike" dirty="0">
                          <a:effectLst/>
                        </a:rPr>
                        <a:t>Βραχυπρόθεσμη</a:t>
                      </a:r>
                      <a:endParaRPr lang="el-GR"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l" fontAlgn="ctr"/>
                      <a:r>
                        <a:rPr lang="el-GR" sz="1100" u="none" strike="noStrike" dirty="0">
                          <a:effectLst/>
                        </a:rPr>
                        <a:t>Μακροπρόθεσμη</a:t>
                      </a:r>
                      <a:endParaRPr lang="el-GR" sz="11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81554567"/>
                  </a:ext>
                </a:extLst>
              </a:tr>
              <a:tr h="482284">
                <a:tc>
                  <a:txBody>
                    <a:bodyPr/>
                    <a:lstStyle/>
                    <a:p>
                      <a:pPr algn="l" fontAlgn="ctr"/>
                      <a:r>
                        <a:rPr lang="el-GR" sz="1100" u="none" strike="noStrike">
                          <a:effectLst/>
                        </a:rPr>
                        <a:t>Αντίδραση</a:t>
                      </a:r>
                      <a:endParaRPr lang="el-GR" sz="1100" b="0" i="0" u="none" strike="noStrike">
                        <a:solidFill>
                          <a:srgbClr val="000000"/>
                        </a:solidFill>
                        <a:effectLst/>
                        <a:latin typeface="Calibri" panose="020F0502020204030204" pitchFamily="34" charset="0"/>
                      </a:endParaRPr>
                    </a:p>
                  </a:txBody>
                  <a:tcPr marL="7620" marR="7620" marT="7620" marB="0" anchor="ctr"/>
                </a:tc>
                <a:tc>
                  <a:txBody>
                    <a:bodyPr/>
                    <a:lstStyle/>
                    <a:p>
                      <a:pPr algn="l" fontAlgn="ctr"/>
                      <a:r>
                        <a:rPr lang="el-GR" sz="1100" u="none" strike="noStrike">
                          <a:effectLst/>
                        </a:rPr>
                        <a:t>Άμεση</a:t>
                      </a:r>
                      <a:endParaRPr lang="el-GR" sz="1100" b="0" i="0" u="none" strike="noStrike">
                        <a:solidFill>
                          <a:srgbClr val="000000"/>
                        </a:solidFill>
                        <a:effectLst/>
                        <a:latin typeface="Calibri" panose="020F0502020204030204" pitchFamily="34" charset="0"/>
                      </a:endParaRPr>
                    </a:p>
                  </a:txBody>
                  <a:tcPr marL="7620" marR="7620" marT="7620" marB="0" anchor="ctr"/>
                </a:tc>
                <a:tc>
                  <a:txBody>
                    <a:bodyPr/>
                    <a:lstStyle/>
                    <a:p>
                      <a:pPr algn="l" fontAlgn="ctr"/>
                      <a:r>
                        <a:rPr lang="el-GR" sz="1100" u="none" strike="noStrike" dirty="0">
                          <a:effectLst/>
                        </a:rPr>
                        <a:t>Στρατηγική</a:t>
                      </a:r>
                      <a:endParaRPr lang="el-GR" sz="11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210448427"/>
                  </a:ext>
                </a:extLst>
              </a:tr>
              <a:tr h="964569">
                <a:tc>
                  <a:txBody>
                    <a:bodyPr/>
                    <a:lstStyle/>
                    <a:p>
                      <a:pPr algn="l" fontAlgn="ctr"/>
                      <a:r>
                        <a:rPr lang="el-GR" sz="1100" u="none" strike="noStrike" dirty="0">
                          <a:effectLst/>
                        </a:rPr>
                        <a:t>Κύριο εργαλείο</a:t>
                      </a:r>
                      <a:endParaRPr lang="el-GR"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l" fontAlgn="ctr"/>
                      <a:r>
                        <a:rPr lang="el-GR" sz="1100" u="none" strike="noStrike">
                          <a:effectLst/>
                        </a:rPr>
                        <a:t>Υγεία &amp; τεχνολογία</a:t>
                      </a:r>
                      <a:endParaRPr lang="el-GR" sz="1100" b="0" i="0" u="none" strike="noStrike">
                        <a:solidFill>
                          <a:srgbClr val="000000"/>
                        </a:solidFill>
                        <a:effectLst/>
                        <a:latin typeface="Calibri" panose="020F0502020204030204" pitchFamily="34" charset="0"/>
                      </a:endParaRPr>
                    </a:p>
                  </a:txBody>
                  <a:tcPr marL="7620" marR="7620" marT="7620" marB="0" anchor="ctr"/>
                </a:tc>
                <a:tc>
                  <a:txBody>
                    <a:bodyPr/>
                    <a:lstStyle/>
                    <a:p>
                      <a:pPr algn="l" fontAlgn="ctr"/>
                      <a:r>
                        <a:rPr lang="el-GR" sz="1100" u="none" strike="noStrike" dirty="0">
                          <a:effectLst/>
                        </a:rPr>
                        <a:t>Σχεδιασμός &amp; περιβάλλον</a:t>
                      </a:r>
                      <a:endParaRPr lang="el-GR" sz="11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380340116"/>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A7B35A-8713-4579-B8CE-7E6E73482CE6}"/>
              </a:ext>
            </a:extLst>
          </p:cNvPr>
          <p:cNvSpPr txBox="1"/>
          <p:nvPr/>
        </p:nvSpPr>
        <p:spPr>
          <a:xfrm>
            <a:off x="936171" y="324533"/>
            <a:ext cx="7043058" cy="646331"/>
          </a:xfrm>
          <a:prstGeom prst="rect">
            <a:avLst/>
          </a:prstGeom>
          <a:noFill/>
        </p:spPr>
        <p:txBody>
          <a:bodyPr wrap="square">
            <a:spAutoFit/>
          </a:bodyPr>
          <a:lstStyle/>
          <a:p>
            <a:pPr algn="ctr"/>
            <a:r>
              <a:rPr lang="el-GR" sz="3600" dirty="0">
                <a:latin typeface="Arial" panose="020B0604020202020204" pitchFamily="34" charset="0"/>
                <a:cs typeface="Arial" panose="020B0604020202020204" pitchFamily="34" charset="0"/>
              </a:rPr>
              <a:t>Ανθεκτικότητα &amp; Βιωσιμότητα</a:t>
            </a:r>
          </a:p>
        </p:txBody>
      </p:sp>
      <p:graphicFrame>
        <p:nvGraphicFramePr>
          <p:cNvPr id="4" name="Θέση περιεχομένου 3">
            <a:extLst>
              <a:ext uri="{FF2B5EF4-FFF2-40B4-BE49-F238E27FC236}">
                <a16:creationId xmlns:a16="http://schemas.microsoft.com/office/drawing/2014/main" id="{2BAB8F3D-73D2-4A48-A805-8C9EA8D9BD24}"/>
              </a:ext>
            </a:extLst>
          </p:cNvPr>
          <p:cNvGraphicFramePr>
            <a:graphicFrameLocks/>
          </p:cNvGraphicFramePr>
          <p:nvPr>
            <p:extLst>
              <p:ext uri="{D42A27DB-BD31-4B8C-83A1-F6EECF244321}">
                <p14:modId xmlns:p14="http://schemas.microsoft.com/office/powerpoint/2010/main" val="1814323096"/>
              </p:ext>
            </p:extLst>
          </p:nvPr>
        </p:nvGraphicFramePr>
        <p:xfrm>
          <a:off x="936171" y="1088572"/>
          <a:ext cx="7043058" cy="3407229"/>
        </p:xfrm>
        <a:graphic>
          <a:graphicData uri="http://schemas.openxmlformats.org/drawingml/2006/table">
            <a:tbl>
              <a:tblPr>
                <a:tableStyleId>{5C22544A-7EE6-4342-B048-85BDC9FD1C3A}</a:tableStyleId>
              </a:tblPr>
              <a:tblGrid>
                <a:gridCol w="2179565">
                  <a:extLst>
                    <a:ext uri="{9D8B030D-6E8A-4147-A177-3AD203B41FA5}">
                      <a16:colId xmlns:a16="http://schemas.microsoft.com/office/drawing/2014/main" val="320472469"/>
                    </a:ext>
                  </a:extLst>
                </a:gridCol>
                <a:gridCol w="2305656">
                  <a:extLst>
                    <a:ext uri="{9D8B030D-6E8A-4147-A177-3AD203B41FA5}">
                      <a16:colId xmlns:a16="http://schemas.microsoft.com/office/drawing/2014/main" val="3121762910"/>
                    </a:ext>
                  </a:extLst>
                </a:gridCol>
                <a:gridCol w="2557837">
                  <a:extLst>
                    <a:ext uri="{9D8B030D-6E8A-4147-A177-3AD203B41FA5}">
                      <a16:colId xmlns:a16="http://schemas.microsoft.com/office/drawing/2014/main" val="2386752361"/>
                    </a:ext>
                  </a:extLst>
                </a:gridCol>
              </a:tblGrid>
              <a:tr h="690071">
                <a:tc>
                  <a:txBody>
                    <a:bodyPr/>
                    <a:lstStyle/>
                    <a:p>
                      <a:pPr algn="ctr" fontAlgn="ctr"/>
                      <a:r>
                        <a:rPr lang="el-GR" sz="1100" u="none" strike="noStrike" dirty="0">
                          <a:effectLst/>
                        </a:rPr>
                        <a:t>Διάσταση</a:t>
                      </a:r>
                      <a:endParaRPr lang="el-GR" sz="11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dirty="0">
                          <a:effectLst/>
                        </a:rPr>
                        <a:t>Ανθεκτικότητα</a:t>
                      </a:r>
                      <a:endParaRPr lang="el-GR" sz="11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a:effectLst/>
                        </a:rPr>
                        <a:t>Βιωσιμότητα</a:t>
                      </a:r>
                      <a:endParaRPr lang="el-GR" sz="1100" b="1"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962602364"/>
                  </a:ext>
                </a:extLst>
              </a:tr>
              <a:tr h="345037">
                <a:tc>
                  <a:txBody>
                    <a:bodyPr/>
                    <a:lstStyle/>
                    <a:p>
                      <a:pPr algn="ctr" fontAlgn="ctr"/>
                      <a:r>
                        <a:rPr lang="el-GR" sz="1100" u="none" strike="noStrike">
                          <a:effectLst/>
                        </a:rPr>
                        <a:t>Εστίαση</a:t>
                      </a:r>
                      <a:endParaRPr lang="el-G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dirty="0">
                          <a:effectLst/>
                        </a:rPr>
                        <a:t>Κρίσεις &amp; διαταραχές</a:t>
                      </a:r>
                      <a:endParaRPr lang="el-GR"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a:effectLst/>
                        </a:rPr>
                        <a:t>Μακροχρόνια ισορροπία</a:t>
                      </a:r>
                      <a:endParaRPr lang="el-GR"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963192028"/>
                  </a:ext>
                </a:extLst>
              </a:tr>
              <a:tr h="690071">
                <a:tc>
                  <a:txBody>
                    <a:bodyPr/>
                    <a:lstStyle/>
                    <a:p>
                      <a:pPr algn="ctr" fontAlgn="ctr"/>
                      <a:r>
                        <a:rPr lang="el-GR" sz="1100" u="none" strike="noStrike" dirty="0">
                          <a:effectLst/>
                        </a:rPr>
                        <a:t>Χρονικός ορίζοντας</a:t>
                      </a:r>
                      <a:endParaRPr lang="el-GR"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dirty="0">
                          <a:effectLst/>
                        </a:rPr>
                        <a:t>Βραχυπρόθεσμος + δυναμικός</a:t>
                      </a:r>
                      <a:endParaRPr lang="el-GR"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dirty="0">
                          <a:effectLst/>
                        </a:rPr>
                        <a:t>Μακροπρόθεσμος</a:t>
                      </a:r>
                      <a:endParaRPr lang="el-GR" sz="11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191083003"/>
                  </a:ext>
                </a:extLst>
              </a:tr>
              <a:tr h="646942">
                <a:tc>
                  <a:txBody>
                    <a:bodyPr/>
                    <a:lstStyle/>
                    <a:p>
                      <a:pPr algn="ctr" fontAlgn="ctr"/>
                      <a:r>
                        <a:rPr lang="el-GR" sz="1100" u="none" strike="noStrike">
                          <a:effectLst/>
                        </a:rPr>
                        <a:t>Στόχος</a:t>
                      </a:r>
                      <a:endParaRPr lang="el-G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dirty="0">
                          <a:effectLst/>
                        </a:rPr>
                        <a:t>Επιβίωση &amp; προσαρμογή</a:t>
                      </a:r>
                      <a:endParaRPr lang="el-GR"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a:effectLst/>
                        </a:rPr>
                        <a:t>Διατήρηση &amp; ισορροπία</a:t>
                      </a:r>
                      <a:endParaRPr lang="el-GR"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135533748"/>
                  </a:ext>
                </a:extLst>
              </a:tr>
              <a:tr h="345037">
                <a:tc>
                  <a:txBody>
                    <a:bodyPr/>
                    <a:lstStyle/>
                    <a:p>
                      <a:pPr algn="ctr" fontAlgn="ctr"/>
                      <a:r>
                        <a:rPr lang="el-GR" sz="1100" u="none" strike="noStrike">
                          <a:effectLst/>
                        </a:rPr>
                        <a:t>Λογική</a:t>
                      </a:r>
                      <a:endParaRPr lang="el-G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a:effectLst/>
                        </a:rPr>
                        <a:t>Ευελιξία</a:t>
                      </a:r>
                      <a:endParaRPr lang="el-G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dirty="0">
                          <a:effectLst/>
                        </a:rPr>
                        <a:t>Σταθερότητα</a:t>
                      </a:r>
                      <a:endParaRPr lang="el-GR" sz="11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256094460"/>
                  </a:ext>
                </a:extLst>
              </a:tr>
              <a:tr h="690071">
                <a:tc>
                  <a:txBody>
                    <a:bodyPr/>
                    <a:lstStyle/>
                    <a:p>
                      <a:pPr algn="ctr" fontAlgn="ctr"/>
                      <a:r>
                        <a:rPr lang="el-GR" sz="1100" u="none" strike="noStrike">
                          <a:effectLst/>
                        </a:rPr>
                        <a:t>Ερώτημα</a:t>
                      </a:r>
                      <a:endParaRPr lang="el-G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a:effectLst/>
                        </a:rPr>
                        <a:t>“Τι γίνεται όταν κάτι πάει στραβά;”</a:t>
                      </a:r>
                      <a:endParaRPr lang="el-G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l-GR" sz="1100" u="none" strike="noStrike" dirty="0">
                          <a:effectLst/>
                        </a:rPr>
                        <a:t>“Πώς να μην πάει στραβά;”</a:t>
                      </a:r>
                      <a:endParaRPr lang="el-GR" sz="11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894661906"/>
                  </a:ext>
                </a:extLst>
              </a:tr>
            </a:tbl>
          </a:graphicData>
        </a:graphic>
      </p:graphicFrame>
    </p:spTree>
    <p:extLst>
      <p:ext uri="{BB962C8B-B14F-4D97-AF65-F5344CB8AC3E}">
        <p14:creationId xmlns:p14="http://schemas.microsoft.com/office/powerpoint/2010/main" val="671914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D2C59-A352-4EAD-8DB3-36733600BB3F}"/>
              </a:ext>
            </a:extLst>
          </p:cNvPr>
          <p:cNvSpPr txBox="1">
            <a:spLocks/>
          </p:cNvSpPr>
          <p:nvPr/>
        </p:nvSpPr>
        <p:spPr>
          <a:xfrm>
            <a:off x="435743" y="-168964"/>
            <a:ext cx="8272514" cy="1397376"/>
          </a:xfrm>
          <a:prstGeom prst="rect">
            <a:avLst/>
          </a:prstGeom>
        </p:spPr>
        <p:txBody>
          <a:bodyPr/>
          <a:lst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dirty="0">
                <a:latin typeface="Arial" panose="020B0604020202020204" pitchFamily="34" charset="0"/>
                <a:cs typeface="Arial" panose="020B0604020202020204" pitchFamily="34" charset="0"/>
              </a:rPr>
              <a:t>Adaptive Cycle Model</a:t>
            </a:r>
            <a:r>
              <a:rPr lang="el-GR" sz="3600" dirty="0">
                <a:latin typeface="Arial" panose="020B0604020202020204" pitchFamily="34" charset="0"/>
                <a:cs typeface="Arial" panose="020B0604020202020204" pitchFamily="34" charset="0"/>
              </a:rPr>
              <a:t> ή Μοντέλο προσαρμοστικού κύκλου</a:t>
            </a:r>
            <a:endParaRPr lang="en-US" sz="3600"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CD1FAD83-D225-4CF8-BCF3-66A8C9B6E3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1345" y="1019690"/>
            <a:ext cx="6096000" cy="4438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1022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036172-A82E-48AB-A62E-6D86E1F5ACB6}"/>
              </a:ext>
            </a:extLst>
          </p:cNvPr>
          <p:cNvSpPr txBox="1"/>
          <p:nvPr/>
        </p:nvSpPr>
        <p:spPr>
          <a:xfrm>
            <a:off x="883883" y="891392"/>
            <a:ext cx="2481943" cy="2031325"/>
          </a:xfrm>
          <a:prstGeom prst="rect">
            <a:avLst/>
          </a:prstGeom>
          <a:noFill/>
        </p:spPr>
        <p:txBody>
          <a:bodyPr wrap="square">
            <a:spAutoFit/>
          </a:bodyPr>
          <a:lstStyle/>
          <a:p>
            <a:r>
              <a:rPr lang="el-GR" b="1" dirty="0"/>
              <a:t>Υγεία και Ευημερία</a:t>
            </a:r>
          </a:p>
          <a:p>
            <a:r>
              <a:rPr lang="el-GR" dirty="0"/>
              <a:t>δημόσια υγεία πρόσβαση σε υπηρεσίες </a:t>
            </a:r>
          </a:p>
          <a:p>
            <a:r>
              <a:rPr lang="el-GR" dirty="0"/>
              <a:t>κοινωνική φροντίδα ασφάλεια </a:t>
            </a:r>
          </a:p>
          <a:p>
            <a:r>
              <a:rPr lang="el-GR" dirty="0"/>
              <a:t>ποιότητα ζωής</a:t>
            </a:r>
          </a:p>
        </p:txBody>
      </p:sp>
      <p:sp>
        <p:nvSpPr>
          <p:cNvPr id="4" name="Title 1">
            <a:extLst>
              <a:ext uri="{FF2B5EF4-FFF2-40B4-BE49-F238E27FC236}">
                <a16:creationId xmlns:a16="http://schemas.microsoft.com/office/drawing/2014/main" id="{277DBDE5-DBA2-4670-B8E6-DE4DFCC0F5A0}"/>
              </a:ext>
            </a:extLst>
          </p:cNvPr>
          <p:cNvSpPr txBox="1">
            <a:spLocks/>
          </p:cNvSpPr>
          <p:nvPr/>
        </p:nvSpPr>
        <p:spPr>
          <a:xfrm>
            <a:off x="1110343" y="254062"/>
            <a:ext cx="6554867" cy="724870"/>
          </a:xfrm>
          <a:prstGeom prst="rect">
            <a:avLst/>
          </a:prstGeom>
        </p:spPr>
        <p:txBody>
          <a:bodyPr/>
          <a:lst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l-GR" dirty="0"/>
              <a:t>Αστικό πλαίσιο ανθεκτικότητας</a:t>
            </a:r>
            <a:endParaRPr lang="en-US" dirty="0"/>
          </a:p>
        </p:txBody>
      </p:sp>
      <p:sp>
        <p:nvSpPr>
          <p:cNvPr id="6" name="TextBox 5">
            <a:extLst>
              <a:ext uri="{FF2B5EF4-FFF2-40B4-BE49-F238E27FC236}">
                <a16:creationId xmlns:a16="http://schemas.microsoft.com/office/drawing/2014/main" id="{2E0BA726-DE76-4E87-9E00-FACA76F99E29}"/>
              </a:ext>
            </a:extLst>
          </p:cNvPr>
          <p:cNvSpPr txBox="1"/>
          <p:nvPr/>
        </p:nvSpPr>
        <p:spPr>
          <a:xfrm>
            <a:off x="4779744" y="891392"/>
            <a:ext cx="3111926" cy="1477328"/>
          </a:xfrm>
          <a:prstGeom prst="rect">
            <a:avLst/>
          </a:prstGeom>
          <a:noFill/>
        </p:spPr>
        <p:txBody>
          <a:bodyPr wrap="square">
            <a:spAutoFit/>
          </a:bodyPr>
          <a:lstStyle/>
          <a:p>
            <a:r>
              <a:rPr lang="el-GR" b="1" dirty="0"/>
              <a:t>Οικονομία και Κοινωνία</a:t>
            </a:r>
          </a:p>
          <a:p>
            <a:r>
              <a:rPr lang="el-GR" dirty="0"/>
              <a:t>οικονομική σταθερότητα</a:t>
            </a:r>
          </a:p>
          <a:p>
            <a:r>
              <a:rPr lang="el-GR" dirty="0"/>
              <a:t>απασχόληση </a:t>
            </a:r>
          </a:p>
          <a:p>
            <a:r>
              <a:rPr lang="el-GR" dirty="0"/>
              <a:t>κοινωνική συνοχή </a:t>
            </a:r>
          </a:p>
          <a:p>
            <a:r>
              <a:rPr lang="el-GR" dirty="0"/>
              <a:t>μείωση ανισοτήτων</a:t>
            </a:r>
          </a:p>
        </p:txBody>
      </p:sp>
      <p:sp>
        <p:nvSpPr>
          <p:cNvPr id="8" name="TextBox 7">
            <a:extLst>
              <a:ext uri="{FF2B5EF4-FFF2-40B4-BE49-F238E27FC236}">
                <a16:creationId xmlns:a16="http://schemas.microsoft.com/office/drawing/2014/main" id="{4033F1A3-F111-49E7-9226-76CE5EFA3BC0}"/>
              </a:ext>
            </a:extLst>
          </p:cNvPr>
          <p:cNvSpPr txBox="1"/>
          <p:nvPr/>
        </p:nvSpPr>
        <p:spPr>
          <a:xfrm>
            <a:off x="731947" y="2835176"/>
            <a:ext cx="3429000" cy="2308324"/>
          </a:xfrm>
          <a:prstGeom prst="rect">
            <a:avLst/>
          </a:prstGeom>
          <a:noFill/>
        </p:spPr>
        <p:txBody>
          <a:bodyPr wrap="square">
            <a:spAutoFit/>
          </a:bodyPr>
          <a:lstStyle/>
          <a:p>
            <a:r>
              <a:rPr lang="el-GR" b="1" dirty="0"/>
              <a:t>Υποδομές και Περιβάλλον</a:t>
            </a:r>
          </a:p>
          <a:p>
            <a:r>
              <a:rPr lang="el-GR" dirty="0"/>
              <a:t>μεταφορές </a:t>
            </a:r>
          </a:p>
          <a:p>
            <a:r>
              <a:rPr lang="el-GR" dirty="0"/>
              <a:t>ενέργεια </a:t>
            </a:r>
          </a:p>
          <a:p>
            <a:r>
              <a:rPr lang="el-GR" dirty="0"/>
              <a:t>ύδρευση </a:t>
            </a:r>
          </a:p>
          <a:p>
            <a:r>
              <a:rPr lang="el-GR" dirty="0"/>
              <a:t>αποχέτευση </a:t>
            </a:r>
          </a:p>
          <a:p>
            <a:r>
              <a:rPr lang="el-GR" dirty="0"/>
              <a:t>πράσινες υποδομές </a:t>
            </a:r>
          </a:p>
          <a:p>
            <a:r>
              <a:rPr lang="el-GR" dirty="0"/>
              <a:t>φυσικό περιβάλλον</a:t>
            </a:r>
            <a:endParaRPr lang="el-GR" b="1" dirty="0"/>
          </a:p>
          <a:p>
            <a:endParaRPr lang="el-GR" b="1" dirty="0"/>
          </a:p>
        </p:txBody>
      </p:sp>
      <p:sp>
        <p:nvSpPr>
          <p:cNvPr id="10" name="TextBox 9">
            <a:extLst>
              <a:ext uri="{FF2B5EF4-FFF2-40B4-BE49-F238E27FC236}">
                <a16:creationId xmlns:a16="http://schemas.microsoft.com/office/drawing/2014/main" id="{63817A83-A187-4178-A1DA-D0A5D880D761}"/>
              </a:ext>
            </a:extLst>
          </p:cNvPr>
          <p:cNvSpPr txBox="1"/>
          <p:nvPr/>
        </p:nvSpPr>
        <p:spPr>
          <a:xfrm>
            <a:off x="4572000" y="2847636"/>
            <a:ext cx="4987489" cy="1477328"/>
          </a:xfrm>
          <a:prstGeom prst="rect">
            <a:avLst/>
          </a:prstGeom>
          <a:noFill/>
        </p:spPr>
        <p:txBody>
          <a:bodyPr wrap="square">
            <a:spAutoFit/>
          </a:bodyPr>
          <a:lstStyle/>
          <a:p>
            <a:pPr>
              <a:buFont typeface="Arial" panose="020B0604020202020204" pitchFamily="34" charset="0"/>
              <a:buChar char="•"/>
            </a:pPr>
            <a:r>
              <a:rPr lang="el-GR" b="1" dirty="0"/>
              <a:t>Ηγεσία και Στρατηγική</a:t>
            </a:r>
          </a:p>
          <a:p>
            <a:pPr>
              <a:buFont typeface="Arial" panose="020B0604020202020204" pitchFamily="34" charset="0"/>
              <a:buChar char="•"/>
            </a:pPr>
            <a:r>
              <a:rPr lang="el-GR" dirty="0"/>
              <a:t>διακυβέρνηση </a:t>
            </a:r>
          </a:p>
          <a:p>
            <a:pPr>
              <a:buFont typeface="Arial" panose="020B0604020202020204" pitchFamily="34" charset="0"/>
              <a:buChar char="•"/>
            </a:pPr>
            <a:r>
              <a:rPr lang="el-GR" dirty="0"/>
              <a:t>λήψη αποφάσεων </a:t>
            </a:r>
          </a:p>
          <a:p>
            <a:pPr>
              <a:buFont typeface="Arial" panose="020B0604020202020204" pitchFamily="34" charset="0"/>
              <a:buChar char="•"/>
            </a:pPr>
            <a:r>
              <a:rPr lang="el-GR" dirty="0"/>
              <a:t>θεσμική ετοιμότητα </a:t>
            </a:r>
          </a:p>
          <a:p>
            <a:pPr>
              <a:buFont typeface="Arial" panose="020B0604020202020204" pitchFamily="34" charset="0"/>
              <a:buChar char="•"/>
            </a:pPr>
            <a:r>
              <a:rPr lang="el-GR" dirty="0"/>
              <a:t>μακροπρόθεσμο σχεδιασμό </a:t>
            </a:r>
          </a:p>
        </p:txBody>
      </p:sp>
      <p:sp>
        <p:nvSpPr>
          <p:cNvPr id="9" name="TextBox 8">
            <a:extLst>
              <a:ext uri="{FF2B5EF4-FFF2-40B4-BE49-F238E27FC236}">
                <a16:creationId xmlns:a16="http://schemas.microsoft.com/office/drawing/2014/main" id="{41036224-3431-4223-87ED-ED7DD7676D04}"/>
              </a:ext>
            </a:extLst>
          </p:cNvPr>
          <p:cNvSpPr txBox="1"/>
          <p:nvPr/>
        </p:nvSpPr>
        <p:spPr>
          <a:xfrm>
            <a:off x="3722205" y="4319851"/>
            <a:ext cx="4780720" cy="646331"/>
          </a:xfrm>
          <a:prstGeom prst="rect">
            <a:avLst/>
          </a:prstGeom>
          <a:noFill/>
        </p:spPr>
        <p:txBody>
          <a:bodyPr wrap="square">
            <a:spAutoFit/>
          </a:bodyPr>
          <a:lstStyle/>
          <a:p>
            <a:r>
              <a:rPr lang="en-US" dirty="0"/>
              <a:t>(</a:t>
            </a:r>
            <a:r>
              <a:rPr lang="en-US" dirty="0">
                <a:hlinkClick r:id="rId3"/>
              </a:rPr>
              <a:t>https://resilientcitiesnetwork.org/city-resilience-framework-2024-edition</a:t>
            </a:r>
            <a:r>
              <a:rPr lang="el-GR" dirty="0"/>
              <a:t> </a:t>
            </a:r>
          </a:p>
        </p:txBody>
      </p:sp>
    </p:spTree>
    <p:extLst>
      <p:ext uri="{BB962C8B-B14F-4D97-AF65-F5344CB8AC3E}">
        <p14:creationId xmlns:p14="http://schemas.microsoft.com/office/powerpoint/2010/main" val="1568267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D221A7-C85B-44A1-9C6D-592C458F523F}"/>
              </a:ext>
            </a:extLst>
          </p:cNvPr>
          <p:cNvSpPr txBox="1"/>
          <p:nvPr/>
        </p:nvSpPr>
        <p:spPr>
          <a:xfrm>
            <a:off x="1600199" y="456230"/>
            <a:ext cx="5576208" cy="646331"/>
          </a:xfrm>
          <a:prstGeom prst="rect">
            <a:avLst/>
          </a:prstGeom>
          <a:noFill/>
        </p:spPr>
        <p:txBody>
          <a:bodyPr wrap="square">
            <a:spAutoFit/>
          </a:bodyPr>
          <a:lstStyle/>
          <a:p>
            <a:pPr algn="ctr"/>
            <a:r>
              <a:rPr lang="el-GR" sz="3600" b="1" i="0" dirty="0">
                <a:solidFill>
                  <a:srgbClr val="001D35"/>
                </a:solidFill>
                <a:effectLst/>
                <a:latin typeface="Arial" panose="020B0604020202020204" pitchFamily="34" charset="0"/>
                <a:cs typeface="Arial" panose="020B0604020202020204" pitchFamily="34" charset="0"/>
              </a:rPr>
              <a:t>Κλιματικοί Κίνδυνοι</a:t>
            </a:r>
            <a:endParaRPr lang="el-GR" sz="36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ECF1AB4B-D128-452C-BBB9-D24F9C0E1751}"/>
              </a:ext>
            </a:extLst>
          </p:cNvPr>
          <p:cNvSpPr txBox="1"/>
          <p:nvPr/>
        </p:nvSpPr>
        <p:spPr>
          <a:xfrm>
            <a:off x="424543" y="1297739"/>
            <a:ext cx="3053443" cy="3139321"/>
          </a:xfrm>
          <a:prstGeom prst="rect">
            <a:avLst/>
          </a:prstGeom>
          <a:noFill/>
        </p:spPr>
        <p:txBody>
          <a:bodyPr wrap="square">
            <a:spAutoFit/>
          </a:bodyPr>
          <a:lstStyle/>
          <a:p>
            <a:pPr marL="285750" indent="-285750">
              <a:buFont typeface="Arial" panose="020B0604020202020204" pitchFamily="34" charset="0"/>
              <a:buChar char="•"/>
            </a:pPr>
            <a:r>
              <a:rPr lang="el-GR" dirty="0" err="1"/>
              <a:t>Καύσωνες+φαινόμενο</a:t>
            </a:r>
            <a:r>
              <a:rPr lang="el-GR" dirty="0"/>
              <a:t> της </a:t>
            </a:r>
            <a:r>
              <a:rPr lang="el-GR" b="1" dirty="0"/>
              <a:t>αστικής θερμικής νησίδας</a:t>
            </a:r>
            <a:r>
              <a:rPr lang="el-GR" dirty="0"/>
              <a:t>.</a:t>
            </a:r>
          </a:p>
          <a:p>
            <a:r>
              <a:rPr lang="el-GR" dirty="0"/>
              <a:t>οι πόλεις συγκρατούν περισσότερη θερμότητα λόγω:</a:t>
            </a:r>
          </a:p>
          <a:p>
            <a:pPr>
              <a:buFont typeface="Arial" panose="020B0604020202020204" pitchFamily="34" charset="0"/>
              <a:buChar char="•"/>
            </a:pPr>
            <a:r>
              <a:rPr lang="el-GR" dirty="0"/>
              <a:t>τσιμέντου </a:t>
            </a:r>
          </a:p>
          <a:p>
            <a:pPr>
              <a:buFont typeface="Arial" panose="020B0604020202020204" pitchFamily="34" charset="0"/>
              <a:buChar char="•"/>
            </a:pPr>
            <a:r>
              <a:rPr lang="el-GR" dirty="0"/>
              <a:t>ασφάλτου </a:t>
            </a:r>
          </a:p>
          <a:p>
            <a:pPr>
              <a:buFont typeface="Arial" panose="020B0604020202020204" pitchFamily="34" charset="0"/>
              <a:buChar char="•"/>
            </a:pPr>
            <a:r>
              <a:rPr lang="el-GR" dirty="0"/>
              <a:t>περιορισμένου πρασίνου </a:t>
            </a:r>
          </a:p>
          <a:p>
            <a:pPr>
              <a:buFont typeface="Arial" panose="020B0604020202020204" pitchFamily="34" charset="0"/>
              <a:buChar char="•"/>
            </a:pPr>
            <a:r>
              <a:rPr lang="el-GR" dirty="0"/>
              <a:t>πυκνής δόμησης</a:t>
            </a:r>
          </a:p>
          <a:p>
            <a:pPr marL="285750" indent="-285750">
              <a:buFont typeface="Arial" panose="020B0604020202020204" pitchFamily="34" charset="0"/>
              <a:buChar char="•"/>
            </a:pPr>
            <a:endParaRPr lang="el-GR" dirty="0"/>
          </a:p>
        </p:txBody>
      </p:sp>
      <p:sp>
        <p:nvSpPr>
          <p:cNvPr id="6" name="TextBox 5">
            <a:extLst>
              <a:ext uri="{FF2B5EF4-FFF2-40B4-BE49-F238E27FC236}">
                <a16:creationId xmlns:a16="http://schemas.microsoft.com/office/drawing/2014/main" id="{D3E1454E-31F9-4836-B453-CB2E745653E3}"/>
              </a:ext>
            </a:extLst>
          </p:cNvPr>
          <p:cNvSpPr txBox="1"/>
          <p:nvPr/>
        </p:nvSpPr>
        <p:spPr>
          <a:xfrm>
            <a:off x="3551465" y="1297739"/>
            <a:ext cx="2204356" cy="3970318"/>
          </a:xfrm>
          <a:prstGeom prst="rect">
            <a:avLst/>
          </a:prstGeom>
          <a:noFill/>
        </p:spPr>
        <p:txBody>
          <a:bodyPr wrap="square">
            <a:spAutoFit/>
          </a:bodyPr>
          <a:lstStyle/>
          <a:p>
            <a:pPr marL="285750" indent="-285750">
              <a:buFont typeface="Arial" panose="020B0604020202020204" pitchFamily="34" charset="0"/>
              <a:buChar char="•"/>
            </a:pPr>
            <a:r>
              <a:rPr lang="el-GR" dirty="0"/>
              <a:t>Πλημμύρες</a:t>
            </a:r>
          </a:p>
          <a:p>
            <a:pPr>
              <a:buFont typeface="Arial" panose="020B0604020202020204" pitchFamily="34" charset="0"/>
              <a:buChar char="•"/>
            </a:pPr>
            <a:r>
              <a:rPr lang="el-GR" dirty="0"/>
              <a:t>ακραίες βροχοπτώσεις </a:t>
            </a:r>
          </a:p>
          <a:p>
            <a:pPr>
              <a:buFont typeface="Arial" panose="020B0604020202020204" pitchFamily="34" charset="0"/>
              <a:buChar char="•"/>
            </a:pPr>
            <a:r>
              <a:rPr lang="el-GR" dirty="0"/>
              <a:t>υπερχείλιση ποταμών </a:t>
            </a:r>
          </a:p>
          <a:p>
            <a:pPr>
              <a:buFont typeface="Arial" panose="020B0604020202020204" pitchFamily="34" charset="0"/>
              <a:buChar char="•"/>
            </a:pPr>
            <a:r>
              <a:rPr lang="el-GR" dirty="0"/>
              <a:t>άνοδο στάθμης θάλασσας </a:t>
            </a:r>
          </a:p>
          <a:p>
            <a:r>
              <a:rPr lang="el-GR" dirty="0"/>
              <a:t>Οι ευρωπαϊκές πόλεις του βορρά και οι παράκτιες πόλεις είναι ιδιαίτερα ευάλωτες.</a:t>
            </a:r>
          </a:p>
          <a:p>
            <a:pPr marL="285750" indent="-285750">
              <a:buFont typeface="Arial" panose="020B0604020202020204" pitchFamily="34" charset="0"/>
              <a:buChar char="•"/>
            </a:pPr>
            <a:endParaRPr lang="el-GR" dirty="0"/>
          </a:p>
        </p:txBody>
      </p:sp>
      <p:sp>
        <p:nvSpPr>
          <p:cNvPr id="7" name="TextBox 6">
            <a:extLst>
              <a:ext uri="{FF2B5EF4-FFF2-40B4-BE49-F238E27FC236}">
                <a16:creationId xmlns:a16="http://schemas.microsoft.com/office/drawing/2014/main" id="{1C9D4A4B-4E2F-4CFB-A593-ACB44B9174BA}"/>
              </a:ext>
            </a:extLst>
          </p:cNvPr>
          <p:cNvSpPr txBox="1"/>
          <p:nvPr/>
        </p:nvSpPr>
        <p:spPr>
          <a:xfrm>
            <a:off x="5845628" y="1297739"/>
            <a:ext cx="2416628" cy="3139321"/>
          </a:xfrm>
          <a:prstGeom prst="rect">
            <a:avLst/>
          </a:prstGeom>
          <a:noFill/>
        </p:spPr>
        <p:txBody>
          <a:bodyPr wrap="square">
            <a:spAutoFit/>
          </a:bodyPr>
          <a:lstStyle/>
          <a:p>
            <a:pPr marL="285750" indent="-285750">
              <a:buFont typeface="Arial" panose="020B0604020202020204" pitchFamily="34" charset="0"/>
              <a:buChar char="•"/>
            </a:pPr>
            <a:r>
              <a:rPr lang="el-GR" dirty="0"/>
              <a:t>Ξηρασία</a:t>
            </a:r>
          </a:p>
          <a:p>
            <a:r>
              <a:rPr lang="el-GR" dirty="0"/>
              <a:t>Συνδέεται με:</a:t>
            </a:r>
          </a:p>
          <a:p>
            <a:pPr>
              <a:buFont typeface="Arial" panose="020B0604020202020204" pitchFamily="34" charset="0"/>
              <a:buChar char="•"/>
            </a:pPr>
            <a:r>
              <a:rPr lang="el-GR" dirty="0"/>
              <a:t>μειωμένες βροχοπτώσεις </a:t>
            </a:r>
          </a:p>
          <a:p>
            <a:pPr>
              <a:buFont typeface="Arial" panose="020B0604020202020204" pitchFamily="34" charset="0"/>
              <a:buChar char="•"/>
            </a:pPr>
            <a:r>
              <a:rPr lang="el-GR" dirty="0"/>
              <a:t>πίεση στους υδάτινους πόρους </a:t>
            </a:r>
          </a:p>
          <a:p>
            <a:pPr>
              <a:buFont typeface="Arial" panose="020B0604020202020204" pitchFamily="34" charset="0"/>
              <a:buChar char="•"/>
            </a:pPr>
            <a:r>
              <a:rPr lang="el-GR" dirty="0"/>
              <a:t>προβλήματα ύδρευσης </a:t>
            </a:r>
          </a:p>
          <a:p>
            <a:pPr>
              <a:buFont typeface="Arial" panose="020B0604020202020204" pitchFamily="34" charset="0"/>
              <a:buChar char="•"/>
            </a:pPr>
            <a:r>
              <a:rPr lang="el-GR" dirty="0"/>
              <a:t>υποβάθμιση αστικού πρασίνου</a:t>
            </a:r>
          </a:p>
          <a:p>
            <a:pPr marL="285750" indent="-285750">
              <a:buFont typeface="Arial" panose="020B0604020202020204" pitchFamily="34" charset="0"/>
              <a:buChar char="•"/>
            </a:pPr>
            <a:endParaRPr lang="el-GR" dirty="0"/>
          </a:p>
        </p:txBody>
      </p:sp>
    </p:spTree>
    <p:extLst>
      <p:ext uri="{BB962C8B-B14F-4D97-AF65-F5344CB8AC3E}">
        <p14:creationId xmlns:p14="http://schemas.microsoft.com/office/powerpoint/2010/main" val="1697996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07EBBA-CA52-4FF9-B3E3-4D68E3FEFEFD}"/>
              </a:ext>
            </a:extLst>
          </p:cNvPr>
          <p:cNvSpPr txBox="1"/>
          <p:nvPr/>
        </p:nvSpPr>
        <p:spPr>
          <a:xfrm>
            <a:off x="906235" y="252417"/>
            <a:ext cx="7209063" cy="1200329"/>
          </a:xfrm>
          <a:prstGeom prst="rect">
            <a:avLst/>
          </a:prstGeom>
          <a:noFill/>
        </p:spPr>
        <p:txBody>
          <a:bodyPr wrap="square">
            <a:spAutoFit/>
          </a:bodyPr>
          <a:lstStyle/>
          <a:p>
            <a:pPr algn="ctr"/>
            <a:r>
              <a:rPr lang="el-GR" sz="3600" dirty="0">
                <a:latin typeface="Arial" panose="020B0604020202020204" pitchFamily="34" charset="0"/>
                <a:cs typeface="Arial" panose="020B0604020202020204" pitchFamily="34" charset="0"/>
              </a:rPr>
              <a:t>European </a:t>
            </a:r>
            <a:r>
              <a:rPr lang="el-GR" sz="3600" dirty="0" err="1">
                <a:latin typeface="Arial" panose="020B0604020202020204" pitchFamily="34" charset="0"/>
                <a:cs typeface="Arial" panose="020B0604020202020204" pitchFamily="34" charset="0"/>
              </a:rPr>
              <a:t>Policies</a:t>
            </a:r>
            <a:r>
              <a:rPr lang="el-GR" sz="3600" dirty="0">
                <a:latin typeface="Arial" panose="020B0604020202020204" pitchFamily="34" charset="0"/>
                <a:cs typeface="Arial" panose="020B0604020202020204" pitchFamily="34" charset="0"/>
              </a:rPr>
              <a:t> για την Ανθεκτικότητα των Πόλεων</a:t>
            </a:r>
          </a:p>
        </p:txBody>
      </p:sp>
      <p:sp>
        <p:nvSpPr>
          <p:cNvPr id="5" name="TextBox 4">
            <a:extLst>
              <a:ext uri="{FF2B5EF4-FFF2-40B4-BE49-F238E27FC236}">
                <a16:creationId xmlns:a16="http://schemas.microsoft.com/office/drawing/2014/main" id="{F1220FAE-9243-4407-A4D0-0DC53B513CF1}"/>
              </a:ext>
            </a:extLst>
          </p:cNvPr>
          <p:cNvSpPr txBox="1"/>
          <p:nvPr/>
        </p:nvSpPr>
        <p:spPr>
          <a:xfrm>
            <a:off x="767442" y="1632857"/>
            <a:ext cx="2988129" cy="923330"/>
          </a:xfrm>
          <a:prstGeom prst="rect">
            <a:avLst/>
          </a:prstGeom>
          <a:noFill/>
        </p:spPr>
        <p:txBody>
          <a:bodyPr wrap="square">
            <a:spAutoFit/>
          </a:bodyPr>
          <a:lstStyle/>
          <a:p>
            <a:r>
              <a:rPr lang="el-GR" b="1" dirty="0">
                <a:latin typeface="Arial" panose="020B0604020202020204" pitchFamily="34" charset="0"/>
                <a:cs typeface="Arial" panose="020B0604020202020204" pitchFamily="34" charset="0"/>
              </a:rPr>
              <a:t>European </a:t>
            </a:r>
            <a:r>
              <a:rPr lang="el-GR" b="1" dirty="0" err="1">
                <a:latin typeface="Arial" panose="020B0604020202020204" pitchFamily="34" charset="0"/>
                <a:cs typeface="Arial" panose="020B0604020202020204" pitchFamily="34" charset="0"/>
              </a:rPr>
              <a:t>Green</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Deal</a:t>
            </a:r>
            <a:endParaRPr lang="el-GR" b="1" dirty="0">
              <a:latin typeface="Arial" panose="020B0604020202020204" pitchFamily="34" charset="0"/>
              <a:cs typeface="Arial" panose="020B0604020202020204" pitchFamily="34" charset="0"/>
            </a:endParaRPr>
          </a:p>
          <a:p>
            <a:r>
              <a:rPr lang="el-GR" b="1" dirty="0">
                <a:latin typeface="Arial" panose="020B0604020202020204" pitchFamily="34" charset="0"/>
                <a:cs typeface="Arial" panose="020B0604020202020204" pitchFamily="34" charset="0"/>
              </a:rPr>
              <a:t>🌱 Ευρωπαϊκή Πράσινη Συμφωνία</a:t>
            </a:r>
          </a:p>
        </p:txBody>
      </p:sp>
      <p:sp>
        <p:nvSpPr>
          <p:cNvPr id="7" name="TextBox 6">
            <a:extLst>
              <a:ext uri="{FF2B5EF4-FFF2-40B4-BE49-F238E27FC236}">
                <a16:creationId xmlns:a16="http://schemas.microsoft.com/office/drawing/2014/main" id="{BBDFA061-7614-4219-8C40-D9E9978248BA}"/>
              </a:ext>
            </a:extLst>
          </p:cNvPr>
          <p:cNvSpPr txBox="1"/>
          <p:nvPr/>
        </p:nvSpPr>
        <p:spPr>
          <a:xfrm>
            <a:off x="767443" y="2547755"/>
            <a:ext cx="3208564" cy="1200329"/>
          </a:xfrm>
          <a:prstGeom prst="rect">
            <a:avLst/>
          </a:prstGeom>
          <a:noFill/>
        </p:spPr>
        <p:txBody>
          <a:bodyPr wrap="square">
            <a:spAutoFit/>
          </a:bodyPr>
          <a:lstStyle/>
          <a:p>
            <a:r>
              <a:rPr lang="el-GR" b="1" dirty="0">
                <a:latin typeface="Arial" panose="020B0604020202020204" pitchFamily="34" charset="0"/>
                <a:cs typeface="Arial" panose="020B0604020202020204" pitchFamily="34" charset="0"/>
              </a:rPr>
              <a:t>EU </a:t>
            </a:r>
            <a:r>
              <a:rPr lang="el-GR" b="1" dirty="0" err="1">
                <a:latin typeface="Arial" panose="020B0604020202020204" pitchFamily="34" charset="0"/>
                <a:cs typeface="Arial" panose="020B0604020202020204" pitchFamily="34" charset="0"/>
              </a:rPr>
              <a:t>Adaptation</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Strategy</a:t>
            </a:r>
            <a:endParaRPr lang="el-GR" b="1" dirty="0">
              <a:latin typeface="Arial" panose="020B0604020202020204" pitchFamily="34" charset="0"/>
              <a:cs typeface="Arial" panose="020B0604020202020204" pitchFamily="34" charset="0"/>
            </a:endParaRPr>
          </a:p>
          <a:p>
            <a:r>
              <a:rPr lang="el-GR" b="1" dirty="0">
                <a:latin typeface="Arial" panose="020B0604020202020204" pitchFamily="34" charset="0"/>
                <a:cs typeface="Arial" panose="020B0604020202020204" pitchFamily="34" charset="0"/>
              </a:rPr>
              <a:t>🌡️ Στρατηγική Προσαρμογής στην Κλιματική Αλλαγή</a:t>
            </a:r>
          </a:p>
        </p:txBody>
      </p:sp>
      <p:sp>
        <p:nvSpPr>
          <p:cNvPr id="9" name="TextBox 8">
            <a:extLst>
              <a:ext uri="{FF2B5EF4-FFF2-40B4-BE49-F238E27FC236}">
                <a16:creationId xmlns:a16="http://schemas.microsoft.com/office/drawing/2014/main" id="{F2B89F00-675B-469D-89B9-CC7E8B8745E4}"/>
              </a:ext>
            </a:extLst>
          </p:cNvPr>
          <p:cNvSpPr txBox="1"/>
          <p:nvPr/>
        </p:nvSpPr>
        <p:spPr>
          <a:xfrm>
            <a:off x="4572000" y="1632856"/>
            <a:ext cx="2873828" cy="1477328"/>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Mission: Climate-Neutral and Smart Cities</a:t>
            </a:r>
          </a:p>
          <a:p>
            <a:r>
              <a:rPr lang="el-GR" b="1" dirty="0">
                <a:latin typeface="Arial" panose="020B0604020202020204" pitchFamily="34" charset="0"/>
                <a:cs typeface="Arial" panose="020B0604020202020204" pitchFamily="34" charset="0"/>
              </a:rPr>
              <a:t>🏙️ Αποστολή για 100 κλιματικά ουδέτερες και έξυπνες πόλεις</a:t>
            </a:r>
          </a:p>
        </p:txBody>
      </p:sp>
      <p:sp>
        <p:nvSpPr>
          <p:cNvPr id="11" name="TextBox 10">
            <a:extLst>
              <a:ext uri="{FF2B5EF4-FFF2-40B4-BE49-F238E27FC236}">
                <a16:creationId xmlns:a16="http://schemas.microsoft.com/office/drawing/2014/main" id="{E5FB44C2-CD11-498B-AE14-E88FB8DF8AEF}"/>
              </a:ext>
            </a:extLst>
          </p:cNvPr>
          <p:cNvSpPr txBox="1"/>
          <p:nvPr/>
        </p:nvSpPr>
        <p:spPr>
          <a:xfrm>
            <a:off x="4572000" y="3114087"/>
            <a:ext cx="4572000" cy="646331"/>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Urban Agenda for the EU</a:t>
            </a:r>
          </a:p>
          <a:p>
            <a:r>
              <a:rPr lang="el-GR" b="1" dirty="0">
                <a:latin typeface="Arial" panose="020B0604020202020204" pitchFamily="34" charset="0"/>
                <a:cs typeface="Arial" panose="020B0604020202020204" pitchFamily="34" charset="0"/>
              </a:rPr>
              <a:t>🏘️ Αστική Ατζέντα της ΕΕ</a:t>
            </a:r>
          </a:p>
        </p:txBody>
      </p:sp>
      <p:sp>
        <p:nvSpPr>
          <p:cNvPr id="13" name="TextBox 12">
            <a:extLst>
              <a:ext uri="{FF2B5EF4-FFF2-40B4-BE49-F238E27FC236}">
                <a16:creationId xmlns:a16="http://schemas.microsoft.com/office/drawing/2014/main" id="{897511BF-1641-4D24-9122-670F3E4F69DE}"/>
              </a:ext>
            </a:extLst>
          </p:cNvPr>
          <p:cNvSpPr txBox="1"/>
          <p:nvPr/>
        </p:nvSpPr>
        <p:spPr>
          <a:xfrm>
            <a:off x="767443" y="3767818"/>
            <a:ext cx="3306536" cy="923330"/>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Climate-ADAPT Platform</a:t>
            </a:r>
          </a:p>
          <a:p>
            <a:r>
              <a:rPr lang="el-GR" b="1" dirty="0">
                <a:latin typeface="Arial" panose="020B0604020202020204" pitchFamily="34" charset="0"/>
                <a:cs typeface="Arial" panose="020B0604020202020204" pitchFamily="34" charset="0"/>
              </a:rPr>
              <a:t>📊 Πλατφόρμα γνώσης και εργαλείων</a:t>
            </a:r>
          </a:p>
        </p:txBody>
      </p:sp>
      <p:sp>
        <p:nvSpPr>
          <p:cNvPr id="15" name="TextBox 14">
            <a:extLst>
              <a:ext uri="{FF2B5EF4-FFF2-40B4-BE49-F238E27FC236}">
                <a16:creationId xmlns:a16="http://schemas.microsoft.com/office/drawing/2014/main" id="{4512516C-7F45-4961-8BE6-D40A65DC6C2E}"/>
              </a:ext>
            </a:extLst>
          </p:cNvPr>
          <p:cNvSpPr txBox="1"/>
          <p:nvPr/>
        </p:nvSpPr>
        <p:spPr>
          <a:xfrm>
            <a:off x="4649559" y="3767818"/>
            <a:ext cx="3237141" cy="646331"/>
          </a:xfrm>
          <a:prstGeom prst="rect">
            <a:avLst/>
          </a:prstGeom>
          <a:noFill/>
        </p:spPr>
        <p:txBody>
          <a:bodyPr wrap="square">
            <a:spAutoFit/>
          </a:bodyPr>
          <a:lstStyle/>
          <a:p>
            <a:r>
              <a:rPr lang="el-GR" b="1" dirty="0">
                <a:latin typeface="Arial" panose="020B0604020202020204" pitchFamily="34" charset="0"/>
                <a:cs typeface="Arial" panose="020B0604020202020204" pitchFamily="34" charset="0"/>
              </a:rPr>
              <a:t>Νέο Ευρωπαϊκό </a:t>
            </a:r>
            <a:r>
              <a:rPr lang="el-GR" b="1" dirty="0" err="1">
                <a:latin typeface="Arial" panose="020B0604020202020204" pitchFamily="34" charset="0"/>
                <a:cs typeface="Arial" panose="020B0604020202020204" pitchFamily="34" charset="0"/>
              </a:rPr>
              <a:t>Framework</a:t>
            </a:r>
            <a:r>
              <a:rPr lang="el-GR" b="1" dirty="0">
                <a:latin typeface="Arial" panose="020B0604020202020204" pitchFamily="34" charset="0"/>
                <a:cs typeface="Arial" panose="020B0604020202020204" pitchFamily="34" charset="0"/>
              </a:rPr>
              <a:t> Ανθεκτικότητας (2026)</a:t>
            </a:r>
          </a:p>
        </p:txBody>
      </p:sp>
    </p:spTree>
    <p:extLst>
      <p:ext uri="{BB962C8B-B14F-4D97-AF65-F5344CB8AC3E}">
        <p14:creationId xmlns:p14="http://schemas.microsoft.com/office/powerpoint/2010/main" val="767780565"/>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1060</TotalTime>
  <Words>7838</Words>
  <Application>Microsoft Office PowerPoint</Application>
  <PresentationFormat>Προβολή στην οθόνη (16:9)</PresentationFormat>
  <Paragraphs>1032</Paragraphs>
  <Slides>19</Slides>
  <Notes>17</Notes>
  <HiddenSlides>0</HiddenSlides>
  <MMClips>0</MMClips>
  <ScaleCrop>false</ScaleCrop>
  <HeadingPairs>
    <vt:vector size="6" baseType="variant">
      <vt:variant>
        <vt:lpstr>Γραμματοσειρές που χρησιμοποιούνται</vt:lpstr>
      </vt:variant>
      <vt:variant>
        <vt:i4>11</vt:i4>
      </vt:variant>
      <vt:variant>
        <vt:lpstr>Θέμα</vt:lpstr>
      </vt:variant>
      <vt:variant>
        <vt:i4>1</vt:i4>
      </vt:variant>
      <vt:variant>
        <vt:lpstr>Τίτλοι διαφανειών</vt:lpstr>
      </vt:variant>
      <vt:variant>
        <vt:i4>19</vt:i4>
      </vt:variant>
    </vt:vector>
  </HeadingPairs>
  <TitlesOfParts>
    <vt:vector size="31" baseType="lpstr">
      <vt:lpstr>Arial</vt:lpstr>
      <vt:lpstr>Calibri</vt:lpstr>
      <vt:lpstr>Century Gothic</vt:lpstr>
      <vt:lpstr>CIDFont+F2</vt:lpstr>
      <vt:lpstr>CIDFont+F3</vt:lpstr>
      <vt:lpstr>Google Sans</vt:lpstr>
      <vt:lpstr>Helvetica</vt:lpstr>
      <vt:lpstr>pplxSans</vt:lpstr>
      <vt:lpstr>pplxSerif</vt:lpstr>
      <vt:lpstr>Source Sans 3</vt:lpstr>
      <vt:lpstr>Wingdings 3</vt:lpstr>
      <vt:lpstr>Θρόισμα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Converted Presentation</dc:title>
  <dc:subject>PptxGenJS Presentation</dc:subject>
  <dc:creator>Perplexity</dc:creator>
  <cp:lastModifiedBy>ΟΛΓΑ-ΕΛΕΝΗ</cp:lastModifiedBy>
  <cp:revision>95</cp:revision>
  <dcterms:created xsi:type="dcterms:W3CDTF">2026-04-16T14:21:02Z</dcterms:created>
  <dcterms:modified xsi:type="dcterms:W3CDTF">2026-05-06T07:30:45Z</dcterms:modified>
</cp:coreProperties>
</file>