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80" r:id="rId24"/>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5165" autoAdjust="0"/>
  </p:normalViewPr>
  <p:slideViewPr>
    <p:cSldViewPr snapToGrid="0" snapToObjects="1">
      <p:cViewPr varScale="1">
        <p:scale>
          <a:sx n="85" d="100"/>
          <a:sy n="85" d="100"/>
        </p:scale>
        <p:origin x="56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31122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nhess.copernicus.org/articles/24/2375/2024/"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google.com/search?q=%CE%94%CE%B5%CE%AF%CE%BA%CF%84%CE%B7%CF%82+%CE%9A%CE%BF%CE%B9%CE%BD%CF%89%CE%BD%CE%B9%CE%BA%CE%AE%CF%82+%CE%95%CF%85%CE%B1%CE%BB%CF%89%CF%84%CF%8C%CF%84%CE%B7%CF%84%CE%B1%CF%82+%28Social+Vulnerability+Index+-+SVI%29&amp;biw=1536&amp;bih=730&amp;sca_esv=d776c8d354327833&amp;sxsrf=ANbL-n49hsGVvikssgQjuKVR5GDQlZC-Tw%3A1778666477675&amp;ei=7UsEatnwKLaM9u8P5oT-yAc&amp;ved=2ahUKEwjZ3vyahraUAxUD_gIHHeXWLksQgK4QegoIAggACAAIBRAC&amp;uact=5&amp;oq=Social+Vulnerability+Index+%CF%84%CE%B9+%CE%B5%CE%AF%CE%BD%CE%B1%CE%B9%3B&amp;gs_lp=Egxnd3Mtd2l6LXNlcnAiK1NvY2lhbCBWdWxuZXJhYmlsaXR5IEluZGV4IM-EzrkgzrXOr869zrHOuTsyBRAhGKABMgUQIRigATIFECEYoAFIllRQAFjpSXAFeAGQAQCYAb0BoAGgDqoBBDAuMTO4AQPIAQD4AQL4AQGYAhKgAt8OwgIFEAAYgATCAgkQIRgKGKABGCrCAggQABiABBiiBMICBRAAGO8FmAMAkgcENS4xM6AH8SiyBwQwLjEzuAfQDsIHBjMuMTEuNMgHJIAIAQ&amp;sclient=gws-wiz-serp&amp;mstk=AUtExfB_JazPFmltac7QL06sq8IePY9DK65ZrPkp5-cTSv3HBJPkKobEb8ED5TsnuB6XazJjenRrAvOiDvzMyt5fy4C7ewZernkz9IeKeNqLvrTtPeuenwFmXAuFK7cGn21odAT7cv1AidnnQ9DfFsHUCtZ3UVmqeOMX5wGw19acUM_CdSo&amp;csui=3" TargetMode="External"/><Relationship Id="rId2" Type="http://schemas.openxmlformats.org/officeDocument/2006/relationships/slide" Target="../slides/slide13.xml"/><Relationship Id="rId1" Type="http://schemas.openxmlformats.org/officeDocument/2006/relationships/notesMaster" Target="../notesMasters/notesMaster1.xml"/><Relationship Id="rId5" Type="http://schemas.openxmlformats.org/officeDocument/2006/relationships/hyperlink" Target="https://justcommunities.info/information-exchange/social-vulnerability-index/" TargetMode="External"/><Relationship Id="rId4" Type="http://schemas.openxmlformats.org/officeDocument/2006/relationships/hyperlink" Target="https://www.atsdr.cdc.gov/place-health/php/svi/index.html"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business.qld.gov.au/running-business/risk/continuity-plan"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s://www.youtube.com/watch?v=zdAc2KGramQ" TargetMode="External"/><Relationship Id="rId5" Type="http://schemas.openxmlformats.org/officeDocument/2006/relationships/hyperlink" Target="https://el.wikipedia.org/wiki/%CE%A3%CF%87%CE%AD%CE%B4%CE%B9%CE%BF_%CE%95%CF%80%CE%B9%CF%87%CE%B5%CE%B9%CF%81%CE%B7%CF%83%CE%B9%CE%B1%CE%BA%CE%AE%CF%82_%CE%A3%CF%85%CE%BD%CE%AD%CF%87%CE%B5%CE%B9%CE%B1%CF%82" TargetMode="External"/><Relationship Id="rId4" Type="http://schemas.openxmlformats.org/officeDocument/2006/relationships/hyperlink" Target="https://www.datto.com/blog/what-is-a-business-continuity-plan/"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google.com/search?q=Roll-on%2FRoll-off+%28Ro-Ro%29&amp;sca_esv=d776c8d354327833&amp;biw=1536&amp;bih=730&amp;sxsrf=ANbL-n4MXIwGFiokUALQgUo6nP_9d3z_8w%3A1778664317125&amp;ei=fUMEapKwB66ii-gP_4rPgQI&amp;ved=2ahUKEwij8f2--bWUAxXeA9sEHchINVoQgK4QegoIAggACAAIBhAB&amp;uact=5&amp;oq=%28Roll-on%2FRoll-off+%CE%BF%CF%87%CE%B7%CE%BC%CE%B1%CF%84%CE%B1%CE%B3%CF%89%CE%B3%CE%AC+%CF%84%CE%B9+%CE%B5%CE%AF%CE%BD%CE%B1%CE%B9%3B&amp;gs_lp=Egxnd3Mtd2l6LXNlcnAiOShSb2xsLW9uL1JvbGwtb2ZmIM6_z4fOt868zrHPhM6xzrPPic6zzqwgz4TOuSDOtc6vzr3Osc65OzIFECEYoAEyBRAhGKABSPe9AVAAWJW6AXABeACQAQCYAY8LoAG3IqoBCDAuMjIuNy0xuAEDyAEA-AEC-AEBmAIYoAL7IsICBBAAGB7CAggQABiABBiiBMICBRAAGO8FwgIJECEYChigARgqwgIEECEYFZgDAJIHCDEuMjIuNy0xoAfpKbIHCDAuMjIuNy0xuAf5IsIHBjcuMTYuMcgHIoAIAQ&amp;sclient=gws-wiz-serp&amp;mstk=AUtExfB_z4hJmUjSCzzJqaP0sS6KjWkDZhUvmSwN80lliPeggNfLB36oEjAulKXeNz8yix60QY23Y5YXpt6AFWpC1h3hPTGub8nSTQ2YuXN8QBdDrwZhGQjsNMjcxaV6WfWgTKzzwmBiTzdL0GXLripNI-dHnUPaYigPqeCunnlDaijS49Zo14yIDygdW-HLXGJOeTK6f4UnOmdGfsmYSNedl-d2qmBai4ssI52pZC4pIUi7MA4hgdQBehJ89Fg3fejN5UB8ynleHbm3BYC8Z8oqCzNA&amp;csui=3"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Bef>
                <a:spcPts val="400"/>
              </a:spcBef>
              <a:spcAft>
                <a:spcPts val="400"/>
              </a:spcAft>
            </a:pPr>
            <a:r>
              <a:rPr lang="el-GR" sz="1800" dirty="0">
                <a:solidFill>
                  <a:srgbClr val="1A2B3C"/>
                </a:solidFill>
                <a:effectLst/>
                <a:latin typeface="Arial" panose="020B0604020202020204" pitchFamily="34" charset="0"/>
                <a:ea typeface="Arial" panose="020B0604020202020204" pitchFamily="34" charset="0"/>
              </a:rPr>
              <a:t>Η εισήγηση εντάσσεται στο ευρύτερο πλαίσιο της αστικής και περιφερειακής ανθεκτικότητας και επικεντρώνεται στον Βόλο ως χαρακτηριστική περίπτωση μελέτης μεσαίας ελληνικής πόλης που δοκιμάστηκε από ακραίο καιρικό φαινόμενο. Αξίζει να τονιστεί από την αρχή ότι ο Βόλος δεν είναι απλώς "θύμα" μιας φυσικής καταστροφής — είναι μια πόλη που αντιμετώπισε τις συνέπειες δεκαετιών ελλιπούς σχεδιασμού, </a:t>
            </a:r>
            <a:r>
              <a:rPr lang="el-GR" sz="1800" dirty="0" err="1">
                <a:solidFill>
                  <a:srgbClr val="1A2B3C"/>
                </a:solidFill>
                <a:effectLst/>
                <a:latin typeface="Arial" panose="020B0604020202020204" pitchFamily="34" charset="0"/>
                <a:ea typeface="Arial" panose="020B0604020202020204" pitchFamily="34" charset="0"/>
              </a:rPr>
              <a:t>υποεπένδυσης</a:t>
            </a:r>
            <a:r>
              <a:rPr lang="el-GR" sz="1800" dirty="0">
                <a:solidFill>
                  <a:srgbClr val="1A2B3C"/>
                </a:solidFill>
                <a:effectLst/>
                <a:latin typeface="Arial" panose="020B0604020202020204" pitchFamily="34" charset="0"/>
                <a:ea typeface="Arial" panose="020B0604020202020204" pitchFamily="34" charset="0"/>
              </a:rPr>
              <a:t> σε υποδομές και θεσμικής αδυναμίας. Η κακοκαιρία </a:t>
            </a:r>
            <a:r>
              <a:rPr lang="el-GR" sz="1800" dirty="0" err="1">
                <a:solidFill>
                  <a:srgbClr val="1A2B3C"/>
                </a:solidFill>
                <a:effectLst/>
                <a:latin typeface="Arial" panose="020B0604020202020204" pitchFamily="34" charset="0"/>
                <a:ea typeface="Arial" panose="020B0604020202020204" pitchFamily="34" charset="0"/>
              </a:rPr>
              <a:t>Daniel</a:t>
            </a:r>
            <a:r>
              <a:rPr lang="el-GR" sz="1800" dirty="0">
                <a:solidFill>
                  <a:srgbClr val="1A2B3C"/>
                </a:solidFill>
                <a:effectLst/>
                <a:latin typeface="Arial" panose="020B0604020202020204" pitchFamily="34" charset="0"/>
                <a:ea typeface="Arial" panose="020B0604020202020204" pitchFamily="34" charset="0"/>
              </a:rPr>
              <a:t> (Σεπτέμβριος 2023) ανέδειξε συστημικές αδυναμίες, αλλά παράλληλα αποτέλεσε "παράθυρο ευκαιρίας" για μετασχηματισμό.</a:t>
            </a:r>
            <a:endParaRPr lang="el-GR" sz="1800" dirty="0">
              <a:effectLst/>
              <a:latin typeface="Arial" panose="020B0604020202020204" pitchFamily="34" charset="0"/>
              <a:ea typeface="Arial" panose="020B0604020202020204" pitchFamily="34" charset="0"/>
            </a:endParaRPr>
          </a:p>
          <a:p>
            <a:pPr>
              <a:spcBef>
                <a:spcPts val="800"/>
              </a:spcBef>
              <a:spcAft>
                <a:spcPts val="400"/>
              </a:spcAft>
            </a:pPr>
            <a:r>
              <a:rPr lang="el-GR" sz="1800" b="1" dirty="0">
                <a:solidFill>
                  <a:srgbClr val="1A6B5E"/>
                </a:solidFill>
                <a:effectLst/>
                <a:latin typeface="Arial" panose="020B0604020202020204" pitchFamily="34" charset="0"/>
              </a:rPr>
              <a:t>Θεωρητική τεκμηρίωση</a:t>
            </a:r>
          </a:p>
          <a:p>
            <a:pPr>
              <a:lnSpc>
                <a:spcPct val="115000"/>
              </a:lnSpc>
              <a:spcBef>
                <a:spcPts val="400"/>
              </a:spcBef>
              <a:spcAft>
                <a:spcPts val="400"/>
              </a:spcAft>
            </a:pPr>
            <a:r>
              <a:rPr lang="el-GR" sz="1800" dirty="0">
                <a:solidFill>
                  <a:srgbClr val="1A2B3C"/>
                </a:solidFill>
                <a:effectLst/>
                <a:latin typeface="Arial" panose="020B0604020202020204" pitchFamily="34" charset="0"/>
                <a:ea typeface="Arial" panose="020B0604020202020204" pitchFamily="34" charset="0"/>
              </a:rPr>
              <a:t>Το πλαίσιο της εισήγησης βασίζεται στη θεωρία της αστικής ανθεκτικότητας (</a:t>
            </a:r>
            <a:r>
              <a:rPr lang="el-GR" sz="1800" dirty="0" err="1">
                <a:solidFill>
                  <a:srgbClr val="1A2B3C"/>
                </a:solidFill>
                <a:effectLst/>
                <a:latin typeface="Arial" panose="020B0604020202020204" pitchFamily="34" charset="0"/>
                <a:ea typeface="Arial" panose="020B0604020202020204" pitchFamily="34" charset="0"/>
              </a:rPr>
              <a:t>urban</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resilience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theory</a:t>
            </a:r>
            <a:r>
              <a:rPr lang="el-GR" sz="1800" dirty="0">
                <a:solidFill>
                  <a:srgbClr val="1A2B3C"/>
                </a:solidFill>
                <a:effectLst/>
                <a:latin typeface="Arial" panose="020B0604020202020204" pitchFamily="34" charset="0"/>
                <a:ea typeface="Arial" panose="020B0604020202020204" pitchFamily="34" charset="0"/>
              </a:rPr>
              <a:t>) και συγκεκριμένα στα έργα των </a:t>
            </a:r>
            <a:r>
              <a:rPr lang="el-GR" sz="1800" dirty="0" err="1">
                <a:solidFill>
                  <a:srgbClr val="1A2B3C"/>
                </a:solidFill>
                <a:effectLst/>
                <a:latin typeface="Arial" panose="020B0604020202020204" pitchFamily="34" charset="0"/>
                <a:ea typeface="Arial" panose="020B0604020202020204" pitchFamily="34" charset="0"/>
              </a:rPr>
              <a:t>Holling</a:t>
            </a:r>
            <a:r>
              <a:rPr lang="el-GR" sz="1800" dirty="0">
                <a:solidFill>
                  <a:srgbClr val="1A2B3C"/>
                </a:solidFill>
                <a:effectLst/>
                <a:latin typeface="Arial" panose="020B0604020202020204" pitchFamily="34" charset="0"/>
                <a:ea typeface="Arial" panose="020B0604020202020204" pitchFamily="34" charset="0"/>
              </a:rPr>
              <a:t> (1973) για το </a:t>
            </a:r>
            <a:r>
              <a:rPr lang="el-GR" sz="1800" dirty="0" err="1">
                <a:solidFill>
                  <a:srgbClr val="1A2B3C"/>
                </a:solidFill>
                <a:effectLst/>
                <a:latin typeface="Arial" panose="020B0604020202020204" pitchFamily="34" charset="0"/>
                <a:ea typeface="Arial" panose="020B0604020202020204" pitchFamily="34" charset="0"/>
              </a:rPr>
              <a:t>adaptive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cycle</a:t>
            </a:r>
            <a:r>
              <a:rPr lang="el-GR" sz="1800" dirty="0">
                <a:solidFill>
                  <a:srgbClr val="1A2B3C"/>
                </a:solidFill>
                <a:effectLst/>
                <a:latin typeface="Arial" panose="020B0604020202020204" pitchFamily="34" charset="0"/>
                <a:ea typeface="Arial" panose="020B0604020202020204" pitchFamily="34" charset="0"/>
              </a:rPr>
              <a:t>, Folke </a:t>
            </a:r>
            <a:r>
              <a:rPr lang="el-GR" sz="1800" dirty="0" err="1">
                <a:solidFill>
                  <a:srgbClr val="1A2B3C"/>
                </a:solidFill>
                <a:effectLst/>
                <a:latin typeface="Arial" panose="020B0604020202020204" pitchFamily="34" charset="0"/>
                <a:ea typeface="Arial" panose="020B0604020202020204" pitchFamily="34" charset="0"/>
              </a:rPr>
              <a:t>et</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al</a:t>
            </a:r>
            <a:r>
              <a:rPr lang="el-GR" sz="1800" dirty="0">
                <a:solidFill>
                  <a:srgbClr val="1A2B3C"/>
                </a:solidFill>
                <a:effectLst/>
                <a:latin typeface="Arial" panose="020B0604020202020204" pitchFamily="34" charset="0"/>
                <a:ea typeface="Arial" panose="020B0604020202020204" pitchFamily="34" charset="0"/>
              </a:rPr>
              <a:t>. </a:t>
            </a:r>
            <a:r>
              <a:rPr lang="en-US" sz="1800" dirty="0">
                <a:solidFill>
                  <a:srgbClr val="1A2B3C"/>
                </a:solidFill>
                <a:effectLst/>
                <a:latin typeface="Arial" panose="020B0604020202020204" pitchFamily="34" charset="0"/>
                <a:ea typeface="Arial" panose="020B0604020202020204" pitchFamily="34" charset="0"/>
              </a:rPr>
              <a:t>(2010) </a:t>
            </a:r>
            <a:r>
              <a:rPr lang="el-GR" sz="1800" dirty="0">
                <a:solidFill>
                  <a:srgbClr val="1A2B3C"/>
                </a:solidFill>
                <a:effectLst/>
                <a:latin typeface="Arial" panose="020B0604020202020204" pitchFamily="34" charset="0"/>
                <a:ea typeface="Arial" panose="020B0604020202020204" pitchFamily="34" charset="0"/>
              </a:rPr>
              <a:t>για τη</a:t>
            </a:r>
            <a:r>
              <a:rPr lang="en-US" sz="1800" dirty="0">
                <a:solidFill>
                  <a:srgbClr val="1A2B3C"/>
                </a:solidFill>
                <a:effectLst/>
                <a:latin typeface="Arial" panose="020B0604020202020204" pitchFamily="34" charset="0"/>
                <a:ea typeface="Arial" panose="020B0604020202020204" pitchFamily="34" charset="0"/>
              </a:rPr>
              <a:t> socio-ecological resilience, </a:t>
            </a:r>
            <a:r>
              <a:rPr lang="el-GR" sz="1800" dirty="0">
                <a:solidFill>
                  <a:srgbClr val="1A2B3C"/>
                </a:solidFill>
                <a:effectLst/>
                <a:latin typeface="Arial" panose="020B0604020202020204" pitchFamily="34" charset="0"/>
                <a:ea typeface="Arial" panose="020B0604020202020204" pitchFamily="34" charset="0"/>
              </a:rPr>
              <a:t>και της</a:t>
            </a:r>
            <a:r>
              <a:rPr lang="en-US" sz="1800" dirty="0">
                <a:solidFill>
                  <a:srgbClr val="1A2B3C"/>
                </a:solidFill>
                <a:effectLst/>
                <a:latin typeface="Arial" panose="020B0604020202020204" pitchFamily="34" charset="0"/>
                <a:ea typeface="Arial" panose="020B0604020202020204" pitchFamily="34" charset="0"/>
              </a:rPr>
              <a:t> 100 Resilient Cities Network </a:t>
            </a:r>
            <a:r>
              <a:rPr lang="el-GR" sz="1800" dirty="0">
                <a:solidFill>
                  <a:srgbClr val="1A2B3C"/>
                </a:solidFill>
                <a:effectLst/>
                <a:latin typeface="Arial" panose="020B0604020202020204" pitchFamily="34" charset="0"/>
                <a:ea typeface="Arial" panose="020B0604020202020204" pitchFamily="34" charset="0"/>
              </a:rPr>
              <a:t>του Ιδρύματος</a:t>
            </a:r>
            <a:r>
              <a:rPr lang="en-US" sz="1800" dirty="0">
                <a:solidFill>
                  <a:srgbClr val="1A2B3C"/>
                </a:solidFill>
                <a:effectLst/>
                <a:latin typeface="Arial" panose="020B0604020202020204" pitchFamily="34" charset="0"/>
                <a:ea typeface="Arial" panose="020B0604020202020204" pitchFamily="34" charset="0"/>
              </a:rPr>
              <a:t> Rockefeller.</a:t>
            </a:r>
            <a:endParaRPr lang="el-GR" sz="1800" dirty="0">
              <a:effectLst/>
              <a:latin typeface="Arial" panose="020B0604020202020204" pitchFamily="34" charset="0"/>
              <a:ea typeface="Arial" panose="020B0604020202020204" pitchFamily="34" charset="0"/>
            </a:endParaRPr>
          </a:p>
          <a:p>
            <a:pPr>
              <a:spcBef>
                <a:spcPts val="800"/>
              </a:spcBef>
              <a:spcAft>
                <a:spcPts val="400"/>
              </a:spcAft>
            </a:pPr>
            <a:endParaRPr lang="el-GR" sz="1800" b="1" dirty="0">
              <a:solidFill>
                <a:srgbClr val="1A6B5E"/>
              </a:solidFill>
              <a:effectLst/>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Κακοκαιρία </a:t>
            </a:r>
            <a:r>
              <a:rPr lang="el-GR" b="1" i="0" dirty="0" err="1">
                <a:solidFill>
                  <a:srgbClr val="27251E"/>
                </a:solidFill>
                <a:effectLst/>
                <a:latin typeface="pplxSans"/>
              </a:rPr>
              <a:t>Daniel</a:t>
            </a:r>
            <a:r>
              <a:rPr lang="el-GR" b="1" i="0" dirty="0">
                <a:solidFill>
                  <a:srgbClr val="27251E"/>
                </a:solidFill>
                <a:effectLst/>
                <a:latin typeface="pplxSans"/>
              </a:rPr>
              <a:t>: Μετεωρολογικά Στοιχεία</a:t>
            </a:r>
            <a:r>
              <a:rPr lang="el-GR" b="0" i="0" dirty="0">
                <a:solidFill>
                  <a:srgbClr val="27251E"/>
                </a:solidFill>
                <a:effectLst/>
                <a:latin typeface="pplxSans"/>
              </a:rPr>
              <a:t>, θα παρουσιάσω τα ακατέργαστα δεδομένα του φαινομένου — και θα προσπαθήσω να εξηγήσω γιατί ο </a:t>
            </a:r>
            <a:r>
              <a:rPr lang="el-GR" b="0" i="0" dirty="0" err="1">
                <a:solidFill>
                  <a:srgbClr val="27251E"/>
                </a:solidFill>
                <a:effectLst/>
                <a:latin typeface="pplxSans"/>
              </a:rPr>
              <a:t>Daniel</a:t>
            </a:r>
            <a:r>
              <a:rPr lang="el-GR" b="0" i="0" dirty="0">
                <a:solidFill>
                  <a:srgbClr val="27251E"/>
                </a:solidFill>
                <a:effectLst/>
                <a:latin typeface="pplxSans"/>
              </a:rPr>
              <a:t> ήταν πραγματικά πρωτοφανής.</a:t>
            </a:r>
          </a:p>
          <a:p>
            <a:pPr algn="l"/>
            <a:r>
              <a:rPr lang="el-GR" b="0" i="0" dirty="0">
                <a:solidFill>
                  <a:srgbClr val="27251E"/>
                </a:solidFill>
                <a:effectLst/>
                <a:latin typeface="pplxSans"/>
              </a:rPr>
              <a:t>Τα Τέσσερα Βασικά Στατιστικά</a:t>
            </a:r>
          </a:p>
          <a:p>
            <a:pPr algn="l"/>
            <a:r>
              <a:rPr lang="el-GR" b="1" i="0" dirty="0">
                <a:solidFill>
                  <a:srgbClr val="27251E"/>
                </a:solidFill>
                <a:effectLst/>
                <a:latin typeface="pplxSans"/>
              </a:rPr>
              <a:t>754 </a:t>
            </a:r>
            <a:r>
              <a:rPr lang="el-GR" b="1" i="0" dirty="0" err="1">
                <a:solidFill>
                  <a:srgbClr val="27251E"/>
                </a:solidFill>
                <a:effectLst/>
                <a:latin typeface="pplxSans"/>
              </a:rPr>
              <a:t>mm</a:t>
            </a:r>
            <a:r>
              <a:rPr lang="el-GR" b="1" i="0" dirty="0">
                <a:solidFill>
                  <a:srgbClr val="27251E"/>
                </a:solidFill>
                <a:effectLst/>
                <a:latin typeface="pplxSans"/>
              </a:rPr>
              <a:t> — Βροχόπτωση 24ώρου (Ζαγορά)</a:t>
            </a:r>
            <a:r>
              <a:rPr lang="el-GR" b="0" i="0" dirty="0">
                <a:solidFill>
                  <a:srgbClr val="27251E"/>
                </a:solidFill>
                <a:effectLst/>
                <a:latin typeface="pplxSans"/>
              </a:rPr>
              <a:t>: Αυτό σημαίνει 754 λίτρα νερού ανά m² σε μία μέρα — </a:t>
            </a:r>
            <a:r>
              <a:rPr lang="el-GR" b="1" i="0" dirty="0">
                <a:solidFill>
                  <a:srgbClr val="27251E"/>
                </a:solidFill>
                <a:effectLst/>
                <a:latin typeface="pplxSans"/>
              </a:rPr>
              <a:t>ρεκόρ για ολόκληρη την Ελλάδα</a:t>
            </a:r>
            <a:r>
              <a:rPr lang="el-GR" b="0" i="0" dirty="0">
                <a:solidFill>
                  <a:srgbClr val="27251E"/>
                </a:solidFill>
                <a:effectLst/>
                <a:latin typeface="pplxSans"/>
              </a:rPr>
              <a:t> από τότε που υπάρχουν μετρήσεις. Για σύγκριση, ο μέσος ετήσιος όμβρος της Αθήνας είναι ~400 </a:t>
            </a:r>
            <a:r>
              <a:rPr lang="el-GR" b="0" i="0" dirty="0" err="1">
                <a:solidFill>
                  <a:srgbClr val="27251E"/>
                </a:solidFill>
                <a:effectLst/>
                <a:latin typeface="pplxSans"/>
              </a:rPr>
              <a:t>mm</a:t>
            </a:r>
            <a:r>
              <a:rPr lang="el-GR" b="0" i="0" dirty="0">
                <a:solidFill>
                  <a:srgbClr val="27251E"/>
                </a:solidFill>
                <a:effectLst/>
                <a:latin typeface="pplxSans"/>
              </a:rPr>
              <a:t> — δηλαδή η Ζαγορά δέχτηκε σε 24 ώρες σχεδόν διπλάσιο νερό από αυτό που πέφτει στην Αθήνα σε ολόκληρο τον χρόνο.</a:t>
            </a:r>
          </a:p>
          <a:p>
            <a:pPr algn="l"/>
            <a:r>
              <a:rPr lang="el-GR" b="1" i="0" dirty="0">
                <a:solidFill>
                  <a:srgbClr val="27251E"/>
                </a:solidFill>
                <a:effectLst/>
                <a:latin typeface="pplxSans"/>
              </a:rPr>
              <a:t>500+ </a:t>
            </a:r>
            <a:r>
              <a:rPr lang="el-GR" b="1" i="0" dirty="0" err="1">
                <a:solidFill>
                  <a:srgbClr val="27251E"/>
                </a:solidFill>
                <a:effectLst/>
                <a:latin typeface="pplxSans"/>
              </a:rPr>
              <a:t>mm</a:t>
            </a:r>
            <a:r>
              <a:rPr lang="el-GR" b="1" i="0" dirty="0">
                <a:solidFill>
                  <a:srgbClr val="27251E"/>
                </a:solidFill>
                <a:effectLst/>
                <a:latin typeface="pplxSans"/>
              </a:rPr>
              <a:t> — Βροχόπτωση στον Βόλο</a:t>
            </a:r>
            <a:r>
              <a:rPr lang="el-GR" b="0" i="0" dirty="0">
                <a:solidFill>
                  <a:srgbClr val="27251E"/>
                </a:solidFill>
                <a:effectLst/>
                <a:latin typeface="pplxSans"/>
              </a:rPr>
              <a:t>: Ακόμα και στην πόλη (χωρίς το </a:t>
            </a:r>
            <a:r>
              <a:rPr lang="el-GR" b="0" i="0" dirty="0" err="1">
                <a:solidFill>
                  <a:srgbClr val="27251E"/>
                </a:solidFill>
                <a:effectLst/>
                <a:latin typeface="pplxSans"/>
              </a:rPr>
              <a:t>ορογραφικό</a:t>
            </a:r>
            <a:r>
              <a:rPr lang="el-GR" b="0" i="0" dirty="0">
                <a:solidFill>
                  <a:srgbClr val="27251E"/>
                </a:solidFill>
                <a:effectLst/>
                <a:latin typeface="pplxSans"/>
              </a:rPr>
              <a:t> ενισχυτικό αποτέλεσμα του </a:t>
            </a:r>
            <a:r>
              <a:rPr lang="el-GR" b="0" i="0" dirty="0" err="1">
                <a:solidFill>
                  <a:srgbClr val="27251E"/>
                </a:solidFill>
                <a:effectLst/>
                <a:latin typeface="pplxSans"/>
              </a:rPr>
              <a:t>Πηλίου</a:t>
            </a:r>
            <a:r>
              <a:rPr lang="el-GR" b="0" i="0" dirty="0">
                <a:solidFill>
                  <a:srgbClr val="27251E"/>
                </a:solidFill>
                <a:effectLst/>
                <a:latin typeface="pplxSans"/>
              </a:rPr>
              <a:t>), η βροχόπτωση ξεπέρασε τα 500 </a:t>
            </a:r>
            <a:r>
              <a:rPr lang="el-GR" b="0" i="0" dirty="0" err="1">
                <a:solidFill>
                  <a:srgbClr val="27251E"/>
                </a:solidFill>
                <a:effectLst/>
                <a:latin typeface="pplxSans"/>
              </a:rPr>
              <a:t>mm</a:t>
            </a:r>
            <a:r>
              <a:rPr lang="el-GR" b="0" i="0" dirty="0">
                <a:solidFill>
                  <a:srgbClr val="27251E"/>
                </a:solidFill>
                <a:effectLst/>
                <a:latin typeface="pplxSans"/>
              </a:rPr>
              <a:t> — υπερβαίνοντας κατά πολύ κάθε σχεδιαστική παράμετρο του αποχετευτικού δικτύου.</a:t>
            </a:r>
          </a:p>
          <a:p>
            <a:pPr algn="l"/>
            <a:r>
              <a:rPr lang="el-GR" b="1" i="0" dirty="0">
                <a:solidFill>
                  <a:srgbClr val="27251E"/>
                </a:solidFill>
                <a:effectLst/>
                <a:latin typeface="pplxSans"/>
              </a:rPr>
              <a:t>55× — Πάνω από τον ΜΑΣ Σεπτεμβρίου</a:t>
            </a:r>
            <a:r>
              <a:rPr lang="el-GR" b="0" i="0" dirty="0">
                <a:solidFill>
                  <a:srgbClr val="27251E"/>
                </a:solidFill>
                <a:effectLst/>
                <a:latin typeface="pplxSans"/>
              </a:rPr>
              <a:t>: Ο Μέσος Ανώτατος Σεπτεμβρίου για την περιοχή είναι περίπου 13-14 </a:t>
            </a:r>
            <a:r>
              <a:rPr lang="el-GR" b="0" i="0" dirty="0" err="1">
                <a:solidFill>
                  <a:srgbClr val="27251E"/>
                </a:solidFill>
                <a:effectLst/>
                <a:latin typeface="pplxSans"/>
              </a:rPr>
              <a:t>mm</a:t>
            </a:r>
            <a:r>
              <a:rPr lang="el-GR" b="0" i="0" dirty="0">
                <a:solidFill>
                  <a:srgbClr val="27251E"/>
                </a:solidFill>
                <a:effectLst/>
                <a:latin typeface="pplxSans"/>
              </a:rPr>
              <a:t>. Ο </a:t>
            </a:r>
            <a:r>
              <a:rPr lang="el-GR" b="0" i="0" dirty="0" err="1">
                <a:solidFill>
                  <a:srgbClr val="27251E"/>
                </a:solidFill>
                <a:effectLst/>
                <a:latin typeface="pplxSans"/>
              </a:rPr>
              <a:t>Daniel</a:t>
            </a:r>
            <a:r>
              <a:rPr lang="el-GR" b="0" i="0" dirty="0">
                <a:solidFill>
                  <a:srgbClr val="27251E"/>
                </a:solidFill>
                <a:effectLst/>
                <a:latin typeface="pplxSans"/>
              </a:rPr>
              <a:t> έφερε 55 φορές περισσότερο νερό από το κανονικό για τον μήνα — αυτό το καθιστά στατιστικά </a:t>
            </a:r>
            <a:r>
              <a:rPr lang="el-GR" b="1" i="0" dirty="0">
                <a:solidFill>
                  <a:srgbClr val="27251E"/>
                </a:solidFill>
                <a:effectLst/>
                <a:latin typeface="pplxSans"/>
              </a:rPr>
              <a:t>"</a:t>
            </a:r>
            <a:r>
              <a:rPr lang="el-GR" b="1" i="0" dirty="0" err="1">
                <a:solidFill>
                  <a:srgbClr val="27251E"/>
                </a:solidFill>
                <a:effectLst/>
                <a:latin typeface="pplxSans"/>
              </a:rPr>
              <a:t>υπερ</a:t>
            </a:r>
            <a:r>
              <a:rPr lang="el-GR" b="1" i="0" dirty="0">
                <a:solidFill>
                  <a:srgbClr val="27251E"/>
                </a:solidFill>
                <a:effectLst/>
                <a:latin typeface="pplxSans"/>
              </a:rPr>
              <a:t>-ακραίο" φαινόμενο</a:t>
            </a:r>
            <a:r>
              <a:rPr lang="el-GR" b="0" i="0" dirty="0">
                <a:solidFill>
                  <a:srgbClr val="27251E"/>
                </a:solidFill>
                <a:effectLst/>
                <a:latin typeface="pplxSans"/>
              </a:rPr>
              <a:t> (</a:t>
            </a:r>
            <a:r>
              <a:rPr lang="el-GR" b="0" i="0" dirty="0" err="1">
                <a:solidFill>
                  <a:srgbClr val="27251E"/>
                </a:solidFill>
                <a:effectLst/>
                <a:latin typeface="pplxSans"/>
              </a:rPr>
              <a:t>far</a:t>
            </a:r>
            <a:r>
              <a:rPr lang="el-GR" b="0" i="0" dirty="0">
                <a:solidFill>
                  <a:srgbClr val="27251E"/>
                </a:solidFill>
                <a:effectLst/>
                <a:latin typeface="pplxSans"/>
              </a:rPr>
              <a:t> </a:t>
            </a:r>
            <a:r>
              <a:rPr lang="el-GR" b="0" i="0" dirty="0" err="1">
                <a:solidFill>
                  <a:srgbClr val="27251E"/>
                </a:solidFill>
                <a:effectLst/>
                <a:latin typeface="pplxSans"/>
              </a:rPr>
              <a:t>beyond</a:t>
            </a:r>
            <a:r>
              <a:rPr lang="el-GR" b="0" i="0" dirty="0">
                <a:solidFill>
                  <a:srgbClr val="27251E"/>
                </a:solidFill>
                <a:effectLst/>
                <a:latin typeface="pplxSans"/>
              </a:rPr>
              <a:t> the 100-year </a:t>
            </a:r>
            <a:r>
              <a:rPr lang="el-GR" b="0" i="0" dirty="0" err="1">
                <a:solidFill>
                  <a:srgbClr val="27251E"/>
                </a:solidFill>
                <a:effectLst/>
                <a:latin typeface="pplxSans"/>
              </a:rPr>
              <a:t>return</a:t>
            </a:r>
            <a:r>
              <a:rPr lang="el-GR" b="0" i="0" dirty="0">
                <a:solidFill>
                  <a:srgbClr val="27251E"/>
                </a:solidFill>
                <a:effectLst/>
                <a:latin typeface="pplxSans"/>
              </a:rPr>
              <a:t> </a:t>
            </a:r>
            <a:r>
              <a:rPr lang="el-GR" b="0" i="0" dirty="0" err="1">
                <a:solidFill>
                  <a:srgbClr val="27251E"/>
                </a:solidFill>
                <a:effectLst/>
                <a:latin typeface="pplxSans"/>
              </a:rPr>
              <a:t>period</a:t>
            </a:r>
            <a:r>
              <a:rPr lang="el-GR" b="0" i="0" dirty="0">
                <a:solidFill>
                  <a:srgbClr val="27251E"/>
                </a:solidFill>
                <a:effectLst/>
                <a:latin typeface="pplxSans"/>
              </a:rPr>
              <a:t>).</a:t>
            </a:r>
          </a:p>
          <a:p>
            <a:pPr algn="l"/>
            <a:r>
              <a:rPr lang="el-GR" b="1" i="0" dirty="0">
                <a:solidFill>
                  <a:srgbClr val="27251E"/>
                </a:solidFill>
                <a:effectLst/>
                <a:latin typeface="pplxSans"/>
              </a:rPr>
              <a:t>17 νεκροί στην Ελλάδα</a:t>
            </a:r>
            <a:r>
              <a:rPr lang="el-GR" b="0" i="0" dirty="0">
                <a:solidFill>
                  <a:srgbClr val="27251E"/>
                </a:solidFill>
                <a:effectLst/>
                <a:latin typeface="pplxSans"/>
              </a:rPr>
              <a:t>: Ο </a:t>
            </a:r>
            <a:r>
              <a:rPr lang="el-GR" b="0" i="0" dirty="0" err="1">
                <a:solidFill>
                  <a:srgbClr val="27251E"/>
                </a:solidFill>
                <a:effectLst/>
                <a:latin typeface="pplxSans"/>
              </a:rPr>
              <a:t>Daniel</a:t>
            </a:r>
            <a:r>
              <a:rPr lang="el-GR" b="0" i="0" dirty="0">
                <a:solidFill>
                  <a:srgbClr val="27251E"/>
                </a:solidFill>
                <a:effectLst/>
                <a:latin typeface="pplxSans"/>
              </a:rPr>
              <a:t> προκάλεσε 17 θανάτους στην ελληνική επικράτεια — οι περισσότεροι στη Θεσσαλία. Αξίζει να σημειωθεί ότι το ίδιο σύστημα στη Λιβύη (όπου έφτασε αργότερα ως "medicane") προκάλεσε πάνω από 11.000 θανάτους — η σύγκριση αναδεικνύει ότι ακόμα και 17 θάνατοι σε ανεπτυγμένη χώρα με δυνατότητα προειδοποίησης είναι ενδεικτικοί σοβαρής θεσμικής αποτυχίας.</a:t>
            </a:r>
          </a:p>
          <a:p>
            <a:pPr algn="l"/>
            <a:r>
              <a:rPr lang="el-GR" b="0" i="0" dirty="0">
                <a:solidFill>
                  <a:srgbClr val="27251E"/>
                </a:solidFill>
                <a:effectLst/>
                <a:latin typeface="pplxSans"/>
              </a:rPr>
              <a:t>Το Πρωτοφανές Φαινόμενο</a:t>
            </a:r>
          </a:p>
          <a:p>
            <a:pPr algn="l"/>
            <a:r>
              <a:rPr lang="el-GR" b="1" i="0" dirty="0">
                <a:solidFill>
                  <a:srgbClr val="27251E"/>
                </a:solidFill>
                <a:effectLst/>
                <a:latin typeface="pplxSans"/>
              </a:rPr>
              <a:t>Χρονική διάρκεια 3-8 Σεπτεμβρίου 2023</a:t>
            </a:r>
            <a:r>
              <a:rPr lang="el-GR" b="0" i="0" dirty="0">
                <a:solidFill>
                  <a:srgbClr val="27251E"/>
                </a:solidFill>
                <a:effectLst/>
                <a:latin typeface="pplxSans"/>
              </a:rPr>
              <a:t>: Αυτό είναι από τα πιο ασυνήθιστα χαρακτηριστικά του </a:t>
            </a:r>
            <a:r>
              <a:rPr lang="el-GR" b="0" i="0" dirty="0" err="1">
                <a:solidFill>
                  <a:srgbClr val="27251E"/>
                </a:solidFill>
                <a:effectLst/>
                <a:latin typeface="pplxSans"/>
              </a:rPr>
              <a:t>Daniel</a:t>
            </a:r>
            <a:r>
              <a:rPr lang="el-GR" b="0" i="0" dirty="0">
                <a:solidFill>
                  <a:srgbClr val="27251E"/>
                </a:solidFill>
                <a:effectLst/>
                <a:latin typeface="pplxSans"/>
              </a:rPr>
              <a:t>. Ενώ τα περισσότερα έντονα καιρικά φαινόμενα διαρκούν λίγες ώρες ή 1-2 ημέρες, ο </a:t>
            </a:r>
            <a:r>
              <a:rPr lang="el-GR" b="0" i="0" dirty="0" err="1">
                <a:solidFill>
                  <a:srgbClr val="27251E"/>
                </a:solidFill>
                <a:effectLst/>
                <a:latin typeface="pplxSans"/>
              </a:rPr>
              <a:t>Daniel</a:t>
            </a:r>
            <a:r>
              <a:rPr lang="el-GR" b="0" i="0" dirty="0">
                <a:solidFill>
                  <a:srgbClr val="27251E"/>
                </a:solidFill>
                <a:effectLst/>
                <a:latin typeface="pplxSans"/>
              </a:rPr>
              <a:t> παρέμεινε σχεδόν </a:t>
            </a:r>
            <a:r>
              <a:rPr lang="el-GR" b="1" i="0" dirty="0">
                <a:solidFill>
                  <a:srgbClr val="27251E"/>
                </a:solidFill>
                <a:effectLst/>
                <a:latin typeface="pplxSans"/>
              </a:rPr>
              <a:t>στάσιμος πάνω από την κεντρική Ελλάδα για 5-6 ημέρες</a:t>
            </a:r>
            <a:r>
              <a:rPr lang="el-GR" b="0" i="0" dirty="0">
                <a:solidFill>
                  <a:srgbClr val="27251E"/>
                </a:solidFill>
                <a:effectLst/>
                <a:latin typeface="pplxSans"/>
              </a:rPr>
              <a:t>. Αυτό ήταν </a:t>
            </a:r>
            <a:r>
              <a:rPr lang="el-GR" b="0" i="0" dirty="0" err="1">
                <a:solidFill>
                  <a:srgbClr val="27251E"/>
                </a:solidFill>
                <a:effectLst/>
                <a:latin typeface="pplxSans"/>
              </a:rPr>
              <a:t>ασύνηθιστο</a:t>
            </a:r>
            <a:r>
              <a:rPr lang="el-GR" b="0" i="0" dirty="0">
                <a:solidFill>
                  <a:srgbClr val="27251E"/>
                </a:solidFill>
                <a:effectLst/>
                <a:latin typeface="pplxSans"/>
              </a:rPr>
              <a:t> ακόμα και για μεσογειακά δεδομένα και εξηγεί γιατί οι συνολικές βροχοπτώσεις ήταν τόσο εξαιρετικές — το σύστημα δεν μετακινήθηκε, αλλά συνέχισε να "αντλεί" υγρασία από τη Μεσόγειο και να την εκτονώνει στην ίδια περιοχή.</a:t>
            </a:r>
          </a:p>
          <a:p>
            <a:pPr algn="l"/>
            <a:r>
              <a:rPr lang="el-GR" b="1" i="0" dirty="0">
                <a:solidFill>
                  <a:srgbClr val="27251E"/>
                </a:solidFill>
                <a:effectLst/>
                <a:latin typeface="pplxSans"/>
              </a:rPr>
              <a:t>Ρεκόρ βροχόπτωσης</a:t>
            </a:r>
            <a:r>
              <a:rPr lang="el-GR" b="0" i="0" dirty="0">
                <a:solidFill>
                  <a:srgbClr val="27251E"/>
                </a:solidFill>
                <a:effectLst/>
                <a:latin typeface="pplxSans"/>
              </a:rPr>
              <a:t>: Η Ζαγορά κατέγραψε 754 </a:t>
            </a:r>
            <a:r>
              <a:rPr lang="el-GR" b="0" i="0" dirty="0" err="1">
                <a:solidFill>
                  <a:srgbClr val="27251E"/>
                </a:solidFill>
                <a:effectLst/>
                <a:latin typeface="pplxSans"/>
              </a:rPr>
              <a:t>mm</a:t>
            </a:r>
            <a:r>
              <a:rPr lang="el-GR" b="0" i="0" dirty="0">
                <a:solidFill>
                  <a:srgbClr val="27251E"/>
                </a:solidFill>
                <a:effectLst/>
                <a:latin typeface="pplxSans"/>
              </a:rPr>
              <a:t> σε 24ώρο — και ο Βόλος &gt;500 </a:t>
            </a:r>
            <a:r>
              <a:rPr lang="el-GR" b="0" i="0" dirty="0" err="1">
                <a:solidFill>
                  <a:srgbClr val="27251E"/>
                </a:solidFill>
                <a:effectLst/>
                <a:latin typeface="pplxSans"/>
              </a:rPr>
              <a:t>mm</a:t>
            </a:r>
            <a:r>
              <a:rPr lang="el-GR" b="0" i="0" dirty="0">
                <a:solidFill>
                  <a:srgbClr val="27251E"/>
                </a:solidFill>
                <a:effectLst/>
                <a:latin typeface="pplxSans"/>
              </a:rPr>
              <a:t> εντός λίγων ωρών. Η διαφορά μεταξύ Ζαγοράς και Βόλου (~250 </a:t>
            </a:r>
            <a:r>
              <a:rPr lang="el-GR" b="0" i="0" dirty="0" err="1">
                <a:solidFill>
                  <a:srgbClr val="27251E"/>
                </a:solidFill>
                <a:effectLst/>
                <a:latin typeface="pplxSans"/>
              </a:rPr>
              <a:t>mm</a:t>
            </a:r>
            <a:r>
              <a:rPr lang="el-GR" b="0" i="0" dirty="0">
                <a:solidFill>
                  <a:srgbClr val="27251E"/>
                </a:solidFill>
                <a:effectLst/>
                <a:latin typeface="pplxSans"/>
              </a:rPr>
              <a:t>) εξηγείται από το </a:t>
            </a:r>
            <a:r>
              <a:rPr lang="el-GR" b="1" i="0" dirty="0" err="1">
                <a:solidFill>
                  <a:srgbClr val="27251E"/>
                </a:solidFill>
                <a:effectLst/>
                <a:latin typeface="pplxSans"/>
              </a:rPr>
              <a:t>ορογραφικό</a:t>
            </a:r>
            <a:r>
              <a:rPr lang="el-GR" b="1" i="0" dirty="0">
                <a:solidFill>
                  <a:srgbClr val="27251E"/>
                </a:solidFill>
                <a:effectLst/>
                <a:latin typeface="pplxSans"/>
              </a:rPr>
              <a:t> φαινόμενο</a:t>
            </a:r>
            <a:r>
              <a:rPr lang="el-GR" b="0" i="0" dirty="0">
                <a:solidFill>
                  <a:srgbClr val="27251E"/>
                </a:solidFill>
                <a:effectLst/>
                <a:latin typeface="pplxSans"/>
              </a:rPr>
              <a:t>: όταν υγρές αέριες μάζες χτυπούν βουνό, αναγκάζονται να ανυψωθούν, ψύχονται και παράγουν εντατικές βροχοπτώσεις στις πλαγιές. Το Πήλιο λειτούργησε ως "εκτοξευτήρας" νερού κατευθείαν στον Βόλο.</a:t>
            </a:r>
          </a:p>
          <a:p>
            <a:pPr algn="l"/>
            <a:r>
              <a:rPr lang="el-GR" b="1" i="0" dirty="0">
                <a:solidFill>
                  <a:srgbClr val="27251E"/>
                </a:solidFill>
                <a:effectLst/>
                <a:latin typeface="pplxSans"/>
              </a:rPr>
              <a:t>Πλημμυρισμένη έκταση — 1.150 km²</a:t>
            </a:r>
            <a:r>
              <a:rPr lang="el-GR" b="0" i="0" dirty="0">
                <a:solidFill>
                  <a:srgbClr val="27251E"/>
                </a:solidFill>
                <a:effectLst/>
                <a:latin typeface="pplxSans"/>
              </a:rPr>
              <a:t>: Τα δεδομένα RAPID/SAR (δορυφορική </a:t>
            </a:r>
            <a:r>
              <a:rPr lang="el-GR" b="0" i="0" dirty="0" err="1">
                <a:solidFill>
                  <a:srgbClr val="27251E"/>
                </a:solidFill>
                <a:effectLst/>
                <a:latin typeface="pplxSans"/>
              </a:rPr>
              <a:t>τηλεπισκόπηση</a:t>
            </a:r>
            <a:r>
              <a:rPr lang="el-GR" b="0" i="0" dirty="0">
                <a:solidFill>
                  <a:srgbClr val="27251E"/>
                </a:solidFill>
                <a:effectLst/>
                <a:latin typeface="pplxSans"/>
              </a:rPr>
              <a:t>) κατέγραψαν 1.150 τετραγωνικά χιλιόμετρα κατακλυσμένης γης — κυρίως στον </a:t>
            </a:r>
            <a:r>
              <a:rPr lang="el-GR" b="1" i="0" dirty="0">
                <a:solidFill>
                  <a:srgbClr val="27251E"/>
                </a:solidFill>
                <a:effectLst/>
                <a:latin typeface="pplxSans"/>
              </a:rPr>
              <a:t>Θεσσαλικό κάμπο</a:t>
            </a:r>
            <a:r>
              <a:rPr lang="el-GR" b="0" i="0" dirty="0">
                <a:solidFill>
                  <a:srgbClr val="27251E"/>
                </a:solidFill>
                <a:effectLst/>
                <a:latin typeface="pplxSans"/>
              </a:rPr>
              <a:t>, τον πιο εύφορο αγροτικό χώρο της Ελλάδας. Για σύγκριση, η έκταση αυτή είναι μεγαλύτερη από ολόκληρο τον νομό Μαγνησίας. Ο χαρακτηρισμός "κήπος της Ελλάδας" αναδεικνύει ότι δεν επλήγη μόνο ο Βόλος — επλήγη ο επισιτιστικός πυρήνας της χώρας.</a:t>
            </a:r>
          </a:p>
          <a:p>
            <a:pPr algn="l"/>
            <a:r>
              <a:rPr lang="el-GR" b="0" i="0" dirty="0">
                <a:solidFill>
                  <a:srgbClr val="27251E"/>
                </a:solidFill>
                <a:effectLst/>
                <a:latin typeface="pplxSans"/>
              </a:rPr>
              <a:t>Η Επιστημονική Σημασία</a:t>
            </a:r>
          </a:p>
          <a:p>
            <a:pPr algn="l"/>
            <a:r>
              <a:rPr lang="el-GR" b="0" i="0" dirty="0">
                <a:solidFill>
                  <a:srgbClr val="27251E"/>
                </a:solidFill>
                <a:effectLst/>
                <a:latin typeface="pplxSans"/>
              </a:rPr>
              <a:t>Ο </a:t>
            </a:r>
            <a:r>
              <a:rPr lang="el-GR" b="0" i="0" dirty="0" err="1">
                <a:solidFill>
                  <a:srgbClr val="27251E"/>
                </a:solidFill>
                <a:effectLst/>
                <a:latin typeface="pplxSans"/>
              </a:rPr>
              <a:t>Daniel</a:t>
            </a:r>
            <a:r>
              <a:rPr lang="el-GR" b="0" i="0" dirty="0">
                <a:solidFill>
                  <a:srgbClr val="27251E"/>
                </a:solidFill>
                <a:effectLst/>
                <a:latin typeface="pplxSans"/>
              </a:rPr>
              <a:t> κατηγοριοποιείται ως </a:t>
            </a:r>
            <a:r>
              <a:rPr lang="el-GR" b="1" i="0" dirty="0">
                <a:solidFill>
                  <a:srgbClr val="27251E"/>
                </a:solidFill>
                <a:effectLst/>
                <a:latin typeface="pplxSans"/>
              </a:rPr>
              <a:t>"medicane"</a:t>
            </a:r>
            <a:r>
              <a:rPr lang="el-GR" b="0" i="0" dirty="0">
                <a:solidFill>
                  <a:srgbClr val="27251E"/>
                </a:solidFill>
                <a:effectLst/>
                <a:latin typeface="pplxSans"/>
              </a:rPr>
              <a:t> (</a:t>
            </a:r>
            <a:r>
              <a:rPr lang="el-GR" b="0" i="0" dirty="0" err="1">
                <a:solidFill>
                  <a:srgbClr val="27251E"/>
                </a:solidFill>
                <a:effectLst/>
                <a:latin typeface="pplxSans"/>
              </a:rPr>
              <a:t>Mediterranean</a:t>
            </a:r>
            <a:r>
              <a:rPr lang="el-GR" b="0" i="0" dirty="0">
                <a:solidFill>
                  <a:srgbClr val="27251E"/>
                </a:solidFill>
                <a:effectLst/>
                <a:latin typeface="pplxSans"/>
              </a:rPr>
              <a:t> </a:t>
            </a:r>
            <a:r>
              <a:rPr lang="el-GR" b="0" i="0" dirty="0" err="1">
                <a:solidFill>
                  <a:srgbClr val="27251E"/>
                </a:solidFill>
                <a:effectLst/>
                <a:latin typeface="pplxSans"/>
              </a:rPr>
              <a:t>hurricane</a:t>
            </a:r>
            <a:r>
              <a:rPr lang="el-GR" b="0" i="0" dirty="0">
                <a:solidFill>
                  <a:srgbClr val="27251E"/>
                </a:solidFill>
                <a:effectLst/>
                <a:latin typeface="pplxSans"/>
              </a:rPr>
              <a:t>) — ένας υποτροπικός κυκλώνας που σχηματίζεται στη Μεσόγειο όταν η θαλάσσια θερμοκρασία ξεπεράσει ορισμένα όρια. Η αυξανόμενη θέρμανση της Μεσογείου (+1,5°C πάνω από τον παγκόσμιο μέσο) κάνει τα medicane πιο συχνά και πιο ισχυρά — ο </a:t>
            </a:r>
            <a:r>
              <a:rPr lang="el-GR" b="0" i="0" dirty="0" err="1">
                <a:solidFill>
                  <a:srgbClr val="27251E"/>
                </a:solidFill>
                <a:effectLst/>
                <a:latin typeface="pplxSans"/>
              </a:rPr>
              <a:t>Daniel</a:t>
            </a:r>
            <a:r>
              <a:rPr lang="el-GR" b="0" i="0" dirty="0">
                <a:solidFill>
                  <a:srgbClr val="27251E"/>
                </a:solidFill>
                <a:effectLst/>
                <a:latin typeface="pplxSans"/>
              </a:rPr>
              <a:t> δεν ήταν ανωμαλία, ήταν προάγγελος. Σύμφωνα με το </a:t>
            </a:r>
            <a:r>
              <a:rPr lang="el-GR" b="0" i="0" dirty="0">
                <a:solidFill>
                  <a:srgbClr val="27251E"/>
                </a:solidFill>
                <a:effectLst/>
                <a:latin typeface="unset"/>
                <a:hlinkClick r:id="rId3"/>
              </a:rPr>
              <a:t>NHESS 2024</a:t>
            </a:r>
            <a:r>
              <a:rPr lang="el-GR" b="0" i="0" dirty="0">
                <a:solidFill>
                  <a:srgbClr val="27251E"/>
                </a:solidFill>
                <a:effectLst/>
                <a:latin typeface="pplxSans"/>
              </a:rPr>
              <a:t>, (</a:t>
            </a:r>
            <a:r>
              <a:rPr lang="en-US" dirty="0"/>
              <a:t>Natural Hazards and Earth System Sciences</a:t>
            </a:r>
            <a:r>
              <a:rPr lang="el-GR" dirty="0"/>
              <a:t> Φυσικές Καταστροφές και Επιστήμες του Συστήματος της Γης) </a:t>
            </a:r>
            <a:r>
              <a:rPr lang="el-GR" b="0" i="0" dirty="0">
                <a:solidFill>
                  <a:srgbClr val="27251E"/>
                </a:solidFill>
                <a:effectLst/>
                <a:latin typeface="pplxSans"/>
              </a:rPr>
              <a:t>τα φαινόμενα </a:t>
            </a:r>
            <a:r>
              <a:rPr lang="el-GR" b="0" i="0" dirty="0" err="1">
                <a:solidFill>
                  <a:srgbClr val="27251E"/>
                </a:solidFill>
                <a:effectLst/>
                <a:latin typeface="pplxSans"/>
              </a:rPr>
              <a:t>Daniel</a:t>
            </a:r>
            <a:r>
              <a:rPr lang="el-GR" b="0" i="0" dirty="0">
                <a:solidFill>
                  <a:srgbClr val="27251E"/>
                </a:solidFill>
                <a:effectLst/>
                <a:latin typeface="pplxSans"/>
              </a:rPr>
              <a:t>-κλίμακας αναμένεται να εμφανίζονται με αυξανόμενη συχνότητα στις επόμενες δεκαετίες — το κρίσιμο μήνυμα για τον Βόλο είναι ότι πρέπει να σχεδιάζει όχι για έναν </a:t>
            </a:r>
            <a:r>
              <a:rPr lang="el-GR" b="0" i="0" dirty="0" err="1">
                <a:solidFill>
                  <a:srgbClr val="27251E"/>
                </a:solidFill>
                <a:effectLst/>
                <a:latin typeface="pplxSans"/>
              </a:rPr>
              <a:t>Daniel</a:t>
            </a:r>
            <a:r>
              <a:rPr lang="el-GR" b="0" i="0" dirty="0">
                <a:solidFill>
                  <a:srgbClr val="27251E"/>
                </a:solidFill>
                <a:effectLst/>
                <a:latin typeface="pplxSans"/>
              </a:rPr>
              <a:t>, αλλά για πολλούς.</a:t>
            </a:r>
          </a:p>
          <a:p>
            <a:pPr algn="l"/>
            <a:endParaRPr lang="el-GR" b="0" i="0" dirty="0">
              <a:solidFill>
                <a:srgbClr val="27251E"/>
              </a:solidFill>
              <a:effectLst/>
              <a:latin typeface="pplxSans"/>
            </a:endParaRPr>
          </a:p>
          <a:p>
            <a:br>
              <a:rPr lang="el-GR" dirty="0"/>
            </a:br>
            <a:endParaRPr lang="el-GR" b="0" i="0" dirty="0">
              <a:solidFill>
                <a:srgbClr val="27251E"/>
              </a:solidFill>
              <a:effectLst/>
              <a:latin typeface="pplxSans"/>
            </a:endParaRPr>
          </a:p>
          <a:p>
            <a:pPr algn="l"/>
            <a:endParaRPr lang="el-GR" b="0" i="0" dirty="0">
              <a:solidFill>
                <a:srgbClr val="27251E"/>
              </a:solidFill>
              <a:effectLst/>
              <a:latin typeface="pplxSans"/>
            </a:endParaRPr>
          </a:p>
          <a:p>
            <a:pPr algn="l"/>
            <a:endParaRPr lang="el-GR" b="0" i="0" dirty="0">
              <a:solidFill>
                <a:srgbClr val="27251E"/>
              </a:solidFill>
              <a:effectLst/>
              <a:latin typeface="pplxSans"/>
            </a:endParaRPr>
          </a:p>
          <a:p>
            <a:pPr algn="l"/>
            <a:r>
              <a:rPr lang="el-GR" b="0" i="0" dirty="0">
                <a:solidFill>
                  <a:srgbClr val="27251E"/>
                </a:solidFill>
                <a:effectLst/>
                <a:latin typeface="pplxSans"/>
              </a:rPr>
              <a:t>το </a:t>
            </a:r>
            <a:r>
              <a:rPr lang="el-GR" b="1" i="0" dirty="0" err="1">
                <a:solidFill>
                  <a:srgbClr val="27251E"/>
                </a:solidFill>
                <a:effectLst/>
                <a:latin typeface="pplxSans"/>
              </a:rPr>
              <a:t>mm</a:t>
            </a:r>
            <a:r>
              <a:rPr lang="el-GR" b="1" i="0" dirty="0">
                <a:solidFill>
                  <a:srgbClr val="27251E"/>
                </a:solidFill>
                <a:effectLst/>
                <a:latin typeface="pplxSans"/>
              </a:rPr>
              <a:t> είναι η ορθή μονάδα μέτρησης βροχόπτωσης</a:t>
            </a:r>
            <a:r>
              <a:rPr lang="el-GR" b="0" i="0" dirty="0">
                <a:solidFill>
                  <a:srgbClr val="27251E"/>
                </a:solidFill>
                <a:effectLst/>
                <a:latin typeface="pplxSans"/>
              </a:rPr>
              <a:t> — και είναι ακριβώς αυτό που χρησιμοποιούν μετεωρολόγοι και υδρολόγοι παγκοσμίως.</a:t>
            </a:r>
          </a:p>
          <a:p>
            <a:pPr algn="l"/>
            <a:r>
              <a:rPr lang="el-GR" b="0" i="0" dirty="0">
                <a:solidFill>
                  <a:srgbClr val="27251E"/>
                </a:solidFill>
                <a:effectLst/>
                <a:latin typeface="pplxSans"/>
              </a:rPr>
              <a:t>Τα </a:t>
            </a:r>
            <a:r>
              <a:rPr lang="el-GR" b="0" i="0" dirty="0" err="1">
                <a:solidFill>
                  <a:srgbClr val="27251E"/>
                </a:solidFill>
                <a:effectLst/>
                <a:latin typeface="pplxSans"/>
              </a:rPr>
              <a:t>mm</a:t>
            </a:r>
            <a:r>
              <a:rPr lang="el-GR" b="0" i="0" dirty="0">
                <a:solidFill>
                  <a:srgbClr val="27251E"/>
                </a:solidFill>
                <a:effectLst/>
                <a:latin typeface="pplxSans"/>
              </a:rPr>
              <a:t> βροχόπτωσης μετρούν το </a:t>
            </a:r>
            <a:r>
              <a:rPr lang="el-GR" b="1" i="0" dirty="0">
                <a:solidFill>
                  <a:srgbClr val="27251E"/>
                </a:solidFill>
                <a:effectLst/>
                <a:latin typeface="pplxSans"/>
              </a:rPr>
              <a:t>ύψος </a:t>
            </a:r>
            <a:r>
              <a:rPr lang="el-GR" b="1" i="0" dirty="0" err="1">
                <a:solidFill>
                  <a:srgbClr val="27251E"/>
                </a:solidFill>
                <a:effectLst/>
                <a:latin typeface="pplxSans"/>
              </a:rPr>
              <a:t>υδατοστήλης</a:t>
            </a:r>
            <a:r>
              <a:rPr lang="el-GR" b="0" i="0" dirty="0">
                <a:solidFill>
                  <a:srgbClr val="27251E"/>
                </a:solidFill>
                <a:effectLst/>
                <a:latin typeface="pplxSans"/>
              </a:rPr>
              <a:t> που συσσωρεύεται σε οριζόντια επιφάνεια. Συγκεκριμένα:</a:t>
            </a:r>
          </a:p>
          <a:p>
            <a:pPr algn="l">
              <a:buFont typeface="Arial" panose="020B0604020202020204" pitchFamily="34" charset="0"/>
              <a:buChar char="•"/>
            </a:pPr>
            <a:r>
              <a:rPr lang="el-GR" b="1" i="0" dirty="0">
                <a:solidFill>
                  <a:srgbClr val="27251E"/>
                </a:solidFill>
                <a:effectLst/>
                <a:latin typeface="pplxSans"/>
              </a:rPr>
              <a:t>1 </a:t>
            </a:r>
            <a:r>
              <a:rPr lang="el-GR" b="1" i="0" dirty="0" err="1">
                <a:solidFill>
                  <a:srgbClr val="27251E"/>
                </a:solidFill>
                <a:effectLst/>
                <a:latin typeface="pplxSans"/>
              </a:rPr>
              <a:t>mm</a:t>
            </a:r>
            <a:r>
              <a:rPr lang="el-GR" b="1" i="0" dirty="0">
                <a:solidFill>
                  <a:srgbClr val="27251E"/>
                </a:solidFill>
                <a:effectLst/>
                <a:latin typeface="pplxSans"/>
              </a:rPr>
              <a:t> βροχόπτωσης = 1 λίτρο νερού ανά τετραγωνικό μέτρο εδάφους</a:t>
            </a:r>
            <a:endParaRPr lang="el-GR" b="0" i="0" dirty="0">
              <a:solidFill>
                <a:srgbClr val="27251E"/>
              </a:solidFill>
              <a:effectLst/>
              <a:latin typeface="pplxSans"/>
            </a:endParaRPr>
          </a:p>
          <a:p>
            <a:pPr algn="l"/>
            <a:r>
              <a:rPr lang="el-GR" b="0" i="0" dirty="0">
                <a:solidFill>
                  <a:srgbClr val="27251E"/>
                </a:solidFill>
                <a:effectLst/>
                <a:latin typeface="pplxSans"/>
              </a:rPr>
              <a:t>Άρα τα 754 </a:t>
            </a:r>
            <a:r>
              <a:rPr lang="el-GR" b="0" i="0" dirty="0" err="1">
                <a:solidFill>
                  <a:srgbClr val="27251E"/>
                </a:solidFill>
                <a:effectLst/>
                <a:latin typeface="pplxSans"/>
              </a:rPr>
              <a:t>mm</a:t>
            </a:r>
            <a:r>
              <a:rPr lang="el-GR" b="0" i="0" dirty="0">
                <a:solidFill>
                  <a:srgbClr val="27251E"/>
                </a:solidFill>
                <a:effectLst/>
                <a:latin typeface="pplxSans"/>
              </a:rPr>
              <a:t> που έπεσαν στη Ζαγορά σε 24 ώρες σημαίνουν </a:t>
            </a:r>
            <a:r>
              <a:rPr lang="el-GR" b="1" i="0" dirty="0">
                <a:solidFill>
                  <a:srgbClr val="27251E"/>
                </a:solidFill>
                <a:effectLst/>
                <a:latin typeface="pplxSans"/>
              </a:rPr>
              <a:t>754 λίτρα ανά m²</a:t>
            </a:r>
            <a:r>
              <a:rPr lang="el-GR" b="0" i="0" dirty="0">
                <a:solidFill>
                  <a:srgbClr val="27251E"/>
                </a:solidFill>
                <a:effectLst/>
                <a:latin typeface="pplxSans"/>
              </a:rPr>
              <a:t> — ή αλλιώς 7.540 τόνοι νερού ανά στρέμμα σε μια μέρα. Αυτό δίνει μια πολύ πιο εύγλωττη εικόνα του μεγέθους της καταστροφής.</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Άμεσες Επιπτώσεις στον Βόλο</a:t>
            </a:r>
            <a:r>
              <a:rPr lang="el-GR" b="0" i="0" dirty="0">
                <a:solidFill>
                  <a:srgbClr val="27251E"/>
                </a:solidFill>
                <a:effectLst/>
                <a:latin typeface="pplxSans"/>
              </a:rPr>
              <a:t>, θα καταγράψουμε δηλαδή με συγκεκριμένα δεδομένα τι συνέβη στις πρώτες ώρες και τις επόμενες εβδομάδες μετά τον </a:t>
            </a:r>
            <a:r>
              <a:rPr lang="el-GR" b="0" i="0" dirty="0" err="1">
                <a:solidFill>
                  <a:srgbClr val="27251E"/>
                </a:solidFill>
                <a:effectLst/>
                <a:latin typeface="pplxSans"/>
              </a:rPr>
              <a:t>Daniel</a:t>
            </a:r>
            <a:r>
              <a:rPr lang="el-GR" b="0" i="0" dirty="0">
                <a:solidFill>
                  <a:srgbClr val="27251E"/>
                </a:solidFill>
                <a:effectLst/>
                <a:latin typeface="pplxSans"/>
              </a:rPr>
              <a:t>.</a:t>
            </a:r>
          </a:p>
          <a:p>
            <a:pPr algn="l"/>
            <a:r>
              <a:rPr lang="el-GR" b="0" i="0" dirty="0">
                <a:solidFill>
                  <a:srgbClr val="27251E"/>
                </a:solidFill>
                <a:effectLst/>
                <a:latin typeface="pplxSans"/>
              </a:rPr>
              <a:t>Άμεσες Καταστροφές</a:t>
            </a:r>
          </a:p>
          <a:p>
            <a:pPr algn="l"/>
            <a:r>
              <a:rPr lang="el-GR" b="1" i="0" dirty="0">
                <a:solidFill>
                  <a:srgbClr val="27251E"/>
                </a:solidFill>
                <a:effectLst/>
                <a:latin typeface="pplxSans"/>
              </a:rPr>
              <a:t>90% της πόλης χωρίς ρεύμα και νερό</a:t>
            </a:r>
            <a:r>
              <a:rPr lang="el-GR" b="0" i="0" dirty="0">
                <a:solidFill>
                  <a:srgbClr val="27251E"/>
                </a:solidFill>
                <a:effectLst/>
                <a:latin typeface="pplxSans"/>
              </a:rPr>
              <a:t>: Η διακοπή ρεύματος ήταν από τις πρώτες συνέπειες — και είχε αλυσιδωτές επιπτώσεις: έπεσαν τα συστήματα άντλησης νερού, τα φανάρια, τα νοσοκομειακά μηχανήματα, οι αντλίες αποχέτευσης. Αυτό είναι χαρακτηριστικό παράδειγμα </a:t>
            </a:r>
            <a:r>
              <a:rPr lang="el-GR" b="1" i="0" dirty="0">
                <a:solidFill>
                  <a:srgbClr val="27251E"/>
                </a:solidFill>
                <a:effectLst/>
                <a:latin typeface="pplxSans"/>
              </a:rPr>
              <a:t>"</a:t>
            </a:r>
            <a:r>
              <a:rPr lang="el-GR" b="1" i="0" dirty="0" err="1">
                <a:solidFill>
                  <a:srgbClr val="27251E"/>
                </a:solidFill>
                <a:effectLst/>
                <a:latin typeface="pplxSans"/>
              </a:rPr>
              <a:t>cascading</a:t>
            </a:r>
            <a:r>
              <a:rPr lang="el-GR" b="1" i="0" dirty="0">
                <a:solidFill>
                  <a:srgbClr val="27251E"/>
                </a:solidFill>
                <a:effectLst/>
                <a:latin typeface="pplxSans"/>
              </a:rPr>
              <a:t> </a:t>
            </a:r>
            <a:r>
              <a:rPr lang="el-GR" b="1" i="0" dirty="0" err="1">
                <a:solidFill>
                  <a:srgbClr val="27251E"/>
                </a:solidFill>
                <a:effectLst/>
                <a:latin typeface="pplxSans"/>
              </a:rPr>
              <a:t>failure</a:t>
            </a:r>
            <a:r>
              <a:rPr lang="el-GR" b="1" i="0" dirty="0">
                <a:solidFill>
                  <a:srgbClr val="27251E"/>
                </a:solidFill>
                <a:effectLst/>
                <a:latin typeface="pplxSans"/>
              </a:rPr>
              <a:t>"</a:t>
            </a:r>
            <a:r>
              <a:rPr lang="el-GR" b="0" i="0" dirty="0">
                <a:solidFill>
                  <a:srgbClr val="27251E"/>
                </a:solidFill>
                <a:effectLst/>
                <a:latin typeface="pplxSans"/>
              </a:rPr>
              <a:t> — μια αστοχία (ρεύμα) προκαλεί αλυσιδωτές αστοχίες σε όλα τα εξαρτημένα συστήματα.</a:t>
            </a:r>
          </a:p>
          <a:p>
            <a:pPr algn="l"/>
            <a:r>
              <a:rPr lang="el-GR" b="1" i="0" dirty="0">
                <a:solidFill>
                  <a:srgbClr val="27251E"/>
                </a:solidFill>
                <a:effectLst/>
                <a:latin typeface="pplxSans"/>
              </a:rPr>
              <a:t>Κεντρικοί δρόμοι κάτω από 1,5m νερό</a:t>
            </a:r>
            <a:r>
              <a:rPr lang="el-GR" b="0" i="0" dirty="0">
                <a:solidFill>
                  <a:srgbClr val="27251E"/>
                </a:solidFill>
                <a:effectLst/>
                <a:latin typeface="pplxSans"/>
              </a:rPr>
              <a:t>: Η στάθμη 1,5 μέτρου σε κεντρικές αρτηρίες σημαίνει πλήρης αδυναμία κίνησης οχημάτων διάσωσης, ασθενοφόρων και πυροσβεστικών — ακριβώς τη στιγμή που χρειάζονταν περισσότερο. Οι κάτοικοι παγιδεύτηκαν στα σπίτια τους χωρίς δυνατότητα εκκένωσης.</a:t>
            </a:r>
          </a:p>
          <a:p>
            <a:pPr algn="l"/>
            <a:r>
              <a:rPr lang="el-GR" b="1" i="0" dirty="0">
                <a:solidFill>
                  <a:srgbClr val="27251E"/>
                </a:solidFill>
                <a:effectLst/>
                <a:latin typeface="pplxSans"/>
              </a:rPr>
              <a:t>Εκατοντάδες οχήματα καταστράφηκαν</a:t>
            </a:r>
            <a:r>
              <a:rPr lang="el-GR" b="0" i="0" dirty="0">
                <a:solidFill>
                  <a:srgbClr val="27251E"/>
                </a:solidFill>
                <a:effectLst/>
                <a:latin typeface="pplxSans"/>
              </a:rPr>
              <a:t>: Εικόνες με αυτοκίνητα στοιβαγμένα από τη ροή του νερού κυκλοφόρησαν παγκοσμίως — αντιπροσωπεύουν τεράστιες ιδιωτικές ζημιές που δεν καλύπτονται πλήρως από ασφαλίσεις.</a:t>
            </a:r>
          </a:p>
          <a:p>
            <a:pPr algn="l"/>
            <a:r>
              <a:rPr lang="el-GR" b="1" i="0" dirty="0">
                <a:solidFill>
                  <a:srgbClr val="27251E"/>
                </a:solidFill>
                <a:effectLst/>
                <a:latin typeface="pplxSans"/>
              </a:rPr>
              <a:t>Ισόγεια καταστήματα &amp; υπόγεια πλημμύρισαν</a:t>
            </a:r>
            <a:r>
              <a:rPr lang="el-GR" b="0" i="0" dirty="0">
                <a:solidFill>
                  <a:srgbClr val="27251E"/>
                </a:solidFill>
                <a:effectLst/>
                <a:latin typeface="pplxSans"/>
              </a:rPr>
              <a:t>: Ιδιαίτερα καταστροφικό για το εμπορικό κέντρο — χάθηκαν μήνες αποθεματικά, εξοπλισμός και υποδομές χάθηκαν μέσα σε ώρες. Πολλές επιχειρήσεις δεν </a:t>
            </a:r>
            <a:r>
              <a:rPr lang="el-GR" b="0" i="0" dirty="0" err="1">
                <a:solidFill>
                  <a:srgbClr val="27251E"/>
                </a:solidFill>
                <a:effectLst/>
                <a:latin typeface="pplxSans"/>
              </a:rPr>
              <a:t>ξαναάνοιξαν</a:t>
            </a:r>
            <a:r>
              <a:rPr lang="el-GR" b="0" i="0" dirty="0">
                <a:solidFill>
                  <a:srgbClr val="27251E"/>
                </a:solidFill>
                <a:effectLst/>
                <a:latin typeface="pplxSans"/>
              </a:rPr>
              <a:t>.</a:t>
            </a:r>
          </a:p>
          <a:p>
            <a:pPr algn="l"/>
            <a:r>
              <a:rPr lang="el-GR" b="1" i="0" dirty="0">
                <a:solidFill>
                  <a:srgbClr val="27251E"/>
                </a:solidFill>
                <a:effectLst/>
                <a:latin typeface="pplxSans"/>
              </a:rPr>
              <a:t>Λιμάνι </a:t>
            </a:r>
            <a:r>
              <a:rPr lang="el-GR" b="1" i="0" dirty="0" err="1">
                <a:solidFill>
                  <a:srgbClr val="27251E"/>
                </a:solidFill>
                <a:effectLst/>
                <a:latin typeface="pplxSans"/>
              </a:rPr>
              <a:t>αχρηστεύτηκε</a:t>
            </a:r>
            <a:r>
              <a:rPr lang="el-GR" b="1" i="0" dirty="0">
                <a:solidFill>
                  <a:srgbClr val="27251E"/>
                </a:solidFill>
                <a:effectLst/>
                <a:latin typeface="pplxSans"/>
              </a:rPr>
              <a:t> για ημέρες</a:t>
            </a:r>
            <a:r>
              <a:rPr lang="el-GR" b="0" i="0" dirty="0">
                <a:solidFill>
                  <a:srgbClr val="27251E"/>
                </a:solidFill>
                <a:effectLst/>
                <a:latin typeface="pplxSans"/>
              </a:rPr>
              <a:t>: Η διακοπή λειτουργίας του λιμανιού σήμαινε τη διακοπή των εξαγωγών της Θεσσαλίας σε κρίσιμη περίοδο (Σεπτέμβριος — εποχή εκθέσεων και γεωργικών εξαγωγών) και τις δρομολογημένες κρουαζιέρες.</a:t>
            </a:r>
          </a:p>
          <a:p>
            <a:pPr algn="l"/>
            <a:r>
              <a:rPr lang="el-GR" b="1" i="0" dirty="0">
                <a:solidFill>
                  <a:srgbClr val="27251E"/>
                </a:solidFill>
                <a:effectLst/>
                <a:latin typeface="pplxSans"/>
              </a:rPr>
              <a:t>Κατάρρευση γεφυρών και οδοστρωμάτων</a:t>
            </a:r>
            <a:r>
              <a:rPr lang="el-GR" b="0" i="0" dirty="0">
                <a:solidFill>
                  <a:srgbClr val="27251E"/>
                </a:solidFill>
                <a:effectLst/>
                <a:latin typeface="pplxSans"/>
              </a:rPr>
              <a:t>: Η καταστροφή οδικής υποδομής απομόνωσε χωριά του </a:t>
            </a:r>
            <a:r>
              <a:rPr lang="el-GR" b="0" i="0" dirty="0" err="1">
                <a:solidFill>
                  <a:srgbClr val="27251E"/>
                </a:solidFill>
                <a:effectLst/>
                <a:latin typeface="pplxSans"/>
              </a:rPr>
              <a:t>Πηλίου</a:t>
            </a:r>
            <a:r>
              <a:rPr lang="el-GR" b="0" i="0" dirty="0">
                <a:solidFill>
                  <a:srgbClr val="27251E"/>
                </a:solidFill>
                <a:effectLst/>
                <a:latin typeface="pplxSans"/>
              </a:rPr>
              <a:t> για ημέρες — άνθρωποι χωρίς τρόφιμα, φάρμακα και δυνατότητα εκκένωσης.</a:t>
            </a:r>
          </a:p>
          <a:p>
            <a:pPr algn="l"/>
            <a:r>
              <a:rPr lang="el-GR" b="1" i="0" dirty="0">
                <a:solidFill>
                  <a:srgbClr val="27251E"/>
                </a:solidFill>
                <a:effectLst/>
                <a:latin typeface="pplxSans"/>
              </a:rPr>
              <a:t>Νοσοκομείο επηρεάστηκε (συνέχισε λειτουργία)</a:t>
            </a:r>
            <a:r>
              <a:rPr lang="el-GR" b="0" i="0" dirty="0">
                <a:solidFill>
                  <a:srgbClr val="27251E"/>
                </a:solidFill>
                <a:effectLst/>
                <a:latin typeface="pplxSans"/>
              </a:rPr>
              <a:t>: Το γεγονός ότι το νοσοκομείο συνέχισε να λειτουργεί — έστω με δυσκολία — είναι ένα από τα λίγα θετικά στοιχεία της άμεσης απόκρισης. Αντανακλά κάποιο επίπεδο θεσμικής ετοιμότητας στον υγειονομικό τομέα.</a:t>
            </a:r>
          </a:p>
          <a:p>
            <a:pPr algn="l"/>
            <a:r>
              <a:rPr lang="el-GR" b="1" i="0" dirty="0">
                <a:solidFill>
                  <a:srgbClr val="27251E"/>
                </a:solidFill>
                <a:effectLst/>
                <a:latin typeface="pplxSans"/>
              </a:rPr>
              <a:t>&gt;120 αντλήσεις υδάτων από υπόγεια την πρώτη μέρα</a:t>
            </a:r>
            <a:r>
              <a:rPr lang="el-GR" b="0" i="0" dirty="0">
                <a:solidFill>
                  <a:srgbClr val="27251E"/>
                </a:solidFill>
                <a:effectLst/>
                <a:latin typeface="pplxSans"/>
              </a:rPr>
              <a:t>: Ο αριθμός αυτός δείχνει την έκταση του προβλήματος — Πυροσβεστική και εθελοντές εργάστηκαν ασταμάτητα για να αποκαταστήσουν τις πρώτες ζημιές.</a:t>
            </a:r>
          </a:p>
          <a:p>
            <a:pPr algn="l"/>
            <a:r>
              <a:rPr lang="el-GR" b="1" i="0" dirty="0">
                <a:solidFill>
                  <a:srgbClr val="27251E"/>
                </a:solidFill>
                <a:effectLst/>
                <a:latin typeface="pplxSans"/>
              </a:rPr>
              <a:t>Ποιες τώρα είναι οι Συνέπειες Μέσης Διάρκειας</a:t>
            </a:r>
          </a:p>
          <a:p>
            <a:pPr algn="l"/>
            <a:r>
              <a:rPr lang="el-GR" b="1" i="0" dirty="0">
                <a:solidFill>
                  <a:srgbClr val="27251E"/>
                </a:solidFill>
                <a:effectLst/>
                <a:latin typeface="pplxSans"/>
              </a:rPr>
              <a:t>Χωρίς πόσιμο νερό για &gt;2 εβδομάδες</a:t>
            </a:r>
            <a:r>
              <a:rPr lang="el-GR" b="0" i="0" dirty="0">
                <a:solidFill>
                  <a:srgbClr val="27251E"/>
                </a:solidFill>
                <a:effectLst/>
                <a:latin typeface="pplxSans"/>
              </a:rPr>
              <a:t>: Αυτό είναι η πιο σοβαρή συνέπεια μέσης διάρκειας. Για πόλη 130.000 κατοίκων, δύο εβδομάδες χωρίς νερό σημαίνουν κίνδυνο δημόσιας υγείας (αφυδάτωση, υγιεινή, μολύνσεις), εξάρτηση από δεξαμενές και εμφιαλωμένο νερό, και τεράστιο κόστος εφοδιαστικής αλυσίδας. Αντανακλά την πλήρη αδυναμία εφεδρικών συστημάτων (</a:t>
            </a:r>
            <a:r>
              <a:rPr lang="el-GR" b="1" i="0" dirty="0">
                <a:solidFill>
                  <a:srgbClr val="27251E"/>
                </a:solidFill>
                <a:effectLst/>
                <a:latin typeface="pplxSans"/>
              </a:rPr>
              <a:t>"</a:t>
            </a:r>
            <a:r>
              <a:rPr lang="el-GR" b="1" i="0" dirty="0" err="1">
                <a:solidFill>
                  <a:srgbClr val="27251E"/>
                </a:solidFill>
                <a:effectLst/>
                <a:latin typeface="pplxSans"/>
              </a:rPr>
              <a:t>redundancy</a:t>
            </a:r>
            <a:r>
              <a:rPr lang="el-GR" b="1" i="0" dirty="0">
                <a:solidFill>
                  <a:srgbClr val="27251E"/>
                </a:solidFill>
                <a:effectLst/>
                <a:latin typeface="pplxSans"/>
              </a:rPr>
              <a:t> </a:t>
            </a:r>
            <a:r>
              <a:rPr lang="el-GR" b="1" i="0" dirty="0" err="1">
                <a:solidFill>
                  <a:srgbClr val="27251E"/>
                </a:solidFill>
                <a:effectLst/>
                <a:latin typeface="pplxSans"/>
              </a:rPr>
              <a:t>failure</a:t>
            </a:r>
            <a:r>
              <a:rPr lang="el-GR" b="1" i="0" dirty="0">
                <a:solidFill>
                  <a:srgbClr val="27251E"/>
                </a:solidFill>
                <a:effectLst/>
                <a:latin typeface="pplxSans"/>
              </a:rPr>
              <a:t>"</a:t>
            </a:r>
            <a:r>
              <a:rPr lang="el-GR" b="0" i="0" dirty="0">
                <a:solidFill>
                  <a:srgbClr val="27251E"/>
                </a:solidFill>
                <a:effectLst/>
                <a:latin typeface="pplxSans"/>
              </a:rPr>
              <a:t>).</a:t>
            </a:r>
          </a:p>
          <a:p>
            <a:pPr algn="l"/>
            <a:r>
              <a:rPr lang="el-GR" b="1" i="0" dirty="0">
                <a:solidFill>
                  <a:srgbClr val="27251E"/>
                </a:solidFill>
                <a:effectLst/>
                <a:latin typeface="pplxSans"/>
              </a:rPr>
              <a:t>Δεύτερη πλημμύρα (</a:t>
            </a:r>
            <a:r>
              <a:rPr lang="el-GR" b="1" i="0" dirty="0" err="1">
                <a:solidFill>
                  <a:srgbClr val="27251E"/>
                </a:solidFill>
                <a:effectLst/>
                <a:latin typeface="pplxSans"/>
              </a:rPr>
              <a:t>Elias</a:t>
            </a:r>
            <a:r>
              <a:rPr lang="el-GR" b="1" i="0" dirty="0">
                <a:solidFill>
                  <a:srgbClr val="27251E"/>
                </a:solidFill>
                <a:effectLst/>
                <a:latin typeface="pplxSans"/>
              </a:rPr>
              <a:t>) 27 Σεπτεμβρίου 2023</a:t>
            </a:r>
            <a:r>
              <a:rPr lang="el-GR" b="0" i="0" dirty="0">
                <a:solidFill>
                  <a:srgbClr val="27251E"/>
                </a:solidFill>
                <a:effectLst/>
                <a:latin typeface="pplxSans"/>
              </a:rPr>
              <a:t>: Μόλις 19 ημέρες μετά τον </a:t>
            </a:r>
            <a:r>
              <a:rPr lang="el-GR" b="0" i="0" dirty="0" err="1">
                <a:solidFill>
                  <a:srgbClr val="27251E"/>
                </a:solidFill>
                <a:effectLst/>
                <a:latin typeface="pplxSans"/>
              </a:rPr>
              <a:t>Daniel</a:t>
            </a:r>
            <a:r>
              <a:rPr lang="el-GR" b="0" i="0" dirty="0">
                <a:solidFill>
                  <a:srgbClr val="27251E"/>
                </a:solidFill>
                <a:effectLst/>
                <a:latin typeface="pplxSans"/>
              </a:rPr>
              <a:t>, μια δεύτερη κακοκαιρία (</a:t>
            </a:r>
            <a:r>
              <a:rPr lang="el-GR" b="0" i="0" dirty="0" err="1">
                <a:solidFill>
                  <a:srgbClr val="27251E"/>
                </a:solidFill>
                <a:effectLst/>
                <a:latin typeface="pplxSans"/>
              </a:rPr>
              <a:t>Elias</a:t>
            </a:r>
            <a:r>
              <a:rPr lang="el-GR" b="0" i="0" dirty="0">
                <a:solidFill>
                  <a:srgbClr val="27251E"/>
                </a:solidFill>
                <a:effectLst/>
                <a:latin typeface="pplxSans"/>
              </a:rPr>
              <a:t>) βρήκε τον Βόλο ακόμα σε κατάσταση έκτακτης ανάγκης — υποδομές αποκατεστημένες μερικώς, κάτοικοι εξαντλημένοι, αντλίες και μηχανήματα ακόμα ανεπαρκή. Αυτό αποδεικνύει απόλυτα την αδυναμία </a:t>
            </a:r>
            <a:r>
              <a:rPr lang="el-GR" b="1" i="0" dirty="0">
                <a:solidFill>
                  <a:srgbClr val="27251E"/>
                </a:solidFill>
                <a:effectLst/>
                <a:latin typeface="pplxSans"/>
              </a:rPr>
              <a:t>ταχείας ανάκαμψης (</a:t>
            </a:r>
            <a:r>
              <a:rPr lang="el-GR" b="1" i="0" dirty="0" err="1">
                <a:solidFill>
                  <a:srgbClr val="27251E"/>
                </a:solidFill>
                <a:effectLst/>
                <a:latin typeface="pplxSans"/>
              </a:rPr>
              <a:t>rapidity</a:t>
            </a:r>
            <a:r>
              <a:rPr lang="el-GR" b="1" i="0" dirty="0">
                <a:solidFill>
                  <a:srgbClr val="27251E"/>
                </a:solidFill>
                <a:effectLst/>
                <a:latin typeface="pplxSans"/>
              </a:rPr>
              <a:t>)</a:t>
            </a:r>
            <a:r>
              <a:rPr lang="el-GR" b="0" i="0" dirty="0">
                <a:solidFill>
                  <a:srgbClr val="27251E"/>
                </a:solidFill>
                <a:effectLst/>
                <a:latin typeface="pplxSans"/>
              </a:rPr>
              <a:t> — ένα από τα τέσσερα R της ανθεκτικότητας.</a:t>
            </a:r>
          </a:p>
          <a:p>
            <a:pPr algn="l"/>
            <a:r>
              <a:rPr lang="el-GR" b="1" i="0" dirty="0">
                <a:solidFill>
                  <a:srgbClr val="27251E"/>
                </a:solidFill>
                <a:effectLst/>
                <a:latin typeface="pplxSans"/>
              </a:rPr>
              <a:t>€2,5 δισ. συνολικές ζημιές Θεσσαλίας</a:t>
            </a:r>
            <a:r>
              <a:rPr lang="el-GR" b="0" i="0" dirty="0">
                <a:solidFill>
                  <a:srgbClr val="27251E"/>
                </a:solidFill>
                <a:effectLst/>
                <a:latin typeface="pplxSans"/>
              </a:rPr>
              <a:t>: Αυτό το νούμερο καθιστά τον </a:t>
            </a:r>
            <a:r>
              <a:rPr lang="el-GR" b="0" i="0" dirty="0" err="1">
                <a:solidFill>
                  <a:srgbClr val="27251E"/>
                </a:solidFill>
                <a:effectLst/>
                <a:latin typeface="pplxSans"/>
              </a:rPr>
              <a:t>Daniel</a:t>
            </a:r>
            <a:r>
              <a:rPr lang="el-GR" b="0" i="0" dirty="0">
                <a:solidFill>
                  <a:srgbClr val="27251E"/>
                </a:solidFill>
                <a:effectLst/>
                <a:latin typeface="pplxSans"/>
              </a:rPr>
              <a:t> τη </a:t>
            </a:r>
            <a:r>
              <a:rPr lang="el-GR" b="1" i="0" dirty="0">
                <a:solidFill>
                  <a:srgbClr val="27251E"/>
                </a:solidFill>
                <a:effectLst/>
                <a:latin typeface="pplxSans"/>
              </a:rPr>
              <a:t>μεγαλύτερη φυσική καταστροφή στη σύγχρονη ιστορία της Ελλάδας</a:t>
            </a:r>
            <a:r>
              <a:rPr lang="el-GR" b="0" i="0" dirty="0">
                <a:solidFill>
                  <a:srgbClr val="27251E"/>
                </a:solidFill>
                <a:effectLst/>
                <a:latin typeface="pplxSans"/>
              </a:rPr>
              <a:t> — ξεπερνώντας ακόμα και τις ζημιές του σεισμού της Αθήνας (1999). Ταυτόχρονα δικαιολογεί την άμεση ενεργοποίηση του Ταμείου Αλληλεγγύης ΕΕ (€2,25 δισ.).</a:t>
            </a:r>
          </a:p>
          <a:p>
            <a:pPr algn="l"/>
            <a:r>
              <a:rPr lang="el-GR" b="1" i="0" dirty="0">
                <a:solidFill>
                  <a:srgbClr val="27251E"/>
                </a:solidFill>
                <a:effectLst/>
                <a:latin typeface="pplxSans"/>
              </a:rPr>
              <a:t>€9,5 εκ. για αποκατάσταση λιμανιού</a:t>
            </a:r>
            <a:r>
              <a:rPr lang="el-GR" b="0" i="0" dirty="0">
                <a:solidFill>
                  <a:srgbClr val="27251E"/>
                </a:solidFill>
                <a:effectLst/>
                <a:latin typeface="pplxSans"/>
              </a:rPr>
              <a:t>: Η έκταση της ζημιάς στο λιμάνι — εμπορικός κόμβος ολόκληρης της Θεσσαλίας — αντανακλά τόσο τη φυσική καταστροφή όσο και την οικονομική σημασία της γρήγορης αποκατάστασης.</a:t>
            </a:r>
          </a:p>
          <a:p>
            <a:pPr algn="l"/>
            <a:r>
              <a:rPr lang="el-GR" b="1" i="0" dirty="0">
                <a:solidFill>
                  <a:srgbClr val="27251E"/>
                </a:solidFill>
                <a:effectLst/>
                <a:latin typeface="pplxSans"/>
              </a:rPr>
              <a:t>Σιδηρόδρομος Βόλος-Λάρισα εκτός λειτουργίας</a:t>
            </a:r>
            <a:r>
              <a:rPr lang="el-GR" b="0" i="0" dirty="0">
                <a:solidFill>
                  <a:srgbClr val="27251E"/>
                </a:solidFill>
                <a:effectLst/>
                <a:latin typeface="pplxSans"/>
              </a:rPr>
              <a:t>: Η σιδηροδρομική σύνδεση — κρίσιμη για τη μεταφορά αγροτικών προϊόντων — χρειάστηκε εκτεταμένες εργασίες αποκατάστασης, επιδεινώνοντας τις οικονομικές απώλειες της αγροτικής παραγωγής.</a:t>
            </a:r>
          </a:p>
          <a:p>
            <a:pPr algn="l"/>
            <a:r>
              <a:rPr lang="el-GR" b="1" i="0" dirty="0">
                <a:solidFill>
                  <a:srgbClr val="27251E"/>
                </a:solidFill>
                <a:effectLst/>
                <a:latin typeface="pplxSans"/>
              </a:rPr>
              <a:t>Εκατ. ευρώ σε ζημιές αγροτικής παραγωγής</a:t>
            </a:r>
            <a:r>
              <a:rPr lang="el-GR" b="0" i="0" dirty="0">
                <a:solidFill>
                  <a:srgbClr val="27251E"/>
                </a:solidFill>
                <a:effectLst/>
                <a:latin typeface="pplxSans"/>
              </a:rPr>
              <a:t>: Η καταστροφή καλλιεργειών που αναλύσαμε στη Διαφάνεια 6 — βαμβάκι, σιτηρά, ελαιόλαδο — αντιπροσωπεύει ζημιές που δεν αποκαθίστανται σε μία σεζόν. Πολλοί αγρότες έχασαν την παραγωγή 1-2 ετών και σε ορισμένες περιπτώσεις τις μόνιμες υποδομές άρδευσης.</a:t>
            </a:r>
          </a:p>
          <a:p>
            <a:pPr algn="l"/>
            <a:r>
              <a:rPr lang="el-GR" b="1" i="0" dirty="0">
                <a:solidFill>
                  <a:srgbClr val="27251E"/>
                </a:solidFill>
                <a:effectLst/>
                <a:latin typeface="pplxSans"/>
              </a:rPr>
              <a:t>Ψυχολογικές επιπτώσεις κατοίκων</a:t>
            </a:r>
            <a:r>
              <a:rPr lang="el-GR" b="0" i="0" dirty="0">
                <a:solidFill>
                  <a:srgbClr val="27251E"/>
                </a:solidFill>
                <a:effectLst/>
                <a:latin typeface="pplxSans"/>
              </a:rPr>
              <a:t>: Αυτή είναι μια συνέπεια που συχνά υποτιμάται στις οικονομικές εκτιμήσεις ζημιών. Μελέτες μετά από φυσικές καταστροφές δείχνουν υψηλά ποσοστά PTSD</a:t>
            </a:r>
            <a:r>
              <a:rPr lang="en-US" b="0" i="0" dirty="0">
                <a:solidFill>
                  <a:srgbClr val="27251E"/>
                </a:solidFill>
                <a:effectLst/>
                <a:latin typeface="pplxSans"/>
              </a:rPr>
              <a:t> (</a:t>
            </a:r>
            <a:r>
              <a:rPr lang="en-US" dirty="0"/>
              <a:t>Post-traumatic stress disorder </a:t>
            </a:r>
            <a:r>
              <a:rPr lang="el-GR" dirty="0"/>
              <a:t>Διαταραχή </a:t>
            </a:r>
            <a:r>
              <a:rPr lang="el-GR" dirty="0" err="1"/>
              <a:t>Μετατραυματικού</a:t>
            </a:r>
            <a:r>
              <a:rPr lang="el-GR" dirty="0"/>
              <a:t> Στρες</a:t>
            </a:r>
            <a:r>
              <a:rPr lang="en-US" dirty="0"/>
              <a:t>)</a:t>
            </a:r>
            <a:r>
              <a:rPr lang="el-GR" b="0" i="0" dirty="0">
                <a:solidFill>
                  <a:srgbClr val="27251E"/>
                </a:solidFill>
                <a:effectLst/>
                <a:latin typeface="pplxSans"/>
              </a:rPr>
              <a:t>, κατάθλιψης και άγχους στους πληγέντες πληθυσμούς — ιδίως σε όσους έχασαν περιουσία ή αντιμετώπισαν άμεσο κίνδυνο ζωής. Η ψυχολογική ανθεκτικότητα της κοινωνίας είναι αναπόσπαστο κομμάτι της συνολικής ανάκαμψης.</a:t>
            </a:r>
          </a:p>
          <a:p>
            <a:pPr algn="l"/>
            <a:r>
              <a:rPr lang="el-GR" b="1" i="0" dirty="0">
                <a:solidFill>
                  <a:srgbClr val="27251E"/>
                </a:solidFill>
                <a:effectLst/>
                <a:latin typeface="pplxSans"/>
              </a:rPr>
              <a:t>Τουριστική σεζόν </a:t>
            </a:r>
            <a:r>
              <a:rPr lang="el-GR" b="1" i="0" dirty="0" err="1">
                <a:solidFill>
                  <a:srgbClr val="27251E"/>
                </a:solidFill>
                <a:effectLst/>
                <a:latin typeface="pplxSans"/>
              </a:rPr>
              <a:t>Πηλίου</a:t>
            </a:r>
            <a:r>
              <a:rPr lang="el-GR" b="1" i="0" dirty="0">
                <a:solidFill>
                  <a:srgbClr val="27251E"/>
                </a:solidFill>
                <a:effectLst/>
                <a:latin typeface="pplxSans"/>
              </a:rPr>
              <a:t> χαμένη</a:t>
            </a:r>
            <a:r>
              <a:rPr lang="el-GR" b="0" i="0" dirty="0">
                <a:solidFill>
                  <a:srgbClr val="27251E"/>
                </a:solidFill>
                <a:effectLst/>
                <a:latin typeface="pplxSans"/>
              </a:rPr>
              <a:t>: Ο Σεπτέμβριος και Οκτώβριος είναι από τους καλύτερους μήνες για τον τουρισμό στο Πήλιο — και χάθηκαν εντελώς. Η επόμενη σεζόν (2024) επλήγη επίσης από την αρνητική φήμη — ένα παράδειγμα </a:t>
            </a:r>
            <a:r>
              <a:rPr lang="el-GR" b="1" i="0" dirty="0">
                <a:solidFill>
                  <a:srgbClr val="27251E"/>
                </a:solidFill>
                <a:effectLst/>
                <a:latin typeface="pplxSans"/>
              </a:rPr>
              <a:t>"</a:t>
            </a:r>
            <a:r>
              <a:rPr lang="el-GR" b="1" i="0" dirty="0" err="1">
                <a:solidFill>
                  <a:srgbClr val="27251E"/>
                </a:solidFill>
                <a:effectLst/>
                <a:latin typeface="pplxSans"/>
              </a:rPr>
              <a:t>reputation</a:t>
            </a:r>
            <a:r>
              <a:rPr lang="el-GR" b="1" i="0" dirty="0">
                <a:solidFill>
                  <a:srgbClr val="27251E"/>
                </a:solidFill>
                <a:effectLst/>
                <a:latin typeface="pplxSans"/>
              </a:rPr>
              <a:t> </a:t>
            </a:r>
            <a:r>
              <a:rPr lang="el-GR" b="1" i="0" dirty="0" err="1">
                <a:solidFill>
                  <a:srgbClr val="27251E"/>
                </a:solidFill>
                <a:effectLst/>
                <a:latin typeface="pplxSans"/>
              </a:rPr>
              <a:t>damage</a:t>
            </a:r>
            <a:r>
              <a:rPr lang="el-GR" b="1" i="0" dirty="0">
                <a:solidFill>
                  <a:srgbClr val="27251E"/>
                </a:solidFill>
                <a:effectLst/>
                <a:latin typeface="pplxSans"/>
              </a:rPr>
              <a:t>"</a:t>
            </a:r>
            <a:r>
              <a:rPr lang="el-GR" b="0" i="0" dirty="0">
                <a:solidFill>
                  <a:srgbClr val="27251E"/>
                </a:solidFill>
                <a:effectLst/>
                <a:latin typeface="pplxSans"/>
              </a:rPr>
              <a:t> .</a:t>
            </a:r>
          </a:p>
          <a:p>
            <a:pPr algn="l"/>
            <a:r>
              <a:rPr lang="el-GR" b="1" i="0" dirty="0">
                <a:solidFill>
                  <a:srgbClr val="27251E"/>
                </a:solidFill>
                <a:effectLst/>
                <a:latin typeface="pplxSans"/>
              </a:rPr>
              <a:t>Η Συνολική Εικόνα</a:t>
            </a:r>
          </a:p>
          <a:p>
            <a:pPr algn="l"/>
            <a:r>
              <a:rPr lang="el-GR" b="0" i="0" dirty="0">
                <a:solidFill>
                  <a:srgbClr val="27251E"/>
                </a:solidFill>
                <a:effectLst/>
                <a:latin typeface="pplxSans"/>
              </a:rPr>
              <a:t>Οι δύο στήλες της διαφάνειας αναδεικνύουν μια κρίσιμη θεωρητική διάκριση: οι </a:t>
            </a:r>
            <a:r>
              <a:rPr lang="el-GR" b="1" i="0" dirty="0">
                <a:solidFill>
                  <a:srgbClr val="27251E"/>
                </a:solidFill>
                <a:effectLst/>
                <a:latin typeface="pplxSans"/>
              </a:rPr>
              <a:t>άμεσες καταστροφές</a:t>
            </a:r>
            <a:r>
              <a:rPr lang="el-GR" b="0" i="0" dirty="0">
                <a:solidFill>
                  <a:srgbClr val="27251E"/>
                </a:solidFill>
                <a:effectLst/>
                <a:latin typeface="pplxSans"/>
              </a:rPr>
              <a:t> αντανακλούν την </a:t>
            </a:r>
            <a:r>
              <a:rPr lang="el-GR" b="1" i="0" dirty="0">
                <a:solidFill>
                  <a:srgbClr val="27251E"/>
                </a:solidFill>
                <a:effectLst/>
                <a:latin typeface="pplxSans"/>
              </a:rPr>
              <a:t>έκθεση</a:t>
            </a:r>
            <a:r>
              <a:rPr lang="el-GR" b="0" i="0" dirty="0">
                <a:solidFill>
                  <a:srgbClr val="27251E"/>
                </a:solidFill>
                <a:effectLst/>
                <a:latin typeface="pplxSans"/>
              </a:rPr>
              <a:t> (</a:t>
            </a:r>
            <a:r>
              <a:rPr lang="el-GR" b="0" i="0" dirty="0" err="1">
                <a:solidFill>
                  <a:srgbClr val="27251E"/>
                </a:solidFill>
                <a:effectLst/>
                <a:latin typeface="pplxSans"/>
              </a:rPr>
              <a:t>exposure</a:t>
            </a:r>
            <a:r>
              <a:rPr lang="el-GR" b="0" i="0" dirty="0">
                <a:solidFill>
                  <a:srgbClr val="27251E"/>
                </a:solidFill>
                <a:effectLst/>
                <a:latin typeface="pplxSans"/>
              </a:rPr>
              <a:t>) — πόσο σοβαρό ήταν το φαινόμενο. Οι </a:t>
            </a:r>
            <a:r>
              <a:rPr lang="el-GR" b="1" i="0" dirty="0">
                <a:solidFill>
                  <a:srgbClr val="27251E"/>
                </a:solidFill>
                <a:effectLst/>
                <a:latin typeface="pplxSans"/>
              </a:rPr>
              <a:t>συνέπειες μέσης διάρκειας</a:t>
            </a:r>
            <a:r>
              <a:rPr lang="el-GR" b="0" i="0" dirty="0">
                <a:solidFill>
                  <a:srgbClr val="27251E"/>
                </a:solidFill>
                <a:effectLst/>
                <a:latin typeface="pplxSans"/>
              </a:rPr>
              <a:t> αντανακλούν την </a:t>
            </a:r>
            <a:r>
              <a:rPr lang="el-GR" b="1" i="0" dirty="0">
                <a:solidFill>
                  <a:srgbClr val="27251E"/>
                </a:solidFill>
                <a:effectLst/>
                <a:latin typeface="pplxSans"/>
              </a:rPr>
              <a:t>ευπάθεια</a:t>
            </a:r>
            <a:r>
              <a:rPr lang="el-GR" b="0" i="0" dirty="0">
                <a:solidFill>
                  <a:srgbClr val="27251E"/>
                </a:solidFill>
                <a:effectLst/>
                <a:latin typeface="pplxSans"/>
              </a:rPr>
              <a:t> (</a:t>
            </a:r>
            <a:r>
              <a:rPr lang="el-GR" b="0" i="0" dirty="0" err="1">
                <a:solidFill>
                  <a:srgbClr val="27251E"/>
                </a:solidFill>
                <a:effectLst/>
                <a:latin typeface="pplxSans"/>
              </a:rPr>
              <a:t>vulnerability</a:t>
            </a:r>
            <a:r>
              <a:rPr lang="el-GR" b="0" i="0" dirty="0">
                <a:solidFill>
                  <a:srgbClr val="27251E"/>
                </a:solidFill>
                <a:effectLst/>
                <a:latin typeface="pplxSans"/>
              </a:rPr>
              <a:t>) και την </a:t>
            </a:r>
            <a:r>
              <a:rPr lang="el-GR" b="1" i="0" dirty="0">
                <a:solidFill>
                  <a:srgbClr val="27251E"/>
                </a:solidFill>
                <a:effectLst/>
                <a:latin typeface="pplxSans"/>
              </a:rPr>
              <a:t>ικανότητα ανάκαμψης</a:t>
            </a:r>
            <a:r>
              <a:rPr lang="el-GR" b="0" i="0" dirty="0">
                <a:solidFill>
                  <a:srgbClr val="27251E"/>
                </a:solidFill>
                <a:effectLst/>
                <a:latin typeface="pplxSans"/>
              </a:rPr>
              <a:t> (</a:t>
            </a:r>
            <a:r>
              <a:rPr lang="el-GR" b="0" i="0" dirty="0" err="1">
                <a:solidFill>
                  <a:srgbClr val="27251E"/>
                </a:solidFill>
                <a:effectLst/>
                <a:latin typeface="pplxSans"/>
              </a:rPr>
              <a:t>coping</a:t>
            </a:r>
            <a:r>
              <a:rPr lang="el-GR" b="0" i="0" dirty="0">
                <a:solidFill>
                  <a:srgbClr val="27251E"/>
                </a:solidFill>
                <a:effectLst/>
                <a:latin typeface="pplxSans"/>
              </a:rPr>
              <a:t> capacity) — πόσο έτοιμη ήταν η πόλη. Το γεγονός ότι δύο εβδομάδες μετά δεν υπήρχε ακόμα νερό, και τρεις εβδομάδες μετά η δεύτερη πλημμύρα βρήκε την πόλη ανυπεράσπιστη, δείχνει ότι η ευπάθεια και η έλλειψη ικανότητας ανάκαμψης ήταν εξίσου σοβαρές με την ίδια την καταστροφή.</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Αποτυχίες Συστημάτων: Τι "Έσπασε" στον Βόλο;</a:t>
            </a:r>
            <a:r>
              <a:rPr lang="el-GR" b="0" i="0" dirty="0">
                <a:solidFill>
                  <a:srgbClr val="27251E"/>
                </a:solidFill>
                <a:effectLst/>
                <a:latin typeface="pplxSans"/>
              </a:rPr>
              <a:t>, που πηγαίνει ένα βήμα βαθύτερα από τις επιπτώσεις και αναλύει τα </a:t>
            </a:r>
            <a:r>
              <a:rPr lang="el-GR" b="1" i="0" dirty="0">
                <a:solidFill>
                  <a:srgbClr val="27251E"/>
                </a:solidFill>
                <a:effectLst/>
                <a:latin typeface="pplxSans"/>
              </a:rPr>
              <a:t>αίτια</a:t>
            </a:r>
            <a:r>
              <a:rPr lang="el-GR" b="0" i="0" dirty="0">
                <a:solidFill>
                  <a:srgbClr val="27251E"/>
                </a:solidFill>
                <a:effectLst/>
                <a:latin typeface="pplxSans"/>
              </a:rPr>
              <a:t> — γιατί η πόλη δεν άντεξε.</a:t>
            </a:r>
          </a:p>
          <a:p>
            <a:pPr algn="l"/>
            <a:r>
              <a:rPr lang="el-GR" b="1" i="0" dirty="0">
                <a:solidFill>
                  <a:srgbClr val="27251E"/>
                </a:solidFill>
                <a:effectLst/>
                <a:latin typeface="pplxSans"/>
              </a:rPr>
              <a:t>Υποδομές Ύδρευσης &amp; Αποχέτευσης</a:t>
            </a:r>
          </a:p>
          <a:p>
            <a:pPr algn="l"/>
            <a:r>
              <a:rPr lang="el-GR" b="1" i="0" dirty="0">
                <a:solidFill>
                  <a:srgbClr val="27251E"/>
                </a:solidFill>
                <a:effectLst/>
                <a:latin typeface="pplxSans"/>
              </a:rPr>
              <a:t>Παλαιά δίκτυα αδυνατούσαν να διαχειριστούν τον όγκο</a:t>
            </a:r>
            <a:r>
              <a:rPr lang="el-GR" b="0" i="0" dirty="0">
                <a:solidFill>
                  <a:srgbClr val="27251E"/>
                </a:solidFill>
                <a:effectLst/>
                <a:latin typeface="pplxSans"/>
              </a:rPr>
              <a:t> — αποτέλεσμα: 90% της πόλης χωρίς νερό για &gt;2 εβδομάδες. Αυτή είναι η άμεση συνέχεια αυτού που αναλύσαμε στη Διαφάνεια 8: το αποχετευτικό δίκτυο σχεδιάστηκε για κλιματικές συνθήκες δεκαετιών πριν. Όμως εδώ το πρόβλημα γίνεται πιο συγκεκριμένο: δεν είναι μόνο η χωρητικότητα — είναι και η </a:t>
            </a:r>
            <a:r>
              <a:rPr lang="el-GR" b="1" i="0" dirty="0">
                <a:solidFill>
                  <a:srgbClr val="27251E"/>
                </a:solidFill>
                <a:effectLst/>
                <a:latin typeface="pplxSans"/>
              </a:rPr>
              <a:t>αλληλεξάρτηση</a:t>
            </a:r>
            <a:r>
              <a:rPr lang="el-GR" b="0" i="0" dirty="0">
                <a:solidFill>
                  <a:srgbClr val="27251E"/>
                </a:solidFill>
                <a:effectLst/>
                <a:latin typeface="pplxSans"/>
              </a:rPr>
              <a:t> μεταξύ ρεύματος και αντλιοστασίων. Όταν έπεσε το ρεύμα, σταμάτησαν και οι αντλίες νερού. Απουσία εφεδρικών γεννητριών στα κρίσιμα αντλιοστάσια = πλήρης κατάρρευση ύδρευσης. Αυτό ονομάζεται </a:t>
            </a:r>
            <a:r>
              <a:rPr lang="el-GR" b="1" i="0" dirty="0">
                <a:solidFill>
                  <a:srgbClr val="27251E"/>
                </a:solidFill>
                <a:effectLst/>
                <a:latin typeface="pplxSans"/>
              </a:rPr>
              <a:t>"</a:t>
            </a:r>
            <a:r>
              <a:rPr lang="el-GR" b="1" i="0" dirty="0" err="1">
                <a:solidFill>
                  <a:srgbClr val="27251E"/>
                </a:solidFill>
                <a:effectLst/>
                <a:latin typeface="pplxSans"/>
              </a:rPr>
              <a:t>single</a:t>
            </a:r>
            <a:r>
              <a:rPr lang="el-GR" b="1" i="0" dirty="0">
                <a:solidFill>
                  <a:srgbClr val="27251E"/>
                </a:solidFill>
                <a:effectLst/>
                <a:latin typeface="pplxSans"/>
              </a:rPr>
              <a:t> </a:t>
            </a:r>
            <a:r>
              <a:rPr lang="el-GR" b="1" i="0" dirty="0" err="1">
                <a:solidFill>
                  <a:srgbClr val="27251E"/>
                </a:solidFill>
                <a:effectLst/>
                <a:latin typeface="pplxSans"/>
              </a:rPr>
              <a:t>point</a:t>
            </a:r>
            <a:r>
              <a:rPr lang="el-GR" b="1" i="0" dirty="0">
                <a:solidFill>
                  <a:srgbClr val="27251E"/>
                </a:solidFill>
                <a:effectLst/>
                <a:latin typeface="pplxSans"/>
              </a:rPr>
              <a:t> of </a:t>
            </a:r>
            <a:r>
              <a:rPr lang="el-GR" b="1" i="0" dirty="0" err="1">
                <a:solidFill>
                  <a:srgbClr val="27251E"/>
                </a:solidFill>
                <a:effectLst/>
                <a:latin typeface="pplxSans"/>
              </a:rPr>
              <a:t>failure</a:t>
            </a:r>
            <a:r>
              <a:rPr lang="el-GR" b="1" i="0" dirty="0">
                <a:solidFill>
                  <a:srgbClr val="27251E"/>
                </a:solidFill>
                <a:effectLst/>
                <a:latin typeface="pplxSans"/>
              </a:rPr>
              <a:t>"</a:t>
            </a:r>
            <a:r>
              <a:rPr lang="el-GR" b="0" i="0" dirty="0">
                <a:solidFill>
                  <a:srgbClr val="27251E"/>
                </a:solidFill>
                <a:effectLst/>
                <a:latin typeface="pplxSans"/>
              </a:rPr>
              <a:t> — ένα κρίσιμο σημείο του συστήματος χωρίς εναλλακτικό, που όταν αποτύχει παρασύρει τα πάντα.</a:t>
            </a:r>
          </a:p>
          <a:p>
            <a:pPr algn="l"/>
            <a:r>
              <a:rPr lang="el-GR" b="1" i="0" dirty="0">
                <a:solidFill>
                  <a:srgbClr val="27251E"/>
                </a:solidFill>
                <a:effectLst/>
                <a:latin typeface="pplxSans"/>
              </a:rPr>
              <a:t>Σύστημα Έγκαιρης Προειδοποίησης</a:t>
            </a:r>
          </a:p>
          <a:p>
            <a:pPr algn="l"/>
            <a:r>
              <a:rPr lang="el-GR" b="1" i="0" dirty="0">
                <a:solidFill>
                  <a:srgbClr val="27251E"/>
                </a:solidFill>
                <a:effectLst/>
                <a:latin typeface="pplxSans"/>
              </a:rPr>
              <a:t>Ελλιπής ειδοποίηση πριν την κατακόρυφη άνοδο στάθμης νερού</a:t>
            </a:r>
            <a:r>
              <a:rPr lang="el-GR" b="0" i="0" dirty="0">
                <a:solidFill>
                  <a:srgbClr val="27251E"/>
                </a:solidFill>
                <a:effectLst/>
                <a:latin typeface="pplxSans"/>
              </a:rPr>
              <a:t> και </a:t>
            </a:r>
            <a:r>
              <a:rPr lang="el-GR" b="1" i="0" dirty="0">
                <a:solidFill>
                  <a:srgbClr val="27251E"/>
                </a:solidFill>
                <a:effectLst/>
                <a:latin typeface="pplxSans"/>
              </a:rPr>
              <a:t>απουσία εκκένωσης επικίνδυνων ζωνών έγκαιρα</a:t>
            </a:r>
            <a:r>
              <a:rPr lang="el-GR" b="0" i="0" dirty="0">
                <a:solidFill>
                  <a:srgbClr val="27251E"/>
                </a:solidFill>
                <a:effectLst/>
                <a:latin typeface="pplxSans"/>
              </a:rPr>
              <a:t>. Αυτό είναι ίσως το πιο οδυνηρό σημείο — γιατί η πρόγνωση του φαινομένου υπήρχε. Η ΕΜΥ είχε εκδώσει προειδοποιήσεις, αλλά η μετάφρασή τους σε </a:t>
            </a:r>
            <a:r>
              <a:rPr lang="el-GR" b="1" i="0" dirty="0">
                <a:solidFill>
                  <a:srgbClr val="27251E"/>
                </a:solidFill>
                <a:effectLst/>
                <a:latin typeface="pplxSans"/>
              </a:rPr>
              <a:t>συγκεκριμένες εντολές εκκένωσης</a:t>
            </a:r>
            <a:r>
              <a:rPr lang="el-GR" b="0" i="0" dirty="0">
                <a:solidFill>
                  <a:srgbClr val="27251E"/>
                </a:solidFill>
                <a:effectLst/>
                <a:latin typeface="pplxSans"/>
              </a:rPr>
              <a:t> για συγκεκριμένες ζώνες υψηλού κινδύνου δεν έγινε έγκαιρα. Αυτό αποκαλύπτει το χάσμα μεταξύ </a:t>
            </a:r>
            <a:r>
              <a:rPr lang="el-GR" b="1" i="0" dirty="0">
                <a:solidFill>
                  <a:srgbClr val="27251E"/>
                </a:solidFill>
                <a:effectLst/>
                <a:latin typeface="pplxSans"/>
              </a:rPr>
              <a:t>επιστημονικής πρόγνωσης</a:t>
            </a:r>
            <a:r>
              <a:rPr lang="el-GR" b="0" i="0" dirty="0">
                <a:solidFill>
                  <a:srgbClr val="27251E"/>
                </a:solidFill>
                <a:effectLst/>
                <a:latin typeface="pplxSans"/>
              </a:rPr>
              <a:t> και </a:t>
            </a:r>
            <a:r>
              <a:rPr lang="el-GR" b="1" i="0" dirty="0">
                <a:solidFill>
                  <a:srgbClr val="27251E"/>
                </a:solidFill>
                <a:effectLst/>
                <a:latin typeface="pplxSans"/>
              </a:rPr>
              <a:t>διοικητικής απόκρισης</a:t>
            </a:r>
            <a:r>
              <a:rPr lang="el-GR" b="0" i="0" dirty="0">
                <a:solidFill>
                  <a:srgbClr val="27251E"/>
                </a:solidFill>
                <a:effectLst/>
                <a:latin typeface="pplxSans"/>
              </a:rPr>
              <a:t> — δύο συστήματα που δεν ήταν συντονισμένα. Στη βιβλιογραφία ονομάζεται </a:t>
            </a:r>
            <a:r>
              <a:rPr lang="el-GR" b="1" i="0" dirty="0">
                <a:solidFill>
                  <a:srgbClr val="27251E"/>
                </a:solidFill>
                <a:effectLst/>
                <a:latin typeface="pplxSans"/>
              </a:rPr>
              <a:t>"</a:t>
            </a:r>
            <a:r>
              <a:rPr lang="el-GR" b="1" i="0" dirty="0" err="1">
                <a:solidFill>
                  <a:srgbClr val="27251E"/>
                </a:solidFill>
                <a:effectLst/>
                <a:latin typeface="pplxSans"/>
              </a:rPr>
              <a:t>last</a:t>
            </a:r>
            <a:r>
              <a:rPr lang="el-GR" b="1" i="0" dirty="0">
                <a:solidFill>
                  <a:srgbClr val="27251E"/>
                </a:solidFill>
                <a:effectLst/>
                <a:latin typeface="pplxSans"/>
              </a:rPr>
              <a:t> </a:t>
            </a:r>
            <a:r>
              <a:rPr lang="el-GR" b="1" i="0" dirty="0" err="1">
                <a:solidFill>
                  <a:srgbClr val="27251E"/>
                </a:solidFill>
                <a:effectLst/>
                <a:latin typeface="pplxSans"/>
              </a:rPr>
              <a:t>mile</a:t>
            </a:r>
            <a:r>
              <a:rPr lang="el-GR" b="1" i="0" dirty="0">
                <a:solidFill>
                  <a:srgbClr val="27251E"/>
                </a:solidFill>
                <a:effectLst/>
                <a:latin typeface="pplxSans"/>
              </a:rPr>
              <a:t> </a:t>
            </a:r>
            <a:r>
              <a:rPr lang="el-GR" b="1" i="0" dirty="0" err="1">
                <a:solidFill>
                  <a:srgbClr val="27251E"/>
                </a:solidFill>
                <a:effectLst/>
                <a:latin typeface="pplxSans"/>
              </a:rPr>
              <a:t>problem</a:t>
            </a:r>
            <a:r>
              <a:rPr lang="el-GR" b="1" i="0" dirty="0">
                <a:solidFill>
                  <a:srgbClr val="27251E"/>
                </a:solidFill>
                <a:effectLst/>
                <a:latin typeface="pplxSans"/>
              </a:rPr>
              <a:t>"</a:t>
            </a:r>
            <a:r>
              <a:rPr lang="el-GR" b="0" i="0" dirty="0">
                <a:solidFill>
                  <a:srgbClr val="27251E"/>
                </a:solidFill>
                <a:effectLst/>
                <a:latin typeface="pplxSans"/>
              </a:rPr>
              <a:t>: η πληροφορία φτάνει ως τον δήμο αλλά δεν φτάνει στον πολίτη που πρέπει να εκκενώσει.</a:t>
            </a:r>
          </a:p>
          <a:p>
            <a:pPr algn="l"/>
            <a:r>
              <a:rPr lang="el-GR" b="1" i="0" dirty="0">
                <a:solidFill>
                  <a:srgbClr val="27251E"/>
                </a:solidFill>
                <a:effectLst/>
                <a:latin typeface="pplxSans"/>
              </a:rPr>
              <a:t>Αντιπλημμυρικά Έργα</a:t>
            </a:r>
          </a:p>
          <a:p>
            <a:pPr algn="l"/>
            <a:r>
              <a:rPr lang="el-GR" b="1" i="0" dirty="0">
                <a:solidFill>
                  <a:srgbClr val="27251E"/>
                </a:solidFill>
                <a:effectLst/>
                <a:latin typeface="pplxSans"/>
              </a:rPr>
              <a:t>Δεν υπήρχε επαρκή ανάχωμα ή κανάλια εκτροπής</a:t>
            </a:r>
            <a:r>
              <a:rPr lang="el-GR" b="0" i="0" dirty="0">
                <a:solidFill>
                  <a:srgbClr val="27251E"/>
                </a:solidFill>
                <a:effectLst/>
                <a:latin typeface="pplxSans"/>
              </a:rPr>
              <a:t> — και τα ρέματα κατέβηκαν αχαλίνωτα στον αστικό ιστό. Αυτό συνδέεται άμεσα με τη δόμηση σε κοίτες ρεμάτων: ακόμα και αν υπήρχαν αναχώματα σε κάποια σημεία, η παρουσία κτιρίων εντός της φυσικής κοίτης τα καθιστούσε αναποτελεσματικά. Ένα αντιπλημμυρικό σύστημα λειτουργεί ως σύνολο — αν μέρος του εμποδίζεται από αστικό ιστό, το σύνολο αποτυγχάνει. Η λύση (</a:t>
            </a:r>
            <a:r>
              <a:rPr lang="el-GR" b="0" i="0" dirty="0" err="1">
                <a:solidFill>
                  <a:srgbClr val="27251E"/>
                </a:solidFill>
                <a:effectLst/>
                <a:latin typeface="pplxSans"/>
              </a:rPr>
              <a:t>απόκατάσταση</a:t>
            </a:r>
            <a:r>
              <a:rPr lang="el-GR" b="0" i="0" dirty="0">
                <a:solidFill>
                  <a:srgbClr val="27251E"/>
                </a:solidFill>
                <a:effectLst/>
                <a:latin typeface="pplxSans"/>
              </a:rPr>
              <a:t> ρεμάτων) απαιτεί χρόνια και σημαντικούς πόρους, και βρίσκεται τώρα στον πυρήνα του σχεδίου αποκατάστασης.</a:t>
            </a:r>
          </a:p>
          <a:p>
            <a:pPr algn="l"/>
            <a:r>
              <a:rPr lang="el-GR" b="1" i="0" dirty="0">
                <a:solidFill>
                  <a:srgbClr val="27251E"/>
                </a:solidFill>
                <a:effectLst/>
                <a:latin typeface="pplxSans"/>
              </a:rPr>
              <a:t>Πολεοδομικός Σχεδιασμός</a:t>
            </a:r>
          </a:p>
          <a:p>
            <a:pPr algn="l"/>
            <a:r>
              <a:rPr lang="el-GR" b="1" i="0" dirty="0">
                <a:solidFill>
                  <a:srgbClr val="27251E"/>
                </a:solidFill>
                <a:effectLst/>
                <a:latin typeface="pplxSans"/>
              </a:rPr>
              <a:t>Δόμηση σε κοίτες ρεμάτων, απουσία ζωνών πλημμύρας</a:t>
            </a:r>
            <a:r>
              <a:rPr lang="el-GR" b="0" i="0" dirty="0">
                <a:solidFill>
                  <a:srgbClr val="27251E"/>
                </a:solidFill>
                <a:effectLst/>
                <a:latin typeface="pplxSans"/>
              </a:rPr>
              <a:t> — και η κρίσιμη επισήμανση: </a:t>
            </a:r>
            <a:r>
              <a:rPr lang="el-GR" b="1" i="0" dirty="0">
                <a:solidFill>
                  <a:srgbClr val="27251E"/>
                </a:solidFill>
                <a:effectLst/>
                <a:latin typeface="pplxSans"/>
              </a:rPr>
              <a:t>"Μακροχρόνια ατέλεια — δεν μπορεί να επιλυθεί βραχυπρόθεσμα."</a:t>
            </a:r>
            <a:r>
              <a:rPr lang="el-GR" b="0" i="0" dirty="0">
                <a:solidFill>
                  <a:srgbClr val="27251E"/>
                </a:solidFill>
                <a:effectLst/>
                <a:latin typeface="pplxSans"/>
              </a:rPr>
              <a:t> Αυτή η παρατήρηση είναι εξαιρετικά σημαντική διότι αναδεικνύει ότι ορισμένες ευπάθειες έχουν </a:t>
            </a:r>
            <a:r>
              <a:rPr lang="el-GR" b="1" i="0" dirty="0">
                <a:solidFill>
                  <a:srgbClr val="27251E"/>
                </a:solidFill>
                <a:effectLst/>
                <a:latin typeface="pplxSans"/>
              </a:rPr>
              <a:t>δομικό χαρακτήρα</a:t>
            </a:r>
            <a:r>
              <a:rPr lang="el-GR" b="0" i="0" dirty="0">
                <a:solidFill>
                  <a:srgbClr val="27251E"/>
                </a:solidFill>
                <a:effectLst/>
                <a:latin typeface="pplxSans"/>
              </a:rPr>
              <a:t> και απαιτούν δεκαετίες για να αντιμετωπιστούν. Δεν μπορείς να λύσεις σε δύο χρόνια αυτό που χτίστηκε (κυριολεκτικά) σε πενήντα. Η μόνη βραχυπρόθεσμη λύση είναι η </a:t>
            </a:r>
            <a:r>
              <a:rPr lang="el-GR" b="1" i="0" dirty="0">
                <a:solidFill>
                  <a:srgbClr val="27251E"/>
                </a:solidFill>
                <a:effectLst/>
                <a:latin typeface="pplxSans"/>
              </a:rPr>
              <a:t>μη επιδείνωση</a:t>
            </a:r>
            <a:r>
              <a:rPr lang="el-GR" b="0" i="0" dirty="0">
                <a:solidFill>
                  <a:srgbClr val="27251E"/>
                </a:solidFill>
                <a:effectLst/>
                <a:latin typeface="pplxSans"/>
              </a:rPr>
              <a:t> — αυστηρή εφαρμογή κανόνων από εδώ και στο εξής — και η σταδιακή απόσυρση των πιο επικίνδυνων κτισμάτων με αποζημίωση.</a:t>
            </a:r>
          </a:p>
          <a:p>
            <a:pPr algn="l"/>
            <a:r>
              <a:rPr lang="el-GR" b="0" i="0" dirty="0">
                <a:solidFill>
                  <a:srgbClr val="27251E"/>
                </a:solidFill>
                <a:effectLst/>
                <a:latin typeface="pplxSans"/>
              </a:rPr>
              <a:t>Διακυβέρνηση Κρίσεων</a:t>
            </a:r>
          </a:p>
          <a:p>
            <a:pPr algn="l"/>
            <a:r>
              <a:rPr lang="el-GR" b="1" i="0" dirty="0">
                <a:solidFill>
                  <a:srgbClr val="27251E"/>
                </a:solidFill>
                <a:effectLst/>
                <a:latin typeface="pplxSans"/>
              </a:rPr>
              <a:t>Ελλείψεις στο σχέδιο δράσης</a:t>
            </a:r>
            <a:r>
              <a:rPr lang="el-GR" b="0" i="0" dirty="0">
                <a:solidFill>
                  <a:srgbClr val="27251E"/>
                </a:solidFill>
                <a:effectLst/>
                <a:latin typeface="pplxSans"/>
              </a:rPr>
              <a:t> και </a:t>
            </a:r>
            <a:r>
              <a:rPr lang="el-GR" b="1" i="0" dirty="0">
                <a:solidFill>
                  <a:srgbClr val="27251E"/>
                </a:solidFill>
                <a:effectLst/>
                <a:latin typeface="pplxSans"/>
              </a:rPr>
              <a:t>καθυστερημένη επικοινωνία μεταξύ ΟΤΑ, Πολιτικής Προστασίας και ΕΜΑΚ</a:t>
            </a:r>
            <a:r>
              <a:rPr lang="el-GR" b="0" i="0" dirty="0">
                <a:solidFill>
                  <a:srgbClr val="27251E"/>
                </a:solidFill>
                <a:effectLst/>
                <a:latin typeface="pplxSans"/>
              </a:rPr>
              <a:t>. Αυτό είναι παράδειγμα </a:t>
            </a:r>
            <a:r>
              <a:rPr lang="el-GR" b="1" i="0" dirty="0">
                <a:solidFill>
                  <a:srgbClr val="27251E"/>
                </a:solidFill>
                <a:effectLst/>
                <a:latin typeface="pplxSans"/>
              </a:rPr>
              <a:t>"</a:t>
            </a:r>
            <a:r>
              <a:rPr lang="el-GR" b="1" i="0" dirty="0" err="1">
                <a:solidFill>
                  <a:srgbClr val="27251E"/>
                </a:solidFill>
                <a:effectLst/>
                <a:latin typeface="pplxSans"/>
              </a:rPr>
              <a:t>coordination</a:t>
            </a:r>
            <a:r>
              <a:rPr lang="el-GR" b="1" i="0" dirty="0">
                <a:solidFill>
                  <a:srgbClr val="27251E"/>
                </a:solidFill>
                <a:effectLst/>
                <a:latin typeface="pplxSans"/>
              </a:rPr>
              <a:t> </a:t>
            </a:r>
            <a:r>
              <a:rPr lang="el-GR" b="1" i="0" dirty="0" err="1">
                <a:solidFill>
                  <a:srgbClr val="27251E"/>
                </a:solidFill>
                <a:effectLst/>
                <a:latin typeface="pplxSans"/>
              </a:rPr>
              <a:t>failure</a:t>
            </a:r>
            <a:r>
              <a:rPr lang="el-GR" b="1" i="0" dirty="0">
                <a:solidFill>
                  <a:srgbClr val="27251E"/>
                </a:solidFill>
                <a:effectLst/>
                <a:latin typeface="pplxSans"/>
              </a:rPr>
              <a:t>"</a:t>
            </a:r>
            <a:r>
              <a:rPr lang="el-GR" b="0" i="0" dirty="0">
                <a:solidFill>
                  <a:srgbClr val="27251E"/>
                </a:solidFill>
                <a:effectLst/>
                <a:latin typeface="pplxSans"/>
              </a:rPr>
              <a:t> — κάθε φορέας λειτουργούσε μεμονωμένα χωρίς ενιαία διοίκηση κρίσης. Στις μεγάλες καταστροφές, η αποτελεσματικότητα της απόκρισης εξαρτάται κρίσιμα από την </a:t>
            </a:r>
            <a:r>
              <a:rPr lang="el-GR" b="1" i="0" dirty="0">
                <a:solidFill>
                  <a:srgbClr val="27251E"/>
                </a:solidFill>
                <a:effectLst/>
                <a:latin typeface="pplxSans"/>
              </a:rPr>
              <a:t>ενιαία αλυσίδα διοίκησης</a:t>
            </a:r>
            <a:r>
              <a:rPr lang="el-GR" b="0" i="0" dirty="0">
                <a:solidFill>
                  <a:srgbClr val="27251E"/>
                </a:solidFill>
                <a:effectLst/>
                <a:latin typeface="pplxSans"/>
              </a:rPr>
              <a:t> (</a:t>
            </a:r>
            <a:r>
              <a:rPr lang="el-GR" b="0" i="0" dirty="0" err="1">
                <a:solidFill>
                  <a:srgbClr val="27251E"/>
                </a:solidFill>
                <a:effectLst/>
                <a:latin typeface="pplxSans"/>
              </a:rPr>
              <a:t>unified</a:t>
            </a:r>
            <a:r>
              <a:rPr lang="el-GR" b="0" i="0" dirty="0">
                <a:solidFill>
                  <a:srgbClr val="27251E"/>
                </a:solidFill>
                <a:effectLst/>
                <a:latin typeface="pplxSans"/>
              </a:rPr>
              <a:t> </a:t>
            </a:r>
            <a:r>
              <a:rPr lang="el-GR" b="0" i="0" dirty="0" err="1">
                <a:solidFill>
                  <a:srgbClr val="27251E"/>
                </a:solidFill>
                <a:effectLst/>
                <a:latin typeface="pplxSans"/>
              </a:rPr>
              <a:t>incident</a:t>
            </a:r>
            <a:r>
              <a:rPr lang="el-GR" b="0" i="0" dirty="0">
                <a:solidFill>
                  <a:srgbClr val="27251E"/>
                </a:solidFill>
                <a:effectLst/>
                <a:latin typeface="pplxSans"/>
              </a:rPr>
              <a:t> </a:t>
            </a:r>
            <a:r>
              <a:rPr lang="el-GR" b="0" i="0" dirty="0" err="1">
                <a:solidFill>
                  <a:srgbClr val="27251E"/>
                </a:solidFill>
                <a:effectLst/>
                <a:latin typeface="pplxSans"/>
              </a:rPr>
              <a:t>command</a:t>
            </a:r>
            <a:r>
              <a:rPr lang="el-GR" b="0" i="0" dirty="0">
                <a:solidFill>
                  <a:srgbClr val="27251E"/>
                </a:solidFill>
                <a:effectLst/>
                <a:latin typeface="pplxSans"/>
              </a:rPr>
              <a:t>) — δομή που υπάρχει θεσμικά στην Ελλάδα αλλά δεν εφαρμόστηκε αποτελεσματικά. Η ανεπαρκής επικοινωνία σήμαινε ότι πόροι κατευθύνονταν λάθος, βοήθεια φτάνε με καθυστέρηση, και κάτοικοι δεν γνώριζαν που να απευθυνθούν.</a:t>
            </a:r>
          </a:p>
          <a:p>
            <a:pPr algn="l"/>
            <a:r>
              <a:rPr lang="el-GR" b="0" i="0" dirty="0">
                <a:solidFill>
                  <a:srgbClr val="27251E"/>
                </a:solidFill>
                <a:effectLst/>
                <a:latin typeface="pplxSans"/>
              </a:rPr>
              <a:t>Ενεργειακό Δίκτυο</a:t>
            </a:r>
          </a:p>
          <a:p>
            <a:pPr algn="l"/>
            <a:r>
              <a:rPr lang="el-GR" b="1" i="0" dirty="0">
                <a:solidFill>
                  <a:srgbClr val="27251E"/>
                </a:solidFill>
                <a:effectLst/>
                <a:latin typeface="pplxSans"/>
              </a:rPr>
              <a:t>Εκτεταμένες διακοπές ρεύματος για ημέρες</a:t>
            </a:r>
            <a:r>
              <a:rPr lang="el-GR" b="0" i="0" dirty="0">
                <a:solidFill>
                  <a:srgbClr val="27251E"/>
                </a:solidFill>
                <a:effectLst/>
                <a:latin typeface="pplxSans"/>
              </a:rPr>
              <a:t> — αποτέλεσμα αναξιοπιστίας υποδομών σε ακραία φαινόμενα. Η ευπάθεια του ενεργειακού δικτύου σε πλημμύρες είναι γνωστή: υποσταθμοί σε χαμηλά σημεία, υπεράνω εδάφους γραμμές που καταστρέφονται από φερτά υλικά, απουσία εφεδρικών συνδέσεων. Και όπως αναφέρθηκε, η πτώση ρεύματος λειτούργησε ως </a:t>
            </a:r>
            <a:r>
              <a:rPr lang="el-GR" b="1" i="0" dirty="0">
                <a:solidFill>
                  <a:srgbClr val="27251E"/>
                </a:solidFill>
                <a:effectLst/>
                <a:latin typeface="pplxSans"/>
              </a:rPr>
              <a:t>"</a:t>
            </a:r>
            <a:r>
              <a:rPr lang="el-GR" b="1" i="0" dirty="0" err="1">
                <a:solidFill>
                  <a:srgbClr val="27251E"/>
                </a:solidFill>
                <a:effectLst/>
                <a:latin typeface="pplxSans"/>
              </a:rPr>
              <a:t>trigger</a:t>
            </a:r>
            <a:r>
              <a:rPr lang="el-GR" b="1" i="0" dirty="0">
                <a:solidFill>
                  <a:srgbClr val="27251E"/>
                </a:solidFill>
                <a:effectLst/>
                <a:latin typeface="pplxSans"/>
              </a:rPr>
              <a:t> </a:t>
            </a:r>
            <a:r>
              <a:rPr lang="el-GR" b="1" i="0" dirty="0" err="1">
                <a:solidFill>
                  <a:srgbClr val="27251E"/>
                </a:solidFill>
                <a:effectLst/>
                <a:latin typeface="pplxSans"/>
              </a:rPr>
              <a:t>event</a:t>
            </a:r>
            <a:r>
              <a:rPr lang="el-GR" b="1" i="0" dirty="0">
                <a:solidFill>
                  <a:srgbClr val="27251E"/>
                </a:solidFill>
                <a:effectLst/>
                <a:latin typeface="pplxSans"/>
              </a:rPr>
              <a:t>"</a:t>
            </a:r>
            <a:r>
              <a:rPr lang="el-GR" b="0" i="0" dirty="0">
                <a:solidFill>
                  <a:srgbClr val="27251E"/>
                </a:solidFill>
                <a:effectLst/>
                <a:latin typeface="pplxSans"/>
              </a:rPr>
              <a:t> — πυροδότησε τις αλυσιδωτές αστοχίες σε νερό, επικοινωνία και υγεία.</a:t>
            </a:r>
          </a:p>
          <a:p>
            <a:pPr algn="l"/>
            <a:r>
              <a:rPr lang="el-GR" b="0" i="0" dirty="0">
                <a:solidFill>
                  <a:srgbClr val="27251E"/>
                </a:solidFill>
                <a:effectLst/>
                <a:latin typeface="pplxSans"/>
              </a:rPr>
              <a:t>Η Συνολική θεώρηση είναι ότι</a:t>
            </a:r>
          </a:p>
          <a:p>
            <a:pPr algn="l"/>
            <a:r>
              <a:rPr lang="el-GR" b="0" i="0" dirty="0">
                <a:solidFill>
                  <a:srgbClr val="27251E"/>
                </a:solidFill>
                <a:effectLst/>
                <a:latin typeface="pplxSans"/>
              </a:rPr>
              <a:t>Και οι έξι αποτυχίες δεν είναι τυχαίες — συνδέονται μεταξύ τους σε ένα </a:t>
            </a:r>
            <a:r>
              <a:rPr lang="el-GR" b="1" i="0" dirty="0">
                <a:solidFill>
                  <a:srgbClr val="27251E"/>
                </a:solidFill>
                <a:effectLst/>
                <a:latin typeface="pplxSans"/>
              </a:rPr>
              <a:t>"σύστημα αποτυχιών"</a:t>
            </a:r>
            <a:r>
              <a:rPr lang="el-GR" b="0" i="0" dirty="0">
                <a:solidFill>
                  <a:srgbClr val="27251E"/>
                </a:solidFill>
                <a:effectLst/>
                <a:latin typeface="pplxSans"/>
              </a:rPr>
              <a:t>. Η πτώση ρεύματος → κατάρρευση ύδρευσης → αδυναμία αντλήσεων → επιδείνωση πλημμυρών → αδυναμία διάσωσης → καθυστέρηση βοήθειας. Αυτό ονομάζεται </a:t>
            </a:r>
            <a:r>
              <a:rPr lang="el-GR" b="1" i="0" dirty="0">
                <a:solidFill>
                  <a:srgbClr val="27251E"/>
                </a:solidFill>
                <a:effectLst/>
                <a:latin typeface="pplxSans"/>
              </a:rPr>
              <a:t>"</a:t>
            </a:r>
            <a:r>
              <a:rPr lang="el-GR" b="1" i="0" dirty="0" err="1">
                <a:solidFill>
                  <a:srgbClr val="27251E"/>
                </a:solidFill>
                <a:effectLst/>
                <a:latin typeface="pplxSans"/>
              </a:rPr>
              <a:t>systemic</a:t>
            </a:r>
            <a:r>
              <a:rPr lang="el-GR" b="1" i="0" dirty="0">
                <a:solidFill>
                  <a:srgbClr val="27251E"/>
                </a:solidFill>
                <a:effectLst/>
                <a:latin typeface="pplxSans"/>
              </a:rPr>
              <a:t> </a:t>
            </a:r>
            <a:r>
              <a:rPr lang="el-GR" b="1" i="0" dirty="0" err="1">
                <a:solidFill>
                  <a:srgbClr val="27251E"/>
                </a:solidFill>
                <a:effectLst/>
                <a:latin typeface="pplxSans"/>
              </a:rPr>
              <a:t>failure</a:t>
            </a:r>
            <a:r>
              <a:rPr lang="el-GR" b="1" i="0" dirty="0">
                <a:solidFill>
                  <a:srgbClr val="27251E"/>
                </a:solidFill>
                <a:effectLst/>
                <a:latin typeface="pplxSans"/>
              </a:rPr>
              <a:t> </a:t>
            </a:r>
            <a:r>
              <a:rPr lang="el-GR" b="1" i="0" dirty="0" err="1">
                <a:solidFill>
                  <a:srgbClr val="27251E"/>
                </a:solidFill>
                <a:effectLst/>
                <a:latin typeface="pplxSans"/>
              </a:rPr>
              <a:t>cascade</a:t>
            </a:r>
            <a:r>
              <a:rPr lang="el-GR" b="1" i="0" dirty="0">
                <a:solidFill>
                  <a:srgbClr val="27251E"/>
                </a:solidFill>
                <a:effectLst/>
                <a:latin typeface="pplxSans"/>
              </a:rPr>
              <a:t>"</a:t>
            </a:r>
            <a:r>
              <a:rPr lang="el-GR" b="0" i="0" dirty="0">
                <a:solidFill>
                  <a:srgbClr val="27251E"/>
                </a:solidFill>
                <a:effectLst/>
                <a:latin typeface="pplxSans"/>
              </a:rPr>
              <a:t> (</a:t>
            </a:r>
            <a:r>
              <a:rPr lang="el-GR" b="0" i="0" dirty="0" err="1">
                <a:solidFill>
                  <a:srgbClr val="27251E"/>
                </a:solidFill>
                <a:effectLst/>
                <a:latin typeface="pplxSans"/>
              </a:rPr>
              <a:t>Perrow</a:t>
            </a:r>
            <a:r>
              <a:rPr lang="el-GR" b="0" i="0" dirty="0">
                <a:solidFill>
                  <a:srgbClr val="27251E"/>
                </a:solidFill>
                <a:effectLst/>
                <a:latin typeface="pplxSans"/>
              </a:rPr>
              <a:t>, 1984) και είναι χαρακτηριστικό σύνθετων συστημάτων όπου τα επιμέρους στοιχεία είναι στενά αλληλεξαρτώμενα. Η κατανόηση αυτής της αλληλεξάρτησης είναι κλειδί για τον σχεδιασμό ανθεκτικότητας: δεν αρκεί να βελτιώσεις ένα στοιχείο — πρέπει να ενισχύσεις τα </a:t>
            </a:r>
            <a:r>
              <a:rPr lang="el-GR" b="1" i="0" dirty="0">
                <a:solidFill>
                  <a:srgbClr val="27251E"/>
                </a:solidFill>
                <a:effectLst/>
                <a:latin typeface="pplxSans"/>
              </a:rPr>
              <a:t>κρίσιμα σημεία σύνδεσης</a:t>
            </a:r>
            <a:r>
              <a:rPr lang="el-GR" b="0" i="0" dirty="0">
                <a:solidFill>
                  <a:srgbClr val="27251E"/>
                </a:solidFill>
                <a:effectLst/>
                <a:latin typeface="pplxSans"/>
              </a:rPr>
              <a:t> μεταξύ των συστημάτων</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Κοινωνική &amp; Οικονομική Διάσταση: Ποιοι Επλήγησαν Περισσότερο;</a:t>
            </a:r>
            <a:r>
              <a:rPr lang="el-GR" b="0" i="0" dirty="0">
                <a:solidFill>
                  <a:srgbClr val="27251E"/>
                </a:solidFill>
                <a:effectLst/>
                <a:latin typeface="pplxSans"/>
              </a:rPr>
              <a:t>, Αυτό που θα αναδειχθεί είναι ότι η καταστροφή δεν πλήττει ισόποσα όλους.</a:t>
            </a:r>
          </a:p>
          <a:p>
            <a:pPr algn="l"/>
            <a:r>
              <a:rPr lang="el-GR" b="0" i="0" dirty="0">
                <a:solidFill>
                  <a:srgbClr val="27251E"/>
                </a:solidFill>
                <a:effectLst/>
                <a:latin typeface="pplxSans"/>
              </a:rPr>
              <a:t>Τα Τέσσερα Βασικά Στατιστικά</a:t>
            </a:r>
          </a:p>
          <a:p>
            <a:pPr algn="l"/>
            <a:r>
              <a:rPr lang="el-GR" b="1" i="0" dirty="0">
                <a:solidFill>
                  <a:srgbClr val="27251E"/>
                </a:solidFill>
                <a:effectLst/>
                <a:latin typeface="pplxSans"/>
              </a:rPr>
              <a:t>€2,5 δισ. — Συνολικές ζημιές Θεσσαλίας</a:t>
            </a:r>
            <a:r>
              <a:rPr lang="el-GR" b="0" i="0" dirty="0">
                <a:solidFill>
                  <a:srgbClr val="27251E"/>
                </a:solidFill>
                <a:effectLst/>
                <a:latin typeface="pplxSans"/>
              </a:rPr>
              <a:t>: Αυτό το νούμερο αντιστοιχεί περίπου στο </a:t>
            </a:r>
            <a:r>
              <a:rPr lang="el-GR" b="1" i="0" dirty="0">
                <a:solidFill>
                  <a:srgbClr val="27251E"/>
                </a:solidFill>
                <a:effectLst/>
                <a:latin typeface="pplxSans"/>
              </a:rPr>
              <a:t>2,5% του ελληνικού ΑΕΠ</a:t>
            </a:r>
            <a:r>
              <a:rPr lang="el-GR" b="0" i="0" dirty="0">
                <a:solidFill>
                  <a:srgbClr val="27251E"/>
                </a:solidFill>
                <a:effectLst/>
                <a:latin typeface="pplxSans"/>
              </a:rPr>
              <a:t> — μια ζημιά εθνικής κλίμακας από ένα μόνο φαινόμενο. Για την Θεσσαλία ειδικότερα, η αναλογία είναι πολύ μεγαλύτερη αφού η περιφέρεια παράγει σημαντικό μέρος της αγροτικής παραγωγής της χώρας.</a:t>
            </a:r>
          </a:p>
          <a:p>
            <a:pPr algn="l"/>
            <a:r>
              <a:rPr lang="el-GR" b="1" i="0" dirty="0">
                <a:solidFill>
                  <a:srgbClr val="27251E"/>
                </a:solidFill>
                <a:effectLst/>
                <a:latin typeface="pplxSans"/>
              </a:rPr>
              <a:t>70% — Βαμβάκι Θεσσαλίας καταστράφηκε</a:t>
            </a:r>
            <a:r>
              <a:rPr lang="el-GR" b="0" i="0" dirty="0">
                <a:solidFill>
                  <a:srgbClr val="27251E"/>
                </a:solidFill>
                <a:effectLst/>
                <a:latin typeface="pplxSans"/>
              </a:rPr>
              <a:t>: Η Θεσσαλία παράγει το μεγαλύτερο μέρος του ελληνικού βαμβακιού. Η καταστροφή 70% της συγκομιδής σήμαινε άμεση οικονομική κατάρρευση για χιλιάδες αγροτικές οικογένειες — και μακροπρόθεσμα αποδυνάμωση της ανταγωνιστικότητας της ελληνικής αγροτικής παραγωγής στις διεθνείς αγορές.</a:t>
            </a:r>
          </a:p>
          <a:p>
            <a:pPr algn="l"/>
            <a:r>
              <a:rPr lang="el-GR" b="1" i="0" dirty="0">
                <a:solidFill>
                  <a:srgbClr val="27251E"/>
                </a:solidFill>
                <a:effectLst/>
                <a:latin typeface="pplxSans"/>
              </a:rPr>
              <a:t>~90.000 ζώα που χάθηκαν (πρόβατα, βοοειδή, χοίροι)</a:t>
            </a:r>
            <a:r>
              <a:rPr lang="el-GR" b="0" i="0" dirty="0">
                <a:solidFill>
                  <a:srgbClr val="27251E"/>
                </a:solidFill>
                <a:effectLst/>
                <a:latin typeface="pplxSans"/>
              </a:rPr>
              <a:t>: Αυτός ο αριθμός συχνά παραλείπεται στις οικονομικές εκτιμήσεις — αλλά για κτηνοτρόφους αντιπροσωπεύει χρόνια δουλειάς και επένδυσης. Ένα κοπάδι δεν αντικαθίσταται με αποζημίωση — χρειάζονται χρόνια για να ξαναχτίσεις γενεαλογία, παραγωγικότητα και σχέσεις με αγορές. Επίσης, η απώλεια ζώων έχει και βαθιά </a:t>
            </a:r>
            <a:r>
              <a:rPr lang="el-GR" b="1" i="0" dirty="0">
                <a:solidFill>
                  <a:srgbClr val="27251E"/>
                </a:solidFill>
                <a:effectLst/>
                <a:latin typeface="pplxSans"/>
              </a:rPr>
              <a:t>ψυχολογική διάσταση</a:t>
            </a:r>
            <a:r>
              <a:rPr lang="el-GR" b="0" i="0" dirty="0">
                <a:solidFill>
                  <a:srgbClr val="27251E"/>
                </a:solidFill>
                <a:effectLst/>
                <a:latin typeface="pplxSans"/>
              </a:rPr>
              <a:t> για οικογένειες που έχουν αναθρέψει τα ζώα τους για γενιές.</a:t>
            </a:r>
          </a:p>
          <a:p>
            <a:pPr algn="l"/>
            <a:r>
              <a:rPr lang="el-GR" b="1" i="0" dirty="0">
                <a:solidFill>
                  <a:srgbClr val="27251E"/>
                </a:solidFill>
                <a:effectLst/>
                <a:latin typeface="pplxSans"/>
              </a:rPr>
              <a:t>€2,25 δισ. — Βοήθεια ΕΕ εγκρίθηκε</a:t>
            </a:r>
            <a:r>
              <a:rPr lang="el-GR" b="0" i="0" dirty="0">
                <a:solidFill>
                  <a:srgbClr val="27251E"/>
                </a:solidFill>
                <a:effectLst/>
                <a:latin typeface="pplxSans"/>
              </a:rPr>
              <a:t>: Η ταχεία ενεργοποίηση του Ταμείου Αλληλεγγύης ΕΕ (EUSF) είναι ένα από τα λίγα θετικά στοιχεία — αλλά αξίζει να σημειωθεί ότι η </a:t>
            </a:r>
            <a:r>
              <a:rPr lang="el-GR" b="1" i="0" dirty="0">
                <a:solidFill>
                  <a:srgbClr val="27251E"/>
                </a:solidFill>
                <a:effectLst/>
                <a:latin typeface="pplxSans"/>
              </a:rPr>
              <a:t>εκταμίευση</a:t>
            </a:r>
            <a:r>
              <a:rPr lang="el-GR" b="0" i="0" dirty="0">
                <a:solidFill>
                  <a:srgbClr val="27251E"/>
                </a:solidFill>
                <a:effectLst/>
                <a:latin typeface="pplxSans"/>
              </a:rPr>
              <a:t> των πόρων σε τοπικό επίπεδο απαιτεί μήνες διαδικασιών, ενώ οι ανάγκες ήταν άμεσες. Αυτό αναδεικνύει το χρονικό χάσμα μεταξύ ευρωπαϊκής βούλησης και τοπικής πραγματικότητας.</a:t>
            </a:r>
          </a:p>
          <a:p>
            <a:pPr algn="l"/>
            <a:r>
              <a:rPr lang="el-GR" b="1" i="0" dirty="0">
                <a:solidFill>
                  <a:srgbClr val="27251E"/>
                </a:solidFill>
                <a:effectLst/>
                <a:latin typeface="pplxSans"/>
              </a:rPr>
              <a:t>Κοινωνικές Ανισότητες &amp; Ευάλωτες Ομάδες</a:t>
            </a:r>
          </a:p>
          <a:p>
            <a:pPr algn="l"/>
            <a:r>
              <a:rPr lang="el-GR" b="1" i="0" dirty="0">
                <a:solidFill>
                  <a:srgbClr val="27251E"/>
                </a:solidFill>
                <a:effectLst/>
                <a:latin typeface="pplxSans"/>
              </a:rPr>
              <a:t>Αγρότες &amp; Κτηνοτρόφοι</a:t>
            </a:r>
            <a:r>
              <a:rPr lang="el-GR" b="0" i="0" dirty="0">
                <a:solidFill>
                  <a:srgbClr val="27251E"/>
                </a:solidFill>
                <a:effectLst/>
                <a:latin typeface="pplxSans"/>
              </a:rPr>
              <a:t>: Υπέστησαν </a:t>
            </a:r>
            <a:r>
              <a:rPr lang="el-GR" b="1" i="0" dirty="0">
                <a:solidFill>
                  <a:srgbClr val="27251E"/>
                </a:solidFill>
                <a:effectLst/>
                <a:latin typeface="pplxSans"/>
              </a:rPr>
              <a:t>ολική καταστροφή εσόδων</a:t>
            </a:r>
            <a:r>
              <a:rPr lang="el-GR" b="0" i="0" dirty="0">
                <a:solidFill>
                  <a:srgbClr val="27251E"/>
                </a:solidFill>
                <a:effectLst/>
                <a:latin typeface="pplxSans"/>
              </a:rPr>
              <a:t> — βαμβάκι, καλαμπόκι, τομάτα, μελισσοκομία, πτηνοτροφία, γαλακτοπαραγωγή. Η λέξη "ολική" είναι κρίσιμη: δεν μιλάμε για μερική ζημιά αλλά για απώλεια εξοπλισμού, αποθεμάτων και υποδομών ταυτόχρονα. Επιπλέον, πολλοί αγρότες </a:t>
            </a:r>
            <a:r>
              <a:rPr lang="el-GR" b="1" i="0" dirty="0">
                <a:solidFill>
                  <a:srgbClr val="27251E"/>
                </a:solidFill>
                <a:effectLst/>
                <a:latin typeface="pplxSans"/>
              </a:rPr>
              <a:t>δεν είχαν ασφάλιση</a:t>
            </a:r>
            <a:r>
              <a:rPr lang="el-GR" b="0" i="0" dirty="0">
                <a:solidFill>
                  <a:srgbClr val="27251E"/>
                </a:solidFill>
                <a:effectLst/>
                <a:latin typeface="pplxSans"/>
              </a:rPr>
              <a:t> για πλημμύρες — ή είχαν ανεπαρκή κάλυψη. Αυτό είναι χαρακτηριστικό της </a:t>
            </a:r>
            <a:r>
              <a:rPr lang="el-GR" b="1" i="0" dirty="0">
                <a:solidFill>
                  <a:srgbClr val="27251E"/>
                </a:solidFill>
                <a:effectLst/>
                <a:latin typeface="pplxSans"/>
              </a:rPr>
              <a:t>"διαφορικής ευπάθειας"</a:t>
            </a:r>
            <a:r>
              <a:rPr lang="el-GR" b="0" i="0" dirty="0">
                <a:solidFill>
                  <a:srgbClr val="27251E"/>
                </a:solidFill>
                <a:effectLst/>
                <a:latin typeface="pplxSans"/>
              </a:rPr>
              <a:t> (</a:t>
            </a:r>
            <a:r>
              <a:rPr lang="el-GR" b="0" i="0" dirty="0" err="1">
                <a:solidFill>
                  <a:srgbClr val="27251E"/>
                </a:solidFill>
                <a:effectLst/>
                <a:latin typeface="pplxSans"/>
              </a:rPr>
              <a:t>differential</a:t>
            </a:r>
            <a:r>
              <a:rPr lang="el-GR" b="0" i="0" dirty="0">
                <a:solidFill>
                  <a:srgbClr val="27251E"/>
                </a:solidFill>
                <a:effectLst/>
                <a:latin typeface="pplxSans"/>
              </a:rPr>
              <a:t> </a:t>
            </a:r>
            <a:r>
              <a:rPr lang="el-GR" b="0" i="0" dirty="0" err="1">
                <a:solidFill>
                  <a:srgbClr val="27251E"/>
                </a:solidFill>
                <a:effectLst/>
                <a:latin typeface="pplxSans"/>
              </a:rPr>
              <a:t>vulnerability</a:t>
            </a:r>
            <a:r>
              <a:rPr lang="el-GR" b="0" i="0" dirty="0">
                <a:solidFill>
                  <a:srgbClr val="27251E"/>
                </a:solidFill>
                <a:effectLst/>
                <a:latin typeface="pplxSans"/>
              </a:rPr>
              <a:t>): αυτοί που εξαρτώνται περισσότερο από το φυσικό περιβάλλον πλήττονται δυσανάλογα και έχουν λιγότερη ικανότητα αποκατάστασης.</a:t>
            </a:r>
          </a:p>
          <a:p>
            <a:pPr algn="l"/>
            <a:r>
              <a:rPr lang="el-GR" b="1" i="0" dirty="0">
                <a:solidFill>
                  <a:srgbClr val="27251E"/>
                </a:solidFill>
                <a:effectLst/>
                <a:latin typeface="pplxSans"/>
              </a:rPr>
              <a:t>Χαμηλά Εισοδήματα / Ισόγεια</a:t>
            </a:r>
            <a:r>
              <a:rPr lang="el-GR" b="0" i="0" dirty="0">
                <a:solidFill>
                  <a:srgbClr val="27251E"/>
                </a:solidFill>
                <a:effectLst/>
                <a:latin typeface="pplxSans"/>
              </a:rPr>
              <a:t>: Τα </a:t>
            </a:r>
            <a:r>
              <a:rPr lang="el-GR" b="1" i="0" dirty="0">
                <a:solidFill>
                  <a:srgbClr val="27251E"/>
                </a:solidFill>
                <a:effectLst/>
                <a:latin typeface="pplxSans"/>
              </a:rPr>
              <a:t>σπίτια σε χαμηλά σημεία</a:t>
            </a:r>
            <a:r>
              <a:rPr lang="el-GR" b="0" i="0" dirty="0">
                <a:solidFill>
                  <a:srgbClr val="27251E"/>
                </a:solidFill>
                <a:effectLst/>
                <a:latin typeface="pplxSans"/>
              </a:rPr>
              <a:t> πλημμύρισαν πρώτα — και αυτά κατοικούνται δυσανάλογα από χαμηλά εισοδήματα, ηλικιωμένους και ευάλωτες ομάδες που δεν είχαν τη δυνατότητα να αγοράσουν κατοικία σε ψηλότερα, ακριβότερα σημεία. Η απουσία ασφάλισης ή εναλλακτικής στέγασης σημαίνει ότι αυτές οι οικογένειες παρέμειναν εκτεθειμένες για πολύ μεγαλύτερο διάστημα μετά την καταστροφή. Οι </a:t>
            </a:r>
            <a:r>
              <a:rPr lang="el-GR" b="1" i="0" dirty="0">
                <a:solidFill>
                  <a:srgbClr val="27251E"/>
                </a:solidFill>
                <a:effectLst/>
                <a:latin typeface="pplxSans"/>
              </a:rPr>
              <a:t>επιπτώσεις υγείας από το υγρό περιβάλλον</a:t>
            </a:r>
            <a:r>
              <a:rPr lang="el-GR" b="0" i="0" dirty="0">
                <a:solidFill>
                  <a:srgbClr val="27251E"/>
                </a:solidFill>
                <a:effectLst/>
                <a:latin typeface="pplxSans"/>
              </a:rPr>
              <a:t> (μούχλα, μολύνσεις, αναπνευστικά) είναι μακροπρόθεσμες και επίσης πλήττουν περισσότερο τους ευάλωτους.</a:t>
            </a:r>
          </a:p>
          <a:p>
            <a:pPr algn="l"/>
            <a:r>
              <a:rPr lang="el-GR" b="1" i="0" dirty="0">
                <a:solidFill>
                  <a:srgbClr val="27251E"/>
                </a:solidFill>
                <a:effectLst/>
                <a:latin typeface="pplxSans"/>
              </a:rPr>
              <a:t>Τουριστικές Επιχειρήσεις</a:t>
            </a:r>
            <a:r>
              <a:rPr lang="el-GR" b="0" i="0" dirty="0">
                <a:solidFill>
                  <a:srgbClr val="27251E"/>
                </a:solidFill>
                <a:effectLst/>
                <a:latin typeface="pplxSans"/>
              </a:rPr>
              <a:t>: Η </a:t>
            </a:r>
            <a:r>
              <a:rPr lang="el-GR" b="1" i="0" dirty="0">
                <a:solidFill>
                  <a:srgbClr val="27251E"/>
                </a:solidFill>
                <a:effectLst/>
                <a:latin typeface="pplxSans"/>
              </a:rPr>
              <a:t>κακή φήμη επηρέασε κρατήσεις για μήνες</a:t>
            </a:r>
            <a:r>
              <a:rPr lang="el-GR" b="0" i="0" dirty="0">
                <a:solidFill>
                  <a:srgbClr val="27251E"/>
                </a:solidFill>
                <a:effectLst/>
                <a:latin typeface="pplxSans"/>
              </a:rPr>
              <a:t> — ακόμα και μετά την αποκατάσταση των υποδομών, ο τουρίστας αποφεύγει έναν προορισμό που συνδέεται με εικόνες καταστροφής. Η </a:t>
            </a:r>
            <a:r>
              <a:rPr lang="el-GR" b="1" i="0" dirty="0">
                <a:solidFill>
                  <a:srgbClr val="27251E"/>
                </a:solidFill>
                <a:effectLst/>
                <a:latin typeface="pplxSans"/>
              </a:rPr>
              <a:t>βραχυπρόθεσμη πτώση οικονομίας στα ορεινά χωριά</a:t>
            </a:r>
            <a:r>
              <a:rPr lang="el-GR" b="0" i="0" dirty="0">
                <a:solidFill>
                  <a:srgbClr val="27251E"/>
                </a:solidFill>
                <a:effectLst/>
                <a:latin typeface="pplxSans"/>
              </a:rPr>
              <a:t> ήταν καταστροφική για μικρές οικογένειες που εξαρτώνται αποκλειστικά από τον τουρισμό — ξενώνες, εστιατόρια, χειροτέχνες.</a:t>
            </a:r>
          </a:p>
          <a:p>
            <a:pPr algn="l"/>
            <a:r>
              <a:rPr lang="el-GR" b="0" i="0" dirty="0">
                <a:solidFill>
                  <a:srgbClr val="27251E"/>
                </a:solidFill>
                <a:effectLst/>
                <a:latin typeface="pplxSans"/>
              </a:rPr>
              <a:t>Εδώ βλέπουμε μια εφαρμογή της θεωρίας </a:t>
            </a:r>
            <a:r>
              <a:rPr lang="el-GR" b="1" i="0" dirty="0">
                <a:solidFill>
                  <a:srgbClr val="27251E"/>
                </a:solidFill>
                <a:effectLst/>
                <a:latin typeface="pplxSans"/>
              </a:rPr>
              <a:t>"Social </a:t>
            </a:r>
            <a:r>
              <a:rPr lang="el-GR" b="1" i="0" dirty="0" err="1">
                <a:solidFill>
                  <a:srgbClr val="27251E"/>
                </a:solidFill>
                <a:effectLst/>
                <a:latin typeface="pplxSans"/>
              </a:rPr>
              <a:t>Vulnerability</a:t>
            </a:r>
            <a:r>
              <a:rPr lang="el-GR" b="1" i="0" dirty="0">
                <a:solidFill>
                  <a:srgbClr val="27251E"/>
                </a:solidFill>
                <a:effectLst/>
                <a:latin typeface="pplxSans"/>
              </a:rPr>
              <a:t> </a:t>
            </a:r>
            <a:r>
              <a:rPr lang="el-GR" b="1" i="0" dirty="0" err="1">
                <a:solidFill>
                  <a:srgbClr val="27251E"/>
                </a:solidFill>
                <a:effectLst/>
                <a:latin typeface="pplxSans"/>
              </a:rPr>
              <a:t>Index</a:t>
            </a:r>
            <a:r>
              <a:rPr lang="el-GR" b="1" i="0" dirty="0">
                <a:solidFill>
                  <a:srgbClr val="27251E"/>
                </a:solidFill>
                <a:effectLst/>
                <a:latin typeface="pplxSans"/>
              </a:rPr>
              <a:t>"</a:t>
            </a:r>
            <a:r>
              <a:rPr lang="el-GR" b="0" i="0" dirty="0">
                <a:solidFill>
                  <a:srgbClr val="27251E"/>
                </a:solidFill>
                <a:effectLst/>
                <a:latin typeface="pplxSans"/>
              </a:rPr>
              <a:t> (</a:t>
            </a:r>
            <a:r>
              <a:rPr lang="el-GR" b="0" i="0" dirty="0" err="1">
                <a:solidFill>
                  <a:srgbClr val="27251E"/>
                </a:solidFill>
                <a:effectLst/>
                <a:latin typeface="pplxSans"/>
              </a:rPr>
              <a:t>Cutter</a:t>
            </a:r>
            <a:r>
              <a:rPr lang="el-GR" b="0" i="0" dirty="0">
                <a:solidFill>
                  <a:srgbClr val="27251E"/>
                </a:solidFill>
                <a:effectLst/>
                <a:latin typeface="pplxSans"/>
              </a:rPr>
              <a:t> </a:t>
            </a:r>
            <a:r>
              <a:rPr lang="el-GR" b="0" i="0" dirty="0" err="1">
                <a:solidFill>
                  <a:srgbClr val="27251E"/>
                </a:solidFill>
                <a:effectLst/>
                <a:latin typeface="pplxSans"/>
              </a:rPr>
              <a:t>et</a:t>
            </a:r>
            <a:r>
              <a:rPr lang="el-GR" b="0" i="0" dirty="0">
                <a:solidFill>
                  <a:srgbClr val="27251E"/>
                </a:solidFill>
                <a:effectLst/>
                <a:latin typeface="pplxSans"/>
              </a:rPr>
              <a:t> </a:t>
            </a:r>
            <a:r>
              <a:rPr lang="el-GR" b="0" i="0" dirty="0" err="1">
                <a:solidFill>
                  <a:srgbClr val="27251E"/>
                </a:solidFill>
                <a:effectLst/>
                <a:latin typeface="pplxSans"/>
              </a:rPr>
              <a:t>al</a:t>
            </a:r>
            <a:r>
              <a:rPr lang="el-GR" b="0" i="0" dirty="0">
                <a:solidFill>
                  <a:srgbClr val="27251E"/>
                </a:solidFill>
                <a:effectLst/>
                <a:latin typeface="pplxSans"/>
              </a:rPr>
              <a:t>., 2003): η φυσική καταστροφή δεν είναι ουδέτερη — επιτείνει τις </a:t>
            </a:r>
            <a:r>
              <a:rPr lang="el-GR" b="1" i="0" dirty="0" err="1">
                <a:solidFill>
                  <a:srgbClr val="27251E"/>
                </a:solidFill>
                <a:effectLst/>
                <a:latin typeface="pplxSans"/>
              </a:rPr>
              <a:t>προϋπάρχουσες</a:t>
            </a:r>
            <a:r>
              <a:rPr lang="el-GR" b="1" i="0" dirty="0">
                <a:solidFill>
                  <a:srgbClr val="27251E"/>
                </a:solidFill>
                <a:effectLst/>
                <a:latin typeface="pplxSans"/>
              </a:rPr>
              <a:t> ανισότητες</a:t>
            </a:r>
            <a:r>
              <a:rPr lang="el-GR" b="0" i="0" dirty="0">
                <a:solidFill>
                  <a:srgbClr val="27251E"/>
                </a:solidFill>
                <a:effectLst/>
                <a:latin typeface="pplxSans"/>
              </a:rPr>
              <a:t>. Όσοι είχαν λιγότερους πόρους πριν τον </a:t>
            </a:r>
            <a:r>
              <a:rPr lang="el-GR" b="0" i="0" dirty="0" err="1">
                <a:solidFill>
                  <a:srgbClr val="27251E"/>
                </a:solidFill>
                <a:effectLst/>
                <a:latin typeface="pplxSans"/>
              </a:rPr>
              <a:t>Daniel</a:t>
            </a:r>
            <a:r>
              <a:rPr lang="el-GR" b="0" i="0" dirty="0">
                <a:solidFill>
                  <a:srgbClr val="27251E"/>
                </a:solidFill>
                <a:effectLst/>
                <a:latin typeface="pplxSans"/>
              </a:rPr>
              <a:t>, έχουν και λιγότερη ικανότητα ανάκαμψης μετά. Η ανθεκτικότητα ως πολιτική στόχος πρέπει επομένως να είναι </a:t>
            </a:r>
            <a:r>
              <a:rPr lang="el-GR" b="1" i="0" dirty="0">
                <a:solidFill>
                  <a:srgbClr val="27251E"/>
                </a:solidFill>
                <a:effectLst/>
                <a:latin typeface="pplxSans"/>
              </a:rPr>
              <a:t>κοινωνικά δίκαιη</a:t>
            </a:r>
            <a:r>
              <a:rPr lang="el-GR" b="0" i="0" dirty="0">
                <a:solidFill>
                  <a:srgbClr val="27251E"/>
                </a:solidFill>
                <a:effectLst/>
                <a:latin typeface="pplxSans"/>
              </a:rPr>
              <a:t> — να εστιάζει πρώτα στις πιο ευάλωτες ομάδες και περιοχές, αλλιώς αναπαράγει και επιτείνει τις ανισότητες που προϋπήρχαν.</a:t>
            </a:r>
          </a:p>
          <a:p>
            <a:r>
              <a:rPr lang="el-GR" b="0" u="none" strike="noStrike" dirty="0">
                <a:effectLst/>
                <a:latin typeface="Google Sans"/>
              </a:rPr>
              <a:t>Ο </a:t>
            </a:r>
            <a:r>
              <a:rPr lang="el-GR" b="1" u="none" strike="noStrike" dirty="0">
                <a:effectLst/>
                <a:latin typeface="Google Sans"/>
                <a:hlinkClick r:id="rId3"/>
              </a:rPr>
              <a:t>Δείκτης Κοινωνικής </a:t>
            </a:r>
            <a:r>
              <a:rPr lang="el-GR" b="1" u="none" strike="noStrike" dirty="0" err="1">
                <a:effectLst/>
                <a:latin typeface="Google Sans"/>
                <a:hlinkClick r:id="rId3"/>
              </a:rPr>
              <a:t>Ευαλωτότητας</a:t>
            </a:r>
            <a:r>
              <a:rPr lang="el-GR" b="1" u="none" strike="noStrike" dirty="0">
                <a:effectLst/>
                <a:latin typeface="Google Sans"/>
                <a:hlinkClick r:id="rId3"/>
              </a:rPr>
              <a:t> (Social </a:t>
            </a:r>
            <a:r>
              <a:rPr lang="el-GR" b="1" u="none" strike="noStrike" dirty="0" err="1">
                <a:effectLst/>
                <a:latin typeface="Google Sans"/>
                <a:hlinkClick r:id="rId3"/>
              </a:rPr>
              <a:t>Vulnerability</a:t>
            </a:r>
            <a:r>
              <a:rPr lang="el-GR" b="1" u="none" strike="noStrike" dirty="0">
                <a:effectLst/>
                <a:latin typeface="Google Sans"/>
                <a:hlinkClick r:id="rId3"/>
              </a:rPr>
              <a:t> </a:t>
            </a:r>
            <a:r>
              <a:rPr lang="el-GR" b="1" u="none" strike="noStrike" dirty="0" err="1">
                <a:effectLst/>
                <a:latin typeface="Google Sans"/>
                <a:hlinkClick r:id="rId3"/>
              </a:rPr>
              <a:t>Index</a:t>
            </a:r>
            <a:r>
              <a:rPr lang="el-GR" b="1" u="none" strike="noStrike" dirty="0">
                <a:effectLst/>
                <a:latin typeface="Google Sans"/>
                <a:hlinkClick r:id="rId3"/>
              </a:rPr>
              <a:t> - SVI)</a:t>
            </a:r>
            <a:r>
              <a:rPr lang="el-GR" dirty="0"/>
              <a:t> είναι ένα εργαλείο χαρτογράφησης και ανάλυσης, που αναπτύχθηκε κυρίως από το CDC των ΗΠΑ (</a:t>
            </a:r>
            <a:r>
              <a:rPr lang="el-GR" dirty="0" err="1"/>
              <a:t>Centers</a:t>
            </a:r>
            <a:r>
              <a:rPr lang="el-GR" dirty="0"/>
              <a:t> for </a:t>
            </a:r>
            <a:r>
              <a:rPr lang="el-GR" dirty="0" err="1"/>
              <a:t>Disease</a:t>
            </a:r>
            <a:r>
              <a:rPr lang="el-GR" dirty="0"/>
              <a:t> </a:t>
            </a:r>
            <a:r>
              <a:rPr lang="el-GR" dirty="0" err="1"/>
              <a:t>Control</a:t>
            </a:r>
            <a:r>
              <a:rPr lang="el-GR" dirty="0"/>
              <a:t> and </a:t>
            </a:r>
            <a:r>
              <a:rPr lang="el-GR" dirty="0" err="1"/>
              <a:t>Prevention</a:t>
            </a:r>
            <a:r>
              <a:rPr lang="el-GR" dirty="0"/>
              <a:t>), για να εντοπίζει κοινότητες που είναι πιο πιθανό να χρειαστούν υποστήριξη πριν, κατά τη διάρκεια και μετά από φυσικές καταστροφές, επιδημίες ή άλλες κρίσεις. [</a:t>
            </a:r>
            <a:r>
              <a:rPr lang="el-GR" dirty="0">
                <a:hlinkClick r:id="rId4"/>
              </a:rPr>
              <a:t>1</a:t>
            </a:r>
            <a:r>
              <a:rPr lang="el-GR" dirty="0"/>
              <a:t>, </a:t>
            </a:r>
            <a:r>
              <a:rPr lang="el-GR" dirty="0">
                <a:hlinkClick r:id="rId5"/>
              </a:rPr>
              <a:t>2</a:t>
            </a:r>
            <a:r>
              <a:rPr lang="el-GR" dirty="0"/>
              <a:t>]</a:t>
            </a:r>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Αποτίμηση: Η Ανθεκτικότητα του Βόλου σε Δοκιμασία</a:t>
            </a:r>
            <a:r>
              <a:rPr lang="el-GR" b="0" i="0" dirty="0">
                <a:solidFill>
                  <a:srgbClr val="27251E"/>
                </a:solidFill>
                <a:effectLst/>
                <a:latin typeface="pplxSans"/>
              </a:rPr>
              <a:t>, θα προσπαθήσουμε να κάνουμε μια αποτίμηση των έως τώρα ευρημάτων</a:t>
            </a:r>
          </a:p>
          <a:p>
            <a:pPr algn="l"/>
            <a:r>
              <a:rPr lang="el-GR" b="0" i="0" dirty="0">
                <a:solidFill>
                  <a:srgbClr val="27251E"/>
                </a:solidFill>
                <a:effectLst/>
                <a:latin typeface="pplxSans"/>
              </a:rPr>
              <a:t>Σε τι άντεξε — Ανθεκτικά Στοιχεία</a:t>
            </a:r>
          </a:p>
          <a:p>
            <a:pPr algn="l"/>
            <a:r>
              <a:rPr lang="el-GR" b="1" i="0" dirty="0">
                <a:solidFill>
                  <a:srgbClr val="27251E"/>
                </a:solidFill>
                <a:effectLst/>
                <a:latin typeface="pplxSans"/>
              </a:rPr>
              <a:t>Κοινωνική αλληλεγγύη — αυθόρμητος εθελοντισμός</a:t>
            </a:r>
            <a:r>
              <a:rPr lang="el-GR" b="0" i="0" dirty="0">
                <a:solidFill>
                  <a:srgbClr val="27251E"/>
                </a:solidFill>
                <a:effectLst/>
                <a:latin typeface="pplxSans"/>
              </a:rPr>
              <a:t>: Επιβεβαιώνεται για τρίτη φορά στην εισήγηση — η επανάληψη δεν είναι τυχαία. Η κοινωνική συνοχή ήταν ο </a:t>
            </a:r>
            <a:r>
              <a:rPr lang="el-GR" b="1" i="0" dirty="0">
                <a:solidFill>
                  <a:srgbClr val="27251E"/>
                </a:solidFill>
                <a:effectLst/>
                <a:latin typeface="pplxSans"/>
              </a:rPr>
              <a:t>μόνος παράγοντας που λειτούργησε καλά χωρίς προηγούμενο σχεδιασμό</a:t>
            </a:r>
            <a:r>
              <a:rPr lang="el-GR" b="0" i="0" dirty="0">
                <a:solidFill>
                  <a:srgbClr val="27251E"/>
                </a:solidFill>
                <a:effectLst/>
                <a:latin typeface="pplxSans"/>
              </a:rPr>
              <a:t>. Όλα τα άλλα ανθεκτικά στοιχεία (ΕΜΑΚ, Πυροσβεστική, νοσοκομείο) ήταν θεσμικά — το εθελοντικό δίκτυο ήταν αυθόρμητο και άμεσο.</a:t>
            </a:r>
          </a:p>
          <a:p>
            <a:pPr algn="l"/>
            <a:r>
              <a:rPr lang="el-GR" b="1" i="0" dirty="0">
                <a:solidFill>
                  <a:srgbClr val="27251E"/>
                </a:solidFill>
                <a:effectLst/>
                <a:latin typeface="pplxSans"/>
              </a:rPr>
              <a:t>Νοσοκομείο παρέμεινε λειτουργικό</a:t>
            </a:r>
            <a:r>
              <a:rPr lang="el-GR" b="0" i="0" dirty="0">
                <a:solidFill>
                  <a:srgbClr val="27251E"/>
                </a:solidFill>
                <a:effectLst/>
                <a:latin typeface="pplxSans"/>
              </a:rPr>
              <a:t>: Κρίσιμο επίτευγμα — αποδεικνύει ότι οι υγειονομικές υποδομές είχαν κάποιο επίπεδο ετοιμότητας. Εφεδρικές γεννήτριες, αποθέματα φαρμάκων και προσωπικό που παρέμεινε στη θέση του κατά τη διάρκεια της κρίσης. Αυτό ονομάζεται </a:t>
            </a:r>
            <a:r>
              <a:rPr lang="el-GR" b="1" i="0" dirty="0">
                <a:solidFill>
                  <a:srgbClr val="27251E"/>
                </a:solidFill>
                <a:effectLst/>
                <a:latin typeface="pplxSans"/>
              </a:rPr>
              <a:t>"</a:t>
            </a:r>
            <a:r>
              <a:rPr lang="el-GR" b="1" i="0" dirty="0" err="1">
                <a:solidFill>
                  <a:srgbClr val="27251E"/>
                </a:solidFill>
                <a:effectLst/>
                <a:latin typeface="pplxSans"/>
              </a:rPr>
              <a:t>critical</a:t>
            </a:r>
            <a:r>
              <a:rPr lang="el-GR" b="1" i="0" dirty="0">
                <a:solidFill>
                  <a:srgbClr val="27251E"/>
                </a:solidFill>
                <a:effectLst/>
                <a:latin typeface="pplxSans"/>
              </a:rPr>
              <a:t> </a:t>
            </a:r>
            <a:r>
              <a:rPr lang="el-GR" b="1" i="0" dirty="0" err="1">
                <a:solidFill>
                  <a:srgbClr val="27251E"/>
                </a:solidFill>
                <a:effectLst/>
                <a:latin typeface="pplxSans"/>
              </a:rPr>
              <a:t>infrastructure</a:t>
            </a:r>
            <a:r>
              <a:rPr lang="el-GR" b="1" i="0" dirty="0">
                <a:solidFill>
                  <a:srgbClr val="27251E"/>
                </a:solidFill>
                <a:effectLst/>
                <a:latin typeface="pplxSans"/>
              </a:rPr>
              <a:t> </a:t>
            </a:r>
            <a:r>
              <a:rPr lang="el-GR" b="1" i="0" dirty="0" err="1">
                <a:solidFill>
                  <a:srgbClr val="27251E"/>
                </a:solidFill>
                <a:effectLst/>
                <a:latin typeface="pplxSans"/>
              </a:rPr>
              <a:t>resilience</a:t>
            </a:r>
            <a:r>
              <a:rPr lang="el-GR" b="1" i="0" dirty="0">
                <a:solidFill>
                  <a:srgbClr val="27251E"/>
                </a:solidFill>
                <a:effectLst/>
                <a:latin typeface="pplxSans"/>
              </a:rPr>
              <a:t>"</a:t>
            </a:r>
            <a:r>
              <a:rPr lang="el-GR" b="0" i="0" dirty="0">
                <a:solidFill>
                  <a:srgbClr val="27251E"/>
                </a:solidFill>
                <a:effectLst/>
                <a:latin typeface="pplxSans"/>
              </a:rPr>
              <a:t>  (ανθεκτικότητα κρίσιμων υποδομών) — προστασία των πλέον απαραίτητων λειτουργιών ακόμα και όταν τα υπόλοιπα συστήματα καταρρέουν.</a:t>
            </a:r>
          </a:p>
          <a:p>
            <a:pPr algn="l"/>
            <a:r>
              <a:rPr lang="el-GR" b="1" i="0" dirty="0">
                <a:solidFill>
                  <a:srgbClr val="27251E"/>
                </a:solidFill>
                <a:effectLst/>
                <a:latin typeface="pplxSans"/>
              </a:rPr>
              <a:t>Ταχεία κινητοποίηση ΕΜΑΚ και Πυροσβεστικής</a:t>
            </a:r>
            <a:r>
              <a:rPr lang="el-GR" b="0" i="0" dirty="0">
                <a:solidFill>
                  <a:srgbClr val="27251E"/>
                </a:solidFill>
                <a:effectLst/>
                <a:latin typeface="pplxSans"/>
              </a:rPr>
              <a:t>: Η εθνική απόκριση ήταν σχετικά γρήγορη — αναδεικνύει ότι η Ελλάδα έχει επαρκείς </a:t>
            </a:r>
            <a:r>
              <a:rPr lang="el-GR" b="1" i="0" dirty="0">
                <a:solidFill>
                  <a:srgbClr val="27251E"/>
                </a:solidFill>
                <a:effectLst/>
                <a:latin typeface="pplxSans"/>
              </a:rPr>
              <a:t>εθνικούς</a:t>
            </a:r>
            <a:r>
              <a:rPr lang="el-GR" b="0" i="0" dirty="0">
                <a:solidFill>
                  <a:srgbClr val="27251E"/>
                </a:solidFill>
                <a:effectLst/>
                <a:latin typeface="pplxSans"/>
              </a:rPr>
              <a:t> μηχανισμούς αντιμετώπισης, αλλά αδύναμους </a:t>
            </a:r>
            <a:r>
              <a:rPr lang="el-GR" b="1" i="0" dirty="0">
                <a:solidFill>
                  <a:srgbClr val="27251E"/>
                </a:solidFill>
                <a:effectLst/>
                <a:latin typeface="pplxSans"/>
              </a:rPr>
              <a:t>τοπικούς</a:t>
            </a:r>
            <a:r>
              <a:rPr lang="el-GR" b="0" i="0" dirty="0">
                <a:solidFill>
                  <a:srgbClr val="27251E"/>
                </a:solidFill>
                <a:effectLst/>
                <a:latin typeface="pplxSans"/>
              </a:rPr>
              <a:t>. Η ασυμμετρία αυτή είναι δομικό χαρακτηριστικό του ελληνικού διοικητικού συστήματος: συγκεντρωτισμός που δημιουργεί εξάρτηση από κεντρικούς φορείς.</a:t>
            </a:r>
          </a:p>
          <a:p>
            <a:pPr algn="l"/>
            <a:r>
              <a:rPr lang="el-GR" b="1" i="0" dirty="0">
                <a:solidFill>
                  <a:srgbClr val="27251E"/>
                </a:solidFill>
                <a:effectLst/>
                <a:latin typeface="pplxSans"/>
              </a:rPr>
              <a:t>Πανεπιστήμιο παρείχε υποστήριξη &amp; τεχνογνωσία</a:t>
            </a:r>
            <a:r>
              <a:rPr lang="el-GR" b="0" i="0" dirty="0">
                <a:solidFill>
                  <a:srgbClr val="27251E"/>
                </a:solidFill>
                <a:effectLst/>
                <a:latin typeface="pplxSans"/>
              </a:rPr>
              <a:t>: Επιστήμονες, φοιτητές και εργαστηριακός εξοπλισμός του ΠΘ κινητοποιήθηκαν — παράδειγμα της </a:t>
            </a:r>
            <a:r>
              <a:rPr lang="el-GR" b="1" i="0" dirty="0">
                <a:solidFill>
                  <a:srgbClr val="27251E"/>
                </a:solidFill>
                <a:effectLst/>
                <a:latin typeface="pplxSans"/>
              </a:rPr>
              <a:t>"anchor </a:t>
            </a:r>
            <a:r>
              <a:rPr lang="el-GR" b="1" i="0" dirty="0" err="1">
                <a:solidFill>
                  <a:srgbClr val="27251E"/>
                </a:solidFill>
                <a:effectLst/>
                <a:latin typeface="pplxSans"/>
              </a:rPr>
              <a:t>institution</a:t>
            </a:r>
            <a:r>
              <a:rPr lang="el-GR" b="1" i="0" dirty="0">
                <a:solidFill>
                  <a:srgbClr val="27251E"/>
                </a:solidFill>
                <a:effectLst/>
                <a:latin typeface="pplxSans"/>
              </a:rPr>
              <a:t>"</a:t>
            </a:r>
            <a:r>
              <a:rPr lang="el-GR" b="0" i="0" dirty="0">
                <a:solidFill>
                  <a:srgbClr val="27251E"/>
                </a:solidFill>
                <a:effectLst/>
                <a:latin typeface="pplxSans"/>
              </a:rPr>
              <a:t> λογικής που αναλύσαμε. Αυτό είναι μια πρώτη εφαρμογή του </a:t>
            </a:r>
            <a:r>
              <a:rPr lang="el-GR" b="0" i="0" dirty="0" err="1">
                <a:solidFill>
                  <a:srgbClr val="27251E"/>
                </a:solidFill>
                <a:effectLst/>
                <a:latin typeface="pplxSans"/>
              </a:rPr>
              <a:t>triple</a:t>
            </a:r>
            <a:r>
              <a:rPr lang="el-GR" b="0" i="0" dirty="0">
                <a:solidFill>
                  <a:srgbClr val="27251E"/>
                </a:solidFill>
                <a:effectLst/>
                <a:latin typeface="pplxSans"/>
              </a:rPr>
              <a:t> </a:t>
            </a:r>
            <a:r>
              <a:rPr lang="el-GR" b="0" i="0" dirty="0" err="1">
                <a:solidFill>
                  <a:srgbClr val="27251E"/>
                </a:solidFill>
                <a:effectLst/>
                <a:latin typeface="pplxSans"/>
              </a:rPr>
              <a:t>helix</a:t>
            </a:r>
            <a:r>
              <a:rPr lang="el-GR" b="0" i="0" dirty="0">
                <a:solidFill>
                  <a:srgbClr val="27251E"/>
                </a:solidFill>
                <a:effectLst/>
                <a:latin typeface="pplxSans"/>
              </a:rPr>
              <a:t> σε συνθήκες κρίσης.</a:t>
            </a:r>
          </a:p>
          <a:p>
            <a:pPr algn="l"/>
            <a:r>
              <a:rPr lang="el-GR" b="1" i="0" dirty="0">
                <a:solidFill>
                  <a:srgbClr val="27251E"/>
                </a:solidFill>
                <a:effectLst/>
                <a:latin typeface="pplxSans"/>
              </a:rPr>
              <a:t>Σχετικά γρήγορη αποκατάσταση δικτύων (2-3 εβδομάδες)</a:t>
            </a:r>
            <a:r>
              <a:rPr lang="el-GR" b="0" i="0" dirty="0">
                <a:solidFill>
                  <a:srgbClr val="27251E"/>
                </a:solidFill>
                <a:effectLst/>
                <a:latin typeface="pplxSans"/>
              </a:rPr>
              <a:t>: Το ρεύμα και η βασική συνδεσιμότητα αποκαταστάθηκαν σε 2-3 εβδομάδες — "σχετικά γρήγορα" για το μέγεθος της καταστροφής, αλλά ανεπαρκώς γρήγορα αν αξιολογηθεί με βάση διεθνή πρότυπα ανθεκτικότητας.</a:t>
            </a:r>
          </a:p>
          <a:p>
            <a:pPr algn="l"/>
            <a:r>
              <a:rPr lang="el-GR" b="1" i="0" dirty="0">
                <a:solidFill>
                  <a:srgbClr val="27251E"/>
                </a:solidFill>
                <a:effectLst/>
                <a:latin typeface="pplxSans"/>
              </a:rPr>
              <a:t>Η Ελλάδα απέσπασε ευρωπαϊκή χρηματοδότηση €2,25 δισ.</a:t>
            </a:r>
            <a:r>
              <a:rPr lang="el-GR" b="0" i="0" dirty="0">
                <a:solidFill>
                  <a:srgbClr val="27251E"/>
                </a:solidFill>
                <a:effectLst/>
                <a:latin typeface="pplxSans"/>
              </a:rPr>
              <a:t>: Η επιτυχία στην εξασφάλιση ευρωπαϊκών πόρων είναι σημαντικό επίτευγμα διπλωματικής και διοικητικής ικανότητας — αποδεικνύει ότι σε ανώτερο θεσμικό επίπεδο υπήρχε η ικανότητα να αξιοποιηθούν τα ευρωπαϊκά εργαλεία.</a:t>
            </a:r>
          </a:p>
          <a:p>
            <a:pPr algn="l"/>
            <a:endParaRPr lang="el-GR" b="0" i="0" dirty="0">
              <a:solidFill>
                <a:srgbClr val="27251E"/>
              </a:solidFill>
              <a:effectLst/>
              <a:latin typeface="pplxSans"/>
            </a:endParaRPr>
          </a:p>
          <a:p>
            <a:pPr algn="l"/>
            <a:r>
              <a:rPr lang="el-GR" b="1" i="0" dirty="0">
                <a:solidFill>
                  <a:srgbClr val="27251E"/>
                </a:solidFill>
                <a:effectLst/>
                <a:latin typeface="pplxSans"/>
              </a:rPr>
              <a:t>Που Δοκιμάστηκε — Ευπάθειες που Αποκαλύφθηκαν</a:t>
            </a:r>
          </a:p>
          <a:p>
            <a:pPr algn="l"/>
            <a:r>
              <a:rPr lang="el-GR" b="1" i="0" dirty="0">
                <a:solidFill>
                  <a:srgbClr val="27251E"/>
                </a:solidFill>
                <a:effectLst/>
                <a:latin typeface="pplxSans"/>
              </a:rPr>
              <a:t>Δεύτερη πλημμύρα (</a:t>
            </a:r>
            <a:r>
              <a:rPr lang="el-GR" b="1" i="0" dirty="0" err="1">
                <a:solidFill>
                  <a:srgbClr val="27251E"/>
                </a:solidFill>
                <a:effectLst/>
                <a:latin typeface="pplxSans"/>
              </a:rPr>
              <a:t>Elias</a:t>
            </a:r>
            <a:r>
              <a:rPr lang="el-GR" b="1" i="0" dirty="0">
                <a:solidFill>
                  <a:srgbClr val="27251E"/>
                </a:solidFill>
                <a:effectLst/>
                <a:latin typeface="pplxSans"/>
              </a:rPr>
              <a:t>) βρήκε την πόλη ακόμα αδύναμη</a:t>
            </a:r>
            <a:r>
              <a:rPr lang="el-GR" b="0" i="0" dirty="0">
                <a:solidFill>
                  <a:srgbClr val="27251E"/>
                </a:solidFill>
                <a:effectLst/>
                <a:latin typeface="pplxSans"/>
              </a:rPr>
              <a:t>: Αυτό είναι το πιο αδυσώπητο εύρημα. Μόλις 19 ημέρες μετά τον </a:t>
            </a:r>
            <a:r>
              <a:rPr lang="el-GR" b="0" i="0" dirty="0" err="1">
                <a:solidFill>
                  <a:srgbClr val="27251E"/>
                </a:solidFill>
                <a:effectLst/>
                <a:latin typeface="pplxSans"/>
              </a:rPr>
              <a:t>Daniel</a:t>
            </a:r>
            <a:r>
              <a:rPr lang="el-GR" b="0" i="0" dirty="0">
                <a:solidFill>
                  <a:srgbClr val="27251E"/>
                </a:solidFill>
                <a:effectLst/>
                <a:latin typeface="pplxSans"/>
              </a:rPr>
              <a:t>, η πόλη δεν είχε αποκαταστήσει ούτε τη βασική της λειτουργικότητα. Στη θεωρία ανθεκτικότητας, η ικανότητα </a:t>
            </a:r>
            <a:r>
              <a:rPr lang="el-GR" b="1" i="0" dirty="0">
                <a:solidFill>
                  <a:srgbClr val="27251E"/>
                </a:solidFill>
                <a:effectLst/>
                <a:latin typeface="pplxSans"/>
              </a:rPr>
              <a:t>ταχείας ανάκαμψης (</a:t>
            </a:r>
            <a:r>
              <a:rPr lang="el-GR" b="1" i="0" dirty="0" err="1">
                <a:solidFill>
                  <a:srgbClr val="27251E"/>
                </a:solidFill>
                <a:effectLst/>
                <a:latin typeface="pplxSans"/>
              </a:rPr>
              <a:t>rapidity</a:t>
            </a:r>
            <a:r>
              <a:rPr lang="el-GR" b="1" i="0" dirty="0">
                <a:solidFill>
                  <a:srgbClr val="27251E"/>
                </a:solidFill>
                <a:effectLst/>
                <a:latin typeface="pplxSans"/>
              </a:rPr>
              <a:t>)</a:t>
            </a:r>
            <a:r>
              <a:rPr lang="el-GR" b="0" i="0" dirty="0">
                <a:solidFill>
                  <a:srgbClr val="27251E"/>
                </a:solidFill>
                <a:effectLst/>
                <a:latin typeface="pplxSans"/>
              </a:rPr>
              <a:t> είναι ένα από τα τέσσερα κεντρικά χαρακτηριστικά (4R) — ο Βόλος απέτυχε σε αυτό, αποδεικνύοντας ότι δεν υπήρχε σχέδιο αποκατάστασης με ιεράρχηση προτεραιοτήτων και χρονοδιάγραμμα.</a:t>
            </a:r>
          </a:p>
          <a:p>
            <a:pPr algn="l"/>
            <a:r>
              <a:rPr lang="el-GR" b="1" i="0" dirty="0">
                <a:solidFill>
                  <a:srgbClr val="27251E"/>
                </a:solidFill>
                <a:effectLst/>
                <a:latin typeface="pplxSans"/>
              </a:rPr>
              <a:t>&gt;2 εβδομάδες χωρίς νερό — απαράδεκτο για πόλη 130.000</a:t>
            </a:r>
            <a:r>
              <a:rPr lang="el-GR" b="0" i="0" dirty="0">
                <a:solidFill>
                  <a:srgbClr val="27251E"/>
                </a:solidFill>
                <a:effectLst/>
                <a:latin typeface="pplxSans"/>
              </a:rPr>
              <a:t>: Η φράση "απαράδεκτο" είναι σκόπιμα κανονιστική — </a:t>
            </a:r>
            <a:r>
              <a:rPr lang="el-GR" b="0" i="0" dirty="0" err="1">
                <a:solidFill>
                  <a:srgbClr val="27251E"/>
                </a:solidFill>
                <a:effectLst/>
                <a:latin typeface="pplxSans"/>
              </a:rPr>
              <a:t>αξιολογητική</a:t>
            </a:r>
            <a:r>
              <a:rPr lang="el-GR" b="0" i="0" dirty="0">
                <a:solidFill>
                  <a:srgbClr val="27251E"/>
                </a:solidFill>
                <a:effectLst/>
                <a:latin typeface="pplxSans"/>
              </a:rPr>
              <a:t>, όχι μόνο περιγραφική. Για πόλη αυτού του μεγέθους σε ανεπτυγμένη ΕΕ-χώρα, δύο εβδομάδες χωρίς πόσιμο νερό αντιπροσωπεύει </a:t>
            </a:r>
            <a:r>
              <a:rPr lang="el-GR" b="1" i="0" dirty="0">
                <a:solidFill>
                  <a:srgbClr val="27251E"/>
                </a:solidFill>
                <a:effectLst/>
                <a:latin typeface="pplxSans"/>
              </a:rPr>
              <a:t>αποτυχία βασικής διακυβέρνησης</a:t>
            </a:r>
            <a:r>
              <a:rPr lang="el-GR" b="0" i="0" dirty="0">
                <a:solidFill>
                  <a:srgbClr val="27251E"/>
                </a:solidFill>
                <a:effectLst/>
                <a:latin typeface="pplxSans"/>
              </a:rPr>
              <a:t>. Ανακαλεί τη διάκριση μεταξύ "</a:t>
            </a:r>
            <a:r>
              <a:rPr lang="el-GR" b="0" i="0" dirty="0" err="1">
                <a:solidFill>
                  <a:srgbClr val="27251E"/>
                </a:solidFill>
                <a:effectLst/>
                <a:latin typeface="pplxSans"/>
              </a:rPr>
              <a:t>minimum</a:t>
            </a:r>
            <a:r>
              <a:rPr lang="el-GR" b="0" i="0" dirty="0">
                <a:solidFill>
                  <a:srgbClr val="27251E"/>
                </a:solidFill>
                <a:effectLst/>
                <a:latin typeface="pplxSans"/>
              </a:rPr>
              <a:t> </a:t>
            </a:r>
            <a:r>
              <a:rPr lang="el-GR" b="0" i="0" dirty="0" err="1">
                <a:solidFill>
                  <a:srgbClr val="27251E"/>
                </a:solidFill>
                <a:effectLst/>
                <a:latin typeface="pplxSans"/>
              </a:rPr>
              <a:t>acceptable</a:t>
            </a:r>
            <a:r>
              <a:rPr lang="el-GR" b="0" i="0" dirty="0">
                <a:solidFill>
                  <a:srgbClr val="27251E"/>
                </a:solidFill>
                <a:effectLst/>
                <a:latin typeface="pplxSans"/>
              </a:rPr>
              <a:t> </a:t>
            </a:r>
            <a:r>
              <a:rPr lang="el-GR" b="0" i="0" dirty="0" err="1">
                <a:solidFill>
                  <a:srgbClr val="27251E"/>
                </a:solidFill>
                <a:effectLst/>
                <a:latin typeface="pplxSans"/>
              </a:rPr>
              <a:t>service</a:t>
            </a:r>
            <a:r>
              <a:rPr lang="el-GR" b="0" i="0" dirty="0">
                <a:solidFill>
                  <a:srgbClr val="27251E"/>
                </a:solidFill>
                <a:effectLst/>
                <a:latin typeface="pplxSans"/>
              </a:rPr>
              <a:t> </a:t>
            </a:r>
            <a:r>
              <a:rPr lang="el-GR" b="0" i="0" dirty="0" err="1">
                <a:solidFill>
                  <a:srgbClr val="27251E"/>
                </a:solidFill>
                <a:effectLst/>
                <a:latin typeface="pplxSans"/>
              </a:rPr>
              <a:t>level</a:t>
            </a:r>
            <a:r>
              <a:rPr lang="el-GR" b="0" i="0" dirty="0">
                <a:solidFill>
                  <a:srgbClr val="27251E"/>
                </a:solidFill>
                <a:effectLst/>
                <a:latin typeface="pplxSans"/>
              </a:rPr>
              <a:t>" — το κατώτατο επίπεδο υπηρεσιών που μια σύγχρονη πόλη οφείλει να διασφαλίζει ακόμα και σε κρίση.</a:t>
            </a:r>
          </a:p>
          <a:p>
            <a:pPr algn="l"/>
            <a:r>
              <a:rPr lang="el-GR" b="1" i="0" dirty="0">
                <a:solidFill>
                  <a:srgbClr val="27251E"/>
                </a:solidFill>
                <a:effectLst/>
                <a:latin typeface="pplxSans"/>
              </a:rPr>
              <a:t>Κανένα σχέδιο εκκένωσης ζωνών σε κίνδυνο</a:t>
            </a:r>
            <a:r>
              <a:rPr lang="el-GR" b="0" i="0" dirty="0">
                <a:solidFill>
                  <a:srgbClr val="27251E"/>
                </a:solidFill>
                <a:effectLst/>
                <a:latin typeface="pplxSans"/>
              </a:rPr>
              <a:t>: Απουσία </a:t>
            </a:r>
            <a:r>
              <a:rPr lang="el-GR" b="1" i="0" dirty="0">
                <a:solidFill>
                  <a:srgbClr val="27251E"/>
                </a:solidFill>
                <a:effectLst/>
                <a:latin typeface="pplxSans"/>
              </a:rPr>
              <a:t>προ-εγκεκριμένων ζωνών εκκένωσης</a:t>
            </a:r>
            <a:r>
              <a:rPr lang="el-GR" b="0" i="0" dirty="0">
                <a:solidFill>
                  <a:srgbClr val="27251E"/>
                </a:solidFill>
                <a:effectLst/>
                <a:latin typeface="pplxSans"/>
              </a:rPr>
              <a:t>, οδών διαφυγής και αντίστοιχων πρωτοκόλλων. Αυτό κόστισε σε ανθρώπινες ζωές — άτομα σε γνωστά επικίνδυνες ζώνες δεν εκκενώθηκαν έγκαιρα γιατί δεν υπήρχε ο θεσμικός μηχανισμός να το κάνει.</a:t>
            </a:r>
          </a:p>
          <a:p>
            <a:pPr algn="l"/>
            <a:r>
              <a:rPr lang="el-GR" b="1" i="0" dirty="0">
                <a:solidFill>
                  <a:srgbClr val="27251E"/>
                </a:solidFill>
                <a:effectLst/>
                <a:latin typeface="pplxSans"/>
              </a:rPr>
              <a:t>Απουσία αντιπλημμυρικής υποδομής</a:t>
            </a:r>
            <a:r>
              <a:rPr lang="el-GR" b="0" i="0" dirty="0">
                <a:solidFill>
                  <a:srgbClr val="27251E"/>
                </a:solidFill>
                <a:effectLst/>
                <a:latin typeface="pplxSans"/>
              </a:rPr>
              <a:t>: Συνδέεται με τα όσα αναλύσαμε στις προηγούμενες διαφάνειες — δεκαετίες παράλειψης επένδυσης σε αντιπλημμυρικά έργα.</a:t>
            </a:r>
          </a:p>
          <a:p>
            <a:pPr algn="l"/>
            <a:r>
              <a:rPr lang="el-GR" b="1" i="0" dirty="0">
                <a:solidFill>
                  <a:srgbClr val="27251E"/>
                </a:solidFill>
                <a:effectLst/>
                <a:latin typeface="pplxSans"/>
              </a:rPr>
              <a:t>Θεσμική αδυναμία δήμου — εξάρτηση από κράτος</a:t>
            </a:r>
            <a:r>
              <a:rPr lang="el-GR" b="0" i="0" dirty="0">
                <a:solidFill>
                  <a:srgbClr val="27251E"/>
                </a:solidFill>
                <a:effectLst/>
                <a:latin typeface="pplxSans"/>
              </a:rPr>
              <a:t>: Αυτό είναι δομικό ζήτημα: ο δήμος δεν είχε ούτε τους πόρους ούτε την εξουσία να αντιδράσει αυτόνομα. Κάθε απόφαση περνούσε από κεντρικούς φορείς — χάνοντας πολύτιμο χρόνο στα κρίσιμα πρώτα 24-48 ώρα.</a:t>
            </a:r>
          </a:p>
          <a:p>
            <a:pPr algn="l"/>
            <a:r>
              <a:rPr lang="el-GR" b="1" i="0" dirty="0">
                <a:solidFill>
                  <a:srgbClr val="27251E"/>
                </a:solidFill>
                <a:effectLst/>
                <a:latin typeface="pplxSans"/>
              </a:rPr>
              <a:t>Δεν υπήρχε σχέδιο επαναλειτουργίας κρίσιμων υπηρεσιών</a:t>
            </a:r>
            <a:r>
              <a:rPr lang="el-GR" b="0" i="0" dirty="0">
                <a:solidFill>
                  <a:srgbClr val="27251E"/>
                </a:solidFill>
                <a:effectLst/>
                <a:latin typeface="pplxSans"/>
              </a:rPr>
              <a:t>: Η απουσία </a:t>
            </a:r>
            <a:r>
              <a:rPr lang="el-GR" b="1" i="0" dirty="0">
                <a:solidFill>
                  <a:srgbClr val="27251E"/>
                </a:solidFill>
                <a:effectLst/>
                <a:latin typeface="pplxSans"/>
              </a:rPr>
              <a:t>Business </a:t>
            </a:r>
            <a:r>
              <a:rPr lang="el-GR" b="1" i="0" dirty="0" err="1">
                <a:solidFill>
                  <a:srgbClr val="27251E"/>
                </a:solidFill>
                <a:effectLst/>
                <a:latin typeface="pplxSans"/>
              </a:rPr>
              <a:t>Continuity</a:t>
            </a:r>
            <a:r>
              <a:rPr lang="el-GR" b="1" i="0" dirty="0">
                <a:solidFill>
                  <a:srgbClr val="27251E"/>
                </a:solidFill>
                <a:effectLst/>
                <a:latin typeface="pplxSans"/>
              </a:rPr>
              <a:t> Plan</a:t>
            </a:r>
            <a:r>
              <a:rPr lang="el-GR" b="0" i="0" dirty="0">
                <a:solidFill>
                  <a:srgbClr val="27251E"/>
                </a:solidFill>
                <a:effectLst/>
                <a:latin typeface="pplxSans"/>
              </a:rPr>
              <a:t>  (</a:t>
            </a:r>
            <a:r>
              <a:rPr lang="el-GR" b="1" u="none" strike="noStrike" dirty="0">
                <a:effectLst/>
                <a:latin typeface="Google Sans"/>
              </a:rPr>
              <a:t>Σχέδιο Επιχειρησιακής Συνέχειας</a:t>
            </a:r>
            <a:r>
              <a:rPr lang="el-GR" dirty="0"/>
              <a:t> είναι ένα δομημένο έγγραφο/στρατηγική που καθορίζει πώς μια επιχείρηση θα συνεχίσει να λειτουργεί κατά τη διάρκεια και μετά από </a:t>
            </a:r>
            <a:r>
              <a:rPr lang="el-GR" dirty="0" err="1"/>
              <a:t>αναπάντεες</a:t>
            </a:r>
            <a:r>
              <a:rPr lang="el-GR" dirty="0"/>
              <a:t> διακοπές (π.χ. φυσικές καταστροφές, </a:t>
            </a:r>
            <a:r>
              <a:rPr lang="el-GR" dirty="0" err="1"/>
              <a:t>κυβερνοεπιθέσεις</a:t>
            </a:r>
            <a:r>
              <a:rPr lang="el-GR" dirty="0"/>
              <a:t>, πανδημίες). Στόχος είναι η πρόληψη, η ελαχιστοποίηση των απωλειών και η ταχεία ανάκαμψη. [</a:t>
            </a:r>
            <a:r>
              <a:rPr lang="el-GR" dirty="0">
                <a:hlinkClick r:id="rId3"/>
              </a:rPr>
              <a:t>1</a:t>
            </a:r>
            <a:r>
              <a:rPr lang="el-GR" dirty="0"/>
              <a:t>, </a:t>
            </a:r>
            <a:r>
              <a:rPr lang="el-GR" dirty="0">
                <a:hlinkClick r:id="rId4"/>
              </a:rPr>
              <a:t>2</a:t>
            </a:r>
            <a:r>
              <a:rPr lang="el-GR" dirty="0"/>
              <a:t>, </a:t>
            </a:r>
            <a:r>
              <a:rPr lang="el-GR" dirty="0">
                <a:hlinkClick r:id="rId5"/>
              </a:rPr>
              <a:t>3</a:t>
            </a:r>
            <a:r>
              <a:rPr lang="el-GR" dirty="0"/>
              <a:t>, </a:t>
            </a:r>
            <a:r>
              <a:rPr lang="el-GR" dirty="0">
                <a:hlinkClick r:id="rId6"/>
              </a:rPr>
              <a:t>4</a:t>
            </a:r>
            <a:r>
              <a:rPr lang="el-GR" dirty="0"/>
              <a:t>) ]</a:t>
            </a:r>
            <a:r>
              <a:rPr lang="el-GR" b="0" i="0" dirty="0">
                <a:solidFill>
                  <a:srgbClr val="27251E"/>
                </a:solidFill>
                <a:effectLst/>
                <a:latin typeface="pplxSans"/>
              </a:rPr>
              <a:t>για δημόσιες υπηρεσίες — νερό, αποχέτευση, μεταφορές — σημαίνει ότι η αποκατάσταση γινόταν με αυτοσχεδιασμό αντί με βάση προκαθορισμένο σχέδιο με σαφείς προτεραιότητες και </a:t>
            </a:r>
            <a:r>
              <a:rPr lang="el-GR" b="0" i="0" dirty="0" err="1">
                <a:solidFill>
                  <a:srgbClr val="27251E"/>
                </a:solidFill>
                <a:effectLst/>
                <a:latin typeface="pplxSans"/>
              </a:rPr>
              <a:t>υπευθυνότητες</a:t>
            </a:r>
            <a:r>
              <a:rPr lang="el-GR" b="0" i="0" dirty="0">
                <a:solidFill>
                  <a:srgbClr val="27251E"/>
                </a:solidFill>
                <a:effectLst/>
                <a:latin typeface="pplxSans"/>
              </a:rPr>
              <a:t>.</a:t>
            </a:r>
          </a:p>
          <a:p>
            <a:pPr algn="l"/>
            <a:r>
              <a:rPr lang="el-GR" b="1" i="0" dirty="0">
                <a:solidFill>
                  <a:srgbClr val="27251E"/>
                </a:solidFill>
                <a:effectLst/>
                <a:latin typeface="pplxSans"/>
              </a:rPr>
              <a:t>Η Συνολική Αξιολόγηση</a:t>
            </a:r>
          </a:p>
          <a:p>
            <a:pPr algn="l"/>
            <a:r>
              <a:rPr lang="el-GR" b="0" i="0" dirty="0">
                <a:solidFill>
                  <a:srgbClr val="27251E"/>
                </a:solidFill>
                <a:effectLst/>
                <a:latin typeface="pplxSans"/>
              </a:rPr>
              <a:t>Ο πραγματικός "βαθμός" ανθεκτικότητας του Βόλου αναδύεται από τη σύγκριση των δύο στηλών: </a:t>
            </a:r>
            <a:r>
              <a:rPr lang="el-GR" b="1" i="0" dirty="0">
                <a:solidFill>
                  <a:srgbClr val="27251E"/>
                </a:solidFill>
                <a:effectLst/>
                <a:latin typeface="pplxSans"/>
              </a:rPr>
              <a:t>6 ανθεκτικά στοιχεία </a:t>
            </a:r>
            <a:r>
              <a:rPr lang="el-GR" b="1" i="0" dirty="0" err="1">
                <a:solidFill>
                  <a:srgbClr val="27251E"/>
                </a:solidFill>
                <a:effectLst/>
                <a:latin typeface="pplxSans"/>
              </a:rPr>
              <a:t>vs</a:t>
            </a:r>
            <a:r>
              <a:rPr lang="el-GR" b="1" i="0" dirty="0">
                <a:solidFill>
                  <a:srgbClr val="27251E"/>
                </a:solidFill>
                <a:effectLst/>
                <a:latin typeface="pplxSans"/>
              </a:rPr>
              <a:t> 6 κρίσιμες ευπάθειες</a:t>
            </a:r>
            <a:r>
              <a:rPr lang="el-GR" b="0" i="0" dirty="0">
                <a:solidFill>
                  <a:srgbClr val="27251E"/>
                </a:solidFill>
                <a:effectLst/>
                <a:latin typeface="pplxSans"/>
              </a:rPr>
              <a:t>. Η ισορροπία δεν είναι τυχαία — αποκαλύπτει μια πόλη που έχει </a:t>
            </a:r>
            <a:r>
              <a:rPr lang="el-GR" b="1" i="0" dirty="0">
                <a:solidFill>
                  <a:srgbClr val="27251E"/>
                </a:solidFill>
                <a:effectLst/>
                <a:latin typeface="pplxSans"/>
              </a:rPr>
              <a:t>κοινωνική ανθεκτικότητα</a:t>
            </a:r>
            <a:r>
              <a:rPr lang="el-GR" b="0" i="0" dirty="0">
                <a:solidFill>
                  <a:srgbClr val="27251E"/>
                </a:solidFill>
                <a:effectLst/>
                <a:latin typeface="pplxSans"/>
              </a:rPr>
              <a:t> (άτυπα δίκτυα, εθελοντισμός, κοινωνική συνοχή) αλλά </a:t>
            </a:r>
            <a:r>
              <a:rPr lang="el-GR" b="1" i="0" dirty="0">
                <a:solidFill>
                  <a:srgbClr val="27251E"/>
                </a:solidFill>
                <a:effectLst/>
                <a:latin typeface="pplxSans"/>
              </a:rPr>
              <a:t>θεσμική ευπάθεια</a:t>
            </a:r>
            <a:r>
              <a:rPr lang="el-GR" b="0" i="0" dirty="0">
                <a:solidFill>
                  <a:srgbClr val="27251E"/>
                </a:solidFill>
                <a:effectLst/>
                <a:latin typeface="pplxSans"/>
              </a:rPr>
              <a:t> (σχεδιασμός, υποδομές, διακυβέρνηση). Αυτή η αναντιστοιχία είναι ακριβώς το κεντρικό δίδαγμα: η κοινωνική ανθεκτικότητα μπορεί να αντισταθμίσει μερικώς τη θεσμική αδυναμία σε μικρές κρίσεις, αλλά στις μεγάλες — όπως ο </a:t>
            </a:r>
            <a:r>
              <a:rPr lang="el-GR" b="0" i="0" dirty="0" err="1">
                <a:solidFill>
                  <a:srgbClr val="27251E"/>
                </a:solidFill>
                <a:effectLst/>
                <a:latin typeface="pplxSans"/>
              </a:rPr>
              <a:t>Daniel</a:t>
            </a:r>
            <a:r>
              <a:rPr lang="el-GR" b="0" i="0" dirty="0">
                <a:solidFill>
                  <a:srgbClr val="27251E"/>
                </a:solidFill>
                <a:effectLst/>
                <a:latin typeface="pplxSans"/>
              </a:rPr>
              <a:t> — η θεσμική ετοιμασία είναι αναντικατάστατη.</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Βραχυπρόθεσμη Αντίδραση: Τι Λειτούργησε &amp; Τι Όχι;</a:t>
            </a:r>
            <a:r>
              <a:rPr lang="el-GR" b="0" i="0" dirty="0">
                <a:solidFill>
                  <a:srgbClr val="27251E"/>
                </a:solidFill>
                <a:effectLst/>
                <a:latin typeface="pplxSans"/>
              </a:rPr>
              <a:t>, Θα αναλύσουμε τώρα συγκεκριμένα τι έγινε στις πρώτες ώρες και ημέρες — μια "</a:t>
            </a:r>
            <a:r>
              <a:rPr lang="el-GR" b="0" i="0" dirty="0" err="1">
                <a:solidFill>
                  <a:srgbClr val="27251E"/>
                </a:solidFill>
                <a:effectLst/>
                <a:latin typeface="pplxSans"/>
              </a:rPr>
              <a:t>μετα</a:t>
            </a:r>
            <a:r>
              <a:rPr lang="el-GR" b="0" i="0" dirty="0">
                <a:solidFill>
                  <a:srgbClr val="27251E"/>
                </a:solidFill>
                <a:effectLst/>
                <a:latin typeface="pplxSans"/>
              </a:rPr>
              <a:t>-ανάλυση" της απόκρισης στην κρίση.</a:t>
            </a:r>
          </a:p>
          <a:p>
            <a:pPr algn="l"/>
            <a:r>
              <a:rPr lang="el-GR" b="1" i="0" dirty="0">
                <a:solidFill>
                  <a:srgbClr val="27251E"/>
                </a:solidFill>
                <a:effectLst/>
                <a:latin typeface="pplxSans"/>
              </a:rPr>
              <a:t>Τι Λειτούργησε</a:t>
            </a:r>
          </a:p>
          <a:p>
            <a:pPr algn="l"/>
            <a:r>
              <a:rPr lang="el-GR" b="1" i="0" dirty="0">
                <a:solidFill>
                  <a:srgbClr val="27251E"/>
                </a:solidFill>
                <a:effectLst/>
                <a:latin typeface="pplxSans"/>
              </a:rPr>
              <a:t>ΕΜΑΚ &amp; Πυροσβεστική</a:t>
            </a:r>
            <a:r>
              <a:rPr lang="el-GR" b="0" i="0" dirty="0">
                <a:solidFill>
                  <a:srgbClr val="27251E"/>
                </a:solidFill>
                <a:effectLst/>
                <a:latin typeface="pplxSans"/>
              </a:rPr>
              <a:t>: Βάρκες στους δρόμους, απεγκλωβισμοί εγκλωβισμένων, άμεση απόκριση χωρίς καθυστέρηση. Αυτό αντανακλά δύο πράγματα: πρώτον, ότι η </a:t>
            </a:r>
            <a:r>
              <a:rPr lang="el-GR" b="1" i="0" dirty="0">
                <a:solidFill>
                  <a:srgbClr val="27251E"/>
                </a:solidFill>
                <a:effectLst/>
                <a:latin typeface="pplxSans"/>
              </a:rPr>
              <a:t>εθνική δυνατότητα αντιμετώπισης έκτακτης ανάγκης</a:t>
            </a:r>
            <a:r>
              <a:rPr lang="el-GR" b="0" i="0" dirty="0">
                <a:solidFill>
                  <a:srgbClr val="27251E"/>
                </a:solidFill>
                <a:effectLst/>
                <a:latin typeface="pplxSans"/>
              </a:rPr>
              <a:t> (ΕΜΑΚ) λειτούργησε αποτελεσματικά — έχει εκπαίδευση, εξοπλισμό και σαφή αλυσίδα διοίκησης. Δεύτερον, ότι η </a:t>
            </a:r>
            <a:r>
              <a:rPr lang="el-GR" b="1" i="0" dirty="0">
                <a:solidFill>
                  <a:srgbClr val="27251E"/>
                </a:solidFill>
                <a:effectLst/>
                <a:latin typeface="pplxSans"/>
              </a:rPr>
              <a:t>κλίμακα</a:t>
            </a:r>
            <a:r>
              <a:rPr lang="el-GR" b="0" i="0" dirty="0">
                <a:solidFill>
                  <a:srgbClr val="27251E"/>
                </a:solidFill>
                <a:effectLst/>
                <a:latin typeface="pplxSans"/>
              </a:rPr>
              <a:t> της απόκρισης ήταν επαρκής για τις πρώτες ώρες — αλλά ανεπαρκής για τη μακροπρόθεσμη διαχείριση. Η ΕΜΑΚ σώζει ζωές στις πρώτες 48 ώρες, αλλά δεν μπορεί να αντικαταστήσει τοπική διακυβέρνηση σε βάθος χρόνου.</a:t>
            </a:r>
          </a:p>
          <a:p>
            <a:pPr algn="l"/>
            <a:r>
              <a:rPr lang="el-GR" b="1" i="0" dirty="0">
                <a:solidFill>
                  <a:srgbClr val="27251E"/>
                </a:solidFill>
                <a:effectLst/>
                <a:latin typeface="pplxSans"/>
              </a:rPr>
              <a:t>Δήμος &amp; ΔΕΥΑΜΒ</a:t>
            </a:r>
            <a:r>
              <a:rPr lang="el-GR" b="0" i="0" dirty="0">
                <a:solidFill>
                  <a:srgbClr val="27251E"/>
                </a:solidFill>
                <a:effectLst/>
                <a:latin typeface="pplxSans"/>
              </a:rPr>
              <a:t>: Διανομή νερού σε σημεία και συντονισμός με Περιφέρεια — αλλά με σαφή αδυναμία άμεσης αποκατάστασης του δικτύου. Αναδεικνύεται εδώ μια κρίσιμη διάκριση: ο δήμος </a:t>
            </a:r>
            <a:r>
              <a:rPr lang="el-GR" b="1" i="0" dirty="0">
                <a:solidFill>
                  <a:srgbClr val="27251E"/>
                </a:solidFill>
                <a:effectLst/>
                <a:latin typeface="pplxSans"/>
              </a:rPr>
              <a:t>αντέδρασε</a:t>
            </a:r>
            <a:r>
              <a:rPr lang="el-GR" b="0" i="0" dirty="0">
                <a:solidFill>
                  <a:srgbClr val="27251E"/>
                </a:solidFill>
                <a:effectLst/>
                <a:latin typeface="pplxSans"/>
              </a:rPr>
              <a:t> (</a:t>
            </a:r>
            <a:r>
              <a:rPr lang="el-GR" b="0" i="0" dirty="0" err="1">
                <a:solidFill>
                  <a:srgbClr val="27251E"/>
                </a:solidFill>
                <a:effectLst/>
                <a:latin typeface="pplxSans"/>
              </a:rPr>
              <a:t>palliative</a:t>
            </a:r>
            <a:r>
              <a:rPr lang="el-GR" b="0" i="0" dirty="0">
                <a:solidFill>
                  <a:srgbClr val="27251E"/>
                </a:solidFill>
                <a:effectLst/>
                <a:latin typeface="pplxSans"/>
              </a:rPr>
              <a:t> </a:t>
            </a:r>
            <a:r>
              <a:rPr lang="el-GR" b="0" i="0" dirty="0" err="1">
                <a:solidFill>
                  <a:srgbClr val="27251E"/>
                </a:solidFill>
                <a:effectLst/>
                <a:latin typeface="pplxSans"/>
              </a:rPr>
              <a:t>response</a:t>
            </a:r>
            <a:r>
              <a:rPr lang="el-GR" b="0" i="0" dirty="0">
                <a:solidFill>
                  <a:srgbClr val="27251E"/>
                </a:solidFill>
                <a:effectLst/>
                <a:latin typeface="pplxSans"/>
              </a:rPr>
              <a:t> — ανακούφιση συμπτωμάτων) αλλά δεν μπόρεσε να </a:t>
            </a:r>
            <a:r>
              <a:rPr lang="el-GR" b="1" i="0" dirty="0">
                <a:solidFill>
                  <a:srgbClr val="27251E"/>
                </a:solidFill>
                <a:effectLst/>
                <a:latin typeface="pplxSans"/>
              </a:rPr>
              <a:t>αποκαταστήσει</a:t>
            </a:r>
            <a:r>
              <a:rPr lang="el-GR" b="0" i="0" dirty="0">
                <a:solidFill>
                  <a:srgbClr val="27251E"/>
                </a:solidFill>
                <a:effectLst/>
                <a:latin typeface="pplxSans"/>
              </a:rPr>
              <a:t> (</a:t>
            </a:r>
            <a:r>
              <a:rPr lang="el-GR" b="0" i="0" dirty="0" err="1">
                <a:solidFill>
                  <a:srgbClr val="27251E"/>
                </a:solidFill>
                <a:effectLst/>
                <a:latin typeface="pplxSans"/>
              </a:rPr>
              <a:t>restorative</a:t>
            </a:r>
            <a:r>
              <a:rPr lang="el-GR" b="0" i="0" dirty="0">
                <a:solidFill>
                  <a:srgbClr val="27251E"/>
                </a:solidFill>
                <a:effectLst/>
                <a:latin typeface="pplxSans"/>
              </a:rPr>
              <a:t> </a:t>
            </a:r>
            <a:r>
              <a:rPr lang="el-GR" b="0" i="0" dirty="0" err="1">
                <a:solidFill>
                  <a:srgbClr val="27251E"/>
                </a:solidFill>
                <a:effectLst/>
                <a:latin typeface="pplxSans"/>
              </a:rPr>
              <a:t>response</a:t>
            </a:r>
            <a:r>
              <a:rPr lang="el-GR" b="0" i="0" dirty="0">
                <a:solidFill>
                  <a:srgbClr val="27251E"/>
                </a:solidFill>
                <a:effectLst/>
                <a:latin typeface="pplxSans"/>
              </a:rPr>
              <a:t> — επίλυση αιτίας). Η διανομή εμφιαλωμένου νερού είναι ανακούφιση — η αποκατάσταση δικτύου είναι λύση. Το δεύτερο απαιτούσε πόρους και τεχνογνωσία που δεν υπήρχαν τοπικά.</a:t>
            </a:r>
          </a:p>
          <a:p>
            <a:pPr algn="l"/>
            <a:r>
              <a:rPr lang="el-GR" b="1" i="0" dirty="0">
                <a:solidFill>
                  <a:srgbClr val="27251E"/>
                </a:solidFill>
                <a:effectLst/>
                <a:latin typeface="pplxSans"/>
              </a:rPr>
              <a:t>Εθελοντισμός</a:t>
            </a:r>
            <a:r>
              <a:rPr lang="el-GR" b="0" i="0" dirty="0">
                <a:solidFill>
                  <a:srgbClr val="27251E"/>
                </a:solidFill>
                <a:effectLst/>
                <a:latin typeface="pplxSans"/>
              </a:rPr>
              <a:t>: Ο Βόλος επέδειξε </a:t>
            </a:r>
            <a:r>
              <a:rPr lang="el-GR" b="1" i="0" dirty="0">
                <a:solidFill>
                  <a:srgbClr val="27251E"/>
                </a:solidFill>
                <a:effectLst/>
                <a:latin typeface="pplxSans"/>
              </a:rPr>
              <a:t>ισχυρή κοινωνική αλληλεγγύη</a:t>
            </a:r>
            <a:r>
              <a:rPr lang="el-GR" b="0" i="0" dirty="0">
                <a:solidFill>
                  <a:srgbClr val="27251E"/>
                </a:solidFill>
                <a:effectLst/>
                <a:latin typeface="pplxSans"/>
              </a:rPr>
              <a:t> — εθελοντικές ομάδες με αντλίες και τρακτέρ εμφανίστηκαν χωρίς κεντρικό συντονισμό. Θεωρητικά αυτό επιβεβαιώνει την έννοια του </a:t>
            </a:r>
            <a:r>
              <a:rPr lang="el-GR" b="1" i="0" dirty="0">
                <a:solidFill>
                  <a:srgbClr val="27251E"/>
                </a:solidFill>
                <a:effectLst/>
                <a:latin typeface="pplxSans"/>
              </a:rPr>
              <a:t>"</a:t>
            </a:r>
            <a:r>
              <a:rPr lang="el-GR" b="1" i="0" dirty="0" err="1">
                <a:solidFill>
                  <a:srgbClr val="27251E"/>
                </a:solidFill>
                <a:effectLst/>
                <a:latin typeface="pplxSans"/>
              </a:rPr>
              <a:t>emergent</a:t>
            </a:r>
            <a:r>
              <a:rPr lang="el-GR" b="1" i="0" dirty="0">
                <a:solidFill>
                  <a:srgbClr val="27251E"/>
                </a:solidFill>
                <a:effectLst/>
                <a:latin typeface="pplxSans"/>
              </a:rPr>
              <a:t> </a:t>
            </a:r>
            <a:r>
              <a:rPr lang="el-GR" b="1" i="0" dirty="0" err="1">
                <a:solidFill>
                  <a:srgbClr val="27251E"/>
                </a:solidFill>
                <a:effectLst/>
                <a:latin typeface="pplxSans"/>
              </a:rPr>
              <a:t>response</a:t>
            </a:r>
            <a:r>
              <a:rPr lang="el-GR" b="1" i="0" dirty="0">
                <a:solidFill>
                  <a:srgbClr val="27251E"/>
                </a:solidFill>
                <a:effectLst/>
                <a:latin typeface="pplxSans"/>
              </a:rPr>
              <a:t> </a:t>
            </a:r>
            <a:r>
              <a:rPr lang="el-GR" b="1" i="0" dirty="0" err="1">
                <a:solidFill>
                  <a:srgbClr val="27251E"/>
                </a:solidFill>
                <a:effectLst/>
                <a:latin typeface="pplxSans"/>
              </a:rPr>
              <a:t>groups</a:t>
            </a:r>
            <a:r>
              <a:rPr lang="el-GR" b="1" i="0" dirty="0">
                <a:solidFill>
                  <a:srgbClr val="27251E"/>
                </a:solidFill>
                <a:effectLst/>
                <a:latin typeface="pplxSans"/>
              </a:rPr>
              <a:t>"</a:t>
            </a:r>
            <a:r>
              <a:rPr lang="el-GR" b="0" i="0" dirty="0">
                <a:solidFill>
                  <a:srgbClr val="27251E"/>
                </a:solidFill>
                <a:effectLst/>
                <a:latin typeface="pplxSans"/>
              </a:rPr>
              <a:t> (</a:t>
            </a:r>
            <a:r>
              <a:rPr lang="el-GR" b="0" i="0" dirty="0" err="1">
                <a:solidFill>
                  <a:srgbClr val="27251E"/>
                </a:solidFill>
                <a:effectLst/>
                <a:latin typeface="pplxSans"/>
              </a:rPr>
              <a:t>Quarantelli</a:t>
            </a:r>
            <a:r>
              <a:rPr lang="el-GR" b="0" i="0" dirty="0">
                <a:solidFill>
                  <a:srgbClr val="27251E"/>
                </a:solidFill>
                <a:effectLst/>
                <a:latin typeface="pplxSans"/>
              </a:rPr>
              <a:t>, 1988) — αυθόρμητες ομάδες που σχηματίζονται σε καταστροφές και συχνά δρουν πιο αποτελεσματικά από τους επίσημους φορείς στα πρώτα 24-48 ώρα. Το κοινωνικό κεφάλαιο (</a:t>
            </a:r>
            <a:r>
              <a:rPr lang="el-GR" b="0" i="0" dirty="0" err="1">
                <a:solidFill>
                  <a:srgbClr val="27251E"/>
                </a:solidFill>
                <a:effectLst/>
                <a:latin typeface="pplxSans"/>
              </a:rPr>
              <a:t>Putnam</a:t>
            </a:r>
            <a:r>
              <a:rPr lang="el-GR" b="0" i="0" dirty="0">
                <a:solidFill>
                  <a:srgbClr val="27251E"/>
                </a:solidFill>
                <a:effectLst/>
                <a:latin typeface="pplxSans"/>
              </a:rPr>
              <a:t>) μετατράπηκε σε πρακτική δράση.</a:t>
            </a:r>
          </a:p>
          <a:p>
            <a:pPr algn="l"/>
            <a:endParaRPr lang="el-GR" b="0" i="0" dirty="0">
              <a:solidFill>
                <a:srgbClr val="27251E"/>
              </a:solidFill>
              <a:effectLst/>
              <a:latin typeface="pplxSans"/>
            </a:endParaRPr>
          </a:p>
          <a:p>
            <a:pPr algn="l"/>
            <a:r>
              <a:rPr lang="el-GR" b="1" i="0" dirty="0">
                <a:solidFill>
                  <a:srgbClr val="27251E"/>
                </a:solidFill>
                <a:effectLst/>
                <a:latin typeface="pplxSans"/>
              </a:rPr>
              <a:t>Τι Δεν Λειτούργησε</a:t>
            </a:r>
          </a:p>
          <a:p>
            <a:pPr algn="l"/>
            <a:r>
              <a:rPr lang="el-GR" b="1" i="0" dirty="0">
                <a:solidFill>
                  <a:srgbClr val="27251E"/>
                </a:solidFill>
                <a:effectLst/>
                <a:latin typeface="pplxSans"/>
              </a:rPr>
              <a:t>Κεντρική Κυβέρνηση</a:t>
            </a:r>
            <a:r>
              <a:rPr lang="el-GR" b="0" i="0" dirty="0">
                <a:solidFill>
                  <a:srgbClr val="27251E"/>
                </a:solidFill>
                <a:effectLst/>
                <a:latin typeface="pplxSans"/>
              </a:rPr>
              <a:t>: Αρχικά </a:t>
            </a:r>
            <a:r>
              <a:rPr lang="el-GR" b="1" i="0" dirty="0">
                <a:solidFill>
                  <a:srgbClr val="27251E"/>
                </a:solidFill>
                <a:effectLst/>
                <a:latin typeface="pplxSans"/>
              </a:rPr>
              <a:t>αργές διαδικασίες αποζημίωσης</a:t>
            </a:r>
            <a:r>
              <a:rPr lang="el-GR" b="0" i="0" dirty="0">
                <a:solidFill>
                  <a:srgbClr val="27251E"/>
                </a:solidFill>
                <a:effectLst/>
                <a:latin typeface="pplxSans"/>
              </a:rPr>
              <a:t> και </a:t>
            </a:r>
            <a:r>
              <a:rPr lang="el-GR" b="1" i="0" dirty="0">
                <a:solidFill>
                  <a:srgbClr val="27251E"/>
                </a:solidFill>
                <a:effectLst/>
                <a:latin typeface="pplxSans"/>
              </a:rPr>
              <a:t>καθυστέρηση εκταμίευσης</a:t>
            </a:r>
            <a:r>
              <a:rPr lang="el-GR" b="0" i="0" dirty="0">
                <a:solidFill>
                  <a:srgbClr val="27251E"/>
                </a:solidFill>
                <a:effectLst/>
                <a:latin typeface="pplxSans"/>
              </a:rPr>
              <a:t> σε αγρότες και επιχειρήσεις. Αυτό είναι χαρακτηριστικό πρόβλημα γραφειοκρατικής απόκρισης σε κρίση: οι διαδικασίες σχεδιάζονται για κανονικές συνθήκες — φόρμες, δικαιολογητικά, εκτιμητές — και αδυνατούν να λειτουργήσουν με ταχύτητα έκτακτης ανάγκης. Στη διεθνή βιβλιογραφία καταστροφών αυτό ονομάζεται </a:t>
            </a:r>
            <a:r>
              <a:rPr lang="el-GR" b="1" i="0" dirty="0">
                <a:solidFill>
                  <a:srgbClr val="27251E"/>
                </a:solidFill>
                <a:effectLst/>
                <a:latin typeface="pplxSans"/>
              </a:rPr>
              <a:t>"</a:t>
            </a:r>
            <a:r>
              <a:rPr lang="el-GR" b="1" i="0" dirty="0" err="1">
                <a:solidFill>
                  <a:srgbClr val="27251E"/>
                </a:solidFill>
                <a:effectLst/>
                <a:latin typeface="pplxSans"/>
              </a:rPr>
              <a:t>bureaucratic</a:t>
            </a:r>
            <a:r>
              <a:rPr lang="el-GR" b="1" i="0" dirty="0">
                <a:solidFill>
                  <a:srgbClr val="27251E"/>
                </a:solidFill>
                <a:effectLst/>
                <a:latin typeface="pplxSans"/>
              </a:rPr>
              <a:t> </a:t>
            </a:r>
            <a:r>
              <a:rPr lang="el-GR" b="1" i="0" dirty="0" err="1">
                <a:solidFill>
                  <a:srgbClr val="27251E"/>
                </a:solidFill>
                <a:effectLst/>
                <a:latin typeface="pplxSans"/>
              </a:rPr>
              <a:t>rigidity</a:t>
            </a:r>
            <a:r>
              <a:rPr lang="el-GR" b="1" i="0" dirty="0">
                <a:solidFill>
                  <a:srgbClr val="27251E"/>
                </a:solidFill>
                <a:effectLst/>
                <a:latin typeface="pplxSans"/>
              </a:rPr>
              <a:t> in </a:t>
            </a:r>
            <a:r>
              <a:rPr lang="el-GR" b="1" i="0" dirty="0" err="1">
                <a:solidFill>
                  <a:srgbClr val="27251E"/>
                </a:solidFill>
                <a:effectLst/>
                <a:latin typeface="pplxSans"/>
              </a:rPr>
              <a:t>crisis</a:t>
            </a:r>
            <a:r>
              <a:rPr lang="el-GR" b="1" i="0" dirty="0">
                <a:solidFill>
                  <a:srgbClr val="27251E"/>
                </a:solidFill>
                <a:effectLst/>
                <a:latin typeface="pplxSans"/>
              </a:rPr>
              <a:t>"</a:t>
            </a:r>
            <a:r>
              <a:rPr lang="el-GR" b="0" i="0" dirty="0">
                <a:solidFill>
                  <a:srgbClr val="27251E"/>
                </a:solidFill>
                <a:effectLst/>
                <a:latin typeface="pplxSans"/>
              </a:rPr>
              <a:t> — η ακαμψία του γραφειοκρατικού συστήματος που αδυνατεί να προσαρμοστεί στον ρυθμό της κρίσης. Σε ορισμένες περιπτώσεις, οι αποζημιώσεις άρχισαν να εκταμιεύονται μήνες μετά — ενώ οι αγρότες είχαν ήδη χρεοκοπήσει.</a:t>
            </a:r>
          </a:p>
          <a:p>
            <a:pPr algn="l"/>
            <a:r>
              <a:rPr lang="el-GR" b="1" i="0" dirty="0">
                <a:solidFill>
                  <a:srgbClr val="27251E"/>
                </a:solidFill>
                <a:effectLst/>
                <a:latin typeface="pplxSans"/>
              </a:rPr>
              <a:t>Έλλειψη Σχεδίου</a:t>
            </a:r>
            <a:r>
              <a:rPr lang="el-GR" b="0" i="0" dirty="0">
                <a:solidFill>
                  <a:srgbClr val="27251E"/>
                </a:solidFill>
                <a:effectLst/>
                <a:latin typeface="pplxSans"/>
              </a:rPr>
              <a:t>: Δεν υπήρχε </a:t>
            </a:r>
            <a:r>
              <a:rPr lang="el-GR" b="1" i="0" dirty="0">
                <a:solidFill>
                  <a:srgbClr val="27251E"/>
                </a:solidFill>
                <a:effectLst/>
                <a:latin typeface="pplxSans"/>
              </a:rPr>
              <a:t>ενεργοποιημένο σχέδιο εκτάκτου ανάγκης</a:t>
            </a:r>
            <a:r>
              <a:rPr lang="el-GR" b="0" i="0" dirty="0">
                <a:solidFill>
                  <a:srgbClr val="27251E"/>
                </a:solidFill>
                <a:effectLst/>
                <a:latin typeface="pplxSans"/>
              </a:rPr>
              <a:t> — αποτέλεσμα: αυτοσχεδιασμός στην κρίση. Αυτό είναι ίσως η πιο θεμελιώδης αποτυχία διακυβέρνησης: δεν χρειάζεσαι να είσαι Ιαπωνία για να έχεις ένα βασικό σχέδιο εκκένωσης και αποκατάστασης. Οι αρχές κατακλύστηκαν από αποφάσεις που θα έπρεπε να έχουν ήδη ληφθεί σε φυσιολογικές συνθήκες — πού πηγαίνουν οι εκτοπισμένοι, ποια κτίρια </a:t>
            </a:r>
            <a:r>
              <a:rPr lang="el-GR" b="0" i="0" dirty="0" err="1">
                <a:solidFill>
                  <a:srgbClr val="27251E"/>
                </a:solidFill>
                <a:effectLst/>
                <a:latin typeface="pplxSans"/>
              </a:rPr>
              <a:t>προτεραιοποιούνται</a:t>
            </a:r>
            <a:r>
              <a:rPr lang="el-GR" b="0" i="0" dirty="0">
                <a:solidFill>
                  <a:srgbClr val="27251E"/>
                </a:solidFill>
                <a:effectLst/>
                <a:latin typeface="pplxSans"/>
              </a:rPr>
              <a:t> για αντλήσεις, ποια οδικά δρομολόγια χρησιμοποιούνται για διάσωση. Ο αυτοσχεδιασμός σε συνθήκες χάους οδηγεί αναπόφευκτα σε λάθη και καθυστερήσεις.</a:t>
            </a:r>
          </a:p>
          <a:p>
            <a:pPr algn="l"/>
            <a:r>
              <a:rPr lang="el-GR" b="1" i="0" dirty="0">
                <a:solidFill>
                  <a:srgbClr val="27251E"/>
                </a:solidFill>
                <a:effectLst/>
                <a:latin typeface="pplxSans"/>
              </a:rPr>
              <a:t>Επικοινωνία &amp; Ειδοποιήσεις</a:t>
            </a:r>
            <a:r>
              <a:rPr lang="el-GR" b="0" i="0" dirty="0">
                <a:solidFill>
                  <a:srgbClr val="27251E"/>
                </a:solidFill>
                <a:effectLst/>
                <a:latin typeface="pplxSans"/>
              </a:rPr>
              <a:t>: Η </a:t>
            </a:r>
            <a:r>
              <a:rPr lang="el-GR" b="1" i="0" dirty="0">
                <a:solidFill>
                  <a:srgbClr val="27251E"/>
                </a:solidFill>
                <a:effectLst/>
                <a:latin typeface="pplxSans"/>
              </a:rPr>
              <a:t>ελλιπής ειδοποίηση πληθυσμού έγκαιρα</a:t>
            </a:r>
            <a:r>
              <a:rPr lang="el-GR" b="0" i="0" dirty="0">
                <a:solidFill>
                  <a:srgbClr val="27251E"/>
                </a:solidFill>
                <a:effectLst/>
                <a:latin typeface="pplxSans"/>
              </a:rPr>
              <a:t> επιδεινώθηκε δραματικά από τη </a:t>
            </a:r>
            <a:r>
              <a:rPr lang="el-GR" b="1" i="0" dirty="0">
                <a:solidFill>
                  <a:srgbClr val="27251E"/>
                </a:solidFill>
                <a:effectLst/>
                <a:latin typeface="pplxSans"/>
              </a:rPr>
              <a:t>νέκρωση δικτύων</a:t>
            </a:r>
            <a:r>
              <a:rPr lang="el-GR" b="0" i="0" dirty="0">
                <a:solidFill>
                  <a:srgbClr val="27251E"/>
                </a:solidFill>
                <a:effectLst/>
                <a:latin typeface="pplxSans"/>
              </a:rPr>
              <a:t> (κινητά, </a:t>
            </a:r>
            <a:r>
              <a:rPr lang="el-GR" b="0" i="0" dirty="0" err="1">
                <a:solidFill>
                  <a:srgbClr val="27251E"/>
                </a:solidFill>
                <a:effectLst/>
                <a:latin typeface="pplxSans"/>
              </a:rPr>
              <a:t>internet</a:t>
            </a:r>
            <a:r>
              <a:rPr lang="el-GR" b="0" i="0" dirty="0">
                <a:solidFill>
                  <a:srgbClr val="27251E"/>
                </a:solidFill>
                <a:effectLst/>
                <a:latin typeface="pplxSans"/>
              </a:rPr>
              <a:t>) λόγω διακοπής ρεύματος. Αυτό αναδεικνύει ένα τεχνικό αλλά κρίσιμο πρόβλημα: τα σύγχρονα συστήματα επικοινωνίας έκτακτης ανάγκης (SMS ειδοποίηση,— Ευρωπαϊκό Σύστημα Ειδοποίησης) εξαρτώνται από ρεύμα και κινητά δίκτυα. Όταν και τα δύο πέφτουν ταυτόχρονα — όπως στον </a:t>
            </a:r>
            <a:r>
              <a:rPr lang="el-GR" b="0" i="0" dirty="0" err="1">
                <a:solidFill>
                  <a:srgbClr val="27251E"/>
                </a:solidFill>
                <a:effectLst/>
                <a:latin typeface="pplxSans"/>
              </a:rPr>
              <a:t>Daniel</a:t>
            </a:r>
            <a:r>
              <a:rPr lang="el-GR" b="0" i="0" dirty="0">
                <a:solidFill>
                  <a:srgbClr val="27251E"/>
                </a:solidFill>
                <a:effectLst/>
                <a:latin typeface="pplxSans"/>
              </a:rPr>
              <a:t> — υπάρχει επικοινωνιακό κενό ακριβώς τη στιγμή που απαιτείται περισσότερο. Η λύση (εφεδρικά </a:t>
            </a:r>
            <a:r>
              <a:rPr lang="el-GR" b="0" i="0" dirty="0" err="1">
                <a:solidFill>
                  <a:srgbClr val="27251E"/>
                </a:solidFill>
                <a:effectLst/>
                <a:latin typeface="pplxSans"/>
              </a:rPr>
              <a:t>ραδιοδίκτυα</a:t>
            </a:r>
            <a:r>
              <a:rPr lang="el-GR" b="0" i="0" dirty="0">
                <a:solidFill>
                  <a:srgbClr val="27251E"/>
                </a:solidFill>
                <a:effectLst/>
                <a:latin typeface="pplxSans"/>
              </a:rPr>
              <a:t>, (</a:t>
            </a:r>
            <a:r>
              <a:rPr lang="el-GR" dirty="0"/>
              <a:t>(</a:t>
            </a:r>
            <a:r>
              <a:rPr lang="el-GR" dirty="0" err="1"/>
              <a:t>Private</a:t>
            </a:r>
            <a:r>
              <a:rPr lang="el-GR" dirty="0"/>
              <a:t> </a:t>
            </a:r>
            <a:r>
              <a:rPr lang="el-GR" dirty="0" err="1"/>
              <a:t>Mobile</a:t>
            </a:r>
            <a:r>
              <a:rPr lang="el-GR" dirty="0"/>
              <a:t> </a:t>
            </a:r>
            <a:r>
              <a:rPr lang="el-GR" dirty="0" err="1"/>
              <a:t>Radio</a:t>
            </a:r>
            <a:r>
              <a:rPr lang="el-GR" dirty="0"/>
              <a:t> - PMR), είναι ιδιωτικά συστήματα επικοινωνίας που χρησιμοποιούνται για την κάλυψη αναγκών όταν τα δημόσια δίκτυα (όπως η κινητή τηλεφωνία) δεν είναι διαθέσιμα ή δεν επαρκούν) </a:t>
            </a:r>
            <a:r>
              <a:rPr lang="el-GR" b="0" i="0" dirty="0">
                <a:solidFill>
                  <a:srgbClr val="27251E"/>
                </a:solidFill>
                <a:effectLst/>
                <a:latin typeface="pplxSans"/>
              </a:rPr>
              <a:t>sirens (</a:t>
            </a:r>
            <a:r>
              <a:rPr lang="el-GR" dirty="0"/>
              <a:t>Εταιρεία που διαθέτει εργοστάσιο παραγωγής ηλεκτρονικών, ηλεκτροκίνητων και χειροκίνητων σειρήνων στην Ελλάδα για ανάγκες πολιτικής προστασίας)</a:t>
            </a:r>
            <a:r>
              <a:rPr lang="el-GR" b="0" i="0" dirty="0">
                <a:solidFill>
                  <a:srgbClr val="27251E"/>
                </a:solidFill>
                <a:effectLst/>
                <a:latin typeface="pplxSans"/>
              </a:rPr>
              <a:t>, γεννήτριες σε κόμβους επικοινωνίας) είναι γνωστή αλλά αδρανής.</a:t>
            </a:r>
          </a:p>
          <a:p>
            <a:pPr algn="l"/>
            <a:r>
              <a:rPr lang="el-GR" b="0" i="0" dirty="0">
                <a:solidFill>
                  <a:srgbClr val="27251E"/>
                </a:solidFill>
                <a:effectLst/>
                <a:latin typeface="pplxSans"/>
              </a:rPr>
              <a:t>Η Κεντρική Θεωρητική Παρατήρηση</a:t>
            </a:r>
          </a:p>
          <a:p>
            <a:pPr algn="l"/>
            <a:r>
              <a:rPr lang="el-GR" b="0" i="0" dirty="0">
                <a:solidFill>
                  <a:srgbClr val="27251E"/>
                </a:solidFill>
                <a:effectLst/>
                <a:latin typeface="pplxSans"/>
              </a:rPr>
              <a:t>Η σύγκριση των δύο στηλών αποκαλύπτει ένα πρότυπο που επαναλαμβάνεται σε πολλές καταστροφές παγκοσμίως: τα </a:t>
            </a:r>
            <a:r>
              <a:rPr lang="el-GR" b="1" i="0" dirty="0">
                <a:solidFill>
                  <a:srgbClr val="27251E"/>
                </a:solidFill>
                <a:effectLst/>
                <a:latin typeface="pplxSans"/>
              </a:rPr>
              <a:t>"</a:t>
            </a:r>
            <a:r>
              <a:rPr lang="el-GR" b="1" i="0" dirty="0" err="1">
                <a:solidFill>
                  <a:srgbClr val="27251E"/>
                </a:solidFill>
                <a:effectLst/>
                <a:latin typeface="pplxSans"/>
              </a:rPr>
              <a:t>soft</a:t>
            </a:r>
            <a:r>
              <a:rPr lang="el-GR" b="1" i="0" dirty="0">
                <a:solidFill>
                  <a:srgbClr val="27251E"/>
                </a:solidFill>
                <a:effectLst/>
                <a:latin typeface="pplxSans"/>
              </a:rPr>
              <a:t>"</a:t>
            </a:r>
            <a:r>
              <a:rPr lang="el-GR" b="0" i="0" dirty="0">
                <a:solidFill>
                  <a:srgbClr val="27251E"/>
                </a:solidFill>
                <a:effectLst/>
                <a:latin typeface="pplxSans"/>
              </a:rPr>
              <a:t> στοιχεία (εθελοντισμός, κοινωνική αλληλεγγύη, επαγγελματισμός ΕΜΑΚ) λειτούργησαν — τα </a:t>
            </a:r>
            <a:r>
              <a:rPr lang="el-GR" b="1" i="0" dirty="0">
                <a:solidFill>
                  <a:srgbClr val="27251E"/>
                </a:solidFill>
                <a:effectLst/>
                <a:latin typeface="pplxSans"/>
              </a:rPr>
              <a:t>"</a:t>
            </a:r>
            <a:r>
              <a:rPr lang="el-GR" b="1" i="0" dirty="0" err="1">
                <a:solidFill>
                  <a:srgbClr val="27251E"/>
                </a:solidFill>
                <a:effectLst/>
                <a:latin typeface="pplxSans"/>
              </a:rPr>
              <a:t>hard</a:t>
            </a:r>
            <a:r>
              <a:rPr lang="el-GR" b="1" i="0" dirty="0">
                <a:solidFill>
                  <a:srgbClr val="27251E"/>
                </a:solidFill>
                <a:effectLst/>
                <a:latin typeface="pplxSans"/>
              </a:rPr>
              <a:t>"</a:t>
            </a:r>
            <a:r>
              <a:rPr lang="el-GR" b="0" i="0" dirty="0">
                <a:solidFill>
                  <a:srgbClr val="27251E"/>
                </a:solidFill>
                <a:effectLst/>
                <a:latin typeface="pplxSans"/>
              </a:rPr>
              <a:t> συστήματα (σχέδιο, επικοινωνία, αποζημιώσεις) απέτυχαν. Αυτό επιβεβαιώνει τη θεωρία της </a:t>
            </a:r>
            <a:r>
              <a:rPr lang="el-GR" b="1" i="0" dirty="0">
                <a:solidFill>
                  <a:srgbClr val="27251E"/>
                </a:solidFill>
                <a:effectLst/>
                <a:latin typeface="pplxSans"/>
              </a:rPr>
              <a:t>"</a:t>
            </a:r>
            <a:r>
              <a:rPr lang="el-GR" b="1" i="0" dirty="0" err="1">
                <a:solidFill>
                  <a:srgbClr val="27251E"/>
                </a:solidFill>
                <a:effectLst/>
                <a:latin typeface="pplxSans"/>
              </a:rPr>
              <a:t>community</a:t>
            </a:r>
            <a:r>
              <a:rPr lang="el-GR" b="1" i="0" dirty="0">
                <a:solidFill>
                  <a:srgbClr val="27251E"/>
                </a:solidFill>
                <a:effectLst/>
                <a:latin typeface="pplxSans"/>
              </a:rPr>
              <a:t> </a:t>
            </a:r>
            <a:r>
              <a:rPr lang="el-GR" b="1" i="0" dirty="0" err="1">
                <a:solidFill>
                  <a:srgbClr val="27251E"/>
                </a:solidFill>
                <a:effectLst/>
                <a:latin typeface="pplxSans"/>
              </a:rPr>
              <a:t>resilience</a:t>
            </a:r>
            <a:r>
              <a:rPr lang="el-GR" b="1" i="0" dirty="0">
                <a:solidFill>
                  <a:srgbClr val="27251E"/>
                </a:solidFill>
                <a:effectLst/>
                <a:latin typeface="pplxSans"/>
              </a:rPr>
              <a:t>"</a:t>
            </a:r>
            <a:r>
              <a:rPr lang="el-GR" b="0" i="0" dirty="0">
                <a:solidFill>
                  <a:srgbClr val="27251E"/>
                </a:solidFill>
                <a:effectLst/>
                <a:latin typeface="pplxSans"/>
              </a:rPr>
              <a:t> (</a:t>
            </a:r>
            <a:r>
              <a:rPr lang="el-GR" b="0" i="0" dirty="0" err="1">
                <a:solidFill>
                  <a:srgbClr val="27251E"/>
                </a:solidFill>
                <a:effectLst/>
                <a:latin typeface="pplxSans"/>
              </a:rPr>
              <a:t>Norris</a:t>
            </a:r>
            <a:r>
              <a:rPr lang="el-GR" b="0" i="0" dirty="0">
                <a:solidFill>
                  <a:srgbClr val="27251E"/>
                </a:solidFill>
                <a:effectLst/>
                <a:latin typeface="pplxSans"/>
              </a:rPr>
              <a:t> </a:t>
            </a:r>
            <a:r>
              <a:rPr lang="el-GR" b="0" i="0" dirty="0" err="1">
                <a:solidFill>
                  <a:srgbClr val="27251E"/>
                </a:solidFill>
                <a:effectLst/>
                <a:latin typeface="pplxSans"/>
              </a:rPr>
              <a:t>et</a:t>
            </a:r>
            <a:r>
              <a:rPr lang="el-GR" b="0" i="0" dirty="0">
                <a:solidFill>
                  <a:srgbClr val="27251E"/>
                </a:solidFill>
                <a:effectLst/>
                <a:latin typeface="pplxSans"/>
              </a:rPr>
              <a:t> </a:t>
            </a:r>
            <a:r>
              <a:rPr lang="el-GR" b="0" i="0" dirty="0" err="1">
                <a:solidFill>
                  <a:srgbClr val="27251E"/>
                </a:solidFill>
                <a:effectLst/>
                <a:latin typeface="pplxSans"/>
              </a:rPr>
              <a:t>al</a:t>
            </a:r>
            <a:r>
              <a:rPr lang="el-GR" b="0" i="0" dirty="0">
                <a:solidFill>
                  <a:srgbClr val="27251E"/>
                </a:solidFill>
                <a:effectLst/>
                <a:latin typeface="pplxSans"/>
              </a:rPr>
              <a:t>., 2008): η άτυπη κοινωνική ικανότητα αντιστάθμισε μερικώς την αποτυχία των επίσημων θεσμών — αλλά μόνο βραχυπρόθεσμα. Μακροπρόθεσμα, χωρίς θεσμικά συστήματα, η κοινωνική ανθεκτικότητα εξαντλείται.</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Μεσοπρόθεσμες Παρεμβάσεις: Αντιπλημμυρικά &amp; Αστική Ανανέωση</a:t>
            </a:r>
            <a:r>
              <a:rPr lang="el-GR" b="0" i="0" dirty="0">
                <a:solidFill>
                  <a:srgbClr val="27251E"/>
                </a:solidFill>
                <a:effectLst/>
                <a:latin typeface="pplxSans"/>
              </a:rPr>
              <a:t>, θα μας δείξουν τη  μετάβαση από τη φάση Ω (κατάρρευση) στη φάση α (αναδιοργάνωση) του </a:t>
            </a:r>
            <a:r>
              <a:rPr lang="el-GR" b="0" i="0" dirty="0" err="1">
                <a:solidFill>
                  <a:srgbClr val="27251E"/>
                </a:solidFill>
                <a:effectLst/>
                <a:latin typeface="pplxSans"/>
              </a:rPr>
              <a:t>adaptive</a:t>
            </a:r>
            <a:r>
              <a:rPr lang="el-GR" b="0" i="0" dirty="0">
                <a:solidFill>
                  <a:srgbClr val="27251E"/>
                </a:solidFill>
                <a:effectLst/>
                <a:latin typeface="pplxSans"/>
              </a:rPr>
              <a:t> </a:t>
            </a:r>
            <a:r>
              <a:rPr lang="el-GR" b="0" i="0" dirty="0" err="1">
                <a:solidFill>
                  <a:srgbClr val="27251E"/>
                </a:solidFill>
                <a:effectLst/>
                <a:latin typeface="pplxSans"/>
              </a:rPr>
              <a:t>cycle</a:t>
            </a:r>
            <a:r>
              <a:rPr lang="el-GR" b="0" i="0" dirty="0">
                <a:solidFill>
                  <a:srgbClr val="27251E"/>
                </a:solidFill>
                <a:effectLst/>
                <a:latin typeface="pplxSans"/>
              </a:rPr>
              <a:t>.</a:t>
            </a:r>
          </a:p>
          <a:p>
            <a:pPr algn="l"/>
            <a:r>
              <a:rPr lang="el-GR" b="1" i="0" dirty="0">
                <a:solidFill>
                  <a:srgbClr val="27251E"/>
                </a:solidFill>
                <a:effectLst/>
                <a:latin typeface="pplxSans"/>
              </a:rPr>
              <a:t>Τα Τέσσερα Βασικά Νούμερα</a:t>
            </a:r>
          </a:p>
          <a:p>
            <a:pPr algn="l"/>
            <a:r>
              <a:rPr lang="el-GR" b="1" i="0" dirty="0">
                <a:solidFill>
                  <a:srgbClr val="27251E"/>
                </a:solidFill>
                <a:effectLst/>
                <a:latin typeface="pplxSans"/>
              </a:rPr>
              <a:t>€116 εκ. — Αντιπλημμυρικά έργα Θεσσαλίας</a:t>
            </a:r>
            <a:r>
              <a:rPr lang="el-GR" b="0" i="0" dirty="0">
                <a:solidFill>
                  <a:srgbClr val="27251E"/>
                </a:solidFill>
                <a:effectLst/>
                <a:latin typeface="pplxSans"/>
              </a:rPr>
              <a:t>: Αυτό είναι το συνολικό πακέτο αντιπλημμυρικής θωράκισης για ολόκληρη την περιφέρεια. Για να κατανοηθεί η κλίμακα: €116 εκατομμύρια για αντιπλημμυρικά αντιπροσωπεύουν επένδυση που θα έπρεπε να είχε γίνει σε βάθος 20-30 ετών — τώρα συμπυκνώνεται αναγκαστικά. Αυτή είναι η λογική του </a:t>
            </a:r>
            <a:r>
              <a:rPr lang="el-GR" b="1" i="0" dirty="0">
                <a:solidFill>
                  <a:srgbClr val="27251E"/>
                </a:solidFill>
                <a:effectLst/>
                <a:latin typeface="pplxSans"/>
              </a:rPr>
              <a:t>"reactive </a:t>
            </a:r>
            <a:r>
              <a:rPr lang="el-GR" b="1" i="0" dirty="0" err="1">
                <a:solidFill>
                  <a:srgbClr val="27251E"/>
                </a:solidFill>
                <a:effectLst/>
                <a:latin typeface="pplxSans"/>
              </a:rPr>
              <a:t>investment</a:t>
            </a:r>
            <a:r>
              <a:rPr lang="el-GR" b="1" i="0" dirty="0">
                <a:solidFill>
                  <a:srgbClr val="27251E"/>
                </a:solidFill>
                <a:effectLst/>
                <a:latin typeface="pplxSans"/>
              </a:rPr>
              <a:t>"</a:t>
            </a:r>
            <a:r>
              <a:rPr lang="el-GR" b="0" i="0" dirty="0">
                <a:solidFill>
                  <a:srgbClr val="27251E"/>
                </a:solidFill>
                <a:effectLst/>
                <a:latin typeface="pplxSans"/>
              </a:rPr>
              <a:t>: επενδύουμε μετά την καταστροφή ποσά πολλαπλάσια αυτών που θα χρειαζόμασταν αν επενδύαμε προληπτικά.</a:t>
            </a:r>
          </a:p>
          <a:p>
            <a:pPr algn="l"/>
            <a:r>
              <a:rPr lang="el-GR" b="1" i="0" dirty="0">
                <a:solidFill>
                  <a:srgbClr val="27251E"/>
                </a:solidFill>
                <a:effectLst/>
                <a:latin typeface="pplxSans"/>
              </a:rPr>
              <a:t>€40,8 εκ. — Εξ αυτών για ΠΕ Μαγνησίας</a:t>
            </a:r>
            <a:r>
              <a:rPr lang="el-GR" b="0" i="0" dirty="0">
                <a:solidFill>
                  <a:srgbClr val="27251E"/>
                </a:solidFill>
                <a:effectLst/>
                <a:latin typeface="pplxSans"/>
              </a:rPr>
              <a:t>: Το 35% του συνολικού πακέτου κατευθύνεται στην Περιφερειακή Ενότητα Μαγνησίας (Βόλος και περίχωρα) — αντανακλά ότι η περιοχή υπέστη δυσανάλογα μεγάλες ζημιές λόγω της υδρολογικής γεωγραφίας (ρέματα </a:t>
            </a:r>
            <a:r>
              <a:rPr lang="el-GR" b="0" i="0" dirty="0" err="1">
                <a:solidFill>
                  <a:srgbClr val="27251E"/>
                </a:solidFill>
                <a:effectLst/>
                <a:latin typeface="pplxSans"/>
              </a:rPr>
              <a:t>Πηλίου</a:t>
            </a:r>
            <a:r>
              <a:rPr lang="el-GR" b="0" i="0" dirty="0">
                <a:solidFill>
                  <a:srgbClr val="27251E"/>
                </a:solidFill>
                <a:effectLst/>
                <a:latin typeface="pplxSans"/>
              </a:rPr>
              <a:t> που καταλήγουν στην πόλη).</a:t>
            </a:r>
          </a:p>
          <a:p>
            <a:pPr algn="l"/>
            <a:r>
              <a:rPr lang="el-GR" b="1" i="0" dirty="0">
                <a:solidFill>
                  <a:srgbClr val="27251E"/>
                </a:solidFill>
                <a:effectLst/>
                <a:latin typeface="pplxSans"/>
              </a:rPr>
              <a:t>€9,5 εκ. — Αποκατάσταση λιμανιού Βόλου</a:t>
            </a:r>
            <a:r>
              <a:rPr lang="el-GR" b="0" i="0" dirty="0">
                <a:solidFill>
                  <a:srgbClr val="27251E"/>
                </a:solidFill>
                <a:effectLst/>
                <a:latin typeface="pplxSans"/>
              </a:rPr>
              <a:t>: Το λιμάνι είναι οικονομικός κόμβος ολόκληρης της Θεσσαλίας — η γρήγορη αποκατάστασή του ήταν προτεραιότητα για να ξαναρχίσουν οι εξαγωγές. Αντανακλά την </a:t>
            </a:r>
            <a:r>
              <a:rPr lang="el-GR" b="1" i="0" dirty="0">
                <a:solidFill>
                  <a:srgbClr val="27251E"/>
                </a:solidFill>
                <a:effectLst/>
                <a:latin typeface="pplxSans"/>
              </a:rPr>
              <a:t>οικονομική λογική της ανάκαμψης</a:t>
            </a:r>
            <a:r>
              <a:rPr lang="el-GR" b="0" i="0" dirty="0">
                <a:solidFill>
                  <a:srgbClr val="27251E"/>
                </a:solidFill>
                <a:effectLst/>
                <a:latin typeface="pplxSans"/>
              </a:rPr>
              <a:t>: τα </a:t>
            </a:r>
            <a:r>
              <a:rPr lang="el-GR" b="0" i="0" dirty="0" err="1">
                <a:solidFill>
                  <a:srgbClr val="27251E"/>
                </a:solidFill>
                <a:effectLst/>
                <a:latin typeface="pplxSans"/>
              </a:rPr>
              <a:t>infrastructure</a:t>
            </a:r>
            <a:r>
              <a:rPr lang="el-GR" b="0" i="0" dirty="0">
                <a:solidFill>
                  <a:srgbClr val="27251E"/>
                </a:solidFill>
                <a:effectLst/>
                <a:latin typeface="pplxSans"/>
              </a:rPr>
              <a:t> που παράγουν εισόδημα αποκαθίστανται πρώτα.</a:t>
            </a:r>
          </a:p>
          <a:p>
            <a:pPr algn="l"/>
            <a:r>
              <a:rPr lang="el-GR" b="1" i="0" dirty="0">
                <a:solidFill>
                  <a:srgbClr val="27251E"/>
                </a:solidFill>
                <a:effectLst/>
                <a:latin typeface="pplxSans"/>
              </a:rPr>
              <a:t>€32,7 εκ. — ΣΒΑΑ Βόλου 2021-2027</a:t>
            </a:r>
            <a:r>
              <a:rPr lang="el-GR" b="0" i="0" dirty="0">
                <a:solidFill>
                  <a:srgbClr val="27251E"/>
                </a:solidFill>
                <a:effectLst/>
                <a:latin typeface="pplxSans"/>
              </a:rPr>
              <a:t>: Η Στρατηγική Βιώσιμης Αστικής Ανάπτυξης εγκρίθηκε Δεκέμβριο 2023 — αμέσως μετά τον </a:t>
            </a:r>
            <a:r>
              <a:rPr lang="el-GR" b="0" i="0" dirty="0" err="1">
                <a:solidFill>
                  <a:srgbClr val="27251E"/>
                </a:solidFill>
                <a:effectLst/>
                <a:latin typeface="pplxSans"/>
              </a:rPr>
              <a:t>Daniel</a:t>
            </a:r>
            <a:r>
              <a:rPr lang="el-GR" b="0" i="0" dirty="0">
                <a:solidFill>
                  <a:srgbClr val="27251E"/>
                </a:solidFill>
                <a:effectLst/>
                <a:latin typeface="pplxSans"/>
              </a:rPr>
              <a:t>. Αντιπροσωπεύει το μακροπρόθεσμο στρατηγικό πλαίσιο για την αστική ανανέωση του Βόλου μέσω ΕΣΠΑ 2021-2027. Είναι η πιο σημαντική ευκαιρία για </a:t>
            </a:r>
            <a:r>
              <a:rPr lang="el-GR" b="1" i="0" dirty="0">
                <a:solidFill>
                  <a:srgbClr val="27251E"/>
                </a:solidFill>
                <a:effectLst/>
                <a:latin typeface="pplxSans"/>
              </a:rPr>
              <a:t>συστηματική</a:t>
            </a:r>
            <a:r>
              <a:rPr lang="el-GR" b="0" i="0" dirty="0">
                <a:solidFill>
                  <a:srgbClr val="27251E"/>
                </a:solidFill>
                <a:effectLst/>
                <a:latin typeface="pplxSans"/>
              </a:rPr>
              <a:t> — αντί αποσπασματικής — αντιμετώπιση των αδυναμιών.</a:t>
            </a:r>
          </a:p>
          <a:p>
            <a:pPr algn="l"/>
            <a:r>
              <a:rPr lang="el-GR" b="1" i="0" dirty="0">
                <a:solidFill>
                  <a:srgbClr val="27251E"/>
                </a:solidFill>
                <a:effectLst/>
                <a:latin typeface="pplxSans"/>
              </a:rPr>
              <a:t>Βασικές Παρεμβάσεις</a:t>
            </a:r>
          </a:p>
          <a:p>
            <a:pPr algn="l"/>
            <a:r>
              <a:rPr lang="el-GR" b="1" i="0" dirty="0">
                <a:solidFill>
                  <a:srgbClr val="27251E"/>
                </a:solidFill>
                <a:effectLst/>
                <a:latin typeface="pplxSans"/>
              </a:rPr>
              <a:t>Αντιπλημμυρική Θωράκιση Νεάπολης</a:t>
            </a:r>
            <a:r>
              <a:rPr lang="el-GR" b="0" i="0" dirty="0">
                <a:solidFill>
                  <a:srgbClr val="27251E"/>
                </a:solidFill>
                <a:effectLst/>
                <a:latin typeface="pplxSans"/>
              </a:rPr>
              <a:t>: Το έργο €800.000 για αντιπλημμυρική προστασία της συνοικίας Νεάπολης και βελτίωση υπόγειου αποχετευτικού δικτύου είναι χαρακτηριστικό της </a:t>
            </a:r>
            <a:r>
              <a:rPr lang="el-GR" b="1" i="0" dirty="0">
                <a:solidFill>
                  <a:srgbClr val="27251E"/>
                </a:solidFill>
                <a:effectLst/>
                <a:latin typeface="pplxSans"/>
              </a:rPr>
              <a:t>"</a:t>
            </a:r>
            <a:r>
              <a:rPr lang="el-GR" b="1" i="0" dirty="0" err="1">
                <a:solidFill>
                  <a:srgbClr val="27251E"/>
                </a:solidFill>
                <a:effectLst/>
                <a:latin typeface="pplxSans"/>
              </a:rPr>
              <a:t>pilot</a:t>
            </a:r>
            <a:r>
              <a:rPr lang="el-GR" b="1" i="0" dirty="0">
                <a:solidFill>
                  <a:srgbClr val="27251E"/>
                </a:solidFill>
                <a:effectLst/>
                <a:latin typeface="pplxSans"/>
              </a:rPr>
              <a:t> </a:t>
            </a:r>
            <a:r>
              <a:rPr lang="el-GR" b="1" i="0" dirty="0" err="1">
                <a:solidFill>
                  <a:srgbClr val="27251E"/>
                </a:solidFill>
                <a:effectLst/>
                <a:latin typeface="pplxSans"/>
              </a:rPr>
              <a:t>neighbourhood</a:t>
            </a:r>
            <a:r>
              <a:rPr lang="el-GR" b="1" i="0" dirty="0">
                <a:solidFill>
                  <a:srgbClr val="27251E"/>
                </a:solidFill>
                <a:effectLst/>
                <a:latin typeface="pplxSans"/>
              </a:rPr>
              <a:t>"</a:t>
            </a:r>
            <a:r>
              <a:rPr lang="el-GR" b="0" i="0" dirty="0">
                <a:solidFill>
                  <a:srgbClr val="27251E"/>
                </a:solidFill>
                <a:effectLst/>
                <a:latin typeface="pplxSans"/>
              </a:rPr>
              <a:t> προσέγγισης: ξεκινάς από μια συγκεκριμένη γειτονιά, αποδεικνύεις ότι λειτουργεί, και στη συνέχεια κλιμακώνεις σε άλλες. Η Νεάπολη επιλέχθηκε πιθανώς λόγω υψηλής ευπάθειας και πυκνής κατοίκησης. Η βελτίωση του υπόγειου αποχετευτικού αντιμετωπίζει τη ρίζα του προβλήματος — όχι απλώς τα συμπτώματα.</a:t>
            </a:r>
          </a:p>
          <a:p>
            <a:pPr algn="l"/>
            <a:r>
              <a:rPr lang="el-GR" b="1" i="0" dirty="0">
                <a:solidFill>
                  <a:srgbClr val="27251E"/>
                </a:solidFill>
                <a:effectLst/>
                <a:latin typeface="pplxSans"/>
              </a:rPr>
              <a:t>Καθαρισμός Ποταμών</a:t>
            </a:r>
            <a:r>
              <a:rPr lang="el-GR" b="0" i="0" dirty="0">
                <a:solidFill>
                  <a:srgbClr val="27251E"/>
                </a:solidFill>
                <a:effectLst/>
                <a:latin typeface="pplxSans"/>
              </a:rPr>
              <a:t>: Εκτεταμένος καθαρισμός κοίτης </a:t>
            </a:r>
            <a:r>
              <a:rPr lang="el-GR" b="0" i="0" dirty="0" err="1">
                <a:solidFill>
                  <a:srgbClr val="27251E"/>
                </a:solidFill>
                <a:effectLst/>
                <a:latin typeface="pplxSans"/>
              </a:rPr>
              <a:t>Ξηριά</a:t>
            </a:r>
            <a:r>
              <a:rPr lang="el-GR" b="0" i="0" dirty="0">
                <a:solidFill>
                  <a:srgbClr val="27251E"/>
                </a:solidFill>
                <a:effectLst/>
                <a:latin typeface="pplxSans"/>
              </a:rPr>
              <a:t>, Μελανή, </a:t>
            </a:r>
            <a:r>
              <a:rPr lang="el-GR" b="0" i="0" dirty="0" err="1">
                <a:solidFill>
                  <a:srgbClr val="27251E"/>
                </a:solidFill>
                <a:effectLst/>
                <a:latin typeface="pplxSans"/>
              </a:rPr>
              <a:t>Πλατανιά</a:t>
            </a:r>
            <a:r>
              <a:rPr lang="el-GR" b="0" i="0" dirty="0">
                <a:solidFill>
                  <a:srgbClr val="27251E"/>
                </a:solidFill>
                <a:effectLst/>
                <a:latin typeface="pplxSans"/>
              </a:rPr>
              <a:t> — με </a:t>
            </a:r>
            <a:r>
              <a:rPr lang="el-GR" b="1" i="0" dirty="0">
                <a:solidFill>
                  <a:srgbClr val="27251E"/>
                </a:solidFill>
                <a:effectLst/>
                <a:latin typeface="pplxSans"/>
              </a:rPr>
              <a:t>70 εκ. ευρώ σε ορίζοντα 5 ετών</a:t>
            </a:r>
            <a:r>
              <a:rPr lang="el-GR" b="0" i="0" dirty="0">
                <a:solidFill>
                  <a:srgbClr val="27251E"/>
                </a:solidFill>
                <a:effectLst/>
                <a:latin typeface="pplxSans"/>
              </a:rPr>
              <a:t> για βαθμιαία αποκατάσταση ροής. Αυτό είναι </a:t>
            </a:r>
            <a:r>
              <a:rPr lang="el-GR" b="1" i="0" dirty="0">
                <a:solidFill>
                  <a:srgbClr val="27251E"/>
                </a:solidFill>
                <a:effectLst/>
                <a:latin typeface="pplxSans"/>
              </a:rPr>
              <a:t>"</a:t>
            </a:r>
            <a:r>
              <a:rPr lang="el-GR" b="1" i="0" dirty="0" err="1">
                <a:solidFill>
                  <a:srgbClr val="27251E"/>
                </a:solidFill>
                <a:effectLst/>
                <a:latin typeface="pplxSans"/>
              </a:rPr>
              <a:t>upstream</a:t>
            </a:r>
            <a:r>
              <a:rPr lang="el-GR" b="1" i="0" dirty="0">
                <a:solidFill>
                  <a:srgbClr val="27251E"/>
                </a:solidFill>
                <a:effectLst/>
                <a:latin typeface="pplxSans"/>
              </a:rPr>
              <a:t> </a:t>
            </a:r>
            <a:r>
              <a:rPr lang="el-GR" b="1" i="0" dirty="0" err="1">
                <a:solidFill>
                  <a:srgbClr val="27251E"/>
                </a:solidFill>
                <a:effectLst/>
                <a:latin typeface="pplxSans"/>
              </a:rPr>
              <a:t>intervention</a:t>
            </a:r>
            <a:r>
              <a:rPr lang="el-GR" b="1" i="0" dirty="0">
                <a:solidFill>
                  <a:srgbClr val="27251E"/>
                </a:solidFill>
                <a:effectLst/>
                <a:latin typeface="pplxSans"/>
              </a:rPr>
              <a:t>"</a:t>
            </a:r>
            <a:r>
              <a:rPr lang="el-GR" b="0" i="0" dirty="0">
                <a:solidFill>
                  <a:srgbClr val="27251E"/>
                </a:solidFill>
                <a:effectLst/>
                <a:latin typeface="pplxSans"/>
              </a:rPr>
              <a:t> — παρέμβαση στην πηγή του προβλήματος, όχι στα αποτελέσματά του. Τα ρέματα αυτά ήταν γεμάτα φερτά υλικά, φυτική βλάστηση και ανθρωπογενή εμπόδια που επέτειναν δραματικά τις πλημμύρες. Ο καθαρισμός επιτρέπει ελεύθερη ροή — αλλά απαιτεί και </a:t>
            </a:r>
            <a:r>
              <a:rPr lang="el-GR" b="1" i="0" dirty="0">
                <a:solidFill>
                  <a:srgbClr val="27251E"/>
                </a:solidFill>
                <a:effectLst/>
                <a:latin typeface="pplxSans"/>
              </a:rPr>
              <a:t>συνεχή συντήρηση</a:t>
            </a:r>
            <a:r>
              <a:rPr lang="el-GR" b="0" i="0" dirty="0">
                <a:solidFill>
                  <a:srgbClr val="27251E"/>
                </a:solidFill>
                <a:effectLst/>
                <a:latin typeface="pplxSans"/>
              </a:rPr>
              <a:t>, αλλιώς τα ρέματα φράζουν ξανά σε λίγα χρόνια. Εδώ τίθεται το ερώτημα της βιωσιμότητας: υπάρχει θεσμική δέσμευση για μακροχρόνια συντήρηση ή μόνο εφάπαξ καθαρισμός;</a:t>
            </a:r>
          </a:p>
          <a:p>
            <a:pPr algn="l"/>
            <a:r>
              <a:rPr lang="el-GR" b="1" i="0" dirty="0">
                <a:solidFill>
                  <a:srgbClr val="27251E"/>
                </a:solidFill>
                <a:effectLst/>
                <a:latin typeface="pplxSans"/>
              </a:rPr>
              <a:t>Αποκατάσταση Υποδομών</a:t>
            </a:r>
            <a:r>
              <a:rPr lang="el-GR" b="0" i="0" dirty="0">
                <a:solidFill>
                  <a:srgbClr val="27251E"/>
                </a:solidFill>
                <a:effectLst/>
                <a:latin typeface="pplxSans"/>
              </a:rPr>
              <a:t>: </a:t>
            </a:r>
            <a:r>
              <a:rPr lang="el-GR" b="1" i="0" dirty="0">
                <a:solidFill>
                  <a:srgbClr val="27251E"/>
                </a:solidFill>
                <a:effectLst/>
                <a:latin typeface="pplxSans"/>
              </a:rPr>
              <a:t>432 σημεία παρέμβασης σε Θεσσαλία</a:t>
            </a:r>
            <a:r>
              <a:rPr lang="el-GR" b="0" i="0" dirty="0">
                <a:solidFill>
                  <a:srgbClr val="27251E"/>
                </a:solidFill>
                <a:effectLst/>
                <a:latin typeface="pplxSans"/>
              </a:rPr>
              <a:t> — αποκατάσταση οδών, γεφυρών και σιδηροδρόμου Βόλος-Λάρισα </a:t>
            </a:r>
            <a:r>
              <a:rPr lang="el-GR" b="1" i="0" dirty="0">
                <a:solidFill>
                  <a:srgbClr val="27251E"/>
                </a:solidFill>
                <a:effectLst/>
                <a:latin typeface="pplxSans"/>
              </a:rPr>
              <a:t>με αυξημένη ανθεκτικότητα</a:t>
            </a:r>
            <a:r>
              <a:rPr lang="el-GR" b="0" i="0" dirty="0">
                <a:solidFill>
                  <a:srgbClr val="27251E"/>
                </a:solidFill>
                <a:effectLst/>
                <a:latin typeface="pplxSans"/>
              </a:rPr>
              <a:t>. Αυτή η τελευταία φράση είναι κλειδί: η αποκατάσταση δεν γίνεται με τα ίδια πρότυπα που ίσχυαν πριν — χρησιμοποιούνται νέα σχεδιαστικά πρότυπα που λαμβάνουν υπόψη ακραία καιρικά φαινόμενα. Αυτό είναι η αρχή </a:t>
            </a:r>
            <a:r>
              <a:rPr lang="el-GR" b="1" i="0" dirty="0">
                <a:solidFill>
                  <a:srgbClr val="27251E"/>
                </a:solidFill>
                <a:effectLst/>
                <a:latin typeface="pplxSans"/>
              </a:rPr>
              <a:t>"</a:t>
            </a:r>
            <a:r>
              <a:rPr lang="el-GR" b="1" i="0" dirty="0" err="1">
                <a:solidFill>
                  <a:srgbClr val="27251E"/>
                </a:solidFill>
                <a:effectLst/>
                <a:latin typeface="pplxSans"/>
              </a:rPr>
              <a:t>Build</a:t>
            </a:r>
            <a:r>
              <a:rPr lang="el-GR" b="1" i="0" dirty="0">
                <a:solidFill>
                  <a:srgbClr val="27251E"/>
                </a:solidFill>
                <a:effectLst/>
                <a:latin typeface="pplxSans"/>
              </a:rPr>
              <a:t> </a:t>
            </a:r>
            <a:r>
              <a:rPr lang="el-GR" b="1" i="0" dirty="0" err="1">
                <a:solidFill>
                  <a:srgbClr val="27251E"/>
                </a:solidFill>
                <a:effectLst/>
                <a:latin typeface="pplxSans"/>
              </a:rPr>
              <a:t>Back</a:t>
            </a:r>
            <a:r>
              <a:rPr lang="el-GR" b="1" i="0" dirty="0">
                <a:solidFill>
                  <a:srgbClr val="27251E"/>
                </a:solidFill>
                <a:effectLst/>
                <a:latin typeface="pplxSans"/>
              </a:rPr>
              <a:t> </a:t>
            </a:r>
            <a:r>
              <a:rPr lang="el-GR" b="1" i="0" dirty="0" err="1">
                <a:solidFill>
                  <a:srgbClr val="27251E"/>
                </a:solidFill>
                <a:effectLst/>
                <a:latin typeface="pplxSans"/>
              </a:rPr>
              <a:t>Better</a:t>
            </a:r>
            <a:r>
              <a:rPr lang="el-GR" b="1" i="0" dirty="0">
                <a:solidFill>
                  <a:srgbClr val="27251E"/>
                </a:solidFill>
                <a:effectLst/>
                <a:latin typeface="pplxSans"/>
              </a:rPr>
              <a:t>"</a:t>
            </a:r>
            <a:r>
              <a:rPr lang="el-GR" b="0" i="0" dirty="0">
                <a:solidFill>
                  <a:srgbClr val="27251E"/>
                </a:solidFill>
                <a:effectLst/>
                <a:latin typeface="pplxSans"/>
              </a:rPr>
              <a:t> του </a:t>
            </a:r>
            <a:r>
              <a:rPr lang="el-GR" b="0" i="0" dirty="0" err="1">
                <a:solidFill>
                  <a:srgbClr val="27251E"/>
                </a:solidFill>
                <a:effectLst/>
                <a:latin typeface="pplxSans"/>
              </a:rPr>
              <a:t>Sendai</a:t>
            </a:r>
            <a:r>
              <a:rPr lang="el-GR" b="0" i="0" dirty="0">
                <a:solidFill>
                  <a:srgbClr val="27251E"/>
                </a:solidFill>
                <a:effectLst/>
                <a:latin typeface="pplxSans"/>
              </a:rPr>
              <a:t> </a:t>
            </a:r>
            <a:r>
              <a:rPr lang="el-GR" b="0" i="0" dirty="0" err="1">
                <a:solidFill>
                  <a:srgbClr val="27251E"/>
                </a:solidFill>
                <a:effectLst/>
                <a:latin typeface="pplxSans"/>
              </a:rPr>
              <a:t>Framework</a:t>
            </a:r>
            <a:r>
              <a:rPr lang="el-GR" b="0" i="0" dirty="0">
                <a:solidFill>
                  <a:srgbClr val="27251E"/>
                </a:solidFill>
                <a:effectLst/>
                <a:latin typeface="pplxSans"/>
              </a:rPr>
              <a:t> (UNDRR, 2015): η αποκατάσταση ως ευκαιρία αναβάθμισης, όχι απλής επιδιόρθωσης. Ο αριθμός 432 σημεία παρέμβασης δίνει μια εικόνα της </a:t>
            </a:r>
            <a:r>
              <a:rPr lang="el-GR" b="1" i="0" dirty="0">
                <a:solidFill>
                  <a:srgbClr val="27251E"/>
                </a:solidFill>
                <a:effectLst/>
                <a:latin typeface="pplxSans"/>
              </a:rPr>
              <a:t>έκτασης</a:t>
            </a:r>
            <a:r>
              <a:rPr lang="el-GR" b="0" i="0" dirty="0">
                <a:solidFill>
                  <a:srgbClr val="27251E"/>
                </a:solidFill>
                <a:effectLst/>
                <a:latin typeface="pplxSans"/>
              </a:rPr>
              <a:t> των ζημιών υποδομής— σχεδόν κάθε δρόμος, κάθε γέφυρα, κάθε σιδηροδρομική γραμμή στη Θεσσαλία επηρεάστηκε.</a:t>
            </a:r>
          </a:p>
          <a:p>
            <a:pPr algn="l"/>
            <a:r>
              <a:rPr lang="el-GR" b="1" i="0" dirty="0">
                <a:solidFill>
                  <a:srgbClr val="27251E"/>
                </a:solidFill>
                <a:effectLst/>
                <a:latin typeface="pplxSans"/>
              </a:rPr>
              <a:t>Η Ευρύτερη Σημασία</a:t>
            </a:r>
          </a:p>
          <a:p>
            <a:pPr algn="l"/>
            <a:r>
              <a:rPr lang="el-GR" b="0" i="0" dirty="0">
                <a:solidFill>
                  <a:srgbClr val="27251E"/>
                </a:solidFill>
                <a:effectLst/>
                <a:latin typeface="pplxSans"/>
              </a:rPr>
              <a:t>Αυτή η διαφάνεια αντιπροσωπεύει τη </a:t>
            </a:r>
            <a:r>
              <a:rPr lang="el-GR" b="1" i="0" dirty="0">
                <a:solidFill>
                  <a:srgbClr val="27251E"/>
                </a:solidFill>
                <a:effectLst/>
                <a:latin typeface="pplxSans"/>
              </a:rPr>
              <a:t>φάση α (αναδιοργάνωση)</a:t>
            </a:r>
            <a:r>
              <a:rPr lang="el-GR" b="0" i="0" dirty="0">
                <a:solidFill>
                  <a:srgbClr val="27251E"/>
                </a:solidFill>
                <a:effectLst/>
                <a:latin typeface="pplxSans"/>
              </a:rPr>
              <a:t> του </a:t>
            </a:r>
            <a:r>
              <a:rPr lang="el-GR" b="0" i="0" dirty="0" err="1">
                <a:solidFill>
                  <a:srgbClr val="27251E"/>
                </a:solidFill>
                <a:effectLst/>
                <a:latin typeface="pplxSans"/>
              </a:rPr>
              <a:t>adaptive</a:t>
            </a:r>
            <a:r>
              <a:rPr lang="el-GR" b="0" i="0" dirty="0">
                <a:solidFill>
                  <a:srgbClr val="27251E"/>
                </a:solidFill>
                <a:effectLst/>
                <a:latin typeface="pplxSans"/>
              </a:rPr>
              <a:t> </a:t>
            </a:r>
            <a:r>
              <a:rPr lang="el-GR" b="0" i="0" dirty="0" err="1">
                <a:solidFill>
                  <a:srgbClr val="27251E"/>
                </a:solidFill>
                <a:effectLst/>
                <a:latin typeface="pplxSans"/>
              </a:rPr>
              <a:t>cycle</a:t>
            </a:r>
            <a:r>
              <a:rPr lang="el-GR" b="0" i="0" dirty="0">
                <a:solidFill>
                  <a:srgbClr val="27251E"/>
                </a:solidFill>
                <a:effectLst/>
                <a:latin typeface="pplxSans"/>
              </a:rPr>
              <a:t> σε δράση. Το κρίσιμο ερώτημα — που η παρουσίαση θέτει χωρίς να το απαντά οριστικά — είναι: θα οδηγήσει αυτή η επένδυση σε </a:t>
            </a:r>
            <a:r>
              <a:rPr lang="el-GR" b="1" i="0" dirty="0" err="1">
                <a:solidFill>
                  <a:srgbClr val="27251E"/>
                </a:solidFill>
                <a:effectLst/>
                <a:latin typeface="pplxSans"/>
              </a:rPr>
              <a:t>bounce-forward</a:t>
            </a:r>
            <a:r>
              <a:rPr lang="el-GR" b="0" i="0" dirty="0">
                <a:solidFill>
                  <a:srgbClr val="27251E"/>
                </a:solidFill>
                <a:effectLst/>
                <a:latin typeface="pplxSans"/>
              </a:rPr>
              <a:t> (μετασχηματισμός σε πιο ανθεκτική πόλη) ή σε </a:t>
            </a:r>
            <a:r>
              <a:rPr lang="el-GR" b="1" i="0" dirty="0" err="1">
                <a:solidFill>
                  <a:srgbClr val="27251E"/>
                </a:solidFill>
                <a:effectLst/>
                <a:latin typeface="pplxSans"/>
              </a:rPr>
              <a:t>bounce-back</a:t>
            </a:r>
            <a:r>
              <a:rPr lang="el-GR" b="0" i="0" dirty="0">
                <a:solidFill>
                  <a:srgbClr val="27251E"/>
                </a:solidFill>
                <a:effectLst/>
                <a:latin typeface="pplxSans"/>
              </a:rPr>
              <a:t> (επιστροφή στην προηγούμενη κατάσταση ευπάθειας με λίγες τεχνικές βελτιώσεις); Η απάντηση εξαρτάται από το αν τα έργα αυτά συνοδεύονται από θεσμικές μεταρρυθμίσεις (πολεοδομικός έλεγχος, σχέδια εκτάκτου ανάγκης, αλλαγή χρήσεων γης) — αλλιώς θα χτίζουμε καλύτερες υποδομές στις ίδιες επικίνδυνες ζώνες.</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Οι Λύσεις Βασισμένες στη Φύση (</a:t>
            </a:r>
            <a:r>
              <a:rPr lang="el-GR" b="1" i="0" dirty="0" err="1">
                <a:solidFill>
                  <a:srgbClr val="27251E"/>
                </a:solidFill>
                <a:effectLst/>
                <a:latin typeface="pplxSans"/>
              </a:rPr>
              <a:t>NbS</a:t>
            </a:r>
            <a:r>
              <a:rPr lang="el-GR" b="1" i="0" dirty="0">
                <a:solidFill>
                  <a:srgbClr val="27251E"/>
                </a:solidFill>
                <a:effectLst/>
                <a:latin typeface="pplxSans"/>
              </a:rPr>
              <a:t>) για τον Βόλο</a:t>
            </a:r>
            <a:r>
              <a:rPr lang="el-GR" b="0" i="0" dirty="0">
                <a:solidFill>
                  <a:srgbClr val="27251E"/>
                </a:solidFill>
                <a:effectLst/>
                <a:latin typeface="pplxSans"/>
              </a:rPr>
              <a:t> μπορεί να αποτελέσουν την "πράσινη εργαλειοθήκη" για την ανθεκτικότητα — προσαρμοσμένη στις ειδικές ανάγκες μιας πόλης με ρέματα και περιορισμένους πόρους.</a:t>
            </a:r>
          </a:p>
          <a:p>
            <a:pPr algn="l"/>
            <a:endParaRPr lang="el-GR" b="0" i="0" dirty="0">
              <a:solidFill>
                <a:srgbClr val="27251E"/>
              </a:solidFill>
              <a:effectLst/>
              <a:latin typeface="pplxSans"/>
            </a:endParaRPr>
          </a:p>
          <a:p>
            <a:pPr algn="l"/>
            <a:r>
              <a:rPr lang="el-GR" b="0" i="0" dirty="0">
                <a:solidFill>
                  <a:srgbClr val="27251E"/>
                </a:solidFill>
                <a:effectLst/>
                <a:latin typeface="pplxSans"/>
              </a:rPr>
              <a:t>Η φράση-κλειδί είναι: </a:t>
            </a:r>
            <a:r>
              <a:rPr lang="el-GR" b="1" i="0" dirty="0">
                <a:solidFill>
                  <a:srgbClr val="27251E"/>
                </a:solidFill>
                <a:effectLst/>
                <a:latin typeface="pplxSans"/>
              </a:rPr>
              <a:t>"αντί να 'καταπολεμούν' το νερό, το 'αγκαλιάζουν' και το διαχειρίζονται"</a:t>
            </a:r>
            <a:r>
              <a:rPr lang="el-GR" b="0" i="0" dirty="0">
                <a:solidFill>
                  <a:srgbClr val="27251E"/>
                </a:solidFill>
                <a:effectLst/>
                <a:latin typeface="pplxSans"/>
              </a:rPr>
              <a:t>. Αυτή είναι η θεμελιώδης αλλαγή φιλοσοφίας από τη γκρίζα στη φύσης-βασισμένη υποδομή. Για δεκαετίες, η προσέγγιση ήταν: χτίσε τσιμεντένια κανάλια, αύξησε τη χωρητικότητα αγωγών, βάλε ανάχωμα. Ο </a:t>
            </a:r>
            <a:r>
              <a:rPr lang="el-GR" b="0" i="0" dirty="0" err="1">
                <a:solidFill>
                  <a:srgbClr val="27251E"/>
                </a:solidFill>
                <a:effectLst/>
                <a:latin typeface="pplxSans"/>
              </a:rPr>
              <a:t>Daniel</a:t>
            </a:r>
            <a:r>
              <a:rPr lang="el-GR" b="0" i="0" dirty="0">
                <a:solidFill>
                  <a:srgbClr val="27251E"/>
                </a:solidFill>
                <a:effectLst/>
                <a:latin typeface="pplxSans"/>
              </a:rPr>
              <a:t> απέδειξε ότι αυτή η προσέγγιση έχει όρια — όταν το φαινόμενο ξεπερνά τη σχεδιαστική χωρητικότητα, το σύστημα καταρρέει ολοκληρωτικά. Οι </a:t>
            </a:r>
            <a:r>
              <a:rPr lang="el-GR" b="0" i="0" dirty="0" err="1">
                <a:solidFill>
                  <a:srgbClr val="27251E"/>
                </a:solidFill>
                <a:effectLst/>
                <a:latin typeface="pplxSans"/>
              </a:rPr>
              <a:t>NbS</a:t>
            </a:r>
            <a:r>
              <a:rPr lang="el-GR" b="0" i="0" dirty="0">
                <a:solidFill>
                  <a:srgbClr val="27251E"/>
                </a:solidFill>
                <a:effectLst/>
                <a:latin typeface="pplxSans"/>
              </a:rPr>
              <a:t> έχουν </a:t>
            </a:r>
            <a:r>
              <a:rPr lang="el-GR" b="1" i="0" dirty="0">
                <a:solidFill>
                  <a:srgbClr val="27251E"/>
                </a:solidFill>
                <a:effectLst/>
                <a:latin typeface="pplxSans"/>
              </a:rPr>
              <a:t>ελαστική αντοχή</a:t>
            </a:r>
            <a:r>
              <a:rPr lang="el-GR" b="0" i="0" dirty="0">
                <a:solidFill>
                  <a:srgbClr val="27251E"/>
                </a:solidFill>
                <a:effectLst/>
                <a:latin typeface="pplxSans"/>
              </a:rPr>
              <a:t> — υποβαθμίζονται σταδιακά αντί να καταρρέουν απότομα. Η επισήμανση </a:t>
            </a:r>
            <a:r>
              <a:rPr lang="el-GR" b="1" i="0" dirty="0">
                <a:solidFill>
                  <a:srgbClr val="27251E"/>
                </a:solidFill>
                <a:effectLst/>
                <a:latin typeface="pplxSans"/>
              </a:rPr>
              <a:t>"ιδανικές για πόλεις με ρέματα και χαμηλή χρηματοδοτική ικανότητα"</a:t>
            </a:r>
            <a:r>
              <a:rPr lang="el-GR" b="0" i="0" dirty="0">
                <a:solidFill>
                  <a:srgbClr val="27251E"/>
                </a:solidFill>
                <a:effectLst/>
                <a:latin typeface="pplxSans"/>
              </a:rPr>
              <a:t> είναι ιδιαίτερα σημαντική για τον Βόλο: οι </a:t>
            </a:r>
            <a:r>
              <a:rPr lang="el-GR" b="0" i="0" dirty="0" err="1">
                <a:solidFill>
                  <a:srgbClr val="27251E"/>
                </a:solidFill>
                <a:effectLst/>
                <a:latin typeface="pplxSans"/>
              </a:rPr>
              <a:t>NbS</a:t>
            </a:r>
            <a:r>
              <a:rPr lang="el-GR" b="0" i="0" dirty="0">
                <a:solidFill>
                  <a:srgbClr val="27251E"/>
                </a:solidFill>
                <a:effectLst/>
                <a:latin typeface="pplxSans"/>
              </a:rPr>
              <a:t> είναι γενικά φθηνότερες από τις αντίστοιχες γκρίζες υποδομές και παρέχουν πολλαπλά οφέλη ταυτόχρονα.</a:t>
            </a:r>
          </a:p>
          <a:p>
            <a:pPr algn="l"/>
            <a:r>
              <a:rPr lang="el-GR" b="1" i="0" dirty="0">
                <a:solidFill>
                  <a:srgbClr val="27251E"/>
                </a:solidFill>
                <a:effectLst/>
                <a:latin typeface="pplxSans"/>
              </a:rPr>
              <a:t>Αποκατάσταση Ρεμάτων</a:t>
            </a:r>
          </a:p>
          <a:p>
            <a:pPr algn="l"/>
            <a:r>
              <a:rPr lang="el-GR" b="1" i="0" dirty="0">
                <a:solidFill>
                  <a:srgbClr val="27251E"/>
                </a:solidFill>
                <a:effectLst/>
                <a:latin typeface="pplxSans"/>
              </a:rPr>
              <a:t>Για Απελευθέρωση φυσικής κοίτης ρεμάτων που έχουν καλυφθεί από αστικό ιστό</a:t>
            </a:r>
            <a:r>
              <a:rPr lang="el-GR" b="0" i="0" dirty="0">
                <a:solidFill>
                  <a:srgbClr val="27251E"/>
                </a:solidFill>
                <a:effectLst/>
                <a:latin typeface="pplxSans"/>
              </a:rPr>
              <a:t> και δημιουργία ρυθμιστικής ζώνης παρόχθιας βλάστησης. Αυτή είναι η πιο ριζοσπαστική και πιο αναγκαία </a:t>
            </a:r>
            <a:r>
              <a:rPr lang="el-GR" b="0" i="0" dirty="0" err="1">
                <a:solidFill>
                  <a:srgbClr val="27251E"/>
                </a:solidFill>
                <a:effectLst/>
                <a:latin typeface="pplxSans"/>
              </a:rPr>
              <a:t>NbS</a:t>
            </a:r>
            <a:r>
              <a:rPr lang="el-GR" b="0" i="0" dirty="0">
                <a:solidFill>
                  <a:srgbClr val="27251E"/>
                </a:solidFill>
                <a:effectLst/>
                <a:latin typeface="pplxSans"/>
              </a:rPr>
              <a:t> για τον Βόλο — και η πιο δύσκολη πολιτικά. Σημαίνει κυριολεκτικά </a:t>
            </a:r>
            <a:r>
              <a:rPr lang="el-GR" b="1" i="0" dirty="0">
                <a:solidFill>
                  <a:srgbClr val="27251E"/>
                </a:solidFill>
                <a:effectLst/>
                <a:latin typeface="pplxSans"/>
              </a:rPr>
              <a:t>κατεδάφιση κτιρίων</a:t>
            </a:r>
            <a:r>
              <a:rPr lang="el-GR" b="0" i="0" dirty="0">
                <a:solidFill>
                  <a:srgbClr val="27251E"/>
                </a:solidFill>
                <a:effectLst/>
                <a:latin typeface="pplxSans"/>
              </a:rPr>
              <a:t> που έχουν χτιστεί εντός της φυσικής κοίτης, αποζημίωση ιδιοκτητών, και επαναφορά της κοίτης στη φυσική της λειτουργία. Η παρόχθια βλάστηση (δέντρα, θάμνοι) δεσμεύει τις όχθες, μειώνει τη διάβρωση και επιβραδύνει τη ροή του νερού. Διεθνώς υπάρχουν επιτυχημένα παραδείγματα "</a:t>
            </a:r>
            <a:r>
              <a:rPr lang="el-GR" b="0" i="0" dirty="0" err="1">
                <a:solidFill>
                  <a:srgbClr val="27251E"/>
                </a:solidFill>
                <a:effectLst/>
                <a:latin typeface="pplxSans"/>
              </a:rPr>
              <a:t>river</a:t>
            </a:r>
            <a:r>
              <a:rPr lang="el-GR" b="0" i="0" dirty="0">
                <a:solidFill>
                  <a:srgbClr val="27251E"/>
                </a:solidFill>
                <a:effectLst/>
                <a:latin typeface="pplxSans"/>
              </a:rPr>
              <a:t> </a:t>
            </a:r>
            <a:r>
              <a:rPr lang="el-GR" b="0" i="0" dirty="0" err="1">
                <a:solidFill>
                  <a:srgbClr val="27251E"/>
                </a:solidFill>
                <a:effectLst/>
                <a:latin typeface="pplxSans"/>
              </a:rPr>
              <a:t>daylighting</a:t>
            </a:r>
            <a:r>
              <a:rPr lang="el-GR" b="0" i="0" dirty="0">
                <a:solidFill>
                  <a:srgbClr val="27251E"/>
                </a:solidFill>
                <a:effectLst/>
                <a:latin typeface="pplxSans"/>
              </a:rPr>
              <a:t>" — αποκάλυψης υπόγειων ρεμάτων σε πόλεις όπως η Σεούλ (ποταμός </a:t>
            </a:r>
            <a:r>
              <a:rPr lang="el-GR" b="0" i="0" dirty="0" err="1">
                <a:solidFill>
                  <a:srgbClr val="27251E"/>
                </a:solidFill>
                <a:effectLst/>
                <a:latin typeface="pplxSans"/>
              </a:rPr>
              <a:t>Cheonggyecheon</a:t>
            </a:r>
            <a:r>
              <a:rPr lang="el-GR" b="0" i="0" dirty="0">
                <a:solidFill>
                  <a:srgbClr val="27251E"/>
                </a:solidFill>
                <a:effectLst/>
                <a:latin typeface="pplxSans"/>
              </a:rPr>
              <a:t>) και η Ζυρίχη.</a:t>
            </a:r>
          </a:p>
          <a:p>
            <a:pPr algn="l"/>
            <a:r>
              <a:rPr lang="el-GR" b="1" i="0" dirty="0">
                <a:solidFill>
                  <a:srgbClr val="27251E"/>
                </a:solidFill>
                <a:effectLst/>
                <a:latin typeface="pplxSans"/>
              </a:rPr>
              <a:t>Πράσινες Οροφές &amp; Επιφάνειες</a:t>
            </a:r>
          </a:p>
          <a:p>
            <a:pPr algn="l"/>
            <a:r>
              <a:rPr lang="el-GR" b="1" i="0" dirty="0">
                <a:solidFill>
                  <a:srgbClr val="27251E"/>
                </a:solidFill>
                <a:effectLst/>
                <a:latin typeface="pplxSans"/>
              </a:rPr>
              <a:t>Για Αύξηση διαπερατότητας αστικής επιφάνειας — μείωση </a:t>
            </a:r>
            <a:r>
              <a:rPr lang="el-GR" b="1" i="0" dirty="0" err="1">
                <a:solidFill>
                  <a:srgbClr val="27251E"/>
                </a:solidFill>
                <a:effectLst/>
                <a:latin typeface="pplxSans"/>
              </a:rPr>
              <a:t>surface</a:t>
            </a:r>
            <a:r>
              <a:rPr lang="el-GR" b="1" i="0" dirty="0">
                <a:solidFill>
                  <a:srgbClr val="27251E"/>
                </a:solidFill>
                <a:effectLst/>
                <a:latin typeface="pplxSans"/>
              </a:rPr>
              <a:t> </a:t>
            </a:r>
            <a:r>
              <a:rPr lang="el-GR" b="1" i="0" dirty="0" err="1">
                <a:solidFill>
                  <a:srgbClr val="27251E"/>
                </a:solidFill>
                <a:effectLst/>
                <a:latin typeface="pplxSans"/>
              </a:rPr>
              <a:t>run-off</a:t>
            </a:r>
            <a:r>
              <a:rPr lang="el-GR" b="0" i="0" dirty="0">
                <a:solidFill>
                  <a:srgbClr val="27251E"/>
                </a:solidFill>
                <a:effectLst/>
                <a:latin typeface="pplxSans"/>
              </a:rPr>
              <a:t>. Εφαρμόσιμο σε νέες οικοδομές και κτίρια δημόσιου τομέα. Κάθε τετραγωνικό μέτρο πράσινης οροφής αντί ασφάλτου απορροφά 50-70% της βροχής που δέχεται αντί να την εκτονώνει στο δίκτυο. Για τον Βόλο, η μεγαλύτερη ευκαιρία είναι τα δημόσια κτίρια — σχολεία, δημαρχεία, νοσοκομείο — όπου η παρέμβαση δεν απαιτεί ιδιωτική συναίνεση. Σε συνδυασμό με υποχρεωτικές απαιτήσεις για νέες κατασκευές, μπορεί να αλλάξει σταδιακά τον χαρακτήρα της αστικής επιφάνειας.</a:t>
            </a:r>
          </a:p>
          <a:p>
            <a:pPr algn="l"/>
            <a:r>
              <a:rPr lang="el-GR" b="1" i="0" dirty="0">
                <a:solidFill>
                  <a:srgbClr val="27251E"/>
                </a:solidFill>
                <a:effectLst/>
                <a:latin typeface="pplxSans"/>
              </a:rPr>
              <a:t>Αστικά Πάρκα Κατακράτησης</a:t>
            </a:r>
          </a:p>
          <a:p>
            <a:pPr algn="l"/>
            <a:r>
              <a:rPr lang="el-GR" b="1" i="0" dirty="0">
                <a:solidFill>
                  <a:srgbClr val="27251E"/>
                </a:solidFill>
                <a:effectLst/>
                <a:latin typeface="pplxSans"/>
              </a:rPr>
              <a:t>Σχεδιασμός χώρων πρασίνου που λειτουργούν ως "</a:t>
            </a:r>
            <a:r>
              <a:rPr lang="el-GR" b="1" i="0" dirty="0" err="1">
                <a:solidFill>
                  <a:srgbClr val="27251E"/>
                </a:solidFill>
                <a:effectLst/>
                <a:latin typeface="pplxSans"/>
              </a:rPr>
              <a:t>sponge</a:t>
            </a:r>
            <a:r>
              <a:rPr lang="el-GR" b="1" i="0" dirty="0">
                <a:solidFill>
                  <a:srgbClr val="27251E"/>
                </a:solidFill>
                <a:effectLst/>
                <a:latin typeface="pplxSans"/>
              </a:rPr>
              <a:t> </a:t>
            </a:r>
            <a:r>
              <a:rPr lang="el-GR" b="1" i="0" dirty="0" err="1">
                <a:solidFill>
                  <a:srgbClr val="27251E"/>
                </a:solidFill>
                <a:effectLst/>
                <a:latin typeface="pplxSans"/>
              </a:rPr>
              <a:t>areas</a:t>
            </a:r>
            <a:r>
              <a:rPr lang="el-GR" b="1" i="0" dirty="0">
                <a:solidFill>
                  <a:srgbClr val="27251E"/>
                </a:solidFill>
                <a:effectLst/>
                <a:latin typeface="pplxSans"/>
              </a:rPr>
              <a:t>" σε κρίση</a:t>
            </a:r>
            <a:r>
              <a:rPr lang="el-GR" b="0" i="0" dirty="0">
                <a:solidFill>
                  <a:srgbClr val="27251E"/>
                </a:solidFill>
                <a:effectLst/>
                <a:latin typeface="pplxSans"/>
              </a:rPr>
              <a:t> — αποθηκεύουν νερό προσωρινά. Αυτή είναι η εφαρμογή της "</a:t>
            </a:r>
            <a:r>
              <a:rPr lang="el-GR" b="0" i="0" dirty="0" err="1">
                <a:solidFill>
                  <a:srgbClr val="27251E"/>
                </a:solidFill>
                <a:effectLst/>
                <a:latin typeface="pplxSans"/>
              </a:rPr>
              <a:t>Sponge</a:t>
            </a:r>
            <a:r>
              <a:rPr lang="el-GR" b="0" i="0" dirty="0">
                <a:solidFill>
                  <a:srgbClr val="27251E"/>
                </a:solidFill>
                <a:effectLst/>
                <a:latin typeface="pplxSans"/>
              </a:rPr>
              <a:t> </a:t>
            </a:r>
            <a:r>
              <a:rPr lang="el-GR" b="0" i="0" dirty="0" err="1">
                <a:solidFill>
                  <a:srgbClr val="27251E"/>
                </a:solidFill>
                <a:effectLst/>
                <a:latin typeface="pplxSans"/>
              </a:rPr>
              <a:t>City</a:t>
            </a:r>
            <a:r>
              <a:rPr lang="el-GR" b="0" i="0" dirty="0">
                <a:solidFill>
                  <a:srgbClr val="27251E"/>
                </a:solidFill>
                <a:effectLst/>
                <a:latin typeface="pplxSans"/>
              </a:rPr>
              <a:t>" λογικής που αναλύσαμε στην παρουσίαση της Αθήνας, προσαρμοσμένη στον Βόλο. Τα πάρκα δεν είναι μόνο χώροι αναψυχής — σχεδιάζονται έτσι ώστε σε περίπτωση έντονης βροχής να γεμίζουν ελεγχόμενα με νερό, μειώνοντας την πίεση στο αποχετευτικό. Στη συνέχεια το νερό διηθείται στο έδαφος ή εκτονώνεται αργά. Παράδειγμα: ο Fælledparken στην Κοπεγχάγη σχεδιάστηκε να κατακρατεί 24.000 m³ νερού σε πλημμύρα.</a:t>
            </a:r>
          </a:p>
          <a:p>
            <a:pPr algn="l"/>
            <a:r>
              <a:rPr lang="el-GR" b="1" i="0" dirty="0" err="1">
                <a:solidFill>
                  <a:srgbClr val="27251E"/>
                </a:solidFill>
                <a:effectLst/>
                <a:latin typeface="pplxSans"/>
              </a:rPr>
              <a:t>Δενδροφύτευση</a:t>
            </a:r>
            <a:r>
              <a:rPr lang="el-GR" b="1" i="0" dirty="0">
                <a:solidFill>
                  <a:srgbClr val="27251E"/>
                </a:solidFill>
                <a:effectLst/>
                <a:latin typeface="pplxSans"/>
              </a:rPr>
              <a:t> Λεκανών</a:t>
            </a:r>
          </a:p>
          <a:p>
            <a:pPr algn="l"/>
            <a:r>
              <a:rPr lang="el-GR" b="1" i="0" dirty="0">
                <a:solidFill>
                  <a:srgbClr val="27251E"/>
                </a:solidFill>
                <a:effectLst/>
                <a:latin typeface="pplxSans"/>
              </a:rPr>
              <a:t>Ανάσχεση ροής νερού στις πηγές (Πήλιο) με αναδάσωση</a:t>
            </a:r>
            <a:r>
              <a:rPr lang="el-GR" b="0" i="0" dirty="0">
                <a:solidFill>
                  <a:srgbClr val="27251E"/>
                </a:solidFill>
                <a:effectLst/>
                <a:latin typeface="pplxSans"/>
              </a:rPr>
              <a:t> — μείωση ταχύτητας απορροής. Αυτή είναι η λύση που προωθείται περισσότερο από όλες τις </a:t>
            </a:r>
            <a:r>
              <a:rPr lang="el-GR" b="0" i="0" dirty="0" err="1">
                <a:solidFill>
                  <a:srgbClr val="27251E"/>
                </a:solidFill>
                <a:effectLst/>
                <a:latin typeface="pplxSans"/>
              </a:rPr>
              <a:t>NbS</a:t>
            </a:r>
            <a:r>
              <a:rPr lang="el-GR" b="0" i="0" dirty="0">
                <a:solidFill>
                  <a:srgbClr val="27251E"/>
                </a:solidFill>
                <a:effectLst/>
                <a:latin typeface="pplxSans"/>
              </a:rPr>
              <a:t> — παρεμβαίνει στο Πήλιο, πριν το νερό φτάσει στην πόλη. Τα δέντρα στις πλαγιές επιτελούν τρεις λειτουργίες ταυτόχρονα: δεσμεύουν το έδαφος (αποτρέπουν κατολισθήσεις), επιβραδύνουν τη ροή του νερού (οι ρίζες και η </a:t>
            </a:r>
            <a:r>
              <a:rPr lang="el-GR" b="0" i="0" dirty="0" err="1">
                <a:solidFill>
                  <a:srgbClr val="27251E"/>
                </a:solidFill>
                <a:effectLst/>
                <a:latin typeface="pplxSans"/>
              </a:rPr>
              <a:t>φυτοκάλυψη</a:t>
            </a:r>
            <a:r>
              <a:rPr lang="el-GR" b="0" i="0" dirty="0">
                <a:solidFill>
                  <a:srgbClr val="27251E"/>
                </a:solidFill>
                <a:effectLst/>
                <a:latin typeface="pplxSans"/>
              </a:rPr>
              <a:t> αυξάνουν την τριβή), και αυξάνουν τη διήθηση (νερό </a:t>
            </a:r>
            <a:r>
              <a:rPr lang="el-GR" b="0" i="0" dirty="0" err="1">
                <a:solidFill>
                  <a:srgbClr val="27251E"/>
                </a:solidFill>
                <a:effectLst/>
                <a:latin typeface="pplxSans"/>
              </a:rPr>
              <a:t>απορροφάται</a:t>
            </a:r>
            <a:r>
              <a:rPr lang="el-GR" b="0" i="0" dirty="0">
                <a:solidFill>
                  <a:srgbClr val="27251E"/>
                </a:solidFill>
                <a:effectLst/>
                <a:latin typeface="pplxSans"/>
              </a:rPr>
              <a:t> στο έδαφος αντί να τρέχει). Μελέτες δείχνουν ότι πυκνά δασωμένες λεκάνες απορροής μπορούν να μειώσουν τις αιχμές πλημμύρας κατά 20-40%.</a:t>
            </a:r>
          </a:p>
          <a:p>
            <a:pPr algn="l"/>
            <a:r>
              <a:rPr lang="el-GR" b="0" i="0" dirty="0" err="1">
                <a:solidFill>
                  <a:srgbClr val="27251E"/>
                </a:solidFill>
                <a:effectLst/>
                <a:latin typeface="pplxSans"/>
              </a:rPr>
              <a:t>Βιοαποχετευτικά</a:t>
            </a:r>
            <a:r>
              <a:rPr lang="el-GR" b="0" i="0" dirty="0">
                <a:solidFill>
                  <a:srgbClr val="27251E"/>
                </a:solidFill>
                <a:effectLst/>
                <a:latin typeface="pplxSans"/>
              </a:rPr>
              <a:t> Κανάλια</a:t>
            </a:r>
          </a:p>
          <a:p>
            <a:pPr algn="l"/>
            <a:r>
              <a:rPr lang="el-GR" b="1" i="0" dirty="0">
                <a:solidFill>
                  <a:srgbClr val="27251E"/>
                </a:solidFill>
                <a:effectLst/>
                <a:latin typeface="pplxSans"/>
              </a:rPr>
              <a:t>Αντικατάσταση σκυρόδεμα-αποχετεύσεων με φυτεμένα </a:t>
            </a:r>
            <a:r>
              <a:rPr lang="el-GR" b="1" i="0" dirty="0" err="1">
                <a:solidFill>
                  <a:srgbClr val="27251E"/>
                </a:solidFill>
                <a:effectLst/>
                <a:latin typeface="pplxSans"/>
              </a:rPr>
              <a:t>bioswales</a:t>
            </a:r>
            <a:r>
              <a:rPr lang="el-GR" b="0" i="0" dirty="0">
                <a:solidFill>
                  <a:srgbClr val="27251E"/>
                </a:solidFill>
                <a:effectLst/>
                <a:latin typeface="pplxSans"/>
              </a:rPr>
              <a:t> — φίλτρο και αποθήκη νερού. Τα </a:t>
            </a:r>
            <a:r>
              <a:rPr lang="el-GR" b="0" i="0" dirty="0" err="1">
                <a:solidFill>
                  <a:srgbClr val="27251E"/>
                </a:solidFill>
                <a:effectLst/>
                <a:latin typeface="pplxSans"/>
              </a:rPr>
              <a:t>bioswales</a:t>
            </a:r>
            <a:r>
              <a:rPr lang="el-GR" b="0" i="0" dirty="0">
                <a:solidFill>
                  <a:srgbClr val="27251E"/>
                </a:solidFill>
                <a:effectLst/>
                <a:latin typeface="pplxSans"/>
              </a:rPr>
              <a:t> είναι φυτεμένες τάφροι που αντικαθιστούν τα παραδοσιακά σκυρόδεμα ρείθρα. Αντί το νερό να τρέχει γρήγορα στους αγωγούς, επιβραδύνεται, φιλτράρεται μέσα από τη βλάστηση, και εν μέρει </a:t>
            </a:r>
            <a:r>
              <a:rPr lang="el-GR" b="0" i="0" dirty="0" err="1">
                <a:solidFill>
                  <a:srgbClr val="27251E"/>
                </a:solidFill>
                <a:effectLst/>
                <a:latin typeface="pplxSans"/>
              </a:rPr>
              <a:t>απορροφάται</a:t>
            </a:r>
            <a:r>
              <a:rPr lang="el-GR" b="0" i="0" dirty="0">
                <a:solidFill>
                  <a:srgbClr val="27251E"/>
                </a:solidFill>
                <a:effectLst/>
                <a:latin typeface="pplxSans"/>
              </a:rPr>
              <a:t>. Ιδανικά για </a:t>
            </a:r>
            <a:r>
              <a:rPr lang="el-GR" b="1" i="0" dirty="0">
                <a:solidFill>
                  <a:srgbClr val="27251E"/>
                </a:solidFill>
                <a:effectLst/>
                <a:latin typeface="pplxSans"/>
              </a:rPr>
              <a:t>οδικούς διαδρόμους</a:t>
            </a:r>
            <a:r>
              <a:rPr lang="el-GR" b="0" i="0" dirty="0">
                <a:solidFill>
                  <a:srgbClr val="27251E"/>
                </a:solidFill>
                <a:effectLst/>
                <a:latin typeface="pplxSans"/>
              </a:rPr>
              <a:t> — μπορούν να ενσωματωθούν στις λωρίδες πρασίνου των δρόμων χωρίς ριζικές αλλαγές στην υποδομή. Έχουν επιπλέον πλεονέκτημα αισθητικής αναβάθμισης του αστικού τοπίου.</a:t>
            </a:r>
          </a:p>
          <a:p>
            <a:pPr algn="l"/>
            <a:r>
              <a:rPr lang="el-GR" b="1" i="0" dirty="0">
                <a:solidFill>
                  <a:srgbClr val="27251E"/>
                </a:solidFill>
                <a:effectLst/>
                <a:latin typeface="pplxSans"/>
              </a:rPr>
              <a:t>Υποδομή Πρασίνου-Νερού</a:t>
            </a:r>
          </a:p>
          <a:p>
            <a:pPr algn="l"/>
            <a:r>
              <a:rPr lang="el-GR" b="1" i="0" dirty="0">
                <a:solidFill>
                  <a:srgbClr val="27251E"/>
                </a:solidFill>
                <a:effectLst/>
                <a:latin typeface="pplxSans"/>
              </a:rPr>
              <a:t>Ενοποιημένα δίκτυα νερού &amp; πρασίνου</a:t>
            </a:r>
            <a:r>
              <a:rPr lang="el-GR" b="0" i="0" dirty="0">
                <a:solidFill>
                  <a:srgbClr val="27251E"/>
                </a:solidFill>
                <a:effectLst/>
                <a:latin typeface="pplxSans"/>
              </a:rPr>
              <a:t> με πολλαπλές λειτουργίες: ανθεκτικότητα, θερμική άνεση, βιοποικιλότητα. Αυτό είναι το ολιστικό όραμα που συνδυάζει όλες τις </a:t>
            </a:r>
            <a:r>
              <a:rPr lang="el-GR" b="0" i="0" dirty="0" err="1">
                <a:solidFill>
                  <a:srgbClr val="27251E"/>
                </a:solidFill>
                <a:effectLst/>
                <a:latin typeface="pplxSans"/>
              </a:rPr>
              <a:t>NbS</a:t>
            </a:r>
            <a:r>
              <a:rPr lang="el-GR" b="0" i="0" dirty="0">
                <a:solidFill>
                  <a:srgbClr val="27251E"/>
                </a:solidFill>
                <a:effectLst/>
                <a:latin typeface="pplxSans"/>
              </a:rPr>
              <a:t> σε ένα συνεκτικό σύστημα — η </a:t>
            </a:r>
            <a:r>
              <a:rPr lang="el-GR" b="1" i="0" dirty="0">
                <a:solidFill>
                  <a:srgbClr val="27251E"/>
                </a:solidFill>
                <a:effectLst/>
                <a:latin typeface="pplxSans"/>
              </a:rPr>
              <a:t>"</a:t>
            </a:r>
            <a:r>
              <a:rPr lang="el-GR" b="1" i="0" dirty="0" err="1">
                <a:solidFill>
                  <a:srgbClr val="27251E"/>
                </a:solidFill>
                <a:effectLst/>
                <a:latin typeface="pplxSans"/>
              </a:rPr>
              <a:t>Blue-Green</a:t>
            </a:r>
            <a:r>
              <a:rPr lang="el-GR" b="1" i="0" dirty="0">
                <a:solidFill>
                  <a:srgbClr val="27251E"/>
                </a:solidFill>
                <a:effectLst/>
                <a:latin typeface="pplxSans"/>
              </a:rPr>
              <a:t> </a:t>
            </a:r>
            <a:r>
              <a:rPr lang="el-GR" b="1" i="0" dirty="0" err="1">
                <a:solidFill>
                  <a:srgbClr val="27251E"/>
                </a:solidFill>
                <a:effectLst/>
                <a:latin typeface="pplxSans"/>
              </a:rPr>
              <a:t>Infrastructure</a:t>
            </a:r>
            <a:r>
              <a:rPr lang="el-GR" b="1" i="0" dirty="0">
                <a:solidFill>
                  <a:srgbClr val="27251E"/>
                </a:solidFill>
                <a:effectLst/>
                <a:latin typeface="pplxSans"/>
              </a:rPr>
              <a:t>"</a:t>
            </a:r>
            <a:r>
              <a:rPr lang="el-GR" b="0" i="0" dirty="0">
                <a:solidFill>
                  <a:srgbClr val="27251E"/>
                </a:solidFill>
                <a:effectLst/>
                <a:latin typeface="pplxSans"/>
              </a:rPr>
              <a:t> (BGI). Αντί κάθε παρέμβαση να σχεδιάζεται μεμονωμένα, σχεδιάζονται ως </a:t>
            </a:r>
            <a:r>
              <a:rPr lang="el-GR" b="1" i="0" dirty="0">
                <a:solidFill>
                  <a:srgbClr val="27251E"/>
                </a:solidFill>
                <a:effectLst/>
                <a:latin typeface="pplxSans"/>
              </a:rPr>
              <a:t>δίκτυο</a:t>
            </a:r>
            <a:r>
              <a:rPr lang="el-GR" b="0" i="0" dirty="0">
                <a:solidFill>
                  <a:srgbClr val="27251E"/>
                </a:solidFill>
                <a:effectLst/>
                <a:latin typeface="pplxSans"/>
              </a:rPr>
              <a:t>: πάρκα κατακράτησης → </a:t>
            </a:r>
            <a:r>
              <a:rPr lang="el-GR" b="0" i="0" dirty="0" err="1">
                <a:solidFill>
                  <a:srgbClr val="27251E"/>
                </a:solidFill>
                <a:effectLst/>
                <a:latin typeface="pplxSans"/>
              </a:rPr>
              <a:t>bioswales</a:t>
            </a:r>
            <a:r>
              <a:rPr lang="el-GR" b="0" i="0" dirty="0">
                <a:solidFill>
                  <a:srgbClr val="27251E"/>
                </a:solidFill>
                <a:effectLst/>
                <a:latin typeface="pplxSans"/>
              </a:rPr>
              <a:t> → δενδροφυτεμένα ρέματα → αποκατεστημένες κοίτες → παρόχθια βλάστηση. Το νερό ρέει μέσα από αυτό το δίκτυο ελεγχόμενα, κάθε στάδιο απορροφά μέρος του, και η τελική εκτόνωση στη θάλασσα γίνεται με μειωμένη ορμή και όγκο.</a:t>
            </a:r>
          </a:p>
          <a:p>
            <a:pPr algn="l"/>
            <a:r>
              <a:rPr lang="el-GR" b="0" i="0" dirty="0">
                <a:solidFill>
                  <a:srgbClr val="27251E"/>
                </a:solidFill>
                <a:effectLst/>
                <a:latin typeface="pplxSans"/>
              </a:rPr>
              <a:t>Η Συνολική Λογική</a:t>
            </a:r>
          </a:p>
          <a:p>
            <a:pPr algn="l"/>
            <a:r>
              <a:rPr lang="el-GR" b="0" i="0" dirty="0">
                <a:solidFill>
                  <a:srgbClr val="27251E"/>
                </a:solidFill>
                <a:effectLst/>
                <a:latin typeface="pplxSans"/>
              </a:rPr>
              <a:t>Οι λύσεις που είναι βασισμένες στη φύση είναι ουσιαστικά </a:t>
            </a:r>
            <a:r>
              <a:rPr lang="el-GR" b="1" i="0" dirty="0">
                <a:solidFill>
                  <a:srgbClr val="27251E"/>
                </a:solidFill>
                <a:effectLst/>
                <a:latin typeface="pplxSans"/>
              </a:rPr>
              <a:t>το εναλλακτικό σενάριο</a:t>
            </a:r>
            <a:r>
              <a:rPr lang="el-GR" b="0" i="0" dirty="0">
                <a:solidFill>
                  <a:srgbClr val="27251E"/>
                </a:solidFill>
                <a:effectLst/>
                <a:latin typeface="pplxSans"/>
              </a:rPr>
              <a:t> απέναντι στο τι συνέβη τον Σεπτέμβριο 2023. Αν οι έξι αυτές </a:t>
            </a:r>
            <a:r>
              <a:rPr lang="el-GR" b="0" i="0" dirty="0" err="1">
                <a:solidFill>
                  <a:srgbClr val="27251E"/>
                </a:solidFill>
                <a:effectLst/>
                <a:latin typeface="pplxSans"/>
              </a:rPr>
              <a:t>NbS</a:t>
            </a:r>
            <a:r>
              <a:rPr lang="el-GR" b="0" i="0" dirty="0">
                <a:solidFill>
                  <a:srgbClr val="27251E"/>
                </a:solidFill>
                <a:effectLst/>
                <a:latin typeface="pplxSans"/>
              </a:rPr>
              <a:t> παρεμβάσεις ήταν σε εφαρμογή, η ίδια ποσότητα βροχής θα προκαλούσε σαφώς μικρότερη καταστροφή — όχι μηδενική, αλλά </a:t>
            </a:r>
            <a:r>
              <a:rPr lang="el-GR" b="0" i="0" dirty="0" err="1">
                <a:solidFill>
                  <a:srgbClr val="27251E"/>
                </a:solidFill>
                <a:effectLst/>
                <a:latin typeface="pplxSans"/>
              </a:rPr>
              <a:t>διαχειρίσιμη</a:t>
            </a:r>
            <a:r>
              <a:rPr lang="el-GR" b="0" i="0" dirty="0">
                <a:solidFill>
                  <a:srgbClr val="27251E"/>
                </a:solidFill>
                <a:effectLst/>
                <a:latin typeface="pplxSans"/>
              </a:rPr>
              <a:t>. Αυτή είναι η ουσία της προληπτικής ανθεκτικότητας: δεν εξαλείφεις τον κίνδυνο, αλλά </a:t>
            </a:r>
            <a:r>
              <a:rPr lang="el-GR" b="1" i="0" dirty="0">
                <a:solidFill>
                  <a:srgbClr val="27251E"/>
                </a:solidFill>
                <a:effectLst/>
                <a:latin typeface="pplxSans"/>
              </a:rPr>
              <a:t>μειώνεις την ευπάθεια</a:t>
            </a:r>
            <a:r>
              <a:rPr lang="el-GR" b="0" i="0" dirty="0">
                <a:solidFill>
                  <a:srgbClr val="27251E"/>
                </a:solidFill>
                <a:effectLst/>
                <a:latin typeface="pplxSans"/>
              </a:rPr>
              <a:t> ώστε το ίδιο φαινόμενο να έχει πολύ λιγότερες επιπτώσεις.</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Χρηματοδοτικά Εργαλεία για Ανθεκτικότητα</a:t>
            </a:r>
            <a:r>
              <a:rPr lang="el-GR" b="0" i="0" dirty="0">
                <a:solidFill>
                  <a:srgbClr val="27251E"/>
                </a:solidFill>
                <a:effectLst/>
                <a:latin typeface="pplxSans"/>
              </a:rPr>
              <a:t>, που αναλύει τους τέσσερις χρηματοδοτικούς μηχανισμούς που έχει στη διάθεσή του ο Βόλος — και τη λογική πίσω από τον καθένα.</a:t>
            </a:r>
          </a:p>
          <a:p>
            <a:pPr algn="l"/>
            <a:r>
              <a:rPr lang="el-GR" b="0" i="0" dirty="0">
                <a:solidFill>
                  <a:srgbClr val="27251E"/>
                </a:solidFill>
                <a:effectLst/>
                <a:latin typeface="pplxSans"/>
              </a:rPr>
              <a:t>Ταμείο Αλληλεγγύης ΕΕ (ESIF) </a:t>
            </a:r>
            <a:r>
              <a:rPr lang="el-GR" b="0" u="none" strike="noStrike" dirty="0">
                <a:effectLst/>
                <a:latin typeface="Google Sans"/>
              </a:rPr>
              <a:t>Τα </a:t>
            </a:r>
            <a:r>
              <a:rPr lang="el-GR" b="1" u="none" strike="noStrike" dirty="0">
                <a:effectLst/>
                <a:latin typeface="Google Sans"/>
              </a:rPr>
              <a:t>European </a:t>
            </a:r>
            <a:r>
              <a:rPr lang="el-GR" b="1" u="none" strike="noStrike" dirty="0" err="1">
                <a:effectLst/>
                <a:latin typeface="Google Sans"/>
              </a:rPr>
              <a:t>Structural</a:t>
            </a:r>
            <a:r>
              <a:rPr lang="el-GR" b="1" u="none" strike="noStrike" dirty="0">
                <a:effectLst/>
                <a:latin typeface="Google Sans"/>
              </a:rPr>
              <a:t> and Investment </a:t>
            </a:r>
            <a:r>
              <a:rPr lang="el-GR" b="1" u="none" strike="noStrike" dirty="0" err="1">
                <a:effectLst/>
                <a:latin typeface="Google Sans"/>
              </a:rPr>
              <a:t>Funds</a:t>
            </a:r>
            <a:r>
              <a:rPr lang="el-GR" b="1" u="none" strike="noStrike" dirty="0">
                <a:effectLst/>
                <a:latin typeface="Google Sans"/>
              </a:rPr>
              <a:t> (ESIF)</a:t>
            </a:r>
            <a:r>
              <a:rPr lang="el-GR" dirty="0"/>
              <a:t> στα ελληνικά αποδίδονται ως </a:t>
            </a:r>
            <a:r>
              <a:rPr lang="el-GR" b="1" u="none" strike="noStrike" dirty="0">
                <a:effectLst/>
                <a:latin typeface="Google Sans"/>
              </a:rPr>
              <a:t>Ευρωπαϊκά Διαρθρωτικά και Επενδυτικά Ταμεία (ΕΔΕΤ)</a:t>
            </a:r>
            <a:r>
              <a:rPr lang="el-GR" dirty="0"/>
              <a:t>. Πρόκειται για τα βασικά χρηματοδοτικά εργαλεία της Ευρωπαϊκής Ένωσης που στοχεύουν στην ενίσχυση της οικονομικής, κοινωνικής και εδαφικής συνοχής, δημιουργώντας θέσεις εργασίας και βιώσιμη ανάπτυξη</a:t>
            </a:r>
            <a:endParaRPr lang="el-GR" b="0" i="0" dirty="0">
              <a:solidFill>
                <a:srgbClr val="27251E"/>
              </a:solidFill>
              <a:effectLst/>
              <a:latin typeface="pplxSans"/>
            </a:endParaRPr>
          </a:p>
          <a:p>
            <a:pPr algn="l"/>
            <a:r>
              <a:rPr lang="el-GR" b="1" i="0" dirty="0">
                <a:solidFill>
                  <a:srgbClr val="27251E"/>
                </a:solidFill>
                <a:effectLst/>
                <a:latin typeface="pplxSans"/>
              </a:rPr>
              <a:t>Ενεργοποιείται σε καταστροφές με ζημιές &gt;3% ΑΕΠ περιφέρειας</a:t>
            </a:r>
            <a:r>
              <a:rPr lang="el-GR" b="0" i="0" dirty="0">
                <a:solidFill>
                  <a:srgbClr val="27251E"/>
                </a:solidFill>
                <a:effectLst/>
                <a:latin typeface="pplxSans"/>
              </a:rPr>
              <a:t>. Αυτό είναι το </a:t>
            </a:r>
            <a:r>
              <a:rPr lang="el-GR" b="1" i="0" dirty="0">
                <a:solidFill>
                  <a:srgbClr val="27251E"/>
                </a:solidFill>
                <a:effectLst/>
                <a:latin typeface="pplxSans"/>
              </a:rPr>
              <a:t>αντιδραστικό</a:t>
            </a:r>
            <a:r>
              <a:rPr lang="el-GR" b="0" i="0" dirty="0">
                <a:solidFill>
                  <a:srgbClr val="27251E"/>
                </a:solidFill>
                <a:effectLst/>
                <a:latin typeface="pplxSans"/>
              </a:rPr>
              <a:t> εργαλείο — ενεργοποιείται μετά την καταστροφή, όχι πριν. Η Ελλάδα αιτήθηκε €2,25 δισ. μετά τον </a:t>
            </a:r>
            <a:r>
              <a:rPr lang="el-GR" b="0" i="0" dirty="0" err="1">
                <a:solidFill>
                  <a:srgbClr val="27251E"/>
                </a:solidFill>
                <a:effectLst/>
                <a:latin typeface="pplxSans"/>
              </a:rPr>
              <a:t>Daniel</a:t>
            </a:r>
            <a:r>
              <a:rPr lang="el-GR" b="0" i="0" dirty="0">
                <a:solidFill>
                  <a:srgbClr val="27251E"/>
                </a:solidFill>
                <a:effectLst/>
                <a:latin typeface="pplxSans"/>
              </a:rPr>
              <a:t> και η αίτηση εγκρίθηκε — ένα από τα μεγαλύτερα ποσά που έχουν δοθεί από το Ταμείο σε μια χώρα.</a:t>
            </a:r>
          </a:p>
          <a:p>
            <a:pPr algn="l"/>
            <a:r>
              <a:rPr lang="el-GR" b="0" i="0" dirty="0">
                <a:solidFill>
                  <a:srgbClr val="27251E"/>
                </a:solidFill>
                <a:effectLst/>
                <a:latin typeface="pplxSans"/>
              </a:rPr>
              <a:t>Η λογική του ESIF είναι ασφαλιστική: η ΕΕ λειτουργεί ως "αντασφαλιστής" για φυσικές καταστροφές που υπερβαίνουν την εθνική ικανότητα αντιμετώπισης. Όμως έχει δύο σοβαρά μειονεκτήματα: πρώτον, απαιτεί </a:t>
            </a:r>
            <a:r>
              <a:rPr lang="el-GR" b="1" i="0" dirty="0">
                <a:solidFill>
                  <a:srgbClr val="27251E"/>
                </a:solidFill>
                <a:effectLst/>
                <a:latin typeface="pplxSans"/>
              </a:rPr>
              <a:t>καταστροφή</a:t>
            </a:r>
            <a:r>
              <a:rPr lang="el-GR" b="0" i="0" dirty="0">
                <a:solidFill>
                  <a:srgbClr val="27251E"/>
                </a:solidFill>
                <a:effectLst/>
                <a:latin typeface="pplxSans"/>
              </a:rPr>
              <a:t> για να ενεργοποιηθεί — δηλαδή ανταμείβει την έλλειψη πρόληψης. Δεύτερον, η </a:t>
            </a:r>
            <a:r>
              <a:rPr lang="el-GR" b="1" i="0" dirty="0">
                <a:solidFill>
                  <a:srgbClr val="27251E"/>
                </a:solidFill>
                <a:effectLst/>
                <a:latin typeface="pplxSans"/>
              </a:rPr>
              <a:t>εκταμίευση είναι αργή</a:t>
            </a:r>
            <a:r>
              <a:rPr lang="el-GR" b="0" i="0" dirty="0">
                <a:solidFill>
                  <a:srgbClr val="27251E"/>
                </a:solidFill>
                <a:effectLst/>
                <a:latin typeface="pplxSans"/>
              </a:rPr>
              <a:t> — μήνες διαδικασιών ενώ οι ανάγκες είναι άμεσες. Πολλοί αγρότες και επιχειρηματίες στον Βόλο περίμεναν χρόνια για πλήρη αποζημίωση.</a:t>
            </a:r>
          </a:p>
          <a:p>
            <a:pPr algn="l"/>
            <a:r>
              <a:rPr lang="el-GR" b="0" i="0" dirty="0">
                <a:solidFill>
                  <a:srgbClr val="27251E"/>
                </a:solidFill>
                <a:effectLst/>
                <a:latin typeface="pplxSans"/>
              </a:rPr>
              <a:t>ΤΑΑ — Ταμείο Ανάκαμψης</a:t>
            </a:r>
          </a:p>
          <a:p>
            <a:pPr algn="l"/>
            <a:r>
              <a:rPr lang="el-GR" b="0" i="0" dirty="0">
                <a:solidFill>
                  <a:srgbClr val="27251E"/>
                </a:solidFill>
                <a:effectLst/>
                <a:latin typeface="pplxSans"/>
              </a:rPr>
              <a:t>Το </a:t>
            </a:r>
            <a:r>
              <a:rPr lang="el-GR" b="1" i="0" dirty="0">
                <a:solidFill>
                  <a:srgbClr val="27251E"/>
                </a:solidFill>
                <a:effectLst/>
                <a:latin typeface="pplxSans"/>
              </a:rPr>
              <a:t>Ελληνικό Σχέδιο Ανάκαμψης "Ελλάδα 2.0"</a:t>
            </a:r>
            <a:r>
              <a:rPr lang="el-GR" b="0" i="0" dirty="0">
                <a:solidFill>
                  <a:srgbClr val="27251E"/>
                </a:solidFill>
                <a:effectLst/>
                <a:latin typeface="pplxSans"/>
              </a:rPr>
              <a:t> χρηματοδοτεί κλιματική ανθεκτικότητα, πράσινη υποδομή και ψηφιακό μετασχηματισμό. Είναι το πιο ευέλικτο εργαλείο γιατί δεν απαιτεί καταστροφή για ενεργοποίηση — μπορεί να χρηματοδοτήσει </a:t>
            </a:r>
            <a:r>
              <a:rPr lang="el-GR" b="1" i="0" dirty="0">
                <a:solidFill>
                  <a:srgbClr val="27251E"/>
                </a:solidFill>
                <a:effectLst/>
                <a:latin typeface="pplxSans"/>
              </a:rPr>
              <a:t>προληπτικές</a:t>
            </a:r>
            <a:r>
              <a:rPr lang="el-GR" b="0" i="0" dirty="0">
                <a:solidFill>
                  <a:srgbClr val="27251E"/>
                </a:solidFill>
                <a:effectLst/>
                <a:latin typeface="pplxSans"/>
              </a:rPr>
              <a:t> παρεμβάσεις.</a:t>
            </a:r>
          </a:p>
          <a:p>
            <a:pPr algn="l"/>
            <a:r>
              <a:rPr lang="el-GR" b="0" i="0" dirty="0">
                <a:solidFill>
                  <a:srgbClr val="27251E"/>
                </a:solidFill>
                <a:effectLst/>
                <a:latin typeface="pplxSans"/>
              </a:rPr>
              <a:t>Για τον Βόλο, το ΤΑΑ είναι ιδιαίτερα σημαντικό γιατί καλύπτει ακριβώς τις ανάγκες που αναδείχθηκαν από τον </a:t>
            </a:r>
            <a:r>
              <a:rPr lang="el-GR" b="0" i="0" dirty="0" err="1">
                <a:solidFill>
                  <a:srgbClr val="27251E"/>
                </a:solidFill>
                <a:effectLst/>
                <a:latin typeface="pplxSans"/>
              </a:rPr>
              <a:t>Daniel</a:t>
            </a:r>
            <a:r>
              <a:rPr lang="el-GR" b="0" i="0" dirty="0">
                <a:solidFill>
                  <a:srgbClr val="27251E"/>
                </a:solidFill>
                <a:effectLst/>
                <a:latin typeface="pplxSans"/>
              </a:rPr>
              <a:t>: αντιπλημμυρικά έργα, </a:t>
            </a:r>
            <a:r>
              <a:rPr lang="el-GR" b="0" i="0" dirty="0" err="1">
                <a:solidFill>
                  <a:srgbClr val="27251E"/>
                </a:solidFill>
                <a:effectLst/>
                <a:latin typeface="pplxSans"/>
              </a:rPr>
              <a:t>NbS</a:t>
            </a:r>
            <a:r>
              <a:rPr lang="el-GR" b="0" i="0" dirty="0">
                <a:solidFill>
                  <a:srgbClr val="27251E"/>
                </a:solidFill>
                <a:effectLst/>
                <a:latin typeface="pplxSans"/>
              </a:rPr>
              <a:t> παρεμβάσεις, ψηφιακά συστήματα προειδοποίησης. Το πρόβλημα: απαιτεί </a:t>
            </a:r>
            <a:r>
              <a:rPr lang="el-GR" b="1" i="0" dirty="0">
                <a:solidFill>
                  <a:srgbClr val="27251E"/>
                </a:solidFill>
                <a:effectLst/>
                <a:latin typeface="pplxSans"/>
              </a:rPr>
              <a:t>ώριμες μελέτες</a:t>
            </a:r>
            <a:r>
              <a:rPr lang="el-GR" b="0" i="0" dirty="0">
                <a:solidFill>
                  <a:srgbClr val="27251E"/>
                </a:solidFill>
                <a:effectLst/>
                <a:latin typeface="pplxSans"/>
              </a:rPr>
              <a:t> — ο Βόλος πρέπει να έχει έτοιμα τεχνικά σχέδια για να αξιοποιήσει τους πόρους. </a:t>
            </a:r>
          </a:p>
          <a:p>
            <a:pPr algn="l"/>
            <a:r>
              <a:rPr lang="el-GR" b="1" i="0" dirty="0">
                <a:solidFill>
                  <a:srgbClr val="27251E"/>
                </a:solidFill>
                <a:effectLst/>
                <a:latin typeface="pplxSans"/>
              </a:rPr>
              <a:t>ΕΣΠΑ 2021-2027 (Θεσσαλία)</a:t>
            </a:r>
          </a:p>
          <a:p>
            <a:pPr algn="l"/>
            <a:r>
              <a:rPr lang="el-GR" b="1" i="0" dirty="0">
                <a:solidFill>
                  <a:srgbClr val="27251E"/>
                </a:solidFill>
                <a:effectLst/>
                <a:latin typeface="pplxSans"/>
              </a:rPr>
              <a:t>€120 εκ. για ΣΒΑΑ (ΣΤΡΑΤΗΓΙΚΗ ΒΙΩΣΙΜΗ ΑΣΤΙΚΗ ΑΝΑΚΑΜΨΗ) 4 πόλεων Θεσσαλίας</a:t>
            </a:r>
            <a:r>
              <a:rPr lang="el-GR" b="0" i="0" dirty="0">
                <a:solidFill>
                  <a:srgbClr val="27251E"/>
                </a:solidFill>
                <a:effectLst/>
                <a:latin typeface="pplxSans"/>
              </a:rPr>
              <a:t> — ο Βόλος λαμβάνει €32,7 εκ. για αστική αναζωογόνηση με έμφαση στην ανθεκτικότητα. Το ΕΣΠΑ είναι το πιο "δομημένο" εργαλείο: απαιτεί πολυετή προγραμματισμό, αξιολόγηση, </a:t>
            </a:r>
            <a:r>
              <a:rPr lang="el-GR" b="0" i="0" dirty="0" err="1">
                <a:solidFill>
                  <a:srgbClr val="27251E"/>
                </a:solidFill>
                <a:effectLst/>
                <a:latin typeface="pplxSans"/>
              </a:rPr>
              <a:t>επιλεξιμότητα</a:t>
            </a:r>
            <a:r>
              <a:rPr lang="el-GR" b="0" i="0" dirty="0">
                <a:solidFill>
                  <a:srgbClr val="27251E"/>
                </a:solidFill>
                <a:effectLst/>
                <a:latin typeface="pplxSans"/>
              </a:rPr>
              <a:t> δαπανών και ελέγχους. Αυτό το καθιστά αξιόπιστο αλλά αργό — ο κύκλος ζωής ενός ΕΣΠΑ έργου από έγκριση ως ολοκλήρωση μπορεί να διαρκεί 4-7 χρόνια.</a:t>
            </a:r>
          </a:p>
          <a:p>
            <a:pPr algn="l"/>
            <a:r>
              <a:rPr lang="el-GR" b="0" i="0" dirty="0">
                <a:solidFill>
                  <a:srgbClr val="27251E"/>
                </a:solidFill>
                <a:effectLst/>
                <a:latin typeface="pplxSans"/>
              </a:rPr>
              <a:t>Η κατανομή €32,7 εκ. για τον Βόλο (από €120 εκ. συνολικά) αντιπροσωπεύει περίπου το 27% — αναλογικά υψηλό ποσοστό που αντανακλά την οικονομική βαρύτητα του Βόλου στη Θεσσαλία. Η έμφαση στην </a:t>
            </a:r>
            <a:r>
              <a:rPr lang="el-GR" b="1" i="0" dirty="0">
                <a:solidFill>
                  <a:srgbClr val="27251E"/>
                </a:solidFill>
                <a:effectLst/>
                <a:latin typeface="pplxSans"/>
              </a:rPr>
              <a:t>ανθεκτικότητα</a:t>
            </a:r>
            <a:r>
              <a:rPr lang="el-GR" b="0" i="0" dirty="0">
                <a:solidFill>
                  <a:srgbClr val="27251E"/>
                </a:solidFill>
                <a:effectLst/>
                <a:latin typeface="pplxSans"/>
              </a:rPr>
              <a:t> (αντί μόνο αστικής αναζωογόνησης) είναι νέα τάση στο ΕΣΠΑ 2021-2027 — ενσωματώνει μαθήματα από καταστροφές όπως ο </a:t>
            </a:r>
            <a:r>
              <a:rPr lang="el-GR" b="0" i="0" dirty="0" err="1">
                <a:solidFill>
                  <a:srgbClr val="27251E"/>
                </a:solidFill>
                <a:effectLst/>
                <a:latin typeface="pplxSans"/>
              </a:rPr>
              <a:t>Daniel</a:t>
            </a:r>
            <a:r>
              <a:rPr lang="el-GR" b="0" i="0" dirty="0">
                <a:solidFill>
                  <a:srgbClr val="27251E"/>
                </a:solidFill>
                <a:effectLst/>
                <a:latin typeface="pplxSans"/>
              </a:rPr>
              <a:t>.</a:t>
            </a:r>
          </a:p>
          <a:p>
            <a:pPr algn="l"/>
            <a:r>
              <a:rPr lang="el-GR" b="1" i="0" dirty="0">
                <a:solidFill>
                  <a:srgbClr val="27251E"/>
                </a:solidFill>
                <a:effectLst/>
                <a:latin typeface="pplxSans"/>
              </a:rPr>
              <a:t>ΠΔΕ (ΠΡΟΓΡΑΜΜΑ ΔΗΜΟΣΙΩΝ ΕΠΕΝΔΥΣΕΩΝ)— Τακτικός Προϋπολογισμός</a:t>
            </a:r>
          </a:p>
          <a:p>
            <a:pPr algn="l"/>
            <a:r>
              <a:rPr lang="el-GR" b="1" i="0" dirty="0">
                <a:solidFill>
                  <a:srgbClr val="27251E"/>
                </a:solidFill>
                <a:effectLst/>
                <a:latin typeface="pplxSans"/>
              </a:rPr>
              <a:t>Άμεσα έργα αποκατάστασης: €75 εκ. σε 432 σημεία Θεσσαλίας</a:t>
            </a:r>
            <a:r>
              <a:rPr lang="el-GR" b="0" i="0" dirty="0">
                <a:solidFill>
                  <a:srgbClr val="27251E"/>
                </a:solidFill>
                <a:effectLst/>
                <a:latin typeface="pplxSans"/>
              </a:rPr>
              <a:t> — βάση για έκτακτη επενδυτική δράση. Ο Προϋπολογισμός Δημοσίων Επενδύσεων είναι το </a:t>
            </a:r>
            <a:r>
              <a:rPr lang="el-GR" b="1" i="0" dirty="0">
                <a:solidFill>
                  <a:srgbClr val="27251E"/>
                </a:solidFill>
                <a:effectLst/>
                <a:latin typeface="pplxSans"/>
              </a:rPr>
              <a:t>ταχύτερο</a:t>
            </a:r>
            <a:r>
              <a:rPr lang="el-GR" b="0" i="0" dirty="0">
                <a:solidFill>
                  <a:srgbClr val="27251E"/>
                </a:solidFill>
                <a:effectLst/>
                <a:latin typeface="pplxSans"/>
              </a:rPr>
              <a:t> εργαλείο — δεν απαιτεί ευρωπαϊκές διαδικασίες και μπορεί να ενεργοποιηθεί με κυβερνητική απόφαση. Αυτό εξηγεί γιατί τα πρώτα έργα αποκατάστασης (δρόμοι, γέφυρες) χρηματοδοτήθηκαν από ΠΔΕ — χρειάζεται ταχύτητα, όχι ευρωπαϊκή γραφειοκρατία.</a:t>
            </a:r>
          </a:p>
          <a:p>
            <a:pPr algn="l"/>
            <a:r>
              <a:rPr lang="el-GR" b="0" i="0" dirty="0">
                <a:solidFill>
                  <a:srgbClr val="27251E"/>
                </a:solidFill>
                <a:effectLst/>
                <a:latin typeface="pplxSans"/>
              </a:rPr>
              <a:t>Το μειονέκτημα: το ΠΔΕ είναι περιορισμένο και ανταγωνιστικό— πολλές περιφέρειες και τομείς ανταγωνίζονται για τους ίδιους πόρους. Η προτεραιότητα που δόθηκε στη Θεσσαλία μετά τον </a:t>
            </a:r>
            <a:r>
              <a:rPr lang="el-GR" b="0" i="0" dirty="0" err="1">
                <a:solidFill>
                  <a:srgbClr val="27251E"/>
                </a:solidFill>
                <a:effectLst/>
                <a:latin typeface="pplxSans"/>
              </a:rPr>
              <a:t>Daniel</a:t>
            </a:r>
            <a:r>
              <a:rPr lang="el-GR" b="0" i="0" dirty="0">
                <a:solidFill>
                  <a:srgbClr val="27251E"/>
                </a:solidFill>
                <a:effectLst/>
                <a:latin typeface="pplxSans"/>
              </a:rPr>
              <a:t> ήταν πολιτική απόφαση — σε άλλες καταστάσεις η Θεσσαλία θα ανταγωνιζόταν με άλλες περιφέρειες για τους ίδιους πόρους.</a:t>
            </a:r>
          </a:p>
          <a:p>
            <a:pPr algn="l"/>
            <a:r>
              <a:rPr lang="el-GR" b="0" i="0" dirty="0">
                <a:solidFill>
                  <a:srgbClr val="27251E"/>
                </a:solidFill>
                <a:effectLst/>
                <a:latin typeface="pplxSans"/>
              </a:rPr>
              <a:t>Η Βασική Αρχή λοιπόν για την απόκτηση της χρηματοδότησης είναι:  </a:t>
            </a:r>
            <a:r>
              <a:rPr lang="el-GR" b="1" i="0" dirty="0">
                <a:solidFill>
                  <a:srgbClr val="27251E"/>
                </a:solidFill>
                <a:effectLst/>
                <a:latin typeface="pplxSans"/>
              </a:rPr>
              <a:t>"η χρηματοδότηση απαιτεί 'ώριμες' μελέτες — δηλαδή ο μακρόχρονος σχεδιασμός πριν την κρίση είναι προϋπόθεση ταχείας απορρόφησης."</a:t>
            </a:r>
            <a:endParaRPr lang="el-GR" b="0" i="0" dirty="0">
              <a:solidFill>
                <a:srgbClr val="27251E"/>
              </a:solidFill>
              <a:effectLst/>
              <a:latin typeface="pplxSans"/>
            </a:endParaRPr>
          </a:p>
          <a:p>
            <a:pPr algn="l"/>
            <a:r>
              <a:rPr lang="el-GR" b="0" i="0" dirty="0">
                <a:solidFill>
                  <a:srgbClr val="27251E"/>
                </a:solidFill>
                <a:effectLst/>
                <a:latin typeface="pplxSans"/>
              </a:rPr>
              <a:t>Αυτό είναι το κλειδί για να κατανοήσουμε γιατί πολλές ελληνικές πόλεις χάνουν ευρωπαϊκούς πόρους: διότι δεν έχουν </a:t>
            </a:r>
            <a:r>
              <a:rPr lang="el-GR" b="1" i="0" dirty="0">
                <a:solidFill>
                  <a:srgbClr val="27251E"/>
                </a:solidFill>
                <a:effectLst/>
                <a:latin typeface="pplxSans"/>
              </a:rPr>
              <a:t>έτοιμες μελέτες</a:t>
            </a:r>
            <a:r>
              <a:rPr lang="el-GR" b="0" i="0" dirty="0">
                <a:solidFill>
                  <a:srgbClr val="27251E"/>
                </a:solidFill>
                <a:effectLst/>
                <a:latin typeface="pplxSans"/>
              </a:rPr>
              <a:t> όταν ανοίγουν τα προγράμματα. Η προετοιμασία μελετών (υδρολογικές, περιβαλλοντικές, τεχνικές) κοστίζει χρόνο και χρήμα — αλλά είναι η </a:t>
            </a:r>
            <a:r>
              <a:rPr lang="el-GR" b="1" i="0" dirty="0">
                <a:solidFill>
                  <a:srgbClr val="27251E"/>
                </a:solidFill>
                <a:effectLst/>
                <a:latin typeface="pplxSans"/>
              </a:rPr>
              <a:t>"επένδυση που ξεκλειδώνει" τις μεγάλες επενδύσεις</a:t>
            </a:r>
            <a:r>
              <a:rPr lang="el-GR" b="0" i="0" dirty="0">
                <a:solidFill>
                  <a:srgbClr val="27251E"/>
                </a:solidFill>
                <a:effectLst/>
                <a:latin typeface="pplxSans"/>
              </a:rPr>
              <a:t>. Ο Βόλος έχει τώρα την ευκαιρία να χτίσει αυτή τη μελετητική ωριμότητα — αν αξιοποιήσει τους πόρους του ΤΑΑ και ΕΣΠΑ για προκαταρκτικές μελέτες παράλληλα με τα άμεσα έργα αποκατάστασης.</a:t>
            </a:r>
          </a:p>
          <a:p>
            <a:pPr algn="l"/>
            <a:r>
              <a:rPr lang="el-GR" b="0" i="0" dirty="0">
                <a:solidFill>
                  <a:srgbClr val="27251E"/>
                </a:solidFill>
                <a:effectLst/>
                <a:latin typeface="pplxSans"/>
              </a:rPr>
              <a:t>Οι τέσσερις μηχανισμοί λειτουργούν </a:t>
            </a:r>
            <a:r>
              <a:rPr lang="el-GR" b="1" i="0" dirty="0">
                <a:solidFill>
                  <a:srgbClr val="27251E"/>
                </a:solidFill>
                <a:effectLst/>
                <a:latin typeface="pplxSans"/>
              </a:rPr>
              <a:t>συμπληρωματικά</a:t>
            </a:r>
            <a:r>
              <a:rPr lang="el-GR" b="0" i="0" dirty="0">
                <a:solidFill>
                  <a:srgbClr val="27251E"/>
                </a:solidFill>
                <a:effectLst/>
                <a:latin typeface="pplxSans"/>
              </a:rPr>
              <a:t> σε διαφορετικούς χρονικούς ορίζοντες: ΠΔΕ </a:t>
            </a:r>
            <a:r>
              <a:rPr lang="el-GR" b="1" i="0" dirty="0">
                <a:solidFill>
                  <a:srgbClr val="27251E"/>
                </a:solidFill>
                <a:effectLst/>
                <a:latin typeface="pplxSans"/>
              </a:rPr>
              <a:t>ΠΡΟΓΡΑΜΜΑ ΔΗΜΟΣΙΩΝ ΕΠΕΝΔΥΣΕΩΝ</a:t>
            </a:r>
            <a:r>
              <a:rPr lang="el-GR" b="0" i="0" dirty="0">
                <a:solidFill>
                  <a:srgbClr val="27251E"/>
                </a:solidFill>
                <a:effectLst/>
                <a:latin typeface="pplxSans"/>
              </a:rPr>
              <a:t> (άμεση απόκριση, μήνες) → ESIF-</a:t>
            </a:r>
            <a:r>
              <a:rPr lang="el-GR" b="1" u="none" strike="noStrike" dirty="0">
                <a:effectLst/>
                <a:latin typeface="Google Sans"/>
              </a:rPr>
              <a:t>Ευρωπαϊκά Διαρθρωτικά και Επενδυτικά Ταμεία </a:t>
            </a:r>
            <a:r>
              <a:rPr lang="el-GR" b="0" i="0" dirty="0">
                <a:solidFill>
                  <a:srgbClr val="27251E"/>
                </a:solidFill>
                <a:effectLst/>
                <a:latin typeface="pplxSans"/>
              </a:rPr>
              <a:t> (βοηθούν στην αποκατάσταση αλλά χρειάζονται  1-2 χρόνια) → ΕΣΠΑ/ΤΑΑ (μακροπρόθεσμη ανθεκτικότητα, 3-7 χρόνια). Η </a:t>
            </a:r>
            <a:r>
              <a:rPr lang="el-GR" b="1" i="0" dirty="0">
                <a:solidFill>
                  <a:srgbClr val="27251E"/>
                </a:solidFill>
                <a:effectLst/>
                <a:latin typeface="pplxSans"/>
              </a:rPr>
              <a:t>αρχιτεκτονική χρηματοδότησης</a:t>
            </a:r>
            <a:r>
              <a:rPr lang="el-GR" b="0" i="0" dirty="0">
                <a:solidFill>
                  <a:srgbClr val="27251E"/>
                </a:solidFill>
                <a:effectLst/>
                <a:latin typeface="pplxSans"/>
              </a:rPr>
              <a:t> — η ικανότητα να συνδυάζεις αυτά τα εργαλεία έξυπνα — είναι μια δεξιότητα που οι ελληνικές τοπικές αρχές χρειάζεται επειγόντως να αναπτύξουν.</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Όσον αφορά τις Θεσμικές Μεταρρυθμίσεις που απαιτούνται για έναν Ανθεκτικό Σχεδιασμό</a:t>
            </a:r>
            <a:r>
              <a:rPr lang="el-GR" b="0" i="0" dirty="0">
                <a:solidFill>
                  <a:srgbClr val="27251E"/>
                </a:solidFill>
                <a:effectLst/>
                <a:latin typeface="pplxSans"/>
              </a:rPr>
              <a:t>, θα παρουσιάσω τις δομικές αλλαγές που απαιτούνται — πέρα από τα έργα και τη χρηματοδότηση.</a:t>
            </a:r>
          </a:p>
          <a:p>
            <a:pPr algn="l"/>
            <a:endParaRPr lang="el-GR" b="1" i="0" dirty="0">
              <a:solidFill>
                <a:srgbClr val="27251E"/>
              </a:solidFill>
              <a:effectLst/>
              <a:latin typeface="pplxSans"/>
            </a:endParaRPr>
          </a:p>
          <a:p>
            <a:pPr algn="l"/>
            <a:r>
              <a:rPr lang="el-GR" b="1" i="0" dirty="0">
                <a:solidFill>
                  <a:srgbClr val="27251E"/>
                </a:solidFill>
                <a:effectLst/>
                <a:latin typeface="pplxSans"/>
              </a:rPr>
              <a:t>Χαρτογράφηση </a:t>
            </a:r>
            <a:r>
              <a:rPr lang="el-GR" b="1" i="0" dirty="0" err="1">
                <a:solidFill>
                  <a:srgbClr val="27251E"/>
                </a:solidFill>
                <a:effectLst/>
                <a:latin typeface="pplxSans"/>
              </a:rPr>
              <a:t>Πλημμυρικών</a:t>
            </a:r>
            <a:r>
              <a:rPr lang="el-GR" b="1" i="0" dirty="0">
                <a:solidFill>
                  <a:srgbClr val="27251E"/>
                </a:solidFill>
                <a:effectLst/>
                <a:latin typeface="pplxSans"/>
              </a:rPr>
              <a:t> Ζωνών</a:t>
            </a:r>
          </a:p>
          <a:p>
            <a:pPr algn="l"/>
            <a:r>
              <a:rPr lang="el-GR" b="1" i="0" dirty="0">
                <a:solidFill>
                  <a:srgbClr val="27251E"/>
                </a:solidFill>
                <a:effectLst/>
                <a:latin typeface="pplxSans"/>
              </a:rPr>
              <a:t>Υποχρεωτικός ορισμός ζωνών απαγόρευσης δόμησης σε κοίτες ρεμάτων και </a:t>
            </a:r>
            <a:r>
              <a:rPr lang="el-GR" b="1" i="0" dirty="0" err="1">
                <a:solidFill>
                  <a:srgbClr val="27251E"/>
                </a:solidFill>
                <a:effectLst/>
                <a:latin typeface="pplxSans"/>
              </a:rPr>
              <a:t>πλημμυρικές</a:t>
            </a:r>
            <a:r>
              <a:rPr lang="el-GR" b="1" i="0" dirty="0">
                <a:solidFill>
                  <a:srgbClr val="27251E"/>
                </a:solidFill>
                <a:effectLst/>
                <a:latin typeface="pplxSans"/>
              </a:rPr>
              <a:t> πεδιάδες — με εφαρμογή, όχι μόνο νομοθεσία.</a:t>
            </a:r>
            <a:r>
              <a:rPr lang="el-GR" b="0" i="0" dirty="0">
                <a:solidFill>
                  <a:srgbClr val="27251E"/>
                </a:solidFill>
                <a:effectLst/>
                <a:latin typeface="pplxSans"/>
              </a:rPr>
              <a:t> Αυτή η διάκριση είναι κρίσιμη και αντανακλά μια βαθιά ελληνική παθογένεια: </a:t>
            </a:r>
            <a:r>
              <a:rPr lang="el-GR" b="1" i="0" dirty="0">
                <a:solidFill>
                  <a:srgbClr val="27251E"/>
                </a:solidFill>
                <a:effectLst/>
                <a:latin typeface="pplxSans"/>
              </a:rPr>
              <a:t>η νομοθεσία υπάρχει, η εφαρμογή λείπει</a:t>
            </a:r>
            <a:r>
              <a:rPr lang="el-GR" b="0" i="0" dirty="0">
                <a:solidFill>
                  <a:srgbClr val="27251E"/>
                </a:solidFill>
                <a:effectLst/>
                <a:latin typeface="pplxSans"/>
              </a:rPr>
              <a:t>. Ο νόμος 4258/2014 ορίζει τις ζώνες πλημμύρας, ο νόμος 4447/2016 απαγορεύει τη δόμηση σε ρέματα — αλλά η εφαρμογή τους ήταν ανύπαρκτη για δεκαετίες.</a:t>
            </a:r>
          </a:p>
          <a:p>
            <a:pPr algn="l"/>
            <a:r>
              <a:rPr lang="el-GR" b="0" i="0" dirty="0">
                <a:solidFill>
                  <a:srgbClr val="27251E"/>
                </a:solidFill>
                <a:effectLst/>
                <a:latin typeface="pplxSans"/>
              </a:rPr>
              <a:t>Η χαρτογράφηση </a:t>
            </a:r>
            <a:r>
              <a:rPr lang="el-GR" b="0" i="0" dirty="0" err="1">
                <a:solidFill>
                  <a:srgbClr val="27251E"/>
                </a:solidFill>
                <a:effectLst/>
                <a:latin typeface="pplxSans"/>
              </a:rPr>
              <a:t>πλημμυρικών</a:t>
            </a:r>
            <a:r>
              <a:rPr lang="el-GR" b="0" i="0" dirty="0">
                <a:solidFill>
                  <a:srgbClr val="27251E"/>
                </a:solidFill>
                <a:effectLst/>
                <a:latin typeface="pplxSans"/>
              </a:rPr>
              <a:t> ζωνών με σύγχρονα εργαλεία (GIS, υδρολογικά μοντέλα, δεδομένα </a:t>
            </a:r>
            <a:r>
              <a:rPr lang="el-GR" b="0" i="0" dirty="0" err="1">
                <a:solidFill>
                  <a:srgbClr val="27251E"/>
                </a:solidFill>
                <a:effectLst/>
                <a:latin typeface="pplxSans"/>
              </a:rPr>
              <a:t>Daniel</a:t>
            </a:r>
            <a:r>
              <a:rPr lang="el-GR" b="0" i="0" dirty="0">
                <a:solidFill>
                  <a:srgbClr val="27251E"/>
                </a:solidFill>
                <a:effectLst/>
                <a:latin typeface="pplxSans"/>
              </a:rPr>
              <a:t>) θα δώσει επιτέλους </a:t>
            </a:r>
            <a:r>
              <a:rPr lang="el-GR" b="1" i="0" dirty="0">
                <a:solidFill>
                  <a:srgbClr val="27251E"/>
                </a:solidFill>
                <a:effectLst/>
                <a:latin typeface="pplxSans"/>
              </a:rPr>
              <a:t>επιστημονικά τεκμηριωμένες</a:t>
            </a:r>
            <a:r>
              <a:rPr lang="el-GR" b="0" i="0" dirty="0">
                <a:solidFill>
                  <a:srgbClr val="27251E"/>
                </a:solidFill>
                <a:effectLst/>
                <a:latin typeface="pplxSans"/>
              </a:rPr>
              <a:t> ζώνες — αδιαμφισβήτητες νομικά και τεχνικά. Το επόμενο βήμα, η εφαρμογή, απαιτεί πολιτική βούληση και θεσμική ικανότητα ελέγχου που ιστορικά απουσίαζαν.</a:t>
            </a:r>
          </a:p>
          <a:p>
            <a:pPr algn="l"/>
            <a:r>
              <a:rPr lang="el-GR" b="1" i="0" dirty="0">
                <a:solidFill>
                  <a:srgbClr val="27251E"/>
                </a:solidFill>
                <a:effectLst/>
                <a:latin typeface="pplxSans"/>
              </a:rPr>
              <a:t>Τοπικά Σχέδια Έκτακτης Ανάγκης</a:t>
            </a:r>
          </a:p>
          <a:p>
            <a:pPr algn="l"/>
            <a:r>
              <a:rPr lang="el-GR" b="1" i="0" dirty="0">
                <a:solidFill>
                  <a:srgbClr val="27251E"/>
                </a:solidFill>
                <a:effectLst/>
                <a:latin typeface="pplxSans"/>
              </a:rPr>
              <a:t>Κάθε δήμος με κλιματικό κίνδυνο οφείλει ενεργοποιημένο σχέδιο</a:t>
            </a:r>
            <a:r>
              <a:rPr lang="el-GR" b="0" i="0" dirty="0">
                <a:solidFill>
                  <a:srgbClr val="27251E"/>
                </a:solidFill>
                <a:effectLst/>
                <a:latin typeface="pplxSans"/>
              </a:rPr>
              <a:t> με συγκεκριμένα πρωτόκολλα εκκένωσης, επικοινωνίας και ασφαλείς ζώνες. Η λέξη "ενεργοποιημένο" είναι κλειδί — διαφορετικό από "υπαρκτό". Πολλοί ελληνικοί δήμοι έχουν επίσημα σχέδια εκτάκτου ανάγκης που δεν έχουν ποτέ δοκιμαστεί, δεν είναι γνωστά στους υπαλλήλους, και δεν ενημερώνονται. Το </a:t>
            </a:r>
            <a:r>
              <a:rPr lang="el-GR" b="0" i="0" dirty="0" err="1">
                <a:solidFill>
                  <a:srgbClr val="27251E"/>
                </a:solidFill>
                <a:effectLst/>
                <a:latin typeface="pplxSans"/>
              </a:rPr>
              <a:t>Daniel</a:t>
            </a:r>
            <a:r>
              <a:rPr lang="el-GR" b="0" i="0" dirty="0">
                <a:solidFill>
                  <a:srgbClr val="27251E"/>
                </a:solidFill>
                <a:effectLst/>
                <a:latin typeface="pplxSans"/>
              </a:rPr>
              <a:t> απέδειξε ότι ένα "χαρτί στο συρτάρι" δεν σώζει ζωές.</a:t>
            </a:r>
          </a:p>
          <a:p>
            <a:pPr algn="l"/>
            <a:r>
              <a:rPr lang="el-GR" b="0" i="0" dirty="0">
                <a:solidFill>
                  <a:srgbClr val="27251E"/>
                </a:solidFill>
                <a:effectLst/>
                <a:latin typeface="pplxSans"/>
              </a:rPr>
              <a:t>Ένα ουσιαστικό σχέδιο απαιτεί: </a:t>
            </a:r>
            <a:r>
              <a:rPr lang="el-GR" b="1" i="0" dirty="0">
                <a:solidFill>
                  <a:srgbClr val="27251E"/>
                </a:solidFill>
                <a:effectLst/>
                <a:latin typeface="pplxSans"/>
              </a:rPr>
              <a:t>ζώνες εκκένωσης</a:t>
            </a:r>
            <a:r>
              <a:rPr lang="el-GR" b="0" i="0" dirty="0">
                <a:solidFill>
                  <a:srgbClr val="27251E"/>
                </a:solidFill>
                <a:effectLst/>
                <a:latin typeface="pplxSans"/>
              </a:rPr>
              <a:t> με αριθμημένες προτεραιότητες, </a:t>
            </a:r>
            <a:r>
              <a:rPr lang="el-GR" b="1" i="0" dirty="0">
                <a:solidFill>
                  <a:srgbClr val="27251E"/>
                </a:solidFill>
                <a:effectLst/>
                <a:latin typeface="pplxSans"/>
              </a:rPr>
              <a:t>οδούς διαφυγής</a:t>
            </a:r>
            <a:r>
              <a:rPr lang="el-GR" b="0" i="0" dirty="0">
                <a:solidFill>
                  <a:srgbClr val="27251E"/>
                </a:solidFill>
                <a:effectLst/>
                <a:latin typeface="pplxSans"/>
              </a:rPr>
              <a:t> εναλλακτικές (γιατί οι κύριοι δρόμοι θα είναι πλημμυρισμένοι), </a:t>
            </a:r>
            <a:r>
              <a:rPr lang="el-GR" b="1" i="0" dirty="0">
                <a:solidFill>
                  <a:srgbClr val="27251E"/>
                </a:solidFill>
                <a:effectLst/>
                <a:latin typeface="pplxSans"/>
              </a:rPr>
              <a:t>σημεία συνάντησης</a:t>
            </a:r>
            <a:r>
              <a:rPr lang="el-GR" b="0" i="0" dirty="0">
                <a:solidFill>
                  <a:srgbClr val="27251E"/>
                </a:solidFill>
                <a:effectLst/>
                <a:latin typeface="pplxSans"/>
              </a:rPr>
              <a:t> για πληθυσμό, </a:t>
            </a:r>
            <a:r>
              <a:rPr lang="el-GR" b="1" i="0" dirty="0">
                <a:solidFill>
                  <a:srgbClr val="27251E"/>
                </a:solidFill>
                <a:effectLst/>
                <a:latin typeface="pplxSans"/>
              </a:rPr>
              <a:t>αλυσίδα διοίκησης</a:t>
            </a:r>
            <a:r>
              <a:rPr lang="el-GR" b="0" i="0" dirty="0">
                <a:solidFill>
                  <a:srgbClr val="27251E"/>
                </a:solidFill>
                <a:effectLst/>
                <a:latin typeface="pplxSans"/>
              </a:rPr>
              <a:t> με σαφείς </a:t>
            </a:r>
            <a:r>
              <a:rPr lang="el-GR" b="0" i="0" dirty="0" err="1">
                <a:solidFill>
                  <a:srgbClr val="27251E"/>
                </a:solidFill>
                <a:effectLst/>
                <a:latin typeface="pplxSans"/>
              </a:rPr>
              <a:t>υπευθυνότητες</a:t>
            </a:r>
            <a:r>
              <a:rPr lang="el-GR" b="0" i="0" dirty="0">
                <a:solidFill>
                  <a:srgbClr val="27251E"/>
                </a:solidFill>
                <a:effectLst/>
                <a:latin typeface="pplxSans"/>
              </a:rPr>
              <a:t>, και </a:t>
            </a:r>
            <a:r>
              <a:rPr lang="el-GR" b="1" i="0" dirty="0">
                <a:solidFill>
                  <a:srgbClr val="27251E"/>
                </a:solidFill>
                <a:effectLst/>
                <a:latin typeface="pplxSans"/>
              </a:rPr>
              <a:t>τακτικές ασκήσεις</a:t>
            </a:r>
            <a:r>
              <a:rPr lang="el-GR" b="0" i="0" dirty="0">
                <a:solidFill>
                  <a:srgbClr val="27251E"/>
                </a:solidFill>
                <a:effectLst/>
                <a:latin typeface="pplxSans"/>
              </a:rPr>
              <a:t> που να το ζωντανεύουν. Στην Ιαπωνία τα σχέδια αυτά εκτελούνται σε ετήσιες ασκήσεις με συμμετοχή ολόκληρης της κοινότητας.</a:t>
            </a:r>
          </a:p>
          <a:p>
            <a:pPr algn="l"/>
            <a:r>
              <a:rPr lang="el-GR" b="1" i="0" dirty="0">
                <a:solidFill>
                  <a:srgbClr val="27251E"/>
                </a:solidFill>
                <a:effectLst/>
                <a:latin typeface="pplxSans"/>
              </a:rPr>
              <a:t>Ψηφιακά Συστήματα Προειδοποίησης</a:t>
            </a:r>
          </a:p>
          <a:p>
            <a:pPr algn="l"/>
            <a:r>
              <a:rPr lang="el-GR" b="1" i="0" dirty="0">
                <a:solidFill>
                  <a:srgbClr val="27251E"/>
                </a:solidFill>
                <a:effectLst/>
                <a:latin typeface="pplxSans"/>
              </a:rPr>
              <a:t>Αξιοποίηση </a:t>
            </a:r>
            <a:r>
              <a:rPr lang="el-GR" b="1" i="0" dirty="0" err="1">
                <a:solidFill>
                  <a:srgbClr val="27251E"/>
                </a:solidFill>
                <a:effectLst/>
                <a:latin typeface="pplxSans"/>
              </a:rPr>
              <a:t>IoT</a:t>
            </a:r>
            <a:r>
              <a:rPr lang="el-GR" b="1" i="0" dirty="0">
                <a:solidFill>
                  <a:srgbClr val="27251E"/>
                </a:solidFill>
                <a:effectLst/>
                <a:latin typeface="pplxSans"/>
              </a:rPr>
              <a:t> αισθητήρων σε ρέματα, SMS εκκένωσης, </a:t>
            </a:r>
            <a:r>
              <a:rPr lang="el-GR" b="1" i="0" dirty="0" err="1">
                <a:solidFill>
                  <a:srgbClr val="27251E"/>
                </a:solidFill>
                <a:effectLst/>
                <a:latin typeface="pplxSans"/>
              </a:rPr>
              <a:t>real-time</a:t>
            </a:r>
            <a:r>
              <a:rPr lang="el-GR" b="1" i="0" dirty="0">
                <a:solidFill>
                  <a:srgbClr val="27251E"/>
                </a:solidFill>
                <a:effectLst/>
                <a:latin typeface="pplxSans"/>
              </a:rPr>
              <a:t> δεδομένα</a:t>
            </a:r>
            <a:r>
              <a:rPr lang="el-GR" b="0" i="0" dirty="0">
                <a:solidFill>
                  <a:srgbClr val="27251E"/>
                </a:solidFill>
                <a:effectLst/>
                <a:latin typeface="pplxSans"/>
              </a:rPr>
              <a:t> — με κρίσιμη προϋπόθεση: </a:t>
            </a:r>
            <a:r>
              <a:rPr lang="el-GR" b="1" i="0" dirty="0">
                <a:solidFill>
                  <a:srgbClr val="27251E"/>
                </a:solidFill>
                <a:effectLst/>
                <a:latin typeface="pplxSans"/>
              </a:rPr>
              <a:t>λειτουργικότητα και σε διακοπή ρεύματος</a:t>
            </a:r>
            <a:r>
              <a:rPr lang="el-GR" b="0" i="0" dirty="0">
                <a:solidFill>
                  <a:srgbClr val="27251E"/>
                </a:solidFill>
                <a:effectLst/>
                <a:latin typeface="pplxSans"/>
              </a:rPr>
              <a:t>. Αυτή η τελευταία παράμετρος είναι αυτό που έλειπε τον Σεπτέμβριο 2023: όταν έπεσε το ρεύμα, έπεσαν και τα κινητά δίκτυα, και μαζί τους κάθε ψηφιακό σύστημα επικοινωνίας.</a:t>
            </a:r>
          </a:p>
          <a:p>
            <a:pPr algn="l"/>
            <a:r>
              <a:rPr lang="el-GR" b="0" i="0" dirty="0">
                <a:solidFill>
                  <a:srgbClr val="27251E"/>
                </a:solidFill>
                <a:effectLst/>
                <a:latin typeface="pplxSans"/>
              </a:rPr>
              <a:t>Η λύση απαιτεί </a:t>
            </a:r>
            <a:r>
              <a:rPr lang="el-GR" b="1" i="0" dirty="0">
                <a:solidFill>
                  <a:srgbClr val="27251E"/>
                </a:solidFill>
                <a:effectLst/>
                <a:latin typeface="pplxSans"/>
              </a:rPr>
              <a:t>ανεξάρτητη ενεργειακή τροφοδοσία</a:t>
            </a:r>
            <a:r>
              <a:rPr lang="el-GR" b="0" i="0" dirty="0">
                <a:solidFill>
                  <a:srgbClr val="27251E"/>
                </a:solidFill>
                <a:effectLst/>
                <a:latin typeface="pplxSans"/>
              </a:rPr>
              <a:t> για κρίσιμους κόμβους: αισθητήρες με μπαταρίες/ηλιακά, δίκτυα ραδιοεπικοινωνίας ανεξάρτητα από κινητούς </a:t>
            </a:r>
            <a:r>
              <a:rPr lang="el-GR" b="0" i="0" dirty="0" err="1">
                <a:solidFill>
                  <a:srgbClr val="27251E"/>
                </a:solidFill>
                <a:effectLst/>
                <a:latin typeface="pplxSans"/>
              </a:rPr>
              <a:t>παρόχους</a:t>
            </a:r>
            <a:r>
              <a:rPr lang="el-GR" b="0" i="0" dirty="0">
                <a:solidFill>
                  <a:srgbClr val="27251E"/>
                </a:solidFill>
                <a:effectLst/>
                <a:latin typeface="pplxSans"/>
              </a:rPr>
              <a:t>, σειρήνες (παλαιά τεχνολογία που λειτουργεί χωρίς </a:t>
            </a:r>
            <a:r>
              <a:rPr lang="el-GR" b="0" i="0" dirty="0" err="1">
                <a:solidFill>
                  <a:srgbClr val="27251E"/>
                </a:solidFill>
                <a:effectLst/>
                <a:latin typeface="pplxSans"/>
              </a:rPr>
              <a:t>internet</a:t>
            </a:r>
            <a:r>
              <a:rPr lang="el-GR" b="0" i="0" dirty="0">
                <a:solidFill>
                  <a:srgbClr val="27251E"/>
                </a:solidFill>
                <a:effectLst/>
                <a:latin typeface="pplxSans"/>
              </a:rPr>
              <a:t>). Ο συνδυασμός νέας τεχνολογίας (</a:t>
            </a:r>
            <a:r>
              <a:rPr lang="el-GR" b="0" i="0" dirty="0" err="1">
                <a:solidFill>
                  <a:srgbClr val="27251E"/>
                </a:solidFill>
                <a:effectLst/>
                <a:latin typeface="pplxSans"/>
              </a:rPr>
              <a:t>IoT</a:t>
            </a:r>
            <a:r>
              <a:rPr lang="el-GR" b="0" i="0" dirty="0">
                <a:solidFill>
                  <a:srgbClr val="27251E"/>
                </a:solidFill>
                <a:effectLst/>
                <a:latin typeface="pplxSans"/>
              </a:rPr>
              <a:t>, SMS) με παλαιά (sirens, </a:t>
            </a:r>
            <a:r>
              <a:rPr lang="el-GR" b="0" i="0" dirty="0" err="1">
                <a:solidFill>
                  <a:srgbClr val="27251E"/>
                </a:solidFill>
                <a:effectLst/>
                <a:latin typeface="pplxSans"/>
              </a:rPr>
              <a:t>radio</a:t>
            </a:r>
            <a:r>
              <a:rPr lang="el-GR" b="0" i="0" dirty="0">
                <a:solidFill>
                  <a:srgbClr val="27251E"/>
                </a:solidFill>
                <a:effectLst/>
                <a:latin typeface="pplxSans"/>
              </a:rPr>
              <a:t>) δημιουργεί </a:t>
            </a:r>
            <a:r>
              <a:rPr lang="el-GR" b="1" i="0" dirty="0">
                <a:solidFill>
                  <a:srgbClr val="27251E"/>
                </a:solidFill>
                <a:effectLst/>
                <a:latin typeface="pplxSans"/>
              </a:rPr>
              <a:t>ανθεκτική επικοινωνία</a:t>
            </a:r>
            <a:r>
              <a:rPr lang="el-GR" b="0" i="0" dirty="0">
                <a:solidFill>
                  <a:srgbClr val="27251E"/>
                </a:solidFill>
                <a:effectLst/>
                <a:latin typeface="pplxSans"/>
              </a:rPr>
              <a:t> που δεν εξαρτάται από ένα μόνο κανάλι.</a:t>
            </a:r>
          </a:p>
          <a:p>
            <a:pPr algn="l"/>
            <a:r>
              <a:rPr lang="el-GR" b="1" i="0" dirty="0">
                <a:solidFill>
                  <a:srgbClr val="27251E"/>
                </a:solidFill>
                <a:effectLst/>
                <a:latin typeface="pplxSans"/>
              </a:rPr>
              <a:t>Αναθεώρηση Γενικού Πολεοδομικού Σχεδίου</a:t>
            </a:r>
          </a:p>
          <a:p>
            <a:pPr algn="l"/>
            <a:r>
              <a:rPr lang="el-GR" b="1" i="0" dirty="0">
                <a:solidFill>
                  <a:srgbClr val="27251E"/>
                </a:solidFill>
                <a:effectLst/>
                <a:latin typeface="pplxSans"/>
              </a:rPr>
              <a:t>Ενσωμάτωση κλιματικής ανθεκτικότητας στα νέα ΓΠΣ</a:t>
            </a:r>
            <a:r>
              <a:rPr lang="el-GR" b="0" i="0" dirty="0">
                <a:solidFill>
                  <a:srgbClr val="27251E"/>
                </a:solidFill>
                <a:effectLst/>
                <a:latin typeface="pplxSans"/>
              </a:rPr>
              <a:t> — αστικοί </a:t>
            </a:r>
            <a:r>
              <a:rPr lang="el-GR" b="0" i="0" dirty="0" err="1">
                <a:solidFill>
                  <a:srgbClr val="27251E"/>
                </a:solidFill>
                <a:effectLst/>
                <a:latin typeface="pplxSans"/>
              </a:rPr>
              <a:t>green</a:t>
            </a:r>
            <a:r>
              <a:rPr lang="el-GR" b="0" i="0" dirty="0">
                <a:solidFill>
                  <a:srgbClr val="27251E"/>
                </a:solidFill>
                <a:effectLst/>
                <a:latin typeface="pplxSans"/>
              </a:rPr>
              <a:t> </a:t>
            </a:r>
            <a:r>
              <a:rPr lang="el-GR" b="0" i="0" dirty="0" err="1">
                <a:solidFill>
                  <a:srgbClr val="27251E"/>
                </a:solidFill>
                <a:effectLst/>
                <a:latin typeface="pplxSans"/>
              </a:rPr>
              <a:t>corridors</a:t>
            </a:r>
            <a:r>
              <a:rPr lang="el-GR" b="0" i="0" dirty="0">
                <a:solidFill>
                  <a:srgbClr val="27251E"/>
                </a:solidFill>
                <a:effectLst/>
                <a:latin typeface="pplxSans"/>
              </a:rPr>
              <a:t>, διαπερατές επιφάνειες, υποχρεωτική πράσινη στέγη για νέα κτίρια. Τα Γενικά Πολεοδομικά Σχέδια (ΓΠΣ) είναι το θεμελιώδες εργαλείο αστικού σχεδιασμού — καθορίζουν τι χτίζεται πού και πώς. Η ενσωμάτωση κλιματικής ανθεκτικότητας σε αυτά σημαίνει ότι κάθε νέο κτίριο, κάθε νέος δρόμος, κάθε νέος χώρος πρασίνου σχεδιάζεται με γνώμονα την κλιματική προστασία.</a:t>
            </a:r>
          </a:p>
          <a:p>
            <a:pPr algn="l"/>
            <a:r>
              <a:rPr lang="el-GR" b="0" i="0" dirty="0">
                <a:solidFill>
                  <a:srgbClr val="27251E"/>
                </a:solidFill>
                <a:effectLst/>
                <a:latin typeface="pplxSans"/>
              </a:rPr>
              <a:t>Η υποχρεωτική πράσινη στέγη για νέα κτίρια — που εφαρμόζεται ήδη σε χώρες όπως η Γαλλία (νόμος 2015) και η Γερμανία — αλλάζει σταδιακά τον χαρακτήρα της αστικής επιφάνειας χωρίς να απαιτεί κατεδαφίσεις. Κάθε νέο κτίριο που χτίζεται σωστά μειώνει ελαφρά τη συνολική ευπάθεια της πόλης.</a:t>
            </a:r>
          </a:p>
          <a:p>
            <a:pPr algn="l"/>
            <a:r>
              <a:rPr lang="el-GR" b="1" i="0" dirty="0">
                <a:solidFill>
                  <a:srgbClr val="27251E"/>
                </a:solidFill>
                <a:effectLst/>
                <a:latin typeface="pplxSans"/>
              </a:rPr>
              <a:t>Ορεινή </a:t>
            </a:r>
            <a:r>
              <a:rPr lang="el-GR" b="1" i="0" dirty="0" err="1">
                <a:solidFill>
                  <a:srgbClr val="27251E"/>
                </a:solidFill>
                <a:effectLst/>
                <a:latin typeface="pplxSans"/>
              </a:rPr>
              <a:t>Υδρονομία</a:t>
            </a:r>
            <a:endParaRPr lang="el-GR" b="1" i="0" dirty="0">
              <a:solidFill>
                <a:srgbClr val="27251E"/>
              </a:solidFill>
              <a:effectLst/>
              <a:latin typeface="pplxSans"/>
            </a:endParaRPr>
          </a:p>
          <a:p>
            <a:pPr algn="l"/>
            <a:r>
              <a:rPr lang="el-GR" b="1" i="0" dirty="0">
                <a:solidFill>
                  <a:srgbClr val="27251E"/>
                </a:solidFill>
                <a:effectLst/>
                <a:latin typeface="pplxSans"/>
              </a:rPr>
              <a:t>Έργα ανάσχεσης ροής στις πηγές (Πήλιο) — αναδασώσεις, μικρές δεξαμενές ανάσχεσης</a:t>
            </a:r>
            <a:r>
              <a:rPr lang="el-GR" b="0" i="0" dirty="0">
                <a:solidFill>
                  <a:srgbClr val="27251E"/>
                </a:solidFill>
                <a:effectLst/>
                <a:latin typeface="pplxSans"/>
              </a:rPr>
              <a:t> — βρίσκεται σε εξέλιξη με ολοκλήρωση 2026. Αυτό είναι το </a:t>
            </a:r>
            <a:r>
              <a:rPr lang="el-GR" b="1" i="0" dirty="0">
                <a:solidFill>
                  <a:srgbClr val="27251E"/>
                </a:solidFill>
                <a:effectLst/>
                <a:latin typeface="pplxSans"/>
              </a:rPr>
              <a:t>Σχέδιο Κουρέτα</a:t>
            </a:r>
            <a:r>
              <a:rPr lang="el-GR" b="0" i="0" dirty="0">
                <a:solidFill>
                  <a:srgbClr val="27251E"/>
                </a:solidFill>
                <a:effectLst/>
                <a:latin typeface="pplxSans"/>
              </a:rPr>
              <a:t> — ένα ολοκληρωμένο πρόγραμμα ορεινής </a:t>
            </a:r>
            <a:r>
              <a:rPr lang="el-GR" b="0" i="0" dirty="0" err="1">
                <a:solidFill>
                  <a:srgbClr val="27251E"/>
                </a:solidFill>
                <a:effectLst/>
                <a:latin typeface="pplxSans"/>
              </a:rPr>
              <a:t>υδρονομίας</a:t>
            </a:r>
            <a:r>
              <a:rPr lang="el-GR" b="0" i="0" dirty="0">
                <a:solidFill>
                  <a:srgbClr val="27251E"/>
                </a:solidFill>
                <a:effectLst/>
                <a:latin typeface="pplxSans"/>
              </a:rPr>
              <a:t> για το Πήλιο που συνδυάζει τεχνικές παρεμβάσεις (</a:t>
            </a:r>
            <a:r>
              <a:rPr lang="el-GR" b="0" i="0" dirty="0" err="1">
                <a:solidFill>
                  <a:srgbClr val="27251E"/>
                </a:solidFill>
                <a:effectLst/>
                <a:latin typeface="pplxSans"/>
              </a:rPr>
              <a:t>check</a:t>
            </a:r>
            <a:r>
              <a:rPr lang="el-GR" b="0" i="0" dirty="0">
                <a:solidFill>
                  <a:srgbClr val="27251E"/>
                </a:solidFill>
                <a:effectLst/>
                <a:latin typeface="pplxSans"/>
              </a:rPr>
              <a:t> </a:t>
            </a:r>
            <a:r>
              <a:rPr lang="el-GR" b="0" i="0" dirty="0" err="1">
                <a:solidFill>
                  <a:srgbClr val="27251E"/>
                </a:solidFill>
                <a:effectLst/>
                <a:latin typeface="pplxSans"/>
              </a:rPr>
              <a:t>dams</a:t>
            </a:r>
            <a:r>
              <a:rPr lang="el-GR" b="0" i="0" dirty="0">
                <a:solidFill>
                  <a:srgbClr val="27251E"/>
                </a:solidFill>
                <a:effectLst/>
                <a:latin typeface="pplxSans"/>
              </a:rPr>
              <a:t> — μικρά φράγματα ανάσχεσης) με φυσικές (αναδασώσεις).</a:t>
            </a:r>
          </a:p>
          <a:p>
            <a:pPr algn="l"/>
            <a:r>
              <a:rPr lang="el-GR" b="0" i="0" dirty="0">
                <a:solidFill>
                  <a:srgbClr val="27251E"/>
                </a:solidFill>
                <a:effectLst/>
                <a:latin typeface="pplxSans"/>
              </a:rPr>
              <a:t>Η λογική είναι απλή αλλά αποτελεσματική: αν επιβραδύνουμε τη ροή του νερού </a:t>
            </a:r>
            <a:r>
              <a:rPr lang="el-GR" b="1" i="0" dirty="0">
                <a:solidFill>
                  <a:srgbClr val="27251E"/>
                </a:solidFill>
                <a:effectLst/>
                <a:latin typeface="pplxSans"/>
              </a:rPr>
              <a:t>στο Πήλιο</a:t>
            </a:r>
            <a:r>
              <a:rPr lang="el-GR" b="0" i="0" dirty="0">
                <a:solidFill>
                  <a:srgbClr val="27251E"/>
                </a:solidFill>
                <a:effectLst/>
                <a:latin typeface="pplxSans"/>
              </a:rPr>
              <a:t>, λιγότερο νερό φτάνει ταυτόχρονα στον Βόλο. Τα </a:t>
            </a:r>
            <a:r>
              <a:rPr lang="el-GR" b="0" i="0" dirty="0" err="1">
                <a:solidFill>
                  <a:srgbClr val="27251E"/>
                </a:solidFill>
                <a:effectLst/>
                <a:latin typeface="pplxSans"/>
              </a:rPr>
              <a:t>check</a:t>
            </a:r>
            <a:r>
              <a:rPr lang="el-GR" b="0" i="0" dirty="0">
                <a:solidFill>
                  <a:srgbClr val="27251E"/>
                </a:solidFill>
                <a:effectLst/>
                <a:latin typeface="pplxSans"/>
              </a:rPr>
              <a:t> </a:t>
            </a:r>
            <a:r>
              <a:rPr lang="el-GR" b="0" i="0" dirty="0" err="1">
                <a:solidFill>
                  <a:srgbClr val="27251E"/>
                </a:solidFill>
                <a:effectLst/>
                <a:latin typeface="pplxSans"/>
              </a:rPr>
              <a:t>dams</a:t>
            </a:r>
            <a:r>
              <a:rPr lang="el-GR" b="0" i="0" dirty="0">
                <a:solidFill>
                  <a:srgbClr val="27251E"/>
                </a:solidFill>
                <a:effectLst/>
                <a:latin typeface="pplxSans"/>
              </a:rPr>
              <a:t> δεν σταματούν το νερό — το καθυστερούν, δίνοντας χρόνο στο αποχετευτικό να </a:t>
            </a:r>
            <a:r>
              <a:rPr lang="el-GR" b="0" i="0" dirty="0" err="1">
                <a:solidFill>
                  <a:srgbClr val="27251E"/>
                </a:solidFill>
                <a:effectLst/>
                <a:latin typeface="pplxSans"/>
              </a:rPr>
              <a:t>αντεπεξέλθει</a:t>
            </a:r>
            <a:r>
              <a:rPr lang="el-GR" b="0" i="0" dirty="0">
                <a:solidFill>
                  <a:srgbClr val="27251E"/>
                </a:solidFill>
                <a:effectLst/>
                <a:latin typeface="pplxSans"/>
              </a:rPr>
              <a:t>. Σε συνδυασμό με αναδάσωση (περισσότερα δέντρα = περισσότερη απορρόφηση = λιγότερη απορροή), αυτή είναι η πιο </a:t>
            </a:r>
            <a:r>
              <a:rPr lang="el-GR" b="0" i="0" dirty="0" err="1">
                <a:solidFill>
                  <a:srgbClr val="27251E"/>
                </a:solidFill>
                <a:effectLst/>
                <a:latin typeface="pplxSans"/>
              </a:rPr>
              <a:t>cost-effective</a:t>
            </a:r>
            <a:r>
              <a:rPr lang="el-GR" b="0" i="0" dirty="0">
                <a:solidFill>
                  <a:srgbClr val="27251E"/>
                </a:solidFill>
                <a:effectLst/>
                <a:latin typeface="pplxSans"/>
              </a:rPr>
              <a:t> </a:t>
            </a:r>
            <a:r>
              <a:rPr lang="el-GR" b="0" i="0" dirty="0" err="1">
                <a:solidFill>
                  <a:srgbClr val="27251E"/>
                </a:solidFill>
                <a:effectLst/>
                <a:latin typeface="pplxSans"/>
              </a:rPr>
              <a:t>upstream</a:t>
            </a:r>
            <a:r>
              <a:rPr lang="el-GR" b="0" i="0" dirty="0">
                <a:solidFill>
                  <a:srgbClr val="27251E"/>
                </a:solidFill>
                <a:effectLst/>
                <a:latin typeface="pplxSans"/>
              </a:rPr>
              <a:t> παρέμβαση.</a:t>
            </a:r>
          </a:p>
          <a:p>
            <a:pPr algn="l"/>
            <a:r>
              <a:rPr lang="el-GR" b="1" i="0" dirty="0">
                <a:solidFill>
                  <a:srgbClr val="27251E"/>
                </a:solidFill>
                <a:effectLst/>
                <a:latin typeface="pplxSans"/>
              </a:rPr>
              <a:t>Δομημένες </a:t>
            </a:r>
            <a:r>
              <a:rPr lang="el-GR" b="1" i="0" dirty="0" err="1">
                <a:solidFill>
                  <a:srgbClr val="27251E"/>
                </a:solidFill>
                <a:effectLst/>
                <a:latin typeface="pplxSans"/>
              </a:rPr>
              <a:t>Πλημμυρικές</a:t>
            </a:r>
            <a:r>
              <a:rPr lang="el-GR" b="1" i="0" dirty="0">
                <a:solidFill>
                  <a:srgbClr val="27251E"/>
                </a:solidFill>
                <a:effectLst/>
                <a:latin typeface="pplxSans"/>
              </a:rPr>
              <a:t> Ζώνες</a:t>
            </a:r>
          </a:p>
          <a:p>
            <a:pPr algn="l"/>
            <a:r>
              <a:rPr lang="el-GR" b="1" i="0" dirty="0">
                <a:solidFill>
                  <a:srgbClr val="27251E"/>
                </a:solidFill>
                <a:effectLst/>
                <a:latin typeface="pplxSans"/>
              </a:rPr>
              <a:t>Σχεδιαζόμενη δημιουργία κατά μήκος ποταμών — οριοθέτηση ζωνών ανεκτικής χρήσης γης σε πλημμύρες.</a:t>
            </a:r>
            <a:r>
              <a:rPr lang="el-GR" b="0" i="0" dirty="0">
                <a:solidFill>
                  <a:srgbClr val="27251E"/>
                </a:solidFill>
                <a:effectLst/>
                <a:latin typeface="pplxSans"/>
              </a:rPr>
              <a:t> Αυτή η έννοια είναι επαναστατική για τα ελληνικά δεδομένα: αντί να απαγορεύεις κάθε χρήση κοντά στα ρέματα, ορίζεις </a:t>
            </a:r>
            <a:r>
              <a:rPr lang="el-GR" b="1" i="0" dirty="0">
                <a:solidFill>
                  <a:srgbClr val="27251E"/>
                </a:solidFill>
                <a:effectLst/>
                <a:latin typeface="pplxSans"/>
              </a:rPr>
              <a:t>ζώνες "ανεκτικές" στις πλημμύρες</a:t>
            </a:r>
            <a:r>
              <a:rPr lang="el-GR" b="0" i="0" dirty="0">
                <a:solidFill>
                  <a:srgbClr val="27251E"/>
                </a:solidFill>
                <a:effectLst/>
                <a:latin typeface="pplxSans"/>
              </a:rPr>
              <a:t> — πάρκα, αθλητικοί χώροι, αγροτικές εκτάσεις που μπορούν να πλημμυρίζουν περιοδικά χωρίς καταστροφικές συνέπειες.</a:t>
            </a:r>
          </a:p>
          <a:p>
            <a:pPr algn="l"/>
            <a:r>
              <a:rPr lang="el-GR" b="0" i="0" dirty="0">
                <a:solidFill>
                  <a:srgbClr val="27251E"/>
                </a:solidFill>
                <a:effectLst/>
                <a:latin typeface="pplxSans"/>
              </a:rPr>
              <a:t>Αυτό ονομάζεται </a:t>
            </a:r>
            <a:r>
              <a:rPr lang="el-GR" b="1" i="0" dirty="0">
                <a:solidFill>
                  <a:srgbClr val="27251E"/>
                </a:solidFill>
                <a:effectLst/>
                <a:latin typeface="pplxSans"/>
              </a:rPr>
              <a:t>"</a:t>
            </a:r>
            <a:r>
              <a:rPr lang="el-GR" b="1" i="0" dirty="0" err="1">
                <a:solidFill>
                  <a:srgbClr val="27251E"/>
                </a:solidFill>
                <a:effectLst/>
                <a:latin typeface="pplxSans"/>
              </a:rPr>
              <a:t>room</a:t>
            </a:r>
            <a:r>
              <a:rPr lang="el-GR" b="1" i="0" dirty="0">
                <a:solidFill>
                  <a:srgbClr val="27251E"/>
                </a:solidFill>
                <a:effectLst/>
                <a:latin typeface="pplxSans"/>
              </a:rPr>
              <a:t> for the </a:t>
            </a:r>
            <a:r>
              <a:rPr lang="el-GR" b="1" i="0" dirty="0" err="1">
                <a:solidFill>
                  <a:srgbClr val="27251E"/>
                </a:solidFill>
                <a:effectLst/>
                <a:latin typeface="pplxSans"/>
              </a:rPr>
              <a:t>river</a:t>
            </a:r>
            <a:r>
              <a:rPr lang="el-GR" b="1" i="0" dirty="0">
                <a:solidFill>
                  <a:srgbClr val="27251E"/>
                </a:solidFill>
                <a:effectLst/>
                <a:latin typeface="pplxSans"/>
              </a:rPr>
              <a:t>"</a:t>
            </a:r>
            <a:r>
              <a:rPr lang="el-GR" b="0" i="0" dirty="0">
                <a:solidFill>
                  <a:srgbClr val="27251E"/>
                </a:solidFill>
                <a:effectLst/>
                <a:latin typeface="pplxSans"/>
              </a:rPr>
              <a:t> (χώρος για τον ποταμό) — μια προσέγγιση που εφαρμόζεται με μεγάλη επιτυχία στην Ολλανδία για δεκαετίες: αντί να χτίζεις ψηλότερα αναχώματα (που όταν σπάσουν καταστρέφουν τα πάντα), δίνεις στο ποτάμι χώρο να εκτονώνεται ελεγχόμενα σε ζώνες χαμηλής αξίας. Η εφαρμογή στον Βόλο θα σήμαινε αναγνώριση ότι ορισμένες περιοχές κοντά στα ρέματα δεν πρέπει </a:t>
            </a:r>
          </a:p>
          <a:p>
            <a:pPr algn="l"/>
            <a:r>
              <a:rPr lang="el-GR" b="0" i="0" dirty="0">
                <a:solidFill>
                  <a:srgbClr val="27251E"/>
                </a:solidFill>
                <a:effectLst/>
                <a:latin typeface="pplxSans"/>
              </a:rPr>
              <a:t>Παρατηρούμε ότι και οι έξι μεταρρυθμίσεις έχουν κάτι κοινό: </a:t>
            </a:r>
            <a:r>
              <a:rPr lang="el-GR" b="1" i="0" dirty="0">
                <a:solidFill>
                  <a:srgbClr val="27251E"/>
                </a:solidFill>
                <a:effectLst/>
                <a:latin typeface="pplxSans"/>
              </a:rPr>
              <a:t>αλλάζουν τους κανόνες του παιχνιδιού</a:t>
            </a:r>
            <a:r>
              <a:rPr lang="el-GR" b="0" i="0" dirty="0">
                <a:solidFill>
                  <a:srgbClr val="27251E"/>
                </a:solidFill>
                <a:effectLst/>
                <a:latin typeface="pplxSans"/>
              </a:rPr>
              <a:t>, όχι απλώς τις υποδομές. Τα αντιπλημμυρικά έργα και οι </a:t>
            </a:r>
            <a:r>
              <a:rPr lang="el-GR" b="0" i="0" dirty="0" err="1">
                <a:solidFill>
                  <a:srgbClr val="27251E"/>
                </a:solidFill>
                <a:effectLst/>
                <a:latin typeface="pplxSans"/>
              </a:rPr>
              <a:t>NbS</a:t>
            </a:r>
            <a:r>
              <a:rPr lang="el-GR" b="0" i="0" dirty="0">
                <a:solidFill>
                  <a:srgbClr val="27251E"/>
                </a:solidFill>
                <a:effectLst/>
                <a:latin typeface="pplxSans"/>
              </a:rPr>
              <a:t> παρεμβάσεις λύνουν τεχνικά προβλήματα — αλλά αν δεν αλλάξουν οι θεσμοί (ΓΠΣ, </a:t>
            </a:r>
            <a:r>
              <a:rPr lang="el-GR" b="0" i="0" dirty="0" err="1">
                <a:solidFill>
                  <a:srgbClr val="27251E"/>
                </a:solidFill>
                <a:effectLst/>
                <a:latin typeface="pplxSans"/>
              </a:rPr>
              <a:t>πλημμυρικές</a:t>
            </a:r>
            <a:r>
              <a:rPr lang="el-GR" b="0" i="0" dirty="0">
                <a:solidFill>
                  <a:srgbClr val="27251E"/>
                </a:solidFill>
                <a:effectLst/>
                <a:latin typeface="pplxSans"/>
              </a:rPr>
              <a:t> ζώνες, σχέδια εκτάκτου ανάγκης), ο επόμενος </a:t>
            </a:r>
            <a:r>
              <a:rPr lang="el-GR" b="0" i="0" dirty="0" err="1">
                <a:solidFill>
                  <a:srgbClr val="27251E"/>
                </a:solidFill>
                <a:effectLst/>
                <a:latin typeface="pplxSans"/>
              </a:rPr>
              <a:t>Daniel</a:t>
            </a:r>
            <a:r>
              <a:rPr lang="el-GR" b="0" i="0" dirty="0">
                <a:solidFill>
                  <a:srgbClr val="27251E"/>
                </a:solidFill>
                <a:effectLst/>
                <a:latin typeface="pplxSans"/>
              </a:rPr>
              <a:t> θα βρει την πόλη με καλύτερες υποδομές αλλά τις ίδιες δομικές ευπάθειες. Η θεσμική μεταρρύθμιση είναι αυτό που μετατρέπει ένα "</a:t>
            </a:r>
            <a:r>
              <a:rPr lang="el-GR" b="0" i="0" dirty="0" err="1">
                <a:solidFill>
                  <a:srgbClr val="27251E"/>
                </a:solidFill>
                <a:effectLst/>
                <a:latin typeface="pplxSans"/>
              </a:rPr>
              <a:t>bounce-back</a:t>
            </a:r>
            <a:r>
              <a:rPr lang="el-GR" b="0" i="0" dirty="0">
                <a:solidFill>
                  <a:srgbClr val="27251E"/>
                </a:solidFill>
                <a:effectLst/>
                <a:latin typeface="pplxSans"/>
              </a:rPr>
              <a:t>" σε "</a:t>
            </a:r>
            <a:r>
              <a:rPr lang="el-GR" b="0" i="0" dirty="0" err="1">
                <a:solidFill>
                  <a:srgbClr val="27251E"/>
                </a:solidFill>
                <a:effectLst/>
                <a:latin typeface="pplxSans"/>
              </a:rPr>
              <a:t>bounce-forward</a:t>
            </a:r>
            <a:r>
              <a:rPr lang="el-GR" b="0" i="0" dirty="0">
                <a:solidFill>
                  <a:srgbClr val="27251E"/>
                </a:solidFill>
                <a:effectLst/>
                <a:latin typeface="pplxSans"/>
              </a:rPr>
              <a:t>".</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Bef>
                <a:spcPts val="400"/>
              </a:spcBef>
              <a:spcAft>
                <a:spcPts val="400"/>
              </a:spcAft>
            </a:pPr>
            <a:r>
              <a:rPr lang="el-GR" sz="1800" dirty="0">
                <a:solidFill>
                  <a:srgbClr val="1A2B3C"/>
                </a:solidFill>
                <a:effectLst/>
                <a:latin typeface="Arial" panose="020B0604020202020204" pitchFamily="34" charset="0"/>
                <a:ea typeface="Arial" panose="020B0604020202020204" pitchFamily="34" charset="0"/>
              </a:rPr>
              <a:t>Η εισήγηση ακολουθεί δομή 5 ενοτήτων (Α-Ε). Η λογική αυτή είναι σκόπιμη: ξεκινά από το θεωρητικό πλαίσιο (Α), κατεβαίνει στο συγκεκριμένο (Β-Γ), και ανεβαίνει ξανά στο γενικεύσιμο (Δ-Ε). Αυτή η κλιμακωτή δομή "θεωρία → περίπτωση → εκ νέου θεωρία" είναι η ακαδημαϊκά ορθή προσέγγιση για μελέτες περίπτωσης (</a:t>
            </a:r>
            <a:r>
              <a:rPr lang="el-GR" sz="1800" dirty="0" err="1">
                <a:solidFill>
                  <a:srgbClr val="1A2B3C"/>
                </a:solidFill>
                <a:effectLst/>
                <a:latin typeface="Arial" panose="020B0604020202020204" pitchFamily="34" charset="0"/>
                <a:ea typeface="Arial" panose="020B0604020202020204" pitchFamily="34" charset="0"/>
              </a:rPr>
              <a:t>case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study</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methodology</a:t>
            </a:r>
            <a:r>
              <a:rPr lang="el-GR" sz="1800" dirty="0">
                <a:solidFill>
                  <a:srgbClr val="1A2B3C"/>
                </a:solidFill>
                <a:effectLst/>
                <a:latin typeface="Arial" panose="020B0604020202020204" pitchFamily="34" charset="0"/>
                <a:ea typeface="Arial" panose="020B0604020202020204" pitchFamily="34" charset="0"/>
              </a:rPr>
              <a:t>). Κάθε ενότητα χτίζει πάνω στην προηγούμενη. Η δομή αυτή βοηθάει στην καλύτερη κατανόηση του πως η θεωρία εφαρμόζεται στην πράξη και πώς από την πράξη εξάγουμε νέα θεωρητικά συμπεράσματα.</a:t>
            </a:r>
            <a:endParaRPr lang="el-GR" sz="1800" dirty="0">
              <a:effectLst/>
              <a:latin typeface="Arial" panose="020B0604020202020204" pitchFamily="34" charset="0"/>
              <a:ea typeface="Arial" panose="020B0604020202020204" pitchFamily="34" charset="0"/>
            </a:endParaRPr>
          </a:p>
          <a:p>
            <a:pPr>
              <a:spcBef>
                <a:spcPts val="800"/>
              </a:spcBef>
              <a:spcAft>
                <a:spcPts val="400"/>
              </a:spcAft>
            </a:pPr>
            <a:endParaRPr lang="el-GR" sz="1800" b="1" dirty="0">
              <a:solidFill>
                <a:srgbClr val="1A6B5E"/>
              </a:solidFill>
              <a:effectLst/>
              <a:latin typeface="Arial" panose="020B0604020202020204" pitchFamily="34" charset="0"/>
            </a:endParaRPr>
          </a:p>
          <a:p>
            <a:pPr>
              <a:spcBef>
                <a:spcPts val="800"/>
              </a:spcBef>
              <a:spcAft>
                <a:spcPts val="400"/>
              </a:spcAft>
            </a:pPr>
            <a:r>
              <a:rPr lang="el-GR" sz="1800" b="1" dirty="0">
                <a:solidFill>
                  <a:srgbClr val="1A6B5E"/>
                </a:solidFill>
                <a:effectLst/>
                <a:latin typeface="Arial" panose="020B0604020202020204" pitchFamily="34" charset="0"/>
              </a:rPr>
              <a:t>Θεωρητική τεκμηρίωση</a:t>
            </a:r>
          </a:p>
          <a:p>
            <a:pPr>
              <a:lnSpc>
                <a:spcPct val="115000"/>
              </a:lnSpc>
              <a:spcBef>
                <a:spcPts val="400"/>
              </a:spcBef>
              <a:spcAft>
                <a:spcPts val="400"/>
              </a:spcAft>
            </a:pPr>
            <a:r>
              <a:rPr lang="el-GR" sz="1800" dirty="0">
                <a:solidFill>
                  <a:srgbClr val="1A2B3C"/>
                </a:solidFill>
                <a:effectLst/>
                <a:latin typeface="Arial" panose="020B0604020202020204" pitchFamily="34" charset="0"/>
                <a:ea typeface="Arial" panose="020B0604020202020204" pitchFamily="34" charset="0"/>
              </a:rPr>
              <a:t>Η μεθοδολογία </a:t>
            </a:r>
            <a:r>
              <a:rPr lang="el-GR" sz="1800" dirty="0" err="1">
                <a:solidFill>
                  <a:srgbClr val="1A2B3C"/>
                </a:solidFill>
                <a:effectLst/>
                <a:latin typeface="Arial" panose="020B0604020202020204" pitchFamily="34" charset="0"/>
                <a:ea typeface="Arial" panose="020B0604020202020204" pitchFamily="34" charset="0"/>
              </a:rPr>
              <a:t>case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study</a:t>
            </a:r>
            <a:r>
              <a:rPr lang="el-GR" sz="1800" dirty="0">
                <a:solidFill>
                  <a:srgbClr val="1A2B3C"/>
                </a:solidFill>
                <a:effectLst/>
                <a:latin typeface="Arial" panose="020B0604020202020204" pitchFamily="34" charset="0"/>
                <a:ea typeface="Arial" panose="020B0604020202020204" pitchFamily="34" charset="0"/>
              </a:rPr>
              <a:t> αναπτύχθηκε από τον </a:t>
            </a:r>
            <a:r>
              <a:rPr lang="el-GR" sz="1800" dirty="0" err="1">
                <a:solidFill>
                  <a:srgbClr val="1A2B3C"/>
                </a:solidFill>
                <a:effectLst/>
                <a:latin typeface="Arial" panose="020B0604020202020204" pitchFamily="34" charset="0"/>
                <a:ea typeface="Arial" panose="020B0604020202020204" pitchFamily="34" charset="0"/>
              </a:rPr>
              <a:t>Yin</a:t>
            </a:r>
            <a:r>
              <a:rPr lang="el-GR" sz="1800" dirty="0">
                <a:solidFill>
                  <a:srgbClr val="1A2B3C"/>
                </a:solidFill>
                <a:effectLst/>
                <a:latin typeface="Arial" panose="020B0604020202020204" pitchFamily="34" charset="0"/>
                <a:ea typeface="Arial" panose="020B0604020202020204" pitchFamily="34" charset="0"/>
              </a:rPr>
              <a:t> (2014, "</a:t>
            </a:r>
            <a:r>
              <a:rPr lang="el-GR" sz="1800" dirty="0" err="1">
                <a:solidFill>
                  <a:srgbClr val="1A2B3C"/>
                </a:solidFill>
                <a:effectLst/>
                <a:latin typeface="Arial" panose="020B0604020202020204" pitchFamily="34" charset="0"/>
                <a:ea typeface="Arial" panose="020B0604020202020204" pitchFamily="34" charset="0"/>
              </a:rPr>
              <a:t>Case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Study</a:t>
            </a:r>
            <a:r>
              <a:rPr lang="el-GR" sz="1800" dirty="0">
                <a:solidFill>
                  <a:srgbClr val="1A2B3C"/>
                </a:solidFill>
                <a:effectLst/>
                <a:latin typeface="Arial" panose="020B0604020202020204" pitchFamily="34" charset="0"/>
                <a:ea typeface="Arial" panose="020B0604020202020204" pitchFamily="34" charset="0"/>
              </a:rPr>
              <a:t> Research") και αποτελεί βασικό εργαλείο της ποιοτικής έρευνας στις κοινωνικές και εφαρμοσμένες επιστήμες.</a:t>
            </a:r>
            <a:endParaRPr lang="el-GR" sz="1800" dirty="0">
              <a:effectLst/>
              <a:latin typeface="Arial" panose="020B0604020202020204" pitchFamily="34" charset="0"/>
              <a:ea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Περιφερειακή </a:t>
            </a:r>
            <a:r>
              <a:rPr lang="el-GR" b="1" i="0" dirty="0" err="1">
                <a:solidFill>
                  <a:srgbClr val="27251E"/>
                </a:solidFill>
                <a:effectLst/>
                <a:latin typeface="pplxSans"/>
              </a:rPr>
              <a:t>vs</a:t>
            </a:r>
            <a:r>
              <a:rPr lang="el-GR" b="1" i="0" dirty="0">
                <a:solidFill>
                  <a:srgbClr val="27251E"/>
                </a:solidFill>
                <a:effectLst/>
                <a:latin typeface="pplxSans"/>
              </a:rPr>
              <a:t> Μητροπολιτική Ανθεκτικότητα: Διαφορές στις Λύσεις</a:t>
            </a:r>
            <a:r>
              <a:rPr lang="el-GR" b="0" i="0" dirty="0">
                <a:solidFill>
                  <a:srgbClr val="27251E"/>
                </a:solidFill>
                <a:effectLst/>
                <a:latin typeface="pplxSans"/>
              </a:rPr>
              <a:t>, ο συγκριτικός πίνακας που αποτελεί τη "γέφυρα" μεταξύ των δύο παρουσιάσεων (Αθήνα και Βόλος) και αναδεικνύει γιατί δεν υπάρχει ένα καθολικό μοντέλο ανθεκτικότητας.</a:t>
            </a:r>
          </a:p>
          <a:p>
            <a:pPr algn="l"/>
            <a:r>
              <a:rPr lang="el-GR" b="0" i="0" dirty="0">
                <a:solidFill>
                  <a:srgbClr val="27251E"/>
                </a:solidFill>
                <a:effectLst/>
                <a:latin typeface="pplxSans"/>
              </a:rPr>
              <a:t>Χρηματοδότηση</a:t>
            </a:r>
          </a:p>
          <a:p>
            <a:pPr algn="l"/>
            <a:r>
              <a:rPr lang="el-GR" b="1" i="0" dirty="0">
                <a:solidFill>
                  <a:srgbClr val="27251E"/>
                </a:solidFill>
                <a:effectLst/>
                <a:latin typeface="pplxSans"/>
              </a:rPr>
              <a:t>Μητρόπολη (Αθήνα)</a:t>
            </a:r>
            <a:r>
              <a:rPr lang="el-GR" b="0" i="0" dirty="0">
                <a:solidFill>
                  <a:srgbClr val="27251E"/>
                </a:solidFill>
                <a:effectLst/>
                <a:latin typeface="pplxSans"/>
              </a:rPr>
              <a:t>: Πολλαπλοί ίδιοι πόροι του Δήμου + NCFF. Η Αθήνα έχει ετήσιο δημοτικό προϋπολογισμό εκατοντάδων εκατομμυρίων ευρώ, αξιόλογο Ταμείο Ανάπτυξης και άμεση πρόσβαση σε ευρωπαϊκά προγράμματα όπως το NCFF. Η διαφοροποίηση των πηγών σημαίνει ότι δεν εξαρτάται από μια μόνο απόφαση.</a:t>
            </a:r>
          </a:p>
          <a:p>
            <a:pPr algn="l"/>
            <a:r>
              <a:rPr lang="el-GR" b="1" i="0" dirty="0">
                <a:solidFill>
                  <a:srgbClr val="27251E"/>
                </a:solidFill>
                <a:effectLst/>
                <a:latin typeface="pplxSans"/>
              </a:rPr>
              <a:t>Περιφερειακή πόλη (Βόλος)</a:t>
            </a:r>
            <a:r>
              <a:rPr lang="el-GR" b="0" i="0" dirty="0">
                <a:solidFill>
                  <a:srgbClr val="27251E"/>
                </a:solidFill>
                <a:effectLst/>
                <a:latin typeface="pplxSans"/>
              </a:rPr>
              <a:t>: Πλήρης εξάρτηση από ΕΣΠΑ, ΤΑΑ και κεντρικό κράτος. Ο δήμος έχει ελάχιστους ίδιους πόρους για επενδύσεις ανθεκτικότητας — το σύνολο σχεδόν της επενδυτικής δραστηριότητας εξαρτάται από εξωτερικές αποφάσεις. Αυτό δημιουργεί </a:t>
            </a:r>
            <a:r>
              <a:rPr lang="el-GR" b="1" i="0" dirty="0">
                <a:solidFill>
                  <a:srgbClr val="27251E"/>
                </a:solidFill>
                <a:effectLst/>
                <a:latin typeface="pplxSans"/>
              </a:rPr>
              <a:t>ευπάθεια εξάρτησης</a:t>
            </a:r>
            <a:r>
              <a:rPr lang="el-GR" b="0" i="0" dirty="0">
                <a:solidFill>
                  <a:srgbClr val="27251E"/>
                </a:solidFill>
                <a:effectLst/>
                <a:latin typeface="pplxSans"/>
              </a:rPr>
              <a:t>: αλλαγή ευρωπαϊκής πολιτικής ή κυβερνητικής προτεραιότητας μπορεί να "κόψει" ολόκληρο το επενδυτικό πρόγραμμα.</a:t>
            </a:r>
          </a:p>
          <a:p>
            <a:pPr algn="l"/>
            <a:r>
              <a:rPr lang="el-GR" b="1" i="0" dirty="0">
                <a:solidFill>
                  <a:srgbClr val="27251E"/>
                </a:solidFill>
                <a:effectLst/>
                <a:latin typeface="pplxSans"/>
              </a:rPr>
              <a:t>Θεσμική Ικανότητα</a:t>
            </a:r>
          </a:p>
          <a:p>
            <a:pPr algn="l"/>
            <a:r>
              <a:rPr lang="el-GR" b="1" i="0" dirty="0">
                <a:solidFill>
                  <a:srgbClr val="27251E"/>
                </a:solidFill>
                <a:effectLst/>
                <a:latin typeface="pplxSans"/>
              </a:rPr>
              <a:t>Μητρόπολη</a:t>
            </a:r>
            <a:r>
              <a:rPr lang="el-GR" b="0" i="0" dirty="0">
                <a:solidFill>
                  <a:srgbClr val="27251E"/>
                </a:solidFill>
                <a:effectLst/>
                <a:latin typeface="pplxSans"/>
              </a:rPr>
              <a:t>: Μεγάλη διοίκηση, CRO (</a:t>
            </a:r>
            <a:r>
              <a:rPr lang="el-GR" b="0" i="0" dirty="0" err="1">
                <a:solidFill>
                  <a:srgbClr val="27251E"/>
                </a:solidFill>
                <a:effectLst/>
                <a:latin typeface="pplxSans"/>
              </a:rPr>
              <a:t>Chief</a:t>
            </a:r>
            <a:r>
              <a:rPr lang="el-GR" b="0" i="0" dirty="0">
                <a:solidFill>
                  <a:srgbClr val="27251E"/>
                </a:solidFill>
                <a:effectLst/>
                <a:latin typeface="pplxSans"/>
              </a:rPr>
              <a:t> </a:t>
            </a:r>
            <a:r>
              <a:rPr lang="el-GR" b="0" i="0" dirty="0" err="1">
                <a:solidFill>
                  <a:srgbClr val="27251E"/>
                </a:solidFill>
                <a:effectLst/>
                <a:latin typeface="pplxSans"/>
              </a:rPr>
              <a:t>Resilience</a:t>
            </a:r>
            <a:r>
              <a:rPr lang="el-GR" b="0" i="0" dirty="0">
                <a:solidFill>
                  <a:srgbClr val="27251E"/>
                </a:solidFill>
                <a:effectLst/>
                <a:latin typeface="pplxSans"/>
              </a:rPr>
              <a:t> </a:t>
            </a:r>
            <a:r>
              <a:rPr lang="el-GR" b="0" i="0" dirty="0" err="1">
                <a:solidFill>
                  <a:srgbClr val="27251E"/>
                </a:solidFill>
                <a:effectLst/>
                <a:latin typeface="pplxSans"/>
              </a:rPr>
              <a:t>Officer</a:t>
            </a:r>
            <a:r>
              <a:rPr lang="el-GR" b="0" i="0" dirty="0">
                <a:solidFill>
                  <a:srgbClr val="27251E"/>
                </a:solidFill>
                <a:effectLst/>
                <a:latin typeface="pplxSans"/>
              </a:rPr>
              <a:t>), τεχνογνωσία. Η Αθήνα διόρισε CRO μέσω του δικτύου 100RC — έναν εξειδικευμένο αξιωματούχο αποκλειστικά υπεύθυνο για την ανθεκτικότητα. Διαθέτει επίσης τεχνικές υπηρεσίες με εμπειρογνώμονες σε υδρολογία, πολεοδομία και κλιματική προσαρμογή.</a:t>
            </a:r>
          </a:p>
          <a:p>
            <a:pPr algn="l"/>
            <a:r>
              <a:rPr lang="el-GR" b="1" i="0" dirty="0">
                <a:solidFill>
                  <a:srgbClr val="27251E"/>
                </a:solidFill>
                <a:effectLst/>
                <a:latin typeface="pplxSans"/>
              </a:rPr>
              <a:t>Περιφερειακή πόλη</a:t>
            </a:r>
            <a:r>
              <a:rPr lang="el-GR" b="0" i="0" dirty="0">
                <a:solidFill>
                  <a:srgbClr val="27251E"/>
                </a:solidFill>
                <a:effectLst/>
                <a:latin typeface="pplxSans"/>
              </a:rPr>
              <a:t>: Μικρή διοίκηση, ανάγκη υποστήριξης. Ο Βόλος δεν διαθέτει CRO, και οι τεχνικές υπηρεσίες είναι </a:t>
            </a:r>
            <a:r>
              <a:rPr lang="el-GR" b="0" i="0" dirty="0" err="1">
                <a:solidFill>
                  <a:srgbClr val="27251E"/>
                </a:solidFill>
                <a:effectLst/>
                <a:latin typeface="pplxSans"/>
              </a:rPr>
              <a:t>υποστελεχωμένες</a:t>
            </a:r>
            <a:r>
              <a:rPr lang="el-GR" b="0" i="0" dirty="0">
                <a:solidFill>
                  <a:srgbClr val="27251E"/>
                </a:solidFill>
                <a:effectLst/>
                <a:latin typeface="pplxSans"/>
              </a:rPr>
              <a:t>. Εξαρτάται από εξωτερικούς συμβούλους για μελέτες και σχέδια — κάτι που αυξάνει το κόστος και τον χρόνο υλοποίησης. Η λύση που αναδεικνύεται στη βιβλιογραφία είναι η </a:t>
            </a:r>
            <a:r>
              <a:rPr lang="el-GR" b="1" i="0" dirty="0">
                <a:solidFill>
                  <a:srgbClr val="27251E"/>
                </a:solidFill>
                <a:effectLst/>
                <a:latin typeface="pplxSans"/>
              </a:rPr>
              <a:t>διαδημοτική συνεργασία</a:t>
            </a:r>
            <a:r>
              <a:rPr lang="el-GR" b="0" i="0" dirty="0">
                <a:solidFill>
                  <a:srgbClr val="27251E"/>
                </a:solidFill>
                <a:effectLst/>
                <a:latin typeface="pplxSans"/>
              </a:rPr>
              <a:t>: μικρότεροι δήμοι μοιράζονται κοινές τεχνικές υπηρεσίες για να αποκτήσουν την κρίσιμη μάζα εμπειρογνωμοσύνης.</a:t>
            </a:r>
          </a:p>
          <a:p>
            <a:pPr algn="l"/>
            <a:r>
              <a:rPr lang="el-GR" b="1" i="0" dirty="0">
                <a:solidFill>
                  <a:srgbClr val="27251E"/>
                </a:solidFill>
                <a:effectLst/>
                <a:latin typeface="pplxSans"/>
              </a:rPr>
              <a:t>Κοινωνική Βάση</a:t>
            </a:r>
          </a:p>
          <a:p>
            <a:pPr algn="l"/>
            <a:r>
              <a:rPr lang="el-GR" b="1" i="0" dirty="0">
                <a:solidFill>
                  <a:srgbClr val="27251E"/>
                </a:solidFill>
                <a:effectLst/>
                <a:latin typeface="pplxSans"/>
              </a:rPr>
              <a:t>Μητρόπολη</a:t>
            </a:r>
            <a:r>
              <a:rPr lang="el-GR" b="0" i="0" dirty="0">
                <a:solidFill>
                  <a:srgbClr val="27251E"/>
                </a:solidFill>
                <a:effectLst/>
                <a:latin typeface="pplxSans"/>
              </a:rPr>
              <a:t>: Ανώνυμη, δύσκολη κινητοποίηση. Σε πόλη 4 εκατομμυρίων, η κοινωνική ανωνυμία είναι δομική — οι γείτονες δεν γνωρίζονται, τα άτυπα δίκτυα είναι αδύναμα. Η Αθήνα αντισταθμίζει αυτό μέσω θεσμικών δομών συμμετοχής (π.χ. </a:t>
            </a:r>
            <a:r>
              <a:rPr lang="el-GR" b="0" i="0" dirty="0" err="1">
                <a:solidFill>
                  <a:srgbClr val="27251E"/>
                </a:solidFill>
                <a:effectLst/>
                <a:latin typeface="pplxSans"/>
              </a:rPr>
              <a:t>συνΑθηνά</a:t>
            </a:r>
            <a:r>
              <a:rPr lang="el-GR" b="0" i="0" dirty="0">
                <a:solidFill>
                  <a:srgbClr val="27251E"/>
                </a:solidFill>
                <a:effectLst/>
                <a:latin typeface="pplxSans"/>
              </a:rPr>
              <a:t>, </a:t>
            </a:r>
            <a:r>
              <a:rPr lang="el-GR" b="0" i="0" dirty="0" err="1">
                <a:solidFill>
                  <a:srgbClr val="27251E"/>
                </a:solidFill>
                <a:effectLst/>
                <a:latin typeface="pplxSans"/>
              </a:rPr>
              <a:t>Athens</a:t>
            </a:r>
            <a:r>
              <a:rPr lang="el-GR" b="0" i="0" dirty="0">
                <a:solidFill>
                  <a:srgbClr val="27251E"/>
                </a:solidFill>
                <a:effectLst/>
                <a:latin typeface="pplxSans"/>
              </a:rPr>
              <a:t> </a:t>
            </a:r>
            <a:r>
              <a:rPr lang="el-GR" b="0" i="0" dirty="0" err="1">
                <a:solidFill>
                  <a:srgbClr val="27251E"/>
                </a:solidFill>
                <a:effectLst/>
                <a:latin typeface="pplxSans"/>
              </a:rPr>
              <a:t>Partnership</a:t>
            </a:r>
            <a:r>
              <a:rPr lang="el-GR" b="0" i="0" dirty="0">
                <a:solidFill>
                  <a:srgbClr val="27251E"/>
                </a:solidFill>
                <a:effectLst/>
                <a:latin typeface="pplxSans"/>
              </a:rPr>
              <a:t>) — αλλά είναι "</a:t>
            </a:r>
            <a:r>
              <a:rPr lang="el-GR" b="0" i="0" dirty="0" err="1">
                <a:solidFill>
                  <a:srgbClr val="27251E"/>
                </a:solidFill>
                <a:effectLst/>
                <a:latin typeface="pplxSans"/>
              </a:rPr>
              <a:t>from</a:t>
            </a:r>
            <a:r>
              <a:rPr lang="el-GR" b="0" i="0" dirty="0">
                <a:solidFill>
                  <a:srgbClr val="27251E"/>
                </a:solidFill>
                <a:effectLst/>
                <a:latin typeface="pplxSans"/>
              </a:rPr>
              <a:t> the </a:t>
            </a:r>
            <a:r>
              <a:rPr lang="el-GR" b="0" i="0" dirty="0" err="1">
                <a:solidFill>
                  <a:srgbClr val="27251E"/>
                </a:solidFill>
                <a:effectLst/>
                <a:latin typeface="pplxSans"/>
              </a:rPr>
              <a:t>top</a:t>
            </a:r>
            <a:r>
              <a:rPr lang="el-GR" b="0" i="0" dirty="0">
                <a:solidFill>
                  <a:srgbClr val="27251E"/>
                </a:solidFill>
                <a:effectLst/>
                <a:latin typeface="pplxSans"/>
              </a:rPr>
              <a:t> </a:t>
            </a:r>
            <a:r>
              <a:rPr lang="el-GR" b="0" i="0" dirty="0" err="1">
                <a:solidFill>
                  <a:srgbClr val="27251E"/>
                </a:solidFill>
                <a:effectLst/>
                <a:latin typeface="pplxSans"/>
              </a:rPr>
              <a:t>down</a:t>
            </a:r>
            <a:r>
              <a:rPr lang="el-GR" b="0" i="0" dirty="0">
                <a:solidFill>
                  <a:srgbClr val="27251E"/>
                </a:solidFill>
                <a:effectLst/>
                <a:latin typeface="pplxSans"/>
              </a:rPr>
              <a:t>", όχι αυθόρμητο.</a:t>
            </a:r>
          </a:p>
          <a:p>
            <a:pPr algn="l"/>
            <a:r>
              <a:rPr lang="el-GR" b="1" i="0" dirty="0">
                <a:solidFill>
                  <a:srgbClr val="27251E"/>
                </a:solidFill>
                <a:effectLst/>
                <a:latin typeface="pplxSans"/>
              </a:rPr>
              <a:t>Περιφερειακή πόλη</a:t>
            </a:r>
            <a:r>
              <a:rPr lang="el-GR" b="0" i="0" dirty="0">
                <a:solidFill>
                  <a:srgbClr val="27251E"/>
                </a:solidFill>
                <a:effectLst/>
                <a:latin typeface="pplxSans"/>
              </a:rPr>
              <a:t>: Ισχυρή, γρήγορη αυτόματη αντίδραση. Ακριβώς αυτό που είδαμε στον </a:t>
            </a:r>
            <a:r>
              <a:rPr lang="el-GR" b="0" i="0" dirty="0" err="1">
                <a:solidFill>
                  <a:srgbClr val="27251E"/>
                </a:solidFill>
                <a:effectLst/>
                <a:latin typeface="pplxSans"/>
              </a:rPr>
              <a:t>Daniel</a:t>
            </a:r>
            <a:r>
              <a:rPr lang="el-GR" b="0" i="0" dirty="0">
                <a:solidFill>
                  <a:srgbClr val="27251E"/>
                </a:solidFill>
                <a:effectLst/>
                <a:latin typeface="pplxSans"/>
              </a:rPr>
              <a:t> — εθελοντές εμφανίστηκαν αυθόρμητα χωρίς κεντρικό συντονισμό. Αυτό το "bonding </a:t>
            </a:r>
            <a:r>
              <a:rPr lang="el-GR" b="0" i="0" dirty="0" err="1">
                <a:solidFill>
                  <a:srgbClr val="27251E"/>
                </a:solidFill>
                <a:effectLst/>
                <a:latin typeface="pplxSans"/>
              </a:rPr>
              <a:t>social</a:t>
            </a:r>
            <a:r>
              <a:rPr lang="el-GR" b="0" i="0" dirty="0">
                <a:solidFill>
                  <a:srgbClr val="27251E"/>
                </a:solidFill>
                <a:effectLst/>
                <a:latin typeface="pplxSans"/>
              </a:rPr>
              <a:t> </a:t>
            </a:r>
            <a:r>
              <a:rPr lang="el-GR" b="0" i="0" dirty="0" err="1">
                <a:solidFill>
                  <a:srgbClr val="27251E"/>
                </a:solidFill>
                <a:effectLst/>
                <a:latin typeface="pplxSans"/>
              </a:rPr>
              <a:t>capital</a:t>
            </a:r>
            <a:r>
              <a:rPr lang="el-GR" b="0" i="0" dirty="0">
                <a:solidFill>
                  <a:srgbClr val="27251E"/>
                </a:solidFill>
                <a:effectLst/>
                <a:latin typeface="pplxSans"/>
              </a:rPr>
              <a:t>" (</a:t>
            </a:r>
            <a:r>
              <a:rPr lang="el-GR" b="0" i="0" dirty="0" err="1">
                <a:solidFill>
                  <a:srgbClr val="27251E"/>
                </a:solidFill>
                <a:effectLst/>
                <a:latin typeface="pplxSans"/>
              </a:rPr>
              <a:t>Putnam</a:t>
            </a:r>
            <a:r>
              <a:rPr lang="el-GR" b="0" i="0" dirty="0">
                <a:solidFill>
                  <a:srgbClr val="27251E"/>
                </a:solidFill>
                <a:effectLst/>
                <a:latin typeface="pplxSans"/>
              </a:rPr>
              <a:t>) είναι το ανταγωνιστικό πλεονέκτημα της περιφερειακής πόλης — και το μόνο στοιχείο ανθεκτικότητας που δεν χρειάζεται χρηματοδότηση για να υπάρξει.</a:t>
            </a:r>
          </a:p>
          <a:p>
            <a:pPr algn="l"/>
            <a:r>
              <a:rPr lang="el-GR" b="1" i="0" dirty="0">
                <a:solidFill>
                  <a:srgbClr val="27251E"/>
                </a:solidFill>
                <a:effectLst/>
                <a:latin typeface="pplxSans"/>
              </a:rPr>
              <a:t>Φυσικές Λύσεις</a:t>
            </a:r>
          </a:p>
          <a:p>
            <a:pPr algn="l"/>
            <a:r>
              <a:rPr lang="el-GR" b="1" i="0" dirty="0">
                <a:solidFill>
                  <a:srgbClr val="27251E"/>
                </a:solidFill>
                <a:effectLst/>
                <a:latin typeface="pplxSans"/>
              </a:rPr>
              <a:t>Μητρόπολη</a:t>
            </a:r>
            <a:r>
              <a:rPr lang="el-GR" b="0" i="0" dirty="0">
                <a:solidFill>
                  <a:srgbClr val="27251E"/>
                </a:solidFill>
                <a:effectLst/>
                <a:latin typeface="pplxSans"/>
              </a:rPr>
              <a:t>: Μεγάλης κλίμακας </a:t>
            </a:r>
            <a:r>
              <a:rPr lang="el-GR" b="0" i="0" dirty="0" err="1">
                <a:solidFill>
                  <a:srgbClr val="27251E"/>
                </a:solidFill>
                <a:effectLst/>
                <a:latin typeface="pplxSans"/>
              </a:rPr>
              <a:t>NbS</a:t>
            </a:r>
            <a:r>
              <a:rPr lang="el-GR" b="0" i="0" dirty="0">
                <a:solidFill>
                  <a:srgbClr val="27251E"/>
                </a:solidFill>
                <a:effectLst/>
                <a:latin typeface="pplxSans"/>
              </a:rPr>
              <a:t> — Λυκαβηττός, πράσινοι διάδρομοι μητροπολιτικής εμβέλειας. Η Αθήνα μπορεί να </a:t>
            </a:r>
            <a:r>
              <a:rPr lang="el-GR" b="0" i="0" dirty="0" err="1">
                <a:solidFill>
                  <a:srgbClr val="27251E"/>
                </a:solidFill>
                <a:effectLst/>
                <a:latin typeface="pplxSans"/>
              </a:rPr>
              <a:t>αντεπεξέλθει</a:t>
            </a:r>
            <a:r>
              <a:rPr lang="el-GR" b="0" i="0" dirty="0">
                <a:solidFill>
                  <a:srgbClr val="27251E"/>
                </a:solidFill>
                <a:effectLst/>
                <a:latin typeface="pplxSans"/>
              </a:rPr>
              <a:t> σε μεγάλης κλίμακας παρεμβάσεις — αποκατάσταση ολόκληρου λόφου, δημιουργία δικτύου διαδρόμων που συνδέει διαφορετικές γειτονιές. Αυτό απαιτεί συντονισμό δεκάδων φορέων και χρόνια υλοποίησης.</a:t>
            </a:r>
          </a:p>
          <a:p>
            <a:pPr algn="l"/>
            <a:r>
              <a:rPr lang="el-GR" b="1" i="0" dirty="0">
                <a:solidFill>
                  <a:srgbClr val="27251E"/>
                </a:solidFill>
                <a:effectLst/>
                <a:latin typeface="pplxSans"/>
              </a:rPr>
              <a:t>Περιφερειακή πόλη</a:t>
            </a:r>
            <a:r>
              <a:rPr lang="el-GR" b="0" i="0" dirty="0">
                <a:solidFill>
                  <a:srgbClr val="27251E"/>
                </a:solidFill>
                <a:effectLst/>
                <a:latin typeface="pplxSans"/>
              </a:rPr>
              <a:t>: Τοπικές </a:t>
            </a:r>
            <a:r>
              <a:rPr lang="el-GR" b="0" i="0" dirty="0" err="1">
                <a:solidFill>
                  <a:srgbClr val="27251E"/>
                </a:solidFill>
                <a:effectLst/>
                <a:latin typeface="pplxSans"/>
              </a:rPr>
              <a:t>NbS</a:t>
            </a:r>
            <a:r>
              <a:rPr lang="el-GR" b="0" i="0" dirty="0">
                <a:solidFill>
                  <a:srgbClr val="27251E"/>
                </a:solidFill>
                <a:effectLst/>
                <a:latin typeface="pplxSans"/>
              </a:rPr>
              <a:t> — ρέματα, δεξαμενές. Ο Βόλος χρειάζεται λύσεις </a:t>
            </a:r>
            <a:r>
              <a:rPr lang="el-GR" b="1" i="0" dirty="0">
                <a:solidFill>
                  <a:srgbClr val="27251E"/>
                </a:solidFill>
                <a:effectLst/>
                <a:latin typeface="pplxSans"/>
              </a:rPr>
              <a:t>ειδικά σχεδιασμένες για την υδρολογική του γεωγραφία</a:t>
            </a:r>
            <a:r>
              <a:rPr lang="el-GR" b="0" i="0" dirty="0">
                <a:solidFill>
                  <a:srgbClr val="27251E"/>
                </a:solidFill>
                <a:effectLst/>
                <a:latin typeface="pplxSans"/>
              </a:rPr>
              <a:t>: αποκατάσταση ρεμάτων, </a:t>
            </a:r>
            <a:r>
              <a:rPr lang="el-GR" b="0" i="0" dirty="0" err="1">
                <a:solidFill>
                  <a:srgbClr val="27251E"/>
                </a:solidFill>
                <a:effectLst/>
                <a:latin typeface="pplxSans"/>
              </a:rPr>
              <a:t>check</a:t>
            </a:r>
            <a:r>
              <a:rPr lang="el-GR" b="0" i="0" dirty="0">
                <a:solidFill>
                  <a:srgbClr val="27251E"/>
                </a:solidFill>
                <a:effectLst/>
                <a:latin typeface="pplxSans"/>
              </a:rPr>
              <a:t> </a:t>
            </a:r>
            <a:r>
              <a:rPr lang="el-GR" b="0" i="0" dirty="0" err="1">
                <a:solidFill>
                  <a:srgbClr val="27251E"/>
                </a:solidFill>
                <a:effectLst/>
                <a:latin typeface="pplxSans"/>
              </a:rPr>
              <a:t>dams</a:t>
            </a:r>
            <a:r>
              <a:rPr lang="el-GR" b="0" i="0" dirty="0">
                <a:solidFill>
                  <a:srgbClr val="27251E"/>
                </a:solidFill>
                <a:effectLst/>
                <a:latin typeface="pplxSans"/>
              </a:rPr>
              <a:t> στο Πήλιο, </a:t>
            </a:r>
            <a:r>
              <a:rPr lang="el-GR" b="0" i="0" dirty="0" err="1">
                <a:solidFill>
                  <a:srgbClr val="27251E"/>
                </a:solidFill>
                <a:effectLst/>
                <a:latin typeface="pplxSans"/>
              </a:rPr>
              <a:t>bioswales</a:t>
            </a:r>
            <a:r>
              <a:rPr lang="el-GR" b="0" i="0" dirty="0">
                <a:solidFill>
                  <a:srgbClr val="27251E"/>
                </a:solidFill>
                <a:effectLst/>
                <a:latin typeface="pplxSans"/>
              </a:rPr>
              <a:t> σε γειτονιές. Είναι μικρότερης κλίμακας αλλά υψηλής αποτελεσματικότητας αν στοχεύουν σωστά. Η </a:t>
            </a:r>
            <a:r>
              <a:rPr lang="el-GR" b="1" i="0" dirty="0">
                <a:solidFill>
                  <a:srgbClr val="27251E"/>
                </a:solidFill>
                <a:effectLst/>
                <a:latin typeface="pplxSans"/>
              </a:rPr>
              <a:t>τοπική εξειδίκευση</a:t>
            </a:r>
            <a:r>
              <a:rPr lang="el-GR" b="0" i="0" dirty="0">
                <a:solidFill>
                  <a:srgbClr val="27251E"/>
                </a:solidFill>
                <a:effectLst/>
                <a:latin typeface="pplxSans"/>
              </a:rPr>
              <a:t> των λύσεων είναι πλεονέκτημα — δεν χρειάζεσαι το ίδιο μοντέλο με το Λονδίνο ή το Ρότερνταμ.</a:t>
            </a:r>
          </a:p>
          <a:p>
            <a:pPr algn="l"/>
            <a:r>
              <a:rPr lang="el-GR" b="1" i="0" dirty="0">
                <a:solidFill>
                  <a:srgbClr val="27251E"/>
                </a:solidFill>
                <a:effectLst/>
                <a:latin typeface="pplxSans"/>
              </a:rPr>
              <a:t>Ευπάθεια</a:t>
            </a:r>
          </a:p>
          <a:p>
            <a:pPr algn="l"/>
            <a:r>
              <a:rPr lang="el-GR" b="1" i="0" dirty="0">
                <a:solidFill>
                  <a:srgbClr val="27251E"/>
                </a:solidFill>
                <a:effectLst/>
                <a:latin typeface="pplxSans"/>
              </a:rPr>
              <a:t>Μητρόπολη</a:t>
            </a:r>
            <a:r>
              <a:rPr lang="el-GR" b="0" i="0" dirty="0">
                <a:solidFill>
                  <a:srgbClr val="27251E"/>
                </a:solidFill>
                <a:effectLst/>
                <a:latin typeface="pplxSans"/>
              </a:rPr>
              <a:t>: Θερμική νησίδα, πυκνότητα. Η κύρια απειλή για την Αθήνα είναι οι καύσωνες και η αστική θερμότητα — αποτέλεσμα υψηλής πυκνότητας, ελάχιστου πρασίνου και </a:t>
            </a:r>
            <a:r>
              <a:rPr lang="el-GR" b="0" i="0" dirty="0" err="1">
                <a:solidFill>
                  <a:srgbClr val="27251E"/>
                </a:solidFill>
                <a:effectLst/>
                <a:latin typeface="pplxSans"/>
              </a:rPr>
              <a:t>αδιαπέρατων</a:t>
            </a:r>
            <a:r>
              <a:rPr lang="el-GR" b="0" i="0" dirty="0">
                <a:solidFill>
                  <a:srgbClr val="27251E"/>
                </a:solidFill>
                <a:effectLst/>
                <a:latin typeface="pplxSans"/>
              </a:rPr>
              <a:t> επιφανειών.</a:t>
            </a:r>
          </a:p>
          <a:p>
            <a:pPr algn="l"/>
            <a:r>
              <a:rPr lang="el-GR" b="1" i="0" dirty="0">
                <a:solidFill>
                  <a:srgbClr val="27251E"/>
                </a:solidFill>
                <a:effectLst/>
                <a:latin typeface="pplxSans"/>
              </a:rPr>
              <a:t>Περιφερειακή πόλη</a:t>
            </a:r>
            <a:r>
              <a:rPr lang="el-GR" b="0" i="0" dirty="0">
                <a:solidFill>
                  <a:srgbClr val="27251E"/>
                </a:solidFill>
                <a:effectLst/>
                <a:latin typeface="pplxSans"/>
              </a:rPr>
              <a:t>: </a:t>
            </a:r>
            <a:r>
              <a:rPr lang="el-GR" b="0" i="0" dirty="0" err="1">
                <a:solidFill>
                  <a:srgbClr val="27251E"/>
                </a:solidFill>
                <a:effectLst/>
                <a:latin typeface="pplxSans"/>
              </a:rPr>
              <a:t>Πλημμυρικός</a:t>
            </a:r>
            <a:r>
              <a:rPr lang="el-GR" b="0" i="0" dirty="0">
                <a:solidFill>
                  <a:srgbClr val="27251E"/>
                </a:solidFill>
                <a:effectLst/>
                <a:latin typeface="pplxSans"/>
              </a:rPr>
              <a:t> κίνδυνος, απομόνωση. Ο Βόλος απειλείται κυρίως από πλημμύρες (ρέματα </a:t>
            </a:r>
            <a:r>
              <a:rPr lang="el-GR" b="0" i="0" dirty="0" err="1">
                <a:solidFill>
                  <a:srgbClr val="27251E"/>
                </a:solidFill>
                <a:effectLst/>
                <a:latin typeface="pplxSans"/>
              </a:rPr>
              <a:t>Πηλίου</a:t>
            </a:r>
            <a:r>
              <a:rPr lang="el-GR" b="0" i="0" dirty="0">
                <a:solidFill>
                  <a:srgbClr val="27251E"/>
                </a:solidFill>
                <a:effectLst/>
                <a:latin typeface="pplxSans"/>
              </a:rPr>
              <a:t>) και δευτερευόντως από απομόνωση — όταν κόβονται οδικές συνδέσεις, η πόλη αποκόβεται από την ενδοχώρα. Αυτή η </a:t>
            </a:r>
            <a:r>
              <a:rPr lang="el-GR" b="1" i="0" dirty="0">
                <a:solidFill>
                  <a:srgbClr val="27251E"/>
                </a:solidFill>
                <a:effectLst/>
                <a:latin typeface="pplxSans"/>
              </a:rPr>
              <a:t>γεωγραφική ευπάθεια</a:t>
            </a:r>
            <a:r>
              <a:rPr lang="el-GR" b="0" i="0" dirty="0">
                <a:solidFill>
                  <a:srgbClr val="27251E"/>
                </a:solidFill>
                <a:effectLst/>
                <a:latin typeface="pplxSans"/>
              </a:rPr>
              <a:t> δεν υπάρχει στην Αθήνα που είναι </a:t>
            </a:r>
            <a:r>
              <a:rPr lang="el-GR" b="0" i="0" dirty="0" err="1">
                <a:solidFill>
                  <a:srgbClr val="27251E"/>
                </a:solidFill>
                <a:effectLst/>
                <a:latin typeface="pplxSans"/>
              </a:rPr>
              <a:t>πολυσυνδεδεμένη</a:t>
            </a:r>
            <a:r>
              <a:rPr lang="el-GR" b="0" i="0" dirty="0">
                <a:solidFill>
                  <a:srgbClr val="27251E"/>
                </a:solidFill>
                <a:effectLst/>
                <a:latin typeface="pplxSans"/>
              </a:rPr>
              <a:t>.</a:t>
            </a:r>
          </a:p>
          <a:p>
            <a:pPr algn="l"/>
            <a:r>
              <a:rPr lang="el-GR" b="0" i="0" dirty="0">
                <a:solidFill>
                  <a:srgbClr val="27251E"/>
                </a:solidFill>
                <a:effectLst/>
                <a:latin typeface="pplxSans"/>
              </a:rPr>
              <a:t>Κατά συνέπεια, αναδεικνύει ότι </a:t>
            </a:r>
            <a:r>
              <a:rPr lang="el-GR" b="1" i="0" dirty="0">
                <a:solidFill>
                  <a:srgbClr val="27251E"/>
                </a:solidFill>
                <a:effectLst/>
                <a:latin typeface="pplxSans"/>
              </a:rPr>
              <a:t>η ανθεκτικότητα είναι </a:t>
            </a:r>
            <a:r>
              <a:rPr lang="el-GR" b="1" i="0" dirty="0" err="1">
                <a:solidFill>
                  <a:srgbClr val="27251E"/>
                </a:solidFill>
                <a:effectLst/>
                <a:latin typeface="pplxSans"/>
              </a:rPr>
              <a:t>context-specific</a:t>
            </a:r>
            <a:r>
              <a:rPr lang="el-GR" b="0" i="0" dirty="0">
                <a:solidFill>
                  <a:srgbClr val="27251E"/>
                </a:solidFill>
                <a:effectLst/>
                <a:latin typeface="pplxSans"/>
              </a:rPr>
              <a:t> — δεν υπάρχει καθολική συνταγή. Η Αθήνα δεν είναι "καλύτερη" από τον Βόλο — έχει διαφορετικές δυνατότητες, διαφορετικές ευπάθειες και χρειάζεται διαφορετικές λύσεις. Το πιο εφαρμόσιμο μάθημα για τη χάραξη πολιτικής: πριν επιλέξεις λύσεις, πρέπει να κατανοήσεις βαθιά το </a:t>
            </a:r>
            <a:r>
              <a:rPr lang="el-GR" b="1" i="0" dirty="0">
                <a:solidFill>
                  <a:srgbClr val="27251E"/>
                </a:solidFill>
                <a:effectLst/>
                <a:latin typeface="pplxSans"/>
              </a:rPr>
              <a:t>συγκεκριμένο προφίλ</a:t>
            </a:r>
            <a:r>
              <a:rPr lang="el-GR" b="0" i="0" dirty="0">
                <a:solidFill>
                  <a:srgbClr val="27251E"/>
                </a:solidFill>
                <a:effectLst/>
                <a:latin typeface="pplxSans"/>
              </a:rPr>
              <a:t> της πόλης σου — οικονομικό, θεσμικό, κοινωνικό και γεωγραφικό.</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Ολοκληρωμένο Μοντέλο Ανθεκτικής Περιφερειακής Πόλης</a:t>
            </a:r>
            <a:r>
              <a:rPr lang="el-GR" b="0" i="0" dirty="0">
                <a:solidFill>
                  <a:srgbClr val="27251E"/>
                </a:solidFill>
                <a:effectLst/>
                <a:latin typeface="pplxSans"/>
              </a:rPr>
              <a:t>:</a:t>
            </a:r>
          </a:p>
          <a:p>
            <a:pPr algn="l"/>
            <a:r>
              <a:rPr lang="el-GR" b="0" i="0" dirty="0" err="1">
                <a:solidFill>
                  <a:srgbClr val="27251E"/>
                </a:solidFill>
                <a:effectLst/>
                <a:latin typeface="pplxSans"/>
              </a:rPr>
              <a:t>Έδώ</a:t>
            </a:r>
            <a:r>
              <a:rPr lang="el-GR" b="0" i="0" dirty="0">
                <a:solidFill>
                  <a:srgbClr val="27251E"/>
                </a:solidFill>
                <a:effectLst/>
                <a:latin typeface="pplxSans"/>
              </a:rPr>
              <a:t> παρουσιάζουμε έναν οργανωτικό χάρτη με κεντρικό στόχο την </a:t>
            </a:r>
            <a:r>
              <a:rPr lang="el-GR" b="1" i="0" dirty="0">
                <a:solidFill>
                  <a:srgbClr val="27251E"/>
                </a:solidFill>
                <a:effectLst/>
                <a:latin typeface="pplxSans"/>
              </a:rPr>
              <a:t>Ανθεκτική Περιφερειακή Πόλη</a:t>
            </a:r>
            <a:r>
              <a:rPr lang="el-GR" b="0" i="0" dirty="0">
                <a:solidFill>
                  <a:srgbClr val="27251E"/>
                </a:solidFill>
                <a:effectLst/>
                <a:latin typeface="pplxSans"/>
              </a:rPr>
              <a:t> και έξι αλληλένδετους πυλώνες. Πρόκειται για τη σύνθεση ολόκληρης της παρουσίασης — η απάντηση στο ερώτημα «τι χρειάζεται συνολικά».</a:t>
            </a:r>
          </a:p>
          <a:p>
            <a:pPr algn="l"/>
            <a:r>
              <a:rPr lang="el-GR" b="1" i="0" dirty="0">
                <a:solidFill>
                  <a:srgbClr val="27251E"/>
                </a:solidFill>
                <a:effectLst/>
                <a:latin typeface="pplxSans"/>
              </a:rPr>
              <a:t>Πυλώνας 1 — Φυσικές Λύσεις (</a:t>
            </a:r>
            <a:r>
              <a:rPr lang="el-GR" b="1" i="0" dirty="0" err="1">
                <a:solidFill>
                  <a:srgbClr val="27251E"/>
                </a:solidFill>
                <a:effectLst/>
                <a:latin typeface="pplxSans"/>
              </a:rPr>
              <a:t>NbS</a:t>
            </a:r>
            <a:r>
              <a:rPr lang="el-GR" b="1" i="0" dirty="0">
                <a:solidFill>
                  <a:srgbClr val="27251E"/>
                </a:solidFill>
                <a:effectLst/>
                <a:latin typeface="pplxSans"/>
              </a:rPr>
              <a:t>)</a:t>
            </a:r>
          </a:p>
          <a:p>
            <a:pPr algn="l"/>
            <a:r>
              <a:rPr lang="el-GR" b="0" i="0" dirty="0">
                <a:solidFill>
                  <a:srgbClr val="27251E"/>
                </a:solidFill>
                <a:effectLst/>
                <a:latin typeface="pplxSans"/>
              </a:rPr>
              <a:t>Αποτελεί τη </a:t>
            </a:r>
            <a:r>
              <a:rPr lang="el-GR" b="1" i="0" dirty="0">
                <a:solidFill>
                  <a:srgbClr val="27251E"/>
                </a:solidFill>
                <a:effectLst/>
                <a:latin typeface="pplxSans"/>
              </a:rPr>
              <a:t>φυσική υποδομή ανθεκτικότητας</a:t>
            </a:r>
            <a:r>
              <a:rPr lang="el-GR" b="0" i="0" dirty="0">
                <a:solidFill>
                  <a:srgbClr val="27251E"/>
                </a:solidFill>
                <a:effectLst/>
                <a:latin typeface="pplxSans"/>
              </a:rPr>
              <a:t>. Τα ρέματα λειτουργούν ως φυσικοί αγωγοί διοχέτευσης υδάτων — η αποκατάστασή τους μειώνει άμεσα τον κίνδυνο πλημμύρας. Τα </a:t>
            </a:r>
            <a:r>
              <a:rPr lang="el-GR" b="0" i="0" dirty="0" err="1">
                <a:solidFill>
                  <a:srgbClr val="27251E"/>
                </a:solidFill>
                <a:effectLst/>
                <a:latin typeface="pplxSans"/>
              </a:rPr>
              <a:t>blue-green</a:t>
            </a:r>
            <a:r>
              <a:rPr lang="el-GR" b="0" i="0" dirty="0">
                <a:solidFill>
                  <a:srgbClr val="27251E"/>
                </a:solidFill>
                <a:effectLst/>
                <a:latin typeface="pplxSans"/>
              </a:rPr>
              <a:t> </a:t>
            </a:r>
            <a:r>
              <a:rPr lang="el-GR" b="0" i="0" dirty="0" err="1">
                <a:solidFill>
                  <a:srgbClr val="27251E"/>
                </a:solidFill>
                <a:effectLst/>
                <a:latin typeface="pplxSans"/>
              </a:rPr>
              <a:t>networks</a:t>
            </a:r>
            <a:r>
              <a:rPr lang="el-GR" b="0" i="0" dirty="0">
                <a:solidFill>
                  <a:srgbClr val="27251E"/>
                </a:solidFill>
                <a:effectLst/>
                <a:latin typeface="pplxSans"/>
              </a:rPr>
              <a:t> συνδυάζουν υδάτινες και πράσινες υποδομές (πάρκα, βλάστηση κατά μήκος </a:t>
            </a:r>
            <a:r>
              <a:rPr lang="el-GR" b="0" i="0" dirty="0" err="1">
                <a:solidFill>
                  <a:srgbClr val="27251E"/>
                </a:solidFill>
                <a:effectLst/>
                <a:latin typeface="pplxSans"/>
              </a:rPr>
              <a:t>υδατορεμάτων</a:t>
            </a:r>
            <a:r>
              <a:rPr lang="el-GR" b="0" i="0" dirty="0">
                <a:solidFill>
                  <a:srgbClr val="27251E"/>
                </a:solidFill>
                <a:effectLst/>
                <a:latin typeface="pplxSans"/>
              </a:rPr>
              <a:t>), ενώ τα </a:t>
            </a:r>
            <a:r>
              <a:rPr lang="el-GR" b="1" i="0" dirty="0">
                <a:solidFill>
                  <a:srgbClr val="27251E"/>
                </a:solidFill>
                <a:effectLst/>
                <a:latin typeface="pplxSans"/>
              </a:rPr>
              <a:t>αστικά </a:t>
            </a:r>
            <a:r>
              <a:rPr lang="el-GR" b="1" i="0" dirty="0" err="1">
                <a:solidFill>
                  <a:srgbClr val="27251E"/>
                </a:solidFill>
                <a:effectLst/>
                <a:latin typeface="pplxSans"/>
              </a:rPr>
              <a:t>sponge</a:t>
            </a:r>
            <a:r>
              <a:rPr lang="el-GR" b="1" i="0" dirty="0">
                <a:solidFill>
                  <a:srgbClr val="27251E"/>
                </a:solidFill>
                <a:effectLst/>
                <a:latin typeface="pplxSans"/>
              </a:rPr>
              <a:t> </a:t>
            </a:r>
            <a:r>
              <a:rPr lang="el-GR" b="1" i="0" dirty="0" err="1">
                <a:solidFill>
                  <a:srgbClr val="27251E"/>
                </a:solidFill>
                <a:effectLst/>
                <a:latin typeface="pplxSans"/>
              </a:rPr>
              <a:t>areas</a:t>
            </a:r>
            <a:r>
              <a:rPr lang="el-GR" b="0" i="0" dirty="0">
                <a:solidFill>
                  <a:srgbClr val="27251E"/>
                </a:solidFill>
                <a:effectLst/>
                <a:latin typeface="pplxSans"/>
              </a:rPr>
              <a:t> — έννοια από την κινεζική στρατηγική «</a:t>
            </a:r>
            <a:r>
              <a:rPr lang="el-GR" b="0" i="0" dirty="0" err="1">
                <a:solidFill>
                  <a:srgbClr val="27251E"/>
                </a:solidFill>
                <a:effectLst/>
                <a:latin typeface="pplxSans"/>
              </a:rPr>
              <a:t>Sponge</a:t>
            </a:r>
            <a:r>
              <a:rPr lang="el-GR" b="0" i="0" dirty="0">
                <a:solidFill>
                  <a:srgbClr val="27251E"/>
                </a:solidFill>
                <a:effectLst/>
                <a:latin typeface="pplxSans"/>
              </a:rPr>
              <a:t> </a:t>
            </a:r>
            <a:r>
              <a:rPr lang="el-GR" b="0" i="0" dirty="0" err="1">
                <a:solidFill>
                  <a:srgbClr val="27251E"/>
                </a:solidFill>
                <a:effectLst/>
                <a:latin typeface="pplxSans"/>
              </a:rPr>
              <a:t>City</a:t>
            </a:r>
            <a:r>
              <a:rPr lang="el-GR" b="0" i="0" dirty="0">
                <a:solidFill>
                  <a:srgbClr val="27251E"/>
                </a:solidFill>
                <a:effectLst/>
                <a:latin typeface="pplxSans"/>
              </a:rPr>
              <a:t>» — αναφέρονται σε </a:t>
            </a:r>
            <a:r>
              <a:rPr lang="el-GR" b="0" i="0" dirty="0" err="1">
                <a:solidFill>
                  <a:srgbClr val="27251E"/>
                </a:solidFill>
                <a:effectLst/>
                <a:latin typeface="pplxSans"/>
              </a:rPr>
              <a:t>υδατοπερατές</a:t>
            </a:r>
            <a:r>
              <a:rPr lang="el-GR" b="0" i="0" dirty="0">
                <a:solidFill>
                  <a:srgbClr val="27251E"/>
                </a:solidFill>
                <a:effectLst/>
                <a:latin typeface="pplxSans"/>
              </a:rPr>
              <a:t> επιφάνειες (διαπερατά πλακάκια </a:t>
            </a:r>
            <a:r>
              <a:rPr lang="en-US" b="0" i="0" dirty="0">
                <a:solidFill>
                  <a:srgbClr val="27251E"/>
                </a:solidFill>
                <a:effectLst/>
                <a:latin typeface="pplxSans"/>
              </a:rPr>
              <a:t>bio</a:t>
            </a:r>
            <a:r>
              <a:rPr lang="el-GR" b="0" i="0" dirty="0" err="1">
                <a:solidFill>
                  <a:srgbClr val="27251E"/>
                </a:solidFill>
                <a:effectLst/>
                <a:latin typeface="pplxSans"/>
              </a:rPr>
              <a:t>swales</a:t>
            </a:r>
            <a:r>
              <a:rPr lang="el-GR" b="0" i="0" dirty="0">
                <a:solidFill>
                  <a:srgbClr val="27251E"/>
                </a:solidFill>
                <a:effectLst/>
                <a:latin typeface="pplxSans"/>
              </a:rPr>
              <a:t>, υπόγεια δεξαμενή) που «απορροφούν» τη βροχόπτωση αντί να την αφήνουν να ρεύσει ανεξέλεγκτα. Στο πλαίσιο της θεωρίας των </a:t>
            </a:r>
            <a:r>
              <a:rPr lang="el-GR" b="0" i="0" dirty="0" err="1">
                <a:solidFill>
                  <a:srgbClr val="27251E"/>
                </a:solidFill>
                <a:effectLst/>
                <a:latin typeface="pplxSans"/>
              </a:rPr>
              <a:t>NbS</a:t>
            </a:r>
            <a:r>
              <a:rPr lang="el-GR" b="0" i="0" dirty="0">
                <a:solidFill>
                  <a:srgbClr val="27251E"/>
                </a:solidFill>
                <a:effectLst/>
                <a:latin typeface="pplxSans"/>
              </a:rPr>
              <a:t> (</a:t>
            </a:r>
            <a:r>
              <a:rPr lang="el-GR" b="0" i="0" dirty="0" err="1">
                <a:solidFill>
                  <a:srgbClr val="27251E"/>
                </a:solidFill>
                <a:effectLst/>
                <a:latin typeface="pplxSans"/>
              </a:rPr>
              <a:t>Nature-based</a:t>
            </a:r>
            <a:r>
              <a:rPr lang="el-GR" b="0" i="0" dirty="0">
                <a:solidFill>
                  <a:srgbClr val="27251E"/>
                </a:solidFill>
                <a:effectLst/>
                <a:latin typeface="pplxSans"/>
              </a:rPr>
              <a:t> </a:t>
            </a:r>
            <a:r>
              <a:rPr lang="el-GR" b="0" i="0" dirty="0" err="1">
                <a:solidFill>
                  <a:srgbClr val="27251E"/>
                </a:solidFill>
                <a:effectLst/>
                <a:latin typeface="pplxSans"/>
              </a:rPr>
              <a:t>Solutions</a:t>
            </a:r>
            <a:r>
              <a:rPr lang="el-GR" b="0" i="0" dirty="0">
                <a:solidFill>
                  <a:srgbClr val="27251E"/>
                </a:solidFill>
                <a:effectLst/>
                <a:latin typeface="pplxSans"/>
              </a:rPr>
              <a:t> — EU </a:t>
            </a:r>
            <a:r>
              <a:rPr lang="el-GR" b="0" i="0" dirty="0" err="1">
                <a:solidFill>
                  <a:srgbClr val="27251E"/>
                </a:solidFill>
                <a:effectLst/>
                <a:latin typeface="pplxSans"/>
              </a:rPr>
              <a:t>Green</a:t>
            </a:r>
            <a:r>
              <a:rPr lang="el-GR" b="0" i="0" dirty="0">
                <a:solidFill>
                  <a:srgbClr val="27251E"/>
                </a:solidFill>
                <a:effectLst/>
                <a:latin typeface="pplxSans"/>
              </a:rPr>
              <a:t> </a:t>
            </a:r>
            <a:r>
              <a:rPr lang="el-GR" b="0" i="0" dirty="0" err="1">
                <a:solidFill>
                  <a:srgbClr val="27251E"/>
                </a:solidFill>
                <a:effectLst/>
                <a:latin typeface="pplxSans"/>
              </a:rPr>
              <a:t>Deal</a:t>
            </a:r>
            <a:r>
              <a:rPr lang="el-GR" b="0" i="0" dirty="0">
                <a:solidFill>
                  <a:srgbClr val="27251E"/>
                </a:solidFill>
                <a:effectLst/>
                <a:latin typeface="pplxSans"/>
              </a:rPr>
              <a:t>, </a:t>
            </a:r>
            <a:r>
              <a:rPr lang="el-GR" b="0" i="0" dirty="0" err="1">
                <a:solidFill>
                  <a:srgbClr val="27251E"/>
                </a:solidFill>
                <a:effectLst/>
                <a:latin typeface="pplxSans"/>
              </a:rPr>
              <a:t>Kabisch</a:t>
            </a:r>
            <a:r>
              <a:rPr lang="el-GR" b="0" i="0" dirty="0">
                <a:solidFill>
                  <a:srgbClr val="27251E"/>
                </a:solidFill>
                <a:effectLst/>
                <a:latin typeface="pplxSans"/>
              </a:rPr>
              <a:t> </a:t>
            </a:r>
            <a:r>
              <a:rPr lang="el-GR" b="0" i="0" dirty="0" err="1">
                <a:solidFill>
                  <a:srgbClr val="27251E"/>
                </a:solidFill>
                <a:effectLst/>
                <a:latin typeface="pplxSans"/>
              </a:rPr>
              <a:t>et</a:t>
            </a:r>
            <a:r>
              <a:rPr lang="el-GR" b="0" i="0" dirty="0">
                <a:solidFill>
                  <a:srgbClr val="27251E"/>
                </a:solidFill>
                <a:effectLst/>
                <a:latin typeface="pplxSans"/>
              </a:rPr>
              <a:t> </a:t>
            </a:r>
            <a:r>
              <a:rPr lang="el-GR" b="0" i="0" dirty="0" err="1">
                <a:solidFill>
                  <a:srgbClr val="27251E"/>
                </a:solidFill>
                <a:effectLst/>
                <a:latin typeface="pplxSans"/>
              </a:rPr>
              <a:t>al</a:t>
            </a:r>
            <a:r>
              <a:rPr lang="el-GR" b="0" i="0" dirty="0">
                <a:solidFill>
                  <a:srgbClr val="27251E"/>
                </a:solidFill>
                <a:effectLst/>
                <a:latin typeface="pplxSans"/>
              </a:rPr>
              <a:t>. 2016), αυτές οι παρεμβάσεις είναι </a:t>
            </a:r>
            <a:r>
              <a:rPr lang="el-GR" b="1" i="0" dirty="0" err="1">
                <a:solidFill>
                  <a:srgbClr val="27251E"/>
                </a:solidFill>
                <a:effectLst/>
                <a:latin typeface="pplxSans"/>
              </a:rPr>
              <a:t>πολυλειτουργικές</a:t>
            </a:r>
            <a:r>
              <a:rPr lang="el-GR" b="0" i="0" dirty="0">
                <a:solidFill>
                  <a:srgbClr val="27251E"/>
                </a:solidFill>
                <a:effectLst/>
                <a:latin typeface="pplxSans"/>
              </a:rPr>
              <a:t>: αντιπλημμυρικές, θερμικής άνεσης και βιοποικιλότητας ταυτόχρονα.</a:t>
            </a:r>
          </a:p>
          <a:p>
            <a:pPr algn="l"/>
            <a:r>
              <a:rPr lang="el-GR" b="1" i="0" dirty="0">
                <a:solidFill>
                  <a:srgbClr val="27251E"/>
                </a:solidFill>
                <a:effectLst/>
                <a:latin typeface="pplxSans"/>
              </a:rPr>
              <a:t>Πυλώνας 2 — Θεσμική Ικανότητα</a:t>
            </a:r>
          </a:p>
          <a:p>
            <a:pPr algn="l"/>
            <a:r>
              <a:rPr lang="el-GR" b="0" i="0" dirty="0">
                <a:solidFill>
                  <a:srgbClr val="27251E"/>
                </a:solidFill>
                <a:effectLst/>
                <a:latin typeface="pplxSans"/>
              </a:rPr>
              <a:t>Χωρίς θεσμική υποδομή, κανένα τεχνικό έργο δεν αρκεί. Ο πυλώνας αυτός περιλαμβάνει:</a:t>
            </a:r>
          </a:p>
          <a:p>
            <a:pPr algn="l">
              <a:buFont typeface="Arial" panose="020B0604020202020204" pitchFamily="34" charset="0"/>
              <a:buChar char="•"/>
            </a:pPr>
            <a:r>
              <a:rPr lang="el-GR" b="1" i="0" dirty="0">
                <a:solidFill>
                  <a:srgbClr val="27251E"/>
                </a:solidFill>
                <a:effectLst/>
                <a:latin typeface="pplxSans"/>
              </a:rPr>
              <a:t>Σχέδια εκτάκτου ανάγκης</a:t>
            </a:r>
            <a:r>
              <a:rPr lang="el-GR" b="0" i="0" dirty="0">
                <a:solidFill>
                  <a:srgbClr val="27251E"/>
                </a:solidFill>
                <a:effectLst/>
                <a:latin typeface="pplxSans"/>
              </a:rPr>
              <a:t>: </a:t>
            </a:r>
            <a:r>
              <a:rPr lang="el-GR" b="0" i="0" dirty="0" err="1">
                <a:solidFill>
                  <a:srgbClr val="27251E"/>
                </a:solidFill>
                <a:effectLst/>
                <a:latin typeface="pplxSans"/>
              </a:rPr>
              <a:t>επικαιροποιημένα</a:t>
            </a:r>
            <a:r>
              <a:rPr lang="el-GR" b="0" i="0" dirty="0">
                <a:solidFill>
                  <a:srgbClr val="27251E"/>
                </a:solidFill>
                <a:effectLst/>
                <a:latin typeface="pplxSans"/>
              </a:rPr>
              <a:t>, με σαφείς αρμοδιότητες ανά φορέα.</a:t>
            </a:r>
          </a:p>
          <a:p>
            <a:pPr algn="l">
              <a:buFont typeface="Arial" panose="020B0604020202020204" pitchFamily="34" charset="0"/>
              <a:buChar char="•"/>
            </a:pPr>
            <a:r>
              <a:rPr lang="el-GR" b="1" i="0" dirty="0">
                <a:solidFill>
                  <a:srgbClr val="27251E"/>
                </a:solidFill>
                <a:effectLst/>
                <a:latin typeface="pplxSans"/>
              </a:rPr>
              <a:t>Ψηφιακή παρακολούθηση</a:t>
            </a:r>
            <a:r>
              <a:rPr lang="el-GR" b="0" i="0" dirty="0">
                <a:solidFill>
                  <a:srgbClr val="27251E"/>
                </a:solidFill>
                <a:effectLst/>
                <a:latin typeface="pplxSans"/>
              </a:rPr>
              <a:t>: δίκτυα αισθητήρων, πλατφόρμες πρόβλεψης (</a:t>
            </a:r>
            <a:r>
              <a:rPr lang="el-GR" b="0" i="0" dirty="0" err="1">
                <a:solidFill>
                  <a:srgbClr val="27251E"/>
                </a:solidFill>
                <a:effectLst/>
                <a:latin typeface="pplxSans"/>
              </a:rPr>
              <a:t>early</a:t>
            </a:r>
            <a:r>
              <a:rPr lang="el-GR" b="0" i="0" dirty="0">
                <a:solidFill>
                  <a:srgbClr val="27251E"/>
                </a:solidFill>
                <a:effectLst/>
                <a:latin typeface="pplxSans"/>
              </a:rPr>
              <a:t> </a:t>
            </a:r>
            <a:r>
              <a:rPr lang="el-GR" b="0" i="0" dirty="0" err="1">
                <a:solidFill>
                  <a:srgbClr val="27251E"/>
                </a:solidFill>
                <a:effectLst/>
                <a:latin typeface="pplxSans"/>
              </a:rPr>
              <a:t>warning</a:t>
            </a:r>
            <a:r>
              <a:rPr lang="el-GR" b="0" i="0" dirty="0">
                <a:solidFill>
                  <a:srgbClr val="27251E"/>
                </a:solidFill>
                <a:effectLst/>
                <a:latin typeface="pplxSans"/>
              </a:rPr>
              <a:t> </a:t>
            </a:r>
            <a:r>
              <a:rPr lang="el-GR" b="0" i="0" dirty="0" err="1">
                <a:solidFill>
                  <a:srgbClr val="27251E"/>
                </a:solidFill>
                <a:effectLst/>
                <a:latin typeface="pplxSans"/>
              </a:rPr>
              <a:t>systems</a:t>
            </a:r>
            <a:r>
              <a:rPr lang="el-GR" b="0" i="0" dirty="0">
                <a:solidFill>
                  <a:srgbClr val="27251E"/>
                </a:solidFill>
                <a:effectLst/>
                <a:latin typeface="pplxSans"/>
              </a:rPr>
              <a:t>), που στον Βόλο απουσίαζαν πλήρως κατά τον </a:t>
            </a:r>
            <a:r>
              <a:rPr lang="el-GR" b="0" i="0" dirty="0" err="1">
                <a:solidFill>
                  <a:srgbClr val="27251E"/>
                </a:solidFill>
                <a:effectLst/>
                <a:latin typeface="pplxSans"/>
              </a:rPr>
              <a:t>Daniel</a:t>
            </a:r>
            <a:r>
              <a:rPr lang="el-GR" b="0" i="0" dirty="0">
                <a:solidFill>
                  <a:srgbClr val="27251E"/>
                </a:solidFill>
                <a:effectLst/>
                <a:latin typeface="pplxSans"/>
              </a:rPr>
              <a:t>.</a:t>
            </a:r>
          </a:p>
          <a:p>
            <a:pPr algn="l">
              <a:buFont typeface="Arial" panose="020B0604020202020204" pitchFamily="34" charset="0"/>
              <a:buChar char="•"/>
            </a:pPr>
            <a:r>
              <a:rPr lang="el-GR" b="1" i="0" dirty="0">
                <a:solidFill>
                  <a:srgbClr val="27251E"/>
                </a:solidFill>
                <a:effectLst/>
                <a:latin typeface="pplxSans"/>
              </a:rPr>
              <a:t>Καθορισμό ζωνών  κινδύνου</a:t>
            </a:r>
            <a:r>
              <a:rPr lang="el-GR" b="0" i="0" dirty="0">
                <a:solidFill>
                  <a:srgbClr val="27251E"/>
                </a:solidFill>
                <a:effectLst/>
                <a:latin typeface="pplxSans"/>
              </a:rPr>
              <a:t>: νομικά δεσμευτική χαρτογράφηση </a:t>
            </a:r>
            <a:r>
              <a:rPr lang="el-GR" b="0" i="0" dirty="0" err="1">
                <a:solidFill>
                  <a:srgbClr val="27251E"/>
                </a:solidFill>
                <a:effectLst/>
                <a:latin typeface="pplxSans"/>
              </a:rPr>
              <a:t>πλημμυρογενών</a:t>
            </a:r>
            <a:r>
              <a:rPr lang="el-GR" b="0" i="0" dirty="0">
                <a:solidFill>
                  <a:srgbClr val="27251E"/>
                </a:solidFill>
                <a:effectLst/>
                <a:latin typeface="pplxSans"/>
              </a:rPr>
              <a:t> και </a:t>
            </a:r>
            <a:r>
              <a:rPr lang="el-GR" b="0" i="0" dirty="0" err="1">
                <a:solidFill>
                  <a:srgbClr val="27251E"/>
                </a:solidFill>
                <a:effectLst/>
                <a:latin typeface="pplxSans"/>
              </a:rPr>
              <a:t>θερμοευαίσθητων</a:t>
            </a:r>
            <a:r>
              <a:rPr lang="el-GR" b="0" i="0" dirty="0">
                <a:solidFill>
                  <a:srgbClr val="27251E"/>
                </a:solidFill>
                <a:effectLst/>
                <a:latin typeface="pplxSans"/>
              </a:rPr>
              <a:t> περιοχών — προϋπόθεση για ορθολογικό χωροταξικό σχεδιασμό.</a:t>
            </a:r>
          </a:p>
          <a:p>
            <a:pPr algn="l"/>
            <a:r>
              <a:rPr lang="el-GR" b="0" i="0" dirty="0">
                <a:solidFill>
                  <a:srgbClr val="27251E"/>
                </a:solidFill>
                <a:effectLst/>
                <a:latin typeface="pplxSans"/>
              </a:rPr>
              <a:t>Η θεσμική ικανότητα αντιστοιχεί στην θεωρία της απορροφητικής ικανότητας των  </a:t>
            </a:r>
            <a:r>
              <a:rPr lang="el-GR" b="1" i="0" dirty="0">
                <a:solidFill>
                  <a:srgbClr val="27251E"/>
                </a:solidFill>
                <a:effectLst/>
                <a:latin typeface="pplxSans"/>
              </a:rPr>
              <a:t>«absorptive capacity»</a:t>
            </a:r>
            <a:r>
              <a:rPr lang="el-GR" b="0" i="0" dirty="0">
                <a:solidFill>
                  <a:srgbClr val="27251E"/>
                </a:solidFill>
                <a:effectLst/>
                <a:latin typeface="pplxSans"/>
              </a:rPr>
              <a:t> του IPCC (2012): την ικανότητα ενός συστήματος να αντέξει ένα σοκ χωρίς δυσλειτουργία.</a:t>
            </a:r>
          </a:p>
          <a:p>
            <a:pPr algn="l"/>
            <a:r>
              <a:rPr lang="el-GR" b="1" i="0" dirty="0">
                <a:solidFill>
                  <a:srgbClr val="27251E"/>
                </a:solidFill>
                <a:effectLst/>
                <a:latin typeface="pplxSans"/>
              </a:rPr>
              <a:t>Πυλώνας 3 — Χρηματοδοτική Στρατηγική</a:t>
            </a:r>
          </a:p>
          <a:p>
            <a:pPr algn="l"/>
            <a:r>
              <a:rPr lang="el-GR" b="0" i="0" dirty="0">
                <a:solidFill>
                  <a:srgbClr val="27251E"/>
                </a:solidFill>
                <a:effectLst/>
                <a:latin typeface="pplxSans"/>
              </a:rPr>
              <a:t>Η ανθεκτικότητα έχει κόστος — και η περιφερειακή πόλη δεν μπορεί να το καλύψει μόνη της. Ο πυλώνας αυτός αξιοποιεί:</a:t>
            </a:r>
          </a:p>
          <a:p>
            <a:pPr algn="l">
              <a:buFont typeface="Arial" panose="020B0604020202020204" pitchFamily="34" charset="0"/>
              <a:buChar char="•"/>
            </a:pPr>
            <a:r>
              <a:rPr lang="el-GR" b="1" i="0" dirty="0">
                <a:solidFill>
                  <a:srgbClr val="27251E"/>
                </a:solidFill>
                <a:effectLst/>
                <a:latin typeface="pplxSans"/>
              </a:rPr>
              <a:t>ΕΣΠΑ 2021–2027</a:t>
            </a:r>
            <a:r>
              <a:rPr lang="el-GR" b="0" i="0" dirty="0">
                <a:solidFill>
                  <a:srgbClr val="27251E"/>
                </a:solidFill>
                <a:effectLst/>
                <a:latin typeface="pplxSans"/>
              </a:rPr>
              <a:t> (Ευρωπαϊκά Διαρθρωτικά Ταμεία): χρηματοδότηση για αντιπλημμυρικά και πράσινες υποδομές.</a:t>
            </a:r>
          </a:p>
          <a:p>
            <a:pPr algn="l">
              <a:buFont typeface="Arial" panose="020B0604020202020204" pitchFamily="34" charset="0"/>
              <a:buChar char="•"/>
            </a:pPr>
            <a:r>
              <a:rPr lang="el-GR" b="1" i="0" dirty="0">
                <a:solidFill>
                  <a:srgbClr val="27251E"/>
                </a:solidFill>
                <a:effectLst/>
                <a:latin typeface="pplxSans"/>
              </a:rPr>
              <a:t>ΤΑΑ (Ταμείο Ανάκαμψης και Ανθεκτικότητας)</a:t>
            </a:r>
            <a:r>
              <a:rPr lang="el-GR" b="0" i="0" dirty="0">
                <a:solidFill>
                  <a:srgbClr val="27251E"/>
                </a:solidFill>
                <a:effectLst/>
                <a:latin typeface="pplxSans"/>
              </a:rPr>
              <a:t>: ελληνική έκφραση του </a:t>
            </a:r>
            <a:r>
              <a:rPr lang="el-GR" b="0" i="0" dirty="0" err="1">
                <a:solidFill>
                  <a:srgbClr val="27251E"/>
                </a:solidFill>
                <a:effectLst/>
                <a:latin typeface="pplxSans"/>
              </a:rPr>
              <a:t>NextGenerationEU</a:t>
            </a:r>
            <a:r>
              <a:rPr lang="el-GR" b="0" i="0" dirty="0">
                <a:solidFill>
                  <a:srgbClr val="27251E"/>
                </a:solidFill>
                <a:effectLst/>
                <a:latin typeface="pplxSans"/>
              </a:rPr>
              <a:t> — γρήγορη χρηματοδότηση για κλιματική προσαρμογή.</a:t>
            </a:r>
          </a:p>
          <a:p>
            <a:pPr algn="l">
              <a:buFont typeface="Arial" panose="020B0604020202020204" pitchFamily="34" charset="0"/>
              <a:buChar char="•"/>
            </a:pPr>
            <a:r>
              <a:rPr lang="el-GR" b="1" i="0" dirty="0">
                <a:solidFill>
                  <a:srgbClr val="27251E"/>
                </a:solidFill>
                <a:effectLst/>
                <a:latin typeface="pplxSans"/>
              </a:rPr>
              <a:t>Ταμείο Αλληλεγγύης ΕΕ</a:t>
            </a:r>
            <a:r>
              <a:rPr lang="el-GR" b="0" i="0" dirty="0">
                <a:solidFill>
                  <a:srgbClr val="27251E"/>
                </a:solidFill>
                <a:effectLst/>
                <a:latin typeface="pplxSans"/>
              </a:rPr>
              <a:t>: ενεργοποιήθηκε μετά τον </a:t>
            </a:r>
            <a:r>
              <a:rPr lang="el-GR" b="0" i="0" dirty="0" err="1">
                <a:solidFill>
                  <a:srgbClr val="27251E"/>
                </a:solidFill>
                <a:effectLst/>
                <a:latin typeface="pplxSans"/>
              </a:rPr>
              <a:t>Daniel</a:t>
            </a:r>
            <a:r>
              <a:rPr lang="el-GR" b="0" i="0" dirty="0">
                <a:solidFill>
                  <a:srgbClr val="27251E"/>
                </a:solidFill>
                <a:effectLst/>
                <a:latin typeface="pplxSans"/>
              </a:rPr>
              <a:t> (€2,25 δισ. εγκρίθηκαν για Θεσσαλία).</a:t>
            </a:r>
          </a:p>
          <a:p>
            <a:pPr algn="l">
              <a:buFont typeface="Arial" panose="020B0604020202020204" pitchFamily="34" charset="0"/>
              <a:buChar char="•"/>
            </a:pPr>
            <a:r>
              <a:rPr lang="el-GR" b="1" i="0" dirty="0">
                <a:solidFill>
                  <a:srgbClr val="27251E"/>
                </a:solidFill>
                <a:effectLst/>
                <a:latin typeface="pplxSans"/>
              </a:rPr>
              <a:t>Έτοιμες μελέτες</a:t>
            </a:r>
            <a:r>
              <a:rPr lang="el-GR" b="0" i="0" dirty="0">
                <a:solidFill>
                  <a:srgbClr val="27251E"/>
                </a:solidFill>
                <a:effectLst/>
                <a:latin typeface="pplxSans"/>
              </a:rPr>
              <a:t>: κρίσιμη λεπτομέρεια — οι δήμοι που διαθέτουν εγκεκριμένες τεχνικές μελέτες απορροφούν ταχύτερα κονδύλια κρίσης. Ο Βόλος έμαθε αυτό το μάθημα με τον πιο δύσκολο τρόπο.</a:t>
            </a:r>
          </a:p>
          <a:p>
            <a:pPr algn="l"/>
            <a:r>
              <a:rPr lang="el-GR" b="1" i="0" dirty="0">
                <a:solidFill>
                  <a:srgbClr val="27251E"/>
                </a:solidFill>
                <a:effectLst/>
                <a:latin typeface="pplxSans"/>
              </a:rPr>
              <a:t>Πυλώνας 4 — Κοινωνική Συνοχή</a:t>
            </a:r>
          </a:p>
          <a:p>
            <a:pPr algn="l"/>
            <a:r>
              <a:rPr lang="el-GR" b="0" i="0" dirty="0">
                <a:solidFill>
                  <a:srgbClr val="27251E"/>
                </a:solidFill>
                <a:effectLst/>
                <a:latin typeface="pplxSans"/>
              </a:rPr>
              <a:t>Η ανθεκτικότητα δεν είναι μόνο τεχνική — είναι και </a:t>
            </a:r>
            <a:r>
              <a:rPr lang="el-GR" b="1" i="0" dirty="0">
                <a:solidFill>
                  <a:srgbClr val="27251E"/>
                </a:solidFill>
                <a:effectLst/>
                <a:latin typeface="pplxSans"/>
              </a:rPr>
              <a:t>κοινωνική</a:t>
            </a:r>
            <a:r>
              <a:rPr lang="el-GR" b="0" i="0" dirty="0">
                <a:solidFill>
                  <a:srgbClr val="27251E"/>
                </a:solidFill>
                <a:effectLst/>
                <a:latin typeface="pplxSans"/>
              </a:rPr>
              <a:t>. Τα εθελοντικά δίκτυα (που αποδείχθηκαν καθοριστικά κατά τον </a:t>
            </a:r>
            <a:r>
              <a:rPr lang="el-GR" b="0" i="0" dirty="0" err="1">
                <a:solidFill>
                  <a:srgbClr val="27251E"/>
                </a:solidFill>
                <a:effectLst/>
                <a:latin typeface="pplxSans"/>
              </a:rPr>
              <a:t>Daniel</a:t>
            </a:r>
            <a:r>
              <a:rPr lang="el-GR" b="0" i="0" dirty="0">
                <a:solidFill>
                  <a:srgbClr val="27251E"/>
                </a:solidFill>
                <a:effectLst/>
                <a:latin typeface="pplxSans"/>
              </a:rPr>
              <a:t> όταν το κράτος υστερούσε) αποτελούν τυπικό παράδειγμα </a:t>
            </a:r>
            <a:r>
              <a:rPr lang="el-GR" b="1" i="0" dirty="0">
                <a:solidFill>
                  <a:srgbClr val="27251E"/>
                </a:solidFill>
                <a:effectLst/>
                <a:latin typeface="pplxSans"/>
              </a:rPr>
              <a:t>bonding </a:t>
            </a:r>
            <a:r>
              <a:rPr lang="el-GR" b="1" i="0" dirty="0" err="1">
                <a:solidFill>
                  <a:srgbClr val="27251E"/>
                </a:solidFill>
                <a:effectLst/>
                <a:latin typeface="pplxSans"/>
              </a:rPr>
              <a:t>social</a:t>
            </a:r>
            <a:r>
              <a:rPr lang="el-GR" b="1" i="0" dirty="0">
                <a:solidFill>
                  <a:srgbClr val="27251E"/>
                </a:solidFill>
                <a:effectLst/>
                <a:latin typeface="pplxSans"/>
              </a:rPr>
              <a:t> </a:t>
            </a:r>
            <a:r>
              <a:rPr lang="el-GR" b="1" i="0" dirty="0" err="1">
                <a:solidFill>
                  <a:srgbClr val="27251E"/>
                </a:solidFill>
                <a:effectLst/>
                <a:latin typeface="pplxSans"/>
              </a:rPr>
              <a:t>capital</a:t>
            </a:r>
            <a:r>
              <a:rPr lang="el-GR" b="0" i="0" dirty="0">
                <a:solidFill>
                  <a:srgbClr val="27251E"/>
                </a:solidFill>
                <a:effectLst/>
                <a:latin typeface="pplxSans"/>
              </a:rPr>
              <a:t> (</a:t>
            </a:r>
            <a:r>
              <a:rPr lang="el-GR" b="0" i="0" dirty="0" err="1">
                <a:solidFill>
                  <a:srgbClr val="27251E"/>
                </a:solidFill>
                <a:effectLst/>
                <a:latin typeface="pplxSans"/>
              </a:rPr>
              <a:t>Putnam</a:t>
            </a:r>
            <a:r>
              <a:rPr lang="el-GR" b="0" i="0" dirty="0">
                <a:solidFill>
                  <a:srgbClr val="27251E"/>
                </a:solidFill>
                <a:effectLst/>
                <a:latin typeface="pplxSans"/>
              </a:rPr>
              <a:t>, 2000). Η συμμετοχική διακυβέρνηση — ενσωμάτωση των κατοίκων στον σχεδιασμό — αυξάνει τόσο την αποδοχή των παρεμβάσεων όσο και την τοπική γνώση κινδύνου. Η </a:t>
            </a:r>
            <a:r>
              <a:rPr lang="el-GR" b="1" i="0" dirty="0">
                <a:solidFill>
                  <a:srgbClr val="27251E"/>
                </a:solidFill>
                <a:effectLst/>
                <a:latin typeface="pplxSans"/>
              </a:rPr>
              <a:t>ενσωμάτωση ευάλωτων ομάδων</a:t>
            </a:r>
            <a:r>
              <a:rPr lang="el-GR" b="0" i="0" dirty="0">
                <a:solidFill>
                  <a:srgbClr val="27251E"/>
                </a:solidFill>
                <a:effectLst/>
                <a:latin typeface="pplxSans"/>
              </a:rPr>
              <a:t> (ηλικιωμένοι, άτομα με αναπηρία, χαμηλά εισοδήματα) δεν είναι μόνο ζήτημα δικαιοσύνης — είναι λειτουργική ανάγκη, καθώς αυτές οι ομάδες υποφέρουν δυσανάλογα σε κάθε κρίση.</a:t>
            </a:r>
          </a:p>
          <a:p>
            <a:pPr algn="l"/>
            <a:r>
              <a:rPr lang="el-GR" b="1" i="0" dirty="0">
                <a:solidFill>
                  <a:srgbClr val="27251E"/>
                </a:solidFill>
                <a:effectLst/>
                <a:latin typeface="pplxSans"/>
              </a:rPr>
              <a:t>Πυλώνας 5 — Διακυβέρνηση Κρίσεων</a:t>
            </a:r>
          </a:p>
          <a:p>
            <a:pPr algn="l"/>
            <a:r>
              <a:rPr lang="el-GR" b="0" i="0" dirty="0">
                <a:solidFill>
                  <a:srgbClr val="27251E"/>
                </a:solidFill>
                <a:effectLst/>
                <a:latin typeface="pplxSans"/>
              </a:rPr>
              <a:t>Διαφέρει από τη «θεσμική ικανότητα» ως προς τη </a:t>
            </a:r>
            <a:r>
              <a:rPr lang="el-GR" b="1" i="0" dirty="0">
                <a:solidFill>
                  <a:srgbClr val="27251E"/>
                </a:solidFill>
                <a:effectLst/>
                <a:latin typeface="pplxSans"/>
              </a:rPr>
              <a:t>λειτουργικότητα υπό πίεση</a:t>
            </a:r>
            <a:r>
              <a:rPr lang="el-GR" b="0" i="0" dirty="0">
                <a:solidFill>
                  <a:srgbClr val="27251E"/>
                </a:solidFill>
                <a:effectLst/>
                <a:latin typeface="pplxSans"/>
              </a:rPr>
              <a:t>. Τα σαφή πρωτόκολλα (ποιος αποφασίζει τι, πότε, πώς) αποτρέπουν τον συντονιστικό χάος που παρατηρήθηκε στον </a:t>
            </a:r>
            <a:r>
              <a:rPr lang="el-GR" b="0" i="0" dirty="0" err="1">
                <a:solidFill>
                  <a:srgbClr val="27251E"/>
                </a:solidFill>
                <a:effectLst/>
                <a:latin typeface="pplxSans"/>
              </a:rPr>
              <a:t>Daniel</a:t>
            </a:r>
            <a:r>
              <a:rPr lang="el-GR" b="0" i="0" dirty="0">
                <a:solidFill>
                  <a:srgbClr val="27251E"/>
                </a:solidFill>
                <a:effectLst/>
                <a:latin typeface="pplxSans"/>
              </a:rPr>
              <a:t>. Ο </a:t>
            </a:r>
            <a:r>
              <a:rPr lang="el-GR" b="1" i="0" dirty="0">
                <a:solidFill>
                  <a:srgbClr val="27251E"/>
                </a:solidFill>
                <a:effectLst/>
                <a:latin typeface="pplxSans"/>
              </a:rPr>
              <a:t>συντονισμός ΟΤΑ-Περιφέρεια-κράτος</a:t>
            </a:r>
            <a:r>
              <a:rPr lang="el-GR" b="0" i="0" dirty="0">
                <a:solidFill>
                  <a:srgbClr val="27251E"/>
                </a:solidFill>
                <a:effectLst/>
                <a:latin typeface="pplxSans"/>
              </a:rPr>
              <a:t> είναι ιδιαίτερα κρίσιμος στην Ελλάδα, όπου η κατανομή αρμοδιοτήτων παραμένει ασαφής σε καταστάσεις έκτακτης ανάγκης. Οι </a:t>
            </a:r>
            <a:r>
              <a:rPr lang="el-GR" b="1" i="0" dirty="0">
                <a:solidFill>
                  <a:srgbClr val="27251E"/>
                </a:solidFill>
                <a:effectLst/>
                <a:latin typeface="pplxSans"/>
              </a:rPr>
              <a:t>ασκήσεις ετοιμότητας</a:t>
            </a:r>
            <a:r>
              <a:rPr lang="el-GR" b="0" i="0" dirty="0">
                <a:solidFill>
                  <a:srgbClr val="27251E"/>
                </a:solidFill>
                <a:effectLst/>
                <a:latin typeface="pplxSans"/>
              </a:rPr>
              <a:t> — </a:t>
            </a:r>
            <a:r>
              <a:rPr lang="el-GR" b="0" i="0" dirty="0" err="1">
                <a:solidFill>
                  <a:srgbClr val="27251E"/>
                </a:solidFill>
                <a:effectLst/>
                <a:latin typeface="pplxSans"/>
              </a:rPr>
              <a:t>tabletop</a:t>
            </a:r>
            <a:r>
              <a:rPr lang="el-GR" b="0" i="0" dirty="0">
                <a:solidFill>
                  <a:srgbClr val="27251E"/>
                </a:solidFill>
                <a:effectLst/>
                <a:latin typeface="pplxSans"/>
              </a:rPr>
              <a:t> </a:t>
            </a:r>
            <a:r>
              <a:rPr lang="el-GR" b="0" i="0" dirty="0" err="1">
                <a:solidFill>
                  <a:srgbClr val="27251E"/>
                </a:solidFill>
                <a:effectLst/>
                <a:latin typeface="pplxSans"/>
              </a:rPr>
              <a:t>exercises</a:t>
            </a:r>
            <a:r>
              <a:rPr lang="el-GR" b="0" i="0" dirty="0">
                <a:solidFill>
                  <a:srgbClr val="27251E"/>
                </a:solidFill>
                <a:effectLst/>
                <a:latin typeface="pplxSans"/>
              </a:rPr>
              <a:t> και πεδινές ασκήσεις — μετατρέπουν τα πρωτόκολλα από χαρτί σε «μυϊκή μνήμη» για τους εμπλεκόμενους φορείς.</a:t>
            </a:r>
          </a:p>
          <a:p>
            <a:pPr algn="l"/>
            <a:r>
              <a:rPr lang="el-GR" b="0" i="0" dirty="0">
                <a:solidFill>
                  <a:srgbClr val="27251E"/>
                </a:solidFill>
                <a:effectLst/>
                <a:latin typeface="pplxSans"/>
              </a:rPr>
              <a:t>Οι </a:t>
            </a:r>
            <a:r>
              <a:rPr lang="en-US" b="0" i="0" dirty="0">
                <a:solidFill>
                  <a:srgbClr val="27251E"/>
                </a:solidFill>
                <a:effectLst/>
                <a:latin typeface="pplxSans"/>
              </a:rPr>
              <a:t>tabletop exercises </a:t>
            </a:r>
            <a:r>
              <a:rPr lang="el-GR" b="0" i="0" dirty="0">
                <a:solidFill>
                  <a:srgbClr val="27251E"/>
                </a:solidFill>
                <a:effectLst/>
                <a:latin typeface="pplxSans"/>
              </a:rPr>
              <a:t>είναι </a:t>
            </a:r>
            <a:r>
              <a:rPr lang="el-GR" b="1" i="0" dirty="0">
                <a:solidFill>
                  <a:srgbClr val="27251E"/>
                </a:solidFill>
                <a:effectLst/>
                <a:latin typeface="pplxSans"/>
              </a:rPr>
              <a:t>ασκήσεις προσομοίωσης στο τραπέζι</a:t>
            </a:r>
            <a:r>
              <a:rPr lang="el-GR" b="0" i="0" dirty="0">
                <a:solidFill>
                  <a:srgbClr val="27251E"/>
                </a:solidFill>
                <a:effectLst/>
                <a:latin typeface="pplxSans"/>
              </a:rPr>
              <a:t> — κυριολεκτικά. Οι εμπλεκόμενοι φορείς (δήμος, πολιτική προστασία, νοσοκομείο, αστυνομία, ΔΕΥΑ κ.λπ.) κάθονται σε ένα δωμάτιο και ο συντονιστής παρουσιάζει ένα σενάριο κρίσης βήμα-βήμα: «Είναι 3 π.μ., έχει πέσει 80mm βροχής σε μια ώρα, το ρέμα </a:t>
            </a:r>
            <a:r>
              <a:rPr lang="el-GR" b="0" i="0" dirty="0" err="1">
                <a:solidFill>
                  <a:srgbClr val="27251E"/>
                </a:solidFill>
                <a:effectLst/>
                <a:latin typeface="pplxSans"/>
              </a:rPr>
              <a:t>Ξηριά</a:t>
            </a:r>
            <a:r>
              <a:rPr lang="el-GR" b="0" i="0" dirty="0">
                <a:solidFill>
                  <a:srgbClr val="27251E"/>
                </a:solidFill>
                <a:effectLst/>
                <a:latin typeface="pplxSans"/>
              </a:rPr>
              <a:t> έχει υπερχειλίσει — ποιος κάνει τι;»</a:t>
            </a:r>
          </a:p>
          <a:p>
            <a:pPr algn="l"/>
            <a:r>
              <a:rPr lang="el-GR" b="0" i="0" dirty="0">
                <a:solidFill>
                  <a:srgbClr val="27251E"/>
                </a:solidFill>
                <a:effectLst/>
                <a:latin typeface="pplxSans"/>
              </a:rPr>
              <a:t>Οι Πεδινές Ασκήσεις είναι η </a:t>
            </a:r>
            <a:r>
              <a:rPr lang="el-GR" b="1" i="0" dirty="0">
                <a:solidFill>
                  <a:srgbClr val="27251E"/>
                </a:solidFill>
                <a:effectLst/>
                <a:latin typeface="pplxSans"/>
              </a:rPr>
              <a:t>πραγματική εξάσκηση στο έδαφος</a:t>
            </a:r>
            <a:r>
              <a:rPr lang="el-GR" b="0" i="0" dirty="0">
                <a:solidFill>
                  <a:srgbClr val="27251E"/>
                </a:solidFill>
                <a:effectLst/>
                <a:latin typeface="pplxSans"/>
              </a:rPr>
              <a:t> — σαν γενική πρόβα. Ενεργοποιούνται πραγματικά οχήματα, πληρώματα, εξοπλισμός. Κλείνει ένας δρόμος, εκκενώνεται ένα κτίριο, ενεργοποιείται το κέντρο συντονισμού. </a:t>
            </a:r>
            <a:r>
              <a:rPr lang="el-GR" b="0" i="0" dirty="0" err="1">
                <a:solidFill>
                  <a:srgbClr val="27251E"/>
                </a:solidFill>
                <a:effectLst/>
                <a:latin typeface="pplxSans"/>
              </a:rPr>
              <a:t>Μετράται</a:t>
            </a:r>
            <a:r>
              <a:rPr lang="el-GR" b="0" i="0" dirty="0">
                <a:solidFill>
                  <a:srgbClr val="27251E"/>
                </a:solidFill>
                <a:effectLst/>
                <a:latin typeface="pplxSans"/>
              </a:rPr>
              <a:t> ο χρόνος απόκρισης, εντοπίζονται τα σημεία συμφόρησης, δοκιμάζεται η επικοινωνία μεταξύ φορέων.</a:t>
            </a:r>
          </a:p>
          <a:p>
            <a:pPr algn="l"/>
            <a:endParaRPr lang="el-GR" b="0" i="0" dirty="0">
              <a:solidFill>
                <a:srgbClr val="27251E"/>
              </a:solidFill>
              <a:effectLst/>
              <a:latin typeface="pplxSans"/>
            </a:endParaRPr>
          </a:p>
          <a:p>
            <a:pPr algn="l"/>
            <a:r>
              <a:rPr lang="el-GR" b="1" i="0" dirty="0">
                <a:solidFill>
                  <a:srgbClr val="27251E"/>
                </a:solidFill>
                <a:effectLst/>
                <a:latin typeface="pplxSans"/>
              </a:rPr>
              <a:t>Πυλώνας 6 — Μακροχρόνιος Σχεδιασμός</a:t>
            </a:r>
          </a:p>
          <a:p>
            <a:pPr algn="l"/>
            <a:r>
              <a:rPr lang="el-GR" b="0" i="0" dirty="0">
                <a:solidFill>
                  <a:srgbClr val="27251E"/>
                </a:solidFill>
                <a:effectLst/>
                <a:latin typeface="pplxSans"/>
              </a:rPr>
              <a:t>Ο πιο στρατηγικός πυλώνας. Το </a:t>
            </a:r>
            <a:r>
              <a:rPr lang="el-GR" b="1" i="0" dirty="0">
                <a:solidFill>
                  <a:srgbClr val="27251E"/>
                </a:solidFill>
                <a:effectLst/>
                <a:latin typeface="pplxSans"/>
              </a:rPr>
              <a:t>ΓΠΣ κλιματικής ανθεκτικότητας</a:t>
            </a:r>
            <a:r>
              <a:rPr lang="el-GR" b="0" i="0" dirty="0">
                <a:solidFill>
                  <a:srgbClr val="27251E"/>
                </a:solidFill>
                <a:effectLst/>
                <a:latin typeface="pplxSans"/>
              </a:rPr>
              <a:t> (Γενικό Πολεοδομικό Σχέδιο) σημαίνει ενσωμάτωση κλιματικών σεναρίων στον χωροταξικό σχεδιασμό — «</a:t>
            </a:r>
            <a:r>
              <a:rPr lang="el-GR" b="0" i="0" dirty="0" err="1">
                <a:solidFill>
                  <a:srgbClr val="27251E"/>
                </a:solidFill>
                <a:effectLst/>
                <a:latin typeface="pplxSans"/>
              </a:rPr>
              <a:t>climate-proofing</a:t>
            </a:r>
            <a:r>
              <a:rPr lang="el-GR" b="0" i="0" dirty="0">
                <a:solidFill>
                  <a:srgbClr val="27251E"/>
                </a:solidFill>
                <a:effectLst/>
                <a:latin typeface="pplxSans"/>
              </a:rPr>
              <a:t>» της πόλης. Τα </a:t>
            </a:r>
            <a:r>
              <a:rPr lang="el-GR" b="1" i="0" dirty="0">
                <a:solidFill>
                  <a:srgbClr val="27251E"/>
                </a:solidFill>
                <a:effectLst/>
                <a:latin typeface="pplxSans"/>
              </a:rPr>
              <a:t>5ετή αντιπλημμυρικά σχέδια</a:t>
            </a:r>
            <a:r>
              <a:rPr lang="el-GR" b="0" i="0" dirty="0">
                <a:solidFill>
                  <a:srgbClr val="27251E"/>
                </a:solidFill>
                <a:effectLst/>
                <a:latin typeface="pplxSans"/>
              </a:rPr>
              <a:t> παρέχουν κυλιόμενο ορίζοντα δράσης, αντί για αποσπασματικές παρεμβάσεις. Η </a:t>
            </a:r>
            <a:r>
              <a:rPr lang="el-GR" b="1" i="0" dirty="0">
                <a:solidFill>
                  <a:srgbClr val="27251E"/>
                </a:solidFill>
                <a:effectLst/>
                <a:latin typeface="pplxSans"/>
              </a:rPr>
              <a:t>παρακολούθηση</a:t>
            </a:r>
            <a:r>
              <a:rPr lang="el-GR" b="0" i="0" dirty="0">
                <a:solidFill>
                  <a:srgbClr val="27251E"/>
                </a:solidFill>
                <a:effectLst/>
                <a:latin typeface="pplxSans"/>
              </a:rPr>
              <a:t> (</a:t>
            </a:r>
            <a:r>
              <a:rPr lang="el-GR" b="0" i="0" dirty="0" err="1">
                <a:solidFill>
                  <a:srgbClr val="27251E"/>
                </a:solidFill>
                <a:effectLst/>
                <a:latin typeface="pplxSans"/>
              </a:rPr>
              <a:t>monitoring</a:t>
            </a:r>
            <a:r>
              <a:rPr lang="el-GR" b="0" i="0" dirty="0">
                <a:solidFill>
                  <a:srgbClr val="27251E"/>
                </a:solidFill>
                <a:effectLst/>
                <a:latin typeface="pplxSans"/>
              </a:rPr>
              <a:t>) κλείνει τον κύκλο: μετράμε αν οι παρεμβάσεις λειτουργούν, προσαρμόζουμε — αυτό είναι το </a:t>
            </a:r>
            <a:r>
              <a:rPr lang="el-GR" b="1" i="0" dirty="0" err="1">
                <a:solidFill>
                  <a:srgbClr val="27251E"/>
                </a:solidFill>
                <a:effectLst/>
                <a:latin typeface="pplxSans"/>
              </a:rPr>
              <a:t>adaptive</a:t>
            </a:r>
            <a:r>
              <a:rPr lang="el-GR" b="1" i="0" dirty="0">
                <a:solidFill>
                  <a:srgbClr val="27251E"/>
                </a:solidFill>
                <a:effectLst/>
                <a:latin typeface="pplxSans"/>
              </a:rPr>
              <a:t> </a:t>
            </a:r>
            <a:r>
              <a:rPr lang="el-GR" b="1" i="0" dirty="0" err="1">
                <a:solidFill>
                  <a:srgbClr val="27251E"/>
                </a:solidFill>
                <a:effectLst/>
                <a:latin typeface="pplxSans"/>
              </a:rPr>
              <a:t>management</a:t>
            </a:r>
            <a:r>
              <a:rPr lang="el-GR" b="0" i="0" dirty="0">
                <a:solidFill>
                  <a:srgbClr val="27251E"/>
                </a:solidFill>
                <a:effectLst/>
                <a:latin typeface="pplxSans"/>
              </a:rPr>
              <a:t> (</a:t>
            </a:r>
            <a:r>
              <a:rPr lang="el-GR" b="0" i="0" dirty="0" err="1">
                <a:solidFill>
                  <a:srgbClr val="27251E"/>
                </a:solidFill>
                <a:effectLst/>
                <a:latin typeface="pplxSans"/>
              </a:rPr>
              <a:t>Holling</a:t>
            </a:r>
            <a:r>
              <a:rPr lang="el-GR" b="0" i="0" dirty="0">
                <a:solidFill>
                  <a:srgbClr val="27251E"/>
                </a:solidFill>
                <a:effectLst/>
                <a:latin typeface="pplxSans"/>
              </a:rPr>
              <a:t>, 1978).</a:t>
            </a:r>
          </a:p>
          <a:p>
            <a:pPr algn="l"/>
            <a:r>
              <a:rPr lang="el-GR" b="0" i="0" dirty="0">
                <a:solidFill>
                  <a:srgbClr val="27251E"/>
                </a:solidFill>
                <a:effectLst/>
                <a:latin typeface="pplxSans"/>
              </a:rPr>
              <a:t>Το μοντέλο αυτό ευθυγραμμίζεται με το </a:t>
            </a:r>
            <a:r>
              <a:rPr lang="el-GR" b="1" i="0" dirty="0">
                <a:solidFill>
                  <a:srgbClr val="27251E"/>
                </a:solidFill>
                <a:effectLst/>
                <a:latin typeface="pplxSans"/>
              </a:rPr>
              <a:t>UNDRR</a:t>
            </a:r>
            <a:r>
              <a:rPr lang="en-US" b="1" i="0" dirty="0">
                <a:solidFill>
                  <a:srgbClr val="27251E"/>
                </a:solidFill>
                <a:effectLst/>
                <a:latin typeface="pplxSans"/>
              </a:rPr>
              <a:t> (UNITED NATIONS DISASTER RISK REDUCTION)</a:t>
            </a:r>
            <a:r>
              <a:rPr lang="el-GR" b="1" i="0" dirty="0">
                <a:solidFill>
                  <a:srgbClr val="27251E"/>
                </a:solidFill>
                <a:effectLst/>
                <a:latin typeface="pplxSans"/>
              </a:rPr>
              <a:t> </a:t>
            </a:r>
            <a:r>
              <a:rPr lang="el-GR" b="1" i="0" dirty="0" err="1">
                <a:solidFill>
                  <a:srgbClr val="27251E"/>
                </a:solidFill>
                <a:effectLst/>
                <a:latin typeface="pplxSans"/>
              </a:rPr>
              <a:t>Sendai</a:t>
            </a:r>
            <a:r>
              <a:rPr lang="el-GR" b="1" i="0" dirty="0">
                <a:solidFill>
                  <a:srgbClr val="27251E"/>
                </a:solidFill>
                <a:effectLst/>
                <a:latin typeface="pplxSans"/>
              </a:rPr>
              <a:t> </a:t>
            </a:r>
            <a:r>
              <a:rPr lang="el-GR" b="1" i="0" dirty="0" err="1">
                <a:solidFill>
                  <a:srgbClr val="27251E"/>
                </a:solidFill>
                <a:effectLst/>
                <a:latin typeface="pplxSans"/>
              </a:rPr>
              <a:t>Framework</a:t>
            </a:r>
            <a:r>
              <a:rPr lang="el-GR" b="1" i="0" dirty="0">
                <a:solidFill>
                  <a:srgbClr val="27251E"/>
                </a:solidFill>
                <a:effectLst/>
                <a:latin typeface="pplxSans"/>
              </a:rPr>
              <a:t> 2015–2030</a:t>
            </a:r>
            <a:r>
              <a:rPr lang="el-GR" b="0" i="0" dirty="0">
                <a:solidFill>
                  <a:srgbClr val="27251E"/>
                </a:solidFill>
                <a:effectLst/>
                <a:latin typeface="pplxSans"/>
              </a:rPr>
              <a:t> και τον </a:t>
            </a:r>
            <a:r>
              <a:rPr lang="el-GR" b="1" i="0" dirty="0">
                <a:solidFill>
                  <a:srgbClr val="27251E"/>
                </a:solidFill>
                <a:effectLst/>
                <a:latin typeface="pplxSans"/>
              </a:rPr>
              <a:t>ΟΗΕ SDG 11</a:t>
            </a:r>
            <a:r>
              <a:rPr lang="el-GR" b="0" i="0" dirty="0">
                <a:solidFill>
                  <a:srgbClr val="27251E"/>
                </a:solidFill>
                <a:effectLst/>
                <a:latin typeface="pplxSans"/>
              </a:rPr>
              <a:t> (βιώσιμες πόλεις), ενσωματώνοντας τους τέσσερις άξονες του </a:t>
            </a:r>
            <a:r>
              <a:rPr lang="el-GR" b="0" i="0" dirty="0" err="1">
                <a:solidFill>
                  <a:srgbClr val="27251E"/>
                </a:solidFill>
                <a:effectLst/>
                <a:latin typeface="pplxSans"/>
              </a:rPr>
              <a:t>Sendai</a:t>
            </a:r>
            <a:r>
              <a:rPr lang="el-GR" b="0" i="0" dirty="0">
                <a:solidFill>
                  <a:srgbClr val="27251E"/>
                </a:solidFill>
                <a:effectLst/>
                <a:latin typeface="pplxSans"/>
              </a:rPr>
              <a:t>: κατανόηση κινδύνου, ενίσχυση διακυβέρνησης, επένδυση στην ανθεκτικότητα και βελτίωση ετοιμότητας.</a:t>
            </a:r>
          </a:p>
          <a:p>
            <a:r>
              <a:rPr lang="el-GR" b="0" u="none" strike="noStrike" dirty="0">
                <a:effectLst/>
                <a:latin typeface="Google Sans"/>
              </a:rPr>
              <a:t>Το Πλαί</a:t>
            </a:r>
            <a:r>
              <a:rPr lang="el-GR" dirty="0"/>
              <a:t>σιο της </a:t>
            </a:r>
            <a:r>
              <a:rPr lang="el-GR" dirty="0" err="1"/>
              <a:t>Σεντάι</a:t>
            </a:r>
            <a:r>
              <a:rPr lang="el-GR" dirty="0"/>
              <a:t> για τη Μείωση του Κινδύνου Καταστροφών 2015-2030 (UNDRR </a:t>
            </a:r>
            <a:r>
              <a:rPr lang="el-GR" dirty="0" err="1"/>
              <a:t>Sendai</a:t>
            </a:r>
            <a:r>
              <a:rPr lang="el-GR" dirty="0"/>
              <a:t> </a:t>
            </a:r>
            <a:r>
              <a:rPr lang="el-GR" dirty="0" err="1"/>
              <a:t>Framework</a:t>
            </a:r>
            <a:r>
              <a:rPr lang="el-GR" dirty="0"/>
              <a:t>) είναι μια 15ετής, εθελοντική διεθνής συμφωνία-ορόσημο, που υιοθετήθηκε από τον ΟΗΕ το 2015. Στόχος του είναι η σημαντική μείωση του κινδύνου καταστροφών και των απωλειών σε ζωές, υγεία, οικονομία και περιβάλλον, εστιάζοντας στην πρόληψη νέων κινδύνων και τη διαχείριση των υφιστάμενων</a:t>
            </a:r>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dirty="0">
                <a:solidFill>
                  <a:srgbClr val="1A2B3C"/>
                </a:solidFill>
                <a:effectLst/>
                <a:latin typeface="Arial" panose="020B0604020202020204" pitchFamily="34" charset="0"/>
                <a:ea typeface="Arial" panose="020B0604020202020204" pitchFamily="34" charset="0"/>
              </a:rPr>
              <a:t>Ο ορισμός που δίνεται ("ικανότητα απορρόφησης, προσαρμογής και μετασχηματισμού") ο πιο διαδεδομένος στην ακαδημαϊκή βιβλιογραφία. Τα 4R (</a:t>
            </a:r>
            <a:r>
              <a:rPr lang="el-GR" sz="1800" dirty="0" err="1">
                <a:solidFill>
                  <a:srgbClr val="1A2B3C"/>
                </a:solidFill>
                <a:effectLst/>
                <a:latin typeface="Arial" panose="020B0604020202020204" pitchFamily="34" charset="0"/>
                <a:ea typeface="Arial" panose="020B0604020202020204" pitchFamily="34" charset="0"/>
              </a:rPr>
              <a:t>Ανακλαστικότητα</a:t>
            </a:r>
            <a:r>
              <a:rPr lang="el-GR" sz="1800" dirty="0">
                <a:solidFill>
                  <a:srgbClr val="1A2B3C"/>
                </a:solidFill>
                <a:effectLst/>
                <a:latin typeface="Arial" panose="020B0604020202020204" pitchFamily="34" charset="0"/>
                <a:ea typeface="Arial" panose="020B0604020202020204" pitchFamily="34" charset="0"/>
              </a:rPr>
              <a:t>/</a:t>
            </a:r>
            <a:r>
              <a:rPr lang="el-GR" sz="1800" dirty="0" err="1">
                <a:solidFill>
                  <a:srgbClr val="1A2B3C"/>
                </a:solidFill>
                <a:effectLst/>
                <a:latin typeface="Arial" panose="020B0604020202020204" pitchFamily="34" charset="0"/>
                <a:ea typeface="Arial" panose="020B0604020202020204" pitchFamily="34" charset="0"/>
              </a:rPr>
              <a:t>Robustness</a:t>
            </a:r>
            <a:r>
              <a:rPr lang="el-GR" sz="1800" dirty="0">
                <a:solidFill>
                  <a:srgbClr val="1A2B3C"/>
                </a:solidFill>
                <a:effectLst/>
                <a:latin typeface="Arial" panose="020B0604020202020204" pitchFamily="34" charset="0"/>
                <a:ea typeface="Arial" panose="020B0604020202020204" pitchFamily="34" charset="0"/>
              </a:rPr>
              <a:t>, Εφευρετικότητα/</a:t>
            </a:r>
            <a:r>
              <a:rPr lang="el-GR" sz="1800" dirty="0" err="1">
                <a:solidFill>
                  <a:srgbClr val="1A2B3C"/>
                </a:solidFill>
                <a:effectLst/>
                <a:latin typeface="Arial" panose="020B0604020202020204" pitchFamily="34" charset="0"/>
                <a:ea typeface="Arial" panose="020B0604020202020204" pitchFamily="34" charset="0"/>
              </a:rPr>
              <a:t>Resourcefulness</a:t>
            </a:r>
            <a:r>
              <a:rPr lang="el-GR" sz="1800" dirty="0">
                <a:solidFill>
                  <a:srgbClr val="1A2B3C"/>
                </a:solidFill>
                <a:effectLst/>
                <a:latin typeface="Arial" panose="020B0604020202020204" pitchFamily="34" charset="0"/>
                <a:ea typeface="Arial" panose="020B0604020202020204" pitchFamily="34" charset="0"/>
              </a:rPr>
              <a:t>, Ευρωστία/</a:t>
            </a:r>
            <a:r>
              <a:rPr lang="el-GR" sz="1800" dirty="0" err="1">
                <a:solidFill>
                  <a:srgbClr val="1A2B3C"/>
                </a:solidFill>
                <a:effectLst/>
                <a:latin typeface="Arial" panose="020B0604020202020204" pitchFamily="34" charset="0"/>
                <a:ea typeface="Arial" panose="020B0604020202020204" pitchFamily="34" charset="0"/>
              </a:rPr>
              <a:t>Redundancy</a:t>
            </a:r>
            <a:r>
              <a:rPr lang="el-GR" sz="1800" dirty="0">
                <a:solidFill>
                  <a:srgbClr val="1A2B3C"/>
                </a:solidFill>
                <a:effectLst/>
                <a:latin typeface="Arial" panose="020B0604020202020204" pitchFamily="34" charset="0"/>
                <a:ea typeface="Arial" panose="020B0604020202020204" pitchFamily="34" charset="0"/>
              </a:rPr>
              <a:t>, Ταχεία ανάκαμψη/</a:t>
            </a:r>
            <a:r>
              <a:rPr lang="el-GR" sz="1800" dirty="0" err="1">
                <a:solidFill>
                  <a:srgbClr val="1A2B3C"/>
                </a:solidFill>
                <a:effectLst/>
                <a:latin typeface="Arial" panose="020B0604020202020204" pitchFamily="34" charset="0"/>
                <a:ea typeface="Arial" panose="020B0604020202020204" pitchFamily="34" charset="0"/>
              </a:rPr>
              <a:t>Rapidity</a:t>
            </a:r>
            <a:r>
              <a:rPr lang="el-GR" sz="1800" dirty="0">
                <a:solidFill>
                  <a:srgbClr val="1A2B3C"/>
                </a:solidFill>
                <a:effectLst/>
                <a:latin typeface="Arial" panose="020B0604020202020204" pitchFamily="34" charset="0"/>
                <a:ea typeface="Arial" panose="020B0604020202020204" pitchFamily="34" charset="0"/>
              </a:rPr>
              <a:t>) αποτελούν το μοντέλο CARRI (Community &amp; </a:t>
            </a:r>
            <a:r>
              <a:rPr lang="el-GR" sz="1800" dirty="0" err="1">
                <a:solidFill>
                  <a:srgbClr val="1A2B3C"/>
                </a:solidFill>
                <a:effectLst/>
                <a:latin typeface="Arial" panose="020B0604020202020204" pitchFamily="34" charset="0"/>
                <a:ea typeface="Arial" panose="020B0604020202020204" pitchFamily="34" charset="0"/>
              </a:rPr>
              <a:t>Regional</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Resilience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Institute</a:t>
            </a:r>
            <a:r>
              <a:rPr lang="el-GR" sz="1800" dirty="0">
                <a:solidFill>
                  <a:srgbClr val="1A2B3C"/>
                </a:solidFill>
                <a:effectLst/>
                <a:latin typeface="Arial" panose="020B0604020202020204" pitchFamily="34" charset="0"/>
                <a:ea typeface="Arial" panose="020B0604020202020204" pitchFamily="34" charset="0"/>
              </a:rPr>
              <a:t>). Κρίσιμο σημείο: η ανθεκτικότητα δεν ταυτίζεται με αντοχή (</a:t>
            </a:r>
            <a:r>
              <a:rPr lang="el-GR" sz="1800" dirty="0" err="1">
                <a:solidFill>
                  <a:srgbClr val="1A2B3C"/>
                </a:solidFill>
                <a:effectLst/>
                <a:latin typeface="Arial" panose="020B0604020202020204" pitchFamily="34" charset="0"/>
                <a:ea typeface="Arial" panose="020B0604020202020204" pitchFamily="34" charset="0"/>
              </a:rPr>
              <a:t>resistance</a:t>
            </a:r>
            <a:r>
              <a:rPr lang="el-GR" sz="1800" dirty="0">
                <a:solidFill>
                  <a:srgbClr val="1A2B3C"/>
                </a:solidFill>
                <a:effectLst/>
                <a:latin typeface="Arial" panose="020B0604020202020204" pitchFamily="34" charset="0"/>
                <a:ea typeface="Arial" panose="020B0604020202020204" pitchFamily="34" charset="0"/>
              </a:rPr>
              <a:t>) — μια ανθεκτική πόλη επιτρέπει στον εαυτό της να "σπάσει" ελεγχόμενα για να ανακάμψει ισχυρότερη. Αυτό είναι η ουσία του </a:t>
            </a:r>
            <a:r>
              <a:rPr lang="el-GR" sz="1800" dirty="0" err="1">
                <a:solidFill>
                  <a:srgbClr val="1A2B3C"/>
                </a:solidFill>
                <a:effectLst/>
                <a:latin typeface="Arial" panose="020B0604020202020204" pitchFamily="34" charset="0"/>
                <a:ea typeface="Arial" panose="020B0604020202020204" pitchFamily="34" charset="0"/>
              </a:rPr>
              <a:t>adaptive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cycle</a:t>
            </a:r>
            <a:r>
              <a:rPr lang="el-GR" sz="1800" dirty="0">
                <a:solidFill>
                  <a:srgbClr val="1A2B3C"/>
                </a:solidFill>
                <a:effectLst/>
                <a:latin typeface="Arial" panose="020B0604020202020204" pitchFamily="34" charset="0"/>
                <a:ea typeface="Arial" panose="020B0604020202020204" pitchFamily="34" charset="0"/>
              </a:rPr>
              <a:t>. Η περιφερειακή διάσταση είναι κρίσιμη: ο Βόλος δεν είναι Αθήνα — έχει λιγότερους πόρους αλλά μεγαλύτερη κοινωνική συνοχή.</a:t>
            </a: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200" dirty="0">
              <a:solidFill>
                <a:srgbClr val="1A2B3C"/>
              </a:solidFill>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dirty="0">
                <a:solidFill>
                  <a:srgbClr val="1A2B3C"/>
                </a:solidFill>
                <a:effectLst/>
                <a:latin typeface="Arial" panose="020B0604020202020204" pitchFamily="34" charset="0"/>
                <a:ea typeface="Arial" panose="020B0604020202020204" pitchFamily="34" charset="0"/>
              </a:rPr>
              <a:t>(</a:t>
            </a:r>
            <a:r>
              <a:rPr lang="el-GR" sz="1200" dirty="0" err="1">
                <a:solidFill>
                  <a:srgbClr val="1A2B3C"/>
                </a:solidFill>
                <a:effectLst/>
                <a:latin typeface="Arial" panose="020B0604020202020204" pitchFamily="34" charset="0"/>
                <a:ea typeface="Arial" panose="020B0604020202020204" pitchFamily="34" charset="0"/>
              </a:rPr>
              <a:t>Folke</a:t>
            </a:r>
            <a:r>
              <a:rPr lang="el-GR" sz="1200" dirty="0">
                <a:solidFill>
                  <a:srgbClr val="1A2B3C"/>
                </a:solidFill>
                <a:effectLst/>
                <a:latin typeface="Arial" panose="020B0604020202020204" pitchFamily="34" charset="0"/>
                <a:ea typeface="Arial" panose="020B0604020202020204" pitchFamily="34" charset="0"/>
              </a:rPr>
              <a:t> </a:t>
            </a:r>
            <a:r>
              <a:rPr lang="el-GR" sz="1200" dirty="0" err="1">
                <a:solidFill>
                  <a:srgbClr val="1A2B3C"/>
                </a:solidFill>
                <a:effectLst/>
                <a:latin typeface="Arial" panose="020B0604020202020204" pitchFamily="34" charset="0"/>
                <a:ea typeface="Arial" panose="020B0604020202020204" pitchFamily="34" charset="0"/>
              </a:rPr>
              <a:t>et</a:t>
            </a:r>
            <a:r>
              <a:rPr lang="el-GR" sz="1200" dirty="0">
                <a:solidFill>
                  <a:srgbClr val="1A2B3C"/>
                </a:solidFill>
                <a:effectLst/>
                <a:latin typeface="Arial" panose="020B0604020202020204" pitchFamily="34" charset="0"/>
                <a:ea typeface="Arial" panose="020B0604020202020204" pitchFamily="34" charset="0"/>
              </a:rPr>
              <a:t> </a:t>
            </a:r>
            <a:r>
              <a:rPr lang="el-GR" sz="1200" dirty="0" err="1">
                <a:solidFill>
                  <a:srgbClr val="1A2B3C"/>
                </a:solidFill>
                <a:effectLst/>
                <a:latin typeface="Arial" panose="020B0604020202020204" pitchFamily="34" charset="0"/>
                <a:ea typeface="Arial" panose="020B0604020202020204" pitchFamily="34" charset="0"/>
              </a:rPr>
              <a:t>al</a:t>
            </a:r>
            <a:r>
              <a:rPr lang="el-GR" sz="1200" dirty="0">
                <a:solidFill>
                  <a:srgbClr val="1A2B3C"/>
                </a:solidFill>
                <a:effectLst/>
                <a:latin typeface="Arial" panose="020B0604020202020204" pitchFamily="34" charset="0"/>
                <a:ea typeface="Arial" panose="020B0604020202020204" pitchFamily="34" charset="0"/>
              </a:rPr>
              <a:t>. )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dirty="0">
                <a:solidFill>
                  <a:srgbClr val="1A2B3C"/>
                </a:solidFill>
                <a:effectLst/>
                <a:latin typeface="Arial" panose="020B0604020202020204" pitchFamily="34" charset="0"/>
                <a:ea typeface="Arial" panose="020B0604020202020204" pitchFamily="34" charset="0"/>
              </a:rPr>
              <a:t>Το </a:t>
            </a:r>
            <a:r>
              <a:rPr lang="el-GR" sz="1800" dirty="0" err="1">
                <a:solidFill>
                  <a:srgbClr val="1A2B3C"/>
                </a:solidFill>
                <a:effectLst/>
                <a:latin typeface="Arial" panose="020B0604020202020204" pitchFamily="34" charset="0"/>
                <a:ea typeface="Arial" panose="020B0604020202020204" pitchFamily="34" charset="0"/>
              </a:rPr>
              <a:t>Adaptive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Cycle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Model</a:t>
            </a:r>
            <a:r>
              <a:rPr lang="el-GR" sz="1800" dirty="0">
                <a:solidFill>
                  <a:srgbClr val="1A2B3C"/>
                </a:solidFill>
                <a:effectLst/>
                <a:latin typeface="Arial" panose="020B0604020202020204" pitchFamily="34" charset="0"/>
                <a:ea typeface="Arial" panose="020B0604020202020204" pitchFamily="34" charset="0"/>
              </a:rPr>
              <a:t> είναι από τα πιο σημαντικά θεωρητικά εργαλεία για την κατανόηση της ανθεκτικότητας. Τα 4 στάδια (r, K, Ω, α) αντιστοιχούν σε διαφορετικές φάσεις ενός </a:t>
            </a:r>
            <a:r>
              <a:rPr lang="el-GR" sz="1800" dirty="0" err="1">
                <a:solidFill>
                  <a:srgbClr val="1A2B3C"/>
                </a:solidFill>
                <a:effectLst/>
                <a:latin typeface="Arial" panose="020B0604020202020204" pitchFamily="34" charset="0"/>
                <a:ea typeface="Arial" panose="020B0604020202020204" pitchFamily="34" charset="0"/>
              </a:rPr>
              <a:t>κοινωνικοοικολογικού</a:t>
            </a:r>
            <a:r>
              <a:rPr lang="el-GR" sz="1800" dirty="0">
                <a:solidFill>
                  <a:srgbClr val="1A2B3C"/>
                </a:solidFill>
                <a:effectLst/>
                <a:latin typeface="Arial" panose="020B0604020202020204" pitchFamily="34" charset="0"/>
                <a:ea typeface="Arial" panose="020B0604020202020204" pitchFamily="34" charset="0"/>
              </a:rPr>
              <a:t> συστήματος. Ο Βόλος βρισκόταν στη φάση K (συντήρηση) — σταθερό αλλά ευάλωτο σύστημα με "κλειδωμένους" πόρους. Ο </a:t>
            </a:r>
            <a:r>
              <a:rPr lang="el-GR" sz="1800" dirty="0" err="1">
                <a:solidFill>
                  <a:srgbClr val="1A2B3C"/>
                </a:solidFill>
                <a:effectLst/>
                <a:latin typeface="Arial" panose="020B0604020202020204" pitchFamily="34" charset="0"/>
                <a:ea typeface="Arial" panose="020B0604020202020204" pitchFamily="34" charset="0"/>
              </a:rPr>
              <a:t>Daniel</a:t>
            </a:r>
            <a:r>
              <a:rPr lang="el-GR" sz="1800" dirty="0">
                <a:solidFill>
                  <a:srgbClr val="1A2B3C"/>
                </a:solidFill>
                <a:effectLst/>
                <a:latin typeface="Arial" panose="020B0604020202020204" pitchFamily="34" charset="0"/>
                <a:ea typeface="Arial" panose="020B0604020202020204" pitchFamily="34" charset="0"/>
              </a:rPr>
              <a:t> ήταν ο καταλύτης της φάσης Ω (κατάρρευση). Τώρα ο Βόλος βρίσκεται στη φάση α (αναδιοργάνωση) — πλέον το κρίσιμο ερώτημα είναι αν η φάση α θα οδηγήσει σε αποκατάσταση του προηγούμενου επιπέδου (</a:t>
            </a:r>
            <a:r>
              <a:rPr lang="el-GR" sz="1800" dirty="0" err="1">
                <a:solidFill>
                  <a:srgbClr val="1A2B3C"/>
                </a:solidFill>
                <a:effectLst/>
                <a:latin typeface="Arial" panose="020B0604020202020204" pitchFamily="34" charset="0"/>
                <a:ea typeface="Arial" panose="020B0604020202020204" pitchFamily="34" charset="0"/>
              </a:rPr>
              <a:t>resilience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as</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bounce-back</a:t>
            </a:r>
            <a:r>
              <a:rPr lang="el-GR" sz="1800" dirty="0">
                <a:solidFill>
                  <a:srgbClr val="1A2B3C"/>
                </a:solidFill>
                <a:effectLst/>
                <a:latin typeface="Arial" panose="020B0604020202020204" pitchFamily="34" charset="0"/>
                <a:ea typeface="Arial" panose="020B0604020202020204" pitchFamily="34" charset="0"/>
              </a:rPr>
              <a:t>) ή σε μετασχηματισμό σε νέο, πιο ανθεκτικό επίπεδο (</a:t>
            </a:r>
            <a:r>
              <a:rPr lang="el-GR" sz="1800" dirty="0" err="1">
                <a:solidFill>
                  <a:srgbClr val="1A2B3C"/>
                </a:solidFill>
                <a:effectLst/>
                <a:latin typeface="Arial" panose="020B0604020202020204" pitchFamily="34" charset="0"/>
                <a:ea typeface="Arial" panose="020B0604020202020204" pitchFamily="34" charset="0"/>
              </a:rPr>
              <a:t>resilience</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as</a:t>
            </a:r>
            <a:r>
              <a:rPr lang="el-GR" sz="1800" dirty="0">
                <a:solidFill>
                  <a:srgbClr val="1A2B3C"/>
                </a:solidFill>
                <a:effectLst/>
                <a:latin typeface="Arial" panose="020B0604020202020204" pitchFamily="34" charset="0"/>
                <a:ea typeface="Arial" panose="020B0604020202020204" pitchFamily="34" charset="0"/>
              </a:rPr>
              <a:t> </a:t>
            </a:r>
            <a:r>
              <a:rPr lang="el-GR" sz="1800" dirty="0" err="1">
                <a:solidFill>
                  <a:srgbClr val="1A2B3C"/>
                </a:solidFill>
                <a:effectLst/>
                <a:latin typeface="Arial" panose="020B0604020202020204" pitchFamily="34" charset="0"/>
                <a:ea typeface="Arial" panose="020B0604020202020204" pitchFamily="34" charset="0"/>
              </a:rPr>
              <a:t>bounce-forward</a:t>
            </a:r>
            <a:r>
              <a:rPr lang="el-GR" sz="1800" dirty="0">
                <a:solidFill>
                  <a:srgbClr val="1A2B3C"/>
                </a:solidFill>
                <a:effectLst/>
                <a:latin typeface="Arial" panose="020B0604020202020204" pitchFamily="34" charset="0"/>
                <a:ea typeface="Arial" panose="020B0604020202020204" pitchFamily="34" charset="0"/>
              </a:rPr>
              <a:t>). Η διαφορά μητρόπολης-περιφερειακής πόλης είναι κρίσιμη αλλά δυστυχώς σε πολλές έρευνες δεν δίνεται η ανάλογη σημασία. </a:t>
            </a:r>
            <a:endParaRPr lang="el-GR" sz="1800" dirty="0">
              <a:effectLst/>
              <a:latin typeface="Arial" panose="020B0604020202020204" pitchFamily="34" charset="0"/>
              <a:ea typeface="Arial" panose="020B0604020202020204" pitchFamily="34" charset="0"/>
            </a:endParaRPr>
          </a:p>
          <a:p>
            <a:pPr algn="l"/>
            <a:r>
              <a:rPr lang="el-GR" b="0" i="0" dirty="0">
                <a:solidFill>
                  <a:srgbClr val="27251E"/>
                </a:solidFill>
                <a:effectLst/>
                <a:latin typeface="pplxSans"/>
              </a:rPr>
              <a:t>Το μοντέλο αναπτύχθηκε αρχικά από τον οικολόγο C.S. </a:t>
            </a:r>
            <a:r>
              <a:rPr lang="el-GR" b="0" i="0" dirty="0" err="1">
                <a:solidFill>
                  <a:srgbClr val="27251E"/>
                </a:solidFill>
                <a:effectLst/>
                <a:latin typeface="pplxSans"/>
              </a:rPr>
              <a:t>Holling</a:t>
            </a:r>
            <a:r>
              <a:rPr lang="el-GR" b="0" i="0" dirty="0">
                <a:solidFill>
                  <a:srgbClr val="27251E"/>
                </a:solidFill>
                <a:effectLst/>
                <a:latin typeface="pplxSans"/>
              </a:rPr>
              <a:t> (1973) και επεκτάθηκε από τους </a:t>
            </a:r>
            <a:r>
              <a:rPr lang="el-GR" b="0" i="0" dirty="0" err="1">
                <a:solidFill>
                  <a:srgbClr val="27251E"/>
                </a:solidFill>
                <a:effectLst/>
                <a:latin typeface="pplxSans"/>
              </a:rPr>
              <a:t>Gunderson</a:t>
            </a:r>
            <a:r>
              <a:rPr lang="el-GR" b="0" i="0" dirty="0">
                <a:solidFill>
                  <a:srgbClr val="27251E"/>
                </a:solidFill>
                <a:effectLst/>
                <a:latin typeface="pplxSans"/>
              </a:rPr>
              <a:t> &amp; </a:t>
            </a:r>
            <a:r>
              <a:rPr lang="el-GR" b="0" i="0" dirty="0" err="1">
                <a:solidFill>
                  <a:srgbClr val="27251E"/>
                </a:solidFill>
                <a:effectLst/>
                <a:latin typeface="pplxSans"/>
              </a:rPr>
              <a:t>Holling</a:t>
            </a:r>
            <a:r>
              <a:rPr lang="el-GR" b="0" i="0" dirty="0">
                <a:solidFill>
                  <a:srgbClr val="27251E"/>
                </a:solidFill>
                <a:effectLst/>
                <a:latin typeface="pplxSans"/>
              </a:rPr>
              <a:t> (2002) στο πλαίσιο της θεωρίας </a:t>
            </a:r>
            <a:r>
              <a:rPr lang="el-GR" b="1" i="0" dirty="0" err="1">
                <a:solidFill>
                  <a:srgbClr val="27251E"/>
                </a:solidFill>
                <a:effectLst/>
                <a:latin typeface="pplxSans"/>
              </a:rPr>
              <a:t>Panarchy</a:t>
            </a:r>
            <a:r>
              <a:rPr lang="el-GR" b="0" i="0" dirty="0">
                <a:solidFill>
                  <a:srgbClr val="27251E"/>
                </a:solidFill>
                <a:effectLst/>
                <a:latin typeface="pplxSans"/>
              </a:rPr>
              <a:t>. Περιγράφει πώς κάθε σύστημα — οικολογικό, κοινωνικό ή αστικό — κινείται μέσα από 4 επαναλαμβανόμενες φάσεις:</a:t>
            </a:r>
          </a:p>
          <a:p>
            <a:pPr algn="l"/>
            <a:r>
              <a:rPr lang="el-GR" b="1" i="0" dirty="0">
                <a:solidFill>
                  <a:srgbClr val="27251E"/>
                </a:solidFill>
                <a:effectLst/>
                <a:latin typeface="pplxSans"/>
              </a:rPr>
              <a:t>r — Ανάπτυξη</a:t>
            </a:r>
            <a:r>
              <a:rPr lang="el-GR" b="0" i="0" dirty="0">
                <a:solidFill>
                  <a:srgbClr val="27251E"/>
                </a:solidFill>
                <a:effectLst/>
                <a:latin typeface="pplxSans"/>
              </a:rPr>
              <a:t>: Σύσταση πόρων, ευκαιρίες, χαμηλή συνδεσιμότητα. Για τον Βόλο αυτή ήταν η μεταπολεμική βιομηχανική ανάπτυξη και η αστικοποίηση της δεκαετίας 1950-1980 — γρήγορη ανάπτυξη, αλλά χωρίς ισχυρούς θεσμούς σχεδιασμού. Τα συστήματα σε φάση r είναι δυναμικά αλλά εύθραυστα.</a:t>
            </a:r>
          </a:p>
          <a:p>
            <a:pPr algn="l"/>
            <a:r>
              <a:rPr lang="el-GR" b="1" i="0" dirty="0">
                <a:solidFill>
                  <a:srgbClr val="27251E"/>
                </a:solidFill>
                <a:effectLst/>
                <a:latin typeface="pplxSans"/>
              </a:rPr>
              <a:t>K — Συντήρηση</a:t>
            </a:r>
            <a:r>
              <a:rPr lang="el-GR" b="0" i="0" dirty="0">
                <a:solidFill>
                  <a:srgbClr val="27251E"/>
                </a:solidFill>
                <a:effectLst/>
                <a:latin typeface="pplxSans"/>
              </a:rPr>
              <a:t>: Σταθερότητα, δεσμευμένοι πόροι, αυξημένη ευπάθεια — αυτό που η βιβλιογραφία ονομάζει </a:t>
            </a:r>
            <a:r>
              <a:rPr lang="el-GR" b="1" i="0" dirty="0">
                <a:solidFill>
                  <a:srgbClr val="27251E"/>
                </a:solidFill>
                <a:effectLst/>
                <a:latin typeface="pplxSans"/>
              </a:rPr>
              <a:t>"</a:t>
            </a:r>
            <a:r>
              <a:rPr lang="el-GR" b="1" i="0" dirty="0" err="1">
                <a:solidFill>
                  <a:srgbClr val="27251E"/>
                </a:solidFill>
                <a:effectLst/>
                <a:latin typeface="pplxSans"/>
              </a:rPr>
              <a:t>rigidity</a:t>
            </a:r>
            <a:r>
              <a:rPr lang="el-GR" b="1" i="0" dirty="0">
                <a:solidFill>
                  <a:srgbClr val="27251E"/>
                </a:solidFill>
                <a:effectLst/>
                <a:latin typeface="pplxSans"/>
              </a:rPr>
              <a:t> </a:t>
            </a:r>
            <a:r>
              <a:rPr lang="el-GR" b="1" i="0" dirty="0" err="1">
                <a:solidFill>
                  <a:srgbClr val="27251E"/>
                </a:solidFill>
                <a:effectLst/>
                <a:latin typeface="pplxSans"/>
              </a:rPr>
              <a:t>trap</a:t>
            </a:r>
            <a:r>
              <a:rPr lang="el-GR" b="1" i="0" dirty="0">
                <a:solidFill>
                  <a:srgbClr val="27251E"/>
                </a:solidFill>
                <a:effectLst/>
                <a:latin typeface="pplxSans"/>
              </a:rPr>
              <a:t>"</a:t>
            </a:r>
            <a:r>
              <a:rPr lang="el-GR" b="0" i="0" dirty="0">
                <a:solidFill>
                  <a:srgbClr val="27251E"/>
                </a:solidFill>
                <a:effectLst/>
                <a:latin typeface="pplxSans"/>
              </a:rPr>
              <a:t> (παγίδα ακαμψίας). Αυτή ήταν η κατάσταση του Βόλου πριν τον </a:t>
            </a:r>
            <a:r>
              <a:rPr lang="el-GR" b="0" i="0" dirty="0" err="1">
                <a:solidFill>
                  <a:srgbClr val="27251E"/>
                </a:solidFill>
                <a:effectLst/>
                <a:latin typeface="pplxSans"/>
              </a:rPr>
              <a:t>Daniel</a:t>
            </a:r>
            <a:r>
              <a:rPr lang="el-GR" b="0" i="0" dirty="0">
                <a:solidFill>
                  <a:srgbClr val="27251E"/>
                </a:solidFill>
                <a:effectLst/>
                <a:latin typeface="pplxSans"/>
              </a:rPr>
              <a:t>: φαινομενικά σταθερός, αλλά με πόρους "κλειδωμένους" σε παλαιές δομές (</a:t>
            </a:r>
            <a:r>
              <a:rPr lang="el-GR" b="0" i="0" dirty="0" err="1">
                <a:solidFill>
                  <a:srgbClr val="27251E"/>
                </a:solidFill>
                <a:effectLst/>
                <a:latin typeface="pplxSans"/>
              </a:rPr>
              <a:t>γηρασμένες</a:t>
            </a:r>
            <a:r>
              <a:rPr lang="el-GR" b="0" i="0" dirty="0">
                <a:solidFill>
                  <a:srgbClr val="27251E"/>
                </a:solidFill>
                <a:effectLst/>
                <a:latin typeface="pplxSans"/>
              </a:rPr>
              <a:t> υποδομές, ανεπαρκείς θεσμοί, δόμηση σε ρέματα). Η </a:t>
            </a:r>
            <a:r>
              <a:rPr lang="el-GR" b="0" i="0" dirty="0" err="1">
                <a:solidFill>
                  <a:srgbClr val="27251E"/>
                </a:solidFill>
                <a:effectLst/>
                <a:latin typeface="pplxSans"/>
              </a:rPr>
              <a:t>rigidity</a:t>
            </a:r>
            <a:r>
              <a:rPr lang="el-GR" b="0" i="0" dirty="0">
                <a:solidFill>
                  <a:srgbClr val="27251E"/>
                </a:solidFill>
                <a:effectLst/>
                <a:latin typeface="pplxSans"/>
              </a:rPr>
              <a:t> </a:t>
            </a:r>
            <a:r>
              <a:rPr lang="el-GR" b="0" i="0" dirty="0" err="1">
                <a:solidFill>
                  <a:srgbClr val="27251E"/>
                </a:solidFill>
                <a:effectLst/>
                <a:latin typeface="pplxSans"/>
              </a:rPr>
              <a:t>trap</a:t>
            </a:r>
            <a:r>
              <a:rPr lang="el-GR" b="0" i="0" dirty="0">
                <a:solidFill>
                  <a:srgbClr val="27251E"/>
                </a:solidFill>
                <a:effectLst/>
                <a:latin typeface="pplxSans"/>
              </a:rPr>
              <a:t> είναι επικίνδυνη γιατί δημιουργεί ψευδή αίσθηση ασφάλειας — το σύστημα φαίνεται σταθερό ενώ συσσωρεύει ευπάθεια.</a:t>
            </a:r>
          </a:p>
          <a:p>
            <a:pPr algn="l"/>
            <a:r>
              <a:rPr lang="el-GR" b="1" i="0" dirty="0">
                <a:solidFill>
                  <a:srgbClr val="27251E"/>
                </a:solidFill>
                <a:effectLst/>
                <a:latin typeface="pplxSans"/>
              </a:rPr>
              <a:t>Ω — Κατάρρευση</a:t>
            </a:r>
            <a:r>
              <a:rPr lang="el-GR" b="0" i="0" dirty="0">
                <a:solidFill>
                  <a:srgbClr val="27251E"/>
                </a:solidFill>
                <a:effectLst/>
                <a:latin typeface="pplxSans"/>
              </a:rPr>
              <a:t>: Κρίση, απελευθέρωση κλειδωμένων πόρων. Για τον Βόλο αυτό ήταν ακριβώς ο </a:t>
            </a:r>
            <a:r>
              <a:rPr lang="el-GR" b="0" i="0" dirty="0" err="1">
                <a:solidFill>
                  <a:srgbClr val="27251E"/>
                </a:solidFill>
                <a:effectLst/>
                <a:latin typeface="pplxSans"/>
              </a:rPr>
              <a:t>Daniel</a:t>
            </a:r>
            <a:r>
              <a:rPr lang="el-GR" b="0" i="0" dirty="0">
                <a:solidFill>
                  <a:srgbClr val="27251E"/>
                </a:solidFill>
                <a:effectLst/>
                <a:latin typeface="pplxSans"/>
              </a:rPr>
              <a:t> (Σεπτέμβριος 2023). Η κατάρρευση δεν είναι αποκλειστικά αρνητική στη θεωρία — "απελευθερώνει" πόρους και δομές που ήταν δεσμευμένοι, ανοίγοντας χώρο για αλλαγή. Το ερώτημα είναι τι θα γεμίσει το κενό.</a:t>
            </a:r>
          </a:p>
          <a:p>
            <a:pPr algn="l"/>
            <a:r>
              <a:rPr lang="el-GR" b="1" i="0" dirty="0">
                <a:solidFill>
                  <a:srgbClr val="27251E"/>
                </a:solidFill>
                <a:effectLst/>
                <a:latin typeface="pplxSans"/>
              </a:rPr>
              <a:t>α — Αναδιοργάνωση</a:t>
            </a:r>
            <a:r>
              <a:rPr lang="el-GR" b="0" i="0" dirty="0">
                <a:solidFill>
                  <a:srgbClr val="27251E"/>
                </a:solidFill>
                <a:effectLst/>
                <a:latin typeface="pplxSans"/>
              </a:rPr>
              <a:t>: "Παράθυρο ευκαιρίας" για μετασχηματισμό και νέα θεσμικά μοντέλα. Αυτή είναι η φάση στην οποία βρίσκεται σήμερα ο Βόλος. Είναι η πιο κρίσιμη φάση γιατί καθορίζει αν το σύστημα θα επιστρέψει στο προηγούμενο επίπεδο (</a:t>
            </a:r>
            <a:r>
              <a:rPr lang="el-GR" b="1" i="0" dirty="0" err="1">
                <a:solidFill>
                  <a:srgbClr val="27251E"/>
                </a:solidFill>
                <a:effectLst/>
                <a:latin typeface="pplxSans"/>
              </a:rPr>
              <a:t>bounce-back</a:t>
            </a:r>
            <a:r>
              <a:rPr lang="el-GR" b="1" i="0" dirty="0">
                <a:solidFill>
                  <a:srgbClr val="27251E"/>
                </a:solidFill>
                <a:effectLst/>
                <a:latin typeface="pplxSans"/>
              </a:rPr>
              <a:t> </a:t>
            </a:r>
            <a:r>
              <a:rPr lang="el-GR" b="1" i="0" dirty="0" err="1">
                <a:solidFill>
                  <a:srgbClr val="27251E"/>
                </a:solidFill>
                <a:effectLst/>
                <a:latin typeface="pplxSans"/>
              </a:rPr>
              <a:t>resilience</a:t>
            </a:r>
            <a:r>
              <a:rPr lang="el-GR" b="0" i="0" dirty="0">
                <a:solidFill>
                  <a:srgbClr val="27251E"/>
                </a:solidFill>
                <a:effectLst/>
                <a:latin typeface="pplxSans"/>
              </a:rPr>
              <a:t>) ή θα μετασχηματιστεί σε κάτι καλύτερο (</a:t>
            </a:r>
            <a:r>
              <a:rPr lang="el-GR" b="1" i="0" dirty="0" err="1">
                <a:solidFill>
                  <a:srgbClr val="27251E"/>
                </a:solidFill>
                <a:effectLst/>
                <a:latin typeface="pplxSans"/>
              </a:rPr>
              <a:t>bounce-forward</a:t>
            </a:r>
            <a:r>
              <a:rPr lang="el-GR" b="1" i="0" dirty="0">
                <a:solidFill>
                  <a:srgbClr val="27251E"/>
                </a:solidFill>
                <a:effectLst/>
                <a:latin typeface="pplxSans"/>
              </a:rPr>
              <a:t> </a:t>
            </a:r>
            <a:r>
              <a:rPr lang="el-GR" b="1" i="0" dirty="0" err="1">
                <a:solidFill>
                  <a:srgbClr val="27251E"/>
                </a:solidFill>
                <a:effectLst/>
                <a:latin typeface="pplxSans"/>
              </a:rPr>
              <a:t>resilience</a:t>
            </a:r>
            <a:r>
              <a:rPr lang="el-GR" b="0" i="0" dirty="0">
                <a:solidFill>
                  <a:srgbClr val="27251E"/>
                </a:solidFill>
                <a:effectLst/>
                <a:latin typeface="pplxSans"/>
              </a:rPr>
              <a:t>). Τα παράθυρα ευκαιρίας είναι χρονικά περιορισμένα — αν δεν αξιοποιηθούν, το σύστημα επιστρέφει στην παλαιά K φάση με τις ίδιες αδυναμίες.</a:t>
            </a:r>
          </a:p>
          <a:p>
            <a:pPr algn="l"/>
            <a:r>
              <a:rPr lang="el-GR" b="0" i="0" dirty="0">
                <a:solidFill>
                  <a:srgbClr val="27251E"/>
                </a:solidFill>
                <a:effectLst/>
                <a:latin typeface="pplxSans"/>
              </a:rPr>
              <a:t>Το βασικό μήνυμα: </a:t>
            </a:r>
            <a:r>
              <a:rPr lang="el-GR" b="1" i="0" dirty="0">
                <a:solidFill>
                  <a:srgbClr val="27251E"/>
                </a:solidFill>
                <a:effectLst/>
                <a:latin typeface="pplxSans"/>
              </a:rPr>
              <a:t>οι κρίσεις δεν είναι μόνο καταστροφές — είναι και καταλύτες αλλαγής</a:t>
            </a:r>
            <a:r>
              <a:rPr lang="el-GR" b="0" i="0" dirty="0">
                <a:solidFill>
                  <a:srgbClr val="27251E"/>
                </a:solidFill>
                <a:effectLst/>
                <a:latin typeface="pplxSans"/>
              </a:rPr>
              <a:t>, εφόσον υπάρχει η πολιτική βούληση και η θεσμική ικανότητα να αξιοποιηθεί η φάση α.</a:t>
            </a:r>
          </a:p>
          <a:p>
            <a:pPr algn="l"/>
            <a:r>
              <a:rPr lang="el-GR" b="0" i="0" dirty="0">
                <a:solidFill>
                  <a:srgbClr val="27251E"/>
                </a:solidFill>
                <a:effectLst/>
                <a:latin typeface="pplxSans"/>
              </a:rPr>
              <a:t>Περιφερειακή Πόλη </a:t>
            </a:r>
            <a:r>
              <a:rPr lang="el-GR" b="0" i="0" dirty="0" err="1">
                <a:solidFill>
                  <a:srgbClr val="27251E"/>
                </a:solidFill>
                <a:effectLst/>
                <a:latin typeface="pplxSans"/>
              </a:rPr>
              <a:t>vs</a:t>
            </a:r>
            <a:r>
              <a:rPr lang="el-GR" b="0" i="0" dirty="0">
                <a:solidFill>
                  <a:srgbClr val="27251E"/>
                </a:solidFill>
                <a:effectLst/>
                <a:latin typeface="pplxSans"/>
              </a:rPr>
              <a:t> Μητρόπολη</a:t>
            </a:r>
          </a:p>
          <a:p>
            <a:pPr algn="l"/>
            <a:r>
              <a:rPr lang="el-GR" b="0" i="0" dirty="0">
                <a:solidFill>
                  <a:srgbClr val="27251E"/>
                </a:solidFill>
                <a:effectLst/>
                <a:latin typeface="pplxSans"/>
              </a:rPr>
              <a:t>Η δεξιά στήλη μας δείχνει γιατί ο Βόλος δεν μπορεί να αντιγράψει απλώς τα μοντέλα μεγάλων πόλεων:</a:t>
            </a:r>
          </a:p>
          <a:p>
            <a:pPr algn="l"/>
            <a:r>
              <a:rPr lang="el-GR" b="1" i="0" dirty="0">
                <a:solidFill>
                  <a:srgbClr val="27251E"/>
                </a:solidFill>
                <a:effectLst/>
                <a:latin typeface="pplxSans"/>
              </a:rPr>
              <a:t>Μικρότερη θεσμική ικανότητα</a:t>
            </a:r>
            <a:r>
              <a:rPr lang="el-GR" b="0" i="0" dirty="0">
                <a:solidFill>
                  <a:srgbClr val="27251E"/>
                </a:solidFill>
                <a:effectLst/>
                <a:latin typeface="pplxSans"/>
              </a:rPr>
              <a:t>: Λιγότερο στελεχωμένες υπηρεσίες, μικρότερος δήμος, λιγότερη τεχνογνωσία. Αυτό σημαίνει ότι η απορρόφηση ευρωπαϊκών πόρων (ΕΣΠΑ, ΤΑΑ) είναι δυσκολότερη — απαιτεί έτοιμες μελέτες και στελεχιακή επάρκεια που συχνά απουσιάζουν σε μικρές πόλεις. Είναι ένας φαύλος κύκλος: λίγοι πόροι → λίγες ικανότητες → δυσκολία απορρόφησης πόρων → λίγοι πόροι.</a:t>
            </a:r>
          </a:p>
          <a:p>
            <a:pPr algn="l"/>
            <a:r>
              <a:rPr lang="el-GR" b="1" i="0" dirty="0">
                <a:solidFill>
                  <a:srgbClr val="27251E"/>
                </a:solidFill>
                <a:effectLst/>
                <a:latin typeface="pplxSans"/>
              </a:rPr>
              <a:t>Υψηλότερη κοινωνική συνοχή</a:t>
            </a:r>
            <a:r>
              <a:rPr lang="el-GR" b="0" i="0" dirty="0">
                <a:solidFill>
                  <a:srgbClr val="27251E"/>
                </a:solidFill>
                <a:effectLst/>
                <a:latin typeface="pplxSans"/>
              </a:rPr>
              <a:t>: Αυτό είναι το μεγάλο πλεονέκτημα της περιφερειακής πόλης. Τα ισχυρά κοινωνικά δίκτυα — οικογένεια, γειτονιά, τοπικοί σύλλογοι — αποδείχθηκαν κρίσιμα στη φάση άμεσης απόκρισης στον </a:t>
            </a:r>
            <a:r>
              <a:rPr lang="el-GR" b="0" i="0" dirty="0" err="1">
                <a:solidFill>
                  <a:srgbClr val="27251E"/>
                </a:solidFill>
                <a:effectLst/>
                <a:latin typeface="pplxSans"/>
              </a:rPr>
              <a:t>Daniel</a:t>
            </a:r>
            <a:r>
              <a:rPr lang="el-GR" b="0" i="0" dirty="0">
                <a:solidFill>
                  <a:srgbClr val="27251E"/>
                </a:solidFill>
                <a:effectLst/>
                <a:latin typeface="pplxSans"/>
              </a:rPr>
              <a:t>. Εθελοντές με βάρκες και τρακτέρ εμφανίστηκαν χωρίς κεντρικό συντονισμό. Αυτό ονομάζεται </a:t>
            </a:r>
            <a:r>
              <a:rPr lang="el-GR" b="1" i="0" dirty="0">
                <a:solidFill>
                  <a:srgbClr val="27251E"/>
                </a:solidFill>
                <a:effectLst/>
                <a:latin typeface="pplxSans"/>
              </a:rPr>
              <a:t>"</a:t>
            </a:r>
            <a:r>
              <a:rPr lang="el-GR" b="1" i="0" dirty="0" err="1">
                <a:solidFill>
                  <a:srgbClr val="27251E"/>
                </a:solidFill>
                <a:effectLst/>
                <a:latin typeface="pplxSans"/>
              </a:rPr>
              <a:t>informal</a:t>
            </a:r>
            <a:r>
              <a:rPr lang="el-GR" b="1" i="0" dirty="0">
                <a:solidFill>
                  <a:srgbClr val="27251E"/>
                </a:solidFill>
                <a:effectLst/>
                <a:latin typeface="pplxSans"/>
              </a:rPr>
              <a:t> </a:t>
            </a:r>
            <a:r>
              <a:rPr lang="el-GR" b="1" i="0" dirty="0" err="1">
                <a:solidFill>
                  <a:srgbClr val="27251E"/>
                </a:solidFill>
                <a:effectLst/>
                <a:latin typeface="pplxSans"/>
              </a:rPr>
              <a:t>resilience</a:t>
            </a:r>
            <a:r>
              <a:rPr lang="el-GR" b="1" i="0" dirty="0">
                <a:solidFill>
                  <a:srgbClr val="27251E"/>
                </a:solidFill>
                <a:effectLst/>
                <a:latin typeface="pplxSans"/>
              </a:rPr>
              <a:t>"</a:t>
            </a:r>
            <a:r>
              <a:rPr lang="el-GR" b="0" i="0" dirty="0">
                <a:solidFill>
                  <a:srgbClr val="27251E"/>
                </a:solidFill>
                <a:effectLst/>
                <a:latin typeface="pplxSans"/>
              </a:rPr>
              <a:t> και είναι χαρακτηριστικό μικρότερων κοινοτήτων — κάτι που οι μητροπόλεις με κοινωνική ανωνυμία δύσκολα αναπαράγουν.</a:t>
            </a:r>
          </a:p>
          <a:p>
            <a:pPr algn="l"/>
            <a:r>
              <a:rPr lang="el-GR" b="1" i="0" dirty="0">
                <a:solidFill>
                  <a:srgbClr val="27251E"/>
                </a:solidFill>
                <a:effectLst/>
                <a:latin typeface="pplxSans"/>
              </a:rPr>
              <a:t>Μεγαλύτερη εξάρτηση</a:t>
            </a:r>
            <a:r>
              <a:rPr lang="el-GR" b="0" i="0" dirty="0">
                <a:solidFill>
                  <a:srgbClr val="27251E"/>
                </a:solidFill>
                <a:effectLst/>
                <a:latin typeface="pplxSans"/>
              </a:rPr>
              <a:t>: Εξωτερική χρηματοδότηση (ΕΣΠΑ, ΤΑΑ) και αποφάσεις από κέντρο (Αθήνα, Βρυξέλλες). Ο Βόλος δεν μπορεί να </a:t>
            </a:r>
            <a:r>
              <a:rPr lang="el-GR" b="0" i="0" dirty="0" err="1">
                <a:solidFill>
                  <a:srgbClr val="27251E"/>
                </a:solidFill>
                <a:effectLst/>
                <a:latin typeface="pplxSans"/>
              </a:rPr>
              <a:t>αυτοχρηματοδοτήσει</a:t>
            </a:r>
            <a:r>
              <a:rPr lang="el-GR" b="0" i="0" dirty="0">
                <a:solidFill>
                  <a:srgbClr val="27251E"/>
                </a:solidFill>
                <a:effectLst/>
                <a:latin typeface="pplxSans"/>
              </a:rPr>
              <a:t> μεγάλα έργα ανθεκτικότητας — εξαρτάται από πολιτικές που αποφασίζονται αλλού. Αυτό δημιουργεί </a:t>
            </a:r>
            <a:r>
              <a:rPr lang="el-GR" b="1" i="0" dirty="0">
                <a:solidFill>
                  <a:srgbClr val="27251E"/>
                </a:solidFill>
                <a:effectLst/>
                <a:latin typeface="pplxSans"/>
              </a:rPr>
              <a:t>ευπάθεια εξάρτησης</a:t>
            </a:r>
            <a:r>
              <a:rPr lang="el-GR" b="0" i="0" dirty="0">
                <a:solidFill>
                  <a:srgbClr val="27251E"/>
                </a:solidFill>
                <a:effectLst/>
                <a:latin typeface="pplxSans"/>
              </a:rPr>
              <a:t>: διότι αυτό σημαίνει ότι αλλαγή κυβέρνησης ή ευρωπαϊκής προτεραιότητας μπορεί να κόψει τη χρηματοδότηση.</a:t>
            </a:r>
          </a:p>
          <a:p>
            <a:pPr algn="l"/>
            <a:r>
              <a:rPr lang="el-GR" b="1" i="0" dirty="0">
                <a:solidFill>
                  <a:srgbClr val="27251E"/>
                </a:solidFill>
                <a:effectLst/>
                <a:latin typeface="pplxSans"/>
              </a:rPr>
              <a:t>Πολλαπλοί κίνδυνοι ταυτόχρονα</a:t>
            </a:r>
            <a:r>
              <a:rPr lang="el-GR" b="0" i="0" dirty="0">
                <a:solidFill>
                  <a:srgbClr val="27251E"/>
                </a:solidFill>
                <a:effectLst/>
                <a:latin typeface="pplxSans"/>
              </a:rPr>
              <a:t>: Κλιματικοί (πλημμύρες, ξηρασία), οικονομικοί (αποβιομηχάνιση, ανεργία) και δημογραφικοί (αστυφιλία, γήρανση πληθυσμού) κίνδυνοι λειτουργούν </a:t>
            </a:r>
            <a:r>
              <a:rPr lang="el-GR" b="1" i="0" dirty="0">
                <a:solidFill>
                  <a:srgbClr val="27251E"/>
                </a:solidFill>
                <a:effectLst/>
                <a:latin typeface="pplxSans"/>
              </a:rPr>
              <a:t>ταυτόχρονα και </a:t>
            </a:r>
            <a:r>
              <a:rPr lang="el-GR" b="1" i="0" dirty="0" err="1">
                <a:solidFill>
                  <a:srgbClr val="27251E"/>
                </a:solidFill>
                <a:effectLst/>
                <a:latin typeface="pplxSans"/>
              </a:rPr>
              <a:t>αλληλοενισχυόμενα</a:t>
            </a:r>
            <a:r>
              <a:rPr lang="el-GR" b="0" i="0" dirty="0">
                <a:solidFill>
                  <a:srgbClr val="27251E"/>
                </a:solidFill>
                <a:effectLst/>
                <a:latin typeface="pplxSans"/>
              </a:rPr>
              <a:t>. Μια μητρόπολη μπορεί να διαχειριστεί έναν κίνδυνο τη φορά — η περιφερειακή πόλη δεν έχει αυτή την πολυτέλεια.</a:t>
            </a:r>
          </a:p>
          <a:p>
            <a:pPr algn="l"/>
            <a:r>
              <a:rPr lang="el-GR" b="0" i="0" dirty="0" err="1">
                <a:solidFill>
                  <a:srgbClr val="27251E"/>
                </a:solidFill>
                <a:effectLst/>
                <a:latin typeface="pplxSans"/>
              </a:rPr>
              <a:t>Έδώ</a:t>
            </a:r>
            <a:r>
              <a:rPr lang="el-GR" b="0" i="0" dirty="0">
                <a:solidFill>
                  <a:srgbClr val="27251E"/>
                </a:solidFill>
                <a:effectLst/>
                <a:latin typeface="pplxSans"/>
              </a:rPr>
              <a:t> λοιπόν παρατηρείται η σύνδεση μεταξύ του </a:t>
            </a:r>
            <a:r>
              <a:rPr lang="el-GR" b="1" i="0" dirty="0">
                <a:solidFill>
                  <a:srgbClr val="27251E"/>
                </a:solidFill>
                <a:effectLst/>
                <a:latin typeface="pplxSans"/>
              </a:rPr>
              <a:t>οικολογικού</a:t>
            </a:r>
            <a:r>
              <a:rPr lang="el-GR" b="0" i="0" dirty="0">
                <a:solidFill>
                  <a:srgbClr val="27251E"/>
                </a:solidFill>
                <a:effectLst/>
                <a:latin typeface="pplxSans"/>
              </a:rPr>
              <a:t> (</a:t>
            </a:r>
            <a:r>
              <a:rPr lang="el-GR" b="0" i="0" dirty="0" err="1">
                <a:solidFill>
                  <a:srgbClr val="27251E"/>
                </a:solidFill>
                <a:effectLst/>
                <a:latin typeface="pplxSans"/>
              </a:rPr>
              <a:t>adaptive</a:t>
            </a:r>
            <a:r>
              <a:rPr lang="el-GR" b="0" i="0" dirty="0">
                <a:solidFill>
                  <a:srgbClr val="27251E"/>
                </a:solidFill>
                <a:effectLst/>
                <a:latin typeface="pplxSans"/>
              </a:rPr>
              <a:t> </a:t>
            </a:r>
            <a:r>
              <a:rPr lang="el-GR" b="0" i="0" dirty="0" err="1">
                <a:solidFill>
                  <a:srgbClr val="27251E"/>
                </a:solidFill>
                <a:effectLst/>
                <a:latin typeface="pplxSans"/>
              </a:rPr>
              <a:t>cycle</a:t>
            </a:r>
            <a:r>
              <a:rPr lang="el-GR" b="0" i="0" dirty="0">
                <a:solidFill>
                  <a:srgbClr val="27251E"/>
                </a:solidFill>
                <a:effectLst/>
                <a:latin typeface="pplxSans"/>
              </a:rPr>
              <a:t>) με το </a:t>
            </a:r>
            <a:r>
              <a:rPr lang="el-GR" b="1" i="0" dirty="0">
                <a:solidFill>
                  <a:srgbClr val="27251E"/>
                </a:solidFill>
                <a:effectLst/>
                <a:latin typeface="pplxSans"/>
              </a:rPr>
              <a:t>κοινωνικοπολιτικό</a:t>
            </a:r>
            <a:r>
              <a:rPr lang="el-GR" b="0" i="0" dirty="0">
                <a:solidFill>
                  <a:srgbClr val="27251E"/>
                </a:solidFill>
                <a:effectLst/>
                <a:latin typeface="pplxSans"/>
              </a:rPr>
              <a:t> (περιφερειακή διακυβέρνηση). Αυτή η σύνθεση είναι η ουσία της σύγχρονης θεωρίας αστικής ανθεκτικότητας — δεν αρκεί να κατανοούμε τους φυσικούς κινδύνους, πρέπει να κατανοούμε και τις κοινωνικές δομές που καθορίζουν αν η πόλη θα ανακάμψει ή θα καταρρεύσει.</a:t>
            </a:r>
          </a:p>
          <a:p>
            <a:pPr algn="l"/>
            <a:r>
              <a:rPr lang="el-GR" b="0" i="0" dirty="0">
                <a:solidFill>
                  <a:srgbClr val="27251E"/>
                </a:solidFill>
                <a:effectLst/>
                <a:latin typeface="pplxSans"/>
              </a:rPr>
              <a:t>ένα Ερώτημα που θα ήθελα να </a:t>
            </a:r>
            <a:r>
              <a:rPr lang="el-GR" b="0" i="0" dirty="0" err="1">
                <a:solidFill>
                  <a:srgbClr val="27251E"/>
                </a:solidFill>
                <a:effectLst/>
                <a:latin typeface="pplxSans"/>
              </a:rPr>
              <a:t>θιέσω</a:t>
            </a:r>
            <a:r>
              <a:rPr lang="el-GR" b="0" i="0" dirty="0">
                <a:solidFill>
                  <a:srgbClr val="27251E"/>
                </a:solidFill>
                <a:effectLst/>
                <a:latin typeface="pplxSans"/>
              </a:rPr>
              <a:t> προς εσάς τους </a:t>
            </a:r>
            <a:r>
              <a:rPr lang="el-GR" b="0" i="0" dirty="0" err="1">
                <a:solidFill>
                  <a:srgbClr val="27251E"/>
                </a:solidFill>
                <a:effectLst/>
                <a:latin typeface="pplxSans"/>
              </a:rPr>
              <a:t>φοιητές</a:t>
            </a:r>
            <a:r>
              <a:rPr lang="el-GR" b="0" i="0" dirty="0">
                <a:solidFill>
                  <a:srgbClr val="27251E"/>
                </a:solidFill>
                <a:effectLst/>
                <a:latin typeface="pplxSans"/>
              </a:rPr>
              <a:t> είναι που τοποθετείτε </a:t>
            </a:r>
            <a:r>
              <a:rPr lang="el-GR" b="1" i="0" dirty="0">
                <a:solidFill>
                  <a:srgbClr val="27251E"/>
                </a:solidFill>
                <a:effectLst/>
                <a:latin typeface="pplxSans"/>
              </a:rPr>
              <a:t>άλλες ελληνικές πόλεις</a:t>
            </a:r>
            <a:r>
              <a:rPr lang="el-GR" b="0" i="0" dirty="0">
                <a:solidFill>
                  <a:srgbClr val="27251E"/>
                </a:solidFill>
                <a:effectLst/>
                <a:latin typeface="pplxSans"/>
              </a:rPr>
              <a:t> στις φάσεις του </a:t>
            </a:r>
            <a:r>
              <a:rPr lang="el-GR" b="0" i="0" dirty="0" err="1">
                <a:solidFill>
                  <a:srgbClr val="27251E"/>
                </a:solidFill>
                <a:effectLst/>
                <a:latin typeface="pplxSans"/>
              </a:rPr>
              <a:t>adaptive</a:t>
            </a:r>
            <a:r>
              <a:rPr lang="el-GR" b="0" i="0" dirty="0">
                <a:solidFill>
                  <a:srgbClr val="27251E"/>
                </a:solidFill>
                <a:effectLst/>
                <a:latin typeface="pplxSans"/>
              </a:rPr>
              <a:t> </a:t>
            </a:r>
            <a:r>
              <a:rPr lang="el-GR" b="0" i="0" dirty="0" err="1">
                <a:solidFill>
                  <a:srgbClr val="27251E"/>
                </a:solidFill>
                <a:effectLst/>
                <a:latin typeface="pplxSans"/>
              </a:rPr>
              <a:t>cycle</a:t>
            </a:r>
            <a:r>
              <a:rPr lang="el-GR" b="0" i="0" dirty="0">
                <a:solidFill>
                  <a:srgbClr val="27251E"/>
                </a:solidFill>
                <a:effectLst/>
                <a:latin typeface="pplxSans"/>
              </a:rPr>
              <a:t> —  π.χ. πού βρίσκεται σήμερα η Λάρισα, τα Ιωάννινα, η Καλαμάτα;.</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dirty="0">
                <a:solidFill>
                  <a:srgbClr val="1A2B3C"/>
                </a:solidFill>
                <a:effectLst/>
                <a:latin typeface="Arial" panose="020B0604020202020204" pitchFamily="34" charset="0"/>
                <a:ea typeface="Arial" panose="020B0604020202020204" pitchFamily="34" charset="0"/>
              </a:rPr>
              <a:t>Το γεωγραφικό προφίλ του Βόλου είναι το κλειδί για να κατανοήσουμε γιατί ήταν τόσο ευάλωτος. Βρίσκεται κυριολεκτικά στο "στόμα" της υδρολογικής λεκάνης του </a:t>
            </a:r>
            <a:r>
              <a:rPr lang="el-GR" sz="1800" dirty="0" err="1">
                <a:solidFill>
                  <a:srgbClr val="1A2B3C"/>
                </a:solidFill>
                <a:effectLst/>
                <a:latin typeface="Arial" panose="020B0604020202020204" pitchFamily="34" charset="0"/>
                <a:ea typeface="Arial" panose="020B0604020202020204" pitchFamily="34" charset="0"/>
              </a:rPr>
              <a:t>Πηλίου</a:t>
            </a:r>
            <a:r>
              <a:rPr lang="el-GR" sz="1800" dirty="0">
                <a:solidFill>
                  <a:srgbClr val="1A2B3C"/>
                </a:solidFill>
                <a:effectLst/>
                <a:latin typeface="Arial" panose="020B0604020202020204" pitchFamily="34" charset="0"/>
                <a:ea typeface="Arial" panose="020B0604020202020204" pitchFamily="34" charset="0"/>
              </a:rPr>
              <a:t> — τα ρέματα που κατεβαίνουν από το βουνό καταλήγουν κατευθείαν στην πόλη. Αυτό που έκανε τον Βόλο μεγάλη πόλη ιστορικά (η θέση του στον Παγασητικό) είναι επίσης αυτό που τον καθιστά ευάλωτο: βρίσκεται σε κοιλάδα. Οι 130.000 κάτοικοι και η εγγύτητα στην Αθήνα (330km) εξηγούν τη σχετικά ισχυρή οικονομική βάση, αλλά και την εξάρτηση από εθνικές πολιτικές. Το </a:t>
            </a:r>
            <a:r>
              <a:rPr lang="el-GR" sz="1800" dirty="0" err="1">
                <a:solidFill>
                  <a:srgbClr val="1A2B3C"/>
                </a:solidFill>
                <a:effectLst/>
                <a:latin typeface="Arial" panose="020B0604020202020204" pitchFamily="34" charset="0"/>
                <a:ea typeface="Arial" panose="020B0604020202020204" pitchFamily="34" charset="0"/>
              </a:rPr>
              <a:t>Πηλίο</a:t>
            </a:r>
            <a:r>
              <a:rPr lang="el-GR" sz="1800" dirty="0">
                <a:solidFill>
                  <a:srgbClr val="1A2B3C"/>
                </a:solidFill>
                <a:effectLst/>
                <a:latin typeface="Arial" panose="020B0604020202020204" pitchFamily="34" charset="0"/>
                <a:ea typeface="Arial" panose="020B0604020202020204" pitchFamily="34" charset="0"/>
              </a:rPr>
              <a:t> ως υδρολογική λεκάνη και ο Βόλος βρίσκεται στο τέλος αυτής της λεκάνης απορροής του </a:t>
            </a:r>
            <a:r>
              <a:rPr lang="el-GR" sz="1800" dirty="0" err="1">
                <a:solidFill>
                  <a:srgbClr val="1A2B3C"/>
                </a:solidFill>
                <a:effectLst/>
                <a:latin typeface="Arial" panose="020B0604020202020204" pitchFamily="34" charset="0"/>
                <a:ea typeface="Arial" panose="020B0604020202020204" pitchFamily="34" charset="0"/>
              </a:rPr>
              <a:t>Πηλίου</a:t>
            </a:r>
            <a:r>
              <a:rPr lang="el-GR" sz="1800" dirty="0">
                <a:solidFill>
                  <a:srgbClr val="1A2B3C"/>
                </a:solidFill>
                <a:effectLst/>
                <a:latin typeface="Arial" panose="020B0604020202020204" pitchFamily="34" charset="0"/>
                <a:ea typeface="Arial" panose="020B0604020202020204" pitchFamily="34" charset="0"/>
              </a:rPr>
              <a:t> από Πήλιο → ρέματα → πόλη.</a:t>
            </a:r>
            <a:endParaRPr lang="el-GR" sz="1800" dirty="0">
              <a:effectLst/>
              <a:latin typeface="Arial" panose="020B0604020202020204" pitchFamily="34" charset="0"/>
              <a:ea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sz="2800" b="0" i="0" dirty="0">
                <a:solidFill>
                  <a:srgbClr val="27251E"/>
                </a:solidFill>
                <a:effectLst/>
                <a:latin typeface="pplxSans"/>
              </a:rPr>
              <a:t>Ο Βόλος διαθέτει το </a:t>
            </a:r>
            <a:r>
              <a:rPr lang="el-GR" sz="2800" b="1" i="0" dirty="0">
                <a:solidFill>
                  <a:srgbClr val="27251E"/>
                </a:solidFill>
                <a:effectLst/>
                <a:latin typeface="pplxSans"/>
              </a:rPr>
              <a:t>τρίτο μεγαλύτερο λιμάνι της Ελλάδας</a:t>
            </a:r>
            <a:r>
              <a:rPr lang="el-GR" sz="2800" b="0" i="0" dirty="0">
                <a:solidFill>
                  <a:srgbClr val="27251E"/>
                </a:solidFill>
                <a:effectLst/>
                <a:latin typeface="pplxSans"/>
              </a:rPr>
              <a:t> (μετά Πειραιά και Θεσσαλονίκη), με λειτουργίες εμπορικής ναυτιλίας, </a:t>
            </a:r>
            <a:r>
              <a:rPr lang="el-GR" sz="2800" b="0" i="0" dirty="0" err="1">
                <a:solidFill>
                  <a:srgbClr val="27251E"/>
                </a:solidFill>
                <a:effectLst/>
                <a:latin typeface="pplxSans"/>
              </a:rPr>
              <a:t>RoRo</a:t>
            </a:r>
            <a:r>
              <a:rPr lang="el-GR" sz="2800" b="0" i="0" dirty="0">
                <a:solidFill>
                  <a:srgbClr val="27251E"/>
                </a:solidFill>
                <a:effectLst/>
                <a:latin typeface="pplxSans"/>
              </a:rPr>
              <a:t> (</a:t>
            </a:r>
            <a:r>
              <a:rPr lang="el-GR" sz="2800" b="0" i="0" dirty="0" err="1">
                <a:solidFill>
                  <a:srgbClr val="27251E"/>
                </a:solidFill>
                <a:effectLst/>
                <a:latin typeface="pplxSans"/>
              </a:rPr>
              <a:t>Roll</a:t>
            </a:r>
            <a:r>
              <a:rPr lang="el-GR" sz="2800" b="0" i="0" dirty="0">
                <a:solidFill>
                  <a:srgbClr val="27251E"/>
                </a:solidFill>
                <a:effectLst/>
                <a:latin typeface="pplxSans"/>
              </a:rPr>
              <a:t>-on/Roll-off (</a:t>
            </a:r>
            <a:r>
              <a:rPr lang="el-GR" sz="4000" b="0" u="none" strike="noStrike" dirty="0">
                <a:effectLst/>
                <a:latin typeface="Google Sans"/>
              </a:rPr>
              <a:t>Τα πλοία </a:t>
            </a:r>
            <a:r>
              <a:rPr lang="el-GR" sz="4000" b="0" u="none" strike="noStrike" dirty="0" err="1">
                <a:effectLst/>
                <a:latin typeface="Google Sans"/>
                <a:hlinkClick r:id="rId3"/>
              </a:rPr>
              <a:t>Roll</a:t>
            </a:r>
            <a:r>
              <a:rPr lang="el-GR" sz="4000" b="0" u="none" strike="noStrike" dirty="0">
                <a:effectLst/>
                <a:latin typeface="Google Sans"/>
                <a:hlinkClick r:id="rId3"/>
              </a:rPr>
              <a:t>-on/Roll-off (</a:t>
            </a:r>
            <a:r>
              <a:rPr lang="el-GR" sz="4000" b="0" u="none" strike="noStrike" dirty="0" err="1">
                <a:effectLst/>
                <a:latin typeface="Google Sans"/>
                <a:hlinkClick r:id="rId3"/>
              </a:rPr>
              <a:t>Ro-Ro</a:t>
            </a:r>
            <a:r>
              <a:rPr lang="el-GR" sz="4000" b="0" u="none" strike="noStrike" dirty="0">
                <a:effectLst/>
                <a:latin typeface="Google Sans"/>
                <a:hlinkClick r:id="rId3"/>
              </a:rPr>
              <a:t>)</a:t>
            </a:r>
            <a:r>
              <a:rPr lang="el-GR" sz="4000" dirty="0"/>
              <a:t> είναι εξειδικευμένα εμπορικά πλοία που μεταφέρουν τροχοφόρα φορτία (αυτοκίνητα, φορτηγά, νταλίκες, βαγόνια) τα οποία φορτώνονται και εκφορτώνονται «κυλώντας» (</a:t>
            </a:r>
            <a:r>
              <a:rPr lang="el-GR" sz="4000" dirty="0" err="1"/>
              <a:t>rolling</a:t>
            </a:r>
            <a:r>
              <a:rPr lang="el-GR" sz="4000" dirty="0"/>
              <a:t>) με δική τους ισχύ ή με ελκυστήρες, μέσω ειδικών καταπελτών (ράμπες).</a:t>
            </a:r>
            <a:r>
              <a:rPr lang="el-GR" sz="2800" b="0" i="0" dirty="0">
                <a:solidFill>
                  <a:srgbClr val="27251E"/>
                </a:solidFill>
                <a:effectLst/>
                <a:latin typeface="pplxSans"/>
              </a:rPr>
              <a:t>— οχηματαγωγά) και κρουαζιέρας. Είναι κρίσιμος κόμβος για τις εξαγωγές ολόκληρης της Θεσσαλίας — σιτηρά, βαμβάκι, ελαιόλαδο, γεωργικά προϊόντα.</a:t>
            </a:r>
          </a:p>
          <a:p>
            <a:pPr algn="l"/>
            <a:r>
              <a:rPr lang="el-GR" sz="2800" b="0" i="0" dirty="0">
                <a:solidFill>
                  <a:srgbClr val="27251E"/>
                </a:solidFill>
                <a:effectLst/>
                <a:latin typeface="pplxSans"/>
              </a:rPr>
              <a:t>Η σχέση με την ανθεκτικότητα είναι διπλή: το λιμάνι είναι </a:t>
            </a:r>
            <a:r>
              <a:rPr lang="el-GR" sz="2800" b="1" i="0" dirty="0">
                <a:solidFill>
                  <a:srgbClr val="27251E"/>
                </a:solidFill>
                <a:effectLst/>
                <a:latin typeface="pplxSans"/>
              </a:rPr>
              <a:t>ισχυρός παράγοντας</a:t>
            </a:r>
            <a:r>
              <a:rPr lang="el-GR" sz="2800" b="0" i="0" dirty="0">
                <a:solidFill>
                  <a:srgbClr val="27251E"/>
                </a:solidFill>
                <a:effectLst/>
                <a:latin typeface="pplxSans"/>
              </a:rPr>
              <a:t> γιατί δημιουργεί διαφοροποίηση εισοδήματος (ναύλοι, </a:t>
            </a:r>
            <a:r>
              <a:rPr lang="el-GR" sz="2800" b="0" i="0" dirty="0" err="1">
                <a:solidFill>
                  <a:srgbClr val="27251E"/>
                </a:solidFill>
                <a:effectLst/>
                <a:latin typeface="pplxSans"/>
              </a:rPr>
              <a:t>logistics</a:t>
            </a:r>
            <a:r>
              <a:rPr lang="el-GR" sz="2800" b="0" i="0" dirty="0">
                <a:solidFill>
                  <a:srgbClr val="27251E"/>
                </a:solidFill>
                <a:effectLst/>
                <a:latin typeface="pplxSans"/>
              </a:rPr>
              <a:t>, κρουαζιέρα). Αλλά είναι και </a:t>
            </a:r>
            <a:r>
              <a:rPr lang="el-GR" sz="2800" b="1" i="0" dirty="0">
                <a:solidFill>
                  <a:srgbClr val="27251E"/>
                </a:solidFill>
                <a:effectLst/>
                <a:latin typeface="pplxSans"/>
              </a:rPr>
              <a:t>σημείο ευπάθειας</a:t>
            </a:r>
            <a:r>
              <a:rPr lang="el-GR" sz="2800" b="0" i="0" dirty="0">
                <a:solidFill>
                  <a:srgbClr val="27251E"/>
                </a:solidFill>
                <a:effectLst/>
                <a:latin typeface="pplxSans"/>
              </a:rPr>
              <a:t>: κατά τον </a:t>
            </a:r>
            <a:r>
              <a:rPr lang="el-GR" sz="2800" b="0" i="0" dirty="0" err="1">
                <a:solidFill>
                  <a:srgbClr val="27251E"/>
                </a:solidFill>
                <a:effectLst/>
                <a:latin typeface="pplxSans"/>
              </a:rPr>
              <a:t>Daniel</a:t>
            </a:r>
            <a:r>
              <a:rPr lang="el-GR" sz="2800" b="0" i="0" dirty="0">
                <a:solidFill>
                  <a:srgbClr val="27251E"/>
                </a:solidFill>
                <a:effectLst/>
                <a:latin typeface="pplxSans"/>
              </a:rPr>
              <a:t>, η λιμενική υποδομή και οι συνδετήριοι οδικοί άξονες με την ενδοχώρα επλήγησαν, διακόπτοντας προσωρινά την εμπορική δραστηριότητα. Επίσης, η κρουαζιέρα εξαρτάται από τη φήμη της περιοχής — μια καταστροφή όπως ο </a:t>
            </a:r>
            <a:r>
              <a:rPr lang="el-GR" sz="2800" b="0" i="0" dirty="0" err="1">
                <a:solidFill>
                  <a:srgbClr val="27251E"/>
                </a:solidFill>
                <a:effectLst/>
                <a:latin typeface="pplxSans"/>
              </a:rPr>
              <a:t>Daniel</a:t>
            </a:r>
            <a:r>
              <a:rPr lang="el-GR" sz="2800" b="0" i="0" dirty="0">
                <a:solidFill>
                  <a:srgbClr val="27251E"/>
                </a:solidFill>
                <a:effectLst/>
                <a:latin typeface="pplxSans"/>
              </a:rPr>
              <a:t> μπορεί να αποτρέψει κρουαζιερόπλοια για ολόκληρες σεζόν.</a:t>
            </a:r>
          </a:p>
          <a:p>
            <a:pPr algn="l"/>
            <a:r>
              <a:rPr lang="el-GR" sz="2800" b="0" i="0" dirty="0">
                <a:solidFill>
                  <a:srgbClr val="27251E"/>
                </a:solidFill>
                <a:effectLst/>
                <a:latin typeface="pplxSans"/>
              </a:rPr>
              <a:t>Πανεπιστήμιο Θεσσαλίας</a:t>
            </a:r>
          </a:p>
          <a:p>
            <a:pPr algn="l"/>
            <a:r>
              <a:rPr lang="el-GR" sz="2800" b="0" i="0" dirty="0">
                <a:solidFill>
                  <a:srgbClr val="27251E"/>
                </a:solidFill>
                <a:effectLst/>
                <a:latin typeface="pplxSans"/>
              </a:rPr>
              <a:t>Με </a:t>
            </a:r>
            <a:r>
              <a:rPr lang="el-GR" sz="2800" b="1" i="0" dirty="0">
                <a:solidFill>
                  <a:srgbClr val="27251E"/>
                </a:solidFill>
                <a:effectLst/>
                <a:latin typeface="pplxSans"/>
              </a:rPr>
              <a:t>~25.000 φοιτητές</a:t>
            </a:r>
            <a:r>
              <a:rPr lang="el-GR" sz="2800" b="0" i="0" dirty="0">
                <a:solidFill>
                  <a:srgbClr val="27251E"/>
                </a:solidFill>
                <a:effectLst/>
                <a:latin typeface="pplxSans"/>
              </a:rPr>
              <a:t>, </a:t>
            </a:r>
            <a:r>
              <a:rPr lang="el-GR" sz="2800" b="1" i="0" dirty="0">
                <a:solidFill>
                  <a:srgbClr val="27251E"/>
                </a:solidFill>
                <a:effectLst/>
                <a:latin typeface="pplxSans"/>
              </a:rPr>
              <a:t>το Πανεπιστήμιο Θεσσαλίας </a:t>
            </a:r>
            <a:r>
              <a:rPr lang="el-GR" sz="2800" b="0" i="0" dirty="0">
                <a:solidFill>
                  <a:srgbClr val="27251E"/>
                </a:solidFill>
                <a:effectLst/>
                <a:latin typeface="pplxSans"/>
              </a:rPr>
              <a:t>αποτελεί τον </a:t>
            </a:r>
            <a:r>
              <a:rPr lang="el-GR" sz="2800" b="1" i="0" dirty="0">
                <a:solidFill>
                  <a:srgbClr val="27251E"/>
                </a:solidFill>
                <a:effectLst/>
                <a:latin typeface="pplxSans"/>
              </a:rPr>
              <a:t>μεγαλύτερο "εργοδότη"</a:t>
            </a:r>
            <a:r>
              <a:rPr lang="el-GR" sz="2800" b="0" i="0" dirty="0">
                <a:solidFill>
                  <a:srgbClr val="27251E"/>
                </a:solidFill>
                <a:effectLst/>
                <a:latin typeface="pplxSans"/>
              </a:rPr>
              <a:t> της ευρύτερης περιοχής — άμεσα (προσωπικό, διοίκηση) και έμμεσα (ενοίκια, εστίαση, λιανικό εμπόριο). Ο χαρακτηρισμός "σταθεροποιητικός παράγοντας σε κρίση" είναι θεωρητικά τεκμηριωμένος: τα πανεπιστήμια ανήκουν στους λεγόμενους </a:t>
            </a:r>
            <a:r>
              <a:rPr lang="el-GR" sz="2800" b="1" i="0" dirty="0">
                <a:solidFill>
                  <a:srgbClr val="27251E"/>
                </a:solidFill>
                <a:effectLst/>
                <a:latin typeface="pplxSans"/>
              </a:rPr>
              <a:t>"anchor </a:t>
            </a:r>
            <a:r>
              <a:rPr lang="el-GR" sz="2800" b="1" i="0" dirty="0" err="1">
                <a:solidFill>
                  <a:srgbClr val="27251E"/>
                </a:solidFill>
                <a:effectLst/>
                <a:latin typeface="pplxSans"/>
              </a:rPr>
              <a:t>institutions</a:t>
            </a:r>
            <a:r>
              <a:rPr lang="el-GR" sz="2800" b="1" i="0" dirty="0">
                <a:solidFill>
                  <a:srgbClr val="27251E"/>
                </a:solidFill>
                <a:effectLst/>
                <a:latin typeface="pplxSans"/>
              </a:rPr>
              <a:t>"</a:t>
            </a:r>
            <a:r>
              <a:rPr lang="el-GR" sz="2800" b="0" i="0" dirty="0">
                <a:solidFill>
                  <a:srgbClr val="27251E"/>
                </a:solidFill>
                <a:effectLst/>
                <a:latin typeface="pplxSans"/>
              </a:rPr>
              <a:t> — οργανισμούς που δεν μετακινούνται σε κρίση, δεν απολύουν μαζικά και διατηρούν σταθερή ζήτηση τοπικών υπηρεσιών.</a:t>
            </a:r>
          </a:p>
          <a:p>
            <a:pPr algn="l"/>
            <a:r>
              <a:rPr lang="el-GR" sz="2800" b="0" i="0" dirty="0">
                <a:solidFill>
                  <a:srgbClr val="27251E"/>
                </a:solidFill>
                <a:effectLst/>
                <a:latin typeface="pplxSans"/>
              </a:rPr>
              <a:t>Επιπλέον, το Πανεπιστήμιο έχει ρόλο </a:t>
            </a:r>
            <a:r>
              <a:rPr lang="el-GR" sz="2800" b="1" i="0" dirty="0">
                <a:solidFill>
                  <a:srgbClr val="27251E"/>
                </a:solidFill>
                <a:effectLst/>
                <a:latin typeface="pplxSans"/>
              </a:rPr>
              <a:t>γνωστικής ανθεκτικότητας</a:t>
            </a:r>
            <a:r>
              <a:rPr lang="el-GR" sz="2800" b="0" i="0" dirty="0">
                <a:solidFill>
                  <a:srgbClr val="27251E"/>
                </a:solidFill>
                <a:effectLst/>
                <a:latin typeface="pplxSans"/>
              </a:rPr>
              <a:t>: τμήματα Μηχανικών, Χωροταξίας, Περιβάλλοντος και Γεωπονίας μπορούν να συμβάλουν άμεσα στον σχεδιασμό αντιπλημμυρικών παρεμβάσεων και αστικής ανασυγκρότησης — αν υπάρξει συνεργασία με το δήμο, κάτι που δεν είναι αυτονόητο στην ελληνική πραγματικότητα.</a:t>
            </a:r>
          </a:p>
          <a:p>
            <a:pPr algn="l"/>
            <a:r>
              <a:rPr lang="el-GR" sz="2800" b="0" i="0" dirty="0">
                <a:solidFill>
                  <a:srgbClr val="27251E"/>
                </a:solidFill>
                <a:effectLst/>
                <a:latin typeface="pplxSans"/>
              </a:rPr>
              <a:t>Τουρισμός </a:t>
            </a:r>
            <a:r>
              <a:rPr lang="el-GR" sz="2800" b="0" i="0" dirty="0" err="1">
                <a:solidFill>
                  <a:srgbClr val="27251E"/>
                </a:solidFill>
                <a:effectLst/>
                <a:latin typeface="pplxSans"/>
              </a:rPr>
              <a:t>Πηλίου</a:t>
            </a:r>
            <a:endParaRPr lang="el-GR" sz="2800" b="0" i="0" dirty="0">
              <a:solidFill>
                <a:srgbClr val="27251E"/>
              </a:solidFill>
              <a:effectLst/>
              <a:latin typeface="pplxSans"/>
            </a:endParaRPr>
          </a:p>
          <a:p>
            <a:pPr algn="l"/>
            <a:r>
              <a:rPr lang="el-GR" sz="2800" b="1" i="0" dirty="0">
                <a:solidFill>
                  <a:srgbClr val="27251E"/>
                </a:solidFill>
                <a:effectLst/>
                <a:latin typeface="pplxSans"/>
              </a:rPr>
              <a:t>Το Πήλιο </a:t>
            </a:r>
            <a:r>
              <a:rPr lang="el-GR" sz="2800" b="0" i="0" dirty="0">
                <a:solidFill>
                  <a:srgbClr val="27251E"/>
                </a:solidFill>
                <a:effectLst/>
                <a:latin typeface="pplxSans"/>
              </a:rPr>
              <a:t>αποτελεί εναλλακτικό τουριστικό προορισμό υψηλής αξίας — </a:t>
            </a:r>
            <a:r>
              <a:rPr lang="el-GR" sz="2800" b="1" i="0" dirty="0">
                <a:solidFill>
                  <a:srgbClr val="27251E"/>
                </a:solidFill>
                <a:effectLst/>
                <a:latin typeface="pplxSans"/>
              </a:rPr>
              <a:t>βουνό και θάλασσα</a:t>
            </a:r>
            <a:r>
              <a:rPr lang="el-GR" sz="2800" b="0" i="0" dirty="0">
                <a:solidFill>
                  <a:srgbClr val="27251E"/>
                </a:solidFill>
                <a:effectLst/>
                <a:latin typeface="pplxSans"/>
              </a:rPr>
              <a:t>, πολιτιστική κληρονομιά (πέτρινα χωριά, αρχοντικά), γαστρονομία, περιπατητικός τουρισμός. Αυτός ο τύπος τουρισμού έχει αφ' εαυτού κάποια ανθεκτικότητα: απευθύνεται σε κοινό που αναζητά αυθεντικότητα και δεν εξαρτάται αποκλειστικά από τις παραλίες, άρα παρατείνει την τουριστική σεζόν.</a:t>
            </a:r>
          </a:p>
          <a:p>
            <a:pPr algn="l"/>
            <a:r>
              <a:rPr lang="el-GR" sz="2800" b="0" i="0" dirty="0">
                <a:solidFill>
                  <a:srgbClr val="27251E"/>
                </a:solidFill>
                <a:effectLst/>
                <a:latin typeface="pplxSans"/>
              </a:rPr>
              <a:t>Όμως η </a:t>
            </a:r>
            <a:r>
              <a:rPr lang="el-GR" sz="2800" b="1" i="0" dirty="0">
                <a:solidFill>
                  <a:srgbClr val="27251E"/>
                </a:solidFill>
                <a:effectLst/>
                <a:latin typeface="pplxSans"/>
              </a:rPr>
              <a:t>ευπάθεια σε ακραία καιρικά φαινόμενα</a:t>
            </a:r>
            <a:r>
              <a:rPr lang="el-GR" sz="2800" b="0" i="0" dirty="0">
                <a:solidFill>
                  <a:srgbClr val="27251E"/>
                </a:solidFill>
                <a:effectLst/>
                <a:latin typeface="pplxSans"/>
              </a:rPr>
              <a:t> είναι ριζική: ο τουρισμός </a:t>
            </a:r>
            <a:r>
              <a:rPr lang="el-GR" sz="2800" b="0" i="0" dirty="0" err="1">
                <a:solidFill>
                  <a:srgbClr val="27251E"/>
                </a:solidFill>
                <a:effectLst/>
                <a:latin typeface="pplxSans"/>
              </a:rPr>
              <a:t>Πηλίου</a:t>
            </a:r>
            <a:r>
              <a:rPr lang="el-GR" sz="2800" b="0" i="0" dirty="0">
                <a:solidFill>
                  <a:srgbClr val="27251E"/>
                </a:solidFill>
                <a:effectLst/>
                <a:latin typeface="pplxSans"/>
              </a:rPr>
              <a:t> εξαρτάται από το φυσικό τοπίο, το οδικό δίκτυο (συχνά ορεινό και δυσπρόσιτο) και τη φήμη ασφάλειας. Ο </a:t>
            </a:r>
            <a:r>
              <a:rPr lang="el-GR" sz="2800" b="0" i="0" dirty="0" err="1">
                <a:solidFill>
                  <a:srgbClr val="27251E"/>
                </a:solidFill>
                <a:effectLst/>
                <a:latin typeface="pplxSans"/>
              </a:rPr>
              <a:t>Daniel</a:t>
            </a:r>
            <a:r>
              <a:rPr lang="el-GR" sz="2800" b="0" i="0" dirty="0">
                <a:solidFill>
                  <a:srgbClr val="27251E"/>
                </a:solidFill>
                <a:effectLst/>
                <a:latin typeface="pplxSans"/>
              </a:rPr>
              <a:t> κατέστρεψε και τα τρία ταυτόχρονα — δρόμοι κόπηκαν, χωριά απομονώθηκαν, εικόνες καταστροφής μεταδόθηκαν παγκοσμίως. Η τουριστική σεζόν 2024 επλήγη σοβαρά, και η αποκατάσταση της φήμης απαιτεί χρόνια. Αυτό είναι ένα εξαιρετικό παράδειγμα </a:t>
            </a:r>
            <a:r>
              <a:rPr lang="el-GR" sz="2800" b="1" i="0" dirty="0" err="1">
                <a:solidFill>
                  <a:srgbClr val="27251E"/>
                </a:solidFill>
                <a:effectLst/>
                <a:latin typeface="pplxSans"/>
              </a:rPr>
              <a:t>destination</a:t>
            </a:r>
            <a:r>
              <a:rPr lang="el-GR" sz="2800" b="1" i="0" dirty="0">
                <a:solidFill>
                  <a:srgbClr val="27251E"/>
                </a:solidFill>
                <a:effectLst/>
                <a:latin typeface="pplxSans"/>
              </a:rPr>
              <a:t> </a:t>
            </a:r>
            <a:r>
              <a:rPr lang="el-GR" sz="2800" b="1" i="0" dirty="0" err="1">
                <a:solidFill>
                  <a:srgbClr val="27251E"/>
                </a:solidFill>
                <a:effectLst/>
                <a:latin typeface="pplxSans"/>
              </a:rPr>
              <a:t>resilience</a:t>
            </a:r>
            <a:r>
              <a:rPr lang="el-GR" sz="2800" b="0" i="0" dirty="0">
                <a:solidFill>
                  <a:srgbClr val="27251E"/>
                </a:solidFill>
                <a:effectLst/>
                <a:latin typeface="pplxSans"/>
              </a:rPr>
              <a:t> — πώς ένας τουριστικός προορισμός διαχειρίζεται κρίση φήμης μετά από φυσική καταστροφή.</a:t>
            </a:r>
          </a:p>
          <a:p>
            <a:pPr algn="l"/>
            <a:r>
              <a:rPr lang="el-GR" sz="2800" b="1" i="0" dirty="0">
                <a:solidFill>
                  <a:srgbClr val="27251E"/>
                </a:solidFill>
                <a:effectLst/>
                <a:latin typeface="pplxSans"/>
              </a:rPr>
              <a:t>Αγροτική Παραγωγή</a:t>
            </a:r>
          </a:p>
          <a:p>
            <a:pPr algn="l"/>
            <a:r>
              <a:rPr lang="el-GR" sz="2800" b="0" i="0" dirty="0">
                <a:solidFill>
                  <a:srgbClr val="27251E"/>
                </a:solidFill>
                <a:effectLst/>
                <a:latin typeface="pplxSans"/>
              </a:rPr>
              <a:t>Θεσσαλία είναι ο "σιτοβολώνας" της Ελλάδας — βαμβάκι, ελαιόλαδο, μήλα </a:t>
            </a:r>
            <a:r>
              <a:rPr lang="el-GR" sz="2800" b="0" i="0" dirty="0" err="1">
                <a:solidFill>
                  <a:srgbClr val="27251E"/>
                </a:solidFill>
                <a:effectLst/>
                <a:latin typeface="pplxSans"/>
              </a:rPr>
              <a:t>Πηλίου</a:t>
            </a:r>
            <a:r>
              <a:rPr lang="el-GR" sz="2800" b="0" i="0" dirty="0">
                <a:solidFill>
                  <a:srgbClr val="27251E"/>
                </a:solidFill>
                <a:effectLst/>
                <a:latin typeface="pplxSans"/>
              </a:rPr>
              <a:t>, δημητριακά. Αυτός ο τομέας είναι </a:t>
            </a:r>
            <a:r>
              <a:rPr lang="el-GR" sz="2800" b="1" i="0" dirty="0">
                <a:solidFill>
                  <a:srgbClr val="27251E"/>
                </a:solidFill>
                <a:effectLst/>
                <a:latin typeface="pplxSans"/>
              </a:rPr>
              <a:t>κρίσιμος για το ΑΕΠ Θεσσαλίας</a:t>
            </a:r>
            <a:r>
              <a:rPr lang="el-GR" sz="2800" b="0" i="0" dirty="0">
                <a:solidFill>
                  <a:srgbClr val="27251E"/>
                </a:solidFill>
                <a:effectLst/>
                <a:latin typeface="pplxSans"/>
              </a:rPr>
              <a:t> και αποτελεί βασική πηγή εισοδήματος για χιλιάδες οικογένειες στην ευρύτερη περιοχή του Βόλου.</a:t>
            </a:r>
          </a:p>
          <a:p>
            <a:pPr algn="l"/>
            <a:r>
              <a:rPr lang="el-GR" sz="2800" b="0" i="0" dirty="0">
                <a:solidFill>
                  <a:srgbClr val="27251E"/>
                </a:solidFill>
                <a:effectLst/>
                <a:latin typeface="pplxSans"/>
              </a:rPr>
              <a:t>Ο </a:t>
            </a:r>
            <a:r>
              <a:rPr lang="el-GR" sz="2800" b="0" i="0" dirty="0" err="1">
                <a:solidFill>
                  <a:srgbClr val="27251E"/>
                </a:solidFill>
                <a:effectLst/>
                <a:latin typeface="pplxSans"/>
              </a:rPr>
              <a:t>Daniel</a:t>
            </a:r>
            <a:r>
              <a:rPr lang="el-GR" sz="2800" b="0" i="0" dirty="0">
                <a:solidFill>
                  <a:srgbClr val="27251E"/>
                </a:solidFill>
                <a:effectLst/>
                <a:latin typeface="pplxSans"/>
              </a:rPr>
              <a:t> επέφερε </a:t>
            </a:r>
            <a:r>
              <a:rPr lang="el-GR" sz="2800" b="1" i="0" dirty="0">
                <a:solidFill>
                  <a:srgbClr val="27251E"/>
                </a:solidFill>
                <a:effectLst/>
                <a:latin typeface="pplxSans"/>
              </a:rPr>
              <a:t>καταστροφικές επιπτώσεις</a:t>
            </a:r>
            <a:r>
              <a:rPr lang="el-GR" sz="2800" b="0" i="0" dirty="0">
                <a:solidFill>
                  <a:srgbClr val="27251E"/>
                </a:solidFill>
                <a:effectLst/>
                <a:latin typeface="pplxSans"/>
              </a:rPr>
              <a:t>: πλημμύρισαν δεκάδες χιλιάδες στρέμματα καλλιεργειών στον Θεσσαλικό κάμπο, θάφτηκαν από φερτά υλικά, καταστράφηκαν αρδευτικά δίκτυα που χτίστηκαν δεκαετίες πριν. Πολλοί αγρότες έχασαν 100% της παραγωγής τους σε μια νύχτα — χωρίς ασφάλιση, χωρίς εφεδρικό εισόδημα. Γίνεται κατανοητό ότι αυτοί που εξαρτώνται περισσότερο από το φυσικό περιβάλλον πλήττονται δυσανάλογα.</a:t>
            </a:r>
          </a:p>
          <a:p>
            <a:pPr algn="l"/>
            <a:r>
              <a:rPr lang="el-GR" sz="2800" b="0" i="0" dirty="0">
                <a:solidFill>
                  <a:srgbClr val="27251E"/>
                </a:solidFill>
                <a:effectLst/>
                <a:latin typeface="pplxSans"/>
              </a:rPr>
              <a:t>Η σημαντικότερη παρατήρηση είναι ότι ο Βόλος έχει </a:t>
            </a:r>
            <a:r>
              <a:rPr lang="el-GR" sz="2800" b="1" i="0" dirty="0">
                <a:solidFill>
                  <a:srgbClr val="27251E"/>
                </a:solidFill>
                <a:effectLst/>
                <a:latin typeface="pplxSans"/>
              </a:rPr>
              <a:t>διαφοροποιημένη οικονομική βάση</a:t>
            </a:r>
            <a:r>
              <a:rPr lang="el-GR" sz="2800" b="0" i="0" dirty="0">
                <a:solidFill>
                  <a:srgbClr val="27251E"/>
                </a:solidFill>
                <a:effectLst/>
                <a:latin typeface="pplxSans"/>
              </a:rPr>
              <a:t> — και αυτό είναι αφ' εαυτού παράγοντας ανθεκτικότητας. Αν εξαρτιόταν μόνο από έναν κλάδο (π.χ. αποκλειστικά αγρότες), η καταστροφή θα ήταν ολική. Όμως το κρίσιμο εύρημα είναι ότι ο </a:t>
            </a:r>
            <a:r>
              <a:rPr lang="el-GR" sz="2800" b="0" i="0" dirty="0" err="1">
                <a:solidFill>
                  <a:srgbClr val="27251E"/>
                </a:solidFill>
                <a:effectLst/>
                <a:latin typeface="pplxSans"/>
              </a:rPr>
              <a:t>Daniel</a:t>
            </a:r>
            <a:r>
              <a:rPr lang="el-GR" sz="2800" b="0" i="0" dirty="0">
                <a:solidFill>
                  <a:srgbClr val="27251E"/>
                </a:solidFill>
                <a:effectLst/>
                <a:latin typeface="pplxSans"/>
              </a:rPr>
              <a:t> </a:t>
            </a:r>
            <a:r>
              <a:rPr lang="el-GR" sz="2800" b="1" i="0" dirty="0">
                <a:solidFill>
                  <a:srgbClr val="27251E"/>
                </a:solidFill>
                <a:effectLst/>
                <a:latin typeface="pplxSans"/>
              </a:rPr>
              <a:t>έπληξε και τους τέσσερις τομείς ταυτόχρονα</a:t>
            </a:r>
            <a:r>
              <a:rPr lang="el-GR" sz="2800" b="0" i="0" dirty="0">
                <a:solidFill>
                  <a:srgbClr val="27251E"/>
                </a:solidFill>
                <a:effectLst/>
                <a:latin typeface="pplxSans"/>
              </a:rPr>
              <a:t> — λιμάνι, πανεπιστήμιο (διακοπή λειτουργίας), τουρισμό και αγροτική παραγωγή — αποδεικνύοντας ότι η τοπική διαφοροποίηση δεν προστατεύει από συστημικές κρίσεις που πλήττουν ολόκληρη την υποδομή μιας περιοχής.</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Κοινωνική Συνοχή</a:t>
            </a:r>
          </a:p>
          <a:p>
            <a:pPr algn="l"/>
            <a:r>
              <a:rPr lang="el-GR" b="0" i="0" dirty="0">
                <a:solidFill>
                  <a:srgbClr val="27251E"/>
                </a:solidFill>
                <a:effectLst/>
                <a:latin typeface="pplxSans"/>
              </a:rPr>
              <a:t>Αυτός είναι ίσως ο πιο ισχυρός παράγοντας ανθεκτικότητας του Βόλου και αποδείχθηκε εμπειρικά κατά τον </a:t>
            </a:r>
            <a:r>
              <a:rPr lang="el-GR" b="0" i="0" dirty="0" err="1">
                <a:solidFill>
                  <a:srgbClr val="27251E"/>
                </a:solidFill>
                <a:effectLst/>
                <a:latin typeface="pplxSans"/>
              </a:rPr>
              <a:t>Daniel</a:t>
            </a:r>
            <a:r>
              <a:rPr lang="el-GR" b="0" i="0" dirty="0">
                <a:solidFill>
                  <a:srgbClr val="27251E"/>
                </a:solidFill>
                <a:effectLst/>
                <a:latin typeface="pplxSans"/>
              </a:rPr>
              <a:t>. Η </a:t>
            </a:r>
            <a:r>
              <a:rPr lang="el-GR" b="1" i="0" dirty="0">
                <a:solidFill>
                  <a:srgbClr val="27251E"/>
                </a:solidFill>
                <a:effectLst/>
                <a:latin typeface="pplxSans"/>
              </a:rPr>
              <a:t>αυτόματη οργάνωση εθελοντισμού</a:t>
            </a:r>
            <a:r>
              <a:rPr lang="el-GR" b="0" i="0" dirty="0">
                <a:solidFill>
                  <a:srgbClr val="27251E"/>
                </a:solidFill>
                <a:effectLst/>
                <a:latin typeface="pplxSans"/>
              </a:rPr>
              <a:t> και τα </a:t>
            </a:r>
            <a:r>
              <a:rPr lang="el-GR" b="1" i="0" dirty="0">
                <a:solidFill>
                  <a:srgbClr val="27251E"/>
                </a:solidFill>
                <a:effectLst/>
                <a:latin typeface="pplxSans"/>
              </a:rPr>
              <a:t>δίκτυα αρωγής</a:t>
            </a:r>
            <a:r>
              <a:rPr lang="el-GR" b="0" i="0" dirty="0">
                <a:solidFill>
                  <a:srgbClr val="27251E"/>
                </a:solidFill>
                <a:effectLst/>
                <a:latin typeface="pplxSans"/>
              </a:rPr>
              <a:t> λειτούργησαν χωρίς κεντρικό συντονισμό — κάτοικοι με βάρκες, τρακτέρ, αντλίες εμφανίστηκαν αυθόρμητα στις πλημμυρισμένες περιοχές.</a:t>
            </a:r>
          </a:p>
          <a:p>
            <a:pPr algn="l"/>
            <a:r>
              <a:rPr lang="el-GR" b="0" i="0" dirty="0">
                <a:solidFill>
                  <a:srgbClr val="27251E"/>
                </a:solidFill>
                <a:effectLst/>
                <a:latin typeface="pplxSans"/>
              </a:rPr>
              <a:t>Στη θεωρία ανθεκτικότητας αυτό ονομάζεται </a:t>
            </a:r>
            <a:r>
              <a:rPr lang="el-GR" b="1" i="0" dirty="0">
                <a:solidFill>
                  <a:srgbClr val="27251E"/>
                </a:solidFill>
                <a:effectLst/>
                <a:latin typeface="pplxSans"/>
              </a:rPr>
              <a:t>"bonding </a:t>
            </a:r>
            <a:r>
              <a:rPr lang="el-GR" b="1" i="0" dirty="0" err="1">
                <a:solidFill>
                  <a:srgbClr val="27251E"/>
                </a:solidFill>
                <a:effectLst/>
                <a:latin typeface="pplxSans"/>
              </a:rPr>
              <a:t>social</a:t>
            </a:r>
            <a:r>
              <a:rPr lang="el-GR" b="1" i="0" dirty="0">
                <a:solidFill>
                  <a:srgbClr val="27251E"/>
                </a:solidFill>
                <a:effectLst/>
                <a:latin typeface="pplxSans"/>
              </a:rPr>
              <a:t> </a:t>
            </a:r>
            <a:r>
              <a:rPr lang="el-GR" b="1" i="0" dirty="0" err="1">
                <a:solidFill>
                  <a:srgbClr val="27251E"/>
                </a:solidFill>
                <a:effectLst/>
                <a:latin typeface="pplxSans"/>
              </a:rPr>
              <a:t>capital</a:t>
            </a:r>
            <a:r>
              <a:rPr lang="el-GR" b="1" i="0" dirty="0">
                <a:solidFill>
                  <a:srgbClr val="27251E"/>
                </a:solidFill>
                <a:effectLst/>
                <a:latin typeface="pplxSans"/>
              </a:rPr>
              <a:t>"</a:t>
            </a:r>
            <a:r>
              <a:rPr lang="el-GR" b="0" i="0" dirty="0">
                <a:solidFill>
                  <a:srgbClr val="27251E"/>
                </a:solidFill>
                <a:effectLst/>
                <a:latin typeface="pplxSans"/>
              </a:rPr>
              <a:t> (</a:t>
            </a:r>
            <a:r>
              <a:rPr lang="el-GR" b="0" i="0" dirty="0" err="1">
                <a:solidFill>
                  <a:srgbClr val="27251E"/>
                </a:solidFill>
                <a:effectLst/>
                <a:latin typeface="pplxSans"/>
              </a:rPr>
              <a:t>Putnam</a:t>
            </a:r>
            <a:r>
              <a:rPr lang="el-GR" b="0" i="0" dirty="0">
                <a:solidFill>
                  <a:srgbClr val="27251E"/>
                </a:solidFill>
                <a:effectLst/>
                <a:latin typeface="pplxSans"/>
              </a:rPr>
              <a:t>, 2000) —</a:t>
            </a:r>
            <a:r>
              <a:rPr lang="el-GR" dirty="0"/>
              <a:t>(Δεσμευτικό Κοινωνικό Κεφάλαιο)</a:t>
            </a:r>
            <a:r>
              <a:rPr lang="el-GR" b="0" i="0" dirty="0">
                <a:solidFill>
                  <a:srgbClr val="27251E"/>
                </a:solidFill>
                <a:effectLst/>
                <a:latin typeface="pplxSans"/>
              </a:rPr>
              <a:t> η εσωτερική συνοχή μιας κοινότητας που επιτρέπει γρήγορη συλλογική δράση. Η μικρή πόλη έχει εδώ δομικό πλεονέκτημα: οι άνθρωποι γνωρίζονται, εμπιστεύονται ο ένας τον άλλο, και η πληροφορία διαδίδεται γρήγορα μέσω άτυπων δικτύων. Σε αντίθεση, στην Αθήνα η κοινωνική ανωνυμία της μητρόπολης δυσχεραίνει αυτού του είδους την αυθόρμητη αλληλεγγύη.</a:t>
            </a:r>
          </a:p>
          <a:p>
            <a:pPr algn="l"/>
            <a:r>
              <a:rPr lang="el-GR" b="1" i="0" dirty="0">
                <a:solidFill>
                  <a:srgbClr val="27251E"/>
                </a:solidFill>
                <a:effectLst/>
                <a:latin typeface="pplxSans"/>
              </a:rPr>
              <a:t>Πανεπιστημιακή Τεχνογνωσία</a:t>
            </a:r>
          </a:p>
          <a:p>
            <a:pPr algn="l"/>
            <a:r>
              <a:rPr lang="el-GR" b="0" i="0" dirty="0">
                <a:solidFill>
                  <a:srgbClr val="27251E"/>
                </a:solidFill>
                <a:effectLst/>
                <a:latin typeface="pplxSans"/>
              </a:rPr>
              <a:t>Το Πανεπιστήμιο Θεσσαλίας δεν είναι μόνο οικονομικός σταθεροποιητής — είναι και </a:t>
            </a:r>
            <a:r>
              <a:rPr lang="el-GR" b="1" i="0" dirty="0">
                <a:solidFill>
                  <a:srgbClr val="27251E"/>
                </a:solidFill>
                <a:effectLst/>
                <a:latin typeface="pplxSans"/>
              </a:rPr>
              <a:t>δυνητικός πόλος καινοτομίας για ανθεκτική ανάπτυξη</a:t>
            </a:r>
            <a:r>
              <a:rPr lang="el-GR" b="0" i="0" dirty="0">
                <a:solidFill>
                  <a:srgbClr val="27251E"/>
                </a:solidFill>
                <a:effectLst/>
                <a:latin typeface="pplxSans"/>
              </a:rPr>
              <a:t>. Τμήματα Αρχιτεκτόνων Μηχανικών, Χωροταξίας, Πολεοδομίας και Αγρονόμων διαθέτουν επιστημονική γνώση άμεσα εφαρμόσιμη στον αντιπλημμυρικό σχεδιασμό, την αστική ανασυγκρότηση και τις </a:t>
            </a:r>
            <a:r>
              <a:rPr lang="el-GR" b="0" i="0" dirty="0" err="1">
                <a:solidFill>
                  <a:srgbClr val="27251E"/>
                </a:solidFill>
                <a:effectLst/>
                <a:latin typeface="pplxSans"/>
              </a:rPr>
              <a:t>NbS</a:t>
            </a:r>
            <a:r>
              <a:rPr lang="el-GR" b="0" i="0" dirty="0">
                <a:solidFill>
                  <a:srgbClr val="27251E"/>
                </a:solidFill>
                <a:effectLst/>
                <a:latin typeface="pplxSans"/>
              </a:rPr>
              <a:t> παρεμβάσεις.</a:t>
            </a:r>
          </a:p>
          <a:p>
            <a:pPr algn="l"/>
            <a:r>
              <a:rPr lang="el-GR" b="0" i="0" dirty="0">
                <a:solidFill>
                  <a:srgbClr val="27251E"/>
                </a:solidFill>
                <a:effectLst/>
                <a:latin typeface="pplxSans"/>
              </a:rPr>
              <a:t>Το κρίσιμο ερώτημα είναι αν αυτή η γνώση </a:t>
            </a:r>
            <a:r>
              <a:rPr lang="el-GR" b="1" i="0" dirty="0">
                <a:solidFill>
                  <a:srgbClr val="27251E"/>
                </a:solidFill>
                <a:effectLst/>
                <a:latin typeface="pplxSans"/>
              </a:rPr>
              <a:t>μετουσιώνεται σε πολιτικές αποφάσεις</a:t>
            </a:r>
            <a:r>
              <a:rPr lang="el-GR" b="0" i="0" dirty="0">
                <a:solidFill>
                  <a:srgbClr val="27251E"/>
                </a:solidFill>
                <a:effectLst/>
                <a:latin typeface="pplxSans"/>
              </a:rPr>
              <a:t> — αν δηλαδή υπάρχει ουσιαστική σύνδεση μεταξύ πανεπιστημίου και δημοτικής αρχής. Αυτό ονομάζεται στη βιβλιογραφία </a:t>
            </a:r>
            <a:r>
              <a:rPr lang="el-GR" b="1" i="0" dirty="0">
                <a:solidFill>
                  <a:srgbClr val="27251E"/>
                </a:solidFill>
                <a:effectLst/>
                <a:latin typeface="pplxSans"/>
              </a:rPr>
              <a:t>"</a:t>
            </a:r>
            <a:r>
              <a:rPr lang="el-GR" b="1" i="0" dirty="0" err="1">
                <a:solidFill>
                  <a:srgbClr val="27251E"/>
                </a:solidFill>
                <a:effectLst/>
                <a:latin typeface="pplxSans"/>
              </a:rPr>
              <a:t>triple</a:t>
            </a:r>
            <a:r>
              <a:rPr lang="el-GR" b="1" i="0" dirty="0">
                <a:solidFill>
                  <a:srgbClr val="27251E"/>
                </a:solidFill>
                <a:effectLst/>
                <a:latin typeface="pplxSans"/>
              </a:rPr>
              <a:t> </a:t>
            </a:r>
            <a:r>
              <a:rPr lang="el-GR" b="1" i="0" dirty="0" err="1">
                <a:solidFill>
                  <a:srgbClr val="27251E"/>
                </a:solidFill>
                <a:effectLst/>
                <a:latin typeface="pplxSans"/>
              </a:rPr>
              <a:t>helix</a:t>
            </a:r>
            <a:r>
              <a:rPr lang="el-GR" b="1" i="0" dirty="0">
                <a:solidFill>
                  <a:srgbClr val="27251E"/>
                </a:solidFill>
                <a:effectLst/>
                <a:latin typeface="pplxSans"/>
              </a:rPr>
              <a:t>"</a:t>
            </a:r>
            <a:r>
              <a:rPr lang="el-GR" b="0" i="0" dirty="0">
                <a:solidFill>
                  <a:srgbClr val="27251E"/>
                </a:solidFill>
                <a:effectLst/>
                <a:latin typeface="pplxSans"/>
              </a:rPr>
              <a:t> (</a:t>
            </a:r>
            <a:r>
              <a:rPr lang="el-GR" b="0" i="0" dirty="0" err="1">
                <a:solidFill>
                  <a:srgbClr val="27251E"/>
                </a:solidFill>
                <a:effectLst/>
                <a:latin typeface="pplxSans"/>
              </a:rPr>
              <a:t>Etzkowitz</a:t>
            </a:r>
            <a:r>
              <a:rPr lang="el-GR" b="0" i="0" dirty="0">
                <a:solidFill>
                  <a:srgbClr val="27251E"/>
                </a:solidFill>
                <a:effectLst/>
                <a:latin typeface="pplxSans"/>
              </a:rPr>
              <a:t> &amp; </a:t>
            </a:r>
            <a:r>
              <a:rPr lang="el-GR" b="0" i="0" dirty="0" err="1">
                <a:solidFill>
                  <a:srgbClr val="27251E"/>
                </a:solidFill>
                <a:effectLst/>
                <a:latin typeface="pplxSans"/>
              </a:rPr>
              <a:t>Leydesdorff</a:t>
            </a:r>
            <a:r>
              <a:rPr lang="el-GR" b="0" i="0" dirty="0">
                <a:solidFill>
                  <a:srgbClr val="27251E"/>
                </a:solidFill>
                <a:effectLst/>
                <a:latin typeface="pplxSans"/>
              </a:rPr>
              <a:t>) — η σύμπραξη κράτους, πανεπιστημίου και αγοράς για καινοτομία. Ο Βόλος έχει τις δομικές προϋποθέσεις, αλλά η υλοποίηση αυτής της σύμπραξης παραμένει πρόκληση.</a:t>
            </a:r>
          </a:p>
          <a:p>
            <a:pPr algn="l"/>
            <a:r>
              <a:rPr lang="el-GR" b="1" i="0" dirty="0">
                <a:solidFill>
                  <a:srgbClr val="27251E"/>
                </a:solidFill>
                <a:effectLst/>
                <a:latin typeface="pplxSans"/>
              </a:rPr>
              <a:t>Διαφοροποιημένη Οικονομία</a:t>
            </a:r>
          </a:p>
          <a:p>
            <a:pPr algn="l"/>
            <a:r>
              <a:rPr lang="el-GR" b="0" i="0" dirty="0">
                <a:solidFill>
                  <a:srgbClr val="27251E"/>
                </a:solidFill>
                <a:effectLst/>
                <a:latin typeface="pplxSans"/>
              </a:rPr>
              <a:t>Η συνύπαρξη λιμανιού, τουρισμού, εκπαίδευσης και αγροτικής παραγωγής μειώνει θεωρητικά τον κίνδυνο </a:t>
            </a:r>
            <a:r>
              <a:rPr lang="el-GR" b="1" i="0" dirty="0">
                <a:solidFill>
                  <a:srgbClr val="27251E"/>
                </a:solidFill>
                <a:effectLst/>
                <a:latin typeface="pplxSans"/>
              </a:rPr>
              <a:t>"ολικής κατάρρευσης από έναν μόνο κλάδο"</a:t>
            </a:r>
            <a:r>
              <a:rPr lang="el-GR" b="0" i="0" dirty="0">
                <a:solidFill>
                  <a:srgbClr val="27251E"/>
                </a:solidFill>
                <a:effectLst/>
                <a:latin typeface="pplxSans"/>
              </a:rPr>
              <a:t>. Αυτό είναι η λογική της οικονομικής ανθεκτικότητας: η διαφοροποίηση λειτουργεί ως ασφαλιστική δικλείδα — αν ένας κλάδος καταρρεύσει, οι άλλοι συνεχίζουν.</a:t>
            </a:r>
          </a:p>
          <a:p>
            <a:pPr algn="l"/>
            <a:r>
              <a:rPr lang="el-GR" b="0" i="0" dirty="0">
                <a:solidFill>
                  <a:srgbClr val="27251E"/>
                </a:solidFill>
                <a:effectLst/>
                <a:latin typeface="pplxSans"/>
              </a:rPr>
              <a:t>Όπως όμως είδαμε στη Διαφάνεια 6, ο </a:t>
            </a:r>
            <a:r>
              <a:rPr lang="el-GR" b="0" i="0" dirty="0" err="1">
                <a:solidFill>
                  <a:srgbClr val="27251E"/>
                </a:solidFill>
                <a:effectLst/>
                <a:latin typeface="pplxSans"/>
              </a:rPr>
              <a:t>Daniel</a:t>
            </a:r>
            <a:r>
              <a:rPr lang="el-GR" b="0" i="0" dirty="0">
                <a:solidFill>
                  <a:srgbClr val="27251E"/>
                </a:solidFill>
                <a:effectLst/>
                <a:latin typeface="pplxSans"/>
              </a:rPr>
              <a:t> έδειξε τα όρια αυτής της λογικής όταν η κρίση είναι αρκετά μεγάλη ώστε να πλήξει όλους τους κλάδους ταυτόχρονα. Η διαφοροποίηση προστατεύει από </a:t>
            </a:r>
            <a:r>
              <a:rPr lang="el-GR" b="1" i="0" dirty="0">
                <a:solidFill>
                  <a:srgbClr val="27251E"/>
                </a:solidFill>
                <a:effectLst/>
                <a:latin typeface="pplxSans"/>
              </a:rPr>
              <a:t>ασύμμετρες κρίσεις</a:t>
            </a:r>
            <a:r>
              <a:rPr lang="el-GR" b="0" i="0" dirty="0">
                <a:solidFill>
                  <a:srgbClr val="27251E"/>
                </a:solidFill>
                <a:effectLst/>
                <a:latin typeface="pplxSans"/>
              </a:rPr>
              <a:t> (που πλήττουν έναν κλάδο), αλλά όχι από </a:t>
            </a:r>
            <a:r>
              <a:rPr lang="el-GR" b="1" i="0" dirty="0">
                <a:solidFill>
                  <a:srgbClr val="27251E"/>
                </a:solidFill>
                <a:effectLst/>
                <a:latin typeface="pplxSans"/>
              </a:rPr>
              <a:t>συστημικές κρίσεις</a:t>
            </a:r>
            <a:r>
              <a:rPr lang="el-GR" b="0" i="0" dirty="0">
                <a:solidFill>
                  <a:srgbClr val="27251E"/>
                </a:solidFill>
                <a:effectLst/>
                <a:latin typeface="pplxSans"/>
              </a:rPr>
              <a:t> (που πλήττουν ολόκληρη την υποδομή). </a:t>
            </a:r>
            <a:r>
              <a:rPr lang="el-GR" b="1" i="0" dirty="0">
                <a:solidFill>
                  <a:srgbClr val="27251E"/>
                </a:solidFill>
                <a:effectLst/>
                <a:latin typeface="pplxSans"/>
              </a:rPr>
              <a:t>Αυτή είναι μια σημαντική θεωρητική διάκριση για τους φοιτητές.</a:t>
            </a:r>
          </a:p>
          <a:p>
            <a:pPr algn="l"/>
            <a:r>
              <a:rPr lang="el-GR" b="1" i="0" dirty="0">
                <a:solidFill>
                  <a:srgbClr val="27251E"/>
                </a:solidFill>
                <a:effectLst/>
                <a:latin typeface="pplxSans"/>
              </a:rPr>
              <a:t>Στρατηγική Γεωγραφία</a:t>
            </a:r>
          </a:p>
          <a:p>
            <a:pPr algn="l"/>
            <a:r>
              <a:rPr lang="el-GR" b="0" i="0" dirty="0">
                <a:solidFill>
                  <a:srgbClr val="27251E"/>
                </a:solidFill>
                <a:effectLst/>
                <a:latin typeface="pplxSans"/>
              </a:rPr>
              <a:t>Ο Βόλος βρίσκεται σε </a:t>
            </a:r>
            <a:r>
              <a:rPr lang="el-GR" b="1" i="0" dirty="0">
                <a:solidFill>
                  <a:srgbClr val="27251E"/>
                </a:solidFill>
                <a:effectLst/>
                <a:latin typeface="pplxSans"/>
              </a:rPr>
              <a:t>κόμβο μεταξύ βορείου-νοτίου Ελλάδας</a:t>
            </a:r>
            <a:r>
              <a:rPr lang="el-GR" b="0" i="0" dirty="0">
                <a:solidFill>
                  <a:srgbClr val="27251E"/>
                </a:solidFill>
                <a:effectLst/>
                <a:latin typeface="pplxSans"/>
              </a:rPr>
              <a:t>, με εγγύτητα τόσο στην Αθήνα (~330 </a:t>
            </a:r>
            <a:r>
              <a:rPr lang="el-GR" b="0" i="0" dirty="0" err="1">
                <a:solidFill>
                  <a:srgbClr val="27251E"/>
                </a:solidFill>
                <a:effectLst/>
                <a:latin typeface="pplxSans"/>
              </a:rPr>
              <a:t>km</a:t>
            </a:r>
            <a:r>
              <a:rPr lang="el-GR" b="0" i="0" dirty="0">
                <a:solidFill>
                  <a:srgbClr val="27251E"/>
                </a:solidFill>
                <a:effectLst/>
                <a:latin typeface="pplxSans"/>
              </a:rPr>
              <a:t>, ~3,5 ώρες) όσο και στη Θεσσαλονίκη (~215 </a:t>
            </a:r>
            <a:r>
              <a:rPr lang="el-GR" b="0" i="0" dirty="0" err="1">
                <a:solidFill>
                  <a:srgbClr val="27251E"/>
                </a:solidFill>
                <a:effectLst/>
                <a:latin typeface="pplxSans"/>
              </a:rPr>
              <a:t>km</a:t>
            </a:r>
            <a:r>
              <a:rPr lang="el-GR" b="0" i="0" dirty="0">
                <a:solidFill>
                  <a:srgbClr val="27251E"/>
                </a:solidFill>
                <a:effectLst/>
                <a:latin typeface="pplxSans"/>
              </a:rPr>
              <a:t>, ~2,5 ώρες). Αυτό </a:t>
            </a:r>
            <a:r>
              <a:rPr lang="el-GR" b="1" i="0" dirty="0">
                <a:solidFill>
                  <a:srgbClr val="27251E"/>
                </a:solidFill>
                <a:effectLst/>
                <a:latin typeface="pplxSans"/>
              </a:rPr>
              <a:t>διευκολύνει τη ροή βοήθειας και πόρων σε κρίση</a:t>
            </a:r>
            <a:r>
              <a:rPr lang="el-GR" b="0" i="0" dirty="0">
                <a:solidFill>
                  <a:srgbClr val="27251E"/>
                </a:solidFill>
                <a:effectLst/>
                <a:latin typeface="pplxSans"/>
              </a:rPr>
              <a:t> — κρατικοί φορείς, ΕΜΑΚ, στρατός, ανθρωπιστικές οργανώσεις μπορούν να φτάσουν σχετικά γρήγορα.</a:t>
            </a:r>
          </a:p>
          <a:p>
            <a:pPr algn="l"/>
            <a:r>
              <a:rPr lang="el-GR" b="0" i="0" dirty="0">
                <a:solidFill>
                  <a:srgbClr val="27251E"/>
                </a:solidFill>
                <a:effectLst/>
                <a:latin typeface="pplxSans"/>
              </a:rPr>
              <a:t>Η στρατηγική θέση επίσης σημαίνει ότι ο Βόλος είναι </a:t>
            </a:r>
            <a:r>
              <a:rPr lang="el-GR" b="1" i="0" dirty="0">
                <a:solidFill>
                  <a:srgbClr val="27251E"/>
                </a:solidFill>
                <a:effectLst/>
                <a:latin typeface="pplxSans"/>
              </a:rPr>
              <a:t>ορατός στον πολιτικό χάρτη</a:t>
            </a:r>
            <a:r>
              <a:rPr lang="el-GR" b="0" i="0" dirty="0">
                <a:solidFill>
                  <a:srgbClr val="27251E"/>
                </a:solidFill>
                <a:effectLst/>
                <a:latin typeface="pplxSans"/>
              </a:rPr>
              <a:t> — δεν είναι απομακρυσμένη πόλη που μπορεί εύκολα να αγνοηθεί. Αυτό διευκολύνει την πρόσβαση σε εθνικούς και ευρωπαϊκούς πόρους, ιδίως μετά από κρίση εθνικής κλίμακας όπως ο </a:t>
            </a:r>
            <a:r>
              <a:rPr lang="el-GR" b="0" i="0" dirty="0" err="1">
                <a:solidFill>
                  <a:srgbClr val="27251E"/>
                </a:solidFill>
                <a:effectLst/>
                <a:latin typeface="pplxSans"/>
              </a:rPr>
              <a:t>Daniel</a:t>
            </a:r>
            <a:r>
              <a:rPr lang="el-GR" b="0" i="0" dirty="0">
                <a:solidFill>
                  <a:srgbClr val="27251E"/>
                </a:solidFill>
                <a:effectLst/>
                <a:latin typeface="pplxSans"/>
              </a:rPr>
              <a:t>.</a:t>
            </a:r>
          </a:p>
          <a:p>
            <a:pPr algn="l"/>
            <a:r>
              <a:rPr lang="el-GR" b="1" i="0" dirty="0">
                <a:solidFill>
                  <a:srgbClr val="27251E"/>
                </a:solidFill>
                <a:effectLst/>
                <a:latin typeface="pplxSans"/>
              </a:rPr>
              <a:t>Εμπειρία Κρίσεων</a:t>
            </a:r>
          </a:p>
          <a:p>
            <a:pPr algn="l"/>
            <a:r>
              <a:rPr lang="el-GR" b="0" i="0" dirty="0">
                <a:solidFill>
                  <a:srgbClr val="27251E"/>
                </a:solidFill>
                <a:effectLst/>
                <a:latin typeface="pplxSans"/>
              </a:rPr>
              <a:t>Ο Βόλος </a:t>
            </a:r>
            <a:r>
              <a:rPr lang="el-GR" b="1" i="0" dirty="0">
                <a:solidFill>
                  <a:srgbClr val="27251E"/>
                </a:solidFill>
                <a:effectLst/>
                <a:latin typeface="pplxSans"/>
              </a:rPr>
              <a:t>δεν αντιμετώπισε την κρίση για πρώτη φορά</a:t>
            </a:r>
            <a:r>
              <a:rPr lang="el-GR" b="0" i="0" dirty="0">
                <a:solidFill>
                  <a:srgbClr val="27251E"/>
                </a:solidFill>
                <a:effectLst/>
                <a:latin typeface="pplxSans"/>
              </a:rPr>
              <a:t>. Η οικονομική ύφεση 2009-2018 δοκίμασε σκληρά τους θεσμούς και τους κατοίκους — και επέζησαν. Ο σεισμός του 1955 άφησε στη συλλογική μνήμη εμπειρία ανοικοδόμησης από το μηδέν. Αυτή η </a:t>
            </a:r>
            <a:r>
              <a:rPr lang="el-GR" b="1" i="0" dirty="0">
                <a:solidFill>
                  <a:srgbClr val="27251E"/>
                </a:solidFill>
                <a:effectLst/>
                <a:latin typeface="pplxSans"/>
              </a:rPr>
              <a:t>"συσσωρευμένη μνήμη ανθεκτικότητας"</a:t>
            </a:r>
            <a:r>
              <a:rPr lang="el-GR" b="0" i="0" dirty="0">
                <a:solidFill>
                  <a:srgbClr val="27251E"/>
                </a:solidFill>
                <a:effectLst/>
                <a:latin typeface="pplxSans"/>
              </a:rPr>
              <a:t> είναι άυλο αλλά πραγματικό κεφάλαιο: οι κοινωνίες που έχουν ξεπεράσει κρίσεις ξέρουν (έστω και ασυνείδητα) ότι μπορούν να το ξεπεράσουν ξανά.</a:t>
            </a:r>
          </a:p>
          <a:p>
            <a:pPr algn="l"/>
            <a:r>
              <a:rPr lang="el-GR" b="0" i="0" dirty="0">
                <a:solidFill>
                  <a:srgbClr val="27251E"/>
                </a:solidFill>
                <a:effectLst/>
                <a:latin typeface="pplxSans"/>
              </a:rPr>
              <a:t>Στη βιβλιογραφία αυτό συνδέεται με την έννοια της </a:t>
            </a:r>
            <a:r>
              <a:rPr lang="el-GR" b="1" i="0" dirty="0">
                <a:solidFill>
                  <a:srgbClr val="27251E"/>
                </a:solidFill>
                <a:effectLst/>
                <a:latin typeface="pplxSans"/>
              </a:rPr>
              <a:t>"</a:t>
            </a:r>
            <a:r>
              <a:rPr lang="el-GR" b="1" i="0" dirty="0" err="1">
                <a:solidFill>
                  <a:srgbClr val="27251E"/>
                </a:solidFill>
                <a:effectLst/>
                <a:latin typeface="pplxSans"/>
              </a:rPr>
              <a:t>crisis</a:t>
            </a:r>
            <a:r>
              <a:rPr lang="el-GR" b="1" i="0" dirty="0">
                <a:solidFill>
                  <a:srgbClr val="27251E"/>
                </a:solidFill>
                <a:effectLst/>
                <a:latin typeface="pplxSans"/>
              </a:rPr>
              <a:t> memory"</a:t>
            </a:r>
            <a:r>
              <a:rPr lang="el-GR" b="0" i="0" dirty="0">
                <a:solidFill>
                  <a:srgbClr val="27251E"/>
                </a:solidFill>
                <a:effectLst/>
                <a:latin typeface="pplxSans"/>
              </a:rPr>
              <a:t> και της </a:t>
            </a:r>
            <a:r>
              <a:rPr lang="el-GR" b="1" i="0" dirty="0">
                <a:solidFill>
                  <a:srgbClr val="27251E"/>
                </a:solidFill>
                <a:effectLst/>
                <a:latin typeface="pplxSans"/>
              </a:rPr>
              <a:t>"</a:t>
            </a:r>
            <a:r>
              <a:rPr lang="el-GR" b="1" i="0" dirty="0" err="1">
                <a:solidFill>
                  <a:srgbClr val="27251E"/>
                </a:solidFill>
                <a:effectLst/>
                <a:latin typeface="pplxSans"/>
              </a:rPr>
              <a:t>institutional</a:t>
            </a:r>
            <a:r>
              <a:rPr lang="el-GR" b="1" i="0" dirty="0">
                <a:solidFill>
                  <a:srgbClr val="27251E"/>
                </a:solidFill>
                <a:effectLst/>
                <a:latin typeface="pplxSans"/>
              </a:rPr>
              <a:t> </a:t>
            </a:r>
            <a:r>
              <a:rPr lang="el-GR" b="1" i="0" dirty="0" err="1">
                <a:solidFill>
                  <a:srgbClr val="27251E"/>
                </a:solidFill>
                <a:effectLst/>
                <a:latin typeface="pplxSans"/>
              </a:rPr>
              <a:t>learning</a:t>
            </a:r>
            <a:r>
              <a:rPr lang="el-GR" b="1" i="0" dirty="0">
                <a:solidFill>
                  <a:srgbClr val="27251E"/>
                </a:solidFill>
                <a:effectLst/>
                <a:latin typeface="pplxSans"/>
              </a:rPr>
              <a:t>"</a:t>
            </a:r>
            <a:r>
              <a:rPr lang="el-GR" b="0" i="0" dirty="0">
                <a:solidFill>
                  <a:srgbClr val="27251E"/>
                </a:solidFill>
                <a:effectLst/>
                <a:latin typeface="pplxSans"/>
              </a:rPr>
              <a:t> — οι οργανισμοί και κοινωνίες που έχουν βιώσει κρίσεις αναπτύσσουν άτυπες γνώσεις και αντανακλαστικά που δεν υπάρχουν σε κοινωνίες με μακρά περίοδο σταθερότητας.</a:t>
            </a:r>
          </a:p>
          <a:p>
            <a:pPr algn="l"/>
            <a:r>
              <a:rPr lang="el-GR" b="1" i="0" dirty="0">
                <a:solidFill>
                  <a:srgbClr val="27251E"/>
                </a:solidFill>
                <a:effectLst/>
                <a:latin typeface="pplxSans"/>
              </a:rPr>
              <a:t>Δήμος με Σχεδιασμό</a:t>
            </a:r>
          </a:p>
          <a:p>
            <a:pPr algn="l"/>
            <a:r>
              <a:rPr lang="el-GR" b="0" i="0" dirty="0">
                <a:solidFill>
                  <a:srgbClr val="27251E"/>
                </a:solidFill>
                <a:effectLst/>
                <a:latin typeface="pplxSans"/>
              </a:rPr>
              <a:t>Η </a:t>
            </a:r>
            <a:r>
              <a:rPr lang="el-GR" b="1" i="0" dirty="0">
                <a:solidFill>
                  <a:srgbClr val="27251E"/>
                </a:solidFill>
                <a:effectLst/>
                <a:latin typeface="pplxSans"/>
              </a:rPr>
              <a:t>Στρατηγική Βιώσιμης Αστικής Ανάπτυξης (ΣΒΑΑ) 2021-2027</a:t>
            </a:r>
            <a:r>
              <a:rPr lang="el-GR" b="0" i="0" dirty="0">
                <a:solidFill>
                  <a:srgbClr val="27251E"/>
                </a:solidFill>
                <a:effectLst/>
                <a:latin typeface="pplxSans"/>
              </a:rPr>
              <a:t> εγκρίθηκε τον Δεκέμβριο 2023 — ουσιαστικά αμέσως μετά τον </a:t>
            </a:r>
            <a:r>
              <a:rPr lang="el-GR" b="0" i="0" dirty="0" err="1">
                <a:solidFill>
                  <a:srgbClr val="27251E"/>
                </a:solidFill>
                <a:effectLst/>
                <a:latin typeface="pplxSans"/>
              </a:rPr>
              <a:t>Daniel</a:t>
            </a:r>
            <a:r>
              <a:rPr lang="el-GR" b="0" i="0" dirty="0">
                <a:solidFill>
                  <a:srgbClr val="27251E"/>
                </a:solidFill>
                <a:effectLst/>
                <a:latin typeface="pplxSans"/>
              </a:rPr>
              <a:t>. Το </a:t>
            </a:r>
            <a:r>
              <a:rPr lang="el-GR" b="0" i="0" dirty="0" err="1">
                <a:solidFill>
                  <a:srgbClr val="27251E"/>
                </a:solidFill>
                <a:effectLst/>
                <a:latin typeface="pplxSans"/>
              </a:rPr>
              <a:t>timing</a:t>
            </a:r>
            <a:r>
              <a:rPr lang="el-GR" b="0" i="0" dirty="0">
                <a:solidFill>
                  <a:srgbClr val="27251E"/>
                </a:solidFill>
                <a:effectLst/>
                <a:latin typeface="pplxSans"/>
              </a:rPr>
              <a:t> δεν είναι τυχαίο: η κρίση λειτούργησε ως </a:t>
            </a:r>
            <a:r>
              <a:rPr lang="el-GR" b="1" i="0" dirty="0">
                <a:solidFill>
                  <a:srgbClr val="27251E"/>
                </a:solidFill>
                <a:effectLst/>
                <a:latin typeface="pplxSans"/>
              </a:rPr>
              <a:t>πολιτικός επιταχυντής</a:t>
            </a:r>
            <a:r>
              <a:rPr lang="el-GR" b="0" i="0" dirty="0">
                <a:solidFill>
                  <a:srgbClr val="27251E"/>
                </a:solidFill>
                <a:effectLst/>
                <a:latin typeface="pplxSans"/>
              </a:rPr>
              <a:t> για την έγκριση ενός σχεδίου που ίσως να καθυστερούσε χωρίς αυτήν. Αυτό επιβεβαιώνει τη θεωρία του </a:t>
            </a:r>
            <a:r>
              <a:rPr lang="el-GR" b="1" i="0" dirty="0">
                <a:solidFill>
                  <a:srgbClr val="27251E"/>
                </a:solidFill>
                <a:effectLst/>
                <a:latin typeface="pplxSans"/>
              </a:rPr>
              <a:t>"</a:t>
            </a:r>
            <a:r>
              <a:rPr lang="el-GR" b="1" i="0" dirty="0" err="1">
                <a:solidFill>
                  <a:srgbClr val="27251E"/>
                </a:solidFill>
                <a:effectLst/>
                <a:latin typeface="pplxSans"/>
              </a:rPr>
              <a:t>window</a:t>
            </a:r>
            <a:r>
              <a:rPr lang="el-GR" b="1" i="0" dirty="0">
                <a:solidFill>
                  <a:srgbClr val="27251E"/>
                </a:solidFill>
                <a:effectLst/>
                <a:latin typeface="pplxSans"/>
              </a:rPr>
              <a:t> of </a:t>
            </a:r>
            <a:r>
              <a:rPr lang="el-GR" b="1" i="0" dirty="0" err="1">
                <a:solidFill>
                  <a:srgbClr val="27251E"/>
                </a:solidFill>
                <a:effectLst/>
                <a:latin typeface="pplxSans"/>
              </a:rPr>
              <a:t>opportunity</a:t>
            </a:r>
            <a:r>
              <a:rPr lang="el-GR" b="1" i="0" dirty="0">
                <a:solidFill>
                  <a:srgbClr val="27251E"/>
                </a:solidFill>
                <a:effectLst/>
                <a:latin typeface="pplxSans"/>
              </a:rPr>
              <a:t>"</a:t>
            </a:r>
            <a:r>
              <a:rPr lang="el-GR" b="0" i="0" dirty="0">
                <a:solidFill>
                  <a:srgbClr val="27251E"/>
                </a:solidFill>
                <a:effectLst/>
                <a:latin typeface="pplxSans"/>
              </a:rPr>
              <a:t> της φάσης α του </a:t>
            </a:r>
            <a:r>
              <a:rPr lang="el-GR" b="0" i="0" dirty="0" err="1">
                <a:solidFill>
                  <a:srgbClr val="27251E"/>
                </a:solidFill>
                <a:effectLst/>
                <a:latin typeface="pplxSans"/>
              </a:rPr>
              <a:t>adaptive</a:t>
            </a:r>
            <a:r>
              <a:rPr lang="el-GR" b="0" i="0" dirty="0">
                <a:solidFill>
                  <a:srgbClr val="27251E"/>
                </a:solidFill>
                <a:effectLst/>
                <a:latin typeface="pplxSans"/>
              </a:rPr>
              <a:t> </a:t>
            </a:r>
            <a:r>
              <a:rPr lang="el-GR" b="0" i="0" dirty="0" err="1">
                <a:solidFill>
                  <a:srgbClr val="27251E"/>
                </a:solidFill>
                <a:effectLst/>
                <a:latin typeface="pplxSans"/>
              </a:rPr>
              <a:t>cycle</a:t>
            </a:r>
            <a:r>
              <a:rPr lang="el-GR" b="0" i="0" dirty="0">
                <a:solidFill>
                  <a:srgbClr val="27251E"/>
                </a:solidFill>
                <a:effectLst/>
                <a:latin typeface="pplxSans"/>
              </a:rPr>
              <a:t> — η κρίση δημιούργησε πολιτική βούληση που δεν υπήρχε πριν.</a:t>
            </a:r>
          </a:p>
          <a:p>
            <a:pPr algn="l"/>
            <a:r>
              <a:rPr lang="el-GR" b="0" i="0" dirty="0">
                <a:solidFill>
                  <a:srgbClr val="27251E"/>
                </a:solidFill>
                <a:effectLst/>
                <a:latin typeface="pplxSans"/>
              </a:rPr>
              <a:t>Η δέσμευση για συστηματική αντιπλημμυρική θωράκιση μέσω ΣΒΑΑ σημαίνει ότι ο Βόλος έχει πλέον ένα επίσημο, χρηματοδοτούμενο στρατηγικό πλαίσιο — κάτι που πριν τον </a:t>
            </a:r>
            <a:r>
              <a:rPr lang="el-GR" b="0" i="0" dirty="0" err="1">
                <a:solidFill>
                  <a:srgbClr val="27251E"/>
                </a:solidFill>
                <a:effectLst/>
                <a:latin typeface="pplxSans"/>
              </a:rPr>
              <a:t>Daniel</a:t>
            </a:r>
            <a:r>
              <a:rPr lang="el-GR" b="0" i="0" dirty="0">
                <a:solidFill>
                  <a:srgbClr val="27251E"/>
                </a:solidFill>
                <a:effectLst/>
                <a:latin typeface="pplxSans"/>
              </a:rPr>
              <a:t> απουσίαζε. Αυτό είναι το πιο ελπιδοφόρο σήμα ότι η φάση α μπορεί να οδηγήσει σε </a:t>
            </a:r>
            <a:r>
              <a:rPr lang="el-GR" b="0" i="0" dirty="0" err="1">
                <a:solidFill>
                  <a:srgbClr val="27251E"/>
                </a:solidFill>
                <a:effectLst/>
                <a:latin typeface="pplxSans"/>
              </a:rPr>
              <a:t>bounce-forward</a:t>
            </a:r>
            <a:r>
              <a:rPr lang="el-GR" b="0" i="0" dirty="0">
                <a:solidFill>
                  <a:srgbClr val="27251E"/>
                </a:solidFill>
                <a:effectLst/>
                <a:latin typeface="pplxSans"/>
              </a:rPr>
              <a:t> και όχι απλώς σε επιστροφή στην προηγούμενη κατάσταση ευπάθειας.</a:t>
            </a:r>
          </a:p>
          <a:p>
            <a:pPr algn="l"/>
            <a:r>
              <a:rPr lang="el-GR" b="0" i="0" dirty="0">
                <a:solidFill>
                  <a:srgbClr val="27251E"/>
                </a:solidFill>
                <a:effectLst/>
                <a:latin typeface="pplxSans"/>
              </a:rPr>
              <a:t>Συνολική Ανάγνωση</a:t>
            </a:r>
          </a:p>
          <a:p>
            <a:pPr algn="l"/>
            <a:r>
              <a:rPr lang="el-GR" b="0" i="0" dirty="0">
                <a:solidFill>
                  <a:srgbClr val="27251E"/>
                </a:solidFill>
                <a:effectLst/>
                <a:latin typeface="pplxSans"/>
              </a:rPr>
              <a:t>Οι παραπάνω προοπτικές αντισταθμίζουν την καταστροφολογία που θα μπορούσε να προκύψει από την ανάλυση των αδυναμιών, υπενθυμίζοντας ότι </a:t>
            </a:r>
            <a:r>
              <a:rPr lang="el-GR" b="1" i="0" dirty="0">
                <a:solidFill>
                  <a:srgbClr val="27251E"/>
                </a:solidFill>
                <a:effectLst/>
                <a:latin typeface="pplxSans"/>
              </a:rPr>
              <a:t>η ανθεκτικότητα δεν χτίζεται από το μηδέν</a:t>
            </a:r>
            <a:r>
              <a:rPr lang="el-GR" b="0" i="0" dirty="0">
                <a:solidFill>
                  <a:srgbClr val="27251E"/>
                </a:solidFill>
                <a:effectLst/>
                <a:latin typeface="pplxSans"/>
              </a:rPr>
              <a:t> — χτίζεται πάνω σε υπαρκτά πλεονεκτήματα. Για τον Βόλο, αυτά τα έξι σημεία αποτελούν την "πρώτη ύλη" από την οποία μπορεί να αναδυθεί μια πραγματικά ανθεκτική πόλη — αν αξιοποιηθούν συστηματικά.</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Παράγοντες Ευπάθειας: Τι Δεν Λειτούργησε;</a:t>
            </a:r>
            <a:r>
              <a:rPr lang="el-GR" b="0" i="0" dirty="0">
                <a:solidFill>
                  <a:srgbClr val="27251E"/>
                </a:solidFill>
                <a:effectLst/>
                <a:latin typeface="pplxSans"/>
              </a:rPr>
              <a:t>,— αναλύει τις δομικές αιτίες που μετέτρεψαν ένα ακραίο καιρικό φαινόμενο σε ανθρωπογενή καταστροφή.</a:t>
            </a:r>
          </a:p>
          <a:p>
            <a:pPr algn="l"/>
            <a:r>
              <a:rPr lang="el-GR" b="1" i="0" dirty="0">
                <a:solidFill>
                  <a:srgbClr val="27251E"/>
                </a:solidFill>
                <a:effectLst/>
                <a:latin typeface="pplxSans"/>
              </a:rPr>
              <a:t>Αδύναμο Αποχετευτικό Δίκτυο</a:t>
            </a:r>
          </a:p>
          <a:p>
            <a:pPr algn="l"/>
            <a:r>
              <a:rPr lang="el-GR" b="0" i="0" dirty="0">
                <a:solidFill>
                  <a:srgbClr val="27251E"/>
                </a:solidFill>
                <a:effectLst/>
                <a:latin typeface="pplxSans"/>
              </a:rPr>
              <a:t>Το αποχετευτικό σύστημα του Βόλου </a:t>
            </a:r>
            <a:r>
              <a:rPr lang="el-GR" b="1" i="0" dirty="0">
                <a:solidFill>
                  <a:srgbClr val="27251E"/>
                </a:solidFill>
                <a:effectLst/>
                <a:latin typeface="pplxSans"/>
              </a:rPr>
              <a:t>σχεδιάστηκε για παλαιότερα κλιματικά δεδομένα</a:t>
            </a:r>
            <a:r>
              <a:rPr lang="el-GR" b="0" i="0" dirty="0">
                <a:solidFill>
                  <a:srgbClr val="27251E"/>
                </a:solidFill>
                <a:effectLst/>
                <a:latin typeface="pplxSans"/>
              </a:rPr>
              <a:t> — δηλαδή για τις βροχοπτώσεις που ήταν τυπικές πριν δεκαετίες, όχι για τις εντατικές βροχές που φέρνει η κλιματική αλλαγή. Όταν έπεσαν 500+ </a:t>
            </a:r>
            <a:r>
              <a:rPr lang="el-GR" b="0" i="0" dirty="0" err="1">
                <a:solidFill>
                  <a:srgbClr val="27251E"/>
                </a:solidFill>
                <a:effectLst/>
                <a:latin typeface="pplxSans"/>
              </a:rPr>
              <a:t>mm</a:t>
            </a:r>
            <a:r>
              <a:rPr lang="el-GR" b="0" i="0" dirty="0">
                <a:solidFill>
                  <a:srgbClr val="27251E"/>
                </a:solidFill>
                <a:effectLst/>
                <a:latin typeface="pplxSans"/>
              </a:rPr>
              <a:t> σε λίγες ώρες, το δίκτυο αδυνατούσε να παροχετεύσει τις ποσότητες — αποτέλεσμα: η πόλη λειτούργησε κυριολεκτικά ως λεκάνη συγκέντρωσης νερού.</a:t>
            </a:r>
          </a:p>
          <a:p>
            <a:pPr algn="l"/>
            <a:r>
              <a:rPr lang="el-GR" b="0" i="0" dirty="0">
                <a:solidFill>
                  <a:srgbClr val="27251E"/>
                </a:solidFill>
                <a:effectLst/>
                <a:latin typeface="pplxSans"/>
              </a:rPr>
              <a:t>Η αδυναμία παροχέτευσης σε πολλές συνοικίες σημαίνει ότι ακόμα και αν τα ρέματα λειτουργούσαν κανονικά, η πόλη θα πλημμύριζε εσωτερικά. Αυτό είναι συστημική αστοχία: δεν αρκεί ένα στοιχείο να λειτουργεί αν το σύνολο του συστήματος αδυνατεί να διαχειριστεί τον όγκο. Στη βιβλιογραφία αποτυχιών αυτό ονομάζεται </a:t>
            </a:r>
            <a:r>
              <a:rPr lang="el-GR" b="1" i="0" dirty="0">
                <a:solidFill>
                  <a:srgbClr val="27251E"/>
                </a:solidFill>
                <a:effectLst/>
                <a:latin typeface="pplxSans"/>
              </a:rPr>
              <a:t>"capacity </a:t>
            </a:r>
            <a:r>
              <a:rPr lang="el-GR" b="1" i="0" dirty="0" err="1">
                <a:solidFill>
                  <a:srgbClr val="27251E"/>
                </a:solidFill>
                <a:effectLst/>
                <a:latin typeface="pplxSans"/>
              </a:rPr>
              <a:t>exceedance</a:t>
            </a:r>
            <a:r>
              <a:rPr lang="el-GR" b="1" i="0" dirty="0">
                <a:solidFill>
                  <a:srgbClr val="27251E"/>
                </a:solidFill>
                <a:effectLst/>
                <a:latin typeface="pplxSans"/>
              </a:rPr>
              <a:t>"</a:t>
            </a:r>
            <a:r>
              <a:rPr lang="el-GR" b="0" i="0" dirty="0">
                <a:solidFill>
                  <a:srgbClr val="27251E"/>
                </a:solidFill>
                <a:effectLst/>
                <a:latin typeface="pplxSans"/>
              </a:rPr>
              <a:t> — υπέρβαση της σχεδιαστικής χωρητικότητας.</a:t>
            </a:r>
          </a:p>
          <a:p>
            <a:pPr algn="l"/>
            <a:r>
              <a:rPr lang="el-GR" b="1" i="0" dirty="0">
                <a:solidFill>
                  <a:srgbClr val="27251E"/>
                </a:solidFill>
                <a:effectLst/>
                <a:latin typeface="pplxSans"/>
              </a:rPr>
              <a:t>Ανεξέλεγκτη Δόμηση σε Ρέματα</a:t>
            </a:r>
          </a:p>
          <a:p>
            <a:pPr algn="l"/>
            <a:r>
              <a:rPr lang="el-GR" b="0" i="0" dirty="0">
                <a:solidFill>
                  <a:srgbClr val="27251E"/>
                </a:solidFill>
                <a:effectLst/>
                <a:latin typeface="pplxSans"/>
              </a:rPr>
              <a:t>Αυτός είναι ίσως ο πιο κρίσιμος παράγοντας και το πιο δύσκολο να αντιμετωπιστεί. Η </a:t>
            </a:r>
            <a:r>
              <a:rPr lang="el-GR" b="1" i="0" dirty="0">
                <a:solidFill>
                  <a:srgbClr val="27251E"/>
                </a:solidFill>
                <a:effectLst/>
                <a:latin typeface="pplxSans"/>
              </a:rPr>
              <a:t>δόμηση σε πρώην κοίτες ρεμάτων</a:t>
            </a:r>
            <a:r>
              <a:rPr lang="el-GR" b="0" i="0" dirty="0">
                <a:solidFill>
                  <a:srgbClr val="27251E"/>
                </a:solidFill>
                <a:effectLst/>
                <a:latin typeface="pplxSans"/>
              </a:rPr>
              <a:t> είναι χαρακτηριστικό σχεδόν κάθε ελληνικής πόλης — δεν είναι ειδικό πρόβλημα του Βόλου. Τα ρέματα καλύφθηκαν από αστικό ιστό δεκαετίες πριν, συχνά με νόμιμες άδειες ή ανοχή της πολιτείας.</a:t>
            </a:r>
          </a:p>
          <a:p>
            <a:pPr algn="l"/>
            <a:r>
              <a:rPr lang="el-GR" b="0" i="0" dirty="0">
                <a:solidFill>
                  <a:srgbClr val="27251E"/>
                </a:solidFill>
                <a:effectLst/>
                <a:latin typeface="pplxSans"/>
              </a:rPr>
              <a:t>Όταν το νερό του </a:t>
            </a:r>
            <a:r>
              <a:rPr lang="el-GR" b="0" i="0" dirty="0" err="1">
                <a:solidFill>
                  <a:srgbClr val="27251E"/>
                </a:solidFill>
                <a:effectLst/>
                <a:latin typeface="pplxSans"/>
              </a:rPr>
              <a:t>Daniel</a:t>
            </a:r>
            <a:r>
              <a:rPr lang="el-GR" b="0" i="0" dirty="0">
                <a:solidFill>
                  <a:srgbClr val="27251E"/>
                </a:solidFill>
                <a:effectLst/>
                <a:latin typeface="pplxSans"/>
              </a:rPr>
              <a:t> χύθηκε από το Πήλιο, ακολούθησε τις αρχικές φυσικές κοίτες — που τώρα ήταν γεμάτες κτίρια, δρόμους και αυτοκίνητα. Η </a:t>
            </a:r>
            <a:r>
              <a:rPr lang="el-GR" b="1" i="0" dirty="0">
                <a:solidFill>
                  <a:srgbClr val="27251E"/>
                </a:solidFill>
                <a:effectLst/>
                <a:latin typeface="pplxSans"/>
              </a:rPr>
              <a:t>μπλοκαρισμένη ροή νερού</a:t>
            </a:r>
            <a:r>
              <a:rPr lang="el-GR" b="0" i="0" dirty="0">
                <a:solidFill>
                  <a:srgbClr val="27251E"/>
                </a:solidFill>
                <a:effectLst/>
                <a:latin typeface="pplxSans"/>
              </a:rPr>
              <a:t> σήμαινε ότι το νερό διοχετευόταν με ακόμα μεγαλύτερη ορμή αλλού, επιδεινώνοντας τις ζημιές. Αυτό επιβεβαιώνει θεωρητικά τη λογική των </a:t>
            </a:r>
            <a:r>
              <a:rPr lang="el-GR" b="0" i="0" dirty="0" err="1">
                <a:solidFill>
                  <a:srgbClr val="27251E"/>
                </a:solidFill>
                <a:effectLst/>
                <a:latin typeface="pplxSans"/>
              </a:rPr>
              <a:t>NbS</a:t>
            </a:r>
            <a:r>
              <a:rPr lang="el-GR" b="0" i="0" dirty="0">
                <a:solidFill>
                  <a:srgbClr val="27251E"/>
                </a:solidFill>
                <a:effectLst/>
                <a:latin typeface="pplxSans"/>
              </a:rPr>
              <a:t>: η "επιστροφή" χώρου στο νερό (αποκατάσταση ρεμάτων) είναι η μόνη βιώσιμη μακροπρόθεσμη λύση — αλλά απαιτεί κατεδαφίσεις και αποζημιώσεις που κανένας πολιτικός δεν θέλει να αναλάβει.</a:t>
            </a:r>
          </a:p>
          <a:p>
            <a:pPr algn="l"/>
            <a:r>
              <a:rPr lang="el-GR" b="1" i="0" dirty="0">
                <a:solidFill>
                  <a:srgbClr val="27251E"/>
                </a:solidFill>
                <a:effectLst/>
                <a:latin typeface="pplxSans"/>
              </a:rPr>
              <a:t>Έλλειψη Πολεοδομικού Ελέγχου</a:t>
            </a:r>
          </a:p>
          <a:p>
            <a:pPr algn="l"/>
            <a:r>
              <a:rPr lang="el-GR" b="0" i="0" dirty="0">
                <a:solidFill>
                  <a:srgbClr val="27251E"/>
                </a:solidFill>
                <a:effectLst/>
                <a:latin typeface="pplxSans"/>
              </a:rPr>
              <a:t>Η </a:t>
            </a:r>
            <a:r>
              <a:rPr lang="el-GR" b="1" i="0" dirty="0">
                <a:solidFill>
                  <a:srgbClr val="27251E"/>
                </a:solidFill>
                <a:effectLst/>
                <a:latin typeface="pplxSans"/>
              </a:rPr>
              <a:t>αυθαίρετη δόμηση και η ανεπαρκής εφαρμογή κανόνων χρήσης γης</a:t>
            </a:r>
            <a:r>
              <a:rPr lang="el-GR" b="0" i="0" dirty="0">
                <a:solidFill>
                  <a:srgbClr val="27251E"/>
                </a:solidFill>
                <a:effectLst/>
                <a:latin typeface="pplxSans"/>
              </a:rPr>
              <a:t> αύξησαν δραματικά την έκθεση σε κίνδυνο. Πρόκειται για δομικό πρόβλημα της ελληνικής διοίκησης: ακόμα και όταν υπάρχουν κανόνες (ζώνες πλημμύρας, απαγορεύσεις δόμησης κοντά σε ρέματα), η εφαρμογή τους ήταν ανεπαρκής για δεκαετίες.</a:t>
            </a:r>
          </a:p>
          <a:p>
            <a:pPr algn="l"/>
            <a:r>
              <a:rPr lang="el-GR" b="0" i="0" dirty="0">
                <a:solidFill>
                  <a:srgbClr val="27251E"/>
                </a:solidFill>
                <a:effectLst/>
                <a:latin typeface="pplxSans"/>
              </a:rPr>
              <a:t>Το αποτέλεσμα είναι ένα </a:t>
            </a:r>
            <a:r>
              <a:rPr lang="el-GR" b="1" i="0" dirty="0">
                <a:solidFill>
                  <a:srgbClr val="27251E"/>
                </a:solidFill>
                <a:effectLst/>
                <a:latin typeface="pplxSans"/>
              </a:rPr>
              <a:t>"</a:t>
            </a:r>
            <a:r>
              <a:rPr lang="el-GR" b="1" i="0" dirty="0" err="1">
                <a:solidFill>
                  <a:srgbClr val="27251E"/>
                </a:solidFill>
                <a:effectLst/>
                <a:latin typeface="pplxSans"/>
              </a:rPr>
              <a:t>legacy</a:t>
            </a:r>
            <a:r>
              <a:rPr lang="el-GR" b="1" i="0" dirty="0">
                <a:solidFill>
                  <a:srgbClr val="27251E"/>
                </a:solidFill>
                <a:effectLst/>
                <a:latin typeface="pplxSans"/>
              </a:rPr>
              <a:t> </a:t>
            </a:r>
            <a:r>
              <a:rPr lang="el-GR" b="1" i="0" dirty="0" err="1">
                <a:solidFill>
                  <a:srgbClr val="27251E"/>
                </a:solidFill>
                <a:effectLst/>
                <a:latin typeface="pplxSans"/>
              </a:rPr>
              <a:t>problem</a:t>
            </a:r>
            <a:r>
              <a:rPr lang="el-GR" b="1" i="0" dirty="0">
                <a:solidFill>
                  <a:srgbClr val="27251E"/>
                </a:solidFill>
                <a:effectLst/>
                <a:latin typeface="pplxSans"/>
              </a:rPr>
              <a:t>"</a:t>
            </a:r>
            <a:r>
              <a:rPr lang="el-GR" b="0" i="0" dirty="0">
                <a:solidFill>
                  <a:srgbClr val="27251E"/>
                </a:solidFill>
                <a:effectLst/>
                <a:latin typeface="pplxSans"/>
              </a:rPr>
              <a:t> — σωρευμένο πρόβλημα από το παρελθόν που δεν μπορεί να λυθεί γρήγορα. Ακόμα και αν ο Βόλος αποφασίσει σήμερα να εφαρμόσει αυστηρούς κανόνες, οι κατοικίες που χτίστηκαν σε επικίνδυνες ζώνες εξακολουθούν να υπάρχουν και να αποτελούν ευπάθεια. Η μόνη λύση — αποζημίωση και απόσυρση — είναι πολιτικά εξαιρετικά δύσκολη.</a:t>
            </a:r>
          </a:p>
          <a:p>
            <a:pPr algn="l"/>
            <a:r>
              <a:rPr lang="el-GR" b="0" i="1" dirty="0">
                <a:solidFill>
                  <a:srgbClr val="27251E"/>
                </a:solidFill>
                <a:effectLst/>
                <a:latin typeface="pplxSans"/>
              </a:rPr>
              <a:t>Παλαιές Υποδομές</a:t>
            </a:r>
          </a:p>
          <a:p>
            <a:pPr algn="l"/>
            <a:r>
              <a:rPr lang="el-GR" b="0" i="0" dirty="0">
                <a:solidFill>
                  <a:srgbClr val="27251E"/>
                </a:solidFill>
                <a:effectLst/>
                <a:latin typeface="pplxSans"/>
              </a:rPr>
              <a:t>Το αποχετευτικό και το οδικό δίκτυο </a:t>
            </a:r>
            <a:r>
              <a:rPr lang="el-GR" b="1" i="0" dirty="0">
                <a:solidFill>
                  <a:srgbClr val="27251E"/>
                </a:solidFill>
                <a:effectLst/>
                <a:latin typeface="pplxSans"/>
              </a:rPr>
              <a:t>δεν είχαν αναβαθμιστεί για δεκαετίες</a:t>
            </a:r>
            <a:r>
              <a:rPr lang="el-GR" b="0" i="0" dirty="0">
                <a:solidFill>
                  <a:srgbClr val="27251E"/>
                </a:solidFill>
                <a:effectLst/>
                <a:latin typeface="pplxSans"/>
              </a:rPr>
              <a:t> — και οι συνέπειες της λιτότητας 2010-2018 είναι εδώ εμφανείς. Οι δήμοι έχασαν σε εκείνη την περίοδο σημαντικό μέρος των εσόδων τους (μέσω "Καλλικράτη" και περικοπών) ενώ οι ανάγκες συντήρησης παρέμειναν ίδιες ή αυξήθηκαν.</a:t>
            </a:r>
          </a:p>
          <a:p>
            <a:pPr algn="l"/>
            <a:r>
              <a:rPr lang="el-GR" b="0" i="0" dirty="0">
                <a:solidFill>
                  <a:srgbClr val="27251E"/>
                </a:solidFill>
                <a:effectLst/>
                <a:latin typeface="pplxSans"/>
              </a:rPr>
              <a:t>Αυτό αναδεικνύει τη σύνδεση μεταξύ </a:t>
            </a:r>
            <a:r>
              <a:rPr lang="el-GR" b="1" i="0" dirty="0">
                <a:solidFill>
                  <a:srgbClr val="27251E"/>
                </a:solidFill>
                <a:effectLst/>
                <a:latin typeface="pplxSans"/>
              </a:rPr>
              <a:t>οικονομικής και φυσικής ανθεκτικότητας</a:t>
            </a:r>
            <a:r>
              <a:rPr lang="el-GR" b="0" i="0" dirty="0">
                <a:solidFill>
                  <a:srgbClr val="27251E"/>
                </a:solidFill>
                <a:effectLst/>
                <a:latin typeface="pplxSans"/>
              </a:rPr>
              <a:t>: μια πόλη που δεν έχει πόρους για συντήρηση υποδομών γίνεται σταδιακά πιο ευάλωτη σε κάθε κρίση. Η λιτότητα δεν εξοικονομεί χρήματα μακροπρόθεσμα — μεταθέτει το κόστος στο μέλλον με τόκο, όπως απέδειξε ο </a:t>
            </a:r>
            <a:r>
              <a:rPr lang="el-GR" b="0" i="0" dirty="0" err="1">
                <a:solidFill>
                  <a:srgbClr val="27251E"/>
                </a:solidFill>
                <a:effectLst/>
                <a:latin typeface="pplxSans"/>
              </a:rPr>
              <a:t>Daniel</a:t>
            </a:r>
            <a:r>
              <a:rPr lang="el-GR" b="0" i="0" dirty="0">
                <a:solidFill>
                  <a:srgbClr val="27251E"/>
                </a:solidFill>
                <a:effectLst/>
                <a:latin typeface="pplxSans"/>
              </a:rPr>
              <a:t>.</a:t>
            </a:r>
          </a:p>
          <a:p>
            <a:pPr algn="l"/>
            <a:r>
              <a:rPr lang="el-GR" b="1" i="0" dirty="0">
                <a:solidFill>
                  <a:srgbClr val="27251E"/>
                </a:solidFill>
                <a:effectLst/>
                <a:latin typeface="pplxSans"/>
              </a:rPr>
              <a:t>Αδύναμο Σύστημα Έγκαιρης Προειδοποίησης</a:t>
            </a:r>
          </a:p>
          <a:p>
            <a:pPr algn="l"/>
            <a:r>
              <a:rPr lang="el-GR" b="0" i="0" dirty="0">
                <a:solidFill>
                  <a:srgbClr val="27251E"/>
                </a:solidFill>
                <a:effectLst/>
                <a:latin typeface="pplxSans"/>
              </a:rPr>
              <a:t>Οι </a:t>
            </a:r>
            <a:r>
              <a:rPr lang="el-GR" b="1" i="0" dirty="0">
                <a:solidFill>
                  <a:srgbClr val="27251E"/>
                </a:solidFill>
                <a:effectLst/>
                <a:latin typeface="pplxSans"/>
              </a:rPr>
              <a:t>καθυστερημένες ειδοποιήσεις και η αποτυχία εκκένωσης</a:t>
            </a:r>
            <a:r>
              <a:rPr lang="el-GR" b="0" i="0" dirty="0">
                <a:solidFill>
                  <a:srgbClr val="27251E"/>
                </a:solidFill>
                <a:effectLst/>
                <a:latin typeface="pplxSans"/>
              </a:rPr>
              <a:t> πριν την κρίση κόστισαν σε ανθρώπινες ζωές. Δεν υπήρχε ολοκληρωμένο σχέδιο διαχείρισης πλημμύρας με σαφείς ευθύνες, σαφή διαδικασία ειδοποίησης και εκκένωσης, και εναλλακτικά κανάλια επικοινωνίας για όταν κοπεί το ρεύμα (που έγινε νωρίς στον </a:t>
            </a:r>
            <a:r>
              <a:rPr lang="el-GR" b="0" i="0" dirty="0" err="1">
                <a:solidFill>
                  <a:srgbClr val="27251E"/>
                </a:solidFill>
                <a:effectLst/>
                <a:latin typeface="pplxSans"/>
              </a:rPr>
              <a:t>Daniel</a:t>
            </a:r>
            <a:r>
              <a:rPr lang="el-GR" b="0" i="0" dirty="0">
                <a:solidFill>
                  <a:srgbClr val="27251E"/>
                </a:solidFill>
                <a:effectLst/>
                <a:latin typeface="pplxSans"/>
              </a:rPr>
              <a:t>).</a:t>
            </a:r>
          </a:p>
          <a:p>
            <a:pPr algn="l"/>
            <a:r>
              <a:rPr lang="el-GR" b="0" i="0" dirty="0">
                <a:solidFill>
                  <a:srgbClr val="27251E"/>
                </a:solidFill>
                <a:effectLst/>
                <a:latin typeface="pplxSans"/>
              </a:rPr>
              <a:t>Αυτό είναι παράδειγμα </a:t>
            </a:r>
            <a:r>
              <a:rPr lang="el-GR" b="1" i="0" dirty="0">
                <a:solidFill>
                  <a:srgbClr val="27251E"/>
                </a:solidFill>
                <a:effectLst/>
                <a:latin typeface="pplxSans"/>
              </a:rPr>
              <a:t>"</a:t>
            </a:r>
            <a:r>
              <a:rPr lang="el-GR" b="1" i="0" dirty="0" err="1">
                <a:solidFill>
                  <a:srgbClr val="27251E"/>
                </a:solidFill>
                <a:effectLst/>
                <a:latin typeface="pplxSans"/>
              </a:rPr>
              <a:t>organizational</a:t>
            </a:r>
            <a:r>
              <a:rPr lang="el-GR" b="1" i="0" dirty="0">
                <a:solidFill>
                  <a:srgbClr val="27251E"/>
                </a:solidFill>
                <a:effectLst/>
                <a:latin typeface="pplxSans"/>
              </a:rPr>
              <a:t> </a:t>
            </a:r>
            <a:r>
              <a:rPr lang="el-GR" b="1" i="0" dirty="0" err="1">
                <a:solidFill>
                  <a:srgbClr val="27251E"/>
                </a:solidFill>
                <a:effectLst/>
                <a:latin typeface="pplxSans"/>
              </a:rPr>
              <a:t>resilience</a:t>
            </a:r>
            <a:r>
              <a:rPr lang="el-GR" b="1" i="0" dirty="0">
                <a:solidFill>
                  <a:srgbClr val="27251E"/>
                </a:solidFill>
                <a:effectLst/>
                <a:latin typeface="pplxSans"/>
              </a:rPr>
              <a:t> </a:t>
            </a:r>
            <a:r>
              <a:rPr lang="el-GR" b="1" i="0" dirty="0" err="1">
                <a:solidFill>
                  <a:srgbClr val="27251E"/>
                </a:solidFill>
                <a:effectLst/>
                <a:latin typeface="pplxSans"/>
              </a:rPr>
              <a:t>failure</a:t>
            </a:r>
            <a:r>
              <a:rPr lang="el-GR" b="1" i="0" dirty="0">
                <a:solidFill>
                  <a:srgbClr val="27251E"/>
                </a:solidFill>
                <a:effectLst/>
                <a:latin typeface="pplxSans"/>
              </a:rPr>
              <a:t>"</a:t>
            </a:r>
            <a:r>
              <a:rPr lang="el-GR" b="0" i="0" dirty="0">
                <a:solidFill>
                  <a:srgbClr val="27251E"/>
                </a:solidFill>
                <a:effectLst/>
                <a:latin typeface="pplxSans"/>
              </a:rPr>
              <a:t>: ακόμα και αν η φυσική υποδομή αστοχεί, ένα ισχυρό σύστημα διαχείρισης έκτακτης ανάγκης μπορεί να σώσει ζωές. Η Ιαπωνία, για παράδειγμα, αντιμετωπίζει ετησίως τυφώνες πολύ ισχυρότερους από τον </a:t>
            </a:r>
            <a:r>
              <a:rPr lang="el-GR" b="0" i="0" dirty="0" err="1">
                <a:solidFill>
                  <a:srgbClr val="27251E"/>
                </a:solidFill>
                <a:effectLst/>
                <a:latin typeface="pplxSans"/>
              </a:rPr>
              <a:t>Daniel</a:t>
            </a:r>
            <a:r>
              <a:rPr lang="el-GR" b="0" i="0" dirty="0">
                <a:solidFill>
                  <a:srgbClr val="27251E"/>
                </a:solidFill>
                <a:effectLst/>
                <a:latin typeface="pplxSans"/>
              </a:rPr>
              <a:t> με κλάσμα των θυμάτων — λόγω συστηματικής εκπαίδευσης και υποδομής προειδοποίησης.</a:t>
            </a:r>
          </a:p>
          <a:p>
            <a:pPr algn="l"/>
            <a:r>
              <a:rPr lang="el-GR" b="1" i="0" dirty="0">
                <a:solidFill>
                  <a:srgbClr val="27251E"/>
                </a:solidFill>
                <a:effectLst/>
                <a:latin typeface="pplxSans"/>
              </a:rPr>
              <a:t>Εξάρτηση από Εξωτερικούς Πόρους</a:t>
            </a:r>
          </a:p>
          <a:p>
            <a:pPr algn="l"/>
            <a:r>
              <a:rPr lang="el-GR" b="0" i="0" dirty="0">
                <a:solidFill>
                  <a:srgbClr val="27251E"/>
                </a:solidFill>
                <a:effectLst/>
                <a:latin typeface="pplxSans"/>
              </a:rPr>
              <a:t>Ο δήμος </a:t>
            </a:r>
            <a:r>
              <a:rPr lang="el-GR" b="1" i="0" dirty="0">
                <a:solidFill>
                  <a:srgbClr val="27251E"/>
                </a:solidFill>
                <a:effectLst/>
                <a:latin typeface="pplxSans"/>
              </a:rPr>
              <a:t>δεν διέθετε επαρκείς ίδιους πόρους</a:t>
            </a:r>
            <a:r>
              <a:rPr lang="el-GR" b="0" i="0" dirty="0">
                <a:solidFill>
                  <a:srgbClr val="27251E"/>
                </a:solidFill>
                <a:effectLst/>
                <a:latin typeface="pplxSans"/>
              </a:rPr>
              <a:t> για άμεση αντιμετώπιση — η απόκριση ήταν επικεντρωμένη στη Θεσσαλία με εξάρτηση από κεντρικό κράτος και ΕΕ. Αυτό δημιουργεί </a:t>
            </a:r>
            <a:r>
              <a:rPr lang="el-GR" b="1" i="0" dirty="0">
                <a:solidFill>
                  <a:srgbClr val="27251E"/>
                </a:solidFill>
                <a:effectLst/>
                <a:latin typeface="pplxSans"/>
              </a:rPr>
              <a:t>χρονική υστέρηση</a:t>
            </a:r>
            <a:r>
              <a:rPr lang="el-GR" b="0" i="0" dirty="0">
                <a:solidFill>
                  <a:srgbClr val="27251E"/>
                </a:solidFill>
                <a:effectLst/>
                <a:latin typeface="pplxSans"/>
              </a:rPr>
              <a:t> στη βοήθεια: οι ευρωπαϊκοί πόροι απαιτούν μήνες διαδικασιών, ενώ η κρίση χρειάζεται άμεση απόκριση.</a:t>
            </a:r>
          </a:p>
          <a:p>
            <a:pPr algn="l"/>
            <a:r>
              <a:rPr lang="el-GR" b="0" i="0" dirty="0">
                <a:solidFill>
                  <a:srgbClr val="27251E"/>
                </a:solidFill>
                <a:effectLst/>
                <a:latin typeface="pplxSans"/>
              </a:rPr>
              <a:t>Η εξάρτηση αυτή είναι δομική για τις ελληνικές περιφερειακές πόλεις — δεν μπορεί να λυθεί άμεσα. Αλλά μπορεί να μετριαστεί με </a:t>
            </a:r>
            <a:r>
              <a:rPr lang="el-GR" b="1" i="0" dirty="0">
                <a:solidFill>
                  <a:srgbClr val="27251E"/>
                </a:solidFill>
                <a:effectLst/>
                <a:latin typeface="pplxSans"/>
              </a:rPr>
              <a:t>εκ των προτέρων σχεδιασμό</a:t>
            </a:r>
            <a:r>
              <a:rPr lang="el-GR" b="0" i="0" dirty="0">
                <a:solidFill>
                  <a:srgbClr val="27251E"/>
                </a:solidFill>
                <a:effectLst/>
                <a:latin typeface="pplxSans"/>
              </a:rPr>
              <a:t>: προ-εγκεκριμένα σχέδια αντιμετώπισης, εκ των προτέρων εξασφαλισμένες πιστωτικές γραμμές έκτακτης ανάγκης, και σαφείς συμφωνίες μεταξύ δήμου, περιφέρειας και κράτους για ταχεία εκταμίευση πόρων σε κρίση.</a:t>
            </a:r>
          </a:p>
          <a:p>
            <a:pPr algn="l"/>
            <a:r>
              <a:rPr lang="el-GR" b="0" i="0" dirty="0">
                <a:solidFill>
                  <a:srgbClr val="27251E"/>
                </a:solidFill>
                <a:effectLst/>
                <a:latin typeface="pplxSans"/>
              </a:rPr>
              <a:t>Η Παρατήρηση που μπορούμε να κάνουμε στο σημείο αυτό είναι ότι:</a:t>
            </a:r>
          </a:p>
          <a:p>
            <a:pPr algn="l"/>
            <a:r>
              <a:rPr lang="el-GR" b="0" i="0" dirty="0">
                <a:solidFill>
                  <a:srgbClr val="27251E"/>
                </a:solidFill>
                <a:effectLst/>
                <a:latin typeface="pplxSans"/>
              </a:rPr>
              <a:t>Και οι έξι παράγοντες έχουν ένα κοινό χαρακτηριστικό: </a:t>
            </a:r>
            <a:r>
              <a:rPr lang="el-GR" b="1" i="0" dirty="0">
                <a:solidFill>
                  <a:srgbClr val="27251E"/>
                </a:solidFill>
                <a:effectLst/>
                <a:latin typeface="pplxSans"/>
              </a:rPr>
              <a:t>δεν είναι "φυσικοί"</a:t>
            </a:r>
            <a:r>
              <a:rPr lang="el-GR" b="0" i="0" dirty="0">
                <a:solidFill>
                  <a:srgbClr val="27251E"/>
                </a:solidFill>
                <a:effectLst/>
                <a:latin typeface="pplxSans"/>
              </a:rPr>
              <a:t> — είναι αποτέλεσμα ανθρώπινων αποφάσεων ή απουσίας τους. Η δόμηση σε ρέματα ήταν επιλογή. Η μη αναβάθμιση υποδομών ήταν επιλογή. Η απουσία σχεδίου έκτακτης ανάγκης ήταν επιλογή. Αυτό επιβεβαιώνει τη θεωρία των </a:t>
            </a:r>
            <a:r>
              <a:rPr lang="el-GR" b="1" i="0" dirty="0">
                <a:solidFill>
                  <a:srgbClr val="27251E"/>
                </a:solidFill>
                <a:effectLst/>
                <a:latin typeface="pplxSans"/>
              </a:rPr>
              <a:t>"</a:t>
            </a:r>
            <a:r>
              <a:rPr lang="el-GR" b="1" i="0" dirty="0" err="1">
                <a:solidFill>
                  <a:srgbClr val="27251E"/>
                </a:solidFill>
                <a:effectLst/>
                <a:latin typeface="pplxSans"/>
              </a:rPr>
              <a:t>socially</a:t>
            </a:r>
            <a:r>
              <a:rPr lang="el-GR" b="1" i="0" dirty="0">
                <a:solidFill>
                  <a:srgbClr val="27251E"/>
                </a:solidFill>
                <a:effectLst/>
                <a:latin typeface="pplxSans"/>
              </a:rPr>
              <a:t> </a:t>
            </a:r>
            <a:r>
              <a:rPr lang="el-GR" b="1" i="0" dirty="0" err="1">
                <a:solidFill>
                  <a:srgbClr val="27251E"/>
                </a:solidFill>
                <a:effectLst/>
                <a:latin typeface="pplxSans"/>
              </a:rPr>
              <a:t>constructed</a:t>
            </a:r>
            <a:r>
              <a:rPr lang="el-GR" b="1" i="0" dirty="0">
                <a:solidFill>
                  <a:srgbClr val="27251E"/>
                </a:solidFill>
                <a:effectLst/>
                <a:latin typeface="pplxSans"/>
              </a:rPr>
              <a:t> </a:t>
            </a:r>
            <a:r>
              <a:rPr lang="el-GR" b="1" i="0" dirty="0" err="1">
                <a:solidFill>
                  <a:srgbClr val="27251E"/>
                </a:solidFill>
                <a:effectLst/>
                <a:latin typeface="pplxSans"/>
              </a:rPr>
              <a:t>vulnerabilities</a:t>
            </a:r>
            <a:r>
              <a:rPr lang="el-GR" b="1" i="0" dirty="0">
                <a:solidFill>
                  <a:srgbClr val="27251E"/>
                </a:solidFill>
                <a:effectLst/>
                <a:latin typeface="pplxSans"/>
              </a:rPr>
              <a:t>"</a:t>
            </a:r>
            <a:r>
              <a:rPr lang="el-GR" b="0" i="0" dirty="0">
                <a:solidFill>
                  <a:srgbClr val="27251E"/>
                </a:solidFill>
                <a:effectLst/>
                <a:latin typeface="pplxSans"/>
              </a:rPr>
              <a:t> (</a:t>
            </a:r>
            <a:r>
              <a:rPr lang="el-GR" b="0" i="0" dirty="0" err="1">
                <a:solidFill>
                  <a:srgbClr val="27251E"/>
                </a:solidFill>
                <a:effectLst/>
                <a:latin typeface="pplxSans"/>
              </a:rPr>
              <a:t>Wisner</a:t>
            </a:r>
            <a:r>
              <a:rPr lang="el-GR" b="0" i="0" dirty="0">
                <a:solidFill>
                  <a:srgbClr val="27251E"/>
                </a:solidFill>
                <a:effectLst/>
                <a:latin typeface="pplxSans"/>
              </a:rPr>
              <a:t> </a:t>
            </a:r>
            <a:r>
              <a:rPr lang="el-GR" b="0" i="0" dirty="0" err="1">
                <a:solidFill>
                  <a:srgbClr val="27251E"/>
                </a:solidFill>
                <a:effectLst/>
                <a:latin typeface="pplxSans"/>
              </a:rPr>
              <a:t>et</a:t>
            </a:r>
            <a:r>
              <a:rPr lang="el-GR" b="0" i="0" dirty="0">
                <a:solidFill>
                  <a:srgbClr val="27251E"/>
                </a:solidFill>
                <a:effectLst/>
                <a:latin typeface="pplxSans"/>
              </a:rPr>
              <a:t> </a:t>
            </a:r>
            <a:r>
              <a:rPr lang="el-GR" b="0" i="0" dirty="0" err="1">
                <a:solidFill>
                  <a:srgbClr val="27251E"/>
                </a:solidFill>
                <a:effectLst/>
                <a:latin typeface="pplxSans"/>
              </a:rPr>
              <a:t>al</a:t>
            </a:r>
            <a:r>
              <a:rPr lang="el-GR" b="0" i="0" dirty="0">
                <a:solidFill>
                  <a:srgbClr val="27251E"/>
                </a:solidFill>
                <a:effectLst/>
                <a:latin typeface="pplxSans"/>
              </a:rPr>
              <a:t>., 2004): οι φυσικές καταστροφές δεν είναι "φυσικές" — είναι η συνάντηση ενός φυσικού φαινομένου με κοινωνικά κατασκευασμένη ευπάθεια. Ο </a:t>
            </a:r>
            <a:r>
              <a:rPr lang="el-GR" b="0" i="0" dirty="0" err="1">
                <a:solidFill>
                  <a:srgbClr val="27251E"/>
                </a:solidFill>
                <a:effectLst/>
                <a:latin typeface="pplxSans"/>
              </a:rPr>
              <a:t>Daniel</a:t>
            </a:r>
            <a:r>
              <a:rPr lang="el-GR" b="0" i="0" dirty="0">
                <a:solidFill>
                  <a:srgbClr val="27251E"/>
                </a:solidFill>
                <a:effectLst/>
                <a:latin typeface="pplxSans"/>
              </a:rPr>
              <a:t> ήταν αναπόφευκτος ως φαινόμενο — η καταστροφή ήταν αποτρέψιμη ως επίπτωση.</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ans"/>
              </a:rPr>
              <a:t>Βόλος</a:t>
            </a:r>
            <a:r>
              <a:rPr lang="el-GR" b="0" i="0" dirty="0">
                <a:solidFill>
                  <a:srgbClr val="27251E"/>
                </a:solidFill>
                <a:effectLst/>
                <a:latin typeface="pplxSans"/>
              </a:rPr>
              <a:t>: Συνδυάζει </a:t>
            </a:r>
            <a:r>
              <a:rPr lang="el-GR" b="1" i="0" dirty="0">
                <a:solidFill>
                  <a:srgbClr val="27251E"/>
                </a:solidFill>
                <a:effectLst/>
                <a:latin typeface="pplxSans"/>
              </a:rPr>
              <a:t>υψηλή οικονομική βάση</a:t>
            </a:r>
            <a:r>
              <a:rPr lang="el-GR" b="0" i="0" dirty="0">
                <a:solidFill>
                  <a:srgbClr val="27251E"/>
                </a:solidFill>
                <a:effectLst/>
                <a:latin typeface="pplxSans"/>
              </a:rPr>
              <a:t> (λιμάνι, ΠΘ) με </a:t>
            </a:r>
            <a:r>
              <a:rPr lang="el-GR" b="1" i="0" dirty="0">
                <a:solidFill>
                  <a:srgbClr val="27251E"/>
                </a:solidFill>
                <a:effectLst/>
                <a:latin typeface="pplxSans"/>
              </a:rPr>
              <a:t>υψηλό κλιματικό κίνδυνο</a:t>
            </a:r>
            <a:r>
              <a:rPr lang="el-GR" b="0" i="0" dirty="0">
                <a:solidFill>
                  <a:srgbClr val="27251E"/>
                </a:solidFill>
                <a:effectLst/>
                <a:latin typeface="pplxSans"/>
              </a:rPr>
              <a:t> (ρέματα </a:t>
            </a:r>
            <a:r>
              <a:rPr lang="el-GR" b="0" i="0" dirty="0" err="1">
                <a:solidFill>
                  <a:srgbClr val="27251E"/>
                </a:solidFill>
                <a:effectLst/>
                <a:latin typeface="pplxSans"/>
              </a:rPr>
              <a:t>Πηλίου</a:t>
            </a:r>
            <a:r>
              <a:rPr lang="el-GR" b="0" i="0" dirty="0">
                <a:solidFill>
                  <a:srgbClr val="27251E"/>
                </a:solidFill>
                <a:effectLst/>
                <a:latin typeface="pplxSans"/>
              </a:rPr>
              <a:t>) και μόλις </a:t>
            </a:r>
            <a:r>
              <a:rPr lang="el-GR" b="1" i="0" dirty="0">
                <a:solidFill>
                  <a:srgbClr val="27251E"/>
                </a:solidFill>
                <a:effectLst/>
                <a:latin typeface="pplxSans"/>
              </a:rPr>
              <a:t>μέτρια αντιπλημμυρική υποδομή</a:t>
            </a:r>
            <a:r>
              <a:rPr lang="el-GR" b="0" i="0" dirty="0">
                <a:solidFill>
                  <a:srgbClr val="27251E"/>
                </a:solidFill>
                <a:effectLst/>
                <a:latin typeface="pplxSans"/>
              </a:rPr>
              <a:t>. Η θεσμική ετοιμότητα χαρακτηρίζεται ως "Χαμηλή → Υψηλή μετά </a:t>
            </a:r>
            <a:r>
              <a:rPr lang="el-GR" b="0" i="0" dirty="0" err="1">
                <a:solidFill>
                  <a:srgbClr val="27251E"/>
                </a:solidFill>
                <a:effectLst/>
                <a:latin typeface="pplxSans"/>
              </a:rPr>
              <a:t>Daniel</a:t>
            </a:r>
            <a:r>
              <a:rPr lang="el-GR" b="0" i="0" dirty="0">
                <a:solidFill>
                  <a:srgbClr val="27251E"/>
                </a:solidFill>
                <a:effectLst/>
                <a:latin typeface="pplxSans"/>
              </a:rPr>
              <a:t>" — ουσιαστικά ο </a:t>
            </a:r>
            <a:r>
              <a:rPr lang="el-GR" b="0" i="0" dirty="0" err="1">
                <a:solidFill>
                  <a:srgbClr val="27251E"/>
                </a:solidFill>
                <a:effectLst/>
                <a:latin typeface="pplxSans"/>
              </a:rPr>
              <a:t>Daniel</a:t>
            </a:r>
            <a:r>
              <a:rPr lang="el-GR" b="0" i="0" dirty="0">
                <a:solidFill>
                  <a:srgbClr val="27251E"/>
                </a:solidFill>
                <a:effectLst/>
                <a:latin typeface="pplxSans"/>
              </a:rPr>
              <a:t> λειτούργησε ως ο καταλύτης που ανάγκασε τη θεσμική αναβάθμιση. Αυτό είναι ακριβώς το παράδοξο: η πόλη με τη μεγαλύτερη οικονομική ικανότητα να επενδύσει στην ανθεκτικότητα ήταν αυτή που υστερούσε θεσμικά.</a:t>
            </a:r>
          </a:p>
          <a:p>
            <a:pPr algn="l"/>
            <a:r>
              <a:rPr lang="el-GR" b="1" i="0" dirty="0">
                <a:solidFill>
                  <a:srgbClr val="27251E"/>
                </a:solidFill>
                <a:effectLst/>
                <a:latin typeface="pplxSans"/>
              </a:rPr>
              <a:t>Λάρισα</a:t>
            </a:r>
            <a:r>
              <a:rPr lang="el-GR" b="0" i="0" dirty="0">
                <a:solidFill>
                  <a:srgbClr val="27251E"/>
                </a:solidFill>
                <a:effectLst/>
                <a:latin typeface="pplxSans"/>
              </a:rPr>
              <a:t>: Μέτρια οικονομική βάση (κυρίως αγροτική), μέτριος κλιματικός κίνδυνος (Πηνειός ποταμός), ικανοποιητική αντιπλημμυρική υποδομή, αλλά χαμηλή θεσμική ετοιμότητα. Η Λάρισα επλήγη επίσης από τον </a:t>
            </a:r>
            <a:r>
              <a:rPr lang="el-GR" b="0" i="0" dirty="0" err="1">
                <a:solidFill>
                  <a:srgbClr val="27251E"/>
                </a:solidFill>
                <a:effectLst/>
                <a:latin typeface="pplxSans"/>
              </a:rPr>
              <a:t>Daniel</a:t>
            </a:r>
            <a:r>
              <a:rPr lang="el-GR" b="0" i="0" dirty="0">
                <a:solidFill>
                  <a:srgbClr val="27251E"/>
                </a:solidFill>
                <a:effectLst/>
                <a:latin typeface="pplxSans"/>
              </a:rPr>
              <a:t> — οι πεδινές εκτάσεις του Θεσσαλικού κάμπου πλημμύρισαν εκτενώς. Η "ικανοποιητική" αντιπλημμυρική υποδομή αντανακλά επενδύσεις που έγιναν στον Πηνειό κατά το παρελθόν, αλλά δεν αρκούσαν για φαινόμενο </a:t>
            </a:r>
            <a:r>
              <a:rPr lang="el-GR" b="0" i="0" dirty="0" err="1">
                <a:solidFill>
                  <a:srgbClr val="27251E"/>
                </a:solidFill>
                <a:effectLst/>
                <a:latin typeface="pplxSans"/>
              </a:rPr>
              <a:t>Daniel</a:t>
            </a:r>
            <a:r>
              <a:rPr lang="el-GR" b="0" i="0" dirty="0">
                <a:solidFill>
                  <a:srgbClr val="27251E"/>
                </a:solidFill>
                <a:effectLst/>
                <a:latin typeface="pplxSans"/>
              </a:rPr>
              <a:t>-κλίμακας.</a:t>
            </a:r>
          </a:p>
          <a:p>
            <a:pPr algn="l"/>
            <a:r>
              <a:rPr lang="el-GR" b="1" i="0" dirty="0">
                <a:solidFill>
                  <a:srgbClr val="27251E"/>
                </a:solidFill>
                <a:effectLst/>
                <a:latin typeface="pplxSans"/>
              </a:rPr>
              <a:t>Ιωάννινα</a:t>
            </a:r>
            <a:r>
              <a:rPr lang="el-GR" b="0" i="0" dirty="0">
                <a:solidFill>
                  <a:srgbClr val="27251E"/>
                </a:solidFill>
                <a:effectLst/>
                <a:latin typeface="pplxSans"/>
              </a:rPr>
              <a:t>: Χαμηλότερη οικονομική βάση, μέτριος κίνδυνος (λίμνη Παμβώτιδα + ρέματα), μέτρια αντιπλημμυρική υποδομή, χαμηλή θεσμική ετοιμότητα. Τα Ιωάννινα παρουσιάζουν μια ενδιαφέρουσα περίπτωση: η λίμνη Παμβώτιδα λειτουργεί αφ' </a:t>
            </a:r>
            <a:r>
              <a:rPr lang="el-GR" b="0" i="0" dirty="0" err="1">
                <a:solidFill>
                  <a:srgbClr val="27251E"/>
                </a:solidFill>
                <a:effectLst/>
                <a:latin typeface="pplxSans"/>
              </a:rPr>
              <a:t>εαυτής</a:t>
            </a:r>
            <a:r>
              <a:rPr lang="el-GR" b="0" i="0" dirty="0">
                <a:solidFill>
                  <a:srgbClr val="27251E"/>
                </a:solidFill>
                <a:effectLst/>
                <a:latin typeface="pplxSans"/>
              </a:rPr>
              <a:t> ως φυσική ρυθμιστική δεξαμενή — στοιχείο φυσικής ανθεκτικότητας που απουσιάζει από τον Βόλο. Η χαμηλότερη οικονομική βάση όμως περιορίζει την ικανότητα επένδυσης σε θεσμικές αναβαθμίσεις.</a:t>
            </a:r>
          </a:p>
          <a:p>
            <a:pPr algn="l"/>
            <a:r>
              <a:rPr lang="el-GR" b="1" i="0" dirty="0">
                <a:solidFill>
                  <a:srgbClr val="27251E"/>
                </a:solidFill>
                <a:effectLst/>
                <a:latin typeface="pplxSans"/>
              </a:rPr>
              <a:t>Καλαμάτα</a:t>
            </a:r>
            <a:r>
              <a:rPr lang="el-GR" b="0" i="0" dirty="0">
                <a:solidFill>
                  <a:srgbClr val="27251E"/>
                </a:solidFill>
                <a:effectLst/>
                <a:latin typeface="pplxSans"/>
              </a:rPr>
              <a:t>: Μέτρια οικονομική βάση, κίνδυνος σεισμού/πλημμυρών, αλλά </a:t>
            </a:r>
            <a:r>
              <a:rPr lang="el-GR" b="1" i="0" dirty="0">
                <a:solidFill>
                  <a:srgbClr val="27251E"/>
                </a:solidFill>
                <a:effectLst/>
                <a:latin typeface="pplxSans"/>
              </a:rPr>
              <a:t>υψηλή αντιπλημμυρική και αντισεισμική υποδομή μετά το 1986</a:t>
            </a:r>
            <a:r>
              <a:rPr lang="el-GR" b="0" i="0" dirty="0">
                <a:solidFill>
                  <a:srgbClr val="27251E"/>
                </a:solidFill>
                <a:effectLst/>
                <a:latin typeface="pplxSans"/>
              </a:rPr>
              <a:t> και μέτρια θεσμική ετοιμότητα. Η Καλαμάτα είναι το </a:t>
            </a:r>
            <a:r>
              <a:rPr lang="el-GR" b="1" i="0" dirty="0">
                <a:solidFill>
                  <a:srgbClr val="27251E"/>
                </a:solidFill>
                <a:effectLst/>
                <a:latin typeface="pplxSans"/>
              </a:rPr>
              <a:t>αντίθετο παράδειγμα</a:t>
            </a:r>
            <a:r>
              <a:rPr lang="el-GR" b="0" i="0" dirty="0">
                <a:solidFill>
                  <a:srgbClr val="27251E"/>
                </a:solidFill>
                <a:effectLst/>
                <a:latin typeface="pplxSans"/>
              </a:rPr>
              <a:t> του Βόλου: έμαθε από τον σεισμό του 1986 και επένδυσε συστηματικά σε ανθεκτικότητα για δεκαετίες. Σήμερα θεωρείται η πλέον ανθεκτική περιφερειακή πόλη της Ελλάδας σε σεισμό.</a:t>
            </a:r>
          </a:p>
          <a:p>
            <a:pPr algn="l"/>
            <a:r>
              <a:rPr lang="el-GR" b="1" i="0" dirty="0">
                <a:solidFill>
                  <a:srgbClr val="27251E"/>
                </a:solidFill>
                <a:effectLst/>
                <a:latin typeface="pplxSans"/>
              </a:rPr>
              <a:t>Το Κεντρικό Εύρημα</a:t>
            </a:r>
          </a:p>
          <a:p>
            <a:pPr algn="l"/>
            <a:r>
              <a:rPr lang="el-GR" b="1" i="0" dirty="0">
                <a:solidFill>
                  <a:srgbClr val="27251E"/>
                </a:solidFill>
                <a:effectLst/>
                <a:latin typeface="pplxSans"/>
              </a:rPr>
              <a:t>"Ο Βόλος συνδυάζει σχετικά ισχυρή οικονομική βάση με υψηλή κλιματική ευπάθεια — αναντιστοιχία που κατέστη κρίσιμη τον Σεπτέμβριο 2023."</a:t>
            </a:r>
            <a:endParaRPr lang="el-GR" b="0" i="0" dirty="0">
              <a:solidFill>
                <a:srgbClr val="27251E"/>
              </a:solidFill>
              <a:effectLst/>
              <a:latin typeface="pplxSans"/>
            </a:endParaRPr>
          </a:p>
          <a:p>
            <a:pPr algn="l"/>
            <a:r>
              <a:rPr lang="el-GR" b="0" i="0" dirty="0">
                <a:solidFill>
                  <a:srgbClr val="27251E"/>
                </a:solidFill>
                <a:effectLst/>
                <a:latin typeface="pplxSans"/>
              </a:rPr>
              <a:t>Αυτή η αναντιστοιχία είναι θεωρητικά σημαντική: η οικονομική ισχύς δεν μεταφράζεται αυτόματα σε ανθεκτικότητα αν δεν υπάρχει η πολιτική βούληση και ο θεσμικός σχεδιασμός να επενδυθεί σε υποδομές προστασίας. Ο Βόλος είχε τους πόρους — δεν είχε τις προτεραιότητες.</a:t>
            </a:r>
          </a:p>
          <a:p>
            <a:pPr algn="l"/>
            <a:r>
              <a:rPr lang="el-GR" b="0" i="0" dirty="0">
                <a:solidFill>
                  <a:srgbClr val="27251E"/>
                </a:solidFill>
                <a:effectLst/>
                <a:latin typeface="pplxSans"/>
              </a:rPr>
              <a:t>Η Διδακτική Αξία του Πίνακα</a:t>
            </a:r>
          </a:p>
          <a:p>
            <a:pPr algn="l"/>
            <a:r>
              <a:rPr lang="el-GR" b="0" i="0" dirty="0">
                <a:solidFill>
                  <a:srgbClr val="27251E"/>
                </a:solidFill>
                <a:effectLst/>
                <a:latin typeface="pplxSans"/>
              </a:rPr>
              <a:t>Ο συγκριτικός πίνακας είναι ιδιαίτερα χρήσιμος γιατί αναδεικνύει τρία διαφορετικά "μοντέλα" περιφερειακής ευπάθειας:</a:t>
            </a:r>
          </a:p>
          <a:p>
            <a:pPr algn="l">
              <a:buFont typeface="Arial" panose="020B0604020202020204" pitchFamily="34" charset="0"/>
              <a:buChar char="•"/>
            </a:pPr>
            <a:r>
              <a:rPr lang="el-GR" b="1" i="0" dirty="0">
                <a:solidFill>
                  <a:srgbClr val="27251E"/>
                </a:solidFill>
                <a:effectLst/>
                <a:latin typeface="pplxSans"/>
              </a:rPr>
              <a:t>Μοντέλο Βόλου</a:t>
            </a:r>
            <a:r>
              <a:rPr lang="el-GR" b="0" i="0" dirty="0">
                <a:solidFill>
                  <a:srgbClr val="27251E"/>
                </a:solidFill>
                <a:effectLst/>
                <a:latin typeface="pplxSans"/>
              </a:rPr>
              <a:t>: Υψηλή οικονομία + υψηλός κίνδυνος + χαμηλή προετοιμασία = κρίση εκ του απροόπτου</a:t>
            </a:r>
          </a:p>
          <a:p>
            <a:pPr algn="l">
              <a:buFont typeface="Arial" panose="020B0604020202020204" pitchFamily="34" charset="0"/>
              <a:buChar char="•"/>
            </a:pPr>
            <a:r>
              <a:rPr lang="el-GR" b="1" i="0" dirty="0">
                <a:solidFill>
                  <a:srgbClr val="27251E"/>
                </a:solidFill>
                <a:effectLst/>
                <a:latin typeface="pplxSans"/>
              </a:rPr>
              <a:t>Μοντέλο Ιωαννίνων</a:t>
            </a:r>
            <a:r>
              <a:rPr lang="el-GR" b="0" i="0" dirty="0">
                <a:solidFill>
                  <a:srgbClr val="27251E"/>
                </a:solidFill>
                <a:effectLst/>
                <a:latin typeface="pplxSans"/>
              </a:rPr>
              <a:t>: Χαμηλή οικονομία + μέτριος κίνδυνος + φυσική ρύθμιση = σχετική σταθερότητα</a:t>
            </a:r>
          </a:p>
          <a:p>
            <a:pPr algn="l">
              <a:buFont typeface="Arial" panose="020B0604020202020204" pitchFamily="34" charset="0"/>
              <a:buChar char="•"/>
            </a:pPr>
            <a:r>
              <a:rPr lang="el-GR" b="1" i="0" dirty="0">
                <a:solidFill>
                  <a:srgbClr val="27251E"/>
                </a:solidFill>
                <a:effectLst/>
                <a:latin typeface="pplxSans"/>
              </a:rPr>
              <a:t>Μοντέλο Καλαμάτας</a:t>
            </a:r>
            <a:r>
              <a:rPr lang="el-GR" b="0" i="0" dirty="0">
                <a:solidFill>
                  <a:srgbClr val="27251E"/>
                </a:solidFill>
                <a:effectLst/>
                <a:latin typeface="pplxSans"/>
              </a:rPr>
              <a:t>: Μέτρια οικονομία + υψηλός κίνδυνος + υψηλή επένδυση = μαθημένη ανθεκτικότητα</a:t>
            </a:r>
          </a:p>
          <a:p>
            <a:pPr algn="l"/>
            <a:r>
              <a:rPr lang="el-GR" b="0" i="0" dirty="0">
                <a:solidFill>
                  <a:srgbClr val="27251E"/>
                </a:solidFill>
                <a:effectLst/>
                <a:latin typeface="pplxSans"/>
              </a:rPr>
              <a:t>Το ερώτημα για τους φοιτητές: ποιο μοντέλο είναι </a:t>
            </a:r>
            <a:r>
              <a:rPr lang="el-GR" b="0" i="0" dirty="0" err="1">
                <a:solidFill>
                  <a:srgbClr val="27251E"/>
                </a:solidFill>
                <a:effectLst/>
                <a:latin typeface="pplxSans"/>
              </a:rPr>
              <a:t>αναπαραγώγιμο</a:t>
            </a:r>
            <a:r>
              <a:rPr lang="el-GR" b="0" i="0" dirty="0">
                <a:solidFill>
                  <a:srgbClr val="27251E"/>
                </a:solidFill>
                <a:effectLst/>
                <a:latin typeface="pplxSans"/>
              </a:rPr>
              <a:t>; Η Καλαμάτα δείχνει ότι η </a:t>
            </a:r>
            <a:r>
              <a:rPr lang="el-GR" b="1" i="0" dirty="0">
                <a:solidFill>
                  <a:srgbClr val="27251E"/>
                </a:solidFill>
                <a:effectLst/>
                <a:latin typeface="pplxSans"/>
              </a:rPr>
              <a:t>επένδυση στη μάθηση από κρίσεις</a:t>
            </a:r>
            <a:r>
              <a:rPr lang="el-GR" b="0" i="0" dirty="0">
                <a:solidFill>
                  <a:srgbClr val="27251E"/>
                </a:solidFill>
                <a:effectLst/>
                <a:latin typeface="pplxSans"/>
              </a:rPr>
              <a:t> — ακόμα και με περιορισμένους πόρους — μπορεί να δημιουργήσει υψηλή ανθεκτικότητα με την πάροδο του χρόνου.</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hess.copernicus.org/articles/24/2375/202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jbarisk.com/knowledge-hub/event-response/storm-daniel-september-2023/"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nhess.copernicus.org/articles/24/2375/2024/"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lemonde.fr/en/climate/article/2023/09/27/central-greece-hit-by-floods-second-flood-in-weeks_6140450_96.html"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nhess.copernicus.org/articles/24/2375/2024/"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english.elpais.com/international/2023-09-16/the-cost-of-damage-from-the-record-floods-in-greeces-breadbasket-is-estimated-to-be-in-the-billions.html"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jbarisk.com/knowledge-hub/event-response/storm-daniel-september-2023/"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ertnews.gr/perifereiakoi-stathmoi/volos/"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gobhma.gr/perifereia-thessalias-chrimatodotisi/"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academia.edu/112788215/Re_Streaming_the_City_Resilience_Planning_for_Urban_Flood_Management_in_Volos_Greece"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cnn.gr/oikonomia/anaptyxi/story/458324/ta-erga-gia-tin-anadomisi-tis-thessalias-oi-proteraiotites-gia-to-2025"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gobhma.gr/perifereia-thessalias-chrimatodotisi/" TargetMode="External"/><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nhess.copernicus.org/articles/24/2375/2024/"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hyperlink" Target="https://gobhma.gr/perifereia-thessalias-chrimatodotisi/" TargetMode="External"/><Relationship Id="rId4" Type="http://schemas.openxmlformats.org/officeDocument/2006/relationships/hyperlink" Target="https://www.jbarisk.com/knowledge-hub/event-response/storm-daniel-september-2023/"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statistics.gr/"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nhess.copernicus.org/articles/24/2375/2024/"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ertnews.gr/perifereiakoi-stathmoi/volos/volos-32-73-ekat-apo-tin-synoliki-stratigiki-ton-120-ekat-gia-tis-poleis-tis-thessalias/"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academia.edu/112788215/Re_Streaming_the_City_Resilience_Planning_for_Urban_Flood_Management_in_Volos_Greece"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3C"/>
        </a:solidFill>
        <a:effectLst/>
      </p:bgPr>
    </p:bg>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1B5E88"/>
          </a:solidFill>
          <a:ln w="12700">
            <a:solidFill>
              <a:srgbClr val="1B5E88"/>
            </a:solidFill>
            <a:prstDash val="solid"/>
          </a:ln>
        </p:spPr>
      </p:sp>
      <p:sp>
        <p:nvSpPr>
          <p:cNvPr id="3" name="Text 1"/>
          <p:cNvSpPr/>
          <p:nvPr/>
        </p:nvSpPr>
        <p:spPr>
          <a:xfrm>
            <a:off x="548640" y="1097280"/>
            <a:ext cx="11247120" cy="411480"/>
          </a:xfrm>
          <a:prstGeom prst="rect">
            <a:avLst/>
          </a:prstGeom>
          <a:noFill/>
          <a:ln/>
        </p:spPr>
        <p:txBody>
          <a:bodyPr wrap="square" rtlCol="0" anchor="ctr"/>
          <a:lstStyle/>
          <a:p>
            <a:pPr marL="0" indent="0">
              <a:buNone/>
            </a:pPr>
            <a:r>
              <a:rPr lang="en-US" sz="1300" kern="0" spc="200" dirty="0">
                <a:solidFill>
                  <a:srgbClr val="2E7DB5"/>
                </a:solidFill>
                <a:latin typeface="Calibri" pitchFamily="34" charset="0"/>
                <a:ea typeface="Calibri" pitchFamily="34" charset="-122"/>
                <a:cs typeface="Calibri" pitchFamily="34" charset="-120"/>
              </a:rPr>
              <a:t>ΑΣΤΙΚΗ &amp; ΠΕΡΙΦΕΡΕΙΑΚΗ ΑΝΘΕΚΤΙΚΟΤΗΤΑ</a:t>
            </a:r>
            <a:endParaRPr lang="en-US" sz="1300" dirty="0"/>
          </a:p>
        </p:txBody>
      </p:sp>
      <p:sp>
        <p:nvSpPr>
          <p:cNvPr id="4" name="Text 2"/>
          <p:cNvSpPr/>
          <p:nvPr/>
        </p:nvSpPr>
        <p:spPr>
          <a:xfrm>
            <a:off x="548640" y="1600200"/>
            <a:ext cx="11247120" cy="1463040"/>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Ανθεκτικότητα και</a:t>
            </a:r>
            <a:endParaRPr lang="en-US" sz="4000" dirty="0"/>
          </a:p>
          <a:p>
            <a:pPr marL="0" indent="0">
              <a:buNone/>
            </a:pPr>
            <a:r>
              <a:rPr lang="en-US" sz="4000" b="1" dirty="0">
                <a:solidFill>
                  <a:srgbClr val="FFFFFF"/>
                </a:solidFill>
                <a:latin typeface="Calibri" pitchFamily="34" charset="0"/>
                <a:ea typeface="Calibri" pitchFamily="34" charset="-122"/>
                <a:cs typeface="Calibri" pitchFamily="34" charset="-120"/>
              </a:rPr>
              <a:t>Περιφερειακές Πόλεις</a:t>
            </a:r>
            <a:endParaRPr lang="en-US" sz="4000" dirty="0"/>
          </a:p>
        </p:txBody>
      </p:sp>
      <p:sp>
        <p:nvSpPr>
          <p:cNvPr id="5" name="Text 3"/>
          <p:cNvSpPr/>
          <p:nvPr/>
        </p:nvSpPr>
        <p:spPr>
          <a:xfrm>
            <a:off x="548640" y="3108960"/>
            <a:ext cx="11247120" cy="548640"/>
          </a:xfrm>
          <a:prstGeom prst="rect">
            <a:avLst/>
          </a:prstGeom>
          <a:noFill/>
          <a:ln/>
        </p:spPr>
        <p:txBody>
          <a:bodyPr wrap="square" rtlCol="0" anchor="ctr"/>
          <a:lstStyle/>
          <a:p>
            <a:pPr marL="0" indent="0">
              <a:buNone/>
            </a:pPr>
            <a:r>
              <a:rPr lang="en-US" sz="2400" i="1" dirty="0">
                <a:solidFill>
                  <a:srgbClr val="2E7DB5"/>
                </a:solidFill>
                <a:latin typeface="Calibri" pitchFamily="34" charset="0"/>
                <a:ea typeface="Calibri" pitchFamily="34" charset="-122"/>
                <a:cs typeface="Calibri" pitchFamily="34" charset="-120"/>
              </a:rPr>
              <a:t>Η Περίπτωση του Βόλου</a:t>
            </a:r>
            <a:endParaRPr lang="en-US" sz="2400" dirty="0"/>
          </a:p>
        </p:txBody>
      </p:sp>
      <p:sp>
        <p:nvSpPr>
          <p:cNvPr id="6" name="Shape 4"/>
          <p:cNvSpPr/>
          <p:nvPr/>
        </p:nvSpPr>
        <p:spPr>
          <a:xfrm>
            <a:off x="548640" y="3794760"/>
            <a:ext cx="2743200" cy="36576"/>
          </a:xfrm>
          <a:prstGeom prst="rect">
            <a:avLst/>
          </a:prstGeom>
          <a:solidFill>
            <a:srgbClr val="2E7DB5"/>
          </a:solidFill>
          <a:ln w="12700">
            <a:solidFill>
              <a:srgbClr val="2E7DB5"/>
            </a:solidFill>
            <a:prstDash val="solid"/>
          </a:ln>
        </p:spPr>
      </p:sp>
      <p:sp>
        <p:nvSpPr>
          <p:cNvPr id="7" name="Text 5"/>
          <p:cNvSpPr/>
          <p:nvPr/>
        </p:nvSpPr>
        <p:spPr>
          <a:xfrm>
            <a:off x="548640" y="3977640"/>
            <a:ext cx="9144000" cy="685800"/>
          </a:xfrm>
          <a:prstGeom prst="rect">
            <a:avLst/>
          </a:prstGeom>
          <a:noFill/>
          <a:ln/>
        </p:spPr>
        <p:txBody>
          <a:bodyPr wrap="square" rtlCol="0" anchor="ctr"/>
          <a:lstStyle/>
          <a:p>
            <a:pPr marL="0" indent="0">
              <a:buNone/>
            </a:pPr>
            <a:r>
              <a:rPr lang="en-US" sz="1350" dirty="0">
                <a:solidFill>
                  <a:srgbClr val="AABCCD"/>
                </a:solidFill>
                <a:latin typeface="Calibri" pitchFamily="34" charset="0"/>
                <a:ea typeface="Calibri" pitchFamily="34" charset="-122"/>
                <a:cs typeface="Calibri" pitchFamily="34" charset="-120"/>
              </a:rPr>
              <a:t>Από τη θεωρία στην πράξη: Κλιματικές κρίσεις,</a:t>
            </a:r>
            <a:endParaRPr lang="en-US" sz="1350" dirty="0"/>
          </a:p>
          <a:p>
            <a:pPr marL="0" indent="0">
              <a:buNone/>
            </a:pPr>
            <a:r>
              <a:rPr lang="en-US" sz="1350" dirty="0">
                <a:solidFill>
                  <a:srgbClr val="AABCCD"/>
                </a:solidFill>
                <a:latin typeface="Calibri" pitchFamily="34" charset="0"/>
                <a:ea typeface="Calibri" pitchFamily="34" charset="-122"/>
                <a:cs typeface="Calibri" pitchFamily="34" charset="-120"/>
              </a:rPr>
              <a:t>ευπάθεια υποδομών και στρατηγικές ανθεκτικότητας</a:t>
            </a:r>
            <a:endParaRPr lang="en-US" sz="1350" dirty="0"/>
          </a:p>
        </p:txBody>
      </p:sp>
      <p:sp>
        <p:nvSpPr>
          <p:cNvPr id="8" name="Text 6"/>
          <p:cNvSpPr/>
          <p:nvPr/>
        </p:nvSpPr>
        <p:spPr>
          <a:xfrm>
            <a:off x="548640" y="6473952"/>
            <a:ext cx="10058400" cy="256032"/>
          </a:xfrm>
          <a:prstGeom prst="rect">
            <a:avLst/>
          </a:prstGeom>
          <a:noFill/>
          <a:ln/>
        </p:spPr>
        <p:txBody>
          <a:bodyPr wrap="square" rtlCol="0" anchor="ctr"/>
          <a:lstStyle/>
          <a:p>
            <a:pPr marL="0" indent="0">
              <a:buNone/>
            </a:pPr>
            <a:r>
              <a:rPr lang="en-US" sz="800" dirty="0">
                <a:solidFill>
                  <a:srgbClr val="667788"/>
                </a:solidFill>
                <a:latin typeface="Calibri" pitchFamily="34" charset="0"/>
                <a:ea typeface="Calibri" pitchFamily="34" charset="-122"/>
                <a:cs typeface="Calibri" pitchFamily="34" charset="-120"/>
              </a:rPr>
              <a:t>Πηγές: </a:t>
            </a:r>
            <a:r>
              <a:rPr lang="en-US" sz="800" u="sng" dirty="0">
                <a:solidFill>
                  <a:srgbClr val="667788"/>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Natural Hazards &amp; Earth System Sciences</a:t>
            </a:r>
            <a:r>
              <a:rPr lang="en-US" sz="800" dirty="0">
                <a:solidFill>
                  <a:srgbClr val="667788"/>
                </a:solidFill>
                <a:latin typeface="Calibri" pitchFamily="34" charset="0"/>
                <a:ea typeface="Calibri" pitchFamily="34" charset="-122"/>
                <a:cs typeface="Calibri" pitchFamily="34" charset="-120"/>
              </a:rPr>
              <a:t> | </a:t>
            </a:r>
            <a:r>
              <a:rPr lang="en-US" sz="800" u="sng" dirty="0">
                <a:solidFill>
                  <a:srgbClr val="667788"/>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JBA Risk Management</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Κακοκαιρία Daniel — Μετεωρολογικά Στοιχεία</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2670048" cy="1325880"/>
          </a:xfrm>
          <a:prstGeom prst="roundRect">
            <a:avLst>
              <a:gd name="adj" fmla="val 8276"/>
            </a:avLst>
          </a:prstGeom>
          <a:solidFill>
            <a:srgbClr val="B03A2E"/>
          </a:solidFill>
          <a:ln w="12700">
            <a:solidFill>
              <a:srgbClr val="B03A2E"/>
            </a:solidFill>
            <a:prstDash val="solid"/>
          </a:ln>
        </p:spPr>
      </p:sp>
      <p:sp>
        <p:nvSpPr>
          <p:cNvPr id="5" name="Text 3"/>
          <p:cNvSpPr/>
          <p:nvPr/>
        </p:nvSpPr>
        <p:spPr>
          <a:xfrm>
            <a:off x="411480" y="1188720"/>
            <a:ext cx="2670048" cy="689458"/>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754 mm</a:t>
            </a:r>
            <a:endParaRPr lang="en-US" sz="1800" dirty="0"/>
          </a:p>
        </p:txBody>
      </p:sp>
      <p:sp>
        <p:nvSpPr>
          <p:cNvPr id="6" name="Text 4"/>
          <p:cNvSpPr/>
          <p:nvPr/>
        </p:nvSpPr>
        <p:spPr>
          <a:xfrm>
            <a:off x="411480" y="1844802"/>
            <a:ext cx="2670048" cy="570128"/>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Βροχόπτωση</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24ωρο (Ζαγορά)</a:t>
            </a:r>
            <a:endParaRPr lang="en-US" sz="1050" dirty="0"/>
          </a:p>
        </p:txBody>
      </p:sp>
      <p:sp>
        <p:nvSpPr>
          <p:cNvPr id="7" name="Shape 5"/>
          <p:cNvSpPr/>
          <p:nvPr/>
        </p:nvSpPr>
        <p:spPr>
          <a:xfrm>
            <a:off x="3246120" y="1115568"/>
            <a:ext cx="2670048" cy="1325880"/>
          </a:xfrm>
          <a:prstGeom prst="roundRect">
            <a:avLst>
              <a:gd name="adj" fmla="val 8276"/>
            </a:avLst>
          </a:prstGeom>
          <a:solidFill>
            <a:srgbClr val="B03A2E"/>
          </a:solidFill>
          <a:ln w="12700">
            <a:solidFill>
              <a:srgbClr val="B03A2E"/>
            </a:solidFill>
            <a:prstDash val="solid"/>
          </a:ln>
        </p:spPr>
      </p:sp>
      <p:sp>
        <p:nvSpPr>
          <p:cNvPr id="8" name="Text 6"/>
          <p:cNvSpPr/>
          <p:nvPr/>
        </p:nvSpPr>
        <p:spPr>
          <a:xfrm>
            <a:off x="3246120" y="1188720"/>
            <a:ext cx="2670048" cy="689458"/>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500+ mm</a:t>
            </a:r>
            <a:endParaRPr lang="en-US" sz="1800" dirty="0"/>
          </a:p>
        </p:txBody>
      </p:sp>
      <p:sp>
        <p:nvSpPr>
          <p:cNvPr id="9" name="Text 7"/>
          <p:cNvSpPr/>
          <p:nvPr/>
        </p:nvSpPr>
        <p:spPr>
          <a:xfrm>
            <a:off x="3246120" y="1844802"/>
            <a:ext cx="2670048" cy="570128"/>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Βροχόπτωση</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στον Βόλο</a:t>
            </a:r>
            <a:endParaRPr lang="en-US" sz="1050" dirty="0"/>
          </a:p>
        </p:txBody>
      </p:sp>
      <p:sp>
        <p:nvSpPr>
          <p:cNvPr id="10" name="Shape 8"/>
          <p:cNvSpPr/>
          <p:nvPr/>
        </p:nvSpPr>
        <p:spPr>
          <a:xfrm>
            <a:off x="6080760" y="1115568"/>
            <a:ext cx="2670048" cy="1325880"/>
          </a:xfrm>
          <a:prstGeom prst="roundRect">
            <a:avLst>
              <a:gd name="adj" fmla="val 8276"/>
            </a:avLst>
          </a:prstGeom>
          <a:solidFill>
            <a:srgbClr val="B03A2E"/>
          </a:solidFill>
          <a:ln w="12700">
            <a:solidFill>
              <a:srgbClr val="B03A2E"/>
            </a:solidFill>
            <a:prstDash val="solid"/>
          </a:ln>
        </p:spPr>
      </p:sp>
      <p:sp>
        <p:nvSpPr>
          <p:cNvPr id="11" name="Text 9"/>
          <p:cNvSpPr/>
          <p:nvPr/>
        </p:nvSpPr>
        <p:spPr>
          <a:xfrm>
            <a:off x="6080760" y="1188720"/>
            <a:ext cx="2670048" cy="689458"/>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55×</a:t>
            </a:r>
            <a:endParaRPr lang="en-US" sz="1800" dirty="0"/>
          </a:p>
        </p:txBody>
      </p:sp>
      <p:sp>
        <p:nvSpPr>
          <p:cNvPr id="12" name="Text 10"/>
          <p:cNvSpPr/>
          <p:nvPr/>
        </p:nvSpPr>
        <p:spPr>
          <a:xfrm>
            <a:off x="6080760" y="1844802"/>
            <a:ext cx="2670048" cy="570128"/>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Πάνω από τον</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ΜΑΣ Σεπτεμβρίου</a:t>
            </a:r>
            <a:endParaRPr lang="en-US" sz="1050" dirty="0"/>
          </a:p>
        </p:txBody>
      </p:sp>
      <p:sp>
        <p:nvSpPr>
          <p:cNvPr id="13" name="Shape 11"/>
          <p:cNvSpPr/>
          <p:nvPr/>
        </p:nvSpPr>
        <p:spPr>
          <a:xfrm>
            <a:off x="8915400" y="1115568"/>
            <a:ext cx="2670048" cy="1325880"/>
          </a:xfrm>
          <a:prstGeom prst="roundRect">
            <a:avLst>
              <a:gd name="adj" fmla="val 8276"/>
            </a:avLst>
          </a:prstGeom>
          <a:solidFill>
            <a:srgbClr val="B03A2E"/>
          </a:solidFill>
          <a:ln w="12700">
            <a:solidFill>
              <a:srgbClr val="B03A2E"/>
            </a:solidFill>
            <a:prstDash val="solid"/>
          </a:ln>
        </p:spPr>
      </p:sp>
      <p:sp>
        <p:nvSpPr>
          <p:cNvPr id="14" name="Text 12"/>
          <p:cNvSpPr/>
          <p:nvPr/>
        </p:nvSpPr>
        <p:spPr>
          <a:xfrm>
            <a:off x="8915400" y="1188720"/>
            <a:ext cx="2670048" cy="689458"/>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17</a:t>
            </a:r>
            <a:endParaRPr lang="en-US" sz="1800" dirty="0"/>
          </a:p>
        </p:txBody>
      </p:sp>
      <p:sp>
        <p:nvSpPr>
          <p:cNvPr id="15" name="Text 13"/>
          <p:cNvSpPr/>
          <p:nvPr/>
        </p:nvSpPr>
        <p:spPr>
          <a:xfrm>
            <a:off x="8915400" y="1844802"/>
            <a:ext cx="2670048" cy="570128"/>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Νεκροί</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στην Ελλάδα</a:t>
            </a:r>
            <a:endParaRPr lang="en-US" sz="1050" dirty="0"/>
          </a:p>
        </p:txBody>
      </p:sp>
      <p:sp>
        <p:nvSpPr>
          <p:cNvPr id="16" name="Text 14"/>
          <p:cNvSpPr/>
          <p:nvPr/>
        </p:nvSpPr>
        <p:spPr>
          <a:xfrm>
            <a:off x="411480" y="2633472"/>
            <a:ext cx="11338560" cy="347472"/>
          </a:xfrm>
          <a:prstGeom prst="rect">
            <a:avLst/>
          </a:prstGeom>
          <a:noFill/>
          <a:ln/>
        </p:spPr>
        <p:txBody>
          <a:bodyPr wrap="square" rtlCol="0" anchor="ctr"/>
          <a:lstStyle/>
          <a:p>
            <a:pPr marL="0" indent="0">
              <a:buNone/>
            </a:pPr>
            <a:r>
              <a:rPr lang="en-US" sz="1300" b="1" dirty="0">
                <a:solidFill>
                  <a:srgbClr val="1B5E88"/>
                </a:solidFill>
                <a:latin typeface="Calibri" pitchFamily="34" charset="0"/>
                <a:ea typeface="Calibri" pitchFamily="34" charset="-122"/>
                <a:cs typeface="Calibri" pitchFamily="34" charset="-120"/>
              </a:rPr>
              <a:t>Το πρωτοφανές φαινόμενο</a:t>
            </a:r>
            <a:endParaRPr lang="en-US" sz="1300" dirty="0"/>
          </a:p>
        </p:txBody>
      </p:sp>
      <p:sp>
        <p:nvSpPr>
          <p:cNvPr id="17" name="Shape 15"/>
          <p:cNvSpPr/>
          <p:nvPr/>
        </p:nvSpPr>
        <p:spPr>
          <a:xfrm>
            <a:off x="411480" y="3063240"/>
            <a:ext cx="3630168" cy="2286000"/>
          </a:xfrm>
          <a:prstGeom prst="roundRect">
            <a:avLst>
              <a:gd name="adj" fmla="val 4000"/>
            </a:avLst>
          </a:prstGeom>
          <a:solidFill>
            <a:srgbClr val="FDECEA"/>
          </a:solidFill>
          <a:ln w="12700">
            <a:solidFill>
              <a:srgbClr val="FDECEA"/>
            </a:solidFill>
            <a:prstDash val="solid"/>
          </a:ln>
        </p:spPr>
      </p:sp>
      <p:sp>
        <p:nvSpPr>
          <p:cNvPr id="18" name="Text 16"/>
          <p:cNvSpPr/>
          <p:nvPr/>
        </p:nvSpPr>
        <p:spPr>
          <a:xfrm>
            <a:off x="576072" y="3154680"/>
            <a:ext cx="3300984"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Χρονική διάρκεια 3-8 Σεπτ. 2023</a:t>
            </a:r>
            <a:endParaRPr lang="en-US" sz="1200" dirty="0"/>
          </a:p>
        </p:txBody>
      </p:sp>
      <p:sp>
        <p:nvSpPr>
          <p:cNvPr id="19" name="Text 17"/>
          <p:cNvSpPr/>
          <p:nvPr/>
        </p:nvSpPr>
        <p:spPr>
          <a:xfrm>
            <a:off x="576072" y="3447288"/>
            <a:ext cx="3300984"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Επίμονη στάση του συστήματος πάνω από την κεντρική Ελλάδα — ασυνήθιστο για μεσογειακό φαινόμενο.</a:t>
            </a:r>
            <a:endParaRPr lang="en-US" sz="1100" dirty="0"/>
          </a:p>
        </p:txBody>
      </p:sp>
      <p:sp>
        <p:nvSpPr>
          <p:cNvPr id="20" name="Shape 18"/>
          <p:cNvSpPr/>
          <p:nvPr/>
        </p:nvSpPr>
        <p:spPr>
          <a:xfrm>
            <a:off x="4206240" y="3063240"/>
            <a:ext cx="3630168" cy="2286000"/>
          </a:xfrm>
          <a:prstGeom prst="roundRect">
            <a:avLst>
              <a:gd name="adj" fmla="val 4000"/>
            </a:avLst>
          </a:prstGeom>
          <a:solidFill>
            <a:srgbClr val="FDECEA"/>
          </a:solidFill>
          <a:ln w="12700">
            <a:solidFill>
              <a:srgbClr val="FDECEA"/>
            </a:solidFill>
            <a:prstDash val="solid"/>
          </a:ln>
        </p:spPr>
      </p:sp>
      <p:sp>
        <p:nvSpPr>
          <p:cNvPr id="21" name="Text 19"/>
          <p:cNvSpPr/>
          <p:nvPr/>
        </p:nvSpPr>
        <p:spPr>
          <a:xfrm>
            <a:off x="4370832" y="3154680"/>
            <a:ext cx="3300984"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Ρεκόρ βροχόπτωσης</a:t>
            </a:r>
            <a:endParaRPr lang="en-US" sz="1200" dirty="0"/>
          </a:p>
        </p:txBody>
      </p:sp>
      <p:sp>
        <p:nvSpPr>
          <p:cNvPr id="22" name="Text 20"/>
          <p:cNvSpPr/>
          <p:nvPr/>
        </p:nvSpPr>
        <p:spPr>
          <a:xfrm>
            <a:off x="4370832" y="3447288"/>
            <a:ext cx="3300984"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Η Ζαγορά κατέγραψε 754mm σε 24ώρο — ρεκόρ για ολόκληρη την Ελλάδα. Ο Βόλος &gt;500mm εντός λίγων ωρών.</a:t>
            </a:r>
            <a:endParaRPr lang="en-US" sz="1100" dirty="0"/>
          </a:p>
        </p:txBody>
      </p:sp>
      <p:sp>
        <p:nvSpPr>
          <p:cNvPr id="23" name="Shape 21"/>
          <p:cNvSpPr/>
          <p:nvPr/>
        </p:nvSpPr>
        <p:spPr>
          <a:xfrm>
            <a:off x="8001000" y="3063240"/>
            <a:ext cx="3630168" cy="2286000"/>
          </a:xfrm>
          <a:prstGeom prst="roundRect">
            <a:avLst>
              <a:gd name="adj" fmla="val 4000"/>
            </a:avLst>
          </a:prstGeom>
          <a:solidFill>
            <a:srgbClr val="FDECEA"/>
          </a:solidFill>
          <a:ln w="12700">
            <a:solidFill>
              <a:srgbClr val="FDECEA"/>
            </a:solidFill>
            <a:prstDash val="solid"/>
          </a:ln>
        </p:spPr>
      </p:sp>
      <p:sp>
        <p:nvSpPr>
          <p:cNvPr id="24" name="Text 22"/>
          <p:cNvSpPr/>
          <p:nvPr/>
        </p:nvSpPr>
        <p:spPr>
          <a:xfrm>
            <a:off x="8165592" y="3154680"/>
            <a:ext cx="3300984"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Πλημμυρισμένη έκταση</a:t>
            </a:r>
            <a:endParaRPr lang="en-US" sz="1200" dirty="0"/>
          </a:p>
        </p:txBody>
      </p:sp>
      <p:sp>
        <p:nvSpPr>
          <p:cNvPr id="25" name="Text 23"/>
          <p:cNvSpPr/>
          <p:nvPr/>
        </p:nvSpPr>
        <p:spPr>
          <a:xfrm>
            <a:off x="8165592" y="3447288"/>
            <a:ext cx="3300984"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1.150 km² κατακλύστηκαν (RAPID/SAR δεδομένα). Κυρίως Θεσσαλικός κάμπος, ο «κήπος» της Ελλάδας.</a:t>
            </a:r>
            <a:endParaRPr lang="en-US" sz="1100" dirty="0"/>
          </a:p>
        </p:txBody>
      </p:sp>
      <p:sp>
        <p:nvSpPr>
          <p:cNvPr id="26" name="Text 24"/>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7" name="Text 25"/>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Natural Hazards &amp; Earth System Sciences 2024</a:t>
            </a:r>
            <a:endParaRPr lang="en-US" sz="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Άμεσες Επιπτώσεις στον Βόλο</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5440680" cy="5029200"/>
          </a:xfrm>
          <a:prstGeom prst="roundRect">
            <a:avLst>
              <a:gd name="adj" fmla="val 2182"/>
            </a:avLst>
          </a:prstGeom>
          <a:solidFill>
            <a:srgbClr val="FDECEA"/>
          </a:solidFill>
          <a:ln w="12700">
            <a:solidFill>
              <a:srgbClr val="FDECEA"/>
            </a:solidFill>
            <a:prstDash val="solid"/>
          </a:ln>
        </p:spPr>
      </p:sp>
      <p:sp>
        <p:nvSpPr>
          <p:cNvPr id="5" name="Text 3"/>
          <p:cNvSpPr/>
          <p:nvPr/>
        </p:nvSpPr>
        <p:spPr>
          <a:xfrm>
            <a:off x="594360" y="1207008"/>
            <a:ext cx="5074920" cy="347472"/>
          </a:xfrm>
          <a:prstGeom prst="rect">
            <a:avLst/>
          </a:prstGeom>
          <a:noFill/>
          <a:ln/>
        </p:spPr>
        <p:txBody>
          <a:bodyPr wrap="square" rtlCol="0" anchor="ctr"/>
          <a:lstStyle/>
          <a:p>
            <a:pPr marL="0" indent="0">
              <a:buNone/>
            </a:pPr>
            <a:r>
              <a:rPr lang="en-US" sz="1300" b="1" dirty="0">
                <a:solidFill>
                  <a:srgbClr val="B03A2E"/>
                </a:solidFill>
                <a:latin typeface="Calibri" pitchFamily="34" charset="0"/>
                <a:ea typeface="Calibri" pitchFamily="34" charset="-122"/>
                <a:cs typeface="Calibri" pitchFamily="34" charset="-120"/>
              </a:rPr>
              <a:t>Άμεσες Καταστροφές</a:t>
            </a:r>
            <a:endParaRPr lang="en-US" sz="1300" dirty="0"/>
          </a:p>
        </p:txBody>
      </p:sp>
      <p:sp>
        <p:nvSpPr>
          <p:cNvPr id="6" name="Text 4"/>
          <p:cNvSpPr/>
          <p:nvPr/>
        </p:nvSpPr>
        <p:spPr>
          <a:xfrm>
            <a:off x="594360" y="1645920"/>
            <a:ext cx="5074920" cy="4297680"/>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 90% της πόλης χωρίς ρεύμα και νερό</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Κεντρικοί δρόμοι κάτω από 1,5m νερό</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Εκατοντάδες οχήματα καταστράφηκαν</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Ισόγεια καταστήματα &amp; υπόγεια πλημμύρισαν</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Λιμάνι αχρηστεύτηκε για ημέρες</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Κατάρρευση γεφυρών και οδοστρώματος</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Νοσοκομείο επηρεάστηκε (συνέχισε λειτουργία)</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&gt;120 αντλήσεις υδάτων από υπόγεια την πρώτη μέρα</a:t>
            </a:r>
            <a:endParaRPr lang="en-US" sz="1100" dirty="0"/>
          </a:p>
        </p:txBody>
      </p:sp>
      <p:sp>
        <p:nvSpPr>
          <p:cNvPr id="7" name="Shape 5"/>
          <p:cNvSpPr/>
          <p:nvPr/>
        </p:nvSpPr>
        <p:spPr>
          <a:xfrm>
            <a:off x="6080760" y="1115568"/>
            <a:ext cx="5696712" cy="5029200"/>
          </a:xfrm>
          <a:prstGeom prst="roundRect">
            <a:avLst>
              <a:gd name="adj" fmla="val 2182"/>
            </a:avLst>
          </a:prstGeom>
          <a:solidFill>
            <a:srgbClr val="E3EFF7"/>
          </a:solidFill>
          <a:ln w="12700">
            <a:solidFill>
              <a:srgbClr val="E3EFF7"/>
            </a:solidFill>
            <a:prstDash val="solid"/>
          </a:ln>
        </p:spPr>
      </p:sp>
      <p:sp>
        <p:nvSpPr>
          <p:cNvPr id="8" name="Text 6"/>
          <p:cNvSpPr/>
          <p:nvPr/>
        </p:nvSpPr>
        <p:spPr>
          <a:xfrm>
            <a:off x="6263640" y="1207008"/>
            <a:ext cx="5330952" cy="347472"/>
          </a:xfrm>
          <a:prstGeom prst="rect">
            <a:avLst/>
          </a:prstGeom>
          <a:noFill/>
          <a:ln/>
        </p:spPr>
        <p:txBody>
          <a:bodyPr wrap="square" rtlCol="0" anchor="ctr"/>
          <a:lstStyle/>
          <a:p>
            <a:pPr marL="0" indent="0">
              <a:buNone/>
            </a:pPr>
            <a:r>
              <a:rPr lang="en-US" sz="1300" b="1" dirty="0">
                <a:solidFill>
                  <a:srgbClr val="1B5E88"/>
                </a:solidFill>
                <a:latin typeface="Calibri" pitchFamily="34" charset="0"/>
                <a:ea typeface="Calibri" pitchFamily="34" charset="-122"/>
                <a:cs typeface="Calibri" pitchFamily="34" charset="-120"/>
              </a:rPr>
              <a:t>Συνέπειες Μέσης Διάρκειας</a:t>
            </a:r>
            <a:endParaRPr lang="en-US" sz="1300" dirty="0"/>
          </a:p>
        </p:txBody>
      </p:sp>
      <p:sp>
        <p:nvSpPr>
          <p:cNvPr id="9" name="Text 7"/>
          <p:cNvSpPr/>
          <p:nvPr/>
        </p:nvSpPr>
        <p:spPr>
          <a:xfrm>
            <a:off x="6263640" y="1645920"/>
            <a:ext cx="5330952" cy="4297680"/>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 Χωρίς πόσιμο νερό για &gt;2 εβδομάδες</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Δεύτερη πλημμύρα (Elias) 27 Σεπτ. 2023</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€2,5 δισ. συνολικές ζημιές Θεσσαλίας</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9,5 εκ. € για αποκατάσταση λιμανιού</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Σιδηρόδρομος Βόλος-Λάρισα εκτός λειτουργίας</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Εκατ. ευρώ σε ζημιές αγροτικής παραγωγής</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Ψυχολογικές επιπτώσεις κατοίκων</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 Τουριστική σεζόν Πηλίου χαμένη</a:t>
            </a:r>
            <a:endParaRPr lang="en-US" sz="1100" dirty="0"/>
          </a:p>
        </p:txBody>
      </p:sp>
      <p:sp>
        <p:nvSpPr>
          <p:cNvPr id="10" name="Text 8"/>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11" name="Text 9"/>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Le Monde / ERT News</a:t>
            </a:r>
            <a:endParaRPr lang="en-US" sz="8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Αποτυχίες Συστημάτων — Τι "Έσπασε" στον Βόλο;</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3749040" cy="2304288"/>
          </a:xfrm>
          <a:prstGeom prst="roundRect">
            <a:avLst>
              <a:gd name="adj" fmla="val 3968"/>
            </a:avLst>
          </a:prstGeom>
          <a:solidFill>
            <a:srgbClr val="FDECEA"/>
          </a:solidFill>
          <a:ln w="12700">
            <a:solidFill>
              <a:srgbClr val="FDECEA"/>
            </a:solidFill>
            <a:prstDash val="solid"/>
          </a:ln>
        </p:spPr>
      </p:sp>
      <p:sp>
        <p:nvSpPr>
          <p:cNvPr id="5" name="Text 3"/>
          <p:cNvSpPr/>
          <p:nvPr/>
        </p:nvSpPr>
        <p:spPr>
          <a:xfrm>
            <a:off x="576072" y="12070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Υποδομές ύδρευσης &amp; αποχέτευσης</a:t>
            </a:r>
            <a:endParaRPr lang="en-US" sz="1200" dirty="0"/>
          </a:p>
        </p:txBody>
      </p:sp>
      <p:sp>
        <p:nvSpPr>
          <p:cNvPr id="6" name="Text 4"/>
          <p:cNvSpPr/>
          <p:nvPr/>
        </p:nvSpPr>
        <p:spPr>
          <a:xfrm>
            <a:off x="576072" y="14996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Παλαιά δίκτυα αδυνατούσαν να διαχειριστούν τον όγκο. Το 90% της πόλης χωρίς νερό για &gt;2 εβδομάδες.</a:t>
            </a:r>
            <a:endParaRPr lang="en-US" sz="1100" dirty="0"/>
          </a:p>
        </p:txBody>
      </p:sp>
      <p:sp>
        <p:nvSpPr>
          <p:cNvPr id="7" name="Shape 5"/>
          <p:cNvSpPr/>
          <p:nvPr/>
        </p:nvSpPr>
        <p:spPr>
          <a:xfrm>
            <a:off x="4343400" y="1115568"/>
            <a:ext cx="3749040" cy="2304288"/>
          </a:xfrm>
          <a:prstGeom prst="roundRect">
            <a:avLst>
              <a:gd name="adj" fmla="val 3968"/>
            </a:avLst>
          </a:prstGeom>
          <a:solidFill>
            <a:srgbClr val="FDECEA"/>
          </a:solidFill>
          <a:ln w="12700">
            <a:solidFill>
              <a:srgbClr val="FDECEA"/>
            </a:solidFill>
            <a:prstDash val="solid"/>
          </a:ln>
        </p:spPr>
      </p:sp>
      <p:sp>
        <p:nvSpPr>
          <p:cNvPr id="8" name="Text 6"/>
          <p:cNvSpPr/>
          <p:nvPr/>
        </p:nvSpPr>
        <p:spPr>
          <a:xfrm>
            <a:off x="4507992" y="12070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Σύστημα έγκαιρης προειδοποίησης</a:t>
            </a:r>
            <a:endParaRPr lang="en-US" sz="1200" dirty="0"/>
          </a:p>
        </p:txBody>
      </p:sp>
      <p:sp>
        <p:nvSpPr>
          <p:cNvPr id="9" name="Text 7"/>
          <p:cNvSpPr/>
          <p:nvPr/>
        </p:nvSpPr>
        <p:spPr>
          <a:xfrm>
            <a:off x="4507992" y="14996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Ελλιπής ειδοποίηση πριν την κατακόρυφη άνοδο στάθμης. Απουσία εκκένωσης επικίνδυνων ζωνών εγκαίρως.</a:t>
            </a:r>
            <a:endParaRPr lang="en-US" sz="1100" dirty="0"/>
          </a:p>
        </p:txBody>
      </p:sp>
      <p:sp>
        <p:nvSpPr>
          <p:cNvPr id="10" name="Shape 8"/>
          <p:cNvSpPr/>
          <p:nvPr/>
        </p:nvSpPr>
        <p:spPr>
          <a:xfrm>
            <a:off x="8275320" y="1115568"/>
            <a:ext cx="3749040" cy="2304288"/>
          </a:xfrm>
          <a:prstGeom prst="roundRect">
            <a:avLst>
              <a:gd name="adj" fmla="val 3968"/>
            </a:avLst>
          </a:prstGeom>
          <a:solidFill>
            <a:srgbClr val="FDECEA"/>
          </a:solidFill>
          <a:ln w="12700">
            <a:solidFill>
              <a:srgbClr val="FDECEA"/>
            </a:solidFill>
            <a:prstDash val="solid"/>
          </a:ln>
        </p:spPr>
      </p:sp>
      <p:sp>
        <p:nvSpPr>
          <p:cNvPr id="11" name="Text 9"/>
          <p:cNvSpPr/>
          <p:nvPr/>
        </p:nvSpPr>
        <p:spPr>
          <a:xfrm>
            <a:off x="8439912" y="12070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Αντιπλημμυρικά έργα</a:t>
            </a:r>
            <a:endParaRPr lang="en-US" sz="1200" dirty="0"/>
          </a:p>
        </p:txBody>
      </p:sp>
      <p:sp>
        <p:nvSpPr>
          <p:cNvPr id="12" name="Text 10"/>
          <p:cNvSpPr/>
          <p:nvPr/>
        </p:nvSpPr>
        <p:spPr>
          <a:xfrm>
            <a:off x="8439912" y="14996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Δεν υπήρχαν επαρκή ανάχωμα ή κανάλια εκτροπής. Τα ρέματα κατέβηκαν αχαλίνωτα στον αστικό ιστό.</a:t>
            </a:r>
            <a:endParaRPr lang="en-US" sz="1100" dirty="0"/>
          </a:p>
        </p:txBody>
      </p:sp>
      <p:sp>
        <p:nvSpPr>
          <p:cNvPr id="13" name="Shape 11"/>
          <p:cNvSpPr/>
          <p:nvPr/>
        </p:nvSpPr>
        <p:spPr>
          <a:xfrm>
            <a:off x="411480" y="3630168"/>
            <a:ext cx="3749040" cy="2304288"/>
          </a:xfrm>
          <a:prstGeom prst="roundRect">
            <a:avLst>
              <a:gd name="adj" fmla="val 3968"/>
            </a:avLst>
          </a:prstGeom>
          <a:solidFill>
            <a:srgbClr val="E3EFF7"/>
          </a:solidFill>
          <a:ln w="12700">
            <a:solidFill>
              <a:srgbClr val="E3EFF7"/>
            </a:solidFill>
            <a:prstDash val="solid"/>
          </a:ln>
        </p:spPr>
      </p:sp>
      <p:sp>
        <p:nvSpPr>
          <p:cNvPr id="14" name="Text 12"/>
          <p:cNvSpPr/>
          <p:nvPr/>
        </p:nvSpPr>
        <p:spPr>
          <a:xfrm>
            <a:off x="576072" y="3721608"/>
            <a:ext cx="341985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Πολεοδομικός σχεδιασμός</a:t>
            </a:r>
            <a:endParaRPr lang="en-US" sz="1200" dirty="0"/>
          </a:p>
        </p:txBody>
      </p:sp>
      <p:sp>
        <p:nvSpPr>
          <p:cNvPr id="15" name="Text 13"/>
          <p:cNvSpPr/>
          <p:nvPr/>
        </p:nvSpPr>
        <p:spPr>
          <a:xfrm>
            <a:off x="576072" y="40142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Δόμηση σε κοίτες ρεμάτων, απουσία ζωνών πλημμύρας. Μακροχρόνια ατέλεια — δεν μπορεί να επιλυθεί βραχυπρόθεσμα.</a:t>
            </a:r>
            <a:endParaRPr lang="en-US" sz="1100" dirty="0"/>
          </a:p>
        </p:txBody>
      </p:sp>
      <p:sp>
        <p:nvSpPr>
          <p:cNvPr id="16" name="Shape 14"/>
          <p:cNvSpPr/>
          <p:nvPr/>
        </p:nvSpPr>
        <p:spPr>
          <a:xfrm>
            <a:off x="4343400" y="3630168"/>
            <a:ext cx="3749040" cy="2304288"/>
          </a:xfrm>
          <a:prstGeom prst="roundRect">
            <a:avLst>
              <a:gd name="adj" fmla="val 3968"/>
            </a:avLst>
          </a:prstGeom>
          <a:solidFill>
            <a:srgbClr val="E3EFF7"/>
          </a:solidFill>
          <a:ln w="12700">
            <a:solidFill>
              <a:srgbClr val="E3EFF7"/>
            </a:solidFill>
            <a:prstDash val="solid"/>
          </a:ln>
        </p:spPr>
      </p:sp>
      <p:sp>
        <p:nvSpPr>
          <p:cNvPr id="17" name="Text 15"/>
          <p:cNvSpPr/>
          <p:nvPr/>
        </p:nvSpPr>
        <p:spPr>
          <a:xfrm>
            <a:off x="4507992" y="3721608"/>
            <a:ext cx="341985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Διακυβέρνηση κρίσεων</a:t>
            </a:r>
            <a:endParaRPr lang="en-US" sz="1200" dirty="0"/>
          </a:p>
        </p:txBody>
      </p:sp>
      <p:sp>
        <p:nvSpPr>
          <p:cNvPr id="18" name="Text 16"/>
          <p:cNvSpPr/>
          <p:nvPr/>
        </p:nvSpPr>
        <p:spPr>
          <a:xfrm>
            <a:off x="4507992" y="40142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Ελλείψεις στο σχέδιο δράσης. Καθυστερημένη επικοινωνία μεταξύ ΟΤΑ, Πολιτικής Προστασίας, ΕΜΑΚ.</a:t>
            </a:r>
            <a:endParaRPr lang="en-US" sz="1100" dirty="0"/>
          </a:p>
        </p:txBody>
      </p:sp>
      <p:sp>
        <p:nvSpPr>
          <p:cNvPr id="19" name="Shape 17"/>
          <p:cNvSpPr/>
          <p:nvPr/>
        </p:nvSpPr>
        <p:spPr>
          <a:xfrm>
            <a:off x="8275320" y="3630168"/>
            <a:ext cx="3749040" cy="2304288"/>
          </a:xfrm>
          <a:prstGeom prst="roundRect">
            <a:avLst>
              <a:gd name="adj" fmla="val 3968"/>
            </a:avLst>
          </a:prstGeom>
          <a:solidFill>
            <a:srgbClr val="F0F0F0"/>
          </a:solidFill>
          <a:ln w="12700">
            <a:solidFill>
              <a:srgbClr val="F0F0F0"/>
            </a:solidFill>
            <a:prstDash val="solid"/>
          </a:ln>
        </p:spPr>
      </p:sp>
      <p:sp>
        <p:nvSpPr>
          <p:cNvPr id="20" name="Text 18"/>
          <p:cNvSpPr/>
          <p:nvPr/>
        </p:nvSpPr>
        <p:spPr>
          <a:xfrm>
            <a:off x="8439912" y="3721608"/>
            <a:ext cx="3419856" cy="310896"/>
          </a:xfrm>
          <a:prstGeom prst="rect">
            <a:avLst/>
          </a:prstGeom>
          <a:noFill/>
          <a:ln/>
        </p:spPr>
        <p:txBody>
          <a:bodyPr wrap="square" rtlCol="0" anchor="ctr"/>
          <a:lstStyle/>
          <a:p>
            <a:pPr marL="0" indent="0">
              <a:buNone/>
            </a:pPr>
            <a:r>
              <a:rPr lang="en-US" sz="1200" b="1" dirty="0">
                <a:solidFill>
                  <a:srgbClr val="6B6B6B"/>
                </a:solidFill>
                <a:latin typeface="Calibri" pitchFamily="34" charset="0"/>
                <a:ea typeface="Calibri" pitchFamily="34" charset="-122"/>
                <a:cs typeface="Calibri" pitchFamily="34" charset="-120"/>
              </a:rPr>
              <a:t>Ενεργειακό δίκτυο</a:t>
            </a:r>
            <a:endParaRPr lang="en-US" sz="1200" dirty="0"/>
          </a:p>
        </p:txBody>
      </p:sp>
      <p:sp>
        <p:nvSpPr>
          <p:cNvPr id="21" name="Text 19"/>
          <p:cNvSpPr/>
          <p:nvPr/>
        </p:nvSpPr>
        <p:spPr>
          <a:xfrm>
            <a:off x="8439912" y="40142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Εκτεταμένες διακοπές ρεύματος για ημέρες — αποτέλεσμα αναξιοπιστίας υποδομών σε ακραία φαινόμενα.</a:t>
            </a:r>
            <a:endParaRPr lang="en-US" sz="1100" dirty="0"/>
          </a:p>
        </p:txBody>
      </p:sp>
      <p:sp>
        <p:nvSpPr>
          <p:cNvPr id="22" name="Text 20"/>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3" name="Text 21"/>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NHESS 2024 / JBA Risk Management</a:t>
            </a:r>
            <a:endParaRPr lang="en-US" sz="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Κοινωνική &amp; Οικονομική Διάσταση — Ποιοι Επλήγησαν Περισσότερο;</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2670048" cy="1298448"/>
          </a:xfrm>
          <a:prstGeom prst="roundRect">
            <a:avLst>
              <a:gd name="adj" fmla="val 8451"/>
            </a:avLst>
          </a:prstGeom>
          <a:solidFill>
            <a:srgbClr val="B03A2E"/>
          </a:solidFill>
          <a:ln w="12700">
            <a:solidFill>
              <a:srgbClr val="B03A2E"/>
            </a:solidFill>
            <a:prstDash val="solid"/>
          </a:ln>
        </p:spPr>
      </p:sp>
      <p:sp>
        <p:nvSpPr>
          <p:cNvPr id="5" name="Text 3"/>
          <p:cNvSpPr/>
          <p:nvPr/>
        </p:nvSpPr>
        <p:spPr>
          <a:xfrm>
            <a:off x="411480" y="1188720"/>
            <a:ext cx="2670048" cy="675193"/>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€2,5 δισ.</a:t>
            </a:r>
            <a:endParaRPr lang="en-US" sz="1800" dirty="0"/>
          </a:p>
        </p:txBody>
      </p:sp>
      <p:sp>
        <p:nvSpPr>
          <p:cNvPr id="6" name="Text 4"/>
          <p:cNvSpPr/>
          <p:nvPr/>
        </p:nvSpPr>
        <p:spPr>
          <a:xfrm>
            <a:off x="411480" y="1829714"/>
            <a:ext cx="2670048" cy="558333"/>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Συνολικές ζημιές</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Θεσσαλίας</a:t>
            </a:r>
            <a:endParaRPr lang="en-US" sz="1050" dirty="0"/>
          </a:p>
        </p:txBody>
      </p:sp>
      <p:sp>
        <p:nvSpPr>
          <p:cNvPr id="7" name="Shape 5"/>
          <p:cNvSpPr/>
          <p:nvPr/>
        </p:nvSpPr>
        <p:spPr>
          <a:xfrm>
            <a:off x="3246120" y="1115568"/>
            <a:ext cx="2670048" cy="1298448"/>
          </a:xfrm>
          <a:prstGeom prst="roundRect">
            <a:avLst>
              <a:gd name="adj" fmla="val 8451"/>
            </a:avLst>
          </a:prstGeom>
          <a:solidFill>
            <a:srgbClr val="B03A2E"/>
          </a:solidFill>
          <a:ln w="12700">
            <a:solidFill>
              <a:srgbClr val="B03A2E"/>
            </a:solidFill>
            <a:prstDash val="solid"/>
          </a:ln>
        </p:spPr>
      </p:sp>
      <p:sp>
        <p:nvSpPr>
          <p:cNvPr id="8" name="Text 6"/>
          <p:cNvSpPr/>
          <p:nvPr/>
        </p:nvSpPr>
        <p:spPr>
          <a:xfrm>
            <a:off x="3246120" y="1188720"/>
            <a:ext cx="2670048" cy="675193"/>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70%</a:t>
            </a:r>
            <a:endParaRPr lang="en-US" sz="1800" dirty="0"/>
          </a:p>
        </p:txBody>
      </p:sp>
      <p:sp>
        <p:nvSpPr>
          <p:cNvPr id="9" name="Text 7"/>
          <p:cNvSpPr/>
          <p:nvPr/>
        </p:nvSpPr>
        <p:spPr>
          <a:xfrm>
            <a:off x="3246120" y="1829714"/>
            <a:ext cx="2670048" cy="558333"/>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Βαμβάκι</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Θεσσαλίας καταστράφηκε</a:t>
            </a:r>
            <a:endParaRPr lang="en-US" sz="1050" dirty="0"/>
          </a:p>
        </p:txBody>
      </p:sp>
      <p:sp>
        <p:nvSpPr>
          <p:cNvPr id="10" name="Shape 8"/>
          <p:cNvSpPr/>
          <p:nvPr/>
        </p:nvSpPr>
        <p:spPr>
          <a:xfrm>
            <a:off x="6080760" y="1115568"/>
            <a:ext cx="2670048" cy="1298448"/>
          </a:xfrm>
          <a:prstGeom prst="roundRect">
            <a:avLst>
              <a:gd name="adj" fmla="val 8451"/>
            </a:avLst>
          </a:prstGeom>
          <a:solidFill>
            <a:srgbClr val="B03A2E"/>
          </a:solidFill>
          <a:ln w="12700">
            <a:solidFill>
              <a:srgbClr val="B03A2E"/>
            </a:solidFill>
            <a:prstDash val="solid"/>
          </a:ln>
        </p:spPr>
      </p:sp>
      <p:sp>
        <p:nvSpPr>
          <p:cNvPr id="11" name="Text 9"/>
          <p:cNvSpPr/>
          <p:nvPr/>
        </p:nvSpPr>
        <p:spPr>
          <a:xfrm>
            <a:off x="6080760" y="1188720"/>
            <a:ext cx="2670048" cy="675193"/>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~90.000</a:t>
            </a:r>
            <a:endParaRPr lang="en-US" sz="1800" dirty="0"/>
          </a:p>
        </p:txBody>
      </p:sp>
      <p:sp>
        <p:nvSpPr>
          <p:cNvPr id="12" name="Text 10"/>
          <p:cNvSpPr/>
          <p:nvPr/>
        </p:nvSpPr>
        <p:spPr>
          <a:xfrm>
            <a:off x="6080760" y="1829714"/>
            <a:ext cx="2670048" cy="558333"/>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Ζώα που χάθηκαν</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(πρόβατα, βοοειδή, χοίροι)</a:t>
            </a:r>
            <a:endParaRPr lang="en-US" sz="1050" dirty="0"/>
          </a:p>
        </p:txBody>
      </p:sp>
      <p:sp>
        <p:nvSpPr>
          <p:cNvPr id="13" name="Shape 11"/>
          <p:cNvSpPr/>
          <p:nvPr/>
        </p:nvSpPr>
        <p:spPr>
          <a:xfrm>
            <a:off x="8915400" y="1115568"/>
            <a:ext cx="2670048" cy="1298448"/>
          </a:xfrm>
          <a:prstGeom prst="roundRect">
            <a:avLst>
              <a:gd name="adj" fmla="val 8451"/>
            </a:avLst>
          </a:prstGeom>
          <a:solidFill>
            <a:srgbClr val="B03A2E"/>
          </a:solidFill>
          <a:ln w="12700">
            <a:solidFill>
              <a:srgbClr val="B03A2E"/>
            </a:solidFill>
            <a:prstDash val="solid"/>
          </a:ln>
        </p:spPr>
      </p:sp>
      <p:sp>
        <p:nvSpPr>
          <p:cNvPr id="14" name="Text 12"/>
          <p:cNvSpPr/>
          <p:nvPr/>
        </p:nvSpPr>
        <p:spPr>
          <a:xfrm>
            <a:off x="8915400" y="1188720"/>
            <a:ext cx="2670048" cy="675193"/>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€2,25 δισ.</a:t>
            </a:r>
            <a:endParaRPr lang="en-US" sz="1800" dirty="0"/>
          </a:p>
        </p:txBody>
      </p:sp>
      <p:sp>
        <p:nvSpPr>
          <p:cNvPr id="15" name="Text 13"/>
          <p:cNvSpPr/>
          <p:nvPr/>
        </p:nvSpPr>
        <p:spPr>
          <a:xfrm>
            <a:off x="8915400" y="1829714"/>
            <a:ext cx="2670048" cy="558333"/>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Βοήθεια ΕΕ</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εγκρίθηκε</a:t>
            </a:r>
            <a:endParaRPr lang="en-US" sz="1050" dirty="0"/>
          </a:p>
        </p:txBody>
      </p:sp>
      <p:sp>
        <p:nvSpPr>
          <p:cNvPr id="16" name="Text 14"/>
          <p:cNvSpPr/>
          <p:nvPr/>
        </p:nvSpPr>
        <p:spPr>
          <a:xfrm>
            <a:off x="411480" y="2606040"/>
            <a:ext cx="11338560" cy="347472"/>
          </a:xfrm>
          <a:prstGeom prst="rect">
            <a:avLst/>
          </a:prstGeom>
          <a:noFill/>
          <a:ln/>
        </p:spPr>
        <p:txBody>
          <a:bodyPr wrap="square" rtlCol="0" anchor="ctr"/>
          <a:lstStyle/>
          <a:p>
            <a:pPr marL="0" indent="0">
              <a:buNone/>
            </a:pPr>
            <a:r>
              <a:rPr lang="en-US" sz="1300" b="1" dirty="0">
                <a:solidFill>
                  <a:srgbClr val="1B5E88"/>
                </a:solidFill>
                <a:latin typeface="Calibri" pitchFamily="34" charset="0"/>
                <a:ea typeface="Calibri" pitchFamily="34" charset="-122"/>
                <a:cs typeface="Calibri" pitchFamily="34" charset="-120"/>
              </a:rPr>
              <a:t>Κοινωνικές ανισότητες &amp; ευάλωτες ομάδες</a:t>
            </a:r>
            <a:endParaRPr lang="en-US" sz="1300" dirty="0"/>
          </a:p>
        </p:txBody>
      </p:sp>
      <p:sp>
        <p:nvSpPr>
          <p:cNvPr id="17" name="Shape 15"/>
          <p:cNvSpPr/>
          <p:nvPr/>
        </p:nvSpPr>
        <p:spPr>
          <a:xfrm>
            <a:off x="411480" y="3035808"/>
            <a:ext cx="3630168" cy="2606040"/>
          </a:xfrm>
          <a:prstGeom prst="roundRect">
            <a:avLst>
              <a:gd name="adj" fmla="val 3509"/>
            </a:avLst>
          </a:prstGeom>
          <a:solidFill>
            <a:srgbClr val="E3EFF7"/>
          </a:solidFill>
          <a:ln w="12700">
            <a:solidFill>
              <a:srgbClr val="E3EFF7"/>
            </a:solidFill>
            <a:prstDash val="solid"/>
          </a:ln>
        </p:spPr>
      </p:sp>
      <p:sp>
        <p:nvSpPr>
          <p:cNvPr id="18" name="Text 16"/>
          <p:cNvSpPr/>
          <p:nvPr/>
        </p:nvSpPr>
        <p:spPr>
          <a:xfrm>
            <a:off x="576072" y="3127248"/>
            <a:ext cx="330098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Αγρότες &amp; κτηνοτρόφοι</a:t>
            </a:r>
            <a:endParaRPr lang="en-US" sz="1200" dirty="0"/>
          </a:p>
        </p:txBody>
      </p:sp>
      <p:sp>
        <p:nvSpPr>
          <p:cNvPr id="19" name="Text 17"/>
          <p:cNvSpPr/>
          <p:nvPr/>
        </p:nvSpPr>
        <p:spPr>
          <a:xfrm>
            <a:off x="576072" y="3419856"/>
            <a:ext cx="3300984" cy="21122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Ολική καταστροφή εσοδείας. Βαμβάκι, καλαμπόκι, τομάτα. Μελισσοκόμοι, πτηνοτρόφοι, γαλακτοπαραγωγοί — απώλεια εξοπλισμού και αποθεμάτων.</a:t>
            </a:r>
            <a:endParaRPr lang="en-US" sz="1100" dirty="0"/>
          </a:p>
        </p:txBody>
      </p:sp>
      <p:sp>
        <p:nvSpPr>
          <p:cNvPr id="20" name="Shape 18"/>
          <p:cNvSpPr/>
          <p:nvPr/>
        </p:nvSpPr>
        <p:spPr>
          <a:xfrm>
            <a:off x="4206240" y="3035808"/>
            <a:ext cx="3630168" cy="2606040"/>
          </a:xfrm>
          <a:prstGeom prst="roundRect">
            <a:avLst>
              <a:gd name="adj" fmla="val 3509"/>
            </a:avLst>
          </a:prstGeom>
          <a:solidFill>
            <a:srgbClr val="E3EFF7"/>
          </a:solidFill>
          <a:ln w="12700">
            <a:solidFill>
              <a:srgbClr val="E3EFF7"/>
            </a:solidFill>
            <a:prstDash val="solid"/>
          </a:ln>
        </p:spPr>
      </p:sp>
      <p:sp>
        <p:nvSpPr>
          <p:cNvPr id="21" name="Text 19"/>
          <p:cNvSpPr/>
          <p:nvPr/>
        </p:nvSpPr>
        <p:spPr>
          <a:xfrm>
            <a:off x="4370832" y="3127248"/>
            <a:ext cx="330098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Χαμηλά εισοδήματα / ισόγεια</a:t>
            </a:r>
            <a:endParaRPr lang="en-US" sz="1200" dirty="0"/>
          </a:p>
        </p:txBody>
      </p:sp>
      <p:sp>
        <p:nvSpPr>
          <p:cNvPr id="22" name="Text 20"/>
          <p:cNvSpPr/>
          <p:nvPr/>
        </p:nvSpPr>
        <p:spPr>
          <a:xfrm>
            <a:off x="4370832" y="3419856"/>
            <a:ext cx="3300984" cy="21122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Σπίτια σε χαμηλά σημεία πλημμύρισαν πρώτα. Δεν είχαν ασφάλεια ή εναλλακτική στέγαση. Επιπτώσεις σε υγεία από υγρό περιβάλλον.</a:t>
            </a:r>
            <a:endParaRPr lang="en-US" sz="1100" dirty="0"/>
          </a:p>
        </p:txBody>
      </p:sp>
      <p:sp>
        <p:nvSpPr>
          <p:cNvPr id="23" name="Shape 21"/>
          <p:cNvSpPr/>
          <p:nvPr/>
        </p:nvSpPr>
        <p:spPr>
          <a:xfrm>
            <a:off x="8001000" y="3035808"/>
            <a:ext cx="3630168" cy="2606040"/>
          </a:xfrm>
          <a:prstGeom prst="roundRect">
            <a:avLst>
              <a:gd name="adj" fmla="val 3509"/>
            </a:avLst>
          </a:prstGeom>
          <a:solidFill>
            <a:srgbClr val="E3EFF7"/>
          </a:solidFill>
          <a:ln w="12700">
            <a:solidFill>
              <a:srgbClr val="E3EFF7"/>
            </a:solidFill>
            <a:prstDash val="solid"/>
          </a:ln>
        </p:spPr>
      </p:sp>
      <p:sp>
        <p:nvSpPr>
          <p:cNvPr id="24" name="Text 22"/>
          <p:cNvSpPr/>
          <p:nvPr/>
        </p:nvSpPr>
        <p:spPr>
          <a:xfrm>
            <a:off x="8165592" y="3127248"/>
            <a:ext cx="330098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Τουριστικές επιχειρήσεις</a:t>
            </a:r>
            <a:endParaRPr lang="en-US" sz="1200" dirty="0"/>
          </a:p>
        </p:txBody>
      </p:sp>
      <p:sp>
        <p:nvSpPr>
          <p:cNvPr id="25" name="Text 23"/>
          <p:cNvSpPr/>
          <p:nvPr/>
        </p:nvSpPr>
        <p:spPr>
          <a:xfrm>
            <a:off x="8165592" y="3419856"/>
            <a:ext cx="3300984" cy="21122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Χαμένη σεζόν Πηλίου — η κακή φήμη επηρέασε κρατήσεις για μήνες. Βραχυπρόθεσμη πτώση οικονομίας στα ορεινά χωριά.</a:t>
            </a:r>
            <a:endParaRPr lang="en-US" sz="1100" dirty="0"/>
          </a:p>
        </p:txBody>
      </p:sp>
      <p:sp>
        <p:nvSpPr>
          <p:cNvPr id="26" name="Text 24"/>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7" name="Text 25"/>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El País / AP News 2023</a:t>
            </a:r>
            <a:endParaRPr lang="en-US" sz="8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Αποτίμηση: Η Ανθεκτικότητα του Βόλου σε Δοκιμασία</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5440680" cy="5029200"/>
          </a:xfrm>
          <a:prstGeom prst="roundRect">
            <a:avLst>
              <a:gd name="adj" fmla="val 2182"/>
            </a:avLst>
          </a:prstGeom>
          <a:solidFill>
            <a:srgbClr val="E2F0EE"/>
          </a:solidFill>
          <a:ln w="12700">
            <a:solidFill>
              <a:srgbClr val="E2F0EE"/>
            </a:solidFill>
            <a:prstDash val="solid"/>
          </a:ln>
        </p:spPr>
      </p:sp>
      <p:sp>
        <p:nvSpPr>
          <p:cNvPr id="5" name="Text 3"/>
          <p:cNvSpPr/>
          <p:nvPr/>
        </p:nvSpPr>
        <p:spPr>
          <a:xfrm>
            <a:off x="594360" y="1207008"/>
            <a:ext cx="5074920" cy="347472"/>
          </a:xfrm>
          <a:prstGeom prst="rect">
            <a:avLst/>
          </a:prstGeom>
          <a:noFill/>
          <a:ln/>
        </p:spPr>
        <p:txBody>
          <a:bodyPr wrap="square" rtlCol="0" anchor="ctr"/>
          <a:lstStyle/>
          <a:p>
            <a:pPr marL="0" indent="0">
              <a:buNone/>
            </a:pPr>
            <a:r>
              <a:rPr lang="el-GR" sz="1250" b="1" dirty="0">
                <a:solidFill>
                  <a:srgbClr val="1A6B5E"/>
                </a:solidFill>
                <a:latin typeface="Calibri" pitchFamily="34" charset="0"/>
                <a:ea typeface="Calibri" pitchFamily="34" charset="-122"/>
                <a:cs typeface="Calibri" pitchFamily="34" charset="-120"/>
              </a:rPr>
              <a:t>Σε τι άντεξε</a:t>
            </a:r>
            <a:r>
              <a:rPr lang="en-US" sz="1250" b="1" dirty="0">
                <a:solidFill>
                  <a:srgbClr val="1A6B5E"/>
                </a:solidFill>
                <a:latin typeface="Calibri" pitchFamily="34" charset="0"/>
                <a:ea typeface="Calibri" pitchFamily="34" charset="-122"/>
                <a:cs typeface="Calibri" pitchFamily="34" charset="-120"/>
              </a:rPr>
              <a:t> — Ανθεκτικά στοιχεία</a:t>
            </a:r>
            <a:endParaRPr lang="en-US" sz="1250" dirty="0"/>
          </a:p>
        </p:txBody>
      </p:sp>
      <p:sp>
        <p:nvSpPr>
          <p:cNvPr id="6" name="Text 4"/>
          <p:cNvSpPr/>
          <p:nvPr/>
        </p:nvSpPr>
        <p:spPr>
          <a:xfrm>
            <a:off x="594360" y="1645920"/>
            <a:ext cx="5074920" cy="425196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  Κοινωνική αλληλεγγύη — αυθόρμητος εθελοντισμός
✓  Νοσοκομείο παρέμεινε λειτουργικό
✓  Ταχεία κινητοποίηση ΕΜΑΚ και Πυροσβεστικής
✓  Πανεπιστήμιο παρείχε υποστήριξη &amp; τεχνογνωσία
✓  Σχετικά γρήγορη αποκατάσταση δικτύων (2-3 εβδομάδες)
✓  Η Ελλάδα απέσπασε ευρωπαϊκή χρηματοδότηση €2,25 δισ.
</a:t>
            </a:r>
            <a:endParaRPr lang="en-US" sz="1150" dirty="0"/>
          </a:p>
        </p:txBody>
      </p:sp>
      <p:sp>
        <p:nvSpPr>
          <p:cNvPr id="7" name="Shape 5"/>
          <p:cNvSpPr/>
          <p:nvPr/>
        </p:nvSpPr>
        <p:spPr>
          <a:xfrm>
            <a:off x="6080760" y="1115568"/>
            <a:ext cx="5696712" cy="5029200"/>
          </a:xfrm>
          <a:prstGeom prst="roundRect">
            <a:avLst>
              <a:gd name="adj" fmla="val 2182"/>
            </a:avLst>
          </a:prstGeom>
          <a:solidFill>
            <a:srgbClr val="FDECEA"/>
          </a:solidFill>
          <a:ln w="12700">
            <a:solidFill>
              <a:srgbClr val="FDECEA"/>
            </a:solidFill>
            <a:prstDash val="solid"/>
          </a:ln>
        </p:spPr>
      </p:sp>
      <p:sp>
        <p:nvSpPr>
          <p:cNvPr id="8" name="Text 6"/>
          <p:cNvSpPr/>
          <p:nvPr/>
        </p:nvSpPr>
        <p:spPr>
          <a:xfrm>
            <a:off x="6263640" y="1207008"/>
            <a:ext cx="5330952" cy="347472"/>
          </a:xfrm>
          <a:prstGeom prst="rect">
            <a:avLst/>
          </a:prstGeom>
          <a:noFill/>
          <a:ln/>
        </p:spPr>
        <p:txBody>
          <a:bodyPr wrap="square" rtlCol="0" anchor="ctr"/>
          <a:lstStyle/>
          <a:p>
            <a:pPr marL="0" indent="0">
              <a:buNone/>
            </a:pPr>
            <a:r>
              <a:rPr lang="el-GR" sz="1250" b="1" dirty="0">
                <a:solidFill>
                  <a:srgbClr val="B03A2E"/>
                </a:solidFill>
                <a:latin typeface="Calibri" pitchFamily="34" charset="0"/>
                <a:ea typeface="Calibri" pitchFamily="34" charset="-122"/>
                <a:cs typeface="Calibri" pitchFamily="34" charset="-120"/>
              </a:rPr>
              <a:t>Που δοκιμάστηκε </a:t>
            </a:r>
            <a:r>
              <a:rPr lang="en-US" sz="1250" b="1" dirty="0">
                <a:solidFill>
                  <a:srgbClr val="B03A2E"/>
                </a:solidFill>
                <a:latin typeface="Calibri" pitchFamily="34" charset="0"/>
                <a:ea typeface="Calibri" pitchFamily="34" charset="-122"/>
                <a:cs typeface="Calibri" pitchFamily="34" charset="-120"/>
              </a:rPr>
              <a:t>— Ευπάθειες που αποκαλύφθηκαν</a:t>
            </a:r>
            <a:endParaRPr lang="en-US" sz="1250" dirty="0"/>
          </a:p>
        </p:txBody>
      </p:sp>
      <p:sp>
        <p:nvSpPr>
          <p:cNvPr id="9" name="Text 7"/>
          <p:cNvSpPr/>
          <p:nvPr/>
        </p:nvSpPr>
        <p:spPr>
          <a:xfrm>
            <a:off x="6263640" y="1645920"/>
            <a:ext cx="5330952" cy="425196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  Δεύτερη πλημμύρα (Elias) βρήκε την πόλη ακόμη αδύναμη
✗  &gt;2 εβδομάδες χωρίς νερό — απαράδεκτο για πόλη 130.000
✗  Κανένα σχέδιο εκκένωσης κινδυνευουσών ζωνών
✗  Απουσία αντιπλημμυρικής υποδομής
✗  Θεσμική αδυναμία δήμου — εξάρτηση από κράτος
✗  Δεν υπήρχε σχέδιο επαναλειτουργίας κρίσιμων υπηρεσιών
</a:t>
            </a:r>
            <a:endParaRPr lang="en-US" sz="1150" dirty="0"/>
          </a:p>
        </p:txBody>
      </p:sp>
      <p:sp>
        <p:nvSpPr>
          <p:cNvPr id="10" name="Text 8"/>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11" name="Text 9"/>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JBA Risk Management 2023</a:t>
            </a:r>
            <a:endParaRPr lang="en-US" sz="8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Βραχυπρόθεσμη Αντίδραση — Τι Λειτούργησε &amp; Τι Όχι;</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Text 2"/>
          <p:cNvSpPr/>
          <p:nvPr/>
        </p:nvSpPr>
        <p:spPr>
          <a:xfrm>
            <a:off x="411480" y="1115568"/>
            <a:ext cx="5486400" cy="320040"/>
          </a:xfrm>
          <a:prstGeom prst="rect">
            <a:avLst/>
          </a:prstGeom>
          <a:noFill/>
          <a:ln/>
        </p:spPr>
        <p:txBody>
          <a:bodyPr wrap="square" rtlCol="0" anchor="ctr"/>
          <a:lstStyle/>
          <a:p>
            <a:pPr marL="0" indent="0">
              <a:buNone/>
            </a:pPr>
            <a:r>
              <a:rPr lang="en-US" sz="1300" b="1" dirty="0">
                <a:solidFill>
                  <a:srgbClr val="1A6B5E"/>
                </a:solidFill>
                <a:latin typeface="Calibri" pitchFamily="34" charset="0"/>
                <a:ea typeface="Calibri" pitchFamily="34" charset="-122"/>
                <a:cs typeface="Calibri" pitchFamily="34" charset="-120"/>
              </a:rPr>
              <a:t>Τι λειτούργησε</a:t>
            </a:r>
            <a:endParaRPr lang="en-US" sz="1300" dirty="0"/>
          </a:p>
        </p:txBody>
      </p:sp>
      <p:sp>
        <p:nvSpPr>
          <p:cNvPr id="5" name="Shape 3"/>
          <p:cNvSpPr/>
          <p:nvPr/>
        </p:nvSpPr>
        <p:spPr>
          <a:xfrm>
            <a:off x="411480" y="1508760"/>
            <a:ext cx="5486400" cy="1554480"/>
          </a:xfrm>
          <a:prstGeom prst="roundRect">
            <a:avLst>
              <a:gd name="adj" fmla="val 5882"/>
            </a:avLst>
          </a:prstGeom>
          <a:solidFill>
            <a:srgbClr val="E2F0EE"/>
          </a:solidFill>
          <a:ln w="12700">
            <a:solidFill>
              <a:srgbClr val="E2F0EE"/>
            </a:solidFill>
            <a:prstDash val="solid"/>
          </a:ln>
        </p:spPr>
      </p:sp>
      <p:sp>
        <p:nvSpPr>
          <p:cNvPr id="6" name="Text 4"/>
          <p:cNvSpPr/>
          <p:nvPr/>
        </p:nvSpPr>
        <p:spPr>
          <a:xfrm>
            <a:off x="576072" y="1600200"/>
            <a:ext cx="515721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ΕΜΑΚ &amp; Πυροσβεστική</a:t>
            </a:r>
            <a:endParaRPr lang="en-US" sz="1200" dirty="0"/>
          </a:p>
        </p:txBody>
      </p:sp>
      <p:sp>
        <p:nvSpPr>
          <p:cNvPr id="7" name="Text 5"/>
          <p:cNvSpPr/>
          <p:nvPr/>
        </p:nvSpPr>
        <p:spPr>
          <a:xfrm>
            <a:off x="576072" y="1892808"/>
            <a:ext cx="5157216" cy="10607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Βάρκες στους δρόμους, απεγκλωβισμοί εγκλωβισμένων. Άμεση απόκριση χωρίς καθυστέρηση.</a:t>
            </a:r>
            <a:endParaRPr lang="en-US" sz="1100" dirty="0"/>
          </a:p>
        </p:txBody>
      </p:sp>
      <p:sp>
        <p:nvSpPr>
          <p:cNvPr id="8" name="Shape 6"/>
          <p:cNvSpPr/>
          <p:nvPr/>
        </p:nvSpPr>
        <p:spPr>
          <a:xfrm>
            <a:off x="411480" y="3200400"/>
            <a:ext cx="5486400" cy="1554480"/>
          </a:xfrm>
          <a:prstGeom prst="roundRect">
            <a:avLst>
              <a:gd name="adj" fmla="val 5882"/>
            </a:avLst>
          </a:prstGeom>
          <a:solidFill>
            <a:srgbClr val="E2F0EE"/>
          </a:solidFill>
          <a:ln w="12700">
            <a:solidFill>
              <a:srgbClr val="E2F0EE"/>
            </a:solidFill>
            <a:prstDash val="solid"/>
          </a:ln>
        </p:spPr>
      </p:sp>
      <p:sp>
        <p:nvSpPr>
          <p:cNvPr id="9" name="Text 7"/>
          <p:cNvSpPr/>
          <p:nvPr/>
        </p:nvSpPr>
        <p:spPr>
          <a:xfrm>
            <a:off x="576072" y="3291840"/>
            <a:ext cx="515721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Δήμος &amp; ΔΕΥΑΜΒ</a:t>
            </a:r>
            <a:endParaRPr lang="en-US" sz="1200" dirty="0"/>
          </a:p>
        </p:txBody>
      </p:sp>
      <p:sp>
        <p:nvSpPr>
          <p:cNvPr id="10" name="Text 8"/>
          <p:cNvSpPr/>
          <p:nvPr/>
        </p:nvSpPr>
        <p:spPr>
          <a:xfrm>
            <a:off x="576072" y="3584448"/>
            <a:ext cx="5157216" cy="10607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Διανομή νερού σε σημεία, συντονισμός με Περιφέρεια. Αδυναμία να υποκατασταθεί το δίκτυο αμέσως.</a:t>
            </a:r>
            <a:endParaRPr lang="en-US" sz="1100" dirty="0"/>
          </a:p>
        </p:txBody>
      </p:sp>
      <p:sp>
        <p:nvSpPr>
          <p:cNvPr id="11" name="Shape 9"/>
          <p:cNvSpPr/>
          <p:nvPr/>
        </p:nvSpPr>
        <p:spPr>
          <a:xfrm>
            <a:off x="411480" y="4892040"/>
            <a:ext cx="5486400" cy="1554480"/>
          </a:xfrm>
          <a:prstGeom prst="roundRect">
            <a:avLst>
              <a:gd name="adj" fmla="val 5882"/>
            </a:avLst>
          </a:prstGeom>
          <a:solidFill>
            <a:srgbClr val="E2F0EE"/>
          </a:solidFill>
          <a:ln w="12700">
            <a:solidFill>
              <a:srgbClr val="E2F0EE"/>
            </a:solidFill>
            <a:prstDash val="solid"/>
          </a:ln>
        </p:spPr>
      </p:sp>
      <p:sp>
        <p:nvSpPr>
          <p:cNvPr id="12" name="Text 10"/>
          <p:cNvSpPr/>
          <p:nvPr/>
        </p:nvSpPr>
        <p:spPr>
          <a:xfrm>
            <a:off x="576072" y="4983480"/>
            <a:ext cx="515721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Εθελοντισμός</a:t>
            </a:r>
            <a:endParaRPr lang="en-US" sz="1200" dirty="0"/>
          </a:p>
        </p:txBody>
      </p:sp>
      <p:sp>
        <p:nvSpPr>
          <p:cNvPr id="13" name="Text 11"/>
          <p:cNvSpPr/>
          <p:nvPr/>
        </p:nvSpPr>
        <p:spPr>
          <a:xfrm>
            <a:off x="576072" y="5276088"/>
            <a:ext cx="5157216" cy="10607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Ο Βόλος είδε ισχυρή κοινωνική αλληλεγγύη — εθελοντικές ομάδες με αντλίες και τρακτέρ.</a:t>
            </a:r>
            <a:endParaRPr lang="en-US" sz="1100" dirty="0"/>
          </a:p>
        </p:txBody>
      </p:sp>
      <p:sp>
        <p:nvSpPr>
          <p:cNvPr id="14" name="Text 12"/>
          <p:cNvSpPr/>
          <p:nvPr/>
        </p:nvSpPr>
        <p:spPr>
          <a:xfrm>
            <a:off x="6217920" y="1115568"/>
            <a:ext cx="5577840" cy="320040"/>
          </a:xfrm>
          <a:prstGeom prst="rect">
            <a:avLst/>
          </a:prstGeom>
          <a:noFill/>
          <a:ln/>
        </p:spPr>
        <p:txBody>
          <a:bodyPr wrap="square" rtlCol="0" anchor="ctr"/>
          <a:lstStyle/>
          <a:p>
            <a:pPr marL="0" indent="0">
              <a:buNone/>
            </a:pPr>
            <a:r>
              <a:rPr lang="en-US" sz="1300" b="1" dirty="0">
                <a:solidFill>
                  <a:srgbClr val="B03A2E"/>
                </a:solidFill>
                <a:latin typeface="Calibri" pitchFamily="34" charset="0"/>
                <a:ea typeface="Calibri" pitchFamily="34" charset="-122"/>
                <a:cs typeface="Calibri" pitchFamily="34" charset="-120"/>
              </a:rPr>
              <a:t>Τι δεν λειτούργησε</a:t>
            </a:r>
            <a:endParaRPr lang="en-US" sz="1300" dirty="0"/>
          </a:p>
        </p:txBody>
      </p:sp>
      <p:sp>
        <p:nvSpPr>
          <p:cNvPr id="15" name="Shape 13"/>
          <p:cNvSpPr/>
          <p:nvPr/>
        </p:nvSpPr>
        <p:spPr>
          <a:xfrm>
            <a:off x="6217920" y="1508760"/>
            <a:ext cx="5577840" cy="1554480"/>
          </a:xfrm>
          <a:prstGeom prst="roundRect">
            <a:avLst>
              <a:gd name="adj" fmla="val 5882"/>
            </a:avLst>
          </a:prstGeom>
          <a:solidFill>
            <a:srgbClr val="FDECEA"/>
          </a:solidFill>
          <a:ln w="12700">
            <a:solidFill>
              <a:srgbClr val="FDECEA"/>
            </a:solidFill>
            <a:prstDash val="solid"/>
          </a:ln>
        </p:spPr>
      </p:sp>
      <p:sp>
        <p:nvSpPr>
          <p:cNvPr id="16" name="Text 14"/>
          <p:cNvSpPr/>
          <p:nvPr/>
        </p:nvSpPr>
        <p:spPr>
          <a:xfrm>
            <a:off x="6382512" y="1600200"/>
            <a:ext cx="52486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Κεντρική κυβέρνηση</a:t>
            </a:r>
            <a:endParaRPr lang="en-US" sz="1200" dirty="0"/>
          </a:p>
        </p:txBody>
      </p:sp>
      <p:sp>
        <p:nvSpPr>
          <p:cNvPr id="17" name="Text 15"/>
          <p:cNvSpPr/>
          <p:nvPr/>
        </p:nvSpPr>
        <p:spPr>
          <a:xfrm>
            <a:off x="6382512" y="1892808"/>
            <a:ext cx="5248656" cy="10607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Αρχικά αργές διαδικασίες αποζημίωσης. Καθυστέρηση εκταμίευσης σε αγρότες και επιχειρήσεις.</a:t>
            </a:r>
            <a:endParaRPr lang="en-US" sz="1100" dirty="0"/>
          </a:p>
        </p:txBody>
      </p:sp>
      <p:sp>
        <p:nvSpPr>
          <p:cNvPr id="18" name="Shape 16"/>
          <p:cNvSpPr/>
          <p:nvPr/>
        </p:nvSpPr>
        <p:spPr>
          <a:xfrm>
            <a:off x="6217920" y="3200400"/>
            <a:ext cx="5577840" cy="1554480"/>
          </a:xfrm>
          <a:prstGeom prst="roundRect">
            <a:avLst>
              <a:gd name="adj" fmla="val 5882"/>
            </a:avLst>
          </a:prstGeom>
          <a:solidFill>
            <a:srgbClr val="FDECEA"/>
          </a:solidFill>
          <a:ln w="12700">
            <a:solidFill>
              <a:srgbClr val="FDECEA"/>
            </a:solidFill>
            <a:prstDash val="solid"/>
          </a:ln>
        </p:spPr>
      </p:sp>
      <p:sp>
        <p:nvSpPr>
          <p:cNvPr id="19" name="Text 17"/>
          <p:cNvSpPr/>
          <p:nvPr/>
        </p:nvSpPr>
        <p:spPr>
          <a:xfrm>
            <a:off x="6382512" y="3291840"/>
            <a:ext cx="52486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Έλλειψη σχεδίου</a:t>
            </a:r>
            <a:endParaRPr lang="en-US" sz="1200" dirty="0"/>
          </a:p>
        </p:txBody>
      </p:sp>
      <p:sp>
        <p:nvSpPr>
          <p:cNvPr id="20" name="Text 18"/>
          <p:cNvSpPr/>
          <p:nvPr/>
        </p:nvSpPr>
        <p:spPr>
          <a:xfrm>
            <a:off x="6382512" y="3584448"/>
            <a:ext cx="5248656" cy="10607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Δεν υπήρχε ενεργοποιημένο σχέδιο εκτάκτου ανάγκης — αυτοσχεδιασμός στην κρίση.</a:t>
            </a:r>
            <a:endParaRPr lang="en-US" sz="1100" dirty="0"/>
          </a:p>
        </p:txBody>
      </p:sp>
      <p:sp>
        <p:nvSpPr>
          <p:cNvPr id="21" name="Shape 19"/>
          <p:cNvSpPr/>
          <p:nvPr/>
        </p:nvSpPr>
        <p:spPr>
          <a:xfrm>
            <a:off x="6217920" y="4892040"/>
            <a:ext cx="5577840" cy="1554480"/>
          </a:xfrm>
          <a:prstGeom prst="roundRect">
            <a:avLst>
              <a:gd name="adj" fmla="val 5882"/>
            </a:avLst>
          </a:prstGeom>
          <a:solidFill>
            <a:srgbClr val="FDECEA"/>
          </a:solidFill>
          <a:ln w="12700">
            <a:solidFill>
              <a:srgbClr val="FDECEA"/>
            </a:solidFill>
            <a:prstDash val="solid"/>
          </a:ln>
        </p:spPr>
      </p:sp>
      <p:sp>
        <p:nvSpPr>
          <p:cNvPr id="22" name="Text 20"/>
          <p:cNvSpPr/>
          <p:nvPr/>
        </p:nvSpPr>
        <p:spPr>
          <a:xfrm>
            <a:off x="6382512" y="4983480"/>
            <a:ext cx="52486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Επικοινωνία &amp; ειδοποιήσεις</a:t>
            </a:r>
            <a:endParaRPr lang="en-US" sz="1200" dirty="0"/>
          </a:p>
        </p:txBody>
      </p:sp>
      <p:sp>
        <p:nvSpPr>
          <p:cNvPr id="23" name="Text 21"/>
          <p:cNvSpPr/>
          <p:nvPr/>
        </p:nvSpPr>
        <p:spPr>
          <a:xfrm>
            <a:off x="6382512" y="5276088"/>
            <a:ext cx="5248656" cy="10607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Ελλιπής ειδοποίηση πληθυσμού εγκαίρως — νέκρωση δικτύων επέτεινε την αποκοπή.</a:t>
            </a:r>
            <a:endParaRPr lang="en-US" sz="1100" dirty="0"/>
          </a:p>
        </p:txBody>
      </p:sp>
      <p:sp>
        <p:nvSpPr>
          <p:cNvPr id="24" name="Text 22"/>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5" name="Text 23"/>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ERT News Βόλος</a:t>
            </a:r>
            <a:endParaRPr lang="en-US" sz="8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Μεσοπρόθεσμες Παρεμβάσεις — Αντιπλημμυρικά &amp; Αστική Ανανέωση</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2670048" cy="1298448"/>
          </a:xfrm>
          <a:prstGeom prst="roundRect">
            <a:avLst>
              <a:gd name="adj" fmla="val 8451"/>
            </a:avLst>
          </a:prstGeom>
          <a:solidFill>
            <a:srgbClr val="1A6B5E"/>
          </a:solidFill>
          <a:ln w="12700">
            <a:solidFill>
              <a:srgbClr val="1A6B5E"/>
            </a:solidFill>
            <a:prstDash val="solid"/>
          </a:ln>
        </p:spPr>
      </p:sp>
      <p:sp>
        <p:nvSpPr>
          <p:cNvPr id="5" name="Text 3"/>
          <p:cNvSpPr/>
          <p:nvPr/>
        </p:nvSpPr>
        <p:spPr>
          <a:xfrm>
            <a:off x="411480" y="1188720"/>
            <a:ext cx="2670048" cy="675193"/>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€116 εκ.</a:t>
            </a:r>
            <a:endParaRPr lang="en-US" sz="1800" dirty="0"/>
          </a:p>
        </p:txBody>
      </p:sp>
      <p:sp>
        <p:nvSpPr>
          <p:cNvPr id="6" name="Text 4"/>
          <p:cNvSpPr/>
          <p:nvPr/>
        </p:nvSpPr>
        <p:spPr>
          <a:xfrm>
            <a:off x="411480" y="1829714"/>
            <a:ext cx="2670048" cy="558333"/>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Αντιπλημμυρικά</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έργα Θεσσαλίας</a:t>
            </a:r>
            <a:endParaRPr lang="en-US" sz="1050" dirty="0"/>
          </a:p>
        </p:txBody>
      </p:sp>
      <p:sp>
        <p:nvSpPr>
          <p:cNvPr id="7" name="Shape 5"/>
          <p:cNvSpPr/>
          <p:nvPr/>
        </p:nvSpPr>
        <p:spPr>
          <a:xfrm>
            <a:off x="3246120" y="1115568"/>
            <a:ext cx="2670048" cy="1298448"/>
          </a:xfrm>
          <a:prstGeom prst="roundRect">
            <a:avLst>
              <a:gd name="adj" fmla="val 8451"/>
            </a:avLst>
          </a:prstGeom>
          <a:solidFill>
            <a:srgbClr val="1A6B5E"/>
          </a:solidFill>
          <a:ln w="12700">
            <a:solidFill>
              <a:srgbClr val="1A6B5E"/>
            </a:solidFill>
            <a:prstDash val="solid"/>
          </a:ln>
        </p:spPr>
      </p:sp>
      <p:sp>
        <p:nvSpPr>
          <p:cNvPr id="8" name="Text 6"/>
          <p:cNvSpPr/>
          <p:nvPr/>
        </p:nvSpPr>
        <p:spPr>
          <a:xfrm>
            <a:off x="3246120" y="1188720"/>
            <a:ext cx="2670048" cy="675193"/>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€40,8 εκ.</a:t>
            </a:r>
            <a:endParaRPr lang="en-US" sz="1800" dirty="0"/>
          </a:p>
        </p:txBody>
      </p:sp>
      <p:sp>
        <p:nvSpPr>
          <p:cNvPr id="9" name="Text 7"/>
          <p:cNvSpPr/>
          <p:nvPr/>
        </p:nvSpPr>
        <p:spPr>
          <a:xfrm>
            <a:off x="3246120" y="1829714"/>
            <a:ext cx="2670048" cy="558333"/>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Εξ αυτών</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ΠΕ Μαγνησίας</a:t>
            </a:r>
            <a:endParaRPr lang="en-US" sz="1050" dirty="0"/>
          </a:p>
        </p:txBody>
      </p:sp>
      <p:sp>
        <p:nvSpPr>
          <p:cNvPr id="10" name="Shape 8"/>
          <p:cNvSpPr/>
          <p:nvPr/>
        </p:nvSpPr>
        <p:spPr>
          <a:xfrm>
            <a:off x="6080760" y="1115568"/>
            <a:ext cx="2670048" cy="1298448"/>
          </a:xfrm>
          <a:prstGeom prst="roundRect">
            <a:avLst>
              <a:gd name="adj" fmla="val 8451"/>
            </a:avLst>
          </a:prstGeom>
          <a:solidFill>
            <a:srgbClr val="1A6B5E"/>
          </a:solidFill>
          <a:ln w="12700">
            <a:solidFill>
              <a:srgbClr val="1A6B5E"/>
            </a:solidFill>
            <a:prstDash val="solid"/>
          </a:ln>
        </p:spPr>
      </p:sp>
      <p:sp>
        <p:nvSpPr>
          <p:cNvPr id="11" name="Text 9"/>
          <p:cNvSpPr/>
          <p:nvPr/>
        </p:nvSpPr>
        <p:spPr>
          <a:xfrm>
            <a:off x="6080760" y="1188720"/>
            <a:ext cx="2670048" cy="675193"/>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€9,5 εκ.</a:t>
            </a:r>
            <a:endParaRPr lang="en-US" sz="1800" dirty="0"/>
          </a:p>
        </p:txBody>
      </p:sp>
      <p:sp>
        <p:nvSpPr>
          <p:cNvPr id="12" name="Text 10"/>
          <p:cNvSpPr/>
          <p:nvPr/>
        </p:nvSpPr>
        <p:spPr>
          <a:xfrm>
            <a:off x="6080760" y="1829714"/>
            <a:ext cx="2670048" cy="558333"/>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Αποκατάσταση</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λιμανιού Βόλου</a:t>
            </a:r>
            <a:endParaRPr lang="en-US" sz="1050" dirty="0"/>
          </a:p>
        </p:txBody>
      </p:sp>
      <p:sp>
        <p:nvSpPr>
          <p:cNvPr id="13" name="Shape 11"/>
          <p:cNvSpPr/>
          <p:nvPr/>
        </p:nvSpPr>
        <p:spPr>
          <a:xfrm>
            <a:off x="8915400" y="1115568"/>
            <a:ext cx="2670048" cy="1298448"/>
          </a:xfrm>
          <a:prstGeom prst="roundRect">
            <a:avLst>
              <a:gd name="adj" fmla="val 8451"/>
            </a:avLst>
          </a:prstGeom>
          <a:solidFill>
            <a:srgbClr val="1A6B5E"/>
          </a:solidFill>
          <a:ln w="12700">
            <a:solidFill>
              <a:srgbClr val="1A6B5E"/>
            </a:solidFill>
            <a:prstDash val="solid"/>
          </a:ln>
        </p:spPr>
      </p:sp>
      <p:sp>
        <p:nvSpPr>
          <p:cNvPr id="14" name="Text 12"/>
          <p:cNvSpPr/>
          <p:nvPr/>
        </p:nvSpPr>
        <p:spPr>
          <a:xfrm>
            <a:off x="8915400" y="1188720"/>
            <a:ext cx="2670048" cy="675193"/>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€32,7 εκ.</a:t>
            </a:r>
            <a:endParaRPr lang="en-US" sz="1800" dirty="0"/>
          </a:p>
        </p:txBody>
      </p:sp>
      <p:sp>
        <p:nvSpPr>
          <p:cNvPr id="15" name="Text 13"/>
          <p:cNvSpPr/>
          <p:nvPr/>
        </p:nvSpPr>
        <p:spPr>
          <a:xfrm>
            <a:off x="8915400" y="1829714"/>
            <a:ext cx="2670048" cy="558333"/>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ΣΒΑΑ Βόλου</a:t>
            </a:r>
            <a:endParaRPr lang="en-US" sz="1050" dirty="0"/>
          </a:p>
          <a:p>
            <a:pPr marL="0" indent="0" algn="ctr">
              <a:buNone/>
            </a:pPr>
            <a:r>
              <a:rPr lang="en-US" sz="1050" dirty="0">
                <a:solidFill>
                  <a:srgbClr val="FFFFFF"/>
                </a:solidFill>
                <a:latin typeface="Calibri" pitchFamily="34" charset="0"/>
                <a:ea typeface="Calibri" pitchFamily="34" charset="-122"/>
                <a:cs typeface="Calibri" pitchFamily="34" charset="-120"/>
              </a:rPr>
              <a:t>2021-2027</a:t>
            </a:r>
            <a:endParaRPr lang="en-US" sz="1050" dirty="0"/>
          </a:p>
        </p:txBody>
      </p:sp>
      <p:sp>
        <p:nvSpPr>
          <p:cNvPr id="16" name="Text 14"/>
          <p:cNvSpPr/>
          <p:nvPr/>
        </p:nvSpPr>
        <p:spPr>
          <a:xfrm>
            <a:off x="411480" y="2606040"/>
            <a:ext cx="11338560" cy="347472"/>
          </a:xfrm>
          <a:prstGeom prst="rect">
            <a:avLst/>
          </a:prstGeom>
          <a:noFill/>
          <a:ln/>
        </p:spPr>
        <p:txBody>
          <a:bodyPr wrap="square" rtlCol="0" anchor="ctr"/>
          <a:lstStyle/>
          <a:p>
            <a:pPr marL="0" indent="0">
              <a:buNone/>
            </a:pPr>
            <a:r>
              <a:rPr lang="en-US" sz="1300" b="1" dirty="0">
                <a:solidFill>
                  <a:srgbClr val="1B5E88"/>
                </a:solidFill>
                <a:latin typeface="Calibri" pitchFamily="34" charset="0"/>
                <a:ea typeface="Calibri" pitchFamily="34" charset="-122"/>
                <a:cs typeface="Calibri" pitchFamily="34" charset="-120"/>
              </a:rPr>
              <a:t>Βασικές παρεμβάσεις</a:t>
            </a:r>
            <a:endParaRPr lang="en-US" sz="1300" dirty="0"/>
          </a:p>
        </p:txBody>
      </p:sp>
      <p:sp>
        <p:nvSpPr>
          <p:cNvPr id="17" name="Shape 15"/>
          <p:cNvSpPr/>
          <p:nvPr/>
        </p:nvSpPr>
        <p:spPr>
          <a:xfrm>
            <a:off x="411480" y="3035808"/>
            <a:ext cx="3630168" cy="2606040"/>
          </a:xfrm>
          <a:prstGeom prst="roundRect">
            <a:avLst>
              <a:gd name="adj" fmla="val 3509"/>
            </a:avLst>
          </a:prstGeom>
          <a:solidFill>
            <a:srgbClr val="E3EFF7"/>
          </a:solidFill>
          <a:ln w="12700">
            <a:solidFill>
              <a:srgbClr val="E3EFF7"/>
            </a:solidFill>
            <a:prstDash val="solid"/>
          </a:ln>
        </p:spPr>
      </p:sp>
      <p:sp>
        <p:nvSpPr>
          <p:cNvPr id="18" name="Text 16"/>
          <p:cNvSpPr/>
          <p:nvPr/>
        </p:nvSpPr>
        <p:spPr>
          <a:xfrm>
            <a:off x="576072" y="3127248"/>
            <a:ext cx="330098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Αντιπλημμυρική θωράκιση Νεάπολης</a:t>
            </a:r>
            <a:endParaRPr lang="en-US" sz="1200" dirty="0"/>
          </a:p>
        </p:txBody>
      </p:sp>
      <p:sp>
        <p:nvSpPr>
          <p:cNvPr id="19" name="Text 17"/>
          <p:cNvSpPr/>
          <p:nvPr/>
        </p:nvSpPr>
        <p:spPr>
          <a:xfrm>
            <a:off x="576072" y="3419856"/>
            <a:ext cx="3300984" cy="21122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Έργο €800.000 για αντιπλημμυρική προστασία της συνοικίας Νεάπολη. Βελτίωση υπόγειου αποχετευτικού δικτύου.</a:t>
            </a:r>
            <a:endParaRPr lang="en-US" sz="1100" dirty="0"/>
          </a:p>
        </p:txBody>
      </p:sp>
      <p:sp>
        <p:nvSpPr>
          <p:cNvPr id="20" name="Shape 18"/>
          <p:cNvSpPr/>
          <p:nvPr/>
        </p:nvSpPr>
        <p:spPr>
          <a:xfrm>
            <a:off x="4206240" y="3035808"/>
            <a:ext cx="3630168" cy="2606040"/>
          </a:xfrm>
          <a:prstGeom prst="roundRect">
            <a:avLst>
              <a:gd name="adj" fmla="val 3509"/>
            </a:avLst>
          </a:prstGeom>
          <a:solidFill>
            <a:srgbClr val="E3EFF7"/>
          </a:solidFill>
          <a:ln w="12700">
            <a:solidFill>
              <a:srgbClr val="E3EFF7"/>
            </a:solidFill>
            <a:prstDash val="solid"/>
          </a:ln>
        </p:spPr>
      </p:sp>
      <p:sp>
        <p:nvSpPr>
          <p:cNvPr id="21" name="Text 19"/>
          <p:cNvSpPr/>
          <p:nvPr/>
        </p:nvSpPr>
        <p:spPr>
          <a:xfrm>
            <a:off x="4370832" y="3127248"/>
            <a:ext cx="330098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Καθαρισμός ποταμών</a:t>
            </a:r>
            <a:endParaRPr lang="en-US" sz="1200" dirty="0"/>
          </a:p>
        </p:txBody>
      </p:sp>
      <p:sp>
        <p:nvSpPr>
          <p:cNvPr id="22" name="Text 20"/>
          <p:cNvSpPr/>
          <p:nvPr/>
        </p:nvSpPr>
        <p:spPr>
          <a:xfrm>
            <a:off x="4370832" y="3419856"/>
            <a:ext cx="3300984" cy="21122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Εκτεταμένος καθαρισμός κοίτης Ξηριά, Μελανή, Πλατανιά. 70 εκ. € σε ορίζοντα 5 ετών για καθαρισμό — βαθμιαία αποκατάσταση ροής.</a:t>
            </a:r>
            <a:endParaRPr lang="en-US" sz="1100" dirty="0"/>
          </a:p>
        </p:txBody>
      </p:sp>
      <p:sp>
        <p:nvSpPr>
          <p:cNvPr id="23" name="Shape 21"/>
          <p:cNvSpPr/>
          <p:nvPr/>
        </p:nvSpPr>
        <p:spPr>
          <a:xfrm>
            <a:off x="8001000" y="3035808"/>
            <a:ext cx="3630168" cy="2606040"/>
          </a:xfrm>
          <a:prstGeom prst="roundRect">
            <a:avLst>
              <a:gd name="adj" fmla="val 3509"/>
            </a:avLst>
          </a:prstGeom>
          <a:solidFill>
            <a:srgbClr val="E3EFF7"/>
          </a:solidFill>
          <a:ln w="12700">
            <a:solidFill>
              <a:srgbClr val="E3EFF7"/>
            </a:solidFill>
            <a:prstDash val="solid"/>
          </a:ln>
        </p:spPr>
      </p:sp>
      <p:sp>
        <p:nvSpPr>
          <p:cNvPr id="24" name="Text 22"/>
          <p:cNvSpPr/>
          <p:nvPr/>
        </p:nvSpPr>
        <p:spPr>
          <a:xfrm>
            <a:off x="8165592" y="3127248"/>
            <a:ext cx="330098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Αποκατάσταση υποδομών</a:t>
            </a:r>
            <a:endParaRPr lang="en-US" sz="1200" dirty="0"/>
          </a:p>
        </p:txBody>
      </p:sp>
      <p:sp>
        <p:nvSpPr>
          <p:cNvPr id="25" name="Text 23"/>
          <p:cNvSpPr/>
          <p:nvPr/>
        </p:nvSpPr>
        <p:spPr>
          <a:xfrm>
            <a:off x="8165592" y="3419856"/>
            <a:ext cx="3300984" cy="21122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432 σημεία παρέμβασης σε Θεσσαλία. Αποκατάσταση οδών, γεφυρών, σιδηροδρόμου Βόλος-Λάρισα με αυξημένη ανθεκτικότητα.</a:t>
            </a:r>
            <a:endParaRPr lang="en-US" sz="1100" dirty="0"/>
          </a:p>
        </p:txBody>
      </p:sp>
      <p:sp>
        <p:nvSpPr>
          <p:cNvPr id="26" name="Text 24"/>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7" name="Text 25"/>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Περιφέρεια Θεσσαλίας 2026</a:t>
            </a:r>
            <a:endParaRPr lang="en-US" sz="8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Λύσεις Βασισμένες στη Φύση (NbS) για τον Βόλο</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11338560" cy="777240"/>
          </a:xfrm>
          <a:prstGeom prst="roundRect">
            <a:avLst>
              <a:gd name="adj" fmla="val 11765"/>
            </a:avLst>
          </a:prstGeom>
          <a:solidFill>
            <a:srgbClr val="E2F0EE"/>
          </a:solidFill>
          <a:ln w="12700">
            <a:solidFill>
              <a:srgbClr val="E2F0EE"/>
            </a:solidFill>
            <a:prstDash val="solid"/>
          </a:ln>
        </p:spPr>
      </p:sp>
      <p:sp>
        <p:nvSpPr>
          <p:cNvPr id="5" name="Text 3"/>
          <p:cNvSpPr/>
          <p:nvPr/>
        </p:nvSpPr>
        <p:spPr>
          <a:xfrm>
            <a:off x="594360" y="1152144"/>
            <a:ext cx="10972800" cy="731520"/>
          </a:xfrm>
          <a:prstGeom prst="rect">
            <a:avLst/>
          </a:prstGeom>
          <a:noFill/>
          <a:ln/>
        </p:spPr>
        <p:txBody>
          <a:bodyPr wrap="square" rtlCol="0" anchor="ctr"/>
          <a:lstStyle/>
          <a:p>
            <a:pPr marL="0" indent="0">
              <a:buNone/>
            </a:pPr>
            <a:r>
              <a:rPr lang="en-US" sz="1250" i="1" dirty="0">
                <a:solidFill>
                  <a:srgbClr val="1A6B5E"/>
                </a:solidFill>
                <a:latin typeface="Calibri" pitchFamily="34" charset="0"/>
                <a:ea typeface="Calibri" pitchFamily="34" charset="-122"/>
                <a:cs typeface="Calibri" pitchFamily="34" charset="-120"/>
              </a:rPr>
              <a:t>Οι NbS χρησιμοποιούν οικοσυστήματα για τη διαχείριση κινδύνου — αντί να «καταπολεμούν» το νερό, το «αγκαλιάζουν» και το διαχειρίζονται. Ιδανικές για πόλεις με ρέματα και χαμηλή χρηματοδοτική ικανότητα.</a:t>
            </a:r>
            <a:endParaRPr lang="en-US" sz="1250" dirty="0"/>
          </a:p>
        </p:txBody>
      </p:sp>
      <p:sp>
        <p:nvSpPr>
          <p:cNvPr id="6" name="Shape 4"/>
          <p:cNvSpPr/>
          <p:nvPr/>
        </p:nvSpPr>
        <p:spPr>
          <a:xfrm>
            <a:off x="411480" y="2057400"/>
            <a:ext cx="3749040" cy="2011680"/>
          </a:xfrm>
          <a:prstGeom prst="roundRect">
            <a:avLst>
              <a:gd name="adj" fmla="val 4545"/>
            </a:avLst>
          </a:prstGeom>
          <a:solidFill>
            <a:srgbClr val="E2F0EE"/>
          </a:solidFill>
          <a:ln w="12700">
            <a:solidFill>
              <a:srgbClr val="E2F0EE"/>
            </a:solidFill>
            <a:prstDash val="solid"/>
          </a:ln>
        </p:spPr>
      </p:sp>
      <p:sp>
        <p:nvSpPr>
          <p:cNvPr id="7" name="Text 5"/>
          <p:cNvSpPr/>
          <p:nvPr/>
        </p:nvSpPr>
        <p:spPr>
          <a:xfrm>
            <a:off x="576072" y="2148840"/>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Αποκατάσταση ρεμάτων</a:t>
            </a:r>
            <a:endParaRPr lang="en-US" sz="1200" dirty="0"/>
          </a:p>
        </p:txBody>
      </p:sp>
      <p:sp>
        <p:nvSpPr>
          <p:cNvPr id="8" name="Text 6"/>
          <p:cNvSpPr/>
          <p:nvPr/>
        </p:nvSpPr>
        <p:spPr>
          <a:xfrm>
            <a:off x="576072" y="2441448"/>
            <a:ext cx="3419856" cy="15179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Απελευθέρωση φυσικής κοίτης ρεμάτων που έχουν καλυφθεί από αστικό ιστό. Δημιουργία ρυθμιστικής ζώνης παρόχθιας βλάστησης.</a:t>
            </a:r>
            <a:endParaRPr lang="en-US" sz="1100" dirty="0"/>
          </a:p>
        </p:txBody>
      </p:sp>
      <p:sp>
        <p:nvSpPr>
          <p:cNvPr id="9" name="Shape 7"/>
          <p:cNvSpPr/>
          <p:nvPr/>
        </p:nvSpPr>
        <p:spPr>
          <a:xfrm>
            <a:off x="4343400" y="2057400"/>
            <a:ext cx="3749040" cy="2011680"/>
          </a:xfrm>
          <a:prstGeom prst="roundRect">
            <a:avLst>
              <a:gd name="adj" fmla="val 4545"/>
            </a:avLst>
          </a:prstGeom>
          <a:solidFill>
            <a:srgbClr val="E2F0EE"/>
          </a:solidFill>
          <a:ln w="12700">
            <a:solidFill>
              <a:srgbClr val="E2F0EE"/>
            </a:solidFill>
            <a:prstDash val="solid"/>
          </a:ln>
        </p:spPr>
      </p:sp>
      <p:sp>
        <p:nvSpPr>
          <p:cNvPr id="10" name="Text 8"/>
          <p:cNvSpPr/>
          <p:nvPr/>
        </p:nvSpPr>
        <p:spPr>
          <a:xfrm>
            <a:off x="4507992" y="2148840"/>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Πράσινες οροφές &amp; επιφάνειες</a:t>
            </a:r>
            <a:endParaRPr lang="en-US" sz="1200" dirty="0"/>
          </a:p>
        </p:txBody>
      </p:sp>
      <p:sp>
        <p:nvSpPr>
          <p:cNvPr id="11" name="Text 9"/>
          <p:cNvSpPr/>
          <p:nvPr/>
        </p:nvSpPr>
        <p:spPr>
          <a:xfrm>
            <a:off x="4507992" y="2441448"/>
            <a:ext cx="3419856" cy="15179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Αύξηση διαπερατότητας αστικής επιφάνειας — μείωση surface runoff. Εφαρμόσιμο σε νέες οικοδομές και κτίρια δημόσιου τομέα.</a:t>
            </a:r>
            <a:endParaRPr lang="en-US" sz="1100" dirty="0"/>
          </a:p>
        </p:txBody>
      </p:sp>
      <p:sp>
        <p:nvSpPr>
          <p:cNvPr id="12" name="Shape 10"/>
          <p:cNvSpPr/>
          <p:nvPr/>
        </p:nvSpPr>
        <p:spPr>
          <a:xfrm>
            <a:off x="8275320" y="2057400"/>
            <a:ext cx="3749040" cy="2011680"/>
          </a:xfrm>
          <a:prstGeom prst="roundRect">
            <a:avLst>
              <a:gd name="adj" fmla="val 4545"/>
            </a:avLst>
          </a:prstGeom>
          <a:solidFill>
            <a:srgbClr val="E2F0EE"/>
          </a:solidFill>
          <a:ln w="12700">
            <a:solidFill>
              <a:srgbClr val="E2F0EE"/>
            </a:solidFill>
            <a:prstDash val="solid"/>
          </a:ln>
        </p:spPr>
      </p:sp>
      <p:sp>
        <p:nvSpPr>
          <p:cNvPr id="13" name="Text 11"/>
          <p:cNvSpPr/>
          <p:nvPr/>
        </p:nvSpPr>
        <p:spPr>
          <a:xfrm>
            <a:off x="8439912" y="2148840"/>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Αστικά πάρκα κατακράτησης</a:t>
            </a:r>
            <a:endParaRPr lang="en-US" sz="1200" dirty="0"/>
          </a:p>
        </p:txBody>
      </p:sp>
      <p:sp>
        <p:nvSpPr>
          <p:cNvPr id="14" name="Text 12"/>
          <p:cNvSpPr/>
          <p:nvPr/>
        </p:nvSpPr>
        <p:spPr>
          <a:xfrm>
            <a:off x="8439912" y="2441448"/>
            <a:ext cx="3419856" cy="15179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Σχεδιασμός χώρων πρασίνου που λειτουργούν ως sponge areas σε κρίση — αποθηκεύουν νερό προσωρινά.</a:t>
            </a:r>
            <a:endParaRPr lang="en-US" sz="1100" dirty="0"/>
          </a:p>
        </p:txBody>
      </p:sp>
      <p:sp>
        <p:nvSpPr>
          <p:cNvPr id="15" name="Shape 13"/>
          <p:cNvSpPr/>
          <p:nvPr/>
        </p:nvSpPr>
        <p:spPr>
          <a:xfrm>
            <a:off x="411480" y="4206240"/>
            <a:ext cx="3749040" cy="2011680"/>
          </a:xfrm>
          <a:prstGeom prst="roundRect">
            <a:avLst>
              <a:gd name="adj" fmla="val 4545"/>
            </a:avLst>
          </a:prstGeom>
          <a:solidFill>
            <a:srgbClr val="E2F0EE"/>
          </a:solidFill>
          <a:ln w="12700">
            <a:solidFill>
              <a:srgbClr val="E2F0EE"/>
            </a:solidFill>
            <a:prstDash val="solid"/>
          </a:ln>
        </p:spPr>
      </p:sp>
      <p:sp>
        <p:nvSpPr>
          <p:cNvPr id="16" name="Text 14"/>
          <p:cNvSpPr/>
          <p:nvPr/>
        </p:nvSpPr>
        <p:spPr>
          <a:xfrm>
            <a:off x="576072" y="4297680"/>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Δενδροφύτευση λεκανών</a:t>
            </a:r>
            <a:endParaRPr lang="en-US" sz="1200" dirty="0"/>
          </a:p>
        </p:txBody>
      </p:sp>
      <p:sp>
        <p:nvSpPr>
          <p:cNvPr id="17" name="Text 15"/>
          <p:cNvSpPr/>
          <p:nvPr/>
        </p:nvSpPr>
        <p:spPr>
          <a:xfrm>
            <a:off x="576072" y="4590288"/>
            <a:ext cx="3419856" cy="15179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Ανάσχεση ροής νερού στις πηγές (Πήλιο) με αναδάσωση — μείωση ταχύτητας απορροής.</a:t>
            </a:r>
            <a:endParaRPr lang="en-US" sz="1100" dirty="0"/>
          </a:p>
        </p:txBody>
      </p:sp>
      <p:sp>
        <p:nvSpPr>
          <p:cNvPr id="18" name="Shape 16"/>
          <p:cNvSpPr/>
          <p:nvPr/>
        </p:nvSpPr>
        <p:spPr>
          <a:xfrm>
            <a:off x="4343400" y="4206240"/>
            <a:ext cx="3749040" cy="2011680"/>
          </a:xfrm>
          <a:prstGeom prst="roundRect">
            <a:avLst>
              <a:gd name="adj" fmla="val 4545"/>
            </a:avLst>
          </a:prstGeom>
          <a:solidFill>
            <a:srgbClr val="E2F0EE"/>
          </a:solidFill>
          <a:ln w="12700">
            <a:solidFill>
              <a:srgbClr val="E2F0EE"/>
            </a:solidFill>
            <a:prstDash val="solid"/>
          </a:ln>
        </p:spPr>
        <p:txBody>
          <a:bodyPr/>
          <a:lstStyle/>
          <a:p>
            <a:endParaRPr lang="el-GR" dirty="0"/>
          </a:p>
        </p:txBody>
      </p:sp>
      <p:sp>
        <p:nvSpPr>
          <p:cNvPr id="19" name="Text 17"/>
          <p:cNvSpPr/>
          <p:nvPr/>
        </p:nvSpPr>
        <p:spPr>
          <a:xfrm>
            <a:off x="4507992" y="4297680"/>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Βιοαποχετευτικά κανάλια</a:t>
            </a:r>
            <a:endParaRPr lang="en-US" sz="1200" dirty="0"/>
          </a:p>
        </p:txBody>
      </p:sp>
      <p:sp>
        <p:nvSpPr>
          <p:cNvPr id="20" name="Text 18"/>
          <p:cNvSpPr/>
          <p:nvPr/>
        </p:nvSpPr>
        <p:spPr>
          <a:xfrm>
            <a:off x="4507992" y="4590288"/>
            <a:ext cx="3419856" cy="15179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Αντικατάσταση σκυρόδεμα-αποχετεύσεων με φυτεμένα βιοswales — φίλτρο και αποθήκη νερού.</a:t>
            </a:r>
            <a:endParaRPr lang="el-GR" sz="1100" dirty="0">
              <a:solidFill>
                <a:srgbClr val="1C1C1C"/>
              </a:solidFill>
              <a:latin typeface="Calibri" pitchFamily="34" charset="0"/>
              <a:ea typeface="Calibri" pitchFamily="34" charset="-122"/>
              <a:cs typeface="Calibri" pitchFamily="34" charset="-120"/>
            </a:endParaRPr>
          </a:p>
          <a:p>
            <a:pPr marL="0" indent="0">
              <a:buNone/>
            </a:pPr>
            <a:endParaRPr lang="el-GR" sz="1100" dirty="0">
              <a:solidFill>
                <a:srgbClr val="1C1C1C"/>
              </a:solidFill>
              <a:latin typeface="Calibri" pitchFamily="34" charset="0"/>
              <a:ea typeface="Calibri" pitchFamily="34" charset="-122"/>
              <a:cs typeface="Calibri" pitchFamily="34" charset="-120"/>
            </a:endParaRPr>
          </a:p>
          <a:p>
            <a:pPr marL="0" indent="0">
              <a:buNone/>
            </a:pPr>
            <a:endParaRPr lang="en-US" sz="1100" dirty="0"/>
          </a:p>
        </p:txBody>
      </p:sp>
      <p:sp>
        <p:nvSpPr>
          <p:cNvPr id="21" name="Shape 19"/>
          <p:cNvSpPr/>
          <p:nvPr/>
        </p:nvSpPr>
        <p:spPr>
          <a:xfrm>
            <a:off x="8275320" y="4206240"/>
            <a:ext cx="3749040" cy="2011680"/>
          </a:xfrm>
          <a:prstGeom prst="roundRect">
            <a:avLst>
              <a:gd name="adj" fmla="val 4545"/>
            </a:avLst>
          </a:prstGeom>
          <a:solidFill>
            <a:srgbClr val="E2F0EE"/>
          </a:solidFill>
          <a:ln w="12700">
            <a:solidFill>
              <a:srgbClr val="E2F0EE"/>
            </a:solidFill>
            <a:prstDash val="solid"/>
          </a:ln>
        </p:spPr>
      </p:sp>
      <p:sp>
        <p:nvSpPr>
          <p:cNvPr id="22" name="Text 20"/>
          <p:cNvSpPr/>
          <p:nvPr/>
        </p:nvSpPr>
        <p:spPr>
          <a:xfrm>
            <a:off x="8439912" y="4297680"/>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Υποδομή Πρασίνου-Νερού</a:t>
            </a:r>
            <a:endParaRPr lang="en-US" sz="1200" dirty="0"/>
          </a:p>
        </p:txBody>
      </p:sp>
      <p:sp>
        <p:nvSpPr>
          <p:cNvPr id="23" name="Text 21"/>
          <p:cNvSpPr/>
          <p:nvPr/>
        </p:nvSpPr>
        <p:spPr>
          <a:xfrm>
            <a:off x="8439912" y="4590288"/>
            <a:ext cx="3419856" cy="151790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Ενοποιημένα δίκτυα νερού &amp; πρασίνου — πολλαπλές λειτουργίες: ανθεκτικότητα, θερμική άνεση, βιοποικιλότητα.</a:t>
            </a:r>
            <a:endParaRPr lang="en-US" sz="1100" dirty="0"/>
          </a:p>
        </p:txBody>
      </p:sp>
      <p:sp>
        <p:nvSpPr>
          <p:cNvPr id="24" name="Text 22"/>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5" name="Text 23"/>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Academia / Resilience Planning Volos</a:t>
            </a:r>
            <a:endParaRPr lang="en-US" sz="8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Χρηματοδοτικά Εργαλεία για Ανθεκτικότητα</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5486400" cy="2331720"/>
          </a:xfrm>
          <a:prstGeom prst="roundRect">
            <a:avLst>
              <a:gd name="adj" fmla="val 3922"/>
            </a:avLst>
          </a:prstGeom>
          <a:solidFill>
            <a:srgbClr val="E3EFF7"/>
          </a:solidFill>
          <a:ln w="12700">
            <a:solidFill>
              <a:srgbClr val="E3EFF7"/>
            </a:solidFill>
            <a:prstDash val="solid"/>
          </a:ln>
        </p:spPr>
      </p:sp>
      <p:sp>
        <p:nvSpPr>
          <p:cNvPr id="5" name="Text 3"/>
          <p:cNvSpPr/>
          <p:nvPr/>
        </p:nvSpPr>
        <p:spPr>
          <a:xfrm>
            <a:off x="576072" y="1207008"/>
            <a:ext cx="515721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Ταμείο Αλληλεγγύης ΕΕ (ESIF)</a:t>
            </a:r>
            <a:endParaRPr lang="en-US" sz="1200" dirty="0"/>
          </a:p>
        </p:txBody>
      </p:sp>
      <p:sp>
        <p:nvSpPr>
          <p:cNvPr id="6" name="Text 4"/>
          <p:cNvSpPr/>
          <p:nvPr/>
        </p:nvSpPr>
        <p:spPr>
          <a:xfrm>
            <a:off x="576072" y="1499616"/>
            <a:ext cx="5157216" cy="183794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Ενεργοποιείται σε καταστροφές με ζημιές &gt;3% ΑΕΠ περιφέρειας. Η Ελλάδα αιτήθηκε €2,25 δισ. μετά τον Daniel — εγκρίθηκε.</a:t>
            </a:r>
            <a:endParaRPr lang="en-US" sz="1100" dirty="0"/>
          </a:p>
        </p:txBody>
      </p:sp>
      <p:sp>
        <p:nvSpPr>
          <p:cNvPr id="7" name="Shape 5"/>
          <p:cNvSpPr/>
          <p:nvPr/>
        </p:nvSpPr>
        <p:spPr>
          <a:xfrm>
            <a:off x="6172200" y="1115568"/>
            <a:ext cx="5486400" cy="2331720"/>
          </a:xfrm>
          <a:prstGeom prst="roundRect">
            <a:avLst>
              <a:gd name="adj" fmla="val 3922"/>
            </a:avLst>
          </a:prstGeom>
          <a:solidFill>
            <a:srgbClr val="E2F0EE"/>
          </a:solidFill>
          <a:ln w="12700">
            <a:solidFill>
              <a:srgbClr val="E2F0EE"/>
            </a:solidFill>
            <a:prstDash val="solid"/>
          </a:ln>
        </p:spPr>
      </p:sp>
      <p:sp>
        <p:nvSpPr>
          <p:cNvPr id="8" name="Text 6"/>
          <p:cNvSpPr/>
          <p:nvPr/>
        </p:nvSpPr>
        <p:spPr>
          <a:xfrm>
            <a:off x="6336792" y="1207008"/>
            <a:ext cx="515721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ΤΑΑ — Ταμείο Ανάκαμψης</a:t>
            </a:r>
            <a:endParaRPr lang="en-US" sz="1200" dirty="0"/>
          </a:p>
        </p:txBody>
      </p:sp>
      <p:sp>
        <p:nvSpPr>
          <p:cNvPr id="9" name="Text 7"/>
          <p:cNvSpPr/>
          <p:nvPr/>
        </p:nvSpPr>
        <p:spPr>
          <a:xfrm>
            <a:off x="6336792" y="1499616"/>
            <a:ext cx="5157216" cy="183794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Ελληνικό Σχέδιο Ανάκαμψης «Ελλάδα 2.0». Χρηματοδοτεί κλιματική ανθεκτικότητα, πράσινη υποδομή, ψηφιακό μετασχηματισμό.</a:t>
            </a:r>
            <a:endParaRPr lang="en-US" sz="1100" dirty="0"/>
          </a:p>
        </p:txBody>
      </p:sp>
      <p:sp>
        <p:nvSpPr>
          <p:cNvPr id="10" name="Shape 8"/>
          <p:cNvSpPr/>
          <p:nvPr/>
        </p:nvSpPr>
        <p:spPr>
          <a:xfrm>
            <a:off x="411480" y="3630168"/>
            <a:ext cx="5486400" cy="2331720"/>
          </a:xfrm>
          <a:prstGeom prst="roundRect">
            <a:avLst>
              <a:gd name="adj" fmla="val 3922"/>
            </a:avLst>
          </a:prstGeom>
          <a:solidFill>
            <a:srgbClr val="FEF3DC"/>
          </a:solidFill>
          <a:ln w="12700">
            <a:solidFill>
              <a:srgbClr val="FEF3DC"/>
            </a:solidFill>
            <a:prstDash val="solid"/>
          </a:ln>
        </p:spPr>
      </p:sp>
      <p:sp>
        <p:nvSpPr>
          <p:cNvPr id="11" name="Text 9"/>
          <p:cNvSpPr/>
          <p:nvPr/>
        </p:nvSpPr>
        <p:spPr>
          <a:xfrm>
            <a:off x="576072" y="3721608"/>
            <a:ext cx="5157216" cy="310896"/>
          </a:xfrm>
          <a:prstGeom prst="rect">
            <a:avLst/>
          </a:prstGeom>
          <a:noFill/>
          <a:ln/>
        </p:spPr>
        <p:txBody>
          <a:bodyPr wrap="square" rtlCol="0" anchor="ctr"/>
          <a:lstStyle/>
          <a:p>
            <a:pPr marL="0" indent="0">
              <a:buNone/>
            </a:pPr>
            <a:r>
              <a:rPr lang="en-US" sz="1200" b="1" dirty="0">
                <a:solidFill>
                  <a:srgbClr val="C9860A"/>
                </a:solidFill>
                <a:latin typeface="Calibri" pitchFamily="34" charset="0"/>
                <a:ea typeface="Calibri" pitchFamily="34" charset="-122"/>
                <a:cs typeface="Calibri" pitchFamily="34" charset="-120"/>
              </a:rPr>
              <a:t>ΕΣΠΑ 2021-2027 (Θεσσαλία)</a:t>
            </a:r>
            <a:endParaRPr lang="en-US" sz="1200" dirty="0"/>
          </a:p>
        </p:txBody>
      </p:sp>
      <p:sp>
        <p:nvSpPr>
          <p:cNvPr id="12" name="Text 10"/>
          <p:cNvSpPr/>
          <p:nvPr/>
        </p:nvSpPr>
        <p:spPr>
          <a:xfrm>
            <a:off x="576072" y="4014216"/>
            <a:ext cx="5157216" cy="183794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€120 εκ. για ΣΒΑΑ 4 πόλεων Θεσσαλίας. Ο Βόλος λαμβάνει €32,7 εκ. για αστική αναζωογόνηση με έμφαση στην ανθεκτικότητα.</a:t>
            </a:r>
            <a:endParaRPr lang="en-US" sz="1100" dirty="0"/>
          </a:p>
        </p:txBody>
      </p:sp>
      <p:sp>
        <p:nvSpPr>
          <p:cNvPr id="13" name="Shape 11"/>
          <p:cNvSpPr/>
          <p:nvPr/>
        </p:nvSpPr>
        <p:spPr>
          <a:xfrm>
            <a:off x="6172200" y="3630168"/>
            <a:ext cx="5486400" cy="2331720"/>
          </a:xfrm>
          <a:prstGeom prst="roundRect">
            <a:avLst>
              <a:gd name="adj" fmla="val 3922"/>
            </a:avLst>
          </a:prstGeom>
          <a:solidFill>
            <a:srgbClr val="FDECEA"/>
          </a:solidFill>
          <a:ln w="12700">
            <a:solidFill>
              <a:srgbClr val="FDECEA"/>
            </a:solidFill>
            <a:prstDash val="solid"/>
          </a:ln>
        </p:spPr>
      </p:sp>
      <p:sp>
        <p:nvSpPr>
          <p:cNvPr id="14" name="Text 12"/>
          <p:cNvSpPr/>
          <p:nvPr/>
        </p:nvSpPr>
        <p:spPr>
          <a:xfrm>
            <a:off x="6336792" y="3721608"/>
            <a:ext cx="515721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ΠΔΕ — Τακτικός Προϋπολογισμός</a:t>
            </a:r>
            <a:endParaRPr lang="en-US" sz="1200" dirty="0"/>
          </a:p>
        </p:txBody>
      </p:sp>
      <p:sp>
        <p:nvSpPr>
          <p:cNvPr id="15" name="Text 13"/>
          <p:cNvSpPr/>
          <p:nvPr/>
        </p:nvSpPr>
        <p:spPr>
          <a:xfrm>
            <a:off x="6336792" y="4014216"/>
            <a:ext cx="5157216" cy="183794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Άμεσα έργα αποκατάστασης: 75 εκ. € σε 432 σημεία σε Θεσσαλία. Βάση για έκτακτη επενδυτική δράση.</a:t>
            </a:r>
            <a:endParaRPr lang="en-US" sz="1100" dirty="0"/>
          </a:p>
        </p:txBody>
      </p:sp>
      <p:sp>
        <p:nvSpPr>
          <p:cNvPr id="16" name="Text 14"/>
          <p:cNvSpPr/>
          <p:nvPr/>
        </p:nvSpPr>
        <p:spPr>
          <a:xfrm>
            <a:off x="411480" y="6126480"/>
            <a:ext cx="11338560" cy="411480"/>
          </a:xfrm>
          <a:prstGeom prst="rect">
            <a:avLst/>
          </a:prstGeom>
          <a:noFill/>
          <a:ln/>
        </p:spPr>
        <p:txBody>
          <a:bodyPr wrap="square" rtlCol="0" anchor="ctr"/>
          <a:lstStyle/>
          <a:p>
            <a:pPr marL="0" indent="0">
              <a:buNone/>
            </a:pPr>
            <a:r>
              <a:rPr lang="en-US" sz="1100" i="1" dirty="0">
                <a:solidFill>
                  <a:srgbClr val="6B6B6B"/>
                </a:solidFill>
                <a:latin typeface="Calibri" pitchFamily="34" charset="0"/>
                <a:ea typeface="Calibri" pitchFamily="34" charset="-122"/>
                <a:cs typeface="Calibri" pitchFamily="34" charset="-120"/>
              </a:rPr>
              <a:t>Βασική αρχή: η χρηματοδότηση απαιτεί «ωριμότητα» μελετών — μακρόπνοος σχεδιασμός πριν την κρίση είναι προϋπόθεση ταχείας απορρόφησης.</a:t>
            </a:r>
            <a:endParaRPr lang="en-US" sz="1100" dirty="0"/>
          </a:p>
        </p:txBody>
      </p:sp>
      <p:sp>
        <p:nvSpPr>
          <p:cNvPr id="17" name="Text 15"/>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18" name="Text 16"/>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CNN.gr / Ανάδομηση Θεσσαλίας 2025</a:t>
            </a:r>
            <a:endParaRPr lang="en-US" sz="8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Θεσμικές Μεταρρυθμίσεις — Προς Ανθεκτικό Σχεδιασμό</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3749040" cy="2304288"/>
          </a:xfrm>
          <a:prstGeom prst="roundRect">
            <a:avLst>
              <a:gd name="adj" fmla="val 3968"/>
            </a:avLst>
          </a:prstGeom>
          <a:solidFill>
            <a:srgbClr val="E3EFF7"/>
          </a:solidFill>
          <a:ln w="12700">
            <a:solidFill>
              <a:srgbClr val="E3EFF7"/>
            </a:solidFill>
            <a:prstDash val="solid"/>
          </a:ln>
        </p:spPr>
      </p:sp>
      <p:sp>
        <p:nvSpPr>
          <p:cNvPr id="5" name="Text 3"/>
          <p:cNvSpPr/>
          <p:nvPr/>
        </p:nvSpPr>
        <p:spPr>
          <a:xfrm>
            <a:off x="576072" y="1207008"/>
            <a:ext cx="341985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Χαρτογράφηση πλημμυρικών ζωνών</a:t>
            </a:r>
            <a:endParaRPr lang="en-US" sz="1200" dirty="0"/>
          </a:p>
        </p:txBody>
      </p:sp>
      <p:sp>
        <p:nvSpPr>
          <p:cNvPr id="6" name="Text 4"/>
          <p:cNvSpPr/>
          <p:nvPr/>
        </p:nvSpPr>
        <p:spPr>
          <a:xfrm>
            <a:off x="576072" y="14996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Υποχρεωτικός ορισμός ζωνών απαγόρευσης δόμησης σε κοίτες ρεμάτων και πλημμυρικές πεδιάδες — με εφαρμογή, όχι μόνο νομοθεσία.</a:t>
            </a:r>
            <a:endParaRPr lang="en-US" sz="1100" dirty="0"/>
          </a:p>
        </p:txBody>
      </p:sp>
      <p:sp>
        <p:nvSpPr>
          <p:cNvPr id="7" name="Shape 5"/>
          <p:cNvSpPr/>
          <p:nvPr/>
        </p:nvSpPr>
        <p:spPr>
          <a:xfrm>
            <a:off x="4343400" y="1115568"/>
            <a:ext cx="3749040" cy="2304288"/>
          </a:xfrm>
          <a:prstGeom prst="roundRect">
            <a:avLst>
              <a:gd name="adj" fmla="val 3968"/>
            </a:avLst>
          </a:prstGeom>
          <a:solidFill>
            <a:srgbClr val="E3EFF7"/>
          </a:solidFill>
          <a:ln w="12700">
            <a:solidFill>
              <a:srgbClr val="E3EFF7"/>
            </a:solidFill>
            <a:prstDash val="solid"/>
          </a:ln>
        </p:spPr>
      </p:sp>
      <p:sp>
        <p:nvSpPr>
          <p:cNvPr id="8" name="Text 6"/>
          <p:cNvSpPr/>
          <p:nvPr/>
        </p:nvSpPr>
        <p:spPr>
          <a:xfrm>
            <a:off x="4507992" y="1207008"/>
            <a:ext cx="341985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Τοπικά Σχέδια Έκτακτης Ανάγκης</a:t>
            </a:r>
            <a:endParaRPr lang="en-US" sz="1200" dirty="0"/>
          </a:p>
        </p:txBody>
      </p:sp>
      <p:sp>
        <p:nvSpPr>
          <p:cNvPr id="9" name="Text 7"/>
          <p:cNvSpPr/>
          <p:nvPr/>
        </p:nvSpPr>
        <p:spPr>
          <a:xfrm>
            <a:off x="4507992" y="14996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Κάθε δήμος με κλιματικό κίνδυνο οφείλει ενεργοποιημένο σχέδιο. Συγκεκριμένα πρωτόκολλα εκκένωσης, επικοινωνία, ασφαλείς ζώνες.</a:t>
            </a:r>
            <a:endParaRPr lang="en-US" sz="1100" dirty="0"/>
          </a:p>
        </p:txBody>
      </p:sp>
      <p:sp>
        <p:nvSpPr>
          <p:cNvPr id="10" name="Shape 8"/>
          <p:cNvSpPr/>
          <p:nvPr/>
        </p:nvSpPr>
        <p:spPr>
          <a:xfrm>
            <a:off x="8275320" y="1115568"/>
            <a:ext cx="3749040" cy="2304288"/>
          </a:xfrm>
          <a:prstGeom prst="roundRect">
            <a:avLst>
              <a:gd name="adj" fmla="val 3968"/>
            </a:avLst>
          </a:prstGeom>
          <a:solidFill>
            <a:srgbClr val="E3EFF7"/>
          </a:solidFill>
          <a:ln w="12700">
            <a:solidFill>
              <a:srgbClr val="E3EFF7"/>
            </a:solidFill>
            <a:prstDash val="solid"/>
          </a:ln>
        </p:spPr>
      </p:sp>
      <p:sp>
        <p:nvSpPr>
          <p:cNvPr id="11" name="Text 9"/>
          <p:cNvSpPr/>
          <p:nvPr/>
        </p:nvSpPr>
        <p:spPr>
          <a:xfrm>
            <a:off x="8439912" y="1207008"/>
            <a:ext cx="341985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Ψηφιακά συστήματα προειδοποίησης</a:t>
            </a:r>
            <a:endParaRPr lang="en-US" sz="1200" dirty="0"/>
          </a:p>
        </p:txBody>
      </p:sp>
      <p:sp>
        <p:nvSpPr>
          <p:cNvPr id="12" name="Text 10"/>
          <p:cNvSpPr/>
          <p:nvPr/>
        </p:nvSpPr>
        <p:spPr>
          <a:xfrm>
            <a:off x="8439912" y="14996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Αξιοποίηση IoT αισθητήρων σε ρέματα, SMS εκκένωσης, real-time δεδομένα. Προϋπόθεση: λειτουργικότητα και σε διακοπή ρεύματος.</a:t>
            </a:r>
            <a:endParaRPr lang="en-US" sz="1100" dirty="0"/>
          </a:p>
        </p:txBody>
      </p:sp>
      <p:sp>
        <p:nvSpPr>
          <p:cNvPr id="13" name="Shape 11"/>
          <p:cNvSpPr/>
          <p:nvPr/>
        </p:nvSpPr>
        <p:spPr>
          <a:xfrm>
            <a:off x="411480" y="3630168"/>
            <a:ext cx="3749040" cy="2304288"/>
          </a:xfrm>
          <a:prstGeom prst="roundRect">
            <a:avLst>
              <a:gd name="adj" fmla="val 3968"/>
            </a:avLst>
          </a:prstGeom>
          <a:solidFill>
            <a:srgbClr val="E3EFF7"/>
          </a:solidFill>
          <a:ln w="12700">
            <a:solidFill>
              <a:srgbClr val="E3EFF7"/>
            </a:solidFill>
            <a:prstDash val="solid"/>
          </a:ln>
        </p:spPr>
      </p:sp>
      <p:sp>
        <p:nvSpPr>
          <p:cNvPr id="14" name="Text 12"/>
          <p:cNvSpPr/>
          <p:nvPr/>
        </p:nvSpPr>
        <p:spPr>
          <a:xfrm>
            <a:off x="576072" y="3721608"/>
            <a:ext cx="341985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Αναθεώρηση Γενικού Πολεοδομικού</a:t>
            </a:r>
            <a:endParaRPr lang="en-US" sz="1200" dirty="0"/>
          </a:p>
        </p:txBody>
      </p:sp>
      <p:sp>
        <p:nvSpPr>
          <p:cNvPr id="15" name="Text 13"/>
          <p:cNvSpPr/>
          <p:nvPr/>
        </p:nvSpPr>
        <p:spPr>
          <a:xfrm>
            <a:off x="576072" y="40142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Ενσωμάτωση κλιματικής ανθεκτικότητας στα νέα ΓΠΣ. Αστικά green corridors, διαπερατές επιφάνειες, υποχρεωτική πράσινη στέγη για νέα κτίρια.</a:t>
            </a:r>
            <a:endParaRPr lang="en-US" sz="1100" dirty="0"/>
          </a:p>
        </p:txBody>
      </p:sp>
      <p:sp>
        <p:nvSpPr>
          <p:cNvPr id="16" name="Shape 14"/>
          <p:cNvSpPr/>
          <p:nvPr/>
        </p:nvSpPr>
        <p:spPr>
          <a:xfrm>
            <a:off x="4343400" y="3630168"/>
            <a:ext cx="3749040" cy="2304288"/>
          </a:xfrm>
          <a:prstGeom prst="roundRect">
            <a:avLst>
              <a:gd name="adj" fmla="val 3968"/>
            </a:avLst>
          </a:prstGeom>
          <a:solidFill>
            <a:srgbClr val="E3EFF7"/>
          </a:solidFill>
          <a:ln w="12700">
            <a:solidFill>
              <a:srgbClr val="E3EFF7"/>
            </a:solidFill>
            <a:prstDash val="solid"/>
          </a:ln>
        </p:spPr>
      </p:sp>
      <p:sp>
        <p:nvSpPr>
          <p:cNvPr id="17" name="Text 15"/>
          <p:cNvSpPr/>
          <p:nvPr/>
        </p:nvSpPr>
        <p:spPr>
          <a:xfrm>
            <a:off x="4507992" y="3721608"/>
            <a:ext cx="341985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Ορεινή υδρονομία</a:t>
            </a:r>
            <a:endParaRPr lang="en-US" sz="1200" dirty="0"/>
          </a:p>
        </p:txBody>
      </p:sp>
      <p:sp>
        <p:nvSpPr>
          <p:cNvPr id="18" name="Text 16"/>
          <p:cNvSpPr/>
          <p:nvPr/>
        </p:nvSpPr>
        <p:spPr>
          <a:xfrm>
            <a:off x="4507992" y="40142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Έργα ανάσχεσης ροής στις πηγές (Πήλιο) — αναδαστώσεις, μικρές δεξαμενές ανάσχεσης. Βρίσκεται σε εξέλιξη (ολοκλήρωση 2026).</a:t>
            </a:r>
            <a:endParaRPr lang="en-US" sz="1100" dirty="0"/>
          </a:p>
        </p:txBody>
      </p:sp>
      <p:sp>
        <p:nvSpPr>
          <p:cNvPr id="19" name="Shape 17"/>
          <p:cNvSpPr/>
          <p:nvPr/>
        </p:nvSpPr>
        <p:spPr>
          <a:xfrm>
            <a:off x="8275320" y="3630168"/>
            <a:ext cx="3749040" cy="2304288"/>
          </a:xfrm>
          <a:prstGeom prst="roundRect">
            <a:avLst>
              <a:gd name="adj" fmla="val 3968"/>
            </a:avLst>
          </a:prstGeom>
          <a:solidFill>
            <a:srgbClr val="E3EFF7"/>
          </a:solidFill>
          <a:ln w="12700">
            <a:solidFill>
              <a:srgbClr val="E3EFF7"/>
            </a:solidFill>
            <a:prstDash val="solid"/>
          </a:ln>
        </p:spPr>
      </p:sp>
      <p:sp>
        <p:nvSpPr>
          <p:cNvPr id="20" name="Text 18"/>
          <p:cNvSpPr/>
          <p:nvPr/>
        </p:nvSpPr>
        <p:spPr>
          <a:xfrm>
            <a:off x="8439912" y="3721608"/>
            <a:ext cx="341985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Δομημένες πλημμυρικές ζώνες</a:t>
            </a:r>
            <a:endParaRPr lang="en-US" sz="1200" dirty="0"/>
          </a:p>
        </p:txBody>
      </p:sp>
      <p:sp>
        <p:nvSpPr>
          <p:cNvPr id="21" name="Text 19"/>
          <p:cNvSpPr/>
          <p:nvPr/>
        </p:nvSpPr>
        <p:spPr>
          <a:xfrm>
            <a:off x="8439912" y="4014216"/>
            <a:ext cx="3419856" cy="1810512"/>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Σχεδιαζόμενη δημιουργία κατά μήκος ποταμών — οριοθέτηση ζωνών ανεκτικής χρήσης γης σε πλημμύρες.</a:t>
            </a:r>
            <a:endParaRPr lang="en-US" sz="1100" dirty="0"/>
          </a:p>
        </p:txBody>
      </p:sp>
      <p:sp>
        <p:nvSpPr>
          <p:cNvPr id="22" name="Text 20"/>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3" name="Text 21"/>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Περιφέρεια Θεσσαλίας / Σχέδιο Κουρέτα 2026</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Δομή Εισήγησης</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3749040" cy="2148840"/>
          </a:xfrm>
          <a:prstGeom prst="roundRect">
            <a:avLst>
              <a:gd name="adj" fmla="val 5106"/>
            </a:avLst>
          </a:prstGeom>
          <a:solidFill>
            <a:srgbClr val="E3EFF7"/>
          </a:solidFill>
          <a:ln w="12700">
            <a:solidFill>
              <a:srgbClr val="E3EFF7"/>
            </a:solidFill>
            <a:prstDash val="solid"/>
          </a:ln>
        </p:spPr>
      </p:sp>
      <p:sp>
        <p:nvSpPr>
          <p:cNvPr id="5" name="Shape 3"/>
          <p:cNvSpPr/>
          <p:nvPr/>
        </p:nvSpPr>
        <p:spPr>
          <a:xfrm>
            <a:off x="548640" y="1225296"/>
            <a:ext cx="475488" cy="475488"/>
          </a:xfrm>
          <a:prstGeom prst="ellipse">
            <a:avLst/>
          </a:prstGeom>
          <a:solidFill>
            <a:srgbClr val="1B5E88"/>
          </a:solidFill>
          <a:ln w="12700">
            <a:solidFill>
              <a:srgbClr val="1B5E88"/>
            </a:solidFill>
            <a:prstDash val="solid"/>
          </a:ln>
        </p:spPr>
      </p:sp>
      <p:sp>
        <p:nvSpPr>
          <p:cNvPr id="6" name="Text 4"/>
          <p:cNvSpPr/>
          <p:nvPr/>
        </p:nvSpPr>
        <p:spPr>
          <a:xfrm>
            <a:off x="548640" y="1225296"/>
            <a:ext cx="475488" cy="47548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Α</a:t>
            </a:r>
            <a:endParaRPr lang="en-US" sz="1400" dirty="0"/>
          </a:p>
        </p:txBody>
      </p:sp>
      <p:sp>
        <p:nvSpPr>
          <p:cNvPr id="7" name="Text 5"/>
          <p:cNvSpPr/>
          <p:nvPr/>
        </p:nvSpPr>
        <p:spPr>
          <a:xfrm>
            <a:off x="1097280" y="1243584"/>
            <a:ext cx="2926080" cy="457200"/>
          </a:xfrm>
          <a:prstGeom prst="rect">
            <a:avLst/>
          </a:prstGeom>
          <a:noFill/>
          <a:ln/>
        </p:spPr>
        <p:txBody>
          <a:bodyPr wrap="square" rtlCol="0" anchor="ctr"/>
          <a:lstStyle/>
          <a:p>
            <a:pPr marL="0" indent="0">
              <a:buNone/>
            </a:pPr>
            <a:r>
              <a:rPr lang="en-US" sz="1300" b="1" dirty="0">
                <a:solidFill>
                  <a:srgbClr val="1B5E88"/>
                </a:solidFill>
                <a:latin typeface="Calibri" pitchFamily="34" charset="0"/>
                <a:ea typeface="Calibri" pitchFamily="34" charset="-122"/>
                <a:cs typeface="Calibri" pitchFamily="34" charset="-120"/>
              </a:rPr>
              <a:t>Θεωρητικό Πλαίσιο</a:t>
            </a:r>
            <a:endParaRPr lang="en-US" sz="1300" dirty="0"/>
          </a:p>
        </p:txBody>
      </p:sp>
      <p:sp>
        <p:nvSpPr>
          <p:cNvPr id="8" name="Text 6"/>
          <p:cNvSpPr/>
          <p:nvPr/>
        </p:nvSpPr>
        <p:spPr>
          <a:xfrm>
            <a:off x="576072" y="1773936"/>
            <a:ext cx="3419856" cy="1325880"/>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Ορισμός ανθεκτικότητας, 4R, adaptive cycle, περιφερειακή διάσταση</a:t>
            </a:r>
            <a:endParaRPr lang="en-US" sz="1100" dirty="0"/>
          </a:p>
        </p:txBody>
      </p:sp>
      <p:sp>
        <p:nvSpPr>
          <p:cNvPr id="9" name="Shape 7"/>
          <p:cNvSpPr/>
          <p:nvPr/>
        </p:nvSpPr>
        <p:spPr>
          <a:xfrm>
            <a:off x="4343400" y="1115568"/>
            <a:ext cx="3749040" cy="2148840"/>
          </a:xfrm>
          <a:prstGeom prst="roundRect">
            <a:avLst>
              <a:gd name="adj" fmla="val 5106"/>
            </a:avLst>
          </a:prstGeom>
          <a:solidFill>
            <a:srgbClr val="E2F0EE"/>
          </a:solidFill>
          <a:ln w="12700">
            <a:solidFill>
              <a:srgbClr val="E2F0EE"/>
            </a:solidFill>
            <a:prstDash val="solid"/>
          </a:ln>
        </p:spPr>
      </p:sp>
      <p:sp>
        <p:nvSpPr>
          <p:cNvPr id="10" name="Shape 8"/>
          <p:cNvSpPr/>
          <p:nvPr/>
        </p:nvSpPr>
        <p:spPr>
          <a:xfrm>
            <a:off x="4480560" y="1225296"/>
            <a:ext cx="475488" cy="475488"/>
          </a:xfrm>
          <a:prstGeom prst="ellipse">
            <a:avLst/>
          </a:prstGeom>
          <a:solidFill>
            <a:srgbClr val="1A6B5E"/>
          </a:solidFill>
          <a:ln w="12700">
            <a:solidFill>
              <a:srgbClr val="1A6B5E"/>
            </a:solidFill>
            <a:prstDash val="solid"/>
          </a:ln>
        </p:spPr>
      </p:sp>
      <p:sp>
        <p:nvSpPr>
          <p:cNvPr id="11" name="Text 9"/>
          <p:cNvSpPr/>
          <p:nvPr/>
        </p:nvSpPr>
        <p:spPr>
          <a:xfrm>
            <a:off x="4480560" y="1225296"/>
            <a:ext cx="475488" cy="47548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Β</a:t>
            </a:r>
            <a:endParaRPr lang="en-US" sz="1400" dirty="0"/>
          </a:p>
        </p:txBody>
      </p:sp>
      <p:sp>
        <p:nvSpPr>
          <p:cNvPr id="12" name="Text 10"/>
          <p:cNvSpPr/>
          <p:nvPr/>
        </p:nvSpPr>
        <p:spPr>
          <a:xfrm>
            <a:off x="5029200" y="1243584"/>
            <a:ext cx="2926080" cy="457200"/>
          </a:xfrm>
          <a:prstGeom prst="rect">
            <a:avLst/>
          </a:prstGeom>
          <a:noFill/>
          <a:ln/>
        </p:spPr>
        <p:txBody>
          <a:bodyPr wrap="square" rtlCol="0" anchor="ctr"/>
          <a:lstStyle/>
          <a:p>
            <a:pPr marL="0" indent="0">
              <a:buNone/>
            </a:pPr>
            <a:r>
              <a:rPr lang="en-US" sz="1300" b="1" dirty="0">
                <a:solidFill>
                  <a:srgbClr val="1A6B5E"/>
                </a:solidFill>
                <a:latin typeface="Calibri" pitchFamily="34" charset="0"/>
                <a:ea typeface="Calibri" pitchFamily="34" charset="-122"/>
                <a:cs typeface="Calibri" pitchFamily="34" charset="-120"/>
              </a:rPr>
              <a:t>Προφίλ Βόλου</a:t>
            </a:r>
            <a:endParaRPr lang="en-US" sz="1300" dirty="0"/>
          </a:p>
        </p:txBody>
      </p:sp>
      <p:sp>
        <p:nvSpPr>
          <p:cNvPr id="13" name="Text 11"/>
          <p:cNvSpPr/>
          <p:nvPr/>
        </p:nvSpPr>
        <p:spPr>
          <a:xfrm>
            <a:off x="4507992" y="1773936"/>
            <a:ext cx="3419856" cy="1325880"/>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Γεωγραφία, οικονομία, παράγοντες ανθεκτικότητας &amp; ευπάθειας</a:t>
            </a:r>
            <a:endParaRPr lang="en-US" sz="1100" dirty="0"/>
          </a:p>
        </p:txBody>
      </p:sp>
      <p:sp>
        <p:nvSpPr>
          <p:cNvPr id="14" name="Shape 12"/>
          <p:cNvSpPr/>
          <p:nvPr/>
        </p:nvSpPr>
        <p:spPr>
          <a:xfrm>
            <a:off x="8275320" y="1115568"/>
            <a:ext cx="3749040" cy="2148840"/>
          </a:xfrm>
          <a:prstGeom prst="roundRect">
            <a:avLst>
              <a:gd name="adj" fmla="val 5106"/>
            </a:avLst>
          </a:prstGeom>
          <a:solidFill>
            <a:srgbClr val="FDECEA"/>
          </a:solidFill>
          <a:ln w="12700">
            <a:solidFill>
              <a:srgbClr val="FDECEA"/>
            </a:solidFill>
            <a:prstDash val="solid"/>
          </a:ln>
        </p:spPr>
      </p:sp>
      <p:sp>
        <p:nvSpPr>
          <p:cNvPr id="15" name="Shape 13"/>
          <p:cNvSpPr/>
          <p:nvPr/>
        </p:nvSpPr>
        <p:spPr>
          <a:xfrm>
            <a:off x="8412480" y="1225296"/>
            <a:ext cx="475488" cy="475488"/>
          </a:xfrm>
          <a:prstGeom prst="ellipse">
            <a:avLst/>
          </a:prstGeom>
          <a:solidFill>
            <a:srgbClr val="B03A2E"/>
          </a:solidFill>
          <a:ln w="12700">
            <a:solidFill>
              <a:srgbClr val="B03A2E"/>
            </a:solidFill>
            <a:prstDash val="solid"/>
          </a:ln>
        </p:spPr>
      </p:sp>
      <p:sp>
        <p:nvSpPr>
          <p:cNvPr id="16" name="Text 14"/>
          <p:cNvSpPr/>
          <p:nvPr/>
        </p:nvSpPr>
        <p:spPr>
          <a:xfrm>
            <a:off x="8412480" y="1225296"/>
            <a:ext cx="475488" cy="47548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Γ</a:t>
            </a:r>
            <a:endParaRPr lang="en-US" sz="1400" dirty="0"/>
          </a:p>
        </p:txBody>
      </p:sp>
      <p:sp>
        <p:nvSpPr>
          <p:cNvPr id="17" name="Text 15"/>
          <p:cNvSpPr/>
          <p:nvPr/>
        </p:nvSpPr>
        <p:spPr>
          <a:xfrm>
            <a:off x="8961120" y="1243584"/>
            <a:ext cx="2926080" cy="457200"/>
          </a:xfrm>
          <a:prstGeom prst="rect">
            <a:avLst/>
          </a:prstGeom>
          <a:noFill/>
          <a:ln/>
        </p:spPr>
        <p:txBody>
          <a:bodyPr wrap="square" rtlCol="0" anchor="ctr"/>
          <a:lstStyle/>
          <a:p>
            <a:pPr marL="0" indent="0">
              <a:buNone/>
            </a:pPr>
            <a:r>
              <a:rPr lang="en-US" sz="1300" b="1" dirty="0">
                <a:solidFill>
                  <a:srgbClr val="B03A2E"/>
                </a:solidFill>
                <a:latin typeface="Calibri" pitchFamily="34" charset="0"/>
                <a:ea typeface="Calibri" pitchFamily="34" charset="-122"/>
                <a:cs typeface="Calibri" pitchFamily="34" charset="-120"/>
              </a:rPr>
              <a:t>Κακοκαιρία Daniel</a:t>
            </a:r>
            <a:endParaRPr lang="en-US" sz="1300" dirty="0"/>
          </a:p>
        </p:txBody>
      </p:sp>
      <p:sp>
        <p:nvSpPr>
          <p:cNvPr id="18" name="Text 16"/>
          <p:cNvSpPr/>
          <p:nvPr/>
        </p:nvSpPr>
        <p:spPr>
          <a:xfrm>
            <a:off x="8439912" y="1773936"/>
            <a:ext cx="3419856" cy="1325880"/>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Μετεωρολογικά στοιχεία, επιπτώσεις, αποτυχίες συστημάτων</a:t>
            </a:r>
            <a:endParaRPr lang="en-US" sz="1100" dirty="0"/>
          </a:p>
        </p:txBody>
      </p:sp>
      <p:sp>
        <p:nvSpPr>
          <p:cNvPr id="19" name="Shape 17"/>
          <p:cNvSpPr/>
          <p:nvPr/>
        </p:nvSpPr>
        <p:spPr>
          <a:xfrm>
            <a:off x="411480" y="3538728"/>
            <a:ext cx="3749040" cy="2148840"/>
          </a:xfrm>
          <a:prstGeom prst="roundRect">
            <a:avLst>
              <a:gd name="adj" fmla="val 5106"/>
            </a:avLst>
          </a:prstGeom>
          <a:solidFill>
            <a:srgbClr val="FEF3DC"/>
          </a:solidFill>
          <a:ln w="12700">
            <a:solidFill>
              <a:srgbClr val="FEF3DC"/>
            </a:solidFill>
            <a:prstDash val="solid"/>
          </a:ln>
        </p:spPr>
      </p:sp>
      <p:sp>
        <p:nvSpPr>
          <p:cNvPr id="20" name="Shape 18"/>
          <p:cNvSpPr/>
          <p:nvPr/>
        </p:nvSpPr>
        <p:spPr>
          <a:xfrm>
            <a:off x="548640" y="3648456"/>
            <a:ext cx="475488" cy="475488"/>
          </a:xfrm>
          <a:prstGeom prst="ellipse">
            <a:avLst/>
          </a:prstGeom>
          <a:solidFill>
            <a:srgbClr val="C9860A"/>
          </a:solidFill>
          <a:ln w="12700">
            <a:solidFill>
              <a:srgbClr val="C9860A"/>
            </a:solidFill>
            <a:prstDash val="solid"/>
          </a:ln>
        </p:spPr>
      </p:sp>
      <p:sp>
        <p:nvSpPr>
          <p:cNvPr id="21" name="Text 19"/>
          <p:cNvSpPr/>
          <p:nvPr/>
        </p:nvSpPr>
        <p:spPr>
          <a:xfrm>
            <a:off x="548640" y="3648456"/>
            <a:ext cx="475488" cy="47548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Δ</a:t>
            </a:r>
            <a:endParaRPr lang="en-US" sz="1400" dirty="0"/>
          </a:p>
        </p:txBody>
      </p:sp>
      <p:sp>
        <p:nvSpPr>
          <p:cNvPr id="22" name="Text 20"/>
          <p:cNvSpPr/>
          <p:nvPr/>
        </p:nvSpPr>
        <p:spPr>
          <a:xfrm>
            <a:off x="1097280" y="3666744"/>
            <a:ext cx="2926080" cy="457200"/>
          </a:xfrm>
          <a:prstGeom prst="rect">
            <a:avLst/>
          </a:prstGeom>
          <a:noFill/>
          <a:ln/>
        </p:spPr>
        <p:txBody>
          <a:bodyPr wrap="square" rtlCol="0" anchor="ctr"/>
          <a:lstStyle/>
          <a:p>
            <a:pPr marL="0" indent="0">
              <a:buNone/>
            </a:pPr>
            <a:r>
              <a:rPr lang="en-US" sz="1300" b="1" dirty="0">
                <a:solidFill>
                  <a:srgbClr val="C9860A"/>
                </a:solidFill>
                <a:latin typeface="Calibri" pitchFamily="34" charset="0"/>
                <a:ea typeface="Calibri" pitchFamily="34" charset="-122"/>
                <a:cs typeface="Calibri" pitchFamily="34" charset="-120"/>
              </a:rPr>
              <a:t>Από την Κρίση στην Ανθεκτικότητα</a:t>
            </a:r>
            <a:endParaRPr lang="en-US" sz="1300" dirty="0"/>
          </a:p>
        </p:txBody>
      </p:sp>
      <p:sp>
        <p:nvSpPr>
          <p:cNvPr id="23" name="Text 21"/>
          <p:cNvSpPr/>
          <p:nvPr/>
        </p:nvSpPr>
        <p:spPr>
          <a:xfrm>
            <a:off x="576072" y="4197096"/>
            <a:ext cx="3419856" cy="1325880"/>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Παρεμβάσεις, NbS, χρηματοδότηση, θεσμικές μεταρρυθμίσεις</a:t>
            </a:r>
            <a:endParaRPr lang="en-US" sz="1100" dirty="0"/>
          </a:p>
        </p:txBody>
      </p:sp>
      <p:sp>
        <p:nvSpPr>
          <p:cNvPr id="24" name="Shape 22"/>
          <p:cNvSpPr/>
          <p:nvPr/>
        </p:nvSpPr>
        <p:spPr>
          <a:xfrm>
            <a:off x="4343400" y="3538728"/>
            <a:ext cx="3749040" cy="2148840"/>
          </a:xfrm>
          <a:prstGeom prst="roundRect">
            <a:avLst>
              <a:gd name="adj" fmla="val 5106"/>
            </a:avLst>
          </a:prstGeom>
          <a:solidFill>
            <a:srgbClr val="E3EFF7"/>
          </a:solidFill>
          <a:ln w="12700">
            <a:solidFill>
              <a:srgbClr val="E3EFF7"/>
            </a:solidFill>
            <a:prstDash val="solid"/>
          </a:ln>
        </p:spPr>
      </p:sp>
      <p:sp>
        <p:nvSpPr>
          <p:cNvPr id="25" name="Shape 23"/>
          <p:cNvSpPr/>
          <p:nvPr/>
        </p:nvSpPr>
        <p:spPr>
          <a:xfrm>
            <a:off x="4480560" y="3648456"/>
            <a:ext cx="475488" cy="475488"/>
          </a:xfrm>
          <a:prstGeom prst="ellipse">
            <a:avLst/>
          </a:prstGeom>
          <a:solidFill>
            <a:srgbClr val="1B5E88"/>
          </a:solidFill>
          <a:ln w="12700">
            <a:solidFill>
              <a:srgbClr val="1B5E88"/>
            </a:solidFill>
            <a:prstDash val="solid"/>
          </a:ln>
        </p:spPr>
      </p:sp>
      <p:sp>
        <p:nvSpPr>
          <p:cNvPr id="26" name="Text 24"/>
          <p:cNvSpPr/>
          <p:nvPr/>
        </p:nvSpPr>
        <p:spPr>
          <a:xfrm>
            <a:off x="4480560" y="3648456"/>
            <a:ext cx="475488" cy="47548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Ε</a:t>
            </a:r>
            <a:endParaRPr lang="en-US" sz="1400" dirty="0"/>
          </a:p>
        </p:txBody>
      </p:sp>
      <p:sp>
        <p:nvSpPr>
          <p:cNvPr id="27" name="Text 25"/>
          <p:cNvSpPr/>
          <p:nvPr/>
        </p:nvSpPr>
        <p:spPr>
          <a:xfrm>
            <a:off x="5029200" y="3666744"/>
            <a:ext cx="2926080" cy="457200"/>
          </a:xfrm>
          <a:prstGeom prst="rect">
            <a:avLst/>
          </a:prstGeom>
          <a:noFill/>
          <a:ln/>
        </p:spPr>
        <p:txBody>
          <a:bodyPr wrap="square" rtlCol="0" anchor="ctr"/>
          <a:lstStyle/>
          <a:p>
            <a:pPr marL="0" indent="0">
              <a:buNone/>
            </a:pPr>
            <a:r>
              <a:rPr lang="en-US" sz="1300" b="1" dirty="0">
                <a:solidFill>
                  <a:srgbClr val="1B5E88"/>
                </a:solidFill>
                <a:latin typeface="Calibri" pitchFamily="34" charset="0"/>
                <a:ea typeface="Calibri" pitchFamily="34" charset="-122"/>
                <a:cs typeface="Calibri" pitchFamily="34" charset="-120"/>
              </a:rPr>
              <a:t>Μαθήματα &amp; Προοπτική</a:t>
            </a:r>
            <a:endParaRPr lang="en-US" sz="1300" dirty="0"/>
          </a:p>
        </p:txBody>
      </p:sp>
      <p:sp>
        <p:nvSpPr>
          <p:cNvPr id="28" name="Text 26"/>
          <p:cNvSpPr/>
          <p:nvPr/>
        </p:nvSpPr>
        <p:spPr>
          <a:xfrm>
            <a:off x="4507992" y="4197096"/>
            <a:ext cx="3419856" cy="1325880"/>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Κριτική αποτίμηση, συγκριτική ανάλυση, διδακτικές προτάσεις</a:t>
            </a:r>
            <a:endParaRPr lang="en-US" sz="1100" dirty="0"/>
          </a:p>
        </p:txBody>
      </p:sp>
      <p:sp>
        <p:nvSpPr>
          <p:cNvPr id="29" name="Text 27"/>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Περιφερειακή vs Μητροπολιτική Ανθεκτικότητα — Διαφορές στις Λύσεις</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2871216" cy="438912"/>
          </a:xfrm>
          <a:prstGeom prst="rect">
            <a:avLst/>
          </a:prstGeom>
          <a:solidFill>
            <a:srgbClr val="1A2B3C"/>
          </a:solidFill>
          <a:ln w="12700">
            <a:solidFill>
              <a:srgbClr val="1A2B3C"/>
            </a:solidFill>
            <a:prstDash val="solid"/>
          </a:ln>
        </p:spPr>
      </p:sp>
      <p:sp>
        <p:nvSpPr>
          <p:cNvPr id="5" name="Text 3"/>
          <p:cNvSpPr/>
          <p:nvPr/>
        </p:nvSpPr>
        <p:spPr>
          <a:xfrm>
            <a:off x="502920" y="1115568"/>
            <a:ext cx="2724912" cy="438912"/>
          </a:xfrm>
          <a:prstGeom prst="rect">
            <a:avLst/>
          </a:prstGeom>
          <a:noFill/>
          <a:ln/>
        </p:spPr>
        <p:txBody>
          <a:bodyPr wrap="square"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Διάσταση</a:t>
            </a:r>
            <a:endParaRPr lang="en-US" sz="1200" dirty="0"/>
          </a:p>
        </p:txBody>
      </p:sp>
      <p:sp>
        <p:nvSpPr>
          <p:cNvPr id="6" name="Shape 4"/>
          <p:cNvSpPr/>
          <p:nvPr/>
        </p:nvSpPr>
        <p:spPr>
          <a:xfrm>
            <a:off x="3337560" y="1115568"/>
            <a:ext cx="4151376" cy="438912"/>
          </a:xfrm>
          <a:prstGeom prst="rect">
            <a:avLst/>
          </a:prstGeom>
          <a:solidFill>
            <a:srgbClr val="1A6B5E"/>
          </a:solidFill>
          <a:ln w="12700">
            <a:solidFill>
              <a:srgbClr val="1A2B3C"/>
            </a:solidFill>
            <a:prstDash val="solid"/>
          </a:ln>
        </p:spPr>
      </p:sp>
      <p:sp>
        <p:nvSpPr>
          <p:cNvPr id="7" name="Text 5"/>
          <p:cNvSpPr/>
          <p:nvPr/>
        </p:nvSpPr>
        <p:spPr>
          <a:xfrm>
            <a:off x="3429000" y="1115568"/>
            <a:ext cx="4005072" cy="438912"/>
          </a:xfrm>
          <a:prstGeom prst="rect">
            <a:avLst/>
          </a:prstGeom>
          <a:noFill/>
          <a:ln/>
        </p:spPr>
        <p:txBody>
          <a:bodyPr wrap="square"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Μητρόπολη (π.χ. Αθήνα)</a:t>
            </a:r>
            <a:endParaRPr lang="en-US" sz="1200" dirty="0"/>
          </a:p>
        </p:txBody>
      </p:sp>
      <p:sp>
        <p:nvSpPr>
          <p:cNvPr id="8" name="Shape 6"/>
          <p:cNvSpPr/>
          <p:nvPr/>
        </p:nvSpPr>
        <p:spPr>
          <a:xfrm>
            <a:off x="7543800" y="1115568"/>
            <a:ext cx="4151376" cy="438912"/>
          </a:xfrm>
          <a:prstGeom prst="rect">
            <a:avLst/>
          </a:prstGeom>
          <a:solidFill>
            <a:srgbClr val="1B5E88"/>
          </a:solidFill>
          <a:ln w="12700">
            <a:solidFill>
              <a:srgbClr val="1A2B3C"/>
            </a:solidFill>
            <a:prstDash val="solid"/>
          </a:ln>
        </p:spPr>
      </p:sp>
      <p:sp>
        <p:nvSpPr>
          <p:cNvPr id="9" name="Text 7"/>
          <p:cNvSpPr/>
          <p:nvPr/>
        </p:nvSpPr>
        <p:spPr>
          <a:xfrm>
            <a:off x="7635240" y="1115568"/>
            <a:ext cx="4005072" cy="438912"/>
          </a:xfrm>
          <a:prstGeom prst="rect">
            <a:avLst/>
          </a:prstGeom>
          <a:noFill/>
          <a:ln/>
        </p:spPr>
        <p:txBody>
          <a:bodyPr wrap="square"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Περιφερειακή Πόλη (π.χ. Βόλος)</a:t>
            </a:r>
            <a:endParaRPr lang="en-US" sz="1200" dirty="0"/>
          </a:p>
        </p:txBody>
      </p:sp>
      <p:sp>
        <p:nvSpPr>
          <p:cNvPr id="10" name="Shape 8"/>
          <p:cNvSpPr/>
          <p:nvPr/>
        </p:nvSpPr>
        <p:spPr>
          <a:xfrm>
            <a:off x="411480" y="1554480"/>
            <a:ext cx="2871216" cy="786384"/>
          </a:xfrm>
          <a:prstGeom prst="rect">
            <a:avLst/>
          </a:prstGeom>
          <a:solidFill>
            <a:srgbClr val="EBEBEB"/>
          </a:solidFill>
          <a:ln w="12700">
            <a:solidFill>
              <a:srgbClr val="D4D1CA"/>
            </a:solidFill>
            <a:prstDash val="solid"/>
          </a:ln>
        </p:spPr>
      </p:sp>
      <p:sp>
        <p:nvSpPr>
          <p:cNvPr id="11" name="Text 9"/>
          <p:cNvSpPr/>
          <p:nvPr/>
        </p:nvSpPr>
        <p:spPr>
          <a:xfrm>
            <a:off x="502920" y="1554480"/>
            <a:ext cx="2724912" cy="786384"/>
          </a:xfrm>
          <a:prstGeom prst="rect">
            <a:avLst/>
          </a:prstGeom>
          <a:noFill/>
          <a:ln/>
        </p:spPr>
        <p:txBody>
          <a:bodyPr wrap="square" rtlCol="0" anchor="ctr"/>
          <a:lstStyle/>
          <a:p>
            <a:pPr marL="0" indent="0">
              <a:buNone/>
            </a:pPr>
            <a:r>
              <a:rPr lang="en-US" sz="1200" b="1" dirty="0">
                <a:solidFill>
                  <a:srgbClr val="1A2B3C"/>
                </a:solidFill>
                <a:latin typeface="Calibri" pitchFamily="34" charset="0"/>
                <a:ea typeface="Calibri" pitchFamily="34" charset="-122"/>
                <a:cs typeface="Calibri" pitchFamily="34" charset="-120"/>
              </a:rPr>
              <a:t>Χρηματοδότηση</a:t>
            </a:r>
            <a:endParaRPr lang="en-US" sz="1200" dirty="0"/>
          </a:p>
        </p:txBody>
      </p:sp>
      <p:sp>
        <p:nvSpPr>
          <p:cNvPr id="12" name="Shape 10"/>
          <p:cNvSpPr/>
          <p:nvPr/>
        </p:nvSpPr>
        <p:spPr>
          <a:xfrm>
            <a:off x="3337560" y="1554480"/>
            <a:ext cx="4151376" cy="786384"/>
          </a:xfrm>
          <a:prstGeom prst="rect">
            <a:avLst/>
          </a:prstGeom>
          <a:solidFill>
            <a:srgbClr val="E2F0EE"/>
          </a:solidFill>
          <a:ln w="12700">
            <a:solidFill>
              <a:srgbClr val="D4D1CA"/>
            </a:solidFill>
            <a:prstDash val="solid"/>
          </a:ln>
        </p:spPr>
      </p:sp>
      <p:sp>
        <p:nvSpPr>
          <p:cNvPr id="13" name="Text 11"/>
          <p:cNvSpPr/>
          <p:nvPr/>
        </p:nvSpPr>
        <p:spPr>
          <a:xfrm>
            <a:off x="3429000" y="1554480"/>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Πολλαπλοί ίδιοι πόροι + ΣΑΘΑ + NCFF</a:t>
            </a:r>
            <a:endParaRPr lang="en-US" sz="1100" dirty="0"/>
          </a:p>
        </p:txBody>
      </p:sp>
      <p:sp>
        <p:nvSpPr>
          <p:cNvPr id="14" name="Shape 12"/>
          <p:cNvSpPr/>
          <p:nvPr/>
        </p:nvSpPr>
        <p:spPr>
          <a:xfrm>
            <a:off x="7543800" y="1554480"/>
            <a:ext cx="4151376" cy="786384"/>
          </a:xfrm>
          <a:prstGeom prst="rect">
            <a:avLst/>
          </a:prstGeom>
          <a:solidFill>
            <a:srgbClr val="E3EFF7"/>
          </a:solidFill>
          <a:ln w="12700">
            <a:solidFill>
              <a:srgbClr val="D4D1CA"/>
            </a:solidFill>
            <a:prstDash val="solid"/>
          </a:ln>
        </p:spPr>
      </p:sp>
      <p:sp>
        <p:nvSpPr>
          <p:cNvPr id="15" name="Text 13"/>
          <p:cNvSpPr/>
          <p:nvPr/>
        </p:nvSpPr>
        <p:spPr>
          <a:xfrm>
            <a:off x="7635240" y="1554480"/>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Εξαρτάται από ΕΣΠΑ, ΤΑΑ, κράτος</a:t>
            </a:r>
            <a:endParaRPr lang="en-US" sz="1100" dirty="0"/>
          </a:p>
        </p:txBody>
      </p:sp>
      <p:sp>
        <p:nvSpPr>
          <p:cNvPr id="16" name="Shape 14"/>
          <p:cNvSpPr/>
          <p:nvPr/>
        </p:nvSpPr>
        <p:spPr>
          <a:xfrm>
            <a:off x="411480" y="2395728"/>
            <a:ext cx="2871216" cy="786384"/>
          </a:xfrm>
          <a:prstGeom prst="rect">
            <a:avLst/>
          </a:prstGeom>
          <a:solidFill>
            <a:srgbClr val="F7F6F2"/>
          </a:solidFill>
          <a:ln w="12700">
            <a:solidFill>
              <a:srgbClr val="D4D1CA"/>
            </a:solidFill>
            <a:prstDash val="solid"/>
          </a:ln>
        </p:spPr>
      </p:sp>
      <p:sp>
        <p:nvSpPr>
          <p:cNvPr id="17" name="Text 15"/>
          <p:cNvSpPr/>
          <p:nvPr/>
        </p:nvSpPr>
        <p:spPr>
          <a:xfrm>
            <a:off x="502920" y="2395728"/>
            <a:ext cx="2724912" cy="786384"/>
          </a:xfrm>
          <a:prstGeom prst="rect">
            <a:avLst/>
          </a:prstGeom>
          <a:noFill/>
          <a:ln/>
        </p:spPr>
        <p:txBody>
          <a:bodyPr wrap="square" rtlCol="0" anchor="ctr"/>
          <a:lstStyle/>
          <a:p>
            <a:pPr marL="0" indent="0">
              <a:buNone/>
            </a:pPr>
            <a:r>
              <a:rPr lang="en-US" sz="1200" b="1" dirty="0">
                <a:solidFill>
                  <a:srgbClr val="1A2B3C"/>
                </a:solidFill>
                <a:latin typeface="Calibri" pitchFamily="34" charset="0"/>
                <a:ea typeface="Calibri" pitchFamily="34" charset="-122"/>
                <a:cs typeface="Calibri" pitchFamily="34" charset="-120"/>
              </a:rPr>
              <a:t>Θεσμική ικανότητα</a:t>
            </a:r>
            <a:endParaRPr lang="en-US" sz="1200" dirty="0"/>
          </a:p>
        </p:txBody>
      </p:sp>
      <p:sp>
        <p:nvSpPr>
          <p:cNvPr id="18" name="Shape 16"/>
          <p:cNvSpPr/>
          <p:nvPr/>
        </p:nvSpPr>
        <p:spPr>
          <a:xfrm>
            <a:off x="3337560" y="2395728"/>
            <a:ext cx="4151376" cy="786384"/>
          </a:xfrm>
          <a:prstGeom prst="rect">
            <a:avLst/>
          </a:prstGeom>
          <a:solidFill>
            <a:srgbClr val="F7F6F2"/>
          </a:solidFill>
          <a:ln w="12700">
            <a:solidFill>
              <a:srgbClr val="D4D1CA"/>
            </a:solidFill>
            <a:prstDash val="solid"/>
          </a:ln>
        </p:spPr>
      </p:sp>
      <p:sp>
        <p:nvSpPr>
          <p:cNvPr id="19" name="Text 17"/>
          <p:cNvSpPr/>
          <p:nvPr/>
        </p:nvSpPr>
        <p:spPr>
          <a:xfrm>
            <a:off x="3429000" y="2395728"/>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Μεγάλη διοίκηση, CRO, τεχνογνωσία</a:t>
            </a:r>
            <a:endParaRPr lang="en-US" sz="1100" dirty="0"/>
          </a:p>
        </p:txBody>
      </p:sp>
      <p:sp>
        <p:nvSpPr>
          <p:cNvPr id="20" name="Shape 18"/>
          <p:cNvSpPr/>
          <p:nvPr/>
        </p:nvSpPr>
        <p:spPr>
          <a:xfrm>
            <a:off x="7543800" y="2395728"/>
            <a:ext cx="4151376" cy="786384"/>
          </a:xfrm>
          <a:prstGeom prst="rect">
            <a:avLst/>
          </a:prstGeom>
          <a:solidFill>
            <a:srgbClr val="F7F6F2"/>
          </a:solidFill>
          <a:ln w="12700">
            <a:solidFill>
              <a:srgbClr val="D4D1CA"/>
            </a:solidFill>
            <a:prstDash val="solid"/>
          </a:ln>
        </p:spPr>
      </p:sp>
      <p:sp>
        <p:nvSpPr>
          <p:cNvPr id="21" name="Text 19"/>
          <p:cNvSpPr/>
          <p:nvPr/>
        </p:nvSpPr>
        <p:spPr>
          <a:xfrm>
            <a:off x="7635240" y="2395728"/>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Μικρή διοίκηση, ανάγκη υποστήριξης</a:t>
            </a:r>
            <a:endParaRPr lang="en-US" sz="1100" dirty="0"/>
          </a:p>
        </p:txBody>
      </p:sp>
      <p:sp>
        <p:nvSpPr>
          <p:cNvPr id="22" name="Shape 20"/>
          <p:cNvSpPr/>
          <p:nvPr/>
        </p:nvSpPr>
        <p:spPr>
          <a:xfrm>
            <a:off x="411480" y="3236976"/>
            <a:ext cx="2871216" cy="786384"/>
          </a:xfrm>
          <a:prstGeom prst="rect">
            <a:avLst/>
          </a:prstGeom>
          <a:solidFill>
            <a:srgbClr val="EBEBEB"/>
          </a:solidFill>
          <a:ln w="12700">
            <a:solidFill>
              <a:srgbClr val="D4D1CA"/>
            </a:solidFill>
            <a:prstDash val="solid"/>
          </a:ln>
        </p:spPr>
      </p:sp>
      <p:sp>
        <p:nvSpPr>
          <p:cNvPr id="23" name="Text 21"/>
          <p:cNvSpPr/>
          <p:nvPr/>
        </p:nvSpPr>
        <p:spPr>
          <a:xfrm>
            <a:off x="502920" y="3236976"/>
            <a:ext cx="2724912" cy="786384"/>
          </a:xfrm>
          <a:prstGeom prst="rect">
            <a:avLst/>
          </a:prstGeom>
          <a:noFill/>
          <a:ln/>
        </p:spPr>
        <p:txBody>
          <a:bodyPr wrap="square" rtlCol="0" anchor="ctr"/>
          <a:lstStyle/>
          <a:p>
            <a:pPr marL="0" indent="0">
              <a:buNone/>
            </a:pPr>
            <a:r>
              <a:rPr lang="en-US" sz="1200" b="1" dirty="0">
                <a:solidFill>
                  <a:srgbClr val="1A2B3C"/>
                </a:solidFill>
                <a:latin typeface="Calibri" pitchFamily="34" charset="0"/>
                <a:ea typeface="Calibri" pitchFamily="34" charset="-122"/>
                <a:cs typeface="Calibri" pitchFamily="34" charset="-120"/>
              </a:rPr>
              <a:t>Κοινωνική βάση</a:t>
            </a:r>
            <a:endParaRPr lang="en-US" sz="1200" dirty="0"/>
          </a:p>
        </p:txBody>
      </p:sp>
      <p:sp>
        <p:nvSpPr>
          <p:cNvPr id="24" name="Shape 22"/>
          <p:cNvSpPr/>
          <p:nvPr/>
        </p:nvSpPr>
        <p:spPr>
          <a:xfrm>
            <a:off x="3337560" y="3236976"/>
            <a:ext cx="4151376" cy="786384"/>
          </a:xfrm>
          <a:prstGeom prst="rect">
            <a:avLst/>
          </a:prstGeom>
          <a:solidFill>
            <a:srgbClr val="E2F0EE"/>
          </a:solidFill>
          <a:ln w="12700">
            <a:solidFill>
              <a:srgbClr val="D4D1CA"/>
            </a:solidFill>
            <a:prstDash val="solid"/>
          </a:ln>
        </p:spPr>
      </p:sp>
      <p:sp>
        <p:nvSpPr>
          <p:cNvPr id="25" name="Text 23"/>
          <p:cNvSpPr/>
          <p:nvPr/>
        </p:nvSpPr>
        <p:spPr>
          <a:xfrm>
            <a:off x="3429000" y="3236976"/>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Ανώνυμη, δύσκολη κινητοποίηση</a:t>
            </a:r>
            <a:endParaRPr lang="en-US" sz="1100" dirty="0"/>
          </a:p>
        </p:txBody>
      </p:sp>
      <p:sp>
        <p:nvSpPr>
          <p:cNvPr id="26" name="Shape 24"/>
          <p:cNvSpPr/>
          <p:nvPr/>
        </p:nvSpPr>
        <p:spPr>
          <a:xfrm>
            <a:off x="7543800" y="3236976"/>
            <a:ext cx="4151376" cy="786384"/>
          </a:xfrm>
          <a:prstGeom prst="rect">
            <a:avLst/>
          </a:prstGeom>
          <a:solidFill>
            <a:srgbClr val="E3EFF7"/>
          </a:solidFill>
          <a:ln w="12700">
            <a:solidFill>
              <a:srgbClr val="D4D1CA"/>
            </a:solidFill>
            <a:prstDash val="solid"/>
          </a:ln>
        </p:spPr>
      </p:sp>
      <p:sp>
        <p:nvSpPr>
          <p:cNvPr id="27" name="Text 25"/>
          <p:cNvSpPr/>
          <p:nvPr/>
        </p:nvSpPr>
        <p:spPr>
          <a:xfrm>
            <a:off x="7635240" y="3236976"/>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Ισχυρή, γρήγορη αυτόματη αντίδραση</a:t>
            </a:r>
            <a:endParaRPr lang="en-US" sz="1100" dirty="0"/>
          </a:p>
        </p:txBody>
      </p:sp>
      <p:sp>
        <p:nvSpPr>
          <p:cNvPr id="28" name="Shape 26"/>
          <p:cNvSpPr/>
          <p:nvPr/>
        </p:nvSpPr>
        <p:spPr>
          <a:xfrm>
            <a:off x="411480" y="4078224"/>
            <a:ext cx="2871216" cy="786384"/>
          </a:xfrm>
          <a:prstGeom prst="rect">
            <a:avLst/>
          </a:prstGeom>
          <a:solidFill>
            <a:srgbClr val="F7F6F2"/>
          </a:solidFill>
          <a:ln w="12700">
            <a:solidFill>
              <a:srgbClr val="D4D1CA"/>
            </a:solidFill>
            <a:prstDash val="solid"/>
          </a:ln>
        </p:spPr>
      </p:sp>
      <p:sp>
        <p:nvSpPr>
          <p:cNvPr id="29" name="Text 27"/>
          <p:cNvSpPr/>
          <p:nvPr/>
        </p:nvSpPr>
        <p:spPr>
          <a:xfrm>
            <a:off x="502920" y="4078224"/>
            <a:ext cx="2724912" cy="786384"/>
          </a:xfrm>
          <a:prstGeom prst="rect">
            <a:avLst/>
          </a:prstGeom>
          <a:noFill/>
          <a:ln/>
        </p:spPr>
        <p:txBody>
          <a:bodyPr wrap="square" rtlCol="0" anchor="ctr"/>
          <a:lstStyle/>
          <a:p>
            <a:pPr marL="0" indent="0">
              <a:buNone/>
            </a:pPr>
            <a:r>
              <a:rPr lang="en-US" sz="1200" b="1" dirty="0">
                <a:solidFill>
                  <a:srgbClr val="1A2B3C"/>
                </a:solidFill>
                <a:latin typeface="Calibri" pitchFamily="34" charset="0"/>
                <a:ea typeface="Calibri" pitchFamily="34" charset="-122"/>
                <a:cs typeface="Calibri" pitchFamily="34" charset="-120"/>
              </a:rPr>
              <a:t>Φυσικές λύσεις</a:t>
            </a:r>
            <a:endParaRPr lang="en-US" sz="1200" dirty="0"/>
          </a:p>
        </p:txBody>
      </p:sp>
      <p:sp>
        <p:nvSpPr>
          <p:cNvPr id="30" name="Shape 28"/>
          <p:cNvSpPr/>
          <p:nvPr/>
        </p:nvSpPr>
        <p:spPr>
          <a:xfrm>
            <a:off x="3337560" y="4078224"/>
            <a:ext cx="4151376" cy="786384"/>
          </a:xfrm>
          <a:prstGeom prst="rect">
            <a:avLst/>
          </a:prstGeom>
          <a:solidFill>
            <a:srgbClr val="F7F6F2"/>
          </a:solidFill>
          <a:ln w="12700">
            <a:solidFill>
              <a:srgbClr val="D4D1CA"/>
            </a:solidFill>
            <a:prstDash val="solid"/>
          </a:ln>
        </p:spPr>
      </p:sp>
      <p:sp>
        <p:nvSpPr>
          <p:cNvPr id="31" name="Text 29"/>
          <p:cNvSpPr/>
          <p:nvPr/>
        </p:nvSpPr>
        <p:spPr>
          <a:xfrm>
            <a:off x="3429000" y="4078224"/>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Μεγάλης κλίμακας NbS (Λυκαβηττός)</a:t>
            </a:r>
            <a:endParaRPr lang="en-US" sz="1100" dirty="0"/>
          </a:p>
        </p:txBody>
      </p:sp>
      <p:sp>
        <p:nvSpPr>
          <p:cNvPr id="32" name="Shape 30"/>
          <p:cNvSpPr/>
          <p:nvPr/>
        </p:nvSpPr>
        <p:spPr>
          <a:xfrm>
            <a:off x="7543800" y="4078224"/>
            <a:ext cx="4151376" cy="786384"/>
          </a:xfrm>
          <a:prstGeom prst="rect">
            <a:avLst/>
          </a:prstGeom>
          <a:solidFill>
            <a:srgbClr val="F7F6F2"/>
          </a:solidFill>
          <a:ln w="12700">
            <a:solidFill>
              <a:srgbClr val="D4D1CA"/>
            </a:solidFill>
            <a:prstDash val="solid"/>
          </a:ln>
        </p:spPr>
      </p:sp>
      <p:sp>
        <p:nvSpPr>
          <p:cNvPr id="33" name="Text 31"/>
          <p:cNvSpPr/>
          <p:nvPr/>
        </p:nvSpPr>
        <p:spPr>
          <a:xfrm>
            <a:off x="7635240" y="4078224"/>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Τοπικές NbS, ρέματα, δεξαμενές</a:t>
            </a:r>
            <a:endParaRPr lang="en-US" sz="1100" dirty="0"/>
          </a:p>
        </p:txBody>
      </p:sp>
      <p:sp>
        <p:nvSpPr>
          <p:cNvPr id="34" name="Shape 32"/>
          <p:cNvSpPr/>
          <p:nvPr/>
        </p:nvSpPr>
        <p:spPr>
          <a:xfrm>
            <a:off x="411480" y="4919472"/>
            <a:ext cx="2871216" cy="786384"/>
          </a:xfrm>
          <a:prstGeom prst="rect">
            <a:avLst/>
          </a:prstGeom>
          <a:solidFill>
            <a:srgbClr val="EBEBEB"/>
          </a:solidFill>
          <a:ln w="12700">
            <a:solidFill>
              <a:srgbClr val="D4D1CA"/>
            </a:solidFill>
            <a:prstDash val="solid"/>
          </a:ln>
        </p:spPr>
      </p:sp>
      <p:sp>
        <p:nvSpPr>
          <p:cNvPr id="35" name="Text 33"/>
          <p:cNvSpPr/>
          <p:nvPr/>
        </p:nvSpPr>
        <p:spPr>
          <a:xfrm>
            <a:off x="502920" y="4919472"/>
            <a:ext cx="2724912" cy="786384"/>
          </a:xfrm>
          <a:prstGeom prst="rect">
            <a:avLst/>
          </a:prstGeom>
          <a:noFill/>
          <a:ln/>
        </p:spPr>
        <p:txBody>
          <a:bodyPr wrap="square" rtlCol="0" anchor="ctr"/>
          <a:lstStyle/>
          <a:p>
            <a:pPr marL="0" indent="0">
              <a:buNone/>
            </a:pPr>
            <a:r>
              <a:rPr lang="en-US" sz="1200" b="1" dirty="0">
                <a:solidFill>
                  <a:srgbClr val="1A2B3C"/>
                </a:solidFill>
                <a:latin typeface="Calibri" pitchFamily="34" charset="0"/>
                <a:ea typeface="Calibri" pitchFamily="34" charset="-122"/>
                <a:cs typeface="Calibri" pitchFamily="34" charset="-120"/>
              </a:rPr>
              <a:t>Ευπάθεια</a:t>
            </a:r>
            <a:endParaRPr lang="en-US" sz="1200" dirty="0"/>
          </a:p>
        </p:txBody>
      </p:sp>
      <p:sp>
        <p:nvSpPr>
          <p:cNvPr id="36" name="Shape 34"/>
          <p:cNvSpPr/>
          <p:nvPr/>
        </p:nvSpPr>
        <p:spPr>
          <a:xfrm>
            <a:off x="3337560" y="4919472"/>
            <a:ext cx="4151376" cy="786384"/>
          </a:xfrm>
          <a:prstGeom prst="rect">
            <a:avLst/>
          </a:prstGeom>
          <a:solidFill>
            <a:srgbClr val="E2F0EE"/>
          </a:solidFill>
          <a:ln w="12700">
            <a:solidFill>
              <a:srgbClr val="D4D1CA"/>
            </a:solidFill>
            <a:prstDash val="solid"/>
          </a:ln>
        </p:spPr>
      </p:sp>
      <p:sp>
        <p:nvSpPr>
          <p:cNvPr id="37" name="Text 35"/>
          <p:cNvSpPr/>
          <p:nvPr/>
        </p:nvSpPr>
        <p:spPr>
          <a:xfrm>
            <a:off x="3429000" y="4919472"/>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Θερμική νησίδα, πυκνότητα</a:t>
            </a:r>
            <a:endParaRPr lang="en-US" sz="1100" dirty="0"/>
          </a:p>
        </p:txBody>
      </p:sp>
      <p:sp>
        <p:nvSpPr>
          <p:cNvPr id="38" name="Shape 36"/>
          <p:cNvSpPr/>
          <p:nvPr/>
        </p:nvSpPr>
        <p:spPr>
          <a:xfrm>
            <a:off x="7543800" y="4919472"/>
            <a:ext cx="4151376" cy="786384"/>
          </a:xfrm>
          <a:prstGeom prst="rect">
            <a:avLst/>
          </a:prstGeom>
          <a:solidFill>
            <a:srgbClr val="E3EFF7"/>
          </a:solidFill>
          <a:ln w="12700">
            <a:solidFill>
              <a:srgbClr val="D4D1CA"/>
            </a:solidFill>
            <a:prstDash val="solid"/>
          </a:ln>
        </p:spPr>
      </p:sp>
      <p:sp>
        <p:nvSpPr>
          <p:cNvPr id="39" name="Text 37"/>
          <p:cNvSpPr/>
          <p:nvPr/>
        </p:nvSpPr>
        <p:spPr>
          <a:xfrm>
            <a:off x="7635240" y="4919472"/>
            <a:ext cx="4005072" cy="786384"/>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Πλημμυρικός κίνδυνος, απομόνωση</a:t>
            </a:r>
            <a:endParaRPr lang="en-US" sz="1100" dirty="0"/>
          </a:p>
        </p:txBody>
      </p:sp>
      <p:sp>
        <p:nvSpPr>
          <p:cNvPr id="40" name="Text 38"/>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Προς Ανθεκτικές Περιφερειακές Πόλεις — Ολοκληρωμένο Μοντέλο</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023360" y="1115568"/>
            <a:ext cx="4114800" cy="1097280"/>
          </a:xfrm>
          <a:prstGeom prst="roundRect">
            <a:avLst>
              <a:gd name="adj" fmla="val 12500"/>
            </a:avLst>
          </a:prstGeom>
          <a:solidFill>
            <a:srgbClr val="1B5E88"/>
          </a:solidFill>
          <a:ln w="12700">
            <a:solidFill>
              <a:srgbClr val="1B5E88"/>
            </a:solidFill>
            <a:prstDash val="solid"/>
          </a:ln>
        </p:spPr>
      </p:sp>
      <p:sp>
        <p:nvSpPr>
          <p:cNvPr id="5" name="Text 3"/>
          <p:cNvSpPr/>
          <p:nvPr/>
        </p:nvSpPr>
        <p:spPr>
          <a:xfrm>
            <a:off x="4023360" y="1115568"/>
            <a:ext cx="4114800" cy="1097280"/>
          </a:xfrm>
          <a:prstGeom prst="rect">
            <a:avLst/>
          </a:prstGeom>
          <a:noFill/>
          <a:ln/>
        </p:spPr>
        <p:txBody>
          <a:bodyPr wrap="square"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Ανθεκτική</a:t>
            </a:r>
            <a:endParaRPr lang="en-US" sz="1500" dirty="0"/>
          </a:p>
          <a:p>
            <a:pPr marL="0" indent="0" algn="ctr">
              <a:buNone/>
            </a:pPr>
            <a:r>
              <a:rPr lang="en-US" sz="1500" b="1" dirty="0">
                <a:solidFill>
                  <a:srgbClr val="FFFFFF"/>
                </a:solidFill>
                <a:latin typeface="Calibri" pitchFamily="34" charset="0"/>
                <a:ea typeface="Calibri" pitchFamily="34" charset="-122"/>
                <a:cs typeface="Calibri" pitchFamily="34" charset="-120"/>
              </a:rPr>
              <a:t>Περιφερειακή Πόλη</a:t>
            </a:r>
            <a:endParaRPr lang="en-US" sz="1500" dirty="0"/>
          </a:p>
        </p:txBody>
      </p:sp>
      <p:sp>
        <p:nvSpPr>
          <p:cNvPr id="6" name="Shape 4"/>
          <p:cNvSpPr/>
          <p:nvPr/>
        </p:nvSpPr>
        <p:spPr>
          <a:xfrm>
            <a:off x="411480" y="2468880"/>
            <a:ext cx="3566160" cy="1965960"/>
          </a:xfrm>
          <a:prstGeom prst="roundRect">
            <a:avLst>
              <a:gd name="adj" fmla="val 4651"/>
            </a:avLst>
          </a:prstGeom>
          <a:solidFill>
            <a:srgbClr val="E2F0EE"/>
          </a:solidFill>
          <a:ln w="12700">
            <a:solidFill>
              <a:srgbClr val="E2F0EE"/>
            </a:solidFill>
            <a:prstDash val="solid"/>
          </a:ln>
        </p:spPr>
      </p:sp>
      <p:sp>
        <p:nvSpPr>
          <p:cNvPr id="7" name="Text 5"/>
          <p:cNvSpPr/>
          <p:nvPr/>
        </p:nvSpPr>
        <p:spPr>
          <a:xfrm>
            <a:off x="576072" y="2560320"/>
            <a:ext cx="323697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Φυσικές Λύσεις (NbS)</a:t>
            </a:r>
            <a:endParaRPr lang="en-US" sz="1200" dirty="0"/>
          </a:p>
        </p:txBody>
      </p:sp>
      <p:sp>
        <p:nvSpPr>
          <p:cNvPr id="8" name="Text 6"/>
          <p:cNvSpPr/>
          <p:nvPr/>
        </p:nvSpPr>
        <p:spPr>
          <a:xfrm>
            <a:off x="576072" y="2852928"/>
            <a:ext cx="3236976" cy="14721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Ρέματα, πράσινη υποδομή, blue-green networks, αστικά sponge areas.</a:t>
            </a:r>
            <a:endParaRPr lang="en-US" sz="1100" dirty="0"/>
          </a:p>
        </p:txBody>
      </p:sp>
      <p:sp>
        <p:nvSpPr>
          <p:cNvPr id="9" name="Shape 7"/>
          <p:cNvSpPr/>
          <p:nvPr/>
        </p:nvSpPr>
        <p:spPr>
          <a:xfrm>
            <a:off x="4206240" y="2468880"/>
            <a:ext cx="3566160" cy="1965960"/>
          </a:xfrm>
          <a:prstGeom prst="roundRect">
            <a:avLst>
              <a:gd name="adj" fmla="val 4651"/>
            </a:avLst>
          </a:prstGeom>
          <a:solidFill>
            <a:srgbClr val="E3EFF7"/>
          </a:solidFill>
          <a:ln w="12700">
            <a:solidFill>
              <a:srgbClr val="E3EFF7"/>
            </a:solidFill>
            <a:prstDash val="solid"/>
          </a:ln>
        </p:spPr>
      </p:sp>
      <p:sp>
        <p:nvSpPr>
          <p:cNvPr id="10" name="Text 8"/>
          <p:cNvSpPr/>
          <p:nvPr/>
        </p:nvSpPr>
        <p:spPr>
          <a:xfrm>
            <a:off x="4370832" y="2560320"/>
            <a:ext cx="323697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Θεσμική Ικανότητα</a:t>
            </a:r>
            <a:endParaRPr lang="en-US" sz="1200" dirty="0"/>
          </a:p>
        </p:txBody>
      </p:sp>
      <p:sp>
        <p:nvSpPr>
          <p:cNvPr id="11" name="Text 9"/>
          <p:cNvSpPr/>
          <p:nvPr/>
        </p:nvSpPr>
        <p:spPr>
          <a:xfrm>
            <a:off x="4370832" y="2852928"/>
            <a:ext cx="3236976" cy="14721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Σχέδια εκτάκτου ανάγκης, ψηφιακή παρακολούθηση, ζωνολόγηση κινδύνου.</a:t>
            </a:r>
            <a:endParaRPr lang="en-US" sz="1100" dirty="0"/>
          </a:p>
        </p:txBody>
      </p:sp>
      <p:sp>
        <p:nvSpPr>
          <p:cNvPr id="12" name="Shape 10"/>
          <p:cNvSpPr/>
          <p:nvPr/>
        </p:nvSpPr>
        <p:spPr>
          <a:xfrm>
            <a:off x="8001000" y="2468880"/>
            <a:ext cx="3566160" cy="1965960"/>
          </a:xfrm>
          <a:prstGeom prst="roundRect">
            <a:avLst>
              <a:gd name="adj" fmla="val 4651"/>
            </a:avLst>
          </a:prstGeom>
          <a:solidFill>
            <a:srgbClr val="FEF3DC"/>
          </a:solidFill>
          <a:ln w="12700">
            <a:solidFill>
              <a:srgbClr val="FEF3DC"/>
            </a:solidFill>
            <a:prstDash val="solid"/>
          </a:ln>
        </p:spPr>
      </p:sp>
      <p:sp>
        <p:nvSpPr>
          <p:cNvPr id="13" name="Text 11"/>
          <p:cNvSpPr/>
          <p:nvPr/>
        </p:nvSpPr>
        <p:spPr>
          <a:xfrm>
            <a:off x="8165592" y="2560320"/>
            <a:ext cx="3236976" cy="310896"/>
          </a:xfrm>
          <a:prstGeom prst="rect">
            <a:avLst/>
          </a:prstGeom>
          <a:noFill/>
          <a:ln/>
        </p:spPr>
        <p:txBody>
          <a:bodyPr wrap="square" rtlCol="0" anchor="ctr"/>
          <a:lstStyle/>
          <a:p>
            <a:pPr marL="0" indent="0">
              <a:buNone/>
            </a:pPr>
            <a:r>
              <a:rPr lang="en-US" sz="1200" b="1" dirty="0">
                <a:solidFill>
                  <a:srgbClr val="C9860A"/>
                </a:solidFill>
                <a:latin typeface="Calibri" pitchFamily="34" charset="0"/>
                <a:ea typeface="Calibri" pitchFamily="34" charset="-122"/>
                <a:cs typeface="Calibri" pitchFamily="34" charset="-120"/>
              </a:rPr>
              <a:t>Χρηματοδοτική Στρατηγική</a:t>
            </a:r>
            <a:endParaRPr lang="en-US" sz="1200" dirty="0"/>
          </a:p>
        </p:txBody>
      </p:sp>
      <p:sp>
        <p:nvSpPr>
          <p:cNvPr id="14" name="Text 12"/>
          <p:cNvSpPr/>
          <p:nvPr/>
        </p:nvSpPr>
        <p:spPr>
          <a:xfrm>
            <a:off x="8165592" y="2852928"/>
            <a:ext cx="3236976" cy="14721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ΕΣΠΑ, ΤΑΑ, Ταμείο Αλληλεγγύης ΕΕ. Έτοιμες μελέτες για γρήγορη απορρόφηση.</a:t>
            </a:r>
            <a:endParaRPr lang="en-US" sz="1100" dirty="0"/>
          </a:p>
        </p:txBody>
      </p:sp>
      <p:sp>
        <p:nvSpPr>
          <p:cNvPr id="15" name="Shape 13"/>
          <p:cNvSpPr/>
          <p:nvPr/>
        </p:nvSpPr>
        <p:spPr>
          <a:xfrm>
            <a:off x="411480" y="4572000"/>
            <a:ext cx="3566160" cy="1965960"/>
          </a:xfrm>
          <a:prstGeom prst="roundRect">
            <a:avLst>
              <a:gd name="adj" fmla="val 4651"/>
            </a:avLst>
          </a:prstGeom>
          <a:solidFill>
            <a:srgbClr val="E3EFF7"/>
          </a:solidFill>
          <a:ln w="12700">
            <a:solidFill>
              <a:srgbClr val="E3EFF7"/>
            </a:solidFill>
            <a:prstDash val="solid"/>
          </a:ln>
        </p:spPr>
      </p:sp>
      <p:sp>
        <p:nvSpPr>
          <p:cNvPr id="16" name="Text 14"/>
          <p:cNvSpPr/>
          <p:nvPr/>
        </p:nvSpPr>
        <p:spPr>
          <a:xfrm>
            <a:off x="576072" y="4663440"/>
            <a:ext cx="3236976" cy="310896"/>
          </a:xfrm>
          <a:prstGeom prst="rect">
            <a:avLst/>
          </a:prstGeom>
          <a:noFill/>
          <a:ln/>
        </p:spPr>
        <p:txBody>
          <a:bodyPr wrap="square" rtlCol="0" anchor="ctr"/>
          <a:lstStyle/>
          <a:p>
            <a:pPr marL="0" indent="0">
              <a:buNone/>
            </a:pPr>
            <a:r>
              <a:rPr lang="en-US" sz="1200" b="1" dirty="0">
                <a:solidFill>
                  <a:srgbClr val="2E7DB5"/>
                </a:solidFill>
                <a:latin typeface="Calibri" pitchFamily="34" charset="0"/>
                <a:ea typeface="Calibri" pitchFamily="34" charset="-122"/>
                <a:cs typeface="Calibri" pitchFamily="34" charset="-120"/>
              </a:rPr>
              <a:t>Κοινωνική Συνοχή</a:t>
            </a:r>
            <a:endParaRPr lang="en-US" sz="1200" dirty="0"/>
          </a:p>
        </p:txBody>
      </p:sp>
      <p:sp>
        <p:nvSpPr>
          <p:cNvPr id="17" name="Text 15"/>
          <p:cNvSpPr/>
          <p:nvPr/>
        </p:nvSpPr>
        <p:spPr>
          <a:xfrm>
            <a:off x="576072" y="4956048"/>
            <a:ext cx="3236976" cy="14721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Εθελοντικά δίκτυα, συμμετοχική διακυβέρνηση, ενσωμάτωση ευάλωτων ομάδων.</a:t>
            </a:r>
            <a:endParaRPr lang="en-US" sz="1100" dirty="0"/>
          </a:p>
        </p:txBody>
      </p:sp>
      <p:sp>
        <p:nvSpPr>
          <p:cNvPr id="18" name="Shape 16"/>
          <p:cNvSpPr/>
          <p:nvPr/>
        </p:nvSpPr>
        <p:spPr>
          <a:xfrm>
            <a:off x="4206240" y="4572000"/>
            <a:ext cx="3566160" cy="1965960"/>
          </a:xfrm>
          <a:prstGeom prst="roundRect">
            <a:avLst>
              <a:gd name="adj" fmla="val 4651"/>
            </a:avLst>
          </a:prstGeom>
          <a:solidFill>
            <a:srgbClr val="E3EFF7"/>
          </a:solidFill>
          <a:ln w="12700">
            <a:solidFill>
              <a:srgbClr val="E3EFF7"/>
            </a:solidFill>
            <a:prstDash val="solid"/>
          </a:ln>
        </p:spPr>
      </p:sp>
      <p:sp>
        <p:nvSpPr>
          <p:cNvPr id="19" name="Text 17"/>
          <p:cNvSpPr/>
          <p:nvPr/>
        </p:nvSpPr>
        <p:spPr>
          <a:xfrm>
            <a:off x="4370832" y="4663440"/>
            <a:ext cx="323697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Διακυβέρνηση Κρίσεων</a:t>
            </a:r>
            <a:endParaRPr lang="en-US" sz="1200" dirty="0"/>
          </a:p>
        </p:txBody>
      </p:sp>
      <p:sp>
        <p:nvSpPr>
          <p:cNvPr id="20" name="Text 18"/>
          <p:cNvSpPr/>
          <p:nvPr/>
        </p:nvSpPr>
        <p:spPr>
          <a:xfrm>
            <a:off x="4370832" y="4956048"/>
            <a:ext cx="3236976" cy="14721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Σαφή πρωτόκολλα, συντονισμός ΟΤΑ-Περιφέρεια-κράτος, ασκήσεις ετοιμότητας.</a:t>
            </a:r>
            <a:endParaRPr lang="en-US" sz="1100" dirty="0"/>
          </a:p>
        </p:txBody>
      </p:sp>
      <p:sp>
        <p:nvSpPr>
          <p:cNvPr id="21" name="Shape 19"/>
          <p:cNvSpPr/>
          <p:nvPr/>
        </p:nvSpPr>
        <p:spPr>
          <a:xfrm>
            <a:off x="8001000" y="4572000"/>
            <a:ext cx="3566160" cy="1965960"/>
          </a:xfrm>
          <a:prstGeom prst="roundRect">
            <a:avLst>
              <a:gd name="adj" fmla="val 4651"/>
            </a:avLst>
          </a:prstGeom>
          <a:solidFill>
            <a:srgbClr val="E2F0EE"/>
          </a:solidFill>
          <a:ln w="12700">
            <a:solidFill>
              <a:srgbClr val="E2F0EE"/>
            </a:solidFill>
            <a:prstDash val="solid"/>
          </a:ln>
        </p:spPr>
      </p:sp>
      <p:sp>
        <p:nvSpPr>
          <p:cNvPr id="22" name="Text 20"/>
          <p:cNvSpPr/>
          <p:nvPr/>
        </p:nvSpPr>
        <p:spPr>
          <a:xfrm>
            <a:off x="8165592" y="4663440"/>
            <a:ext cx="323697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Μακροχρόνιος Σχεδιασμός</a:t>
            </a:r>
            <a:endParaRPr lang="en-US" sz="1200" dirty="0"/>
          </a:p>
        </p:txBody>
      </p:sp>
      <p:sp>
        <p:nvSpPr>
          <p:cNvPr id="23" name="Text 21"/>
          <p:cNvSpPr/>
          <p:nvPr/>
        </p:nvSpPr>
        <p:spPr>
          <a:xfrm>
            <a:off x="8165592" y="4956048"/>
            <a:ext cx="3236976" cy="14721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ΓΠΣ κλιματικής ανθεκτικότητας, 5ετή αντιπλημμυρικά σχέδια, παρακολούθηση.</a:t>
            </a:r>
            <a:endParaRPr lang="en-US" sz="1100" dirty="0"/>
          </a:p>
        </p:txBody>
      </p:sp>
      <p:sp>
        <p:nvSpPr>
          <p:cNvPr id="24" name="Text 22"/>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4">
    <p:bg>
      <p:bgPr>
        <a:solidFill>
          <a:srgbClr val="1A2B3C"/>
        </a:solidFill>
        <a:effectLst/>
      </p:bgPr>
    </p:bg>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1B5E88"/>
          </a:solidFill>
          <a:ln w="12700">
            <a:solidFill>
              <a:srgbClr val="1B5E88"/>
            </a:solidFill>
            <a:prstDash val="solid"/>
          </a:ln>
        </p:spPr>
      </p:sp>
      <p:sp>
        <p:nvSpPr>
          <p:cNvPr id="3" name="Text 1"/>
          <p:cNvSpPr/>
          <p:nvPr/>
        </p:nvSpPr>
        <p:spPr>
          <a:xfrm>
            <a:off x="548640" y="411480"/>
            <a:ext cx="11247120" cy="64008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5 Κλειδιά για Ανθεκτικές Περιφερειακές Πόλεις</a:t>
            </a:r>
            <a:endParaRPr lang="en-US" sz="2200" dirty="0"/>
          </a:p>
        </p:txBody>
      </p:sp>
      <p:sp>
        <p:nvSpPr>
          <p:cNvPr id="4" name="Shape 2"/>
          <p:cNvSpPr/>
          <p:nvPr/>
        </p:nvSpPr>
        <p:spPr>
          <a:xfrm>
            <a:off x="548640" y="1115568"/>
            <a:ext cx="11247120" cy="27432"/>
          </a:xfrm>
          <a:prstGeom prst="rect">
            <a:avLst/>
          </a:prstGeom>
          <a:solidFill>
            <a:srgbClr val="2E7DB5"/>
          </a:solidFill>
          <a:ln w="12700">
            <a:solidFill>
              <a:srgbClr val="2E7DB5"/>
            </a:solidFill>
            <a:prstDash val="solid"/>
          </a:ln>
        </p:spPr>
      </p:sp>
      <p:sp>
        <p:nvSpPr>
          <p:cNvPr id="5" name="Shape 3"/>
          <p:cNvSpPr/>
          <p:nvPr/>
        </p:nvSpPr>
        <p:spPr>
          <a:xfrm>
            <a:off x="548640" y="1298448"/>
            <a:ext cx="420624" cy="420624"/>
          </a:xfrm>
          <a:prstGeom prst="ellipse">
            <a:avLst/>
          </a:prstGeom>
          <a:solidFill>
            <a:srgbClr val="2E7DB5"/>
          </a:solidFill>
          <a:ln w="12700">
            <a:solidFill>
              <a:srgbClr val="2E7DB5"/>
            </a:solidFill>
            <a:prstDash val="solid"/>
          </a:ln>
        </p:spPr>
      </p:sp>
      <p:sp>
        <p:nvSpPr>
          <p:cNvPr id="6" name="Text 4"/>
          <p:cNvSpPr/>
          <p:nvPr/>
        </p:nvSpPr>
        <p:spPr>
          <a:xfrm>
            <a:off x="548640" y="1298448"/>
            <a:ext cx="420624" cy="420624"/>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01</a:t>
            </a:r>
            <a:endParaRPr lang="en-US" sz="1100" dirty="0"/>
          </a:p>
        </p:txBody>
      </p:sp>
      <p:sp>
        <p:nvSpPr>
          <p:cNvPr id="7" name="Text 5"/>
          <p:cNvSpPr/>
          <p:nvPr/>
        </p:nvSpPr>
        <p:spPr>
          <a:xfrm>
            <a:off x="1097280" y="1316736"/>
            <a:ext cx="2743200" cy="38404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Γνωρίστε τον κίνδυνο</a:t>
            </a:r>
            <a:endParaRPr lang="en-US" sz="1300" dirty="0"/>
          </a:p>
        </p:txBody>
      </p:sp>
      <p:sp>
        <p:nvSpPr>
          <p:cNvPr id="8" name="Text 6"/>
          <p:cNvSpPr/>
          <p:nvPr/>
        </p:nvSpPr>
        <p:spPr>
          <a:xfrm>
            <a:off x="4023360" y="1316736"/>
            <a:ext cx="7772400" cy="548640"/>
          </a:xfrm>
          <a:prstGeom prst="rect">
            <a:avLst/>
          </a:prstGeom>
          <a:noFill/>
          <a:ln/>
        </p:spPr>
        <p:txBody>
          <a:bodyPr wrap="square" rtlCol="0" anchor="ctr"/>
          <a:lstStyle/>
          <a:p>
            <a:pPr marL="0" indent="0">
              <a:buNone/>
            </a:pPr>
            <a:r>
              <a:rPr lang="en-US" sz="1100" dirty="0">
                <a:solidFill>
                  <a:srgbClr val="AABCCD"/>
                </a:solidFill>
                <a:latin typeface="Calibri" pitchFamily="34" charset="0"/>
                <a:ea typeface="Calibri" pitchFamily="34" charset="-122"/>
                <a:cs typeface="Calibri" pitchFamily="34" charset="-120"/>
              </a:rPr>
              <a:t>Χαρτογράφηση κινδύνου, δεδομένα, σενάρια — η κρίση δεν πρέπει να σας βρει ανέτοιμους.</a:t>
            </a:r>
            <a:endParaRPr lang="en-US" sz="1100" dirty="0"/>
          </a:p>
        </p:txBody>
      </p:sp>
      <p:sp>
        <p:nvSpPr>
          <p:cNvPr id="9" name="Shape 7"/>
          <p:cNvSpPr/>
          <p:nvPr/>
        </p:nvSpPr>
        <p:spPr>
          <a:xfrm>
            <a:off x="548640" y="2267712"/>
            <a:ext cx="420624" cy="420624"/>
          </a:xfrm>
          <a:prstGeom prst="ellipse">
            <a:avLst/>
          </a:prstGeom>
          <a:solidFill>
            <a:srgbClr val="2E7DB5"/>
          </a:solidFill>
          <a:ln w="12700">
            <a:solidFill>
              <a:srgbClr val="2E7DB5"/>
            </a:solidFill>
            <a:prstDash val="solid"/>
          </a:ln>
        </p:spPr>
      </p:sp>
      <p:sp>
        <p:nvSpPr>
          <p:cNvPr id="10" name="Text 8"/>
          <p:cNvSpPr/>
          <p:nvPr/>
        </p:nvSpPr>
        <p:spPr>
          <a:xfrm>
            <a:off x="548640" y="2267712"/>
            <a:ext cx="420624" cy="420624"/>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02</a:t>
            </a:r>
            <a:endParaRPr lang="en-US" sz="1100" dirty="0"/>
          </a:p>
        </p:txBody>
      </p:sp>
      <p:sp>
        <p:nvSpPr>
          <p:cNvPr id="11" name="Text 9"/>
          <p:cNvSpPr/>
          <p:nvPr/>
        </p:nvSpPr>
        <p:spPr>
          <a:xfrm>
            <a:off x="1097280" y="2286000"/>
            <a:ext cx="2743200" cy="38404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Σχεδιάστε πριν την κρίση</a:t>
            </a:r>
            <a:endParaRPr lang="en-US" sz="1300" dirty="0"/>
          </a:p>
        </p:txBody>
      </p:sp>
      <p:sp>
        <p:nvSpPr>
          <p:cNvPr id="12" name="Text 10"/>
          <p:cNvSpPr/>
          <p:nvPr/>
        </p:nvSpPr>
        <p:spPr>
          <a:xfrm>
            <a:off x="4023360" y="2286000"/>
            <a:ext cx="7772400" cy="548640"/>
          </a:xfrm>
          <a:prstGeom prst="rect">
            <a:avLst/>
          </a:prstGeom>
          <a:noFill/>
          <a:ln/>
        </p:spPr>
        <p:txBody>
          <a:bodyPr wrap="square" rtlCol="0" anchor="ctr"/>
          <a:lstStyle/>
          <a:p>
            <a:pPr marL="0" indent="0">
              <a:buNone/>
            </a:pPr>
            <a:r>
              <a:rPr lang="en-US" sz="1100" dirty="0">
                <a:solidFill>
                  <a:srgbClr val="AABCCD"/>
                </a:solidFill>
                <a:latin typeface="Calibri" pitchFamily="34" charset="0"/>
                <a:ea typeface="Calibri" pitchFamily="34" charset="-122"/>
                <a:cs typeface="Calibri" pitchFamily="34" charset="-120"/>
              </a:rPr>
              <a:t>Σχέδια εκτάκτου ανάγκης, πρωτόκολλα εκκένωσης, έτοιμες μελέτες για χρηματοδότηση.</a:t>
            </a:r>
            <a:endParaRPr lang="en-US" sz="1100" dirty="0"/>
          </a:p>
        </p:txBody>
      </p:sp>
      <p:sp>
        <p:nvSpPr>
          <p:cNvPr id="13" name="Shape 11"/>
          <p:cNvSpPr/>
          <p:nvPr/>
        </p:nvSpPr>
        <p:spPr>
          <a:xfrm>
            <a:off x="548640" y="3236976"/>
            <a:ext cx="420624" cy="420624"/>
          </a:xfrm>
          <a:prstGeom prst="ellipse">
            <a:avLst/>
          </a:prstGeom>
          <a:solidFill>
            <a:srgbClr val="2E7DB5"/>
          </a:solidFill>
          <a:ln w="12700">
            <a:solidFill>
              <a:srgbClr val="2E7DB5"/>
            </a:solidFill>
            <a:prstDash val="solid"/>
          </a:ln>
        </p:spPr>
      </p:sp>
      <p:sp>
        <p:nvSpPr>
          <p:cNvPr id="14" name="Text 12"/>
          <p:cNvSpPr/>
          <p:nvPr/>
        </p:nvSpPr>
        <p:spPr>
          <a:xfrm>
            <a:off x="548640" y="3236976"/>
            <a:ext cx="420624" cy="420624"/>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03</a:t>
            </a:r>
            <a:endParaRPr lang="en-US" sz="1100" dirty="0"/>
          </a:p>
        </p:txBody>
      </p:sp>
      <p:sp>
        <p:nvSpPr>
          <p:cNvPr id="15" name="Text 13"/>
          <p:cNvSpPr/>
          <p:nvPr/>
        </p:nvSpPr>
        <p:spPr>
          <a:xfrm>
            <a:off x="1097280" y="3255264"/>
            <a:ext cx="2743200" cy="38404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Αξιοποιήστε τη φύση</a:t>
            </a:r>
            <a:endParaRPr lang="en-US" sz="1300" dirty="0"/>
          </a:p>
        </p:txBody>
      </p:sp>
      <p:sp>
        <p:nvSpPr>
          <p:cNvPr id="16" name="Text 14"/>
          <p:cNvSpPr/>
          <p:nvPr/>
        </p:nvSpPr>
        <p:spPr>
          <a:xfrm>
            <a:off x="4023360" y="3255264"/>
            <a:ext cx="7772400" cy="548640"/>
          </a:xfrm>
          <a:prstGeom prst="rect">
            <a:avLst/>
          </a:prstGeom>
          <a:noFill/>
          <a:ln/>
        </p:spPr>
        <p:txBody>
          <a:bodyPr wrap="square" rtlCol="0" anchor="ctr"/>
          <a:lstStyle/>
          <a:p>
            <a:pPr marL="0" indent="0">
              <a:buNone/>
            </a:pPr>
            <a:r>
              <a:rPr lang="en-US" sz="1100" dirty="0">
                <a:solidFill>
                  <a:srgbClr val="AABCCD"/>
                </a:solidFill>
                <a:latin typeface="Calibri" pitchFamily="34" charset="0"/>
                <a:ea typeface="Calibri" pitchFamily="34" charset="-122"/>
                <a:cs typeface="Calibri" pitchFamily="34" charset="-120"/>
              </a:rPr>
              <a:t>NbS είναι πολυλειτουργικές, οικονομικά αποδοτικές και κοινωνικά αποδεκτές λύσεις.</a:t>
            </a:r>
            <a:endParaRPr lang="en-US" sz="1100" dirty="0"/>
          </a:p>
        </p:txBody>
      </p:sp>
      <p:sp>
        <p:nvSpPr>
          <p:cNvPr id="17" name="Shape 15"/>
          <p:cNvSpPr/>
          <p:nvPr/>
        </p:nvSpPr>
        <p:spPr>
          <a:xfrm>
            <a:off x="548640" y="4206240"/>
            <a:ext cx="420624" cy="420624"/>
          </a:xfrm>
          <a:prstGeom prst="ellipse">
            <a:avLst/>
          </a:prstGeom>
          <a:solidFill>
            <a:srgbClr val="2E7DB5"/>
          </a:solidFill>
          <a:ln w="12700">
            <a:solidFill>
              <a:srgbClr val="2E7DB5"/>
            </a:solidFill>
            <a:prstDash val="solid"/>
          </a:ln>
        </p:spPr>
      </p:sp>
      <p:sp>
        <p:nvSpPr>
          <p:cNvPr id="18" name="Text 16"/>
          <p:cNvSpPr/>
          <p:nvPr/>
        </p:nvSpPr>
        <p:spPr>
          <a:xfrm>
            <a:off x="548640" y="4206240"/>
            <a:ext cx="420624" cy="420624"/>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04</a:t>
            </a:r>
            <a:endParaRPr lang="en-US" sz="1100" dirty="0"/>
          </a:p>
        </p:txBody>
      </p:sp>
      <p:sp>
        <p:nvSpPr>
          <p:cNvPr id="19" name="Text 17"/>
          <p:cNvSpPr/>
          <p:nvPr/>
        </p:nvSpPr>
        <p:spPr>
          <a:xfrm>
            <a:off x="1097280" y="4224528"/>
            <a:ext cx="2743200" cy="38404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Ενεργοποιήστε την κοινωνία</a:t>
            </a:r>
            <a:endParaRPr lang="en-US" sz="1300" dirty="0"/>
          </a:p>
        </p:txBody>
      </p:sp>
      <p:sp>
        <p:nvSpPr>
          <p:cNvPr id="20" name="Text 18"/>
          <p:cNvSpPr/>
          <p:nvPr/>
        </p:nvSpPr>
        <p:spPr>
          <a:xfrm>
            <a:off x="4023360" y="4224528"/>
            <a:ext cx="7772400" cy="548640"/>
          </a:xfrm>
          <a:prstGeom prst="rect">
            <a:avLst/>
          </a:prstGeom>
          <a:noFill/>
          <a:ln/>
        </p:spPr>
        <p:txBody>
          <a:bodyPr wrap="square" rtlCol="0" anchor="ctr"/>
          <a:lstStyle/>
          <a:p>
            <a:pPr marL="0" indent="0">
              <a:buNone/>
            </a:pPr>
            <a:r>
              <a:rPr lang="en-US" sz="1100" dirty="0">
                <a:solidFill>
                  <a:srgbClr val="AABCCD"/>
                </a:solidFill>
                <a:latin typeface="Calibri" pitchFamily="34" charset="0"/>
                <a:ea typeface="Calibri" pitchFamily="34" charset="-122"/>
                <a:cs typeface="Calibri" pitchFamily="34" charset="-120"/>
              </a:rPr>
              <a:t>Η κοινωνική συνοχή είναι η πιο αδάπανη ανθεκτικότητα — επενδύστε στα τοπικά δίκτυα.</a:t>
            </a:r>
            <a:endParaRPr lang="en-US" sz="1100" dirty="0"/>
          </a:p>
        </p:txBody>
      </p:sp>
      <p:sp>
        <p:nvSpPr>
          <p:cNvPr id="21" name="Shape 19"/>
          <p:cNvSpPr/>
          <p:nvPr/>
        </p:nvSpPr>
        <p:spPr>
          <a:xfrm>
            <a:off x="548640" y="5175504"/>
            <a:ext cx="420624" cy="420624"/>
          </a:xfrm>
          <a:prstGeom prst="ellipse">
            <a:avLst/>
          </a:prstGeom>
          <a:solidFill>
            <a:srgbClr val="2E7DB5"/>
          </a:solidFill>
          <a:ln w="12700">
            <a:solidFill>
              <a:srgbClr val="2E7DB5"/>
            </a:solidFill>
            <a:prstDash val="solid"/>
          </a:ln>
        </p:spPr>
      </p:sp>
      <p:sp>
        <p:nvSpPr>
          <p:cNvPr id="22" name="Text 20"/>
          <p:cNvSpPr/>
          <p:nvPr/>
        </p:nvSpPr>
        <p:spPr>
          <a:xfrm>
            <a:off x="548640" y="5175504"/>
            <a:ext cx="420624" cy="420624"/>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05</a:t>
            </a:r>
            <a:endParaRPr lang="en-US" sz="1100" dirty="0"/>
          </a:p>
        </p:txBody>
      </p:sp>
      <p:sp>
        <p:nvSpPr>
          <p:cNvPr id="23" name="Text 21"/>
          <p:cNvSpPr/>
          <p:nvPr/>
        </p:nvSpPr>
        <p:spPr>
          <a:xfrm>
            <a:off x="1097280" y="5193792"/>
            <a:ext cx="2743200" cy="38404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Μην περιμένετε την κρίση</a:t>
            </a:r>
            <a:endParaRPr lang="en-US" sz="1300" dirty="0"/>
          </a:p>
        </p:txBody>
      </p:sp>
      <p:sp>
        <p:nvSpPr>
          <p:cNvPr id="24" name="Text 22"/>
          <p:cNvSpPr/>
          <p:nvPr/>
        </p:nvSpPr>
        <p:spPr>
          <a:xfrm>
            <a:off x="4023360" y="5193792"/>
            <a:ext cx="7772400" cy="548640"/>
          </a:xfrm>
          <a:prstGeom prst="rect">
            <a:avLst/>
          </a:prstGeom>
          <a:noFill/>
          <a:ln/>
        </p:spPr>
        <p:txBody>
          <a:bodyPr wrap="square" rtlCol="0" anchor="ctr"/>
          <a:lstStyle/>
          <a:p>
            <a:pPr marL="0" indent="0">
              <a:buNone/>
            </a:pPr>
            <a:r>
              <a:rPr lang="en-US" sz="1100" dirty="0">
                <a:solidFill>
                  <a:srgbClr val="AABCCD"/>
                </a:solidFill>
                <a:latin typeface="Calibri" pitchFamily="34" charset="0"/>
                <a:ea typeface="Calibri" pitchFamily="34" charset="-122"/>
                <a:cs typeface="Calibri" pitchFamily="34" charset="-120"/>
              </a:rPr>
              <a:t>Ο Daniel δεν ήταν «αναπόφευκτη καταστροφή» — ήταν προβλεπόμενος και αποτρέψιμος ως προς τις επιπτώσεις.</a:t>
            </a:r>
            <a:endParaRPr lang="en-US" sz="1100" dirty="0"/>
          </a:p>
        </p:txBody>
      </p:sp>
      <p:sp>
        <p:nvSpPr>
          <p:cNvPr id="25" name="Text 23"/>
          <p:cNvSpPr/>
          <p:nvPr/>
        </p:nvSpPr>
        <p:spPr>
          <a:xfrm>
            <a:off x="548640" y="6446520"/>
            <a:ext cx="11155680" cy="274320"/>
          </a:xfrm>
          <a:prstGeom prst="rect">
            <a:avLst/>
          </a:prstGeom>
          <a:noFill/>
          <a:ln/>
        </p:spPr>
        <p:txBody>
          <a:bodyPr wrap="square" rtlCol="0" anchor="ctr"/>
          <a:lstStyle/>
          <a:p>
            <a:pPr marL="0" indent="0">
              <a:buNone/>
            </a:pPr>
            <a:r>
              <a:rPr lang="en-US" sz="800" dirty="0">
                <a:solidFill>
                  <a:srgbClr val="667788"/>
                </a:solidFill>
                <a:latin typeface="Calibri" pitchFamily="34" charset="0"/>
                <a:ea typeface="Calibri" pitchFamily="34" charset="-122"/>
                <a:cs typeface="Calibri" pitchFamily="34" charset="-120"/>
              </a:rPr>
              <a:t>Πηγές: </a:t>
            </a:r>
            <a:r>
              <a:rPr lang="en-US" sz="800" u="sng" dirty="0">
                <a:solidFill>
                  <a:srgbClr val="667788"/>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NHESS 2024</a:t>
            </a:r>
            <a:r>
              <a:rPr lang="en-US" sz="800" dirty="0">
                <a:solidFill>
                  <a:srgbClr val="667788"/>
                </a:solidFill>
                <a:latin typeface="Calibri" pitchFamily="34" charset="0"/>
                <a:ea typeface="Calibri" pitchFamily="34" charset="-122"/>
                <a:cs typeface="Calibri" pitchFamily="34" charset="-120"/>
              </a:rPr>
              <a:t> | </a:t>
            </a:r>
            <a:r>
              <a:rPr lang="en-US" sz="800" u="sng" dirty="0">
                <a:solidFill>
                  <a:srgbClr val="667788"/>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JBA Risk Management</a:t>
            </a:r>
            <a:r>
              <a:rPr lang="en-US" sz="800" dirty="0">
                <a:solidFill>
                  <a:srgbClr val="667788"/>
                </a:solidFill>
                <a:latin typeface="Calibri" pitchFamily="34" charset="0"/>
                <a:ea typeface="Calibri" pitchFamily="34" charset="-122"/>
                <a:cs typeface="Calibri" pitchFamily="34" charset="-120"/>
              </a:rPr>
              <a:t> | </a:t>
            </a:r>
            <a:r>
              <a:rPr lang="en-US" sz="800" u="sng" dirty="0">
                <a:solidFill>
                  <a:srgbClr val="667788"/>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Περιφέρεια Θεσσαλίας</a:t>
            </a:r>
            <a:endParaRPr lang="en-US" sz="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72237C6-E31E-41CB-A19B-0386931EE0B0}"/>
              </a:ext>
            </a:extLst>
          </p:cNvPr>
          <p:cNvSpPr txBox="1"/>
          <p:nvPr/>
        </p:nvSpPr>
        <p:spPr>
          <a:xfrm>
            <a:off x="643812" y="457200"/>
            <a:ext cx="11000791" cy="3711593"/>
          </a:xfrm>
          <a:prstGeom prst="rect">
            <a:avLst/>
          </a:prstGeom>
          <a:noFill/>
        </p:spPr>
        <p:txBody>
          <a:bodyPr wrap="square">
            <a:spAutoFit/>
          </a:bodyPr>
          <a:lstStyle/>
          <a:p>
            <a:pPr>
              <a:lnSpc>
                <a:spcPct val="115000"/>
              </a:lnSpc>
              <a:spcBef>
                <a:spcPts val="400"/>
              </a:spcBef>
              <a:spcAft>
                <a:spcPts val="400"/>
              </a:spcAft>
            </a:pPr>
            <a:r>
              <a:rPr lang="el-GR" sz="1000" dirty="0">
                <a:solidFill>
                  <a:srgbClr val="1A2B3C"/>
                </a:solidFill>
                <a:effectLst/>
                <a:latin typeface="Arial" panose="020B0604020202020204" pitchFamily="34" charset="0"/>
                <a:ea typeface="Arial" panose="020B0604020202020204" pitchFamily="34" charset="0"/>
              </a:rPr>
              <a:t>Folke, C. </a:t>
            </a:r>
            <a:r>
              <a:rPr lang="el-GR" sz="1000" dirty="0" err="1">
                <a:solidFill>
                  <a:srgbClr val="1A2B3C"/>
                </a:solidFill>
                <a:effectLst/>
                <a:latin typeface="Arial" panose="020B0604020202020204" pitchFamily="34" charset="0"/>
                <a:ea typeface="Arial" panose="020B0604020202020204" pitchFamily="34" charset="0"/>
              </a:rPr>
              <a:t>et</a:t>
            </a:r>
            <a:r>
              <a:rPr lang="el-GR" sz="1000" dirty="0">
                <a:solidFill>
                  <a:srgbClr val="1A2B3C"/>
                </a:solidFill>
                <a:effectLst/>
                <a:latin typeface="Arial" panose="020B0604020202020204" pitchFamily="34" charset="0"/>
                <a:ea typeface="Arial" panose="020B0604020202020204" pitchFamily="34" charset="0"/>
              </a:rPr>
              <a:t> </a:t>
            </a:r>
            <a:r>
              <a:rPr lang="el-GR" sz="1000" dirty="0" err="1">
                <a:solidFill>
                  <a:srgbClr val="1A2B3C"/>
                </a:solidFill>
                <a:effectLst/>
                <a:latin typeface="Arial" panose="020B0604020202020204" pitchFamily="34" charset="0"/>
                <a:ea typeface="Arial" panose="020B0604020202020204" pitchFamily="34" charset="0"/>
              </a:rPr>
              <a:t>al</a:t>
            </a:r>
            <a:r>
              <a:rPr lang="el-GR" sz="1000" dirty="0">
                <a:solidFill>
                  <a:srgbClr val="1A2B3C"/>
                </a:solidFill>
                <a:effectLst/>
                <a:latin typeface="Arial" panose="020B0604020202020204" pitchFamily="34" charset="0"/>
                <a:ea typeface="Arial" panose="020B0604020202020204" pitchFamily="34" charset="0"/>
              </a:rPr>
              <a:t>. </a:t>
            </a:r>
            <a:r>
              <a:rPr lang="en-US" sz="1000" dirty="0">
                <a:solidFill>
                  <a:srgbClr val="1A2B3C"/>
                </a:solidFill>
                <a:effectLst/>
                <a:latin typeface="Arial" panose="020B0604020202020204" pitchFamily="34" charset="0"/>
                <a:ea typeface="Arial" panose="020B0604020202020204" pitchFamily="34" charset="0"/>
              </a:rPr>
              <a:t>(2010). "Resilience Thinking: Integrating Resilience, Adaptability and Transformability." Ecology and Society 15(4). </a:t>
            </a:r>
            <a:endParaRPr lang="el-GR" sz="1000" dirty="0">
              <a:solidFill>
                <a:srgbClr val="1A2B3C"/>
              </a:solidFill>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1000" dirty="0">
                <a:solidFill>
                  <a:srgbClr val="1A2B3C"/>
                </a:solidFill>
                <a:effectLst/>
                <a:latin typeface="Arial" panose="020B0604020202020204" pitchFamily="34" charset="0"/>
                <a:ea typeface="Arial" panose="020B0604020202020204" pitchFamily="34" charset="0"/>
              </a:rPr>
              <a:t>Holling, C.S. (1973). "Resilience and Stability of Ecological Systems." Annual Review of Ecology and Systematics, 4, 1-23. | CARRI (2013). Definitions of Community Resilience.</a:t>
            </a:r>
            <a:endParaRPr lang="el-GR" sz="1000" dirty="0">
              <a:solidFill>
                <a:srgbClr val="1A2B3C"/>
              </a:solidFill>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1000" dirty="0">
                <a:solidFill>
                  <a:srgbClr val="1A2B3C"/>
                </a:solidFill>
                <a:effectLst/>
                <a:latin typeface="Arial" panose="020B0604020202020204" pitchFamily="34" charset="0"/>
                <a:ea typeface="Arial" panose="020B0604020202020204" pitchFamily="34" charset="0"/>
              </a:rPr>
              <a:t>Gunderson, L. &amp; Holling, C.S. (2002). </a:t>
            </a:r>
            <a:r>
              <a:rPr lang="en-US" sz="1000" dirty="0" err="1">
                <a:solidFill>
                  <a:srgbClr val="1A2B3C"/>
                </a:solidFill>
                <a:effectLst/>
                <a:latin typeface="Arial" panose="020B0604020202020204" pitchFamily="34" charset="0"/>
                <a:ea typeface="Arial" panose="020B0604020202020204" pitchFamily="34" charset="0"/>
              </a:rPr>
              <a:t>Panarchy</a:t>
            </a:r>
            <a:r>
              <a:rPr lang="en-US" sz="1000" dirty="0">
                <a:solidFill>
                  <a:srgbClr val="1A2B3C"/>
                </a:solidFill>
                <a:effectLst/>
                <a:latin typeface="Arial" panose="020B0604020202020204" pitchFamily="34" charset="0"/>
                <a:ea typeface="Arial" panose="020B0604020202020204" pitchFamily="34" charset="0"/>
              </a:rPr>
              <a:t>: Understanding Transformations in Human and Natural Systems. Island Press. </a:t>
            </a:r>
            <a:endParaRPr lang="el-GR" sz="1000" dirty="0">
              <a:solidFill>
                <a:srgbClr val="1A2B3C"/>
              </a:solidFill>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1000" dirty="0">
                <a:solidFill>
                  <a:srgbClr val="1A2B3C"/>
                </a:solidFill>
                <a:effectLst/>
                <a:latin typeface="Arial" panose="020B0604020202020204" pitchFamily="34" charset="0"/>
                <a:ea typeface="Arial" panose="020B0604020202020204" pitchFamily="34" charset="0"/>
              </a:rPr>
              <a:t>Walker, B. et al. (2004). "Resilience, Adaptability and Transformability in Social-ecological Systems." Ecology and Society 9(2).</a:t>
            </a:r>
            <a:endParaRPr lang="el-GR" sz="1000" dirty="0">
              <a:solidFill>
                <a:srgbClr val="1A2B3C"/>
              </a:solidFill>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l-GR" sz="1000" dirty="0" err="1">
                <a:solidFill>
                  <a:srgbClr val="1A2B3C"/>
                </a:solidFill>
                <a:effectLst/>
                <a:latin typeface="Arial" panose="020B0604020202020204" pitchFamily="34" charset="0"/>
                <a:ea typeface="Arial" panose="020B0604020202020204" pitchFamily="34" charset="0"/>
              </a:rPr>
              <a:t>Bristow</a:t>
            </a:r>
            <a:r>
              <a:rPr lang="el-GR" sz="1000" dirty="0">
                <a:solidFill>
                  <a:srgbClr val="1A2B3C"/>
                </a:solidFill>
                <a:effectLst/>
                <a:latin typeface="Arial" panose="020B0604020202020204" pitchFamily="34" charset="0"/>
                <a:ea typeface="Arial" panose="020B0604020202020204" pitchFamily="34" charset="0"/>
              </a:rPr>
              <a:t>, G. &amp; </a:t>
            </a:r>
            <a:r>
              <a:rPr lang="el-GR" sz="1000" dirty="0" err="1">
                <a:solidFill>
                  <a:srgbClr val="1A2B3C"/>
                </a:solidFill>
                <a:effectLst/>
                <a:latin typeface="Arial" panose="020B0604020202020204" pitchFamily="34" charset="0"/>
                <a:ea typeface="Arial" panose="020B0604020202020204" pitchFamily="34" charset="0"/>
              </a:rPr>
              <a:t>Healy</a:t>
            </a:r>
            <a:r>
              <a:rPr lang="el-GR" sz="1000" dirty="0">
                <a:solidFill>
                  <a:srgbClr val="1A2B3C"/>
                </a:solidFill>
                <a:effectLst/>
                <a:latin typeface="Arial" panose="020B0604020202020204" pitchFamily="34" charset="0"/>
                <a:ea typeface="Arial" panose="020B0604020202020204" pitchFamily="34" charset="0"/>
              </a:rPr>
              <a:t>, A. (2014). </a:t>
            </a:r>
            <a:r>
              <a:rPr lang="en-US" sz="1000" dirty="0">
                <a:solidFill>
                  <a:srgbClr val="1A2B3C"/>
                </a:solidFill>
                <a:effectLst/>
                <a:latin typeface="Arial" panose="020B0604020202020204" pitchFamily="34" charset="0"/>
                <a:ea typeface="Arial" panose="020B0604020202020204" pitchFamily="34" charset="0"/>
              </a:rPr>
              <a:t>"Regional Resilience: An Agency Perspective." Regional Studies 48(5). </a:t>
            </a:r>
            <a:endParaRPr lang="el-GR" sz="1000" dirty="0">
              <a:solidFill>
                <a:srgbClr val="1A2B3C"/>
              </a:solidFill>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1000" dirty="0" err="1">
                <a:solidFill>
                  <a:srgbClr val="1A2B3C"/>
                </a:solidFill>
                <a:effectLst/>
                <a:latin typeface="Arial" panose="020B0604020202020204" pitchFamily="34" charset="0"/>
                <a:ea typeface="Arial" panose="020B0604020202020204" pitchFamily="34" charset="0"/>
              </a:rPr>
              <a:t>Simmie</a:t>
            </a:r>
            <a:r>
              <a:rPr lang="en-US" sz="1000" dirty="0">
                <a:solidFill>
                  <a:srgbClr val="1A2B3C"/>
                </a:solidFill>
                <a:effectLst/>
                <a:latin typeface="Arial" panose="020B0604020202020204" pitchFamily="34" charset="0"/>
                <a:ea typeface="Arial" panose="020B0604020202020204" pitchFamily="34" charset="0"/>
              </a:rPr>
              <a:t>, J. &amp; Martin, R. (2010). "The Economic Resilience of Regions." </a:t>
            </a:r>
            <a:r>
              <a:rPr lang="el-GR" sz="1000" dirty="0" err="1">
                <a:solidFill>
                  <a:srgbClr val="1A2B3C"/>
                </a:solidFill>
                <a:effectLst/>
                <a:latin typeface="Arial" panose="020B0604020202020204" pitchFamily="34" charset="0"/>
                <a:ea typeface="Arial" panose="020B0604020202020204" pitchFamily="34" charset="0"/>
              </a:rPr>
              <a:t>Cambridge</a:t>
            </a:r>
            <a:r>
              <a:rPr lang="el-GR" sz="1000" dirty="0">
                <a:solidFill>
                  <a:srgbClr val="1A2B3C"/>
                </a:solidFill>
                <a:effectLst/>
                <a:latin typeface="Arial" panose="020B0604020202020204" pitchFamily="34" charset="0"/>
                <a:ea typeface="Arial" panose="020B0604020202020204" pitchFamily="34" charset="0"/>
              </a:rPr>
              <a:t> Journal of </a:t>
            </a:r>
            <a:r>
              <a:rPr lang="el-GR" sz="1000" dirty="0" err="1">
                <a:solidFill>
                  <a:srgbClr val="1A2B3C"/>
                </a:solidFill>
                <a:effectLst/>
                <a:latin typeface="Arial" panose="020B0604020202020204" pitchFamily="34" charset="0"/>
                <a:ea typeface="Arial" panose="020B0604020202020204" pitchFamily="34" charset="0"/>
              </a:rPr>
              <a:t>Regions</a:t>
            </a:r>
            <a:r>
              <a:rPr lang="el-GR" sz="1000" dirty="0">
                <a:solidFill>
                  <a:srgbClr val="1A2B3C"/>
                </a:solidFill>
                <a:effectLst/>
                <a:latin typeface="Arial" panose="020B0604020202020204" pitchFamily="34" charset="0"/>
                <a:ea typeface="Arial" panose="020B0604020202020204" pitchFamily="34" charset="0"/>
              </a:rPr>
              <a:t>, </a:t>
            </a:r>
            <a:r>
              <a:rPr lang="el-GR" sz="1000" dirty="0" err="1">
                <a:solidFill>
                  <a:srgbClr val="1A2B3C"/>
                </a:solidFill>
                <a:effectLst/>
                <a:latin typeface="Arial" panose="020B0604020202020204" pitchFamily="34" charset="0"/>
                <a:ea typeface="Arial" panose="020B0604020202020204" pitchFamily="34" charset="0"/>
              </a:rPr>
              <a:t>Economy</a:t>
            </a:r>
            <a:r>
              <a:rPr lang="el-GR" sz="1000" dirty="0">
                <a:solidFill>
                  <a:srgbClr val="1A2B3C"/>
                </a:solidFill>
                <a:effectLst/>
                <a:latin typeface="Arial" panose="020B0604020202020204" pitchFamily="34" charset="0"/>
                <a:ea typeface="Arial" panose="020B0604020202020204" pitchFamily="34" charset="0"/>
              </a:rPr>
              <a:t> and Society 3(1).</a:t>
            </a:r>
          </a:p>
          <a:p>
            <a:pPr>
              <a:lnSpc>
                <a:spcPct val="115000"/>
              </a:lnSpc>
              <a:spcBef>
                <a:spcPts val="400"/>
              </a:spcBef>
              <a:spcAft>
                <a:spcPts val="400"/>
              </a:spcAft>
            </a:pPr>
            <a:r>
              <a:rPr lang="el-GR" sz="1000" dirty="0" err="1">
                <a:solidFill>
                  <a:srgbClr val="1A2B3C"/>
                </a:solidFill>
                <a:effectLst/>
                <a:latin typeface="Arial" panose="020B0604020202020204" pitchFamily="34" charset="0"/>
                <a:ea typeface="Arial" panose="020B0604020202020204" pitchFamily="34" charset="0"/>
              </a:rPr>
              <a:t>Norris</a:t>
            </a:r>
            <a:r>
              <a:rPr lang="el-GR" sz="1000" dirty="0">
                <a:solidFill>
                  <a:srgbClr val="1A2B3C"/>
                </a:solidFill>
                <a:effectLst/>
                <a:latin typeface="Arial" panose="020B0604020202020204" pitchFamily="34" charset="0"/>
                <a:ea typeface="Arial" panose="020B0604020202020204" pitchFamily="34" charset="0"/>
              </a:rPr>
              <a:t>, F.H. </a:t>
            </a:r>
            <a:r>
              <a:rPr lang="el-GR" sz="1000" dirty="0" err="1">
                <a:solidFill>
                  <a:srgbClr val="1A2B3C"/>
                </a:solidFill>
                <a:effectLst/>
                <a:latin typeface="Arial" panose="020B0604020202020204" pitchFamily="34" charset="0"/>
                <a:ea typeface="Arial" panose="020B0604020202020204" pitchFamily="34" charset="0"/>
              </a:rPr>
              <a:t>et</a:t>
            </a:r>
            <a:r>
              <a:rPr lang="el-GR" sz="1000" dirty="0">
                <a:solidFill>
                  <a:srgbClr val="1A2B3C"/>
                </a:solidFill>
                <a:effectLst/>
                <a:latin typeface="Arial" panose="020B0604020202020204" pitchFamily="34" charset="0"/>
                <a:ea typeface="Arial" panose="020B0604020202020204" pitchFamily="34" charset="0"/>
              </a:rPr>
              <a:t> </a:t>
            </a:r>
            <a:r>
              <a:rPr lang="el-GR" sz="1000" dirty="0" err="1">
                <a:solidFill>
                  <a:srgbClr val="1A2B3C"/>
                </a:solidFill>
                <a:effectLst/>
                <a:latin typeface="Arial" panose="020B0604020202020204" pitchFamily="34" charset="0"/>
                <a:ea typeface="Arial" panose="020B0604020202020204" pitchFamily="34" charset="0"/>
              </a:rPr>
              <a:t>al</a:t>
            </a:r>
            <a:r>
              <a:rPr lang="el-GR" sz="1000" dirty="0">
                <a:solidFill>
                  <a:srgbClr val="1A2B3C"/>
                </a:solidFill>
                <a:effectLst/>
                <a:latin typeface="Arial" panose="020B0604020202020204" pitchFamily="34" charset="0"/>
                <a:ea typeface="Arial" panose="020B0604020202020204" pitchFamily="34" charset="0"/>
              </a:rPr>
              <a:t>. </a:t>
            </a:r>
            <a:r>
              <a:rPr lang="en-US" sz="1000" dirty="0">
                <a:solidFill>
                  <a:srgbClr val="1A2B3C"/>
                </a:solidFill>
                <a:effectLst/>
                <a:latin typeface="Arial" panose="020B0604020202020204" pitchFamily="34" charset="0"/>
                <a:ea typeface="Arial" panose="020B0604020202020204" pitchFamily="34" charset="0"/>
              </a:rPr>
              <a:t>(2008). "Community Resilience as a Metaphor, Theory, Set of Capacities, and Strategy for Disaster Readiness." American Journal of Community Psychology 41. </a:t>
            </a:r>
            <a:endParaRPr lang="el-GR" sz="1000" dirty="0">
              <a:solidFill>
                <a:srgbClr val="1A2B3C"/>
              </a:solidFill>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1000" dirty="0">
                <a:solidFill>
                  <a:srgbClr val="1A2B3C"/>
                </a:solidFill>
                <a:effectLst/>
                <a:latin typeface="Arial" panose="020B0604020202020204" pitchFamily="34" charset="0"/>
                <a:ea typeface="Arial" panose="020B0604020202020204" pitchFamily="34" charset="0"/>
              </a:rPr>
              <a:t>Putnam, R. (2000). Bowling Alone: The Collapse and Revival of American Community. </a:t>
            </a:r>
            <a:r>
              <a:rPr lang="el-GR" sz="1000" dirty="0" err="1">
                <a:solidFill>
                  <a:srgbClr val="1A2B3C"/>
                </a:solidFill>
                <a:effectLst/>
                <a:latin typeface="Arial" panose="020B0604020202020204" pitchFamily="34" charset="0"/>
                <a:ea typeface="Arial" panose="020B0604020202020204" pitchFamily="34" charset="0"/>
              </a:rPr>
              <a:t>Simon</a:t>
            </a:r>
            <a:r>
              <a:rPr lang="el-GR" sz="1000" dirty="0">
                <a:solidFill>
                  <a:srgbClr val="1A2B3C"/>
                </a:solidFill>
                <a:effectLst/>
                <a:latin typeface="Arial" panose="020B0604020202020204" pitchFamily="34" charset="0"/>
                <a:ea typeface="Arial" panose="020B0604020202020204" pitchFamily="34" charset="0"/>
              </a:rPr>
              <a:t> &amp; </a:t>
            </a:r>
            <a:r>
              <a:rPr lang="el-GR" sz="1000" dirty="0" err="1">
                <a:solidFill>
                  <a:srgbClr val="1A2B3C"/>
                </a:solidFill>
                <a:effectLst/>
                <a:latin typeface="Arial" panose="020B0604020202020204" pitchFamily="34" charset="0"/>
                <a:ea typeface="Arial" panose="020B0604020202020204" pitchFamily="34" charset="0"/>
              </a:rPr>
              <a:t>Schuster</a:t>
            </a:r>
            <a:r>
              <a:rPr lang="el-GR" sz="1000" dirty="0">
                <a:solidFill>
                  <a:srgbClr val="1A2B3C"/>
                </a:solidFill>
                <a:effectLst/>
                <a:latin typeface="Arial" panose="020B0604020202020204" pitchFamily="34" charset="0"/>
                <a:ea typeface="Arial" panose="020B0604020202020204" pitchFamily="34" charset="0"/>
              </a:rPr>
              <a:t>.</a:t>
            </a:r>
            <a:endParaRPr lang="el-GR" sz="1000" dirty="0">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l-GR" sz="800" dirty="0" err="1">
                <a:solidFill>
                  <a:srgbClr val="1A2B3C"/>
                </a:solidFill>
                <a:effectLst/>
                <a:latin typeface="Arial" panose="020B0604020202020204" pitchFamily="34" charset="0"/>
                <a:ea typeface="Arial" panose="020B0604020202020204" pitchFamily="34" charset="0"/>
              </a:rPr>
              <a:t>Wisner</a:t>
            </a:r>
            <a:r>
              <a:rPr lang="el-GR" sz="800" dirty="0">
                <a:solidFill>
                  <a:srgbClr val="1A2B3C"/>
                </a:solidFill>
                <a:effectLst/>
                <a:latin typeface="Arial" panose="020B0604020202020204" pitchFamily="34" charset="0"/>
                <a:ea typeface="Arial" panose="020B0604020202020204" pitchFamily="34" charset="0"/>
              </a:rPr>
              <a:t>, B. </a:t>
            </a:r>
            <a:r>
              <a:rPr lang="el-GR" sz="800" dirty="0" err="1">
                <a:solidFill>
                  <a:srgbClr val="1A2B3C"/>
                </a:solidFill>
                <a:effectLst/>
                <a:latin typeface="Arial" panose="020B0604020202020204" pitchFamily="34" charset="0"/>
                <a:ea typeface="Arial" panose="020B0604020202020204" pitchFamily="34" charset="0"/>
              </a:rPr>
              <a:t>et</a:t>
            </a:r>
            <a:r>
              <a:rPr lang="el-GR" sz="800" dirty="0">
                <a:solidFill>
                  <a:srgbClr val="1A2B3C"/>
                </a:solidFill>
                <a:effectLst/>
                <a:latin typeface="Arial" panose="020B0604020202020204" pitchFamily="34" charset="0"/>
                <a:ea typeface="Arial" panose="020B0604020202020204" pitchFamily="34" charset="0"/>
              </a:rPr>
              <a:t> </a:t>
            </a:r>
            <a:r>
              <a:rPr lang="el-GR" sz="800" dirty="0" err="1">
                <a:solidFill>
                  <a:srgbClr val="1A2B3C"/>
                </a:solidFill>
                <a:effectLst/>
                <a:latin typeface="Arial" panose="020B0604020202020204" pitchFamily="34" charset="0"/>
                <a:ea typeface="Arial" panose="020B0604020202020204" pitchFamily="34" charset="0"/>
              </a:rPr>
              <a:t>al</a:t>
            </a:r>
            <a:r>
              <a:rPr lang="el-GR" sz="800" dirty="0">
                <a:solidFill>
                  <a:srgbClr val="1A2B3C"/>
                </a:solidFill>
                <a:effectLst/>
                <a:latin typeface="Arial" panose="020B0604020202020204" pitchFamily="34" charset="0"/>
                <a:ea typeface="Arial" panose="020B0604020202020204" pitchFamily="34" charset="0"/>
              </a:rPr>
              <a:t>. </a:t>
            </a:r>
            <a:r>
              <a:rPr lang="en-US" sz="800" dirty="0">
                <a:solidFill>
                  <a:srgbClr val="1A2B3C"/>
                </a:solidFill>
                <a:effectLst/>
                <a:latin typeface="Arial" panose="020B0604020202020204" pitchFamily="34" charset="0"/>
                <a:ea typeface="Arial" panose="020B0604020202020204" pitchFamily="34" charset="0"/>
              </a:rPr>
              <a:t>(2004). At Risk: Natural Hazards, People's Vulnerability and Disasters. Routledge. </a:t>
            </a:r>
            <a:endParaRPr lang="el-GR" sz="800" dirty="0">
              <a:solidFill>
                <a:srgbClr val="1A2B3C"/>
              </a:solidFill>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800" dirty="0">
                <a:solidFill>
                  <a:srgbClr val="1A2B3C"/>
                </a:solidFill>
                <a:effectLst/>
                <a:latin typeface="Arial" panose="020B0604020202020204" pitchFamily="34" charset="0"/>
                <a:ea typeface="Arial" panose="020B0604020202020204" pitchFamily="34" charset="0"/>
              </a:rPr>
              <a:t> Cutter, S.L. et al. (2003). "Social Vulnerability to Environmental Hazards." Social Science Quarterly 84(1).</a:t>
            </a:r>
            <a:endParaRPr lang="el-GR" sz="800" dirty="0">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800" dirty="0" err="1">
                <a:solidFill>
                  <a:srgbClr val="1A2B3C"/>
                </a:solidFill>
                <a:effectLst/>
                <a:latin typeface="Arial" panose="020B0604020202020204" pitchFamily="34" charset="0"/>
                <a:ea typeface="Arial" panose="020B0604020202020204" pitchFamily="34" charset="0"/>
              </a:rPr>
              <a:t>Lagouvardos</a:t>
            </a:r>
            <a:r>
              <a:rPr lang="en-US" sz="800" dirty="0">
                <a:solidFill>
                  <a:srgbClr val="1A2B3C"/>
                </a:solidFill>
                <a:effectLst/>
                <a:latin typeface="Arial" panose="020B0604020202020204" pitchFamily="34" charset="0"/>
                <a:ea typeface="Arial" panose="020B0604020202020204" pitchFamily="34" charset="0"/>
              </a:rPr>
              <a:t>, K. et al. (2024). "</a:t>
            </a:r>
            <a:r>
              <a:rPr lang="en-US" sz="800" dirty="0" err="1">
                <a:solidFill>
                  <a:srgbClr val="1A2B3C"/>
                </a:solidFill>
                <a:effectLst/>
                <a:latin typeface="Arial" panose="020B0604020202020204" pitchFamily="34" charset="0"/>
                <a:ea typeface="Arial" panose="020B0604020202020204" pitchFamily="34" charset="0"/>
              </a:rPr>
              <a:t>Medicane</a:t>
            </a:r>
            <a:r>
              <a:rPr lang="en-US" sz="800" dirty="0">
                <a:solidFill>
                  <a:srgbClr val="1A2B3C"/>
                </a:solidFill>
                <a:effectLst/>
                <a:latin typeface="Arial" panose="020B0604020202020204" pitchFamily="34" charset="0"/>
                <a:ea typeface="Arial" panose="020B0604020202020204" pitchFamily="34" charset="0"/>
              </a:rPr>
              <a:t> Daniel: Unprecedented rainfall records and catastrophic flooding in central Greece." Natural Hazards and Earth System Sciences 24</a:t>
            </a:r>
            <a:endParaRPr lang="el-GR" sz="800" dirty="0">
              <a:solidFill>
                <a:srgbClr val="1A2B3C"/>
              </a:solidFill>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800" dirty="0">
                <a:solidFill>
                  <a:srgbClr val="1A2B3C"/>
                </a:solidFill>
                <a:effectLst/>
                <a:latin typeface="Arial" panose="020B0604020202020204" pitchFamily="34" charset="0"/>
                <a:ea typeface="Arial" panose="020B0604020202020204" pitchFamily="34" charset="0"/>
              </a:rPr>
              <a:t> JBA Risk Management (2023). Storm Daniel Event Response.</a:t>
            </a:r>
            <a:endParaRPr lang="el-GR" sz="800" dirty="0">
              <a:effectLst/>
              <a:latin typeface="Arial" panose="020B0604020202020204" pitchFamily="34" charset="0"/>
              <a:ea typeface="Arial" panose="020B0604020202020204" pitchFamily="34" charset="0"/>
            </a:endParaRPr>
          </a:p>
          <a:p>
            <a:pPr>
              <a:lnSpc>
                <a:spcPct val="115000"/>
              </a:lnSpc>
              <a:spcBef>
                <a:spcPts val="400"/>
              </a:spcBef>
              <a:spcAft>
                <a:spcPts val="400"/>
              </a:spcAft>
            </a:pPr>
            <a:r>
              <a:rPr lang="en-US" sz="800" dirty="0">
                <a:solidFill>
                  <a:srgbClr val="1A2B3C"/>
                </a:solidFill>
                <a:effectLst/>
                <a:latin typeface="Arial" panose="020B0604020202020204" pitchFamily="34" charset="0"/>
                <a:ea typeface="Arial" panose="020B0604020202020204" pitchFamily="34" charset="0"/>
              </a:rPr>
              <a:t>NHESS (2024). Daniel impact assessment. Natural Hazards and Earth System Sciences. </a:t>
            </a:r>
            <a:r>
              <a:rPr lang="el-GR" sz="800" dirty="0">
                <a:solidFill>
                  <a:srgbClr val="1A2B3C"/>
                </a:solidFill>
                <a:effectLst/>
                <a:latin typeface="Arial" panose="020B0604020202020204" pitchFamily="34" charset="0"/>
                <a:ea typeface="Arial" panose="020B0604020202020204" pitchFamily="34" charset="0"/>
              </a:rPr>
              <a:t>| </a:t>
            </a:r>
            <a:r>
              <a:rPr lang="el-GR" sz="800" dirty="0" err="1">
                <a:solidFill>
                  <a:srgbClr val="1A2B3C"/>
                </a:solidFill>
                <a:effectLst/>
                <a:latin typeface="Arial" panose="020B0604020202020204" pitchFamily="34" charset="0"/>
                <a:ea typeface="Arial" panose="020B0604020202020204" pitchFamily="34" charset="0"/>
              </a:rPr>
              <a:t>Le</a:t>
            </a:r>
            <a:r>
              <a:rPr lang="el-GR" sz="800" dirty="0">
                <a:solidFill>
                  <a:srgbClr val="1A2B3C"/>
                </a:solidFill>
                <a:effectLst/>
                <a:latin typeface="Arial" panose="020B0604020202020204" pitchFamily="34" charset="0"/>
                <a:ea typeface="Arial" panose="020B0604020202020204" pitchFamily="34" charset="0"/>
              </a:rPr>
              <a:t> </a:t>
            </a:r>
            <a:r>
              <a:rPr lang="el-GR" sz="800" dirty="0" err="1">
                <a:solidFill>
                  <a:srgbClr val="1A2B3C"/>
                </a:solidFill>
                <a:effectLst/>
                <a:latin typeface="Arial" panose="020B0604020202020204" pitchFamily="34" charset="0"/>
                <a:ea typeface="Arial" panose="020B0604020202020204" pitchFamily="34" charset="0"/>
              </a:rPr>
              <a:t>Monde</a:t>
            </a:r>
            <a:r>
              <a:rPr lang="el-GR" sz="800" dirty="0">
                <a:solidFill>
                  <a:srgbClr val="1A2B3C"/>
                </a:solidFill>
                <a:effectLst/>
                <a:latin typeface="Arial" panose="020B0604020202020204" pitchFamily="34" charset="0"/>
                <a:ea typeface="Arial" panose="020B0604020202020204" pitchFamily="34" charset="0"/>
              </a:rPr>
              <a:t>, ERT </a:t>
            </a:r>
            <a:r>
              <a:rPr lang="el-GR" sz="800" dirty="0" err="1">
                <a:solidFill>
                  <a:srgbClr val="1A2B3C"/>
                </a:solidFill>
                <a:effectLst/>
                <a:latin typeface="Arial" panose="020B0604020202020204" pitchFamily="34" charset="0"/>
                <a:ea typeface="Arial" panose="020B0604020202020204" pitchFamily="34" charset="0"/>
              </a:rPr>
              <a:t>News</a:t>
            </a:r>
            <a:r>
              <a:rPr lang="el-GR" sz="800" dirty="0">
                <a:solidFill>
                  <a:srgbClr val="1A2B3C"/>
                </a:solidFill>
                <a:effectLst/>
                <a:latin typeface="Arial" panose="020B0604020202020204" pitchFamily="34" charset="0"/>
                <a:ea typeface="Arial" panose="020B0604020202020204" pitchFamily="34" charset="0"/>
              </a:rPr>
              <a:t> (Σεπτέμβριος-Νοέμβριος 2023</a:t>
            </a:r>
            <a:endParaRPr lang="el-GR" sz="800" dirty="0">
              <a:effectLst/>
              <a:latin typeface="Arial" panose="020B0604020202020204" pitchFamily="34" charset="0"/>
              <a:ea typeface="Arial" panose="020B0604020202020204" pitchFamily="34" charset="0"/>
            </a:endParaRPr>
          </a:p>
          <a:p>
            <a:pPr>
              <a:lnSpc>
                <a:spcPct val="115000"/>
              </a:lnSpc>
              <a:spcBef>
                <a:spcPts val="400"/>
              </a:spcBef>
              <a:spcAft>
                <a:spcPts val="400"/>
              </a:spcAft>
            </a:pPr>
            <a:endParaRPr lang="el-GR" sz="10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377226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Τι Είναι η Ανθεκτική Πόλη;</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097280"/>
            <a:ext cx="11338560" cy="960120"/>
          </a:xfrm>
          <a:prstGeom prst="roundRect">
            <a:avLst>
              <a:gd name="adj" fmla="val 9524"/>
            </a:avLst>
          </a:prstGeom>
          <a:solidFill>
            <a:srgbClr val="E3EFF7"/>
          </a:solidFill>
          <a:ln w="12700">
            <a:solidFill>
              <a:srgbClr val="E3EFF7"/>
            </a:solidFill>
            <a:prstDash val="solid"/>
          </a:ln>
        </p:spPr>
      </p:sp>
      <p:sp>
        <p:nvSpPr>
          <p:cNvPr id="5" name="Text 3"/>
          <p:cNvSpPr/>
          <p:nvPr/>
        </p:nvSpPr>
        <p:spPr>
          <a:xfrm>
            <a:off x="594360" y="1115568"/>
            <a:ext cx="10972800" cy="914400"/>
          </a:xfrm>
          <a:prstGeom prst="rect">
            <a:avLst/>
          </a:prstGeom>
          <a:noFill/>
          <a:ln/>
        </p:spPr>
        <p:txBody>
          <a:bodyPr wrap="square" rtlCol="0" anchor="ctr"/>
          <a:lstStyle/>
          <a:p>
            <a:pPr marL="0" indent="0">
              <a:buNone/>
            </a:pPr>
            <a:r>
              <a:rPr lang="en-US" sz="1350" i="1" dirty="0">
                <a:solidFill>
                  <a:srgbClr val="1B5E88"/>
                </a:solidFill>
                <a:latin typeface="Calibri" pitchFamily="34" charset="0"/>
                <a:ea typeface="Calibri" pitchFamily="34" charset="-122"/>
                <a:cs typeface="Calibri" pitchFamily="34" charset="-120"/>
              </a:rPr>
              <a:t>"Η ικανότητα ενός αστικού συστήματος να απορροφά διαταραχές, να προσαρμόζεται και να μετασχηματίζεται, διατηρώντας τις βασικές λειτουργίες και δομές."</a:t>
            </a:r>
            <a:endParaRPr lang="en-US" sz="1350" dirty="0"/>
          </a:p>
        </p:txBody>
      </p:sp>
      <p:sp>
        <p:nvSpPr>
          <p:cNvPr id="6" name="Shape 4"/>
          <p:cNvSpPr/>
          <p:nvPr/>
        </p:nvSpPr>
        <p:spPr>
          <a:xfrm>
            <a:off x="411480" y="2286000"/>
            <a:ext cx="2670048" cy="1920240"/>
          </a:xfrm>
          <a:prstGeom prst="roundRect">
            <a:avLst>
              <a:gd name="adj" fmla="val 4762"/>
            </a:avLst>
          </a:prstGeom>
          <a:solidFill>
            <a:srgbClr val="E3EFF7"/>
          </a:solidFill>
          <a:ln w="12700">
            <a:solidFill>
              <a:srgbClr val="E3EFF7"/>
            </a:solidFill>
            <a:prstDash val="solid"/>
          </a:ln>
        </p:spPr>
      </p:sp>
      <p:sp>
        <p:nvSpPr>
          <p:cNvPr id="7" name="Text 5"/>
          <p:cNvSpPr/>
          <p:nvPr/>
        </p:nvSpPr>
        <p:spPr>
          <a:xfrm>
            <a:off x="576072" y="2377440"/>
            <a:ext cx="234086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Ανακλαστικότητα</a:t>
            </a:r>
            <a:endParaRPr lang="en-US" sz="1200" dirty="0"/>
          </a:p>
        </p:txBody>
      </p:sp>
      <p:sp>
        <p:nvSpPr>
          <p:cNvPr id="8" name="Text 6"/>
          <p:cNvSpPr/>
          <p:nvPr/>
        </p:nvSpPr>
        <p:spPr>
          <a:xfrm>
            <a:off x="576072" y="2670048"/>
            <a:ext cx="2340864" cy="14264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Ικανότητα άμεσης σταθεροποίησης μετά από κρίση — ελαχιστοποίηση ζημιών.</a:t>
            </a:r>
            <a:endParaRPr lang="en-US" sz="1100" dirty="0"/>
          </a:p>
        </p:txBody>
      </p:sp>
      <p:sp>
        <p:nvSpPr>
          <p:cNvPr id="9" name="Shape 7"/>
          <p:cNvSpPr/>
          <p:nvPr/>
        </p:nvSpPr>
        <p:spPr>
          <a:xfrm>
            <a:off x="3246120" y="2286000"/>
            <a:ext cx="2670048" cy="1920240"/>
          </a:xfrm>
          <a:prstGeom prst="roundRect">
            <a:avLst>
              <a:gd name="adj" fmla="val 4762"/>
            </a:avLst>
          </a:prstGeom>
          <a:solidFill>
            <a:srgbClr val="E3EFF7"/>
          </a:solidFill>
          <a:ln w="12700">
            <a:solidFill>
              <a:srgbClr val="E3EFF7"/>
            </a:solidFill>
            <a:prstDash val="solid"/>
          </a:ln>
        </p:spPr>
      </p:sp>
      <p:sp>
        <p:nvSpPr>
          <p:cNvPr id="10" name="Text 8"/>
          <p:cNvSpPr/>
          <p:nvPr/>
        </p:nvSpPr>
        <p:spPr>
          <a:xfrm>
            <a:off x="3410712" y="2377440"/>
            <a:ext cx="234086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Εφευρετικότητα</a:t>
            </a:r>
            <a:endParaRPr lang="en-US" sz="1200" dirty="0"/>
          </a:p>
        </p:txBody>
      </p:sp>
      <p:sp>
        <p:nvSpPr>
          <p:cNvPr id="11" name="Text 9"/>
          <p:cNvSpPr/>
          <p:nvPr/>
        </p:nvSpPr>
        <p:spPr>
          <a:xfrm>
            <a:off x="3410712" y="2670048"/>
            <a:ext cx="2340864" cy="14264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Ικανότητα εύρεσης νέων λύσεων σε νέα προβλήματα υπό πίεση.</a:t>
            </a:r>
            <a:endParaRPr lang="en-US" sz="1100" dirty="0"/>
          </a:p>
        </p:txBody>
      </p:sp>
      <p:sp>
        <p:nvSpPr>
          <p:cNvPr id="12" name="Shape 10"/>
          <p:cNvSpPr/>
          <p:nvPr/>
        </p:nvSpPr>
        <p:spPr>
          <a:xfrm>
            <a:off x="6080760" y="2286000"/>
            <a:ext cx="2670048" cy="1920240"/>
          </a:xfrm>
          <a:prstGeom prst="roundRect">
            <a:avLst>
              <a:gd name="adj" fmla="val 4762"/>
            </a:avLst>
          </a:prstGeom>
          <a:solidFill>
            <a:srgbClr val="E3EFF7"/>
          </a:solidFill>
          <a:ln w="12700">
            <a:solidFill>
              <a:srgbClr val="E3EFF7"/>
            </a:solidFill>
            <a:prstDash val="solid"/>
          </a:ln>
        </p:spPr>
      </p:sp>
      <p:sp>
        <p:nvSpPr>
          <p:cNvPr id="13" name="Text 11"/>
          <p:cNvSpPr/>
          <p:nvPr/>
        </p:nvSpPr>
        <p:spPr>
          <a:xfrm>
            <a:off x="6245352" y="2377440"/>
            <a:ext cx="234086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Ευρωστία</a:t>
            </a:r>
            <a:endParaRPr lang="en-US" sz="1200" dirty="0"/>
          </a:p>
        </p:txBody>
      </p:sp>
      <p:sp>
        <p:nvSpPr>
          <p:cNvPr id="14" name="Text 12"/>
          <p:cNvSpPr/>
          <p:nvPr/>
        </p:nvSpPr>
        <p:spPr>
          <a:xfrm>
            <a:off x="6245352" y="2670048"/>
            <a:ext cx="2340864" cy="14264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Ισχυρά συστήματα που αντέχουν ακραία γεγονότα χωρίς κατάρρευση.</a:t>
            </a:r>
            <a:endParaRPr lang="en-US" sz="1100" dirty="0"/>
          </a:p>
        </p:txBody>
      </p:sp>
      <p:sp>
        <p:nvSpPr>
          <p:cNvPr id="15" name="Shape 13"/>
          <p:cNvSpPr/>
          <p:nvPr/>
        </p:nvSpPr>
        <p:spPr>
          <a:xfrm>
            <a:off x="8915400" y="2286000"/>
            <a:ext cx="2670048" cy="1920240"/>
          </a:xfrm>
          <a:prstGeom prst="roundRect">
            <a:avLst>
              <a:gd name="adj" fmla="val 4762"/>
            </a:avLst>
          </a:prstGeom>
          <a:solidFill>
            <a:srgbClr val="E3EFF7"/>
          </a:solidFill>
          <a:ln w="12700">
            <a:solidFill>
              <a:srgbClr val="E3EFF7"/>
            </a:solidFill>
            <a:prstDash val="solid"/>
          </a:ln>
        </p:spPr>
      </p:sp>
      <p:sp>
        <p:nvSpPr>
          <p:cNvPr id="16" name="Text 14"/>
          <p:cNvSpPr/>
          <p:nvPr/>
        </p:nvSpPr>
        <p:spPr>
          <a:xfrm>
            <a:off x="9079992" y="2377440"/>
            <a:ext cx="2340864"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Ταχεία ανάκαμψη</a:t>
            </a:r>
            <a:endParaRPr lang="en-US" sz="1200" dirty="0"/>
          </a:p>
        </p:txBody>
      </p:sp>
      <p:sp>
        <p:nvSpPr>
          <p:cNvPr id="17" name="Text 15"/>
          <p:cNvSpPr/>
          <p:nvPr/>
        </p:nvSpPr>
        <p:spPr>
          <a:xfrm>
            <a:off x="9079992" y="2670048"/>
            <a:ext cx="2340864" cy="142646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Εγγύτητα στη βασική λειτουργία μετά την κρίση — συχνά σε βελτιωμένη μορφή.</a:t>
            </a:r>
            <a:endParaRPr lang="en-US" sz="1100" dirty="0"/>
          </a:p>
        </p:txBody>
      </p:sp>
      <p:sp>
        <p:nvSpPr>
          <p:cNvPr id="18" name="Text 16"/>
          <p:cNvSpPr/>
          <p:nvPr/>
        </p:nvSpPr>
        <p:spPr>
          <a:xfrm>
            <a:off x="411480" y="4370832"/>
            <a:ext cx="11338560" cy="594360"/>
          </a:xfrm>
          <a:prstGeom prst="rect">
            <a:avLst/>
          </a:prstGeom>
          <a:noFill/>
          <a:ln/>
        </p:spPr>
        <p:txBody>
          <a:bodyPr wrap="square" rtlCol="0" anchor="ctr"/>
          <a:lstStyle/>
          <a:p>
            <a:pPr marL="0" indent="0">
              <a:buNone/>
            </a:pPr>
            <a:r>
              <a:rPr lang="en-US" sz="1200" i="1" dirty="0">
                <a:solidFill>
                  <a:srgbClr val="6B6B6B"/>
                </a:solidFill>
                <a:latin typeface="Calibri" pitchFamily="34" charset="0"/>
                <a:ea typeface="Calibri" pitchFamily="34" charset="-122"/>
                <a:cs typeface="Calibri" pitchFamily="34" charset="-120"/>
              </a:rPr>
              <a:t>Η ανθεκτικότητα δεν είναι μόνο "αντοχή" — είναι ικανότητα μάθησης και μετασχηματισμού. Η περιφερειακή πόλη έχει διαφορετικούς πόρους από τη μητρόπολη.</a:t>
            </a:r>
            <a:endParaRPr lang="en-US" sz="1200" dirty="0"/>
          </a:p>
        </p:txBody>
      </p:sp>
      <p:sp>
        <p:nvSpPr>
          <p:cNvPr id="19" name="Text 17"/>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Πλαίσιο Αξιολόγησης: Adaptive Cycle &amp; Περιφερειακή Διάσταση</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097280"/>
            <a:ext cx="5394960" cy="5029200"/>
          </a:xfrm>
          <a:prstGeom prst="roundRect">
            <a:avLst>
              <a:gd name="adj" fmla="val 2182"/>
            </a:avLst>
          </a:prstGeom>
          <a:solidFill>
            <a:srgbClr val="E3EFF7"/>
          </a:solidFill>
          <a:ln w="12700">
            <a:solidFill>
              <a:srgbClr val="E3EFF7"/>
            </a:solidFill>
            <a:prstDash val="solid"/>
          </a:ln>
        </p:spPr>
      </p:sp>
      <p:sp>
        <p:nvSpPr>
          <p:cNvPr id="5" name="Text 3"/>
          <p:cNvSpPr/>
          <p:nvPr/>
        </p:nvSpPr>
        <p:spPr>
          <a:xfrm>
            <a:off x="594360" y="1188720"/>
            <a:ext cx="5029200" cy="347472"/>
          </a:xfrm>
          <a:prstGeom prst="rect">
            <a:avLst/>
          </a:prstGeom>
          <a:noFill/>
          <a:ln/>
        </p:spPr>
        <p:txBody>
          <a:bodyPr wrap="square" rtlCol="0" anchor="ctr"/>
          <a:lstStyle/>
          <a:p>
            <a:pPr marL="0" indent="0">
              <a:buNone/>
            </a:pPr>
            <a:r>
              <a:rPr lang="en-US" sz="1300" b="1" dirty="0">
                <a:solidFill>
                  <a:srgbClr val="1B5E88"/>
                </a:solidFill>
                <a:latin typeface="Calibri" pitchFamily="34" charset="0"/>
                <a:ea typeface="Calibri" pitchFamily="34" charset="-122"/>
                <a:cs typeface="Calibri" pitchFamily="34" charset="-120"/>
              </a:rPr>
              <a:t>Adaptive Cycle Model</a:t>
            </a:r>
            <a:endParaRPr lang="en-US" sz="1300" dirty="0"/>
          </a:p>
        </p:txBody>
      </p:sp>
      <p:sp>
        <p:nvSpPr>
          <p:cNvPr id="6" name="Text 4"/>
          <p:cNvSpPr/>
          <p:nvPr/>
        </p:nvSpPr>
        <p:spPr>
          <a:xfrm>
            <a:off x="594360" y="1664208"/>
            <a:ext cx="4937760" cy="274320"/>
          </a:xfrm>
          <a:prstGeom prst="rect">
            <a:avLst/>
          </a:prstGeom>
          <a:noFill/>
          <a:ln/>
        </p:spPr>
        <p:txBody>
          <a:bodyPr wrap="square" rtlCol="0" anchor="ctr"/>
          <a:lstStyle/>
          <a:p>
            <a:pPr marL="0" indent="0">
              <a:buNone/>
            </a:pPr>
            <a:r>
              <a:rPr lang="en-US" sz="1150" b="1" dirty="0">
                <a:solidFill>
                  <a:srgbClr val="1B5E88"/>
                </a:solidFill>
                <a:latin typeface="Calibri" pitchFamily="34" charset="0"/>
                <a:ea typeface="Calibri" pitchFamily="34" charset="-122"/>
                <a:cs typeface="Calibri" pitchFamily="34" charset="-120"/>
              </a:rPr>
              <a:t>r — Ανάπτυξη</a:t>
            </a:r>
            <a:endParaRPr lang="en-US" sz="1150" dirty="0"/>
          </a:p>
        </p:txBody>
      </p:sp>
      <p:sp>
        <p:nvSpPr>
          <p:cNvPr id="7" name="Text 5"/>
          <p:cNvSpPr/>
          <p:nvPr/>
        </p:nvSpPr>
        <p:spPr>
          <a:xfrm>
            <a:off x="594360" y="1920240"/>
            <a:ext cx="493776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Σύσταση πόρων, ευκαιρίες, χαμηλή συνδεσιμότητα.</a:t>
            </a:r>
            <a:endParaRPr lang="en-US" sz="1100" dirty="0"/>
          </a:p>
        </p:txBody>
      </p:sp>
      <p:sp>
        <p:nvSpPr>
          <p:cNvPr id="8" name="Text 6"/>
          <p:cNvSpPr/>
          <p:nvPr/>
        </p:nvSpPr>
        <p:spPr>
          <a:xfrm>
            <a:off x="594360" y="2670048"/>
            <a:ext cx="4937760" cy="274320"/>
          </a:xfrm>
          <a:prstGeom prst="rect">
            <a:avLst/>
          </a:prstGeom>
          <a:noFill/>
          <a:ln/>
        </p:spPr>
        <p:txBody>
          <a:bodyPr wrap="square" rtlCol="0" anchor="ctr"/>
          <a:lstStyle/>
          <a:p>
            <a:pPr marL="0" indent="0">
              <a:buNone/>
            </a:pPr>
            <a:r>
              <a:rPr lang="en-US" sz="1150" b="1" dirty="0">
                <a:solidFill>
                  <a:srgbClr val="1B5E88"/>
                </a:solidFill>
                <a:latin typeface="Calibri" pitchFamily="34" charset="0"/>
                <a:ea typeface="Calibri" pitchFamily="34" charset="-122"/>
                <a:cs typeface="Calibri" pitchFamily="34" charset="-120"/>
              </a:rPr>
              <a:t>K — Συντήρηση</a:t>
            </a:r>
            <a:endParaRPr lang="en-US" sz="1150" dirty="0"/>
          </a:p>
        </p:txBody>
      </p:sp>
      <p:sp>
        <p:nvSpPr>
          <p:cNvPr id="9" name="Text 7"/>
          <p:cNvSpPr/>
          <p:nvPr/>
        </p:nvSpPr>
        <p:spPr>
          <a:xfrm>
            <a:off x="594360" y="2926080"/>
            <a:ext cx="493776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Σταθερότητα, δεσμευμένοι πόροι, αυξημένη ευπάθεια (rigidity trap).</a:t>
            </a:r>
            <a:endParaRPr lang="en-US" sz="1100" dirty="0"/>
          </a:p>
        </p:txBody>
      </p:sp>
      <p:sp>
        <p:nvSpPr>
          <p:cNvPr id="10" name="Text 8"/>
          <p:cNvSpPr/>
          <p:nvPr/>
        </p:nvSpPr>
        <p:spPr>
          <a:xfrm>
            <a:off x="594360" y="3675888"/>
            <a:ext cx="4937760" cy="274320"/>
          </a:xfrm>
          <a:prstGeom prst="rect">
            <a:avLst/>
          </a:prstGeom>
          <a:noFill/>
          <a:ln/>
        </p:spPr>
        <p:txBody>
          <a:bodyPr wrap="square" rtlCol="0" anchor="ctr"/>
          <a:lstStyle/>
          <a:p>
            <a:pPr marL="0" indent="0">
              <a:buNone/>
            </a:pPr>
            <a:r>
              <a:rPr lang="en-US" sz="1150" b="1" dirty="0">
                <a:solidFill>
                  <a:srgbClr val="1B5E88"/>
                </a:solidFill>
                <a:latin typeface="Calibri" pitchFamily="34" charset="0"/>
                <a:ea typeface="Calibri" pitchFamily="34" charset="-122"/>
                <a:cs typeface="Calibri" pitchFamily="34" charset="-120"/>
              </a:rPr>
              <a:t>Ω — Κατάρρευση</a:t>
            </a:r>
            <a:endParaRPr lang="en-US" sz="1150" dirty="0"/>
          </a:p>
        </p:txBody>
      </p:sp>
      <p:sp>
        <p:nvSpPr>
          <p:cNvPr id="11" name="Text 9"/>
          <p:cNvSpPr/>
          <p:nvPr/>
        </p:nvSpPr>
        <p:spPr>
          <a:xfrm>
            <a:off x="594360" y="3931920"/>
            <a:ext cx="493776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Κρίση, απελευθέρωση κλειδωμένων πόρων — π.χ. Daniel για Βόλο.</a:t>
            </a:r>
            <a:endParaRPr lang="en-US" sz="1100" dirty="0"/>
          </a:p>
        </p:txBody>
      </p:sp>
      <p:sp>
        <p:nvSpPr>
          <p:cNvPr id="12" name="Text 10"/>
          <p:cNvSpPr/>
          <p:nvPr/>
        </p:nvSpPr>
        <p:spPr>
          <a:xfrm>
            <a:off x="594360" y="4681728"/>
            <a:ext cx="4937760" cy="274320"/>
          </a:xfrm>
          <a:prstGeom prst="rect">
            <a:avLst/>
          </a:prstGeom>
          <a:noFill/>
          <a:ln/>
        </p:spPr>
        <p:txBody>
          <a:bodyPr wrap="square" rtlCol="0" anchor="ctr"/>
          <a:lstStyle/>
          <a:p>
            <a:pPr marL="0" indent="0">
              <a:buNone/>
            </a:pPr>
            <a:r>
              <a:rPr lang="en-US" sz="1150" b="1" dirty="0">
                <a:solidFill>
                  <a:srgbClr val="1B5E88"/>
                </a:solidFill>
                <a:latin typeface="Calibri" pitchFamily="34" charset="0"/>
                <a:ea typeface="Calibri" pitchFamily="34" charset="-122"/>
                <a:cs typeface="Calibri" pitchFamily="34" charset="-120"/>
              </a:rPr>
              <a:t>α — Αναδιοργάνωση</a:t>
            </a:r>
            <a:endParaRPr lang="en-US" sz="1150" dirty="0"/>
          </a:p>
        </p:txBody>
      </p:sp>
      <p:sp>
        <p:nvSpPr>
          <p:cNvPr id="13" name="Text 11"/>
          <p:cNvSpPr/>
          <p:nvPr/>
        </p:nvSpPr>
        <p:spPr>
          <a:xfrm>
            <a:off x="594360" y="4937760"/>
            <a:ext cx="493776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Παράθυρο ευκαιρίας για μετασχηματισμό και νέα θεσμικά μοντέλα.</a:t>
            </a:r>
            <a:endParaRPr lang="en-US" sz="1100" dirty="0"/>
          </a:p>
        </p:txBody>
      </p:sp>
      <p:sp>
        <p:nvSpPr>
          <p:cNvPr id="14" name="Shape 12"/>
          <p:cNvSpPr/>
          <p:nvPr/>
        </p:nvSpPr>
        <p:spPr>
          <a:xfrm>
            <a:off x="6080760" y="1097280"/>
            <a:ext cx="5696712" cy="5029200"/>
          </a:xfrm>
          <a:prstGeom prst="roundRect">
            <a:avLst>
              <a:gd name="adj" fmla="val 2182"/>
            </a:avLst>
          </a:prstGeom>
          <a:solidFill>
            <a:srgbClr val="E2F0EE"/>
          </a:solidFill>
          <a:ln w="12700">
            <a:solidFill>
              <a:srgbClr val="E2F0EE"/>
            </a:solidFill>
            <a:prstDash val="solid"/>
          </a:ln>
        </p:spPr>
      </p:sp>
      <p:sp>
        <p:nvSpPr>
          <p:cNvPr id="15" name="Text 13"/>
          <p:cNvSpPr/>
          <p:nvPr/>
        </p:nvSpPr>
        <p:spPr>
          <a:xfrm>
            <a:off x="6263640" y="1188720"/>
            <a:ext cx="5394960" cy="347472"/>
          </a:xfrm>
          <a:prstGeom prst="rect">
            <a:avLst/>
          </a:prstGeom>
          <a:noFill/>
          <a:ln/>
        </p:spPr>
        <p:txBody>
          <a:bodyPr wrap="square" rtlCol="0" anchor="ctr"/>
          <a:lstStyle/>
          <a:p>
            <a:pPr marL="0" indent="0">
              <a:buNone/>
            </a:pPr>
            <a:r>
              <a:rPr lang="en-US" sz="1300" b="1" dirty="0">
                <a:solidFill>
                  <a:srgbClr val="1A6B5E"/>
                </a:solidFill>
                <a:latin typeface="Calibri" pitchFamily="34" charset="0"/>
                <a:ea typeface="Calibri" pitchFamily="34" charset="-122"/>
                <a:cs typeface="Calibri" pitchFamily="34" charset="-120"/>
              </a:rPr>
              <a:t>Περιφερειακή Πόλη vs Μητρόπολη</a:t>
            </a:r>
            <a:endParaRPr lang="en-US" sz="1300" dirty="0"/>
          </a:p>
        </p:txBody>
      </p:sp>
      <p:sp>
        <p:nvSpPr>
          <p:cNvPr id="16" name="Text 14"/>
          <p:cNvSpPr/>
          <p:nvPr/>
        </p:nvSpPr>
        <p:spPr>
          <a:xfrm>
            <a:off x="6263640" y="1664208"/>
            <a:ext cx="5394960" cy="274320"/>
          </a:xfrm>
          <a:prstGeom prst="rect">
            <a:avLst/>
          </a:prstGeom>
          <a:noFill/>
          <a:ln/>
        </p:spPr>
        <p:txBody>
          <a:bodyPr wrap="square" rtlCol="0" anchor="ctr"/>
          <a:lstStyle/>
          <a:p>
            <a:pPr marL="0" indent="0">
              <a:buNone/>
            </a:pPr>
            <a:r>
              <a:rPr lang="en-US" sz="1150" b="1" dirty="0">
                <a:solidFill>
                  <a:srgbClr val="1A6B5E"/>
                </a:solidFill>
                <a:latin typeface="Calibri" pitchFamily="34" charset="0"/>
                <a:ea typeface="Calibri" pitchFamily="34" charset="-122"/>
                <a:cs typeface="Calibri" pitchFamily="34" charset="-120"/>
              </a:rPr>
              <a:t>Μικρότερη θεσμική ικανότητα</a:t>
            </a:r>
            <a:endParaRPr lang="en-US" sz="1150" dirty="0"/>
          </a:p>
        </p:txBody>
      </p:sp>
      <p:sp>
        <p:nvSpPr>
          <p:cNvPr id="17" name="Text 15"/>
          <p:cNvSpPr/>
          <p:nvPr/>
        </p:nvSpPr>
        <p:spPr>
          <a:xfrm>
            <a:off x="6263640" y="1920240"/>
            <a:ext cx="539496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Λιγότερο στελεχωμένες υπηρεσίες, μικρότερος δήμος, λιγότερη τεχνογνωσία.</a:t>
            </a:r>
            <a:endParaRPr lang="en-US" sz="1100" dirty="0"/>
          </a:p>
        </p:txBody>
      </p:sp>
      <p:sp>
        <p:nvSpPr>
          <p:cNvPr id="18" name="Text 16"/>
          <p:cNvSpPr/>
          <p:nvPr/>
        </p:nvSpPr>
        <p:spPr>
          <a:xfrm>
            <a:off x="6263640" y="2670048"/>
            <a:ext cx="5394960" cy="274320"/>
          </a:xfrm>
          <a:prstGeom prst="rect">
            <a:avLst/>
          </a:prstGeom>
          <a:noFill/>
          <a:ln/>
        </p:spPr>
        <p:txBody>
          <a:bodyPr wrap="square" rtlCol="0" anchor="ctr"/>
          <a:lstStyle/>
          <a:p>
            <a:pPr marL="0" indent="0">
              <a:buNone/>
            </a:pPr>
            <a:r>
              <a:rPr lang="en-US" sz="1150" b="1" dirty="0">
                <a:solidFill>
                  <a:srgbClr val="1A6B5E"/>
                </a:solidFill>
                <a:latin typeface="Calibri" pitchFamily="34" charset="0"/>
                <a:ea typeface="Calibri" pitchFamily="34" charset="-122"/>
                <a:cs typeface="Calibri" pitchFamily="34" charset="-120"/>
              </a:rPr>
              <a:t>Υψηλότερη κοινωνική συνοχή</a:t>
            </a:r>
            <a:endParaRPr lang="en-US" sz="1150" dirty="0"/>
          </a:p>
        </p:txBody>
      </p:sp>
      <p:sp>
        <p:nvSpPr>
          <p:cNvPr id="19" name="Text 17"/>
          <p:cNvSpPr/>
          <p:nvPr/>
        </p:nvSpPr>
        <p:spPr>
          <a:xfrm>
            <a:off x="6263640" y="2926080"/>
            <a:ext cx="539496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Ισχυρά κοινωνικά δίκτυα — πλεονέκτημα στη φάση απόκρισης.</a:t>
            </a:r>
            <a:endParaRPr lang="en-US" sz="1100" dirty="0"/>
          </a:p>
        </p:txBody>
      </p:sp>
      <p:sp>
        <p:nvSpPr>
          <p:cNvPr id="20" name="Text 18"/>
          <p:cNvSpPr/>
          <p:nvPr/>
        </p:nvSpPr>
        <p:spPr>
          <a:xfrm>
            <a:off x="6263640" y="3675888"/>
            <a:ext cx="5394960" cy="274320"/>
          </a:xfrm>
          <a:prstGeom prst="rect">
            <a:avLst/>
          </a:prstGeom>
          <a:noFill/>
          <a:ln/>
        </p:spPr>
        <p:txBody>
          <a:bodyPr wrap="square" rtlCol="0" anchor="ctr"/>
          <a:lstStyle/>
          <a:p>
            <a:pPr marL="0" indent="0">
              <a:buNone/>
            </a:pPr>
            <a:r>
              <a:rPr lang="en-US" sz="1150" b="1" dirty="0">
                <a:solidFill>
                  <a:srgbClr val="1A6B5E"/>
                </a:solidFill>
                <a:latin typeface="Calibri" pitchFamily="34" charset="0"/>
                <a:ea typeface="Calibri" pitchFamily="34" charset="-122"/>
                <a:cs typeface="Calibri" pitchFamily="34" charset="-120"/>
              </a:rPr>
              <a:t>Μεγαλύτερη εξάρτηση</a:t>
            </a:r>
            <a:endParaRPr lang="en-US" sz="1150" dirty="0"/>
          </a:p>
        </p:txBody>
      </p:sp>
      <p:sp>
        <p:nvSpPr>
          <p:cNvPr id="21" name="Text 19"/>
          <p:cNvSpPr/>
          <p:nvPr/>
        </p:nvSpPr>
        <p:spPr>
          <a:xfrm>
            <a:off x="6263640" y="3931920"/>
            <a:ext cx="539496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Εξωτερική χρηματοδότηση (ΕΣΠΑ, ΤΑΑ), αποφάσεις από κέντρο.</a:t>
            </a:r>
            <a:endParaRPr lang="en-US" sz="1100" dirty="0"/>
          </a:p>
        </p:txBody>
      </p:sp>
      <p:sp>
        <p:nvSpPr>
          <p:cNvPr id="22" name="Text 20"/>
          <p:cNvSpPr/>
          <p:nvPr/>
        </p:nvSpPr>
        <p:spPr>
          <a:xfrm>
            <a:off x="6263640" y="4681728"/>
            <a:ext cx="5394960" cy="274320"/>
          </a:xfrm>
          <a:prstGeom prst="rect">
            <a:avLst/>
          </a:prstGeom>
          <a:noFill/>
          <a:ln/>
        </p:spPr>
        <p:txBody>
          <a:bodyPr wrap="square" rtlCol="0" anchor="ctr"/>
          <a:lstStyle/>
          <a:p>
            <a:pPr marL="0" indent="0">
              <a:buNone/>
            </a:pPr>
            <a:r>
              <a:rPr lang="en-US" sz="1150" b="1" dirty="0">
                <a:solidFill>
                  <a:srgbClr val="1A6B5E"/>
                </a:solidFill>
                <a:latin typeface="Calibri" pitchFamily="34" charset="0"/>
                <a:ea typeface="Calibri" pitchFamily="34" charset="-122"/>
                <a:cs typeface="Calibri" pitchFamily="34" charset="-120"/>
              </a:rPr>
              <a:t>Πολλαπλοί κίνδυνοι</a:t>
            </a:r>
            <a:endParaRPr lang="en-US" sz="1150" dirty="0"/>
          </a:p>
        </p:txBody>
      </p:sp>
      <p:sp>
        <p:nvSpPr>
          <p:cNvPr id="23" name="Text 21"/>
          <p:cNvSpPr/>
          <p:nvPr/>
        </p:nvSpPr>
        <p:spPr>
          <a:xfrm>
            <a:off x="6263640" y="4937760"/>
            <a:ext cx="539496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Κλιματικοί + οικονομικοί + δημογραφικοί κίνδυνοι ταυτόχρονα.</a:t>
            </a:r>
            <a:endParaRPr lang="en-US" sz="1100" dirty="0"/>
          </a:p>
        </p:txBody>
      </p:sp>
      <p:sp>
        <p:nvSpPr>
          <p:cNvPr id="24" name="Text 22"/>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Ο Βόλος — Γεωγραφικό &amp; Δημογραφικό Προφίλ</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097280"/>
            <a:ext cx="2670048" cy="1234440"/>
          </a:xfrm>
          <a:prstGeom prst="roundRect">
            <a:avLst>
              <a:gd name="adj" fmla="val 8889"/>
            </a:avLst>
          </a:prstGeom>
          <a:solidFill>
            <a:srgbClr val="1B5E88"/>
          </a:solidFill>
          <a:ln w="12700">
            <a:solidFill>
              <a:srgbClr val="1B5E88"/>
            </a:solidFill>
            <a:prstDash val="solid"/>
          </a:ln>
        </p:spPr>
      </p:sp>
      <p:sp>
        <p:nvSpPr>
          <p:cNvPr id="5" name="Text 3"/>
          <p:cNvSpPr/>
          <p:nvPr/>
        </p:nvSpPr>
        <p:spPr>
          <a:xfrm>
            <a:off x="411480" y="1170432"/>
            <a:ext cx="2670048" cy="641909"/>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~130.000</a:t>
            </a:r>
            <a:endParaRPr lang="en-US" sz="1800" dirty="0"/>
          </a:p>
        </p:txBody>
      </p:sp>
      <p:sp>
        <p:nvSpPr>
          <p:cNvPr id="6" name="Text 4"/>
          <p:cNvSpPr/>
          <p:nvPr/>
        </p:nvSpPr>
        <p:spPr>
          <a:xfrm>
            <a:off x="411480" y="1776222"/>
            <a:ext cx="2670048" cy="530809"/>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Κάτοικοι (ΔΠ Βόλου)</a:t>
            </a:r>
            <a:endParaRPr lang="en-US" sz="1050" dirty="0"/>
          </a:p>
        </p:txBody>
      </p:sp>
      <p:sp>
        <p:nvSpPr>
          <p:cNvPr id="7" name="Shape 5"/>
          <p:cNvSpPr/>
          <p:nvPr/>
        </p:nvSpPr>
        <p:spPr>
          <a:xfrm>
            <a:off x="3246120" y="1097280"/>
            <a:ext cx="2670048" cy="1234440"/>
          </a:xfrm>
          <a:prstGeom prst="roundRect">
            <a:avLst>
              <a:gd name="adj" fmla="val 8889"/>
            </a:avLst>
          </a:prstGeom>
          <a:solidFill>
            <a:srgbClr val="1B5E88"/>
          </a:solidFill>
          <a:ln w="12700">
            <a:solidFill>
              <a:srgbClr val="1B5E88"/>
            </a:solidFill>
            <a:prstDash val="solid"/>
          </a:ln>
        </p:spPr>
      </p:sp>
      <p:sp>
        <p:nvSpPr>
          <p:cNvPr id="8" name="Text 6"/>
          <p:cNvSpPr/>
          <p:nvPr/>
        </p:nvSpPr>
        <p:spPr>
          <a:xfrm>
            <a:off x="3246120" y="1170432"/>
            <a:ext cx="2670048" cy="641909"/>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~155.000</a:t>
            </a:r>
            <a:endParaRPr lang="en-US" sz="1800" dirty="0"/>
          </a:p>
        </p:txBody>
      </p:sp>
      <p:sp>
        <p:nvSpPr>
          <p:cNvPr id="9" name="Text 7"/>
          <p:cNvSpPr/>
          <p:nvPr/>
        </p:nvSpPr>
        <p:spPr>
          <a:xfrm>
            <a:off x="3246120" y="1776222"/>
            <a:ext cx="2670048" cy="530809"/>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Ευρύτερη ΠΕ Μαγνησίας</a:t>
            </a:r>
            <a:endParaRPr lang="en-US" sz="1050" dirty="0"/>
          </a:p>
        </p:txBody>
      </p:sp>
      <p:sp>
        <p:nvSpPr>
          <p:cNvPr id="10" name="Shape 8"/>
          <p:cNvSpPr/>
          <p:nvPr/>
        </p:nvSpPr>
        <p:spPr>
          <a:xfrm>
            <a:off x="6080760" y="1097280"/>
            <a:ext cx="2670048" cy="1234440"/>
          </a:xfrm>
          <a:prstGeom prst="roundRect">
            <a:avLst>
              <a:gd name="adj" fmla="val 8889"/>
            </a:avLst>
          </a:prstGeom>
          <a:solidFill>
            <a:srgbClr val="1B5E88"/>
          </a:solidFill>
          <a:ln w="12700">
            <a:solidFill>
              <a:srgbClr val="1B5E88"/>
            </a:solidFill>
            <a:prstDash val="solid"/>
          </a:ln>
        </p:spPr>
        <p:txBody>
          <a:bodyPr/>
          <a:lstStyle/>
          <a:p>
            <a:endParaRPr lang="el-GR" dirty="0"/>
          </a:p>
        </p:txBody>
      </p:sp>
      <p:sp>
        <p:nvSpPr>
          <p:cNvPr id="11" name="Text 9"/>
          <p:cNvSpPr/>
          <p:nvPr/>
        </p:nvSpPr>
        <p:spPr>
          <a:xfrm>
            <a:off x="6080760" y="1170432"/>
            <a:ext cx="2670048" cy="641909"/>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3ος</a:t>
            </a:r>
            <a:endParaRPr lang="en-US" sz="1800" dirty="0"/>
          </a:p>
        </p:txBody>
      </p:sp>
      <p:sp>
        <p:nvSpPr>
          <p:cNvPr id="12" name="Text 10"/>
          <p:cNvSpPr/>
          <p:nvPr/>
        </p:nvSpPr>
        <p:spPr>
          <a:xfrm>
            <a:off x="6080760" y="1776222"/>
            <a:ext cx="2670048" cy="530809"/>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Μεγαλύτερο λιμάνι Ελλάδας</a:t>
            </a:r>
            <a:endParaRPr lang="en-US" sz="1050" dirty="0"/>
          </a:p>
        </p:txBody>
      </p:sp>
      <p:sp>
        <p:nvSpPr>
          <p:cNvPr id="13" name="Shape 11"/>
          <p:cNvSpPr/>
          <p:nvPr/>
        </p:nvSpPr>
        <p:spPr>
          <a:xfrm>
            <a:off x="8915400" y="1097280"/>
            <a:ext cx="2670048" cy="1234440"/>
          </a:xfrm>
          <a:prstGeom prst="roundRect">
            <a:avLst>
              <a:gd name="adj" fmla="val 8889"/>
            </a:avLst>
          </a:prstGeom>
          <a:solidFill>
            <a:srgbClr val="1B5E88"/>
          </a:solidFill>
          <a:ln w="12700">
            <a:solidFill>
              <a:srgbClr val="1B5E88"/>
            </a:solidFill>
            <a:prstDash val="solid"/>
          </a:ln>
        </p:spPr>
      </p:sp>
      <p:sp>
        <p:nvSpPr>
          <p:cNvPr id="14" name="Text 12"/>
          <p:cNvSpPr/>
          <p:nvPr/>
        </p:nvSpPr>
        <p:spPr>
          <a:xfrm>
            <a:off x="8915400" y="1170432"/>
            <a:ext cx="2670048" cy="641909"/>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330 km</a:t>
            </a:r>
            <a:endParaRPr lang="en-US" sz="1800" dirty="0"/>
          </a:p>
        </p:txBody>
      </p:sp>
      <p:sp>
        <p:nvSpPr>
          <p:cNvPr id="15" name="Text 13"/>
          <p:cNvSpPr/>
          <p:nvPr/>
        </p:nvSpPr>
        <p:spPr>
          <a:xfrm>
            <a:off x="8915400" y="1776222"/>
            <a:ext cx="2670048" cy="530809"/>
          </a:xfrm>
          <a:prstGeom prst="rect">
            <a:avLst/>
          </a:prstGeom>
          <a:noFill/>
          <a:ln/>
        </p:spPr>
        <p:txBody>
          <a:bodyPr wrap="square" rtlCol="0" anchor="t"/>
          <a:lstStyle/>
          <a:p>
            <a:pPr marL="0" indent="0" algn="ctr">
              <a:buNone/>
            </a:pPr>
            <a:r>
              <a:rPr lang="en-US" sz="1050" dirty="0">
                <a:solidFill>
                  <a:srgbClr val="FFFFFF"/>
                </a:solidFill>
                <a:latin typeface="Calibri" pitchFamily="34" charset="0"/>
                <a:ea typeface="Calibri" pitchFamily="34" charset="-122"/>
                <a:cs typeface="Calibri" pitchFamily="34" charset="-120"/>
              </a:rPr>
              <a:t>Απόσταση από Αθήνα</a:t>
            </a:r>
            <a:endParaRPr lang="en-US" sz="1050" dirty="0"/>
          </a:p>
        </p:txBody>
      </p:sp>
      <p:sp>
        <p:nvSpPr>
          <p:cNvPr id="16" name="Text 14"/>
          <p:cNvSpPr/>
          <p:nvPr/>
        </p:nvSpPr>
        <p:spPr>
          <a:xfrm>
            <a:off x="411480" y="2514600"/>
            <a:ext cx="11338560" cy="347472"/>
          </a:xfrm>
          <a:prstGeom prst="rect">
            <a:avLst/>
          </a:prstGeom>
          <a:noFill/>
          <a:ln/>
        </p:spPr>
        <p:txBody>
          <a:bodyPr wrap="square" rtlCol="0" anchor="ctr"/>
          <a:lstStyle/>
          <a:p>
            <a:pPr marL="0" indent="0">
              <a:buNone/>
            </a:pPr>
            <a:r>
              <a:rPr lang="en-US" sz="1300" b="1" dirty="0">
                <a:solidFill>
                  <a:srgbClr val="1B5E88"/>
                </a:solidFill>
                <a:latin typeface="Calibri" pitchFamily="34" charset="0"/>
                <a:ea typeface="Calibri" pitchFamily="34" charset="-122"/>
                <a:cs typeface="Calibri" pitchFamily="34" charset="-120"/>
              </a:rPr>
              <a:t>Γεωγραφικά χαρακτηριστικά &amp; ευπάθεια</a:t>
            </a:r>
            <a:endParaRPr lang="en-US" sz="1300" dirty="0"/>
          </a:p>
        </p:txBody>
      </p:sp>
      <p:sp>
        <p:nvSpPr>
          <p:cNvPr id="17" name="Shape 15"/>
          <p:cNvSpPr/>
          <p:nvPr/>
        </p:nvSpPr>
        <p:spPr>
          <a:xfrm>
            <a:off x="411480" y="2944368"/>
            <a:ext cx="3611880" cy="2286000"/>
          </a:xfrm>
          <a:prstGeom prst="roundRect">
            <a:avLst>
              <a:gd name="adj" fmla="val 4000"/>
            </a:avLst>
          </a:prstGeom>
          <a:solidFill>
            <a:srgbClr val="E3EFF7"/>
          </a:solidFill>
          <a:ln w="12700">
            <a:solidFill>
              <a:srgbClr val="E3EFF7"/>
            </a:solidFill>
            <a:prstDash val="solid"/>
          </a:ln>
        </p:spPr>
      </p:sp>
      <p:sp>
        <p:nvSpPr>
          <p:cNvPr id="18" name="Text 16"/>
          <p:cNvSpPr/>
          <p:nvPr/>
        </p:nvSpPr>
        <p:spPr>
          <a:xfrm>
            <a:off x="576072" y="3035808"/>
            <a:ext cx="328269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Πηλίο &amp; υδρολογική λεκάνη</a:t>
            </a:r>
            <a:endParaRPr lang="en-US" sz="1200" dirty="0"/>
          </a:p>
        </p:txBody>
      </p:sp>
      <p:sp>
        <p:nvSpPr>
          <p:cNvPr id="19" name="Text 17"/>
          <p:cNvSpPr/>
          <p:nvPr/>
        </p:nvSpPr>
        <p:spPr>
          <a:xfrm>
            <a:off x="576072" y="3328416"/>
            <a:ext cx="328269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Ο Βόλος βρίσκεται στο τέλος της λεκάνης απορροής του Πηλίου. Τα ρέματα κατεβαίνουν κατευθείαν στην πόλη — υψηλός πλημμυρικός κίνδυνος.</a:t>
            </a:r>
            <a:endParaRPr lang="en-US" sz="1100" dirty="0"/>
          </a:p>
        </p:txBody>
      </p:sp>
      <p:sp>
        <p:nvSpPr>
          <p:cNvPr id="20" name="Shape 18"/>
          <p:cNvSpPr/>
          <p:nvPr/>
        </p:nvSpPr>
        <p:spPr>
          <a:xfrm>
            <a:off x="4187952" y="2944368"/>
            <a:ext cx="3611880" cy="2286000"/>
          </a:xfrm>
          <a:prstGeom prst="roundRect">
            <a:avLst>
              <a:gd name="adj" fmla="val 4000"/>
            </a:avLst>
          </a:prstGeom>
          <a:solidFill>
            <a:srgbClr val="E3EFF7"/>
          </a:solidFill>
          <a:ln w="12700">
            <a:solidFill>
              <a:srgbClr val="E3EFF7"/>
            </a:solidFill>
            <a:prstDash val="solid"/>
          </a:ln>
        </p:spPr>
      </p:sp>
      <p:sp>
        <p:nvSpPr>
          <p:cNvPr id="21" name="Text 19"/>
          <p:cNvSpPr/>
          <p:nvPr/>
        </p:nvSpPr>
        <p:spPr>
          <a:xfrm>
            <a:off x="4352544" y="3035808"/>
            <a:ext cx="328269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Παγασητικός κόλπος</a:t>
            </a:r>
            <a:endParaRPr lang="en-US" sz="1200" dirty="0"/>
          </a:p>
        </p:txBody>
      </p:sp>
      <p:sp>
        <p:nvSpPr>
          <p:cNvPr id="22" name="Text 20"/>
          <p:cNvSpPr/>
          <p:nvPr/>
        </p:nvSpPr>
        <p:spPr>
          <a:xfrm>
            <a:off x="4352544" y="3328416"/>
            <a:ext cx="328269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Κλειστός κόλπος — σημαντικός για λιμάνι και τουρισμό, αλλά δεν απάγει νερό σε κρίση.</a:t>
            </a:r>
            <a:endParaRPr lang="en-US" sz="1100" dirty="0"/>
          </a:p>
        </p:txBody>
      </p:sp>
      <p:sp>
        <p:nvSpPr>
          <p:cNvPr id="23" name="Shape 21"/>
          <p:cNvSpPr/>
          <p:nvPr/>
        </p:nvSpPr>
        <p:spPr>
          <a:xfrm>
            <a:off x="7964424" y="2944368"/>
            <a:ext cx="3611880" cy="2286000"/>
          </a:xfrm>
          <a:prstGeom prst="roundRect">
            <a:avLst>
              <a:gd name="adj" fmla="val 4000"/>
            </a:avLst>
          </a:prstGeom>
          <a:solidFill>
            <a:srgbClr val="E3EFF7"/>
          </a:solidFill>
          <a:ln w="12700">
            <a:solidFill>
              <a:srgbClr val="E3EFF7"/>
            </a:solidFill>
            <a:prstDash val="solid"/>
          </a:ln>
        </p:spPr>
      </p:sp>
      <p:sp>
        <p:nvSpPr>
          <p:cNvPr id="24" name="Text 22"/>
          <p:cNvSpPr/>
          <p:nvPr/>
        </p:nvSpPr>
        <p:spPr>
          <a:xfrm>
            <a:off x="8129016" y="3035808"/>
            <a:ext cx="328269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Θεσσαλικός κάμπος</a:t>
            </a:r>
            <a:endParaRPr lang="en-US" sz="1200" dirty="0"/>
          </a:p>
        </p:txBody>
      </p:sp>
      <p:sp>
        <p:nvSpPr>
          <p:cNvPr id="25" name="Text 23"/>
          <p:cNvSpPr/>
          <p:nvPr/>
        </p:nvSpPr>
        <p:spPr>
          <a:xfrm>
            <a:off x="8129016" y="3328416"/>
            <a:ext cx="328269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Πλαίσιο αγροτικής οικονομίας — η γύρω αγροτική παραγωγή αποτελεί κρίσιμο τμήμα της περιφερειακής οικονομίας.</a:t>
            </a:r>
            <a:endParaRPr lang="en-US" sz="1100" dirty="0"/>
          </a:p>
        </p:txBody>
      </p:sp>
      <p:sp>
        <p:nvSpPr>
          <p:cNvPr id="26" name="Text 24"/>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7" name="Text 25"/>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ΕΛΣΤΑΤ 2021</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Οικονομική Βάση — Ισχυρά Σημεία &amp; Εξαρτήσεις</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43000"/>
            <a:ext cx="5486400" cy="2423160"/>
          </a:xfrm>
          <a:prstGeom prst="roundRect">
            <a:avLst>
              <a:gd name="adj" fmla="val 3774"/>
            </a:avLst>
          </a:prstGeom>
          <a:solidFill>
            <a:srgbClr val="E3EFF7"/>
          </a:solidFill>
          <a:ln w="12700">
            <a:solidFill>
              <a:srgbClr val="E3EFF7"/>
            </a:solidFill>
            <a:prstDash val="solid"/>
          </a:ln>
        </p:spPr>
      </p:sp>
      <p:sp>
        <p:nvSpPr>
          <p:cNvPr id="5" name="Text 3"/>
          <p:cNvSpPr/>
          <p:nvPr/>
        </p:nvSpPr>
        <p:spPr>
          <a:xfrm>
            <a:off x="576072" y="1234440"/>
            <a:ext cx="5157216" cy="3108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Λιμάνι &amp; Ναυτιλία</a:t>
            </a:r>
            <a:endParaRPr lang="en-US" sz="1200" dirty="0"/>
          </a:p>
        </p:txBody>
      </p:sp>
      <p:sp>
        <p:nvSpPr>
          <p:cNvPr id="6" name="Text 4"/>
          <p:cNvSpPr/>
          <p:nvPr/>
        </p:nvSpPr>
        <p:spPr>
          <a:xfrm>
            <a:off x="576072" y="1527048"/>
            <a:ext cx="5157216" cy="19293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Τρίτο μεγαλύτερο λιμάνι Ελλάδας. Εμπόριο, RoRo, κρουαζιέρα. Κρίσιμος κόμβος για εξαγωγές Θεσσαλίας.</a:t>
            </a:r>
            <a:endParaRPr lang="en-US" sz="1100" dirty="0"/>
          </a:p>
        </p:txBody>
      </p:sp>
      <p:sp>
        <p:nvSpPr>
          <p:cNvPr id="7" name="Shape 5"/>
          <p:cNvSpPr/>
          <p:nvPr/>
        </p:nvSpPr>
        <p:spPr>
          <a:xfrm>
            <a:off x="6172200" y="1143000"/>
            <a:ext cx="5486400" cy="2423160"/>
          </a:xfrm>
          <a:prstGeom prst="roundRect">
            <a:avLst>
              <a:gd name="adj" fmla="val 3774"/>
            </a:avLst>
          </a:prstGeom>
          <a:solidFill>
            <a:srgbClr val="E2F0EE"/>
          </a:solidFill>
          <a:ln w="12700">
            <a:solidFill>
              <a:srgbClr val="E2F0EE"/>
            </a:solidFill>
            <a:prstDash val="solid"/>
          </a:ln>
        </p:spPr>
      </p:sp>
      <p:sp>
        <p:nvSpPr>
          <p:cNvPr id="8" name="Text 6"/>
          <p:cNvSpPr/>
          <p:nvPr/>
        </p:nvSpPr>
        <p:spPr>
          <a:xfrm>
            <a:off x="6336792" y="1234440"/>
            <a:ext cx="515721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Πανεπιστήμιο Θεσσαλίας</a:t>
            </a:r>
            <a:endParaRPr lang="en-US" sz="1200" dirty="0"/>
          </a:p>
        </p:txBody>
      </p:sp>
      <p:sp>
        <p:nvSpPr>
          <p:cNvPr id="9" name="Text 7"/>
          <p:cNvSpPr/>
          <p:nvPr/>
        </p:nvSpPr>
        <p:spPr>
          <a:xfrm>
            <a:off x="6336792" y="1527048"/>
            <a:ext cx="5157216" cy="19293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~25.000 φοιτητές. Μεγαλύτερος «εργοδότης» — σταθεροποιητικός παράγοντας σε κρίση.</a:t>
            </a:r>
            <a:endParaRPr lang="en-US" sz="1100" dirty="0"/>
          </a:p>
        </p:txBody>
      </p:sp>
      <p:sp>
        <p:nvSpPr>
          <p:cNvPr id="10" name="Shape 8"/>
          <p:cNvSpPr/>
          <p:nvPr/>
        </p:nvSpPr>
        <p:spPr>
          <a:xfrm>
            <a:off x="411480" y="3749040"/>
            <a:ext cx="5486400" cy="2423160"/>
          </a:xfrm>
          <a:prstGeom prst="roundRect">
            <a:avLst>
              <a:gd name="adj" fmla="val 3774"/>
            </a:avLst>
          </a:prstGeom>
          <a:solidFill>
            <a:srgbClr val="FEF3DC"/>
          </a:solidFill>
          <a:ln w="12700">
            <a:solidFill>
              <a:srgbClr val="FEF3DC"/>
            </a:solidFill>
            <a:prstDash val="solid"/>
          </a:ln>
        </p:spPr>
      </p:sp>
      <p:sp>
        <p:nvSpPr>
          <p:cNvPr id="11" name="Text 9"/>
          <p:cNvSpPr/>
          <p:nvPr/>
        </p:nvSpPr>
        <p:spPr>
          <a:xfrm>
            <a:off x="576072" y="3840480"/>
            <a:ext cx="5157216" cy="310896"/>
          </a:xfrm>
          <a:prstGeom prst="rect">
            <a:avLst/>
          </a:prstGeom>
          <a:noFill/>
          <a:ln/>
        </p:spPr>
        <p:txBody>
          <a:bodyPr wrap="square" rtlCol="0" anchor="ctr"/>
          <a:lstStyle/>
          <a:p>
            <a:pPr marL="0" indent="0">
              <a:buNone/>
            </a:pPr>
            <a:r>
              <a:rPr lang="en-US" sz="1200" b="1" dirty="0">
                <a:solidFill>
                  <a:srgbClr val="C9860A"/>
                </a:solidFill>
                <a:latin typeface="Calibri" pitchFamily="34" charset="0"/>
                <a:ea typeface="Calibri" pitchFamily="34" charset="-122"/>
                <a:cs typeface="Calibri" pitchFamily="34" charset="-120"/>
              </a:rPr>
              <a:t>Τουρισμός Πηλίου</a:t>
            </a:r>
            <a:endParaRPr lang="en-US" sz="1200" dirty="0"/>
          </a:p>
        </p:txBody>
      </p:sp>
      <p:sp>
        <p:nvSpPr>
          <p:cNvPr id="12" name="Text 10"/>
          <p:cNvSpPr/>
          <p:nvPr/>
        </p:nvSpPr>
        <p:spPr>
          <a:xfrm>
            <a:off x="576072" y="4133088"/>
            <a:ext cx="5157216" cy="19293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Εναλλακτικός τουρισμός, πολιτιστική κληρονομιά. Ευπάθεια σε ακραία καιρικά φαινόμενα.</a:t>
            </a:r>
            <a:endParaRPr lang="en-US" sz="1100" dirty="0"/>
          </a:p>
        </p:txBody>
      </p:sp>
      <p:sp>
        <p:nvSpPr>
          <p:cNvPr id="13" name="Shape 11"/>
          <p:cNvSpPr/>
          <p:nvPr/>
        </p:nvSpPr>
        <p:spPr>
          <a:xfrm>
            <a:off x="6172200" y="3749040"/>
            <a:ext cx="5486400" cy="2423160"/>
          </a:xfrm>
          <a:prstGeom prst="roundRect">
            <a:avLst>
              <a:gd name="adj" fmla="val 3774"/>
            </a:avLst>
          </a:prstGeom>
          <a:solidFill>
            <a:srgbClr val="FDECEA"/>
          </a:solidFill>
          <a:ln w="12700">
            <a:solidFill>
              <a:srgbClr val="FDECEA"/>
            </a:solidFill>
            <a:prstDash val="solid"/>
          </a:ln>
        </p:spPr>
      </p:sp>
      <p:sp>
        <p:nvSpPr>
          <p:cNvPr id="14" name="Text 12"/>
          <p:cNvSpPr/>
          <p:nvPr/>
        </p:nvSpPr>
        <p:spPr>
          <a:xfrm>
            <a:off x="6336792" y="3840480"/>
            <a:ext cx="515721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Αγροτική παραγωγή</a:t>
            </a:r>
            <a:endParaRPr lang="en-US" sz="1200" dirty="0"/>
          </a:p>
        </p:txBody>
      </p:sp>
      <p:sp>
        <p:nvSpPr>
          <p:cNvPr id="15" name="Text 13"/>
          <p:cNvSpPr/>
          <p:nvPr/>
        </p:nvSpPr>
        <p:spPr>
          <a:xfrm>
            <a:off x="6336792" y="4133088"/>
            <a:ext cx="5157216" cy="192938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Βαμβάκι, ελαιόλαδο, μήλα Πηλίου. Κρίσιμη για το ΑΕΠ Θεσσαλίας — βαριά πληγείσα από Daniel.</a:t>
            </a:r>
            <a:endParaRPr lang="en-US" sz="1100" dirty="0"/>
          </a:p>
        </p:txBody>
      </p:sp>
      <p:sp>
        <p:nvSpPr>
          <p:cNvPr id="16" name="Text 14"/>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17" name="Text 15"/>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NHESS 2024 / Daniel Impact</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Παράγοντες Ανθεκτικότητας Βόλου — Τι Λειτουργεί Υπέρ;</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3749040" cy="2286000"/>
          </a:xfrm>
          <a:prstGeom prst="roundRect">
            <a:avLst>
              <a:gd name="adj" fmla="val 4000"/>
            </a:avLst>
          </a:prstGeom>
          <a:solidFill>
            <a:srgbClr val="E2F0EE"/>
          </a:solidFill>
          <a:ln w="12700">
            <a:solidFill>
              <a:srgbClr val="E2F0EE"/>
            </a:solidFill>
            <a:prstDash val="solid"/>
          </a:ln>
        </p:spPr>
      </p:sp>
      <p:sp>
        <p:nvSpPr>
          <p:cNvPr id="5" name="Text 3"/>
          <p:cNvSpPr/>
          <p:nvPr/>
        </p:nvSpPr>
        <p:spPr>
          <a:xfrm>
            <a:off x="576072" y="1207008"/>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Κοινωνική συνοχή</a:t>
            </a:r>
            <a:endParaRPr lang="en-US" sz="1200" dirty="0"/>
          </a:p>
        </p:txBody>
      </p:sp>
      <p:sp>
        <p:nvSpPr>
          <p:cNvPr id="6" name="Text 4"/>
          <p:cNvSpPr/>
          <p:nvPr/>
        </p:nvSpPr>
        <p:spPr>
          <a:xfrm>
            <a:off x="576072" y="14996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Σε κρίση η κοινωνική αλληλεγγύη ήταν εμφανής: αυτόματη οργάνωση εθελοντισμού, δίκτυα αρωγής. Η μικρή πόλη αντιδρά γρηγορότερα από τη μητρόπολη.</a:t>
            </a:r>
            <a:endParaRPr lang="en-US" sz="1100" dirty="0"/>
          </a:p>
        </p:txBody>
      </p:sp>
      <p:sp>
        <p:nvSpPr>
          <p:cNvPr id="7" name="Shape 5"/>
          <p:cNvSpPr/>
          <p:nvPr/>
        </p:nvSpPr>
        <p:spPr>
          <a:xfrm>
            <a:off x="4343400" y="1115568"/>
            <a:ext cx="3749040" cy="2286000"/>
          </a:xfrm>
          <a:prstGeom prst="roundRect">
            <a:avLst>
              <a:gd name="adj" fmla="val 4000"/>
            </a:avLst>
          </a:prstGeom>
          <a:solidFill>
            <a:srgbClr val="E2F0EE"/>
          </a:solidFill>
          <a:ln w="12700">
            <a:solidFill>
              <a:srgbClr val="E2F0EE"/>
            </a:solidFill>
            <a:prstDash val="solid"/>
          </a:ln>
        </p:spPr>
      </p:sp>
      <p:sp>
        <p:nvSpPr>
          <p:cNvPr id="8" name="Text 6"/>
          <p:cNvSpPr/>
          <p:nvPr/>
        </p:nvSpPr>
        <p:spPr>
          <a:xfrm>
            <a:off x="4507992" y="1207008"/>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Πανεπιστημιακή τεχνογνωσία</a:t>
            </a:r>
            <a:endParaRPr lang="en-US" sz="1200" dirty="0"/>
          </a:p>
        </p:txBody>
      </p:sp>
      <p:sp>
        <p:nvSpPr>
          <p:cNvPr id="9" name="Text 7"/>
          <p:cNvSpPr/>
          <p:nvPr/>
        </p:nvSpPr>
        <p:spPr>
          <a:xfrm>
            <a:off x="4507992" y="14996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Το Πανεπιστήμιο Θεσσαλίας παρέχει εξειδίκευση σε σχεδιασμό, περιβάλλον, μηχανική. Δυνητικός πόλος καινοτομίας για ανθεκτική ανάπτυξη.</a:t>
            </a:r>
            <a:endParaRPr lang="en-US" sz="1100" dirty="0"/>
          </a:p>
        </p:txBody>
      </p:sp>
      <p:sp>
        <p:nvSpPr>
          <p:cNvPr id="10" name="Shape 8"/>
          <p:cNvSpPr/>
          <p:nvPr/>
        </p:nvSpPr>
        <p:spPr>
          <a:xfrm>
            <a:off x="8275320" y="1115568"/>
            <a:ext cx="3749040" cy="2286000"/>
          </a:xfrm>
          <a:prstGeom prst="roundRect">
            <a:avLst>
              <a:gd name="adj" fmla="val 4000"/>
            </a:avLst>
          </a:prstGeom>
          <a:solidFill>
            <a:srgbClr val="E2F0EE"/>
          </a:solidFill>
          <a:ln w="12700">
            <a:solidFill>
              <a:srgbClr val="E2F0EE"/>
            </a:solidFill>
            <a:prstDash val="solid"/>
          </a:ln>
        </p:spPr>
      </p:sp>
      <p:sp>
        <p:nvSpPr>
          <p:cNvPr id="11" name="Text 9"/>
          <p:cNvSpPr/>
          <p:nvPr/>
        </p:nvSpPr>
        <p:spPr>
          <a:xfrm>
            <a:off x="8439912" y="1207008"/>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Διαφοροποιημένη οικονομία</a:t>
            </a:r>
            <a:endParaRPr lang="en-US" sz="1200" dirty="0"/>
          </a:p>
        </p:txBody>
      </p:sp>
      <p:sp>
        <p:nvSpPr>
          <p:cNvPr id="12" name="Text 10"/>
          <p:cNvSpPr/>
          <p:nvPr/>
        </p:nvSpPr>
        <p:spPr>
          <a:xfrm>
            <a:off x="8439912" y="14996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Συνύπαρξη λιμανιού, τουρισμού, εκπαίδευσης, αγροτικής παραγωγής μειώνει τον κίνδυνο ολικής κατάρρευσης από έναν μόνο κλάδο.</a:t>
            </a:r>
            <a:endParaRPr lang="en-US" sz="1100" dirty="0"/>
          </a:p>
        </p:txBody>
      </p:sp>
      <p:sp>
        <p:nvSpPr>
          <p:cNvPr id="13" name="Shape 11"/>
          <p:cNvSpPr/>
          <p:nvPr/>
        </p:nvSpPr>
        <p:spPr>
          <a:xfrm>
            <a:off x="411480" y="3630168"/>
            <a:ext cx="3749040" cy="2286000"/>
          </a:xfrm>
          <a:prstGeom prst="roundRect">
            <a:avLst>
              <a:gd name="adj" fmla="val 4000"/>
            </a:avLst>
          </a:prstGeom>
          <a:solidFill>
            <a:srgbClr val="E2F0EE"/>
          </a:solidFill>
          <a:ln w="12700">
            <a:solidFill>
              <a:srgbClr val="E2F0EE"/>
            </a:solidFill>
            <a:prstDash val="solid"/>
          </a:ln>
        </p:spPr>
      </p:sp>
      <p:sp>
        <p:nvSpPr>
          <p:cNvPr id="14" name="Text 12"/>
          <p:cNvSpPr/>
          <p:nvPr/>
        </p:nvSpPr>
        <p:spPr>
          <a:xfrm>
            <a:off x="576072" y="3721608"/>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Στρατηγική γεωγραφία</a:t>
            </a:r>
            <a:endParaRPr lang="en-US" sz="1200" dirty="0"/>
          </a:p>
        </p:txBody>
      </p:sp>
      <p:sp>
        <p:nvSpPr>
          <p:cNvPr id="15" name="Text 13"/>
          <p:cNvSpPr/>
          <p:nvPr/>
        </p:nvSpPr>
        <p:spPr>
          <a:xfrm>
            <a:off x="576072" y="40142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Κόμβος μεταξύ βορείου-νοτίου Ελλάδας, εγγύτητα σε Αθήνα και Θεσσαλονίκη — διευκολύνει τη ροή βοήθειας και πόρων σε κρίση.</a:t>
            </a:r>
            <a:endParaRPr lang="en-US" sz="1100" dirty="0"/>
          </a:p>
        </p:txBody>
      </p:sp>
      <p:sp>
        <p:nvSpPr>
          <p:cNvPr id="16" name="Shape 14"/>
          <p:cNvSpPr/>
          <p:nvPr/>
        </p:nvSpPr>
        <p:spPr>
          <a:xfrm>
            <a:off x="4343400" y="3630168"/>
            <a:ext cx="3749040" cy="2286000"/>
          </a:xfrm>
          <a:prstGeom prst="roundRect">
            <a:avLst>
              <a:gd name="adj" fmla="val 4000"/>
            </a:avLst>
          </a:prstGeom>
          <a:solidFill>
            <a:srgbClr val="E2F0EE"/>
          </a:solidFill>
          <a:ln w="12700">
            <a:solidFill>
              <a:srgbClr val="E2F0EE"/>
            </a:solidFill>
            <a:prstDash val="solid"/>
          </a:ln>
        </p:spPr>
      </p:sp>
      <p:sp>
        <p:nvSpPr>
          <p:cNvPr id="17" name="Text 15"/>
          <p:cNvSpPr/>
          <p:nvPr/>
        </p:nvSpPr>
        <p:spPr>
          <a:xfrm>
            <a:off x="4507992" y="3721608"/>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Εμπειρία κρίσεων</a:t>
            </a:r>
            <a:endParaRPr lang="en-US" sz="1200" dirty="0"/>
          </a:p>
        </p:txBody>
      </p:sp>
      <p:sp>
        <p:nvSpPr>
          <p:cNvPr id="18" name="Text 16"/>
          <p:cNvSpPr/>
          <p:nvPr/>
        </p:nvSpPr>
        <p:spPr>
          <a:xfrm>
            <a:off x="4507992" y="40142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Ο Βόλος έχει διανύσει οικονομική ύφεση 2009-2018, έχει ιστορία κατοχικής περιόδου, σεισμών (1955). Συσσωρευμένη «μνήμη ανθεκτικότητας».</a:t>
            </a:r>
            <a:endParaRPr lang="en-US" sz="1100" dirty="0"/>
          </a:p>
        </p:txBody>
      </p:sp>
      <p:sp>
        <p:nvSpPr>
          <p:cNvPr id="19" name="Shape 17"/>
          <p:cNvSpPr/>
          <p:nvPr/>
        </p:nvSpPr>
        <p:spPr>
          <a:xfrm>
            <a:off x="8275320" y="3630168"/>
            <a:ext cx="3749040" cy="2286000"/>
          </a:xfrm>
          <a:prstGeom prst="roundRect">
            <a:avLst>
              <a:gd name="adj" fmla="val 4000"/>
            </a:avLst>
          </a:prstGeom>
          <a:solidFill>
            <a:srgbClr val="E2F0EE"/>
          </a:solidFill>
          <a:ln w="12700">
            <a:solidFill>
              <a:srgbClr val="E2F0EE"/>
            </a:solidFill>
            <a:prstDash val="solid"/>
          </a:ln>
        </p:spPr>
      </p:sp>
      <p:sp>
        <p:nvSpPr>
          <p:cNvPr id="20" name="Text 18"/>
          <p:cNvSpPr/>
          <p:nvPr/>
        </p:nvSpPr>
        <p:spPr>
          <a:xfrm>
            <a:off x="8439912" y="3721608"/>
            <a:ext cx="3419856" cy="310896"/>
          </a:xfrm>
          <a:prstGeom prst="rect">
            <a:avLst/>
          </a:prstGeom>
          <a:noFill/>
          <a:ln/>
        </p:spPr>
        <p:txBody>
          <a:bodyPr wrap="square" rtlCol="0" anchor="ctr"/>
          <a:lstStyle/>
          <a:p>
            <a:pPr marL="0" indent="0">
              <a:buNone/>
            </a:pPr>
            <a:r>
              <a:rPr lang="en-US" sz="1200" b="1" dirty="0">
                <a:solidFill>
                  <a:srgbClr val="1A6B5E"/>
                </a:solidFill>
                <a:latin typeface="Calibri" pitchFamily="34" charset="0"/>
                <a:ea typeface="Calibri" pitchFamily="34" charset="-122"/>
                <a:cs typeface="Calibri" pitchFamily="34" charset="-120"/>
              </a:rPr>
              <a:t>Δήμος με σχεδιασμό</a:t>
            </a:r>
            <a:endParaRPr lang="en-US" sz="1200" dirty="0"/>
          </a:p>
        </p:txBody>
      </p:sp>
      <p:sp>
        <p:nvSpPr>
          <p:cNvPr id="21" name="Text 19"/>
          <p:cNvSpPr/>
          <p:nvPr/>
        </p:nvSpPr>
        <p:spPr>
          <a:xfrm>
            <a:off x="8439912" y="40142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Στρατηγική Βιώσιμης Αστικής Ανάπτυξης 2021-2027 εγκεκριμένη ήδη από Δεκ. 2023. Δέσμευση για συστηματική αντιπλημμυρική θωράκιση.</a:t>
            </a:r>
            <a:endParaRPr lang="en-US" sz="1100" dirty="0"/>
          </a:p>
        </p:txBody>
      </p:sp>
      <p:sp>
        <p:nvSpPr>
          <p:cNvPr id="22" name="Text 20"/>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3" name="Text 21"/>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ERT News / ΣΒΑΑ Βόλου</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Παράγοντες Ευπάθειας — Τι Δεν Λειτούργησε;</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3749040" cy="2286000"/>
          </a:xfrm>
          <a:prstGeom prst="roundRect">
            <a:avLst>
              <a:gd name="adj" fmla="val 4000"/>
            </a:avLst>
          </a:prstGeom>
          <a:solidFill>
            <a:srgbClr val="FDECEA"/>
          </a:solidFill>
          <a:ln w="12700">
            <a:solidFill>
              <a:srgbClr val="FDECEA"/>
            </a:solidFill>
            <a:prstDash val="solid"/>
          </a:ln>
        </p:spPr>
      </p:sp>
      <p:sp>
        <p:nvSpPr>
          <p:cNvPr id="5" name="Text 3"/>
          <p:cNvSpPr/>
          <p:nvPr/>
        </p:nvSpPr>
        <p:spPr>
          <a:xfrm>
            <a:off x="576072" y="12070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Αδύναμο αποχετευτικό δίκτυο</a:t>
            </a:r>
            <a:endParaRPr lang="en-US" sz="1200" dirty="0"/>
          </a:p>
        </p:txBody>
      </p:sp>
      <p:sp>
        <p:nvSpPr>
          <p:cNvPr id="6" name="Text 4"/>
          <p:cNvSpPr/>
          <p:nvPr/>
        </p:nvSpPr>
        <p:spPr>
          <a:xfrm>
            <a:off x="576072" y="14996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Σχεδιασμένο για παλαιότερα καιρικά δεδομένα. Δεν άντεχε τις ποσότητες νερού του Daniel. Αδυναμία παροχέτευσης σε πολλές συνοικίες.</a:t>
            </a:r>
            <a:endParaRPr lang="en-US" sz="1100" dirty="0"/>
          </a:p>
        </p:txBody>
      </p:sp>
      <p:sp>
        <p:nvSpPr>
          <p:cNvPr id="7" name="Shape 5"/>
          <p:cNvSpPr/>
          <p:nvPr/>
        </p:nvSpPr>
        <p:spPr>
          <a:xfrm>
            <a:off x="4343400" y="1115568"/>
            <a:ext cx="3749040" cy="2286000"/>
          </a:xfrm>
          <a:prstGeom prst="roundRect">
            <a:avLst>
              <a:gd name="adj" fmla="val 4000"/>
            </a:avLst>
          </a:prstGeom>
          <a:solidFill>
            <a:srgbClr val="FDECEA"/>
          </a:solidFill>
          <a:ln w="12700">
            <a:solidFill>
              <a:srgbClr val="FDECEA"/>
            </a:solidFill>
            <a:prstDash val="solid"/>
          </a:ln>
        </p:spPr>
      </p:sp>
      <p:sp>
        <p:nvSpPr>
          <p:cNvPr id="8" name="Text 6"/>
          <p:cNvSpPr/>
          <p:nvPr/>
        </p:nvSpPr>
        <p:spPr>
          <a:xfrm>
            <a:off x="4507992" y="12070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Ανεξέλεγκτη δόμηση σε ρέματα</a:t>
            </a:r>
            <a:endParaRPr lang="en-US" sz="1200" dirty="0"/>
          </a:p>
        </p:txBody>
      </p:sp>
      <p:sp>
        <p:nvSpPr>
          <p:cNvPr id="9" name="Text 7"/>
          <p:cNvSpPr/>
          <p:nvPr/>
        </p:nvSpPr>
        <p:spPr>
          <a:xfrm>
            <a:off x="4507992" y="14996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Δόμηση σε πρώην κοίτες ρεμάτων — χαρακτηριστικό ελληνικής πολεοδομίας. Μπλοκαρισμένη ροή νερού.</a:t>
            </a:r>
            <a:endParaRPr lang="en-US" sz="1100" dirty="0"/>
          </a:p>
        </p:txBody>
      </p:sp>
      <p:sp>
        <p:nvSpPr>
          <p:cNvPr id="10" name="Shape 8"/>
          <p:cNvSpPr/>
          <p:nvPr/>
        </p:nvSpPr>
        <p:spPr>
          <a:xfrm>
            <a:off x="8275320" y="1115568"/>
            <a:ext cx="3749040" cy="2286000"/>
          </a:xfrm>
          <a:prstGeom prst="roundRect">
            <a:avLst>
              <a:gd name="adj" fmla="val 4000"/>
            </a:avLst>
          </a:prstGeom>
          <a:solidFill>
            <a:srgbClr val="FDECEA"/>
          </a:solidFill>
          <a:ln w="12700">
            <a:solidFill>
              <a:srgbClr val="FDECEA"/>
            </a:solidFill>
            <a:prstDash val="solid"/>
          </a:ln>
        </p:spPr>
      </p:sp>
      <p:sp>
        <p:nvSpPr>
          <p:cNvPr id="11" name="Text 9"/>
          <p:cNvSpPr/>
          <p:nvPr/>
        </p:nvSpPr>
        <p:spPr>
          <a:xfrm>
            <a:off x="8439912" y="12070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Έλλειψη πολεοδομικού ελέγχου</a:t>
            </a:r>
            <a:endParaRPr lang="en-US" sz="1200" dirty="0"/>
          </a:p>
        </p:txBody>
      </p:sp>
      <p:sp>
        <p:nvSpPr>
          <p:cNvPr id="12" name="Text 10"/>
          <p:cNvSpPr/>
          <p:nvPr/>
        </p:nvSpPr>
        <p:spPr>
          <a:xfrm>
            <a:off x="8439912" y="14996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Η συχνή αυθαίρετη δόμηση και η ανεπαρκής εφαρμογή των κανόνων χρήσης γης αύξησαν την έκθεση.</a:t>
            </a:r>
            <a:endParaRPr lang="en-US" sz="1100" dirty="0"/>
          </a:p>
        </p:txBody>
      </p:sp>
      <p:sp>
        <p:nvSpPr>
          <p:cNvPr id="13" name="Shape 11"/>
          <p:cNvSpPr/>
          <p:nvPr/>
        </p:nvSpPr>
        <p:spPr>
          <a:xfrm>
            <a:off x="411480" y="3630168"/>
            <a:ext cx="3749040" cy="2286000"/>
          </a:xfrm>
          <a:prstGeom prst="roundRect">
            <a:avLst>
              <a:gd name="adj" fmla="val 4000"/>
            </a:avLst>
          </a:prstGeom>
          <a:solidFill>
            <a:srgbClr val="FDECEA"/>
          </a:solidFill>
          <a:ln w="12700">
            <a:solidFill>
              <a:srgbClr val="FDECEA"/>
            </a:solidFill>
            <a:prstDash val="solid"/>
          </a:ln>
        </p:spPr>
      </p:sp>
      <p:sp>
        <p:nvSpPr>
          <p:cNvPr id="14" name="Text 12"/>
          <p:cNvSpPr/>
          <p:nvPr/>
        </p:nvSpPr>
        <p:spPr>
          <a:xfrm>
            <a:off x="576072" y="37216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Παλαιές υποδομές</a:t>
            </a:r>
            <a:endParaRPr lang="en-US" sz="1200" dirty="0"/>
          </a:p>
        </p:txBody>
      </p:sp>
      <p:sp>
        <p:nvSpPr>
          <p:cNvPr id="15" name="Text 13"/>
          <p:cNvSpPr/>
          <p:nvPr/>
        </p:nvSpPr>
        <p:spPr>
          <a:xfrm>
            <a:off x="576072" y="40142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Το αποχετευτικό και το οδικό δίκτυο δεν είχαν αναβαθμιστεί για δεκαετίες — οι συνέπειες της λιτότητας 2010-2018 εμφανείς.</a:t>
            </a:r>
            <a:endParaRPr lang="en-US" sz="1100" dirty="0"/>
          </a:p>
        </p:txBody>
      </p:sp>
      <p:sp>
        <p:nvSpPr>
          <p:cNvPr id="16" name="Shape 14"/>
          <p:cNvSpPr/>
          <p:nvPr/>
        </p:nvSpPr>
        <p:spPr>
          <a:xfrm>
            <a:off x="4343400" y="3630168"/>
            <a:ext cx="3749040" cy="2286000"/>
          </a:xfrm>
          <a:prstGeom prst="roundRect">
            <a:avLst>
              <a:gd name="adj" fmla="val 4000"/>
            </a:avLst>
          </a:prstGeom>
          <a:solidFill>
            <a:srgbClr val="FDECEA"/>
          </a:solidFill>
          <a:ln w="12700">
            <a:solidFill>
              <a:srgbClr val="FDECEA"/>
            </a:solidFill>
            <a:prstDash val="solid"/>
          </a:ln>
        </p:spPr>
      </p:sp>
      <p:sp>
        <p:nvSpPr>
          <p:cNvPr id="17" name="Text 15"/>
          <p:cNvSpPr/>
          <p:nvPr/>
        </p:nvSpPr>
        <p:spPr>
          <a:xfrm>
            <a:off x="4507992" y="37216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Αδύναμο σύστημα έγκαιρης προειδοποίησης</a:t>
            </a:r>
            <a:endParaRPr lang="en-US" sz="1200" dirty="0"/>
          </a:p>
        </p:txBody>
      </p:sp>
      <p:sp>
        <p:nvSpPr>
          <p:cNvPr id="18" name="Text 16"/>
          <p:cNvSpPr/>
          <p:nvPr/>
        </p:nvSpPr>
        <p:spPr>
          <a:xfrm>
            <a:off x="4507992" y="40142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Καθυστερημένες ειδοποιήσεις, αποτυχία εκκένωσης προ της κρίσης. Δεν υπήρχε ολοκληρωμένο σχέδιο διαχείρισης πλημμύρας.</a:t>
            </a:r>
            <a:endParaRPr lang="en-US" sz="1100" dirty="0"/>
          </a:p>
        </p:txBody>
      </p:sp>
      <p:sp>
        <p:nvSpPr>
          <p:cNvPr id="19" name="Shape 17"/>
          <p:cNvSpPr/>
          <p:nvPr/>
        </p:nvSpPr>
        <p:spPr>
          <a:xfrm>
            <a:off x="8275320" y="3630168"/>
            <a:ext cx="3749040" cy="2286000"/>
          </a:xfrm>
          <a:prstGeom prst="roundRect">
            <a:avLst>
              <a:gd name="adj" fmla="val 4000"/>
            </a:avLst>
          </a:prstGeom>
          <a:solidFill>
            <a:srgbClr val="FDECEA"/>
          </a:solidFill>
          <a:ln w="12700">
            <a:solidFill>
              <a:srgbClr val="FDECEA"/>
            </a:solidFill>
            <a:prstDash val="solid"/>
          </a:ln>
        </p:spPr>
      </p:sp>
      <p:sp>
        <p:nvSpPr>
          <p:cNvPr id="20" name="Text 18"/>
          <p:cNvSpPr/>
          <p:nvPr/>
        </p:nvSpPr>
        <p:spPr>
          <a:xfrm>
            <a:off x="8439912" y="3721608"/>
            <a:ext cx="3419856" cy="310896"/>
          </a:xfrm>
          <a:prstGeom prst="rect">
            <a:avLst/>
          </a:prstGeom>
          <a:noFill/>
          <a:ln/>
        </p:spPr>
        <p:txBody>
          <a:bodyPr wrap="square" rtlCol="0" anchor="ctr"/>
          <a:lstStyle/>
          <a:p>
            <a:pPr marL="0" indent="0">
              <a:buNone/>
            </a:pPr>
            <a:r>
              <a:rPr lang="en-US" sz="1200" b="1" dirty="0">
                <a:solidFill>
                  <a:srgbClr val="B03A2E"/>
                </a:solidFill>
                <a:latin typeface="Calibri" pitchFamily="34" charset="0"/>
                <a:ea typeface="Calibri" pitchFamily="34" charset="-122"/>
                <a:cs typeface="Calibri" pitchFamily="34" charset="-120"/>
              </a:rPr>
              <a:t>Εξάρτηση από εξωτερικούς πόρους</a:t>
            </a:r>
            <a:endParaRPr lang="en-US" sz="1200" dirty="0"/>
          </a:p>
        </p:txBody>
      </p:sp>
      <p:sp>
        <p:nvSpPr>
          <p:cNvPr id="21" name="Text 19"/>
          <p:cNvSpPr/>
          <p:nvPr/>
        </p:nvSpPr>
        <p:spPr>
          <a:xfrm>
            <a:off x="8439912" y="4014216"/>
            <a:ext cx="3419856" cy="1792224"/>
          </a:xfrm>
          <a:prstGeom prst="rect">
            <a:avLst/>
          </a:prstGeom>
          <a:noFill/>
          <a:ln/>
        </p:spPr>
        <p:txBody>
          <a:bodyPr wrap="square" rtlCol="0" anchor="t"/>
          <a:lstStyle/>
          <a:p>
            <a:pPr marL="0" indent="0">
              <a:buNone/>
            </a:pPr>
            <a:r>
              <a:rPr lang="en-US" sz="1100" dirty="0">
                <a:solidFill>
                  <a:srgbClr val="1C1C1C"/>
                </a:solidFill>
                <a:latin typeface="Calibri" pitchFamily="34" charset="0"/>
                <a:ea typeface="Calibri" pitchFamily="34" charset="-122"/>
                <a:cs typeface="Calibri" pitchFamily="34" charset="-120"/>
              </a:rPr>
              <a:t>Ο δήμος δεν είχε επαρκείς ίδιους πόρους για αντιμετώπιση — επικεντρωμένος στη Θεσσαλία, με εξάρτηση από κεντρικό κράτος και ΕΕ.</a:t>
            </a:r>
            <a:endParaRPr lang="en-US" sz="1100" dirty="0"/>
          </a:p>
        </p:txBody>
      </p:sp>
      <p:sp>
        <p:nvSpPr>
          <p:cNvPr id="22" name="Text 20"/>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
        <p:nvSpPr>
          <p:cNvPr id="23" name="Text 21"/>
          <p:cNvSpPr/>
          <p:nvPr/>
        </p:nvSpPr>
        <p:spPr>
          <a:xfrm>
            <a:off x="7406640" y="6446520"/>
            <a:ext cx="4370832" cy="256032"/>
          </a:xfrm>
          <a:prstGeom prst="rect">
            <a:avLst/>
          </a:prstGeom>
          <a:noFill/>
          <a:ln/>
        </p:spPr>
        <p:txBody>
          <a:bodyPr wrap="square" rtlCol="0" anchor="ctr"/>
          <a:lstStyle/>
          <a:p>
            <a:pPr marL="0" indent="0" algn="r">
              <a:buNone/>
            </a:pPr>
            <a:r>
              <a:rPr lang="en-US" sz="850" dirty="0">
                <a:solidFill>
                  <a:srgbClr val="6B6B6B"/>
                </a:solidFill>
                <a:latin typeface="Calibri" pitchFamily="34" charset="0"/>
                <a:ea typeface="Calibri" pitchFamily="34" charset="-122"/>
                <a:cs typeface="Calibri" pitchFamily="34" charset="-120"/>
              </a:rPr>
              <a:t>Πηγή: </a:t>
            </a:r>
            <a:r>
              <a:rPr lang="en-US" sz="850" u="sng" dirty="0">
                <a:solidFill>
                  <a:srgbClr val="6B6B6B"/>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Academia / Urban Flood Management Volos</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6F2"/>
        </a:solidFill>
        <a:effectLst/>
      </p:bgPr>
    </p:bg>
    <p:spTree>
      <p:nvGrpSpPr>
        <p:cNvPr id="1" name=""/>
        <p:cNvGrpSpPr/>
        <p:nvPr/>
      </p:nvGrpSpPr>
      <p:grpSpPr>
        <a:xfrm>
          <a:off x="0" y="0"/>
          <a:ext cx="0" cy="0"/>
          <a:chOff x="0" y="0"/>
          <a:chExt cx="0" cy="0"/>
        </a:xfrm>
      </p:grpSpPr>
      <p:sp>
        <p:nvSpPr>
          <p:cNvPr id="2" name="Text 0"/>
          <p:cNvSpPr/>
          <p:nvPr/>
        </p:nvSpPr>
        <p:spPr>
          <a:xfrm>
            <a:off x="411480" y="228600"/>
            <a:ext cx="11338560" cy="749808"/>
          </a:xfrm>
          <a:prstGeom prst="rect">
            <a:avLst/>
          </a:prstGeom>
          <a:noFill/>
          <a:ln/>
        </p:spPr>
        <p:txBody>
          <a:bodyPr wrap="square" rtlCol="0" anchor="ctr"/>
          <a:lstStyle/>
          <a:p>
            <a:pPr marL="0" indent="0">
              <a:buNone/>
            </a:pPr>
            <a:r>
              <a:rPr lang="en-US" sz="2600" b="1" dirty="0">
                <a:solidFill>
                  <a:srgbClr val="1B5E88"/>
                </a:solidFill>
                <a:latin typeface="Calibri" pitchFamily="34" charset="0"/>
                <a:ea typeface="Calibri" pitchFamily="34" charset="-122"/>
                <a:cs typeface="Calibri" pitchFamily="34" charset="-120"/>
              </a:rPr>
              <a:t>Βόλος σε Σχέση με Άλλες Περιφερειακές Πόλεις</a:t>
            </a:r>
            <a:endParaRPr lang="en-US" sz="2600" dirty="0"/>
          </a:p>
        </p:txBody>
      </p:sp>
      <p:sp>
        <p:nvSpPr>
          <p:cNvPr id="3" name="Shape 1"/>
          <p:cNvSpPr/>
          <p:nvPr/>
        </p:nvSpPr>
        <p:spPr>
          <a:xfrm>
            <a:off x="411480" y="978408"/>
            <a:ext cx="11338560" cy="27432"/>
          </a:xfrm>
          <a:prstGeom prst="rect">
            <a:avLst/>
          </a:prstGeom>
          <a:solidFill>
            <a:srgbClr val="D4D1CA"/>
          </a:solidFill>
          <a:ln w="12700">
            <a:solidFill>
              <a:srgbClr val="D4D1CA"/>
            </a:solidFill>
            <a:prstDash val="solid"/>
          </a:ln>
        </p:spPr>
      </p:sp>
      <p:sp>
        <p:nvSpPr>
          <p:cNvPr id="4" name="Shape 2"/>
          <p:cNvSpPr/>
          <p:nvPr/>
        </p:nvSpPr>
        <p:spPr>
          <a:xfrm>
            <a:off x="411480" y="1115568"/>
            <a:ext cx="1591056" cy="438912"/>
          </a:xfrm>
          <a:prstGeom prst="rect">
            <a:avLst/>
          </a:prstGeom>
          <a:solidFill>
            <a:srgbClr val="1B5E88"/>
          </a:solidFill>
          <a:ln w="12700">
            <a:solidFill>
              <a:srgbClr val="1B5E88"/>
            </a:solidFill>
            <a:prstDash val="solid"/>
          </a:ln>
        </p:spPr>
      </p:sp>
      <p:sp>
        <p:nvSpPr>
          <p:cNvPr id="5" name="Text 3"/>
          <p:cNvSpPr/>
          <p:nvPr/>
        </p:nvSpPr>
        <p:spPr>
          <a:xfrm>
            <a:off x="484632" y="1115568"/>
            <a:ext cx="1463040" cy="438912"/>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Πόλη</a:t>
            </a:r>
            <a:endParaRPr lang="en-US" sz="1100" dirty="0"/>
          </a:p>
        </p:txBody>
      </p:sp>
      <p:sp>
        <p:nvSpPr>
          <p:cNvPr id="6" name="Shape 4"/>
          <p:cNvSpPr/>
          <p:nvPr/>
        </p:nvSpPr>
        <p:spPr>
          <a:xfrm>
            <a:off x="2057400" y="1115568"/>
            <a:ext cx="2322576" cy="438912"/>
          </a:xfrm>
          <a:prstGeom prst="rect">
            <a:avLst/>
          </a:prstGeom>
          <a:solidFill>
            <a:srgbClr val="1B5E88"/>
          </a:solidFill>
          <a:ln w="12700">
            <a:solidFill>
              <a:srgbClr val="1B5E88"/>
            </a:solidFill>
            <a:prstDash val="solid"/>
          </a:ln>
        </p:spPr>
      </p:sp>
      <p:sp>
        <p:nvSpPr>
          <p:cNvPr id="7" name="Text 5"/>
          <p:cNvSpPr/>
          <p:nvPr/>
        </p:nvSpPr>
        <p:spPr>
          <a:xfrm>
            <a:off x="2130552" y="1115568"/>
            <a:ext cx="2194560" cy="438912"/>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Οικονομική βάση</a:t>
            </a:r>
            <a:endParaRPr lang="en-US" sz="1100" dirty="0"/>
          </a:p>
        </p:txBody>
      </p:sp>
      <p:sp>
        <p:nvSpPr>
          <p:cNvPr id="8" name="Shape 6"/>
          <p:cNvSpPr/>
          <p:nvPr/>
        </p:nvSpPr>
        <p:spPr>
          <a:xfrm>
            <a:off x="4434840" y="1115568"/>
            <a:ext cx="2322576" cy="438912"/>
          </a:xfrm>
          <a:prstGeom prst="rect">
            <a:avLst/>
          </a:prstGeom>
          <a:solidFill>
            <a:srgbClr val="1B5E88"/>
          </a:solidFill>
          <a:ln w="12700">
            <a:solidFill>
              <a:srgbClr val="1B5E88"/>
            </a:solidFill>
            <a:prstDash val="solid"/>
          </a:ln>
        </p:spPr>
      </p:sp>
      <p:sp>
        <p:nvSpPr>
          <p:cNvPr id="9" name="Text 7"/>
          <p:cNvSpPr/>
          <p:nvPr/>
        </p:nvSpPr>
        <p:spPr>
          <a:xfrm>
            <a:off x="4507992" y="1115568"/>
            <a:ext cx="2194560" cy="438912"/>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Κλιματικός κίνδυνος</a:t>
            </a:r>
            <a:endParaRPr lang="en-US" sz="1100" dirty="0"/>
          </a:p>
        </p:txBody>
      </p:sp>
      <p:sp>
        <p:nvSpPr>
          <p:cNvPr id="10" name="Shape 8"/>
          <p:cNvSpPr/>
          <p:nvPr/>
        </p:nvSpPr>
        <p:spPr>
          <a:xfrm>
            <a:off x="6812280" y="1115568"/>
            <a:ext cx="2322576" cy="438912"/>
          </a:xfrm>
          <a:prstGeom prst="rect">
            <a:avLst/>
          </a:prstGeom>
          <a:solidFill>
            <a:srgbClr val="1B5E88"/>
          </a:solidFill>
          <a:ln w="12700">
            <a:solidFill>
              <a:srgbClr val="1B5E88"/>
            </a:solidFill>
            <a:prstDash val="solid"/>
          </a:ln>
        </p:spPr>
      </p:sp>
      <p:sp>
        <p:nvSpPr>
          <p:cNvPr id="11" name="Text 9"/>
          <p:cNvSpPr/>
          <p:nvPr/>
        </p:nvSpPr>
        <p:spPr>
          <a:xfrm>
            <a:off x="6885432" y="1115568"/>
            <a:ext cx="2194560" cy="438912"/>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Αντιπλημμυρικά</a:t>
            </a:r>
            <a:endParaRPr lang="en-US" sz="1100" dirty="0"/>
          </a:p>
        </p:txBody>
      </p:sp>
      <p:sp>
        <p:nvSpPr>
          <p:cNvPr id="12" name="Shape 10"/>
          <p:cNvSpPr/>
          <p:nvPr/>
        </p:nvSpPr>
        <p:spPr>
          <a:xfrm>
            <a:off x="9189720" y="1115568"/>
            <a:ext cx="2322576" cy="438912"/>
          </a:xfrm>
          <a:prstGeom prst="rect">
            <a:avLst/>
          </a:prstGeom>
          <a:solidFill>
            <a:srgbClr val="1B5E88"/>
          </a:solidFill>
          <a:ln w="12700">
            <a:solidFill>
              <a:srgbClr val="1B5E88"/>
            </a:solidFill>
            <a:prstDash val="solid"/>
          </a:ln>
        </p:spPr>
      </p:sp>
      <p:sp>
        <p:nvSpPr>
          <p:cNvPr id="13" name="Text 11"/>
          <p:cNvSpPr/>
          <p:nvPr/>
        </p:nvSpPr>
        <p:spPr>
          <a:xfrm>
            <a:off x="9262872" y="1115568"/>
            <a:ext cx="2194560" cy="438912"/>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Θεσμική ετοιμότητα</a:t>
            </a:r>
            <a:endParaRPr lang="en-US" sz="1100" dirty="0"/>
          </a:p>
        </p:txBody>
      </p:sp>
      <p:sp>
        <p:nvSpPr>
          <p:cNvPr id="14" name="Shape 12"/>
          <p:cNvSpPr/>
          <p:nvPr/>
        </p:nvSpPr>
        <p:spPr>
          <a:xfrm>
            <a:off x="411480" y="1554480"/>
            <a:ext cx="1591056" cy="768096"/>
          </a:xfrm>
          <a:prstGeom prst="rect">
            <a:avLst/>
          </a:prstGeom>
          <a:solidFill>
            <a:srgbClr val="E8F0FA"/>
          </a:solidFill>
          <a:ln w="12700">
            <a:solidFill>
              <a:srgbClr val="D4D1CA"/>
            </a:solidFill>
            <a:prstDash val="solid"/>
          </a:ln>
        </p:spPr>
      </p:sp>
      <p:sp>
        <p:nvSpPr>
          <p:cNvPr id="15" name="Text 13"/>
          <p:cNvSpPr/>
          <p:nvPr/>
        </p:nvSpPr>
        <p:spPr>
          <a:xfrm>
            <a:off x="502920" y="1554480"/>
            <a:ext cx="1444752" cy="7680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Βόλος</a:t>
            </a:r>
            <a:endParaRPr lang="en-US" sz="1200" dirty="0"/>
          </a:p>
        </p:txBody>
      </p:sp>
      <p:sp>
        <p:nvSpPr>
          <p:cNvPr id="16" name="Shape 14"/>
          <p:cNvSpPr/>
          <p:nvPr/>
        </p:nvSpPr>
        <p:spPr>
          <a:xfrm>
            <a:off x="2057400" y="1554480"/>
            <a:ext cx="2322576" cy="768096"/>
          </a:xfrm>
          <a:prstGeom prst="rect">
            <a:avLst/>
          </a:prstGeom>
          <a:solidFill>
            <a:srgbClr val="E8F0FA"/>
          </a:solidFill>
          <a:ln w="12700">
            <a:solidFill>
              <a:srgbClr val="D4D1CA"/>
            </a:solidFill>
            <a:prstDash val="solid"/>
          </a:ln>
        </p:spPr>
      </p:sp>
      <p:sp>
        <p:nvSpPr>
          <p:cNvPr id="17" name="Text 15"/>
          <p:cNvSpPr/>
          <p:nvPr/>
        </p:nvSpPr>
        <p:spPr>
          <a:xfrm>
            <a:off x="2148840" y="155448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Υψηλή (λιμάνι, ΑΠΘ)</a:t>
            </a:r>
            <a:endParaRPr lang="en-US" sz="1100" dirty="0"/>
          </a:p>
        </p:txBody>
      </p:sp>
      <p:sp>
        <p:nvSpPr>
          <p:cNvPr id="18" name="Shape 16"/>
          <p:cNvSpPr/>
          <p:nvPr/>
        </p:nvSpPr>
        <p:spPr>
          <a:xfrm>
            <a:off x="4434840" y="1554480"/>
            <a:ext cx="2322576" cy="768096"/>
          </a:xfrm>
          <a:prstGeom prst="rect">
            <a:avLst/>
          </a:prstGeom>
          <a:solidFill>
            <a:srgbClr val="E8F0FA"/>
          </a:solidFill>
          <a:ln w="12700">
            <a:solidFill>
              <a:srgbClr val="D4D1CA"/>
            </a:solidFill>
            <a:prstDash val="solid"/>
          </a:ln>
        </p:spPr>
      </p:sp>
      <p:sp>
        <p:nvSpPr>
          <p:cNvPr id="19" name="Text 17"/>
          <p:cNvSpPr/>
          <p:nvPr/>
        </p:nvSpPr>
        <p:spPr>
          <a:xfrm>
            <a:off x="4526280" y="155448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Υψηλός (ρέματα Πηλίου)</a:t>
            </a:r>
            <a:endParaRPr lang="en-US" sz="1100" dirty="0"/>
          </a:p>
        </p:txBody>
      </p:sp>
      <p:sp>
        <p:nvSpPr>
          <p:cNvPr id="20" name="Shape 18"/>
          <p:cNvSpPr/>
          <p:nvPr/>
        </p:nvSpPr>
        <p:spPr>
          <a:xfrm>
            <a:off x="6812280" y="1554480"/>
            <a:ext cx="2322576" cy="768096"/>
          </a:xfrm>
          <a:prstGeom prst="rect">
            <a:avLst/>
          </a:prstGeom>
          <a:solidFill>
            <a:srgbClr val="E8F0FA"/>
          </a:solidFill>
          <a:ln w="12700">
            <a:solidFill>
              <a:srgbClr val="D4D1CA"/>
            </a:solidFill>
            <a:prstDash val="solid"/>
          </a:ln>
        </p:spPr>
      </p:sp>
      <p:sp>
        <p:nvSpPr>
          <p:cNvPr id="21" name="Text 19"/>
          <p:cNvSpPr/>
          <p:nvPr/>
        </p:nvSpPr>
        <p:spPr>
          <a:xfrm>
            <a:off x="6903720" y="155448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Μέτρια</a:t>
            </a:r>
            <a:endParaRPr lang="en-US" sz="1100" dirty="0"/>
          </a:p>
        </p:txBody>
      </p:sp>
      <p:sp>
        <p:nvSpPr>
          <p:cNvPr id="22" name="Shape 20"/>
          <p:cNvSpPr/>
          <p:nvPr/>
        </p:nvSpPr>
        <p:spPr>
          <a:xfrm>
            <a:off x="9189720" y="1554480"/>
            <a:ext cx="2322576" cy="768096"/>
          </a:xfrm>
          <a:prstGeom prst="rect">
            <a:avLst/>
          </a:prstGeom>
          <a:solidFill>
            <a:srgbClr val="E8F0FA"/>
          </a:solidFill>
          <a:ln w="12700">
            <a:solidFill>
              <a:srgbClr val="D4D1CA"/>
            </a:solidFill>
            <a:prstDash val="solid"/>
          </a:ln>
        </p:spPr>
      </p:sp>
      <p:sp>
        <p:nvSpPr>
          <p:cNvPr id="23" name="Text 21"/>
          <p:cNvSpPr/>
          <p:nvPr/>
        </p:nvSpPr>
        <p:spPr>
          <a:xfrm>
            <a:off x="9281160" y="155448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Χαμηλή→Υψηλή (μετά Daniel)</a:t>
            </a:r>
            <a:endParaRPr lang="en-US" sz="1100" dirty="0"/>
          </a:p>
        </p:txBody>
      </p:sp>
      <p:sp>
        <p:nvSpPr>
          <p:cNvPr id="24" name="Shape 22"/>
          <p:cNvSpPr/>
          <p:nvPr/>
        </p:nvSpPr>
        <p:spPr>
          <a:xfrm>
            <a:off x="411480" y="2377440"/>
            <a:ext cx="1591056" cy="768096"/>
          </a:xfrm>
          <a:prstGeom prst="rect">
            <a:avLst/>
          </a:prstGeom>
          <a:solidFill>
            <a:srgbClr val="F7F6F2"/>
          </a:solidFill>
          <a:ln w="12700">
            <a:solidFill>
              <a:srgbClr val="D4D1CA"/>
            </a:solidFill>
            <a:prstDash val="solid"/>
          </a:ln>
        </p:spPr>
      </p:sp>
      <p:sp>
        <p:nvSpPr>
          <p:cNvPr id="25" name="Text 23"/>
          <p:cNvSpPr/>
          <p:nvPr/>
        </p:nvSpPr>
        <p:spPr>
          <a:xfrm>
            <a:off x="502920" y="2377440"/>
            <a:ext cx="1444752" cy="7680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Λάρισα</a:t>
            </a:r>
            <a:endParaRPr lang="en-US" sz="1200" dirty="0"/>
          </a:p>
        </p:txBody>
      </p:sp>
      <p:sp>
        <p:nvSpPr>
          <p:cNvPr id="26" name="Shape 24"/>
          <p:cNvSpPr/>
          <p:nvPr/>
        </p:nvSpPr>
        <p:spPr>
          <a:xfrm>
            <a:off x="2057400" y="2377440"/>
            <a:ext cx="2322576" cy="768096"/>
          </a:xfrm>
          <a:prstGeom prst="rect">
            <a:avLst/>
          </a:prstGeom>
          <a:solidFill>
            <a:srgbClr val="F7F6F2"/>
          </a:solidFill>
          <a:ln w="12700">
            <a:solidFill>
              <a:srgbClr val="D4D1CA"/>
            </a:solidFill>
            <a:prstDash val="solid"/>
          </a:ln>
        </p:spPr>
      </p:sp>
      <p:sp>
        <p:nvSpPr>
          <p:cNvPr id="27" name="Text 25"/>
          <p:cNvSpPr/>
          <p:nvPr/>
        </p:nvSpPr>
        <p:spPr>
          <a:xfrm>
            <a:off x="2148840" y="237744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Μέτρια (αγροτική)</a:t>
            </a:r>
            <a:endParaRPr lang="en-US" sz="1100" dirty="0"/>
          </a:p>
        </p:txBody>
      </p:sp>
      <p:sp>
        <p:nvSpPr>
          <p:cNvPr id="28" name="Shape 26"/>
          <p:cNvSpPr/>
          <p:nvPr/>
        </p:nvSpPr>
        <p:spPr>
          <a:xfrm>
            <a:off x="4434840" y="2377440"/>
            <a:ext cx="2322576" cy="768096"/>
          </a:xfrm>
          <a:prstGeom prst="rect">
            <a:avLst/>
          </a:prstGeom>
          <a:solidFill>
            <a:srgbClr val="F7F6F2"/>
          </a:solidFill>
          <a:ln w="12700">
            <a:solidFill>
              <a:srgbClr val="D4D1CA"/>
            </a:solidFill>
            <a:prstDash val="solid"/>
          </a:ln>
        </p:spPr>
      </p:sp>
      <p:sp>
        <p:nvSpPr>
          <p:cNvPr id="29" name="Text 27"/>
          <p:cNvSpPr/>
          <p:nvPr/>
        </p:nvSpPr>
        <p:spPr>
          <a:xfrm>
            <a:off x="4526280" y="237744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Μέτριος (Πηνειός)</a:t>
            </a:r>
            <a:endParaRPr lang="en-US" sz="1100" dirty="0"/>
          </a:p>
        </p:txBody>
      </p:sp>
      <p:sp>
        <p:nvSpPr>
          <p:cNvPr id="30" name="Shape 28"/>
          <p:cNvSpPr/>
          <p:nvPr/>
        </p:nvSpPr>
        <p:spPr>
          <a:xfrm>
            <a:off x="6812280" y="2377440"/>
            <a:ext cx="2322576" cy="768096"/>
          </a:xfrm>
          <a:prstGeom prst="rect">
            <a:avLst/>
          </a:prstGeom>
          <a:solidFill>
            <a:srgbClr val="F7F6F2"/>
          </a:solidFill>
          <a:ln w="12700">
            <a:solidFill>
              <a:srgbClr val="D4D1CA"/>
            </a:solidFill>
            <a:prstDash val="solid"/>
          </a:ln>
        </p:spPr>
      </p:sp>
      <p:sp>
        <p:nvSpPr>
          <p:cNvPr id="31" name="Text 29"/>
          <p:cNvSpPr/>
          <p:nvPr/>
        </p:nvSpPr>
        <p:spPr>
          <a:xfrm>
            <a:off x="6903720" y="237744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Ικανοποιητική</a:t>
            </a:r>
            <a:endParaRPr lang="en-US" sz="1100" dirty="0"/>
          </a:p>
        </p:txBody>
      </p:sp>
      <p:sp>
        <p:nvSpPr>
          <p:cNvPr id="32" name="Shape 30"/>
          <p:cNvSpPr/>
          <p:nvPr/>
        </p:nvSpPr>
        <p:spPr>
          <a:xfrm>
            <a:off x="9189720" y="2377440"/>
            <a:ext cx="2322576" cy="768096"/>
          </a:xfrm>
          <a:prstGeom prst="rect">
            <a:avLst/>
          </a:prstGeom>
          <a:solidFill>
            <a:srgbClr val="F7F6F2"/>
          </a:solidFill>
          <a:ln w="12700">
            <a:solidFill>
              <a:srgbClr val="D4D1CA"/>
            </a:solidFill>
            <a:prstDash val="solid"/>
          </a:ln>
        </p:spPr>
      </p:sp>
      <p:sp>
        <p:nvSpPr>
          <p:cNvPr id="33" name="Text 31"/>
          <p:cNvSpPr/>
          <p:nvPr/>
        </p:nvSpPr>
        <p:spPr>
          <a:xfrm>
            <a:off x="9281160" y="237744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Χαμηλή</a:t>
            </a:r>
            <a:endParaRPr lang="en-US" sz="1100" dirty="0"/>
          </a:p>
        </p:txBody>
      </p:sp>
      <p:sp>
        <p:nvSpPr>
          <p:cNvPr id="34" name="Shape 32"/>
          <p:cNvSpPr/>
          <p:nvPr/>
        </p:nvSpPr>
        <p:spPr>
          <a:xfrm>
            <a:off x="411480" y="3200400"/>
            <a:ext cx="1591056" cy="768096"/>
          </a:xfrm>
          <a:prstGeom prst="rect">
            <a:avLst/>
          </a:prstGeom>
          <a:solidFill>
            <a:srgbClr val="E3EFF7"/>
          </a:solidFill>
          <a:ln w="12700">
            <a:solidFill>
              <a:srgbClr val="D4D1CA"/>
            </a:solidFill>
            <a:prstDash val="solid"/>
          </a:ln>
        </p:spPr>
      </p:sp>
      <p:sp>
        <p:nvSpPr>
          <p:cNvPr id="35" name="Text 33"/>
          <p:cNvSpPr/>
          <p:nvPr/>
        </p:nvSpPr>
        <p:spPr>
          <a:xfrm>
            <a:off x="502920" y="3200400"/>
            <a:ext cx="1444752" cy="7680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Ιωάννινα</a:t>
            </a:r>
            <a:endParaRPr lang="en-US" sz="1200" dirty="0"/>
          </a:p>
        </p:txBody>
      </p:sp>
      <p:sp>
        <p:nvSpPr>
          <p:cNvPr id="36" name="Shape 34"/>
          <p:cNvSpPr/>
          <p:nvPr/>
        </p:nvSpPr>
        <p:spPr>
          <a:xfrm>
            <a:off x="2057400" y="3200400"/>
            <a:ext cx="2322576" cy="768096"/>
          </a:xfrm>
          <a:prstGeom prst="rect">
            <a:avLst/>
          </a:prstGeom>
          <a:solidFill>
            <a:srgbClr val="E3EFF7"/>
          </a:solidFill>
          <a:ln w="12700">
            <a:solidFill>
              <a:srgbClr val="D4D1CA"/>
            </a:solidFill>
            <a:prstDash val="solid"/>
          </a:ln>
        </p:spPr>
      </p:sp>
      <p:sp>
        <p:nvSpPr>
          <p:cNvPr id="37" name="Text 35"/>
          <p:cNvSpPr/>
          <p:nvPr/>
        </p:nvSpPr>
        <p:spPr>
          <a:xfrm>
            <a:off x="2148840" y="320040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Χαμηλότερη</a:t>
            </a:r>
            <a:endParaRPr lang="en-US" sz="1100" dirty="0"/>
          </a:p>
        </p:txBody>
      </p:sp>
      <p:sp>
        <p:nvSpPr>
          <p:cNvPr id="38" name="Shape 36"/>
          <p:cNvSpPr/>
          <p:nvPr/>
        </p:nvSpPr>
        <p:spPr>
          <a:xfrm>
            <a:off x="4434840" y="3200400"/>
            <a:ext cx="2322576" cy="768096"/>
          </a:xfrm>
          <a:prstGeom prst="rect">
            <a:avLst/>
          </a:prstGeom>
          <a:solidFill>
            <a:srgbClr val="E3EFF7"/>
          </a:solidFill>
          <a:ln w="12700">
            <a:solidFill>
              <a:srgbClr val="D4D1CA"/>
            </a:solidFill>
            <a:prstDash val="solid"/>
          </a:ln>
        </p:spPr>
      </p:sp>
      <p:sp>
        <p:nvSpPr>
          <p:cNvPr id="39" name="Text 37"/>
          <p:cNvSpPr/>
          <p:nvPr/>
        </p:nvSpPr>
        <p:spPr>
          <a:xfrm>
            <a:off x="4526280" y="320040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Μέτριος (λίμνη, ρέματα)</a:t>
            </a:r>
            <a:endParaRPr lang="en-US" sz="1100" dirty="0"/>
          </a:p>
        </p:txBody>
      </p:sp>
      <p:sp>
        <p:nvSpPr>
          <p:cNvPr id="40" name="Shape 38"/>
          <p:cNvSpPr/>
          <p:nvPr/>
        </p:nvSpPr>
        <p:spPr>
          <a:xfrm>
            <a:off x="6812280" y="3200400"/>
            <a:ext cx="2322576" cy="768096"/>
          </a:xfrm>
          <a:prstGeom prst="rect">
            <a:avLst/>
          </a:prstGeom>
          <a:solidFill>
            <a:srgbClr val="E3EFF7"/>
          </a:solidFill>
          <a:ln w="12700">
            <a:solidFill>
              <a:srgbClr val="D4D1CA"/>
            </a:solidFill>
            <a:prstDash val="solid"/>
          </a:ln>
        </p:spPr>
      </p:sp>
      <p:sp>
        <p:nvSpPr>
          <p:cNvPr id="41" name="Text 39"/>
          <p:cNvSpPr/>
          <p:nvPr/>
        </p:nvSpPr>
        <p:spPr>
          <a:xfrm>
            <a:off x="6903720" y="320040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Μέτρια</a:t>
            </a:r>
            <a:endParaRPr lang="en-US" sz="1100" dirty="0"/>
          </a:p>
        </p:txBody>
      </p:sp>
      <p:sp>
        <p:nvSpPr>
          <p:cNvPr id="42" name="Shape 40"/>
          <p:cNvSpPr/>
          <p:nvPr/>
        </p:nvSpPr>
        <p:spPr>
          <a:xfrm>
            <a:off x="9189720" y="3200400"/>
            <a:ext cx="2322576" cy="768096"/>
          </a:xfrm>
          <a:prstGeom prst="rect">
            <a:avLst/>
          </a:prstGeom>
          <a:solidFill>
            <a:srgbClr val="E3EFF7"/>
          </a:solidFill>
          <a:ln w="12700">
            <a:solidFill>
              <a:srgbClr val="D4D1CA"/>
            </a:solidFill>
            <a:prstDash val="solid"/>
          </a:ln>
        </p:spPr>
      </p:sp>
      <p:sp>
        <p:nvSpPr>
          <p:cNvPr id="43" name="Text 41"/>
          <p:cNvSpPr/>
          <p:nvPr/>
        </p:nvSpPr>
        <p:spPr>
          <a:xfrm>
            <a:off x="9281160" y="320040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Χαμηλή</a:t>
            </a:r>
            <a:endParaRPr lang="en-US" sz="1100" dirty="0"/>
          </a:p>
        </p:txBody>
      </p:sp>
      <p:sp>
        <p:nvSpPr>
          <p:cNvPr id="44" name="Shape 42"/>
          <p:cNvSpPr/>
          <p:nvPr/>
        </p:nvSpPr>
        <p:spPr>
          <a:xfrm>
            <a:off x="411480" y="4023360"/>
            <a:ext cx="1591056" cy="768096"/>
          </a:xfrm>
          <a:prstGeom prst="rect">
            <a:avLst/>
          </a:prstGeom>
          <a:solidFill>
            <a:srgbClr val="F7F6F2"/>
          </a:solidFill>
          <a:ln w="12700">
            <a:solidFill>
              <a:srgbClr val="D4D1CA"/>
            </a:solidFill>
            <a:prstDash val="solid"/>
          </a:ln>
        </p:spPr>
      </p:sp>
      <p:sp>
        <p:nvSpPr>
          <p:cNvPr id="45" name="Text 43"/>
          <p:cNvSpPr/>
          <p:nvPr/>
        </p:nvSpPr>
        <p:spPr>
          <a:xfrm>
            <a:off x="502920" y="4023360"/>
            <a:ext cx="1444752" cy="768096"/>
          </a:xfrm>
          <a:prstGeom prst="rect">
            <a:avLst/>
          </a:prstGeom>
          <a:noFill/>
          <a:ln/>
        </p:spPr>
        <p:txBody>
          <a:bodyPr wrap="square" rtlCol="0" anchor="ctr"/>
          <a:lstStyle/>
          <a:p>
            <a:pPr marL="0" indent="0">
              <a:buNone/>
            </a:pPr>
            <a:r>
              <a:rPr lang="en-US" sz="1200" b="1" dirty="0">
                <a:solidFill>
                  <a:srgbClr val="1B5E88"/>
                </a:solidFill>
                <a:latin typeface="Calibri" pitchFamily="34" charset="0"/>
                <a:ea typeface="Calibri" pitchFamily="34" charset="-122"/>
                <a:cs typeface="Calibri" pitchFamily="34" charset="-120"/>
              </a:rPr>
              <a:t>Καλαμάτα</a:t>
            </a:r>
            <a:endParaRPr lang="en-US" sz="1200" dirty="0"/>
          </a:p>
        </p:txBody>
      </p:sp>
      <p:sp>
        <p:nvSpPr>
          <p:cNvPr id="46" name="Shape 44"/>
          <p:cNvSpPr/>
          <p:nvPr/>
        </p:nvSpPr>
        <p:spPr>
          <a:xfrm>
            <a:off x="2057400" y="4023360"/>
            <a:ext cx="2322576" cy="768096"/>
          </a:xfrm>
          <a:prstGeom prst="rect">
            <a:avLst/>
          </a:prstGeom>
          <a:solidFill>
            <a:srgbClr val="F7F6F2"/>
          </a:solidFill>
          <a:ln w="12700">
            <a:solidFill>
              <a:srgbClr val="D4D1CA"/>
            </a:solidFill>
            <a:prstDash val="solid"/>
          </a:ln>
        </p:spPr>
      </p:sp>
      <p:sp>
        <p:nvSpPr>
          <p:cNvPr id="47" name="Text 45"/>
          <p:cNvSpPr/>
          <p:nvPr/>
        </p:nvSpPr>
        <p:spPr>
          <a:xfrm>
            <a:off x="2148840" y="402336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Μέτρια</a:t>
            </a:r>
            <a:endParaRPr lang="en-US" sz="1100" dirty="0"/>
          </a:p>
        </p:txBody>
      </p:sp>
      <p:sp>
        <p:nvSpPr>
          <p:cNvPr id="48" name="Shape 46"/>
          <p:cNvSpPr/>
          <p:nvPr/>
        </p:nvSpPr>
        <p:spPr>
          <a:xfrm>
            <a:off x="4434840" y="4023360"/>
            <a:ext cx="2322576" cy="768096"/>
          </a:xfrm>
          <a:prstGeom prst="rect">
            <a:avLst/>
          </a:prstGeom>
          <a:solidFill>
            <a:srgbClr val="F7F6F2"/>
          </a:solidFill>
          <a:ln w="12700">
            <a:solidFill>
              <a:srgbClr val="D4D1CA"/>
            </a:solidFill>
            <a:prstDash val="solid"/>
          </a:ln>
        </p:spPr>
      </p:sp>
      <p:sp>
        <p:nvSpPr>
          <p:cNvPr id="49" name="Text 47"/>
          <p:cNvSpPr/>
          <p:nvPr/>
        </p:nvSpPr>
        <p:spPr>
          <a:xfrm>
            <a:off x="4526280" y="402336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Σεισμός / πλημμύρες</a:t>
            </a:r>
            <a:endParaRPr lang="en-US" sz="1100" dirty="0"/>
          </a:p>
        </p:txBody>
      </p:sp>
      <p:sp>
        <p:nvSpPr>
          <p:cNvPr id="50" name="Shape 48"/>
          <p:cNvSpPr/>
          <p:nvPr/>
        </p:nvSpPr>
        <p:spPr>
          <a:xfrm>
            <a:off x="6812280" y="4023360"/>
            <a:ext cx="2322576" cy="768096"/>
          </a:xfrm>
          <a:prstGeom prst="rect">
            <a:avLst/>
          </a:prstGeom>
          <a:solidFill>
            <a:srgbClr val="F7F6F2"/>
          </a:solidFill>
          <a:ln w="12700">
            <a:solidFill>
              <a:srgbClr val="D4D1CA"/>
            </a:solidFill>
            <a:prstDash val="solid"/>
          </a:ln>
        </p:spPr>
      </p:sp>
      <p:sp>
        <p:nvSpPr>
          <p:cNvPr id="51" name="Text 49"/>
          <p:cNvSpPr/>
          <p:nvPr/>
        </p:nvSpPr>
        <p:spPr>
          <a:xfrm>
            <a:off x="6903720" y="402336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Υψηλή (μετά 1986)</a:t>
            </a:r>
            <a:endParaRPr lang="en-US" sz="1100" dirty="0"/>
          </a:p>
        </p:txBody>
      </p:sp>
      <p:sp>
        <p:nvSpPr>
          <p:cNvPr id="52" name="Shape 50"/>
          <p:cNvSpPr/>
          <p:nvPr/>
        </p:nvSpPr>
        <p:spPr>
          <a:xfrm>
            <a:off x="9189720" y="4023360"/>
            <a:ext cx="2322576" cy="768096"/>
          </a:xfrm>
          <a:prstGeom prst="rect">
            <a:avLst/>
          </a:prstGeom>
          <a:solidFill>
            <a:srgbClr val="F7F6F2"/>
          </a:solidFill>
          <a:ln w="12700">
            <a:solidFill>
              <a:srgbClr val="D4D1CA"/>
            </a:solidFill>
            <a:prstDash val="solid"/>
          </a:ln>
        </p:spPr>
      </p:sp>
      <p:sp>
        <p:nvSpPr>
          <p:cNvPr id="53" name="Text 51"/>
          <p:cNvSpPr/>
          <p:nvPr/>
        </p:nvSpPr>
        <p:spPr>
          <a:xfrm>
            <a:off x="9281160" y="4023360"/>
            <a:ext cx="2176272" cy="768096"/>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Μέτρια</a:t>
            </a:r>
            <a:endParaRPr lang="en-US" sz="1100" dirty="0"/>
          </a:p>
        </p:txBody>
      </p:sp>
      <p:sp>
        <p:nvSpPr>
          <p:cNvPr id="54" name="Text 52"/>
          <p:cNvSpPr/>
          <p:nvPr/>
        </p:nvSpPr>
        <p:spPr>
          <a:xfrm>
            <a:off x="411480" y="5440680"/>
            <a:ext cx="11338560" cy="502920"/>
          </a:xfrm>
          <a:prstGeom prst="rect">
            <a:avLst/>
          </a:prstGeom>
          <a:noFill/>
          <a:ln/>
        </p:spPr>
        <p:txBody>
          <a:bodyPr wrap="square" rtlCol="0" anchor="ctr"/>
          <a:lstStyle/>
          <a:p>
            <a:pPr marL="0" indent="0">
              <a:buNone/>
            </a:pPr>
            <a:r>
              <a:rPr lang="en-US" sz="1150" i="1" dirty="0">
                <a:solidFill>
                  <a:srgbClr val="6B6B6B"/>
                </a:solidFill>
                <a:latin typeface="Calibri" pitchFamily="34" charset="0"/>
                <a:ea typeface="Calibri" pitchFamily="34" charset="-122"/>
                <a:cs typeface="Calibri" pitchFamily="34" charset="-120"/>
              </a:rPr>
              <a:t>Ο Βόλος συνδυάζει σχετικά ισχυρή οικονομική βάση με υψηλή κλιματική ευπάθεια — αναντιστοιχία που κατέστη κρίσιμη τον Σεπτέμβριο 2023.</a:t>
            </a:r>
            <a:endParaRPr lang="en-US" sz="1150" dirty="0"/>
          </a:p>
        </p:txBody>
      </p:sp>
      <p:sp>
        <p:nvSpPr>
          <p:cNvPr id="55" name="Text 53"/>
          <p:cNvSpPr/>
          <p:nvPr/>
        </p:nvSpPr>
        <p:spPr>
          <a:xfrm>
            <a:off x="411480" y="6446520"/>
            <a:ext cx="7132320" cy="256032"/>
          </a:xfrm>
          <a:prstGeom prst="rect">
            <a:avLst/>
          </a:prstGeom>
          <a:noFill/>
          <a:ln/>
        </p:spPr>
        <p:txBody>
          <a:bodyPr wrap="square" rtlCol="0" anchor="ctr"/>
          <a:lstStyle/>
          <a:p>
            <a:pPr marL="0" indent="0">
              <a:buNone/>
            </a:pPr>
            <a:r>
              <a:rPr lang="en-US" sz="850" i="1" dirty="0">
                <a:solidFill>
                  <a:srgbClr val="6B6B6B"/>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817</TotalTime>
  <Words>15620</Words>
  <Application>Microsoft Office PowerPoint</Application>
  <PresentationFormat>Ευρεία οθόνη</PresentationFormat>
  <Paragraphs>708</Paragraphs>
  <Slides>23</Slides>
  <Notes>22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23</vt:i4>
      </vt:variant>
    </vt:vector>
  </HeadingPairs>
  <TitlesOfParts>
    <vt:vector size="29" baseType="lpstr">
      <vt:lpstr>Arial</vt:lpstr>
      <vt:lpstr>Calibri</vt:lpstr>
      <vt:lpstr>Google Sans</vt:lpstr>
      <vt:lpstr>pplxSans</vt:lpstr>
      <vt:lpstr>unset</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ΟΛΓΑ-ΕΛΕΝΗ</cp:lastModifiedBy>
  <cp:revision>71</cp:revision>
  <dcterms:created xsi:type="dcterms:W3CDTF">2026-05-03T20:38:45Z</dcterms:created>
  <dcterms:modified xsi:type="dcterms:W3CDTF">2026-05-13T18:01:18Z</dcterms:modified>
</cp:coreProperties>
</file>