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65" r:id="rId6"/>
    <p:sldId id="316" r:id="rId7"/>
    <p:sldId id="266" r:id="rId8"/>
    <p:sldId id="267" r:id="rId9"/>
    <p:sldId id="268" r:id="rId10"/>
    <p:sldId id="269" r:id="rId11"/>
    <p:sldId id="305" r:id="rId12"/>
    <p:sldId id="306" r:id="rId13"/>
    <p:sldId id="270" r:id="rId14"/>
    <p:sldId id="307" r:id="rId15"/>
    <p:sldId id="311" r:id="rId16"/>
    <p:sldId id="312" r:id="rId17"/>
    <p:sldId id="271" r:id="rId18"/>
    <p:sldId id="309" r:id="rId19"/>
    <p:sldId id="308" r:id="rId20"/>
    <p:sldId id="283" r:id="rId21"/>
    <p:sldId id="284" r:id="rId22"/>
    <p:sldId id="290" r:id="rId23"/>
    <p:sldId id="292" r:id="rId24"/>
    <p:sldId id="313" r:id="rId25"/>
    <p:sldId id="31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723" autoAdjust="0"/>
  </p:normalViewPr>
  <p:slideViewPr>
    <p:cSldViewPr>
      <p:cViewPr>
        <p:scale>
          <a:sx n="70" d="100"/>
          <a:sy n="70" d="100"/>
        </p:scale>
        <p:origin x="1180" y="-3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89D48FD2-AEE8-4833-9418-265937C4FAFD}" type="datetimeFigureOut">
              <a:rPr lang="en-US" smtClean="0"/>
              <a:pPr/>
              <a:t>11/20/2025</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04E080FB-8766-4E3F-9152-D256496E3886}"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9D48FD2-AEE8-4833-9418-265937C4FAFD}" type="datetimeFigureOut">
              <a:rPr lang="en-US" smtClean="0"/>
              <a:pPr/>
              <a:t>11/20/2025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E080FB-8766-4E3F-9152-D256496E3886}" type="slidenum">
              <a:rPr lang="en-GB" smtClean="0"/>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9D48FD2-AEE8-4833-9418-265937C4FAFD}" type="datetimeFigureOut">
              <a:rPr lang="en-US" smtClean="0"/>
              <a:pPr/>
              <a:t>11/20/2025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E080FB-8766-4E3F-9152-D256496E3886}" type="slidenum">
              <a:rPr lang="en-GB" smtClean="0"/>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9D48FD2-AEE8-4833-9418-265937C4FAFD}" type="datetimeFigureOut">
              <a:rPr lang="en-US" smtClean="0"/>
              <a:pPr/>
              <a:t>11/20/2025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E080FB-8766-4E3F-9152-D256496E3886}" type="slidenum">
              <a:rPr lang="en-GB" smtClean="0"/>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9D48FD2-AEE8-4833-9418-265937C4FAFD}" type="datetimeFigureOut">
              <a:rPr lang="en-US" smtClean="0"/>
              <a:pPr/>
              <a:t>11/20/2025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E080FB-8766-4E3F-9152-D256496E3886}"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9D48FD2-AEE8-4833-9418-265937C4FAFD}" type="datetimeFigureOut">
              <a:rPr lang="en-US" smtClean="0"/>
              <a:pPr/>
              <a:t>11/20/2025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E080FB-8766-4E3F-9152-D256496E3886}" type="slidenum">
              <a:rPr lang="en-GB" smtClean="0"/>
              <a:pPr/>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9D48FD2-AEE8-4833-9418-265937C4FAFD}" type="datetimeFigureOut">
              <a:rPr lang="en-US" smtClean="0"/>
              <a:pPr/>
              <a:t>11/20/2025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E080FB-8766-4E3F-9152-D256496E3886}" type="slidenum">
              <a:rPr lang="en-GB" smtClean="0"/>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89D48FD2-AEE8-4833-9418-265937C4FAFD}" type="datetimeFigureOut">
              <a:rPr lang="en-US" smtClean="0"/>
              <a:pPr/>
              <a:t>11/20/2025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E080FB-8766-4E3F-9152-D256496E3886}" type="slidenum">
              <a:rPr lang="en-GB" smtClean="0"/>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D48FD2-AEE8-4833-9418-265937C4FAFD}" type="datetimeFigureOut">
              <a:rPr lang="en-US" smtClean="0"/>
              <a:pPr/>
              <a:t>11/20/2025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E080FB-8766-4E3F-9152-D256496E3886}" type="slidenum">
              <a:rPr lang="en-GB" smtClean="0"/>
              <a:pPr/>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9D48FD2-AEE8-4833-9418-265937C4FAFD}" type="datetimeFigureOut">
              <a:rPr lang="en-US" smtClean="0"/>
              <a:pPr/>
              <a:t>11/20/2025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E080FB-8766-4E3F-9152-D256496E3886}" type="slidenum">
              <a:rPr lang="en-GB" smtClean="0"/>
              <a:pPr/>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9D48FD2-AEE8-4833-9418-265937C4FAFD}" type="datetimeFigureOut">
              <a:rPr lang="en-US" smtClean="0"/>
              <a:pPr/>
              <a:t>11/20/2025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04E080FB-8766-4E3F-9152-D256496E3886}"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9D48FD2-AEE8-4833-9418-265937C4FAFD}" type="datetimeFigureOut">
              <a:rPr lang="en-US" smtClean="0"/>
              <a:pPr/>
              <a:t>11/20/2025</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E080FB-8766-4E3F-9152-D256496E3886}"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shubhyatra.com/maharashtra/mumbai.html"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1447800"/>
          </a:xfrm>
        </p:spPr>
        <p:txBody>
          <a:bodyPr>
            <a:normAutofit fontScale="90000"/>
          </a:bodyPr>
          <a:lstStyle/>
          <a:p>
            <a:pPr algn="l"/>
            <a:r>
              <a:rPr lang="el-GR" sz="3200" dirty="0"/>
              <a:t>Πόλεις (αστική γεωγραφία) και παγκοσμιοποίηση: από τις πόλεις-κράτη στις παγκόσμιες πόλεις. </a:t>
            </a:r>
            <a:endParaRPr lang="en-GB" sz="3200" dirty="0"/>
          </a:p>
        </p:txBody>
      </p:sp>
      <p:sp>
        <p:nvSpPr>
          <p:cNvPr id="3" name="Subtitle 2"/>
          <p:cNvSpPr>
            <a:spLocks noGrp="1"/>
          </p:cNvSpPr>
          <p:nvPr>
            <p:ph type="subTitle" idx="1"/>
          </p:nvPr>
        </p:nvSpPr>
        <p:spPr>
          <a:xfrm>
            <a:off x="533400" y="3228536"/>
            <a:ext cx="7854696" cy="657664"/>
          </a:xfrm>
        </p:spPr>
        <p:txBody>
          <a:bodyPr/>
          <a:lstStyle/>
          <a:p>
            <a:pPr algn="l"/>
            <a:r>
              <a:rPr lang="el-GR" dirty="0"/>
              <a:t>Βασικές έννοιες ανθρωπογεωγραφίας </a:t>
            </a:r>
            <a:endParaRPr lang="en-GB"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228600"/>
            <a:ext cx="8229600" cy="762000"/>
          </a:xfrm>
        </p:spPr>
        <p:txBody>
          <a:bodyPr>
            <a:normAutofit fontScale="90000"/>
          </a:bodyPr>
          <a:lstStyle/>
          <a:p>
            <a:r>
              <a:rPr lang="el-GR" dirty="0"/>
              <a:t>Κλασσικές </a:t>
            </a:r>
            <a:r>
              <a:rPr lang="el-GR" dirty="0" err="1"/>
              <a:t>κοιν</a:t>
            </a:r>
            <a:r>
              <a:rPr lang="el-GR" dirty="0"/>
              <a:t>. θεωρίες πόλεων</a:t>
            </a:r>
          </a:p>
        </p:txBody>
      </p:sp>
      <p:sp>
        <p:nvSpPr>
          <p:cNvPr id="86019" name="Rectangle 3"/>
          <p:cNvSpPr>
            <a:spLocks noGrp="1" noChangeArrowheads="1"/>
          </p:cNvSpPr>
          <p:nvPr>
            <p:ph type="body" idx="1"/>
          </p:nvPr>
        </p:nvSpPr>
        <p:spPr>
          <a:xfrm>
            <a:off x="457200" y="1371600"/>
            <a:ext cx="8229600" cy="4724400"/>
          </a:xfrm>
        </p:spPr>
        <p:txBody>
          <a:bodyPr/>
          <a:lstStyle/>
          <a:p>
            <a:pPr>
              <a:lnSpc>
                <a:spcPct val="80000"/>
              </a:lnSpc>
              <a:buNone/>
            </a:pPr>
            <a:endParaRPr lang="en-GB" sz="1600" dirty="0"/>
          </a:p>
          <a:p>
            <a:pPr>
              <a:lnSpc>
                <a:spcPct val="80000"/>
              </a:lnSpc>
            </a:pPr>
            <a:endParaRPr lang="en-GB" sz="1600" dirty="0"/>
          </a:p>
          <a:p>
            <a:pPr>
              <a:lnSpc>
                <a:spcPct val="80000"/>
              </a:lnSpc>
            </a:pPr>
            <a:r>
              <a:rPr lang="en-GB" sz="1600" dirty="0"/>
              <a:t>Marx and Engels</a:t>
            </a:r>
            <a:r>
              <a:rPr lang="el-GR" sz="1600" dirty="0"/>
              <a:t> (</a:t>
            </a:r>
            <a:r>
              <a:rPr lang="en-GB" sz="1600" dirty="0"/>
              <a:t>The Conditions of the English working classes, The Capital): </a:t>
            </a:r>
            <a:r>
              <a:rPr lang="el-GR" sz="1600" dirty="0"/>
              <a:t>Οι πόλεις, η βιομηχανοποίηση και η μετάβαση από τις επιμέρους ομάδες στη διαμόρφωση της ταξικής συνείδησης. Η πόλη ως χώρος οικονομικής ανισότητας και ταξικής πάλης.  </a:t>
            </a:r>
            <a:r>
              <a:rPr lang="en-US" sz="1600" dirty="0"/>
              <a:t>H </a:t>
            </a:r>
            <a:r>
              <a:rPr lang="el-GR" sz="1600" dirty="0"/>
              <a:t>κοινωνιολογία γεννιέται στις πόλεις ή από τις βιομηχανικές πόλεις (Ο Ένγκελς γράφει για το </a:t>
            </a:r>
            <a:r>
              <a:rPr lang="el-GR" sz="1600" dirty="0" err="1"/>
              <a:t>Μπερμιχάμ</a:t>
            </a:r>
            <a:r>
              <a:rPr lang="el-GR" sz="1600" dirty="0"/>
              <a:t> και ο Μαρξ ζει στο Λονδίνο)</a:t>
            </a:r>
            <a:endParaRPr lang="en-GB" sz="1600" dirty="0"/>
          </a:p>
          <a:p>
            <a:pPr>
              <a:lnSpc>
                <a:spcPct val="80000"/>
              </a:lnSpc>
            </a:pPr>
            <a:r>
              <a:rPr lang="en-GB" sz="1600" dirty="0"/>
              <a:t>Durkheim</a:t>
            </a:r>
            <a:r>
              <a:rPr lang="el-GR" sz="1600" dirty="0"/>
              <a:t> (1858-1917): Η κοινωνική δομή της πόλης και η δημιουργία της κοινωνικής αλληλεγγύης ως αποτέλεσμα της ζωής στην πόλη. Η οργανική αλληλεγγύη ως αποτέλεσμα της αλληλεξάρτησης μας παρότι των τεράστιων διαφορών μας. Αν κάνουν απεργίες τα ασθενοφόρα δεν μπορείς να πας στο νοσοκομείο. Σημαντική ιδέα σε σχέση με την πόλη, όλοι μας αλληλεξαρτόμαστε </a:t>
            </a:r>
          </a:p>
          <a:p>
            <a:pPr>
              <a:lnSpc>
                <a:spcPct val="80000"/>
              </a:lnSpc>
            </a:pPr>
            <a:r>
              <a:rPr lang="en-GB" sz="1600" dirty="0"/>
              <a:t>Georg </a:t>
            </a:r>
            <a:r>
              <a:rPr lang="en-GB" sz="1600" dirty="0" err="1"/>
              <a:t>Simmel</a:t>
            </a:r>
            <a:r>
              <a:rPr lang="el-GR" sz="1600" dirty="0"/>
              <a:t>:</a:t>
            </a:r>
            <a:r>
              <a:rPr lang="en-GB" sz="1600" dirty="0"/>
              <a:t> Metropolis and Mental life(1858-1918)</a:t>
            </a:r>
            <a:r>
              <a:rPr lang="el-GR" sz="1600" dirty="0"/>
              <a:t>. Η πόλη ως ένα ερέθισμα στο νευρικό μας σύστημα. Η ανωνυμία, η αποξένωση, η ελευθερία, η απάθεια και το μπλαζέ ύφος σε σχέση με αυτά που συναντάμε στην πόλη καθημερινά. Η πόλη ως τρόπος ζωής</a:t>
            </a:r>
          </a:p>
          <a:p>
            <a:pPr>
              <a:lnSpc>
                <a:spcPct val="80000"/>
              </a:lnSpc>
            </a:pPr>
            <a:r>
              <a:rPr lang="el-GR" sz="1600" dirty="0"/>
              <a:t> </a:t>
            </a:r>
            <a:r>
              <a:rPr lang="en-US" sz="1600" dirty="0"/>
              <a:t>Walter Benjamin: </a:t>
            </a:r>
            <a:r>
              <a:rPr lang="el-GR" sz="1600" dirty="0"/>
              <a:t>ο </a:t>
            </a:r>
            <a:r>
              <a:rPr lang="en-GB" sz="1600" dirty="0"/>
              <a:t>Charles Baudelaire</a:t>
            </a:r>
            <a:r>
              <a:rPr lang="el-GR" sz="1600" dirty="0"/>
              <a:t> και η έννοια του</a:t>
            </a:r>
            <a:r>
              <a:rPr lang="en-GB" sz="1600" dirty="0"/>
              <a:t> ‘</a:t>
            </a:r>
            <a:r>
              <a:rPr lang="en-GB" sz="1600" dirty="0" err="1"/>
              <a:t>flaneur</a:t>
            </a:r>
            <a:r>
              <a:rPr lang="en-GB" sz="1600" dirty="0"/>
              <a:t>’, </a:t>
            </a:r>
            <a:r>
              <a:rPr lang="el-GR" sz="1600" dirty="0"/>
              <a:t>αυτός που νωχελικά περπατάει στην πόλη για να τη βιώσει με τις αισθήσεις του. Η δημιουργία των πρώτων εμπορικών κέντρων στο Παρίσι. Η πόλη και οι διαφορετικές αναγνώσεις της και τα νοήματα της.</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fontScale="90000"/>
          </a:bodyPr>
          <a:lstStyle/>
          <a:p>
            <a:r>
              <a:rPr lang="en-US" dirty="0"/>
              <a:t>The condition of the working class in England</a:t>
            </a:r>
            <a:endParaRPr lang="en-GB" dirty="0"/>
          </a:p>
        </p:txBody>
      </p:sp>
      <p:pic>
        <p:nvPicPr>
          <p:cNvPr id="4" name="Content Placeholder 3" descr="Die_Lage_der_arbeitenden_Klasse_in_England.gif"/>
          <p:cNvPicPr>
            <a:picLocks noGrp="1" noChangeAspect="1"/>
          </p:cNvPicPr>
          <p:nvPr>
            <p:ph idx="1"/>
          </p:nvPr>
        </p:nvPicPr>
        <p:blipFill>
          <a:blip r:embed="rId2" cstate="print"/>
          <a:stretch>
            <a:fillRect/>
          </a:stretch>
        </p:blipFill>
        <p:spPr>
          <a:xfrm>
            <a:off x="2286000" y="1524000"/>
            <a:ext cx="4419600" cy="5334000"/>
          </a:xfr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a:t>Das </a:t>
            </a:r>
            <a:r>
              <a:rPr lang="en-US" dirty="0" err="1"/>
              <a:t>Kapital</a:t>
            </a:r>
            <a:endParaRPr lang="en-GB" dirty="0"/>
          </a:p>
        </p:txBody>
      </p:sp>
      <p:pic>
        <p:nvPicPr>
          <p:cNvPr id="4" name="Content Placeholder 3" descr="books.jpg"/>
          <p:cNvPicPr>
            <a:picLocks noGrp="1" noChangeAspect="1"/>
          </p:cNvPicPr>
          <p:nvPr>
            <p:ph idx="1"/>
          </p:nvPr>
        </p:nvPicPr>
        <p:blipFill>
          <a:blip r:embed="rId2" cstate="print"/>
          <a:stretch>
            <a:fillRect/>
          </a:stretch>
        </p:blipFill>
        <p:spPr>
          <a:xfrm>
            <a:off x="1828800" y="1524000"/>
            <a:ext cx="4419600" cy="5181600"/>
          </a:xfr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304800"/>
            <a:ext cx="8229600" cy="838200"/>
          </a:xfrm>
        </p:spPr>
        <p:txBody>
          <a:bodyPr>
            <a:normAutofit/>
          </a:bodyPr>
          <a:lstStyle/>
          <a:p>
            <a:r>
              <a:rPr lang="el-GR" sz="2400" dirty="0"/>
              <a:t>Αστική Κοινωνιολογία και η σχολή του Σικάγου</a:t>
            </a:r>
          </a:p>
        </p:txBody>
      </p:sp>
      <p:sp>
        <p:nvSpPr>
          <p:cNvPr id="81923" name="Rectangle 3"/>
          <p:cNvSpPr>
            <a:spLocks noGrp="1" noChangeArrowheads="1"/>
          </p:cNvSpPr>
          <p:nvPr>
            <p:ph type="body" idx="1"/>
          </p:nvPr>
        </p:nvSpPr>
        <p:spPr>
          <a:xfrm>
            <a:off x="457200" y="1600200"/>
            <a:ext cx="8229600" cy="3989388"/>
          </a:xfrm>
        </p:spPr>
        <p:txBody>
          <a:bodyPr/>
          <a:lstStyle/>
          <a:p>
            <a:pPr>
              <a:lnSpc>
                <a:spcPct val="80000"/>
              </a:lnSpc>
            </a:pPr>
            <a:r>
              <a:rPr lang="el-GR" sz="2000" dirty="0"/>
              <a:t>Η γέννηση και ανάπτυξη της αστικής κοινωνιολογίας από τη Σχολή του Σικάγου (</a:t>
            </a:r>
            <a:r>
              <a:rPr lang="en-US" sz="2000" dirty="0"/>
              <a:t>Robert Park</a:t>
            </a:r>
            <a:r>
              <a:rPr lang="el-GR" sz="2000" dirty="0"/>
              <a:t> και οι μαθητές του</a:t>
            </a:r>
            <a:r>
              <a:rPr lang="en-US" sz="2000" dirty="0"/>
              <a:t>)</a:t>
            </a:r>
            <a:r>
              <a:rPr lang="el-GR" sz="2000" dirty="0"/>
              <a:t>. Η πόλη ως ένα εργαστήριο μελέτης.</a:t>
            </a:r>
            <a:r>
              <a:rPr lang="en-US" sz="2000" dirty="0"/>
              <a:t> </a:t>
            </a:r>
            <a:r>
              <a:rPr lang="el-GR" sz="2000" dirty="0"/>
              <a:t>Το Σικάγο ως μια κατεξοχήν πόλη της μετανάστευσης, πολύ-</a:t>
            </a:r>
            <a:r>
              <a:rPr lang="el-GR" sz="2000" dirty="0" err="1"/>
              <a:t>πολιτισμικότητας </a:t>
            </a:r>
            <a:r>
              <a:rPr lang="el-GR" sz="2000" dirty="0"/>
              <a:t>και αλλαγής.</a:t>
            </a:r>
          </a:p>
          <a:p>
            <a:pPr>
              <a:lnSpc>
                <a:spcPct val="80000"/>
              </a:lnSpc>
            </a:pPr>
            <a:r>
              <a:rPr lang="el-GR" sz="2000" dirty="0"/>
              <a:t>Η πόλη ως ένα ζωντανός οργανισμός και η θεωρία της οικολογικής διαδοχής (συμβίωσης, ανταγωνισμού κτλ.). Η θεωρία των ομόκεντρων κύκλων-ζωνών. Η αστική ένταξη ως μια διαδικασία μετάβασης από τις «ζώνες αλλαγής» στα προάστια.   </a:t>
            </a:r>
          </a:p>
          <a:p>
            <a:pPr>
              <a:lnSpc>
                <a:spcPct val="80000"/>
              </a:lnSpc>
            </a:pPr>
            <a:r>
              <a:rPr lang="el-GR" sz="2000" dirty="0"/>
              <a:t> Η μεταφορά της πόλης ως οργανισμού που αλλάζει παραμένει επίκαιρη. Η εξερεύνηση του πως αυτή αλλάζει μετασχηματίζεται, αναζωογονείται, ανακατασκευάζεται.</a:t>
            </a:r>
          </a:p>
          <a:p>
            <a:pPr>
              <a:lnSpc>
                <a:spcPct val="80000"/>
              </a:lnSpc>
            </a:pPr>
            <a:r>
              <a:rPr lang="el-GR" sz="2000" dirty="0"/>
              <a:t>Η πόλη δεν είναι μόνο τα κτίρια, το κτιστό περιβάλλον η πόλη είναι μια νοητική κατάσταση είναι κάτι το όποιο κουβαλάμε μέσα στο κεφάλι μας.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l-GR" sz="3200" dirty="0"/>
              <a:t>Η πόλη ως ομόκεντροι κύκλοι</a:t>
            </a:r>
            <a:r>
              <a:rPr lang="en-US" sz="3200" dirty="0"/>
              <a:t>-Burges</a:t>
            </a:r>
            <a:endParaRPr lang="en-GB" sz="3200" dirty="0"/>
          </a:p>
        </p:txBody>
      </p:sp>
      <p:pic>
        <p:nvPicPr>
          <p:cNvPr id="4" name="Content Placeholder 3" descr="Zone.gif"/>
          <p:cNvPicPr>
            <a:picLocks noGrp="1" noChangeAspect="1"/>
          </p:cNvPicPr>
          <p:nvPr>
            <p:ph idx="1"/>
          </p:nvPr>
        </p:nvPicPr>
        <p:blipFill>
          <a:blip r:embed="rId2" cstate="print"/>
          <a:stretch>
            <a:fillRect/>
          </a:stretch>
        </p:blipFill>
        <p:spPr>
          <a:xfrm>
            <a:off x="1295400" y="1219200"/>
            <a:ext cx="6096000" cy="5410200"/>
          </a:xfr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l-GR" sz="3200" dirty="0"/>
              <a:t>Δύο οπτικές να διαβάσουμε την πόλη</a:t>
            </a:r>
            <a:r>
              <a:rPr lang="en-GB" sz="3200" dirty="0"/>
              <a:t>,</a:t>
            </a:r>
            <a:r>
              <a:rPr lang="el-GR" sz="3200" dirty="0"/>
              <a:t> δυο διαφορετικές γωνίες ανάλυσης</a:t>
            </a:r>
            <a:r>
              <a:rPr lang="en-GB" sz="4000" dirty="0"/>
              <a:t>  </a:t>
            </a:r>
            <a:endParaRPr lang="el-GR" sz="4000" dirty="0"/>
          </a:p>
        </p:txBody>
      </p:sp>
      <p:sp>
        <p:nvSpPr>
          <p:cNvPr id="82947" name="Rectangle 3"/>
          <p:cNvSpPr>
            <a:spLocks noGrp="1" noChangeArrowheads="1"/>
          </p:cNvSpPr>
          <p:nvPr>
            <p:ph type="body" idx="1"/>
          </p:nvPr>
        </p:nvSpPr>
        <p:spPr>
          <a:xfrm>
            <a:off x="457200" y="2438400"/>
            <a:ext cx="8229600" cy="3657600"/>
          </a:xfrm>
        </p:spPr>
        <p:txBody>
          <a:bodyPr>
            <a:normAutofit/>
          </a:bodyPr>
          <a:lstStyle/>
          <a:p>
            <a:pPr>
              <a:lnSpc>
                <a:spcPct val="80000"/>
              </a:lnSpc>
            </a:pPr>
            <a:endParaRPr lang="el-GR" sz="2000" dirty="0"/>
          </a:p>
          <a:p>
            <a:pPr>
              <a:lnSpc>
                <a:spcPct val="80000"/>
              </a:lnSpc>
            </a:pPr>
            <a:r>
              <a:rPr lang="el-GR" sz="2000" dirty="0"/>
              <a:t>Η πόλη από ψηλά: Ανεβαίνουμε στο Λυκαβηττό και βλέπουμε την Αθήνα, η οπτική της πολιτικής οικονομίας των πόλεων ή του οικονομικού ντετερμινισμού</a:t>
            </a:r>
            <a:r>
              <a:rPr lang="en-GB" sz="2000" dirty="0"/>
              <a:t>. </a:t>
            </a:r>
            <a:r>
              <a:rPr lang="el-GR" sz="2000" dirty="0"/>
              <a:t>Η ανάλυση των πόλεων μέσα από την πολιτική οικονομία</a:t>
            </a:r>
            <a:r>
              <a:rPr lang="en-US" sz="2000" dirty="0"/>
              <a:t>. </a:t>
            </a:r>
            <a:r>
              <a:rPr lang="el-GR" sz="2000" dirty="0"/>
              <a:t>Κεφάλαιο, κυβέρνηση, συνασπισμοί  δυνάμεων (σε σχέση με την πολιτική οικονομία των πόλεων δες </a:t>
            </a:r>
            <a:r>
              <a:rPr lang="en-GB" sz="2000" dirty="0"/>
              <a:t>David Harvey, Sharon </a:t>
            </a:r>
            <a:r>
              <a:rPr lang="en-GB" sz="2000" dirty="0" err="1"/>
              <a:t>Zukin</a:t>
            </a:r>
            <a:r>
              <a:rPr lang="el-GR" sz="2000" dirty="0"/>
              <a:t>)</a:t>
            </a:r>
            <a:r>
              <a:rPr lang="en-GB" sz="2000" dirty="0"/>
              <a:t>. </a:t>
            </a:r>
            <a:endParaRPr lang="el-GR" sz="2000" dirty="0"/>
          </a:p>
          <a:p>
            <a:pPr>
              <a:lnSpc>
                <a:spcPct val="80000"/>
              </a:lnSpc>
            </a:pPr>
            <a:r>
              <a:rPr lang="el-GR" sz="2000" dirty="0"/>
              <a:t>Η πόλη από κάτω: πως βιώνεται η πόλη στο επίπεδο του δρόμου; Από τις στρατηγικές του κεφαλαίου και της πολίτικης εξουσίας στις τακτικές των ατόμων και των διαφορετικών χρήσεων των πόλεων (δες </a:t>
            </a:r>
            <a:r>
              <a:rPr lang="en-GB" sz="2000" dirty="0"/>
              <a:t>Michel de </a:t>
            </a:r>
            <a:r>
              <a:rPr lang="en-GB" sz="2000" dirty="0" err="1"/>
              <a:t>Certeau</a:t>
            </a:r>
            <a:r>
              <a:rPr lang="en-GB" sz="2000" dirty="0"/>
              <a:t>).</a:t>
            </a:r>
            <a:r>
              <a:rPr lang="el-GR" sz="2000" dirty="0"/>
              <a:t> Διαφορετική ανάλυση, η ανάλυση των ανθρώπων, εθνογραφία. Η οικοδόμηση της ζωής στο επίπεδο του δρόμου</a:t>
            </a:r>
            <a:r>
              <a:rPr lang="en-GB" sz="2000" dirty="0"/>
              <a:t>. H </a:t>
            </a:r>
            <a:r>
              <a:rPr lang="el-GR" sz="2000" dirty="0"/>
              <a:t>μεταμοντέρνα</a:t>
            </a:r>
            <a:r>
              <a:rPr lang="en-US" sz="2000" dirty="0"/>
              <a:t>/ </a:t>
            </a:r>
            <a:r>
              <a:rPr lang="el-GR" sz="2000" dirty="0"/>
              <a:t>περίπλοκη ανάλυση των πόλεων.</a:t>
            </a:r>
          </a:p>
          <a:p>
            <a:pPr>
              <a:lnSpc>
                <a:spcPct val="80000"/>
              </a:lnSpc>
            </a:pPr>
            <a:endParaRPr lang="el-GR" sz="2000"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l-GR" dirty="0"/>
              <a:t>Δυο διαφορετικές μεθοδολογίες </a:t>
            </a:r>
            <a:endParaRPr lang="en-GB" dirty="0"/>
          </a:p>
        </p:txBody>
      </p:sp>
      <p:pic>
        <p:nvPicPr>
          <p:cNvPr id="4" name="Content Placeholder 3" descr="download.jpg"/>
          <p:cNvPicPr>
            <a:picLocks noGrp="1" noChangeAspect="1"/>
          </p:cNvPicPr>
          <p:nvPr>
            <p:ph idx="1"/>
          </p:nvPr>
        </p:nvPicPr>
        <p:blipFill>
          <a:blip r:embed="rId2" cstate="print"/>
          <a:stretch>
            <a:fillRect/>
          </a:stretch>
        </p:blipFill>
        <p:spPr>
          <a:xfrm>
            <a:off x="0" y="1676400"/>
            <a:ext cx="4419600" cy="5181600"/>
          </a:xfrm>
        </p:spPr>
      </p:pic>
      <p:pic>
        <p:nvPicPr>
          <p:cNvPr id="6" name="Picture 5" descr="download (1).jpg"/>
          <p:cNvPicPr>
            <a:picLocks noChangeAspect="1"/>
          </p:cNvPicPr>
          <p:nvPr/>
        </p:nvPicPr>
        <p:blipFill>
          <a:blip r:embed="rId3" cstate="print"/>
          <a:stretch>
            <a:fillRect/>
          </a:stretch>
        </p:blipFill>
        <p:spPr>
          <a:xfrm>
            <a:off x="4419600" y="1676400"/>
            <a:ext cx="4724400" cy="5181600"/>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381000"/>
            <a:ext cx="8229600" cy="685800"/>
          </a:xfrm>
        </p:spPr>
        <p:txBody>
          <a:bodyPr>
            <a:normAutofit/>
          </a:bodyPr>
          <a:lstStyle/>
          <a:p>
            <a:r>
              <a:rPr lang="el-GR" sz="2400" dirty="0"/>
              <a:t>Η πόλη της πληροφορίας/ η πόλη των ροών</a:t>
            </a:r>
          </a:p>
        </p:txBody>
      </p:sp>
      <p:sp>
        <p:nvSpPr>
          <p:cNvPr id="88067" name="Rectangle 3"/>
          <p:cNvSpPr>
            <a:spLocks noGrp="1" noChangeArrowheads="1"/>
          </p:cNvSpPr>
          <p:nvPr>
            <p:ph type="body" idx="1"/>
          </p:nvPr>
        </p:nvSpPr>
        <p:spPr>
          <a:xfrm>
            <a:off x="457200" y="1295400"/>
            <a:ext cx="8229600" cy="5257800"/>
          </a:xfrm>
        </p:spPr>
        <p:txBody>
          <a:bodyPr>
            <a:normAutofit/>
          </a:bodyPr>
          <a:lstStyle/>
          <a:p>
            <a:pPr>
              <a:lnSpc>
                <a:spcPct val="80000"/>
              </a:lnSpc>
            </a:pPr>
            <a:r>
              <a:rPr lang="en-GB" sz="2800" dirty="0"/>
              <a:t>Manuel </a:t>
            </a:r>
            <a:r>
              <a:rPr lang="en-GB" sz="2800" dirty="0" err="1"/>
              <a:t>Castels</a:t>
            </a:r>
            <a:r>
              <a:rPr lang="en-GB" sz="2800" dirty="0"/>
              <a:t> </a:t>
            </a:r>
            <a:r>
              <a:rPr lang="el-GR" sz="2800" dirty="0"/>
              <a:t>και η τριλογία του. Ειδικότερα το βιβλίο του με τίτλο </a:t>
            </a:r>
            <a:r>
              <a:rPr lang="en-US" sz="2800" dirty="0"/>
              <a:t>‘The Informational City’</a:t>
            </a:r>
            <a:r>
              <a:rPr lang="el-GR" sz="2800" dirty="0"/>
              <a:t> όπου μιλά για τη γέννηση της πόλης της πληροφορίας και όχι των δομών ή υποδομών</a:t>
            </a:r>
            <a:r>
              <a:rPr lang="en-US" sz="2800" dirty="0"/>
              <a:t>.</a:t>
            </a:r>
            <a:r>
              <a:rPr lang="el-GR" sz="2800" dirty="0"/>
              <a:t> Το δίκτυο και ο εαυτός, η οριζόντια πληροφορία και η κατασκευή ταυτότητας.</a:t>
            </a:r>
          </a:p>
          <a:p>
            <a:pPr>
              <a:lnSpc>
                <a:spcPct val="80000"/>
              </a:lnSpc>
            </a:pPr>
            <a:r>
              <a:rPr lang="el-GR" sz="2800" dirty="0"/>
              <a:t>Η πόλη ως ροές. Από την πολιτική οικονομία των πόλεων σε κάτι πιο αέναο.</a:t>
            </a:r>
          </a:p>
          <a:p>
            <a:pPr>
              <a:lnSpc>
                <a:spcPct val="80000"/>
              </a:lnSpc>
            </a:pPr>
            <a:r>
              <a:rPr lang="el-GR" sz="2800" dirty="0"/>
              <a:t>Οι πόλεις ως βασικοί κόμβοι σε σχέση με τις ροές της παγκοσμιοποίησης.  Ίσως ένα καλός τρόπος να δούμε την παγκοσμιοποίηση. </a:t>
            </a:r>
          </a:p>
          <a:p>
            <a:pPr>
              <a:lnSpc>
                <a:spcPct val="80000"/>
              </a:lnSpc>
            </a:pPr>
            <a:r>
              <a:rPr lang="en-GB" sz="2800" dirty="0"/>
              <a:t> </a:t>
            </a:r>
            <a:r>
              <a:rPr lang="el-GR" sz="2800" dirty="0"/>
              <a:t>Για τι είδη ροών μιλάμε όμως στο πλαίσιο της παγκοσμιοποίησης; </a:t>
            </a:r>
          </a:p>
          <a:p>
            <a:pPr>
              <a:lnSpc>
                <a:spcPct val="80000"/>
              </a:lnSpc>
            </a:pPr>
            <a:endParaRPr lang="el-GR" sz="2800"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fontScale="90000"/>
          </a:bodyPr>
          <a:lstStyle/>
          <a:p>
            <a:r>
              <a:rPr lang="en-US" dirty="0" err="1"/>
              <a:t>Castels</a:t>
            </a:r>
            <a:r>
              <a:rPr lang="el-GR" dirty="0"/>
              <a:t> </a:t>
            </a:r>
            <a:endParaRPr lang="en-GB" dirty="0"/>
          </a:p>
        </p:txBody>
      </p:sp>
      <p:pic>
        <p:nvPicPr>
          <p:cNvPr id="6" name="Content Placeholder 5" descr="download.jfif"/>
          <p:cNvPicPr>
            <a:picLocks noGrp="1" noChangeAspect="1"/>
          </p:cNvPicPr>
          <p:nvPr>
            <p:ph idx="1"/>
          </p:nvPr>
        </p:nvPicPr>
        <p:blipFill>
          <a:blip r:embed="rId2" cstate="print"/>
          <a:stretch>
            <a:fillRect/>
          </a:stretch>
        </p:blipFill>
        <p:spPr>
          <a:xfrm>
            <a:off x="304800" y="1752600"/>
            <a:ext cx="3657600" cy="4876800"/>
          </a:xfrm>
        </p:spPr>
      </p:pic>
      <p:pic>
        <p:nvPicPr>
          <p:cNvPr id="9" name="Picture 8" descr="download (1).jfif"/>
          <p:cNvPicPr>
            <a:picLocks noChangeAspect="1"/>
          </p:cNvPicPr>
          <p:nvPr/>
        </p:nvPicPr>
        <p:blipFill>
          <a:blip r:embed="rId3" cstate="print"/>
          <a:stretch>
            <a:fillRect/>
          </a:stretch>
        </p:blipFill>
        <p:spPr>
          <a:xfrm>
            <a:off x="3990974" y="2057400"/>
            <a:ext cx="4619625" cy="4343400"/>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l-GR" sz="2000" dirty="0"/>
              <a:t>Μήπως όμως η παγκοσμιοποίηση είναι κάτι πιο περίπλοκο, πέραν της οικονομικής ανάλυσης; </a:t>
            </a:r>
            <a:endParaRPr lang="en-GB" sz="2000" dirty="0"/>
          </a:p>
        </p:txBody>
      </p:sp>
      <p:sp>
        <p:nvSpPr>
          <p:cNvPr id="3" name="Content Placeholder 2"/>
          <p:cNvSpPr>
            <a:spLocks noGrp="1"/>
          </p:cNvSpPr>
          <p:nvPr>
            <p:ph idx="1"/>
          </p:nvPr>
        </p:nvSpPr>
        <p:spPr>
          <a:xfrm>
            <a:off x="457200" y="1447800"/>
            <a:ext cx="8229600" cy="5181600"/>
          </a:xfrm>
        </p:spPr>
        <p:txBody>
          <a:bodyPr>
            <a:normAutofit fontScale="85000" lnSpcReduction="10000"/>
          </a:bodyPr>
          <a:lstStyle/>
          <a:p>
            <a:r>
              <a:rPr lang="en-US" dirty="0" err="1"/>
              <a:t>Arjun</a:t>
            </a:r>
            <a:r>
              <a:rPr lang="en-US" dirty="0"/>
              <a:t> </a:t>
            </a:r>
            <a:r>
              <a:rPr lang="en-US" dirty="0" err="1"/>
              <a:t>Appadurai</a:t>
            </a:r>
            <a:r>
              <a:rPr lang="en-US" dirty="0"/>
              <a:t> (1990) ‘Disjuncture and difference in the global cultural economy’</a:t>
            </a:r>
          </a:p>
          <a:p>
            <a:r>
              <a:rPr lang="el-GR" dirty="0"/>
              <a:t>Ένας ανθρωπολόγος μας μιλάει για το χάος των ροών που συνδέονται με την παγκοσμιοποίηση. </a:t>
            </a:r>
          </a:p>
          <a:p>
            <a:r>
              <a:rPr lang="el-GR" dirty="0"/>
              <a:t>Η παγκόσμια πολιτισμική οικονομία πρέπει να γίνει αντιληπτή ως χαώδης, περίπλοκη, ασύμμετρη που δεν μπορεί να γίνει κατανοητή μέσω των παραδειγμάτων κέντρου-περιφέρειας.</a:t>
            </a:r>
          </a:p>
          <a:p>
            <a:r>
              <a:rPr lang="el-GR" dirty="0"/>
              <a:t>Μη σύνδεση  μεταξύ οικονομίας, πολιτισμού και πολιτικής</a:t>
            </a:r>
          </a:p>
          <a:p>
            <a:r>
              <a:rPr lang="el-GR" dirty="0"/>
              <a:t>Παγκόσμιες ροές: </a:t>
            </a:r>
            <a:r>
              <a:rPr lang="el-GR" dirty="0" err="1"/>
              <a:t>εθνοτικά</a:t>
            </a:r>
            <a:r>
              <a:rPr lang="el-GR" dirty="0"/>
              <a:t> τοπία, </a:t>
            </a:r>
            <a:r>
              <a:rPr lang="el-GR" dirty="0" err="1"/>
              <a:t>μηντιακά</a:t>
            </a:r>
            <a:r>
              <a:rPr lang="el-GR" dirty="0"/>
              <a:t> τοπία, χρηματοοικονομικά τοπία, τεχνολογικά τοπία, ιδεολογικά τοπία. </a:t>
            </a:r>
          </a:p>
          <a:p>
            <a:r>
              <a:rPr lang="el-GR" dirty="0"/>
              <a:t>Όλα αυτά τα τοπία μπορούν να ειδωθούν από διαφορετικές πλευρές και δεν είναι αντικειμενικά. Όλα αυτά τα τοπία είναι εν μέρει ‘φανταστικά’ αλλά και ‘αληθινά’</a:t>
            </a:r>
          </a:p>
          <a:p>
            <a:r>
              <a:rPr lang="el-GR" dirty="0"/>
              <a:t>Η φαντασιακή πλευρά της παγκοσμιοποίησης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lstStyle/>
          <a:p>
            <a:r>
              <a:rPr lang="el-GR" dirty="0"/>
              <a:t>Εισαγωγή</a:t>
            </a:r>
            <a:endParaRPr lang="en-GB" dirty="0"/>
          </a:p>
        </p:txBody>
      </p:sp>
      <p:sp>
        <p:nvSpPr>
          <p:cNvPr id="3" name="Content Placeholder 2"/>
          <p:cNvSpPr>
            <a:spLocks noGrp="1"/>
          </p:cNvSpPr>
          <p:nvPr>
            <p:ph idx="1"/>
          </p:nvPr>
        </p:nvSpPr>
        <p:spPr>
          <a:xfrm>
            <a:off x="457200" y="1676400"/>
            <a:ext cx="8229600" cy="4419600"/>
          </a:xfrm>
        </p:spPr>
        <p:txBody>
          <a:bodyPr>
            <a:normAutofit fontScale="62500" lnSpcReduction="20000"/>
          </a:bodyPr>
          <a:lstStyle/>
          <a:p>
            <a:r>
              <a:rPr lang="el-GR" dirty="0"/>
              <a:t>Στα προηγούμενα μαθήματα μιλήσαμε για την παγκοσμιοποίηση και προσπαθήσαμε να ορίσουμε αυτόν τον πολύ ασαφή όρο. Δεν ξέρω άμα το πετύχαμε.</a:t>
            </a:r>
          </a:p>
          <a:p>
            <a:r>
              <a:rPr lang="el-GR" dirty="0"/>
              <a:t>Όπως θυμάστε ασχοληθήκαμε αρκετά με την οικονομική παγκοσμιοποίηση και το πως οι αλλαγές που σημειώνονται από το 1970 φέρνουν την ‘γέννηση’ του παγκοσμίου μέσα στο εθνικό. </a:t>
            </a:r>
          </a:p>
          <a:p>
            <a:r>
              <a:rPr lang="el-GR" dirty="0"/>
              <a:t>Σήμερα θα μιλήσουμε για τις πόλεις, τις παγκόσμιες ή δια-εθνικές πόλεις και τις συνδέσεις μεταξύ των πόλεων στο πλαίσιο της παγκοσμιοποίησης (όχι μόνο της οικονομικής αλλά και  άλλων παγκοσμιοποιήσεων- η παγκοσμιοποίηση των μεταναστευτικών ροών)</a:t>
            </a:r>
          </a:p>
          <a:p>
            <a:r>
              <a:rPr lang="el-GR" dirty="0"/>
              <a:t>Οι πόλεις ως ‘κόμβοι’ μέσα από τους οποίους διέρχονται οι ροές.  </a:t>
            </a:r>
          </a:p>
          <a:p>
            <a:r>
              <a:rPr lang="el-GR" dirty="0"/>
              <a:t>Από τη βιομηχανική επανάσταση στον καπιταλισμό ως αστικό σύστημα. Καπιταλισμός και πόλεις. Από εθνικό καπιταλισμό και εθνικές μητροπόλεις σε παγκόσμιο καπιταλισμό και παγκόσμιες πόλεις. </a:t>
            </a:r>
          </a:p>
          <a:p>
            <a:r>
              <a:rPr lang="el-GR" dirty="0"/>
              <a:t>Θα αρχίσουμε από ορισμένες από τις ‘πρώτες’ πόλεις και θα καταλήξουμε στις παγκόσμιες ή </a:t>
            </a:r>
            <a:r>
              <a:rPr lang="el-GR" dirty="0" err="1"/>
              <a:t>διαεθνικές</a:t>
            </a:r>
            <a:r>
              <a:rPr lang="el-GR" dirty="0"/>
              <a:t> πόλεις και το ρόλο των πόλεων στο πλαίσιο της ευρύτερης παγκοσμιοποίησης του κεφαλαίου, εργασίας, ιδεών, πληροφορίας κτλ. </a:t>
            </a:r>
          </a:p>
          <a:p>
            <a:r>
              <a:rPr lang="el-GR" dirty="0"/>
              <a:t>Πρέπει να ειπωθεί ότι σήμερα θα μιλήσουμε κυρίως για αστική, κοινωνική γεωγραφία και πολιτική γεωγραφία ως τομείς ανθρωπογεωγραφίας. </a:t>
            </a:r>
            <a:endParaRPr lang="en-GB"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704088"/>
            <a:ext cx="8229600" cy="743712"/>
          </a:xfrm>
        </p:spPr>
        <p:txBody>
          <a:bodyPr>
            <a:normAutofit fontScale="90000"/>
          </a:bodyPr>
          <a:lstStyle/>
          <a:p>
            <a:r>
              <a:rPr lang="el-GR" dirty="0"/>
              <a:t>Διεθνείς πόλεις και δίκτυα </a:t>
            </a:r>
          </a:p>
        </p:txBody>
      </p:sp>
      <p:sp>
        <p:nvSpPr>
          <p:cNvPr id="46083" name="Rectangle 3"/>
          <p:cNvSpPr>
            <a:spLocks noGrp="1" noChangeArrowheads="1"/>
          </p:cNvSpPr>
          <p:nvPr>
            <p:ph type="body" idx="1"/>
          </p:nvPr>
        </p:nvSpPr>
        <p:spPr>
          <a:xfrm>
            <a:off x="457200" y="1904999"/>
            <a:ext cx="8229600" cy="4225925"/>
          </a:xfrm>
        </p:spPr>
        <p:txBody>
          <a:bodyPr/>
          <a:lstStyle/>
          <a:p>
            <a:pPr>
              <a:lnSpc>
                <a:spcPct val="90000"/>
              </a:lnSpc>
            </a:pPr>
            <a:r>
              <a:rPr lang="el-GR" sz="1600" dirty="0"/>
              <a:t>Η έννοια της παγκόσμιας πόλης: Νέα Υόρκη, Λονδίνο, Παρίσι  και Τόκυο (δεκαετία 1990 </a:t>
            </a:r>
            <a:r>
              <a:rPr lang="en-GB" sz="1600" dirty="0" err="1"/>
              <a:t>Sassen</a:t>
            </a:r>
            <a:r>
              <a:rPr lang="el-GR" sz="1600" dirty="0"/>
              <a:t>).  </a:t>
            </a:r>
          </a:p>
          <a:p>
            <a:pPr>
              <a:lnSpc>
                <a:spcPct val="90000"/>
              </a:lnSpc>
            </a:pPr>
            <a:r>
              <a:rPr lang="el-GR" sz="1600" dirty="0"/>
              <a:t>Η παγκόσμια πόλη ως κέντρο διοίκησης της </a:t>
            </a:r>
            <a:r>
              <a:rPr lang="el-GR" sz="1600" dirty="0" err="1"/>
              <a:t>παγκοσμιοποιημένης</a:t>
            </a:r>
            <a:r>
              <a:rPr lang="el-GR" sz="1600" dirty="0"/>
              <a:t> παραγωγής</a:t>
            </a:r>
          </a:p>
          <a:p>
            <a:pPr>
              <a:lnSpc>
                <a:spcPct val="90000"/>
              </a:lnSpc>
            </a:pPr>
            <a:r>
              <a:rPr lang="el-GR" sz="1600" dirty="0"/>
              <a:t> Οι απαστράπτουσες πρωτεύουσες του παγκόσμιου καπιταλισμού </a:t>
            </a:r>
          </a:p>
          <a:p>
            <a:pPr>
              <a:lnSpc>
                <a:spcPct val="90000"/>
              </a:lnSpc>
            </a:pPr>
            <a:r>
              <a:rPr lang="el-GR" sz="1600" dirty="0"/>
              <a:t>Υψηλή ειδίκευση υψηλές αμοιβές </a:t>
            </a:r>
          </a:p>
          <a:p>
            <a:pPr>
              <a:lnSpc>
                <a:spcPct val="90000"/>
              </a:lnSpc>
            </a:pPr>
            <a:r>
              <a:rPr lang="el-GR" sz="1600" dirty="0"/>
              <a:t>Υπάρχουν και άλλα δίκτυα πόλεων πέραν των παγκόσμιων πόλεων</a:t>
            </a:r>
          </a:p>
          <a:p>
            <a:pPr>
              <a:lnSpc>
                <a:spcPct val="90000"/>
              </a:lnSpc>
            </a:pPr>
            <a:r>
              <a:rPr lang="el-GR" sz="1600" dirty="0"/>
              <a:t>Υπάρχουν περιφερειακά δίκτυα πόλεων που καλύπτουν συγκεκριμένες γεωγραφικές περιοχές (οι πόλεις της Αυστραλίας και της Κίνας ή οι πόλεις της Βραζιλίας και της Κίνας – πρώτες ύλες).</a:t>
            </a:r>
          </a:p>
          <a:p>
            <a:pPr>
              <a:lnSpc>
                <a:spcPct val="90000"/>
              </a:lnSpc>
            </a:pPr>
            <a:r>
              <a:rPr lang="el-GR" sz="1600" dirty="0"/>
              <a:t>Μια παγκόσμια κοινωνία ροών και δικτύων, η θεωρία των ροών και οι πόλεις ως σημαντικοί κόμβοι σε αυτή τη μεταφορά ροών.</a:t>
            </a:r>
          </a:p>
          <a:p>
            <a:pPr>
              <a:lnSpc>
                <a:spcPct val="90000"/>
              </a:lnSpc>
            </a:pPr>
            <a:endParaRPr lang="el-GR" sz="1600"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704088"/>
            <a:ext cx="8229600" cy="591312"/>
          </a:xfrm>
        </p:spPr>
        <p:txBody>
          <a:bodyPr>
            <a:normAutofit fontScale="90000"/>
          </a:bodyPr>
          <a:lstStyle/>
          <a:p>
            <a:r>
              <a:rPr lang="el-GR" sz="1600" dirty="0">
                <a:effectLst/>
              </a:rPr>
              <a:t>Απαστράπτουσες πόλεις </a:t>
            </a:r>
            <a:r>
              <a:rPr lang="en-GB" sz="1600" dirty="0">
                <a:effectLst/>
              </a:rPr>
              <a:t>, Sao Paolo and Shanghai, New York and Tokyo</a:t>
            </a:r>
            <a:r>
              <a:rPr lang="el-GR" sz="4800" dirty="0"/>
              <a:t> </a:t>
            </a:r>
          </a:p>
        </p:txBody>
      </p:sp>
      <p:pic>
        <p:nvPicPr>
          <p:cNvPr id="49160" name="Picture 8" descr="16539"/>
          <p:cNvPicPr>
            <a:picLocks noGrp="1" noChangeAspect="1" noChangeArrowheads="1"/>
          </p:cNvPicPr>
          <p:nvPr>
            <p:ph type="body" idx="1"/>
          </p:nvPr>
        </p:nvPicPr>
        <p:blipFill>
          <a:blip r:embed="rId2" cstate="print"/>
          <a:srcRect/>
          <a:stretch>
            <a:fillRect/>
          </a:stretch>
        </p:blipFill>
        <p:spPr>
          <a:xfrm>
            <a:off x="1403350" y="4149725"/>
            <a:ext cx="2876550" cy="2486025"/>
          </a:xfrm>
          <a:noFill/>
          <a:ln/>
        </p:spPr>
      </p:pic>
      <p:pic>
        <p:nvPicPr>
          <p:cNvPr id="49162" name="Picture 10" descr="Shinjuku"/>
          <p:cNvPicPr>
            <a:picLocks noChangeAspect="1" noChangeArrowheads="1"/>
          </p:cNvPicPr>
          <p:nvPr/>
        </p:nvPicPr>
        <p:blipFill>
          <a:blip r:embed="rId3" cstate="print"/>
          <a:srcRect/>
          <a:stretch>
            <a:fillRect/>
          </a:stretch>
        </p:blipFill>
        <p:spPr bwMode="auto">
          <a:xfrm>
            <a:off x="5219700" y="4221163"/>
            <a:ext cx="3097213" cy="2347912"/>
          </a:xfrm>
          <a:prstGeom prst="rect">
            <a:avLst/>
          </a:prstGeom>
          <a:noFill/>
        </p:spPr>
      </p:pic>
      <p:pic>
        <p:nvPicPr>
          <p:cNvPr id="49164" name="Picture 12" descr="Sao_Paulo-2"/>
          <p:cNvPicPr>
            <a:picLocks noChangeAspect="1" noChangeArrowheads="1"/>
          </p:cNvPicPr>
          <p:nvPr/>
        </p:nvPicPr>
        <p:blipFill>
          <a:blip r:embed="rId4" cstate="print"/>
          <a:srcRect/>
          <a:stretch>
            <a:fillRect/>
          </a:stretch>
        </p:blipFill>
        <p:spPr bwMode="auto">
          <a:xfrm>
            <a:off x="1187450" y="1844675"/>
            <a:ext cx="3313113" cy="2232025"/>
          </a:xfrm>
          <a:prstGeom prst="rect">
            <a:avLst/>
          </a:prstGeom>
          <a:noFill/>
        </p:spPr>
      </p:pic>
      <p:pic>
        <p:nvPicPr>
          <p:cNvPr id="49166" name="Picture 14" descr="shanghai-pudong1"/>
          <p:cNvPicPr>
            <a:picLocks noChangeAspect="1" noChangeArrowheads="1"/>
          </p:cNvPicPr>
          <p:nvPr/>
        </p:nvPicPr>
        <p:blipFill>
          <a:blip r:embed="rId5" cstate="print"/>
          <a:srcRect/>
          <a:stretch>
            <a:fillRect/>
          </a:stretch>
        </p:blipFill>
        <p:spPr bwMode="auto">
          <a:xfrm>
            <a:off x="5219700" y="1557338"/>
            <a:ext cx="2665413" cy="2449512"/>
          </a:xfrm>
          <a:prstGeom prst="rect">
            <a:avLst/>
          </a:prstGeom>
          <a:noFill/>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304800"/>
            <a:ext cx="8229600" cy="838200"/>
          </a:xfrm>
        </p:spPr>
        <p:txBody>
          <a:bodyPr>
            <a:normAutofit/>
          </a:bodyPr>
          <a:lstStyle/>
          <a:p>
            <a:r>
              <a:rPr lang="el-GR" sz="2400" dirty="0"/>
              <a:t>Πεκίνο, αστικός μετασχηματισμός </a:t>
            </a:r>
            <a:endParaRPr lang="el-GR" dirty="0"/>
          </a:p>
        </p:txBody>
      </p:sp>
      <p:pic>
        <p:nvPicPr>
          <p:cNvPr id="55299" name="Picture 3"/>
          <p:cNvPicPr>
            <a:picLocks noGrp="1" noChangeAspect="1" noChangeArrowheads="1"/>
          </p:cNvPicPr>
          <p:nvPr>
            <p:ph type="body" idx="1"/>
          </p:nvPr>
        </p:nvPicPr>
        <p:blipFill>
          <a:blip r:embed="rId2" cstate="print"/>
          <a:srcRect/>
          <a:stretch>
            <a:fillRect/>
          </a:stretch>
        </p:blipFill>
        <p:spPr>
          <a:xfrm>
            <a:off x="381000" y="1828800"/>
            <a:ext cx="4724400" cy="4724400"/>
          </a:xfrm>
        </p:spPr>
      </p:pic>
      <p:pic>
        <p:nvPicPr>
          <p:cNvPr id="55300" name="Picture 4"/>
          <p:cNvPicPr>
            <a:picLocks noChangeAspect="1" noChangeArrowheads="1"/>
          </p:cNvPicPr>
          <p:nvPr/>
        </p:nvPicPr>
        <p:blipFill>
          <a:blip r:embed="rId3" cstate="print"/>
          <a:srcRect/>
          <a:stretch>
            <a:fillRect/>
          </a:stretch>
        </p:blipFill>
        <p:spPr bwMode="auto">
          <a:xfrm>
            <a:off x="4953000" y="1828800"/>
            <a:ext cx="4191000" cy="4724400"/>
          </a:xfrm>
          <a:prstGeom prst="rect">
            <a:avLst/>
          </a:prstGeom>
          <a:noFill/>
          <a:ln w="9525">
            <a:noFill/>
            <a:miter lim="800000"/>
            <a:headEnd/>
            <a:tailEnd/>
          </a:ln>
          <a:effec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152400"/>
            <a:ext cx="8229600" cy="1447800"/>
          </a:xfrm>
        </p:spPr>
        <p:txBody>
          <a:bodyPr>
            <a:normAutofit fontScale="90000"/>
          </a:bodyPr>
          <a:lstStyle/>
          <a:p>
            <a:r>
              <a:rPr lang="el-GR" sz="4000" dirty="0"/>
              <a:t>Παγκόσμιες πόλεις και </a:t>
            </a:r>
            <a:r>
              <a:rPr lang="el-GR" sz="4000" dirty="0" err="1"/>
              <a:t>παραγκουπόλεις</a:t>
            </a:r>
            <a:r>
              <a:rPr lang="el-GR" sz="4000" dirty="0"/>
              <a:t> </a:t>
            </a:r>
            <a:r>
              <a:rPr lang="el-GR" sz="1200" b="1" dirty="0" err="1"/>
              <a:t>Location</a:t>
            </a:r>
            <a:r>
              <a:rPr lang="el-GR" sz="1200" b="1" dirty="0"/>
              <a:t> :</a:t>
            </a:r>
            <a:r>
              <a:rPr lang="el-GR" sz="1200" dirty="0"/>
              <a:t> </a:t>
            </a:r>
            <a:r>
              <a:rPr lang="el-GR" sz="1200" dirty="0" err="1"/>
              <a:t>Dharavi</a:t>
            </a:r>
            <a:r>
              <a:rPr lang="el-GR" sz="1200" dirty="0"/>
              <a:t> </a:t>
            </a:r>
            <a:r>
              <a:rPr lang="el-GR" sz="1200" dirty="0" err="1"/>
              <a:t>across</a:t>
            </a:r>
            <a:r>
              <a:rPr lang="el-GR" sz="1200" dirty="0"/>
              <a:t> </a:t>
            </a:r>
            <a:r>
              <a:rPr lang="el-GR" sz="1200" dirty="0" err="1"/>
              <a:t>from</a:t>
            </a:r>
            <a:r>
              <a:rPr lang="el-GR" sz="1200" dirty="0"/>
              <a:t> </a:t>
            </a:r>
            <a:r>
              <a:rPr lang="el-GR" sz="1200" dirty="0" err="1"/>
              <a:t>the</a:t>
            </a:r>
            <a:r>
              <a:rPr lang="el-GR" sz="1200" dirty="0"/>
              <a:t> </a:t>
            </a:r>
            <a:r>
              <a:rPr lang="el-GR" sz="1200" dirty="0" err="1"/>
              <a:t>Bandra</a:t>
            </a:r>
            <a:r>
              <a:rPr lang="el-GR" sz="1200" dirty="0"/>
              <a:t> </a:t>
            </a:r>
            <a:r>
              <a:rPr lang="el-GR" sz="1200" dirty="0" err="1"/>
              <a:t>Kurla</a:t>
            </a:r>
            <a:r>
              <a:rPr lang="el-GR" sz="1200" dirty="0"/>
              <a:t> </a:t>
            </a:r>
            <a:r>
              <a:rPr lang="el-GR" sz="1200" dirty="0" err="1"/>
              <a:t>Complex</a:t>
            </a:r>
            <a:r>
              <a:rPr lang="el-GR" sz="1200" dirty="0"/>
              <a:t>, </a:t>
            </a:r>
            <a:r>
              <a:rPr lang="el-GR" sz="1200" dirty="0" err="1">
                <a:hlinkClick r:id="rId2"/>
              </a:rPr>
              <a:t>Mumbai</a:t>
            </a:r>
            <a:br>
              <a:rPr lang="el-GR" sz="1200" dirty="0"/>
            </a:br>
            <a:r>
              <a:rPr lang="el-GR" sz="1200" b="1" dirty="0" err="1"/>
              <a:t>Area</a:t>
            </a:r>
            <a:r>
              <a:rPr lang="el-GR" sz="1200" b="1" dirty="0"/>
              <a:t> :</a:t>
            </a:r>
            <a:r>
              <a:rPr lang="el-GR" sz="1200" dirty="0"/>
              <a:t> 530 </a:t>
            </a:r>
            <a:r>
              <a:rPr lang="el-GR" sz="1200" dirty="0" err="1"/>
              <a:t>acre</a:t>
            </a:r>
            <a:r>
              <a:rPr lang="el-GR" sz="1200" dirty="0"/>
              <a:t> </a:t>
            </a:r>
            <a:r>
              <a:rPr lang="el-GR" sz="1200" dirty="0" err="1"/>
              <a:t>land</a:t>
            </a:r>
            <a:r>
              <a:rPr lang="el-GR" sz="1200" dirty="0"/>
              <a:t> </a:t>
            </a:r>
            <a:r>
              <a:rPr lang="el-GR" sz="1200" dirty="0" err="1"/>
              <a:t>and</a:t>
            </a:r>
            <a:r>
              <a:rPr lang="el-GR" sz="1200" dirty="0"/>
              <a:t> 1,000,000 </a:t>
            </a:r>
            <a:r>
              <a:rPr lang="el-GR" sz="1200" dirty="0" err="1"/>
              <a:t>population</a:t>
            </a:r>
            <a:br>
              <a:rPr lang="el-GR" sz="1200" dirty="0"/>
            </a:br>
            <a:r>
              <a:rPr lang="el-GR" sz="1200" b="1" dirty="0" err="1"/>
              <a:t>Major</a:t>
            </a:r>
            <a:r>
              <a:rPr lang="el-GR" sz="1200" b="1" dirty="0"/>
              <a:t> </a:t>
            </a:r>
            <a:r>
              <a:rPr lang="el-GR" sz="1200" b="1" dirty="0" err="1"/>
              <a:t>Occupations</a:t>
            </a:r>
            <a:r>
              <a:rPr lang="el-GR" sz="1200" b="1" dirty="0"/>
              <a:t> :</a:t>
            </a:r>
            <a:r>
              <a:rPr lang="el-GR" sz="1200" dirty="0"/>
              <a:t> </a:t>
            </a:r>
            <a:r>
              <a:rPr lang="el-GR" sz="1200" dirty="0" err="1"/>
              <a:t>Potters</a:t>
            </a:r>
            <a:r>
              <a:rPr lang="el-GR" sz="1200" dirty="0"/>
              <a:t>, </a:t>
            </a:r>
            <a:r>
              <a:rPr lang="el-GR" sz="1200" dirty="0" err="1"/>
              <a:t>Plastic</a:t>
            </a:r>
            <a:r>
              <a:rPr lang="el-GR" sz="1200" dirty="0"/>
              <a:t> </a:t>
            </a:r>
            <a:r>
              <a:rPr lang="el-GR" sz="1200" dirty="0" err="1"/>
              <a:t>and</a:t>
            </a:r>
            <a:r>
              <a:rPr lang="el-GR" sz="1200" dirty="0"/>
              <a:t> </a:t>
            </a:r>
            <a:r>
              <a:rPr lang="el-GR" sz="1200" dirty="0" err="1"/>
              <a:t>Metal</a:t>
            </a:r>
            <a:r>
              <a:rPr lang="el-GR" sz="1200" dirty="0"/>
              <a:t> </a:t>
            </a:r>
            <a:r>
              <a:rPr lang="el-GR" sz="1200" dirty="0" err="1"/>
              <a:t>recyclers</a:t>
            </a:r>
            <a:r>
              <a:rPr lang="el-GR" sz="1200" dirty="0"/>
              <a:t>, </a:t>
            </a:r>
            <a:r>
              <a:rPr lang="el-GR" sz="1200" dirty="0" err="1"/>
              <a:t>Tailors</a:t>
            </a:r>
            <a:r>
              <a:rPr lang="el-GR" sz="1200" dirty="0"/>
              <a:t>, </a:t>
            </a:r>
            <a:r>
              <a:rPr lang="el-GR" sz="1200" dirty="0" err="1"/>
              <a:t>Washermen</a:t>
            </a:r>
            <a:br>
              <a:rPr lang="el-GR" sz="1200" dirty="0"/>
            </a:br>
            <a:r>
              <a:rPr lang="el-GR" sz="1200" b="1" dirty="0" err="1"/>
              <a:t>Contribution</a:t>
            </a:r>
            <a:r>
              <a:rPr lang="el-GR" sz="1200" b="1" dirty="0"/>
              <a:t> </a:t>
            </a:r>
            <a:r>
              <a:rPr lang="el-GR" sz="1200" b="1" dirty="0" err="1"/>
              <a:t>to</a:t>
            </a:r>
            <a:r>
              <a:rPr lang="el-GR" sz="1200" b="1" dirty="0"/>
              <a:t> GDP :</a:t>
            </a:r>
            <a:r>
              <a:rPr lang="el-GR" sz="1200" dirty="0"/>
              <a:t> </a:t>
            </a:r>
            <a:r>
              <a:rPr lang="el-GR" sz="1200" dirty="0" err="1"/>
              <a:t>Goods</a:t>
            </a:r>
            <a:r>
              <a:rPr lang="el-GR" sz="1200" dirty="0"/>
              <a:t> </a:t>
            </a:r>
            <a:r>
              <a:rPr lang="el-GR" sz="1200" dirty="0" err="1"/>
              <a:t>worth</a:t>
            </a:r>
            <a:r>
              <a:rPr lang="el-GR" sz="1200" dirty="0"/>
              <a:t> 500 </a:t>
            </a:r>
            <a:r>
              <a:rPr lang="el-GR" sz="1200" dirty="0" err="1"/>
              <a:t>Million</a:t>
            </a:r>
            <a:r>
              <a:rPr lang="el-GR" sz="1200" dirty="0"/>
              <a:t> </a:t>
            </a:r>
            <a:r>
              <a:rPr lang="el-GR" sz="1200" dirty="0" err="1"/>
              <a:t>Dollars</a:t>
            </a:r>
            <a:br>
              <a:rPr lang="el-GR" sz="1200" dirty="0"/>
            </a:br>
            <a:endParaRPr lang="el-GR" sz="1200" dirty="0"/>
          </a:p>
        </p:txBody>
      </p:sp>
      <p:pic>
        <p:nvPicPr>
          <p:cNvPr id="63494" name="Picture 6" descr="Indian-Slums"/>
          <p:cNvPicPr>
            <a:picLocks noGrp="1" noChangeAspect="1" noChangeArrowheads="1"/>
          </p:cNvPicPr>
          <p:nvPr>
            <p:ph type="body" idx="1"/>
          </p:nvPr>
        </p:nvPicPr>
        <p:blipFill>
          <a:blip r:embed="rId3" cstate="print"/>
          <a:srcRect/>
          <a:stretch>
            <a:fillRect/>
          </a:stretch>
        </p:blipFill>
        <p:spPr>
          <a:xfrm>
            <a:off x="684213" y="1844675"/>
            <a:ext cx="3600450" cy="3819525"/>
          </a:xfrm>
          <a:noFill/>
          <a:ln/>
        </p:spPr>
      </p:pic>
      <p:pic>
        <p:nvPicPr>
          <p:cNvPr id="63496" name="Picture 8" descr="slumdog_millionaire01"/>
          <p:cNvPicPr>
            <a:picLocks noChangeAspect="1" noChangeArrowheads="1"/>
          </p:cNvPicPr>
          <p:nvPr/>
        </p:nvPicPr>
        <p:blipFill>
          <a:blip r:embed="rId4" cstate="print"/>
          <a:srcRect/>
          <a:stretch>
            <a:fillRect/>
          </a:stretch>
        </p:blipFill>
        <p:spPr bwMode="auto">
          <a:xfrm>
            <a:off x="4267200" y="1676400"/>
            <a:ext cx="4876800" cy="5181600"/>
          </a:xfrm>
          <a:prstGeom prst="rect">
            <a:avLst/>
          </a:prstGeom>
          <a:noFill/>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ownload.png"/>
          <p:cNvPicPr>
            <a:picLocks noGrp="1" noChangeAspect="1"/>
          </p:cNvPicPr>
          <p:nvPr>
            <p:ph idx="1"/>
          </p:nvPr>
        </p:nvPicPr>
        <p:blipFill>
          <a:blip r:embed="rId2" cstate="print"/>
          <a:stretch>
            <a:fillRect/>
          </a:stretch>
        </p:blipFill>
        <p:spPr>
          <a:xfrm>
            <a:off x="0" y="0"/>
            <a:ext cx="5867400" cy="3886200"/>
          </a:xfrm>
        </p:spPr>
      </p:pic>
      <p:pic>
        <p:nvPicPr>
          <p:cNvPr id="5" name="Picture 4" descr="download.jfif"/>
          <p:cNvPicPr>
            <a:picLocks noChangeAspect="1"/>
          </p:cNvPicPr>
          <p:nvPr/>
        </p:nvPicPr>
        <p:blipFill>
          <a:blip r:embed="rId3" cstate="print"/>
          <a:stretch>
            <a:fillRect/>
          </a:stretch>
        </p:blipFill>
        <p:spPr>
          <a:xfrm>
            <a:off x="0" y="3886200"/>
            <a:ext cx="5867400" cy="2971800"/>
          </a:xfrm>
          <a:prstGeom prst="rect">
            <a:avLst/>
          </a:prstGeom>
        </p:spPr>
      </p:pic>
      <p:pic>
        <p:nvPicPr>
          <p:cNvPr id="7" name="Picture 6" descr="download (1).jfif"/>
          <p:cNvPicPr>
            <a:picLocks noChangeAspect="1"/>
          </p:cNvPicPr>
          <p:nvPr/>
        </p:nvPicPr>
        <p:blipFill>
          <a:blip r:embed="rId4" cstate="print"/>
          <a:stretch>
            <a:fillRect/>
          </a:stretch>
        </p:blipFill>
        <p:spPr>
          <a:xfrm>
            <a:off x="5867400" y="762000"/>
            <a:ext cx="3276600" cy="3943350"/>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ownload.jfif"/>
          <p:cNvPicPr>
            <a:picLocks noGrp="1" noChangeAspect="1"/>
          </p:cNvPicPr>
          <p:nvPr>
            <p:ph idx="1"/>
          </p:nvPr>
        </p:nvPicPr>
        <p:blipFill>
          <a:blip r:embed="rId2" cstate="print"/>
          <a:stretch>
            <a:fillRect/>
          </a:stretch>
        </p:blipFill>
        <p:spPr>
          <a:xfrm>
            <a:off x="0" y="0"/>
            <a:ext cx="5486400" cy="4495800"/>
          </a:xfrm>
        </p:spPr>
      </p:pic>
      <p:pic>
        <p:nvPicPr>
          <p:cNvPr id="5" name="Picture 4" descr="images.jfif"/>
          <p:cNvPicPr>
            <a:picLocks noChangeAspect="1"/>
          </p:cNvPicPr>
          <p:nvPr/>
        </p:nvPicPr>
        <p:blipFill>
          <a:blip r:embed="rId3" cstate="print"/>
          <a:stretch>
            <a:fillRect/>
          </a:stretch>
        </p:blipFill>
        <p:spPr>
          <a:xfrm>
            <a:off x="2133600" y="3352800"/>
            <a:ext cx="7010400" cy="3505200"/>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a:bodyPr>
          <a:lstStyle/>
          <a:p>
            <a:r>
              <a:rPr lang="en-GB" sz="4000" dirty="0"/>
              <a:t>Grand theft auto</a:t>
            </a:r>
            <a:endParaRPr lang="el-GR" sz="4000" dirty="0"/>
          </a:p>
        </p:txBody>
      </p:sp>
      <p:pic>
        <p:nvPicPr>
          <p:cNvPr id="5" name="Content Placeholder 4" descr="images.jfif"/>
          <p:cNvPicPr>
            <a:picLocks noGrp="1" noChangeAspect="1"/>
          </p:cNvPicPr>
          <p:nvPr>
            <p:ph idx="1"/>
          </p:nvPr>
        </p:nvPicPr>
        <p:blipFill>
          <a:blip r:embed="rId2" cstate="print"/>
          <a:stretch>
            <a:fillRect/>
          </a:stretch>
        </p:blipFill>
        <p:spPr>
          <a:xfrm>
            <a:off x="1447800" y="2057400"/>
            <a:ext cx="6705600" cy="4800600"/>
          </a:xfr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704088"/>
            <a:ext cx="8229600" cy="819912"/>
          </a:xfrm>
        </p:spPr>
        <p:txBody>
          <a:bodyPr/>
          <a:lstStyle/>
          <a:p>
            <a:r>
              <a:rPr lang="el-GR" sz="4000" dirty="0"/>
              <a:t>Αλλά και η πόλη στον κινηματογράφο</a:t>
            </a:r>
          </a:p>
        </p:txBody>
      </p:sp>
      <p:pic>
        <p:nvPicPr>
          <p:cNvPr id="93187" name="Picture 3" descr="ANd9GcQVK_uJ6taW35e4Q_UZG-htfP2VFAu3WoZD9NirpAcI49qMnx5lnw"/>
          <p:cNvPicPr>
            <a:picLocks noGrp="1" noChangeAspect="1" noChangeArrowheads="1"/>
          </p:cNvPicPr>
          <p:nvPr>
            <p:ph type="body" idx="1"/>
          </p:nvPr>
        </p:nvPicPr>
        <p:blipFill>
          <a:blip r:embed="rId2" cstate="print"/>
          <a:srcRect/>
          <a:stretch>
            <a:fillRect/>
          </a:stretch>
        </p:blipFill>
        <p:spPr>
          <a:xfrm>
            <a:off x="1219200" y="1844675"/>
            <a:ext cx="3479800" cy="2087563"/>
          </a:xfrm>
          <a:noFill/>
          <a:ln/>
        </p:spPr>
      </p:pic>
      <p:pic>
        <p:nvPicPr>
          <p:cNvPr id="93188" name="Picture 4" descr="ANd9GcTzXgoD6A5xc1_FixQvP__aJYl4CsKg86_5Y2KK44EZtWuE-LvZ"/>
          <p:cNvPicPr>
            <a:picLocks noChangeAspect="1" noChangeArrowheads="1"/>
          </p:cNvPicPr>
          <p:nvPr/>
        </p:nvPicPr>
        <p:blipFill>
          <a:blip r:embed="rId3" cstate="print"/>
          <a:srcRect/>
          <a:stretch>
            <a:fillRect/>
          </a:stretch>
        </p:blipFill>
        <p:spPr bwMode="auto">
          <a:xfrm>
            <a:off x="4787900" y="1700213"/>
            <a:ext cx="4127500" cy="4700587"/>
          </a:xfrm>
          <a:prstGeom prst="rect">
            <a:avLst/>
          </a:prstGeom>
          <a:noFill/>
        </p:spPr>
      </p:pic>
      <p:pic>
        <p:nvPicPr>
          <p:cNvPr id="93189" name="Picture 5" descr="ANd9GcQaABAp1MjOmS25Dg-_AxKgwBBp5Nld1_Wdp5ONeZbKZXw5JG4MbQ"/>
          <p:cNvPicPr>
            <a:picLocks noChangeAspect="1" noChangeArrowheads="1"/>
          </p:cNvPicPr>
          <p:nvPr/>
        </p:nvPicPr>
        <p:blipFill>
          <a:blip r:embed="rId4" cstate="print"/>
          <a:srcRect/>
          <a:stretch>
            <a:fillRect/>
          </a:stretch>
        </p:blipFill>
        <p:spPr bwMode="auto">
          <a:xfrm>
            <a:off x="684213" y="4005263"/>
            <a:ext cx="3959225" cy="2232025"/>
          </a:xfrm>
          <a:prstGeom prst="rect">
            <a:avLst/>
          </a:prstGeom>
          <a:no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l-GR" sz="4000" dirty="0"/>
              <a:t>Η πόλη: τι είναι πόλη; </a:t>
            </a:r>
          </a:p>
        </p:txBody>
      </p:sp>
      <p:sp>
        <p:nvSpPr>
          <p:cNvPr id="27651" name="Rectangle 3"/>
          <p:cNvSpPr>
            <a:spLocks noGrp="1" noChangeArrowheads="1"/>
          </p:cNvSpPr>
          <p:nvPr>
            <p:ph type="body" idx="1"/>
          </p:nvPr>
        </p:nvSpPr>
        <p:spPr>
          <a:xfrm>
            <a:off x="468313" y="1828800"/>
            <a:ext cx="8229600" cy="3962400"/>
          </a:xfrm>
        </p:spPr>
        <p:txBody>
          <a:bodyPr>
            <a:normAutofit/>
          </a:bodyPr>
          <a:lstStyle/>
          <a:p>
            <a:pPr>
              <a:lnSpc>
                <a:spcPct val="80000"/>
              </a:lnSpc>
              <a:buFont typeface="Wingdings" pitchFamily="2" charset="2"/>
              <a:buNone/>
            </a:pPr>
            <a:endParaRPr lang="el-GR" sz="3600" dirty="0"/>
          </a:p>
          <a:p>
            <a:pPr>
              <a:lnSpc>
                <a:spcPct val="80000"/>
              </a:lnSpc>
            </a:pPr>
            <a:r>
              <a:rPr lang="el-GR" sz="2000" dirty="0"/>
              <a:t>Πρώτες δημιουργίες πόλεων συντελέστηκαν πριν χιλιάδες χρόνια στη Μεσοποταμία όπου παρουσιάστηκαν και οι πρώτες οικιστικές αναπτύξεις</a:t>
            </a:r>
            <a:r>
              <a:rPr lang="en-GB" sz="2000" dirty="0"/>
              <a:t> (</a:t>
            </a:r>
            <a:r>
              <a:rPr lang="el-GR" sz="2000" dirty="0"/>
              <a:t>μάλλον από τις πρώτες αναπτύξεις)</a:t>
            </a:r>
          </a:p>
          <a:p>
            <a:pPr>
              <a:lnSpc>
                <a:spcPct val="80000"/>
              </a:lnSpc>
            </a:pPr>
            <a:r>
              <a:rPr lang="el-GR" sz="2000" dirty="0"/>
              <a:t>Ανθρωπότητα και άστυ: Οι άνθρωποι δημιούργησαν τις πόλεις από την ένωση των χωριών (Αριστοτέλης, Πολιτικά) για την κάλυψη των αναγκών τους. Η αγροτική παραγωγή στα σύνορα της πόλης, η πόλη ορίζει την περιοχή γύρω της και την ελέγχει. </a:t>
            </a:r>
          </a:p>
          <a:p>
            <a:pPr>
              <a:lnSpc>
                <a:spcPct val="80000"/>
              </a:lnSpc>
            </a:pPr>
            <a:r>
              <a:rPr lang="el-GR" sz="2000" dirty="0"/>
              <a:t>Η εμφάνιση της ελληνικής πόλης-κράτους. Μια ανάλυση πέρα από ημερομηνίες. </a:t>
            </a:r>
          </a:p>
          <a:p>
            <a:pPr>
              <a:lnSpc>
                <a:spcPct val="80000"/>
              </a:lnSpc>
            </a:pPr>
            <a:r>
              <a:rPr lang="el-GR" sz="2000" dirty="0"/>
              <a:t>Επίσης να θυμόμαστε ότι πέρα από την πόλη υπήρχε και η </a:t>
            </a:r>
            <a:r>
              <a:rPr lang="el-GR" sz="2000" dirty="0" err="1"/>
              <a:t>κοσμόπολη</a:t>
            </a:r>
            <a:r>
              <a:rPr lang="el-GR" sz="2000" dirty="0"/>
              <a:t>. Και αυτή είναι μια αρχαίο-ελληνική κατασκευή. </a:t>
            </a:r>
          </a:p>
          <a:p>
            <a:pPr marL="457200" indent="-457200">
              <a:lnSpc>
                <a:spcPct val="80000"/>
              </a:lnSpc>
            </a:pPr>
            <a:endParaRPr lang="el-GR" sz="2000" dirty="0"/>
          </a:p>
          <a:p>
            <a:pPr>
              <a:lnSpc>
                <a:spcPct val="80000"/>
              </a:lnSpc>
            </a:pPr>
            <a:endParaRPr lang="el-GR" sz="24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idx="1"/>
          </p:nvPr>
        </p:nvPicPr>
        <p:blipFill>
          <a:blip r:embed="rId2" cstate="print"/>
          <a:stretch>
            <a:fillRect/>
          </a:stretch>
        </p:blipFill>
        <p:spPr>
          <a:xfrm>
            <a:off x="304800" y="228600"/>
            <a:ext cx="8534400" cy="6400800"/>
          </a:xfr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304800"/>
            <a:ext cx="8229600" cy="1295400"/>
          </a:xfrm>
        </p:spPr>
        <p:txBody>
          <a:bodyPr>
            <a:normAutofit fontScale="90000"/>
          </a:bodyPr>
          <a:lstStyle/>
          <a:p>
            <a:r>
              <a:rPr lang="el-GR" sz="3200" dirty="0"/>
              <a:t>Η πόλη-κράτος και η γέννηση της πολιτειακής φιλοσοφίας: Ανθρωπογεωγραφία ως πολιτική γεωγραφία  </a:t>
            </a:r>
            <a:endParaRPr lang="el-GR" dirty="0"/>
          </a:p>
        </p:txBody>
      </p:sp>
      <p:sp>
        <p:nvSpPr>
          <p:cNvPr id="83971" name="Rectangle 3"/>
          <p:cNvSpPr>
            <a:spLocks noGrp="1" noChangeArrowheads="1"/>
          </p:cNvSpPr>
          <p:nvPr>
            <p:ph type="body" idx="1"/>
          </p:nvPr>
        </p:nvSpPr>
        <p:spPr>
          <a:xfrm>
            <a:off x="457200" y="1828800"/>
            <a:ext cx="8229600" cy="4800600"/>
          </a:xfrm>
        </p:spPr>
        <p:txBody>
          <a:bodyPr>
            <a:normAutofit/>
          </a:bodyPr>
          <a:lstStyle/>
          <a:p>
            <a:pPr>
              <a:lnSpc>
                <a:spcPct val="80000"/>
              </a:lnSpc>
            </a:pPr>
            <a:r>
              <a:rPr lang="el-GR" sz="1400" dirty="0"/>
              <a:t>Το θέατρο προηγείται της δημοκρατίας κατά μια γενιά ή τριάντα περίπου χρόνια. Το θέατρο του Διονύσου και η δημιουργία του πρώτου δημοσίου χώρου και της έννοιας του συλλογικού ενδιαφέροντος και του «κοινού». Όταν ο Θέσπης απευθύνεται στο κοινό δημιουργεί την πρώτη συλλογικότητα. Στη συνέχεια η συλλογικότητα αυτή μεταφέρεται στην Πνύκα. Το θέατρο του Διονύσου μεταφέρεται (μεταφορικά μιλώντας πάντα) στην Πνύκα και γεννιέται η άμεση δημοκρατία. </a:t>
            </a:r>
          </a:p>
          <a:p>
            <a:pPr>
              <a:lnSpc>
                <a:spcPct val="80000"/>
              </a:lnSpc>
            </a:pPr>
            <a:r>
              <a:rPr lang="el-GR" sz="1400" dirty="0"/>
              <a:t>Η έννοια του βουλόμενου και της άμεσης δημοκρατίας; Τι είδους δημοκρατία ήταν αυτή; Δούλοι, γυναίκες, μέτοικοι εκτός των «κοινών». Η αθηναϊκή δημοκρατία ως αθηναϊκός ιμπεριαλισμός, δύναμη, εξουσία. </a:t>
            </a:r>
          </a:p>
          <a:p>
            <a:pPr>
              <a:lnSpc>
                <a:spcPct val="80000"/>
              </a:lnSpc>
            </a:pPr>
            <a:r>
              <a:rPr lang="el-GR" sz="1400" dirty="0"/>
              <a:t>Πόλη, πολιτεία, πολίτης. Το σύνταγμα της Αθήνας. Η αθηναϊκή φιλοσοφία αναπτύχθηκε σχεδόν 100 χρόνια αργότερα. Ο Αριστοτέλης ως ένας από τους πρώτους πολιτικούς φιλόσοφους και δάσκαλος της συγκριτικής πολιτικής επιστήμης καταγράφει και συγκρίνει τα διαφορά συντάγματα των ελληνικών πόλεων (Αριστοτέλης Πολιτικά και </a:t>
            </a:r>
            <a:r>
              <a:rPr lang="el-GR" sz="1400" dirty="0" err="1"/>
              <a:t>Νικομάχεια</a:t>
            </a:r>
            <a:r>
              <a:rPr lang="el-GR" sz="1400" dirty="0"/>
              <a:t> Ηθική). </a:t>
            </a:r>
          </a:p>
          <a:p>
            <a:pPr>
              <a:lnSpc>
                <a:spcPct val="80000"/>
              </a:lnSpc>
            </a:pPr>
            <a:r>
              <a:rPr lang="el-GR" sz="1400" dirty="0"/>
              <a:t>Πλάτων: Βασικό πολιτικό έργο του η Πολιτεία. Εκεί φέρεται κατά της </a:t>
            </a:r>
            <a:r>
              <a:rPr lang="el-GR" sz="1400" dirty="0" err="1"/>
              <a:t>θεατροκρατίας</a:t>
            </a:r>
            <a:r>
              <a:rPr lang="el-GR" sz="1400" dirty="0"/>
              <a:t> και της δημοκρατίας της μάζας. Η αριστοκρατία του πνεύματος και οι φιλόσοφοι-βασιλιάδες. Οι τεχνίτες, οι φρουροί και  οι φιλόσοφοι. Δεν κυβερνάς για προσωπικό όφελος και γι αυτό χρειάζεσαι ιδιαίτερη εκπαίδευση.</a:t>
            </a:r>
          </a:p>
          <a:p>
            <a:pPr>
              <a:lnSpc>
                <a:spcPct val="80000"/>
              </a:lnSpc>
            </a:pPr>
            <a:r>
              <a:rPr lang="el-GR" sz="1400" dirty="0"/>
              <a:t>Αριστοτέλης: η ηθική του ατόμου και η ηθική της πολιτείας (</a:t>
            </a:r>
            <a:r>
              <a:rPr lang="el-GR" sz="1400" dirty="0" err="1"/>
              <a:t>Νικομάχεια</a:t>
            </a:r>
            <a:r>
              <a:rPr lang="el-GR" sz="1400" dirty="0"/>
              <a:t> Ηθική). Η ηθική του ατόμου προάγει την ηθική της πολιτείας και η ηθική της πολιτείας ανταμείβει την ηθική του ατόμου. Η ηθική και η ευδαιμονία των ατόμων ολοκληρώνεται μέσα στην πολιτεία. Ζωή εναντίον βίου, ο βίος ως μια ηθικά διαμορφωμένη ζωή. Αυτές δεν είναι θεωρίες πόλεων; Ναι, αυτές είναι πολιτειακές θεωρίες που βγήκαν από τις πόλεις, η πολιτική φιλοσοφία και η πολιτική είναι γέννημα της πόλης.</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304800"/>
            <a:ext cx="8229600" cy="914400"/>
          </a:xfrm>
        </p:spPr>
        <p:txBody>
          <a:bodyPr>
            <a:normAutofit/>
          </a:bodyPr>
          <a:lstStyle/>
          <a:p>
            <a:r>
              <a:rPr lang="el-GR" dirty="0"/>
              <a:t>Πόλη και </a:t>
            </a:r>
            <a:r>
              <a:rPr lang="el-GR" dirty="0" err="1"/>
              <a:t>Κοσμόπολη</a:t>
            </a:r>
            <a:endParaRPr lang="el-GR" dirty="0"/>
          </a:p>
        </p:txBody>
      </p:sp>
      <p:pic>
        <p:nvPicPr>
          <p:cNvPr id="92166" name="Picture 6" descr="athens_view1"/>
          <p:cNvPicPr>
            <a:picLocks noGrp="1" noChangeAspect="1" noChangeArrowheads="1"/>
          </p:cNvPicPr>
          <p:nvPr>
            <p:ph type="body" idx="1"/>
          </p:nvPr>
        </p:nvPicPr>
        <p:blipFill>
          <a:blip r:embed="rId2" cstate="print"/>
          <a:srcRect/>
          <a:stretch>
            <a:fillRect/>
          </a:stretch>
        </p:blipFill>
        <p:spPr>
          <a:xfrm>
            <a:off x="0" y="1371600"/>
            <a:ext cx="4646612" cy="5486400"/>
          </a:xfrm>
          <a:noFill/>
          <a:ln/>
        </p:spPr>
      </p:pic>
      <p:pic>
        <p:nvPicPr>
          <p:cNvPr id="92168" name="Picture 8" descr="canstock3870683"/>
          <p:cNvPicPr>
            <a:picLocks noChangeAspect="1" noChangeArrowheads="1"/>
          </p:cNvPicPr>
          <p:nvPr/>
        </p:nvPicPr>
        <p:blipFill>
          <a:blip r:embed="rId3" cstate="print"/>
          <a:srcRect/>
          <a:stretch>
            <a:fillRect/>
          </a:stretch>
        </p:blipFill>
        <p:spPr bwMode="auto">
          <a:xfrm>
            <a:off x="4572000" y="1371600"/>
            <a:ext cx="4572000" cy="5486400"/>
          </a:xfrm>
          <a:prstGeom prst="rect">
            <a:avLst/>
          </a:prstGeom>
          <a:noFill/>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704088"/>
            <a:ext cx="8229600" cy="591312"/>
          </a:xfrm>
        </p:spPr>
        <p:txBody>
          <a:bodyPr>
            <a:normAutofit fontScale="90000"/>
          </a:bodyPr>
          <a:lstStyle/>
          <a:p>
            <a:r>
              <a:rPr lang="el-GR" sz="4000" dirty="0"/>
              <a:t>Από την πόλη-κράτος στην </a:t>
            </a:r>
            <a:r>
              <a:rPr lang="el-GR" sz="4000" dirty="0" err="1"/>
              <a:t>κοσμόπολη</a:t>
            </a:r>
            <a:endParaRPr lang="el-GR" sz="4000" dirty="0"/>
          </a:p>
        </p:txBody>
      </p:sp>
      <p:sp>
        <p:nvSpPr>
          <p:cNvPr id="84995" name="Rectangle 3"/>
          <p:cNvSpPr>
            <a:spLocks noGrp="1" noChangeArrowheads="1"/>
          </p:cNvSpPr>
          <p:nvPr>
            <p:ph type="body" idx="1"/>
          </p:nvPr>
        </p:nvSpPr>
        <p:spPr>
          <a:xfrm>
            <a:off x="539750" y="1981200"/>
            <a:ext cx="8229600" cy="4040188"/>
          </a:xfrm>
        </p:spPr>
        <p:txBody>
          <a:bodyPr>
            <a:normAutofit lnSpcReduction="10000"/>
          </a:bodyPr>
          <a:lstStyle/>
          <a:p>
            <a:pPr>
              <a:lnSpc>
                <a:spcPct val="80000"/>
              </a:lnSpc>
            </a:pPr>
            <a:r>
              <a:rPr lang="el-GR" sz="2000" dirty="0"/>
              <a:t>Οι κυνικοί (Αντισθένης) και η γέννηση της έννοιας του κοσμοπολιτισμού.</a:t>
            </a:r>
          </a:p>
          <a:p>
            <a:pPr>
              <a:lnSpc>
                <a:spcPct val="80000"/>
              </a:lnSpc>
            </a:pPr>
            <a:r>
              <a:rPr lang="el-GR" sz="2000" dirty="0"/>
              <a:t>Όταν ρώτησαν το Διογένη το </a:t>
            </a:r>
            <a:r>
              <a:rPr lang="el-GR" sz="2000" dirty="0" err="1"/>
              <a:t>Σίνωπα</a:t>
            </a:r>
            <a:r>
              <a:rPr lang="el-GR" sz="2000" dirty="0"/>
              <a:t> από ποια πόλη είναι, αυτός είπε είμαι «</a:t>
            </a:r>
            <a:r>
              <a:rPr lang="el-GR" sz="2000" dirty="0" err="1"/>
              <a:t>κοσμοπολιτής</a:t>
            </a:r>
            <a:r>
              <a:rPr lang="el-GR" sz="2000" dirty="0"/>
              <a:t>» δεν είμαι από καμία πόλη. Η γέννηση του κοσμοπολίτη ή πολίτη του κόσμου. </a:t>
            </a:r>
          </a:p>
          <a:p>
            <a:pPr>
              <a:lnSpc>
                <a:spcPct val="80000"/>
              </a:lnSpc>
            </a:pPr>
            <a:r>
              <a:rPr lang="el-GR" sz="2000" dirty="0"/>
              <a:t>Ο μέγας Αλέξανδρος και οι ελληνιστικοί χρόνοι, μια βίαιη αλλαγή.</a:t>
            </a:r>
          </a:p>
          <a:p>
            <a:pPr>
              <a:lnSpc>
                <a:spcPct val="80000"/>
              </a:lnSpc>
            </a:pPr>
            <a:r>
              <a:rPr lang="el-GR" sz="2000" dirty="0"/>
              <a:t>Οι Στωικοί ως συνέχεια των κυνικών και η έννοια του κοσμοπολιτισμού. Η δημιουργία μιας ηθικής που επεκτείνεται των στενών γεωγραφικών ορίων της πόλης. </a:t>
            </a:r>
          </a:p>
          <a:p>
            <a:pPr>
              <a:lnSpc>
                <a:spcPct val="80000"/>
              </a:lnSpc>
            </a:pPr>
            <a:r>
              <a:rPr lang="el-GR" sz="2000" dirty="0"/>
              <a:t>Η ηθική, η φύση  και η λογική ως βασικές έννοιες των στωικών φιλοσόφων (Επίκτητος, Σενέκας, Μάρκος Αυρήλιος). Ορισμένες από τις βασικές ιδέες των στωικών: Κάνε το καλύτερο στο μικρό σου κύκλο (τοπικό) και με αυτόν τον τρόπο βοηθάς τον κόσμο ( κάτι σαν το σύνθημα της παγκοσμιοποίησης: </a:t>
            </a:r>
            <a:r>
              <a:rPr lang="en-GB" sz="2000" dirty="0"/>
              <a:t>act locally think globally). </a:t>
            </a:r>
            <a:r>
              <a:rPr lang="el-GR" sz="2000" dirty="0"/>
              <a:t>Πάντα δίνε τον καλύτερο σου εαυτό χωρίς να σκέφτεσαι το αποτέλεσμα.</a:t>
            </a:r>
          </a:p>
          <a:p>
            <a:pPr>
              <a:lnSpc>
                <a:spcPct val="80000"/>
              </a:lnSpc>
            </a:pPr>
            <a:r>
              <a:rPr lang="el-GR" sz="2000" dirty="0"/>
              <a:t>Οι Στωικοί ως οι πρώιμοι φιλόσοφοι της παγκοσμιοποίησης;   </a:t>
            </a: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278</TotalTime>
  <Words>1737</Words>
  <Application>Microsoft Office PowerPoint</Application>
  <PresentationFormat>On-screen Show (4:3)</PresentationFormat>
  <Paragraphs>77</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Constantia</vt:lpstr>
      <vt:lpstr>Wingdings</vt:lpstr>
      <vt:lpstr>Wingdings 2</vt:lpstr>
      <vt:lpstr>Flow</vt:lpstr>
      <vt:lpstr>Πόλεις (αστική γεωγραφία) και παγκοσμιοποίηση: από τις πόλεις-κράτη στις παγκόσμιες πόλεις. </vt:lpstr>
      <vt:lpstr>Εισαγωγή</vt:lpstr>
      <vt:lpstr>Grand theft auto</vt:lpstr>
      <vt:lpstr>Αλλά και η πόλη στον κινηματογράφο</vt:lpstr>
      <vt:lpstr>Η πόλη: τι είναι πόλη; </vt:lpstr>
      <vt:lpstr>PowerPoint Presentation</vt:lpstr>
      <vt:lpstr>Η πόλη-κράτος και η γέννηση της πολιτειακής φιλοσοφίας: Ανθρωπογεωγραφία ως πολιτική γεωγραφία  </vt:lpstr>
      <vt:lpstr>Πόλη και Κοσμόπολη</vt:lpstr>
      <vt:lpstr>Από την πόλη-κράτος στην κοσμόπολη</vt:lpstr>
      <vt:lpstr>Κλασσικές κοιν. θεωρίες πόλεων</vt:lpstr>
      <vt:lpstr>The condition of the working class in England</vt:lpstr>
      <vt:lpstr>Das Kapital</vt:lpstr>
      <vt:lpstr>Αστική Κοινωνιολογία και η σχολή του Σικάγου</vt:lpstr>
      <vt:lpstr>Η πόλη ως ομόκεντροι κύκλοι-Burges</vt:lpstr>
      <vt:lpstr>Δύο οπτικές να διαβάσουμε την πόλη, δυο διαφορετικές γωνίες ανάλυσης  </vt:lpstr>
      <vt:lpstr>Δυο διαφορετικές μεθοδολογίες </vt:lpstr>
      <vt:lpstr>Η πόλη της πληροφορίας/ η πόλη των ροών</vt:lpstr>
      <vt:lpstr>Castels </vt:lpstr>
      <vt:lpstr>Μήπως όμως η παγκοσμιοποίηση είναι κάτι πιο περίπλοκο, πέραν της οικονομικής ανάλυσης; </vt:lpstr>
      <vt:lpstr>Διεθνείς πόλεις και δίκτυα </vt:lpstr>
      <vt:lpstr>Απαστράπτουσες πόλεις , Sao Paolo and Shanghai, New York and Tokyo </vt:lpstr>
      <vt:lpstr>Πεκίνο, αστικός μετασχηματισμός </vt:lpstr>
      <vt:lpstr>Παγκόσμιες πόλεις και παραγκουπόλεις Location : Dharavi across from the Bandra Kurla Complex, Mumbai Area : 530 acre land and 1,000,000 population Major Occupations : Potters, Plastic and Metal recyclers, Tailors, Washermen Contribution to GDP : Goods worth 500 Million Dollars </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Παγκόσμιες πόλεις ή δίκτυα πόλεων καλύτερα</dc:title>
  <dc:creator>georgemavromatis</dc:creator>
  <cp:lastModifiedBy>George Mavrommatis</cp:lastModifiedBy>
  <cp:revision>67</cp:revision>
  <dcterms:created xsi:type="dcterms:W3CDTF">2014-04-04T07:52:28Z</dcterms:created>
  <dcterms:modified xsi:type="dcterms:W3CDTF">2025-11-20T12:25:07Z</dcterms:modified>
</cp:coreProperties>
</file>