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86" r:id="rId4"/>
    <p:sldId id="287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652" y="-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5DBE-AC2F-46AB-A422-23CDF3D7ED7E}" type="datetimeFigureOut">
              <a:rPr lang="el-GR" smtClean="0"/>
              <a:pPr/>
              <a:t>14/3/2017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38CB-157F-4372-874B-19035D63361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5DBE-AC2F-46AB-A422-23CDF3D7ED7E}" type="datetimeFigureOut">
              <a:rPr lang="el-GR" smtClean="0"/>
              <a:pPr/>
              <a:t>14/3/2017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38CB-157F-4372-874B-19035D63361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5DBE-AC2F-46AB-A422-23CDF3D7ED7E}" type="datetimeFigureOut">
              <a:rPr lang="el-GR" smtClean="0"/>
              <a:pPr/>
              <a:t>14/3/2017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38CB-157F-4372-874B-19035D63361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5DBE-AC2F-46AB-A422-23CDF3D7ED7E}" type="datetimeFigureOut">
              <a:rPr lang="el-GR" smtClean="0"/>
              <a:pPr/>
              <a:t>14/3/2017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38CB-157F-4372-874B-19035D63361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5DBE-AC2F-46AB-A422-23CDF3D7ED7E}" type="datetimeFigureOut">
              <a:rPr lang="el-GR" smtClean="0"/>
              <a:pPr/>
              <a:t>14/3/2017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38CB-157F-4372-874B-19035D63361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5DBE-AC2F-46AB-A422-23CDF3D7ED7E}" type="datetimeFigureOut">
              <a:rPr lang="el-GR" smtClean="0"/>
              <a:pPr/>
              <a:t>14/3/2017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38CB-157F-4372-874B-19035D63361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5DBE-AC2F-46AB-A422-23CDF3D7ED7E}" type="datetimeFigureOut">
              <a:rPr lang="el-GR" smtClean="0"/>
              <a:pPr/>
              <a:t>14/3/2017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38CB-157F-4372-874B-19035D63361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5DBE-AC2F-46AB-A422-23CDF3D7ED7E}" type="datetimeFigureOut">
              <a:rPr lang="el-GR" smtClean="0"/>
              <a:pPr/>
              <a:t>14/3/2017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38CB-157F-4372-874B-19035D63361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5DBE-AC2F-46AB-A422-23CDF3D7ED7E}" type="datetimeFigureOut">
              <a:rPr lang="el-GR" smtClean="0"/>
              <a:pPr/>
              <a:t>14/3/2017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38CB-157F-4372-874B-19035D63361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5DBE-AC2F-46AB-A422-23CDF3D7ED7E}" type="datetimeFigureOut">
              <a:rPr lang="el-GR" smtClean="0"/>
              <a:pPr/>
              <a:t>14/3/2017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38CB-157F-4372-874B-19035D63361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B5DBE-AC2F-46AB-A422-23CDF3D7ED7E}" type="datetimeFigureOut">
              <a:rPr lang="el-GR" smtClean="0"/>
              <a:pPr/>
              <a:t>14/3/2017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38CB-157F-4372-874B-19035D63361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B5DBE-AC2F-46AB-A422-23CDF3D7ED7E}" type="datetimeFigureOut">
              <a:rPr lang="el-GR" smtClean="0"/>
              <a:pPr/>
              <a:t>14/3/2017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A38CB-157F-4372-874B-19035D633610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1470025"/>
          </a:xfrm>
        </p:spPr>
        <p:txBody>
          <a:bodyPr/>
          <a:lstStyle/>
          <a:p>
            <a:r>
              <a:rPr lang="el-GR" b="1" dirty="0" smtClean="0"/>
              <a:t>Συνθετικό Γεωγραφικό Θέμα</a:t>
            </a:r>
            <a:endParaRPr lang="el-GR" b="1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428596" y="2928934"/>
            <a:ext cx="8286808" cy="1752600"/>
          </a:xfrm>
        </p:spPr>
        <p:txBody>
          <a:bodyPr>
            <a:noAutofit/>
          </a:bodyPr>
          <a:lstStyle/>
          <a:p>
            <a:r>
              <a:rPr lang="el-GR" sz="3600" dirty="0" smtClean="0">
                <a:solidFill>
                  <a:srgbClr val="C00000"/>
                </a:solidFill>
              </a:rPr>
              <a:t>Κατασκευή γεωμορφολογικού χάρτη</a:t>
            </a:r>
          </a:p>
          <a:p>
            <a:endParaRPr lang="el-GR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14" y="-24"/>
            <a:ext cx="6116098" cy="337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1190" y="3481380"/>
            <a:ext cx="6092842" cy="337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3571876"/>
            <a:ext cx="932707" cy="455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142844" y="4214818"/>
            <a:ext cx="28574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accent1"/>
                </a:solidFill>
              </a:rPr>
              <a:t>Επιφάνεια απόθεσης (πεδινές, μικρής κλίσης εκτάσεις – πεδιάδες που αποτελούνται από υλικά ποτάμιας απόθεσης)</a:t>
            </a:r>
            <a:endParaRPr lang="el-GR" sz="2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63036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3500462"/>
            <a:ext cx="606766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3714752"/>
            <a:ext cx="118321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0" y="4429132"/>
            <a:ext cx="29289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 smtClean="0">
                <a:solidFill>
                  <a:schemeClr val="accent1"/>
                </a:solidFill>
              </a:rPr>
              <a:t>Αλλουβιακό</a:t>
            </a:r>
            <a:r>
              <a:rPr lang="el-GR" b="1" dirty="0" smtClean="0">
                <a:solidFill>
                  <a:schemeClr val="accent1"/>
                </a:solidFill>
              </a:rPr>
              <a:t> ριπίδιο (μικρής κλίσης εκτάσεις τριγωνικού σχήματος που αποτελούνται από υλικά ποτάμιας απόθεσης στη συμβολή ενός παραπόταμου με τον κύριο ποταμό)</a:t>
            </a:r>
            <a:endParaRPr lang="el-GR" b="1" dirty="0">
              <a:solidFill>
                <a:schemeClr val="accent1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429" y="142852"/>
            <a:ext cx="3032571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err="1" smtClean="0">
                <a:solidFill>
                  <a:schemeClr val="accent4"/>
                </a:solidFill>
              </a:rPr>
              <a:t>Καρστικές</a:t>
            </a:r>
            <a:r>
              <a:rPr lang="el-GR" sz="2800" b="1" dirty="0" smtClean="0">
                <a:solidFill>
                  <a:schemeClr val="accent4"/>
                </a:solidFill>
              </a:rPr>
              <a:t> </a:t>
            </a:r>
            <a:r>
              <a:rPr lang="el-GR" sz="2800" b="1" dirty="0" err="1" smtClean="0">
                <a:solidFill>
                  <a:schemeClr val="accent4"/>
                </a:solidFill>
              </a:rPr>
              <a:t>Γεωμορφές</a:t>
            </a:r>
            <a:endParaRPr lang="el-GR" sz="2800" dirty="0">
              <a:solidFill>
                <a:schemeClr val="accent4"/>
              </a:solidFill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1571604" y="857232"/>
            <a:ext cx="3456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err="1" smtClean="0">
                <a:solidFill>
                  <a:schemeClr val="accent4"/>
                </a:solidFill>
              </a:rPr>
              <a:t>Καρστικοποιημένη</a:t>
            </a:r>
            <a:r>
              <a:rPr lang="el-GR" sz="2000" b="1" dirty="0" smtClean="0">
                <a:solidFill>
                  <a:schemeClr val="accent4"/>
                </a:solidFill>
              </a:rPr>
              <a:t> επιφάνεια</a:t>
            </a:r>
            <a:endParaRPr lang="el-GR" sz="2000" b="1" dirty="0">
              <a:solidFill>
                <a:schemeClr val="accent4"/>
              </a:solidFill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1571605" y="1720982"/>
            <a:ext cx="7358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err="1" smtClean="0">
                <a:solidFill>
                  <a:schemeClr val="accent4"/>
                </a:solidFill>
              </a:rPr>
              <a:t>Δολίνες</a:t>
            </a:r>
            <a:r>
              <a:rPr lang="el-GR" sz="2000" b="1" dirty="0" smtClean="0">
                <a:solidFill>
                  <a:schemeClr val="accent4"/>
                </a:solidFill>
              </a:rPr>
              <a:t> (</a:t>
            </a:r>
            <a:r>
              <a:rPr lang="el-GR" sz="2000" b="1" dirty="0" err="1" smtClean="0">
                <a:solidFill>
                  <a:schemeClr val="accent4"/>
                </a:solidFill>
              </a:rPr>
              <a:t>μικρα</a:t>
            </a:r>
            <a:r>
              <a:rPr lang="el-GR" sz="2000" b="1" dirty="0" smtClean="0">
                <a:solidFill>
                  <a:schemeClr val="accent4"/>
                </a:solidFill>
              </a:rPr>
              <a:t> βυθίσματα που οφείλονται στη διάλυση των πετρωμάτων – κυρίως ασβεστόλιθων – από το νερό της βροχής)</a:t>
            </a:r>
            <a:endParaRPr lang="el-GR" sz="2000" b="1" dirty="0">
              <a:solidFill>
                <a:schemeClr val="accent4"/>
              </a:solidFill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1579671" y="2786058"/>
            <a:ext cx="7358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err="1" smtClean="0">
                <a:solidFill>
                  <a:schemeClr val="accent4"/>
                </a:solidFill>
              </a:rPr>
              <a:t>Πόλγη</a:t>
            </a:r>
            <a:r>
              <a:rPr lang="el-GR" sz="2000" b="1" dirty="0" smtClean="0">
                <a:solidFill>
                  <a:schemeClr val="accent4"/>
                </a:solidFill>
              </a:rPr>
              <a:t> (μεγάλο βύθισμα – πεδινή έκταση που οφείλεται στη διάλυση των πετρωμάτων – κυρίως ασβεστόλιθων – από το νερό της βροχής) </a:t>
            </a:r>
            <a:endParaRPr lang="el-GR" sz="2000" b="1" dirty="0">
              <a:solidFill>
                <a:schemeClr val="accent4"/>
              </a:solidFill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1588724" y="4149874"/>
            <a:ext cx="7358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accent4"/>
                </a:solidFill>
              </a:rPr>
              <a:t>Καταβόθρα (οπή μέσω της οποίας το νερό της βροχής – επιφανειακή απορροή – απομακρύνεται υπόγεια)</a:t>
            </a:r>
            <a:endParaRPr lang="el-GR" sz="2000" b="1" dirty="0">
              <a:solidFill>
                <a:schemeClr val="accent4"/>
              </a:solidFill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1571604" y="5221444"/>
            <a:ext cx="7358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accent4"/>
                </a:solidFill>
              </a:rPr>
              <a:t>Ιζήματα που καταλαμβάνουν το «δάπεδο» ενός </a:t>
            </a:r>
            <a:r>
              <a:rPr lang="el-GR" sz="2000" b="1" dirty="0" err="1" smtClean="0">
                <a:solidFill>
                  <a:schemeClr val="accent4"/>
                </a:solidFill>
              </a:rPr>
              <a:t>καρστικού</a:t>
            </a:r>
            <a:r>
              <a:rPr lang="el-GR" sz="2000" b="1" dirty="0" smtClean="0">
                <a:solidFill>
                  <a:schemeClr val="accent4"/>
                </a:solidFill>
              </a:rPr>
              <a:t> βυθίσματος (πολλές φορές </a:t>
            </a:r>
            <a:r>
              <a:rPr lang="en-US" sz="2000" b="1" dirty="0" smtClean="0">
                <a:solidFill>
                  <a:schemeClr val="accent4"/>
                </a:solidFill>
              </a:rPr>
              <a:t>terra </a:t>
            </a:r>
            <a:r>
              <a:rPr lang="en-US" sz="2000" b="1" dirty="0" err="1" smtClean="0">
                <a:solidFill>
                  <a:schemeClr val="accent4"/>
                </a:solidFill>
              </a:rPr>
              <a:t>rossa</a:t>
            </a:r>
            <a:r>
              <a:rPr lang="en-US" sz="2000" b="1" dirty="0" smtClean="0">
                <a:solidFill>
                  <a:schemeClr val="accent4"/>
                </a:solidFill>
              </a:rPr>
              <a:t>)</a:t>
            </a:r>
            <a:endParaRPr lang="el-GR" sz="2000" b="1" dirty="0">
              <a:solidFill>
                <a:schemeClr val="accent4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14356"/>
            <a:ext cx="1357322" cy="66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484" y="1714488"/>
            <a:ext cx="1297145" cy="7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000372"/>
            <a:ext cx="1129987" cy="68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214818"/>
            <a:ext cx="1277086" cy="66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5214950"/>
            <a:ext cx="1397440" cy="70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88092" cy="343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5908" y="3433797"/>
            <a:ext cx="6188092" cy="342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0" y="4643446"/>
            <a:ext cx="307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err="1" smtClean="0">
                <a:solidFill>
                  <a:schemeClr val="accent4"/>
                </a:solidFill>
              </a:rPr>
              <a:t>Καρστικοποιημένη</a:t>
            </a:r>
            <a:r>
              <a:rPr lang="el-GR" b="1" dirty="0" smtClean="0">
                <a:solidFill>
                  <a:schemeClr val="accent4"/>
                </a:solidFill>
              </a:rPr>
              <a:t> επιφάνεια</a:t>
            </a:r>
            <a:endParaRPr lang="el-GR" b="1" dirty="0">
              <a:solidFill>
                <a:schemeClr val="accent4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3857628"/>
            <a:ext cx="1357322" cy="66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6143637" cy="338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476637"/>
            <a:ext cx="6143668" cy="338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6215074" y="785794"/>
            <a:ext cx="27860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err="1" smtClean="0">
                <a:solidFill>
                  <a:schemeClr val="accent4"/>
                </a:solidFill>
              </a:rPr>
              <a:t>Δολίνες</a:t>
            </a:r>
            <a:r>
              <a:rPr lang="el-GR" sz="1600" b="1" dirty="0" smtClean="0">
                <a:solidFill>
                  <a:schemeClr val="accent4"/>
                </a:solidFill>
              </a:rPr>
              <a:t> (</a:t>
            </a:r>
            <a:r>
              <a:rPr lang="el-GR" sz="1600" b="1" dirty="0" err="1" smtClean="0">
                <a:solidFill>
                  <a:schemeClr val="accent4"/>
                </a:solidFill>
              </a:rPr>
              <a:t>μικρα</a:t>
            </a:r>
            <a:r>
              <a:rPr lang="el-GR" sz="1600" b="1" dirty="0" smtClean="0">
                <a:solidFill>
                  <a:schemeClr val="accent4"/>
                </a:solidFill>
              </a:rPr>
              <a:t> βυθίσματα που οφείλονται στη διάλυση των πετρωμάτων – κυρίως ασβεστόλιθων – από το νερό της βροχής)</a:t>
            </a:r>
            <a:endParaRPr lang="el-GR" sz="1600" b="1" dirty="0">
              <a:solidFill>
                <a:schemeClr val="accent4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0" y="3929066"/>
            <a:ext cx="2796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err="1" smtClean="0">
                <a:solidFill>
                  <a:schemeClr val="accent4"/>
                </a:solidFill>
              </a:rPr>
              <a:t>Πόλγη</a:t>
            </a:r>
            <a:r>
              <a:rPr lang="el-GR" sz="1600" b="1" dirty="0" smtClean="0">
                <a:solidFill>
                  <a:schemeClr val="accent4"/>
                </a:solidFill>
              </a:rPr>
              <a:t> (μεγάλο βύθισμα – πεδινή έκταση που οφείλεται στη διάλυση των πετρωμάτων – κυρίως ασβεστόλιθων – από το νερό της βροχής) </a:t>
            </a:r>
            <a:endParaRPr lang="el-GR" sz="1600" b="1" dirty="0">
              <a:solidFill>
                <a:schemeClr val="accent4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0" y="5780782"/>
            <a:ext cx="2876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>
                <a:solidFill>
                  <a:schemeClr val="accent4"/>
                </a:solidFill>
              </a:rPr>
              <a:t>Ιζήματα που καταλαμβάνουν το «δάπεδο» ενός </a:t>
            </a:r>
            <a:r>
              <a:rPr lang="el-GR" sz="1600" b="1" dirty="0" err="1" smtClean="0">
                <a:solidFill>
                  <a:schemeClr val="accent4"/>
                </a:solidFill>
              </a:rPr>
              <a:t>καρστικού</a:t>
            </a:r>
            <a:r>
              <a:rPr lang="el-GR" sz="1600" b="1" dirty="0" smtClean="0">
                <a:solidFill>
                  <a:schemeClr val="accent4"/>
                </a:solidFill>
              </a:rPr>
              <a:t> βυθίσματος (πολλές φορές </a:t>
            </a:r>
            <a:r>
              <a:rPr lang="en-US" sz="1600" b="1" dirty="0" smtClean="0">
                <a:solidFill>
                  <a:schemeClr val="accent4"/>
                </a:solidFill>
              </a:rPr>
              <a:t>terra </a:t>
            </a:r>
            <a:r>
              <a:rPr lang="en-US" sz="1600" b="1" dirty="0" err="1" smtClean="0">
                <a:solidFill>
                  <a:schemeClr val="accent4"/>
                </a:solidFill>
              </a:rPr>
              <a:t>rossa</a:t>
            </a:r>
            <a:r>
              <a:rPr lang="en-US" sz="1600" b="1" dirty="0" smtClean="0">
                <a:solidFill>
                  <a:schemeClr val="accent4"/>
                </a:solidFill>
              </a:rPr>
              <a:t>)</a:t>
            </a:r>
            <a:endParaRPr lang="el-GR" sz="1600" b="1" dirty="0">
              <a:solidFill>
                <a:schemeClr val="accent4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68" y="214290"/>
            <a:ext cx="857288" cy="47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3500438"/>
            <a:ext cx="746813" cy="455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5286388"/>
            <a:ext cx="923573" cy="46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tx2"/>
                </a:solidFill>
              </a:rPr>
              <a:t>Παράκτιες </a:t>
            </a:r>
            <a:r>
              <a:rPr lang="el-GR" sz="2800" b="1" dirty="0" err="1" smtClean="0">
                <a:solidFill>
                  <a:schemeClr val="tx2"/>
                </a:solidFill>
              </a:rPr>
              <a:t>Γεωμορφές</a:t>
            </a:r>
            <a:endParaRPr lang="el-GR" sz="2800" dirty="0">
              <a:solidFill>
                <a:schemeClr val="tx2"/>
              </a:solidFill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1571604" y="1242940"/>
            <a:ext cx="7215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tx2"/>
                </a:solidFill>
              </a:rPr>
              <a:t>Θαλάσσιες αναβαθμίδες σε διάφορα υψόμετρα (είναι παλαιές παραλίες που έχουν ανυψωθεί λόγω τεκτονισμού)</a:t>
            </a:r>
            <a:endParaRPr lang="el-GR" sz="2000" b="1" dirty="0">
              <a:solidFill>
                <a:schemeClr val="tx2"/>
              </a:solidFill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1571604" y="3071810"/>
            <a:ext cx="7358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tx2"/>
                </a:solidFill>
              </a:rPr>
              <a:t>Αιγιαλός – παραλία αμμώδους υλικού</a:t>
            </a:r>
            <a:endParaRPr lang="el-GR" sz="2000" b="1" dirty="0">
              <a:solidFill>
                <a:schemeClr val="tx2"/>
              </a:solidFill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1588724" y="4149874"/>
            <a:ext cx="7358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tx2"/>
                </a:solidFill>
              </a:rPr>
              <a:t>Παράκτιος κρημνός</a:t>
            </a:r>
            <a:endParaRPr lang="el-GR" sz="2000" b="1" dirty="0">
              <a:solidFill>
                <a:schemeClr val="tx2"/>
              </a:solidFill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1632409" y="5214950"/>
            <a:ext cx="7358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tx2"/>
                </a:solidFill>
              </a:rPr>
              <a:t>Απόκρημνη ακτή με ίζημα</a:t>
            </a:r>
            <a:endParaRPr lang="el-GR" sz="2000" b="1" dirty="0">
              <a:solidFill>
                <a:schemeClr val="tx2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73972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000372"/>
            <a:ext cx="1000132" cy="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000504"/>
            <a:ext cx="970073" cy="58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7447" y="5165536"/>
            <a:ext cx="882157" cy="61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62692" cy="3373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6019" y="3465692"/>
            <a:ext cx="6157981" cy="339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0" y="5286388"/>
            <a:ext cx="30003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tx2"/>
                </a:solidFill>
              </a:rPr>
              <a:t>Θαλάσσιες αναβαθμίδες σε διάφορα υψόμετρα (είναι παλαιές παραλίες που έχουν ανυψωθεί λόγω τεκτονισμού)</a:t>
            </a:r>
            <a:endParaRPr lang="el-GR" b="1" dirty="0">
              <a:solidFill>
                <a:schemeClr val="tx2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3143248"/>
            <a:ext cx="73972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6711" y="142876"/>
            <a:ext cx="2947289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-24"/>
            <a:ext cx="5383276" cy="332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1315" y="3500438"/>
            <a:ext cx="5662685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6500826" y="142852"/>
            <a:ext cx="250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chemeClr val="tx2"/>
                </a:solidFill>
              </a:rPr>
              <a:t>Αιγιαλός – παραλία αμμώδους υλικού</a:t>
            </a:r>
            <a:endParaRPr lang="el-GR" sz="1600" b="1" dirty="0">
              <a:solidFill>
                <a:schemeClr val="tx2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6572264" y="1071546"/>
            <a:ext cx="2357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chemeClr val="tx2"/>
                </a:solidFill>
              </a:rPr>
              <a:t>Παράκτιος κρημνός</a:t>
            </a:r>
            <a:endParaRPr lang="el-GR" sz="1600" b="1" dirty="0">
              <a:solidFill>
                <a:schemeClr val="tx2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6572264" y="1629779"/>
            <a:ext cx="235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chemeClr val="tx2"/>
                </a:solidFill>
              </a:rPr>
              <a:t>Απόκρημνη ακτή με ίζημα</a:t>
            </a:r>
            <a:endParaRPr lang="el-GR" sz="1600" b="1" dirty="0">
              <a:solidFill>
                <a:schemeClr val="tx2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220502"/>
            <a:ext cx="857256" cy="46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940210"/>
            <a:ext cx="831491" cy="49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94" y="1659377"/>
            <a:ext cx="756135" cy="52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err="1" smtClean="0">
                <a:solidFill>
                  <a:schemeClr val="accent6">
                    <a:lumMod val="75000"/>
                  </a:schemeClr>
                </a:solidFill>
              </a:rPr>
              <a:t>Γεωμορφές</a:t>
            </a:r>
            <a:r>
              <a:rPr lang="el-GR" sz="2800" b="1" dirty="0" smtClean="0">
                <a:solidFill>
                  <a:schemeClr val="accent6">
                    <a:lumMod val="75000"/>
                  </a:schemeClr>
                </a:solidFill>
              </a:rPr>
              <a:t> Διάβρωσης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1579671" y="2643182"/>
            <a:ext cx="7358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accent6">
                    <a:lumMod val="75000"/>
                  </a:schemeClr>
                </a:solidFill>
              </a:rPr>
              <a:t>Κλίση επιφάνειας ισοπέδωσης (το βελάκι δείχνει τη διεύθυνση προς την οποία κλίνει η σχετικά επίπεδη επιφάνεια)</a:t>
            </a:r>
            <a:endParaRPr lang="el-G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1588724" y="4171898"/>
            <a:ext cx="4412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accent6">
                    <a:lumMod val="75000"/>
                  </a:schemeClr>
                </a:solidFill>
              </a:rPr>
              <a:t>Αλλαγή μορφολογικής  κλίσης κυρτή</a:t>
            </a:r>
            <a:endParaRPr lang="el-G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901687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14 - TextBox"/>
          <p:cNvSpPr txBox="1"/>
          <p:nvPr/>
        </p:nvSpPr>
        <p:spPr>
          <a:xfrm>
            <a:off x="1571604" y="571480"/>
            <a:ext cx="721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accent6">
                    <a:lumMod val="75000"/>
                  </a:schemeClr>
                </a:solidFill>
              </a:rPr>
              <a:t>Επιφάνειες ισοπέδωσης σε διάφορα υψόμετρα (είναι σχετικά επίπεδες επιφάνειες – όχι απόθεσης - που έχουν προκύψει από παλαιούς κύκλους διάβρωσης του ανάγλυφου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l-GR" sz="2000" b="1" dirty="0" smtClean="0">
                <a:solidFill>
                  <a:schemeClr val="accent6">
                    <a:lumMod val="75000"/>
                  </a:schemeClr>
                </a:solidFill>
              </a:rPr>
              <a:t>διαφορετικές αποχρώσεις αντιστοιχούν σε διαφορετικού υψόμετρου επιφάνειες με τις σκουρότερες να χαρακτηρίζουν μεγαλύτερα υψόμετρα)</a:t>
            </a:r>
            <a:endParaRPr lang="el-G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9" y="2928934"/>
            <a:ext cx="928693" cy="92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- TextBox"/>
          <p:cNvSpPr txBox="1"/>
          <p:nvPr/>
        </p:nvSpPr>
        <p:spPr>
          <a:xfrm>
            <a:off x="1571604" y="3457518"/>
            <a:ext cx="7358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accent6">
                    <a:lumMod val="75000"/>
                  </a:schemeClr>
                </a:solidFill>
              </a:rPr>
              <a:t>Οριζόντια επιφάνεια ισοπέδωσης</a:t>
            </a:r>
            <a:endParaRPr lang="el-G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162047"/>
            <a:ext cx="1000132" cy="55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5" name="24 - Ευθεία γραμμή σύνδεσης"/>
          <p:cNvCxnSpPr/>
          <p:nvPr/>
        </p:nvCxnSpPr>
        <p:spPr>
          <a:xfrm flipV="1">
            <a:off x="6357950" y="5214950"/>
            <a:ext cx="571504" cy="14287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- Ευθεία γραμμή σύνδεσης"/>
          <p:cNvCxnSpPr/>
          <p:nvPr/>
        </p:nvCxnSpPr>
        <p:spPr>
          <a:xfrm rot="5400000" flipH="1" flipV="1">
            <a:off x="6786578" y="4929198"/>
            <a:ext cx="428628" cy="14287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929198"/>
            <a:ext cx="1000132" cy="50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29 - TextBox"/>
          <p:cNvSpPr txBox="1"/>
          <p:nvPr/>
        </p:nvSpPr>
        <p:spPr>
          <a:xfrm>
            <a:off x="1614124" y="5000636"/>
            <a:ext cx="4412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accent6">
                    <a:lumMod val="75000"/>
                  </a:schemeClr>
                </a:solidFill>
              </a:rPr>
              <a:t>Αλλαγή μορφολογικής  κλίσης κοίλη</a:t>
            </a:r>
            <a:endParaRPr lang="el-G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1" name="30 - Ευθεία γραμμή σύνδεσης"/>
          <p:cNvCxnSpPr/>
          <p:nvPr/>
        </p:nvCxnSpPr>
        <p:spPr>
          <a:xfrm>
            <a:off x="6357950" y="4071942"/>
            <a:ext cx="642942" cy="14287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- Ευθεία γραμμή σύνδεσης"/>
          <p:cNvCxnSpPr/>
          <p:nvPr/>
        </p:nvCxnSpPr>
        <p:spPr>
          <a:xfrm rot="16200000" flipV="1">
            <a:off x="6858016" y="4357694"/>
            <a:ext cx="357190" cy="7143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- Ευθύγραμμο βέλος σύνδεσης"/>
          <p:cNvCxnSpPr/>
          <p:nvPr/>
        </p:nvCxnSpPr>
        <p:spPr>
          <a:xfrm rot="10800000">
            <a:off x="7072330" y="4214818"/>
            <a:ext cx="714380" cy="35719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- Ευθύγραμμο βέλος σύνδεσης"/>
          <p:cNvCxnSpPr/>
          <p:nvPr/>
        </p:nvCxnSpPr>
        <p:spPr>
          <a:xfrm rot="10800000" flipV="1">
            <a:off x="7000892" y="4786322"/>
            <a:ext cx="785818" cy="428628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40 - TextBox"/>
          <p:cNvSpPr txBox="1"/>
          <p:nvPr/>
        </p:nvSpPr>
        <p:spPr>
          <a:xfrm>
            <a:off x="7858148" y="4357694"/>
            <a:ext cx="1071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Αλλαγές κλίσης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5715016"/>
            <a:ext cx="857256" cy="65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42 - TextBox"/>
          <p:cNvSpPr txBox="1"/>
          <p:nvPr/>
        </p:nvSpPr>
        <p:spPr>
          <a:xfrm>
            <a:off x="1630342" y="5814972"/>
            <a:ext cx="4412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accent6">
                    <a:lumMod val="75000"/>
                  </a:schemeClr>
                </a:solidFill>
              </a:rPr>
              <a:t>Ράχες</a:t>
            </a:r>
            <a:endParaRPr lang="el-G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67" y="101872"/>
            <a:ext cx="4681009" cy="470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01871"/>
            <a:ext cx="5000628" cy="475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000660"/>
            <a:ext cx="751396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1500166" y="5166406"/>
            <a:ext cx="7215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Επιφάνειες ισοπέδωσης σε διάφορα υψόμετρα (είναι σχετικά επίπεδες επιφάνειες – όχι απόθεσης - που έχουν προκύψει από παλαιούς κύκλους διάβρωσης του ανάγλυφου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διαφορετικές αποχρώσεις αντιστοιχούν σε διαφορετικού υψόμετρου επιφάνειες με τις σκουρότερες να χαρακτηρίζουν μεγαλύτερα υψόμετρα)</a:t>
            </a:r>
            <a:endParaRPr lang="el-GR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l-GR" dirty="0" smtClean="0"/>
              <a:t>Γεωμορφολογικός χάρτης</a:t>
            </a:r>
            <a:r>
              <a:rPr lang="en-US" dirty="0" smtClean="0"/>
              <a:t>: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600201"/>
            <a:ext cx="9144000" cy="1185858"/>
          </a:xfrm>
        </p:spPr>
        <p:txBody>
          <a:bodyPr/>
          <a:lstStyle/>
          <a:p>
            <a:pPr marL="0" indent="0" algn="ctr">
              <a:buNone/>
            </a:pPr>
            <a:r>
              <a:rPr lang="el-GR" dirty="0" smtClean="0"/>
              <a:t>Η υπό κλίμακα απεικόνιση των </a:t>
            </a:r>
            <a:r>
              <a:rPr lang="el-GR" dirty="0" err="1" smtClean="0"/>
              <a:t>γεωμορφών</a:t>
            </a:r>
            <a:r>
              <a:rPr lang="el-GR" dirty="0" smtClean="0"/>
              <a:t> που απαντώνται στην περιοχή</a:t>
            </a:r>
            <a:endParaRPr lang="el-GR" dirty="0"/>
          </a:p>
        </p:txBody>
      </p:sp>
      <p:sp>
        <p:nvSpPr>
          <p:cNvPr id="4" name="1 - Τίτλος"/>
          <p:cNvSpPr txBox="1">
            <a:spLocks/>
          </p:cNvSpPr>
          <p:nvPr/>
        </p:nvSpPr>
        <p:spPr>
          <a:xfrm>
            <a:off x="0" y="321468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Γεωμορφές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0" y="4572008"/>
            <a:ext cx="9144000" cy="118585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l-GR" sz="3200" dirty="0" smtClean="0"/>
              <a:t>Το αποτέλεσμα της δράσης των διεργασιών ενδογενών (τεκτονισμός ηφαιστειότητα κα) και εξωγενών (διάβρωση αποσάθρωση απόθεση)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7887" y="561781"/>
            <a:ext cx="470614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1781"/>
            <a:ext cx="4711005" cy="351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1579671" y="4686366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Κλίση επιφάνειας ισοπέδωσης (το βελάκι δείχνει τη διεύθυνση προς την οποία κλίνει η σχετικά επίπεδη επιφάνεια)</a:t>
            </a:r>
            <a:endParaRPr lang="el-G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786322"/>
            <a:ext cx="1072256" cy="10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1571604" y="5500702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Οριζόντια επιφάνεια ισοπέδωσης</a:t>
            </a:r>
            <a:endParaRPr lang="el-GR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579816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6921" y="3509724"/>
            <a:ext cx="5798163" cy="33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928662" y="4286256"/>
            <a:ext cx="4412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chemeClr val="accent6">
                    <a:lumMod val="75000"/>
                  </a:schemeClr>
                </a:solidFill>
              </a:rPr>
              <a:t>Αλλαγή μορφολογικής  κλίσης κυρτή</a:t>
            </a:r>
            <a:endParaRPr lang="el-G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24" y="4282019"/>
            <a:ext cx="731500" cy="404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5 - Ευθεία γραμμή σύνδεσης"/>
          <p:cNvCxnSpPr/>
          <p:nvPr/>
        </p:nvCxnSpPr>
        <p:spPr>
          <a:xfrm flipV="1">
            <a:off x="1857356" y="5857892"/>
            <a:ext cx="571504" cy="14287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- Ευθεία γραμμή σύνδεσης"/>
          <p:cNvCxnSpPr/>
          <p:nvPr/>
        </p:nvCxnSpPr>
        <p:spPr>
          <a:xfrm rot="5400000" flipH="1" flipV="1">
            <a:off x="2285984" y="5572140"/>
            <a:ext cx="428628" cy="14287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724" y="5036456"/>
            <a:ext cx="731500" cy="36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- TextBox"/>
          <p:cNvSpPr txBox="1"/>
          <p:nvPr/>
        </p:nvSpPr>
        <p:spPr>
          <a:xfrm>
            <a:off x="928662" y="5000636"/>
            <a:ext cx="4412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chemeClr val="accent6">
                    <a:lumMod val="75000"/>
                  </a:schemeClr>
                </a:solidFill>
              </a:rPr>
              <a:t>Αλλαγή μορφολογικής  κλίσης κοίλη</a:t>
            </a:r>
            <a:endParaRPr lang="el-G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0" name="9 - Ευθεία γραμμή σύνδεσης"/>
          <p:cNvCxnSpPr/>
          <p:nvPr/>
        </p:nvCxnSpPr>
        <p:spPr>
          <a:xfrm>
            <a:off x="1857356" y="3643314"/>
            <a:ext cx="642942" cy="14287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- Ευθεία γραμμή σύνδεσης"/>
          <p:cNvCxnSpPr/>
          <p:nvPr/>
        </p:nvCxnSpPr>
        <p:spPr>
          <a:xfrm rot="16200000" flipV="1">
            <a:off x="2357422" y="3929066"/>
            <a:ext cx="357190" cy="7143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4486300" cy="374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2508" y="-24"/>
            <a:ext cx="4491492" cy="377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829242"/>
            <a:ext cx="857256" cy="65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1630342" y="4929198"/>
            <a:ext cx="1012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accent6">
                    <a:lumMod val="75000"/>
                  </a:schemeClr>
                </a:solidFill>
              </a:rPr>
              <a:t>Ράχες</a:t>
            </a:r>
            <a:endParaRPr lang="el-G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6163" y="3786190"/>
            <a:ext cx="3870481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0"/>
            <a:ext cx="6259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71414"/>
            <a:ext cx="9144000" cy="1143000"/>
          </a:xfrm>
        </p:spPr>
        <p:txBody>
          <a:bodyPr/>
          <a:lstStyle/>
          <a:p>
            <a:r>
              <a:rPr lang="el-GR" dirty="0" smtClean="0"/>
              <a:t>Γεωμορφολογικός χάρτης</a:t>
            </a:r>
            <a:r>
              <a:rPr lang="en-US" dirty="0" smtClean="0"/>
              <a:t>: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118585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l-GR" sz="2700" dirty="0" smtClean="0"/>
              <a:t>Παρότι για τη χαρτογράφηση χρησιμοποιούμε - αξιοποιούμε - τον τοπογραφικό χάρτη ή τον χάρτη </a:t>
            </a:r>
            <a:r>
              <a:rPr lang="el-GR" sz="2700" dirty="0" err="1" smtClean="0"/>
              <a:t>σκιαζόμενου</a:t>
            </a:r>
            <a:r>
              <a:rPr lang="el-GR" sz="2700" dirty="0" smtClean="0"/>
              <a:t> </a:t>
            </a:r>
            <a:r>
              <a:rPr lang="el-GR" sz="2700" dirty="0" err="1" smtClean="0"/>
              <a:t>αναγλύφου</a:t>
            </a:r>
            <a:r>
              <a:rPr lang="el-GR" sz="2700" dirty="0" smtClean="0"/>
              <a:t> </a:t>
            </a:r>
            <a:r>
              <a:rPr lang="en-US" sz="2700" dirty="0" smtClean="0"/>
              <a:t>(</a:t>
            </a:r>
            <a:r>
              <a:rPr lang="en-US" sz="2700" dirty="0" err="1" smtClean="0"/>
              <a:t>hillshade</a:t>
            </a:r>
            <a:r>
              <a:rPr lang="en-US" sz="2700" dirty="0" smtClean="0"/>
              <a:t> map) </a:t>
            </a:r>
            <a:r>
              <a:rPr lang="el-GR" sz="2700" dirty="0" smtClean="0"/>
              <a:t>ή/και το </a:t>
            </a:r>
            <a:r>
              <a:rPr lang="en-US" sz="2700" dirty="0" err="1" smtClean="0"/>
              <a:t>google</a:t>
            </a:r>
            <a:r>
              <a:rPr lang="en-US" sz="2700" smtClean="0"/>
              <a:t> earth, </a:t>
            </a:r>
            <a:r>
              <a:rPr lang="el-GR" sz="2700" dirty="0" smtClean="0"/>
              <a:t>σαν υπόβαθρο (</a:t>
            </a:r>
            <a:r>
              <a:rPr lang="en-US" sz="2700" dirty="0" smtClean="0"/>
              <a:t>background) </a:t>
            </a:r>
            <a:r>
              <a:rPr lang="el-GR" sz="2700" dirty="0" smtClean="0"/>
              <a:t>χρησιμοποιούμε τον </a:t>
            </a:r>
            <a:r>
              <a:rPr lang="el-GR" sz="2700" dirty="0" err="1" smtClean="0"/>
              <a:t>λιθολογικό</a:t>
            </a:r>
            <a:r>
              <a:rPr lang="el-GR" sz="2700" dirty="0" smtClean="0"/>
              <a:t> χάρτη ο οποίος προκύπτει από την ομαδοποίηση των γεωλογικών σχηματισμών του </a:t>
            </a:r>
            <a:r>
              <a:rPr lang="en-US" sz="2700" dirty="0" smtClean="0"/>
              <a:t>shape file </a:t>
            </a:r>
            <a:r>
              <a:rPr lang="el-GR" sz="2700" dirty="0" smtClean="0"/>
              <a:t>της γεωλογίας. Οι λιθολογίες απεικονίζονται σε αποχρώσεις του γκρι</a:t>
            </a:r>
            <a:endParaRPr lang="el-GR" sz="2700" dirty="0"/>
          </a:p>
        </p:txBody>
      </p:sp>
      <p:sp>
        <p:nvSpPr>
          <p:cNvPr id="4" name="1 - Τίτλος"/>
          <p:cNvSpPr txBox="1">
            <a:spLocks/>
          </p:cNvSpPr>
          <p:nvPr/>
        </p:nvSpPr>
        <p:spPr>
          <a:xfrm>
            <a:off x="0" y="421482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Γεωμορφές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0" y="5314976"/>
            <a:ext cx="9144000" cy="118585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l-GR" sz="3200" dirty="0" smtClean="0"/>
              <a:t>Τις διακρίνουμε ανάλογα με το είδος τους (διεργασίες από τις οποίες έχουν προκύψει) και τις απεικονίζουμε με χρώμα και συγκεκριμένα σύμβολα  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Th\Documents\Εργασίες\SOM\geomorph_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78" y="0"/>
            <a:ext cx="6929454" cy="6866990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0" y="1714488"/>
            <a:ext cx="2071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Παράδειγμα Γεωμορφολογικού Χάρτη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>
          <a:xfrm>
            <a:off x="0" y="14285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Γεωμορφές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0" y="1285860"/>
            <a:ext cx="9144000" cy="4572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l-GR" sz="2400" dirty="0" smtClean="0"/>
              <a:t>Θα τις διακρίνουμε ανάλογα με το είδος τους σε</a:t>
            </a:r>
            <a:r>
              <a:rPr lang="en-US" sz="2400" dirty="0" smtClean="0"/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l-GR" sz="2400" b="1" dirty="0" smtClean="0">
                <a:solidFill>
                  <a:schemeClr val="accent1"/>
                </a:solidFill>
              </a:rPr>
              <a:t>Ποτάμιες</a:t>
            </a:r>
            <a:r>
              <a:rPr lang="el-GR" sz="2400" dirty="0" smtClean="0"/>
              <a:t> </a:t>
            </a:r>
            <a:r>
              <a:rPr lang="el-GR" sz="2400" dirty="0" smtClean="0">
                <a:solidFill>
                  <a:schemeClr val="accent1"/>
                </a:solidFill>
              </a:rPr>
              <a:t>(από ποτάμιες διεργασίες – διάβρωση – απόθεση όπως φαράγγια, κοίτες ποταμών μόνιμης ή περιοδικής ροής, </a:t>
            </a:r>
            <a:r>
              <a:rPr lang="el-GR" sz="2400" dirty="0" err="1" smtClean="0">
                <a:solidFill>
                  <a:schemeClr val="accent1"/>
                </a:solidFill>
              </a:rPr>
              <a:t>αλλουβιακά</a:t>
            </a:r>
            <a:r>
              <a:rPr lang="el-GR" sz="2400" dirty="0" smtClean="0">
                <a:solidFill>
                  <a:schemeClr val="accent1"/>
                </a:solidFill>
              </a:rPr>
              <a:t> ριπίδια κ.α.)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Καρστικές</a:t>
            </a:r>
            <a:r>
              <a:rPr kumimoji="0" lang="el-GR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(από διαλυτική δράση των ανθρακικών – πλούσιων σε ανθρακικό ασβέστιο – πετρώματα όπως </a:t>
            </a:r>
            <a:r>
              <a:rPr kumimoji="0" lang="el-GR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δολίνες</a:t>
            </a:r>
            <a:r>
              <a:rPr kumimoji="0" lang="el-GR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l-GR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ουβάλες</a:t>
            </a:r>
            <a:r>
              <a:rPr lang="el-GR" sz="2400" dirty="0" smtClean="0">
                <a:solidFill>
                  <a:schemeClr val="accent4"/>
                </a:solidFill>
              </a:rPr>
              <a:t>, </a:t>
            </a:r>
            <a:r>
              <a:rPr lang="el-GR" sz="2400" dirty="0" err="1" smtClean="0">
                <a:solidFill>
                  <a:schemeClr val="accent4"/>
                </a:solidFill>
              </a:rPr>
              <a:t>πόλγες</a:t>
            </a:r>
            <a:r>
              <a:rPr lang="el-GR" sz="2400" dirty="0" smtClean="0">
                <a:solidFill>
                  <a:schemeClr val="accent4"/>
                </a:solidFill>
              </a:rPr>
              <a:t>, καταβόθρες κ.α.</a:t>
            </a:r>
            <a:r>
              <a:rPr kumimoji="0" lang="el-GR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l-GR" sz="2400" b="1" dirty="0" smtClean="0">
                <a:solidFill>
                  <a:schemeClr val="tx2"/>
                </a:solidFill>
              </a:rPr>
              <a:t>Παράκτιες</a:t>
            </a:r>
            <a:r>
              <a:rPr lang="el-GR" sz="2400" dirty="0" smtClean="0"/>
              <a:t> </a:t>
            </a:r>
            <a:r>
              <a:rPr lang="el-GR" sz="2400" dirty="0" smtClean="0">
                <a:solidFill>
                  <a:schemeClr val="tx2"/>
                </a:solidFill>
              </a:rPr>
              <a:t>(από παράκτιες διεργασίες όπως θαλάσσια διάβρωση, απόθεση όπως θαλάσσιες αναβαθμίδες, αιγιαλοί-παραλίες ανάλογα με το υλικό τους (αμμώδεις, χαλικώδεις, ανάμεικτου υλικού, παράκτιοι κρημνοί κ.α.)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l-GR" sz="2400" b="1" dirty="0" smtClean="0">
                <a:solidFill>
                  <a:schemeClr val="accent6">
                    <a:lumMod val="75000"/>
                  </a:schemeClr>
                </a:solidFill>
              </a:rPr>
              <a:t>Διάβρωσης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 (από διεργασίες διάβρωσης όπως επιφάνειες ισοπέδωσης, αλλαγές στη μορφολογική κλίση – κυρτή και κοίλη – ράχες)</a:t>
            </a:r>
            <a:endParaRPr kumimoji="0" lang="el-GR" sz="2400" b="0" i="0" u="none" strike="noStrike" kern="1200" cap="none" spc="0" normalizeH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14356"/>
            <a:ext cx="1378415" cy="63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857364"/>
            <a:ext cx="1378415" cy="63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000372"/>
            <a:ext cx="1378414" cy="6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4143380"/>
            <a:ext cx="1371841" cy="66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5270857"/>
            <a:ext cx="1352150" cy="65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- Ορθογώνιο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accent1"/>
                </a:solidFill>
              </a:rPr>
              <a:t>Ποτάμιες </a:t>
            </a:r>
            <a:r>
              <a:rPr lang="el-GR" sz="2800" b="1" dirty="0" err="1" smtClean="0">
                <a:solidFill>
                  <a:schemeClr val="accent1"/>
                </a:solidFill>
              </a:rPr>
              <a:t>Γεωμορφές</a:t>
            </a:r>
            <a:endParaRPr lang="el-GR" sz="2800" dirty="0"/>
          </a:p>
        </p:txBody>
      </p:sp>
      <p:sp>
        <p:nvSpPr>
          <p:cNvPr id="10" name="9 - TextBox"/>
          <p:cNvSpPr txBox="1"/>
          <p:nvPr/>
        </p:nvSpPr>
        <p:spPr>
          <a:xfrm>
            <a:off x="1571604" y="857232"/>
            <a:ext cx="4359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chemeClr val="accent1"/>
                </a:solidFill>
              </a:rPr>
              <a:t>Ποτάμιες κοίτες (υδρογραφικό δίκτυο)</a:t>
            </a:r>
            <a:endParaRPr lang="el-GR" sz="2000" b="1" dirty="0">
              <a:solidFill>
                <a:schemeClr val="accent1"/>
              </a:solidFill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1571605" y="1785926"/>
            <a:ext cx="7358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accent1"/>
                </a:solidFill>
              </a:rPr>
              <a:t>Σημείο καμπής – καταρράκτες (σκαλοπάτια - απότομη αλλαγή στην κλίση της κοίτης)</a:t>
            </a:r>
            <a:endParaRPr lang="el-GR" sz="2000" b="1" dirty="0">
              <a:solidFill>
                <a:schemeClr val="accent1"/>
              </a:solidFill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1579671" y="3000372"/>
            <a:ext cx="7358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accent1"/>
                </a:solidFill>
              </a:rPr>
              <a:t>Έντονη κατά βάθος διάβρωση ή φαράγγι (κοίτη με απόκρημνα εκατέρωθεν τοιχώματα)</a:t>
            </a:r>
            <a:endParaRPr lang="el-GR" sz="2000" b="1" dirty="0">
              <a:solidFill>
                <a:schemeClr val="accent1"/>
              </a:solidFill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1588724" y="4149874"/>
            <a:ext cx="7358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chemeClr val="accent1"/>
                </a:solidFill>
              </a:rPr>
              <a:t>Επιφάνεια απόθεσης (πεδινές, μικρής κλίσης εκτάσεις – πεδιάδες που αποτελούνται από υλικά ποτάμιας απόθεσης)</a:t>
            </a:r>
            <a:endParaRPr lang="el-GR" sz="2000" b="1" dirty="0">
              <a:solidFill>
                <a:schemeClr val="accent1"/>
              </a:solidFill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1571604" y="5072074"/>
            <a:ext cx="7358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err="1" smtClean="0">
                <a:solidFill>
                  <a:schemeClr val="accent1"/>
                </a:solidFill>
              </a:rPr>
              <a:t>Αλλουβιακό</a:t>
            </a:r>
            <a:r>
              <a:rPr lang="el-GR" sz="2000" b="1" dirty="0" smtClean="0">
                <a:solidFill>
                  <a:schemeClr val="accent1"/>
                </a:solidFill>
              </a:rPr>
              <a:t> ριπίδιο (μικρής κλίσης εκτάσεις τριγωνικού σχήματος που αποτελούνται από υλικά ποτάμιας απόθεσης στη συμβολή ενός παραπόταμου με τον κύριο ποταμό)</a:t>
            </a:r>
            <a:endParaRPr lang="el-GR" sz="2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99" y="-24"/>
            <a:ext cx="4937789" cy="3347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4720" y="3500438"/>
            <a:ext cx="535928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4500570"/>
            <a:ext cx="928694" cy="426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142844" y="5000636"/>
            <a:ext cx="3504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>
                <a:solidFill>
                  <a:schemeClr val="accent1"/>
                </a:solidFill>
              </a:rPr>
              <a:t>Ποτάμιες κοίτες (υδρογραφικό δίκτυο)</a:t>
            </a:r>
            <a:endParaRPr lang="el-GR" sz="16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2" y="133802"/>
            <a:ext cx="5509131" cy="300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60" y="3671730"/>
            <a:ext cx="5500758" cy="304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3571876"/>
            <a:ext cx="100013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-142908" y="4214818"/>
            <a:ext cx="3786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>
                <a:solidFill>
                  <a:schemeClr val="accent1"/>
                </a:solidFill>
              </a:rPr>
              <a:t>Σημείο καμπής – καταρράκτες (σκαλοπάτια - απότομη αλλαγή στην κλίση της κοίτης)</a:t>
            </a:r>
            <a:endParaRPr lang="el-GR" sz="16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02308" cy="325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3591936"/>
            <a:ext cx="5915804" cy="326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4286256"/>
            <a:ext cx="123093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6072198" y="5000636"/>
            <a:ext cx="29289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accent1"/>
                </a:solidFill>
              </a:rPr>
              <a:t>Έντονη κατά βάθος διάβρωση ή φαράγγι (κοίτη με απόκρημνα εκατέρωθεν τοιχώματα)</a:t>
            </a:r>
            <a:endParaRPr lang="el-GR" sz="2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724</Words>
  <Application>Microsoft Office PowerPoint</Application>
  <PresentationFormat>Προβολή στην οθόνη (4:3)</PresentationFormat>
  <Paragraphs>62</Paragraphs>
  <Slides>23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4" baseType="lpstr">
      <vt:lpstr>Θέμα του Office</vt:lpstr>
      <vt:lpstr>Συνθετικό Γεωγραφικό Θέμα</vt:lpstr>
      <vt:lpstr>Γεωμορφολογικός χάρτης:</vt:lpstr>
      <vt:lpstr>Γεωμορφολογικός χάρτης: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Th</dc:creator>
  <cp:lastModifiedBy>Th</cp:lastModifiedBy>
  <cp:revision>127</cp:revision>
  <dcterms:created xsi:type="dcterms:W3CDTF">2017-02-27T15:36:01Z</dcterms:created>
  <dcterms:modified xsi:type="dcterms:W3CDTF">2017-03-14T12:50:51Z</dcterms:modified>
</cp:coreProperties>
</file>