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65" r:id="rId24"/>
    <p:sldId id="280" r:id="rId25"/>
    <p:sldId id="279" r:id="rId26"/>
    <p:sldId id="278" r:id="rId27"/>
    <p:sldId id="281" r:id="rId28"/>
    <p:sldId id="285" r:id="rId29"/>
    <p:sldId id="283"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l-GR"/>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a:srgbClr val="FFCCFF"/>
    <a:srgbClr val="CCFF99"/>
    <a:srgbClr val="E1E0BE"/>
    <a:srgbClr val="D0D2CC"/>
    <a:srgbClr val="A0A9FE"/>
    <a:srgbClr val="C0C6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hasCustomPrompt="1"/>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a:xfrm>
            <a:off x="457200" y="274638"/>
            <a:ext cx="6019800" cy="5851525"/>
          </a:xfrm>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p:txBody>
          <a:body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endParaRPr lang="el-GR"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περιεχομένου"/>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4" name="3 - Θέση περιεχομένου"/>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4 - Θέση κειμένου"/>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6" name="5 - Θέση περιεχομένου"/>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κειμένου"/>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l-GR"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dirty="0"/>
              <a:t>Κάντε κλικ για επεξεργασία του τίτλου</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Κάντε κλικ για να επεξεργαστείτε τα στυλ κειμένου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Rectangle 4"/>
          <p:cNvSpPr/>
          <p:nvPr/>
        </p:nvSpPr>
        <p:spPr>
          <a:xfrm>
            <a:off x="611188" y="0"/>
            <a:ext cx="7921625" cy="7651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051" name="Rectangle 3"/>
          <p:cNvSpPr>
            <a:spLocks noGrp="1"/>
          </p:cNvSpPr>
          <p:nvPr>
            <p:ph type="subTitle" idx="1" hasCustomPrompt="1"/>
          </p:nvPr>
        </p:nvSpPr>
        <p:spPr>
          <a:xfrm>
            <a:off x="0" y="188913"/>
            <a:ext cx="9144000" cy="6335712"/>
          </a:xfrm>
        </p:spPr>
        <p:txBody>
          <a:bodyPr vert="horz" wrap="square" lIns="91440" tIns="45720" rIns="91440" bIns="45720" anchor="t"/>
          <a:p>
            <a:pPr eaLnBrk="1" hangingPunct="1">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eaLnBrk="1" hangingPunct="1">
              <a:buClrTx/>
              <a:buSzTx/>
              <a:buFontTx/>
            </a:pPr>
            <a:r>
              <a:rPr sz="1800" b="1" dirty="0">
                <a:solidFill>
                  <a:srgbClr val="FF3300"/>
                </a:solidFill>
                <a:latin typeface="+mn-lt"/>
                <a:ea typeface="+mn-ea"/>
                <a:cs typeface="+mn-cs"/>
              </a:rPr>
              <a:t>ΑΝΑΠΤΥΓΜΕΝΕΣ ΠΕΡΙΦΕΡΕΙΕΣ</a:t>
            </a:r>
            <a:endParaRPr sz="1800" b="1" dirty="0">
              <a:solidFill>
                <a:srgbClr val="FF3300"/>
              </a:solidFill>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800" b="1" dirty="0">
                <a:latin typeface="+mn-lt"/>
                <a:ea typeface="+mn-ea"/>
                <a:cs typeface="+mn-cs"/>
              </a:rPr>
              <a:t>  Ισόρροπης ανάπτυξης</a:t>
            </a:r>
            <a:r>
              <a:rPr sz="1800" dirty="0">
                <a:latin typeface="+mn-lt"/>
                <a:ea typeface="+mn-ea"/>
                <a:cs typeface="+mn-cs"/>
              </a:rPr>
              <a:t>		</a:t>
            </a:r>
            <a:r>
              <a:rPr sz="1800" b="1" dirty="0">
                <a:latin typeface="+mn-lt"/>
                <a:ea typeface="+mn-ea"/>
                <a:cs typeface="+mn-cs"/>
              </a:rPr>
              <a:t>	   Κορεσμένες ή συμφορημένες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600" dirty="0">
                <a:latin typeface="+mn-lt"/>
                <a:ea typeface="+mn-ea"/>
                <a:cs typeface="+mn-cs"/>
              </a:rPr>
              <a:t>- Υψηλό βαθμό ανάπτυξης			- Υπερσυγκέντρωση πληθυσμού &amp; οικονομικών</a:t>
            </a:r>
            <a:endParaRPr sz="1600" dirty="0">
              <a:latin typeface="+mn-lt"/>
              <a:ea typeface="+mn-ea"/>
              <a:cs typeface="+mn-cs"/>
            </a:endParaRPr>
          </a:p>
          <a:p>
            <a:pPr algn="l" eaLnBrk="1" hangingPunct="1">
              <a:buClrTx/>
              <a:buSzTx/>
              <a:buFontTx/>
            </a:pPr>
            <a:r>
              <a:rPr sz="1600" dirty="0">
                <a:latin typeface="+mn-lt"/>
                <a:ea typeface="+mn-ea"/>
                <a:cs typeface="+mn-cs"/>
              </a:rPr>
              <a:t>- Υψηλό ποσοστό απασχόλησης		  δραστηριοτήτων λόγω της υπερβολικής </a:t>
            </a:r>
            <a:endParaRPr sz="1600" dirty="0">
              <a:latin typeface="+mn-lt"/>
              <a:ea typeface="+mn-ea"/>
              <a:cs typeface="+mn-cs"/>
            </a:endParaRPr>
          </a:p>
          <a:p>
            <a:pPr algn="l" eaLnBrk="1" hangingPunct="1">
              <a:buClrTx/>
              <a:buSzTx/>
              <a:buFontTx/>
            </a:pPr>
            <a:r>
              <a:rPr sz="1600" dirty="0">
                <a:latin typeface="+mn-lt"/>
                <a:ea typeface="+mn-ea"/>
                <a:cs typeface="+mn-cs"/>
              </a:rPr>
              <a:t>- Υψηλό πραγματικό κατά κεφαλήν εισόδημα	  ανάπτυξης στο παρελθόν</a:t>
            </a:r>
            <a:endParaRPr sz="1600" dirty="0">
              <a:latin typeface="+mn-lt"/>
              <a:ea typeface="+mn-ea"/>
              <a:cs typeface="+mn-cs"/>
            </a:endParaRPr>
          </a:p>
          <a:p>
            <a:pPr algn="l" eaLnBrk="1" hangingPunct="1">
              <a:buClrTx/>
              <a:buSzTx/>
              <a:buFontTx/>
            </a:pPr>
            <a:r>
              <a:rPr sz="1600" dirty="0">
                <a:latin typeface="+mn-lt"/>
                <a:ea typeface="+mn-ea"/>
                <a:cs typeface="+mn-cs"/>
              </a:rPr>
              <a:t>- Κοινωνική και τεχνική υποδομή		- Άσκηση πιέσεων της αστικής υποδομής</a:t>
            </a:r>
            <a:endParaRPr sz="1600" dirty="0">
              <a:latin typeface="+mn-lt"/>
              <a:ea typeface="+mn-ea"/>
              <a:cs typeface="+mn-cs"/>
            </a:endParaRPr>
          </a:p>
          <a:p>
            <a:pPr algn="l" eaLnBrk="1" hangingPunct="1">
              <a:buClrTx/>
              <a:buSzTx/>
              <a:buFontTx/>
            </a:pPr>
            <a:r>
              <a:rPr sz="1600" dirty="0">
                <a:latin typeface="+mn-lt"/>
                <a:ea typeface="+mn-ea"/>
                <a:cs typeface="+mn-cs"/>
              </a:rPr>
              <a:t>- Ικανοποιητική ποιότητα ζωής των πολιτών	- Αύξηση του κόστους εξυπηρέτησης</a:t>
            </a:r>
            <a:endParaRPr sz="1600" dirty="0">
              <a:latin typeface="+mn-lt"/>
              <a:ea typeface="+mn-ea"/>
              <a:cs typeface="+mn-cs"/>
            </a:endParaRPr>
          </a:p>
          <a:p>
            <a:pPr algn="l" eaLnBrk="1" hangingPunct="1">
              <a:buClrTx/>
              <a:buSzTx/>
              <a:buFontTx/>
            </a:pPr>
            <a:r>
              <a:rPr sz="1600" dirty="0">
                <a:latin typeface="+mn-lt"/>
                <a:ea typeface="+mn-ea"/>
                <a:cs typeface="+mn-cs"/>
              </a:rPr>
              <a:t>- Βρίσκονται συνήθως γύρω από τα μεγάλα	- Κορεσμός στην οργάνωση του χώρου</a:t>
            </a:r>
            <a:endParaRPr sz="1600" dirty="0">
              <a:latin typeface="+mn-lt"/>
              <a:ea typeface="+mn-ea"/>
              <a:cs typeface="+mn-cs"/>
            </a:endParaRPr>
          </a:p>
          <a:p>
            <a:pPr algn="l" eaLnBrk="1" hangingPunct="1">
              <a:buClrTx/>
              <a:buSzTx/>
              <a:buFontTx/>
            </a:pPr>
            <a:r>
              <a:rPr sz="1600" dirty="0">
                <a:latin typeface="+mn-lt"/>
                <a:ea typeface="+mn-ea"/>
                <a:cs typeface="+mn-cs"/>
              </a:rPr>
              <a:t>  μητροπολιτικά κέντρα ως δορυφόροι 		- Τάσεις εγκατάλειψης</a:t>
            </a:r>
            <a:endParaRPr sz="1600" dirty="0">
              <a:latin typeface="+mn-lt"/>
              <a:ea typeface="+mn-ea"/>
              <a:cs typeface="+mn-cs"/>
            </a:endParaRPr>
          </a:p>
          <a:p>
            <a:pPr algn="l" eaLnBrk="1" hangingPunct="1">
              <a:buClrTx/>
              <a:buSzTx/>
              <a:buFontTx/>
            </a:pPr>
            <a:r>
              <a:rPr sz="1600" dirty="0">
                <a:latin typeface="+mn-lt"/>
                <a:ea typeface="+mn-ea"/>
                <a:cs typeface="+mn-cs"/>
              </a:rPr>
              <a:t>  οικισμού μετρίου μεγέθους</a:t>
            </a:r>
            <a:endParaRPr sz="1600" dirty="0">
              <a:latin typeface="+mn-lt"/>
              <a:ea typeface="+mn-ea"/>
              <a:cs typeface="+mn-cs"/>
            </a:endParaRPr>
          </a:p>
          <a:p>
            <a:pPr algn="l" eaLnBrk="1" hangingPunct="1">
              <a:buClrTx/>
              <a:buSzTx/>
              <a:buFontTx/>
            </a:pPr>
            <a:endParaRPr sz="1600" dirty="0">
              <a:latin typeface="+mn-lt"/>
              <a:ea typeface="+mn-ea"/>
              <a:cs typeface="+mn-cs"/>
            </a:endParaRPr>
          </a:p>
        </p:txBody>
      </p:sp>
      <p:sp>
        <p:nvSpPr>
          <p:cNvPr id="2052" name="Line 6"/>
          <p:cNvSpPr/>
          <p:nvPr/>
        </p:nvSpPr>
        <p:spPr>
          <a:xfrm>
            <a:off x="2771775" y="1916113"/>
            <a:ext cx="3600450" cy="0"/>
          </a:xfrm>
          <a:prstGeom prst="line">
            <a:avLst/>
          </a:prstGeom>
          <a:ln w="38100" cap="flat" cmpd="sng">
            <a:solidFill>
              <a:srgbClr val="FF3300"/>
            </a:solidFill>
            <a:prstDash val="solid"/>
            <a:headEnd type="none" w="med" len="med"/>
            <a:tailEnd type="none" w="med" len="med"/>
          </a:ln>
        </p:spPr>
      </p:sp>
      <p:sp>
        <p:nvSpPr>
          <p:cNvPr id="2053" name="Line 7"/>
          <p:cNvSpPr/>
          <p:nvPr/>
        </p:nvSpPr>
        <p:spPr>
          <a:xfrm flipH="1">
            <a:off x="2916238" y="1916113"/>
            <a:ext cx="1584325" cy="792162"/>
          </a:xfrm>
          <a:prstGeom prst="line">
            <a:avLst/>
          </a:prstGeom>
          <a:ln w="57150" cap="flat" cmpd="sng">
            <a:solidFill>
              <a:srgbClr val="FF3300"/>
            </a:solidFill>
            <a:prstDash val="solid"/>
            <a:headEnd type="none" w="med" len="med"/>
            <a:tailEnd type="triangle" w="med" len="med"/>
          </a:ln>
        </p:spPr>
      </p:sp>
      <p:sp>
        <p:nvSpPr>
          <p:cNvPr id="2054" name="Line 8"/>
          <p:cNvSpPr/>
          <p:nvPr/>
        </p:nvSpPr>
        <p:spPr>
          <a:xfrm>
            <a:off x="4427538" y="1916113"/>
            <a:ext cx="1368425" cy="720725"/>
          </a:xfrm>
          <a:prstGeom prst="line">
            <a:avLst/>
          </a:prstGeom>
          <a:ln w="57150" cap="flat" cmpd="sng">
            <a:solidFill>
              <a:srgbClr val="FF3300"/>
            </a:solidFill>
            <a:prstDash val="solid"/>
            <a:headEnd type="none" w="med" len="med"/>
            <a:tailEnd type="triangle" w="med" len="me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1267" name="Rectangle 3"/>
          <p:cNvSpPr>
            <a:spLocks noGrp="1"/>
          </p:cNvSpPr>
          <p:nvPr>
            <p:ph idx="1" hasCustomPrompt="1"/>
          </p:nvPr>
        </p:nvSpPr>
        <p:spPr>
          <a:xfrm>
            <a:off x="323850" y="333375"/>
            <a:ext cx="8640763" cy="6191250"/>
          </a:xfrm>
        </p:spPr>
        <p:txBody>
          <a:bodyPr vert="horz" wrap="square" lIns="91440" tIns="45720" rIns="91440" bIns="45720" anchor="t"/>
          <a:p>
            <a:pPr eaLnBrk="1" hangingPunct="1">
              <a:buNone/>
            </a:pPr>
            <a:r>
              <a:rPr sz="2800" dirty="0"/>
              <a:t>    </a:t>
            </a:r>
            <a:r>
              <a:rPr sz="1800" dirty="0"/>
              <a:t>ΠΑΡΑΓΟΝΤΕΣ ΓΙΑ ΕΠΙΛΟΓΗ ΤΟΠΟΥ ΕΓΚΑΤΑΣΤΑΣΗΣ ΕΠΙΧΕΙΡΗΣΕΩΝ</a:t>
            </a:r>
            <a:endParaRPr sz="1800" dirty="0"/>
          </a:p>
          <a:p>
            <a:pPr eaLnBrk="1" hangingPunct="1">
              <a:buNone/>
            </a:pPr>
            <a:endParaRPr sz="1600" dirty="0"/>
          </a:p>
          <a:p>
            <a:pPr eaLnBrk="1" hangingPunct="1">
              <a:buNone/>
            </a:pPr>
            <a:endParaRPr sz="1600" dirty="0"/>
          </a:p>
          <a:p>
            <a:pPr eaLnBrk="1" hangingPunct="1">
              <a:buNone/>
            </a:pPr>
            <a:r>
              <a:rPr sz="1800" b="1" dirty="0">
                <a:solidFill>
                  <a:srgbClr val="FF3300"/>
                </a:solidFill>
              </a:rPr>
              <a:t>ΕΡΓΑΣΙΑ</a:t>
            </a:r>
            <a:r>
              <a:rPr sz="1600" b="1" dirty="0"/>
              <a:t>	</a:t>
            </a:r>
            <a:r>
              <a:rPr sz="1600" dirty="0"/>
              <a:t>Η </a:t>
            </a:r>
            <a:r>
              <a:rPr sz="1600" b="1" dirty="0"/>
              <a:t>δυνατότητα εξεύρεσης κατάλληλου εργατικού δυναμικού</a:t>
            </a:r>
            <a:r>
              <a:rPr sz="1600" dirty="0"/>
              <a:t> σε </a:t>
            </a:r>
            <a:endParaRPr sz="1600" dirty="0"/>
          </a:p>
          <a:p>
            <a:pPr eaLnBrk="1" hangingPunct="1">
              <a:buNone/>
            </a:pPr>
            <a:r>
              <a:rPr sz="1600" dirty="0"/>
              <a:t>			ποιότητα και ποσότητα αποτελεί σημαντικό παράγοντα στην </a:t>
            </a:r>
            <a:endParaRPr sz="1600" dirty="0"/>
          </a:p>
          <a:p>
            <a:pPr eaLnBrk="1" hangingPunct="1">
              <a:buNone/>
            </a:pPr>
            <a:r>
              <a:rPr sz="1600" dirty="0"/>
              <a:t>			επιλογή του τόπου εγκατάστασης μιας επιχείρησης</a:t>
            </a:r>
            <a:endParaRPr sz="1600" dirty="0"/>
          </a:p>
          <a:p>
            <a:pPr eaLnBrk="1" hangingPunct="1">
              <a:buNone/>
            </a:pPr>
            <a:r>
              <a:rPr sz="1600" dirty="0"/>
              <a:t>			</a:t>
            </a:r>
            <a:endParaRPr sz="1600" dirty="0"/>
          </a:p>
          <a:p>
            <a:pPr eaLnBrk="1" hangingPunct="1">
              <a:buNone/>
            </a:pPr>
            <a:r>
              <a:rPr sz="1600" dirty="0"/>
              <a:t>			Η </a:t>
            </a:r>
            <a:r>
              <a:rPr sz="1600" b="1" dirty="0"/>
              <a:t>αμοιβή της εργασίας</a:t>
            </a:r>
            <a:r>
              <a:rPr sz="1600" dirty="0"/>
              <a:t> και η </a:t>
            </a:r>
            <a:r>
              <a:rPr sz="1600" b="1" dirty="0"/>
              <a:t>κινητικότητα του εργατικού δυναμικού</a:t>
            </a:r>
            <a:r>
              <a:rPr sz="1600" dirty="0"/>
              <a:t> </a:t>
            </a:r>
            <a:endParaRPr sz="1600" dirty="0"/>
          </a:p>
          <a:p>
            <a:pPr eaLnBrk="1" hangingPunct="1">
              <a:buNone/>
            </a:pPr>
            <a:r>
              <a:rPr sz="1600" dirty="0"/>
              <a:t>			επηρεάζουν άμεσα τον τόπο εγκατάστασης της επιχείρησης</a:t>
            </a:r>
            <a:endParaRPr sz="1600" dirty="0"/>
          </a:p>
          <a:p>
            <a:pPr eaLnBrk="1" hangingPunct="1">
              <a:buNone/>
            </a:pPr>
            <a:endParaRPr sz="1600" dirty="0"/>
          </a:p>
          <a:p>
            <a:pPr eaLnBrk="1" hangingPunct="1">
              <a:buNone/>
            </a:pPr>
            <a:r>
              <a:rPr sz="1600" dirty="0"/>
              <a:t>			- η ανάγκη για εξειδικευμένους εργάτες οδηγεί στα μητροπολιτικά κέντρα</a:t>
            </a:r>
            <a:endParaRPr sz="1600" dirty="0"/>
          </a:p>
          <a:p>
            <a:pPr eaLnBrk="1" hangingPunct="1">
              <a:buNone/>
            </a:pPr>
            <a:r>
              <a:rPr sz="1600" dirty="0"/>
              <a:t>			- η ανάγκη για ανειδίκευτους σε μικρότερα αστικά κέντρα</a:t>
            </a:r>
            <a:endParaRPr sz="1600" dirty="0"/>
          </a:p>
          <a:p>
            <a:pPr eaLnBrk="1" hangingPunct="1">
              <a:buNone/>
            </a:pPr>
            <a:r>
              <a:rPr sz="1600" dirty="0"/>
              <a:t>			- η ανάγκη για γυναικείο προσωπικό, κοντά σε οικισμούς για να είναι </a:t>
            </a:r>
            <a:endParaRPr sz="1600" dirty="0"/>
          </a:p>
          <a:p>
            <a:pPr eaLnBrk="1" hangingPunct="1">
              <a:buNone/>
            </a:pPr>
            <a:r>
              <a:rPr sz="1600" dirty="0"/>
              <a:t>			  εύκολη η μετακίνηση</a:t>
            </a:r>
            <a:endParaRPr sz="1600" dirty="0"/>
          </a:p>
          <a:p>
            <a:pPr eaLnBrk="1" hangingPunct="1">
              <a:buNone/>
            </a:pPr>
            <a:endParaRPr sz="1600" dirty="0"/>
          </a:p>
          <a:p>
            <a:pPr eaLnBrk="1" hangingPunct="1">
              <a:buNone/>
            </a:pPr>
            <a:r>
              <a:rPr sz="1600" dirty="0"/>
              <a:t>	Σημαντικό </a:t>
            </a:r>
            <a:r>
              <a:rPr sz="1600" dirty="0">
                <a:solidFill>
                  <a:srgbClr val="FF3300"/>
                </a:solidFill>
              </a:rPr>
              <a:t>μέτρο πολιτικής</a:t>
            </a:r>
            <a:r>
              <a:rPr sz="1600" dirty="0"/>
              <a:t> για την εξασφάλιση εργατικού δυναμικού στη βιομηχανία είναι η </a:t>
            </a:r>
            <a:r>
              <a:rPr sz="1600" dirty="0">
                <a:solidFill>
                  <a:srgbClr val="FF3300"/>
                </a:solidFill>
              </a:rPr>
              <a:t>ίδρυση οργανωμένων οικισμών κοντά στις Βιομηχανικές και Επιχειρηματικές Περιοχές</a:t>
            </a:r>
            <a:endParaRPr sz="1600" dirty="0">
              <a:solidFill>
                <a:srgbClr val="FF3300"/>
              </a:solidFill>
            </a:endParaRPr>
          </a:p>
          <a:p>
            <a:pPr eaLnBrk="1" hangingPunct="1">
              <a:buNone/>
            </a:pPr>
            <a:r>
              <a:rPr sz="1600" dirty="0"/>
              <a:t>	</a:t>
            </a:r>
            <a:endParaRPr lang="en-US" altLang="x-none"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2291"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ΚΕΦΑΛΑΙΟ</a:t>
            </a:r>
            <a:r>
              <a:rPr sz="1800" b="1" dirty="0"/>
              <a:t>	</a:t>
            </a:r>
            <a:r>
              <a:rPr sz="1800" dirty="0"/>
              <a:t>	Η Εξασφάλιση των αναγκαίων κεφαλαίων για την </a:t>
            </a:r>
            <a:endParaRPr sz="1800" dirty="0"/>
          </a:p>
          <a:p>
            <a:pPr eaLnBrk="1" hangingPunct="1">
              <a:buNone/>
            </a:pPr>
            <a:r>
              <a:rPr sz="1800" dirty="0"/>
              <a:t>				επιχείρηση και οι όροι χρηματοδότησης μπορεί να </a:t>
            </a:r>
            <a:endParaRPr sz="1800" dirty="0"/>
          </a:p>
          <a:p>
            <a:pPr eaLnBrk="1" hangingPunct="1">
              <a:buNone/>
            </a:pPr>
            <a:r>
              <a:rPr sz="1800" dirty="0"/>
              <a:t>				διαφέρουν από περιοχή σε περιοχή.</a:t>
            </a:r>
            <a:endParaRPr sz="1800" dirty="0"/>
          </a:p>
          <a:p>
            <a:pPr eaLnBrk="1" hangingPunct="1">
              <a:buNone/>
            </a:pPr>
            <a:r>
              <a:rPr sz="1800" dirty="0"/>
              <a:t>		</a:t>
            </a:r>
            <a:endParaRPr sz="1800" dirty="0"/>
          </a:p>
          <a:p>
            <a:pPr eaLnBrk="1" hangingPunct="1">
              <a:buNone/>
            </a:pPr>
            <a:r>
              <a:rPr sz="1800" dirty="0"/>
              <a:t>				Οι τράπεζες δεν χρηματοδοτούν με την ίδια ευκολία </a:t>
            </a:r>
            <a:endParaRPr sz="1800" dirty="0"/>
          </a:p>
          <a:p>
            <a:pPr eaLnBrk="1" hangingPunct="1">
              <a:buNone/>
            </a:pPr>
            <a:r>
              <a:rPr sz="1800" dirty="0"/>
              <a:t>				όλους τους κλάδους</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3315"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b="1" dirty="0">
                <a:solidFill>
                  <a:srgbClr val="FF3300"/>
                </a:solidFill>
              </a:rPr>
              <a:t>                          ΟΙΚΟΝΟΜΙΚΗ ΚΑΙ ΧΩΡΟΤΑΞΙΚΗ ΠΟΛΙΤΙΚΗ</a:t>
            </a:r>
            <a:r>
              <a:rPr sz="1800" b="1" dirty="0"/>
              <a:t>	</a:t>
            </a: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4339"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ΜΕΤΑΦΟΡΕΣ ΚΑΙ ΕΠΙΚΟΙΝΩΝΙΕΣ</a:t>
            </a:r>
            <a:r>
              <a:rPr sz="1800" b="1" dirty="0"/>
              <a:t>	</a:t>
            </a:r>
            <a:r>
              <a:rPr sz="1800" dirty="0"/>
              <a:t>	</a:t>
            </a:r>
            <a:endParaRPr sz="1800" dirty="0"/>
          </a:p>
          <a:p>
            <a:pPr eaLnBrk="1" hangingPunct="1">
              <a:buNone/>
            </a:pPr>
            <a:endParaRPr sz="1800" dirty="0"/>
          </a:p>
          <a:p>
            <a:pPr eaLnBrk="1" hangingPunct="1">
              <a:buNone/>
            </a:pPr>
            <a:endParaRPr sz="1800" dirty="0"/>
          </a:p>
          <a:p>
            <a:pPr eaLnBrk="1" hangingPunct="1">
              <a:buNone/>
            </a:pPr>
            <a:r>
              <a:rPr sz="1800" u="sng" dirty="0"/>
              <a:t>προσπέλαση</a:t>
            </a:r>
            <a:r>
              <a:rPr sz="1800" dirty="0"/>
              <a:t>				</a:t>
            </a:r>
            <a:r>
              <a:rPr sz="1800" u="sng" dirty="0"/>
              <a:t>διαμόρφωση κόστους παραγωγής</a:t>
            </a:r>
            <a:endParaRPr sz="1800" u="sng" dirty="0"/>
          </a:p>
          <a:p>
            <a:pPr eaLnBrk="1" hangingPunct="1">
              <a:buNone/>
            </a:pPr>
            <a:r>
              <a:rPr sz="1800" dirty="0"/>
              <a:t>- στις πηγές των πρώτων υλών</a:t>
            </a:r>
            <a:endParaRPr sz="1800" dirty="0"/>
          </a:p>
          <a:p>
            <a:pPr eaLnBrk="1" hangingPunct="1">
              <a:buNone/>
            </a:pPr>
            <a:r>
              <a:rPr sz="1800" dirty="0"/>
              <a:t>- στα κέντρα συγκέντρωσης του </a:t>
            </a:r>
            <a:endParaRPr sz="1800" dirty="0"/>
          </a:p>
          <a:p>
            <a:pPr eaLnBrk="1" hangingPunct="1">
              <a:buNone/>
            </a:pPr>
            <a:r>
              <a:rPr sz="1800" dirty="0"/>
              <a:t>  εργατικού δυναμικού</a:t>
            </a:r>
            <a:endParaRPr sz="1800" dirty="0"/>
          </a:p>
          <a:p>
            <a:pPr eaLnBrk="1" hangingPunct="1">
              <a:buNone/>
            </a:pPr>
            <a:r>
              <a:rPr sz="1800" dirty="0"/>
              <a:t>- στις περιοχές αγοράς</a:t>
            </a:r>
            <a:endParaRPr sz="1800" dirty="0"/>
          </a:p>
          <a:p>
            <a:pPr eaLnBrk="1" hangingPunct="1">
              <a:buNone/>
            </a:pPr>
            <a:endParaRPr sz="1800" dirty="0"/>
          </a:p>
          <a:p>
            <a:pPr eaLnBrk="1" hangingPunct="1">
              <a:buNone/>
            </a:pPr>
            <a:endParaRPr sz="1800" dirty="0"/>
          </a:p>
          <a:p>
            <a:pPr eaLnBrk="1" hangingPunct="1">
              <a:buFontTx/>
              <a:buChar char="-"/>
            </a:pPr>
            <a:r>
              <a:rPr sz="1800" dirty="0"/>
              <a:t>Τα «κομβικά» σημεία στα δίκτυα αποτελούν ελκυστικές τοποθεσίες για τη βιομηχανία </a:t>
            </a:r>
            <a:endParaRPr sz="1800" dirty="0"/>
          </a:p>
          <a:p>
            <a:pPr eaLnBrk="1" hangingPunct="1">
              <a:buNone/>
            </a:pPr>
            <a:endParaRPr sz="1800" dirty="0"/>
          </a:p>
          <a:p>
            <a:pPr eaLnBrk="1" hangingPunct="1">
              <a:buNone/>
            </a:pPr>
            <a:endParaRPr sz="1800" dirty="0"/>
          </a:p>
        </p:txBody>
      </p:sp>
      <p:sp>
        <p:nvSpPr>
          <p:cNvPr id="14340" name="Line 4"/>
          <p:cNvSpPr/>
          <p:nvPr/>
        </p:nvSpPr>
        <p:spPr>
          <a:xfrm flipH="1">
            <a:off x="1258888" y="1557338"/>
            <a:ext cx="576262" cy="503237"/>
          </a:xfrm>
          <a:prstGeom prst="line">
            <a:avLst/>
          </a:prstGeom>
          <a:ln w="57150" cap="flat" cmpd="sng">
            <a:solidFill>
              <a:srgbClr val="FF3300"/>
            </a:solidFill>
            <a:prstDash val="solid"/>
            <a:headEnd type="none" w="med" len="med"/>
            <a:tailEnd type="triangle" w="med" len="med"/>
          </a:ln>
        </p:spPr>
      </p:sp>
      <p:sp>
        <p:nvSpPr>
          <p:cNvPr id="14341" name="Line 5"/>
          <p:cNvSpPr/>
          <p:nvPr/>
        </p:nvSpPr>
        <p:spPr>
          <a:xfrm>
            <a:off x="2339975" y="1557338"/>
            <a:ext cx="2808288" cy="431800"/>
          </a:xfrm>
          <a:prstGeom prst="line">
            <a:avLst/>
          </a:prstGeom>
          <a:ln w="57150" cap="flat" cmpd="sng">
            <a:solidFill>
              <a:srgbClr val="FF3300"/>
            </a:solidFill>
            <a:prstDash val="solid"/>
            <a:headEnd type="none" w="med" len="med"/>
            <a:tailEnd type="triangle" w="med" len="me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5363"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lnSpc>
                <a:spcPct val="80000"/>
              </a:lnSpc>
              <a:buNone/>
            </a:pPr>
            <a:r>
              <a:rPr sz="2000" dirty="0"/>
              <a:t>    </a:t>
            </a:r>
            <a:r>
              <a:rPr sz="1800" dirty="0"/>
              <a:t>ΠΑΡΑΓΟΝΤΕΣ ΓΙΑ ΕΠΙΛΟΓΗ ΤΟΠΟΥ ΕΓΚΑΤΑΣΤΑΣΗΣ ΕΠΙΧΕΙΡΗΣΕΩΝ</a:t>
            </a:r>
            <a:endParaRPr sz="1800" dirty="0"/>
          </a:p>
          <a:p>
            <a:pPr eaLnBrk="1" hangingPunct="1">
              <a:lnSpc>
                <a:spcPct val="80000"/>
              </a:lnSpc>
              <a:buNone/>
            </a:pPr>
            <a:endParaRPr sz="1800" dirty="0"/>
          </a:p>
          <a:p>
            <a:pPr eaLnBrk="1" hangingPunct="1">
              <a:lnSpc>
                <a:spcPct val="80000"/>
              </a:lnSpc>
              <a:buNone/>
            </a:pPr>
            <a:endParaRPr sz="2000" b="1" dirty="0">
              <a:solidFill>
                <a:srgbClr val="FF3300"/>
              </a:solidFill>
            </a:endParaRPr>
          </a:p>
          <a:p>
            <a:pPr eaLnBrk="1" hangingPunct="1">
              <a:lnSpc>
                <a:spcPct val="80000"/>
              </a:lnSpc>
              <a:buNone/>
            </a:pPr>
            <a:r>
              <a:rPr sz="2000" b="1" dirty="0">
                <a:solidFill>
                  <a:srgbClr val="FF3300"/>
                </a:solidFill>
              </a:rPr>
              <a:t>ΠΕΡΙΒΑΛΛΟΝ ΚΑΙ ΠΟΙΟΤΗΤΑ ΖΩΗΣ</a:t>
            </a:r>
            <a:r>
              <a:rPr sz="2000" b="1" dirty="0"/>
              <a:t>	</a:t>
            </a:r>
            <a:r>
              <a:rPr sz="2000" dirty="0"/>
              <a:t>	</a:t>
            </a:r>
            <a:endParaRPr sz="2000" dirty="0"/>
          </a:p>
          <a:p>
            <a:pPr eaLnBrk="1" hangingPunct="1">
              <a:lnSpc>
                <a:spcPct val="80000"/>
              </a:lnSpc>
              <a:buNone/>
            </a:pPr>
            <a:endParaRPr sz="2000" dirty="0"/>
          </a:p>
          <a:p>
            <a:pPr eaLnBrk="1" hangingPunct="1">
              <a:lnSpc>
                <a:spcPct val="80000"/>
              </a:lnSpc>
              <a:buNone/>
            </a:pPr>
            <a:endParaRPr sz="2000" dirty="0"/>
          </a:p>
          <a:p>
            <a:pPr eaLnBrk="1" hangingPunct="1">
              <a:lnSpc>
                <a:spcPct val="80000"/>
              </a:lnSpc>
              <a:buNone/>
            </a:pPr>
            <a:r>
              <a:rPr sz="2000" dirty="0"/>
              <a:t>Το φυσικό περιβάλλον και η κοινωνική υποδομή </a:t>
            </a:r>
            <a:endParaRPr sz="2000" dirty="0"/>
          </a:p>
          <a:p>
            <a:pPr eaLnBrk="1" hangingPunct="1">
              <a:lnSpc>
                <a:spcPct val="80000"/>
              </a:lnSpc>
              <a:buNone/>
            </a:pPr>
            <a:endParaRPr sz="2000" dirty="0"/>
          </a:p>
          <a:p>
            <a:pPr eaLnBrk="1" hangingPunct="1">
              <a:lnSpc>
                <a:spcPct val="80000"/>
              </a:lnSpc>
              <a:buNone/>
            </a:pPr>
            <a:r>
              <a:rPr sz="1600" dirty="0"/>
              <a:t>	- συμβάλλουν στη βελτίωση της ποιοτικής σύνθεσης του εργατικού  </a:t>
            </a:r>
            <a:endParaRPr sz="1600" dirty="0"/>
          </a:p>
          <a:p>
            <a:pPr eaLnBrk="1" hangingPunct="1">
              <a:lnSpc>
                <a:spcPct val="80000"/>
              </a:lnSpc>
              <a:buNone/>
            </a:pPr>
            <a:r>
              <a:rPr sz="1600" dirty="0"/>
              <a:t>        δυναμικού </a:t>
            </a:r>
            <a:endParaRPr sz="1600" dirty="0"/>
          </a:p>
          <a:p>
            <a:pPr eaLnBrk="1" hangingPunct="1">
              <a:lnSpc>
                <a:spcPct val="80000"/>
              </a:lnSpc>
              <a:buNone/>
            </a:pPr>
            <a:r>
              <a:rPr sz="1600" dirty="0"/>
              <a:t>	- εξασφαλίζουν καλλίτερη ποιότητα ζωής και δημιουργούν ευνοϊκότερη </a:t>
            </a:r>
            <a:endParaRPr sz="1600" dirty="0"/>
          </a:p>
          <a:p>
            <a:pPr eaLnBrk="1" hangingPunct="1">
              <a:lnSpc>
                <a:spcPct val="80000"/>
              </a:lnSpc>
              <a:buNone/>
            </a:pPr>
            <a:r>
              <a:rPr sz="1600" dirty="0"/>
              <a:t>        ψυχολογική στάση των διοικητικών στελεχών και των επιχειρηματιών προς  </a:t>
            </a:r>
            <a:endParaRPr sz="1600" dirty="0"/>
          </a:p>
          <a:p>
            <a:pPr eaLnBrk="1" hangingPunct="1">
              <a:lnSpc>
                <a:spcPct val="80000"/>
              </a:lnSpc>
              <a:buNone/>
            </a:pPr>
            <a:r>
              <a:rPr sz="1600" dirty="0"/>
              <a:t>	  ορισμένες τοποθεσίες</a:t>
            </a:r>
            <a:endParaRPr sz="1600" dirty="0"/>
          </a:p>
          <a:p>
            <a:pPr eaLnBrk="1" hangingPunct="1">
              <a:lnSpc>
                <a:spcPct val="80000"/>
              </a:lnSpc>
              <a:buNone/>
            </a:pPr>
            <a:endParaRPr sz="1600" dirty="0"/>
          </a:p>
          <a:p>
            <a:pPr eaLnBrk="1" hangingPunct="1">
              <a:lnSpc>
                <a:spcPct val="80000"/>
              </a:lnSpc>
              <a:buNone/>
            </a:pPr>
            <a:r>
              <a:rPr sz="1600" dirty="0"/>
              <a:t> 	- ασκεί ιδιαίτερη επίδραση στη χωροθέτηση των βιομηχανιών υψηλής τεχνολογίας και </a:t>
            </a:r>
            <a:endParaRPr sz="1600" dirty="0"/>
          </a:p>
          <a:p>
            <a:pPr eaLnBrk="1" hangingPunct="1">
              <a:lnSpc>
                <a:spcPct val="80000"/>
              </a:lnSpc>
              <a:buNone/>
            </a:pPr>
            <a:r>
              <a:rPr sz="1600" dirty="0"/>
              <a:t>	  ιδιαίτερη της πληροφορικής</a:t>
            </a:r>
            <a:endParaRPr sz="1600" dirty="0"/>
          </a:p>
          <a:p>
            <a:pPr eaLnBrk="1" hangingPunct="1">
              <a:lnSpc>
                <a:spcPct val="80000"/>
              </a:lnSpc>
              <a:buNone/>
            </a:pPr>
            <a:endParaRPr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6387" name="Rectangle 3"/>
          <p:cNvSpPr>
            <a:spLocks noGrp="1"/>
          </p:cNvSpPr>
          <p:nvPr>
            <p:ph idx="1" hasCustomPrompt="1"/>
          </p:nvPr>
        </p:nvSpPr>
        <p:spPr>
          <a:xfrm>
            <a:off x="539750" y="476250"/>
            <a:ext cx="8229600" cy="5434013"/>
          </a:xfrm>
        </p:spPr>
        <p:txBody>
          <a:bodyPr vert="horz" wrap="square" lIns="91440" tIns="45720" rIns="91440" bIns="45720" anchor="t"/>
          <a:p>
            <a:pPr eaLnBrk="1" hangingPunct="1">
              <a:buNone/>
            </a:pPr>
            <a:r>
              <a:rPr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2000" b="1" dirty="0">
                <a:solidFill>
                  <a:srgbClr val="FF3300"/>
                </a:solidFill>
              </a:rPr>
              <a:t>ΑΓΟΡΑ</a:t>
            </a:r>
            <a:r>
              <a:rPr b="1" dirty="0"/>
              <a:t>	</a:t>
            </a:r>
            <a:r>
              <a:rPr dirty="0"/>
              <a:t>	</a:t>
            </a:r>
            <a:endParaRPr dirty="0"/>
          </a:p>
          <a:p>
            <a:pPr eaLnBrk="1" hangingPunct="1">
              <a:buNone/>
            </a:pPr>
            <a:r>
              <a:rPr dirty="0"/>
              <a:t>	</a:t>
            </a:r>
            <a:r>
              <a:rPr sz="2000" dirty="0"/>
              <a:t>Ο παράγοντας της αγοράς συμβάλει στην τάση για συγκέντρωση της βιομηχανίας γύρω από τα μεγάλα αστικά κέντρα, όπου υπάρχει </a:t>
            </a:r>
            <a:endParaRPr sz="2000" dirty="0"/>
          </a:p>
          <a:p>
            <a:pPr eaLnBrk="1" hangingPunct="1">
              <a:buNone/>
            </a:pPr>
            <a:endParaRPr sz="2000" dirty="0"/>
          </a:p>
          <a:p>
            <a:pPr eaLnBrk="1" hangingPunct="1">
              <a:buNone/>
            </a:pPr>
            <a:endParaRPr sz="2000" dirty="0"/>
          </a:p>
          <a:p>
            <a:pPr eaLnBrk="1" hangingPunct="1">
              <a:buFontTx/>
              <a:buChar char="-"/>
            </a:pPr>
            <a:r>
              <a:rPr sz="2000" dirty="0"/>
              <a:t>μεγάλη αγοραστική δύναμη</a:t>
            </a:r>
            <a:endParaRPr sz="2000" dirty="0"/>
          </a:p>
          <a:p>
            <a:pPr eaLnBrk="1" hangingPunct="1">
              <a:buFontTx/>
              <a:buChar char="-"/>
            </a:pPr>
            <a:r>
              <a:rPr sz="2000" dirty="0"/>
              <a:t>χαμηλότερο κόστος εφοδιασμού</a:t>
            </a:r>
            <a:endParaRPr sz="2000" dirty="0"/>
          </a:p>
          <a:p>
            <a:pPr eaLnBrk="1" hangingPunct="1">
              <a:buFontTx/>
              <a:buChar char="-"/>
            </a:pPr>
            <a:r>
              <a:rPr sz="2000" dirty="0"/>
              <a:t>αποτελεσματικότερη διαφήμιση και προώθηση των πωλήσεων</a:t>
            </a:r>
            <a:endParaRPr sz="2000" dirty="0"/>
          </a:p>
          <a:p>
            <a:pPr eaLnBrk="1" hangingPunct="1">
              <a:buFontTx/>
              <a:buChar char="-"/>
            </a:pPr>
            <a:r>
              <a:rPr sz="2000" dirty="0"/>
              <a:t>κ.ά.</a:t>
            </a:r>
            <a:endParaRPr sz="2000" dirty="0"/>
          </a:p>
          <a:p>
            <a:pPr eaLnBrk="1" hangingPunct="1">
              <a:buFontTx/>
              <a:buChar char="-"/>
            </a:pPr>
            <a:endParaRPr sz="2000" dirty="0"/>
          </a:p>
          <a:p>
            <a:pPr eaLnBrk="1" hangingPunct="1">
              <a:buNone/>
            </a:pPr>
            <a:endParaRP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7411" name="Rectangle 3"/>
          <p:cNvSpPr>
            <a:spLocks noGrp="1"/>
          </p:cNvSpPr>
          <p:nvPr>
            <p:ph idx="1" hasCustomPrompt="1"/>
          </p:nvPr>
        </p:nvSpPr>
        <p:spPr>
          <a:xfrm>
            <a:off x="539750" y="547688"/>
            <a:ext cx="8229600" cy="5545137"/>
          </a:xfrm>
        </p:spPr>
        <p:txBody>
          <a:bodyPr vert="horz" wrap="square" lIns="91440" tIns="45720" rIns="91440" bIns="45720" anchor="t"/>
          <a:p>
            <a:pPr eaLnBrk="1" hangingPunct="1">
              <a:buNone/>
            </a:pPr>
            <a:r>
              <a:rPr sz="2800" dirty="0"/>
              <a:t>  </a:t>
            </a:r>
            <a:r>
              <a:rPr sz="1600" b="1" dirty="0"/>
              <a:t>ΠΑΡΑΓΟΝΤΕΣ ΓΙΑ ΕΠΙΛΟΓΗ ΤΟΠΟΥ ΕΓΚΑΤΑΣΤΑΣΗΣ ΕΠΙΧΕΙΡΗΣΕΩΝ</a:t>
            </a:r>
            <a:endParaRPr sz="1600" b="1" dirty="0"/>
          </a:p>
          <a:p>
            <a:pPr eaLnBrk="1" hangingPunct="1">
              <a:buNone/>
            </a:pPr>
            <a:endParaRPr sz="1600" dirty="0"/>
          </a:p>
          <a:p>
            <a:pPr eaLnBrk="1" hangingPunct="1">
              <a:buNone/>
            </a:pPr>
            <a:endParaRPr sz="1600" b="1" dirty="0">
              <a:solidFill>
                <a:srgbClr val="FF3300"/>
              </a:solidFill>
            </a:endParaRPr>
          </a:p>
          <a:p>
            <a:pPr eaLnBrk="1" hangingPunct="1">
              <a:buNone/>
            </a:pPr>
            <a:r>
              <a:rPr sz="1800" b="1" dirty="0">
                <a:solidFill>
                  <a:srgbClr val="FF3300"/>
                </a:solidFill>
              </a:rPr>
              <a:t>ΠΡΩΤΕΣ ΥΛΕΣ ΚΑΙ ΕΝΕΡΓΕΙΑ</a:t>
            </a:r>
            <a:r>
              <a:rPr sz="2800" b="1" dirty="0"/>
              <a:t>	</a:t>
            </a:r>
            <a:endParaRPr sz="2800" b="1" dirty="0"/>
          </a:p>
          <a:p>
            <a:pPr eaLnBrk="1" hangingPunct="1">
              <a:buNone/>
            </a:pPr>
            <a:r>
              <a:rPr sz="2800" dirty="0"/>
              <a:t>	</a:t>
            </a:r>
            <a:endParaRPr sz="2800" dirty="0"/>
          </a:p>
          <a:p>
            <a:pPr eaLnBrk="1" hangingPunct="1">
              <a:buNone/>
            </a:pPr>
            <a:r>
              <a:rPr sz="1800" dirty="0"/>
              <a:t>	- Η κατανομή των πρώτων υλών στον κόσμο αποτελεί παράγοντα </a:t>
            </a:r>
            <a:endParaRPr sz="1800" dirty="0"/>
          </a:p>
          <a:p>
            <a:pPr eaLnBrk="1" hangingPunct="1">
              <a:buNone/>
            </a:pPr>
            <a:r>
              <a:rPr sz="1800" dirty="0"/>
              <a:t>	  προσέλκυσης της βιομηχανίας προς ορισμένα κέντρα</a:t>
            </a:r>
            <a:endParaRPr sz="1800" dirty="0"/>
          </a:p>
          <a:p>
            <a:pPr eaLnBrk="1" hangingPunct="1">
              <a:buNone/>
            </a:pPr>
            <a:r>
              <a:rPr sz="1800" dirty="0"/>
              <a:t>	- Η χρησιμοποίηση από την επιχείρηση για την παραγωγή του τελικού </a:t>
            </a:r>
            <a:endParaRPr sz="1800" dirty="0"/>
          </a:p>
          <a:p>
            <a:pPr eaLnBrk="1" hangingPunct="1">
              <a:buNone/>
            </a:pPr>
            <a:r>
              <a:rPr sz="1800" dirty="0"/>
              <a:t>	  προϊόντος μιας ή περισσότερων πρώτων υλών, συμβάλλει στην </a:t>
            </a:r>
            <a:endParaRPr sz="1800" dirty="0"/>
          </a:p>
          <a:p>
            <a:pPr eaLnBrk="1" hangingPunct="1">
              <a:buNone/>
            </a:pPr>
            <a:r>
              <a:rPr sz="1800" dirty="0"/>
              <a:t>	  αποδέσμευση από τον τόπο εξεύρεσης των πρώτων υλών</a:t>
            </a:r>
            <a:endParaRPr sz="1800" dirty="0"/>
          </a:p>
          <a:p>
            <a:pPr eaLnBrk="1" hangingPunct="1">
              <a:buNone/>
            </a:pPr>
            <a:endParaRPr sz="1800" dirty="0"/>
          </a:p>
          <a:p>
            <a:pPr eaLnBrk="1" hangingPunct="1">
              <a:buNone/>
            </a:pPr>
            <a:r>
              <a:rPr sz="1800" dirty="0"/>
              <a:t>	- Οι πηγές ενέργειας ασκούν επίδραση στον τόπο εγκατάστασης λόγω του </a:t>
            </a:r>
            <a:endParaRPr sz="1800" dirty="0"/>
          </a:p>
          <a:p>
            <a:pPr eaLnBrk="1" hangingPunct="1">
              <a:buNone/>
            </a:pPr>
            <a:r>
              <a:rPr sz="1800" dirty="0"/>
              <a:t>	  κόστους ενέργειας (ειδικά οι μεγάλες ενεργοβόρες βιομηχανίες)</a:t>
            </a:r>
            <a:endParaRPr sz="1800" dirty="0"/>
          </a:p>
          <a:p>
            <a:pPr eaLnBrk="1" hangingPunct="1">
              <a:buNone/>
            </a:pPr>
            <a:r>
              <a:rPr sz="1800" dirty="0"/>
              <a:t>.</a:t>
            </a:r>
            <a:endParaRPr sz="1800" dirty="0"/>
          </a:p>
          <a:p>
            <a:pPr eaLnBrk="1" hangingPunct="1">
              <a:buFontTx/>
              <a:buChar char="-"/>
            </a:pPr>
            <a:endParaRPr sz="1800" dirty="0"/>
          </a:p>
          <a:p>
            <a:pPr eaLnBrk="1" hangingPunct="1">
              <a:buNone/>
            </a:pPr>
            <a:endParaRP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8435" name="Rectangle 3"/>
          <p:cNvSpPr>
            <a:spLocks noGrp="1"/>
          </p:cNvSpPr>
          <p:nvPr>
            <p:ph idx="1" hasCustomPrompt="1"/>
          </p:nvPr>
        </p:nvSpPr>
        <p:spPr>
          <a:xfrm>
            <a:off x="539750" y="333375"/>
            <a:ext cx="8229600" cy="5545138"/>
          </a:xfrm>
        </p:spPr>
        <p:txBody>
          <a:bodyPr vert="horz" wrap="square" lIns="91440" tIns="45720" rIns="91440" bIns="45720" anchor="t"/>
          <a:p>
            <a:pPr eaLnBrk="1" hangingPunct="1">
              <a:buNone/>
            </a:pPr>
            <a:r>
              <a:rPr sz="4400"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1800" b="1" dirty="0">
                <a:solidFill>
                  <a:srgbClr val="FF3300"/>
                </a:solidFill>
              </a:rPr>
              <a:t>ΕΞΩΤΕΡΙΚΕΣ ΟΙΚΟΝΟΜΙΕΣ</a:t>
            </a:r>
            <a:r>
              <a:rPr sz="1800" b="1" dirty="0"/>
              <a:t>	</a:t>
            </a:r>
            <a:endParaRPr sz="1800" b="1" dirty="0"/>
          </a:p>
          <a:p>
            <a:pPr eaLnBrk="1" hangingPunct="1">
              <a:buNone/>
            </a:pPr>
            <a:r>
              <a:rPr sz="1800" dirty="0"/>
              <a:t>	</a:t>
            </a:r>
            <a:endParaRPr sz="1800" dirty="0"/>
          </a:p>
          <a:p>
            <a:pPr eaLnBrk="1" hangingPunct="1">
              <a:buNone/>
            </a:pPr>
            <a:r>
              <a:rPr sz="1800" dirty="0"/>
              <a:t>	Οι συγκεντρωμένες βιομηχανίες έχουν ουσιαστικά πλεονεκτήματα σε σχέση με τις απομονωμένες</a:t>
            </a:r>
            <a:endParaRPr sz="1800" dirty="0"/>
          </a:p>
          <a:p>
            <a:pPr eaLnBrk="1" hangingPunct="1">
              <a:buNone/>
            </a:pPr>
            <a:r>
              <a:rPr dirty="0"/>
              <a:t> </a:t>
            </a:r>
            <a:endParaRPr dirty="0"/>
          </a:p>
          <a:p>
            <a:pPr eaLnBrk="1" hangingPunct="1">
              <a:buNone/>
            </a:pPr>
            <a:endParaRPr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p:nvPr/>
        </p:nvSpPr>
        <p:spPr>
          <a:xfrm>
            <a:off x="611188" y="622300"/>
            <a:ext cx="7848600" cy="503238"/>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9459" name="Rectangle 3"/>
          <p:cNvSpPr>
            <a:spLocks noGrp="1"/>
          </p:cNvSpPr>
          <p:nvPr>
            <p:ph idx="1" hasCustomPrompt="1"/>
          </p:nvPr>
        </p:nvSpPr>
        <p:spPr>
          <a:xfrm>
            <a:off x="539750" y="333375"/>
            <a:ext cx="8229600" cy="5545138"/>
          </a:xfrm>
        </p:spPr>
        <p:txBody>
          <a:bodyPr vert="horz" wrap="square" lIns="91440" tIns="45720" rIns="91440" bIns="45720" anchor="t"/>
          <a:p>
            <a:pPr eaLnBrk="1" hangingPunct="1">
              <a:buNone/>
            </a:pPr>
            <a:r>
              <a:rPr sz="4400" dirty="0"/>
              <a:t> </a:t>
            </a:r>
            <a:r>
              <a:rPr sz="1800" dirty="0"/>
              <a:t>ΠΑΡΑΓΟΝΤΕΣ ΓΙΑ ΕΠΙΛΟΓΗ ΤΟΠΟΥ ΕΓΚΑΤΑΣΤΑΣΗΣ ΕΠΙΧΕΙΡΗΣΕΩΝ</a:t>
            </a:r>
            <a:endParaRPr sz="1800" dirty="0"/>
          </a:p>
          <a:p>
            <a:pPr eaLnBrk="1" hangingPunct="1">
              <a:buNone/>
            </a:pPr>
            <a:endParaRPr sz="1800" dirty="0"/>
          </a:p>
          <a:p>
            <a:pPr eaLnBrk="1" hangingPunct="1">
              <a:buNone/>
            </a:pPr>
            <a:endParaRPr sz="1800" b="1" dirty="0">
              <a:solidFill>
                <a:srgbClr val="FF3300"/>
              </a:solidFill>
            </a:endParaRPr>
          </a:p>
          <a:p>
            <a:pPr eaLnBrk="1" hangingPunct="1">
              <a:buNone/>
            </a:pPr>
            <a:r>
              <a:rPr sz="1800" b="1" dirty="0">
                <a:solidFill>
                  <a:srgbClr val="FF3300"/>
                </a:solidFill>
              </a:rPr>
              <a:t>ΜΕΛΛΟΝΤΙΚΕΣ ΤΑΣΕΙΣ ΚΑΙ ΔΙΑΔΙΚΑΣΙΑ ΕΠΙΛΟΓΗΣ</a:t>
            </a:r>
            <a:r>
              <a:rPr sz="1800" b="1" dirty="0"/>
              <a:t>	</a:t>
            </a:r>
            <a:endParaRPr sz="1800" b="1" dirty="0"/>
          </a:p>
          <a:p>
            <a:pPr eaLnBrk="1" hangingPunct="1">
              <a:buNone/>
            </a:pPr>
            <a:r>
              <a:rPr sz="1800" dirty="0"/>
              <a:t>	</a:t>
            </a:r>
            <a:endParaRPr sz="1800" dirty="0"/>
          </a:p>
          <a:p>
            <a:pPr eaLnBrk="1" hangingPunct="1">
              <a:buNone/>
            </a:pPr>
            <a:r>
              <a:rPr sz="1800" dirty="0"/>
              <a:t>	Οι χωροθετικοί παράγοντες μεταβάλλονται διαχρονικά, άρα και οι ευκαιρίες και δυνατότητες που προσφέρει ένας τόπος για την εγκατάσταση των επιχειρήσεων (μεταφορές, τεχνολογικές εξελίξεις, κ.ά.) </a:t>
            </a:r>
            <a:endParaRPr sz="1800" dirty="0"/>
          </a:p>
          <a:p>
            <a:pPr eaLnBrk="1" hangingPunct="1">
              <a:buNone/>
            </a:pPr>
            <a:endParaRP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Rectangle 3"/>
          <p:cNvSpPr>
            <a:spLocks noGrp="1"/>
          </p:cNvSpPr>
          <p:nvPr>
            <p:ph idx="1" hasCustomPrompt="1"/>
          </p:nvPr>
        </p:nvSpPr>
        <p:spPr>
          <a:xfrm>
            <a:off x="539750" y="0"/>
            <a:ext cx="8229600" cy="6453188"/>
          </a:xfrm>
        </p:spPr>
        <p:txBody>
          <a:bodyPr vert="horz" wrap="square" lIns="91440" tIns="45720" rIns="91440" bIns="45720" anchor="t"/>
          <a:p>
            <a:pPr eaLnBrk="1" hangingPunct="1">
              <a:buNone/>
            </a:pPr>
            <a:r>
              <a:rPr sz="4400" dirty="0"/>
              <a:t> </a:t>
            </a:r>
            <a:r>
              <a:rPr sz="1800" dirty="0"/>
              <a:t>ΚΡΙΤΗΡΙΑ ΧΩΡΟΘΕΤΗΣΗΣ ΕΠΙΧΕΙΡΗΣΕΩΝ ΣΤΙΣ ΠΕΡΙΦΕΡΕΙΕΣ</a:t>
            </a:r>
            <a:endParaRPr sz="1800" dirty="0"/>
          </a:p>
          <a:p>
            <a:pPr eaLnBrk="1" hangingPunct="1">
              <a:buNone/>
            </a:pPr>
            <a:r>
              <a:rPr sz="1800" dirty="0"/>
              <a:t>   Έρευνα ΒΙΠΕΤΒΑ Α.Ε. (1994)</a:t>
            </a:r>
            <a:endParaRPr sz="1800" dirty="0"/>
          </a:p>
          <a:p>
            <a:pPr eaLnBrk="1" hangingPunct="1">
              <a:buNone/>
            </a:pPr>
            <a:endParaRPr sz="1800" dirty="0"/>
          </a:p>
          <a:p>
            <a:pPr eaLnBrk="1" hangingPunct="1">
              <a:buNone/>
            </a:pPr>
            <a:endParaRPr sz="1800" dirty="0"/>
          </a:p>
          <a:p>
            <a:pPr eaLnBrk="1" hangingPunct="1">
              <a:buNone/>
            </a:pPr>
            <a:r>
              <a:rPr sz="1800" dirty="0">
                <a:solidFill>
                  <a:srgbClr val="FF3300"/>
                </a:solidFill>
              </a:rPr>
              <a:t>Αττική:</a:t>
            </a:r>
            <a:r>
              <a:rPr sz="1800" b="1" dirty="0">
                <a:solidFill>
                  <a:srgbClr val="FF3300"/>
                </a:solidFill>
              </a:rPr>
              <a:t> </a:t>
            </a:r>
            <a:r>
              <a:rPr sz="1800" dirty="0"/>
              <a:t>καλό οδικό δίκτυο, μεγάλη αγορά πρωτεύουσας,</a:t>
            </a:r>
            <a:r>
              <a:rPr sz="1800" b="1" dirty="0">
                <a:solidFill>
                  <a:srgbClr val="FF3300"/>
                </a:solidFill>
              </a:rPr>
              <a:t> </a:t>
            </a:r>
            <a:r>
              <a:rPr sz="1800" dirty="0"/>
              <a:t>αναπτυγμένη αγορά εργασίας, τηλεπικοινωνίες</a:t>
            </a:r>
            <a:endParaRPr sz="1800" dirty="0"/>
          </a:p>
          <a:p>
            <a:pPr eaLnBrk="1" hangingPunct="1">
              <a:buNone/>
            </a:pPr>
            <a:endParaRPr sz="1800" dirty="0"/>
          </a:p>
          <a:p>
            <a:pPr eaLnBrk="1" hangingPunct="1">
              <a:buNone/>
            </a:pPr>
            <a:r>
              <a:rPr sz="1800" dirty="0">
                <a:solidFill>
                  <a:srgbClr val="FF3300"/>
                </a:solidFill>
              </a:rPr>
              <a:t>Αν.Μακεδονία και Θράκη: </a:t>
            </a:r>
            <a:r>
              <a:rPr sz="1800" dirty="0"/>
              <a:t>πρώτες ύλες, τηλεπικοινωνίες, πρόσβαση σε πελάτες</a:t>
            </a:r>
            <a:endParaRPr sz="1800" dirty="0"/>
          </a:p>
          <a:p>
            <a:pPr eaLnBrk="1" hangingPunct="1">
              <a:buNone/>
            </a:pPr>
            <a:endParaRPr sz="1800" dirty="0"/>
          </a:p>
          <a:p>
            <a:pPr eaLnBrk="1" hangingPunct="1">
              <a:buNone/>
            </a:pPr>
            <a:r>
              <a:rPr sz="1800" dirty="0">
                <a:solidFill>
                  <a:srgbClr val="FF3300"/>
                </a:solidFill>
              </a:rPr>
              <a:t>Θεσσαλία:</a:t>
            </a:r>
            <a:r>
              <a:rPr sz="1800" dirty="0"/>
              <a:t> πρόσβαση στο κεντρικό οδικό δίκτυο, χαμηλό κόστος μεταφοράς, αναπτυγμένη αγορά εργασίας, ευνοϊκή διάρθρωση κόστους παραγωγής, παρουσία μεγάλων αστικών κέντρων</a:t>
            </a:r>
            <a:endParaRPr sz="1800" dirty="0"/>
          </a:p>
          <a:p>
            <a:pPr eaLnBrk="1" hangingPunct="1">
              <a:buNone/>
            </a:pPr>
            <a:endParaRPr sz="1800" dirty="0"/>
          </a:p>
          <a:p>
            <a:pPr eaLnBrk="1" hangingPunct="1">
              <a:buNone/>
            </a:pPr>
            <a:r>
              <a:rPr sz="1800" dirty="0">
                <a:solidFill>
                  <a:srgbClr val="FF3300"/>
                </a:solidFill>
              </a:rPr>
              <a:t>Κεντρική Μακεδονία:</a:t>
            </a:r>
            <a:r>
              <a:rPr sz="1800" dirty="0"/>
              <a:t> καλές επικοινωνίες, πρόσβαση σε οδικό δίκτυο, ευνοϊκό κόστος μεταφοράς</a:t>
            </a:r>
            <a:endParaRPr sz="1800" dirty="0"/>
          </a:p>
          <a:p>
            <a:pPr eaLnBrk="1" hangingPunct="1">
              <a:buNone/>
            </a:pPr>
            <a:endParaRPr sz="1800" dirty="0"/>
          </a:p>
          <a:p>
            <a:pPr eaLnBrk="1" hangingPunct="1">
              <a:buNone/>
            </a:pPr>
            <a:r>
              <a:rPr sz="1800" dirty="0">
                <a:solidFill>
                  <a:srgbClr val="FF3300"/>
                </a:solidFill>
              </a:rPr>
              <a:t>Στερεά Ελλάδα:</a:t>
            </a:r>
            <a:r>
              <a:rPr sz="1800" dirty="0"/>
              <a:t> επικοινωνίες, πρόσβαση σε οδικό δίκτυο, ευνοϊκή διάρθρωση κόστους παραγωγής</a:t>
            </a:r>
            <a:endParaRPr sz="1800" dirty="0"/>
          </a:p>
          <a:p>
            <a:pPr eaLnBrk="1" hangingPunct="1">
              <a:buNone/>
            </a:pPr>
            <a:endParaRPr sz="1800" dirty="0"/>
          </a:p>
        </p:txBody>
      </p:sp>
      <p:sp>
        <p:nvSpPr>
          <p:cNvPr id="20483" name="Line 4"/>
          <p:cNvSpPr/>
          <p:nvPr/>
        </p:nvSpPr>
        <p:spPr>
          <a:xfrm>
            <a:off x="611188" y="1341438"/>
            <a:ext cx="7777162"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p:nvPr/>
        </p:nvSpPr>
        <p:spPr>
          <a:xfrm>
            <a:off x="611188" y="0"/>
            <a:ext cx="7921625" cy="7651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075" name="Rectangle 3"/>
          <p:cNvSpPr>
            <a:spLocks noGrp="1"/>
          </p:cNvSpPr>
          <p:nvPr>
            <p:ph type="subTitle" idx="1" hasCustomPrompt="1"/>
          </p:nvPr>
        </p:nvSpPr>
        <p:spPr>
          <a:xfrm>
            <a:off x="0" y="188913"/>
            <a:ext cx="9144000" cy="6335712"/>
          </a:xfrm>
        </p:spPr>
        <p:txBody>
          <a:bodyPr vert="horz" wrap="square" lIns="91440" tIns="45720" rIns="91440" bIns="45720" anchor="t"/>
          <a:p>
            <a:pPr eaLnBrk="1" hangingPunct="1">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endParaRPr sz="1800" dirty="0">
              <a:latin typeface="+mn-lt"/>
              <a:ea typeface="+mn-ea"/>
              <a:cs typeface="+mn-cs"/>
            </a:endParaRPr>
          </a:p>
          <a:p>
            <a:pPr eaLnBrk="1" hangingPunct="1">
              <a:buClrTx/>
              <a:buSzTx/>
              <a:buFontTx/>
            </a:pPr>
            <a:r>
              <a:rPr sz="1800" b="1" dirty="0">
                <a:solidFill>
                  <a:schemeClr val="accent2"/>
                </a:solidFill>
                <a:latin typeface="+mn-lt"/>
                <a:ea typeface="+mn-ea"/>
                <a:cs typeface="+mn-cs"/>
              </a:rPr>
              <a:t>ΦΘΙΝΟΥΣΕΣ ΠΕΡΙΦΕΡΕΙΕΣ</a:t>
            </a:r>
            <a:endParaRPr sz="1800" b="1" dirty="0">
              <a:solidFill>
                <a:schemeClr val="accent2"/>
              </a:solidFill>
              <a:latin typeface="+mn-lt"/>
              <a:ea typeface="+mn-ea"/>
              <a:cs typeface="+mn-cs"/>
            </a:endParaRPr>
          </a:p>
          <a:p>
            <a:pPr algn="l" eaLnBrk="1" hangingPunct="1">
              <a:buClrTx/>
              <a:buSzTx/>
              <a:buFontTx/>
            </a:pPr>
            <a:endParaRPr sz="1800" dirty="0">
              <a:solidFill>
                <a:schemeClr val="accent2"/>
              </a:solidFill>
              <a:latin typeface="+mn-lt"/>
              <a:ea typeface="+mn-ea"/>
              <a:cs typeface="+mn-cs"/>
            </a:endParaRPr>
          </a:p>
          <a:p>
            <a:pPr algn="l" eaLnBrk="1" hangingPunct="1">
              <a:buClrTx/>
              <a:buSzTx/>
              <a:buFontTx/>
            </a:pPr>
            <a:endParaRPr sz="1800" dirty="0">
              <a:solidFill>
                <a:schemeClr val="accent2"/>
              </a:solidFill>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pPr>
            <a:r>
              <a:rPr sz="1800" b="1" dirty="0">
                <a:latin typeface="+mn-lt"/>
                <a:ea typeface="+mn-ea"/>
                <a:cs typeface="+mn-cs"/>
              </a:rPr>
              <a:t>  Στάσιμες </a:t>
            </a:r>
            <a:r>
              <a:rPr sz="1800" dirty="0">
                <a:latin typeface="+mn-lt"/>
                <a:ea typeface="+mn-ea"/>
                <a:cs typeface="+mn-cs"/>
              </a:rPr>
              <a:t>		</a:t>
            </a:r>
            <a:r>
              <a:rPr sz="1800" b="1" dirty="0">
                <a:latin typeface="+mn-lt"/>
                <a:ea typeface="+mn-ea"/>
                <a:cs typeface="+mn-cs"/>
              </a:rPr>
              <a:t>	   	Διαρθρωτικής οπισθοδρόμησης</a:t>
            </a:r>
            <a:endParaRPr sz="1800" b="1" dirty="0">
              <a:latin typeface="+mn-lt"/>
              <a:ea typeface="+mn-ea"/>
              <a:cs typeface="+mn-cs"/>
            </a:endParaRPr>
          </a:p>
          <a:p>
            <a:pPr algn="l" eaLnBrk="1" hangingPunct="1">
              <a:buClrTx/>
              <a:buSzTx/>
              <a:buFontTx/>
            </a:pPr>
            <a:endParaRPr sz="1800" dirty="0">
              <a:latin typeface="+mn-lt"/>
              <a:ea typeface="+mn-ea"/>
              <a:cs typeface="+mn-cs"/>
            </a:endParaRPr>
          </a:p>
          <a:p>
            <a:pPr algn="l" eaLnBrk="1" hangingPunct="1">
              <a:buClrTx/>
              <a:buSzTx/>
              <a:buFontTx/>
              <a:buChar char="-"/>
            </a:pPr>
            <a:r>
              <a:rPr sz="1600" dirty="0">
                <a:latin typeface="+mn-lt"/>
                <a:ea typeface="+mn-ea"/>
                <a:cs typeface="+mn-cs"/>
              </a:rPr>
              <a:t> Καθυστερημένες				- Είχαν σημαντική οικονομική ανάπτυξη στο</a:t>
            </a:r>
            <a:endParaRPr sz="1600" dirty="0">
              <a:latin typeface="+mn-lt"/>
              <a:ea typeface="+mn-ea"/>
              <a:cs typeface="+mn-cs"/>
            </a:endParaRPr>
          </a:p>
          <a:p>
            <a:pPr algn="l" eaLnBrk="1" hangingPunct="1">
              <a:buClrTx/>
              <a:buSzTx/>
              <a:buFontTx/>
              <a:buChar char="-"/>
            </a:pPr>
            <a:r>
              <a:rPr sz="1600" dirty="0">
                <a:latin typeface="+mn-lt"/>
                <a:ea typeface="+mn-ea"/>
                <a:cs typeface="+mn-cs"/>
              </a:rPr>
              <a:t> Ειδικά προβλήματα ανάπτυξης		  παρελθόν</a:t>
            </a:r>
            <a:endParaRPr sz="1600" dirty="0">
              <a:latin typeface="+mn-lt"/>
              <a:ea typeface="+mn-ea"/>
              <a:cs typeface="+mn-cs"/>
            </a:endParaRPr>
          </a:p>
          <a:p>
            <a:pPr algn="l" eaLnBrk="1" hangingPunct="1">
              <a:buClrTx/>
              <a:buSzTx/>
              <a:buFontTx/>
              <a:buChar char="-"/>
            </a:pPr>
            <a:r>
              <a:rPr sz="1600" dirty="0">
                <a:latin typeface="+mn-lt"/>
                <a:ea typeface="+mn-ea"/>
                <a:cs typeface="+mn-cs"/>
              </a:rPr>
              <a:t> Μεγάλες δυσχέρειες εφαρμογής 		- Στασιμότητα</a:t>
            </a:r>
            <a:endParaRPr sz="1600" dirty="0">
              <a:latin typeface="+mn-lt"/>
              <a:ea typeface="+mn-ea"/>
              <a:cs typeface="+mn-cs"/>
            </a:endParaRPr>
          </a:p>
          <a:p>
            <a:pPr algn="l" eaLnBrk="1" hangingPunct="1">
              <a:buClrTx/>
              <a:buSzTx/>
              <a:buFontTx/>
            </a:pPr>
            <a:r>
              <a:rPr sz="1600" dirty="0">
                <a:latin typeface="+mn-lt"/>
                <a:ea typeface="+mn-ea"/>
                <a:cs typeface="+mn-cs"/>
              </a:rPr>
              <a:t>  αναπτυξιακών προγραμμάτων		- Μείωση του ρυθμού ανάπτυξης γιατί η κλαδική </a:t>
            </a:r>
            <a:endParaRPr sz="1600" dirty="0">
              <a:latin typeface="+mn-lt"/>
              <a:ea typeface="+mn-ea"/>
              <a:cs typeface="+mn-cs"/>
            </a:endParaRPr>
          </a:p>
          <a:p>
            <a:pPr algn="l" eaLnBrk="1" hangingPunct="1">
              <a:buClrTx/>
              <a:buSzTx/>
              <a:buFontTx/>
              <a:buChar char="-"/>
            </a:pPr>
            <a:r>
              <a:rPr sz="1600" dirty="0">
                <a:latin typeface="+mn-lt"/>
                <a:ea typeface="+mn-ea"/>
                <a:cs typeface="+mn-cs"/>
              </a:rPr>
              <a:t> Φτωχές σε παραγωγικούς πόρους		  διάρθρωση της οικονομίας δεν ανταποκρίνεται</a:t>
            </a:r>
            <a:endParaRPr sz="1600" dirty="0">
              <a:latin typeface="+mn-lt"/>
              <a:ea typeface="+mn-ea"/>
              <a:cs typeface="+mn-cs"/>
            </a:endParaRPr>
          </a:p>
          <a:p>
            <a:pPr algn="l" eaLnBrk="1" hangingPunct="1">
              <a:buClrTx/>
              <a:buSzTx/>
              <a:buFontTx/>
            </a:pPr>
            <a:r>
              <a:rPr sz="1600" dirty="0">
                <a:latin typeface="+mn-lt"/>
                <a:ea typeface="+mn-ea"/>
                <a:cs typeface="+mn-cs"/>
              </a:rPr>
              <a:t>  Γεωγραφικά απομονωμένες (νησιά, 		  στις μεταβολές της ζήτησης ή στην τεχνολογική</a:t>
            </a:r>
            <a:endParaRPr sz="1600" dirty="0">
              <a:latin typeface="+mn-lt"/>
              <a:ea typeface="+mn-ea"/>
              <a:cs typeface="+mn-cs"/>
            </a:endParaRPr>
          </a:p>
          <a:p>
            <a:pPr algn="l" eaLnBrk="1" hangingPunct="1">
              <a:buClrTx/>
              <a:buSzTx/>
              <a:buFontTx/>
            </a:pPr>
            <a:r>
              <a:rPr sz="1600" dirty="0">
                <a:latin typeface="+mn-lt"/>
                <a:ea typeface="+mn-ea"/>
                <a:cs typeface="+mn-cs"/>
              </a:rPr>
              <a:t>  ορεινά χωριά κ.ά.)				  εξέλιξη</a:t>
            </a:r>
            <a:endParaRPr sz="1600" dirty="0">
              <a:latin typeface="+mn-lt"/>
              <a:ea typeface="+mn-ea"/>
              <a:cs typeface="+mn-cs"/>
            </a:endParaRPr>
          </a:p>
          <a:p>
            <a:pPr algn="l" eaLnBrk="1" hangingPunct="1">
              <a:buClrTx/>
              <a:buSzTx/>
              <a:buFontTx/>
            </a:pPr>
            <a:r>
              <a:rPr sz="1600" dirty="0">
                <a:latin typeface="+mn-lt"/>
                <a:ea typeface="+mn-ea"/>
                <a:cs typeface="+mn-cs"/>
              </a:rPr>
              <a:t>					- Φθίνουσες οικονομικές δραστηριότητες</a:t>
            </a:r>
            <a:endParaRPr sz="1600" dirty="0">
              <a:latin typeface="+mn-lt"/>
              <a:ea typeface="+mn-ea"/>
              <a:cs typeface="+mn-cs"/>
            </a:endParaRPr>
          </a:p>
        </p:txBody>
      </p:sp>
      <p:sp>
        <p:nvSpPr>
          <p:cNvPr id="3076" name="Line 4"/>
          <p:cNvSpPr/>
          <p:nvPr/>
        </p:nvSpPr>
        <p:spPr>
          <a:xfrm>
            <a:off x="2771775" y="1916113"/>
            <a:ext cx="3600450" cy="0"/>
          </a:xfrm>
          <a:prstGeom prst="line">
            <a:avLst/>
          </a:prstGeom>
          <a:ln w="38100" cap="flat" cmpd="sng">
            <a:solidFill>
              <a:schemeClr val="accent2"/>
            </a:solidFill>
            <a:prstDash val="solid"/>
            <a:headEnd type="none" w="med" len="med"/>
            <a:tailEnd type="none" w="med" len="med"/>
          </a:ln>
        </p:spPr>
      </p:sp>
      <p:sp>
        <p:nvSpPr>
          <p:cNvPr id="3077" name="Line 5"/>
          <p:cNvSpPr/>
          <p:nvPr/>
        </p:nvSpPr>
        <p:spPr>
          <a:xfrm flipH="1">
            <a:off x="2916238" y="1916113"/>
            <a:ext cx="1584325" cy="792162"/>
          </a:xfrm>
          <a:prstGeom prst="line">
            <a:avLst/>
          </a:prstGeom>
          <a:ln w="57150" cap="flat" cmpd="sng">
            <a:solidFill>
              <a:schemeClr val="accent2"/>
            </a:solidFill>
            <a:prstDash val="solid"/>
            <a:headEnd type="none" w="med" len="med"/>
            <a:tailEnd type="triangle" w="med" len="med"/>
          </a:ln>
        </p:spPr>
      </p:sp>
      <p:sp>
        <p:nvSpPr>
          <p:cNvPr id="3078" name="Line 6"/>
          <p:cNvSpPr/>
          <p:nvPr/>
        </p:nvSpPr>
        <p:spPr>
          <a:xfrm>
            <a:off x="4427538" y="1916113"/>
            <a:ext cx="1368425" cy="720725"/>
          </a:xfrm>
          <a:prstGeom prst="line">
            <a:avLst/>
          </a:prstGeom>
          <a:ln w="57150" cap="flat" cmpd="sng">
            <a:solidFill>
              <a:schemeClr val="accent2"/>
            </a:solidFill>
            <a:prstDash val="solid"/>
            <a:headEnd type="none" w="med" len="med"/>
            <a:tailEnd type="triangle" w="med" len="med"/>
          </a:ln>
        </p:spPr>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Rectangle 2"/>
          <p:cNvSpPr>
            <a:spLocks noGrp="1"/>
          </p:cNvSpPr>
          <p:nvPr>
            <p:ph idx="1" hasCustomPrompt="1"/>
          </p:nvPr>
        </p:nvSpPr>
        <p:spPr>
          <a:xfrm>
            <a:off x="539750" y="0"/>
            <a:ext cx="8229600" cy="6453188"/>
          </a:xfrm>
        </p:spPr>
        <p:txBody>
          <a:bodyPr vert="horz" wrap="square" lIns="91440" tIns="45720" rIns="91440" bIns="45720" anchor="t"/>
          <a:p>
            <a:pPr eaLnBrk="1" hangingPunct="1">
              <a:buNone/>
            </a:pPr>
            <a:r>
              <a:rPr sz="4400" dirty="0"/>
              <a:t> </a:t>
            </a:r>
            <a:r>
              <a:rPr sz="1800" dirty="0"/>
              <a:t>ΠΑΡΑΓΟΝΤΕΣ ΧΩΡΟΘΕΤΗΣΗΣ ΕΠΙΧΕΙΡΗΣΕΩΝ ΣΤΙΣ ΠΕΡΙΦΕΡΕΙΕΣ</a:t>
            </a:r>
            <a:endParaRPr sz="1800" dirty="0"/>
          </a:p>
          <a:p>
            <a:pPr eaLnBrk="1" hangingPunct="1">
              <a:buNone/>
            </a:pPr>
            <a:r>
              <a:rPr sz="1800" dirty="0"/>
              <a:t>   Έρευνα ΒΙΠΕΤΒΑ Α.Ε. (1994)</a:t>
            </a:r>
            <a:endParaRPr sz="1800" dirty="0"/>
          </a:p>
          <a:p>
            <a:pPr eaLnBrk="1" hangingPunct="1">
              <a:buNone/>
            </a:pPr>
            <a:endParaRPr sz="1800" dirty="0"/>
          </a:p>
          <a:p>
            <a:pPr eaLnBrk="1" hangingPunct="1">
              <a:buNone/>
            </a:pPr>
            <a:endParaRPr sz="1800" dirty="0"/>
          </a:p>
          <a:p>
            <a:pPr eaLnBrk="1" hangingPunct="1">
              <a:buNone/>
            </a:pPr>
            <a:r>
              <a:rPr sz="1800" dirty="0"/>
              <a:t>Α) τηλεπικοινωνίες, κόστος μεταφοράς, πρόσβαση στο οδικό δίκτυο, πρόσβαση σε πρώτες ύλες</a:t>
            </a:r>
            <a:endParaRPr sz="1800" dirty="0"/>
          </a:p>
          <a:p>
            <a:pPr eaLnBrk="1" hangingPunct="1">
              <a:buNone/>
            </a:pPr>
            <a:endParaRPr sz="1800" dirty="0"/>
          </a:p>
          <a:p>
            <a:pPr eaLnBrk="1" hangingPunct="1">
              <a:buNone/>
            </a:pPr>
            <a:r>
              <a:rPr sz="1800" dirty="0"/>
              <a:t>Β) επάρκεια νερού, εργατικό κόστος (για τον κλάδο ειδών διατροφής)</a:t>
            </a:r>
            <a:endParaRPr sz="1800" dirty="0"/>
          </a:p>
          <a:p>
            <a:pPr eaLnBrk="1" hangingPunct="1">
              <a:buNone/>
            </a:pPr>
            <a:endParaRPr sz="1800" dirty="0"/>
          </a:p>
          <a:p>
            <a:pPr eaLnBrk="1" hangingPunct="1">
              <a:buNone/>
            </a:pPr>
            <a:r>
              <a:rPr sz="1800" dirty="0"/>
              <a:t>Γ) κόστος παραγωγής, εργατικό κόστος, κόστος ενέργεια, πρώτες ύλες κ.ά. (για τον κλάδο κλωστοϋφαντουργίας</a:t>
            </a:r>
            <a:endParaRPr sz="1800" dirty="0"/>
          </a:p>
          <a:p>
            <a:pPr eaLnBrk="1" hangingPunct="1">
              <a:buNone/>
            </a:pPr>
            <a:endParaRPr sz="1800" dirty="0"/>
          </a:p>
          <a:p>
            <a:pPr eaLnBrk="1" hangingPunct="1">
              <a:buNone/>
            </a:pPr>
            <a:r>
              <a:rPr sz="1800" dirty="0"/>
              <a:t>Δ) αγορά εργασίας, εξεύρεση κατάλληλου χώρου κοντά στα αστικά κέντρα (για τον κλάδο της ένδυσης)</a:t>
            </a:r>
            <a:endParaRPr sz="1800" dirty="0"/>
          </a:p>
          <a:p>
            <a:pPr eaLnBrk="1" hangingPunct="1">
              <a:buNone/>
            </a:pPr>
            <a:endParaRPr sz="1800" dirty="0"/>
          </a:p>
          <a:p>
            <a:pPr eaLnBrk="1" hangingPunct="1">
              <a:buNone/>
            </a:pPr>
            <a:r>
              <a:rPr sz="1800" dirty="0"/>
              <a:t>Ε) αγορά (για τον κλάδο ηλεκτρολογικού και ηλεκτρονικού υλικού), πρώτες ύλες (για τον κλάδο των πρώτων υλών)</a:t>
            </a:r>
            <a:endParaRPr sz="1800" dirty="0"/>
          </a:p>
          <a:p>
            <a:pPr eaLnBrk="1" hangingPunct="1">
              <a:buNone/>
            </a:pPr>
            <a:endParaRPr sz="1800" dirty="0"/>
          </a:p>
          <a:p>
            <a:pPr eaLnBrk="1" hangingPunct="1">
              <a:buNone/>
            </a:pPr>
            <a:endParaRPr sz="1800" dirty="0"/>
          </a:p>
        </p:txBody>
      </p:sp>
      <p:sp>
        <p:nvSpPr>
          <p:cNvPr id="21507" name="Line 3"/>
          <p:cNvSpPr/>
          <p:nvPr/>
        </p:nvSpPr>
        <p:spPr>
          <a:xfrm>
            <a:off x="611188" y="1341438"/>
            <a:ext cx="7777162"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Rectangle 16"/>
          <p:cNvSpPr/>
          <p:nvPr/>
        </p:nvSpPr>
        <p:spPr>
          <a:xfrm>
            <a:off x="250825" y="4868863"/>
            <a:ext cx="8208963" cy="504825"/>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1" name="Rectangle 15"/>
          <p:cNvSpPr/>
          <p:nvPr/>
        </p:nvSpPr>
        <p:spPr>
          <a:xfrm>
            <a:off x="250825" y="3933825"/>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2" name="Rectangle 14"/>
          <p:cNvSpPr/>
          <p:nvPr/>
        </p:nvSpPr>
        <p:spPr>
          <a:xfrm>
            <a:off x="250825" y="3213100"/>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3" name="Rectangle 13"/>
          <p:cNvSpPr/>
          <p:nvPr/>
        </p:nvSpPr>
        <p:spPr>
          <a:xfrm>
            <a:off x="250825" y="2205038"/>
            <a:ext cx="8208963" cy="719137"/>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4" name="Rectangle 11"/>
          <p:cNvSpPr/>
          <p:nvPr/>
        </p:nvSpPr>
        <p:spPr>
          <a:xfrm>
            <a:off x="250825" y="1268413"/>
            <a:ext cx="8208963" cy="215900"/>
          </a:xfrm>
          <a:prstGeom prst="rect">
            <a:avLst/>
          </a:prstGeom>
          <a:solidFill>
            <a:srgbClr val="E1E0BE"/>
          </a:solidFill>
          <a:ln w="9525" cap="flat" cmpd="sng">
            <a:solidFill>
              <a:srgbClr val="E1E0B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5" name="Rectangle 10"/>
          <p:cNvSpPr/>
          <p:nvPr/>
        </p:nvSpPr>
        <p:spPr>
          <a:xfrm>
            <a:off x="250825" y="5373688"/>
            <a:ext cx="8208963" cy="792162"/>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6" name="Rectangle 9"/>
          <p:cNvSpPr/>
          <p:nvPr/>
        </p:nvSpPr>
        <p:spPr>
          <a:xfrm>
            <a:off x="250825" y="4149725"/>
            <a:ext cx="8208963" cy="719138"/>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7" name="Rectangle 8"/>
          <p:cNvSpPr/>
          <p:nvPr/>
        </p:nvSpPr>
        <p:spPr>
          <a:xfrm>
            <a:off x="250825" y="3429000"/>
            <a:ext cx="8208963" cy="5048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8" name="Rectangle 7"/>
          <p:cNvSpPr/>
          <p:nvPr/>
        </p:nvSpPr>
        <p:spPr>
          <a:xfrm>
            <a:off x="250825" y="2924175"/>
            <a:ext cx="8208963" cy="2889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9" name="Rectangle 6"/>
          <p:cNvSpPr/>
          <p:nvPr/>
        </p:nvSpPr>
        <p:spPr>
          <a:xfrm>
            <a:off x="250825" y="1484313"/>
            <a:ext cx="8208963" cy="7207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40" name="Rectangle 5"/>
          <p:cNvSpPr/>
          <p:nvPr/>
        </p:nvSpPr>
        <p:spPr>
          <a:xfrm>
            <a:off x="250825" y="692150"/>
            <a:ext cx="8208963" cy="576263"/>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41" name="Rectangle 2"/>
          <p:cNvSpPr>
            <a:spLocks noGrp="1"/>
          </p:cNvSpPr>
          <p:nvPr>
            <p:ph idx="1" hasCustomPrompt="1"/>
          </p:nvPr>
        </p:nvSpPr>
        <p:spPr>
          <a:xfrm>
            <a:off x="250825" y="0"/>
            <a:ext cx="8893175" cy="6858000"/>
          </a:xfrm>
        </p:spPr>
        <p:txBody>
          <a:bodyPr vert="horz" wrap="square" lIns="91440" tIns="45720" rIns="91440" bIns="45720" anchor="t"/>
          <a:p>
            <a:pPr eaLnBrk="1" hangingPunct="1">
              <a:lnSpc>
                <a:spcPct val="80000"/>
              </a:lnSpc>
              <a:buNone/>
            </a:pPr>
            <a:endParaRPr sz="1600" dirty="0"/>
          </a:p>
          <a:p>
            <a:pPr eaLnBrk="1" hangingPunct="1">
              <a:lnSpc>
                <a:spcPct val="80000"/>
              </a:lnSpc>
              <a:buNone/>
            </a:pPr>
            <a:r>
              <a:rPr sz="1600" b="1" dirty="0"/>
              <a:t>         ΠΡΟΒΛΗΜΑΤΑ ΣΤΡΑΤΗΓΙΚΗΣ ΤΗΣ ΠΕΡΙΦΕΡΕΙΑΚΗΣ ΠΟΛΙΤΙΚΗΣ</a:t>
            </a:r>
            <a:endParaRPr sz="1600" b="1" dirty="0"/>
          </a:p>
          <a:p>
            <a:pPr eaLnBrk="1" hangingPunct="1">
              <a:lnSpc>
                <a:spcPct val="80000"/>
              </a:lnSpc>
              <a:buNone/>
            </a:pPr>
            <a:endParaRPr sz="1600" dirty="0"/>
          </a:p>
          <a:p>
            <a:pPr eaLnBrk="1" hangingPunct="1">
              <a:lnSpc>
                <a:spcPct val="80000"/>
              </a:lnSpc>
              <a:buNone/>
            </a:pPr>
            <a:r>
              <a:rPr sz="1600" dirty="0"/>
              <a:t>Α)   Η αντιπαράθεση της συνολικής αποτελεσματικότητας και της  </a:t>
            </a:r>
            <a:endParaRPr sz="1600" dirty="0"/>
          </a:p>
          <a:p>
            <a:pPr eaLnBrk="1" hangingPunct="1">
              <a:lnSpc>
                <a:spcPct val="80000"/>
              </a:lnSpc>
              <a:buNone/>
            </a:pPr>
            <a:r>
              <a:rPr sz="1600" dirty="0"/>
              <a:t>       διαπεριφερειακής </a:t>
            </a:r>
            <a:endParaRPr sz="1600" dirty="0"/>
          </a:p>
          <a:p>
            <a:pPr eaLnBrk="1" hangingPunct="1">
              <a:lnSpc>
                <a:spcPct val="80000"/>
              </a:lnSpc>
              <a:buNone/>
            </a:pPr>
            <a:r>
              <a:rPr sz="1600" dirty="0"/>
              <a:t>Β)   Ο συνδυασμός των κριτηρίων ανάγκης και δυναμισμού</a:t>
            </a:r>
            <a:endParaRPr sz="1600" dirty="0"/>
          </a:p>
          <a:p>
            <a:pPr eaLnBrk="1" hangingPunct="1">
              <a:lnSpc>
                <a:spcPct val="80000"/>
              </a:lnSpc>
              <a:buNone/>
            </a:pPr>
            <a:r>
              <a:rPr sz="1600" dirty="0"/>
              <a:t>Γ)   Το πρόβλημα της συγκέντρωσης (πόλωσης) σε αντίθεση με τη διασπορά  </a:t>
            </a:r>
            <a:endParaRPr sz="1600" dirty="0"/>
          </a:p>
          <a:p>
            <a:pPr eaLnBrk="1" hangingPunct="1">
              <a:lnSpc>
                <a:spcPct val="80000"/>
              </a:lnSpc>
              <a:buNone/>
            </a:pPr>
            <a:r>
              <a:rPr sz="1600" dirty="0"/>
              <a:t>       των οικονομικών δραστηριοτήτων (α. πολική συγκέντρωση, </a:t>
            </a:r>
            <a:endParaRPr sz="1600" dirty="0"/>
          </a:p>
          <a:p>
            <a:pPr eaLnBrk="1" hangingPunct="1">
              <a:lnSpc>
                <a:spcPct val="80000"/>
              </a:lnSpc>
              <a:buNone/>
            </a:pPr>
            <a:r>
              <a:rPr sz="1600" dirty="0"/>
              <a:t>       β. αποκεντρωμένη συγκέντρωση, γ. ομοιόμορφη διασπορά)</a:t>
            </a:r>
            <a:endParaRPr sz="1600" dirty="0"/>
          </a:p>
          <a:p>
            <a:pPr eaLnBrk="1" hangingPunct="1">
              <a:lnSpc>
                <a:spcPct val="80000"/>
              </a:lnSpc>
              <a:buNone/>
            </a:pPr>
            <a:r>
              <a:rPr sz="1600" dirty="0"/>
              <a:t>Δ)   Ο καθορισμός του αριθμού των προβληματικών περιφερειών και τα </a:t>
            </a:r>
            <a:endParaRPr sz="1600" dirty="0"/>
          </a:p>
          <a:p>
            <a:pPr eaLnBrk="1" hangingPunct="1">
              <a:lnSpc>
                <a:spcPct val="80000"/>
              </a:lnSpc>
              <a:buNone/>
            </a:pPr>
            <a:r>
              <a:rPr sz="1600" dirty="0"/>
              <a:t>       κριτήρια επιλογής τους (οι εισοδηματικές διαφορές, η κοινωνική και </a:t>
            </a:r>
            <a:endParaRPr sz="1600" dirty="0"/>
          </a:p>
          <a:p>
            <a:pPr eaLnBrk="1" hangingPunct="1">
              <a:lnSpc>
                <a:spcPct val="80000"/>
              </a:lnSpc>
              <a:buNone/>
            </a:pPr>
            <a:r>
              <a:rPr sz="1600" dirty="0"/>
              <a:t>       οικονομική υποδομή, οι άνισες ευκαιρίες απασχόλησης)</a:t>
            </a:r>
            <a:endParaRPr sz="1600" dirty="0"/>
          </a:p>
          <a:p>
            <a:pPr eaLnBrk="1" hangingPunct="1">
              <a:lnSpc>
                <a:spcPct val="80000"/>
              </a:lnSpc>
              <a:buNone/>
            </a:pPr>
            <a:r>
              <a:rPr sz="1600" dirty="0"/>
              <a:t>Ε)   Η αποσυγκέντρωση των συμφορημένων περιφερειών </a:t>
            </a:r>
            <a:endParaRPr sz="1600" dirty="0"/>
          </a:p>
          <a:p>
            <a:pPr eaLnBrk="1" hangingPunct="1">
              <a:lnSpc>
                <a:spcPct val="80000"/>
              </a:lnSpc>
              <a:buNone/>
            </a:pPr>
            <a:r>
              <a:rPr sz="1600" dirty="0"/>
              <a:t>ΣΤ)  Ο συνδυασμός των αναπτυξιακών δραστηριοτήτων</a:t>
            </a:r>
            <a:endParaRPr sz="1600" dirty="0"/>
          </a:p>
          <a:p>
            <a:pPr eaLnBrk="1" hangingPunct="1">
              <a:lnSpc>
                <a:spcPct val="80000"/>
              </a:lnSpc>
              <a:buNone/>
            </a:pPr>
            <a:r>
              <a:rPr sz="1600" dirty="0"/>
              <a:t>Ζ)   Η εκπόνηση των προγραμμάτων περιφερειακής ανάπτυξης πρέπει να στηρίζεται στη </a:t>
            </a:r>
            <a:endParaRPr sz="1600" dirty="0"/>
          </a:p>
          <a:p>
            <a:pPr eaLnBrk="1" hangingPunct="1">
              <a:lnSpc>
                <a:spcPct val="80000"/>
              </a:lnSpc>
              <a:buNone/>
            </a:pPr>
            <a:r>
              <a:rPr sz="1600" dirty="0"/>
              <a:t>       συμμετοχή του πληθυσμού των περιφερειών</a:t>
            </a:r>
            <a:endParaRPr sz="1600" dirty="0"/>
          </a:p>
          <a:p>
            <a:pPr eaLnBrk="1" hangingPunct="1">
              <a:lnSpc>
                <a:spcPct val="80000"/>
              </a:lnSpc>
              <a:buNone/>
            </a:pPr>
            <a:r>
              <a:rPr sz="1600" dirty="0"/>
              <a:t>Η)   Η αποκέντρωση εξουσιών και πόρων</a:t>
            </a:r>
            <a:endParaRPr sz="1600" dirty="0"/>
          </a:p>
          <a:p>
            <a:pPr eaLnBrk="1" hangingPunct="1">
              <a:lnSpc>
                <a:spcPct val="80000"/>
              </a:lnSpc>
              <a:buNone/>
            </a:pPr>
            <a:r>
              <a:rPr sz="1600" dirty="0"/>
              <a:t>Θ)   Το κλασικό στρατηγικό πρόβλημα επιλογής ανάμεσα στις προτάσεις «η εργασία </a:t>
            </a:r>
            <a:endParaRPr sz="1600" dirty="0"/>
          </a:p>
          <a:p>
            <a:pPr eaLnBrk="1" hangingPunct="1">
              <a:lnSpc>
                <a:spcPct val="80000"/>
              </a:lnSpc>
              <a:buNone/>
            </a:pPr>
            <a:r>
              <a:rPr sz="1600" dirty="0"/>
              <a:t>       στους εργάτες» ή «οι εργάτες στην εργασία» που παρουσιάζεται και με τη μορφή </a:t>
            </a:r>
            <a:endParaRPr sz="1600" dirty="0"/>
          </a:p>
          <a:p>
            <a:pPr eaLnBrk="1" hangingPunct="1">
              <a:lnSpc>
                <a:spcPct val="80000"/>
              </a:lnSpc>
              <a:buNone/>
            </a:pPr>
            <a:r>
              <a:rPr sz="1600" dirty="0"/>
              <a:t>       «χωρική ευημερία ή ευημερία του λαού»</a:t>
            </a:r>
            <a:endParaRPr sz="1600" dirty="0"/>
          </a:p>
          <a:p>
            <a:pPr eaLnBrk="1" hangingPunct="1">
              <a:lnSpc>
                <a:spcPct val="80000"/>
              </a:lnSpc>
              <a:buNone/>
            </a:pPr>
            <a:r>
              <a:rPr sz="1600" dirty="0"/>
              <a:t>Ι)     Η διαχρονική εναλλαγή των συγκεντρωτικών τάσεων («εκ των άνω» ανάπτυξη) και </a:t>
            </a:r>
            <a:endParaRPr sz="1600" dirty="0"/>
          </a:p>
          <a:p>
            <a:pPr eaLnBrk="1" hangingPunct="1">
              <a:lnSpc>
                <a:spcPct val="80000"/>
              </a:lnSpc>
              <a:buNone/>
            </a:pPr>
            <a:r>
              <a:rPr sz="1600" dirty="0"/>
              <a:t>       των αποκεντρωτικών τάσεων («εκ των κάτω» ανάτπυξη)</a:t>
            </a:r>
            <a:endParaRPr sz="1600" dirty="0"/>
          </a:p>
          <a:p>
            <a:pPr eaLnBrk="1" hangingPunct="1">
              <a:lnSpc>
                <a:spcPct val="80000"/>
              </a:lnSpc>
              <a:buNone/>
            </a:pPr>
            <a:r>
              <a:rPr sz="1600" dirty="0"/>
              <a:t>Ια)   Η αντιμετώπιση της περιφερειακής ανεργίας με την καθοδήγηση της αγοράς </a:t>
            </a:r>
            <a:endParaRPr sz="1600" dirty="0"/>
          </a:p>
          <a:p>
            <a:pPr eaLnBrk="1" hangingPunct="1">
              <a:lnSpc>
                <a:spcPct val="80000"/>
              </a:lnSpc>
              <a:buNone/>
            </a:pPr>
            <a:r>
              <a:rPr sz="1600" dirty="0"/>
              <a:t>       εργασίας από τις δυνάμεις της ελεύθερης αγοράς ή με την ενίσχυση της </a:t>
            </a:r>
            <a:endParaRPr sz="1600" dirty="0"/>
          </a:p>
          <a:p>
            <a:pPr eaLnBrk="1" hangingPunct="1">
              <a:lnSpc>
                <a:spcPct val="80000"/>
              </a:lnSpc>
              <a:buNone/>
            </a:pPr>
            <a:r>
              <a:rPr sz="1600" dirty="0"/>
              <a:t>       παρεμβατικής πολιτικής του «χωρικού κεϋνσιανισμού»</a:t>
            </a:r>
            <a:endParaRPr sz="1600" dirty="0"/>
          </a:p>
          <a:p>
            <a:pPr eaLnBrk="1" hangingPunct="1">
              <a:lnSpc>
                <a:spcPct val="80000"/>
              </a:lnSpc>
              <a:buNone/>
            </a:pPr>
            <a:r>
              <a:rPr sz="1600" dirty="0"/>
              <a:t> </a:t>
            </a:r>
            <a:endParaRPr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6"/>
          <p:cNvSpPr/>
          <p:nvPr/>
        </p:nvSpPr>
        <p:spPr>
          <a:xfrm>
            <a:off x="323850" y="3932238"/>
            <a:ext cx="8424863" cy="1512887"/>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5" name="Rectangle 5"/>
          <p:cNvSpPr/>
          <p:nvPr/>
        </p:nvSpPr>
        <p:spPr>
          <a:xfrm>
            <a:off x="323850" y="2852738"/>
            <a:ext cx="8424863" cy="1081087"/>
          </a:xfrm>
          <a:prstGeom prst="rect">
            <a:avLst/>
          </a:prstGeom>
          <a:solidFill>
            <a:srgbClr val="CCFF99"/>
          </a:solidFill>
          <a:ln w="9525" cap="flat" cmpd="sng">
            <a:solidFill>
              <a:srgbClr val="CCFF99"/>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6" name="Rectangle 4"/>
          <p:cNvSpPr/>
          <p:nvPr/>
        </p:nvSpPr>
        <p:spPr>
          <a:xfrm>
            <a:off x="323850" y="1484313"/>
            <a:ext cx="8424863" cy="1368425"/>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7" name="Rectangle 3"/>
          <p:cNvSpPr>
            <a:spLocks noGrp="1"/>
          </p:cNvSpPr>
          <p:nvPr>
            <p:ph idx="1" hasCustomPrompt="1"/>
          </p:nvPr>
        </p:nvSpPr>
        <p:spPr>
          <a:xfrm>
            <a:off x="457200" y="692150"/>
            <a:ext cx="8229600" cy="5832475"/>
          </a:xfrm>
        </p:spPr>
        <p:txBody>
          <a:bodyPr vert="horz" wrap="square" lIns="91440" tIns="45720" rIns="91440" bIns="45720" anchor="t"/>
          <a:p>
            <a:pPr eaLnBrk="1" hangingPunct="1">
              <a:buNone/>
            </a:pPr>
            <a:r>
              <a:rPr sz="1800" dirty="0"/>
              <a:t>                 ΑΜΕΣΗ ΠΑΡΕΜΒΑΤΙΚΗ ΠΟΛΙΤΙΚΗ ΤΟΥ ΚΡΑΤΟΥΣ</a:t>
            </a:r>
            <a:endParaRPr sz="1800" dirty="0"/>
          </a:p>
          <a:p>
            <a:pPr eaLnBrk="1" hangingPunct="1">
              <a:buNone/>
            </a:pPr>
            <a:endParaRPr sz="1800" dirty="0"/>
          </a:p>
          <a:p>
            <a:pPr eaLnBrk="1" hangingPunct="1">
              <a:buNone/>
            </a:pPr>
            <a:endParaRPr sz="1800" dirty="0"/>
          </a:p>
          <a:p>
            <a:pPr eaLnBrk="1" hangingPunct="1">
              <a:buNone/>
            </a:pPr>
            <a:r>
              <a:rPr sz="1800" dirty="0"/>
              <a:t>Α. </a:t>
            </a:r>
            <a:r>
              <a:rPr lang="en-US" altLang="x-none" sz="1800" dirty="0"/>
              <a:t> </a:t>
            </a:r>
            <a:r>
              <a:rPr sz="1800" dirty="0"/>
              <a:t>Καθιέρωση συστήματος κινήτρων για την παρότρυνση κυρίως των μεταποιητικών μονάδων (ιδιωτικών επενδύσεων) να εγκαθίστανται σε περιφέρειες με υψηλά ποσοστά ανεργίας</a:t>
            </a:r>
            <a:endParaRPr sz="1800" dirty="0"/>
          </a:p>
          <a:p>
            <a:pPr eaLnBrk="1" hangingPunct="1">
              <a:buNone/>
            </a:pPr>
            <a:endParaRPr sz="1800" dirty="0"/>
          </a:p>
          <a:p>
            <a:pPr eaLnBrk="1" hangingPunct="1">
              <a:buNone/>
            </a:pPr>
            <a:r>
              <a:rPr sz="1800" dirty="0"/>
              <a:t>Β. </a:t>
            </a:r>
            <a:r>
              <a:rPr lang="en-US" altLang="x-none" sz="1800" dirty="0"/>
              <a:t> </a:t>
            </a:r>
            <a:r>
              <a:rPr sz="1800" dirty="0"/>
              <a:t>Ενίσχυση της ενδογενούς ανάπτυξης από το κράτος, ώστε οι περιφέρειες να αποκτήσουν μηχανισμό αυτοτροφοδοτούμενης αναπτυξιακής διαδικασίας</a:t>
            </a:r>
            <a:endParaRPr sz="1800" dirty="0"/>
          </a:p>
          <a:p>
            <a:pPr eaLnBrk="1" hangingPunct="1">
              <a:buNone/>
            </a:pPr>
            <a:endParaRPr sz="1800" dirty="0"/>
          </a:p>
          <a:p>
            <a:pPr eaLnBrk="1" hangingPunct="1">
              <a:buNone/>
            </a:pPr>
            <a:r>
              <a:rPr sz="1800" dirty="0"/>
              <a:t>Γ. </a:t>
            </a:r>
            <a:r>
              <a:rPr lang="en-US" altLang="x-none" sz="1800" dirty="0"/>
              <a:t> </a:t>
            </a:r>
            <a:r>
              <a:rPr sz="1800" dirty="0"/>
              <a:t>Αύξηση των δημοσίων επενδύσεων σε έργα κοινωνικής, οικονομικής και τεχνικής υποδομής για να βελτιωθεί το κοινωνικό κεφάλαιο στις περιφέρειες υψηλού ποσοστού ανεργίας, με άμεση συνέπεια την αύξηση της ανταγωνιστικής τους θέσης</a:t>
            </a:r>
            <a:endParaRPr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4579"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4580" name="Rectangle 4"/>
          <p:cNvSpPr>
            <a:spLocks noGrp="1"/>
          </p:cNvSpPr>
          <p:nvPr>
            <p:ph idx="1" hasCustomPrompt="1"/>
          </p:nvPr>
        </p:nvSpPr>
        <p:spPr>
          <a:xfrm>
            <a:off x="0" y="908050"/>
            <a:ext cx="9144000" cy="5949950"/>
          </a:xfrm>
        </p:spPr>
        <p:txBody>
          <a:bodyPr vert="horz" wrap="square" lIns="91440" tIns="45720" rIns="91440" bIns="45720" anchor="t"/>
          <a:p>
            <a:pPr eaLnBrk="1" hangingPunct="1">
              <a:lnSpc>
                <a:spcPct val="90000"/>
              </a:lnSpc>
              <a:buNone/>
            </a:pPr>
            <a:r>
              <a:rPr sz="1800" b="1" dirty="0">
                <a:solidFill>
                  <a:srgbClr val="FF33CC"/>
                </a:solidFill>
              </a:rPr>
              <a:t>Α. ΟΙΚΟΝΟΜΙΚΗ ΚΑΙ ΚΟΙΝΩΝΙΚΗ ΥΠΟΔΟΜΗ</a:t>
            </a:r>
            <a:endParaRPr sz="1800" b="1" dirty="0">
              <a:solidFill>
                <a:srgbClr val="FF33CC"/>
              </a:solidFill>
            </a:endParaRPr>
          </a:p>
          <a:p>
            <a:pPr eaLnBrk="1" hangingPunct="1">
              <a:lnSpc>
                <a:spcPct val="90000"/>
              </a:lnSpc>
              <a:buNone/>
            </a:pPr>
            <a:endParaRPr sz="1800" dirty="0"/>
          </a:p>
          <a:p>
            <a:pPr eaLnBrk="1" hangingPunct="1">
              <a:lnSpc>
                <a:spcPct val="90000"/>
              </a:lnSpc>
              <a:buNone/>
            </a:pPr>
            <a:r>
              <a:rPr sz="1800" dirty="0"/>
              <a:t>Η </a:t>
            </a:r>
            <a:r>
              <a:rPr sz="1800" b="1" dirty="0">
                <a:solidFill>
                  <a:srgbClr val="0000FF"/>
                </a:solidFill>
              </a:rPr>
              <a:t>οικονομική υποδομή</a:t>
            </a:r>
            <a:r>
              <a:rPr sz="1800" dirty="0"/>
              <a:t> διακρίνεται σε </a:t>
            </a:r>
            <a:r>
              <a:rPr sz="1800" b="1" dirty="0"/>
              <a:t>περιφερειακή </a:t>
            </a:r>
            <a:r>
              <a:rPr sz="1800" dirty="0"/>
              <a:t>και </a:t>
            </a:r>
            <a:r>
              <a:rPr sz="1800" b="1" dirty="0"/>
              <a:t>βιομηχανική</a:t>
            </a:r>
            <a:endParaRPr sz="1800" b="1" dirty="0"/>
          </a:p>
          <a:p>
            <a:pPr eaLnBrk="1" hangingPunct="1">
              <a:lnSpc>
                <a:spcPct val="90000"/>
              </a:lnSpc>
              <a:buNone/>
            </a:pPr>
            <a:endParaRPr sz="1800" dirty="0"/>
          </a:p>
          <a:p>
            <a:pPr eaLnBrk="1" hangingPunct="1">
              <a:lnSpc>
                <a:spcPct val="90000"/>
              </a:lnSpc>
              <a:buNone/>
            </a:pPr>
            <a:r>
              <a:rPr sz="1800" dirty="0"/>
              <a:t>Περιλαμβάνει δίκτυα μεταφορών, δίκτυα επικοινωνιών,</a:t>
            </a:r>
            <a:endParaRPr sz="1800" dirty="0"/>
          </a:p>
          <a:p>
            <a:pPr eaLnBrk="1" hangingPunct="1">
              <a:lnSpc>
                <a:spcPct val="90000"/>
              </a:lnSpc>
              <a:buNone/>
            </a:pPr>
            <a:r>
              <a:rPr sz="1800" dirty="0"/>
              <a:t>Δίκτυα ύδρευσης και αποχέτευσης, σταθμούς και </a:t>
            </a:r>
            <a:endParaRPr sz="1800" dirty="0"/>
          </a:p>
          <a:p>
            <a:pPr eaLnBrk="1" hangingPunct="1">
              <a:lnSpc>
                <a:spcPct val="90000"/>
              </a:lnSpc>
              <a:buNone/>
            </a:pPr>
            <a:r>
              <a:rPr sz="1800" dirty="0"/>
              <a:t>Δίκτυα ηλεκτρικής ενέργειας, κ.ά.</a:t>
            </a:r>
            <a:endParaRPr sz="1800" dirty="0"/>
          </a:p>
          <a:p>
            <a:pPr eaLnBrk="1" hangingPunct="1">
              <a:lnSpc>
                <a:spcPct val="90000"/>
              </a:lnSpc>
              <a:buNone/>
            </a:pPr>
            <a:r>
              <a:rPr sz="1800" dirty="0"/>
              <a:t>					περιλαμβάνει τις βιομηχανικές και επιχειρηματικές</a:t>
            </a:r>
            <a:endParaRPr sz="1800" dirty="0"/>
          </a:p>
          <a:p>
            <a:pPr eaLnBrk="1" hangingPunct="1">
              <a:lnSpc>
                <a:spcPct val="90000"/>
              </a:lnSpc>
              <a:buNone/>
            </a:pPr>
            <a:r>
              <a:rPr sz="1800" dirty="0"/>
              <a:t>					περιοχές, τα συγκροτήματα τυποποιημένων </a:t>
            </a:r>
            <a:endParaRPr sz="1800" dirty="0"/>
          </a:p>
          <a:p>
            <a:pPr eaLnBrk="1" hangingPunct="1">
              <a:lnSpc>
                <a:spcPct val="90000"/>
              </a:lnSpc>
              <a:buNone/>
            </a:pPr>
            <a:r>
              <a:rPr sz="1800" dirty="0"/>
              <a:t>					βιοτεχνικών κτιρίων, τους συνδετήριους δρόμους</a:t>
            </a:r>
            <a:endParaRPr sz="1800" dirty="0"/>
          </a:p>
          <a:p>
            <a:pPr eaLnBrk="1" hangingPunct="1">
              <a:lnSpc>
                <a:spcPct val="90000"/>
              </a:lnSpc>
              <a:buNone/>
            </a:pPr>
            <a:r>
              <a:rPr sz="1800" dirty="0"/>
              <a:t>					των οργανωμένων αυτών χώρων με το εθνικό</a:t>
            </a:r>
            <a:endParaRPr sz="1800" dirty="0"/>
          </a:p>
          <a:p>
            <a:pPr eaLnBrk="1" hangingPunct="1">
              <a:lnSpc>
                <a:spcPct val="90000"/>
              </a:lnSpc>
              <a:buNone/>
            </a:pPr>
            <a:r>
              <a:rPr sz="1800" dirty="0"/>
              <a:t>					οδικό δίκτυο, τις πρόσθετες υπηρεσίες που προ-</a:t>
            </a:r>
            <a:endParaRPr sz="1800" dirty="0"/>
          </a:p>
          <a:p>
            <a:pPr eaLnBrk="1" hangingPunct="1">
              <a:lnSpc>
                <a:spcPct val="90000"/>
              </a:lnSpc>
              <a:buNone/>
            </a:pPr>
            <a:r>
              <a:rPr sz="1800" dirty="0"/>
              <a:t>					σφέρουν αυτές οι «περιοχές και στους εργαζομέ-</a:t>
            </a:r>
            <a:endParaRPr sz="1800" dirty="0"/>
          </a:p>
          <a:p>
            <a:pPr eaLnBrk="1" hangingPunct="1">
              <a:lnSpc>
                <a:spcPct val="90000"/>
              </a:lnSpc>
              <a:buNone/>
            </a:pPr>
            <a:r>
              <a:rPr sz="1800" dirty="0"/>
              <a:t>					νους (εστιατόρια, υποκαταστήματα τραπεζών,κ.α.)</a:t>
            </a:r>
            <a:endParaRPr sz="1800" dirty="0"/>
          </a:p>
          <a:p>
            <a:pPr eaLnBrk="1" hangingPunct="1">
              <a:lnSpc>
                <a:spcPct val="90000"/>
              </a:lnSpc>
              <a:buNone/>
            </a:pPr>
            <a:endParaRPr sz="1800" dirty="0"/>
          </a:p>
          <a:p>
            <a:pPr eaLnBrk="1" hangingPunct="1">
              <a:lnSpc>
                <a:spcPct val="90000"/>
              </a:lnSpc>
              <a:buNone/>
            </a:pPr>
            <a:r>
              <a:rPr sz="1800" dirty="0"/>
              <a:t>Η </a:t>
            </a:r>
            <a:r>
              <a:rPr sz="1800" b="1" dirty="0">
                <a:solidFill>
                  <a:srgbClr val="0000FF"/>
                </a:solidFill>
              </a:rPr>
              <a:t>κοινωνική υποδομή</a:t>
            </a:r>
            <a:r>
              <a:rPr sz="1800" dirty="0"/>
              <a:t> περιλαμβάνει την οικιστική ή αστική υποδομή, την υγειονομική, </a:t>
            </a:r>
            <a:endParaRPr sz="1800" dirty="0"/>
          </a:p>
          <a:p>
            <a:pPr eaLnBrk="1" hangingPunct="1">
              <a:lnSpc>
                <a:spcPct val="90000"/>
              </a:lnSpc>
              <a:buNone/>
            </a:pPr>
            <a:r>
              <a:rPr sz="1800" dirty="0"/>
              <a:t>την πολιτιστική και την επιστημονική και τεχνολογική (πανεπιστήμια, κέντρα ερευνών</a:t>
            </a:r>
            <a:endParaRPr sz="1800" dirty="0"/>
          </a:p>
          <a:p>
            <a:pPr eaLnBrk="1" hangingPunct="1">
              <a:lnSpc>
                <a:spcPct val="90000"/>
              </a:lnSpc>
              <a:buNone/>
            </a:pPr>
            <a:r>
              <a:rPr sz="1800" dirty="0"/>
              <a:t>Νοσοκομεία, σχολεία, μουσεία, κ.ά.)  </a:t>
            </a:r>
            <a:endParaRPr sz="1800" dirty="0"/>
          </a:p>
        </p:txBody>
      </p:sp>
      <p:sp>
        <p:nvSpPr>
          <p:cNvPr id="24581" name="Line 5"/>
          <p:cNvSpPr/>
          <p:nvPr/>
        </p:nvSpPr>
        <p:spPr>
          <a:xfrm>
            <a:off x="4067175" y="1844675"/>
            <a:ext cx="1512888" cy="0"/>
          </a:xfrm>
          <a:prstGeom prst="line">
            <a:avLst/>
          </a:prstGeom>
          <a:ln w="19050" cap="flat" cmpd="sng">
            <a:solidFill>
              <a:schemeClr val="tx1"/>
            </a:solidFill>
            <a:prstDash val="solid"/>
            <a:headEnd type="none" w="med" len="med"/>
            <a:tailEnd type="none" w="med" len="med"/>
          </a:ln>
        </p:spPr>
      </p:sp>
      <p:sp>
        <p:nvSpPr>
          <p:cNvPr id="24582" name="Line 6"/>
          <p:cNvSpPr/>
          <p:nvPr/>
        </p:nvSpPr>
        <p:spPr>
          <a:xfrm>
            <a:off x="5940425" y="1844675"/>
            <a:ext cx="1512888" cy="0"/>
          </a:xfrm>
          <a:prstGeom prst="line">
            <a:avLst/>
          </a:prstGeom>
          <a:ln w="19050" cap="flat" cmpd="sng">
            <a:solidFill>
              <a:schemeClr val="tx1"/>
            </a:solidFill>
            <a:prstDash val="solid"/>
            <a:headEnd type="none" w="med" len="med"/>
            <a:tailEnd type="none" w="med" len="med"/>
          </a:ln>
        </p:spPr>
      </p:sp>
      <p:sp>
        <p:nvSpPr>
          <p:cNvPr id="24583" name="Line 7"/>
          <p:cNvSpPr/>
          <p:nvPr/>
        </p:nvSpPr>
        <p:spPr>
          <a:xfrm flipH="1">
            <a:off x="4140200" y="1844675"/>
            <a:ext cx="792163" cy="217488"/>
          </a:xfrm>
          <a:prstGeom prst="line">
            <a:avLst/>
          </a:prstGeom>
          <a:ln w="38100" cap="flat" cmpd="sng">
            <a:solidFill>
              <a:schemeClr val="tx1"/>
            </a:solidFill>
            <a:prstDash val="solid"/>
            <a:headEnd type="none" w="med" len="med"/>
            <a:tailEnd type="triangle" w="med" len="med"/>
          </a:ln>
        </p:spPr>
      </p:sp>
      <p:sp>
        <p:nvSpPr>
          <p:cNvPr id="24584" name="Line 8"/>
          <p:cNvSpPr/>
          <p:nvPr/>
        </p:nvSpPr>
        <p:spPr>
          <a:xfrm flipH="1">
            <a:off x="6877050" y="1844675"/>
            <a:ext cx="0" cy="1152525"/>
          </a:xfrm>
          <a:prstGeom prst="line">
            <a:avLst/>
          </a:prstGeom>
          <a:ln w="38100" cap="flat" cmpd="sng">
            <a:solidFill>
              <a:schemeClr val="tx1"/>
            </a:solidFill>
            <a:prstDash val="solid"/>
            <a:headEnd type="none" w="med" len="med"/>
            <a:tailEnd type="triangle" w="med" len="med"/>
          </a:ln>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5603"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5604" name="Rectangle 4"/>
          <p:cNvSpPr>
            <a:spLocks noGrp="1"/>
          </p:cNvSpPr>
          <p:nvPr>
            <p:ph idx="1" hasCustomPrompt="1"/>
          </p:nvPr>
        </p:nvSpPr>
        <p:spPr>
          <a:xfrm>
            <a:off x="179388" y="908050"/>
            <a:ext cx="8785225" cy="5949950"/>
          </a:xfrm>
        </p:spPr>
        <p:txBody>
          <a:bodyPr vert="horz" wrap="square" lIns="91440" tIns="45720" rIns="91440" bIns="45720" anchor="t"/>
          <a:p>
            <a:pPr eaLnBrk="1" hangingPunct="1">
              <a:lnSpc>
                <a:spcPct val="90000"/>
              </a:lnSpc>
              <a:buNone/>
            </a:pPr>
            <a:r>
              <a:rPr sz="1800" b="1" dirty="0">
                <a:solidFill>
                  <a:srgbClr val="FF33CC"/>
                </a:solidFill>
              </a:rPr>
              <a:t>Β. ΕΠΙΔΟΤΗΣΕΙΣ (Η΄ ΕΠΙΧΟΡΗΓΗΣΕΙΣ)</a:t>
            </a:r>
            <a:endParaRPr sz="1800" b="1" dirty="0"/>
          </a:p>
          <a:p>
            <a:pPr eaLnBrk="1" hangingPunct="1">
              <a:lnSpc>
                <a:spcPct val="90000"/>
              </a:lnSpc>
              <a:buNone/>
            </a:pPr>
            <a:endParaRPr sz="1800" b="1" dirty="0"/>
          </a:p>
          <a:p>
            <a:pPr eaLnBrk="1" hangingPunct="1">
              <a:lnSpc>
                <a:spcPct val="90000"/>
              </a:lnSpc>
              <a:buNone/>
            </a:pPr>
            <a:r>
              <a:rPr sz="1800" u="sng" dirty="0"/>
              <a:t>Πλεονεκτήματα:</a:t>
            </a:r>
            <a:endParaRPr sz="1800" u="sng" dirty="0"/>
          </a:p>
          <a:p>
            <a:pPr eaLnBrk="1" hangingPunct="1">
              <a:lnSpc>
                <a:spcPct val="90000"/>
              </a:lnSpc>
              <a:buNone/>
            </a:pPr>
            <a:r>
              <a:rPr sz="1800" dirty="0"/>
              <a:t>α. Μείωση του επιχειρηματικού κινδύνου νέων επιχειρηματικών πρωτοβουλιών</a:t>
            </a:r>
            <a:endParaRPr sz="1800" dirty="0"/>
          </a:p>
          <a:p>
            <a:pPr eaLnBrk="1" hangingPunct="1">
              <a:lnSpc>
                <a:spcPct val="90000"/>
              </a:lnSpc>
              <a:buNone/>
            </a:pPr>
            <a:r>
              <a:rPr sz="1800" dirty="0"/>
              <a:t>β. Αύξηση της ρευστότητας για την κάλυψη δαπανών, κυρίως στην αρχική περίοδο</a:t>
            </a:r>
            <a:endParaRPr sz="1800" dirty="0"/>
          </a:p>
          <a:p>
            <a:pPr eaLnBrk="1" hangingPunct="1">
              <a:lnSpc>
                <a:spcPct val="90000"/>
              </a:lnSpc>
              <a:buNone/>
            </a:pPr>
            <a:r>
              <a:rPr sz="1800" dirty="0"/>
              <a:t>γ. εξασφάλιση χρηματοδότησης μικρομεσαίων επιχειρήσεων που διαθέτουν χαμηλή </a:t>
            </a:r>
            <a:endParaRPr sz="1800" dirty="0"/>
          </a:p>
          <a:p>
            <a:pPr eaLnBrk="1" hangingPunct="1">
              <a:lnSpc>
                <a:spcPct val="90000"/>
              </a:lnSpc>
              <a:buNone/>
            </a:pPr>
            <a:r>
              <a:rPr sz="1800" dirty="0"/>
              <a:t>    πιστοληπτική ικανότητα</a:t>
            </a:r>
            <a:endParaRPr sz="1800" dirty="0"/>
          </a:p>
          <a:p>
            <a:pPr eaLnBrk="1" hangingPunct="1">
              <a:lnSpc>
                <a:spcPct val="90000"/>
              </a:lnSpc>
              <a:buNone/>
            </a:pPr>
            <a:r>
              <a:rPr sz="1800" dirty="0"/>
              <a:t>δ. η διαφάνεια της δημόσιας δαπάνης</a:t>
            </a:r>
            <a:endParaRPr sz="1800" dirty="0"/>
          </a:p>
          <a:p>
            <a:pPr eaLnBrk="1" hangingPunct="1">
              <a:lnSpc>
                <a:spcPct val="90000"/>
              </a:lnSpc>
              <a:buNone/>
            </a:pPr>
            <a:r>
              <a:rPr sz="1800" dirty="0"/>
              <a:t>ε. άμεσος υπολογισμός από την επιχείρηση της σχέσης κόστους-ωφέλους σε σχέση </a:t>
            </a:r>
            <a:endParaRPr sz="1800" dirty="0"/>
          </a:p>
          <a:p>
            <a:pPr eaLnBrk="1" hangingPunct="1">
              <a:lnSpc>
                <a:spcPct val="90000"/>
              </a:lnSpc>
              <a:buNone/>
            </a:pPr>
            <a:r>
              <a:rPr sz="1800" dirty="0"/>
              <a:t>    με τον τόπο εγκατάστασης</a:t>
            </a:r>
            <a:endParaRPr sz="1800" dirty="0"/>
          </a:p>
          <a:p>
            <a:pPr eaLnBrk="1" hangingPunct="1">
              <a:lnSpc>
                <a:spcPct val="90000"/>
              </a:lnSpc>
              <a:buNone/>
            </a:pPr>
            <a:endParaRPr sz="1800" u="sng" dirty="0"/>
          </a:p>
          <a:p>
            <a:pPr eaLnBrk="1" hangingPunct="1">
              <a:lnSpc>
                <a:spcPct val="90000"/>
              </a:lnSpc>
              <a:buNone/>
            </a:pPr>
            <a:r>
              <a:rPr sz="1800" dirty="0"/>
              <a:t>Μειονεκτήματα:</a:t>
            </a:r>
            <a:endParaRPr sz="1800" dirty="0"/>
          </a:p>
          <a:p>
            <a:pPr eaLnBrk="1" hangingPunct="1">
              <a:lnSpc>
                <a:spcPct val="90000"/>
              </a:lnSpc>
              <a:buNone/>
            </a:pPr>
            <a:r>
              <a:rPr sz="1800" dirty="0"/>
              <a:t>α. ενισχύουν τις επιχειρηματικές δραστηριότητες έντασης κεφαλαίου και όχι αυτές </a:t>
            </a:r>
            <a:endParaRPr sz="1800" dirty="0"/>
          </a:p>
          <a:p>
            <a:pPr eaLnBrk="1" hangingPunct="1">
              <a:lnSpc>
                <a:spcPct val="90000"/>
              </a:lnSpc>
              <a:buNone/>
            </a:pPr>
            <a:r>
              <a:rPr sz="1800" dirty="0"/>
              <a:t>    που αυξάνουν την απασχόληση σε περιφερειακό επίπεδο</a:t>
            </a:r>
            <a:endParaRPr sz="1800" dirty="0"/>
          </a:p>
          <a:p>
            <a:pPr eaLnBrk="1" hangingPunct="1">
              <a:lnSpc>
                <a:spcPct val="90000"/>
              </a:lnSpc>
              <a:buNone/>
            </a:pPr>
            <a:r>
              <a:rPr sz="1800" dirty="0"/>
              <a:t>β. επιβαρύνουν τον κρατικό προϋπολογισμό</a:t>
            </a:r>
            <a:endParaRPr sz="1800" dirty="0"/>
          </a:p>
          <a:p>
            <a:pPr eaLnBrk="1" hangingPunct="1">
              <a:lnSpc>
                <a:spcPct val="90000"/>
              </a:lnSpc>
              <a:buNone/>
            </a:pPr>
            <a:r>
              <a:rPr sz="1800" dirty="0"/>
              <a:t>γ. αμφισβητούνται για την αντικειμενικότητα της αξιολόγησης από τα κρατικά όργανα</a:t>
            </a:r>
            <a:endParaRPr sz="1800" dirty="0"/>
          </a:p>
          <a:p>
            <a:pPr eaLnBrk="1" hangingPunct="1">
              <a:lnSpc>
                <a:spcPct val="90000"/>
              </a:lnSpc>
              <a:buNone/>
            </a:pPr>
            <a:r>
              <a:rPr sz="1800" dirty="0"/>
              <a:t>δ. εθίζουν τις επιχειρήσεις στις υπερτιμολογήσεις των «φορέων» του κόστους της </a:t>
            </a:r>
            <a:endParaRPr sz="1800" dirty="0"/>
          </a:p>
          <a:p>
            <a:pPr eaLnBrk="1" hangingPunct="1">
              <a:lnSpc>
                <a:spcPct val="90000"/>
              </a:lnSpc>
              <a:buNone/>
            </a:pPr>
            <a:r>
              <a:rPr sz="1800" dirty="0"/>
              <a:t>    επένδυσης για να επιτύχουν υψηλό ποσοστό επιδότησης</a:t>
            </a:r>
            <a:endParaRPr sz="1800" dirty="0"/>
          </a:p>
          <a:p>
            <a:pPr eaLnBrk="1" hangingPunct="1">
              <a:lnSpc>
                <a:spcPct val="90000"/>
              </a:lnSpc>
              <a:buNone/>
            </a:pPr>
            <a:endParaRPr sz="1800" dirty="0"/>
          </a:p>
          <a:p>
            <a:pPr eaLnBrk="1" hangingPunct="1">
              <a:lnSpc>
                <a:spcPct val="90000"/>
              </a:lnSpc>
              <a:buNone/>
            </a:pPr>
            <a:endParaRPr sz="1800" b="1" dirty="0"/>
          </a:p>
          <a:p>
            <a:pPr eaLnBrk="1" hangingPunct="1">
              <a:lnSpc>
                <a:spcPct val="90000"/>
              </a:lnSpc>
              <a:buNone/>
            </a:pPr>
            <a:endParaRPr sz="1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4"/>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6627" name="Rectangle 2"/>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6628" name="Rectangle 3"/>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Γ. ΦΟΡΟΛΟΓΙΚΑ ΚΙΝΗΤΡΑ</a:t>
            </a:r>
            <a:endParaRPr sz="1800" b="1" dirty="0"/>
          </a:p>
          <a:p>
            <a:pPr eaLnBrk="1" hangingPunct="1">
              <a:buNone/>
            </a:pPr>
            <a:endParaRPr sz="1800" b="1" dirty="0"/>
          </a:p>
          <a:p>
            <a:pPr eaLnBrk="1" hangingPunct="1">
              <a:buNone/>
            </a:pPr>
            <a:r>
              <a:rPr sz="1800" dirty="0"/>
              <a:t>Τα  πιο σημαντικά κίνητρα για τη ενίσχυση της περιφερειακής ανάπτυξης:</a:t>
            </a:r>
            <a:endParaRPr sz="1800" dirty="0"/>
          </a:p>
          <a:p>
            <a:pPr eaLnBrk="1" hangingPunct="1">
              <a:buFontTx/>
              <a:buChar char="-"/>
            </a:pPr>
            <a:r>
              <a:rPr sz="1800" dirty="0"/>
              <a:t>Η περιφερειακή διαφοροποίηση της φορολογίας των κερδών των επιχειρήσεων</a:t>
            </a:r>
            <a:endParaRPr sz="1800" dirty="0"/>
          </a:p>
          <a:p>
            <a:pPr eaLnBrk="1" hangingPunct="1">
              <a:buFontTx/>
              <a:buChar char="-"/>
            </a:pPr>
            <a:r>
              <a:rPr sz="1800" dirty="0"/>
              <a:t>Τα αυξημένα ποσοστά αποσβέσεων</a:t>
            </a:r>
            <a:endParaRPr sz="1800" dirty="0"/>
          </a:p>
          <a:p>
            <a:pPr eaLnBrk="1" hangingPunct="1">
              <a:buFontTx/>
              <a:buChar char="-"/>
            </a:pPr>
            <a:r>
              <a:rPr sz="1800" dirty="0"/>
              <a:t>Οι μειώσεις του φόρου μεταβίβασης ακινήτων</a:t>
            </a:r>
            <a:endParaRPr sz="1800" dirty="0"/>
          </a:p>
          <a:p>
            <a:pPr eaLnBrk="1" hangingPunct="1">
              <a:buFontTx/>
              <a:buChar char="-"/>
            </a:pPr>
            <a:r>
              <a:rPr sz="1800" dirty="0"/>
              <a:t>Οι μειώσεις δασμών</a:t>
            </a:r>
            <a:endParaRPr sz="1800" dirty="0"/>
          </a:p>
          <a:p>
            <a:pPr eaLnBrk="1" hangingPunct="1">
              <a:buFontTx/>
              <a:buChar char="-"/>
            </a:pPr>
            <a:r>
              <a:rPr sz="1800" dirty="0"/>
              <a:t>κ.ά.</a:t>
            </a:r>
            <a:endParaRPr sz="1800" dirty="0"/>
          </a:p>
          <a:p>
            <a:pPr eaLnBrk="1" hangingPunct="1">
              <a:buNone/>
            </a:pPr>
            <a:endParaRPr sz="1800" dirty="0"/>
          </a:p>
          <a:p>
            <a:pPr eaLnBrk="1" hangingPunct="1">
              <a:buNone/>
            </a:pPr>
            <a:r>
              <a:rPr sz="1800" dirty="0"/>
              <a:t>Μειονεκτήματα:</a:t>
            </a:r>
            <a:endParaRPr sz="1800" dirty="0"/>
          </a:p>
          <a:p>
            <a:pPr eaLnBrk="1" hangingPunct="1">
              <a:buFontTx/>
              <a:buChar char="-"/>
            </a:pPr>
            <a:r>
              <a:rPr sz="1800" dirty="0"/>
              <a:t>Η δημιουργία φορολογικών ανισοτήτων</a:t>
            </a:r>
            <a:endParaRPr sz="1800" dirty="0"/>
          </a:p>
          <a:p>
            <a:pPr eaLnBrk="1" hangingPunct="1">
              <a:buFontTx/>
              <a:buChar char="-"/>
            </a:pPr>
            <a:r>
              <a:rPr sz="1800" dirty="0"/>
              <a:t>Η απώλεια σημαντικών φορολογικών εσόδων</a:t>
            </a:r>
            <a:endParaRPr sz="1800" dirty="0"/>
          </a:p>
          <a:p>
            <a:pPr eaLnBrk="1" hangingPunct="1">
              <a:buNone/>
            </a:pPr>
            <a:endParaRPr sz="1800" dirty="0"/>
          </a:p>
          <a:p>
            <a:pPr eaLnBrk="1" hangingPunct="1">
              <a:buNone/>
            </a:pPr>
            <a:endParaRPr sz="1800" dirty="0"/>
          </a:p>
          <a:p>
            <a:pPr eaLnBrk="1" hangingPunct="1">
              <a:buFontTx/>
              <a:buChar char="-"/>
            </a:pPr>
            <a:r>
              <a:rPr sz="1800" dirty="0"/>
              <a:t>Τα φορολογικά κίνητρα έχουν χαμηλό ελκτικό αποτέλεσμα για τις ηγετικές επιχειρήσεις και τις πολυεθνικές</a:t>
            </a:r>
            <a:endParaRPr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7651"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7652" name="Rectangle 4"/>
          <p:cNvSpPr>
            <a:spLocks noGrp="1"/>
          </p:cNvSpPr>
          <p:nvPr>
            <p:ph idx="1" hasCustomPrompt="1"/>
          </p:nvPr>
        </p:nvSpPr>
        <p:spPr>
          <a:xfrm>
            <a:off x="179388" y="1412875"/>
            <a:ext cx="8785225" cy="5184775"/>
          </a:xfrm>
        </p:spPr>
        <p:txBody>
          <a:bodyPr vert="horz" wrap="square" lIns="91440" tIns="45720" rIns="91440" bIns="45720" anchor="t"/>
          <a:p>
            <a:pPr eaLnBrk="1" hangingPunct="1">
              <a:buNone/>
            </a:pPr>
            <a:r>
              <a:rPr sz="1800" b="1" dirty="0">
                <a:solidFill>
                  <a:srgbClr val="FF33CC"/>
                </a:solidFill>
              </a:rPr>
              <a:t>Δ. ΠΙΣΤΩΤΙΚΑ ΚΙΝΗΤΡΑ</a:t>
            </a:r>
            <a:endParaRPr sz="1800" b="1" dirty="0"/>
          </a:p>
          <a:p>
            <a:pPr eaLnBrk="1" hangingPunct="1">
              <a:buNone/>
            </a:pPr>
            <a:endParaRPr sz="1800" b="1" dirty="0"/>
          </a:p>
          <a:p>
            <a:pPr eaLnBrk="1" hangingPunct="1">
              <a:buNone/>
            </a:pPr>
            <a:r>
              <a:rPr sz="1800" dirty="0"/>
              <a:t>	Χορήγηση δανείων με πιο ευνοϊκούς όρους για την αύξηση των επενδύσεων στις καθυστερημένες περιφέρειες</a:t>
            </a:r>
            <a:endParaRPr sz="1800" dirty="0"/>
          </a:p>
          <a:p>
            <a:pPr eaLnBrk="1" hangingPunct="1">
              <a:buNone/>
            </a:pPr>
            <a:endParaRPr sz="1800" dirty="0"/>
          </a:p>
          <a:p>
            <a:pPr eaLnBrk="1" hangingPunct="1">
              <a:buFontTx/>
              <a:buChar char="-"/>
            </a:pPr>
            <a:r>
              <a:rPr sz="1800" dirty="0"/>
              <a:t>Επιχορήγηση του επιτοκίου των τραπεζικών δανείων</a:t>
            </a:r>
            <a:endParaRPr sz="1800" dirty="0"/>
          </a:p>
          <a:p>
            <a:pPr eaLnBrk="1" hangingPunct="1">
              <a:buNone/>
            </a:pPr>
            <a:r>
              <a:rPr sz="1800" dirty="0"/>
              <a:t> </a:t>
            </a:r>
            <a:endParaRPr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8675"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8676"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Ε. ΘΕΣΜΙΚΑ ΜΕΤΡΑ</a:t>
            </a:r>
            <a:endParaRPr sz="1800" b="1" dirty="0"/>
          </a:p>
          <a:p>
            <a:pPr eaLnBrk="1" hangingPunct="1">
              <a:buNone/>
            </a:pPr>
            <a:endParaRPr sz="1800" b="1" dirty="0"/>
          </a:p>
          <a:p>
            <a:pPr eaLnBrk="1" hangingPunct="1">
              <a:buNone/>
            </a:pPr>
            <a:r>
              <a:rPr sz="1800" u="sng" dirty="0"/>
              <a:t>Κίνητρα μέσω θεσμικών μέτρων:</a:t>
            </a:r>
            <a:endParaRPr sz="1800" u="sng" dirty="0"/>
          </a:p>
          <a:p>
            <a:pPr eaLnBrk="1" hangingPunct="1">
              <a:buFontTx/>
              <a:buChar char="-"/>
            </a:pPr>
            <a:r>
              <a:rPr sz="1800" dirty="0"/>
              <a:t>Η αποκέντρωση των δημόσιων υπηρεσιών μειώνει τη συμφόρηση των μεγάλων αστικών κέντρων και προκαλεί εξωτερικές οικονομίες στις περιφέρειες στις οποίες μεταφέρονται οι υπηρεσίες αυτές</a:t>
            </a:r>
            <a:endParaRPr sz="1800" dirty="0"/>
          </a:p>
          <a:p>
            <a:pPr eaLnBrk="1" hangingPunct="1">
              <a:buFontTx/>
              <a:buChar char="-"/>
            </a:pPr>
            <a:r>
              <a:rPr sz="1800" dirty="0"/>
              <a:t>Ίδρυση και χωροθέτηση δημόσιων επιχειρήσεων με περιφερειακά κριτήρια</a:t>
            </a:r>
            <a:endParaRPr sz="1800" dirty="0"/>
          </a:p>
          <a:p>
            <a:pPr eaLnBrk="1" hangingPunct="1">
              <a:buFontTx/>
              <a:buChar char="-"/>
            </a:pPr>
            <a:r>
              <a:rPr sz="1800" dirty="0"/>
              <a:t>Ίδρυση «Εταιρειών Περιφερειακής Ανάπτυξης» κατά περιφέρειες, με σκοπό την αξιοποίηση του αναπτυξιακού τους δυναμικού</a:t>
            </a:r>
            <a:endParaRPr sz="1800" dirty="0"/>
          </a:p>
          <a:p>
            <a:pPr eaLnBrk="1" hangingPunct="1">
              <a:buFontTx/>
              <a:buChar char="-"/>
            </a:pPr>
            <a:r>
              <a:rPr sz="1800" dirty="0"/>
              <a:t>Η προτίμηση των προϊόντων των επαρχιακών επιχειρήσεων στους δημόσιους διαγωνισμούς για τις προμήθειες του Δημοσίου</a:t>
            </a:r>
            <a:endParaRPr sz="1800" dirty="0"/>
          </a:p>
          <a:p>
            <a:pPr eaLnBrk="1" hangingPunct="1">
              <a:buFontTx/>
              <a:buChar char="-"/>
            </a:pPr>
            <a:r>
              <a:rPr sz="1800" dirty="0"/>
              <a:t>Η επιλογή τοπικών ή περιφερειακών επιχειρήσεων για την εκπόνηση μελετών</a:t>
            </a:r>
            <a:endParaRPr sz="1800" dirty="0"/>
          </a:p>
          <a:p>
            <a:pPr eaLnBrk="1" hangingPunct="1">
              <a:buFontTx/>
              <a:buChar char="-"/>
            </a:pPr>
            <a:r>
              <a:rPr sz="1800" dirty="0"/>
              <a:t>κ.ά.</a:t>
            </a:r>
            <a:endParaRPr sz="1800" dirty="0"/>
          </a:p>
          <a:p>
            <a:pPr eaLnBrk="1" hangingPunct="1">
              <a:buNone/>
            </a:pPr>
            <a:endParaRPr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9699"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29700"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r>
              <a:rPr sz="1800" b="1" dirty="0">
                <a:solidFill>
                  <a:srgbClr val="FF33CC"/>
                </a:solidFill>
              </a:rPr>
              <a:t>ΣΤ. ΈΛΕΓΧΟΙ ΚΑΙ ΑΝΤΙΚΙΝΗΤΡΑ</a:t>
            </a:r>
            <a:endParaRPr sz="1800" b="1" dirty="0"/>
          </a:p>
          <a:p>
            <a:pPr eaLnBrk="1" hangingPunct="1">
              <a:buNone/>
            </a:pPr>
            <a:endParaRPr sz="1800" b="1" dirty="0"/>
          </a:p>
          <a:p>
            <a:pPr eaLnBrk="1" hangingPunct="1">
              <a:buNone/>
            </a:pPr>
            <a:r>
              <a:rPr sz="1800" dirty="0"/>
              <a:t>	Το σύστημα ελέγχου με τη χορήγηση άδειας σκοπιμότητας ή τόπου εγκατάστασης στις επιχειρήσεις, αποτελεί </a:t>
            </a:r>
            <a:r>
              <a:rPr sz="1800" u="sng" dirty="0"/>
              <a:t>άμεση παρέμβαση του κράτους</a:t>
            </a:r>
            <a:r>
              <a:rPr sz="1800" dirty="0"/>
              <a:t> στη διαδικασία χωροθέτησης</a:t>
            </a:r>
            <a:endParaRPr sz="1800" dirty="0"/>
          </a:p>
          <a:p>
            <a:pPr eaLnBrk="1" hangingPunct="1">
              <a:buNone/>
            </a:pPr>
            <a:endParaRPr sz="1800" dirty="0"/>
          </a:p>
          <a:p>
            <a:pPr eaLnBrk="1" hangingPunct="1">
              <a:buNone/>
            </a:pPr>
            <a:r>
              <a:rPr sz="1800" dirty="0"/>
              <a:t>	- οι ειδικοί φόροι εγκατάστασης</a:t>
            </a:r>
            <a:endParaRPr sz="1800" dirty="0"/>
          </a:p>
          <a:p>
            <a:pPr eaLnBrk="1" hangingPunct="1">
              <a:buNone/>
            </a:pPr>
            <a:r>
              <a:rPr sz="1800" dirty="0"/>
              <a:t>	- η επιβολή δυσμενών όρων δόμησης</a:t>
            </a:r>
            <a:endParaRPr sz="1800" dirty="0"/>
          </a:p>
          <a:p>
            <a:pPr eaLnBrk="1" hangingPunct="1">
              <a:buNone/>
            </a:pPr>
            <a:r>
              <a:rPr sz="1800" dirty="0"/>
              <a:t>	- η ειδική φορολογία μεταφορών</a:t>
            </a:r>
            <a:endParaRPr sz="1800" dirty="0"/>
          </a:p>
          <a:p>
            <a:pPr eaLnBrk="1" hangingPunct="1">
              <a:buNone/>
            </a:pPr>
            <a:r>
              <a:rPr sz="1800" dirty="0"/>
              <a:t>	κ.ά.</a:t>
            </a:r>
            <a:endParaRPr sz="1800" dirty="0"/>
          </a:p>
          <a:p>
            <a:pPr eaLnBrk="1" hangingPunct="1">
              <a:buNone/>
            </a:pPr>
            <a:endParaRPr sz="1800" dirty="0"/>
          </a:p>
          <a:p>
            <a:pPr eaLnBrk="1" hangingPunct="1">
              <a:buNone/>
            </a:pPr>
            <a:r>
              <a:rPr sz="1800" dirty="0"/>
              <a:t>Τα μέτρα αποθάρρυνσης ή αντικίνητρα είναι συνήθως βραχυχρόνια</a:t>
            </a:r>
            <a:endParaRPr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0723"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30724" name="Rectangle 4"/>
          <p:cNvSpPr>
            <a:spLocks noGrp="1"/>
          </p:cNvSpPr>
          <p:nvPr>
            <p:ph idx="1" hasCustomPrompt="1"/>
          </p:nvPr>
        </p:nvSpPr>
        <p:spPr>
          <a:xfrm>
            <a:off x="179388" y="1123950"/>
            <a:ext cx="8785225" cy="4897438"/>
          </a:xfrm>
        </p:spPr>
        <p:txBody>
          <a:bodyPr vert="horz" wrap="square" lIns="91440" tIns="45720" rIns="91440" bIns="45720" anchor="t"/>
          <a:p>
            <a:pPr eaLnBrk="1" hangingPunct="1">
              <a:buNone/>
            </a:pPr>
            <a:r>
              <a:rPr sz="1800" b="1" dirty="0">
                <a:solidFill>
                  <a:srgbClr val="FF33CC"/>
                </a:solidFill>
              </a:rPr>
              <a:t>Ζ. ΜΕΤΡΑ ΠΕΡΙΦΕΡΕΙΑΚΗΣ ΠΟΛΙΤΙΚΗΣ ΣΤΙΣ ΧΩΡΕΣ ΤΗΣ Ε.Ε.</a:t>
            </a:r>
            <a:endParaRPr sz="1800" b="1" dirty="0">
              <a:solidFill>
                <a:srgbClr val="FF33CC"/>
              </a:solidFill>
            </a:endParaRPr>
          </a:p>
          <a:p>
            <a:pPr eaLnBrk="1" hangingPunct="1">
              <a:buNone/>
            </a:pPr>
            <a:endParaRPr sz="1800" u="sng" dirty="0"/>
          </a:p>
          <a:p>
            <a:pPr eaLnBrk="1" hangingPunct="1">
              <a:buFontTx/>
              <a:buChar char="-"/>
            </a:pPr>
            <a:r>
              <a:rPr sz="1800" dirty="0"/>
              <a:t>Έργα υποδομής</a:t>
            </a:r>
            <a:endParaRPr sz="1800" dirty="0"/>
          </a:p>
          <a:p>
            <a:pPr eaLnBrk="1" hangingPunct="1">
              <a:buFontTx/>
              <a:buChar char="-"/>
            </a:pPr>
            <a:r>
              <a:rPr sz="1800" dirty="0"/>
              <a:t>Οικονομικά κίνητρα</a:t>
            </a:r>
            <a:endParaRPr sz="1800" dirty="0"/>
          </a:p>
          <a:p>
            <a:pPr eaLnBrk="1" hangingPunct="1">
              <a:buFontTx/>
              <a:buChar char="-"/>
            </a:pPr>
            <a:r>
              <a:rPr sz="1800" dirty="0"/>
              <a:t>Μέτρα αποθάρρυνσης</a:t>
            </a:r>
            <a:endParaRPr sz="1800" dirty="0"/>
          </a:p>
          <a:p>
            <a:pPr eaLnBrk="1" hangingPunct="1">
              <a:buFontTx/>
              <a:buChar char="-"/>
            </a:pPr>
            <a:r>
              <a:rPr sz="1800" dirty="0"/>
              <a:t>Αποκέντρωση Δημόσιων Υπηρεσιών</a:t>
            </a:r>
            <a:endParaRPr sz="1800" dirty="0"/>
          </a:p>
          <a:p>
            <a:pPr eaLnBrk="1" hangingPunct="1">
              <a:buFontTx/>
              <a:buChar char="-"/>
            </a:pPr>
            <a:r>
              <a:rPr sz="1800" dirty="0"/>
              <a:t>Περιφερειακή διαφοροποίηση εσόδων και δαπανών του Δημοσίου</a:t>
            </a:r>
            <a:endParaRPr sz="1800" dirty="0"/>
          </a:p>
          <a:p>
            <a:pPr eaLnBrk="1" hangingPunct="1">
              <a:buFontTx/>
              <a:buChar char="-"/>
            </a:pPr>
            <a:r>
              <a:rPr sz="1800" dirty="0"/>
              <a:t>Δημιουργία Υπηρεσιών Περιφερειακής Ανάπτυξης</a:t>
            </a:r>
            <a:endParaRPr sz="1800" dirty="0"/>
          </a:p>
          <a:p>
            <a:pPr eaLnBrk="1" hangingPunct="1">
              <a:buFontTx/>
              <a:buChar char="-"/>
            </a:pPr>
            <a:r>
              <a:rPr sz="1800" dirty="0"/>
              <a:t>Περιφερειακή διαφοροποίηση μέτρων μακροοικονομικής πολιτικής</a:t>
            </a:r>
            <a:endParaRPr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p:nvPr/>
        </p:nvSpPr>
        <p:spPr>
          <a:xfrm>
            <a:off x="611188" y="71438"/>
            <a:ext cx="7921625" cy="54927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4099" name="Rectangle 3"/>
          <p:cNvSpPr>
            <a:spLocks noGrp="1"/>
          </p:cNvSpPr>
          <p:nvPr>
            <p:ph type="subTitle" idx="1" hasCustomPrompt="1"/>
          </p:nvPr>
        </p:nvSpPr>
        <p:spPr>
          <a:xfrm>
            <a:off x="0" y="188913"/>
            <a:ext cx="9144000" cy="6669087"/>
          </a:xfrm>
        </p:spPr>
        <p:txBody>
          <a:bodyPr vert="horz" wrap="square" lIns="91440" tIns="45720" rIns="91440" bIns="45720" anchor="t"/>
          <a:p>
            <a:pPr eaLnBrk="1" hangingPunct="1">
              <a:lnSpc>
                <a:spcPct val="90000"/>
              </a:lnSpc>
              <a:buClrTx/>
              <a:buSzTx/>
              <a:buFontTx/>
            </a:pPr>
            <a:r>
              <a:rPr sz="1800" b="1" dirty="0">
                <a:latin typeface="+mn-lt"/>
                <a:ea typeface="+mn-ea"/>
                <a:cs typeface="+mn-cs"/>
              </a:rPr>
              <a:t>ΤΑΞΙΝΟΜΗΣΗ ΤΩΝ ΠΕΡΙΦΕΡΕΙΩΝ ΜΕ ΒΑΣΗ ΤΟ ΒΑΘΜΟ ΑΝΑΠΤΥΞΗΣ</a:t>
            </a:r>
            <a:endParaRPr sz="1800" b="1" dirty="0">
              <a:latin typeface="+mn-lt"/>
              <a:ea typeface="+mn-ea"/>
              <a:cs typeface="+mn-cs"/>
            </a:endParaRPr>
          </a:p>
          <a:p>
            <a:pPr algn="l" eaLnBrk="1" hangingPunct="1">
              <a:lnSpc>
                <a:spcPct val="90000"/>
              </a:lnSpc>
              <a:buClrTx/>
              <a:buSzTx/>
              <a:buFontTx/>
            </a:pPr>
            <a:endParaRPr sz="1800" dirty="0">
              <a:latin typeface="+mn-lt"/>
              <a:ea typeface="+mn-ea"/>
              <a:cs typeface="+mn-cs"/>
            </a:endParaRPr>
          </a:p>
          <a:p>
            <a:pPr eaLnBrk="1" hangingPunct="1">
              <a:lnSpc>
                <a:spcPct val="90000"/>
              </a:lnSpc>
              <a:buClrTx/>
              <a:buSzTx/>
              <a:buFontTx/>
            </a:pPr>
            <a:r>
              <a:rPr sz="1800" b="1" dirty="0">
                <a:solidFill>
                  <a:schemeClr val="hlink"/>
                </a:solidFill>
                <a:latin typeface="+mn-lt"/>
                <a:ea typeface="+mn-ea"/>
                <a:cs typeface="+mn-cs"/>
              </a:rPr>
              <a:t>ΑΝΑΠΤΥΣΣΟΜΕΝΕΣ ΠΕΡΙΦΕΡΕΙΕΣ</a:t>
            </a:r>
            <a:endParaRPr sz="1800" b="1" dirty="0">
              <a:solidFill>
                <a:schemeClr val="hlink"/>
              </a:solidFill>
              <a:latin typeface="+mn-lt"/>
              <a:ea typeface="+mn-ea"/>
              <a:cs typeface="+mn-cs"/>
            </a:endParaRPr>
          </a:p>
          <a:p>
            <a:pPr algn="l" eaLnBrk="1" hangingPunct="1">
              <a:lnSpc>
                <a:spcPct val="90000"/>
              </a:lnSpc>
              <a:buClrTx/>
              <a:buSzTx/>
              <a:buFontTx/>
            </a:pPr>
            <a:endParaRPr sz="1800" dirty="0">
              <a:solidFill>
                <a:schemeClr val="hlink"/>
              </a:solidFill>
              <a:latin typeface="+mn-lt"/>
              <a:ea typeface="+mn-ea"/>
              <a:cs typeface="+mn-cs"/>
            </a:endParaRPr>
          </a:p>
          <a:p>
            <a:pPr algn="l" eaLnBrk="1" hangingPunct="1">
              <a:lnSpc>
                <a:spcPct val="90000"/>
              </a:lnSpc>
              <a:buClrTx/>
              <a:buSzTx/>
              <a:buFontTx/>
            </a:pPr>
            <a:r>
              <a:rPr sz="1800" b="1" dirty="0">
                <a:latin typeface="+mn-lt"/>
                <a:ea typeface="+mn-ea"/>
                <a:cs typeface="+mn-cs"/>
              </a:rPr>
              <a:t>  </a:t>
            </a:r>
            <a:endParaRPr sz="1800" b="1" dirty="0">
              <a:latin typeface="+mn-lt"/>
              <a:ea typeface="+mn-ea"/>
              <a:cs typeface="+mn-cs"/>
            </a:endParaRPr>
          </a:p>
          <a:p>
            <a:pPr algn="l" eaLnBrk="1" hangingPunct="1">
              <a:lnSpc>
                <a:spcPct val="90000"/>
              </a:lnSpc>
              <a:buClrTx/>
              <a:buSzTx/>
              <a:buFontTx/>
            </a:pPr>
            <a:r>
              <a:rPr sz="1800" b="1" dirty="0">
                <a:latin typeface="+mn-lt"/>
                <a:ea typeface="+mn-ea"/>
                <a:cs typeface="+mn-cs"/>
              </a:rPr>
              <a:t>Με βραδύ ρυθμό				Με γρήγορο ρυθμό</a:t>
            </a:r>
            <a:endParaRPr sz="1800" b="1" dirty="0">
              <a:latin typeface="+mn-lt"/>
              <a:ea typeface="+mn-ea"/>
              <a:cs typeface="+mn-cs"/>
            </a:endParaRPr>
          </a:p>
          <a:p>
            <a:pPr algn="l" eaLnBrk="1" hangingPunct="1">
              <a:lnSpc>
                <a:spcPct val="90000"/>
              </a:lnSpc>
              <a:buClrTx/>
              <a:buSzTx/>
              <a:buFontTx/>
              <a:buChar char="-"/>
            </a:pPr>
            <a:r>
              <a:rPr sz="1600" dirty="0">
                <a:latin typeface="+mn-lt"/>
                <a:ea typeface="+mn-ea"/>
                <a:cs typeface="+mn-cs"/>
              </a:rPr>
              <a:t> Χαμηλό επίπεδο ανάπτυξης			- Έντονος ρυθμός ανάπτυξης</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Ανεκμετάλλευτους φυσικούς πόρους		- Αξιοποίηση των τοπικών φυσικών πόρων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Δυνατότητες οικονομικής ανόδου		- Σταθερή μείωση του ρυθμού μετανάστευσης</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Ανεπάρκεια κεφαλαίων			- Ίδρυση νέων βιομηχανιών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Έντονο γεωργικό χαρακτήρα			- Ενίσχυση πολικών συγκεντρώσεων  </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Υψηλό ρυθμό μετανάστευσης		  πληθυσμού και δραστηριοτήτων</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Έλλειψη σημαντικών αστικών κέντρων</a:t>
            </a:r>
            <a:endParaRPr sz="1600" dirty="0">
              <a:latin typeface="+mn-lt"/>
              <a:ea typeface="+mn-ea"/>
              <a:cs typeface="+mn-cs"/>
            </a:endParaRPr>
          </a:p>
          <a:p>
            <a:pPr algn="l" eaLnBrk="1" hangingPunct="1">
              <a:lnSpc>
                <a:spcPct val="90000"/>
              </a:lnSpc>
              <a:buClrTx/>
              <a:buSzTx/>
              <a:buFontTx/>
              <a:buChar char="-"/>
            </a:pPr>
            <a:endParaRPr sz="1600" dirty="0">
              <a:latin typeface="+mn-lt"/>
              <a:ea typeface="+mn-ea"/>
              <a:cs typeface="+mn-cs"/>
            </a:endParaRPr>
          </a:p>
          <a:p>
            <a:pPr algn="l" eaLnBrk="1" hangingPunct="1">
              <a:lnSpc>
                <a:spcPct val="90000"/>
              </a:lnSpc>
              <a:buClrTx/>
              <a:buSzTx/>
              <a:buFontTx/>
            </a:pPr>
            <a:r>
              <a:rPr sz="1800" b="1" dirty="0">
                <a:latin typeface="+mn-lt"/>
                <a:ea typeface="+mn-ea"/>
                <a:cs typeface="+mn-cs"/>
              </a:rPr>
              <a:t>Με καινοτομικές ενέργειες		Με προώθηση ενδογενούς ανάπτυξης </a:t>
            </a:r>
            <a:endParaRPr sz="1800" b="1" dirty="0">
              <a:latin typeface="+mn-lt"/>
              <a:ea typeface="+mn-ea"/>
              <a:cs typeface="+mn-cs"/>
            </a:endParaRPr>
          </a:p>
          <a:p>
            <a:pPr algn="l" eaLnBrk="1" hangingPunct="1">
              <a:lnSpc>
                <a:spcPct val="90000"/>
              </a:lnSpc>
              <a:buClrTx/>
              <a:buSzTx/>
              <a:buFontTx/>
            </a:pPr>
            <a:r>
              <a:rPr sz="1600" dirty="0">
                <a:latin typeface="+mn-lt"/>
                <a:ea typeface="+mn-ea"/>
                <a:cs typeface="+mn-cs"/>
              </a:rPr>
              <a:t>- Αξιοποίηση του ερευνητικού δυναμικού		- Ενίσχυση μικρομεσαίων επιχειρήσεων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Προώθηση καινοτομικών δραστηριοτήτων	- Ενεργοποίηση εργατικού δυναμικού σε </a:t>
            </a:r>
            <a:endParaRPr sz="1600" dirty="0">
              <a:latin typeface="+mn-lt"/>
              <a:ea typeface="+mn-ea"/>
              <a:cs typeface="+mn-cs"/>
            </a:endParaRPr>
          </a:p>
          <a:p>
            <a:pPr algn="l" eaLnBrk="1" hangingPunct="1">
              <a:lnSpc>
                <a:spcPct val="90000"/>
              </a:lnSpc>
              <a:buClrTx/>
              <a:buSzTx/>
              <a:buFontTx/>
              <a:buChar char="-"/>
            </a:pPr>
            <a:r>
              <a:rPr sz="1600" dirty="0">
                <a:latin typeface="+mn-lt"/>
                <a:ea typeface="+mn-ea"/>
                <a:cs typeface="+mn-cs"/>
              </a:rPr>
              <a:t> Παραγωγή προϊόντων υψηλής τεχνολογίας	  κλάδους με τοπική παράδοση</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(πληροφορική, βιοτεχνολογία, κ.ά.)		- Ανάπτυξη προγραμμάτων υπεργολαβιών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(τεχνοπόλεις, τεχνολογικά πάρκα)		- Σχεδιασμός και παραγωγή προϊόντων</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ανανεωτικής σύλληψης (μόδα) </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 Παραγωγή προϊόντων που ικανοποιούν </a:t>
            </a:r>
            <a:endParaRPr sz="1600" dirty="0">
              <a:latin typeface="+mn-lt"/>
              <a:ea typeface="+mn-ea"/>
              <a:cs typeface="+mn-cs"/>
            </a:endParaRPr>
          </a:p>
          <a:p>
            <a:pPr algn="l" eaLnBrk="1" hangingPunct="1">
              <a:lnSpc>
                <a:spcPct val="90000"/>
              </a:lnSpc>
              <a:buClrTx/>
              <a:buSzTx/>
              <a:buFontTx/>
            </a:pPr>
            <a:r>
              <a:rPr sz="1600" dirty="0">
                <a:latin typeface="+mn-lt"/>
                <a:ea typeface="+mn-ea"/>
                <a:cs typeface="+mn-cs"/>
              </a:rPr>
              <a:t>					  νέες ανάγκες</a:t>
            </a:r>
            <a:endParaRPr sz="1600" dirty="0">
              <a:latin typeface="+mn-lt"/>
              <a:ea typeface="+mn-ea"/>
              <a:cs typeface="+mn-cs"/>
            </a:endParaRPr>
          </a:p>
          <a:p>
            <a:pPr algn="l" eaLnBrk="1" hangingPunct="1">
              <a:lnSpc>
                <a:spcPct val="90000"/>
              </a:lnSpc>
              <a:buClrTx/>
              <a:buSzTx/>
              <a:buFontTx/>
            </a:pPr>
            <a:endParaRPr sz="1600" dirty="0">
              <a:latin typeface="+mn-lt"/>
              <a:ea typeface="+mn-ea"/>
              <a:cs typeface="+mn-cs"/>
            </a:endParaRPr>
          </a:p>
          <a:p>
            <a:pPr algn="l" eaLnBrk="1" hangingPunct="1">
              <a:lnSpc>
                <a:spcPct val="90000"/>
              </a:lnSpc>
              <a:buClrTx/>
              <a:buSzTx/>
              <a:buFontTx/>
            </a:pPr>
            <a:endParaRPr sz="1600" dirty="0">
              <a:latin typeface="+mn-lt"/>
              <a:ea typeface="+mn-ea"/>
              <a:cs typeface="+mn-cs"/>
            </a:endParaRPr>
          </a:p>
        </p:txBody>
      </p:sp>
      <p:sp>
        <p:nvSpPr>
          <p:cNvPr id="4100" name="Line 4"/>
          <p:cNvSpPr/>
          <p:nvPr/>
        </p:nvSpPr>
        <p:spPr>
          <a:xfrm>
            <a:off x="2555875" y="1196975"/>
            <a:ext cx="3960813" cy="0"/>
          </a:xfrm>
          <a:prstGeom prst="line">
            <a:avLst/>
          </a:prstGeom>
          <a:ln w="38100" cap="flat" cmpd="sng">
            <a:solidFill>
              <a:schemeClr val="hlink"/>
            </a:solidFill>
            <a:prstDash val="solid"/>
            <a:headEnd type="none" w="med" len="med"/>
            <a:tailEnd type="none" w="med" len="med"/>
          </a:ln>
        </p:spPr>
      </p:sp>
      <p:sp>
        <p:nvSpPr>
          <p:cNvPr id="4101" name="Line 5"/>
          <p:cNvSpPr/>
          <p:nvPr/>
        </p:nvSpPr>
        <p:spPr>
          <a:xfrm flipH="1">
            <a:off x="2916238" y="1196975"/>
            <a:ext cx="1584325" cy="792163"/>
          </a:xfrm>
          <a:prstGeom prst="line">
            <a:avLst/>
          </a:prstGeom>
          <a:ln w="57150" cap="flat" cmpd="sng">
            <a:solidFill>
              <a:schemeClr val="hlink"/>
            </a:solidFill>
            <a:prstDash val="solid"/>
            <a:headEnd type="none" w="med" len="med"/>
            <a:tailEnd type="triangle" w="med" len="med"/>
          </a:ln>
        </p:spPr>
      </p:sp>
      <p:sp>
        <p:nvSpPr>
          <p:cNvPr id="4102" name="Line 6"/>
          <p:cNvSpPr/>
          <p:nvPr/>
        </p:nvSpPr>
        <p:spPr>
          <a:xfrm>
            <a:off x="4427538" y="1196975"/>
            <a:ext cx="649287" cy="431800"/>
          </a:xfrm>
          <a:prstGeom prst="line">
            <a:avLst/>
          </a:prstGeom>
          <a:ln w="57150" cap="flat" cmpd="sng">
            <a:solidFill>
              <a:schemeClr val="hlink"/>
            </a:solidFill>
            <a:prstDash val="solid"/>
            <a:headEnd type="none" w="med" len="med"/>
            <a:tailEnd type="triangle" w="med" len="med"/>
          </a:ln>
        </p:spPr>
      </p:sp>
      <p:sp>
        <p:nvSpPr>
          <p:cNvPr id="4103" name="Line 7"/>
          <p:cNvSpPr/>
          <p:nvPr/>
        </p:nvSpPr>
        <p:spPr>
          <a:xfrm flipH="1">
            <a:off x="4427538" y="1196975"/>
            <a:ext cx="73025" cy="2592388"/>
          </a:xfrm>
          <a:prstGeom prst="line">
            <a:avLst/>
          </a:prstGeom>
          <a:ln w="57150" cap="flat" cmpd="sng">
            <a:solidFill>
              <a:schemeClr val="hlink"/>
            </a:solidFill>
            <a:prstDash val="solid"/>
            <a:headEnd type="none" w="med" len="med"/>
            <a:tailEnd type="none" w="med" len="med"/>
          </a:ln>
        </p:spPr>
      </p:sp>
      <p:sp>
        <p:nvSpPr>
          <p:cNvPr id="4104" name="Line 8"/>
          <p:cNvSpPr/>
          <p:nvPr/>
        </p:nvSpPr>
        <p:spPr>
          <a:xfrm>
            <a:off x="4427538" y="3789363"/>
            <a:ext cx="576262" cy="287337"/>
          </a:xfrm>
          <a:prstGeom prst="line">
            <a:avLst/>
          </a:prstGeom>
          <a:ln w="57150" cap="flat" cmpd="sng">
            <a:solidFill>
              <a:schemeClr val="hlink"/>
            </a:solidFill>
            <a:prstDash val="solid"/>
            <a:headEnd type="none" w="med" len="med"/>
            <a:tailEnd type="triangle" w="med" len="med"/>
          </a:ln>
        </p:spPr>
      </p:sp>
      <p:sp>
        <p:nvSpPr>
          <p:cNvPr id="4105" name="Line 9"/>
          <p:cNvSpPr/>
          <p:nvPr/>
        </p:nvSpPr>
        <p:spPr>
          <a:xfrm flipH="1">
            <a:off x="3635375" y="1196975"/>
            <a:ext cx="792163" cy="3095625"/>
          </a:xfrm>
          <a:prstGeom prst="line">
            <a:avLst/>
          </a:prstGeom>
          <a:ln w="57150" cap="flat" cmpd="sng">
            <a:solidFill>
              <a:schemeClr val="hlink"/>
            </a:solidFill>
            <a:prstDash val="solid"/>
            <a:headEnd type="none" w="med" len="med"/>
            <a:tailEnd type="triangle" w="med" len="med"/>
          </a:ln>
        </p:spPr>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2"/>
          <p:cNvSpPr/>
          <p:nvPr/>
        </p:nvSpPr>
        <p:spPr>
          <a:xfrm>
            <a:off x="971550" y="188913"/>
            <a:ext cx="7200900" cy="576262"/>
          </a:xfrm>
          <a:prstGeom prst="rect">
            <a:avLst/>
          </a:prstGeom>
          <a:solidFill>
            <a:srgbClr val="FFCCFF"/>
          </a:solidFill>
          <a:ln w="9525" cap="flat" cmpd="sng">
            <a:solidFill>
              <a:srgbClr val="FFCCFF"/>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1747" name="Rectangle 3"/>
          <p:cNvSpPr>
            <a:spLocks noGrp="1"/>
          </p:cNvSpPr>
          <p:nvPr>
            <p:ph type="title" hasCustomPrompt="1"/>
          </p:nvPr>
        </p:nvSpPr>
        <p:spPr>
          <a:xfrm>
            <a:off x="457200" y="274638"/>
            <a:ext cx="8229600" cy="417512"/>
          </a:xfrm>
        </p:spPr>
        <p:txBody>
          <a:bodyPr vert="horz" wrap="square" lIns="91440" tIns="45720" rIns="91440" bIns="45720" anchor="ctr"/>
          <a:p>
            <a:pPr eaLnBrk="1" hangingPunct="1"/>
            <a:r>
              <a:rPr sz="2000" dirty="0"/>
              <a:t>ΠΑΡΑΔΟΣΙΑΚΑ ΜΕΤΡΑ ΠΕΡΙΦΕΡΕΙΑΚΗΣ ΠΟΛΙΤΙΚΗΣ</a:t>
            </a:r>
            <a:endParaRPr sz="2000" dirty="0"/>
          </a:p>
        </p:txBody>
      </p:sp>
      <p:sp>
        <p:nvSpPr>
          <p:cNvPr id="31748"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lnSpc>
                <a:spcPct val="90000"/>
              </a:lnSpc>
              <a:buNone/>
            </a:pPr>
            <a:r>
              <a:rPr sz="1800" b="1" dirty="0">
                <a:solidFill>
                  <a:srgbClr val="FF33CC"/>
                </a:solidFill>
              </a:rPr>
              <a:t>Η.  ΠΡΟΣΦΑΤΕΣ ΕΚΤΙΜΗΣΕΙΣ ΤΗΣ ΚΟΙΝΟΤΗΤΑΣ ΓΙΑ ΤΑ ΚΙΝΗΤΡΑ ΠΕΡΙΦΕΡΕΙΑΚΗΣ ΑΝΑΠΤΥΞΗΣ</a:t>
            </a:r>
            <a:endParaRPr sz="1800" b="1" dirty="0">
              <a:solidFill>
                <a:srgbClr val="FF33CC"/>
              </a:solidFill>
            </a:endParaRPr>
          </a:p>
          <a:p>
            <a:pPr eaLnBrk="1" hangingPunct="1">
              <a:lnSpc>
                <a:spcPct val="90000"/>
              </a:lnSpc>
              <a:buNone/>
            </a:pPr>
            <a:endParaRPr sz="1800" u="sng" dirty="0"/>
          </a:p>
          <a:p>
            <a:pPr eaLnBrk="1" hangingPunct="1">
              <a:lnSpc>
                <a:spcPct val="90000"/>
              </a:lnSpc>
              <a:buNone/>
            </a:pPr>
            <a:r>
              <a:rPr sz="1800" dirty="0"/>
              <a:t>	Στόχος είναι η επιλεκτική προσέγγιση για την προώθηση της «εγχώριας» περιφερειακής ανάπτυξης</a:t>
            </a:r>
            <a:endParaRPr sz="1800" dirty="0"/>
          </a:p>
          <a:p>
            <a:pPr eaLnBrk="1" hangingPunct="1">
              <a:lnSpc>
                <a:spcPct val="90000"/>
              </a:lnSpc>
              <a:buNone/>
            </a:pPr>
            <a:endParaRPr sz="1800" dirty="0"/>
          </a:p>
          <a:p>
            <a:pPr eaLnBrk="1" hangingPunct="1">
              <a:lnSpc>
                <a:spcPct val="90000"/>
              </a:lnSpc>
              <a:buFontTx/>
              <a:buChar char="-"/>
            </a:pPr>
            <a:r>
              <a:rPr sz="1800" dirty="0"/>
              <a:t>Ανάπτυξη των υποδομών στους τομείς των μεταφορών, των τηλεπικοινωνιών και της ενέργειας</a:t>
            </a:r>
            <a:endParaRPr sz="1800" dirty="0"/>
          </a:p>
          <a:p>
            <a:pPr eaLnBrk="1" hangingPunct="1">
              <a:lnSpc>
                <a:spcPct val="90000"/>
              </a:lnSpc>
              <a:buFontTx/>
              <a:buChar char="-"/>
            </a:pPr>
            <a:r>
              <a:rPr sz="1800" dirty="0"/>
              <a:t>Βελτίωση του</a:t>
            </a:r>
            <a:r>
              <a:rPr lang="en-US" altLang="x-none" sz="1800" dirty="0"/>
              <a:t> management</a:t>
            </a:r>
            <a:r>
              <a:rPr sz="1800" dirty="0"/>
              <a:t> των επιχειρήσεων</a:t>
            </a:r>
            <a:endParaRPr sz="1800" dirty="0"/>
          </a:p>
          <a:p>
            <a:pPr eaLnBrk="1" hangingPunct="1">
              <a:lnSpc>
                <a:spcPct val="90000"/>
              </a:lnSpc>
              <a:buFontTx/>
              <a:buChar char="-"/>
            </a:pPr>
            <a:r>
              <a:rPr sz="1800" dirty="0"/>
              <a:t>Παροχή συμβουλευτικών υπηρεσιών</a:t>
            </a:r>
            <a:endParaRPr sz="1800" dirty="0"/>
          </a:p>
          <a:p>
            <a:pPr eaLnBrk="1" hangingPunct="1">
              <a:lnSpc>
                <a:spcPct val="90000"/>
              </a:lnSpc>
              <a:buFontTx/>
              <a:buChar char="-"/>
            </a:pPr>
            <a:r>
              <a:rPr sz="1800" dirty="0"/>
              <a:t>Ενσωμάτωση νέων τεχνολογιών στην παραγωγική διαδικασία</a:t>
            </a:r>
            <a:endParaRPr sz="1800" dirty="0"/>
          </a:p>
          <a:p>
            <a:pPr eaLnBrk="1" hangingPunct="1">
              <a:lnSpc>
                <a:spcPct val="90000"/>
              </a:lnSpc>
              <a:buFontTx/>
              <a:buChar char="-"/>
            </a:pPr>
            <a:r>
              <a:rPr sz="1800" dirty="0"/>
              <a:t>Αύξηση των εξαγωγών</a:t>
            </a:r>
            <a:endParaRPr sz="1800" dirty="0"/>
          </a:p>
          <a:p>
            <a:pPr eaLnBrk="1" hangingPunct="1">
              <a:lnSpc>
                <a:spcPct val="90000"/>
              </a:lnSpc>
              <a:buFontTx/>
              <a:buChar char="-"/>
            </a:pPr>
            <a:r>
              <a:rPr sz="1800" dirty="0"/>
              <a:t>Αναβάθμιση των χώρων υποδοχής των μεταποιητικών δραστηριοτήτων</a:t>
            </a:r>
            <a:endParaRPr sz="1800" dirty="0"/>
          </a:p>
          <a:p>
            <a:pPr eaLnBrk="1" hangingPunct="1">
              <a:lnSpc>
                <a:spcPct val="90000"/>
              </a:lnSpc>
              <a:buFontTx/>
              <a:buChar char="-"/>
            </a:pPr>
            <a:r>
              <a:rPr sz="1800" dirty="0"/>
              <a:t>κ.ά.</a:t>
            </a:r>
            <a:endParaRPr sz="1800" dirty="0"/>
          </a:p>
          <a:p>
            <a:pPr eaLnBrk="1" hangingPunct="1">
              <a:lnSpc>
                <a:spcPct val="90000"/>
              </a:lnSpc>
              <a:buNone/>
            </a:pPr>
            <a:endParaRPr sz="1800" dirty="0"/>
          </a:p>
          <a:p>
            <a:pPr eaLnBrk="1" hangingPunct="1">
              <a:lnSpc>
                <a:spcPct val="90000"/>
              </a:lnSpc>
              <a:buNone/>
            </a:pPr>
            <a:r>
              <a:rPr sz="1800" dirty="0"/>
              <a:t>	Τα κίνητρα εστιάζονται περισσότερο στις νέες επιχειρήσεις ή στα νέα επιχειρηματικά σχέδια, σε αντίθεση με τις επεκτάσεις που προγραμματίζουν οι ήδη υπάρχουσες και λειτουργούσες επιχειρήσεις</a:t>
            </a:r>
            <a:endParaRPr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2"/>
          <p:cNvSpPr/>
          <p:nvPr/>
        </p:nvSpPr>
        <p:spPr>
          <a:xfrm>
            <a:off x="179388" y="188913"/>
            <a:ext cx="8785225" cy="647700"/>
          </a:xfrm>
          <a:prstGeom prst="rect">
            <a:avLst/>
          </a:prstGeom>
          <a:solidFill>
            <a:srgbClr val="CCFF99"/>
          </a:solidFill>
          <a:ln w="9525" cap="flat" cmpd="sng">
            <a:solidFill>
              <a:srgbClr val="CCFF99"/>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2771" name="Rectangle 3"/>
          <p:cNvSpPr>
            <a:spLocks noGrp="1"/>
          </p:cNvSpPr>
          <p:nvPr>
            <p:ph type="title" hasCustomPrompt="1"/>
          </p:nvPr>
        </p:nvSpPr>
        <p:spPr>
          <a:xfrm>
            <a:off x="250825" y="404813"/>
            <a:ext cx="8686800" cy="287337"/>
          </a:xfrm>
        </p:spPr>
        <p:txBody>
          <a:bodyPr vert="horz" wrap="square" lIns="91440" tIns="45720" rIns="91440" bIns="45720" anchor="ctr"/>
          <a:p>
            <a:pPr eaLnBrk="1" hangingPunct="1"/>
            <a:r>
              <a:rPr sz="2000" dirty="0"/>
              <a:t>ΔΕΥΤΕΡΕΥΟΝΤΑ ΠΑΡΑΔΟΣΙΑΚΑ ΜΕΤΡΑ ΠΕΡΙΦΕΡΕΙΑΚΗΣ ΠΟΛΙΤΙΚΗΣ</a:t>
            </a:r>
            <a:endParaRPr sz="2000" dirty="0"/>
          </a:p>
        </p:txBody>
      </p:sp>
      <p:sp>
        <p:nvSpPr>
          <p:cNvPr id="32772" name="Rectangle 4"/>
          <p:cNvSpPr>
            <a:spLocks noGrp="1"/>
          </p:cNvSpPr>
          <p:nvPr>
            <p:ph idx="1" hasCustomPrompt="1"/>
          </p:nvPr>
        </p:nvSpPr>
        <p:spPr>
          <a:xfrm>
            <a:off x="179388" y="1270000"/>
            <a:ext cx="8785225" cy="3743325"/>
          </a:xfrm>
        </p:spPr>
        <p:txBody>
          <a:bodyPr vert="horz" wrap="square" lIns="91440" tIns="45720" rIns="91440" bIns="45720" anchor="t"/>
          <a:p>
            <a:pPr eaLnBrk="1" hangingPunct="1">
              <a:buFontTx/>
              <a:buChar char="-"/>
            </a:pPr>
            <a:r>
              <a:rPr sz="1800" dirty="0"/>
              <a:t>Ενισχύσεις για τη μετεγκατάσταση βιομηχανιών από κορεσμένα μητροπολιτικά κέντρα προς τις περιφέρειες</a:t>
            </a:r>
            <a:endParaRPr sz="1800" dirty="0"/>
          </a:p>
          <a:p>
            <a:pPr eaLnBrk="1" hangingPunct="1">
              <a:buFontTx/>
              <a:buChar char="-"/>
            </a:pPr>
            <a:r>
              <a:rPr sz="1800" dirty="0"/>
              <a:t>Επιδοτήσεις του κόστους μεταφοράς για την ενίσχυση του εμπορίου των καθυστερημένων περιφερειών</a:t>
            </a:r>
            <a:endParaRPr sz="1800" dirty="0"/>
          </a:p>
          <a:p>
            <a:pPr eaLnBrk="1" hangingPunct="1">
              <a:buFontTx/>
              <a:buChar char="-"/>
            </a:pPr>
            <a:r>
              <a:rPr sz="1800" dirty="0"/>
              <a:t>Επιχορηγήσεις στις επιχειρήσεις για την εισαγωγή νέας τεχνολογίας στη διαδικασία της παραγωγής</a:t>
            </a:r>
            <a:endParaRPr sz="1800" dirty="0"/>
          </a:p>
          <a:p>
            <a:pPr eaLnBrk="1" hangingPunct="1">
              <a:buFontTx/>
              <a:buChar char="-"/>
            </a:pPr>
            <a:r>
              <a:rPr sz="1800" dirty="0"/>
              <a:t>Κρατικές εγγυήσεις για χορηγούμενα δάνεια στις επαρχιακές επιχειρήσεις</a:t>
            </a:r>
            <a:endParaRPr sz="1800" dirty="0"/>
          </a:p>
          <a:p>
            <a:pPr eaLnBrk="1" hangingPunct="1">
              <a:buFontTx/>
              <a:buChar char="-"/>
            </a:pPr>
            <a:r>
              <a:rPr sz="1800" dirty="0"/>
              <a:t>Επιδοτήσεις για την κατασκευή εγκαταστάσεων καθαρισμού βιομηχανικών αποβλήτων</a:t>
            </a:r>
            <a:endParaRPr sz="1800" dirty="0"/>
          </a:p>
          <a:p>
            <a:pPr eaLnBrk="1" hangingPunct="1">
              <a:buFontTx/>
              <a:buChar char="-"/>
            </a:pPr>
            <a:r>
              <a:rPr sz="1800" dirty="0"/>
              <a:t>Ενθάρρυνση της συνεργασίας με τα τοπικά Πανεπιστήμια</a:t>
            </a:r>
            <a:endParaRPr sz="1800" dirty="0"/>
          </a:p>
          <a:p>
            <a:pPr eaLnBrk="1" hangingPunct="1">
              <a:buFontTx/>
              <a:buChar char="-"/>
            </a:pPr>
            <a:r>
              <a:rPr sz="1800" dirty="0"/>
              <a:t>κ.ά.</a:t>
            </a:r>
            <a:endParaRPr sz="1800" dirty="0"/>
          </a:p>
          <a:p>
            <a:pPr eaLnBrk="1" hangingPunct="1">
              <a:buNone/>
            </a:pPr>
            <a:r>
              <a:rPr sz="1800" dirty="0"/>
              <a:t> </a:t>
            </a:r>
            <a:endParaRPr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2"/>
          <p:cNvSpPr/>
          <p:nvPr/>
        </p:nvSpPr>
        <p:spPr>
          <a:xfrm>
            <a:off x="1187450" y="1917700"/>
            <a:ext cx="6264275" cy="12954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3795" name="Rectangle 3"/>
          <p:cNvSpPr>
            <a:spLocks noGrp="1"/>
          </p:cNvSpPr>
          <p:nvPr>
            <p:ph type="title" hasCustomPrompt="1"/>
          </p:nvPr>
        </p:nvSpPr>
        <p:spPr>
          <a:xfrm>
            <a:off x="1330325" y="2133600"/>
            <a:ext cx="5905500" cy="1295400"/>
          </a:xfrm>
        </p:spPr>
        <p:txBody>
          <a:bodyPr vert="horz" wrap="square" lIns="91440" tIns="45720" rIns="91440" bIns="45720" anchor="ctr"/>
          <a:p>
            <a:pPr eaLnBrk="1" hangingPunct="1"/>
            <a:r>
              <a:rPr sz="2000" b="1" dirty="0">
                <a:solidFill>
                  <a:schemeClr val="bg1"/>
                </a:solidFill>
              </a:rPr>
              <a:t>ΝΕΑ ΜΕΣΑ ΤΗΣ ΠΕΡΙΦΕΡΕΙΑΚΗΣ ΠΟΛΙΤΙΚΗΣ</a:t>
            </a:r>
            <a:br>
              <a:rPr sz="2400" b="1" dirty="0">
                <a:solidFill>
                  <a:schemeClr val="bg1"/>
                </a:solidFill>
              </a:rPr>
            </a:br>
            <a:endParaRPr sz="2400" b="1" dirty="0">
              <a:solidFill>
                <a:schemeClr val="bg1"/>
              </a:solidFill>
            </a:endParaRPr>
          </a:p>
        </p:txBody>
      </p:sp>
      <p:sp>
        <p:nvSpPr>
          <p:cNvPr id="33796" name="Rectangle 4"/>
          <p:cNvSpPr>
            <a:spLocks noGrp="1"/>
          </p:cNvSpPr>
          <p:nvPr>
            <p:ph idx="1" hasCustomPrompt="1"/>
          </p:nvPr>
        </p:nvSpPr>
        <p:spPr>
          <a:xfrm>
            <a:off x="285750" y="1916113"/>
            <a:ext cx="8534400" cy="3889375"/>
          </a:xfrm>
        </p:spPr>
        <p:txBody>
          <a:bodyPr vert="horz" wrap="square" lIns="91440" tIns="45720" rIns="91440" bIns="45720" anchor="t"/>
          <a:p>
            <a:pPr eaLnBrk="1" hangingPunct="1">
              <a:buNone/>
            </a:pPr>
            <a:endParaRPr sz="1800" dirty="0"/>
          </a:p>
          <a:p>
            <a:pPr eaLnBrk="1" hangingPunct="1">
              <a:buNone/>
            </a:pPr>
            <a:endParaRPr sz="1800" dirty="0"/>
          </a:p>
          <a:p>
            <a:pPr eaLnBrk="1" hangingPunct="1">
              <a:buNone/>
            </a:pPr>
            <a:r>
              <a:rPr sz="1800" dirty="0"/>
              <a:t>                 </a:t>
            </a:r>
            <a:endParaRPr sz="1800" dirty="0"/>
          </a:p>
          <a:p>
            <a:pPr eaLnBrk="1" hangingPunct="1">
              <a:buNone/>
            </a:pPr>
            <a:endParaRPr sz="1800" dirty="0"/>
          </a:p>
          <a:p>
            <a:pPr eaLnBrk="1" hangingPunct="1">
              <a:buNone/>
            </a:pP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Ενδογενής ανάπτυξη </a:t>
            </a:r>
            <a:endParaRPr sz="1800" dirty="0"/>
          </a:p>
        </p:txBody>
      </p:sp>
      <p:sp>
        <p:nvSpPr>
          <p:cNvPr id="33797" name="Line 5"/>
          <p:cNvSpPr/>
          <p:nvPr/>
        </p:nvSpPr>
        <p:spPr>
          <a:xfrm>
            <a:off x="4067175" y="3211513"/>
            <a:ext cx="0" cy="1657350"/>
          </a:xfrm>
          <a:prstGeom prst="line">
            <a:avLst/>
          </a:prstGeom>
          <a:ln w="76200" cap="flat" cmpd="sng">
            <a:solidFill>
              <a:srgbClr val="A0A9FE"/>
            </a:solidFill>
            <a:prstDash val="solid"/>
            <a:headEnd type="none" w="med" len="med"/>
            <a:tailEnd type="triangle" w="med" len="med"/>
          </a:ln>
        </p:spPr>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4819"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4820" name="Rectangle 4"/>
          <p:cNvSpPr>
            <a:spLocks noGrp="1"/>
          </p:cNvSpPr>
          <p:nvPr>
            <p:ph idx="1" hasCustomPrompt="1"/>
          </p:nvPr>
        </p:nvSpPr>
        <p:spPr>
          <a:xfrm>
            <a:off x="179388" y="908050"/>
            <a:ext cx="8785225" cy="5689600"/>
          </a:xfrm>
        </p:spPr>
        <p:txBody>
          <a:bodyPr vert="horz" wrap="square" lIns="91440" tIns="45720" rIns="91440" bIns="45720" anchor="t"/>
          <a:p>
            <a:pPr eaLnBrk="1" hangingPunct="1">
              <a:buNone/>
            </a:pPr>
            <a:endParaRPr sz="1800" dirty="0"/>
          </a:p>
          <a:p>
            <a:pPr eaLnBrk="1" hangingPunct="1">
              <a:buNone/>
            </a:pPr>
            <a:r>
              <a:rPr sz="1800" dirty="0"/>
              <a:t>Α) Τοπική Ανάπτυξη</a:t>
            </a:r>
            <a:endParaRPr sz="1800" dirty="0"/>
          </a:p>
          <a:p>
            <a:pPr eaLnBrk="1" hangingPunct="1">
              <a:buNone/>
            </a:pPr>
            <a:endParaRPr sz="1800" dirty="0"/>
          </a:p>
          <a:p>
            <a:pPr eaLnBrk="1" hangingPunct="1">
              <a:buNone/>
            </a:pPr>
            <a:r>
              <a:rPr sz="1800" dirty="0"/>
              <a:t>			επιβάλλει μετασχηματισμούς στο τοπικό κοινωνικό – οικονομικό</a:t>
            </a:r>
            <a:endParaRPr sz="1800" dirty="0"/>
          </a:p>
          <a:p>
            <a:pPr eaLnBrk="1" hangingPunct="1">
              <a:buNone/>
            </a:pPr>
            <a:r>
              <a:rPr sz="1800" dirty="0"/>
              <a:t>			σύστημα, αντιδρά στις εξωτερικές προκλήσεις, προωθεί τοπικές</a:t>
            </a:r>
            <a:endParaRPr sz="1800" dirty="0"/>
          </a:p>
          <a:p>
            <a:pPr eaLnBrk="1" hangingPunct="1">
              <a:buNone/>
            </a:pPr>
            <a:r>
              <a:rPr sz="1800" dirty="0"/>
              <a:t>			αναπτυξιακές πρωτοβουλίες και ενεργοποιεί τους τοπικούς παρα-</a:t>
            </a:r>
            <a:endParaRPr sz="1800" dirty="0"/>
          </a:p>
          <a:p>
            <a:pPr eaLnBrk="1" hangingPunct="1">
              <a:buNone/>
            </a:pPr>
            <a:r>
              <a:rPr sz="1800" dirty="0"/>
              <a:t>			γωγικούς πόρους (Κόνσολας 1990, Παπαδασκαλόπουλος 1995)</a:t>
            </a:r>
            <a:endParaRPr sz="1800" dirty="0"/>
          </a:p>
          <a:p>
            <a:pPr eaLnBrk="1" hangingPunct="1">
              <a:buNone/>
            </a:pPr>
            <a:endParaRPr sz="1800" dirty="0"/>
          </a:p>
          <a:p>
            <a:pPr eaLnBrk="1" hangingPunct="1">
              <a:buNone/>
            </a:pPr>
            <a:r>
              <a:rPr sz="1800" dirty="0"/>
              <a:t>			Χαρακτηριστικά της τοπικής ανάπτυξης</a:t>
            </a:r>
            <a:endParaRPr sz="1800" dirty="0"/>
          </a:p>
          <a:p>
            <a:pPr eaLnBrk="1" hangingPunct="1">
              <a:buNone/>
            </a:pPr>
            <a:r>
              <a:rPr sz="1800" dirty="0"/>
              <a:t>			- υψηλός βαθμός αυτονομίας των οικονομικών δραστηριοτήτων</a:t>
            </a:r>
            <a:endParaRPr sz="1800" dirty="0"/>
          </a:p>
          <a:p>
            <a:pPr eaLnBrk="1" hangingPunct="1">
              <a:buNone/>
            </a:pPr>
            <a:r>
              <a:rPr sz="1800" dirty="0"/>
              <a:t>			- τάση δημιουργίας των προϋποθέσεων αυτοτροφοδοτούμενης</a:t>
            </a:r>
            <a:endParaRPr sz="1800" dirty="0"/>
          </a:p>
          <a:p>
            <a:pPr eaLnBrk="1" hangingPunct="1">
              <a:buNone/>
            </a:pPr>
            <a:r>
              <a:rPr sz="1800" dirty="0"/>
              <a:t>			   ανάπτυξης σε τοπικό επίπεδο</a:t>
            </a:r>
            <a:endParaRPr sz="1800" dirty="0"/>
          </a:p>
          <a:p>
            <a:pPr eaLnBrk="1" hangingPunct="1">
              <a:buNone/>
            </a:pPr>
            <a:r>
              <a:rPr sz="1800" dirty="0"/>
              <a:t>			- ο τρόπος παραγωγής προσαρμόζεται στο πρότυπο της ευέλικτης </a:t>
            </a:r>
            <a:endParaRPr sz="1800" dirty="0"/>
          </a:p>
          <a:p>
            <a:pPr eaLnBrk="1" hangingPunct="1">
              <a:buNone/>
            </a:pPr>
            <a:r>
              <a:rPr sz="1800" dirty="0"/>
              <a:t>			  εξειδίκευσης </a:t>
            </a:r>
            <a:endParaRPr sz="1800" dirty="0"/>
          </a:p>
          <a:p>
            <a:pPr eaLnBrk="1" hangingPunct="1">
              <a:buNone/>
            </a:pPr>
            <a:r>
              <a:rPr sz="1800" dirty="0"/>
              <a:t>			- η παραγωγή προσανατολίζεται πολύ γρήγορα στις απαιτήσεις </a:t>
            </a:r>
            <a:endParaRPr sz="1800" dirty="0"/>
          </a:p>
          <a:p>
            <a:pPr eaLnBrk="1" hangingPunct="1">
              <a:buNone/>
            </a:pPr>
            <a:r>
              <a:rPr sz="1800" dirty="0"/>
              <a:t>			  της ζήτησης</a:t>
            </a:r>
            <a:endParaRPr sz="1800" dirty="0"/>
          </a:p>
          <a:p>
            <a:pPr eaLnBrk="1" hangingPunct="1">
              <a:buNone/>
            </a:pPr>
            <a:r>
              <a:rPr sz="1800" dirty="0"/>
              <a:t>			 </a:t>
            </a:r>
            <a:endParaRPr sz="1800" dirty="0"/>
          </a:p>
        </p:txBody>
      </p:sp>
      <p:sp>
        <p:nvSpPr>
          <p:cNvPr id="34821" name="Line 5"/>
          <p:cNvSpPr/>
          <p:nvPr/>
        </p:nvSpPr>
        <p:spPr>
          <a:xfrm>
            <a:off x="323850" y="1628775"/>
            <a:ext cx="2089150" cy="0"/>
          </a:xfrm>
          <a:prstGeom prst="line">
            <a:avLst/>
          </a:prstGeom>
          <a:ln w="38100" cap="flat" cmpd="sng">
            <a:solidFill>
              <a:schemeClr val="tx1"/>
            </a:solidFill>
            <a:prstDash val="solid"/>
            <a:headEnd type="none" w="med" len="med"/>
            <a:tailEnd type="none" w="med" len="med"/>
          </a:ln>
        </p:spPr>
      </p:sp>
      <p:sp>
        <p:nvSpPr>
          <p:cNvPr id="34822" name="Line 6"/>
          <p:cNvSpPr/>
          <p:nvPr/>
        </p:nvSpPr>
        <p:spPr>
          <a:xfrm>
            <a:off x="1331913" y="1628775"/>
            <a:ext cx="792162" cy="287338"/>
          </a:xfrm>
          <a:prstGeom prst="line">
            <a:avLst/>
          </a:prstGeom>
          <a:ln w="57150" cap="flat" cmpd="sng">
            <a:solidFill>
              <a:schemeClr val="tx1"/>
            </a:solidFill>
            <a:prstDash val="solid"/>
            <a:headEnd type="none" w="med" len="med"/>
            <a:tailEnd type="triangle" w="med" len="med"/>
          </a:ln>
        </p:spPr>
      </p:sp>
      <p:sp>
        <p:nvSpPr>
          <p:cNvPr id="34823" name="Line 7"/>
          <p:cNvSpPr/>
          <p:nvPr/>
        </p:nvSpPr>
        <p:spPr>
          <a:xfrm>
            <a:off x="2051050" y="3860800"/>
            <a:ext cx="4033838" cy="0"/>
          </a:xfrm>
          <a:prstGeom prst="line">
            <a:avLst/>
          </a:prstGeom>
          <a:ln w="19050" cap="flat" cmpd="sng">
            <a:solidFill>
              <a:schemeClr val="tx1"/>
            </a:solidFill>
            <a:prstDash val="solid"/>
            <a:headEnd type="none" w="med" len="med"/>
            <a:tailEnd type="none" w="med" len="me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6"/>
          <p:cNvSpPr/>
          <p:nvPr/>
        </p:nvSpPr>
        <p:spPr>
          <a:xfrm>
            <a:off x="0" y="3141663"/>
            <a:ext cx="3995738" cy="1008062"/>
          </a:xfrm>
          <a:prstGeom prst="rect">
            <a:avLst/>
          </a:prstGeom>
          <a:solidFill>
            <a:srgbClr val="C0C6CE"/>
          </a:solidFill>
          <a:ln w="9525" cap="flat" cmpd="sng">
            <a:solidFill>
              <a:srgbClr val="C0C6C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5843"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5844"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5845" name="Rectangle 4"/>
          <p:cNvSpPr>
            <a:spLocks noGrp="1"/>
          </p:cNvSpPr>
          <p:nvPr>
            <p:ph idx="1" hasCustomPrompt="1"/>
          </p:nvPr>
        </p:nvSpPr>
        <p:spPr>
          <a:xfrm>
            <a:off x="179388" y="908050"/>
            <a:ext cx="8785225" cy="5949950"/>
          </a:xfrm>
        </p:spPr>
        <p:txBody>
          <a:bodyPr vert="horz" wrap="square" lIns="91440" tIns="45720" rIns="91440" bIns="45720" anchor="t"/>
          <a:p>
            <a:pPr eaLnBrk="1" hangingPunct="1">
              <a:buNone/>
            </a:pPr>
            <a:endParaRPr sz="1800" dirty="0"/>
          </a:p>
          <a:p>
            <a:pPr eaLnBrk="1" hangingPunct="1">
              <a:buNone/>
            </a:pPr>
            <a:r>
              <a:rPr sz="1800" dirty="0"/>
              <a:t>Β) Μικρομεσαία Επιχείρηση (ΜΜΕ)</a:t>
            </a:r>
            <a:endParaRPr sz="1800" dirty="0"/>
          </a:p>
          <a:p>
            <a:pPr eaLnBrk="1" hangingPunct="1">
              <a:buNone/>
            </a:pPr>
            <a:endParaRPr sz="1800" dirty="0"/>
          </a:p>
          <a:p>
            <a:pPr eaLnBrk="1" hangingPunct="1">
              <a:buNone/>
            </a:pPr>
            <a:r>
              <a:rPr sz="1800" dirty="0"/>
              <a:t>Στόχος:	- η δημιουργία νέων θέσεων εργασίας</a:t>
            </a:r>
            <a:endParaRPr sz="1800" dirty="0"/>
          </a:p>
          <a:p>
            <a:pPr eaLnBrk="1" hangingPunct="1">
              <a:buNone/>
            </a:pPr>
            <a:r>
              <a:rPr sz="1800" dirty="0"/>
              <a:t>		- η παραγωγή προϊόντων που ικανοποιούν την άμεση ζήτηση ή ενσωματώ-</a:t>
            </a:r>
            <a:endParaRPr sz="1800" dirty="0"/>
          </a:p>
          <a:p>
            <a:pPr eaLnBrk="1" hangingPunct="1">
              <a:buNone/>
            </a:pPr>
            <a:r>
              <a:rPr sz="1800" dirty="0"/>
              <a:t>		  νουν καινοτομικές ιδέες</a:t>
            </a:r>
            <a:endParaRPr sz="1800" dirty="0"/>
          </a:p>
          <a:p>
            <a:pPr eaLnBrk="1" hangingPunct="1">
              <a:buNone/>
            </a:pPr>
            <a:endParaRPr sz="1800" dirty="0"/>
          </a:p>
          <a:p>
            <a:pPr eaLnBrk="1" hangingPunct="1">
              <a:buNone/>
            </a:pPr>
            <a:r>
              <a:rPr sz="1800" dirty="0"/>
              <a:t>Η ΜΜΕ αποτελεί κύριο μέσο 		- αναδεικνύει την τοπική επιχειρηματι-</a:t>
            </a:r>
            <a:endParaRPr sz="1800" dirty="0"/>
          </a:p>
          <a:p>
            <a:pPr eaLnBrk="1" hangingPunct="1">
              <a:buNone/>
            </a:pPr>
            <a:r>
              <a:rPr sz="1800" dirty="0"/>
              <a:t>προώθησης της τοπικής ανάπτυξης 	  κότητα</a:t>
            </a:r>
            <a:endParaRPr sz="1800" dirty="0"/>
          </a:p>
          <a:p>
            <a:pPr eaLnBrk="1" hangingPunct="1">
              <a:buNone/>
            </a:pPr>
            <a:r>
              <a:rPr sz="1800" dirty="0"/>
              <a:t>						- δημιουργεί νέες θέσεις εργασίας</a:t>
            </a:r>
            <a:endParaRPr sz="1800" dirty="0"/>
          </a:p>
          <a:p>
            <a:pPr eaLnBrk="1" hangingPunct="1">
              <a:buNone/>
            </a:pPr>
            <a:r>
              <a:rPr sz="1800" dirty="0"/>
              <a:t>						- μειώνει το ποσοστό ανεργίας στην</a:t>
            </a:r>
            <a:endParaRPr sz="1800" dirty="0"/>
          </a:p>
          <a:p>
            <a:pPr eaLnBrk="1" hangingPunct="1">
              <a:buNone/>
            </a:pPr>
            <a:r>
              <a:rPr sz="1800" dirty="0"/>
              <a:t>						  περιφέρεια</a:t>
            </a:r>
            <a:endParaRPr sz="1800" dirty="0"/>
          </a:p>
          <a:p>
            <a:pPr eaLnBrk="1" hangingPunct="1">
              <a:buNone/>
            </a:pPr>
            <a:r>
              <a:rPr sz="1800" dirty="0"/>
              <a:t>						- μειώνει το ποσοστό μετανάστευσης</a:t>
            </a:r>
            <a:endParaRPr sz="1800" dirty="0"/>
          </a:p>
          <a:p>
            <a:pPr eaLnBrk="1" hangingPunct="1">
              <a:buNone/>
            </a:pPr>
            <a:r>
              <a:rPr sz="1800" dirty="0"/>
              <a:t>						  του εργατικού δυναμικού</a:t>
            </a:r>
            <a:endParaRPr sz="1800" dirty="0"/>
          </a:p>
          <a:p>
            <a:pPr eaLnBrk="1" hangingPunct="1">
              <a:buNone/>
            </a:pPr>
            <a:r>
              <a:rPr sz="1800" dirty="0"/>
              <a:t>						- συμβάλει στην ανάπτυξη συνεργασίας</a:t>
            </a:r>
            <a:endParaRPr sz="1800" dirty="0"/>
          </a:p>
          <a:p>
            <a:pPr eaLnBrk="1" hangingPunct="1">
              <a:buNone/>
            </a:pPr>
            <a:r>
              <a:rPr sz="1800" dirty="0"/>
              <a:t>						  μεταξύ των επιχειρήσεων</a:t>
            </a:r>
            <a:endParaRPr sz="1800" dirty="0"/>
          </a:p>
          <a:p>
            <a:pPr eaLnBrk="1" hangingPunct="1">
              <a:buNone/>
            </a:pPr>
            <a:r>
              <a:rPr sz="1800" dirty="0"/>
              <a:t>						- συμβάλει στην αναζωογόνηση παρα-</a:t>
            </a:r>
            <a:endParaRPr sz="1800" dirty="0"/>
          </a:p>
          <a:p>
            <a:pPr eaLnBrk="1" hangingPunct="1">
              <a:buNone/>
            </a:pPr>
            <a:r>
              <a:rPr sz="1800" dirty="0"/>
              <a:t>						  δοσιακών κλάδων στην περιφέρεια</a:t>
            </a:r>
            <a:endParaRPr sz="1800" dirty="0"/>
          </a:p>
        </p:txBody>
      </p:sp>
      <p:sp>
        <p:nvSpPr>
          <p:cNvPr id="35846" name="Line 5"/>
          <p:cNvSpPr/>
          <p:nvPr/>
        </p:nvSpPr>
        <p:spPr>
          <a:xfrm>
            <a:off x="250825" y="2205038"/>
            <a:ext cx="792163" cy="0"/>
          </a:xfrm>
          <a:prstGeom prst="line">
            <a:avLst/>
          </a:prstGeom>
          <a:ln w="28575" cap="flat" cmpd="sng">
            <a:solidFill>
              <a:schemeClr val="tx1"/>
            </a:solidFill>
            <a:prstDash val="solid"/>
            <a:headEnd type="none" w="med" len="med"/>
            <a:tailEnd type="none" w="med" len="med"/>
          </a:ln>
        </p:spPr>
      </p:sp>
      <p:sp>
        <p:nvSpPr>
          <p:cNvPr id="35847" name="Line 7"/>
          <p:cNvSpPr/>
          <p:nvPr/>
        </p:nvSpPr>
        <p:spPr>
          <a:xfrm>
            <a:off x="3995738" y="3573463"/>
            <a:ext cx="720725" cy="0"/>
          </a:xfrm>
          <a:prstGeom prst="line">
            <a:avLst/>
          </a:prstGeom>
          <a:ln w="76200" cap="flat" cmpd="sng">
            <a:solidFill>
              <a:srgbClr val="C0C6CE"/>
            </a:solidFill>
            <a:prstDash val="solid"/>
            <a:headEnd type="none" w="med" len="med"/>
            <a:tailEnd type="triangle" w="med" len="med"/>
          </a:ln>
        </p:spPr>
      </p:sp>
      <p:sp>
        <p:nvSpPr>
          <p:cNvPr id="35848" name="Line 8"/>
          <p:cNvSpPr/>
          <p:nvPr/>
        </p:nvSpPr>
        <p:spPr>
          <a:xfrm>
            <a:off x="3924300" y="3644900"/>
            <a:ext cx="720725" cy="431800"/>
          </a:xfrm>
          <a:prstGeom prst="line">
            <a:avLst/>
          </a:prstGeom>
          <a:ln w="76200" cap="flat" cmpd="sng">
            <a:solidFill>
              <a:srgbClr val="C0C6CE"/>
            </a:solidFill>
            <a:prstDash val="solid"/>
            <a:headEnd type="none" w="med" len="med"/>
            <a:tailEnd type="triangle" w="med" len="med"/>
          </a:ln>
        </p:spPr>
      </p:sp>
      <p:sp>
        <p:nvSpPr>
          <p:cNvPr id="35849" name="Line 9"/>
          <p:cNvSpPr/>
          <p:nvPr/>
        </p:nvSpPr>
        <p:spPr>
          <a:xfrm>
            <a:off x="3924300" y="3644900"/>
            <a:ext cx="720725" cy="792163"/>
          </a:xfrm>
          <a:prstGeom prst="line">
            <a:avLst/>
          </a:prstGeom>
          <a:ln w="76200" cap="flat" cmpd="sng">
            <a:solidFill>
              <a:srgbClr val="C0C6CE"/>
            </a:solidFill>
            <a:prstDash val="solid"/>
            <a:headEnd type="none" w="med" len="med"/>
            <a:tailEnd type="triangle" w="med" len="med"/>
          </a:ln>
        </p:spPr>
      </p:sp>
      <p:sp>
        <p:nvSpPr>
          <p:cNvPr id="35850" name="Line 10"/>
          <p:cNvSpPr/>
          <p:nvPr/>
        </p:nvSpPr>
        <p:spPr>
          <a:xfrm>
            <a:off x="3924300" y="3789363"/>
            <a:ext cx="720725" cy="1223962"/>
          </a:xfrm>
          <a:prstGeom prst="line">
            <a:avLst/>
          </a:prstGeom>
          <a:ln w="76200" cap="flat" cmpd="sng">
            <a:solidFill>
              <a:srgbClr val="C0C6CE"/>
            </a:solidFill>
            <a:prstDash val="solid"/>
            <a:headEnd type="none" w="med" len="med"/>
            <a:tailEnd type="triangle" w="med" len="med"/>
          </a:ln>
        </p:spPr>
      </p:sp>
      <p:sp>
        <p:nvSpPr>
          <p:cNvPr id="35851" name="Line 11"/>
          <p:cNvSpPr/>
          <p:nvPr/>
        </p:nvSpPr>
        <p:spPr>
          <a:xfrm>
            <a:off x="3924300" y="4076700"/>
            <a:ext cx="792163" cy="2305050"/>
          </a:xfrm>
          <a:prstGeom prst="line">
            <a:avLst/>
          </a:prstGeom>
          <a:ln w="76200" cap="flat" cmpd="sng">
            <a:solidFill>
              <a:srgbClr val="C0C6CE"/>
            </a:solidFill>
            <a:prstDash val="solid"/>
            <a:headEnd type="none" w="med" len="med"/>
            <a:tailEnd type="triangle" w="med" len="med"/>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13"/>
          <p:cNvSpPr/>
          <p:nvPr/>
        </p:nvSpPr>
        <p:spPr>
          <a:xfrm>
            <a:off x="900113" y="3429000"/>
            <a:ext cx="7559675" cy="1296988"/>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7" name="Rectangle 7"/>
          <p:cNvSpPr/>
          <p:nvPr/>
        </p:nvSpPr>
        <p:spPr>
          <a:xfrm>
            <a:off x="0" y="2565400"/>
            <a:ext cx="2411413" cy="647700"/>
          </a:xfrm>
          <a:prstGeom prst="rect">
            <a:avLst/>
          </a:prstGeom>
          <a:solidFill>
            <a:schemeClr val="bg1"/>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8"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6869"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6870" name="Rectangle 4"/>
          <p:cNvSpPr>
            <a:spLocks noGrp="1"/>
          </p:cNvSpPr>
          <p:nvPr>
            <p:ph idx="1" hasCustomPrompt="1"/>
          </p:nvPr>
        </p:nvSpPr>
        <p:spPr>
          <a:xfrm>
            <a:off x="0" y="908050"/>
            <a:ext cx="8893175" cy="5689600"/>
          </a:xfrm>
        </p:spPr>
        <p:txBody>
          <a:bodyPr vert="horz" wrap="square" lIns="91440" tIns="45720" rIns="91440" bIns="45720" anchor="t"/>
          <a:p>
            <a:pPr eaLnBrk="1" hangingPunct="1">
              <a:buNone/>
            </a:pPr>
            <a:r>
              <a:rPr sz="1800" dirty="0"/>
              <a:t>Γ) Νέα Τεχνολογία	αναπτύσσεται σε δύο πεδία:</a:t>
            </a:r>
            <a:endParaRPr sz="1800" dirty="0"/>
          </a:p>
          <a:p>
            <a:pPr eaLnBrk="1" hangingPunct="1">
              <a:buNone/>
            </a:pPr>
            <a:r>
              <a:rPr sz="1800" dirty="0"/>
              <a:t>				- πεδίο πρωτότυπων ιδεών και εφευρέσεων</a:t>
            </a:r>
            <a:endParaRPr sz="1800" dirty="0"/>
          </a:p>
          <a:p>
            <a:pPr eaLnBrk="1" hangingPunct="1">
              <a:buNone/>
            </a:pPr>
            <a:r>
              <a:rPr sz="1800" dirty="0"/>
              <a:t>				- πεδίο εφαρμογών τους με την πραγματοποίηση </a:t>
            </a:r>
            <a:endParaRPr sz="1800" dirty="0"/>
          </a:p>
          <a:p>
            <a:pPr eaLnBrk="1" hangingPunct="1">
              <a:buNone/>
            </a:pPr>
            <a:r>
              <a:rPr sz="1800" dirty="0"/>
              <a:t>				  καινοτομικών δραστηριοτήτων</a:t>
            </a:r>
            <a:endParaRPr sz="1800" dirty="0"/>
          </a:p>
          <a:p>
            <a:pPr eaLnBrk="1" hangingPunct="1">
              <a:buNone/>
            </a:pPr>
            <a:endParaRPr sz="1800" dirty="0"/>
          </a:p>
          <a:p>
            <a:pPr eaLnBrk="1" hangingPunct="1">
              <a:buNone/>
            </a:pPr>
            <a:r>
              <a:rPr sz="1600" dirty="0"/>
              <a:t>Η καινοτομία στη χωρική	- καινοτομία προϊόντος</a:t>
            </a:r>
            <a:endParaRPr sz="1600" dirty="0"/>
          </a:p>
          <a:p>
            <a:pPr eaLnBrk="1" hangingPunct="1">
              <a:buNone/>
            </a:pPr>
            <a:r>
              <a:rPr sz="1600" dirty="0"/>
              <a:t>της διάσταση		- καινοτομία διαδικασίας παραγωγής</a:t>
            </a:r>
            <a:endParaRPr sz="1600" dirty="0"/>
          </a:p>
          <a:p>
            <a:pPr eaLnBrk="1" hangingPunct="1">
              <a:buNone/>
            </a:pPr>
            <a:r>
              <a:rPr sz="1600" dirty="0"/>
              <a:t> </a:t>
            </a:r>
            <a:endParaRPr sz="1600" dirty="0"/>
          </a:p>
          <a:p>
            <a:pPr eaLnBrk="1" hangingPunct="1">
              <a:buNone/>
            </a:pPr>
            <a:r>
              <a:rPr sz="1600" dirty="0"/>
              <a:t>		- Καινοτομία που μειώνει τις εισροές στην παραγωγή (πχ. μείωση ωρών εργασίας)</a:t>
            </a:r>
            <a:endParaRPr sz="1600" dirty="0"/>
          </a:p>
          <a:p>
            <a:pPr eaLnBrk="1" hangingPunct="1">
              <a:buNone/>
            </a:pPr>
            <a:r>
              <a:rPr sz="1600" dirty="0"/>
              <a:t>		- Καινοτομία που βελτιώνει τις συνθήκες εργασίας</a:t>
            </a:r>
            <a:endParaRPr sz="1600" dirty="0"/>
          </a:p>
          <a:p>
            <a:pPr eaLnBrk="1" hangingPunct="1">
              <a:buNone/>
            </a:pPr>
            <a:r>
              <a:rPr sz="1600" dirty="0"/>
              <a:t>		- Καινοτομία με στόχο την εξάλειψη τεχνικών δυσκολιών στην παραγωγή ή την </a:t>
            </a:r>
            <a:endParaRPr sz="1600" dirty="0"/>
          </a:p>
          <a:p>
            <a:pPr eaLnBrk="1" hangingPunct="1">
              <a:buNone/>
            </a:pPr>
            <a:r>
              <a:rPr sz="1600" dirty="0"/>
              <a:t>		  παροχή υπηρεσιών με βελτιωμένες διαδικασίες </a:t>
            </a:r>
            <a:endParaRPr sz="1600" dirty="0"/>
          </a:p>
          <a:p>
            <a:pPr eaLnBrk="1" hangingPunct="1">
              <a:buNone/>
            </a:pPr>
            <a:endParaRPr sz="1600" dirty="0"/>
          </a:p>
          <a:p>
            <a:pPr eaLnBrk="1" hangingPunct="1">
              <a:buNone/>
            </a:pPr>
            <a:r>
              <a:rPr sz="1600" dirty="0"/>
              <a:t>Προγράμματα βελτίωσης του καινοτομικού περιβάλλοντος σε εθνικό επίπεδο</a:t>
            </a:r>
            <a:endParaRPr sz="1600" dirty="0"/>
          </a:p>
          <a:p>
            <a:pPr eaLnBrk="1" hangingPunct="1">
              <a:buFontTx/>
              <a:buChar char="-"/>
            </a:pPr>
            <a:r>
              <a:rPr sz="1600" dirty="0"/>
              <a:t>Μέτρα αναβάθμισης της εκπαίδευσης (τεχνική εκπαίδευση, σχολών </a:t>
            </a:r>
            <a:r>
              <a:rPr lang="en-US" altLang="x-none" sz="1600" dirty="0"/>
              <a:t>management)</a:t>
            </a:r>
            <a:endParaRPr sz="1600" dirty="0"/>
          </a:p>
          <a:p>
            <a:pPr eaLnBrk="1" hangingPunct="1">
              <a:buFontTx/>
              <a:buChar char="-"/>
            </a:pPr>
            <a:r>
              <a:rPr sz="1600" dirty="0"/>
              <a:t>Ενίσχυση των δημόσιων και ιδιωτικών κέντρων έρευνας και μεταφοράς τεχνολογίας</a:t>
            </a:r>
            <a:endParaRPr sz="1600" dirty="0"/>
          </a:p>
          <a:p>
            <a:pPr eaLnBrk="1" hangingPunct="1">
              <a:buFontTx/>
              <a:buChar char="-"/>
            </a:pPr>
            <a:r>
              <a:rPr sz="1600" dirty="0"/>
              <a:t>Εκσυγχρονισμός των τηλεπικοινωνιών και των αεροδρομίων</a:t>
            </a:r>
            <a:endParaRPr sz="1600" dirty="0"/>
          </a:p>
          <a:p>
            <a:pPr eaLnBrk="1" hangingPunct="1">
              <a:buFontTx/>
              <a:buChar char="-"/>
            </a:pPr>
            <a:r>
              <a:rPr sz="1600" dirty="0"/>
              <a:t>Καθιέρωση κινήτρων παραγωγής καινοτομικών προϊόντων από επιχειρήσεις υψηλής τεχνολογίας</a:t>
            </a:r>
            <a:endParaRPr lang="en-US" altLang="x-none" sz="1600" dirty="0"/>
          </a:p>
          <a:p>
            <a:pPr eaLnBrk="1" hangingPunct="1">
              <a:buFontTx/>
              <a:buChar char="-"/>
            </a:pPr>
            <a:endParaRPr sz="1600" dirty="0"/>
          </a:p>
        </p:txBody>
      </p:sp>
      <p:sp>
        <p:nvSpPr>
          <p:cNvPr id="36871" name="Line 5"/>
          <p:cNvSpPr/>
          <p:nvPr/>
        </p:nvSpPr>
        <p:spPr>
          <a:xfrm>
            <a:off x="2844800" y="1268413"/>
            <a:ext cx="2879725" cy="0"/>
          </a:xfrm>
          <a:prstGeom prst="line">
            <a:avLst/>
          </a:prstGeom>
          <a:ln w="9525" cap="flat" cmpd="sng">
            <a:solidFill>
              <a:schemeClr val="tx1"/>
            </a:solidFill>
            <a:prstDash val="solid"/>
            <a:headEnd type="none" w="med" len="med"/>
            <a:tailEnd type="none" w="med" len="med"/>
          </a:ln>
        </p:spPr>
      </p:sp>
      <p:sp>
        <p:nvSpPr>
          <p:cNvPr id="36872" name="Line 6"/>
          <p:cNvSpPr/>
          <p:nvPr/>
        </p:nvSpPr>
        <p:spPr>
          <a:xfrm>
            <a:off x="0" y="1268413"/>
            <a:ext cx="1979613" cy="0"/>
          </a:xfrm>
          <a:prstGeom prst="line">
            <a:avLst/>
          </a:prstGeom>
          <a:ln w="28575" cap="flat" cmpd="sng">
            <a:solidFill>
              <a:schemeClr val="tx1"/>
            </a:solidFill>
            <a:prstDash val="solid"/>
            <a:headEnd type="none" w="med" len="med"/>
            <a:tailEnd type="none" w="med" len="med"/>
          </a:ln>
        </p:spPr>
      </p:sp>
      <p:sp>
        <p:nvSpPr>
          <p:cNvPr id="36873" name="Line 8"/>
          <p:cNvSpPr/>
          <p:nvPr/>
        </p:nvSpPr>
        <p:spPr>
          <a:xfrm>
            <a:off x="2411413" y="2781300"/>
            <a:ext cx="288925" cy="0"/>
          </a:xfrm>
          <a:prstGeom prst="line">
            <a:avLst/>
          </a:prstGeom>
          <a:ln w="9525" cap="flat" cmpd="sng">
            <a:solidFill>
              <a:schemeClr val="tx1"/>
            </a:solidFill>
            <a:prstDash val="solid"/>
            <a:headEnd type="none" w="med" len="med"/>
            <a:tailEnd type="triangle" w="med" len="med"/>
          </a:ln>
        </p:spPr>
      </p:sp>
      <p:sp>
        <p:nvSpPr>
          <p:cNvPr id="36874" name="Line 9"/>
          <p:cNvSpPr/>
          <p:nvPr/>
        </p:nvSpPr>
        <p:spPr>
          <a:xfrm>
            <a:off x="2411413" y="2997200"/>
            <a:ext cx="288925" cy="0"/>
          </a:xfrm>
          <a:prstGeom prst="line">
            <a:avLst/>
          </a:prstGeom>
          <a:ln w="9525" cap="flat" cmpd="sng">
            <a:solidFill>
              <a:schemeClr val="tx1"/>
            </a:solidFill>
            <a:prstDash val="solid"/>
            <a:headEnd type="none" w="med" len="med"/>
            <a:tailEnd type="triangle" w="med" len="med"/>
          </a:ln>
        </p:spPr>
      </p:sp>
      <p:sp>
        <p:nvSpPr>
          <p:cNvPr id="36875" name="Line 10"/>
          <p:cNvSpPr/>
          <p:nvPr/>
        </p:nvSpPr>
        <p:spPr>
          <a:xfrm>
            <a:off x="2843213" y="3141663"/>
            <a:ext cx="3313112" cy="0"/>
          </a:xfrm>
          <a:prstGeom prst="line">
            <a:avLst/>
          </a:prstGeom>
          <a:ln w="19050" cap="flat" cmpd="sng">
            <a:solidFill>
              <a:schemeClr val="tx1"/>
            </a:solidFill>
            <a:prstDash val="solid"/>
            <a:headEnd type="none" w="med" len="med"/>
            <a:tailEnd type="none" w="med" len="med"/>
          </a:ln>
        </p:spPr>
      </p:sp>
      <p:sp>
        <p:nvSpPr>
          <p:cNvPr id="36876" name="Line 12"/>
          <p:cNvSpPr/>
          <p:nvPr/>
        </p:nvSpPr>
        <p:spPr>
          <a:xfrm flipH="1">
            <a:off x="2843213" y="3141663"/>
            <a:ext cx="1512887" cy="215900"/>
          </a:xfrm>
          <a:prstGeom prst="line">
            <a:avLst/>
          </a:prstGeom>
          <a:ln w="9525" cap="flat" cmpd="sng">
            <a:solidFill>
              <a:schemeClr val="tx1"/>
            </a:solidFill>
            <a:prstDash val="solid"/>
            <a:headEnd type="none" w="med" len="med"/>
            <a:tailEnd type="triangle" w="med" len="med"/>
          </a:ln>
        </p:spPr>
      </p:sp>
      <p:sp>
        <p:nvSpPr>
          <p:cNvPr id="36877" name="Line 15"/>
          <p:cNvSpPr/>
          <p:nvPr/>
        </p:nvSpPr>
        <p:spPr>
          <a:xfrm flipH="1">
            <a:off x="3995738" y="3141663"/>
            <a:ext cx="360362" cy="215900"/>
          </a:xfrm>
          <a:prstGeom prst="line">
            <a:avLst/>
          </a:prstGeom>
          <a:ln w="9525" cap="flat" cmpd="sng">
            <a:solidFill>
              <a:schemeClr val="tx1"/>
            </a:solidFill>
            <a:prstDash val="solid"/>
            <a:headEnd type="none" w="med" len="med"/>
            <a:tailEnd type="triangle" w="med" len="med"/>
          </a:ln>
        </p:spPr>
      </p:sp>
      <p:sp>
        <p:nvSpPr>
          <p:cNvPr id="36878" name="Line 16"/>
          <p:cNvSpPr/>
          <p:nvPr/>
        </p:nvSpPr>
        <p:spPr>
          <a:xfrm flipH="1">
            <a:off x="4427538" y="3141663"/>
            <a:ext cx="0" cy="215900"/>
          </a:xfrm>
          <a:prstGeom prst="line">
            <a:avLst/>
          </a:prstGeom>
          <a:ln w="9525" cap="flat" cmpd="sng">
            <a:solidFill>
              <a:schemeClr val="tx1"/>
            </a:solidFill>
            <a:prstDash val="solid"/>
            <a:headEnd type="none" w="med" len="med"/>
            <a:tailEnd type="triangle" w="med" len="med"/>
          </a:ln>
        </p:spPr>
      </p:sp>
      <p:sp>
        <p:nvSpPr>
          <p:cNvPr id="36879" name="Line 17"/>
          <p:cNvSpPr/>
          <p:nvPr/>
        </p:nvSpPr>
        <p:spPr>
          <a:xfrm>
            <a:off x="4427538" y="3141663"/>
            <a:ext cx="504825" cy="215900"/>
          </a:xfrm>
          <a:prstGeom prst="line">
            <a:avLst/>
          </a:prstGeom>
          <a:ln w="9525" cap="flat" cmpd="sng">
            <a:solidFill>
              <a:schemeClr val="tx1"/>
            </a:solidFill>
            <a:prstDash val="solid"/>
            <a:headEnd type="none" w="med" len="med"/>
            <a:tailEnd type="triangle" w="med" len="med"/>
          </a:ln>
        </p:spPr>
      </p:sp>
      <p:sp>
        <p:nvSpPr>
          <p:cNvPr id="36880" name="Line 18"/>
          <p:cNvSpPr/>
          <p:nvPr/>
        </p:nvSpPr>
        <p:spPr>
          <a:xfrm>
            <a:off x="4427538" y="3141663"/>
            <a:ext cx="1152525" cy="215900"/>
          </a:xfrm>
          <a:prstGeom prst="line">
            <a:avLst/>
          </a:prstGeom>
          <a:ln w="9525" cap="flat" cmpd="sng">
            <a:solidFill>
              <a:schemeClr val="tx1"/>
            </a:solidFill>
            <a:prstDash val="solid"/>
            <a:headEnd type="none" w="med" len="med"/>
            <a:tailEnd type="triangle" w="med" len="med"/>
          </a:ln>
        </p:spPr>
      </p:sp>
      <p:sp>
        <p:nvSpPr>
          <p:cNvPr id="36881" name="Line 19"/>
          <p:cNvSpPr/>
          <p:nvPr/>
        </p:nvSpPr>
        <p:spPr>
          <a:xfrm>
            <a:off x="71438" y="5229225"/>
            <a:ext cx="6948487" cy="0"/>
          </a:xfrm>
          <a:prstGeom prst="line">
            <a:avLst/>
          </a:prstGeom>
          <a:ln w="9525" cap="flat" cmpd="sng">
            <a:solidFill>
              <a:schemeClr val="tx1"/>
            </a:solidFill>
            <a:prstDash val="solid"/>
            <a:headEnd type="none" w="med" len="med"/>
            <a:tailEnd type="none" w="med" len="med"/>
          </a:ln>
        </p:spPr>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7"/>
          <p:cNvSpPr/>
          <p:nvPr/>
        </p:nvSpPr>
        <p:spPr>
          <a:xfrm>
            <a:off x="0" y="981075"/>
            <a:ext cx="2051050" cy="431800"/>
          </a:xfrm>
          <a:prstGeom prst="rect">
            <a:avLst/>
          </a:prstGeom>
          <a:solidFill>
            <a:schemeClr val="bg1"/>
          </a:solidFill>
          <a:ln w="2857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1" name="Rectangle 6"/>
          <p:cNvSpPr/>
          <p:nvPr/>
        </p:nvSpPr>
        <p:spPr>
          <a:xfrm>
            <a:off x="2627313" y="981075"/>
            <a:ext cx="6121400" cy="1727200"/>
          </a:xfrm>
          <a:prstGeom prst="rect">
            <a:avLst/>
          </a:prstGeom>
          <a:solidFill>
            <a:srgbClr val="D0D2CC"/>
          </a:solidFill>
          <a:ln w="9525" cap="flat" cmpd="sng">
            <a:solidFill>
              <a:srgbClr val="C0C6C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2" name="Rectangle 2"/>
          <p:cNvSpPr/>
          <p:nvPr/>
        </p:nvSpPr>
        <p:spPr>
          <a:xfrm>
            <a:off x="179388" y="188913"/>
            <a:ext cx="8785225" cy="647700"/>
          </a:xfrm>
          <a:prstGeom prst="rect">
            <a:avLst/>
          </a:prstGeom>
          <a:solidFill>
            <a:srgbClr val="A0A9FE"/>
          </a:solidFill>
          <a:ln w="9525" cap="flat" cmpd="sng">
            <a:solidFill>
              <a:srgbClr val="A0A9FE"/>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7893" name="Rectangle 3"/>
          <p:cNvSpPr>
            <a:spLocks noGrp="1"/>
          </p:cNvSpPr>
          <p:nvPr>
            <p:ph type="title" hasCustomPrompt="1"/>
          </p:nvPr>
        </p:nvSpPr>
        <p:spPr>
          <a:xfrm>
            <a:off x="1476375" y="404813"/>
            <a:ext cx="6408738" cy="287337"/>
          </a:xfrm>
        </p:spPr>
        <p:txBody>
          <a:bodyPr vert="horz" wrap="square" lIns="91440" tIns="45720" rIns="91440" bIns="45720" anchor="ctr"/>
          <a:p>
            <a:pPr eaLnBrk="1" hangingPunct="1"/>
            <a:r>
              <a:rPr sz="2000" b="1" dirty="0">
                <a:solidFill>
                  <a:schemeClr val="bg1"/>
                </a:solidFill>
              </a:rPr>
              <a:t>ΝΕΑ ΜΕΣΑ ΤΗΣ ΠΕΡΙΦΕΡΕΙΑΚΗΣ ΠΟΛΙΤΙΚΗΣ</a:t>
            </a:r>
            <a:endParaRPr sz="2000" b="1" dirty="0">
              <a:solidFill>
                <a:schemeClr val="bg1"/>
              </a:solidFill>
            </a:endParaRPr>
          </a:p>
        </p:txBody>
      </p:sp>
      <p:sp>
        <p:nvSpPr>
          <p:cNvPr id="37894" name="Rectangle 4"/>
          <p:cNvSpPr>
            <a:spLocks noGrp="1"/>
          </p:cNvSpPr>
          <p:nvPr>
            <p:ph idx="1" hasCustomPrompt="1"/>
          </p:nvPr>
        </p:nvSpPr>
        <p:spPr>
          <a:xfrm>
            <a:off x="0" y="982663"/>
            <a:ext cx="9144000" cy="5759450"/>
          </a:xfrm>
        </p:spPr>
        <p:txBody>
          <a:bodyPr vert="horz" wrap="square" lIns="91440" tIns="45720" rIns="91440" bIns="45720" anchor="t"/>
          <a:p>
            <a:pPr eaLnBrk="1" hangingPunct="1">
              <a:buNone/>
            </a:pPr>
            <a:r>
              <a:rPr sz="1800" dirty="0"/>
              <a:t>Α) Οι Τεχνοπόλεις	είναι ένα χωρικό σύνολο, στο οποίο εντάσσονται </a:t>
            </a:r>
            <a:endParaRPr sz="1800" dirty="0"/>
          </a:p>
          <a:p>
            <a:pPr eaLnBrk="1" hangingPunct="1">
              <a:buNone/>
            </a:pPr>
            <a:r>
              <a:rPr sz="1800" dirty="0"/>
              <a:t>				δραστηριότητες που τείνουν στη μεγιστοποίηση της </a:t>
            </a:r>
            <a:endParaRPr sz="1800" dirty="0"/>
          </a:p>
          <a:p>
            <a:pPr eaLnBrk="1" hangingPunct="1">
              <a:buNone/>
            </a:pPr>
            <a:r>
              <a:rPr sz="1800" dirty="0"/>
              <a:t>				αποτελεσματικότητας των σχέσεων έρευνας και </a:t>
            </a:r>
            <a:endParaRPr sz="1800" dirty="0"/>
          </a:p>
          <a:p>
            <a:pPr eaLnBrk="1" hangingPunct="1">
              <a:buNone/>
            </a:pPr>
            <a:r>
              <a:rPr sz="1800" dirty="0"/>
              <a:t>				επιχειρήσεων, με σκοπό την προώθηση της αναπτυξιακής </a:t>
            </a:r>
            <a:endParaRPr sz="1800" dirty="0"/>
          </a:p>
          <a:p>
            <a:pPr eaLnBrk="1" hangingPunct="1">
              <a:buNone/>
            </a:pPr>
            <a:r>
              <a:rPr sz="1800" dirty="0"/>
              <a:t>				διαδικασίας και μέσο τη νέα «καινοτομική» τεχνολογία</a:t>
            </a:r>
            <a:endParaRPr sz="1800" dirty="0"/>
          </a:p>
          <a:p>
            <a:pPr eaLnBrk="1" hangingPunct="1">
              <a:buNone/>
            </a:pPr>
            <a:endParaRPr sz="1800" dirty="0"/>
          </a:p>
          <a:p>
            <a:pPr eaLnBrk="1" hangingPunct="1">
              <a:buNone/>
            </a:pPr>
            <a:r>
              <a:rPr sz="1800" dirty="0"/>
              <a:t>		Ως μέσα της αναπτυξιακής στρατηγικής, προσελκύουν μη μολύνουσες και μη </a:t>
            </a:r>
            <a:endParaRPr sz="1800" dirty="0"/>
          </a:p>
          <a:p>
            <a:pPr eaLnBrk="1" hangingPunct="1">
              <a:buNone/>
            </a:pPr>
            <a:r>
              <a:rPr sz="1800" dirty="0"/>
              <a:t>		οχλούσες βιομηχανίες, που χρησιμοποιούν υψηλής εξειδίκευσης προσωπικό </a:t>
            </a:r>
            <a:endParaRPr sz="1800" dirty="0"/>
          </a:p>
          <a:p>
            <a:pPr eaLnBrk="1" hangingPunct="1">
              <a:buNone/>
            </a:pPr>
            <a:r>
              <a:rPr sz="1800" dirty="0"/>
              <a:t>		και τεχνολογίες αιχμής προσφέρουν το υπόβαθρο πραγμάτωσης δημιουργικών </a:t>
            </a:r>
            <a:endParaRPr sz="1800" dirty="0"/>
          </a:p>
          <a:p>
            <a:pPr eaLnBrk="1" hangingPunct="1">
              <a:buNone/>
            </a:pPr>
            <a:r>
              <a:rPr sz="1800" dirty="0"/>
              <a:t>		ιδεών και χρηματοδότησης επιχειρηματικών πρωτοβουλιών υψηλού κινδύνου</a:t>
            </a:r>
            <a:endParaRPr sz="1800" dirty="0"/>
          </a:p>
          <a:p>
            <a:pPr eaLnBrk="1" hangingPunct="1">
              <a:buNone/>
            </a:pPr>
            <a:endParaRPr sz="1800" dirty="0"/>
          </a:p>
          <a:p>
            <a:pPr eaLnBrk="1" hangingPunct="1">
              <a:buFontTx/>
              <a:buChar char="-"/>
            </a:pPr>
            <a:r>
              <a:rPr sz="1800" dirty="0"/>
              <a:t>Έχουν τυπική και λειτουργική σχέση με ένα ή περισσότερα πανεπιστήμια, ερευνητικά κέντρα και άλλα Ιδρύματα Ανώτατης Εκπαίδευσης</a:t>
            </a:r>
            <a:endParaRPr sz="1800" dirty="0"/>
          </a:p>
          <a:p>
            <a:pPr eaLnBrk="1" hangingPunct="1">
              <a:buFontTx/>
              <a:buChar char="-"/>
            </a:pPr>
            <a:r>
              <a:rPr sz="1800" dirty="0"/>
              <a:t>Σχεδιάζουν και ενθαρρύνουν την ίδρυση και ανάπτυξη βιομηχανιών βασισμένων στη γνώση</a:t>
            </a:r>
            <a:endParaRPr sz="1800" dirty="0"/>
          </a:p>
          <a:p>
            <a:pPr eaLnBrk="1" hangingPunct="1">
              <a:buFontTx/>
              <a:buChar char="-"/>
            </a:pPr>
            <a:r>
              <a:rPr sz="1800" dirty="0"/>
              <a:t>Εξασφαλίζουν διοικητική λειτουργία που μεριμνά ενεργά για τη μεταβίβαση τεχνολογίας και επιχειρηματικών εμπειριών στους εγκατεστημένους φορείς στην έκτασή τους</a:t>
            </a:r>
            <a:endParaRPr sz="1800" dirty="0"/>
          </a:p>
          <a:p>
            <a:pPr eaLnBrk="1" hangingPunct="1">
              <a:buFontTx/>
              <a:buChar char="-"/>
            </a:pPr>
            <a:endParaRPr sz="1800" dirty="0"/>
          </a:p>
          <a:p>
            <a:pPr eaLnBrk="1" hangingPunct="1">
              <a:buNone/>
            </a:pPr>
            <a:endParaRPr sz="1800" dirty="0"/>
          </a:p>
        </p:txBody>
      </p:sp>
      <p:sp>
        <p:nvSpPr>
          <p:cNvPr id="37895" name="Line 8"/>
          <p:cNvSpPr/>
          <p:nvPr/>
        </p:nvSpPr>
        <p:spPr>
          <a:xfrm>
            <a:off x="2051050" y="1196975"/>
            <a:ext cx="433388" cy="431800"/>
          </a:xfrm>
          <a:prstGeom prst="line">
            <a:avLst/>
          </a:prstGeom>
          <a:ln w="57150" cap="flat" cmpd="sng">
            <a:solidFill>
              <a:schemeClr val="tx1"/>
            </a:solidFill>
            <a:prstDash val="solid"/>
            <a:headEnd type="none" w="med" len="med"/>
            <a:tailEnd type="triangle" w="med" len="med"/>
          </a:ln>
        </p:spPr>
      </p:sp>
      <p:sp>
        <p:nvSpPr>
          <p:cNvPr id="37896" name="Line 9"/>
          <p:cNvSpPr/>
          <p:nvPr/>
        </p:nvSpPr>
        <p:spPr>
          <a:xfrm>
            <a:off x="1331913" y="1412875"/>
            <a:ext cx="0" cy="1439863"/>
          </a:xfrm>
          <a:prstGeom prst="line">
            <a:avLst/>
          </a:prstGeom>
          <a:ln w="57150" cap="flat" cmpd="sng">
            <a:solidFill>
              <a:schemeClr val="tx1"/>
            </a:solidFill>
            <a:prstDash val="solid"/>
            <a:headEnd type="none" w="med" len="med"/>
            <a:tailEnd type="triangle" w="med" len="med"/>
          </a:ln>
        </p:spPr>
      </p:sp>
      <p:sp>
        <p:nvSpPr>
          <p:cNvPr id="37897" name="Line 10"/>
          <p:cNvSpPr/>
          <p:nvPr/>
        </p:nvSpPr>
        <p:spPr>
          <a:xfrm>
            <a:off x="539750" y="1412875"/>
            <a:ext cx="0" cy="3095625"/>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3"/>
          <p:cNvSpPr>
            <a:spLocks noGrp="1"/>
          </p:cNvSpPr>
          <p:nvPr>
            <p:ph idx="1" hasCustomPrompt="1"/>
          </p:nvPr>
        </p:nvSpPr>
        <p:spPr>
          <a:xfrm>
            <a:off x="457200" y="260350"/>
            <a:ext cx="8229600" cy="6264275"/>
          </a:xfrm>
        </p:spPr>
        <p:txBody>
          <a:bodyPr vert="horz" wrap="square" lIns="91440" tIns="45720" rIns="91440" bIns="45720" anchor="t"/>
          <a:p>
            <a:pPr eaLnBrk="1" hangingPunct="1">
              <a:buNone/>
            </a:pPr>
            <a:r>
              <a:rPr sz="2000" dirty="0"/>
              <a:t>ΑΠΑΙΤΟΥΝΤΑΙ ΜΕΤΡΑ ΠΕΡΙΦΕΡΕΙΑΚΗΣ ΠΟΛΙΤΙΚΗΣ</a:t>
            </a:r>
            <a:endParaRPr sz="2000" dirty="0"/>
          </a:p>
          <a:p>
            <a:pPr eaLnBrk="1" hangingPunct="1">
              <a:buNone/>
            </a:pPr>
            <a:endParaRPr sz="1800" dirty="0"/>
          </a:p>
          <a:p>
            <a:pPr eaLnBrk="1" hangingPunct="1">
              <a:buFontTx/>
              <a:buChar char="-"/>
            </a:pPr>
            <a:r>
              <a:rPr sz="1800" dirty="0"/>
              <a:t>Οι </a:t>
            </a:r>
            <a:r>
              <a:rPr sz="1800" dirty="0">
                <a:solidFill>
                  <a:srgbClr val="FF3300"/>
                </a:solidFill>
              </a:rPr>
              <a:t>περιφέρειες ισόρροπης ανάπτυξης</a:t>
            </a:r>
            <a:r>
              <a:rPr sz="1800" dirty="0"/>
              <a:t> χρειάζονται</a:t>
            </a:r>
            <a:endParaRPr sz="1800" dirty="0"/>
          </a:p>
          <a:p>
            <a:pPr eaLnBrk="1" hangingPunct="1">
              <a:buFontTx/>
              <a:buChar char="-"/>
            </a:pPr>
            <a:r>
              <a:rPr sz="1800" dirty="0"/>
              <a:t>Οι </a:t>
            </a:r>
            <a:r>
              <a:rPr sz="1800" dirty="0">
                <a:solidFill>
                  <a:srgbClr val="FF3300"/>
                </a:solidFill>
              </a:rPr>
              <a:t>κορεσμένες περιφέρειες</a:t>
            </a:r>
            <a:r>
              <a:rPr sz="1800" dirty="0"/>
              <a:t> έχουν προβλήματα οργάνωσης του χώρου</a:t>
            </a:r>
            <a:endParaRPr sz="1800" dirty="0"/>
          </a:p>
          <a:p>
            <a:pPr eaLnBrk="1" hangingPunct="1">
              <a:buFontTx/>
              <a:buChar char="-"/>
            </a:pPr>
            <a:r>
              <a:rPr sz="1800" dirty="0"/>
              <a:t>Οι </a:t>
            </a:r>
            <a:r>
              <a:rPr sz="1800" dirty="0">
                <a:solidFill>
                  <a:srgbClr val="FF3300"/>
                </a:solidFill>
              </a:rPr>
              <a:t>στάσιμες περιφέρειες</a:t>
            </a:r>
            <a:r>
              <a:rPr sz="1800" dirty="0"/>
              <a:t> έχουν ανάγκη για την έναρξη της αναπτυξιακής διαδικασίας με επιταχυνόμενους ρυθμούς</a:t>
            </a:r>
            <a:endParaRPr sz="1800" dirty="0"/>
          </a:p>
          <a:p>
            <a:pPr eaLnBrk="1" hangingPunct="1">
              <a:buFontTx/>
              <a:buChar char="-"/>
            </a:pPr>
            <a:r>
              <a:rPr sz="1800" dirty="0"/>
              <a:t>Οι </a:t>
            </a:r>
            <a:r>
              <a:rPr sz="1800" dirty="0">
                <a:solidFill>
                  <a:srgbClr val="FF3300"/>
                </a:solidFill>
              </a:rPr>
              <a:t>φθίνουσες περιφέρειες</a:t>
            </a:r>
            <a:r>
              <a:rPr sz="1800" dirty="0"/>
              <a:t> διαρθρωτικής οπισθοδρόμησης χρειάζονται βελτίωση της υποδομής και κίνητρα για την αναδιάρθρωση της οικονομίας τους</a:t>
            </a:r>
            <a:endParaRPr sz="1800" dirty="0"/>
          </a:p>
          <a:p>
            <a:pPr eaLnBrk="1" hangingPunct="1">
              <a:buFontTx/>
              <a:buChar char="-"/>
            </a:pPr>
            <a:r>
              <a:rPr sz="1800" dirty="0"/>
              <a:t>Οι </a:t>
            </a:r>
            <a:r>
              <a:rPr sz="1800" dirty="0">
                <a:solidFill>
                  <a:srgbClr val="FF3300"/>
                </a:solidFill>
              </a:rPr>
              <a:t>αναπτυσσόμενες με βραδύ ρυθμό</a:t>
            </a:r>
            <a:r>
              <a:rPr sz="1800" dirty="0"/>
              <a:t> χρειάζονται πρόγραμμα σταθεροποίησης της οικονομίας</a:t>
            </a:r>
            <a:endParaRPr sz="1800" dirty="0"/>
          </a:p>
          <a:p>
            <a:pPr eaLnBrk="1" hangingPunct="1">
              <a:buFontTx/>
              <a:buChar char="-"/>
            </a:pPr>
            <a:r>
              <a:rPr sz="1800" dirty="0"/>
              <a:t>Οι </a:t>
            </a:r>
            <a:r>
              <a:rPr sz="1800" dirty="0">
                <a:solidFill>
                  <a:srgbClr val="FF3300"/>
                </a:solidFill>
              </a:rPr>
              <a:t>περιφέρειες που αναπτύσσονται με γρήγορο ρυθμό</a:t>
            </a:r>
            <a:r>
              <a:rPr sz="1800" dirty="0"/>
              <a:t> χρειάζονται αποτρεπτικά μέτρα για τη συμφόρηση και την προστασία του περιβάλλοντος</a:t>
            </a:r>
            <a:endParaRPr sz="1800" dirty="0"/>
          </a:p>
          <a:p>
            <a:pPr eaLnBrk="1" hangingPunct="1">
              <a:buFontTx/>
              <a:buChar char="-"/>
            </a:pPr>
            <a:r>
              <a:rPr sz="1800" dirty="0"/>
              <a:t>Οι </a:t>
            </a:r>
            <a:r>
              <a:rPr sz="1800" dirty="0">
                <a:solidFill>
                  <a:srgbClr val="FF3300"/>
                </a:solidFill>
              </a:rPr>
              <a:t>περιφέρειες με καινοτομικές ενέργειες</a:t>
            </a:r>
            <a:r>
              <a:rPr sz="1800" dirty="0"/>
              <a:t> χρειάζεται ενίσχυση της εκπαίδευσης, βελτίωση της ερευνητικής υποδομής</a:t>
            </a:r>
            <a:endParaRPr sz="1800" dirty="0"/>
          </a:p>
          <a:p>
            <a:pPr eaLnBrk="1" hangingPunct="1">
              <a:buNone/>
            </a:pPr>
            <a:endParaRPr sz="1800" dirty="0"/>
          </a:p>
          <a:p>
            <a:pPr eaLnBrk="1" hangingPunct="1">
              <a:buNone/>
            </a:pPr>
            <a:r>
              <a:rPr sz="1800" dirty="0"/>
              <a:t>     Η συμβολή του κράτους στην προώθηση της ενδογενούς ανάπτυξης γίνεται με την κατάρτιση ανάλογων περιφερειακών προγραμμάτων</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a:t>
            </a:r>
            <a:endParaRP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3"/>
          <p:cNvSpPr/>
          <p:nvPr/>
        </p:nvSpPr>
        <p:spPr>
          <a:xfrm>
            <a:off x="1908175" y="144463"/>
            <a:ext cx="5327650" cy="981075"/>
          </a:xfrm>
          <a:prstGeom prst="rect">
            <a:avLst/>
          </a:prstGeom>
          <a:solidFill>
            <a:srgbClr val="A0A9FE"/>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6147" name="Rectangle 2"/>
          <p:cNvSpPr>
            <a:spLocks noGrp="1"/>
          </p:cNvSpPr>
          <p:nvPr>
            <p:ph idx="1" hasCustomPrompt="1"/>
          </p:nvPr>
        </p:nvSpPr>
        <p:spPr>
          <a:xfrm>
            <a:off x="457200" y="260350"/>
            <a:ext cx="8229600" cy="6264275"/>
          </a:xfrm>
          <a:ln>
            <a:solidFill>
              <a:schemeClr val="accent1">
                <a:alpha val="100000"/>
              </a:schemeClr>
            </a:solidFill>
            <a:miter/>
          </a:ln>
        </p:spPr>
        <p:txBody>
          <a:bodyPr vert="horz" wrap="square" lIns="91440" tIns="45720" rIns="91440" bIns="45720" anchor="t"/>
          <a:p>
            <a:pPr marL="609600" indent="-609600" algn="ctr" eaLnBrk="1" hangingPunct="1">
              <a:buNone/>
            </a:pPr>
            <a:r>
              <a:rPr sz="1800" b="1" dirty="0">
                <a:solidFill>
                  <a:schemeClr val="bg1"/>
                </a:solidFill>
              </a:rPr>
              <a:t>ΧΑΡΑΚΤΗΡΙΣΤΙΚΑ ΔΙΑΚΡΙΣΗΣ ΠΕΡΙΦΕΡΕΙΩΝ </a:t>
            </a:r>
            <a:endParaRPr sz="1800" b="1" dirty="0">
              <a:solidFill>
                <a:schemeClr val="bg1"/>
              </a:solidFill>
            </a:endParaRPr>
          </a:p>
          <a:p>
            <a:pPr marL="609600" indent="-609600" algn="ctr" eaLnBrk="1" hangingPunct="1">
              <a:buNone/>
            </a:pPr>
            <a:r>
              <a:rPr sz="1800" b="1" dirty="0">
                <a:solidFill>
                  <a:schemeClr val="bg1"/>
                </a:solidFill>
              </a:rPr>
              <a:t>ΣΤΗ ΔΙΕΘΝΗ ΠΡΑΚΤΙΚΗ</a:t>
            </a:r>
            <a:endParaRPr sz="1800" b="1" dirty="0">
              <a:solidFill>
                <a:schemeClr val="bg1"/>
              </a:solidFill>
            </a:endParaRPr>
          </a:p>
          <a:p>
            <a:pPr marL="609600" indent="-609600" eaLnBrk="1" hangingPunct="1">
              <a:buNone/>
            </a:pPr>
            <a:endParaRPr sz="1800" dirty="0"/>
          </a:p>
          <a:p>
            <a:pPr marL="609600" indent="-609600" eaLnBrk="1" hangingPunct="1">
              <a:buNone/>
            </a:pPr>
            <a:r>
              <a:rPr sz="1800" dirty="0"/>
              <a:t>1. Η χρησιμοποίηση </a:t>
            </a:r>
            <a:r>
              <a:rPr sz="1800" u="sng" dirty="0"/>
              <a:t>κριτηρίων ομοιογένειας</a:t>
            </a:r>
            <a:r>
              <a:rPr sz="1800" dirty="0"/>
              <a:t> (οικονομικών, κοινωνικών κ.ά.)</a:t>
            </a:r>
            <a:endParaRPr sz="1800" dirty="0"/>
          </a:p>
          <a:p>
            <a:pPr marL="609600" indent="-609600" eaLnBrk="1" hangingPunct="1">
              <a:buNone/>
            </a:pPr>
            <a:endParaRPr sz="1800" dirty="0"/>
          </a:p>
          <a:p>
            <a:pPr marL="609600" indent="-609600" eaLnBrk="1" hangingPunct="1">
              <a:buNone/>
            </a:pPr>
            <a:r>
              <a:rPr sz="1800" dirty="0"/>
              <a:t>2. Οι περιφέρειες αποτελούν </a:t>
            </a:r>
            <a:r>
              <a:rPr sz="1800" u="sng" dirty="0"/>
              <a:t>ομαδοποίηση μικρότερων διοικητικών χωρικών</a:t>
            </a:r>
            <a:endParaRPr sz="1800" u="sng" dirty="0"/>
          </a:p>
          <a:p>
            <a:pPr marL="609600" indent="-609600" eaLnBrk="1" hangingPunct="1">
              <a:buNone/>
            </a:pPr>
            <a:r>
              <a:rPr sz="1800" dirty="0"/>
              <a:t>    </a:t>
            </a:r>
            <a:r>
              <a:rPr sz="1800" u="sng" dirty="0"/>
              <a:t>ομάδων</a:t>
            </a:r>
            <a:endParaRPr sz="1800" u="sng" dirty="0"/>
          </a:p>
          <a:p>
            <a:pPr marL="609600" indent="-609600" eaLnBrk="1" hangingPunct="1">
              <a:buNone/>
            </a:pPr>
            <a:endParaRPr sz="1800" u="sng" dirty="0"/>
          </a:p>
          <a:p>
            <a:pPr marL="609600" indent="-609600" eaLnBrk="1" hangingPunct="1">
              <a:buNone/>
            </a:pPr>
            <a:r>
              <a:rPr sz="1800" dirty="0"/>
              <a:t>3. Οροθετείται η </a:t>
            </a:r>
            <a:r>
              <a:rPr sz="1800" u="sng" dirty="0"/>
              <a:t>σφαίρα επιρροής των σημαντικών αστικών κέντρων</a:t>
            </a:r>
            <a:endParaRPr sz="1800" u="sng" dirty="0"/>
          </a:p>
          <a:p>
            <a:pPr marL="609600" indent="-609600" eaLnBrk="1" hangingPunct="1">
              <a:buNone/>
            </a:pPr>
            <a:endParaRPr sz="1800" dirty="0"/>
          </a:p>
          <a:p>
            <a:pPr marL="609600" indent="-609600" eaLnBrk="1" hangingPunct="1">
              <a:buNone/>
            </a:pPr>
            <a:r>
              <a:rPr sz="1800" dirty="0"/>
              <a:t>4. Στις αναπτυσσόμενες χώρες μεταβιβάζονται </a:t>
            </a:r>
            <a:r>
              <a:rPr sz="1800" u="sng" dirty="0"/>
              <a:t>σημαντικές αρμοδιότητες</a:t>
            </a:r>
            <a:r>
              <a:rPr sz="1800" dirty="0"/>
              <a:t> στα </a:t>
            </a:r>
            <a:endParaRPr sz="1800" dirty="0"/>
          </a:p>
          <a:p>
            <a:pPr marL="609600" indent="-609600" eaLnBrk="1" hangingPunct="1">
              <a:buNone/>
            </a:pPr>
            <a:r>
              <a:rPr sz="1800" dirty="0"/>
              <a:t>    περιφερειακά και τοπικά διοικητικά κέντρα</a:t>
            </a:r>
            <a:endParaRPr sz="1800" dirty="0"/>
          </a:p>
          <a:p>
            <a:pPr marL="609600" indent="-609600" eaLnBrk="1" hangingPunct="1">
              <a:buNone/>
            </a:pPr>
            <a:endParaRPr sz="1800" dirty="0"/>
          </a:p>
          <a:p>
            <a:pPr marL="609600" indent="-609600" eaLnBrk="1" hangingPunct="1">
              <a:buNone/>
            </a:pPr>
            <a:r>
              <a:rPr sz="1800" dirty="0"/>
              <a:t>5. Στις χώρες όπου ισχύει το ομοσπονδιακό σύστημα διακυβέρνησης, η </a:t>
            </a:r>
            <a:endParaRPr sz="1800" dirty="0"/>
          </a:p>
          <a:p>
            <a:pPr marL="609600" indent="-609600" eaLnBrk="1" hangingPunct="1">
              <a:buNone/>
            </a:pPr>
            <a:r>
              <a:rPr sz="1800" dirty="0"/>
              <a:t>    </a:t>
            </a:r>
            <a:r>
              <a:rPr sz="1800" u="sng" dirty="0"/>
              <a:t>διάρθρωση των περιφερειών είναι πιο ορθολογική και η συμμετοχή </a:t>
            </a:r>
            <a:endParaRPr sz="1800" u="sng" dirty="0"/>
          </a:p>
          <a:p>
            <a:pPr marL="609600" indent="-609600" eaLnBrk="1" hangingPunct="1">
              <a:buNone/>
            </a:pPr>
            <a:r>
              <a:rPr sz="1800" dirty="0"/>
              <a:t>    </a:t>
            </a:r>
            <a:r>
              <a:rPr sz="1800" u="sng" dirty="0"/>
              <a:t>περισσότερο ουσιαστική</a:t>
            </a:r>
            <a:r>
              <a:rPr sz="1800" dirty="0"/>
              <a:t> </a:t>
            </a:r>
            <a:endParaRPr sz="1800" dirty="0"/>
          </a:p>
          <a:p>
            <a:pPr marL="609600" indent="-609600" eaLnBrk="1" hangingPunct="1">
              <a:buNone/>
            </a:pPr>
            <a:endParaRPr sz="1800" dirty="0"/>
          </a:p>
          <a:p>
            <a:pPr marL="609600" indent="-609600" eaLnBrk="1" hangingPunct="1">
              <a:buNone/>
            </a:pPr>
            <a:r>
              <a:rPr sz="1800" dirty="0"/>
              <a:t>6. Οι χώρες που </a:t>
            </a:r>
            <a:r>
              <a:rPr sz="1800" u="sng" dirty="0"/>
              <a:t>έχουν προβλήματα μειονοτήτων προτιμούν τις μικρές </a:t>
            </a:r>
            <a:endParaRPr sz="1800" u="sng" dirty="0"/>
          </a:p>
          <a:p>
            <a:pPr marL="609600" indent="-609600" eaLnBrk="1" hangingPunct="1">
              <a:buNone/>
            </a:pPr>
            <a:r>
              <a:rPr sz="1800" dirty="0"/>
              <a:t>    </a:t>
            </a:r>
            <a:r>
              <a:rPr sz="1800" u="sng" dirty="0"/>
              <a:t>περιφέρειες</a:t>
            </a:r>
            <a:r>
              <a:rPr sz="1800" dirty="0"/>
              <a:t>, γιατί διασπούν τις περιοχές   </a:t>
            </a:r>
            <a:endParaRP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3"/>
          <p:cNvSpPr>
            <a:spLocks noGrp="1"/>
          </p:cNvSpPr>
          <p:nvPr>
            <p:ph idx="1" hasCustomPrompt="1"/>
          </p:nvPr>
        </p:nvSpPr>
        <p:spPr>
          <a:xfrm>
            <a:off x="395288" y="404813"/>
            <a:ext cx="8229600" cy="5534025"/>
          </a:xfrm>
        </p:spPr>
        <p:txBody>
          <a:bodyPr vert="horz" wrap="square" lIns="91440" tIns="45720" rIns="91440" bIns="45720" anchor="t"/>
          <a:p>
            <a:pPr eaLnBrk="1" hangingPunct="1">
              <a:lnSpc>
                <a:spcPct val="90000"/>
              </a:lnSpc>
              <a:buNone/>
            </a:pPr>
            <a:r>
              <a:rPr sz="1800" dirty="0"/>
              <a:t>                          </a:t>
            </a:r>
            <a:r>
              <a:rPr sz="1800" b="1" dirty="0">
                <a:solidFill>
                  <a:srgbClr val="FF3300"/>
                </a:solidFill>
              </a:rPr>
              <a:t>Η σημασία του θεσμικού πλαισίου</a:t>
            </a:r>
            <a:endParaRPr sz="1800" b="1" dirty="0">
              <a:solidFill>
                <a:srgbClr val="FF3300"/>
              </a:solidFill>
            </a:endParaRPr>
          </a:p>
          <a:p>
            <a:pPr eaLnBrk="1" hangingPunct="1">
              <a:lnSpc>
                <a:spcPct val="90000"/>
              </a:lnSpc>
              <a:buNone/>
            </a:pPr>
            <a:endParaRPr sz="1800" b="1" dirty="0">
              <a:solidFill>
                <a:srgbClr val="FF3300"/>
              </a:solidFill>
            </a:endParaRPr>
          </a:p>
          <a:p>
            <a:pPr eaLnBrk="1" hangingPunct="1">
              <a:lnSpc>
                <a:spcPct val="90000"/>
              </a:lnSpc>
              <a:buNone/>
            </a:pPr>
            <a:r>
              <a:rPr sz="1800" dirty="0"/>
              <a:t>	Οι μεταβολές στους θεσμούς είναι τα πιο αποτελεσματικά μέσα για την επιτάχυνση της ανάπτυξης</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γιατί</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σε πολλές καθυστερημένες χώρες, η ανάπτυξη προσκρούει στη ύπαρξη απαρχαιομένων θεσμών </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και η προσπάθεια του κράτους </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πρέπει να στρέφεται στην κατάργησή τους</a:t>
            </a:r>
            <a:endParaRPr sz="1800" dirty="0"/>
          </a:p>
          <a:p>
            <a:pPr eaLnBrk="1" hangingPunct="1">
              <a:lnSpc>
                <a:spcPct val="90000"/>
              </a:lnSpc>
              <a:buNone/>
            </a:pPr>
            <a:endParaRPr sz="1800" dirty="0"/>
          </a:p>
        </p:txBody>
      </p:sp>
      <p:sp>
        <p:nvSpPr>
          <p:cNvPr id="7171" name="Line 4"/>
          <p:cNvSpPr/>
          <p:nvPr/>
        </p:nvSpPr>
        <p:spPr>
          <a:xfrm>
            <a:off x="971550" y="1628775"/>
            <a:ext cx="0" cy="576263"/>
          </a:xfrm>
          <a:prstGeom prst="line">
            <a:avLst/>
          </a:prstGeom>
          <a:ln w="76200" cap="flat" cmpd="sng">
            <a:solidFill>
              <a:schemeClr val="tx1"/>
            </a:solidFill>
            <a:prstDash val="solid"/>
            <a:headEnd type="none" w="med" len="med"/>
            <a:tailEnd type="triangle" w="med" len="med"/>
          </a:ln>
        </p:spPr>
      </p:sp>
      <p:sp>
        <p:nvSpPr>
          <p:cNvPr id="7172" name="Line 5"/>
          <p:cNvSpPr/>
          <p:nvPr/>
        </p:nvSpPr>
        <p:spPr>
          <a:xfrm>
            <a:off x="971550" y="2565400"/>
            <a:ext cx="0" cy="576263"/>
          </a:xfrm>
          <a:prstGeom prst="line">
            <a:avLst/>
          </a:prstGeom>
          <a:ln w="76200" cap="flat" cmpd="sng">
            <a:solidFill>
              <a:schemeClr val="tx1"/>
            </a:solidFill>
            <a:prstDash val="solid"/>
            <a:headEnd type="none" w="med" len="med"/>
            <a:tailEnd type="triangle" w="med" len="med"/>
          </a:ln>
        </p:spPr>
      </p:sp>
      <p:sp>
        <p:nvSpPr>
          <p:cNvPr id="7173" name="Line 6"/>
          <p:cNvSpPr/>
          <p:nvPr/>
        </p:nvSpPr>
        <p:spPr>
          <a:xfrm>
            <a:off x="971550" y="3716338"/>
            <a:ext cx="0" cy="576262"/>
          </a:xfrm>
          <a:prstGeom prst="line">
            <a:avLst/>
          </a:prstGeom>
          <a:ln w="76200" cap="flat" cmpd="sng">
            <a:solidFill>
              <a:schemeClr val="tx1"/>
            </a:solidFill>
            <a:prstDash val="solid"/>
            <a:headEnd type="none" w="med" len="med"/>
            <a:tailEnd type="triangle" w="med" len="med"/>
          </a:ln>
        </p:spPr>
      </p:sp>
      <p:sp>
        <p:nvSpPr>
          <p:cNvPr id="7174" name="Line 7"/>
          <p:cNvSpPr/>
          <p:nvPr/>
        </p:nvSpPr>
        <p:spPr>
          <a:xfrm>
            <a:off x="971550" y="4652963"/>
            <a:ext cx="0" cy="576262"/>
          </a:xfrm>
          <a:prstGeom prst="line">
            <a:avLst/>
          </a:prstGeom>
          <a:ln w="76200" cap="flat" cmpd="sng">
            <a:solidFill>
              <a:schemeClr val="tx1"/>
            </a:solidFill>
            <a:prstDash val="solid"/>
            <a:headEnd type="none" w="med" len="med"/>
            <a:tailEnd type="triangle" w="med" len="me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4"/>
          <p:cNvSpPr>
            <a:spLocks noGrp="1"/>
          </p:cNvSpPr>
          <p:nvPr>
            <p:ph type="title" hasCustomPrompt="1"/>
          </p:nvPr>
        </p:nvSpPr>
        <p:spPr>
          <a:xfrm>
            <a:off x="457200" y="274638"/>
            <a:ext cx="8229600" cy="490537"/>
          </a:xfrm>
        </p:spPr>
        <p:txBody>
          <a:bodyPr vert="horz" wrap="square" lIns="91440" tIns="45720" rIns="91440" bIns="45720" anchor="ctr"/>
          <a:p>
            <a:pPr eaLnBrk="1" hangingPunct="1"/>
            <a:r>
              <a:rPr sz="2000" dirty="0"/>
              <a:t>ΔΙΟΙΚΗΤΙΚΑ ΣΥΣΤΗΜΑΤΑ ΚΑΙ ΠΡΟΓΡΑΜΜΑΤΙΣΜΟΣ</a:t>
            </a:r>
            <a:endParaRPr sz="2000" dirty="0"/>
          </a:p>
        </p:txBody>
      </p:sp>
      <p:sp>
        <p:nvSpPr>
          <p:cNvPr id="8195" name="Rectangle 3"/>
          <p:cNvSpPr>
            <a:spLocks noGrp="1"/>
          </p:cNvSpPr>
          <p:nvPr>
            <p:ph sz="half" idx="1" hasCustomPrompt="1"/>
          </p:nvPr>
        </p:nvSpPr>
        <p:spPr>
          <a:xfrm>
            <a:off x="457200" y="1423988"/>
            <a:ext cx="4038600" cy="4237037"/>
          </a:xfrm>
        </p:spPr>
        <p:txBody>
          <a:bodyPr vert="horz" wrap="square" lIns="91440" tIns="45720" rIns="91440" bIns="45720" anchor="t"/>
          <a:p>
            <a:pPr eaLnBrk="1" hangingPunct="1">
              <a:buClrTx/>
              <a:buSzTx/>
              <a:buFontTx/>
              <a:buNone/>
            </a:pPr>
            <a:r>
              <a:rPr sz="1400" dirty="0">
                <a:latin typeface="+mn-lt"/>
                <a:ea typeface="+mn-ea"/>
                <a:cs typeface="+mn-cs"/>
              </a:rPr>
              <a:t>	</a:t>
            </a:r>
            <a:r>
              <a:rPr sz="1400" u="sng" dirty="0">
                <a:latin typeface="+mn-lt"/>
                <a:ea typeface="+mn-ea"/>
                <a:cs typeface="+mn-cs"/>
              </a:rPr>
              <a:t>ΣΥΓΚΕΝΤΡΩΤΙΚΟ ΣΥΣΤΗΜΑ</a:t>
            </a:r>
            <a:endParaRPr sz="1400" u="sng"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Το περιφερειακό πρόγραμμα καταρτίζεται και οριστικοποιείται από τις κεντρικές υπηρεσίες. </a:t>
            </a:r>
            <a:endParaRPr sz="1400" dirty="0">
              <a:latin typeface="+mn-lt"/>
              <a:ea typeface="+mn-ea"/>
              <a:cs typeface="+mn-cs"/>
            </a:endParaRPr>
          </a:p>
          <a:p>
            <a:pPr eaLnBrk="1" hangingPunct="1">
              <a:buClrTx/>
              <a:buSzTx/>
              <a:buFontTx/>
              <a:buNone/>
            </a:pPr>
            <a:r>
              <a:rPr sz="1400" dirty="0">
                <a:latin typeface="+mn-lt"/>
                <a:ea typeface="+mn-ea"/>
                <a:cs typeface="+mn-cs"/>
              </a:rPr>
              <a:t>	Αφαιρείται κάθε πρωτοβουλία από την περιφέρεια, αποκλείεται η συμμετοχή του τοπικού πληθυσμού στις σχετικές διαδικασίες.</a:t>
            </a:r>
            <a:endParaRPr sz="1400" dirty="0">
              <a:latin typeface="+mn-lt"/>
              <a:ea typeface="+mn-ea"/>
              <a:cs typeface="+mn-cs"/>
            </a:endParaRPr>
          </a:p>
          <a:p>
            <a:pPr eaLnBrk="1" hangingPunct="1">
              <a:buClrTx/>
              <a:buSzTx/>
              <a:buFontTx/>
              <a:buNone/>
            </a:pPr>
            <a:r>
              <a:rPr sz="1400" dirty="0">
                <a:latin typeface="+mn-lt"/>
                <a:ea typeface="+mn-ea"/>
                <a:cs typeface="+mn-cs"/>
              </a:rPr>
              <a:t>	Στην ουσία, το πρόγραμμα επιβάλλεται.</a:t>
            </a: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Ρύθμιση των περιφερειακών ζητημάτων από τα κεντρικά όργανα</a:t>
            </a:r>
            <a:endParaRPr sz="1400" dirty="0">
              <a:latin typeface="+mn-lt"/>
              <a:ea typeface="+mn-ea"/>
              <a:cs typeface="+mn-cs"/>
            </a:endParaRPr>
          </a:p>
          <a:p>
            <a:pPr eaLnBrk="1" hangingPunct="1">
              <a:buClrTx/>
              <a:buSzTx/>
              <a:buFontTx/>
              <a:buNone/>
            </a:pPr>
            <a:endParaRPr sz="1400" dirty="0">
              <a:latin typeface="+mn-lt"/>
              <a:ea typeface="+mn-ea"/>
              <a:cs typeface="+mn-cs"/>
            </a:endParaRPr>
          </a:p>
        </p:txBody>
      </p:sp>
      <p:sp>
        <p:nvSpPr>
          <p:cNvPr id="8196" name="Rectangle 5"/>
          <p:cNvSpPr>
            <a:spLocks noGrp="1"/>
          </p:cNvSpPr>
          <p:nvPr>
            <p:ph sz="half" idx="2" hasCustomPrompt="1"/>
          </p:nvPr>
        </p:nvSpPr>
        <p:spPr>
          <a:xfrm>
            <a:off x="4648200" y="1423988"/>
            <a:ext cx="4038600" cy="4237037"/>
          </a:xfrm>
        </p:spPr>
        <p:txBody>
          <a:bodyPr vert="horz" wrap="square" lIns="91440" tIns="45720" rIns="91440" bIns="45720" anchor="t"/>
          <a:p>
            <a:pPr eaLnBrk="1" hangingPunct="1">
              <a:buClrTx/>
              <a:buSzTx/>
              <a:buFontTx/>
              <a:buNone/>
            </a:pPr>
            <a:r>
              <a:rPr sz="1400" dirty="0">
                <a:latin typeface="+mn-lt"/>
                <a:ea typeface="+mn-ea"/>
                <a:cs typeface="+mn-cs"/>
              </a:rPr>
              <a:t>	</a:t>
            </a:r>
            <a:r>
              <a:rPr sz="1400" u="sng" dirty="0">
                <a:latin typeface="+mn-lt"/>
                <a:ea typeface="+mn-ea"/>
                <a:cs typeface="+mn-cs"/>
              </a:rPr>
              <a:t>ΑΠΟΚΕΝΤΡΩΤΙΚΟ ΣΥΣΤΗΜΑ</a:t>
            </a:r>
            <a:endParaRPr sz="1400" u="sng"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Το περιφερειακό πρόγραμμα διαχειρίζονται οι περιφερειακές υπηρεσίες (κατάρτιση, έγκριση, εφαρμογή)</a:t>
            </a: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endParaRPr sz="1400" dirty="0">
              <a:latin typeface="+mn-lt"/>
              <a:ea typeface="+mn-ea"/>
              <a:cs typeface="+mn-cs"/>
            </a:endParaRPr>
          </a:p>
          <a:p>
            <a:pPr eaLnBrk="1" hangingPunct="1">
              <a:buClrTx/>
              <a:buSzTx/>
              <a:buFontTx/>
              <a:buNone/>
            </a:pPr>
            <a:r>
              <a:rPr sz="1400" dirty="0">
                <a:latin typeface="+mn-lt"/>
                <a:ea typeface="+mn-ea"/>
                <a:cs typeface="+mn-cs"/>
              </a:rPr>
              <a:t>	Άσκηση αποφασιστικών αρμοδιοτήτων από τα περιφερειακά όργανα </a:t>
            </a:r>
            <a:endParaRPr sz="1400" dirty="0">
              <a:latin typeface="+mn-lt"/>
              <a:ea typeface="+mn-ea"/>
              <a:cs typeface="+mn-cs"/>
            </a:endParaRPr>
          </a:p>
          <a:p>
            <a:pPr eaLnBrk="1" hangingPunct="1">
              <a:buClrTx/>
              <a:buSzTx/>
              <a:buFontTx/>
              <a:buChar char="-"/>
            </a:pPr>
            <a:r>
              <a:rPr sz="1400" dirty="0">
                <a:latin typeface="+mn-lt"/>
                <a:ea typeface="+mn-ea"/>
                <a:cs typeface="+mn-cs"/>
              </a:rPr>
              <a:t>Ταχύτερη λήψη αποφάσεων</a:t>
            </a:r>
            <a:endParaRPr sz="1400" dirty="0">
              <a:latin typeface="+mn-lt"/>
              <a:ea typeface="+mn-ea"/>
              <a:cs typeface="+mn-cs"/>
            </a:endParaRPr>
          </a:p>
          <a:p>
            <a:pPr eaLnBrk="1" hangingPunct="1">
              <a:buClrTx/>
              <a:buSzTx/>
              <a:buFontTx/>
              <a:buChar char="-"/>
            </a:pPr>
            <a:r>
              <a:rPr sz="1400" dirty="0">
                <a:latin typeface="+mn-lt"/>
                <a:ea typeface="+mn-ea"/>
                <a:cs typeface="+mn-cs"/>
              </a:rPr>
              <a:t>Καλύτερη παρακολούθηση των αποτελεσμάτων της διοικητικής ενέργειας</a:t>
            </a:r>
            <a:endParaRPr sz="1400" dirty="0">
              <a:latin typeface="+mn-lt"/>
              <a:ea typeface="+mn-ea"/>
              <a:cs typeface="+mn-cs"/>
            </a:endParaRPr>
          </a:p>
          <a:p>
            <a:pPr eaLnBrk="1" hangingPunct="1">
              <a:buClrTx/>
              <a:buSzTx/>
              <a:buFontTx/>
              <a:buChar char="-"/>
            </a:pPr>
            <a:r>
              <a:rPr sz="1400" dirty="0">
                <a:latin typeface="+mn-lt"/>
                <a:ea typeface="+mn-ea"/>
                <a:cs typeface="+mn-cs"/>
              </a:rPr>
              <a:t>Ισχυροποίηση περιφερειακών οργάνων στην εκτέλεση των καθηκόντων τους</a:t>
            </a:r>
            <a:endParaRPr sz="1400" dirty="0">
              <a:latin typeface="+mn-lt"/>
              <a:ea typeface="+mn-ea"/>
              <a:cs typeface="+mn-cs"/>
            </a:endParaRPr>
          </a:p>
          <a:p>
            <a:pPr eaLnBrk="1" hangingPunct="1">
              <a:buClrTx/>
              <a:buSzTx/>
              <a:buFontTx/>
              <a:buChar char="-"/>
            </a:pPr>
            <a:r>
              <a:rPr sz="1400" dirty="0">
                <a:latin typeface="+mn-lt"/>
                <a:ea typeface="+mn-ea"/>
                <a:cs typeface="+mn-cs"/>
              </a:rPr>
              <a:t>Χειρισμός μεγάλης ποικιλίας θεμάτων</a:t>
            </a:r>
            <a:endParaRPr sz="1400" dirty="0">
              <a:latin typeface="+mn-lt"/>
              <a:ea typeface="+mn-ea"/>
              <a:cs typeface="+mn-cs"/>
            </a:endParaRPr>
          </a:p>
          <a:p>
            <a:pPr eaLnBrk="1" hangingPunct="1">
              <a:buClrTx/>
              <a:buSzTx/>
              <a:buFontTx/>
              <a:buChar char="-"/>
            </a:pPr>
            <a:r>
              <a:rPr sz="1400" dirty="0">
                <a:latin typeface="+mn-lt"/>
                <a:ea typeface="+mn-ea"/>
                <a:cs typeface="+mn-cs"/>
              </a:rPr>
              <a:t>Εδραίωση καλών σχέσεων κράτους - πολίτη</a:t>
            </a:r>
            <a:endParaRPr sz="1400" dirty="0">
              <a:latin typeface="+mn-lt"/>
              <a:ea typeface="+mn-ea"/>
              <a:cs typeface="+mn-cs"/>
            </a:endParaRPr>
          </a:p>
        </p:txBody>
      </p:sp>
      <p:sp>
        <p:nvSpPr>
          <p:cNvPr id="8197" name="Rectangle 6"/>
          <p:cNvSpPr/>
          <p:nvPr/>
        </p:nvSpPr>
        <p:spPr>
          <a:xfrm>
            <a:off x="1476375" y="5746750"/>
            <a:ext cx="6119813" cy="490538"/>
          </a:xfrm>
          <a:prstGeom prst="rect">
            <a:avLst/>
          </a:prstGeom>
          <a:noFill/>
          <a:ln w="9525">
            <a:noFill/>
          </a:ln>
        </p:spPr>
        <p:txBody>
          <a:bodyPr anchor="ctr"/>
          <a:p>
            <a:r>
              <a:rPr sz="1600" dirty="0">
                <a:solidFill>
                  <a:schemeClr val="tx2"/>
                </a:solidFill>
                <a:latin typeface="Arial" panose="020B0604020202020204" pitchFamily="34" charset="0"/>
              </a:rPr>
              <a:t>Η έκταση εφαρμογής του ενός ή του άλλου συστήματος, </a:t>
            </a:r>
            <a:br>
              <a:rPr sz="1600" dirty="0">
                <a:solidFill>
                  <a:schemeClr val="tx2"/>
                </a:solidFill>
                <a:latin typeface="Arial" panose="020B0604020202020204" pitchFamily="34" charset="0"/>
              </a:rPr>
            </a:br>
            <a:r>
              <a:rPr sz="1600" dirty="0">
                <a:solidFill>
                  <a:schemeClr val="tx2"/>
                </a:solidFill>
                <a:latin typeface="Arial" panose="020B0604020202020204" pitchFamily="34" charset="0"/>
              </a:rPr>
              <a:t>προσδιορίζει το βαθμό της διοικητικής αποκέντρωσης μιας χώρας</a:t>
            </a:r>
            <a:endParaRPr sz="1600" dirty="0">
              <a:solidFill>
                <a:schemeClr val="tx2"/>
              </a:solidFill>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lnSpc>
                <a:spcPct val="90000"/>
              </a:lnSpc>
              <a:buNone/>
            </a:pPr>
            <a:r>
              <a:rPr sz="1600" dirty="0"/>
              <a:t>ΚΑΤΗΓΟΡΙΕΣ ΧΩΡΟΘΕΤΗΣΗΣ ΤΗΣ ΒΙΟΜΗΧΑΝΙΑΣ</a:t>
            </a:r>
            <a:endParaRPr sz="1600" dirty="0"/>
          </a:p>
          <a:p>
            <a:pPr eaLnBrk="1" hangingPunct="1">
              <a:lnSpc>
                <a:spcPct val="90000"/>
              </a:lnSpc>
              <a:buNone/>
            </a:pPr>
            <a:endParaRPr sz="1600" dirty="0"/>
          </a:p>
          <a:p>
            <a:pPr eaLnBrk="1" hangingPunct="1">
              <a:lnSpc>
                <a:spcPct val="90000"/>
              </a:lnSpc>
              <a:buNone/>
            </a:pPr>
            <a:r>
              <a:rPr sz="1600" dirty="0"/>
              <a:t>Α. Ελαχιστοποίηση του κόστους μεταφοράς</a:t>
            </a:r>
            <a:endParaRPr sz="1600" dirty="0"/>
          </a:p>
          <a:p>
            <a:pPr eaLnBrk="1" hangingPunct="1">
              <a:lnSpc>
                <a:spcPct val="90000"/>
              </a:lnSpc>
              <a:buNone/>
            </a:pPr>
            <a:r>
              <a:rPr sz="1600" dirty="0"/>
              <a:t>	- μεταφορικό κόστος</a:t>
            </a:r>
            <a:endParaRPr sz="1600" dirty="0"/>
          </a:p>
          <a:p>
            <a:pPr eaLnBrk="1" hangingPunct="1">
              <a:lnSpc>
                <a:spcPct val="90000"/>
              </a:lnSpc>
              <a:buNone/>
            </a:pPr>
            <a:r>
              <a:rPr sz="1600" dirty="0"/>
              <a:t>	- εργατικό κόστος</a:t>
            </a:r>
            <a:endParaRPr sz="1600" dirty="0"/>
          </a:p>
          <a:p>
            <a:pPr eaLnBrk="1" hangingPunct="1">
              <a:lnSpc>
                <a:spcPct val="90000"/>
              </a:lnSpc>
              <a:buNone/>
            </a:pPr>
            <a:r>
              <a:rPr sz="1600" dirty="0"/>
              <a:t>	- συγκέντρωση επιχειρήσεων</a:t>
            </a:r>
            <a:endParaRPr sz="1600" dirty="0"/>
          </a:p>
          <a:p>
            <a:pPr eaLnBrk="1" hangingPunct="1">
              <a:lnSpc>
                <a:spcPct val="90000"/>
              </a:lnSpc>
              <a:buNone/>
            </a:pPr>
            <a:endParaRPr sz="1600" dirty="0"/>
          </a:p>
          <a:p>
            <a:pPr eaLnBrk="1" hangingPunct="1">
              <a:lnSpc>
                <a:spcPct val="90000"/>
              </a:lnSpc>
              <a:buNone/>
            </a:pPr>
            <a:r>
              <a:rPr sz="1600" dirty="0"/>
              <a:t>Β. Ελαχιστοποίηση του κόστους εγκατάστασης</a:t>
            </a:r>
            <a:endParaRPr sz="1600" dirty="0"/>
          </a:p>
          <a:p>
            <a:pPr eaLnBrk="1" hangingPunct="1">
              <a:lnSpc>
                <a:spcPct val="90000"/>
              </a:lnSpc>
              <a:buNone/>
            </a:pPr>
            <a:endParaRPr sz="1600" dirty="0"/>
          </a:p>
          <a:p>
            <a:pPr eaLnBrk="1" hangingPunct="1">
              <a:lnSpc>
                <a:spcPct val="90000"/>
              </a:lnSpc>
              <a:buNone/>
            </a:pPr>
            <a:r>
              <a:rPr sz="1600" dirty="0"/>
              <a:t>Γ. Μεγιστοποίηση της ζήτησης και των εσόδων</a:t>
            </a:r>
            <a:endParaRPr sz="1600" dirty="0"/>
          </a:p>
          <a:p>
            <a:pPr eaLnBrk="1" hangingPunct="1">
              <a:lnSpc>
                <a:spcPct val="90000"/>
              </a:lnSpc>
              <a:buNone/>
            </a:pPr>
            <a:endParaRPr sz="1600" dirty="0"/>
          </a:p>
          <a:p>
            <a:pPr eaLnBrk="1" hangingPunct="1">
              <a:lnSpc>
                <a:spcPct val="90000"/>
              </a:lnSpc>
              <a:buNone/>
            </a:pPr>
            <a:r>
              <a:rPr sz="1600" dirty="0"/>
              <a:t>Δ. Μεγιστοποίηση του κέρδους</a:t>
            </a:r>
            <a:endParaRPr sz="1600" dirty="0"/>
          </a:p>
          <a:p>
            <a:pPr eaLnBrk="1" hangingPunct="1">
              <a:lnSpc>
                <a:spcPct val="90000"/>
              </a:lnSpc>
              <a:buNone/>
            </a:pPr>
            <a:endParaRPr sz="1600" dirty="0"/>
          </a:p>
          <a:p>
            <a:pPr eaLnBrk="1" hangingPunct="1">
              <a:lnSpc>
                <a:spcPct val="90000"/>
              </a:lnSpc>
              <a:buNone/>
            </a:pPr>
            <a:r>
              <a:rPr sz="1600" dirty="0"/>
              <a:t>Ε. Παροχή ικανοποίησης</a:t>
            </a:r>
            <a:endParaRPr sz="1600" dirty="0"/>
          </a:p>
          <a:p>
            <a:pPr eaLnBrk="1" hangingPunct="1">
              <a:lnSpc>
                <a:spcPct val="90000"/>
              </a:lnSpc>
              <a:buNone/>
            </a:pPr>
            <a:endParaRPr sz="1600" dirty="0"/>
          </a:p>
          <a:p>
            <a:pPr eaLnBrk="1" hangingPunct="1">
              <a:lnSpc>
                <a:spcPct val="90000"/>
              </a:lnSpc>
              <a:buNone/>
            </a:pPr>
            <a:r>
              <a:rPr sz="1600" dirty="0"/>
              <a:t>Στ. Η χωροθέτηση των πολυεθνικών βιομηχανικών επιχειρήσεων</a:t>
            </a:r>
            <a:endParaRPr sz="1600" dirty="0"/>
          </a:p>
          <a:p>
            <a:pPr eaLnBrk="1" hangingPunct="1">
              <a:lnSpc>
                <a:spcPct val="90000"/>
              </a:lnSpc>
              <a:buNone/>
            </a:pPr>
            <a:endParaRPr sz="1600" dirty="0"/>
          </a:p>
          <a:p>
            <a:pPr eaLnBrk="1" hangingPunct="1">
              <a:lnSpc>
                <a:spcPct val="90000"/>
              </a:lnSpc>
              <a:buNone/>
            </a:pPr>
            <a:r>
              <a:rPr sz="1600" dirty="0"/>
              <a:t>Ζ. Χωροθετικοί παράγοντες</a:t>
            </a:r>
            <a:endParaRPr sz="1600" dirty="0"/>
          </a:p>
          <a:p>
            <a:pPr eaLnBrk="1" hangingPunct="1">
              <a:lnSpc>
                <a:spcPct val="90000"/>
              </a:lnSpc>
              <a:buNone/>
            </a:pPr>
            <a:endParaRPr sz="1600" dirty="0"/>
          </a:p>
          <a:p>
            <a:pPr eaLnBrk="1" hangingPunct="1">
              <a:lnSpc>
                <a:spcPct val="90000"/>
              </a:lnSpc>
              <a:buNone/>
            </a:pPr>
            <a:r>
              <a:rPr sz="1600" dirty="0"/>
              <a:t>Η. Η χωροθέτηση των νοικοκυριών</a:t>
            </a:r>
            <a:endParaRP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4"/>
          <p:cNvSpPr/>
          <p:nvPr/>
        </p:nvSpPr>
        <p:spPr>
          <a:xfrm>
            <a:off x="611188" y="404813"/>
            <a:ext cx="7848600" cy="503237"/>
          </a:xfrm>
          <a:prstGeom prst="rect">
            <a:avLst/>
          </a:prstGeom>
          <a:solidFill>
            <a:srgbClr val="D0D2CC"/>
          </a:solidFill>
          <a:ln w="9525" cap="flat" cmpd="sng">
            <a:solidFill>
              <a:srgbClr val="D0D2CC"/>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0243" name="Rectangle 2"/>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r>
              <a:rPr sz="1800" dirty="0"/>
              <a:t>    ΠΑΡΑΓΟΝΤΕΣ ΓΙΑ ΕΠΙΛΟΓΗ ΤΟΠΟΥ ΕΓΚΑΤΑΣΤΑΣΗΣ ΕΠΙΧΕΙΡΗΣΕΩΝ</a:t>
            </a:r>
            <a:endParaRPr sz="1800" dirty="0"/>
          </a:p>
          <a:p>
            <a:pPr eaLnBrk="1" hangingPunct="1">
              <a:buNone/>
            </a:pPr>
            <a:endParaRPr sz="1800" dirty="0"/>
          </a:p>
          <a:p>
            <a:pPr eaLnBrk="1" hangingPunct="1">
              <a:buNone/>
            </a:pPr>
            <a:r>
              <a:rPr sz="1800" b="1" dirty="0">
                <a:solidFill>
                  <a:srgbClr val="FF3300"/>
                </a:solidFill>
              </a:rPr>
              <a:t>ΕΚΤΑΣΗ</a:t>
            </a:r>
            <a:r>
              <a:rPr sz="1800" b="1" dirty="0"/>
              <a:t>	</a:t>
            </a:r>
            <a:r>
              <a:rPr sz="1800" dirty="0"/>
              <a:t>	…για το κτίσμα του εργοστασίου</a:t>
            </a:r>
            <a:endParaRPr sz="1800" dirty="0"/>
          </a:p>
          <a:p>
            <a:pPr eaLnBrk="1" hangingPunct="1">
              <a:buNone/>
            </a:pPr>
            <a:r>
              <a:rPr sz="1800" dirty="0"/>
              <a:t>				…για αποθηκευτικούς χώρους</a:t>
            </a:r>
            <a:endParaRPr sz="1800" dirty="0"/>
          </a:p>
          <a:p>
            <a:pPr eaLnBrk="1" hangingPunct="1">
              <a:buNone/>
            </a:pPr>
            <a:r>
              <a:rPr sz="1800" dirty="0"/>
              <a:t>				…πάρκιγκ, κ.ά.</a:t>
            </a:r>
            <a:endParaRPr sz="1800" dirty="0"/>
          </a:p>
          <a:p>
            <a:pPr eaLnBrk="1" hangingPunct="1">
              <a:buNone/>
            </a:pPr>
            <a:endParaRPr sz="1800" dirty="0"/>
          </a:p>
          <a:p>
            <a:pPr eaLnBrk="1" hangingPunct="1">
              <a:buNone/>
            </a:pPr>
            <a:r>
              <a:rPr sz="1800" dirty="0"/>
              <a:t>		εξαρτάται από		- την αντοχή του εδάφους</a:t>
            </a:r>
            <a:endParaRPr sz="1800" dirty="0"/>
          </a:p>
          <a:p>
            <a:pPr eaLnBrk="1" hangingPunct="1">
              <a:buNone/>
            </a:pPr>
            <a:r>
              <a:rPr sz="1800" dirty="0"/>
              <a:t>					- μικροκλίμα</a:t>
            </a:r>
            <a:endParaRPr sz="1800" dirty="0"/>
          </a:p>
          <a:p>
            <a:pPr eaLnBrk="1" hangingPunct="1">
              <a:buNone/>
            </a:pPr>
            <a:r>
              <a:rPr sz="1800" dirty="0"/>
              <a:t>					- ύπαρξη νερού</a:t>
            </a:r>
            <a:endParaRPr sz="1800" dirty="0"/>
          </a:p>
          <a:p>
            <a:pPr eaLnBrk="1" hangingPunct="1">
              <a:buNone/>
            </a:pPr>
            <a:r>
              <a:rPr sz="1800" dirty="0"/>
              <a:t>					- προσπελασιμότητα</a:t>
            </a:r>
            <a:endParaRPr sz="1800" dirty="0"/>
          </a:p>
          <a:p>
            <a:pPr eaLnBrk="1" hangingPunct="1">
              <a:buNone/>
            </a:pPr>
            <a:r>
              <a:rPr sz="1800" dirty="0"/>
              <a:t>					- σύνδεση με τα δίκτυα μεταφορών, κ.ά.</a:t>
            </a:r>
            <a:endParaRPr sz="1800" dirty="0"/>
          </a:p>
          <a:p>
            <a:pPr eaLnBrk="1" hangingPunct="1">
              <a:buNone/>
            </a:pPr>
            <a:r>
              <a:rPr sz="1800" dirty="0"/>
              <a:t>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Για την ανάπτυξη της βιομηχανίας, το κράτος αναλαμβάνει την ίδρυση οργανωμένων εκτάσεων ως Βιομηχανικών και Επιχειρηματικών Περιοχών </a:t>
            </a:r>
            <a:endParaRPr sz="1800" dirty="0"/>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20479</Words>
  <Application>WPS Presentation</Application>
  <PresentationFormat>Προβολή στην οθόνη (4:3)</PresentationFormat>
  <Paragraphs>614</Paragraphs>
  <Slides>36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Arial</vt:lpstr>
      <vt:lpstr>SimSun</vt:lpstr>
      <vt:lpstr>Wingdings</vt:lpstr>
      <vt:lpstr>Microsoft YaHei</vt:lpstr>
      <vt:lpstr>Arial Unicode MS</vt:lpstr>
      <vt:lpstr>Calibri</vt:lpstr>
      <vt:lpstr>Προεπιλεγμένη σχεδίαση</vt:lpstr>
      <vt:lpstr>PowerPoint 演示文稿</vt:lpstr>
      <vt:lpstr>PowerPoint 演示文稿</vt:lpstr>
      <vt:lpstr>PowerPoint 演示文稿</vt:lpstr>
      <vt:lpstr>PowerPoint 演示文稿</vt:lpstr>
      <vt:lpstr>PowerPoint 演示文稿</vt:lpstr>
      <vt:lpstr>PowerPoint 演示文稿</vt:lpstr>
      <vt:lpstr>ΔΙΟΙΚΗΤΙΚΑ ΣΥΣΤΗΜΑΤΑ ΚΑΙ ΠΡΟΓΡΑΜΜΑΤΙΣΜΟΣ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ΠΑΡΑΔΟΣΙΑΚΑ ΜΕΤΡΑ ΠΕΡΙΦΕΡΕΙΑΚΗΣ ΠΟΛΙΤΙΚΗΣ</vt:lpstr>
      <vt:lpstr>ΔΕΥΤΕΡΕΥΟΝΤΑ ΠΑΡΑΔΟΣΙΑΚΑ ΜΕΤΡΑ ΠΕΡΙΦΕΡΕΙΑΚΗΣ ΠΟΛΙΤΙΚΗΣ</vt:lpstr>
      <vt:lpstr>ΝΕΑ ΜΕΣΑ ΤΗΣ ΠΕΡΙΦΕΡΕΙΑΚΗΣ ΠΟΛΙΤΙΚΗΣ </vt:lpstr>
      <vt:lpstr>ΝΕΑ ΜΕΣΑ ΤΗΣ ΠΕΡΙΦΕΡΕΙΑΚΗΣ ΠΟΛΙΤΙΚΗΣ</vt:lpstr>
      <vt:lpstr>ΝΕΑ ΜΕΣΑ ΤΗΣ ΠΕΡΙΦΕΡΕΙΑΚΗΣ ΠΟΛΙΤΙΚΗΣ</vt:lpstr>
      <vt:lpstr>ΝΕΑ ΜΕΣΑ ΤΗΣ ΠΕΡΙΦΕΡΕΙΑΚΗΣ ΠΟΛΙΤΙΚΗΣ</vt:lpstr>
      <vt:lpstr>ΝΕΑ ΜΕΣΑ ΤΗΣ ΠΕΡΙΦΕΡΕΙΑΚΗΣ ΠΟΛΙΤΙΚΗΣ</vt:lpstr>
    </vt:vector>
  </TitlesOfParts>
  <Company>PPC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DPLR</dc:creator>
  <cp:lastModifiedBy>google1587911622</cp:lastModifiedBy>
  <cp:revision>51</cp:revision>
  <dcterms:created xsi:type="dcterms:W3CDTF">2011-04-18T05:20:00Z</dcterms:created>
  <dcterms:modified xsi:type="dcterms:W3CDTF">2025-11-03T13:16:31Z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2057-12.2.0.22549</vt:lpwstr>
  </property>
  <property fmtid="{D5CDD505-2E9C-101B-9397-08002B2CF9AE}" pid="3" name="ICV">
    <vt:lpwstr>77BCA24473EF4A678E5E8BB8E571E533_13</vt:lpwstr>
  </property>
</Properties>
</file>