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3" r:id="rId4"/>
    <p:sldId id="299" r:id="rId5"/>
    <p:sldId id="260" r:id="rId6"/>
    <p:sldId id="286" r:id="rId7"/>
    <p:sldId id="261" r:id="rId8"/>
    <p:sldId id="262" r:id="rId9"/>
    <p:sldId id="280" r:id="rId10"/>
    <p:sldId id="287" r:id="rId11"/>
    <p:sldId id="263" r:id="rId12"/>
    <p:sldId id="265" r:id="rId13"/>
    <p:sldId id="266" r:id="rId14"/>
    <p:sldId id="292" r:id="rId15"/>
    <p:sldId id="289" r:id="rId16"/>
    <p:sldId id="290" r:id="rId17"/>
    <p:sldId id="281" r:id="rId18"/>
    <p:sldId id="294" r:id="rId19"/>
    <p:sldId id="295" r:id="rId20"/>
    <p:sldId id="296" r:id="rId21"/>
    <p:sldId id="298"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BB3F96-226E-492F-A566-BD6D7BCBA25C}" type="datetimeFigureOut">
              <a:rPr lang="en-US" smtClean="0"/>
              <a:pPr/>
              <a:t>11/6/2025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FAD43F03-6AC7-494E-849E-A674D75D887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BB3F96-226E-492F-A566-BD6D7BCBA25C}" type="datetimeFigureOut">
              <a:rPr lang="en-US" smtClean="0"/>
              <a:pPr/>
              <a:t>11/6/2025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BB3F96-226E-492F-A566-BD6D7BCBA25C}" type="datetimeFigureOut">
              <a:rPr lang="en-US" smtClean="0"/>
              <a:pPr/>
              <a:t>11/6/2025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BB3F96-226E-492F-A566-BD6D7BCBA25C}" type="datetimeFigureOut">
              <a:rPr lang="en-US" smtClean="0"/>
              <a:pPr/>
              <a:t>11/6/2025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BB3F96-226E-492F-A566-BD6D7BCBA25C}" type="datetimeFigureOut">
              <a:rPr lang="en-US" smtClean="0"/>
              <a:pPr/>
              <a:t>11/6/2025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43F03-6AC7-494E-849E-A674D75D887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BB3F96-226E-492F-A566-BD6D7BCBA25C}" type="datetimeFigureOut">
              <a:rPr lang="en-US" smtClean="0"/>
              <a:pPr/>
              <a:t>11/6/2025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BB3F96-226E-492F-A566-BD6D7BCBA25C}" type="datetimeFigureOut">
              <a:rPr lang="en-US" smtClean="0"/>
              <a:pPr/>
              <a:t>11/6/2025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BB3F96-226E-492F-A566-BD6D7BCBA25C}" type="datetimeFigureOut">
              <a:rPr lang="en-US" smtClean="0"/>
              <a:pPr/>
              <a:t>11/6/2025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B3F96-226E-492F-A566-BD6D7BCBA25C}" type="datetimeFigureOut">
              <a:rPr lang="en-US" smtClean="0"/>
              <a:pPr/>
              <a:t>11/6/2025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BB3F96-226E-492F-A566-BD6D7BCBA25C}" type="datetimeFigureOut">
              <a:rPr lang="en-US" smtClean="0"/>
              <a:pPr/>
              <a:t>11/6/2025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43F03-6AC7-494E-849E-A674D75D8872}" type="slidenum">
              <a:rPr lang="en-GB" smtClean="0"/>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BB3F96-226E-492F-A566-BD6D7BCBA25C}" type="datetimeFigureOut">
              <a:rPr lang="en-US" smtClean="0"/>
              <a:pPr/>
              <a:t>11/6/2025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AD43F03-6AC7-494E-849E-A674D75D887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BB3F96-226E-492F-A566-BD6D7BCBA25C}" type="datetimeFigureOut">
              <a:rPr lang="en-US" smtClean="0"/>
              <a:pPr/>
              <a:t>11/6/2025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D43F03-6AC7-494E-849E-A674D75D887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l-GR" dirty="0"/>
              <a:t>Οικονομική γεωγραφία και παγκοσμιοποίηση</a:t>
            </a:r>
            <a:endParaRPr lang="en-GB" dirty="0"/>
          </a:p>
        </p:txBody>
      </p:sp>
      <p:sp>
        <p:nvSpPr>
          <p:cNvPr id="3" name="Subtitle 2"/>
          <p:cNvSpPr>
            <a:spLocks noGrp="1"/>
          </p:cNvSpPr>
          <p:nvPr>
            <p:ph type="subTitle" idx="1"/>
          </p:nvPr>
        </p:nvSpPr>
        <p:spPr>
          <a:xfrm>
            <a:off x="533400" y="3228536"/>
            <a:ext cx="7854696" cy="657664"/>
          </a:xfrm>
        </p:spPr>
        <p:txBody>
          <a:bodyPr/>
          <a:lstStyle/>
          <a:p>
            <a:pPr algn="l"/>
            <a:r>
              <a:rPr lang="el-GR" dirty="0"/>
              <a:t>Γ. </a:t>
            </a:r>
            <a:r>
              <a:rPr lang="el-GR" dirty="0" err="1"/>
              <a:t>Μαυρομμάτης</a:t>
            </a:r>
            <a:endParaRPr lang="en-GB"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2051" name="Object 3"/>
          <p:cNvGraphicFramePr>
            <a:graphicFrameLocks noChangeAspect="1"/>
          </p:cNvGraphicFramePr>
          <p:nvPr/>
        </p:nvGraphicFramePr>
        <p:xfrm>
          <a:off x="1985963" y="3162300"/>
          <a:ext cx="5172075" cy="533400"/>
        </p:xfrm>
        <a:graphic>
          <a:graphicData uri="http://schemas.openxmlformats.org/presentationml/2006/ole">
            <mc:AlternateContent xmlns:mc="http://schemas.openxmlformats.org/markup-compatibility/2006">
              <mc:Choice xmlns:v="urn:schemas-microsoft-com:vml" Requires="v">
                <p:oleObj spid="_x0000_s3074" name="Packager Shell Object" showAsIcon="1" r:id="rId2" imgW="5172840" imgH="533880" progId="Package">
                  <p:embed/>
                </p:oleObj>
              </mc:Choice>
              <mc:Fallback>
                <p:oleObj name="Packager Shell Object" showAsIcon="1" r:id="rId2" imgW="5172840" imgH="533880" progId="Package">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162300"/>
                        <a:ext cx="51720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2" name="Picture 4"/>
          <p:cNvPicPr>
            <a:picLocks noGrp="1" noChangeAspect="1" noChangeArrowheads="1"/>
          </p:cNvPicPr>
          <p:nvPr>
            <p:ph idx="1"/>
          </p:nvPr>
        </p:nvPicPr>
        <p:blipFill>
          <a:blip r:embed="rId4" cstate="print"/>
          <a:srcRect/>
          <a:stretch>
            <a:fillRect/>
          </a:stretch>
        </p:blipFill>
        <p:spPr bwMode="auto">
          <a:xfrm>
            <a:off x="0" y="0"/>
            <a:ext cx="9144000" cy="3657600"/>
          </a:xfrm>
          <a:prstGeom prst="rect">
            <a:avLst/>
          </a:prstGeom>
          <a:noFill/>
          <a:ln w="9525">
            <a:noFill/>
            <a:miter lim="800000"/>
            <a:headEnd/>
            <a:tailEnd/>
          </a:ln>
        </p:spPr>
      </p:pic>
      <p:pic>
        <p:nvPicPr>
          <p:cNvPr id="7" name="Picture 6" descr="images.jfif"/>
          <p:cNvPicPr>
            <a:picLocks noChangeAspect="1"/>
          </p:cNvPicPr>
          <p:nvPr/>
        </p:nvPicPr>
        <p:blipFill>
          <a:blip r:embed="rId5" cstate="print"/>
          <a:stretch>
            <a:fillRect/>
          </a:stretch>
        </p:blipFill>
        <p:spPr>
          <a:xfrm>
            <a:off x="0" y="3657600"/>
            <a:ext cx="9144000" cy="32004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04088"/>
            <a:ext cx="8229600" cy="667512"/>
          </a:xfrm>
        </p:spPr>
        <p:txBody>
          <a:bodyPr>
            <a:normAutofit/>
          </a:bodyPr>
          <a:lstStyle/>
          <a:p>
            <a:pPr eaLnBrk="1" hangingPunct="1">
              <a:defRPr/>
            </a:pPr>
            <a:r>
              <a:rPr lang="en-US" sz="2800" dirty="0"/>
              <a:t> </a:t>
            </a:r>
            <a:r>
              <a:rPr lang="el-GR" sz="2400" dirty="0"/>
              <a:t>Η παγκοσμιοποίηση όπως την ξέραμε </a:t>
            </a:r>
          </a:p>
        </p:txBody>
      </p:sp>
      <p:sp>
        <p:nvSpPr>
          <p:cNvPr id="32771" name="Rectangle 3"/>
          <p:cNvSpPr>
            <a:spLocks noGrp="1" noChangeArrowheads="1"/>
          </p:cNvSpPr>
          <p:nvPr>
            <p:ph type="body" idx="1"/>
          </p:nvPr>
        </p:nvSpPr>
        <p:spPr>
          <a:xfrm>
            <a:off x="457200" y="1447800"/>
            <a:ext cx="8229600" cy="5029200"/>
          </a:xfrm>
        </p:spPr>
        <p:txBody>
          <a:bodyPr>
            <a:normAutofit/>
          </a:bodyPr>
          <a:lstStyle/>
          <a:p>
            <a:pPr eaLnBrk="1" hangingPunct="1">
              <a:lnSpc>
                <a:spcPct val="80000"/>
              </a:lnSpc>
            </a:pPr>
            <a:r>
              <a:rPr lang="el-GR" sz="2400" dirty="0"/>
              <a:t>Αναφερόμαστε στην Δυτικό-ευρωπαϊκή και Βόρειο-Αμερικάνικη εμπειρία. Αποβιομηχάνιση </a:t>
            </a:r>
          </a:p>
          <a:p>
            <a:pPr eaLnBrk="1" hangingPunct="1">
              <a:lnSpc>
                <a:spcPct val="80000"/>
              </a:lnSpc>
            </a:pPr>
            <a:r>
              <a:rPr lang="el-GR" sz="2400" dirty="0"/>
              <a:t>Αυτό που ακολουθεί είναι μια απόπειρα αφήγησης της οικονομικής γεωγραφίας της παγκοσμιοποίησης </a:t>
            </a:r>
            <a:r>
              <a:rPr lang="el-GR" sz="2400" dirty="0" err="1"/>
              <a:t>στονοικονομικά</a:t>
            </a:r>
            <a:r>
              <a:rPr lang="el-GR" sz="2400" dirty="0"/>
              <a:t> αναπτυγμένο κόσμο. </a:t>
            </a:r>
          </a:p>
          <a:p>
            <a:pPr eaLnBrk="1" hangingPunct="1">
              <a:lnSpc>
                <a:spcPct val="80000"/>
              </a:lnSpc>
            </a:pPr>
            <a:r>
              <a:rPr lang="el-GR" sz="2400" dirty="0"/>
              <a:t>Η βάση της ανάλυσης είναι ότι οι οικονομικές μεταβολές μεταφράζονται στη συνέχεια σε χωρικές μεταβολές. </a:t>
            </a:r>
          </a:p>
          <a:p>
            <a:pPr>
              <a:lnSpc>
                <a:spcPct val="80000"/>
              </a:lnSpc>
            </a:pPr>
            <a:r>
              <a:rPr lang="el-GR" sz="2400" dirty="0"/>
              <a:t>Η δεκαετία του 1970 και η οικονομική αναδιάρθρωση του οικονομικά αναπτυγμένου κόσμου. Μεγάλες αλλαγές στην παγκόσμια οικονομία. Ως οικονομική αναδιάρθρωση του οικονομικά αναπτυγμένου Δυτικού κόσμου θεωρείτε η διαδικασία που ξεκίνησε τη δεκαετία του 1970 και συνδέθηκε με την πετρελαϊκή κρίση του 1973, φυσικά οι λόγοι δεν ήταν μόνο αυτοί.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sz="2800" dirty="0"/>
              <a:t>Από το </a:t>
            </a:r>
            <a:r>
              <a:rPr lang="el-GR" sz="2800" dirty="0" err="1"/>
              <a:t>Φορντικό</a:t>
            </a:r>
            <a:r>
              <a:rPr lang="el-GR" sz="2800" dirty="0"/>
              <a:t> στο μετά-</a:t>
            </a:r>
            <a:r>
              <a:rPr lang="el-GR" sz="2800" dirty="0" err="1"/>
              <a:t>Φορντικό </a:t>
            </a:r>
            <a:r>
              <a:rPr lang="el-GR" sz="2800" dirty="0"/>
              <a:t>μοντέλο</a:t>
            </a:r>
          </a:p>
        </p:txBody>
      </p:sp>
      <p:pic>
        <p:nvPicPr>
          <p:cNvPr id="27651" name="Picture 6" descr="08-packard-hand-assembly"/>
          <p:cNvPicPr>
            <a:picLocks noGrp="1" noChangeAspect="1" noChangeArrowheads="1"/>
          </p:cNvPicPr>
          <p:nvPr>
            <p:ph type="body" idx="1"/>
          </p:nvPr>
        </p:nvPicPr>
        <p:blipFill>
          <a:blip r:embed="rId2" cstate="print"/>
          <a:srcRect/>
          <a:stretch>
            <a:fillRect/>
          </a:stretch>
        </p:blipFill>
        <p:spPr>
          <a:xfrm>
            <a:off x="152400" y="2057400"/>
            <a:ext cx="8839199" cy="4572000"/>
          </a:xfr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04088"/>
            <a:ext cx="8229600" cy="743712"/>
          </a:xfrm>
        </p:spPr>
        <p:txBody>
          <a:bodyPr/>
          <a:lstStyle/>
          <a:p>
            <a:pPr eaLnBrk="1" hangingPunct="1"/>
            <a:r>
              <a:rPr lang="el-GR" sz="2800" dirty="0"/>
              <a:t>Πως οδηγηθήκαμε στην παγκοσμιοποίηση </a:t>
            </a:r>
          </a:p>
        </p:txBody>
      </p:sp>
      <p:sp>
        <p:nvSpPr>
          <p:cNvPr id="35843" name="Rectangle 3"/>
          <p:cNvSpPr>
            <a:spLocks noGrp="1" noChangeArrowheads="1"/>
          </p:cNvSpPr>
          <p:nvPr>
            <p:ph type="body" idx="1"/>
          </p:nvPr>
        </p:nvSpPr>
        <p:spPr/>
        <p:txBody>
          <a:bodyPr>
            <a:normAutofit lnSpcReduction="10000"/>
          </a:bodyPr>
          <a:lstStyle/>
          <a:p>
            <a:pPr eaLnBrk="1" hangingPunct="1">
              <a:lnSpc>
                <a:spcPct val="90000"/>
              </a:lnSpc>
            </a:pPr>
            <a:r>
              <a:rPr lang="el-GR" sz="2000" dirty="0"/>
              <a:t>Το </a:t>
            </a:r>
            <a:r>
              <a:rPr lang="el-GR" sz="2000" dirty="0" err="1"/>
              <a:t>Φορντικό</a:t>
            </a:r>
            <a:r>
              <a:rPr lang="el-GR" sz="2000" dirty="0"/>
              <a:t> μοντέλο- γραμμές παραγωγής, οικονομίες κλίμακες και μαζική κατανάλωση. Ο εργάτης και το αμερικάνικό όνειρο.  </a:t>
            </a:r>
          </a:p>
          <a:p>
            <a:pPr eaLnBrk="1" hangingPunct="1">
              <a:lnSpc>
                <a:spcPct val="90000"/>
              </a:lnSpc>
            </a:pPr>
            <a:r>
              <a:rPr lang="el-GR" sz="2000" dirty="0"/>
              <a:t> Το δυνατό κράτος το οποίο εγγυόταν τη λειτουργία και έλεγχε την οικονομία. Ο αυστηρός διαχωρισμός μεταξύ βιομηχανικών ζωνών και περιοχών κατοικίας. </a:t>
            </a:r>
          </a:p>
          <a:p>
            <a:pPr eaLnBrk="1" hangingPunct="1">
              <a:lnSpc>
                <a:spcPct val="90000"/>
              </a:lnSpc>
            </a:pPr>
            <a:r>
              <a:rPr lang="el-GR" sz="2000" dirty="0"/>
              <a:t>Ένα οικονομικό σύστημα που έμοιαζε με τρόπο ζωής. </a:t>
            </a:r>
          </a:p>
          <a:p>
            <a:pPr eaLnBrk="1" hangingPunct="1">
              <a:lnSpc>
                <a:spcPct val="90000"/>
              </a:lnSpc>
            </a:pPr>
            <a:r>
              <a:rPr lang="el-GR" sz="2000" dirty="0"/>
              <a:t>Συμφωνία μεταξύ κράτους, συνδικάτων και επιχειρηματιών/ βιομηχάνων. </a:t>
            </a:r>
          </a:p>
          <a:p>
            <a:pPr eaLnBrk="1" hangingPunct="1">
              <a:lnSpc>
                <a:spcPct val="90000"/>
              </a:lnSpc>
            </a:pPr>
            <a:r>
              <a:rPr lang="el-GR" sz="2000" dirty="0"/>
              <a:t>Οι πόλεις ως βιομηχανικά κέντρα παραγωγής. Η βιομηχανική παραγωγή ως βασικός μοχλός οικονομικής δραστηριότητας. </a:t>
            </a:r>
          </a:p>
          <a:p>
            <a:pPr eaLnBrk="1" hangingPunct="1">
              <a:lnSpc>
                <a:spcPct val="90000"/>
              </a:lnSpc>
            </a:pPr>
            <a:r>
              <a:rPr lang="el-GR" sz="2000" dirty="0"/>
              <a:t>Το κράτος ως κράτος πρόνοιας μέσω εκτεταμένης φορολόγησης των επιχειρήσεων. Η πολιτική επικρατούσε της οικονομίας.  </a:t>
            </a:r>
          </a:p>
          <a:p>
            <a:pPr>
              <a:lnSpc>
                <a:spcPct val="90000"/>
              </a:lnSpc>
            </a:pPr>
            <a:r>
              <a:rPr lang="el-GR" sz="2000" dirty="0"/>
              <a:t>Ο καπιταλισμός ως σύστημα το οποίο αυτό-καταστρέφεται σε τακτά χρονικά διαστήματα και ξαναδημιουργείται- «Δημιουργική καταστροφή» (</a:t>
            </a:r>
            <a:r>
              <a:rPr lang="en-US" sz="2000" dirty="0" err="1"/>
              <a:t>Shumpeter</a:t>
            </a:r>
            <a:r>
              <a:rPr lang="en-US" sz="2000" dirty="0"/>
              <a:t>)</a:t>
            </a:r>
            <a:r>
              <a:rPr lang="el-GR" sz="2000" dirty="0"/>
              <a:t> </a:t>
            </a:r>
          </a:p>
          <a:p>
            <a:pPr eaLnBrk="1" hangingPunct="1">
              <a:lnSpc>
                <a:spcPct val="90000"/>
              </a:lnSpc>
            </a:pPr>
            <a:endParaRPr lang="el-GR" sz="2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04088"/>
            <a:ext cx="8229600" cy="515112"/>
          </a:xfrm>
        </p:spPr>
        <p:txBody>
          <a:bodyPr>
            <a:normAutofit fontScale="90000"/>
          </a:bodyPr>
          <a:lstStyle/>
          <a:p>
            <a:r>
              <a:rPr lang="el-GR" sz="1800" dirty="0"/>
              <a:t>Το μετά-</a:t>
            </a:r>
            <a:r>
              <a:rPr lang="el-GR" sz="1800" dirty="0" err="1"/>
              <a:t>Φορντικό </a:t>
            </a:r>
            <a:r>
              <a:rPr lang="el-GR" sz="1800" dirty="0"/>
              <a:t>μοντέλο </a:t>
            </a:r>
            <a:br>
              <a:rPr lang="el-GR" sz="1800" dirty="0"/>
            </a:br>
            <a:endParaRPr lang="el-GR" sz="1800" dirty="0"/>
          </a:p>
        </p:txBody>
      </p:sp>
      <p:sp>
        <p:nvSpPr>
          <p:cNvPr id="39939" name="Rectangle 3"/>
          <p:cNvSpPr>
            <a:spLocks noGrp="1" noChangeArrowheads="1"/>
          </p:cNvSpPr>
          <p:nvPr>
            <p:ph type="body" idx="1"/>
          </p:nvPr>
        </p:nvSpPr>
        <p:spPr>
          <a:xfrm>
            <a:off x="457200" y="1341438"/>
            <a:ext cx="8229600" cy="5287961"/>
          </a:xfrm>
        </p:spPr>
        <p:txBody>
          <a:bodyPr/>
          <a:lstStyle/>
          <a:p>
            <a:pPr eaLnBrk="1" hangingPunct="1">
              <a:lnSpc>
                <a:spcPct val="90000"/>
              </a:lnSpc>
            </a:pPr>
            <a:r>
              <a:rPr lang="el-GR" sz="2000" dirty="0"/>
              <a:t>Από τα μέσα του </a:t>
            </a:r>
            <a:r>
              <a:rPr lang="el-GR" sz="2000" b="1" dirty="0"/>
              <a:t>1960</a:t>
            </a:r>
            <a:r>
              <a:rPr lang="el-GR" sz="2000" dirty="0"/>
              <a:t> και μετά το σύστημα άρχισε να έχει προβλήματα. Τα κέρδη δεν ήταν τόσο μεγάλα όσο τα «χρυσά» χρόνια της προηγούμενης δεκαετίας. Το κόστος εργασίας είχε αυξηθεί, επομένως μικρότερα κέρδη για τις επιχειρήσεις. </a:t>
            </a:r>
          </a:p>
          <a:p>
            <a:pPr eaLnBrk="1" hangingPunct="1">
              <a:lnSpc>
                <a:spcPct val="90000"/>
              </a:lnSpc>
            </a:pPr>
            <a:r>
              <a:rPr lang="el-GR" sz="2000" dirty="0"/>
              <a:t>Η εμφάνιση του Μετά-</a:t>
            </a:r>
            <a:r>
              <a:rPr lang="el-GR" sz="2000" dirty="0" err="1"/>
              <a:t>Φορντικού </a:t>
            </a:r>
            <a:r>
              <a:rPr lang="el-GR" sz="2000" dirty="0"/>
              <a:t>συστήματος. Ένα σύστημα που χαρακτηρίζεται από </a:t>
            </a:r>
            <a:r>
              <a:rPr lang="el-GR" sz="2000" u="sng" dirty="0"/>
              <a:t>‘ευέλικτη συσσώρευση’ (</a:t>
            </a:r>
            <a:r>
              <a:rPr lang="en-US" sz="2000" u="sng" dirty="0"/>
              <a:t>Harvey</a:t>
            </a:r>
            <a:r>
              <a:rPr lang="el-GR" sz="2000" u="sng" dirty="0"/>
              <a:t> 1989</a:t>
            </a:r>
            <a:r>
              <a:rPr lang="en-US" sz="2000" u="sng" dirty="0"/>
              <a:t>)</a:t>
            </a:r>
            <a:r>
              <a:rPr lang="el-GR" sz="2000" u="sng" dirty="0"/>
              <a:t>.</a:t>
            </a:r>
            <a:r>
              <a:rPr lang="el-GR" sz="2000" dirty="0"/>
              <a:t> Η ευελιξία κυρίως αναφέρεται στην παραγωγή και στην εργασία ειδικότερα. </a:t>
            </a:r>
            <a:endParaRPr lang="en-GB" sz="2000" dirty="0"/>
          </a:p>
          <a:p>
            <a:pPr eaLnBrk="1" hangingPunct="1">
              <a:lnSpc>
                <a:spcPct val="90000"/>
              </a:lnSpc>
            </a:pPr>
            <a:r>
              <a:rPr lang="el-GR" sz="2000" dirty="0"/>
              <a:t>Το κράτος δεν ελέγχει την οικονομία αλλά η οικονομία ελέγχει το κράτος- </a:t>
            </a:r>
            <a:r>
              <a:rPr lang="el-GR" sz="2000" u="sng" dirty="0"/>
              <a:t>Η εργασία είναι πια αδύναμη</a:t>
            </a:r>
            <a:r>
              <a:rPr lang="el-GR" sz="2000" dirty="0"/>
              <a:t> να διαπραγματευθεί λόγω της μετεγκατάστασης των επιχειρήσεων. Οι επιχειρήσεις διοικούν τον κόσμο- </a:t>
            </a:r>
            <a:r>
              <a:rPr lang="en-US" sz="2000" dirty="0"/>
              <a:t>No logo.</a:t>
            </a:r>
            <a:endParaRPr lang="el-GR" sz="2000" dirty="0"/>
          </a:p>
          <a:p>
            <a:pPr eaLnBrk="1" hangingPunct="1">
              <a:lnSpc>
                <a:spcPct val="90000"/>
              </a:lnSpc>
            </a:pPr>
            <a:r>
              <a:rPr lang="el-GR" sz="2000" dirty="0"/>
              <a:t>Η νέα πολιτική οικονομία της ελευθερίας της αγοράς.  </a:t>
            </a:r>
          </a:p>
          <a:p>
            <a:pPr eaLnBrk="1" hangingPunct="1">
              <a:lnSpc>
                <a:spcPct val="90000"/>
              </a:lnSpc>
            </a:pPr>
            <a:endParaRPr lang="el-GR" sz="1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l-GR" dirty="0" err="1"/>
              <a:t>Μετα</a:t>
            </a:r>
            <a:r>
              <a:rPr lang="el-GR" dirty="0"/>
              <a:t>-</a:t>
            </a:r>
            <a:r>
              <a:rPr lang="el-GR" dirty="0" err="1"/>
              <a:t>φορντισμός</a:t>
            </a:r>
            <a:endParaRPr lang="en-US" dirty="0"/>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l-GR" dirty="0"/>
              <a:t>Η βασική αλλαγή που συμβαίνει από το 1970 και μετά είναι ότι η βιομηχανία μεταφέρεται στον αναπτυσσόμενο κόσμο. Η σημασία του εργατικού κόστους.</a:t>
            </a:r>
          </a:p>
          <a:p>
            <a:r>
              <a:rPr lang="el-GR" dirty="0"/>
              <a:t>Οι αναπτυγμένες χώρες χάνουν τη βιομηχανία και επικεντρώνονται στην υψηλή βιομηχανία και τις υπηρεσίες </a:t>
            </a:r>
          </a:p>
          <a:p>
            <a:r>
              <a:rPr lang="el-GR" dirty="0"/>
              <a:t>Η Κίνα αλλά και άλλες χώρες γίνονται τα εργοτάξια του κόσμου. Η παγκοσμιοποίηση είναι σε ισχύ</a:t>
            </a:r>
          </a:p>
          <a:p>
            <a:r>
              <a:rPr lang="el-GR" dirty="0"/>
              <a:t>Ένα παγκόσμιο σύστημα παραγωγής, παγκόσμιες αλυσίδες τροφοδοσίας.</a:t>
            </a:r>
            <a:r>
              <a:rPr lang="en-GB" dirty="0"/>
              <a:t> </a:t>
            </a:r>
            <a:r>
              <a:rPr lang="el-GR" dirty="0"/>
              <a:t>Παγκόσμιες οικονομικές αλυσίδες  </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jfif"/>
          <p:cNvPicPr>
            <a:picLocks noGrp="1" noChangeAspect="1"/>
          </p:cNvPicPr>
          <p:nvPr>
            <p:ph idx="1"/>
          </p:nvPr>
        </p:nvPicPr>
        <p:blipFill>
          <a:blip r:embed="rId2" cstate="print"/>
          <a:stretch>
            <a:fillRect/>
          </a:stretch>
        </p:blipFill>
        <p:spPr>
          <a:xfrm>
            <a:off x="0" y="0"/>
            <a:ext cx="3429000" cy="6858000"/>
          </a:xfrm>
        </p:spPr>
      </p:pic>
      <p:pic>
        <p:nvPicPr>
          <p:cNvPr id="6" name="Picture 5" descr="download.jfif"/>
          <p:cNvPicPr>
            <a:picLocks noChangeAspect="1"/>
          </p:cNvPicPr>
          <p:nvPr/>
        </p:nvPicPr>
        <p:blipFill>
          <a:blip r:embed="rId3" cstate="print"/>
          <a:stretch>
            <a:fillRect/>
          </a:stretch>
        </p:blipFill>
        <p:spPr>
          <a:xfrm>
            <a:off x="6572250" y="0"/>
            <a:ext cx="2571750" cy="6705600"/>
          </a:xfrm>
          <a:prstGeom prst="rect">
            <a:avLst/>
          </a:prstGeom>
        </p:spPr>
      </p:pic>
      <p:pic>
        <p:nvPicPr>
          <p:cNvPr id="7" name="Picture 6" descr="download.png"/>
          <p:cNvPicPr>
            <a:picLocks noChangeAspect="1"/>
          </p:cNvPicPr>
          <p:nvPr/>
        </p:nvPicPr>
        <p:blipFill>
          <a:blip r:embed="rId4" cstate="print"/>
          <a:stretch>
            <a:fillRect/>
          </a:stretch>
        </p:blipFill>
        <p:spPr>
          <a:xfrm>
            <a:off x="3352800" y="0"/>
            <a:ext cx="3352800" cy="68580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l-GR" dirty="0"/>
              <a:t>Η ανάπτυξη του κρατικού καπιταλισμού</a:t>
            </a:r>
            <a:endParaRPr lang="en-GB" dirty="0"/>
          </a:p>
        </p:txBody>
      </p:sp>
      <p:pic>
        <p:nvPicPr>
          <p:cNvPr id="4" name="Content Placeholder 3" descr="download.jpg"/>
          <p:cNvPicPr>
            <a:picLocks noGrp="1" noChangeAspect="1"/>
          </p:cNvPicPr>
          <p:nvPr>
            <p:ph idx="1"/>
          </p:nvPr>
        </p:nvPicPr>
        <p:blipFill>
          <a:blip r:embed="rId2" cstate="print"/>
          <a:stretch>
            <a:fillRect/>
          </a:stretch>
        </p:blipFill>
        <p:spPr>
          <a:xfrm>
            <a:off x="0" y="1600200"/>
            <a:ext cx="4724400" cy="3962400"/>
          </a:xfrm>
        </p:spPr>
      </p:pic>
      <p:pic>
        <p:nvPicPr>
          <p:cNvPr id="5" name="Picture 4" descr="economist.jpg"/>
          <p:cNvPicPr>
            <a:picLocks noChangeAspect="1"/>
          </p:cNvPicPr>
          <p:nvPr/>
        </p:nvPicPr>
        <p:blipFill>
          <a:blip r:embed="rId3" cstate="print"/>
          <a:stretch>
            <a:fillRect/>
          </a:stretch>
        </p:blipFill>
        <p:spPr>
          <a:xfrm>
            <a:off x="0" y="1524000"/>
            <a:ext cx="8534400" cy="53340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l-GR" dirty="0"/>
              <a:t>Και όμως όλα αλλάζουν…</a:t>
            </a:r>
            <a:endParaRPr lang="en-US" dirty="0"/>
          </a:p>
        </p:txBody>
      </p:sp>
      <p:sp>
        <p:nvSpPr>
          <p:cNvPr id="3" name="Content Placeholder 2"/>
          <p:cNvSpPr>
            <a:spLocks noGrp="1"/>
          </p:cNvSpPr>
          <p:nvPr>
            <p:ph idx="1"/>
          </p:nvPr>
        </p:nvSpPr>
        <p:spPr>
          <a:xfrm>
            <a:off x="457200" y="1295400"/>
            <a:ext cx="8229600" cy="5029200"/>
          </a:xfrm>
        </p:spPr>
        <p:txBody>
          <a:bodyPr>
            <a:normAutofit fontScale="92500" lnSpcReduction="10000"/>
          </a:bodyPr>
          <a:lstStyle/>
          <a:p>
            <a:r>
              <a:rPr lang="el-GR" dirty="0"/>
              <a:t>Αυτό το οποίο έχει ενδιαφέρον είναι ότι η παγκοσμιοποίηση δεν είναι μια στατική διαδικασία</a:t>
            </a:r>
          </a:p>
          <a:p>
            <a:r>
              <a:rPr lang="el-GR" dirty="0"/>
              <a:t>Οι αλλαγές που έγιναν από το 1970 και μετά δεν σημαίνει ότι θα ισχύουν για πάντα. </a:t>
            </a:r>
          </a:p>
          <a:p>
            <a:r>
              <a:rPr lang="el-GR" dirty="0"/>
              <a:t>Ήδη το τοπίο της παγκοσμιοποίησης αλλάζει ραγδαία από την οικονομική κρίση του 2008 </a:t>
            </a:r>
          </a:p>
          <a:p>
            <a:r>
              <a:rPr lang="el-GR" dirty="0"/>
              <a:t>Μετά την πανδημία οι αλλαγές επιταχύνονται</a:t>
            </a:r>
          </a:p>
          <a:p>
            <a:r>
              <a:rPr lang="el-GR" dirty="0"/>
              <a:t>Γεωπολιτικές εντάσεις </a:t>
            </a:r>
          </a:p>
          <a:p>
            <a:r>
              <a:rPr lang="el-GR" dirty="0"/>
              <a:t>Ένα πρώτο κομμάτι των αλλαγών σχετίζεται με τον αυτοματισμό, τη ρομποτική και την τεχνητή νοημοσύνη. Η παραγωγή θα συνεχίσει να είναι στον αναπτυσσόμενο κόσμο όταν τα ρομπότ θα κάνουν τη δουλειά;</a:t>
            </a:r>
          </a:p>
          <a:p>
            <a:r>
              <a:rPr lang="el-GR" dirty="0"/>
              <a:t>Ποιο θα είναι το μέλλον της εργασίας;</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george\Desktop\digital library\visual capitalist and other images\61H7dubROqL._SX331_BO1,204,203,200_.jpg"/>
          <p:cNvPicPr>
            <a:picLocks noChangeAspect="1" noChangeArrowheads="1"/>
          </p:cNvPicPr>
          <p:nvPr/>
        </p:nvPicPr>
        <p:blipFill>
          <a:blip r:embed="rId2" cstate="print"/>
          <a:srcRect/>
          <a:stretch>
            <a:fillRect/>
          </a:stretch>
        </p:blipFill>
        <p:spPr bwMode="auto">
          <a:xfrm>
            <a:off x="0" y="0"/>
            <a:ext cx="3962400" cy="6858000"/>
          </a:xfrm>
          <a:prstGeom prst="rect">
            <a:avLst/>
          </a:prstGeom>
          <a:noFill/>
        </p:spPr>
      </p:pic>
      <p:pic>
        <p:nvPicPr>
          <p:cNvPr id="4099" name="Picture 3" descr="C:\Users\george\Desktop\digital library\visual capitalist and other images\books_soonish.png"/>
          <p:cNvPicPr>
            <a:picLocks noGrp="1" noChangeAspect="1" noChangeArrowheads="1"/>
          </p:cNvPicPr>
          <p:nvPr>
            <p:ph idx="1"/>
          </p:nvPr>
        </p:nvPicPr>
        <p:blipFill>
          <a:blip r:embed="rId3" cstate="print"/>
          <a:srcRect/>
          <a:stretch>
            <a:fillRect/>
          </a:stretch>
        </p:blipFill>
        <p:spPr bwMode="auto">
          <a:xfrm>
            <a:off x="3962400" y="0"/>
            <a:ext cx="5181600" cy="68580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l-GR" dirty="0"/>
              <a:t>Εισαγωγή </a:t>
            </a:r>
            <a:endParaRPr lang="en-GB"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l-GR" dirty="0"/>
              <a:t>Στα προηγούμενα δυο μαθήματα μιλήσαμε για το τι είναι η ανθρωπογεωγραφία και κάναμε μια ιστορική αναφορά στην εξέλιξης της. Μιλήσαμε για την έννοια της αλλαγής των παραδειγμάτων.</a:t>
            </a:r>
          </a:p>
          <a:p>
            <a:r>
              <a:rPr lang="el-GR" dirty="0"/>
              <a:t>Σήμερα, θα μιλήσουμε για την οικονομική γεωγραφία και τη σχέση της με την παγκοσμιοποίηση. Τι είναι η παγκοσμιοποίηση; Σίγουρα μια από τις πιο αφηρημένες έννοιες της εποχής μας. Ίσως για να κατανοήσουμε την παγκοσμιοποίηση χρειάζεται να την προσεγγίσουμε γεωγραφικά. </a:t>
            </a:r>
          </a:p>
          <a:p>
            <a:r>
              <a:rPr lang="el-GR" dirty="0"/>
              <a:t>Η παγκοσμιοποίηση σχετίζεται με μια άλλη γεωγραφία: από τη γεωγραφία των κλειστών τόπων σε μια γεωγραφία ανοικτών τόπων/ ροών.</a:t>
            </a:r>
          </a:p>
          <a:p>
            <a:endParaRPr lang="el-GR" dirty="0"/>
          </a:p>
          <a:p>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l-GR" dirty="0"/>
              <a:t>Και άλλες αλλαγές;</a:t>
            </a:r>
            <a:endParaRPr lang="en-US" dirty="0"/>
          </a:p>
        </p:txBody>
      </p:sp>
      <p:sp>
        <p:nvSpPr>
          <p:cNvPr id="3" name="Content Placeholder 2"/>
          <p:cNvSpPr>
            <a:spLocks noGrp="1"/>
          </p:cNvSpPr>
          <p:nvPr>
            <p:ph idx="1"/>
          </p:nvPr>
        </p:nvSpPr>
        <p:spPr>
          <a:xfrm>
            <a:off x="152400" y="1295400"/>
            <a:ext cx="8763000" cy="5410200"/>
          </a:xfrm>
        </p:spPr>
        <p:txBody>
          <a:bodyPr/>
          <a:lstStyle/>
          <a:p>
            <a:r>
              <a:rPr lang="el-GR" dirty="0"/>
              <a:t>Από την άλλη πλευρά, η παγκοσμιοποίηση όπως τη ξέραμε φαίνεται να σπάει (ίσως) σε μικρότερες παγκοσμιοποιήσεις</a:t>
            </a:r>
          </a:p>
          <a:p>
            <a:r>
              <a:rPr lang="el-GR" dirty="0"/>
              <a:t>Περιφερειακές παγκοσμιοποιήσεις </a:t>
            </a:r>
          </a:p>
          <a:p>
            <a:r>
              <a:rPr lang="el-GR" dirty="0"/>
              <a:t>Οι παγκόσμιες παραγωγικές αλυσίδες σιγά-σιγά δίνουν τις θέσεις του σε περιφερειακές παραγωγικές αλυσίδες</a:t>
            </a:r>
          </a:p>
          <a:p>
            <a:r>
              <a:rPr lang="el-GR" dirty="0"/>
              <a:t>Το εργατικό κόστος δεν φαίνεται να είναι τόσο σημαντικό πια</a:t>
            </a:r>
          </a:p>
          <a:p>
            <a:r>
              <a:rPr lang="el-GR" dirty="0"/>
              <a:t>Το διεθνές εμπόριο μειώνεται</a:t>
            </a:r>
          </a:p>
          <a:p>
            <a:r>
              <a:rPr lang="el-GR" dirty="0"/>
              <a:t>Η κατανάλωση μετασχηματίζεται </a:t>
            </a:r>
          </a:p>
          <a:p>
            <a:r>
              <a:rPr lang="el-GR" dirty="0"/>
              <a:t>Αλήθεια, πως θα μοιάζει η παγκοσμιοποίηση τις επόμενες δεκαετίες και ποια θα είναι η οικονομική της γεωγραφία;</a:t>
            </a:r>
          </a:p>
          <a:p>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l-GR" dirty="0"/>
              <a:t>Χαρακτηριστικά της νέας παγκοσμιοποίησης </a:t>
            </a:r>
            <a:r>
              <a:rPr lang="en-GB" dirty="0"/>
              <a:t>McKinsey 2020</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0" y="1219200"/>
            <a:ext cx="9143999" cy="5638799"/>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FF6E-844A-F076-16FD-14E9C3786865}"/>
              </a:ext>
            </a:extLst>
          </p:cNvPr>
          <p:cNvSpPr>
            <a:spLocks noGrp="1"/>
          </p:cNvSpPr>
          <p:nvPr>
            <p:ph type="title"/>
          </p:nvPr>
        </p:nvSpPr>
        <p:spPr/>
        <p:txBody>
          <a:bodyPr/>
          <a:lstStyle/>
          <a:p>
            <a:endParaRPr lang="en-GB"/>
          </a:p>
        </p:txBody>
      </p:sp>
      <p:pic>
        <p:nvPicPr>
          <p:cNvPr id="5" name="Content Placeholder 4" descr="A person using a computer&#10;&#10;AI-generated content may be incorrect.">
            <a:extLst>
              <a:ext uri="{FF2B5EF4-FFF2-40B4-BE49-F238E27FC236}">
                <a16:creationId xmlns:a16="http://schemas.microsoft.com/office/drawing/2014/main" id="{FC41CBAC-3FD6-E52B-27E5-604E95510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276326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295400"/>
          </a:xfrm>
        </p:spPr>
        <p:txBody>
          <a:bodyPr>
            <a:normAutofit fontScale="90000"/>
          </a:bodyPr>
          <a:lstStyle/>
          <a:p>
            <a:r>
              <a:rPr lang="el-GR" dirty="0"/>
              <a:t>Μια νέα μορφή εργασίας; Μια νέα οικονομική γεωγραφία; </a:t>
            </a:r>
            <a:endParaRPr lang="en-US" dirty="0"/>
          </a:p>
        </p:txBody>
      </p:sp>
      <p:pic>
        <p:nvPicPr>
          <p:cNvPr id="1026" name="Picture 2" descr="C:\Users\george\Desktop\digital library\visual capitalist and other images\cover106-59931e25ac388.jpg"/>
          <p:cNvPicPr>
            <a:picLocks noGrp="1" noChangeAspect="1" noChangeArrowheads="1"/>
          </p:cNvPicPr>
          <p:nvPr>
            <p:ph idx="1"/>
          </p:nvPr>
        </p:nvPicPr>
        <p:blipFill>
          <a:blip r:embed="rId2" cstate="print"/>
          <a:srcRect/>
          <a:stretch>
            <a:fillRect/>
          </a:stretch>
        </p:blipFill>
        <p:spPr bwMode="auto">
          <a:xfrm>
            <a:off x="1447800" y="1524001"/>
            <a:ext cx="6096000" cy="5334000"/>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png"/>
          <p:cNvPicPr>
            <a:picLocks noGrp="1" noChangeAspect="1"/>
          </p:cNvPicPr>
          <p:nvPr>
            <p:ph idx="1"/>
          </p:nvPr>
        </p:nvPicPr>
        <p:blipFill>
          <a:blip r:embed="rId2" cstate="print"/>
          <a:stretch>
            <a:fillRect/>
          </a:stretch>
        </p:blipFill>
        <p:spPr>
          <a:xfrm>
            <a:off x="0" y="0"/>
            <a:ext cx="4800600" cy="4114800"/>
          </a:xfrm>
        </p:spPr>
      </p:pic>
      <p:pic>
        <p:nvPicPr>
          <p:cNvPr id="5" name="Picture 4" descr="download (2).png"/>
          <p:cNvPicPr>
            <a:picLocks noChangeAspect="1"/>
          </p:cNvPicPr>
          <p:nvPr/>
        </p:nvPicPr>
        <p:blipFill>
          <a:blip r:embed="rId3" cstate="print"/>
          <a:stretch>
            <a:fillRect/>
          </a:stretch>
        </p:blipFill>
        <p:spPr>
          <a:xfrm>
            <a:off x="4876800" y="381000"/>
            <a:ext cx="4114800" cy="2908300"/>
          </a:xfrm>
          <a:prstGeom prst="rect">
            <a:avLst/>
          </a:prstGeom>
        </p:spPr>
      </p:pic>
      <p:pic>
        <p:nvPicPr>
          <p:cNvPr id="6" name="Picture 5" descr="download.jpg"/>
          <p:cNvPicPr>
            <a:picLocks noChangeAspect="1"/>
          </p:cNvPicPr>
          <p:nvPr/>
        </p:nvPicPr>
        <p:blipFill>
          <a:blip r:embed="rId4" cstate="print"/>
          <a:stretch>
            <a:fillRect/>
          </a:stretch>
        </p:blipFill>
        <p:spPr>
          <a:xfrm>
            <a:off x="0" y="4114800"/>
            <a:ext cx="5257800" cy="2362200"/>
          </a:xfrm>
          <a:prstGeom prst="rect">
            <a:avLst/>
          </a:prstGeom>
        </p:spPr>
      </p:pic>
      <p:pic>
        <p:nvPicPr>
          <p:cNvPr id="10" name="Picture 9" descr="download (1).png"/>
          <p:cNvPicPr>
            <a:picLocks noChangeAspect="1"/>
          </p:cNvPicPr>
          <p:nvPr/>
        </p:nvPicPr>
        <p:blipFill>
          <a:blip r:embed="rId5" cstate="print"/>
          <a:stretch>
            <a:fillRect/>
          </a:stretch>
        </p:blipFill>
        <p:spPr>
          <a:xfrm>
            <a:off x="4800600" y="3124200"/>
            <a:ext cx="4191000" cy="21336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5613" y="273050"/>
            <a:ext cx="8226425" cy="923925"/>
          </a:xfrm>
        </p:spPr>
        <p:txBody>
          <a:bodyPr/>
          <a:lstStyle/>
          <a:p>
            <a:pPr algn="l"/>
            <a:r>
              <a:rPr lang="el-GR" sz="2000" b="1"/>
              <a:t>Ορίζοντας την παγκοσμιοποίηση</a:t>
            </a:r>
            <a:endParaRPr lang="el-GR" sz="2800">
              <a:effectLst/>
            </a:endParaRPr>
          </a:p>
        </p:txBody>
      </p:sp>
      <p:sp>
        <p:nvSpPr>
          <p:cNvPr id="104453" name="Text Box 5"/>
          <p:cNvSpPr txBox="1">
            <a:spLocks noChangeArrowheads="1"/>
          </p:cNvSpPr>
          <p:nvPr/>
        </p:nvSpPr>
        <p:spPr bwMode="auto">
          <a:xfrm>
            <a:off x="179388" y="1766888"/>
            <a:ext cx="7705725" cy="396875"/>
          </a:xfrm>
          <a:prstGeom prst="rect">
            <a:avLst/>
          </a:prstGeom>
          <a:noFill/>
          <a:ln w="9525">
            <a:noFill/>
            <a:miter lim="800000"/>
            <a:headEnd/>
            <a:tailEnd/>
          </a:ln>
          <a:effectLst/>
        </p:spPr>
        <p:txBody>
          <a:bodyPr>
            <a:spAutoFit/>
          </a:bodyPr>
          <a:lstStyle/>
          <a:p>
            <a:endParaRPr lang="en-US"/>
          </a:p>
        </p:txBody>
      </p:sp>
      <p:sp>
        <p:nvSpPr>
          <p:cNvPr id="104454" name="Text Box 6"/>
          <p:cNvSpPr txBox="1">
            <a:spLocks noChangeArrowheads="1"/>
          </p:cNvSpPr>
          <p:nvPr/>
        </p:nvSpPr>
        <p:spPr bwMode="auto">
          <a:xfrm>
            <a:off x="323850" y="1371600"/>
            <a:ext cx="8351838" cy="5278368"/>
          </a:xfrm>
          <a:prstGeom prst="rect">
            <a:avLst/>
          </a:prstGeom>
          <a:noFill/>
          <a:ln w="9525">
            <a:noFill/>
            <a:miter lim="800000"/>
            <a:headEnd/>
            <a:tailEnd/>
          </a:ln>
          <a:effectLst/>
        </p:spPr>
        <p:txBody>
          <a:bodyPr wrap="square">
            <a:spAutoFit/>
          </a:bodyPr>
          <a:lstStyle/>
          <a:p>
            <a:pPr>
              <a:spcBef>
                <a:spcPct val="50000"/>
              </a:spcBef>
              <a:buFont typeface="Arial" pitchFamily="34" charset="0"/>
              <a:buChar char="•"/>
            </a:pPr>
            <a:r>
              <a:rPr lang="el-GR" sz="2000" dirty="0">
                <a:solidFill>
                  <a:schemeClr val="tx2"/>
                </a:solidFill>
              </a:rPr>
              <a:t>Τι σημαίνει παγκοσμιοποίηση και πότε άρχισε; </a:t>
            </a:r>
          </a:p>
          <a:p>
            <a:pPr>
              <a:spcBef>
                <a:spcPct val="50000"/>
              </a:spcBef>
              <a:buFont typeface="Arial" pitchFamily="34" charset="0"/>
              <a:buChar char="•"/>
            </a:pPr>
            <a:r>
              <a:rPr lang="el-GR" sz="2000" dirty="0">
                <a:solidFill>
                  <a:schemeClr val="tx2"/>
                </a:solidFill>
              </a:rPr>
              <a:t>‘ Η παγκοσμιοποίηση κινδυνεύει να γίνει ένα παγκόσμιο </a:t>
            </a:r>
            <a:r>
              <a:rPr lang="en-GB" sz="2000" dirty="0">
                <a:solidFill>
                  <a:schemeClr val="tx2"/>
                </a:solidFill>
              </a:rPr>
              <a:t>cliché’ (</a:t>
            </a:r>
            <a:r>
              <a:rPr lang="en-GB" sz="2000" dirty="0" err="1">
                <a:solidFill>
                  <a:schemeClr val="tx2"/>
                </a:solidFill>
              </a:rPr>
              <a:t>Lechner</a:t>
            </a:r>
            <a:r>
              <a:rPr lang="en-GB" sz="2000" dirty="0">
                <a:solidFill>
                  <a:schemeClr val="tx2"/>
                </a:solidFill>
              </a:rPr>
              <a:t> and </a:t>
            </a:r>
            <a:r>
              <a:rPr lang="en-GB" sz="2000" dirty="0" err="1">
                <a:solidFill>
                  <a:schemeClr val="tx2"/>
                </a:solidFill>
              </a:rPr>
              <a:t>Boli</a:t>
            </a:r>
            <a:r>
              <a:rPr lang="en-GB" sz="2000" dirty="0">
                <a:solidFill>
                  <a:schemeClr val="tx2"/>
                </a:solidFill>
              </a:rPr>
              <a:t> 2000)</a:t>
            </a:r>
          </a:p>
          <a:p>
            <a:pPr>
              <a:spcBef>
                <a:spcPct val="50000"/>
              </a:spcBef>
              <a:buFont typeface="Arial" pitchFamily="34" charset="0"/>
              <a:buChar char="•"/>
            </a:pPr>
            <a:r>
              <a:rPr lang="el-GR" sz="2000" dirty="0">
                <a:solidFill>
                  <a:schemeClr val="tx2"/>
                </a:solidFill>
              </a:rPr>
              <a:t>Η έννοια της παγκοσμιοποίησης προσπαθεί να περιγράψει πάρα πολλά πράγματα που σχετίζονται με τη σύγχρονη ζωή. Η παγκοσμιοποίηση αναφέρεται στην διαδικασία κατά την οποία ο κόσμος γίνεται ένα αλληλοεξαρτώμενο μέρος. Η παγκοσμιοποίηση δεν αναφέρεται μονό σε οικονομικές διαδικασίες αλλά και σε πολιτιστικές, πολιτικές κτλ. Υπάρχει η πολιτική παγκοσμιοποίηση, η οικονομική παγκοσμιοποίηση, η πολιτισμική παγκοσμιοποίηση κτλ.</a:t>
            </a:r>
          </a:p>
          <a:p>
            <a:pPr>
              <a:spcBef>
                <a:spcPct val="50000"/>
              </a:spcBef>
              <a:buFont typeface="Arial" pitchFamily="34" charset="0"/>
              <a:buChar char="•"/>
            </a:pPr>
            <a:r>
              <a:rPr lang="el-GR" sz="2000" dirty="0">
                <a:solidFill>
                  <a:schemeClr val="tx2"/>
                </a:solidFill>
              </a:rPr>
              <a:t>Η παγκοσμιοποίηση δεν είναι μια καινούρια διαδικασία. Σύμφωνα με τον </a:t>
            </a:r>
            <a:r>
              <a:rPr lang="en-GB" sz="2000" dirty="0">
                <a:solidFill>
                  <a:schemeClr val="tx2"/>
                </a:solidFill>
              </a:rPr>
              <a:t> Immanuel </a:t>
            </a:r>
            <a:r>
              <a:rPr lang="en-GB" sz="2000" dirty="0" err="1">
                <a:solidFill>
                  <a:schemeClr val="tx2"/>
                </a:solidFill>
              </a:rPr>
              <a:t>Wallerstein</a:t>
            </a:r>
            <a:r>
              <a:rPr lang="el-GR" sz="2000" dirty="0">
                <a:solidFill>
                  <a:schemeClr val="tx2"/>
                </a:solidFill>
              </a:rPr>
              <a:t>, άρχισε με τη δημιουργία του παγκόσμιου οικονομικού συστήματος τον 16ο αιώνα με την αποικιοκρατία και τη δημιουργία του κέντρου, της περιφερείας και της ημιπεριφέρειας. </a:t>
            </a:r>
          </a:p>
          <a:p>
            <a:pPr>
              <a:spcBef>
                <a:spcPct val="50000"/>
              </a:spcBef>
            </a:pPr>
            <a:endParaRPr lang="el-GR" sz="1800" dirty="0">
              <a:solidFill>
                <a:schemeClr val="tx2"/>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χρήση της λέξης </a:t>
            </a:r>
            <a:r>
              <a:rPr lang="en-GB" dirty="0"/>
              <a:t>globalization</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28600" y="1981200"/>
            <a:ext cx="8610599" cy="472440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ext Box 5"/>
          <p:cNvSpPr txBox="1">
            <a:spLocks noChangeArrowheads="1"/>
          </p:cNvSpPr>
          <p:nvPr/>
        </p:nvSpPr>
        <p:spPr bwMode="auto">
          <a:xfrm>
            <a:off x="468313" y="765175"/>
            <a:ext cx="6911975" cy="396875"/>
          </a:xfrm>
          <a:prstGeom prst="rect">
            <a:avLst/>
          </a:prstGeom>
          <a:noFill/>
          <a:ln w="9525">
            <a:noFill/>
            <a:miter lim="800000"/>
            <a:headEnd/>
            <a:tailEnd/>
          </a:ln>
          <a:effectLst/>
        </p:spPr>
        <p:txBody>
          <a:bodyPr>
            <a:spAutoFit/>
          </a:bodyPr>
          <a:lstStyle/>
          <a:p>
            <a:endParaRPr lang="en-US"/>
          </a:p>
        </p:txBody>
      </p:sp>
      <p:sp>
        <p:nvSpPr>
          <p:cNvPr id="105478" name="Text Box 6"/>
          <p:cNvSpPr txBox="1">
            <a:spLocks noChangeArrowheads="1"/>
          </p:cNvSpPr>
          <p:nvPr/>
        </p:nvSpPr>
        <p:spPr bwMode="auto">
          <a:xfrm>
            <a:off x="539750" y="687388"/>
            <a:ext cx="8208963" cy="396875"/>
          </a:xfrm>
          <a:prstGeom prst="rect">
            <a:avLst/>
          </a:prstGeom>
          <a:noFill/>
          <a:ln w="9525">
            <a:noFill/>
            <a:miter lim="800000"/>
            <a:headEnd/>
            <a:tailEnd/>
          </a:ln>
          <a:effectLst/>
        </p:spPr>
        <p:txBody>
          <a:bodyPr>
            <a:spAutoFit/>
          </a:bodyPr>
          <a:lstStyle/>
          <a:p>
            <a:endParaRPr lang="en-US"/>
          </a:p>
        </p:txBody>
      </p:sp>
      <p:sp>
        <p:nvSpPr>
          <p:cNvPr id="105479" name="Text Box 7"/>
          <p:cNvSpPr txBox="1">
            <a:spLocks noChangeArrowheads="1"/>
          </p:cNvSpPr>
          <p:nvPr/>
        </p:nvSpPr>
        <p:spPr bwMode="auto">
          <a:xfrm>
            <a:off x="611188" y="614363"/>
            <a:ext cx="7993062" cy="396875"/>
          </a:xfrm>
          <a:prstGeom prst="rect">
            <a:avLst/>
          </a:prstGeom>
          <a:noFill/>
          <a:ln w="9525">
            <a:noFill/>
            <a:miter lim="800000"/>
            <a:headEnd/>
            <a:tailEnd/>
          </a:ln>
          <a:effectLst/>
        </p:spPr>
        <p:txBody>
          <a:bodyPr>
            <a:spAutoFit/>
          </a:bodyPr>
          <a:lstStyle/>
          <a:p>
            <a:endParaRPr lang="en-US"/>
          </a:p>
        </p:txBody>
      </p:sp>
      <p:sp>
        <p:nvSpPr>
          <p:cNvPr id="105480" name="Text Box 8"/>
          <p:cNvSpPr txBox="1">
            <a:spLocks noChangeArrowheads="1"/>
          </p:cNvSpPr>
          <p:nvPr/>
        </p:nvSpPr>
        <p:spPr bwMode="auto">
          <a:xfrm>
            <a:off x="755650" y="857250"/>
            <a:ext cx="7345363" cy="5078313"/>
          </a:xfrm>
          <a:prstGeom prst="rect">
            <a:avLst/>
          </a:prstGeom>
          <a:noFill/>
          <a:ln w="9525">
            <a:noFill/>
            <a:miter lim="800000"/>
            <a:headEnd/>
            <a:tailEnd/>
          </a:ln>
          <a:effectLst/>
        </p:spPr>
        <p:txBody>
          <a:bodyPr wrap="square">
            <a:spAutoFit/>
          </a:bodyPr>
          <a:lstStyle/>
          <a:p>
            <a:r>
              <a:rPr lang="el-GR" b="1" dirty="0"/>
              <a:t>Ι</a:t>
            </a:r>
            <a:r>
              <a:rPr lang="el-GR" sz="1800" b="1" dirty="0"/>
              <a:t>στορικές περίοδοι έντονης παγκοσμιοποίησης:</a:t>
            </a:r>
          </a:p>
          <a:p>
            <a:endParaRPr lang="el-GR" sz="1800" u="sng" dirty="0"/>
          </a:p>
          <a:p>
            <a:pPr>
              <a:buFont typeface="Arial" pitchFamily="34" charset="0"/>
              <a:buChar char="•"/>
            </a:pPr>
            <a:r>
              <a:rPr lang="el-GR" sz="1800" dirty="0"/>
              <a:t>Η βρετανική αυτοκρατορία του 19ου αιώνα (κυρίως από 1848-1875) με την άνθηση του ελεύθερου εμπορίου, τη γέννηση της ελεύθερης αγοράς και το εμπόριο με τις αποικίες.</a:t>
            </a:r>
          </a:p>
          <a:p>
            <a:endParaRPr lang="el-GR" sz="1800" dirty="0"/>
          </a:p>
          <a:p>
            <a:pPr>
              <a:buFont typeface="Arial" pitchFamily="34" charset="0"/>
              <a:buChar char="•"/>
            </a:pPr>
            <a:r>
              <a:rPr lang="el-GR" sz="1800" dirty="0"/>
              <a:t>Οι αρχές του εικοστού αιώνα και μέχρι τον Πρώτο Παγκόσμιο Πόλεμο.</a:t>
            </a:r>
          </a:p>
          <a:p>
            <a:endParaRPr lang="el-GR" sz="1800" dirty="0"/>
          </a:p>
          <a:p>
            <a:pPr>
              <a:buFont typeface="Arial" pitchFamily="34" charset="0"/>
              <a:buChar char="•"/>
            </a:pPr>
            <a:r>
              <a:rPr lang="el-GR" sz="1800" dirty="0"/>
              <a:t>Η εποχή του </a:t>
            </a:r>
            <a:r>
              <a:rPr lang="el-GR" dirty="0"/>
              <a:t>(προ) </a:t>
            </a:r>
            <a:r>
              <a:rPr lang="el-GR" sz="1800" dirty="0"/>
              <a:t>τελευταίου παγκόσμιου οικονομικού μετασχηματισμού που άρχισε να συντελείται από την δεκαετία του 1960 -1970 και μετά και τη διάχυση της παγκόσμιας βιομηχανικής παραγωγής σε χώρες του αναπτυσσόμενου κόσμου. </a:t>
            </a:r>
            <a:endParaRPr lang="en-GB" dirty="0"/>
          </a:p>
          <a:p>
            <a:pPr>
              <a:buFont typeface="Arial" pitchFamily="34" charset="0"/>
              <a:buChar char="•"/>
            </a:pPr>
            <a:endParaRPr lang="en-GB" dirty="0"/>
          </a:p>
          <a:p>
            <a:pPr>
              <a:buFont typeface="Arial" pitchFamily="34" charset="0"/>
              <a:buChar char="•"/>
            </a:pPr>
            <a:r>
              <a:rPr lang="en-GB" sz="1800" dirty="0"/>
              <a:t>H </a:t>
            </a:r>
            <a:r>
              <a:rPr lang="el-GR" sz="1800" dirty="0"/>
              <a:t>νέα φάση αργής παγκοσμιοποίησης ή και από-παγκοσμιοποίησης</a:t>
            </a:r>
          </a:p>
          <a:p>
            <a:endParaRPr lang="el-GR" sz="1800" dirty="0"/>
          </a:p>
          <a:p>
            <a:pPr>
              <a:buFont typeface="Arial" pitchFamily="34" charset="0"/>
              <a:buChar char="•"/>
            </a:pPr>
            <a:r>
              <a:rPr lang="el-GR" sz="1800" dirty="0"/>
              <a:t>Από τα παραπάνω καταλαβαίνουμε ότι η έμφαση δίνεται σε μια οικονομική θεώρηση της παγκοσμιοποίησης, η οποία δεν είναι η μόνη. </a:t>
            </a:r>
          </a:p>
          <a:p>
            <a:endParaRPr lang="el-GR" sz="1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ext Box 4"/>
          <p:cNvSpPr txBox="1">
            <a:spLocks noChangeArrowheads="1"/>
          </p:cNvSpPr>
          <p:nvPr/>
        </p:nvSpPr>
        <p:spPr bwMode="auto">
          <a:xfrm>
            <a:off x="684213" y="974725"/>
            <a:ext cx="7991475" cy="396875"/>
          </a:xfrm>
          <a:prstGeom prst="rect">
            <a:avLst/>
          </a:prstGeom>
          <a:noFill/>
          <a:ln w="9525">
            <a:noFill/>
            <a:miter lim="800000"/>
            <a:headEnd/>
            <a:tailEnd/>
          </a:ln>
          <a:effectLst/>
        </p:spPr>
        <p:txBody>
          <a:bodyPr>
            <a:spAutoFit/>
          </a:bodyPr>
          <a:lstStyle/>
          <a:p>
            <a:endParaRPr lang="en-US"/>
          </a:p>
        </p:txBody>
      </p:sp>
      <p:sp>
        <p:nvSpPr>
          <p:cNvPr id="106501" name="Text Box 5"/>
          <p:cNvSpPr txBox="1">
            <a:spLocks noChangeArrowheads="1"/>
          </p:cNvSpPr>
          <p:nvPr/>
        </p:nvSpPr>
        <p:spPr bwMode="auto">
          <a:xfrm>
            <a:off x="468313" y="549275"/>
            <a:ext cx="8207375" cy="396875"/>
          </a:xfrm>
          <a:prstGeom prst="rect">
            <a:avLst/>
          </a:prstGeom>
          <a:noFill/>
          <a:ln w="9525">
            <a:noFill/>
            <a:miter lim="800000"/>
            <a:headEnd/>
            <a:tailEnd/>
          </a:ln>
          <a:effectLst/>
        </p:spPr>
        <p:txBody>
          <a:bodyPr>
            <a:spAutoFit/>
          </a:bodyPr>
          <a:lstStyle/>
          <a:p>
            <a:endParaRPr lang="en-US"/>
          </a:p>
        </p:txBody>
      </p:sp>
      <p:sp>
        <p:nvSpPr>
          <p:cNvPr id="106502" name="Text Box 6"/>
          <p:cNvSpPr txBox="1">
            <a:spLocks noChangeArrowheads="1"/>
          </p:cNvSpPr>
          <p:nvPr/>
        </p:nvSpPr>
        <p:spPr bwMode="auto">
          <a:xfrm>
            <a:off x="395288" y="304801"/>
            <a:ext cx="7993062" cy="6186309"/>
          </a:xfrm>
          <a:prstGeom prst="rect">
            <a:avLst/>
          </a:prstGeom>
          <a:noFill/>
          <a:ln w="9525">
            <a:noFill/>
            <a:miter lim="800000"/>
            <a:headEnd/>
            <a:tailEnd/>
          </a:ln>
          <a:effectLst/>
        </p:spPr>
        <p:txBody>
          <a:bodyPr wrap="square">
            <a:spAutoFit/>
          </a:bodyPr>
          <a:lstStyle/>
          <a:p>
            <a:r>
              <a:rPr lang="el-GR" sz="2000" u="sng" dirty="0"/>
              <a:t>Είναι η παγκοσμιοποίηση προς όφελος μας;</a:t>
            </a:r>
          </a:p>
          <a:p>
            <a:pPr>
              <a:buFont typeface="Arial" pitchFamily="34" charset="0"/>
              <a:buChar char="•"/>
            </a:pPr>
            <a:r>
              <a:rPr lang="el-GR" sz="2000" dirty="0"/>
              <a:t>Εξαρτάται από το ποιοι είμαστε. </a:t>
            </a:r>
          </a:p>
          <a:p>
            <a:pPr>
              <a:buFontTx/>
              <a:buChar char="-"/>
            </a:pPr>
            <a:r>
              <a:rPr lang="en-GB" sz="2000" dirty="0"/>
              <a:t> </a:t>
            </a:r>
            <a:r>
              <a:rPr lang="el-GR" sz="2000" dirty="0"/>
              <a:t>Οι υποστηρικτές της παγκοσμιοποίησης διατείνονται ότι δημιουργεί περισσότερους νικητές από χαμένους, αυξάνει τις προσωπικές ελευθερίες και δημιουργεί ανοικτές κοινωνίες (</a:t>
            </a:r>
            <a:r>
              <a:rPr lang="en-GB" sz="2000" dirty="0" err="1"/>
              <a:t>Micklethwait</a:t>
            </a:r>
            <a:r>
              <a:rPr lang="en-GB" sz="2000" dirty="0"/>
              <a:t> &amp; Wooldridge 2000)</a:t>
            </a:r>
          </a:p>
          <a:p>
            <a:pPr>
              <a:buFont typeface="Arial" pitchFamily="34" charset="0"/>
              <a:buChar char="•"/>
            </a:pPr>
            <a:r>
              <a:rPr lang="en-GB" sz="2000" dirty="0"/>
              <a:t> </a:t>
            </a:r>
            <a:r>
              <a:rPr lang="el-GR" sz="2000" dirty="0"/>
              <a:t>Η παγκοσμιοποίηση μειώνει τη φτώχεια (</a:t>
            </a:r>
            <a:r>
              <a:rPr lang="en-GB" sz="2000" dirty="0"/>
              <a:t>Dollar &amp; </a:t>
            </a:r>
            <a:r>
              <a:rPr lang="en-GB" sz="2000" dirty="0" err="1"/>
              <a:t>Kray</a:t>
            </a:r>
            <a:r>
              <a:rPr lang="en-GB" sz="2000" dirty="0"/>
              <a:t> 2002, World bank economists</a:t>
            </a:r>
            <a:r>
              <a:rPr lang="el-GR" sz="2000" dirty="0"/>
              <a:t>)</a:t>
            </a:r>
            <a:r>
              <a:rPr lang="en-GB" sz="2000" dirty="0"/>
              <a:t>.</a:t>
            </a:r>
          </a:p>
          <a:p>
            <a:pPr>
              <a:buFontTx/>
              <a:buChar char="-"/>
            </a:pPr>
            <a:r>
              <a:rPr lang="el-GR" sz="2000" dirty="0"/>
              <a:t>Οι ενάντιοι της παγκοσμιοποίησης</a:t>
            </a:r>
          </a:p>
          <a:p>
            <a:pPr>
              <a:buFont typeface="Arial" pitchFamily="34" charset="0"/>
              <a:buChar char="•"/>
            </a:pPr>
            <a:r>
              <a:rPr lang="en-GB" sz="2000" dirty="0"/>
              <a:t>Joseph </a:t>
            </a:r>
            <a:r>
              <a:rPr lang="en-GB" sz="2000" dirty="0" err="1"/>
              <a:t>Stiglist</a:t>
            </a:r>
            <a:r>
              <a:rPr lang="en-GB" sz="2000" dirty="0"/>
              <a:t> :</a:t>
            </a:r>
            <a:r>
              <a:rPr lang="el-GR" sz="2000" dirty="0"/>
              <a:t>Η παγκοσμιοποίηση λειτουργεί θετικά όταν οι χώρες διαχειρίζονται μόνες τους τις διαδικασίες, ενώ λειτουργεί αρνητικά όταν αυτή επιβάλλεται από το </a:t>
            </a:r>
            <a:r>
              <a:rPr lang="en-GB" sz="2000" dirty="0"/>
              <a:t>IMF </a:t>
            </a:r>
            <a:r>
              <a:rPr lang="el-GR" sz="2000" dirty="0"/>
              <a:t>και άλλους οργανισμούς μέσα από ειδικά περιοριστικά μέτρα.</a:t>
            </a:r>
            <a:endParaRPr lang="en-GB" sz="2000" dirty="0"/>
          </a:p>
          <a:p>
            <a:pPr>
              <a:buFont typeface="Arial" pitchFamily="34" charset="0"/>
              <a:buChar char="•"/>
            </a:pPr>
            <a:r>
              <a:rPr lang="el-GR" sz="2000" dirty="0"/>
              <a:t>Ουσιαστικά, υποστηρίζει ότι στην εποχή της παγκοσμιοποίησης τη πραγματική δύναμη κατέχουν τα χρηματοπιστωτικά ιδρύματα και οι χρηματοοικονομική κοινότητα ενώ αυτό που χρειάζεται είναι περισσότερη κοινωνική δικαιοσύνη.</a:t>
            </a:r>
            <a:r>
              <a:rPr lang="en-GB" sz="2000" dirty="0"/>
              <a:t> </a:t>
            </a:r>
            <a:endParaRPr lang="el-GR" sz="2000" dirty="0"/>
          </a:p>
          <a:p>
            <a:endParaRPr lang="el-GR" sz="2000" dirty="0"/>
          </a:p>
          <a:p>
            <a:endParaRPr lang="el-GR" sz="1800" dirty="0"/>
          </a:p>
          <a:p>
            <a:r>
              <a:rPr lang="el-GR" dirty="0"/>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624.jpg"/>
          <p:cNvPicPr>
            <a:picLocks noGrp="1" noChangeAspect="1"/>
          </p:cNvPicPr>
          <p:nvPr>
            <p:ph idx="1"/>
          </p:nvPr>
        </p:nvPicPr>
        <p:blipFill>
          <a:blip r:embed="rId2" cstate="print"/>
          <a:stretch>
            <a:fillRect/>
          </a:stretch>
        </p:blipFill>
        <p:spPr>
          <a:xfrm>
            <a:off x="152400" y="381000"/>
            <a:ext cx="8686800" cy="6019800"/>
          </a:xfr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331</TotalTime>
  <Words>1080</Words>
  <Application>Microsoft Office PowerPoint</Application>
  <PresentationFormat>On-screen Show (4:3)</PresentationFormat>
  <Paragraphs>76</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Constantia</vt:lpstr>
      <vt:lpstr>Wingdings 2</vt:lpstr>
      <vt:lpstr>Flow</vt:lpstr>
      <vt:lpstr>Packager Shell Object</vt:lpstr>
      <vt:lpstr>Οικονομική γεωγραφία και παγκοσμιοποίηση</vt:lpstr>
      <vt:lpstr>Εισαγωγή </vt:lpstr>
      <vt:lpstr>Μια νέα μορφή εργασίας; Μια νέα οικονομική γεωγραφία; </vt:lpstr>
      <vt:lpstr>PowerPoint Presentation</vt:lpstr>
      <vt:lpstr>Ορίζοντας την παγκοσμιοποίηση</vt:lpstr>
      <vt:lpstr>Η χρήση της λέξης globalization</vt:lpstr>
      <vt:lpstr>PowerPoint Presentation</vt:lpstr>
      <vt:lpstr>PowerPoint Presentation</vt:lpstr>
      <vt:lpstr>PowerPoint Presentation</vt:lpstr>
      <vt:lpstr>PowerPoint Presentation</vt:lpstr>
      <vt:lpstr> Η παγκοσμιοποίηση όπως την ξέραμε </vt:lpstr>
      <vt:lpstr>Από το Φορντικό στο μετά-Φορντικό μοντέλο</vt:lpstr>
      <vt:lpstr>Πως οδηγηθήκαμε στην παγκοσμιοποίηση </vt:lpstr>
      <vt:lpstr>Το μετά-Φορντικό μοντέλο  </vt:lpstr>
      <vt:lpstr>Μετα-φορντισμός</vt:lpstr>
      <vt:lpstr>PowerPoint Presentation</vt:lpstr>
      <vt:lpstr>Η ανάπτυξη του κρατικού καπιταλισμού</vt:lpstr>
      <vt:lpstr>Και όμως όλα αλλάζουν…</vt:lpstr>
      <vt:lpstr>PowerPoint Presentation</vt:lpstr>
      <vt:lpstr>Και άλλες αλλαγές;</vt:lpstr>
      <vt:lpstr>Χαρακτηριστικά της νέας παγκοσμιοποίησης McKinsey 2020</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Παγκόσμιες σπουδές: από τα ‘μέρη’ στις ‘ροές’</dc:title>
  <dc:creator>georgemavromatis</dc:creator>
  <cp:lastModifiedBy>George Mavrommatis</cp:lastModifiedBy>
  <cp:revision>63</cp:revision>
  <dcterms:created xsi:type="dcterms:W3CDTF">2014-02-17T09:48:23Z</dcterms:created>
  <dcterms:modified xsi:type="dcterms:W3CDTF">2025-11-06T07:09:20Z</dcterms:modified>
</cp:coreProperties>
</file>