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63" r:id="rId4"/>
    <p:sldId id="288" r:id="rId5"/>
    <p:sldId id="280" r:id="rId6"/>
    <p:sldId id="270" r:id="rId7"/>
    <p:sldId id="271" r:id="rId8"/>
    <p:sldId id="272" r:id="rId9"/>
    <p:sldId id="281" r:id="rId10"/>
    <p:sldId id="279" r:id="rId11"/>
    <p:sldId id="282" r:id="rId12"/>
    <p:sldId id="273" r:id="rId13"/>
    <p:sldId id="274" r:id="rId14"/>
    <p:sldId id="286" r:id="rId15"/>
    <p:sldId id="275" r:id="rId16"/>
    <p:sldId id="283" r:id="rId17"/>
    <p:sldId id="284" r:id="rId18"/>
    <p:sldId id="278" r:id="rId19"/>
    <p:sldId id="285" r:id="rId20"/>
    <p:sldId id="287"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A23D210F-3E77-4C0F-9036-25DCC6D981E9}" type="datetimeFigureOut">
              <a:rPr lang="el-GR" smtClean="0"/>
              <a:pPr/>
              <a:t>23/4/2024</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86FC4CF-5329-4940-8F10-D7139AA2F2D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A23D210F-3E77-4C0F-9036-25DCC6D981E9}" type="datetimeFigureOut">
              <a:rPr lang="el-GR" smtClean="0"/>
              <a:pPr/>
              <a:t>23/4/2024</a:t>
            </a:fld>
            <a:endParaRPr lang="el-GR"/>
          </a:p>
        </p:txBody>
      </p:sp>
      <p:sp>
        <p:nvSpPr>
          <p:cNvPr id="27" name="26 - Θέση αριθμού διαφάνειας"/>
          <p:cNvSpPr>
            <a:spLocks noGrp="1"/>
          </p:cNvSpPr>
          <p:nvPr>
            <p:ph type="sldNum" sz="quarter" idx="11"/>
          </p:nvPr>
        </p:nvSpPr>
        <p:spPr/>
        <p:txBody>
          <a:bodyPr rtlCol="0"/>
          <a:lstStyle/>
          <a:p>
            <a:fld id="{586FC4CF-5329-4940-8F10-D7139AA2F2DA}"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A23D210F-3E77-4C0F-9036-25DCC6D981E9}" type="datetimeFigureOut">
              <a:rPr lang="el-GR" smtClean="0"/>
              <a:pPr/>
              <a:t>23/4/2024</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586FC4CF-5329-4940-8F10-D7139AA2F2D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23/4/2024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D210F-3E77-4C0F-9036-25DCC6D981E9}" type="datetimeFigureOut">
              <a:rPr lang="el-GR" smtClean="0"/>
              <a:pPr/>
              <a:t>23/4/2024</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86FC4CF-5329-4940-8F10-D7139AA2F2D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jpe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401887"/>
            <a:ext cx="8458200" cy="950913"/>
          </a:xfrm>
        </p:spPr>
        <p:txBody>
          <a:bodyPr>
            <a:normAutofit fontScale="90000"/>
          </a:bodyPr>
          <a:lstStyle/>
          <a:p>
            <a:r>
              <a:rPr lang="en-GB" dirty="0" smtClean="0"/>
              <a:t/>
            </a:r>
            <a:br>
              <a:rPr lang="en-GB" dirty="0" smtClean="0"/>
            </a:br>
            <a:r>
              <a:rPr lang="el-GR" dirty="0" smtClean="0"/>
              <a:t>Λαϊκισμός και </a:t>
            </a:r>
            <a:r>
              <a:rPr lang="el-GR" dirty="0" smtClean="0"/>
              <a:t>αντί-συστημικότητα  </a:t>
            </a:r>
            <a:endParaRPr lang="el-GR" dirty="0"/>
          </a:p>
        </p:txBody>
      </p:sp>
      <p:sp>
        <p:nvSpPr>
          <p:cNvPr id="3" name="2 - Υπότιτλος"/>
          <p:cNvSpPr>
            <a:spLocks noGrp="1"/>
          </p:cNvSpPr>
          <p:nvPr>
            <p:ph type="subTitle" idx="1"/>
          </p:nvPr>
        </p:nvSpPr>
        <p:spPr>
          <a:xfrm>
            <a:off x="1371600" y="3886200"/>
            <a:ext cx="6400800" cy="609600"/>
          </a:xfrm>
        </p:spPr>
        <p:txBody>
          <a:bodyPr/>
          <a:lstStyle/>
          <a:p>
            <a:r>
              <a:rPr lang="el-GR" dirty="0" smtClean="0"/>
              <a:t>Γ. </a:t>
            </a:r>
            <a:r>
              <a:rPr lang="el-GR" dirty="0" err="1" smtClean="0"/>
              <a:t>Μαυρομμάτης</a:t>
            </a:r>
            <a:r>
              <a:rPr lang="el-GR" dirty="0" smtClean="0"/>
              <a:t>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9600"/>
            <a:ext cx="8229600" cy="914400"/>
          </a:xfrm>
        </p:spPr>
        <p:txBody>
          <a:bodyPr>
            <a:normAutofit fontScale="90000"/>
          </a:bodyPr>
          <a:lstStyle/>
          <a:p>
            <a:r>
              <a:rPr lang="el-GR" dirty="0" smtClean="0"/>
              <a:t>Πρώτες χρήσεις του όρου (δημοσιογραφικά) </a:t>
            </a:r>
            <a:endParaRPr lang="el-GR" dirty="0"/>
          </a:p>
        </p:txBody>
      </p:sp>
      <p:pic>
        <p:nvPicPr>
          <p:cNvPr id="4" name="3 - Θέση περιεχομένου" descr="populism-in-latin-american-poster.jpg"/>
          <p:cNvPicPr>
            <a:picLocks noGrp="1" noChangeAspect="1"/>
          </p:cNvPicPr>
          <p:nvPr>
            <p:ph idx="1"/>
          </p:nvPr>
        </p:nvPicPr>
        <p:blipFill>
          <a:blip r:embed="rId2" cstate="print"/>
          <a:stretch>
            <a:fillRect/>
          </a:stretch>
        </p:blipFill>
        <p:spPr>
          <a:xfrm>
            <a:off x="0" y="1524000"/>
            <a:ext cx="9144000" cy="5334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28800"/>
          </a:xfrm>
        </p:spPr>
        <p:txBody>
          <a:bodyPr>
            <a:normAutofit fontScale="90000"/>
          </a:bodyPr>
          <a:lstStyle/>
          <a:p>
            <a:r>
              <a:rPr lang="el-GR" sz="2000" dirty="0" smtClean="0"/>
              <a:t>Υπάρχει η έννοια του λαϊκισμού στην αριστερή σκέψη; Ριζοσπαστική δημοκρατία </a:t>
            </a:r>
            <a:br>
              <a:rPr lang="el-GR" sz="2000" dirty="0" smtClean="0"/>
            </a:br>
            <a:r>
              <a:rPr lang="en-GB" sz="1800" dirty="0" err="1" smtClean="0"/>
              <a:t>Laclau</a:t>
            </a:r>
            <a:r>
              <a:rPr lang="en-GB" sz="1800" dirty="0" smtClean="0"/>
              <a:t> argues, that populism entails the renaissance of politics. It</a:t>
            </a:r>
            <a:br>
              <a:rPr lang="en-GB" sz="1800" dirty="0" smtClean="0"/>
            </a:br>
            <a:r>
              <a:rPr lang="en-GB" sz="1800" dirty="0" smtClean="0"/>
              <a:t>is a revolt against technocratic reasoning, the surrendering of national sovereignty</a:t>
            </a:r>
            <a:br>
              <a:rPr lang="en-GB" sz="1800" dirty="0" smtClean="0"/>
            </a:br>
            <a:r>
              <a:rPr lang="en-GB" sz="1800" dirty="0" smtClean="0"/>
              <a:t>to supranational institutions, and of the popular will to neoliberal political elites.</a:t>
            </a:r>
            <a:endParaRPr lang="en-US" sz="2000" dirty="0"/>
          </a:p>
        </p:txBody>
      </p:sp>
      <p:pic>
        <p:nvPicPr>
          <p:cNvPr id="4" name="Content Placeholder 3" descr="images (1).jpg"/>
          <p:cNvPicPr>
            <a:picLocks noGrp="1" noChangeAspect="1"/>
          </p:cNvPicPr>
          <p:nvPr>
            <p:ph idx="1"/>
          </p:nvPr>
        </p:nvPicPr>
        <p:blipFill>
          <a:blip r:embed="rId2" cstate="print"/>
          <a:stretch>
            <a:fillRect/>
          </a:stretch>
        </p:blipFill>
        <p:spPr>
          <a:xfrm>
            <a:off x="0" y="3505200"/>
            <a:ext cx="4343400" cy="3352800"/>
          </a:xfrm>
        </p:spPr>
      </p:pic>
      <p:pic>
        <p:nvPicPr>
          <p:cNvPr id="5" name="Picture 4" descr="images.jpg"/>
          <p:cNvPicPr>
            <a:picLocks noChangeAspect="1"/>
          </p:cNvPicPr>
          <p:nvPr/>
        </p:nvPicPr>
        <p:blipFill>
          <a:blip r:embed="rId3" cstate="print"/>
          <a:stretch>
            <a:fillRect/>
          </a:stretch>
        </p:blipFill>
        <p:spPr>
          <a:xfrm>
            <a:off x="4343400" y="2781300"/>
            <a:ext cx="4038600" cy="4076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838200"/>
          </a:xfrm>
        </p:spPr>
        <p:txBody>
          <a:bodyPr>
            <a:normAutofit fontScale="90000"/>
          </a:bodyPr>
          <a:lstStyle/>
          <a:p>
            <a:r>
              <a:rPr lang="el-GR" dirty="0" smtClean="0"/>
              <a:t>Ορισμένες ακόμα σκέψεις για τον λαϊκισμό</a:t>
            </a:r>
            <a:endParaRPr lang="el-GR" dirty="0"/>
          </a:p>
        </p:txBody>
      </p:sp>
      <p:sp>
        <p:nvSpPr>
          <p:cNvPr id="3" name="2 - Θέση περιεχομένου"/>
          <p:cNvSpPr>
            <a:spLocks noGrp="1"/>
          </p:cNvSpPr>
          <p:nvPr>
            <p:ph idx="1"/>
          </p:nvPr>
        </p:nvSpPr>
        <p:spPr>
          <a:xfrm>
            <a:off x="0" y="1371600"/>
            <a:ext cx="9144000" cy="5486400"/>
          </a:xfrm>
        </p:spPr>
        <p:txBody>
          <a:bodyPr>
            <a:normAutofit/>
          </a:bodyPr>
          <a:lstStyle/>
          <a:p>
            <a:r>
              <a:rPr lang="el-GR" sz="2000" dirty="0" smtClean="0"/>
              <a:t>Ο λαϊκισμός εχθρεύεται την επίσημη πολιτική παρόλο που τη χρησιμοποιεί ως όχημα ανάδυσης του</a:t>
            </a:r>
          </a:p>
          <a:p>
            <a:r>
              <a:rPr lang="el-GR" sz="2000" dirty="0" smtClean="0"/>
              <a:t>Ο λαϊκισμός είναι αντίθετος στις ελίτ και δεν έχει βασικές αξίες, σοσιαλισμός και εθνικισμός μπορεί να τον συνοδεύουν </a:t>
            </a:r>
          </a:p>
          <a:p>
            <a:r>
              <a:rPr lang="el-GR" sz="2000" dirty="0" smtClean="0"/>
              <a:t>Συνήθως σχετίζεται με χαρισματικούς αρχηγούς</a:t>
            </a:r>
          </a:p>
          <a:p>
            <a:r>
              <a:rPr lang="el-GR" sz="2000" dirty="0" smtClean="0"/>
              <a:t>Η θέληση του λαού, το κοινωνικό συμβόλαιο το οποίο δεν τηρείται, η αγνότητα του κόσμου και η διαφθορά</a:t>
            </a:r>
          </a:p>
          <a:p>
            <a:r>
              <a:rPr lang="el-GR" sz="2000" dirty="0" smtClean="0"/>
              <a:t>Δεν βλέπει διαφορές μέσα στο λαό, όλοι το ίδιο</a:t>
            </a:r>
          </a:p>
          <a:p>
            <a:r>
              <a:rPr lang="el-GR" sz="2000" dirty="0" smtClean="0"/>
              <a:t>Το καλό ενάντιο στο κακό, όλα θα διορθωθούν ως δια μαγείας, η περιπλοκότητα των πραγμάτων αφαιρείται τόσο σε επίπεδο παγκόσμιας οικονομίας όσο και κοινωνίας</a:t>
            </a:r>
          </a:p>
          <a:p>
            <a:pPr>
              <a:buNone/>
            </a:pPr>
            <a:endParaRPr lang="el-GR" sz="2000" dirty="0" smtClean="0"/>
          </a:p>
          <a:p>
            <a:endParaRPr lang="el-GR" dirty="0" smtClean="0"/>
          </a:p>
          <a:p>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914400"/>
          </a:xfrm>
        </p:spPr>
        <p:txBody>
          <a:bodyPr/>
          <a:lstStyle/>
          <a:p>
            <a:r>
              <a:rPr lang="el-GR" dirty="0" smtClean="0"/>
              <a:t>Ποικιλομορφία</a:t>
            </a:r>
            <a:endParaRPr lang="el-GR" dirty="0"/>
          </a:p>
        </p:txBody>
      </p:sp>
      <p:sp>
        <p:nvSpPr>
          <p:cNvPr id="3" name="2 - Θέση περιεχομένου"/>
          <p:cNvSpPr>
            <a:spLocks noGrp="1"/>
          </p:cNvSpPr>
          <p:nvPr>
            <p:ph idx="1"/>
          </p:nvPr>
        </p:nvSpPr>
        <p:spPr>
          <a:xfrm>
            <a:off x="457200" y="1219200"/>
            <a:ext cx="8229600" cy="5355336"/>
          </a:xfrm>
        </p:spPr>
        <p:txBody>
          <a:bodyPr>
            <a:normAutofit fontScale="92500" lnSpcReduction="20000"/>
          </a:bodyPr>
          <a:lstStyle/>
          <a:p>
            <a:r>
              <a:rPr lang="el-GR" dirty="0" smtClean="0"/>
              <a:t>Οι μορφές του </a:t>
            </a:r>
            <a:r>
              <a:rPr lang="en-GB" dirty="0" smtClean="0"/>
              <a:t>‘</a:t>
            </a:r>
            <a:r>
              <a:rPr lang="el-GR" dirty="0" smtClean="0"/>
              <a:t>λαϊκισμού</a:t>
            </a:r>
            <a:r>
              <a:rPr lang="en-GB" dirty="0" smtClean="0"/>
              <a:t>’</a:t>
            </a:r>
            <a:r>
              <a:rPr lang="el-GR" dirty="0" smtClean="0"/>
              <a:t> είναι πολλές και εξαρτώνται από το πλαίσιο στο οποίο αναδύονται</a:t>
            </a:r>
          </a:p>
          <a:p>
            <a:r>
              <a:rPr lang="el-GR" dirty="0" smtClean="0"/>
              <a:t>Μπορεί η ατζέντα να είναι αντικαπιταλιστική, αντί-νεοφιλελεύθερη, αντί-μεταναστευτική, αντί-ισλαμική, αντί-</a:t>
            </a:r>
            <a:r>
              <a:rPr lang="el-GR" dirty="0" err="1" smtClean="0"/>
              <a:t>σημητική</a:t>
            </a:r>
            <a:r>
              <a:rPr lang="el-GR" dirty="0" smtClean="0"/>
              <a:t> αλλά ίσως νέες μορφές μπορούν να αναδυθούν. </a:t>
            </a:r>
          </a:p>
          <a:p>
            <a:r>
              <a:rPr lang="el-GR" dirty="0" smtClean="0"/>
              <a:t>Στις περισσότερες των περιπτώσεων μιλάει για ένα λαό και μια φανταστική ή ιστορική εποχή και γεωγραφία </a:t>
            </a:r>
          </a:p>
          <a:p>
            <a:r>
              <a:rPr lang="el-GR" dirty="0" smtClean="0"/>
              <a:t>Έχουμε πολλές τέτοιες μορφές λαϊκισμών κυρίως δεξιόστροφων </a:t>
            </a:r>
            <a:r>
              <a:rPr lang="el-GR" dirty="0" err="1" smtClean="0"/>
              <a:t>έθνο</a:t>
            </a:r>
            <a:r>
              <a:rPr lang="el-GR" dirty="0" smtClean="0"/>
              <a:t>/ λαϊκισμών. </a:t>
            </a:r>
          </a:p>
          <a:p>
            <a:r>
              <a:rPr lang="el-GR" dirty="0" smtClean="0"/>
              <a:t>Η επιστροφή της ‘μεταφυσικής’ στην πολιτική μετά από τη πεθαμένη και διεφθαρμένη πολιτική του κέντρου και των ελίτ. </a:t>
            </a:r>
          </a:p>
          <a:p>
            <a:r>
              <a:rPr lang="el-GR" dirty="0" smtClean="0"/>
              <a:t>Σε πολλές χώρες της Ευρώπης τα κόμματα αυτά είναι σημαντικά.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5257800" cy="6858000"/>
          </a:xfrm>
        </p:spPr>
      </p:pic>
      <p:pic>
        <p:nvPicPr>
          <p:cNvPr id="6" name="Picture 5" descr="images.jpg"/>
          <p:cNvPicPr>
            <a:picLocks noChangeAspect="1"/>
          </p:cNvPicPr>
          <p:nvPr/>
        </p:nvPicPr>
        <p:blipFill>
          <a:blip r:embed="rId3" cstate="print"/>
          <a:stretch>
            <a:fillRect/>
          </a:stretch>
        </p:blipFill>
        <p:spPr>
          <a:xfrm>
            <a:off x="5257800" y="838200"/>
            <a:ext cx="3733800" cy="5486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533400"/>
          </a:xfrm>
        </p:spPr>
        <p:txBody>
          <a:bodyPr>
            <a:normAutofit fontScale="90000"/>
          </a:bodyPr>
          <a:lstStyle/>
          <a:p>
            <a:r>
              <a:rPr lang="el-GR" dirty="0" smtClean="0"/>
              <a:t>Διαφορετικά Παραδείγματα </a:t>
            </a:r>
            <a:endParaRPr lang="el-GR" dirty="0"/>
          </a:p>
        </p:txBody>
      </p:sp>
      <p:sp>
        <p:nvSpPr>
          <p:cNvPr id="3" name="2 - Θέση περιεχομένου"/>
          <p:cNvSpPr>
            <a:spLocks noGrp="1"/>
          </p:cNvSpPr>
          <p:nvPr>
            <p:ph idx="1"/>
          </p:nvPr>
        </p:nvSpPr>
        <p:spPr/>
        <p:txBody>
          <a:bodyPr/>
          <a:lstStyle/>
          <a:p>
            <a:r>
              <a:rPr lang="el-GR" dirty="0" smtClean="0"/>
              <a:t>Ουγγαρία και </a:t>
            </a:r>
            <a:r>
              <a:rPr lang="en-US" dirty="0" err="1" smtClean="0"/>
              <a:t>Jobbik</a:t>
            </a:r>
            <a:r>
              <a:rPr lang="en-US" dirty="0" smtClean="0"/>
              <a:t>, </a:t>
            </a:r>
            <a:r>
              <a:rPr lang="el-GR" dirty="0" smtClean="0"/>
              <a:t>ριζοσπαστικός και αντισημιτικός εθνικισμός </a:t>
            </a:r>
          </a:p>
          <a:p>
            <a:r>
              <a:rPr lang="el-GR" dirty="0" smtClean="0"/>
              <a:t>Ιταλία και </a:t>
            </a:r>
            <a:r>
              <a:rPr lang="en-GB" dirty="0" err="1" smtClean="0"/>
              <a:t>Meloni</a:t>
            </a:r>
            <a:r>
              <a:rPr lang="el-GR" dirty="0" smtClean="0"/>
              <a:t> </a:t>
            </a:r>
            <a:endParaRPr lang="el-GR" dirty="0" smtClean="0"/>
          </a:p>
          <a:p>
            <a:r>
              <a:rPr lang="el-GR" dirty="0" smtClean="0"/>
              <a:t>Γερμανία και </a:t>
            </a:r>
            <a:r>
              <a:rPr lang="en-US" dirty="0" err="1" smtClean="0"/>
              <a:t>AfD</a:t>
            </a:r>
            <a:endParaRPr lang="en-US" dirty="0" smtClean="0"/>
          </a:p>
          <a:p>
            <a:r>
              <a:rPr lang="el-GR" dirty="0" smtClean="0"/>
              <a:t>Φιλανδία και το κόμμα των Φιλανδών</a:t>
            </a:r>
          </a:p>
          <a:p>
            <a:r>
              <a:rPr lang="el-GR" dirty="0" smtClean="0"/>
              <a:t>Αυστρία και </a:t>
            </a:r>
            <a:r>
              <a:rPr lang="en-US" dirty="0" smtClean="0"/>
              <a:t>Freedom Party</a:t>
            </a:r>
            <a:endParaRPr lang="el-GR" dirty="0" smtClean="0"/>
          </a:p>
          <a:p>
            <a:r>
              <a:rPr lang="el-GR" dirty="0" smtClean="0"/>
              <a:t>Ολλανδία και </a:t>
            </a:r>
            <a:r>
              <a:rPr lang="el-GR" dirty="0" smtClean="0"/>
              <a:t>Δανία</a:t>
            </a:r>
            <a:endParaRPr lang="en-US" dirty="0" smtClean="0"/>
          </a:p>
          <a:p>
            <a:endParaRPr lang="el-GR" dirty="0" smtClean="0"/>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l-GR" dirty="0" smtClean="0"/>
              <a:t>Οικονομικές εξηγήσεις </a:t>
            </a:r>
            <a:endParaRPr lang="en-US" dirty="0"/>
          </a:p>
        </p:txBody>
      </p:sp>
      <p:pic>
        <p:nvPicPr>
          <p:cNvPr id="4" name="Content Placeholder 3" descr="K-1024x938.jpeg"/>
          <p:cNvPicPr>
            <a:picLocks noGrp="1" noChangeAspect="1"/>
          </p:cNvPicPr>
          <p:nvPr>
            <p:ph idx="1"/>
          </p:nvPr>
        </p:nvPicPr>
        <p:blipFill>
          <a:blip r:embed="rId2" cstate="print"/>
          <a:stretch>
            <a:fillRect/>
          </a:stretch>
        </p:blipFill>
        <p:spPr>
          <a:xfrm>
            <a:off x="304800" y="1295400"/>
            <a:ext cx="8458199" cy="52784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l-GR" dirty="0" smtClean="0"/>
              <a:t>Πολιτισμικές εξηγήσεις </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0" y="1219200"/>
            <a:ext cx="2667000" cy="4114800"/>
          </a:xfrm>
        </p:spPr>
      </p:pic>
      <p:pic>
        <p:nvPicPr>
          <p:cNvPr id="6" name="Picture 5" descr="9781108444422.jpg"/>
          <p:cNvPicPr>
            <a:picLocks noChangeAspect="1"/>
          </p:cNvPicPr>
          <p:nvPr/>
        </p:nvPicPr>
        <p:blipFill>
          <a:blip r:embed="rId3" cstate="print"/>
          <a:stretch>
            <a:fillRect/>
          </a:stretch>
        </p:blipFill>
        <p:spPr>
          <a:xfrm>
            <a:off x="2590800" y="1676400"/>
            <a:ext cx="4114800" cy="4521200"/>
          </a:xfrm>
          <a:prstGeom prst="rect">
            <a:avLst/>
          </a:prstGeom>
        </p:spPr>
      </p:pic>
      <p:pic>
        <p:nvPicPr>
          <p:cNvPr id="7" name="Picture 6" descr="download.jpg"/>
          <p:cNvPicPr>
            <a:picLocks noChangeAspect="1"/>
          </p:cNvPicPr>
          <p:nvPr/>
        </p:nvPicPr>
        <p:blipFill>
          <a:blip r:embed="rId4" cstate="print"/>
          <a:stretch>
            <a:fillRect/>
          </a:stretch>
        </p:blipFill>
        <p:spPr>
          <a:xfrm>
            <a:off x="6629400" y="685800"/>
            <a:ext cx="2514600" cy="6172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TH13-FRANCE-PEN_2655204f.jpg"/>
          <p:cNvPicPr>
            <a:picLocks noGrp="1" noChangeAspect="1"/>
          </p:cNvPicPr>
          <p:nvPr>
            <p:ph idx="1"/>
          </p:nvPr>
        </p:nvPicPr>
        <p:blipFill>
          <a:blip r:embed="rId2" cstate="print"/>
          <a:stretch>
            <a:fillRect/>
          </a:stretch>
        </p:blipFill>
        <p:spPr>
          <a:xfrm>
            <a:off x="0" y="304800"/>
            <a:ext cx="9144000" cy="6553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l-GR" dirty="0" smtClean="0"/>
              <a:t>Μετά-φασισμός; Τι σημαίνει; </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0" y="1524000"/>
            <a:ext cx="4267200" cy="5334000"/>
          </a:xfrm>
        </p:spPr>
      </p:pic>
      <p:pic>
        <p:nvPicPr>
          <p:cNvPr id="5" name="Picture 4" descr="download.jpg"/>
          <p:cNvPicPr>
            <a:picLocks noChangeAspect="1"/>
          </p:cNvPicPr>
          <p:nvPr/>
        </p:nvPicPr>
        <p:blipFill>
          <a:blip r:embed="rId3" cstate="print"/>
          <a:stretch>
            <a:fillRect/>
          </a:stretch>
        </p:blipFill>
        <p:spPr>
          <a:xfrm>
            <a:off x="4267200" y="2209800"/>
            <a:ext cx="4648200" cy="3219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2771" name="Picture 3" descr="C:\Users\george\Pictures\Screenshots\Screenshot (145).png"/>
          <p:cNvPicPr>
            <a:picLocks noGrp="1" noChangeAspect="1" noChangeArrowheads="1"/>
          </p:cNvPicPr>
          <p:nvPr>
            <p:ph idx="1"/>
          </p:nvPr>
        </p:nvPicPr>
        <p:blipFill>
          <a:blip r:embed="rId2" cstate="print"/>
          <a:srcRect/>
          <a:stretch>
            <a:fillRect/>
          </a:stretch>
        </p:blipFill>
        <p:spPr bwMode="auto">
          <a:xfrm>
            <a:off x="152400" y="381000"/>
            <a:ext cx="8839199" cy="6477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l-GR" dirty="0" smtClean="0"/>
              <a:t>Σουηδοί δημοκράτες </a:t>
            </a:r>
            <a:r>
              <a:rPr lang="en-GB" dirty="0" smtClean="0"/>
              <a:t> </a:t>
            </a:r>
            <a:endParaRPr lang="en-US" dirty="0"/>
          </a:p>
        </p:txBody>
      </p:sp>
      <p:pic>
        <p:nvPicPr>
          <p:cNvPr id="7" name="Content Placeholder 6" descr="download (1).jpg"/>
          <p:cNvPicPr>
            <a:picLocks noGrp="1" noChangeAspect="1"/>
          </p:cNvPicPr>
          <p:nvPr>
            <p:ph idx="1"/>
          </p:nvPr>
        </p:nvPicPr>
        <p:blipFill>
          <a:blip r:embed="rId3" cstate="print"/>
          <a:stretch>
            <a:fillRect/>
          </a:stretch>
        </p:blipFill>
        <p:spPr>
          <a:xfrm>
            <a:off x="0" y="1219200"/>
            <a:ext cx="5486400" cy="5638800"/>
          </a:xfrm>
        </p:spPr>
      </p:pic>
      <p:graphicFrame>
        <p:nvGraphicFramePr>
          <p:cNvPr id="1027" name="Object 3"/>
          <p:cNvGraphicFramePr>
            <a:graphicFrameLocks noChangeAspect="1"/>
          </p:cNvGraphicFramePr>
          <p:nvPr/>
        </p:nvGraphicFramePr>
        <p:xfrm>
          <a:off x="3643313" y="3162300"/>
          <a:ext cx="1857375" cy="533400"/>
        </p:xfrm>
        <a:graphic>
          <a:graphicData uri="http://schemas.openxmlformats.org/presentationml/2006/ole">
            <p:oleObj spid="_x0000_s1027" name="Packager Shell Object" showAsIcon="1" r:id="rId4" imgW="1857600" imgH="533880" progId="Package">
              <p:embed/>
            </p:oleObj>
          </a:graphicData>
        </a:graphic>
      </p:graphicFrame>
      <p:pic>
        <p:nvPicPr>
          <p:cNvPr id="8" name="Picture 7" descr="download.jpg"/>
          <p:cNvPicPr>
            <a:picLocks noChangeAspect="1"/>
          </p:cNvPicPr>
          <p:nvPr/>
        </p:nvPicPr>
        <p:blipFill>
          <a:blip r:embed="rId5" cstate="print"/>
          <a:stretch>
            <a:fillRect/>
          </a:stretch>
        </p:blipFill>
        <p:spPr>
          <a:xfrm>
            <a:off x="5486400" y="1981200"/>
            <a:ext cx="3657600" cy="3371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9600"/>
            <a:ext cx="8229600" cy="762000"/>
          </a:xfrm>
        </p:spPr>
        <p:txBody>
          <a:bodyPr>
            <a:normAutofit/>
          </a:bodyPr>
          <a:lstStyle/>
          <a:p>
            <a:r>
              <a:rPr lang="el-GR" dirty="0" smtClean="0"/>
              <a:t>Εισαγωγή </a:t>
            </a:r>
            <a:endParaRPr lang="el-GR" dirty="0"/>
          </a:p>
        </p:txBody>
      </p:sp>
      <p:sp>
        <p:nvSpPr>
          <p:cNvPr id="3" name="2 - Θέση περιεχομένου"/>
          <p:cNvSpPr>
            <a:spLocks noGrp="1"/>
          </p:cNvSpPr>
          <p:nvPr>
            <p:ph idx="1"/>
          </p:nvPr>
        </p:nvSpPr>
        <p:spPr>
          <a:xfrm>
            <a:off x="0" y="1752600"/>
            <a:ext cx="9144000" cy="4821936"/>
          </a:xfrm>
        </p:spPr>
        <p:txBody>
          <a:bodyPr>
            <a:normAutofit fontScale="70000" lnSpcReduction="20000"/>
          </a:bodyPr>
          <a:lstStyle/>
          <a:p>
            <a:r>
              <a:rPr lang="el-GR" dirty="0" smtClean="0"/>
              <a:t>ΣΤΑ μαθήματα έχουμε μιλήσει για την παγκοσμιοποίηση αλλά όχι για τα προβλήματα και τις τριβές που έχουν προκύψει ως αποτέλεσμα όλων αυτών των εξελίξεων και της στενότερης σύνδεσης του κόσμου.</a:t>
            </a:r>
          </a:p>
          <a:p>
            <a:r>
              <a:rPr lang="el-GR" dirty="0" smtClean="0"/>
              <a:t>Στο σημερινό μάθημα θα ασχοληθούμε με τα σύγχρονα προβλήματα της παγκοσμιοποίησης όπως αυτά προκύπτουν στον τομέα της επίσημης πολιτικής</a:t>
            </a:r>
          </a:p>
          <a:p>
            <a:r>
              <a:rPr lang="el-GR" dirty="0" smtClean="0"/>
              <a:t>Ο τρόπος με τον οποίο θα μιλήσω για αυτά τα προβλήματα είναι ως προβλήματα «φονταμενταλισμού». Φονταμενταλισμός με την έννοια της επιστροφής σε ένα «παρελθόν» και όχι αναγκαστικά σε «παρόν». Η έννοια του φονταμενταλισμού είναι χρήσιμη για να συνδέσω τα θέματα της ανόδου των λαϊκιστικών κομμάτων στην Ευρώπη και στην Αμερική αλλά και αλλού. Δεν είναι όμως ο μόνος τρόπος.</a:t>
            </a:r>
          </a:p>
          <a:p>
            <a:r>
              <a:rPr lang="el-GR" dirty="0" smtClean="0"/>
              <a:t>Κάποιος θα μπορούσε να μιλήσει για μια παγκόσμια κρίση του νεοφιλελεύθερου μοντέλου, για μια προσπάθεια εθνικιστικού </a:t>
            </a:r>
            <a:r>
              <a:rPr lang="el-GR" dirty="0" smtClean="0"/>
              <a:t>αταβισμού</a:t>
            </a:r>
            <a:endParaRPr lang="el-GR" dirty="0" smtClean="0"/>
          </a:p>
          <a:p>
            <a:r>
              <a:rPr lang="el-GR" dirty="0" smtClean="0"/>
              <a:t>Το μάθημα διαλέγει την έννοια του φονταμενταλισμού ως απλά ένα διερευνητικό εργαλείο, μια προσεγγιστική έννοια που προσπαθεί να ρίξει φως στο μπερδεμένο τώρα.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9780197663042.jpg"/>
          <p:cNvPicPr>
            <a:picLocks noGrp="1" noChangeAspect="1"/>
          </p:cNvPicPr>
          <p:nvPr>
            <p:ph idx="1"/>
          </p:nvPr>
        </p:nvPicPr>
        <p:blipFill>
          <a:blip r:embed="rId2" cstate="print"/>
          <a:stretch>
            <a:fillRect/>
          </a:stretch>
        </p:blipFill>
        <p:spPr>
          <a:xfrm>
            <a:off x="457200" y="381000"/>
            <a:ext cx="8534400" cy="63674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4572000" cy="5562600"/>
          </a:xfrm>
        </p:spPr>
      </p:pic>
      <p:pic>
        <p:nvPicPr>
          <p:cNvPr id="5" name="Picture 4" descr="download (2).jpg"/>
          <p:cNvPicPr>
            <a:picLocks noChangeAspect="1"/>
          </p:cNvPicPr>
          <p:nvPr/>
        </p:nvPicPr>
        <p:blipFill>
          <a:blip r:embed="rId3" cstate="print"/>
          <a:stretch>
            <a:fillRect/>
          </a:stretch>
        </p:blipFill>
        <p:spPr>
          <a:xfrm>
            <a:off x="4191000" y="2971800"/>
            <a:ext cx="3200400" cy="3886200"/>
          </a:xfrm>
          <a:prstGeom prst="rect">
            <a:avLst/>
          </a:prstGeom>
        </p:spPr>
      </p:pic>
      <p:pic>
        <p:nvPicPr>
          <p:cNvPr id="9" name="Picture 8" descr="download (1).jpg"/>
          <p:cNvPicPr>
            <a:picLocks noChangeAspect="1"/>
          </p:cNvPicPr>
          <p:nvPr/>
        </p:nvPicPr>
        <p:blipFill>
          <a:blip r:embed="rId4" cstate="print"/>
          <a:stretch>
            <a:fillRect/>
          </a:stretch>
        </p:blipFill>
        <p:spPr>
          <a:xfrm>
            <a:off x="4495800" y="0"/>
            <a:ext cx="4343400"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990600"/>
          </a:xfrm>
        </p:spPr>
        <p:txBody>
          <a:bodyPr>
            <a:normAutofit/>
          </a:bodyPr>
          <a:lstStyle/>
          <a:p>
            <a:r>
              <a:rPr lang="el-GR" dirty="0" smtClean="0"/>
              <a:t>Φονταμενταλισμός</a:t>
            </a:r>
            <a:endParaRPr lang="el-GR" dirty="0"/>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0" y="3217862"/>
            <a:ext cx="4191000" cy="3640138"/>
          </a:xfrm>
        </p:spPr>
      </p:pic>
      <p:pic>
        <p:nvPicPr>
          <p:cNvPr id="5" name="4 - Εικόνα" descr="homepage.jpg"/>
          <p:cNvPicPr>
            <a:picLocks noChangeAspect="1"/>
          </p:cNvPicPr>
          <p:nvPr/>
        </p:nvPicPr>
        <p:blipFill>
          <a:blip r:embed="rId3" cstate="print"/>
          <a:stretch>
            <a:fillRect/>
          </a:stretch>
        </p:blipFill>
        <p:spPr>
          <a:xfrm>
            <a:off x="4191000" y="2667000"/>
            <a:ext cx="4953000" cy="4191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33400"/>
            <a:ext cx="9144000" cy="1143000"/>
          </a:xfrm>
        </p:spPr>
        <p:txBody>
          <a:bodyPr>
            <a:normAutofit fontScale="90000"/>
          </a:bodyPr>
          <a:lstStyle/>
          <a:p>
            <a:r>
              <a:rPr lang="el-GR" dirty="0" smtClean="0"/>
              <a:t>Προτεσταντικός φονταμενταλισμός και φιλελεύθερος Χριστιανισμός</a:t>
            </a:r>
            <a:endParaRPr lang="el-GR" dirty="0"/>
          </a:p>
        </p:txBody>
      </p:sp>
      <p:sp>
        <p:nvSpPr>
          <p:cNvPr id="3" name="2 - Θέση περιεχομένου"/>
          <p:cNvSpPr>
            <a:spLocks noGrp="1"/>
          </p:cNvSpPr>
          <p:nvPr>
            <p:ph idx="1"/>
          </p:nvPr>
        </p:nvSpPr>
        <p:spPr>
          <a:xfrm>
            <a:off x="0" y="1752600"/>
            <a:ext cx="9144000" cy="4821936"/>
          </a:xfrm>
        </p:spPr>
        <p:txBody>
          <a:bodyPr>
            <a:normAutofit fontScale="85000" lnSpcReduction="10000"/>
          </a:bodyPr>
          <a:lstStyle/>
          <a:p>
            <a:r>
              <a:rPr lang="el-GR" dirty="0" smtClean="0"/>
              <a:t>18</a:t>
            </a:r>
            <a:r>
              <a:rPr lang="el-GR" baseline="30000" dirty="0" smtClean="0"/>
              <a:t>ος</a:t>
            </a:r>
            <a:r>
              <a:rPr lang="el-GR" dirty="0" smtClean="0"/>
              <a:t> και 190ς αιώνας και μια προσπάθεια ευρύτερα στον Προτεσταντισμό να εξανθρωπιστεί η χριστιανική θρησκεία και να συμβαδίσει με το Διαφωτισμό και τις επιστημονικές ανακαλύψεις</a:t>
            </a:r>
          </a:p>
          <a:p>
            <a:r>
              <a:rPr lang="el-GR" dirty="0" smtClean="0"/>
              <a:t>Μια λιγότερη μεταφυσική προσέγγιση και μια πιο εξανθρωπισμένη προσέγγιση. Οι γραφές ως αφηγήσεις συγγραφέων που εξέφραζαν την εποχή τους. Μια πιο ανοικτή προσέγγιση στη θρησκεία και τις γραφές, μια πιο στενή σχέση με τον ανθρωπισμό και το φιλελευθερισμό</a:t>
            </a:r>
          </a:p>
          <a:p>
            <a:r>
              <a:rPr lang="el-GR" dirty="0" smtClean="0"/>
              <a:t>Στην Αμερική τον 20</a:t>
            </a:r>
            <a:r>
              <a:rPr lang="el-GR" baseline="30000" dirty="0" smtClean="0"/>
              <a:t>ο</a:t>
            </a:r>
            <a:r>
              <a:rPr lang="el-GR" dirty="0" smtClean="0"/>
              <a:t> αιώνα, εκδηλώθηκε το κίνημα των Προτεσταντών φονταμενταλιστών που προσπάθησε να ‘γυρίσει’ πίσω στις γραφές και στο κλειστό νόημα. Αντίδραση απέναντι στο φιλελευθερισμό και τον μοντερνισμό. Μια επιστροφή στο παρελθόν και στις αρχές και βάσεις.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9144000" cy="990600"/>
          </a:xfrm>
        </p:spPr>
        <p:txBody>
          <a:bodyPr>
            <a:normAutofit/>
          </a:bodyPr>
          <a:lstStyle/>
          <a:p>
            <a:r>
              <a:rPr lang="el-GR" dirty="0" smtClean="0"/>
              <a:t> Λαϊκισμός </a:t>
            </a:r>
            <a:r>
              <a:rPr lang="el-GR" dirty="0" smtClean="0"/>
              <a:t> </a:t>
            </a:r>
            <a:endParaRPr lang="el-GR" dirty="0"/>
          </a:p>
        </p:txBody>
      </p:sp>
      <p:sp>
        <p:nvSpPr>
          <p:cNvPr id="3" name="2 - Θέση περιεχομένου"/>
          <p:cNvSpPr>
            <a:spLocks noGrp="1"/>
          </p:cNvSpPr>
          <p:nvPr>
            <p:ph idx="1"/>
          </p:nvPr>
        </p:nvSpPr>
        <p:spPr>
          <a:xfrm>
            <a:off x="152400" y="1371600"/>
            <a:ext cx="8991600" cy="5486400"/>
          </a:xfrm>
        </p:spPr>
        <p:txBody>
          <a:bodyPr>
            <a:normAutofit fontScale="92500"/>
          </a:bodyPr>
          <a:lstStyle/>
          <a:p>
            <a:r>
              <a:rPr lang="el-GR" sz="2400" dirty="0" smtClean="0"/>
              <a:t>Ο λαός, το κοινωνικό συμβόλαιο και η θέληση του λαού</a:t>
            </a:r>
          </a:p>
          <a:p>
            <a:r>
              <a:rPr lang="el-GR" sz="2400" dirty="0" smtClean="0"/>
              <a:t>Ο λαϊκισμός μπορεί να εμφανιστεί τόσο εκ δεξιών όσο και εκ αριστερών, στην παρούσα εμφανίζεται πιο πολύ εκ των εκ δεξιών</a:t>
            </a:r>
          </a:p>
          <a:p>
            <a:r>
              <a:rPr lang="el-GR" sz="2400" dirty="0" smtClean="0"/>
              <a:t>Κάποιοι υποστηρίζουν ότι ο λαϊκισμός είναι πέραν αριστεράς και δεξιάς </a:t>
            </a:r>
          </a:p>
          <a:p>
            <a:r>
              <a:rPr lang="el-GR" sz="2400" dirty="0" smtClean="0"/>
              <a:t>Ο αγνός λαός ενάντια στις διαφθαρμένες ελίτ</a:t>
            </a:r>
          </a:p>
          <a:p>
            <a:r>
              <a:rPr lang="el-GR" sz="2400" dirty="0" smtClean="0"/>
              <a:t>Ο λαϊκισμός συνήθως συνοδεύεται από εθνισμό, σοσιαλισμό κτλ.</a:t>
            </a:r>
          </a:p>
          <a:p>
            <a:r>
              <a:rPr lang="el-GR" sz="2400" dirty="0" smtClean="0"/>
              <a:t>Κριτική της φιλελεύθερης δημοκρατίας , της πολιτικής και των δομών-θεσμών της ευρύτερα</a:t>
            </a:r>
          </a:p>
          <a:p>
            <a:r>
              <a:rPr lang="el-GR" sz="2400" dirty="0" smtClean="0"/>
              <a:t>Το καλό και το κακό, θα λύσουμε όλα τα θέματα ως δια μαγείας</a:t>
            </a:r>
          </a:p>
          <a:p>
            <a:r>
              <a:rPr lang="el-GR" sz="2400" dirty="0" smtClean="0"/>
              <a:t>Μια απλοποίηση του κόσμου και μια ομογενοποιημένη ματιά στην κοινωνία</a:t>
            </a:r>
          </a:p>
          <a:p>
            <a:r>
              <a:rPr lang="el-GR" sz="2400" dirty="0" smtClean="0"/>
              <a:t>Ο λαός δεν μπορεί να δεχθεί συμβιβαστικές λύσεις γιατί κάτι τέτοιο θα τον διέφθειρε, θα έχανε την αγνότητα του</a:t>
            </a:r>
          </a:p>
          <a:p>
            <a:pPr>
              <a:buNone/>
            </a:pPr>
            <a:endParaRPr lang="el-GR" sz="2400"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l-GR" dirty="0" smtClean="0"/>
              <a:t>Ήταν ο Ρουσώ λαϊκιστής; </a:t>
            </a:r>
            <a:endParaRPr lang="en-US" dirty="0"/>
          </a:p>
        </p:txBody>
      </p:sp>
      <p:pic>
        <p:nvPicPr>
          <p:cNvPr id="4" name="Content Placeholder 3" descr="51mTHRMBLNL.jpg"/>
          <p:cNvPicPr>
            <a:picLocks noGrp="1" noChangeAspect="1"/>
          </p:cNvPicPr>
          <p:nvPr>
            <p:ph idx="1"/>
          </p:nvPr>
        </p:nvPicPr>
        <p:blipFill>
          <a:blip r:embed="rId2" cstate="print"/>
          <a:stretch>
            <a:fillRect/>
          </a:stretch>
        </p:blipFill>
        <p:spPr>
          <a:xfrm>
            <a:off x="838200" y="1524000"/>
            <a:ext cx="7848600" cy="518159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200</TotalTime>
  <Words>659</Words>
  <Application>Microsoft Office PowerPoint</Application>
  <PresentationFormat>On-screen Show (4:3)</PresentationFormat>
  <Paragraphs>57</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Αστικό</vt:lpstr>
      <vt:lpstr>Packager Shell Object</vt:lpstr>
      <vt:lpstr> Λαϊκισμός και αντί-συστημικότητα  </vt:lpstr>
      <vt:lpstr>Slide 2</vt:lpstr>
      <vt:lpstr>Εισαγωγή </vt:lpstr>
      <vt:lpstr>Slide 4</vt:lpstr>
      <vt:lpstr>Slide 5</vt:lpstr>
      <vt:lpstr>Φονταμενταλισμός</vt:lpstr>
      <vt:lpstr>Προτεσταντικός φονταμενταλισμός και φιλελεύθερος Χριστιανισμός</vt:lpstr>
      <vt:lpstr> Λαϊκισμός  </vt:lpstr>
      <vt:lpstr>Ήταν ο Ρουσώ λαϊκιστής; </vt:lpstr>
      <vt:lpstr>Πρώτες χρήσεις του όρου (δημοσιογραφικά) </vt:lpstr>
      <vt:lpstr>Υπάρχει η έννοια του λαϊκισμού στην αριστερή σκέψη; Ριζοσπαστική δημοκρατία  Laclau argues, that populism entails the renaissance of politics. It is a revolt against technocratic reasoning, the surrendering of national sovereignty to supranational institutions, and of the popular will to neoliberal political elites.</vt:lpstr>
      <vt:lpstr>Ορισμένες ακόμα σκέψεις για τον λαϊκισμό</vt:lpstr>
      <vt:lpstr>Ποικιλομορφία</vt:lpstr>
      <vt:lpstr>Slide 14</vt:lpstr>
      <vt:lpstr>Διαφορετικά Παραδείγματα </vt:lpstr>
      <vt:lpstr>Οικονομικές εξηγήσεις </vt:lpstr>
      <vt:lpstr>Πολιτισμικές εξηγήσεις </vt:lpstr>
      <vt:lpstr>Slide 18</vt:lpstr>
      <vt:lpstr>Μετά-φασισμός; Τι σημαίνει; </vt:lpstr>
      <vt:lpstr>Σουηδοί δημοκράτες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george</cp:lastModifiedBy>
  <cp:revision>39</cp:revision>
  <dcterms:created xsi:type="dcterms:W3CDTF">2016-03-31T13:57:16Z</dcterms:created>
  <dcterms:modified xsi:type="dcterms:W3CDTF">2024-04-23T13:05:47Z</dcterms:modified>
</cp:coreProperties>
</file>