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56" r:id="rId2"/>
    <p:sldId id="257" r:id="rId3"/>
    <p:sldId id="282" r:id="rId4"/>
    <p:sldId id="258" r:id="rId5"/>
    <p:sldId id="259" r:id="rId6"/>
    <p:sldId id="274" r:id="rId7"/>
    <p:sldId id="308" r:id="rId8"/>
    <p:sldId id="261" r:id="rId9"/>
    <p:sldId id="284" r:id="rId10"/>
    <p:sldId id="285" r:id="rId11"/>
    <p:sldId id="262" r:id="rId12"/>
    <p:sldId id="309" r:id="rId13"/>
    <p:sldId id="264" r:id="rId14"/>
    <p:sldId id="265" r:id="rId15"/>
    <p:sldId id="266" r:id="rId16"/>
    <p:sldId id="267" r:id="rId17"/>
    <p:sldId id="268" r:id="rId18"/>
    <p:sldId id="269" r:id="rId19"/>
    <p:sldId id="315" r:id="rId20"/>
    <p:sldId id="271" r:id="rId21"/>
    <p:sldId id="316" r:id="rId22"/>
    <p:sldId id="317" r:id="rId23"/>
    <p:sldId id="275" r:id="rId24"/>
    <p:sldId id="283" r:id="rId25"/>
    <p:sldId id="276" r:id="rId26"/>
    <p:sldId id="318" r:id="rId27"/>
    <p:sldId id="319" r:id="rId28"/>
    <p:sldId id="277" r:id="rId29"/>
    <p:sldId id="320" r:id="rId30"/>
    <p:sldId id="321" r:id="rId3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BD1"/>
    <a:srgbClr val="E1EB1B"/>
    <a:srgbClr val="ED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C0936-07C9-4AE4-A595-5F49BDE1A379}" type="datetimeFigureOut">
              <a:rPr lang="el-GR" smtClean="0"/>
              <a:t>20/3/2018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8D602-0AB2-4617-869B-F2BAB84F6D3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9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D602-0AB2-4617-869B-F2BAB84F6D32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882BA45-3F50-44D4-9114-EAF2C71F873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5DBD2E-7A67-40CB-A2FC-3CFD7F92A8E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DBD7CA-13B9-426A-9FDE-BAD6D914A49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DCE21A-9A5E-42F2-87C1-B049F6A3CA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854100-E142-4848-B04A-2714EE171B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860D00-A321-4A60-8977-CE181744EF5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B715FD-DD8E-42DD-A878-252A04C24AC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237215-A1C4-4A0B-AB98-A1A042BEB4F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869680-6CF5-49AA-AB98-6B8E5BDDCE6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9D34F5-5242-49DF-8B34-BE7AD9D597A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34B14D-D2AA-4BB6-B159-C605F87BA76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4EBC3B-B47B-43A3-A454-6EA20853585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F24EA79-54D3-4335-856F-1221908DA68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A2FFF4B-4A95-4E22-A4B5-E56657777BD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wm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829761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chemeClr val="tx1"/>
                </a:solidFill>
              </a:rPr>
              <a:t>ΦΥΤΟΤΟΞΙΚΟΛΟΓΙΑ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124200"/>
            <a:ext cx="8153400" cy="168711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l-GR" sz="4300" b="1" dirty="0" err="1" smtClean="0">
                <a:solidFill>
                  <a:schemeClr val="tx1"/>
                </a:solidFill>
                <a:latin typeface="Georgia" pitchFamily="18" charset="0"/>
              </a:rPr>
              <a:t>Κατσέλου</a:t>
            </a:r>
            <a:r>
              <a:rPr lang="el-GR" sz="43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l-GR" sz="4300" b="1" dirty="0" smtClean="0">
                <a:solidFill>
                  <a:schemeClr val="tx1"/>
                </a:solidFill>
                <a:latin typeface="Georgia" pitchFamily="18" charset="0"/>
              </a:rPr>
              <a:t>Μαρία</a:t>
            </a:r>
            <a:endParaRPr lang="en-US" sz="43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>
              <a:defRPr/>
            </a:pPr>
            <a:r>
              <a:rPr lang="el-GR" sz="3800" dirty="0" smtClean="0">
                <a:solidFill>
                  <a:schemeClr val="tx1"/>
                </a:solidFill>
                <a:latin typeface="Georgia" pitchFamily="18" charset="0"/>
              </a:rPr>
              <a:t>Φαρμακοποιός-Τοξικολόγος, </a:t>
            </a:r>
            <a:r>
              <a:rPr lang="en-US" sz="3800" dirty="0" err="1" smtClean="0">
                <a:solidFill>
                  <a:schemeClr val="tx1"/>
                </a:solidFill>
                <a:latin typeface="Georgia" pitchFamily="18" charset="0"/>
              </a:rPr>
              <a:t>M.Sc</a:t>
            </a:r>
            <a:r>
              <a:rPr lang="en-US" sz="3800" dirty="0" smtClean="0">
                <a:solidFill>
                  <a:schemeClr val="tx1"/>
                </a:solidFill>
                <a:latin typeface="Georgia" pitchFamily="18" charset="0"/>
              </a:rPr>
              <a:t>, Ph.D.</a:t>
            </a:r>
            <a:endParaRPr lang="en-US" sz="3800" dirty="0" smtClean="0">
              <a:solidFill>
                <a:schemeClr val="tx1"/>
              </a:solidFill>
              <a:latin typeface="Georgia" pitchFamily="18" charset="0"/>
            </a:endParaRP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Εργαστήριο Ιατροδικαστικής και Τοξικολογίας, Ιατρική Σχολή, ΕΚΠΑ</a:t>
            </a:r>
          </a:p>
          <a:p>
            <a:pPr eaLnBrk="1" hangingPunct="1">
              <a:defRPr/>
            </a:pPr>
            <a:endParaRPr lang="el-GR" sz="3200" dirty="0" smtClean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2BA45-3F50-44D4-9114-EAF2C71F873B}" type="slidenum">
              <a:rPr lang="el-GR" sz="1500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l-GR"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Η έλλειψη του ενζύμου </a:t>
            </a:r>
            <a:r>
              <a:rPr lang="en-US" sz="2800" dirty="0" smtClean="0"/>
              <a:t>G-6PD</a:t>
            </a:r>
            <a:r>
              <a:rPr lang="el-GR" sz="2800" dirty="0" smtClean="0"/>
              <a:t> παρατηρείται σε γεωγραφικές περιοχές που παλαιότερα ενδημούσε η </a:t>
            </a:r>
            <a:r>
              <a:rPr lang="el-GR" sz="2800" u="sng" dirty="0" smtClean="0"/>
              <a:t>ελονοσία</a:t>
            </a:r>
            <a:r>
              <a:rPr lang="el-GR" sz="2800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Αυτό οδήγησε στην υπόθεση ότι η μετάλλαξη αυτή έγινε με σκοπό να είναι ανθεκτικός ο οργανισμός στο πλασμώδιο της ελονοσίας.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Διότι τα παράσιτα αυτά για να αναπτυχθούν εξαρτώνται από την οξειδωτική διάσπαση της γλυκόζης και από την </a:t>
            </a:r>
            <a:r>
              <a:rPr lang="el-GR" sz="2800" dirty="0" err="1" smtClean="0"/>
              <a:t>γλουταθειόνη</a:t>
            </a:r>
            <a:r>
              <a:rPr lang="el-GR" sz="2800" dirty="0" smtClean="0"/>
              <a:t> και επομένως δεν αναπτύσσονται καλά στα κύτταρα με έλλειψη </a:t>
            </a:r>
            <a:r>
              <a:rPr lang="en-US" sz="2800" dirty="0" smtClean="0"/>
              <a:t>G-6PD</a:t>
            </a:r>
            <a:r>
              <a:rPr lang="el-GR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80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2000" y="6019800"/>
            <a:ext cx="594360" cy="609600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10</a:t>
            </a:fld>
            <a:endParaRPr lang="el-GR" sz="15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solidFill>
                  <a:srgbClr val="FFC000"/>
                </a:solidFill>
              </a:rPr>
              <a:t>Κύαμοι (Κουκιά)</a:t>
            </a:r>
            <a:endParaRPr lang="el-G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2800" b="1" smtClean="0"/>
              <a:t>    </a:t>
            </a:r>
            <a:r>
              <a:rPr lang="el-GR" b="1" smtClean="0"/>
              <a:t>Κλινική Εικόνα (4 μορφές</a:t>
            </a:r>
            <a:r>
              <a:rPr lang="el-GR" sz="2800" b="1" smtClean="0"/>
              <a:t>)</a:t>
            </a:r>
            <a:endParaRPr lang="el-GR" smtClean="0"/>
          </a:p>
          <a:p>
            <a:pPr eaLnBrk="1" hangingPunct="1">
              <a:defRPr/>
            </a:pPr>
            <a:r>
              <a:rPr lang="el-GR" sz="2800" smtClean="0"/>
              <a:t>Εκτρωτική μορφή</a:t>
            </a:r>
          </a:p>
          <a:p>
            <a:pPr eaLnBrk="1" hangingPunct="1">
              <a:defRPr/>
            </a:pPr>
            <a:r>
              <a:rPr lang="el-GR" sz="2800" smtClean="0"/>
              <a:t>Ήπια μορφή</a:t>
            </a:r>
          </a:p>
          <a:p>
            <a:pPr eaLnBrk="1" hangingPunct="1">
              <a:defRPr/>
            </a:pPr>
            <a:r>
              <a:rPr lang="el-GR" sz="2800" smtClean="0"/>
              <a:t>Βαρεία μορφή</a:t>
            </a:r>
          </a:p>
          <a:p>
            <a:pPr eaLnBrk="1" hangingPunct="1">
              <a:defRPr/>
            </a:pPr>
            <a:r>
              <a:rPr lang="el-GR" sz="2800" smtClean="0"/>
              <a:t>Βαρύτατη ή κεραυνοβόλος μορφή </a:t>
            </a:r>
          </a:p>
          <a:p>
            <a:pPr eaLnBrk="1" hangingPunct="1">
              <a:defRPr/>
            </a:pPr>
            <a:endParaRPr lang="el-GR" sz="28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smtClean="0"/>
              <a:t>   Θεραπεία</a:t>
            </a:r>
          </a:p>
          <a:p>
            <a:pPr eaLnBrk="1" hangingPunct="1">
              <a:defRPr/>
            </a:pPr>
            <a:r>
              <a:rPr lang="el-GR" sz="2800" smtClean="0"/>
              <a:t>Πλύση στομάχου</a:t>
            </a:r>
          </a:p>
          <a:p>
            <a:pPr eaLnBrk="1" hangingPunct="1">
              <a:defRPr/>
            </a:pPr>
            <a:r>
              <a:rPr lang="el-GR" sz="2800" smtClean="0"/>
              <a:t>Αφαιμαξομεταγγίσεις</a:t>
            </a:r>
            <a:r>
              <a:rPr lang="el-GR" smtClean="0"/>
              <a:t> </a:t>
            </a:r>
          </a:p>
          <a:p>
            <a:pPr eaLnBrk="1" hangingPunct="1">
              <a:defRPr/>
            </a:pPr>
            <a:endParaRPr lang="el-GR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54832" cy="3722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11</a:t>
            </a:fld>
            <a:endParaRPr lang="el-GR" sz="150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7975"/>
            <a:ext cx="8229600" cy="835025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rgbClr val="FFC000"/>
                </a:solidFill>
              </a:rPr>
              <a:t>Κύαμοι (Κουκιά)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00" y="152400"/>
            <a:ext cx="6870700" cy="9144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rgbClr val="FFC000"/>
                </a:solidFill>
              </a:rPr>
              <a:t>Γεώμηλα (Πατάτες)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8382000" cy="4343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Υπόγειοι κονδυλώδεις βλαστοί του </a:t>
            </a:r>
            <a:r>
              <a:rPr lang="en-US" sz="2400" dirty="0" err="1" smtClean="0"/>
              <a:t>Solanum</a:t>
            </a:r>
            <a:r>
              <a:rPr lang="en-US" sz="2400" dirty="0" smtClean="0"/>
              <a:t> </a:t>
            </a:r>
            <a:r>
              <a:rPr lang="en-US" sz="2400" dirty="0" err="1" smtClean="0"/>
              <a:t>tuberosum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Αλκαλοειδές σολανίνη, στο φλοιό των γεωμήλων σε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 dirty="0" smtClean="0"/>
              <a:t>    αναλογία 0,002-0,010% (όταν διατηρούνται σωστά) και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 dirty="0" smtClean="0"/>
              <a:t>    στα φύτρα των γεωμήλων σε αναλογία μέχρι 0,05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 dirty="0" smtClean="0"/>
              <a:t>  (όταν διατηρούνται σε υγρούς χώρους και εκβλαστάνουν).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 dirty="0" smtClean="0">
                <a:solidFill>
                  <a:srgbClr val="FF0000"/>
                </a:solidFill>
              </a:rPr>
              <a:t>  Τοξική δράση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Εκδηλώνεται με 0,2-0,4 </a:t>
            </a:r>
            <a:r>
              <a:rPr lang="en-US" sz="2400" dirty="0" smtClean="0"/>
              <a:t>g </a:t>
            </a:r>
            <a:r>
              <a:rPr lang="el-GR" sz="2400" dirty="0" smtClean="0"/>
              <a:t>σολανίνης.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Απορρόφηση σολανίνης από το γαστρεντερικό και μετατροπή της σε </a:t>
            </a:r>
            <a:r>
              <a:rPr lang="el-GR" sz="2400" dirty="0" err="1" smtClean="0"/>
              <a:t>σολανιδίνη</a:t>
            </a:r>
            <a:r>
              <a:rPr lang="el-GR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Η σολανίνη έχει </a:t>
            </a:r>
            <a:r>
              <a:rPr lang="el-GR" sz="2400" b="1" dirty="0" smtClean="0"/>
              <a:t>αιμολυτική δράση </a:t>
            </a:r>
            <a:r>
              <a:rPr lang="el-GR" sz="2400" dirty="0" smtClean="0"/>
              <a:t>και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 dirty="0" smtClean="0"/>
              <a:t>   προκαλεί </a:t>
            </a:r>
            <a:r>
              <a:rPr lang="el-GR" sz="2400" b="1" dirty="0" smtClean="0"/>
              <a:t>δράση στο ΚΝΣ και στον προμήκη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 b="1" dirty="0" smtClean="0"/>
              <a:t>   (μέχρι και παράλυση)</a:t>
            </a:r>
            <a:r>
              <a:rPr lang="el-GR" sz="2400" dirty="0" smtClean="0"/>
              <a:t>.   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53200" y="5410200"/>
            <a:ext cx="1428950" cy="1219370"/>
          </a:xfr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pPr>
              <a:defRPr/>
            </a:pPr>
            <a:fld id="{74854100-E142-4848-B04A-2714EE171B1D}" type="slidenum">
              <a:rPr lang="el-GR" sz="1500" smtClean="0"/>
              <a:pPr>
                <a:defRPr/>
              </a:pPr>
              <a:t>12</a:t>
            </a:fld>
            <a:endParaRPr lang="el-GR"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/>
              <a:t>   </a:t>
            </a:r>
            <a:r>
              <a:rPr lang="el-GR" b="1" dirty="0" smtClean="0">
                <a:solidFill>
                  <a:srgbClr val="FFC000"/>
                </a:solidFill>
              </a:rPr>
              <a:t>Κλινική Εικόνα </a:t>
            </a:r>
            <a:endParaRPr lang="el-GR" sz="2800" dirty="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   Ναυτία, έμετοι, διαρροϊκές κενώσεις, κοιλιακά άλγη, υπνηλία, κεφαλαλγία, καταβολή δυνάμεων, εφίδρωση, κυάνωση, παραλήρημα, δύσπνοια, σπάνια απώλεια συνειδήσεως  </a:t>
            </a:r>
          </a:p>
          <a:p>
            <a:pPr eaLnBrk="1" hangingPunct="1">
              <a:defRPr/>
            </a:pPr>
            <a:endParaRPr lang="el-GR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/>
              <a:t>   </a:t>
            </a:r>
            <a:r>
              <a:rPr lang="el-GR" b="1" dirty="0" smtClean="0">
                <a:solidFill>
                  <a:srgbClr val="FFC000"/>
                </a:solidFill>
              </a:rPr>
              <a:t>Θεραπεία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   Συμπτωματική</a:t>
            </a:r>
            <a:r>
              <a:rPr lang="el-GR" dirty="0" smtClean="0"/>
              <a:t> </a:t>
            </a:r>
          </a:p>
          <a:p>
            <a:pPr eaLnBrk="1" hangingPunct="1">
              <a:defRPr/>
            </a:pPr>
            <a:endParaRPr lang="el-GR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78632" cy="3722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13</a:t>
            </a:fld>
            <a:endParaRPr lang="el-GR" sz="15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rgbClr val="FFC000"/>
                </a:solidFill>
              </a:rPr>
              <a:t>Γεώμηλα (Πατάτες)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9988"/>
            <a:ext cx="8229600" cy="36909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Atropa belladonna</a:t>
            </a:r>
          </a:p>
          <a:p>
            <a:pPr eaLnBrk="1" hangingPunct="1">
              <a:defRPr/>
            </a:pPr>
            <a:r>
              <a:rPr lang="en-US" smtClean="0"/>
              <a:t>Hyoscyamus </a:t>
            </a:r>
          </a:p>
          <a:p>
            <a:pPr eaLnBrk="1" hangingPunct="1">
              <a:defRPr/>
            </a:pPr>
            <a:r>
              <a:rPr lang="en-US" smtClean="0"/>
              <a:t>Datura stramonium</a:t>
            </a:r>
            <a:endParaRPr lang="el-GR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554832" cy="4484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14</a:t>
            </a:fld>
            <a:endParaRPr lang="el-GR" sz="15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solidFill>
                  <a:srgbClr val="FFC000"/>
                </a:solidFill>
              </a:rPr>
              <a:t>Αλκαλοειδή των </a:t>
            </a:r>
            <a:r>
              <a:rPr lang="el-GR" b="1" dirty="0" err="1" smtClean="0">
                <a:solidFill>
                  <a:srgbClr val="FFC000"/>
                </a:solidFill>
              </a:rPr>
              <a:t>Σολανιδών</a:t>
            </a:r>
            <a:r>
              <a:rPr lang="el-GR" dirty="0" smtClean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Τοξικότητα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dirty="0" smtClean="0"/>
              <a:t>   Η τοξικότητα της </a:t>
            </a:r>
            <a:r>
              <a:rPr lang="el-GR" dirty="0" err="1" smtClean="0"/>
              <a:t>ατροπίνης</a:t>
            </a:r>
            <a:r>
              <a:rPr lang="el-GR" dirty="0" smtClean="0"/>
              <a:t> αρχίζει να εμφανίζεται με 2-3 </a:t>
            </a:r>
            <a:r>
              <a:rPr lang="en-US" dirty="0" smtClean="0"/>
              <a:t>mg</a:t>
            </a:r>
            <a:r>
              <a:rPr lang="el-GR" dirty="0" smtClean="0"/>
              <a:t>, τα 10 </a:t>
            </a:r>
            <a:r>
              <a:rPr lang="en-US" dirty="0" smtClean="0"/>
              <a:t>mg </a:t>
            </a:r>
            <a:r>
              <a:rPr lang="el-GR" dirty="0" smtClean="0"/>
              <a:t>είναι επικίνδυνα και με 100</a:t>
            </a:r>
            <a:r>
              <a:rPr lang="en-US" dirty="0" smtClean="0"/>
              <a:t> mg </a:t>
            </a:r>
            <a:r>
              <a:rPr lang="el-GR" dirty="0" err="1" smtClean="0"/>
              <a:t>ατροπίνης</a:t>
            </a:r>
            <a:r>
              <a:rPr lang="el-GR" dirty="0" smtClean="0"/>
              <a:t> προκαλείται θάνατος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Μηχανισμός Δράσης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dirty="0" smtClean="0"/>
              <a:t>  </a:t>
            </a:r>
            <a:r>
              <a:rPr lang="el-GR" dirty="0" err="1" smtClean="0"/>
              <a:t>Αντιχολινεργικό</a:t>
            </a:r>
            <a:r>
              <a:rPr lang="el-GR" dirty="0" smtClean="0"/>
              <a:t> φάρμακο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554832" cy="5246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15</a:t>
            </a:fld>
            <a:endParaRPr lang="el-GR" sz="150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 dirty="0" err="1" smtClean="0">
                <a:solidFill>
                  <a:srgbClr val="FFC000"/>
                </a:solidFill>
              </a:rPr>
              <a:t>Ατροπίνη</a:t>
            </a:r>
            <a:endParaRPr lang="el-GR" sz="40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sz="2800" smtClean="0"/>
              <a:t>Αναστέλλει τις κινήσεις του γαστρεντερικού σωλήνα και ελαττώνει τον τόνο του </a:t>
            </a:r>
          </a:p>
          <a:p>
            <a:pPr eaLnBrk="1" hangingPunct="1">
              <a:defRPr/>
            </a:pPr>
            <a:r>
              <a:rPr lang="el-GR" sz="2800" smtClean="0"/>
              <a:t>Αυξάνει τη θερμοκρασία του σώματος</a:t>
            </a:r>
          </a:p>
          <a:p>
            <a:pPr eaLnBrk="1" hangingPunct="1">
              <a:defRPr/>
            </a:pPr>
            <a:r>
              <a:rPr lang="el-GR" sz="2800" smtClean="0"/>
              <a:t>Έντονη μυδρίαση, που επιμένει 8-10 ημέρες</a:t>
            </a:r>
          </a:p>
          <a:p>
            <a:pPr eaLnBrk="1" hangingPunct="1">
              <a:defRPr/>
            </a:pPr>
            <a:r>
              <a:rPr lang="el-GR" sz="2800" smtClean="0"/>
              <a:t>Αναστολή όλων των εκκρίσεων (ξηρότητα στόματος – φάρυγγα – δυσχέρεια καταπόσεως)</a:t>
            </a:r>
          </a:p>
          <a:p>
            <a:pPr eaLnBrk="1" hangingPunct="1">
              <a:defRPr/>
            </a:pPr>
            <a:r>
              <a:rPr lang="el-GR" sz="2800" smtClean="0"/>
              <a:t>Συμπτώματα από ΚΝΣ (ευφορία, υπνηλία, ανησυχία, παραλήρημα με ψευδαισθήσεις δυσάρεστες)</a:t>
            </a:r>
          </a:p>
          <a:p>
            <a:pPr eaLnBrk="1" hangingPunct="1">
              <a:defRPr/>
            </a:pPr>
            <a:r>
              <a:rPr lang="el-GR" sz="2800" smtClean="0"/>
              <a:t>Νάρκη, κώμα, θάνατος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2000" y="6096000"/>
            <a:ext cx="631032" cy="6770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16</a:t>
            </a:fld>
            <a:endParaRPr lang="el-GR" sz="15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dirty="0" err="1" smtClean="0">
                <a:solidFill>
                  <a:srgbClr val="FFC000"/>
                </a:solidFill>
              </a:rPr>
              <a:t>Ατροπίνη</a:t>
            </a:r>
            <a:r>
              <a:rPr lang="el-GR" sz="3600" b="1" dirty="0" smtClean="0">
                <a:solidFill>
                  <a:srgbClr val="FFC000"/>
                </a:solidFill>
              </a:rPr>
              <a:t/>
            </a:r>
            <a:br>
              <a:rPr lang="el-GR" sz="3600" b="1" dirty="0" smtClean="0">
                <a:solidFill>
                  <a:srgbClr val="FFC000"/>
                </a:solidFill>
              </a:rPr>
            </a:br>
            <a:r>
              <a:rPr lang="el-GR" sz="3600" b="1" dirty="0" smtClean="0">
                <a:solidFill>
                  <a:srgbClr val="FFC000"/>
                </a:solidFill>
              </a:rPr>
              <a:t>Κλινική Εικόνα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/>
              <a:t>Πλύση στομάχου, χορήγηση ενεργοποιημένου άνθρακα</a:t>
            </a:r>
          </a:p>
          <a:p>
            <a:pPr eaLnBrk="1" hangingPunct="1">
              <a:defRPr/>
            </a:pPr>
            <a:r>
              <a:rPr lang="el-GR" smtClean="0"/>
              <a:t>Χορήγηση κατασταλτικών</a:t>
            </a:r>
          </a:p>
          <a:p>
            <a:pPr eaLnBrk="1" hangingPunct="1">
              <a:defRPr/>
            </a:pPr>
            <a:r>
              <a:rPr lang="el-GR" smtClean="0"/>
              <a:t>Αντίδοτο της ατροπίνης: φυσοστιγμίνη</a:t>
            </a:r>
          </a:p>
          <a:p>
            <a:pPr eaLnBrk="1" hangingPunct="1">
              <a:defRPr/>
            </a:pPr>
            <a:r>
              <a:rPr lang="el-GR" smtClean="0"/>
              <a:t>Ο ασθενής να βρίσκεται υπό νοσοκομειακή παρακολούθηση, λόγω της διανοητικής διαταραχής και της διαταραχής των αισθητηρίων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631032" cy="5246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17</a:t>
            </a:fld>
            <a:endParaRPr lang="el-GR" sz="15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 err="1" smtClean="0">
                <a:solidFill>
                  <a:srgbClr val="FFC000"/>
                </a:solidFill>
              </a:rPr>
              <a:t>Ατροπίνη</a:t>
            </a:r>
            <a:r>
              <a:rPr lang="el-GR" sz="4000" b="1" dirty="0" smtClean="0">
                <a:solidFill>
                  <a:srgbClr val="FFC000"/>
                </a:solidFill>
              </a:rPr>
              <a:t/>
            </a:r>
            <a:br>
              <a:rPr lang="el-GR" sz="4000" b="1" dirty="0" smtClean="0">
                <a:solidFill>
                  <a:srgbClr val="FFC000"/>
                </a:solidFill>
              </a:rPr>
            </a:br>
            <a:r>
              <a:rPr lang="el-GR" sz="4000" b="1" dirty="0" smtClean="0">
                <a:solidFill>
                  <a:srgbClr val="FFC000"/>
                </a:solidFill>
              </a:rPr>
              <a:t>Θεραπεία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/>
              <a:t>Δακτυλίτις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mtClean="0"/>
              <a:t>Ηρωϊκό φάρμακο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631032" cy="5246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18</a:t>
            </a:fld>
            <a:endParaRPr lang="el-GR" sz="150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 dirty="0" err="1" smtClean="0">
                <a:solidFill>
                  <a:srgbClr val="FFC000"/>
                </a:solidFill>
              </a:rPr>
              <a:t>Γλυκοσίδες</a:t>
            </a:r>
            <a:endParaRPr lang="el-GR" sz="40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610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dirty="0" smtClean="0"/>
              <a:t>  Απαγορεύεται η κατανάλωση αυτοφυών μανιταριών εάν προηγουμένως δεν </a:t>
            </a:r>
            <a:r>
              <a:rPr lang="el-GR" dirty="0" err="1" smtClean="0"/>
              <a:t>ταυτοποιηθούν</a:t>
            </a:r>
            <a:r>
              <a:rPr lang="el-GR" dirty="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 dirty="0" smtClean="0">
                <a:solidFill>
                  <a:srgbClr val="E1EB1B"/>
                </a:solidFill>
              </a:rPr>
              <a:t> </a:t>
            </a:r>
            <a:endParaRPr lang="el-GR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dirty="0" smtClean="0"/>
              <a:t>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2000" y="6172200"/>
            <a:ext cx="631032" cy="6008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19</a:t>
            </a:fld>
            <a:endParaRPr lang="el-GR" sz="15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rgbClr val="FFC000"/>
                </a:solidFill>
              </a:rPr>
              <a:t>Μύκητες (Μανιτάρια)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10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/>
              <a:t>Φυτά φαρμακευτικά </a:t>
            </a:r>
            <a:r>
              <a:rPr lang="el-GR" sz="2800" dirty="0" smtClean="0"/>
              <a:t>(κινίνη, στρυχνίνη, </a:t>
            </a:r>
            <a:r>
              <a:rPr lang="el-GR" sz="2800" dirty="0" err="1" smtClean="0"/>
              <a:t>ατροπίνη</a:t>
            </a:r>
            <a:r>
              <a:rPr lang="el-GR" sz="2800" dirty="0" smtClean="0"/>
              <a:t>, </a:t>
            </a:r>
            <a:r>
              <a:rPr lang="el-GR" sz="2800" dirty="0" err="1" smtClean="0"/>
              <a:t>σκοπολαμίνη</a:t>
            </a:r>
            <a:r>
              <a:rPr lang="el-GR" sz="2800" dirty="0" smtClean="0"/>
              <a:t>, </a:t>
            </a:r>
            <a:r>
              <a:rPr lang="el-GR" sz="2800" dirty="0" err="1" smtClean="0"/>
              <a:t>βερατρίνη</a:t>
            </a:r>
            <a:r>
              <a:rPr lang="el-GR" sz="2800" dirty="0" smtClean="0"/>
              <a:t>, </a:t>
            </a:r>
            <a:r>
              <a:rPr lang="el-GR" sz="2800" dirty="0" err="1" smtClean="0"/>
              <a:t>πιλοκαρπίνη</a:t>
            </a:r>
            <a:r>
              <a:rPr lang="el-GR" sz="2800" dirty="0" smtClean="0"/>
              <a:t>, </a:t>
            </a:r>
            <a:r>
              <a:rPr lang="el-GR" sz="2800" dirty="0" err="1" smtClean="0"/>
              <a:t>φυσοστιγμίνη</a:t>
            </a:r>
            <a:r>
              <a:rPr lang="el-GR" sz="2800" dirty="0" smtClean="0"/>
              <a:t>, </a:t>
            </a:r>
            <a:r>
              <a:rPr lang="el-GR" sz="2800" dirty="0" err="1" smtClean="0"/>
              <a:t>ακονιτίνη</a:t>
            </a:r>
            <a:r>
              <a:rPr lang="el-GR" sz="2800" dirty="0" smtClean="0"/>
              <a:t>, κώνειο, </a:t>
            </a:r>
            <a:r>
              <a:rPr lang="el-GR" sz="2800" dirty="0" err="1" smtClean="0"/>
              <a:t>ρεζερπίνη</a:t>
            </a:r>
            <a:r>
              <a:rPr lang="el-GR" sz="2800" dirty="0" smtClean="0"/>
              <a:t>, δακτυλίτιδα)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/>
              <a:t>Φυτά κατ’ εξοχήν δηλητηριώδη </a:t>
            </a:r>
            <a:r>
              <a:rPr lang="el-GR" sz="2800" dirty="0" smtClean="0"/>
              <a:t>(</a:t>
            </a:r>
            <a:r>
              <a:rPr lang="en-US" sz="2800" dirty="0" err="1" smtClean="0"/>
              <a:t>Datura</a:t>
            </a:r>
            <a:r>
              <a:rPr lang="en-US" sz="2800" dirty="0" smtClean="0"/>
              <a:t>, </a:t>
            </a:r>
            <a:r>
              <a:rPr lang="en-US" sz="2800" dirty="0" err="1" smtClean="0"/>
              <a:t>Atropa</a:t>
            </a:r>
            <a:r>
              <a:rPr lang="en-US" sz="2800" dirty="0" smtClean="0"/>
              <a:t> belladonna, </a:t>
            </a:r>
            <a:r>
              <a:rPr lang="en-US" sz="2800" dirty="0" err="1" smtClean="0"/>
              <a:t>Solanum</a:t>
            </a:r>
            <a:r>
              <a:rPr lang="en-US" sz="2800" dirty="0" smtClean="0"/>
              <a:t>, Digitalis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/>
              <a:t>Φυτοτοξίνες</a:t>
            </a:r>
            <a:r>
              <a:rPr lang="el-GR" sz="2800" dirty="0" smtClean="0"/>
              <a:t> (σπέρματα </a:t>
            </a:r>
            <a:r>
              <a:rPr lang="el-GR" sz="2800" dirty="0" err="1" smtClean="0"/>
              <a:t>κίκεως</a:t>
            </a:r>
            <a:r>
              <a:rPr lang="el-GR" sz="2800" dirty="0" smtClean="0"/>
              <a:t> - </a:t>
            </a:r>
            <a:r>
              <a:rPr lang="el-GR" sz="2800" dirty="0" err="1" smtClean="0"/>
              <a:t>ρικίνη</a:t>
            </a:r>
            <a:r>
              <a:rPr lang="el-GR" sz="28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/>
              <a:t>Φυτά χρησιμοποιούμενα ως αμβλωτικά </a:t>
            </a:r>
            <a:r>
              <a:rPr lang="en-US" sz="2800" dirty="0" smtClean="0"/>
              <a:t>(</a:t>
            </a:r>
            <a:r>
              <a:rPr lang="en-US" sz="2800" dirty="0" err="1" smtClean="0"/>
              <a:t>Ruta</a:t>
            </a:r>
            <a:r>
              <a:rPr lang="en-US" sz="2800" dirty="0" smtClean="0"/>
              <a:t>, </a:t>
            </a:r>
            <a:r>
              <a:rPr lang="el-GR" sz="2800" dirty="0" smtClean="0"/>
              <a:t>κρόκος</a:t>
            </a:r>
            <a:r>
              <a:rPr lang="en-US" sz="2800" dirty="0" smtClean="0"/>
              <a:t>, </a:t>
            </a:r>
            <a:r>
              <a:rPr lang="el-GR" sz="2800" dirty="0" smtClean="0"/>
              <a:t>κινίνη, νικοτίνη, μορφίνη)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b="1" dirty="0" smtClean="0"/>
              <a:t>Φυτά με </a:t>
            </a:r>
            <a:r>
              <a:rPr lang="el-GR" sz="2800" b="1" dirty="0" err="1" smtClean="0"/>
              <a:t>εξαρτησιογόνο</a:t>
            </a:r>
            <a:r>
              <a:rPr lang="el-GR" sz="2800" b="1" dirty="0" smtClean="0"/>
              <a:t> δράση </a:t>
            </a:r>
            <a:r>
              <a:rPr lang="el-GR" sz="2800" dirty="0" smtClean="0"/>
              <a:t>(</a:t>
            </a:r>
            <a:r>
              <a:rPr lang="el-GR" sz="2800" dirty="0" err="1" smtClean="0"/>
              <a:t>Νικοτιανή</a:t>
            </a:r>
            <a:r>
              <a:rPr lang="el-GR" sz="2800" dirty="0" smtClean="0"/>
              <a:t>, </a:t>
            </a:r>
            <a:r>
              <a:rPr lang="el-GR" sz="2800" dirty="0" err="1" smtClean="0"/>
              <a:t>κάνναβις</a:t>
            </a:r>
            <a:r>
              <a:rPr lang="el-GR" sz="2800" dirty="0" smtClean="0"/>
              <a:t>, </a:t>
            </a:r>
            <a:r>
              <a:rPr lang="el-GR" sz="2800" dirty="0" err="1" smtClean="0"/>
              <a:t>ψιλοσίνη</a:t>
            </a:r>
            <a:r>
              <a:rPr lang="el-GR" sz="2800" dirty="0" smtClean="0"/>
              <a:t>, </a:t>
            </a:r>
            <a:r>
              <a:rPr lang="el-GR" sz="2800" dirty="0" err="1" smtClean="0"/>
              <a:t>ψιλοσυμπίνη</a:t>
            </a:r>
            <a:r>
              <a:rPr lang="el-GR" sz="2800" dirty="0" smtClean="0"/>
              <a:t>, </a:t>
            </a:r>
            <a:r>
              <a:rPr lang="el-GR" sz="2800" dirty="0" err="1" smtClean="0"/>
              <a:t>μεσκαλίνη</a:t>
            </a:r>
            <a:r>
              <a:rPr lang="el-GR" sz="2800" dirty="0" smtClean="0"/>
              <a:t>, όπιο, κοκαΐνη)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2</a:t>
            </a:fld>
            <a:endParaRPr lang="el-GR" sz="15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 err="1" smtClean="0">
                <a:solidFill>
                  <a:srgbClr val="FFC000"/>
                </a:solidFill>
              </a:rPr>
              <a:t>Φυτοτοξικολογία</a:t>
            </a:r>
            <a:endParaRPr lang="el-GR" sz="40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 dirty="0" smtClean="0"/>
              <a:t>Δηλητηριώδη μανιτάρια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b="1" dirty="0" smtClean="0"/>
              <a:t>Εμπειρικά ΜΗ ΑΣΦΑΛΗ κριτήρια αναγνώρισης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Ζωηρό χρώμα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Σκοτεινό χρώμα της σάρκας τους  στο σημείο αποκοπής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Μελανή απόχρωση των αργυρών σκευών όταν έλθουν σ’ επαφή με δηλητηριώδη μανιτάρια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Η απουσία δακτυλίου από τον ποδίσκο τους  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554832" cy="4484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20</a:t>
            </a:fld>
            <a:endParaRPr lang="el-GR" sz="15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rgbClr val="FFC000"/>
                </a:solidFill>
              </a:rPr>
              <a:t>Μύκητες (Μανιτάρια)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8707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200" b="1" dirty="0" smtClean="0">
                <a:solidFill>
                  <a:srgbClr val="FFC000"/>
                </a:solidFill>
              </a:rPr>
              <a:t>Θανατηφόροι</a:t>
            </a:r>
            <a:r>
              <a:rPr lang="el-GR" sz="3200" b="1" dirty="0" smtClean="0">
                <a:solidFill>
                  <a:srgbClr val="FFFF00"/>
                </a:solidFill>
              </a:rPr>
              <a:t> </a:t>
            </a:r>
            <a:r>
              <a:rPr lang="el-GR" sz="3200" b="1" dirty="0" smtClean="0">
                <a:solidFill>
                  <a:srgbClr val="FFC000"/>
                </a:solidFill>
              </a:rPr>
              <a:t>Μύκητες</a:t>
            </a:r>
            <a:r>
              <a:rPr lang="el-GR" sz="3200" b="1" dirty="0" smtClean="0">
                <a:solidFill>
                  <a:srgbClr val="FFFF00"/>
                </a:solidFill>
              </a:rPr>
              <a:t/>
            </a:r>
            <a:br>
              <a:rPr lang="el-GR" sz="3200" b="1" dirty="0" smtClean="0">
                <a:solidFill>
                  <a:srgbClr val="FFFF00"/>
                </a:solidFill>
              </a:rPr>
            </a:br>
            <a:endParaRPr lang="el-GR" sz="3200" b="1" dirty="0" smtClean="0">
              <a:solidFill>
                <a:srgbClr val="FFFF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7543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600" dirty="0" smtClean="0"/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Amanita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phalloides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400" b="1" u="sng" dirty="0" err="1" smtClean="0">
                <a:latin typeface="Times New Roman" pitchFamily="18" charset="0"/>
                <a:cs typeface="Times New Roman" pitchFamily="18" charset="0"/>
              </a:rPr>
              <a:t>φαλλοειδής</a:t>
            </a:r>
            <a:r>
              <a:rPr lang="el-GR" sz="24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και η ποικιλία του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Amanita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εαρινός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περιέχουν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φαλλοειδίνη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φαλλοΐνη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α,β,γ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αμανιτίνη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Είναι πολύ τοξικός μύκητας, αρκεί η κατανάλωση του 1/3 του πίλου του για να προκληθεί θάνατος σε παιδιά.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   Κλινική εικόνα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Συμπτώματα εμφανίζονται μετά από μια περίοδο επωάσεως 10 -48 ωρών από τη βρώση και όσο μεγαλύτερος ο χρόνος επώασης, τόσο βαρύτερη η δηλητηρίαση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Έμετοι αιματηροί, κολικοί, δίψα, διαρροϊκές κενώσεις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χολεροειδείς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, υπογλυκαιμία, ηπατική και νεφρική ανεπάρκεια.   </a:t>
            </a:r>
          </a:p>
        </p:txBody>
      </p:sp>
      <p:pic>
        <p:nvPicPr>
          <p:cNvPr id="205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045816" y="0"/>
            <a:ext cx="2098184" cy="1752600"/>
          </a:xfrm>
          <a:noFill/>
        </p:spPr>
      </p:pic>
      <p:pic>
        <p:nvPicPr>
          <p:cNvPr id="2055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858000" y="4648200"/>
            <a:ext cx="1133125" cy="1752600"/>
          </a:xfrm>
          <a:noFill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23100" y="6172200"/>
            <a:ext cx="2044700" cy="609600"/>
          </a:xfrm>
        </p:spPr>
        <p:txBody>
          <a:bodyPr/>
          <a:lstStyle/>
          <a:p>
            <a:pPr>
              <a:defRPr/>
            </a:pPr>
            <a:fld id="{BBDCE21A-9A5E-42F2-87C1-B049F6A3CA32}" type="slidenum">
              <a:rPr lang="el-GR" sz="1500" smtClean="0"/>
              <a:pPr>
                <a:defRPr/>
              </a:pPr>
              <a:t>21</a:t>
            </a:fld>
            <a:endParaRPr lang="el-GR" sz="15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0" y="5572125"/>
          <a:ext cx="9620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Φωτογραφία του Photo Editor" r:id="rId5" imgW="961905" imgH="1286055" progId="MSPhotoEd.3">
                  <p:embed/>
                </p:oleObj>
              </mc:Choice>
              <mc:Fallback>
                <p:oleObj name="Φωτογραφία του Photo Editor" r:id="rId5" imgW="961905" imgH="128605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72125"/>
                        <a:ext cx="96202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667625" y="2286000"/>
          <a:ext cx="14763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Φωτογραφία του Photo Editor" r:id="rId7" imgW="1714739" imgH="2476190" progId="MSPhotoEd.3">
                  <p:embed/>
                </p:oleObj>
              </mc:Choice>
              <mc:Fallback>
                <p:oleObj name="Φωτογραφία του Photo Editor" r:id="rId7" imgW="1714739" imgH="247619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286000"/>
                        <a:ext cx="147637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870700" cy="7620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b="1" dirty="0" smtClean="0">
                <a:solidFill>
                  <a:srgbClr val="FFFF00"/>
                </a:solidFill>
              </a:rPr>
              <a:t>Μύκητες Επικίνδυνοι</a:t>
            </a:r>
            <a:r>
              <a:rPr lang="el-GR" sz="40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66294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600" dirty="0" smtClean="0"/>
              <a:t>    </a:t>
            </a:r>
            <a:r>
              <a:rPr lang="el-GR" sz="2000" dirty="0" smtClean="0">
                <a:latin typeface="Arial" charset="0"/>
              </a:rPr>
              <a:t>Περιέχουν </a:t>
            </a:r>
            <a:r>
              <a:rPr lang="el-GR" sz="2000" dirty="0" err="1" smtClean="0">
                <a:latin typeface="Arial" charset="0"/>
              </a:rPr>
              <a:t>μουσκαρίνη</a:t>
            </a:r>
            <a:r>
              <a:rPr lang="el-GR" sz="2000" dirty="0" smtClean="0">
                <a:latin typeface="Arial" charset="0"/>
              </a:rPr>
              <a:t> (</a:t>
            </a:r>
            <a:r>
              <a:rPr lang="el-GR" sz="2000" dirty="0" err="1" smtClean="0">
                <a:latin typeface="Arial" charset="0"/>
              </a:rPr>
              <a:t>παρασυμπαθομιμητικό</a:t>
            </a:r>
            <a:r>
              <a:rPr lang="el-GR" sz="200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Arial" charset="0"/>
              </a:rPr>
              <a:t>    </a:t>
            </a:r>
            <a:r>
              <a:rPr lang="el-GR" sz="2000" dirty="0" smtClean="0">
                <a:latin typeface="Arial" charset="0"/>
              </a:rPr>
              <a:t>ή </a:t>
            </a:r>
            <a:r>
              <a:rPr lang="el-GR" sz="2000" dirty="0" err="1" smtClean="0">
                <a:latin typeface="Arial" charset="0"/>
              </a:rPr>
              <a:t>ατροπίνη</a:t>
            </a:r>
            <a:r>
              <a:rPr lang="el-GR" sz="2000" dirty="0" smtClean="0">
                <a:latin typeface="Arial" charset="0"/>
              </a:rPr>
              <a:t> (</a:t>
            </a:r>
            <a:r>
              <a:rPr lang="el-GR" sz="2000" dirty="0" err="1" smtClean="0">
                <a:latin typeface="Arial" charset="0"/>
              </a:rPr>
              <a:t>παρασυμπαθολυτικό</a:t>
            </a:r>
            <a:r>
              <a:rPr lang="el-GR" sz="200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latin typeface="Arial" charset="0"/>
              </a:rPr>
              <a:t>    Amanita </a:t>
            </a:r>
            <a:r>
              <a:rPr lang="en-US" sz="2000" b="1" dirty="0" err="1" smtClean="0">
                <a:latin typeface="Arial" charset="0"/>
              </a:rPr>
              <a:t>muscaria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(</a:t>
            </a:r>
            <a:r>
              <a:rPr lang="el-GR" sz="2000" dirty="0" smtClean="0">
                <a:latin typeface="Arial" charset="0"/>
              </a:rPr>
              <a:t>ο μυοκτόνος)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latin typeface="Arial" charset="0"/>
              </a:rPr>
              <a:t>    (</a:t>
            </a:r>
            <a:r>
              <a:rPr lang="el-GR" sz="2000" dirty="0" smtClean="0">
                <a:latin typeface="Arial" charset="0"/>
              </a:rPr>
              <a:t>περιέχει αλκαλοειδή τύπου </a:t>
            </a:r>
            <a:r>
              <a:rPr lang="el-GR" sz="2000" dirty="0" err="1" smtClean="0">
                <a:latin typeface="Arial" charset="0"/>
              </a:rPr>
              <a:t>ατροπίνης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l-GR" sz="2000" dirty="0" smtClean="0">
                <a:latin typeface="Arial" charset="0"/>
              </a:rPr>
              <a:t>και ελάχιστη </a:t>
            </a:r>
            <a:r>
              <a:rPr lang="el-GR" sz="2000" dirty="0" err="1" smtClean="0">
                <a:latin typeface="Arial" charset="0"/>
              </a:rPr>
              <a:t>μουσκαρίνη</a:t>
            </a:r>
            <a:r>
              <a:rPr lang="el-GR" sz="200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2000" dirty="0" smtClean="0">
                <a:latin typeface="Arial" charset="0"/>
              </a:rPr>
              <a:t>    </a:t>
            </a:r>
            <a:r>
              <a:rPr lang="en-US" sz="2000" dirty="0" smtClean="0">
                <a:latin typeface="Arial" charset="0"/>
              </a:rPr>
              <a:t>Amanita </a:t>
            </a:r>
            <a:r>
              <a:rPr lang="en-US" sz="2000" dirty="0" err="1" smtClean="0">
                <a:latin typeface="Arial" charset="0"/>
              </a:rPr>
              <a:t>pantherina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l-GR" sz="2000" dirty="0" smtClean="0">
                <a:latin typeface="Arial" charset="0"/>
              </a:rPr>
              <a:t>(ο πάνθηρ)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2000" b="1" dirty="0" smtClean="0">
                <a:latin typeface="Arial" charset="0"/>
              </a:rPr>
              <a:t>    Κλινική εικόνα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 smtClean="0">
                <a:latin typeface="Arial" charset="0"/>
              </a:rPr>
              <a:t>Συμπτώματα με τη μορφή της γαστρεντερικής της νευρικής ή της μικτής μορφής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 smtClean="0">
                <a:latin typeface="Arial" charset="0"/>
              </a:rPr>
              <a:t>Εμφάνιση συμπτωμάτων εντός 1 ώρας ή και νωρίτερα μετά τη βρώση μανιταριών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 smtClean="0">
                <a:latin typeface="Arial" charset="0"/>
              </a:rPr>
              <a:t>Ναυτία, έμετοι, κολικοί, δίψα, </a:t>
            </a:r>
            <a:r>
              <a:rPr lang="el-GR" sz="2000" dirty="0" err="1" smtClean="0">
                <a:latin typeface="Arial" charset="0"/>
              </a:rPr>
              <a:t>βλεννοαιματηρές</a:t>
            </a:r>
            <a:r>
              <a:rPr lang="el-GR" sz="2000" dirty="0" smtClean="0">
                <a:latin typeface="Arial" charset="0"/>
              </a:rPr>
              <a:t> διαρροϊκές κενώσεις, σιελόρροια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 smtClean="0">
                <a:latin typeface="Arial" charset="0"/>
              </a:rPr>
              <a:t>Νάρκη, σπασμοί, μυδρίαση και σπάνια μύση και οπτικές διαταραχές, παραλήρημα, γνωστό στους Γάλλους ως «</a:t>
            </a:r>
            <a:r>
              <a:rPr lang="el-GR" sz="2000" dirty="0" err="1" smtClean="0">
                <a:latin typeface="Arial" charset="0"/>
              </a:rPr>
              <a:t>μουσκαρινική</a:t>
            </a:r>
            <a:r>
              <a:rPr lang="el-GR" sz="2000" dirty="0" smtClean="0">
                <a:latin typeface="Arial" charset="0"/>
              </a:rPr>
              <a:t> μέθη»    </a:t>
            </a:r>
          </a:p>
        </p:txBody>
      </p:sp>
      <p:pic>
        <p:nvPicPr>
          <p:cNvPr id="3079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62800" y="1827213"/>
            <a:ext cx="1722438" cy="1373187"/>
          </a:xfrm>
          <a:noFill/>
        </p:spPr>
      </p:pic>
      <p:graphicFrame>
        <p:nvGraphicFramePr>
          <p:cNvPr id="3074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162800" y="3516313"/>
          <a:ext cx="167957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Φωτογραφία του Photo Editor" r:id="rId4" imgW="1714739" imgH="1142857" progId="MSPhotoEd.3">
                  <p:embed/>
                </p:oleObj>
              </mc:Choice>
              <mc:Fallback>
                <p:oleObj name="Φωτογραφία του Photo Editor" r:id="rId4" imgW="1714739" imgH="1142857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516313"/>
                        <a:ext cx="1679575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870700" y="6096000"/>
            <a:ext cx="2197100" cy="609600"/>
          </a:xfrm>
        </p:spPr>
        <p:txBody>
          <a:bodyPr/>
          <a:lstStyle/>
          <a:p>
            <a:pPr>
              <a:defRPr/>
            </a:pPr>
            <a:fld id="{BBDCE21A-9A5E-42F2-87C1-B049F6A3CA32}" type="slidenum">
              <a:rPr lang="el-GR" sz="1500" smtClean="0"/>
              <a:pPr>
                <a:defRPr/>
              </a:pPr>
              <a:t>22</a:t>
            </a:fld>
            <a:endParaRPr lang="el-GR" sz="150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162800" y="314325"/>
          <a:ext cx="17145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Φωτογραφία του Photo Editor" r:id="rId6" imgW="1714739" imgH="1286055" progId="MSPhotoEd.3">
                  <p:embed/>
                </p:oleObj>
              </mc:Choice>
              <mc:Fallback>
                <p:oleObj name="Φωτογραφία του Photo Editor" r:id="rId6" imgW="1714739" imgH="128605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14325"/>
                        <a:ext cx="171450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867400" y="5143500"/>
          <a:ext cx="17145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Φωτογραφία του Photo Editor" r:id="rId8" imgW="1714739" imgH="1714739" progId="MSPhotoEd.3">
                  <p:embed/>
                </p:oleObj>
              </mc:Choice>
              <mc:Fallback>
                <p:oleObj name="Φωτογραφία του Photo Editor" r:id="rId8" imgW="1714739" imgH="171473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143500"/>
                        <a:ext cx="17145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763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b="1" smtClean="0"/>
              <a:t>Νευρική μορφή</a:t>
            </a:r>
            <a:r>
              <a:rPr lang="el-GR" sz="2800" smtClean="0"/>
              <a:t>: Διέγερση, διαταραχές προσαρμογής, σπασμοί, επιληπτικές κρίσεις, υπνηλία, κώμα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b="1" smtClean="0"/>
              <a:t>Γαστρεντερική μορφή</a:t>
            </a:r>
            <a:r>
              <a:rPr lang="el-GR" sz="2800" smtClean="0"/>
              <a:t>: Συμπτώματα από το πεπτικό, με έναρξη μετά 2-6 ώρες και διάρκεια έως 24-48 ώρες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b="1" smtClean="0"/>
              <a:t>Αγγειακή μορφή</a:t>
            </a:r>
            <a:r>
              <a:rPr lang="el-GR" sz="2800" smtClean="0"/>
              <a:t>: Κυκλοφορική ανεπάρκεια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b="1" smtClean="0"/>
              <a:t>Ηπατική μορφή</a:t>
            </a:r>
            <a:r>
              <a:rPr lang="el-GR" sz="2800" smtClean="0"/>
              <a:t>: Συμπτώματα από ήπαρ, σπλήνα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b="1" smtClean="0"/>
              <a:t>Αιμολυτικό σύνδρομο</a:t>
            </a:r>
            <a:r>
              <a:rPr lang="el-GR" sz="2800" smtClean="0"/>
              <a:t>: Αιμόλυση   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554832" cy="4484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23</a:t>
            </a:fld>
            <a:endParaRPr lang="el-GR" sz="15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smtClean="0">
                <a:solidFill>
                  <a:srgbClr val="E1EB1B"/>
                </a:solidFill>
              </a:rPr>
              <a:t>Γενική Κλινική Εικόνα Δηλητηρίασης με Μανιτάρια</a:t>
            </a:r>
            <a:r>
              <a:rPr lang="el-GR" sz="4000" smtClean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Σε δηλητηρίαση με το μανιτάρι αυτό το ένζυμο </a:t>
            </a:r>
            <a:r>
              <a:rPr lang="el-GR" b="1" dirty="0" smtClean="0"/>
              <a:t>γαλακτική </a:t>
            </a:r>
            <a:r>
              <a:rPr lang="el-GR" b="1" dirty="0" err="1" smtClean="0"/>
              <a:t>αφυδρογονάση</a:t>
            </a:r>
            <a:r>
              <a:rPr lang="el-GR" b="1" dirty="0" smtClean="0"/>
              <a:t> (</a:t>
            </a:r>
            <a:r>
              <a:rPr lang="en-US" b="1" dirty="0" smtClean="0"/>
              <a:t>LDH)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dirty="0" smtClean="0"/>
              <a:t>  είναι πολύ αυξημένο.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631032" cy="5246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24</a:t>
            </a:fld>
            <a:endParaRPr lang="el-GR" sz="15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Amanita </a:t>
            </a:r>
            <a:r>
              <a:rPr lang="en-US" dirty="0" err="1" smtClean="0">
                <a:solidFill>
                  <a:srgbClr val="FFFF00"/>
                </a:solidFill>
              </a:rPr>
              <a:t>phalloides</a:t>
            </a:r>
            <a:endParaRPr lang="el-G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458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Δύσκολη, διότι είναι άγνωστο το είδος του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Έμετος (εμετικά ή </a:t>
            </a:r>
            <a:r>
              <a:rPr lang="el-GR" sz="2400" dirty="0" err="1" smtClean="0"/>
              <a:t>απομορφίνη</a:t>
            </a:r>
            <a:r>
              <a:rPr lang="el-GR" sz="24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Πλύση στομάχου με </a:t>
            </a:r>
            <a:r>
              <a:rPr lang="el-GR" sz="2400" dirty="0" err="1" smtClean="0"/>
              <a:t>ταννικό</a:t>
            </a:r>
            <a:r>
              <a:rPr lang="el-GR" sz="2400" dirty="0" smtClean="0"/>
              <a:t> οξύ ή </a:t>
            </a:r>
            <a:r>
              <a:rPr lang="en-US" sz="2400" dirty="0" smtClean="0"/>
              <a:t>KMnO</a:t>
            </a:r>
            <a:r>
              <a:rPr lang="en-US" sz="2400" baseline="-25000" dirty="0" smtClean="0"/>
              <a:t>4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Χορήγηση ενεργοποιημένου άνθρακα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Χορήγηση αλατούχων καθαρτικών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Κατασταλτικά ΚΝΣ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Φυσιολογικός και σακχαρούχος ορός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Αντενδείκνυται η χορήγηση οινοπνεύματος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Αν υπάρχουν </a:t>
            </a:r>
            <a:r>
              <a:rPr lang="el-GR" sz="2400" b="1" dirty="0" err="1" smtClean="0"/>
              <a:t>μουσκαρινικά</a:t>
            </a:r>
            <a:r>
              <a:rPr lang="el-GR" sz="2400" b="1" dirty="0" smtClean="0"/>
              <a:t> συμπτώματα</a:t>
            </a:r>
            <a:r>
              <a:rPr lang="el-GR" sz="2400" dirty="0" smtClean="0"/>
              <a:t>, χορήγηση </a:t>
            </a:r>
            <a:r>
              <a:rPr lang="el-GR" sz="2400" b="1" dirty="0" err="1" smtClean="0"/>
              <a:t>θειϊκής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ατροπίνης</a:t>
            </a:r>
            <a:r>
              <a:rPr lang="el-GR" sz="2400" b="1" dirty="0" smtClean="0"/>
              <a:t> </a:t>
            </a:r>
            <a:r>
              <a:rPr lang="el-GR" sz="2400" dirty="0" smtClean="0"/>
              <a:t>μέχρι μυδρίασης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err="1" smtClean="0"/>
              <a:t>Αιμοδιΰλιση</a:t>
            </a:r>
            <a:r>
              <a:rPr lang="el-GR" sz="2400" dirty="0" smtClean="0"/>
              <a:t> ή περιτοναϊκή </a:t>
            </a:r>
            <a:r>
              <a:rPr lang="el-GR" sz="2400" dirty="0" err="1" smtClean="0"/>
              <a:t>διΰλιση</a:t>
            </a:r>
            <a:r>
              <a:rPr lang="el-GR" sz="2400" dirty="0" smtClean="0"/>
              <a:t> (μείωση πιθανότητας πρόκλησης νεφρικής βλάβης)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Χορήγηση βιταμίνης Κ (κατά της αιμορραγίας)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Κατά των σπασμών, χορήγηση </a:t>
            </a:r>
            <a:r>
              <a:rPr lang="el-GR" sz="2400" dirty="0" err="1" smtClean="0"/>
              <a:t>διαζεπάμης</a:t>
            </a:r>
            <a:r>
              <a:rPr lang="el-GR" sz="2400" dirty="0" smtClean="0"/>
              <a:t> 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31032" cy="4484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25</a:t>
            </a:fld>
            <a:endParaRPr lang="el-GR" sz="15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dirty="0" smtClean="0">
                <a:solidFill>
                  <a:srgbClr val="FFFF00"/>
                </a:solidFill>
              </a:rPr>
              <a:t>Θεραπεία Δηλητηρίασης με Μανιτάρια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6962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Αντίδοτο </a:t>
            </a:r>
            <a:r>
              <a:rPr lang="el-GR" sz="2400" dirty="0" err="1" smtClean="0">
                <a:solidFill>
                  <a:srgbClr val="FF0000"/>
                </a:solidFill>
              </a:rPr>
              <a:t>σιλιμπινίνη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LEGALON)</a:t>
            </a:r>
            <a:r>
              <a:rPr lang="el-GR" sz="2400" dirty="0" smtClean="0"/>
              <a:t> (Χορηγείται με ενδοφλέβια έγχυση σε δηλητηρίαση</a:t>
            </a:r>
            <a:r>
              <a:rPr lang="el-GR" sz="2400" dirty="0" smtClean="0">
                <a:solidFill>
                  <a:srgbClr val="E1EB1B"/>
                </a:solidFill>
              </a:rPr>
              <a:t> </a:t>
            </a:r>
            <a:r>
              <a:rPr lang="el-GR" sz="2400" dirty="0" smtClean="0"/>
              <a:t>με</a:t>
            </a:r>
            <a:r>
              <a:rPr lang="el-GR" sz="2400" dirty="0" smtClean="0">
                <a:solidFill>
                  <a:srgbClr val="E1EB1B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Amanita </a:t>
            </a:r>
            <a:r>
              <a:rPr lang="en-US" sz="2400" dirty="0" err="1" smtClean="0">
                <a:solidFill>
                  <a:srgbClr val="FF0000"/>
                </a:solidFill>
              </a:rPr>
              <a:t>phalloides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για την πρόληψη</a:t>
            </a:r>
            <a:r>
              <a:rPr lang="el-GR" sz="2400" dirty="0" smtClean="0">
                <a:solidFill>
                  <a:srgbClr val="E1EB1B"/>
                </a:solidFill>
              </a:rPr>
              <a:t> </a:t>
            </a:r>
            <a:r>
              <a:rPr lang="el-GR" sz="2400" dirty="0" smtClean="0"/>
              <a:t>της </a:t>
            </a:r>
            <a:r>
              <a:rPr lang="el-GR" sz="2400" dirty="0" err="1" smtClean="0"/>
              <a:t>ηπατοτοξικότητας</a:t>
            </a:r>
            <a:r>
              <a:rPr lang="en-US" sz="2400" dirty="0" smtClean="0"/>
              <a:t>)</a:t>
            </a:r>
            <a:r>
              <a:rPr lang="el-GR" sz="2400" dirty="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Το Ινστιτούτο </a:t>
            </a:r>
            <a:r>
              <a:rPr lang="en-US" sz="2400" dirty="0" smtClean="0"/>
              <a:t>Pasteur </a:t>
            </a:r>
            <a:r>
              <a:rPr lang="el-GR" sz="2400" dirty="0" smtClean="0"/>
              <a:t>έχει παρασκευάσει </a:t>
            </a:r>
            <a:r>
              <a:rPr lang="el-GR" sz="2400" dirty="0" err="1" smtClean="0"/>
              <a:t>αντιφαλλοειδικό</a:t>
            </a:r>
            <a:r>
              <a:rPr lang="el-GR" sz="2400" dirty="0" smtClean="0"/>
              <a:t> ορό για οροθεραπεία.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Αντίδοτο </a:t>
            </a:r>
            <a:r>
              <a:rPr lang="el-GR" sz="2400" dirty="0" err="1" smtClean="0">
                <a:solidFill>
                  <a:srgbClr val="FF0000"/>
                </a:solidFill>
              </a:rPr>
              <a:t>θειοκτικό</a:t>
            </a:r>
            <a:r>
              <a:rPr lang="el-GR" sz="2400" dirty="0" smtClean="0">
                <a:solidFill>
                  <a:srgbClr val="FF0000"/>
                </a:solidFill>
              </a:rPr>
              <a:t> οξύ </a:t>
            </a:r>
            <a:r>
              <a:rPr lang="el-GR" sz="2400" dirty="0" smtClean="0">
                <a:solidFill>
                  <a:srgbClr val="F9FBD1"/>
                </a:solidFill>
              </a:rPr>
              <a:t>(καταπολεμά τις </a:t>
            </a:r>
            <a:r>
              <a:rPr lang="el-GR" sz="2400" dirty="0" err="1" smtClean="0">
                <a:solidFill>
                  <a:srgbClr val="FF0000"/>
                </a:solidFill>
              </a:rPr>
              <a:t>αμανιτίνες</a:t>
            </a:r>
            <a:r>
              <a:rPr lang="el-GR" sz="1800" dirty="0" smtClean="0">
                <a:solidFill>
                  <a:srgbClr val="FF0000"/>
                </a:solidFill>
              </a:rPr>
              <a:t>  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 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554832" cy="5246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26</a:t>
            </a:fld>
            <a:endParaRPr lang="el-GR" sz="150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Αντίδοτα δηλητηρίασης με μανιτάρια </a:t>
            </a:r>
            <a:r>
              <a:rPr lang="en-US" sz="3600" dirty="0" smtClean="0">
                <a:solidFill>
                  <a:srgbClr val="FF0000"/>
                </a:solidFill>
              </a:rPr>
              <a:t>Amanita </a:t>
            </a:r>
            <a:r>
              <a:rPr lang="en-US" sz="3600" dirty="0" err="1" smtClean="0">
                <a:solidFill>
                  <a:srgbClr val="FF0000"/>
                </a:solidFill>
              </a:rPr>
              <a:t>phalloides</a:t>
            </a:r>
            <a:r>
              <a:rPr lang="el-GR" sz="36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smtClean="0"/>
              <a:t>Τα διακριτικά γνωρίσματα των δηλητηριωδών από τα εδώδιμα μανιτάρια είναι ασταθή και πρέπει να λαμβάνονται υπόψη με ιδιαίτερη επιφύλαξη.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smtClean="0"/>
              <a:t>Οι δηλητηριάσεις με μανιτάρια είναι πολύ σοβαρές.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smtClean="0"/>
              <a:t>Είναι επείγοντα περιστατικά και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 smtClean="0"/>
              <a:t>   απαιτούν νοσοκομειακή υποστήριξη.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554832" cy="5246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27</a:t>
            </a:fld>
            <a:endParaRPr lang="el-GR" sz="1500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b="1" dirty="0" smtClean="0">
                <a:solidFill>
                  <a:srgbClr val="FFFF00"/>
                </a:solidFill>
              </a:rPr>
              <a:t>ΔΗΛΗΤΗΡΙΑΣΕΙΣ ΜΕ ΜΑΝΙΤΑΡΙΑ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Conium </a:t>
            </a:r>
            <a:r>
              <a:rPr lang="en-US" sz="2400" dirty="0" err="1" smtClean="0"/>
              <a:t>maculatum</a:t>
            </a:r>
            <a:r>
              <a:rPr lang="en-US" sz="2400" dirty="0" smtClean="0"/>
              <a:t> (</a:t>
            </a:r>
            <a:r>
              <a:rPr lang="el-GR" sz="2400" dirty="0" smtClean="0"/>
              <a:t>Κώνειο το στικτό)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Aethusa</a:t>
            </a:r>
            <a:r>
              <a:rPr lang="en-US" sz="2400" dirty="0" smtClean="0"/>
              <a:t> </a:t>
            </a:r>
            <a:r>
              <a:rPr lang="en-US" sz="2400" dirty="0" err="1" smtClean="0"/>
              <a:t>sinapium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l-GR" sz="2400" dirty="0" err="1" smtClean="0"/>
              <a:t>Αίθιο</a:t>
            </a:r>
            <a:r>
              <a:rPr lang="el-GR" sz="2400" dirty="0" smtClean="0"/>
              <a:t> το </a:t>
            </a:r>
            <a:r>
              <a:rPr lang="el-GR" sz="2400" dirty="0" err="1" smtClean="0"/>
              <a:t>κυνάπιο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dirty="0" smtClean="0"/>
              <a:t> Δραστικό συστατικό: </a:t>
            </a:r>
            <a:r>
              <a:rPr lang="el-GR" sz="2400" dirty="0" err="1" smtClean="0"/>
              <a:t>κωνειίνη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b="1" dirty="0" smtClean="0"/>
              <a:t>Αίτια δηλητηριάσεων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Κατά λάθος συλλογή μαζί με πετροσέλινο (μα</a:t>
            </a:r>
            <a:r>
              <a:rPr lang="en-US" sz="2400" dirty="0" smtClean="0"/>
              <a:t>ï</a:t>
            </a:r>
            <a:r>
              <a:rPr lang="el-GR" sz="2400" dirty="0" err="1" smtClean="0"/>
              <a:t>ντανός</a:t>
            </a:r>
            <a:r>
              <a:rPr lang="el-GR" sz="2400" dirty="0" smtClean="0"/>
              <a:t>) ή σέλινο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Μέσο εκτέλεσης θανατικής καταδίκης (Σωκράτης, άνω των 60ετών στο νησί Κέα)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b="1" dirty="0" smtClean="0"/>
              <a:t>Μηχανισμός δράσης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Δρα όπως η νικοτίνη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Στα γάγγλια αυτονόμου νευρικού: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dirty="0" smtClean="0"/>
              <a:t>                       αρχικά διέγερση, μετά παράλυση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Παράλυση του ΚΝΣ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78632" cy="5246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28</a:t>
            </a:fld>
            <a:endParaRPr lang="el-GR" sz="1500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rgbClr val="FFFF00"/>
                </a:solidFill>
              </a:rPr>
              <a:t>Κώνειο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l-GR" sz="2800" b="1" dirty="0" smtClean="0"/>
              <a:t>Κλινική Εικόνα</a:t>
            </a:r>
            <a:r>
              <a:rPr lang="el-GR" sz="28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err="1" smtClean="0"/>
              <a:t>Φωτοψίες</a:t>
            </a:r>
            <a:r>
              <a:rPr lang="el-GR" sz="2600" dirty="0" smtClean="0"/>
              <a:t> </a:t>
            </a:r>
            <a:endParaRPr lang="el-GR" sz="26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Βάρος των κάτω άκρων 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Ξηρότητα στόματος, </a:t>
            </a:r>
            <a:r>
              <a:rPr lang="el-GR" sz="2600" dirty="0" err="1" smtClean="0"/>
              <a:t>δυσκαταποσία</a:t>
            </a:r>
            <a:r>
              <a:rPr lang="el-GR" sz="26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Η όραση σκοτίζεται, ωχρότητα προσώπου 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err="1" smtClean="0"/>
              <a:t>Προκάρδιο</a:t>
            </a:r>
            <a:r>
              <a:rPr lang="el-GR" sz="2600" dirty="0" smtClean="0"/>
              <a:t> άλγος 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Κώμα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Το σώμα ψύχεται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Αναπνοή αραιή και επιπόλαιη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Θάνατος μέσα σε 3-4 ώρες </a:t>
            </a:r>
          </a:p>
          <a:p>
            <a:pPr>
              <a:lnSpc>
                <a:spcPct val="90000"/>
              </a:lnSpc>
              <a:buNone/>
              <a:defRPr/>
            </a:pPr>
            <a:endParaRPr lang="el-GR" sz="28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l-GR" sz="2800" b="1" dirty="0" smtClean="0"/>
              <a:t>   Θεραπεία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Όμοια με της νικοτίνης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Απομάκρυνση δηλητηρίου από στόμαχο και πλύση στομάχου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Τεχνητή αναπνοή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Διατήρηση διανοητικής κατάστασης</a:t>
            </a:r>
          </a:p>
          <a:p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631032" cy="5246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29</a:t>
            </a:fld>
            <a:endParaRPr lang="el-GR"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Ονομάζονται εκείνα που περιέχουν συστατικά ικανά να προκαλέσουν ειδικές βιοχημικές ή φυσιολογικές μεταβολές στη λειτουργία του κυττάρου, όταν καταναλώνονται σε μικρές ποσότητες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l-GR" dirty="0" smtClean="0"/>
              <a:t>Ολόκληρο το φυτό ή ορισμένα τμήματα αυτού μπορούν να είναι δηλητηριώδη καθ’ όλη τη διάρκεια του έτους ή σε ορισμένες εποχές μόνο του έτους ή σε ορισμένα στάδια ανάπτυξης του φυτού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3</a:t>
            </a:fld>
            <a:endParaRPr lang="el-GR" sz="150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rgbClr val="FFC000"/>
                </a:solidFill>
              </a:rPr>
              <a:t>Δηλητηριώδη Φυτά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3700" i="1" dirty="0" smtClean="0"/>
          </a:p>
          <a:p>
            <a:pPr>
              <a:buNone/>
            </a:pPr>
            <a:endParaRPr lang="el-GR" sz="3700" i="1" dirty="0" smtClean="0"/>
          </a:p>
          <a:p>
            <a:pPr>
              <a:buNone/>
            </a:pPr>
            <a:endParaRPr lang="el-GR" sz="3700" i="1" dirty="0" smtClean="0"/>
          </a:p>
          <a:p>
            <a:pPr algn="ctr">
              <a:buNone/>
            </a:pPr>
            <a:r>
              <a:rPr lang="el-GR" sz="3700" i="1" dirty="0" smtClean="0"/>
              <a:t>Ευχαριστώ για την προσοχή σας!!</a:t>
            </a:r>
            <a:endParaRPr lang="el-GR" sz="3700" i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554832" cy="524669"/>
          </a:xfrm>
        </p:spPr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30</a:t>
            </a:fld>
            <a:endParaRPr lang="el-GR"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Strychnos nux vomica</a:t>
            </a:r>
          </a:p>
          <a:p>
            <a:pPr eaLnBrk="1" hangingPunct="1">
              <a:defRPr/>
            </a:pPr>
            <a:r>
              <a:rPr lang="el-GR" smtClean="0"/>
              <a:t>Διεγερτικό ΚΝΣ, διεγερτικό της ορέξεως σε δόση 0,5–1</a:t>
            </a:r>
            <a:r>
              <a:rPr lang="en-US" smtClean="0"/>
              <a:t>mg</a:t>
            </a:r>
            <a:endParaRPr lang="el-GR" smtClean="0"/>
          </a:p>
          <a:p>
            <a:pPr eaLnBrk="1" hangingPunct="1">
              <a:defRPr/>
            </a:pPr>
            <a:r>
              <a:rPr lang="el-GR" smtClean="0"/>
              <a:t>Θανατηφόρος δόση για ενήλικες 40–80</a:t>
            </a:r>
            <a:r>
              <a:rPr lang="en-US" smtClean="0"/>
              <a:t>mg</a:t>
            </a:r>
            <a:endParaRPr lang="el-GR" smtClean="0"/>
          </a:p>
          <a:p>
            <a:pPr eaLnBrk="1" hangingPunct="1">
              <a:defRPr/>
            </a:pPr>
            <a:r>
              <a:rPr lang="el-GR" smtClean="0"/>
              <a:t>Θανατηφόρος δόση για παιδιά 15</a:t>
            </a:r>
            <a:r>
              <a:rPr lang="en-US" smtClean="0"/>
              <a:t>mg</a:t>
            </a:r>
            <a:endParaRPr lang="el-GR" smtClean="0"/>
          </a:p>
          <a:p>
            <a:pPr eaLnBrk="1" hangingPunct="1">
              <a:defRPr/>
            </a:pPr>
            <a:r>
              <a:rPr lang="el-GR" smtClean="0"/>
              <a:t>Απορρόφηση από το γαστρεντερικό</a:t>
            </a:r>
          </a:p>
          <a:p>
            <a:pPr eaLnBrk="1" hangingPunct="1">
              <a:defRPr/>
            </a:pPr>
            <a:r>
              <a:rPr lang="el-GR" smtClean="0"/>
              <a:t>Διέγερση ΚΝΣ (εγκέφαλος και νωτιαίος μυελός)</a:t>
            </a:r>
          </a:p>
          <a:p>
            <a:pPr eaLnBrk="1" hangingPunct="1">
              <a:defRPr/>
            </a:pPr>
            <a:r>
              <a:rPr lang="el-GR" smtClean="0"/>
              <a:t>Σπασμογόνος δράση 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4</a:t>
            </a:fld>
            <a:endParaRPr lang="el-GR" sz="15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rgbClr val="FFC000"/>
                </a:solidFill>
              </a:rPr>
              <a:t>Στρυχνίνη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Τα συμπτώματα εμφανίζονται ταχέως (σε λίγα λεπτά)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Έκρηξη τετανικών σπασμών, που συνοδεύονται από άλγος στα άκρα και στο </a:t>
            </a:r>
            <a:r>
              <a:rPr lang="el-GR" sz="2800" dirty="0" err="1" smtClean="0"/>
              <a:t>επιγάστριο</a:t>
            </a:r>
            <a:r>
              <a:rPr lang="el-GR" sz="28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Ο κορμός λαμβάνει σχήμα τόξου και η σπονδυλική στήλη κυρτώνεται προς τα πίσω (</a:t>
            </a:r>
            <a:r>
              <a:rPr lang="el-GR" sz="2800" dirty="0" err="1" smtClean="0"/>
              <a:t>οπισθότονος</a:t>
            </a:r>
            <a:r>
              <a:rPr lang="el-GR" sz="2800" dirty="0" smtClean="0"/>
              <a:t>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Συμπτώματα ασφυξίας, </a:t>
            </a:r>
            <a:r>
              <a:rPr lang="el-GR" sz="2800" dirty="0" err="1" smtClean="0"/>
              <a:t>κυανωτικό</a:t>
            </a:r>
            <a:r>
              <a:rPr lang="el-GR" sz="2800" dirty="0" smtClean="0"/>
              <a:t> πρόσωπο, ταχυσφυγμία, απώλεια αισθήσεων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Η προσβολή διαρκεί 5`, αλλά επαναλαμβάνεται μετά από 15-30` και μπορεί να συμβούν ακόμα και 10 προσβολές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Διαφορική διάγνωση από τον τέτανο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280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5</a:t>
            </a:fld>
            <a:endParaRPr lang="el-GR" sz="15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401763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b="1" dirty="0" smtClean="0">
                <a:solidFill>
                  <a:srgbClr val="FFC000"/>
                </a:solidFill>
              </a:rPr>
              <a:t>Στρυχνίνη</a:t>
            </a:r>
            <a:r>
              <a:rPr lang="el-GR" sz="4000" b="1" dirty="0" smtClean="0">
                <a:solidFill>
                  <a:srgbClr val="FFC000"/>
                </a:solidFill>
              </a:rPr>
              <a:t/>
            </a:r>
            <a:br>
              <a:rPr lang="el-GR" sz="4000" b="1" dirty="0" smtClean="0">
                <a:solidFill>
                  <a:srgbClr val="FFC000"/>
                </a:solidFill>
              </a:rPr>
            </a:br>
            <a:r>
              <a:rPr lang="el-GR" sz="3200" b="1" dirty="0" smtClean="0">
                <a:solidFill>
                  <a:srgbClr val="FFC000"/>
                </a:solidFill>
              </a:rPr>
              <a:t>Κλινική Εικόνα</a:t>
            </a:r>
            <a:r>
              <a:rPr lang="el-GR" sz="3200" dirty="0" smtClean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915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800" smtClean="0"/>
              <a:t>Πρόληψη και αντιμετώπιση των σπασμών (</a:t>
            </a:r>
            <a:r>
              <a:rPr lang="el-GR" sz="2800" u="sng" smtClean="0"/>
              <a:t>διαζεπάμη</a:t>
            </a:r>
            <a:r>
              <a:rPr lang="el-GR" sz="2800" smtClean="0"/>
              <a:t>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smtClean="0"/>
              <a:t>Πλύση στομάχου (αν δεν έχουν αρχίσει οι σπασμοί)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smtClean="0"/>
              <a:t>Χορήγηση εμετικών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smtClean="0"/>
              <a:t>Η χορήγηση κατασταλτικών αποφεύγεται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smtClean="0"/>
              <a:t>Διατήρηση του ασθενούς σε ηρεμία (αποφυγή εξωτερικών ερεθισμάτων, που θα μπορούσαν να πυροδοτήσουν τους σπασμούς) και παραμονή σε </a:t>
            </a:r>
            <a:r>
              <a:rPr lang="el-GR" sz="2800" u="sng" smtClean="0"/>
              <a:t>σκοτεινό δωμάτιο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800" u="sng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smtClean="0"/>
              <a:t>Ο θάνατος οφείλεται σε ασφυξία, λόγω παράλυσης αναπνευστικών μυών </a:t>
            </a:r>
            <a:r>
              <a:rPr lang="el-GR" sz="2800" u="sng" smtClean="0"/>
              <a:t>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6</a:t>
            </a:fld>
            <a:endParaRPr lang="el-GR" sz="15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73162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b="1" dirty="0" smtClean="0">
                <a:solidFill>
                  <a:srgbClr val="FFC000"/>
                </a:solidFill>
              </a:rPr>
              <a:t>Στρυχνίνη</a:t>
            </a:r>
            <a:br>
              <a:rPr lang="el-GR" sz="3200" b="1" dirty="0" smtClean="0">
                <a:solidFill>
                  <a:srgbClr val="FFC000"/>
                </a:solidFill>
              </a:rPr>
            </a:br>
            <a:r>
              <a:rPr lang="el-GR" sz="3200" b="1" dirty="0" smtClean="0">
                <a:solidFill>
                  <a:srgbClr val="FFC000"/>
                </a:solidFill>
              </a:rPr>
              <a:t>Θεραπεία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144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rgbClr val="FFC000"/>
                </a:solidFill>
              </a:rPr>
              <a:t>Κύαμοι (Κουκιά)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5029200" cy="3657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l-GR" sz="2800" smtClean="0"/>
              <a:t>   </a:t>
            </a:r>
            <a:r>
              <a:rPr lang="en-US" sz="2800" i="1" smtClean="0"/>
              <a:t>Vicia faba</a:t>
            </a:r>
          </a:p>
          <a:p>
            <a:pPr eaLnBrk="1" hangingPunct="1">
              <a:buFontTx/>
              <a:buNone/>
              <a:defRPr/>
            </a:pPr>
            <a:r>
              <a:rPr lang="el-GR" sz="2800" smtClean="0"/>
              <a:t>   Εμφάνιση συμπτωμάτων μετά τη βρώση των σπερμάτων τους, νωπών ή ξηρών ή βρασμένων ή μετά την απλή όσφρηση του φυτού ή μετά τη διέλευση ευαίσθητων ατόμων από φυτώρια κυάμων κατά την άνθησή τους. </a:t>
            </a:r>
          </a:p>
        </p:txBody>
      </p:sp>
      <p:pic>
        <p:nvPicPr>
          <p:cNvPr id="14341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30448" y="1828800"/>
            <a:ext cx="2331203" cy="1752600"/>
          </a:xfrm>
          <a:noFill/>
        </p:spPr>
      </p:pic>
      <p:pic>
        <p:nvPicPr>
          <p:cNvPr id="14340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839191" y="3733800"/>
            <a:ext cx="1313718" cy="1752600"/>
          </a:xfr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pPr>
              <a:defRPr/>
            </a:pPr>
            <a:fld id="{BBDCE21A-9A5E-42F2-87C1-B049F6A3CA32}" type="slidenum">
              <a:rPr lang="el-GR" sz="1500" smtClean="0"/>
              <a:pPr>
                <a:defRPr/>
              </a:pPr>
              <a:t>7</a:t>
            </a:fld>
            <a:endParaRPr lang="el-GR"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915400" cy="5638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   Νοσολογική οντότητα: </a:t>
            </a:r>
            <a:r>
              <a:rPr lang="el-GR" sz="2800" b="1" dirty="0" smtClean="0"/>
              <a:t>κυαμισμός ή φαβισμός </a:t>
            </a:r>
            <a:r>
              <a:rPr lang="el-GR" sz="2800" dirty="0" smtClean="0"/>
              <a:t>που είναι μία οξεία δηλητηρίαση που χαρακτηρίζεται από οξύ αιμολυτικό σύνδρομο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b="1" i="1" dirty="0" smtClean="0">
                <a:solidFill>
                  <a:srgbClr val="FFC000"/>
                </a:solidFill>
              </a:rPr>
              <a:t>Τοξική Δράση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   Προδιάθεση ατόμων για τον κυαμισμό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   Συγκεκριμένα τα ερυθρά τους αιμοσφαίρια παρουσιάζουν ελάττωση της αναχθείσας </a:t>
            </a:r>
            <a:r>
              <a:rPr lang="el-GR" sz="2800" dirty="0" err="1" smtClean="0"/>
              <a:t>γλουταθειόνης</a:t>
            </a:r>
            <a:r>
              <a:rPr lang="el-GR" sz="2800" dirty="0" smtClean="0"/>
              <a:t> και μείωση της δραστικότητας του ενζύμου </a:t>
            </a:r>
            <a:r>
              <a:rPr lang="en-US" sz="2800" dirty="0" smtClean="0"/>
              <a:t>G-6-PD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dirty="0" smtClean="0"/>
              <a:t>   Συχνότερα εμφανίζεται η έλλειψη του ενζύμου στους νέγρους και από τους λευκούς συναντάται συχνότερα στους Ιταλούς, στους Ισραηλίτες και στους Έλληνες (Μεσογειακοί λαοί)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8</a:t>
            </a:fld>
            <a:endParaRPr lang="el-GR" sz="15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rgbClr val="FFC000"/>
                </a:solidFill>
              </a:rPr>
              <a:t>Κύαμοι (Κουκιά)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Η ανεπάρκεια της </a:t>
            </a:r>
            <a:r>
              <a:rPr lang="en-US" sz="2800" i="1" u="sng" dirty="0" smtClean="0"/>
              <a:t>G-</a:t>
            </a:r>
            <a:r>
              <a:rPr lang="el-GR" sz="2800" i="1" u="sng" dirty="0" smtClean="0"/>
              <a:t>6</a:t>
            </a:r>
            <a:r>
              <a:rPr lang="en-US" sz="2800" i="1" u="sng" dirty="0" smtClean="0"/>
              <a:t>PD </a:t>
            </a:r>
            <a:r>
              <a:rPr lang="el-GR" sz="2800" dirty="0" smtClean="0"/>
              <a:t>είναι η περισσότερο κοινή μεταβολική ανωμαλία των ερυθρών αιμοσφαιρίων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Στην </a:t>
            </a:r>
            <a:r>
              <a:rPr lang="el-GR" sz="2800" u="sng" dirty="0" smtClean="0"/>
              <a:t>Ελλάδα</a:t>
            </a:r>
            <a:r>
              <a:rPr lang="el-GR" sz="2800" dirty="0" smtClean="0"/>
              <a:t> η ανεπάρκεια της </a:t>
            </a:r>
            <a:r>
              <a:rPr lang="en-US" sz="2800" dirty="0" smtClean="0"/>
              <a:t>G-6PD</a:t>
            </a:r>
            <a:r>
              <a:rPr lang="el-GR" sz="2800" dirty="0" smtClean="0"/>
              <a:t> κυμαίνεται μεταξύ 1-32% του γενικού πληθυσμού, ανάλογα με την περιοχή της χώρας.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Στην Χαλκιδική Ρόδο, Μυτιλήνη, Κέρκυρα, Καρδίτσα η αναλογία των ατόμων με ανεπάρκεια </a:t>
            </a:r>
            <a:r>
              <a:rPr lang="en-US" sz="2800" dirty="0" smtClean="0"/>
              <a:t>G-6PD</a:t>
            </a:r>
            <a:r>
              <a:rPr lang="el-GR" sz="2800" dirty="0" smtClean="0"/>
              <a:t> φθάνει το 32% του πληθυσμού.</a:t>
            </a:r>
            <a:endParaRPr lang="el-GR" sz="2800" u="sng" dirty="0" smtClean="0"/>
          </a:p>
          <a:p>
            <a:pPr eaLnBrk="1" hangingPunct="1">
              <a:lnSpc>
                <a:spcPct val="80000"/>
              </a:lnSpc>
              <a:defRPr/>
            </a:pPr>
            <a:endParaRPr lang="el-GR" sz="280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60D00-A321-4A60-8977-CE181744EF5F}" type="slidenum">
              <a:rPr lang="el-GR" sz="1500" smtClean="0"/>
              <a:pPr>
                <a:defRPr/>
              </a:pPr>
              <a:t>9</a:t>
            </a:fld>
            <a:endParaRPr lang="el-GR" sz="150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solidFill>
                  <a:srgbClr val="FFC000"/>
                </a:solidFill>
              </a:rPr>
              <a:t>Κύαμοι (Κουκιά)</a:t>
            </a:r>
            <a:endParaRPr lang="el-GR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1505</Words>
  <Application>Microsoft Office PowerPoint</Application>
  <PresentationFormat>Προβολή στην οθόνη (4:3)</PresentationFormat>
  <Paragraphs>242</Paragraphs>
  <Slides>30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2" baseType="lpstr">
      <vt:lpstr>Συγκέντρωση</vt:lpstr>
      <vt:lpstr>Φωτογραφία του Photo Editor</vt:lpstr>
      <vt:lpstr>ΦΥΤΟΤΟΞΙΚΟΛΟΓΙΑ</vt:lpstr>
      <vt:lpstr>Φυτοτοξικολογία</vt:lpstr>
      <vt:lpstr>Δηλητηριώδη Φυτά</vt:lpstr>
      <vt:lpstr>Στρυχνίνη</vt:lpstr>
      <vt:lpstr>Στρυχνίνη Κλινική Εικόνα </vt:lpstr>
      <vt:lpstr>Στρυχνίνη Θεραπεία</vt:lpstr>
      <vt:lpstr>Κύαμοι (Κουκιά)</vt:lpstr>
      <vt:lpstr>Κύαμοι (Κουκιά)</vt:lpstr>
      <vt:lpstr>Κύαμοι (Κουκιά)</vt:lpstr>
      <vt:lpstr>Κύαμοι (Κουκιά)</vt:lpstr>
      <vt:lpstr>Κύαμοι (Κουκιά)</vt:lpstr>
      <vt:lpstr>Γεώμηλα (Πατάτες)</vt:lpstr>
      <vt:lpstr>Γεώμηλα (Πατάτες)</vt:lpstr>
      <vt:lpstr>Αλκαλοειδή των Σολανιδών </vt:lpstr>
      <vt:lpstr>Ατροπίνη</vt:lpstr>
      <vt:lpstr>Ατροπίνη Κλινική Εικόνα</vt:lpstr>
      <vt:lpstr>Ατροπίνη Θεραπεία</vt:lpstr>
      <vt:lpstr>Γλυκοσίδες</vt:lpstr>
      <vt:lpstr>Μύκητες (Μανιτάρια)</vt:lpstr>
      <vt:lpstr>Μύκητες (Μανιτάρια)</vt:lpstr>
      <vt:lpstr>Θανατηφόροι Μύκητες </vt:lpstr>
      <vt:lpstr>Μύκητες Επικίνδυνοι </vt:lpstr>
      <vt:lpstr>Γενική Κλινική Εικόνα Δηλητηρίασης με Μανιτάρια </vt:lpstr>
      <vt:lpstr>Amanita phalloides</vt:lpstr>
      <vt:lpstr>Θεραπεία Δηλητηρίασης με Μανιτάρια</vt:lpstr>
      <vt:lpstr>Αντίδοτα δηλητηρίασης με μανιτάρια Amanita phalloides </vt:lpstr>
      <vt:lpstr>ΔΗΛΗΤΗΡΙΑΣΕΙΣ ΜΕ ΜΑΝΙΤΑΡΙΑ</vt:lpstr>
      <vt:lpstr>Κώνειο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HP</cp:lastModifiedBy>
  <cp:revision>62</cp:revision>
  <cp:lastPrinted>1601-01-01T00:00:00Z</cp:lastPrinted>
  <dcterms:created xsi:type="dcterms:W3CDTF">1601-01-01T00:00:00Z</dcterms:created>
  <dcterms:modified xsi:type="dcterms:W3CDTF">2018-03-20T10:16:00Z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