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9"/>
  </p:handoutMasterIdLst>
  <p:sldIdLst>
    <p:sldId id="276" r:id="rId3"/>
    <p:sldId id="290" r:id="rId5"/>
    <p:sldId id="329" r:id="rId6"/>
    <p:sldId id="323" r:id="rId7"/>
    <p:sldId id="321" r:id="rId8"/>
    <p:sldId id="322" r:id="rId9"/>
    <p:sldId id="330" r:id="rId10"/>
    <p:sldId id="331" r:id="rId11"/>
    <p:sldId id="324" r:id="rId12"/>
    <p:sldId id="325" r:id="rId13"/>
    <p:sldId id="332" r:id="rId14"/>
    <p:sldId id="333" r:id="rId15"/>
    <p:sldId id="327" r:id="rId16"/>
    <p:sldId id="334" r:id="rId17"/>
    <p:sldId id="328" r:id="rId18"/>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132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0963"/>
    <p:restoredTop sz="84014"/>
  </p:normalViewPr>
  <p:slideViewPr>
    <p:cSldViewPr showGuides="1">
      <p:cViewPr varScale="1">
        <p:scale>
          <a:sx n="97" d="100"/>
          <a:sy n="97" d="100"/>
        </p:scale>
        <p:origin x="-20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813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0" hangingPunct="0">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1"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4926A04C-F0CB-4F53-87D9-F59FAE8B54F7}" type="datetimeFigureOut">
              <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2"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0" hangingPunct="0">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8133"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a:buNone/>
            </a:pPr>
            <a:fld id="{9A0DB2DC-4C9A-4742-B13C-FB6460FD3503}" type="slidenum">
              <a:rPr lang="el-GR" altLang="x-none" sz="1200" dirty="0"/>
            </a:fld>
            <a:endParaRPr lang="el-GR" altLang="x-none" sz="12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68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68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1508"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7168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
            <a:pPr lvl="0"/>
            <a:r>
              <a:rPr lang="el-GR" altLang="x-none" dirty="0"/>
              <a:t>Κάντε κλικ για να επεξεργαστείτε τα στυλ κειμένου του υποδείγματος</a:t>
            </a:r>
            <a:endParaRPr lang="el-GR" altLang="x-none" dirty="0"/>
          </a:p>
          <a:p>
            <a:pPr lvl="1"/>
            <a:r>
              <a:rPr lang="el-GR" altLang="x-none" dirty="0"/>
              <a:t>Δεύτερου επιπέδου</a:t>
            </a:r>
            <a:endParaRPr lang="el-GR" altLang="x-none" dirty="0"/>
          </a:p>
          <a:p>
            <a:pPr lvl="2"/>
            <a:r>
              <a:rPr lang="el-GR" altLang="x-none" dirty="0"/>
              <a:t>Τρίτου επιπέδου</a:t>
            </a:r>
            <a:endParaRPr lang="el-GR" altLang="x-none" dirty="0"/>
          </a:p>
          <a:p>
            <a:pPr lvl="3"/>
            <a:r>
              <a:rPr lang="el-GR" altLang="x-none" dirty="0"/>
              <a:t>Τέταρτου επιπέδου</a:t>
            </a:r>
            <a:endParaRPr lang="el-GR" altLang="x-none" dirty="0"/>
          </a:p>
          <a:p>
            <a:pPr lvl="4"/>
            <a:r>
              <a:rPr lang="el-GR" altLang="x-none" dirty="0"/>
              <a:t>Πέμπτου επιπέδου</a:t>
            </a:r>
            <a:endParaRPr lang="el-GR" altLang="x-none" dirty="0"/>
          </a:p>
        </p:txBody>
      </p:sp>
      <p:sp>
        <p:nvSpPr>
          <p:cNvPr id="7168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168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buNone/>
            </a:pPr>
            <a:fld id="{9A0DB2DC-4C9A-4742-B13C-FB6460FD3503}" type="slidenum">
              <a:rPr lang="el-GR" altLang="x-none" sz="1200" dirty="0"/>
            </a:fld>
            <a:endParaRPr lang="el-GR" altLang="x-none"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l-GR" altLang="x-none" sz="1200" dirty="0"/>
            </a:fld>
            <a:endParaRPr lang="el-GR" altLang="x-none" sz="1200" dirty="0"/>
          </a:p>
        </p:txBody>
      </p:sp>
      <p:sp>
        <p:nvSpPr>
          <p:cNvPr id="22531" name="Rectangle 2"/>
          <p:cNvSpPr>
            <a:spLocks noRot="1" noTextEdit="1"/>
          </p:cNvSpPr>
          <p:nvPr>
            <p:ph type="sldImg"/>
          </p:nvPr>
        </p:nvSpPr>
        <p:spPr/>
      </p:sp>
      <p:sp>
        <p:nvSpPr>
          <p:cNvPr id="22532" name="Rectangle 3"/>
          <p:cNvSpPr>
            <a:spLocks noGrp="1"/>
          </p:cNvSpPr>
          <p:nvPr>
            <p:ph type="body" idx="1"/>
          </p:nvPr>
        </p:nvSpPr>
        <p:spPr/>
        <p:txBody>
          <a:bodyPr wrap="square" lIns="91440" tIns="45720" rIns="91440" bIns="45720" anchor="t"/>
          <a:p>
            <a:pPr lvl="0" eaLnBrk="1" hangingPunct="1"/>
            <a:endParaRPr lang="el-GR" altLang="x-non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spTree>
      <p:nvGrpSpPr>
        <p:cNvPr id="1" name=""/>
        <p:cNvGrpSpPr/>
        <p:nvPr/>
      </p:nvGrpSpPr>
      <p:grpSpPr>
        <a:xfrm>
          <a:off x="0" y="0"/>
          <a:ext cx="0" cy="0"/>
          <a:chOff x="0" y="0"/>
          <a:chExt cx="0" cy="0"/>
        </a:xfrm>
      </p:grpSpPr>
      <p:sp>
        <p:nvSpPr>
          <p:cNvPr id="10" name="9 - Στρογγυλεμένο ορθογώνιο"/>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10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4 - Τίτλος"/>
          <p:cNvSpPr>
            <a:spLocks noGrp="1"/>
          </p:cNvSpPr>
          <p:nvPr>
            <p:ph type="ctrTitle" hasCustomPrompt="1"/>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l-GR" smtClean="0"/>
              <a:t>Kλικ για επεξεργασία του τίτλου</a:t>
            </a:r>
            <a:endParaRPr kumimoji="0" lang="en-US"/>
          </a:p>
        </p:txBody>
      </p:sp>
      <p:sp>
        <p:nvSpPr>
          <p:cNvPr id="20" name="19 - Υπότιτλος"/>
          <p:cNvSpPr>
            <a:spLocks noGrp="1"/>
          </p:cNvSpPr>
          <p:nvPr>
            <p:ph type="subTitle" idx="1" hasCustomPrompt="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2" name="18 - Θέση ημερομηνίας"/>
          <p:cNvSpPr>
            <a:spLocks noGrp="1"/>
          </p:cNvSpPr>
          <p:nvPr>
            <p:ph type="dt" sz="half" idx="2"/>
          </p:nvPr>
        </p:nvSpPr>
        <p:spPr>
          <a:xfrm>
            <a:off x="3776663" y="6111875"/>
            <a:ext cx="2286000" cy="365125"/>
          </a:xfrm>
          <a:prstGeom prst="rect">
            <a:avLst/>
          </a:prstGeom>
        </p:spPr>
        <p:txBody>
          <a:bodyPr vert="horz" anchor="b"/>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4" name="7 - Θέση υποσέλιδου"/>
          <p:cNvSpPr>
            <a:spLocks noGrp="1"/>
          </p:cNvSpPr>
          <p:nvPr>
            <p:ph type="ftr" sz="quarter" idx="3"/>
          </p:nvPr>
        </p:nvSpPr>
        <p:spPr>
          <a:xfrm>
            <a:off x="6062663" y="6111875"/>
            <a:ext cx="2286000" cy="365125"/>
          </a:xfrm>
          <a:prstGeom prst="rect">
            <a:avLst/>
          </a:prstGeom>
        </p:spPr>
        <p:txBody>
          <a:bodyPr vert="horz" anchor="b"/>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5" name="10 - Θέση αριθμού διαφάνειας"/>
          <p:cNvSpPr>
            <a:spLocks noGrp="1"/>
          </p:cNvSpPr>
          <p:nvPr>
            <p:ph type="sldNum" sz="quarter" idx="4"/>
          </p:nvPr>
        </p:nvSpPr>
        <p:spPr>
          <a:xfrm>
            <a:off x="8348663" y="6111875"/>
            <a:ext cx="457200" cy="365125"/>
          </a:xfrm>
          <a:prstGeom prst="rect">
            <a:avLst/>
          </a:prstGeom>
        </p:spPr>
        <p:txBody>
          <a:bodyPr vert="horz" anchor="b"/>
          <a:p>
            <a:pPr algn="r">
              <a:buNone/>
            </a:pPr>
            <a:fld id="{9A0DB2DC-4C9A-4742-B13C-FB6460FD3503}"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502920" y="4983480"/>
            <a:ext cx="8183880" cy="1051560"/>
          </a:xfrm>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hasCustomPrompt="1"/>
          </p:nvPr>
        </p:nvSpPr>
        <p:spPr>
          <a:xfrm>
            <a:off x="502920" y="530352"/>
            <a:ext cx="8183880" cy="4187952"/>
          </a:xfrm>
        </p:spPr>
        <p:txBody>
          <a:bodyPr vert="eaVert"/>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hasCustomPrompt="1"/>
          </p:nvPr>
        </p:nvSpPr>
        <p:spPr>
          <a:xfrm>
            <a:off x="6629400" y="533404"/>
            <a:ext cx="1981200" cy="5257799"/>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hasCustomPrompt="1"/>
          </p:nvPr>
        </p:nvSpPr>
        <p:spPr>
          <a:xfrm>
            <a:off x="533400" y="533402"/>
            <a:ext cx="5943600" cy="5257801"/>
          </a:xfrm>
        </p:spPr>
        <p:txBody>
          <a:bodyPr vert="eaVert"/>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502920" y="4983480"/>
            <a:ext cx="8183880" cy="105156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hasCustomPrompt="1"/>
          </p:nvPr>
        </p:nvSpPr>
        <p:spPr>
          <a:xfrm>
            <a:off x="502920" y="530352"/>
            <a:ext cx="8183880" cy="4187952"/>
          </a:xfrm>
        </p:spPr>
        <p:txBody>
          <a:body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spTree>
      <p:nvGrpSpPr>
        <p:cNvPr id="1" name=""/>
        <p:cNvGrpSpPr/>
        <p:nvPr/>
      </p:nvGrpSpPr>
      <p:grpSpPr>
        <a:xfrm>
          <a:off x="0" y="0"/>
          <a:ext cx="0" cy="0"/>
          <a:chOff x="0" y="0"/>
          <a:chExt cx="0" cy="0"/>
        </a:xfrm>
      </p:grpSpPr>
      <p:sp>
        <p:nvSpPr>
          <p:cNvPr id="10" name="9 - Στρογγυλεμένο ορθογώνιο"/>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hasCustomPrompt="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endParaRPr kumimoji="0" lang="el-GR" smtClean="0"/>
          </a:p>
        </p:txBody>
      </p:sp>
      <p:sp>
        <p:nvSpPr>
          <p:cNvPr id="12" name="3 - Θέση ημερομηνίας"/>
          <p:cNvSpPr>
            <a:spLocks noGrp="1"/>
          </p:cNvSpPr>
          <p:nvPr>
            <p:ph type="dt" sz="half" idx="2"/>
          </p:nvPr>
        </p:nvSpPr>
        <p:spPr>
          <a:xfrm>
            <a:off x="3776663" y="6111875"/>
            <a:ext cx="2286000" cy="365125"/>
          </a:xfrm>
          <a:prstGeom prst="rect">
            <a:avLst/>
          </a:prstGeom>
        </p:spPr>
        <p:txBody>
          <a:bodyPr vert="horz" anchor="b"/>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4" name="4 - Θέση υποσέλιδου"/>
          <p:cNvSpPr>
            <a:spLocks noGrp="1"/>
          </p:cNvSpPr>
          <p:nvPr>
            <p:ph type="ftr" sz="quarter" idx="3"/>
          </p:nvPr>
        </p:nvSpPr>
        <p:spPr>
          <a:xfrm>
            <a:off x="6062663" y="6111875"/>
            <a:ext cx="2286000" cy="365125"/>
          </a:xfrm>
          <a:prstGeom prst="rect">
            <a:avLst/>
          </a:prstGeom>
        </p:spPr>
        <p:txBody>
          <a:bodyPr vert="horz" anchor="b"/>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5" name="5 - Θέση αριθμού διαφάνειας"/>
          <p:cNvSpPr>
            <a:spLocks noGrp="1"/>
          </p:cNvSpPr>
          <p:nvPr>
            <p:ph type="sldNum" sz="quarter" idx="4"/>
          </p:nvPr>
        </p:nvSpPr>
        <p:spPr>
          <a:xfrm>
            <a:off x="8348663" y="6111875"/>
            <a:ext cx="457200" cy="365125"/>
          </a:xfrm>
          <a:prstGeom prst="rect">
            <a:avLst/>
          </a:prstGeom>
        </p:spPr>
        <p:txBody>
          <a:bodyPr vert="horz" anchor="b"/>
          <a:p>
            <a:pPr algn="r">
              <a:buNone/>
            </a:pPr>
            <a:fld id="{9A0DB2DC-4C9A-4742-B13C-FB6460FD3503}"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hasCustomPrompt="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hasCustomPrompt="1"/>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502920" y="4983480"/>
            <a:ext cx="8183880" cy="1051560"/>
          </a:xfrm>
        </p:spPr>
        <p:txBody>
          <a:bodyPr anchor="b"/>
          <a:lstStyle>
            <a:lvl1pPr>
              <a:defRPr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hasCustomPrompt="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endParaRPr kumimoji="0" lang="el-GR" smtClean="0"/>
          </a:p>
        </p:txBody>
      </p:sp>
      <p:sp>
        <p:nvSpPr>
          <p:cNvPr id="4" name="3 - Θέση κειμένου"/>
          <p:cNvSpPr>
            <a:spLocks noGrp="1"/>
          </p:cNvSpPr>
          <p:nvPr>
            <p:ph type="body" sz="half" idx="3" hasCustomPrompt="1"/>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endParaRPr kumimoji="0" lang="el-GR" smtClean="0"/>
          </a:p>
        </p:txBody>
      </p:sp>
      <p:sp>
        <p:nvSpPr>
          <p:cNvPr id="5" name="4 - Θέση περιεχομένου"/>
          <p:cNvSpPr>
            <a:spLocks noGrp="1"/>
          </p:cNvSpPr>
          <p:nvPr>
            <p:ph sz="quarter" idx="2" hasCustomPrompt="1"/>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hasCustomPrompt="1"/>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kumimoji="0" lang="el-GR" smtClean="0"/>
              <a:t>Kλικ για επεξεργασία του τίτλου</a:t>
            </a:r>
            <a:endParaRPr kumimoji="0" lang="en-US"/>
          </a:p>
        </p:txBody>
      </p:sp>
      <p:sp>
        <p:nvSpPr>
          <p:cNvPr id="3" name="Date Placeholder 2"/>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Κενή">
    <p:spTree>
      <p:nvGrpSpPr>
        <p:cNvPr id="1" name=""/>
        <p:cNvGrpSpPr/>
        <p:nvPr/>
      </p:nvGrpSpPr>
      <p:grpSpPr>
        <a:xfrm>
          <a:off x="0" y="0"/>
          <a:ext cx="0" cy="0"/>
          <a:chOff x="0" y="0"/>
          <a:chExt cx="0" cy="0"/>
        </a:xfrm>
      </p:grpSpPr>
      <p:sp>
        <p:nvSpPr>
          <p:cNvPr id="10" name="9 - Στρογγυλεμένο ορθογώνιο"/>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1 - Θέση ημερομηνίας"/>
          <p:cNvSpPr>
            <a:spLocks noGrp="1"/>
          </p:cNvSpPr>
          <p:nvPr>
            <p:ph type="dt" sz="half" idx="2"/>
          </p:nvPr>
        </p:nvSpPr>
        <p:spPr>
          <a:xfrm>
            <a:off x="3776663" y="6111875"/>
            <a:ext cx="2286000" cy="365125"/>
          </a:xfrm>
          <a:prstGeom prst="rect">
            <a:avLst/>
          </a:prstGeom>
        </p:spPr>
        <p:txBody>
          <a:bodyPr vert="horz" anchor="b"/>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2" name="2 - Θέση υποσέλιδου"/>
          <p:cNvSpPr>
            <a:spLocks noGrp="1"/>
          </p:cNvSpPr>
          <p:nvPr>
            <p:ph type="ftr" sz="quarter" idx="3"/>
          </p:nvPr>
        </p:nvSpPr>
        <p:spPr>
          <a:xfrm>
            <a:off x="6062663" y="6111875"/>
            <a:ext cx="2286000" cy="365125"/>
          </a:xfrm>
          <a:prstGeom prst="rect">
            <a:avLst/>
          </a:prstGeom>
        </p:spPr>
        <p:txBody>
          <a:bodyPr vert="horz" anchor="b"/>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4" name="3 - Θέση αριθμού διαφάνειας"/>
          <p:cNvSpPr>
            <a:spLocks noGrp="1"/>
          </p:cNvSpPr>
          <p:nvPr>
            <p:ph type="sldNum" sz="quarter" idx="4"/>
          </p:nvPr>
        </p:nvSpPr>
        <p:spPr>
          <a:xfrm>
            <a:off x="8348663" y="6111875"/>
            <a:ext cx="457200" cy="365125"/>
          </a:xfrm>
          <a:prstGeom prst="rect">
            <a:avLst/>
          </a:prstGeom>
        </p:spPr>
        <p:txBody>
          <a:bodyPr vert="horz" anchor="b"/>
          <a:p>
            <a:pPr algn="r">
              <a:buNone/>
            </a:pPr>
            <a:fld id="{9A0DB2DC-4C9A-4742-B13C-FB6460FD3503}"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5538784" y="533400"/>
            <a:ext cx="2971800" cy="914400"/>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hasCustomPrompt="1"/>
          </p:nvPr>
        </p:nvSpPr>
        <p:spPr>
          <a:xfrm>
            <a:off x="5538847" y="1447802"/>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hasCustomPrompt="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Εικόνα με λεζάντα">
    <p:spTree>
      <p:nvGrpSpPr>
        <p:cNvPr id="1" name=""/>
        <p:cNvGrpSpPr/>
        <p:nvPr/>
      </p:nvGrpSpPr>
      <p:grpSpPr>
        <a:xfrm>
          <a:off x="0" y="0"/>
          <a:ext cx="0" cy="0"/>
          <a:chOff x="0" y="0"/>
          <a:chExt cx="0" cy="0"/>
        </a:xfrm>
      </p:grpSpPr>
      <p:sp>
        <p:nvSpPr>
          <p:cNvPr id="10" name="9 - Στρογγυλεμένο ορθογώνιο"/>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10 - Στρογγύλεμα μίας γωνίας ορθογωνίου"/>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hasCustomPrompt="1"/>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l-GR" smtClean="0"/>
              <a:t>Kλικ για επεξεργασία των στυλ του υποδείγματος</a:t>
            </a:r>
            <a:endParaRPr lang="el-GR" smtClean="0"/>
          </a:p>
          <a:p>
            <a:pPr lvl="1" eaLnBrk="1" latinLnBrk="0" hangingPunct="1"/>
            <a:r>
              <a:rPr lang="el-GR" smtClean="0"/>
              <a:t>Δεύτερου επιπέδου</a:t>
            </a:r>
            <a:endParaRPr lang="el-GR" smtClean="0"/>
          </a:p>
          <a:p>
            <a:pPr lvl="2" eaLnBrk="1" latinLnBrk="0" hangingPunct="1"/>
            <a:r>
              <a:rPr lang="el-GR" smtClean="0"/>
              <a:t>Τρίτου επιπέδου</a:t>
            </a:r>
            <a:endParaRPr lang="el-GR" smtClean="0"/>
          </a:p>
          <a:p>
            <a:pPr lvl="3" eaLnBrk="1" latinLnBrk="0" hangingPunct="1"/>
            <a:r>
              <a:rPr lang="el-GR" smtClean="0"/>
              <a:t>Τέταρτου επιπέδου</a:t>
            </a:r>
            <a:endParaRPr lang="el-GR" smtClean="0"/>
          </a:p>
          <a:p>
            <a:pPr lvl="4" eaLnBrk="1" latinLnBrk="0" hangingPunct="1"/>
            <a:r>
              <a:rPr lang="el-GR" smtClean="0"/>
              <a:t>Πέμπτου επιπέδου</a:t>
            </a:r>
            <a:endParaRPr kumimoji="0" lang="en-US"/>
          </a:p>
        </p:txBody>
      </p:sp>
      <p:sp>
        <p:nvSpPr>
          <p:cNvPr id="3" name="2 - Θέση εικόνας"/>
          <p:cNvSpPr>
            <a:spLocks noGrp="1"/>
          </p:cNvSpPr>
          <p:nvPr>
            <p:ph type="pic" idx="1" hasCustomPrompt="1"/>
          </p:nvPr>
        </p:nvSpPr>
        <p:spPr>
          <a:xfrm>
            <a:off x="421480" y="435768"/>
            <a:ext cx="5925312" cy="4343400"/>
          </a:xfrm>
          <a:prstGeom prst="snipRoundRect">
            <a:avLst>
              <a:gd name="adj1" fmla="val 1040"/>
              <a:gd name="adj2" fmla="val 0"/>
            </a:avLst>
          </a:prstGeom>
          <a:solidFill>
            <a:schemeClr val="bg2">
              <a:shade val="10000"/>
            </a:schemeClr>
          </a:solidFill>
        </p:spPr>
        <p:txBody>
          <a:bodyPr vert="horz" lIns="182880" tIns="91440">
            <a:normAutofit/>
          </a:bodyPr>
          <a:lstStyle>
            <a:lvl1pPr marL="0" indent="0">
              <a:buNone/>
              <a:defRPr sz="3200"/>
            </a:lvl1pPr>
          </a:lstStyle>
          <a:p>
            <a:pPr marL="0" marR="0" lvl="0" indent="0" algn="l" defTabSz="914400" rtl="0" eaLnBrk="1" fontAlgn="auto" latinLnBrk="0" hangingPunct="1">
              <a:lnSpc>
                <a:spcPct val="100000"/>
              </a:lnSpc>
              <a:spcBef>
                <a:spcPts val="250"/>
              </a:spcBef>
              <a:spcAft>
                <a:spcPts val="0"/>
              </a:spcAft>
              <a:buClr>
                <a:schemeClr val="accent1"/>
              </a:buClr>
              <a:buSzPct val="80000"/>
              <a:buFont typeface="Wingdings 2"/>
              <a:buNone/>
              <a:defRPr/>
            </a:pPr>
            <a:r>
              <a:rPr kumimoji="0" lang="el-GR" sz="3200" b="0" i="0" u="none" strike="noStrike" kern="1200" cap="none" spc="0" normalizeH="0" baseline="0" noProof="0" smtClean="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12" name="4 - Θέση ημερομηνίας"/>
          <p:cNvSpPr>
            <a:spLocks noGrp="1"/>
          </p:cNvSpPr>
          <p:nvPr>
            <p:ph type="dt" sz="half" idx="12"/>
          </p:nvPr>
        </p:nvSpPr>
        <p:spPr>
          <a:xfrm>
            <a:off x="3776663" y="6111875"/>
            <a:ext cx="2286000" cy="365125"/>
          </a:xfrm>
          <a:prstGeom prst="rect">
            <a:avLst/>
          </a:prstGeom>
        </p:spPr>
        <p:txBody>
          <a:bodyPr vert="horz" anchor="b"/>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4" name="5 - Θέση υποσέλιδου"/>
          <p:cNvSpPr>
            <a:spLocks noGrp="1"/>
          </p:cNvSpPr>
          <p:nvPr>
            <p:ph type="ftr" sz="quarter" idx="3"/>
          </p:nvPr>
        </p:nvSpPr>
        <p:spPr>
          <a:xfrm>
            <a:off x="6062663" y="6111875"/>
            <a:ext cx="2286000" cy="365125"/>
          </a:xfrm>
          <a:prstGeom prst="rect">
            <a:avLst/>
          </a:prstGeom>
        </p:spPr>
        <p:txBody>
          <a:bodyPr vert="horz" anchor="b"/>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5" name="6 - Θέση αριθμού διαφάνειας"/>
          <p:cNvSpPr>
            <a:spLocks noGrp="1"/>
          </p:cNvSpPr>
          <p:nvPr>
            <p:ph type="sldNum" sz="quarter" idx="4"/>
          </p:nvPr>
        </p:nvSpPr>
        <p:spPr>
          <a:xfrm>
            <a:off x="8348663" y="6111875"/>
            <a:ext cx="457200" cy="365125"/>
          </a:xfrm>
          <a:prstGeom prst="rect">
            <a:avLst/>
          </a:prstGeom>
        </p:spPr>
        <p:txBody>
          <a:bodyPr vert="horz" anchor="b"/>
          <a:p>
            <a:pPr algn="r">
              <a:buNone/>
            </a:pPr>
            <a:fld id="{9A0DB2DC-4C9A-4742-B13C-FB6460FD3503}"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p:sp>
        <p:nvSpPr>
          <p:cNvPr id="7" name="6 - Στρογγυλεμένο ορθογώνιο"/>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12 - Θέση τίτλου"/>
          <p:cNvSpPr>
            <a:spLocks noGrp="1"/>
          </p:cNvSpPr>
          <p:nvPr>
            <p:ph type="title"/>
          </p:nvPr>
        </p:nvSpPr>
        <p:spPr>
          <a:xfrm>
            <a:off x="503238" y="4986338"/>
            <a:ext cx="8183563" cy="1050925"/>
          </a:xfrm>
          <a:prstGeom prst="rect">
            <a:avLst/>
          </a:prstGeom>
        </p:spPr>
        <p:txBody>
          <a:bodyPr vert="horz" anchor="b"/>
          <a:p>
            <a:pPr lvl="0"/>
            <a:r>
              <a:rPr lang="el-GR" altLang="x-none" dirty="0"/>
              <a:t>Kλικ για επεξεργασία του τίτλου</a:t>
            </a:r>
            <a:endParaRPr dirty="0"/>
          </a:p>
        </p:txBody>
      </p:sp>
      <p:sp>
        <p:nvSpPr>
          <p:cNvPr id="1031" name="3 - Θέση κειμένου"/>
          <p:cNvSpPr>
            <a:spLocks noGrp="1"/>
          </p:cNvSpPr>
          <p:nvPr>
            <p:ph type="body" idx="1"/>
          </p:nvPr>
        </p:nvSpPr>
        <p:spPr>
          <a:xfrm>
            <a:off x="503238" y="530225"/>
            <a:ext cx="8183562" cy="4187825"/>
          </a:xfrm>
          <a:prstGeom prst="rect">
            <a:avLst/>
          </a:prstGeom>
          <a:noFill/>
          <a:ln w="9525">
            <a:noFill/>
          </a:ln>
        </p:spPr>
        <p:txBody>
          <a:bodyPr lIns="182880" tIns="91440"/>
          <a:p>
            <a:pPr lvl="0"/>
            <a:r>
              <a:rPr lang="el-GR" altLang="x-none" dirty="0"/>
              <a:t>Kλικ για επεξεργασία των στυλ του υποδείγματος</a:t>
            </a:r>
            <a:endParaRPr lang="el-GR" altLang="x-none" dirty="0"/>
          </a:p>
          <a:p>
            <a:pPr lvl="1"/>
            <a:r>
              <a:rPr lang="el-GR" altLang="x-none" dirty="0"/>
              <a:t>Δεύτερου επιπέδου</a:t>
            </a:r>
            <a:endParaRPr lang="el-GR" altLang="x-none" dirty="0"/>
          </a:p>
          <a:p>
            <a:pPr lvl="2"/>
            <a:r>
              <a:rPr lang="el-GR" altLang="x-none" dirty="0"/>
              <a:t>Τρίτου επιπέδου</a:t>
            </a:r>
            <a:endParaRPr lang="el-GR" altLang="x-none" dirty="0"/>
          </a:p>
          <a:p>
            <a:pPr lvl="3"/>
            <a:r>
              <a:rPr lang="el-GR" altLang="x-none" dirty="0"/>
              <a:t>Τέταρτου επιπέδου</a:t>
            </a:r>
            <a:endParaRPr lang="el-GR" altLang="x-none" dirty="0"/>
          </a:p>
          <a:p>
            <a:pPr lvl="4"/>
            <a:r>
              <a:rPr lang="el-GR" altLang="x-none" dirty="0"/>
              <a:t>Πέμπτου επιπέδου</a:t>
            </a:r>
            <a:endParaRPr dirty="0"/>
          </a:p>
        </p:txBody>
      </p:sp>
      <p:sp>
        <p:nvSpPr>
          <p:cNvPr id="25" name="24 - Θέση ημερομηνίας"/>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18" name="17 - Θέση υποσέλιδου"/>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bg2">
                  <a:shade val="50000"/>
                </a:schemeClr>
              </a:solidFill>
              <a:effectLst/>
              <a:uLnTx/>
              <a:uFillTx/>
              <a:latin typeface="Arial" panose="020B0604020202020204" pitchFamily="34" charset="0"/>
              <a:ea typeface="+mn-ea"/>
              <a:cs typeface="+mn-cs"/>
            </a:endParaRPr>
          </a:p>
        </p:txBody>
      </p:sp>
      <p:sp>
        <p:nvSpPr>
          <p:cNvPr id="5" name="4 - Θέση αριθμού διαφάνειας"/>
          <p:cNvSpPr>
            <a:spLocks noGrp="1"/>
          </p:cNvSpPr>
          <p:nvPr>
            <p:ph type="sldNum" sz="quarter" idx="4"/>
          </p:nvPr>
        </p:nvSpPr>
        <p:spPr>
          <a:xfrm>
            <a:off x="8348663" y="6111875"/>
            <a:ext cx="457200" cy="365125"/>
          </a:xfrm>
          <a:prstGeom prst="rect">
            <a:avLst/>
          </a:prstGeom>
        </p:spPr>
        <p:txBody>
          <a:bodyPr vert="horz" anchor="b"/>
          <a:lstStyle>
            <a:lvl1pPr algn="r">
              <a:defRPr sz="1000">
                <a:solidFill>
                  <a:srgbClr val="A7A399"/>
                </a:solidFill>
              </a:defRPr>
            </a:lvl1pPr>
          </a:lstStyle>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295" algn="l" rtl="0"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255" indent="-182880" algn="l" rtl="0"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345" indent="-182880" algn="l" rtl="0"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noChangeArrowheads="1"/>
          </p:cNvSpPr>
          <p:nvPr>
            <p:ph type="ctrTitle" hasCustomPrompt="1"/>
          </p:nvPr>
        </p:nvSpPr>
        <p:spPr>
          <a:xfrm>
            <a:off x="722313" y="1820863"/>
            <a:ext cx="7772400" cy="1828800"/>
          </a:xfrm>
        </p:spPr>
        <p:txBody>
          <a:bodyPr vert="horz" lIns="45720" rIns="45720" bIns="45720" anchor="b"/>
          <a:p>
            <a:pPr algn="ctr">
              <a:buClrTx/>
              <a:buSzTx/>
              <a:buFontTx/>
            </a:pPr>
            <a:r>
              <a:rPr kumimoji="0" lang="el-GR" altLang="x-none" sz="3200" kern="1200" dirty="0">
                <a:effectLst>
                  <a:outerShdw blurRad="38100" dist="38100" dir="2700000">
                    <a:srgbClr val="C0C0C0"/>
                  </a:outerShdw>
                </a:effectLst>
                <a:latin typeface="Arial" panose="020B0604020202020204" pitchFamily="34" charset="0"/>
                <a:ea typeface="+mj-ea"/>
                <a:cs typeface="Arial" panose="020B0604020202020204" pitchFamily="34" charset="0"/>
              </a:rPr>
              <a:t>ΟΔΗΓΙΕΣ ΣΥΓΓΡΑΦΗΣ ΕΡΓΑΣΙΩΝ</a:t>
            </a:r>
            <a:br>
              <a:rPr kumimoji="0" lang="el-GR" altLang="x-none" sz="3200" kern="1200" dirty="0">
                <a:effectLst>
                  <a:outerShdw blurRad="38100" dist="38100" dir="2700000">
                    <a:srgbClr val="C0C0C0"/>
                  </a:outerShdw>
                </a:effectLst>
                <a:latin typeface="+mj-lt"/>
                <a:ea typeface="+mj-ea"/>
                <a:cs typeface="+mj-cs"/>
              </a:rPr>
            </a:br>
            <a:endParaRPr kumimoji="0" lang="el-GR" altLang="x-none" sz="3200" kern="1200" dirty="0">
              <a:effectLst>
                <a:outerShdw blurRad="38100" dist="38100" dir="2700000">
                  <a:srgbClr val="C0C0C0"/>
                </a:outerShdw>
              </a:effectLst>
              <a:latin typeface="+mj-lt"/>
              <a:ea typeface="+mj-ea"/>
              <a:cs typeface="+mj-cs"/>
            </a:endParaRPr>
          </a:p>
        </p:txBody>
      </p:sp>
      <p:sp>
        <p:nvSpPr>
          <p:cNvPr id="3075" name="Rectangle 3"/>
          <p:cNvSpPr>
            <a:spLocks noGrp="1" noChangeArrowheads="1"/>
          </p:cNvSpPr>
          <p:nvPr>
            <p:ph type="subTitle" idx="1" hasCustomPrompt="1"/>
          </p:nvPr>
        </p:nvSpPr>
        <p:spPr>
          <a:xfrm>
            <a:off x="722313" y="5181600"/>
            <a:ext cx="7772400" cy="914400"/>
          </a:xfrm>
        </p:spPr>
        <p:txBody>
          <a:bodyPr vert="horz" lIns="182880" tIns="0"/>
          <a:p>
            <a:pPr>
              <a:lnSpc>
                <a:spcPct val="80000"/>
              </a:lnSpc>
              <a:spcBef>
                <a:spcPct val="0"/>
              </a:spcBef>
              <a:buSzPct val="80000"/>
              <a:buFont typeface="Wingdings 2" pitchFamily="18" charset="2"/>
            </a:pPr>
            <a:endParaRPr kumimoji="0" lang="el-GR" altLang="x-none" sz="1600" kern="1200" dirty="0">
              <a:solidFill>
                <a:srgbClr val="79766F"/>
              </a:solidFill>
              <a:latin typeface="+mn-lt"/>
              <a:ea typeface="+mn-ea"/>
              <a:cs typeface="+mn-cs"/>
            </a:endParaRPr>
          </a:p>
          <a:p>
            <a:pPr algn="l">
              <a:lnSpc>
                <a:spcPct val="80000"/>
              </a:lnSpc>
              <a:spcBef>
                <a:spcPct val="0"/>
              </a:spcBef>
              <a:buSzPct val="80000"/>
              <a:buFont typeface="Wingdings 2" pitchFamily="18" charset="2"/>
            </a:pPr>
            <a:r>
              <a:rPr kumimoji="0" lang="el-GR" altLang="x-none" sz="1800" b="1" kern="1200" dirty="0">
                <a:solidFill>
                  <a:schemeClr val="tx2"/>
                </a:solidFill>
                <a:latin typeface="Arial" panose="020B0604020202020204" pitchFamily="34" charset="0"/>
                <a:ea typeface="+mn-ea"/>
                <a:cs typeface="Arial" panose="020B0604020202020204" pitchFamily="34" charset="0"/>
              </a:rPr>
              <a:t>Ρόϊδω Μητούλα</a:t>
            </a:r>
            <a:endParaRPr kumimoji="0" lang="el-GR" altLang="x-none" sz="1800" b="1" kern="1200" dirty="0">
              <a:solidFill>
                <a:schemeClr val="tx2"/>
              </a:solidFill>
              <a:latin typeface="Arial" panose="020B0604020202020204" pitchFamily="34" charset="0"/>
              <a:ea typeface="+mn-ea"/>
              <a:cs typeface="Arial" panose="020B0604020202020204" pitchFamily="34" charset="0"/>
            </a:endParaRPr>
          </a:p>
          <a:p>
            <a:pPr algn="l">
              <a:lnSpc>
                <a:spcPct val="80000"/>
              </a:lnSpc>
              <a:spcBef>
                <a:spcPct val="0"/>
              </a:spcBef>
              <a:buSzPct val="80000"/>
              <a:buFont typeface="Wingdings 2" pitchFamily="18" charset="2"/>
            </a:pPr>
            <a:r>
              <a:rPr kumimoji="0" lang="el-GR" altLang="x-none" sz="1800" i="1" kern="1200" dirty="0">
                <a:solidFill>
                  <a:schemeClr val="tx2"/>
                </a:solidFill>
                <a:latin typeface="Arial" panose="020B0604020202020204" pitchFamily="34" charset="0"/>
                <a:ea typeface="+mn-ea"/>
                <a:cs typeface="Arial" panose="020B0604020202020204" pitchFamily="34" charset="0"/>
              </a:rPr>
              <a:t>Καθηγήτρια Χαροκοπείου Πανεπιστημίου</a:t>
            </a:r>
            <a:endParaRPr kumimoji="0" lang="el-GR" altLang="x-none" sz="1800" i="1" kern="1200" dirty="0">
              <a:solidFill>
                <a:schemeClr val="tx2"/>
              </a:solidFill>
              <a:latin typeface="Arial" panose="020B0604020202020204" pitchFamily="34" charset="0"/>
              <a:ea typeface="+mn-ea"/>
              <a:cs typeface="Arial" panose="020B0604020202020204" pitchFamily="34" charset="0"/>
            </a:endParaRPr>
          </a:p>
          <a:p>
            <a:pPr>
              <a:lnSpc>
                <a:spcPct val="80000"/>
              </a:lnSpc>
              <a:spcBef>
                <a:spcPct val="0"/>
              </a:spcBef>
              <a:buSzPct val="80000"/>
              <a:buFont typeface="Wingdings 2" pitchFamily="18" charset="2"/>
            </a:pPr>
            <a:endParaRPr kumimoji="0" lang="el-GR" altLang="x-none" b="1" kern="1200" dirty="0">
              <a:solidFill>
                <a:schemeClr val="tx2"/>
              </a:solidFill>
              <a:latin typeface="+mn-lt"/>
              <a:ea typeface="+mn-ea"/>
              <a:cs typeface="+mn-cs"/>
            </a:endParaRPr>
          </a:p>
          <a:p>
            <a:pPr>
              <a:lnSpc>
                <a:spcPct val="80000"/>
              </a:lnSpc>
              <a:spcBef>
                <a:spcPct val="0"/>
              </a:spcBef>
              <a:buSzPct val="80000"/>
              <a:buFont typeface="Wingdings 2" pitchFamily="18" charset="2"/>
            </a:pPr>
            <a:endParaRPr kumimoji="0" lang="el-GR" altLang="x-none" sz="1600" kern="1200" dirty="0">
              <a:solidFill>
                <a:schemeClr val="tx2"/>
              </a:solidFill>
              <a:latin typeface="+mn-lt"/>
              <a:ea typeface="+mn-ea"/>
              <a:cs typeface="+mn-cs"/>
            </a:endParaRPr>
          </a:p>
          <a:p>
            <a:pPr>
              <a:lnSpc>
                <a:spcPct val="80000"/>
              </a:lnSpc>
              <a:spcBef>
                <a:spcPct val="0"/>
              </a:spcBef>
              <a:buSzPct val="80000"/>
              <a:buFont typeface="Wingdings 2" pitchFamily="18" charset="2"/>
            </a:pPr>
            <a:endParaRPr kumimoji="0" lang="el-GR" altLang="x-none" sz="1600" kern="1200" dirty="0">
              <a:solidFill>
                <a:schemeClr val="tx2"/>
              </a:solidFill>
              <a:latin typeface="+mn-lt"/>
              <a:ea typeface="+mn-ea"/>
              <a:cs typeface="+mn-cs"/>
            </a:endParaRPr>
          </a:p>
          <a:p>
            <a:pPr>
              <a:lnSpc>
                <a:spcPct val="80000"/>
              </a:lnSpc>
              <a:spcBef>
                <a:spcPct val="0"/>
              </a:spcBef>
              <a:buSzPct val="80000"/>
              <a:buFont typeface="Wingdings 2" pitchFamily="18" charset="2"/>
            </a:pPr>
            <a:endParaRPr kumimoji="0" lang="el-GR" altLang="x-none" sz="1600" kern="1200" dirty="0">
              <a:solidFill>
                <a:schemeClr val="tx2"/>
              </a:solidFill>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Rectangle 3"/>
          <p:cNvSpPr>
            <a:spLocks noGrp="1" noChangeArrowheads="1"/>
          </p:cNvSpPr>
          <p:nvPr>
            <p:ph idx="1" hasCustomPrompt="1"/>
          </p:nvPr>
        </p:nvSpPr>
        <p:spPr>
          <a:xfrm>
            <a:off x="228600" y="1066800"/>
            <a:ext cx="8610600" cy="4953000"/>
          </a:xfrm>
        </p:spPr>
        <p:txBody>
          <a:bodyPr vert="horz" lIns="182880" tIns="91440"/>
          <a:p>
            <a:pPr>
              <a:lnSpc>
                <a:spcPct val="90000"/>
              </a:lnSpc>
              <a:buNone/>
            </a:pPr>
            <a:r>
              <a:rPr lang="el-GR" altLang="x-none" dirty="0"/>
              <a:t>	</a:t>
            </a:r>
            <a:r>
              <a:rPr lang="el-GR" altLang="x-none" sz="2200" dirty="0">
                <a:latin typeface="Arial" panose="020B0604020202020204" pitchFamily="34" charset="0"/>
                <a:cs typeface="Arial" panose="020B0604020202020204" pitchFamily="34" charset="0"/>
              </a:rPr>
              <a:t>- Οι υποσημειώσεις πρέπει να περιοριστούν στο ελάχιστο, με συνεχή αρίθμηση σε όλο το κείμενο και να εμφανίζονται στο τέλος κάθε σελίδας. </a:t>
            </a:r>
            <a:endParaRPr lang="el-GR" altLang="x-none" sz="2200" dirty="0">
              <a:latin typeface="Arial" panose="020B0604020202020204" pitchFamily="34" charset="0"/>
              <a:cs typeface="Arial" panose="020B0604020202020204" pitchFamily="34" charset="0"/>
            </a:endParaRPr>
          </a:p>
          <a:p>
            <a:pPr>
              <a:lnSpc>
                <a:spcPct val="90000"/>
              </a:lnSpc>
              <a:buNone/>
            </a:pPr>
            <a:endParaRPr lang="el-GR" altLang="x-none" sz="2200" dirty="0">
              <a:latin typeface="Arial" panose="020B0604020202020204" pitchFamily="34" charset="0"/>
              <a:cs typeface="Arial" panose="020B0604020202020204" pitchFamily="34" charset="0"/>
            </a:endParaRPr>
          </a:p>
          <a:p>
            <a:pPr>
              <a:lnSpc>
                <a:spcPct val="90000"/>
              </a:lnSpc>
              <a:buNone/>
            </a:pPr>
            <a:r>
              <a:rPr lang="el-GR" altLang="x-none" sz="2200" dirty="0">
                <a:latin typeface="Arial" panose="020B0604020202020204" pitchFamily="34" charset="0"/>
                <a:cs typeface="Arial" panose="020B0604020202020204" pitchFamily="34" charset="0"/>
              </a:rPr>
              <a:t>	- Οι βιβλιογραφικές αναφορές πρέπει να υπάρχουν μέσα στο κείμενο με πρώτο το επίθετο των συγγραφέων ακολουθούμενο από το έτος δημοσίευσης. Για παράδειγμα: </a:t>
            </a:r>
            <a:endParaRPr lang="el-GR" altLang="x-none" sz="2200" dirty="0">
              <a:latin typeface="Arial" panose="020B0604020202020204" pitchFamily="34" charset="0"/>
              <a:cs typeface="Arial" panose="020B0604020202020204" pitchFamily="34" charset="0"/>
            </a:endParaRPr>
          </a:p>
          <a:p>
            <a:pPr>
              <a:lnSpc>
                <a:spcPct val="90000"/>
              </a:lnSpc>
              <a:buNone/>
            </a:pPr>
            <a:r>
              <a:rPr lang="el-GR" altLang="x-none" sz="2200" dirty="0">
                <a:latin typeface="Arial" panose="020B0604020202020204" pitchFamily="34" charset="0"/>
                <a:cs typeface="Arial" panose="020B0604020202020204" pitchFamily="34" charset="0"/>
              </a:rPr>
              <a:t>	</a:t>
            </a:r>
            <a:endParaRPr lang="el-GR" altLang="x-none" sz="2200" dirty="0">
              <a:latin typeface="Arial" panose="020B0604020202020204" pitchFamily="34" charset="0"/>
              <a:cs typeface="Arial" panose="020B0604020202020204" pitchFamily="34" charset="0"/>
            </a:endParaRPr>
          </a:p>
          <a:p>
            <a:pPr>
              <a:lnSpc>
                <a:spcPct val="90000"/>
              </a:lnSpc>
              <a:buNone/>
            </a:pPr>
            <a:r>
              <a:rPr lang="el-GR" altLang="x-none" sz="2200" dirty="0">
                <a:latin typeface="Arial" panose="020B0604020202020204" pitchFamily="34" charset="0"/>
                <a:cs typeface="Arial" panose="020B0604020202020204" pitchFamily="34" charset="0"/>
              </a:rPr>
              <a:t>	(Smith και Jones, 1995). </a:t>
            </a:r>
            <a:endParaRPr lang="el-GR" altLang="x-none" sz="2200" dirty="0">
              <a:latin typeface="Arial" panose="020B0604020202020204" pitchFamily="34" charset="0"/>
              <a:cs typeface="Arial" panose="020B0604020202020204" pitchFamily="34" charset="0"/>
            </a:endParaRPr>
          </a:p>
          <a:p>
            <a:pPr>
              <a:lnSpc>
                <a:spcPct val="90000"/>
              </a:lnSpc>
              <a:buNone/>
            </a:pPr>
            <a:endParaRPr lang="el-GR" altLang="x-none" sz="2200" dirty="0">
              <a:latin typeface="Arial" panose="020B0604020202020204" pitchFamily="34" charset="0"/>
              <a:cs typeface="Arial" panose="020B0604020202020204" pitchFamily="34" charset="0"/>
            </a:endParaRPr>
          </a:p>
          <a:p>
            <a:pPr>
              <a:lnSpc>
                <a:spcPct val="90000"/>
              </a:lnSpc>
              <a:buNone/>
            </a:pPr>
            <a:r>
              <a:rPr lang="el-GR" altLang="x-none" sz="2200" dirty="0">
                <a:latin typeface="Arial" panose="020B0604020202020204" pitchFamily="34" charset="0"/>
                <a:cs typeface="Arial" panose="020B0604020202020204" pitchFamily="34" charset="0"/>
              </a:rPr>
              <a:t>	- Στην περίπτωση τριών ή περισσοτέρων συγγραφέων αναφέρεται το πρώτο επίθετο ακολουθούμενο από το κ.ά. </a:t>
            </a:r>
            <a:endParaRPr lang="el-GR" altLang="x-none" sz="2200" dirty="0">
              <a:latin typeface="Arial" panose="020B0604020202020204" pitchFamily="34" charset="0"/>
              <a:cs typeface="Arial" panose="020B0604020202020204" pitchFamily="34" charset="0"/>
            </a:endParaRPr>
          </a:p>
          <a:p>
            <a:pPr>
              <a:lnSpc>
                <a:spcPct val="90000"/>
              </a:lnSpc>
              <a:buNone/>
            </a:pPr>
            <a:endParaRPr lang="el-GR" altLang="x-none" sz="2200" dirty="0">
              <a:latin typeface="Arial" panose="020B0604020202020204" pitchFamily="34" charset="0"/>
              <a:cs typeface="Arial" panose="020B0604020202020204" pitchFamily="34" charset="0"/>
            </a:endParaRPr>
          </a:p>
          <a:p>
            <a:pPr>
              <a:lnSpc>
                <a:spcPct val="90000"/>
              </a:lnSpc>
              <a:buNone/>
            </a:pPr>
            <a:r>
              <a:rPr lang="el-GR" altLang="x-none" sz="2200" dirty="0">
                <a:latin typeface="Arial" panose="020B0604020202020204" pitchFamily="34" charset="0"/>
                <a:cs typeface="Arial" panose="020B0604020202020204" pitchFamily="34" charset="0"/>
              </a:rPr>
              <a:t>. </a:t>
            </a:r>
            <a:endParaRPr lang="el-GR" altLang="x-none" sz="2200" dirty="0">
              <a:latin typeface="Arial" panose="020B0604020202020204" pitchFamily="34" charset="0"/>
              <a:ea typeface="Arial" panose="020B0604020202020204"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3"/>
          <p:cNvSpPr>
            <a:spLocks noGrp="1"/>
          </p:cNvSpPr>
          <p:nvPr>
            <p:ph idx="1" hasCustomPrompt="1"/>
          </p:nvPr>
        </p:nvSpPr>
        <p:spPr>
          <a:xfrm>
            <a:off x="228600" y="1066800"/>
            <a:ext cx="8458200" cy="4953000"/>
          </a:xfrm>
        </p:spPr>
        <p:txBody>
          <a:bodyPr vert="horz" wrap="square" lIns="182880" tIns="91440" anchor="t"/>
          <a:p>
            <a:pPr>
              <a:lnSpc>
                <a:spcPct val="80000"/>
              </a:lnSpc>
              <a:buNone/>
            </a:pPr>
            <a:r>
              <a:rPr lang="el-GR" altLang="x-none" dirty="0"/>
              <a:t>	</a:t>
            </a:r>
            <a:r>
              <a:rPr lang="el-GR" altLang="x-none" sz="2000" b="1" u="sng" dirty="0">
                <a:solidFill>
                  <a:schemeClr val="tx2"/>
                </a:solidFill>
                <a:latin typeface="Arial" panose="020B0604020202020204" pitchFamily="34" charset="0"/>
                <a:cs typeface="Arial" panose="020B0604020202020204" pitchFamily="34" charset="0"/>
              </a:rPr>
              <a:t>4. ΣΥΜΠΕΡΑΣΜΑΤΑ</a:t>
            </a:r>
            <a:endParaRPr lang="el-GR" altLang="x-none" sz="2000" b="1" u="sng"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dirty="0">
                <a:solidFill>
                  <a:schemeClr val="tx2"/>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dirty="0">
                <a:solidFill>
                  <a:schemeClr val="tx2"/>
                </a:solidFill>
                <a:latin typeface="Arial" panose="020B0604020202020204" pitchFamily="34" charset="0"/>
                <a:cs typeface="Arial" panose="020B0604020202020204" pitchFamily="34" charset="0"/>
              </a:rPr>
              <a:t>	Τα συμπεράσματα προκύπτουν από το προηγούμενο κείμενο της εργασίας μας. Δεν περιέχουν καινούργιο υλικό και αποτελούν ουσιαστικά περίληψη των θεματικών ενοτήτων και της παρουσίασης των ερευνητικών δεδομένων που προηγήθηκαν.</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None/>
            </a:pP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000" dirty="0">
                <a:solidFill>
                  <a:schemeClr val="tx2"/>
                </a:solidFill>
                <a:latin typeface="Arial" panose="020B0604020202020204" pitchFamily="34" charset="0"/>
                <a:cs typeface="Arial" panose="020B0604020202020204" pitchFamily="34" charset="0"/>
              </a:rPr>
              <a:t>Στο τέλος θα πρέπει να καταγραφούν τα σημαντικότερα ευρύματα, συμπεράσματα και η προσφορά και πρωτοτυπία της εργασίας.</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000" dirty="0">
                <a:solidFill>
                  <a:schemeClr val="tx2"/>
                </a:solidFill>
                <a:latin typeface="Arial" panose="020B0604020202020204" pitchFamily="34" charset="0"/>
                <a:cs typeface="Arial" panose="020B0604020202020204" pitchFamily="34" charset="0"/>
              </a:rPr>
              <a:t>Η τελευταία παράγραφος θα πρέπει να συμπεριλαμβάνει εν συντομία το γενικό θέμα που θα συνδέεται με τον τίτλο της εργασίας και να απαντά στο ερώτημα που ετέθη στην εισαγωγή της εργασίας.</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000" dirty="0">
                <a:solidFill>
                  <a:schemeClr val="tx2"/>
                </a:solidFill>
                <a:latin typeface="Arial" panose="020B0604020202020204" pitchFamily="34" charset="0"/>
                <a:cs typeface="Arial" panose="020B0604020202020204" pitchFamily="34" charset="0"/>
              </a:rPr>
              <a:t>Η έκτασή της θα πρέπει να είναι περίπου το ένα-δέκατο της εργασίας.</a:t>
            </a:r>
            <a:endParaRPr lang="el-GR" altLang="x-none" sz="2000" b="1" dirty="0">
              <a:solidFill>
                <a:schemeClr val="tx2"/>
              </a:solidFill>
              <a:latin typeface="Arial" panose="020B0604020202020204" pitchFamily="34" charset="0"/>
              <a:cs typeface="Arial" panose="020B0604020202020204" pitchFamily="34" charset="0"/>
            </a:endParaRPr>
          </a:p>
          <a:p>
            <a:pPr>
              <a:buNone/>
            </a:pPr>
            <a:endParaRPr lang="el-GR" altLang="x-none" dirty="0"/>
          </a:p>
          <a:p>
            <a:pPr>
              <a:buNone/>
            </a:pPr>
            <a:endParaRPr lang="el-GR" altLang="x-none"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3"/>
          <p:cNvSpPr>
            <a:spLocks noGrp="1"/>
          </p:cNvSpPr>
          <p:nvPr>
            <p:ph idx="1" hasCustomPrompt="1"/>
          </p:nvPr>
        </p:nvSpPr>
        <p:spPr>
          <a:xfrm>
            <a:off x="228600" y="1600200"/>
            <a:ext cx="8610600" cy="4419600"/>
          </a:xfrm>
        </p:spPr>
        <p:txBody>
          <a:bodyPr vert="horz" wrap="square" lIns="182880" tIns="91440" anchor="t"/>
          <a:p>
            <a:pPr>
              <a:lnSpc>
                <a:spcPct val="80000"/>
              </a:lnSpc>
              <a:buNone/>
            </a:pPr>
            <a:r>
              <a:rPr lang="el-GR" altLang="x-none" dirty="0"/>
              <a:t>	</a:t>
            </a:r>
            <a:r>
              <a:rPr lang="el-GR" altLang="x-none" sz="2000" b="1" u="sng" dirty="0">
                <a:solidFill>
                  <a:schemeClr val="tx2"/>
                </a:solidFill>
                <a:latin typeface="Arial" panose="020B0604020202020204" pitchFamily="34" charset="0"/>
                <a:cs typeface="Arial" panose="020B0604020202020204" pitchFamily="34" charset="0"/>
              </a:rPr>
              <a:t>5. ΒΙΒΛΙΟΓΡΑΦΙΑ</a:t>
            </a:r>
            <a:endParaRPr lang="el-GR" altLang="x-none" sz="2000" b="1" u="sng"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dirty="0">
                <a:solidFill>
                  <a:schemeClr val="tx2"/>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dirty="0">
                <a:solidFill>
                  <a:schemeClr val="tx2"/>
                </a:solidFill>
                <a:latin typeface="Arial" panose="020B0604020202020204" pitchFamily="34" charset="0"/>
                <a:cs typeface="Arial" panose="020B0604020202020204" pitchFamily="34" charset="0"/>
              </a:rPr>
              <a:t>   Καταγράφονται όλα τα βιβλία, τα επιστημονικά περιοδικά, οι ιστοσελίδες, οι νόμοι, κ.ά. που έχουν αναφερθεί μέσα στο κείμενο.</a:t>
            </a: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None/>
            </a:pPr>
            <a:endParaRPr lang="el-GR" altLang="x-none" sz="2000" b="1"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b="1" dirty="0">
                <a:solidFill>
                  <a:schemeClr val="tx2"/>
                </a:solidFill>
                <a:latin typeface="Arial" panose="020B0604020202020204" pitchFamily="34" charset="0"/>
                <a:cs typeface="Arial" panose="020B0604020202020204" pitchFamily="34" charset="0"/>
              </a:rPr>
              <a:t>	Δεν αναφέρεται τίποτα από αυτά εάν δεν έχει προαναφερθεί ήδη μέσα στο κείμενο της εργασίας</a:t>
            </a:r>
            <a:endParaRPr lang="el-GR" altLang="x-none" sz="2000" b="1" dirty="0">
              <a:solidFill>
                <a:schemeClr val="tx2"/>
              </a:solidFill>
              <a:latin typeface="Arial" panose="020B0604020202020204" pitchFamily="34" charset="0"/>
              <a:cs typeface="Arial" panose="020B0604020202020204" pitchFamily="34" charset="0"/>
            </a:endParaRPr>
          </a:p>
          <a:p>
            <a:pPr>
              <a:buNone/>
            </a:pPr>
            <a:endParaRPr lang="el-GR" altLang="x-none" dirty="0"/>
          </a:p>
          <a:p>
            <a:pPr>
              <a:buNone/>
            </a:pPr>
            <a:r>
              <a:rPr lang="el-GR" altLang="x-none" dirty="0"/>
              <a:t> </a:t>
            </a:r>
            <a:endParaRPr lang="el-GR" altLang="x-none"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Rectangle 3"/>
          <p:cNvSpPr>
            <a:spLocks noGrp="1" noChangeArrowheads="1"/>
          </p:cNvSpPr>
          <p:nvPr>
            <p:ph idx="1" hasCustomPrompt="1"/>
          </p:nvPr>
        </p:nvSpPr>
        <p:spPr>
          <a:xfrm>
            <a:off x="228600" y="685800"/>
            <a:ext cx="8610600" cy="5486400"/>
          </a:xfrm>
        </p:spPr>
        <p:txBody>
          <a:bodyPr vert="horz" lIns="182880" tIns="91440"/>
          <a:p>
            <a:pPr>
              <a:lnSpc>
                <a:spcPct val="90000"/>
              </a:lnSpc>
              <a:buNone/>
            </a:pPr>
            <a:r>
              <a:rPr lang="el-GR" altLang="x-none" dirty="0"/>
              <a:t>	</a:t>
            </a:r>
            <a:endParaRPr lang="el-GR" altLang="x-none" dirty="0"/>
          </a:p>
          <a:p>
            <a:pPr>
              <a:lnSpc>
                <a:spcPct val="90000"/>
              </a:lnSpc>
              <a:buNone/>
            </a:pPr>
            <a:r>
              <a:rPr lang="el-GR" altLang="x-none" dirty="0"/>
              <a:t>	</a:t>
            </a:r>
            <a:r>
              <a:rPr lang="el-GR" altLang="x-none" sz="2000" dirty="0">
                <a:latin typeface="Arial" panose="020B0604020202020204" pitchFamily="34" charset="0"/>
                <a:cs typeface="Arial" panose="020B0604020202020204" pitchFamily="34" charset="0"/>
              </a:rPr>
              <a:t>- Επομένως, οι πλήρεις βιβλιογραφικές αναφορές τοποθετούνται στο τέλος του κειμένου</a:t>
            </a:r>
            <a:r>
              <a:rPr lang="el-GR" altLang="x-none" sz="2000" dirty="0">
                <a:latin typeface="Arial" panose="020B0604020202020204" pitchFamily="34" charset="0"/>
                <a:cs typeface="Arial" panose="020B0604020202020204" pitchFamily="34" charset="0"/>
              </a:rPr>
              <a:t>.</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 Πρέπει να περιλαμβάνουν τα επίθετα και τα αρχικά όλων των συγγραφέων (στην πρωτότυπη γλώσσα), το έτος δημοσίευσης (σε παρένθεση), τον τίτλο του άρθρου ή του βιβλίου, τον πλήρη τίτλο του περιοδικού μέσα σε εισαγωγικά, τον τόμο και τις σελίδες, καθώς και, στην περίπτωση βιβλίων και άλλων ντοκουμέντων, τον τόπο έκδοσης και τον εκδοτικό οίκο.</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Για παράδειγμα: </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Στεφάνου Ι., Μητούλα Ρ., (2003), «Η Παγκοσμιοποίηση, η Ευρωπαϊκή Ενοποίηση και η Φυσιογνωμία της Ελληνικής πόλης», εκδόσεις ΠΑΠΑΖΗΣΗ, Αθήνα </a:t>
            </a:r>
            <a:endParaRPr lang="el-GR" altLang="x-none" sz="2000" dirty="0">
              <a:latin typeface="Arial" panose="020B0604020202020204" pitchFamily="34" charset="0"/>
              <a:cs typeface="Arial" panose="020B0604020202020204" pitchFamily="34" charset="0"/>
            </a:endParaRPr>
          </a:p>
          <a:p>
            <a:pPr>
              <a:lnSpc>
                <a:spcPct val="90000"/>
              </a:lnSpc>
              <a:buNone/>
            </a:pPr>
            <a:r>
              <a:rPr lang="el-GR" altLang="x-none" sz="2000" dirty="0">
                <a:latin typeface="Arial" panose="020B0604020202020204" pitchFamily="34" charset="0"/>
                <a:cs typeface="Arial" panose="020B0604020202020204" pitchFamily="34" charset="0"/>
              </a:rPr>
              <a:t>. </a:t>
            </a:r>
            <a:endParaRPr lang="el-GR" altLang="x-none" sz="2000" dirty="0">
              <a:latin typeface="Arial" panose="020B0604020202020204" pitchFamily="34" charset="0"/>
              <a:ea typeface="Arial" panose="020B0604020202020204" pitchFamily="34" charset="0"/>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3"/>
          <p:cNvSpPr>
            <a:spLocks noGrp="1"/>
          </p:cNvSpPr>
          <p:nvPr>
            <p:ph idx="1" hasCustomPrompt="1"/>
          </p:nvPr>
        </p:nvSpPr>
        <p:spPr>
          <a:xfrm>
            <a:off x="533400" y="1295400"/>
            <a:ext cx="8001000" cy="4876800"/>
          </a:xfrm>
        </p:spPr>
        <p:txBody>
          <a:bodyPr vert="horz" wrap="square" lIns="182880" tIns="91440" anchor="t"/>
          <a:p>
            <a:pPr>
              <a:buNone/>
            </a:pPr>
            <a:r>
              <a:rPr lang="el-GR" altLang="x-none" dirty="0"/>
              <a:t>	</a:t>
            </a:r>
            <a:endParaRPr lang="el-GR" altLang="x-none" dirty="0"/>
          </a:p>
          <a:p>
            <a:pPr>
              <a:lnSpc>
                <a:spcPct val="80000"/>
              </a:lnSpc>
              <a:buNone/>
            </a:pPr>
            <a:r>
              <a:rPr lang="el-GR" altLang="x-none" dirty="0"/>
              <a:t>	</a:t>
            </a:r>
            <a:r>
              <a:rPr lang="el-GR" altLang="x-none" sz="2000" b="1" u="sng" dirty="0">
                <a:latin typeface="Arial" panose="020B0604020202020204" pitchFamily="34" charset="0"/>
                <a:cs typeface="Arial" panose="020B0604020202020204" pitchFamily="34" charset="0"/>
              </a:rPr>
              <a:t>6. </a:t>
            </a:r>
            <a:r>
              <a:rPr lang="el-GR" altLang="x-none" sz="2000" b="1" u="sng" dirty="0">
                <a:solidFill>
                  <a:schemeClr val="tx2"/>
                </a:solidFill>
                <a:latin typeface="Arial" panose="020B0604020202020204" pitchFamily="34" charset="0"/>
                <a:cs typeface="Arial" panose="020B0604020202020204" pitchFamily="34" charset="0"/>
              </a:rPr>
              <a:t>ΠΑΡΑΡΤΗΜΑΤΑ</a:t>
            </a:r>
            <a:endParaRPr lang="el-GR" altLang="x-none" sz="2000" b="1" u="sng" dirty="0">
              <a:solidFill>
                <a:schemeClr val="tx2"/>
              </a:solidFill>
              <a:latin typeface="Arial" panose="020B0604020202020204" pitchFamily="34" charset="0"/>
              <a:cs typeface="Arial" panose="020B0604020202020204" pitchFamily="34" charset="0"/>
            </a:endParaRPr>
          </a:p>
          <a:p>
            <a:pPr>
              <a:lnSpc>
                <a:spcPct val="80000"/>
              </a:lnSpc>
              <a:buNone/>
            </a:pPr>
            <a:endParaRPr lang="el-GR" altLang="x-none" sz="2000" dirty="0">
              <a:solidFill>
                <a:schemeClr val="tx2"/>
              </a:solidFill>
              <a:latin typeface="Arial" panose="020B0604020202020204" pitchFamily="34" charset="0"/>
              <a:cs typeface="Arial" panose="020B0604020202020204" pitchFamily="34" charset="0"/>
            </a:endParaRPr>
          </a:p>
          <a:p>
            <a:pPr>
              <a:lnSpc>
                <a:spcPct val="80000"/>
              </a:lnSpc>
              <a:buNone/>
            </a:pPr>
            <a:r>
              <a:rPr lang="el-GR" altLang="x-none" sz="2000" dirty="0">
                <a:solidFill>
                  <a:schemeClr val="tx2"/>
                </a:solidFill>
                <a:latin typeface="Arial" panose="020B0604020202020204" pitchFamily="34" charset="0"/>
                <a:cs typeface="Arial" panose="020B0604020202020204" pitchFamily="34" charset="0"/>
              </a:rPr>
              <a:t> 	Τα παραρτήματα περιλαμβάνουν εικόνες, πίνακες, διαγράμματα κ.ά.</a:t>
            </a:r>
            <a:endParaRPr lang="el-GR" altLang="x-none" sz="2000" dirty="0">
              <a:solidFill>
                <a:schemeClr val="tx2"/>
              </a:solidFill>
              <a:latin typeface="Arial" panose="020B0604020202020204" pitchFamily="34" charset="0"/>
              <a:ea typeface="Arial" panose="020B0604020202020204" pitchFamily="34"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3"/>
          <p:cNvSpPr>
            <a:spLocks noGrp="1"/>
          </p:cNvSpPr>
          <p:nvPr>
            <p:ph idx="1" hasCustomPrompt="1"/>
          </p:nvPr>
        </p:nvSpPr>
        <p:spPr>
          <a:xfrm>
            <a:off x="457200" y="2057400"/>
            <a:ext cx="8077200" cy="2514600"/>
          </a:xfrm>
        </p:spPr>
        <p:txBody>
          <a:bodyPr vert="horz" wrap="square" lIns="182880" tIns="91440" anchor="t"/>
          <a:p>
            <a:pPr>
              <a:buNone/>
            </a:pPr>
            <a:r>
              <a:rPr lang="el-GR" altLang="x-none" dirty="0"/>
              <a:t>	</a:t>
            </a:r>
            <a:r>
              <a:rPr lang="el-GR" altLang="x-none" sz="2000" dirty="0">
                <a:solidFill>
                  <a:schemeClr val="tx2"/>
                </a:solidFill>
                <a:latin typeface="Arial" panose="020B0604020202020204" pitchFamily="34" charset="0"/>
                <a:cs typeface="Arial" panose="020B0604020202020204" pitchFamily="34" charset="0"/>
              </a:rPr>
              <a:t>Σημαντική είναι η τήρηση όλων των απαιτούμενων προδιαγραφών και τ</a:t>
            </a:r>
            <a:r>
              <a:rPr lang="el-GR" altLang="x-none" sz="2000" dirty="0">
                <a:latin typeface="Arial" panose="020B0604020202020204" pitchFamily="34" charset="0"/>
                <a:cs typeface="Arial" panose="020B0604020202020204" pitchFamily="34" charset="0"/>
              </a:rPr>
              <a:t>α κείμενα που δεν συμμορφώνονται με τις συγκεκριμένες προδιαγραφές θα επιστρέφονται στους φοιτητές για τις απαραίτητες ρυθμίσεις.</a:t>
            </a:r>
            <a:endParaRPr lang="el-GR" altLang="x-none" sz="2000" dirty="0">
              <a:latin typeface="Arial" panose="020B0604020202020204" pitchFamily="34" charset="0"/>
              <a:cs typeface="Arial" panose="020B0604020202020204" pitchFamily="34" charset="0"/>
            </a:endParaRPr>
          </a:p>
          <a:p>
            <a:pPr>
              <a:buNone/>
            </a:pPr>
            <a:r>
              <a:rPr lang="el-GR" altLang="x-none" sz="2000" dirty="0">
                <a:latin typeface="Arial" panose="020B0604020202020204" pitchFamily="34" charset="0"/>
                <a:cs typeface="Arial" panose="020B0604020202020204" pitchFamily="34" charset="0"/>
              </a:rPr>
              <a:t> </a:t>
            </a:r>
            <a:endParaRPr lang="el-GR" altLang="x-none" sz="2000" dirty="0">
              <a:latin typeface="Arial" panose="020B0604020202020204" pitchFamily="34" charset="0"/>
              <a:cs typeface="Arial" panose="020B0604020202020204" pitchFamily="34" charset="0"/>
            </a:endParaRPr>
          </a:p>
          <a:p>
            <a:pPr>
              <a:buNone/>
            </a:pPr>
            <a:endParaRPr lang="el-GR" altLang="x-none"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7 - Ορθογώνιο"/>
          <p:cNvSpPr/>
          <p:nvPr/>
        </p:nvSpPr>
        <p:spPr>
          <a:xfrm>
            <a:off x="533400" y="1219200"/>
            <a:ext cx="80772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800" b="0" i="0" u="none" strike="noStrike" kern="1200" cap="none" spc="0" normalizeH="0" baseline="0" noProof="0" smtClean="0">
              <a:ln>
                <a:noFill/>
              </a:ln>
              <a:solidFill>
                <a:schemeClr val="lt1"/>
              </a:solidFill>
              <a:effectLst/>
              <a:uLnTx/>
              <a:uFillTx/>
              <a:latin typeface="+mn-lt"/>
              <a:ea typeface="+mn-ea"/>
              <a:cs typeface="+mn-cs"/>
            </a:endParaRPr>
          </a:p>
        </p:txBody>
      </p:sp>
      <p:sp>
        <p:nvSpPr>
          <p:cNvPr id="7171" name="Rectangle 3"/>
          <p:cNvSpPr>
            <a:spLocks noGrp="1"/>
          </p:cNvSpPr>
          <p:nvPr>
            <p:ph idx="1" hasCustomPrompt="1"/>
          </p:nvPr>
        </p:nvSpPr>
        <p:spPr>
          <a:xfrm>
            <a:off x="685800" y="2514600"/>
            <a:ext cx="7772400" cy="2895600"/>
          </a:xfrm>
        </p:spPr>
        <p:txBody>
          <a:bodyPr vert="horz" wrap="square" lIns="182880" tIns="91440" anchor="t"/>
          <a:p>
            <a:pPr>
              <a:lnSpc>
                <a:spcPct val="80000"/>
              </a:lnSpc>
              <a:buFont typeface="Wingdings" panose="05000000000000000000" pitchFamily="2" charset="2"/>
              <a:buChar char="Ø"/>
            </a:pPr>
            <a:r>
              <a:rPr lang="el-GR" altLang="x-none" dirty="0">
                <a:latin typeface="Arial" panose="020B0604020202020204" pitchFamily="34" charset="0"/>
                <a:cs typeface="Arial" panose="020B0604020202020204" pitchFamily="34" charset="0"/>
              </a:rPr>
              <a:t>Η εργασία πρέπει να είναι πρωτότυπη. </a:t>
            </a:r>
            <a:r>
              <a:rPr lang="el-GR" altLang="x-none" b="1" dirty="0">
                <a:latin typeface="Arial" panose="020B0604020202020204" pitchFamily="34" charset="0"/>
                <a:cs typeface="Arial" panose="020B0604020202020204" pitchFamily="34" charset="0"/>
              </a:rPr>
              <a:t>Απαγορεύεται η Αντιγραφή ή Λογοκλοπή!</a:t>
            </a:r>
            <a:endParaRPr lang="el-GR" altLang="x-none" b="1" dirty="0">
              <a:latin typeface="Arial" panose="020B0604020202020204" pitchFamily="34" charset="0"/>
              <a:cs typeface="Arial" panose="020B0604020202020204" pitchFamily="34" charset="0"/>
            </a:endParaRPr>
          </a:p>
          <a:p>
            <a:pPr>
              <a:lnSpc>
                <a:spcPct val="80000"/>
              </a:lnSpc>
              <a:buNone/>
            </a:pPr>
            <a:endParaRPr lang="el-GR" altLang="x-none"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dirty="0">
                <a:latin typeface="Arial" panose="020B0604020202020204" pitchFamily="34" charset="0"/>
                <a:cs typeface="Arial" panose="020B0604020202020204" pitchFamily="34" charset="0"/>
              </a:rPr>
              <a:t>Αυστηρό ζητούμενο είναι η προσήλωση στο βασικό </a:t>
            </a:r>
            <a:r>
              <a:rPr lang="el-GR" altLang="x-none" b="1" dirty="0">
                <a:latin typeface="Arial" panose="020B0604020202020204" pitchFamily="34" charset="0"/>
                <a:cs typeface="Arial" panose="020B0604020202020204" pitchFamily="34" charset="0"/>
              </a:rPr>
              <a:t>ερώτημα</a:t>
            </a:r>
            <a:r>
              <a:rPr lang="el-GR" altLang="x-none" dirty="0">
                <a:latin typeface="Arial" panose="020B0604020202020204" pitchFamily="34" charset="0"/>
                <a:cs typeface="Arial" panose="020B0604020202020204" pitchFamily="34" charset="0"/>
              </a:rPr>
              <a:t> της έρευνας και η </a:t>
            </a:r>
            <a:r>
              <a:rPr lang="el-GR" altLang="x-none" b="1" dirty="0">
                <a:latin typeface="Arial" panose="020B0604020202020204" pitchFamily="34" charset="0"/>
                <a:cs typeface="Arial" panose="020B0604020202020204" pitchFamily="34" charset="0"/>
              </a:rPr>
              <a:t>προσωπική</a:t>
            </a:r>
            <a:r>
              <a:rPr lang="el-GR" altLang="x-none" dirty="0">
                <a:latin typeface="Arial" panose="020B0604020202020204" pitchFamily="34" charset="0"/>
                <a:cs typeface="Arial" panose="020B0604020202020204" pitchFamily="34" charset="0"/>
              </a:rPr>
              <a:t> συμβολή</a:t>
            </a:r>
            <a:endParaRPr lang="el-GR" altLang="x-none" sz="2600" dirty="0">
              <a:latin typeface="Arial" panose="020B0604020202020204" pitchFamily="34" charset="0"/>
              <a:ea typeface="Arial" panose="020B0604020202020204" pitchFamily="34" charset="0"/>
            </a:endParaRPr>
          </a:p>
        </p:txBody>
      </p:sp>
      <p:sp>
        <p:nvSpPr>
          <p:cNvPr id="5" name="Rectangle 3"/>
          <p:cNvSpPr txBox="1">
            <a:spLocks noChangeArrowheads="1"/>
          </p:cNvSpPr>
          <p:nvPr/>
        </p:nvSpPr>
        <p:spPr>
          <a:xfrm>
            <a:off x="381000" y="990600"/>
            <a:ext cx="8077200" cy="2057400"/>
          </a:xfrm>
          <a:prstGeom prst="rect">
            <a:avLst/>
          </a:prstGeom>
        </p:spPr>
        <p:txBody>
          <a:bodyPr vert="horz" lIns="91440" tIns="45720" rIns="91440" bIns="45720" rtlCol="0">
            <a:normAutofit/>
          </a:bodyPr>
          <a:lstStyle/>
          <a:p>
            <a:pPr marL="342900" marR="0" indent="-342900" defTabSz="914400" fontAlgn="auto">
              <a:lnSpc>
                <a:spcPct val="80000"/>
              </a:lnSpc>
              <a:spcBef>
                <a:spcPct val="20000"/>
              </a:spcBef>
              <a:spcAft>
                <a:spcPts val="0"/>
              </a:spcAft>
              <a:buClrTx/>
              <a:buSzTx/>
              <a:buFont typeface="Wingdings" panose="05000000000000000000" pitchFamily="2" charset="2"/>
              <a:buChar char="Ø"/>
              <a:defRPr/>
            </a:pPr>
            <a:endParaRPr kumimoji="0" lang="el-GR" sz="2600" kern="1200" cap="none" spc="0" normalizeH="0" baseline="0" noProof="0" dirty="0" smtClean="0">
              <a:latin typeface="+mn-lt"/>
              <a:ea typeface="+mn-ea"/>
              <a:cs typeface="+mn-cs"/>
            </a:endParaRPr>
          </a:p>
        </p:txBody>
      </p:sp>
      <p:sp>
        <p:nvSpPr>
          <p:cNvPr id="7173" name="6 - Ορθογώνιο"/>
          <p:cNvSpPr/>
          <p:nvPr/>
        </p:nvSpPr>
        <p:spPr>
          <a:xfrm>
            <a:off x="609600" y="1333500"/>
            <a:ext cx="7848600" cy="523875"/>
          </a:xfrm>
          <a:prstGeom prst="rect">
            <a:avLst/>
          </a:prstGeom>
          <a:noFill/>
          <a:ln w="9525">
            <a:noFill/>
          </a:ln>
        </p:spPr>
        <p:txBody>
          <a:bodyPr>
            <a:spAutoFit/>
          </a:bodyPr>
          <a:p>
            <a:r>
              <a:rPr lang="el-GR" altLang="x-none" sz="2800" b="1" dirty="0">
                <a:latin typeface="Arial" panose="020B0604020202020204" pitchFamily="34" charset="0"/>
              </a:rPr>
              <a:t>    </a:t>
            </a:r>
            <a:r>
              <a:rPr lang="el-GR" altLang="x-none" sz="2400" b="1" dirty="0">
                <a:latin typeface="Arial" panose="020B0604020202020204" pitchFamily="34" charset="0"/>
              </a:rPr>
              <a:t>1. ΠΡΟΔΙΑΓΡΑΦΕΣ ΣΥΓΓΡΑΦΗΣ ΤΗΣ ΕΡΓΑΣΙΑΣ</a:t>
            </a:r>
            <a:endParaRPr lang="el-GR" altLang="x-none" sz="2400" b="1" dirty="0">
              <a:latin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3"/>
          <p:cNvSpPr>
            <a:spLocks noGrp="1"/>
          </p:cNvSpPr>
          <p:nvPr>
            <p:ph idx="1" hasCustomPrompt="1"/>
          </p:nvPr>
        </p:nvSpPr>
        <p:spPr>
          <a:xfrm>
            <a:off x="381000" y="533400"/>
            <a:ext cx="8077200" cy="5486400"/>
          </a:xfrm>
        </p:spPr>
        <p:txBody>
          <a:bodyPr vert="horz" wrap="square" lIns="182880" tIns="91440" anchor="t"/>
          <a:p>
            <a:pPr>
              <a:lnSpc>
                <a:spcPct val="80000"/>
              </a:lnSpc>
              <a:buFont typeface="Wingdings" panose="05000000000000000000" pitchFamily="2" charset="2"/>
              <a:buChar char="Ø"/>
            </a:pPr>
            <a:r>
              <a:rPr lang="el-GR" altLang="x-none" sz="2400" dirty="0">
                <a:latin typeface="Arial" panose="020B0604020202020204" pitchFamily="34" charset="0"/>
                <a:cs typeface="Arial" panose="020B0604020202020204" pitchFamily="34" charset="0"/>
              </a:rPr>
              <a:t>Πρέπει να είναι γραμμένη στην ελληνική γλώσσα.</a:t>
            </a:r>
            <a:endParaRPr lang="el-GR" altLang="x-none" sz="2400" dirty="0">
              <a:latin typeface="Arial" panose="020B0604020202020204" pitchFamily="34" charset="0"/>
              <a:cs typeface="Arial" panose="020B0604020202020204" pitchFamily="34" charset="0"/>
            </a:endParaRPr>
          </a:p>
          <a:p>
            <a:pPr>
              <a:lnSpc>
                <a:spcPct val="80000"/>
              </a:lnSpc>
              <a:buNone/>
            </a:pPr>
            <a:endParaRPr lang="el-GR" altLang="x-none" sz="2400"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400" dirty="0">
                <a:latin typeface="Arial" panose="020B0604020202020204" pitchFamily="34" charset="0"/>
                <a:cs typeface="Arial" panose="020B0604020202020204" pitchFamily="34" charset="0"/>
              </a:rPr>
              <a:t>Η έκτασή της να κυμαίνεται μεταξύ </a:t>
            </a:r>
            <a:r>
              <a:rPr lang="en-GB" altLang="el-GR" sz="2400" dirty="0">
                <a:latin typeface="Arial" panose="020B0604020202020204" pitchFamily="34" charset="0"/>
                <a:cs typeface="Arial" panose="020B0604020202020204" pitchFamily="34" charset="0"/>
              </a:rPr>
              <a:t>5</a:t>
            </a:r>
            <a:r>
              <a:rPr lang="el-GR" altLang="x-none" sz="2400" dirty="0">
                <a:latin typeface="Arial" panose="020B0604020202020204" pitchFamily="34" charset="0"/>
                <a:cs typeface="Arial" panose="020B0604020202020204" pitchFamily="34" charset="0"/>
              </a:rPr>
              <a:t>.000 - </a:t>
            </a:r>
            <a:r>
              <a:rPr lang="en-GB" altLang="el-GR" sz="2400" dirty="0">
                <a:latin typeface="Arial" panose="020B0604020202020204" pitchFamily="34" charset="0"/>
                <a:cs typeface="Arial" panose="020B0604020202020204" pitchFamily="34" charset="0"/>
              </a:rPr>
              <a:t>7</a:t>
            </a:r>
            <a:r>
              <a:rPr lang="el-GR" altLang="x-none" sz="2400" dirty="0">
                <a:latin typeface="Arial" panose="020B0604020202020204" pitchFamily="34" charset="0"/>
                <a:cs typeface="Arial" panose="020B0604020202020204" pitchFamily="34" charset="0"/>
              </a:rPr>
              <a:t>.000 λέξεων.</a:t>
            </a:r>
            <a:endParaRPr lang="el-GR" altLang="x-none" sz="2400" dirty="0">
              <a:latin typeface="Arial" panose="020B0604020202020204" pitchFamily="34" charset="0"/>
              <a:cs typeface="Arial" panose="020B0604020202020204" pitchFamily="34" charset="0"/>
            </a:endParaRPr>
          </a:p>
          <a:p>
            <a:pPr>
              <a:lnSpc>
                <a:spcPct val="80000"/>
              </a:lnSpc>
              <a:buNone/>
            </a:pPr>
            <a:endParaRPr lang="el-GR" altLang="x-none" sz="2400"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400" dirty="0">
                <a:latin typeface="Arial" panose="020B0604020202020204" pitchFamily="34" charset="0"/>
                <a:cs typeface="Arial" panose="020B0604020202020204" pitchFamily="34" charset="0"/>
              </a:rPr>
              <a:t>Όλα τα υπόλοιπα συμπληρωματικά κείμενα δεν πρέπει να υπερβαίνουν τις 2.000 λέξεις, εκτός από τις αναφορές, τους πίνακες και τα διαγράμματα. </a:t>
            </a:r>
            <a:endParaRPr lang="el-GR" altLang="x-none" sz="2400" dirty="0">
              <a:latin typeface="Arial" panose="020B0604020202020204" pitchFamily="34" charset="0"/>
              <a:cs typeface="Arial" panose="020B0604020202020204" pitchFamily="34" charset="0"/>
            </a:endParaRPr>
          </a:p>
          <a:p>
            <a:pPr>
              <a:lnSpc>
                <a:spcPct val="80000"/>
              </a:lnSpc>
              <a:buNone/>
            </a:pPr>
            <a:endParaRPr lang="el-GR" altLang="x-none" sz="2400"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400" dirty="0">
                <a:latin typeface="Arial" panose="020B0604020202020204" pitchFamily="34" charset="0"/>
                <a:cs typeface="Arial" panose="020B0604020202020204" pitchFamily="34" charset="0"/>
              </a:rPr>
              <a:t>Οι σελίδες πρέπει να είναι δημιουργημένες με προδιαγραφές μεγέθους Α4, σε απλό διάστημα, με περιθώριο 2,5 εκατοστά, και να περιλαμβάνουν τον αριθμό της σελίδας στο κέντρο, στο κάτω περιθώριο της σελίδας. </a:t>
            </a:r>
            <a:endParaRPr lang="el-GR" altLang="x-none" sz="2400" dirty="0">
              <a:latin typeface="Arial" panose="020B0604020202020204" pitchFamily="34" charset="0"/>
              <a:cs typeface="Arial" panose="020B0604020202020204" pitchFamily="34" charset="0"/>
            </a:endParaRPr>
          </a:p>
          <a:p>
            <a:pPr>
              <a:lnSpc>
                <a:spcPct val="80000"/>
              </a:lnSpc>
              <a:buNone/>
            </a:pPr>
            <a:endParaRPr lang="el-GR" altLang="x-none" sz="2400"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r>
              <a:rPr lang="el-GR" altLang="x-none" sz="2400" dirty="0">
                <a:latin typeface="Arial" panose="020B0604020202020204" pitchFamily="34" charset="0"/>
                <a:cs typeface="Arial" panose="020B0604020202020204" pitchFamily="34" charset="0"/>
              </a:rPr>
              <a:t>Τα περιθώρια πρέπει να είναι συνεπή σε όλες τις σελίδες.</a:t>
            </a:r>
            <a:endParaRPr lang="el-GR" altLang="x-none" sz="2400" dirty="0">
              <a:latin typeface="Arial" panose="020B0604020202020204" pitchFamily="34" charset="0"/>
              <a:cs typeface="Arial" panose="020B0604020202020204" pitchFamily="34" charset="0"/>
            </a:endParaRPr>
          </a:p>
          <a:p>
            <a:pPr>
              <a:lnSpc>
                <a:spcPct val="80000"/>
              </a:lnSpc>
              <a:buFont typeface="Wingdings" panose="05000000000000000000" pitchFamily="2" charset="2"/>
              <a:buChar char="Ø"/>
            </a:pPr>
            <a:endParaRPr lang="el-GR" altLang="x-none" sz="2600" dirty="0">
              <a:solidFill>
                <a:schemeClr val="tx2"/>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3"/>
          <p:cNvSpPr>
            <a:spLocks noGrp="1"/>
          </p:cNvSpPr>
          <p:nvPr>
            <p:ph idx="1" hasCustomPrompt="1"/>
          </p:nvPr>
        </p:nvSpPr>
        <p:spPr>
          <a:xfrm>
            <a:off x="457200" y="609600"/>
            <a:ext cx="8153400" cy="5410200"/>
          </a:xfrm>
        </p:spPr>
        <p:txBody>
          <a:bodyPr vert="horz" wrap="square" lIns="182880" tIns="91440" anchor="t"/>
          <a:p>
            <a:pPr>
              <a:buNone/>
            </a:pPr>
            <a:r>
              <a:rPr lang="el-GR" altLang="x-none" dirty="0"/>
              <a:t>	</a:t>
            </a:r>
            <a:endParaRPr lang="el-GR" altLang="x-none" dirty="0"/>
          </a:p>
          <a:p>
            <a:pPr>
              <a:buNone/>
            </a:pPr>
            <a:r>
              <a:rPr lang="el-GR" altLang="x-none" dirty="0"/>
              <a:t>	- </a:t>
            </a:r>
            <a:r>
              <a:rPr lang="el-GR" altLang="x-none" sz="2400" dirty="0">
                <a:latin typeface="Arial" panose="020B0604020202020204" pitchFamily="34" charset="0"/>
                <a:cs typeface="Arial" panose="020B0604020202020204" pitchFamily="34" charset="0"/>
              </a:rPr>
              <a:t>Οι τίτλοι και οι υπότιτλοι πρέπει να είναι σύντομοι.</a:t>
            </a:r>
            <a:endParaRPr lang="el-GR" altLang="x-none" sz="2400" dirty="0">
              <a:latin typeface="Arial" panose="020B0604020202020204" pitchFamily="34" charset="0"/>
              <a:cs typeface="Arial" panose="020B0604020202020204" pitchFamily="34" charset="0"/>
            </a:endParaRPr>
          </a:p>
          <a:p>
            <a:pPr>
              <a:buNone/>
            </a:pPr>
            <a:endParaRPr lang="el-GR" altLang="x-none" sz="2400" dirty="0">
              <a:latin typeface="Arial" panose="020B0604020202020204" pitchFamily="34" charset="0"/>
              <a:cs typeface="Arial" panose="020B0604020202020204" pitchFamily="34" charset="0"/>
            </a:endParaRPr>
          </a:p>
          <a:p>
            <a:pPr>
              <a:buNone/>
            </a:pPr>
            <a:r>
              <a:rPr lang="el-GR" altLang="x-none" sz="2400" dirty="0">
                <a:latin typeface="Arial" panose="020B0604020202020204" pitchFamily="34" charset="0"/>
                <a:cs typeface="Arial" panose="020B0604020202020204" pitchFamily="34" charset="0"/>
              </a:rPr>
              <a:t>	- Το κείμενο πρέπει να είναι σε γραμματοσειρά TIMES NEW ROMAN, μέγεθος 12pt, κανονικό, σε μία ενιαία στήλη, με πλήρη στοίχιση. </a:t>
            </a:r>
            <a:endParaRPr lang="el-GR" altLang="x-none" sz="2400" dirty="0">
              <a:latin typeface="Arial" panose="020B0604020202020204" pitchFamily="34" charset="0"/>
              <a:cs typeface="Arial" panose="020B0604020202020204" pitchFamily="34" charset="0"/>
            </a:endParaRPr>
          </a:p>
          <a:p>
            <a:pPr>
              <a:buNone/>
            </a:pPr>
            <a:endParaRPr lang="el-GR" altLang="x-none" sz="2400" dirty="0">
              <a:latin typeface="Arial" panose="020B0604020202020204" pitchFamily="34" charset="0"/>
              <a:cs typeface="Arial" panose="020B0604020202020204" pitchFamily="34" charset="0"/>
            </a:endParaRPr>
          </a:p>
          <a:p>
            <a:pPr>
              <a:buNone/>
            </a:pPr>
            <a:r>
              <a:rPr lang="el-GR" altLang="x-none" sz="2400" dirty="0">
                <a:latin typeface="Arial" panose="020B0604020202020204" pitchFamily="34" charset="0"/>
                <a:cs typeface="Arial" panose="020B0604020202020204" pitchFamily="34" charset="0"/>
              </a:rPr>
              <a:t>	- </a:t>
            </a:r>
            <a:r>
              <a:rPr lang="el-GR" altLang="x-none" sz="2400" b="1" dirty="0">
                <a:latin typeface="Arial" panose="020B0604020202020204" pitchFamily="34" charset="0"/>
                <a:cs typeface="Arial" panose="020B0604020202020204" pitchFamily="34" charset="0"/>
              </a:rPr>
              <a:t>Το κείμενο πρέπει να παραδοθεί σε πρόγραμμα </a:t>
            </a:r>
            <a:r>
              <a:rPr sz="2400" b="1" dirty="0">
                <a:latin typeface="Arial" panose="020B0604020202020204" pitchFamily="34" charset="0"/>
                <a:cs typeface="Arial" panose="020B0604020202020204" pitchFamily="34" charset="0"/>
              </a:rPr>
              <a:t>WORD</a:t>
            </a:r>
            <a:r>
              <a:rPr lang="el-GR" altLang="x-none" sz="2400" b="1" dirty="0">
                <a:latin typeface="Arial" panose="020B0604020202020204" pitchFamily="34" charset="0"/>
                <a:cs typeface="Arial" panose="020B0604020202020204" pitchFamily="34" charset="0"/>
              </a:rPr>
              <a:t> 2007, ενώ η παρουσίαση της εργασίας θα πρέπει να γίνει και να παραδοθεί σε πρόγραμμα </a:t>
            </a:r>
            <a:r>
              <a:rPr sz="2400" b="1" dirty="0">
                <a:latin typeface="Arial" panose="020B0604020202020204" pitchFamily="34" charset="0"/>
                <a:cs typeface="Arial" panose="020B0604020202020204" pitchFamily="34" charset="0"/>
              </a:rPr>
              <a:t>POWER POINT</a:t>
            </a:r>
            <a:r>
              <a:rPr lang="el-GR" altLang="x-none" sz="2400" b="1" dirty="0">
                <a:latin typeface="Arial" panose="020B0604020202020204" pitchFamily="34" charset="0"/>
                <a:cs typeface="Arial" panose="020B0604020202020204" pitchFamily="34" charset="0"/>
              </a:rPr>
              <a:t>.</a:t>
            </a:r>
            <a:endParaRPr lang="el-GR" altLang="x-none" sz="2400" dirty="0">
              <a:latin typeface="Arial" panose="020B0604020202020204" pitchFamily="34" charset="0"/>
              <a:ea typeface="Arial" panose="020B060402020202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2 - Ορθογώνιο"/>
          <p:cNvSpPr/>
          <p:nvPr/>
        </p:nvSpPr>
        <p:spPr>
          <a:xfrm>
            <a:off x="533400" y="685800"/>
            <a:ext cx="80772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800" b="0" i="0" u="none" strike="noStrike" kern="1200" cap="none" spc="0" normalizeH="0" baseline="0" noProof="0" smtClean="0">
              <a:ln>
                <a:noFill/>
              </a:ln>
              <a:solidFill>
                <a:schemeClr val="lt1"/>
              </a:solidFill>
              <a:effectLst/>
              <a:uLnTx/>
              <a:uFillTx/>
              <a:latin typeface="+mn-lt"/>
              <a:ea typeface="+mn-ea"/>
              <a:cs typeface="+mn-cs"/>
            </a:endParaRPr>
          </a:p>
        </p:txBody>
      </p:sp>
      <p:sp>
        <p:nvSpPr>
          <p:cNvPr id="4099" name="Rectangle 3"/>
          <p:cNvSpPr>
            <a:spLocks noGrp="1" noChangeArrowheads="1"/>
          </p:cNvSpPr>
          <p:nvPr>
            <p:ph idx="1" hasCustomPrompt="1"/>
          </p:nvPr>
        </p:nvSpPr>
        <p:spPr>
          <a:xfrm>
            <a:off x="228600" y="838200"/>
            <a:ext cx="8610600" cy="5181600"/>
          </a:xfrm>
        </p:spPr>
        <p:txBody>
          <a:bodyPr vert="horz" lIns="182880" tIns="91440"/>
          <a:p>
            <a:pPr>
              <a:lnSpc>
                <a:spcPct val="80000"/>
              </a:lnSpc>
              <a:buNone/>
            </a:pPr>
            <a:r>
              <a:rPr lang="el-GR" altLang="x-none" sz="1500" dirty="0"/>
              <a:t>	                              </a:t>
            </a:r>
            <a:r>
              <a:rPr lang="el-GR" altLang="x-none" sz="2400" b="1" dirty="0"/>
              <a:t>2. </a:t>
            </a:r>
            <a:r>
              <a:rPr lang="el-GR" altLang="x-none" sz="2400" b="1" dirty="0">
                <a:latin typeface="Arial" panose="020B0604020202020204" pitchFamily="34" charset="0"/>
                <a:cs typeface="Arial" panose="020B0604020202020204" pitchFamily="34" charset="0"/>
              </a:rPr>
              <a:t>ΔΟΜΗ ΤΗΣ ΕΡΓΑΣΙΑΣ</a:t>
            </a:r>
            <a:endParaRPr lang="el-GR" altLang="x-none" sz="2400" b="1" dirty="0">
              <a:latin typeface="Arial" panose="020B0604020202020204" pitchFamily="34" charset="0"/>
              <a:cs typeface="Arial" panose="020B0604020202020204" pitchFamily="34" charset="0"/>
            </a:endParaRPr>
          </a:p>
          <a:p>
            <a:pPr>
              <a:lnSpc>
                <a:spcPct val="80000"/>
              </a:lnSpc>
              <a:buNone/>
            </a:pPr>
            <a:endParaRPr lang="el-GR" altLang="x-none" sz="1500" dirty="0">
              <a:latin typeface="Arial" panose="020B0604020202020204" pitchFamily="34" charset="0"/>
              <a:cs typeface="Arial" panose="020B0604020202020204" pitchFamily="34" charset="0"/>
            </a:endParaRPr>
          </a:p>
          <a:p>
            <a:pPr>
              <a:lnSpc>
                <a:spcPct val="80000"/>
              </a:lnSpc>
              <a:buNone/>
            </a:pPr>
            <a:r>
              <a:rPr lang="el-GR" altLang="x-none" sz="1500" dirty="0">
                <a:latin typeface="Arial" panose="020B0604020202020204" pitchFamily="34" charset="0"/>
                <a:cs typeface="Arial" panose="020B0604020202020204" pitchFamily="34" charset="0"/>
              </a:rPr>
              <a:t>	</a:t>
            </a:r>
            <a:endParaRPr lang="el-GR" altLang="x-none" sz="15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Η </a:t>
            </a:r>
            <a:r>
              <a:rPr lang="el-GR" altLang="x-none" sz="1900" b="1" u="sng" dirty="0">
                <a:solidFill>
                  <a:srgbClr val="C00000"/>
                </a:solidFill>
                <a:latin typeface="Arial" panose="020B0604020202020204" pitchFamily="34" charset="0"/>
                <a:cs typeface="Arial" panose="020B0604020202020204" pitchFamily="34" charset="0"/>
              </a:rPr>
              <a:t>πρώτη σελίδα </a:t>
            </a:r>
            <a:r>
              <a:rPr lang="el-GR" altLang="x-none" sz="1900" dirty="0">
                <a:latin typeface="Arial" panose="020B0604020202020204" pitchFamily="34" charset="0"/>
                <a:cs typeface="Arial" panose="020B0604020202020204" pitchFamily="34" charset="0"/>
              </a:rPr>
              <a:t>πρέπει να περιλαμβάνει :</a:t>
            </a:r>
            <a:endParaRPr lang="el-GR" altLang="x-none" sz="1900" dirty="0">
              <a:latin typeface="Arial" panose="020B0604020202020204" pitchFamily="34" charset="0"/>
              <a:cs typeface="Arial" panose="020B0604020202020204" pitchFamily="34" charset="0"/>
            </a:endParaRPr>
          </a:p>
          <a:p>
            <a:pPr>
              <a:lnSpc>
                <a:spcPct val="80000"/>
              </a:lnSpc>
              <a:buNone/>
            </a:pP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τον </a:t>
            </a:r>
            <a:r>
              <a:rPr lang="el-GR" altLang="x-none" sz="1900" b="1" dirty="0">
                <a:latin typeface="Arial" panose="020B0604020202020204" pitchFamily="34" charset="0"/>
                <a:cs typeface="Arial" panose="020B0604020202020204" pitchFamily="34" charset="0"/>
              </a:rPr>
              <a:t>τίτλο</a:t>
            </a:r>
            <a:endParaRPr lang="el-GR" altLang="x-none" sz="1900" b="1" dirty="0">
              <a:latin typeface="Arial" panose="020B0604020202020204" pitchFamily="34" charset="0"/>
              <a:cs typeface="Arial" panose="020B0604020202020204" pitchFamily="34" charset="0"/>
            </a:endParaRPr>
          </a:p>
          <a:p>
            <a:pPr>
              <a:lnSpc>
                <a:spcPct val="80000"/>
              </a:lnSpc>
              <a:buNone/>
            </a:pPr>
            <a:endParaRPr lang="el-GR" altLang="x-none" sz="1900" b="1"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το </a:t>
            </a:r>
            <a:r>
              <a:rPr lang="el-GR" altLang="x-none" sz="1900" b="1" dirty="0">
                <a:latin typeface="Arial" panose="020B0604020202020204" pitchFamily="34" charset="0"/>
                <a:cs typeface="Arial" panose="020B0604020202020204" pitchFamily="34" charset="0"/>
              </a:rPr>
              <a:t>όνομα</a:t>
            </a:r>
            <a:r>
              <a:rPr lang="el-GR" altLang="x-none" sz="1900" dirty="0">
                <a:latin typeface="Arial" panose="020B0604020202020204" pitchFamily="34" charset="0"/>
                <a:cs typeface="Arial" panose="020B0604020202020204" pitchFamily="34" charset="0"/>
              </a:rPr>
              <a:t> του φοιτητή (ή των φοιτητών)</a:t>
            </a:r>
            <a:endParaRPr lang="el-GR" altLang="x-none" sz="1900" dirty="0">
              <a:latin typeface="Arial" panose="020B0604020202020204" pitchFamily="34" charset="0"/>
              <a:cs typeface="Arial" panose="020B0604020202020204" pitchFamily="34" charset="0"/>
            </a:endParaRPr>
          </a:p>
          <a:p>
            <a:pPr>
              <a:lnSpc>
                <a:spcPct val="80000"/>
              </a:lnSpc>
              <a:buNone/>
            </a:pP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τον </a:t>
            </a:r>
            <a:r>
              <a:rPr lang="el-GR" altLang="x-none" sz="1900" b="1" dirty="0">
                <a:latin typeface="Arial" panose="020B0604020202020204" pitchFamily="34" charset="0"/>
                <a:cs typeface="Arial" panose="020B0604020202020204" pitchFamily="34" charset="0"/>
              </a:rPr>
              <a:t>αριθμό μητρώου </a:t>
            </a:r>
            <a:r>
              <a:rPr lang="el-GR" altLang="x-none" sz="1900" dirty="0">
                <a:latin typeface="Arial" panose="020B0604020202020204" pitchFamily="34" charset="0"/>
                <a:cs typeface="Arial" panose="020B0604020202020204" pitchFamily="34" charset="0"/>
              </a:rPr>
              <a:t>και την </a:t>
            </a:r>
            <a:r>
              <a:rPr lang="el-GR" altLang="x-none" sz="1900" b="1" dirty="0">
                <a:latin typeface="Arial" panose="020B0604020202020204" pitchFamily="34" charset="0"/>
                <a:cs typeface="Arial" panose="020B0604020202020204" pitchFamily="34" charset="0"/>
              </a:rPr>
              <a:t>ηλεκτρονική διεύθυνση</a:t>
            </a:r>
            <a:endParaRPr lang="el-GR" altLang="x-none" sz="1900" b="1" dirty="0">
              <a:latin typeface="Arial" panose="020B0604020202020204" pitchFamily="34" charset="0"/>
              <a:cs typeface="Arial" panose="020B0604020202020204" pitchFamily="34" charset="0"/>
            </a:endParaRPr>
          </a:p>
          <a:p>
            <a:pPr>
              <a:lnSpc>
                <a:spcPct val="80000"/>
              </a:lnSpc>
              <a:buNone/>
            </a:pPr>
            <a:endParaRPr lang="el-GR" altLang="x-none" sz="1900" b="1"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το </a:t>
            </a:r>
            <a:r>
              <a:rPr lang="el-GR" altLang="x-none" sz="1900" b="1" dirty="0">
                <a:latin typeface="Arial" panose="020B0604020202020204" pitchFamily="34" charset="0"/>
                <a:cs typeface="Arial" panose="020B0604020202020204" pitchFamily="34" charset="0"/>
              </a:rPr>
              <a:t>μάθημα</a:t>
            </a:r>
            <a:r>
              <a:rPr lang="el-GR" altLang="x-none" sz="1900" dirty="0">
                <a:latin typeface="Arial" panose="020B0604020202020204" pitchFamily="34" charset="0"/>
                <a:cs typeface="Arial" panose="020B0604020202020204" pitchFamily="34" charset="0"/>
              </a:rPr>
              <a:t> για το οποίο γίνεται η εργασία</a:t>
            </a:r>
            <a:endParaRPr lang="el-GR" altLang="x-none" sz="1900" dirty="0">
              <a:latin typeface="Arial" panose="020B0604020202020204" pitchFamily="34" charset="0"/>
              <a:cs typeface="Arial" panose="020B0604020202020204" pitchFamily="34" charset="0"/>
            </a:endParaRPr>
          </a:p>
          <a:p>
            <a:pPr>
              <a:lnSpc>
                <a:spcPct val="80000"/>
              </a:lnSpc>
              <a:buNone/>
            </a:pP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τον </a:t>
            </a:r>
            <a:r>
              <a:rPr lang="el-GR" altLang="x-none" sz="1900" b="1" dirty="0">
                <a:latin typeface="Arial" panose="020B0604020202020204" pitchFamily="34" charset="0"/>
                <a:cs typeface="Arial" panose="020B0604020202020204" pitchFamily="34" charset="0"/>
              </a:rPr>
              <a:t>υπεύθυνο καθηγητή</a:t>
            </a:r>
            <a:r>
              <a:rPr lang="el-GR" altLang="x-none" sz="1900" dirty="0">
                <a:latin typeface="Arial" panose="020B0604020202020204" pitchFamily="34" charset="0"/>
                <a:cs typeface="Arial" panose="020B0604020202020204" pitchFamily="34" charset="0"/>
              </a:rPr>
              <a:t>, το εξάμηνο και η </a:t>
            </a:r>
            <a:r>
              <a:rPr lang="el-GR" altLang="x-none" sz="1900" dirty="0">
                <a:latin typeface="Arial" panose="020B0604020202020204" pitchFamily="34" charset="0"/>
                <a:cs typeface="Arial" panose="020B0604020202020204" pitchFamily="34" charset="0"/>
              </a:rPr>
              <a:t>χρονολογία</a:t>
            </a:r>
            <a:endParaRPr lang="el-GR" altLang="x-none" sz="1900" dirty="0">
              <a:latin typeface="Arial" panose="020B0604020202020204" pitchFamily="34" charset="0"/>
              <a:cs typeface="Arial" panose="020B0604020202020204" pitchFamily="34" charset="0"/>
            </a:endParaRPr>
          </a:p>
          <a:p>
            <a:pPr>
              <a:lnSpc>
                <a:spcPct val="80000"/>
              </a:lnSpc>
              <a:buNone/>
            </a:pP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μια </a:t>
            </a:r>
            <a:r>
              <a:rPr lang="el-GR" altLang="x-none" sz="1900" b="1" dirty="0">
                <a:latin typeface="Arial" panose="020B0604020202020204" pitchFamily="34" charset="0"/>
                <a:cs typeface="Arial" panose="020B0604020202020204" pitchFamily="34" charset="0"/>
              </a:rPr>
              <a:t>περίληψη</a:t>
            </a:r>
            <a:r>
              <a:rPr lang="el-GR" altLang="x-none" sz="1900" dirty="0">
                <a:latin typeface="Arial" panose="020B0604020202020204" pitchFamily="34" charset="0"/>
                <a:cs typeface="Arial" panose="020B0604020202020204" pitchFamily="34" charset="0"/>
              </a:rPr>
              <a:t> (μέχρι 150 λέξεις)</a:t>
            </a:r>
            <a:endParaRPr lang="el-GR" altLang="x-none" sz="1900" dirty="0">
              <a:latin typeface="Arial" panose="020B0604020202020204" pitchFamily="34" charset="0"/>
              <a:cs typeface="Arial" panose="020B0604020202020204" pitchFamily="34" charset="0"/>
            </a:endParaRPr>
          </a:p>
          <a:p>
            <a:pPr>
              <a:lnSpc>
                <a:spcPct val="80000"/>
              </a:lnSpc>
              <a:buNone/>
            </a:pP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 ένα σύνολο </a:t>
            </a:r>
            <a:r>
              <a:rPr lang="el-GR" altLang="x-none" sz="1900" b="1" dirty="0">
                <a:latin typeface="Arial" panose="020B0604020202020204" pitchFamily="34" charset="0"/>
                <a:cs typeface="Arial" panose="020B0604020202020204" pitchFamily="34" charset="0"/>
              </a:rPr>
              <a:t>λέξεων - κλειδιών </a:t>
            </a:r>
            <a:r>
              <a:rPr lang="el-GR" altLang="x-none" sz="1900" dirty="0">
                <a:latin typeface="Arial" panose="020B0604020202020204" pitchFamily="34" charset="0"/>
                <a:cs typeface="Arial" panose="020B0604020202020204" pitchFamily="34" charset="0"/>
              </a:rPr>
              <a:t>(μέχρι 7)</a:t>
            </a:r>
            <a:endParaRPr lang="el-GR" altLang="x-none" sz="1900" dirty="0">
              <a:solidFill>
                <a:schemeClr val="tx2"/>
              </a:solidFill>
              <a:latin typeface="Arial" panose="020B0604020202020204" pitchFamily="34" charset="0"/>
              <a:cs typeface="Arial" panose="020B0604020202020204" pitchFamily="34" charset="0"/>
            </a:endParaRPr>
          </a:p>
          <a:p>
            <a:pPr>
              <a:lnSpc>
                <a:spcPct val="80000"/>
              </a:lnSpc>
              <a:buNone/>
            </a:pPr>
            <a:endParaRPr lang="el-GR" altLang="x-none" sz="1900" dirty="0"/>
          </a:p>
          <a:p>
            <a:pPr>
              <a:lnSpc>
                <a:spcPct val="60000"/>
              </a:lnSpc>
              <a:buFont typeface="Wingdings" panose="05000000000000000000" pitchFamily="2" charset="2"/>
              <a:buChar char="Ø"/>
            </a:pPr>
            <a:endParaRPr lang="el-GR" altLang="x-none" sz="1900" dirty="0">
              <a:solidFill>
                <a:schemeClr val="tx2"/>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Rectangle 3"/>
          <p:cNvSpPr>
            <a:spLocks noGrp="1" noChangeArrowheads="1"/>
          </p:cNvSpPr>
          <p:nvPr>
            <p:ph idx="1" hasCustomPrompt="1"/>
          </p:nvPr>
        </p:nvSpPr>
        <p:spPr>
          <a:xfrm>
            <a:off x="304800" y="609600"/>
            <a:ext cx="8382000" cy="5181600"/>
          </a:xfrm>
        </p:spPr>
        <p:txBody>
          <a:bodyPr vert="horz" lIns="182880" tIns="91440"/>
          <a:p>
            <a:pPr>
              <a:lnSpc>
                <a:spcPct val="80000"/>
              </a:lnSpc>
              <a:buNone/>
            </a:pPr>
            <a:r>
              <a:rPr lang="el-GR" altLang="x-none" sz="1800" dirty="0"/>
              <a:t>	</a:t>
            </a:r>
            <a:endParaRPr lang="el-GR" altLang="x-none" sz="1800" dirty="0"/>
          </a:p>
          <a:p>
            <a:pPr>
              <a:lnSpc>
                <a:spcPct val="80000"/>
              </a:lnSpc>
              <a:buNone/>
            </a:pPr>
            <a:r>
              <a:rPr lang="el-GR" altLang="x-none" sz="1800" dirty="0"/>
              <a:t>	</a:t>
            </a:r>
            <a:r>
              <a:rPr lang="el-GR" altLang="x-none" sz="1900" dirty="0">
                <a:latin typeface="Arial" panose="020B0604020202020204" pitchFamily="34" charset="0"/>
                <a:cs typeface="Arial" panose="020B0604020202020204" pitchFamily="34" charset="0"/>
              </a:rPr>
              <a:t>Το κείμενο της εργασίας ξεκινά από τη </a:t>
            </a:r>
            <a:r>
              <a:rPr lang="el-GR" altLang="x-none" sz="1900" b="1" u="sng" dirty="0">
                <a:solidFill>
                  <a:srgbClr val="C00000"/>
                </a:solidFill>
                <a:latin typeface="Arial" panose="020B0604020202020204" pitchFamily="34" charset="0"/>
                <a:cs typeface="Arial" panose="020B0604020202020204" pitchFamily="34" charset="0"/>
              </a:rPr>
              <a:t>δεύτερη σελίδα και μετά</a:t>
            </a:r>
            <a:r>
              <a:rPr lang="el-GR" altLang="x-none" sz="1900" dirty="0">
                <a:latin typeface="Arial" panose="020B0604020202020204" pitchFamily="34" charset="0"/>
                <a:cs typeface="Arial" panose="020B0604020202020204" pitchFamily="34" charset="0"/>
              </a:rPr>
              <a:t>. Η εργασία θα πρέπει να περιλαμβάνει:</a:t>
            </a: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a:t>
            </a:r>
            <a:endParaRPr lang="el-GR" altLang="x-none" sz="1900" dirty="0">
              <a:latin typeface="Arial" panose="020B0604020202020204" pitchFamily="34" charset="0"/>
              <a:cs typeface="Arial" panose="020B0604020202020204" pitchFamily="34" charset="0"/>
            </a:endParaRPr>
          </a:p>
          <a:p>
            <a:pPr>
              <a:lnSpc>
                <a:spcPct val="80000"/>
              </a:lnSpc>
              <a:buNone/>
            </a:pPr>
            <a:r>
              <a:rPr lang="el-GR" altLang="x-none" sz="1900" dirty="0">
                <a:latin typeface="Arial" panose="020B0604020202020204" pitchFamily="34" charset="0"/>
                <a:cs typeface="Arial" panose="020B0604020202020204" pitchFamily="34" charset="0"/>
              </a:rPr>
              <a:t>	</a:t>
            </a:r>
            <a:r>
              <a:rPr lang="el-GR" altLang="x-none" sz="1900" b="1" u="sng" dirty="0">
                <a:latin typeface="Arial" panose="020B0604020202020204" pitchFamily="34" charset="0"/>
                <a:cs typeface="Arial" panose="020B0604020202020204" pitchFamily="34" charset="0"/>
              </a:rPr>
              <a:t>1. ΕΙΣΑΓΩΓΗ</a:t>
            </a:r>
            <a:endParaRPr lang="el-GR" altLang="x-none" sz="1900" b="1" u="sng" dirty="0">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 Στην εισαγωγή θα πρέπει να αναφέρεται το </a:t>
            </a:r>
            <a:r>
              <a:rPr lang="el-GR" altLang="x-none" sz="1900" b="1" dirty="0">
                <a:solidFill>
                  <a:schemeClr val="tx2"/>
                </a:solidFill>
                <a:latin typeface="Arial" panose="020B0604020202020204" pitchFamily="34" charset="0"/>
                <a:cs typeface="Arial" panose="020B0604020202020204" pitchFamily="34" charset="0"/>
              </a:rPr>
              <a:t>αντικείμενο </a:t>
            </a:r>
            <a:r>
              <a:rPr lang="el-GR" altLang="x-none" sz="1900" dirty="0">
                <a:solidFill>
                  <a:schemeClr val="tx2"/>
                </a:solidFill>
                <a:latin typeface="Arial" panose="020B0604020202020204" pitchFamily="34" charset="0"/>
                <a:cs typeface="Arial" panose="020B0604020202020204" pitchFamily="34" charset="0"/>
              </a:rPr>
              <a:t>της εργασίας.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Εξηγήστε με τι ασχολείται η εργασία.</a:t>
            </a:r>
            <a:endParaRPr lang="el-GR" altLang="x-none" sz="1900" dirty="0">
              <a:solidFill>
                <a:schemeClr val="tx2"/>
              </a:solidFill>
              <a:latin typeface="Arial" panose="020B0604020202020204" pitchFamily="34" charset="0"/>
              <a:cs typeface="Arial" panose="020B0604020202020204" pitchFamily="34" charset="0"/>
            </a:endParaRPr>
          </a:p>
          <a:p>
            <a:pPr>
              <a:buNone/>
            </a:pPr>
            <a:r>
              <a:rPr lang="el-GR" altLang="x-none" sz="1900" dirty="0">
                <a:solidFill>
                  <a:schemeClr val="tx2"/>
                </a:solidFill>
                <a:latin typeface="Arial" panose="020B0604020202020204" pitchFamily="34" charset="0"/>
                <a:cs typeface="Arial" panose="020B0604020202020204" pitchFamily="34" charset="0"/>
              </a:rPr>
              <a:t>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 Ακολούθως θα πρέπει να αναφέρεται ο </a:t>
            </a:r>
            <a:r>
              <a:rPr lang="el-GR" altLang="x-none" sz="1900" b="1" dirty="0">
                <a:solidFill>
                  <a:schemeClr val="tx2"/>
                </a:solidFill>
                <a:latin typeface="Arial" panose="020B0604020202020204" pitchFamily="34" charset="0"/>
                <a:cs typeface="Arial" panose="020B0604020202020204" pitchFamily="34" charset="0"/>
              </a:rPr>
              <a:t>στόχος</a:t>
            </a:r>
            <a:r>
              <a:rPr lang="el-GR" altLang="x-none" sz="1900" dirty="0">
                <a:solidFill>
                  <a:schemeClr val="tx2"/>
                </a:solidFill>
                <a:latin typeface="Arial" panose="020B0604020202020204" pitchFamily="34" charset="0"/>
                <a:cs typeface="Arial" panose="020B0604020202020204" pitchFamily="34" charset="0"/>
              </a:rPr>
              <a:t> της εργασίας και το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ερώτημα το οποίο καλούμαστε να απαντήσουμε. Επομένως, θα πρέπει</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να προσδιοριστεί και να ερμηνευτεί το βασικό ερώτημα της εργασίας.</a:t>
            </a:r>
            <a:endParaRPr lang="el-GR" altLang="x-none" sz="1900" dirty="0">
              <a:solidFill>
                <a:schemeClr val="tx2"/>
              </a:solidFill>
              <a:latin typeface="Arial" panose="020B0604020202020204" pitchFamily="34" charset="0"/>
              <a:cs typeface="Arial" panose="020B0604020202020204" pitchFamily="34" charset="0"/>
            </a:endParaRPr>
          </a:p>
          <a:p>
            <a:pPr>
              <a:buNone/>
            </a:pPr>
            <a:r>
              <a:rPr lang="el-GR" altLang="x-none" sz="1900" dirty="0">
                <a:solidFill>
                  <a:schemeClr val="tx2"/>
                </a:solidFill>
                <a:latin typeface="Arial" panose="020B0604020202020204" pitchFamily="34" charset="0"/>
                <a:cs typeface="Arial" panose="020B0604020202020204" pitchFamily="34" charset="0"/>
              </a:rPr>
              <a:t>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 Στη συνέχεια θα πρέπει να τεθούν οι </a:t>
            </a:r>
            <a:r>
              <a:rPr lang="el-GR" altLang="x-none" sz="1900" b="1" dirty="0">
                <a:solidFill>
                  <a:schemeClr val="tx2"/>
                </a:solidFill>
                <a:latin typeface="Arial" panose="020B0604020202020204" pitchFamily="34" charset="0"/>
                <a:cs typeface="Arial" panose="020B0604020202020204" pitchFamily="34" charset="0"/>
              </a:rPr>
              <a:t>βασικοί προβληματισμοί</a:t>
            </a:r>
            <a:r>
              <a:rPr lang="el-GR" altLang="x-none" sz="1900" dirty="0">
                <a:solidFill>
                  <a:schemeClr val="tx2"/>
                </a:solidFill>
                <a:latin typeface="Arial" panose="020B0604020202020204" pitchFamily="34" charset="0"/>
                <a:cs typeface="Arial" panose="020B0604020202020204" pitchFamily="34" charset="0"/>
              </a:rPr>
              <a:t> και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επομένως να </a:t>
            </a:r>
            <a:r>
              <a:rPr lang="el-GR" altLang="x-none" sz="1900" b="1" dirty="0">
                <a:solidFill>
                  <a:schemeClr val="tx2"/>
                </a:solidFill>
                <a:latin typeface="Arial" panose="020B0604020202020204" pitchFamily="34" charset="0"/>
                <a:cs typeface="Arial" panose="020B0604020202020204" pitchFamily="34" charset="0"/>
              </a:rPr>
              <a:t>προσδιοριστούν οι θεματικές ενότητες </a:t>
            </a:r>
            <a:r>
              <a:rPr lang="el-GR" altLang="x-none" sz="1900" dirty="0">
                <a:solidFill>
                  <a:schemeClr val="tx2"/>
                </a:solidFill>
                <a:latin typeface="Arial" panose="020B0604020202020204" pitchFamily="34" charset="0"/>
                <a:cs typeface="Arial" panose="020B0604020202020204" pitchFamily="34" charset="0"/>
              </a:rPr>
              <a:t>που θα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ακολουθήσουν στη συνέχεια του κειμένου (της εργασίας).</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 Τέλος θα πρέπει να αναφερθεί ο </a:t>
            </a:r>
            <a:r>
              <a:rPr lang="el-GR" altLang="x-none" sz="1900" b="1" dirty="0">
                <a:solidFill>
                  <a:schemeClr val="tx2"/>
                </a:solidFill>
                <a:latin typeface="Arial" panose="020B0604020202020204" pitchFamily="34" charset="0"/>
                <a:cs typeface="Arial" panose="020B0604020202020204" pitchFamily="34" charset="0"/>
              </a:rPr>
              <a:t>τρόπος </a:t>
            </a:r>
            <a:r>
              <a:rPr lang="el-GR" altLang="x-none" sz="1900" dirty="0">
                <a:solidFill>
                  <a:schemeClr val="tx2"/>
                </a:solidFill>
                <a:latin typeface="Arial" panose="020B0604020202020204" pitchFamily="34" charset="0"/>
                <a:cs typeface="Arial" panose="020B0604020202020204" pitchFamily="34" charset="0"/>
              </a:rPr>
              <a:t>με τον οποίο θα αναλυθούν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οι θεματικές ενότητες, αλλά και </a:t>
            </a:r>
            <a:r>
              <a:rPr lang="el-GR" altLang="x-none" sz="1900" b="1" dirty="0">
                <a:solidFill>
                  <a:schemeClr val="tx2"/>
                </a:solidFill>
                <a:latin typeface="Arial" panose="020B0604020202020204" pitchFamily="34" charset="0"/>
                <a:cs typeface="Arial" panose="020B0604020202020204" pitchFamily="34" charset="0"/>
              </a:rPr>
              <a:t>η σειρά </a:t>
            </a:r>
            <a:r>
              <a:rPr lang="el-GR" altLang="x-none" sz="1900" dirty="0">
                <a:solidFill>
                  <a:schemeClr val="tx2"/>
                </a:solidFill>
                <a:latin typeface="Arial" panose="020B0604020202020204" pitchFamily="34" charset="0"/>
                <a:cs typeface="Arial" panose="020B0604020202020204" pitchFamily="34" charset="0"/>
              </a:rPr>
              <a:t>που θα ακολουθηθεί.</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a:t>
            </a:r>
            <a:endParaRPr lang="el-GR" altLang="x-none" sz="1900" dirty="0">
              <a:solidFill>
                <a:schemeClr val="tx2"/>
              </a:solidFill>
              <a:latin typeface="Arial" panose="020B0604020202020204" pitchFamily="34" charset="0"/>
              <a:cs typeface="Arial" panose="020B0604020202020204" pitchFamily="34" charset="0"/>
            </a:endParaRPr>
          </a:p>
          <a:p>
            <a:pPr>
              <a:lnSpc>
                <a:spcPct val="60000"/>
              </a:lnSpc>
              <a:buNone/>
            </a:pPr>
            <a:r>
              <a:rPr lang="el-GR" altLang="x-none" sz="1900" dirty="0">
                <a:solidFill>
                  <a:schemeClr val="tx2"/>
                </a:solidFill>
                <a:latin typeface="Arial" panose="020B0604020202020204" pitchFamily="34" charset="0"/>
                <a:cs typeface="Arial" panose="020B0604020202020204" pitchFamily="34" charset="0"/>
              </a:rPr>
              <a:t>	- Η εισαγωγή πρέπει να είναι περίπου το ένα-δέκατο της εργασίας.</a:t>
            </a:r>
            <a:endParaRPr lang="el-GR" altLang="x-none" sz="1900" dirty="0">
              <a:solidFill>
                <a:schemeClr val="tx2"/>
              </a:solidFill>
              <a:latin typeface="Arial" panose="020B0604020202020204" pitchFamily="34" charset="0"/>
              <a:cs typeface="Arial" panose="020B0604020202020204" pitchFamily="34" charset="0"/>
            </a:endParaRPr>
          </a:p>
          <a:p>
            <a:pPr>
              <a:lnSpc>
                <a:spcPct val="80000"/>
              </a:lnSpc>
              <a:buNone/>
            </a:pPr>
            <a:endParaRPr lang="el-GR" altLang="x-none" sz="1900" dirty="0">
              <a:solidFill>
                <a:schemeClr val="tx2"/>
              </a:solidFill>
              <a:latin typeface="Arial" panose="020B0604020202020204" pitchFamily="34" charset="0"/>
              <a:ea typeface="Arial" panose="020B0604020202020204" pitchFamily="34"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Rectangle 3"/>
          <p:cNvSpPr>
            <a:spLocks noGrp="1" noChangeArrowheads="1"/>
          </p:cNvSpPr>
          <p:nvPr>
            <p:ph idx="1" hasCustomPrompt="1"/>
          </p:nvPr>
        </p:nvSpPr>
        <p:spPr>
          <a:xfrm>
            <a:off x="304800" y="1066800"/>
            <a:ext cx="8382000" cy="4724400"/>
          </a:xfrm>
        </p:spPr>
        <p:txBody>
          <a:bodyPr vert="horz" lIns="182880" tIns="91440"/>
          <a:p>
            <a:pPr>
              <a:lnSpc>
                <a:spcPct val="80000"/>
              </a:lnSpc>
              <a:buNone/>
            </a:pPr>
            <a:r>
              <a:rPr lang="el-GR" altLang="x-none" sz="2000" dirty="0"/>
              <a:t>	</a:t>
            </a:r>
            <a:endParaRPr lang="el-GR" altLang="x-none" sz="2000" dirty="0"/>
          </a:p>
          <a:p>
            <a:pPr>
              <a:lnSpc>
                <a:spcPct val="80000"/>
              </a:lnSpc>
              <a:buNone/>
            </a:pPr>
            <a:r>
              <a:rPr lang="el-GR" altLang="x-none" sz="2000" dirty="0"/>
              <a:t>	</a:t>
            </a:r>
            <a:endParaRPr lang="el-GR" altLang="x-none" sz="2000" dirty="0"/>
          </a:p>
          <a:p>
            <a:pPr>
              <a:lnSpc>
                <a:spcPct val="80000"/>
              </a:lnSpc>
              <a:buNone/>
            </a:pPr>
            <a:r>
              <a:rPr lang="el-GR" altLang="x-none" sz="2000" dirty="0"/>
              <a:t>	</a:t>
            </a:r>
            <a:endParaRPr lang="el-GR" altLang="x-none" sz="2000" dirty="0"/>
          </a:p>
          <a:p>
            <a:pPr>
              <a:lnSpc>
                <a:spcPct val="80000"/>
              </a:lnSpc>
              <a:buNone/>
            </a:pPr>
            <a:r>
              <a:rPr lang="el-GR" altLang="x-none" sz="2000" dirty="0"/>
              <a:t>	</a:t>
            </a:r>
            <a:r>
              <a:rPr lang="el-GR" altLang="x-none" sz="2000" b="1" u="sng" dirty="0"/>
              <a:t>2. ΜΕΘΟΔΟΛΟΓΙΑ </a:t>
            </a:r>
            <a:endParaRPr lang="el-GR" altLang="x-none" sz="2000" b="1" u="sng" dirty="0"/>
          </a:p>
          <a:p>
            <a:pPr>
              <a:lnSpc>
                <a:spcPct val="80000"/>
              </a:lnSpc>
              <a:buNone/>
            </a:pPr>
            <a:endParaRPr lang="el-GR" altLang="x-none" sz="2000" b="1" u="sng" dirty="0"/>
          </a:p>
          <a:p>
            <a:pPr>
              <a:lnSpc>
                <a:spcPct val="80000"/>
              </a:lnSpc>
              <a:buNone/>
            </a:pPr>
            <a:r>
              <a:rPr lang="el-GR" altLang="x-none" sz="2000" dirty="0"/>
              <a:t>	Στην παράγραφο αυτή αναφέρεται ο τρόπος με τον οποίο θα αναλύσουμε το ερώτημα της εργασίας και η μέθοδος την οποία θα ακολουθήσουμε. </a:t>
            </a:r>
            <a:endParaRPr lang="el-GR" altLang="x-none" sz="2000" dirty="0"/>
          </a:p>
          <a:p>
            <a:pPr>
              <a:lnSpc>
                <a:spcPct val="80000"/>
              </a:lnSpc>
              <a:buNone/>
            </a:pPr>
            <a:endParaRPr lang="el-GR" altLang="x-none" sz="2000" dirty="0"/>
          </a:p>
          <a:p>
            <a:pPr>
              <a:lnSpc>
                <a:spcPct val="80000"/>
              </a:lnSpc>
              <a:buNone/>
            </a:pPr>
            <a:r>
              <a:rPr lang="el-GR" altLang="x-none" sz="2000" dirty="0"/>
              <a:t>	πχ. Ο τρόπος με τον οποίο θα διερευνήσουμε και θα συλλέξουμε τη βιβλιογραφία μας, η έρευνα και ο τρόπος που θα την κάνουμε (συνεντεύξεις, ερωτηματολόγιο κλπ.), η ενδεχόμενη στατιστική επεξεργασία που θα ακολουθήσουμε κλπ.</a:t>
            </a:r>
            <a:endParaRPr lang="el-GR" altLang="x-none" sz="2000" dirty="0"/>
          </a:p>
          <a:p>
            <a:pPr>
              <a:lnSpc>
                <a:spcPct val="80000"/>
              </a:lnSpc>
              <a:buNone/>
            </a:pPr>
            <a:endParaRPr lang="el-GR" altLang="x-none" sz="2000" dirty="0"/>
          </a:p>
          <a:p>
            <a:pPr>
              <a:lnSpc>
                <a:spcPct val="80000"/>
              </a:lnSpc>
              <a:buNone/>
            </a:pPr>
            <a:r>
              <a:rPr lang="el-GR" altLang="x-none" sz="2000" dirty="0"/>
              <a:t>	</a:t>
            </a:r>
            <a:endParaRPr lang="el-GR" altLang="x-none" sz="2000" dirty="0"/>
          </a:p>
          <a:p>
            <a:pPr>
              <a:lnSpc>
                <a:spcPct val="80000"/>
              </a:lnSpc>
              <a:buNone/>
            </a:pPr>
            <a:endParaRPr lang="el-GR" altLang="x-none" sz="2000" dirty="0">
              <a:solidFill>
                <a:schemeClr val="tx2"/>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Rectangle 3"/>
          <p:cNvSpPr>
            <a:spLocks noGrp="1" noChangeArrowheads="1"/>
          </p:cNvSpPr>
          <p:nvPr>
            <p:ph idx="1" hasCustomPrompt="1"/>
          </p:nvPr>
        </p:nvSpPr>
        <p:spPr>
          <a:xfrm>
            <a:off x="304800" y="685800"/>
            <a:ext cx="8610600" cy="5105400"/>
          </a:xfrm>
        </p:spPr>
        <p:txBody>
          <a:bodyPr vert="horz" lIns="182880" tIns="91440"/>
          <a:p>
            <a:pPr>
              <a:lnSpc>
                <a:spcPct val="90000"/>
              </a:lnSpc>
              <a:buNone/>
            </a:pPr>
            <a:r>
              <a:rPr lang="el-GR" altLang="x-none" dirty="0"/>
              <a:t>	</a:t>
            </a:r>
            <a:endParaRPr lang="el-GR" altLang="x-none" dirty="0"/>
          </a:p>
          <a:p>
            <a:pPr>
              <a:lnSpc>
                <a:spcPct val="70000"/>
              </a:lnSpc>
              <a:buNone/>
            </a:pPr>
            <a:r>
              <a:rPr lang="el-GR" altLang="x-none" dirty="0"/>
              <a:t>	</a:t>
            </a:r>
            <a:r>
              <a:rPr lang="el-GR" altLang="x-none" sz="2000" b="1" u="sng" dirty="0">
                <a:latin typeface="Arial" panose="020B0604020202020204" pitchFamily="34" charset="0"/>
                <a:cs typeface="Arial" panose="020B0604020202020204" pitchFamily="34" charset="0"/>
              </a:rPr>
              <a:t>3.</a:t>
            </a:r>
            <a:r>
              <a:rPr lang="el-GR" altLang="x-none" sz="2000" u="sng" dirty="0">
                <a:latin typeface="Arial" panose="020B0604020202020204" pitchFamily="34" charset="0"/>
                <a:cs typeface="Arial" panose="020B0604020202020204" pitchFamily="34" charset="0"/>
              </a:rPr>
              <a:t> </a:t>
            </a:r>
            <a:r>
              <a:rPr lang="el-GR" altLang="x-none" sz="2000" b="1" u="sng" dirty="0">
                <a:solidFill>
                  <a:schemeClr val="tx2"/>
                </a:solidFill>
                <a:latin typeface="Arial" panose="020B0604020202020204" pitchFamily="34" charset="0"/>
                <a:cs typeface="Arial" panose="020B0604020202020204" pitchFamily="34" charset="0"/>
              </a:rPr>
              <a:t>ΑΝΑΠΤΥΞΗ ΘΕΜΑΤΙΚΩΝ ΕΝΟΤΗΤΩΝ -</a:t>
            </a:r>
            <a:endParaRPr lang="el-GR" altLang="x-none" sz="2000" b="1" u="sng"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b="1" dirty="0">
                <a:solidFill>
                  <a:schemeClr val="tx2"/>
                </a:solidFill>
                <a:latin typeface="Arial" panose="020B0604020202020204" pitchFamily="34" charset="0"/>
                <a:cs typeface="Arial" panose="020B0604020202020204" pitchFamily="34" charset="0"/>
              </a:rPr>
              <a:t>      </a:t>
            </a:r>
            <a:r>
              <a:rPr lang="el-GR" altLang="x-none" sz="2000" b="1" u="sng" dirty="0">
                <a:solidFill>
                  <a:schemeClr val="tx2"/>
                </a:solidFill>
                <a:latin typeface="Arial" panose="020B0604020202020204" pitchFamily="34" charset="0"/>
                <a:cs typeface="Arial" panose="020B0604020202020204" pitchFamily="34" charset="0"/>
              </a:rPr>
              <a:t>ΚΕΦΑΛΑΙΩΝ ΤΗΣ ΕΡΓΑΣΙΑΣ </a:t>
            </a:r>
            <a:endParaRPr lang="el-GR" altLang="x-none" sz="2000" b="1" u="sng"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b="1" dirty="0">
                <a:solidFill>
                  <a:schemeClr val="tx2"/>
                </a:solidFill>
                <a:latin typeface="Arial" panose="020B0604020202020204" pitchFamily="34" charset="0"/>
                <a:cs typeface="Arial" panose="020B0604020202020204" pitchFamily="34" charset="0"/>
              </a:rPr>
              <a:t>   </a:t>
            </a:r>
            <a:endParaRPr lang="el-GR" altLang="x-none" sz="2000" b="1"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b="1" dirty="0">
                <a:solidFill>
                  <a:schemeClr val="tx2"/>
                </a:solidFill>
                <a:latin typeface="Arial" panose="020B0604020202020204" pitchFamily="34" charset="0"/>
                <a:cs typeface="Arial" panose="020B0604020202020204" pitchFamily="34" charset="0"/>
              </a:rPr>
              <a:t>	- </a:t>
            </a:r>
            <a:r>
              <a:rPr lang="el-GR" altLang="x-none" sz="2000" dirty="0">
                <a:solidFill>
                  <a:schemeClr val="tx2"/>
                </a:solidFill>
                <a:latin typeface="Arial" panose="020B0604020202020204" pitchFamily="34" charset="0"/>
                <a:cs typeface="Arial" panose="020B0604020202020204" pitchFamily="34" charset="0"/>
              </a:rPr>
              <a:t>Στην πρώτη παράγραφο κάθε κεφαλαίου περιλαμβάνονται τα θέματα που ειπώθηκαν στην εισαγωγή και που αποτελούν το θεωρητικό πλαίσιο της εργασίας. </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 Στην πρώτη πρόταση κάθε κεφαλαίου αναφέρεται το θέμα και στη συνέχεια αναπτύσσεται στο κείμενο που ακολουθεί.</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 Η ανάπτυξη των θεμάτων θα πρέπει να γίνεται με επιστημονικό και τεκμηριωμένο τρόπο.</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dirty="0">
                <a:solidFill>
                  <a:schemeClr val="tx2"/>
                </a:solidFill>
                <a:latin typeface="Arial" panose="020B0604020202020204" pitchFamily="34" charset="0"/>
                <a:cs typeface="Arial" panose="020B0604020202020204" pitchFamily="34" charset="0"/>
              </a:rPr>
              <a:t>	- Θα πρέπει να αναφέρονται παραδείγματα, λεπτομέρειες, αποδείξεις, παραπομπές και αναφορές (στη βιβλιογραφία) καθόλη τη διάρκεια του κειμένου.</a:t>
            </a:r>
            <a:endParaRPr lang="el-GR" altLang="x-none" sz="2000" dirty="0">
              <a:solidFill>
                <a:schemeClr val="tx2"/>
              </a:solidFill>
              <a:latin typeface="Arial" panose="020B0604020202020204" pitchFamily="34" charset="0"/>
              <a:cs typeface="Arial" panose="020B0604020202020204" pitchFamily="34" charset="0"/>
            </a:endParaRPr>
          </a:p>
          <a:p>
            <a:pPr>
              <a:lnSpc>
                <a:spcPct val="70000"/>
              </a:lnSpc>
              <a:buNone/>
            </a:pPr>
            <a:r>
              <a:rPr lang="el-GR" altLang="x-none" sz="2000" i="1" dirty="0">
                <a:solidFill>
                  <a:srgbClr val="6D1320"/>
                </a:solidFill>
                <a:latin typeface="Arial" panose="020B0604020202020204" pitchFamily="34" charset="0"/>
                <a:cs typeface="Arial" panose="020B0604020202020204" pitchFamily="34" charset="0"/>
              </a:rPr>
              <a:t>    </a:t>
            </a:r>
            <a:endParaRPr lang="el-GR" altLang="x-none" sz="2000" dirty="0">
              <a:solidFill>
                <a:schemeClr val="tx2"/>
              </a:solidFill>
              <a:latin typeface="Arial" panose="020B0604020202020204" pitchFamily="34" charset="0"/>
              <a:cs typeface="Arial" panose="020B0604020202020204" pitchFamily="34" charset="0"/>
            </a:endParaRPr>
          </a:p>
          <a:p>
            <a:pPr>
              <a:lnSpc>
                <a:spcPct val="90000"/>
              </a:lnSpc>
              <a:buNone/>
            </a:pPr>
            <a:endParaRPr lang="el-GR" altLang="x-none" dirty="0"/>
          </a:p>
          <a:p>
            <a:pPr>
              <a:lnSpc>
                <a:spcPct val="90000"/>
              </a:lnSpc>
              <a:buNone/>
            </a:pPr>
            <a:endParaRPr lang="el-GR" altLang="x-none" dirty="0">
              <a:solidFill>
                <a:schemeClr val="tx2"/>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3"/>
          <p:cNvSpPr>
            <a:spLocks noGrp="1"/>
          </p:cNvSpPr>
          <p:nvPr>
            <p:ph idx="1" hasCustomPrompt="1"/>
          </p:nvPr>
        </p:nvSpPr>
        <p:spPr>
          <a:xfrm>
            <a:off x="228600" y="1219200"/>
            <a:ext cx="8382000" cy="4800600"/>
          </a:xfrm>
        </p:spPr>
        <p:txBody>
          <a:bodyPr vert="horz" wrap="square" lIns="182880" tIns="91440" anchor="t"/>
          <a:p>
            <a:pPr>
              <a:buNone/>
            </a:pPr>
            <a:r>
              <a:rPr lang="el-GR" altLang="x-none" dirty="0"/>
              <a:t>	</a:t>
            </a:r>
            <a:r>
              <a:rPr lang="el-GR" altLang="x-none" sz="2000" dirty="0">
                <a:latin typeface="Arial" panose="020B0604020202020204" pitchFamily="34" charset="0"/>
                <a:cs typeface="Arial" panose="020B0604020202020204" pitchFamily="34" charset="0"/>
              </a:rPr>
              <a:t>- Οι πίνακες και τα διαγράμματα πρέπει να έχουν τίτλους, ενιαία και συνεχή αρίθμηση, να είναι ενσωματωμένα στο κύριο κείμενο της εργασίας σε ένα ενιαίο ηλεκτρονικό αρχείο.</a:t>
            </a:r>
            <a:r>
              <a:rPr lang="el-GR" altLang="x-none" sz="2000" b="1" dirty="0">
                <a:latin typeface="Arial" panose="020B0604020202020204" pitchFamily="34" charset="0"/>
                <a:cs typeface="Arial" panose="020B0604020202020204" pitchFamily="34" charset="0"/>
              </a:rPr>
              <a:t> </a:t>
            </a:r>
            <a:endParaRPr lang="el-GR" altLang="x-none" sz="2000" b="1" dirty="0">
              <a:latin typeface="Arial" panose="020B0604020202020204" pitchFamily="34" charset="0"/>
              <a:cs typeface="Arial" panose="020B0604020202020204" pitchFamily="34" charset="0"/>
            </a:endParaRPr>
          </a:p>
          <a:p>
            <a:pPr>
              <a:buNone/>
            </a:pPr>
            <a:endParaRPr lang="el-GR" altLang="x-none" sz="2000" b="1" dirty="0">
              <a:latin typeface="Arial" panose="020B0604020202020204" pitchFamily="34" charset="0"/>
              <a:cs typeface="Arial" panose="020B0604020202020204" pitchFamily="34" charset="0"/>
            </a:endParaRPr>
          </a:p>
          <a:p>
            <a:pPr>
              <a:buNone/>
            </a:pPr>
            <a:r>
              <a:rPr lang="el-GR" altLang="x-none" sz="2000" b="1" dirty="0">
                <a:latin typeface="Arial" panose="020B0604020202020204" pitchFamily="34" charset="0"/>
                <a:cs typeface="Arial" panose="020B0604020202020204" pitchFamily="34" charset="0"/>
              </a:rPr>
              <a:t>	</a:t>
            </a:r>
            <a:r>
              <a:rPr lang="el-GR" altLang="x-none" sz="2000" dirty="0">
                <a:latin typeface="Arial" panose="020B0604020202020204" pitchFamily="34" charset="0"/>
                <a:cs typeface="Arial" panose="020B0604020202020204" pitchFamily="34" charset="0"/>
              </a:rPr>
              <a:t>-</a:t>
            </a:r>
            <a:r>
              <a:rPr lang="el-GR" altLang="x-none" sz="2000" b="1" dirty="0">
                <a:latin typeface="Arial" panose="020B0604020202020204" pitchFamily="34" charset="0"/>
                <a:cs typeface="Arial" panose="020B0604020202020204" pitchFamily="34" charset="0"/>
              </a:rPr>
              <a:t> </a:t>
            </a:r>
            <a:r>
              <a:rPr lang="el-GR" altLang="x-none" sz="2000" dirty="0">
                <a:latin typeface="Arial" panose="020B0604020202020204" pitchFamily="34" charset="0"/>
                <a:cs typeface="Arial" panose="020B0604020202020204" pitchFamily="34" charset="0"/>
              </a:rPr>
              <a:t>Οι πίνακες και τα σχήματα τοποθετούνται με τίτλους και αύξοντα αριθμό μέσα στο κείμενο. Οι πίνακες αναφέρονται με τις πιθανές πηγές τους, όπως και όλες οι απεικονίσεις (χάρτες, γραφήματα, διαγράμματα, φωτογραφίες κ.ά.) οι οποίες ονομάζονται </a:t>
            </a:r>
            <a:r>
              <a:rPr lang="el-GR" altLang="x-none" sz="2000" dirty="0">
                <a:latin typeface="Arial" panose="020B0604020202020204" pitchFamily="34" charset="0"/>
                <a:cs typeface="Arial" panose="020B0604020202020204" pitchFamily="34" charset="0"/>
              </a:rPr>
              <a:t>Σχήματα. </a:t>
            </a:r>
            <a:endParaRPr lang="el-GR" altLang="x-none" sz="2000" dirty="0">
              <a:latin typeface="Arial" panose="020B0604020202020204" pitchFamily="34" charset="0"/>
              <a:cs typeface="Arial" panose="020B0604020202020204" pitchFamily="34" charset="0"/>
            </a:endParaRPr>
          </a:p>
          <a:p>
            <a:pPr>
              <a:buNone/>
            </a:pPr>
            <a:endParaRPr lang="el-GR" altLang="x-none" sz="2000" dirty="0">
              <a:latin typeface="Arial" panose="020B0604020202020204" pitchFamily="34" charset="0"/>
              <a:cs typeface="Arial" panose="020B0604020202020204" pitchFamily="34" charset="0"/>
            </a:endParaRPr>
          </a:p>
          <a:p>
            <a:pPr>
              <a:buNone/>
            </a:pPr>
            <a:r>
              <a:rPr lang="el-GR" altLang="x-none" sz="2000" dirty="0">
                <a:latin typeface="Arial" panose="020B0604020202020204" pitchFamily="34" charset="0"/>
                <a:cs typeface="Arial" panose="020B0604020202020204" pitchFamily="34" charset="0"/>
              </a:rPr>
              <a:t>	- Τα έγχρωμα κείμενα ή διαγράμματα είναι επιθυμητά. </a:t>
            </a:r>
            <a:endParaRPr lang="el-GR" altLang="x-none" sz="2000" dirty="0">
              <a:latin typeface="Arial" panose="020B0604020202020204" pitchFamily="34" charset="0"/>
              <a:ea typeface="Arial" panose="020B0604020202020204" pitchFamily="34" charset="0"/>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0</TotalTime>
  <Words>5867</Words>
  <Application>WPS Presentation</Application>
  <PresentationFormat>Προβολή στην οθόνη (4:3)</PresentationFormat>
  <Paragraphs>157</Paragraphs>
  <Slides>15</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SimSun</vt:lpstr>
      <vt:lpstr>Wingdings</vt:lpstr>
      <vt:lpstr>Wingdings 2</vt:lpstr>
      <vt:lpstr>Wingdings</vt:lpstr>
      <vt:lpstr>Verdana</vt:lpstr>
      <vt:lpstr>Wingdings 2</vt:lpstr>
      <vt:lpstr>Microsoft YaHei</vt:lpstr>
      <vt:lpstr>Arial Unicode MS</vt:lpstr>
      <vt:lpstr>Άποψη</vt:lpstr>
      <vt:lpstr>ΟΔΗΓΙΕΣ ΣΥΓΓΡΑΦΗΣ ΕΡΓΑΣΙΩΝ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South Plains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Changing Family</dc:title>
  <dc:creator>Wanda Clark</dc:creator>
  <cp:lastModifiedBy>ag_ec</cp:lastModifiedBy>
  <cp:revision>154</cp:revision>
  <dcterms:created xsi:type="dcterms:W3CDTF">2004-04-07T16:03:00Z</dcterms:created>
  <dcterms:modified xsi:type="dcterms:W3CDTF">2020-10-23T07:35:30Z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2057-11.2.0.9718</vt:lpwstr>
  </property>
</Properties>
</file>