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4" r:id="rId1"/>
    <p:sldMasterId id="2147483726" r:id="rId2"/>
  </p:sldMasterIdLst>
  <p:notesMasterIdLst>
    <p:notesMasterId r:id="rId23"/>
  </p:notesMasterIdLst>
  <p:sldIdLst>
    <p:sldId id="256" r:id="rId3"/>
    <p:sldId id="261" r:id="rId4"/>
    <p:sldId id="270" r:id="rId5"/>
    <p:sldId id="404" r:id="rId6"/>
    <p:sldId id="408" r:id="rId7"/>
    <p:sldId id="271" r:id="rId8"/>
    <p:sldId id="272" r:id="rId9"/>
    <p:sldId id="405" r:id="rId10"/>
    <p:sldId id="273" r:id="rId11"/>
    <p:sldId id="411" r:id="rId12"/>
    <p:sldId id="278" r:id="rId13"/>
    <p:sldId id="406" r:id="rId14"/>
    <p:sldId id="407" r:id="rId15"/>
    <p:sldId id="276" r:id="rId16"/>
    <p:sldId id="412" r:id="rId17"/>
    <p:sldId id="274" r:id="rId18"/>
    <p:sldId id="403" r:id="rId19"/>
    <p:sldId id="409" r:id="rId20"/>
    <p:sldId id="410" r:id="rId21"/>
    <p:sldId id="413"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59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CC397E-DDBB-4ACD-B8B4-8723FD9332E6}" type="datetimeFigureOut">
              <a:rPr lang="el-GR" smtClean="0"/>
              <a:t>1/6/2022</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803867-7935-406E-957B-8A75EF863CA0}" type="slidenum">
              <a:rPr lang="el-GR" smtClean="0"/>
              <a:t>‹#›</a:t>
            </a:fld>
            <a:endParaRPr lang="el-GR"/>
          </a:p>
        </p:txBody>
      </p:sp>
    </p:spTree>
    <p:extLst>
      <p:ext uri="{BB962C8B-B14F-4D97-AF65-F5344CB8AC3E}">
        <p14:creationId xmlns:p14="http://schemas.microsoft.com/office/powerpoint/2010/main" val="906385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r>
              <a:rPr lang="el-GR"/>
              <a:t>1/6/2022</a:t>
            </a: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3C45A7F-7B22-4DF3-81D5-0CC389D23E39}" type="slidenum">
              <a:rPr lang="el-GR" smtClean="0"/>
              <a:t>‹#›</a:t>
            </a:fld>
            <a:endParaRPr lang="el-GR"/>
          </a:p>
        </p:txBody>
      </p:sp>
    </p:spTree>
    <p:extLst>
      <p:ext uri="{BB962C8B-B14F-4D97-AF65-F5344CB8AC3E}">
        <p14:creationId xmlns:p14="http://schemas.microsoft.com/office/powerpoint/2010/main" val="455265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r>
              <a:rPr lang="el-GR"/>
              <a:t>1/6/2022</a:t>
            </a: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3C45A7F-7B22-4DF3-81D5-0CC389D23E39}" type="slidenum">
              <a:rPr lang="el-GR" smtClean="0"/>
              <a:t>‹#›</a:t>
            </a:fld>
            <a:endParaRPr lang="el-GR"/>
          </a:p>
        </p:txBody>
      </p:sp>
    </p:spTree>
    <p:extLst>
      <p:ext uri="{BB962C8B-B14F-4D97-AF65-F5344CB8AC3E}">
        <p14:creationId xmlns:p14="http://schemas.microsoft.com/office/powerpoint/2010/main" val="789415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r>
              <a:rPr lang="el-GR"/>
              <a:t>1/6/2022</a:t>
            </a: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3C45A7F-7B22-4DF3-81D5-0CC389D23E39}" type="slidenum">
              <a:rPr lang="el-GR" smtClean="0"/>
              <a:t>‹#›</a:t>
            </a:fld>
            <a:endParaRPr lang="el-GR"/>
          </a:p>
        </p:txBody>
      </p:sp>
    </p:spTree>
    <p:extLst>
      <p:ext uri="{BB962C8B-B14F-4D97-AF65-F5344CB8AC3E}">
        <p14:creationId xmlns:p14="http://schemas.microsoft.com/office/powerpoint/2010/main" val="26489004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9ECF4EC-8F88-443D-9583-165F299079F0}"/>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0A00CA60-35BB-40F1-950A-A87CF8A8DC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5A1B3A40-A1EC-4951-B816-31C8F068FDCD}"/>
              </a:ext>
            </a:extLst>
          </p:cNvPr>
          <p:cNvSpPr>
            <a:spLocks noGrp="1"/>
          </p:cNvSpPr>
          <p:nvPr>
            <p:ph type="dt" sz="half" idx="10"/>
          </p:nvPr>
        </p:nvSpPr>
        <p:spPr/>
        <p:txBody>
          <a:bodyPr/>
          <a:lstStyle/>
          <a:p>
            <a:r>
              <a:rPr lang="el-GR"/>
              <a:t>1/6/2022</a:t>
            </a:r>
          </a:p>
        </p:txBody>
      </p:sp>
      <p:sp>
        <p:nvSpPr>
          <p:cNvPr id="5" name="Θέση υποσέλιδου 4">
            <a:extLst>
              <a:ext uri="{FF2B5EF4-FFF2-40B4-BE49-F238E27FC236}">
                <a16:creationId xmlns:a16="http://schemas.microsoft.com/office/drawing/2014/main" id="{9CD069FA-F27C-4D13-9C09-E3EADC3D4BAE}"/>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E853431E-0289-4906-8C59-D5D494738E1F}"/>
              </a:ext>
            </a:extLst>
          </p:cNvPr>
          <p:cNvSpPr>
            <a:spLocks noGrp="1"/>
          </p:cNvSpPr>
          <p:nvPr>
            <p:ph type="sldNum" sz="quarter" idx="12"/>
          </p:nvPr>
        </p:nvSpPr>
        <p:spPr/>
        <p:txBody>
          <a:bodyPr/>
          <a:lstStyle/>
          <a:p>
            <a:fld id="{43C45A7F-7B22-4DF3-81D5-0CC389D23E39}" type="slidenum">
              <a:rPr lang="el-GR" smtClean="0"/>
              <a:t>‹#›</a:t>
            </a:fld>
            <a:endParaRPr lang="el-GR"/>
          </a:p>
        </p:txBody>
      </p:sp>
    </p:spTree>
    <p:extLst>
      <p:ext uri="{BB962C8B-B14F-4D97-AF65-F5344CB8AC3E}">
        <p14:creationId xmlns:p14="http://schemas.microsoft.com/office/powerpoint/2010/main" val="23585593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0EA1AF6-ABEB-4AE8-BA89-70F0FA0655CD}"/>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6AD3FC67-3B98-496E-AB14-FB2E1ECECA3E}"/>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1BB35127-6E1E-4E73-9A72-2FBA6B3CB444}"/>
              </a:ext>
            </a:extLst>
          </p:cNvPr>
          <p:cNvSpPr>
            <a:spLocks noGrp="1"/>
          </p:cNvSpPr>
          <p:nvPr>
            <p:ph type="dt" sz="half" idx="10"/>
          </p:nvPr>
        </p:nvSpPr>
        <p:spPr/>
        <p:txBody>
          <a:bodyPr/>
          <a:lstStyle/>
          <a:p>
            <a:r>
              <a:rPr lang="el-GR"/>
              <a:t>1/6/2022</a:t>
            </a:r>
          </a:p>
        </p:txBody>
      </p:sp>
      <p:sp>
        <p:nvSpPr>
          <p:cNvPr id="5" name="Θέση υποσέλιδου 4">
            <a:extLst>
              <a:ext uri="{FF2B5EF4-FFF2-40B4-BE49-F238E27FC236}">
                <a16:creationId xmlns:a16="http://schemas.microsoft.com/office/drawing/2014/main" id="{080BC106-157B-48D7-887B-BBC957606282}"/>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B962FDFD-7FB9-4E65-B28F-4F1B7150E318}"/>
              </a:ext>
            </a:extLst>
          </p:cNvPr>
          <p:cNvSpPr>
            <a:spLocks noGrp="1"/>
          </p:cNvSpPr>
          <p:nvPr>
            <p:ph type="sldNum" sz="quarter" idx="12"/>
          </p:nvPr>
        </p:nvSpPr>
        <p:spPr/>
        <p:txBody>
          <a:bodyPr/>
          <a:lstStyle/>
          <a:p>
            <a:fld id="{43C45A7F-7B22-4DF3-81D5-0CC389D23E39}" type="slidenum">
              <a:rPr lang="el-GR" smtClean="0"/>
              <a:t>‹#›</a:t>
            </a:fld>
            <a:endParaRPr lang="el-GR"/>
          </a:p>
        </p:txBody>
      </p:sp>
    </p:spTree>
    <p:extLst>
      <p:ext uri="{BB962C8B-B14F-4D97-AF65-F5344CB8AC3E}">
        <p14:creationId xmlns:p14="http://schemas.microsoft.com/office/powerpoint/2010/main" val="24057203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3AFEAA5-1A81-4A58-B052-E61CB7F36844}"/>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8FB1269E-7D89-40B4-87B7-6855DE90AD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7A4F2609-24C2-46A9-ABA2-EC1D1941DA33}"/>
              </a:ext>
            </a:extLst>
          </p:cNvPr>
          <p:cNvSpPr>
            <a:spLocks noGrp="1"/>
          </p:cNvSpPr>
          <p:nvPr>
            <p:ph type="dt" sz="half" idx="10"/>
          </p:nvPr>
        </p:nvSpPr>
        <p:spPr/>
        <p:txBody>
          <a:bodyPr/>
          <a:lstStyle/>
          <a:p>
            <a:r>
              <a:rPr lang="el-GR"/>
              <a:t>1/6/2022</a:t>
            </a:r>
          </a:p>
        </p:txBody>
      </p:sp>
      <p:sp>
        <p:nvSpPr>
          <p:cNvPr id="5" name="Θέση υποσέλιδου 4">
            <a:extLst>
              <a:ext uri="{FF2B5EF4-FFF2-40B4-BE49-F238E27FC236}">
                <a16:creationId xmlns:a16="http://schemas.microsoft.com/office/drawing/2014/main" id="{E665CC45-F53C-478C-AA29-D464884D53A7}"/>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7D5E40C0-6A56-4A67-8B22-8E0A5ECF1CA8}"/>
              </a:ext>
            </a:extLst>
          </p:cNvPr>
          <p:cNvSpPr>
            <a:spLocks noGrp="1"/>
          </p:cNvSpPr>
          <p:nvPr>
            <p:ph type="sldNum" sz="quarter" idx="12"/>
          </p:nvPr>
        </p:nvSpPr>
        <p:spPr/>
        <p:txBody>
          <a:bodyPr/>
          <a:lstStyle/>
          <a:p>
            <a:fld id="{43C45A7F-7B22-4DF3-81D5-0CC389D23E39}" type="slidenum">
              <a:rPr lang="el-GR" smtClean="0"/>
              <a:t>‹#›</a:t>
            </a:fld>
            <a:endParaRPr lang="el-GR"/>
          </a:p>
        </p:txBody>
      </p:sp>
    </p:spTree>
    <p:extLst>
      <p:ext uri="{BB962C8B-B14F-4D97-AF65-F5344CB8AC3E}">
        <p14:creationId xmlns:p14="http://schemas.microsoft.com/office/powerpoint/2010/main" val="17299218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F8E6C12-932A-4D25-B6AB-8D0310192DF0}"/>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AE57590D-D0AA-48C7-9A4F-B03B2C125AE7}"/>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9EA39947-1CFF-4526-9442-5916CCA96C54}"/>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310BBCAC-143F-42AB-98F5-B37D5616EED9}"/>
              </a:ext>
            </a:extLst>
          </p:cNvPr>
          <p:cNvSpPr>
            <a:spLocks noGrp="1"/>
          </p:cNvSpPr>
          <p:nvPr>
            <p:ph type="dt" sz="half" idx="10"/>
          </p:nvPr>
        </p:nvSpPr>
        <p:spPr/>
        <p:txBody>
          <a:bodyPr/>
          <a:lstStyle/>
          <a:p>
            <a:r>
              <a:rPr lang="el-GR"/>
              <a:t>1/6/2022</a:t>
            </a:r>
          </a:p>
        </p:txBody>
      </p:sp>
      <p:sp>
        <p:nvSpPr>
          <p:cNvPr id="6" name="Θέση υποσέλιδου 5">
            <a:extLst>
              <a:ext uri="{FF2B5EF4-FFF2-40B4-BE49-F238E27FC236}">
                <a16:creationId xmlns:a16="http://schemas.microsoft.com/office/drawing/2014/main" id="{41EBAE41-2BDA-4C76-B1B5-2BC1696A61D8}"/>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D2C4F8F8-296A-46EF-AD15-E3D21603523F}"/>
              </a:ext>
            </a:extLst>
          </p:cNvPr>
          <p:cNvSpPr>
            <a:spLocks noGrp="1"/>
          </p:cNvSpPr>
          <p:nvPr>
            <p:ph type="sldNum" sz="quarter" idx="12"/>
          </p:nvPr>
        </p:nvSpPr>
        <p:spPr/>
        <p:txBody>
          <a:bodyPr/>
          <a:lstStyle/>
          <a:p>
            <a:fld id="{43C45A7F-7B22-4DF3-81D5-0CC389D23E39}" type="slidenum">
              <a:rPr lang="el-GR" smtClean="0"/>
              <a:t>‹#›</a:t>
            </a:fld>
            <a:endParaRPr lang="el-GR"/>
          </a:p>
        </p:txBody>
      </p:sp>
    </p:spTree>
    <p:extLst>
      <p:ext uri="{BB962C8B-B14F-4D97-AF65-F5344CB8AC3E}">
        <p14:creationId xmlns:p14="http://schemas.microsoft.com/office/powerpoint/2010/main" val="25483822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07F5588-DA54-4303-812E-FAAF78014A5E}"/>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286BEA17-41DA-4F18-9C34-868C7EEB1E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E6EE8A26-7E40-4F9F-AD88-222D8BCCBB50}"/>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E3110F61-AA9C-434D-AEA3-91CF312B16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F4CFABAB-FC17-4AC5-BEEE-BCA20C847920}"/>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7F7BE4C8-5FCA-446E-A370-40F0BA7942CA}"/>
              </a:ext>
            </a:extLst>
          </p:cNvPr>
          <p:cNvSpPr>
            <a:spLocks noGrp="1"/>
          </p:cNvSpPr>
          <p:nvPr>
            <p:ph type="dt" sz="half" idx="10"/>
          </p:nvPr>
        </p:nvSpPr>
        <p:spPr/>
        <p:txBody>
          <a:bodyPr/>
          <a:lstStyle/>
          <a:p>
            <a:r>
              <a:rPr lang="el-GR"/>
              <a:t>1/6/2022</a:t>
            </a:r>
          </a:p>
        </p:txBody>
      </p:sp>
      <p:sp>
        <p:nvSpPr>
          <p:cNvPr id="8" name="Θέση υποσέλιδου 7">
            <a:extLst>
              <a:ext uri="{FF2B5EF4-FFF2-40B4-BE49-F238E27FC236}">
                <a16:creationId xmlns:a16="http://schemas.microsoft.com/office/drawing/2014/main" id="{953718E2-F1FC-4BBC-8732-0931318CF0CC}"/>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25A411C1-F2E4-48A4-A422-23B87B161A72}"/>
              </a:ext>
            </a:extLst>
          </p:cNvPr>
          <p:cNvSpPr>
            <a:spLocks noGrp="1"/>
          </p:cNvSpPr>
          <p:nvPr>
            <p:ph type="sldNum" sz="quarter" idx="12"/>
          </p:nvPr>
        </p:nvSpPr>
        <p:spPr/>
        <p:txBody>
          <a:bodyPr/>
          <a:lstStyle/>
          <a:p>
            <a:fld id="{43C45A7F-7B22-4DF3-81D5-0CC389D23E39}" type="slidenum">
              <a:rPr lang="el-GR" smtClean="0"/>
              <a:t>‹#›</a:t>
            </a:fld>
            <a:endParaRPr lang="el-GR"/>
          </a:p>
        </p:txBody>
      </p:sp>
    </p:spTree>
    <p:extLst>
      <p:ext uri="{BB962C8B-B14F-4D97-AF65-F5344CB8AC3E}">
        <p14:creationId xmlns:p14="http://schemas.microsoft.com/office/powerpoint/2010/main" val="14937389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996F475-2C05-4475-9218-227B93E5FDDF}"/>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44E369DE-6326-4254-84C8-37397ADE5997}"/>
              </a:ext>
            </a:extLst>
          </p:cNvPr>
          <p:cNvSpPr>
            <a:spLocks noGrp="1"/>
          </p:cNvSpPr>
          <p:nvPr>
            <p:ph type="dt" sz="half" idx="10"/>
          </p:nvPr>
        </p:nvSpPr>
        <p:spPr/>
        <p:txBody>
          <a:bodyPr/>
          <a:lstStyle/>
          <a:p>
            <a:r>
              <a:rPr lang="el-GR"/>
              <a:t>1/6/2022</a:t>
            </a:r>
          </a:p>
        </p:txBody>
      </p:sp>
      <p:sp>
        <p:nvSpPr>
          <p:cNvPr id="4" name="Θέση υποσέλιδου 3">
            <a:extLst>
              <a:ext uri="{FF2B5EF4-FFF2-40B4-BE49-F238E27FC236}">
                <a16:creationId xmlns:a16="http://schemas.microsoft.com/office/drawing/2014/main" id="{89A9715B-D677-4D57-8A2A-4686D7341D1E}"/>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71883D39-C124-48A6-ACD2-39FAD5DB22B0}"/>
              </a:ext>
            </a:extLst>
          </p:cNvPr>
          <p:cNvSpPr>
            <a:spLocks noGrp="1"/>
          </p:cNvSpPr>
          <p:nvPr>
            <p:ph type="sldNum" sz="quarter" idx="12"/>
          </p:nvPr>
        </p:nvSpPr>
        <p:spPr/>
        <p:txBody>
          <a:bodyPr/>
          <a:lstStyle/>
          <a:p>
            <a:fld id="{43C45A7F-7B22-4DF3-81D5-0CC389D23E39}" type="slidenum">
              <a:rPr lang="el-GR" smtClean="0"/>
              <a:t>‹#›</a:t>
            </a:fld>
            <a:endParaRPr lang="el-GR"/>
          </a:p>
        </p:txBody>
      </p:sp>
    </p:spTree>
    <p:extLst>
      <p:ext uri="{BB962C8B-B14F-4D97-AF65-F5344CB8AC3E}">
        <p14:creationId xmlns:p14="http://schemas.microsoft.com/office/powerpoint/2010/main" val="37713472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40B5CC44-FB4C-46E2-912E-75DD4D54498C}"/>
              </a:ext>
            </a:extLst>
          </p:cNvPr>
          <p:cNvSpPr>
            <a:spLocks noGrp="1"/>
          </p:cNvSpPr>
          <p:nvPr>
            <p:ph type="dt" sz="half" idx="10"/>
          </p:nvPr>
        </p:nvSpPr>
        <p:spPr/>
        <p:txBody>
          <a:bodyPr/>
          <a:lstStyle/>
          <a:p>
            <a:r>
              <a:rPr lang="el-GR"/>
              <a:t>1/6/2022</a:t>
            </a:r>
          </a:p>
        </p:txBody>
      </p:sp>
      <p:sp>
        <p:nvSpPr>
          <p:cNvPr id="3" name="Θέση υποσέλιδου 2">
            <a:extLst>
              <a:ext uri="{FF2B5EF4-FFF2-40B4-BE49-F238E27FC236}">
                <a16:creationId xmlns:a16="http://schemas.microsoft.com/office/drawing/2014/main" id="{E77E9276-3B26-4F2A-A168-E1A079E23BE2}"/>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C4F82063-10B7-4C16-9FC9-25652F4A568E}"/>
              </a:ext>
            </a:extLst>
          </p:cNvPr>
          <p:cNvSpPr>
            <a:spLocks noGrp="1"/>
          </p:cNvSpPr>
          <p:nvPr>
            <p:ph type="sldNum" sz="quarter" idx="12"/>
          </p:nvPr>
        </p:nvSpPr>
        <p:spPr/>
        <p:txBody>
          <a:bodyPr/>
          <a:lstStyle/>
          <a:p>
            <a:fld id="{43C45A7F-7B22-4DF3-81D5-0CC389D23E39}" type="slidenum">
              <a:rPr lang="el-GR" smtClean="0"/>
              <a:t>‹#›</a:t>
            </a:fld>
            <a:endParaRPr lang="el-GR"/>
          </a:p>
        </p:txBody>
      </p:sp>
    </p:spTree>
    <p:extLst>
      <p:ext uri="{BB962C8B-B14F-4D97-AF65-F5344CB8AC3E}">
        <p14:creationId xmlns:p14="http://schemas.microsoft.com/office/powerpoint/2010/main" val="30271898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DC9FDEF-4CFB-4150-B9DA-9582F0E7060D}"/>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BAA40BEC-5056-4C7B-8276-2681006CDC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82589563-64CD-49A1-AE5F-F1C19A6FC9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366C7C03-9865-429B-8E4C-530230BA6076}"/>
              </a:ext>
            </a:extLst>
          </p:cNvPr>
          <p:cNvSpPr>
            <a:spLocks noGrp="1"/>
          </p:cNvSpPr>
          <p:nvPr>
            <p:ph type="dt" sz="half" idx="10"/>
          </p:nvPr>
        </p:nvSpPr>
        <p:spPr/>
        <p:txBody>
          <a:bodyPr/>
          <a:lstStyle/>
          <a:p>
            <a:r>
              <a:rPr lang="el-GR"/>
              <a:t>1/6/2022</a:t>
            </a:r>
          </a:p>
        </p:txBody>
      </p:sp>
      <p:sp>
        <p:nvSpPr>
          <p:cNvPr id="6" name="Θέση υποσέλιδου 5">
            <a:extLst>
              <a:ext uri="{FF2B5EF4-FFF2-40B4-BE49-F238E27FC236}">
                <a16:creationId xmlns:a16="http://schemas.microsoft.com/office/drawing/2014/main" id="{2943AB73-4DED-4643-AFE4-4A1C9FB01F49}"/>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0ACECA5E-7D2C-48C5-BD6F-86CFB4222CD1}"/>
              </a:ext>
            </a:extLst>
          </p:cNvPr>
          <p:cNvSpPr>
            <a:spLocks noGrp="1"/>
          </p:cNvSpPr>
          <p:nvPr>
            <p:ph type="sldNum" sz="quarter" idx="12"/>
          </p:nvPr>
        </p:nvSpPr>
        <p:spPr/>
        <p:txBody>
          <a:bodyPr/>
          <a:lstStyle/>
          <a:p>
            <a:fld id="{43C45A7F-7B22-4DF3-81D5-0CC389D23E39}" type="slidenum">
              <a:rPr lang="el-GR" smtClean="0"/>
              <a:t>‹#›</a:t>
            </a:fld>
            <a:endParaRPr lang="el-GR"/>
          </a:p>
        </p:txBody>
      </p:sp>
    </p:spTree>
    <p:extLst>
      <p:ext uri="{BB962C8B-B14F-4D97-AF65-F5344CB8AC3E}">
        <p14:creationId xmlns:p14="http://schemas.microsoft.com/office/powerpoint/2010/main" val="198843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r>
              <a:rPr lang="el-GR"/>
              <a:t>1/6/2022</a:t>
            </a: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3C45A7F-7B22-4DF3-81D5-0CC389D23E39}" type="slidenum">
              <a:rPr lang="el-GR" smtClean="0"/>
              <a:t>‹#›</a:t>
            </a:fld>
            <a:endParaRPr lang="el-GR"/>
          </a:p>
        </p:txBody>
      </p:sp>
    </p:spTree>
    <p:extLst>
      <p:ext uri="{BB962C8B-B14F-4D97-AF65-F5344CB8AC3E}">
        <p14:creationId xmlns:p14="http://schemas.microsoft.com/office/powerpoint/2010/main" val="10027612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55D1F15-E91A-44EC-86F8-D0A588698B3D}"/>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D2DCF7E9-5D8A-4C96-BE13-16801635E8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12FC0039-C061-4BC4-BC55-C2290E6B21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F9B09B73-A0F4-43D7-AB0F-2A90C6F87ABE}"/>
              </a:ext>
            </a:extLst>
          </p:cNvPr>
          <p:cNvSpPr>
            <a:spLocks noGrp="1"/>
          </p:cNvSpPr>
          <p:nvPr>
            <p:ph type="dt" sz="half" idx="10"/>
          </p:nvPr>
        </p:nvSpPr>
        <p:spPr/>
        <p:txBody>
          <a:bodyPr/>
          <a:lstStyle/>
          <a:p>
            <a:r>
              <a:rPr lang="el-GR"/>
              <a:t>1/6/2022</a:t>
            </a:r>
          </a:p>
        </p:txBody>
      </p:sp>
      <p:sp>
        <p:nvSpPr>
          <p:cNvPr id="6" name="Θέση υποσέλιδου 5">
            <a:extLst>
              <a:ext uri="{FF2B5EF4-FFF2-40B4-BE49-F238E27FC236}">
                <a16:creationId xmlns:a16="http://schemas.microsoft.com/office/drawing/2014/main" id="{C3F2C216-7320-40B5-95EA-7055CB7DE717}"/>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EE6E32C2-F278-44C7-A376-CB0343D3C5BE}"/>
              </a:ext>
            </a:extLst>
          </p:cNvPr>
          <p:cNvSpPr>
            <a:spLocks noGrp="1"/>
          </p:cNvSpPr>
          <p:nvPr>
            <p:ph type="sldNum" sz="quarter" idx="12"/>
          </p:nvPr>
        </p:nvSpPr>
        <p:spPr/>
        <p:txBody>
          <a:bodyPr/>
          <a:lstStyle/>
          <a:p>
            <a:fld id="{43C45A7F-7B22-4DF3-81D5-0CC389D23E39}" type="slidenum">
              <a:rPr lang="el-GR" smtClean="0"/>
              <a:t>‹#›</a:t>
            </a:fld>
            <a:endParaRPr lang="el-GR"/>
          </a:p>
        </p:txBody>
      </p:sp>
    </p:spTree>
    <p:extLst>
      <p:ext uri="{BB962C8B-B14F-4D97-AF65-F5344CB8AC3E}">
        <p14:creationId xmlns:p14="http://schemas.microsoft.com/office/powerpoint/2010/main" val="1097122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0E984F5-0E91-415D-A927-8FFC398AF775}"/>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C8FDEF52-8C95-4799-BAC9-A2D2552D86B6}"/>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30BF352C-2D87-4DEB-896F-C1C86FDDAE57}"/>
              </a:ext>
            </a:extLst>
          </p:cNvPr>
          <p:cNvSpPr>
            <a:spLocks noGrp="1"/>
          </p:cNvSpPr>
          <p:nvPr>
            <p:ph type="dt" sz="half" idx="10"/>
          </p:nvPr>
        </p:nvSpPr>
        <p:spPr/>
        <p:txBody>
          <a:bodyPr/>
          <a:lstStyle/>
          <a:p>
            <a:r>
              <a:rPr lang="el-GR"/>
              <a:t>1/6/2022</a:t>
            </a:r>
          </a:p>
        </p:txBody>
      </p:sp>
      <p:sp>
        <p:nvSpPr>
          <p:cNvPr id="5" name="Θέση υποσέλιδου 4">
            <a:extLst>
              <a:ext uri="{FF2B5EF4-FFF2-40B4-BE49-F238E27FC236}">
                <a16:creationId xmlns:a16="http://schemas.microsoft.com/office/drawing/2014/main" id="{5D5F36DF-A416-4012-A3D4-DB9108870AD8}"/>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2ECC37F3-8CF0-46A5-8981-CA130C9315B1}"/>
              </a:ext>
            </a:extLst>
          </p:cNvPr>
          <p:cNvSpPr>
            <a:spLocks noGrp="1"/>
          </p:cNvSpPr>
          <p:nvPr>
            <p:ph type="sldNum" sz="quarter" idx="12"/>
          </p:nvPr>
        </p:nvSpPr>
        <p:spPr/>
        <p:txBody>
          <a:bodyPr/>
          <a:lstStyle/>
          <a:p>
            <a:fld id="{43C45A7F-7B22-4DF3-81D5-0CC389D23E39}" type="slidenum">
              <a:rPr lang="el-GR" smtClean="0"/>
              <a:t>‹#›</a:t>
            </a:fld>
            <a:endParaRPr lang="el-GR"/>
          </a:p>
        </p:txBody>
      </p:sp>
    </p:spTree>
    <p:extLst>
      <p:ext uri="{BB962C8B-B14F-4D97-AF65-F5344CB8AC3E}">
        <p14:creationId xmlns:p14="http://schemas.microsoft.com/office/powerpoint/2010/main" val="7175539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AFF225D3-FBEF-40A3-9691-157E625D1455}"/>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BD614CF8-5BC9-4B55-9E81-1FE79F2E0F9A}"/>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1C3B4ADC-0BC9-4298-B5C8-4D08C484F67C}"/>
              </a:ext>
            </a:extLst>
          </p:cNvPr>
          <p:cNvSpPr>
            <a:spLocks noGrp="1"/>
          </p:cNvSpPr>
          <p:nvPr>
            <p:ph type="dt" sz="half" idx="10"/>
          </p:nvPr>
        </p:nvSpPr>
        <p:spPr/>
        <p:txBody>
          <a:bodyPr/>
          <a:lstStyle/>
          <a:p>
            <a:r>
              <a:rPr lang="el-GR"/>
              <a:t>1/6/2022</a:t>
            </a:r>
          </a:p>
        </p:txBody>
      </p:sp>
      <p:sp>
        <p:nvSpPr>
          <p:cNvPr id="5" name="Θέση υποσέλιδου 4">
            <a:extLst>
              <a:ext uri="{FF2B5EF4-FFF2-40B4-BE49-F238E27FC236}">
                <a16:creationId xmlns:a16="http://schemas.microsoft.com/office/drawing/2014/main" id="{4268B928-E381-4FA9-B6A6-972EFFBED4A8}"/>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089959D9-77BA-4665-B542-6CF8CCF138DD}"/>
              </a:ext>
            </a:extLst>
          </p:cNvPr>
          <p:cNvSpPr>
            <a:spLocks noGrp="1"/>
          </p:cNvSpPr>
          <p:nvPr>
            <p:ph type="sldNum" sz="quarter" idx="12"/>
          </p:nvPr>
        </p:nvSpPr>
        <p:spPr/>
        <p:txBody>
          <a:bodyPr/>
          <a:lstStyle/>
          <a:p>
            <a:fld id="{43C45A7F-7B22-4DF3-81D5-0CC389D23E39}" type="slidenum">
              <a:rPr lang="el-GR" smtClean="0"/>
              <a:t>‹#›</a:t>
            </a:fld>
            <a:endParaRPr lang="el-GR"/>
          </a:p>
        </p:txBody>
      </p:sp>
    </p:spTree>
    <p:extLst>
      <p:ext uri="{BB962C8B-B14F-4D97-AF65-F5344CB8AC3E}">
        <p14:creationId xmlns:p14="http://schemas.microsoft.com/office/powerpoint/2010/main" val="2090032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r>
              <a:rPr lang="el-GR"/>
              <a:t>1/6/2022</a:t>
            </a: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3C45A7F-7B22-4DF3-81D5-0CC389D23E39}" type="slidenum">
              <a:rPr lang="el-GR" smtClean="0"/>
              <a:t>‹#›</a:t>
            </a:fld>
            <a:endParaRPr lang="el-GR"/>
          </a:p>
        </p:txBody>
      </p:sp>
    </p:spTree>
    <p:extLst>
      <p:ext uri="{BB962C8B-B14F-4D97-AF65-F5344CB8AC3E}">
        <p14:creationId xmlns:p14="http://schemas.microsoft.com/office/powerpoint/2010/main" val="3991818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r>
              <a:rPr lang="el-GR"/>
              <a:t>1/6/2022</a:t>
            </a: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43C45A7F-7B22-4DF3-81D5-0CC389D23E39}" type="slidenum">
              <a:rPr lang="el-GR" smtClean="0"/>
              <a:t>‹#›</a:t>
            </a:fld>
            <a:endParaRPr lang="el-GR"/>
          </a:p>
        </p:txBody>
      </p:sp>
    </p:spTree>
    <p:extLst>
      <p:ext uri="{BB962C8B-B14F-4D97-AF65-F5344CB8AC3E}">
        <p14:creationId xmlns:p14="http://schemas.microsoft.com/office/powerpoint/2010/main" val="2758323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r>
              <a:rPr lang="el-GR"/>
              <a:t>1/6/2022</a:t>
            </a: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43C45A7F-7B22-4DF3-81D5-0CC389D23E39}" type="slidenum">
              <a:rPr lang="el-GR" smtClean="0"/>
              <a:t>‹#›</a:t>
            </a:fld>
            <a:endParaRPr lang="el-GR"/>
          </a:p>
        </p:txBody>
      </p:sp>
    </p:spTree>
    <p:extLst>
      <p:ext uri="{BB962C8B-B14F-4D97-AF65-F5344CB8AC3E}">
        <p14:creationId xmlns:p14="http://schemas.microsoft.com/office/powerpoint/2010/main" val="1215195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r>
              <a:rPr lang="el-GR"/>
              <a:t>1/6/2022</a:t>
            </a: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43C45A7F-7B22-4DF3-81D5-0CC389D23E39}" type="slidenum">
              <a:rPr lang="el-GR" smtClean="0"/>
              <a:t>‹#›</a:t>
            </a:fld>
            <a:endParaRPr lang="el-GR"/>
          </a:p>
        </p:txBody>
      </p:sp>
    </p:spTree>
    <p:extLst>
      <p:ext uri="{BB962C8B-B14F-4D97-AF65-F5344CB8AC3E}">
        <p14:creationId xmlns:p14="http://schemas.microsoft.com/office/powerpoint/2010/main" val="1278397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l-GR"/>
              <a:t>1/6/2022</a:t>
            </a: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43C45A7F-7B22-4DF3-81D5-0CC389D23E39}" type="slidenum">
              <a:rPr lang="el-GR" smtClean="0"/>
              <a:t>‹#›</a:t>
            </a:fld>
            <a:endParaRPr lang="el-GR"/>
          </a:p>
        </p:txBody>
      </p:sp>
    </p:spTree>
    <p:extLst>
      <p:ext uri="{BB962C8B-B14F-4D97-AF65-F5344CB8AC3E}">
        <p14:creationId xmlns:p14="http://schemas.microsoft.com/office/powerpoint/2010/main" val="3675950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r>
              <a:rPr lang="el-GR"/>
              <a:t>1/6/2022</a:t>
            </a: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43C45A7F-7B22-4DF3-81D5-0CC389D23E39}" type="slidenum">
              <a:rPr lang="el-GR" smtClean="0"/>
              <a:t>‹#›</a:t>
            </a:fld>
            <a:endParaRPr lang="el-GR"/>
          </a:p>
        </p:txBody>
      </p:sp>
    </p:spTree>
    <p:extLst>
      <p:ext uri="{BB962C8B-B14F-4D97-AF65-F5344CB8AC3E}">
        <p14:creationId xmlns:p14="http://schemas.microsoft.com/office/powerpoint/2010/main" val="3520657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r>
              <a:rPr lang="el-GR"/>
              <a:t>1/6/2022</a:t>
            </a: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43C45A7F-7B22-4DF3-81D5-0CC389D23E39}" type="slidenum">
              <a:rPr lang="el-GR" smtClean="0"/>
              <a:t>‹#›</a:t>
            </a:fld>
            <a:endParaRPr lang="el-GR"/>
          </a:p>
        </p:txBody>
      </p:sp>
    </p:spTree>
    <p:extLst>
      <p:ext uri="{BB962C8B-B14F-4D97-AF65-F5344CB8AC3E}">
        <p14:creationId xmlns:p14="http://schemas.microsoft.com/office/powerpoint/2010/main" val="3451507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l-GR"/>
              <a:t>1/6/2022</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C45A7F-7B22-4DF3-81D5-0CC389D23E39}" type="slidenum">
              <a:rPr lang="el-GR" smtClean="0"/>
              <a:t>‹#›</a:t>
            </a:fld>
            <a:endParaRPr lang="el-GR"/>
          </a:p>
        </p:txBody>
      </p:sp>
    </p:spTree>
    <p:extLst>
      <p:ext uri="{BB962C8B-B14F-4D97-AF65-F5344CB8AC3E}">
        <p14:creationId xmlns:p14="http://schemas.microsoft.com/office/powerpoint/2010/main" val="3531499946"/>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84C0238F-CCC4-41A9-843B-CCA48F626B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9C348DC8-1EB9-4266-BE9D-ABF5A6A528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9287E644-B876-49A4-9CA6-049FE09F3D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l-GR"/>
              <a:t>1/6/2022</a:t>
            </a:r>
          </a:p>
        </p:txBody>
      </p:sp>
      <p:sp>
        <p:nvSpPr>
          <p:cNvPr id="5" name="Θέση υποσέλιδου 4">
            <a:extLst>
              <a:ext uri="{FF2B5EF4-FFF2-40B4-BE49-F238E27FC236}">
                <a16:creationId xmlns:a16="http://schemas.microsoft.com/office/drawing/2014/main" id="{7C292105-973F-4969-93FB-5ECD3684D9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25B2446D-3755-4004-9095-C5001E6629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C45A7F-7B22-4DF3-81D5-0CC389D23E39}" type="slidenum">
              <a:rPr lang="el-GR" smtClean="0"/>
              <a:t>‹#›</a:t>
            </a:fld>
            <a:endParaRPr lang="el-GR"/>
          </a:p>
        </p:txBody>
      </p:sp>
    </p:spTree>
    <p:extLst>
      <p:ext uri="{BB962C8B-B14F-4D97-AF65-F5344CB8AC3E}">
        <p14:creationId xmlns:p14="http://schemas.microsoft.com/office/powerpoint/2010/main" val="3908473991"/>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nikolmyofa@hua.gr"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8C5D9F4-7A85-41B1-B152-198AE0712F43}"/>
              </a:ext>
            </a:extLst>
          </p:cNvPr>
          <p:cNvSpPr>
            <a:spLocks noGrp="1"/>
          </p:cNvSpPr>
          <p:nvPr>
            <p:ph type="ctrTitle"/>
          </p:nvPr>
        </p:nvSpPr>
        <p:spPr>
          <a:xfrm>
            <a:off x="1524000" y="480681"/>
            <a:ext cx="9982200" cy="1219201"/>
          </a:xfrm>
        </p:spPr>
        <p:txBody>
          <a:bodyPr>
            <a:normAutofit fontScale="90000"/>
          </a:bodyPr>
          <a:lstStyle/>
          <a:p>
            <a:r>
              <a:rPr lang="el-GR" sz="5400" dirty="0">
                <a:latin typeface="+mn-lt"/>
              </a:rPr>
              <a:t>             </a:t>
            </a:r>
            <a:br>
              <a:rPr lang="el-GR" sz="5400" dirty="0">
                <a:latin typeface="+mn-lt"/>
              </a:rPr>
            </a:br>
            <a:r>
              <a:rPr lang="el-GR" sz="5400" dirty="0">
                <a:latin typeface="+mn-lt"/>
              </a:rPr>
              <a:t>Χαροκόπειο Πανεπιστήμιο</a:t>
            </a:r>
            <a:br>
              <a:rPr lang="el-GR" sz="5400" dirty="0">
                <a:latin typeface="+mn-lt"/>
              </a:rPr>
            </a:br>
            <a:endParaRPr lang="el-GR" sz="5400" dirty="0">
              <a:latin typeface="+mn-lt"/>
            </a:endParaRPr>
          </a:p>
        </p:txBody>
      </p:sp>
      <p:sp>
        <p:nvSpPr>
          <p:cNvPr id="3" name="Υπότιτλος 2">
            <a:extLst>
              <a:ext uri="{FF2B5EF4-FFF2-40B4-BE49-F238E27FC236}">
                <a16:creationId xmlns:a16="http://schemas.microsoft.com/office/drawing/2014/main" id="{1F24B702-ED50-45A5-A8A7-6DD15F2E5570}"/>
              </a:ext>
            </a:extLst>
          </p:cNvPr>
          <p:cNvSpPr>
            <a:spLocks noGrp="1"/>
          </p:cNvSpPr>
          <p:nvPr>
            <p:ph type="subTitle" idx="1"/>
          </p:nvPr>
        </p:nvSpPr>
        <p:spPr>
          <a:xfrm>
            <a:off x="1524000" y="2847975"/>
            <a:ext cx="9144000" cy="2409825"/>
          </a:xfrm>
        </p:spPr>
        <p:txBody>
          <a:bodyPr/>
          <a:lstStyle/>
          <a:p>
            <a:r>
              <a:rPr lang="el-GR" b="1" dirty="0"/>
              <a:t>11</a:t>
            </a:r>
            <a:r>
              <a:rPr lang="el-GR" b="1" baseline="30000" dirty="0"/>
              <a:t>η</a:t>
            </a:r>
            <a:r>
              <a:rPr lang="el-GR" b="1" dirty="0"/>
              <a:t> διάλεξη</a:t>
            </a:r>
          </a:p>
          <a:p>
            <a:r>
              <a:rPr lang="el-GR" b="1" dirty="0"/>
              <a:t>Διδάσκουσα: Δρ. Νικολίνα-Σπυριδούλα Μυωφά</a:t>
            </a:r>
          </a:p>
          <a:p>
            <a:r>
              <a:rPr lang="en-US" b="1" dirty="0"/>
              <a:t>Email</a:t>
            </a:r>
            <a:r>
              <a:rPr lang="el-GR" b="1" dirty="0"/>
              <a:t>: </a:t>
            </a:r>
            <a:r>
              <a:rPr lang="en-US" b="1" dirty="0">
                <a:hlinkClick r:id="rId3"/>
              </a:rPr>
              <a:t>nikolmyofa@hua.gr</a:t>
            </a:r>
            <a:r>
              <a:rPr lang="en-US" b="1" dirty="0"/>
              <a:t> </a:t>
            </a:r>
          </a:p>
          <a:p>
            <a:endParaRPr lang="el-GR" dirty="0"/>
          </a:p>
        </p:txBody>
      </p:sp>
      <p:pic>
        <p:nvPicPr>
          <p:cNvPr id="5" name="Εικόνα 4">
            <a:extLst>
              <a:ext uri="{FF2B5EF4-FFF2-40B4-BE49-F238E27FC236}">
                <a16:creationId xmlns:a16="http://schemas.microsoft.com/office/drawing/2014/main" id="{2A872020-7BAB-464E-8A8A-E58E0B0FF9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15911" y="198439"/>
            <a:ext cx="910719" cy="891843"/>
          </a:xfrm>
          <a:prstGeom prst="rect">
            <a:avLst/>
          </a:prstGeom>
        </p:spPr>
      </p:pic>
      <p:sp>
        <p:nvSpPr>
          <p:cNvPr id="7" name="TextBox 6">
            <a:extLst>
              <a:ext uri="{FF2B5EF4-FFF2-40B4-BE49-F238E27FC236}">
                <a16:creationId xmlns:a16="http://schemas.microsoft.com/office/drawing/2014/main" id="{80830834-AF74-4D9C-A3A0-C6571B49DA01}"/>
              </a:ext>
            </a:extLst>
          </p:cNvPr>
          <p:cNvSpPr txBox="1"/>
          <p:nvPr/>
        </p:nvSpPr>
        <p:spPr>
          <a:xfrm>
            <a:off x="2571270" y="1279608"/>
            <a:ext cx="7293428" cy="769441"/>
          </a:xfrm>
          <a:prstGeom prst="rect">
            <a:avLst/>
          </a:prstGeom>
          <a:noFill/>
        </p:spPr>
        <p:txBody>
          <a:bodyPr wrap="square" rtlCol="0">
            <a:spAutoFit/>
          </a:bodyPr>
          <a:lstStyle/>
          <a:p>
            <a:pPr algn="ctr"/>
            <a:r>
              <a:rPr lang="el-GR" sz="4400" dirty="0"/>
              <a:t>ΑΣΤΙΚΗ ΓΕΩΓΡΑΦΙΑ</a:t>
            </a:r>
          </a:p>
        </p:txBody>
      </p:sp>
    </p:spTree>
    <p:extLst>
      <p:ext uri="{BB962C8B-B14F-4D97-AF65-F5344CB8AC3E}">
        <p14:creationId xmlns:p14="http://schemas.microsoft.com/office/powerpoint/2010/main" val="42842311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Θέση ημερομηνίας 3">
            <a:extLst>
              <a:ext uri="{FF2B5EF4-FFF2-40B4-BE49-F238E27FC236}">
                <a16:creationId xmlns:a16="http://schemas.microsoft.com/office/drawing/2014/main" id="{D57E9348-DF02-43C6-BE88-7D6F9E279295}"/>
              </a:ext>
            </a:extLst>
          </p:cNvPr>
          <p:cNvSpPr>
            <a:spLocks noGrp="1"/>
          </p:cNvSpPr>
          <p:nvPr>
            <p:ph type="dt" sz="half" idx="10"/>
          </p:nvPr>
        </p:nvSpPr>
        <p:spPr>
          <a:xfrm>
            <a:off x="838200" y="6490823"/>
            <a:ext cx="2743200" cy="365125"/>
          </a:xfrm>
        </p:spPr>
        <p:txBody>
          <a:bodyPr/>
          <a:lstStyle/>
          <a:p>
            <a:r>
              <a:rPr lang="el-GR"/>
              <a:t>1/6/2022</a:t>
            </a:r>
            <a:endParaRPr lang="el-GR" dirty="0"/>
          </a:p>
        </p:txBody>
      </p:sp>
      <p:sp>
        <p:nvSpPr>
          <p:cNvPr id="6" name="Θέση αριθμού διαφάνειας 5">
            <a:extLst>
              <a:ext uri="{FF2B5EF4-FFF2-40B4-BE49-F238E27FC236}">
                <a16:creationId xmlns:a16="http://schemas.microsoft.com/office/drawing/2014/main" id="{E0560A20-739A-4AE3-896D-139EA2F66FE5}"/>
              </a:ext>
            </a:extLst>
          </p:cNvPr>
          <p:cNvSpPr>
            <a:spLocks noGrp="1"/>
          </p:cNvSpPr>
          <p:nvPr>
            <p:ph type="sldNum" sz="quarter" idx="12"/>
          </p:nvPr>
        </p:nvSpPr>
        <p:spPr>
          <a:xfrm>
            <a:off x="8610600" y="6490823"/>
            <a:ext cx="2743200" cy="365125"/>
          </a:xfrm>
        </p:spPr>
        <p:txBody>
          <a:bodyPr/>
          <a:lstStyle/>
          <a:p>
            <a:fld id="{43C45A7F-7B22-4DF3-81D5-0CC389D23E39}" type="slidenum">
              <a:rPr lang="el-GR" smtClean="0"/>
              <a:t>10</a:t>
            </a:fld>
            <a:endParaRPr lang="el-GR" dirty="0"/>
          </a:p>
        </p:txBody>
      </p:sp>
      <p:pic>
        <p:nvPicPr>
          <p:cNvPr id="9" name="Εικόνα 8">
            <a:extLst>
              <a:ext uri="{FF2B5EF4-FFF2-40B4-BE49-F238E27FC236}">
                <a16:creationId xmlns:a16="http://schemas.microsoft.com/office/drawing/2014/main" id="{F6BDD8A7-E199-1C06-FBDF-682CB1CBCE85}"/>
              </a:ext>
            </a:extLst>
          </p:cNvPr>
          <p:cNvPicPr>
            <a:picLocks noChangeAspect="1"/>
          </p:cNvPicPr>
          <p:nvPr/>
        </p:nvPicPr>
        <p:blipFill rotWithShape="1">
          <a:blip r:embed="rId3"/>
          <a:srcRect l="9140" t="21249" r="24218" b="20695"/>
          <a:stretch/>
        </p:blipFill>
        <p:spPr>
          <a:xfrm>
            <a:off x="89849" y="409574"/>
            <a:ext cx="12012302" cy="5886451"/>
          </a:xfrm>
          <a:prstGeom prst="rect">
            <a:avLst/>
          </a:prstGeom>
        </p:spPr>
      </p:pic>
    </p:spTree>
    <p:extLst>
      <p:ext uri="{BB962C8B-B14F-4D97-AF65-F5344CB8AC3E}">
        <p14:creationId xmlns:p14="http://schemas.microsoft.com/office/powerpoint/2010/main" val="25283919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EA83659-B729-4AA2-91FA-EC0CAB5EB42A}"/>
              </a:ext>
            </a:extLst>
          </p:cNvPr>
          <p:cNvSpPr>
            <a:spLocks noGrp="1"/>
          </p:cNvSpPr>
          <p:nvPr>
            <p:ph type="title"/>
          </p:nvPr>
        </p:nvSpPr>
        <p:spPr/>
        <p:txBody>
          <a:bodyPr>
            <a:normAutofit/>
          </a:bodyPr>
          <a:lstStyle/>
          <a:p>
            <a:pPr algn="just"/>
            <a:endParaRPr lang="el-GR" sz="4000" b="1" dirty="0"/>
          </a:p>
        </p:txBody>
      </p:sp>
      <p:sp>
        <p:nvSpPr>
          <p:cNvPr id="3" name="Θέση περιεχομένου 2">
            <a:extLst>
              <a:ext uri="{FF2B5EF4-FFF2-40B4-BE49-F238E27FC236}">
                <a16:creationId xmlns:a16="http://schemas.microsoft.com/office/drawing/2014/main" id="{63AEF282-6CE9-46B9-84F7-D78BE2F5B0D0}"/>
              </a:ext>
            </a:extLst>
          </p:cNvPr>
          <p:cNvSpPr>
            <a:spLocks noGrp="1"/>
          </p:cNvSpPr>
          <p:nvPr>
            <p:ph idx="1"/>
          </p:nvPr>
        </p:nvSpPr>
        <p:spPr>
          <a:xfrm>
            <a:off x="233082" y="1825624"/>
            <a:ext cx="11761694" cy="5032375"/>
          </a:xfrm>
        </p:spPr>
        <p:txBody>
          <a:bodyPr>
            <a:normAutofit/>
          </a:bodyPr>
          <a:lstStyle/>
          <a:p>
            <a:pPr algn="just"/>
            <a:endParaRPr lang="el-GR" sz="2400" dirty="0"/>
          </a:p>
          <a:p>
            <a:pPr algn="just"/>
            <a:endParaRPr lang="el-GR" sz="2400" dirty="0"/>
          </a:p>
        </p:txBody>
      </p:sp>
      <p:sp>
        <p:nvSpPr>
          <p:cNvPr id="4" name="Θέση ημερομηνίας 3">
            <a:extLst>
              <a:ext uri="{FF2B5EF4-FFF2-40B4-BE49-F238E27FC236}">
                <a16:creationId xmlns:a16="http://schemas.microsoft.com/office/drawing/2014/main" id="{D57E9348-DF02-43C6-BE88-7D6F9E279295}"/>
              </a:ext>
            </a:extLst>
          </p:cNvPr>
          <p:cNvSpPr>
            <a:spLocks noGrp="1"/>
          </p:cNvSpPr>
          <p:nvPr>
            <p:ph type="dt" sz="half" idx="10"/>
          </p:nvPr>
        </p:nvSpPr>
        <p:spPr>
          <a:xfrm>
            <a:off x="838200" y="6622800"/>
            <a:ext cx="2743200" cy="365125"/>
          </a:xfrm>
        </p:spPr>
        <p:txBody>
          <a:bodyPr/>
          <a:lstStyle/>
          <a:p>
            <a:r>
              <a:rPr lang="el-GR" dirty="0"/>
              <a:t>1/6/2022</a:t>
            </a:r>
          </a:p>
        </p:txBody>
      </p:sp>
      <p:sp>
        <p:nvSpPr>
          <p:cNvPr id="6" name="Θέση αριθμού διαφάνειας 5">
            <a:extLst>
              <a:ext uri="{FF2B5EF4-FFF2-40B4-BE49-F238E27FC236}">
                <a16:creationId xmlns:a16="http://schemas.microsoft.com/office/drawing/2014/main" id="{E0560A20-739A-4AE3-896D-139EA2F66FE5}"/>
              </a:ext>
            </a:extLst>
          </p:cNvPr>
          <p:cNvSpPr>
            <a:spLocks noGrp="1"/>
          </p:cNvSpPr>
          <p:nvPr>
            <p:ph type="sldNum" sz="quarter" idx="12"/>
          </p:nvPr>
        </p:nvSpPr>
        <p:spPr>
          <a:xfrm>
            <a:off x="8610600" y="6603946"/>
            <a:ext cx="2743200" cy="365125"/>
          </a:xfrm>
        </p:spPr>
        <p:txBody>
          <a:bodyPr/>
          <a:lstStyle/>
          <a:p>
            <a:fld id="{43C45A7F-7B22-4DF3-81D5-0CC389D23E39}" type="slidenum">
              <a:rPr lang="el-GR" smtClean="0"/>
              <a:t>11</a:t>
            </a:fld>
            <a:endParaRPr lang="el-GR" dirty="0"/>
          </a:p>
        </p:txBody>
      </p:sp>
      <p:pic>
        <p:nvPicPr>
          <p:cNvPr id="10" name="Εικόνα 9">
            <a:extLst>
              <a:ext uri="{FF2B5EF4-FFF2-40B4-BE49-F238E27FC236}">
                <a16:creationId xmlns:a16="http://schemas.microsoft.com/office/drawing/2014/main" id="{32F128A9-1EF1-ED7C-7731-526DCFA883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775" y="0"/>
            <a:ext cx="11220450" cy="6858000"/>
          </a:xfrm>
          <a:prstGeom prst="rect">
            <a:avLst/>
          </a:prstGeom>
        </p:spPr>
      </p:pic>
    </p:spTree>
    <p:extLst>
      <p:ext uri="{BB962C8B-B14F-4D97-AF65-F5344CB8AC3E}">
        <p14:creationId xmlns:p14="http://schemas.microsoft.com/office/powerpoint/2010/main" val="682506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63AEF282-6CE9-46B9-84F7-D78BE2F5B0D0}"/>
              </a:ext>
            </a:extLst>
          </p:cNvPr>
          <p:cNvSpPr>
            <a:spLocks noGrp="1"/>
          </p:cNvSpPr>
          <p:nvPr>
            <p:ph idx="1"/>
          </p:nvPr>
        </p:nvSpPr>
        <p:spPr>
          <a:xfrm>
            <a:off x="233082" y="1825624"/>
            <a:ext cx="11761694" cy="5032375"/>
          </a:xfrm>
        </p:spPr>
        <p:txBody>
          <a:bodyPr>
            <a:normAutofit/>
          </a:bodyPr>
          <a:lstStyle/>
          <a:p>
            <a:pPr algn="just"/>
            <a:endParaRPr lang="el-GR" sz="2400" dirty="0"/>
          </a:p>
          <a:p>
            <a:pPr algn="just"/>
            <a:endParaRPr lang="el-GR" sz="2400" dirty="0"/>
          </a:p>
        </p:txBody>
      </p:sp>
      <p:sp>
        <p:nvSpPr>
          <p:cNvPr id="4" name="Θέση ημερομηνίας 3">
            <a:extLst>
              <a:ext uri="{FF2B5EF4-FFF2-40B4-BE49-F238E27FC236}">
                <a16:creationId xmlns:a16="http://schemas.microsoft.com/office/drawing/2014/main" id="{D57E9348-DF02-43C6-BE88-7D6F9E279295}"/>
              </a:ext>
            </a:extLst>
          </p:cNvPr>
          <p:cNvSpPr>
            <a:spLocks noGrp="1"/>
          </p:cNvSpPr>
          <p:nvPr>
            <p:ph type="dt" sz="half" idx="10"/>
          </p:nvPr>
        </p:nvSpPr>
        <p:spPr>
          <a:xfrm>
            <a:off x="838200" y="6622800"/>
            <a:ext cx="2743200" cy="365125"/>
          </a:xfrm>
        </p:spPr>
        <p:txBody>
          <a:bodyPr/>
          <a:lstStyle/>
          <a:p>
            <a:r>
              <a:rPr lang="el-GR" dirty="0"/>
              <a:t>1/6/2022</a:t>
            </a:r>
          </a:p>
        </p:txBody>
      </p:sp>
      <p:sp>
        <p:nvSpPr>
          <p:cNvPr id="6" name="Θέση αριθμού διαφάνειας 5">
            <a:extLst>
              <a:ext uri="{FF2B5EF4-FFF2-40B4-BE49-F238E27FC236}">
                <a16:creationId xmlns:a16="http://schemas.microsoft.com/office/drawing/2014/main" id="{E0560A20-739A-4AE3-896D-139EA2F66FE5}"/>
              </a:ext>
            </a:extLst>
          </p:cNvPr>
          <p:cNvSpPr>
            <a:spLocks noGrp="1"/>
          </p:cNvSpPr>
          <p:nvPr>
            <p:ph type="sldNum" sz="quarter" idx="12"/>
          </p:nvPr>
        </p:nvSpPr>
        <p:spPr>
          <a:xfrm>
            <a:off x="8610600" y="6603946"/>
            <a:ext cx="2743200" cy="365125"/>
          </a:xfrm>
        </p:spPr>
        <p:txBody>
          <a:bodyPr/>
          <a:lstStyle/>
          <a:p>
            <a:fld id="{43C45A7F-7B22-4DF3-81D5-0CC389D23E39}" type="slidenum">
              <a:rPr lang="el-GR" smtClean="0"/>
              <a:t>12</a:t>
            </a:fld>
            <a:endParaRPr lang="el-GR" dirty="0"/>
          </a:p>
        </p:txBody>
      </p:sp>
      <p:pic>
        <p:nvPicPr>
          <p:cNvPr id="7" name="Εικόνα 6">
            <a:extLst>
              <a:ext uri="{FF2B5EF4-FFF2-40B4-BE49-F238E27FC236}">
                <a16:creationId xmlns:a16="http://schemas.microsoft.com/office/drawing/2014/main" id="{6EF73150-C133-1AF5-1E8B-8F6DAA2699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775" y="0"/>
            <a:ext cx="11220450" cy="6858000"/>
          </a:xfrm>
          <a:prstGeom prst="rect">
            <a:avLst/>
          </a:prstGeom>
        </p:spPr>
      </p:pic>
    </p:spTree>
    <p:extLst>
      <p:ext uri="{BB962C8B-B14F-4D97-AF65-F5344CB8AC3E}">
        <p14:creationId xmlns:p14="http://schemas.microsoft.com/office/powerpoint/2010/main" val="2620147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63AEF282-6CE9-46B9-84F7-D78BE2F5B0D0}"/>
              </a:ext>
            </a:extLst>
          </p:cNvPr>
          <p:cNvSpPr>
            <a:spLocks noGrp="1"/>
          </p:cNvSpPr>
          <p:nvPr>
            <p:ph idx="1"/>
          </p:nvPr>
        </p:nvSpPr>
        <p:spPr>
          <a:xfrm>
            <a:off x="233082" y="1825624"/>
            <a:ext cx="11761694" cy="5032375"/>
          </a:xfrm>
        </p:spPr>
        <p:txBody>
          <a:bodyPr>
            <a:normAutofit/>
          </a:bodyPr>
          <a:lstStyle/>
          <a:p>
            <a:pPr algn="just"/>
            <a:endParaRPr lang="el-GR" sz="2400" dirty="0"/>
          </a:p>
          <a:p>
            <a:pPr algn="just"/>
            <a:endParaRPr lang="el-GR" sz="2400" dirty="0"/>
          </a:p>
        </p:txBody>
      </p:sp>
      <p:sp>
        <p:nvSpPr>
          <p:cNvPr id="4" name="Θέση ημερομηνίας 3">
            <a:extLst>
              <a:ext uri="{FF2B5EF4-FFF2-40B4-BE49-F238E27FC236}">
                <a16:creationId xmlns:a16="http://schemas.microsoft.com/office/drawing/2014/main" id="{D57E9348-DF02-43C6-BE88-7D6F9E279295}"/>
              </a:ext>
            </a:extLst>
          </p:cNvPr>
          <p:cNvSpPr>
            <a:spLocks noGrp="1"/>
          </p:cNvSpPr>
          <p:nvPr>
            <p:ph type="dt" sz="half" idx="10"/>
          </p:nvPr>
        </p:nvSpPr>
        <p:spPr>
          <a:xfrm>
            <a:off x="838200" y="6622800"/>
            <a:ext cx="2743200" cy="365125"/>
          </a:xfrm>
        </p:spPr>
        <p:txBody>
          <a:bodyPr/>
          <a:lstStyle/>
          <a:p>
            <a:r>
              <a:rPr lang="el-GR" dirty="0"/>
              <a:t>1/6/2022</a:t>
            </a:r>
          </a:p>
        </p:txBody>
      </p:sp>
      <p:sp>
        <p:nvSpPr>
          <p:cNvPr id="6" name="Θέση αριθμού διαφάνειας 5">
            <a:extLst>
              <a:ext uri="{FF2B5EF4-FFF2-40B4-BE49-F238E27FC236}">
                <a16:creationId xmlns:a16="http://schemas.microsoft.com/office/drawing/2014/main" id="{E0560A20-739A-4AE3-896D-139EA2F66FE5}"/>
              </a:ext>
            </a:extLst>
          </p:cNvPr>
          <p:cNvSpPr>
            <a:spLocks noGrp="1"/>
          </p:cNvSpPr>
          <p:nvPr>
            <p:ph type="sldNum" sz="quarter" idx="12"/>
          </p:nvPr>
        </p:nvSpPr>
        <p:spPr>
          <a:xfrm>
            <a:off x="8610600" y="6603946"/>
            <a:ext cx="2743200" cy="365125"/>
          </a:xfrm>
        </p:spPr>
        <p:txBody>
          <a:bodyPr/>
          <a:lstStyle/>
          <a:p>
            <a:fld id="{43C45A7F-7B22-4DF3-81D5-0CC389D23E39}" type="slidenum">
              <a:rPr lang="el-GR" smtClean="0"/>
              <a:t>13</a:t>
            </a:fld>
            <a:endParaRPr lang="el-GR" dirty="0"/>
          </a:p>
        </p:txBody>
      </p:sp>
      <p:pic>
        <p:nvPicPr>
          <p:cNvPr id="5" name="Εικόνα 4">
            <a:extLst>
              <a:ext uri="{FF2B5EF4-FFF2-40B4-BE49-F238E27FC236}">
                <a16:creationId xmlns:a16="http://schemas.microsoft.com/office/drawing/2014/main" id="{8A6B99AB-94DC-307B-DC21-891D17A9BB86}"/>
              </a:ext>
            </a:extLst>
          </p:cNvPr>
          <p:cNvPicPr>
            <a:picLocks noChangeAspect="1"/>
          </p:cNvPicPr>
          <p:nvPr/>
        </p:nvPicPr>
        <p:blipFill>
          <a:blip r:embed="rId3"/>
          <a:stretch>
            <a:fillRect/>
          </a:stretch>
        </p:blipFill>
        <p:spPr>
          <a:xfrm>
            <a:off x="0" y="-1"/>
            <a:ext cx="4572000" cy="6702645"/>
          </a:xfrm>
          <a:prstGeom prst="rect">
            <a:avLst/>
          </a:prstGeom>
        </p:spPr>
      </p:pic>
      <p:sp>
        <p:nvSpPr>
          <p:cNvPr id="11" name="TextBox 10">
            <a:extLst>
              <a:ext uri="{FF2B5EF4-FFF2-40B4-BE49-F238E27FC236}">
                <a16:creationId xmlns:a16="http://schemas.microsoft.com/office/drawing/2014/main" id="{E6DFE730-8DB6-8987-5528-81ABB78E557F}"/>
              </a:ext>
            </a:extLst>
          </p:cNvPr>
          <p:cNvSpPr txBox="1"/>
          <p:nvPr/>
        </p:nvSpPr>
        <p:spPr>
          <a:xfrm>
            <a:off x="4572000" y="566677"/>
            <a:ext cx="7386918" cy="1754326"/>
          </a:xfrm>
          <a:prstGeom prst="rect">
            <a:avLst/>
          </a:prstGeom>
          <a:noFill/>
        </p:spPr>
        <p:txBody>
          <a:bodyPr wrap="square">
            <a:spAutoFit/>
          </a:bodyPr>
          <a:lstStyle/>
          <a:p>
            <a:r>
              <a:rPr lang="el-GR" dirty="0"/>
              <a:t>Ποσοστό που καταλαμβάνει η κοινωνική κατοικία του Δουργουτίου σε κάθε ΜΟΧΑΠ</a:t>
            </a:r>
          </a:p>
          <a:p>
            <a:endParaRPr lang="el-GR" dirty="0"/>
          </a:p>
          <a:p>
            <a:r>
              <a:rPr lang="el-GR" dirty="0"/>
              <a:t>0711745005: 50%</a:t>
            </a:r>
          </a:p>
          <a:p>
            <a:r>
              <a:rPr lang="el-GR" dirty="0"/>
              <a:t>0711745008: 16%</a:t>
            </a:r>
          </a:p>
          <a:p>
            <a:r>
              <a:rPr lang="el-GR" dirty="0"/>
              <a:t>0711745009: 66%</a:t>
            </a:r>
          </a:p>
        </p:txBody>
      </p:sp>
    </p:spTree>
    <p:extLst>
      <p:ext uri="{BB962C8B-B14F-4D97-AF65-F5344CB8AC3E}">
        <p14:creationId xmlns:p14="http://schemas.microsoft.com/office/powerpoint/2010/main" val="3665246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Θέση ημερομηνίας 3">
            <a:extLst>
              <a:ext uri="{FF2B5EF4-FFF2-40B4-BE49-F238E27FC236}">
                <a16:creationId xmlns:a16="http://schemas.microsoft.com/office/drawing/2014/main" id="{D57E9348-DF02-43C6-BE88-7D6F9E279295}"/>
              </a:ext>
            </a:extLst>
          </p:cNvPr>
          <p:cNvSpPr>
            <a:spLocks noGrp="1"/>
          </p:cNvSpPr>
          <p:nvPr>
            <p:ph type="dt" sz="half" idx="10"/>
          </p:nvPr>
        </p:nvSpPr>
        <p:spPr>
          <a:xfrm>
            <a:off x="838200" y="6490823"/>
            <a:ext cx="2743200" cy="365125"/>
          </a:xfrm>
        </p:spPr>
        <p:txBody>
          <a:bodyPr/>
          <a:lstStyle/>
          <a:p>
            <a:r>
              <a:rPr lang="el-GR"/>
              <a:t>1/6/2022</a:t>
            </a:r>
            <a:endParaRPr lang="el-GR" dirty="0"/>
          </a:p>
        </p:txBody>
      </p:sp>
      <p:sp>
        <p:nvSpPr>
          <p:cNvPr id="6" name="Θέση αριθμού διαφάνειας 5">
            <a:extLst>
              <a:ext uri="{FF2B5EF4-FFF2-40B4-BE49-F238E27FC236}">
                <a16:creationId xmlns:a16="http://schemas.microsoft.com/office/drawing/2014/main" id="{E0560A20-739A-4AE3-896D-139EA2F66FE5}"/>
              </a:ext>
            </a:extLst>
          </p:cNvPr>
          <p:cNvSpPr>
            <a:spLocks noGrp="1"/>
          </p:cNvSpPr>
          <p:nvPr>
            <p:ph type="sldNum" sz="quarter" idx="12"/>
          </p:nvPr>
        </p:nvSpPr>
        <p:spPr>
          <a:xfrm>
            <a:off x="8610600" y="6490823"/>
            <a:ext cx="2743200" cy="365125"/>
          </a:xfrm>
        </p:spPr>
        <p:txBody>
          <a:bodyPr/>
          <a:lstStyle/>
          <a:p>
            <a:fld id="{43C45A7F-7B22-4DF3-81D5-0CC389D23E39}" type="slidenum">
              <a:rPr lang="el-GR" smtClean="0"/>
              <a:t>14</a:t>
            </a:fld>
            <a:endParaRPr lang="el-GR" dirty="0"/>
          </a:p>
        </p:txBody>
      </p:sp>
      <p:pic>
        <p:nvPicPr>
          <p:cNvPr id="10" name="Εικόνα 9">
            <a:extLst>
              <a:ext uri="{FF2B5EF4-FFF2-40B4-BE49-F238E27FC236}">
                <a16:creationId xmlns:a16="http://schemas.microsoft.com/office/drawing/2014/main" id="{9F1BEA8C-DDAF-7EEF-09B0-1A23AE381A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56" y="0"/>
            <a:ext cx="4853166" cy="6858000"/>
          </a:xfrm>
          <a:prstGeom prst="rect">
            <a:avLst/>
          </a:prstGeom>
        </p:spPr>
      </p:pic>
      <p:pic>
        <p:nvPicPr>
          <p:cNvPr id="11" name="Εικόνα 10">
            <a:extLst>
              <a:ext uri="{FF2B5EF4-FFF2-40B4-BE49-F238E27FC236}">
                <a16:creationId xmlns:a16="http://schemas.microsoft.com/office/drawing/2014/main" id="{B4F72C86-6E73-7A9D-1C5E-3835D31EF0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7674" y="0"/>
            <a:ext cx="7040880" cy="6858000"/>
          </a:xfrm>
          <a:prstGeom prst="rect">
            <a:avLst/>
          </a:prstGeom>
        </p:spPr>
      </p:pic>
    </p:spTree>
    <p:extLst>
      <p:ext uri="{BB962C8B-B14F-4D97-AF65-F5344CB8AC3E}">
        <p14:creationId xmlns:p14="http://schemas.microsoft.com/office/powerpoint/2010/main" val="10806975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EA83659-B729-4AA2-91FA-EC0CAB5EB42A}"/>
              </a:ext>
            </a:extLst>
          </p:cNvPr>
          <p:cNvSpPr>
            <a:spLocks noGrp="1"/>
          </p:cNvSpPr>
          <p:nvPr>
            <p:ph type="title"/>
          </p:nvPr>
        </p:nvSpPr>
        <p:spPr/>
        <p:txBody>
          <a:bodyPr>
            <a:normAutofit/>
          </a:bodyPr>
          <a:lstStyle/>
          <a:p>
            <a:pPr algn="just"/>
            <a:r>
              <a:rPr lang="en-US" sz="4000" dirty="0"/>
              <a:t>H </a:t>
            </a:r>
            <a:r>
              <a:rPr lang="el-GR" sz="4000" dirty="0"/>
              <a:t>ένταση της ανάπτυξης</a:t>
            </a:r>
            <a:endParaRPr lang="el-GR" sz="4000" b="1" dirty="0"/>
          </a:p>
        </p:txBody>
      </p:sp>
      <p:sp>
        <p:nvSpPr>
          <p:cNvPr id="3" name="Θέση περιεχομένου 2">
            <a:extLst>
              <a:ext uri="{FF2B5EF4-FFF2-40B4-BE49-F238E27FC236}">
                <a16:creationId xmlns:a16="http://schemas.microsoft.com/office/drawing/2014/main" id="{63AEF282-6CE9-46B9-84F7-D78BE2F5B0D0}"/>
              </a:ext>
            </a:extLst>
          </p:cNvPr>
          <p:cNvSpPr>
            <a:spLocks noGrp="1"/>
          </p:cNvSpPr>
          <p:nvPr>
            <p:ph idx="1"/>
          </p:nvPr>
        </p:nvSpPr>
        <p:spPr>
          <a:xfrm>
            <a:off x="233082" y="1825624"/>
            <a:ext cx="11761694" cy="5032375"/>
          </a:xfrm>
        </p:spPr>
        <p:txBody>
          <a:bodyPr>
            <a:normAutofit/>
          </a:bodyPr>
          <a:lstStyle/>
          <a:p>
            <a:pPr marL="0" indent="0" algn="just">
              <a:buNone/>
            </a:pPr>
            <a:r>
              <a:rPr lang="el-GR" sz="2400" b="1" dirty="0"/>
              <a:t>Ύψος Κτηρίου:</a:t>
            </a:r>
            <a:endParaRPr lang="el-GR" sz="2400" dirty="0"/>
          </a:p>
          <a:p>
            <a:pPr algn="just"/>
            <a:r>
              <a:rPr lang="el-GR" sz="2400" dirty="0"/>
              <a:t>Είναι η  κατακόρυφη απόσταση, από το σημείο που  αποτελεί την αφετηρία μέτρησης (τη στάθμη του  πεζοδρομίου ή την οριστική στάθμη του εδάφους), έως τη στάθμη της τελικής επάνω επιφάνειας του τελευταίου ορόφου. </a:t>
            </a:r>
          </a:p>
          <a:p>
            <a:pPr algn="just"/>
            <a:endParaRPr lang="el-GR" sz="2400" dirty="0"/>
          </a:p>
          <a:p>
            <a:pPr algn="just"/>
            <a:r>
              <a:rPr lang="el-GR" sz="2400" dirty="0"/>
              <a:t>Το μεγαλύτερο από τα ύψη που  πραγματοποιούνται είναι το μέγιστο πραγματοποιούμενο ύψος του κτιρίου.</a:t>
            </a:r>
          </a:p>
          <a:p>
            <a:pPr algn="just"/>
            <a:endParaRPr lang="el-GR" sz="2400" dirty="0"/>
          </a:p>
          <a:p>
            <a:pPr algn="just"/>
            <a:r>
              <a:rPr lang="el-GR" sz="2400" dirty="0"/>
              <a:t>Το ύψος του ανώτατου επιπέδου του κτιρίου, πάνω από το οποίο απαγορεύεται κάθε δόμηση εκτός από τις εγκαταστάσεις που επιτρέπονται ειδικά και περιοριστικά ονομάζεται μέγιστο επιτρεπόμενο ύψος κτηρίου ή μέγιστο επιτρεπόμενο ύψος περιοχής.</a:t>
            </a:r>
          </a:p>
          <a:p>
            <a:pPr algn="just"/>
            <a:endParaRPr lang="el-GR" sz="2400" dirty="0"/>
          </a:p>
          <a:p>
            <a:pPr algn="just"/>
            <a:endParaRPr lang="el-GR" sz="2400" dirty="0"/>
          </a:p>
        </p:txBody>
      </p:sp>
      <p:sp>
        <p:nvSpPr>
          <p:cNvPr id="4" name="Θέση ημερομηνίας 3">
            <a:extLst>
              <a:ext uri="{FF2B5EF4-FFF2-40B4-BE49-F238E27FC236}">
                <a16:creationId xmlns:a16="http://schemas.microsoft.com/office/drawing/2014/main" id="{D57E9348-DF02-43C6-BE88-7D6F9E279295}"/>
              </a:ext>
            </a:extLst>
          </p:cNvPr>
          <p:cNvSpPr>
            <a:spLocks noGrp="1"/>
          </p:cNvSpPr>
          <p:nvPr>
            <p:ph type="dt" sz="half" idx="10"/>
          </p:nvPr>
        </p:nvSpPr>
        <p:spPr>
          <a:xfrm>
            <a:off x="838200" y="6490823"/>
            <a:ext cx="2743200" cy="365125"/>
          </a:xfrm>
        </p:spPr>
        <p:txBody>
          <a:bodyPr/>
          <a:lstStyle/>
          <a:p>
            <a:r>
              <a:rPr lang="el-GR"/>
              <a:t>1/6/2022</a:t>
            </a:r>
            <a:endParaRPr lang="el-GR" dirty="0"/>
          </a:p>
        </p:txBody>
      </p:sp>
      <p:sp>
        <p:nvSpPr>
          <p:cNvPr id="6" name="Θέση αριθμού διαφάνειας 5">
            <a:extLst>
              <a:ext uri="{FF2B5EF4-FFF2-40B4-BE49-F238E27FC236}">
                <a16:creationId xmlns:a16="http://schemas.microsoft.com/office/drawing/2014/main" id="{E0560A20-739A-4AE3-896D-139EA2F66FE5}"/>
              </a:ext>
            </a:extLst>
          </p:cNvPr>
          <p:cNvSpPr>
            <a:spLocks noGrp="1"/>
          </p:cNvSpPr>
          <p:nvPr>
            <p:ph type="sldNum" sz="quarter" idx="12"/>
          </p:nvPr>
        </p:nvSpPr>
        <p:spPr>
          <a:xfrm>
            <a:off x="8610600" y="6490823"/>
            <a:ext cx="2743200" cy="365125"/>
          </a:xfrm>
        </p:spPr>
        <p:txBody>
          <a:bodyPr/>
          <a:lstStyle/>
          <a:p>
            <a:fld id="{43C45A7F-7B22-4DF3-81D5-0CC389D23E39}" type="slidenum">
              <a:rPr lang="el-GR" smtClean="0"/>
              <a:t>15</a:t>
            </a:fld>
            <a:endParaRPr lang="el-GR" dirty="0"/>
          </a:p>
        </p:txBody>
      </p:sp>
    </p:spTree>
    <p:extLst>
      <p:ext uri="{BB962C8B-B14F-4D97-AF65-F5344CB8AC3E}">
        <p14:creationId xmlns:p14="http://schemas.microsoft.com/office/powerpoint/2010/main" val="11189043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EA83659-B729-4AA2-91FA-EC0CAB5EB42A}"/>
              </a:ext>
            </a:extLst>
          </p:cNvPr>
          <p:cNvSpPr>
            <a:spLocks noGrp="1"/>
          </p:cNvSpPr>
          <p:nvPr>
            <p:ph type="title"/>
          </p:nvPr>
        </p:nvSpPr>
        <p:spPr/>
        <p:txBody>
          <a:bodyPr>
            <a:normAutofit/>
          </a:bodyPr>
          <a:lstStyle/>
          <a:p>
            <a:pPr algn="just"/>
            <a:r>
              <a:rPr lang="en-US" sz="4000" dirty="0"/>
              <a:t>H </a:t>
            </a:r>
            <a:r>
              <a:rPr lang="el-GR" sz="4000" dirty="0"/>
              <a:t>ένταση της ανάπτυξης</a:t>
            </a:r>
            <a:endParaRPr lang="el-GR" sz="4000" b="1" dirty="0"/>
          </a:p>
        </p:txBody>
      </p:sp>
      <p:sp>
        <p:nvSpPr>
          <p:cNvPr id="3" name="Θέση περιεχομένου 2">
            <a:extLst>
              <a:ext uri="{FF2B5EF4-FFF2-40B4-BE49-F238E27FC236}">
                <a16:creationId xmlns:a16="http://schemas.microsoft.com/office/drawing/2014/main" id="{63AEF282-6CE9-46B9-84F7-D78BE2F5B0D0}"/>
              </a:ext>
            </a:extLst>
          </p:cNvPr>
          <p:cNvSpPr>
            <a:spLocks noGrp="1"/>
          </p:cNvSpPr>
          <p:nvPr>
            <p:ph idx="1"/>
          </p:nvPr>
        </p:nvSpPr>
        <p:spPr>
          <a:xfrm>
            <a:off x="233082" y="1825624"/>
            <a:ext cx="11761694" cy="5032375"/>
          </a:xfrm>
        </p:spPr>
        <p:txBody>
          <a:bodyPr>
            <a:normAutofit/>
          </a:bodyPr>
          <a:lstStyle/>
          <a:p>
            <a:pPr marL="0" indent="0" algn="just">
              <a:buNone/>
            </a:pPr>
            <a:r>
              <a:rPr lang="el-GR" sz="2400" b="1" dirty="0"/>
              <a:t>Πυκνότητες:</a:t>
            </a:r>
            <a:endParaRPr lang="el-GR" sz="2400" dirty="0"/>
          </a:p>
          <a:p>
            <a:pPr algn="just"/>
            <a:r>
              <a:rPr lang="el-GR" sz="2400" dirty="0"/>
              <a:t>Η έννοια της πυκνότητας αναφέρεται στον αριθμό ατόμων ανά εκτάριο (1Ηa= 10.000 τ.μ.). </a:t>
            </a:r>
          </a:p>
          <a:p>
            <a:pPr algn="just"/>
            <a:endParaRPr lang="el-GR" sz="2400" dirty="0"/>
          </a:p>
          <a:p>
            <a:pPr algn="just"/>
            <a:r>
              <a:rPr lang="el-GR" sz="2400" dirty="0"/>
              <a:t>Η πυκνότητα δίνει μια εικόνα σχετικά με τον πόσο πληθυσμό μπορεί να φιλοξενήσει μια περιοχή.</a:t>
            </a:r>
          </a:p>
          <a:p>
            <a:pPr algn="just"/>
            <a:endParaRPr lang="el-GR" sz="2400" dirty="0"/>
          </a:p>
          <a:p>
            <a:pPr algn="just"/>
            <a:r>
              <a:rPr lang="el-GR" sz="2400" dirty="0"/>
              <a:t>Στο πλαίσιο του καθορισμού της αστικής πυκνότητας έχουν οριστεί συγκεκριμένα </a:t>
            </a:r>
            <a:r>
              <a:rPr lang="el-GR" sz="2400" dirty="0" err="1"/>
              <a:t>σταθερότυπα</a:t>
            </a:r>
            <a:r>
              <a:rPr lang="el-GR" sz="2400" dirty="0"/>
              <a:t> ανάλογα με τον τύπο του οικισμού. Για παράδειγμα, οικιστική πυκνότητα 100-400 άτομα /</a:t>
            </a:r>
            <a:r>
              <a:rPr lang="el-GR" sz="2400" dirty="0" err="1"/>
              <a:t>Ha</a:t>
            </a:r>
            <a:r>
              <a:rPr lang="el-GR" sz="2400" dirty="0"/>
              <a:t> θεωρείται αποδεκτή για αστικούς ιστούς, οικιστική πυκνότητα κάτω από 100 άτομα /</a:t>
            </a:r>
            <a:r>
              <a:rPr lang="el-GR" sz="2400" dirty="0" err="1"/>
              <a:t>Ηa</a:t>
            </a:r>
            <a:r>
              <a:rPr lang="el-GR" sz="2400" dirty="0"/>
              <a:t> χαρακτηρίζει αραιοκατοικημένες περιοχές, ενώ οικιστική πυκνότατα πάνω από 400-600 άτομα /</a:t>
            </a:r>
            <a:r>
              <a:rPr lang="el-GR" sz="2400" dirty="0" err="1"/>
              <a:t>Ha</a:t>
            </a:r>
            <a:r>
              <a:rPr lang="el-GR" sz="2400" dirty="0"/>
              <a:t> χαρακτηρίζει ιδιαίτερα </a:t>
            </a:r>
            <a:r>
              <a:rPr lang="el-GR" sz="2400" dirty="0" err="1"/>
              <a:t>πυκνοκατοικημένες</a:t>
            </a:r>
            <a:r>
              <a:rPr lang="el-GR" sz="2400" dirty="0"/>
              <a:t> περιοχές.</a:t>
            </a:r>
          </a:p>
          <a:p>
            <a:pPr algn="just"/>
            <a:endParaRPr lang="el-GR" sz="2400" dirty="0"/>
          </a:p>
          <a:p>
            <a:pPr algn="just"/>
            <a:endParaRPr lang="el-GR" sz="2400" dirty="0"/>
          </a:p>
        </p:txBody>
      </p:sp>
      <p:sp>
        <p:nvSpPr>
          <p:cNvPr id="4" name="Θέση ημερομηνίας 3">
            <a:extLst>
              <a:ext uri="{FF2B5EF4-FFF2-40B4-BE49-F238E27FC236}">
                <a16:creationId xmlns:a16="http://schemas.microsoft.com/office/drawing/2014/main" id="{D57E9348-DF02-43C6-BE88-7D6F9E279295}"/>
              </a:ext>
            </a:extLst>
          </p:cNvPr>
          <p:cNvSpPr>
            <a:spLocks noGrp="1"/>
          </p:cNvSpPr>
          <p:nvPr>
            <p:ph type="dt" sz="half" idx="10"/>
          </p:nvPr>
        </p:nvSpPr>
        <p:spPr>
          <a:xfrm>
            <a:off x="838200" y="6490823"/>
            <a:ext cx="2743200" cy="365125"/>
          </a:xfrm>
        </p:spPr>
        <p:txBody>
          <a:bodyPr/>
          <a:lstStyle/>
          <a:p>
            <a:r>
              <a:rPr lang="el-GR"/>
              <a:t>1/6/2022</a:t>
            </a:r>
            <a:endParaRPr lang="el-GR" dirty="0"/>
          </a:p>
        </p:txBody>
      </p:sp>
      <p:sp>
        <p:nvSpPr>
          <p:cNvPr id="6" name="Θέση αριθμού διαφάνειας 5">
            <a:extLst>
              <a:ext uri="{FF2B5EF4-FFF2-40B4-BE49-F238E27FC236}">
                <a16:creationId xmlns:a16="http://schemas.microsoft.com/office/drawing/2014/main" id="{E0560A20-739A-4AE3-896D-139EA2F66FE5}"/>
              </a:ext>
            </a:extLst>
          </p:cNvPr>
          <p:cNvSpPr>
            <a:spLocks noGrp="1"/>
          </p:cNvSpPr>
          <p:nvPr>
            <p:ph type="sldNum" sz="quarter" idx="12"/>
          </p:nvPr>
        </p:nvSpPr>
        <p:spPr>
          <a:xfrm>
            <a:off x="8610600" y="6490823"/>
            <a:ext cx="2743200" cy="365125"/>
          </a:xfrm>
        </p:spPr>
        <p:txBody>
          <a:bodyPr/>
          <a:lstStyle/>
          <a:p>
            <a:fld id="{43C45A7F-7B22-4DF3-81D5-0CC389D23E39}" type="slidenum">
              <a:rPr lang="el-GR" smtClean="0"/>
              <a:t>16</a:t>
            </a:fld>
            <a:endParaRPr lang="el-GR" dirty="0"/>
          </a:p>
        </p:txBody>
      </p:sp>
    </p:spTree>
    <p:extLst>
      <p:ext uri="{BB962C8B-B14F-4D97-AF65-F5344CB8AC3E}">
        <p14:creationId xmlns:p14="http://schemas.microsoft.com/office/powerpoint/2010/main" val="3866795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F12C163B-535C-4744-B876-7DF2B299D4D8}"/>
              </a:ext>
            </a:extLst>
          </p:cNvPr>
          <p:cNvSpPr>
            <a:spLocks noGrp="1"/>
          </p:cNvSpPr>
          <p:nvPr>
            <p:ph idx="1"/>
          </p:nvPr>
        </p:nvSpPr>
        <p:spPr>
          <a:xfrm>
            <a:off x="0" y="1825624"/>
            <a:ext cx="12192000" cy="4548282"/>
          </a:xfrm>
        </p:spPr>
        <p:txBody>
          <a:bodyPr>
            <a:noAutofit/>
          </a:bodyPr>
          <a:lstStyle/>
          <a:p>
            <a:pPr algn="just"/>
            <a:endParaRPr lang="el-GR" sz="2400" dirty="0"/>
          </a:p>
          <a:p>
            <a:pPr algn="just"/>
            <a:endParaRPr lang="el-GR" sz="2400" dirty="0"/>
          </a:p>
          <a:p>
            <a:pPr algn="just"/>
            <a:endParaRPr lang="el-GR" sz="2400" dirty="0"/>
          </a:p>
          <a:p>
            <a:pPr algn="just"/>
            <a:endParaRPr lang="el-GR" sz="2400" dirty="0"/>
          </a:p>
          <a:p>
            <a:pPr algn="just"/>
            <a:endParaRPr lang="el-GR" sz="2400" dirty="0"/>
          </a:p>
          <a:p>
            <a:pPr marL="0" indent="0" algn="just">
              <a:buNone/>
            </a:pPr>
            <a:r>
              <a:rPr lang="el-GR" sz="2400" dirty="0"/>
              <a:t> </a:t>
            </a:r>
          </a:p>
          <a:p>
            <a:pPr marL="0" indent="0" algn="just">
              <a:buNone/>
            </a:pPr>
            <a:endParaRPr lang="el-GR" sz="2400" dirty="0"/>
          </a:p>
          <a:p>
            <a:pPr algn="just"/>
            <a:endParaRPr lang="el-GR" sz="2400" dirty="0"/>
          </a:p>
          <a:p>
            <a:pPr algn="just"/>
            <a:endParaRPr lang="el-GR" sz="2400" dirty="0"/>
          </a:p>
          <a:p>
            <a:pPr algn="just"/>
            <a:endParaRPr lang="el-GR" sz="2400" dirty="0"/>
          </a:p>
          <a:p>
            <a:pPr algn="just"/>
            <a:endParaRPr lang="el-GR" sz="2400" dirty="0"/>
          </a:p>
          <a:p>
            <a:pPr algn="just"/>
            <a:endParaRPr lang="el-GR" sz="2400" dirty="0"/>
          </a:p>
          <a:p>
            <a:pPr algn="just"/>
            <a:endParaRPr lang="el-GR" sz="2400" dirty="0"/>
          </a:p>
          <a:p>
            <a:endParaRPr lang="el-GR" sz="2400" dirty="0"/>
          </a:p>
        </p:txBody>
      </p:sp>
      <p:sp>
        <p:nvSpPr>
          <p:cNvPr id="7" name="TextBox 6">
            <a:extLst>
              <a:ext uri="{FF2B5EF4-FFF2-40B4-BE49-F238E27FC236}">
                <a16:creationId xmlns:a16="http://schemas.microsoft.com/office/drawing/2014/main" id="{5B775C70-B76B-3AA6-9126-090BD2641CBF}"/>
              </a:ext>
            </a:extLst>
          </p:cNvPr>
          <p:cNvSpPr txBox="1"/>
          <p:nvPr/>
        </p:nvSpPr>
        <p:spPr>
          <a:xfrm>
            <a:off x="9067800" y="12680"/>
            <a:ext cx="312420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Πληθυσμιακή πυκνότητα ανά Δήμο της Ελλάδας (δεδομένα απογραφής, 2011)</a:t>
            </a:r>
          </a:p>
        </p:txBody>
      </p:sp>
      <p:sp>
        <p:nvSpPr>
          <p:cNvPr id="4" name="Θέση αριθμού διαφάνειας 3">
            <a:extLst>
              <a:ext uri="{FF2B5EF4-FFF2-40B4-BE49-F238E27FC236}">
                <a16:creationId xmlns:a16="http://schemas.microsoft.com/office/drawing/2014/main" id="{42B2182D-15A2-530E-C611-6F3B1A3C486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C45A7F-7B22-4DF3-81D5-0CC389D23E39}" type="slidenum">
              <a:rPr kumimoji="0" lang="el-G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l-G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 name="Θέση ημερομηνίας 1">
            <a:extLst>
              <a:ext uri="{FF2B5EF4-FFF2-40B4-BE49-F238E27FC236}">
                <a16:creationId xmlns:a16="http://schemas.microsoft.com/office/drawing/2014/main" id="{41DC945C-4B8F-17B7-9A12-8CC7C66DCE0E}"/>
              </a:ext>
            </a:extLst>
          </p:cNvPr>
          <p:cNvSpPr>
            <a:spLocks noGrp="1"/>
          </p:cNvSpPr>
          <p:nvPr>
            <p:ph type="dt" sz="half" idx="10"/>
          </p:nvPr>
        </p:nvSpPr>
        <p:spPr/>
        <p:txBody>
          <a:bodyPr/>
          <a:lstStyle/>
          <a:p>
            <a:r>
              <a:rPr lang="el-GR"/>
              <a:t>1/6/2022</a:t>
            </a:r>
          </a:p>
        </p:txBody>
      </p:sp>
      <p:pic>
        <p:nvPicPr>
          <p:cNvPr id="8" name="Εικόνα 7">
            <a:extLst>
              <a:ext uri="{FF2B5EF4-FFF2-40B4-BE49-F238E27FC236}">
                <a16:creationId xmlns:a16="http://schemas.microsoft.com/office/drawing/2014/main" id="{7E270DFA-3B17-9129-3456-876B93F951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645"/>
            <a:ext cx="9067800" cy="6412359"/>
          </a:xfrm>
          <a:prstGeom prst="rect">
            <a:avLst/>
          </a:prstGeom>
        </p:spPr>
      </p:pic>
    </p:spTree>
    <p:extLst>
      <p:ext uri="{BB962C8B-B14F-4D97-AF65-F5344CB8AC3E}">
        <p14:creationId xmlns:p14="http://schemas.microsoft.com/office/powerpoint/2010/main" val="2109812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EA83659-B729-4AA2-91FA-EC0CAB5EB42A}"/>
              </a:ext>
            </a:extLst>
          </p:cNvPr>
          <p:cNvSpPr>
            <a:spLocks noGrp="1"/>
          </p:cNvSpPr>
          <p:nvPr>
            <p:ph type="title"/>
          </p:nvPr>
        </p:nvSpPr>
        <p:spPr/>
        <p:txBody>
          <a:bodyPr>
            <a:normAutofit/>
          </a:bodyPr>
          <a:lstStyle/>
          <a:p>
            <a:pPr algn="just"/>
            <a:r>
              <a:rPr lang="en-US" sz="4000" dirty="0"/>
              <a:t>H </a:t>
            </a:r>
            <a:r>
              <a:rPr lang="el-GR" sz="4000" dirty="0"/>
              <a:t>ένταση της ανάπτυξης</a:t>
            </a:r>
            <a:endParaRPr lang="el-GR" sz="4000" b="1" dirty="0"/>
          </a:p>
        </p:txBody>
      </p:sp>
      <p:sp>
        <p:nvSpPr>
          <p:cNvPr id="3" name="Θέση περιεχομένου 2">
            <a:extLst>
              <a:ext uri="{FF2B5EF4-FFF2-40B4-BE49-F238E27FC236}">
                <a16:creationId xmlns:a16="http://schemas.microsoft.com/office/drawing/2014/main" id="{63AEF282-6CE9-46B9-84F7-D78BE2F5B0D0}"/>
              </a:ext>
            </a:extLst>
          </p:cNvPr>
          <p:cNvSpPr>
            <a:spLocks noGrp="1"/>
          </p:cNvSpPr>
          <p:nvPr>
            <p:ph idx="1"/>
          </p:nvPr>
        </p:nvSpPr>
        <p:spPr>
          <a:xfrm>
            <a:off x="233082" y="1825624"/>
            <a:ext cx="11761694" cy="5032375"/>
          </a:xfrm>
        </p:spPr>
        <p:txBody>
          <a:bodyPr>
            <a:normAutofit/>
          </a:bodyPr>
          <a:lstStyle/>
          <a:p>
            <a:pPr marL="0" indent="0" algn="just">
              <a:buNone/>
            </a:pPr>
            <a:r>
              <a:rPr lang="el-GR" sz="2400" b="1" dirty="0"/>
              <a:t>Πυκνότητες:</a:t>
            </a:r>
            <a:endParaRPr lang="el-GR" sz="2400" dirty="0"/>
          </a:p>
          <a:p>
            <a:pPr algn="just"/>
            <a:r>
              <a:rPr lang="el-GR" sz="2400" dirty="0"/>
              <a:t>Οι δείκτες της πυκνότητας από μόνοι τους δεν  υποδηλώνουν και κάποιο «πρόβλημα» αν δεν  συνδυαστούν με άλλους (π.χ. τους διαθέσιμους χώρους εντός και εκτός των κατοικιών, τα ύψη  των κτιρίων, την υπάρχουσα υποδομή κ.ά.)</a:t>
            </a:r>
          </a:p>
          <a:p>
            <a:pPr algn="just"/>
            <a:endParaRPr lang="el-GR" sz="2400" dirty="0"/>
          </a:p>
          <a:p>
            <a:pPr algn="just"/>
            <a:r>
              <a:rPr lang="el-GR" sz="2400" dirty="0"/>
              <a:t>Δεν υπάρχει δηλαδή μία γενικά αποδεκτή συνθήκη «κανονικότητας» στον αστικό χώρο ώστε η υπέρβαση κάποιων ορίων πυκνοτήτων να διαμορφώνει αυτόματα και μία προβληματική κατάσταση.</a:t>
            </a:r>
          </a:p>
          <a:p>
            <a:pPr algn="just"/>
            <a:endParaRPr lang="el-GR" sz="2400" dirty="0"/>
          </a:p>
          <a:p>
            <a:pPr algn="just"/>
            <a:r>
              <a:rPr lang="el-GR" sz="2400" dirty="0"/>
              <a:t>Σε πολλές πολεοδομικές προσεγγίσεις η έννοια της πυκνότητας διαχωρίζεται από αυτή του συνωστισμού (</a:t>
            </a:r>
            <a:r>
              <a:rPr lang="el-GR" sz="2400" dirty="0" err="1"/>
              <a:t>overcrowding</a:t>
            </a:r>
            <a:r>
              <a:rPr lang="el-GR" sz="2400" dirty="0"/>
              <a:t>) η οποία αφορά τον αριθμό των ατόμων, ανά δωμάτιο κατοικίας. </a:t>
            </a:r>
          </a:p>
          <a:p>
            <a:pPr algn="just"/>
            <a:endParaRPr lang="el-GR" sz="2400" dirty="0"/>
          </a:p>
          <a:p>
            <a:pPr algn="just"/>
            <a:endParaRPr lang="el-GR" sz="2400" dirty="0"/>
          </a:p>
        </p:txBody>
      </p:sp>
      <p:sp>
        <p:nvSpPr>
          <p:cNvPr id="4" name="Θέση ημερομηνίας 3">
            <a:extLst>
              <a:ext uri="{FF2B5EF4-FFF2-40B4-BE49-F238E27FC236}">
                <a16:creationId xmlns:a16="http://schemas.microsoft.com/office/drawing/2014/main" id="{D57E9348-DF02-43C6-BE88-7D6F9E279295}"/>
              </a:ext>
            </a:extLst>
          </p:cNvPr>
          <p:cNvSpPr>
            <a:spLocks noGrp="1"/>
          </p:cNvSpPr>
          <p:nvPr>
            <p:ph type="dt" sz="half" idx="10"/>
          </p:nvPr>
        </p:nvSpPr>
        <p:spPr>
          <a:xfrm>
            <a:off x="838200" y="6490823"/>
            <a:ext cx="2743200" cy="365125"/>
          </a:xfrm>
        </p:spPr>
        <p:txBody>
          <a:bodyPr/>
          <a:lstStyle/>
          <a:p>
            <a:r>
              <a:rPr lang="el-GR"/>
              <a:t>1/6/2022</a:t>
            </a:r>
            <a:endParaRPr lang="el-GR" dirty="0"/>
          </a:p>
        </p:txBody>
      </p:sp>
      <p:sp>
        <p:nvSpPr>
          <p:cNvPr id="6" name="Θέση αριθμού διαφάνειας 5">
            <a:extLst>
              <a:ext uri="{FF2B5EF4-FFF2-40B4-BE49-F238E27FC236}">
                <a16:creationId xmlns:a16="http://schemas.microsoft.com/office/drawing/2014/main" id="{E0560A20-739A-4AE3-896D-139EA2F66FE5}"/>
              </a:ext>
            </a:extLst>
          </p:cNvPr>
          <p:cNvSpPr>
            <a:spLocks noGrp="1"/>
          </p:cNvSpPr>
          <p:nvPr>
            <p:ph type="sldNum" sz="quarter" idx="12"/>
          </p:nvPr>
        </p:nvSpPr>
        <p:spPr>
          <a:xfrm>
            <a:off x="8610600" y="6490823"/>
            <a:ext cx="2743200" cy="365125"/>
          </a:xfrm>
        </p:spPr>
        <p:txBody>
          <a:bodyPr/>
          <a:lstStyle/>
          <a:p>
            <a:fld id="{43C45A7F-7B22-4DF3-81D5-0CC389D23E39}" type="slidenum">
              <a:rPr lang="el-GR" smtClean="0"/>
              <a:t>18</a:t>
            </a:fld>
            <a:endParaRPr lang="el-GR" dirty="0"/>
          </a:p>
        </p:txBody>
      </p:sp>
    </p:spTree>
    <p:extLst>
      <p:ext uri="{BB962C8B-B14F-4D97-AF65-F5344CB8AC3E}">
        <p14:creationId xmlns:p14="http://schemas.microsoft.com/office/powerpoint/2010/main" val="17816445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EA83659-B729-4AA2-91FA-EC0CAB5EB42A}"/>
              </a:ext>
            </a:extLst>
          </p:cNvPr>
          <p:cNvSpPr>
            <a:spLocks noGrp="1"/>
          </p:cNvSpPr>
          <p:nvPr>
            <p:ph type="title"/>
          </p:nvPr>
        </p:nvSpPr>
        <p:spPr/>
        <p:txBody>
          <a:bodyPr>
            <a:normAutofit/>
          </a:bodyPr>
          <a:lstStyle/>
          <a:p>
            <a:pPr algn="just"/>
            <a:r>
              <a:rPr lang="en-US" sz="4000" dirty="0"/>
              <a:t>H </a:t>
            </a:r>
            <a:r>
              <a:rPr lang="el-GR" sz="4000" dirty="0"/>
              <a:t>ένταση της ανάπτυξης</a:t>
            </a:r>
            <a:endParaRPr lang="el-GR" sz="4000" b="1" dirty="0"/>
          </a:p>
        </p:txBody>
      </p:sp>
      <p:sp>
        <p:nvSpPr>
          <p:cNvPr id="3" name="Θέση περιεχομένου 2">
            <a:extLst>
              <a:ext uri="{FF2B5EF4-FFF2-40B4-BE49-F238E27FC236}">
                <a16:creationId xmlns:a16="http://schemas.microsoft.com/office/drawing/2014/main" id="{63AEF282-6CE9-46B9-84F7-D78BE2F5B0D0}"/>
              </a:ext>
            </a:extLst>
          </p:cNvPr>
          <p:cNvSpPr>
            <a:spLocks noGrp="1"/>
          </p:cNvSpPr>
          <p:nvPr>
            <p:ph idx="1"/>
          </p:nvPr>
        </p:nvSpPr>
        <p:spPr>
          <a:xfrm>
            <a:off x="233082" y="1825624"/>
            <a:ext cx="11761694" cy="5032375"/>
          </a:xfrm>
        </p:spPr>
        <p:txBody>
          <a:bodyPr>
            <a:normAutofit/>
          </a:bodyPr>
          <a:lstStyle/>
          <a:p>
            <a:pPr marL="0" indent="0" algn="just">
              <a:buNone/>
            </a:pPr>
            <a:r>
              <a:rPr lang="el-GR" sz="2400" b="1" dirty="0"/>
              <a:t>Πυκνότητες:</a:t>
            </a:r>
            <a:endParaRPr lang="el-GR" sz="2400" dirty="0"/>
          </a:p>
          <a:p>
            <a:pPr algn="just"/>
            <a:r>
              <a:rPr lang="el-GR" sz="2400" dirty="0"/>
              <a:t>Για παράδειγμα το ποσοστό ατόμων που ζουν σε κατοικίες επιφάνειες έως 15 τ.μ. ανά άτομο  ουσιαστικά είναι ένας δείκτης που μετράει το ποσοστό των ατόμων που ζουν σε συνθήκες στεγαστικής στενότητας ή στεγαστικής στέρησης</a:t>
            </a:r>
            <a:endParaRPr lang="en-US" sz="2400" dirty="0"/>
          </a:p>
          <a:p>
            <a:pPr algn="just"/>
            <a:endParaRPr lang="en-US" sz="2400" dirty="0"/>
          </a:p>
          <a:p>
            <a:pPr algn="just"/>
            <a:r>
              <a:rPr lang="el-GR" sz="2400" dirty="0"/>
              <a:t>Το ποσοστό αυτό είναι ιδιαίτερα υψηλό σε περιοχές με μικρή επιφάνεια κατοικίας (π.χ. 14,7% στο Δουργούτι, 12% στον Ταύρο και 7,6% στη μητροπολιτική περιοχή της Αθήνας)</a:t>
            </a:r>
          </a:p>
          <a:p>
            <a:pPr algn="just"/>
            <a:endParaRPr lang="el-GR" sz="2400" dirty="0"/>
          </a:p>
          <a:p>
            <a:pPr algn="just"/>
            <a:endParaRPr lang="el-GR" sz="2400" dirty="0"/>
          </a:p>
        </p:txBody>
      </p:sp>
      <p:sp>
        <p:nvSpPr>
          <p:cNvPr id="4" name="Θέση ημερομηνίας 3">
            <a:extLst>
              <a:ext uri="{FF2B5EF4-FFF2-40B4-BE49-F238E27FC236}">
                <a16:creationId xmlns:a16="http://schemas.microsoft.com/office/drawing/2014/main" id="{D57E9348-DF02-43C6-BE88-7D6F9E279295}"/>
              </a:ext>
            </a:extLst>
          </p:cNvPr>
          <p:cNvSpPr>
            <a:spLocks noGrp="1"/>
          </p:cNvSpPr>
          <p:nvPr>
            <p:ph type="dt" sz="half" idx="10"/>
          </p:nvPr>
        </p:nvSpPr>
        <p:spPr>
          <a:xfrm>
            <a:off x="838200" y="6490823"/>
            <a:ext cx="2743200" cy="365125"/>
          </a:xfrm>
        </p:spPr>
        <p:txBody>
          <a:bodyPr/>
          <a:lstStyle/>
          <a:p>
            <a:r>
              <a:rPr lang="el-GR"/>
              <a:t>1/6/2022</a:t>
            </a:r>
            <a:endParaRPr lang="el-GR" dirty="0"/>
          </a:p>
        </p:txBody>
      </p:sp>
      <p:sp>
        <p:nvSpPr>
          <p:cNvPr id="6" name="Θέση αριθμού διαφάνειας 5">
            <a:extLst>
              <a:ext uri="{FF2B5EF4-FFF2-40B4-BE49-F238E27FC236}">
                <a16:creationId xmlns:a16="http://schemas.microsoft.com/office/drawing/2014/main" id="{E0560A20-739A-4AE3-896D-139EA2F66FE5}"/>
              </a:ext>
            </a:extLst>
          </p:cNvPr>
          <p:cNvSpPr>
            <a:spLocks noGrp="1"/>
          </p:cNvSpPr>
          <p:nvPr>
            <p:ph type="sldNum" sz="quarter" idx="12"/>
          </p:nvPr>
        </p:nvSpPr>
        <p:spPr>
          <a:xfrm>
            <a:off x="8610600" y="6490823"/>
            <a:ext cx="2743200" cy="365125"/>
          </a:xfrm>
        </p:spPr>
        <p:txBody>
          <a:bodyPr/>
          <a:lstStyle/>
          <a:p>
            <a:fld id="{43C45A7F-7B22-4DF3-81D5-0CC389D23E39}" type="slidenum">
              <a:rPr lang="el-GR" smtClean="0"/>
              <a:t>19</a:t>
            </a:fld>
            <a:endParaRPr lang="el-GR" dirty="0"/>
          </a:p>
        </p:txBody>
      </p:sp>
    </p:spTree>
    <p:extLst>
      <p:ext uri="{BB962C8B-B14F-4D97-AF65-F5344CB8AC3E}">
        <p14:creationId xmlns:p14="http://schemas.microsoft.com/office/powerpoint/2010/main" val="7775294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EA83659-B729-4AA2-91FA-EC0CAB5EB42A}"/>
              </a:ext>
            </a:extLst>
          </p:cNvPr>
          <p:cNvSpPr>
            <a:spLocks noGrp="1"/>
          </p:cNvSpPr>
          <p:nvPr>
            <p:ph type="title"/>
          </p:nvPr>
        </p:nvSpPr>
        <p:spPr/>
        <p:txBody>
          <a:bodyPr>
            <a:normAutofit/>
          </a:bodyPr>
          <a:lstStyle/>
          <a:p>
            <a:pPr algn="just"/>
            <a:r>
              <a:rPr lang="en-US" sz="4000" dirty="0"/>
              <a:t>H </a:t>
            </a:r>
            <a:r>
              <a:rPr lang="el-GR" sz="4000" dirty="0"/>
              <a:t>ένταση της ανάπτυξης</a:t>
            </a:r>
            <a:endParaRPr lang="el-GR" sz="4000" b="1" dirty="0"/>
          </a:p>
        </p:txBody>
      </p:sp>
      <p:sp>
        <p:nvSpPr>
          <p:cNvPr id="3" name="Θέση περιεχομένου 2">
            <a:extLst>
              <a:ext uri="{FF2B5EF4-FFF2-40B4-BE49-F238E27FC236}">
                <a16:creationId xmlns:a16="http://schemas.microsoft.com/office/drawing/2014/main" id="{63AEF282-6CE9-46B9-84F7-D78BE2F5B0D0}"/>
              </a:ext>
            </a:extLst>
          </p:cNvPr>
          <p:cNvSpPr>
            <a:spLocks noGrp="1"/>
          </p:cNvSpPr>
          <p:nvPr>
            <p:ph idx="1"/>
          </p:nvPr>
        </p:nvSpPr>
        <p:spPr>
          <a:xfrm>
            <a:off x="233082" y="1825624"/>
            <a:ext cx="11761694" cy="5032375"/>
          </a:xfrm>
        </p:spPr>
        <p:txBody>
          <a:bodyPr>
            <a:normAutofit/>
          </a:bodyPr>
          <a:lstStyle/>
          <a:p>
            <a:pPr algn="just"/>
            <a:endParaRPr lang="el-GR" sz="2400" dirty="0"/>
          </a:p>
          <a:p>
            <a:pPr algn="just"/>
            <a:r>
              <a:rPr lang="el-GR" sz="2400" dirty="0"/>
              <a:t>Ως </a:t>
            </a:r>
            <a:r>
              <a:rPr lang="el-GR" sz="2400" b="1" dirty="0"/>
              <a:t>ένταση της ανάπτυξης </a:t>
            </a:r>
            <a:r>
              <a:rPr lang="el-GR" sz="2400" dirty="0"/>
              <a:t>υπονοείται ο </a:t>
            </a:r>
            <a:r>
              <a:rPr lang="el-GR" sz="2400" b="1" dirty="0"/>
              <a:t>βαθμός ανάπτυξης ή και εκμετάλλευσης  του αστικού εδάφους</a:t>
            </a:r>
            <a:r>
              <a:rPr lang="el-GR" sz="2400" dirty="0"/>
              <a:t>.</a:t>
            </a:r>
          </a:p>
          <a:p>
            <a:pPr algn="just"/>
            <a:endParaRPr lang="el-GR" sz="2400" dirty="0"/>
          </a:p>
          <a:p>
            <a:pPr algn="just"/>
            <a:r>
              <a:rPr lang="el-GR" sz="2400" dirty="0"/>
              <a:t>Αφορά τη </a:t>
            </a:r>
            <a:r>
              <a:rPr lang="el-GR" sz="2400" b="1" dirty="0"/>
              <a:t>σχέση μεταξύ πληθυσμού κατοικιών και γης </a:t>
            </a:r>
            <a:r>
              <a:rPr lang="el-GR" sz="2400" dirty="0"/>
              <a:t>ή </a:t>
            </a:r>
            <a:r>
              <a:rPr lang="el-GR" sz="2400" b="1" dirty="0"/>
              <a:t>μεταξύ πληθυσμού κατοικιών και δομημένης επιφάνειας</a:t>
            </a:r>
            <a:r>
              <a:rPr lang="el-GR" sz="2400" dirty="0"/>
              <a:t>.  </a:t>
            </a:r>
          </a:p>
          <a:p>
            <a:pPr algn="just"/>
            <a:endParaRPr lang="el-GR" sz="2400" dirty="0"/>
          </a:p>
          <a:p>
            <a:pPr algn="just"/>
            <a:r>
              <a:rPr lang="el-GR" sz="2400" dirty="0"/>
              <a:t>Για τα Ελληνικά δεδομένα η ένταση της ανάπτυξης προσεγγίζεται με βάση τους εξής δείκτες: </a:t>
            </a:r>
          </a:p>
          <a:p>
            <a:pPr algn="just">
              <a:buFont typeface="Wingdings" panose="05000000000000000000" pitchFamily="2" charset="2"/>
              <a:buChar char="ü"/>
            </a:pPr>
            <a:r>
              <a:rPr lang="el-GR" sz="2400" b="1" dirty="0"/>
              <a:t>Συντελεστής Δόμησης</a:t>
            </a:r>
            <a:r>
              <a:rPr lang="el-GR" sz="2400" dirty="0"/>
              <a:t>, </a:t>
            </a:r>
            <a:r>
              <a:rPr lang="el-GR" sz="2400" b="1" dirty="0"/>
              <a:t>Κάλυψη-Ποσοστό κάλυψης</a:t>
            </a:r>
            <a:r>
              <a:rPr lang="el-GR" sz="2400" dirty="0"/>
              <a:t>, </a:t>
            </a:r>
            <a:r>
              <a:rPr lang="el-GR" sz="2400" b="1" dirty="0"/>
              <a:t>Ύψη κτηρίων</a:t>
            </a:r>
            <a:r>
              <a:rPr lang="el-GR" sz="2400" dirty="0"/>
              <a:t>, </a:t>
            </a:r>
            <a:r>
              <a:rPr lang="el-GR" sz="2400" b="1" dirty="0"/>
              <a:t>Πυκνότητες.</a:t>
            </a:r>
          </a:p>
          <a:p>
            <a:pPr algn="just"/>
            <a:endParaRPr lang="el-GR" sz="2400" dirty="0"/>
          </a:p>
        </p:txBody>
      </p:sp>
      <p:sp>
        <p:nvSpPr>
          <p:cNvPr id="4" name="Θέση ημερομηνίας 3">
            <a:extLst>
              <a:ext uri="{FF2B5EF4-FFF2-40B4-BE49-F238E27FC236}">
                <a16:creationId xmlns:a16="http://schemas.microsoft.com/office/drawing/2014/main" id="{D57E9348-DF02-43C6-BE88-7D6F9E279295}"/>
              </a:ext>
            </a:extLst>
          </p:cNvPr>
          <p:cNvSpPr>
            <a:spLocks noGrp="1"/>
          </p:cNvSpPr>
          <p:nvPr>
            <p:ph type="dt" sz="half" idx="10"/>
          </p:nvPr>
        </p:nvSpPr>
        <p:spPr>
          <a:xfrm>
            <a:off x="838200" y="6490823"/>
            <a:ext cx="2743200" cy="365125"/>
          </a:xfrm>
        </p:spPr>
        <p:txBody>
          <a:bodyPr/>
          <a:lstStyle/>
          <a:p>
            <a:r>
              <a:rPr lang="el-GR"/>
              <a:t>1/6/2022</a:t>
            </a:r>
            <a:endParaRPr lang="el-GR" dirty="0"/>
          </a:p>
        </p:txBody>
      </p:sp>
      <p:sp>
        <p:nvSpPr>
          <p:cNvPr id="6" name="Θέση αριθμού διαφάνειας 5">
            <a:extLst>
              <a:ext uri="{FF2B5EF4-FFF2-40B4-BE49-F238E27FC236}">
                <a16:creationId xmlns:a16="http://schemas.microsoft.com/office/drawing/2014/main" id="{E0560A20-739A-4AE3-896D-139EA2F66FE5}"/>
              </a:ext>
            </a:extLst>
          </p:cNvPr>
          <p:cNvSpPr>
            <a:spLocks noGrp="1"/>
          </p:cNvSpPr>
          <p:nvPr>
            <p:ph type="sldNum" sz="quarter" idx="12"/>
          </p:nvPr>
        </p:nvSpPr>
        <p:spPr>
          <a:xfrm>
            <a:off x="8610600" y="6490823"/>
            <a:ext cx="2743200" cy="365125"/>
          </a:xfrm>
        </p:spPr>
        <p:txBody>
          <a:bodyPr/>
          <a:lstStyle/>
          <a:p>
            <a:fld id="{43C45A7F-7B22-4DF3-81D5-0CC389D23E39}" type="slidenum">
              <a:rPr lang="el-GR" smtClean="0"/>
              <a:t>2</a:t>
            </a:fld>
            <a:endParaRPr lang="el-GR" dirty="0"/>
          </a:p>
        </p:txBody>
      </p:sp>
    </p:spTree>
    <p:extLst>
      <p:ext uri="{BB962C8B-B14F-4D97-AF65-F5344CB8AC3E}">
        <p14:creationId xmlns:p14="http://schemas.microsoft.com/office/powerpoint/2010/main" val="12595483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Θέση ημερομηνίας 3">
            <a:extLst>
              <a:ext uri="{FF2B5EF4-FFF2-40B4-BE49-F238E27FC236}">
                <a16:creationId xmlns:a16="http://schemas.microsoft.com/office/drawing/2014/main" id="{D57E9348-DF02-43C6-BE88-7D6F9E279295}"/>
              </a:ext>
            </a:extLst>
          </p:cNvPr>
          <p:cNvSpPr>
            <a:spLocks noGrp="1"/>
          </p:cNvSpPr>
          <p:nvPr>
            <p:ph type="dt" sz="half" idx="10"/>
          </p:nvPr>
        </p:nvSpPr>
        <p:spPr>
          <a:xfrm>
            <a:off x="838200" y="6490823"/>
            <a:ext cx="2743200" cy="365125"/>
          </a:xfrm>
        </p:spPr>
        <p:txBody>
          <a:bodyPr/>
          <a:lstStyle/>
          <a:p>
            <a:r>
              <a:rPr lang="el-GR"/>
              <a:t>1/6/2022</a:t>
            </a:r>
            <a:endParaRPr lang="el-GR" dirty="0"/>
          </a:p>
        </p:txBody>
      </p:sp>
      <p:sp>
        <p:nvSpPr>
          <p:cNvPr id="6" name="Θέση αριθμού διαφάνειας 5">
            <a:extLst>
              <a:ext uri="{FF2B5EF4-FFF2-40B4-BE49-F238E27FC236}">
                <a16:creationId xmlns:a16="http://schemas.microsoft.com/office/drawing/2014/main" id="{E0560A20-739A-4AE3-896D-139EA2F66FE5}"/>
              </a:ext>
            </a:extLst>
          </p:cNvPr>
          <p:cNvSpPr>
            <a:spLocks noGrp="1"/>
          </p:cNvSpPr>
          <p:nvPr>
            <p:ph type="sldNum" sz="quarter" idx="12"/>
          </p:nvPr>
        </p:nvSpPr>
        <p:spPr>
          <a:xfrm>
            <a:off x="8610600" y="6490823"/>
            <a:ext cx="2743200" cy="365125"/>
          </a:xfrm>
        </p:spPr>
        <p:txBody>
          <a:bodyPr/>
          <a:lstStyle/>
          <a:p>
            <a:fld id="{43C45A7F-7B22-4DF3-81D5-0CC389D23E39}" type="slidenum">
              <a:rPr lang="el-GR" smtClean="0"/>
              <a:t>20</a:t>
            </a:fld>
            <a:endParaRPr lang="el-GR" dirty="0"/>
          </a:p>
        </p:txBody>
      </p:sp>
      <p:pic>
        <p:nvPicPr>
          <p:cNvPr id="11" name="Εικόνα 10">
            <a:extLst>
              <a:ext uri="{FF2B5EF4-FFF2-40B4-BE49-F238E27FC236}">
                <a16:creationId xmlns:a16="http://schemas.microsoft.com/office/drawing/2014/main" id="{3E381A3A-60BA-9120-E564-FE6E8CBC81E7}"/>
              </a:ext>
            </a:extLst>
          </p:cNvPr>
          <p:cNvPicPr>
            <a:picLocks noChangeAspect="1"/>
          </p:cNvPicPr>
          <p:nvPr/>
        </p:nvPicPr>
        <p:blipFill rotWithShape="1">
          <a:blip r:embed="rId3"/>
          <a:srcRect l="24766" t="16806" b="6049"/>
          <a:stretch/>
        </p:blipFill>
        <p:spPr>
          <a:xfrm>
            <a:off x="838200" y="0"/>
            <a:ext cx="10887075" cy="6279584"/>
          </a:xfrm>
          <a:prstGeom prst="rect">
            <a:avLst/>
          </a:prstGeom>
        </p:spPr>
      </p:pic>
    </p:spTree>
    <p:extLst>
      <p:ext uri="{BB962C8B-B14F-4D97-AF65-F5344CB8AC3E}">
        <p14:creationId xmlns:p14="http://schemas.microsoft.com/office/powerpoint/2010/main" val="1200495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EA83659-B729-4AA2-91FA-EC0CAB5EB42A}"/>
              </a:ext>
            </a:extLst>
          </p:cNvPr>
          <p:cNvSpPr>
            <a:spLocks noGrp="1"/>
          </p:cNvSpPr>
          <p:nvPr>
            <p:ph type="title"/>
          </p:nvPr>
        </p:nvSpPr>
        <p:spPr/>
        <p:txBody>
          <a:bodyPr>
            <a:normAutofit/>
          </a:bodyPr>
          <a:lstStyle/>
          <a:p>
            <a:pPr algn="just"/>
            <a:r>
              <a:rPr lang="en-US" sz="4000" dirty="0"/>
              <a:t>H </a:t>
            </a:r>
            <a:r>
              <a:rPr lang="el-GR" sz="4000" dirty="0"/>
              <a:t>ένταση της ανάπτυξης</a:t>
            </a:r>
            <a:endParaRPr lang="el-GR" sz="4000" b="1" dirty="0"/>
          </a:p>
        </p:txBody>
      </p:sp>
      <p:sp>
        <p:nvSpPr>
          <p:cNvPr id="3" name="Θέση περιεχομένου 2">
            <a:extLst>
              <a:ext uri="{FF2B5EF4-FFF2-40B4-BE49-F238E27FC236}">
                <a16:creationId xmlns:a16="http://schemas.microsoft.com/office/drawing/2014/main" id="{63AEF282-6CE9-46B9-84F7-D78BE2F5B0D0}"/>
              </a:ext>
            </a:extLst>
          </p:cNvPr>
          <p:cNvSpPr>
            <a:spLocks noGrp="1"/>
          </p:cNvSpPr>
          <p:nvPr>
            <p:ph idx="1"/>
          </p:nvPr>
        </p:nvSpPr>
        <p:spPr>
          <a:xfrm>
            <a:off x="233082" y="1825624"/>
            <a:ext cx="11761694" cy="5032375"/>
          </a:xfrm>
        </p:spPr>
        <p:txBody>
          <a:bodyPr>
            <a:normAutofit/>
          </a:bodyPr>
          <a:lstStyle/>
          <a:p>
            <a:pPr marL="0" indent="0" algn="just">
              <a:buNone/>
            </a:pPr>
            <a:r>
              <a:rPr lang="el-GR" sz="2400" b="1" dirty="0"/>
              <a:t>Συντελεστής Δόμησης (ΣΔ)</a:t>
            </a:r>
            <a:r>
              <a:rPr lang="el-GR" sz="2400" dirty="0"/>
              <a:t>: </a:t>
            </a:r>
          </a:p>
          <a:p>
            <a:pPr marL="0" indent="0" algn="just">
              <a:buNone/>
            </a:pPr>
            <a:endParaRPr lang="el-GR" sz="2400" dirty="0"/>
          </a:p>
          <a:p>
            <a:pPr algn="just"/>
            <a:r>
              <a:rPr lang="el-GR" sz="2400" dirty="0"/>
              <a:t>Προσδιορίζει τον βαθμό εκμετάλλευσης ενός οικοπέδου. Είναι ο αριθμός ο οποίος πολλαπλασιαζόμενος  με την επιφάνεια του οικοπέδου, δίνει τη  συνολική επιφάνεια όλων των ορόφων  των κτιρίων που μπορούν να κατασκευαστούν στο οικόπεδο, σύμφωνα  με τις ισχύουσες διατάξεις. </a:t>
            </a:r>
          </a:p>
          <a:p>
            <a:pPr algn="just"/>
            <a:endParaRPr lang="el-GR" sz="2400" dirty="0"/>
          </a:p>
          <a:p>
            <a:pPr algn="just"/>
            <a:r>
              <a:rPr lang="el-GR" sz="2400" dirty="0"/>
              <a:t>Ο ΣΔ προκύπτει ως </a:t>
            </a:r>
            <a:r>
              <a:rPr lang="el-GR" sz="2400" b="1" dirty="0"/>
              <a:t>ο λόγος του αθροίσματος της επιφάνειας των ορόφων προς την επιφάνεια του οικοπέδου</a:t>
            </a:r>
            <a:r>
              <a:rPr lang="el-GR" sz="2400" dirty="0"/>
              <a:t>. (ΣΔ= επιφάνεια ορόφων /επιφάνεια οικοπέδου)</a:t>
            </a:r>
          </a:p>
          <a:p>
            <a:pPr marL="0" indent="0" algn="just">
              <a:buNone/>
            </a:pPr>
            <a:endParaRPr lang="el-GR" sz="2400" dirty="0"/>
          </a:p>
          <a:p>
            <a:pPr algn="just"/>
            <a:r>
              <a:rPr lang="el-GR" sz="2400" dirty="0"/>
              <a:t>Ενδεικτικά, στην περίπτωση της Ελλάδας ένας ΣΔ 0.4-1.5 θεωρείται αποδεκτός ενώ ένας ΣΔ 1.5-3.0 αποτυπώνει μία εντατική δόμηση.</a:t>
            </a:r>
          </a:p>
          <a:p>
            <a:pPr algn="just"/>
            <a:endParaRPr lang="el-GR" sz="2400" dirty="0"/>
          </a:p>
          <a:p>
            <a:pPr algn="just"/>
            <a:endParaRPr lang="el-GR" sz="2400" dirty="0"/>
          </a:p>
        </p:txBody>
      </p:sp>
      <p:sp>
        <p:nvSpPr>
          <p:cNvPr id="4" name="Θέση ημερομηνίας 3">
            <a:extLst>
              <a:ext uri="{FF2B5EF4-FFF2-40B4-BE49-F238E27FC236}">
                <a16:creationId xmlns:a16="http://schemas.microsoft.com/office/drawing/2014/main" id="{D57E9348-DF02-43C6-BE88-7D6F9E279295}"/>
              </a:ext>
            </a:extLst>
          </p:cNvPr>
          <p:cNvSpPr>
            <a:spLocks noGrp="1"/>
          </p:cNvSpPr>
          <p:nvPr>
            <p:ph type="dt" sz="half" idx="10"/>
          </p:nvPr>
        </p:nvSpPr>
        <p:spPr>
          <a:xfrm>
            <a:off x="838200" y="6490823"/>
            <a:ext cx="2743200" cy="365125"/>
          </a:xfrm>
        </p:spPr>
        <p:txBody>
          <a:bodyPr/>
          <a:lstStyle/>
          <a:p>
            <a:r>
              <a:rPr lang="el-GR"/>
              <a:t>1/6/2022</a:t>
            </a:r>
            <a:endParaRPr lang="el-GR" dirty="0"/>
          </a:p>
        </p:txBody>
      </p:sp>
      <p:sp>
        <p:nvSpPr>
          <p:cNvPr id="6" name="Θέση αριθμού διαφάνειας 5">
            <a:extLst>
              <a:ext uri="{FF2B5EF4-FFF2-40B4-BE49-F238E27FC236}">
                <a16:creationId xmlns:a16="http://schemas.microsoft.com/office/drawing/2014/main" id="{E0560A20-739A-4AE3-896D-139EA2F66FE5}"/>
              </a:ext>
            </a:extLst>
          </p:cNvPr>
          <p:cNvSpPr>
            <a:spLocks noGrp="1"/>
          </p:cNvSpPr>
          <p:nvPr>
            <p:ph type="sldNum" sz="quarter" idx="12"/>
          </p:nvPr>
        </p:nvSpPr>
        <p:spPr>
          <a:xfrm>
            <a:off x="8610600" y="6490823"/>
            <a:ext cx="2743200" cy="365125"/>
          </a:xfrm>
        </p:spPr>
        <p:txBody>
          <a:bodyPr/>
          <a:lstStyle/>
          <a:p>
            <a:fld id="{43C45A7F-7B22-4DF3-81D5-0CC389D23E39}" type="slidenum">
              <a:rPr lang="el-GR" smtClean="0"/>
              <a:t>3</a:t>
            </a:fld>
            <a:endParaRPr lang="el-GR" dirty="0"/>
          </a:p>
        </p:txBody>
      </p:sp>
    </p:spTree>
    <p:extLst>
      <p:ext uri="{BB962C8B-B14F-4D97-AF65-F5344CB8AC3E}">
        <p14:creationId xmlns:p14="http://schemas.microsoft.com/office/powerpoint/2010/main" val="1052287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EA83659-B729-4AA2-91FA-EC0CAB5EB42A}"/>
              </a:ext>
            </a:extLst>
          </p:cNvPr>
          <p:cNvSpPr>
            <a:spLocks noGrp="1"/>
          </p:cNvSpPr>
          <p:nvPr>
            <p:ph type="title"/>
          </p:nvPr>
        </p:nvSpPr>
        <p:spPr/>
        <p:txBody>
          <a:bodyPr>
            <a:normAutofit/>
          </a:bodyPr>
          <a:lstStyle/>
          <a:p>
            <a:pPr algn="just"/>
            <a:r>
              <a:rPr lang="en-US" sz="4000" dirty="0"/>
              <a:t>H </a:t>
            </a:r>
            <a:r>
              <a:rPr lang="el-GR" sz="4000" dirty="0"/>
              <a:t>ένταση της ανάπτυξης</a:t>
            </a:r>
            <a:endParaRPr lang="el-GR" sz="4000" b="1" dirty="0"/>
          </a:p>
        </p:txBody>
      </p:sp>
      <p:sp>
        <p:nvSpPr>
          <p:cNvPr id="3" name="Θέση περιεχομένου 2">
            <a:extLst>
              <a:ext uri="{FF2B5EF4-FFF2-40B4-BE49-F238E27FC236}">
                <a16:creationId xmlns:a16="http://schemas.microsoft.com/office/drawing/2014/main" id="{63AEF282-6CE9-46B9-84F7-D78BE2F5B0D0}"/>
              </a:ext>
            </a:extLst>
          </p:cNvPr>
          <p:cNvSpPr>
            <a:spLocks noGrp="1"/>
          </p:cNvSpPr>
          <p:nvPr>
            <p:ph idx="1"/>
          </p:nvPr>
        </p:nvSpPr>
        <p:spPr>
          <a:xfrm>
            <a:off x="233082" y="1825624"/>
            <a:ext cx="11761694" cy="5032375"/>
          </a:xfrm>
        </p:spPr>
        <p:txBody>
          <a:bodyPr>
            <a:normAutofit/>
          </a:bodyPr>
          <a:lstStyle/>
          <a:p>
            <a:pPr marL="0" indent="0" algn="just">
              <a:buNone/>
            </a:pPr>
            <a:r>
              <a:rPr lang="el-GR" sz="2400" b="1" dirty="0"/>
              <a:t>Συντελεστής Δόμησης (ΣΔ)</a:t>
            </a:r>
            <a:r>
              <a:rPr lang="el-GR" sz="2400" dirty="0"/>
              <a:t>: </a:t>
            </a:r>
          </a:p>
          <a:p>
            <a:pPr marL="0" indent="0" algn="just">
              <a:buNone/>
            </a:pPr>
            <a:endParaRPr lang="el-GR" sz="2400" dirty="0"/>
          </a:p>
          <a:p>
            <a:pPr algn="just"/>
            <a:r>
              <a:rPr lang="el-GR" sz="2400" dirty="0"/>
              <a:t>Παραδείγματα:</a:t>
            </a:r>
          </a:p>
          <a:p>
            <a:pPr marL="457200" indent="-457200" algn="just">
              <a:buFont typeface="+mj-lt"/>
              <a:buAutoNum type="arabicPeriod"/>
            </a:pPr>
            <a:r>
              <a:rPr lang="el-GR" sz="2400" dirty="0"/>
              <a:t>Επιφάνεια οικοπέδου σε βιομηχανική περιοχή 185 τ.μ. Συντελεστής Δόμησης 0,80. Άρα συνολική επιφάνεια όλων των κτιρίων σε όλους τους ορόφους 185 x 0,80 = 148 μ2</a:t>
            </a:r>
          </a:p>
          <a:p>
            <a:pPr algn="just"/>
            <a:endParaRPr lang="el-GR" sz="2400" dirty="0"/>
          </a:p>
          <a:p>
            <a:pPr algn="just"/>
            <a:endParaRPr lang="el-GR" sz="2400" dirty="0"/>
          </a:p>
        </p:txBody>
      </p:sp>
      <p:sp>
        <p:nvSpPr>
          <p:cNvPr id="4" name="Θέση ημερομηνίας 3">
            <a:extLst>
              <a:ext uri="{FF2B5EF4-FFF2-40B4-BE49-F238E27FC236}">
                <a16:creationId xmlns:a16="http://schemas.microsoft.com/office/drawing/2014/main" id="{D57E9348-DF02-43C6-BE88-7D6F9E279295}"/>
              </a:ext>
            </a:extLst>
          </p:cNvPr>
          <p:cNvSpPr>
            <a:spLocks noGrp="1"/>
          </p:cNvSpPr>
          <p:nvPr>
            <p:ph type="dt" sz="half" idx="10"/>
          </p:nvPr>
        </p:nvSpPr>
        <p:spPr>
          <a:xfrm>
            <a:off x="838200" y="6490823"/>
            <a:ext cx="2743200" cy="365125"/>
          </a:xfrm>
        </p:spPr>
        <p:txBody>
          <a:bodyPr/>
          <a:lstStyle/>
          <a:p>
            <a:r>
              <a:rPr lang="el-GR"/>
              <a:t>1/6/2022</a:t>
            </a:r>
            <a:endParaRPr lang="el-GR" dirty="0"/>
          </a:p>
        </p:txBody>
      </p:sp>
      <p:sp>
        <p:nvSpPr>
          <p:cNvPr id="6" name="Θέση αριθμού διαφάνειας 5">
            <a:extLst>
              <a:ext uri="{FF2B5EF4-FFF2-40B4-BE49-F238E27FC236}">
                <a16:creationId xmlns:a16="http://schemas.microsoft.com/office/drawing/2014/main" id="{E0560A20-739A-4AE3-896D-139EA2F66FE5}"/>
              </a:ext>
            </a:extLst>
          </p:cNvPr>
          <p:cNvSpPr>
            <a:spLocks noGrp="1"/>
          </p:cNvSpPr>
          <p:nvPr>
            <p:ph type="sldNum" sz="quarter" idx="12"/>
          </p:nvPr>
        </p:nvSpPr>
        <p:spPr>
          <a:xfrm>
            <a:off x="8610600" y="6490823"/>
            <a:ext cx="2743200" cy="365125"/>
          </a:xfrm>
        </p:spPr>
        <p:txBody>
          <a:bodyPr/>
          <a:lstStyle/>
          <a:p>
            <a:fld id="{43C45A7F-7B22-4DF3-81D5-0CC389D23E39}" type="slidenum">
              <a:rPr lang="el-GR" smtClean="0"/>
              <a:t>4</a:t>
            </a:fld>
            <a:endParaRPr lang="el-GR" dirty="0"/>
          </a:p>
        </p:txBody>
      </p:sp>
    </p:spTree>
    <p:extLst>
      <p:ext uri="{BB962C8B-B14F-4D97-AF65-F5344CB8AC3E}">
        <p14:creationId xmlns:p14="http://schemas.microsoft.com/office/powerpoint/2010/main" val="4123466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Θέση ημερομηνίας 3">
            <a:extLst>
              <a:ext uri="{FF2B5EF4-FFF2-40B4-BE49-F238E27FC236}">
                <a16:creationId xmlns:a16="http://schemas.microsoft.com/office/drawing/2014/main" id="{D57E9348-DF02-43C6-BE88-7D6F9E279295}"/>
              </a:ext>
            </a:extLst>
          </p:cNvPr>
          <p:cNvSpPr>
            <a:spLocks noGrp="1"/>
          </p:cNvSpPr>
          <p:nvPr>
            <p:ph type="dt" sz="half" idx="10"/>
          </p:nvPr>
        </p:nvSpPr>
        <p:spPr>
          <a:xfrm>
            <a:off x="838200" y="6490823"/>
            <a:ext cx="2743200" cy="365125"/>
          </a:xfrm>
        </p:spPr>
        <p:txBody>
          <a:bodyPr/>
          <a:lstStyle/>
          <a:p>
            <a:r>
              <a:rPr lang="el-GR"/>
              <a:t>1/6/2022</a:t>
            </a:r>
            <a:endParaRPr lang="el-GR" dirty="0"/>
          </a:p>
        </p:txBody>
      </p:sp>
      <p:sp>
        <p:nvSpPr>
          <p:cNvPr id="6" name="Θέση αριθμού διαφάνειας 5">
            <a:extLst>
              <a:ext uri="{FF2B5EF4-FFF2-40B4-BE49-F238E27FC236}">
                <a16:creationId xmlns:a16="http://schemas.microsoft.com/office/drawing/2014/main" id="{E0560A20-739A-4AE3-896D-139EA2F66FE5}"/>
              </a:ext>
            </a:extLst>
          </p:cNvPr>
          <p:cNvSpPr>
            <a:spLocks noGrp="1"/>
          </p:cNvSpPr>
          <p:nvPr>
            <p:ph type="sldNum" sz="quarter" idx="12"/>
          </p:nvPr>
        </p:nvSpPr>
        <p:spPr>
          <a:xfrm>
            <a:off x="8610600" y="6490823"/>
            <a:ext cx="2743200" cy="365125"/>
          </a:xfrm>
        </p:spPr>
        <p:txBody>
          <a:bodyPr/>
          <a:lstStyle/>
          <a:p>
            <a:fld id="{43C45A7F-7B22-4DF3-81D5-0CC389D23E39}" type="slidenum">
              <a:rPr lang="el-GR" smtClean="0"/>
              <a:t>5</a:t>
            </a:fld>
            <a:endParaRPr lang="el-GR" dirty="0"/>
          </a:p>
        </p:txBody>
      </p:sp>
      <p:pic>
        <p:nvPicPr>
          <p:cNvPr id="7" name="Εικόνα 6">
            <a:extLst>
              <a:ext uri="{FF2B5EF4-FFF2-40B4-BE49-F238E27FC236}">
                <a16:creationId xmlns:a16="http://schemas.microsoft.com/office/drawing/2014/main" id="{BBA8496B-171A-7F59-13E3-E1D446FEF8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350" y="180975"/>
            <a:ext cx="8820520" cy="5391150"/>
          </a:xfrm>
          <a:prstGeom prst="rect">
            <a:avLst/>
          </a:prstGeom>
        </p:spPr>
      </p:pic>
      <p:cxnSp>
        <p:nvCxnSpPr>
          <p:cNvPr id="12" name="Ευθύγραμμο βέλος σύνδεσης 11">
            <a:extLst>
              <a:ext uri="{FF2B5EF4-FFF2-40B4-BE49-F238E27FC236}">
                <a16:creationId xmlns:a16="http://schemas.microsoft.com/office/drawing/2014/main" id="{5AEE786C-32BD-07D6-765E-55C57A6A6B45}"/>
              </a:ext>
            </a:extLst>
          </p:cNvPr>
          <p:cNvCxnSpPr/>
          <p:nvPr/>
        </p:nvCxnSpPr>
        <p:spPr>
          <a:xfrm>
            <a:off x="5172075" y="1981200"/>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Θέση περιεχομένου 2">
            <a:extLst>
              <a:ext uri="{FF2B5EF4-FFF2-40B4-BE49-F238E27FC236}">
                <a16:creationId xmlns:a16="http://schemas.microsoft.com/office/drawing/2014/main" id="{E17FE23B-A112-361A-421A-432578EC3C91}"/>
              </a:ext>
            </a:extLst>
          </p:cNvPr>
          <p:cNvSpPr>
            <a:spLocks noGrp="1"/>
          </p:cNvSpPr>
          <p:nvPr>
            <p:ph idx="1"/>
          </p:nvPr>
        </p:nvSpPr>
        <p:spPr>
          <a:xfrm>
            <a:off x="9099174" y="104775"/>
            <a:ext cx="2959476" cy="5848349"/>
          </a:xfrm>
        </p:spPr>
        <p:txBody>
          <a:bodyPr>
            <a:normAutofit/>
          </a:bodyPr>
          <a:lstStyle/>
          <a:p>
            <a:pPr algn="just"/>
            <a:r>
              <a:rPr lang="el-GR" sz="2400" dirty="0"/>
              <a:t>Έκταση 20,922 τ.μ.</a:t>
            </a:r>
          </a:p>
          <a:p>
            <a:pPr marL="0" indent="0" algn="just">
              <a:buNone/>
            </a:pPr>
            <a:r>
              <a:rPr lang="el-GR" sz="2400" dirty="0"/>
              <a:t>είναι κτισμένες 8 πολυκατοικίες με 237 διαμερίσματα, περίπου 45 τ.μ. </a:t>
            </a:r>
          </a:p>
          <a:p>
            <a:pPr marL="0" indent="0" algn="just">
              <a:buNone/>
            </a:pPr>
            <a:r>
              <a:rPr lang="el-GR" sz="2400" dirty="0"/>
              <a:t>Η επιφάνεια που καλύπτει το σύνολο των διαμερισμάτων σε όλους τους ορόφους είναι 10,665 τ.μ.</a:t>
            </a:r>
          </a:p>
          <a:p>
            <a:pPr marL="0" indent="0" algn="just">
              <a:buNone/>
            </a:pPr>
            <a:r>
              <a:rPr lang="el-GR" sz="2400" dirty="0"/>
              <a:t>Επομένως ο ΣΔ είναι 0.5  </a:t>
            </a:r>
          </a:p>
          <a:p>
            <a:pPr algn="just"/>
            <a:endParaRPr lang="el-GR" sz="2400" dirty="0"/>
          </a:p>
        </p:txBody>
      </p:sp>
    </p:spTree>
    <p:extLst>
      <p:ext uri="{BB962C8B-B14F-4D97-AF65-F5344CB8AC3E}">
        <p14:creationId xmlns:p14="http://schemas.microsoft.com/office/powerpoint/2010/main" val="9792714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EA83659-B729-4AA2-91FA-EC0CAB5EB42A}"/>
              </a:ext>
            </a:extLst>
          </p:cNvPr>
          <p:cNvSpPr>
            <a:spLocks noGrp="1"/>
          </p:cNvSpPr>
          <p:nvPr>
            <p:ph type="title"/>
          </p:nvPr>
        </p:nvSpPr>
        <p:spPr/>
        <p:txBody>
          <a:bodyPr>
            <a:normAutofit/>
          </a:bodyPr>
          <a:lstStyle/>
          <a:p>
            <a:pPr algn="just"/>
            <a:endParaRPr lang="el-GR" sz="4000" b="1" dirty="0"/>
          </a:p>
        </p:txBody>
      </p:sp>
      <p:sp>
        <p:nvSpPr>
          <p:cNvPr id="3" name="Θέση περιεχομένου 2">
            <a:extLst>
              <a:ext uri="{FF2B5EF4-FFF2-40B4-BE49-F238E27FC236}">
                <a16:creationId xmlns:a16="http://schemas.microsoft.com/office/drawing/2014/main" id="{63AEF282-6CE9-46B9-84F7-D78BE2F5B0D0}"/>
              </a:ext>
            </a:extLst>
          </p:cNvPr>
          <p:cNvSpPr>
            <a:spLocks noGrp="1"/>
          </p:cNvSpPr>
          <p:nvPr>
            <p:ph idx="1"/>
          </p:nvPr>
        </p:nvSpPr>
        <p:spPr>
          <a:xfrm>
            <a:off x="233082" y="1825624"/>
            <a:ext cx="11761694" cy="5032375"/>
          </a:xfrm>
        </p:spPr>
        <p:txBody>
          <a:bodyPr>
            <a:normAutofit/>
          </a:bodyPr>
          <a:lstStyle/>
          <a:p>
            <a:pPr algn="just"/>
            <a:endParaRPr lang="el-GR" sz="2400" dirty="0"/>
          </a:p>
          <a:p>
            <a:pPr algn="just"/>
            <a:endParaRPr lang="el-GR" sz="2400" dirty="0"/>
          </a:p>
        </p:txBody>
      </p:sp>
      <p:sp>
        <p:nvSpPr>
          <p:cNvPr id="4" name="Θέση ημερομηνίας 3">
            <a:extLst>
              <a:ext uri="{FF2B5EF4-FFF2-40B4-BE49-F238E27FC236}">
                <a16:creationId xmlns:a16="http://schemas.microsoft.com/office/drawing/2014/main" id="{D57E9348-DF02-43C6-BE88-7D6F9E279295}"/>
              </a:ext>
            </a:extLst>
          </p:cNvPr>
          <p:cNvSpPr>
            <a:spLocks noGrp="1"/>
          </p:cNvSpPr>
          <p:nvPr>
            <p:ph type="dt" sz="half" idx="10"/>
          </p:nvPr>
        </p:nvSpPr>
        <p:spPr>
          <a:xfrm>
            <a:off x="838200" y="6490823"/>
            <a:ext cx="2743200" cy="365125"/>
          </a:xfrm>
        </p:spPr>
        <p:txBody>
          <a:bodyPr/>
          <a:lstStyle/>
          <a:p>
            <a:r>
              <a:rPr lang="el-GR"/>
              <a:t>1/6/2022</a:t>
            </a:r>
            <a:endParaRPr lang="el-GR" dirty="0"/>
          </a:p>
        </p:txBody>
      </p:sp>
      <p:sp>
        <p:nvSpPr>
          <p:cNvPr id="6" name="Θέση αριθμού διαφάνειας 5">
            <a:extLst>
              <a:ext uri="{FF2B5EF4-FFF2-40B4-BE49-F238E27FC236}">
                <a16:creationId xmlns:a16="http://schemas.microsoft.com/office/drawing/2014/main" id="{E0560A20-739A-4AE3-896D-139EA2F66FE5}"/>
              </a:ext>
            </a:extLst>
          </p:cNvPr>
          <p:cNvSpPr>
            <a:spLocks noGrp="1"/>
          </p:cNvSpPr>
          <p:nvPr>
            <p:ph type="sldNum" sz="quarter" idx="12"/>
          </p:nvPr>
        </p:nvSpPr>
        <p:spPr>
          <a:xfrm>
            <a:off x="8610600" y="6490823"/>
            <a:ext cx="2743200" cy="365125"/>
          </a:xfrm>
        </p:spPr>
        <p:txBody>
          <a:bodyPr/>
          <a:lstStyle/>
          <a:p>
            <a:fld id="{43C45A7F-7B22-4DF3-81D5-0CC389D23E39}" type="slidenum">
              <a:rPr lang="el-GR" smtClean="0"/>
              <a:t>6</a:t>
            </a:fld>
            <a:endParaRPr lang="el-GR" dirty="0"/>
          </a:p>
        </p:txBody>
      </p:sp>
      <p:pic>
        <p:nvPicPr>
          <p:cNvPr id="7" name="Εικόνα 6">
            <a:extLst>
              <a:ext uri="{FF2B5EF4-FFF2-40B4-BE49-F238E27FC236}">
                <a16:creationId xmlns:a16="http://schemas.microsoft.com/office/drawing/2014/main" id="{1093B703-196A-FD68-3043-9A7C7DAEA462}"/>
              </a:ext>
            </a:extLst>
          </p:cNvPr>
          <p:cNvPicPr>
            <a:picLocks noChangeAspect="1"/>
          </p:cNvPicPr>
          <p:nvPr/>
        </p:nvPicPr>
        <p:blipFill rotWithShape="1">
          <a:blip r:embed="rId3"/>
          <a:srcRect l="28970" t="27189" r="20295" b="7323"/>
          <a:stretch/>
        </p:blipFill>
        <p:spPr>
          <a:xfrm>
            <a:off x="0" y="-1"/>
            <a:ext cx="9439835" cy="6854005"/>
          </a:xfrm>
          <a:prstGeom prst="rect">
            <a:avLst/>
          </a:prstGeom>
        </p:spPr>
      </p:pic>
      <p:pic>
        <p:nvPicPr>
          <p:cNvPr id="9" name="Εικόνα 8">
            <a:extLst>
              <a:ext uri="{FF2B5EF4-FFF2-40B4-BE49-F238E27FC236}">
                <a16:creationId xmlns:a16="http://schemas.microsoft.com/office/drawing/2014/main" id="{FBD45AD1-ED45-4226-9B18-FFF9BBB128A8}"/>
              </a:ext>
            </a:extLst>
          </p:cNvPr>
          <p:cNvPicPr>
            <a:picLocks noChangeAspect="1"/>
          </p:cNvPicPr>
          <p:nvPr/>
        </p:nvPicPr>
        <p:blipFill rotWithShape="1">
          <a:blip r:embed="rId4"/>
          <a:srcRect l="47351" t="29978" r="22428" b="13202"/>
          <a:stretch/>
        </p:blipFill>
        <p:spPr>
          <a:xfrm>
            <a:off x="6714565" y="770965"/>
            <a:ext cx="5513294" cy="6150507"/>
          </a:xfrm>
          <a:prstGeom prst="rect">
            <a:avLst/>
          </a:prstGeom>
        </p:spPr>
      </p:pic>
    </p:spTree>
    <p:extLst>
      <p:ext uri="{BB962C8B-B14F-4D97-AF65-F5344CB8AC3E}">
        <p14:creationId xmlns:p14="http://schemas.microsoft.com/office/powerpoint/2010/main" val="2997639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EA83659-B729-4AA2-91FA-EC0CAB5EB42A}"/>
              </a:ext>
            </a:extLst>
          </p:cNvPr>
          <p:cNvSpPr>
            <a:spLocks noGrp="1"/>
          </p:cNvSpPr>
          <p:nvPr>
            <p:ph type="title"/>
          </p:nvPr>
        </p:nvSpPr>
        <p:spPr/>
        <p:txBody>
          <a:bodyPr>
            <a:normAutofit/>
          </a:bodyPr>
          <a:lstStyle/>
          <a:p>
            <a:pPr algn="just"/>
            <a:endParaRPr lang="el-GR" sz="4000" b="1" dirty="0"/>
          </a:p>
        </p:txBody>
      </p:sp>
      <p:sp>
        <p:nvSpPr>
          <p:cNvPr id="3" name="Θέση περιεχομένου 2">
            <a:extLst>
              <a:ext uri="{FF2B5EF4-FFF2-40B4-BE49-F238E27FC236}">
                <a16:creationId xmlns:a16="http://schemas.microsoft.com/office/drawing/2014/main" id="{63AEF282-6CE9-46B9-84F7-D78BE2F5B0D0}"/>
              </a:ext>
            </a:extLst>
          </p:cNvPr>
          <p:cNvSpPr>
            <a:spLocks noGrp="1"/>
          </p:cNvSpPr>
          <p:nvPr>
            <p:ph idx="1"/>
          </p:nvPr>
        </p:nvSpPr>
        <p:spPr>
          <a:xfrm>
            <a:off x="233082" y="1825624"/>
            <a:ext cx="11761694" cy="5032375"/>
          </a:xfrm>
        </p:spPr>
        <p:txBody>
          <a:bodyPr>
            <a:normAutofit/>
          </a:bodyPr>
          <a:lstStyle/>
          <a:p>
            <a:pPr algn="just"/>
            <a:endParaRPr lang="el-GR" sz="2400" dirty="0"/>
          </a:p>
          <a:p>
            <a:pPr algn="just"/>
            <a:endParaRPr lang="el-GR" sz="2400" dirty="0"/>
          </a:p>
        </p:txBody>
      </p:sp>
      <p:sp>
        <p:nvSpPr>
          <p:cNvPr id="4" name="Θέση ημερομηνίας 3">
            <a:extLst>
              <a:ext uri="{FF2B5EF4-FFF2-40B4-BE49-F238E27FC236}">
                <a16:creationId xmlns:a16="http://schemas.microsoft.com/office/drawing/2014/main" id="{D57E9348-DF02-43C6-BE88-7D6F9E279295}"/>
              </a:ext>
            </a:extLst>
          </p:cNvPr>
          <p:cNvSpPr>
            <a:spLocks noGrp="1"/>
          </p:cNvSpPr>
          <p:nvPr>
            <p:ph type="dt" sz="half" idx="10"/>
          </p:nvPr>
        </p:nvSpPr>
        <p:spPr>
          <a:xfrm>
            <a:off x="838200" y="6490823"/>
            <a:ext cx="2743200" cy="365125"/>
          </a:xfrm>
        </p:spPr>
        <p:txBody>
          <a:bodyPr/>
          <a:lstStyle/>
          <a:p>
            <a:r>
              <a:rPr lang="el-GR"/>
              <a:t>1/6/2022</a:t>
            </a:r>
            <a:endParaRPr lang="el-GR" dirty="0"/>
          </a:p>
        </p:txBody>
      </p:sp>
      <p:sp>
        <p:nvSpPr>
          <p:cNvPr id="6" name="Θέση αριθμού διαφάνειας 5">
            <a:extLst>
              <a:ext uri="{FF2B5EF4-FFF2-40B4-BE49-F238E27FC236}">
                <a16:creationId xmlns:a16="http://schemas.microsoft.com/office/drawing/2014/main" id="{E0560A20-739A-4AE3-896D-139EA2F66FE5}"/>
              </a:ext>
            </a:extLst>
          </p:cNvPr>
          <p:cNvSpPr>
            <a:spLocks noGrp="1"/>
          </p:cNvSpPr>
          <p:nvPr>
            <p:ph type="sldNum" sz="quarter" idx="12"/>
          </p:nvPr>
        </p:nvSpPr>
        <p:spPr>
          <a:xfrm>
            <a:off x="8610600" y="6490823"/>
            <a:ext cx="2743200" cy="365125"/>
          </a:xfrm>
        </p:spPr>
        <p:txBody>
          <a:bodyPr/>
          <a:lstStyle/>
          <a:p>
            <a:fld id="{43C45A7F-7B22-4DF3-81D5-0CC389D23E39}" type="slidenum">
              <a:rPr lang="el-GR" smtClean="0"/>
              <a:t>7</a:t>
            </a:fld>
            <a:endParaRPr lang="el-GR" dirty="0"/>
          </a:p>
        </p:txBody>
      </p:sp>
      <p:pic>
        <p:nvPicPr>
          <p:cNvPr id="13" name="Εικόνα 12">
            <a:extLst>
              <a:ext uri="{FF2B5EF4-FFF2-40B4-BE49-F238E27FC236}">
                <a16:creationId xmlns:a16="http://schemas.microsoft.com/office/drawing/2014/main" id="{E5A1A2CD-CC80-9349-0371-C5D8E72C1831}"/>
              </a:ext>
            </a:extLst>
          </p:cNvPr>
          <p:cNvPicPr>
            <a:picLocks noChangeAspect="1"/>
          </p:cNvPicPr>
          <p:nvPr/>
        </p:nvPicPr>
        <p:blipFill>
          <a:blip r:embed="rId3"/>
          <a:stretch>
            <a:fillRect/>
          </a:stretch>
        </p:blipFill>
        <p:spPr>
          <a:xfrm>
            <a:off x="23417" y="-1"/>
            <a:ext cx="8959218" cy="6904571"/>
          </a:xfrm>
          <a:prstGeom prst="rect">
            <a:avLst/>
          </a:prstGeom>
        </p:spPr>
      </p:pic>
      <p:pic>
        <p:nvPicPr>
          <p:cNvPr id="14" name="Εικόνα 13">
            <a:extLst>
              <a:ext uri="{FF2B5EF4-FFF2-40B4-BE49-F238E27FC236}">
                <a16:creationId xmlns:a16="http://schemas.microsoft.com/office/drawing/2014/main" id="{A1C2BF21-3E12-8726-2838-F1FF2F8E53F2}"/>
              </a:ext>
            </a:extLst>
          </p:cNvPr>
          <p:cNvPicPr>
            <a:picLocks noChangeAspect="1"/>
          </p:cNvPicPr>
          <p:nvPr/>
        </p:nvPicPr>
        <p:blipFill>
          <a:blip r:embed="rId4"/>
          <a:stretch>
            <a:fillRect/>
          </a:stretch>
        </p:blipFill>
        <p:spPr>
          <a:xfrm>
            <a:off x="6674906" y="17992"/>
            <a:ext cx="3493311" cy="6822015"/>
          </a:xfrm>
          <a:prstGeom prst="rect">
            <a:avLst/>
          </a:prstGeom>
        </p:spPr>
      </p:pic>
    </p:spTree>
    <p:extLst>
      <p:ext uri="{BB962C8B-B14F-4D97-AF65-F5344CB8AC3E}">
        <p14:creationId xmlns:p14="http://schemas.microsoft.com/office/powerpoint/2010/main" val="695285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EA83659-B729-4AA2-91FA-EC0CAB5EB42A}"/>
              </a:ext>
            </a:extLst>
          </p:cNvPr>
          <p:cNvSpPr>
            <a:spLocks noGrp="1"/>
          </p:cNvSpPr>
          <p:nvPr>
            <p:ph type="title"/>
          </p:nvPr>
        </p:nvSpPr>
        <p:spPr/>
        <p:txBody>
          <a:bodyPr>
            <a:normAutofit/>
          </a:bodyPr>
          <a:lstStyle/>
          <a:p>
            <a:pPr algn="just"/>
            <a:r>
              <a:rPr lang="en-US" sz="4000" dirty="0"/>
              <a:t>H </a:t>
            </a:r>
            <a:r>
              <a:rPr lang="el-GR" sz="4000" dirty="0"/>
              <a:t>ένταση της ανάπτυξης</a:t>
            </a:r>
            <a:endParaRPr lang="el-GR" sz="4000" b="1" dirty="0"/>
          </a:p>
        </p:txBody>
      </p:sp>
      <p:sp>
        <p:nvSpPr>
          <p:cNvPr id="3" name="Θέση περιεχομένου 2">
            <a:extLst>
              <a:ext uri="{FF2B5EF4-FFF2-40B4-BE49-F238E27FC236}">
                <a16:creationId xmlns:a16="http://schemas.microsoft.com/office/drawing/2014/main" id="{63AEF282-6CE9-46B9-84F7-D78BE2F5B0D0}"/>
              </a:ext>
            </a:extLst>
          </p:cNvPr>
          <p:cNvSpPr>
            <a:spLocks noGrp="1"/>
          </p:cNvSpPr>
          <p:nvPr>
            <p:ph idx="1"/>
          </p:nvPr>
        </p:nvSpPr>
        <p:spPr>
          <a:xfrm>
            <a:off x="233082" y="1825624"/>
            <a:ext cx="11761694" cy="5032375"/>
          </a:xfrm>
        </p:spPr>
        <p:txBody>
          <a:bodyPr>
            <a:normAutofit lnSpcReduction="10000"/>
          </a:bodyPr>
          <a:lstStyle/>
          <a:p>
            <a:pPr marL="0" indent="0" algn="just">
              <a:buNone/>
            </a:pPr>
            <a:r>
              <a:rPr lang="el-GR" sz="2400" b="1" dirty="0"/>
              <a:t>Συντελεστής Δόμησης (ΣΔ)</a:t>
            </a:r>
            <a:r>
              <a:rPr lang="el-GR" sz="2400" dirty="0"/>
              <a:t>: </a:t>
            </a:r>
          </a:p>
          <a:p>
            <a:pPr marL="0" indent="0" algn="just">
              <a:buNone/>
            </a:pPr>
            <a:endParaRPr lang="el-GR" sz="2400" dirty="0"/>
          </a:p>
          <a:p>
            <a:pPr algn="just"/>
            <a:r>
              <a:rPr lang="el-GR" sz="2400" dirty="0"/>
              <a:t>Ένας σημαντικός παράγοντας είναι η χρήση γης, η οποία έχει διατυπωθεί ότι επηρεάζει το συντελεστή δόμησης. Για παράδειγμα για τις οικιστικές περιοχές καθορίζονται εκ των προτέρων ανώτατα όρια συντελεστή δόμησης ως εξής:</a:t>
            </a:r>
          </a:p>
          <a:p>
            <a:pPr algn="just">
              <a:buFont typeface="Wingdings" panose="05000000000000000000" pitchFamily="2" charset="2"/>
              <a:buChar char="ü"/>
            </a:pPr>
            <a:r>
              <a:rPr lang="el-GR" sz="2400" dirty="0"/>
              <a:t>Στις περιοχές που προορίζονται για χρήση κύριας κατοικίας ανώτατος συντελεστής 0,8.</a:t>
            </a:r>
          </a:p>
          <a:p>
            <a:pPr algn="just">
              <a:buFont typeface="Wingdings" panose="05000000000000000000" pitchFamily="2" charset="2"/>
              <a:buChar char="ü"/>
            </a:pPr>
            <a:r>
              <a:rPr lang="el-GR" sz="2400" dirty="0"/>
              <a:t>Σε προοριζόμενες για χρήση πολεοδομικού κέντρου ο συντελεστής δόμησης 1,2.</a:t>
            </a:r>
          </a:p>
          <a:p>
            <a:pPr algn="just">
              <a:buFont typeface="Wingdings" panose="05000000000000000000" pitchFamily="2" charset="2"/>
              <a:buChar char="ü"/>
            </a:pPr>
            <a:r>
              <a:rPr lang="el-GR" sz="2400" dirty="0"/>
              <a:t>Σε προοριζόμενες για χρήση τουρισμού - αναψυχής ο </a:t>
            </a:r>
            <a:r>
              <a:rPr lang="el-GR" sz="2400" dirty="0" err="1"/>
              <a:t>συντελεστήςδόμησης</a:t>
            </a:r>
            <a:r>
              <a:rPr lang="el-GR" sz="2400" dirty="0"/>
              <a:t> δεν μπορεί να υπερβαίνει το 0,6.</a:t>
            </a:r>
          </a:p>
          <a:p>
            <a:pPr algn="just">
              <a:buFont typeface="Wingdings" panose="05000000000000000000" pitchFamily="2" charset="2"/>
              <a:buChar char="ü"/>
            </a:pPr>
            <a:r>
              <a:rPr lang="el-GR" sz="2400" dirty="0"/>
              <a:t>Στις περιοχές που προορίζονται για χρήση παραθεριστικής (δεύτερης) κατοικίας ο ανώτατος συντελεστής δόμησης θα είναι 0,4.</a:t>
            </a:r>
          </a:p>
          <a:p>
            <a:pPr algn="just">
              <a:buFont typeface="Wingdings" panose="05000000000000000000" pitchFamily="2" charset="2"/>
              <a:buChar char="ü"/>
            </a:pPr>
            <a:r>
              <a:rPr lang="el-GR" sz="2400" dirty="0"/>
              <a:t>Σε προοριζόμενες για χρήσεις εγκαταστάσεων κοινής ωφέλειας ο συντελεστής δεν θα υπερβαίνει το 1,2.</a:t>
            </a:r>
          </a:p>
        </p:txBody>
      </p:sp>
      <p:sp>
        <p:nvSpPr>
          <p:cNvPr id="4" name="Θέση ημερομηνίας 3">
            <a:extLst>
              <a:ext uri="{FF2B5EF4-FFF2-40B4-BE49-F238E27FC236}">
                <a16:creationId xmlns:a16="http://schemas.microsoft.com/office/drawing/2014/main" id="{D57E9348-DF02-43C6-BE88-7D6F9E279295}"/>
              </a:ext>
            </a:extLst>
          </p:cNvPr>
          <p:cNvSpPr>
            <a:spLocks noGrp="1"/>
          </p:cNvSpPr>
          <p:nvPr>
            <p:ph type="dt" sz="half" idx="10"/>
          </p:nvPr>
        </p:nvSpPr>
        <p:spPr>
          <a:xfrm>
            <a:off x="838200" y="6490823"/>
            <a:ext cx="2743200" cy="365125"/>
          </a:xfrm>
        </p:spPr>
        <p:txBody>
          <a:bodyPr/>
          <a:lstStyle/>
          <a:p>
            <a:r>
              <a:rPr lang="el-GR"/>
              <a:t>1/6/2022</a:t>
            </a:r>
            <a:endParaRPr lang="el-GR" dirty="0"/>
          </a:p>
        </p:txBody>
      </p:sp>
      <p:sp>
        <p:nvSpPr>
          <p:cNvPr id="6" name="Θέση αριθμού διαφάνειας 5">
            <a:extLst>
              <a:ext uri="{FF2B5EF4-FFF2-40B4-BE49-F238E27FC236}">
                <a16:creationId xmlns:a16="http://schemas.microsoft.com/office/drawing/2014/main" id="{E0560A20-739A-4AE3-896D-139EA2F66FE5}"/>
              </a:ext>
            </a:extLst>
          </p:cNvPr>
          <p:cNvSpPr>
            <a:spLocks noGrp="1"/>
          </p:cNvSpPr>
          <p:nvPr>
            <p:ph type="sldNum" sz="quarter" idx="12"/>
          </p:nvPr>
        </p:nvSpPr>
        <p:spPr>
          <a:xfrm>
            <a:off x="8610600" y="6490823"/>
            <a:ext cx="2743200" cy="365125"/>
          </a:xfrm>
        </p:spPr>
        <p:txBody>
          <a:bodyPr/>
          <a:lstStyle/>
          <a:p>
            <a:fld id="{43C45A7F-7B22-4DF3-81D5-0CC389D23E39}" type="slidenum">
              <a:rPr lang="el-GR" smtClean="0"/>
              <a:t>8</a:t>
            </a:fld>
            <a:endParaRPr lang="el-GR" dirty="0"/>
          </a:p>
        </p:txBody>
      </p:sp>
    </p:spTree>
    <p:extLst>
      <p:ext uri="{BB962C8B-B14F-4D97-AF65-F5344CB8AC3E}">
        <p14:creationId xmlns:p14="http://schemas.microsoft.com/office/powerpoint/2010/main" val="31680737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EA83659-B729-4AA2-91FA-EC0CAB5EB42A}"/>
              </a:ext>
            </a:extLst>
          </p:cNvPr>
          <p:cNvSpPr>
            <a:spLocks noGrp="1"/>
          </p:cNvSpPr>
          <p:nvPr>
            <p:ph type="title"/>
          </p:nvPr>
        </p:nvSpPr>
        <p:spPr/>
        <p:txBody>
          <a:bodyPr>
            <a:normAutofit/>
          </a:bodyPr>
          <a:lstStyle/>
          <a:p>
            <a:pPr algn="just"/>
            <a:r>
              <a:rPr lang="en-US" sz="4000" dirty="0"/>
              <a:t>H </a:t>
            </a:r>
            <a:r>
              <a:rPr lang="el-GR" sz="4000" dirty="0"/>
              <a:t>ένταση της ανάπτυξης</a:t>
            </a:r>
            <a:endParaRPr lang="el-GR" sz="4000" b="1" dirty="0"/>
          </a:p>
        </p:txBody>
      </p:sp>
      <p:sp>
        <p:nvSpPr>
          <p:cNvPr id="3" name="Θέση περιεχομένου 2">
            <a:extLst>
              <a:ext uri="{FF2B5EF4-FFF2-40B4-BE49-F238E27FC236}">
                <a16:creationId xmlns:a16="http://schemas.microsoft.com/office/drawing/2014/main" id="{63AEF282-6CE9-46B9-84F7-D78BE2F5B0D0}"/>
              </a:ext>
            </a:extLst>
          </p:cNvPr>
          <p:cNvSpPr>
            <a:spLocks noGrp="1"/>
          </p:cNvSpPr>
          <p:nvPr>
            <p:ph idx="1"/>
          </p:nvPr>
        </p:nvSpPr>
        <p:spPr>
          <a:xfrm>
            <a:off x="233082" y="1825624"/>
            <a:ext cx="11761694" cy="5032375"/>
          </a:xfrm>
        </p:spPr>
        <p:txBody>
          <a:bodyPr>
            <a:normAutofit/>
          </a:bodyPr>
          <a:lstStyle/>
          <a:p>
            <a:pPr marL="0" indent="0" algn="just">
              <a:buNone/>
            </a:pPr>
            <a:r>
              <a:rPr lang="el-GR" sz="2400" b="1" dirty="0"/>
              <a:t>Κάλυψη</a:t>
            </a:r>
            <a:r>
              <a:rPr lang="el-GR" sz="2400" dirty="0"/>
              <a:t>: </a:t>
            </a:r>
          </a:p>
          <a:p>
            <a:pPr marL="0" indent="0" algn="just">
              <a:buNone/>
            </a:pPr>
            <a:endParaRPr lang="el-GR" sz="2400" dirty="0"/>
          </a:p>
          <a:p>
            <a:pPr algn="just"/>
            <a:r>
              <a:rPr lang="el-GR" sz="2400" dirty="0"/>
              <a:t>Κάλυψη του οικοπέδου είναι η επιφάνεια που περιβάλλεται από τις προβολές των περιγραμμάτων όλων των κτιρίων του  οικοπέδου πάνω σε οριζόντιο επίπεδο.</a:t>
            </a:r>
          </a:p>
          <a:p>
            <a:pPr algn="just"/>
            <a:endParaRPr lang="el-GR" sz="2400" dirty="0"/>
          </a:p>
          <a:p>
            <a:pPr algn="just"/>
            <a:r>
              <a:rPr lang="el-GR" sz="2400" dirty="0"/>
              <a:t>Ποσοστό κάλυψης του οικοπέδου είναι ο λόγος της μέγιστης επιφάνειας που επιτρέπεται να  καλυφθεί προς τη συνολική επιφάνεια του  οικοπέδου.</a:t>
            </a:r>
          </a:p>
          <a:p>
            <a:pPr algn="just"/>
            <a:endParaRPr lang="el-GR" sz="2400" dirty="0"/>
          </a:p>
          <a:p>
            <a:pPr algn="just"/>
            <a:r>
              <a:rPr lang="el-GR" sz="2400" dirty="0"/>
              <a:t>Υποχρεωτικός ακάλυπτος χώρος του οικοπέδου είναι ο χώρος που αφήνεται ακάλυπτος για να μην υπάρχει υπέρβαση του ποσοστού κάλυψης ή του συντελεστή δόμησης που ισχύει στην περιοχή</a:t>
            </a:r>
          </a:p>
          <a:p>
            <a:pPr algn="just"/>
            <a:endParaRPr lang="el-GR" sz="2400" dirty="0"/>
          </a:p>
          <a:p>
            <a:pPr algn="just"/>
            <a:endParaRPr lang="el-GR" sz="2400" dirty="0"/>
          </a:p>
        </p:txBody>
      </p:sp>
      <p:sp>
        <p:nvSpPr>
          <p:cNvPr id="4" name="Θέση ημερομηνίας 3">
            <a:extLst>
              <a:ext uri="{FF2B5EF4-FFF2-40B4-BE49-F238E27FC236}">
                <a16:creationId xmlns:a16="http://schemas.microsoft.com/office/drawing/2014/main" id="{D57E9348-DF02-43C6-BE88-7D6F9E279295}"/>
              </a:ext>
            </a:extLst>
          </p:cNvPr>
          <p:cNvSpPr>
            <a:spLocks noGrp="1"/>
          </p:cNvSpPr>
          <p:nvPr>
            <p:ph type="dt" sz="half" idx="10"/>
          </p:nvPr>
        </p:nvSpPr>
        <p:spPr>
          <a:xfrm>
            <a:off x="838200" y="6490823"/>
            <a:ext cx="2743200" cy="365125"/>
          </a:xfrm>
        </p:spPr>
        <p:txBody>
          <a:bodyPr/>
          <a:lstStyle/>
          <a:p>
            <a:r>
              <a:rPr lang="el-GR"/>
              <a:t>1/6/2022</a:t>
            </a:r>
            <a:endParaRPr lang="el-GR" dirty="0"/>
          </a:p>
        </p:txBody>
      </p:sp>
      <p:sp>
        <p:nvSpPr>
          <p:cNvPr id="6" name="Θέση αριθμού διαφάνειας 5">
            <a:extLst>
              <a:ext uri="{FF2B5EF4-FFF2-40B4-BE49-F238E27FC236}">
                <a16:creationId xmlns:a16="http://schemas.microsoft.com/office/drawing/2014/main" id="{E0560A20-739A-4AE3-896D-139EA2F66FE5}"/>
              </a:ext>
            </a:extLst>
          </p:cNvPr>
          <p:cNvSpPr>
            <a:spLocks noGrp="1"/>
          </p:cNvSpPr>
          <p:nvPr>
            <p:ph type="sldNum" sz="quarter" idx="12"/>
          </p:nvPr>
        </p:nvSpPr>
        <p:spPr>
          <a:xfrm>
            <a:off x="8610600" y="6490823"/>
            <a:ext cx="2743200" cy="365125"/>
          </a:xfrm>
        </p:spPr>
        <p:txBody>
          <a:bodyPr/>
          <a:lstStyle/>
          <a:p>
            <a:fld id="{43C45A7F-7B22-4DF3-81D5-0CC389D23E39}" type="slidenum">
              <a:rPr lang="el-GR" smtClean="0"/>
              <a:t>9</a:t>
            </a:fld>
            <a:endParaRPr lang="el-GR" dirty="0"/>
          </a:p>
        </p:txBody>
      </p:sp>
    </p:spTree>
    <p:extLst>
      <p:ext uri="{BB962C8B-B14F-4D97-AF65-F5344CB8AC3E}">
        <p14:creationId xmlns:p14="http://schemas.microsoft.com/office/powerpoint/2010/main" val="1522769662"/>
      </p:ext>
    </p:extLst>
  </p:cSld>
  <p:clrMapOvr>
    <a:masterClrMapping/>
  </p:clrMapOvr>
</p:sld>
</file>

<file path=ppt/theme/theme1.xml><?xml version="1.0" encoding="utf-8"?>
<a:theme xmlns:a="http://schemas.openxmlformats.org/drawingml/2006/main" name="Office Theme">
  <a:themeElements>
    <a:clrScheme name="Θέμα του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Θέμα του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Θέμα του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2339</TotalTime>
  <Words>908</Words>
  <Application>Microsoft Office PowerPoint</Application>
  <PresentationFormat>Ευρεία οθόνη</PresentationFormat>
  <Paragraphs>129</Paragraphs>
  <Slides>20</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2</vt:i4>
      </vt:variant>
      <vt:variant>
        <vt:lpstr>Τίτλοι διαφανειών</vt:lpstr>
      </vt:variant>
      <vt:variant>
        <vt:i4>20</vt:i4>
      </vt:variant>
    </vt:vector>
  </HeadingPairs>
  <TitlesOfParts>
    <vt:vector size="26" baseType="lpstr">
      <vt:lpstr>Arial</vt:lpstr>
      <vt:lpstr>Calibri</vt:lpstr>
      <vt:lpstr>Calibri Light</vt:lpstr>
      <vt:lpstr>Wingdings</vt:lpstr>
      <vt:lpstr>Office Theme</vt:lpstr>
      <vt:lpstr>Θέμα του Office</vt:lpstr>
      <vt:lpstr>              Χαροκόπειο Πανεπιστήμιο </vt:lpstr>
      <vt:lpstr>H ένταση της ανάπτυξης</vt:lpstr>
      <vt:lpstr>H ένταση της ανάπτυξης</vt:lpstr>
      <vt:lpstr>H ένταση της ανάπτυξης</vt:lpstr>
      <vt:lpstr>Παρουσίαση του PowerPoint</vt:lpstr>
      <vt:lpstr>Παρουσίαση του PowerPoint</vt:lpstr>
      <vt:lpstr>Παρουσίαση του PowerPoint</vt:lpstr>
      <vt:lpstr>H ένταση της ανάπτυξης</vt:lpstr>
      <vt:lpstr>H ένταση της ανάπτυξης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H ένταση της ανάπτυξης</vt:lpstr>
      <vt:lpstr>H ένταση της ανάπτυξης</vt:lpstr>
      <vt:lpstr>Παρουσίαση του PowerPoint</vt:lpstr>
      <vt:lpstr>H ένταση της ανάπτυξης</vt:lpstr>
      <vt:lpstr>H ένταση της ανάπτυξης</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anonymous</dc:creator>
  <cp:lastModifiedBy>Nikolina Myofa</cp:lastModifiedBy>
  <cp:revision>32</cp:revision>
  <dcterms:created xsi:type="dcterms:W3CDTF">2022-02-03T09:58:40Z</dcterms:created>
  <dcterms:modified xsi:type="dcterms:W3CDTF">2022-06-01T08:52:47Z</dcterms:modified>
</cp:coreProperties>
</file>