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256" r:id="rId3"/>
    <p:sldId id="275" r:id="rId4"/>
    <p:sldId id="279" r:id="rId5"/>
    <p:sldId id="280" r:id="rId6"/>
    <p:sldId id="257" r:id="rId7"/>
    <p:sldId id="263" r:id="rId8"/>
    <p:sldId id="276" r:id="rId9"/>
    <p:sldId id="281" r:id="rId10"/>
    <p:sldId id="277" r:id="rId11"/>
    <p:sldId id="282" r:id="rId12"/>
    <p:sldId id="283" r:id="rId13"/>
  </p:sldIdLst>
  <p:sldSz cx="9144000" cy="6858000" type="screen4x3"/>
  <p:notesSz cx="6858000" cy="9144000"/>
  <p:defaultTextStyle>
    <a:defPPr>
      <a:defRPr lang="en-US"/>
    </a:defPPr>
    <a:lvl1pPr marL="0" lvl="0"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1pPr>
    <a:lvl2pPr marL="457200" lvl="1"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5pPr>
    <a:lvl6pPr marL="2286000" lvl="5"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6pPr>
    <a:lvl7pPr marL="2743200" lvl="6"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7pPr>
    <a:lvl8pPr marL="3200400" lvl="7"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8pPr>
    <a:lvl9pPr marL="3657600" lvl="8"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CC9900"/>
    <a:srgbClr val="CC3300"/>
    <a:srgbClr val="FFFF00"/>
    <a:srgbClr val="B2B2B2"/>
    <a:srgbClr val="C0C0C0"/>
    <a:srgbClr val="00CC00"/>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110" d="100"/>
          <a:sy n="110" d="100"/>
        </p:scale>
        <p:origin x="-164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notesMaster" Target="notesMasters/notesMaster1.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50178"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50179"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l-GR"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4580" name="Rectangle 4"/>
          <p:cNvSpPr>
            <a:spLocks noRot="1" noTextEdit="1"/>
          </p:cNvSpPr>
          <p:nvPr>
            <p:ph type="sldImg" idx="2"/>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50181"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p>
            <a:pPr lvl="0"/>
            <a:r>
              <a:rPr lang="el-GR" altLang="x-none" dirty="0"/>
              <a:t>Κάντε κλικ για να επεξεργαστείτε τα στυλ κειμένου του υποδείγματος</a:t>
            </a:r>
            <a:endParaRPr lang="el-GR" altLang="x-none" dirty="0"/>
          </a:p>
          <a:p>
            <a:pPr lvl="1"/>
            <a:r>
              <a:rPr lang="el-GR" altLang="x-none" dirty="0"/>
              <a:t>Δεύτερου επιπέδου</a:t>
            </a:r>
            <a:endParaRPr lang="el-GR" altLang="x-none" dirty="0"/>
          </a:p>
          <a:p>
            <a:pPr lvl="2"/>
            <a:r>
              <a:rPr lang="el-GR" altLang="x-none" dirty="0"/>
              <a:t>Τρίτου επιπέδου</a:t>
            </a:r>
            <a:endParaRPr lang="el-GR" altLang="x-none" dirty="0"/>
          </a:p>
          <a:p>
            <a:pPr lvl="3"/>
            <a:r>
              <a:rPr lang="el-GR" altLang="x-none" dirty="0"/>
              <a:t>Τέταρτου επιπέδου</a:t>
            </a:r>
            <a:endParaRPr lang="el-GR" altLang="x-none" dirty="0"/>
          </a:p>
          <a:p>
            <a:pPr lvl="4"/>
            <a:r>
              <a:rPr lang="el-GR" altLang="x-none" dirty="0"/>
              <a:t>Πέμπτου επιπέδου</a:t>
            </a:r>
            <a:endParaRPr lang="el-GR" altLang="x-none" dirty="0"/>
          </a:p>
        </p:txBody>
      </p:sp>
      <p:sp>
        <p:nvSpPr>
          <p:cNvPr id="50182"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50183"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p>
            <a:pPr lvl="0" algn="r" eaLnBrk="1" hangingPunct="1"/>
            <a:fld id="{9A0DB2DC-4C9A-4742-B13C-FB6460FD3503}" type="slidenum">
              <a:rPr lang="el-GR" altLang="x-none" sz="1200" dirty="0"/>
            </a:fld>
            <a:endParaRPr lang="el-GR" altLang="x-none" sz="1200" dirty="0"/>
          </a:p>
        </p:txBody>
      </p:sp>
    </p:spTree>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kumimoji="1"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kumimoji="1"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kumimoji="1"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kumimoji="1"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kumimoji="1"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Διαφάνεια τίτλου">
    <p:bg>
      <p:bgPr>
        <a:solidFill>
          <a:schemeClr val="tx1"/>
        </a:solidFill>
        <a:effectLst/>
      </p:bgPr>
    </p:bg>
    <p:spTree>
      <p:nvGrpSpPr>
        <p:cNvPr id="1" name=""/>
        <p:cNvGrpSpPr/>
        <p:nvPr/>
      </p:nvGrpSpPr>
      <p:grpSpPr>
        <a:xfrm>
          <a:off x="0" y="0"/>
          <a:ext cx="0" cy="0"/>
          <a:chOff x="0" y="0"/>
          <a:chExt cx="0" cy="0"/>
        </a:xfrm>
      </p:grpSpPr>
      <p:grpSp>
        <p:nvGrpSpPr>
          <p:cNvPr id="2050" name="Group 2"/>
          <p:cNvGrpSpPr/>
          <p:nvPr/>
        </p:nvGrpSpPr>
        <p:grpSpPr>
          <a:xfrm>
            <a:off x="0" y="0"/>
            <a:ext cx="1085850" cy="6854825"/>
            <a:chOff x="0" y="0"/>
            <a:chExt cx="684" cy="4318"/>
          </a:xfrm>
        </p:grpSpPr>
        <p:sp>
          <p:nvSpPr>
            <p:cNvPr id="40" name="Rectangle 3"/>
            <p:cNvSpPr>
              <a:spLocks noChangeArrowheads="1"/>
            </p:cNvSpPr>
            <p:nvPr/>
          </p:nvSpPr>
          <p:spPr bwMode="auto">
            <a:xfrm>
              <a:off x="0" y="0"/>
              <a:ext cx="684" cy="4318"/>
            </a:xfrm>
            <a:prstGeom prst="rect">
              <a:avLst/>
            </a:prstGeom>
            <a:gradFill rotWithShape="0">
              <a:gsLst>
                <a:gs pos="0">
                  <a:schemeClr val="bg1"/>
                </a:gs>
                <a:gs pos="50000">
                  <a:schemeClr val="bg2"/>
                </a:gs>
                <a:gs pos="100000">
                  <a:schemeClr val="bg1"/>
                </a:gs>
              </a:gsLst>
              <a:lin ang="5400000" scaled="1"/>
            </a:gra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grpSp>
          <p:nvGrpSpPr>
            <p:cNvPr id="2057" name="Group 4"/>
            <p:cNvGrpSpPr/>
            <p:nvPr/>
          </p:nvGrpSpPr>
          <p:grpSpPr>
            <a:xfrm>
              <a:off x="48" y="103"/>
              <a:ext cx="96" cy="4126"/>
              <a:chOff x="48" y="103"/>
              <a:chExt cx="96" cy="4126"/>
            </a:xfrm>
          </p:grpSpPr>
          <p:sp>
            <p:nvSpPr>
              <p:cNvPr id="42" name="Rectangle 5"/>
              <p:cNvSpPr>
                <a:spLocks noChangeArrowheads="1"/>
              </p:cNvSpPr>
              <p:nvPr/>
            </p:nvSpPr>
            <p:spPr bwMode="auto">
              <a:xfrm>
                <a:off x="48" y="1105"/>
                <a:ext cx="96" cy="97"/>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43" name="Rectangle 6"/>
              <p:cNvSpPr>
                <a:spLocks noChangeArrowheads="1"/>
              </p:cNvSpPr>
              <p:nvPr/>
            </p:nvSpPr>
            <p:spPr bwMode="auto">
              <a:xfrm>
                <a:off x="48" y="1250"/>
                <a:ext cx="96" cy="97"/>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44" name="Rectangle 7"/>
              <p:cNvSpPr>
                <a:spLocks noChangeArrowheads="1"/>
              </p:cNvSpPr>
              <p:nvPr/>
            </p:nvSpPr>
            <p:spPr bwMode="auto">
              <a:xfrm>
                <a:off x="48" y="1393"/>
                <a:ext cx="96" cy="97"/>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45" name="Rectangle 8"/>
              <p:cNvSpPr>
                <a:spLocks noChangeArrowheads="1"/>
              </p:cNvSpPr>
              <p:nvPr/>
            </p:nvSpPr>
            <p:spPr bwMode="auto">
              <a:xfrm>
                <a:off x="48" y="1538"/>
                <a:ext cx="96" cy="97"/>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46" name="Rectangle 9"/>
              <p:cNvSpPr>
                <a:spLocks noChangeArrowheads="1"/>
              </p:cNvSpPr>
              <p:nvPr/>
            </p:nvSpPr>
            <p:spPr bwMode="auto">
              <a:xfrm>
                <a:off x="48" y="1683"/>
                <a:ext cx="96" cy="95"/>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47" name="Rectangle 10"/>
              <p:cNvSpPr>
                <a:spLocks noChangeArrowheads="1"/>
              </p:cNvSpPr>
              <p:nvPr/>
            </p:nvSpPr>
            <p:spPr bwMode="auto">
              <a:xfrm>
                <a:off x="48" y="1826"/>
                <a:ext cx="96" cy="96"/>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48" name="Rectangle 11"/>
              <p:cNvSpPr>
                <a:spLocks noChangeArrowheads="1"/>
              </p:cNvSpPr>
              <p:nvPr/>
            </p:nvSpPr>
            <p:spPr bwMode="auto">
              <a:xfrm>
                <a:off x="48" y="1971"/>
                <a:ext cx="96" cy="96"/>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49" name="Rectangle 12"/>
              <p:cNvSpPr>
                <a:spLocks noChangeArrowheads="1"/>
              </p:cNvSpPr>
              <p:nvPr/>
            </p:nvSpPr>
            <p:spPr bwMode="auto">
              <a:xfrm>
                <a:off x="48" y="2116"/>
                <a:ext cx="96" cy="94"/>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50" name="Rectangle 13"/>
              <p:cNvSpPr>
                <a:spLocks noChangeArrowheads="1"/>
              </p:cNvSpPr>
              <p:nvPr/>
            </p:nvSpPr>
            <p:spPr bwMode="auto">
              <a:xfrm>
                <a:off x="48" y="2259"/>
                <a:ext cx="96" cy="96"/>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51" name="Rectangle 14"/>
              <p:cNvSpPr>
                <a:spLocks noChangeArrowheads="1"/>
              </p:cNvSpPr>
              <p:nvPr/>
            </p:nvSpPr>
            <p:spPr bwMode="auto">
              <a:xfrm>
                <a:off x="48" y="2404"/>
                <a:ext cx="96" cy="96"/>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52" name="Rectangle 15"/>
              <p:cNvSpPr>
                <a:spLocks noChangeArrowheads="1"/>
              </p:cNvSpPr>
              <p:nvPr/>
            </p:nvSpPr>
            <p:spPr bwMode="auto">
              <a:xfrm>
                <a:off x="48" y="2549"/>
                <a:ext cx="96" cy="94"/>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53" name="Rectangle 16"/>
              <p:cNvSpPr>
                <a:spLocks noChangeArrowheads="1"/>
              </p:cNvSpPr>
              <p:nvPr/>
            </p:nvSpPr>
            <p:spPr bwMode="auto">
              <a:xfrm>
                <a:off x="48" y="2691"/>
                <a:ext cx="96" cy="97"/>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54" name="Rectangle 17"/>
              <p:cNvSpPr>
                <a:spLocks noChangeArrowheads="1"/>
              </p:cNvSpPr>
              <p:nvPr/>
            </p:nvSpPr>
            <p:spPr bwMode="auto">
              <a:xfrm>
                <a:off x="48" y="2836"/>
                <a:ext cx="96" cy="97"/>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55" name="Rectangle 18"/>
              <p:cNvSpPr>
                <a:spLocks noChangeArrowheads="1"/>
              </p:cNvSpPr>
              <p:nvPr/>
            </p:nvSpPr>
            <p:spPr bwMode="auto">
              <a:xfrm>
                <a:off x="48" y="2979"/>
                <a:ext cx="96" cy="97"/>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56" name="Rectangle 19"/>
              <p:cNvSpPr>
                <a:spLocks noChangeArrowheads="1"/>
              </p:cNvSpPr>
              <p:nvPr/>
            </p:nvSpPr>
            <p:spPr bwMode="auto">
              <a:xfrm>
                <a:off x="48" y="3124"/>
                <a:ext cx="96" cy="97"/>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57" name="Rectangle 20"/>
              <p:cNvSpPr>
                <a:spLocks noChangeArrowheads="1"/>
              </p:cNvSpPr>
              <p:nvPr/>
            </p:nvSpPr>
            <p:spPr bwMode="auto">
              <a:xfrm>
                <a:off x="48" y="3269"/>
                <a:ext cx="96" cy="95"/>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58" name="Rectangle 21"/>
              <p:cNvSpPr>
                <a:spLocks noChangeArrowheads="1"/>
              </p:cNvSpPr>
              <p:nvPr/>
            </p:nvSpPr>
            <p:spPr bwMode="auto">
              <a:xfrm>
                <a:off x="48" y="3412"/>
                <a:ext cx="96" cy="97"/>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59" name="Rectangle 22"/>
              <p:cNvSpPr>
                <a:spLocks noChangeArrowheads="1"/>
              </p:cNvSpPr>
              <p:nvPr/>
            </p:nvSpPr>
            <p:spPr bwMode="auto">
              <a:xfrm>
                <a:off x="48" y="3557"/>
                <a:ext cx="96" cy="97"/>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60" name="Rectangle 23"/>
              <p:cNvSpPr>
                <a:spLocks noChangeArrowheads="1"/>
              </p:cNvSpPr>
              <p:nvPr/>
            </p:nvSpPr>
            <p:spPr bwMode="auto">
              <a:xfrm>
                <a:off x="48" y="3702"/>
                <a:ext cx="96" cy="95"/>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61" name="Rectangle 24"/>
              <p:cNvSpPr>
                <a:spLocks noChangeArrowheads="1"/>
              </p:cNvSpPr>
              <p:nvPr/>
            </p:nvSpPr>
            <p:spPr bwMode="auto">
              <a:xfrm>
                <a:off x="48" y="3845"/>
                <a:ext cx="96" cy="97"/>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62" name="Rectangle 25"/>
              <p:cNvSpPr>
                <a:spLocks noChangeArrowheads="1"/>
              </p:cNvSpPr>
              <p:nvPr/>
            </p:nvSpPr>
            <p:spPr bwMode="auto">
              <a:xfrm>
                <a:off x="48" y="3990"/>
                <a:ext cx="96" cy="96"/>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63" name="Rectangle 26"/>
              <p:cNvSpPr>
                <a:spLocks noChangeArrowheads="1"/>
              </p:cNvSpPr>
              <p:nvPr/>
            </p:nvSpPr>
            <p:spPr bwMode="auto">
              <a:xfrm>
                <a:off x="48" y="4134"/>
                <a:ext cx="96" cy="95"/>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64" name="Rectangle 27"/>
              <p:cNvSpPr>
                <a:spLocks noChangeArrowheads="1"/>
              </p:cNvSpPr>
              <p:nvPr/>
            </p:nvSpPr>
            <p:spPr bwMode="auto">
              <a:xfrm>
                <a:off x="48" y="103"/>
                <a:ext cx="96" cy="94"/>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65" name="Rectangle 28"/>
              <p:cNvSpPr>
                <a:spLocks noChangeArrowheads="1"/>
              </p:cNvSpPr>
              <p:nvPr/>
            </p:nvSpPr>
            <p:spPr bwMode="auto">
              <a:xfrm>
                <a:off x="48" y="246"/>
                <a:ext cx="96" cy="96"/>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66" name="Rectangle 29"/>
              <p:cNvSpPr>
                <a:spLocks noChangeArrowheads="1"/>
              </p:cNvSpPr>
              <p:nvPr/>
            </p:nvSpPr>
            <p:spPr bwMode="auto">
              <a:xfrm>
                <a:off x="48" y="391"/>
                <a:ext cx="96" cy="96"/>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67" name="Rectangle 30"/>
              <p:cNvSpPr>
                <a:spLocks noChangeArrowheads="1"/>
              </p:cNvSpPr>
              <p:nvPr/>
            </p:nvSpPr>
            <p:spPr bwMode="auto">
              <a:xfrm>
                <a:off x="48" y="535"/>
                <a:ext cx="96" cy="95"/>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68" name="Rectangle 31"/>
              <p:cNvSpPr>
                <a:spLocks noChangeArrowheads="1"/>
              </p:cNvSpPr>
              <p:nvPr/>
            </p:nvSpPr>
            <p:spPr bwMode="auto">
              <a:xfrm>
                <a:off x="48" y="678"/>
                <a:ext cx="96" cy="97"/>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69" name="Rectangle 32"/>
              <p:cNvSpPr>
                <a:spLocks noChangeArrowheads="1"/>
              </p:cNvSpPr>
              <p:nvPr/>
            </p:nvSpPr>
            <p:spPr bwMode="auto">
              <a:xfrm>
                <a:off x="48" y="823"/>
                <a:ext cx="96" cy="97"/>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70" name="Rectangle 33"/>
              <p:cNvSpPr>
                <a:spLocks noChangeArrowheads="1"/>
              </p:cNvSpPr>
              <p:nvPr/>
            </p:nvSpPr>
            <p:spPr bwMode="auto">
              <a:xfrm>
                <a:off x="48" y="968"/>
                <a:ext cx="96" cy="95"/>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grpSp>
      </p:grpSp>
      <p:sp>
        <p:nvSpPr>
          <p:cNvPr id="3106" name="Rectangle 34"/>
          <p:cNvSpPr>
            <a:spLocks noGrp="1" noChangeArrowheads="1"/>
          </p:cNvSpPr>
          <p:nvPr>
            <p:ph type="ctrTitle" sz="quarter" hasCustomPrompt="1"/>
          </p:nvPr>
        </p:nvSpPr>
        <p:spPr>
          <a:xfrm>
            <a:off x="1143000" y="2286000"/>
            <a:ext cx="7772400" cy="1143000"/>
          </a:xfrm>
        </p:spPr>
        <p:txBody>
          <a:bodyPr/>
          <a:lstStyle>
            <a:lvl1pPr algn="ctr">
              <a:defRPr>
                <a:solidFill>
                  <a:srgbClr val="00FFFF"/>
                </a:solidFill>
              </a:defRPr>
            </a:lvl1pPr>
          </a:lstStyle>
          <a:p>
            <a:r>
              <a:rPr lang="el-GR"/>
              <a:t>Κάντε κλικ για να επεξεργαστείτε τον τίτλο</a:t>
            </a:r>
            <a:endParaRPr lang="el-GR"/>
          </a:p>
        </p:txBody>
      </p:sp>
      <p:sp>
        <p:nvSpPr>
          <p:cNvPr id="3107" name="Rectangle 35"/>
          <p:cNvSpPr>
            <a:spLocks noGrp="1" noChangeArrowheads="1"/>
          </p:cNvSpPr>
          <p:nvPr>
            <p:ph type="subTitle" sz="quarter" idx="1" hasCustomPrompt="1"/>
          </p:nvPr>
        </p:nvSpPr>
        <p:spPr>
          <a:xfrm>
            <a:off x="1828800" y="3886200"/>
            <a:ext cx="6400800" cy="1752600"/>
          </a:xfrm>
        </p:spPr>
        <p:txBody>
          <a:bodyPr lIns="92075" tIns="46038" rIns="92075" bIns="46038"/>
          <a:lstStyle>
            <a:lvl1pPr marL="0" indent="0" algn="ctr">
              <a:buFont typeface="Wingdings" panose="05000000000000000000" pitchFamily="2" charset="2"/>
              <a:buNone/>
              <a:defRPr>
                <a:solidFill>
                  <a:srgbClr val="FFFFFF"/>
                </a:solidFill>
              </a:defRPr>
            </a:lvl1pPr>
          </a:lstStyle>
          <a:p>
            <a:r>
              <a:rPr lang="el-GR"/>
              <a:t>Κάντε κλικ για να επεξεργαστείτε τον υπότιτλο του υποδείγματος</a:t>
            </a:r>
            <a:endParaRPr lang="el-GR"/>
          </a:p>
        </p:txBody>
      </p:sp>
      <p:sp>
        <p:nvSpPr>
          <p:cNvPr id="71" name="Rectangle 36"/>
          <p:cNvSpPr>
            <a:spLocks noGrp="1" noChangeArrowheads="1"/>
          </p:cNvSpPr>
          <p:nvPr>
            <p:ph type="dt" sz="quarter" idx="2"/>
          </p:nvPr>
        </p:nvSpPr>
        <p:spPr bwMode="auto">
          <a:xfrm>
            <a:off x="1143000" y="6248400"/>
            <a:ext cx="1905000" cy="457200"/>
          </a:xfrm>
          <a:prstGeom prst="rect">
            <a:avLst/>
          </a:prstGeom>
          <a:noFill/>
          <a:ln>
            <a:miter lim="800000"/>
          </a:ln>
        </p:spPr>
        <p:txBody>
          <a:bodyPr vert="horz" wrap="square" lIns="92075" tIns="46038" rIns="92075" bIns="46038" numCol="1" anchor="ctr" anchorCtr="0" compatLnSpc="1"/>
          <a:lstStyle>
            <a:lvl1pPr>
              <a:defRPr>
                <a:solidFill>
                  <a:srgbClr val="FFFFFF"/>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mn-cs"/>
            </a:endParaRPr>
          </a:p>
        </p:txBody>
      </p:sp>
      <p:sp>
        <p:nvSpPr>
          <p:cNvPr id="72" name="Rectangle 37"/>
          <p:cNvSpPr>
            <a:spLocks noGrp="1" noChangeArrowheads="1"/>
          </p:cNvSpPr>
          <p:nvPr>
            <p:ph type="ftr" sz="quarter" idx="3"/>
          </p:nvPr>
        </p:nvSpPr>
        <p:spPr bwMode="auto">
          <a:xfrm>
            <a:off x="3581400" y="6248400"/>
            <a:ext cx="2895600" cy="457200"/>
          </a:xfrm>
          <a:prstGeom prst="rect">
            <a:avLst/>
          </a:prstGeom>
          <a:noFill/>
          <a:ln>
            <a:miter lim="800000"/>
          </a:ln>
        </p:spPr>
        <p:txBody>
          <a:bodyPr vert="horz" wrap="square" lIns="92075" tIns="46038" rIns="92075" bIns="46038" numCol="1" anchor="ctr" anchorCtr="0" compatLnSpc="1"/>
          <a:lstStyle>
            <a:lvl1pPr>
              <a:defRPr>
                <a:solidFill>
                  <a:srgbClr val="FFFFFF"/>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mn-cs"/>
            </a:endParaRPr>
          </a:p>
        </p:txBody>
      </p:sp>
      <p:sp>
        <p:nvSpPr>
          <p:cNvPr id="73" name="Rectangle 38"/>
          <p:cNvSpPr>
            <a:spLocks noGrp="1" noChangeArrowheads="1"/>
          </p:cNvSpPr>
          <p:nvPr>
            <p:ph type="sldNum" sz="quarter" idx="4"/>
          </p:nvPr>
        </p:nvSpPr>
        <p:spPr bwMode="auto">
          <a:xfrm>
            <a:off x="7010400" y="6248400"/>
            <a:ext cx="1905000" cy="457200"/>
          </a:xfrm>
          <a:prstGeom prst="rect">
            <a:avLst/>
          </a:prstGeom>
          <a:noFill/>
          <a:ln>
            <a:miter lim="800000"/>
          </a:ln>
        </p:spPr>
        <p:txBody>
          <a:bodyPr vert="horz" wrap="square" lIns="92075" tIns="46038" rIns="92075" bIns="46038" numCol="1" anchor="ctr" anchorCtr="0" compatLnSpc="1"/>
          <a:p>
            <a:pPr algn="r"/>
            <a:fld id="{9A0DB2DC-4C9A-4742-B13C-FB6460FD3503}" type="slidenum">
              <a:rPr lang="el-GR" altLang="x-none" dirty="0">
                <a:solidFill>
                  <a:srgbClr val="FFFFFF"/>
                </a:solidFill>
              </a:rPr>
            </a:fld>
            <a:endParaRPr lang="el-GR" altLang="x-none" dirty="0">
              <a:solidFill>
                <a:srgbClr val="FFFFFF"/>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hasCustomPrompt="1"/>
          </p:nvPr>
        </p:nvSpPr>
        <p:spPr/>
        <p:txBody>
          <a:bodyPr vert="eaVert"/>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l-GR" altLang="x-none" dirty="0">
                <a:latin typeface="Times New Roman" panose="02020603050405020304" pitchFamily="18" charset="0"/>
              </a:rPr>
            </a:fld>
            <a:endParaRPr lang="el-GR" altLang="x-none" dirty="0">
              <a:latin typeface="Times New Roman" panose="02020603050405020304" pitchFamily="18"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hasCustomPrompt="1"/>
          </p:nvPr>
        </p:nvSpPr>
        <p:spPr>
          <a:xfrm>
            <a:off x="6992938" y="609600"/>
            <a:ext cx="1949450" cy="545147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hasCustomPrompt="1"/>
          </p:nvPr>
        </p:nvSpPr>
        <p:spPr>
          <a:xfrm>
            <a:off x="1143000" y="609600"/>
            <a:ext cx="5697538" cy="5451475"/>
          </a:xfrm>
        </p:spPr>
        <p:txBody>
          <a:bodyPr vert="eaVert"/>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l-GR" altLang="x-none" dirty="0">
                <a:latin typeface="Times New Roman" panose="02020603050405020304" pitchFamily="18" charset="0"/>
              </a:rPr>
            </a:fld>
            <a:endParaRPr lang="el-GR" altLang="x-none" dirty="0">
              <a:latin typeface="Times New Roman" panose="02020603050405020304" pitchFamily="18"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hasCustomPrompt="1"/>
          </p:nvPr>
        </p:nvSpPr>
        <p:spPr/>
        <p:txBody>
          <a:body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l-GR" altLang="x-none" dirty="0">
                <a:latin typeface="Times New Roman" panose="02020603050405020304" pitchFamily="18" charset="0"/>
              </a:rPr>
            </a:fld>
            <a:endParaRPr lang="el-GR" altLang="x-none" dirty="0">
              <a:latin typeface="Times New Roman" panose="02020603050405020304"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hasCustomPrompt="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endParaRPr lang="el-GR" smtClean="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l-GR" altLang="x-none" dirty="0">
                <a:latin typeface="Times New Roman" panose="02020603050405020304" pitchFamily="18" charset="0"/>
              </a:rPr>
            </a:fld>
            <a:endParaRPr lang="el-GR" altLang="x-none" dirty="0">
              <a:latin typeface="Times New Roman" panose="02020603050405020304" pitchFamily="18"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hasCustomPrompt="1"/>
          </p:nvPr>
        </p:nvSpPr>
        <p:spPr>
          <a:xfrm>
            <a:off x="1169988" y="1946275"/>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3 - Θέση περιεχομένου"/>
          <p:cNvSpPr>
            <a:spLocks noGrp="1"/>
          </p:cNvSpPr>
          <p:nvPr>
            <p:ph sz="half" idx="2" hasCustomPrompt="1"/>
          </p:nvPr>
        </p:nvSpPr>
        <p:spPr>
          <a:xfrm>
            <a:off x="5132388" y="1946275"/>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l-GR" altLang="x-none" dirty="0">
                <a:latin typeface="Times New Roman" panose="02020603050405020304" pitchFamily="18" charset="0"/>
              </a:rPr>
            </a:fld>
            <a:endParaRPr lang="el-GR" altLang="x-none" dirty="0">
              <a:latin typeface="Times New Roman" panose="02020603050405020304" pitchFamily="18"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endParaRPr lang="el-GR" smtClean="0"/>
          </a:p>
        </p:txBody>
      </p:sp>
      <p:sp>
        <p:nvSpPr>
          <p:cNvPr id="4" name="3 - Θέση περιεχομένου"/>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5" name="4 - Θέση κειμένου"/>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endParaRPr lang="el-GR" smtClean="0"/>
          </a:p>
        </p:txBody>
      </p:sp>
      <p:sp>
        <p:nvSpPr>
          <p:cNvPr id="6" name="5 - Θέση περιεχομένου"/>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9" name="Slide Number Placeholder 8"/>
          <p:cNvSpPr>
            <a:spLocks noGrp="1"/>
          </p:cNvSpPr>
          <p:nvPr>
            <p:ph type="sldNum" sz="quarter" idx="12"/>
          </p:nvPr>
        </p:nvSpPr>
        <p:spPr/>
        <p:txBody>
          <a:bodyPr/>
          <a:p>
            <a:pPr lvl="0" eaLnBrk="1" hangingPunct="1"/>
            <a:fld id="{9A0DB2DC-4C9A-4742-B13C-FB6460FD3503}" type="slidenum">
              <a:rPr lang="el-GR" altLang="x-none" dirty="0">
                <a:latin typeface="Times New Roman" panose="02020603050405020304" pitchFamily="18" charset="0"/>
              </a:rPr>
            </a:fld>
            <a:endParaRPr lang="el-GR" altLang="x-none" dirty="0">
              <a:latin typeface="Times New Roman" panose="02020603050405020304" pitchFamily="18"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smtClean="0"/>
              <a:t>Kλικ για επεξεργασία του τίτλου</a:t>
            </a:r>
            <a:endParaRPr lang="el-GR"/>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12"/>
          </p:nvPr>
        </p:nvSpPr>
        <p:spPr/>
        <p:txBody>
          <a:bodyPr/>
          <a:p>
            <a:pPr lvl="0" eaLnBrk="1" hangingPunct="1"/>
            <a:fld id="{9A0DB2DC-4C9A-4742-B13C-FB6460FD3503}" type="slidenum">
              <a:rPr lang="el-GR" altLang="x-none" dirty="0">
                <a:latin typeface="Times New Roman" panose="02020603050405020304" pitchFamily="18" charset="0"/>
              </a:rPr>
            </a:fld>
            <a:endParaRPr lang="el-GR" altLang="x-none" dirty="0">
              <a:latin typeface="Times New Roman" panose="02020603050405020304" pitchFamily="18"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4" name="Slide Number Placeholder 3"/>
          <p:cNvSpPr>
            <a:spLocks noGrp="1"/>
          </p:cNvSpPr>
          <p:nvPr>
            <p:ph type="sldNum" sz="quarter" idx="12"/>
          </p:nvPr>
        </p:nvSpPr>
        <p:spPr/>
        <p:txBody>
          <a:bodyPr/>
          <a:p>
            <a:pPr lvl="0" eaLnBrk="1" hangingPunct="1"/>
            <a:fld id="{9A0DB2DC-4C9A-4742-B13C-FB6460FD3503}" type="slidenum">
              <a:rPr lang="el-GR" altLang="x-none" dirty="0">
                <a:latin typeface="Times New Roman" panose="02020603050405020304" pitchFamily="18" charset="0"/>
              </a:rPr>
            </a:fld>
            <a:endParaRPr lang="el-GR" altLang="x-none" dirty="0">
              <a:latin typeface="Times New Roman" panose="02020603050405020304" pitchFamily="18"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3 - Θέση κειμένου"/>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endParaRPr lang="el-GR"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l-GR" altLang="x-none" dirty="0">
                <a:latin typeface="Times New Roman" panose="02020603050405020304" pitchFamily="18" charset="0"/>
              </a:rPr>
            </a:fld>
            <a:endParaRPr lang="el-GR" altLang="x-none" dirty="0">
              <a:latin typeface="Times New Roman" panose="02020603050405020304" pitchFamily="18"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anose="05000000000000000000" pitchFamily="2" charset="2"/>
              <a:buNone/>
              <a:defRPr/>
            </a:pPr>
            <a:endParaRPr kumimoji="0" lang="el-GR" sz="3200" b="0" i="0" u="none" strike="noStrike" kern="0" cap="none" spc="0" normalizeH="0" baseline="0" noProof="0" smtClean="0">
              <a:ln>
                <a:noFill/>
              </a:ln>
              <a:solidFill>
                <a:schemeClr val="tx1"/>
              </a:solidFill>
              <a:effectLst>
                <a:outerShdw blurRad="38100" dist="38100" dir="2700000" algn="tl">
                  <a:srgbClr val="C0C0C0"/>
                </a:outerShdw>
              </a:effectLst>
              <a:uLnTx/>
              <a:uFillTx/>
              <a:latin typeface="+mn-lt"/>
              <a:ea typeface="+mn-ea"/>
              <a:cs typeface="+mn-cs"/>
            </a:endParaRPr>
          </a:p>
        </p:txBody>
      </p:sp>
      <p:sp>
        <p:nvSpPr>
          <p:cNvPr id="4" name="3 - Θέση κειμένου"/>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endParaRPr lang="el-GR"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l-GR" altLang="x-none" dirty="0">
                <a:latin typeface="Times New Roman" panose="02020603050405020304" pitchFamily="18" charset="0"/>
              </a:rPr>
            </a:fld>
            <a:endParaRPr lang="el-GR" altLang="x-none" dirty="0">
              <a:latin typeface="Times New Roman" panose="02020603050405020304" pitchFamily="18"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p:grpSp>
        <p:nvGrpSpPr>
          <p:cNvPr id="1026" name="Group 2"/>
          <p:cNvGrpSpPr/>
          <p:nvPr/>
        </p:nvGrpSpPr>
        <p:grpSpPr>
          <a:xfrm>
            <a:off x="0" y="0"/>
            <a:ext cx="1085850" cy="6854825"/>
            <a:chOff x="0" y="0"/>
            <a:chExt cx="684" cy="4318"/>
          </a:xfrm>
        </p:grpSpPr>
        <p:sp>
          <p:nvSpPr>
            <p:cNvPr id="2051" name="Rectangle 3"/>
            <p:cNvSpPr>
              <a:spLocks noChangeArrowheads="1"/>
            </p:cNvSpPr>
            <p:nvPr/>
          </p:nvSpPr>
          <p:spPr bwMode="auto">
            <a:xfrm>
              <a:off x="0" y="0"/>
              <a:ext cx="684" cy="4318"/>
            </a:xfrm>
            <a:prstGeom prst="rect">
              <a:avLst/>
            </a:prstGeom>
            <a:gradFill rotWithShape="0">
              <a:gsLst>
                <a:gs pos="0">
                  <a:schemeClr val="bg1"/>
                </a:gs>
                <a:gs pos="50000">
                  <a:schemeClr val="bg2"/>
                </a:gs>
                <a:gs pos="100000">
                  <a:schemeClr val="bg1"/>
                </a:gs>
              </a:gsLst>
              <a:lin ang="5400000" scaled="1"/>
            </a:gra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grpSp>
          <p:nvGrpSpPr>
            <p:cNvPr id="1033" name="Group 4"/>
            <p:cNvGrpSpPr/>
            <p:nvPr/>
          </p:nvGrpSpPr>
          <p:grpSpPr>
            <a:xfrm>
              <a:off x="48" y="102"/>
              <a:ext cx="96" cy="4128"/>
              <a:chOff x="48" y="102"/>
              <a:chExt cx="96" cy="4128"/>
            </a:xfrm>
          </p:grpSpPr>
          <p:sp>
            <p:nvSpPr>
              <p:cNvPr id="2053" name="Rectangle 5"/>
              <p:cNvSpPr>
                <a:spLocks noChangeArrowheads="1"/>
              </p:cNvSpPr>
              <p:nvPr/>
            </p:nvSpPr>
            <p:spPr bwMode="auto">
              <a:xfrm>
                <a:off x="48" y="1105"/>
                <a:ext cx="96" cy="97"/>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54" name="Rectangle 6"/>
              <p:cNvSpPr>
                <a:spLocks noChangeArrowheads="1"/>
              </p:cNvSpPr>
              <p:nvPr/>
            </p:nvSpPr>
            <p:spPr bwMode="auto">
              <a:xfrm>
                <a:off x="48" y="1250"/>
                <a:ext cx="96" cy="96"/>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55" name="Rectangle 7"/>
              <p:cNvSpPr>
                <a:spLocks noChangeArrowheads="1"/>
              </p:cNvSpPr>
              <p:nvPr/>
            </p:nvSpPr>
            <p:spPr bwMode="auto">
              <a:xfrm>
                <a:off x="48" y="1393"/>
                <a:ext cx="96" cy="97"/>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56" name="Rectangle 8"/>
              <p:cNvSpPr>
                <a:spLocks noChangeArrowheads="1"/>
              </p:cNvSpPr>
              <p:nvPr/>
            </p:nvSpPr>
            <p:spPr bwMode="auto">
              <a:xfrm>
                <a:off x="48" y="1538"/>
                <a:ext cx="96" cy="96"/>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57" name="Rectangle 9"/>
              <p:cNvSpPr>
                <a:spLocks noChangeArrowheads="1"/>
              </p:cNvSpPr>
              <p:nvPr/>
            </p:nvSpPr>
            <p:spPr bwMode="auto">
              <a:xfrm>
                <a:off x="48" y="1683"/>
                <a:ext cx="96" cy="95"/>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58" name="Rectangle 10"/>
              <p:cNvSpPr>
                <a:spLocks noChangeArrowheads="1"/>
              </p:cNvSpPr>
              <p:nvPr/>
            </p:nvSpPr>
            <p:spPr bwMode="auto">
              <a:xfrm>
                <a:off x="48" y="1826"/>
                <a:ext cx="96" cy="97"/>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59" name="Rectangle 11"/>
              <p:cNvSpPr>
                <a:spLocks noChangeArrowheads="1"/>
              </p:cNvSpPr>
              <p:nvPr/>
            </p:nvSpPr>
            <p:spPr bwMode="auto">
              <a:xfrm>
                <a:off x="48" y="1971"/>
                <a:ext cx="96" cy="96"/>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60" name="Rectangle 12"/>
              <p:cNvSpPr>
                <a:spLocks noChangeArrowheads="1"/>
              </p:cNvSpPr>
              <p:nvPr/>
            </p:nvSpPr>
            <p:spPr bwMode="auto">
              <a:xfrm>
                <a:off x="48" y="2115"/>
                <a:ext cx="96" cy="96"/>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61" name="Rectangle 13"/>
              <p:cNvSpPr>
                <a:spLocks noChangeArrowheads="1"/>
              </p:cNvSpPr>
              <p:nvPr/>
            </p:nvSpPr>
            <p:spPr bwMode="auto">
              <a:xfrm>
                <a:off x="48" y="2259"/>
                <a:ext cx="96" cy="96"/>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62" name="Rectangle 14"/>
              <p:cNvSpPr>
                <a:spLocks noChangeArrowheads="1"/>
              </p:cNvSpPr>
              <p:nvPr/>
            </p:nvSpPr>
            <p:spPr bwMode="auto">
              <a:xfrm>
                <a:off x="48" y="2403"/>
                <a:ext cx="96" cy="97"/>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63" name="Rectangle 15"/>
              <p:cNvSpPr>
                <a:spLocks noChangeArrowheads="1"/>
              </p:cNvSpPr>
              <p:nvPr/>
            </p:nvSpPr>
            <p:spPr bwMode="auto">
              <a:xfrm>
                <a:off x="48" y="2548"/>
                <a:ext cx="96" cy="95"/>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64" name="Rectangle 16"/>
              <p:cNvSpPr>
                <a:spLocks noChangeArrowheads="1"/>
              </p:cNvSpPr>
              <p:nvPr/>
            </p:nvSpPr>
            <p:spPr bwMode="auto">
              <a:xfrm>
                <a:off x="48" y="2692"/>
                <a:ext cx="96" cy="96"/>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65" name="Rectangle 17"/>
              <p:cNvSpPr>
                <a:spLocks noChangeArrowheads="1"/>
              </p:cNvSpPr>
              <p:nvPr/>
            </p:nvSpPr>
            <p:spPr bwMode="auto">
              <a:xfrm>
                <a:off x="48" y="2836"/>
                <a:ext cx="96" cy="97"/>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66" name="Rectangle 18"/>
              <p:cNvSpPr>
                <a:spLocks noChangeArrowheads="1"/>
              </p:cNvSpPr>
              <p:nvPr/>
            </p:nvSpPr>
            <p:spPr bwMode="auto">
              <a:xfrm>
                <a:off x="48" y="2980"/>
                <a:ext cx="96" cy="96"/>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67" name="Rectangle 19"/>
              <p:cNvSpPr>
                <a:spLocks noChangeArrowheads="1"/>
              </p:cNvSpPr>
              <p:nvPr/>
            </p:nvSpPr>
            <p:spPr bwMode="auto">
              <a:xfrm>
                <a:off x="48" y="3124"/>
                <a:ext cx="96" cy="97"/>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68" name="Rectangle 20"/>
              <p:cNvSpPr>
                <a:spLocks noChangeArrowheads="1"/>
              </p:cNvSpPr>
              <p:nvPr/>
            </p:nvSpPr>
            <p:spPr bwMode="auto">
              <a:xfrm>
                <a:off x="48" y="3269"/>
                <a:ext cx="96" cy="95"/>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69" name="Rectangle 21"/>
              <p:cNvSpPr>
                <a:spLocks noChangeArrowheads="1"/>
              </p:cNvSpPr>
              <p:nvPr/>
            </p:nvSpPr>
            <p:spPr bwMode="auto">
              <a:xfrm>
                <a:off x="48" y="3412"/>
                <a:ext cx="96" cy="97"/>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70" name="Rectangle 22"/>
              <p:cNvSpPr>
                <a:spLocks noChangeArrowheads="1"/>
              </p:cNvSpPr>
              <p:nvPr/>
            </p:nvSpPr>
            <p:spPr bwMode="auto">
              <a:xfrm>
                <a:off x="48" y="3557"/>
                <a:ext cx="96" cy="96"/>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71" name="Rectangle 23"/>
              <p:cNvSpPr>
                <a:spLocks noChangeArrowheads="1"/>
              </p:cNvSpPr>
              <p:nvPr/>
            </p:nvSpPr>
            <p:spPr bwMode="auto">
              <a:xfrm>
                <a:off x="48" y="3702"/>
                <a:ext cx="96" cy="95"/>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72" name="Rectangle 24"/>
              <p:cNvSpPr>
                <a:spLocks noChangeArrowheads="1"/>
              </p:cNvSpPr>
              <p:nvPr/>
            </p:nvSpPr>
            <p:spPr bwMode="auto">
              <a:xfrm>
                <a:off x="48" y="3845"/>
                <a:ext cx="96" cy="97"/>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73" name="Rectangle 25"/>
              <p:cNvSpPr>
                <a:spLocks noChangeArrowheads="1"/>
              </p:cNvSpPr>
              <p:nvPr/>
            </p:nvSpPr>
            <p:spPr bwMode="auto">
              <a:xfrm>
                <a:off x="48" y="3990"/>
                <a:ext cx="96" cy="96"/>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74" name="Rectangle 26"/>
              <p:cNvSpPr>
                <a:spLocks noChangeArrowheads="1"/>
              </p:cNvSpPr>
              <p:nvPr/>
            </p:nvSpPr>
            <p:spPr bwMode="auto">
              <a:xfrm>
                <a:off x="48" y="4133"/>
                <a:ext cx="96" cy="97"/>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75" name="Rectangle 27"/>
              <p:cNvSpPr>
                <a:spLocks noChangeArrowheads="1"/>
              </p:cNvSpPr>
              <p:nvPr/>
            </p:nvSpPr>
            <p:spPr bwMode="auto">
              <a:xfrm>
                <a:off x="48" y="102"/>
                <a:ext cx="96" cy="96"/>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76" name="Rectangle 28"/>
              <p:cNvSpPr>
                <a:spLocks noChangeArrowheads="1"/>
              </p:cNvSpPr>
              <p:nvPr/>
            </p:nvSpPr>
            <p:spPr bwMode="auto">
              <a:xfrm>
                <a:off x="48" y="246"/>
                <a:ext cx="96" cy="96"/>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77" name="Rectangle 29"/>
              <p:cNvSpPr>
                <a:spLocks noChangeArrowheads="1"/>
              </p:cNvSpPr>
              <p:nvPr/>
            </p:nvSpPr>
            <p:spPr bwMode="auto">
              <a:xfrm>
                <a:off x="48" y="391"/>
                <a:ext cx="96" cy="96"/>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78" name="Rectangle 30"/>
              <p:cNvSpPr>
                <a:spLocks noChangeArrowheads="1"/>
              </p:cNvSpPr>
              <p:nvPr/>
            </p:nvSpPr>
            <p:spPr bwMode="auto">
              <a:xfrm>
                <a:off x="48" y="535"/>
                <a:ext cx="96" cy="95"/>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79" name="Rectangle 31"/>
              <p:cNvSpPr>
                <a:spLocks noChangeArrowheads="1"/>
              </p:cNvSpPr>
              <p:nvPr/>
            </p:nvSpPr>
            <p:spPr bwMode="auto">
              <a:xfrm>
                <a:off x="48" y="679"/>
                <a:ext cx="96" cy="96"/>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80" name="Rectangle 32"/>
              <p:cNvSpPr>
                <a:spLocks noChangeArrowheads="1"/>
              </p:cNvSpPr>
              <p:nvPr/>
            </p:nvSpPr>
            <p:spPr bwMode="auto">
              <a:xfrm>
                <a:off x="48" y="823"/>
                <a:ext cx="96" cy="97"/>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81" name="Rectangle 33"/>
              <p:cNvSpPr>
                <a:spLocks noChangeArrowheads="1"/>
              </p:cNvSpPr>
              <p:nvPr/>
            </p:nvSpPr>
            <p:spPr bwMode="auto">
              <a:xfrm>
                <a:off x="48" y="968"/>
                <a:ext cx="96" cy="95"/>
              </a:xfrm>
              <a:prstGeom prst="rect">
                <a:avLst/>
              </a:prstGeom>
              <a:solidFill>
                <a:schemeClr val="bg1">
                  <a:alpha val="50000"/>
                </a:schemeClr>
              </a:soli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grpSp>
      </p:grpSp>
      <p:sp>
        <p:nvSpPr>
          <p:cNvPr id="1027" name="Rectangle 34"/>
          <p:cNvSpPr>
            <a:spLocks noGrp="1"/>
          </p:cNvSpPr>
          <p:nvPr>
            <p:ph type="title"/>
          </p:nvPr>
        </p:nvSpPr>
        <p:spPr>
          <a:xfrm>
            <a:off x="1143000" y="609600"/>
            <a:ext cx="7772400" cy="1143000"/>
          </a:xfrm>
          <a:prstGeom prst="rect">
            <a:avLst/>
          </a:prstGeom>
          <a:noFill/>
          <a:ln w="9525">
            <a:noFill/>
          </a:ln>
        </p:spPr>
        <p:txBody>
          <a:bodyPr lIns="92075" tIns="46038" rIns="92075" bIns="46038" anchor="ctr" anchorCtr="0"/>
          <a:p>
            <a:pPr lvl="0"/>
            <a:r>
              <a:rPr lang="el-GR" altLang="x-none" dirty="0"/>
              <a:t>Κάντε κλικ για να επεξεργαστείτε τον τίτλο</a:t>
            </a:r>
            <a:endParaRPr lang="el-GR" altLang="x-none" dirty="0"/>
          </a:p>
        </p:txBody>
      </p:sp>
      <p:sp>
        <p:nvSpPr>
          <p:cNvPr id="2084" name="Rectangle 36"/>
          <p:cNvSpPr>
            <a:spLocks noGrp="1" noChangeArrowheads="1"/>
          </p:cNvSpPr>
          <p:nvPr>
            <p:ph type="dt" sz="half" idx="2"/>
          </p:nvPr>
        </p:nvSpPr>
        <p:spPr bwMode="auto">
          <a:xfrm>
            <a:off x="1143000" y="6248400"/>
            <a:ext cx="1905000" cy="457200"/>
          </a:xfrm>
          <a:prstGeom prst="rect">
            <a:avLst/>
          </a:prstGeom>
          <a:noFill/>
          <a:ln w="9525">
            <a:noFill/>
            <a:miter lim="800000"/>
          </a:ln>
          <a:effectLst/>
        </p:spPr>
        <p:txBody>
          <a:bodyPr vert="horz" wrap="square" lIns="92075" tIns="46038" rIns="92075" bIns="46038" numCol="1" anchor="ctr" anchorCtr="0" compatLnSpc="1"/>
          <a:lstStyle>
            <a:lvl1pPr>
              <a:defRPr sz="14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85" name="Rectangle 37"/>
          <p:cNvSpPr>
            <a:spLocks noGrp="1" noChangeArrowheads="1"/>
          </p:cNvSpPr>
          <p:nvPr>
            <p:ph type="ftr" sz="quarter" idx="3"/>
          </p:nvPr>
        </p:nvSpPr>
        <p:spPr bwMode="auto">
          <a:xfrm>
            <a:off x="3581400" y="6248400"/>
            <a:ext cx="2895600" cy="457200"/>
          </a:xfrm>
          <a:prstGeom prst="rect">
            <a:avLst/>
          </a:prstGeom>
          <a:noFill/>
          <a:ln w="9525">
            <a:noFill/>
            <a:miter lim="800000"/>
          </a:ln>
          <a:effectLst/>
        </p:spPr>
        <p:txBody>
          <a:bodyPr vert="horz" wrap="square" lIns="92075" tIns="46038" rIns="92075" bIns="46038" numCol="1" anchor="ctr" anchorCtr="0" compatLnSpc="1"/>
          <a:lstStyle>
            <a:lvl1pPr algn="ctr">
              <a:defRPr sz="140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2086" name="Rectangle 38"/>
          <p:cNvSpPr>
            <a:spLocks noGrp="1" noChangeArrowheads="1"/>
          </p:cNvSpPr>
          <p:nvPr>
            <p:ph type="sldNum" sz="quarter" idx="4"/>
          </p:nvPr>
        </p:nvSpPr>
        <p:spPr bwMode="auto">
          <a:xfrm>
            <a:off x="7010400" y="6248400"/>
            <a:ext cx="1905000" cy="457200"/>
          </a:xfrm>
          <a:prstGeom prst="rect">
            <a:avLst/>
          </a:prstGeom>
          <a:noFill/>
          <a:ln w="9525">
            <a:noFill/>
            <a:miter lim="800000"/>
          </a:ln>
          <a:effectLst/>
        </p:spPr>
        <p:txBody>
          <a:bodyPr vert="horz" wrap="square" lIns="92075" tIns="46038" rIns="92075" bIns="46038" numCol="1" anchor="ctr" anchorCtr="0" compatLnSpc="1"/>
          <a:lstStyle>
            <a:lvl1pPr algn="r">
              <a:defRPr sz="1400"/>
            </a:lvl1pPr>
          </a:lstStyle>
          <a:p>
            <a:pPr lvl="0" eaLnBrk="1" hangingPunct="1"/>
            <a:fld id="{9A0DB2DC-4C9A-4742-B13C-FB6460FD3503}" type="slidenum">
              <a:rPr lang="el-GR" altLang="x-none" dirty="0">
                <a:latin typeface="Times New Roman" panose="02020603050405020304" pitchFamily="18" charset="0"/>
              </a:rPr>
            </a:fld>
            <a:endParaRPr lang="el-GR" altLang="x-none" dirty="0">
              <a:latin typeface="Times New Roman" panose="02020603050405020304" pitchFamily="18" charset="0"/>
            </a:endParaRPr>
          </a:p>
        </p:txBody>
      </p:sp>
      <p:sp>
        <p:nvSpPr>
          <p:cNvPr id="2087" name="Rectangle 39"/>
          <p:cNvSpPr>
            <a:spLocks noGrp="1" noChangeArrowheads="1"/>
          </p:cNvSpPr>
          <p:nvPr>
            <p:ph type="body" idx="1"/>
          </p:nvPr>
        </p:nvSpPr>
        <p:spPr bwMode="auto">
          <a:xfrm>
            <a:off x="1169988" y="1946275"/>
            <a:ext cx="7772400" cy="4114800"/>
          </a:xfrm>
          <a:prstGeom prst="rect">
            <a:avLst/>
          </a:prstGeom>
          <a:noFill/>
          <a:ln w="9525">
            <a:noFill/>
            <a:miter lim="800000"/>
          </a:ln>
          <a:effectLst/>
        </p:spPr>
        <p:txBody>
          <a:bodyPr vert="horz" wrap="square" lIns="91440" tIns="45720" rIns="91440" bIns="45720" numCol="1" anchor="t" anchorCtr="0" compatLnSpc="1"/>
          <a:p>
            <a:pPr lvl="0"/>
            <a:r>
              <a:rPr lang="el-GR" altLang="x-none" dirty="0"/>
              <a:t>Κάντε κλικ για να επεξεργαστείτε τα στυλ κειμένου του υποδείγματος</a:t>
            </a:r>
            <a:endParaRPr lang="el-GR" altLang="x-none" dirty="0"/>
          </a:p>
          <a:p>
            <a:pPr lvl="1"/>
            <a:r>
              <a:rPr lang="el-GR" altLang="x-none" dirty="0"/>
              <a:t>Δεύτερου επιπέδου</a:t>
            </a:r>
            <a:endParaRPr lang="el-GR" altLang="x-none" dirty="0"/>
          </a:p>
          <a:p>
            <a:pPr lvl="2"/>
            <a:r>
              <a:rPr lang="el-GR" altLang="x-none" dirty="0"/>
              <a:t>Τρίτου επιπέδου</a:t>
            </a:r>
            <a:endParaRPr lang="el-GR" altLang="x-none" dirty="0"/>
          </a:p>
          <a:p>
            <a:pPr lvl="3"/>
            <a:r>
              <a:rPr lang="el-GR" altLang="x-none" dirty="0"/>
              <a:t>Τέταρτου επιπέδου</a:t>
            </a:r>
            <a:endParaRPr lang="el-GR" altLang="x-none" dirty="0"/>
          </a:p>
          <a:p>
            <a:pPr lvl="4"/>
            <a:r>
              <a:rPr lang="el-GR" altLang="x-none" dirty="0"/>
              <a:t>Πέμπτου επιπέδου</a:t>
            </a:r>
            <a:endParaRPr lang="el-GR" altLang="x-none" dirty="0"/>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imes New Roman" panose="02020603050405020304" pitchFamily="18" charset="0"/>
        </a:defRPr>
      </a:lvl2pPr>
      <a:lvl3pPr algn="l" rtl="0" fontAlgn="base">
        <a:spcBef>
          <a:spcPct val="0"/>
        </a:spcBef>
        <a:spcAft>
          <a:spcPct val="0"/>
        </a:spcAft>
        <a:defRPr sz="4400">
          <a:solidFill>
            <a:schemeClr val="tx2"/>
          </a:solidFill>
          <a:latin typeface="Times New Roman" panose="02020603050405020304" pitchFamily="18" charset="0"/>
        </a:defRPr>
      </a:lvl3pPr>
      <a:lvl4pPr algn="l" rtl="0" fontAlgn="base">
        <a:spcBef>
          <a:spcPct val="0"/>
        </a:spcBef>
        <a:spcAft>
          <a:spcPct val="0"/>
        </a:spcAft>
        <a:defRPr sz="4400">
          <a:solidFill>
            <a:schemeClr val="tx2"/>
          </a:solidFill>
          <a:latin typeface="Times New Roman" panose="02020603050405020304" pitchFamily="18" charset="0"/>
        </a:defRPr>
      </a:lvl4pPr>
      <a:lvl5pPr algn="l" rtl="0" fontAlgn="base">
        <a:spcBef>
          <a:spcPct val="0"/>
        </a:spcBef>
        <a:spcAft>
          <a:spcPct val="0"/>
        </a:spcAft>
        <a:defRPr sz="4400">
          <a:solidFill>
            <a:schemeClr val="tx2"/>
          </a:solidFill>
          <a:latin typeface="Times New Roman" panose="02020603050405020304" pitchFamily="18" charset="0"/>
        </a:defRPr>
      </a:lvl5pPr>
      <a:lvl6pPr marL="457200" algn="l" rtl="0" fontAlgn="base">
        <a:spcBef>
          <a:spcPct val="0"/>
        </a:spcBef>
        <a:spcAft>
          <a:spcPct val="0"/>
        </a:spcAft>
        <a:defRPr sz="4400">
          <a:solidFill>
            <a:schemeClr val="tx2"/>
          </a:solidFill>
          <a:latin typeface="Times New Roman" panose="02020603050405020304" pitchFamily="18" charset="0"/>
        </a:defRPr>
      </a:lvl6pPr>
      <a:lvl7pPr marL="914400" algn="l" rtl="0" fontAlgn="base">
        <a:spcBef>
          <a:spcPct val="0"/>
        </a:spcBef>
        <a:spcAft>
          <a:spcPct val="0"/>
        </a:spcAft>
        <a:defRPr sz="4400">
          <a:solidFill>
            <a:schemeClr val="tx2"/>
          </a:solidFill>
          <a:latin typeface="Times New Roman" panose="02020603050405020304" pitchFamily="18" charset="0"/>
        </a:defRPr>
      </a:lvl7pPr>
      <a:lvl8pPr marL="1371600" algn="l" rtl="0" fontAlgn="base">
        <a:spcBef>
          <a:spcPct val="0"/>
        </a:spcBef>
        <a:spcAft>
          <a:spcPct val="0"/>
        </a:spcAft>
        <a:defRPr sz="4400">
          <a:solidFill>
            <a:schemeClr val="tx2"/>
          </a:solidFill>
          <a:latin typeface="Times New Roman" panose="02020603050405020304" pitchFamily="18" charset="0"/>
        </a:defRPr>
      </a:lvl8pPr>
      <a:lvl9pPr marL="1828800" algn="l"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fontAlgn="base">
        <a:spcBef>
          <a:spcPct val="20000"/>
        </a:spcBef>
        <a:spcAft>
          <a:spcPct val="0"/>
        </a:spcAft>
        <a:buClr>
          <a:schemeClr val="tx2"/>
        </a:buClr>
        <a:buSzPct val="75000"/>
        <a:buFont typeface="Wingdings" panose="05000000000000000000"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fontAlgn="base">
        <a:spcBef>
          <a:spcPct val="20000"/>
        </a:spcBef>
        <a:spcAft>
          <a:spcPct val="0"/>
        </a:spcAft>
        <a:buClr>
          <a:schemeClr val="folHlink"/>
        </a:buClr>
        <a:buSzPct val="60000"/>
        <a:buFont typeface="Wingdings" panose="05000000000000000000" pitchFamily="2" charset="2"/>
        <a:buChar char="u"/>
        <a:defRPr sz="3200">
          <a:solidFill>
            <a:schemeClr val="tx1"/>
          </a:solidFill>
          <a:effectLst>
            <a:outerShdw blurRad="38100" dist="38100" dir="2700000" algn="tl">
              <a:srgbClr val="C0C0C0"/>
            </a:outerShdw>
          </a:effectLst>
          <a:latin typeface="+mn-lt"/>
        </a:defRPr>
      </a:lvl2pPr>
      <a:lvl3pPr marL="1143000" indent="-228600" algn="l" rtl="0" fontAlgn="base">
        <a:spcBef>
          <a:spcPct val="20000"/>
        </a:spcBef>
        <a:spcAft>
          <a:spcPct val="0"/>
        </a:spcAft>
        <a:buClr>
          <a:schemeClr val="tx2"/>
        </a:buClr>
        <a:buSzPct val="60000"/>
        <a:buFont typeface="Wingdings" panose="05000000000000000000" pitchFamily="2" charset="2"/>
        <a:buChar char="t"/>
        <a:defRPr sz="3200">
          <a:solidFill>
            <a:schemeClr val="tx1"/>
          </a:solidFill>
          <a:effectLst>
            <a:outerShdw blurRad="38100" dist="38100" dir="2700000" algn="tl">
              <a:srgbClr val="C0C0C0"/>
            </a:outerShdw>
          </a:effectLst>
          <a:latin typeface="+mn-lt"/>
        </a:defRPr>
      </a:lvl3pPr>
      <a:lvl4pPr marL="1600200" indent="-228600" algn="l" rtl="0" fontAlgn="base">
        <a:spcBef>
          <a:spcPct val="20000"/>
        </a:spcBef>
        <a:spcAft>
          <a:spcPct val="0"/>
        </a:spcAft>
        <a:buClr>
          <a:schemeClr val="tx1"/>
        </a:buClr>
        <a:buSzPct val="100000"/>
        <a:buChar char="•"/>
        <a:defRPr sz="3200">
          <a:solidFill>
            <a:schemeClr val="tx1"/>
          </a:solidFill>
          <a:effectLst>
            <a:outerShdw blurRad="38100" dist="38100" dir="2700000" algn="tl">
              <a:srgbClr val="C0C0C0"/>
            </a:outerShdw>
          </a:effectLst>
          <a:latin typeface="+mn-lt"/>
        </a:defRPr>
      </a:lvl4pPr>
      <a:lvl5pPr marL="2057400" indent="-228600" algn="l" rtl="0" fontAlgn="base">
        <a:spcBef>
          <a:spcPct val="20000"/>
        </a:spcBef>
        <a:spcAft>
          <a:spcPct val="0"/>
        </a:spcAft>
        <a:buClr>
          <a:schemeClr val="tx1"/>
        </a:buClr>
        <a:buSzPct val="100000"/>
        <a:buChar char="–"/>
        <a:defRPr sz="32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tx1"/>
        </a:buClr>
        <a:buSzPct val="100000"/>
        <a:buChar char="–"/>
        <a:defRPr sz="32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tx1"/>
        </a:buClr>
        <a:buSzPct val="100000"/>
        <a:buChar char="–"/>
        <a:defRPr sz="32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tx1"/>
        </a:buClr>
        <a:buSzPct val="100000"/>
        <a:buChar char="–"/>
        <a:defRPr sz="32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tx1"/>
        </a:buClr>
        <a:buSzPct val="100000"/>
        <a:buChar char="–"/>
        <a:defRPr sz="3200">
          <a:solidFill>
            <a:schemeClr val="tx1"/>
          </a:solidFill>
          <a:effectLst>
            <a:outerShdw blurRad="38100" dist="38100" dir="2700000" algn="tl">
              <a:srgbClr val="C0C0C0"/>
            </a:outerShdw>
          </a:effectLst>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27656" name="Rectangle 8"/>
          <p:cNvSpPr>
            <a:spLocks noChangeArrowheads="1"/>
          </p:cNvSpPr>
          <p:nvPr/>
        </p:nvSpPr>
        <p:spPr bwMode="auto">
          <a:xfrm>
            <a:off x="611188" y="620713"/>
            <a:ext cx="7848600" cy="5688013"/>
          </a:xfrm>
          <a:prstGeom prst="rect">
            <a:avLst/>
          </a:prstGeom>
          <a:solidFill>
            <a:srgbClr val="DDDDDD"/>
          </a:solidFill>
          <a:ln w="9525">
            <a:solidFill>
              <a:srgbClr val="C0C0C0"/>
            </a:solidFill>
            <a:miter lim="800000"/>
          </a:ln>
          <a:effectLst/>
        </p:spPr>
        <p:txBody>
          <a:bodyPr wrap="none" anchor="ctr"/>
          <a:p>
            <a:pPr algn="ctr"/>
            <a:endParaRPr lang="el-GR" altLang="x-none" sz="1800" b="1" dirty="0">
              <a:solidFill>
                <a:schemeClr val="bg2"/>
              </a:solidFill>
              <a:effectLst>
                <a:outerShdw blurRad="38100" dist="38100" dir="2700000">
                  <a:srgbClr val="C0C0C0"/>
                </a:outerShdw>
              </a:effectLst>
              <a:latin typeface="Arial" panose="020B0604020202020204" pitchFamily="34" charset="0"/>
            </a:endParaRPr>
          </a:p>
          <a:p>
            <a:pPr algn="ctr"/>
            <a:endParaRPr lang="el-GR" altLang="x-none" sz="1800" b="1" dirty="0">
              <a:solidFill>
                <a:schemeClr val="bg2"/>
              </a:solidFill>
              <a:effectLst>
                <a:outerShdw blurRad="38100" dist="38100" dir="2700000">
                  <a:srgbClr val="C0C0C0"/>
                </a:outerShdw>
              </a:effectLst>
              <a:latin typeface="Arial" panose="020B0604020202020204" pitchFamily="34" charset="0"/>
            </a:endParaRPr>
          </a:p>
          <a:p>
            <a:pPr algn="ctr"/>
            <a:endParaRPr lang="el-GR" altLang="x-none" sz="1800" b="1" dirty="0">
              <a:solidFill>
                <a:schemeClr val="bg2"/>
              </a:solidFill>
              <a:effectLst>
                <a:outerShdw blurRad="38100" dist="38100" dir="2700000">
                  <a:srgbClr val="C0C0C0"/>
                </a:outerShdw>
              </a:effectLst>
              <a:latin typeface="Arial" panose="020B0604020202020204" pitchFamily="34" charset="0"/>
            </a:endParaRPr>
          </a:p>
          <a:p>
            <a:pPr algn="ctr"/>
            <a:endParaRPr sz="1800" b="1" dirty="0">
              <a:solidFill>
                <a:schemeClr val="bg2"/>
              </a:solidFill>
              <a:effectLst>
                <a:outerShdw blurRad="38100" dist="38100" dir="2700000">
                  <a:srgbClr val="C0C0C0"/>
                </a:outerShdw>
              </a:effectLst>
              <a:latin typeface="Arial" panose="020B0604020202020204" pitchFamily="34" charset="0"/>
            </a:endParaRPr>
          </a:p>
          <a:p>
            <a:pPr algn="ctr"/>
            <a:endParaRPr lang="el-GR" altLang="x-none" sz="1800" b="1" dirty="0">
              <a:solidFill>
                <a:schemeClr val="bg2"/>
              </a:solidFill>
              <a:effectLst>
                <a:outerShdw blurRad="38100" dist="38100" dir="2700000">
                  <a:srgbClr val="C0C0C0"/>
                </a:outerShdw>
              </a:effectLst>
              <a:latin typeface="Arial" panose="020B0604020202020204" pitchFamily="34" charset="0"/>
            </a:endParaRPr>
          </a:p>
          <a:p>
            <a:pPr algn="ctr"/>
            <a:endParaRPr lang="el-GR" altLang="x-none" sz="1800" b="1" dirty="0">
              <a:solidFill>
                <a:schemeClr val="bg2"/>
              </a:solidFill>
              <a:effectLst>
                <a:outerShdw blurRad="38100" dist="38100" dir="2700000">
                  <a:srgbClr val="C0C0C0"/>
                </a:outerShdw>
              </a:effectLst>
              <a:latin typeface="Arial" panose="020B0604020202020204" pitchFamily="34" charset="0"/>
            </a:endParaRPr>
          </a:p>
          <a:p>
            <a:pPr algn="ctr"/>
            <a:endParaRPr lang="el-GR" altLang="x-none" b="1" dirty="0">
              <a:latin typeface="Times New Roman" panose="02020603050405020304" pitchFamily="18" charset="0"/>
            </a:endParaRPr>
          </a:p>
          <a:p>
            <a:pPr algn="ctr"/>
            <a:r>
              <a:rPr lang="el-GR" altLang="x-none" sz="1800" b="1" dirty="0">
                <a:solidFill>
                  <a:schemeClr val="bg2"/>
                </a:solidFill>
                <a:latin typeface="Arial" panose="020B0604020202020204" pitchFamily="34" charset="0"/>
              </a:rPr>
              <a:t>ΧΡΗΜΑΤΟΔΟΤΙΚΑ ΜΕΣΑ </a:t>
            </a:r>
            <a:endParaRPr lang="el-GR" altLang="x-none" sz="1800" b="1" dirty="0">
              <a:solidFill>
                <a:schemeClr val="bg2"/>
              </a:solidFill>
              <a:latin typeface="Arial" panose="020B0604020202020204" pitchFamily="34" charset="0"/>
            </a:endParaRPr>
          </a:p>
          <a:p>
            <a:pPr algn="ctr"/>
            <a:r>
              <a:rPr lang="el-GR" altLang="x-none" sz="1800" b="1" dirty="0">
                <a:solidFill>
                  <a:schemeClr val="bg2"/>
                </a:solidFill>
                <a:latin typeface="Arial" panose="020B0604020202020204" pitchFamily="34" charset="0"/>
              </a:rPr>
              <a:t>ΤΗΣ ΕΥΡΩΠΑΪΚΗΣ ΕΝΩΣΗΣ</a:t>
            </a:r>
            <a:endParaRPr lang="el-GR" altLang="x-none" sz="1800" b="1" dirty="0">
              <a:solidFill>
                <a:schemeClr val="bg2"/>
              </a:solidFill>
              <a:effectLst>
                <a:outerShdw blurRad="38100" dist="38100" dir="2700000">
                  <a:srgbClr val="C0C0C0"/>
                </a:outerShdw>
              </a:effectLst>
              <a:latin typeface="Arial" panose="020B0604020202020204" pitchFamily="34" charset="0"/>
            </a:endParaRPr>
          </a:p>
          <a:p>
            <a:pPr algn="ctr"/>
            <a:endParaRPr sz="1800" b="1" dirty="0">
              <a:solidFill>
                <a:schemeClr val="bg2"/>
              </a:solidFill>
              <a:effectLst>
                <a:outerShdw blurRad="38100" dist="38100" dir="2700000">
                  <a:srgbClr val="C0C0C0"/>
                </a:outerShdw>
              </a:effectLst>
              <a:latin typeface="Arial" panose="020B0604020202020204" pitchFamily="34" charset="0"/>
            </a:endParaRPr>
          </a:p>
          <a:p>
            <a:pPr algn="ctr"/>
            <a:endParaRPr b="1" dirty="0">
              <a:effectLst>
                <a:outerShdw blurRad="38100" dist="38100" dir="2700000">
                  <a:srgbClr val="C0C0C0"/>
                </a:outerShdw>
              </a:effectLst>
              <a:latin typeface="Times New Roman" panose="02020603050405020304" pitchFamily="18" charset="0"/>
            </a:endParaRPr>
          </a:p>
          <a:p>
            <a:pPr algn="ctr"/>
            <a:endParaRPr b="1" dirty="0">
              <a:effectLst>
                <a:outerShdw blurRad="38100" dist="38100" dir="2700000">
                  <a:srgbClr val="C0C0C0"/>
                </a:outerShdw>
              </a:effectLst>
              <a:latin typeface="Times New Roman" panose="02020603050405020304" pitchFamily="18" charset="0"/>
            </a:endParaRPr>
          </a:p>
          <a:p>
            <a:pPr algn="ctr"/>
            <a:endParaRPr b="1" dirty="0">
              <a:effectLst>
                <a:outerShdw blurRad="38100" dist="38100" dir="2700000">
                  <a:srgbClr val="C0C0C0"/>
                </a:outerShdw>
              </a:effectLst>
              <a:latin typeface="Times New Roman" panose="02020603050405020304" pitchFamily="18" charset="0"/>
            </a:endParaRPr>
          </a:p>
          <a:p>
            <a:pPr algn="ctr"/>
            <a:endParaRPr b="1" dirty="0">
              <a:effectLst>
                <a:outerShdw blurRad="38100" dist="38100" dir="2700000">
                  <a:srgbClr val="C0C0C0"/>
                </a:outerShdw>
              </a:effectLst>
              <a:latin typeface="Times New Roman" panose="02020603050405020304" pitchFamily="18" charset="0"/>
            </a:endParaRPr>
          </a:p>
          <a:p>
            <a:pPr algn="ctr"/>
            <a:endParaRPr sz="1400" dirty="0">
              <a:solidFill>
                <a:schemeClr val="bg2"/>
              </a:solidFill>
              <a:effectLst>
                <a:outerShdw blurRad="38100" dist="38100" dir="2700000">
                  <a:srgbClr val="C0C0C0"/>
                </a:outerShdw>
              </a:effectLst>
              <a:latin typeface="Arial" panose="020B0604020202020204" pitchFamily="34" charset="0"/>
            </a:endParaRPr>
          </a:p>
          <a:p>
            <a:pPr algn="ctr"/>
            <a:r>
              <a:rPr lang="el-GR" altLang="x-none" sz="1400" dirty="0">
                <a:solidFill>
                  <a:schemeClr val="bg2"/>
                </a:solidFill>
                <a:effectLst>
                  <a:outerShdw blurRad="38100" dist="38100" dir="2700000">
                    <a:srgbClr val="C0C0C0"/>
                  </a:outerShdw>
                </a:effectLst>
                <a:latin typeface="Arial" panose="020B0604020202020204" pitchFamily="34" charset="0"/>
              </a:rPr>
              <a:t>			</a:t>
            </a:r>
            <a:endParaRPr lang="el-GR" altLang="x-none" sz="1800" dirty="0">
              <a:solidFill>
                <a:schemeClr val="bg2"/>
              </a:solidFill>
              <a:effectLst>
                <a:outerShdw blurRad="38100" dist="38100" dir="2700000">
                  <a:srgbClr val="C0C0C0"/>
                </a:outerShdw>
              </a:effectLst>
              <a:latin typeface="Times New Roman" panose="02020603050405020304" pitchFamily="18" charset="0"/>
            </a:endParaRPr>
          </a:p>
          <a:p>
            <a:pPr algn="ctr"/>
            <a:endParaRPr lang="el-GR" altLang="x-none" sz="1800" dirty="0">
              <a:solidFill>
                <a:schemeClr val="bg2"/>
              </a:solidFill>
              <a:effectLst>
                <a:outerShdw blurRad="38100" dist="38100" dir="2700000">
                  <a:srgbClr val="C0C0C0"/>
                </a:outerShdw>
              </a:effectLst>
              <a:latin typeface="Times New Roman" panose="02020603050405020304" pitchFamily="18" charset="0"/>
            </a:endParaRPr>
          </a:p>
          <a:p>
            <a:pPr algn="ctr"/>
            <a:endParaRPr lang="el-GR" altLang="x-none" sz="1800" dirty="0">
              <a:solidFill>
                <a:schemeClr val="bg2"/>
              </a:solidFill>
              <a:effectLst>
                <a:outerShdw blurRad="38100" dist="38100" dir="2700000">
                  <a:srgbClr val="C0C0C0"/>
                </a:outerShdw>
              </a:effectLst>
              <a:latin typeface="Times New Roman" panose="02020603050405020304" pitchFamily="18" charset="0"/>
            </a:endParaRPr>
          </a:p>
          <a:p>
            <a:pPr algn="ctr"/>
            <a:r>
              <a:rPr lang="el-GR" altLang="x-none" sz="1800" b="1" dirty="0">
                <a:solidFill>
                  <a:schemeClr val="bg2"/>
                </a:solidFill>
                <a:effectLst>
                  <a:outerShdw blurRad="38100" dist="38100" dir="2700000">
                    <a:srgbClr val="C0C0C0"/>
                  </a:outerShdw>
                </a:effectLst>
                <a:latin typeface="Times New Roman" panose="02020603050405020304" pitchFamily="18" charset="0"/>
              </a:rPr>
              <a:t> </a:t>
            </a:r>
            <a:endParaRPr lang="el-GR" altLang="x-none" sz="1800" b="1" dirty="0">
              <a:solidFill>
                <a:schemeClr val="bg2"/>
              </a:solidFill>
              <a:effectLst>
                <a:outerShdw blurRad="38100" dist="38100" dir="2700000">
                  <a:srgbClr val="C0C0C0"/>
                </a:outerShdw>
              </a:effectLst>
              <a:latin typeface="Times New Roman" panose="02020603050405020304" pitchFamily="18" charset="0"/>
            </a:endParaRPr>
          </a:p>
        </p:txBody>
      </p:sp>
      <p:sp>
        <p:nvSpPr>
          <p:cNvPr id="3075" name="Rectangle 4"/>
          <p:cNvSpPr>
            <a:spLocks noGrp="1"/>
          </p:cNvSpPr>
          <p:nvPr>
            <p:ph type="ctrTitle" sz="quarter" hasCustomPrompt="1"/>
          </p:nvPr>
        </p:nvSpPr>
        <p:spPr>
          <a:xfrm>
            <a:off x="3924300" y="1341438"/>
            <a:ext cx="4524375" cy="5113337"/>
          </a:xfrm>
        </p:spPr>
        <p:txBody>
          <a:bodyPr vert="horz" wrap="square" lIns="92075" tIns="46038" rIns="92075" bIns="46038" anchor="ctr" anchorCtr="0"/>
          <a:p>
            <a:pPr algn="l" eaLnBrk="1" hangingPunct="1">
              <a:buClrTx/>
              <a:buSzTx/>
              <a:buFontTx/>
            </a:pPr>
            <a:r>
              <a:rPr lang="el-GR" altLang="x-none" sz="1800" dirty="0">
                <a:solidFill>
                  <a:schemeClr val="bg2"/>
                </a:solidFill>
                <a:latin typeface="Arial" panose="020B0604020202020204" pitchFamily="34" charset="0"/>
                <a:ea typeface="+mj-ea"/>
                <a:cs typeface="+mj-cs"/>
              </a:rPr>
              <a:t>                          </a:t>
            </a:r>
            <a:endParaRPr lang="el-GR" altLang="x-none" sz="1800" b="1" dirty="0">
              <a:solidFill>
                <a:schemeClr val="bg2"/>
              </a:solidFill>
              <a:latin typeface="+mj-lt"/>
              <a:ea typeface="+mj-ea"/>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p:sp>
        <p:nvSpPr>
          <p:cNvPr id="12290" name="Oval 8"/>
          <p:cNvSpPr/>
          <p:nvPr/>
        </p:nvSpPr>
        <p:spPr>
          <a:xfrm>
            <a:off x="1066800" y="381000"/>
            <a:ext cx="7010400" cy="609600"/>
          </a:xfrm>
          <a:prstGeom prst="ellipse">
            <a:avLst/>
          </a:prstGeom>
          <a:solidFill>
            <a:srgbClr val="FFFF00"/>
          </a:solidFill>
          <a:ln w="57150" cap="flat" cmpd="sng">
            <a:solidFill>
              <a:srgbClr val="FFFF00"/>
            </a:solidFill>
            <a:prstDash val="solid"/>
            <a:headEnd type="none" w="med" len="med"/>
            <a:tailEnd type="none" w="med" len="med"/>
          </a:ln>
        </p:spPr>
        <p:txBody>
          <a:bodyPr wrap="none" anchor="ctr" anchorCtr="0"/>
          <a:p>
            <a:endParaRPr lang="el-GR" altLang="x-none" dirty="0">
              <a:latin typeface="Times New Roman" panose="02020603050405020304" pitchFamily="18" charset="0"/>
            </a:endParaRPr>
          </a:p>
        </p:txBody>
      </p:sp>
      <p:sp>
        <p:nvSpPr>
          <p:cNvPr id="68617" name="Rectangle 9"/>
          <p:cNvSpPr>
            <a:spLocks noChangeArrowheads="1"/>
          </p:cNvSpPr>
          <p:nvPr/>
        </p:nvSpPr>
        <p:spPr bwMode="auto">
          <a:xfrm>
            <a:off x="0" y="228600"/>
            <a:ext cx="9144000" cy="6569075"/>
          </a:xfrm>
          <a:prstGeom prst="rect">
            <a:avLst/>
          </a:prstGeom>
          <a:noFill/>
          <a:ln w="9525">
            <a:noFill/>
            <a:miter lim="800000"/>
          </a:ln>
          <a:effectLst/>
        </p:spPr>
        <p:txBody>
          <a:bodyPr>
            <a:spAutoFit/>
          </a:bodyPr>
          <a:p>
            <a:r>
              <a:rPr lang="el-GR" altLang="x-none" sz="2000" b="1" dirty="0">
                <a:solidFill>
                  <a:schemeClr val="bg2"/>
                </a:solidFill>
                <a:effectLst>
                  <a:outerShdw blurRad="38100" dist="38100" dir="2700000">
                    <a:srgbClr val="C0C0C0"/>
                  </a:outerShdw>
                </a:effectLst>
                <a:latin typeface="Times New Roman" panose="02020603050405020304" pitchFamily="18" charset="0"/>
              </a:rPr>
              <a:t> </a:t>
            </a:r>
            <a:endParaRPr lang="el-GR" altLang="x-none" sz="2000" b="1" dirty="0">
              <a:solidFill>
                <a:schemeClr val="bg2"/>
              </a:solidFill>
              <a:effectLst>
                <a:outerShdw blurRad="38100" dist="38100" dir="2700000">
                  <a:srgbClr val="C0C0C0"/>
                </a:outerShdw>
              </a:effectLst>
              <a:latin typeface="Times New Roman" panose="02020603050405020304" pitchFamily="18" charset="0"/>
            </a:endParaRPr>
          </a:p>
          <a:p>
            <a:r>
              <a:rPr lang="el-GR" altLang="x-none" sz="2000" b="1" dirty="0">
                <a:solidFill>
                  <a:schemeClr val="bg2"/>
                </a:solidFill>
                <a:effectLst>
                  <a:outerShdw blurRad="38100" dist="38100" dir="2700000">
                    <a:srgbClr val="C0C0C0"/>
                  </a:outerShdw>
                </a:effectLst>
                <a:latin typeface="Times New Roman" panose="02020603050405020304" pitchFamily="18" charset="0"/>
              </a:rPr>
              <a:t>                                  </a:t>
            </a:r>
            <a:r>
              <a:rPr sz="2000" b="1" dirty="0">
                <a:solidFill>
                  <a:schemeClr val="bg2"/>
                </a:solidFill>
                <a:effectLst>
                  <a:outerShdw blurRad="38100" dist="38100" dir="2700000">
                    <a:srgbClr val="C0C0C0"/>
                  </a:outerShdw>
                </a:effectLst>
                <a:latin typeface="Times New Roman" panose="02020603050405020304" pitchFamily="18" charset="0"/>
              </a:rPr>
              <a:t>ΕΥΡΩΠΑΪΚΗ ΤΡΑΠΕΖΑ ΕΠΕΝΔΥΣΕΩΝ</a:t>
            </a:r>
            <a:endParaRPr lang="el-GR" altLang="x-none" sz="2000" b="1" dirty="0">
              <a:solidFill>
                <a:schemeClr val="bg2"/>
              </a:solidFill>
              <a:effectLst>
                <a:outerShdw blurRad="38100" dist="38100" dir="2700000">
                  <a:srgbClr val="C0C0C0"/>
                </a:outerShdw>
              </a:effectLst>
              <a:latin typeface="Arial" panose="020B0604020202020204" pitchFamily="34" charset="0"/>
            </a:endParaRPr>
          </a:p>
          <a:p>
            <a:endParaRPr lang="el-GR" altLang="x-none" sz="1600" dirty="0">
              <a:solidFill>
                <a:schemeClr val="bg2"/>
              </a:solidFill>
              <a:effectLst>
                <a:outerShdw blurRad="38100" dist="38100" dir="2700000">
                  <a:srgbClr val="C0C0C0"/>
                </a:outerShdw>
              </a:effectLst>
              <a:latin typeface="Arial" panose="020B0604020202020204" pitchFamily="34" charset="0"/>
            </a:endParaRPr>
          </a:p>
          <a:p>
            <a:endParaRPr lang="el-GR" altLang="x-none" sz="1600" dirty="0">
              <a:solidFill>
                <a:schemeClr val="bg2"/>
              </a:solidFill>
              <a:effectLst>
                <a:outerShdw blurRad="38100" dist="38100" dir="2700000">
                  <a:srgbClr val="C0C0C0"/>
                </a:outerShdw>
              </a:effectLst>
              <a:latin typeface="Arial" panose="020B0604020202020204" pitchFamily="34" charset="0"/>
            </a:endParaRPr>
          </a:p>
          <a:p>
            <a:endParaRPr lang="el-GR" altLang="x-none" sz="1600" dirty="0">
              <a:solidFill>
                <a:schemeClr val="bg2"/>
              </a:solidFill>
              <a:effectLst>
                <a:outerShdw blurRad="38100" dist="38100" dir="2700000">
                  <a:srgbClr val="C0C0C0"/>
                </a:outerShdw>
              </a:effectLst>
              <a:latin typeface="Arial" panose="020B0604020202020204" pitchFamily="34" charset="0"/>
            </a:endParaRPr>
          </a:p>
          <a:p>
            <a:endParaRPr lang="el-GR" altLang="x-none" sz="1600" dirty="0">
              <a:solidFill>
                <a:schemeClr val="bg2"/>
              </a:solidFill>
              <a:effectLst>
                <a:outerShdw blurRad="38100" dist="38100" dir="2700000">
                  <a:srgbClr val="C0C0C0"/>
                </a:outerShdw>
              </a:effectLst>
              <a:latin typeface="Arial" panose="020B0604020202020204" pitchFamily="34" charset="0"/>
            </a:endParaRPr>
          </a:p>
          <a:p>
            <a:endParaRPr lang="el-GR" altLang="x-none" sz="1600" dirty="0">
              <a:solidFill>
                <a:schemeClr val="bg2"/>
              </a:solidFill>
              <a:effectLst>
                <a:outerShdw blurRad="38100" dist="38100" dir="2700000">
                  <a:srgbClr val="C0C0C0"/>
                </a:outerShdw>
              </a:effectLst>
              <a:latin typeface="Arial" panose="020B0604020202020204" pitchFamily="34" charset="0"/>
            </a:endParaRPr>
          </a:p>
          <a:p>
            <a:r>
              <a:rPr lang="el-GR" altLang="x-none" sz="1600" dirty="0">
                <a:solidFill>
                  <a:srgbClr val="000099"/>
                </a:solidFill>
                <a:effectLst>
                  <a:outerShdw blurRad="38100" dist="38100" dir="2700000">
                    <a:srgbClr val="C0C0C0"/>
                  </a:outerShdw>
                </a:effectLst>
                <a:latin typeface="Arial" panose="020B0604020202020204" pitchFamily="34" charset="0"/>
              </a:rPr>
              <a:t>Ιδρύθηκε το 1953	Αντλεί τους πόρους	     Δημόσιες ή ιδιωτικές	- Ενίσχυση της ανταγωνιστι-</a:t>
            </a:r>
            <a:endParaRPr lang="el-GR" altLang="x-none" sz="1600" dirty="0">
              <a:solidFill>
                <a:srgbClr val="000099"/>
              </a:solidFill>
              <a:effectLst>
                <a:outerShdw blurRad="38100" dist="38100" dir="2700000">
                  <a:srgbClr val="C0C0C0"/>
                </a:outerShdw>
              </a:effectLst>
              <a:latin typeface="Arial" panose="020B0604020202020204" pitchFamily="34" charset="0"/>
            </a:endParaRPr>
          </a:p>
          <a:p>
            <a:r>
              <a:rPr lang="el-GR" altLang="x-none" sz="1600" dirty="0">
                <a:solidFill>
                  <a:srgbClr val="000099"/>
                </a:solidFill>
                <a:effectLst>
                  <a:outerShdw blurRad="38100" dist="38100" dir="2700000">
                    <a:srgbClr val="C0C0C0"/>
                  </a:outerShdw>
                </a:effectLst>
                <a:latin typeface="Arial" panose="020B0604020202020204" pitchFamily="34" charset="0"/>
              </a:rPr>
              <a:t>με τη Συνθήκη 	της δανειζόμενη από    επενδύσεις που		  κότητας των ευρωπαϊκών</a:t>
            </a:r>
            <a:endParaRPr lang="el-GR" altLang="x-none" sz="1600" dirty="0">
              <a:solidFill>
                <a:srgbClr val="000099"/>
              </a:solidFill>
              <a:effectLst>
                <a:outerShdw blurRad="38100" dist="38100" dir="2700000">
                  <a:srgbClr val="C0C0C0"/>
                </a:outerShdw>
              </a:effectLst>
              <a:latin typeface="Arial" panose="020B0604020202020204" pitchFamily="34" charset="0"/>
            </a:endParaRPr>
          </a:p>
          <a:p>
            <a:r>
              <a:rPr lang="el-GR" altLang="x-none" sz="1600" dirty="0">
                <a:solidFill>
                  <a:srgbClr val="000099"/>
                </a:solidFill>
                <a:effectLst>
                  <a:outerShdw blurRad="38100" dist="38100" dir="2700000">
                    <a:srgbClr val="C0C0C0"/>
                  </a:outerShdw>
                </a:effectLst>
                <a:latin typeface="Arial" panose="020B0604020202020204" pitchFamily="34" charset="0"/>
              </a:rPr>
              <a:t>της Ρώμης	τις κεφαλαιαγορές	     προάγουν την		  βιομηχανικών και των</a:t>
            </a:r>
            <a:endParaRPr lang="el-GR" altLang="x-none" sz="1600" dirty="0">
              <a:solidFill>
                <a:srgbClr val="000099"/>
              </a:solidFill>
              <a:effectLst>
                <a:outerShdw blurRad="38100" dist="38100" dir="2700000">
                  <a:srgbClr val="C0C0C0"/>
                </a:outerShdw>
              </a:effectLst>
              <a:latin typeface="Arial" panose="020B0604020202020204" pitchFamily="34" charset="0"/>
            </a:endParaRPr>
          </a:p>
          <a:p>
            <a:r>
              <a:rPr lang="el-GR" altLang="x-none" sz="1600" dirty="0">
                <a:solidFill>
                  <a:srgbClr val="000099"/>
                </a:solidFill>
                <a:effectLst>
                  <a:outerShdw blurRad="38100" dist="38100" dir="2700000">
                    <a:srgbClr val="C0C0C0"/>
                  </a:outerShdw>
                </a:effectLst>
                <a:latin typeface="Arial" panose="020B0604020202020204" pitchFamily="34" charset="0"/>
              </a:rPr>
              <a:t>				     ευρωπαϊκή ολοκλήρωση	  μικρομεσ. επιχειρήσεων</a:t>
            </a:r>
            <a:endParaRPr lang="el-GR" altLang="x-none" sz="1600" dirty="0">
              <a:solidFill>
                <a:srgbClr val="000099"/>
              </a:solidFill>
              <a:effectLst>
                <a:outerShdw blurRad="38100" dist="38100" dir="2700000">
                  <a:srgbClr val="C0C0C0"/>
                </a:outerShdw>
              </a:effectLst>
              <a:latin typeface="Arial" panose="020B0604020202020204" pitchFamily="34" charset="0"/>
            </a:endParaRPr>
          </a:p>
          <a:p>
            <a:r>
              <a:rPr lang="el-GR" altLang="x-none" sz="1600" dirty="0">
                <a:solidFill>
                  <a:srgbClr val="000099"/>
                </a:solidFill>
                <a:effectLst>
                  <a:outerShdw blurRad="38100" dist="38100" dir="2700000">
                    <a:srgbClr val="C0C0C0"/>
                  </a:outerShdw>
                </a:effectLst>
                <a:latin typeface="Arial" panose="020B0604020202020204" pitchFamily="34" charset="0"/>
              </a:rPr>
              <a:t>				     και την ισόρροπη 	- Δημιουργία διευρωπαϊκών </a:t>
            </a:r>
            <a:endParaRPr lang="el-GR" altLang="x-none" sz="1600" dirty="0">
              <a:solidFill>
                <a:srgbClr val="000099"/>
              </a:solidFill>
              <a:effectLst>
                <a:outerShdw blurRad="38100" dist="38100" dir="2700000">
                  <a:srgbClr val="C0C0C0"/>
                </a:outerShdw>
              </a:effectLst>
              <a:latin typeface="Arial" panose="020B0604020202020204" pitchFamily="34" charset="0"/>
            </a:endParaRPr>
          </a:p>
          <a:p>
            <a:r>
              <a:rPr lang="el-GR" altLang="x-none" sz="1600" dirty="0">
                <a:solidFill>
                  <a:srgbClr val="000099"/>
                </a:solidFill>
                <a:effectLst>
                  <a:outerShdw blurRad="38100" dist="38100" dir="2700000">
                    <a:srgbClr val="C0C0C0"/>
                  </a:outerShdw>
                </a:effectLst>
                <a:latin typeface="Arial" panose="020B0604020202020204" pitchFamily="34" charset="0"/>
              </a:rPr>
              <a:t>				     ανάπτυξη μιας		  δικτύων (μεταφοράς, τηλε-</a:t>
            </a:r>
            <a:endParaRPr lang="el-GR" altLang="x-none" sz="1600" dirty="0">
              <a:solidFill>
                <a:srgbClr val="000099"/>
              </a:solidFill>
              <a:effectLst>
                <a:outerShdw blurRad="38100" dist="38100" dir="2700000">
                  <a:srgbClr val="C0C0C0"/>
                </a:outerShdw>
              </a:effectLst>
              <a:latin typeface="Arial" panose="020B0604020202020204" pitchFamily="34" charset="0"/>
            </a:endParaRPr>
          </a:p>
          <a:p>
            <a:r>
              <a:rPr lang="el-GR" altLang="x-none" sz="1600" dirty="0">
                <a:solidFill>
                  <a:srgbClr val="000099"/>
                </a:solidFill>
                <a:effectLst>
                  <a:outerShdw blurRad="38100" dist="38100" dir="2700000">
                    <a:srgbClr val="C0C0C0"/>
                  </a:outerShdw>
                </a:effectLst>
                <a:latin typeface="Arial" panose="020B0604020202020204" pitchFamily="34" charset="0"/>
              </a:rPr>
              <a:t>				     οικονομίας βασισμένης	  πικοινωνιών, ενέργειας)</a:t>
            </a:r>
            <a:endParaRPr lang="el-GR" altLang="x-none" sz="1600" dirty="0">
              <a:solidFill>
                <a:srgbClr val="000099"/>
              </a:solidFill>
              <a:effectLst>
                <a:outerShdw blurRad="38100" dist="38100" dir="2700000">
                  <a:srgbClr val="C0C0C0"/>
                </a:outerShdw>
              </a:effectLst>
              <a:latin typeface="Arial" panose="020B0604020202020204" pitchFamily="34" charset="0"/>
            </a:endParaRPr>
          </a:p>
          <a:p>
            <a:r>
              <a:rPr lang="el-GR" altLang="x-none" sz="1600" dirty="0">
                <a:solidFill>
                  <a:srgbClr val="000099"/>
                </a:solidFill>
                <a:effectLst>
                  <a:outerShdw blurRad="38100" dist="38100" dir="2700000">
                    <a:srgbClr val="C0C0C0"/>
                  </a:outerShdw>
                </a:effectLst>
                <a:latin typeface="Arial" panose="020B0604020202020204" pitchFamily="34" charset="0"/>
              </a:rPr>
              <a:t>				     στη γνώση και την	- Επενδύσεις στους τομείς</a:t>
            </a:r>
            <a:endParaRPr lang="el-GR" altLang="x-none" sz="1600" dirty="0">
              <a:solidFill>
                <a:srgbClr val="000099"/>
              </a:solidFill>
              <a:effectLst>
                <a:outerShdw blurRad="38100" dist="38100" dir="2700000">
                  <a:srgbClr val="C0C0C0"/>
                </a:outerShdw>
              </a:effectLst>
              <a:latin typeface="Arial" panose="020B0604020202020204" pitchFamily="34" charset="0"/>
            </a:endParaRPr>
          </a:p>
          <a:p>
            <a:r>
              <a:rPr lang="el-GR" altLang="x-none" sz="1600" dirty="0">
                <a:solidFill>
                  <a:srgbClr val="000099"/>
                </a:solidFill>
                <a:effectLst>
                  <a:outerShdw blurRad="38100" dist="38100" dir="2700000">
                    <a:srgbClr val="C0C0C0"/>
                  </a:outerShdw>
                </a:effectLst>
                <a:latin typeface="Arial" panose="020B0604020202020204" pitchFamily="34" charset="0"/>
              </a:rPr>
              <a:t>				     καινοτομία		  υγείας, παιδείας, πληροφ.)</a:t>
            </a:r>
            <a:endParaRPr lang="el-GR" altLang="x-none" sz="1600" dirty="0">
              <a:solidFill>
                <a:srgbClr val="000099"/>
              </a:solidFill>
              <a:effectLst>
                <a:outerShdw blurRad="38100" dist="38100" dir="2700000">
                  <a:srgbClr val="C0C0C0"/>
                </a:outerShdw>
              </a:effectLst>
              <a:latin typeface="Arial" panose="020B0604020202020204" pitchFamily="34" charset="0"/>
            </a:endParaRPr>
          </a:p>
          <a:p>
            <a:r>
              <a:rPr lang="el-GR" altLang="x-none" sz="1600" dirty="0">
                <a:solidFill>
                  <a:srgbClr val="000099"/>
                </a:solidFill>
                <a:effectLst>
                  <a:outerShdw blurRad="38100" dist="38100" dir="2700000">
                    <a:srgbClr val="C0C0C0"/>
                  </a:outerShdw>
                </a:effectLst>
                <a:latin typeface="Arial" panose="020B0604020202020204" pitchFamily="34" charset="0"/>
              </a:rPr>
              <a:t>							- Έργα προστασίας του</a:t>
            </a:r>
            <a:endParaRPr lang="el-GR" altLang="x-none" sz="1600" dirty="0">
              <a:solidFill>
                <a:srgbClr val="000099"/>
              </a:solidFill>
              <a:effectLst>
                <a:outerShdw blurRad="38100" dist="38100" dir="2700000">
                  <a:srgbClr val="C0C0C0"/>
                </a:outerShdw>
              </a:effectLst>
              <a:latin typeface="Arial" panose="020B0604020202020204" pitchFamily="34" charset="0"/>
            </a:endParaRPr>
          </a:p>
          <a:p>
            <a:r>
              <a:rPr lang="el-GR" altLang="x-none" sz="1600" dirty="0">
                <a:solidFill>
                  <a:srgbClr val="000099"/>
                </a:solidFill>
                <a:effectLst>
                  <a:outerShdw blurRad="38100" dist="38100" dir="2700000">
                    <a:srgbClr val="C0C0C0"/>
                  </a:outerShdw>
                </a:effectLst>
                <a:latin typeface="Arial" panose="020B0604020202020204" pitchFamily="34" charset="0"/>
              </a:rPr>
              <a:t>							  αστικού και φυσικού</a:t>
            </a:r>
            <a:endParaRPr lang="el-GR" altLang="x-none" sz="1600" dirty="0">
              <a:solidFill>
                <a:srgbClr val="000099"/>
              </a:solidFill>
              <a:effectLst>
                <a:outerShdw blurRad="38100" dist="38100" dir="2700000">
                  <a:srgbClr val="C0C0C0"/>
                </a:outerShdw>
              </a:effectLst>
              <a:latin typeface="Arial" panose="020B0604020202020204" pitchFamily="34" charset="0"/>
            </a:endParaRPr>
          </a:p>
          <a:p>
            <a:r>
              <a:rPr lang="el-GR" altLang="x-none" sz="1600" dirty="0">
                <a:solidFill>
                  <a:srgbClr val="000099"/>
                </a:solidFill>
                <a:effectLst>
                  <a:outerShdw blurRad="38100" dist="38100" dir="2700000">
                    <a:srgbClr val="C0C0C0"/>
                  </a:outerShdw>
                </a:effectLst>
                <a:latin typeface="Arial" panose="020B0604020202020204" pitchFamily="34" charset="0"/>
              </a:rPr>
              <a:t>							  περιβάλλοντος</a:t>
            </a:r>
            <a:endParaRPr lang="el-GR" altLang="x-none" sz="1600" dirty="0">
              <a:solidFill>
                <a:srgbClr val="000099"/>
              </a:solidFill>
              <a:effectLst>
                <a:outerShdw blurRad="38100" dist="38100" dir="2700000">
                  <a:srgbClr val="C0C0C0"/>
                </a:outerShdw>
              </a:effectLst>
              <a:latin typeface="Arial" panose="020B0604020202020204" pitchFamily="34" charset="0"/>
            </a:endParaRPr>
          </a:p>
          <a:p>
            <a:endParaRPr lang="el-GR" altLang="x-none" sz="1600" dirty="0">
              <a:solidFill>
                <a:srgbClr val="000099"/>
              </a:solidFill>
              <a:effectLst>
                <a:outerShdw blurRad="38100" dist="38100" dir="2700000">
                  <a:srgbClr val="C0C0C0"/>
                </a:outerShdw>
              </a:effectLst>
              <a:latin typeface="Arial" panose="020B0604020202020204" pitchFamily="34" charset="0"/>
            </a:endParaRPr>
          </a:p>
          <a:p>
            <a:endParaRPr lang="el-GR" altLang="x-none" sz="1600" dirty="0">
              <a:solidFill>
                <a:srgbClr val="000099"/>
              </a:solidFill>
              <a:effectLst>
                <a:outerShdw blurRad="38100" dist="38100" dir="2700000">
                  <a:srgbClr val="C0C0C0"/>
                </a:outerShdw>
              </a:effectLst>
              <a:latin typeface="Arial" panose="020B0604020202020204" pitchFamily="34" charset="0"/>
            </a:endParaRPr>
          </a:p>
          <a:p>
            <a:endParaRPr lang="el-GR" altLang="x-none" sz="1600" dirty="0">
              <a:solidFill>
                <a:srgbClr val="000099"/>
              </a:solidFill>
              <a:effectLst>
                <a:outerShdw blurRad="38100" dist="38100" dir="2700000">
                  <a:srgbClr val="C0C0C0"/>
                </a:outerShdw>
              </a:effectLst>
              <a:latin typeface="Arial" panose="020B0604020202020204" pitchFamily="34" charset="0"/>
            </a:endParaRPr>
          </a:p>
          <a:p>
            <a:endParaRPr lang="el-GR" altLang="x-none" sz="1600" dirty="0">
              <a:solidFill>
                <a:srgbClr val="000099"/>
              </a:solidFill>
              <a:effectLst>
                <a:outerShdw blurRad="38100" dist="38100" dir="2700000">
                  <a:srgbClr val="C0C0C0"/>
                </a:outerShdw>
              </a:effectLst>
              <a:latin typeface="Arial" panose="020B0604020202020204" pitchFamily="34" charset="0"/>
            </a:endParaRPr>
          </a:p>
          <a:p>
            <a:r>
              <a:rPr lang="el-GR" altLang="x-none" sz="1600" dirty="0">
                <a:solidFill>
                  <a:srgbClr val="000099"/>
                </a:solidFill>
                <a:effectLst>
                  <a:outerShdw blurRad="38100" dist="38100" dir="2700000">
                    <a:srgbClr val="C0C0C0"/>
                  </a:outerShdw>
                </a:effectLst>
                <a:latin typeface="Arial" panose="020B0604020202020204" pitchFamily="34" charset="0"/>
              </a:rPr>
              <a:t>					      αφορούν τις λιγότερο	  αφορά και τις</a:t>
            </a:r>
            <a:endParaRPr lang="el-GR" altLang="x-none" sz="1600" dirty="0">
              <a:solidFill>
                <a:srgbClr val="000099"/>
              </a:solidFill>
              <a:effectLst>
                <a:outerShdw blurRad="38100" dist="38100" dir="2700000">
                  <a:srgbClr val="C0C0C0"/>
                </a:outerShdw>
              </a:effectLst>
              <a:latin typeface="Arial" panose="020B0604020202020204" pitchFamily="34" charset="0"/>
            </a:endParaRPr>
          </a:p>
          <a:p>
            <a:r>
              <a:rPr lang="el-GR" altLang="x-none" sz="1600" dirty="0">
                <a:solidFill>
                  <a:srgbClr val="000099"/>
                </a:solidFill>
                <a:effectLst>
                  <a:outerShdw blurRad="38100" dist="38100" dir="2700000">
                    <a:srgbClr val="C0C0C0"/>
                  </a:outerShdw>
                </a:effectLst>
                <a:latin typeface="Arial" panose="020B0604020202020204" pitchFamily="34" charset="0"/>
              </a:rPr>
              <a:t>					      ευνοημένες περιφέρειες	  υποψήφιες</a:t>
            </a:r>
            <a:endParaRPr lang="el-GR" altLang="x-none" sz="1600" dirty="0">
              <a:solidFill>
                <a:srgbClr val="000099"/>
              </a:solidFill>
              <a:effectLst>
                <a:outerShdw blurRad="38100" dist="38100" dir="2700000">
                  <a:srgbClr val="C0C0C0"/>
                </a:outerShdw>
              </a:effectLst>
              <a:latin typeface="Arial" panose="020B0604020202020204" pitchFamily="34" charset="0"/>
            </a:endParaRPr>
          </a:p>
          <a:p>
            <a:r>
              <a:rPr lang="el-GR" altLang="x-none" sz="1600" dirty="0">
                <a:solidFill>
                  <a:srgbClr val="000099"/>
                </a:solidFill>
                <a:effectLst>
                  <a:outerShdw blurRad="38100" dist="38100" dir="2700000">
                    <a:srgbClr val="C0C0C0"/>
                  </a:outerShdw>
                </a:effectLst>
                <a:latin typeface="Arial" panose="020B0604020202020204" pitchFamily="34" charset="0"/>
              </a:rPr>
              <a:t>					      της Ε.Ε.		  χώρες</a:t>
            </a:r>
            <a:endParaRPr lang="el-GR" altLang="x-none" sz="1600" dirty="0">
              <a:solidFill>
                <a:schemeClr val="bg2"/>
              </a:solidFill>
              <a:effectLst>
                <a:outerShdw blurRad="38100" dist="38100" dir="2700000">
                  <a:srgbClr val="C0C0C0"/>
                </a:outerShdw>
              </a:effectLst>
              <a:latin typeface="Arial" panose="020B0604020202020204" pitchFamily="34" charset="0"/>
            </a:endParaRPr>
          </a:p>
        </p:txBody>
      </p:sp>
      <p:sp>
        <p:nvSpPr>
          <p:cNvPr id="12292" name="Line 10"/>
          <p:cNvSpPr/>
          <p:nvPr/>
        </p:nvSpPr>
        <p:spPr>
          <a:xfrm>
            <a:off x="5940425" y="3789363"/>
            <a:ext cx="0" cy="0"/>
          </a:xfrm>
          <a:prstGeom prst="line">
            <a:avLst/>
          </a:prstGeom>
          <a:ln w="9525" cap="flat" cmpd="sng">
            <a:solidFill>
              <a:schemeClr val="tx1"/>
            </a:solidFill>
            <a:prstDash val="solid"/>
            <a:headEnd type="none" w="med" len="med"/>
            <a:tailEnd type="triangle" w="med" len="med"/>
          </a:ln>
        </p:spPr>
      </p:sp>
      <p:sp>
        <p:nvSpPr>
          <p:cNvPr id="12293" name="Line 12"/>
          <p:cNvSpPr/>
          <p:nvPr/>
        </p:nvSpPr>
        <p:spPr>
          <a:xfrm flipH="1">
            <a:off x="1066800" y="990600"/>
            <a:ext cx="3429000" cy="990600"/>
          </a:xfrm>
          <a:prstGeom prst="line">
            <a:avLst/>
          </a:prstGeom>
          <a:ln w="76200" cap="flat" cmpd="sng">
            <a:solidFill>
              <a:srgbClr val="FFFF00"/>
            </a:solidFill>
            <a:prstDash val="solid"/>
            <a:headEnd type="none" w="med" len="med"/>
            <a:tailEnd type="triangle" w="med" len="med"/>
          </a:ln>
        </p:spPr>
      </p:sp>
      <p:sp>
        <p:nvSpPr>
          <p:cNvPr id="12294" name="Line 13"/>
          <p:cNvSpPr/>
          <p:nvPr/>
        </p:nvSpPr>
        <p:spPr>
          <a:xfrm>
            <a:off x="4419600" y="990600"/>
            <a:ext cx="304800" cy="1066800"/>
          </a:xfrm>
          <a:prstGeom prst="line">
            <a:avLst/>
          </a:prstGeom>
          <a:ln w="76200" cap="flat" cmpd="sng">
            <a:solidFill>
              <a:srgbClr val="FFFF00"/>
            </a:solidFill>
            <a:prstDash val="solid"/>
            <a:headEnd type="none" w="med" len="med"/>
            <a:tailEnd type="triangle" w="med" len="med"/>
          </a:ln>
        </p:spPr>
      </p:sp>
      <p:sp>
        <p:nvSpPr>
          <p:cNvPr id="12295" name="Line 14"/>
          <p:cNvSpPr/>
          <p:nvPr/>
        </p:nvSpPr>
        <p:spPr>
          <a:xfrm>
            <a:off x="4419600" y="990600"/>
            <a:ext cx="2743200" cy="990600"/>
          </a:xfrm>
          <a:prstGeom prst="line">
            <a:avLst/>
          </a:prstGeom>
          <a:ln w="76200" cap="flat" cmpd="sng">
            <a:solidFill>
              <a:srgbClr val="FFFF00"/>
            </a:solidFill>
            <a:prstDash val="solid"/>
            <a:headEnd type="none" w="med" len="med"/>
            <a:tailEnd type="triangle" w="med" len="med"/>
          </a:ln>
        </p:spPr>
      </p:sp>
      <p:sp>
        <p:nvSpPr>
          <p:cNvPr id="12296" name="Line 15"/>
          <p:cNvSpPr/>
          <p:nvPr/>
        </p:nvSpPr>
        <p:spPr>
          <a:xfrm flipH="1">
            <a:off x="6096000" y="5105400"/>
            <a:ext cx="1219200" cy="838200"/>
          </a:xfrm>
          <a:prstGeom prst="line">
            <a:avLst/>
          </a:prstGeom>
          <a:ln w="76200" cap="flat" cmpd="sng">
            <a:solidFill>
              <a:srgbClr val="FFFF00"/>
            </a:solidFill>
            <a:prstDash val="solid"/>
            <a:headEnd type="none" w="med" len="med"/>
            <a:tailEnd type="triangle" w="med" len="med"/>
          </a:ln>
        </p:spPr>
      </p:sp>
      <p:sp>
        <p:nvSpPr>
          <p:cNvPr id="12297" name="Line 16"/>
          <p:cNvSpPr/>
          <p:nvPr/>
        </p:nvSpPr>
        <p:spPr>
          <a:xfrm>
            <a:off x="7315200" y="5105400"/>
            <a:ext cx="685800" cy="838200"/>
          </a:xfrm>
          <a:prstGeom prst="line">
            <a:avLst/>
          </a:prstGeom>
          <a:ln w="76200" cap="flat" cmpd="sng">
            <a:solidFill>
              <a:srgbClr val="FFFF00"/>
            </a:solidFill>
            <a:prstDash val="solid"/>
            <a:headEnd type="none" w="med" len="med"/>
            <a:tailEnd type="triangle" w="med" len="med"/>
          </a:ln>
        </p:spPr>
      </p:sp>
      <p:sp>
        <p:nvSpPr>
          <p:cNvPr id="12298" name="Line 17"/>
          <p:cNvSpPr/>
          <p:nvPr/>
        </p:nvSpPr>
        <p:spPr>
          <a:xfrm flipH="1">
            <a:off x="2895600" y="990600"/>
            <a:ext cx="1524000" cy="1066800"/>
          </a:xfrm>
          <a:prstGeom prst="line">
            <a:avLst/>
          </a:prstGeom>
          <a:ln w="76200" cap="flat" cmpd="sng">
            <a:solidFill>
              <a:srgbClr val="FFFF00"/>
            </a:solidFill>
            <a:prstDash val="solid"/>
            <a:headEnd type="none" w="med" len="med"/>
            <a:tailEnd type="triangle" w="med" len="med"/>
          </a:ln>
        </p:spPr>
      </p:sp>
      <p:sp>
        <p:nvSpPr>
          <p:cNvPr id="12299" name="Line 18"/>
          <p:cNvSpPr/>
          <p:nvPr/>
        </p:nvSpPr>
        <p:spPr>
          <a:xfrm>
            <a:off x="6629400" y="5105400"/>
            <a:ext cx="1371600" cy="0"/>
          </a:xfrm>
          <a:prstGeom prst="line">
            <a:avLst/>
          </a:prstGeom>
          <a:ln w="76200" cap="flat" cmpd="sng">
            <a:solidFill>
              <a:srgbClr val="FFFF00"/>
            </a:solidFill>
            <a:prstDash val="solid"/>
            <a:headEnd type="none" w="med" len="med"/>
            <a:tailEnd type="none" w="med" len="med"/>
          </a:ln>
        </p:spPr>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5 - Θέση αριθμού διαφάνειας"/>
          <p:cNvSpPr txBox="1">
            <a:spLocks noGrp="1"/>
          </p:cNvSpPr>
          <p:nvPr>
            <p:ph type="sldNum" sz="quarter" idx="12"/>
          </p:nvPr>
        </p:nvSpPr>
        <p:spPr/>
        <p:txBody>
          <a:bodyPr lIns="92075" tIns="46038" rIns="92075" bIns="46038" anchor="ctr" anchorCtr="0"/>
          <a:lstStyle>
            <a:lvl1pPr marL="0" lvl="0"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5pPr>
          </a:lstStyle>
          <a:p>
            <a:pPr lvl="0" algn="r" eaLnBrk="1" hangingPunct="1"/>
            <a:fld id="{9A0DB2DC-4C9A-4742-B13C-FB6460FD3503}" type="slidenum">
              <a:rPr lang="el-GR" altLang="x-none" sz="1400" dirty="0"/>
            </a:fld>
            <a:endParaRPr lang="el-GR" altLang="x-none" sz="1400" dirty="0"/>
          </a:p>
        </p:txBody>
      </p:sp>
      <p:sp>
        <p:nvSpPr>
          <p:cNvPr id="13315" name="Rectangle 2"/>
          <p:cNvSpPr>
            <a:spLocks noGrp="1"/>
          </p:cNvSpPr>
          <p:nvPr>
            <p:ph type="title" hasCustomPrompt="1"/>
          </p:nvPr>
        </p:nvSpPr>
        <p:spPr/>
        <p:txBody>
          <a:bodyPr vert="horz" wrap="square" lIns="92075" tIns="46038" rIns="92075" bIns="46038" anchor="ctr" anchorCtr="0"/>
          <a:p>
            <a:pPr eaLnBrk="1" hangingPunct="1"/>
            <a:r>
              <a:rPr lang="el-GR" altLang="x-none" sz="2000" b="1" dirty="0">
                <a:solidFill>
                  <a:schemeClr val="bg1"/>
                </a:solidFill>
                <a:latin typeface="Arial" panose="020B0604020202020204" pitchFamily="34" charset="0"/>
              </a:rPr>
              <a:t>ΧΡΗΜΑΤΟΔΟΤΗΣΕΙΣ ΣΤΙΣ 13 ΕΛΛΗΝΙΚΕΣ ΠΕΡΙΦΕΡΕΙΕΣ</a:t>
            </a:r>
            <a:endParaRPr lang="el-GR" altLang="x-none" sz="2000" b="1" dirty="0">
              <a:solidFill>
                <a:schemeClr val="bg1"/>
              </a:solidFill>
              <a:latin typeface="Arial" panose="020B0604020202020204" pitchFamily="34" charset="0"/>
            </a:endParaRPr>
          </a:p>
        </p:txBody>
      </p:sp>
      <p:sp>
        <p:nvSpPr>
          <p:cNvPr id="69635" name="Rectangle 3"/>
          <p:cNvSpPr>
            <a:spLocks noGrp="1" noChangeArrowheads="1"/>
          </p:cNvSpPr>
          <p:nvPr>
            <p:ph idx="1" hasCustomPrompt="1"/>
          </p:nvPr>
        </p:nvSpPr>
        <p:spPr/>
        <p:txBody>
          <a:bodyPr vert="horz" wrap="square" lIns="91440" tIns="45720" rIns="91440" bIns="45720" numCol="1" anchor="t" anchorCtr="0" compatLnSpc="1"/>
          <a:lstStyle/>
          <a:p>
            <a:pPr eaLnBrk="1" hangingPunct="1">
              <a:lnSpc>
                <a:spcPct val="90000"/>
              </a:lnSpc>
              <a:buNone/>
            </a:pPr>
            <a:r>
              <a:rPr lang="el-GR" altLang="x-none" sz="1600" dirty="0">
                <a:solidFill>
                  <a:schemeClr val="bg2"/>
                </a:solidFill>
                <a:effectLst>
                  <a:outerShdw blurRad="38100" dist="38100" dir="2700000">
                    <a:srgbClr val="C0C0C0"/>
                  </a:outerShdw>
                </a:effectLst>
                <a:latin typeface="Arial" panose="020B0604020202020204" pitchFamily="34" charset="0"/>
              </a:rPr>
              <a:t>ΠΕΡΙΦΕΡΕΙΑ ΑΝΑΤΟΛΙΚΗΣ ΜΑΚΕΔΟΝΙΑΣ ΘΡΑΚΗΣ</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pPr eaLnBrk="1" hangingPunct="1">
              <a:lnSpc>
                <a:spcPct val="90000"/>
              </a:lnSpc>
              <a:buNone/>
            </a:pPr>
            <a:r>
              <a:rPr lang="el-GR" altLang="x-none" sz="1600" dirty="0">
                <a:solidFill>
                  <a:schemeClr val="bg2"/>
                </a:solidFill>
                <a:effectLst>
                  <a:outerShdw blurRad="38100" dist="38100" dir="2700000">
                    <a:srgbClr val="C0C0C0"/>
                  </a:outerShdw>
                </a:effectLst>
                <a:latin typeface="Arial" panose="020B0604020202020204" pitchFamily="34" charset="0"/>
              </a:rPr>
              <a:t>ΠΕΡΙΦΕΡΕΙΑ ΚΕΝΤΡΙΚΗΣ ΜΑΚΕΔΟΝΙΑΣ</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pPr eaLnBrk="1" hangingPunct="1">
              <a:lnSpc>
                <a:spcPct val="90000"/>
              </a:lnSpc>
              <a:buNone/>
            </a:pPr>
            <a:r>
              <a:rPr lang="el-GR" altLang="x-none" sz="1600" dirty="0">
                <a:solidFill>
                  <a:schemeClr val="bg2"/>
                </a:solidFill>
                <a:effectLst>
                  <a:outerShdw blurRad="38100" dist="38100" dir="2700000">
                    <a:srgbClr val="C0C0C0"/>
                  </a:outerShdw>
                </a:effectLst>
                <a:latin typeface="Arial" panose="020B0604020202020204" pitchFamily="34" charset="0"/>
              </a:rPr>
              <a:t>ΠΕΡΙΦΕΡΕΙΑ ΔΥΤΙΚΗΣ ΜΑΚΕΔΟΝΙΑΣ</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pPr eaLnBrk="1" hangingPunct="1">
              <a:lnSpc>
                <a:spcPct val="90000"/>
              </a:lnSpc>
              <a:buNone/>
            </a:pPr>
            <a:r>
              <a:rPr lang="el-GR" altLang="x-none" sz="1600" dirty="0">
                <a:solidFill>
                  <a:schemeClr val="bg2"/>
                </a:solidFill>
                <a:effectLst>
                  <a:outerShdw blurRad="38100" dist="38100" dir="2700000">
                    <a:srgbClr val="C0C0C0"/>
                  </a:outerShdw>
                </a:effectLst>
                <a:latin typeface="Arial" panose="020B0604020202020204" pitchFamily="34" charset="0"/>
              </a:rPr>
              <a:t>ΠΕΡΙΦΕΡΕΙΑ ΗΠΕΙΡΟΥ</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pPr eaLnBrk="1" hangingPunct="1">
              <a:lnSpc>
                <a:spcPct val="90000"/>
              </a:lnSpc>
              <a:buNone/>
            </a:pPr>
            <a:r>
              <a:rPr lang="el-GR" altLang="x-none" sz="1600" dirty="0">
                <a:solidFill>
                  <a:schemeClr val="bg2"/>
                </a:solidFill>
                <a:effectLst>
                  <a:outerShdw blurRad="38100" dist="38100" dir="2700000">
                    <a:srgbClr val="C0C0C0"/>
                  </a:outerShdw>
                </a:effectLst>
                <a:latin typeface="Arial" panose="020B0604020202020204" pitchFamily="34" charset="0"/>
              </a:rPr>
              <a:t>ΠΕΡΙΦΕΡΕΙΑ ΘΕΣΣΑΛΙΑΣ</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pPr eaLnBrk="1" hangingPunct="1">
              <a:lnSpc>
                <a:spcPct val="90000"/>
              </a:lnSpc>
              <a:buNone/>
            </a:pPr>
            <a:r>
              <a:rPr lang="el-GR" altLang="x-none" sz="1600" dirty="0">
                <a:solidFill>
                  <a:schemeClr val="bg2"/>
                </a:solidFill>
                <a:effectLst>
                  <a:outerShdw blurRad="38100" dist="38100" dir="2700000">
                    <a:srgbClr val="C0C0C0"/>
                  </a:outerShdw>
                </a:effectLst>
                <a:latin typeface="Arial" panose="020B0604020202020204" pitchFamily="34" charset="0"/>
              </a:rPr>
              <a:t>ΠΕΡΙΦΕΡΕΙΑ ΣΤΕΡΕΑΣ ΕΛΛΑΔΑΣ</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pPr eaLnBrk="1" hangingPunct="1">
              <a:lnSpc>
                <a:spcPct val="90000"/>
              </a:lnSpc>
              <a:buNone/>
            </a:pPr>
            <a:r>
              <a:rPr lang="el-GR" altLang="x-none" sz="1600" dirty="0">
                <a:solidFill>
                  <a:schemeClr val="bg2"/>
                </a:solidFill>
                <a:effectLst>
                  <a:outerShdw blurRad="38100" dist="38100" dir="2700000">
                    <a:srgbClr val="C0C0C0"/>
                  </a:outerShdw>
                </a:effectLst>
                <a:latin typeface="Arial" panose="020B0604020202020204" pitchFamily="34" charset="0"/>
              </a:rPr>
              <a:t>ΠΕΡΙΦΕΡΕΙΑ ΑΤΤΙΚΗΣ</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pPr eaLnBrk="1" hangingPunct="1">
              <a:lnSpc>
                <a:spcPct val="90000"/>
              </a:lnSpc>
              <a:buNone/>
            </a:pPr>
            <a:r>
              <a:rPr lang="el-GR" altLang="x-none" sz="1600" dirty="0">
                <a:solidFill>
                  <a:schemeClr val="bg2"/>
                </a:solidFill>
                <a:effectLst>
                  <a:outerShdw blurRad="38100" dist="38100" dir="2700000">
                    <a:srgbClr val="C0C0C0"/>
                  </a:outerShdw>
                </a:effectLst>
                <a:latin typeface="Arial" panose="020B0604020202020204" pitchFamily="34" charset="0"/>
              </a:rPr>
              <a:t>ΠΕΡΙΦΕΡΕΙΑ ΔΥΤΙΚΗΣ ΕΛΛΑΔΑΣ</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pPr eaLnBrk="1" hangingPunct="1">
              <a:lnSpc>
                <a:spcPct val="90000"/>
              </a:lnSpc>
              <a:buNone/>
            </a:pPr>
            <a:r>
              <a:rPr lang="el-GR" altLang="x-none" sz="1600" dirty="0">
                <a:solidFill>
                  <a:schemeClr val="bg2"/>
                </a:solidFill>
                <a:effectLst>
                  <a:outerShdw blurRad="38100" dist="38100" dir="2700000">
                    <a:srgbClr val="C0C0C0"/>
                  </a:outerShdw>
                </a:effectLst>
                <a:latin typeface="Arial" panose="020B0604020202020204" pitchFamily="34" charset="0"/>
              </a:rPr>
              <a:t>ΠΕΡΙΦΕΡΕΙΑ ΠΕΛΟΠΟΝΝΗΣΟΥ</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pPr eaLnBrk="1" hangingPunct="1">
              <a:lnSpc>
                <a:spcPct val="90000"/>
              </a:lnSpc>
              <a:buNone/>
            </a:pPr>
            <a:r>
              <a:rPr lang="el-GR" altLang="x-none" sz="1600" dirty="0">
                <a:solidFill>
                  <a:schemeClr val="bg2"/>
                </a:solidFill>
                <a:effectLst>
                  <a:outerShdw blurRad="38100" dist="38100" dir="2700000">
                    <a:srgbClr val="C0C0C0"/>
                  </a:outerShdw>
                </a:effectLst>
                <a:latin typeface="Arial" panose="020B0604020202020204" pitchFamily="34" charset="0"/>
              </a:rPr>
              <a:t>ΠΕΡΙΦΕΡΕΙΑ ΒΟΡΕΙΟΥ ΑΙΓΑΙΟΥ</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pPr eaLnBrk="1" hangingPunct="1">
              <a:lnSpc>
                <a:spcPct val="90000"/>
              </a:lnSpc>
              <a:buNone/>
            </a:pPr>
            <a:r>
              <a:rPr lang="el-GR" altLang="x-none" sz="1600" dirty="0">
                <a:solidFill>
                  <a:schemeClr val="bg2"/>
                </a:solidFill>
                <a:effectLst>
                  <a:outerShdw blurRad="38100" dist="38100" dir="2700000">
                    <a:srgbClr val="C0C0C0"/>
                  </a:outerShdw>
                </a:effectLst>
                <a:latin typeface="Arial" panose="020B0604020202020204" pitchFamily="34" charset="0"/>
              </a:rPr>
              <a:t>ΠΕΡΙΦΕΡΕΙΑ ΝΟΤΙΟΥ ΑΙΓΑΙΟΥ</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pPr eaLnBrk="1" hangingPunct="1">
              <a:lnSpc>
                <a:spcPct val="90000"/>
              </a:lnSpc>
              <a:buNone/>
            </a:pPr>
            <a:r>
              <a:rPr lang="el-GR" altLang="x-none" sz="1600" dirty="0">
                <a:solidFill>
                  <a:schemeClr val="bg2"/>
                </a:solidFill>
                <a:effectLst>
                  <a:outerShdw blurRad="38100" dist="38100" dir="2700000">
                    <a:srgbClr val="C0C0C0"/>
                  </a:outerShdw>
                </a:effectLst>
                <a:latin typeface="Arial" panose="020B0604020202020204" pitchFamily="34" charset="0"/>
              </a:rPr>
              <a:t>ΠΕΡΙΦΕΡΕΙΑ ΙΟΝΙΩΝ ΝΗΣΩΝ</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pPr eaLnBrk="1" hangingPunct="1">
              <a:lnSpc>
                <a:spcPct val="90000"/>
              </a:lnSpc>
              <a:buNone/>
            </a:pPr>
            <a:r>
              <a:rPr lang="el-GR" altLang="x-none" sz="1600" dirty="0">
                <a:solidFill>
                  <a:schemeClr val="bg2"/>
                </a:solidFill>
                <a:effectLst>
                  <a:outerShdw blurRad="38100" dist="38100" dir="2700000">
                    <a:srgbClr val="C0C0C0"/>
                  </a:outerShdw>
                </a:effectLst>
                <a:latin typeface="Arial" panose="020B0604020202020204" pitchFamily="34" charset="0"/>
              </a:rPr>
              <a:t>ΠΕΡΙΦΕΡΕΙΑ ΚΡΗΤΗΣ</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pPr eaLnBrk="1" hangingPunct="1">
              <a:lnSpc>
                <a:spcPct val="90000"/>
              </a:lnSpc>
              <a:buNone/>
            </a:pPr>
            <a:endParaRPr lang="el-GR" altLang="x-none" sz="1600" dirty="0">
              <a:solidFill>
                <a:schemeClr val="bg2"/>
              </a:solidFill>
              <a:effectLst>
                <a:outerShdw blurRad="38100" dist="38100" dir="2700000">
                  <a:srgbClr val="C0C0C0"/>
                </a:outerShdw>
              </a:effectLst>
              <a:latin typeface="Arial" panose="020B0604020202020204" pitchFamily="34" charset="0"/>
            </a:endParaRPr>
          </a:p>
          <a:p>
            <a:pPr eaLnBrk="1" hangingPunct="1">
              <a:lnSpc>
                <a:spcPct val="90000"/>
              </a:lnSpc>
              <a:buNone/>
            </a:pPr>
            <a:r>
              <a:rPr lang="el-GR" altLang="x-none" sz="1600" dirty="0">
                <a:effectLst>
                  <a:outerShdw blurRad="38100" dist="38100" dir="2700000">
                    <a:srgbClr val="C0C0C0"/>
                  </a:outerShdw>
                </a:effectLst>
                <a:latin typeface="Arial" panose="020B0604020202020204" pitchFamily="34" charset="0"/>
              </a:rPr>
              <a:t>Π</a:t>
            </a:r>
            <a:endParaRPr lang="el-GR" altLang="x-none" sz="1600" dirty="0">
              <a:effectLst>
                <a:outerShdw blurRad="38100" dist="38100" dir="2700000">
                  <a:srgbClr val="C0C0C0"/>
                </a:outerShdw>
              </a:effectLst>
              <a:latin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4098" name="Rectangle 13"/>
          <p:cNvSpPr/>
          <p:nvPr/>
        </p:nvSpPr>
        <p:spPr>
          <a:xfrm>
            <a:off x="2590800" y="609600"/>
            <a:ext cx="3962400" cy="762000"/>
          </a:xfrm>
          <a:prstGeom prst="rect">
            <a:avLst/>
          </a:prstGeom>
          <a:solidFill>
            <a:schemeClr val="tx1"/>
          </a:solidFill>
          <a:ln w="9525" cap="flat" cmpd="sng">
            <a:solidFill>
              <a:schemeClr val="bg2"/>
            </a:solidFill>
            <a:prstDash val="solid"/>
            <a:miter/>
            <a:headEnd type="none" w="med" len="med"/>
            <a:tailEnd type="none" w="med" len="med"/>
          </a:ln>
        </p:spPr>
        <p:txBody>
          <a:bodyPr wrap="none" anchor="ctr" anchorCtr="0"/>
          <a:p>
            <a:endParaRPr lang="el-GR" altLang="x-none" dirty="0">
              <a:latin typeface="Times New Roman" panose="02020603050405020304" pitchFamily="18" charset="0"/>
            </a:endParaRPr>
          </a:p>
        </p:txBody>
      </p:sp>
      <p:sp>
        <p:nvSpPr>
          <p:cNvPr id="4099" name="Rectangle 4"/>
          <p:cNvSpPr>
            <a:spLocks noGrp="1"/>
          </p:cNvSpPr>
          <p:nvPr>
            <p:ph type="ctrTitle" sz="quarter" hasCustomPrompt="1"/>
          </p:nvPr>
        </p:nvSpPr>
        <p:spPr>
          <a:xfrm>
            <a:off x="914400" y="457200"/>
            <a:ext cx="7391400" cy="5780088"/>
          </a:xfrm>
        </p:spPr>
        <p:txBody>
          <a:bodyPr vert="horz" wrap="square" lIns="92075" tIns="46038" rIns="92075" bIns="46038" anchor="ctr" anchorCtr="0"/>
          <a:p>
            <a:pPr eaLnBrk="1" hangingPunct="1">
              <a:buClrTx/>
              <a:buSzTx/>
              <a:buFontTx/>
            </a:pPr>
            <a:br>
              <a:rPr lang="el-GR" altLang="x-none" sz="1600" b="1" dirty="0">
                <a:solidFill>
                  <a:schemeClr val="bg2"/>
                </a:solidFill>
                <a:latin typeface="Arial" panose="020B0604020202020204" pitchFamily="34" charset="0"/>
                <a:ea typeface="+mj-ea"/>
                <a:cs typeface="+mj-cs"/>
              </a:rPr>
            </a:br>
            <a:br>
              <a:rPr lang="el-GR" altLang="x-none" sz="1600" b="1" dirty="0">
                <a:solidFill>
                  <a:schemeClr val="bg2"/>
                </a:solidFill>
                <a:latin typeface="Arial" panose="020B0604020202020204" pitchFamily="34" charset="0"/>
                <a:ea typeface="+mj-ea"/>
                <a:cs typeface="+mj-cs"/>
              </a:rPr>
            </a:br>
            <a:br>
              <a:rPr lang="el-GR" altLang="x-none" sz="1600" b="1" dirty="0">
                <a:solidFill>
                  <a:schemeClr val="bg2"/>
                </a:solidFill>
                <a:latin typeface="Arial" panose="020B0604020202020204" pitchFamily="34" charset="0"/>
                <a:ea typeface="+mj-ea"/>
                <a:cs typeface="+mj-cs"/>
              </a:rPr>
            </a:br>
            <a:r>
              <a:rPr lang="el-GR" altLang="x-none" sz="1600" b="1" dirty="0">
                <a:solidFill>
                  <a:schemeClr val="bg2"/>
                </a:solidFill>
                <a:latin typeface="Arial" panose="020B0604020202020204" pitchFamily="34" charset="0"/>
                <a:ea typeface="+mj-ea"/>
                <a:cs typeface="+mj-cs"/>
              </a:rPr>
              <a:t>ΕΥΡΩΠΑΪΚΑ ΔΙΑΡΘΡΩΤΙΚΑ ΤΑΜΕΙΑ</a:t>
            </a:r>
            <a:br>
              <a:rPr lang="el-GR" altLang="x-none" sz="1600" b="1" dirty="0">
                <a:solidFill>
                  <a:schemeClr val="bg2"/>
                </a:solidFill>
                <a:latin typeface="Arial" panose="020B0604020202020204" pitchFamily="34" charset="0"/>
                <a:ea typeface="+mj-ea"/>
                <a:cs typeface="+mj-cs"/>
              </a:rPr>
            </a:br>
            <a:br>
              <a:rPr lang="el-GR" altLang="x-none" sz="1600" b="1" dirty="0">
                <a:solidFill>
                  <a:schemeClr val="bg2"/>
                </a:solidFill>
                <a:latin typeface="Arial" panose="020B0604020202020204" pitchFamily="34" charset="0"/>
                <a:ea typeface="+mj-ea"/>
                <a:cs typeface="+mj-cs"/>
              </a:rPr>
            </a:br>
            <a:br>
              <a:rPr lang="el-GR" altLang="x-none" sz="1600" b="1" dirty="0">
                <a:solidFill>
                  <a:schemeClr val="bg2"/>
                </a:solidFill>
                <a:latin typeface="Arial" panose="020B0604020202020204" pitchFamily="34" charset="0"/>
                <a:ea typeface="+mj-ea"/>
                <a:cs typeface="+mj-cs"/>
              </a:rPr>
            </a:br>
            <a:br>
              <a:rPr lang="el-GR" altLang="x-none" sz="1600" b="1" dirty="0">
                <a:solidFill>
                  <a:schemeClr val="bg2"/>
                </a:solidFill>
                <a:latin typeface="Arial" panose="020B0604020202020204" pitchFamily="34" charset="0"/>
                <a:ea typeface="+mj-ea"/>
                <a:cs typeface="+mj-cs"/>
              </a:rPr>
            </a:br>
            <a:br>
              <a:rPr lang="el-GR" altLang="x-none" sz="1600" b="1" dirty="0">
                <a:solidFill>
                  <a:schemeClr val="bg2"/>
                </a:solidFill>
                <a:latin typeface="Arial" panose="020B0604020202020204" pitchFamily="34" charset="0"/>
                <a:ea typeface="+mj-ea"/>
                <a:cs typeface="+mj-cs"/>
              </a:rPr>
            </a:br>
            <a:br>
              <a:rPr lang="el-GR" altLang="x-none" sz="1600" b="1" dirty="0">
                <a:solidFill>
                  <a:schemeClr val="bg2"/>
                </a:solidFill>
                <a:latin typeface="Arial" panose="020B0604020202020204" pitchFamily="34" charset="0"/>
                <a:ea typeface="+mj-ea"/>
                <a:cs typeface="+mj-cs"/>
              </a:rPr>
            </a:br>
            <a:r>
              <a:rPr lang="el-GR" altLang="x-none" sz="1600" dirty="0">
                <a:solidFill>
                  <a:schemeClr val="bg2"/>
                </a:solidFill>
                <a:latin typeface="Arial" panose="020B0604020202020204" pitchFamily="34" charset="0"/>
                <a:ea typeface="+mj-ea"/>
                <a:cs typeface="+mj-cs"/>
              </a:rPr>
              <a:t>Οικονομική και Κοινωνική</a:t>
            </a:r>
            <a:br>
              <a:rPr lang="el-GR" altLang="x-none" sz="1600" dirty="0">
                <a:solidFill>
                  <a:schemeClr val="bg2"/>
                </a:solidFill>
                <a:latin typeface="Arial" panose="020B0604020202020204" pitchFamily="34" charset="0"/>
                <a:ea typeface="+mj-ea"/>
                <a:cs typeface="+mj-cs"/>
              </a:rPr>
            </a:br>
            <a:r>
              <a:rPr lang="el-GR" altLang="x-none" sz="1600" dirty="0">
                <a:solidFill>
                  <a:schemeClr val="bg2"/>
                </a:solidFill>
                <a:latin typeface="Arial" panose="020B0604020202020204" pitchFamily="34" charset="0"/>
                <a:ea typeface="+mj-ea"/>
                <a:cs typeface="+mj-cs"/>
              </a:rPr>
              <a:t>Συνοχή της Ένωσης</a:t>
            </a:r>
            <a:br>
              <a:rPr lang="el-GR" altLang="x-none" sz="1600" dirty="0">
                <a:solidFill>
                  <a:schemeClr val="bg2"/>
                </a:solidFill>
                <a:latin typeface="Arial" panose="020B0604020202020204" pitchFamily="34" charset="0"/>
                <a:ea typeface="+mj-ea"/>
                <a:cs typeface="+mj-cs"/>
              </a:rPr>
            </a:br>
            <a:br>
              <a:rPr lang="el-GR" altLang="x-none" sz="1600" dirty="0">
                <a:solidFill>
                  <a:schemeClr val="bg2"/>
                </a:solidFill>
                <a:latin typeface="Arial" panose="020B0604020202020204" pitchFamily="34" charset="0"/>
                <a:ea typeface="+mj-ea"/>
                <a:cs typeface="+mj-cs"/>
              </a:rPr>
            </a:br>
            <a:br>
              <a:rPr lang="el-GR" altLang="x-none" sz="1600" dirty="0">
                <a:solidFill>
                  <a:schemeClr val="bg2"/>
                </a:solidFill>
                <a:latin typeface="Arial" panose="020B0604020202020204" pitchFamily="34" charset="0"/>
                <a:ea typeface="+mj-ea"/>
                <a:cs typeface="+mj-cs"/>
              </a:rPr>
            </a:br>
            <a:br>
              <a:rPr lang="el-GR" altLang="x-none" sz="1600" dirty="0">
                <a:solidFill>
                  <a:schemeClr val="bg2"/>
                </a:solidFill>
                <a:latin typeface="Arial" panose="020B0604020202020204" pitchFamily="34" charset="0"/>
                <a:ea typeface="+mj-ea"/>
                <a:cs typeface="+mj-cs"/>
              </a:rPr>
            </a:br>
            <a:br>
              <a:rPr lang="el-GR" altLang="x-none" sz="1600" dirty="0">
                <a:solidFill>
                  <a:schemeClr val="bg2"/>
                </a:solidFill>
                <a:latin typeface="Arial" panose="020B0604020202020204" pitchFamily="34" charset="0"/>
                <a:ea typeface="+mj-ea"/>
                <a:cs typeface="+mj-cs"/>
              </a:rPr>
            </a:br>
            <a:r>
              <a:rPr lang="el-GR" altLang="x-none" sz="1600" dirty="0">
                <a:solidFill>
                  <a:schemeClr val="bg2"/>
                </a:solidFill>
                <a:latin typeface="Arial" panose="020B0604020202020204" pitchFamily="34" charset="0"/>
                <a:ea typeface="+mj-ea"/>
                <a:cs typeface="+mj-cs"/>
              </a:rPr>
              <a:t>- Δημιουργία Θέσεων εργασίας</a:t>
            </a:r>
            <a:br>
              <a:rPr lang="el-GR" altLang="x-none" sz="1600" dirty="0">
                <a:solidFill>
                  <a:schemeClr val="bg2"/>
                </a:solidFill>
                <a:latin typeface="Arial" panose="020B0604020202020204" pitchFamily="34" charset="0"/>
                <a:ea typeface="+mj-ea"/>
                <a:cs typeface="+mj-cs"/>
              </a:rPr>
            </a:br>
            <a:r>
              <a:rPr lang="el-GR" altLang="x-none" sz="1600" dirty="0">
                <a:solidFill>
                  <a:schemeClr val="bg2"/>
                </a:solidFill>
                <a:latin typeface="Arial" panose="020B0604020202020204" pitchFamily="34" charset="0"/>
                <a:ea typeface="+mj-ea"/>
                <a:cs typeface="+mj-cs"/>
              </a:rPr>
              <a:t>- Επενδύσεις σε μέσα υποδομής</a:t>
            </a:r>
            <a:br>
              <a:rPr lang="el-GR" altLang="x-none" sz="1600" dirty="0">
                <a:solidFill>
                  <a:schemeClr val="bg2"/>
                </a:solidFill>
                <a:latin typeface="Arial" panose="020B0604020202020204" pitchFamily="34" charset="0"/>
                <a:ea typeface="+mj-ea"/>
                <a:cs typeface="+mj-cs"/>
              </a:rPr>
            </a:br>
            <a:r>
              <a:rPr lang="el-GR" altLang="x-none" sz="1600" dirty="0">
                <a:solidFill>
                  <a:schemeClr val="bg2"/>
                </a:solidFill>
                <a:latin typeface="Arial" panose="020B0604020202020204" pitchFamily="34" charset="0"/>
                <a:ea typeface="+mj-ea"/>
                <a:cs typeface="+mj-cs"/>
              </a:rPr>
              <a:t>  ενεργειών και κατάρτισης</a:t>
            </a:r>
            <a:br>
              <a:rPr lang="el-GR" altLang="x-none" sz="1600" dirty="0">
                <a:solidFill>
                  <a:schemeClr val="bg2"/>
                </a:solidFill>
                <a:latin typeface="Arial" panose="020B0604020202020204" pitchFamily="34" charset="0"/>
                <a:ea typeface="+mj-ea"/>
                <a:cs typeface="+mj-cs"/>
              </a:rPr>
            </a:br>
            <a:br>
              <a:rPr lang="el-GR" altLang="x-none" sz="1600" dirty="0">
                <a:solidFill>
                  <a:schemeClr val="bg2"/>
                </a:solidFill>
                <a:latin typeface="Arial" panose="020B0604020202020204" pitchFamily="34" charset="0"/>
                <a:ea typeface="+mj-ea"/>
                <a:cs typeface="+mj-cs"/>
              </a:rPr>
            </a:br>
            <a:br>
              <a:rPr lang="el-GR" altLang="x-none" sz="1600" dirty="0">
                <a:solidFill>
                  <a:schemeClr val="bg2"/>
                </a:solidFill>
                <a:latin typeface="Arial" panose="020B0604020202020204" pitchFamily="34" charset="0"/>
                <a:ea typeface="+mj-ea"/>
                <a:cs typeface="+mj-cs"/>
              </a:rPr>
            </a:br>
            <a:br>
              <a:rPr lang="el-GR" altLang="x-none" sz="1600" dirty="0">
                <a:solidFill>
                  <a:schemeClr val="bg2"/>
                </a:solidFill>
                <a:latin typeface="Arial" panose="020B0604020202020204" pitchFamily="34" charset="0"/>
                <a:ea typeface="+mj-ea"/>
                <a:cs typeface="+mj-cs"/>
              </a:rPr>
            </a:br>
            <a:br>
              <a:rPr lang="el-GR" altLang="x-none" sz="1600" dirty="0">
                <a:solidFill>
                  <a:schemeClr val="bg2"/>
                </a:solidFill>
                <a:latin typeface="Arial" panose="020B0604020202020204" pitchFamily="34" charset="0"/>
                <a:ea typeface="+mj-ea"/>
                <a:cs typeface="+mj-cs"/>
              </a:rPr>
            </a:br>
            <a:r>
              <a:rPr lang="el-GR" altLang="x-none" sz="1600" b="1" dirty="0">
                <a:solidFill>
                  <a:schemeClr val="bg2"/>
                </a:solidFill>
                <a:latin typeface="Arial" panose="020B0604020202020204" pitchFamily="34" charset="0"/>
                <a:ea typeface="+mj-ea"/>
                <a:cs typeface="+mj-cs"/>
              </a:rPr>
              <a:t>Περιφερειακή Ανάπτυξη</a:t>
            </a:r>
            <a:br>
              <a:rPr lang="el-GR" altLang="x-none" sz="1600" dirty="0">
                <a:solidFill>
                  <a:schemeClr val="bg2"/>
                </a:solidFill>
                <a:latin typeface="Arial" panose="020B0604020202020204" pitchFamily="34" charset="0"/>
                <a:ea typeface="+mj-ea"/>
                <a:cs typeface="+mj-cs"/>
              </a:rPr>
            </a:br>
            <a:r>
              <a:rPr sz="1600" b="1" dirty="0">
                <a:solidFill>
                  <a:schemeClr val="bg2"/>
                </a:solidFill>
                <a:latin typeface="Arial" panose="020B0604020202020204" pitchFamily="34" charset="0"/>
                <a:ea typeface="+mj-ea"/>
                <a:cs typeface="+mj-cs"/>
              </a:rPr>
              <a:t> </a:t>
            </a:r>
            <a:br>
              <a:rPr sz="1600" b="1" dirty="0">
                <a:solidFill>
                  <a:srgbClr val="CC3300"/>
                </a:solidFill>
                <a:latin typeface="Arial" panose="020B0604020202020204" pitchFamily="34" charset="0"/>
                <a:ea typeface="+mj-ea"/>
                <a:cs typeface="+mj-cs"/>
              </a:rPr>
            </a:br>
            <a:br>
              <a:rPr lang="el-GR" altLang="x-none" sz="1600" b="1" dirty="0">
                <a:solidFill>
                  <a:srgbClr val="CC3300"/>
                </a:solidFill>
                <a:latin typeface="Arial" panose="020B0604020202020204" pitchFamily="34" charset="0"/>
                <a:ea typeface="+mj-ea"/>
                <a:cs typeface="+mj-cs"/>
              </a:rPr>
            </a:br>
            <a:endParaRPr lang="el-GR" altLang="x-none" sz="1600" dirty="0">
              <a:solidFill>
                <a:schemeClr val="bg2"/>
              </a:solidFill>
              <a:latin typeface="Arial" panose="020B0604020202020204" pitchFamily="34" charset="0"/>
              <a:ea typeface="+mj-ea"/>
              <a:cs typeface="+mj-cs"/>
            </a:endParaRPr>
          </a:p>
        </p:txBody>
      </p:sp>
      <p:sp>
        <p:nvSpPr>
          <p:cNvPr id="4100" name="Line 14"/>
          <p:cNvSpPr/>
          <p:nvPr/>
        </p:nvSpPr>
        <p:spPr>
          <a:xfrm>
            <a:off x="4495800" y="1371600"/>
            <a:ext cx="0" cy="863600"/>
          </a:xfrm>
          <a:prstGeom prst="line">
            <a:avLst/>
          </a:prstGeom>
          <a:ln w="57150" cap="flat" cmpd="sng">
            <a:solidFill>
              <a:schemeClr val="bg2"/>
            </a:solidFill>
            <a:prstDash val="solid"/>
            <a:headEnd type="none" w="med" len="med"/>
            <a:tailEnd type="triangle" w="med" len="med"/>
          </a:ln>
        </p:spPr>
      </p:sp>
      <p:sp>
        <p:nvSpPr>
          <p:cNvPr id="4101" name="Line 15"/>
          <p:cNvSpPr/>
          <p:nvPr/>
        </p:nvSpPr>
        <p:spPr>
          <a:xfrm>
            <a:off x="4495800" y="2895600"/>
            <a:ext cx="0" cy="863600"/>
          </a:xfrm>
          <a:prstGeom prst="line">
            <a:avLst/>
          </a:prstGeom>
          <a:ln w="57150" cap="flat" cmpd="sng">
            <a:solidFill>
              <a:schemeClr val="bg2"/>
            </a:solidFill>
            <a:prstDash val="solid"/>
            <a:headEnd type="none" w="med" len="med"/>
            <a:tailEnd type="triangle" w="med" len="med"/>
          </a:ln>
        </p:spPr>
      </p:sp>
      <p:sp>
        <p:nvSpPr>
          <p:cNvPr id="4102" name="Line 16"/>
          <p:cNvSpPr/>
          <p:nvPr/>
        </p:nvSpPr>
        <p:spPr>
          <a:xfrm>
            <a:off x="4495800" y="4622800"/>
            <a:ext cx="0" cy="863600"/>
          </a:xfrm>
          <a:prstGeom prst="line">
            <a:avLst/>
          </a:prstGeom>
          <a:ln w="57150" cap="flat" cmpd="sng">
            <a:solidFill>
              <a:schemeClr val="bg2"/>
            </a:solidFill>
            <a:prstDash val="solid"/>
            <a:headEnd type="none" w="med" len="med"/>
            <a:tailEnd type="triangle" w="med" len="med"/>
          </a:ln>
        </p:spPr>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5122" name="Rectangle 3"/>
          <p:cNvSpPr>
            <a:spLocks noGrp="1"/>
          </p:cNvSpPr>
          <p:nvPr>
            <p:ph type="ctrTitle" sz="quarter" hasCustomPrompt="1"/>
          </p:nvPr>
        </p:nvSpPr>
        <p:spPr>
          <a:xfrm>
            <a:off x="304800" y="381000"/>
            <a:ext cx="8458200" cy="5856288"/>
          </a:xfrm>
        </p:spPr>
        <p:txBody>
          <a:bodyPr vert="horz" wrap="square" lIns="92075" tIns="46038" rIns="92075" bIns="46038" anchor="ctr" anchorCtr="0"/>
          <a:p>
            <a:pPr algn="l" eaLnBrk="1" hangingPunct="1">
              <a:buClrTx/>
              <a:buSzTx/>
              <a:buFontTx/>
            </a:pPr>
            <a:br>
              <a:rPr lang="el-GR" altLang="x-none" sz="1600" b="1" dirty="0">
                <a:solidFill>
                  <a:schemeClr val="bg2"/>
                </a:solidFill>
                <a:latin typeface="Arial" panose="020B0604020202020204" pitchFamily="34" charset="0"/>
                <a:ea typeface="+mj-ea"/>
                <a:cs typeface="+mj-cs"/>
              </a:rPr>
            </a:br>
            <a:r>
              <a:rPr lang="el-GR" altLang="x-none" sz="1600" b="1" dirty="0">
                <a:solidFill>
                  <a:schemeClr val="bg2"/>
                </a:solidFill>
                <a:latin typeface="Arial" panose="020B0604020202020204" pitchFamily="34" charset="0"/>
                <a:ea typeface="+mj-ea"/>
                <a:cs typeface="+mj-cs"/>
              </a:rPr>
              <a:t>                                     </a:t>
            </a:r>
            <a:r>
              <a:rPr lang="el-GR" altLang="x-none" sz="1800" b="1" dirty="0">
                <a:solidFill>
                  <a:schemeClr val="bg2"/>
                </a:solidFill>
                <a:latin typeface="Arial" panose="020B0604020202020204" pitchFamily="34" charset="0"/>
                <a:ea typeface="+mj-ea"/>
                <a:cs typeface="+mj-cs"/>
              </a:rPr>
              <a:t>ΕΥΡΩΠΑΪΚΑ ΔΙΑΡΘΡΩΤΙΚΑ ΤΑΜΕΙΑ</a:t>
            </a:r>
            <a:br>
              <a:rPr lang="el-GR" altLang="x-none" sz="1600" b="1" dirty="0">
                <a:solidFill>
                  <a:schemeClr val="bg2"/>
                </a:solidFill>
                <a:latin typeface="Arial" panose="020B0604020202020204" pitchFamily="34" charset="0"/>
                <a:ea typeface="+mj-ea"/>
                <a:cs typeface="+mj-cs"/>
              </a:rPr>
            </a:br>
            <a:br>
              <a:rPr lang="el-GR" altLang="x-none" sz="1600" b="1" dirty="0">
                <a:solidFill>
                  <a:schemeClr val="bg2"/>
                </a:solidFill>
                <a:latin typeface="Arial" panose="020B0604020202020204" pitchFamily="34" charset="0"/>
                <a:ea typeface="+mj-ea"/>
                <a:cs typeface="+mj-cs"/>
              </a:rPr>
            </a:br>
            <a:br>
              <a:rPr lang="el-GR" altLang="x-none" sz="1600" b="1" dirty="0">
                <a:solidFill>
                  <a:schemeClr val="bg2"/>
                </a:solidFill>
                <a:latin typeface="Arial" panose="020B0604020202020204" pitchFamily="34" charset="0"/>
                <a:ea typeface="+mj-ea"/>
                <a:cs typeface="+mj-cs"/>
              </a:rPr>
            </a:br>
            <a:r>
              <a:rPr lang="el-GR" altLang="x-none" sz="1600" b="1" dirty="0">
                <a:solidFill>
                  <a:srgbClr val="CC3300"/>
                </a:solidFill>
                <a:latin typeface="Arial" panose="020B0604020202020204" pitchFamily="34" charset="0"/>
                <a:ea typeface="+mj-ea"/>
                <a:cs typeface="+mj-cs"/>
              </a:rPr>
              <a:t>Ευρωπαϊκό Ταμείο Περιφερειακής ανάπτυξης (ΕΤΠΑ)</a:t>
            </a:r>
            <a:br>
              <a:rPr lang="el-GR" altLang="x-none" sz="1600" b="1" dirty="0">
                <a:solidFill>
                  <a:srgbClr val="CC3300"/>
                </a:solidFill>
                <a:latin typeface="Arial" panose="020B0604020202020204" pitchFamily="34" charset="0"/>
                <a:ea typeface="+mj-ea"/>
                <a:cs typeface="+mj-cs"/>
              </a:rPr>
            </a:br>
            <a:br>
              <a:rPr lang="el-GR" altLang="x-none" sz="1600" b="1" dirty="0">
                <a:solidFill>
                  <a:srgbClr val="CC3300"/>
                </a:solidFill>
                <a:latin typeface="Arial" panose="020B0604020202020204" pitchFamily="34" charset="0"/>
                <a:ea typeface="+mj-ea"/>
                <a:cs typeface="+mj-cs"/>
              </a:rPr>
            </a:br>
            <a:r>
              <a:rPr lang="el-GR" altLang="x-none" sz="1400" dirty="0">
                <a:solidFill>
                  <a:schemeClr val="bg2"/>
                </a:solidFill>
                <a:latin typeface="Arial" panose="020B0604020202020204" pitchFamily="34" charset="0"/>
                <a:ea typeface="+mj-ea"/>
                <a:cs typeface="+mj-cs"/>
              </a:rPr>
              <a:t>		χρηματοδοτεί υποδομές, παραγωγικές επενδύσεις για τη δημιουργία θέσεων </a:t>
            </a:r>
            <a:br>
              <a:rPr lang="el-GR" altLang="x-none" sz="1400" dirty="0">
                <a:solidFill>
                  <a:schemeClr val="bg2"/>
                </a:solidFill>
                <a:latin typeface="Arial" panose="020B0604020202020204" pitchFamily="34" charset="0"/>
                <a:ea typeface="+mj-ea"/>
                <a:cs typeface="+mj-cs"/>
              </a:rPr>
            </a:br>
            <a:r>
              <a:rPr lang="el-GR" altLang="x-none" sz="1400" dirty="0">
                <a:solidFill>
                  <a:schemeClr val="bg2"/>
                </a:solidFill>
                <a:latin typeface="Arial" panose="020B0604020202020204" pitchFamily="34" charset="0"/>
                <a:ea typeface="+mj-ea"/>
                <a:cs typeface="+mj-cs"/>
              </a:rPr>
              <a:t>		απασχόλησης, έργα τοπικής ανάπτυξης και ενισχύσεις στις ΜΜΕ</a:t>
            </a:r>
            <a:br>
              <a:rPr lang="el-GR" altLang="x-none" sz="1400" dirty="0">
                <a:solidFill>
                  <a:schemeClr val="bg2"/>
                </a:solidFill>
                <a:latin typeface="Arial" panose="020B0604020202020204" pitchFamily="34" charset="0"/>
                <a:ea typeface="+mj-ea"/>
                <a:cs typeface="+mj-cs"/>
              </a:rPr>
            </a:br>
            <a:br>
              <a:rPr lang="el-GR" altLang="x-none" sz="1400" dirty="0">
                <a:solidFill>
                  <a:schemeClr val="bg2"/>
                </a:solidFill>
                <a:latin typeface="Arial" panose="020B0604020202020204" pitchFamily="34" charset="0"/>
                <a:ea typeface="+mj-ea"/>
                <a:cs typeface="+mj-cs"/>
              </a:rPr>
            </a:br>
            <a:r>
              <a:rPr lang="el-GR" altLang="x-none" sz="1600" b="1" dirty="0">
                <a:solidFill>
                  <a:srgbClr val="CC3300"/>
                </a:solidFill>
                <a:latin typeface="Arial" panose="020B0604020202020204" pitchFamily="34" charset="0"/>
                <a:ea typeface="+mj-ea"/>
                <a:cs typeface="+mj-cs"/>
              </a:rPr>
              <a:t>Ευρωπαϊκό Κοινωνικό Ταμείο (ΕΚΤ)</a:t>
            </a:r>
            <a:br>
              <a:rPr lang="el-GR" altLang="x-none" sz="1400" dirty="0">
                <a:solidFill>
                  <a:srgbClr val="CC3300"/>
                </a:solidFill>
                <a:latin typeface="Arial" panose="020B0604020202020204" pitchFamily="34" charset="0"/>
                <a:ea typeface="+mj-ea"/>
                <a:cs typeface="+mj-cs"/>
              </a:rPr>
            </a:br>
            <a:br>
              <a:rPr lang="el-GR" altLang="x-none" sz="1400" dirty="0">
                <a:solidFill>
                  <a:srgbClr val="CC3300"/>
                </a:solidFill>
                <a:latin typeface="Arial" panose="020B0604020202020204" pitchFamily="34" charset="0"/>
                <a:ea typeface="+mj-ea"/>
                <a:cs typeface="+mj-cs"/>
              </a:rPr>
            </a:br>
            <a:r>
              <a:rPr lang="el-GR" altLang="x-none" sz="1400" dirty="0">
                <a:solidFill>
                  <a:schemeClr val="bg2"/>
                </a:solidFill>
                <a:latin typeface="Arial" panose="020B0604020202020204" pitchFamily="34" charset="0"/>
                <a:ea typeface="+mj-ea"/>
                <a:cs typeface="+mj-cs"/>
              </a:rPr>
              <a:t>		προωθεί την προσαρμογή του ενεργού πληθυσμού στις μεταβολές της αγοράς </a:t>
            </a:r>
            <a:br>
              <a:rPr lang="el-GR" altLang="x-none" sz="1400" dirty="0">
                <a:solidFill>
                  <a:schemeClr val="bg2"/>
                </a:solidFill>
                <a:latin typeface="Arial" panose="020B0604020202020204" pitchFamily="34" charset="0"/>
                <a:ea typeface="+mj-ea"/>
                <a:cs typeface="+mj-cs"/>
              </a:rPr>
            </a:br>
            <a:r>
              <a:rPr lang="el-GR" altLang="x-none" sz="1400" dirty="0">
                <a:solidFill>
                  <a:schemeClr val="bg2"/>
                </a:solidFill>
                <a:latin typeface="Arial" panose="020B0604020202020204" pitchFamily="34" charset="0"/>
                <a:ea typeface="+mj-ea"/>
                <a:cs typeface="+mj-cs"/>
              </a:rPr>
              <a:t>		εργασίας καθώς και την επαγγελματική ένταξη των ανέργων και των </a:t>
            </a:r>
            <a:br>
              <a:rPr lang="el-GR" altLang="x-none" sz="1400" dirty="0">
                <a:solidFill>
                  <a:schemeClr val="bg2"/>
                </a:solidFill>
                <a:latin typeface="Arial" panose="020B0604020202020204" pitchFamily="34" charset="0"/>
                <a:ea typeface="+mj-ea"/>
                <a:cs typeface="+mj-cs"/>
              </a:rPr>
            </a:br>
            <a:r>
              <a:rPr lang="el-GR" altLang="x-none" sz="1400" dirty="0">
                <a:solidFill>
                  <a:schemeClr val="bg2"/>
                </a:solidFill>
                <a:latin typeface="Arial" panose="020B0604020202020204" pitchFamily="34" charset="0"/>
                <a:ea typeface="+mj-ea"/>
                <a:cs typeface="+mj-cs"/>
              </a:rPr>
              <a:t>		μειονεκτικών ομάδων, ιδίως χρηματοδοτώντας δράσεις κατάρτισης και </a:t>
            </a:r>
            <a:br>
              <a:rPr lang="el-GR" altLang="x-none" sz="1400" dirty="0">
                <a:solidFill>
                  <a:schemeClr val="bg2"/>
                </a:solidFill>
                <a:latin typeface="Arial" panose="020B0604020202020204" pitchFamily="34" charset="0"/>
                <a:ea typeface="+mj-ea"/>
                <a:cs typeface="+mj-cs"/>
              </a:rPr>
            </a:br>
            <a:r>
              <a:rPr lang="el-GR" altLang="x-none" sz="1400" dirty="0">
                <a:solidFill>
                  <a:schemeClr val="bg2"/>
                </a:solidFill>
                <a:latin typeface="Arial" panose="020B0604020202020204" pitchFamily="34" charset="0"/>
                <a:ea typeface="+mj-ea"/>
                <a:cs typeface="+mj-cs"/>
              </a:rPr>
              <a:t>		συστήματα ενισχύσεων για προσλήψεις</a:t>
            </a:r>
            <a:br>
              <a:rPr lang="el-GR" altLang="x-none" sz="1400" dirty="0">
                <a:solidFill>
                  <a:schemeClr val="bg2"/>
                </a:solidFill>
                <a:latin typeface="Arial" panose="020B0604020202020204" pitchFamily="34" charset="0"/>
                <a:ea typeface="+mj-ea"/>
                <a:cs typeface="+mj-cs"/>
              </a:rPr>
            </a:br>
            <a:br>
              <a:rPr lang="el-GR" altLang="x-none" sz="1400" dirty="0">
                <a:solidFill>
                  <a:schemeClr val="bg2"/>
                </a:solidFill>
                <a:latin typeface="Arial" panose="020B0604020202020204" pitchFamily="34" charset="0"/>
                <a:ea typeface="+mj-ea"/>
                <a:cs typeface="+mj-cs"/>
              </a:rPr>
            </a:br>
            <a:r>
              <a:rPr lang="el-GR" altLang="x-none" sz="1600" b="1" dirty="0">
                <a:solidFill>
                  <a:srgbClr val="CC3300"/>
                </a:solidFill>
                <a:latin typeface="Arial" panose="020B0604020202020204" pitchFamily="34" charset="0"/>
                <a:ea typeface="+mj-ea"/>
                <a:cs typeface="+mj-cs"/>
              </a:rPr>
              <a:t>Ευρωπαϊκό Γεωργικό Ταμείο Προσανατολισμού και Εγγυήσεων </a:t>
            </a:r>
            <a:br>
              <a:rPr lang="el-GR" altLang="x-none" sz="1600" b="1" dirty="0">
                <a:solidFill>
                  <a:srgbClr val="CC3300"/>
                </a:solidFill>
                <a:latin typeface="Arial" panose="020B0604020202020204" pitchFamily="34" charset="0"/>
                <a:ea typeface="+mj-ea"/>
                <a:cs typeface="+mj-cs"/>
              </a:rPr>
            </a:br>
            <a:r>
              <a:rPr lang="el-GR" altLang="x-none" sz="1600" b="1" dirty="0">
                <a:solidFill>
                  <a:srgbClr val="CC3300"/>
                </a:solidFill>
                <a:latin typeface="Arial" panose="020B0604020202020204" pitchFamily="34" charset="0"/>
                <a:ea typeface="+mj-ea"/>
                <a:cs typeface="+mj-cs"/>
              </a:rPr>
              <a:t>(ΕΓΤΠΕ-, Τμήμα Προσανατολισμού)</a:t>
            </a:r>
            <a:br>
              <a:rPr lang="el-GR" altLang="x-none" sz="1600" b="1" dirty="0">
                <a:solidFill>
                  <a:srgbClr val="CC3300"/>
                </a:solidFill>
                <a:latin typeface="Arial" panose="020B0604020202020204" pitchFamily="34" charset="0"/>
                <a:ea typeface="+mj-ea"/>
                <a:cs typeface="+mj-cs"/>
              </a:rPr>
            </a:br>
            <a:br>
              <a:rPr lang="el-GR" altLang="x-none" sz="1600" b="1" dirty="0">
                <a:solidFill>
                  <a:srgbClr val="CC3300"/>
                </a:solidFill>
                <a:latin typeface="Arial" panose="020B0604020202020204" pitchFamily="34" charset="0"/>
                <a:ea typeface="+mj-ea"/>
                <a:cs typeface="+mj-cs"/>
              </a:rPr>
            </a:br>
            <a:r>
              <a:rPr lang="el-GR" altLang="x-none" sz="1400" dirty="0">
                <a:solidFill>
                  <a:schemeClr val="bg2"/>
                </a:solidFill>
                <a:latin typeface="Arial" panose="020B0604020202020204" pitchFamily="34" charset="0"/>
                <a:ea typeface="+mj-ea"/>
                <a:cs typeface="+mj-cs"/>
              </a:rPr>
              <a:t>		χρηματοδοτεί δράσεις αγροτικής ανάπτυξης και ενίσχυσης στους γεωργούς, </a:t>
            </a:r>
            <a:br>
              <a:rPr lang="el-GR" altLang="x-none" sz="1400" dirty="0">
                <a:solidFill>
                  <a:schemeClr val="bg2"/>
                </a:solidFill>
                <a:latin typeface="Arial" panose="020B0604020202020204" pitchFamily="34" charset="0"/>
                <a:ea typeface="+mj-ea"/>
                <a:cs typeface="+mj-cs"/>
              </a:rPr>
            </a:br>
            <a:r>
              <a:rPr lang="el-GR" altLang="x-none" sz="1400" dirty="0">
                <a:solidFill>
                  <a:schemeClr val="bg2"/>
                </a:solidFill>
                <a:latin typeface="Arial" panose="020B0604020202020204" pitchFamily="34" charset="0"/>
                <a:ea typeface="+mj-ea"/>
                <a:cs typeface="+mj-cs"/>
              </a:rPr>
              <a:t>		ιδίως στις περιοχές που παρουσιάζουν καθυστέρηση στην ανάπτυξη καθώς </a:t>
            </a:r>
            <a:br>
              <a:rPr lang="el-GR" altLang="x-none" sz="1400" dirty="0">
                <a:solidFill>
                  <a:schemeClr val="bg2"/>
                </a:solidFill>
                <a:latin typeface="Arial" panose="020B0604020202020204" pitchFamily="34" charset="0"/>
                <a:ea typeface="+mj-ea"/>
                <a:cs typeface="+mj-cs"/>
              </a:rPr>
            </a:br>
            <a:r>
              <a:rPr lang="el-GR" altLang="x-none" sz="1400" dirty="0">
                <a:solidFill>
                  <a:schemeClr val="bg2"/>
                </a:solidFill>
                <a:latin typeface="Arial" panose="020B0604020202020204" pitchFamily="34" charset="0"/>
                <a:ea typeface="+mj-ea"/>
                <a:cs typeface="+mj-cs"/>
              </a:rPr>
              <a:t>		επίσης και στο πλαίσιο της Κοινής Γεωργικής Πολιτικής στην υπόλοιπη Ένωση</a:t>
            </a:r>
            <a:br>
              <a:rPr lang="el-GR" altLang="x-none" sz="1400" dirty="0">
                <a:solidFill>
                  <a:schemeClr val="bg2"/>
                </a:solidFill>
                <a:latin typeface="Arial" panose="020B0604020202020204" pitchFamily="34" charset="0"/>
                <a:ea typeface="+mj-ea"/>
                <a:cs typeface="+mj-cs"/>
              </a:rPr>
            </a:br>
            <a:br>
              <a:rPr lang="el-GR" altLang="x-none" sz="1400" dirty="0">
                <a:solidFill>
                  <a:schemeClr val="bg2"/>
                </a:solidFill>
                <a:latin typeface="Arial" panose="020B0604020202020204" pitchFamily="34" charset="0"/>
                <a:ea typeface="+mj-ea"/>
                <a:cs typeface="+mj-cs"/>
              </a:rPr>
            </a:br>
            <a:r>
              <a:rPr lang="el-GR" altLang="x-none" sz="1600" b="1" dirty="0">
                <a:solidFill>
                  <a:srgbClr val="CC3300"/>
                </a:solidFill>
                <a:latin typeface="Arial" panose="020B0604020202020204" pitchFamily="34" charset="0"/>
                <a:ea typeface="+mj-ea"/>
                <a:cs typeface="+mj-cs"/>
              </a:rPr>
              <a:t>Χρηματοδοτικό Μέσο  Προσανατολισμού της Αλιείας (ΧΜΠΑ)</a:t>
            </a:r>
            <a:r>
              <a:rPr lang="el-GR" altLang="x-none" sz="1400" dirty="0">
                <a:solidFill>
                  <a:schemeClr val="bg2"/>
                </a:solidFill>
                <a:latin typeface="Arial" panose="020B0604020202020204" pitchFamily="34" charset="0"/>
                <a:ea typeface="+mj-ea"/>
                <a:cs typeface="+mj-cs"/>
              </a:rPr>
              <a:t> </a:t>
            </a:r>
            <a:br>
              <a:rPr lang="el-GR" altLang="x-none" sz="1400" dirty="0">
                <a:solidFill>
                  <a:schemeClr val="bg2"/>
                </a:solidFill>
                <a:latin typeface="Arial" panose="020B0604020202020204" pitchFamily="34" charset="0"/>
                <a:ea typeface="+mj-ea"/>
                <a:cs typeface="+mj-cs"/>
              </a:rPr>
            </a:br>
            <a:br>
              <a:rPr lang="el-GR" altLang="x-none" sz="1400" dirty="0">
                <a:solidFill>
                  <a:schemeClr val="bg2"/>
                </a:solidFill>
                <a:latin typeface="Arial" panose="020B0604020202020204" pitchFamily="34" charset="0"/>
                <a:ea typeface="+mj-ea"/>
                <a:cs typeface="+mj-cs"/>
              </a:rPr>
            </a:br>
            <a:r>
              <a:rPr lang="el-GR" altLang="x-none" sz="1400" dirty="0">
                <a:solidFill>
                  <a:schemeClr val="bg2"/>
                </a:solidFill>
                <a:latin typeface="Arial" panose="020B0604020202020204" pitchFamily="34" charset="0"/>
                <a:ea typeface="+mj-ea"/>
                <a:cs typeface="+mj-cs"/>
              </a:rPr>
              <a:t>		χρηματοδοτεί τη διαρθρωτική μεταρρύθμιση του τομέα της αλιείας</a:t>
            </a:r>
            <a:br>
              <a:rPr lang="el-GR" altLang="x-none" sz="1400" dirty="0">
                <a:solidFill>
                  <a:schemeClr val="bg2"/>
                </a:solidFill>
                <a:latin typeface="Arial" panose="020B0604020202020204" pitchFamily="34" charset="0"/>
                <a:ea typeface="+mj-ea"/>
                <a:cs typeface="+mj-cs"/>
              </a:rPr>
            </a:br>
            <a:endParaRPr lang="el-GR" altLang="x-none" sz="1600" b="1" dirty="0">
              <a:solidFill>
                <a:srgbClr val="CC3300"/>
              </a:solidFill>
              <a:latin typeface="Arial" panose="020B0604020202020204" pitchFamily="34" charset="0"/>
              <a:ea typeface="+mj-ea"/>
              <a:cs typeface="+mj-cs"/>
            </a:endParaRPr>
          </a:p>
        </p:txBody>
      </p:sp>
      <p:sp>
        <p:nvSpPr>
          <p:cNvPr id="5123" name="Line 7"/>
          <p:cNvSpPr/>
          <p:nvPr/>
        </p:nvSpPr>
        <p:spPr>
          <a:xfrm>
            <a:off x="2209800" y="914400"/>
            <a:ext cx="4572000" cy="0"/>
          </a:xfrm>
          <a:prstGeom prst="line">
            <a:avLst/>
          </a:prstGeom>
          <a:ln w="28575" cap="flat" cmpd="sng">
            <a:solidFill>
              <a:schemeClr val="bg2"/>
            </a:solidFill>
            <a:prstDash val="solid"/>
            <a:headEnd type="none" w="med" len="med"/>
            <a:tailEnd type="none" w="med" len="med"/>
          </a:ln>
        </p:spPr>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6146" name="Rectangle 2"/>
          <p:cNvSpPr>
            <a:spLocks noGrp="1"/>
          </p:cNvSpPr>
          <p:nvPr>
            <p:ph type="ctrTitle" sz="quarter" hasCustomPrompt="1"/>
          </p:nvPr>
        </p:nvSpPr>
        <p:spPr>
          <a:xfrm>
            <a:off x="304800" y="381000"/>
            <a:ext cx="8458200" cy="5856288"/>
          </a:xfrm>
        </p:spPr>
        <p:txBody>
          <a:bodyPr vert="horz" wrap="square" lIns="92075" tIns="46038" rIns="92075" bIns="46038" anchor="ctr" anchorCtr="0"/>
          <a:p>
            <a:pPr algn="l" eaLnBrk="1" hangingPunct="1">
              <a:buClrTx/>
              <a:buSzTx/>
              <a:buFontTx/>
            </a:pPr>
            <a:br>
              <a:rPr lang="el-GR" altLang="x-none" sz="1600" b="1" dirty="0">
                <a:solidFill>
                  <a:schemeClr val="bg2"/>
                </a:solidFill>
                <a:latin typeface="Arial" panose="020B0604020202020204" pitchFamily="34" charset="0"/>
                <a:ea typeface="+mj-ea"/>
                <a:cs typeface="+mj-cs"/>
              </a:rPr>
            </a:br>
            <a:br>
              <a:rPr lang="el-GR" altLang="x-none" sz="1600" b="1" dirty="0">
                <a:solidFill>
                  <a:schemeClr val="bg2"/>
                </a:solidFill>
                <a:latin typeface="Arial" panose="020B0604020202020204" pitchFamily="34" charset="0"/>
                <a:ea typeface="+mj-ea"/>
                <a:cs typeface="+mj-cs"/>
              </a:rPr>
            </a:br>
            <a:br>
              <a:rPr lang="el-GR" altLang="x-none" sz="1600" b="1" dirty="0">
                <a:solidFill>
                  <a:schemeClr val="bg2"/>
                </a:solidFill>
                <a:latin typeface="Arial" panose="020B0604020202020204" pitchFamily="34" charset="0"/>
                <a:ea typeface="+mj-ea"/>
                <a:cs typeface="+mj-cs"/>
              </a:rPr>
            </a:br>
            <a:r>
              <a:rPr lang="el-GR" altLang="x-none" sz="1600" b="1" dirty="0">
                <a:solidFill>
                  <a:schemeClr val="bg2"/>
                </a:solidFill>
                <a:latin typeface="Arial" panose="020B0604020202020204" pitchFamily="34" charset="0"/>
                <a:ea typeface="+mj-ea"/>
                <a:cs typeface="+mj-cs"/>
              </a:rPr>
              <a:t>                                                 </a:t>
            </a:r>
            <a:r>
              <a:rPr lang="el-GR" altLang="x-none" sz="1800" b="1" dirty="0">
                <a:solidFill>
                  <a:srgbClr val="000099"/>
                </a:solidFill>
                <a:latin typeface="Arial" panose="020B0604020202020204" pitchFamily="34" charset="0"/>
                <a:ea typeface="+mj-ea"/>
                <a:cs typeface="+mj-cs"/>
              </a:rPr>
              <a:t>ΣΤΟΧΟΙ ΤΩΝ ΤΑΜΕΙΩΝ</a:t>
            </a:r>
            <a:br>
              <a:rPr lang="el-GR" altLang="x-none" sz="1600" b="1" dirty="0">
                <a:solidFill>
                  <a:schemeClr val="bg2"/>
                </a:solidFill>
                <a:latin typeface="Arial" panose="020B0604020202020204" pitchFamily="34" charset="0"/>
                <a:ea typeface="+mj-ea"/>
                <a:cs typeface="+mj-cs"/>
              </a:rPr>
            </a:br>
            <a:br>
              <a:rPr lang="el-GR" altLang="x-none" sz="1600" b="1" dirty="0">
                <a:solidFill>
                  <a:schemeClr val="bg2"/>
                </a:solidFill>
                <a:latin typeface="Arial" panose="020B0604020202020204" pitchFamily="34" charset="0"/>
                <a:ea typeface="+mj-ea"/>
                <a:cs typeface="+mj-cs"/>
              </a:rPr>
            </a:br>
            <a:br>
              <a:rPr lang="el-GR" altLang="x-none" sz="1600" b="1" dirty="0">
                <a:solidFill>
                  <a:schemeClr val="bg2"/>
                </a:solidFill>
                <a:latin typeface="Arial" panose="020B0604020202020204" pitchFamily="34" charset="0"/>
                <a:ea typeface="+mj-ea"/>
                <a:cs typeface="+mj-cs"/>
              </a:rPr>
            </a:br>
            <a:r>
              <a:rPr sz="1600" b="1" dirty="0">
                <a:solidFill>
                  <a:schemeClr val="bg2"/>
                </a:solidFill>
                <a:latin typeface="Arial" panose="020B0604020202020204" pitchFamily="34" charset="0"/>
                <a:ea typeface="+mj-ea"/>
                <a:cs typeface="+mj-cs"/>
              </a:rPr>
              <a:t>	</a:t>
            </a:r>
            <a:r>
              <a:rPr lang="el-GR" altLang="x-none" sz="1600" b="1" dirty="0">
                <a:solidFill>
                  <a:srgbClr val="000099"/>
                </a:solidFill>
                <a:latin typeface="Arial" panose="020B0604020202020204" pitchFamily="34" charset="0"/>
                <a:ea typeface="+mj-ea"/>
                <a:cs typeface="+mj-cs"/>
              </a:rPr>
              <a:t>1ος Στόχος:</a:t>
            </a:r>
            <a:r>
              <a:rPr lang="el-GR" altLang="x-none" sz="1600" dirty="0">
                <a:solidFill>
                  <a:schemeClr val="bg2"/>
                </a:solidFill>
                <a:latin typeface="Arial" panose="020B0604020202020204" pitchFamily="34" charset="0"/>
                <a:ea typeface="+mj-ea"/>
                <a:cs typeface="+mj-cs"/>
              </a:rPr>
              <a:t> </a:t>
            </a:r>
            <a:br>
              <a:rPr lang="el-GR" altLang="x-none" sz="1600" dirty="0">
                <a:solidFill>
                  <a:schemeClr val="bg2"/>
                </a:solidFill>
                <a:latin typeface="Arial" panose="020B0604020202020204" pitchFamily="34" charset="0"/>
                <a:ea typeface="+mj-ea"/>
                <a:cs typeface="+mj-cs"/>
              </a:rPr>
            </a:br>
            <a:r>
              <a:rPr lang="el-GR" altLang="x-none" sz="1600" dirty="0">
                <a:solidFill>
                  <a:schemeClr val="bg2"/>
                </a:solidFill>
                <a:latin typeface="Arial" panose="020B0604020202020204" pitchFamily="34" charset="0"/>
                <a:ea typeface="+mj-ea"/>
                <a:cs typeface="+mj-cs"/>
              </a:rPr>
              <a:t>Βοήθεια στις περιφέρειες που χαρακτηρίζονται από </a:t>
            </a:r>
            <a:r>
              <a:rPr lang="el-GR" altLang="x-none" sz="1600" b="1" dirty="0">
                <a:solidFill>
                  <a:schemeClr val="bg2"/>
                </a:solidFill>
                <a:latin typeface="Arial" panose="020B0604020202020204" pitchFamily="34" charset="0"/>
                <a:ea typeface="+mj-ea"/>
                <a:cs typeface="+mj-cs"/>
              </a:rPr>
              <a:t>αναπτυξιακή υστέρηση</a:t>
            </a:r>
            <a:r>
              <a:rPr lang="el-GR" altLang="x-none" sz="1600" dirty="0">
                <a:solidFill>
                  <a:schemeClr val="bg2"/>
                </a:solidFill>
                <a:latin typeface="Arial" panose="020B0604020202020204" pitchFamily="34" charset="0"/>
                <a:ea typeface="+mj-ea"/>
                <a:cs typeface="+mj-cs"/>
              </a:rPr>
              <a:t>.</a:t>
            </a:r>
            <a:r>
              <a:rPr lang="el-GR" altLang="x-none" sz="1600" i="1" dirty="0">
                <a:solidFill>
                  <a:schemeClr val="bg2"/>
                </a:solidFill>
                <a:latin typeface="Arial" panose="020B0604020202020204" pitchFamily="34" charset="0"/>
                <a:ea typeface="+mj-ea"/>
                <a:cs typeface="+mj-cs"/>
              </a:rPr>
              <a:t> </a:t>
            </a:r>
            <a:br>
              <a:rPr lang="el-GR" altLang="x-none" sz="1600" i="1" dirty="0">
                <a:solidFill>
                  <a:schemeClr val="bg2"/>
                </a:solidFill>
                <a:latin typeface="Arial" panose="020B0604020202020204" pitchFamily="34" charset="0"/>
                <a:ea typeface="+mj-ea"/>
                <a:cs typeface="+mj-cs"/>
              </a:rPr>
            </a:br>
            <a:r>
              <a:rPr lang="el-GR" altLang="x-none" sz="1600" dirty="0">
                <a:solidFill>
                  <a:schemeClr val="bg2"/>
                </a:solidFill>
                <a:latin typeface="Arial" panose="020B0604020202020204" pitchFamily="34" charset="0"/>
                <a:ea typeface="+mj-ea"/>
                <a:cs typeface="+mj-cs"/>
              </a:rPr>
              <a:t>Από τις ενισχύσεις του πρώτου στόχου καλύπτεται το 22,2% του πληθυσμού της Ε.Ε.</a:t>
            </a:r>
            <a:br>
              <a:rPr lang="el-GR" altLang="x-none" sz="1600" i="1" dirty="0">
                <a:solidFill>
                  <a:schemeClr val="bg2"/>
                </a:solidFill>
                <a:latin typeface="Arial" panose="020B0604020202020204" pitchFamily="34" charset="0"/>
                <a:ea typeface="+mj-ea"/>
                <a:cs typeface="+mj-cs"/>
              </a:rPr>
            </a:br>
            <a:br>
              <a:rPr lang="el-GR" altLang="x-none" sz="1400" i="1" dirty="0">
                <a:solidFill>
                  <a:schemeClr val="bg2"/>
                </a:solidFill>
                <a:latin typeface="Arial" panose="020B0604020202020204" pitchFamily="34" charset="0"/>
                <a:ea typeface="+mj-ea"/>
                <a:cs typeface="+mj-cs"/>
              </a:rPr>
            </a:br>
            <a:r>
              <a:rPr sz="1400" i="1" dirty="0">
                <a:solidFill>
                  <a:schemeClr val="bg2"/>
                </a:solidFill>
                <a:latin typeface="Arial" panose="020B0604020202020204" pitchFamily="34" charset="0"/>
                <a:ea typeface="+mj-ea"/>
                <a:cs typeface="+mj-cs"/>
              </a:rPr>
              <a:t>	</a:t>
            </a:r>
            <a:r>
              <a:rPr lang="el-GR" altLang="x-none" sz="1600" b="1" dirty="0">
                <a:solidFill>
                  <a:srgbClr val="000099"/>
                </a:solidFill>
                <a:latin typeface="Arial" panose="020B0604020202020204" pitchFamily="34" charset="0"/>
                <a:ea typeface="+mj-ea"/>
                <a:cs typeface="+mj-cs"/>
              </a:rPr>
              <a:t>2ος Στόχος:</a:t>
            </a:r>
            <a:r>
              <a:rPr lang="el-GR" altLang="x-none" sz="1600" dirty="0">
                <a:solidFill>
                  <a:schemeClr val="bg2"/>
                </a:solidFill>
                <a:latin typeface="Arial" panose="020B0604020202020204" pitchFamily="34" charset="0"/>
                <a:ea typeface="+mj-ea"/>
                <a:cs typeface="+mj-cs"/>
              </a:rPr>
              <a:t> </a:t>
            </a:r>
            <a:br>
              <a:rPr lang="el-GR" altLang="x-none" sz="1600" dirty="0">
                <a:solidFill>
                  <a:schemeClr val="bg2"/>
                </a:solidFill>
                <a:latin typeface="Arial" panose="020B0604020202020204" pitchFamily="34" charset="0"/>
                <a:ea typeface="+mj-ea"/>
                <a:cs typeface="+mj-cs"/>
              </a:rPr>
            </a:br>
            <a:r>
              <a:rPr lang="el-GR" altLang="x-none" sz="1600" dirty="0">
                <a:solidFill>
                  <a:schemeClr val="bg2"/>
                </a:solidFill>
                <a:latin typeface="Arial" panose="020B0604020202020204" pitchFamily="34" charset="0"/>
                <a:ea typeface="+mj-ea"/>
                <a:cs typeface="+mj-cs"/>
              </a:rPr>
              <a:t>Έξοδος των περιφερειών από την κρίση, προώθηση της </a:t>
            </a:r>
            <a:r>
              <a:rPr lang="el-GR" altLang="x-none" sz="1600" b="1" dirty="0">
                <a:solidFill>
                  <a:schemeClr val="bg2"/>
                </a:solidFill>
                <a:latin typeface="Arial" panose="020B0604020202020204" pitchFamily="34" charset="0"/>
                <a:ea typeface="+mj-ea"/>
                <a:cs typeface="+mj-cs"/>
              </a:rPr>
              <a:t>οικονομικής ανάπτυξης</a:t>
            </a:r>
            <a:r>
              <a:rPr lang="el-GR" altLang="x-none" sz="1600" dirty="0">
                <a:solidFill>
                  <a:schemeClr val="bg2"/>
                </a:solidFill>
                <a:latin typeface="Arial" panose="020B0604020202020204" pitchFamily="34" charset="0"/>
                <a:ea typeface="+mj-ea"/>
                <a:cs typeface="+mj-cs"/>
              </a:rPr>
              <a:t> και </a:t>
            </a:r>
            <a:r>
              <a:rPr lang="el-GR" altLang="x-none" sz="1600" b="1" dirty="0">
                <a:solidFill>
                  <a:schemeClr val="bg2"/>
                </a:solidFill>
                <a:latin typeface="Arial" panose="020B0604020202020204" pitchFamily="34" charset="0"/>
                <a:ea typeface="+mj-ea"/>
                <a:cs typeface="+mj-cs"/>
              </a:rPr>
              <a:t>δημιουργία θέσεων εργασίας</a:t>
            </a:r>
            <a:r>
              <a:rPr lang="el-GR" altLang="x-none" sz="1600" dirty="0">
                <a:solidFill>
                  <a:schemeClr val="bg2"/>
                </a:solidFill>
                <a:latin typeface="Arial" panose="020B0604020202020204" pitchFamily="34" charset="0"/>
                <a:ea typeface="+mj-ea"/>
                <a:cs typeface="+mj-cs"/>
              </a:rPr>
              <a:t>. Αναφέρεται σε περιφέρειες που χαρακτηρίζονται από υψηλό ποσοστό ανεργίας. </a:t>
            </a:r>
            <a:br>
              <a:rPr lang="el-GR" altLang="x-none" sz="1600" dirty="0">
                <a:solidFill>
                  <a:schemeClr val="bg2"/>
                </a:solidFill>
                <a:latin typeface="Arial" panose="020B0604020202020204" pitchFamily="34" charset="0"/>
                <a:ea typeface="+mj-ea"/>
                <a:cs typeface="+mj-cs"/>
              </a:rPr>
            </a:br>
            <a:r>
              <a:rPr lang="el-GR" altLang="x-none" sz="1600" dirty="0">
                <a:solidFill>
                  <a:schemeClr val="bg2"/>
                </a:solidFill>
                <a:latin typeface="Arial" panose="020B0604020202020204" pitchFamily="34" charset="0"/>
                <a:ea typeface="+mj-ea"/>
                <a:cs typeface="+mj-cs"/>
              </a:rPr>
              <a:t>Από τις ενισχύσεις του καλύπτεται το πολύ το 18% του πληθυσμού της Ε.Ε. (10% κατανέμεται στον βιομηχανικό και τον τομέα υπηρεσιών, 5% στις αγροτικές περιοχές, 2% στις αστικές και 1% στους τομείς της αλιευτικής βιομηχανίας).</a:t>
            </a:r>
            <a:br>
              <a:rPr lang="el-GR" altLang="x-none" sz="1600" dirty="0">
                <a:solidFill>
                  <a:schemeClr val="bg2"/>
                </a:solidFill>
                <a:latin typeface="Arial" panose="020B0604020202020204" pitchFamily="34" charset="0"/>
                <a:ea typeface="+mj-ea"/>
                <a:cs typeface="+mj-cs"/>
              </a:rPr>
            </a:br>
            <a:br>
              <a:rPr lang="el-GR" altLang="x-none" sz="1400" dirty="0">
                <a:solidFill>
                  <a:schemeClr val="bg2"/>
                </a:solidFill>
                <a:latin typeface="Arial" panose="020B0604020202020204" pitchFamily="34" charset="0"/>
                <a:ea typeface="+mj-ea"/>
                <a:cs typeface="+mj-cs"/>
              </a:rPr>
            </a:br>
            <a:r>
              <a:rPr sz="1400" dirty="0">
                <a:solidFill>
                  <a:schemeClr val="bg2"/>
                </a:solidFill>
                <a:latin typeface="Arial" panose="020B0604020202020204" pitchFamily="34" charset="0"/>
                <a:ea typeface="+mj-ea"/>
                <a:cs typeface="+mj-cs"/>
              </a:rPr>
              <a:t>	</a:t>
            </a:r>
            <a:r>
              <a:rPr lang="el-GR" altLang="x-none" sz="1600" b="1" dirty="0">
                <a:solidFill>
                  <a:srgbClr val="000099"/>
                </a:solidFill>
                <a:latin typeface="Arial" panose="020B0604020202020204" pitchFamily="34" charset="0"/>
                <a:ea typeface="+mj-ea"/>
                <a:cs typeface="+mj-cs"/>
              </a:rPr>
              <a:t>3ος Στόχος:</a:t>
            </a:r>
            <a:r>
              <a:rPr lang="el-GR" altLang="x-none" sz="1600" b="1" u="sng" dirty="0">
                <a:solidFill>
                  <a:schemeClr val="bg2"/>
                </a:solidFill>
                <a:latin typeface="Arial" panose="020B0604020202020204" pitchFamily="34" charset="0"/>
                <a:ea typeface="+mj-ea"/>
                <a:cs typeface="+mj-cs"/>
              </a:rPr>
              <a:t> </a:t>
            </a:r>
            <a:br>
              <a:rPr lang="el-GR" altLang="x-none" sz="1600" b="1" u="sng" dirty="0">
                <a:solidFill>
                  <a:schemeClr val="bg2"/>
                </a:solidFill>
                <a:latin typeface="Arial" panose="020B0604020202020204" pitchFamily="34" charset="0"/>
                <a:ea typeface="+mj-ea"/>
                <a:cs typeface="+mj-cs"/>
              </a:rPr>
            </a:br>
            <a:r>
              <a:rPr lang="el-GR" altLang="x-none" sz="1600" b="1" dirty="0">
                <a:solidFill>
                  <a:schemeClr val="bg2"/>
                </a:solidFill>
                <a:latin typeface="Arial" panose="020B0604020202020204" pitchFamily="34" charset="0"/>
                <a:ea typeface="+mj-ea"/>
                <a:cs typeface="+mj-cs"/>
              </a:rPr>
              <a:t>Εκπαίδευση, κατάρτιση και απασχόληση, ενίσχυση του πληθυσμού</a:t>
            </a:r>
            <a:r>
              <a:rPr lang="el-GR" altLang="x-none" sz="1600" dirty="0">
                <a:solidFill>
                  <a:schemeClr val="bg2"/>
                </a:solidFill>
                <a:latin typeface="Arial" panose="020B0604020202020204" pitchFamily="34" charset="0"/>
                <a:ea typeface="+mj-ea"/>
                <a:cs typeface="+mj-cs"/>
              </a:rPr>
              <a:t> για προσαρμογή και προετοιμασία για την αλλαγή. Ο στόχος 3 συμβάλει στα εθνικά σχέδια δράσης που εκπονεί κάθε κράτος-μέλος στα πλαίσια των κοινών προσπαθειών που καταβάλλονται για τη δημιουργία θέσεων απασχόλησης. Τα μέτρα περιλαμβάνουν δραστήριες πολιτικές για την καταπολέμηση της ανεργίας, με την προώθηση ίσων ευκαιριών, τη διαρκή επιμόρφωση, τα προληπτικά μέτρα για διευκόλυνση της προσαρμογής στις οικονομικο-κοινωνικές αλλαγές, κ.ά.</a:t>
            </a:r>
            <a:br>
              <a:rPr lang="el-GR" altLang="x-none" sz="1600" dirty="0">
                <a:solidFill>
                  <a:schemeClr val="bg2"/>
                </a:solidFill>
                <a:latin typeface="Arial" panose="020B0604020202020204" pitchFamily="34" charset="0"/>
                <a:ea typeface="+mj-ea"/>
                <a:cs typeface="+mj-cs"/>
              </a:rPr>
            </a:br>
            <a:endParaRPr lang="el-GR" altLang="x-none" dirty="0">
              <a:solidFill>
                <a:schemeClr val="tx1"/>
              </a:solidFill>
              <a:latin typeface="+mj-lt"/>
              <a:ea typeface="+mj-ea"/>
              <a:cs typeface="+mj-cs"/>
            </a:endParaRPr>
          </a:p>
        </p:txBody>
      </p:sp>
      <p:sp>
        <p:nvSpPr>
          <p:cNvPr id="6147" name="Line 3"/>
          <p:cNvSpPr/>
          <p:nvPr/>
        </p:nvSpPr>
        <p:spPr>
          <a:xfrm>
            <a:off x="2209800" y="914400"/>
            <a:ext cx="4572000" cy="0"/>
          </a:xfrm>
          <a:prstGeom prst="line">
            <a:avLst/>
          </a:prstGeom>
          <a:ln w="28575" cap="flat" cmpd="sng">
            <a:solidFill>
              <a:schemeClr val="bg2"/>
            </a:solidFill>
            <a:prstDash val="solid"/>
            <a:headEnd type="none" w="med" len="med"/>
            <a:tailEnd type="none" w="med" len="med"/>
          </a:ln>
        </p:spPr>
      </p:sp>
      <p:sp>
        <p:nvSpPr>
          <p:cNvPr id="6148" name="Line 4"/>
          <p:cNvSpPr/>
          <p:nvPr/>
        </p:nvSpPr>
        <p:spPr>
          <a:xfrm>
            <a:off x="395288" y="1412875"/>
            <a:ext cx="720725" cy="0"/>
          </a:xfrm>
          <a:prstGeom prst="line">
            <a:avLst/>
          </a:prstGeom>
          <a:ln w="57150" cap="flat" cmpd="sng">
            <a:solidFill>
              <a:srgbClr val="000099"/>
            </a:solidFill>
            <a:prstDash val="solid"/>
            <a:headEnd type="none" w="med" len="med"/>
            <a:tailEnd type="triangle" w="med" len="med"/>
          </a:ln>
        </p:spPr>
      </p:sp>
      <p:sp>
        <p:nvSpPr>
          <p:cNvPr id="6149" name="Line 5"/>
          <p:cNvSpPr/>
          <p:nvPr/>
        </p:nvSpPr>
        <p:spPr>
          <a:xfrm>
            <a:off x="395288" y="2349500"/>
            <a:ext cx="720725" cy="0"/>
          </a:xfrm>
          <a:prstGeom prst="line">
            <a:avLst/>
          </a:prstGeom>
          <a:ln w="57150" cap="flat" cmpd="sng">
            <a:solidFill>
              <a:srgbClr val="000099"/>
            </a:solidFill>
            <a:prstDash val="solid"/>
            <a:headEnd type="none" w="med" len="med"/>
            <a:tailEnd type="triangle" w="med" len="med"/>
          </a:ln>
        </p:spPr>
      </p:sp>
      <p:sp>
        <p:nvSpPr>
          <p:cNvPr id="6150" name="Line 6"/>
          <p:cNvSpPr/>
          <p:nvPr/>
        </p:nvSpPr>
        <p:spPr>
          <a:xfrm>
            <a:off x="395288" y="4292600"/>
            <a:ext cx="720725" cy="0"/>
          </a:xfrm>
          <a:prstGeom prst="line">
            <a:avLst/>
          </a:prstGeom>
          <a:ln w="57150" cap="flat" cmpd="sng">
            <a:solidFill>
              <a:srgbClr val="000099"/>
            </a:solidFill>
            <a:prstDash val="solid"/>
            <a:headEnd type="none" w="med" len="med"/>
            <a:tailEnd type="triangle" w="med" len="med"/>
          </a:ln>
        </p:spPr>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7170" name="Rectangle 1032"/>
          <p:cNvSpPr>
            <a:spLocks noGrp="1"/>
          </p:cNvSpPr>
          <p:nvPr>
            <p:ph idx="1" hasCustomPrompt="1"/>
          </p:nvPr>
        </p:nvSpPr>
        <p:spPr>
          <a:xfrm>
            <a:off x="304800" y="381000"/>
            <a:ext cx="8534400" cy="5715000"/>
          </a:xfrm>
        </p:spPr>
        <p:txBody>
          <a:bodyPr vert="horz" wrap="square" lIns="91440" tIns="45720" rIns="91440" bIns="45720" anchor="t" anchorCtr="0"/>
          <a:lstStyle/>
          <a:p>
            <a:pPr eaLnBrk="1" hangingPunct="1">
              <a:lnSpc>
                <a:spcPct val="90000"/>
              </a:lnSpc>
              <a:buNone/>
            </a:pPr>
            <a:r>
              <a:rPr lang="el-GR" altLang="x-none" sz="1600" dirty="0">
                <a:solidFill>
                  <a:srgbClr val="000099"/>
                </a:solidFill>
                <a:effectLst/>
                <a:latin typeface="Arial" panose="020B0604020202020204" pitchFamily="34" charset="0"/>
              </a:rPr>
              <a:t>Τα Ταμεία απευθύνονται σε    </a:t>
            </a:r>
            <a:r>
              <a:rPr lang="el-GR" altLang="x-none" sz="1600" b="1" dirty="0">
                <a:solidFill>
                  <a:srgbClr val="000099"/>
                </a:solidFill>
                <a:effectLst/>
                <a:latin typeface="Arial" panose="020B0604020202020204" pitchFamily="34" charset="0"/>
              </a:rPr>
              <a:t>περιφέρειες</a:t>
            </a:r>
            <a:r>
              <a:rPr lang="el-GR" altLang="x-none" sz="1600" dirty="0">
                <a:solidFill>
                  <a:srgbClr val="000099"/>
                </a:solidFill>
                <a:effectLst/>
                <a:latin typeface="Arial" panose="020B0604020202020204" pitchFamily="34" charset="0"/>
              </a:rPr>
              <a:t>:</a:t>
            </a:r>
            <a:endParaRPr lang="el-GR" altLang="x-none" sz="1600" dirty="0">
              <a:solidFill>
                <a:srgbClr val="000099"/>
              </a:solidFill>
              <a:effectLst/>
              <a:latin typeface="Arial" panose="020B0604020202020204" pitchFamily="34" charset="0"/>
            </a:endParaRPr>
          </a:p>
          <a:p>
            <a:pPr eaLnBrk="1" hangingPunct="1">
              <a:lnSpc>
                <a:spcPct val="90000"/>
              </a:lnSpc>
              <a:buNone/>
            </a:pPr>
            <a:endParaRPr lang="el-GR" altLang="x-none" sz="1600" dirty="0">
              <a:solidFill>
                <a:srgbClr val="000099"/>
              </a:solidFill>
              <a:effectLst/>
              <a:latin typeface="Arial" panose="020B0604020202020204" pitchFamily="34" charset="0"/>
            </a:endParaRPr>
          </a:p>
          <a:p>
            <a:pPr eaLnBrk="1" hangingPunct="1">
              <a:lnSpc>
                <a:spcPct val="90000"/>
              </a:lnSpc>
              <a:buNone/>
            </a:pPr>
            <a:endParaRPr lang="el-GR" altLang="x-none" sz="1600" dirty="0">
              <a:solidFill>
                <a:srgbClr val="000099"/>
              </a:solidFill>
              <a:effectLst/>
              <a:latin typeface="Arial" panose="020B0604020202020204" pitchFamily="34" charset="0"/>
            </a:endParaRPr>
          </a:p>
          <a:p>
            <a:pPr eaLnBrk="1" hangingPunct="1">
              <a:lnSpc>
                <a:spcPct val="90000"/>
              </a:lnSpc>
              <a:buNone/>
            </a:pPr>
            <a:endParaRPr lang="el-GR" altLang="x-none" sz="1600" dirty="0">
              <a:solidFill>
                <a:srgbClr val="000099"/>
              </a:solidFill>
              <a:effectLst/>
              <a:latin typeface="Arial" panose="020B0604020202020204" pitchFamily="34" charset="0"/>
            </a:endParaRPr>
          </a:p>
          <a:p>
            <a:pPr eaLnBrk="1" hangingPunct="1">
              <a:buNone/>
            </a:pPr>
            <a:r>
              <a:rPr lang="el-GR" altLang="x-none" sz="1600" dirty="0">
                <a:solidFill>
                  <a:srgbClr val="000099"/>
                </a:solidFill>
                <a:effectLst/>
                <a:latin typeface="Arial" panose="020B0604020202020204" pitchFamily="34" charset="0"/>
              </a:rPr>
              <a:t>των οποίων η ανάπτυξη 	  που πλήττονται	  αγροτικές	με εξαιρετικά</a:t>
            </a:r>
            <a:endParaRPr lang="el-GR" altLang="x-none" sz="1600" dirty="0">
              <a:solidFill>
                <a:srgbClr val="000099"/>
              </a:solidFill>
              <a:effectLst/>
              <a:latin typeface="Arial" panose="020B0604020202020204" pitchFamily="34" charset="0"/>
            </a:endParaRPr>
          </a:p>
          <a:p>
            <a:pPr eaLnBrk="1" hangingPunct="1">
              <a:buNone/>
            </a:pPr>
            <a:r>
              <a:rPr lang="el-GR" altLang="x-none" sz="1600" dirty="0">
                <a:solidFill>
                  <a:srgbClr val="000099"/>
                </a:solidFill>
                <a:effectLst/>
                <a:latin typeface="Arial" panose="020B0604020202020204" pitchFamily="34" charset="0"/>
              </a:rPr>
              <a:t>παρουσιάζει καθυστέρηση 	  σοβαρά από	  περιοχές		χαμηλή</a:t>
            </a:r>
            <a:endParaRPr lang="el-GR" altLang="x-none" sz="1600" dirty="0">
              <a:solidFill>
                <a:srgbClr val="000099"/>
              </a:solidFill>
              <a:effectLst/>
              <a:latin typeface="Arial" panose="020B0604020202020204" pitchFamily="34" charset="0"/>
            </a:endParaRPr>
          </a:p>
          <a:p>
            <a:pPr eaLnBrk="1" hangingPunct="1">
              <a:buNone/>
            </a:pPr>
            <a:r>
              <a:rPr lang="el-GR" altLang="x-none" sz="1600" dirty="0">
                <a:solidFill>
                  <a:srgbClr val="000099"/>
                </a:solidFill>
                <a:effectLst/>
                <a:latin typeface="Arial" panose="020B0604020202020204" pitchFamily="34" charset="0"/>
              </a:rPr>
              <a:t>				  βιομηχανική	  		πυκνότητα</a:t>
            </a:r>
            <a:endParaRPr lang="el-GR" altLang="x-none" sz="1600" dirty="0">
              <a:solidFill>
                <a:srgbClr val="000099"/>
              </a:solidFill>
              <a:effectLst/>
              <a:latin typeface="Arial" panose="020B0604020202020204" pitchFamily="34" charset="0"/>
            </a:endParaRPr>
          </a:p>
          <a:p>
            <a:pPr eaLnBrk="1" hangingPunct="1">
              <a:buNone/>
            </a:pPr>
            <a:r>
              <a:rPr lang="el-GR" altLang="x-none" sz="1600" dirty="0">
                <a:solidFill>
                  <a:srgbClr val="000099"/>
                </a:solidFill>
                <a:effectLst/>
                <a:latin typeface="Arial" panose="020B0604020202020204" pitchFamily="34" charset="0"/>
              </a:rPr>
              <a:t>				  παρακμή			πληθυσμού</a:t>
            </a:r>
            <a:endParaRPr lang="el-GR" altLang="x-none" sz="1600" dirty="0">
              <a:solidFill>
                <a:srgbClr val="000099"/>
              </a:solidFill>
              <a:effectLst/>
              <a:latin typeface="Arial" panose="020B0604020202020204" pitchFamily="34" charset="0"/>
            </a:endParaRPr>
          </a:p>
          <a:p>
            <a:pPr eaLnBrk="1" hangingPunct="1">
              <a:buNone/>
            </a:pPr>
            <a:r>
              <a:rPr lang="el-GR" altLang="x-none" sz="1600" dirty="0">
                <a:solidFill>
                  <a:srgbClr val="000099"/>
                </a:solidFill>
                <a:effectLst/>
                <a:latin typeface="Arial" panose="020B0604020202020204" pitchFamily="34" charset="0"/>
              </a:rPr>
              <a:t>				  </a:t>
            </a:r>
            <a:endParaRPr lang="el-GR" altLang="x-none" sz="1600" dirty="0">
              <a:solidFill>
                <a:srgbClr val="000099"/>
              </a:solidFill>
              <a:effectLst/>
              <a:latin typeface="Arial" panose="020B0604020202020204" pitchFamily="34" charset="0"/>
            </a:endParaRPr>
          </a:p>
          <a:p>
            <a:pPr eaLnBrk="1" hangingPunct="1">
              <a:buNone/>
            </a:pPr>
            <a:endParaRPr lang="el-GR" altLang="x-none" sz="1600" dirty="0">
              <a:solidFill>
                <a:srgbClr val="000099"/>
              </a:solidFill>
              <a:effectLst/>
              <a:latin typeface="Arial" panose="020B0604020202020204" pitchFamily="34" charset="0"/>
            </a:endParaRPr>
          </a:p>
          <a:p>
            <a:pPr eaLnBrk="1" hangingPunct="1">
              <a:buNone/>
            </a:pPr>
            <a:r>
              <a:rPr lang="el-GR" altLang="x-none" sz="1600" dirty="0">
                <a:solidFill>
                  <a:srgbClr val="000099"/>
                </a:solidFill>
                <a:effectLst/>
                <a:latin typeface="Arial" panose="020B0604020202020204" pitchFamily="34" charset="0"/>
              </a:rPr>
              <a:t>περιοχές που έχουν </a:t>
            </a:r>
            <a:endParaRPr lang="el-GR" altLang="x-none" sz="1600" dirty="0">
              <a:solidFill>
                <a:srgbClr val="000099"/>
              </a:solidFill>
              <a:effectLst/>
              <a:latin typeface="Arial" panose="020B0604020202020204" pitchFamily="34" charset="0"/>
            </a:endParaRPr>
          </a:p>
          <a:p>
            <a:pPr eaLnBrk="1" hangingPunct="1">
              <a:buNone/>
            </a:pPr>
            <a:r>
              <a:rPr lang="el-GR" altLang="x-none" sz="1600" dirty="0">
                <a:solidFill>
                  <a:srgbClr val="000099"/>
                </a:solidFill>
                <a:effectLst/>
                <a:latin typeface="Arial" panose="020B0604020202020204" pitchFamily="34" charset="0"/>
              </a:rPr>
              <a:t>ακαθάριστο κατά κεφαλήν</a:t>
            </a:r>
            <a:endParaRPr lang="el-GR" altLang="x-none" sz="1600" dirty="0">
              <a:solidFill>
                <a:srgbClr val="000099"/>
              </a:solidFill>
              <a:effectLst/>
              <a:latin typeface="Arial" panose="020B0604020202020204" pitchFamily="34" charset="0"/>
            </a:endParaRPr>
          </a:p>
          <a:p>
            <a:pPr eaLnBrk="1" hangingPunct="1">
              <a:buNone/>
            </a:pPr>
            <a:r>
              <a:rPr lang="el-GR" altLang="x-none" sz="1600" dirty="0">
                <a:solidFill>
                  <a:srgbClr val="000099"/>
                </a:solidFill>
                <a:effectLst/>
                <a:latin typeface="Arial" panose="020B0604020202020204" pitchFamily="34" charset="0"/>
              </a:rPr>
              <a:t>εγχώριο προϊόν χαμηλότερο</a:t>
            </a:r>
            <a:endParaRPr lang="el-GR" altLang="x-none" sz="1600" dirty="0">
              <a:solidFill>
                <a:srgbClr val="000099"/>
              </a:solidFill>
              <a:effectLst/>
              <a:latin typeface="Arial" panose="020B0604020202020204" pitchFamily="34" charset="0"/>
            </a:endParaRPr>
          </a:p>
          <a:p>
            <a:pPr eaLnBrk="1" hangingPunct="1">
              <a:buNone/>
            </a:pPr>
            <a:r>
              <a:rPr lang="el-GR" altLang="x-none" sz="1600" dirty="0">
                <a:solidFill>
                  <a:srgbClr val="000099"/>
                </a:solidFill>
                <a:effectLst/>
                <a:latin typeface="Arial" panose="020B0604020202020204" pitchFamily="34" charset="0"/>
              </a:rPr>
              <a:t>του 75% της Ε.Ε.</a:t>
            </a:r>
            <a:endParaRPr lang="el-GR" altLang="x-none" sz="1600" dirty="0">
              <a:solidFill>
                <a:srgbClr val="000099"/>
              </a:solidFill>
              <a:effectLst/>
              <a:latin typeface="Arial" panose="020B0604020202020204" pitchFamily="34" charset="0"/>
            </a:endParaRPr>
          </a:p>
          <a:p>
            <a:pPr eaLnBrk="1" hangingPunct="1">
              <a:buNone/>
            </a:pPr>
            <a:endParaRPr lang="el-GR" altLang="x-none" sz="1600" dirty="0">
              <a:solidFill>
                <a:srgbClr val="000099"/>
              </a:solidFill>
              <a:effectLst/>
              <a:latin typeface="Arial" panose="020B0604020202020204" pitchFamily="34" charset="0"/>
            </a:endParaRPr>
          </a:p>
          <a:p>
            <a:pPr eaLnBrk="1" hangingPunct="1">
              <a:buNone/>
            </a:pPr>
            <a:r>
              <a:rPr lang="el-GR" altLang="x-none" sz="1600" dirty="0">
                <a:solidFill>
                  <a:srgbClr val="000099"/>
                </a:solidFill>
                <a:effectLst/>
                <a:latin typeface="Arial" panose="020B0604020202020204" pitchFamily="34" charset="0"/>
              </a:rPr>
              <a:t>Τα Ταμεία ασχολούνται επίσης με</a:t>
            </a:r>
            <a:r>
              <a:rPr lang="el-GR" altLang="x-none" sz="1600" b="1" dirty="0">
                <a:solidFill>
                  <a:srgbClr val="000099"/>
                </a:solidFill>
                <a:effectLst/>
                <a:latin typeface="Arial" panose="020B0604020202020204" pitchFamily="34" charset="0"/>
              </a:rPr>
              <a:t> </a:t>
            </a:r>
            <a:r>
              <a:rPr lang="el-GR" altLang="x-none" sz="1600" b="1" u="sng" dirty="0">
                <a:solidFill>
                  <a:srgbClr val="000099"/>
                </a:solidFill>
                <a:effectLst/>
                <a:latin typeface="Arial" panose="020B0604020202020204" pitchFamily="34" charset="0"/>
              </a:rPr>
              <a:t>θέματα</a:t>
            </a:r>
            <a:r>
              <a:rPr lang="el-GR" altLang="x-none" sz="1600" b="1" dirty="0">
                <a:solidFill>
                  <a:srgbClr val="000099"/>
                </a:solidFill>
                <a:effectLst/>
                <a:latin typeface="Arial" panose="020B0604020202020204" pitchFamily="34" charset="0"/>
              </a:rPr>
              <a:t> </a:t>
            </a:r>
            <a:r>
              <a:rPr lang="el-GR" altLang="x-none" sz="1600" dirty="0">
                <a:solidFill>
                  <a:srgbClr val="000099"/>
                </a:solidFill>
                <a:effectLst/>
                <a:latin typeface="Arial" panose="020B0604020202020204" pitchFamily="34" charset="0"/>
              </a:rPr>
              <a:t>όπως:</a:t>
            </a:r>
            <a:endParaRPr lang="el-GR" altLang="x-none" sz="1600" dirty="0">
              <a:solidFill>
                <a:srgbClr val="000099"/>
              </a:solidFill>
              <a:effectLst/>
              <a:latin typeface="Arial" panose="020B0604020202020204" pitchFamily="34" charset="0"/>
            </a:endParaRPr>
          </a:p>
          <a:p>
            <a:pPr eaLnBrk="1" hangingPunct="1">
              <a:buNone/>
            </a:pPr>
            <a:r>
              <a:rPr lang="el-GR" altLang="x-none" sz="1600" dirty="0">
                <a:solidFill>
                  <a:srgbClr val="000099"/>
                </a:solidFill>
                <a:effectLst/>
                <a:latin typeface="Arial" panose="020B0604020202020204" pitchFamily="34" charset="0"/>
              </a:rPr>
              <a:t>	- Μακροχρόνια ανεργία και κοινωνικο-οικονομική ενσωμάτωση αποκλεισμένων ομάδων   </a:t>
            </a:r>
            <a:endParaRPr lang="el-GR" altLang="x-none" sz="1600" dirty="0">
              <a:solidFill>
                <a:srgbClr val="000099"/>
              </a:solidFill>
              <a:effectLst/>
              <a:latin typeface="Arial" panose="020B0604020202020204" pitchFamily="34" charset="0"/>
            </a:endParaRPr>
          </a:p>
          <a:p>
            <a:pPr eaLnBrk="1" hangingPunct="1">
              <a:buNone/>
            </a:pPr>
            <a:r>
              <a:rPr lang="el-GR" altLang="x-none" sz="1600" dirty="0">
                <a:solidFill>
                  <a:srgbClr val="000099"/>
                </a:solidFill>
                <a:effectLst/>
                <a:latin typeface="Arial" panose="020B0604020202020204" pitchFamily="34" charset="0"/>
              </a:rPr>
              <a:t>	- Ανεργία συνδεόμενη με τις βιομηχανικές μεταλλαγές </a:t>
            </a:r>
            <a:endParaRPr lang="el-GR" altLang="x-none" sz="1600" dirty="0">
              <a:solidFill>
                <a:srgbClr val="000099"/>
              </a:solidFill>
              <a:effectLst/>
              <a:latin typeface="Arial" panose="020B0604020202020204" pitchFamily="34" charset="0"/>
            </a:endParaRPr>
          </a:p>
          <a:p>
            <a:pPr eaLnBrk="1" hangingPunct="1">
              <a:buNone/>
            </a:pPr>
            <a:r>
              <a:rPr lang="el-GR" altLang="x-none" sz="1600" dirty="0">
                <a:solidFill>
                  <a:srgbClr val="000099"/>
                </a:solidFill>
                <a:effectLst/>
                <a:latin typeface="Arial" panose="020B0604020202020204" pitchFamily="34" charset="0"/>
              </a:rPr>
              <a:t>	- Διαρθρωτική προσαρμογή της γεωργίας και της αλιείας</a:t>
            </a:r>
            <a:endParaRPr lang="el-GR" altLang="x-none" sz="2000" b="1" u="sng" dirty="0">
              <a:solidFill>
                <a:schemeClr val="bg2"/>
              </a:solidFill>
              <a:effectLst/>
              <a:latin typeface="Arial" panose="020B0604020202020204" pitchFamily="34" charset="0"/>
            </a:endParaRPr>
          </a:p>
        </p:txBody>
      </p:sp>
      <p:sp>
        <p:nvSpPr>
          <p:cNvPr id="7171" name="Line 1053"/>
          <p:cNvSpPr/>
          <p:nvPr/>
        </p:nvSpPr>
        <p:spPr>
          <a:xfrm>
            <a:off x="2971800" y="685800"/>
            <a:ext cx="1447800" cy="0"/>
          </a:xfrm>
          <a:prstGeom prst="line">
            <a:avLst/>
          </a:prstGeom>
          <a:ln w="38100" cap="flat" cmpd="sng">
            <a:solidFill>
              <a:srgbClr val="000099"/>
            </a:solidFill>
            <a:prstDash val="solid"/>
            <a:headEnd type="none" w="med" len="med"/>
            <a:tailEnd type="none" w="med" len="med"/>
          </a:ln>
        </p:spPr>
      </p:sp>
      <p:sp>
        <p:nvSpPr>
          <p:cNvPr id="7172" name="Line 1054"/>
          <p:cNvSpPr/>
          <p:nvPr/>
        </p:nvSpPr>
        <p:spPr>
          <a:xfrm flipH="1">
            <a:off x="1752600" y="685800"/>
            <a:ext cx="1752600" cy="762000"/>
          </a:xfrm>
          <a:prstGeom prst="line">
            <a:avLst/>
          </a:prstGeom>
          <a:ln w="38100" cap="flat" cmpd="sng">
            <a:solidFill>
              <a:srgbClr val="000099"/>
            </a:solidFill>
            <a:prstDash val="solid"/>
            <a:headEnd type="none" w="med" len="med"/>
            <a:tailEnd type="triangle" w="med" len="med"/>
          </a:ln>
        </p:spPr>
      </p:sp>
      <p:sp>
        <p:nvSpPr>
          <p:cNvPr id="7173" name="Line 1055"/>
          <p:cNvSpPr/>
          <p:nvPr/>
        </p:nvSpPr>
        <p:spPr>
          <a:xfrm>
            <a:off x="3505200" y="685800"/>
            <a:ext cx="381000" cy="838200"/>
          </a:xfrm>
          <a:prstGeom prst="line">
            <a:avLst/>
          </a:prstGeom>
          <a:ln w="38100" cap="flat" cmpd="sng">
            <a:solidFill>
              <a:srgbClr val="000099"/>
            </a:solidFill>
            <a:prstDash val="solid"/>
            <a:headEnd type="none" w="med" len="med"/>
            <a:tailEnd type="triangle" w="med" len="med"/>
          </a:ln>
        </p:spPr>
      </p:sp>
      <p:sp>
        <p:nvSpPr>
          <p:cNvPr id="7174" name="Line 1056"/>
          <p:cNvSpPr/>
          <p:nvPr/>
        </p:nvSpPr>
        <p:spPr>
          <a:xfrm>
            <a:off x="3505200" y="685800"/>
            <a:ext cx="1905000" cy="762000"/>
          </a:xfrm>
          <a:prstGeom prst="line">
            <a:avLst/>
          </a:prstGeom>
          <a:ln w="38100" cap="flat" cmpd="sng">
            <a:solidFill>
              <a:srgbClr val="000099"/>
            </a:solidFill>
            <a:prstDash val="solid"/>
            <a:headEnd type="none" w="med" len="med"/>
            <a:tailEnd type="triangle" w="med" len="med"/>
          </a:ln>
        </p:spPr>
      </p:sp>
      <p:sp>
        <p:nvSpPr>
          <p:cNvPr id="7175" name="Line 1057"/>
          <p:cNvSpPr/>
          <p:nvPr/>
        </p:nvSpPr>
        <p:spPr>
          <a:xfrm>
            <a:off x="3505200" y="685800"/>
            <a:ext cx="3505200" cy="762000"/>
          </a:xfrm>
          <a:prstGeom prst="line">
            <a:avLst/>
          </a:prstGeom>
          <a:ln w="38100" cap="flat" cmpd="sng">
            <a:solidFill>
              <a:srgbClr val="000099"/>
            </a:solidFill>
            <a:prstDash val="solid"/>
            <a:headEnd type="none" w="med" len="med"/>
            <a:tailEnd type="triangle" w="med" len="med"/>
          </a:ln>
        </p:spPr>
      </p:sp>
      <p:sp>
        <p:nvSpPr>
          <p:cNvPr id="7176" name="Line 1059"/>
          <p:cNvSpPr/>
          <p:nvPr/>
        </p:nvSpPr>
        <p:spPr>
          <a:xfrm>
            <a:off x="2971800" y="381000"/>
            <a:ext cx="1447800" cy="0"/>
          </a:xfrm>
          <a:prstGeom prst="line">
            <a:avLst/>
          </a:prstGeom>
          <a:ln w="38100" cap="flat" cmpd="sng">
            <a:solidFill>
              <a:srgbClr val="000099"/>
            </a:solidFill>
            <a:prstDash val="solid"/>
            <a:headEnd type="none" w="med" len="med"/>
            <a:tailEnd type="none" w="med" len="med"/>
          </a:ln>
        </p:spPr>
      </p:sp>
      <p:sp>
        <p:nvSpPr>
          <p:cNvPr id="7177" name="Line 1060"/>
          <p:cNvSpPr/>
          <p:nvPr/>
        </p:nvSpPr>
        <p:spPr>
          <a:xfrm>
            <a:off x="2971800" y="381000"/>
            <a:ext cx="0" cy="304800"/>
          </a:xfrm>
          <a:prstGeom prst="line">
            <a:avLst/>
          </a:prstGeom>
          <a:ln w="38100" cap="flat" cmpd="sng">
            <a:solidFill>
              <a:srgbClr val="000099"/>
            </a:solidFill>
            <a:prstDash val="solid"/>
            <a:headEnd type="none" w="med" len="med"/>
            <a:tailEnd type="none" w="med" len="med"/>
          </a:ln>
        </p:spPr>
      </p:sp>
      <p:sp>
        <p:nvSpPr>
          <p:cNvPr id="7178" name="Line 1061"/>
          <p:cNvSpPr/>
          <p:nvPr/>
        </p:nvSpPr>
        <p:spPr>
          <a:xfrm>
            <a:off x="4419600" y="381000"/>
            <a:ext cx="0" cy="304800"/>
          </a:xfrm>
          <a:prstGeom prst="line">
            <a:avLst/>
          </a:prstGeom>
          <a:ln w="38100" cap="flat" cmpd="sng">
            <a:solidFill>
              <a:srgbClr val="000099"/>
            </a:solidFill>
            <a:prstDash val="solid"/>
            <a:headEnd type="none" w="med" len="med"/>
            <a:tailEnd type="none" w="med" len="med"/>
          </a:ln>
        </p:spPr>
      </p:sp>
      <p:sp>
        <p:nvSpPr>
          <p:cNvPr id="7179" name="Line 1063"/>
          <p:cNvSpPr/>
          <p:nvPr/>
        </p:nvSpPr>
        <p:spPr>
          <a:xfrm>
            <a:off x="990600" y="2362200"/>
            <a:ext cx="0" cy="838200"/>
          </a:xfrm>
          <a:prstGeom prst="line">
            <a:avLst/>
          </a:prstGeom>
          <a:ln w="38100" cap="flat" cmpd="sng">
            <a:solidFill>
              <a:srgbClr val="000099"/>
            </a:solidFill>
            <a:prstDash val="solid"/>
            <a:headEnd type="none" w="med" len="med"/>
            <a:tailEnd type="triangle" w="med" len="med"/>
          </a:ln>
        </p:spPr>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p:sp>
        <p:nvSpPr>
          <p:cNvPr id="8194" name="Rectangle 4"/>
          <p:cNvSpPr/>
          <p:nvPr/>
        </p:nvSpPr>
        <p:spPr>
          <a:xfrm>
            <a:off x="1066800" y="687388"/>
            <a:ext cx="7696200" cy="396875"/>
          </a:xfrm>
          <a:prstGeom prst="rect">
            <a:avLst/>
          </a:prstGeom>
          <a:noFill/>
          <a:ln w="9525">
            <a:noFill/>
          </a:ln>
        </p:spPr>
        <p:txBody>
          <a:bodyPr>
            <a:spAutoFit/>
          </a:bodyPr>
          <a:p>
            <a:pPr algn="ctr"/>
            <a:endParaRPr lang="el-GR" altLang="x-none" sz="2000" b="1" dirty="0">
              <a:solidFill>
                <a:srgbClr val="FFFF00"/>
              </a:solidFill>
              <a:latin typeface="Arial" panose="020B0604020202020204" pitchFamily="34" charset="0"/>
              <a:ea typeface="Times New Roman" panose="02020603050405020304" pitchFamily="18" charset="0"/>
            </a:endParaRPr>
          </a:p>
        </p:txBody>
      </p:sp>
      <p:sp>
        <p:nvSpPr>
          <p:cNvPr id="35845" name="Rectangle 5"/>
          <p:cNvSpPr>
            <a:spLocks noChangeArrowheads="1"/>
          </p:cNvSpPr>
          <p:nvPr/>
        </p:nvSpPr>
        <p:spPr bwMode="auto">
          <a:xfrm>
            <a:off x="250825" y="692150"/>
            <a:ext cx="8642350" cy="4721225"/>
          </a:xfrm>
          <a:prstGeom prst="rect">
            <a:avLst/>
          </a:prstGeom>
          <a:noFill/>
          <a:ln w="9525">
            <a:noFill/>
            <a:miter lim="800000"/>
          </a:ln>
          <a:effectLst/>
        </p:spPr>
        <p:txBody>
          <a:bodyPr>
            <a:spAutoFit/>
          </a:bodyPr>
          <a:p>
            <a:r>
              <a:rPr lang="el-GR" altLang="x-none" sz="2000" b="1" dirty="0">
                <a:solidFill>
                  <a:schemeClr val="bg2"/>
                </a:solidFill>
                <a:effectLst>
                  <a:outerShdw blurRad="38100" dist="38100" dir="2700000">
                    <a:srgbClr val="C0C0C0"/>
                  </a:outerShdw>
                </a:effectLst>
                <a:latin typeface="Times New Roman" panose="02020603050405020304" pitchFamily="18" charset="0"/>
              </a:rPr>
              <a:t> ΒΑΣΙΚΕΣ ΑΡΧΕΣ ΧΡΗΜΑΤΟΔΟΤΗΣΕΩΝ</a:t>
            </a:r>
            <a:endParaRPr lang="el-GR" altLang="x-none" sz="2000" b="1" dirty="0">
              <a:solidFill>
                <a:schemeClr val="bg2"/>
              </a:solidFill>
              <a:effectLst>
                <a:outerShdw blurRad="38100" dist="38100" dir="2700000">
                  <a:srgbClr val="C0C0C0"/>
                </a:outerShdw>
              </a:effectLst>
              <a:latin typeface="Times New Roman" panose="02020603050405020304" pitchFamily="18" charset="0"/>
            </a:endParaRPr>
          </a:p>
          <a:p>
            <a:endParaRPr lang="el-GR" altLang="x-none" sz="2000" b="1" dirty="0">
              <a:solidFill>
                <a:schemeClr val="bg2"/>
              </a:solidFill>
              <a:effectLst>
                <a:outerShdw blurRad="38100" dist="38100" dir="2700000">
                  <a:srgbClr val="C0C0C0"/>
                </a:outerShdw>
              </a:effectLst>
              <a:latin typeface="Times New Roman" panose="02020603050405020304" pitchFamily="18" charset="0"/>
            </a:endParaRPr>
          </a:p>
          <a:p>
            <a:endParaRPr lang="el-GR" altLang="x-none" sz="2000" b="1" dirty="0">
              <a:solidFill>
                <a:schemeClr val="bg2"/>
              </a:solidFill>
              <a:effectLst>
                <a:outerShdw blurRad="38100" dist="38100" dir="2700000">
                  <a:srgbClr val="C0C0C0"/>
                </a:outerShdw>
              </a:effectLst>
              <a:latin typeface="Times New Roman" panose="02020603050405020304" pitchFamily="18" charset="0"/>
            </a:endParaRPr>
          </a:p>
          <a:p>
            <a:endParaRPr lang="el-GR" altLang="x-none" sz="2000" b="1" dirty="0">
              <a:solidFill>
                <a:schemeClr val="bg2"/>
              </a:solidFill>
              <a:effectLst>
                <a:outerShdw blurRad="38100" dist="38100" dir="2700000">
                  <a:srgbClr val="C0C0C0"/>
                </a:outerShdw>
              </a:effectLst>
              <a:latin typeface="Times New Roman" panose="02020603050405020304" pitchFamily="18" charset="0"/>
            </a:endParaRPr>
          </a:p>
          <a:p>
            <a:r>
              <a:rPr lang="el-GR" altLang="x-none" sz="2000" b="1" dirty="0">
                <a:solidFill>
                  <a:schemeClr val="bg2"/>
                </a:solidFill>
                <a:effectLst>
                  <a:outerShdw blurRad="38100" dist="38100" dir="2700000">
                    <a:srgbClr val="C0C0C0"/>
                  </a:outerShdw>
                </a:effectLst>
                <a:latin typeface="Times New Roman" panose="02020603050405020304" pitchFamily="18" charset="0"/>
              </a:rPr>
              <a:t>         </a:t>
            </a:r>
            <a:r>
              <a:rPr lang="el-GR" altLang="x-none" sz="2000" b="1" dirty="0">
                <a:solidFill>
                  <a:schemeClr val="bg2"/>
                </a:solidFill>
                <a:effectLst>
                  <a:outerShdw blurRad="38100" dist="38100" dir="2700000">
                    <a:srgbClr val="C0C0C0"/>
                  </a:outerShdw>
                </a:effectLst>
                <a:latin typeface="Arial" panose="020B0604020202020204" pitchFamily="34" charset="0"/>
              </a:rPr>
              <a:t>	</a:t>
            </a:r>
            <a:r>
              <a:rPr lang="el-GR" altLang="x-none" sz="1600" b="1" dirty="0">
                <a:solidFill>
                  <a:srgbClr val="CC3300"/>
                </a:solidFill>
                <a:effectLst>
                  <a:outerShdw blurRad="38100" dist="38100" dir="2700000">
                    <a:srgbClr val="C0C0C0"/>
                  </a:outerShdw>
                </a:effectLst>
                <a:latin typeface="Arial" panose="020B0604020202020204" pitchFamily="34" charset="0"/>
              </a:rPr>
              <a:t>η επικέντρωση</a:t>
            </a:r>
            <a:r>
              <a:rPr lang="el-GR" altLang="x-none" sz="1400" b="1" dirty="0">
                <a:solidFill>
                  <a:schemeClr val="bg2"/>
                </a:solidFill>
                <a:latin typeface="Arial" panose="020B0604020202020204" pitchFamily="34" charset="0"/>
              </a:rPr>
              <a:t> 		της υποστήριξης σε συγκεκριμένες περιοχές της Ε.Ε. </a:t>
            </a:r>
            <a:endParaRPr lang="el-GR" altLang="x-none" sz="1400" b="1" dirty="0">
              <a:solidFill>
                <a:schemeClr val="bg2"/>
              </a:solidFill>
              <a:latin typeface="Arial" panose="020B0604020202020204" pitchFamily="34" charset="0"/>
            </a:endParaRPr>
          </a:p>
          <a:p>
            <a:r>
              <a:rPr lang="el-GR" altLang="x-none" sz="1400" b="1" dirty="0">
                <a:solidFill>
                  <a:schemeClr val="bg2"/>
                </a:solidFill>
                <a:latin typeface="Arial" panose="020B0604020202020204" pitchFamily="34" charset="0"/>
              </a:rPr>
              <a:t>				που είναι γνωστές ως στόχοι</a:t>
            </a:r>
            <a:endParaRPr lang="el-GR" altLang="x-none" sz="1400" b="1" dirty="0">
              <a:solidFill>
                <a:schemeClr val="bg2"/>
              </a:solidFill>
              <a:latin typeface="Arial" panose="020B0604020202020204" pitchFamily="34" charset="0"/>
            </a:endParaRPr>
          </a:p>
          <a:p>
            <a:endParaRPr lang="el-GR" altLang="x-none" sz="1400" b="1" dirty="0">
              <a:solidFill>
                <a:schemeClr val="bg2"/>
              </a:solidFill>
              <a:latin typeface="Arial" panose="020B0604020202020204" pitchFamily="34" charset="0"/>
            </a:endParaRPr>
          </a:p>
          <a:p>
            <a:r>
              <a:rPr lang="el-GR" altLang="x-none" sz="1400" b="1" dirty="0">
                <a:solidFill>
                  <a:schemeClr val="bg2"/>
                </a:solidFill>
                <a:latin typeface="Arial" panose="020B0604020202020204" pitchFamily="34" charset="0"/>
              </a:rPr>
              <a:t>	</a:t>
            </a:r>
            <a:r>
              <a:rPr lang="el-GR" altLang="x-none" sz="1600" b="1" dirty="0">
                <a:solidFill>
                  <a:srgbClr val="CC3300"/>
                </a:solidFill>
                <a:effectLst>
                  <a:outerShdw blurRad="38100" dist="38100" dir="2700000">
                    <a:srgbClr val="C0C0C0"/>
                  </a:outerShdw>
                </a:effectLst>
                <a:latin typeface="Arial" panose="020B0604020202020204" pitchFamily="34" charset="0"/>
              </a:rPr>
              <a:t>η εταιρική σχέση</a:t>
            </a:r>
            <a:r>
              <a:rPr lang="el-GR" altLang="x-none" sz="1400" b="1" dirty="0">
                <a:solidFill>
                  <a:schemeClr val="bg2"/>
                </a:solidFill>
                <a:latin typeface="Arial" panose="020B0604020202020204" pitchFamily="34" charset="0"/>
              </a:rPr>
              <a:t>		που σημαίνει ότι οι φορείς όλων των επιπέδων </a:t>
            </a:r>
            <a:endParaRPr lang="el-GR" altLang="x-none" sz="1400" b="1" dirty="0">
              <a:solidFill>
                <a:schemeClr val="bg2"/>
              </a:solidFill>
              <a:latin typeface="Arial" panose="020B0604020202020204" pitchFamily="34" charset="0"/>
            </a:endParaRPr>
          </a:p>
          <a:p>
            <a:r>
              <a:rPr lang="el-GR" altLang="x-none" sz="1400" b="1" dirty="0">
                <a:solidFill>
                  <a:schemeClr val="bg2"/>
                </a:solidFill>
                <a:latin typeface="Arial" panose="020B0604020202020204" pitchFamily="34" charset="0"/>
              </a:rPr>
              <a:t>				συμμετέχουν στην προετοιμασία, το σχεδιασμό και την </a:t>
            </a:r>
            <a:endParaRPr lang="el-GR" altLang="x-none" sz="1400" b="1" dirty="0">
              <a:solidFill>
                <a:schemeClr val="bg2"/>
              </a:solidFill>
              <a:latin typeface="Arial" panose="020B0604020202020204" pitchFamily="34" charset="0"/>
            </a:endParaRPr>
          </a:p>
          <a:p>
            <a:r>
              <a:rPr lang="el-GR" altLang="x-none" sz="1400" b="1" dirty="0">
                <a:solidFill>
                  <a:schemeClr val="bg2"/>
                </a:solidFill>
                <a:latin typeface="Arial" panose="020B0604020202020204" pitchFamily="34" charset="0"/>
              </a:rPr>
              <a:t>				υλοποίηση των προγραμμάτων</a:t>
            </a:r>
            <a:endParaRPr lang="el-GR" altLang="x-none" sz="1400" b="1" dirty="0">
              <a:solidFill>
                <a:schemeClr val="bg2"/>
              </a:solidFill>
              <a:latin typeface="Arial" panose="020B0604020202020204" pitchFamily="34" charset="0"/>
            </a:endParaRPr>
          </a:p>
          <a:p>
            <a:endParaRPr lang="el-GR" altLang="x-none" sz="1400" b="1" dirty="0">
              <a:solidFill>
                <a:schemeClr val="bg2"/>
              </a:solidFill>
              <a:latin typeface="Arial" panose="020B0604020202020204" pitchFamily="34" charset="0"/>
            </a:endParaRPr>
          </a:p>
          <a:p>
            <a:pPr lvl="1" eaLnBrk="1" hangingPunct="1"/>
            <a:r>
              <a:rPr lang="el-GR" altLang="x-none" sz="1400" b="1" dirty="0">
                <a:solidFill>
                  <a:schemeClr val="bg2"/>
                </a:solidFill>
                <a:latin typeface="Arial" panose="020B0604020202020204" pitchFamily="34" charset="0"/>
              </a:rPr>
              <a:t>	 </a:t>
            </a:r>
            <a:r>
              <a:rPr lang="el-GR" altLang="x-none" sz="1600" b="1" dirty="0">
                <a:solidFill>
                  <a:srgbClr val="CC3300"/>
                </a:solidFill>
                <a:effectLst>
                  <a:outerShdw blurRad="38100" dist="38100" dir="2700000">
                    <a:srgbClr val="C0C0C0"/>
                  </a:outerShdw>
                </a:effectLst>
                <a:latin typeface="Arial" panose="020B0604020202020204" pitchFamily="34" charset="0"/>
              </a:rPr>
              <a:t>η προσθετικότητα		</a:t>
            </a:r>
            <a:r>
              <a:rPr lang="el-GR" altLang="x-none" sz="1400" b="1" dirty="0">
                <a:solidFill>
                  <a:schemeClr val="bg2"/>
                </a:solidFill>
                <a:latin typeface="Arial" panose="020B0604020202020204" pitchFamily="34" charset="0"/>
              </a:rPr>
              <a:t>που σημαίνει ότι οι κοινοτικοί πόροι δεν υποκαθιστούν </a:t>
            </a:r>
            <a:endParaRPr lang="el-GR" altLang="x-none" sz="1400" b="1" dirty="0">
              <a:solidFill>
                <a:schemeClr val="bg2"/>
              </a:solidFill>
              <a:latin typeface="Arial" panose="020B0604020202020204" pitchFamily="34" charset="0"/>
            </a:endParaRPr>
          </a:p>
          <a:p>
            <a:pPr lvl="1" eaLnBrk="1" hangingPunct="1"/>
            <a:r>
              <a:rPr lang="el-GR" altLang="x-none" sz="1400" b="1" dirty="0">
                <a:solidFill>
                  <a:schemeClr val="bg2"/>
                </a:solidFill>
                <a:latin typeface="Arial" panose="020B0604020202020204" pitchFamily="34" charset="0"/>
              </a:rPr>
              <a:t>				τις προσπάθειες των κρατών και των περιφερειών, 					αλλά συμβάλλουν στο επιδιωκόμενο αποτέλεσμα</a:t>
            </a:r>
            <a:endParaRPr lang="el-GR" altLang="x-none" sz="1400" b="1" dirty="0">
              <a:solidFill>
                <a:schemeClr val="bg2"/>
              </a:solidFill>
              <a:latin typeface="Arial" panose="020B0604020202020204" pitchFamily="34" charset="0"/>
            </a:endParaRPr>
          </a:p>
          <a:p>
            <a:endParaRPr lang="el-GR" altLang="x-none" sz="1400" b="1" dirty="0">
              <a:solidFill>
                <a:schemeClr val="bg2"/>
              </a:solidFill>
              <a:latin typeface="Arial" panose="020B0604020202020204" pitchFamily="34" charset="0"/>
            </a:endParaRPr>
          </a:p>
          <a:p>
            <a:r>
              <a:rPr lang="el-GR" altLang="x-none" sz="1400" b="1" dirty="0">
                <a:solidFill>
                  <a:schemeClr val="bg2"/>
                </a:solidFill>
                <a:latin typeface="Arial" panose="020B0604020202020204" pitchFamily="34" charset="0"/>
              </a:rPr>
              <a:t>	 </a:t>
            </a:r>
            <a:r>
              <a:rPr lang="el-GR" altLang="x-none" sz="1600" b="1" dirty="0">
                <a:solidFill>
                  <a:srgbClr val="CC3300"/>
                </a:solidFill>
                <a:effectLst>
                  <a:outerShdw blurRad="38100" dist="38100" dir="2700000">
                    <a:srgbClr val="C0C0C0"/>
                  </a:outerShdw>
                </a:effectLst>
                <a:latin typeface="Arial" panose="020B0604020202020204" pitchFamily="34" charset="0"/>
              </a:rPr>
              <a:t>ο προγραμματισμός</a:t>
            </a:r>
            <a:r>
              <a:rPr lang="el-GR" altLang="x-none" sz="1400" b="1" dirty="0">
                <a:solidFill>
                  <a:schemeClr val="bg2"/>
                </a:solidFill>
                <a:latin typeface="Arial" panose="020B0604020202020204" pitchFamily="34" charset="0"/>
              </a:rPr>
              <a:t> 	που συνίσταται στην εκπόνηση πολυετών </a:t>
            </a:r>
            <a:endParaRPr lang="el-GR" altLang="x-none" sz="1400" b="1" dirty="0">
              <a:solidFill>
                <a:schemeClr val="bg2"/>
              </a:solidFill>
              <a:latin typeface="Arial" panose="020B0604020202020204" pitchFamily="34" charset="0"/>
            </a:endParaRPr>
          </a:p>
          <a:p>
            <a:r>
              <a:rPr lang="el-GR" altLang="x-none" sz="1400" b="1" dirty="0">
                <a:solidFill>
                  <a:schemeClr val="bg2"/>
                </a:solidFill>
                <a:latin typeface="Arial" panose="020B0604020202020204" pitchFamily="34" charset="0"/>
              </a:rPr>
              <a:t>				προγραμμάτων</a:t>
            </a:r>
            <a:endParaRPr lang="el-GR" altLang="x-none" sz="1400" b="1" dirty="0">
              <a:solidFill>
                <a:schemeClr val="bg2"/>
              </a:solidFill>
              <a:latin typeface="Arial" panose="020B0604020202020204" pitchFamily="34" charset="0"/>
            </a:endParaRPr>
          </a:p>
          <a:p>
            <a:endParaRPr lang="el-GR" altLang="x-none" sz="1400" b="1" dirty="0">
              <a:solidFill>
                <a:schemeClr val="bg2"/>
              </a:solidFill>
              <a:latin typeface="Arial" panose="020B0604020202020204" pitchFamily="34" charset="0"/>
            </a:endParaRPr>
          </a:p>
          <a:p>
            <a:r>
              <a:rPr lang="el-GR" altLang="x-none" sz="1600" b="1" dirty="0">
                <a:solidFill>
                  <a:srgbClr val="009900"/>
                </a:solidFill>
                <a:latin typeface="Arial" panose="020B0604020202020204" pitchFamily="34" charset="0"/>
              </a:rPr>
              <a:t>  </a:t>
            </a:r>
            <a:endParaRPr lang="el-GR" altLang="x-none" sz="1400" b="1" dirty="0">
              <a:solidFill>
                <a:schemeClr val="bg2"/>
              </a:solidFill>
              <a:latin typeface="Arial" panose="020B0604020202020204" pitchFamily="34" charset="0"/>
            </a:endParaRPr>
          </a:p>
        </p:txBody>
      </p:sp>
      <p:sp>
        <p:nvSpPr>
          <p:cNvPr id="8196" name="Line 9"/>
          <p:cNvSpPr/>
          <p:nvPr/>
        </p:nvSpPr>
        <p:spPr>
          <a:xfrm>
            <a:off x="396875" y="1412875"/>
            <a:ext cx="8351838" cy="0"/>
          </a:xfrm>
          <a:prstGeom prst="line">
            <a:avLst/>
          </a:prstGeom>
          <a:ln w="28575" cap="flat" cmpd="sng">
            <a:solidFill>
              <a:schemeClr val="bg2"/>
            </a:solidFill>
            <a:prstDash val="solid"/>
            <a:headEnd type="none" w="med" len="med"/>
            <a:tailEnd type="none" w="med" len="med"/>
          </a:ln>
        </p:spPr>
      </p:sp>
      <p:sp>
        <p:nvSpPr>
          <p:cNvPr id="8197" name="Line 16"/>
          <p:cNvSpPr/>
          <p:nvPr/>
        </p:nvSpPr>
        <p:spPr>
          <a:xfrm>
            <a:off x="395288" y="2133600"/>
            <a:ext cx="457200" cy="0"/>
          </a:xfrm>
          <a:prstGeom prst="line">
            <a:avLst/>
          </a:prstGeom>
          <a:ln w="57150" cap="flat" cmpd="sng">
            <a:solidFill>
              <a:srgbClr val="FF0000"/>
            </a:solidFill>
            <a:prstDash val="solid"/>
            <a:headEnd type="none" w="med" len="med"/>
            <a:tailEnd type="triangle" w="med" len="med"/>
          </a:ln>
        </p:spPr>
      </p:sp>
      <p:sp>
        <p:nvSpPr>
          <p:cNvPr id="8198" name="Line 18"/>
          <p:cNvSpPr/>
          <p:nvPr/>
        </p:nvSpPr>
        <p:spPr>
          <a:xfrm>
            <a:off x="5940425" y="3789363"/>
            <a:ext cx="0" cy="0"/>
          </a:xfrm>
          <a:prstGeom prst="line">
            <a:avLst/>
          </a:prstGeom>
          <a:ln w="9525" cap="flat" cmpd="sng">
            <a:solidFill>
              <a:schemeClr val="tx1"/>
            </a:solidFill>
            <a:prstDash val="solid"/>
            <a:headEnd type="none" w="med" len="med"/>
            <a:tailEnd type="triangle" w="med" len="med"/>
          </a:ln>
        </p:spPr>
      </p:sp>
      <p:sp>
        <p:nvSpPr>
          <p:cNvPr id="8199" name="Line 24"/>
          <p:cNvSpPr/>
          <p:nvPr/>
        </p:nvSpPr>
        <p:spPr>
          <a:xfrm>
            <a:off x="395288" y="2781300"/>
            <a:ext cx="457200" cy="0"/>
          </a:xfrm>
          <a:prstGeom prst="line">
            <a:avLst/>
          </a:prstGeom>
          <a:ln w="57150" cap="flat" cmpd="sng">
            <a:solidFill>
              <a:srgbClr val="FF0000"/>
            </a:solidFill>
            <a:prstDash val="solid"/>
            <a:headEnd type="none" w="med" len="med"/>
            <a:tailEnd type="triangle" w="med" len="med"/>
          </a:ln>
        </p:spPr>
      </p:sp>
      <p:sp>
        <p:nvSpPr>
          <p:cNvPr id="8200" name="Line 25"/>
          <p:cNvSpPr/>
          <p:nvPr/>
        </p:nvSpPr>
        <p:spPr>
          <a:xfrm>
            <a:off x="395288" y="3716338"/>
            <a:ext cx="457200" cy="0"/>
          </a:xfrm>
          <a:prstGeom prst="line">
            <a:avLst/>
          </a:prstGeom>
          <a:ln w="57150" cap="flat" cmpd="sng">
            <a:solidFill>
              <a:srgbClr val="FF0000"/>
            </a:solidFill>
            <a:prstDash val="solid"/>
            <a:headEnd type="none" w="med" len="med"/>
            <a:tailEnd type="triangle" w="med" len="med"/>
          </a:ln>
        </p:spPr>
      </p:sp>
      <p:sp>
        <p:nvSpPr>
          <p:cNvPr id="8201" name="Line 26"/>
          <p:cNvSpPr/>
          <p:nvPr/>
        </p:nvSpPr>
        <p:spPr>
          <a:xfrm>
            <a:off x="395288" y="4581525"/>
            <a:ext cx="457200" cy="0"/>
          </a:xfrm>
          <a:prstGeom prst="line">
            <a:avLst/>
          </a:prstGeom>
          <a:ln w="57150" cap="flat" cmpd="sng">
            <a:solidFill>
              <a:srgbClr val="FF0000"/>
            </a:solidFill>
            <a:prstDash val="solid"/>
            <a:headEnd type="none" w="med" len="med"/>
            <a:tailEnd type="triangle" w="med" len="med"/>
          </a:ln>
        </p:spPr>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p:sp>
        <p:nvSpPr>
          <p:cNvPr id="9218" name="Rectangle 2"/>
          <p:cNvSpPr/>
          <p:nvPr/>
        </p:nvSpPr>
        <p:spPr>
          <a:xfrm>
            <a:off x="1066800" y="687388"/>
            <a:ext cx="7696200" cy="396875"/>
          </a:xfrm>
          <a:prstGeom prst="rect">
            <a:avLst/>
          </a:prstGeom>
          <a:noFill/>
          <a:ln w="9525">
            <a:noFill/>
          </a:ln>
        </p:spPr>
        <p:txBody>
          <a:bodyPr>
            <a:spAutoFit/>
          </a:bodyPr>
          <a:p>
            <a:pPr algn="ctr"/>
            <a:endParaRPr lang="el-GR" altLang="x-none" sz="2000" b="1" dirty="0">
              <a:solidFill>
                <a:srgbClr val="FFFF00"/>
              </a:solidFill>
              <a:latin typeface="Arial" panose="020B0604020202020204" pitchFamily="34" charset="0"/>
              <a:ea typeface="Times New Roman" panose="02020603050405020304" pitchFamily="18" charset="0"/>
            </a:endParaRPr>
          </a:p>
        </p:txBody>
      </p:sp>
      <p:sp>
        <p:nvSpPr>
          <p:cNvPr id="58371" name="Rectangle 3"/>
          <p:cNvSpPr>
            <a:spLocks noChangeArrowheads="1"/>
          </p:cNvSpPr>
          <p:nvPr/>
        </p:nvSpPr>
        <p:spPr bwMode="auto">
          <a:xfrm>
            <a:off x="539750" y="692150"/>
            <a:ext cx="8353425" cy="5772150"/>
          </a:xfrm>
          <a:prstGeom prst="rect">
            <a:avLst/>
          </a:prstGeom>
          <a:noFill/>
          <a:ln w="9525">
            <a:noFill/>
            <a:miter lim="800000"/>
          </a:ln>
          <a:effectLst/>
        </p:spPr>
        <p:txBody>
          <a:bodyPr>
            <a:spAutoFit/>
          </a:bodyPr>
          <a:p>
            <a:r>
              <a:rPr lang="el-GR" altLang="x-none" sz="2000" b="1" dirty="0">
                <a:solidFill>
                  <a:schemeClr val="bg2"/>
                </a:solidFill>
                <a:effectLst>
                  <a:outerShdw blurRad="38100" dist="38100" dir="2700000">
                    <a:srgbClr val="C0C0C0"/>
                  </a:outerShdw>
                </a:effectLst>
                <a:latin typeface="Times New Roman" panose="02020603050405020304" pitchFamily="18" charset="0"/>
              </a:rPr>
              <a:t>             ΟΙ ΧΡΗΜΑΤΟΔΟΤΗΣΕΙΣ ΤΩΝ ΤΑΜΕΙΩΝ ΓΙΝΟΝΤΑΙ:</a:t>
            </a:r>
            <a:endParaRPr lang="el-GR" altLang="x-none" sz="2000" b="1" dirty="0">
              <a:solidFill>
                <a:schemeClr val="bg2"/>
              </a:solidFill>
              <a:effectLst>
                <a:outerShdw blurRad="38100" dist="38100" dir="2700000">
                  <a:srgbClr val="C0C0C0"/>
                </a:outerShdw>
              </a:effectLst>
              <a:latin typeface="Times New Roman" panose="02020603050405020304" pitchFamily="18" charset="0"/>
            </a:endParaRPr>
          </a:p>
          <a:p>
            <a:endParaRPr lang="el-GR" altLang="x-none" sz="2000" b="1" dirty="0">
              <a:solidFill>
                <a:schemeClr val="bg2"/>
              </a:solidFill>
              <a:effectLst>
                <a:outerShdw blurRad="38100" dist="38100" dir="2700000">
                  <a:srgbClr val="C0C0C0"/>
                </a:outerShdw>
              </a:effectLst>
              <a:latin typeface="Times New Roman" panose="02020603050405020304" pitchFamily="18" charset="0"/>
            </a:endParaRPr>
          </a:p>
          <a:p>
            <a:r>
              <a:rPr lang="el-GR" altLang="x-none" sz="2000" b="1" dirty="0">
                <a:solidFill>
                  <a:schemeClr val="bg2"/>
                </a:solidFill>
                <a:effectLst>
                  <a:outerShdw blurRad="38100" dist="38100" dir="2700000">
                    <a:srgbClr val="C0C0C0"/>
                  </a:outerShdw>
                </a:effectLst>
                <a:latin typeface="Times New Roman" panose="02020603050405020304" pitchFamily="18" charset="0"/>
              </a:rPr>
              <a:t> </a:t>
            </a:r>
            <a:endParaRPr lang="el-GR" altLang="x-none" sz="2000" b="1" dirty="0">
              <a:solidFill>
                <a:schemeClr val="bg2"/>
              </a:solidFill>
              <a:effectLst>
                <a:outerShdw blurRad="38100" dist="38100" dir="2700000">
                  <a:srgbClr val="C0C0C0"/>
                </a:outerShdw>
              </a:effectLst>
              <a:latin typeface="Times New Roman" panose="02020603050405020304" pitchFamily="18" charset="0"/>
            </a:endParaRPr>
          </a:p>
          <a:p>
            <a:r>
              <a:rPr lang="el-GR" altLang="x-none" sz="2000" b="1" dirty="0">
                <a:solidFill>
                  <a:schemeClr val="bg2"/>
                </a:solidFill>
                <a:effectLst>
                  <a:outerShdw blurRad="38100" dist="38100" dir="2700000">
                    <a:srgbClr val="C0C0C0"/>
                  </a:outerShdw>
                </a:effectLst>
                <a:latin typeface="Times New Roman" panose="02020603050405020304" pitchFamily="18" charset="0"/>
              </a:rPr>
              <a:t>        </a:t>
            </a:r>
            <a:endParaRPr lang="el-GR" altLang="x-none" sz="2000" b="1" dirty="0">
              <a:solidFill>
                <a:schemeClr val="bg2"/>
              </a:solidFill>
              <a:effectLst>
                <a:outerShdw blurRad="38100" dist="38100" dir="2700000">
                  <a:srgbClr val="C0C0C0"/>
                </a:outerShdw>
              </a:effectLst>
              <a:latin typeface="Times New Roman" panose="02020603050405020304" pitchFamily="18" charset="0"/>
            </a:endParaRPr>
          </a:p>
          <a:p>
            <a:r>
              <a:rPr lang="el-GR" altLang="x-none" sz="2000" b="1" dirty="0">
                <a:solidFill>
                  <a:schemeClr val="bg2"/>
                </a:solidFill>
                <a:effectLst>
                  <a:outerShdw blurRad="38100" dist="38100" dir="2700000">
                    <a:srgbClr val="C0C0C0"/>
                  </a:outerShdw>
                </a:effectLst>
                <a:latin typeface="Times New Roman" panose="02020603050405020304" pitchFamily="18" charset="0"/>
              </a:rPr>
              <a:t>           </a:t>
            </a:r>
            <a:endParaRPr lang="el-GR" altLang="x-none" sz="1600" b="1" dirty="0">
              <a:solidFill>
                <a:srgbClr val="000099"/>
              </a:solidFill>
              <a:latin typeface="Arial" panose="020B0604020202020204" pitchFamily="34" charset="0"/>
            </a:endParaRPr>
          </a:p>
          <a:p>
            <a:r>
              <a:rPr lang="el-GR" altLang="x-none" sz="1600" b="1" dirty="0">
                <a:solidFill>
                  <a:srgbClr val="000099"/>
                </a:solidFill>
                <a:latin typeface="Arial" panose="020B0604020202020204" pitchFamily="34" charset="0"/>
              </a:rPr>
              <a:t>  </a:t>
            </a:r>
            <a:r>
              <a:rPr lang="el-GR" altLang="x-none" sz="1600" b="1" dirty="0">
                <a:solidFill>
                  <a:schemeClr val="bg2"/>
                </a:solidFill>
                <a:latin typeface="Arial" panose="020B0604020202020204" pitchFamily="34" charset="0"/>
              </a:rPr>
              <a:t>μέσω μη επιστρεπτέων ενισχύσεων		μέσω διετών και εξαετών</a:t>
            </a:r>
            <a:endParaRPr lang="el-GR" altLang="x-none" sz="1600" b="1" dirty="0">
              <a:solidFill>
                <a:schemeClr val="bg2"/>
              </a:solidFill>
              <a:latin typeface="Arial" panose="020B0604020202020204" pitchFamily="34" charset="0"/>
            </a:endParaRPr>
          </a:p>
          <a:p>
            <a:r>
              <a:rPr lang="el-GR" altLang="x-none" sz="1600" b="1" dirty="0">
                <a:solidFill>
                  <a:schemeClr val="bg2"/>
                </a:solidFill>
                <a:latin typeface="Arial" panose="020B0604020202020204" pitchFamily="34" charset="0"/>
              </a:rPr>
              <a:t>  					αναπτυξιακών προγραμμάτων</a:t>
            </a:r>
            <a:endParaRPr lang="el-GR" altLang="x-none" sz="1600" b="1" dirty="0">
              <a:solidFill>
                <a:schemeClr val="bg2"/>
              </a:solidFill>
              <a:latin typeface="Arial" panose="020B0604020202020204" pitchFamily="34" charset="0"/>
            </a:endParaRPr>
          </a:p>
          <a:p>
            <a:endParaRPr lang="el-GR" altLang="x-none" sz="1600" b="1" dirty="0">
              <a:solidFill>
                <a:schemeClr val="bg2"/>
              </a:solidFill>
              <a:latin typeface="Arial" panose="020B0604020202020204" pitchFamily="34" charset="0"/>
            </a:endParaRPr>
          </a:p>
          <a:p>
            <a:endParaRPr lang="el-GR" altLang="x-none" sz="1600" b="1" dirty="0">
              <a:solidFill>
                <a:schemeClr val="bg2"/>
              </a:solidFill>
              <a:latin typeface="Arial" panose="020B0604020202020204" pitchFamily="34" charset="0"/>
            </a:endParaRPr>
          </a:p>
          <a:p>
            <a:endParaRPr lang="el-GR" altLang="x-none" sz="1600" b="1" dirty="0">
              <a:solidFill>
                <a:schemeClr val="bg2"/>
              </a:solidFill>
              <a:latin typeface="Arial" panose="020B0604020202020204" pitchFamily="34" charset="0"/>
            </a:endParaRPr>
          </a:p>
          <a:p>
            <a:endParaRPr lang="el-GR" altLang="x-none" sz="1600" b="1" dirty="0">
              <a:solidFill>
                <a:schemeClr val="bg2"/>
              </a:solidFill>
              <a:latin typeface="Arial" panose="020B0604020202020204" pitchFamily="34" charset="0"/>
            </a:endParaRPr>
          </a:p>
          <a:p>
            <a:r>
              <a:rPr lang="el-GR" altLang="x-none" sz="1600" b="1" dirty="0">
                <a:solidFill>
                  <a:schemeClr val="bg2"/>
                </a:solidFill>
                <a:latin typeface="Arial" panose="020B0604020202020204" pitchFamily="34" charset="0"/>
              </a:rPr>
              <a:t>					με διαπραγματεύσεις μεταξύ </a:t>
            </a:r>
            <a:endParaRPr lang="el-GR" altLang="x-none" sz="1600" b="1" dirty="0">
              <a:solidFill>
                <a:schemeClr val="bg2"/>
              </a:solidFill>
              <a:latin typeface="Arial" panose="020B0604020202020204" pitchFamily="34" charset="0"/>
            </a:endParaRPr>
          </a:p>
          <a:p>
            <a:r>
              <a:rPr lang="el-GR" altLang="x-none" sz="1600" b="1" dirty="0">
                <a:solidFill>
                  <a:schemeClr val="bg2"/>
                </a:solidFill>
                <a:latin typeface="Arial" panose="020B0604020202020204" pitchFamily="34" charset="0"/>
              </a:rPr>
              <a:t>					της Ευρωπαϊκής Επιτροπής και</a:t>
            </a:r>
            <a:endParaRPr lang="el-GR" altLang="x-none" sz="1600" b="1" dirty="0">
              <a:solidFill>
                <a:schemeClr val="bg2"/>
              </a:solidFill>
              <a:latin typeface="Arial" panose="020B0604020202020204" pitchFamily="34" charset="0"/>
            </a:endParaRPr>
          </a:p>
          <a:p>
            <a:r>
              <a:rPr lang="el-GR" altLang="x-none" sz="1600" b="1" dirty="0">
                <a:solidFill>
                  <a:schemeClr val="bg2"/>
                </a:solidFill>
                <a:latin typeface="Arial" panose="020B0604020202020204" pitchFamily="34" charset="0"/>
              </a:rPr>
              <a:t>					του κράτους μέλους</a:t>
            </a:r>
            <a:endParaRPr lang="el-GR" altLang="x-none" sz="1600" b="1" dirty="0">
              <a:solidFill>
                <a:schemeClr val="bg2"/>
              </a:solidFill>
              <a:latin typeface="Arial" panose="020B0604020202020204" pitchFamily="34" charset="0"/>
            </a:endParaRPr>
          </a:p>
          <a:p>
            <a:endParaRPr lang="el-GR" altLang="x-none" sz="1600" b="1" dirty="0">
              <a:solidFill>
                <a:schemeClr val="bg2"/>
              </a:solidFill>
              <a:latin typeface="Arial" panose="020B0604020202020204" pitchFamily="34" charset="0"/>
            </a:endParaRPr>
          </a:p>
          <a:p>
            <a:endParaRPr lang="el-GR" altLang="x-none" sz="1600" b="1" dirty="0">
              <a:solidFill>
                <a:schemeClr val="bg2"/>
              </a:solidFill>
              <a:latin typeface="Arial" panose="020B0604020202020204" pitchFamily="34" charset="0"/>
            </a:endParaRPr>
          </a:p>
          <a:p>
            <a:endParaRPr lang="el-GR" altLang="x-none" sz="1600" b="1" dirty="0">
              <a:solidFill>
                <a:schemeClr val="bg2"/>
              </a:solidFill>
              <a:latin typeface="Arial" panose="020B0604020202020204" pitchFamily="34" charset="0"/>
            </a:endParaRPr>
          </a:p>
          <a:p>
            <a:endParaRPr lang="el-GR" altLang="x-none" sz="1600" b="1" dirty="0">
              <a:solidFill>
                <a:schemeClr val="bg2"/>
              </a:solidFill>
              <a:latin typeface="Arial" panose="020B0604020202020204" pitchFamily="34" charset="0"/>
            </a:endParaRPr>
          </a:p>
          <a:p>
            <a:r>
              <a:rPr lang="el-GR" altLang="x-none" sz="1600" b="1" dirty="0">
                <a:solidFill>
                  <a:schemeClr val="bg2"/>
                </a:solidFill>
                <a:latin typeface="Arial" panose="020B0604020202020204" pitchFamily="34" charset="0"/>
              </a:rPr>
              <a:t>					υλοποιούνται σε συνεργασία με</a:t>
            </a:r>
            <a:endParaRPr lang="el-GR" altLang="x-none" sz="1600" b="1" dirty="0">
              <a:solidFill>
                <a:schemeClr val="bg2"/>
              </a:solidFill>
              <a:latin typeface="Arial" panose="020B0604020202020204" pitchFamily="34" charset="0"/>
            </a:endParaRPr>
          </a:p>
          <a:p>
            <a:r>
              <a:rPr lang="el-GR" altLang="x-none" sz="1600" b="1" dirty="0">
                <a:solidFill>
                  <a:schemeClr val="bg2"/>
                </a:solidFill>
                <a:latin typeface="Arial" panose="020B0604020202020204" pitchFamily="34" charset="0"/>
              </a:rPr>
              <a:t>					τις αντίστοιχες περιφερειακές</a:t>
            </a:r>
            <a:endParaRPr lang="el-GR" altLang="x-none" sz="1600" b="1" dirty="0">
              <a:solidFill>
                <a:schemeClr val="bg2"/>
              </a:solidFill>
              <a:latin typeface="Arial" panose="020B0604020202020204" pitchFamily="34" charset="0"/>
            </a:endParaRPr>
          </a:p>
          <a:p>
            <a:r>
              <a:rPr lang="el-GR" altLang="x-none" sz="1600" b="1" dirty="0">
                <a:solidFill>
                  <a:schemeClr val="bg2"/>
                </a:solidFill>
                <a:latin typeface="Arial" panose="020B0604020202020204" pitchFamily="34" charset="0"/>
              </a:rPr>
              <a:t>					και τοπικές αρχές</a:t>
            </a:r>
            <a:endParaRPr lang="el-GR" altLang="x-none" sz="1600" b="1" dirty="0">
              <a:solidFill>
                <a:schemeClr val="bg2"/>
              </a:solidFill>
              <a:latin typeface="Arial" panose="020B0604020202020204" pitchFamily="34" charset="0"/>
            </a:endParaRPr>
          </a:p>
          <a:p>
            <a:r>
              <a:rPr lang="el-GR" altLang="x-none" sz="1600" b="1" dirty="0">
                <a:solidFill>
                  <a:schemeClr val="bg2"/>
                </a:solidFill>
                <a:latin typeface="Arial" panose="020B0604020202020204" pitchFamily="34" charset="0"/>
              </a:rPr>
              <a:t>					</a:t>
            </a:r>
            <a:endParaRPr lang="el-GR" altLang="x-none" sz="1600" b="1" dirty="0">
              <a:solidFill>
                <a:schemeClr val="bg2"/>
              </a:solidFill>
              <a:latin typeface="Arial" panose="020B0604020202020204" pitchFamily="34" charset="0"/>
            </a:endParaRPr>
          </a:p>
        </p:txBody>
      </p:sp>
      <p:sp>
        <p:nvSpPr>
          <p:cNvPr id="9220" name="Line 4"/>
          <p:cNvSpPr/>
          <p:nvPr/>
        </p:nvSpPr>
        <p:spPr>
          <a:xfrm>
            <a:off x="755650" y="1125538"/>
            <a:ext cx="7416800" cy="0"/>
          </a:xfrm>
          <a:prstGeom prst="line">
            <a:avLst/>
          </a:prstGeom>
          <a:ln w="57150" cap="flat" cmpd="sng">
            <a:solidFill>
              <a:srgbClr val="009900"/>
            </a:solidFill>
            <a:prstDash val="solid"/>
            <a:headEnd type="none" w="med" len="med"/>
            <a:tailEnd type="none" w="med" len="med"/>
          </a:ln>
        </p:spPr>
      </p:sp>
      <p:sp>
        <p:nvSpPr>
          <p:cNvPr id="9221" name="Line 10"/>
          <p:cNvSpPr/>
          <p:nvPr/>
        </p:nvSpPr>
        <p:spPr>
          <a:xfrm>
            <a:off x="5940425" y="3789363"/>
            <a:ext cx="0" cy="0"/>
          </a:xfrm>
          <a:prstGeom prst="line">
            <a:avLst/>
          </a:prstGeom>
          <a:ln w="9525" cap="flat" cmpd="sng">
            <a:solidFill>
              <a:schemeClr val="tx1"/>
            </a:solidFill>
            <a:prstDash val="solid"/>
            <a:headEnd type="none" w="med" len="med"/>
            <a:tailEnd type="triangle" w="med" len="med"/>
          </a:ln>
        </p:spPr>
      </p:sp>
      <p:sp>
        <p:nvSpPr>
          <p:cNvPr id="9222" name="Line 12"/>
          <p:cNvSpPr/>
          <p:nvPr/>
        </p:nvSpPr>
        <p:spPr>
          <a:xfrm>
            <a:off x="6227763" y="2852738"/>
            <a:ext cx="0" cy="863600"/>
          </a:xfrm>
          <a:prstGeom prst="line">
            <a:avLst/>
          </a:prstGeom>
          <a:ln w="57150" cap="flat" cmpd="sng">
            <a:solidFill>
              <a:srgbClr val="009900"/>
            </a:solidFill>
            <a:prstDash val="solid"/>
            <a:headEnd type="none" w="med" len="med"/>
            <a:tailEnd type="triangle" w="med" len="med"/>
          </a:ln>
        </p:spPr>
      </p:sp>
      <p:sp>
        <p:nvSpPr>
          <p:cNvPr id="9223" name="Line 16"/>
          <p:cNvSpPr/>
          <p:nvPr/>
        </p:nvSpPr>
        <p:spPr>
          <a:xfrm>
            <a:off x="5722938" y="2852738"/>
            <a:ext cx="936625" cy="0"/>
          </a:xfrm>
          <a:prstGeom prst="line">
            <a:avLst/>
          </a:prstGeom>
          <a:ln w="57150" cap="flat" cmpd="sng">
            <a:solidFill>
              <a:srgbClr val="009900"/>
            </a:solidFill>
            <a:prstDash val="solid"/>
            <a:headEnd type="none" w="med" len="med"/>
            <a:tailEnd type="none" w="med" len="med"/>
          </a:ln>
        </p:spPr>
      </p:sp>
      <p:sp>
        <p:nvSpPr>
          <p:cNvPr id="9224" name="Line 21"/>
          <p:cNvSpPr/>
          <p:nvPr/>
        </p:nvSpPr>
        <p:spPr>
          <a:xfrm>
            <a:off x="5940425" y="5516563"/>
            <a:ext cx="0" cy="0"/>
          </a:xfrm>
          <a:prstGeom prst="line">
            <a:avLst/>
          </a:prstGeom>
          <a:ln w="9525" cap="flat" cmpd="sng">
            <a:solidFill>
              <a:schemeClr val="tx1"/>
            </a:solidFill>
            <a:prstDash val="solid"/>
            <a:headEnd type="none" w="med" len="med"/>
            <a:tailEnd type="triangle" w="med" len="med"/>
          </a:ln>
        </p:spPr>
      </p:sp>
      <p:sp>
        <p:nvSpPr>
          <p:cNvPr id="9225" name="Line 22"/>
          <p:cNvSpPr/>
          <p:nvPr/>
        </p:nvSpPr>
        <p:spPr>
          <a:xfrm>
            <a:off x="6227763" y="4581525"/>
            <a:ext cx="0" cy="863600"/>
          </a:xfrm>
          <a:prstGeom prst="line">
            <a:avLst/>
          </a:prstGeom>
          <a:ln w="57150" cap="flat" cmpd="sng">
            <a:solidFill>
              <a:srgbClr val="009900"/>
            </a:solidFill>
            <a:prstDash val="solid"/>
            <a:headEnd type="none" w="med" len="med"/>
            <a:tailEnd type="triangle" w="med" len="med"/>
          </a:ln>
        </p:spPr>
      </p:sp>
      <p:sp>
        <p:nvSpPr>
          <p:cNvPr id="9226" name="Line 24"/>
          <p:cNvSpPr/>
          <p:nvPr/>
        </p:nvSpPr>
        <p:spPr>
          <a:xfrm>
            <a:off x="5724525" y="4581525"/>
            <a:ext cx="936625" cy="0"/>
          </a:xfrm>
          <a:prstGeom prst="line">
            <a:avLst/>
          </a:prstGeom>
          <a:ln w="57150" cap="flat" cmpd="sng">
            <a:solidFill>
              <a:srgbClr val="009900"/>
            </a:solidFill>
            <a:prstDash val="solid"/>
            <a:headEnd type="none" w="med" len="med"/>
            <a:tailEnd type="none" w="med" len="med"/>
          </a:ln>
        </p:spPr>
      </p:sp>
      <p:sp>
        <p:nvSpPr>
          <p:cNvPr id="9227" name="Line 25"/>
          <p:cNvSpPr/>
          <p:nvPr/>
        </p:nvSpPr>
        <p:spPr>
          <a:xfrm>
            <a:off x="6227763" y="1125538"/>
            <a:ext cx="0" cy="1008062"/>
          </a:xfrm>
          <a:prstGeom prst="line">
            <a:avLst/>
          </a:prstGeom>
          <a:ln w="57150" cap="flat" cmpd="sng">
            <a:solidFill>
              <a:srgbClr val="009900"/>
            </a:solidFill>
            <a:prstDash val="solid"/>
            <a:headEnd type="none" w="med" len="med"/>
            <a:tailEnd type="triangle" w="med" len="med"/>
          </a:ln>
        </p:spPr>
      </p:sp>
      <p:sp>
        <p:nvSpPr>
          <p:cNvPr id="9228" name="Line 26"/>
          <p:cNvSpPr/>
          <p:nvPr/>
        </p:nvSpPr>
        <p:spPr>
          <a:xfrm>
            <a:off x="1619250" y="1125538"/>
            <a:ext cx="0" cy="1008062"/>
          </a:xfrm>
          <a:prstGeom prst="line">
            <a:avLst/>
          </a:prstGeom>
          <a:ln w="57150" cap="flat" cmpd="sng">
            <a:solidFill>
              <a:srgbClr val="009900"/>
            </a:solidFill>
            <a:prstDash val="solid"/>
            <a:headEnd type="none" w="med" len="med"/>
            <a:tailEnd type="triangle" w="med" len="med"/>
          </a:ln>
        </p:spPr>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p:sp>
        <p:nvSpPr>
          <p:cNvPr id="10242" name="Rectangle 2"/>
          <p:cNvSpPr/>
          <p:nvPr/>
        </p:nvSpPr>
        <p:spPr>
          <a:xfrm>
            <a:off x="1066800" y="687388"/>
            <a:ext cx="7696200" cy="396875"/>
          </a:xfrm>
          <a:prstGeom prst="rect">
            <a:avLst/>
          </a:prstGeom>
          <a:noFill/>
          <a:ln w="9525">
            <a:noFill/>
          </a:ln>
        </p:spPr>
        <p:txBody>
          <a:bodyPr>
            <a:spAutoFit/>
          </a:bodyPr>
          <a:p>
            <a:pPr algn="ctr"/>
            <a:endParaRPr lang="el-GR" altLang="x-none" sz="2000" b="1" dirty="0">
              <a:solidFill>
                <a:srgbClr val="FFFF00"/>
              </a:solidFill>
              <a:latin typeface="Arial" panose="020B0604020202020204" pitchFamily="34" charset="0"/>
              <a:ea typeface="Times New Roman" panose="02020603050405020304" pitchFamily="18" charset="0"/>
            </a:endParaRPr>
          </a:p>
        </p:txBody>
      </p:sp>
      <p:sp>
        <p:nvSpPr>
          <p:cNvPr id="67587" name="Rectangle 3"/>
          <p:cNvSpPr>
            <a:spLocks noChangeArrowheads="1"/>
          </p:cNvSpPr>
          <p:nvPr/>
        </p:nvSpPr>
        <p:spPr bwMode="auto">
          <a:xfrm>
            <a:off x="179388" y="333375"/>
            <a:ext cx="8964613" cy="6384925"/>
          </a:xfrm>
          <a:prstGeom prst="rect">
            <a:avLst/>
          </a:prstGeom>
          <a:noFill/>
          <a:ln w="9525">
            <a:noFill/>
            <a:miter lim="800000"/>
          </a:ln>
          <a:effectLst/>
        </p:spPr>
        <p:txBody>
          <a:bodyPr>
            <a:spAutoFit/>
          </a:bodyPr>
          <a:p>
            <a:r>
              <a:rPr lang="el-GR" altLang="x-none" sz="2000" b="1" dirty="0">
                <a:solidFill>
                  <a:schemeClr val="bg2"/>
                </a:solidFill>
                <a:effectLst>
                  <a:outerShdw blurRad="38100" dist="38100" dir="2700000">
                    <a:srgbClr val="C0C0C0"/>
                  </a:outerShdw>
                </a:effectLst>
                <a:latin typeface="Times New Roman" panose="02020603050405020304" pitchFamily="18" charset="0"/>
              </a:rPr>
              <a:t>                     ΤΡΟΠΟΣ ΧΡΗΜΑΤΟΔΟΤΗΣΗΣ ΤΩΝ ΤΑΜΕΙΩΝ </a:t>
            </a:r>
            <a:endParaRPr lang="el-GR" altLang="x-none" sz="2000" b="1" dirty="0">
              <a:solidFill>
                <a:schemeClr val="bg2"/>
              </a:solidFill>
              <a:effectLst>
                <a:outerShdw blurRad="38100" dist="38100" dir="2700000">
                  <a:srgbClr val="C0C0C0"/>
                </a:outerShdw>
              </a:effectLst>
              <a:latin typeface="Times New Roman" panose="02020603050405020304" pitchFamily="18" charset="0"/>
            </a:endParaRPr>
          </a:p>
          <a:p>
            <a:endParaRPr lang="el-GR" altLang="x-none" sz="2000" b="1" dirty="0">
              <a:solidFill>
                <a:schemeClr val="bg2"/>
              </a:solidFill>
              <a:effectLst>
                <a:outerShdw blurRad="38100" dist="38100" dir="2700000">
                  <a:srgbClr val="C0C0C0"/>
                </a:outerShdw>
              </a:effectLst>
              <a:latin typeface="Times New Roman" panose="02020603050405020304" pitchFamily="18" charset="0"/>
            </a:endParaRPr>
          </a:p>
          <a:p>
            <a:r>
              <a:rPr lang="el-GR" altLang="x-none" sz="2000" b="1" dirty="0">
                <a:solidFill>
                  <a:schemeClr val="bg2"/>
                </a:solidFill>
                <a:effectLst>
                  <a:outerShdw blurRad="38100" dist="38100" dir="2700000">
                    <a:srgbClr val="C0C0C0"/>
                  </a:outerShdw>
                </a:effectLst>
                <a:latin typeface="Times New Roman" panose="02020603050405020304" pitchFamily="18" charset="0"/>
              </a:rPr>
              <a:t>         </a:t>
            </a:r>
            <a:endParaRPr lang="el-GR" altLang="x-none" sz="1600" b="1" dirty="0">
              <a:solidFill>
                <a:srgbClr val="000099"/>
              </a:solidFill>
              <a:latin typeface="Arial" panose="020B0604020202020204" pitchFamily="34" charset="0"/>
            </a:endParaRPr>
          </a:p>
          <a:p>
            <a:r>
              <a:rPr lang="el-GR" altLang="x-none" sz="1600" dirty="0">
                <a:solidFill>
                  <a:schemeClr val="bg2"/>
                </a:solidFill>
                <a:latin typeface="Arial" panose="020B0604020202020204" pitchFamily="34" charset="0"/>
              </a:rPr>
              <a:t>Οι Περιφερειακές και Εθνικές αρχές</a:t>
            </a:r>
            <a:endParaRPr lang="el-GR" altLang="x-none" sz="1600" dirty="0">
              <a:solidFill>
                <a:schemeClr val="bg2"/>
              </a:solidFill>
              <a:latin typeface="Arial" panose="020B0604020202020204" pitchFamily="34" charset="0"/>
            </a:endParaRPr>
          </a:p>
          <a:p>
            <a:r>
              <a:rPr lang="el-GR" altLang="x-none" sz="1600" dirty="0">
                <a:solidFill>
                  <a:schemeClr val="bg2"/>
                </a:solidFill>
                <a:latin typeface="Arial" panose="020B0604020202020204" pitchFamily="34" charset="0"/>
              </a:rPr>
              <a:t>προετοιμάζουν τα Σχέδια Ανάπτυξης</a:t>
            </a:r>
            <a:endParaRPr lang="el-GR" altLang="x-none" sz="1600" dirty="0">
              <a:solidFill>
                <a:schemeClr val="bg2"/>
              </a:solidFill>
              <a:latin typeface="Arial" panose="020B0604020202020204" pitchFamily="34" charset="0"/>
            </a:endParaRPr>
          </a:p>
          <a:p>
            <a:endParaRPr lang="el-GR" altLang="x-none" sz="1600" dirty="0">
              <a:solidFill>
                <a:schemeClr val="bg2"/>
              </a:solidFill>
              <a:latin typeface="Arial" panose="020B0604020202020204" pitchFamily="34" charset="0"/>
            </a:endParaRPr>
          </a:p>
          <a:p>
            <a:r>
              <a:rPr lang="el-GR" altLang="x-none" sz="1600" dirty="0">
                <a:solidFill>
                  <a:schemeClr val="bg2"/>
                </a:solidFill>
                <a:latin typeface="Arial" panose="020B0604020202020204" pitchFamily="34" charset="0"/>
              </a:rPr>
              <a:t>	βάση αυτών</a:t>
            </a:r>
            <a:endParaRPr lang="el-GR" altLang="x-none" sz="1600" dirty="0">
              <a:solidFill>
                <a:schemeClr val="bg2"/>
              </a:solidFill>
              <a:latin typeface="Arial" panose="020B0604020202020204" pitchFamily="34" charset="0"/>
            </a:endParaRPr>
          </a:p>
          <a:p>
            <a:endParaRPr lang="el-GR" altLang="x-none" sz="1600" dirty="0">
              <a:solidFill>
                <a:schemeClr val="bg2"/>
              </a:solidFill>
              <a:latin typeface="Arial" panose="020B0604020202020204" pitchFamily="34" charset="0"/>
            </a:endParaRPr>
          </a:p>
          <a:p>
            <a:r>
              <a:rPr lang="el-GR" altLang="x-none" sz="1600" dirty="0">
                <a:solidFill>
                  <a:schemeClr val="bg2"/>
                </a:solidFill>
                <a:latin typeface="Arial" panose="020B0604020202020204" pitchFamily="34" charset="0"/>
              </a:rPr>
              <a:t>Η Ευρωπαϊκή Επιτροπή καταρτίζει	«Πρότυπα Σχέδια για         «Κοινοτικές Πρωτοβουλίες» </a:t>
            </a:r>
            <a:endParaRPr lang="el-GR" altLang="x-none" sz="1600" dirty="0">
              <a:solidFill>
                <a:schemeClr val="bg2"/>
              </a:solidFill>
              <a:latin typeface="Arial" panose="020B0604020202020204" pitchFamily="34" charset="0"/>
            </a:endParaRPr>
          </a:p>
          <a:p>
            <a:r>
              <a:rPr lang="el-GR" altLang="x-none" sz="1600" dirty="0">
                <a:solidFill>
                  <a:schemeClr val="bg2"/>
                </a:solidFill>
                <a:latin typeface="Arial" panose="020B0604020202020204" pitchFamily="34" charset="0"/>
              </a:rPr>
              <a:t>τα Κοινοτικά Πλαίσια Στήριξης (ΚΠΣ)	τις Καινοτόμες Δράσεις»    (</a:t>
            </a:r>
            <a:r>
              <a:rPr sz="1600" dirty="0">
                <a:solidFill>
                  <a:schemeClr val="bg2"/>
                </a:solidFill>
                <a:latin typeface="Arial" panose="020B0604020202020204" pitchFamily="34" charset="0"/>
              </a:rPr>
              <a:t>Interreg, Urban, Leader,</a:t>
            </a:r>
            <a:r>
              <a:rPr lang="el-GR" altLang="x-none" sz="1600" dirty="0">
                <a:solidFill>
                  <a:schemeClr val="bg2"/>
                </a:solidFill>
                <a:latin typeface="Arial" panose="020B0604020202020204" pitchFamily="34" charset="0"/>
              </a:rPr>
              <a:t>    </a:t>
            </a:r>
            <a:endParaRPr lang="el-GR" altLang="x-none" sz="1600" dirty="0">
              <a:solidFill>
                <a:schemeClr val="bg2"/>
              </a:solidFill>
              <a:latin typeface="Arial" panose="020B0604020202020204" pitchFamily="34" charset="0"/>
            </a:endParaRPr>
          </a:p>
          <a:p>
            <a:r>
              <a:rPr lang="el-GR" altLang="x-none" sz="1600" dirty="0">
                <a:solidFill>
                  <a:schemeClr val="bg2"/>
                </a:solidFill>
                <a:latin typeface="Arial" panose="020B0604020202020204" pitchFamily="34" charset="0"/>
              </a:rPr>
              <a:t>				(1% των παρεμβάσεων)</a:t>
            </a:r>
            <a:r>
              <a:rPr sz="1600" dirty="0">
                <a:solidFill>
                  <a:schemeClr val="bg2"/>
                </a:solidFill>
                <a:latin typeface="Arial" panose="020B0604020202020204" pitchFamily="34" charset="0"/>
              </a:rPr>
              <a:t>    Equal) (5,35% </a:t>
            </a:r>
            <a:r>
              <a:rPr lang="el-GR" altLang="x-none" sz="1600" dirty="0">
                <a:solidFill>
                  <a:schemeClr val="bg2"/>
                </a:solidFill>
                <a:latin typeface="Arial" panose="020B0604020202020204" pitchFamily="34" charset="0"/>
              </a:rPr>
              <a:t>του προϋ-</a:t>
            </a:r>
            <a:endParaRPr lang="el-GR" altLang="x-none" sz="1600" dirty="0">
              <a:solidFill>
                <a:schemeClr val="bg2"/>
              </a:solidFill>
              <a:latin typeface="Arial" panose="020B0604020202020204" pitchFamily="34" charset="0"/>
            </a:endParaRPr>
          </a:p>
          <a:p>
            <a:r>
              <a:rPr lang="el-GR" altLang="x-none" sz="1600" dirty="0">
                <a:solidFill>
                  <a:schemeClr val="bg2"/>
                </a:solidFill>
                <a:latin typeface="Arial" panose="020B0604020202020204" pitchFamily="34" charset="0"/>
              </a:rPr>
              <a:t>Το κράτος μέλος υποβάλλει τα			          πολογισμού των Δ.Τ.)	</a:t>
            </a:r>
            <a:endParaRPr lang="el-GR" altLang="x-none" sz="1600" dirty="0">
              <a:solidFill>
                <a:schemeClr val="bg2"/>
              </a:solidFill>
              <a:latin typeface="Arial" panose="020B0604020202020204" pitchFamily="34" charset="0"/>
            </a:endParaRPr>
          </a:p>
          <a:p>
            <a:r>
              <a:rPr lang="el-GR" altLang="x-none" sz="1600" dirty="0">
                <a:solidFill>
                  <a:schemeClr val="bg2"/>
                </a:solidFill>
                <a:latin typeface="Arial" panose="020B0604020202020204" pitchFamily="34" charset="0"/>
              </a:rPr>
              <a:t>«Λειτουργικά Προγράμματα» για </a:t>
            </a:r>
            <a:endParaRPr lang="el-GR" altLang="x-none" sz="1600" dirty="0">
              <a:solidFill>
                <a:schemeClr val="bg2"/>
              </a:solidFill>
              <a:latin typeface="Arial" panose="020B0604020202020204" pitchFamily="34" charset="0"/>
            </a:endParaRPr>
          </a:p>
          <a:p>
            <a:r>
              <a:rPr lang="el-GR" altLang="x-none" sz="1600" dirty="0">
                <a:solidFill>
                  <a:schemeClr val="bg2"/>
                </a:solidFill>
                <a:latin typeface="Arial" panose="020B0604020202020204" pitchFamily="34" charset="0"/>
              </a:rPr>
              <a:t>κάθε άξονα του ΚΠΣ</a:t>
            </a:r>
            <a:endParaRPr lang="el-GR" altLang="x-none" sz="1600" dirty="0">
              <a:solidFill>
                <a:schemeClr val="bg2"/>
              </a:solidFill>
              <a:latin typeface="Arial" panose="020B0604020202020204" pitchFamily="34" charset="0"/>
            </a:endParaRPr>
          </a:p>
          <a:p>
            <a:endParaRPr lang="el-GR" altLang="x-none" sz="1600" dirty="0">
              <a:solidFill>
                <a:schemeClr val="bg2"/>
              </a:solidFill>
              <a:latin typeface="Arial" panose="020B0604020202020204" pitchFamily="34" charset="0"/>
            </a:endParaRPr>
          </a:p>
          <a:p>
            <a:r>
              <a:rPr lang="el-GR" altLang="x-none" sz="1600" dirty="0">
                <a:solidFill>
                  <a:schemeClr val="bg2"/>
                </a:solidFill>
                <a:latin typeface="Arial" panose="020B0604020202020204" pitchFamily="34" charset="0"/>
              </a:rPr>
              <a:t>Η Επιτροπή αποφασίζει</a:t>
            </a:r>
            <a:endParaRPr lang="el-GR" altLang="x-none" sz="1600" dirty="0">
              <a:solidFill>
                <a:schemeClr val="bg2"/>
              </a:solidFill>
              <a:latin typeface="Arial" panose="020B0604020202020204" pitchFamily="34" charset="0"/>
            </a:endParaRPr>
          </a:p>
          <a:p>
            <a:endParaRPr lang="el-GR" altLang="x-none" sz="1600" dirty="0">
              <a:solidFill>
                <a:schemeClr val="bg2"/>
              </a:solidFill>
              <a:latin typeface="Arial" panose="020B0604020202020204" pitchFamily="34" charset="0"/>
            </a:endParaRPr>
          </a:p>
          <a:p>
            <a:r>
              <a:rPr lang="el-GR" altLang="x-none" sz="1600" dirty="0">
                <a:solidFill>
                  <a:schemeClr val="bg2"/>
                </a:solidFill>
                <a:latin typeface="Arial" panose="020B0604020202020204" pitchFamily="34" charset="0"/>
              </a:rPr>
              <a:t>Οι Εθνικές και Περιφερειακές Αρχές</a:t>
            </a:r>
            <a:endParaRPr lang="el-GR" altLang="x-none" sz="1600" dirty="0">
              <a:solidFill>
                <a:schemeClr val="bg2"/>
              </a:solidFill>
              <a:latin typeface="Arial" panose="020B0604020202020204" pitchFamily="34" charset="0"/>
            </a:endParaRPr>
          </a:p>
          <a:p>
            <a:r>
              <a:rPr lang="el-GR" altLang="x-none" sz="1600" dirty="0">
                <a:solidFill>
                  <a:schemeClr val="bg2"/>
                </a:solidFill>
                <a:latin typeface="Arial" panose="020B0604020202020204" pitchFamily="34" charset="0"/>
              </a:rPr>
              <a:t>υλοποιούν τα έργα</a:t>
            </a:r>
            <a:endParaRPr lang="el-GR" altLang="x-none" sz="1600" dirty="0">
              <a:solidFill>
                <a:schemeClr val="bg2"/>
              </a:solidFill>
              <a:latin typeface="Arial" panose="020B0604020202020204" pitchFamily="34" charset="0"/>
            </a:endParaRPr>
          </a:p>
          <a:p>
            <a:endParaRPr lang="el-GR" altLang="x-none" sz="1600" dirty="0">
              <a:solidFill>
                <a:schemeClr val="bg2"/>
              </a:solidFill>
              <a:latin typeface="Arial" panose="020B0604020202020204" pitchFamily="34" charset="0"/>
            </a:endParaRPr>
          </a:p>
          <a:p>
            <a:r>
              <a:rPr lang="el-GR" altLang="x-none" sz="1600" dirty="0">
                <a:solidFill>
                  <a:schemeClr val="bg2"/>
                </a:solidFill>
                <a:latin typeface="Arial" panose="020B0604020202020204" pitchFamily="34" charset="0"/>
              </a:rPr>
              <a:t>Η παρακολούθηση των έργων γίνεται</a:t>
            </a:r>
            <a:endParaRPr lang="el-GR" altLang="x-none" sz="1600" dirty="0">
              <a:solidFill>
                <a:schemeClr val="bg2"/>
              </a:solidFill>
              <a:latin typeface="Arial" panose="020B0604020202020204" pitchFamily="34" charset="0"/>
            </a:endParaRPr>
          </a:p>
          <a:p>
            <a:r>
              <a:rPr lang="el-GR" altLang="x-none" sz="1600" dirty="0">
                <a:solidFill>
                  <a:schemeClr val="bg2"/>
                </a:solidFill>
                <a:latin typeface="Arial" panose="020B0604020202020204" pitchFamily="34" charset="0"/>
              </a:rPr>
              <a:t>από τις Επιτροπές Παρακολούθησης </a:t>
            </a:r>
            <a:endParaRPr lang="el-GR" altLang="x-none" sz="1600" dirty="0">
              <a:solidFill>
                <a:schemeClr val="bg2"/>
              </a:solidFill>
              <a:latin typeface="Arial" panose="020B0604020202020204" pitchFamily="34" charset="0"/>
            </a:endParaRPr>
          </a:p>
          <a:p>
            <a:r>
              <a:rPr lang="el-GR" altLang="x-none" sz="1600" dirty="0">
                <a:solidFill>
                  <a:schemeClr val="bg2"/>
                </a:solidFill>
                <a:latin typeface="Arial" panose="020B0604020202020204" pitchFamily="34" charset="0"/>
              </a:rPr>
              <a:t>(Ε.Π.) (εκπρόσωποι Περιφερειών, </a:t>
            </a:r>
            <a:endParaRPr lang="el-GR" altLang="x-none" sz="1600" dirty="0">
              <a:solidFill>
                <a:schemeClr val="bg2"/>
              </a:solidFill>
              <a:latin typeface="Arial" panose="020B0604020202020204" pitchFamily="34" charset="0"/>
            </a:endParaRPr>
          </a:p>
          <a:p>
            <a:r>
              <a:rPr lang="el-GR" altLang="x-none" sz="1600" dirty="0">
                <a:solidFill>
                  <a:schemeClr val="bg2"/>
                </a:solidFill>
                <a:latin typeface="Arial" panose="020B0604020202020204" pitchFamily="34" charset="0"/>
              </a:rPr>
              <a:t>κρατών μελών και Ένωσης)</a:t>
            </a:r>
            <a:endParaRPr lang="el-GR" altLang="x-none" sz="1600" dirty="0">
              <a:solidFill>
                <a:schemeClr val="bg2"/>
              </a:solidFill>
              <a:latin typeface="Arial" panose="020B0604020202020204" pitchFamily="34" charset="0"/>
            </a:endParaRPr>
          </a:p>
          <a:p>
            <a:r>
              <a:rPr lang="el-GR" altLang="x-none" sz="1600" dirty="0">
                <a:solidFill>
                  <a:schemeClr val="bg2"/>
                </a:solidFill>
                <a:latin typeface="Arial" panose="020B0604020202020204" pitchFamily="34" charset="0"/>
              </a:rPr>
              <a:t> </a:t>
            </a:r>
            <a:endParaRPr lang="el-GR" altLang="x-none" sz="1600" dirty="0">
              <a:solidFill>
                <a:schemeClr val="bg2"/>
              </a:solidFill>
              <a:latin typeface="Arial" panose="020B0604020202020204" pitchFamily="34" charset="0"/>
            </a:endParaRPr>
          </a:p>
        </p:txBody>
      </p:sp>
      <p:sp>
        <p:nvSpPr>
          <p:cNvPr id="10244" name="Line 4"/>
          <p:cNvSpPr/>
          <p:nvPr/>
        </p:nvSpPr>
        <p:spPr>
          <a:xfrm>
            <a:off x="755650" y="836613"/>
            <a:ext cx="7777163" cy="0"/>
          </a:xfrm>
          <a:prstGeom prst="line">
            <a:avLst/>
          </a:prstGeom>
          <a:ln w="57150" cap="flat" cmpd="sng">
            <a:solidFill>
              <a:schemeClr val="accent1"/>
            </a:solidFill>
            <a:prstDash val="solid"/>
            <a:headEnd type="none" w="med" len="med"/>
            <a:tailEnd type="none" w="med" len="med"/>
          </a:ln>
        </p:spPr>
      </p:sp>
      <p:sp>
        <p:nvSpPr>
          <p:cNvPr id="10245" name="Line 5"/>
          <p:cNvSpPr/>
          <p:nvPr/>
        </p:nvSpPr>
        <p:spPr>
          <a:xfrm>
            <a:off x="5940425" y="3789363"/>
            <a:ext cx="0" cy="0"/>
          </a:xfrm>
          <a:prstGeom prst="line">
            <a:avLst/>
          </a:prstGeom>
          <a:ln w="9525" cap="flat" cmpd="sng">
            <a:solidFill>
              <a:schemeClr val="tx1"/>
            </a:solidFill>
            <a:prstDash val="solid"/>
            <a:headEnd type="none" w="med" len="med"/>
            <a:tailEnd type="triangle" w="med" len="med"/>
          </a:ln>
        </p:spPr>
      </p:sp>
      <p:sp>
        <p:nvSpPr>
          <p:cNvPr id="10246" name="Line 8"/>
          <p:cNvSpPr/>
          <p:nvPr/>
        </p:nvSpPr>
        <p:spPr>
          <a:xfrm>
            <a:off x="5940425" y="5516563"/>
            <a:ext cx="0" cy="0"/>
          </a:xfrm>
          <a:prstGeom prst="line">
            <a:avLst/>
          </a:prstGeom>
          <a:ln w="9525" cap="flat" cmpd="sng">
            <a:solidFill>
              <a:schemeClr val="tx1"/>
            </a:solidFill>
            <a:prstDash val="solid"/>
            <a:headEnd type="none" w="med" len="med"/>
            <a:tailEnd type="triangle" w="med" len="med"/>
          </a:ln>
        </p:spPr>
      </p:sp>
      <p:sp>
        <p:nvSpPr>
          <p:cNvPr id="10247" name="Line 12"/>
          <p:cNvSpPr/>
          <p:nvPr/>
        </p:nvSpPr>
        <p:spPr>
          <a:xfrm flipH="1">
            <a:off x="3635375" y="836613"/>
            <a:ext cx="936625" cy="576262"/>
          </a:xfrm>
          <a:prstGeom prst="line">
            <a:avLst/>
          </a:prstGeom>
          <a:ln w="76200" cap="flat" cmpd="sng">
            <a:solidFill>
              <a:schemeClr val="accent1"/>
            </a:solidFill>
            <a:prstDash val="solid"/>
            <a:headEnd type="none" w="med" len="med"/>
            <a:tailEnd type="triangle" w="med" len="med"/>
          </a:ln>
        </p:spPr>
      </p:sp>
      <p:sp>
        <p:nvSpPr>
          <p:cNvPr id="10248" name="Line 14"/>
          <p:cNvSpPr/>
          <p:nvPr/>
        </p:nvSpPr>
        <p:spPr>
          <a:xfrm>
            <a:off x="4572000" y="836613"/>
            <a:ext cx="287338" cy="1512887"/>
          </a:xfrm>
          <a:prstGeom prst="line">
            <a:avLst/>
          </a:prstGeom>
          <a:ln w="76200" cap="flat" cmpd="sng">
            <a:solidFill>
              <a:schemeClr val="accent1"/>
            </a:solidFill>
            <a:prstDash val="solid"/>
            <a:headEnd type="none" w="med" len="med"/>
            <a:tailEnd type="triangle" w="med" len="med"/>
          </a:ln>
        </p:spPr>
      </p:sp>
      <p:sp>
        <p:nvSpPr>
          <p:cNvPr id="10249" name="Line 15"/>
          <p:cNvSpPr/>
          <p:nvPr/>
        </p:nvSpPr>
        <p:spPr>
          <a:xfrm>
            <a:off x="4572000" y="836613"/>
            <a:ext cx="2808288" cy="1512887"/>
          </a:xfrm>
          <a:prstGeom prst="line">
            <a:avLst/>
          </a:prstGeom>
          <a:ln w="76200" cap="flat" cmpd="sng">
            <a:solidFill>
              <a:schemeClr val="accent1"/>
            </a:solidFill>
            <a:prstDash val="solid"/>
            <a:headEnd type="none" w="med" len="med"/>
            <a:tailEnd type="triangle" w="med" len="med"/>
          </a:ln>
        </p:spPr>
      </p:sp>
      <p:sp>
        <p:nvSpPr>
          <p:cNvPr id="10250" name="Line 16"/>
          <p:cNvSpPr/>
          <p:nvPr/>
        </p:nvSpPr>
        <p:spPr>
          <a:xfrm flipH="1">
            <a:off x="1692275" y="1773238"/>
            <a:ext cx="0" cy="287337"/>
          </a:xfrm>
          <a:prstGeom prst="line">
            <a:avLst/>
          </a:prstGeom>
          <a:ln w="76200" cap="flat" cmpd="sng">
            <a:solidFill>
              <a:schemeClr val="accent1"/>
            </a:solidFill>
            <a:prstDash val="solid"/>
            <a:headEnd type="none" w="med" len="med"/>
            <a:tailEnd type="triangle" w="med" len="med"/>
          </a:ln>
        </p:spPr>
      </p:sp>
      <p:sp>
        <p:nvSpPr>
          <p:cNvPr id="10251" name="Line 17"/>
          <p:cNvSpPr/>
          <p:nvPr/>
        </p:nvSpPr>
        <p:spPr>
          <a:xfrm flipH="1">
            <a:off x="1692275" y="2278063"/>
            <a:ext cx="0" cy="287337"/>
          </a:xfrm>
          <a:prstGeom prst="line">
            <a:avLst/>
          </a:prstGeom>
          <a:ln w="76200" cap="flat" cmpd="sng">
            <a:solidFill>
              <a:schemeClr val="accent1"/>
            </a:solidFill>
            <a:prstDash val="solid"/>
            <a:headEnd type="none" w="med" len="med"/>
            <a:tailEnd type="triangle" w="med" len="med"/>
          </a:ln>
        </p:spPr>
      </p:sp>
      <p:sp>
        <p:nvSpPr>
          <p:cNvPr id="10252" name="Line 18"/>
          <p:cNvSpPr/>
          <p:nvPr/>
        </p:nvSpPr>
        <p:spPr>
          <a:xfrm flipH="1">
            <a:off x="1692275" y="2997200"/>
            <a:ext cx="0" cy="287338"/>
          </a:xfrm>
          <a:prstGeom prst="line">
            <a:avLst/>
          </a:prstGeom>
          <a:ln w="76200" cap="flat" cmpd="sng">
            <a:solidFill>
              <a:schemeClr val="accent1"/>
            </a:solidFill>
            <a:prstDash val="solid"/>
            <a:headEnd type="none" w="med" len="med"/>
            <a:tailEnd type="triangle" w="med" len="med"/>
          </a:ln>
        </p:spPr>
      </p:sp>
      <p:sp>
        <p:nvSpPr>
          <p:cNvPr id="10253" name="Line 19"/>
          <p:cNvSpPr/>
          <p:nvPr/>
        </p:nvSpPr>
        <p:spPr>
          <a:xfrm flipH="1">
            <a:off x="1692275" y="4005263"/>
            <a:ext cx="0" cy="287337"/>
          </a:xfrm>
          <a:prstGeom prst="line">
            <a:avLst/>
          </a:prstGeom>
          <a:ln w="76200" cap="flat" cmpd="sng">
            <a:solidFill>
              <a:schemeClr val="accent1"/>
            </a:solidFill>
            <a:prstDash val="solid"/>
            <a:headEnd type="none" w="med" len="med"/>
            <a:tailEnd type="triangle" w="med" len="med"/>
          </a:ln>
        </p:spPr>
      </p:sp>
      <p:sp>
        <p:nvSpPr>
          <p:cNvPr id="10254" name="Line 20"/>
          <p:cNvSpPr/>
          <p:nvPr/>
        </p:nvSpPr>
        <p:spPr>
          <a:xfrm flipH="1">
            <a:off x="1692275" y="4437063"/>
            <a:ext cx="0" cy="287337"/>
          </a:xfrm>
          <a:prstGeom prst="line">
            <a:avLst/>
          </a:prstGeom>
          <a:ln w="76200" cap="flat" cmpd="sng">
            <a:solidFill>
              <a:schemeClr val="accent1"/>
            </a:solidFill>
            <a:prstDash val="solid"/>
            <a:headEnd type="none" w="med" len="med"/>
            <a:tailEnd type="triangle" w="med" len="med"/>
          </a:ln>
        </p:spPr>
      </p:sp>
      <p:sp>
        <p:nvSpPr>
          <p:cNvPr id="10255" name="Line 21"/>
          <p:cNvSpPr/>
          <p:nvPr/>
        </p:nvSpPr>
        <p:spPr>
          <a:xfrm flipH="1">
            <a:off x="1692275" y="5229225"/>
            <a:ext cx="0" cy="287338"/>
          </a:xfrm>
          <a:prstGeom prst="line">
            <a:avLst/>
          </a:prstGeom>
          <a:ln w="76200" cap="flat" cmpd="sng">
            <a:solidFill>
              <a:schemeClr val="accent1"/>
            </a:solidFill>
            <a:prstDash val="solid"/>
            <a:headEnd type="none" w="med" len="med"/>
            <a:tailEnd type="triangle" w="med" len="med"/>
          </a:ln>
        </p:spPr>
      </p:sp>
      <p:sp>
        <p:nvSpPr>
          <p:cNvPr id="10256" name="Line 22"/>
          <p:cNvSpPr/>
          <p:nvPr/>
        </p:nvSpPr>
        <p:spPr>
          <a:xfrm>
            <a:off x="3779838" y="1628775"/>
            <a:ext cx="0" cy="4824413"/>
          </a:xfrm>
          <a:prstGeom prst="line">
            <a:avLst/>
          </a:prstGeom>
          <a:ln w="9525" cap="flat" cmpd="sng">
            <a:solidFill>
              <a:schemeClr val="bg2"/>
            </a:solidFill>
            <a:prstDash val="solid"/>
            <a:headEnd type="none" w="med" len="med"/>
            <a:tailEnd type="none" w="med" len="med"/>
          </a:ln>
        </p:spPr>
      </p:sp>
      <p:sp>
        <p:nvSpPr>
          <p:cNvPr id="10257" name="Line 23"/>
          <p:cNvSpPr/>
          <p:nvPr/>
        </p:nvSpPr>
        <p:spPr>
          <a:xfrm>
            <a:off x="6227763" y="2133600"/>
            <a:ext cx="0" cy="4319588"/>
          </a:xfrm>
          <a:prstGeom prst="line">
            <a:avLst/>
          </a:prstGeom>
          <a:ln w="9525" cap="flat" cmpd="sng">
            <a:solidFill>
              <a:schemeClr val="bg2"/>
            </a:solidFill>
            <a:prstDash val="solid"/>
            <a:headEnd type="none" w="med" len="med"/>
            <a:tailEnd type="none" w="med" len="med"/>
          </a:ln>
        </p:spPr>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p:sp>
        <p:nvSpPr>
          <p:cNvPr id="11266" name="Rectangle 27"/>
          <p:cNvSpPr/>
          <p:nvPr/>
        </p:nvSpPr>
        <p:spPr>
          <a:xfrm>
            <a:off x="6781800" y="3505200"/>
            <a:ext cx="2133600" cy="838200"/>
          </a:xfrm>
          <a:prstGeom prst="rect">
            <a:avLst/>
          </a:prstGeom>
          <a:solidFill>
            <a:schemeClr val="tx1"/>
          </a:solidFill>
          <a:ln w="38100" cap="flat" cmpd="sng">
            <a:solidFill>
              <a:srgbClr val="FF99FF"/>
            </a:solidFill>
            <a:prstDash val="solid"/>
            <a:miter/>
            <a:headEnd type="none" w="med" len="med"/>
            <a:tailEnd type="none" w="med" len="med"/>
          </a:ln>
        </p:spPr>
        <p:txBody>
          <a:bodyPr wrap="none" anchor="ctr" anchorCtr="0"/>
          <a:p>
            <a:endParaRPr lang="el-GR" altLang="x-none" dirty="0">
              <a:latin typeface="Times New Roman" panose="02020603050405020304" pitchFamily="18" charset="0"/>
            </a:endParaRPr>
          </a:p>
        </p:txBody>
      </p:sp>
      <p:sp>
        <p:nvSpPr>
          <p:cNvPr id="11267" name="Rectangle 26"/>
          <p:cNvSpPr/>
          <p:nvPr/>
        </p:nvSpPr>
        <p:spPr>
          <a:xfrm>
            <a:off x="6553200" y="2286000"/>
            <a:ext cx="2362200" cy="381000"/>
          </a:xfrm>
          <a:prstGeom prst="rect">
            <a:avLst/>
          </a:prstGeom>
          <a:solidFill>
            <a:schemeClr val="tx1"/>
          </a:solidFill>
          <a:ln w="38100" cap="flat" cmpd="sng">
            <a:solidFill>
              <a:srgbClr val="FF99FF"/>
            </a:solidFill>
            <a:prstDash val="solid"/>
            <a:miter/>
            <a:headEnd type="none" w="med" len="med"/>
            <a:tailEnd type="none" w="med" len="med"/>
          </a:ln>
        </p:spPr>
        <p:txBody>
          <a:bodyPr wrap="none" anchor="ctr" anchorCtr="0"/>
          <a:p>
            <a:endParaRPr lang="el-GR" altLang="x-none" dirty="0">
              <a:latin typeface="Times New Roman" panose="02020603050405020304" pitchFamily="18" charset="0"/>
            </a:endParaRPr>
          </a:p>
        </p:txBody>
      </p:sp>
      <p:sp>
        <p:nvSpPr>
          <p:cNvPr id="11268" name="Rectangle 25"/>
          <p:cNvSpPr/>
          <p:nvPr/>
        </p:nvSpPr>
        <p:spPr>
          <a:xfrm>
            <a:off x="3886200" y="5181600"/>
            <a:ext cx="3505200" cy="990600"/>
          </a:xfrm>
          <a:prstGeom prst="rect">
            <a:avLst/>
          </a:prstGeom>
          <a:solidFill>
            <a:schemeClr val="tx1"/>
          </a:solidFill>
          <a:ln w="38100" cap="flat" cmpd="sng">
            <a:solidFill>
              <a:srgbClr val="FF99FF"/>
            </a:solidFill>
            <a:prstDash val="solid"/>
            <a:miter/>
            <a:headEnd type="none" w="med" len="med"/>
            <a:tailEnd type="none" w="med" len="med"/>
          </a:ln>
        </p:spPr>
        <p:txBody>
          <a:bodyPr wrap="none" anchor="ctr" anchorCtr="0"/>
          <a:p>
            <a:endParaRPr lang="el-GR" altLang="x-none" dirty="0">
              <a:latin typeface="Times New Roman" panose="02020603050405020304" pitchFamily="18" charset="0"/>
            </a:endParaRPr>
          </a:p>
        </p:txBody>
      </p:sp>
      <p:sp>
        <p:nvSpPr>
          <p:cNvPr id="11269" name="Rectangle 24"/>
          <p:cNvSpPr/>
          <p:nvPr/>
        </p:nvSpPr>
        <p:spPr>
          <a:xfrm>
            <a:off x="3886200" y="3505200"/>
            <a:ext cx="2667000" cy="838200"/>
          </a:xfrm>
          <a:prstGeom prst="rect">
            <a:avLst/>
          </a:prstGeom>
          <a:solidFill>
            <a:schemeClr val="tx1"/>
          </a:solidFill>
          <a:ln w="38100" cap="flat" cmpd="sng">
            <a:solidFill>
              <a:srgbClr val="FF99FF"/>
            </a:solidFill>
            <a:prstDash val="solid"/>
            <a:miter/>
            <a:headEnd type="none" w="med" len="med"/>
            <a:tailEnd type="none" w="med" len="med"/>
          </a:ln>
        </p:spPr>
        <p:txBody>
          <a:bodyPr wrap="none" anchor="ctr" anchorCtr="0"/>
          <a:p>
            <a:endParaRPr lang="el-GR" altLang="x-none" dirty="0">
              <a:latin typeface="Times New Roman" panose="02020603050405020304" pitchFamily="18" charset="0"/>
            </a:endParaRPr>
          </a:p>
        </p:txBody>
      </p:sp>
      <p:sp>
        <p:nvSpPr>
          <p:cNvPr id="11270" name="Rectangle 23"/>
          <p:cNvSpPr/>
          <p:nvPr/>
        </p:nvSpPr>
        <p:spPr>
          <a:xfrm>
            <a:off x="990600" y="3429000"/>
            <a:ext cx="2514600" cy="1447800"/>
          </a:xfrm>
          <a:prstGeom prst="rect">
            <a:avLst/>
          </a:prstGeom>
          <a:solidFill>
            <a:schemeClr val="tx1"/>
          </a:solidFill>
          <a:ln w="38100" cap="flat" cmpd="sng">
            <a:solidFill>
              <a:srgbClr val="FF99FF"/>
            </a:solidFill>
            <a:prstDash val="solid"/>
            <a:miter/>
            <a:headEnd type="none" w="med" len="med"/>
            <a:tailEnd type="none" w="med" len="med"/>
          </a:ln>
        </p:spPr>
        <p:txBody>
          <a:bodyPr wrap="none" anchor="ctr" anchorCtr="0"/>
          <a:p>
            <a:endParaRPr lang="el-GR" altLang="x-none" dirty="0">
              <a:latin typeface="Times New Roman" panose="02020603050405020304" pitchFamily="18" charset="0"/>
            </a:endParaRPr>
          </a:p>
        </p:txBody>
      </p:sp>
      <p:sp>
        <p:nvSpPr>
          <p:cNvPr id="11271" name="Rectangle 22"/>
          <p:cNvSpPr/>
          <p:nvPr/>
        </p:nvSpPr>
        <p:spPr>
          <a:xfrm>
            <a:off x="228600" y="2209800"/>
            <a:ext cx="2819400" cy="990600"/>
          </a:xfrm>
          <a:prstGeom prst="rect">
            <a:avLst/>
          </a:prstGeom>
          <a:solidFill>
            <a:schemeClr val="tx1"/>
          </a:solidFill>
          <a:ln w="28575" cap="flat" cmpd="sng">
            <a:solidFill>
              <a:srgbClr val="FF99FF"/>
            </a:solidFill>
            <a:prstDash val="solid"/>
            <a:miter/>
            <a:headEnd type="none" w="med" len="med"/>
            <a:tailEnd type="none" w="med" len="med"/>
          </a:ln>
        </p:spPr>
        <p:txBody>
          <a:bodyPr wrap="none" anchor="ctr" anchorCtr="0"/>
          <a:p>
            <a:pPr algn="ctr"/>
            <a:endParaRPr lang="el-GR" altLang="x-none" dirty="0">
              <a:latin typeface="Times New Roman" panose="02020603050405020304" pitchFamily="18" charset="0"/>
            </a:endParaRPr>
          </a:p>
        </p:txBody>
      </p:sp>
      <p:sp>
        <p:nvSpPr>
          <p:cNvPr id="11272" name="Oval 13"/>
          <p:cNvSpPr/>
          <p:nvPr/>
        </p:nvSpPr>
        <p:spPr>
          <a:xfrm>
            <a:off x="2514600" y="533400"/>
            <a:ext cx="3962400" cy="838200"/>
          </a:xfrm>
          <a:prstGeom prst="ellipse">
            <a:avLst/>
          </a:prstGeom>
          <a:solidFill>
            <a:srgbClr val="FF99FF"/>
          </a:solidFill>
          <a:ln w="57150" cap="flat" cmpd="sng">
            <a:solidFill>
              <a:srgbClr val="FF99FF"/>
            </a:solidFill>
            <a:prstDash val="solid"/>
            <a:headEnd type="none" w="med" len="med"/>
            <a:tailEnd type="none" w="med" len="med"/>
          </a:ln>
        </p:spPr>
        <p:txBody>
          <a:bodyPr wrap="none" anchor="ctr" anchorCtr="0"/>
          <a:p>
            <a:endParaRPr lang="el-GR" altLang="x-none" dirty="0">
              <a:latin typeface="Times New Roman" panose="02020603050405020304" pitchFamily="18" charset="0"/>
            </a:endParaRPr>
          </a:p>
        </p:txBody>
      </p:sp>
      <p:sp>
        <p:nvSpPr>
          <p:cNvPr id="59395" name="Rectangle 3"/>
          <p:cNvSpPr>
            <a:spLocks noChangeArrowheads="1"/>
          </p:cNvSpPr>
          <p:nvPr/>
        </p:nvSpPr>
        <p:spPr bwMode="auto">
          <a:xfrm>
            <a:off x="179388" y="457200"/>
            <a:ext cx="8964613" cy="6140450"/>
          </a:xfrm>
          <a:prstGeom prst="rect">
            <a:avLst/>
          </a:prstGeom>
          <a:noFill/>
          <a:ln w="9525">
            <a:noFill/>
            <a:miter lim="800000"/>
          </a:ln>
          <a:effectLst/>
        </p:spPr>
        <p:txBody>
          <a:bodyPr>
            <a:spAutoFit/>
          </a:bodyPr>
          <a:p>
            <a:endParaRPr lang="el-GR" altLang="x-none" sz="2000" b="1" dirty="0">
              <a:solidFill>
                <a:schemeClr val="bg2"/>
              </a:solidFill>
              <a:effectLst>
                <a:outerShdw blurRad="38100" dist="38100" dir="2700000">
                  <a:srgbClr val="C0C0C0"/>
                </a:outerShdw>
              </a:effectLst>
              <a:latin typeface="Times New Roman" panose="02020603050405020304" pitchFamily="18" charset="0"/>
            </a:endParaRPr>
          </a:p>
          <a:p>
            <a:r>
              <a:rPr lang="el-GR" altLang="x-none" sz="2000" b="1" dirty="0">
                <a:solidFill>
                  <a:schemeClr val="bg2"/>
                </a:solidFill>
                <a:effectLst>
                  <a:outerShdw blurRad="38100" dist="38100" dir="2700000">
                    <a:srgbClr val="C0C0C0"/>
                  </a:outerShdw>
                </a:effectLst>
                <a:latin typeface="Times New Roman" panose="02020603050405020304" pitchFamily="18" charset="0"/>
              </a:rPr>
              <a:t>                                                </a:t>
            </a:r>
            <a:r>
              <a:rPr sz="2000" b="1" dirty="0">
                <a:solidFill>
                  <a:schemeClr val="bg2"/>
                </a:solidFill>
                <a:effectLst>
                  <a:outerShdw blurRad="38100" dist="38100" dir="2700000">
                    <a:srgbClr val="C0C0C0"/>
                  </a:outerShdw>
                </a:effectLst>
                <a:latin typeface="Times New Roman" panose="02020603050405020304" pitchFamily="18" charset="0"/>
              </a:rPr>
              <a:t> </a:t>
            </a:r>
            <a:r>
              <a:rPr lang="el-GR" altLang="x-none" sz="2000" b="1" dirty="0">
                <a:solidFill>
                  <a:schemeClr val="bg2"/>
                </a:solidFill>
                <a:effectLst>
                  <a:outerShdw blurRad="38100" dist="38100" dir="2700000">
                    <a:srgbClr val="C0C0C0"/>
                  </a:outerShdw>
                </a:effectLst>
                <a:latin typeface="Arial" panose="020B0604020202020204" pitchFamily="34" charset="0"/>
              </a:rPr>
              <a:t>ΤΑΜΕΙΟ ΣΥΝΟΧΗΣ</a:t>
            </a:r>
            <a:endParaRPr lang="el-GR" altLang="x-none" sz="2000" b="1" dirty="0">
              <a:solidFill>
                <a:schemeClr val="bg2"/>
              </a:solidFill>
              <a:effectLst>
                <a:outerShdw blurRad="38100" dist="38100" dir="2700000">
                  <a:srgbClr val="C0C0C0"/>
                </a:outerShdw>
              </a:effectLst>
              <a:latin typeface="Arial" panose="020B0604020202020204" pitchFamily="34" charset="0"/>
            </a:endParaRPr>
          </a:p>
          <a:p>
            <a:endParaRPr lang="el-GR" altLang="x-none" sz="1600" dirty="0">
              <a:solidFill>
                <a:schemeClr val="bg2"/>
              </a:solidFill>
              <a:effectLst>
                <a:outerShdw blurRad="38100" dist="38100" dir="2700000">
                  <a:srgbClr val="C0C0C0"/>
                </a:outerShdw>
              </a:effectLst>
              <a:latin typeface="Arial" panose="020B0604020202020204" pitchFamily="34" charset="0"/>
            </a:endParaRPr>
          </a:p>
          <a:p>
            <a:endParaRPr lang="el-GR" altLang="x-none" sz="1600" dirty="0">
              <a:solidFill>
                <a:schemeClr val="bg2"/>
              </a:solidFill>
              <a:effectLst>
                <a:outerShdw blurRad="38100" dist="38100" dir="2700000">
                  <a:srgbClr val="C0C0C0"/>
                </a:outerShdw>
              </a:effectLst>
              <a:latin typeface="Arial" panose="020B0604020202020204" pitchFamily="34" charset="0"/>
            </a:endParaRPr>
          </a:p>
          <a:p>
            <a:endParaRPr lang="el-GR" altLang="x-none" sz="1600" dirty="0">
              <a:solidFill>
                <a:schemeClr val="bg2"/>
              </a:solidFill>
              <a:effectLst>
                <a:outerShdw blurRad="38100" dist="38100" dir="2700000">
                  <a:srgbClr val="C0C0C0"/>
                </a:outerShdw>
              </a:effectLst>
              <a:latin typeface="Arial" panose="020B0604020202020204" pitchFamily="34" charset="0"/>
            </a:endParaRPr>
          </a:p>
          <a:p>
            <a:endParaRPr lang="el-GR" altLang="x-none" sz="1600" dirty="0">
              <a:solidFill>
                <a:schemeClr val="bg2"/>
              </a:solidFill>
              <a:effectLst>
                <a:outerShdw blurRad="38100" dist="38100" dir="2700000">
                  <a:srgbClr val="C0C0C0"/>
                </a:outerShdw>
              </a:effectLst>
              <a:latin typeface="Arial" panose="020B0604020202020204" pitchFamily="34" charset="0"/>
            </a:endParaRPr>
          </a:p>
          <a:p>
            <a:endParaRPr lang="el-GR" altLang="x-none" sz="1600" dirty="0">
              <a:solidFill>
                <a:schemeClr val="bg2"/>
              </a:solidFill>
              <a:effectLst>
                <a:outerShdw blurRad="38100" dist="38100" dir="2700000">
                  <a:srgbClr val="C0C0C0"/>
                </a:outerShdw>
              </a:effectLst>
              <a:latin typeface="Arial" panose="020B0604020202020204" pitchFamily="34" charset="0"/>
            </a:endParaRPr>
          </a:p>
          <a:p>
            <a:r>
              <a:rPr lang="el-GR" altLang="x-none" sz="1600" dirty="0">
                <a:solidFill>
                  <a:schemeClr val="bg2"/>
                </a:solidFill>
                <a:effectLst>
                  <a:outerShdw blurRad="38100" dist="38100" dir="2700000">
                    <a:srgbClr val="C0C0C0"/>
                  </a:outerShdw>
                </a:effectLst>
                <a:latin typeface="Arial" panose="020B0604020202020204" pitchFamily="34" charset="0"/>
              </a:rPr>
              <a:t>Υποστηρίζει την Περιφερειακή					Συνθήκη του Μάαστριχτ</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r>
              <a:rPr lang="el-GR" altLang="x-none" sz="1600" dirty="0">
                <a:solidFill>
                  <a:schemeClr val="bg2"/>
                </a:solidFill>
                <a:effectLst>
                  <a:outerShdw blurRad="38100" dist="38100" dir="2700000">
                    <a:srgbClr val="C0C0C0"/>
                  </a:outerShdw>
                </a:effectLst>
                <a:latin typeface="Arial" panose="020B0604020202020204" pitchFamily="34" charset="0"/>
              </a:rPr>
              <a:t>Ανάπτυξη με παράλληλη</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r>
              <a:rPr lang="el-GR" altLang="x-none" sz="1600" dirty="0">
                <a:solidFill>
                  <a:schemeClr val="bg2"/>
                </a:solidFill>
                <a:effectLst>
                  <a:outerShdw blurRad="38100" dist="38100" dir="2700000">
                    <a:srgbClr val="C0C0C0"/>
                  </a:outerShdw>
                </a:effectLst>
                <a:latin typeface="Arial" panose="020B0604020202020204" pitchFamily="34" charset="0"/>
              </a:rPr>
              <a:t>χρηματοδότηση με τα Δ.Τ.</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endParaRPr lang="el-GR" altLang="x-none" sz="1600" dirty="0">
              <a:solidFill>
                <a:schemeClr val="bg2"/>
              </a:solidFill>
              <a:effectLst>
                <a:outerShdw blurRad="38100" dist="38100" dir="2700000">
                  <a:srgbClr val="C0C0C0"/>
                </a:outerShdw>
              </a:effectLst>
              <a:latin typeface="Arial" panose="020B0604020202020204" pitchFamily="34" charset="0"/>
            </a:endParaRPr>
          </a:p>
          <a:p>
            <a:endParaRPr lang="el-GR" altLang="x-none" sz="1600" dirty="0">
              <a:solidFill>
                <a:schemeClr val="bg2"/>
              </a:solidFill>
              <a:effectLst>
                <a:outerShdw blurRad="38100" dist="38100" dir="2700000">
                  <a:srgbClr val="C0C0C0"/>
                </a:outerShdw>
              </a:effectLst>
              <a:latin typeface="Arial" panose="020B0604020202020204" pitchFamily="34" charset="0"/>
            </a:endParaRPr>
          </a:p>
          <a:p>
            <a:r>
              <a:rPr lang="el-GR" altLang="x-none" sz="1600" dirty="0">
                <a:solidFill>
                  <a:schemeClr val="bg2"/>
                </a:solidFill>
                <a:effectLst>
                  <a:outerShdw blurRad="38100" dist="38100" dir="2700000">
                    <a:srgbClr val="C0C0C0"/>
                  </a:outerShdw>
                </a:effectLst>
                <a:latin typeface="Arial" panose="020B0604020202020204" pitchFamily="34" charset="0"/>
              </a:rPr>
              <a:t>	Επωφελούνται τα κράτη	- Περιβάλλον		   Σύγκλιση του βιοτικού</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r>
              <a:rPr lang="el-GR" altLang="x-none" sz="1600" dirty="0">
                <a:solidFill>
                  <a:schemeClr val="bg2"/>
                </a:solidFill>
                <a:effectLst>
                  <a:outerShdw blurRad="38100" dist="38100" dir="2700000">
                    <a:srgbClr val="C0C0C0"/>
                  </a:outerShdw>
                </a:effectLst>
                <a:latin typeface="Arial" panose="020B0604020202020204" pitchFamily="34" charset="0"/>
              </a:rPr>
              <a:t>	μέλη που έχουν εθνικό	- Διευρωπαϊκά Δίκτυα	         επιπέδου των</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r>
              <a:rPr lang="el-GR" altLang="x-none" sz="1600" dirty="0">
                <a:solidFill>
                  <a:schemeClr val="bg2"/>
                </a:solidFill>
                <a:effectLst>
                  <a:outerShdw blurRad="38100" dist="38100" dir="2700000">
                    <a:srgbClr val="C0C0C0"/>
                  </a:outerShdw>
                </a:effectLst>
                <a:latin typeface="Arial" panose="020B0604020202020204" pitchFamily="34" charset="0"/>
              </a:rPr>
              <a:t>	προϊόν χαμηλότερο από	  Υποδομής των Μεταφορών 	        κρατών μελών</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r>
              <a:rPr lang="el-GR" altLang="x-none" sz="1600" dirty="0">
                <a:solidFill>
                  <a:schemeClr val="bg2"/>
                </a:solidFill>
                <a:effectLst>
                  <a:outerShdw blurRad="38100" dist="38100" dir="2700000">
                    <a:srgbClr val="C0C0C0"/>
                  </a:outerShdw>
                </a:effectLst>
                <a:latin typeface="Arial" panose="020B0604020202020204" pitchFamily="34" charset="0"/>
              </a:rPr>
              <a:t>	το 90% του μ.ο. της Ε.Ε.</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r>
              <a:rPr lang="el-GR" altLang="x-none" sz="1600" dirty="0">
                <a:solidFill>
                  <a:schemeClr val="bg2"/>
                </a:solidFill>
                <a:effectLst>
                  <a:outerShdw blurRad="38100" dist="38100" dir="2700000">
                    <a:srgbClr val="C0C0C0"/>
                  </a:outerShdw>
                </a:effectLst>
                <a:latin typeface="Arial" panose="020B0604020202020204" pitchFamily="34" charset="0"/>
              </a:rPr>
              <a:t>	(Ελλάδα)</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endParaRPr lang="el-GR" altLang="x-none" sz="1600" dirty="0">
              <a:solidFill>
                <a:schemeClr val="bg2"/>
              </a:solidFill>
              <a:effectLst>
                <a:outerShdw blurRad="38100" dist="38100" dir="2700000">
                  <a:srgbClr val="C0C0C0"/>
                </a:outerShdw>
              </a:effectLst>
              <a:latin typeface="Arial" panose="020B0604020202020204" pitchFamily="34" charset="0"/>
            </a:endParaRPr>
          </a:p>
          <a:p>
            <a:endParaRPr lang="el-GR" altLang="x-none" sz="1600" dirty="0">
              <a:solidFill>
                <a:schemeClr val="bg2"/>
              </a:solidFill>
              <a:effectLst>
                <a:outerShdw blurRad="38100" dist="38100" dir="2700000">
                  <a:srgbClr val="C0C0C0"/>
                </a:outerShdw>
              </a:effectLst>
              <a:latin typeface="Arial" panose="020B0604020202020204" pitchFamily="34" charset="0"/>
            </a:endParaRPr>
          </a:p>
          <a:p>
            <a:r>
              <a:rPr lang="el-GR" altLang="x-none" sz="1600" dirty="0">
                <a:solidFill>
                  <a:schemeClr val="bg2"/>
                </a:solidFill>
                <a:effectLst>
                  <a:outerShdw blurRad="38100" dist="38100" dir="2700000">
                    <a:srgbClr val="C0C0C0"/>
                  </a:outerShdw>
                </a:effectLst>
                <a:latin typeface="Arial" panose="020B0604020202020204" pitchFamily="34" charset="0"/>
              </a:rPr>
              <a:t>				- προπαρασκευαστικές μελέτες</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r>
              <a:rPr lang="el-GR" altLang="x-none" sz="1600" dirty="0">
                <a:solidFill>
                  <a:schemeClr val="bg2"/>
                </a:solidFill>
                <a:effectLst>
                  <a:outerShdw blurRad="38100" dist="38100" dir="2700000">
                    <a:srgbClr val="C0C0C0"/>
                  </a:outerShdw>
                </a:effectLst>
                <a:latin typeface="Arial" panose="020B0604020202020204" pitchFamily="34" charset="0"/>
              </a:rPr>
              <a:t>				- λήψη μέτρων τεχνικής υποστήριξης</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r>
              <a:rPr lang="el-GR" altLang="x-none" sz="1600" dirty="0">
                <a:solidFill>
                  <a:schemeClr val="bg2"/>
                </a:solidFill>
                <a:effectLst>
                  <a:outerShdw blurRad="38100" dist="38100" dir="2700000">
                    <a:srgbClr val="C0C0C0"/>
                  </a:outerShdw>
                </a:effectLst>
                <a:latin typeface="Arial" panose="020B0604020202020204" pitchFamily="34" charset="0"/>
              </a:rPr>
              <a:t>				  (για πληροφόρηση και δημοσιότητα)</a:t>
            </a:r>
            <a:endParaRPr lang="el-GR" altLang="x-none" sz="1600" dirty="0">
              <a:solidFill>
                <a:schemeClr val="bg2"/>
              </a:solidFill>
              <a:effectLst>
                <a:outerShdw blurRad="38100" dist="38100" dir="2700000">
                  <a:srgbClr val="C0C0C0"/>
                </a:outerShdw>
              </a:effectLst>
              <a:latin typeface="Arial" panose="020B0604020202020204" pitchFamily="34" charset="0"/>
            </a:endParaRPr>
          </a:p>
          <a:p>
            <a:endParaRPr lang="el-GR" altLang="x-none" sz="1600" dirty="0">
              <a:solidFill>
                <a:schemeClr val="bg2"/>
              </a:solidFill>
              <a:effectLst>
                <a:outerShdw blurRad="38100" dist="38100" dir="2700000">
                  <a:srgbClr val="C0C0C0"/>
                </a:outerShdw>
              </a:effectLst>
              <a:latin typeface="Arial" panose="020B0604020202020204" pitchFamily="34" charset="0"/>
            </a:endParaRPr>
          </a:p>
          <a:p>
            <a:r>
              <a:rPr lang="el-GR" altLang="x-none" sz="2000" b="1" dirty="0">
                <a:solidFill>
                  <a:schemeClr val="bg2"/>
                </a:solidFill>
                <a:effectLst>
                  <a:outerShdw blurRad="38100" dist="38100" dir="2700000">
                    <a:srgbClr val="C0C0C0"/>
                  </a:outerShdw>
                </a:effectLst>
                <a:latin typeface="Times New Roman" panose="02020603050405020304" pitchFamily="18" charset="0"/>
              </a:rPr>
              <a:t>           </a:t>
            </a:r>
            <a:endParaRPr lang="el-GR" altLang="x-none" sz="1400" b="1" dirty="0">
              <a:solidFill>
                <a:srgbClr val="000099"/>
              </a:solidFill>
              <a:latin typeface="Arial" panose="020B0604020202020204" pitchFamily="34" charset="0"/>
            </a:endParaRPr>
          </a:p>
        </p:txBody>
      </p:sp>
      <p:sp>
        <p:nvSpPr>
          <p:cNvPr id="11274" name="Line 6"/>
          <p:cNvSpPr/>
          <p:nvPr/>
        </p:nvSpPr>
        <p:spPr>
          <a:xfrm>
            <a:off x="5940425" y="3789363"/>
            <a:ext cx="0" cy="0"/>
          </a:xfrm>
          <a:prstGeom prst="line">
            <a:avLst/>
          </a:prstGeom>
          <a:ln w="9525" cap="flat" cmpd="sng">
            <a:solidFill>
              <a:schemeClr val="tx1"/>
            </a:solidFill>
            <a:prstDash val="solid"/>
            <a:headEnd type="none" w="med" len="med"/>
            <a:tailEnd type="triangle" w="med" len="med"/>
          </a:ln>
        </p:spPr>
      </p:sp>
      <p:sp>
        <p:nvSpPr>
          <p:cNvPr id="11275" name="Line 15"/>
          <p:cNvSpPr/>
          <p:nvPr/>
        </p:nvSpPr>
        <p:spPr>
          <a:xfrm flipH="1">
            <a:off x="1981200" y="1371600"/>
            <a:ext cx="2514600" cy="762000"/>
          </a:xfrm>
          <a:prstGeom prst="line">
            <a:avLst/>
          </a:prstGeom>
          <a:ln w="76200" cap="flat" cmpd="sng">
            <a:solidFill>
              <a:srgbClr val="FF99FF"/>
            </a:solidFill>
            <a:prstDash val="solid"/>
            <a:headEnd type="none" w="med" len="med"/>
            <a:tailEnd type="triangle" w="med" len="med"/>
          </a:ln>
        </p:spPr>
      </p:sp>
      <p:sp>
        <p:nvSpPr>
          <p:cNvPr id="11276" name="Line 16"/>
          <p:cNvSpPr/>
          <p:nvPr/>
        </p:nvSpPr>
        <p:spPr>
          <a:xfrm flipH="1">
            <a:off x="3200400" y="1371600"/>
            <a:ext cx="1219200" cy="1981200"/>
          </a:xfrm>
          <a:prstGeom prst="line">
            <a:avLst/>
          </a:prstGeom>
          <a:ln w="76200" cap="flat" cmpd="sng">
            <a:solidFill>
              <a:srgbClr val="FF99FF"/>
            </a:solidFill>
            <a:prstDash val="solid"/>
            <a:headEnd type="none" w="med" len="med"/>
            <a:tailEnd type="triangle" w="med" len="med"/>
          </a:ln>
        </p:spPr>
      </p:sp>
      <p:sp>
        <p:nvSpPr>
          <p:cNvPr id="11277" name="Line 17"/>
          <p:cNvSpPr/>
          <p:nvPr/>
        </p:nvSpPr>
        <p:spPr>
          <a:xfrm>
            <a:off x="4495800" y="1371600"/>
            <a:ext cx="381000" cy="2057400"/>
          </a:xfrm>
          <a:prstGeom prst="line">
            <a:avLst/>
          </a:prstGeom>
          <a:ln w="76200" cap="flat" cmpd="sng">
            <a:solidFill>
              <a:srgbClr val="FF99FF"/>
            </a:solidFill>
            <a:prstDash val="solid"/>
            <a:headEnd type="none" w="med" len="med"/>
            <a:tailEnd type="triangle" w="med" len="med"/>
          </a:ln>
        </p:spPr>
      </p:sp>
      <p:sp>
        <p:nvSpPr>
          <p:cNvPr id="11278" name="Line 18"/>
          <p:cNvSpPr/>
          <p:nvPr/>
        </p:nvSpPr>
        <p:spPr>
          <a:xfrm>
            <a:off x="4343400" y="1371600"/>
            <a:ext cx="2590800" cy="838200"/>
          </a:xfrm>
          <a:prstGeom prst="line">
            <a:avLst/>
          </a:prstGeom>
          <a:ln w="76200" cap="flat" cmpd="sng">
            <a:solidFill>
              <a:srgbClr val="FF99FF"/>
            </a:solidFill>
            <a:prstDash val="solid"/>
            <a:headEnd type="none" w="med" len="med"/>
            <a:tailEnd type="triangle" w="med" len="med"/>
          </a:ln>
        </p:spPr>
      </p:sp>
      <p:sp>
        <p:nvSpPr>
          <p:cNvPr id="11279" name="Line 19"/>
          <p:cNvSpPr/>
          <p:nvPr/>
        </p:nvSpPr>
        <p:spPr>
          <a:xfrm>
            <a:off x="5029200" y="4343400"/>
            <a:ext cx="152400" cy="762000"/>
          </a:xfrm>
          <a:prstGeom prst="line">
            <a:avLst/>
          </a:prstGeom>
          <a:ln w="76200" cap="flat" cmpd="sng">
            <a:solidFill>
              <a:srgbClr val="FF99FF"/>
            </a:solidFill>
            <a:prstDash val="solid"/>
            <a:headEnd type="none" w="med" len="med"/>
            <a:tailEnd type="triangle" w="med" len="med"/>
          </a:ln>
        </p:spPr>
      </p:sp>
      <p:sp>
        <p:nvSpPr>
          <p:cNvPr id="11280" name="Line 20"/>
          <p:cNvSpPr/>
          <p:nvPr/>
        </p:nvSpPr>
        <p:spPr>
          <a:xfrm>
            <a:off x="7696200" y="2667000"/>
            <a:ext cx="228600" cy="838200"/>
          </a:xfrm>
          <a:prstGeom prst="line">
            <a:avLst/>
          </a:prstGeom>
          <a:ln w="76200" cap="flat" cmpd="sng">
            <a:solidFill>
              <a:srgbClr val="FF99FF"/>
            </a:solidFill>
            <a:prstDash val="solid"/>
            <a:headEnd type="none" w="med" len="med"/>
            <a:tailEnd type="triangle" w="med" len="med"/>
          </a:ln>
        </p:spPr>
      </p:sp>
    </p:spTree>
  </p:cSld>
  <p:clrMapOvr>
    <a:masterClrMapping/>
  </p:clrMapOvr>
</p:sld>
</file>

<file path=ppt/theme/theme1.xml><?xml version="1.0" encoding="utf-8"?>
<a:theme xmlns:a="http://schemas.openxmlformats.org/drawingml/2006/main" name="Κυανό">
  <a:themeElements>
    <a:clrScheme name="Κυανό 1">
      <a:dk1>
        <a:srgbClr val="000000"/>
      </a:dk1>
      <a:lt1>
        <a:srgbClr val="FFFFFF"/>
      </a:lt1>
      <a:dk2>
        <a:srgbClr val="3333FF"/>
      </a:dk2>
      <a:lt2>
        <a:srgbClr val="00FFFF"/>
      </a:lt2>
      <a:accent1>
        <a:srgbClr val="00CCCC"/>
      </a:accent1>
      <a:accent2>
        <a:srgbClr val="6666FF"/>
      </a:accent2>
      <a:accent3>
        <a:srgbClr val="ADADFF"/>
      </a:accent3>
      <a:accent4>
        <a:srgbClr val="DADADA"/>
      </a:accent4>
      <a:accent5>
        <a:srgbClr val="AAE2E2"/>
      </a:accent5>
      <a:accent6>
        <a:srgbClr val="5C5CE7"/>
      </a:accent6>
      <a:hlink>
        <a:srgbClr val="CCCCFF"/>
      </a:hlink>
      <a:folHlink>
        <a:srgbClr val="CC99FF"/>
      </a:folHlink>
    </a:clrScheme>
    <a:fontScheme name="Κυανό">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non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non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Κυανό 1">
        <a:dk1>
          <a:srgbClr val="000000"/>
        </a:dk1>
        <a:lt1>
          <a:srgbClr val="FFFFFF"/>
        </a:lt1>
        <a:dk2>
          <a:srgbClr val="3333FF"/>
        </a:dk2>
        <a:lt2>
          <a:srgbClr val="00FFFF"/>
        </a:lt2>
        <a:accent1>
          <a:srgbClr val="00CCCC"/>
        </a:accent1>
        <a:accent2>
          <a:srgbClr val="6666FF"/>
        </a:accent2>
        <a:accent3>
          <a:srgbClr val="ADADFF"/>
        </a:accent3>
        <a:accent4>
          <a:srgbClr val="DADADA"/>
        </a:accent4>
        <a:accent5>
          <a:srgbClr val="AAE2E2"/>
        </a:accent5>
        <a:accent6>
          <a:srgbClr val="5C5CE7"/>
        </a:accent6>
        <a:hlink>
          <a:srgbClr val="CCCCFF"/>
        </a:hlink>
        <a:folHlink>
          <a:srgbClr val="CC99FF"/>
        </a:folHlink>
      </a:clrScheme>
      <a:clrMap bg1="dk2" tx1="lt1" bg2="dk1" tx2="lt2" accent1="accent1" accent2="accent2" accent3="accent3" accent4="accent4" accent5="accent5" accent6="accent6" hlink="hlink" folHlink="folHlink"/>
    </a:extraClrScheme>
    <a:extraClrScheme>
      <a:clrScheme name="Κυανό 2">
        <a:dk1>
          <a:srgbClr val="000000"/>
        </a:dk1>
        <a:lt1>
          <a:srgbClr val="CCECFF"/>
        </a:lt1>
        <a:dk2>
          <a:srgbClr val="330099"/>
        </a:dk2>
        <a:lt2>
          <a:srgbClr val="0099CC"/>
        </a:lt2>
        <a:accent1>
          <a:srgbClr val="009999"/>
        </a:accent1>
        <a:accent2>
          <a:srgbClr val="FF99CC"/>
        </a:accent2>
        <a:accent3>
          <a:srgbClr val="E2F4FF"/>
        </a:accent3>
        <a:accent4>
          <a:srgbClr val="000000"/>
        </a:accent4>
        <a:accent5>
          <a:srgbClr val="AACACA"/>
        </a:accent5>
        <a:accent6>
          <a:srgbClr val="E78AB9"/>
        </a:accent6>
        <a:hlink>
          <a:srgbClr val="6600CC"/>
        </a:hlink>
        <a:folHlink>
          <a:srgbClr val="3366FF"/>
        </a:folHlink>
      </a:clrScheme>
      <a:clrMap bg1="lt1" tx1="dk1" bg2="lt2" tx2="dk2" accent1="accent1" accent2="accent2" accent3="accent3" accent4="accent4" accent5="accent5" accent6="accent6" hlink="hlink" folHlink="folHlink"/>
    </a:extraClrScheme>
    <a:extraClrScheme>
      <a:clrScheme name="Κυανό 3">
        <a:dk1>
          <a:srgbClr val="000000"/>
        </a:dk1>
        <a:lt1>
          <a:srgbClr val="FFFFFF"/>
        </a:lt1>
        <a:dk2>
          <a:srgbClr val="000000"/>
        </a:dk2>
        <a:lt2>
          <a:srgbClr val="CBCBCB"/>
        </a:lt2>
        <a:accent1>
          <a:srgbClr val="B2B2B2"/>
        </a:accent1>
        <a:accent2>
          <a:srgbClr val="DDDDDD"/>
        </a:accent2>
        <a:accent3>
          <a:srgbClr val="FFFFFF"/>
        </a:accent3>
        <a:accent4>
          <a:srgbClr val="000000"/>
        </a:accent4>
        <a:accent5>
          <a:srgbClr val="D5D5D5"/>
        </a:accent5>
        <a:accent6>
          <a:srgbClr val="C8C8C8"/>
        </a:accent6>
        <a:hlink>
          <a:srgbClr val="5F5F5F"/>
        </a:hlink>
        <a:folHlink>
          <a:srgbClr val="96969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Designs\Κυανό.pot</Template>
  <TotalTime>0</TotalTime>
  <Words>6210</Words>
  <Application>WPS Presentation</Application>
  <PresentationFormat>Προβολή στην οθόνη (4:3)</PresentationFormat>
  <Paragraphs>186</Paragraphs>
  <Slides>11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11</vt:i4>
      </vt:variant>
    </vt:vector>
  </HeadingPairs>
  <TitlesOfParts>
    <vt:vector size="18" baseType="lpstr">
      <vt:lpstr>Arial</vt:lpstr>
      <vt:lpstr>SimSun</vt:lpstr>
      <vt:lpstr>Wingdings</vt:lpstr>
      <vt:lpstr>Times New Roman</vt:lpstr>
      <vt:lpstr>Microsoft YaHei</vt:lpstr>
      <vt:lpstr>Arial Unicode MS</vt:lpstr>
      <vt:lpstr>Κυανό</vt:lpstr>
      <vt:lpstr>                          </vt:lpstr>
      <vt:lpstr>   ΕΥΡΩΠΑΪΚΑ ΔΙΑΡΘΡΩΤΙΚΑ ΤΑΜΕΙΑ      Οικονομική και Κοινωνική Συνοχή της Ένωσης     - Δημιουργία Θέσεων εργασίας - Επενδύσεις σε μέσα υποδομής   ενεργειών και κατάρτισης     Περιφερειακή Ανάπτυξη    </vt:lpstr>
      <vt:lpstr>                                      ΕΥΡΩΠΑΪΚΑ ΔΙΑΡΘΡΩΤΙΚΑ ΤΑΜΕΙΑ   Ευρωπαϊκό Ταμείο Περιφερειακής ανάπτυξης (ΕΤΠΑ)  		χρηματοδοτεί υποδομές, παραγωγικές επενδύσεις για τη δημιουργία θέσεων  		απασχόλησης, έργα τοπικής ανάπτυξης και ενισχύσεις στις ΜΜΕ  Ευρωπαϊκό Κοινωνικό Ταμείο (ΕΚΤ)  		προωθεί την προσαρμογή του ενεργού πληθυσμού στις μεταβολές της αγοράς  		εργασίας καθώς και την επαγγελματική ένταξη των ανέργων και των  		μειονεκτικών ομάδων, ιδίως χρηματοδοτώντας δράσεις κατάρτισης και  		συστήματα ενισχύσεων για προσλήψεις  Ευρωπαϊκό Γεωργικό Ταμείο Προσανατολισμού και Εγγυήσεων  (ΕΓΤΠΕ-, Τμήμα Προσανατολισμού)  		χρηματοδοτεί δράσεις αγροτικής ανάπτυξης και ενίσχυσης στους γεωργούς,  		ιδίως στις περιοχές που παρουσιάζουν καθυστέρηση στην ανάπτυξη καθώς  		επίσης και στο πλαίσιο της Κοινής Γεωργικής Πολιτικής στην υπόλοιπη Ένωση  Χρηματοδοτικό Μέσο  Προσανατολισμού της Αλιείας (ΧΜΠΑ)   		χρηματοδοτεί τη διαρθρωτική μεταρρύθμιση του τομέα της αλιείας </vt:lpstr>
      <vt:lpstr>                                                    ΣΤΟΧΟΙ ΤΩΝ ΤΑΜΕΙΩΝ   	1ος Στόχος:  Βοήθεια στις περιφέρειες που χαρακτηρίζονται από αναπτυξιακή υστέρηση.  Από τις ενισχύσεις του πρώτου στόχου καλύπτεται το 22,2% του πληθυσμού της Ε.Ε.  	2ος Στόχος:  Έξοδος των περιφερειών από την κρίση, προώθηση της οικονομικής ανάπτυξης και δημιουργία θέσεων εργασίας. Αναφέρεται σε περιφέρειες που χαρακτηρίζονται από υψηλό ποσοστό ανεργίας.  Από τις ενισχύσεις του καλύπτεται το πολύ το 18% του πληθυσμού της Ε.Ε. (10% κατανέμεται στον βιομηχανικό και τον τομέα υπηρεσιών, 5% στις αγροτικές περιοχές, 2% στις αστικές και 1% στους τομείς της αλιευτικής βιομηχανίας).  	3ος Στόχος:  Εκπαίδευση, κατάρτιση και απασχόληση, ενίσχυση του πληθυσμού για προσαρμογή και προετοιμασία για την αλλαγή. Ο στόχος 3 συμβάλει στα εθνικά σχέδια δράσης που εκπονεί κάθε κράτος-μέλος στα πλαίσια των κοινών προσπαθειών που καταβάλλονται για τη δημιουργία θέσεων απασχόλησης. Τα μέτρα περιλαμβάνουν δραστήριες πολιτικές για την καταπολέμηση της ανεργίας, με την προώθηση ίσων ευκαιριών, τη διαρκή επιμόρφωση, τα προληπτικά μέτρα για διευκόλυνση της προσαρμογής στις οικονομικο-κοινωνικές αλλαγές, κ.ά. </vt:lpstr>
      <vt:lpstr>PowerPoint 演示文稿</vt:lpstr>
      <vt:lpstr>PowerPoint 演示文稿</vt:lpstr>
      <vt:lpstr>PowerPoint 演示文稿</vt:lpstr>
      <vt:lpstr>PowerPoint 演示文稿</vt:lpstr>
      <vt:lpstr>PowerPoint 演示文稿</vt:lpstr>
      <vt:lpstr>PowerPoint 演示文稿</vt:lpstr>
      <vt:lpstr>ΧΡΗΜΑΤΟΔΟΤΗΣΕΙΣ ΣΤΙΣ 13 ΕΛΛΗΝΙΚΕΣ ΠΕΡΙΦΕΡΕΙΕΣ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CONSEQUENCES OF THE EUROPEAN UNION ON THE PHYSIOGNOMY OF THE GREEK CITY</dc:title>
  <dc:creator>..</dc:creator>
  <cp:lastModifiedBy>google1587911622</cp:lastModifiedBy>
  <cp:revision>145</cp:revision>
  <cp:lastPrinted>2005-02-23T09:23:00Z</cp:lastPrinted>
  <dcterms:created xsi:type="dcterms:W3CDTF">2003-06-22T09:47:00Z</dcterms:created>
  <dcterms:modified xsi:type="dcterms:W3CDTF">2025-11-30T09:09:48Z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29AA54170D0648BF9DF03403F4A02EE4_13</vt:lpwstr>
  </property>
  <property fmtid="{D5CDD505-2E9C-101B-9397-08002B2CF9AE}" pid="3" name="KSOProductBuildVer">
    <vt:lpwstr>2057-12.2.0.22549</vt:lpwstr>
  </property>
</Properties>
</file>