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Lst>
  <p:sldSz cx="9144000" cy="6858000" type="screen4x3"/>
  <p:notesSz cx="7559675" cy="1069181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59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l-GR" sz="1800" b="0" strike="noStrike" spc="-1">
              <a:solidFill>
                <a:srgbClr val="000000"/>
              </a:solidFill>
              <a:latin typeface="Calibri"/>
            </a:endParaRPr>
          </a:p>
        </p:txBody>
      </p:sp>
      <p:sp>
        <p:nvSpPr>
          <p:cNvPr id="27" name="PlaceHolder 2"/>
          <p:cNvSpPr>
            <a:spLocks noGrp="1"/>
          </p:cNvSpPr>
          <p:nvPr>
            <p:ph type="body"/>
          </p:nvPr>
        </p:nvSpPr>
        <p:spPr>
          <a:xfrm>
            <a:off x="457200" y="1600200"/>
            <a:ext cx="822924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28" name="PlaceHolder 3"/>
          <p:cNvSpPr>
            <a:spLocks noGrp="1"/>
          </p:cNvSpPr>
          <p:nvPr>
            <p:ph type="body"/>
          </p:nvPr>
        </p:nvSpPr>
        <p:spPr>
          <a:xfrm>
            <a:off x="457200" y="3964320"/>
            <a:ext cx="8229240" cy="2158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l-GR" sz="1800" b="0" strike="noStrike" spc="-1">
              <a:solidFill>
                <a:srgbClr val="000000"/>
              </a:solidFill>
              <a:latin typeface="Calibri"/>
            </a:endParaRPr>
          </a:p>
        </p:txBody>
      </p:sp>
      <p:sp>
        <p:nvSpPr>
          <p:cNvPr id="30"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31"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32"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33" name="PlaceHolder 5"/>
          <p:cNvSpPr>
            <a:spLocks noGrp="1"/>
          </p:cNvSpPr>
          <p:nvPr>
            <p:ph type="body"/>
          </p:nvPr>
        </p:nvSpPr>
        <p:spPr>
          <a:xfrm>
            <a:off x="4674240" y="396432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l-GR" sz="1800" b="0" strike="noStrike" spc="-1">
              <a:solidFill>
                <a:srgbClr val="000000"/>
              </a:solidFill>
              <a:latin typeface="Calibri"/>
            </a:endParaRPr>
          </a:p>
        </p:txBody>
      </p:sp>
      <p:sp>
        <p:nvSpPr>
          <p:cNvPr id="35" name="PlaceHolder 2"/>
          <p:cNvSpPr>
            <a:spLocks noGrp="1"/>
          </p:cNvSpPr>
          <p:nvPr>
            <p:ph type="body"/>
          </p:nvPr>
        </p:nvSpPr>
        <p:spPr>
          <a:xfrm>
            <a:off x="457200" y="1600200"/>
            <a:ext cx="26496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36" name="PlaceHolder 3"/>
          <p:cNvSpPr>
            <a:spLocks noGrp="1"/>
          </p:cNvSpPr>
          <p:nvPr>
            <p:ph type="body"/>
          </p:nvPr>
        </p:nvSpPr>
        <p:spPr>
          <a:xfrm>
            <a:off x="3239640" y="1600200"/>
            <a:ext cx="26496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37" name="PlaceHolder 4"/>
          <p:cNvSpPr>
            <a:spLocks noGrp="1"/>
          </p:cNvSpPr>
          <p:nvPr>
            <p:ph type="body"/>
          </p:nvPr>
        </p:nvSpPr>
        <p:spPr>
          <a:xfrm>
            <a:off x="6022080" y="1600200"/>
            <a:ext cx="26496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38" name="PlaceHolder 5"/>
          <p:cNvSpPr>
            <a:spLocks noGrp="1"/>
          </p:cNvSpPr>
          <p:nvPr>
            <p:ph type="body"/>
          </p:nvPr>
        </p:nvSpPr>
        <p:spPr>
          <a:xfrm>
            <a:off x="457200" y="3964320"/>
            <a:ext cx="26496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39" name="PlaceHolder 6"/>
          <p:cNvSpPr>
            <a:spLocks noGrp="1"/>
          </p:cNvSpPr>
          <p:nvPr>
            <p:ph type="body"/>
          </p:nvPr>
        </p:nvSpPr>
        <p:spPr>
          <a:xfrm>
            <a:off x="3239640" y="3964320"/>
            <a:ext cx="26496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40" name="PlaceHolder 7"/>
          <p:cNvSpPr>
            <a:spLocks noGrp="1"/>
          </p:cNvSpPr>
          <p:nvPr>
            <p:ph type="body"/>
          </p:nvPr>
        </p:nvSpPr>
        <p:spPr>
          <a:xfrm>
            <a:off x="6022080" y="3964320"/>
            <a:ext cx="26496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l-GR" sz="1800" b="0" strike="noStrike" spc="-1">
              <a:solidFill>
                <a:srgbClr val="000000"/>
              </a:solidFill>
              <a:latin typeface="Calibri"/>
            </a:endParaRPr>
          </a:p>
        </p:txBody>
      </p:sp>
      <p:sp>
        <p:nvSpPr>
          <p:cNvPr id="47" name="PlaceHolder 2"/>
          <p:cNvSpPr>
            <a:spLocks noGrp="1"/>
          </p:cNvSpPr>
          <p:nvPr>
            <p:ph type="subTitle"/>
          </p:nvPr>
        </p:nvSpPr>
        <p:spPr>
          <a:xfrm>
            <a:off x="457200" y="1600200"/>
            <a:ext cx="8229240" cy="4525560"/>
          </a:xfrm>
          <a:prstGeom prst="rect">
            <a:avLst/>
          </a:prstGeom>
        </p:spPr>
        <p:txBody>
          <a:bodyPr lIns="0" tIns="0" rIns="0" bIns="0" anchor="ctr">
            <a:spAutoFit/>
          </a:bodyPr>
          <a:lstStyle/>
          <a:p>
            <a:pPr algn="ctr"/>
            <a:endParaRPr lang="el-GR"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l-GR" sz="1800" b="0" strike="noStrike" spc="-1">
              <a:solidFill>
                <a:srgbClr val="000000"/>
              </a:solidFill>
              <a:latin typeface="Calibri"/>
            </a:endParaRPr>
          </a:p>
        </p:txBody>
      </p:sp>
      <p:sp>
        <p:nvSpPr>
          <p:cNvPr id="49" name="PlaceHolder 2"/>
          <p:cNvSpPr>
            <a:spLocks noGrp="1"/>
          </p:cNvSpPr>
          <p:nvPr>
            <p:ph type="body"/>
          </p:nvPr>
        </p:nvSpPr>
        <p:spPr>
          <a:xfrm>
            <a:off x="457200" y="1600200"/>
            <a:ext cx="8229240" cy="4525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l-GR" sz="1800" b="0" strike="noStrike" spc="-1">
              <a:solidFill>
                <a:srgbClr val="000000"/>
              </a:solidFill>
              <a:latin typeface="Calibri"/>
            </a:endParaRPr>
          </a:p>
        </p:txBody>
      </p:sp>
      <p:sp>
        <p:nvSpPr>
          <p:cNvPr id="51"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52"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l-GR"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4680"/>
            <a:ext cx="8229240" cy="5297760"/>
          </a:xfrm>
          <a:prstGeom prst="rect">
            <a:avLst/>
          </a:prstGeom>
        </p:spPr>
        <p:txBody>
          <a:bodyPr lIns="0" tIns="0" rIns="0" bIns="0" anchor="ctr">
            <a:spAutoFit/>
          </a:bodyPr>
          <a:lstStyle/>
          <a:p>
            <a:pPr algn="ctr"/>
            <a:endParaRPr lang="el-GR"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l-GR" sz="1800" b="0" strike="noStrike" spc="-1">
              <a:solidFill>
                <a:srgbClr val="000000"/>
              </a:solidFill>
              <a:latin typeface="Calibri"/>
            </a:endParaRPr>
          </a:p>
        </p:txBody>
      </p:sp>
      <p:sp>
        <p:nvSpPr>
          <p:cNvPr id="56"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57"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58"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l-GR" sz="1800" b="0" strike="noStrike" spc="-1">
              <a:solidFill>
                <a:srgbClr val="000000"/>
              </a:solidFill>
              <a:latin typeface="Calibri"/>
            </a:endParaRPr>
          </a:p>
        </p:txBody>
      </p:sp>
      <p:sp>
        <p:nvSpPr>
          <p:cNvPr id="6" name="PlaceHolder 2"/>
          <p:cNvSpPr>
            <a:spLocks noGrp="1"/>
          </p:cNvSpPr>
          <p:nvPr>
            <p:ph type="subTitle"/>
          </p:nvPr>
        </p:nvSpPr>
        <p:spPr>
          <a:xfrm>
            <a:off x="457200" y="1600200"/>
            <a:ext cx="8229240" cy="4525560"/>
          </a:xfrm>
          <a:prstGeom prst="rect">
            <a:avLst/>
          </a:prstGeom>
        </p:spPr>
        <p:txBody>
          <a:bodyPr lIns="0" tIns="0" rIns="0" bIns="0" anchor="ctr">
            <a:spAutoFit/>
          </a:bodyPr>
          <a:lstStyle/>
          <a:p>
            <a:pPr algn="ctr"/>
            <a:endParaRPr lang="el-G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l-GR" sz="1800" b="0" strike="noStrike" spc="-1">
              <a:solidFill>
                <a:srgbClr val="000000"/>
              </a:solidFill>
              <a:latin typeface="Calibri"/>
            </a:endParaRPr>
          </a:p>
        </p:txBody>
      </p:sp>
      <p:sp>
        <p:nvSpPr>
          <p:cNvPr id="60"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61"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62" name="PlaceHolder 4"/>
          <p:cNvSpPr>
            <a:spLocks noGrp="1"/>
          </p:cNvSpPr>
          <p:nvPr>
            <p:ph type="body"/>
          </p:nvPr>
        </p:nvSpPr>
        <p:spPr>
          <a:xfrm>
            <a:off x="4674240" y="396432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l-GR" sz="1800" b="0" strike="noStrike" spc="-1">
              <a:solidFill>
                <a:srgbClr val="000000"/>
              </a:solidFill>
              <a:latin typeface="Calibri"/>
            </a:endParaRPr>
          </a:p>
        </p:txBody>
      </p:sp>
      <p:sp>
        <p:nvSpPr>
          <p:cNvPr id="64"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65"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66" name="PlaceHolder 4"/>
          <p:cNvSpPr>
            <a:spLocks noGrp="1"/>
          </p:cNvSpPr>
          <p:nvPr>
            <p:ph type="body"/>
          </p:nvPr>
        </p:nvSpPr>
        <p:spPr>
          <a:xfrm>
            <a:off x="457200" y="3964320"/>
            <a:ext cx="8229240" cy="2158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l-GR" sz="1800" b="0" strike="noStrike" spc="-1">
              <a:solidFill>
                <a:srgbClr val="000000"/>
              </a:solidFill>
              <a:latin typeface="Calibri"/>
            </a:endParaRPr>
          </a:p>
        </p:txBody>
      </p:sp>
      <p:sp>
        <p:nvSpPr>
          <p:cNvPr id="68" name="PlaceHolder 2"/>
          <p:cNvSpPr>
            <a:spLocks noGrp="1"/>
          </p:cNvSpPr>
          <p:nvPr>
            <p:ph type="body"/>
          </p:nvPr>
        </p:nvSpPr>
        <p:spPr>
          <a:xfrm>
            <a:off x="457200" y="1600200"/>
            <a:ext cx="822924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69" name="PlaceHolder 3"/>
          <p:cNvSpPr>
            <a:spLocks noGrp="1"/>
          </p:cNvSpPr>
          <p:nvPr>
            <p:ph type="body"/>
          </p:nvPr>
        </p:nvSpPr>
        <p:spPr>
          <a:xfrm>
            <a:off x="457200" y="3964320"/>
            <a:ext cx="8229240" cy="2158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l-GR" sz="1800" b="0" strike="noStrike" spc="-1">
              <a:solidFill>
                <a:srgbClr val="000000"/>
              </a:solidFill>
              <a:latin typeface="Calibri"/>
            </a:endParaRPr>
          </a:p>
        </p:txBody>
      </p:sp>
      <p:sp>
        <p:nvSpPr>
          <p:cNvPr id="71"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72"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73"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74" name="PlaceHolder 5"/>
          <p:cNvSpPr>
            <a:spLocks noGrp="1"/>
          </p:cNvSpPr>
          <p:nvPr>
            <p:ph type="body"/>
          </p:nvPr>
        </p:nvSpPr>
        <p:spPr>
          <a:xfrm>
            <a:off x="4674240" y="396432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l-GR" sz="1800" b="0" strike="noStrike" spc="-1">
              <a:solidFill>
                <a:srgbClr val="000000"/>
              </a:solidFill>
              <a:latin typeface="Calibri"/>
            </a:endParaRPr>
          </a:p>
        </p:txBody>
      </p:sp>
      <p:sp>
        <p:nvSpPr>
          <p:cNvPr id="76" name="PlaceHolder 2"/>
          <p:cNvSpPr>
            <a:spLocks noGrp="1"/>
          </p:cNvSpPr>
          <p:nvPr>
            <p:ph type="body"/>
          </p:nvPr>
        </p:nvSpPr>
        <p:spPr>
          <a:xfrm>
            <a:off x="457200" y="1600200"/>
            <a:ext cx="26496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77" name="PlaceHolder 3"/>
          <p:cNvSpPr>
            <a:spLocks noGrp="1"/>
          </p:cNvSpPr>
          <p:nvPr>
            <p:ph type="body"/>
          </p:nvPr>
        </p:nvSpPr>
        <p:spPr>
          <a:xfrm>
            <a:off x="3239640" y="1600200"/>
            <a:ext cx="26496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78" name="PlaceHolder 4"/>
          <p:cNvSpPr>
            <a:spLocks noGrp="1"/>
          </p:cNvSpPr>
          <p:nvPr>
            <p:ph type="body"/>
          </p:nvPr>
        </p:nvSpPr>
        <p:spPr>
          <a:xfrm>
            <a:off x="6022080" y="1600200"/>
            <a:ext cx="26496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79" name="PlaceHolder 5"/>
          <p:cNvSpPr>
            <a:spLocks noGrp="1"/>
          </p:cNvSpPr>
          <p:nvPr>
            <p:ph type="body"/>
          </p:nvPr>
        </p:nvSpPr>
        <p:spPr>
          <a:xfrm>
            <a:off x="457200" y="3964320"/>
            <a:ext cx="26496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80" name="PlaceHolder 6"/>
          <p:cNvSpPr>
            <a:spLocks noGrp="1"/>
          </p:cNvSpPr>
          <p:nvPr>
            <p:ph type="body"/>
          </p:nvPr>
        </p:nvSpPr>
        <p:spPr>
          <a:xfrm>
            <a:off x="3239640" y="3964320"/>
            <a:ext cx="26496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81" name="PlaceHolder 7"/>
          <p:cNvSpPr>
            <a:spLocks noGrp="1"/>
          </p:cNvSpPr>
          <p:nvPr>
            <p:ph type="body"/>
          </p:nvPr>
        </p:nvSpPr>
        <p:spPr>
          <a:xfrm>
            <a:off x="6022080" y="3964320"/>
            <a:ext cx="26496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l-GR" sz="1800" b="0" strike="noStrike" spc="-1">
              <a:solidFill>
                <a:srgbClr val="000000"/>
              </a:solidFill>
              <a:latin typeface="Calibri"/>
            </a:endParaRPr>
          </a:p>
        </p:txBody>
      </p:sp>
      <p:sp>
        <p:nvSpPr>
          <p:cNvPr id="8" name="PlaceHolder 2"/>
          <p:cNvSpPr>
            <a:spLocks noGrp="1"/>
          </p:cNvSpPr>
          <p:nvPr>
            <p:ph type="body"/>
          </p:nvPr>
        </p:nvSpPr>
        <p:spPr>
          <a:xfrm>
            <a:off x="457200" y="1600200"/>
            <a:ext cx="8229240" cy="4525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l-GR" sz="1800" b="0" strike="noStrike" spc="-1">
              <a:solidFill>
                <a:srgbClr val="000000"/>
              </a:solidFill>
              <a:latin typeface="Calibri"/>
            </a:endParaRPr>
          </a:p>
        </p:txBody>
      </p:sp>
      <p:sp>
        <p:nvSpPr>
          <p:cNvPr id="10"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11"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l-GR"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680"/>
            <a:ext cx="8229240" cy="5297760"/>
          </a:xfrm>
          <a:prstGeom prst="rect">
            <a:avLst/>
          </a:prstGeom>
        </p:spPr>
        <p:txBody>
          <a:bodyPr lIns="0" tIns="0" rIns="0" bIns="0" anchor="ctr">
            <a:spAutoFit/>
          </a:bodyPr>
          <a:lstStyle/>
          <a:p>
            <a:pPr algn="ctr"/>
            <a:endParaRPr lang="el-G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l-GR" sz="1800" b="0" strike="noStrike" spc="-1">
              <a:solidFill>
                <a:srgbClr val="000000"/>
              </a:solidFill>
              <a:latin typeface="Calibri"/>
            </a:endParaRPr>
          </a:p>
        </p:txBody>
      </p:sp>
      <p:sp>
        <p:nvSpPr>
          <p:cNvPr id="15"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16" name="PlaceHolder 3"/>
          <p:cNvSpPr>
            <a:spLocks noGrp="1"/>
          </p:cNvSpPr>
          <p:nvPr>
            <p:ph type="body"/>
          </p:nvPr>
        </p:nvSpPr>
        <p:spPr>
          <a:xfrm>
            <a:off x="4674240" y="1600200"/>
            <a:ext cx="4015800" cy="4525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17" name="PlaceHolder 4"/>
          <p:cNvSpPr>
            <a:spLocks noGrp="1"/>
          </p:cNvSpPr>
          <p:nvPr>
            <p:ph type="body"/>
          </p:nvPr>
        </p:nvSpPr>
        <p:spPr>
          <a:xfrm>
            <a:off x="457200" y="396432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l-GR" sz="1800" b="0" strike="noStrike" spc="-1">
              <a:solidFill>
                <a:srgbClr val="000000"/>
              </a:solidFill>
              <a:latin typeface="Calibri"/>
            </a:endParaRPr>
          </a:p>
        </p:txBody>
      </p:sp>
      <p:sp>
        <p:nvSpPr>
          <p:cNvPr id="19" name="PlaceHolder 2"/>
          <p:cNvSpPr>
            <a:spLocks noGrp="1"/>
          </p:cNvSpPr>
          <p:nvPr>
            <p:ph type="body"/>
          </p:nvPr>
        </p:nvSpPr>
        <p:spPr>
          <a:xfrm>
            <a:off x="457200" y="1600200"/>
            <a:ext cx="4015800" cy="4525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20"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21" name="PlaceHolder 4"/>
          <p:cNvSpPr>
            <a:spLocks noGrp="1"/>
          </p:cNvSpPr>
          <p:nvPr>
            <p:ph type="body"/>
          </p:nvPr>
        </p:nvSpPr>
        <p:spPr>
          <a:xfrm>
            <a:off x="4674240" y="396432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9240" cy="1142640"/>
          </a:xfrm>
          <a:prstGeom prst="rect">
            <a:avLst/>
          </a:prstGeom>
        </p:spPr>
        <p:txBody>
          <a:bodyPr lIns="0" tIns="0" rIns="0" bIns="0" anchor="ctr">
            <a:spAutoFit/>
          </a:bodyPr>
          <a:lstStyle/>
          <a:p>
            <a:endParaRPr lang="el-GR" sz="1800" b="0" strike="noStrike" spc="-1">
              <a:solidFill>
                <a:srgbClr val="000000"/>
              </a:solidFill>
              <a:latin typeface="Calibri"/>
            </a:endParaRPr>
          </a:p>
        </p:txBody>
      </p:sp>
      <p:sp>
        <p:nvSpPr>
          <p:cNvPr id="23" name="PlaceHolder 2"/>
          <p:cNvSpPr>
            <a:spLocks noGrp="1"/>
          </p:cNvSpPr>
          <p:nvPr>
            <p:ph type="body"/>
          </p:nvPr>
        </p:nvSpPr>
        <p:spPr>
          <a:xfrm>
            <a:off x="457200" y="160020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24" name="PlaceHolder 3"/>
          <p:cNvSpPr>
            <a:spLocks noGrp="1"/>
          </p:cNvSpPr>
          <p:nvPr>
            <p:ph type="body"/>
          </p:nvPr>
        </p:nvSpPr>
        <p:spPr>
          <a:xfrm>
            <a:off x="4674240" y="1600200"/>
            <a:ext cx="4015800" cy="2158560"/>
          </a:xfrm>
          <a:prstGeom prst="rect">
            <a:avLst/>
          </a:prstGeom>
        </p:spPr>
        <p:txBody>
          <a:bodyPr lIns="0" tIns="0" rIns="0" bIns="0">
            <a:normAutofit/>
          </a:bodyPr>
          <a:lstStyle/>
          <a:p>
            <a:endParaRPr lang="el-GR" sz="3200" b="0" strike="noStrike" spc="-1">
              <a:solidFill>
                <a:srgbClr val="000000"/>
              </a:solidFill>
              <a:latin typeface="Calibri"/>
            </a:endParaRPr>
          </a:p>
        </p:txBody>
      </p:sp>
      <p:sp>
        <p:nvSpPr>
          <p:cNvPr id="25" name="PlaceHolder 4"/>
          <p:cNvSpPr>
            <a:spLocks noGrp="1"/>
          </p:cNvSpPr>
          <p:nvPr>
            <p:ph type="body"/>
          </p:nvPr>
        </p:nvSpPr>
        <p:spPr>
          <a:xfrm>
            <a:off x="457200" y="3964320"/>
            <a:ext cx="8229240" cy="2158560"/>
          </a:xfrm>
          <a:prstGeom prst="rect">
            <a:avLst/>
          </a:prstGeom>
        </p:spPr>
        <p:txBody>
          <a:bodyPr lIns="0" tIns="0" rIns="0" bIns="0">
            <a:normAutofit/>
          </a:bodyPr>
          <a:lstStyle/>
          <a:p>
            <a:endParaRPr lang="el-GR" sz="32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dt"/>
          </p:nvPr>
        </p:nvSpPr>
        <p:spPr>
          <a:xfrm>
            <a:off x="457200" y="6356520"/>
            <a:ext cx="2133360" cy="364680"/>
          </a:xfrm>
          <a:prstGeom prst="rect">
            <a:avLst/>
          </a:prstGeom>
        </p:spPr>
        <p:txBody>
          <a:bodyPr anchor="ctr">
            <a:noAutofit/>
          </a:bodyPr>
          <a:lstStyle/>
          <a:p>
            <a:pPr>
              <a:lnSpc>
                <a:spcPct val="100000"/>
              </a:lnSpc>
            </a:pPr>
            <a:fld id="{274C71CF-CEC0-42FA-B6A5-FC72A315B2AD}" type="datetime">
              <a:rPr lang="el-GR" sz="1200" b="0" strike="noStrike" spc="-1">
                <a:solidFill>
                  <a:srgbClr val="8B8B8B"/>
                </a:solidFill>
                <a:latin typeface="Calibri"/>
              </a:rPr>
              <a:t>14/10/2024</a:t>
            </a:fld>
            <a:endParaRPr lang="el-GR" sz="1200" b="0" strike="noStrike" spc="-1">
              <a:latin typeface="Times New Roman"/>
            </a:endParaRPr>
          </a:p>
        </p:txBody>
      </p:sp>
      <p:sp>
        <p:nvSpPr>
          <p:cNvPr id="6" name="PlaceHolder 2"/>
          <p:cNvSpPr>
            <a:spLocks noGrp="1"/>
          </p:cNvSpPr>
          <p:nvPr>
            <p:ph type="ftr"/>
          </p:nvPr>
        </p:nvSpPr>
        <p:spPr>
          <a:xfrm>
            <a:off x="3124080" y="6356520"/>
            <a:ext cx="2895120" cy="364680"/>
          </a:xfrm>
          <a:prstGeom prst="rect">
            <a:avLst/>
          </a:prstGeom>
        </p:spPr>
        <p:txBody>
          <a:bodyPr anchor="ctr">
            <a:noAutofit/>
          </a:bodyPr>
          <a:lstStyle/>
          <a:p>
            <a:endParaRPr lang="el-GR" sz="2400" b="0" strike="noStrike" spc="-1">
              <a:latin typeface="Times New Roman"/>
            </a:endParaRPr>
          </a:p>
        </p:txBody>
      </p:sp>
      <p:sp>
        <p:nvSpPr>
          <p:cNvPr id="2" name="PlaceHolder 3"/>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227B53F8-3D86-4A5D-B288-9503382B7607}" type="slidenum">
              <a:rPr lang="el-GR" sz="1200" b="0" strike="noStrike" spc="-1">
                <a:solidFill>
                  <a:srgbClr val="8B8B8B"/>
                </a:solidFill>
                <a:latin typeface="Calibri"/>
              </a:rPr>
              <a:t>‹#›</a:t>
            </a:fld>
            <a:endParaRPr lang="el-GR" sz="1200" b="0" strike="noStrike" spc="-1">
              <a:latin typeface="Times New Roman"/>
            </a:endParaRPr>
          </a:p>
        </p:txBody>
      </p:sp>
      <p:sp>
        <p:nvSpPr>
          <p:cNvPr id="3" name="PlaceHolder 4"/>
          <p:cNvSpPr>
            <a:spLocks noGrp="1"/>
          </p:cNvSpPr>
          <p:nvPr>
            <p:ph type="title"/>
          </p:nvPr>
        </p:nvSpPr>
        <p:spPr>
          <a:xfrm>
            <a:off x="457200" y="273600"/>
            <a:ext cx="8229240" cy="1144800"/>
          </a:xfrm>
          <a:prstGeom prst="rect">
            <a:avLst/>
          </a:prstGeom>
        </p:spPr>
        <p:txBody>
          <a:bodyPr lIns="0" tIns="0" rIns="0" bIns="0" anchor="ctr">
            <a:noAutofit/>
          </a:bodyPr>
          <a:lstStyle/>
          <a:p>
            <a:r>
              <a:rPr lang="el-GR" sz="1800" b="0" strike="noStrike" spc="-1">
                <a:solidFill>
                  <a:srgbClr val="000000"/>
                </a:solidFill>
                <a:latin typeface="Calibri"/>
              </a:rPr>
              <a:t>Πατήστε για επεξεργασία της μορφής κειμένου του τίτλου</a:t>
            </a:r>
          </a:p>
        </p:txBody>
      </p:sp>
      <p:sp>
        <p:nvSpPr>
          <p:cNvPr id="4"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l-GR" sz="3200" b="0" strike="noStrike" spc="-1">
                <a:solidFill>
                  <a:srgbClr val="000000"/>
                </a:solidFill>
                <a:latin typeface="Calibri"/>
              </a:rPr>
              <a:t>Πατήστε για επεξεργασία της μορφής κειμένου διάρθρωσης</a:t>
            </a:r>
          </a:p>
          <a:p>
            <a:pPr marL="864000" lvl="1" indent="-324000">
              <a:spcBef>
                <a:spcPts val="1134"/>
              </a:spcBef>
              <a:buClr>
                <a:srgbClr val="000000"/>
              </a:buClr>
              <a:buSzPct val="75000"/>
              <a:buFont typeface="Symbol" charset="2"/>
              <a:buChar char=""/>
            </a:pPr>
            <a:r>
              <a:rPr lang="el-GR" sz="2400" b="0" strike="noStrike" spc="-1">
                <a:solidFill>
                  <a:srgbClr val="000000"/>
                </a:solidFill>
                <a:latin typeface="Calibri"/>
              </a:rPr>
              <a:t>Δεύτερο επίπεδο διάρθρωσης</a:t>
            </a:r>
          </a:p>
          <a:p>
            <a:pPr marL="1296000" lvl="2" indent="-288000">
              <a:spcBef>
                <a:spcPts val="850"/>
              </a:spcBef>
              <a:buClr>
                <a:srgbClr val="000000"/>
              </a:buClr>
              <a:buSzPct val="45000"/>
              <a:buFont typeface="Wingdings" charset="2"/>
              <a:buChar char=""/>
            </a:pPr>
            <a:r>
              <a:rPr lang="el-GR" sz="2000" b="0" strike="noStrike" spc="-1">
                <a:solidFill>
                  <a:srgbClr val="000000"/>
                </a:solidFill>
                <a:latin typeface="Calibri"/>
              </a:rPr>
              <a:t>Τρίτο επίπεδο διάρθρωσης</a:t>
            </a:r>
          </a:p>
          <a:p>
            <a:pPr marL="1728000" lvl="3" indent="-216000">
              <a:spcBef>
                <a:spcPts val="567"/>
              </a:spcBef>
              <a:buClr>
                <a:srgbClr val="000000"/>
              </a:buClr>
              <a:buSzPct val="75000"/>
              <a:buFont typeface="Symbol" charset="2"/>
              <a:buChar char=""/>
            </a:pPr>
            <a:r>
              <a:rPr lang="el-GR" sz="2000" b="0" strike="noStrike" spc="-1">
                <a:solidFill>
                  <a:srgbClr val="000000"/>
                </a:solidFill>
                <a:latin typeface="Calibri"/>
              </a:rPr>
              <a:t>Τέταρτο επίπεδο διάρθρωσης</a:t>
            </a:r>
          </a:p>
          <a:p>
            <a:pPr marL="2160000" lvl="4" indent="-216000">
              <a:spcBef>
                <a:spcPts val="283"/>
              </a:spcBef>
              <a:buClr>
                <a:srgbClr val="000000"/>
              </a:buClr>
              <a:buSzPct val="45000"/>
              <a:buFont typeface="Wingdings" charset="2"/>
              <a:buChar char=""/>
            </a:pPr>
            <a:r>
              <a:rPr lang="el-GR" sz="2000" b="0" strike="noStrike" spc="-1">
                <a:solidFill>
                  <a:srgbClr val="000000"/>
                </a:solidFill>
                <a:latin typeface="Calibri"/>
              </a:rPr>
              <a:t>Πέμπτο επίπεδο διάρθρωσης</a:t>
            </a:r>
          </a:p>
          <a:p>
            <a:pPr marL="2592000" lvl="5" indent="-216000">
              <a:spcBef>
                <a:spcPts val="283"/>
              </a:spcBef>
              <a:buClr>
                <a:srgbClr val="000000"/>
              </a:buClr>
              <a:buSzPct val="45000"/>
              <a:buFont typeface="Wingdings" charset="2"/>
              <a:buChar char=""/>
            </a:pPr>
            <a:r>
              <a:rPr lang="el-GR" sz="2000" b="0" strike="noStrike" spc="-1">
                <a:solidFill>
                  <a:srgbClr val="000000"/>
                </a:solidFill>
                <a:latin typeface="Calibri"/>
              </a:rPr>
              <a:t>Έκτο επίπεδο διάρθρωσης</a:t>
            </a:r>
          </a:p>
          <a:p>
            <a:pPr marL="3024000" lvl="6" indent="-216000">
              <a:spcBef>
                <a:spcPts val="283"/>
              </a:spcBef>
              <a:buClr>
                <a:srgbClr val="000000"/>
              </a:buClr>
              <a:buSzPct val="45000"/>
              <a:buFont typeface="Wingdings" charset="2"/>
              <a:buChar char=""/>
            </a:pPr>
            <a:r>
              <a:rPr lang="el-GR" sz="2000" b="0" strike="noStrike" spc="-1">
                <a:solidFill>
                  <a:srgbClr val="000000"/>
                </a:solidFill>
                <a:latin typeface="Calibri"/>
              </a:rPr>
              <a:t>Έβδομο επίπεδο διάρθρωσης</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4680"/>
            <a:ext cx="8229240" cy="1142640"/>
          </a:xfrm>
          <a:prstGeom prst="rect">
            <a:avLst/>
          </a:prstGeom>
        </p:spPr>
        <p:txBody>
          <a:bodyPr anchor="ctr">
            <a:noAutofit/>
          </a:bodyPr>
          <a:lstStyle/>
          <a:p>
            <a:pPr algn="ctr">
              <a:lnSpc>
                <a:spcPct val="100000"/>
              </a:lnSpc>
            </a:pPr>
            <a:r>
              <a:rPr lang="el-GR" sz="4400" b="0" strike="noStrike" spc="-1">
                <a:solidFill>
                  <a:srgbClr val="000000"/>
                </a:solidFill>
                <a:latin typeface="Calibri"/>
              </a:rPr>
              <a:t>Κάντε κλικ για επεξεργασία του τίτλου</a:t>
            </a:r>
          </a:p>
        </p:txBody>
      </p:sp>
      <p:sp>
        <p:nvSpPr>
          <p:cNvPr id="42" name="PlaceHolder 2"/>
          <p:cNvSpPr>
            <a:spLocks noGrp="1"/>
          </p:cNvSpPr>
          <p:nvPr>
            <p:ph type="body"/>
          </p:nvPr>
        </p:nvSpPr>
        <p:spPr>
          <a:xfrm>
            <a:off x="457200" y="1600200"/>
            <a:ext cx="8229240" cy="4525560"/>
          </a:xfrm>
          <a:prstGeom prst="rect">
            <a:avLst/>
          </a:prstGeom>
        </p:spPr>
        <p:txBody>
          <a:bodyPr>
            <a:noAutofit/>
          </a:bodyPr>
          <a:lstStyle/>
          <a:p>
            <a:pPr marL="343080" indent="-342720">
              <a:lnSpc>
                <a:spcPct val="100000"/>
              </a:lnSpc>
              <a:spcBef>
                <a:spcPts val="641"/>
              </a:spcBef>
              <a:buClr>
                <a:srgbClr val="000000"/>
              </a:buClr>
              <a:buFont typeface="Arial"/>
              <a:buChar char="•"/>
            </a:pPr>
            <a:r>
              <a:rPr lang="el-GR" sz="3200" b="0" strike="noStrike" spc="-1">
                <a:solidFill>
                  <a:srgbClr val="000000"/>
                </a:solidFill>
                <a:latin typeface="Calibri"/>
              </a:rPr>
              <a:t>Κάντε κλικ για να επεξεργαστείτε τα στυλ κειμένου του υποδείγματος</a:t>
            </a:r>
          </a:p>
          <a:p>
            <a:pPr marL="743040" lvl="1" indent="-285480">
              <a:lnSpc>
                <a:spcPct val="100000"/>
              </a:lnSpc>
              <a:spcBef>
                <a:spcPts val="561"/>
              </a:spcBef>
              <a:buClr>
                <a:srgbClr val="000000"/>
              </a:buClr>
              <a:buFont typeface="Arial"/>
              <a:buChar char="–"/>
            </a:pPr>
            <a:r>
              <a:rPr lang="el-GR" sz="2800" b="0" strike="noStrike" spc="-1">
                <a:solidFill>
                  <a:srgbClr val="000000"/>
                </a:solidFill>
                <a:latin typeface="Calibri"/>
              </a:rPr>
              <a:t>Δεύτερου επιπέδου</a:t>
            </a:r>
          </a:p>
          <a:p>
            <a:pPr marL="1143000" lvl="2" indent="-228240">
              <a:lnSpc>
                <a:spcPct val="100000"/>
              </a:lnSpc>
              <a:spcBef>
                <a:spcPts val="479"/>
              </a:spcBef>
              <a:buClr>
                <a:srgbClr val="000000"/>
              </a:buClr>
              <a:buFont typeface="Arial"/>
              <a:buChar char="•"/>
            </a:pPr>
            <a:r>
              <a:rPr lang="el-GR" sz="2400" b="0" strike="noStrike" spc="-1">
                <a:solidFill>
                  <a:srgbClr val="000000"/>
                </a:solidFill>
                <a:latin typeface="Calibri"/>
              </a:rPr>
              <a:t>Τρίτου επιπέδου</a:t>
            </a:r>
          </a:p>
          <a:p>
            <a:pPr marL="1600200" lvl="3" indent="-228240">
              <a:lnSpc>
                <a:spcPct val="100000"/>
              </a:lnSpc>
              <a:spcBef>
                <a:spcPts val="400"/>
              </a:spcBef>
              <a:buClr>
                <a:srgbClr val="000000"/>
              </a:buClr>
              <a:buFont typeface="Arial"/>
              <a:buChar char="–"/>
            </a:pPr>
            <a:r>
              <a:rPr lang="el-GR" sz="2000" b="0" strike="noStrike" spc="-1">
                <a:solidFill>
                  <a:srgbClr val="000000"/>
                </a:solidFill>
                <a:latin typeface="Calibri"/>
              </a:rPr>
              <a:t>Τέταρτου επιπέδου</a:t>
            </a:r>
          </a:p>
          <a:p>
            <a:pPr marL="2057400" lvl="4" indent="-228240">
              <a:lnSpc>
                <a:spcPct val="100000"/>
              </a:lnSpc>
              <a:spcBef>
                <a:spcPts val="400"/>
              </a:spcBef>
              <a:buClr>
                <a:srgbClr val="000000"/>
              </a:buClr>
              <a:buFont typeface="Arial"/>
              <a:buChar char="»"/>
            </a:pPr>
            <a:r>
              <a:rPr lang="el-GR" sz="2000" b="0" strike="noStrike" spc="-1">
                <a:solidFill>
                  <a:srgbClr val="000000"/>
                </a:solidFill>
                <a:latin typeface="Calibri"/>
              </a:rPr>
              <a:t>Πέμπτου επιπέδου</a:t>
            </a:r>
          </a:p>
        </p:txBody>
      </p:sp>
      <p:sp>
        <p:nvSpPr>
          <p:cNvPr id="43" name="PlaceHolder 3"/>
          <p:cNvSpPr>
            <a:spLocks noGrp="1"/>
          </p:cNvSpPr>
          <p:nvPr>
            <p:ph type="dt"/>
          </p:nvPr>
        </p:nvSpPr>
        <p:spPr>
          <a:xfrm>
            <a:off x="457200" y="6356520"/>
            <a:ext cx="2133360" cy="364680"/>
          </a:xfrm>
          <a:prstGeom prst="rect">
            <a:avLst/>
          </a:prstGeom>
        </p:spPr>
        <p:txBody>
          <a:bodyPr anchor="ctr">
            <a:noAutofit/>
          </a:bodyPr>
          <a:lstStyle/>
          <a:p>
            <a:pPr>
              <a:lnSpc>
                <a:spcPct val="100000"/>
              </a:lnSpc>
            </a:pPr>
            <a:fld id="{28D43157-D39C-49FB-9B43-1C27DBE4D3F6}" type="datetime">
              <a:rPr lang="el-GR" sz="1200" b="0" strike="noStrike" spc="-1">
                <a:solidFill>
                  <a:srgbClr val="8B8B8B"/>
                </a:solidFill>
                <a:latin typeface="Calibri"/>
              </a:rPr>
              <a:t>14/10/2024</a:t>
            </a:fld>
            <a:endParaRPr lang="el-GR" sz="1200" b="0" strike="noStrike" spc="-1">
              <a:latin typeface="Times New Roman"/>
            </a:endParaRPr>
          </a:p>
        </p:txBody>
      </p:sp>
      <p:sp>
        <p:nvSpPr>
          <p:cNvPr id="44" name="PlaceHolder 4"/>
          <p:cNvSpPr>
            <a:spLocks noGrp="1"/>
          </p:cNvSpPr>
          <p:nvPr>
            <p:ph type="ftr"/>
          </p:nvPr>
        </p:nvSpPr>
        <p:spPr>
          <a:xfrm>
            <a:off x="3124080" y="6356520"/>
            <a:ext cx="2895120" cy="364680"/>
          </a:xfrm>
          <a:prstGeom prst="rect">
            <a:avLst/>
          </a:prstGeom>
        </p:spPr>
        <p:txBody>
          <a:bodyPr anchor="ctr">
            <a:noAutofit/>
          </a:bodyPr>
          <a:lstStyle/>
          <a:p>
            <a:endParaRPr lang="el-GR" sz="2400" b="0" strike="noStrike" spc="-1">
              <a:latin typeface="Times New Roman"/>
            </a:endParaRPr>
          </a:p>
        </p:txBody>
      </p:sp>
      <p:sp>
        <p:nvSpPr>
          <p:cNvPr id="45" name="PlaceHolder 5"/>
          <p:cNvSpPr>
            <a:spLocks noGrp="1"/>
          </p:cNvSpPr>
          <p:nvPr>
            <p:ph type="sldNum"/>
          </p:nvPr>
        </p:nvSpPr>
        <p:spPr>
          <a:xfrm>
            <a:off x="6553080" y="6356520"/>
            <a:ext cx="2133360" cy="364680"/>
          </a:xfrm>
          <a:prstGeom prst="rect">
            <a:avLst/>
          </a:prstGeom>
        </p:spPr>
        <p:txBody>
          <a:bodyPr anchor="ctr">
            <a:noAutofit/>
          </a:bodyPr>
          <a:lstStyle/>
          <a:p>
            <a:pPr algn="r">
              <a:lnSpc>
                <a:spcPct val="100000"/>
              </a:lnSpc>
            </a:pPr>
            <a:fld id="{3599D2CA-54EA-4EC6-9EA7-088F0DFF004B}" type="slidenum">
              <a:rPr lang="el-GR" sz="1200" b="0" strike="noStrike" spc="-1">
                <a:solidFill>
                  <a:srgbClr val="8B8B8B"/>
                </a:solidFill>
                <a:latin typeface="Calibri"/>
              </a:rPr>
              <a:t>‹#›</a:t>
            </a:fld>
            <a:endParaRPr lang="el-GR"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hyperlink" Target="https://akispetretzikis.com/el/categories/glyka/koyrampiedes"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2"/>
          <p:cNvPicPr/>
          <p:nvPr/>
        </p:nvPicPr>
        <p:blipFill>
          <a:blip r:embed="rId2"/>
          <a:stretch/>
        </p:blipFill>
        <p:spPr>
          <a:xfrm>
            <a:off x="0" y="332280"/>
            <a:ext cx="9143640" cy="6025320"/>
          </a:xfrm>
          <a:prstGeom prst="rect">
            <a:avLst/>
          </a:prstGeom>
          <a:ln w="936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2"/>
          <p:cNvPicPr/>
          <p:nvPr/>
        </p:nvPicPr>
        <p:blipFill>
          <a:blip r:embed="rId2"/>
          <a:stretch/>
        </p:blipFill>
        <p:spPr>
          <a:xfrm>
            <a:off x="2080800" y="0"/>
            <a:ext cx="4982040" cy="6857640"/>
          </a:xfrm>
          <a:prstGeom prst="rect">
            <a:avLst/>
          </a:prstGeom>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2"/>
          <p:cNvPicPr/>
          <p:nvPr/>
        </p:nvPicPr>
        <p:blipFill>
          <a:blip r:embed="rId2"/>
          <a:stretch/>
        </p:blipFill>
        <p:spPr>
          <a:xfrm>
            <a:off x="1045080" y="0"/>
            <a:ext cx="7027200" cy="6857640"/>
          </a:xfrm>
          <a:prstGeom prst="rect">
            <a:avLst/>
          </a:prstGeom>
          <a:ln w="936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2"/>
          <p:cNvPicPr/>
          <p:nvPr/>
        </p:nvPicPr>
        <p:blipFill>
          <a:blip r:embed="rId2"/>
          <a:stretch/>
        </p:blipFill>
        <p:spPr>
          <a:xfrm>
            <a:off x="2080800" y="0"/>
            <a:ext cx="4982040" cy="6857640"/>
          </a:xfrm>
          <a:prstGeom prst="rect">
            <a:avLst/>
          </a:prstGeom>
          <a:ln>
            <a:noFill/>
          </a:ln>
        </p:spPr>
      </p:pic>
      <p:pic>
        <p:nvPicPr>
          <p:cNvPr id="95" name="Picture 2"/>
          <p:cNvPicPr/>
          <p:nvPr/>
        </p:nvPicPr>
        <p:blipFill>
          <a:blip r:embed="rId3"/>
          <a:stretch/>
        </p:blipFill>
        <p:spPr>
          <a:xfrm>
            <a:off x="0" y="0"/>
            <a:ext cx="9143640" cy="6608880"/>
          </a:xfrm>
          <a:prstGeom prst="rect">
            <a:avLst/>
          </a:prstGeom>
          <a:ln w="936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Shape 1"/>
          <p:cNvSpPr txBox="1"/>
          <p:nvPr/>
        </p:nvSpPr>
        <p:spPr>
          <a:xfrm>
            <a:off x="533520" y="188640"/>
            <a:ext cx="7772040" cy="863640"/>
          </a:xfrm>
          <a:prstGeom prst="rect">
            <a:avLst/>
          </a:prstGeom>
          <a:noFill/>
          <a:ln>
            <a:noFill/>
          </a:ln>
        </p:spPr>
        <p:txBody>
          <a:bodyPr anchor="ctr">
            <a:normAutofit/>
          </a:bodyPr>
          <a:lstStyle/>
          <a:p>
            <a:pPr algn="ctr">
              <a:lnSpc>
                <a:spcPct val="100000"/>
              </a:lnSpc>
            </a:pPr>
            <a:r>
              <a:rPr lang="el-GR" sz="4000" b="0" strike="noStrike" spc="-1">
                <a:solidFill>
                  <a:srgbClr val="000000"/>
                </a:solidFill>
                <a:latin typeface="Calibri"/>
              </a:rPr>
              <a:t>Σύμπλοκο Αμυλόζης-Λιπιδίων</a:t>
            </a:r>
          </a:p>
        </p:txBody>
      </p:sp>
      <p:sp>
        <p:nvSpPr>
          <p:cNvPr id="97" name="TextShape 2"/>
          <p:cNvSpPr txBox="1"/>
          <p:nvPr/>
        </p:nvSpPr>
        <p:spPr>
          <a:xfrm>
            <a:off x="0" y="1052640"/>
            <a:ext cx="4499640" cy="5423760"/>
          </a:xfrm>
          <a:prstGeom prst="rect">
            <a:avLst/>
          </a:prstGeom>
          <a:noFill/>
          <a:ln>
            <a:noFill/>
          </a:ln>
        </p:spPr>
        <p:txBody>
          <a:bodyPr>
            <a:normAutofit/>
          </a:bodyPr>
          <a:lstStyle/>
          <a:p>
            <a:pPr>
              <a:lnSpc>
                <a:spcPct val="90000"/>
              </a:lnSpc>
              <a:spcBef>
                <a:spcPts val="561"/>
              </a:spcBef>
            </a:pPr>
            <a:endParaRPr lang="el-GR" sz="3200" b="0" strike="noStrike" spc="-1">
              <a:solidFill>
                <a:srgbClr val="000000"/>
              </a:solidFill>
              <a:latin typeface="Calibri"/>
            </a:endParaRPr>
          </a:p>
          <a:p>
            <a:pPr marL="343080" indent="-342720">
              <a:lnSpc>
                <a:spcPct val="90000"/>
              </a:lnSpc>
              <a:spcBef>
                <a:spcPts val="641"/>
              </a:spcBef>
              <a:buClr>
                <a:srgbClr val="000000"/>
              </a:buClr>
              <a:buFont typeface="Arial"/>
              <a:buChar char="•"/>
            </a:pPr>
            <a:r>
              <a:rPr lang="el-GR" sz="3200" b="0" strike="noStrike" spc="-1">
                <a:solidFill>
                  <a:srgbClr val="000000"/>
                </a:solidFill>
                <a:latin typeface="Calibri"/>
              </a:rPr>
              <a:t>Η αμυλόζη έχει μορφή απλής έλικας με 6 μόρια γλυκόζης ανά σπείρα</a:t>
            </a:r>
          </a:p>
          <a:p>
            <a:pPr marL="343080" indent="-342720">
              <a:lnSpc>
                <a:spcPct val="90000"/>
              </a:lnSpc>
              <a:spcBef>
                <a:spcPts val="641"/>
              </a:spcBef>
              <a:buClr>
                <a:srgbClr val="000000"/>
              </a:buClr>
              <a:buFont typeface="Arial"/>
              <a:buChar char="•"/>
            </a:pPr>
            <a:r>
              <a:rPr lang="el-GR" sz="3200" b="0" strike="noStrike" spc="-1">
                <a:solidFill>
                  <a:srgbClr val="000000"/>
                </a:solidFill>
                <a:latin typeface="Calibri"/>
              </a:rPr>
              <a:t>Ενθυλακώνει λιπαρά οξέα και τα προστατεύει από την οξείδωση</a:t>
            </a:r>
          </a:p>
          <a:p>
            <a:pPr marL="343080" indent="-342720">
              <a:lnSpc>
                <a:spcPct val="90000"/>
              </a:lnSpc>
              <a:spcBef>
                <a:spcPts val="641"/>
              </a:spcBef>
              <a:buClr>
                <a:srgbClr val="000000"/>
              </a:buClr>
              <a:buFont typeface="Arial"/>
              <a:buChar char="•"/>
            </a:pPr>
            <a:r>
              <a:rPr lang="el-GR" sz="3200" b="0" strike="noStrike" spc="-1">
                <a:solidFill>
                  <a:srgbClr val="000000"/>
                </a:solidFill>
                <a:latin typeface="Calibri"/>
              </a:rPr>
              <a:t>Παράλληλα βελτιώνεται η γεύση προϊόντων υδατανθράκων</a:t>
            </a:r>
          </a:p>
        </p:txBody>
      </p:sp>
      <p:pic>
        <p:nvPicPr>
          <p:cNvPr id="98" name="Picture 2"/>
          <p:cNvPicPr/>
          <p:nvPr/>
        </p:nvPicPr>
        <p:blipFill>
          <a:blip r:embed="rId2"/>
          <a:stretch/>
        </p:blipFill>
        <p:spPr>
          <a:xfrm>
            <a:off x="4068000" y="1484640"/>
            <a:ext cx="5328360" cy="6857640"/>
          </a:xfrm>
          <a:prstGeom prst="rect">
            <a:avLst/>
          </a:prstGeom>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2"/>
          <p:cNvPicPr/>
          <p:nvPr/>
        </p:nvPicPr>
        <p:blipFill>
          <a:blip r:embed="rId2"/>
          <a:stretch/>
        </p:blipFill>
        <p:spPr>
          <a:xfrm>
            <a:off x="539640" y="-531360"/>
            <a:ext cx="7776360" cy="10704240"/>
          </a:xfrm>
          <a:prstGeom prst="rect">
            <a:avLst/>
          </a:prstGeom>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2"/>
          <p:cNvPicPr/>
          <p:nvPr/>
        </p:nvPicPr>
        <p:blipFill>
          <a:blip r:embed="rId2"/>
          <a:stretch/>
        </p:blipFill>
        <p:spPr>
          <a:xfrm>
            <a:off x="892080" y="0"/>
            <a:ext cx="7323120" cy="6857640"/>
          </a:xfrm>
          <a:prstGeom prst="rect">
            <a:avLst/>
          </a:prstGeom>
          <a:ln w="936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2"/>
          <p:cNvPicPr/>
          <p:nvPr/>
        </p:nvPicPr>
        <p:blipFill>
          <a:blip r:embed="rId2"/>
          <a:stretch/>
        </p:blipFill>
        <p:spPr>
          <a:xfrm>
            <a:off x="0" y="838080"/>
            <a:ext cx="9143640" cy="4093920"/>
          </a:xfrm>
          <a:prstGeom prst="rect">
            <a:avLst/>
          </a:prstGeom>
          <a:ln w="936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Shape 1"/>
          <p:cNvSpPr txBox="1"/>
          <p:nvPr/>
        </p:nvSpPr>
        <p:spPr>
          <a:xfrm>
            <a:off x="0" y="188640"/>
            <a:ext cx="9143640" cy="647640"/>
          </a:xfrm>
          <a:prstGeom prst="rect">
            <a:avLst/>
          </a:prstGeom>
          <a:noFill/>
          <a:ln>
            <a:noFill/>
          </a:ln>
        </p:spPr>
        <p:txBody>
          <a:bodyPr anchor="ctr">
            <a:normAutofit/>
          </a:bodyPr>
          <a:lstStyle/>
          <a:p>
            <a:pPr algn="ctr">
              <a:lnSpc>
                <a:spcPct val="100000"/>
              </a:lnSpc>
            </a:pPr>
            <a:r>
              <a:rPr lang="el-GR" sz="3200" b="1" strike="noStrike" spc="-1">
                <a:solidFill>
                  <a:srgbClr val="000000"/>
                </a:solidFill>
                <a:latin typeface="Calibri"/>
              </a:rPr>
              <a:t>Άμορφες και κρυσταλλικές περιοχές αμυλοπηκτίνης</a:t>
            </a:r>
            <a:endParaRPr lang="el-GR" sz="3200" b="0" strike="noStrike" spc="-1">
              <a:solidFill>
                <a:srgbClr val="000000"/>
              </a:solidFill>
              <a:latin typeface="Calibri"/>
            </a:endParaRPr>
          </a:p>
        </p:txBody>
      </p:sp>
      <p:sp>
        <p:nvSpPr>
          <p:cNvPr id="103" name="TextShape 2"/>
          <p:cNvSpPr txBox="1"/>
          <p:nvPr/>
        </p:nvSpPr>
        <p:spPr>
          <a:xfrm>
            <a:off x="0" y="908640"/>
            <a:ext cx="4643640" cy="5949000"/>
          </a:xfrm>
          <a:prstGeom prst="rect">
            <a:avLst/>
          </a:prstGeom>
          <a:noFill/>
          <a:ln>
            <a:noFill/>
          </a:ln>
        </p:spPr>
        <p:txBody>
          <a:bodyPr>
            <a:normAutofit fontScale="88000"/>
          </a:bodyPr>
          <a:lstStyle/>
          <a:p>
            <a:pPr marL="343080" indent="-342720">
              <a:lnSpc>
                <a:spcPct val="90000"/>
              </a:lnSpc>
              <a:spcBef>
                <a:spcPts val="561"/>
              </a:spcBef>
              <a:buClr>
                <a:srgbClr val="000000"/>
              </a:buClr>
              <a:buFont typeface="Arial"/>
              <a:buChar char="•"/>
            </a:pPr>
            <a:r>
              <a:rPr lang="el-GR" sz="2800" b="0" strike="noStrike" spc="-1">
                <a:solidFill>
                  <a:srgbClr val="000000"/>
                </a:solidFill>
                <a:latin typeface="Calibri"/>
              </a:rPr>
              <a:t>Η αμυλοπηκτίνη έχει άμορφες και κρυσταλλικές περιοχές</a:t>
            </a:r>
          </a:p>
          <a:p>
            <a:pPr marL="343080" indent="-342720">
              <a:lnSpc>
                <a:spcPct val="90000"/>
              </a:lnSpc>
              <a:spcBef>
                <a:spcPts val="561"/>
              </a:spcBef>
              <a:buClr>
                <a:srgbClr val="000000"/>
              </a:buClr>
              <a:buFont typeface="Arial"/>
              <a:buChar char="•"/>
            </a:pPr>
            <a:r>
              <a:rPr lang="el-GR" sz="2800" b="0" strike="noStrike" spc="-1">
                <a:solidFill>
                  <a:srgbClr val="000000"/>
                </a:solidFill>
                <a:latin typeface="Calibri"/>
              </a:rPr>
              <a:t>Στις κρυσταλλικές όπου οι δομικές αλυσίδες απέχουν λιγότερο από 0.2 nm (2 Α) δεν υπάρχει καμία ουσία ενδιάμεσα, ούτε μόρια νερού</a:t>
            </a:r>
          </a:p>
          <a:p>
            <a:pPr marL="343080" indent="-342720">
              <a:lnSpc>
                <a:spcPct val="90000"/>
              </a:lnSpc>
              <a:spcBef>
                <a:spcPts val="561"/>
              </a:spcBef>
              <a:buClr>
                <a:srgbClr val="000000"/>
              </a:buClr>
              <a:buFont typeface="Arial"/>
              <a:buChar char="•"/>
            </a:pPr>
            <a:r>
              <a:rPr lang="el-GR" sz="2800" b="0" strike="noStrike" spc="-1">
                <a:solidFill>
                  <a:srgbClr val="000000"/>
                </a:solidFill>
                <a:latin typeface="Calibri"/>
              </a:rPr>
              <a:t>Στις άμορφες όπου υπάρχουν «κενά» 2-10 nm υπάρχουν ενθυλακωμένα μόρια, όπως νερό, αρωματικές ύλες, κλπ.</a:t>
            </a:r>
          </a:p>
          <a:p>
            <a:pPr marL="343080" indent="-342720">
              <a:lnSpc>
                <a:spcPct val="90000"/>
              </a:lnSpc>
              <a:spcBef>
                <a:spcPts val="561"/>
              </a:spcBef>
              <a:buClr>
                <a:srgbClr val="000000"/>
              </a:buClr>
              <a:buFont typeface="Arial"/>
              <a:buChar char="•"/>
            </a:pPr>
            <a:r>
              <a:rPr lang="el-GR" sz="2800" b="0" strike="noStrike" spc="-1">
                <a:solidFill>
                  <a:srgbClr val="000000"/>
                </a:solidFill>
                <a:latin typeface="Calibri"/>
              </a:rPr>
              <a:t>Με την θέρμανση μέρος των κρυσταλλικών περιοχών, λόγω κινητικότητας, μετατρέπεται σε άμορφο</a:t>
            </a:r>
          </a:p>
          <a:p>
            <a:pPr>
              <a:lnSpc>
                <a:spcPct val="90000"/>
              </a:lnSpc>
              <a:spcBef>
                <a:spcPts val="561"/>
              </a:spcBef>
            </a:pPr>
            <a:endParaRPr lang="el-GR" sz="2800" b="0" strike="noStrike" spc="-1">
              <a:solidFill>
                <a:srgbClr val="000000"/>
              </a:solidFill>
              <a:latin typeface="Calibri"/>
            </a:endParaRPr>
          </a:p>
          <a:p>
            <a:pPr>
              <a:lnSpc>
                <a:spcPct val="90000"/>
              </a:lnSpc>
              <a:spcBef>
                <a:spcPts val="561"/>
              </a:spcBef>
            </a:pPr>
            <a:endParaRPr lang="el-GR" sz="2800" b="0" strike="noStrike" spc="-1">
              <a:solidFill>
                <a:srgbClr val="000000"/>
              </a:solidFill>
              <a:latin typeface="Calibri"/>
            </a:endParaRPr>
          </a:p>
        </p:txBody>
      </p:sp>
      <p:pic>
        <p:nvPicPr>
          <p:cNvPr id="104" name="Picture 2"/>
          <p:cNvPicPr/>
          <p:nvPr/>
        </p:nvPicPr>
        <p:blipFill>
          <a:blip r:embed="rId2"/>
          <a:stretch/>
        </p:blipFill>
        <p:spPr>
          <a:xfrm>
            <a:off x="4716000" y="1845000"/>
            <a:ext cx="4982040" cy="6857640"/>
          </a:xfrm>
          <a:prstGeom prst="rect">
            <a:avLst/>
          </a:prstGeom>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TextShape 1"/>
          <p:cNvSpPr txBox="1"/>
          <p:nvPr/>
        </p:nvSpPr>
        <p:spPr>
          <a:xfrm>
            <a:off x="0" y="188640"/>
            <a:ext cx="9143640" cy="863640"/>
          </a:xfrm>
          <a:prstGeom prst="rect">
            <a:avLst/>
          </a:prstGeom>
          <a:noFill/>
          <a:ln>
            <a:noFill/>
          </a:ln>
        </p:spPr>
        <p:txBody>
          <a:bodyPr anchor="ctr">
            <a:normAutofit/>
          </a:bodyPr>
          <a:lstStyle/>
          <a:p>
            <a:pPr algn="ctr">
              <a:lnSpc>
                <a:spcPct val="100000"/>
              </a:lnSpc>
            </a:pPr>
            <a:r>
              <a:rPr lang="el-GR" sz="3200" b="1" strike="noStrike" spc="-1">
                <a:solidFill>
                  <a:srgbClr val="000000"/>
                </a:solidFill>
                <a:latin typeface="Calibri"/>
              </a:rPr>
              <a:t>Ζελατινοποίηση του Αμύλου (starch gelatinization)</a:t>
            </a:r>
            <a:endParaRPr lang="el-GR" sz="3200" b="0" strike="noStrike" spc="-1">
              <a:solidFill>
                <a:srgbClr val="000000"/>
              </a:solidFill>
              <a:latin typeface="Calibri"/>
            </a:endParaRPr>
          </a:p>
        </p:txBody>
      </p:sp>
      <p:sp>
        <p:nvSpPr>
          <p:cNvPr id="106" name="TextShape 2"/>
          <p:cNvSpPr txBox="1"/>
          <p:nvPr/>
        </p:nvSpPr>
        <p:spPr>
          <a:xfrm>
            <a:off x="0" y="1052640"/>
            <a:ext cx="9252000" cy="5423760"/>
          </a:xfrm>
          <a:prstGeom prst="rect">
            <a:avLst/>
          </a:prstGeom>
          <a:noFill/>
          <a:ln>
            <a:noFill/>
          </a:ln>
        </p:spPr>
        <p:txBody>
          <a:bodyPr>
            <a:normAutofit fontScale="76000"/>
          </a:bodyPr>
          <a:lstStyle/>
          <a:p>
            <a:pPr marL="343080" indent="-342720">
              <a:lnSpc>
                <a:spcPct val="90000"/>
              </a:lnSpc>
              <a:spcBef>
                <a:spcPts val="561"/>
              </a:spcBef>
              <a:buClr>
                <a:srgbClr val="000000"/>
              </a:buClr>
              <a:buFont typeface="Arial"/>
              <a:buChar char="•"/>
            </a:pPr>
            <a:r>
              <a:rPr lang="el-GR" sz="2800" b="0" strike="noStrike" spc="-1">
                <a:solidFill>
                  <a:srgbClr val="000000"/>
                </a:solidFill>
                <a:latin typeface="Calibri"/>
              </a:rPr>
              <a:t>Στα φυτά το άμυλο βρίσκεται στην μορφή κόκκων (2-100 μm)</a:t>
            </a:r>
          </a:p>
          <a:p>
            <a:pPr marL="343080" indent="-342720">
              <a:lnSpc>
                <a:spcPct val="90000"/>
              </a:lnSpc>
              <a:spcBef>
                <a:spcPts val="561"/>
              </a:spcBef>
              <a:buClr>
                <a:srgbClr val="000000"/>
              </a:buClr>
              <a:buFont typeface="Arial"/>
              <a:buChar char="•"/>
            </a:pPr>
            <a:r>
              <a:rPr lang="el-GR" sz="2800" b="0" strike="noStrike" spc="-1">
                <a:solidFill>
                  <a:srgbClr val="000000"/>
                </a:solidFill>
                <a:latin typeface="Calibri"/>
              </a:rPr>
              <a:t>Με την θέρμανση διασπώνται οι δεσμοί Η στις κρυσταλλικές περιοχές και σχηματίζονται άμορφες περιοχές</a:t>
            </a:r>
          </a:p>
          <a:p>
            <a:pPr marL="343080" indent="-342720">
              <a:lnSpc>
                <a:spcPct val="90000"/>
              </a:lnSpc>
              <a:spcBef>
                <a:spcPts val="561"/>
              </a:spcBef>
              <a:buClr>
                <a:srgbClr val="000000"/>
              </a:buClr>
              <a:buFont typeface="Arial"/>
              <a:buChar char="•"/>
            </a:pPr>
            <a:r>
              <a:rPr lang="el-GR" sz="2800" b="0" strike="noStrike" spc="-1">
                <a:solidFill>
                  <a:srgbClr val="000000"/>
                </a:solidFill>
                <a:latin typeface="Calibri"/>
              </a:rPr>
              <a:t>Οι περιοχές αυτές αρχίζουν να ενυδατώνονται ξεκινώντας από σχεδόν 0% νερό και φθάνοντας περίπου στο &gt;70% νερό</a:t>
            </a:r>
          </a:p>
          <a:p>
            <a:pPr marL="343080" indent="-342720">
              <a:lnSpc>
                <a:spcPct val="90000"/>
              </a:lnSpc>
              <a:spcBef>
                <a:spcPts val="561"/>
              </a:spcBef>
              <a:buClr>
                <a:srgbClr val="000000"/>
              </a:buClr>
              <a:buFont typeface="Arial"/>
              <a:buChar char="•"/>
            </a:pPr>
            <a:r>
              <a:rPr lang="el-GR" sz="2800" b="0" strike="noStrike" spc="-1">
                <a:solidFill>
                  <a:srgbClr val="000000"/>
                </a:solidFill>
                <a:latin typeface="Calibri"/>
              </a:rPr>
              <a:t>Οι (πρώην κρυσταλλικές) περιοχές διογκώνονται </a:t>
            </a:r>
          </a:p>
          <a:p>
            <a:pPr marL="343080" indent="-342720">
              <a:lnSpc>
                <a:spcPct val="90000"/>
              </a:lnSpc>
              <a:spcBef>
                <a:spcPts val="561"/>
              </a:spcBef>
              <a:buClr>
                <a:srgbClr val="000000"/>
              </a:buClr>
              <a:buFont typeface="Arial"/>
              <a:buChar char="•"/>
            </a:pPr>
            <a:r>
              <a:rPr lang="el-GR" sz="2800" b="0" strike="noStrike" spc="-1">
                <a:solidFill>
                  <a:srgbClr val="000000"/>
                </a:solidFill>
                <a:latin typeface="Calibri"/>
              </a:rPr>
              <a:t>Το άμυλο (κυρίως η αμυλόζη) διαλυτοποιείται</a:t>
            </a:r>
          </a:p>
          <a:p>
            <a:pPr marL="343080" indent="-342720">
              <a:lnSpc>
                <a:spcPct val="90000"/>
              </a:lnSpc>
              <a:spcBef>
                <a:spcPts val="561"/>
              </a:spcBef>
              <a:buClr>
                <a:srgbClr val="000000"/>
              </a:buClr>
              <a:buFont typeface="Arial"/>
              <a:buChar char="•"/>
            </a:pPr>
            <a:r>
              <a:rPr lang="el-GR" sz="2800" b="0" strike="noStrike" spc="-1">
                <a:solidFill>
                  <a:srgbClr val="000000"/>
                </a:solidFill>
                <a:latin typeface="Calibri"/>
              </a:rPr>
              <a:t>Το ιξώδες ενός διαλύματος αμύλου αυξάνεται πολύ</a:t>
            </a:r>
          </a:p>
          <a:p>
            <a:pPr marL="343080" indent="-342720">
              <a:lnSpc>
                <a:spcPct val="90000"/>
              </a:lnSpc>
              <a:spcBef>
                <a:spcPts val="561"/>
              </a:spcBef>
              <a:buClr>
                <a:srgbClr val="000000"/>
              </a:buClr>
              <a:buFont typeface="Arial"/>
              <a:buChar char="•"/>
            </a:pPr>
            <a:r>
              <a:rPr lang="el-GR" sz="2800" b="0" strike="noStrike" spc="-1">
                <a:solidFill>
                  <a:srgbClr val="000000"/>
                </a:solidFill>
                <a:latin typeface="Calibri"/>
              </a:rPr>
              <a:t>Οι κόκκοι χάνουν την διπλοθλαστικότητά τους (X-ray diffraction)</a:t>
            </a:r>
          </a:p>
          <a:p>
            <a:pPr marL="343080" indent="-342720">
              <a:lnSpc>
                <a:spcPct val="90000"/>
              </a:lnSpc>
              <a:spcBef>
                <a:spcPts val="561"/>
              </a:spcBef>
              <a:buClr>
                <a:srgbClr val="000000"/>
              </a:buClr>
              <a:buFont typeface="Arial"/>
              <a:buChar char="•"/>
            </a:pPr>
            <a:r>
              <a:rPr lang="el-GR" sz="2800" b="0" strike="noStrike" spc="-1">
                <a:solidFill>
                  <a:srgbClr val="000000"/>
                </a:solidFill>
                <a:latin typeface="Calibri"/>
              </a:rPr>
              <a:t>Ο βαθμός της ενυδάτωσης εξαρτάται από το pH, Τ, διάτμηση</a:t>
            </a:r>
          </a:p>
          <a:p>
            <a:pPr marL="343080" indent="-342720">
              <a:lnSpc>
                <a:spcPct val="90000"/>
              </a:lnSpc>
              <a:spcBef>
                <a:spcPts val="561"/>
              </a:spcBef>
              <a:buClr>
                <a:srgbClr val="000000"/>
              </a:buClr>
              <a:buFont typeface="Arial"/>
              <a:buChar char="•"/>
            </a:pPr>
            <a:r>
              <a:rPr lang="el-GR" sz="2800" b="0" strike="noStrike" spc="-1">
                <a:solidFill>
                  <a:srgbClr val="000000"/>
                </a:solidFill>
                <a:latin typeface="Calibri"/>
              </a:rPr>
              <a:t>Ο μετασχηματισμός αυτός ονομάζεται </a:t>
            </a:r>
            <a:r>
              <a:rPr lang="el-GR" sz="2800" b="1" strike="noStrike" spc="-1">
                <a:solidFill>
                  <a:srgbClr val="000000"/>
                </a:solidFill>
                <a:latin typeface="Calibri"/>
              </a:rPr>
              <a:t>ζελατινοποίηση</a:t>
            </a:r>
            <a:r>
              <a:rPr lang="el-GR" sz="2800" b="0" strike="noStrike" spc="-1">
                <a:solidFill>
                  <a:srgbClr val="000000"/>
                </a:solidFill>
                <a:latin typeface="Calibri"/>
              </a:rPr>
              <a:t> του αμύλου (starch gelatinization) και είναι από τις σημαντικότερες αντιδράσεις στη Χημεία Τροφίμων</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extShape 1"/>
          <p:cNvSpPr txBox="1"/>
          <p:nvPr/>
        </p:nvSpPr>
        <p:spPr>
          <a:xfrm>
            <a:off x="0" y="188640"/>
            <a:ext cx="9143640" cy="863640"/>
          </a:xfrm>
          <a:prstGeom prst="rect">
            <a:avLst/>
          </a:prstGeom>
          <a:noFill/>
          <a:ln>
            <a:noFill/>
          </a:ln>
        </p:spPr>
        <p:txBody>
          <a:bodyPr anchor="ctr">
            <a:normAutofit/>
          </a:bodyPr>
          <a:lstStyle/>
          <a:p>
            <a:pPr algn="ctr">
              <a:lnSpc>
                <a:spcPct val="100000"/>
              </a:lnSpc>
            </a:pPr>
            <a:r>
              <a:rPr lang="el-GR" sz="3200" b="1" strike="noStrike" spc="-1">
                <a:solidFill>
                  <a:srgbClr val="000000"/>
                </a:solidFill>
                <a:latin typeface="Calibri"/>
              </a:rPr>
              <a:t>Παλινόρθωση του Αμύλου (starch retrogradation)</a:t>
            </a:r>
            <a:endParaRPr lang="el-GR" sz="3200" b="0" strike="noStrike" spc="-1">
              <a:solidFill>
                <a:srgbClr val="000000"/>
              </a:solidFill>
              <a:latin typeface="Calibri"/>
            </a:endParaRPr>
          </a:p>
        </p:txBody>
      </p:sp>
      <p:sp>
        <p:nvSpPr>
          <p:cNvPr id="108" name="TextShape 2"/>
          <p:cNvSpPr txBox="1"/>
          <p:nvPr/>
        </p:nvSpPr>
        <p:spPr>
          <a:xfrm>
            <a:off x="0" y="1196640"/>
            <a:ext cx="9252000" cy="5279760"/>
          </a:xfrm>
          <a:prstGeom prst="rect">
            <a:avLst/>
          </a:prstGeom>
          <a:noFill/>
          <a:ln>
            <a:noFill/>
          </a:ln>
        </p:spPr>
        <p:txBody>
          <a:bodyPr>
            <a:normAutofit fontScale="87000"/>
          </a:bodyPr>
          <a:lstStyle/>
          <a:p>
            <a:pPr marL="343080" indent="-342720">
              <a:lnSpc>
                <a:spcPct val="90000"/>
              </a:lnSpc>
              <a:spcBef>
                <a:spcPts val="561"/>
              </a:spcBef>
              <a:buClr>
                <a:srgbClr val="000000"/>
              </a:buClr>
              <a:buFont typeface="Arial"/>
              <a:buChar char="•"/>
            </a:pPr>
            <a:r>
              <a:rPr lang="el-GR" sz="2800" b="0" strike="noStrike" spc="-1">
                <a:solidFill>
                  <a:srgbClr val="000000"/>
                </a:solidFill>
                <a:latin typeface="Calibri"/>
              </a:rPr>
              <a:t>Πολλές φορές πρώην ζελατινοποιημένες περιοχές του αμύλου ενός τροφίμου </a:t>
            </a:r>
            <a:r>
              <a:rPr lang="el-GR" sz="2800" b="1" strike="noStrike" spc="-1">
                <a:solidFill>
                  <a:srgbClr val="000000"/>
                </a:solidFill>
                <a:latin typeface="Calibri"/>
              </a:rPr>
              <a:t>επανακρυσταλλώνονται</a:t>
            </a:r>
            <a:r>
              <a:rPr lang="el-GR" sz="2800" b="0" strike="noStrike" spc="-1">
                <a:solidFill>
                  <a:srgbClr val="000000"/>
                </a:solidFill>
                <a:latin typeface="Calibri"/>
              </a:rPr>
              <a:t>, δηλ. από άμορφες γίνονται κρυσταλλικές. Η διαδικασία ονομάζεται </a:t>
            </a:r>
            <a:r>
              <a:rPr lang="el-GR" sz="2800" b="1" strike="noStrike" spc="-1">
                <a:solidFill>
                  <a:srgbClr val="000000"/>
                </a:solidFill>
                <a:latin typeface="Calibri"/>
              </a:rPr>
              <a:t>Παλινόρθωση </a:t>
            </a:r>
            <a:r>
              <a:rPr lang="el-GR" sz="2800" b="0" strike="noStrike" spc="-1">
                <a:solidFill>
                  <a:srgbClr val="000000"/>
                </a:solidFill>
                <a:latin typeface="Calibri"/>
              </a:rPr>
              <a:t>του</a:t>
            </a:r>
            <a:r>
              <a:rPr lang="el-GR" sz="2800" b="1" strike="noStrike" spc="-1">
                <a:solidFill>
                  <a:srgbClr val="000000"/>
                </a:solidFill>
                <a:latin typeface="Calibri"/>
              </a:rPr>
              <a:t> Αμύλου </a:t>
            </a:r>
            <a:r>
              <a:rPr lang="el-GR" sz="2800" b="0" strike="noStrike" spc="-1">
                <a:solidFill>
                  <a:srgbClr val="000000"/>
                </a:solidFill>
                <a:latin typeface="Calibri"/>
              </a:rPr>
              <a:t>(starch retrogradation ή starch re-crystallization), και στην περίπτωση του ψωμιού, bread </a:t>
            </a:r>
            <a:r>
              <a:rPr lang="el-GR" sz="2800" b="1" strike="noStrike" spc="-1">
                <a:solidFill>
                  <a:srgbClr val="000000"/>
                </a:solidFill>
                <a:latin typeface="Calibri"/>
              </a:rPr>
              <a:t>staling</a:t>
            </a:r>
            <a:endParaRPr lang="el-GR" sz="2800" b="0" strike="noStrike" spc="-1">
              <a:solidFill>
                <a:srgbClr val="000000"/>
              </a:solidFill>
              <a:latin typeface="Calibri"/>
            </a:endParaRPr>
          </a:p>
          <a:p>
            <a:pPr marL="343080" indent="-342720">
              <a:lnSpc>
                <a:spcPct val="90000"/>
              </a:lnSpc>
              <a:spcBef>
                <a:spcPts val="561"/>
              </a:spcBef>
              <a:buClr>
                <a:srgbClr val="000000"/>
              </a:buClr>
              <a:buFont typeface="Arial"/>
              <a:buChar char="•"/>
            </a:pPr>
            <a:r>
              <a:rPr lang="el-GR" sz="2800" b="0" strike="noStrike" spc="-1">
                <a:solidFill>
                  <a:srgbClr val="000000"/>
                </a:solidFill>
                <a:latin typeface="Calibri"/>
              </a:rPr>
              <a:t>Λόγω εμφάνισης κρυστάλλων το προϊόν (π.χ. άρτος) χάνει την ελαστικότητά του</a:t>
            </a:r>
          </a:p>
          <a:p>
            <a:pPr marL="343080" indent="-342720">
              <a:lnSpc>
                <a:spcPct val="90000"/>
              </a:lnSpc>
              <a:spcBef>
                <a:spcPts val="561"/>
              </a:spcBef>
              <a:buClr>
                <a:srgbClr val="000000"/>
              </a:buClr>
              <a:buFont typeface="Arial"/>
              <a:buChar char="•"/>
            </a:pPr>
            <a:r>
              <a:rPr lang="el-GR" sz="2800" b="0" strike="noStrike" spc="-1">
                <a:solidFill>
                  <a:srgbClr val="000000"/>
                </a:solidFill>
                <a:latin typeface="Calibri"/>
              </a:rPr>
              <a:t>Με τη διαδικασία αυτή, πέραν της επανακρυστάλλωσης, το νερό και αρωματικές ουσίες που υπήρχαν στις άμορφες περιοχές -και πλέον δεν χωρούν στις κρυσταλλικές- εγκαταλείπουν το προϊόν που φαίνεται πιο στεγνό και χωρίς ιδιαίτερη γεύση και άρωμα. </a:t>
            </a:r>
            <a:r>
              <a:rPr lang="el-GR" sz="2800" b="0" i="1" strike="noStrike" spc="-1">
                <a:solidFill>
                  <a:srgbClr val="000000"/>
                </a:solidFill>
                <a:latin typeface="Calibri"/>
              </a:rPr>
              <a:t>Η εξάτμιση του νερού είναι αποτέλεσμα της επανακρυστάλλωσης του αμύλου</a:t>
            </a:r>
            <a:endParaRPr lang="el-GR" sz="2800" b="0" strike="noStrike" spc="-1">
              <a:solidFill>
                <a:srgbClr val="000000"/>
              </a:solidFill>
              <a:latin typeface="Calibri"/>
            </a:endParaRPr>
          </a:p>
          <a:p>
            <a:pPr marL="343080" indent="-342720">
              <a:lnSpc>
                <a:spcPct val="90000"/>
              </a:lnSpc>
              <a:spcBef>
                <a:spcPts val="561"/>
              </a:spcBef>
              <a:buClr>
                <a:srgbClr val="000000"/>
              </a:buClr>
              <a:buFont typeface="Arial"/>
              <a:buChar char="•"/>
            </a:pPr>
            <a:r>
              <a:rPr lang="el-GR" sz="2800" b="0" strike="noStrike" spc="-1">
                <a:solidFill>
                  <a:srgbClr val="000000"/>
                </a:solidFill>
                <a:latin typeface="Calibri"/>
              </a:rPr>
              <a:t>Η επανακρυστάλλωση μπορεί να αποφευχθεί με αποθήκευση σε θερμοκρασίες T&lt;Tg (θερμοκρασία υαλώδους μεταπτώσεως)</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3"/>
          <p:cNvPicPr/>
          <p:nvPr/>
        </p:nvPicPr>
        <p:blipFill>
          <a:blip r:embed="rId2"/>
          <a:stretch/>
        </p:blipFill>
        <p:spPr>
          <a:xfrm>
            <a:off x="57240" y="571320"/>
            <a:ext cx="9029520" cy="6181200"/>
          </a:xfrm>
          <a:prstGeom prst="rect">
            <a:avLst/>
          </a:prstGeom>
          <a:ln w="9360">
            <a:noFill/>
          </a:ln>
        </p:spPr>
      </p:pic>
      <p:sp>
        <p:nvSpPr>
          <p:cNvPr id="84" name="CustomShape 1"/>
          <p:cNvSpPr/>
          <p:nvPr/>
        </p:nvSpPr>
        <p:spPr>
          <a:xfrm>
            <a:off x="0" y="142920"/>
            <a:ext cx="91436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1800" b="0" strike="noStrike" spc="-1">
                <a:solidFill>
                  <a:srgbClr val="000000"/>
                </a:solidFill>
                <a:latin typeface="Calibri"/>
              </a:rPr>
              <a:t>ΕΠΙΜΕΡΙΣΜΟΣ ΤΩΝ ΘΕΡΜΙΔΩΝ ΜΕΤΑΞΥ ΤΩΝ ΒΑΣΙΚΩΝ ΣΥΣΤΑΤΙΚΩΝ ΤΗΣ ΤΡΟΦΗΣ ΜΑΣ</a:t>
            </a:r>
            <a:endParaRPr lang="el-GR" sz="1800" b="0" strike="noStrike" spc="-1">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2"/>
          <p:cNvPicPr/>
          <p:nvPr/>
        </p:nvPicPr>
        <p:blipFill>
          <a:blip r:embed="rId2"/>
          <a:stretch/>
        </p:blipFill>
        <p:spPr>
          <a:xfrm>
            <a:off x="0" y="71280"/>
            <a:ext cx="9149400" cy="6643440"/>
          </a:xfrm>
          <a:prstGeom prst="rect">
            <a:avLst/>
          </a:prstGeom>
          <a:ln w="9360">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2"/>
          <p:cNvPicPr/>
          <p:nvPr/>
        </p:nvPicPr>
        <p:blipFill>
          <a:blip r:embed="rId2"/>
          <a:stretch/>
        </p:blipFill>
        <p:spPr>
          <a:xfrm>
            <a:off x="2080800" y="0"/>
            <a:ext cx="4982040" cy="6857640"/>
          </a:xfrm>
          <a:prstGeom prst="rect">
            <a:avLst/>
          </a:prstGeom>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4"/>
          <p:cNvPicPr/>
          <p:nvPr/>
        </p:nvPicPr>
        <p:blipFill>
          <a:blip r:embed="rId2"/>
          <a:stretch/>
        </p:blipFill>
        <p:spPr>
          <a:xfrm>
            <a:off x="76320" y="757080"/>
            <a:ext cx="8991360" cy="5343120"/>
          </a:xfrm>
          <a:prstGeom prst="rect">
            <a:avLst/>
          </a:prstGeom>
          <a:ln w="9360">
            <a:noFill/>
          </a:ln>
        </p:spPr>
      </p:pic>
      <p:sp>
        <p:nvSpPr>
          <p:cNvPr id="112" name="CustomShape 1"/>
          <p:cNvSpPr/>
          <p:nvPr/>
        </p:nvSpPr>
        <p:spPr>
          <a:xfrm>
            <a:off x="0" y="428760"/>
            <a:ext cx="914364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1400" b="0" strike="noStrike" spc="-1">
                <a:solidFill>
                  <a:srgbClr val="000000"/>
                </a:solidFill>
                <a:latin typeface="Calibri"/>
              </a:rPr>
              <a:t>Παρασκευή καραμέλας</a:t>
            </a:r>
            <a:endParaRPr lang="el-GR" sz="1400" b="0" strike="noStrike" spc="-1">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Shape 1"/>
          <p:cNvSpPr txBox="1"/>
          <p:nvPr/>
        </p:nvSpPr>
        <p:spPr>
          <a:xfrm>
            <a:off x="533520" y="188640"/>
            <a:ext cx="7772040" cy="863640"/>
          </a:xfrm>
          <a:prstGeom prst="rect">
            <a:avLst/>
          </a:prstGeom>
          <a:noFill/>
          <a:ln>
            <a:noFill/>
          </a:ln>
        </p:spPr>
        <p:txBody>
          <a:bodyPr anchor="ctr">
            <a:normAutofit/>
          </a:bodyPr>
          <a:lstStyle/>
          <a:p>
            <a:pPr algn="ctr">
              <a:lnSpc>
                <a:spcPct val="100000"/>
              </a:lnSpc>
            </a:pPr>
            <a:r>
              <a:rPr lang="el-GR" sz="4000" b="0" strike="noStrike" spc="-1">
                <a:solidFill>
                  <a:srgbClr val="000000"/>
                </a:solidFill>
                <a:latin typeface="Calibri"/>
              </a:rPr>
              <a:t>Οι αντιδράσεις Καραμελ(λ)οποίησης</a:t>
            </a:r>
          </a:p>
        </p:txBody>
      </p:sp>
      <p:sp>
        <p:nvSpPr>
          <p:cNvPr id="114" name="TextShape 2"/>
          <p:cNvSpPr txBox="1"/>
          <p:nvPr/>
        </p:nvSpPr>
        <p:spPr>
          <a:xfrm>
            <a:off x="0" y="1052640"/>
            <a:ext cx="9252000" cy="5423760"/>
          </a:xfrm>
          <a:prstGeom prst="rect">
            <a:avLst/>
          </a:prstGeom>
          <a:noFill/>
          <a:ln>
            <a:noFill/>
          </a:ln>
        </p:spPr>
        <p:txBody>
          <a:bodyPr>
            <a:normAutofit fontScale="85000"/>
          </a:bodyPr>
          <a:lstStyle/>
          <a:p>
            <a:pPr marL="343080" indent="-342720">
              <a:lnSpc>
                <a:spcPct val="90000"/>
              </a:lnSpc>
              <a:spcBef>
                <a:spcPts val="561"/>
              </a:spcBef>
              <a:buClr>
                <a:srgbClr val="000000"/>
              </a:buClr>
              <a:buFont typeface="Arial"/>
              <a:buChar char="•"/>
            </a:pPr>
            <a:r>
              <a:rPr lang="el-GR" sz="2800" b="0" strike="noStrike" spc="-1">
                <a:solidFill>
                  <a:srgbClr val="000000"/>
                </a:solidFill>
                <a:latin typeface="Calibri"/>
              </a:rPr>
              <a:t>Πολύπλοκες αντιδράσεις κατά την θέρμανση των σακχάρων, που περιλαμβάνουν </a:t>
            </a:r>
            <a:r>
              <a:rPr lang="el-GR" sz="2800" b="1" strike="noStrike" spc="-1">
                <a:solidFill>
                  <a:srgbClr val="000000"/>
                </a:solidFill>
                <a:latin typeface="Calibri"/>
              </a:rPr>
              <a:t>ιμβερτοποίηση</a:t>
            </a:r>
            <a:r>
              <a:rPr lang="el-GR" sz="2800" b="0" strike="noStrike" spc="-1">
                <a:solidFill>
                  <a:srgbClr val="000000"/>
                </a:solidFill>
                <a:latin typeface="Calibri"/>
              </a:rPr>
              <a:t> (σακχαρόζης), </a:t>
            </a:r>
            <a:r>
              <a:rPr lang="el-GR" sz="2800" b="1" strike="noStrike" spc="-1">
                <a:solidFill>
                  <a:srgbClr val="000000"/>
                </a:solidFill>
                <a:latin typeface="Calibri"/>
              </a:rPr>
              <a:t>συμπύκνωση</a:t>
            </a:r>
            <a:r>
              <a:rPr lang="el-GR" sz="2800" b="0" strike="noStrike" spc="-1">
                <a:solidFill>
                  <a:srgbClr val="000000"/>
                </a:solidFill>
                <a:latin typeface="Calibri"/>
              </a:rPr>
              <a:t> ενδομοριακή ή εξωμοριακή, </a:t>
            </a:r>
            <a:r>
              <a:rPr lang="el-GR" sz="2800" b="1" strike="noStrike" spc="-1">
                <a:solidFill>
                  <a:srgbClr val="000000"/>
                </a:solidFill>
                <a:latin typeface="Calibri"/>
              </a:rPr>
              <a:t>ισομερισμό</a:t>
            </a:r>
            <a:r>
              <a:rPr lang="el-GR" sz="2800" b="0" strike="noStrike" spc="-1">
                <a:solidFill>
                  <a:srgbClr val="000000"/>
                </a:solidFill>
                <a:latin typeface="Calibri"/>
              </a:rPr>
              <a:t> αλδοζών προς κετόζες, </a:t>
            </a:r>
            <a:r>
              <a:rPr lang="el-GR" sz="2800" b="1" strike="noStrike" spc="-1">
                <a:solidFill>
                  <a:srgbClr val="000000"/>
                </a:solidFill>
                <a:latin typeface="Calibri"/>
              </a:rPr>
              <a:t>αφυδάτωση</a:t>
            </a:r>
            <a:r>
              <a:rPr lang="el-GR" sz="2800" b="0" strike="noStrike" spc="-1">
                <a:solidFill>
                  <a:srgbClr val="000000"/>
                </a:solidFill>
                <a:latin typeface="Calibri"/>
              </a:rPr>
              <a:t>, </a:t>
            </a:r>
            <a:r>
              <a:rPr lang="el-GR" sz="2800" b="1" strike="noStrike" spc="-1">
                <a:solidFill>
                  <a:srgbClr val="000000"/>
                </a:solidFill>
                <a:latin typeface="Calibri"/>
              </a:rPr>
              <a:t>αμαύρωση</a:t>
            </a:r>
            <a:r>
              <a:rPr lang="el-GR" sz="2800" b="0" strike="noStrike" spc="-1">
                <a:solidFill>
                  <a:srgbClr val="000000"/>
                </a:solidFill>
                <a:latin typeface="Calibri"/>
              </a:rPr>
              <a:t>, κ.α. </a:t>
            </a:r>
          </a:p>
          <a:p>
            <a:pPr marL="343080" indent="-342720">
              <a:lnSpc>
                <a:spcPct val="90000"/>
              </a:lnSpc>
              <a:spcBef>
                <a:spcPts val="561"/>
              </a:spcBef>
              <a:buClr>
                <a:srgbClr val="000000"/>
              </a:buClr>
              <a:buFont typeface="Arial"/>
              <a:buChar char="•"/>
            </a:pPr>
            <a:r>
              <a:rPr lang="el-GR" sz="2800" b="1" strike="noStrike" spc="-1">
                <a:solidFill>
                  <a:srgbClr val="000000"/>
                </a:solidFill>
                <a:latin typeface="Calibri"/>
              </a:rPr>
              <a:t>2C</a:t>
            </a:r>
            <a:r>
              <a:rPr lang="el-GR" sz="2800" b="1" strike="noStrike" spc="-1" baseline="-25000">
                <a:solidFill>
                  <a:srgbClr val="000000"/>
                </a:solidFill>
                <a:latin typeface="Calibri"/>
              </a:rPr>
              <a:t>12</a:t>
            </a:r>
            <a:r>
              <a:rPr lang="el-GR" sz="2800" b="1" strike="noStrike" spc="-1">
                <a:solidFill>
                  <a:srgbClr val="000000"/>
                </a:solidFill>
                <a:latin typeface="Calibri"/>
              </a:rPr>
              <a:t>H</a:t>
            </a:r>
            <a:r>
              <a:rPr lang="el-GR" sz="2800" b="1" strike="noStrike" spc="-1" baseline="-25000">
                <a:solidFill>
                  <a:srgbClr val="000000"/>
                </a:solidFill>
                <a:latin typeface="Calibri"/>
              </a:rPr>
              <a:t>22</a:t>
            </a:r>
            <a:r>
              <a:rPr lang="el-GR" sz="2800" b="1" strike="noStrike" spc="-1">
                <a:solidFill>
                  <a:srgbClr val="000000"/>
                </a:solidFill>
                <a:latin typeface="Calibri"/>
              </a:rPr>
              <a:t>O</a:t>
            </a:r>
            <a:r>
              <a:rPr lang="el-GR" sz="2800" b="1" strike="noStrike" spc="-1" baseline="-25000">
                <a:solidFill>
                  <a:srgbClr val="000000"/>
                </a:solidFill>
                <a:latin typeface="Calibri"/>
              </a:rPr>
              <a:t>11 </a:t>
            </a:r>
            <a:r>
              <a:rPr lang="el-GR" sz="2800" b="1" strike="noStrike" spc="-1">
                <a:solidFill>
                  <a:srgbClr val="000000"/>
                </a:solidFill>
                <a:latin typeface="Calibri"/>
              </a:rPr>
              <a:t>- 4H</a:t>
            </a:r>
            <a:r>
              <a:rPr lang="el-GR" sz="2800" b="1" strike="noStrike" spc="-1" baseline="-25000">
                <a:solidFill>
                  <a:srgbClr val="000000"/>
                </a:solidFill>
                <a:latin typeface="Calibri"/>
              </a:rPr>
              <a:t>2</a:t>
            </a:r>
            <a:r>
              <a:rPr lang="el-GR" sz="2800" b="1" strike="noStrike" spc="-1">
                <a:solidFill>
                  <a:srgbClr val="000000"/>
                </a:solidFill>
                <a:latin typeface="Calibri"/>
              </a:rPr>
              <a:t>O      C</a:t>
            </a:r>
            <a:r>
              <a:rPr lang="el-GR" sz="2800" b="1" strike="noStrike" spc="-1" baseline="-25000">
                <a:solidFill>
                  <a:srgbClr val="000000"/>
                </a:solidFill>
                <a:latin typeface="Calibri"/>
              </a:rPr>
              <a:t>24</a:t>
            </a:r>
            <a:r>
              <a:rPr lang="el-GR" sz="2800" b="1" strike="noStrike" spc="-1">
                <a:solidFill>
                  <a:srgbClr val="000000"/>
                </a:solidFill>
                <a:latin typeface="Calibri"/>
              </a:rPr>
              <a:t>H</a:t>
            </a:r>
            <a:r>
              <a:rPr lang="el-GR" sz="2800" b="1" strike="noStrike" spc="-1" baseline="-25000">
                <a:solidFill>
                  <a:srgbClr val="000000"/>
                </a:solidFill>
                <a:latin typeface="Calibri"/>
              </a:rPr>
              <a:t>36</a:t>
            </a:r>
            <a:r>
              <a:rPr lang="el-GR" sz="2800" b="1" strike="noStrike" spc="-1">
                <a:solidFill>
                  <a:srgbClr val="000000"/>
                </a:solidFill>
                <a:latin typeface="Calibri"/>
              </a:rPr>
              <a:t>O</a:t>
            </a:r>
            <a:r>
              <a:rPr lang="el-GR" sz="2800" b="1" strike="noStrike" spc="-1" baseline="-25000">
                <a:solidFill>
                  <a:srgbClr val="000000"/>
                </a:solidFill>
                <a:latin typeface="Calibri"/>
              </a:rPr>
              <a:t>18</a:t>
            </a:r>
            <a:r>
              <a:rPr lang="el-GR" sz="2800" b="1" strike="noStrike" spc="-1">
                <a:solidFill>
                  <a:srgbClr val="000000"/>
                </a:solidFill>
                <a:latin typeface="Calibri"/>
              </a:rPr>
              <a:t>    </a:t>
            </a:r>
            <a:r>
              <a:rPr lang="el-GR" sz="2800" b="0" strike="noStrike" spc="-1">
                <a:solidFill>
                  <a:srgbClr val="000000"/>
                </a:solidFill>
                <a:latin typeface="Calibri"/>
              </a:rPr>
              <a:t>(καραμελάνη, χρωστική)</a:t>
            </a:r>
          </a:p>
          <a:p>
            <a:pPr marL="343080" indent="-342720">
              <a:lnSpc>
                <a:spcPct val="90000"/>
              </a:lnSpc>
              <a:spcBef>
                <a:spcPts val="561"/>
              </a:spcBef>
              <a:buClr>
                <a:srgbClr val="000000"/>
              </a:buClr>
              <a:buFont typeface="Arial"/>
              <a:buChar char="•"/>
            </a:pPr>
            <a:r>
              <a:rPr lang="el-GR" sz="2800" b="0" strike="noStrike" spc="-1">
                <a:solidFill>
                  <a:srgbClr val="000000"/>
                </a:solidFill>
                <a:latin typeface="Calibri"/>
              </a:rPr>
              <a:t>Υπάρχει </a:t>
            </a:r>
            <a:r>
              <a:rPr lang="el-GR" sz="2800" b="1" strike="noStrike" spc="-1">
                <a:solidFill>
                  <a:srgbClr val="000000"/>
                </a:solidFill>
                <a:latin typeface="Calibri"/>
              </a:rPr>
              <a:t>απώλεια 9% βάρους </a:t>
            </a:r>
            <a:r>
              <a:rPr lang="el-GR" sz="2800" b="0" strike="noStrike" spc="-1">
                <a:solidFill>
                  <a:srgbClr val="000000"/>
                </a:solidFill>
                <a:latin typeface="Calibri"/>
              </a:rPr>
              <a:t>του σακχάρου στην ανωτέρω αντίδραση. Περαιτέρω αφυδάτωση οδηγεί στην καραμελίνη (</a:t>
            </a:r>
            <a:r>
              <a:rPr lang="el-GR" sz="2800" b="1" strike="noStrike" spc="-1">
                <a:solidFill>
                  <a:srgbClr val="000000"/>
                </a:solidFill>
                <a:latin typeface="Calibri"/>
              </a:rPr>
              <a:t>C</a:t>
            </a:r>
            <a:r>
              <a:rPr lang="el-GR" sz="2800" b="1" strike="noStrike" spc="-1" baseline="-25000">
                <a:solidFill>
                  <a:srgbClr val="000000"/>
                </a:solidFill>
                <a:latin typeface="Calibri"/>
              </a:rPr>
              <a:t>36</a:t>
            </a:r>
            <a:r>
              <a:rPr lang="el-GR" sz="2800" b="1" strike="noStrike" spc="-1">
                <a:solidFill>
                  <a:srgbClr val="000000"/>
                </a:solidFill>
                <a:latin typeface="Calibri"/>
              </a:rPr>
              <a:t>H</a:t>
            </a:r>
            <a:r>
              <a:rPr lang="el-GR" sz="2800" b="1" strike="noStrike" spc="-1" baseline="-25000">
                <a:solidFill>
                  <a:srgbClr val="000000"/>
                </a:solidFill>
                <a:latin typeface="Calibri"/>
              </a:rPr>
              <a:t>50</a:t>
            </a:r>
            <a:r>
              <a:rPr lang="el-GR" sz="2800" b="1" strike="noStrike" spc="-1">
                <a:solidFill>
                  <a:srgbClr val="000000"/>
                </a:solidFill>
                <a:latin typeface="Calibri"/>
              </a:rPr>
              <a:t>O</a:t>
            </a:r>
            <a:r>
              <a:rPr lang="el-GR" sz="2800" b="1" strike="noStrike" spc="-1" baseline="-25000">
                <a:solidFill>
                  <a:srgbClr val="000000"/>
                </a:solidFill>
                <a:latin typeface="Calibri"/>
              </a:rPr>
              <a:t>25</a:t>
            </a:r>
            <a:r>
              <a:rPr lang="el-GR" sz="2800" b="0" strike="noStrike" spc="-1">
                <a:solidFill>
                  <a:srgbClr val="000000"/>
                </a:solidFill>
                <a:latin typeface="Calibri"/>
              </a:rPr>
              <a:t>), πολύ πικρή ουσία </a:t>
            </a:r>
          </a:p>
          <a:p>
            <a:pPr marL="343080" indent="-342720">
              <a:lnSpc>
                <a:spcPct val="90000"/>
              </a:lnSpc>
              <a:spcBef>
                <a:spcPts val="561"/>
              </a:spcBef>
              <a:buClr>
                <a:srgbClr val="000000"/>
              </a:buClr>
              <a:buFont typeface="Arial"/>
              <a:buChar char="•"/>
            </a:pPr>
            <a:r>
              <a:rPr lang="el-GR" sz="2800" b="0" strike="noStrike" spc="-1">
                <a:solidFill>
                  <a:srgbClr val="000000"/>
                </a:solidFill>
                <a:latin typeface="Calibri"/>
              </a:rPr>
              <a:t>Η καραμελοποίηση εξαρτάται από το pH</a:t>
            </a:r>
          </a:p>
          <a:p>
            <a:pPr marL="343080" indent="-342720">
              <a:lnSpc>
                <a:spcPct val="90000"/>
              </a:lnSpc>
              <a:spcBef>
                <a:spcPts val="561"/>
              </a:spcBef>
              <a:buClr>
                <a:srgbClr val="000000"/>
              </a:buClr>
              <a:buFont typeface="Arial"/>
              <a:buChar char="•"/>
            </a:pPr>
            <a:r>
              <a:rPr lang="el-GR" sz="2800" b="0" strike="noStrike" spc="-1">
                <a:solidFill>
                  <a:srgbClr val="000000"/>
                </a:solidFill>
                <a:latin typeface="Calibri"/>
              </a:rPr>
              <a:t>To χαρακτηριστικό άρωμα της καραμέλας οφείλεται στο σχηματισμό αλκυλενολών, ισοκυκλικών (π.χ. μεθυλοκυκλοπεντελόνη) ή ετεροκυκλικών (π.χ. μεθυλοφουρενόλη) </a:t>
            </a:r>
          </a:p>
          <a:p>
            <a:pPr marL="343080" indent="-342720">
              <a:lnSpc>
                <a:spcPct val="90000"/>
              </a:lnSpc>
              <a:spcBef>
                <a:spcPts val="561"/>
              </a:spcBef>
              <a:buClr>
                <a:srgbClr val="000000"/>
              </a:buClr>
              <a:buFont typeface="Arial"/>
              <a:buChar char="•"/>
            </a:pPr>
            <a:r>
              <a:rPr lang="el-GR" sz="2800" b="0" strike="noStrike" spc="-1">
                <a:solidFill>
                  <a:srgbClr val="000000"/>
                </a:solidFill>
                <a:latin typeface="Calibri"/>
              </a:rPr>
              <a:t>Χρησιμοποιείται για βελτίωση χρώματος και αρώματος προϊόντων ζαχαροπλαστικής, αναψυκτικών τύπου κόλα, κλπ.</a:t>
            </a:r>
          </a:p>
          <a:p>
            <a:pPr>
              <a:lnSpc>
                <a:spcPct val="90000"/>
              </a:lnSpc>
              <a:spcBef>
                <a:spcPts val="561"/>
              </a:spcBef>
            </a:pPr>
            <a:endParaRPr lang="el-GR" sz="2800" b="0" strike="noStrike" spc="-1">
              <a:solidFill>
                <a:srgbClr val="000000"/>
              </a:solidFill>
              <a:latin typeface="Calibri"/>
            </a:endParaRPr>
          </a:p>
          <a:p>
            <a:pPr>
              <a:lnSpc>
                <a:spcPct val="90000"/>
              </a:lnSpc>
              <a:spcBef>
                <a:spcPts val="561"/>
              </a:spcBef>
            </a:pPr>
            <a:endParaRPr lang="el-GR" sz="2800" b="0" strike="noStrike" spc="-1">
              <a:solidFill>
                <a:srgbClr val="000000"/>
              </a:solidFill>
              <a:latin typeface="Calibri"/>
            </a:endParaRPr>
          </a:p>
        </p:txBody>
      </p:sp>
      <p:sp>
        <p:nvSpPr>
          <p:cNvPr id="115" name="CustomShape 3"/>
          <p:cNvSpPr/>
          <p:nvPr/>
        </p:nvSpPr>
        <p:spPr>
          <a:xfrm>
            <a:off x="2915640" y="2565000"/>
            <a:ext cx="287640" cy="360"/>
          </a:xfrm>
          <a:custGeom>
            <a:avLst/>
            <a:gdLst/>
            <a:ahLst/>
            <a:cxnLst/>
            <a:rect l="l" t="t" r="r" b="b"/>
            <a:pathLst>
              <a:path w="21600" h="21600">
                <a:moveTo>
                  <a:pt x="0" y="0"/>
                </a:moveTo>
                <a:lnTo>
                  <a:pt x="21600" y="21600"/>
                </a:lnTo>
              </a:path>
            </a:pathLst>
          </a:custGeom>
          <a:noFill/>
          <a:ln>
            <a:solidFill>
              <a:srgbClr val="4A7EBB"/>
            </a:solidFill>
            <a:round/>
            <a:tailEnd type="triangle" w="med" len="med"/>
          </a:ln>
        </p:spPr>
        <p:style>
          <a:lnRef idx="1">
            <a:schemeClr val="accent1"/>
          </a:lnRef>
          <a:fillRef idx="0">
            <a:schemeClr val="accent1"/>
          </a:fillRef>
          <a:effectRef idx="0">
            <a:schemeClr val="accent1"/>
          </a:effectRef>
          <a:fontRef idx="minor"/>
        </p:style>
        <p:txBody>
          <a:bodyPr/>
          <a:lstStyle/>
          <a:p>
            <a:endParaRPr lang="el-G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2"/>
          <p:cNvPicPr/>
          <p:nvPr/>
        </p:nvPicPr>
        <p:blipFill>
          <a:blip r:embed="rId2"/>
          <a:stretch/>
        </p:blipFill>
        <p:spPr>
          <a:xfrm>
            <a:off x="169560" y="0"/>
            <a:ext cx="8688600" cy="6857640"/>
          </a:xfrm>
          <a:prstGeom prst="rect">
            <a:avLst/>
          </a:prstGeom>
          <a:ln w="9360">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Picture 2"/>
          <p:cNvPicPr/>
          <p:nvPr/>
        </p:nvPicPr>
        <p:blipFill>
          <a:blip r:embed="rId2"/>
          <a:stretch/>
        </p:blipFill>
        <p:spPr>
          <a:xfrm>
            <a:off x="0" y="142920"/>
            <a:ext cx="9143640" cy="6546240"/>
          </a:xfrm>
          <a:prstGeom prst="rect">
            <a:avLst/>
          </a:prstGeom>
          <a:ln w="9360">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2"/>
          <p:cNvPicPr/>
          <p:nvPr/>
        </p:nvPicPr>
        <p:blipFill>
          <a:blip r:embed="rId2"/>
          <a:stretch/>
        </p:blipFill>
        <p:spPr>
          <a:xfrm>
            <a:off x="1071360" y="0"/>
            <a:ext cx="6926760" cy="6857640"/>
          </a:xfrm>
          <a:prstGeom prst="rect">
            <a:avLst/>
          </a:prstGeom>
          <a:ln w="9360">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2"/>
          <p:cNvPicPr/>
          <p:nvPr/>
        </p:nvPicPr>
        <p:blipFill>
          <a:blip r:embed="rId2"/>
          <a:stretch/>
        </p:blipFill>
        <p:spPr>
          <a:xfrm>
            <a:off x="714240" y="0"/>
            <a:ext cx="7733160" cy="6857640"/>
          </a:xfrm>
          <a:prstGeom prst="rect">
            <a:avLst/>
          </a:prstGeom>
          <a:ln w="9360">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extShape 1"/>
          <p:cNvSpPr txBox="1"/>
          <p:nvPr/>
        </p:nvSpPr>
        <p:spPr>
          <a:xfrm>
            <a:off x="0" y="0"/>
            <a:ext cx="9143640" cy="908280"/>
          </a:xfrm>
          <a:prstGeom prst="rect">
            <a:avLst/>
          </a:prstGeom>
          <a:noFill/>
          <a:ln>
            <a:noFill/>
          </a:ln>
        </p:spPr>
        <p:txBody>
          <a:bodyPr anchor="ctr">
            <a:normAutofit/>
          </a:bodyPr>
          <a:lstStyle/>
          <a:p>
            <a:pPr algn="ctr">
              <a:lnSpc>
                <a:spcPct val="100000"/>
              </a:lnSpc>
            </a:pPr>
            <a:r>
              <a:rPr lang="el-GR" sz="3200" b="1" strike="noStrike" spc="-1">
                <a:solidFill>
                  <a:srgbClr val="000000"/>
                </a:solidFill>
                <a:latin typeface="Calibri"/>
              </a:rPr>
              <a:t>Η Στέβια και οι Γλυκοζίτες της ως Γλυκαντική Ύλη</a:t>
            </a:r>
            <a:endParaRPr lang="el-GR" sz="3200" b="0" strike="noStrike" spc="-1">
              <a:solidFill>
                <a:srgbClr val="000000"/>
              </a:solidFill>
              <a:latin typeface="Calibri"/>
            </a:endParaRPr>
          </a:p>
        </p:txBody>
      </p:sp>
      <p:sp>
        <p:nvSpPr>
          <p:cNvPr id="121" name="TextShape 2"/>
          <p:cNvSpPr txBox="1"/>
          <p:nvPr/>
        </p:nvSpPr>
        <p:spPr>
          <a:xfrm>
            <a:off x="0" y="908640"/>
            <a:ext cx="9252000" cy="5832360"/>
          </a:xfrm>
          <a:prstGeom prst="rect">
            <a:avLst/>
          </a:prstGeom>
          <a:noFill/>
          <a:ln>
            <a:noFill/>
          </a:ln>
        </p:spPr>
        <p:txBody>
          <a:bodyPr>
            <a:normAutofit fontScale="84000"/>
          </a:bodyPr>
          <a:lstStyle/>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Η </a:t>
            </a:r>
            <a:r>
              <a:rPr lang="el-GR" sz="2800" b="1" strike="noStrike" spc="-1">
                <a:solidFill>
                  <a:srgbClr val="000000"/>
                </a:solidFill>
                <a:latin typeface="Calibri"/>
              </a:rPr>
              <a:t>Στέβια</a:t>
            </a:r>
            <a:r>
              <a:rPr lang="el-GR" sz="2800" b="0" strike="noStrike" spc="-1">
                <a:solidFill>
                  <a:srgbClr val="000000"/>
                </a:solidFill>
                <a:latin typeface="Calibri"/>
              </a:rPr>
              <a:t> είναι γένος περίπου 240 ειδών βοτάνων και ποών της Ν. και Κ. Αμερικής που ανήκουν στην οικογένεια Asteraceae</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Έχει πολύ γλυκά φύλλα</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Χρησιμοποιείται ως υποκατάστατο της ζάχαρης, καθότι τα φύλλα της είναι 40 φορές γλυκύτερα από την ζάχαρη ενώ οι γλυκοζίτες της -στεβιοσίδη και ρεβοδιοσίδη- 40 φορές γλυκύτεροι της ζάχαρης</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Οι γλυκοζίτες παράγονται μετά από αποξήρανση των φύλλων, εκχύλιση με ζεστό νερό και καθαρισμό με συνεχείς διεργασίες κρυστάλλωσης και διαχωρισμού ώστε να προκύψει πολύ καθαρή ρεβοδιοσίδη. Εναλλακτικά της κρυστάλλωσης χρησιμοποιείται νανοδιήθηση</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Υπήρξε μεγάλη συζήτηση για την ασφάλειά της την περίοδο 1970-1995 αλλά πλέον θεωρείται ασφαλές γλυκαντικό</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Πλέον καλλιεργούνται σε όλο τον κόσμο και στην Κεντρική Ελλάδα</a:t>
            </a:r>
          </a:p>
          <a:p>
            <a:pPr marL="343080" indent="-342720">
              <a:lnSpc>
                <a:spcPct val="90000"/>
              </a:lnSpc>
              <a:spcBef>
                <a:spcPts val="561"/>
              </a:spcBef>
            </a:pPr>
            <a:endParaRPr lang="el-GR" sz="2800" b="0" strike="noStrike" spc="-1">
              <a:solidFill>
                <a:srgbClr val="000000"/>
              </a:solidFill>
              <a:latin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extShape 1"/>
          <p:cNvSpPr txBox="1"/>
          <p:nvPr/>
        </p:nvSpPr>
        <p:spPr>
          <a:xfrm>
            <a:off x="0" y="0"/>
            <a:ext cx="9143640" cy="908280"/>
          </a:xfrm>
          <a:prstGeom prst="rect">
            <a:avLst/>
          </a:prstGeom>
          <a:noFill/>
          <a:ln>
            <a:noFill/>
          </a:ln>
        </p:spPr>
        <p:txBody>
          <a:bodyPr anchor="ctr">
            <a:normAutofit/>
          </a:bodyPr>
          <a:lstStyle/>
          <a:p>
            <a:pPr algn="ctr">
              <a:lnSpc>
                <a:spcPct val="100000"/>
              </a:lnSpc>
            </a:pPr>
            <a:r>
              <a:rPr lang="el-GR" sz="3200" b="1" strike="noStrike" spc="-1">
                <a:solidFill>
                  <a:srgbClr val="000000"/>
                </a:solidFill>
                <a:latin typeface="Calibri"/>
              </a:rPr>
              <a:t>Κουραμπιέδες Νέας Καρβάλης </a:t>
            </a:r>
            <a:r>
              <a:rPr lang="el-GR" sz="3200" b="0" strike="noStrike" spc="-1">
                <a:solidFill>
                  <a:srgbClr val="000000"/>
                </a:solidFill>
                <a:latin typeface="Calibri"/>
              </a:rPr>
              <a:t>(συνταγή του Άκη Π.)</a:t>
            </a:r>
          </a:p>
        </p:txBody>
      </p:sp>
      <p:sp>
        <p:nvSpPr>
          <p:cNvPr id="123" name="TextShape 2"/>
          <p:cNvSpPr txBox="1"/>
          <p:nvPr/>
        </p:nvSpPr>
        <p:spPr>
          <a:xfrm>
            <a:off x="0" y="980640"/>
            <a:ext cx="9252000" cy="5760360"/>
          </a:xfrm>
          <a:prstGeom prst="rect">
            <a:avLst/>
          </a:prstGeom>
          <a:noFill/>
          <a:ln>
            <a:noFill/>
          </a:ln>
        </p:spPr>
        <p:txBody>
          <a:bodyPr>
            <a:normAutofit fontScale="76000"/>
          </a:bodyPr>
          <a:lstStyle/>
          <a:p>
            <a:pPr marL="343080" indent="-342720">
              <a:lnSpc>
                <a:spcPct val="100000"/>
              </a:lnSpc>
              <a:spcBef>
                <a:spcPts val="561"/>
              </a:spcBef>
            </a:pPr>
            <a:r>
              <a:rPr lang="el-GR" sz="2800" b="0" strike="noStrike" spc="-1">
                <a:solidFill>
                  <a:srgbClr val="000000"/>
                </a:solidFill>
                <a:latin typeface="Calibri"/>
              </a:rPr>
              <a:t>Συστατικά</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900 γρ. αλεύρι γ.ο.χ.</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500 γρ. βούτυρο, αιγοπρόβειο ή τύπου Κερκύρας</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320 γρ. ζάχαρη άχνη</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2 στικ βανίλια σε σκόνη</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1 κ.γ. λικέρ πικραμύγδαλο</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200 γρ. αμύγδαλο φιλέ, ξεφλουδισμένο και καβουρδισμένο</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1 κ.γ. ανθόνερο</a:t>
            </a:r>
          </a:p>
          <a:p>
            <a:pPr marL="343080" indent="-342720">
              <a:lnSpc>
                <a:spcPct val="100000"/>
              </a:lnSpc>
              <a:spcBef>
                <a:spcPts val="561"/>
              </a:spcBef>
            </a:pPr>
            <a:r>
              <a:rPr lang="el-GR" sz="2800" b="0" strike="noStrike" spc="-1">
                <a:solidFill>
                  <a:srgbClr val="000000"/>
                </a:solidFill>
                <a:latin typeface="Calibri"/>
              </a:rPr>
              <a:t>Για το σερβίρισμα</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300 γρ. ζάχαρη άχνη</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1 κ.σ. ανθόνερο</a:t>
            </a:r>
          </a:p>
          <a:p>
            <a:pPr marL="343080" indent="-342720">
              <a:lnSpc>
                <a:spcPct val="90000"/>
              </a:lnSpc>
              <a:spcBef>
                <a:spcPts val="561"/>
              </a:spcBef>
            </a:pPr>
            <a:r>
              <a:rPr lang="el-GR" sz="2800" b="0" u="sng" strike="noStrike" spc="-1">
                <a:solidFill>
                  <a:srgbClr val="000000"/>
                </a:solidFill>
                <a:uFillTx/>
                <a:latin typeface="Calibri"/>
              </a:rPr>
              <a:t>Σύνολο θερμίδων </a:t>
            </a:r>
            <a:r>
              <a:rPr lang="el-GR" sz="2800" b="0" strike="noStrike" spc="-1">
                <a:solidFill>
                  <a:srgbClr val="000000"/>
                </a:solidFill>
                <a:latin typeface="Calibri"/>
              </a:rPr>
              <a:t>(900x4+500x9+320x4+200x7+300x4)=11.980 Kcal ή 11980 kcal/2220 gr=5,4 kcal/gr. </a:t>
            </a:r>
          </a:p>
          <a:p>
            <a:pPr marL="343080" indent="-342720">
              <a:lnSpc>
                <a:spcPct val="90000"/>
              </a:lnSpc>
              <a:spcBef>
                <a:spcPts val="561"/>
              </a:spcBef>
            </a:pPr>
            <a:r>
              <a:rPr lang="el-GR" sz="2800" b="0" strike="noStrike" spc="-1">
                <a:solidFill>
                  <a:srgbClr val="000000"/>
                </a:solidFill>
                <a:latin typeface="Calibri"/>
              </a:rPr>
              <a:t>Για </a:t>
            </a:r>
            <a:r>
              <a:rPr lang="el-GR" sz="2800" b="0" u="sng" strike="noStrike" spc="-1">
                <a:solidFill>
                  <a:srgbClr val="000000"/>
                </a:solidFill>
                <a:uFillTx/>
                <a:latin typeface="Calibri"/>
              </a:rPr>
              <a:t>κουραμπιέ 35 gr </a:t>
            </a:r>
            <a:r>
              <a:rPr lang="el-GR" sz="2800" b="0" strike="noStrike" spc="-1">
                <a:solidFill>
                  <a:srgbClr val="000000"/>
                </a:solidFill>
                <a:latin typeface="Calibri"/>
              </a:rPr>
              <a:t>προκύπτουν </a:t>
            </a:r>
            <a:r>
              <a:rPr lang="el-GR" sz="2800" b="1" strike="noStrike" spc="-1">
                <a:solidFill>
                  <a:srgbClr val="000000"/>
                </a:solidFill>
                <a:latin typeface="Calibri"/>
              </a:rPr>
              <a:t>189 kcal /τεμάχιο</a:t>
            </a:r>
            <a:endParaRPr lang="el-GR" sz="2800" b="0" strike="noStrike" spc="-1">
              <a:solidFill>
                <a:srgbClr val="000000"/>
              </a:solidFill>
              <a:latin typeface="Calibri"/>
            </a:endParaRPr>
          </a:p>
          <a:p>
            <a:pPr marL="343080" indent="-342720">
              <a:lnSpc>
                <a:spcPct val="90000"/>
              </a:lnSpc>
              <a:spcBef>
                <a:spcPts val="561"/>
              </a:spcBef>
            </a:pPr>
            <a:endParaRPr lang="el-GR" sz="2800" b="0" strike="noStrike" spc="-1">
              <a:solidFill>
                <a:srgbClr val="000000"/>
              </a:solidFill>
              <a:latin typeface="Calibri"/>
            </a:endParaRPr>
          </a:p>
          <a:p>
            <a:pPr marL="343080" indent="-342720">
              <a:lnSpc>
                <a:spcPct val="90000"/>
              </a:lnSpc>
              <a:spcBef>
                <a:spcPts val="420"/>
              </a:spcBef>
              <a:buClr>
                <a:srgbClr val="000000"/>
              </a:buClr>
              <a:buFont typeface="Arial"/>
              <a:buChar char="•"/>
            </a:pPr>
            <a:r>
              <a:rPr lang="el-GR" sz="2100" b="0" u="sng" strike="noStrike" spc="-1">
                <a:solidFill>
                  <a:srgbClr val="0000FF"/>
                </a:solidFill>
                <a:uFillTx/>
                <a:latin typeface="Calibri"/>
                <a:hlinkClick r:id="rId2"/>
              </a:rPr>
              <a:t>https://akispetretzikis.com/el/categories/glyka/koyrampiedes</a:t>
            </a:r>
            <a:endParaRPr lang="el-GR" sz="2100" b="0" strike="noStrike" spc="-1">
              <a:solidFill>
                <a:srgbClr val="000000"/>
              </a:solidFill>
              <a:latin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2"/>
          <p:cNvPicPr/>
          <p:nvPr/>
        </p:nvPicPr>
        <p:blipFill>
          <a:blip r:embed="rId2"/>
          <a:stretch/>
        </p:blipFill>
        <p:spPr>
          <a:xfrm>
            <a:off x="0" y="0"/>
            <a:ext cx="9143640" cy="6608880"/>
          </a:xfrm>
          <a:prstGeom prst="rect">
            <a:avLst/>
          </a:prstGeom>
          <a:ln w="9360">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extShape 1"/>
          <p:cNvSpPr txBox="1"/>
          <p:nvPr/>
        </p:nvSpPr>
        <p:spPr>
          <a:xfrm>
            <a:off x="0" y="0"/>
            <a:ext cx="9143640" cy="908280"/>
          </a:xfrm>
          <a:prstGeom prst="rect">
            <a:avLst/>
          </a:prstGeom>
          <a:noFill/>
          <a:ln>
            <a:noFill/>
          </a:ln>
        </p:spPr>
        <p:txBody>
          <a:bodyPr anchor="ctr">
            <a:normAutofit/>
          </a:bodyPr>
          <a:lstStyle/>
          <a:p>
            <a:pPr algn="ctr">
              <a:lnSpc>
                <a:spcPct val="100000"/>
              </a:lnSpc>
            </a:pPr>
            <a:r>
              <a:rPr lang="el-GR" sz="3200" b="1" strike="noStrike" spc="-1">
                <a:solidFill>
                  <a:srgbClr val="000000"/>
                </a:solidFill>
                <a:latin typeface="Calibri"/>
              </a:rPr>
              <a:t>Τροποποιημένη συνταγή Κουραμπιέδων με στέβια</a:t>
            </a:r>
            <a:endParaRPr lang="el-GR" sz="3200" b="0" strike="noStrike" spc="-1">
              <a:solidFill>
                <a:srgbClr val="000000"/>
              </a:solidFill>
              <a:latin typeface="Calibri"/>
            </a:endParaRPr>
          </a:p>
        </p:txBody>
      </p:sp>
      <p:sp>
        <p:nvSpPr>
          <p:cNvPr id="125" name="TextShape 2"/>
          <p:cNvSpPr txBox="1"/>
          <p:nvPr/>
        </p:nvSpPr>
        <p:spPr>
          <a:xfrm>
            <a:off x="0" y="980640"/>
            <a:ext cx="9252000" cy="5760360"/>
          </a:xfrm>
          <a:prstGeom prst="rect">
            <a:avLst/>
          </a:prstGeom>
          <a:noFill/>
          <a:ln>
            <a:noFill/>
          </a:ln>
        </p:spPr>
        <p:txBody>
          <a:bodyPr>
            <a:normAutofit fontScale="97000"/>
          </a:bodyPr>
          <a:lstStyle/>
          <a:p>
            <a:pPr marL="343080" indent="-342720">
              <a:lnSpc>
                <a:spcPct val="100000"/>
              </a:lnSpc>
              <a:spcBef>
                <a:spcPts val="561"/>
              </a:spcBef>
            </a:pPr>
            <a:r>
              <a:rPr lang="el-GR" sz="2800" b="0" u="sng" strike="noStrike" spc="-1">
                <a:solidFill>
                  <a:srgbClr val="000000"/>
                </a:solidFill>
                <a:uFillTx/>
                <a:latin typeface="Calibri"/>
              </a:rPr>
              <a:t>Συστατικά</a:t>
            </a:r>
            <a:endParaRPr lang="el-GR" sz="2800" b="0" strike="noStrike" spc="-1">
              <a:solidFill>
                <a:srgbClr val="000000"/>
              </a:solidFill>
              <a:latin typeface="Calibri"/>
            </a:endParaRP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900 γρ. αλεύρι γ.ο.χ.</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500 γρ. βούτυρο, αιγοπρόβειο ή τύπου Κερκύρας</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1 γρ. στέβιας</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2 στικ βανίλια σε σκόνη</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1 κ.γ. λικέρ πικραμύγδαλο</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200 γρ. αμύγδαλο φιλέ, ξεφλουδισμένο και καβουρδισμένο</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1 κ.γ. ανθόνερο</a:t>
            </a:r>
          </a:p>
          <a:p>
            <a:pPr marL="343080" indent="-342720">
              <a:lnSpc>
                <a:spcPct val="100000"/>
              </a:lnSpc>
              <a:spcBef>
                <a:spcPts val="561"/>
              </a:spcBef>
            </a:pPr>
            <a:r>
              <a:rPr lang="el-GR" sz="2800" b="0" u="sng" strike="noStrike" spc="-1">
                <a:solidFill>
                  <a:srgbClr val="000000"/>
                </a:solidFill>
                <a:uFillTx/>
                <a:latin typeface="Calibri"/>
              </a:rPr>
              <a:t>Για το σερβίρισμα</a:t>
            </a:r>
            <a:endParaRPr lang="el-GR" sz="2800" b="0" strike="noStrike" spc="-1">
              <a:solidFill>
                <a:srgbClr val="000000"/>
              </a:solidFill>
              <a:latin typeface="Calibri"/>
            </a:endParaRP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100 γρ. ζάχαρη άχνη +0,7 γρ στέβιας</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1 κ.σ. ανθόνερο</a:t>
            </a:r>
          </a:p>
          <a:p>
            <a:pPr marL="343080" indent="-342720">
              <a:lnSpc>
                <a:spcPct val="90000"/>
              </a:lnSpc>
              <a:spcBef>
                <a:spcPts val="561"/>
              </a:spcBef>
            </a:pPr>
            <a:r>
              <a:rPr lang="el-GR" sz="2800" b="0" u="sng" strike="noStrike" spc="-1">
                <a:solidFill>
                  <a:srgbClr val="000000"/>
                </a:solidFill>
                <a:uFillTx/>
                <a:latin typeface="Calibri"/>
              </a:rPr>
              <a:t>Σύνολο θερμίδων </a:t>
            </a:r>
            <a:r>
              <a:rPr lang="el-GR" sz="2800" b="0" strike="noStrike" spc="-1">
                <a:solidFill>
                  <a:srgbClr val="000000"/>
                </a:solidFill>
                <a:latin typeface="Calibri"/>
              </a:rPr>
              <a:t>(900x4+500x9+1x0 (στέβια) +200x7 +100x4 +0,7x0) =9.900 Kcal ή 9.900 kcal/1.700 gr=5,82 kcal/gr. </a:t>
            </a:r>
          </a:p>
          <a:p>
            <a:pPr marL="343080" indent="-342720">
              <a:lnSpc>
                <a:spcPct val="90000"/>
              </a:lnSpc>
              <a:spcBef>
                <a:spcPts val="561"/>
              </a:spcBef>
            </a:pPr>
            <a:r>
              <a:rPr lang="el-GR" sz="2800" b="0" strike="noStrike" spc="-1">
                <a:solidFill>
                  <a:srgbClr val="000000"/>
                </a:solidFill>
                <a:latin typeface="Calibri"/>
              </a:rPr>
              <a:t>Για </a:t>
            </a:r>
            <a:r>
              <a:rPr lang="el-GR" sz="2800" b="0" u="sng" strike="noStrike" spc="-1">
                <a:solidFill>
                  <a:srgbClr val="000000"/>
                </a:solidFill>
                <a:uFillTx/>
                <a:latin typeface="Calibri"/>
              </a:rPr>
              <a:t>κουραμπιέ 35 gr </a:t>
            </a:r>
            <a:r>
              <a:rPr lang="el-GR" sz="2800" b="1" u="sng" strike="noStrike" spc="-1">
                <a:solidFill>
                  <a:srgbClr val="000000"/>
                </a:solidFill>
                <a:uFillTx/>
                <a:latin typeface="Calibri"/>
              </a:rPr>
              <a:t>με στέβια </a:t>
            </a:r>
            <a:r>
              <a:rPr lang="el-GR" sz="2800" b="0" strike="noStrike" spc="-1">
                <a:solidFill>
                  <a:srgbClr val="000000"/>
                </a:solidFill>
                <a:latin typeface="Calibri"/>
              </a:rPr>
              <a:t>προκύπτουν </a:t>
            </a:r>
            <a:r>
              <a:rPr lang="el-GR" sz="2800" b="1" strike="noStrike" spc="-1">
                <a:solidFill>
                  <a:srgbClr val="000000"/>
                </a:solidFill>
                <a:latin typeface="Calibri"/>
              </a:rPr>
              <a:t>204 kcal /τεμάχιο</a:t>
            </a:r>
            <a:endParaRPr lang="el-GR" sz="2800" b="0" strike="noStrike" spc="-1">
              <a:solidFill>
                <a:srgbClr val="000000"/>
              </a:solidFill>
              <a:latin typeface="Calibri"/>
            </a:endParaRPr>
          </a:p>
          <a:p>
            <a:pPr marL="343080" indent="-342720">
              <a:lnSpc>
                <a:spcPct val="90000"/>
              </a:lnSpc>
              <a:spcBef>
                <a:spcPts val="561"/>
              </a:spcBef>
            </a:pPr>
            <a:endParaRPr lang="el-GR" sz="2800" b="0" strike="noStrike" spc="-1">
              <a:solidFill>
                <a:srgbClr val="000000"/>
              </a:solidFill>
              <a:latin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3"/>
          <p:cNvPicPr/>
          <p:nvPr/>
        </p:nvPicPr>
        <p:blipFill>
          <a:blip r:embed="rId2"/>
          <a:stretch/>
        </p:blipFill>
        <p:spPr>
          <a:xfrm>
            <a:off x="57240" y="571320"/>
            <a:ext cx="9029520" cy="6181200"/>
          </a:xfrm>
          <a:prstGeom prst="rect">
            <a:avLst/>
          </a:prstGeom>
          <a:ln w="9360">
            <a:noFill/>
          </a:ln>
        </p:spPr>
      </p:pic>
      <p:sp>
        <p:nvSpPr>
          <p:cNvPr id="127" name="CustomShape 1"/>
          <p:cNvSpPr/>
          <p:nvPr/>
        </p:nvSpPr>
        <p:spPr>
          <a:xfrm>
            <a:off x="0" y="142920"/>
            <a:ext cx="91436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1800" b="0" strike="noStrike" spc="-1">
                <a:solidFill>
                  <a:srgbClr val="000000"/>
                </a:solidFill>
                <a:latin typeface="Calibri"/>
              </a:rPr>
              <a:t>ΕΠΙΜΕΡΙΣΜΟΣ ΤΩΝ ΘΕΡΜΙΔΩΝ ΜΕΤΑΞΥ ΤΩΝ ΒΑΣΙΚΩΝ ΣΥΣΤΑΤΙΚΩΝ ΤΗΣ ΤΡΟΦΗΣ ΜΑΣ</a:t>
            </a:r>
            <a:endParaRPr lang="el-GR" sz="1800" b="0" strike="noStrike" spc="-1">
              <a:latin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icture 2"/>
          <p:cNvPicPr/>
          <p:nvPr/>
        </p:nvPicPr>
        <p:blipFill>
          <a:blip r:embed="rId2"/>
          <a:stretch/>
        </p:blipFill>
        <p:spPr>
          <a:xfrm>
            <a:off x="0" y="609840"/>
            <a:ext cx="9143640" cy="5360400"/>
          </a:xfrm>
          <a:prstGeom prst="rect">
            <a:avLst/>
          </a:prstGeom>
          <a:ln w="9360">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Picture 2"/>
          <p:cNvPicPr/>
          <p:nvPr/>
        </p:nvPicPr>
        <p:blipFill>
          <a:blip r:embed="rId2"/>
          <a:stretch/>
        </p:blipFill>
        <p:spPr>
          <a:xfrm>
            <a:off x="1714320" y="1211400"/>
            <a:ext cx="5571720" cy="5646240"/>
          </a:xfrm>
          <a:prstGeom prst="rect">
            <a:avLst/>
          </a:prstGeom>
          <a:ln w="9360">
            <a:noFill/>
          </a:ln>
        </p:spPr>
      </p:pic>
      <p:sp>
        <p:nvSpPr>
          <p:cNvPr id="130" name="CustomShape 1"/>
          <p:cNvSpPr/>
          <p:nvPr/>
        </p:nvSpPr>
        <p:spPr>
          <a:xfrm>
            <a:off x="0" y="71280"/>
            <a:ext cx="9143640" cy="115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l-GR" sz="1400" b="0" strike="noStrike" spc="-1">
                <a:solidFill>
                  <a:srgbClr val="000000"/>
                </a:solidFill>
                <a:latin typeface="Calibri"/>
              </a:rPr>
              <a:t>Τα τηγανητά είναι νόστιμα μεν, βλαβερά για την υγεία μας δε. Κυρίως λόγω του σχηματισμού των </a:t>
            </a:r>
            <a:r>
              <a:rPr lang="el-GR" sz="1400" b="0" i="1" strike="noStrike" spc="-1">
                <a:solidFill>
                  <a:srgbClr val="000000"/>
                </a:solidFill>
                <a:latin typeface="Calibri"/>
              </a:rPr>
              <a:t>trans</a:t>
            </a:r>
            <a:r>
              <a:rPr lang="el-GR" sz="1400" b="0" strike="noStrike" spc="-1">
                <a:solidFill>
                  <a:srgbClr val="000000"/>
                </a:solidFill>
                <a:latin typeface="Calibri"/>
              </a:rPr>
              <a:t> λιπαρών οξέων, της παρουσίας υπεροξειδίων και ελευθέρων ριζών, της αυξημένης περιεκτικότητας σε προϊόντα Maillard και βέβαια, της προσρόφησης λιπαρών (περισσότερες θερμίδες). Εάν οπωσδήποτε επιθυμούμε να τηγανίσουμε, προτιμούμε το ελαιόλαδο (αλλαγή μετά από 1-2 τηγανίσματα) αντί των σπορελαίων και ίσως - για οικονομικότερη παρασκευή - το πυρηνέλαιο. Το τελευταίο, έχει περίπου την ίδια σύσταση με το ελαιόλαδο (μονοακόρεστο ελαϊκό οξύ).</a:t>
            </a:r>
            <a:endParaRPr lang="el-GR" sz="1400" b="0" strike="noStrike" spc="-1">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2"/>
          <p:cNvPicPr/>
          <p:nvPr/>
        </p:nvPicPr>
        <p:blipFill>
          <a:blip r:embed="rId2"/>
          <a:stretch/>
        </p:blipFill>
        <p:spPr>
          <a:xfrm>
            <a:off x="1420920" y="0"/>
            <a:ext cx="6365520" cy="6857640"/>
          </a:xfrm>
          <a:prstGeom prst="rect">
            <a:avLst/>
          </a:prstGeom>
          <a:ln w="9360">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icture 2"/>
          <p:cNvPicPr/>
          <p:nvPr/>
        </p:nvPicPr>
        <p:blipFill>
          <a:blip r:embed="rId2"/>
          <a:stretch/>
        </p:blipFill>
        <p:spPr>
          <a:xfrm>
            <a:off x="827640" y="116640"/>
            <a:ext cx="8022600" cy="6857640"/>
          </a:xfrm>
          <a:prstGeom prst="rect">
            <a:avLst/>
          </a:prstGeom>
          <a:ln w="9360">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CustomShape 1"/>
          <p:cNvSpPr/>
          <p:nvPr/>
        </p:nvSpPr>
        <p:spPr>
          <a:xfrm>
            <a:off x="428760" y="285840"/>
            <a:ext cx="8286480" cy="2496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l-GR" sz="1600" b="0" strike="noStrike" spc="-1">
                <a:solidFill>
                  <a:srgbClr val="000000"/>
                </a:solidFill>
                <a:latin typeface="Calibri"/>
              </a:rPr>
              <a:t>3.14.2. Χημική υδρόλυση σακχάρων</a:t>
            </a:r>
            <a:endParaRPr lang="el-GR" sz="1600" b="0" strike="noStrike" spc="-1">
              <a:latin typeface="Arial"/>
            </a:endParaRPr>
          </a:p>
          <a:p>
            <a:pPr>
              <a:lnSpc>
                <a:spcPct val="100000"/>
              </a:lnSpc>
            </a:pPr>
            <a:endParaRPr lang="el-GR" sz="1600" b="0" strike="noStrike" spc="-1">
              <a:latin typeface="Arial"/>
            </a:endParaRPr>
          </a:p>
          <a:p>
            <a:pPr>
              <a:lnSpc>
                <a:spcPct val="100000"/>
              </a:lnSpc>
            </a:pPr>
            <a:r>
              <a:rPr lang="el-GR" sz="1300" b="1" strike="noStrike" spc="-1">
                <a:solidFill>
                  <a:srgbClr val="000000"/>
                </a:solidFill>
                <a:latin typeface="Calibri"/>
              </a:rPr>
              <a:t>Σκοπός </a:t>
            </a:r>
            <a:endParaRPr lang="el-GR" sz="1300" b="0" strike="noStrike" spc="-1">
              <a:latin typeface="Arial"/>
            </a:endParaRPr>
          </a:p>
          <a:p>
            <a:pPr>
              <a:lnSpc>
                <a:spcPct val="100000"/>
              </a:lnSpc>
            </a:pPr>
            <a:r>
              <a:rPr lang="el-GR" sz="1300" b="0" strike="noStrike" spc="-1">
                <a:solidFill>
                  <a:srgbClr val="000000"/>
                </a:solidFill>
                <a:latin typeface="Calibri"/>
              </a:rPr>
              <a:t>Η μελέτη της συμπεριφοράς όξινων τροφίμων κατά τη θέρμανση τους .</a:t>
            </a:r>
            <a:endParaRPr lang="el-GR" sz="1300" b="0" strike="noStrike" spc="-1">
              <a:latin typeface="Arial"/>
            </a:endParaRPr>
          </a:p>
          <a:p>
            <a:pPr>
              <a:lnSpc>
                <a:spcPct val="100000"/>
              </a:lnSpc>
            </a:pPr>
            <a:endParaRPr lang="el-GR" sz="1300" b="0" strike="noStrike" spc="-1">
              <a:latin typeface="Arial"/>
            </a:endParaRPr>
          </a:p>
          <a:p>
            <a:pPr>
              <a:lnSpc>
                <a:spcPct val="100000"/>
              </a:lnSpc>
            </a:pPr>
            <a:r>
              <a:rPr lang="el-GR" sz="1300" b="1" strike="noStrike" spc="-1">
                <a:solidFill>
                  <a:srgbClr val="000000"/>
                </a:solidFill>
                <a:latin typeface="Calibri"/>
              </a:rPr>
              <a:t>Μεθοδολογία </a:t>
            </a:r>
            <a:endParaRPr lang="el-GR" sz="1300" b="0" strike="noStrike" spc="-1">
              <a:latin typeface="Arial"/>
            </a:endParaRPr>
          </a:p>
          <a:p>
            <a:pPr>
              <a:lnSpc>
                <a:spcPct val="100000"/>
              </a:lnSpc>
            </a:pPr>
            <a:r>
              <a:rPr lang="el-GR" sz="1300" b="0" strike="noStrike" spc="-1">
                <a:solidFill>
                  <a:srgbClr val="000000"/>
                </a:solidFill>
                <a:latin typeface="Calibri"/>
              </a:rPr>
              <a:t>Πρέπει κατ’ αρχήν να σημειωθεί ότι η υδρόλυση των γλυκοζιτών (ακεταλικών παραγώγων των σακχάρων) και κατ’ επέκταση των πολυσακχαριτών των τροφίμων επηρεάζεται από πολλούς παράγοντες, όπως: το pΗ, τη θερμοκρασία, τη στερεοϊσομέρεια (α- ή β-ανωμερή μορφή), το μέγεθος του δακτυλίου του μονοσακχαρίτη κλπ. Οι γλυκοζιτικοί δεσμοί διασπώνται ευκολότερα σε όξινο περιβάλλον παρά σε αλκαλικό, στο οποίο εμφανίζουν σχετική σταθερότητα. </a:t>
            </a:r>
            <a:endParaRPr lang="el-GR" sz="1300" b="0" strike="noStrike" spc="-1">
              <a:latin typeface="Arial"/>
            </a:endParaRPr>
          </a:p>
          <a:p>
            <a:pPr>
              <a:lnSpc>
                <a:spcPct val="100000"/>
              </a:lnSpc>
            </a:pPr>
            <a:r>
              <a:rPr lang="el-GR" sz="1300" b="0" strike="noStrike" spc="-1">
                <a:solidFill>
                  <a:srgbClr val="000000"/>
                </a:solidFill>
                <a:latin typeface="Calibri"/>
              </a:rPr>
              <a:t>	Ο μηχανισμός της χημικής υδρόλυσης ενός γλυκοζίτη, παρουσία οξέος, θεωρείται ότι ακολουθεί την εξής πορεία: </a:t>
            </a:r>
            <a:endParaRPr lang="el-GR" sz="1300" b="0" strike="noStrike" spc="-1">
              <a:latin typeface="Arial"/>
            </a:endParaRPr>
          </a:p>
          <a:p>
            <a:pPr>
              <a:lnSpc>
                <a:spcPct val="100000"/>
              </a:lnSpc>
            </a:pPr>
            <a:endParaRPr lang="el-GR" sz="1300" b="0" strike="noStrike" spc="-1">
              <a:latin typeface="Arial"/>
            </a:endParaRPr>
          </a:p>
        </p:txBody>
      </p:sp>
      <p:pic>
        <p:nvPicPr>
          <p:cNvPr id="134" name="Picture 3"/>
          <p:cNvPicPr/>
          <p:nvPr/>
        </p:nvPicPr>
        <p:blipFill>
          <a:blip r:embed="rId2"/>
          <a:stretch/>
        </p:blipFill>
        <p:spPr>
          <a:xfrm>
            <a:off x="2357280" y="2809440"/>
            <a:ext cx="4457520" cy="2638080"/>
          </a:xfrm>
          <a:prstGeom prst="rect">
            <a:avLst/>
          </a:prstGeom>
          <a:ln w="9360">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TextShape 1"/>
          <p:cNvSpPr txBox="1"/>
          <p:nvPr/>
        </p:nvSpPr>
        <p:spPr>
          <a:xfrm>
            <a:off x="0" y="0"/>
            <a:ext cx="9143640" cy="908280"/>
          </a:xfrm>
          <a:prstGeom prst="rect">
            <a:avLst/>
          </a:prstGeom>
          <a:noFill/>
          <a:ln>
            <a:noFill/>
          </a:ln>
        </p:spPr>
        <p:txBody>
          <a:bodyPr anchor="ctr">
            <a:normAutofit/>
          </a:bodyPr>
          <a:lstStyle/>
          <a:p>
            <a:pPr algn="ctr">
              <a:lnSpc>
                <a:spcPct val="100000"/>
              </a:lnSpc>
            </a:pPr>
            <a:r>
              <a:rPr lang="el-GR" sz="3200" b="1" strike="noStrike" spc="-1">
                <a:solidFill>
                  <a:srgbClr val="000000"/>
                </a:solidFill>
                <a:latin typeface="Calibri"/>
              </a:rPr>
              <a:t>Υδρόλυση του Αμύλου</a:t>
            </a:r>
            <a:endParaRPr lang="el-GR" sz="3200" b="0" strike="noStrike" spc="-1">
              <a:solidFill>
                <a:srgbClr val="000000"/>
              </a:solidFill>
              <a:latin typeface="Calibri"/>
            </a:endParaRPr>
          </a:p>
        </p:txBody>
      </p:sp>
      <p:sp>
        <p:nvSpPr>
          <p:cNvPr id="136" name="TextShape 2"/>
          <p:cNvSpPr txBox="1"/>
          <p:nvPr/>
        </p:nvSpPr>
        <p:spPr>
          <a:xfrm>
            <a:off x="0" y="908640"/>
            <a:ext cx="9252000" cy="5832360"/>
          </a:xfrm>
          <a:prstGeom prst="rect">
            <a:avLst/>
          </a:prstGeom>
          <a:noFill/>
          <a:ln>
            <a:noFill/>
          </a:ln>
        </p:spPr>
        <p:txBody>
          <a:bodyPr>
            <a:normAutofit fontScale="97000"/>
          </a:bodyPr>
          <a:lstStyle/>
          <a:p>
            <a:pPr marL="343080" indent="-342720">
              <a:lnSpc>
                <a:spcPct val="100000"/>
              </a:lnSpc>
              <a:spcBef>
                <a:spcPts val="561"/>
              </a:spcBef>
              <a:buClr>
                <a:srgbClr val="000000"/>
              </a:buClr>
              <a:buFont typeface="Arial"/>
              <a:buChar char="•"/>
            </a:pPr>
            <a:r>
              <a:rPr lang="el-GR" sz="2800" b="1" strike="noStrike" spc="-1">
                <a:solidFill>
                  <a:srgbClr val="000000"/>
                </a:solidFill>
                <a:latin typeface="Calibri"/>
              </a:rPr>
              <a:t>Όξινη Υδρόλυση</a:t>
            </a:r>
            <a:endParaRPr lang="el-GR" sz="2800" b="0" strike="noStrike" spc="-1">
              <a:solidFill>
                <a:srgbClr val="000000"/>
              </a:solidFill>
              <a:latin typeface="Calibri"/>
            </a:endParaRPr>
          </a:p>
          <a:p>
            <a:pPr marL="343080" indent="-342720">
              <a:lnSpc>
                <a:spcPct val="100000"/>
              </a:lnSpc>
              <a:spcBef>
                <a:spcPts val="561"/>
              </a:spcBef>
            </a:pPr>
            <a:r>
              <a:rPr lang="el-GR" sz="2800" b="0" strike="noStrike" spc="-1">
                <a:solidFill>
                  <a:srgbClr val="000000"/>
                </a:solidFill>
                <a:latin typeface="Calibri"/>
              </a:rPr>
              <a:t>Επηρεάζεται από το pH</a:t>
            </a:r>
          </a:p>
          <a:p>
            <a:pPr marL="343080" indent="-342720">
              <a:lnSpc>
                <a:spcPct val="100000"/>
              </a:lnSpc>
              <a:spcBef>
                <a:spcPts val="561"/>
              </a:spcBef>
            </a:pPr>
            <a:r>
              <a:rPr lang="el-GR" sz="2800" b="0" strike="noStrike" spc="-1">
                <a:solidFill>
                  <a:srgbClr val="000000"/>
                </a:solidFill>
                <a:latin typeface="Calibri"/>
              </a:rPr>
              <a:t>Από τη θερμοκρασία. Η υδρόλυση αυξάνεται με την Τ.</a:t>
            </a:r>
          </a:p>
          <a:p>
            <a:pPr marL="343080" indent="-342720">
              <a:lnSpc>
                <a:spcPct val="100000"/>
              </a:lnSpc>
              <a:spcBef>
                <a:spcPts val="561"/>
              </a:spcBef>
            </a:pPr>
            <a:r>
              <a:rPr lang="el-GR" sz="2800" b="0" strike="noStrike" spc="-1">
                <a:solidFill>
                  <a:srgbClr val="000000"/>
                </a:solidFill>
                <a:latin typeface="Calibri"/>
              </a:rPr>
              <a:t>Αρχικά γίνεται διάλυμα αμύλου 30-40% με προσθήκη HCl (0,12%) για 15-20 min και μετά επεξεργασία με ΝαΟΗ.</a:t>
            </a:r>
          </a:p>
          <a:p>
            <a:pPr marL="343080" indent="-342720">
              <a:lnSpc>
                <a:spcPct val="100000"/>
              </a:lnSpc>
              <a:spcBef>
                <a:spcPts val="561"/>
              </a:spcBef>
              <a:buClr>
                <a:srgbClr val="000000"/>
              </a:buClr>
              <a:buFont typeface="Arial"/>
              <a:buChar char="•"/>
            </a:pPr>
            <a:r>
              <a:rPr lang="el-GR" sz="2800" b="1" strike="noStrike" spc="-1">
                <a:solidFill>
                  <a:srgbClr val="000000"/>
                </a:solidFill>
                <a:latin typeface="Calibri"/>
              </a:rPr>
              <a:t>Ενζυμική υδρόλυση </a:t>
            </a:r>
            <a:endParaRPr lang="el-GR" sz="2800" b="0" strike="noStrike" spc="-1">
              <a:solidFill>
                <a:srgbClr val="000000"/>
              </a:solidFill>
              <a:latin typeface="Calibri"/>
            </a:endParaRPr>
          </a:p>
          <a:p>
            <a:pPr marL="343080" indent="-342720">
              <a:lnSpc>
                <a:spcPct val="100000"/>
              </a:lnSpc>
              <a:spcBef>
                <a:spcPts val="561"/>
              </a:spcBef>
            </a:pPr>
            <a:r>
              <a:rPr lang="el-GR" sz="2800" b="0" strike="noStrike" spc="-1">
                <a:solidFill>
                  <a:srgbClr val="000000"/>
                </a:solidFill>
                <a:latin typeface="Calibri"/>
              </a:rPr>
              <a:t>Χρησιμοποιώντας αρχικά όξινη παρέμβαση και μετά χρήση υδρολασών (α-αμυλάση, γλυκοαμυλάση και ισομεράση για μετατροπή της γλυκόζης σε φρουκτόζη (&gt;1970) </a:t>
            </a:r>
          </a:p>
          <a:p>
            <a:pPr marL="343080" indent="-342720">
              <a:lnSpc>
                <a:spcPct val="100000"/>
              </a:lnSpc>
              <a:spcBef>
                <a:spcPts val="561"/>
              </a:spcBef>
            </a:pPr>
            <a:r>
              <a:rPr lang="el-GR" sz="2800" b="0" strike="noStrike" spc="-1">
                <a:solidFill>
                  <a:srgbClr val="000000"/>
                </a:solidFill>
                <a:latin typeface="Calibri"/>
              </a:rPr>
              <a:t>Συγκεκριμένα ένα μίγμα 54% D-glucose, 46% D-fructose το HFCS (High Fructose Corn Syrup). Χρήσεις σε αναψυκτικά και ζαχαροπλαστική</a:t>
            </a:r>
          </a:p>
          <a:p>
            <a:pPr marL="343080" indent="-342720">
              <a:lnSpc>
                <a:spcPct val="100000"/>
              </a:lnSpc>
              <a:spcBef>
                <a:spcPts val="561"/>
              </a:spcBef>
            </a:pPr>
            <a:r>
              <a:rPr lang="el-GR" sz="2800" b="0" strike="noStrike" spc="-1">
                <a:solidFill>
                  <a:srgbClr val="000000"/>
                </a:solidFill>
                <a:latin typeface="Calibri"/>
              </a:rPr>
              <a:t>Με τον τρόπο αυτό ήδη από το 1985 αντικαταστάθηκε το 25% των 10 εκατ. τόννων σακχαρόζης με ένα πολύ φθηνό προϊόν (low cost sweetener).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extShape 1"/>
          <p:cNvSpPr txBox="1"/>
          <p:nvPr/>
        </p:nvSpPr>
        <p:spPr>
          <a:xfrm>
            <a:off x="0" y="0"/>
            <a:ext cx="9143640" cy="908280"/>
          </a:xfrm>
          <a:prstGeom prst="rect">
            <a:avLst/>
          </a:prstGeom>
          <a:noFill/>
          <a:ln>
            <a:noFill/>
          </a:ln>
        </p:spPr>
        <p:txBody>
          <a:bodyPr anchor="ctr">
            <a:normAutofit/>
          </a:bodyPr>
          <a:lstStyle/>
          <a:p>
            <a:pPr algn="ctr">
              <a:lnSpc>
                <a:spcPct val="100000"/>
              </a:lnSpc>
            </a:pPr>
            <a:r>
              <a:rPr lang="el-GR" sz="3200" b="1" strike="noStrike" spc="-1">
                <a:solidFill>
                  <a:srgbClr val="000000"/>
                </a:solidFill>
                <a:latin typeface="Calibri"/>
              </a:rPr>
              <a:t>Αντιδράσεις Αμαύρωσης</a:t>
            </a:r>
            <a:br/>
            <a:r>
              <a:rPr lang="el-GR" sz="3200" b="1" strike="noStrike" spc="-1">
                <a:solidFill>
                  <a:srgbClr val="000000"/>
                </a:solidFill>
                <a:latin typeface="Calibri"/>
              </a:rPr>
              <a:t>Α’ Οξειδωτική αμαύρωση (Oxidative Browning)</a:t>
            </a:r>
            <a:endParaRPr lang="el-GR" sz="3200" b="0" strike="noStrike" spc="-1">
              <a:solidFill>
                <a:srgbClr val="000000"/>
              </a:solidFill>
              <a:latin typeface="Calibri"/>
            </a:endParaRPr>
          </a:p>
        </p:txBody>
      </p:sp>
      <p:sp>
        <p:nvSpPr>
          <p:cNvPr id="138" name="TextShape 2"/>
          <p:cNvSpPr txBox="1"/>
          <p:nvPr/>
        </p:nvSpPr>
        <p:spPr>
          <a:xfrm>
            <a:off x="0" y="908640"/>
            <a:ext cx="9252000" cy="5832360"/>
          </a:xfrm>
          <a:prstGeom prst="rect">
            <a:avLst/>
          </a:prstGeom>
          <a:noFill/>
          <a:ln>
            <a:noFill/>
          </a:ln>
        </p:spPr>
        <p:txBody>
          <a:bodyPr>
            <a:normAutofit/>
          </a:bodyPr>
          <a:lstStyle/>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Δράση οξειδασών, π.χ. (πολυ-)φαινολοξειδάση, που μετατρέπουν, παρουσία οξυγόνου, τις (πολυ-)φαινόλες σε δραστικές καρβονυλικές ενώσεις</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Για τη δράση των οξειδασών που αρχικά είναι απομονωμένες εντός της μάζας των φυτικών ιστών απαιτείται λύση της συνέχειας, π.χ. κόψιμο του ιστού</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H αμαύρωση αναστέλλεται με τη χρήση θειωδών, χρήση όξινου pH, αποφυγή έκθεσης σε οξυγόνο</a:t>
            </a:r>
          </a:p>
          <a:p>
            <a:pPr>
              <a:lnSpc>
                <a:spcPct val="100000"/>
              </a:lnSpc>
              <a:spcBef>
                <a:spcPts val="561"/>
              </a:spcBef>
            </a:pPr>
            <a:endParaRPr lang="el-GR" sz="2800" b="0" strike="noStrike" spc="-1">
              <a:solidFill>
                <a:srgbClr val="000000"/>
              </a:solidFill>
              <a:latin typeface="Calibri"/>
            </a:endParaRP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Η οξειδωτική αμαύρωση γίνεται και χωρίς παρουσία ενζύμων με την οξείδωση αλδοζών σε αλδονικά οξέα </a:t>
            </a:r>
          </a:p>
          <a:p>
            <a:pPr>
              <a:lnSpc>
                <a:spcPct val="100000"/>
              </a:lnSpc>
              <a:spcBef>
                <a:spcPts val="561"/>
              </a:spcBef>
            </a:pPr>
            <a:endParaRPr lang="el-GR" sz="2800" b="0" strike="noStrike" spc="-1">
              <a:solidFill>
                <a:srgbClr val="000000"/>
              </a:solidFill>
              <a:latin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extShape 1"/>
          <p:cNvSpPr txBox="1"/>
          <p:nvPr/>
        </p:nvSpPr>
        <p:spPr>
          <a:xfrm>
            <a:off x="0" y="0"/>
            <a:ext cx="9143640" cy="908280"/>
          </a:xfrm>
          <a:prstGeom prst="rect">
            <a:avLst/>
          </a:prstGeom>
          <a:noFill/>
          <a:ln>
            <a:noFill/>
          </a:ln>
        </p:spPr>
        <p:txBody>
          <a:bodyPr anchor="ctr">
            <a:normAutofit/>
          </a:bodyPr>
          <a:lstStyle/>
          <a:p>
            <a:pPr algn="ctr">
              <a:lnSpc>
                <a:spcPct val="100000"/>
              </a:lnSpc>
            </a:pPr>
            <a:r>
              <a:rPr lang="el-GR" sz="3200" b="1" strike="noStrike" spc="-1">
                <a:solidFill>
                  <a:srgbClr val="000000"/>
                </a:solidFill>
                <a:latin typeface="Calibri"/>
              </a:rPr>
              <a:t>Αντιδράσεις Μη-Οξειδωτικής Αμαύρωσης - 1</a:t>
            </a:r>
            <a:br/>
            <a:r>
              <a:rPr lang="el-GR" sz="3200" b="1" strike="noStrike" spc="-1">
                <a:solidFill>
                  <a:srgbClr val="000000"/>
                </a:solidFill>
                <a:latin typeface="Calibri"/>
              </a:rPr>
              <a:t> (Νon-Oxidative Browning or Maillard Reactions)</a:t>
            </a:r>
            <a:endParaRPr lang="el-GR" sz="3200" b="0" strike="noStrike" spc="-1">
              <a:solidFill>
                <a:srgbClr val="000000"/>
              </a:solidFill>
              <a:latin typeface="Calibri"/>
            </a:endParaRPr>
          </a:p>
        </p:txBody>
      </p:sp>
      <p:sp>
        <p:nvSpPr>
          <p:cNvPr id="140" name="TextShape 2"/>
          <p:cNvSpPr txBox="1"/>
          <p:nvPr/>
        </p:nvSpPr>
        <p:spPr>
          <a:xfrm>
            <a:off x="0" y="1268640"/>
            <a:ext cx="4571640" cy="5472360"/>
          </a:xfrm>
          <a:prstGeom prst="rect">
            <a:avLst/>
          </a:prstGeom>
          <a:noFill/>
          <a:ln>
            <a:noFill/>
          </a:ln>
        </p:spPr>
        <p:txBody>
          <a:bodyPr>
            <a:normAutofit/>
          </a:bodyPr>
          <a:lstStyle/>
          <a:p>
            <a:pPr marL="343080" indent="-342720">
              <a:lnSpc>
                <a:spcPct val="100000"/>
              </a:lnSpc>
              <a:spcBef>
                <a:spcPts val="561"/>
              </a:spcBef>
            </a:pPr>
            <a:r>
              <a:rPr lang="el-GR" sz="2800" b="0" strike="noStrike" spc="-1">
                <a:solidFill>
                  <a:srgbClr val="000000"/>
                </a:solidFill>
                <a:latin typeface="Calibri"/>
              </a:rPr>
              <a:t>Mία αλδεϋδομάδα μπορεί να αντιδράσει με πρωτοταγή ή δευτεροταγή αμινομάδα και να σχηματίσει ένα προϊόν συμπύκνωσης, μία γλυκοζυλαμίνη. </a:t>
            </a:r>
          </a:p>
          <a:p>
            <a:pPr marL="343080" indent="-342720">
              <a:lnSpc>
                <a:spcPct val="100000"/>
              </a:lnSpc>
              <a:spcBef>
                <a:spcPts val="561"/>
              </a:spcBef>
            </a:pPr>
            <a:r>
              <a:rPr lang="el-GR" sz="2800" b="0" strike="noStrike" spc="-1">
                <a:solidFill>
                  <a:srgbClr val="000000"/>
                </a:solidFill>
                <a:latin typeface="Calibri"/>
              </a:rPr>
              <a:t>Οι γλυκοζυλαμίνες δρούν ως αυτοκαταλύτες για αντιδράσεις ενολοποίησης και μετάθεσης Amadori (Amadori compound, ενδιάμεσο προϊόν της Maillard RΧΝ)</a:t>
            </a:r>
          </a:p>
        </p:txBody>
      </p:sp>
      <p:pic>
        <p:nvPicPr>
          <p:cNvPr id="141" name="Picture 2"/>
          <p:cNvPicPr/>
          <p:nvPr/>
        </p:nvPicPr>
        <p:blipFill>
          <a:blip r:embed="rId2"/>
          <a:stretch/>
        </p:blipFill>
        <p:spPr>
          <a:xfrm>
            <a:off x="4644000" y="1268640"/>
            <a:ext cx="4060080" cy="5589000"/>
          </a:xfrm>
          <a:prstGeom prst="rect">
            <a:avLst/>
          </a:prstGeom>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2"/>
          <p:cNvPicPr/>
          <p:nvPr/>
        </p:nvPicPr>
        <p:blipFill>
          <a:blip r:embed="rId2"/>
          <a:stretch/>
        </p:blipFill>
        <p:spPr>
          <a:xfrm>
            <a:off x="115200" y="0"/>
            <a:ext cx="8814240" cy="6857640"/>
          </a:xfrm>
          <a:prstGeom prst="rect">
            <a:avLst/>
          </a:prstGeom>
          <a:ln w="9360">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TextShape 1"/>
          <p:cNvSpPr txBox="1"/>
          <p:nvPr/>
        </p:nvSpPr>
        <p:spPr>
          <a:xfrm>
            <a:off x="0" y="0"/>
            <a:ext cx="9143640" cy="908280"/>
          </a:xfrm>
          <a:prstGeom prst="rect">
            <a:avLst/>
          </a:prstGeom>
          <a:noFill/>
          <a:ln>
            <a:noFill/>
          </a:ln>
        </p:spPr>
        <p:txBody>
          <a:bodyPr anchor="ctr">
            <a:normAutofit/>
          </a:bodyPr>
          <a:lstStyle/>
          <a:p>
            <a:pPr algn="ctr">
              <a:lnSpc>
                <a:spcPct val="100000"/>
              </a:lnSpc>
            </a:pPr>
            <a:r>
              <a:rPr lang="el-GR" sz="3200" b="1" strike="noStrike" spc="-1">
                <a:solidFill>
                  <a:srgbClr val="000000"/>
                </a:solidFill>
                <a:latin typeface="Calibri"/>
              </a:rPr>
              <a:t>Αντιδράσεις Μη-Οξειδωτικής Αμαύρωσης - 2</a:t>
            </a:r>
            <a:br/>
            <a:r>
              <a:rPr lang="el-GR" sz="3200" b="1" strike="noStrike" spc="-1">
                <a:solidFill>
                  <a:srgbClr val="000000"/>
                </a:solidFill>
                <a:latin typeface="Calibri"/>
              </a:rPr>
              <a:t> (Νon-Oxidative Browning or Maillard Reactions)</a:t>
            </a:r>
            <a:endParaRPr lang="el-GR" sz="3200" b="0" strike="noStrike" spc="-1">
              <a:solidFill>
                <a:srgbClr val="000000"/>
              </a:solidFill>
              <a:latin typeface="Calibri"/>
            </a:endParaRPr>
          </a:p>
        </p:txBody>
      </p:sp>
      <p:sp>
        <p:nvSpPr>
          <p:cNvPr id="143" name="TextShape 2"/>
          <p:cNvSpPr txBox="1"/>
          <p:nvPr/>
        </p:nvSpPr>
        <p:spPr>
          <a:xfrm>
            <a:off x="0" y="908640"/>
            <a:ext cx="9252000" cy="5832360"/>
          </a:xfrm>
          <a:prstGeom prst="rect">
            <a:avLst/>
          </a:prstGeom>
          <a:noFill/>
          <a:ln>
            <a:noFill/>
          </a:ln>
        </p:spPr>
        <p:txBody>
          <a:bodyPr>
            <a:normAutofit/>
          </a:bodyPr>
          <a:lstStyle/>
          <a:p>
            <a:endParaRPr lang="el-GR" sz="3200" b="0" strike="noStrike" spc="-1">
              <a:solidFill>
                <a:srgbClr val="000000"/>
              </a:solidFill>
              <a:latin typeface="Calibri"/>
            </a:endParaRPr>
          </a:p>
        </p:txBody>
      </p:sp>
      <p:pic>
        <p:nvPicPr>
          <p:cNvPr id="144" name="Picture 2"/>
          <p:cNvPicPr/>
          <p:nvPr/>
        </p:nvPicPr>
        <p:blipFill>
          <a:blip r:embed="rId2"/>
          <a:stretch/>
        </p:blipFill>
        <p:spPr>
          <a:xfrm>
            <a:off x="1331640" y="980640"/>
            <a:ext cx="4982040" cy="6857640"/>
          </a:xfrm>
          <a:prstGeom prst="rect">
            <a:avLst/>
          </a:prstGeom>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TextShape 1"/>
          <p:cNvSpPr txBox="1"/>
          <p:nvPr/>
        </p:nvSpPr>
        <p:spPr>
          <a:xfrm>
            <a:off x="0" y="0"/>
            <a:ext cx="9143640" cy="908280"/>
          </a:xfrm>
          <a:prstGeom prst="rect">
            <a:avLst/>
          </a:prstGeom>
          <a:noFill/>
          <a:ln>
            <a:noFill/>
          </a:ln>
        </p:spPr>
        <p:txBody>
          <a:bodyPr anchor="ctr">
            <a:normAutofit/>
          </a:bodyPr>
          <a:lstStyle/>
          <a:p>
            <a:pPr algn="ctr">
              <a:lnSpc>
                <a:spcPct val="100000"/>
              </a:lnSpc>
            </a:pPr>
            <a:r>
              <a:rPr lang="el-GR" sz="3200" b="1" strike="noStrike" spc="-1">
                <a:solidFill>
                  <a:srgbClr val="000000"/>
                </a:solidFill>
                <a:latin typeface="Calibri"/>
              </a:rPr>
              <a:t>Αντιδράσεις Μη-Οξειδωτικής Αμαύρωσης - 3 </a:t>
            </a:r>
            <a:br/>
            <a:r>
              <a:rPr lang="el-GR" sz="3200" b="1" strike="noStrike" spc="-1">
                <a:solidFill>
                  <a:srgbClr val="000000"/>
                </a:solidFill>
                <a:latin typeface="Calibri"/>
              </a:rPr>
              <a:t> (Νon-Oxidative Browning or Maillard Reactions)</a:t>
            </a:r>
            <a:endParaRPr lang="el-GR" sz="3200" b="0" strike="noStrike" spc="-1">
              <a:solidFill>
                <a:srgbClr val="000000"/>
              </a:solidFill>
              <a:latin typeface="Calibri"/>
            </a:endParaRPr>
          </a:p>
        </p:txBody>
      </p:sp>
      <p:sp>
        <p:nvSpPr>
          <p:cNvPr id="146" name="TextShape 2"/>
          <p:cNvSpPr txBox="1"/>
          <p:nvPr/>
        </p:nvSpPr>
        <p:spPr>
          <a:xfrm>
            <a:off x="0" y="908640"/>
            <a:ext cx="9252000" cy="5832360"/>
          </a:xfrm>
          <a:prstGeom prst="rect">
            <a:avLst/>
          </a:prstGeom>
          <a:noFill/>
          <a:ln>
            <a:noFill/>
          </a:ln>
        </p:spPr>
        <p:txBody>
          <a:bodyPr>
            <a:normAutofit/>
          </a:bodyPr>
          <a:lstStyle/>
          <a:p>
            <a:pPr marL="343080" indent="-342720">
              <a:lnSpc>
                <a:spcPct val="100000"/>
              </a:lnSpc>
              <a:spcBef>
                <a:spcPts val="561"/>
              </a:spcBef>
            </a:pPr>
            <a:endParaRPr lang="el-GR" sz="3200" b="0" strike="noStrike" spc="-1">
              <a:solidFill>
                <a:srgbClr val="000000"/>
              </a:solidFill>
              <a:latin typeface="Calibri"/>
            </a:endParaRPr>
          </a:p>
          <a:p>
            <a:pPr marL="343080" indent="-342720">
              <a:lnSpc>
                <a:spcPct val="100000"/>
              </a:lnSpc>
              <a:spcBef>
                <a:spcPts val="561"/>
              </a:spcBef>
            </a:pPr>
            <a:r>
              <a:rPr lang="el-GR" sz="2800" b="0" strike="noStrike" spc="-1">
                <a:solidFill>
                  <a:srgbClr val="000000"/>
                </a:solidFill>
                <a:latin typeface="Calibri"/>
              </a:rPr>
              <a:t>Οι αντιδράσεις Maillard </a:t>
            </a:r>
          </a:p>
          <a:p>
            <a:pPr marL="343080" indent="-342720">
              <a:lnSpc>
                <a:spcPct val="100000"/>
              </a:lnSpc>
              <a:spcBef>
                <a:spcPts val="561"/>
              </a:spcBef>
            </a:pPr>
            <a:r>
              <a:rPr lang="el-GR" sz="2800" b="0" strike="noStrike" spc="-1">
                <a:solidFill>
                  <a:srgbClr val="000000"/>
                </a:solidFill>
                <a:latin typeface="Calibri"/>
              </a:rPr>
              <a:t>είναι πολύπλοκες</a:t>
            </a:r>
          </a:p>
          <a:p>
            <a:pPr marL="343080" indent="-342720">
              <a:lnSpc>
                <a:spcPct val="100000"/>
              </a:lnSpc>
              <a:spcBef>
                <a:spcPts val="561"/>
              </a:spcBef>
            </a:pPr>
            <a:r>
              <a:rPr lang="el-GR" sz="2800" b="0" strike="noStrike" spc="-1">
                <a:solidFill>
                  <a:srgbClr val="000000"/>
                </a:solidFill>
                <a:latin typeface="Calibri"/>
              </a:rPr>
              <a:t>αντιδράσεις συμπύκνωσης </a:t>
            </a:r>
          </a:p>
          <a:p>
            <a:pPr marL="343080" indent="-342720">
              <a:lnSpc>
                <a:spcPct val="100000"/>
              </a:lnSpc>
              <a:spcBef>
                <a:spcPts val="561"/>
              </a:spcBef>
            </a:pPr>
            <a:r>
              <a:rPr lang="el-GR" sz="2800" b="0" strike="noStrike" spc="-1">
                <a:solidFill>
                  <a:srgbClr val="000000"/>
                </a:solidFill>
                <a:latin typeface="Calibri"/>
              </a:rPr>
              <a:t>Τελικό προϊόν της </a:t>
            </a:r>
          </a:p>
          <a:p>
            <a:pPr marL="343080" indent="-342720">
              <a:lnSpc>
                <a:spcPct val="100000"/>
              </a:lnSpc>
              <a:spcBef>
                <a:spcPts val="561"/>
              </a:spcBef>
            </a:pPr>
            <a:r>
              <a:rPr lang="el-GR" sz="2800" b="0" strike="noStrike" spc="-1">
                <a:solidFill>
                  <a:srgbClr val="000000"/>
                </a:solidFill>
                <a:latin typeface="Calibri"/>
              </a:rPr>
              <a:t>Maillard είναι οι </a:t>
            </a:r>
          </a:p>
          <a:p>
            <a:pPr marL="343080" indent="-342720">
              <a:lnSpc>
                <a:spcPct val="100000"/>
              </a:lnSpc>
              <a:spcBef>
                <a:spcPts val="561"/>
              </a:spcBef>
            </a:pPr>
            <a:r>
              <a:rPr lang="el-GR" sz="2800" b="1" strike="noStrike" spc="-1">
                <a:solidFill>
                  <a:srgbClr val="000000"/>
                </a:solidFill>
                <a:latin typeface="Calibri"/>
              </a:rPr>
              <a:t>Μελανοϊδίνες</a:t>
            </a:r>
            <a:r>
              <a:rPr lang="el-GR" sz="2800" b="0" strike="noStrike" spc="-1">
                <a:solidFill>
                  <a:srgbClr val="000000"/>
                </a:solidFill>
                <a:latin typeface="Calibri"/>
              </a:rPr>
              <a:t>, προϊόντα </a:t>
            </a:r>
          </a:p>
          <a:p>
            <a:pPr marL="343080" indent="-342720">
              <a:lnSpc>
                <a:spcPct val="100000"/>
              </a:lnSpc>
              <a:spcBef>
                <a:spcPts val="561"/>
              </a:spcBef>
            </a:pPr>
            <a:r>
              <a:rPr lang="el-GR" sz="2800" b="0" strike="noStrike" spc="-1">
                <a:solidFill>
                  <a:srgbClr val="000000"/>
                </a:solidFill>
                <a:latin typeface="Calibri"/>
              </a:rPr>
              <a:t>σκούρου χρώματος</a:t>
            </a:r>
          </a:p>
        </p:txBody>
      </p:sp>
      <p:pic>
        <p:nvPicPr>
          <p:cNvPr id="147" name="Picture 2"/>
          <p:cNvPicPr/>
          <p:nvPr/>
        </p:nvPicPr>
        <p:blipFill>
          <a:blip r:embed="rId2"/>
          <a:stretch/>
        </p:blipFill>
        <p:spPr>
          <a:xfrm>
            <a:off x="3708000" y="908640"/>
            <a:ext cx="6062040" cy="8344440"/>
          </a:xfrm>
          <a:prstGeom prst="rect">
            <a:avLst/>
          </a:prstGeom>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extShape 1"/>
          <p:cNvSpPr txBox="1"/>
          <p:nvPr/>
        </p:nvSpPr>
        <p:spPr>
          <a:xfrm>
            <a:off x="0" y="0"/>
            <a:ext cx="9143640" cy="908280"/>
          </a:xfrm>
          <a:prstGeom prst="rect">
            <a:avLst/>
          </a:prstGeom>
          <a:noFill/>
          <a:ln>
            <a:noFill/>
          </a:ln>
        </p:spPr>
        <p:txBody>
          <a:bodyPr anchor="ctr">
            <a:normAutofit/>
          </a:bodyPr>
          <a:lstStyle/>
          <a:p>
            <a:pPr algn="ctr">
              <a:lnSpc>
                <a:spcPct val="100000"/>
              </a:lnSpc>
            </a:pPr>
            <a:r>
              <a:rPr lang="el-GR" sz="3200" b="1" strike="noStrike" spc="-1">
                <a:solidFill>
                  <a:srgbClr val="000000"/>
                </a:solidFill>
                <a:latin typeface="Calibri"/>
              </a:rPr>
              <a:t>Αποφυγή Αντιδράσεων Μη-Οξειδωτικής Αμαύρωσης (Prevention of Maillard Reactions)</a:t>
            </a:r>
            <a:endParaRPr lang="el-GR" sz="3200" b="0" strike="noStrike" spc="-1">
              <a:solidFill>
                <a:srgbClr val="000000"/>
              </a:solidFill>
              <a:latin typeface="Calibri"/>
            </a:endParaRPr>
          </a:p>
        </p:txBody>
      </p:sp>
      <p:sp>
        <p:nvSpPr>
          <p:cNvPr id="149" name="TextShape 2"/>
          <p:cNvSpPr txBox="1"/>
          <p:nvPr/>
        </p:nvSpPr>
        <p:spPr>
          <a:xfrm>
            <a:off x="0" y="908640"/>
            <a:ext cx="9252000" cy="5832360"/>
          </a:xfrm>
          <a:prstGeom prst="rect">
            <a:avLst/>
          </a:prstGeom>
          <a:noFill/>
          <a:ln>
            <a:noFill/>
          </a:ln>
        </p:spPr>
        <p:txBody>
          <a:bodyPr>
            <a:normAutofit/>
          </a:bodyPr>
          <a:lstStyle/>
          <a:p>
            <a:pPr marL="343080" indent="-342720">
              <a:lnSpc>
                <a:spcPct val="100000"/>
              </a:lnSpc>
              <a:spcBef>
                <a:spcPts val="561"/>
              </a:spcBef>
            </a:pPr>
            <a:r>
              <a:rPr lang="el-GR" sz="2800" b="0" strike="noStrike" spc="-1">
                <a:solidFill>
                  <a:srgbClr val="000000"/>
                </a:solidFill>
                <a:latin typeface="Calibri"/>
              </a:rPr>
              <a:t>Η αντίδραση Maillard ελέγχεται (ελαττώνεται)</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Χαμηλή θερμοκρασία</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pH&lt;pI (isoelectric point of proteins)</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Αραιά διαλύματα</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Μη-ανάγοντα σάκχαρα, αντί αναγόντων σακχάρων</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Προσθήκη θειωδών (μη εγκεκριμένη μέθοδος)</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Μείωση υγρασίας</a:t>
            </a:r>
          </a:p>
          <a:p>
            <a:pPr>
              <a:lnSpc>
                <a:spcPct val="100000"/>
              </a:lnSpc>
              <a:spcBef>
                <a:spcPts val="561"/>
              </a:spcBef>
            </a:pPr>
            <a:endParaRPr lang="el-GR" sz="2800" b="0" strike="noStrike" spc="-1">
              <a:solidFill>
                <a:srgbClr val="000000"/>
              </a:solidFill>
              <a:latin typeface="Calibri"/>
            </a:endParaRPr>
          </a:p>
          <a:p>
            <a:pPr marL="343080" indent="-342720">
              <a:lnSpc>
                <a:spcPct val="100000"/>
              </a:lnSpc>
              <a:spcBef>
                <a:spcPts val="561"/>
              </a:spcBef>
            </a:pPr>
            <a:r>
              <a:rPr lang="el-GR" sz="2800" b="1" strike="noStrike" spc="-1">
                <a:solidFill>
                  <a:srgbClr val="000000"/>
                </a:solidFill>
                <a:latin typeface="Calibri"/>
              </a:rPr>
              <a:t>Παραδείγματα</a:t>
            </a:r>
            <a:r>
              <a:rPr lang="el-GR" sz="2800" b="0" strike="noStrike" spc="-1">
                <a:solidFill>
                  <a:srgbClr val="000000"/>
                </a:solidFill>
                <a:latin typeface="Calibri"/>
              </a:rPr>
              <a:t> </a:t>
            </a:r>
          </a:p>
          <a:p>
            <a:pPr marL="343080" indent="-342720">
              <a:lnSpc>
                <a:spcPct val="100000"/>
              </a:lnSpc>
              <a:spcBef>
                <a:spcPts val="561"/>
              </a:spcBef>
              <a:buClr>
                <a:srgbClr val="000000"/>
              </a:buClr>
              <a:buFont typeface="Wingdings" charset="2"/>
              <a:buChar char=""/>
            </a:pPr>
            <a:r>
              <a:rPr lang="el-GR" sz="2800" b="0" strike="noStrike" spc="-1">
                <a:solidFill>
                  <a:srgbClr val="000000"/>
                </a:solidFill>
                <a:latin typeface="Calibri"/>
              </a:rPr>
              <a:t>Μαύρισμα φασολιών κατά την αποθήκευση</a:t>
            </a:r>
          </a:p>
          <a:p>
            <a:pPr marL="343080" indent="-342720">
              <a:lnSpc>
                <a:spcPct val="100000"/>
              </a:lnSpc>
              <a:spcBef>
                <a:spcPts val="561"/>
              </a:spcBef>
              <a:buClr>
                <a:srgbClr val="000000"/>
              </a:buClr>
              <a:buFont typeface="Wingdings" charset="2"/>
              <a:buChar char=""/>
            </a:pPr>
            <a:r>
              <a:rPr lang="el-GR" sz="2800" b="0" strike="noStrike" spc="-1">
                <a:solidFill>
                  <a:srgbClr val="000000"/>
                </a:solidFill>
                <a:latin typeface="Calibri"/>
              </a:rPr>
              <a:t>Μαύρισμα πατατών κατά το τηγάνισμα</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extShape 1"/>
          <p:cNvSpPr txBox="1"/>
          <p:nvPr/>
        </p:nvSpPr>
        <p:spPr>
          <a:xfrm>
            <a:off x="0" y="0"/>
            <a:ext cx="9143640" cy="908280"/>
          </a:xfrm>
          <a:prstGeom prst="rect">
            <a:avLst/>
          </a:prstGeom>
          <a:noFill/>
          <a:ln>
            <a:noFill/>
          </a:ln>
        </p:spPr>
        <p:txBody>
          <a:bodyPr anchor="ctr">
            <a:normAutofit/>
          </a:bodyPr>
          <a:lstStyle/>
          <a:p>
            <a:pPr algn="ctr">
              <a:lnSpc>
                <a:spcPct val="100000"/>
              </a:lnSpc>
            </a:pPr>
            <a:r>
              <a:rPr lang="el-GR" sz="3200" b="1" strike="noStrike" spc="-1">
                <a:solidFill>
                  <a:srgbClr val="000000"/>
                </a:solidFill>
                <a:latin typeface="Calibri"/>
              </a:rPr>
              <a:t>Η πηκτίνη και το πηκτικό οξύ </a:t>
            </a:r>
            <a:endParaRPr lang="el-GR" sz="3200" b="0" strike="noStrike" spc="-1">
              <a:solidFill>
                <a:srgbClr val="000000"/>
              </a:solidFill>
              <a:latin typeface="Calibri"/>
            </a:endParaRPr>
          </a:p>
        </p:txBody>
      </p:sp>
      <p:sp>
        <p:nvSpPr>
          <p:cNvPr id="151" name="TextShape 2"/>
          <p:cNvSpPr txBox="1"/>
          <p:nvPr/>
        </p:nvSpPr>
        <p:spPr>
          <a:xfrm>
            <a:off x="0" y="908640"/>
            <a:ext cx="4715640" cy="3456000"/>
          </a:xfrm>
          <a:prstGeom prst="rect">
            <a:avLst/>
          </a:prstGeom>
          <a:noFill/>
          <a:ln>
            <a:noFill/>
          </a:ln>
        </p:spPr>
        <p:txBody>
          <a:bodyPr>
            <a:normAutofit/>
          </a:bodyPr>
          <a:lstStyle/>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Επίδραση δισθενών ιόντων π.χ. ασβεστίου προκαλεί «σύζευξη» δύο επάλληλων μορίων πηκτικού οξέος και δημιουργία αλάτων, ισχυρής τρισδιάστατης δομής </a:t>
            </a:r>
          </a:p>
        </p:txBody>
      </p:sp>
      <p:pic>
        <p:nvPicPr>
          <p:cNvPr id="152" name="Picture 2"/>
          <p:cNvPicPr/>
          <p:nvPr/>
        </p:nvPicPr>
        <p:blipFill>
          <a:blip r:embed="rId2"/>
          <a:stretch/>
        </p:blipFill>
        <p:spPr>
          <a:xfrm>
            <a:off x="4809600" y="892080"/>
            <a:ext cx="4334040" cy="5965560"/>
          </a:xfrm>
          <a:prstGeom prst="rect">
            <a:avLst/>
          </a:prstGeom>
          <a:ln>
            <a:noFill/>
          </a:ln>
        </p:spPr>
      </p:pic>
      <p:pic>
        <p:nvPicPr>
          <p:cNvPr id="153" name="Picture 3"/>
          <p:cNvPicPr/>
          <p:nvPr/>
        </p:nvPicPr>
        <p:blipFill>
          <a:blip r:embed="rId3"/>
          <a:stretch/>
        </p:blipFill>
        <p:spPr>
          <a:xfrm>
            <a:off x="-900720" y="4077000"/>
            <a:ext cx="4982040" cy="6857640"/>
          </a:xfrm>
          <a:prstGeom prst="rect">
            <a:avLst/>
          </a:prstGeom>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TextShape 1"/>
          <p:cNvSpPr txBox="1"/>
          <p:nvPr/>
        </p:nvSpPr>
        <p:spPr>
          <a:xfrm>
            <a:off x="0" y="0"/>
            <a:ext cx="9143640" cy="908280"/>
          </a:xfrm>
          <a:prstGeom prst="rect">
            <a:avLst/>
          </a:prstGeom>
          <a:noFill/>
          <a:ln>
            <a:noFill/>
          </a:ln>
        </p:spPr>
        <p:txBody>
          <a:bodyPr anchor="ctr">
            <a:normAutofit/>
          </a:bodyPr>
          <a:lstStyle/>
          <a:p>
            <a:pPr algn="ctr">
              <a:lnSpc>
                <a:spcPct val="100000"/>
              </a:lnSpc>
            </a:pPr>
            <a:r>
              <a:rPr lang="el-GR" sz="3200" b="1" strike="noStrike" spc="-1">
                <a:solidFill>
                  <a:srgbClr val="000000"/>
                </a:solidFill>
                <a:latin typeface="Calibri"/>
              </a:rPr>
              <a:t>Κυκλοδεξτρίνες</a:t>
            </a:r>
            <a:endParaRPr lang="el-GR" sz="3200" b="0" strike="noStrike" spc="-1">
              <a:solidFill>
                <a:srgbClr val="000000"/>
              </a:solidFill>
              <a:latin typeface="Calibri"/>
            </a:endParaRPr>
          </a:p>
        </p:txBody>
      </p:sp>
      <p:sp>
        <p:nvSpPr>
          <p:cNvPr id="155" name="TextShape 2"/>
          <p:cNvSpPr txBox="1"/>
          <p:nvPr/>
        </p:nvSpPr>
        <p:spPr>
          <a:xfrm>
            <a:off x="0" y="908640"/>
            <a:ext cx="5939640" cy="5832360"/>
          </a:xfrm>
          <a:prstGeom prst="rect">
            <a:avLst/>
          </a:prstGeom>
          <a:noFill/>
          <a:ln>
            <a:noFill/>
          </a:ln>
        </p:spPr>
        <p:txBody>
          <a:bodyPr>
            <a:normAutofit/>
          </a:bodyPr>
          <a:lstStyle/>
          <a:p>
            <a:pPr marL="343080" indent="-342720">
              <a:lnSpc>
                <a:spcPct val="100000"/>
              </a:lnSpc>
              <a:spcBef>
                <a:spcPts val="561"/>
              </a:spcBef>
            </a:pPr>
            <a:r>
              <a:rPr lang="el-GR" sz="2800" b="0" strike="noStrike" spc="-1">
                <a:solidFill>
                  <a:srgbClr val="000000"/>
                </a:solidFill>
                <a:latin typeface="Calibri"/>
              </a:rPr>
              <a:t>Πολλές φορές δράση του ενζύμου κυκλοαμυλάσης προκαλεί την δημιουργία κυκλικών ολιγοπολυμερών με 6, 7, 8 μόρια γλυκόζης (α-, β-, γ- </a:t>
            </a:r>
            <a:r>
              <a:rPr lang="el-GR" sz="2800" b="1" strike="noStrike" spc="-1">
                <a:solidFill>
                  <a:srgbClr val="000000"/>
                </a:solidFill>
                <a:latin typeface="Calibri"/>
              </a:rPr>
              <a:t>κυκλοδεξτρίνες</a:t>
            </a:r>
            <a:r>
              <a:rPr lang="el-GR" sz="2800" b="0" strike="noStrike" spc="-1">
                <a:solidFill>
                  <a:srgbClr val="000000"/>
                </a:solidFill>
                <a:latin typeface="Calibri"/>
              </a:rPr>
              <a:t>).</a:t>
            </a:r>
          </a:p>
          <a:p>
            <a:pPr marL="343080" indent="-342720">
              <a:lnSpc>
                <a:spcPct val="100000"/>
              </a:lnSpc>
              <a:spcBef>
                <a:spcPts val="561"/>
              </a:spcBef>
            </a:pPr>
            <a:r>
              <a:rPr lang="el-GR" sz="2800" b="0" strike="noStrike" spc="-1">
                <a:solidFill>
                  <a:srgbClr val="000000"/>
                </a:solidFill>
                <a:latin typeface="Calibri"/>
              </a:rPr>
              <a:t>Τα μόρια αυτά έχουν σημαντικές ιδιότητες:</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Προκαλούν εγκλεισμό ουσιών εντός της κοιλότητάς τους </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Προστασία από οξείδωση</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Αύξηση διαλυτότητας</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Απόκρυψη δυσάρεστων οσμών</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Δημιουργία στερεών κόνεων </a:t>
            </a:r>
          </a:p>
        </p:txBody>
      </p:sp>
      <p:pic>
        <p:nvPicPr>
          <p:cNvPr id="156" name="Picture 2"/>
          <p:cNvPicPr/>
          <p:nvPr/>
        </p:nvPicPr>
        <p:blipFill>
          <a:blip r:embed="rId2"/>
          <a:stretch/>
        </p:blipFill>
        <p:spPr>
          <a:xfrm>
            <a:off x="5940000" y="1124640"/>
            <a:ext cx="4982040" cy="6857640"/>
          </a:xfrm>
          <a:prstGeom prst="rect">
            <a:avLst/>
          </a:prstGeom>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TextShape 1"/>
          <p:cNvSpPr txBox="1"/>
          <p:nvPr/>
        </p:nvSpPr>
        <p:spPr>
          <a:xfrm>
            <a:off x="0" y="0"/>
            <a:ext cx="9143640" cy="836280"/>
          </a:xfrm>
          <a:prstGeom prst="rect">
            <a:avLst/>
          </a:prstGeom>
          <a:noFill/>
          <a:ln>
            <a:noFill/>
          </a:ln>
        </p:spPr>
        <p:txBody>
          <a:bodyPr anchor="ctr">
            <a:normAutofit/>
          </a:bodyPr>
          <a:lstStyle/>
          <a:p>
            <a:pPr algn="ctr">
              <a:lnSpc>
                <a:spcPct val="100000"/>
              </a:lnSpc>
            </a:pPr>
            <a:r>
              <a:rPr lang="el-GR" sz="3200" b="1" strike="noStrike" spc="-1">
                <a:solidFill>
                  <a:srgbClr val="000000"/>
                </a:solidFill>
                <a:latin typeface="Calibri"/>
              </a:rPr>
              <a:t>Ζωϊκής και θαλάσσιας προέλευσης πολυσακχαρίτες </a:t>
            </a:r>
            <a:endParaRPr lang="el-GR" sz="3200" b="0" strike="noStrike" spc="-1">
              <a:solidFill>
                <a:srgbClr val="000000"/>
              </a:solidFill>
              <a:latin typeface="Calibri"/>
            </a:endParaRPr>
          </a:p>
        </p:txBody>
      </p:sp>
      <p:sp>
        <p:nvSpPr>
          <p:cNvPr id="158" name="TextShape 2"/>
          <p:cNvSpPr txBox="1"/>
          <p:nvPr/>
        </p:nvSpPr>
        <p:spPr>
          <a:xfrm>
            <a:off x="0" y="908640"/>
            <a:ext cx="9252000" cy="5832360"/>
          </a:xfrm>
          <a:prstGeom prst="rect">
            <a:avLst/>
          </a:prstGeom>
          <a:noFill/>
          <a:ln>
            <a:noFill/>
          </a:ln>
        </p:spPr>
        <p:txBody>
          <a:bodyPr>
            <a:normAutofit/>
          </a:bodyPr>
          <a:lstStyle/>
          <a:p>
            <a:endParaRPr lang="el-GR" sz="3200" b="0" strike="noStrike" spc="-1">
              <a:solidFill>
                <a:srgbClr val="000000"/>
              </a:solidFill>
              <a:latin typeface="Calibri"/>
            </a:endParaRPr>
          </a:p>
        </p:txBody>
      </p:sp>
      <p:pic>
        <p:nvPicPr>
          <p:cNvPr id="159" name="Picture 3"/>
          <p:cNvPicPr/>
          <p:nvPr/>
        </p:nvPicPr>
        <p:blipFill>
          <a:blip r:embed="rId2"/>
          <a:stretch/>
        </p:blipFill>
        <p:spPr>
          <a:xfrm>
            <a:off x="0" y="908640"/>
            <a:ext cx="5614200" cy="7727400"/>
          </a:xfrm>
          <a:prstGeom prst="rect">
            <a:avLst/>
          </a:prstGeom>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TextShape 1"/>
          <p:cNvSpPr txBox="1"/>
          <p:nvPr/>
        </p:nvSpPr>
        <p:spPr>
          <a:xfrm>
            <a:off x="0" y="0"/>
            <a:ext cx="9143640" cy="908280"/>
          </a:xfrm>
          <a:prstGeom prst="rect">
            <a:avLst/>
          </a:prstGeom>
          <a:noFill/>
          <a:ln>
            <a:noFill/>
          </a:ln>
        </p:spPr>
        <p:txBody>
          <a:bodyPr anchor="ctr">
            <a:normAutofit/>
          </a:bodyPr>
          <a:lstStyle/>
          <a:p>
            <a:pPr algn="ctr">
              <a:lnSpc>
                <a:spcPct val="100000"/>
              </a:lnSpc>
            </a:pPr>
            <a:r>
              <a:rPr lang="el-GR" sz="3200" b="1" strike="noStrike" spc="-1">
                <a:solidFill>
                  <a:srgbClr val="000000"/>
                </a:solidFill>
                <a:latin typeface="Calibri"/>
              </a:rPr>
              <a:t>Λειτουργικές Ιδιότητες Ολιγοσακχαριτών και Υδατανθράκων</a:t>
            </a:r>
            <a:endParaRPr lang="el-GR" sz="3200" b="0" strike="noStrike" spc="-1">
              <a:solidFill>
                <a:srgbClr val="000000"/>
              </a:solidFill>
              <a:latin typeface="Calibri"/>
            </a:endParaRPr>
          </a:p>
        </p:txBody>
      </p:sp>
      <p:sp>
        <p:nvSpPr>
          <p:cNvPr id="161" name="TextShape 2"/>
          <p:cNvSpPr txBox="1"/>
          <p:nvPr/>
        </p:nvSpPr>
        <p:spPr>
          <a:xfrm>
            <a:off x="0" y="908640"/>
            <a:ext cx="9252000" cy="5832360"/>
          </a:xfrm>
          <a:prstGeom prst="rect">
            <a:avLst/>
          </a:prstGeom>
          <a:noFill/>
          <a:ln>
            <a:noFill/>
          </a:ln>
        </p:spPr>
        <p:txBody>
          <a:bodyPr>
            <a:normAutofit/>
          </a:bodyPr>
          <a:lstStyle/>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Υδροφιλία (hydrophilicity/humectancy) λόγω πολλών δεσμών Η</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Δέσμευση αρωματικών ουσιών (flavor binding)          {sugar+flavor      [sugarflavor] +H20}</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Προϊόντα καστάνωσης </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Παραγωγή αρωματικών ουσιών</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Γλυκύτητα</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Πλαστικοποίηση</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Δημιουργία Υφής (texture)</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Mouthfeeling</a:t>
            </a:r>
          </a:p>
          <a:p>
            <a:pPr marL="343080" indent="-342720">
              <a:lnSpc>
                <a:spcPct val="100000"/>
              </a:lnSpc>
              <a:spcBef>
                <a:spcPts val="561"/>
              </a:spcBef>
            </a:pPr>
            <a:endParaRPr lang="el-GR" sz="2800" b="0" strike="noStrike" spc="-1">
              <a:solidFill>
                <a:srgbClr val="000000"/>
              </a:solidFill>
              <a:latin typeface="Calibri"/>
            </a:endParaRPr>
          </a:p>
          <a:p>
            <a:pPr marL="343080" indent="-342720">
              <a:lnSpc>
                <a:spcPct val="100000"/>
              </a:lnSpc>
              <a:spcBef>
                <a:spcPts val="561"/>
              </a:spcBef>
            </a:pPr>
            <a:r>
              <a:rPr lang="el-GR" sz="2800" b="1" strike="noStrike" spc="-1">
                <a:solidFill>
                  <a:srgbClr val="000000"/>
                </a:solidFill>
                <a:latin typeface="Calibri"/>
              </a:rPr>
              <a:t>Παραδείγματα</a:t>
            </a:r>
            <a:r>
              <a:rPr lang="el-GR" sz="2800" b="0" strike="noStrike" spc="-1">
                <a:solidFill>
                  <a:srgbClr val="000000"/>
                </a:solidFill>
                <a:latin typeface="Calibri"/>
              </a:rPr>
              <a:t> </a:t>
            </a:r>
            <a:r>
              <a:rPr lang="el-GR" sz="2800" b="1" strike="noStrike" spc="-1">
                <a:solidFill>
                  <a:srgbClr val="000000"/>
                </a:solidFill>
                <a:latin typeface="Calibri"/>
              </a:rPr>
              <a:t>Browning</a:t>
            </a:r>
            <a:endParaRPr lang="el-GR" sz="2800" b="0" strike="noStrike" spc="-1">
              <a:solidFill>
                <a:srgbClr val="000000"/>
              </a:solidFill>
              <a:latin typeface="Calibri"/>
            </a:endParaRPr>
          </a:p>
          <a:p>
            <a:pPr marL="343080" indent="-342720">
              <a:lnSpc>
                <a:spcPct val="100000"/>
              </a:lnSpc>
              <a:spcBef>
                <a:spcPts val="561"/>
              </a:spcBef>
              <a:buClr>
                <a:srgbClr val="000000"/>
              </a:buClr>
              <a:buFont typeface="Wingdings" charset="2"/>
              <a:buChar char=""/>
            </a:pPr>
            <a:r>
              <a:rPr lang="el-GR" sz="2800" b="0" strike="noStrike" spc="-1">
                <a:solidFill>
                  <a:srgbClr val="000000"/>
                </a:solidFill>
                <a:latin typeface="Calibri"/>
              </a:rPr>
              <a:t>Coffee beans, peanuts, popcorn, bread, barbecue</a:t>
            </a:r>
          </a:p>
          <a:p>
            <a:pPr marL="343080" indent="-342720">
              <a:lnSpc>
                <a:spcPct val="100000"/>
              </a:lnSpc>
              <a:spcBef>
                <a:spcPts val="561"/>
              </a:spcBef>
            </a:pPr>
            <a:endParaRPr lang="el-GR" sz="2800" b="0" strike="noStrike" spc="-1">
              <a:solidFill>
                <a:srgbClr val="000000"/>
              </a:solidFill>
              <a:latin typeface="Calibri"/>
            </a:endParaRPr>
          </a:p>
        </p:txBody>
      </p:sp>
      <p:sp>
        <p:nvSpPr>
          <p:cNvPr id="162" name="CustomShape 3"/>
          <p:cNvSpPr/>
          <p:nvPr/>
        </p:nvSpPr>
        <p:spPr>
          <a:xfrm>
            <a:off x="2195640" y="2061000"/>
            <a:ext cx="431640" cy="360"/>
          </a:xfrm>
          <a:custGeom>
            <a:avLst/>
            <a:gdLst/>
            <a:ahLst/>
            <a:cxnLst/>
            <a:rect l="l" t="t" r="r" b="b"/>
            <a:pathLst>
              <a:path w="21600" h="21600">
                <a:moveTo>
                  <a:pt x="0" y="0"/>
                </a:moveTo>
                <a:lnTo>
                  <a:pt x="21600" y="21600"/>
                </a:lnTo>
              </a:path>
            </a:pathLst>
          </a:custGeom>
          <a:noFill/>
          <a:ln>
            <a:solidFill>
              <a:srgbClr val="4A7EBB"/>
            </a:solidFill>
            <a:round/>
            <a:tailEnd type="triangle" w="med" len="med"/>
          </a:ln>
        </p:spPr>
        <p:style>
          <a:lnRef idx="1">
            <a:schemeClr val="accent1"/>
          </a:lnRef>
          <a:fillRef idx="0">
            <a:schemeClr val="accent1"/>
          </a:fillRef>
          <a:effectRef idx="0">
            <a:schemeClr val="accent1"/>
          </a:effectRef>
          <a:fontRef idx="minor"/>
        </p:style>
        <p:txBody>
          <a:bodyPr/>
          <a:lstStyle/>
          <a:p>
            <a:endParaRPr lang="el-G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 name="TextShape 1"/>
          <p:cNvSpPr txBox="1"/>
          <p:nvPr/>
        </p:nvSpPr>
        <p:spPr>
          <a:xfrm>
            <a:off x="0" y="0"/>
            <a:ext cx="9143640" cy="908280"/>
          </a:xfrm>
          <a:prstGeom prst="rect">
            <a:avLst/>
          </a:prstGeom>
          <a:noFill/>
          <a:ln>
            <a:noFill/>
          </a:ln>
        </p:spPr>
        <p:txBody>
          <a:bodyPr anchor="ctr">
            <a:normAutofit/>
          </a:bodyPr>
          <a:lstStyle/>
          <a:p>
            <a:pPr algn="ctr">
              <a:lnSpc>
                <a:spcPct val="100000"/>
              </a:lnSpc>
            </a:pPr>
            <a:r>
              <a:rPr lang="el-GR" sz="3200" b="1" strike="noStrike" spc="-1">
                <a:solidFill>
                  <a:srgbClr val="000000"/>
                </a:solidFill>
                <a:latin typeface="Calibri"/>
              </a:rPr>
              <a:t>Λειτουργικές Ιδιότητες Πολυσακχαριτών</a:t>
            </a:r>
            <a:endParaRPr lang="el-GR" sz="3200" b="0" strike="noStrike" spc="-1">
              <a:solidFill>
                <a:srgbClr val="000000"/>
              </a:solidFill>
              <a:latin typeface="Calibri"/>
            </a:endParaRPr>
          </a:p>
        </p:txBody>
      </p:sp>
      <p:sp>
        <p:nvSpPr>
          <p:cNvPr id="164" name="TextShape 2"/>
          <p:cNvSpPr txBox="1"/>
          <p:nvPr/>
        </p:nvSpPr>
        <p:spPr>
          <a:xfrm>
            <a:off x="0" y="908640"/>
            <a:ext cx="9252000" cy="5832360"/>
          </a:xfrm>
          <a:prstGeom prst="rect">
            <a:avLst/>
          </a:prstGeom>
          <a:noFill/>
          <a:ln>
            <a:noFill/>
          </a:ln>
        </p:spPr>
        <p:txBody>
          <a:bodyPr>
            <a:normAutofit/>
          </a:bodyPr>
          <a:lstStyle/>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Παχύτητα (Thickening)</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Σταθεροποίηση (Stabilizing)</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Δημιουργία πηκτής (Gelling)</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Γαλακτωματοποίηση (Emulsifying)</a:t>
            </a:r>
          </a:p>
          <a:p>
            <a:pPr>
              <a:lnSpc>
                <a:spcPct val="100000"/>
              </a:lnSpc>
              <a:spcBef>
                <a:spcPts val="561"/>
              </a:spcBef>
            </a:pPr>
            <a:endParaRPr lang="el-GR" sz="2800" b="0" strike="noStrike" spc="-1">
              <a:solidFill>
                <a:srgbClr val="000000"/>
              </a:solidFill>
              <a:latin typeface="Calibri"/>
            </a:endParaRP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Δημιουργία σταθερών δομών (structural properties)</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Ενεργειακή αποθήκη</a:t>
            </a:r>
          </a:p>
          <a:p>
            <a:pPr marL="343080" indent="-342720">
              <a:lnSpc>
                <a:spcPct val="100000"/>
              </a:lnSpc>
              <a:spcBef>
                <a:spcPts val="561"/>
              </a:spcBef>
              <a:buClr>
                <a:srgbClr val="000000"/>
              </a:buClr>
              <a:buFont typeface="Arial"/>
              <a:buChar char="•"/>
            </a:pPr>
            <a:r>
              <a:rPr lang="el-GR" sz="2800" b="0" strike="noStrike" spc="-1">
                <a:solidFill>
                  <a:srgbClr val="000000"/>
                </a:solidFill>
                <a:latin typeface="Calibri"/>
              </a:rPr>
              <a:t>Συγκράτηση ύδατος</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2"/>
          <p:cNvPicPr/>
          <p:nvPr/>
        </p:nvPicPr>
        <p:blipFill>
          <a:blip r:embed="rId2"/>
          <a:stretch/>
        </p:blipFill>
        <p:spPr>
          <a:xfrm>
            <a:off x="2080800" y="0"/>
            <a:ext cx="4982040" cy="6857640"/>
          </a:xfrm>
          <a:prstGeom prst="rect">
            <a:avLst/>
          </a:prstGeom>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2"/>
          <p:cNvPicPr/>
          <p:nvPr/>
        </p:nvPicPr>
        <p:blipFill>
          <a:blip r:embed="rId2"/>
          <a:stretch/>
        </p:blipFill>
        <p:spPr>
          <a:xfrm>
            <a:off x="1547640" y="-315360"/>
            <a:ext cx="6552360" cy="9019440"/>
          </a:xfrm>
          <a:prstGeom prst="rect">
            <a:avLst/>
          </a:prstGeom>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2"/>
          <p:cNvPicPr/>
          <p:nvPr/>
        </p:nvPicPr>
        <p:blipFill>
          <a:blip r:embed="rId2"/>
          <a:stretch/>
        </p:blipFill>
        <p:spPr>
          <a:xfrm>
            <a:off x="1571760" y="0"/>
            <a:ext cx="5928840" cy="6857640"/>
          </a:xfrm>
          <a:prstGeom prst="rect">
            <a:avLst/>
          </a:prstGeom>
          <a:ln w="936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2"/>
          <p:cNvPicPr/>
          <p:nvPr/>
        </p:nvPicPr>
        <p:blipFill>
          <a:blip r:embed="rId2"/>
          <a:stretch/>
        </p:blipFill>
        <p:spPr>
          <a:xfrm>
            <a:off x="685800" y="-1919160"/>
            <a:ext cx="7772040" cy="10697760"/>
          </a:xfrm>
          <a:prstGeom prst="rect">
            <a:avLst/>
          </a:prstGeom>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2"/>
          <p:cNvPicPr/>
          <p:nvPr/>
        </p:nvPicPr>
        <p:blipFill>
          <a:blip r:embed="rId2"/>
          <a:stretch/>
        </p:blipFill>
        <p:spPr>
          <a:xfrm>
            <a:off x="2080800" y="0"/>
            <a:ext cx="4982040" cy="6857640"/>
          </a:xfrm>
          <a:prstGeom prst="rect">
            <a:avLst/>
          </a:prstGeom>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960</TotalTime>
  <Words>1584</Words>
  <Application>Microsoft Office PowerPoint</Application>
  <PresentationFormat>On-screen Show (4:3)</PresentationFormat>
  <Paragraphs>153</Paragraphs>
  <Slides>47</Slides>
  <Notes>0</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47</vt:i4>
      </vt:variant>
    </vt:vector>
  </HeadingPairs>
  <TitlesOfParts>
    <vt:vector size="54" baseType="lpstr">
      <vt:lpstr>Arial</vt:lpstr>
      <vt:lpstr>Calibri</vt:lpstr>
      <vt:lpstr>Symbol</vt:lpstr>
      <vt:lpstr>Times New Roman</vt:lpstr>
      <vt:lpstr>Wingdings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subject/>
  <dc:creator>Us3r</dc:creator>
  <dc:description/>
  <cp:lastModifiedBy>Βάιος Καραθάνος</cp:lastModifiedBy>
  <cp:revision>114</cp:revision>
  <dcterms:created xsi:type="dcterms:W3CDTF">2018-10-21T20:21:45Z</dcterms:created>
  <dcterms:modified xsi:type="dcterms:W3CDTF">2024-10-14T19:09:23Z</dcterms:modified>
  <dc:language>el-GR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1</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47</vt:i4>
  </property>
</Properties>
</file>