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02" r:id="rId4"/>
    <p:sldId id="322" r:id="rId5"/>
    <p:sldId id="259" r:id="rId6"/>
    <p:sldId id="274" r:id="rId7"/>
    <p:sldId id="273" r:id="rId8"/>
    <p:sldId id="275" r:id="rId9"/>
    <p:sldId id="276" r:id="rId10"/>
    <p:sldId id="279" r:id="rId11"/>
    <p:sldId id="280" r:id="rId12"/>
    <p:sldId id="277" r:id="rId13"/>
    <p:sldId id="278" r:id="rId14"/>
    <p:sldId id="303" r:id="rId15"/>
    <p:sldId id="281" r:id="rId16"/>
    <p:sldId id="311" r:id="rId17"/>
    <p:sldId id="320" r:id="rId18"/>
    <p:sldId id="321" r:id="rId19"/>
    <p:sldId id="325" r:id="rId20"/>
    <p:sldId id="329" r:id="rId21"/>
    <p:sldId id="316" r:id="rId22"/>
    <p:sldId id="330" r:id="rId23"/>
    <p:sldId id="331" r:id="rId24"/>
    <p:sldId id="326" r:id="rId25"/>
    <p:sldId id="332" r:id="rId26"/>
    <p:sldId id="333" r:id="rId27"/>
    <p:sldId id="334" r:id="rId28"/>
    <p:sldId id="260" r:id="rId29"/>
    <p:sldId id="306" r:id="rId30"/>
    <p:sldId id="305" r:id="rId31"/>
    <p:sldId id="285" r:id="rId32"/>
    <p:sldId id="314" r:id="rId33"/>
    <p:sldId id="335" r:id="rId34"/>
    <p:sldId id="307" r:id="rId35"/>
    <p:sldId id="315" r:id="rId36"/>
    <p:sldId id="30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C41D8BFD-F4F6-4324-8520-0811B934F9CD}" type="datetimeFigureOut">
              <a:rPr lang="en-US" smtClean="0"/>
              <a:pPr/>
              <a:t>10/23/2025</a:t>
            </a:fld>
            <a:endParaRPr lang="en-GB"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39C8A6A-E254-47E6-BB08-4D38320E489C}" type="slidenum">
              <a:rPr lang="en-GB" smtClean="0"/>
              <a:pPr/>
              <a:t>‹#›</a:t>
            </a:fld>
            <a:endParaRPr lang="en-GB" dirty="0"/>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GB"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1D8BFD-F4F6-4324-8520-0811B934F9CD}" type="datetimeFigureOut">
              <a:rPr lang="en-US" smtClean="0"/>
              <a:pPr/>
              <a:t>10/23/2025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9C8A6A-E254-47E6-BB08-4D38320E489C}" type="slidenum">
              <a:rPr lang="en-GB" smtClean="0"/>
              <a:pPr/>
              <a:t>‹#›</a:t>
            </a:fld>
            <a:endParaRPr lang="en-GB"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1D8BFD-F4F6-4324-8520-0811B934F9CD}" type="datetimeFigureOut">
              <a:rPr lang="en-US" smtClean="0"/>
              <a:pPr/>
              <a:t>10/23/2025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9C8A6A-E254-47E6-BB08-4D38320E489C}" type="slidenum">
              <a:rPr lang="en-GB" smtClean="0"/>
              <a:pPr/>
              <a:t>‹#›</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1D8BFD-F4F6-4324-8520-0811B934F9CD}" type="datetimeFigureOut">
              <a:rPr lang="en-US" smtClean="0"/>
              <a:pPr/>
              <a:t>10/23/2025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9C8A6A-E254-47E6-BB08-4D38320E489C}" type="slidenum">
              <a:rPr lang="en-GB" smtClean="0"/>
              <a:pPr/>
              <a:t>‹#›</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C41D8BFD-F4F6-4324-8520-0811B934F9CD}" type="datetimeFigureOut">
              <a:rPr lang="en-US" smtClean="0"/>
              <a:pPr/>
              <a:t>10/23/2025</a:t>
            </a:fld>
            <a:endParaRPr lang="en-GB"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39C8A6A-E254-47E6-BB08-4D38320E489C}" type="slidenum">
              <a:rPr lang="en-GB" smtClean="0"/>
              <a:pPr/>
              <a:t>‹#›</a:t>
            </a:fld>
            <a:endParaRPr lang="en-GB" dirty="0"/>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GB"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41D8BFD-F4F6-4324-8520-0811B934F9CD}" type="datetimeFigureOut">
              <a:rPr lang="en-US" smtClean="0"/>
              <a:pPr/>
              <a:t>10/23/2025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641080" y="6514568"/>
            <a:ext cx="464288" cy="274320"/>
          </a:xfrm>
        </p:spPr>
        <p:txBody>
          <a:bodyPr/>
          <a:lstStyle/>
          <a:p>
            <a:fld id="{B39C8A6A-E254-47E6-BB08-4D38320E489C}" type="slidenum">
              <a:rPr lang="en-GB" smtClean="0"/>
              <a:pPr/>
              <a:t>‹#›</a:t>
            </a:fld>
            <a:endParaRPr lang="en-GB"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41D8BFD-F4F6-4324-8520-0811B934F9CD}" type="datetimeFigureOut">
              <a:rPr lang="en-US" smtClean="0"/>
              <a:pPr/>
              <a:t>10/23/2025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8641080" y="6514568"/>
            <a:ext cx="464288" cy="274320"/>
          </a:xfrm>
        </p:spPr>
        <p:txBody>
          <a:bodyPr/>
          <a:lstStyle/>
          <a:p>
            <a:fld id="{B39C8A6A-E254-47E6-BB08-4D38320E489C}" type="slidenum">
              <a:rPr lang="en-GB" smtClean="0"/>
              <a:pPr/>
              <a:t>‹#›</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41D8BFD-F4F6-4324-8520-0811B934F9CD}" type="datetimeFigureOut">
              <a:rPr lang="en-US" smtClean="0"/>
              <a:pPr/>
              <a:t>10/23/2025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9C8A6A-E254-47E6-BB08-4D38320E489C}" type="slidenum">
              <a:rPr lang="en-GB" smtClean="0"/>
              <a:pPr/>
              <a:t>‹#›</a:t>
            </a:fld>
            <a:endParaRPr lang="en-GB"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D8BFD-F4F6-4324-8520-0811B934F9CD}" type="datetimeFigureOut">
              <a:rPr lang="en-US" smtClean="0"/>
              <a:pPr/>
              <a:t>10/23/2025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9C8A6A-E254-47E6-BB08-4D38320E489C}" type="slidenum">
              <a:rPr lang="en-GB" smtClean="0"/>
              <a:pPr/>
              <a:t>‹#›</a:t>
            </a:fld>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C41D8BFD-F4F6-4324-8520-0811B934F9CD}" type="datetimeFigureOut">
              <a:rPr lang="en-US" smtClean="0"/>
              <a:pPr/>
              <a:t>10/23/2025</a:t>
            </a:fld>
            <a:endParaRPr lang="en-GB"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39C8A6A-E254-47E6-BB08-4D38320E489C}" type="slidenum">
              <a:rPr lang="en-GB" smtClean="0"/>
              <a:pPr/>
              <a:t>‹#›</a:t>
            </a:fld>
            <a:endParaRPr lang="en-GB" dirty="0"/>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GB"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a:solidFill>
                  <a:schemeClr val="lt1"/>
                </a:solidFill>
                <a:latin typeface="+mn-lt"/>
                <a:ea typeface="+mn-ea"/>
                <a:cs typeface="+mn-cs"/>
              </a:rPr>
              <a:t>Click icon to add picture</a:t>
            </a:r>
          </a:p>
        </p:txBody>
      </p:sp>
      <p:sp>
        <p:nvSpPr>
          <p:cNvPr id="8" name="Date Placeholder 7"/>
          <p:cNvSpPr>
            <a:spLocks noGrp="1"/>
          </p:cNvSpPr>
          <p:nvPr>
            <p:ph type="dt" sz="half" idx="10"/>
          </p:nvPr>
        </p:nvSpPr>
        <p:spPr>
          <a:xfrm>
            <a:off x="5562600" y="6509004"/>
            <a:ext cx="3002280" cy="274320"/>
          </a:xfrm>
        </p:spPr>
        <p:txBody>
          <a:bodyPr vert="horz" rtlCol="0"/>
          <a:lstStyle/>
          <a:p>
            <a:fld id="{C41D8BFD-F4F6-4324-8520-0811B934F9CD}" type="datetimeFigureOut">
              <a:rPr lang="en-US" smtClean="0"/>
              <a:pPr/>
              <a:t>10/23/2025</a:t>
            </a:fld>
            <a:endParaRPr lang="en-GB"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39C8A6A-E254-47E6-BB08-4D38320E489C}" type="slidenum">
              <a:rPr lang="en-GB" smtClean="0"/>
              <a:pPr/>
              <a:t>‹#›</a:t>
            </a:fld>
            <a:endParaRPr lang="en-GB" dirty="0"/>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41D8BFD-F4F6-4324-8520-0811B934F9CD}" type="datetimeFigureOut">
              <a:rPr lang="en-US" smtClean="0"/>
              <a:pPr/>
              <a:t>10/23/2025</a:t>
            </a:fld>
            <a:endParaRPr lang="en-GB"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39C8A6A-E254-47E6-BB08-4D38320E489C}" type="slidenum">
              <a:rPr lang="en-GB" smtClean="0"/>
              <a:pPr/>
              <a:t>‹#›</a:t>
            </a:fld>
            <a:endParaRPr lang="en-GB"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Εισαγωγή στην  ανθρωπογεωγραφία</a:t>
            </a:r>
            <a:endParaRPr lang="en-GB" dirty="0"/>
          </a:p>
        </p:txBody>
      </p:sp>
      <p:sp>
        <p:nvSpPr>
          <p:cNvPr id="3" name="Subtitle 2"/>
          <p:cNvSpPr>
            <a:spLocks noGrp="1"/>
          </p:cNvSpPr>
          <p:nvPr>
            <p:ph type="subTitle" idx="1"/>
          </p:nvPr>
        </p:nvSpPr>
        <p:spPr>
          <a:xfrm>
            <a:off x="1371600" y="3657600"/>
            <a:ext cx="6400800" cy="914400"/>
          </a:xfrm>
        </p:spPr>
        <p:txBody>
          <a:bodyPr/>
          <a:lstStyle/>
          <a:p>
            <a:r>
              <a:rPr lang="el-GR" dirty="0"/>
              <a:t>ΓΙΩΡΓΟΣ ΜΑΥΡΟΜΜΑΤΗΣ</a:t>
            </a:r>
            <a:endParaRPr lang="en-GB"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5664"/>
          </a:xfrm>
        </p:spPr>
        <p:txBody>
          <a:bodyPr>
            <a:normAutofit/>
          </a:bodyPr>
          <a:lstStyle/>
          <a:p>
            <a:pPr algn="l"/>
            <a:r>
              <a:rPr lang="el-GR" sz="3200" dirty="0"/>
              <a:t>Θεματικοί χάρτες: νέες επιχειρήσεις στις ΗΠΑ</a:t>
            </a:r>
            <a:endParaRPr lang="en-GB" sz="3200" dirty="0"/>
          </a:p>
        </p:txBody>
      </p:sp>
      <p:pic>
        <p:nvPicPr>
          <p:cNvPr id="4" name="Content Placeholder 3" descr="choro.jpg"/>
          <p:cNvPicPr>
            <a:picLocks noGrp="1" noChangeAspect="1"/>
          </p:cNvPicPr>
          <p:nvPr>
            <p:ph idx="1"/>
          </p:nvPr>
        </p:nvPicPr>
        <p:blipFill>
          <a:blip r:embed="rId2" cstate="print"/>
          <a:stretch>
            <a:fillRect/>
          </a:stretch>
        </p:blipFill>
        <p:spPr>
          <a:xfrm>
            <a:off x="457200" y="1524000"/>
            <a:ext cx="8305800" cy="5029200"/>
          </a:xfr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2400" dirty="0"/>
              <a:t>Θεματικοί χάρτες: προσδόκιμο ζωής γυναικών στην Αφρική</a:t>
            </a:r>
            <a:endParaRPr lang="en-GB" sz="2400" dirty="0"/>
          </a:p>
        </p:txBody>
      </p:sp>
      <p:pic>
        <p:nvPicPr>
          <p:cNvPr id="4" name="Content Placeholder 3" descr="Africa-female-life-expectancy-at-birth.jpg"/>
          <p:cNvPicPr>
            <a:picLocks noGrp="1" noChangeAspect="1"/>
          </p:cNvPicPr>
          <p:nvPr>
            <p:ph idx="1"/>
          </p:nvPr>
        </p:nvPicPr>
        <p:blipFill>
          <a:blip r:embed="rId2" cstate="print"/>
          <a:stretch>
            <a:fillRect/>
          </a:stretch>
        </p:blipFill>
        <p:spPr>
          <a:xfrm>
            <a:off x="1371600" y="1646238"/>
            <a:ext cx="6781800" cy="5059362"/>
          </a:xfr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l-GR" dirty="0"/>
              <a:t>Η πρόοδος της χαρτογράφησης μέσα από νέες τεχνολογίες</a:t>
            </a:r>
            <a:endParaRPr lang="en-GB" dirty="0"/>
          </a:p>
        </p:txBody>
      </p:sp>
      <p:pic>
        <p:nvPicPr>
          <p:cNvPr id="6" name="Content Placeholder 5" descr="download.jpg"/>
          <p:cNvPicPr>
            <a:picLocks noGrp="1" noChangeAspect="1"/>
          </p:cNvPicPr>
          <p:nvPr>
            <p:ph idx="1"/>
          </p:nvPr>
        </p:nvPicPr>
        <p:blipFill>
          <a:blip r:embed="rId2" cstate="print"/>
          <a:stretch>
            <a:fillRect/>
          </a:stretch>
        </p:blipFill>
        <p:spPr>
          <a:xfrm>
            <a:off x="685800" y="1524000"/>
            <a:ext cx="8153400" cy="5105400"/>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041864"/>
          </a:xfrm>
        </p:spPr>
        <p:txBody>
          <a:bodyPr/>
          <a:lstStyle/>
          <a:p>
            <a:pPr algn="l"/>
            <a:r>
              <a:rPr lang="en-US" dirty="0"/>
              <a:t>Goo</a:t>
            </a:r>
            <a:r>
              <a:rPr lang="en-GB" dirty="0"/>
              <a:t>g</a:t>
            </a:r>
            <a:r>
              <a:rPr lang="en-US" dirty="0"/>
              <a:t>le earth</a:t>
            </a:r>
            <a:endParaRPr lang="en-GB" dirty="0"/>
          </a:p>
        </p:txBody>
      </p:sp>
      <p:pic>
        <p:nvPicPr>
          <p:cNvPr id="1026" name="Picture 2" descr="C:\Users\george\Desktop\images.jpg"/>
          <p:cNvPicPr>
            <a:picLocks noGrp="1" noChangeAspect="1" noChangeArrowheads="1"/>
          </p:cNvPicPr>
          <p:nvPr>
            <p:ph idx="1"/>
          </p:nvPr>
        </p:nvPicPr>
        <p:blipFill>
          <a:blip r:embed="rId2" cstate="print"/>
          <a:srcRect/>
          <a:stretch>
            <a:fillRect/>
          </a:stretch>
        </p:blipFill>
        <p:spPr bwMode="auto">
          <a:xfrm>
            <a:off x="304800" y="1524000"/>
            <a:ext cx="8610600" cy="5181600"/>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Αλλά</a:t>
            </a:r>
            <a:r>
              <a:rPr lang="en-GB" dirty="0"/>
              <a:t> </a:t>
            </a:r>
            <a:r>
              <a:rPr lang="el-GR" dirty="0"/>
              <a:t>και χαρτογραφήσεις για τα άστρα: </a:t>
            </a:r>
            <a:r>
              <a:rPr lang="en-GB" dirty="0"/>
              <a:t>star safari</a:t>
            </a:r>
            <a:endParaRPr lang="en-US" dirty="0"/>
          </a:p>
        </p:txBody>
      </p:sp>
      <p:pic>
        <p:nvPicPr>
          <p:cNvPr id="4" name="Content Placeholder 3" descr="best-stargazing-app-skysafari-1548889232.jpg"/>
          <p:cNvPicPr>
            <a:picLocks noGrp="1" noChangeAspect="1"/>
          </p:cNvPicPr>
          <p:nvPr>
            <p:ph idx="1"/>
          </p:nvPr>
        </p:nvPicPr>
        <p:blipFill>
          <a:blip r:embed="rId2" cstate="print"/>
          <a:stretch>
            <a:fillRect/>
          </a:stretch>
        </p:blipFill>
        <p:spPr>
          <a:xfrm>
            <a:off x="152400" y="1447800"/>
            <a:ext cx="8763000" cy="5181600"/>
          </a:xfr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normAutofit/>
          </a:bodyPr>
          <a:lstStyle/>
          <a:p>
            <a:pPr algn="l"/>
            <a:r>
              <a:rPr lang="el-GR" sz="2400" dirty="0"/>
              <a:t>Η ανθρώπινη γεωγραφία ως κοινωνική επιστήμη </a:t>
            </a:r>
            <a:endParaRPr lang="en-GB" sz="2400" dirty="0"/>
          </a:p>
        </p:txBody>
      </p:sp>
      <p:sp>
        <p:nvSpPr>
          <p:cNvPr id="3" name="Content Placeholder 2"/>
          <p:cNvSpPr>
            <a:spLocks noGrp="1"/>
          </p:cNvSpPr>
          <p:nvPr>
            <p:ph idx="1"/>
          </p:nvPr>
        </p:nvSpPr>
        <p:spPr>
          <a:xfrm>
            <a:off x="457200" y="1219200"/>
            <a:ext cx="8229600" cy="5257800"/>
          </a:xfrm>
        </p:spPr>
        <p:txBody>
          <a:bodyPr>
            <a:normAutofit fontScale="92500"/>
          </a:bodyPr>
          <a:lstStyle/>
          <a:p>
            <a:r>
              <a:rPr lang="el-GR" dirty="0"/>
              <a:t>Αλλά ακόμα περισσότερο από χάρτες είναι ένας τρόπος να σκέφτεσαι γεωγραφικά, να σκέφτεσαι σε σχέση με το χώρο</a:t>
            </a:r>
            <a:endParaRPr lang="en-US" dirty="0"/>
          </a:p>
          <a:p>
            <a:r>
              <a:rPr lang="el-GR" dirty="0"/>
              <a:t>Γεωγραφική φαντασία</a:t>
            </a:r>
          </a:p>
          <a:p>
            <a:r>
              <a:rPr lang="el-GR" dirty="0"/>
              <a:t>Στο πλαίσιο αυτό σημαντικές έννοιες της ανθρώπινης γεωγραφίας είναι: ο χώρος, ο τόπος, η κλίμακα, η περιφέρεια, η θέση, η χωρική αλληλεπίδραση, ροές.</a:t>
            </a:r>
          </a:p>
          <a:p>
            <a:r>
              <a:rPr lang="el-GR" dirty="0"/>
              <a:t>Αλλά και η διάχυση, το τοπίο, η κατανομή, η δικτύωση, η πρόσβαση, το μέγεθος, η πυκνότητα, η απόσταση, το σύνορο, το κέντρο. </a:t>
            </a:r>
          </a:p>
          <a:p>
            <a:endParaRPr lang="en-US" dirty="0"/>
          </a:p>
          <a:p>
            <a:pPr>
              <a:buNone/>
            </a:pPr>
            <a:endParaRPr lang="el-GR" dirty="0"/>
          </a:p>
          <a:p>
            <a:endParaRPr lang="el-GR" dirty="0"/>
          </a:p>
          <a:p>
            <a:endParaRPr lang="en-GB"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https://www.youtube.com/watch?v=tpSkNiWCtss</a:t>
            </a:r>
          </a:p>
        </p:txBody>
      </p:sp>
      <p:pic>
        <p:nvPicPr>
          <p:cNvPr id="5" name="Content Placeholder 4" descr="download.jpg"/>
          <p:cNvPicPr>
            <a:picLocks noGrp="1" noChangeAspect="1"/>
          </p:cNvPicPr>
          <p:nvPr>
            <p:ph idx="1"/>
          </p:nvPr>
        </p:nvPicPr>
        <p:blipFill>
          <a:blip r:embed="rId2" cstate="print"/>
          <a:stretch>
            <a:fillRect/>
          </a:stretch>
        </p:blipFill>
        <p:spPr>
          <a:xfrm>
            <a:off x="304800" y="1524000"/>
            <a:ext cx="8610600" cy="5181600"/>
          </a:xfr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Αφήνοντας τη θεωρία λίγο πίσω</a:t>
            </a:r>
            <a:endParaRPr lang="en-US" dirty="0"/>
          </a:p>
        </p:txBody>
      </p:sp>
      <p:sp>
        <p:nvSpPr>
          <p:cNvPr id="3" name="Content Placeholder 2"/>
          <p:cNvSpPr>
            <a:spLocks noGrp="1"/>
          </p:cNvSpPr>
          <p:nvPr>
            <p:ph idx="1"/>
          </p:nvPr>
        </p:nvSpPr>
        <p:spPr/>
        <p:txBody>
          <a:bodyPr>
            <a:normAutofit fontScale="85000" lnSpcReduction="10000"/>
          </a:bodyPr>
          <a:lstStyle/>
          <a:p>
            <a:r>
              <a:rPr lang="el-GR" dirty="0"/>
              <a:t>Αλλά κάνοντας το μάθημα τόσο θεωρητικό, χωρίς να αναφερόμαστε σε συγκεκριμένα θέματα, θα μπορούσε να γίνει και ‘βαρετό’.</a:t>
            </a:r>
          </a:p>
          <a:p>
            <a:r>
              <a:rPr lang="el-GR" dirty="0"/>
              <a:t>Το συγκεκριμένο μάθημα είναι μια εισαγωγή στην ανθρώπινη γεωγραφία αλλά για να το κάνουμε πιο ενδιαφέρον θα είναι μια εισαγωγή στις ‘ανθρώπινες γεωγραφίες’ της παγκοσμιοποίησης. </a:t>
            </a:r>
          </a:p>
          <a:p>
            <a:r>
              <a:rPr lang="el-GR" dirty="0"/>
              <a:t>Θα προσπαθήσουμε να ‘δούμε’ τη (ανθρώπινη) γεωγραφία από την οπτική της παγκοσμιοποίησης αλλά και την παγκοσμιοποίηση  από την οπτική της (ανθρώπινης) γεωγραφίας. </a:t>
            </a:r>
          </a:p>
          <a:p>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normAutofit/>
          </a:bodyPr>
          <a:lstStyle/>
          <a:p>
            <a:pPr algn="l"/>
            <a:r>
              <a:rPr lang="el-GR" dirty="0"/>
              <a:t>Ο Άτλας κρατάει τον κόσμο </a:t>
            </a:r>
            <a:endParaRPr lang="en-GB" dirty="0"/>
          </a:p>
        </p:txBody>
      </p:sp>
      <p:pic>
        <p:nvPicPr>
          <p:cNvPr id="4" name="Content Placeholder 3" descr="220px-MAN_Atlante_fronte_1040572.JPG"/>
          <p:cNvPicPr>
            <a:picLocks noGrp="1" noChangeAspect="1"/>
          </p:cNvPicPr>
          <p:nvPr>
            <p:ph idx="1"/>
          </p:nvPr>
        </p:nvPicPr>
        <p:blipFill>
          <a:blip r:embed="rId2" cstate="print"/>
          <a:stretch>
            <a:fillRect/>
          </a:stretch>
        </p:blipFill>
        <p:spPr>
          <a:xfrm>
            <a:off x="2286000" y="1524000"/>
            <a:ext cx="4267200" cy="5105399"/>
          </a:xfr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0749-584B-BEE8-4608-DD59AAF1F0A8}"/>
              </a:ext>
            </a:extLst>
          </p:cNvPr>
          <p:cNvSpPr>
            <a:spLocks noGrp="1"/>
          </p:cNvSpPr>
          <p:nvPr>
            <p:ph type="title"/>
          </p:nvPr>
        </p:nvSpPr>
        <p:spPr>
          <a:xfrm>
            <a:off x="457200" y="381000"/>
            <a:ext cx="8229600" cy="671513"/>
          </a:xfrm>
        </p:spPr>
        <p:txBody>
          <a:bodyPr>
            <a:normAutofit fontScale="90000"/>
          </a:bodyPr>
          <a:lstStyle/>
          <a:p>
            <a:pPr>
              <a:defRPr/>
            </a:pPr>
            <a:r>
              <a:rPr lang="en-GB" dirty="0"/>
              <a:t>8 </a:t>
            </a:r>
            <a:r>
              <a:rPr lang="en-GB"/>
              <a:t>billions world (2022)</a:t>
            </a:r>
            <a:endParaRPr lang="en-US" dirty="0"/>
          </a:p>
        </p:txBody>
      </p:sp>
      <p:pic>
        <p:nvPicPr>
          <p:cNvPr id="4099" name="Picture 3">
            <a:extLst>
              <a:ext uri="{FF2B5EF4-FFF2-40B4-BE49-F238E27FC236}">
                <a16:creationId xmlns:a16="http://schemas.microsoft.com/office/drawing/2014/main" id="{6E555FCB-DF0B-5FC7-A5D3-C1B885E2BA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25538"/>
            <a:ext cx="9144000" cy="5732462"/>
          </a:xfr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Εισαγωγικό μάθημα</a:t>
            </a:r>
            <a:endParaRPr lang="en-GB" dirty="0"/>
          </a:p>
        </p:txBody>
      </p:sp>
      <p:sp>
        <p:nvSpPr>
          <p:cNvPr id="3" name="Content Placeholder 2"/>
          <p:cNvSpPr>
            <a:spLocks noGrp="1"/>
          </p:cNvSpPr>
          <p:nvPr>
            <p:ph idx="1"/>
          </p:nvPr>
        </p:nvSpPr>
        <p:spPr/>
        <p:txBody>
          <a:bodyPr>
            <a:normAutofit fontScale="85000" lnSpcReduction="20000"/>
          </a:bodyPr>
          <a:lstStyle/>
          <a:p>
            <a:r>
              <a:rPr lang="el-GR" dirty="0"/>
              <a:t>Η σημερινή διάλεξη είναι μια μορφή εισαγωγής  στο υποχρεωτικό μάθημα ‘Εισαγωγή στην Ανθρωπογεωγραφία’</a:t>
            </a:r>
          </a:p>
          <a:p>
            <a:r>
              <a:rPr lang="el-GR" dirty="0"/>
              <a:t>Αλλά τι είναι η ανθρωπογεωγραφία; </a:t>
            </a:r>
          </a:p>
          <a:p>
            <a:r>
              <a:rPr lang="el-GR" dirty="0"/>
              <a:t>Ξέρουμε ότι η επιστήμη της γεωγραφίας χωρίζεται σε φυσική και ανθρώπινη γεωγραφία.</a:t>
            </a:r>
          </a:p>
          <a:p>
            <a:r>
              <a:rPr lang="el-GR" dirty="0"/>
              <a:t>Στο πρώτο εξάμηνο σπουδών σας ποια μαθήματα κάνετε; </a:t>
            </a:r>
          </a:p>
          <a:p>
            <a:r>
              <a:rPr lang="el-GR" dirty="0"/>
              <a:t>Πόσα θα λέγατε ότι ανήκουν στη φυσική γεωγραφία και πόσα στην ανθρωπογεωγραφία;</a:t>
            </a:r>
          </a:p>
          <a:p>
            <a:r>
              <a:rPr lang="el-GR" dirty="0"/>
              <a:t> Μην ξεχνάτε υπάρχει και η εφαρμοσμένη γεωγραφία.</a:t>
            </a:r>
            <a:endParaRPr lang="en-GB"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D71C-6B5C-7CDC-2F75-3CD10B57588A}"/>
              </a:ext>
            </a:extLst>
          </p:cNvPr>
          <p:cNvSpPr>
            <a:spLocks noGrp="1"/>
          </p:cNvSpPr>
          <p:nvPr>
            <p:ph type="title"/>
          </p:nvPr>
        </p:nvSpPr>
        <p:spPr/>
        <p:txBody>
          <a:bodyPr/>
          <a:lstStyle/>
          <a:p>
            <a:pPr>
              <a:defRPr/>
            </a:pPr>
            <a:endParaRPr lang="en-GB"/>
          </a:p>
        </p:txBody>
      </p:sp>
      <p:pic>
        <p:nvPicPr>
          <p:cNvPr id="5123" name="Content Placeholder 4" descr="A map of the world">
            <a:extLst>
              <a:ext uri="{FF2B5EF4-FFF2-40B4-BE49-F238E27FC236}">
                <a16:creationId xmlns:a16="http://schemas.microsoft.com/office/drawing/2014/main" id="{F20AE58F-4EA9-A2E1-7C2B-F1D74D7FF4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4C0E-69B1-7D6B-5976-8FBCDA4B94D9}"/>
              </a:ext>
            </a:extLst>
          </p:cNvPr>
          <p:cNvSpPr>
            <a:spLocks noGrp="1"/>
          </p:cNvSpPr>
          <p:nvPr>
            <p:ph type="title"/>
          </p:nvPr>
        </p:nvSpPr>
        <p:spPr>
          <a:xfrm>
            <a:off x="457200" y="0"/>
            <a:ext cx="8229600" cy="692150"/>
          </a:xfrm>
        </p:spPr>
        <p:txBody>
          <a:bodyPr>
            <a:normAutofit fontScale="90000"/>
          </a:bodyPr>
          <a:lstStyle/>
          <a:p>
            <a:pPr>
              <a:defRPr/>
            </a:pPr>
            <a:r>
              <a:rPr lang="en-GB" dirty="0"/>
              <a:t>Global GDP</a:t>
            </a:r>
            <a:endParaRPr lang="en-US" dirty="0"/>
          </a:p>
        </p:txBody>
      </p:sp>
      <p:pic>
        <p:nvPicPr>
          <p:cNvPr id="6147" name="Content Placeholder 4" descr="A graph of gold coins and a green arrow with a graph pointing up&#10;&#10;AI-generated content may be incorrect.">
            <a:extLst>
              <a:ext uri="{FF2B5EF4-FFF2-40B4-BE49-F238E27FC236}">
                <a16:creationId xmlns:a16="http://schemas.microsoft.com/office/drawing/2014/main" id="{36EA710B-035D-1202-9A15-42FF7C96F3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692150"/>
            <a:ext cx="8928100" cy="6049963"/>
          </a:xfr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3FE4-1026-8B57-FCEA-221D343A1160}"/>
              </a:ext>
            </a:extLst>
          </p:cNvPr>
          <p:cNvSpPr>
            <a:spLocks noGrp="1"/>
          </p:cNvSpPr>
          <p:nvPr>
            <p:ph type="title"/>
          </p:nvPr>
        </p:nvSpPr>
        <p:spPr/>
        <p:txBody>
          <a:bodyPr/>
          <a:lstStyle/>
          <a:p>
            <a:pPr>
              <a:defRPr/>
            </a:pPr>
            <a:endParaRPr lang="en-GB" dirty="0"/>
          </a:p>
        </p:txBody>
      </p:sp>
      <p:pic>
        <p:nvPicPr>
          <p:cNvPr id="7171" name="Content Placeholder 4" descr="A screenshot of a computer&#10;&#10;AI-generated content may be incorrect.">
            <a:extLst>
              <a:ext uri="{FF2B5EF4-FFF2-40B4-BE49-F238E27FC236}">
                <a16:creationId xmlns:a16="http://schemas.microsoft.com/office/drawing/2014/main" id="{75E5A7FE-9915-4335-303C-4083A2868C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69A7-0A1C-0302-9F34-3C76D38E062D}"/>
              </a:ext>
            </a:extLst>
          </p:cNvPr>
          <p:cNvSpPr>
            <a:spLocks noGrp="1"/>
          </p:cNvSpPr>
          <p:nvPr>
            <p:ph type="title"/>
          </p:nvPr>
        </p:nvSpPr>
        <p:spPr>
          <a:xfrm>
            <a:off x="457200" y="381000"/>
            <a:ext cx="8229600" cy="671513"/>
          </a:xfrm>
        </p:spPr>
        <p:txBody>
          <a:bodyPr/>
          <a:lstStyle/>
          <a:p>
            <a:pPr>
              <a:defRPr/>
            </a:pPr>
            <a:r>
              <a:rPr lang="en-GB" sz="2400" dirty="0"/>
              <a:t>202</a:t>
            </a:r>
            <a:r>
              <a:rPr lang="el-GR" sz="2400" dirty="0"/>
              <a:t>4</a:t>
            </a:r>
            <a:r>
              <a:rPr lang="en-GB" sz="2400" dirty="0"/>
              <a:t> The world’s biggest military spenders</a:t>
            </a:r>
            <a:endParaRPr lang="en-US" sz="2400" dirty="0"/>
          </a:p>
        </p:txBody>
      </p:sp>
      <p:pic>
        <p:nvPicPr>
          <p:cNvPr id="8195" name="Content Placeholder 5" descr="A close-up of a military badge&#10;&#10;AI-generated content may be incorrect.">
            <a:extLst>
              <a:ext uri="{FF2B5EF4-FFF2-40B4-BE49-F238E27FC236}">
                <a16:creationId xmlns:a16="http://schemas.microsoft.com/office/drawing/2014/main" id="{85049C7D-9399-4AE4-A33E-4B918A3BAF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52513"/>
            <a:ext cx="9144000" cy="5805487"/>
          </a:xfr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2F5C-A82C-7B73-3A34-03A09224C293}"/>
              </a:ext>
            </a:extLst>
          </p:cNvPr>
          <p:cNvSpPr>
            <a:spLocks noGrp="1"/>
          </p:cNvSpPr>
          <p:nvPr>
            <p:ph type="title"/>
          </p:nvPr>
        </p:nvSpPr>
        <p:spPr/>
        <p:txBody>
          <a:bodyPr/>
          <a:lstStyle/>
          <a:p>
            <a:pPr>
              <a:defRPr/>
            </a:pPr>
            <a:endParaRPr lang="en-US"/>
          </a:p>
        </p:txBody>
      </p:sp>
      <p:pic>
        <p:nvPicPr>
          <p:cNvPr id="9219" name="Content Placeholder 4" descr="A screenshot of a computer screen&#10;&#10;AI-generated content may be incorrect.">
            <a:extLst>
              <a:ext uri="{FF2B5EF4-FFF2-40B4-BE49-F238E27FC236}">
                <a16:creationId xmlns:a16="http://schemas.microsoft.com/office/drawing/2014/main" id="{BC598360-27CA-0B63-01D9-E757C0AF53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F567-23A2-AC8A-033D-6E3D8027EA94}"/>
              </a:ext>
            </a:extLst>
          </p:cNvPr>
          <p:cNvSpPr>
            <a:spLocks noGrp="1"/>
          </p:cNvSpPr>
          <p:nvPr>
            <p:ph type="title"/>
          </p:nvPr>
        </p:nvSpPr>
        <p:spPr/>
        <p:txBody>
          <a:bodyPr/>
          <a:lstStyle/>
          <a:p>
            <a:pPr>
              <a:defRPr/>
            </a:pPr>
            <a:endParaRPr lang="en-GB"/>
          </a:p>
        </p:txBody>
      </p:sp>
      <p:pic>
        <p:nvPicPr>
          <p:cNvPr id="10243" name="Content Placeholder 4" descr="A puzzle with a flag and a flag&#10;&#10;AI-generated content may be incorrect.">
            <a:extLst>
              <a:ext uri="{FF2B5EF4-FFF2-40B4-BE49-F238E27FC236}">
                <a16:creationId xmlns:a16="http://schemas.microsoft.com/office/drawing/2014/main" id="{372A7A62-1E4D-DC5C-3CFB-D283F5B184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13550"/>
          </a:xfr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D5B8-7453-A077-02E7-951A3D243C77}"/>
              </a:ext>
            </a:extLst>
          </p:cNvPr>
          <p:cNvSpPr>
            <a:spLocks noGrp="1"/>
          </p:cNvSpPr>
          <p:nvPr>
            <p:ph type="title"/>
          </p:nvPr>
        </p:nvSpPr>
        <p:spPr/>
        <p:txBody>
          <a:bodyPr/>
          <a:lstStyle/>
          <a:p>
            <a:pPr>
              <a:defRPr/>
            </a:pPr>
            <a:endParaRPr lang="en-GB"/>
          </a:p>
        </p:txBody>
      </p:sp>
      <p:pic>
        <p:nvPicPr>
          <p:cNvPr id="11267" name="Content Placeholder 4" descr="A screen shot of a computer&#10;&#10;AI-generated content may be incorrect.">
            <a:extLst>
              <a:ext uri="{FF2B5EF4-FFF2-40B4-BE49-F238E27FC236}">
                <a16:creationId xmlns:a16="http://schemas.microsoft.com/office/drawing/2014/main" id="{6A4FD8FD-BCD1-2DEB-7F1E-4A23648BB0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334D-401F-A7DC-60EF-F3EAC8A7D475}"/>
              </a:ext>
            </a:extLst>
          </p:cNvPr>
          <p:cNvSpPr>
            <a:spLocks noGrp="1"/>
          </p:cNvSpPr>
          <p:nvPr>
            <p:ph type="title"/>
          </p:nvPr>
        </p:nvSpPr>
        <p:spPr/>
        <p:txBody>
          <a:bodyPr/>
          <a:lstStyle/>
          <a:p>
            <a:pPr>
              <a:defRPr/>
            </a:pPr>
            <a:endParaRPr lang="en-GB"/>
          </a:p>
        </p:txBody>
      </p:sp>
      <p:pic>
        <p:nvPicPr>
          <p:cNvPr id="12291" name="Content Placeholder 4" descr="A screenshot of a computer&#10;&#10;AI-generated content may be incorrect.">
            <a:extLst>
              <a:ext uri="{FF2B5EF4-FFF2-40B4-BE49-F238E27FC236}">
                <a16:creationId xmlns:a16="http://schemas.microsoft.com/office/drawing/2014/main" id="{7A9082FC-EB78-E660-17AA-B51F7538ED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584664"/>
          </a:xfrm>
        </p:spPr>
        <p:txBody>
          <a:bodyPr>
            <a:normAutofit/>
          </a:bodyPr>
          <a:lstStyle/>
          <a:p>
            <a:pPr algn="l"/>
            <a:r>
              <a:rPr lang="el-GR" sz="2400" dirty="0"/>
              <a:t>Παγκοσμιοποίηση </a:t>
            </a:r>
            <a:endParaRPr lang="en-GB" sz="2400" dirty="0"/>
          </a:p>
        </p:txBody>
      </p:sp>
      <p:sp>
        <p:nvSpPr>
          <p:cNvPr id="3" name="Content Placeholder 2"/>
          <p:cNvSpPr>
            <a:spLocks noGrp="1"/>
          </p:cNvSpPr>
          <p:nvPr>
            <p:ph idx="1"/>
          </p:nvPr>
        </p:nvSpPr>
        <p:spPr>
          <a:xfrm>
            <a:off x="457200" y="990600"/>
            <a:ext cx="8229600" cy="5562600"/>
          </a:xfrm>
        </p:spPr>
        <p:txBody>
          <a:bodyPr>
            <a:normAutofit/>
          </a:bodyPr>
          <a:lstStyle/>
          <a:p>
            <a:r>
              <a:rPr lang="el-GR" dirty="0"/>
              <a:t>Η παγκοσμιοποίηση είναι προφανώς η πιο πολύ-χρησιμοποιημένη λέξη της εποχής μας</a:t>
            </a:r>
          </a:p>
          <a:p>
            <a:r>
              <a:rPr lang="el-GR" dirty="0"/>
              <a:t>Πρέπει να έχουν γραφεί αρκετές χιλιάδες βιβλία σχετικά με το αντικείμενο; </a:t>
            </a:r>
          </a:p>
          <a:p>
            <a:r>
              <a:rPr lang="el-GR" dirty="0"/>
              <a:t>Αλλά τι σημαίνει παγκοσμιοποίηση; Η παγκοσμιοποίηση προϋπήρχε ή είναι ένα αμιγώς νέο φαινόμενο; </a:t>
            </a:r>
          </a:p>
          <a:p>
            <a:r>
              <a:rPr lang="el-GR" dirty="0"/>
              <a:t>Η παγκοσμιοποίηση άμα το σκεφτείτε είναι μια καθαρά γεωγραφική έννοια</a:t>
            </a:r>
            <a:r>
              <a:rPr lang="en-GB" dirty="0"/>
              <a:t>.</a:t>
            </a:r>
            <a:r>
              <a:rPr lang="el-GR" dirty="0"/>
              <a:t>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94264"/>
          </a:xfrm>
        </p:spPr>
        <p:txBody>
          <a:bodyPr>
            <a:normAutofit fontScale="90000"/>
          </a:bodyPr>
          <a:lstStyle/>
          <a:p>
            <a:pPr algn="ctr"/>
            <a:r>
              <a:rPr lang="el-GR" dirty="0"/>
              <a:t>Η χρήση της λέξης ‘παγκοσμιοποίηση’ </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228600" y="1447800"/>
            <a:ext cx="8762999" cy="5410200"/>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εξάπλωση της πανδημίας ως μια μορφή ανθρωπογεωγραφίας</a:t>
            </a:r>
            <a:endParaRPr lang="en-US" dirty="0"/>
          </a:p>
        </p:txBody>
      </p:sp>
      <p:pic>
        <p:nvPicPr>
          <p:cNvPr id="4" name="Content Placeholder 3" descr="images.jpg"/>
          <p:cNvPicPr>
            <a:picLocks noGrp="1" noChangeAspect="1"/>
          </p:cNvPicPr>
          <p:nvPr>
            <p:ph idx="1"/>
          </p:nvPr>
        </p:nvPicPr>
        <p:blipFill>
          <a:blip r:embed="rId2" cstate="print"/>
          <a:stretch>
            <a:fillRect/>
          </a:stretch>
        </p:blipFill>
        <p:spPr>
          <a:xfrm>
            <a:off x="228600" y="1524000"/>
            <a:ext cx="8686800" cy="5181600"/>
          </a:xfr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Oxfordbibliographies</a:t>
            </a:r>
            <a:r>
              <a:rPr lang="el-GR" dirty="0"/>
              <a:t>:</a:t>
            </a:r>
            <a:endParaRPr lang="en-US" dirty="0"/>
          </a:p>
        </p:txBody>
      </p:sp>
      <p:sp>
        <p:nvSpPr>
          <p:cNvPr id="3" name="Content Placeholder 2"/>
          <p:cNvSpPr>
            <a:spLocks noGrp="1"/>
          </p:cNvSpPr>
          <p:nvPr>
            <p:ph idx="1"/>
          </p:nvPr>
        </p:nvSpPr>
        <p:spPr/>
        <p:txBody>
          <a:bodyPr/>
          <a:lstStyle/>
          <a:p>
            <a:pPr>
              <a:buNone/>
            </a:pPr>
            <a:r>
              <a:rPr lang="en-GB" dirty="0"/>
              <a:t>   </a:t>
            </a:r>
            <a:r>
              <a:rPr lang="el-GR" dirty="0"/>
              <a:t>«Η παγκοσμιοποίηση είναι ένα από τα πιο διαδεδομένα θέματα στη γεωγραφία και τις άλλες κοινωνικές επιστήμες. Αναφέρεται σε εντατικές γεωγραφικές μετακινήσεις  εμπορευμάτων, ατόμων που αναζητούν εργασία, χρημάτων και κεφαλαιουχικών επενδύσεων, γνώσεων, πολιτιστικών αξιών και ακόμα και περιβαλλοντικών ρύπων».</a:t>
            </a:r>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l"/>
            <a:r>
              <a:rPr lang="el-GR" dirty="0"/>
              <a:t>Το παγκόσμιο μέσα από το τοπικό</a:t>
            </a:r>
            <a:endParaRPr lang="en-GB" dirty="0"/>
          </a:p>
        </p:txBody>
      </p:sp>
      <p:sp>
        <p:nvSpPr>
          <p:cNvPr id="3" name="Content Placeholder 2"/>
          <p:cNvSpPr>
            <a:spLocks noGrp="1"/>
          </p:cNvSpPr>
          <p:nvPr>
            <p:ph idx="1"/>
          </p:nvPr>
        </p:nvSpPr>
        <p:spPr>
          <a:xfrm>
            <a:off x="457200" y="1447800"/>
            <a:ext cx="8229600" cy="5181599"/>
          </a:xfrm>
        </p:spPr>
        <p:txBody>
          <a:bodyPr>
            <a:normAutofit fontScale="85000" lnSpcReduction="10000"/>
          </a:bodyPr>
          <a:lstStyle/>
          <a:p>
            <a:r>
              <a:rPr lang="el-GR" dirty="0"/>
              <a:t>Ο </a:t>
            </a:r>
            <a:r>
              <a:rPr lang="en-US" dirty="0"/>
              <a:t>Bruno </a:t>
            </a:r>
            <a:r>
              <a:rPr lang="en-US" dirty="0" err="1"/>
              <a:t>Latour</a:t>
            </a:r>
            <a:r>
              <a:rPr lang="en-US" dirty="0"/>
              <a:t> </a:t>
            </a:r>
            <a:r>
              <a:rPr lang="el-GR" dirty="0"/>
              <a:t>υποστηρίζει ότι όπως ο Άτλας δεν μπορεί να ‘δει’ τον κόσμο έτσι και οποιαδήποτε αφηρημένη θέαση της παγκοσμιοποίησης, οποιοδήποτε παγκόσμιο όραμα, είναι στην ουσία κάτι το ουτοπικό</a:t>
            </a:r>
          </a:p>
          <a:p>
            <a:r>
              <a:rPr lang="el-GR" dirty="0"/>
              <a:t>Γι αυτό προτείνει το παγκόσμιο να ειδωθεί μέσα από το τοπικό, μέσα από τις συνδέσεις/ροές του τοπικού και πως αυτές το μετασχηματίζουν </a:t>
            </a:r>
          </a:p>
          <a:p>
            <a:r>
              <a:rPr lang="el-GR" dirty="0"/>
              <a:t>Ή μέσα από τη μη ύπαρξη των συνδέσεων /ροών</a:t>
            </a:r>
          </a:p>
          <a:p>
            <a:r>
              <a:rPr lang="el-GR" dirty="0"/>
              <a:t>Αυτός ο τρόπος είναι πιο γεωγραφικός, πιο συγκεκριμένος, αντί να μιλάμε για ένα αφηρημένο παγκόσμιο επίπεδο μιλάμε για τις συνδέσεις/ροές μεταξύ  συγκεκριμένων τόπων.</a:t>
            </a:r>
          </a:p>
          <a:p>
            <a:pPr>
              <a:buNone/>
            </a:pPr>
            <a:endParaRPr lang="el-GR" dirty="0"/>
          </a:p>
          <a:p>
            <a:endParaRPr lang="el-GR" dirty="0"/>
          </a:p>
          <a:p>
            <a:endParaRPr lang="en-GB"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toshiba\Desktop\0199.jpg"/>
          <p:cNvPicPr>
            <a:picLocks noGrp="1" noChangeAspect="1" noChangeArrowheads="1"/>
          </p:cNvPicPr>
          <p:nvPr>
            <p:ph idx="1"/>
          </p:nvPr>
        </p:nvPicPr>
        <p:blipFill>
          <a:blip r:embed="rId2" cstate="print"/>
          <a:srcRect/>
          <a:stretch>
            <a:fillRect/>
          </a:stretch>
        </p:blipFill>
        <p:spPr bwMode="auto">
          <a:xfrm>
            <a:off x="1981200" y="0"/>
            <a:ext cx="6858000" cy="6858000"/>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F0CD-AAF4-8C5C-B506-088212EEF648}"/>
              </a:ext>
            </a:extLst>
          </p:cNvPr>
          <p:cNvSpPr>
            <a:spLocks noGrp="1"/>
          </p:cNvSpPr>
          <p:nvPr>
            <p:ph type="title"/>
          </p:nvPr>
        </p:nvSpPr>
        <p:spPr/>
        <p:txBody>
          <a:bodyPr/>
          <a:lstStyle/>
          <a:p>
            <a:endParaRPr lang="en-GB"/>
          </a:p>
        </p:txBody>
      </p:sp>
      <p:pic>
        <p:nvPicPr>
          <p:cNvPr id="5" name="Content Placeholder 4" descr="A person on a paper boat&#10;&#10;AI-generated content may be incorrect.">
            <a:extLst>
              <a:ext uri="{FF2B5EF4-FFF2-40B4-BE49-F238E27FC236}">
                <a16:creationId xmlns:a16="http://schemas.microsoft.com/office/drawing/2014/main" id="{7AE6EF78-0591-D28C-C20B-71FA3E66E4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37465857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Netflix </a:t>
            </a:r>
            <a:r>
              <a:rPr lang="el-GR" dirty="0"/>
              <a:t>και ψηφιακές ροές ψυχαγωγίας </a:t>
            </a:r>
            <a:endParaRPr lang="en-US" dirty="0"/>
          </a:p>
        </p:txBody>
      </p:sp>
      <p:pic>
        <p:nvPicPr>
          <p:cNvPr id="4" name="Content Placeholder 3" descr="download (1).jpg"/>
          <p:cNvPicPr>
            <a:picLocks noGrp="1" noChangeAspect="1"/>
          </p:cNvPicPr>
          <p:nvPr>
            <p:ph idx="1"/>
          </p:nvPr>
        </p:nvPicPr>
        <p:blipFill>
          <a:blip r:embed="rId2" cstate="print"/>
          <a:stretch>
            <a:fillRect/>
          </a:stretch>
        </p:blipFill>
        <p:spPr>
          <a:xfrm>
            <a:off x="228600" y="1524000"/>
            <a:ext cx="3200400" cy="4419600"/>
          </a:xfrm>
        </p:spPr>
      </p:pic>
      <p:pic>
        <p:nvPicPr>
          <p:cNvPr id="1026" name="Picture 2" descr="C:\Users\george\Desktop\download.jpg"/>
          <p:cNvPicPr>
            <a:picLocks noChangeAspect="1" noChangeArrowheads="1"/>
          </p:cNvPicPr>
          <p:nvPr/>
        </p:nvPicPr>
        <p:blipFill>
          <a:blip r:embed="rId3" cstate="print"/>
          <a:srcRect/>
          <a:stretch>
            <a:fillRect/>
          </a:stretch>
        </p:blipFill>
        <p:spPr bwMode="auto">
          <a:xfrm>
            <a:off x="3429000" y="1676400"/>
            <a:ext cx="5715000" cy="4743450"/>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0" y="152400"/>
            <a:ext cx="9144000" cy="6705600"/>
          </a:xfr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Παγκοσμιοποίηση ως ροές δεδομένων </a:t>
            </a:r>
            <a:endParaRPr lang="en-US" dirty="0"/>
          </a:p>
        </p:txBody>
      </p:sp>
      <p:pic>
        <p:nvPicPr>
          <p:cNvPr id="8" name="Content Placeholder 7" descr="download.jpg"/>
          <p:cNvPicPr>
            <a:picLocks noGrp="1" noChangeAspect="1"/>
          </p:cNvPicPr>
          <p:nvPr>
            <p:ph idx="1"/>
          </p:nvPr>
        </p:nvPicPr>
        <p:blipFill>
          <a:blip r:embed="rId2" cstate="print"/>
          <a:stretch>
            <a:fillRect/>
          </a:stretch>
        </p:blipFill>
        <p:spPr>
          <a:xfrm>
            <a:off x="0" y="1447800"/>
            <a:ext cx="9144000" cy="5410200"/>
          </a:xfr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 πόλεμος στη Γάζα ως μια μορφή πολιτικής γεωγραφίας</a:t>
            </a:r>
            <a:endParaRPr lang="en-US" dirty="0"/>
          </a:p>
        </p:txBody>
      </p:sp>
      <p:pic>
        <p:nvPicPr>
          <p:cNvPr id="4" name="Content Placeholder 3" descr="download.jpg"/>
          <p:cNvPicPr>
            <a:picLocks noGrp="1" noChangeAspect="1"/>
          </p:cNvPicPr>
          <p:nvPr>
            <p:ph idx="1"/>
          </p:nvPr>
        </p:nvPicPr>
        <p:blipFill>
          <a:blip r:embed="rId2" cstate="print"/>
          <a:stretch>
            <a:fillRect/>
          </a:stretch>
        </p:blipFill>
        <p:spPr>
          <a:xfrm>
            <a:off x="228600" y="1524000"/>
            <a:ext cx="4419600" cy="5181600"/>
          </a:xfrm>
        </p:spPr>
      </p:pic>
      <p:pic>
        <p:nvPicPr>
          <p:cNvPr id="7" name="Picture 6" descr="download (1).jpg"/>
          <p:cNvPicPr>
            <a:picLocks noChangeAspect="1"/>
          </p:cNvPicPr>
          <p:nvPr/>
        </p:nvPicPr>
        <p:blipFill>
          <a:blip r:embed="rId3" cstate="print"/>
          <a:stretch>
            <a:fillRect/>
          </a:stretch>
        </p:blipFill>
        <p:spPr>
          <a:xfrm>
            <a:off x="4648200" y="2438400"/>
            <a:ext cx="4495800" cy="335280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Ανθρώπινη Γεωγραφία</a:t>
            </a:r>
            <a:endParaRPr lang="en-GB" dirty="0"/>
          </a:p>
        </p:txBody>
      </p:sp>
      <p:sp>
        <p:nvSpPr>
          <p:cNvPr id="3" name="Content Placeholder 2"/>
          <p:cNvSpPr>
            <a:spLocks noGrp="1"/>
          </p:cNvSpPr>
          <p:nvPr>
            <p:ph idx="1"/>
          </p:nvPr>
        </p:nvSpPr>
        <p:spPr>
          <a:xfrm>
            <a:off x="457200" y="1646236"/>
            <a:ext cx="8229600" cy="4983163"/>
          </a:xfrm>
        </p:spPr>
        <p:txBody>
          <a:bodyPr>
            <a:normAutofit fontScale="77500" lnSpcReduction="20000"/>
          </a:bodyPr>
          <a:lstStyle/>
          <a:p>
            <a:r>
              <a:rPr lang="el-GR" dirty="0"/>
              <a:t>Αλλά το ερώτημα παραμένει τι είναι η ανθρώπινη γεωγραφία και πως μπορούμε να την κατανοήσουμε;</a:t>
            </a:r>
          </a:p>
          <a:p>
            <a:r>
              <a:rPr lang="el-GR" dirty="0"/>
              <a:t> Η σχέση των ανθρώπων με το χώρο</a:t>
            </a:r>
          </a:p>
          <a:p>
            <a:r>
              <a:rPr lang="el-GR" dirty="0"/>
              <a:t>Ή καλύτερα η αλληλεπίδραση των ανθρώπων με το χώρο (αλλά και του χώρου με τους ανθρώπους)</a:t>
            </a:r>
          </a:p>
          <a:p>
            <a:r>
              <a:rPr lang="el-GR" dirty="0"/>
              <a:t>Λίγη φιλοσοφία: </a:t>
            </a:r>
            <a:r>
              <a:rPr lang="en-US" dirty="0"/>
              <a:t>Heigedder ‘</a:t>
            </a:r>
            <a:r>
              <a:rPr lang="el-GR" dirty="0"/>
              <a:t>Είναι και Χρόνος</a:t>
            </a:r>
            <a:r>
              <a:rPr lang="en-US" dirty="0"/>
              <a:t>’</a:t>
            </a:r>
            <a:r>
              <a:rPr lang="el-GR" dirty="0"/>
              <a:t> και η έννοια του </a:t>
            </a:r>
            <a:r>
              <a:rPr lang="en-US" dirty="0"/>
              <a:t>Dasein </a:t>
            </a:r>
          </a:p>
          <a:p>
            <a:r>
              <a:rPr lang="en-US" dirty="0"/>
              <a:t>Dasein </a:t>
            </a:r>
            <a:r>
              <a:rPr lang="el-GR" dirty="0"/>
              <a:t>ως ‘είμαι εκεί’ ‘είμαι μέσα στον κόσμο’.</a:t>
            </a:r>
          </a:p>
          <a:p>
            <a:r>
              <a:rPr lang="el-GR" dirty="0"/>
              <a:t> Το είναι μέσα στον κόσμο, το είναι πάντοτε σε συνάρτηση με τον κόσμο, με το γεωγραφικό κόσμο γύρω του</a:t>
            </a:r>
          </a:p>
          <a:p>
            <a:r>
              <a:rPr lang="el-GR" dirty="0"/>
              <a:t>Ούτε ένα υποκείμενο έξω από τον κόσμο αλλά ούτε και ένας αντικειμενικός κόσμος μόνος του. </a:t>
            </a:r>
          </a:p>
          <a:p>
            <a:r>
              <a:rPr lang="el-GR" dirty="0"/>
              <a:t>Η έννοια του </a:t>
            </a:r>
            <a:r>
              <a:rPr lang="en-US" dirty="0"/>
              <a:t>Dasein </a:t>
            </a:r>
            <a:r>
              <a:rPr lang="el-GR" dirty="0"/>
              <a:t>ως το αντίθετο του Καρτέσιου ‘σκέφτομαι άρα υπάρχω’ – ένα υποκείμενο  αποξενωμένο από το περιβάλλον του.</a:t>
            </a:r>
          </a:p>
          <a:p>
            <a:endParaRPr lang="en-GB"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5664"/>
          </a:xfrm>
        </p:spPr>
        <p:txBody>
          <a:bodyPr/>
          <a:lstStyle/>
          <a:p>
            <a:pPr algn="l"/>
            <a:r>
              <a:rPr lang="en-US" dirty="0"/>
              <a:t>Heidegger</a:t>
            </a:r>
            <a:endParaRPr lang="en-GB" dirty="0"/>
          </a:p>
        </p:txBody>
      </p:sp>
      <p:pic>
        <p:nvPicPr>
          <p:cNvPr id="4" name="Content Placeholder 3" descr="Being and Time.jpg"/>
          <p:cNvPicPr>
            <a:picLocks noGrp="1" noChangeAspect="1"/>
          </p:cNvPicPr>
          <p:nvPr>
            <p:ph idx="1"/>
          </p:nvPr>
        </p:nvPicPr>
        <p:blipFill>
          <a:blip r:embed="rId2" cstate="print"/>
          <a:stretch>
            <a:fillRect/>
          </a:stretch>
        </p:blipFill>
        <p:spPr>
          <a:xfrm>
            <a:off x="304800" y="1524000"/>
            <a:ext cx="3163983" cy="4525962"/>
          </a:xfrm>
        </p:spPr>
      </p:pic>
      <p:pic>
        <p:nvPicPr>
          <p:cNvPr id="5" name="Picture 4" descr="quote-being-is-only-being-for-dasein-martin-heidegger-236127.jpg"/>
          <p:cNvPicPr>
            <a:picLocks noChangeAspect="1"/>
          </p:cNvPicPr>
          <p:nvPr/>
        </p:nvPicPr>
        <p:blipFill>
          <a:blip r:embed="rId3" cstate="print"/>
          <a:stretch>
            <a:fillRect/>
          </a:stretch>
        </p:blipFill>
        <p:spPr>
          <a:xfrm>
            <a:off x="3505199" y="1524000"/>
            <a:ext cx="5638801" cy="49530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normAutofit/>
          </a:bodyPr>
          <a:lstStyle/>
          <a:p>
            <a:pPr algn="l"/>
            <a:r>
              <a:rPr lang="el-GR" sz="2800" dirty="0"/>
              <a:t>Η ανθρώπινη γεωγραφία ως κοινωνική επιστήμη </a:t>
            </a:r>
            <a:endParaRPr lang="en-GB" sz="2800" dirty="0"/>
          </a:p>
        </p:txBody>
      </p:sp>
      <p:sp>
        <p:nvSpPr>
          <p:cNvPr id="3" name="Content Placeholder 2"/>
          <p:cNvSpPr>
            <a:spLocks noGrp="1"/>
          </p:cNvSpPr>
          <p:nvPr>
            <p:ph idx="1"/>
          </p:nvPr>
        </p:nvSpPr>
        <p:spPr/>
        <p:txBody>
          <a:bodyPr>
            <a:normAutofit fontScale="77500" lnSpcReduction="20000"/>
          </a:bodyPr>
          <a:lstStyle/>
          <a:p>
            <a:r>
              <a:rPr lang="el-GR" dirty="0"/>
              <a:t>Η ανθρώπινη γεωγραφία περιλαμβάνει ορισμένα βασικά πεδία: οικονομική γεωγραφία, κοινωνική γεωγραφία, ιστορική γεωγραφία, πολιτική γεωγραφία, πληθυσμιακή γεωγραφία, πολιτισμική γεωγραφία κτλ.</a:t>
            </a:r>
          </a:p>
          <a:p>
            <a:r>
              <a:rPr lang="el-GR" dirty="0"/>
              <a:t>Η ανθρώπινη γεωγραφία ανήκει στις κοινωνικές επιστήμες όπως η κοινωνιολογία, η ανθρωπολογία, οι οικονομικές επιστήμες, η ιστορία</a:t>
            </a:r>
            <a:r>
              <a:rPr lang="en-US" dirty="0"/>
              <a:t>, </a:t>
            </a:r>
            <a:r>
              <a:rPr lang="el-GR" dirty="0"/>
              <a:t>η ψυχολογία κτλ.  </a:t>
            </a:r>
          </a:p>
          <a:p>
            <a:r>
              <a:rPr lang="el-GR" dirty="0"/>
              <a:t>Τι ξεχωρίζει τη γεωγραφία από τις κοινωνικές επιστήμες; </a:t>
            </a:r>
            <a:r>
              <a:rPr lang="en-GB" dirty="0"/>
              <a:t>T</a:t>
            </a:r>
            <a:r>
              <a:rPr lang="el-GR" dirty="0"/>
              <a:t>ι ξεχωρίζει την οικονομική γεωγραφία από τις οικονομικές επιστήμες, τη ξεχωρίζει την κοινωνιολογία από την κοινωνική γεωγραφία;</a:t>
            </a:r>
          </a:p>
          <a:p>
            <a:r>
              <a:rPr lang="el-GR" dirty="0"/>
              <a:t>Η γεωγραφία  ασχολείται με το χώρο </a:t>
            </a:r>
          </a:p>
          <a:p>
            <a:r>
              <a:rPr lang="el-GR" dirty="0"/>
              <a:t>Αναλύει τις ανθρώπινες δραστηριότητες στο χώρο . Η χαρτογράφηση είναι πάρα πολύ σημαντική  για αυτή. </a:t>
            </a:r>
          </a:p>
          <a:p>
            <a:endParaRPr lang="en-GB"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a:t>Gerardus Mercator (1569) </a:t>
            </a:r>
            <a:r>
              <a:rPr lang="el-GR" sz="2400" dirty="0"/>
              <a:t>χάρτης ναυσιπλοΐας  </a:t>
            </a:r>
            <a:endParaRPr lang="en-GB" sz="2400" dirty="0"/>
          </a:p>
        </p:txBody>
      </p:sp>
      <p:pic>
        <p:nvPicPr>
          <p:cNvPr id="4" name="Content Placeholder 3" descr="500px-Mercator_1569.png"/>
          <p:cNvPicPr>
            <a:picLocks noGrp="1" noChangeAspect="1"/>
          </p:cNvPicPr>
          <p:nvPr>
            <p:ph idx="1"/>
          </p:nvPr>
        </p:nvPicPr>
        <p:blipFill>
          <a:blip r:embed="rId2" cstate="print"/>
          <a:stretch>
            <a:fillRect/>
          </a:stretch>
        </p:blipFill>
        <p:spPr>
          <a:xfrm>
            <a:off x="228600" y="1524000"/>
            <a:ext cx="8763000" cy="5105400"/>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5664"/>
          </a:xfrm>
        </p:spPr>
        <p:txBody>
          <a:bodyPr/>
          <a:lstStyle/>
          <a:p>
            <a:pPr algn="l"/>
            <a:r>
              <a:rPr lang="el-GR" dirty="0"/>
              <a:t>Παγκόσμιος χάρτης</a:t>
            </a:r>
            <a:endParaRPr lang="en-GB" dirty="0"/>
          </a:p>
        </p:txBody>
      </p:sp>
      <p:pic>
        <p:nvPicPr>
          <p:cNvPr id="4" name="Content Placeholder 3" descr="london-geographical-institute_the-peoples-atlas_1920_the-world-at-war_3012_3992_600.jpg"/>
          <p:cNvPicPr>
            <a:picLocks noGrp="1" noChangeAspect="1"/>
          </p:cNvPicPr>
          <p:nvPr>
            <p:ph idx="1"/>
          </p:nvPr>
        </p:nvPicPr>
        <p:blipFill>
          <a:blip r:embed="rId2" cstate="print"/>
          <a:stretch>
            <a:fillRect/>
          </a:stretch>
        </p:blipFill>
        <p:spPr>
          <a:xfrm>
            <a:off x="228600" y="1447800"/>
            <a:ext cx="8762999" cy="5410200"/>
          </a:xfrm>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484</TotalTime>
  <Words>799</Words>
  <Application>Microsoft Office PowerPoint</Application>
  <PresentationFormat>On-screen Show (4:3)</PresentationFormat>
  <Paragraphs>66</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Rockwell</vt:lpstr>
      <vt:lpstr>Wingdings 2</vt:lpstr>
      <vt:lpstr>Foundry</vt:lpstr>
      <vt:lpstr>Εισαγωγή στην  ανθρωπογεωγραφία</vt:lpstr>
      <vt:lpstr>Εισαγωγικό μάθημα</vt:lpstr>
      <vt:lpstr>Η εξάπλωση της πανδημίας ως μια μορφή ανθρωπογεωγραφίας</vt:lpstr>
      <vt:lpstr>Ο πόλεμος στη Γάζα ως μια μορφή πολιτικής γεωγραφίας</vt:lpstr>
      <vt:lpstr>Ανθρώπινη Γεωγραφία</vt:lpstr>
      <vt:lpstr>Heidegger</vt:lpstr>
      <vt:lpstr>Η ανθρώπινη γεωγραφία ως κοινωνική επιστήμη </vt:lpstr>
      <vt:lpstr>Gerardus Mercator (1569) χάρτης ναυσιπλοΐας  </vt:lpstr>
      <vt:lpstr>Παγκόσμιος χάρτης</vt:lpstr>
      <vt:lpstr>Θεματικοί χάρτες: νέες επιχειρήσεις στις ΗΠΑ</vt:lpstr>
      <vt:lpstr>Θεματικοί χάρτες: προσδόκιμο ζωής γυναικών στην Αφρική</vt:lpstr>
      <vt:lpstr>Η πρόοδος της χαρτογράφησης μέσα από νέες τεχνολογίες</vt:lpstr>
      <vt:lpstr>Google earth</vt:lpstr>
      <vt:lpstr>Αλλά και χαρτογραφήσεις για τα άστρα: star safari</vt:lpstr>
      <vt:lpstr>Η ανθρώπινη γεωγραφία ως κοινωνική επιστήμη </vt:lpstr>
      <vt:lpstr>https://www.youtube.com/watch?v=tpSkNiWCtss</vt:lpstr>
      <vt:lpstr>Αφήνοντας τη θεωρία λίγο πίσω</vt:lpstr>
      <vt:lpstr>Ο Άτλας κρατάει τον κόσμο </vt:lpstr>
      <vt:lpstr>8 billions world (2022)</vt:lpstr>
      <vt:lpstr>PowerPoint Presentation</vt:lpstr>
      <vt:lpstr>Global GDP</vt:lpstr>
      <vt:lpstr>PowerPoint Presentation</vt:lpstr>
      <vt:lpstr>2024 The world’s biggest military spenders</vt:lpstr>
      <vt:lpstr>PowerPoint Presentation</vt:lpstr>
      <vt:lpstr>PowerPoint Presentation</vt:lpstr>
      <vt:lpstr>PowerPoint Presentation</vt:lpstr>
      <vt:lpstr>PowerPoint Presentation</vt:lpstr>
      <vt:lpstr>Παγκοσμιοποίηση </vt:lpstr>
      <vt:lpstr>Η χρήση της λέξης ‘παγκοσμιοποίηση’ </vt:lpstr>
      <vt:lpstr>Oxfordbibliographies:</vt:lpstr>
      <vt:lpstr>Το παγκόσμιο μέσα από το τοπικό</vt:lpstr>
      <vt:lpstr>PowerPoint Presentation</vt:lpstr>
      <vt:lpstr>PowerPoint Presentation</vt:lpstr>
      <vt:lpstr>Netflix και ψηφιακές ροές ψυχαγωγίας </vt:lpstr>
      <vt:lpstr>PowerPoint Presentation</vt:lpstr>
      <vt:lpstr>Παγκοσμιοποίηση ως ροές δεδομένων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Βασικές έννοιες ανθρωπογεωγραφίας</dc:title>
  <dc:creator>georgemavromatis</dc:creator>
  <cp:lastModifiedBy>George Mavrommatis</cp:lastModifiedBy>
  <cp:revision>83</cp:revision>
  <dcterms:created xsi:type="dcterms:W3CDTF">2014-02-17T09:29:06Z</dcterms:created>
  <dcterms:modified xsi:type="dcterms:W3CDTF">2025-10-23T09:22:26Z</dcterms:modified>
</cp:coreProperties>
</file>