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4"/>
  </p:notesMasterIdLst>
  <p:sldIdLst>
    <p:sldId id="325" r:id="rId3"/>
    <p:sldId id="319" r:id="rId4"/>
    <p:sldId id="321" r:id="rId5"/>
    <p:sldId id="322" r:id="rId6"/>
    <p:sldId id="323" r:id="rId7"/>
    <p:sldId id="324" r:id="rId8"/>
    <p:sldId id="259" r:id="rId9"/>
    <p:sldId id="260" r:id="rId10"/>
    <p:sldId id="264" r:id="rId11"/>
    <p:sldId id="266" r:id="rId12"/>
    <p:sldId id="268" r:id="rId13"/>
    <p:sldId id="270" r:id="rId14"/>
    <p:sldId id="272" r:id="rId15"/>
    <p:sldId id="274" r:id="rId16"/>
    <p:sldId id="276" r:id="rId17"/>
    <p:sldId id="278" r:id="rId18"/>
    <p:sldId id="280" r:id="rId19"/>
    <p:sldId id="282" r:id="rId20"/>
    <p:sldId id="284" r:id="rId21"/>
    <p:sldId id="286" r:id="rId22"/>
    <p:sldId id="326" r:id="rId2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gelos Papavasileiou" initials="AP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7" autoAdjust="0"/>
    <p:restoredTop sz="94624" autoAdjust="0"/>
  </p:normalViewPr>
  <p:slideViewPr>
    <p:cSldViewPr showGuides="1">
      <p:cViewPr varScale="1">
        <p:scale>
          <a:sx n="110" d="100"/>
          <a:sy n="110" d="100"/>
        </p:scale>
        <p:origin x="-164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8" Type="http://schemas.openxmlformats.org/officeDocument/2006/relationships/commentAuthors" Target="commentAuthors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notesMaster" Target="notesMasters/notesMaster1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A0F6DA-5836-43E8-85C6-9DDA8B6FE5B2}" type="datetimeFigureOut">
              <a:rPr lang="el-GR" smtClean="0"/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  <a:endParaRPr lang="el-GR" smtClean="0"/>
          </a:p>
          <a:p>
            <a:pPr lvl="1"/>
            <a:r>
              <a:rPr lang="el-GR" smtClean="0"/>
              <a:t>Δεύτερου επιπέδου</a:t>
            </a:r>
            <a:endParaRPr lang="el-GR" smtClean="0"/>
          </a:p>
          <a:p>
            <a:pPr lvl="2"/>
            <a:r>
              <a:rPr lang="el-GR" smtClean="0"/>
              <a:t>Τρίτου επιπέδου</a:t>
            </a:r>
            <a:endParaRPr lang="el-GR" smtClean="0"/>
          </a:p>
          <a:p>
            <a:pPr lvl="3"/>
            <a:r>
              <a:rPr lang="el-GR" smtClean="0"/>
              <a:t>Τέταρτου επιπέδου</a:t>
            </a:r>
            <a:endParaRPr lang="el-GR" smtClean="0"/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8011F6-1673-4581-B7D1-29C9C27B40F5}" type="slidenum">
              <a:rPr lang="el-GR" smtClean="0"/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050"/>
            <a:ext cx="9155113" cy="6867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547813" y="1701800"/>
            <a:ext cx="6908800" cy="10826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2927350"/>
            <a:ext cx="6913562" cy="1752600"/>
          </a:xfrm>
        </p:spPr>
        <p:txBody>
          <a:bodyPr/>
          <a:lstStyle>
            <a:lvl1pPr marL="0" indent="0" algn="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43E02A8B-7816-4B78-84D7-2CE42443246B}" type="datetimeFigureOut">
              <a:rPr lang="el-GR" smtClean="0"/>
            </a:fld>
            <a:endParaRPr lang="el-GR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4C947190-4648-4077-B0BA-82C501208DCB}" type="slidenum">
              <a:rPr lang="el-GR" smtClean="0"/>
            </a:fld>
            <a:endParaRPr lang="el-GR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43E02A8B-7816-4B78-84D7-2CE42443246B}" type="datetimeFigureOut">
              <a:rPr lang="el-GR" smtClean="0"/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C947190-4648-4077-B0BA-82C501208DCB}" type="slidenum">
              <a:rPr lang="el-GR" smtClean="0"/>
            </a:fld>
            <a:endParaRPr lang="el-GR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43E02A8B-7816-4B78-84D7-2CE42443246B}" type="datetimeFigureOut">
              <a:rPr lang="el-GR" smtClean="0"/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C947190-4648-4077-B0BA-82C501208DCB}" type="slidenum">
              <a:rPr lang="el-GR" smtClean="0"/>
            </a:fld>
            <a:endParaRPr lang="el-GR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43E02A8B-7816-4B78-84D7-2CE42443246B}" type="datetimeFigureOut">
              <a:rPr lang="el-GR" smtClean="0"/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C947190-4648-4077-B0BA-82C501208DCB}" type="slidenum">
              <a:rPr lang="el-GR" smtClean="0"/>
            </a:fld>
            <a:endParaRPr lang="el-GR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43E02A8B-7816-4B78-84D7-2CE42443246B}" type="datetimeFigureOut">
              <a:rPr lang="el-GR" smtClean="0"/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C947190-4648-4077-B0BA-82C501208DCB}" type="slidenum">
              <a:rPr lang="el-GR" smtClean="0"/>
            </a:fld>
            <a:endParaRPr lang="el-GR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43E02A8B-7816-4B78-84D7-2CE42443246B}" type="datetimeFigureOut">
              <a:rPr lang="el-GR" smtClean="0"/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C947190-4648-4077-B0BA-82C501208DCB}" type="slidenum">
              <a:rPr lang="el-GR" smtClean="0"/>
            </a:fld>
            <a:endParaRPr lang="el-GR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43E02A8B-7816-4B78-84D7-2CE42443246B}" type="datetimeFigureOut">
              <a:rPr lang="el-GR" smtClean="0"/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C947190-4648-4077-B0BA-82C501208DCB}" type="slidenum">
              <a:rPr lang="el-GR" smtClean="0"/>
            </a:fld>
            <a:endParaRPr lang="el-GR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43E02A8B-7816-4B78-84D7-2CE42443246B}" type="datetimeFigureOut">
              <a:rPr lang="el-GR" smtClean="0"/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C947190-4648-4077-B0BA-82C501208DCB}" type="slidenum">
              <a:rPr lang="el-GR" smtClean="0"/>
            </a:fld>
            <a:endParaRPr lang="el-GR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43E02A8B-7816-4B78-84D7-2CE42443246B}" type="datetimeFigureOut">
              <a:rPr lang="el-GR" smtClean="0"/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C947190-4648-4077-B0BA-82C501208DCB}" type="slidenum">
              <a:rPr lang="el-GR" smtClean="0"/>
            </a:fld>
            <a:endParaRPr lang="el-GR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43E02A8B-7816-4B78-84D7-2CE42443246B}" type="datetimeFigureOut">
              <a:rPr lang="el-GR" smtClean="0"/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C947190-4648-4077-B0BA-82C501208DCB}" type="slidenum">
              <a:rPr lang="el-GR" smtClean="0"/>
            </a:fld>
            <a:endParaRPr lang="el-GR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43E02A8B-7816-4B78-84D7-2CE42443246B}" type="datetimeFigureOut">
              <a:rPr lang="el-GR" smtClean="0"/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C947190-4648-4077-B0BA-82C501208DCB}" type="slidenum">
              <a:rPr lang="el-GR" smtClean="0"/>
            </a:fld>
            <a:endParaRPr lang="el-GR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8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457200" y="1174750"/>
            <a:ext cx="82296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43E02A8B-7816-4B78-84D7-2CE42443246B}" type="datetimeFigureOut">
              <a:rPr lang="el-GR" smtClean="0"/>
            </a:fld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l-GR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4C947190-4648-4077-B0BA-82C501208DCB}" type="slidenum">
              <a:rPr lang="el-GR" smtClean="0"/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rtl="0" fontAlgn="base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hyperlink" Target="mailto:mitoula@hua.gr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5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hyperlink" Target="mailto:mitoula@hua.gr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9" name="Rectangle 118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-18415" y="45085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1" name="Group 120"/>
          <p:cNvGrpSpPr>
            <a:grpSpLocks noGrp="1" noRot="1" noChangeAspect="1" noMove="1" noResize="1" noUngrp="1"/>
          </p:cNvGrpSpPr>
          <p:nvPr/>
        </p:nvGrpSpPr>
        <p:grpSpPr>
          <a:xfrm>
            <a:off x="3200422" y="-8468"/>
            <a:ext cx="3572669" cy="6866467"/>
            <a:chOff x="67175" y="-8467"/>
            <a:chExt cx="4763558" cy="6866467"/>
          </a:xfrm>
        </p:grpSpPr>
        <p:cxnSp>
          <p:nvCxnSpPr>
            <p:cNvPr id="122" name="Straight Connector 121"/>
            <p:cNvCxnSpPr/>
            <p:nvPr/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4" name="Rectangle 23"/>
            <p:cNvSpPr/>
            <p:nvPr/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5" name="Rectangle 25"/>
            <p:cNvSpPr/>
            <p:nvPr/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6" name="Isosceles Triangle 125"/>
            <p:cNvSpPr/>
            <p:nvPr/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7" name="Rectangle 27"/>
            <p:cNvSpPr/>
            <p:nvPr/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8" name="Isosceles Triangle 127"/>
            <p:cNvSpPr/>
            <p:nvPr/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30" name="Freeform: Shape 12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5352372" y="-8468"/>
            <a:ext cx="3806198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3" name="Google Shape;103;p15"/>
          <p:cNvSpPr txBox="1">
            <a:spLocks noGrp="1"/>
          </p:cNvSpPr>
          <p:nvPr>
            <p:ph type="subTitle" idx="1"/>
          </p:nvPr>
        </p:nvSpPr>
        <p:spPr>
          <a:xfrm>
            <a:off x="6132195" y="5088890"/>
            <a:ext cx="2993390" cy="1400175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 fontScale="70000"/>
          </a:bodyPr>
          <a:lstStyle/>
          <a:p>
            <a:pPr lvl="0" algn="l">
              <a:lnSpc>
                <a:spcPct val="90000"/>
              </a:lnSpc>
            </a:pPr>
            <a:r>
              <a:rPr lang="en-US" sz="2855" b="1" dirty="0">
                <a:solidFill>
                  <a:schemeClr val="bg1"/>
                </a:solidFill>
                <a:effectLst/>
              </a:rPr>
              <a:t>Ρόϊδω </a:t>
            </a:r>
            <a:r>
              <a:rPr lang="en-US" sz="2855" b="1" dirty="0" err="1">
                <a:solidFill>
                  <a:schemeClr val="bg1"/>
                </a:solidFill>
                <a:effectLst/>
              </a:rPr>
              <a:t>Μητούλ</a:t>
            </a:r>
            <a:r>
              <a:rPr lang="en-US" sz="2855" b="1" dirty="0">
                <a:solidFill>
                  <a:schemeClr val="bg1"/>
                </a:solidFill>
                <a:effectLst/>
              </a:rPr>
              <a:t>α</a:t>
            </a:r>
            <a:endParaRPr lang="en-US" sz="2855" dirty="0">
              <a:solidFill>
                <a:schemeClr val="bg1"/>
              </a:solidFill>
              <a:effectLst/>
            </a:endParaRPr>
          </a:p>
          <a:p>
            <a:pPr lvl="0" algn="l">
              <a:lnSpc>
                <a:spcPct val="90000"/>
              </a:lnSpc>
            </a:pPr>
            <a:r>
              <a:rPr lang="en-US" sz="2285" i="1" dirty="0">
                <a:solidFill>
                  <a:srgbClr val="FFFFFF"/>
                </a:solidFill>
                <a:effectLst/>
              </a:rPr>
              <a:t>Κα</a:t>
            </a:r>
            <a:r>
              <a:rPr lang="en-US" sz="2285" i="1" dirty="0" err="1">
                <a:solidFill>
                  <a:srgbClr val="FFFFFF"/>
                </a:solidFill>
                <a:effectLst/>
              </a:rPr>
              <a:t>θηγήτρι</a:t>
            </a:r>
            <a:r>
              <a:rPr lang="en-US" sz="2285" i="1" dirty="0">
                <a:solidFill>
                  <a:srgbClr val="FFFFFF"/>
                </a:solidFill>
                <a:effectLst/>
              </a:rPr>
              <a:t>α Τοπικής και Περιφερειακής Ανάπτυξης - Αστικής Ανασυγκρότησης</a:t>
            </a:r>
            <a:endParaRPr lang="en-US" sz="2285" dirty="0">
              <a:solidFill>
                <a:srgbClr val="FFFFFF"/>
              </a:solidFill>
              <a:effectLst/>
            </a:endParaRPr>
          </a:p>
          <a:p>
            <a:pPr lvl="0" algn="l">
              <a:lnSpc>
                <a:spcPct val="90000"/>
              </a:lnSpc>
            </a:pPr>
            <a:r>
              <a:rPr lang="en-US" sz="2285" dirty="0">
                <a:solidFill>
                  <a:schemeClr val="bg1"/>
                </a:solidFill>
                <a:effectLst/>
              </a:rPr>
              <a:t>Email: </a:t>
            </a:r>
            <a:r>
              <a:rPr lang="en-US" sz="2285" b="1" u="sng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/>
                <a:hlinkClick r:id="rId1"/>
              </a:rPr>
              <a:t>mitoula@hua.gr</a:t>
            </a:r>
            <a:endParaRPr lang="en-US" sz="2285" b="1" u="sng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/>
              <a:hlinkClick r:id="rId1"/>
            </a:endParaRPr>
          </a:p>
        </p:txBody>
      </p:sp>
      <p:pic>
        <p:nvPicPr>
          <p:cNvPr id="6" name="Picture 5" descr="Text&#10;&#10;Description automatically generated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5600" y="246380"/>
            <a:ext cx="5911215" cy="1061720"/>
          </a:xfrm>
          <a:prstGeom prst="rect">
            <a:avLst/>
          </a:prstGeom>
          <a:ln w="19050" cap="sq">
            <a:solidFill>
              <a:srgbClr val="000000"/>
            </a:solidFill>
            <a:prstDash val="solid"/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6" name="TextBox 25"/>
          <p:cNvSpPr txBox="1"/>
          <p:nvPr/>
        </p:nvSpPr>
        <p:spPr>
          <a:xfrm>
            <a:off x="35496" y="6449923"/>
            <a:ext cx="259228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/>
              <a:t>https://dhee.hua.gr</a:t>
            </a:r>
            <a:endParaRPr lang="en-GB" sz="2000" dirty="0"/>
          </a:p>
        </p:txBody>
      </p:sp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422275" y="2249805"/>
            <a:ext cx="4051300" cy="2386330"/>
          </a:xfrm>
        </p:spPr>
        <p:txBody>
          <a:bodyPr>
            <a:normAutofit/>
          </a:bodyPr>
          <a:p>
            <a:pPr algn="l"/>
            <a:r>
              <a:rPr lang="el-GR" sz="2800" b="1" dirty="0" smtClean="0">
                <a:solidFill>
                  <a:schemeClr val="tx1"/>
                </a:solidFill>
              </a:rPr>
              <a:t>ΔΙΟΙΚΗΤΙΚΗ ΔΙΑΙΡΕΣΗ ΤΗΣ ΕΛΛΑΔΑΣ</a:t>
            </a:r>
            <a:br>
              <a:rPr lang="el-GR" sz="2800" b="1" dirty="0" smtClean="0">
                <a:solidFill>
                  <a:schemeClr val="tx1"/>
                </a:solidFill>
              </a:rPr>
            </a:br>
            <a:br>
              <a:rPr lang="el-GR" sz="2800" b="1" dirty="0" smtClean="0">
                <a:solidFill>
                  <a:schemeClr val="tx1"/>
                </a:solidFill>
              </a:rPr>
            </a:br>
            <a:r>
              <a:rPr lang="el-GR" sz="2800" b="1" dirty="0" smtClean="0">
                <a:solidFill>
                  <a:schemeClr val="tx1"/>
                </a:solidFill>
              </a:rPr>
              <a:t>ΟΙ 13 ΠΕΡΙΦΕΡΕΙΕΣ </a:t>
            </a:r>
            <a:endParaRPr lang="el-GR" sz="28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400" b="1" i="1" dirty="0" smtClean="0"/>
              <a:t>ΠΕΡΙΦΕΡΕΙΑ ΔΥΤΙΚΗΣ ΜΑΚΕΔΟΝΙΑΣ</a:t>
            </a:r>
            <a:endParaRPr lang="el-GR" sz="2400" b="1" i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60655" y="1174750"/>
            <a:ext cx="4807585" cy="4953000"/>
          </a:xfrm>
        </p:spPr>
        <p:txBody>
          <a:bodyPr/>
          <a:lstStyle/>
          <a:p>
            <a:pPr>
              <a:buNone/>
            </a:pPr>
            <a:r>
              <a:rPr lang="el-GR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4 Περιφερειακές Ενότητες:</a:t>
            </a:r>
            <a:endParaRPr lang="el-GR" sz="2000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l-GR" sz="2000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Κοζάνης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Γρεβενών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Καστοριάς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Φλώρινας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el-G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endParaRPr lang="el-G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- Καλύπτει το δυτικό κομμάτι της Μακεδονίας 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- Καταλαμβάνει έκταση 9.451 </a:t>
            </a:r>
            <a:r>
              <a:rPr lang="el-GR" sz="2000" dirty="0" err="1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τ.χμ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.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- Πληθυσμός: 283.689 κατοίκους 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- Παράγονται περίπου τα 2/3 της ηλεκτρικής ενέργειας όλης της χώρας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l-G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el-G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 descr="C:\Users\user\Desktop\250px-Periferia_Dytikis_Makedonias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5072066" y="1736311"/>
            <a:ext cx="3786215" cy="39072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400" b="1" i="1" dirty="0" smtClean="0"/>
              <a:t>ΠΕΡΙΦΕΡΕΙΑ ΗΠΕΙΡΟΥ</a:t>
            </a:r>
            <a:endParaRPr lang="el-GR" sz="2400" b="1" i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241935" y="1677035"/>
            <a:ext cx="4498975" cy="4953000"/>
          </a:xfrm>
        </p:spPr>
        <p:txBody>
          <a:bodyPr/>
          <a:lstStyle/>
          <a:p>
            <a:pPr>
              <a:buNone/>
            </a:pPr>
            <a:r>
              <a:rPr lang="el-GR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4 Περιφερειακές Ενότητες:</a:t>
            </a:r>
            <a:endParaRPr lang="el-GR" sz="2000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Άρτας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Περιφερειακή Ενότητα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Θεσπρωτίας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Περιφερειακή Ενότητα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Ιωαννίνων 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Περιφερειακή Ενότητα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Πρεβέζης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- Συνολική έκταση 9.203 </a:t>
            </a:r>
            <a:r>
              <a:rPr lang="el-GR" sz="2000" dirty="0" err="1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τ.χμ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. 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- Πληθυσμός : 336.856 κατοίκους </a:t>
            </a:r>
            <a:endParaRPr lang="el-G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46" name="Picture 2" descr="C:\Users\user\Desktop\250px-Periferia_Ipirou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4786314" y="1928802"/>
            <a:ext cx="3970679" cy="40005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400" b="1" i="1" dirty="0" smtClean="0"/>
              <a:t>ΠΕΡΙΦΕΡΕΙΑ ΘΕΣΣΑΛΙΑΣ</a:t>
            </a:r>
            <a:endParaRPr lang="el-GR" sz="2400" b="1" i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35890" y="1174750"/>
            <a:ext cx="4970780" cy="4953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5 Περιφερειακές Ενότητες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Καρδίτσας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Λάρισας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Μαγνησίας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Σποράδων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Τρικάλων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endParaRPr lang="el-G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endParaRPr lang="el-G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l-GR" sz="2000" dirty="0" err="1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- Κεντροβαρική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θέση στον ελλαδικό χώρο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- Συνολική έκταση: 14.036 </a:t>
            </a:r>
            <a:r>
              <a:rPr lang="el-GR" sz="2000" dirty="0" err="1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τ.χλμ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.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el-G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170" name="Picture 2" descr="C:\Users\user\Desktop\250px-Periferia_Thessalias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4931094" y="1844664"/>
            <a:ext cx="4071966" cy="39290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220" b="1" i="1" dirty="0" smtClean="0"/>
              <a:t>ΠΕΡΙΦΕΡΕΙΑ ΣΤΕΡΕΑΣ ΕΛΛΑΔΑΣ</a:t>
            </a:r>
            <a:endParaRPr lang="el-GR" sz="2220" b="1" i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25095" y="1461770"/>
            <a:ext cx="4715510" cy="4953000"/>
          </a:xfrm>
        </p:spPr>
        <p:txBody>
          <a:bodyPr>
            <a:normAutofit lnSpcReduction="20000"/>
          </a:bodyPr>
          <a:lstStyle/>
          <a:p>
            <a:pPr>
              <a:buNone/>
            </a:pPr>
            <a:r>
              <a:rPr lang="el-GR" sz="216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5 Περιφερειακές Ενότητες:</a:t>
            </a:r>
            <a:endParaRPr lang="el-GR" sz="2160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l-GR" sz="2160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160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Βοιωτίας</a:t>
            </a:r>
            <a:endParaRPr lang="el-GR" sz="216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160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Εύβοιας</a:t>
            </a:r>
            <a:endParaRPr lang="el-GR" sz="216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160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Ευρυτανίας</a:t>
            </a:r>
            <a:endParaRPr lang="el-GR" sz="216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160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Φθιώτιδας </a:t>
            </a:r>
            <a:endParaRPr lang="el-GR" sz="216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160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Φωκίδας</a:t>
            </a:r>
            <a:endParaRPr lang="el-GR" sz="216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endParaRPr lang="el-GR" sz="216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endParaRPr lang="el-GR" sz="216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l-GR" sz="216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- Συνολική έκταση:15.549 </a:t>
            </a:r>
            <a:r>
              <a:rPr lang="el-GR" sz="2160" dirty="0" err="1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τ.χμ</a:t>
            </a:r>
            <a:r>
              <a:rPr lang="el-GR" sz="216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.</a:t>
            </a:r>
            <a:endParaRPr lang="el-GR" sz="216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l-GR" sz="216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- Πληθυσμός : 547.390 κατοίκους </a:t>
            </a:r>
            <a:endParaRPr lang="el-GR" sz="216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194" name="Picture 2" descr="C:\Users\user\Desktop\Stereas_Elladas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4827166" y="1773226"/>
            <a:ext cx="4074773" cy="40719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400" b="1" i="1" dirty="0" smtClean="0"/>
              <a:t>ΠΕΡΙΦΕΡΕΙΑ ΑΤΤΙΚΗΣ</a:t>
            </a:r>
            <a:endParaRPr lang="el-GR" sz="2400" b="1" i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46685" y="1132840"/>
            <a:ext cx="5214620" cy="5584825"/>
          </a:xfrm>
        </p:spPr>
        <p:txBody>
          <a:bodyPr>
            <a:normAutofit fontScale="60000"/>
          </a:bodyPr>
          <a:lstStyle/>
          <a:p>
            <a:pPr>
              <a:buNone/>
            </a:pPr>
            <a:r>
              <a:rPr lang="el-GR" sz="2855" u="sng" dirty="0" smtClean="0">
                <a:latin typeface="Arial" panose="020B0604020202020204" pitchFamily="34" charset="0"/>
                <a:cs typeface="Arial" panose="020B0604020202020204" pitchFamily="34" charset="0"/>
              </a:rPr>
              <a:t>8 Περιφερειακές Ενότητες: </a:t>
            </a:r>
            <a:endParaRPr lang="el-GR" sz="2855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l-GR" sz="2855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855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Κεντρικού Τομέα Αθηνών</a:t>
            </a:r>
            <a:endParaRPr lang="el-GR" sz="2855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855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Νότιου Τομέα Αθηνών</a:t>
            </a:r>
            <a:endParaRPr lang="el-GR" sz="2855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855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Βόρειου Τομέα Αθηνών</a:t>
            </a:r>
            <a:endParaRPr lang="el-GR" sz="2855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855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Δυτικού Τομέα Αθηνών</a:t>
            </a:r>
            <a:endParaRPr lang="el-GR" sz="2855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855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Πειραιώς</a:t>
            </a:r>
            <a:endParaRPr lang="el-GR" sz="2855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855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Νήσων</a:t>
            </a:r>
            <a:endParaRPr lang="el-GR" sz="2855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855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Δυτικής Αττικής </a:t>
            </a:r>
            <a:endParaRPr lang="el-GR" sz="2855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855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Ανατολικής Αττικής</a:t>
            </a:r>
            <a:endParaRPr lang="el-GR" sz="2855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endParaRPr lang="el-GR" sz="2855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l-GR" sz="285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- Συνολική έκταση: 3.808 </a:t>
            </a:r>
            <a:r>
              <a:rPr lang="el-GR" sz="2850" dirty="0" err="1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τ.χμ</a:t>
            </a:r>
            <a:r>
              <a:rPr lang="el-GR" sz="285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.</a:t>
            </a:r>
            <a:endParaRPr lang="el-GR" sz="285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l-GR" sz="285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- Ο τριτογενής τομέας της περιφέρειας είναι ο δυναμικότερος τομέας παραγωγής</a:t>
            </a:r>
            <a:endParaRPr lang="el-GR" sz="285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l-GR" sz="285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- Διαθέτει το μεγαλύτερο μέρος του οικονομικά ενεργού πληθυσμού</a:t>
            </a:r>
            <a:endParaRPr lang="el-GR" sz="285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218" name="Picture 2" descr="C:\Users\user\Desktop\_Attikis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5316855" y="2142490"/>
            <a:ext cx="3792855" cy="35610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400" b="1" i="1" dirty="0" smtClean="0"/>
              <a:t>ΠΕΡΙΦΕΡΕΙΑ ΔΥΤΙΚΗΣ ΕΛΛΑΔΑΣ</a:t>
            </a:r>
            <a:endParaRPr lang="el-GR" sz="2400" b="1" i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88900" y="1964055"/>
            <a:ext cx="4580255" cy="4953000"/>
          </a:xfrm>
        </p:spPr>
        <p:txBody>
          <a:bodyPr/>
          <a:lstStyle/>
          <a:p>
            <a:pPr>
              <a:buNone/>
            </a:pPr>
            <a:r>
              <a:rPr lang="el-GR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3 Περιφερειακές Ενότητες: </a:t>
            </a:r>
            <a:endParaRPr lang="el-GR" sz="2000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l-GR" sz="2000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Αιτωλοακαρνανίας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Αχαΐας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Ηλείας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marL="0" indent="0">
              <a:buFont typeface="Wingdings" panose="05000000000000000000" pitchFamily="2" charset="2"/>
              <a:buNone/>
            </a:pP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- Συνολική έκταση 11.336 </a:t>
            </a:r>
            <a:r>
              <a:rPr lang="el-GR" sz="2000" dirty="0" err="1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τ.χμ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. 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- Πληθυσμός : 679.796 κατοίκους 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l-G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42" name="Picture 2" descr="C:\Users\user\Desktop\_Dytikis_Elladas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4643438" y="2050094"/>
            <a:ext cx="4153361" cy="35220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665" b="1" i="1" dirty="0" smtClean="0"/>
              <a:t>ΠΕΡΙΦΕΡΕΙΑ ΠΕΛΟΠΟΝΝΗΣΟΥ</a:t>
            </a:r>
            <a:endParaRPr lang="el-GR" sz="2665" b="1" i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73990" y="1174750"/>
            <a:ext cx="4986655" cy="4953000"/>
          </a:xfrm>
        </p:spPr>
        <p:txBody>
          <a:bodyPr/>
          <a:lstStyle/>
          <a:p>
            <a:pPr>
              <a:buNone/>
            </a:pPr>
            <a:r>
              <a:rPr lang="el-GR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5 Περιφερειακές Ενότητες: </a:t>
            </a:r>
            <a:endParaRPr lang="el-GR" sz="2000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l-GR" sz="2000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Αρκαδίας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Περιφερειακή Ενότητα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Αργολίδας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Περιφερειακή Ενότητα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Κορινθίας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Περιφερειακή Ενότητα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Λακωνίας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Περιφερειακή Ενότητα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Μεσσηνίας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el-G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- Συνολική έκταση: 15.490 </a:t>
            </a:r>
            <a:r>
              <a:rPr lang="el-GR" sz="2000" dirty="0" err="1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τ.χμ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- Χαμηλή παραγωγικότητα στον πρωτογενή τομέα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- Χαμηλή επενδυτική δραστηριότητα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- Στασιμότητα στο δευτερογενή τομέα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- Χαμηλό επίπεδο στον τριτογενή τομέα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el-G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266" name="Picture 2" descr="C:\Users\user\Desktop\_Peloponnisou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4786315" y="1567618"/>
            <a:ext cx="4071966" cy="37902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400" b="1" i="1" dirty="0" smtClean="0"/>
              <a:t>ΠΕΡΙΦΕΡΕΙΑ ΙΟΝΙΩΝ ΝΗΣΩΝ</a:t>
            </a:r>
            <a:endParaRPr lang="el-GR" sz="2400" b="1" i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46685" y="1174750"/>
            <a:ext cx="4594860" cy="4953000"/>
          </a:xfrm>
        </p:spPr>
        <p:txBody>
          <a:bodyPr/>
          <a:lstStyle/>
          <a:p>
            <a:pPr>
              <a:buNone/>
            </a:pPr>
            <a:r>
              <a:rPr lang="el-GR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4 Περιφερειακές Ενότητες:</a:t>
            </a:r>
            <a:endParaRPr lang="el-GR" sz="2000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l-GR" sz="2000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Κέρκυρας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Κεφαλληνίας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Λευκάδας 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Ζακύνθου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el-G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- Συνολική έκταση 2.318 </a:t>
            </a:r>
            <a:r>
              <a:rPr lang="el-GR" sz="2000" dirty="0" err="1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τ.χμ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.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- Βρίσκονται κατά μήκος της δυτικής ηπειρωτικής ακτής της Ελλάδας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- Ο τουρισμός παρουσιάζει δυναμική ανάπτυξη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- Ο πρωτογενής τομέας παρουσιάζει φθίνουσα πορεία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l-G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el-G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290" name="Picture 2" descr="C:\Users\user\Desktop\_Ionion_Nision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4786314" y="1857364"/>
            <a:ext cx="4094728" cy="36433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400" b="1" i="1" dirty="0" smtClean="0"/>
              <a:t>ΠΕΡΙΦΕΡΕΙΑ ΒΟΡΕΙΟΥ ΑΙΓΑΙΟΥ</a:t>
            </a:r>
            <a:endParaRPr lang="el-GR" sz="2400" b="1" i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96850" y="1174750"/>
            <a:ext cx="4439285" cy="5217160"/>
          </a:xfrm>
        </p:spPr>
        <p:txBody>
          <a:bodyPr>
            <a:normAutofit fontScale="80000"/>
          </a:bodyPr>
          <a:lstStyle/>
          <a:p>
            <a:pPr>
              <a:buNone/>
            </a:pPr>
            <a:r>
              <a:rPr lang="el-GR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5 Περιφερειακές Ενότητες :</a:t>
            </a:r>
            <a:endParaRPr lang="el-GR" sz="2000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l-GR" sz="2000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Ικαρίας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Λέσβου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Λήμνου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Σάμου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Χίου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el-G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- Συνολική έκταση: 3.836 </a:t>
            </a:r>
            <a:r>
              <a:rPr lang="el-GR" sz="2000" dirty="0" err="1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τ.χμ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.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- Η γεωγραφική θέση της Περιφέρειας είναι απομονωμένη λόγω της θάλασσας (αρνητική επίδραση στην οικονομία)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- Αναπτυγμένος ο πρωτογενής τομέας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- Ο δευτερογενής τομέας παρουσιάζει προβλήματα 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- Ο τριτογενής τομέας συμβάλλει σημαντικά στην οικονομία της Περιφέρειας με τις τουριστικές δραστηριότητες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el-G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4" name="Picture 2" descr="C:\Users\user\Desktop\_Voriou_Egeou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4643438" y="1747834"/>
            <a:ext cx="4214842" cy="382430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400" b="1" i="1" dirty="0" smtClean="0"/>
              <a:t>ΠΕΡΙΦΕΡΕΙΑ ΝΟΤΙΟΥ ΑΙΓΑΙΟΥ</a:t>
            </a:r>
            <a:endParaRPr lang="el-GR" sz="2400" b="1" i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96850" y="1174750"/>
            <a:ext cx="4298950" cy="5432425"/>
          </a:xfrm>
        </p:spPr>
        <p:txBody>
          <a:bodyPr>
            <a:normAutofit fontScale="55000"/>
          </a:bodyPr>
          <a:lstStyle/>
          <a:p>
            <a:pPr>
              <a:buNone/>
            </a:pPr>
            <a:r>
              <a:rPr lang="el-GR" u="sng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13 Περιφερειακές Ενότητες</a:t>
            </a:r>
            <a:endParaRPr lang="el-GR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l-GR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l-GR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Άνδρου</a:t>
            </a:r>
            <a:endParaRPr lang="el-G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Θήρας</a:t>
            </a:r>
            <a:endParaRPr lang="el-G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Καλύμνου</a:t>
            </a:r>
            <a:endParaRPr lang="el-G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Καρπάθου</a:t>
            </a:r>
            <a:endParaRPr lang="el-G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Κέας-Κύθνου</a:t>
            </a:r>
            <a:endParaRPr lang="el-G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Κω</a:t>
            </a:r>
            <a:endParaRPr lang="el-G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Μήλου</a:t>
            </a:r>
            <a:endParaRPr lang="el-G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Μυκόνου</a:t>
            </a:r>
            <a:endParaRPr lang="el-G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Νάξου</a:t>
            </a:r>
            <a:endParaRPr lang="el-G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Πάρου</a:t>
            </a:r>
            <a:endParaRPr lang="el-G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Ρόδου</a:t>
            </a:r>
            <a:endParaRPr lang="el-G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Σύρου</a:t>
            </a:r>
            <a:endParaRPr lang="el-G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Τήνου</a:t>
            </a:r>
            <a:endParaRPr lang="el-G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338" name="Picture 2" descr="C:\Users\user\Desktop\Notiou_Egeou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4500563" y="1140899"/>
            <a:ext cx="4429156" cy="3857518"/>
          </a:xfrm>
          <a:prstGeom prst="rect">
            <a:avLst/>
          </a:prstGeom>
          <a:noFill/>
        </p:spPr>
      </p:pic>
      <p:sp>
        <p:nvSpPr>
          <p:cNvPr id="4" name="2 - Θέση περιεχομένου"/>
          <p:cNvSpPr>
            <a:spLocks noGrp="1"/>
          </p:cNvSpPr>
          <p:nvPr/>
        </p:nvSpPr>
        <p:spPr>
          <a:xfrm>
            <a:off x="4321175" y="4649470"/>
            <a:ext cx="4822190" cy="2380615"/>
          </a:xfrm>
          <a:prstGeom prst="rect">
            <a:avLst/>
          </a:prstGeom>
          <a:noFill/>
          <a:ln w="9525">
            <a:noFill/>
          </a:ln>
        </p:spPr>
        <p:txBody>
          <a:bodyPr>
            <a:normAutofit fontScale="55000"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endParaRPr lang="el-G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- Βρίσκεται γεωγραφικά στο νοτιοανατολικό άκρο της Ελλάδας και της Ε.Ε.</a:t>
            </a:r>
            <a:endParaRPr lang="el-G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l-GR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- Συνολική έκταση: 5.286 </a:t>
            </a:r>
            <a:r>
              <a:rPr lang="el-GR" dirty="0" err="1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τ.χμ</a:t>
            </a:r>
            <a:r>
              <a:rPr lang="el-GR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.</a:t>
            </a:r>
            <a:endParaRPr lang="el-G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l-GR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- Η οικονομία της Περιφέρειας βασίζεται κυρίως στον τουρισμό</a:t>
            </a:r>
            <a:endParaRPr lang="el-G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l-GR" altLang="en-GB" sz="2400" b="1"/>
              <a:t>Η Διοικητική Διαίρεση της Ελλάδας </a:t>
            </a:r>
            <a:endParaRPr lang="el-GR" altLang="en-GB" sz="2400" b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0995" y="1174750"/>
            <a:ext cx="8422005" cy="4953000"/>
          </a:xfrm>
        </p:spPr>
        <p:txBody>
          <a:bodyPr/>
          <a:p>
            <a:pPr marL="0" indent="0">
              <a:buNone/>
            </a:pPr>
            <a:r>
              <a:rPr lang="en-GB" altLang="en-US" sz="2000"/>
              <a:t>Η σημερινή διοικητική διαίρεση της Ελλάδας διαμορφώθηκε</a:t>
            </a:r>
            <a:r>
              <a:rPr lang="el-GR" altLang="en-GB" sz="2000"/>
              <a:t> </a:t>
            </a:r>
            <a:r>
              <a:rPr lang="en-GB" altLang="en-US" sz="2000">
                <a:sym typeface="+mn-ea"/>
              </a:rPr>
              <a:t>την 1η Σεπτεμβρίου 2019</a:t>
            </a:r>
            <a:r>
              <a:rPr lang="el-GR" altLang="en-GB" sz="2000"/>
              <a:t>:</a:t>
            </a:r>
            <a:endParaRPr lang="el-GR" altLang="en-GB" sz="2000"/>
          </a:p>
          <a:p>
            <a:pPr marL="0" indent="0">
              <a:buNone/>
            </a:pPr>
            <a:r>
              <a:rPr lang="el-GR" altLang="en-GB" sz="2000"/>
              <a:t>- </a:t>
            </a:r>
            <a:r>
              <a:rPr lang="en-GB" altLang="en-US" sz="2000"/>
              <a:t>από το Πρόγραμμα Καλλικράτης</a:t>
            </a:r>
            <a:r>
              <a:rPr lang="el-GR" altLang="en-GB" sz="2000"/>
              <a:t> και</a:t>
            </a:r>
            <a:endParaRPr lang="en-GB" altLang="en-US" sz="2000"/>
          </a:p>
          <a:p>
            <a:pPr marL="0" indent="0">
              <a:buNone/>
            </a:pPr>
            <a:r>
              <a:rPr lang="el-GR" altLang="en-GB" sz="2000"/>
              <a:t>- </a:t>
            </a:r>
            <a:r>
              <a:rPr lang="en-GB" altLang="en-US" sz="2000"/>
              <a:t>από το Πρόγραμμα Κλεισθένης Ι</a:t>
            </a:r>
            <a:endParaRPr lang="en-GB" altLang="en-US" sz="2000"/>
          </a:p>
          <a:p>
            <a:pPr marL="0" indent="0">
              <a:buNone/>
            </a:pPr>
            <a:endParaRPr lang="en-GB" altLang="en-US" sz="2000"/>
          </a:p>
          <a:p>
            <a:pPr marL="0" indent="0">
              <a:buNone/>
            </a:pPr>
            <a:r>
              <a:rPr lang="en-GB" altLang="en-US" sz="2000"/>
              <a:t>Σύμφωνα με αυτήν η χώρα διαιρείται σε </a:t>
            </a:r>
            <a:r>
              <a:rPr lang="el-GR" altLang="en-GB" sz="2000"/>
              <a:t>:</a:t>
            </a:r>
            <a:endParaRPr lang="el-GR" altLang="en-GB" sz="2000"/>
          </a:p>
          <a:p>
            <a:pPr marL="0" indent="0">
              <a:buNone/>
            </a:pPr>
            <a:r>
              <a:rPr lang="el-GR" altLang="en-GB" sz="2000"/>
              <a:t>- 7</a:t>
            </a:r>
            <a:r>
              <a:rPr lang="en-GB" altLang="en-US" sz="2000"/>
              <a:t> αποκεντρωμένες διοικήσεις</a:t>
            </a:r>
            <a:endParaRPr lang="en-GB" altLang="en-US" sz="2000"/>
          </a:p>
          <a:p>
            <a:pPr marL="0" indent="0">
              <a:buNone/>
            </a:pPr>
            <a:r>
              <a:rPr lang="el-GR" altLang="en-GB" sz="2000"/>
              <a:t>- 13</a:t>
            </a:r>
            <a:r>
              <a:rPr lang="en-GB" altLang="en-US" sz="2000"/>
              <a:t> </a:t>
            </a:r>
            <a:r>
              <a:rPr lang="el-GR" altLang="en-GB" sz="2000"/>
              <a:t>Π</a:t>
            </a:r>
            <a:r>
              <a:rPr lang="en-GB" altLang="en-US" sz="2000"/>
              <a:t>εριφέρειες</a:t>
            </a:r>
            <a:endParaRPr lang="en-GB" altLang="en-US" sz="2000"/>
          </a:p>
          <a:p>
            <a:pPr marL="0" indent="0">
              <a:buNone/>
            </a:pPr>
            <a:r>
              <a:rPr lang="el-GR" altLang="en-GB" sz="2000"/>
              <a:t>- 74 Περιφερειακές Ενότητες</a:t>
            </a:r>
            <a:r>
              <a:rPr lang="en-GB" altLang="en-US" sz="2000"/>
              <a:t> </a:t>
            </a:r>
            <a:endParaRPr lang="en-GB" altLang="en-US" sz="2000"/>
          </a:p>
          <a:p>
            <a:pPr marL="0" indent="0">
              <a:buNone/>
            </a:pPr>
            <a:r>
              <a:rPr lang="el-GR" altLang="en-GB" sz="2000"/>
              <a:t>- </a:t>
            </a:r>
            <a:r>
              <a:rPr lang="en-GB" altLang="en-US" sz="2000"/>
              <a:t>332 </a:t>
            </a:r>
            <a:r>
              <a:rPr lang="el-GR" altLang="en-GB" sz="2000"/>
              <a:t>Δ</a:t>
            </a:r>
            <a:r>
              <a:rPr lang="en-GB" altLang="en-US" sz="2000"/>
              <a:t>ήμους</a:t>
            </a:r>
            <a:r>
              <a:rPr lang="el-GR" altLang="en-GB" sz="2000"/>
              <a:t> </a:t>
            </a:r>
            <a:endParaRPr lang="el-GR" altLang="en-GB" sz="2000"/>
          </a:p>
          <a:p>
            <a:pPr marL="0" indent="0">
              <a:buNone/>
            </a:pPr>
            <a:r>
              <a:rPr lang="el-GR" altLang="en-GB" sz="2000"/>
              <a:t>- </a:t>
            </a:r>
            <a:r>
              <a:rPr lang="en-GB" altLang="en-US" sz="2000"/>
              <a:t>4783 Κοινότητες </a:t>
            </a:r>
            <a:endParaRPr lang="en-GB" altLang="en-US" sz="2000"/>
          </a:p>
          <a:p>
            <a:pPr marL="0" indent="0">
              <a:buNone/>
            </a:pPr>
            <a:endParaRPr lang="en-GB" altLang="en-US" sz="2000"/>
          </a:p>
          <a:p>
            <a:pPr marL="0" indent="0">
              <a:buNone/>
            </a:pPr>
            <a:r>
              <a:rPr lang="en-GB" altLang="en-US" sz="2000" b="1"/>
              <a:t>Οι </a:t>
            </a:r>
            <a:r>
              <a:rPr lang="el-GR" altLang="en-GB" sz="2000" b="1"/>
              <a:t>Π</a:t>
            </a:r>
            <a:r>
              <a:rPr lang="en-GB" altLang="en-US" sz="2000" b="1"/>
              <a:t>εριφέρειες και οι </a:t>
            </a:r>
            <a:r>
              <a:rPr lang="el-GR" altLang="en-GB" sz="2000" b="1"/>
              <a:t>Δ</a:t>
            </a:r>
            <a:r>
              <a:rPr lang="en-GB" altLang="en-US" sz="2000" b="1"/>
              <a:t>ήμοι είναι αυτοδιοικούμενα νομικά πρόσωπα</a:t>
            </a:r>
            <a:r>
              <a:rPr lang="en-GB" altLang="en-US" sz="2000"/>
              <a:t>, δηλαδή οι αρχές τους εκλέγονται με καθολική ψηφοφορία από τους εγγεγραμμένους δημότες </a:t>
            </a:r>
            <a:endParaRPr lang="en-GB" altLang="en-US" sz="20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400" b="1" i="1" dirty="0" smtClean="0"/>
              <a:t>ΠΕΡΙΦΕΡΕΙΑ ΚΡΗΤΗΣ</a:t>
            </a:r>
            <a:endParaRPr lang="el-GR" sz="2400" b="1" i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208280" y="1174750"/>
            <a:ext cx="4287520" cy="4953000"/>
          </a:xfrm>
        </p:spPr>
        <p:txBody>
          <a:bodyPr/>
          <a:lstStyle/>
          <a:p>
            <a:pPr>
              <a:buNone/>
            </a:pPr>
            <a:r>
              <a:rPr lang="el-GR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4 Περιφερειακές Ενότητες: </a:t>
            </a:r>
            <a:endParaRPr lang="el-GR" sz="2000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l-GR" sz="2000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Ηρακλείου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Λασιθίου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Ρεθύμνου 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Χανίων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el-G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- Συνολική έκταση 8.335 </a:t>
            </a:r>
            <a:r>
              <a:rPr lang="el-GR" sz="2000" dirty="0" err="1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τ.χμ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.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- Η οικονομία της περιφέρειας στηρίζεται στον τριτογενή τομέα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- Ο δευτερογενής τομέας παρουσιάζει σταδιακή μείωση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- Ο πρωτογενής τομέας συμβάλει στην ενίσχυση της οικονομίας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el-G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362" name="Picture 2" descr="C:\Users\user\Desktop\κρητη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4584648" y="2285992"/>
            <a:ext cx="4296394" cy="36433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49"/>
          <p:cNvSpPr txBox="1">
            <a:spLocks noGrp="1"/>
          </p:cNvSpPr>
          <p:nvPr>
            <p:ph type="subTitle" idx="1"/>
          </p:nvPr>
        </p:nvSpPr>
        <p:spPr>
          <a:xfrm>
            <a:off x="539750" y="2559050"/>
            <a:ext cx="8015605" cy="32238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</a:pPr>
            <a:r>
              <a:rPr lang="el-GR" sz="3200" b="1" dirty="0">
                <a:solidFill>
                  <a:srgbClr val="000000"/>
                </a:solidFill>
              </a:rPr>
              <a:t>    Ευχαριστώ για την προσοχή σας!</a:t>
            </a:r>
            <a:endParaRPr sz="3200" b="1" dirty="0">
              <a:solidFill>
                <a:srgbClr val="000000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 sz="2800" b="1" dirty="0">
              <a:solidFill>
                <a:srgbClr val="000000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 sz="2800" b="1" dirty="0">
              <a:solidFill>
                <a:srgbClr val="000000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 sz="2800" b="1" dirty="0">
              <a:solidFill>
                <a:srgbClr val="000000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 sz="2800" b="1" dirty="0">
              <a:solidFill>
                <a:srgbClr val="000000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</a:pPr>
            <a:r>
              <a:rPr lang="el-GR" sz="2000" b="1" dirty="0">
                <a:solidFill>
                  <a:srgbClr val="000000"/>
                </a:solidFill>
              </a:rPr>
              <a:t>Ρόϊδω Μητούλα</a:t>
            </a:r>
            <a:endParaRPr lang="el-GR" sz="2000" b="1" dirty="0">
              <a:solidFill>
                <a:srgbClr val="000000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</a:pPr>
            <a:r>
              <a:rPr lang="el-GR" sz="2000" b="1" u="sng" dirty="0">
                <a:solidFill>
                  <a:schemeClr val="hlink"/>
                </a:solidFill>
                <a:hlinkClick r:id="rId1"/>
              </a:rPr>
              <a:t>mitoula@hua.gr</a:t>
            </a:r>
            <a:endParaRPr sz="2000" dirty="0">
              <a:solidFill>
                <a:srgbClr val="0000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47190-4648-4077-B0BA-82C501208DCB}" type="slidenum">
              <a:rPr lang="el-GR" smtClean="0"/>
            </a:fld>
            <a:endParaRPr lang="el-GR"/>
          </a:p>
        </p:txBody>
      </p:sp>
      <p:pic>
        <p:nvPicPr>
          <p:cNvPr id="4" name="Picture 3" descr="Text&#10;&#10;Description automatically generate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400492"/>
            <a:ext cx="7566962" cy="1359213"/>
          </a:xfrm>
          <a:prstGeom prst="rect">
            <a:avLst/>
          </a:prstGeom>
          <a:ln w="19050" cap="sq">
            <a:solidFill>
              <a:srgbClr val="000000"/>
            </a:solidFill>
            <a:prstDash val="solid"/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-41274" y="6457508"/>
            <a:ext cx="259228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/>
              <a:t>https://dhee.hua.gr</a:t>
            </a:r>
            <a:endParaRPr lang="en-GB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465" y="190500"/>
            <a:ext cx="8229600" cy="582613"/>
          </a:xfrm>
        </p:spPr>
        <p:txBody>
          <a:bodyPr/>
          <a:p>
            <a:r>
              <a:rPr lang="el-GR" altLang="en-GB" sz="2400" b="1"/>
              <a:t>Πρωτοβάθμιος Οργανισμός Τοπικής Αυτοδιοίκησης </a:t>
            </a:r>
            <a:endParaRPr lang="el-GR" altLang="en-GB" sz="2400" b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8945"/>
            <a:ext cx="8305800" cy="4695825"/>
          </a:xfrm>
        </p:spPr>
        <p:txBody>
          <a:bodyPr/>
          <a:p>
            <a:pPr marL="0" indent="0">
              <a:buNone/>
            </a:pPr>
            <a:r>
              <a:rPr sz="2000"/>
              <a:t>Πρωτοβάθμιος </a:t>
            </a:r>
            <a:r>
              <a:rPr lang="el-GR" sz="2000"/>
              <a:t>Ο</a:t>
            </a:r>
            <a:r>
              <a:rPr sz="2000"/>
              <a:t>ργανισμός </a:t>
            </a:r>
            <a:r>
              <a:rPr lang="el-GR" sz="2000"/>
              <a:t>Τ</a:t>
            </a:r>
            <a:r>
              <a:rPr sz="2000"/>
              <a:t>οπικής </a:t>
            </a:r>
            <a:r>
              <a:rPr lang="el-GR" sz="2000"/>
              <a:t>Α</a:t>
            </a:r>
            <a:r>
              <a:rPr sz="2000"/>
              <a:t>υτοδιοίκησης (Ο.Τ.Α.) είναι ο "</a:t>
            </a:r>
            <a:r>
              <a:rPr lang="el-GR" sz="2000" b="1">
                <a:solidFill>
                  <a:srgbClr val="C00000"/>
                </a:solidFill>
              </a:rPr>
              <a:t>ΔΗΜΟΣ</a:t>
            </a:r>
            <a:r>
              <a:rPr sz="2000"/>
              <a:t>"</a:t>
            </a:r>
            <a:endParaRPr sz="2000"/>
          </a:p>
          <a:p>
            <a:pPr marL="0" indent="0">
              <a:buNone/>
            </a:pPr>
            <a:r>
              <a:rPr sz="2000"/>
              <a:t> </a:t>
            </a:r>
            <a:endParaRPr sz="2000"/>
          </a:p>
          <a:p>
            <a:pPr marL="0" indent="0">
              <a:buNone/>
            </a:pPr>
            <a:r>
              <a:rPr sz="2000"/>
              <a:t>Διοικείται από δήμαρχο και δημοτικό συμβούλιο που εκλέγονται κάθε 5 έτη με καθολική ψηφοφορία</a:t>
            </a:r>
            <a:endParaRPr sz="2000"/>
          </a:p>
          <a:p>
            <a:pPr marL="0" indent="0">
              <a:buNone/>
            </a:pPr>
            <a:endParaRPr sz="2000"/>
          </a:p>
          <a:p>
            <a:pPr marL="0" indent="0">
              <a:buNone/>
            </a:pPr>
            <a:r>
              <a:rPr sz="2000"/>
              <a:t>Κάθε </a:t>
            </a:r>
            <a:r>
              <a:rPr lang="el-GR" sz="2000"/>
              <a:t>Δ</a:t>
            </a:r>
            <a:r>
              <a:rPr sz="2000"/>
              <a:t>ήμος χωρίζεται σε διαμερίσματα με την ονομασία «</a:t>
            </a:r>
            <a:r>
              <a:rPr lang="el-GR" sz="2000"/>
              <a:t>Δ</a:t>
            </a:r>
            <a:r>
              <a:rPr sz="2000"/>
              <a:t>ημοτικές </a:t>
            </a:r>
            <a:r>
              <a:rPr lang="el-GR" sz="2000"/>
              <a:t>Ε</a:t>
            </a:r>
            <a:r>
              <a:rPr sz="2000"/>
              <a:t>νότητες» και αυτές με τη σειρά τους σε «</a:t>
            </a:r>
            <a:r>
              <a:rPr lang="el-GR" sz="2000"/>
              <a:t>Κ</a:t>
            </a:r>
            <a:r>
              <a:rPr sz="2000"/>
              <a:t>οινότητες»</a:t>
            </a:r>
            <a:endParaRPr sz="2000"/>
          </a:p>
          <a:p>
            <a:pPr marL="0" indent="0">
              <a:buNone/>
            </a:pPr>
            <a:endParaRPr sz="2000"/>
          </a:p>
          <a:p>
            <a:pPr marL="0" indent="0">
              <a:buNone/>
            </a:pPr>
            <a:r>
              <a:rPr sz="2000"/>
              <a:t>Οι </a:t>
            </a:r>
            <a:r>
              <a:rPr lang="el-GR" sz="2000"/>
              <a:t>Κοινότητες</a:t>
            </a:r>
            <a:r>
              <a:rPr sz="2000"/>
              <a:t> διαθέτουν δικά τους συμβούλια, </a:t>
            </a:r>
            <a:r>
              <a:rPr lang="el-GR" sz="2000"/>
              <a:t>όμως </a:t>
            </a:r>
            <a:r>
              <a:rPr sz="2000"/>
              <a:t>ο ρόλος αυτών  είναι συμβουλευτικός και δεν μπορούν να λάβουν αποφάσεις</a:t>
            </a:r>
            <a:endParaRPr sz="2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730" y="190500"/>
            <a:ext cx="8229600" cy="582613"/>
          </a:xfrm>
        </p:spPr>
        <p:txBody>
          <a:bodyPr/>
          <a:p>
            <a:r>
              <a:rPr lang="el-GR" altLang="en-GB" sz="2400" b="1">
                <a:sym typeface="+mn-ea"/>
              </a:rPr>
              <a:t>Δευτεροβάθμιος Οργανισμός Τοπικής Αυτοδιοίκησης </a:t>
            </a:r>
            <a:endParaRPr lang="el-GR" altLang="en-GB" sz="2400" b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97635"/>
            <a:ext cx="8305800" cy="4730115"/>
          </a:xfrm>
        </p:spPr>
        <p:txBody>
          <a:bodyPr/>
          <a:p>
            <a:pPr marL="0" indent="0">
              <a:buNone/>
            </a:pPr>
            <a:r>
              <a:rPr sz="2000"/>
              <a:t>Δευτεροβάθμιος Ο.Τ.Α. είναι η "</a:t>
            </a:r>
            <a:r>
              <a:rPr lang="el-GR" sz="2000" b="1">
                <a:solidFill>
                  <a:srgbClr val="C00000"/>
                </a:solidFill>
              </a:rPr>
              <a:t>ΠΕΡΙΦΕΡΕΙΑ</a:t>
            </a:r>
            <a:r>
              <a:rPr sz="2000"/>
              <a:t>"</a:t>
            </a:r>
            <a:endParaRPr sz="2000"/>
          </a:p>
          <a:p>
            <a:pPr marL="0" indent="0">
              <a:buNone/>
            </a:pPr>
            <a:endParaRPr sz="2000"/>
          </a:p>
          <a:p>
            <a:pPr marL="0" indent="0">
              <a:buNone/>
            </a:pPr>
            <a:r>
              <a:rPr lang="el-GR" sz="2000"/>
              <a:t>Α</a:t>
            </a:r>
            <a:r>
              <a:rPr sz="2000"/>
              <a:t>ντιστοιχεί σε μία ευρεία γεωγραφική περιοχή της χώρας</a:t>
            </a:r>
            <a:endParaRPr sz="2000"/>
          </a:p>
          <a:p>
            <a:pPr marL="0" indent="0">
              <a:buNone/>
            </a:pPr>
            <a:r>
              <a:rPr sz="2000"/>
              <a:t> </a:t>
            </a:r>
            <a:endParaRPr sz="2000"/>
          </a:p>
          <a:p>
            <a:pPr marL="0" indent="0">
              <a:buNone/>
            </a:pPr>
            <a:r>
              <a:rPr sz="2000"/>
              <a:t>Διοικείται από περιφερειάρχη και περιφερειακό συμβούλιο που εκλέγονται κάθε 5 έτη με καθολική ψηφοφορία ανάμεσα στους εγγεγραμμένους δημότες των δήμων που υπάγονται στην περιφέρεια </a:t>
            </a:r>
            <a:endParaRPr sz="2000"/>
          </a:p>
          <a:p>
            <a:pPr marL="0" indent="0">
              <a:buNone/>
            </a:pPr>
            <a:endParaRPr sz="2000"/>
          </a:p>
          <a:p>
            <a:pPr marL="0" indent="0">
              <a:buNone/>
            </a:pPr>
            <a:r>
              <a:rPr sz="2000"/>
              <a:t>Κάθε </a:t>
            </a:r>
            <a:r>
              <a:rPr lang="el-GR" sz="2000"/>
              <a:t>Π</a:t>
            </a:r>
            <a:r>
              <a:rPr sz="2000"/>
              <a:t>εριφέρεια διαιρείται σε «</a:t>
            </a:r>
            <a:r>
              <a:rPr lang="el-GR" sz="2000"/>
              <a:t>Π</a:t>
            </a:r>
            <a:r>
              <a:rPr sz="2000"/>
              <a:t>εριφερειακές </a:t>
            </a:r>
            <a:r>
              <a:rPr lang="el-GR" sz="2000"/>
              <a:t>Ε</a:t>
            </a:r>
            <a:r>
              <a:rPr sz="2000"/>
              <a:t>νότητες», οι οποίες συνήθως συμπίπτουν με τους </a:t>
            </a:r>
            <a:r>
              <a:rPr lang="el-GR" sz="2000"/>
              <a:t>Ν</a:t>
            </a:r>
            <a:r>
              <a:rPr sz="2000"/>
              <a:t>ομούς</a:t>
            </a:r>
            <a:endParaRPr sz="2000"/>
          </a:p>
          <a:p>
            <a:pPr marL="0" indent="0">
              <a:buNone/>
            </a:pPr>
            <a:endParaRPr sz="2000"/>
          </a:p>
          <a:p>
            <a:pPr marL="0" indent="0">
              <a:buNone/>
            </a:pPr>
            <a:r>
              <a:rPr sz="2000"/>
              <a:t>Κάθε </a:t>
            </a:r>
            <a:r>
              <a:rPr lang="el-GR" sz="2000"/>
              <a:t>Π</a:t>
            </a:r>
            <a:r>
              <a:rPr sz="2000"/>
              <a:t>εριφερειακή </a:t>
            </a:r>
            <a:r>
              <a:rPr lang="el-GR" sz="2000"/>
              <a:t>Ε</a:t>
            </a:r>
            <a:r>
              <a:rPr sz="2000"/>
              <a:t>νότητα διαθέτει δικό της αντιπεριφερειάρχη που προέρχεται από τον εκλογικό συνδυασμό του περιφερειάρχη</a:t>
            </a:r>
            <a:endParaRPr sz="2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l-GR" altLang="en-GB" sz="2400" b="1"/>
              <a:t>Αποκεντρωμένη Διοίκηση της Ελλάδας </a:t>
            </a:r>
            <a:endParaRPr lang="el-GR" altLang="en-GB" sz="2400" b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56740"/>
            <a:ext cx="8305800" cy="4701540"/>
          </a:xfrm>
        </p:spPr>
        <p:txBody>
          <a:bodyPr/>
          <a:p>
            <a:pPr marL="0" indent="0">
              <a:buNone/>
            </a:pPr>
            <a:r>
              <a:rPr sz="2000"/>
              <a:t>Η "</a:t>
            </a:r>
            <a:r>
              <a:rPr lang="el-GR" sz="2000"/>
              <a:t>Α</a:t>
            </a:r>
            <a:r>
              <a:rPr sz="2000"/>
              <a:t>ποκεντρωμένη </a:t>
            </a:r>
            <a:r>
              <a:rPr lang="el-GR" sz="2000"/>
              <a:t>Δ</a:t>
            </a:r>
            <a:r>
              <a:rPr sz="2000"/>
              <a:t>ιοίκηση" δεν αποτελεί θεσμό αυτοδιοίκησης αλλά διοικητικής αποκέντρωσης του κράτους</a:t>
            </a:r>
            <a:endParaRPr sz="2000"/>
          </a:p>
          <a:p>
            <a:pPr marL="0" indent="0">
              <a:buNone/>
            </a:pPr>
            <a:endParaRPr sz="2000"/>
          </a:p>
          <a:p>
            <a:pPr marL="0" indent="0">
              <a:buNone/>
            </a:pPr>
            <a:r>
              <a:rPr sz="2000"/>
              <a:t>Περιλαμβάνει από 1 έως 12 </a:t>
            </a:r>
            <a:r>
              <a:rPr lang="el-GR" sz="2000" b="1">
                <a:solidFill>
                  <a:srgbClr val="C00000"/>
                </a:solidFill>
              </a:rPr>
              <a:t>ΝΟΜΟΥΣ</a:t>
            </a:r>
            <a:r>
              <a:rPr sz="2000"/>
              <a:t> </a:t>
            </a:r>
            <a:endParaRPr sz="2000"/>
          </a:p>
          <a:p>
            <a:pPr marL="0" indent="0">
              <a:buNone/>
            </a:pPr>
            <a:endParaRPr lang="el-GR" sz="2000"/>
          </a:p>
          <a:p>
            <a:pPr marL="0" indent="0">
              <a:buNone/>
            </a:pPr>
            <a:r>
              <a:rPr lang="el-GR" sz="2000"/>
              <a:t>Ο ε</a:t>
            </a:r>
            <a:r>
              <a:rPr sz="2000"/>
              <a:t>πικεφαλής της (με τον τίτλο «</a:t>
            </a:r>
            <a:r>
              <a:rPr lang="el-GR" sz="2000"/>
              <a:t>Γ</a:t>
            </a:r>
            <a:r>
              <a:rPr sz="2000"/>
              <a:t>ενικός </a:t>
            </a:r>
            <a:r>
              <a:rPr lang="el-GR" sz="2000"/>
              <a:t>Γ</a:t>
            </a:r>
            <a:r>
              <a:rPr sz="2000"/>
              <a:t>ραμματέας») διορίζεται από την Κυβέρνηση και συγκεντρώνει όλες τις αποφασιστικές αρμοδιότητες, το δε συμβούλιό της, στο οποίο συμμετέχουν οι οικείοι αιρετοί περιφερειάρχες και εκπρόσωποι των περιφερειακών ενώσεων δήμων, έχει κυρίως </a:t>
            </a:r>
            <a:r>
              <a:rPr sz="2000" b="1"/>
              <a:t>συμβουλευτικό χαρακτήρα</a:t>
            </a:r>
            <a:endParaRPr sz="2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l-GR" altLang="en-GB" sz="2400" b="1"/>
              <a:t>Το Άγιο Όρος </a:t>
            </a:r>
            <a:endParaRPr lang="el-GR" altLang="en-GB" sz="2400" b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48385" y="2178050"/>
            <a:ext cx="7714615" cy="4380230"/>
          </a:xfrm>
        </p:spPr>
        <p:txBody>
          <a:bodyPr/>
          <a:p>
            <a:pPr>
              <a:buFont typeface="Wingdings" panose="05000000000000000000" pitchFamily="2" charset="2"/>
              <a:buChar char="v"/>
            </a:pP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Το Άγιο Όρος αποτελεί μεν ελληνικό έδαφος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αλλά αυτοδιοικείται με τους </a:t>
            </a:r>
            <a:r>
              <a:rPr lang="el-GR" sz="2000" b="1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δικούς του θεσμούς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βάσει του Καταστατικού Χάρτη του Αγίου Όρους του 1924</a:t>
            </a:r>
            <a:endParaRPr sz="2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9055" y="1911985"/>
            <a:ext cx="4217670" cy="3832860"/>
          </a:xfrm>
        </p:spPr>
        <p:txBody>
          <a:bodyPr>
            <a:normAutofit lnSpcReduction="20000"/>
          </a:bodyPr>
          <a:lstStyle/>
          <a:p>
            <a:pPr marL="0" indent="0">
              <a:buFont typeface="Wingdings" panose="05000000000000000000" pitchFamily="2" charset="2"/>
              <a:buNone/>
            </a:pPr>
            <a:endParaRPr lang="el-GR" sz="2595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Κάθε Περιφέρεια έχει συσταθεί σε μια ευρύτερη περιοχή της χώρας </a:t>
            </a:r>
            <a:endParaRPr lang="el-G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el-GR" sz="2400" dirty="0" smtClean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24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Διαθέτει δικές της αυτοτελείς υπηρεσίες και προϋπολογισμό</a:t>
            </a:r>
            <a:r>
              <a:rPr lang="en-US" sz="2400" dirty="0" smtClean="0">
                <a:sym typeface="+mn-ea"/>
              </a:rPr>
              <a:t> </a:t>
            </a:r>
            <a:endParaRPr lang="en-US" sz="2400" dirty="0" smtClean="0">
              <a:sym typeface="+mn-ea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sz="2400" dirty="0" smtClean="0"/>
              <a:t>                            </a:t>
            </a:r>
            <a:endParaRPr lang="el-GR" sz="2400" dirty="0" smtClean="0"/>
          </a:p>
          <a:p>
            <a:pPr>
              <a:buFont typeface="Wingdings" panose="05000000000000000000" pitchFamily="2" charset="2"/>
              <a:buChar char="v"/>
            </a:pPr>
            <a:endParaRPr lang="el-GR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05960" y="1753870"/>
            <a:ext cx="4491990" cy="4070985"/>
          </a:xfrm>
          <a:prstGeom prst="rect">
            <a:avLst/>
          </a:prstGeom>
        </p:spPr>
      </p:pic>
      <p:sp>
        <p:nvSpPr>
          <p:cNvPr id="7" name="1 - Τίτλος"/>
          <p:cNvSpPr>
            <a:spLocks noGrp="1"/>
          </p:cNvSpPr>
          <p:nvPr>
            <p:ph type="title"/>
          </p:nvPr>
        </p:nvSpPr>
        <p:spPr>
          <a:xfrm>
            <a:off x="445770" y="200025"/>
            <a:ext cx="8241030" cy="573405"/>
          </a:xfrm>
        </p:spPr>
        <p:txBody>
          <a:bodyPr>
            <a:normAutofit/>
          </a:bodyPr>
          <a:p>
            <a:r>
              <a:rPr lang="el-GR" sz="2665" b="1" dirty="0"/>
              <a:t>ΟΙ 13 ΠΕΡΙΦΕΡΕΙΕΣ</a:t>
            </a:r>
            <a:endParaRPr lang="el-GR" sz="2665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45770" y="200025"/>
            <a:ext cx="8241030" cy="573405"/>
          </a:xfrm>
        </p:spPr>
        <p:txBody>
          <a:bodyPr>
            <a:normAutofit fontScale="90000"/>
          </a:bodyPr>
          <a:lstStyle/>
          <a:p>
            <a:r>
              <a:rPr lang="el-GR" sz="2665" b="1" i="1" dirty="0" smtClean="0"/>
              <a:t>ΠΕΡΙΦΕΡΕΙΑ ΑΝΑΤΟΛΙΚΗΣ ΜΑΚΕΔΟΝΙΑΣ ΚΑΙ ΘΡΑΚΗΣ</a:t>
            </a:r>
            <a:endParaRPr lang="el-GR" sz="2665" b="1" i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329565" y="1144270"/>
            <a:ext cx="4166235" cy="4983480"/>
          </a:xfrm>
        </p:spPr>
        <p:txBody>
          <a:bodyPr>
            <a:normAutofit fontScale="62500"/>
          </a:bodyPr>
          <a:lstStyle/>
          <a:p>
            <a:pPr>
              <a:buNone/>
            </a:pPr>
            <a:r>
              <a:rPr lang="el-GR" u="sng" dirty="0" smtClean="0">
                <a:latin typeface="Arial" panose="020B0604020202020204" pitchFamily="34" charset="0"/>
                <a:cs typeface="Arial" panose="020B0604020202020204" pitchFamily="34" charset="0"/>
              </a:rPr>
              <a:t>5 Περιφερειακές Ενότητες </a:t>
            </a:r>
            <a:r>
              <a:rPr 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l-G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l-G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Δράμας</a:t>
            </a:r>
            <a:endParaRPr lang="el-G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Καβάλας</a:t>
            </a:r>
            <a:endParaRPr lang="el-G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Θάσου</a:t>
            </a:r>
            <a:endParaRPr lang="el-G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Ξάνθης</a:t>
            </a:r>
            <a:endParaRPr lang="el-G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Ροδόπης </a:t>
            </a:r>
            <a:endParaRPr lang="el-G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Έβρου</a:t>
            </a:r>
            <a:endParaRPr lang="el-G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el-G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l-GR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- Συνολική έκταση 14.157 </a:t>
            </a:r>
            <a:r>
              <a:rPr lang="el-GR" dirty="0" err="1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τ.χμ</a:t>
            </a:r>
            <a:r>
              <a:rPr lang="el-GR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.</a:t>
            </a:r>
            <a:endParaRPr lang="el-G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l-GR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- Π</a:t>
            </a:r>
            <a:r>
              <a:rPr lang="el-G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ληθυσμός : </a:t>
            </a:r>
            <a:r>
              <a:rPr lang="el-GR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608.182 κατ.</a:t>
            </a:r>
            <a:endParaRPr lang="el-G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el-G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C:\Users\user\Desktop\250px-Periferia_Anatolikis_Makedonias_ke_Thrakis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4857750" y="2075815"/>
            <a:ext cx="3900170" cy="37820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400" b="1" i="1" dirty="0" err="1" smtClean="0"/>
              <a:t>ΠΕΡΙΦΕΡΕΙΑ ΚΕΝΤΡΙΚΗΣ ΜΑΚΕΔΟΝΙΑΣ</a:t>
            </a:r>
            <a:endParaRPr lang="el-GR" sz="2400" b="1" i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257175" y="1174750"/>
            <a:ext cx="4672330" cy="4953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l-GR" sz="19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7 Περιφερειακές Ενότητες: </a:t>
            </a:r>
            <a:endParaRPr lang="el-GR" sz="1900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l-GR" sz="1900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Θεσσαλονίκης</a:t>
            </a:r>
            <a:endParaRPr lang="el-GR" sz="1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Ημαθίας</a:t>
            </a:r>
            <a:endParaRPr lang="el-GR" sz="1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Κιλκίς</a:t>
            </a:r>
            <a:endParaRPr lang="el-GR" sz="1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Πέλλας</a:t>
            </a:r>
            <a:endParaRPr lang="el-GR" sz="1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Πιερίας</a:t>
            </a:r>
            <a:endParaRPr lang="el-GR" sz="1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Σερρών</a:t>
            </a:r>
            <a:endParaRPr lang="el-GR" sz="1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l-G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Περιφερειακή Ενότητα Χαλκιδικής</a:t>
            </a:r>
            <a:endParaRPr lang="el-GR" sz="1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el-GR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l-GR" sz="19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- Η μεγαλύτερη σε έκταση: 19.146 </a:t>
            </a:r>
            <a:r>
              <a:rPr lang="el-GR" sz="1900" dirty="0" err="1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τ.χμ</a:t>
            </a:r>
            <a:r>
              <a:rPr lang="el-GR" sz="19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.</a:t>
            </a:r>
            <a:endParaRPr lang="el-GR" sz="1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l-GR" sz="19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- Η δεύτερη σε πληθυσμό περιφέρεια της Ελλάδας: 1.880.058 κατοίκους</a:t>
            </a:r>
            <a:endParaRPr lang="el-GR" sz="1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r>
              <a:rPr lang="el-GR" sz="19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- Πλούσια σε φυσικούς, εδαφικούς  και υδάτινους πόρους</a:t>
            </a:r>
            <a:endParaRPr lang="el-GR" sz="1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l-GR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el-GR" sz="1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C:\Users\user\Desktop\250px-Periferia_Kendrikis_Makedonias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4929190" y="1382936"/>
            <a:ext cx="3857652" cy="40463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munications and Dialogues">
  <a:themeElements>
    <a:clrScheme name="Communications and Dialogu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Communications and Dialogu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Communications and Dialogu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0</TotalTime>
  <Words>7179</Words>
  <Application>WPS Presentation</Application>
  <PresentationFormat>Προβολή στην οθόνη (4:3)</PresentationFormat>
  <Paragraphs>287</Paragraphs>
  <Slides>21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28" baseType="lpstr">
      <vt:lpstr>Arial</vt:lpstr>
      <vt:lpstr>SimSun</vt:lpstr>
      <vt:lpstr>Wingdings</vt:lpstr>
      <vt:lpstr>Microsoft YaHei</vt:lpstr>
      <vt:lpstr>Arial Unicode MS</vt:lpstr>
      <vt:lpstr>Calibri</vt:lpstr>
      <vt:lpstr>Communications and Dialogues</vt:lpstr>
      <vt:lpstr>ΔΙΟΙΚΗΤΙΚΗ ΔΙΑΙΡΕΣΗ ΤΗΣ ΕΛΛΑΔΑΣ  ΟΙ 13 ΠΕΡΙΦΕΡΕΙΕΣ </vt:lpstr>
      <vt:lpstr>Η Διοικητική Διαίρεση της Ελλάδας </vt:lpstr>
      <vt:lpstr>Πρωτοβάθμιος Οργανισμός Τοπικής Αυτοδιοίκησης </vt:lpstr>
      <vt:lpstr>Δευτεροβάθμιος Οργανισμός Τοπικής Αυτοδιοίκησης </vt:lpstr>
      <vt:lpstr>Αποκεντρωμένη Διοίκηση της Ελλάδας </vt:lpstr>
      <vt:lpstr>Το Άγιο Όρος </vt:lpstr>
      <vt:lpstr>ΟΙ 13 ΠΕΡΙΦΕΡΕΙΕΣ</vt:lpstr>
      <vt:lpstr>ΠΕΡΙΦΕΡΕΙΑ ΑΝΑΤΟΛΙΚΗΣ ΜΑΚΕΔΟΝΙΑΣ ΚΑΙ ΘΡΑΚΗΣ</vt:lpstr>
      <vt:lpstr>ΠΕΡΙΦΕΡΕΙΑ ΚΕΝΤΡΙΚΗΣ ΜΑΚΕΔΟΝΙΑΣ</vt:lpstr>
      <vt:lpstr>ΠΕΡΙΦΕΡΕΙΑ ΔΥΤΙΚΗΣ ΜΑΚΕΔΟΝΙΑΣ</vt:lpstr>
      <vt:lpstr>ΠΕΡΙΦΕΡΕΙΑ ΗΠΕΙΡΟΥ</vt:lpstr>
      <vt:lpstr>ΠΕΡΙΦΕΡΕΙΑ ΘΕΣΣΑΛΙΑΣ</vt:lpstr>
      <vt:lpstr>ΠΕΡΙΦΕΡΕΙΑ ΣΤΕΡΕΑΣ ΕΛΛΑΔΑΣ</vt:lpstr>
      <vt:lpstr>ΠΕΡΙΦΕΡΕΙΑ ΑΤΤΙΚΗΣ</vt:lpstr>
      <vt:lpstr>ΠΕΡΙΦΕΡΕΙΑ ΔΥΤΙΚΗΣ ΕΛΛΑΔΑΣ</vt:lpstr>
      <vt:lpstr>ΠΕΡΙΦΕΡΕΙΑ ΠΕΛΟΠΟΝΝΗΣΟΥ</vt:lpstr>
      <vt:lpstr>ΠΕΡΙΦΕΡΕΙΑ ΙΟΝΙΩΝ ΝΗΣΩΝ</vt:lpstr>
      <vt:lpstr>ΠΕΡΙΦΕΡΕΙΑ ΒΟΡΕΙΟΥ ΑΙΓΑΙΟΥ</vt:lpstr>
      <vt:lpstr>ΠΕΡΙΦΕΡΕΙΑ ΝΟΤΙΟΥ ΑΙΓΑΙΟΥ</vt:lpstr>
      <vt:lpstr>ΠΕΡΙΦΕΡΕΙΑ ΚΡΗΤΗΣ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ΣΥΜΒΟΛΗ ΤΗΣ ΚΤΗΝΟΤΡΟΦΙΑΣ ΣΤΗΝ ΟΙΚΟΝΟΜΙΚΗ ΑΝΑΠΤΥΞΗ ΤΩΝ ΠΕΡΙΦΕΡΕΙΩΝ</dc:title>
  <dc:creator>user</dc:creator>
  <cp:lastModifiedBy>google1587911622</cp:lastModifiedBy>
  <cp:revision>88</cp:revision>
  <dcterms:created xsi:type="dcterms:W3CDTF">2018-06-10T16:49:00Z</dcterms:created>
  <dcterms:modified xsi:type="dcterms:W3CDTF">2025-11-30T09:10:45Z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2057-12.2.0.22549</vt:lpwstr>
  </property>
  <property fmtid="{D5CDD505-2E9C-101B-9397-08002B2CF9AE}" pid="3" name="ICV">
    <vt:lpwstr>8001E19F8E3E4A1CA8A90EE55E58E8A7_13</vt:lpwstr>
  </property>
</Properties>
</file>