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8" r:id="rId3"/>
    <p:sldId id="277" r:id="rId4"/>
    <p:sldId id="282" r:id="rId5"/>
    <p:sldId id="283" r:id="rId6"/>
    <p:sldId id="284" r:id="rId7"/>
    <p:sldId id="322" r:id="rId8"/>
    <p:sldId id="285" r:id="rId9"/>
    <p:sldId id="287" r:id="rId10"/>
    <p:sldId id="292" r:id="rId11"/>
    <p:sldId id="273" r:id="rId12"/>
    <p:sldId id="272" r:id="rId13"/>
    <p:sldId id="295" r:id="rId14"/>
    <p:sldId id="296" r:id="rId15"/>
    <p:sldId id="299" r:id="rId16"/>
    <p:sldId id="302" r:id="rId17"/>
    <p:sldId id="276" r:id="rId18"/>
    <p:sldId id="323" r:id="rId19"/>
    <p:sldId id="324" r:id="rId20"/>
    <p:sldId id="300" r:id="rId21"/>
    <p:sldId id="280" r:id="rId22"/>
    <p:sldId id="301" r:id="rId2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GB"/>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GB"/>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GB"/>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GB"/>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GB"/>
                    </a:p>
                  </p:txBody>
                </p:sp>
                <p:grpSp>
                  <p:nvGrpSpPr>
                    <p:cNvPr id="40" name="Group 166"/>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GB"/>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GB"/>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GB"/>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GB"/>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GB"/>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GB"/>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GB"/>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GB"/>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GB"/>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GB"/>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GB"/>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GB"/>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GB"/>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GB"/>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GB"/>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GB"/>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GB"/>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GB"/>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GB"/>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GB"/>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GB"/>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GB"/>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GB"/>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GB"/>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GB"/>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GB"/>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GB"/>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GB"/>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GB"/>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GB"/>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GB"/>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GB"/>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GB"/>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GB"/>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GB"/>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GB"/>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GB"/>
                        </a:p>
                      </p:txBody>
                    </p:sp>
                    <p:grpSp>
                      <p:nvGrpSpPr>
                        <p:cNvPr id="79" name="Group 51"/>
                        <p:cNvGrpSpPr>
                          <a:grpSpLocks/>
                        </p:cNvGrpSpPr>
                        <p:nvPr userDrawn="1"/>
                      </p:nvGrpSpPr>
                      <p:grpSpPr bwMode="auto">
                        <a:xfrm>
                          <a:off x="3" y="1809"/>
                          <a:ext cx="3672" cy="2049"/>
                          <a:chOff x="8" y="1813"/>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ffectLst/>
                        </p:spPr>
                        <p:txBody>
                          <a:bodyPr wrap="none" anchor="ctr"/>
                          <a:lstStyle/>
                          <a:p>
                            <a:pPr>
                              <a:defRPr/>
                            </a:pPr>
                            <a:endParaRPr lang="en-GB"/>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GB"/>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GB"/>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GB"/>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en-GB"/>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GB"/>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ffectLst/>
                        </p:spPr>
                        <p:txBody>
                          <a:bodyPr wrap="none" anchor="ctr"/>
                          <a:lstStyle/>
                          <a:p>
                            <a:pPr>
                              <a:defRPr/>
                            </a:pPr>
                            <a:endParaRPr lang="en-GB"/>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GB"/>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ffectLst/>
                        </p:spPr>
                        <p:txBody>
                          <a:bodyPr wrap="none" anchor="ctr"/>
                          <a:lstStyle/>
                          <a:p>
                            <a:pPr>
                              <a:defRPr/>
                            </a:pPr>
                            <a:endParaRPr lang="en-GB"/>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ffectLst/>
                        </p:spPr>
                        <p:txBody>
                          <a:bodyPr wrap="none" anchor="ctr"/>
                          <a:lstStyle/>
                          <a:p>
                            <a:pPr>
                              <a:defRPr/>
                            </a:pPr>
                            <a:endParaRPr lang="en-GB"/>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GB"/>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ffectLst/>
                        </p:spPr>
                        <p:txBody>
                          <a:bodyPr wrap="none" anchor="ctr"/>
                          <a:lstStyle/>
                          <a:p>
                            <a:pPr>
                              <a:defRPr/>
                            </a:pPr>
                            <a:endParaRPr lang="en-GB"/>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GB"/>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GB"/>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GB"/>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GB"/>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GB"/>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GB"/>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GB"/>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GB"/>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GB"/>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GB"/>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GB"/>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GB"/>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GB"/>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GB"/>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GB"/>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GB"/>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GB"/>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GB"/>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GB"/>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GB"/>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GB"/>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GB"/>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GB"/>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GB"/>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GB"/>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GB"/>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GB"/>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GB"/>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GB"/>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GB"/>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GB"/>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GB"/>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GB"/>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GB"/>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GB"/>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GB"/>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GB"/>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GB"/>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GB"/>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GB"/>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GB"/>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GB"/>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GB"/>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GB"/>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GB"/>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GB"/>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GB"/>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GB"/>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GB"/>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GB"/>
              </a:p>
            </p:txBody>
          </p:sp>
          <p:grpSp>
            <p:nvGrpSpPr>
              <p:cNvPr id="13" name="Group 120"/>
              <p:cNvGrpSpPr>
                <a:grpSpLocks noChangeAspect="1"/>
              </p:cNvGrpSpPr>
              <p:nvPr/>
            </p:nvGrpSpPr>
            <p:grpSpPr bwMode="auto">
              <a:xfrm>
                <a:off x="3066" y="1317"/>
                <a:ext cx="260" cy="297"/>
                <a:chOff x="3044" y="1265"/>
                <a:chExt cx="365" cy="424"/>
              </a:xfrm>
            </p:grpSpPr>
            <p:sp>
              <p:nvSpPr>
                <p:cNvPr id="14" name="Oval 121"/>
                <p:cNvSpPr>
                  <a:spLocks noChangeAspect="1" noChangeArrowheads="1"/>
                </p:cNvSpPr>
                <p:nvPr userDrawn="1"/>
              </p:nvSpPr>
              <p:spPr bwMode="hidden">
                <a:xfrm rot="2828979">
                  <a:off x="2982" y="1468"/>
                  <a:ext cx="283" cy="160"/>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GB"/>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grpSp>
        </p:grpSp>
      </p:grpSp>
      <p:sp>
        <p:nvSpPr>
          <p:cNvPr id="7294" name="Rectangle 126"/>
          <p:cNvSpPr>
            <a:spLocks noGrp="1" noChangeArrowheads="1"/>
          </p:cNvSpPr>
          <p:nvPr>
            <p:ph type="ctrTitle" sz="quarter"/>
          </p:nvPr>
        </p:nvSpPr>
        <p:spPr>
          <a:xfrm>
            <a:off x="685800" y="1600200"/>
            <a:ext cx="7772400" cy="1973263"/>
          </a:xfrm>
        </p:spPr>
        <p:txBody>
          <a:bodyPr/>
          <a:lstStyle>
            <a:lvl1pPr>
              <a:defRPr sz="5100"/>
            </a:lvl1pPr>
          </a:lstStyle>
          <a:p>
            <a:r>
              <a:rPr lang="el-GR"/>
              <a:t>Κάντε κλικ για επεξεργασία του τίτλου</a:t>
            </a:r>
          </a:p>
        </p:txBody>
      </p:sp>
      <p:sp>
        <p:nvSpPr>
          <p:cNvPr id="7295"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el-GR"/>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l-GR"/>
          </a:p>
        </p:txBody>
      </p:sp>
      <p:sp>
        <p:nvSpPr>
          <p:cNvPr id="130" name="Rectangle 130"/>
          <p:cNvSpPr>
            <a:spLocks noGrp="1" noChangeArrowheads="1"/>
          </p:cNvSpPr>
          <p:nvPr>
            <p:ph type="sldNum" sz="quarter" idx="12"/>
          </p:nvPr>
        </p:nvSpPr>
        <p:spPr/>
        <p:txBody>
          <a:bodyPr/>
          <a:lstStyle>
            <a:lvl1pPr>
              <a:defRPr>
                <a:effectLst/>
              </a:defRPr>
            </a:lvl1pPr>
          </a:lstStyle>
          <a:p>
            <a:pPr>
              <a:defRPr/>
            </a:pPr>
            <a:fld id="{ED41E345-F657-4E7C-8892-495B994098E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6"/>
          <p:cNvSpPr>
            <a:spLocks noGrp="1" noChangeArrowheads="1"/>
          </p:cNvSpPr>
          <p:nvPr>
            <p:ph type="dt" sz="half" idx="10"/>
          </p:nvPr>
        </p:nvSpPr>
        <p:spPr>
          <a:ln/>
        </p:spPr>
        <p:txBody>
          <a:bodyPr/>
          <a:lstStyle>
            <a:lvl1pPr>
              <a:defRPr/>
            </a:lvl1pPr>
          </a:lstStyle>
          <a:p>
            <a:pPr>
              <a:defRPr/>
            </a:pPr>
            <a:endParaRPr lang="el-GR"/>
          </a:p>
        </p:txBody>
      </p:sp>
      <p:sp>
        <p:nvSpPr>
          <p:cNvPr id="5" name="Rectangle 127"/>
          <p:cNvSpPr>
            <a:spLocks noGrp="1" noChangeArrowheads="1"/>
          </p:cNvSpPr>
          <p:nvPr>
            <p:ph type="ftr" sz="quarter" idx="11"/>
          </p:nvPr>
        </p:nvSpPr>
        <p:spPr>
          <a:ln/>
        </p:spPr>
        <p:txBody>
          <a:bodyPr/>
          <a:lstStyle>
            <a:lvl1pPr>
              <a:defRPr/>
            </a:lvl1pPr>
          </a:lstStyle>
          <a:p>
            <a:pPr>
              <a:defRPr/>
            </a:pPr>
            <a:endParaRPr lang="el-GR"/>
          </a:p>
        </p:txBody>
      </p:sp>
      <p:sp>
        <p:nvSpPr>
          <p:cNvPr id="6" name="Rectangle 128"/>
          <p:cNvSpPr>
            <a:spLocks noGrp="1" noChangeArrowheads="1"/>
          </p:cNvSpPr>
          <p:nvPr>
            <p:ph type="sldNum" sz="quarter" idx="12"/>
          </p:nvPr>
        </p:nvSpPr>
        <p:spPr>
          <a:ln/>
        </p:spPr>
        <p:txBody>
          <a:bodyPr/>
          <a:lstStyle>
            <a:lvl1pPr>
              <a:defRPr/>
            </a:lvl1pPr>
          </a:lstStyle>
          <a:p>
            <a:pPr>
              <a:defRPr/>
            </a:pPr>
            <a:fld id="{A3DB87A4-FEBC-4720-B31F-C652F119BC0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6"/>
          <p:cNvSpPr>
            <a:spLocks noGrp="1" noChangeArrowheads="1"/>
          </p:cNvSpPr>
          <p:nvPr>
            <p:ph type="dt" sz="half" idx="10"/>
          </p:nvPr>
        </p:nvSpPr>
        <p:spPr>
          <a:ln/>
        </p:spPr>
        <p:txBody>
          <a:bodyPr/>
          <a:lstStyle>
            <a:lvl1pPr>
              <a:defRPr/>
            </a:lvl1pPr>
          </a:lstStyle>
          <a:p>
            <a:pPr>
              <a:defRPr/>
            </a:pPr>
            <a:endParaRPr lang="el-GR"/>
          </a:p>
        </p:txBody>
      </p:sp>
      <p:sp>
        <p:nvSpPr>
          <p:cNvPr id="5" name="Rectangle 127"/>
          <p:cNvSpPr>
            <a:spLocks noGrp="1" noChangeArrowheads="1"/>
          </p:cNvSpPr>
          <p:nvPr>
            <p:ph type="ftr" sz="quarter" idx="11"/>
          </p:nvPr>
        </p:nvSpPr>
        <p:spPr>
          <a:ln/>
        </p:spPr>
        <p:txBody>
          <a:bodyPr/>
          <a:lstStyle>
            <a:lvl1pPr>
              <a:defRPr/>
            </a:lvl1pPr>
          </a:lstStyle>
          <a:p>
            <a:pPr>
              <a:defRPr/>
            </a:pPr>
            <a:endParaRPr lang="el-GR"/>
          </a:p>
        </p:txBody>
      </p:sp>
      <p:sp>
        <p:nvSpPr>
          <p:cNvPr id="6" name="Rectangle 128"/>
          <p:cNvSpPr>
            <a:spLocks noGrp="1" noChangeArrowheads="1"/>
          </p:cNvSpPr>
          <p:nvPr>
            <p:ph type="sldNum" sz="quarter" idx="12"/>
          </p:nvPr>
        </p:nvSpPr>
        <p:spPr>
          <a:ln/>
        </p:spPr>
        <p:txBody>
          <a:bodyPr/>
          <a:lstStyle>
            <a:lvl1pPr>
              <a:defRPr/>
            </a:lvl1pPr>
          </a:lstStyle>
          <a:p>
            <a:pPr>
              <a:defRPr/>
            </a:pPr>
            <a:fld id="{0F280E0C-9B15-4F62-BBF1-B3DF4868DC9E}"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FDB64B25-4B08-447B-A992-5804F20E77A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6"/>
          <p:cNvSpPr>
            <a:spLocks noGrp="1" noChangeArrowheads="1"/>
          </p:cNvSpPr>
          <p:nvPr>
            <p:ph type="dt" sz="half" idx="10"/>
          </p:nvPr>
        </p:nvSpPr>
        <p:spPr>
          <a:ln/>
        </p:spPr>
        <p:txBody>
          <a:bodyPr/>
          <a:lstStyle>
            <a:lvl1pPr>
              <a:defRPr/>
            </a:lvl1pPr>
          </a:lstStyle>
          <a:p>
            <a:pPr>
              <a:defRPr/>
            </a:pPr>
            <a:endParaRPr lang="el-GR"/>
          </a:p>
        </p:txBody>
      </p:sp>
      <p:sp>
        <p:nvSpPr>
          <p:cNvPr id="5" name="Rectangle 127"/>
          <p:cNvSpPr>
            <a:spLocks noGrp="1" noChangeArrowheads="1"/>
          </p:cNvSpPr>
          <p:nvPr>
            <p:ph type="ftr" sz="quarter" idx="11"/>
          </p:nvPr>
        </p:nvSpPr>
        <p:spPr>
          <a:ln/>
        </p:spPr>
        <p:txBody>
          <a:bodyPr/>
          <a:lstStyle>
            <a:lvl1pPr>
              <a:defRPr/>
            </a:lvl1pPr>
          </a:lstStyle>
          <a:p>
            <a:pPr>
              <a:defRPr/>
            </a:pPr>
            <a:endParaRPr lang="el-GR"/>
          </a:p>
        </p:txBody>
      </p:sp>
      <p:sp>
        <p:nvSpPr>
          <p:cNvPr id="6" name="Rectangle 128"/>
          <p:cNvSpPr>
            <a:spLocks noGrp="1" noChangeArrowheads="1"/>
          </p:cNvSpPr>
          <p:nvPr>
            <p:ph type="sldNum" sz="quarter" idx="12"/>
          </p:nvPr>
        </p:nvSpPr>
        <p:spPr>
          <a:ln/>
        </p:spPr>
        <p:txBody>
          <a:bodyPr/>
          <a:lstStyle>
            <a:lvl1pPr>
              <a:defRPr/>
            </a:lvl1pPr>
          </a:lstStyle>
          <a:p>
            <a:pPr>
              <a:defRPr/>
            </a:pPr>
            <a:fld id="{6E4463AF-4CA9-4DC9-A04A-2F68C254945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l-GR"/>
          </a:p>
        </p:txBody>
      </p:sp>
      <p:sp>
        <p:nvSpPr>
          <p:cNvPr id="5" name="Rectangle 127"/>
          <p:cNvSpPr>
            <a:spLocks noGrp="1" noChangeArrowheads="1"/>
          </p:cNvSpPr>
          <p:nvPr>
            <p:ph type="ftr" sz="quarter" idx="11"/>
          </p:nvPr>
        </p:nvSpPr>
        <p:spPr>
          <a:ln/>
        </p:spPr>
        <p:txBody>
          <a:bodyPr/>
          <a:lstStyle>
            <a:lvl1pPr>
              <a:defRPr/>
            </a:lvl1pPr>
          </a:lstStyle>
          <a:p>
            <a:pPr>
              <a:defRPr/>
            </a:pPr>
            <a:endParaRPr lang="el-GR"/>
          </a:p>
        </p:txBody>
      </p:sp>
      <p:sp>
        <p:nvSpPr>
          <p:cNvPr id="6" name="Rectangle 128"/>
          <p:cNvSpPr>
            <a:spLocks noGrp="1" noChangeArrowheads="1"/>
          </p:cNvSpPr>
          <p:nvPr>
            <p:ph type="sldNum" sz="quarter" idx="12"/>
          </p:nvPr>
        </p:nvSpPr>
        <p:spPr>
          <a:ln/>
        </p:spPr>
        <p:txBody>
          <a:bodyPr/>
          <a:lstStyle>
            <a:lvl1pPr>
              <a:defRPr/>
            </a:lvl1pPr>
          </a:lstStyle>
          <a:p>
            <a:pPr>
              <a:defRPr/>
            </a:pPr>
            <a:fld id="{DDB9E726-2A6C-432D-8FF9-1455DE25459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D2D12A42-707D-42F8-8336-AECAB07A1F5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26"/>
          <p:cNvSpPr>
            <a:spLocks noGrp="1" noChangeArrowheads="1"/>
          </p:cNvSpPr>
          <p:nvPr>
            <p:ph type="dt" sz="half" idx="10"/>
          </p:nvPr>
        </p:nvSpPr>
        <p:spPr>
          <a:ln/>
        </p:spPr>
        <p:txBody>
          <a:bodyPr/>
          <a:lstStyle>
            <a:lvl1pPr>
              <a:defRPr/>
            </a:lvl1pPr>
          </a:lstStyle>
          <a:p>
            <a:pPr>
              <a:defRPr/>
            </a:pPr>
            <a:endParaRPr lang="el-GR"/>
          </a:p>
        </p:txBody>
      </p:sp>
      <p:sp>
        <p:nvSpPr>
          <p:cNvPr id="8" name="Rectangle 127"/>
          <p:cNvSpPr>
            <a:spLocks noGrp="1" noChangeArrowheads="1"/>
          </p:cNvSpPr>
          <p:nvPr>
            <p:ph type="ftr" sz="quarter" idx="11"/>
          </p:nvPr>
        </p:nvSpPr>
        <p:spPr>
          <a:ln/>
        </p:spPr>
        <p:txBody>
          <a:bodyPr/>
          <a:lstStyle>
            <a:lvl1pPr>
              <a:defRPr/>
            </a:lvl1pPr>
          </a:lstStyle>
          <a:p>
            <a:pPr>
              <a:defRPr/>
            </a:pPr>
            <a:endParaRPr lang="el-GR"/>
          </a:p>
        </p:txBody>
      </p:sp>
      <p:sp>
        <p:nvSpPr>
          <p:cNvPr id="9" name="Rectangle 128"/>
          <p:cNvSpPr>
            <a:spLocks noGrp="1" noChangeArrowheads="1"/>
          </p:cNvSpPr>
          <p:nvPr>
            <p:ph type="sldNum" sz="quarter" idx="12"/>
          </p:nvPr>
        </p:nvSpPr>
        <p:spPr>
          <a:ln/>
        </p:spPr>
        <p:txBody>
          <a:bodyPr/>
          <a:lstStyle>
            <a:lvl1pPr>
              <a:defRPr/>
            </a:lvl1pPr>
          </a:lstStyle>
          <a:p>
            <a:pPr>
              <a:defRPr/>
            </a:pPr>
            <a:fld id="{B79295CE-F455-474F-A61A-7227A2AD7EE8}"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26"/>
          <p:cNvSpPr>
            <a:spLocks noGrp="1" noChangeArrowheads="1"/>
          </p:cNvSpPr>
          <p:nvPr>
            <p:ph type="dt" sz="half" idx="10"/>
          </p:nvPr>
        </p:nvSpPr>
        <p:spPr>
          <a:ln/>
        </p:spPr>
        <p:txBody>
          <a:bodyPr/>
          <a:lstStyle>
            <a:lvl1pPr>
              <a:defRPr/>
            </a:lvl1pPr>
          </a:lstStyle>
          <a:p>
            <a:pPr>
              <a:defRPr/>
            </a:pPr>
            <a:endParaRPr lang="el-GR"/>
          </a:p>
        </p:txBody>
      </p:sp>
      <p:sp>
        <p:nvSpPr>
          <p:cNvPr id="4" name="Rectangle 127"/>
          <p:cNvSpPr>
            <a:spLocks noGrp="1" noChangeArrowheads="1"/>
          </p:cNvSpPr>
          <p:nvPr>
            <p:ph type="ftr" sz="quarter" idx="11"/>
          </p:nvPr>
        </p:nvSpPr>
        <p:spPr>
          <a:ln/>
        </p:spPr>
        <p:txBody>
          <a:bodyPr/>
          <a:lstStyle>
            <a:lvl1pPr>
              <a:defRPr/>
            </a:lvl1pPr>
          </a:lstStyle>
          <a:p>
            <a:pPr>
              <a:defRPr/>
            </a:pPr>
            <a:endParaRPr lang="el-GR"/>
          </a:p>
        </p:txBody>
      </p:sp>
      <p:sp>
        <p:nvSpPr>
          <p:cNvPr id="5" name="Rectangle 128"/>
          <p:cNvSpPr>
            <a:spLocks noGrp="1" noChangeArrowheads="1"/>
          </p:cNvSpPr>
          <p:nvPr>
            <p:ph type="sldNum" sz="quarter" idx="12"/>
          </p:nvPr>
        </p:nvSpPr>
        <p:spPr>
          <a:ln/>
        </p:spPr>
        <p:txBody>
          <a:bodyPr/>
          <a:lstStyle>
            <a:lvl1pPr>
              <a:defRPr/>
            </a:lvl1pPr>
          </a:lstStyle>
          <a:p>
            <a:pPr>
              <a:defRPr/>
            </a:pPr>
            <a:fld id="{31513D67-4815-4E24-97F3-78A53165DEE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l-GR"/>
          </a:p>
        </p:txBody>
      </p:sp>
      <p:sp>
        <p:nvSpPr>
          <p:cNvPr id="3" name="Rectangle 127"/>
          <p:cNvSpPr>
            <a:spLocks noGrp="1" noChangeArrowheads="1"/>
          </p:cNvSpPr>
          <p:nvPr>
            <p:ph type="ftr" sz="quarter" idx="11"/>
          </p:nvPr>
        </p:nvSpPr>
        <p:spPr>
          <a:ln/>
        </p:spPr>
        <p:txBody>
          <a:bodyPr/>
          <a:lstStyle>
            <a:lvl1pPr>
              <a:defRPr/>
            </a:lvl1pPr>
          </a:lstStyle>
          <a:p>
            <a:pPr>
              <a:defRPr/>
            </a:pPr>
            <a:endParaRPr lang="el-GR"/>
          </a:p>
        </p:txBody>
      </p:sp>
      <p:sp>
        <p:nvSpPr>
          <p:cNvPr id="4" name="Rectangle 128"/>
          <p:cNvSpPr>
            <a:spLocks noGrp="1" noChangeArrowheads="1"/>
          </p:cNvSpPr>
          <p:nvPr>
            <p:ph type="sldNum" sz="quarter" idx="12"/>
          </p:nvPr>
        </p:nvSpPr>
        <p:spPr>
          <a:ln/>
        </p:spPr>
        <p:txBody>
          <a:bodyPr/>
          <a:lstStyle>
            <a:lvl1pPr>
              <a:defRPr/>
            </a:lvl1pPr>
          </a:lstStyle>
          <a:p>
            <a:pPr>
              <a:defRPr/>
            </a:pPr>
            <a:fld id="{8F0FA203-1492-44F2-B1AA-956456E93C5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3E1D5FE5-5CF2-4512-8488-21CF55555A9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B9E3AE4A-FBF8-408A-84BF-E03D6E56B55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6149"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GB"/>
                </a:p>
              </p:txBody>
            </p:sp>
            <p:grpSp>
              <p:nvGrpSpPr>
                <p:cNvPr id="1061" name="Group 6"/>
                <p:cNvGrpSpPr>
                  <a:grpSpLocks/>
                </p:cNvGrpSpPr>
                <p:nvPr userDrawn="1"/>
              </p:nvGrpSpPr>
              <p:grpSpPr bwMode="auto">
                <a:xfrm>
                  <a:off x="0" y="522"/>
                  <a:ext cx="4751" cy="3794"/>
                  <a:chOff x="0" y="522"/>
                  <a:chExt cx="4751" cy="3794"/>
                </a:xfrm>
              </p:grpSpPr>
              <p:sp>
                <p:nvSpPr>
                  <p:cNvPr id="6151"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GB"/>
                  </a:p>
                </p:txBody>
              </p:sp>
              <p:sp>
                <p:nvSpPr>
                  <p:cNvPr id="6152"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GB"/>
                  </a:p>
                </p:txBody>
              </p:sp>
              <p:sp>
                <p:nvSpPr>
                  <p:cNvPr id="6153"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GB"/>
                  </a:p>
                </p:txBody>
              </p:sp>
              <p:grpSp>
                <p:nvGrpSpPr>
                  <p:cNvPr id="1065" name="Group 10"/>
                  <p:cNvGrpSpPr>
                    <a:grpSpLocks/>
                  </p:cNvGrpSpPr>
                  <p:nvPr userDrawn="1"/>
                </p:nvGrpSpPr>
                <p:grpSpPr bwMode="auto">
                  <a:xfrm>
                    <a:off x="0" y="522"/>
                    <a:ext cx="4751" cy="3794"/>
                    <a:chOff x="0" y="522"/>
                    <a:chExt cx="4751" cy="3794"/>
                  </a:xfrm>
                </p:grpSpPr>
                <p:sp>
                  <p:nvSpPr>
                    <p:cNvPr id="6155"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GB"/>
                    </a:p>
                  </p:txBody>
                </p:sp>
                <p:grpSp>
                  <p:nvGrpSpPr>
                    <p:cNvPr id="1067" name="Group 12"/>
                    <p:cNvGrpSpPr>
                      <a:grpSpLocks/>
                    </p:cNvGrpSpPr>
                    <p:nvPr userDrawn="1"/>
                  </p:nvGrpSpPr>
                  <p:grpSpPr bwMode="auto">
                    <a:xfrm>
                      <a:off x="0" y="659"/>
                      <a:ext cx="4751" cy="3657"/>
                      <a:chOff x="0" y="659"/>
                      <a:chExt cx="4751" cy="3657"/>
                    </a:xfrm>
                  </p:grpSpPr>
                  <p:sp>
                    <p:nvSpPr>
                      <p:cNvPr id="6157"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GB"/>
                      </a:p>
                    </p:txBody>
                  </p:sp>
                  <p:grpSp>
                    <p:nvGrpSpPr>
                      <p:cNvPr id="1069" name="Group 14"/>
                      <p:cNvGrpSpPr>
                        <a:grpSpLocks/>
                      </p:cNvGrpSpPr>
                      <p:nvPr userDrawn="1"/>
                    </p:nvGrpSpPr>
                    <p:grpSpPr bwMode="auto">
                      <a:xfrm>
                        <a:off x="0" y="808"/>
                        <a:ext cx="4751" cy="3508"/>
                        <a:chOff x="-400" y="808"/>
                        <a:chExt cx="4751" cy="3508"/>
                      </a:xfrm>
                    </p:grpSpPr>
                    <p:sp>
                      <p:nvSpPr>
                        <p:cNvPr id="6159"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GB"/>
                        </a:p>
                      </p:txBody>
                    </p:sp>
                    <p:sp>
                      <p:nvSpPr>
                        <p:cNvPr id="6160"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GB"/>
                        </a:p>
                      </p:txBody>
                    </p:sp>
                    <p:sp>
                      <p:nvSpPr>
                        <p:cNvPr id="6161"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GB"/>
                        </a:p>
                      </p:txBody>
                    </p:sp>
                    <p:sp>
                      <p:nvSpPr>
                        <p:cNvPr id="6162"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GB"/>
                        </a:p>
                      </p:txBody>
                    </p:sp>
                    <p:sp>
                      <p:nvSpPr>
                        <p:cNvPr id="6163"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GB"/>
                        </a:p>
                      </p:txBody>
                    </p:sp>
                    <p:sp>
                      <p:nvSpPr>
                        <p:cNvPr id="6164"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GB"/>
                        </a:p>
                      </p:txBody>
                    </p:sp>
                    <p:sp>
                      <p:nvSpPr>
                        <p:cNvPr id="6165"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GB"/>
                        </a:p>
                      </p:txBody>
                    </p:sp>
                    <p:sp>
                      <p:nvSpPr>
                        <p:cNvPr id="6166"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GB"/>
                        </a:p>
                      </p:txBody>
                    </p:sp>
                    <p:sp>
                      <p:nvSpPr>
                        <p:cNvPr id="6167"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GB"/>
                        </a:p>
                      </p:txBody>
                    </p:sp>
                    <p:sp>
                      <p:nvSpPr>
                        <p:cNvPr id="6168"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GB"/>
                        </a:p>
                      </p:txBody>
                    </p:sp>
                    <p:sp>
                      <p:nvSpPr>
                        <p:cNvPr id="6169"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GB"/>
                        </a:p>
                      </p:txBody>
                    </p:sp>
                    <p:sp>
                      <p:nvSpPr>
                        <p:cNvPr id="6170"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GB"/>
                        </a:p>
                      </p:txBody>
                    </p:sp>
                    <p:sp>
                      <p:nvSpPr>
                        <p:cNvPr id="6171"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GB"/>
                        </a:p>
                      </p:txBody>
                    </p:sp>
                    <p:sp>
                      <p:nvSpPr>
                        <p:cNvPr id="6172"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GB"/>
                        </a:p>
                      </p:txBody>
                    </p:sp>
                    <p:sp>
                      <p:nvSpPr>
                        <p:cNvPr id="6173"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GB"/>
                        </a:p>
                      </p:txBody>
                    </p:sp>
                    <p:sp>
                      <p:nvSpPr>
                        <p:cNvPr id="6174"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GB"/>
                        </a:p>
                      </p:txBody>
                    </p:sp>
                    <p:sp>
                      <p:nvSpPr>
                        <p:cNvPr id="6175"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GB"/>
                        </a:p>
                      </p:txBody>
                    </p:sp>
                    <p:sp>
                      <p:nvSpPr>
                        <p:cNvPr id="6176"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GB"/>
                        </a:p>
                      </p:txBody>
                    </p:sp>
                    <p:sp>
                      <p:nvSpPr>
                        <p:cNvPr id="6177"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GB"/>
                        </a:p>
                      </p:txBody>
                    </p:sp>
                    <p:sp>
                      <p:nvSpPr>
                        <p:cNvPr id="6178"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GB"/>
                        </a:p>
                      </p:txBody>
                    </p:sp>
                    <p:sp>
                      <p:nvSpPr>
                        <p:cNvPr id="6179"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GB"/>
                        </a:p>
                      </p:txBody>
                    </p:sp>
                    <p:sp>
                      <p:nvSpPr>
                        <p:cNvPr id="6180"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GB"/>
                        </a:p>
                      </p:txBody>
                    </p:sp>
                    <p:sp>
                      <p:nvSpPr>
                        <p:cNvPr id="6181"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GB"/>
                        </a:p>
                      </p:txBody>
                    </p:sp>
                    <p:sp>
                      <p:nvSpPr>
                        <p:cNvPr id="6182"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GB"/>
                        </a:p>
                      </p:txBody>
                    </p:sp>
                    <p:sp>
                      <p:nvSpPr>
                        <p:cNvPr id="6183"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GB"/>
                        </a:p>
                      </p:txBody>
                    </p:sp>
                    <p:sp>
                      <p:nvSpPr>
                        <p:cNvPr id="6184"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GB"/>
                        </a:p>
                      </p:txBody>
                    </p:sp>
                    <p:sp>
                      <p:nvSpPr>
                        <p:cNvPr id="6185"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GB"/>
                        </a:p>
                      </p:txBody>
                    </p:sp>
                    <p:sp>
                      <p:nvSpPr>
                        <p:cNvPr id="6186"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GB"/>
                        </a:p>
                      </p:txBody>
                    </p:sp>
                    <p:sp>
                      <p:nvSpPr>
                        <p:cNvPr id="6187"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GB"/>
                        </a:p>
                      </p:txBody>
                    </p:sp>
                    <p:sp>
                      <p:nvSpPr>
                        <p:cNvPr id="6188"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GB"/>
                        </a:p>
                      </p:txBody>
                    </p:sp>
                    <p:sp>
                      <p:nvSpPr>
                        <p:cNvPr id="6189"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GB"/>
                        </a:p>
                      </p:txBody>
                    </p:sp>
                    <p:sp>
                      <p:nvSpPr>
                        <p:cNvPr id="6190"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GB"/>
                        </a:p>
                      </p:txBody>
                    </p:sp>
                    <p:sp>
                      <p:nvSpPr>
                        <p:cNvPr id="6191"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GB"/>
                        </a:p>
                      </p:txBody>
                    </p:sp>
                    <p:sp>
                      <p:nvSpPr>
                        <p:cNvPr id="6192"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GB"/>
                        </a:p>
                      </p:txBody>
                    </p:sp>
                    <p:sp>
                      <p:nvSpPr>
                        <p:cNvPr id="6193"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GB"/>
                        </a:p>
                      </p:txBody>
                    </p:sp>
                    <p:sp>
                      <p:nvSpPr>
                        <p:cNvPr id="6194"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GB"/>
                        </a:p>
                      </p:txBody>
                    </p:sp>
                    <p:grpSp>
                      <p:nvGrpSpPr>
                        <p:cNvPr id="1106" name="Group 51"/>
                        <p:cNvGrpSpPr>
                          <a:grpSpLocks/>
                        </p:cNvGrpSpPr>
                        <p:nvPr userDrawn="1"/>
                      </p:nvGrpSpPr>
                      <p:grpSpPr bwMode="auto">
                        <a:xfrm>
                          <a:off x="0" y="1812"/>
                          <a:ext cx="3672" cy="2049"/>
                          <a:chOff x="5" y="1816"/>
                          <a:chExt cx="3672" cy="2049"/>
                        </a:xfrm>
                      </p:grpSpPr>
                      <p:sp>
                        <p:nvSpPr>
                          <p:cNvPr id="6196"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ffectLst/>
                        </p:spPr>
                        <p:txBody>
                          <a:bodyPr wrap="none" anchor="ctr"/>
                          <a:lstStyle/>
                          <a:p>
                            <a:pPr>
                              <a:defRPr/>
                            </a:pPr>
                            <a:endParaRPr lang="en-GB"/>
                          </a:p>
                        </p:txBody>
                      </p:sp>
                      <p:sp>
                        <p:nvSpPr>
                          <p:cNvPr id="619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GB"/>
                          </a:p>
                        </p:txBody>
                      </p:sp>
                      <p:sp>
                        <p:nvSpPr>
                          <p:cNvPr id="619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GB"/>
                          </a:p>
                        </p:txBody>
                      </p:sp>
                      <p:sp>
                        <p:nvSpPr>
                          <p:cNvPr id="619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0"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2"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5"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GB"/>
                          </a:p>
                        </p:txBody>
                      </p:sp>
                      <p:sp>
                        <p:nvSpPr>
                          <p:cNvPr id="620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ffectLst/>
                        </p:spPr>
                        <p:txBody>
                          <a:bodyPr wrap="none" anchor="ctr"/>
                          <a:lstStyle/>
                          <a:p>
                            <a:pPr>
                              <a:defRPr/>
                            </a:pPr>
                            <a:endParaRPr lang="en-GB"/>
                          </a:p>
                        </p:txBody>
                      </p:sp>
                    </p:grpSp>
                    <p:sp>
                      <p:nvSpPr>
                        <p:cNvPr id="6208"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GB"/>
                        </a:p>
                      </p:txBody>
                    </p:sp>
                    <p:sp>
                      <p:nvSpPr>
                        <p:cNvPr id="6209"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GB"/>
                        </a:p>
                      </p:txBody>
                    </p:sp>
                    <p:sp>
                      <p:nvSpPr>
                        <p:cNvPr id="6210"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GB"/>
                        </a:p>
                      </p:txBody>
                    </p:sp>
                    <p:sp>
                      <p:nvSpPr>
                        <p:cNvPr id="6211"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GB"/>
                        </a:p>
                      </p:txBody>
                    </p:sp>
                    <p:sp>
                      <p:nvSpPr>
                        <p:cNvPr id="6212"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GB"/>
                        </a:p>
                      </p:txBody>
                    </p:sp>
                    <p:sp>
                      <p:nvSpPr>
                        <p:cNvPr id="6213"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GB"/>
                        </a:p>
                      </p:txBody>
                    </p:sp>
                    <p:sp>
                      <p:nvSpPr>
                        <p:cNvPr id="6214"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GB"/>
                        </a:p>
                      </p:txBody>
                    </p:sp>
                    <p:sp>
                      <p:nvSpPr>
                        <p:cNvPr id="6215"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GB"/>
                        </a:p>
                      </p:txBody>
                    </p:sp>
                    <p:sp>
                      <p:nvSpPr>
                        <p:cNvPr id="6216"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GB"/>
                        </a:p>
                      </p:txBody>
                    </p:sp>
                    <p:sp>
                      <p:nvSpPr>
                        <p:cNvPr id="6217"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GB"/>
                        </a:p>
                      </p:txBody>
                    </p:sp>
                    <p:sp>
                      <p:nvSpPr>
                        <p:cNvPr id="6218"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GB"/>
                        </a:p>
                      </p:txBody>
                    </p:sp>
                    <p:sp>
                      <p:nvSpPr>
                        <p:cNvPr id="6219"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GB"/>
                        </a:p>
                      </p:txBody>
                    </p:sp>
                    <p:sp>
                      <p:nvSpPr>
                        <p:cNvPr id="6220"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GB"/>
                        </a:p>
                      </p:txBody>
                    </p:sp>
                    <p:sp>
                      <p:nvSpPr>
                        <p:cNvPr id="6221"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GB"/>
                        </a:p>
                      </p:txBody>
                    </p:sp>
                    <p:sp>
                      <p:nvSpPr>
                        <p:cNvPr id="6222"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GB"/>
                        </a:p>
                      </p:txBody>
                    </p:sp>
                    <p:sp>
                      <p:nvSpPr>
                        <p:cNvPr id="6223"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GB"/>
                        </a:p>
                      </p:txBody>
                    </p:sp>
                    <p:sp>
                      <p:nvSpPr>
                        <p:cNvPr id="6224"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GB"/>
                        </a:p>
                      </p:txBody>
                    </p:sp>
                    <p:sp>
                      <p:nvSpPr>
                        <p:cNvPr id="6225"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GB"/>
                        </a:p>
                      </p:txBody>
                    </p:sp>
                    <p:sp>
                      <p:nvSpPr>
                        <p:cNvPr id="6226"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GB"/>
                        </a:p>
                      </p:txBody>
                    </p:sp>
                    <p:sp>
                      <p:nvSpPr>
                        <p:cNvPr id="6227"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GB"/>
                        </a:p>
                      </p:txBody>
                    </p:sp>
                    <p:sp>
                      <p:nvSpPr>
                        <p:cNvPr id="6228"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GB"/>
                        </a:p>
                      </p:txBody>
                    </p:sp>
                    <p:sp>
                      <p:nvSpPr>
                        <p:cNvPr id="6229"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GB"/>
                        </a:p>
                      </p:txBody>
                    </p:sp>
                    <p:sp>
                      <p:nvSpPr>
                        <p:cNvPr id="6230"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GB"/>
                        </a:p>
                      </p:txBody>
                    </p:sp>
                    <p:sp>
                      <p:nvSpPr>
                        <p:cNvPr id="6231"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GB"/>
                        </a:p>
                      </p:txBody>
                    </p:sp>
                    <p:sp>
                      <p:nvSpPr>
                        <p:cNvPr id="6232"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GB"/>
                        </a:p>
                      </p:txBody>
                    </p:sp>
                    <p:sp>
                      <p:nvSpPr>
                        <p:cNvPr id="6233"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GB"/>
                        </a:p>
                      </p:txBody>
                    </p:sp>
                    <p:sp>
                      <p:nvSpPr>
                        <p:cNvPr id="6234"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GB"/>
                        </a:p>
                      </p:txBody>
                    </p:sp>
                    <p:sp>
                      <p:nvSpPr>
                        <p:cNvPr id="6235"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GB"/>
                        </a:p>
                      </p:txBody>
                    </p:sp>
                    <p:sp>
                      <p:nvSpPr>
                        <p:cNvPr id="6236"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GB"/>
                        </a:p>
                      </p:txBody>
                    </p:sp>
                    <p:sp>
                      <p:nvSpPr>
                        <p:cNvPr id="6237"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GB"/>
                        </a:p>
                      </p:txBody>
                    </p:sp>
                    <p:sp>
                      <p:nvSpPr>
                        <p:cNvPr id="6238"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GB"/>
                        </a:p>
                      </p:txBody>
                    </p:sp>
                    <p:sp>
                      <p:nvSpPr>
                        <p:cNvPr id="6239"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GB"/>
                        </a:p>
                      </p:txBody>
                    </p:sp>
                    <p:sp>
                      <p:nvSpPr>
                        <p:cNvPr id="6240"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GB"/>
                        </a:p>
                      </p:txBody>
                    </p:sp>
                    <p:sp>
                      <p:nvSpPr>
                        <p:cNvPr id="6241"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GB"/>
                        </a:p>
                      </p:txBody>
                    </p:sp>
                    <p:sp>
                      <p:nvSpPr>
                        <p:cNvPr id="6242"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GB"/>
                        </a:p>
                      </p:txBody>
                    </p:sp>
                    <p:sp>
                      <p:nvSpPr>
                        <p:cNvPr id="6243"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GB"/>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6245"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GB"/>
                </a:p>
              </p:txBody>
            </p:sp>
            <p:sp>
              <p:nvSpPr>
                <p:cNvPr id="6246"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GB"/>
                </a:p>
              </p:txBody>
            </p:sp>
            <p:grpSp>
              <p:nvGrpSpPr>
                <p:cNvPr id="1050" name="Group 103"/>
                <p:cNvGrpSpPr>
                  <a:grpSpLocks/>
                </p:cNvGrpSpPr>
                <p:nvPr userDrawn="1"/>
              </p:nvGrpSpPr>
              <p:grpSpPr bwMode="auto">
                <a:xfrm>
                  <a:off x="2" y="2738"/>
                  <a:ext cx="1317" cy="1582"/>
                  <a:chOff x="2" y="2738"/>
                  <a:chExt cx="1317" cy="1582"/>
                </a:xfrm>
              </p:grpSpPr>
              <p:sp>
                <p:nvSpPr>
                  <p:cNvPr id="6248"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GB"/>
                  </a:p>
                </p:txBody>
              </p:sp>
              <p:sp>
                <p:nvSpPr>
                  <p:cNvPr id="6249"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GB"/>
                  </a:p>
                </p:txBody>
              </p:sp>
              <p:sp>
                <p:nvSpPr>
                  <p:cNvPr id="6250"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GB"/>
                  </a:p>
                </p:txBody>
              </p:sp>
              <p:sp>
                <p:nvSpPr>
                  <p:cNvPr id="6251"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GB"/>
                  </a:p>
                </p:txBody>
              </p:sp>
              <p:sp>
                <p:nvSpPr>
                  <p:cNvPr id="6252"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GB"/>
                  </a:p>
                </p:txBody>
              </p:sp>
              <p:sp>
                <p:nvSpPr>
                  <p:cNvPr id="6253"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GB"/>
                  </a:p>
                </p:txBody>
              </p:sp>
              <p:sp>
                <p:nvSpPr>
                  <p:cNvPr id="6254"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GB"/>
                  </a:p>
                </p:txBody>
              </p:sp>
              <p:sp>
                <p:nvSpPr>
                  <p:cNvPr id="6255"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GB"/>
                  </a:p>
                </p:txBody>
              </p:sp>
              <p:sp>
                <p:nvSpPr>
                  <p:cNvPr id="6256"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GB"/>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6258"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GB"/>
              </a:p>
            </p:txBody>
          </p:sp>
          <p:sp>
            <p:nvSpPr>
              <p:cNvPr id="6259"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GB"/>
              </a:p>
            </p:txBody>
          </p:sp>
          <p:sp>
            <p:nvSpPr>
              <p:cNvPr id="6260"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6261"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6262" name="Rectangle 118"/>
              <p:cNvSpPr>
                <a:spLocks noChangeArrowheads="1"/>
              </p:cNvSpPr>
              <p:nvPr/>
            </p:nvSpPr>
            <p:spPr bwMode="hidden">
              <a:xfrm rot="-3417299">
                <a:off x="1016" y="2697"/>
                <a:ext cx="2678"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6263"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GB"/>
              </a:p>
            </p:txBody>
          </p:sp>
          <p:grpSp>
            <p:nvGrpSpPr>
              <p:cNvPr id="1040" name="Group 120"/>
              <p:cNvGrpSpPr>
                <a:grpSpLocks noChangeAspect="1"/>
              </p:cNvGrpSpPr>
              <p:nvPr/>
            </p:nvGrpSpPr>
            <p:grpSpPr bwMode="auto">
              <a:xfrm>
                <a:off x="3046" y="1326"/>
                <a:ext cx="259" cy="299"/>
                <a:chOff x="3042" y="1265"/>
                <a:chExt cx="367" cy="424"/>
              </a:xfrm>
            </p:grpSpPr>
            <p:sp>
              <p:nvSpPr>
                <p:cNvPr id="6265"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GB"/>
                </a:p>
              </p:txBody>
            </p:sp>
            <p:sp>
              <p:nvSpPr>
                <p:cNvPr id="6266"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6267"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6268"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6269"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grpSp>
        </p:grpSp>
      </p:grpSp>
      <p:sp>
        <p:nvSpPr>
          <p:cNvPr id="6270"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l-GR"/>
          </a:p>
        </p:txBody>
      </p:sp>
      <p:sp>
        <p:nvSpPr>
          <p:cNvPr id="6271"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l-GR"/>
          </a:p>
        </p:txBody>
      </p:sp>
      <p:sp>
        <p:nvSpPr>
          <p:cNvPr id="6272"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29F0DF94-D1D9-4AA2-A4D8-07D1B6037878}" type="slidenum">
              <a:rPr lang="el-GR"/>
              <a:pPr>
                <a:defRPr/>
              </a:pPr>
              <a:t>‹#›</a:t>
            </a:fld>
            <a:endParaRPr lang="el-GR"/>
          </a:p>
        </p:txBody>
      </p:sp>
      <p:sp>
        <p:nvSpPr>
          <p:cNvPr id="6273"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274"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cSld>
  <p:clrMap bg1="dk2" tx1="lt1" bg2="dk1" tx2="lt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2400" dirty="0" smtClean="0"/>
              <a:t> </a:t>
            </a:r>
            <a:r>
              <a:rPr lang="el-GR" sz="2400" dirty="0" smtClean="0"/>
              <a:t>ΕΛΕΥΘΕΡΙΑ</a:t>
            </a:r>
            <a:r>
              <a:rPr lang="en-US" sz="2400" dirty="0" smtClean="0"/>
              <a:t> </a:t>
            </a:r>
            <a:r>
              <a:rPr lang="el-GR" sz="2400" dirty="0" smtClean="0"/>
              <a:t>ΕΝΑΝΤΙΟΝ ΙΣΟΤΗΤΑΣ</a:t>
            </a:r>
          </a:p>
        </p:txBody>
      </p:sp>
      <p:sp>
        <p:nvSpPr>
          <p:cNvPr id="2051" name="Rectangle 3"/>
          <p:cNvSpPr>
            <a:spLocks noGrp="1" noChangeArrowheads="1"/>
          </p:cNvSpPr>
          <p:nvPr>
            <p:ph type="subTitle" idx="1"/>
          </p:nvPr>
        </p:nvSpPr>
        <p:spPr>
          <a:xfrm>
            <a:off x="1371600" y="3886200"/>
            <a:ext cx="6400800" cy="1271588"/>
          </a:xfrm>
        </p:spPr>
        <p:txBody>
          <a:bodyPr/>
          <a:lstStyle/>
          <a:p>
            <a:pPr eaLnBrk="1" hangingPunct="1">
              <a:defRPr/>
            </a:pPr>
            <a:r>
              <a:rPr lang="el-GR" smtClean="0"/>
              <a:t>Χαροκόπειο Πανεπιστήμιο</a:t>
            </a:r>
          </a:p>
          <a:p>
            <a:pPr eaLnBrk="1" hangingPunct="1">
              <a:defRPr/>
            </a:pPr>
            <a:r>
              <a:rPr lang="el-GR" smtClean="0"/>
              <a:t>Γ. Μαυρομμάτης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l-GR" sz="2400" smtClean="0"/>
              <a:t>Η αλλαγή του παραδείγματος</a:t>
            </a:r>
          </a:p>
        </p:txBody>
      </p:sp>
      <p:sp>
        <p:nvSpPr>
          <p:cNvPr id="52227" name="Rectangle 3"/>
          <p:cNvSpPr>
            <a:spLocks noGrp="1" noChangeArrowheads="1"/>
          </p:cNvSpPr>
          <p:nvPr>
            <p:ph type="body" idx="1"/>
          </p:nvPr>
        </p:nvSpPr>
        <p:spPr>
          <a:xfrm>
            <a:off x="457200" y="1071563"/>
            <a:ext cx="8229600" cy="5572125"/>
          </a:xfrm>
        </p:spPr>
        <p:txBody>
          <a:bodyPr/>
          <a:lstStyle/>
          <a:p>
            <a:pPr eaLnBrk="1" hangingPunct="1">
              <a:lnSpc>
                <a:spcPct val="80000"/>
              </a:lnSpc>
              <a:buFont typeface="Wingdings" pitchFamily="2" charset="2"/>
              <a:buNone/>
              <a:defRPr/>
            </a:pPr>
            <a:endParaRPr lang="el-GR" sz="1400" dirty="0" smtClean="0"/>
          </a:p>
          <a:p>
            <a:pPr eaLnBrk="1" hangingPunct="1">
              <a:lnSpc>
                <a:spcPct val="80000"/>
              </a:lnSpc>
              <a:defRPr/>
            </a:pPr>
            <a:r>
              <a:rPr lang="el-GR" sz="1600" dirty="0" smtClean="0"/>
              <a:t>Ο Γερμανικός νέο-φιλελευθερισμός ή </a:t>
            </a:r>
            <a:r>
              <a:rPr lang="en-US" sz="1600" dirty="0" err="1" smtClean="0"/>
              <a:t>ordoliberalism</a:t>
            </a:r>
            <a:r>
              <a:rPr lang="en-US" sz="1600" dirty="0" smtClean="0"/>
              <a:t>  </a:t>
            </a:r>
            <a:r>
              <a:rPr lang="el-GR" sz="1600" dirty="0" smtClean="0"/>
              <a:t>από το τέλος του Β’ παγκοσμίου πολέμου και μετά</a:t>
            </a:r>
            <a:r>
              <a:rPr lang="el-GR" sz="1600" dirty="0" smtClean="0"/>
              <a:t>. </a:t>
            </a:r>
            <a:r>
              <a:rPr lang="el-GR" sz="1600" dirty="0" smtClean="0"/>
              <a:t>Η </a:t>
            </a:r>
            <a:r>
              <a:rPr lang="en-US" sz="1600" dirty="0" smtClean="0"/>
              <a:t> </a:t>
            </a:r>
            <a:r>
              <a:rPr lang="el-GR" sz="1600" dirty="0" smtClean="0"/>
              <a:t>σχολή της </a:t>
            </a:r>
            <a:r>
              <a:rPr lang="en-US" sz="1600" dirty="0" smtClean="0"/>
              <a:t>Frankfurt </a:t>
            </a:r>
            <a:r>
              <a:rPr lang="el-GR" sz="1600" dirty="0" smtClean="0"/>
              <a:t>αλλά και η Σχολή του </a:t>
            </a:r>
            <a:r>
              <a:rPr lang="en-US" sz="1600" dirty="0" smtClean="0"/>
              <a:t>F</a:t>
            </a:r>
            <a:r>
              <a:rPr lang="en-GB" sz="1600" dirty="0" smtClean="0"/>
              <a:t>re</a:t>
            </a:r>
            <a:r>
              <a:rPr lang="en-US" sz="1600" dirty="0" err="1" smtClean="0"/>
              <a:t>iburg</a:t>
            </a:r>
            <a:r>
              <a:rPr lang="en-US" sz="1600" dirty="0" smtClean="0"/>
              <a:t>. </a:t>
            </a:r>
            <a:endParaRPr lang="el-GR" sz="1600" dirty="0" smtClean="0"/>
          </a:p>
          <a:p>
            <a:pPr eaLnBrk="1" hangingPunct="1">
              <a:lnSpc>
                <a:spcPct val="80000"/>
              </a:lnSpc>
              <a:defRPr/>
            </a:pPr>
            <a:r>
              <a:rPr lang="el-GR" sz="1600" dirty="0" smtClean="0"/>
              <a:t>Από τα μέσα του 1960 και μετά το σύστημα άρχισε να έχει προβλήματα. Τα κέρδη δεν ήταν τόσο μεγάλα όσο τα χρυσά χρόνια της προηγούμενης δεκαετίας. Το κόστος εργασίας είχε αυξηθεί, μικρότερα κέρδη. </a:t>
            </a:r>
          </a:p>
          <a:p>
            <a:pPr eaLnBrk="1" hangingPunct="1">
              <a:lnSpc>
                <a:spcPct val="80000"/>
              </a:lnSpc>
              <a:defRPr/>
            </a:pPr>
            <a:r>
              <a:rPr lang="el-GR" sz="1600" dirty="0" smtClean="0"/>
              <a:t>Το κράτος δεν ήταν πια τόσο χρήσιμο για τις επιχειρήσεις. Μήπως θα έπρεπε να εφεύρουν ένα άλλο οικονομικό σύστημα πέραν των εθνικών κρατών;</a:t>
            </a:r>
          </a:p>
          <a:p>
            <a:pPr eaLnBrk="1" hangingPunct="1">
              <a:lnSpc>
                <a:spcPct val="80000"/>
              </a:lnSpc>
              <a:defRPr/>
            </a:pPr>
            <a:r>
              <a:rPr lang="el-GR" sz="1600" dirty="0" smtClean="0"/>
              <a:t>Ταυτόχρονα, οι πόλεμοι Κορέας, Βιετνάμ και το πρόγραμμα της «μεγάλης κοινωνίας» του </a:t>
            </a:r>
            <a:r>
              <a:rPr lang="en-US" sz="1600" dirty="0" smtClean="0"/>
              <a:t>Lyndon Johnson </a:t>
            </a:r>
            <a:r>
              <a:rPr lang="el-GR" sz="1600" dirty="0" smtClean="0"/>
              <a:t>είχαν αυξήσει το έλλειμμα των ΗΠΑ σε δυσθεώρητα ύψη. </a:t>
            </a:r>
            <a:endParaRPr lang="en-US" sz="1600" dirty="0" smtClean="0"/>
          </a:p>
          <a:p>
            <a:pPr eaLnBrk="1" hangingPunct="1">
              <a:lnSpc>
                <a:spcPct val="80000"/>
              </a:lnSpc>
              <a:defRPr/>
            </a:pPr>
            <a:r>
              <a:rPr lang="en-US" sz="1600" dirty="0" smtClean="0"/>
              <a:t>To </a:t>
            </a:r>
            <a:r>
              <a:rPr lang="el-GR" sz="1600" dirty="0" err="1" smtClean="0"/>
              <a:t>Κενσιανό</a:t>
            </a:r>
            <a:r>
              <a:rPr lang="el-GR" sz="1600" dirty="0" smtClean="0"/>
              <a:t> μοντέλο της οικονομίας υποχωρεί ραγδαίως και τη θέση του παίρνει ο μονεταρισμός (έλεγχος της ροής χρήματος για την αποφυγή του πληθωρισμού και φυγή του κράτους από την οικονομία). Η αγορά θα λύσει όλα τα προβλήματα. </a:t>
            </a:r>
          </a:p>
          <a:p>
            <a:pPr eaLnBrk="1" hangingPunct="1">
              <a:lnSpc>
                <a:spcPct val="80000"/>
              </a:lnSpc>
              <a:defRPr/>
            </a:pPr>
            <a:r>
              <a:rPr lang="el-GR" sz="1600" dirty="0" smtClean="0"/>
              <a:t>Το νεοφιλελεύθερο μοντέλο προσβλέπει στην έξοδο του κράτους από την οικονομία. Η αγορά μπορεί να λειτουργήσει καλύτερα από το κράτος. Δεν χρειάζεται η ρύθμιση του κράτους πια. Η μικρότερη κυβέρνηση είναι η καλύτερη κυβέρνηση</a:t>
            </a:r>
            <a:r>
              <a:rPr lang="el-GR" sz="14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l-GR" sz="2000" smtClean="0"/>
              <a:t>Οι επιρροές: </a:t>
            </a:r>
            <a:r>
              <a:rPr lang="en-US" sz="2000" smtClean="0"/>
              <a:t>Hayek (</a:t>
            </a:r>
            <a:r>
              <a:rPr lang="el-GR" sz="2000" smtClean="0"/>
              <a:t>Αυστριακός, Πανεπιστήμιο Βιέννης, </a:t>
            </a:r>
            <a:r>
              <a:rPr lang="en-US" sz="2000" smtClean="0"/>
              <a:t>LSE, University of Chicago) 1944, 1960.</a:t>
            </a:r>
            <a:r>
              <a:rPr lang="el-GR" sz="2000" smtClean="0"/>
              <a:t> Ενάντια στον κεντρικό σχεδιασμό της οικονομίας, ο φονταμενταλισμός της οικονομίας της αγοράς και η ελευθερία προαπαιτούμενο της ανάπτυξης και της οικονομικής ευμάρειας.</a:t>
            </a:r>
          </a:p>
        </p:txBody>
      </p:sp>
      <p:pic>
        <p:nvPicPr>
          <p:cNvPr id="17411" name="Picture 3"/>
          <p:cNvPicPr>
            <a:picLocks noGrp="1" noChangeAspect="1" noChangeArrowheads="1"/>
          </p:cNvPicPr>
          <p:nvPr>
            <p:ph type="body" idx="1"/>
          </p:nvPr>
        </p:nvPicPr>
        <p:blipFill>
          <a:blip r:embed="rId2" cstate="print"/>
          <a:srcRect/>
          <a:stretch>
            <a:fillRect/>
          </a:stretch>
        </p:blipFill>
        <p:spPr>
          <a:xfrm>
            <a:off x="457200" y="1600200"/>
            <a:ext cx="4114800" cy="4852988"/>
          </a:xfrm>
        </p:spPr>
      </p:pic>
      <p:pic>
        <p:nvPicPr>
          <p:cNvPr id="17412" name="Picture 4"/>
          <p:cNvPicPr>
            <a:picLocks noChangeAspect="1" noChangeArrowheads="1"/>
          </p:cNvPicPr>
          <p:nvPr/>
        </p:nvPicPr>
        <p:blipFill>
          <a:blip r:embed="rId3" cstate="print"/>
          <a:srcRect/>
          <a:stretch>
            <a:fillRect/>
          </a:stretch>
        </p:blipFill>
        <p:spPr bwMode="auto">
          <a:xfrm>
            <a:off x="4572000" y="1557338"/>
            <a:ext cx="4010025" cy="4895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91513" cy="1711325"/>
          </a:xfrm>
        </p:spPr>
        <p:txBody>
          <a:bodyPr/>
          <a:lstStyle/>
          <a:p>
            <a:pPr eaLnBrk="1" hangingPunct="1">
              <a:defRPr/>
            </a:pPr>
            <a:r>
              <a:rPr lang="en-US" sz="1600" dirty="0" smtClean="0"/>
              <a:t>Milton Friedman</a:t>
            </a:r>
            <a:r>
              <a:rPr lang="el-GR" sz="1600" dirty="0" smtClean="0"/>
              <a:t>, (1962) </a:t>
            </a:r>
            <a:r>
              <a:rPr lang="en-US" sz="1600" dirty="0" smtClean="0"/>
              <a:t>capitalism and freedom, </a:t>
            </a:r>
            <a:r>
              <a:rPr lang="el-GR" sz="1600" dirty="0" smtClean="0"/>
              <a:t>η οικονομική ελευθερία ως απαραίτητη για την πολιτική ελευθερία. Η κυβέρνηση πρέπει να κάνει τα απαραίτητα. Η αγορά κάνει τα πάντα καλύτερα από οποιοδήποτε άλλο. Η οικονομία της αγοράς ως θρησκεία. Καταπολέμηση μονοπωλίων και εύρυθμη λειτουργία της αγοράς. </a:t>
            </a:r>
            <a:r>
              <a:rPr lang="en-US" sz="4000" dirty="0" smtClean="0"/>
              <a:t> </a:t>
            </a:r>
            <a:endParaRPr lang="el-GR" sz="4000" dirty="0" smtClean="0"/>
          </a:p>
        </p:txBody>
      </p:sp>
      <p:pic>
        <p:nvPicPr>
          <p:cNvPr id="18435" name="Picture 3"/>
          <p:cNvPicPr>
            <a:picLocks noGrp="1" noChangeAspect="1" noChangeArrowheads="1"/>
          </p:cNvPicPr>
          <p:nvPr>
            <p:ph type="body" idx="1"/>
          </p:nvPr>
        </p:nvPicPr>
        <p:blipFill>
          <a:blip r:embed="rId2" cstate="print"/>
          <a:srcRect/>
          <a:stretch>
            <a:fillRect/>
          </a:stretch>
        </p:blipFill>
        <p:spPr>
          <a:xfrm>
            <a:off x="457200" y="2060575"/>
            <a:ext cx="4546600" cy="4797425"/>
          </a:xfrm>
        </p:spPr>
      </p:pic>
      <p:pic>
        <p:nvPicPr>
          <p:cNvPr id="18436" name="Picture 4"/>
          <p:cNvPicPr>
            <a:picLocks noChangeAspect="1" noChangeArrowheads="1"/>
          </p:cNvPicPr>
          <p:nvPr/>
        </p:nvPicPr>
        <p:blipFill>
          <a:blip r:embed="rId3" cstate="print"/>
          <a:srcRect/>
          <a:stretch>
            <a:fillRect/>
          </a:stretch>
        </p:blipFill>
        <p:spPr bwMode="auto">
          <a:xfrm>
            <a:off x="4391025" y="3860800"/>
            <a:ext cx="4752975" cy="28813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l-GR" sz="2800" dirty="0" smtClean="0"/>
              <a:t>Παγκοσμιοποίηση, κυκλοφορία κεφαλαίου και η </a:t>
            </a:r>
            <a:r>
              <a:rPr lang="el-GR" sz="2800" dirty="0" smtClean="0"/>
              <a:t>νέα </a:t>
            </a:r>
            <a:r>
              <a:rPr lang="el-GR" sz="2800" dirty="0" smtClean="0"/>
              <a:t>διαίρεση της εργασίας</a:t>
            </a:r>
            <a:r>
              <a:rPr lang="el-GR" sz="4000" dirty="0" smtClean="0"/>
              <a:t> </a:t>
            </a:r>
          </a:p>
        </p:txBody>
      </p:sp>
      <p:sp>
        <p:nvSpPr>
          <p:cNvPr id="56323" name="Rectangle 3"/>
          <p:cNvSpPr>
            <a:spLocks noGrp="1" noChangeArrowheads="1"/>
          </p:cNvSpPr>
          <p:nvPr>
            <p:ph type="body" idx="1"/>
          </p:nvPr>
        </p:nvSpPr>
        <p:spPr>
          <a:xfrm>
            <a:off x="457200" y="1412875"/>
            <a:ext cx="8229600" cy="4392613"/>
          </a:xfrm>
        </p:spPr>
        <p:txBody>
          <a:bodyPr/>
          <a:lstStyle/>
          <a:p>
            <a:pPr eaLnBrk="1" hangingPunct="1">
              <a:lnSpc>
                <a:spcPct val="80000"/>
              </a:lnSpc>
              <a:defRPr/>
            </a:pPr>
            <a:r>
              <a:rPr lang="el-GR" sz="1400" dirty="0" smtClean="0"/>
              <a:t>Άρση εμποδίων κυκλοφορίας κεφαλαίων. Το παγκόσμιο παίρνει μέρος μέσα στο εθνικό (</a:t>
            </a:r>
            <a:r>
              <a:rPr lang="en-US" sz="1400" dirty="0" err="1" smtClean="0"/>
              <a:t>Sassen</a:t>
            </a:r>
            <a:r>
              <a:rPr lang="en-US" sz="1400" dirty="0" smtClean="0"/>
              <a:t>), </a:t>
            </a:r>
            <a:r>
              <a:rPr lang="el-GR" sz="1400" dirty="0" smtClean="0"/>
              <a:t>το εθνικό παραχωρεί τις αρμοδιότητες στο παγκόσμιο. Μετεγκατάσταση των οικονομικών δομών σε χώρες με φτηνό εργατικό δυναμικό. Γεωγραφική διασπορά της βιομηχανικής παραγωγής. Η παραγωγή μεταναστεύει εξαιτίας του φθηνότερου εργατικού κόστους. </a:t>
            </a:r>
          </a:p>
          <a:p>
            <a:pPr eaLnBrk="1" hangingPunct="1">
              <a:lnSpc>
                <a:spcPct val="80000"/>
              </a:lnSpc>
              <a:defRPr/>
            </a:pPr>
            <a:r>
              <a:rPr lang="el-GR" sz="1400" dirty="0" smtClean="0"/>
              <a:t>Η νέα </a:t>
            </a:r>
            <a:r>
              <a:rPr lang="en-GB" sz="1400" dirty="0" smtClean="0"/>
              <a:t>(</a:t>
            </a:r>
            <a:r>
              <a:rPr lang="el-GR" sz="1400" dirty="0" smtClean="0"/>
              <a:t>παλαιά) </a:t>
            </a:r>
            <a:r>
              <a:rPr lang="el-GR" sz="1400" dirty="0" smtClean="0"/>
              <a:t>διαίρεση </a:t>
            </a:r>
            <a:r>
              <a:rPr lang="el-GR" sz="1400" dirty="0" smtClean="0"/>
              <a:t>της εργασίας παγκοσμίως- Οι βιομηχανικές δουλειές μειώνονται και δημιουργείτε στα αστικά κέντρα του αναπτυγμένου κόσμου ένα διττός εργασιακός διαχωρισμός μεταξύ εργασιών υψηλής και χαμηλής εξειδίκευσης. Η βιομηχανία εξαφανίζεται από τις πόλεις, ή μένει μόνο η υψηλή βιομηχανία. </a:t>
            </a:r>
          </a:p>
          <a:p>
            <a:pPr eaLnBrk="1" hangingPunct="1">
              <a:lnSpc>
                <a:spcPct val="80000"/>
              </a:lnSpc>
              <a:defRPr/>
            </a:pPr>
            <a:r>
              <a:rPr lang="el-GR" sz="1400" dirty="0" smtClean="0"/>
              <a:t> Τοπία αποβιομηχάνισης, υψηλή ανεργία, συγκέντρωση ανεργίας σε συγκεκριμένες περιοχές, εξάρτηση από ένα φθίνων κράτος πρόνοιας. Η γεωγραφικά διεσπαρμένη παραγωγή θα πρέπει να διοικείται από κάπου; Από πού; Από τις πόλεις του αναπτυγμένου κόσμου.  Οι πόλεις σιγά-σιγά από μέρη παραγωγής μεταβάλλονται σε μέρη κατανάλωσης. </a:t>
            </a:r>
          </a:p>
          <a:p>
            <a:pPr eaLnBrk="1" hangingPunct="1">
              <a:lnSpc>
                <a:spcPct val="80000"/>
              </a:lnSpc>
              <a:defRPr/>
            </a:pPr>
            <a:r>
              <a:rPr lang="el-GR" sz="1400" dirty="0" smtClean="0"/>
              <a:t>Η εμφάνιση του Μετά-</a:t>
            </a:r>
            <a:r>
              <a:rPr lang="el-GR" sz="1400" dirty="0" err="1" smtClean="0"/>
              <a:t>Φορντικού</a:t>
            </a:r>
            <a:r>
              <a:rPr lang="el-GR" sz="1400" dirty="0" smtClean="0"/>
              <a:t> συστήματος. Ένα σύστημα μιας </a:t>
            </a:r>
            <a:r>
              <a:rPr lang="el-GR" sz="1400" u="sng" dirty="0" smtClean="0"/>
              <a:t>‘ευέλικτης συσσώρευσης’ (</a:t>
            </a:r>
            <a:r>
              <a:rPr lang="en-US" sz="1400" u="sng" dirty="0" smtClean="0"/>
              <a:t>Harvey)</a:t>
            </a:r>
            <a:r>
              <a:rPr lang="el-GR" sz="1400" u="sng" dirty="0" smtClean="0"/>
              <a:t>.</a:t>
            </a:r>
            <a:r>
              <a:rPr lang="el-GR" sz="1400" dirty="0" smtClean="0"/>
              <a:t> Η ευελιξία κυρίως αναφέρεται στην παραγωγή και στην εργασία ειδικότερα. Το κόστος της εργασίας πρέπει να μειωθεί. </a:t>
            </a:r>
          </a:p>
          <a:p>
            <a:pPr eaLnBrk="1" hangingPunct="1">
              <a:lnSpc>
                <a:spcPct val="80000"/>
              </a:lnSpc>
              <a:defRPr/>
            </a:pPr>
            <a:r>
              <a:rPr lang="el-GR" sz="1400" dirty="0" smtClean="0"/>
              <a:t>Το κράτος δεν ελέγχει την οικονομία αλλά η οικονομία ελέγχει το κράτος- </a:t>
            </a:r>
            <a:r>
              <a:rPr lang="el-GR" sz="1400" u="sng" dirty="0" smtClean="0"/>
              <a:t>Η εργασία είναι πια αδύναμη</a:t>
            </a:r>
            <a:r>
              <a:rPr lang="el-GR" sz="1400" dirty="0" smtClean="0"/>
              <a:t> να διαπραγματευθεί λόγω της μετεγκατάστασης των επιχειρήσεων.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l-GR" smtClean="0"/>
              <a:t>Νεοφιλελεύθερη πολιτική</a:t>
            </a:r>
          </a:p>
        </p:txBody>
      </p:sp>
      <p:sp>
        <p:nvSpPr>
          <p:cNvPr id="57347" name="Rectangle 3"/>
          <p:cNvSpPr>
            <a:spLocks noGrp="1" noChangeArrowheads="1"/>
          </p:cNvSpPr>
          <p:nvPr>
            <p:ph type="body" idx="1"/>
          </p:nvPr>
        </p:nvSpPr>
        <p:spPr>
          <a:xfrm>
            <a:off x="457200" y="1600200"/>
            <a:ext cx="8229600" cy="4421188"/>
          </a:xfrm>
        </p:spPr>
        <p:txBody>
          <a:bodyPr/>
          <a:lstStyle/>
          <a:p>
            <a:pPr eaLnBrk="1" hangingPunct="1">
              <a:lnSpc>
                <a:spcPct val="80000"/>
              </a:lnSpc>
              <a:defRPr/>
            </a:pPr>
            <a:r>
              <a:rPr lang="en-US" sz="1400" dirty="0" smtClean="0"/>
              <a:t>Harvey (2005) A brief history of </a:t>
            </a:r>
            <a:r>
              <a:rPr lang="el-GR" sz="1400" dirty="0" smtClean="0"/>
              <a:t>Ν</a:t>
            </a:r>
            <a:r>
              <a:rPr lang="en-US" sz="1400" dirty="0" err="1" smtClean="0"/>
              <a:t>eoliberalism</a:t>
            </a:r>
            <a:r>
              <a:rPr lang="en-US" sz="1400" dirty="0" smtClean="0"/>
              <a:t>:</a:t>
            </a:r>
            <a:r>
              <a:rPr lang="el-GR" sz="1400" dirty="0" smtClean="0"/>
              <a:t> Ο νεοφιλελευθερισμός είναι η εκδίκηση της οικονομικής ελίτ ή αλλιώς η εντατικοποίηση της εξουσίας του κεφαλαίου. </a:t>
            </a:r>
          </a:p>
          <a:p>
            <a:pPr eaLnBrk="1" hangingPunct="1">
              <a:lnSpc>
                <a:spcPct val="80000"/>
              </a:lnSpc>
              <a:defRPr/>
            </a:pPr>
            <a:r>
              <a:rPr lang="el-GR" sz="1400" dirty="0" smtClean="0"/>
              <a:t>Το πρώτο νεοφιλελεύθερο κράτος η Χιλή του </a:t>
            </a:r>
            <a:r>
              <a:rPr lang="el-GR" sz="1400" dirty="0" err="1" smtClean="0"/>
              <a:t>Πινοσέτ</a:t>
            </a:r>
            <a:r>
              <a:rPr lang="en-US" sz="1400" dirty="0" smtClean="0"/>
              <a:t> (</a:t>
            </a:r>
            <a:r>
              <a:rPr lang="el-GR" sz="1400" dirty="0" smtClean="0"/>
              <a:t>απορύθμιση και ιδιωτικοποιήσεις). Η Χιλή δεκαετίες μετά έχει ένα από τα υψηλότερα </a:t>
            </a:r>
            <a:r>
              <a:rPr lang="en-US" sz="1400" dirty="0" smtClean="0"/>
              <a:t>GDP per capita </a:t>
            </a:r>
            <a:r>
              <a:rPr lang="el-GR" sz="1400" dirty="0" smtClean="0"/>
              <a:t>της περιοχής και επίσης υψηλότατο δείκτη </a:t>
            </a:r>
            <a:r>
              <a:rPr lang="en-US" sz="1400" dirty="0" err="1" smtClean="0"/>
              <a:t>Gini</a:t>
            </a:r>
            <a:r>
              <a:rPr lang="en-US" sz="1400" dirty="0" smtClean="0"/>
              <a:t>.</a:t>
            </a:r>
            <a:endParaRPr lang="el-GR" sz="1400" dirty="0" smtClean="0"/>
          </a:p>
          <a:p>
            <a:pPr eaLnBrk="1" hangingPunct="1">
              <a:lnSpc>
                <a:spcPct val="80000"/>
              </a:lnSpc>
              <a:defRPr/>
            </a:pPr>
            <a:r>
              <a:rPr lang="el-GR" sz="1400" dirty="0" smtClean="0"/>
              <a:t>Ο νεοφιλελευθερισμός ως ένα σύστημα συσσώρευσης πλούτου στο οποίο ο πλούτος συσσωρεύεται γιατί οι άνθρωποι χάνουν τα οικονομικά τους δικαιώματα (</a:t>
            </a:r>
            <a:r>
              <a:rPr lang="en-US" sz="1400" dirty="0" smtClean="0"/>
              <a:t>“accumulation by dispossession”)</a:t>
            </a:r>
          </a:p>
          <a:p>
            <a:pPr eaLnBrk="1" hangingPunct="1">
              <a:lnSpc>
                <a:spcPct val="80000"/>
              </a:lnSpc>
              <a:defRPr/>
            </a:pPr>
            <a:r>
              <a:rPr lang="en-US" sz="1400" dirty="0" smtClean="0"/>
              <a:t>To </a:t>
            </a:r>
            <a:r>
              <a:rPr lang="el-GR" sz="1400" dirty="0" smtClean="0"/>
              <a:t>νεοφιλελεύθερο κράτος υποστηρίζει ότι η οικονομία της αγοράς παίζει ρόλο στο δημόσιο συμφέρον γιατί εξασφαλίζει την καλύτερη αξιοποίηση των πόρων, ικανοποιεί τις διαφορετικές καταναλωτικές ανάγκες, εξασφαλίζει τιμές εξαιτίας του ανταγωνισμού και ο πλούτος διαχέεται προς τα κάτω.</a:t>
            </a:r>
          </a:p>
          <a:p>
            <a:pPr eaLnBrk="1" hangingPunct="1">
              <a:lnSpc>
                <a:spcPct val="80000"/>
              </a:lnSpc>
              <a:defRPr/>
            </a:pPr>
            <a:r>
              <a:rPr lang="el-GR" sz="1400" dirty="0" smtClean="0"/>
              <a:t>Η ρύθμιση της οικονομίας από το κράτος αποτρέπει την επιχειρηματικότητα, οδηγεί στη μη βέλτιστη αξιοποίηση των πόρων και περιορίζει την ελευθερία των οικονομικών φορέων (</a:t>
            </a:r>
            <a:r>
              <a:rPr lang="en-US" sz="1400" dirty="0" smtClean="0"/>
              <a:t>agents).</a:t>
            </a:r>
          </a:p>
          <a:p>
            <a:pPr eaLnBrk="1" hangingPunct="1">
              <a:lnSpc>
                <a:spcPct val="80000"/>
              </a:lnSpc>
              <a:defRPr/>
            </a:pPr>
            <a:r>
              <a:rPr lang="en-US" sz="1400" dirty="0" smtClean="0"/>
              <a:t>O Reagan </a:t>
            </a:r>
            <a:r>
              <a:rPr lang="el-GR" sz="1400" dirty="0" smtClean="0"/>
              <a:t>(</a:t>
            </a:r>
            <a:r>
              <a:rPr lang="en-US" sz="1400" dirty="0" err="1" smtClean="0"/>
              <a:t>reaganomics</a:t>
            </a:r>
            <a:r>
              <a:rPr lang="en-US" sz="1400" dirty="0" smtClean="0"/>
              <a:t> like trickle down economics) </a:t>
            </a:r>
            <a:r>
              <a:rPr lang="el-GR" sz="1400" dirty="0" smtClean="0"/>
              <a:t>και η </a:t>
            </a:r>
            <a:r>
              <a:rPr lang="en-US" sz="1400" dirty="0" smtClean="0"/>
              <a:t>Thatcher </a:t>
            </a:r>
            <a:r>
              <a:rPr lang="el-GR" sz="1400" dirty="0" smtClean="0"/>
              <a:t>στην Αγγλία και η παραγωγή συναίνεσης για νεοφιλελεύθερες οικονομικές πολιτικές. </a:t>
            </a:r>
            <a:r>
              <a:rPr lang="en-US" sz="1400" dirty="0" smtClean="0"/>
              <a:t>“There is not such a thing like society”.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The Iron lady (2012)</a:t>
            </a:r>
            <a:endParaRPr lang="el-GR" smtClean="0"/>
          </a:p>
        </p:txBody>
      </p:sp>
      <p:pic>
        <p:nvPicPr>
          <p:cNvPr id="22531" name="Picture 3"/>
          <p:cNvPicPr>
            <a:picLocks noGrp="1" noChangeAspect="1" noChangeArrowheads="1"/>
          </p:cNvPicPr>
          <p:nvPr>
            <p:ph type="body" idx="1"/>
          </p:nvPr>
        </p:nvPicPr>
        <p:blipFill>
          <a:blip r:embed="rId2" cstate="print"/>
          <a:srcRect/>
          <a:stretch>
            <a:fillRect/>
          </a:stretch>
        </p:blipFill>
        <p:spPr>
          <a:xfrm>
            <a:off x="395288" y="1412875"/>
            <a:ext cx="3529012" cy="4530725"/>
          </a:xfrm>
        </p:spPr>
      </p:pic>
      <p:pic>
        <p:nvPicPr>
          <p:cNvPr id="22532" name="Picture 4"/>
          <p:cNvPicPr>
            <a:picLocks noChangeAspect="1" noChangeArrowheads="1"/>
          </p:cNvPicPr>
          <p:nvPr/>
        </p:nvPicPr>
        <p:blipFill>
          <a:blip r:embed="rId3" cstate="print"/>
          <a:srcRect/>
          <a:stretch>
            <a:fillRect/>
          </a:stretch>
        </p:blipFill>
        <p:spPr bwMode="auto">
          <a:xfrm>
            <a:off x="3708400" y="1412875"/>
            <a:ext cx="2879725" cy="4537075"/>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6172200" y="1412875"/>
            <a:ext cx="2971800" cy="51847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2000" dirty="0" smtClean="0"/>
              <a:t>O </a:t>
            </a:r>
            <a:r>
              <a:rPr lang="el-GR" sz="2000" dirty="0" smtClean="0"/>
              <a:t>νεοφιλελεύθερος </a:t>
            </a:r>
            <a:r>
              <a:rPr lang="en-US" sz="2000" dirty="0" smtClean="0"/>
              <a:t>Leviathan </a:t>
            </a:r>
            <a:r>
              <a:rPr lang="el-GR" sz="2000" dirty="0" smtClean="0"/>
              <a:t>ή αλλιώς το νέο αρνητικό κοινωνικό συμβόλαιο (ίσως όχι για όλους)</a:t>
            </a:r>
          </a:p>
        </p:txBody>
      </p:sp>
      <p:pic>
        <p:nvPicPr>
          <p:cNvPr id="23555" name="Picture 4"/>
          <p:cNvPicPr>
            <a:picLocks noGrp="1" noChangeAspect="1" noChangeArrowheads="1"/>
          </p:cNvPicPr>
          <p:nvPr>
            <p:ph type="body" idx="1"/>
          </p:nvPr>
        </p:nvPicPr>
        <p:blipFill>
          <a:blip r:embed="rId2" cstate="print"/>
          <a:srcRect/>
          <a:stretch>
            <a:fillRect/>
          </a:stretch>
        </p:blipFill>
        <p:spPr>
          <a:xfrm>
            <a:off x="0" y="1600200"/>
            <a:ext cx="9144000" cy="52578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type="body" idx="1"/>
          </p:nvPr>
        </p:nvPicPr>
        <p:blipFill>
          <a:blip r:embed="rId2" cstate="print"/>
          <a:srcRect/>
          <a:stretch>
            <a:fillRect/>
          </a:stretch>
        </p:blipFill>
        <p:spPr>
          <a:xfrm>
            <a:off x="457200" y="1600200"/>
            <a:ext cx="2530475" cy="4530725"/>
          </a:xfrm>
        </p:spPr>
      </p:pic>
      <p:pic>
        <p:nvPicPr>
          <p:cNvPr id="26627" name="Picture 3"/>
          <p:cNvPicPr>
            <a:picLocks noChangeAspect="1" noChangeArrowheads="1"/>
          </p:cNvPicPr>
          <p:nvPr/>
        </p:nvPicPr>
        <p:blipFill>
          <a:blip r:embed="rId3" cstate="print"/>
          <a:srcRect/>
          <a:stretch>
            <a:fillRect/>
          </a:stretch>
        </p:blipFill>
        <p:spPr bwMode="auto">
          <a:xfrm>
            <a:off x="2987675" y="1628775"/>
            <a:ext cx="2879725" cy="1600200"/>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2916238" y="3213100"/>
            <a:ext cx="4508500" cy="2895600"/>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5867400" y="1484313"/>
            <a:ext cx="2808288" cy="1728787"/>
          </a:xfrm>
          <a:prstGeom prst="rect">
            <a:avLst/>
          </a:prstGeom>
          <a:noFill/>
          <a:ln w="9525">
            <a:noFill/>
            <a:miter lim="800000"/>
            <a:headEnd/>
            <a:tailEnd/>
          </a:ln>
        </p:spPr>
      </p:pic>
      <p:pic>
        <p:nvPicPr>
          <p:cNvPr id="26630" name="Picture 6"/>
          <p:cNvPicPr>
            <a:picLocks noChangeAspect="1" noChangeArrowheads="1"/>
          </p:cNvPicPr>
          <p:nvPr/>
        </p:nvPicPr>
        <p:blipFill>
          <a:blip r:embed="rId6" cstate="print"/>
          <a:srcRect/>
          <a:stretch>
            <a:fillRect/>
          </a:stretch>
        </p:blipFill>
        <p:spPr bwMode="auto">
          <a:xfrm>
            <a:off x="6659563" y="3213100"/>
            <a:ext cx="2484437" cy="3240088"/>
          </a:xfrm>
          <a:prstGeom prst="rect">
            <a:avLst/>
          </a:prstGeom>
          <a:noFill/>
          <a:ln w="9525">
            <a:noFill/>
            <a:miter lim="800000"/>
            <a:headEnd/>
            <a:tailEnd/>
          </a:ln>
        </p:spPr>
      </p:pic>
      <p:sp>
        <p:nvSpPr>
          <p:cNvPr id="31751" name="Rectangle 7"/>
          <p:cNvSpPr>
            <a:spLocks noGrp="1" noChangeArrowheads="1"/>
          </p:cNvSpPr>
          <p:nvPr>
            <p:ph type="title"/>
          </p:nvPr>
        </p:nvSpPr>
        <p:spPr/>
        <p:txBody>
          <a:bodyPr/>
          <a:lstStyle/>
          <a:p>
            <a:pPr eaLnBrk="1" hangingPunct="1">
              <a:defRPr/>
            </a:pPr>
            <a:r>
              <a:rPr lang="en-US" smtClean="0"/>
              <a:t>The end of violence (1997)</a:t>
            </a:r>
            <a:endParaRPr 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107504" y="0"/>
            <a:ext cx="8856984"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0"/>
            <a:ext cx="4499992" cy="6858000"/>
          </a:xfrm>
        </p:spPr>
      </p:pic>
      <p:pic>
        <p:nvPicPr>
          <p:cNvPr id="6" name="Picture 5" descr="download (1).jpg"/>
          <p:cNvPicPr>
            <a:picLocks noChangeAspect="1"/>
          </p:cNvPicPr>
          <p:nvPr/>
        </p:nvPicPr>
        <p:blipFill>
          <a:blip r:embed="rId3" cstate="print"/>
          <a:stretch>
            <a:fillRect/>
          </a:stretch>
        </p:blipFill>
        <p:spPr>
          <a:xfrm>
            <a:off x="4499992" y="0"/>
            <a:ext cx="464400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smtClean="0"/>
              <a:t>Εισαγωγή</a:t>
            </a:r>
          </a:p>
        </p:txBody>
      </p:sp>
      <p:sp>
        <p:nvSpPr>
          <p:cNvPr id="20483" name="Rectangle 3"/>
          <p:cNvSpPr>
            <a:spLocks noGrp="1" noChangeArrowheads="1"/>
          </p:cNvSpPr>
          <p:nvPr>
            <p:ph type="body" idx="1"/>
          </p:nvPr>
        </p:nvSpPr>
        <p:spPr>
          <a:xfrm>
            <a:off x="457200" y="1268413"/>
            <a:ext cx="8229600" cy="5329237"/>
          </a:xfrm>
        </p:spPr>
        <p:txBody>
          <a:bodyPr/>
          <a:lstStyle/>
          <a:p>
            <a:pPr eaLnBrk="1" hangingPunct="1">
              <a:lnSpc>
                <a:spcPct val="80000"/>
              </a:lnSpc>
              <a:defRPr/>
            </a:pPr>
            <a:r>
              <a:rPr lang="el-GR" sz="1400" dirty="0" smtClean="0"/>
              <a:t>Θα ήταν παράληψη να μην αναφερθούμε στο γενικότερο οικονομικό-πολιτικό πλαίσιο μέσα στο οποίο ζούμε.</a:t>
            </a:r>
          </a:p>
          <a:p>
            <a:pPr eaLnBrk="1" hangingPunct="1">
              <a:lnSpc>
                <a:spcPct val="80000"/>
              </a:lnSpc>
              <a:defRPr/>
            </a:pPr>
            <a:r>
              <a:rPr lang="el-GR" sz="1400" dirty="0" smtClean="0"/>
              <a:t> Τι είναι ο (νέο)φιλελευθερισμός; Τι είναι η (νέο)φιλελεύθερη πολιτική και το (νέο)φιλελεύθερο κράτος;</a:t>
            </a:r>
          </a:p>
          <a:p>
            <a:pPr eaLnBrk="1" hangingPunct="1">
              <a:lnSpc>
                <a:spcPct val="80000"/>
              </a:lnSpc>
              <a:defRPr/>
            </a:pPr>
            <a:r>
              <a:rPr lang="el-GR" sz="1400" dirty="0" smtClean="0"/>
              <a:t>Τι είναι ο φιλελευθερισμός; Τι είναι ο φιλελευθερισμός στην πολιτική (φιλελεύθερες δημοκρατίες) και τι είναι ο φιλελευθερισμός στην οικονομία (</a:t>
            </a:r>
            <a:r>
              <a:rPr lang="en-US" sz="1400" dirty="0" smtClean="0"/>
              <a:t>Adam Smith </a:t>
            </a:r>
            <a:r>
              <a:rPr lang="el-GR" sz="1400" dirty="0" smtClean="0"/>
              <a:t>και «το αόρατο χέρι της αγοράς»). </a:t>
            </a:r>
            <a:r>
              <a:rPr lang="en-US" sz="1400" dirty="0" smtClean="0"/>
              <a:t>David Ricardo </a:t>
            </a:r>
            <a:r>
              <a:rPr lang="el-GR" sz="1400" dirty="0" smtClean="0"/>
              <a:t>το ανταγωνιστικό πλεονέκτημα και το ελεύθερο εμπόριο</a:t>
            </a:r>
          </a:p>
          <a:p>
            <a:pPr eaLnBrk="1" hangingPunct="1">
              <a:lnSpc>
                <a:spcPct val="80000"/>
              </a:lnSpc>
              <a:defRPr/>
            </a:pPr>
            <a:r>
              <a:rPr lang="el-GR" sz="1400" dirty="0" smtClean="0"/>
              <a:t>Η σύγχυση σε σχέση με το φιλελευθερισμό: </a:t>
            </a:r>
            <a:r>
              <a:rPr lang="en-US" sz="1400" dirty="0" smtClean="0"/>
              <a:t>O Friedman </a:t>
            </a:r>
            <a:r>
              <a:rPr lang="el-GR" sz="1400" dirty="0" smtClean="0"/>
              <a:t>αυτοονομάζεται φιλελεύθερος αλλά και ο </a:t>
            </a:r>
            <a:r>
              <a:rPr lang="en-US" sz="1400" dirty="0" err="1" smtClean="0"/>
              <a:t>Krugman</a:t>
            </a:r>
            <a:r>
              <a:rPr lang="en-US" sz="1400" dirty="0" smtClean="0"/>
              <a:t> ‘The conscience of a liberal’.</a:t>
            </a:r>
            <a:endParaRPr lang="el-GR" sz="1400" dirty="0" smtClean="0"/>
          </a:p>
          <a:p>
            <a:pPr eaLnBrk="1" hangingPunct="1">
              <a:lnSpc>
                <a:spcPct val="80000"/>
              </a:lnSpc>
              <a:defRPr/>
            </a:pPr>
            <a:r>
              <a:rPr lang="en-US" sz="1400" dirty="0" smtClean="0"/>
              <a:t>H</a:t>
            </a:r>
            <a:r>
              <a:rPr lang="el-GR" sz="1400" dirty="0" smtClean="0"/>
              <a:t> σχέση κράτους-πολίτη στηρίζεται σε μια μορφή κοινωνικού συμβολαίου (π.χ. </a:t>
            </a:r>
            <a:r>
              <a:rPr lang="en-US" sz="1400" dirty="0" smtClean="0"/>
              <a:t>Thomas Hobbs</a:t>
            </a:r>
            <a:r>
              <a:rPr lang="el-GR" sz="1400" dirty="0" smtClean="0"/>
              <a:t>, </a:t>
            </a:r>
            <a:r>
              <a:rPr lang="en-US" sz="1400" dirty="0" smtClean="0"/>
              <a:t>Lock, Rousseau, Rawls). </a:t>
            </a:r>
            <a:r>
              <a:rPr lang="el-GR" sz="1400" dirty="0" smtClean="0"/>
              <a:t>Που βεβαίως αποτελεί μύθευμα αλλά είναι χρήσιμο για την πολιτική σκέψη αυτή η μετάβαση από τη φύση στην πολιτική.</a:t>
            </a:r>
            <a:endParaRPr lang="en-US" sz="1400" dirty="0" smtClean="0"/>
          </a:p>
          <a:p>
            <a:pPr eaLnBrk="1" hangingPunct="1">
              <a:lnSpc>
                <a:spcPct val="80000"/>
              </a:lnSpc>
              <a:defRPr/>
            </a:pPr>
            <a:r>
              <a:rPr lang="el-GR" sz="1400" dirty="0" smtClean="0"/>
              <a:t>Τι είδους κοινωνικό συμβόλαιο συνοδεύει τον νεοφιλελευθερισμό και σε τι διαφέρει από το κοινωνικό συμβόλαιο του κράτους πρόνοιας;</a:t>
            </a:r>
          </a:p>
          <a:p>
            <a:pPr eaLnBrk="1" hangingPunct="1">
              <a:lnSpc>
                <a:spcPct val="80000"/>
              </a:lnSpc>
              <a:defRPr/>
            </a:pPr>
            <a:r>
              <a:rPr lang="el-GR" sz="1400" dirty="0" smtClean="0"/>
              <a:t>Είναι το νεοφιλελεύθερο κράτος διαβρωτικό για τη φιλελεύθερη δημοκρατία (</a:t>
            </a:r>
            <a:r>
              <a:rPr lang="en-US" sz="1400" dirty="0" err="1" smtClean="0"/>
              <a:t>Wacqaunt</a:t>
            </a:r>
            <a:r>
              <a:rPr lang="en-US" sz="1400" dirty="0" smtClean="0"/>
              <a:t>, Harvey); </a:t>
            </a:r>
            <a:r>
              <a:rPr lang="el-GR" sz="1400" dirty="0" smtClean="0"/>
              <a:t>Και αν ναι, γιατί; Ποια είναι τα όρια του οικονομικού νεοφιλελευθερισμού πριν αρχίσει και διαβρώνει τη δημοκρατία;  </a:t>
            </a:r>
          </a:p>
          <a:p>
            <a:pPr eaLnBrk="1" hangingPunct="1">
              <a:lnSpc>
                <a:spcPct val="80000"/>
              </a:lnSpc>
              <a:defRPr/>
            </a:pPr>
            <a:r>
              <a:rPr lang="el-GR" sz="1400" dirty="0" smtClean="0"/>
              <a:t>Η φιλελεύθερη δημοκρατία έχει δύο συστατικά: ελευθερία και ισότητα/ ισονομία. Η σχέση μεταξύ ελευθερίας και ισότητας. Πότε η ισότητα γίνεται διαβρωτική για την ελευθερία και πότε η ελευθερία υποσκάπτει την ισότητα.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2400" smtClean="0"/>
              <a:t>John Rawls, Harvard University</a:t>
            </a:r>
            <a:r>
              <a:rPr lang="el-GR" sz="2400" smtClean="0"/>
              <a:t> </a:t>
            </a:r>
            <a:r>
              <a:rPr lang="en-US" sz="2400" smtClean="0"/>
              <a:t>(1971) ‘A theory of justice’ </a:t>
            </a:r>
            <a:r>
              <a:rPr lang="el-GR" sz="2400" smtClean="0"/>
              <a:t>και η βασική δομή της κοινωνίας</a:t>
            </a:r>
          </a:p>
        </p:txBody>
      </p:sp>
      <p:pic>
        <p:nvPicPr>
          <p:cNvPr id="27651" name="Picture 4"/>
          <p:cNvPicPr>
            <a:picLocks noGrp="1" noChangeAspect="1" noChangeArrowheads="1"/>
          </p:cNvPicPr>
          <p:nvPr>
            <p:ph sz="half" idx="1"/>
          </p:nvPr>
        </p:nvPicPr>
        <p:blipFill>
          <a:blip r:embed="rId2" cstate="print"/>
          <a:srcRect/>
          <a:stretch>
            <a:fillRect/>
          </a:stretch>
        </p:blipFill>
        <p:spPr>
          <a:xfrm>
            <a:off x="457200" y="1600200"/>
            <a:ext cx="3754438" cy="4997450"/>
          </a:xfrm>
        </p:spPr>
      </p:pic>
      <p:sp>
        <p:nvSpPr>
          <p:cNvPr id="62469" name="Rectangle 5"/>
          <p:cNvSpPr>
            <a:spLocks noGrp="1" noChangeArrowheads="1"/>
          </p:cNvSpPr>
          <p:nvPr>
            <p:ph type="body" sz="half" idx="2"/>
          </p:nvPr>
        </p:nvSpPr>
        <p:spPr>
          <a:xfrm>
            <a:off x="4648200" y="1600200"/>
            <a:ext cx="4038600" cy="4133850"/>
          </a:xfrm>
        </p:spPr>
        <p:txBody>
          <a:bodyPr/>
          <a:lstStyle/>
          <a:p>
            <a:pPr eaLnBrk="1" hangingPunct="1">
              <a:lnSpc>
                <a:spcPct val="80000"/>
              </a:lnSpc>
              <a:buFont typeface="Wingdings" pitchFamily="2" charset="2"/>
              <a:buNone/>
              <a:defRPr/>
            </a:pPr>
            <a:endParaRPr lang="el-GR" sz="1800" smtClean="0"/>
          </a:p>
          <a:p>
            <a:pPr eaLnBrk="1" hangingPunct="1">
              <a:lnSpc>
                <a:spcPct val="80000"/>
              </a:lnSpc>
              <a:defRPr/>
            </a:pPr>
            <a:r>
              <a:rPr lang="el-GR" sz="1800" smtClean="0"/>
              <a:t>Οι αντιπρόσωποι θα αποφασίσουν πίσω από το πέπλο της άγνοιας την προστασία όλων των μελών γιατί δεν γνωρίζουν τη θέση τους στην κοινωνία</a:t>
            </a:r>
          </a:p>
          <a:p>
            <a:pPr eaLnBrk="1" hangingPunct="1">
              <a:lnSpc>
                <a:spcPct val="80000"/>
              </a:lnSpc>
              <a:defRPr/>
            </a:pPr>
            <a:r>
              <a:rPr lang="el-GR" sz="1800" smtClean="0"/>
              <a:t>Οπότε θα δεχθούν τις αρχές της ισότητας αλλά και της διαφοράς. Δηλαδή τα πιο προικισμένα άτομα θα δεχθούν να υποστηρίζουν τα πιο αδύναμα. Μορφή κοινωνικού συμβολαίου.</a:t>
            </a:r>
          </a:p>
          <a:p>
            <a:pPr eaLnBrk="1" hangingPunct="1">
              <a:lnSpc>
                <a:spcPct val="80000"/>
              </a:lnSpc>
              <a:defRPr/>
            </a:pPr>
            <a:r>
              <a:rPr lang="el-GR" sz="1800" smtClean="0"/>
              <a:t>Αυτές οι αρχές πρέπει να εγγραφούν σε όλες τις βασικές δομές της κοινωνίας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l-GR" smtClean="0"/>
              <a:t> </a:t>
            </a:r>
          </a:p>
        </p:txBody>
      </p:sp>
      <p:sp>
        <p:nvSpPr>
          <p:cNvPr id="36867" name="Rectangle 3"/>
          <p:cNvSpPr>
            <a:spLocks noGrp="1" noChangeArrowheads="1"/>
          </p:cNvSpPr>
          <p:nvPr>
            <p:ph type="body" sz="half" idx="2"/>
          </p:nvPr>
        </p:nvSpPr>
        <p:spPr>
          <a:xfrm>
            <a:off x="4648200" y="404813"/>
            <a:ext cx="4038600" cy="5726112"/>
          </a:xfrm>
        </p:spPr>
        <p:txBody>
          <a:bodyPr/>
          <a:lstStyle/>
          <a:p>
            <a:pPr eaLnBrk="1" hangingPunct="1">
              <a:lnSpc>
                <a:spcPct val="80000"/>
              </a:lnSpc>
              <a:defRPr/>
            </a:pPr>
            <a:r>
              <a:rPr lang="en-US" sz="1400" dirty="0" smtClean="0"/>
              <a:t>Robert </a:t>
            </a:r>
            <a:r>
              <a:rPr lang="en-US" sz="1400" dirty="0" err="1" smtClean="0"/>
              <a:t>Nozick</a:t>
            </a:r>
            <a:r>
              <a:rPr lang="en-US" sz="1400" dirty="0" smtClean="0"/>
              <a:t> (1974)- Harvard University. </a:t>
            </a:r>
            <a:r>
              <a:rPr lang="el-GR" sz="1400" dirty="0" smtClean="0"/>
              <a:t>Μια υπόθεση ενός πανεπιστημίου; </a:t>
            </a:r>
            <a:endParaRPr lang="en-US" sz="1400" dirty="0" smtClean="0"/>
          </a:p>
          <a:p>
            <a:pPr eaLnBrk="1" hangingPunct="1">
              <a:lnSpc>
                <a:spcPct val="80000"/>
              </a:lnSpc>
              <a:defRPr/>
            </a:pPr>
            <a:r>
              <a:rPr lang="en-US" sz="1400" dirty="0" smtClean="0"/>
              <a:t>Libertarianism </a:t>
            </a:r>
            <a:r>
              <a:rPr lang="el-GR" sz="1400" dirty="0" smtClean="0"/>
              <a:t>ή εναντίον της διανεμητικής δικαιοσύνης </a:t>
            </a:r>
          </a:p>
          <a:p>
            <a:pPr eaLnBrk="1" hangingPunct="1">
              <a:lnSpc>
                <a:spcPct val="80000"/>
              </a:lnSpc>
              <a:defRPr/>
            </a:pPr>
            <a:r>
              <a:rPr lang="el-GR" sz="1400" dirty="0" smtClean="0"/>
              <a:t>Το βιβλίο σαν φιλοσοφική απάντηση στο βιβλίο του </a:t>
            </a:r>
            <a:r>
              <a:rPr lang="en-US" sz="1400" dirty="0" smtClean="0"/>
              <a:t>Rawls</a:t>
            </a:r>
          </a:p>
          <a:p>
            <a:pPr eaLnBrk="1" hangingPunct="1">
              <a:lnSpc>
                <a:spcPct val="80000"/>
              </a:lnSpc>
              <a:defRPr/>
            </a:pPr>
            <a:r>
              <a:rPr lang="en-US" sz="1400" dirty="0" smtClean="0"/>
              <a:t>H </a:t>
            </a:r>
            <a:r>
              <a:rPr lang="el-GR" sz="1400" dirty="0" smtClean="0"/>
              <a:t>ύπαρξη ενός ελάχιστου κράτους που εγγυάται την ασφάλεια και την τήρηση των συναλλαγών</a:t>
            </a:r>
          </a:p>
          <a:p>
            <a:pPr eaLnBrk="1" hangingPunct="1">
              <a:lnSpc>
                <a:spcPct val="80000"/>
              </a:lnSpc>
              <a:defRPr/>
            </a:pPr>
            <a:r>
              <a:rPr lang="el-GR" sz="1400" dirty="0" smtClean="0"/>
              <a:t>Από την αναρχία της φύσης στο ελάχιστο κράτος</a:t>
            </a:r>
          </a:p>
          <a:p>
            <a:pPr eaLnBrk="1" hangingPunct="1">
              <a:lnSpc>
                <a:spcPct val="80000"/>
              </a:lnSpc>
              <a:defRPr/>
            </a:pPr>
            <a:r>
              <a:rPr lang="el-GR" sz="1400" dirty="0" smtClean="0"/>
              <a:t>Αντί για κοινωνικό συμβόλαιο ή λειτουργία της αγοράς </a:t>
            </a:r>
          </a:p>
          <a:p>
            <a:pPr eaLnBrk="1" hangingPunct="1">
              <a:lnSpc>
                <a:spcPct val="80000"/>
              </a:lnSpc>
              <a:defRPr/>
            </a:pPr>
            <a:r>
              <a:rPr lang="el-GR" sz="1400" dirty="0" smtClean="0"/>
              <a:t>Το κράτος να μην παραβιάζει τα ατομικά δικαιώματα των πολιτών του </a:t>
            </a:r>
          </a:p>
          <a:p>
            <a:pPr eaLnBrk="1" hangingPunct="1">
              <a:lnSpc>
                <a:spcPct val="80000"/>
              </a:lnSpc>
              <a:defRPr/>
            </a:pPr>
            <a:r>
              <a:rPr lang="el-GR" sz="1400" dirty="0" smtClean="0"/>
              <a:t>Το να πληρώνεις φόρους είναι μια μορφή δουλείας</a:t>
            </a:r>
          </a:p>
          <a:p>
            <a:pPr eaLnBrk="1" hangingPunct="1">
              <a:lnSpc>
                <a:spcPct val="80000"/>
              </a:lnSpc>
              <a:defRPr/>
            </a:pPr>
            <a:r>
              <a:rPr lang="el-GR" sz="1400" dirty="0" smtClean="0"/>
              <a:t>Το δικαίωμα στην κατοχή αν τα πράγματα αποκτήθηκαν σε δίκαια βάση.</a:t>
            </a:r>
          </a:p>
          <a:p>
            <a:pPr eaLnBrk="1" hangingPunct="1">
              <a:lnSpc>
                <a:spcPct val="80000"/>
              </a:lnSpc>
              <a:defRPr/>
            </a:pPr>
            <a:r>
              <a:rPr lang="el-GR" sz="1400" dirty="0" smtClean="0"/>
              <a:t>Η ανισότητα είναι αποδεκτή βάσει των διαφορών στις ικανότητες των ατόμων</a:t>
            </a:r>
          </a:p>
        </p:txBody>
      </p:sp>
      <p:pic>
        <p:nvPicPr>
          <p:cNvPr id="28676" name="Picture 4"/>
          <p:cNvPicPr>
            <a:picLocks noGrp="1" noChangeAspect="1" noChangeArrowheads="1"/>
          </p:cNvPicPr>
          <p:nvPr>
            <p:ph sz="half" idx="1"/>
          </p:nvPr>
        </p:nvPicPr>
        <p:blipFill>
          <a:blip r:embed="rId2" cstate="print"/>
          <a:srcRect/>
          <a:stretch>
            <a:fillRect/>
          </a:stretch>
        </p:blipFill>
        <p:spPr>
          <a:xfrm>
            <a:off x="684213" y="620713"/>
            <a:ext cx="3743325" cy="5510212"/>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l-GR" sz="2800" smtClean="0"/>
              <a:t>Μια σειρά ερωτημάτων χωρίς απαντήσεις</a:t>
            </a:r>
            <a:r>
              <a:rPr lang="el-GR" smtClean="0"/>
              <a:t> </a:t>
            </a:r>
          </a:p>
        </p:txBody>
      </p:sp>
      <p:sp>
        <p:nvSpPr>
          <p:cNvPr id="65539" name="Rectangle 3"/>
          <p:cNvSpPr>
            <a:spLocks noGrp="1" noChangeArrowheads="1"/>
          </p:cNvSpPr>
          <p:nvPr>
            <p:ph type="body" idx="1"/>
          </p:nvPr>
        </p:nvSpPr>
        <p:spPr>
          <a:xfrm>
            <a:off x="457200" y="1600200"/>
            <a:ext cx="8229600" cy="4133850"/>
          </a:xfrm>
        </p:spPr>
        <p:txBody>
          <a:bodyPr/>
          <a:lstStyle/>
          <a:p>
            <a:pPr eaLnBrk="1" hangingPunct="1">
              <a:lnSpc>
                <a:spcPct val="80000"/>
              </a:lnSpc>
              <a:defRPr/>
            </a:pPr>
            <a:r>
              <a:rPr lang="el-GR" sz="1800" dirty="0" smtClean="0"/>
              <a:t>Φιλελεύθερη δημοκρατία: ισότητα και ελευθερία</a:t>
            </a:r>
          </a:p>
          <a:p>
            <a:pPr eaLnBrk="1" hangingPunct="1">
              <a:lnSpc>
                <a:spcPct val="80000"/>
              </a:lnSpc>
              <a:defRPr/>
            </a:pPr>
            <a:r>
              <a:rPr lang="el-GR" sz="1800" dirty="0" smtClean="0"/>
              <a:t>Πότε η ελευθερία του ατόμου γίνεται διαβρωτική για τη δημοκρατία; Αλλά και πότε η ισότητα καταδυναστεύει την ελευθερία; </a:t>
            </a:r>
          </a:p>
          <a:p>
            <a:pPr eaLnBrk="1" hangingPunct="1">
              <a:lnSpc>
                <a:spcPct val="80000"/>
              </a:lnSpc>
              <a:defRPr/>
            </a:pPr>
            <a:r>
              <a:rPr lang="el-GR" sz="1800" dirty="0" smtClean="0"/>
              <a:t>Μέχρι σε ποιο σημείο μπορεί να φτάσει η ελευθερία χωρίς να διαλύσει την ίδια την έννοια της κοινωνίας ή της πολιτικής κοινότητας;</a:t>
            </a:r>
          </a:p>
          <a:p>
            <a:pPr eaLnBrk="1" hangingPunct="1">
              <a:lnSpc>
                <a:spcPct val="80000"/>
              </a:lnSpc>
              <a:defRPr/>
            </a:pPr>
            <a:r>
              <a:rPr lang="el-GR" sz="1800" dirty="0" smtClean="0"/>
              <a:t>Ποια είναι η έννοια της δικαιοσύνης στη φιλελεύθερη δημοκρατία. Τι σημαίνει κοινωνικό συμβόλαιο και τη σημαίνει ατομική ελευθερία; Είναι η ελευθερία υπεράνω του κοινωνικού συμβολαίου;</a:t>
            </a:r>
          </a:p>
          <a:p>
            <a:pPr eaLnBrk="1" hangingPunct="1">
              <a:lnSpc>
                <a:spcPct val="80000"/>
              </a:lnSpc>
              <a:defRPr/>
            </a:pPr>
            <a:r>
              <a:rPr lang="el-GR" sz="1800" dirty="0" smtClean="0"/>
              <a:t>Ποιο είναι το μέλλον των δημοκρατιών μας; Κανείς δεν γνωρίζει την απάντηση σε ένα τέτοιο ερώτημα.  </a:t>
            </a:r>
          </a:p>
          <a:p>
            <a:pPr eaLnBrk="1" hangingPunct="1">
              <a:lnSpc>
                <a:spcPct val="80000"/>
              </a:lnSpc>
              <a:defRPr/>
            </a:pPr>
            <a:r>
              <a:rPr lang="el-GR" sz="1800" dirty="0" smtClean="0"/>
              <a:t>Είναι δική σας υπόθεση που θα «ισορροπήσετε» πάνω στον άξονα ελευθερίας-ισότητας (δικαιοσύνης)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l-GR" sz="4000" smtClean="0"/>
              <a:t>Το κράτος πρόνοιας </a:t>
            </a:r>
          </a:p>
        </p:txBody>
      </p:sp>
      <p:sp>
        <p:nvSpPr>
          <p:cNvPr id="32771" name="Rectangle 3"/>
          <p:cNvSpPr>
            <a:spLocks noGrp="1" noChangeArrowheads="1"/>
          </p:cNvSpPr>
          <p:nvPr>
            <p:ph type="body" idx="1"/>
          </p:nvPr>
        </p:nvSpPr>
        <p:spPr>
          <a:xfrm>
            <a:off x="457200" y="1600200"/>
            <a:ext cx="8229600" cy="4900613"/>
          </a:xfrm>
        </p:spPr>
        <p:txBody>
          <a:bodyPr/>
          <a:lstStyle/>
          <a:p>
            <a:pPr eaLnBrk="1" hangingPunct="1">
              <a:lnSpc>
                <a:spcPct val="80000"/>
              </a:lnSpc>
              <a:defRPr/>
            </a:pPr>
            <a:r>
              <a:rPr lang="el-GR" sz="2000" dirty="0" smtClean="0"/>
              <a:t>Τι είναι το κράτος πρόνοιας; Μια συγκεκριμένη στιγμή στην ‘τέχνη της διακυβέρνησης’; </a:t>
            </a:r>
          </a:p>
          <a:p>
            <a:pPr eaLnBrk="1" hangingPunct="1">
              <a:lnSpc>
                <a:spcPct val="80000"/>
              </a:lnSpc>
              <a:defRPr/>
            </a:pPr>
            <a:r>
              <a:rPr lang="el-GR" sz="2000" dirty="0" smtClean="0"/>
              <a:t>Τι εξασφαλίζει το κράτος πρόνοιας;</a:t>
            </a:r>
          </a:p>
          <a:p>
            <a:pPr eaLnBrk="1" hangingPunct="1">
              <a:lnSpc>
                <a:spcPct val="80000"/>
              </a:lnSpc>
              <a:defRPr/>
            </a:pPr>
            <a:r>
              <a:rPr lang="el-GR" sz="2000" dirty="0" smtClean="0"/>
              <a:t>Πότε γεννήθηκε το κράτος πρόνοιας;</a:t>
            </a:r>
          </a:p>
          <a:p>
            <a:pPr eaLnBrk="1" hangingPunct="1">
              <a:lnSpc>
                <a:spcPct val="80000"/>
              </a:lnSpc>
              <a:defRPr/>
            </a:pPr>
            <a:r>
              <a:rPr lang="el-GR" sz="2000" dirty="0" smtClean="0"/>
              <a:t>Τι συνεπάγεται η ύπαρξη του κράτους πρόνοιας; </a:t>
            </a:r>
          </a:p>
          <a:p>
            <a:pPr eaLnBrk="1" hangingPunct="1">
              <a:lnSpc>
                <a:spcPct val="80000"/>
              </a:lnSpc>
              <a:defRPr/>
            </a:pPr>
            <a:r>
              <a:rPr lang="el-GR" sz="2000" dirty="0" smtClean="0"/>
              <a:t>Το κράτος παίζει σημαίνοντα ρόλο στην προστασία και την προώθηση της οικονομικής και κοινωνικής ευημερίας των πολιτών του.</a:t>
            </a:r>
          </a:p>
          <a:p>
            <a:pPr eaLnBrk="1" hangingPunct="1">
              <a:lnSpc>
                <a:spcPct val="80000"/>
              </a:lnSpc>
              <a:defRPr/>
            </a:pPr>
            <a:r>
              <a:rPr lang="el-GR" sz="2000" dirty="0" smtClean="0"/>
              <a:t>Ευθύνη του κράτους η προστασία των «αδυνάτων»</a:t>
            </a:r>
          </a:p>
          <a:p>
            <a:pPr eaLnBrk="1" hangingPunct="1">
              <a:lnSpc>
                <a:spcPct val="80000"/>
              </a:lnSpc>
              <a:defRPr/>
            </a:pPr>
            <a:r>
              <a:rPr lang="el-GR" sz="2000" dirty="0" smtClean="0"/>
              <a:t>Μεταφορά πόρων από το κράτος μέσω της παροχής υπηρεσιών (υγεία, παιδεία κτλ.) και μέσω επιδομάτων κατευθείαν στους πολίτες.</a:t>
            </a:r>
          </a:p>
          <a:p>
            <a:pPr eaLnBrk="1" hangingPunct="1">
              <a:lnSpc>
                <a:spcPct val="80000"/>
              </a:lnSpc>
              <a:defRPr/>
            </a:pPr>
            <a:endParaRPr lang="el-GR"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15888"/>
            <a:ext cx="8229600" cy="792162"/>
          </a:xfrm>
        </p:spPr>
        <p:txBody>
          <a:bodyPr/>
          <a:lstStyle/>
          <a:p>
            <a:pPr eaLnBrk="1" hangingPunct="1">
              <a:defRPr/>
            </a:pPr>
            <a:r>
              <a:rPr lang="el-GR" sz="2400" smtClean="0"/>
              <a:t>Η γέννηση του κράτους πρόνοιας</a:t>
            </a:r>
          </a:p>
        </p:txBody>
      </p:sp>
      <p:sp>
        <p:nvSpPr>
          <p:cNvPr id="38915" name="Rectangle 3"/>
          <p:cNvSpPr>
            <a:spLocks noGrp="1" noChangeArrowheads="1"/>
          </p:cNvSpPr>
          <p:nvPr>
            <p:ph type="body" idx="1"/>
          </p:nvPr>
        </p:nvSpPr>
        <p:spPr>
          <a:xfrm>
            <a:off x="457200" y="908051"/>
            <a:ext cx="8229600" cy="5329262"/>
          </a:xfrm>
        </p:spPr>
        <p:txBody>
          <a:bodyPr/>
          <a:lstStyle/>
          <a:p>
            <a:pPr eaLnBrk="1" hangingPunct="1">
              <a:lnSpc>
                <a:spcPct val="80000"/>
              </a:lnSpc>
              <a:defRPr/>
            </a:pPr>
            <a:r>
              <a:rPr lang="el-GR" sz="1600" dirty="0" smtClean="0"/>
              <a:t>Ο Βίσμαρκ δημιούργησε την πρώτη μορφή κράτους πρόνοιας τις δεκαετίες του 1840-80 μέσω της δημιουργίας συνταξιοδοτικού συστήματος, συστήματος ασφάλειας κατά των εργατικών ατυχημάτων, ιατρικής περίθαλψης και παροχή επιδομάτων ανεργίας. Το κράτος πρόνοιας ως μηχανισμός διατήρησης του </a:t>
            </a:r>
            <a:r>
              <a:rPr lang="en-US" sz="1600" dirty="0" smtClean="0"/>
              <a:t>status quo.</a:t>
            </a:r>
            <a:endParaRPr lang="el-GR" sz="1600" dirty="0" smtClean="0"/>
          </a:p>
          <a:p>
            <a:pPr eaLnBrk="1" hangingPunct="1">
              <a:lnSpc>
                <a:spcPct val="80000"/>
              </a:lnSpc>
              <a:defRPr/>
            </a:pPr>
            <a:r>
              <a:rPr lang="el-GR" sz="1600" dirty="0" smtClean="0"/>
              <a:t>Στην Αμερική, </a:t>
            </a:r>
            <a:r>
              <a:rPr lang="en-US" sz="1600" dirty="0" smtClean="0"/>
              <a:t>New Deal, Roosevelt. </a:t>
            </a:r>
            <a:r>
              <a:rPr lang="el-GR" sz="1600" dirty="0" smtClean="0"/>
              <a:t>Τρόποι αντιμετώπισης της κρίσης μέσω της υιοθέτησης μιας </a:t>
            </a:r>
            <a:r>
              <a:rPr lang="el-GR" sz="1600" dirty="0" err="1" smtClean="0"/>
              <a:t>Κενσιανής</a:t>
            </a:r>
            <a:r>
              <a:rPr lang="el-GR" sz="1600" dirty="0" smtClean="0"/>
              <a:t> πολιτικής όπου το κράτος είχε ως υποχρέωση τα τρία </a:t>
            </a:r>
            <a:r>
              <a:rPr lang="en-US" sz="1600" dirty="0" smtClean="0"/>
              <a:t>R: Relief</a:t>
            </a:r>
            <a:r>
              <a:rPr lang="el-GR" sz="1600" dirty="0" smtClean="0"/>
              <a:t> (των φτωχών)</a:t>
            </a:r>
            <a:r>
              <a:rPr lang="en-US" sz="1600" dirty="0" smtClean="0"/>
              <a:t>, Recovery</a:t>
            </a:r>
            <a:r>
              <a:rPr lang="el-GR" sz="1600" dirty="0" smtClean="0"/>
              <a:t> (της οικονομίας)</a:t>
            </a:r>
            <a:r>
              <a:rPr lang="en-US" sz="1600" dirty="0" smtClean="0"/>
              <a:t>, Reform</a:t>
            </a:r>
            <a:r>
              <a:rPr lang="el-GR" sz="1600" dirty="0" smtClean="0"/>
              <a:t> (του χρηματοοικονομικού συστήματος για να αποφευχθούν άλλες κρίσεις)</a:t>
            </a:r>
            <a:r>
              <a:rPr lang="en-US" sz="1600" dirty="0" smtClean="0"/>
              <a:t>.  </a:t>
            </a:r>
            <a:endParaRPr lang="el-GR" sz="1600" dirty="0" smtClean="0"/>
          </a:p>
          <a:p>
            <a:pPr eaLnBrk="1" hangingPunct="1">
              <a:lnSpc>
                <a:spcPct val="80000"/>
              </a:lnSpc>
              <a:defRPr/>
            </a:pPr>
            <a:r>
              <a:rPr lang="en-US" sz="1600" dirty="0" smtClean="0"/>
              <a:t>Lyndon Johnson </a:t>
            </a:r>
            <a:r>
              <a:rPr lang="el-GR" sz="1600" dirty="0" smtClean="0"/>
              <a:t>και το πρόγραμμα της «Μεγάλης κοινωνίας» εν μέρει ως απάντηση στις φυλετικές εξεγέρσεις και το κίνημα των πολιτειακών δικαιωμάτων τη δεκαετία του 1960. </a:t>
            </a:r>
            <a:endParaRPr lang="en-US" sz="1600" dirty="0" smtClean="0"/>
          </a:p>
          <a:p>
            <a:pPr eaLnBrk="1" hangingPunct="1">
              <a:lnSpc>
                <a:spcPct val="80000"/>
              </a:lnSpc>
              <a:defRPr/>
            </a:pPr>
            <a:r>
              <a:rPr lang="el-GR" sz="1600" dirty="0" smtClean="0"/>
              <a:t>Στην Ευρώπη, η αλληλεγγύη ως αποτέλεσμα της κοινής εμπειρίας του Δευτέρου Παγκοσμίου Πολέμου δημιούργησε τις προϋποθέσεις για τη δημιουργία του κράτους πρόνοιας. «Και στα δύσκολα και στα εύκολα μαζί». </a:t>
            </a:r>
          </a:p>
          <a:p>
            <a:pPr eaLnBrk="1" hangingPunct="1">
              <a:lnSpc>
                <a:spcPct val="80000"/>
              </a:lnSpc>
              <a:defRPr/>
            </a:pPr>
            <a:r>
              <a:rPr lang="el-GR" sz="1600" dirty="0" smtClean="0"/>
              <a:t>Βρετανία: 1948 Εθνική Νομοθεσία Ασφάλειας, Εθνική Νομοθεσία Παροχής Υποστήριξης, Εθνική Νομοθεσία Συστήματος Υγείας.</a:t>
            </a:r>
          </a:p>
          <a:p>
            <a:pPr eaLnBrk="1" hangingPunct="1">
              <a:lnSpc>
                <a:spcPct val="80000"/>
              </a:lnSpc>
              <a:defRPr/>
            </a:pPr>
            <a:r>
              <a:rPr lang="el-GR" sz="1600" dirty="0" smtClean="0"/>
              <a:t>Κράτος πρόνοιας: Μια μορφή κοινωνικού συμβολαίου που βγήκε μέσα από την Κρίση του 1929 και το Β’ Παγκόσμιο πόλεμο.</a:t>
            </a:r>
            <a:r>
              <a:rPr lang="en-US" sz="1600" dirty="0" smtClean="0"/>
              <a:t> </a:t>
            </a:r>
            <a:r>
              <a:rPr lang="el-GR" sz="1600" dirty="0" smtClean="0"/>
              <a:t>Ένας συγκεκριμένος τρόπος θεώρησης του κόσμου.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New Deal and the Great Society</a:t>
            </a:r>
            <a:endParaRPr lang="el-GR" smtClean="0"/>
          </a:p>
        </p:txBody>
      </p:sp>
      <p:pic>
        <p:nvPicPr>
          <p:cNvPr id="11267" name="Picture 3"/>
          <p:cNvPicPr>
            <a:picLocks noGrp="1" noChangeAspect="1" noChangeArrowheads="1"/>
          </p:cNvPicPr>
          <p:nvPr>
            <p:ph type="body" idx="1"/>
          </p:nvPr>
        </p:nvPicPr>
        <p:blipFill>
          <a:blip r:embed="rId2" cstate="print"/>
          <a:srcRect/>
          <a:stretch>
            <a:fillRect/>
          </a:stretch>
        </p:blipFill>
        <p:spPr>
          <a:xfrm>
            <a:off x="457200" y="1557338"/>
            <a:ext cx="4330700" cy="3095625"/>
          </a:xfrm>
        </p:spPr>
      </p:pic>
      <p:pic>
        <p:nvPicPr>
          <p:cNvPr id="11268" name="Picture 4"/>
          <p:cNvPicPr>
            <a:picLocks noChangeAspect="1" noChangeArrowheads="1"/>
          </p:cNvPicPr>
          <p:nvPr/>
        </p:nvPicPr>
        <p:blipFill>
          <a:blip r:embed="rId3" cstate="print"/>
          <a:srcRect/>
          <a:stretch>
            <a:fillRect/>
          </a:stretch>
        </p:blipFill>
        <p:spPr bwMode="auto">
          <a:xfrm>
            <a:off x="2987675" y="4221163"/>
            <a:ext cx="2879725" cy="2636837"/>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468313" y="4221163"/>
            <a:ext cx="2559050" cy="2636837"/>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4787900" y="1557338"/>
            <a:ext cx="4356100" cy="2663825"/>
          </a:xfrm>
          <a:prstGeom prst="rect">
            <a:avLst/>
          </a:prstGeom>
          <a:noFill/>
          <a:ln w="9525">
            <a:noFill/>
            <a:miter lim="800000"/>
            <a:headEnd/>
            <a:tailEnd/>
          </a:ln>
        </p:spPr>
      </p:pic>
      <p:pic>
        <p:nvPicPr>
          <p:cNvPr id="11271" name="Picture 7"/>
          <p:cNvPicPr>
            <a:picLocks noChangeAspect="1" noChangeArrowheads="1"/>
          </p:cNvPicPr>
          <p:nvPr/>
        </p:nvPicPr>
        <p:blipFill>
          <a:blip r:embed="rId6" cstate="print"/>
          <a:srcRect/>
          <a:stretch>
            <a:fillRect/>
          </a:stretch>
        </p:blipFill>
        <p:spPr bwMode="auto">
          <a:xfrm>
            <a:off x="5651500" y="4221163"/>
            <a:ext cx="3492500" cy="26368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2400" smtClean="0"/>
              <a:t>NHS: </a:t>
            </a:r>
            <a:r>
              <a:rPr lang="el-GR" sz="2400" smtClean="0"/>
              <a:t>Βρετανία και κράτος πρόνοιας</a:t>
            </a:r>
          </a:p>
        </p:txBody>
      </p:sp>
      <p:pic>
        <p:nvPicPr>
          <p:cNvPr id="12291" name="Picture 3"/>
          <p:cNvPicPr>
            <a:picLocks noGrp="1" noChangeAspect="1" noChangeArrowheads="1"/>
          </p:cNvPicPr>
          <p:nvPr>
            <p:ph type="body" idx="1"/>
          </p:nvPr>
        </p:nvPicPr>
        <p:blipFill>
          <a:blip r:embed="rId2" cstate="print"/>
          <a:srcRect/>
          <a:stretch>
            <a:fillRect/>
          </a:stretch>
        </p:blipFill>
        <p:spPr>
          <a:xfrm>
            <a:off x="457200" y="1600200"/>
            <a:ext cx="3609975" cy="5068888"/>
          </a:xfrm>
        </p:spPr>
      </p:pic>
      <p:pic>
        <p:nvPicPr>
          <p:cNvPr id="12292" name="Picture 4"/>
          <p:cNvPicPr>
            <a:picLocks noChangeAspect="1" noChangeArrowheads="1"/>
          </p:cNvPicPr>
          <p:nvPr/>
        </p:nvPicPr>
        <p:blipFill>
          <a:blip r:embed="rId3" cstate="print"/>
          <a:srcRect/>
          <a:stretch>
            <a:fillRect/>
          </a:stretch>
        </p:blipFill>
        <p:spPr bwMode="auto">
          <a:xfrm>
            <a:off x="4067175" y="1628775"/>
            <a:ext cx="4762500" cy="2736850"/>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4067175" y="4365625"/>
            <a:ext cx="4752975" cy="2305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l-GR" sz="2400" dirty="0" err="1" smtClean="0"/>
              <a:t>Κενσιανός</a:t>
            </a:r>
            <a:r>
              <a:rPr lang="el-GR" sz="2400" dirty="0" smtClean="0"/>
              <a:t> καπιταλισμός</a:t>
            </a:r>
          </a:p>
        </p:txBody>
      </p:sp>
      <p:sp>
        <p:nvSpPr>
          <p:cNvPr id="37891" name="Rectangle 3"/>
          <p:cNvSpPr>
            <a:spLocks noGrp="1" noChangeArrowheads="1"/>
          </p:cNvSpPr>
          <p:nvPr>
            <p:ph type="body" idx="1"/>
          </p:nvPr>
        </p:nvSpPr>
        <p:spPr/>
        <p:txBody>
          <a:bodyPr/>
          <a:lstStyle/>
          <a:p>
            <a:pPr eaLnBrk="1" hangingPunct="1">
              <a:lnSpc>
                <a:spcPct val="80000"/>
              </a:lnSpc>
              <a:defRPr/>
            </a:pPr>
            <a:r>
              <a:rPr lang="el-GR" sz="1600" dirty="0" smtClean="0"/>
              <a:t>Η κρίση του 1929 και η γέννηση του </a:t>
            </a:r>
            <a:r>
              <a:rPr lang="el-GR" sz="1600" dirty="0" err="1" smtClean="0"/>
              <a:t>Κενσιανισμού</a:t>
            </a:r>
            <a:r>
              <a:rPr lang="el-GR" sz="1600" dirty="0" smtClean="0"/>
              <a:t>.</a:t>
            </a:r>
          </a:p>
          <a:p>
            <a:pPr eaLnBrk="1" hangingPunct="1">
              <a:lnSpc>
                <a:spcPct val="80000"/>
              </a:lnSpc>
              <a:defRPr/>
            </a:pPr>
            <a:r>
              <a:rPr lang="el-GR" sz="1600" dirty="0" smtClean="0"/>
              <a:t>Το κράτος ξοδεύει εσωτερικά το πλεόνασμα του και όχι μόνο. «βάλτε τους εργάτες να σκάβουν τρύπες». Η τόνωση της οικονομίας και ο ρυθμιστικός ρόλος του κράτους στην οικονομία.</a:t>
            </a:r>
          </a:p>
          <a:p>
            <a:pPr eaLnBrk="1" hangingPunct="1">
              <a:lnSpc>
                <a:spcPct val="80000"/>
              </a:lnSpc>
              <a:defRPr/>
            </a:pPr>
            <a:r>
              <a:rPr lang="el-GR" sz="1600" dirty="0" smtClean="0"/>
              <a:t>Η κρίση του 1929 (κρίση με Κ) ουσιαστικά «λύνεται» με τον Β’ Παγκόσμιο Πόλεμο.</a:t>
            </a:r>
          </a:p>
          <a:p>
            <a:pPr eaLnBrk="1" hangingPunct="1">
              <a:lnSpc>
                <a:spcPct val="80000"/>
              </a:lnSpc>
              <a:defRPr/>
            </a:pPr>
            <a:r>
              <a:rPr lang="el-GR" sz="1600" dirty="0" smtClean="0"/>
              <a:t>Το «Παγκόσμιο Πλάνο». </a:t>
            </a:r>
            <a:r>
              <a:rPr lang="en-US" sz="1600" dirty="0" smtClean="0"/>
              <a:t>Breton Woods Agreement (1944), </a:t>
            </a:r>
            <a:r>
              <a:rPr lang="el-GR" sz="1600" dirty="0" smtClean="0"/>
              <a:t>δημιουργία </a:t>
            </a:r>
            <a:r>
              <a:rPr lang="en-US" sz="1600" dirty="0" smtClean="0"/>
              <a:t>IMF </a:t>
            </a:r>
            <a:r>
              <a:rPr lang="el-GR" sz="1600" dirty="0" smtClean="0"/>
              <a:t>και του οργανισμού που θα μετονομασθεί σε </a:t>
            </a:r>
            <a:r>
              <a:rPr lang="en-US" sz="1600" dirty="0" smtClean="0"/>
              <a:t>World Bank. </a:t>
            </a:r>
            <a:r>
              <a:rPr lang="el-GR" sz="1600" dirty="0" smtClean="0"/>
              <a:t>Όλα τα νομίσματα «δένονται» συναλλαγματικά με το δολάριο και το δολάριο αντιστοιχίζεται με τον χρυσό (1 ουγγιά=35 $). Η δημιουργία της πρώτης παγκόσμιας νομισματικής δομής. </a:t>
            </a:r>
          </a:p>
          <a:p>
            <a:pPr eaLnBrk="1" hangingPunct="1">
              <a:lnSpc>
                <a:spcPct val="80000"/>
              </a:lnSpc>
              <a:defRPr/>
            </a:pPr>
            <a:r>
              <a:rPr lang="el-GR" sz="1600" dirty="0" smtClean="0"/>
              <a:t>«Παγκόσμιο Οικονομικό Πλάνο»: Οι ΗΠΑ αντιλαμβάνονται ότι για</a:t>
            </a:r>
            <a:r>
              <a:rPr lang="en-US" sz="1600" dirty="0" smtClean="0"/>
              <a:t> </a:t>
            </a:r>
            <a:r>
              <a:rPr lang="el-GR" sz="1600" dirty="0" smtClean="0"/>
              <a:t>να λειτουργήσει το παγκόσμιο οικονομικό σύστημα πρέπει να υπάρχει ένα μηχανισμός αναδιανομής των πλεονασμάτων. Η μεταπολεμική στήριξη της Γερμανίας και της Ιαπωνίας. Το σχέδιο </a:t>
            </a:r>
            <a:r>
              <a:rPr lang="en-US" sz="1600" dirty="0" smtClean="0"/>
              <a:t>Marshall </a:t>
            </a:r>
            <a:r>
              <a:rPr lang="el-GR" sz="1600" dirty="0" smtClean="0"/>
              <a:t>για την Ευρώπη. Η δημιουργία της Ευρωπαϊκής Ένωσης ως ένα αμερικάνικο σχέδιο για την δημιουργία μιας αγοράς για τη βιομηχανία της Γερμανίας. </a:t>
            </a:r>
            <a:r>
              <a:rPr lang="en-US" sz="1600" dirty="0" smtClean="0"/>
              <a:t> </a:t>
            </a:r>
            <a:r>
              <a:rPr lang="el-GR" sz="1600" dirty="0" smtClean="0"/>
              <a:t> </a:t>
            </a:r>
          </a:p>
          <a:p>
            <a:pPr eaLnBrk="1" hangingPunct="1">
              <a:lnSpc>
                <a:spcPct val="80000"/>
              </a:lnSpc>
              <a:defRPr/>
            </a:pPr>
            <a:endParaRPr lang="el-GR"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l-GR" sz="2400" smtClean="0"/>
              <a:t>Το κοινωνικό συμβόλαιο του Κενσιανού/ φορντικού κράτους πρόνοιας</a:t>
            </a:r>
          </a:p>
        </p:txBody>
      </p:sp>
      <p:sp>
        <p:nvSpPr>
          <p:cNvPr id="41987" name="Rectangle 3"/>
          <p:cNvSpPr>
            <a:spLocks noGrp="1" noChangeArrowheads="1"/>
          </p:cNvSpPr>
          <p:nvPr>
            <p:ph type="body" idx="1"/>
          </p:nvPr>
        </p:nvSpPr>
        <p:spPr>
          <a:xfrm>
            <a:off x="457200" y="1600200"/>
            <a:ext cx="8229600" cy="3268663"/>
          </a:xfrm>
        </p:spPr>
        <p:txBody>
          <a:bodyPr/>
          <a:lstStyle/>
          <a:p>
            <a:pPr eaLnBrk="1" hangingPunct="1">
              <a:lnSpc>
                <a:spcPct val="80000"/>
              </a:lnSpc>
              <a:defRPr/>
            </a:pPr>
            <a:r>
              <a:rPr lang="el-GR" sz="2000" dirty="0" smtClean="0"/>
              <a:t>Το κράτος επεμβαίνει στην οικονομία για να τη ρυθμίσει</a:t>
            </a:r>
          </a:p>
          <a:p>
            <a:pPr eaLnBrk="1" hangingPunct="1">
              <a:lnSpc>
                <a:spcPct val="80000"/>
              </a:lnSpc>
              <a:defRPr/>
            </a:pPr>
            <a:r>
              <a:rPr lang="el-GR" sz="2000" dirty="0" smtClean="0"/>
              <a:t>Το κράτος φορολογεί τις επιχειρήσεις και μεταβιβάζει πόρους στους οικονομικά αδύνατους.  </a:t>
            </a:r>
          </a:p>
          <a:p>
            <a:pPr eaLnBrk="1" hangingPunct="1">
              <a:lnSpc>
                <a:spcPct val="80000"/>
              </a:lnSpc>
              <a:defRPr/>
            </a:pPr>
            <a:r>
              <a:rPr lang="el-GR" sz="2000" dirty="0" smtClean="0"/>
              <a:t>Στο τραπέζι των διαπραγματεύσεων κάθεται το κράτος, το κεφάλαιο και τα εργατικά συνδικάτα</a:t>
            </a:r>
          </a:p>
          <a:p>
            <a:pPr eaLnBrk="1" hangingPunct="1">
              <a:lnSpc>
                <a:spcPct val="80000"/>
              </a:lnSpc>
              <a:defRPr/>
            </a:pPr>
            <a:r>
              <a:rPr lang="el-GR" sz="2000" dirty="0" smtClean="0"/>
              <a:t>Το δικαίωμα στην προστασία/ ασφάλεια (</a:t>
            </a:r>
            <a:r>
              <a:rPr lang="en-US" sz="2000" dirty="0" smtClean="0"/>
              <a:t>welfare)</a:t>
            </a:r>
            <a:endParaRPr lang="el-GR" sz="2000" dirty="0" smtClean="0"/>
          </a:p>
          <a:p>
            <a:pPr eaLnBrk="1" hangingPunct="1">
              <a:lnSpc>
                <a:spcPct val="80000"/>
              </a:lnSpc>
              <a:defRPr/>
            </a:pPr>
            <a:r>
              <a:rPr lang="el-GR" sz="2000" dirty="0" smtClean="0"/>
              <a:t>Μέσω συναίνεσης επικυρώνεται το κοινωνικό συμβόλαιο στο εσωτερικό της χώρας </a:t>
            </a:r>
            <a:r>
              <a:rPr lang="el-GR" sz="2000" dirty="0" smtClean="0"/>
              <a:t> </a:t>
            </a:r>
            <a:endParaRPr lang="el-GR" sz="2000" dirty="0" smtClean="0"/>
          </a:p>
          <a:p>
            <a:pPr eaLnBrk="1" hangingPunct="1">
              <a:lnSpc>
                <a:spcPct val="80000"/>
              </a:lnSpc>
              <a:defRPr/>
            </a:pPr>
            <a:r>
              <a:rPr lang="el-GR" sz="2000" dirty="0" smtClean="0"/>
              <a:t>Μια μορφή φιλελεύθερης δημοκρατίας που σέβεται το αξίωμα της ισότητας αλλά και της διαφοράς (</a:t>
            </a:r>
            <a:r>
              <a:rPr lang="en-US" sz="2000" dirty="0" smtClean="0"/>
              <a:t>Rawls).</a:t>
            </a:r>
            <a:endParaRPr lang="el-GR"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l-GR" sz="3600" smtClean="0"/>
              <a:t>Το Φορντικό μοντέλο</a:t>
            </a:r>
          </a:p>
        </p:txBody>
      </p:sp>
      <p:pic>
        <p:nvPicPr>
          <p:cNvPr id="15363" name="Picture 3" descr="time-warp-wives-1-300x208"/>
          <p:cNvPicPr>
            <a:picLocks noGrp="1" noChangeAspect="1" noChangeArrowheads="1"/>
          </p:cNvPicPr>
          <p:nvPr>
            <p:ph type="body" idx="1"/>
          </p:nvPr>
        </p:nvPicPr>
        <p:blipFill>
          <a:blip r:embed="rId2" cstate="print"/>
          <a:srcRect/>
          <a:stretch>
            <a:fillRect/>
          </a:stretch>
        </p:blipFill>
        <p:spPr>
          <a:xfrm>
            <a:off x="827088" y="1773238"/>
            <a:ext cx="3816350" cy="1981200"/>
          </a:xfrm>
          <a:noFill/>
        </p:spPr>
      </p:pic>
      <p:pic>
        <p:nvPicPr>
          <p:cNvPr id="15364" name="Picture 4" descr="factories"/>
          <p:cNvPicPr>
            <a:picLocks noChangeAspect="1" noChangeArrowheads="1"/>
          </p:cNvPicPr>
          <p:nvPr/>
        </p:nvPicPr>
        <p:blipFill>
          <a:blip r:embed="rId3" cstate="print"/>
          <a:srcRect/>
          <a:stretch>
            <a:fillRect/>
          </a:stretch>
        </p:blipFill>
        <p:spPr bwMode="auto">
          <a:xfrm>
            <a:off x="4643438" y="1341438"/>
            <a:ext cx="3333750" cy="2714625"/>
          </a:xfrm>
          <a:prstGeom prst="rect">
            <a:avLst/>
          </a:prstGeom>
          <a:noFill/>
          <a:ln w="9525">
            <a:noFill/>
            <a:miter lim="800000"/>
            <a:headEnd/>
            <a:tailEnd/>
          </a:ln>
        </p:spPr>
      </p:pic>
      <p:pic>
        <p:nvPicPr>
          <p:cNvPr id="15365" name="Picture 5" descr="7715466"/>
          <p:cNvPicPr>
            <a:picLocks noChangeAspect="1" noChangeArrowheads="1"/>
          </p:cNvPicPr>
          <p:nvPr/>
        </p:nvPicPr>
        <p:blipFill>
          <a:blip r:embed="rId4" cstate="print"/>
          <a:srcRect/>
          <a:stretch>
            <a:fillRect/>
          </a:stretch>
        </p:blipFill>
        <p:spPr bwMode="auto">
          <a:xfrm>
            <a:off x="900113" y="3789363"/>
            <a:ext cx="3743325" cy="2357437"/>
          </a:xfrm>
          <a:prstGeom prst="rect">
            <a:avLst/>
          </a:prstGeom>
          <a:noFill/>
          <a:ln w="9525">
            <a:noFill/>
            <a:miter lim="800000"/>
            <a:headEnd/>
            <a:tailEnd/>
          </a:ln>
        </p:spPr>
      </p:pic>
      <p:pic>
        <p:nvPicPr>
          <p:cNvPr id="15366" name="Picture 6" descr="4338037368_f39be8a56c"/>
          <p:cNvPicPr>
            <a:picLocks noChangeAspect="1" noChangeArrowheads="1"/>
          </p:cNvPicPr>
          <p:nvPr/>
        </p:nvPicPr>
        <p:blipFill>
          <a:blip r:embed="rId5" cstate="print"/>
          <a:srcRect/>
          <a:stretch>
            <a:fillRect/>
          </a:stretch>
        </p:blipFill>
        <p:spPr bwMode="auto">
          <a:xfrm>
            <a:off x="4572000" y="4076700"/>
            <a:ext cx="3744913" cy="2562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Δορυφορική κεραία">
  <a:themeElements>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Δορυφορική κεραία">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Δορυφορική κεραία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Δορυφορική κεραία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Δορυφορική κεραία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Δορυφορική κεραία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Δορυφορική κεραία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Δορυφορική κεραία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Δορυφορική κεραία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Δορυφορική κεραία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Δορυφορική κεραία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Satellite Dish</Template>
  <TotalTime>1064</TotalTime>
  <Words>1843</Words>
  <Application>Microsoft Office PowerPoint</Application>
  <PresentationFormat>On-screen Show (4:3)</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Δορυφορική κεραία</vt:lpstr>
      <vt:lpstr> ΕΛΕΥΘΕΡΙΑ ΕΝΑΝΤΙΟΝ ΙΣΟΤΗΤΑΣ</vt:lpstr>
      <vt:lpstr>Εισαγωγή</vt:lpstr>
      <vt:lpstr>Το κράτος πρόνοιας </vt:lpstr>
      <vt:lpstr>Η γέννηση του κράτους πρόνοιας</vt:lpstr>
      <vt:lpstr>New Deal and the Great Society</vt:lpstr>
      <vt:lpstr>NHS: Βρετανία και κράτος πρόνοιας</vt:lpstr>
      <vt:lpstr>Κενσιανός καπιταλισμός</vt:lpstr>
      <vt:lpstr>Το κοινωνικό συμβόλαιο του Κενσιανού/ φορντικού κράτους πρόνοιας</vt:lpstr>
      <vt:lpstr>Το Φορντικό μοντέλο</vt:lpstr>
      <vt:lpstr>Η αλλαγή του παραδείγματος</vt:lpstr>
      <vt:lpstr>Οι επιρροές: Hayek (Αυστριακός, Πανεπιστήμιο Βιέννης, LSE, University of Chicago) 1944, 1960. Ενάντια στον κεντρικό σχεδιασμό της οικονομίας, ο φονταμενταλισμός της οικονομίας της αγοράς και η ελευθερία προαπαιτούμενο της ανάπτυξης και της οικονομικής ευμάρειας.</vt:lpstr>
      <vt:lpstr>Milton Friedman, (1962) capitalism and freedom, η οικονομική ελευθερία ως απαραίτητη για την πολιτική ελευθερία. Η κυβέρνηση πρέπει να κάνει τα απαραίτητα. Η αγορά κάνει τα πάντα καλύτερα από οποιοδήποτε άλλο. Η οικονομία της αγοράς ως θρησκεία. Καταπολέμηση μονοπωλίων και εύρυθμη λειτουργία της αγοράς.  </vt:lpstr>
      <vt:lpstr>Παγκοσμιοποίηση, κυκλοφορία κεφαλαίου και η νέα διαίρεση της εργασίας </vt:lpstr>
      <vt:lpstr>Νεοφιλελεύθερη πολιτική</vt:lpstr>
      <vt:lpstr>The Iron lady (2012)</vt:lpstr>
      <vt:lpstr>O νεοφιλελεύθερος Leviathan ή αλλιώς το νέο αρνητικό κοινωνικό συμβόλαιο (ίσως όχι για όλους)</vt:lpstr>
      <vt:lpstr>The end of violence (1997)</vt:lpstr>
      <vt:lpstr>Slide 18</vt:lpstr>
      <vt:lpstr>Slide 19</vt:lpstr>
      <vt:lpstr>John Rawls, Harvard University (1971) ‘A theory of justice’ και η βασική δομή της κοινωνίας</vt:lpstr>
      <vt:lpstr> </vt:lpstr>
      <vt:lpstr>Μια σειρά ερωτημάτων χωρίς απαντήσεις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Ορίζοντας το πλαίσιο: Από το κράτος πρόνοιας στο φιλελεύθερο κράτος</dc:title>
  <dc:creator>User</dc:creator>
  <cp:lastModifiedBy>george</cp:lastModifiedBy>
  <cp:revision>117</cp:revision>
  <dcterms:created xsi:type="dcterms:W3CDTF">2012-04-19T06:39:15Z</dcterms:created>
  <dcterms:modified xsi:type="dcterms:W3CDTF">2024-04-16T08:03:13Z</dcterms:modified>
</cp:coreProperties>
</file>