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83"/>
  </p:notesMasterIdLst>
  <p:sldIdLst>
    <p:sldId id="256" r:id="rId2"/>
    <p:sldId id="306" r:id="rId3"/>
    <p:sldId id="307" r:id="rId4"/>
    <p:sldId id="309" r:id="rId5"/>
    <p:sldId id="310" r:id="rId6"/>
    <p:sldId id="257" r:id="rId7"/>
    <p:sldId id="292" r:id="rId8"/>
    <p:sldId id="303" r:id="rId9"/>
    <p:sldId id="304" r:id="rId10"/>
    <p:sldId id="305" r:id="rId11"/>
    <p:sldId id="293" r:id="rId12"/>
    <p:sldId id="297" r:id="rId13"/>
    <p:sldId id="298" r:id="rId14"/>
    <p:sldId id="339" r:id="rId15"/>
    <p:sldId id="311" r:id="rId16"/>
    <p:sldId id="312" r:id="rId17"/>
    <p:sldId id="313" r:id="rId18"/>
    <p:sldId id="314" r:id="rId19"/>
    <p:sldId id="315" r:id="rId20"/>
    <p:sldId id="316" r:id="rId21"/>
    <p:sldId id="338" r:id="rId22"/>
    <p:sldId id="334"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294" r:id="rId41"/>
    <p:sldId id="295" r:id="rId42"/>
    <p:sldId id="337" r:id="rId43"/>
    <p:sldId id="335" r:id="rId44"/>
    <p:sldId id="336" r:id="rId45"/>
    <p:sldId id="299" r:id="rId46"/>
    <p:sldId id="258" r:id="rId47"/>
    <p:sldId id="259" r:id="rId48"/>
    <p:sldId id="260" r:id="rId49"/>
    <p:sldId id="261" r:id="rId50"/>
    <p:sldId id="262" r:id="rId51"/>
    <p:sldId id="345" r:id="rId52"/>
    <p:sldId id="346" r:id="rId53"/>
    <p:sldId id="263" r:id="rId54"/>
    <p:sldId id="264" r:id="rId55"/>
    <p:sldId id="265" r:id="rId56"/>
    <p:sldId id="266" r:id="rId57"/>
    <p:sldId id="267" r:id="rId58"/>
    <p:sldId id="268" r:id="rId59"/>
    <p:sldId id="269" r:id="rId60"/>
    <p:sldId id="270" r:id="rId61"/>
    <p:sldId id="271" r:id="rId62"/>
    <p:sldId id="272" r:id="rId63"/>
    <p:sldId id="273" r:id="rId64"/>
    <p:sldId id="276" r:id="rId65"/>
    <p:sldId id="278" r:id="rId66"/>
    <p:sldId id="279" r:id="rId67"/>
    <p:sldId id="280" r:id="rId68"/>
    <p:sldId id="281" r:id="rId69"/>
    <p:sldId id="282" r:id="rId70"/>
    <p:sldId id="283" r:id="rId71"/>
    <p:sldId id="284" r:id="rId72"/>
    <p:sldId id="285" r:id="rId73"/>
    <p:sldId id="286" r:id="rId74"/>
    <p:sldId id="347" r:id="rId75"/>
    <p:sldId id="287" r:id="rId76"/>
    <p:sldId id="290" r:id="rId77"/>
    <p:sldId id="291" r:id="rId78"/>
    <p:sldId id="296" r:id="rId79"/>
    <p:sldId id="343" r:id="rId80"/>
    <p:sldId id="344" r:id="rId81"/>
    <p:sldId id="340" r:id="rId8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70" d="100"/>
          <a:sy n="70" d="100"/>
        </p:scale>
        <p:origin x="-1838" y="-36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948CC-2479-4814-B59E-EBF4B58C1F7D}" type="datetimeFigureOut">
              <a:rPr lang="el-GR" smtClean="0"/>
              <a:pPr/>
              <a:t>20/3/2018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44C97-0584-422B-AC84-F8EE3A1E8264}" type="slidenum">
              <a:rPr lang="el-GR" smtClean="0"/>
              <a:pPr/>
              <a:t>‹#›</a:t>
            </a:fld>
            <a:endParaRPr lang="el-GR"/>
          </a:p>
        </p:txBody>
      </p:sp>
    </p:spTree>
    <p:extLst>
      <p:ext uri="{BB962C8B-B14F-4D97-AF65-F5344CB8AC3E}">
        <p14:creationId xmlns:p14="http://schemas.microsoft.com/office/powerpoint/2010/main" val="339433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7D44C97-0584-422B-AC84-F8EE3A1E8264}" type="slidenum">
              <a:rPr lang="el-GR" smtClean="0"/>
              <a:pPr/>
              <a:t>79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7D44C97-0584-422B-AC84-F8EE3A1E8264}" type="slidenum">
              <a:rPr lang="el-GR" smtClean="0"/>
              <a:pPr/>
              <a:t>80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E0A5AFC9-5DD2-4AF7-9B2C-49F0CD6ECD9E}" type="datetime1">
              <a:rPr lang="el-GR" smtClean="0"/>
              <a:pPr/>
              <a:t>20/3/2018</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CB9139E-BC47-40E2-A44A-27E9A54B1E1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06B806C-C061-45A6-8027-975BBE2CEB7F}" type="datetime1">
              <a:rPr lang="el-GR" smtClean="0"/>
              <a:pPr/>
              <a:t>20/3/2018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B9139E-BC47-40E2-A44A-27E9A54B1E1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6E4D048-AE6C-43CC-9501-014BB61EFF5E}" type="datetime1">
              <a:rPr lang="el-GR" smtClean="0"/>
              <a:pPr/>
              <a:t>20/3/2018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B9139E-BC47-40E2-A44A-27E9A54B1E1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FC1240C-C043-44C3-8056-0B1A7A29C414}" type="datetime1">
              <a:rPr lang="el-GR" smtClean="0"/>
              <a:pPr/>
              <a:t>20/3/2018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B9139E-BC47-40E2-A44A-27E9A54B1E1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DD3F607-7CCF-46AA-A490-E7C9EA6F331D}" type="datetime1">
              <a:rPr lang="el-GR" smtClean="0"/>
              <a:pPr/>
              <a:t>20/3/2018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B9139E-BC47-40E2-A44A-27E9A54B1E1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25FF418-A3B7-4465-9246-73E080851421}" type="datetime1">
              <a:rPr lang="el-GR" smtClean="0"/>
              <a:pPr/>
              <a:t>20/3/2018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B9139E-BC47-40E2-A44A-27E9A54B1E1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D3FE6115-4F33-477A-8C53-7BC905CEEFD2}" type="datetime1">
              <a:rPr lang="el-GR" smtClean="0"/>
              <a:pPr/>
              <a:t>20/3/2018</a:t>
            </a:fld>
            <a:endParaRPr lang="el-GR"/>
          </a:p>
        </p:txBody>
      </p:sp>
      <p:sp>
        <p:nvSpPr>
          <p:cNvPr id="27" name="26 - Θέση αριθμού διαφάνειας"/>
          <p:cNvSpPr>
            <a:spLocks noGrp="1"/>
          </p:cNvSpPr>
          <p:nvPr>
            <p:ph type="sldNum" sz="quarter" idx="11"/>
          </p:nvPr>
        </p:nvSpPr>
        <p:spPr/>
        <p:txBody>
          <a:bodyPr rtlCol="0"/>
          <a:lstStyle/>
          <a:p>
            <a:fld id="{1CB9139E-BC47-40E2-A44A-27E9A54B1E10}"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AF72296C-57F5-42E1-9AC0-1186E47D5889}" type="datetime1">
              <a:rPr lang="el-GR" smtClean="0"/>
              <a:pPr/>
              <a:t>20/3/2018</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1CB9139E-BC47-40E2-A44A-27E9A54B1E1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11CEFFE-8868-4618-8C10-A0D0B084C058}" type="datetime1">
              <a:rPr lang="el-GR" smtClean="0"/>
              <a:pPr/>
              <a:t>20/3/2018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CB9139E-BC47-40E2-A44A-27E9A54B1E1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918FDFB-9EE7-4C2C-86A5-62428D5C5840}" type="datetime1">
              <a:rPr lang="el-GR" smtClean="0"/>
              <a:pPr/>
              <a:t>20/3/2018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B9139E-BC47-40E2-A44A-27E9A54B1E1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CC90E10-0610-4D43-87A6-6B5593699F5F}" type="datetime1">
              <a:rPr lang="el-GR" smtClean="0"/>
              <a:pPr/>
              <a:t>20/3/2018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B9139E-BC47-40E2-A44A-27E9A54B1E1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C4D3963-05AE-4A05-8E2A-45D4DA5BAF8B}" type="datetime1">
              <a:rPr lang="el-GR" smtClean="0"/>
              <a:pPr/>
              <a:t>20/3/2018</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CB9139E-BC47-40E2-A44A-27E9A54B1E1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ur-lex.europa.eu/Notice.do?mode=dbl&amp;lang=el&amp;ihmlang=el&amp;lng1=el,en&amp;lng2=bg,cs,da,de,el,en,es,et,fi,fr,hu,it,lt,lv,nl,pl,pt,ro,sk,sl,sv,&amp;val=395107:cs&amp;pag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2132856"/>
            <a:ext cx="8458200" cy="1470025"/>
          </a:xfrm>
        </p:spPr>
        <p:txBody>
          <a:bodyPr/>
          <a:lstStyle/>
          <a:p>
            <a:r>
              <a:rPr lang="el-GR" b="1" dirty="0" smtClean="0"/>
              <a:t>Ρυπαντές τροφίμων</a:t>
            </a:r>
            <a:br>
              <a:rPr lang="el-GR" b="1" dirty="0" smtClean="0"/>
            </a:br>
            <a:r>
              <a:rPr lang="el-GR" b="1" dirty="0" smtClean="0"/>
              <a:t>Κίνδυνοι για την υγεία</a:t>
            </a:r>
            <a:endParaRPr lang="el-GR" b="1" dirty="0"/>
          </a:p>
        </p:txBody>
      </p:sp>
      <p:sp>
        <p:nvSpPr>
          <p:cNvPr id="3" name="2 - Υπότιτλος"/>
          <p:cNvSpPr>
            <a:spLocks noGrp="1"/>
          </p:cNvSpPr>
          <p:nvPr>
            <p:ph type="subTitle" idx="1"/>
          </p:nvPr>
        </p:nvSpPr>
        <p:spPr>
          <a:xfrm>
            <a:off x="457200" y="3899938"/>
            <a:ext cx="6707088" cy="1752600"/>
          </a:xfrm>
        </p:spPr>
        <p:txBody>
          <a:bodyPr>
            <a:normAutofit fontScale="92500" lnSpcReduction="10000"/>
          </a:bodyPr>
          <a:lstStyle/>
          <a:p>
            <a:r>
              <a:rPr lang="el-GR" b="1" dirty="0" err="1" smtClean="0">
                <a:solidFill>
                  <a:schemeClr val="tx1"/>
                </a:solidFill>
              </a:rPr>
              <a:t>Κατσέλου</a:t>
            </a:r>
            <a:r>
              <a:rPr lang="el-GR" b="1" dirty="0" smtClean="0">
                <a:solidFill>
                  <a:schemeClr val="tx1"/>
                </a:solidFill>
              </a:rPr>
              <a:t> </a:t>
            </a:r>
            <a:r>
              <a:rPr lang="el-GR" b="1" dirty="0" smtClean="0">
                <a:solidFill>
                  <a:schemeClr val="tx1"/>
                </a:solidFill>
              </a:rPr>
              <a:t>Μαρία</a:t>
            </a:r>
          </a:p>
          <a:p>
            <a:r>
              <a:rPr lang="el-GR" b="1" dirty="0" smtClean="0">
                <a:solidFill>
                  <a:schemeClr val="tx1"/>
                </a:solidFill>
              </a:rPr>
              <a:t>Φαρμακοποιός-Τοξικολόγος, </a:t>
            </a:r>
            <a:r>
              <a:rPr lang="en-US" b="1" dirty="0" err="1" smtClean="0">
                <a:solidFill>
                  <a:schemeClr val="tx1"/>
                </a:solidFill>
              </a:rPr>
              <a:t>M.Sc</a:t>
            </a:r>
            <a:r>
              <a:rPr lang="en-US" b="1" dirty="0" smtClean="0">
                <a:solidFill>
                  <a:schemeClr val="tx1"/>
                </a:solidFill>
              </a:rPr>
              <a:t>, Ph.D.</a:t>
            </a:r>
            <a:endParaRPr lang="el-GR" b="1" dirty="0" smtClean="0">
              <a:solidFill>
                <a:schemeClr val="tx1"/>
              </a:solidFill>
            </a:endParaRPr>
          </a:p>
          <a:p>
            <a:endParaRPr lang="en-US" dirty="0" smtClean="0">
              <a:solidFill>
                <a:schemeClr val="tx1"/>
              </a:solidFill>
            </a:endParaRPr>
          </a:p>
          <a:p>
            <a:r>
              <a:rPr lang="el-GR" dirty="0" smtClean="0">
                <a:solidFill>
                  <a:schemeClr val="tx1"/>
                </a:solidFill>
              </a:rPr>
              <a:t>Εργαστήριο Ιατροδικαστικής και Τοξικολογίας, Ιατρική Σχολή, ΕΚΠΑ</a:t>
            </a:r>
          </a:p>
        </p:txBody>
      </p:sp>
      <p:sp>
        <p:nvSpPr>
          <p:cNvPr id="5" name="4 - Θέση αριθμού διαφάνειας"/>
          <p:cNvSpPr>
            <a:spLocks noGrp="1"/>
          </p:cNvSpPr>
          <p:nvPr>
            <p:ph type="sldNum" sz="quarter" idx="12"/>
          </p:nvPr>
        </p:nvSpPr>
        <p:spPr>
          <a:xfrm>
            <a:off x="8320088" y="6375608"/>
            <a:ext cx="747712" cy="365760"/>
          </a:xfrm>
        </p:spPr>
        <p:txBody>
          <a:bodyPr/>
          <a:lstStyle/>
          <a:p>
            <a:fld id="{1CB9139E-BC47-40E2-A44A-27E9A54B1E10}" type="slidenum">
              <a:rPr lang="el-GR" smtClean="0">
                <a:solidFill>
                  <a:schemeClr val="tx1"/>
                </a:solidFill>
              </a:rPr>
              <a:pPr/>
              <a:t>1</a:t>
            </a:fld>
            <a:endParaRPr lang="el-GR">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71406" y="26060"/>
          <a:ext cx="8929718" cy="6705600"/>
        </p:xfrm>
        <a:graphic>
          <a:graphicData uri="http://schemas.openxmlformats.org/drawingml/2006/table">
            <a:tbl>
              <a:tblPr firstRow="1" bandRow="1">
                <a:tableStyleId>{5C22544A-7EE6-4342-B048-85BDC9FD1C3A}</a:tableStyleId>
              </a:tblPr>
              <a:tblGrid>
                <a:gridCol w="8929718"/>
              </a:tblGrid>
              <a:tr h="370840">
                <a:tc>
                  <a:txBody>
                    <a:bodyPr/>
                    <a:lstStyle/>
                    <a:p>
                      <a:pPr algn="ctr"/>
                      <a:r>
                        <a:rPr lang="el-GR" dirty="0" smtClean="0"/>
                        <a:t>Κυριότερα υλικά φυσικού</a:t>
                      </a:r>
                      <a:r>
                        <a:rPr lang="el-GR" baseline="0" dirty="0" smtClean="0"/>
                        <a:t> κινδύνου και η προέλευσή τους</a:t>
                      </a:r>
                      <a:endParaRPr lang="el-GR" dirty="0"/>
                    </a:p>
                  </a:txBody>
                  <a:tcPr/>
                </a:tc>
              </a:tr>
              <a:tr h="370840">
                <a:tc>
                  <a:txBody>
                    <a:bodyPr/>
                    <a:lstStyle/>
                    <a:p>
                      <a:r>
                        <a:rPr lang="el-GR" b="1" dirty="0" smtClean="0"/>
                        <a:t>Υλικό                         Πιθανός</a:t>
                      </a:r>
                      <a:r>
                        <a:rPr lang="el-GR" b="1" baseline="0" dirty="0" smtClean="0"/>
                        <a:t> τραυματισμός                        Προέλευση</a:t>
                      </a:r>
                      <a:endParaRPr lang="el-GR" b="1" dirty="0"/>
                    </a:p>
                  </a:txBody>
                  <a:tcPr/>
                </a:tc>
              </a:tr>
              <a:tr h="370840">
                <a:tc>
                  <a:txBody>
                    <a:bodyPr/>
                    <a:lstStyle/>
                    <a:p>
                      <a:r>
                        <a:rPr lang="el-GR" dirty="0" smtClean="0"/>
                        <a:t>Γυαλί                            πληγές, αιμορραγία</a:t>
                      </a:r>
                      <a:r>
                        <a:rPr lang="el-GR" baseline="0" dirty="0" smtClean="0"/>
                        <a:t>                 φιάλες, δοχεία, φωτιστικά, εργαλεία</a:t>
                      </a:r>
                      <a:endParaRPr lang="el-GR" dirty="0"/>
                    </a:p>
                  </a:txBody>
                  <a:tcPr/>
                </a:tc>
              </a:tr>
              <a:tr h="370840">
                <a:tc>
                  <a:txBody>
                    <a:bodyPr/>
                    <a:lstStyle/>
                    <a:p>
                      <a:r>
                        <a:rPr lang="el-GR" dirty="0" smtClean="0"/>
                        <a:t>Ξύλο                             πληγές, λοίμωξη, πόνος           εργαλεία, κιβώτια, κουτιά, </a:t>
                      </a:r>
                    </a:p>
                    <a:p>
                      <a:r>
                        <a:rPr lang="el-GR" baseline="0" dirty="0" smtClean="0"/>
                        <a:t>                                                                                            </a:t>
                      </a:r>
                      <a:r>
                        <a:rPr lang="el-GR" dirty="0" smtClean="0"/>
                        <a:t>κατασκευές</a:t>
                      </a:r>
                      <a:r>
                        <a:rPr lang="el-GR" baseline="0" dirty="0" smtClean="0"/>
                        <a:t>               </a:t>
                      </a:r>
                      <a:r>
                        <a:rPr lang="el-GR" dirty="0" smtClean="0"/>
                        <a:t>                                                 </a:t>
                      </a:r>
                      <a:endParaRPr lang="el-GR" dirty="0"/>
                    </a:p>
                  </a:txBody>
                  <a:tcPr/>
                </a:tc>
              </a:tr>
              <a:tr h="370840">
                <a:tc>
                  <a:txBody>
                    <a:bodyPr/>
                    <a:lstStyle/>
                    <a:p>
                      <a:r>
                        <a:rPr lang="el-GR" dirty="0" smtClean="0"/>
                        <a:t>Πέτρες                         τραυματισμός,                           χώμα,</a:t>
                      </a:r>
                      <a:r>
                        <a:rPr lang="el-GR" baseline="0" dirty="0" smtClean="0"/>
                        <a:t> κατασκευές</a:t>
                      </a:r>
                      <a:endParaRPr lang="el-GR" dirty="0" smtClean="0"/>
                    </a:p>
                    <a:p>
                      <a:r>
                        <a:rPr lang="el-GR" dirty="0" smtClean="0"/>
                        <a:t>                                      σπάσιμο δοντιού</a:t>
                      </a:r>
                      <a:endParaRPr lang="el-GR" dirty="0"/>
                    </a:p>
                  </a:txBody>
                  <a:tcPr/>
                </a:tc>
              </a:tr>
              <a:tr h="370840">
                <a:tc>
                  <a:txBody>
                    <a:bodyPr/>
                    <a:lstStyle/>
                    <a:p>
                      <a:r>
                        <a:rPr lang="el-GR" dirty="0" smtClean="0"/>
                        <a:t>Σφαίρες, βελόνες       πληγές, λοίμωξη                        σκοτωμένα</a:t>
                      </a:r>
                      <a:r>
                        <a:rPr lang="el-GR" baseline="0" dirty="0" smtClean="0"/>
                        <a:t> ζώα, βελόνες που</a:t>
                      </a:r>
                    </a:p>
                    <a:p>
                      <a:r>
                        <a:rPr lang="el-GR" baseline="0" dirty="0" smtClean="0"/>
                        <a:t>                                                                                            χρησιμοποιούνται στις ενέσεις</a:t>
                      </a:r>
                      <a:endParaRPr lang="el-GR" dirty="0"/>
                    </a:p>
                  </a:txBody>
                  <a:tcPr/>
                </a:tc>
              </a:tr>
              <a:tr h="370840">
                <a:tc>
                  <a:txBody>
                    <a:bodyPr/>
                    <a:lstStyle/>
                    <a:p>
                      <a:r>
                        <a:rPr lang="el-GR" dirty="0" smtClean="0"/>
                        <a:t>Κοσμήματα                 πληγές, λοίμωξη                        στυλό,</a:t>
                      </a:r>
                      <a:r>
                        <a:rPr lang="el-GR" baseline="0" dirty="0" smtClean="0"/>
                        <a:t> μολύβια, κουμπιά,</a:t>
                      </a:r>
                    </a:p>
                    <a:p>
                      <a:r>
                        <a:rPr lang="el-GR" baseline="0" dirty="0" smtClean="0"/>
                        <a:t>                                                                                            από απροσεξία εργαζομένων</a:t>
                      </a:r>
                      <a:endParaRPr lang="el-GR" dirty="0"/>
                    </a:p>
                  </a:txBody>
                  <a:tcPr/>
                </a:tc>
              </a:tr>
              <a:tr h="370840">
                <a:tc>
                  <a:txBody>
                    <a:bodyPr/>
                    <a:lstStyle/>
                    <a:p>
                      <a:r>
                        <a:rPr lang="el-GR" dirty="0" smtClean="0"/>
                        <a:t>Μεταλλικά υλικά       πληγές, λοίμωξη                        </a:t>
                      </a:r>
                      <a:r>
                        <a:rPr lang="el-GR" baseline="0" dirty="0" smtClean="0"/>
                        <a:t> </a:t>
                      </a:r>
                      <a:r>
                        <a:rPr lang="el-GR" dirty="0" smtClean="0"/>
                        <a:t>μηχανές, σύρματα</a:t>
                      </a:r>
                      <a:endParaRPr lang="el-GR" dirty="0"/>
                    </a:p>
                  </a:txBody>
                  <a:tcPr/>
                </a:tc>
              </a:tr>
              <a:tr h="370840">
                <a:tc>
                  <a:txBody>
                    <a:bodyPr/>
                    <a:lstStyle/>
                    <a:p>
                      <a:r>
                        <a:rPr lang="el-GR" dirty="0" smtClean="0"/>
                        <a:t>Έντομα                        ασθένεια,</a:t>
                      </a:r>
                      <a:r>
                        <a:rPr lang="el-GR" baseline="0" dirty="0" smtClean="0"/>
                        <a:t> </a:t>
                      </a:r>
                      <a:r>
                        <a:rPr lang="el-GR" dirty="0" smtClean="0"/>
                        <a:t>πνιγμός,</a:t>
                      </a:r>
                      <a:r>
                        <a:rPr lang="el-GR" baseline="0" dirty="0" smtClean="0"/>
                        <a:t>                    έδαφος, </a:t>
                      </a:r>
                    </a:p>
                    <a:p>
                      <a:r>
                        <a:rPr lang="el-GR" baseline="0" dirty="0" smtClean="0"/>
                        <a:t>                                      δύσπνοια                                     είσοδος πριν την επεξεργασία</a:t>
                      </a:r>
                      <a:endParaRPr lang="el-GR" dirty="0"/>
                    </a:p>
                  </a:txBody>
                  <a:tcPr/>
                </a:tc>
              </a:tr>
              <a:tr h="370840">
                <a:tc>
                  <a:txBody>
                    <a:bodyPr/>
                    <a:lstStyle/>
                    <a:p>
                      <a:r>
                        <a:rPr lang="el-GR" dirty="0" smtClean="0"/>
                        <a:t>Μονωτικά                   πνιγμός,</a:t>
                      </a:r>
                      <a:r>
                        <a:rPr lang="el-GR" baseline="0" dirty="0" smtClean="0"/>
                        <a:t> δύσπνοια                     υλικά κατασκευών</a:t>
                      </a:r>
                      <a:endParaRPr lang="el-GR" dirty="0"/>
                    </a:p>
                  </a:txBody>
                  <a:tcPr/>
                </a:tc>
              </a:tr>
              <a:tr h="370840">
                <a:tc>
                  <a:txBody>
                    <a:bodyPr/>
                    <a:lstStyle/>
                    <a:p>
                      <a:r>
                        <a:rPr lang="el-GR" dirty="0" smtClean="0"/>
                        <a:t>Οστά                            πνιγμός, τραύμα                        </a:t>
                      </a:r>
                      <a:r>
                        <a:rPr lang="el-GR" baseline="0" dirty="0" smtClean="0"/>
                        <a:t> </a:t>
                      </a:r>
                      <a:r>
                        <a:rPr lang="el-GR" dirty="0" smtClean="0"/>
                        <a:t>έδαφος, μη κανονική επεξεργασία</a:t>
                      </a:r>
                      <a:endParaRPr lang="el-GR" dirty="0"/>
                    </a:p>
                  </a:txBody>
                  <a:tcPr/>
                </a:tc>
              </a:tr>
              <a:tr h="370840">
                <a:tc>
                  <a:txBody>
                    <a:bodyPr/>
                    <a:lstStyle/>
                    <a:p>
                      <a:r>
                        <a:rPr lang="el-GR" dirty="0" smtClean="0"/>
                        <a:t>Πλαστικά                    πνιγμός, πληγή,                          έδαφος, υλικά συσκευασίας,</a:t>
                      </a:r>
                    </a:p>
                    <a:p>
                      <a:r>
                        <a:rPr lang="el-GR" dirty="0" smtClean="0"/>
                        <a:t>                                      λοίμωξη                                        παλέτες, προσωπικό</a:t>
                      </a:r>
                      <a:endParaRPr lang="el-GR" dirty="0"/>
                    </a:p>
                  </a:txBody>
                  <a:tcPr/>
                </a:tc>
              </a:tr>
              <a:tr h="370840">
                <a:tc>
                  <a:txBody>
                    <a:bodyPr/>
                    <a:lstStyle/>
                    <a:p>
                      <a:r>
                        <a:rPr lang="el-GR" dirty="0" smtClean="0"/>
                        <a:t>Προσωπικά είδη        πνιγμός, πληγή,                          προσωπικό</a:t>
                      </a:r>
                    </a:p>
                    <a:p>
                      <a:r>
                        <a:rPr lang="el-GR" dirty="0" smtClean="0"/>
                        <a:t>                                      σπάσιμο</a:t>
                      </a:r>
                      <a:r>
                        <a:rPr lang="el-GR" baseline="0" dirty="0" smtClean="0"/>
                        <a:t> δοντιού</a:t>
                      </a:r>
                      <a:endParaRPr lang="el-GR" dirty="0"/>
                    </a:p>
                  </a:txBody>
                  <a:tcPr/>
                </a:tc>
              </a:tr>
            </a:tbl>
          </a:graphicData>
        </a:graphic>
      </p:graphicFrame>
      <p:sp>
        <p:nvSpPr>
          <p:cNvPr id="4" name="3 - Θέση αριθμού διαφάνειας"/>
          <p:cNvSpPr>
            <a:spLocks noGrp="1"/>
          </p:cNvSpPr>
          <p:nvPr>
            <p:ph type="sldNum" sz="quarter" idx="12"/>
          </p:nvPr>
        </p:nvSpPr>
        <p:spPr>
          <a:xfrm>
            <a:off x="8174736" y="6492264"/>
            <a:ext cx="762000" cy="365760"/>
          </a:xfrm>
        </p:spPr>
        <p:txBody>
          <a:bodyPr/>
          <a:lstStyle/>
          <a:p>
            <a:fld id="{1CB9139E-BC47-40E2-A44A-27E9A54B1E10}" type="slidenum">
              <a:rPr lang="el-GR" smtClean="0">
                <a:solidFill>
                  <a:schemeClr val="tx1"/>
                </a:solidFill>
              </a:rPr>
              <a:pPr/>
              <a:t>10</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1066800"/>
          </a:xfrm>
        </p:spPr>
        <p:txBody>
          <a:bodyPr/>
          <a:lstStyle/>
          <a:p>
            <a:pPr algn="ctr"/>
            <a:r>
              <a:rPr lang="el-GR" dirty="0" smtClean="0"/>
              <a:t>Χημικοί κίνδυνοι</a:t>
            </a:r>
            <a:endParaRPr lang="el-GR" dirty="0"/>
          </a:p>
        </p:txBody>
      </p:sp>
      <p:sp>
        <p:nvSpPr>
          <p:cNvPr id="3" name="2 - Θέση περιεχομένου"/>
          <p:cNvSpPr>
            <a:spLocks noGrp="1"/>
          </p:cNvSpPr>
          <p:nvPr>
            <p:ph idx="1"/>
          </p:nvPr>
        </p:nvSpPr>
        <p:spPr>
          <a:xfrm>
            <a:off x="457200" y="1628800"/>
            <a:ext cx="8229600" cy="5472608"/>
          </a:xfrm>
        </p:spPr>
        <p:txBody>
          <a:bodyPr>
            <a:normAutofit fontScale="92500"/>
          </a:bodyPr>
          <a:lstStyle/>
          <a:p>
            <a:r>
              <a:rPr lang="el-GR" dirty="0" smtClean="0"/>
              <a:t>Τοξικές ουσίες φυσικής προέλευσης (</a:t>
            </a:r>
            <a:r>
              <a:rPr lang="el-GR" dirty="0" err="1" smtClean="0"/>
              <a:t>μυκοτοξίνες</a:t>
            </a:r>
            <a:r>
              <a:rPr lang="el-GR" dirty="0" smtClean="0"/>
              <a:t>, </a:t>
            </a:r>
            <a:r>
              <a:rPr lang="el-GR" dirty="0" err="1" smtClean="0"/>
              <a:t>ιχθυοτοξίνες</a:t>
            </a:r>
            <a:r>
              <a:rPr lang="el-GR" dirty="0" smtClean="0"/>
              <a:t>, </a:t>
            </a:r>
            <a:r>
              <a:rPr lang="el-GR" dirty="0" err="1" smtClean="0"/>
              <a:t>πολυχλωριωμένα</a:t>
            </a:r>
            <a:r>
              <a:rPr lang="el-GR" dirty="0" smtClean="0"/>
              <a:t> </a:t>
            </a:r>
            <a:r>
              <a:rPr lang="el-GR" dirty="0" err="1" smtClean="0"/>
              <a:t>διφαινύλια</a:t>
            </a:r>
            <a:r>
              <a:rPr lang="en-US" dirty="0" smtClean="0"/>
              <a:t>, </a:t>
            </a:r>
            <a:r>
              <a:rPr lang="el-GR" dirty="0" err="1" smtClean="0"/>
              <a:t>πολυκυκλικοί</a:t>
            </a:r>
            <a:r>
              <a:rPr lang="el-GR" dirty="0" smtClean="0"/>
              <a:t> αρωματικοί υδρογονάνθρακες)</a:t>
            </a:r>
          </a:p>
          <a:p>
            <a:r>
              <a:rPr lang="el-GR" dirty="0" smtClean="0"/>
              <a:t>Τοξικές ουσίες από τη βιομηχανία, τη γεωργία και την κτηνοτροφία</a:t>
            </a:r>
          </a:p>
          <a:p>
            <a:pPr marL="900113" indent="-450850">
              <a:buFont typeface="Wingdings" pitchFamily="2" charset="2"/>
              <a:buChar char="ü"/>
            </a:pPr>
            <a:r>
              <a:rPr lang="el-GR" dirty="0" smtClean="0"/>
              <a:t>Βαρέα μέταλλα </a:t>
            </a:r>
            <a:r>
              <a:rPr lang="en-US" dirty="0" smtClean="0"/>
              <a:t>/ </a:t>
            </a:r>
            <a:r>
              <a:rPr lang="el-GR" dirty="0" smtClean="0"/>
              <a:t>χημικά στοιχεία (</a:t>
            </a:r>
            <a:r>
              <a:rPr lang="en-US" dirty="0" err="1" smtClean="0"/>
              <a:t>Pb</a:t>
            </a:r>
            <a:r>
              <a:rPr lang="en-US" dirty="0" smtClean="0"/>
              <a:t>, Hg, As, </a:t>
            </a:r>
            <a:r>
              <a:rPr lang="en-US" dirty="0" err="1" smtClean="0"/>
              <a:t>Cd</a:t>
            </a:r>
            <a:r>
              <a:rPr lang="en-US" dirty="0" smtClean="0"/>
              <a:t>)</a:t>
            </a:r>
            <a:endParaRPr lang="el-GR" dirty="0" smtClean="0"/>
          </a:p>
          <a:p>
            <a:pPr marL="900113" indent="-450850">
              <a:buFont typeface="Wingdings" pitchFamily="2" charset="2"/>
              <a:buChar char="ü"/>
            </a:pPr>
            <a:r>
              <a:rPr lang="el-GR" dirty="0" smtClean="0"/>
              <a:t>Φυτοφάρμακα, λιπάσματα</a:t>
            </a:r>
          </a:p>
          <a:p>
            <a:pPr marL="900113" indent="-450850">
              <a:buFont typeface="Wingdings" pitchFamily="2" charset="2"/>
              <a:buChar char="ü"/>
            </a:pPr>
            <a:r>
              <a:rPr lang="el-GR" dirty="0" smtClean="0"/>
              <a:t>Ορμόνες και αντιβιοτικά</a:t>
            </a:r>
          </a:p>
          <a:p>
            <a:pPr marL="360363" indent="-269875">
              <a:buFont typeface="Arial" pitchFamily="34" charset="0"/>
              <a:buChar char="•"/>
            </a:pPr>
            <a:r>
              <a:rPr lang="el-GR" dirty="0" smtClean="0"/>
              <a:t>Πρόσθετα τροφίμων (συντηρητικά, αντιοξειδωτικά, χρωστικές, </a:t>
            </a:r>
            <a:r>
              <a:rPr lang="el-GR" dirty="0" err="1" smtClean="0"/>
              <a:t>γαλακτωματοποιητές</a:t>
            </a:r>
            <a:r>
              <a:rPr lang="el-GR" dirty="0" smtClean="0"/>
              <a:t>, βελτιωτικά οσμής και γεύσης)</a:t>
            </a:r>
          </a:p>
          <a:p>
            <a:pPr marL="900113" indent="-450850">
              <a:buFont typeface="Wingdings" pitchFamily="2" charset="2"/>
              <a:buChar char="ü"/>
            </a:pPr>
            <a:endParaRPr lang="en-US" dirty="0" smtClean="0"/>
          </a:p>
          <a:p>
            <a:endParaRPr lang="el-GR" dirty="0"/>
          </a:p>
        </p:txBody>
      </p:sp>
      <p:sp>
        <p:nvSpPr>
          <p:cNvPr id="4" name="3 - Θέση αριθμού διαφάνειας"/>
          <p:cNvSpPr>
            <a:spLocks noGrp="1"/>
          </p:cNvSpPr>
          <p:nvPr>
            <p:ph type="sldNum" sz="quarter" idx="12"/>
          </p:nvPr>
        </p:nvSpPr>
        <p:spPr>
          <a:xfrm>
            <a:off x="8100392" y="6375608"/>
            <a:ext cx="762000" cy="365760"/>
          </a:xfrm>
        </p:spPr>
        <p:txBody>
          <a:bodyPr/>
          <a:lstStyle/>
          <a:p>
            <a:fld id="{1CB9139E-BC47-40E2-A44A-27E9A54B1E10}" type="slidenum">
              <a:rPr lang="el-GR" smtClean="0">
                <a:solidFill>
                  <a:schemeClr val="tx1"/>
                </a:solidFill>
              </a:rPr>
              <a:pPr/>
              <a:t>11</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Χημικοί κίνδυνοι - Έκθεση</a:t>
            </a:r>
            <a:endParaRPr lang="el-GR" dirty="0"/>
          </a:p>
        </p:txBody>
      </p:sp>
      <p:sp>
        <p:nvSpPr>
          <p:cNvPr id="3" name="2 - Θέση περιεχομένου"/>
          <p:cNvSpPr>
            <a:spLocks noGrp="1"/>
          </p:cNvSpPr>
          <p:nvPr>
            <p:ph idx="1"/>
          </p:nvPr>
        </p:nvSpPr>
        <p:spPr/>
        <p:txBody>
          <a:bodyPr/>
          <a:lstStyle/>
          <a:p>
            <a:r>
              <a:rPr lang="el-GR" dirty="0" smtClean="0"/>
              <a:t>Με την κατανάλωση τροφής</a:t>
            </a:r>
          </a:p>
          <a:p>
            <a:r>
              <a:rPr lang="el-GR" dirty="0" smtClean="0"/>
              <a:t>Με την εισπνοή του αέρα</a:t>
            </a:r>
          </a:p>
          <a:p>
            <a:r>
              <a:rPr lang="el-GR" dirty="0" smtClean="0"/>
              <a:t>Με την απορρόφηση από το δέρμα</a:t>
            </a:r>
          </a:p>
          <a:p>
            <a:r>
              <a:rPr lang="el-GR" dirty="0" smtClean="0"/>
              <a:t>Με την άμεση χρησιμοποίηση</a:t>
            </a:r>
          </a:p>
          <a:p>
            <a:r>
              <a:rPr lang="el-GR" dirty="0" smtClean="0"/>
              <a:t>Με ατύχημα</a:t>
            </a:r>
          </a:p>
          <a:p>
            <a:r>
              <a:rPr lang="el-GR" dirty="0" smtClean="0"/>
              <a:t>Η τοξικότητα εξαρτάται ακόμη και από την πραγματική δόση και τη συχνότητα έκθεσης στον τοξικό παράγοντα</a:t>
            </a:r>
          </a:p>
          <a:p>
            <a:r>
              <a:rPr lang="el-GR" dirty="0" smtClean="0"/>
              <a:t>Επίπεδα ανοχής</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12</a:t>
            </a:fld>
            <a:endParaRPr lang="el-GR">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Χημικοί κίνδυνοι - Έκθεση</a:t>
            </a:r>
            <a:endParaRPr lang="el-GR" dirty="0"/>
          </a:p>
        </p:txBody>
      </p:sp>
      <p:sp>
        <p:nvSpPr>
          <p:cNvPr id="3" name="2 - Θέση περιεχομένου"/>
          <p:cNvSpPr>
            <a:spLocks noGrp="1"/>
          </p:cNvSpPr>
          <p:nvPr>
            <p:ph idx="1"/>
          </p:nvPr>
        </p:nvSpPr>
        <p:spPr/>
        <p:txBody>
          <a:bodyPr/>
          <a:lstStyle/>
          <a:p>
            <a:r>
              <a:rPr lang="el-GR" dirty="0" smtClean="0"/>
              <a:t>Μακροχρόνια έκθεση ενός οργανισμού σε χαμηλά επίπεδα τοξικών ουσιών</a:t>
            </a:r>
          </a:p>
          <a:p>
            <a:r>
              <a:rPr lang="el-GR" dirty="0" smtClean="0"/>
              <a:t>Καρκινογόνοι παράγοντες</a:t>
            </a:r>
          </a:p>
          <a:p>
            <a:r>
              <a:rPr lang="el-GR" dirty="0" smtClean="0"/>
              <a:t>Εξασθένηση του ανοσοποιητικού συστήματος</a:t>
            </a:r>
          </a:p>
          <a:p>
            <a:r>
              <a:rPr lang="el-GR" dirty="0" smtClean="0"/>
              <a:t>Βλάβες στο κεντρικό νευρικό σύστημα</a:t>
            </a:r>
          </a:p>
          <a:p>
            <a:r>
              <a:rPr lang="el-GR" dirty="0" smtClean="0"/>
              <a:t>Βλάβες στο αναπαραγωγικό σύστημα</a:t>
            </a:r>
          </a:p>
          <a:p>
            <a:r>
              <a:rPr lang="el-GR" dirty="0" smtClean="0"/>
              <a:t>Βλάβες στο έμβρυο / συγγενείς διαμαρτίες</a:t>
            </a:r>
          </a:p>
          <a:p>
            <a:r>
              <a:rPr lang="el-GR" dirty="0" smtClean="0"/>
              <a:t>Θάνατος</a:t>
            </a:r>
          </a:p>
        </p:txBody>
      </p:sp>
      <p:sp>
        <p:nvSpPr>
          <p:cNvPr id="4" name="3 - Θέση αριθμού διαφάνειας"/>
          <p:cNvSpPr>
            <a:spLocks noGrp="1"/>
          </p:cNvSpPr>
          <p:nvPr>
            <p:ph type="sldNum" sz="quarter" idx="12"/>
          </p:nvPr>
        </p:nvSpPr>
        <p:spPr>
          <a:xfrm>
            <a:off x="8174736" y="6375608"/>
            <a:ext cx="762000" cy="365760"/>
          </a:xfrm>
        </p:spPr>
        <p:txBody>
          <a:bodyPr/>
          <a:lstStyle/>
          <a:p>
            <a:fld id="{1CB9139E-BC47-40E2-A44A-27E9A54B1E10}" type="slidenum">
              <a:rPr lang="el-GR" smtClean="0">
                <a:solidFill>
                  <a:schemeClr val="tx1"/>
                </a:solidFill>
              </a:rPr>
              <a:pPr/>
              <a:t>13</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1066800"/>
          </a:xfrm>
        </p:spPr>
        <p:txBody>
          <a:bodyPr>
            <a:noAutofit/>
          </a:bodyPr>
          <a:lstStyle/>
          <a:p>
            <a:r>
              <a:rPr lang="el-GR" sz="3200" dirty="0" smtClean="0"/>
              <a:t>Προσδιορισμός της ελάχιστης επιτρεπόμενης δόσης χημικών κινδύνων στα τρόφιμα</a:t>
            </a:r>
            <a:endParaRPr lang="el-GR" sz="3200" dirty="0"/>
          </a:p>
        </p:txBody>
      </p:sp>
      <p:sp>
        <p:nvSpPr>
          <p:cNvPr id="3" name="2 - Θέση περιεχομένου"/>
          <p:cNvSpPr>
            <a:spLocks noGrp="1"/>
          </p:cNvSpPr>
          <p:nvPr>
            <p:ph idx="1"/>
          </p:nvPr>
        </p:nvSpPr>
        <p:spPr/>
        <p:txBody>
          <a:bodyPr>
            <a:normAutofit/>
          </a:bodyPr>
          <a:lstStyle/>
          <a:p>
            <a:r>
              <a:rPr lang="en-US" dirty="0" err="1" smtClean="0"/>
              <a:t>Characterisation</a:t>
            </a:r>
            <a:r>
              <a:rPr lang="en-US" dirty="0" smtClean="0"/>
              <a:t> of the hazard (qualitative and quantitative) and determination of the “</a:t>
            </a:r>
            <a:r>
              <a:rPr lang="en-US" b="1" i="1" dirty="0" smtClean="0"/>
              <a:t>No-Observed-Adverse-Effect Level”(NOAEL)</a:t>
            </a:r>
          </a:p>
          <a:p>
            <a:r>
              <a:rPr lang="en-US" dirty="0" smtClean="0"/>
              <a:t>The </a:t>
            </a:r>
            <a:r>
              <a:rPr lang="en-US" b="1" i="1" dirty="0" err="1" smtClean="0"/>
              <a:t>NOAELis</a:t>
            </a:r>
            <a:r>
              <a:rPr lang="en-US" b="1" i="1" dirty="0" smtClean="0"/>
              <a:t> determined from the study identifying the critical effect* in the most sensitive animal species tested (if relevant for humans)</a:t>
            </a:r>
          </a:p>
          <a:p>
            <a:r>
              <a:rPr lang="en-US" dirty="0" smtClean="0"/>
              <a:t>Application of empirical or data-derived safety factors</a:t>
            </a:r>
          </a:p>
          <a:p>
            <a:endParaRPr lang="el-GR" dirty="0"/>
          </a:p>
        </p:txBody>
      </p:sp>
      <p:sp>
        <p:nvSpPr>
          <p:cNvPr id="4" name="3 - Θέση αριθμού διαφάνειας"/>
          <p:cNvSpPr>
            <a:spLocks noGrp="1"/>
          </p:cNvSpPr>
          <p:nvPr>
            <p:ph type="sldNum" sz="quarter" idx="12"/>
          </p:nvPr>
        </p:nvSpPr>
        <p:spPr/>
        <p:txBody>
          <a:bodyPr/>
          <a:lstStyle/>
          <a:p>
            <a:fld id="{1CB9139E-BC47-40E2-A44A-27E9A54B1E10}"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Χημικοί κίνδυνοι φυσικής προέλευσης</a:t>
            </a:r>
            <a:endParaRPr lang="el-GR" dirty="0"/>
          </a:p>
        </p:txBody>
      </p:sp>
      <p:sp>
        <p:nvSpPr>
          <p:cNvPr id="3" name="2 - Θέση περιεχομένου"/>
          <p:cNvSpPr>
            <a:spLocks noGrp="1"/>
          </p:cNvSpPr>
          <p:nvPr>
            <p:ph idx="1"/>
          </p:nvPr>
        </p:nvSpPr>
        <p:spPr/>
        <p:txBody>
          <a:bodyPr/>
          <a:lstStyle/>
          <a:p>
            <a:r>
              <a:rPr lang="el-GR" dirty="0" smtClean="0"/>
              <a:t>Διακρίνονται σε τρία είδη: μικροβιακής, φυτικής και ζωικής προέλευσης.</a:t>
            </a:r>
          </a:p>
          <a:p>
            <a:r>
              <a:rPr lang="el-GR" dirty="0" smtClean="0"/>
              <a:t>Οι </a:t>
            </a:r>
            <a:r>
              <a:rPr lang="el-GR" b="1" dirty="0" smtClean="0"/>
              <a:t>μικροβιακής προέλευσης</a:t>
            </a:r>
            <a:r>
              <a:rPr lang="el-GR" dirty="0" smtClean="0"/>
              <a:t> προέρχονται από μικροοργανισμούς που παράγουν βλαβερές τοξίνες που είναι συνήθως ανθεκτικές στις θερμικές επεξεργασίες. Τέτοια παραδείγματα είναι οι </a:t>
            </a:r>
            <a:r>
              <a:rPr lang="el-GR" b="1" dirty="0" err="1" smtClean="0"/>
              <a:t>μυκοτοξίνες</a:t>
            </a:r>
            <a:r>
              <a:rPr lang="el-GR" dirty="0" smtClean="0"/>
              <a:t>, οι </a:t>
            </a:r>
            <a:r>
              <a:rPr lang="el-GR" dirty="0" err="1" smtClean="0"/>
              <a:t>βακτηριακές</a:t>
            </a:r>
            <a:r>
              <a:rPr lang="el-GR" dirty="0" smtClean="0"/>
              <a:t> τοξίνες και τοξίνες από </a:t>
            </a:r>
            <a:r>
              <a:rPr lang="el-GR" dirty="0" err="1" smtClean="0"/>
              <a:t>ευρωτομύκητες</a:t>
            </a:r>
            <a:r>
              <a:rPr lang="el-GR" dirty="0" smtClean="0"/>
              <a:t> και </a:t>
            </a:r>
            <a:r>
              <a:rPr lang="el-GR" dirty="0" err="1" smtClean="0"/>
              <a:t>αμανίτες</a:t>
            </a:r>
            <a:r>
              <a:rPr lang="el-GR" dirty="0" smtClean="0"/>
              <a:t>.</a:t>
            </a:r>
            <a:endParaRPr lang="el-GR" dirty="0"/>
          </a:p>
        </p:txBody>
      </p:sp>
      <p:sp>
        <p:nvSpPr>
          <p:cNvPr id="5" name="3 - Θέση αριθμού διαφάνειας"/>
          <p:cNvSpPr txBox="1">
            <a:spLocks/>
          </p:cNvSpPr>
          <p:nvPr/>
        </p:nvSpPr>
        <p:spPr>
          <a:xfrm>
            <a:off x="8174736" y="6375608"/>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89992"/>
            <a:ext cx="8229600" cy="1066800"/>
          </a:xfrm>
        </p:spPr>
        <p:txBody>
          <a:bodyPr/>
          <a:lstStyle/>
          <a:p>
            <a:pPr algn="ctr"/>
            <a:r>
              <a:rPr lang="el-GR" dirty="0" err="1" smtClean="0"/>
              <a:t>Μυκοτοξίνες</a:t>
            </a:r>
            <a:r>
              <a:rPr lang="el-GR" dirty="0" smtClean="0"/>
              <a:t> (1)</a:t>
            </a:r>
            <a:endParaRPr lang="el-GR" dirty="0"/>
          </a:p>
        </p:txBody>
      </p:sp>
      <p:sp>
        <p:nvSpPr>
          <p:cNvPr id="3" name="2 - Θέση περιεχομένου"/>
          <p:cNvSpPr>
            <a:spLocks noGrp="1"/>
          </p:cNvSpPr>
          <p:nvPr>
            <p:ph idx="1"/>
          </p:nvPr>
        </p:nvSpPr>
        <p:spPr>
          <a:xfrm>
            <a:off x="457200" y="1484784"/>
            <a:ext cx="8229600" cy="5089752"/>
          </a:xfrm>
        </p:spPr>
        <p:txBody>
          <a:bodyPr>
            <a:normAutofit lnSpcReduction="10000"/>
          </a:bodyPr>
          <a:lstStyle/>
          <a:p>
            <a:r>
              <a:rPr lang="el-GR" dirty="0" smtClean="0"/>
              <a:t>Τοξικά προϊόντα δευτερογενούς μεταβολισμού συγκεκριμένων μυκήτων οι οποίοι υπό συγκεκριμένες συνθήκες αναπτύσσονται σε τροφές φυτικής ή ζωικής προέλευσης.</a:t>
            </a:r>
          </a:p>
          <a:p>
            <a:r>
              <a:rPr lang="el-GR" dirty="0" smtClean="0"/>
              <a:t>&gt;100 είδη </a:t>
            </a:r>
            <a:r>
              <a:rPr lang="el-GR" dirty="0" err="1" smtClean="0"/>
              <a:t>μυκοτοξινών</a:t>
            </a:r>
            <a:r>
              <a:rPr lang="el-GR" dirty="0" smtClean="0"/>
              <a:t> έχουν απομονωθεί ως προϊόντα περισσότερων από 200 είδη μυκήτων</a:t>
            </a:r>
          </a:p>
          <a:p>
            <a:r>
              <a:rPr lang="el-GR" dirty="0" smtClean="0"/>
              <a:t>Παράγονται συνήθως από μύκητες που ανήκουν στα γένη:</a:t>
            </a:r>
          </a:p>
          <a:p>
            <a:pPr marL="896938" indent="-255588">
              <a:buFont typeface="Wingdings" pitchFamily="2" charset="2"/>
              <a:buChar char="q"/>
            </a:pPr>
            <a:r>
              <a:rPr lang="en-US" dirty="0" err="1" smtClean="0"/>
              <a:t>Aspergillus</a:t>
            </a:r>
            <a:r>
              <a:rPr lang="en-US" dirty="0" smtClean="0"/>
              <a:t> (</a:t>
            </a:r>
            <a:r>
              <a:rPr lang="el-GR" dirty="0" err="1" smtClean="0"/>
              <a:t>αφλατοξίνες</a:t>
            </a:r>
            <a:r>
              <a:rPr lang="el-GR" dirty="0" smtClean="0"/>
              <a:t>, </a:t>
            </a:r>
            <a:r>
              <a:rPr lang="el-GR" dirty="0" err="1" smtClean="0"/>
              <a:t>οχρατοξίνες</a:t>
            </a:r>
            <a:r>
              <a:rPr lang="el-GR" dirty="0" smtClean="0"/>
              <a:t>)</a:t>
            </a:r>
          </a:p>
          <a:p>
            <a:pPr marL="896938" indent="-255588">
              <a:buFont typeface="Wingdings" pitchFamily="2" charset="2"/>
              <a:buChar char="q"/>
            </a:pPr>
            <a:r>
              <a:rPr lang="en-US" dirty="0" err="1" smtClean="0"/>
              <a:t>Fusarium</a:t>
            </a:r>
            <a:r>
              <a:rPr lang="en-US" dirty="0" smtClean="0"/>
              <a:t> (</a:t>
            </a:r>
            <a:r>
              <a:rPr lang="el-GR" dirty="0" err="1" smtClean="0"/>
              <a:t>ζεαραλενόνες</a:t>
            </a:r>
            <a:r>
              <a:rPr lang="el-GR" dirty="0" smtClean="0"/>
              <a:t>, </a:t>
            </a:r>
            <a:r>
              <a:rPr lang="el-GR" dirty="0" err="1" smtClean="0"/>
              <a:t>τριχοθεσίνες</a:t>
            </a:r>
            <a:r>
              <a:rPr lang="el-GR" dirty="0" smtClean="0"/>
              <a:t>, </a:t>
            </a:r>
            <a:r>
              <a:rPr lang="el-GR" dirty="0" err="1" smtClean="0"/>
              <a:t>φουμονισίνες</a:t>
            </a:r>
            <a:r>
              <a:rPr lang="el-GR" dirty="0" smtClean="0"/>
              <a:t>)</a:t>
            </a:r>
          </a:p>
          <a:p>
            <a:pPr marL="896938" indent="-255588">
              <a:buFont typeface="Wingdings" pitchFamily="2" charset="2"/>
              <a:buChar char="q"/>
            </a:pPr>
            <a:r>
              <a:rPr lang="en-US" dirty="0" err="1" smtClean="0"/>
              <a:t>Penicillium</a:t>
            </a:r>
            <a:r>
              <a:rPr lang="en-US" dirty="0" smtClean="0"/>
              <a:t> </a:t>
            </a:r>
            <a:r>
              <a:rPr lang="el-GR" dirty="0" smtClean="0"/>
              <a:t>(</a:t>
            </a:r>
            <a:r>
              <a:rPr lang="el-GR" dirty="0" err="1" smtClean="0"/>
              <a:t>οχρατοξίνες</a:t>
            </a:r>
            <a:r>
              <a:rPr lang="el-GR" dirty="0" smtClean="0"/>
              <a:t>)</a:t>
            </a:r>
          </a:p>
          <a:p>
            <a:endParaRPr lang="el-GR" dirty="0" smtClean="0"/>
          </a:p>
          <a:p>
            <a:pPr>
              <a:buFont typeface="Wingdings" pitchFamily="2" charset="2"/>
              <a:buChar char="q"/>
            </a:pPr>
            <a:endParaRPr lang="el-GR" dirty="0" smtClean="0"/>
          </a:p>
          <a:p>
            <a:endParaRPr lang="el-GR" dirty="0"/>
          </a:p>
        </p:txBody>
      </p:sp>
      <p:sp>
        <p:nvSpPr>
          <p:cNvPr id="5" name="3 - Θέση αριθμού διαφάνειας"/>
          <p:cNvSpPr txBox="1">
            <a:spLocks/>
          </p:cNvSpPr>
          <p:nvPr/>
        </p:nvSpPr>
        <p:spPr>
          <a:xfrm>
            <a:off x="8174736" y="6375608"/>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1066800"/>
          </a:xfrm>
        </p:spPr>
        <p:txBody>
          <a:bodyPr/>
          <a:lstStyle/>
          <a:p>
            <a:pPr algn="ctr"/>
            <a:r>
              <a:rPr lang="el-GR" dirty="0" err="1" smtClean="0"/>
              <a:t>Μυκοτοξίνες</a:t>
            </a:r>
            <a:r>
              <a:rPr lang="el-GR" dirty="0" smtClean="0"/>
              <a:t> (2)</a:t>
            </a:r>
            <a:endParaRPr lang="el-GR" dirty="0"/>
          </a:p>
        </p:txBody>
      </p:sp>
      <p:sp>
        <p:nvSpPr>
          <p:cNvPr id="3" name="2 - Θέση περιεχομένου"/>
          <p:cNvSpPr>
            <a:spLocks noGrp="1"/>
          </p:cNvSpPr>
          <p:nvPr>
            <p:ph idx="1"/>
          </p:nvPr>
        </p:nvSpPr>
        <p:spPr/>
        <p:txBody>
          <a:bodyPr/>
          <a:lstStyle/>
          <a:p>
            <a:r>
              <a:rPr lang="el-GR" dirty="0" smtClean="0"/>
              <a:t>Οι </a:t>
            </a:r>
            <a:r>
              <a:rPr lang="el-GR" dirty="0" err="1" smtClean="0"/>
              <a:t>μυκοτοξίνες</a:t>
            </a:r>
            <a:r>
              <a:rPr lang="el-GR" dirty="0" smtClean="0"/>
              <a:t> παράγονται κατά τη διάρκεια της αλυσίδας παραγωγής σε δημητριακά, ξηρούς καρπούς, μπαχαρικά, όσπρια και φρούτα καθώς και στο γάλα που εκκρίνεται από ζώα μολυσμένα από ακατάλληλες ζωοτροφές.</a:t>
            </a:r>
          </a:p>
          <a:p>
            <a:endParaRPr lang="el-GR" dirty="0"/>
          </a:p>
        </p:txBody>
      </p:sp>
      <p:sp>
        <p:nvSpPr>
          <p:cNvPr id="5" name="3 - Θέση αριθμού διαφάνειας"/>
          <p:cNvSpPr txBox="1">
            <a:spLocks/>
          </p:cNvSpPr>
          <p:nvPr/>
        </p:nvSpPr>
        <p:spPr>
          <a:xfrm>
            <a:off x="8174736" y="6375608"/>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772816"/>
            <a:ext cx="8229600" cy="4801720"/>
          </a:xfrm>
        </p:spPr>
        <p:txBody>
          <a:bodyPr>
            <a:normAutofit/>
          </a:bodyPr>
          <a:lstStyle/>
          <a:p>
            <a:endParaRPr lang="el-GR" dirty="0" smtClean="0"/>
          </a:p>
          <a:p>
            <a:r>
              <a:rPr lang="el-GR" dirty="0" smtClean="0"/>
              <a:t>Η τοξική δράση των </a:t>
            </a:r>
            <a:r>
              <a:rPr lang="el-GR" dirty="0" err="1" smtClean="0"/>
              <a:t>μυκοτοξινών</a:t>
            </a:r>
            <a:r>
              <a:rPr lang="el-GR" dirty="0" smtClean="0"/>
              <a:t> διακρίνεται σε 4 τύπους: </a:t>
            </a:r>
          </a:p>
          <a:p>
            <a:pPr>
              <a:buFont typeface="Wingdings" pitchFamily="2" charset="2"/>
              <a:buChar char="q"/>
            </a:pPr>
            <a:r>
              <a:rPr lang="el-GR" i="1" dirty="0" smtClean="0"/>
              <a:t> </a:t>
            </a:r>
            <a:r>
              <a:rPr lang="el-GR" b="1" i="1" dirty="0" smtClean="0"/>
              <a:t>Οξεία</a:t>
            </a:r>
            <a:r>
              <a:rPr lang="el-GR" dirty="0" smtClean="0"/>
              <a:t>, που προκαλεί βλάβες στο ήπαρ και τους νεφρούς</a:t>
            </a:r>
          </a:p>
          <a:p>
            <a:pPr>
              <a:buFont typeface="Wingdings" pitchFamily="2" charset="2"/>
              <a:buChar char="q"/>
            </a:pPr>
            <a:r>
              <a:rPr lang="el-GR" dirty="0" smtClean="0"/>
              <a:t> </a:t>
            </a:r>
            <a:r>
              <a:rPr lang="el-GR" b="1" i="1" dirty="0" smtClean="0"/>
              <a:t>Χρόνια</a:t>
            </a:r>
            <a:r>
              <a:rPr lang="el-GR" dirty="0" smtClean="0"/>
              <a:t>, που προκαλεί καρκίνο του ήπατος </a:t>
            </a:r>
          </a:p>
          <a:p>
            <a:pPr>
              <a:buFont typeface="Wingdings" pitchFamily="2" charset="2"/>
              <a:buChar char="q"/>
            </a:pPr>
            <a:r>
              <a:rPr lang="el-GR" dirty="0" smtClean="0"/>
              <a:t> </a:t>
            </a:r>
            <a:r>
              <a:rPr lang="el-GR" b="1" i="1" dirty="0" err="1" smtClean="0"/>
              <a:t>Μεταλλακτική</a:t>
            </a:r>
            <a:r>
              <a:rPr lang="el-GR" dirty="0" smtClean="0"/>
              <a:t>, που προκαλεί βλάβες στο DNA </a:t>
            </a:r>
          </a:p>
          <a:p>
            <a:pPr>
              <a:buFont typeface="Wingdings" pitchFamily="2" charset="2"/>
              <a:buChar char="q"/>
            </a:pPr>
            <a:r>
              <a:rPr lang="el-GR" b="1" i="1" dirty="0" smtClean="0"/>
              <a:t> </a:t>
            </a:r>
            <a:r>
              <a:rPr lang="el-GR" b="1" i="1" dirty="0" err="1" smtClean="0"/>
              <a:t>Τερατογενής</a:t>
            </a:r>
            <a:r>
              <a:rPr lang="el-GR" dirty="0" smtClean="0"/>
              <a:t>, που προκαλεί καρκίνο και άλλες βλάβες στα έμβρυα</a:t>
            </a:r>
          </a:p>
          <a:p>
            <a:endParaRPr lang="el-GR" dirty="0"/>
          </a:p>
        </p:txBody>
      </p:sp>
      <p:sp>
        <p:nvSpPr>
          <p:cNvPr id="5" name="1 - Τίτλος"/>
          <p:cNvSpPr>
            <a:spLocks noGrp="1"/>
          </p:cNvSpPr>
          <p:nvPr>
            <p:ph type="title"/>
          </p:nvPr>
        </p:nvSpPr>
        <p:spPr>
          <a:xfrm>
            <a:off x="457200" y="764704"/>
            <a:ext cx="8229600" cy="1066800"/>
          </a:xfrm>
        </p:spPr>
        <p:txBody>
          <a:bodyPr/>
          <a:lstStyle/>
          <a:p>
            <a:pPr algn="ctr"/>
            <a:r>
              <a:rPr lang="el-GR" dirty="0" err="1" smtClean="0"/>
              <a:t>Μυκοτοξίνες</a:t>
            </a:r>
            <a:r>
              <a:rPr lang="el-GR" dirty="0" smtClean="0"/>
              <a:t> (3)</a:t>
            </a:r>
            <a:endParaRPr lang="el-GR" dirty="0"/>
          </a:p>
        </p:txBody>
      </p:sp>
      <p:sp>
        <p:nvSpPr>
          <p:cNvPr id="6" name="3 - Θέση αριθμού διαφάνειας"/>
          <p:cNvSpPr txBox="1">
            <a:spLocks/>
          </p:cNvSpPr>
          <p:nvPr/>
        </p:nvSpPr>
        <p:spPr>
          <a:xfrm>
            <a:off x="8174736" y="6375608"/>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56792"/>
            <a:ext cx="8229600" cy="5017744"/>
          </a:xfrm>
        </p:spPr>
        <p:txBody>
          <a:bodyPr>
            <a:normAutofit fontScale="92500" lnSpcReduction="10000"/>
          </a:bodyPr>
          <a:lstStyle/>
          <a:p>
            <a:r>
              <a:rPr lang="el-GR" dirty="0" smtClean="0"/>
              <a:t>Παράγονται από συγκεκριμένα στελέχη των μυκήτων </a:t>
            </a:r>
            <a:r>
              <a:rPr lang="el-GR" i="1" dirty="0" smtClean="0"/>
              <a:t>A. </a:t>
            </a:r>
            <a:r>
              <a:rPr lang="el-GR" i="1" dirty="0" err="1" smtClean="0"/>
              <a:t>flavus</a:t>
            </a:r>
            <a:r>
              <a:rPr lang="el-GR" i="1" dirty="0" smtClean="0"/>
              <a:t> </a:t>
            </a:r>
            <a:r>
              <a:rPr lang="el-GR" dirty="0" smtClean="0"/>
              <a:t>και </a:t>
            </a:r>
            <a:r>
              <a:rPr lang="el-GR" i="1" dirty="0" smtClean="0"/>
              <a:t>A. </a:t>
            </a:r>
            <a:r>
              <a:rPr lang="el-GR" i="1" dirty="0" err="1" smtClean="0"/>
              <a:t>parasiticus</a:t>
            </a:r>
            <a:r>
              <a:rPr lang="el-GR" i="1" dirty="0" smtClean="0"/>
              <a:t> </a:t>
            </a:r>
            <a:r>
              <a:rPr lang="el-GR" dirty="0" smtClean="0"/>
              <a:t>υπό ευνοϊκές συνθήκες θερμοκρασίας και υγρασίας. </a:t>
            </a:r>
          </a:p>
          <a:p>
            <a:r>
              <a:rPr lang="el-GR" dirty="0" smtClean="0"/>
              <a:t>Σε ξηρούς καρπούς (φιστίκια), καθώς και σε σπόρους καλαμποκιού και βαμβακιού με υψηλή περιεκτικότητα σε λιπαρά οξέα.  </a:t>
            </a:r>
          </a:p>
          <a:p>
            <a:r>
              <a:rPr lang="el-GR" dirty="0" smtClean="0"/>
              <a:t>Οι κυριότερες </a:t>
            </a:r>
            <a:r>
              <a:rPr lang="el-GR" dirty="0" err="1" smtClean="0"/>
              <a:t>αφλατοξίνες</a:t>
            </a:r>
            <a:r>
              <a:rPr lang="el-GR" dirty="0" smtClean="0"/>
              <a:t> είναι οι B1, B2, G1 και G2 οι οποίες προσδιορίζονται εύκολα με τη χρήση υπεριώδους ακτινοβολίας (οι Β φαίνονται μπλε και οι G πράσινες).</a:t>
            </a:r>
          </a:p>
          <a:p>
            <a:r>
              <a:rPr lang="el-GR" dirty="0" smtClean="0"/>
              <a:t>Διαχωρισμός με </a:t>
            </a:r>
            <a:r>
              <a:rPr lang="en-US" dirty="0" smtClean="0"/>
              <a:t>TLC </a:t>
            </a:r>
            <a:r>
              <a:rPr lang="el-GR" dirty="0" smtClean="0"/>
              <a:t>και χρήση </a:t>
            </a:r>
            <a:r>
              <a:rPr lang="en-US" dirty="0" smtClean="0"/>
              <a:t>UV</a:t>
            </a:r>
            <a:r>
              <a:rPr lang="el-GR" dirty="0" smtClean="0"/>
              <a:t>. Γενικά, η Β1 είναι αυτή που συνήθως κυριαρχεί</a:t>
            </a:r>
            <a:r>
              <a:rPr lang="en-US" dirty="0" smtClean="0"/>
              <a:t>,</a:t>
            </a:r>
            <a:r>
              <a:rPr lang="el-GR" dirty="0" smtClean="0"/>
              <a:t> ενώ είναι και η περισσότερο τοξική. </a:t>
            </a:r>
          </a:p>
          <a:p>
            <a:endParaRPr lang="el-GR" dirty="0" smtClean="0"/>
          </a:p>
          <a:p>
            <a:endParaRPr lang="el-GR" dirty="0"/>
          </a:p>
        </p:txBody>
      </p:sp>
      <p:sp>
        <p:nvSpPr>
          <p:cNvPr id="5" name="3 - Θέση αριθμού διαφάνειας"/>
          <p:cNvSpPr txBox="1">
            <a:spLocks/>
          </p:cNvSpPr>
          <p:nvPr/>
        </p:nvSpPr>
        <p:spPr>
          <a:xfrm>
            <a:off x="8174736" y="6375608"/>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1 - Τίτλος"/>
          <p:cNvSpPr>
            <a:spLocks noGrp="1"/>
          </p:cNvSpPr>
          <p:nvPr>
            <p:ph type="title"/>
          </p:nvPr>
        </p:nvSpPr>
        <p:spPr>
          <a:xfrm>
            <a:off x="467544" y="489992"/>
            <a:ext cx="8229600" cy="1066800"/>
          </a:xfrm>
        </p:spPr>
        <p:txBody>
          <a:bodyPr/>
          <a:lstStyle/>
          <a:p>
            <a:pPr algn="ctr"/>
            <a:r>
              <a:rPr lang="el-GR" dirty="0" err="1" smtClean="0"/>
              <a:t>Αφλατοξίνες</a:t>
            </a:r>
            <a:r>
              <a:rPr lang="el-GR" dirty="0" smtClean="0"/>
              <a:t> (1)</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Ρυπαντής ή ρύπος ή ρυπαντική ουσία</a:t>
            </a:r>
            <a:endParaRPr lang="el-GR" dirty="0"/>
          </a:p>
        </p:txBody>
      </p:sp>
      <p:sp>
        <p:nvSpPr>
          <p:cNvPr id="3" name="2 - Θέση περιεχομένου"/>
          <p:cNvSpPr>
            <a:spLocks noGrp="1"/>
          </p:cNvSpPr>
          <p:nvPr>
            <p:ph idx="1"/>
          </p:nvPr>
        </p:nvSpPr>
        <p:spPr/>
        <p:txBody>
          <a:bodyPr/>
          <a:lstStyle/>
          <a:p>
            <a:r>
              <a:rPr lang="el-GR" dirty="0" smtClean="0"/>
              <a:t>Κάθε διαλυτή (υδρόφιλη π.χ. ανόργανα άλατα) ή αδιάλυτη ουσία (υδρόφοβη π.χ. υδρογονάνθρακες, </a:t>
            </a:r>
            <a:r>
              <a:rPr lang="en-US" dirty="0" smtClean="0"/>
              <a:t>PCBs</a:t>
            </a:r>
            <a:r>
              <a:rPr lang="el-GR" dirty="0" smtClean="0"/>
              <a:t>, διαλύτες κλπ) στο νερό, η οποία όταν εισάγεται στο περιβάλλον από ανθρώπινες δραστηριότητες προκαλεί περιβαλλοντικές επιπτώσεις, αλλά και κινδύνους στην ανθρώπινη υγεία.</a:t>
            </a:r>
            <a:endParaRPr lang="el-GR" dirty="0"/>
          </a:p>
        </p:txBody>
      </p:sp>
      <p:sp>
        <p:nvSpPr>
          <p:cNvPr id="4" name="3 - Θέση αριθμού διαφάνειας"/>
          <p:cNvSpPr>
            <a:spLocks noGrp="1"/>
          </p:cNvSpPr>
          <p:nvPr>
            <p:ph type="sldNum" sz="quarter" idx="12"/>
          </p:nvPr>
        </p:nvSpPr>
        <p:spPr>
          <a:xfrm>
            <a:off x="8174736" y="6206512"/>
            <a:ext cx="762000" cy="365760"/>
          </a:xfrm>
        </p:spPr>
        <p:txBody>
          <a:bodyPr/>
          <a:lstStyle/>
          <a:p>
            <a:fld id="{1CB9139E-BC47-40E2-A44A-27E9A54B1E10}" type="slidenum">
              <a:rPr lang="el-GR" smtClean="0">
                <a:solidFill>
                  <a:schemeClr val="tx1"/>
                </a:solidFill>
              </a:rPr>
              <a:pPr/>
              <a:t>2</a:t>
            </a:fld>
            <a:endParaRPr lang="el-GR">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56792"/>
            <a:ext cx="8229600" cy="5017744"/>
          </a:xfrm>
        </p:spPr>
        <p:txBody>
          <a:bodyPr>
            <a:normAutofit fontScale="85000" lnSpcReduction="20000"/>
          </a:bodyPr>
          <a:lstStyle/>
          <a:p>
            <a:endParaRPr lang="el-GR" dirty="0" smtClean="0"/>
          </a:p>
          <a:p>
            <a:r>
              <a:rPr lang="el-GR" dirty="0" err="1" smtClean="0"/>
              <a:t>Αφλατοξίνη</a:t>
            </a:r>
            <a:r>
              <a:rPr lang="el-GR" dirty="0" smtClean="0"/>
              <a:t> Μ: προϊόν μεταβολισμού της Β1 και παρουσιάζεται στο γάλα και τα ούρα αγελάδων ή άλλων γαλακτοπαραγωγών ζώων που έχουν καταναλώσει τροφή μολυσμένη με </a:t>
            </a:r>
            <a:r>
              <a:rPr lang="el-GR" dirty="0" err="1" smtClean="0"/>
              <a:t>αφλατοξίνη</a:t>
            </a:r>
            <a:r>
              <a:rPr lang="el-GR" dirty="0" smtClean="0"/>
              <a:t> Β1.</a:t>
            </a:r>
          </a:p>
          <a:p>
            <a:endParaRPr lang="el-GR" dirty="0" smtClean="0"/>
          </a:p>
          <a:p>
            <a:r>
              <a:rPr lang="el-GR" dirty="0" smtClean="0"/>
              <a:t>Οι </a:t>
            </a:r>
            <a:r>
              <a:rPr lang="el-GR" dirty="0" err="1" smtClean="0"/>
              <a:t>αφλατοξίνες</a:t>
            </a:r>
            <a:r>
              <a:rPr lang="el-GR" dirty="0" smtClean="0"/>
              <a:t> προκαλούν νέκρωση, κίρρωση και καρκίνο του ήπατος σε πολλά ζώα ενώ κανένα είδος δεν έχει βρεθεί να είναι ανθεκτικό στην οξεία τοξική δράση των </a:t>
            </a:r>
            <a:r>
              <a:rPr lang="el-GR" dirty="0" err="1" smtClean="0"/>
              <a:t>αφλατοξινών</a:t>
            </a:r>
            <a:r>
              <a:rPr lang="el-GR" dirty="0" smtClean="0"/>
              <a:t>.</a:t>
            </a:r>
          </a:p>
          <a:p>
            <a:endParaRPr lang="el-GR" dirty="0" smtClean="0"/>
          </a:p>
          <a:p>
            <a:r>
              <a:rPr lang="el-GR" dirty="0" smtClean="0"/>
              <a:t>LD50 κυμαίνεται από 0.5 ως 10 </a:t>
            </a:r>
            <a:r>
              <a:rPr lang="el-GR" dirty="0" err="1" smtClean="0"/>
              <a:t>mg</a:t>
            </a:r>
            <a:r>
              <a:rPr lang="el-GR" dirty="0" smtClean="0"/>
              <a:t>/</a:t>
            </a:r>
            <a:r>
              <a:rPr lang="el-GR" dirty="0" err="1" smtClean="0"/>
              <a:t>kg</a:t>
            </a:r>
            <a:r>
              <a:rPr lang="el-GR" dirty="0" smtClean="0"/>
              <a:t> σωματικού βάρους. Ωστόσο, η τοξικότητα μπορεί να επηρεαστεί από περιβαλλοντολογικούς παράγοντες, το επίπεδο και τη διάρκεια έκθεσης, τη διατροφή και την ηλικία.</a:t>
            </a:r>
          </a:p>
          <a:p>
            <a:endParaRPr lang="el-GR" dirty="0"/>
          </a:p>
        </p:txBody>
      </p:sp>
      <p:sp>
        <p:nvSpPr>
          <p:cNvPr id="5" name="3 - Θέση αριθμού διαφάνειας"/>
          <p:cNvSpPr txBox="1">
            <a:spLocks/>
          </p:cNvSpPr>
          <p:nvPr/>
        </p:nvSpPr>
        <p:spPr>
          <a:xfrm>
            <a:off x="8174736" y="6375608"/>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1 - Τίτλος"/>
          <p:cNvSpPr>
            <a:spLocks noGrp="1"/>
          </p:cNvSpPr>
          <p:nvPr>
            <p:ph type="title"/>
          </p:nvPr>
        </p:nvSpPr>
        <p:spPr>
          <a:xfrm>
            <a:off x="467544" y="489992"/>
            <a:ext cx="8229600" cy="1066800"/>
          </a:xfrm>
        </p:spPr>
        <p:txBody>
          <a:bodyPr/>
          <a:lstStyle/>
          <a:p>
            <a:pPr algn="ctr"/>
            <a:r>
              <a:rPr lang="el-GR" dirty="0" err="1" smtClean="0"/>
              <a:t>Αφλατοξίνες</a:t>
            </a:r>
            <a:r>
              <a:rPr lang="el-GR" dirty="0" smtClean="0"/>
              <a:t> (</a:t>
            </a:r>
            <a:r>
              <a:rPr lang="en-US" dirty="0" smtClean="0"/>
              <a:t>2</a:t>
            </a:r>
            <a:r>
              <a:rPr lang="el-GR" dirty="0" smtClean="0"/>
              <a:t>)</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rmAutofit fontScale="90000"/>
          </a:bodyPr>
          <a:lstStyle/>
          <a:p>
            <a:r>
              <a:rPr lang="el-GR" dirty="0" smtClean="0"/>
              <a:t>Χημικοί κίνδυνοι-φυσικά </a:t>
            </a:r>
            <a:r>
              <a:rPr lang="el-GR" dirty="0" err="1" smtClean="0"/>
              <a:t>απαντώμενες</a:t>
            </a:r>
            <a:r>
              <a:rPr lang="el-GR" dirty="0" smtClean="0"/>
              <a:t> χημικές ουσίες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ΙΧΘΥΟΤΟΞΙΝΕΣ</a:t>
            </a:r>
          </a:p>
          <a:p>
            <a:pPr marL="900113" indent="-368300">
              <a:buFont typeface="Wingdings" pitchFamily="2" charset="2"/>
              <a:buChar char="Ø"/>
            </a:pPr>
            <a:r>
              <a:rPr lang="el-GR" dirty="0" smtClean="0"/>
              <a:t>παραλυτική(</a:t>
            </a:r>
            <a:r>
              <a:rPr lang="en-US" dirty="0" smtClean="0"/>
              <a:t>PSP)</a:t>
            </a:r>
          </a:p>
          <a:p>
            <a:pPr marL="900113" indent="-368300">
              <a:buFont typeface="Wingdings" pitchFamily="2" charset="2"/>
              <a:buChar char="Ø"/>
            </a:pPr>
            <a:r>
              <a:rPr lang="el-GR" dirty="0" smtClean="0"/>
              <a:t>διαρροϊκή(</a:t>
            </a:r>
            <a:r>
              <a:rPr lang="en-US" dirty="0" smtClean="0"/>
              <a:t>DSP)</a:t>
            </a:r>
          </a:p>
          <a:p>
            <a:pPr marL="900113" indent="-368300">
              <a:buFont typeface="Wingdings" pitchFamily="2" charset="2"/>
              <a:buChar char="Ø"/>
            </a:pPr>
            <a:r>
              <a:rPr lang="el-GR" dirty="0" err="1" smtClean="0"/>
              <a:t>νευροτοξική</a:t>
            </a:r>
            <a:r>
              <a:rPr lang="el-GR" dirty="0" smtClean="0"/>
              <a:t>(</a:t>
            </a:r>
            <a:r>
              <a:rPr lang="en-US" dirty="0" smtClean="0"/>
              <a:t>NSP)</a:t>
            </a:r>
          </a:p>
          <a:p>
            <a:pPr marL="900113" indent="-368300">
              <a:buFont typeface="Wingdings" pitchFamily="2" charset="2"/>
              <a:buChar char="Ø"/>
            </a:pPr>
            <a:r>
              <a:rPr lang="el-GR" dirty="0" err="1" smtClean="0"/>
              <a:t>αμνησιακή</a:t>
            </a:r>
            <a:r>
              <a:rPr lang="el-GR" dirty="0" smtClean="0"/>
              <a:t>(</a:t>
            </a:r>
            <a:r>
              <a:rPr lang="en-US" dirty="0" smtClean="0"/>
              <a:t>ASP)</a:t>
            </a:r>
            <a:endParaRPr lang="el-GR" dirty="0" smtClean="0"/>
          </a:p>
          <a:p>
            <a:pPr marL="355600" indent="-260350">
              <a:buFont typeface="Arial" pitchFamily="34" charset="0"/>
              <a:buChar char="•"/>
            </a:pPr>
            <a:r>
              <a:rPr lang="el-GR" dirty="0" err="1" smtClean="0"/>
              <a:t>Σκομβροτοξίνη</a:t>
            </a:r>
            <a:endParaRPr lang="el-GR" dirty="0" smtClean="0"/>
          </a:p>
          <a:p>
            <a:pPr marL="900113" indent="-368300">
              <a:buFont typeface="Wingdings" pitchFamily="2" charset="2"/>
              <a:buChar char="Ø"/>
            </a:pPr>
            <a:r>
              <a:rPr lang="el-GR" dirty="0" smtClean="0"/>
              <a:t>παραλυτική(</a:t>
            </a:r>
            <a:r>
              <a:rPr lang="en-US" dirty="0" smtClean="0"/>
              <a:t>PSP)</a:t>
            </a:r>
          </a:p>
          <a:p>
            <a:r>
              <a:rPr lang="el-GR" dirty="0" smtClean="0"/>
              <a:t>Τοξίνη</a:t>
            </a:r>
            <a:r>
              <a:rPr lang="en-US" dirty="0" smtClean="0"/>
              <a:t>Ciguatera</a:t>
            </a:r>
          </a:p>
          <a:p>
            <a:pPr marL="900113" indent="-368300">
              <a:buFont typeface="Wingdings" pitchFamily="2" charset="2"/>
              <a:buChar char="Ø"/>
            </a:pPr>
            <a:r>
              <a:rPr lang="el-GR" dirty="0" err="1" smtClean="0"/>
              <a:t>ΤοξίνηΦυκών</a:t>
            </a:r>
            <a:endParaRPr lang="el-GR" dirty="0" smtClean="0"/>
          </a:p>
          <a:p>
            <a:r>
              <a:rPr lang="el-GR" dirty="0" smtClean="0"/>
              <a:t>Αλκαλοειδή (</a:t>
            </a:r>
            <a:r>
              <a:rPr lang="el-GR" dirty="0" err="1" smtClean="0"/>
              <a:t>π.χΚαφείνη</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fld id="{1CB9139E-BC47-40E2-A44A-27E9A54B1E10}" type="slidenum">
              <a:rPr lang="el-GR" smtClean="0"/>
              <a:pPr/>
              <a:t>21</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Περιβαλλοντικοί χημικοί ρύποι</a:t>
            </a:r>
            <a:endParaRPr lang="el-GR" dirty="0"/>
          </a:p>
        </p:txBody>
      </p:sp>
      <p:sp>
        <p:nvSpPr>
          <p:cNvPr id="3" name="2 - Θέση περιεχομένου"/>
          <p:cNvSpPr>
            <a:spLocks noGrp="1"/>
          </p:cNvSpPr>
          <p:nvPr>
            <p:ph idx="1"/>
          </p:nvPr>
        </p:nvSpPr>
        <p:spPr/>
        <p:txBody>
          <a:bodyPr/>
          <a:lstStyle/>
          <a:p>
            <a:r>
              <a:rPr lang="el-GR" dirty="0" smtClean="0"/>
              <a:t>Ανάπτυξη μυκήτων σε διάφορα φυτικά τρόφιμα και ειδικότερα σε σπόρους και ξηρούς καρπούς που συντηρούνται για μεγάλο διάστημα πριν την πώλησή τους</a:t>
            </a:r>
          </a:p>
          <a:p>
            <a:r>
              <a:rPr lang="el-GR" dirty="0" err="1" smtClean="0"/>
              <a:t>Αφλατοξίνες</a:t>
            </a:r>
            <a:r>
              <a:rPr lang="el-GR" dirty="0" smtClean="0"/>
              <a:t>  </a:t>
            </a:r>
            <a:r>
              <a:rPr lang="el-GR" dirty="0" smtClean="0">
                <a:sym typeface="Wingdings" pitchFamily="2" charset="2"/>
              </a:rPr>
              <a:t> </a:t>
            </a:r>
            <a:r>
              <a:rPr lang="en-US" dirty="0" smtClean="0">
                <a:sym typeface="Wingdings" pitchFamily="2" charset="2"/>
              </a:rPr>
              <a:t>ca</a:t>
            </a:r>
            <a:r>
              <a:rPr lang="el-GR" dirty="0" smtClean="0">
                <a:sym typeface="Wingdings" pitchFamily="2" charset="2"/>
              </a:rPr>
              <a:t> ήπατος</a:t>
            </a:r>
          </a:p>
          <a:p>
            <a:r>
              <a:rPr lang="el-GR" dirty="0" err="1" smtClean="0">
                <a:sym typeface="Wingdings" pitchFamily="2" charset="2"/>
              </a:rPr>
              <a:t>Αφλατοξίνες</a:t>
            </a:r>
            <a:r>
              <a:rPr lang="el-GR" dirty="0" smtClean="0">
                <a:sym typeface="Wingdings" pitchFamily="2" charset="2"/>
              </a:rPr>
              <a:t> Β1 (τοξική), Β2, </a:t>
            </a:r>
            <a:r>
              <a:rPr lang="en-US" dirty="0" smtClean="0">
                <a:sym typeface="Wingdings" pitchFamily="2" charset="2"/>
              </a:rPr>
              <a:t>G1, G2</a:t>
            </a:r>
            <a:r>
              <a:rPr lang="el-GR" dirty="0" smtClean="0">
                <a:sym typeface="Wingdings" pitchFamily="2" charset="2"/>
              </a:rPr>
              <a:t> και ο μεταβολίτης Μ1 απεκκρίνεται στο γάλα και στα ούρα των γαλακτοπαραγωγικών ζώων</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22</a:t>
            </a:fld>
            <a:endParaRPr lang="el-GR">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34888" y="764704"/>
            <a:ext cx="8229600" cy="1066800"/>
          </a:xfrm>
        </p:spPr>
        <p:txBody>
          <a:bodyPr>
            <a:normAutofit fontScale="90000"/>
          </a:bodyPr>
          <a:lstStyle/>
          <a:p>
            <a:pPr algn="ctr"/>
            <a:r>
              <a:rPr lang="el-GR" dirty="0" err="1" smtClean="0"/>
              <a:t>Πολυκυκλικοί</a:t>
            </a:r>
            <a:r>
              <a:rPr lang="el-GR" dirty="0" smtClean="0"/>
              <a:t> αρωματικοί υδρογονάνθρακες (ΠΑΥ) (1)</a:t>
            </a:r>
            <a:endParaRPr lang="el-GR" dirty="0"/>
          </a:p>
        </p:txBody>
      </p:sp>
      <p:sp>
        <p:nvSpPr>
          <p:cNvPr id="3" name="2 - Θέση περιεχομένου"/>
          <p:cNvSpPr>
            <a:spLocks noGrp="1"/>
          </p:cNvSpPr>
          <p:nvPr>
            <p:ph idx="1"/>
          </p:nvPr>
        </p:nvSpPr>
        <p:spPr>
          <a:xfrm>
            <a:off x="457200" y="2060848"/>
            <a:ext cx="8229600" cy="4797152"/>
          </a:xfrm>
        </p:spPr>
        <p:txBody>
          <a:bodyPr>
            <a:normAutofit fontScale="92500" lnSpcReduction="20000"/>
          </a:bodyPr>
          <a:lstStyle/>
          <a:p>
            <a:r>
              <a:rPr lang="el-GR" dirty="0" smtClean="0"/>
              <a:t>Συναντώνται στον καπνό του τσιγάρου, στα ψημένα τρόφιμα και κυρίως στο ψητό κρέας στα κάρβουνα, στα καπνιστά κρέατα και ψάρια κ.α.</a:t>
            </a:r>
          </a:p>
          <a:p>
            <a:r>
              <a:rPr lang="el-GR" dirty="0" smtClean="0"/>
              <a:t>Ενοχοποιούνται ως κύρια αιτία για την ανάπτυξη διαφόρων τύπων καρκίνου στον άνθρωπο ανάλογα με τον τρόπο επαφής του ανθρώπου με τις ενώσεις αυτές. </a:t>
            </a:r>
          </a:p>
          <a:p>
            <a:r>
              <a:rPr lang="en-US" dirty="0" smtClean="0"/>
              <a:t>ca</a:t>
            </a:r>
            <a:r>
              <a:rPr lang="el-GR" dirty="0" smtClean="0"/>
              <a:t> στο πεπτικό σύστημα από τρόφιμα με ίχνη ΠΑΥ</a:t>
            </a:r>
          </a:p>
          <a:p>
            <a:r>
              <a:rPr lang="en-US" dirty="0" smtClean="0"/>
              <a:t>ca</a:t>
            </a:r>
            <a:r>
              <a:rPr lang="el-GR" dirty="0" smtClean="0"/>
              <a:t> στον πνεύμονα από το κάπνισμα και τα καυσαέρια των οχημάτων</a:t>
            </a:r>
          </a:p>
          <a:p>
            <a:r>
              <a:rPr lang="en-US" dirty="0" smtClean="0"/>
              <a:t>ca</a:t>
            </a:r>
            <a:r>
              <a:rPr lang="el-GR" dirty="0" smtClean="0"/>
              <a:t> στο δέρμα από την επαφή με λιθανθρακόπισσα και πετρελαιοειδή, </a:t>
            </a:r>
          </a:p>
          <a:p>
            <a:r>
              <a:rPr lang="en-US" dirty="0" smtClean="0"/>
              <a:t>ca</a:t>
            </a:r>
            <a:r>
              <a:rPr lang="el-GR" dirty="0" smtClean="0"/>
              <a:t> στην ουροδόχο κύστη τόσο από το κάπνισμα, όσο και από τη διατροφή</a:t>
            </a:r>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l-GR" sz="1800" b="0" i="0" u="none" strike="noStrike" kern="1200" cap="none" spc="0" normalizeH="0" baseline="0" noProof="0">
              <a:ln>
                <a:noFill/>
              </a:ln>
              <a:solidFill>
                <a:schemeClr val="tx1"/>
              </a:solidFill>
              <a:effectLst/>
              <a:uLnTx/>
              <a:uFillTx/>
              <a:latin typeface="+mn-lt"/>
              <a:ea typeface="+mn-ea"/>
              <a:cs typeface="+mn-cs"/>
            </a:endParaRPr>
          </a:p>
        </p:txBody>
      </p:sp>
      <p:pic>
        <p:nvPicPr>
          <p:cNvPr id="1026" name="Picture 2" descr="http://www.chem.uoa.gr/chemicals/images/benzopyrene/benzo_s4.jpg"/>
          <p:cNvPicPr>
            <a:picLocks noChangeAspect="1" noChangeArrowheads="1"/>
          </p:cNvPicPr>
          <p:nvPr/>
        </p:nvPicPr>
        <p:blipFill>
          <a:blip r:embed="rId2" cstate="print"/>
          <a:srcRect/>
          <a:stretch>
            <a:fillRect/>
          </a:stretch>
        </p:blipFill>
        <p:spPr bwMode="auto">
          <a:xfrm>
            <a:off x="0" y="404664"/>
            <a:ext cx="1691680" cy="169168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Autofit/>
          </a:bodyPr>
          <a:lstStyle/>
          <a:p>
            <a:r>
              <a:rPr lang="el-GR" sz="2600" dirty="0" smtClean="0"/>
              <a:t>Επιμόλυνση των τροφών κατά τη διάρκεια των διαδικασιών </a:t>
            </a:r>
            <a:r>
              <a:rPr lang="el-GR" sz="2600" dirty="0" err="1" smtClean="0"/>
              <a:t>υποκαπνισμού</a:t>
            </a:r>
            <a:r>
              <a:rPr lang="el-GR" sz="2600" dirty="0" smtClean="0"/>
              <a:t>, θέρμανσης και αποξήρανσης τροφίμων ή λόγω περιβαλλοντικής ρύπανσης, ιδίως στα ψάρια.</a:t>
            </a:r>
          </a:p>
          <a:p>
            <a:r>
              <a:rPr lang="el-GR" sz="2600" dirty="0" smtClean="0"/>
              <a:t>Για την προστασία της δημόσιας υγείας, είναι απαραίτητος ο καθορισμός των μέγιστων επιτρεπτών επιπέδων για το </a:t>
            </a:r>
            <a:r>
              <a:rPr lang="el-GR" sz="2600" dirty="0" err="1" smtClean="0"/>
              <a:t>βενζο</a:t>
            </a:r>
            <a:r>
              <a:rPr lang="el-GR" sz="2600" dirty="0" smtClean="0"/>
              <a:t>[a]</a:t>
            </a:r>
            <a:r>
              <a:rPr lang="el-GR" sz="2600" dirty="0" err="1" smtClean="0"/>
              <a:t>πυρένιο</a:t>
            </a:r>
            <a:r>
              <a:rPr lang="el-GR" sz="2600" dirty="0" smtClean="0"/>
              <a:t> σε ορισμένα τρόφιμα, που περιέχουν λίπη και έλαια και στα τρόφιμα στα οποία τα υψηλά επίπεδα επιμόλυνσης οφείλονται στις διαδικασίες </a:t>
            </a:r>
            <a:r>
              <a:rPr lang="el-GR" sz="2600" dirty="0" err="1" smtClean="0"/>
              <a:t>υποκαπνισμού</a:t>
            </a:r>
            <a:r>
              <a:rPr lang="el-GR" sz="2600" dirty="0" smtClean="0"/>
              <a:t> ή αποξήρανσης. </a:t>
            </a:r>
          </a:p>
          <a:p>
            <a:r>
              <a:rPr lang="el-GR" sz="2600" dirty="0" smtClean="0"/>
              <a:t> </a:t>
            </a:r>
          </a:p>
          <a:p>
            <a:endParaRPr lang="el-GR" sz="2600" dirty="0"/>
          </a:p>
        </p:txBody>
      </p:sp>
      <p:sp>
        <p:nvSpPr>
          <p:cNvPr id="5" name="1 - Τίτλος"/>
          <p:cNvSpPr txBox="1">
            <a:spLocks/>
          </p:cNvSpPr>
          <p:nvPr/>
        </p:nvSpPr>
        <p:spPr>
          <a:xfrm>
            <a:off x="734888" y="764704"/>
            <a:ext cx="8229600" cy="1066800"/>
          </a:xfrm>
          <a:prstGeom prst="rect">
            <a:avLst/>
          </a:prstGeom>
        </p:spPr>
        <p:txBody>
          <a:bodyPr vert="horz"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err="1" smtClean="0">
                <a:ln>
                  <a:noFill/>
                </a:ln>
                <a:solidFill>
                  <a:schemeClr val="tx2"/>
                </a:solidFill>
                <a:effectLst/>
                <a:uLnTx/>
                <a:uFillTx/>
                <a:latin typeface="+mj-lt"/>
                <a:ea typeface="+mj-ea"/>
                <a:cs typeface="+mj-cs"/>
              </a:rPr>
              <a:t>Πολυκυκλικοί</a:t>
            </a:r>
            <a:r>
              <a:rPr kumimoji="0" lang="el-GR" sz="4000" b="0" i="0" u="none" strike="noStrike" kern="1200" cap="none" spc="0" normalizeH="0" baseline="0" noProof="0" dirty="0" smtClean="0">
                <a:ln>
                  <a:noFill/>
                </a:ln>
                <a:solidFill>
                  <a:schemeClr val="tx2"/>
                </a:solidFill>
                <a:effectLst/>
                <a:uLnTx/>
                <a:uFillTx/>
                <a:latin typeface="+mj-lt"/>
                <a:ea typeface="+mj-ea"/>
                <a:cs typeface="+mj-cs"/>
              </a:rPr>
              <a:t> αρωματικοί υδρογονάνθρακες (ΠΑΥ) (2)</a:t>
            </a:r>
            <a:endParaRPr kumimoji="0" lang="el-G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l-GR" sz="1800" b="0" i="0" u="none" strike="noStrike" kern="1200" cap="none" spc="0" normalizeH="0" baseline="0" noProof="0">
              <a:ln>
                <a:noFill/>
              </a:ln>
              <a:solidFill>
                <a:schemeClr val="tx1"/>
              </a:solidFill>
              <a:effectLst/>
              <a:uLnTx/>
              <a:uFillTx/>
              <a:latin typeface="+mn-lt"/>
              <a:ea typeface="+mn-ea"/>
              <a:cs typeface="+mn-cs"/>
            </a:endParaRPr>
          </a:p>
        </p:txBody>
      </p:sp>
      <p:pic>
        <p:nvPicPr>
          <p:cNvPr id="7" name="Picture 2" descr="http://www.chem.uoa.gr/chemicals/images/benzopyrene/benzo_s4.jpg"/>
          <p:cNvPicPr>
            <a:picLocks noChangeAspect="1" noChangeArrowheads="1"/>
          </p:cNvPicPr>
          <p:nvPr/>
        </p:nvPicPr>
        <p:blipFill>
          <a:blip r:embed="rId2" cstate="print"/>
          <a:srcRect/>
          <a:stretch>
            <a:fillRect/>
          </a:stretch>
        </p:blipFill>
        <p:spPr bwMode="auto">
          <a:xfrm>
            <a:off x="0" y="404664"/>
            <a:ext cx="1691680" cy="169168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Autofit/>
          </a:bodyPr>
          <a:lstStyle/>
          <a:p>
            <a:r>
              <a:rPr lang="el-GR" sz="2600" dirty="0" smtClean="0"/>
              <a:t>Θέσπιση μέγιστων επιτρεπτών επιπέδων για τρόφιμα στα οποία τα υψηλά επίπεδα επιμόλυνσης ενδέχεται να οφείλονται σε περιβαλλοντική ρύπανση (ψάρια και προϊόντα αλιείας) ως αποτέλεσμα, παραδείγματος χάριν, περιστατικών ρύπανσης λόγω διαρροής πετρελαίου στη θάλασσα.</a:t>
            </a:r>
          </a:p>
          <a:p>
            <a:endParaRPr lang="el-GR" sz="2600" dirty="0" smtClean="0"/>
          </a:p>
          <a:p>
            <a:r>
              <a:rPr lang="el-GR" sz="2600" dirty="0" smtClean="0"/>
              <a:t>'</a:t>
            </a:r>
            <a:r>
              <a:rPr lang="el-GR" sz="2600" dirty="0" err="1" smtClean="0"/>
              <a:t>Εχουν</a:t>
            </a:r>
            <a:r>
              <a:rPr lang="el-GR" sz="2600" dirty="0" smtClean="0"/>
              <a:t> παρουσιαστεί περιπτώσεις έντονης επιμόλυνσης βρώσιμων ελαίων από ΠΑΥ. </a:t>
            </a:r>
          </a:p>
          <a:p>
            <a:endParaRPr lang="el-GR" sz="2600" dirty="0" smtClean="0"/>
          </a:p>
          <a:p>
            <a:endParaRPr lang="el-GR" sz="2600" dirty="0"/>
          </a:p>
        </p:txBody>
      </p:sp>
      <p:sp>
        <p:nvSpPr>
          <p:cNvPr id="5" name="1 - Τίτλος"/>
          <p:cNvSpPr txBox="1">
            <a:spLocks/>
          </p:cNvSpPr>
          <p:nvPr/>
        </p:nvSpPr>
        <p:spPr>
          <a:xfrm>
            <a:off x="734888" y="764704"/>
            <a:ext cx="8229600" cy="1066800"/>
          </a:xfrm>
          <a:prstGeom prst="rect">
            <a:avLst/>
          </a:prstGeom>
        </p:spPr>
        <p:txBody>
          <a:bodyPr vert="horz"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err="1" smtClean="0">
                <a:ln>
                  <a:noFill/>
                </a:ln>
                <a:solidFill>
                  <a:schemeClr val="tx2"/>
                </a:solidFill>
                <a:effectLst/>
                <a:uLnTx/>
                <a:uFillTx/>
                <a:latin typeface="+mj-lt"/>
                <a:ea typeface="+mj-ea"/>
                <a:cs typeface="+mj-cs"/>
              </a:rPr>
              <a:t>Πολυκυκλικοί</a:t>
            </a:r>
            <a:r>
              <a:rPr kumimoji="0" lang="el-GR" sz="4000" b="0" i="0" u="none" strike="noStrike" kern="1200" cap="none" spc="0" normalizeH="0" baseline="0" noProof="0" dirty="0" smtClean="0">
                <a:ln>
                  <a:noFill/>
                </a:ln>
                <a:solidFill>
                  <a:schemeClr val="tx2"/>
                </a:solidFill>
                <a:effectLst/>
                <a:uLnTx/>
                <a:uFillTx/>
                <a:latin typeface="+mj-lt"/>
                <a:ea typeface="+mj-ea"/>
                <a:cs typeface="+mj-cs"/>
              </a:rPr>
              <a:t> αρωματικοί υδρογονάνθρακες (ΠΑΥ) (3)</a:t>
            </a:r>
            <a:endParaRPr kumimoji="0" lang="el-G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88840"/>
            <a:ext cx="8229600" cy="4680520"/>
          </a:xfrm>
        </p:spPr>
        <p:txBody>
          <a:bodyPr>
            <a:normAutofit fontScale="70000" lnSpcReduction="20000"/>
          </a:bodyPr>
          <a:lstStyle/>
          <a:p>
            <a:r>
              <a:rPr lang="el-GR" dirty="0" smtClean="0"/>
              <a:t>Ιούνιος 2001: ποσότητες βρώσιμου πυρηνελαίου Ισπανικής προέλευσης στην Τσεχία με πολύ υψηλές συγκεντρώσεις ΠΑΥ </a:t>
            </a:r>
          </a:p>
          <a:p>
            <a:r>
              <a:rPr lang="el-GR" dirty="0" smtClean="0"/>
              <a:t>Έρευνες για την ανίχνευση ΠΑΥ και σε άλλα τρόφιμα. Διαπιστώθηκαν περιπτώσεις ΠΑΥ ακόμη και στο παρθένο ελαιόλαδο. Εκτός από την Ελλάδα, έρευνες έγιναν σε όλες τις Ευρωπαϊκές Χώρες που οδήγησαν την ΕΕ στη θέσπιση του </a:t>
            </a:r>
            <a:r>
              <a:rPr lang="el-GR" dirty="0" smtClean="0">
                <a:hlinkClick r:id="rId2"/>
              </a:rPr>
              <a:t>Κανονισμού 208/2005</a:t>
            </a:r>
            <a:r>
              <a:rPr lang="el-GR" dirty="0" smtClean="0"/>
              <a:t>, σύμφωνα με τον οποίο θεσπίζονται ως ανώτατο όριο τα 2 </a:t>
            </a:r>
            <a:r>
              <a:rPr lang="el-GR" dirty="0" err="1" smtClean="0"/>
              <a:t>ppb</a:t>
            </a:r>
            <a:r>
              <a:rPr lang="el-GR" dirty="0" smtClean="0"/>
              <a:t> (</a:t>
            </a:r>
            <a:r>
              <a:rPr lang="el-GR" dirty="0" err="1" smtClean="0"/>
              <a:t>μg</a:t>
            </a:r>
            <a:r>
              <a:rPr lang="el-GR" dirty="0" smtClean="0"/>
              <a:t>/</a:t>
            </a:r>
            <a:r>
              <a:rPr lang="el-GR" dirty="0" err="1" smtClean="0"/>
              <a:t>kg</a:t>
            </a:r>
            <a:r>
              <a:rPr lang="el-GR" dirty="0" smtClean="0"/>
              <a:t>) </a:t>
            </a:r>
            <a:r>
              <a:rPr lang="el-GR" dirty="0" err="1" smtClean="0"/>
              <a:t>βενζο</a:t>
            </a:r>
            <a:r>
              <a:rPr lang="el-GR" dirty="0" smtClean="0"/>
              <a:t>[a]</a:t>
            </a:r>
            <a:r>
              <a:rPr lang="el-GR" dirty="0" err="1" smtClean="0"/>
              <a:t>πυρενίου</a:t>
            </a:r>
            <a:r>
              <a:rPr lang="el-GR" dirty="0" smtClean="0"/>
              <a:t> στα έλαια, αυστηρότερα όρια για τις παιδικές τροφές και όριο τα 5 </a:t>
            </a:r>
            <a:r>
              <a:rPr lang="el-GR" dirty="0" err="1" smtClean="0"/>
              <a:t>ppb</a:t>
            </a:r>
            <a:r>
              <a:rPr lang="el-GR" dirty="0" smtClean="0"/>
              <a:t> σε καπνιστά ψάρια και </a:t>
            </a:r>
            <a:r>
              <a:rPr lang="el-GR" dirty="0" err="1" smtClean="0"/>
              <a:t>κρεατικά</a:t>
            </a:r>
            <a:r>
              <a:rPr lang="el-GR" dirty="0" smtClean="0"/>
              <a:t> επιβάλλοντας τον έλεγχο σε πλήθος τροφίμων. </a:t>
            </a:r>
          </a:p>
          <a:p>
            <a:r>
              <a:rPr lang="el-GR" dirty="0" smtClean="0"/>
              <a:t>Ως κύρια πηγή ΠΑΥ αναφέρονται τα καυσαέρια βενζινοκίνητων </a:t>
            </a:r>
            <a:r>
              <a:rPr lang="el-GR" dirty="0" err="1" smtClean="0"/>
              <a:t>ραβδιστικών</a:t>
            </a:r>
            <a:r>
              <a:rPr lang="el-GR" dirty="0" smtClean="0"/>
              <a:t> μηχανημάτων, όπως και η παρουσία στον χώρο </a:t>
            </a:r>
            <a:r>
              <a:rPr lang="el-GR" dirty="0" err="1" smtClean="0"/>
              <a:t>ελαιοποίησης</a:t>
            </a:r>
            <a:r>
              <a:rPr lang="el-GR" dirty="0" smtClean="0"/>
              <a:t> ορισμένων ελαιοτριβείων αυτοκινήτων που ξεφορτώνουν τις ελιές για να "βγάλουν" το λάδι τους. Χαρακτηριστικό είναι ότι σε κάποια βιολογικά ελαιουργεία απαγορεύεται η είσοδος αυτοκινήτων στους χώρους </a:t>
            </a:r>
            <a:r>
              <a:rPr lang="el-GR" dirty="0" err="1" smtClean="0"/>
              <a:t>ελαιοποίησης</a:t>
            </a:r>
            <a:r>
              <a:rPr lang="el-GR" dirty="0" smtClean="0"/>
              <a:t>.</a:t>
            </a:r>
            <a:endParaRPr lang="el-GR" dirty="0"/>
          </a:p>
        </p:txBody>
      </p:sp>
      <p:sp>
        <p:nvSpPr>
          <p:cNvPr id="5" name="1 - Τίτλος"/>
          <p:cNvSpPr txBox="1">
            <a:spLocks/>
          </p:cNvSpPr>
          <p:nvPr/>
        </p:nvSpPr>
        <p:spPr>
          <a:xfrm>
            <a:off x="734888" y="764704"/>
            <a:ext cx="8229600" cy="1066800"/>
          </a:xfrm>
          <a:prstGeom prst="rect">
            <a:avLst/>
          </a:prstGeom>
        </p:spPr>
        <p:txBody>
          <a:bodyPr vert="horz"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err="1" smtClean="0">
                <a:ln>
                  <a:noFill/>
                </a:ln>
                <a:solidFill>
                  <a:schemeClr val="tx2"/>
                </a:solidFill>
                <a:effectLst/>
                <a:uLnTx/>
                <a:uFillTx/>
                <a:latin typeface="+mj-lt"/>
                <a:ea typeface="+mj-ea"/>
                <a:cs typeface="+mj-cs"/>
              </a:rPr>
              <a:t>Πολυκυκλικοί</a:t>
            </a:r>
            <a:r>
              <a:rPr kumimoji="0" lang="el-GR" sz="4000" b="0" i="0" u="none" strike="noStrike" kern="1200" cap="none" spc="0" normalizeH="0" baseline="0" noProof="0" dirty="0" smtClean="0">
                <a:ln>
                  <a:noFill/>
                </a:ln>
                <a:solidFill>
                  <a:schemeClr val="tx2"/>
                </a:solidFill>
                <a:effectLst/>
                <a:uLnTx/>
                <a:uFillTx/>
                <a:latin typeface="+mj-lt"/>
                <a:ea typeface="+mj-ea"/>
                <a:cs typeface="+mj-cs"/>
              </a:rPr>
              <a:t> αρωματικοί υδρογονάνθρακες (ΠΑΥ) (4)</a:t>
            </a:r>
            <a:endParaRPr kumimoji="0" lang="el-G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lstStyle/>
          <a:p>
            <a:pPr algn="ctr"/>
            <a:r>
              <a:rPr lang="el-GR" dirty="0" smtClean="0"/>
              <a:t>Βαρέα μέταλλα</a:t>
            </a:r>
            <a:r>
              <a:rPr lang="en-US" dirty="0" smtClean="0"/>
              <a:t> – </a:t>
            </a:r>
            <a:r>
              <a:rPr lang="el-GR" dirty="0" smtClean="0"/>
              <a:t>Αρσενικό (</a:t>
            </a:r>
            <a:r>
              <a:rPr lang="en-US" dirty="0" smtClean="0"/>
              <a:t>As)</a:t>
            </a:r>
            <a:r>
              <a:rPr lang="el-GR" dirty="0" smtClean="0"/>
              <a:t>  (1)</a:t>
            </a:r>
            <a:endParaRPr lang="el-GR" dirty="0"/>
          </a:p>
        </p:txBody>
      </p:sp>
      <p:sp>
        <p:nvSpPr>
          <p:cNvPr id="3" name="2 - Θέση περιεχομένου"/>
          <p:cNvSpPr>
            <a:spLocks noGrp="1"/>
          </p:cNvSpPr>
          <p:nvPr>
            <p:ph idx="1"/>
          </p:nvPr>
        </p:nvSpPr>
        <p:spPr>
          <a:xfrm>
            <a:off x="457200" y="1844824"/>
            <a:ext cx="8229600" cy="4729712"/>
          </a:xfrm>
        </p:spPr>
        <p:txBody>
          <a:bodyPr/>
          <a:lstStyle/>
          <a:p>
            <a:r>
              <a:rPr lang="el-GR" dirty="0" err="1" smtClean="0"/>
              <a:t>Αρσενικούχα</a:t>
            </a:r>
            <a:r>
              <a:rPr lang="el-GR" dirty="0" smtClean="0"/>
              <a:t> κοιτάσματα</a:t>
            </a:r>
          </a:p>
          <a:p>
            <a:r>
              <a:rPr lang="el-GR" dirty="0" smtClean="0"/>
              <a:t>Καύση λιθανθράκων</a:t>
            </a:r>
          </a:p>
          <a:p>
            <a:r>
              <a:rPr lang="el-GR" dirty="0" smtClean="0"/>
              <a:t>Παρασιτοκτόνα </a:t>
            </a:r>
          </a:p>
          <a:p>
            <a:pPr>
              <a:buNone/>
            </a:pPr>
            <a:r>
              <a:rPr lang="el-GR" dirty="0" smtClean="0">
                <a:sym typeface="Wingdings" pitchFamily="2" charset="2"/>
              </a:rPr>
              <a:t>         μεταφορά στο πόσιμο νερό   0,01 </a:t>
            </a:r>
            <a:r>
              <a:rPr lang="en-US" dirty="0" smtClean="0">
                <a:sym typeface="Wingdings" pitchFamily="2" charset="2"/>
              </a:rPr>
              <a:t>pg/</a:t>
            </a:r>
            <a:r>
              <a:rPr lang="en-US" dirty="0" err="1" smtClean="0">
                <a:sym typeface="Wingdings" pitchFamily="2" charset="2"/>
              </a:rPr>
              <a:t>mL</a:t>
            </a:r>
            <a:endParaRPr lang="en-US" dirty="0" smtClean="0">
              <a:sym typeface="Wingdings" pitchFamily="2" charset="2"/>
            </a:endParaRPr>
          </a:p>
          <a:p>
            <a:pPr>
              <a:buNone/>
            </a:pPr>
            <a:r>
              <a:rPr lang="el-GR" dirty="0" smtClean="0">
                <a:sym typeface="Wingdings" pitchFamily="2" charset="2"/>
              </a:rPr>
              <a:t>         οστρακοειδή 100 </a:t>
            </a:r>
            <a:r>
              <a:rPr lang="en-US" dirty="0" smtClean="0">
                <a:sym typeface="Wingdings" pitchFamily="2" charset="2"/>
              </a:rPr>
              <a:t>ng-100</a:t>
            </a:r>
            <a:r>
              <a:rPr lang="el-GR" dirty="0" smtClean="0">
                <a:sym typeface="Wingdings" pitchFamily="2" charset="2"/>
              </a:rPr>
              <a:t> </a:t>
            </a:r>
            <a:r>
              <a:rPr lang="en-US" dirty="0" smtClean="0">
                <a:sym typeface="Wingdings" pitchFamily="2" charset="2"/>
              </a:rPr>
              <a:t>mg/Kg</a:t>
            </a:r>
            <a:endParaRPr lang="el-GR" dirty="0" smtClean="0">
              <a:sym typeface="Wingdings" pitchFamily="2" charset="2"/>
            </a:endParaRPr>
          </a:p>
          <a:p>
            <a:pPr>
              <a:buNone/>
            </a:pPr>
            <a:endParaRPr lang="el-GR" dirty="0" smtClean="0">
              <a:sym typeface="Wingdings" pitchFamily="2" charset="2"/>
            </a:endParaRPr>
          </a:p>
          <a:p>
            <a:pPr>
              <a:buNone/>
            </a:pPr>
            <a:r>
              <a:rPr lang="el-GR" dirty="0" smtClean="0">
                <a:sym typeface="Wingdings" pitchFamily="2" charset="2"/>
              </a:rPr>
              <a:t>Ημερήσια πρόσληψη: 0,04-0,2 </a:t>
            </a:r>
            <a:r>
              <a:rPr lang="en-US" dirty="0" smtClean="0">
                <a:sym typeface="Wingdings" pitchFamily="2" charset="2"/>
              </a:rPr>
              <a:t>mg</a:t>
            </a:r>
            <a:endParaRPr lang="el-GR" dirty="0" smtClean="0">
              <a:sym typeface="Wingdings" pitchFamily="2" charset="2"/>
            </a:endParaRPr>
          </a:p>
          <a:p>
            <a:pPr>
              <a:buNone/>
            </a:pPr>
            <a:r>
              <a:rPr lang="el-GR" dirty="0" smtClean="0">
                <a:sym typeface="Wingdings" pitchFamily="2" charset="2"/>
              </a:rPr>
              <a:t>                            καπνός</a:t>
            </a: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lstStyle/>
          <a:p>
            <a:pPr algn="ctr"/>
            <a:r>
              <a:rPr lang="el-GR" dirty="0" smtClean="0"/>
              <a:t>Βαρέα μέταλλα</a:t>
            </a:r>
            <a:r>
              <a:rPr lang="en-US" dirty="0" smtClean="0"/>
              <a:t> – </a:t>
            </a:r>
            <a:r>
              <a:rPr lang="el-GR" dirty="0" smtClean="0"/>
              <a:t>Αρσενικό (</a:t>
            </a:r>
            <a:r>
              <a:rPr lang="en-US" dirty="0" smtClean="0"/>
              <a:t>As)</a:t>
            </a:r>
            <a:r>
              <a:rPr lang="el-GR" dirty="0" smtClean="0"/>
              <a:t>  (2)</a:t>
            </a:r>
            <a:endParaRPr lang="el-GR" dirty="0"/>
          </a:p>
        </p:txBody>
      </p:sp>
      <p:sp>
        <p:nvSpPr>
          <p:cNvPr id="3" name="2 - Θέση περιεχομένου"/>
          <p:cNvSpPr>
            <a:spLocks noGrp="1"/>
          </p:cNvSpPr>
          <p:nvPr>
            <p:ph idx="1"/>
          </p:nvPr>
        </p:nvSpPr>
        <p:spPr>
          <a:xfrm>
            <a:off x="457200" y="1844824"/>
            <a:ext cx="8229600" cy="4729712"/>
          </a:xfrm>
        </p:spPr>
        <p:txBody>
          <a:bodyPr/>
          <a:lstStyle/>
          <a:p>
            <a:pPr algn="ctr">
              <a:buNone/>
            </a:pPr>
            <a:r>
              <a:rPr lang="el-GR" dirty="0" smtClean="0"/>
              <a:t>Τυχαίες δηλητηριάσεις</a:t>
            </a:r>
          </a:p>
          <a:p>
            <a:pPr algn="just">
              <a:buFont typeface="Wingdings" pitchFamily="2" charset="2"/>
              <a:buChar char="Ø"/>
            </a:pPr>
            <a:r>
              <a:rPr lang="el-GR" dirty="0" smtClean="0"/>
              <a:t>Τροφικές</a:t>
            </a:r>
          </a:p>
          <a:p>
            <a:pPr algn="just">
              <a:buFont typeface="Wingdings" pitchFamily="2" charset="2"/>
              <a:buChar char="Ø"/>
            </a:pPr>
            <a:r>
              <a:rPr lang="en-US" dirty="0" smtClean="0"/>
              <a:t>Manchester </a:t>
            </a:r>
            <a:r>
              <a:rPr lang="el-GR" dirty="0" smtClean="0"/>
              <a:t>296 θάνατοι – ζύθος 4 </a:t>
            </a:r>
            <a:r>
              <a:rPr lang="en-US" dirty="0" smtClean="0"/>
              <a:t>mg</a:t>
            </a:r>
            <a:r>
              <a:rPr lang="el-GR" dirty="0" smtClean="0"/>
              <a:t> </a:t>
            </a:r>
            <a:r>
              <a:rPr lang="en-US" dirty="0" smtClean="0"/>
              <a:t>As</a:t>
            </a:r>
            <a:r>
              <a:rPr lang="el-GR" dirty="0" smtClean="0"/>
              <a:t>/</a:t>
            </a:r>
            <a:r>
              <a:rPr lang="en-US" dirty="0" smtClean="0"/>
              <a:t>Kg</a:t>
            </a:r>
          </a:p>
          <a:p>
            <a:pPr algn="just">
              <a:buFont typeface="Wingdings" pitchFamily="2" charset="2"/>
              <a:buChar char="Ø"/>
            </a:pPr>
            <a:r>
              <a:rPr lang="el-GR" dirty="0" smtClean="0"/>
              <a:t>Κρήτη – πασχαλινός άρτος με </a:t>
            </a:r>
            <a:r>
              <a:rPr lang="el-GR" dirty="0" err="1" smtClean="0"/>
              <a:t>αρσενικούχο</a:t>
            </a:r>
            <a:r>
              <a:rPr lang="el-GR" dirty="0" smtClean="0"/>
              <a:t> εντομοκτόνο</a:t>
            </a:r>
          </a:p>
          <a:p>
            <a:pPr algn="just">
              <a:buFont typeface="Wingdings" pitchFamily="2" charset="2"/>
              <a:buChar char="Ø"/>
            </a:pPr>
            <a:r>
              <a:rPr lang="el-GR" dirty="0" smtClean="0"/>
              <a:t>Ιαπωνία – δηλητηρίαση 12000 παιδιών και 130 θάνατοι – γάλα με </a:t>
            </a:r>
            <a:r>
              <a:rPr lang="en-US" dirty="0" smtClean="0"/>
              <a:t>As</a:t>
            </a: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lstStyle/>
          <a:p>
            <a:pPr algn="ctr"/>
            <a:r>
              <a:rPr lang="el-GR" dirty="0" smtClean="0"/>
              <a:t>Βαρέα μέταλλα</a:t>
            </a:r>
            <a:r>
              <a:rPr lang="en-US" dirty="0" smtClean="0"/>
              <a:t> – </a:t>
            </a:r>
            <a:r>
              <a:rPr lang="el-GR" dirty="0" smtClean="0"/>
              <a:t>Αρσενικό (</a:t>
            </a:r>
            <a:r>
              <a:rPr lang="en-US" dirty="0" smtClean="0"/>
              <a:t>As)</a:t>
            </a:r>
            <a:r>
              <a:rPr lang="el-GR" dirty="0" smtClean="0"/>
              <a:t>  (3)</a:t>
            </a:r>
            <a:endParaRPr lang="el-GR" dirty="0"/>
          </a:p>
        </p:txBody>
      </p:sp>
      <p:sp>
        <p:nvSpPr>
          <p:cNvPr id="3" name="2 - Θέση περιεχομένου"/>
          <p:cNvSpPr>
            <a:spLocks noGrp="1"/>
          </p:cNvSpPr>
          <p:nvPr>
            <p:ph idx="1"/>
          </p:nvPr>
        </p:nvSpPr>
        <p:spPr>
          <a:xfrm>
            <a:off x="457200" y="1844824"/>
            <a:ext cx="8229600" cy="4729712"/>
          </a:xfrm>
        </p:spPr>
        <p:txBody>
          <a:bodyPr/>
          <a:lstStyle/>
          <a:p>
            <a:pPr algn="ctr">
              <a:buNone/>
            </a:pPr>
            <a:r>
              <a:rPr lang="el-GR" dirty="0" smtClean="0"/>
              <a:t>Τοξική δράση</a:t>
            </a:r>
          </a:p>
          <a:p>
            <a:pPr algn="just">
              <a:buFont typeface="Wingdings" pitchFamily="2" charset="2"/>
              <a:buChar char="Ø"/>
            </a:pPr>
            <a:r>
              <a:rPr lang="el-GR" dirty="0" smtClean="0"/>
              <a:t>Καρδιαγγειακό</a:t>
            </a:r>
          </a:p>
          <a:p>
            <a:pPr algn="just">
              <a:buFont typeface="Wingdings" pitchFamily="2" charset="2"/>
              <a:buChar char="Ø"/>
            </a:pPr>
            <a:r>
              <a:rPr lang="el-GR" dirty="0" smtClean="0"/>
              <a:t>Γαστρεντερικό</a:t>
            </a:r>
          </a:p>
          <a:p>
            <a:pPr algn="just">
              <a:buFont typeface="Wingdings" pitchFamily="2" charset="2"/>
              <a:buChar char="Ø"/>
            </a:pPr>
            <a:r>
              <a:rPr lang="el-GR" dirty="0" smtClean="0"/>
              <a:t>ΚΝΣ</a:t>
            </a:r>
            <a:endParaRPr lang="en-US" dirty="0" smtClean="0"/>
          </a:p>
          <a:p>
            <a:pPr algn="just">
              <a:buFont typeface="Wingdings" pitchFamily="2" charset="2"/>
              <a:buChar char="Ø"/>
            </a:pPr>
            <a:r>
              <a:rPr lang="el-GR" dirty="0" smtClean="0"/>
              <a:t>Νεφροί</a:t>
            </a:r>
          </a:p>
          <a:p>
            <a:pPr algn="just">
              <a:buFont typeface="Wingdings" pitchFamily="2" charset="2"/>
              <a:buChar char="Ø"/>
            </a:pPr>
            <a:r>
              <a:rPr lang="el-GR" dirty="0" smtClean="0"/>
              <a:t>Ήπαρ (</a:t>
            </a:r>
            <a:r>
              <a:rPr lang="el-GR" dirty="0" err="1" smtClean="0"/>
              <a:t>ηπατονεφρίτιδα</a:t>
            </a:r>
            <a:r>
              <a:rPr lang="el-GR" dirty="0" smtClean="0"/>
              <a:t>)</a:t>
            </a:r>
          </a:p>
          <a:p>
            <a:pPr algn="just">
              <a:buFont typeface="Wingdings" pitchFamily="2" charset="2"/>
              <a:buChar char="Ø"/>
            </a:pPr>
            <a:r>
              <a:rPr lang="el-GR" dirty="0" smtClean="0"/>
              <a:t>Δέρμα: </a:t>
            </a:r>
            <a:r>
              <a:rPr lang="el-GR" dirty="0" err="1" smtClean="0"/>
              <a:t>εκζεματοπάθειες</a:t>
            </a:r>
            <a:r>
              <a:rPr lang="el-GR" dirty="0" smtClean="0"/>
              <a:t>, </a:t>
            </a:r>
            <a:r>
              <a:rPr lang="el-GR" dirty="0" err="1" smtClean="0"/>
              <a:t>υπερκεράτωση</a:t>
            </a:r>
            <a:r>
              <a:rPr lang="el-GR" dirty="0" smtClean="0"/>
              <a:t>, μελανοδερμία</a:t>
            </a:r>
          </a:p>
          <a:p>
            <a:pPr algn="just">
              <a:buFont typeface="Wingdings" pitchFamily="2" charset="2"/>
              <a:buChar char="Ø"/>
            </a:pPr>
            <a:r>
              <a:rPr lang="el-GR" dirty="0" smtClean="0"/>
              <a:t>Καρκινογόνο: δέρμα, πνεύμονες, ήπαρ</a:t>
            </a: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1066800"/>
          </a:xfrm>
        </p:spPr>
        <p:txBody>
          <a:bodyPr/>
          <a:lstStyle/>
          <a:p>
            <a:pPr algn="ctr"/>
            <a:r>
              <a:rPr lang="el-GR" dirty="0" smtClean="0"/>
              <a:t>Ρυπαντές</a:t>
            </a:r>
            <a:endParaRPr lang="el-GR" dirty="0"/>
          </a:p>
        </p:txBody>
      </p:sp>
      <p:sp>
        <p:nvSpPr>
          <p:cNvPr id="3" name="2 - Θέση περιεχομένου"/>
          <p:cNvSpPr>
            <a:spLocks noGrp="1"/>
          </p:cNvSpPr>
          <p:nvPr>
            <p:ph idx="1"/>
          </p:nvPr>
        </p:nvSpPr>
        <p:spPr>
          <a:xfrm>
            <a:off x="457200" y="2000240"/>
            <a:ext cx="8229600" cy="4467988"/>
          </a:xfrm>
        </p:spPr>
        <p:txBody>
          <a:bodyPr>
            <a:normAutofit fontScale="92500"/>
          </a:bodyPr>
          <a:lstStyle/>
          <a:p>
            <a:r>
              <a:rPr lang="el-GR" dirty="0" smtClean="0"/>
              <a:t>Βαρέα μέταλλα (</a:t>
            </a:r>
            <a:r>
              <a:rPr lang="en-US" dirty="0" smtClean="0"/>
              <a:t>Hg</a:t>
            </a:r>
            <a:r>
              <a:rPr lang="el-GR" dirty="0" smtClean="0"/>
              <a:t>, </a:t>
            </a:r>
            <a:r>
              <a:rPr lang="en-US" dirty="0" err="1" smtClean="0"/>
              <a:t>Pb</a:t>
            </a:r>
            <a:r>
              <a:rPr lang="en-US" dirty="0" smtClean="0"/>
              <a:t>, </a:t>
            </a:r>
            <a:r>
              <a:rPr lang="en-US" dirty="0" err="1" smtClean="0"/>
              <a:t>Cd</a:t>
            </a:r>
            <a:r>
              <a:rPr lang="el-GR" dirty="0" smtClean="0"/>
              <a:t>, </a:t>
            </a:r>
            <a:r>
              <a:rPr lang="en-US" dirty="0" smtClean="0"/>
              <a:t>As </a:t>
            </a:r>
            <a:r>
              <a:rPr lang="el-GR" dirty="0" smtClean="0"/>
              <a:t>κ.ά.</a:t>
            </a:r>
            <a:r>
              <a:rPr lang="en-US" dirty="0" smtClean="0"/>
              <a:t>)</a:t>
            </a:r>
            <a:endParaRPr lang="el-GR" dirty="0" smtClean="0"/>
          </a:p>
          <a:p>
            <a:r>
              <a:rPr lang="el-GR" dirty="0" smtClean="0"/>
              <a:t>Τοξικά στοιχεία και ενώσεις (</a:t>
            </a:r>
            <a:r>
              <a:rPr lang="en-US" dirty="0" smtClean="0"/>
              <a:t>As</a:t>
            </a:r>
            <a:r>
              <a:rPr lang="el-GR" dirty="0" smtClean="0"/>
              <a:t>, </a:t>
            </a:r>
            <a:r>
              <a:rPr lang="en-US" dirty="0" smtClean="0"/>
              <a:t>CN</a:t>
            </a:r>
            <a:r>
              <a:rPr lang="en-US" baseline="30000" dirty="0" smtClean="0"/>
              <a:t>-</a:t>
            </a:r>
            <a:r>
              <a:rPr lang="en-US" dirty="0" smtClean="0"/>
              <a:t> </a:t>
            </a:r>
            <a:r>
              <a:rPr lang="el-GR" dirty="0" smtClean="0"/>
              <a:t>κ.ά.)</a:t>
            </a:r>
            <a:endParaRPr lang="en-US" dirty="0" smtClean="0"/>
          </a:p>
          <a:p>
            <a:r>
              <a:rPr lang="el-GR" dirty="0" smtClean="0"/>
              <a:t>Ανόργανες ενώσεις (νιτρικά, φωσφορικά, νιτρώδη </a:t>
            </a:r>
            <a:r>
              <a:rPr lang="el-GR" dirty="0" err="1" smtClean="0"/>
              <a:t>κ.ά</a:t>
            </a:r>
            <a:r>
              <a:rPr lang="el-GR" dirty="0" smtClean="0"/>
              <a:t>)</a:t>
            </a:r>
          </a:p>
          <a:p>
            <a:r>
              <a:rPr lang="el-GR" dirty="0" smtClean="0"/>
              <a:t>Οργανικές ενώσεις (φαινόλες, χλωριωμένοι υδρογονάνθρακες, απορρυπαντικά, παρασιτοκτόνα, χρώματα, προϊόντα πετρελαίου κ.ά.)</a:t>
            </a:r>
          </a:p>
          <a:p>
            <a:r>
              <a:rPr lang="el-GR" dirty="0" smtClean="0"/>
              <a:t>Ραδιενεργές ουσίες</a:t>
            </a:r>
          </a:p>
          <a:p>
            <a:r>
              <a:rPr lang="el-GR" dirty="0" smtClean="0"/>
              <a:t>Παθογόνοι μικροοργανισμοί (βακτήρια, ιοί, μύκητες)</a:t>
            </a:r>
            <a:endParaRPr lang="el-GR" dirty="0"/>
          </a:p>
        </p:txBody>
      </p:sp>
      <p:sp>
        <p:nvSpPr>
          <p:cNvPr id="4" name="3 - Θέση αριθμού διαφάνειας"/>
          <p:cNvSpPr>
            <a:spLocks noGrp="1"/>
          </p:cNvSpPr>
          <p:nvPr>
            <p:ph type="sldNum" sz="quarter" idx="12"/>
          </p:nvPr>
        </p:nvSpPr>
        <p:spPr>
          <a:xfrm>
            <a:off x="8174736" y="6277950"/>
            <a:ext cx="762000" cy="365760"/>
          </a:xfrm>
        </p:spPr>
        <p:txBody>
          <a:bodyPr/>
          <a:lstStyle/>
          <a:p>
            <a:fld id="{1CB9139E-BC47-40E2-A44A-27E9A54B1E10}" type="slidenum">
              <a:rPr lang="el-GR" smtClean="0">
                <a:solidFill>
                  <a:schemeClr val="tx1"/>
                </a:solidFill>
              </a:rPr>
              <a:pPr/>
              <a:t>3</a:t>
            </a:fld>
            <a:endParaRPr lang="el-GR">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lstStyle/>
          <a:p>
            <a:pPr algn="ctr"/>
            <a:r>
              <a:rPr lang="el-GR" dirty="0" smtClean="0"/>
              <a:t>Βαρέα μέταλλα</a:t>
            </a:r>
            <a:r>
              <a:rPr lang="en-US" dirty="0" smtClean="0"/>
              <a:t> – </a:t>
            </a:r>
            <a:r>
              <a:rPr lang="el-GR" dirty="0" smtClean="0"/>
              <a:t>Κάδμιο(</a:t>
            </a:r>
            <a:r>
              <a:rPr lang="en-US" dirty="0" err="1" smtClean="0"/>
              <a:t>Cd</a:t>
            </a:r>
            <a:r>
              <a:rPr lang="en-US" dirty="0" smtClean="0"/>
              <a:t>)</a:t>
            </a:r>
            <a:r>
              <a:rPr lang="el-GR" dirty="0" smtClean="0"/>
              <a:t>  (1)</a:t>
            </a:r>
            <a:endParaRPr lang="el-GR" dirty="0"/>
          </a:p>
        </p:txBody>
      </p:sp>
      <p:sp>
        <p:nvSpPr>
          <p:cNvPr id="3" name="2 - Θέση περιεχομένου"/>
          <p:cNvSpPr>
            <a:spLocks noGrp="1"/>
          </p:cNvSpPr>
          <p:nvPr>
            <p:ph idx="1"/>
          </p:nvPr>
        </p:nvSpPr>
        <p:spPr>
          <a:xfrm>
            <a:off x="457200" y="1844824"/>
            <a:ext cx="8229600" cy="4729712"/>
          </a:xfrm>
        </p:spPr>
        <p:txBody>
          <a:bodyPr>
            <a:normAutofit fontScale="85000" lnSpcReduction="20000"/>
          </a:bodyPr>
          <a:lstStyle/>
          <a:p>
            <a:pPr algn="ctr">
              <a:buNone/>
            </a:pPr>
            <a:r>
              <a:rPr lang="el-GR" dirty="0" smtClean="0"/>
              <a:t>Πρόσληψη</a:t>
            </a:r>
          </a:p>
          <a:p>
            <a:pPr algn="just">
              <a:buFont typeface="Wingdings" pitchFamily="2" charset="2"/>
              <a:buChar char="Ø"/>
            </a:pPr>
            <a:r>
              <a:rPr lang="el-GR" dirty="0" smtClean="0"/>
              <a:t>Ατμοσφαιρικός αέρας</a:t>
            </a:r>
          </a:p>
          <a:p>
            <a:pPr algn="just">
              <a:buFont typeface="Wingdings" pitchFamily="2" charset="2"/>
              <a:buChar char="Ø"/>
            </a:pPr>
            <a:r>
              <a:rPr lang="el-GR" dirty="0" smtClean="0"/>
              <a:t>Νερό (</a:t>
            </a:r>
            <a:r>
              <a:rPr lang="en-US" dirty="0" smtClean="0"/>
              <a:t>1 </a:t>
            </a:r>
            <a:r>
              <a:rPr lang="en-US" dirty="0" err="1" smtClean="0"/>
              <a:t>ng</a:t>
            </a:r>
            <a:r>
              <a:rPr lang="en-US" dirty="0" smtClean="0"/>
              <a:t>/</a:t>
            </a:r>
            <a:r>
              <a:rPr lang="en-US" dirty="0" err="1" smtClean="0"/>
              <a:t>mL</a:t>
            </a:r>
            <a:r>
              <a:rPr lang="en-US" dirty="0" smtClean="0"/>
              <a:t>)</a:t>
            </a:r>
            <a:endParaRPr lang="el-GR" dirty="0" smtClean="0"/>
          </a:p>
          <a:p>
            <a:pPr algn="just">
              <a:buFont typeface="Wingdings" pitchFamily="2" charset="2"/>
              <a:buChar char="Ø"/>
            </a:pPr>
            <a:r>
              <a:rPr lang="el-GR" dirty="0" smtClean="0"/>
              <a:t> Τρόφιμα (100-300 </a:t>
            </a:r>
            <a:r>
              <a:rPr lang="el-GR" i="1" dirty="0" smtClean="0"/>
              <a:t>μ</a:t>
            </a:r>
            <a:r>
              <a:rPr lang="en-US" dirty="0" smtClean="0"/>
              <a:t>g</a:t>
            </a:r>
            <a:r>
              <a:rPr lang="el-GR" dirty="0" smtClean="0"/>
              <a:t>)</a:t>
            </a:r>
          </a:p>
          <a:p>
            <a:pPr algn="just">
              <a:buFont typeface="Wingdings" pitchFamily="2" charset="2"/>
              <a:buChar char="Ø"/>
            </a:pPr>
            <a:r>
              <a:rPr lang="el-GR" dirty="0" smtClean="0"/>
              <a:t> Τσιγάρα</a:t>
            </a:r>
          </a:p>
          <a:p>
            <a:pPr algn="just">
              <a:buFont typeface="Wingdings" pitchFamily="2" charset="2"/>
              <a:buChar char="Ø"/>
            </a:pPr>
            <a:r>
              <a:rPr lang="el-GR" dirty="0" smtClean="0"/>
              <a:t> Θαλασσινά προϊόντα (10-100000 φορές)</a:t>
            </a:r>
          </a:p>
          <a:p>
            <a:pPr algn="just">
              <a:buFont typeface="Wingdings" pitchFamily="2" charset="2"/>
              <a:buChar char="Ø"/>
            </a:pPr>
            <a:r>
              <a:rPr lang="el-GR" dirty="0" smtClean="0"/>
              <a:t>Σκεύη που αποτελούνται από τοξικά μέταλλα και χρησιμοποιούνται για την παρασκευή ή διατήρηση όξινων τροφίμων, είναι δυνατόν να προκαλέσουν τροφική δηλητηρίαση</a:t>
            </a:r>
          </a:p>
          <a:p>
            <a:pPr algn="just">
              <a:buFont typeface="Wingdings" pitchFamily="2" charset="2"/>
              <a:buChar char="Ø"/>
            </a:pPr>
            <a:endParaRPr lang="el-GR" dirty="0" smtClean="0"/>
          </a:p>
          <a:p>
            <a:pPr algn="ctr">
              <a:buNone/>
            </a:pPr>
            <a:r>
              <a:rPr lang="el-GR" dirty="0" smtClean="0"/>
              <a:t>        μέση ημερήσια πρόσληψη συνολικά</a:t>
            </a:r>
          </a:p>
          <a:p>
            <a:pPr algn="ctr">
              <a:buNone/>
            </a:pPr>
            <a:r>
              <a:rPr lang="el-GR" dirty="0" smtClean="0"/>
              <a:t>  και λόγω της έκθεσης </a:t>
            </a:r>
          </a:p>
          <a:p>
            <a:pPr algn="ctr">
              <a:buNone/>
            </a:pPr>
            <a:r>
              <a:rPr lang="el-GR" dirty="0" smtClean="0"/>
              <a:t>στον ατμοσφαιρικό αέρα: 10-90 </a:t>
            </a:r>
            <a:r>
              <a:rPr lang="el-GR" i="1" dirty="0" smtClean="0"/>
              <a:t>μ</a:t>
            </a:r>
            <a:r>
              <a:rPr lang="en-US" dirty="0" smtClean="0"/>
              <a:t>g</a:t>
            </a: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lstStyle/>
          <a:p>
            <a:pPr algn="ctr"/>
            <a:r>
              <a:rPr lang="el-GR" dirty="0" smtClean="0"/>
              <a:t>Βαρέα μέταλλα</a:t>
            </a:r>
            <a:r>
              <a:rPr lang="en-US" dirty="0" smtClean="0"/>
              <a:t> – </a:t>
            </a:r>
            <a:r>
              <a:rPr lang="el-GR" dirty="0" smtClean="0"/>
              <a:t>Κάδμιο(</a:t>
            </a:r>
            <a:r>
              <a:rPr lang="en-US" dirty="0" err="1" smtClean="0"/>
              <a:t>Cd</a:t>
            </a:r>
            <a:r>
              <a:rPr lang="en-US" dirty="0" smtClean="0"/>
              <a:t>)</a:t>
            </a:r>
            <a:r>
              <a:rPr lang="el-GR" dirty="0" smtClean="0"/>
              <a:t>  (2)</a:t>
            </a:r>
            <a:endParaRPr lang="el-GR" dirty="0"/>
          </a:p>
        </p:txBody>
      </p:sp>
      <p:sp>
        <p:nvSpPr>
          <p:cNvPr id="3" name="2 - Θέση περιεχομένου"/>
          <p:cNvSpPr>
            <a:spLocks noGrp="1"/>
          </p:cNvSpPr>
          <p:nvPr>
            <p:ph idx="1"/>
          </p:nvPr>
        </p:nvSpPr>
        <p:spPr>
          <a:xfrm>
            <a:off x="457200" y="1728192"/>
            <a:ext cx="8229600" cy="5301208"/>
          </a:xfrm>
        </p:spPr>
        <p:txBody>
          <a:bodyPr>
            <a:normAutofit fontScale="92500" lnSpcReduction="20000"/>
          </a:bodyPr>
          <a:lstStyle/>
          <a:p>
            <a:pPr algn="just"/>
            <a:r>
              <a:rPr lang="el-GR" dirty="0" smtClean="0"/>
              <a:t>Χρόνια δηλητηρίαση λόγω πρόσληψης μέσω της τροφής</a:t>
            </a:r>
          </a:p>
          <a:p>
            <a:pPr marL="365125" indent="261938" algn="just">
              <a:buFont typeface="Wingdings" pitchFamily="2" charset="2"/>
              <a:buChar char="Ø"/>
            </a:pPr>
            <a:r>
              <a:rPr lang="el-GR" dirty="0" smtClean="0"/>
              <a:t>Τοξικότητα στο αναπνευστικό σύστημα</a:t>
            </a:r>
          </a:p>
          <a:p>
            <a:pPr marL="365125" indent="261938" algn="just">
              <a:buFont typeface="Wingdings" pitchFamily="2" charset="2"/>
              <a:buChar char="Ø"/>
            </a:pPr>
            <a:r>
              <a:rPr lang="el-GR" dirty="0" smtClean="0"/>
              <a:t>Τοξικότητα στο ουροποιητικό σύστημα</a:t>
            </a:r>
          </a:p>
          <a:p>
            <a:pPr marL="365125" indent="261938" algn="just">
              <a:buFont typeface="Wingdings" pitchFamily="2" charset="2"/>
              <a:buChar char="Ø"/>
            </a:pPr>
            <a:r>
              <a:rPr lang="el-GR" dirty="0" smtClean="0"/>
              <a:t>Επίδραση στην αναπαραγωγή (κυρίως στους άνδρες)</a:t>
            </a:r>
          </a:p>
          <a:p>
            <a:pPr marL="365125" indent="261938" algn="just">
              <a:buFont typeface="Wingdings" pitchFamily="2" charset="2"/>
              <a:buChar char="Ø"/>
            </a:pPr>
            <a:r>
              <a:rPr lang="el-GR" dirty="0" smtClean="0"/>
              <a:t>Καταστολή του μυελού των οστών</a:t>
            </a:r>
          </a:p>
          <a:p>
            <a:pPr marL="365125" indent="261938" algn="just">
              <a:buFont typeface="Wingdings" pitchFamily="2" charset="2"/>
              <a:buChar char="Ø"/>
            </a:pPr>
            <a:r>
              <a:rPr lang="el-GR" dirty="0" smtClean="0"/>
              <a:t>Μυαλγίες, οστεομαλάκυνση, οστεοπόρωση με άλγη στα κάτω άκρα</a:t>
            </a:r>
          </a:p>
          <a:p>
            <a:pPr marL="365125" indent="261938" algn="just">
              <a:buFont typeface="Wingdings" pitchFamily="2" charset="2"/>
              <a:buChar char="Ø"/>
            </a:pPr>
            <a:r>
              <a:rPr lang="el-GR" dirty="0" smtClean="0"/>
              <a:t>Τοξικότητα στο καρδιαγγειακό σύστημα</a:t>
            </a:r>
          </a:p>
          <a:p>
            <a:pPr marL="365125" indent="261938" algn="just">
              <a:buFont typeface="Wingdings" pitchFamily="2" charset="2"/>
              <a:buChar char="Ø"/>
            </a:pPr>
            <a:r>
              <a:rPr lang="el-GR" dirty="0" smtClean="0"/>
              <a:t>Επίδραση στο ΚΝΣ, το δέρμα και τα δόντια (κίτρινη χρώση)</a:t>
            </a:r>
          </a:p>
          <a:p>
            <a:pPr marL="365125" indent="261938" algn="just">
              <a:buFont typeface="Wingdings" pitchFamily="2" charset="2"/>
              <a:buChar char="Ø"/>
            </a:pPr>
            <a:r>
              <a:rPr lang="el-GR" dirty="0" smtClean="0"/>
              <a:t>Ενοχοποίηση για πρόκληση καρκίνου</a:t>
            </a:r>
          </a:p>
          <a:p>
            <a:pPr marL="365125" indent="261938" algn="just">
              <a:buFont typeface="Wingdings" pitchFamily="2" charset="2"/>
              <a:buChar char="Ø"/>
            </a:pPr>
            <a:r>
              <a:rPr lang="el-GR" dirty="0" err="1" smtClean="0"/>
              <a:t>Μεταλλαξιογόνος</a:t>
            </a:r>
            <a:r>
              <a:rPr lang="el-GR" dirty="0" smtClean="0"/>
              <a:t> και τερατογόνος δράση</a:t>
            </a: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lstStyle/>
          <a:p>
            <a:pPr algn="ctr"/>
            <a:r>
              <a:rPr lang="el-GR" dirty="0" smtClean="0"/>
              <a:t>Βαρέα μέταλλα</a:t>
            </a:r>
            <a:r>
              <a:rPr lang="en-US" dirty="0" smtClean="0"/>
              <a:t> – </a:t>
            </a:r>
            <a:r>
              <a:rPr lang="el-GR" dirty="0" smtClean="0"/>
              <a:t>Χρώμιο(</a:t>
            </a:r>
            <a:r>
              <a:rPr lang="en-US" dirty="0" smtClean="0"/>
              <a:t>Cr)</a:t>
            </a:r>
            <a:r>
              <a:rPr lang="el-GR" dirty="0" smtClean="0"/>
              <a:t>  (1)</a:t>
            </a:r>
            <a:endParaRPr lang="el-GR" dirty="0"/>
          </a:p>
        </p:txBody>
      </p:sp>
      <p:sp>
        <p:nvSpPr>
          <p:cNvPr id="3" name="2 - Θέση περιεχομένου"/>
          <p:cNvSpPr>
            <a:spLocks noGrp="1"/>
          </p:cNvSpPr>
          <p:nvPr>
            <p:ph idx="1"/>
          </p:nvPr>
        </p:nvSpPr>
        <p:spPr>
          <a:xfrm>
            <a:off x="457200" y="1728192"/>
            <a:ext cx="8229600" cy="4725144"/>
          </a:xfrm>
        </p:spPr>
        <p:txBody>
          <a:bodyPr>
            <a:normAutofit/>
          </a:bodyPr>
          <a:lstStyle/>
          <a:p>
            <a:pPr algn="ctr">
              <a:buNone/>
            </a:pPr>
            <a:r>
              <a:rPr lang="el-GR" dirty="0" smtClean="0"/>
              <a:t> Το </a:t>
            </a:r>
            <a:r>
              <a:rPr lang="en-US" dirty="0" smtClean="0"/>
              <a:t>Cr </a:t>
            </a:r>
            <a:r>
              <a:rPr lang="el-GR" dirty="0" smtClean="0"/>
              <a:t>στο περιβάλλον</a:t>
            </a:r>
          </a:p>
          <a:p>
            <a:pPr algn="just">
              <a:buFont typeface="Wingdings" pitchFamily="2" charset="2"/>
              <a:buChar char="Ø"/>
            </a:pPr>
            <a:r>
              <a:rPr lang="el-GR" dirty="0" smtClean="0"/>
              <a:t>0,02% του γήινου φλοιού</a:t>
            </a:r>
          </a:p>
          <a:p>
            <a:pPr algn="just">
              <a:buFont typeface="Wingdings" pitchFamily="2" charset="2"/>
              <a:buChar char="Ø"/>
            </a:pPr>
            <a:r>
              <a:rPr lang="el-GR" dirty="0" smtClean="0"/>
              <a:t>Ατμόσφαιρα</a:t>
            </a:r>
          </a:p>
          <a:p>
            <a:pPr algn="just">
              <a:buFont typeface="Wingdings" pitchFamily="2" charset="2"/>
              <a:buChar char="Ø"/>
            </a:pPr>
            <a:r>
              <a:rPr lang="el-GR" dirty="0" smtClean="0"/>
              <a:t>Νερό   &lt;10-35 </a:t>
            </a:r>
            <a:r>
              <a:rPr lang="en-US" dirty="0" smtClean="0"/>
              <a:t>ppb</a:t>
            </a:r>
            <a:endParaRPr lang="el-GR" dirty="0" smtClean="0"/>
          </a:p>
          <a:p>
            <a:pPr algn="just">
              <a:buNone/>
            </a:pPr>
            <a:r>
              <a:rPr lang="el-GR" dirty="0" smtClean="0"/>
              <a:t>                ημερήσια πρόσληψη: 5-15 μ</a:t>
            </a:r>
            <a:r>
              <a:rPr lang="en-US" dirty="0" smtClean="0"/>
              <a:t>g</a:t>
            </a:r>
            <a:endParaRPr lang="el-GR" dirty="0" smtClean="0"/>
          </a:p>
          <a:p>
            <a:pPr algn="just">
              <a:buFont typeface="Wingdings" pitchFamily="2" charset="2"/>
              <a:buChar char="Ø"/>
            </a:pPr>
            <a:r>
              <a:rPr lang="el-GR" dirty="0" smtClean="0"/>
              <a:t>Τρόφιμα</a:t>
            </a:r>
          </a:p>
          <a:p>
            <a:pPr algn="just">
              <a:buNone/>
            </a:pPr>
            <a:r>
              <a:rPr lang="el-GR" dirty="0" smtClean="0"/>
              <a:t>          Μαύρη ζάχαρη (έως 300</a:t>
            </a:r>
            <a:r>
              <a:rPr lang="en-US" dirty="0" smtClean="0"/>
              <a:t> </a:t>
            </a:r>
            <a:r>
              <a:rPr lang="en-US" dirty="0" err="1" smtClean="0"/>
              <a:t>ng</a:t>
            </a:r>
            <a:r>
              <a:rPr lang="en-US" dirty="0" smtClean="0"/>
              <a:t>/g)</a:t>
            </a:r>
            <a:endParaRPr lang="el-GR" dirty="0" smtClean="0"/>
          </a:p>
          <a:p>
            <a:pPr algn="just">
              <a:buNone/>
            </a:pPr>
            <a:r>
              <a:rPr lang="el-GR" dirty="0" smtClean="0"/>
              <a:t>          Ζωικά λίπη (βούτυρο)</a:t>
            </a:r>
          </a:p>
          <a:p>
            <a:pPr algn="just">
              <a:buNone/>
            </a:pPr>
            <a:r>
              <a:rPr lang="el-GR" dirty="0" smtClean="0"/>
              <a:t>          Αυγά, γάλα, θαλασσινά, χορταρικά</a:t>
            </a:r>
          </a:p>
          <a:p>
            <a:pPr algn="just">
              <a:buNone/>
            </a:pPr>
            <a:r>
              <a:rPr lang="el-GR" dirty="0" smtClean="0"/>
              <a:t>          Ημερήσια πρόσληψη: 5-100 μ</a:t>
            </a:r>
            <a:r>
              <a:rPr lang="en-US" dirty="0" smtClean="0"/>
              <a:t>g</a:t>
            </a:r>
            <a:endParaRPr lang="el-GR" dirty="0" smtClean="0"/>
          </a:p>
          <a:p>
            <a:pPr algn="ctr">
              <a:buNone/>
            </a:pP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lstStyle/>
          <a:p>
            <a:pPr algn="ctr"/>
            <a:r>
              <a:rPr lang="el-GR" dirty="0" smtClean="0"/>
              <a:t>Βαρέα μέταλλα</a:t>
            </a:r>
            <a:r>
              <a:rPr lang="en-US" dirty="0" smtClean="0"/>
              <a:t> – </a:t>
            </a:r>
            <a:r>
              <a:rPr lang="el-GR" dirty="0" smtClean="0"/>
              <a:t>Χρώμιο(</a:t>
            </a:r>
            <a:r>
              <a:rPr lang="en-US" dirty="0" smtClean="0"/>
              <a:t>Cr)</a:t>
            </a:r>
            <a:r>
              <a:rPr lang="el-GR" dirty="0" smtClean="0"/>
              <a:t> (2)</a:t>
            </a:r>
            <a:endParaRPr lang="el-GR" dirty="0"/>
          </a:p>
        </p:txBody>
      </p:sp>
      <p:sp>
        <p:nvSpPr>
          <p:cNvPr id="3" name="2 - Θέση περιεχομένου"/>
          <p:cNvSpPr>
            <a:spLocks noGrp="1"/>
          </p:cNvSpPr>
          <p:nvPr>
            <p:ph idx="1"/>
          </p:nvPr>
        </p:nvSpPr>
        <p:spPr>
          <a:xfrm>
            <a:off x="457200" y="1728192"/>
            <a:ext cx="8229600" cy="5301208"/>
          </a:xfrm>
        </p:spPr>
        <p:txBody>
          <a:bodyPr>
            <a:normAutofit/>
          </a:bodyPr>
          <a:lstStyle/>
          <a:p>
            <a:pPr marL="365125" indent="261938" algn="just">
              <a:buFont typeface="Wingdings" pitchFamily="2" charset="2"/>
              <a:buChar char="Ø"/>
            </a:pPr>
            <a:r>
              <a:rPr lang="el-GR" dirty="0" smtClean="0"/>
              <a:t>Τοξικότητα στο αναπνευστικό σύστημα (σε αμυντικούς μηχανισμούς του πνεύμονα)</a:t>
            </a:r>
          </a:p>
          <a:p>
            <a:pPr marL="365125" indent="261938" algn="just">
              <a:buFont typeface="Wingdings" pitchFamily="2" charset="2"/>
              <a:buChar char="Ø"/>
            </a:pPr>
            <a:r>
              <a:rPr lang="el-GR" dirty="0" smtClean="0"/>
              <a:t>Τοξικότητα στους νεφρούς</a:t>
            </a:r>
          </a:p>
          <a:p>
            <a:pPr marL="365125" indent="261938" algn="just">
              <a:buFont typeface="Wingdings" pitchFamily="2" charset="2"/>
              <a:buChar char="Ø"/>
            </a:pPr>
            <a:r>
              <a:rPr lang="el-GR" dirty="0" smtClean="0"/>
              <a:t>Τοξικότητα στο δέρμα</a:t>
            </a:r>
          </a:p>
          <a:p>
            <a:pPr marL="365125" indent="261938" algn="just">
              <a:buFont typeface="Wingdings" pitchFamily="2" charset="2"/>
              <a:buChar char="Ø"/>
            </a:pPr>
            <a:r>
              <a:rPr lang="el-GR" dirty="0" smtClean="0"/>
              <a:t>Αλλεργίες</a:t>
            </a:r>
          </a:p>
          <a:p>
            <a:pPr marL="365125" indent="261938" algn="just">
              <a:buFont typeface="Wingdings" pitchFamily="2" charset="2"/>
              <a:buChar char="Ø"/>
            </a:pPr>
            <a:r>
              <a:rPr lang="el-GR" dirty="0" smtClean="0"/>
              <a:t>Επίδραση στο γαστρεντερικό σύστημα (σε οξείες δηλητηριάσεις)</a:t>
            </a:r>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normAutofit fontScale="90000"/>
          </a:bodyPr>
          <a:lstStyle/>
          <a:p>
            <a:pPr algn="ctr"/>
            <a:r>
              <a:rPr lang="el-GR" dirty="0" smtClean="0"/>
              <a:t>Βαρέα μέταλλα</a:t>
            </a:r>
            <a:r>
              <a:rPr lang="en-US" dirty="0" smtClean="0"/>
              <a:t> – </a:t>
            </a:r>
            <a:r>
              <a:rPr lang="el-GR" dirty="0" smtClean="0"/>
              <a:t>Υδράργυρος (</a:t>
            </a:r>
            <a:r>
              <a:rPr lang="en-US" dirty="0" smtClean="0"/>
              <a:t>Hg)</a:t>
            </a:r>
            <a:r>
              <a:rPr lang="el-GR" dirty="0" smtClean="0"/>
              <a:t>  (1)</a:t>
            </a:r>
            <a:endParaRPr lang="el-GR" dirty="0"/>
          </a:p>
        </p:txBody>
      </p:sp>
      <p:sp>
        <p:nvSpPr>
          <p:cNvPr id="3" name="2 - Θέση περιεχομένου"/>
          <p:cNvSpPr>
            <a:spLocks noGrp="1"/>
          </p:cNvSpPr>
          <p:nvPr>
            <p:ph idx="1"/>
          </p:nvPr>
        </p:nvSpPr>
        <p:spPr>
          <a:xfrm>
            <a:off x="457200" y="1728192"/>
            <a:ext cx="8229600" cy="4725144"/>
          </a:xfrm>
        </p:spPr>
        <p:txBody>
          <a:bodyPr>
            <a:normAutofit/>
          </a:bodyPr>
          <a:lstStyle/>
          <a:p>
            <a:pPr algn="just">
              <a:buFont typeface="Arial" pitchFamily="34" charset="0"/>
              <a:buChar char="•"/>
            </a:pPr>
            <a:r>
              <a:rPr lang="el-GR" b="1" dirty="0" smtClean="0"/>
              <a:t>1953-1960 </a:t>
            </a:r>
            <a:r>
              <a:rPr lang="en-US" b="1" dirty="0" err="1" smtClean="0"/>
              <a:t>Minamata</a:t>
            </a:r>
            <a:r>
              <a:rPr lang="en-US" b="1" dirty="0" smtClean="0"/>
              <a:t> disease – </a:t>
            </a:r>
            <a:r>
              <a:rPr lang="el-GR" b="1" dirty="0" smtClean="0"/>
              <a:t>Ιαπωνία</a:t>
            </a:r>
          </a:p>
          <a:p>
            <a:pPr algn="just">
              <a:buNone/>
            </a:pPr>
            <a:r>
              <a:rPr lang="el-GR" dirty="0" smtClean="0"/>
              <a:t>Καταλύτης </a:t>
            </a:r>
            <a:r>
              <a:rPr lang="en-US" dirty="0" smtClean="0"/>
              <a:t>HgCl2</a:t>
            </a:r>
            <a:r>
              <a:rPr lang="el-GR" dirty="0" smtClean="0"/>
              <a:t>  (</a:t>
            </a:r>
            <a:r>
              <a:rPr lang="en-US" dirty="0" err="1" smtClean="0"/>
              <a:t>Chisso</a:t>
            </a:r>
            <a:r>
              <a:rPr lang="en-US" dirty="0" smtClean="0"/>
              <a:t> Company Limited)</a:t>
            </a:r>
            <a:endParaRPr lang="el-GR" dirty="0" smtClean="0"/>
          </a:p>
          <a:p>
            <a:pPr algn="just">
              <a:buNone/>
            </a:pPr>
            <a:endParaRPr lang="el-GR" dirty="0" smtClean="0"/>
          </a:p>
          <a:p>
            <a:pPr algn="just">
              <a:buNone/>
            </a:pPr>
            <a:r>
              <a:rPr lang="en-US" dirty="0" smtClean="0"/>
              <a:t>Hg</a:t>
            </a:r>
            <a:r>
              <a:rPr lang="el-GR" dirty="0" smtClean="0"/>
              <a:t> </a:t>
            </a:r>
            <a:r>
              <a:rPr lang="el-GR" dirty="0" smtClean="0">
                <a:sym typeface="Wingdings" pitchFamily="2" charset="2"/>
              </a:rPr>
              <a:t> ρύπανση</a:t>
            </a:r>
            <a:r>
              <a:rPr lang="en-US" dirty="0" smtClean="0">
                <a:sym typeface="Wingdings" pitchFamily="2" charset="2"/>
              </a:rPr>
              <a:t> </a:t>
            </a:r>
            <a:r>
              <a:rPr lang="el-GR" dirty="0" smtClean="0">
                <a:sym typeface="Wingdings" pitchFamily="2" charset="2"/>
              </a:rPr>
              <a:t>θαλάσσιων υδάτων</a:t>
            </a:r>
          </a:p>
          <a:p>
            <a:pPr algn="just">
              <a:buNone/>
            </a:pPr>
            <a:endParaRPr lang="el-GR" dirty="0" smtClean="0">
              <a:sym typeface="Wingdings" pitchFamily="2" charset="2"/>
            </a:endParaRPr>
          </a:p>
          <a:p>
            <a:pPr algn="just">
              <a:buNone/>
            </a:pPr>
            <a:r>
              <a:rPr lang="en-US" dirty="0" smtClean="0">
                <a:sym typeface="Wingdings" pitchFamily="2" charset="2"/>
              </a:rPr>
              <a:t>CH3Hg</a:t>
            </a:r>
            <a:r>
              <a:rPr lang="el-GR" dirty="0" smtClean="0">
                <a:sym typeface="Wingdings" pitchFamily="2" charset="2"/>
              </a:rPr>
              <a:t>  μόλυνση ψαριών και οστρακόδερμων</a:t>
            </a:r>
          </a:p>
          <a:p>
            <a:pPr algn="just">
              <a:buNone/>
            </a:pPr>
            <a:endParaRPr lang="el-GR" dirty="0" smtClean="0">
              <a:sym typeface="Wingdings" pitchFamily="2" charset="2"/>
            </a:endParaRPr>
          </a:p>
          <a:p>
            <a:pPr algn="just">
              <a:buNone/>
            </a:pPr>
            <a:r>
              <a:rPr lang="el-GR" dirty="0" smtClean="0">
                <a:sym typeface="Wingdings" pitchFamily="2" charset="2"/>
              </a:rPr>
              <a:t>δηλητηριάσεις στον άνθρωπο</a:t>
            </a:r>
          </a:p>
          <a:p>
            <a:pPr algn="just">
              <a:buNone/>
            </a:pPr>
            <a:r>
              <a:rPr lang="el-GR" dirty="0" smtClean="0">
                <a:sym typeface="Wingdings" pitchFamily="2" charset="2"/>
              </a:rPr>
              <a:t>(12000 δηλητηριάσεις) </a:t>
            </a:r>
          </a:p>
          <a:p>
            <a:pPr algn="just">
              <a:buNone/>
            </a:pPr>
            <a:r>
              <a:rPr lang="el-GR" dirty="0" smtClean="0">
                <a:sym typeface="Wingdings" pitchFamily="2" charset="2"/>
              </a:rPr>
              <a:t>ελαττωματικές γεννήσεις</a:t>
            </a:r>
          </a:p>
          <a:p>
            <a:pPr algn="just">
              <a:buNone/>
            </a:pP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6 - Ευθύγραμμο βέλος σύνδεσης"/>
          <p:cNvCxnSpPr/>
          <p:nvPr/>
        </p:nvCxnSpPr>
        <p:spPr>
          <a:xfrm>
            <a:off x="971600" y="27089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971600" y="364502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971600" y="46531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normAutofit fontScale="90000"/>
          </a:bodyPr>
          <a:lstStyle/>
          <a:p>
            <a:pPr algn="ctr"/>
            <a:r>
              <a:rPr lang="el-GR" dirty="0" smtClean="0"/>
              <a:t>Βαρέα μέταλλα</a:t>
            </a:r>
            <a:r>
              <a:rPr lang="en-US" dirty="0" smtClean="0"/>
              <a:t> – </a:t>
            </a:r>
            <a:r>
              <a:rPr lang="el-GR" dirty="0" smtClean="0"/>
              <a:t>Υδράργυρος (</a:t>
            </a:r>
            <a:r>
              <a:rPr lang="en-US" dirty="0" smtClean="0"/>
              <a:t>Hg)</a:t>
            </a:r>
            <a:r>
              <a:rPr lang="el-GR" dirty="0" smtClean="0"/>
              <a:t>  (2)</a:t>
            </a:r>
            <a:endParaRPr lang="el-GR" dirty="0"/>
          </a:p>
        </p:txBody>
      </p:sp>
      <p:sp>
        <p:nvSpPr>
          <p:cNvPr id="3" name="2 - Θέση περιεχομένου"/>
          <p:cNvSpPr>
            <a:spLocks noGrp="1"/>
          </p:cNvSpPr>
          <p:nvPr>
            <p:ph idx="1"/>
          </p:nvPr>
        </p:nvSpPr>
        <p:spPr>
          <a:xfrm>
            <a:off x="457200" y="2016224"/>
            <a:ext cx="8229600" cy="4725144"/>
          </a:xfrm>
        </p:spPr>
        <p:txBody>
          <a:bodyPr>
            <a:normAutofit/>
          </a:bodyPr>
          <a:lstStyle/>
          <a:p>
            <a:pPr algn="just">
              <a:buFont typeface="Arial" pitchFamily="34" charset="0"/>
              <a:buChar char="•"/>
            </a:pPr>
            <a:r>
              <a:rPr lang="el-GR" b="1" dirty="0" smtClean="0"/>
              <a:t>1971-1972 Ιράκ</a:t>
            </a:r>
          </a:p>
          <a:p>
            <a:pPr algn="just">
              <a:buNone/>
            </a:pPr>
            <a:r>
              <a:rPr lang="el-GR" dirty="0" smtClean="0"/>
              <a:t>σιτηρά</a:t>
            </a:r>
          </a:p>
          <a:p>
            <a:pPr algn="just">
              <a:buNone/>
            </a:pPr>
            <a:r>
              <a:rPr lang="el-GR" dirty="0" smtClean="0"/>
              <a:t>       μυκητοκτόνα (</a:t>
            </a:r>
            <a:r>
              <a:rPr lang="el-GR" dirty="0" err="1" smtClean="0"/>
              <a:t>αλκυλ</a:t>
            </a:r>
            <a:r>
              <a:rPr lang="el-GR" dirty="0" smtClean="0"/>
              <a:t>-</a:t>
            </a:r>
            <a:r>
              <a:rPr lang="en-US" dirty="0" smtClean="0"/>
              <a:t> Hg</a:t>
            </a:r>
            <a:r>
              <a:rPr lang="el-GR" dirty="0" smtClean="0"/>
              <a:t> παράγωγα)</a:t>
            </a:r>
          </a:p>
          <a:p>
            <a:pPr algn="just">
              <a:buNone/>
            </a:pPr>
            <a:r>
              <a:rPr lang="el-GR" dirty="0" smtClean="0">
                <a:sym typeface="Wingdings" pitchFamily="2" charset="2"/>
              </a:rPr>
              <a:t>Ψωμί (6000 δηλητηριάσεις,  500 θανατηφόρες)</a:t>
            </a:r>
          </a:p>
          <a:p>
            <a:pPr algn="just">
              <a:buNone/>
            </a:pP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6 - Ευθύγραμμο βέλος σύνδεσης"/>
          <p:cNvCxnSpPr/>
          <p:nvPr/>
        </p:nvCxnSpPr>
        <p:spPr>
          <a:xfrm>
            <a:off x="971600" y="29969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normAutofit fontScale="90000"/>
          </a:bodyPr>
          <a:lstStyle/>
          <a:p>
            <a:pPr algn="ctr"/>
            <a:r>
              <a:rPr lang="el-GR" dirty="0" smtClean="0"/>
              <a:t>Βαρέα μέταλλα</a:t>
            </a:r>
            <a:r>
              <a:rPr lang="en-US" dirty="0" smtClean="0"/>
              <a:t> – </a:t>
            </a:r>
            <a:r>
              <a:rPr lang="el-GR" dirty="0" smtClean="0"/>
              <a:t>Υδράργυρος (</a:t>
            </a:r>
            <a:r>
              <a:rPr lang="en-US" dirty="0" smtClean="0"/>
              <a:t>Hg)</a:t>
            </a:r>
            <a:r>
              <a:rPr lang="el-GR" dirty="0" smtClean="0"/>
              <a:t>  (3)</a:t>
            </a:r>
            <a:endParaRPr lang="el-GR" dirty="0"/>
          </a:p>
        </p:txBody>
      </p:sp>
      <p:sp>
        <p:nvSpPr>
          <p:cNvPr id="3" name="2 - Θέση περιεχομένου"/>
          <p:cNvSpPr>
            <a:spLocks noGrp="1"/>
          </p:cNvSpPr>
          <p:nvPr>
            <p:ph idx="1"/>
          </p:nvPr>
        </p:nvSpPr>
        <p:spPr>
          <a:xfrm>
            <a:off x="457200" y="2016224"/>
            <a:ext cx="8229600" cy="4725144"/>
          </a:xfrm>
        </p:spPr>
        <p:txBody>
          <a:bodyPr>
            <a:normAutofit/>
          </a:bodyPr>
          <a:lstStyle/>
          <a:p>
            <a:pPr algn="just">
              <a:buFont typeface="Arial" pitchFamily="34" charset="0"/>
              <a:buChar char="•"/>
            </a:pPr>
            <a:r>
              <a:rPr lang="el-GR" dirty="0" smtClean="0">
                <a:sym typeface="Wingdings" pitchFamily="2" charset="2"/>
              </a:rPr>
              <a:t>Δέσμευση σε πρωτεΐνες</a:t>
            </a:r>
          </a:p>
          <a:p>
            <a:pPr algn="just">
              <a:buFont typeface="Arial" pitchFamily="34" charset="0"/>
              <a:buChar char="•"/>
            </a:pPr>
            <a:r>
              <a:rPr lang="el-GR" dirty="0" smtClean="0">
                <a:sym typeface="Wingdings" pitchFamily="2" charset="2"/>
              </a:rPr>
              <a:t>Αναστολή </a:t>
            </a:r>
            <a:r>
              <a:rPr lang="el-GR" dirty="0" err="1" smtClean="0">
                <a:sym typeface="Wingdings" pitchFamily="2" charset="2"/>
              </a:rPr>
              <a:t>ενζυμικής</a:t>
            </a:r>
            <a:r>
              <a:rPr lang="el-GR" dirty="0" smtClean="0">
                <a:sym typeface="Wingdings" pitchFamily="2" charset="2"/>
              </a:rPr>
              <a:t> δραστηριότητας και </a:t>
            </a:r>
            <a:r>
              <a:rPr lang="el-GR" dirty="0" err="1" smtClean="0">
                <a:sym typeface="Wingdings" pitchFamily="2" charset="2"/>
              </a:rPr>
              <a:t>πρωτεϊνοσύνθεσης</a:t>
            </a:r>
            <a:endParaRPr lang="el-GR" dirty="0" smtClean="0">
              <a:sym typeface="Wingdings" pitchFamily="2" charset="2"/>
            </a:endParaRPr>
          </a:p>
          <a:p>
            <a:pPr algn="just">
              <a:buFont typeface="Arial" pitchFamily="34" charset="0"/>
              <a:buChar char="•"/>
            </a:pPr>
            <a:r>
              <a:rPr lang="el-GR" dirty="0" smtClean="0">
                <a:sym typeface="Wingdings" pitchFamily="2" charset="2"/>
              </a:rPr>
              <a:t>Γαστρεντερικό  νέκρωση βλεννογόνου</a:t>
            </a:r>
          </a:p>
          <a:p>
            <a:pPr algn="just">
              <a:buFont typeface="Arial" pitchFamily="34" charset="0"/>
              <a:buChar char="•"/>
            </a:pPr>
            <a:r>
              <a:rPr lang="el-GR" dirty="0" smtClean="0">
                <a:sym typeface="Wingdings" pitchFamily="2" charset="2"/>
              </a:rPr>
              <a:t>Νεφροί (όργανο στόχος)</a:t>
            </a:r>
          </a:p>
          <a:p>
            <a:pPr algn="just">
              <a:buFont typeface="Arial" pitchFamily="34" charset="0"/>
              <a:buChar char="•"/>
            </a:pPr>
            <a:r>
              <a:rPr lang="el-GR" dirty="0" smtClean="0">
                <a:sym typeface="Wingdings" pitchFamily="2" charset="2"/>
              </a:rPr>
              <a:t>ΚΝΣ (αλλοιώσεις στον ΑΕΦ, εκφυλιστικές αλλοιώσεις </a:t>
            </a:r>
            <a:r>
              <a:rPr lang="el-GR" dirty="0" err="1" smtClean="0">
                <a:sym typeface="Wingdings" pitchFamily="2" charset="2"/>
              </a:rPr>
              <a:t>αισθ</a:t>
            </a:r>
            <a:r>
              <a:rPr lang="el-GR" dirty="0" smtClean="0">
                <a:sym typeface="Wingdings" pitchFamily="2" charset="2"/>
              </a:rPr>
              <a:t>. + </a:t>
            </a:r>
            <a:r>
              <a:rPr lang="el-GR" dirty="0" err="1" smtClean="0">
                <a:sym typeface="Wingdings" pitchFamily="2" charset="2"/>
              </a:rPr>
              <a:t>κιν</a:t>
            </a:r>
            <a:r>
              <a:rPr lang="el-GR" dirty="0" smtClean="0">
                <a:sym typeface="Wingdings" pitchFamily="2" charset="2"/>
              </a:rPr>
              <a:t>. Νεύρων, βλάβες σε παρεγκεφαλίδα)</a:t>
            </a:r>
          </a:p>
          <a:p>
            <a:pPr algn="just">
              <a:buFont typeface="Arial" pitchFamily="34" charset="0"/>
              <a:buChar char="•"/>
            </a:pPr>
            <a:r>
              <a:rPr lang="el-GR" dirty="0" smtClean="0">
                <a:sym typeface="Wingdings" pitchFamily="2" charset="2"/>
              </a:rPr>
              <a:t>Αναπνευστικό (φλεγμονή, οίδημα των κυψελίδων, απόφραξη)</a:t>
            </a:r>
          </a:p>
          <a:p>
            <a:pPr algn="just">
              <a:buNone/>
            </a:pP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normAutofit fontScale="90000"/>
          </a:bodyPr>
          <a:lstStyle/>
          <a:p>
            <a:pPr algn="ctr"/>
            <a:r>
              <a:rPr lang="el-GR" dirty="0" smtClean="0"/>
              <a:t>Βαρέα μέταλλα</a:t>
            </a:r>
            <a:r>
              <a:rPr lang="en-US" dirty="0" smtClean="0"/>
              <a:t> – </a:t>
            </a:r>
            <a:r>
              <a:rPr lang="el-GR" dirty="0" smtClean="0"/>
              <a:t>Υδράργυρος (</a:t>
            </a:r>
            <a:r>
              <a:rPr lang="en-US" dirty="0" smtClean="0"/>
              <a:t>Hg)</a:t>
            </a:r>
            <a:r>
              <a:rPr lang="el-GR" dirty="0" smtClean="0"/>
              <a:t>  (4)</a:t>
            </a:r>
            <a:endParaRPr lang="el-GR" dirty="0"/>
          </a:p>
        </p:txBody>
      </p:sp>
      <p:sp>
        <p:nvSpPr>
          <p:cNvPr id="3" name="2 - Θέση περιεχομένου"/>
          <p:cNvSpPr>
            <a:spLocks noGrp="1"/>
          </p:cNvSpPr>
          <p:nvPr>
            <p:ph idx="1"/>
          </p:nvPr>
        </p:nvSpPr>
        <p:spPr>
          <a:xfrm>
            <a:off x="457200" y="2016224"/>
            <a:ext cx="8229600" cy="4725144"/>
          </a:xfrm>
        </p:spPr>
        <p:txBody>
          <a:bodyPr>
            <a:normAutofit/>
          </a:bodyPr>
          <a:lstStyle/>
          <a:p>
            <a:pPr algn="ctr">
              <a:buNone/>
            </a:pPr>
            <a:r>
              <a:rPr lang="el-GR" b="1" dirty="0" smtClean="0">
                <a:sym typeface="Wingdings" pitchFamily="2" charset="2"/>
              </a:rPr>
              <a:t>Υδραργυρίαση</a:t>
            </a:r>
          </a:p>
          <a:p>
            <a:pPr algn="just">
              <a:buFont typeface="Arial" pitchFamily="34" charset="0"/>
              <a:buChar char="•"/>
            </a:pPr>
            <a:r>
              <a:rPr lang="el-GR" b="1" dirty="0" smtClean="0">
                <a:sym typeface="Wingdings" pitchFamily="2" charset="2"/>
              </a:rPr>
              <a:t>1.α. </a:t>
            </a:r>
            <a:r>
              <a:rPr lang="el-GR" dirty="0" err="1" smtClean="0">
                <a:sym typeface="Wingdings" pitchFamily="2" charset="2"/>
              </a:rPr>
              <a:t>Νευροψυχιατρικές</a:t>
            </a:r>
            <a:r>
              <a:rPr lang="el-GR" dirty="0" smtClean="0">
                <a:sym typeface="Wingdings" pitchFamily="2" charset="2"/>
              </a:rPr>
              <a:t> διαταραχές (</a:t>
            </a:r>
            <a:r>
              <a:rPr lang="en-US" dirty="0" err="1" smtClean="0">
                <a:sym typeface="Wingdings" pitchFamily="2" charset="2"/>
              </a:rPr>
              <a:t>erethism</a:t>
            </a:r>
            <a:r>
              <a:rPr lang="en-US" dirty="0" smtClean="0">
                <a:sym typeface="Wingdings" pitchFamily="2" charset="2"/>
              </a:rPr>
              <a:t>)</a:t>
            </a:r>
            <a:endParaRPr lang="el-GR" dirty="0" smtClean="0">
              <a:sym typeface="Wingdings" pitchFamily="2" charset="2"/>
            </a:endParaRPr>
          </a:p>
          <a:p>
            <a:pPr algn="just">
              <a:buFont typeface="Arial" pitchFamily="34" charset="0"/>
              <a:buChar char="•"/>
            </a:pPr>
            <a:r>
              <a:rPr lang="el-GR" b="1" dirty="0" smtClean="0">
                <a:sym typeface="Wingdings" pitchFamily="2" charset="2"/>
              </a:rPr>
              <a:t>1.β. </a:t>
            </a:r>
            <a:r>
              <a:rPr lang="el-GR" dirty="0" smtClean="0">
                <a:sym typeface="Wingdings" pitchFamily="2" charset="2"/>
              </a:rPr>
              <a:t>άλλες νευρολογικές διαταραχές (απώλεια γενικών αισθήσεων, επώδυνες συσπάσεις)</a:t>
            </a:r>
          </a:p>
          <a:p>
            <a:pPr algn="just">
              <a:buFont typeface="Arial" pitchFamily="34" charset="0"/>
              <a:buChar char="•"/>
            </a:pPr>
            <a:r>
              <a:rPr lang="el-GR" b="1" dirty="0" smtClean="0">
                <a:sym typeface="Wingdings" pitchFamily="2" charset="2"/>
              </a:rPr>
              <a:t>2. </a:t>
            </a:r>
            <a:r>
              <a:rPr lang="el-GR" dirty="0" smtClean="0">
                <a:sym typeface="Wingdings" pitchFamily="2" charset="2"/>
              </a:rPr>
              <a:t>Υδραργυρικός τρόμος (</a:t>
            </a:r>
            <a:r>
              <a:rPr lang="en-US" dirty="0" smtClean="0">
                <a:sym typeface="Wingdings" pitchFamily="2" charset="2"/>
              </a:rPr>
              <a:t>Hatter shakes)</a:t>
            </a:r>
            <a:endParaRPr lang="el-GR" dirty="0" smtClean="0">
              <a:sym typeface="Wingdings" pitchFamily="2" charset="2"/>
            </a:endParaRPr>
          </a:p>
          <a:p>
            <a:pPr algn="just">
              <a:buFont typeface="Arial" pitchFamily="34" charset="0"/>
              <a:buChar char="•"/>
            </a:pPr>
            <a:r>
              <a:rPr lang="el-GR" b="1" dirty="0" smtClean="0">
                <a:sym typeface="Wingdings" pitchFamily="2" charset="2"/>
              </a:rPr>
              <a:t>3. </a:t>
            </a:r>
            <a:r>
              <a:rPr lang="el-GR" dirty="0" smtClean="0">
                <a:sym typeface="Wingdings" pitchFamily="2" charset="2"/>
              </a:rPr>
              <a:t>Ουλίτιδα</a:t>
            </a:r>
          </a:p>
          <a:p>
            <a:pPr algn="just">
              <a:buNone/>
            </a:pPr>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normAutofit fontScale="90000"/>
          </a:bodyPr>
          <a:lstStyle/>
          <a:p>
            <a:pPr algn="ctr"/>
            <a:r>
              <a:rPr lang="el-GR" dirty="0" smtClean="0"/>
              <a:t>Βαρέα μέταλλα</a:t>
            </a:r>
            <a:r>
              <a:rPr lang="en-US" dirty="0" smtClean="0"/>
              <a:t> – </a:t>
            </a:r>
            <a:r>
              <a:rPr lang="el-GR" dirty="0" smtClean="0"/>
              <a:t>Μόλυβδος (</a:t>
            </a:r>
            <a:r>
              <a:rPr lang="en-US" dirty="0" err="1" smtClean="0"/>
              <a:t>Pb</a:t>
            </a:r>
            <a:r>
              <a:rPr lang="en-US" dirty="0" smtClean="0"/>
              <a:t>)</a:t>
            </a:r>
            <a:r>
              <a:rPr lang="el-GR" dirty="0" smtClean="0"/>
              <a:t>  (1)</a:t>
            </a:r>
            <a:endParaRPr lang="el-GR" dirty="0"/>
          </a:p>
        </p:txBody>
      </p:sp>
      <p:sp>
        <p:nvSpPr>
          <p:cNvPr id="3" name="2 - Θέση περιεχομένου"/>
          <p:cNvSpPr>
            <a:spLocks noGrp="1"/>
          </p:cNvSpPr>
          <p:nvPr>
            <p:ph idx="1"/>
          </p:nvPr>
        </p:nvSpPr>
        <p:spPr>
          <a:xfrm>
            <a:off x="457200" y="2016224"/>
            <a:ext cx="8229600" cy="4725144"/>
          </a:xfrm>
        </p:spPr>
        <p:txBody>
          <a:bodyPr>
            <a:normAutofit/>
          </a:bodyPr>
          <a:lstStyle/>
          <a:p>
            <a:pPr algn="just"/>
            <a:r>
              <a:rPr lang="el-GR" dirty="0" smtClean="0">
                <a:sym typeface="Wingdings" pitchFamily="2" charset="2"/>
              </a:rPr>
              <a:t>Εμφιαλωμένες τροφές</a:t>
            </a:r>
          </a:p>
          <a:p>
            <a:pPr algn="just"/>
            <a:r>
              <a:rPr lang="el-GR" dirty="0" smtClean="0">
                <a:sym typeface="Wingdings" pitchFamily="2" charset="2"/>
              </a:rPr>
              <a:t>Κονσερβοποιημένες τροφές</a:t>
            </a:r>
          </a:p>
          <a:p>
            <a:pPr algn="just"/>
            <a:r>
              <a:rPr lang="el-GR" dirty="0" smtClean="0">
                <a:sym typeface="Wingdings" pitchFamily="2" charset="2"/>
              </a:rPr>
              <a:t>Μητρικό γάλα</a:t>
            </a:r>
          </a:p>
          <a:p>
            <a:pPr algn="just"/>
            <a:r>
              <a:rPr lang="el-GR" dirty="0" smtClean="0">
                <a:sym typeface="Wingdings" pitchFamily="2" charset="2"/>
              </a:rPr>
              <a:t>Αναψυκτικά σε πήλινα με </a:t>
            </a:r>
            <a:r>
              <a:rPr lang="el-GR" dirty="0" err="1" smtClean="0">
                <a:sym typeface="Wingdings" pitchFamily="2" charset="2"/>
              </a:rPr>
              <a:t>γλάσσο</a:t>
            </a:r>
            <a:endParaRPr lang="el-GR" dirty="0" smtClean="0">
              <a:sym typeface="Wingdings" pitchFamily="2" charset="2"/>
            </a:endParaRPr>
          </a:p>
          <a:p>
            <a:pPr algn="just"/>
            <a:r>
              <a:rPr lang="el-GR" dirty="0" smtClean="0">
                <a:sym typeface="Wingdings" pitchFamily="2" charset="2"/>
              </a:rPr>
              <a:t>Κομμάτια μπογιάς τοίχου</a:t>
            </a:r>
          </a:p>
          <a:p>
            <a:pPr algn="just"/>
            <a:r>
              <a:rPr lang="el-GR" dirty="0" smtClean="0"/>
              <a:t>Σκεύη που αποτελούνται από τοξικά μέταλλα και χρησιμοποιούνται για την παρασκευή ή διατήρηση όξινων τροφίμων, είναι δυνατόν να προκαλέσουν τροφική δηλητηρίαση</a:t>
            </a:r>
            <a:endParaRPr lang="el-GR" dirty="0" smtClean="0">
              <a:sym typeface="Wingdings" pitchFamily="2" charset="2"/>
            </a:endParaRPr>
          </a:p>
          <a:p>
            <a:pPr algn="just"/>
            <a:endParaRPr lang="el-GR" dirty="0"/>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normAutofit fontScale="90000"/>
          </a:bodyPr>
          <a:lstStyle/>
          <a:p>
            <a:pPr algn="ctr"/>
            <a:r>
              <a:rPr lang="el-GR" dirty="0" smtClean="0"/>
              <a:t>Βαρέα μέταλλα</a:t>
            </a:r>
            <a:r>
              <a:rPr lang="en-US" dirty="0" smtClean="0"/>
              <a:t> – </a:t>
            </a:r>
            <a:r>
              <a:rPr lang="el-GR" dirty="0" smtClean="0"/>
              <a:t>Μόλυβδος (</a:t>
            </a:r>
            <a:r>
              <a:rPr lang="en-US" dirty="0" err="1" smtClean="0"/>
              <a:t>Pb</a:t>
            </a:r>
            <a:r>
              <a:rPr lang="en-US" dirty="0" smtClean="0"/>
              <a:t>)</a:t>
            </a:r>
            <a:r>
              <a:rPr lang="el-GR" dirty="0" smtClean="0"/>
              <a:t>  (2)</a:t>
            </a:r>
            <a:endParaRPr lang="el-GR" dirty="0"/>
          </a:p>
        </p:txBody>
      </p:sp>
      <p:sp>
        <p:nvSpPr>
          <p:cNvPr id="3" name="2 - Θέση περιεχομένου"/>
          <p:cNvSpPr>
            <a:spLocks noGrp="1"/>
          </p:cNvSpPr>
          <p:nvPr>
            <p:ph idx="1"/>
          </p:nvPr>
        </p:nvSpPr>
        <p:spPr>
          <a:xfrm>
            <a:off x="457200" y="2016224"/>
            <a:ext cx="8229600" cy="4725144"/>
          </a:xfrm>
        </p:spPr>
        <p:txBody>
          <a:bodyPr>
            <a:normAutofit/>
          </a:bodyPr>
          <a:lstStyle/>
          <a:p>
            <a:pPr algn="just"/>
            <a:r>
              <a:rPr lang="el-GR" dirty="0" smtClean="0">
                <a:sym typeface="Wingdings" pitchFamily="2" charset="2"/>
              </a:rPr>
              <a:t>Τοξικότητα στο ΚΝΣ</a:t>
            </a:r>
          </a:p>
          <a:p>
            <a:pPr marL="365125" indent="358775" algn="just">
              <a:buFont typeface="Wingdings" pitchFamily="2" charset="2"/>
              <a:buChar char="Ø"/>
            </a:pPr>
            <a:r>
              <a:rPr lang="el-GR" dirty="0" smtClean="0">
                <a:sym typeface="Wingdings" pitchFamily="2" charset="2"/>
              </a:rPr>
              <a:t>Ενήλικες: περιφερική νευρίτιδα</a:t>
            </a:r>
          </a:p>
          <a:p>
            <a:pPr marL="365125" indent="358775" algn="just">
              <a:buFont typeface="Wingdings" pitchFamily="2" charset="2"/>
              <a:buChar char="Ø"/>
            </a:pPr>
            <a:r>
              <a:rPr lang="el-GR" dirty="0" smtClean="0">
                <a:sym typeface="Wingdings" pitchFamily="2" charset="2"/>
              </a:rPr>
              <a:t>Παιδιά:</a:t>
            </a:r>
            <a:r>
              <a:rPr lang="el-GR" dirty="0">
                <a:sym typeface="Wingdings" pitchFamily="2" charset="2"/>
              </a:rPr>
              <a:t> </a:t>
            </a:r>
            <a:r>
              <a:rPr lang="el-GR" dirty="0" smtClean="0">
                <a:sym typeface="Wingdings" pitchFamily="2" charset="2"/>
              </a:rPr>
              <a:t>εγκεφαλοπάθεια, δυσκολία μάθησης, ελάττωση προσοχής και </a:t>
            </a:r>
            <a:r>
              <a:rPr lang="el-GR" dirty="0" err="1" smtClean="0">
                <a:sym typeface="Wingdings" pitchFamily="2" charset="2"/>
              </a:rPr>
              <a:t>ευφυίας</a:t>
            </a:r>
            <a:endParaRPr lang="el-GR" dirty="0" smtClean="0">
              <a:sym typeface="Wingdings" pitchFamily="2" charset="2"/>
            </a:endParaRPr>
          </a:p>
          <a:p>
            <a:pPr marL="95250" indent="260350" algn="just">
              <a:buFont typeface="Arial" pitchFamily="34" charset="0"/>
              <a:buChar char="•"/>
            </a:pPr>
            <a:r>
              <a:rPr lang="el-GR" dirty="0" smtClean="0">
                <a:sym typeface="Wingdings" pitchFamily="2" charset="2"/>
              </a:rPr>
              <a:t>Επίδραση στο αιμοποιητικό σύστημα</a:t>
            </a:r>
          </a:p>
          <a:p>
            <a:pPr marL="95250" indent="260350" algn="just">
              <a:buFont typeface="Arial" pitchFamily="34" charset="0"/>
              <a:buChar char="•"/>
            </a:pPr>
            <a:r>
              <a:rPr lang="el-GR" dirty="0" smtClean="0">
                <a:sym typeface="Wingdings" pitchFamily="2" charset="2"/>
              </a:rPr>
              <a:t>Επίδραση στην αναπαραγωγή (αυξημένο ποσοστό αποβολών και θνησιγενών νεογνών, ολιγοσπερμία, </a:t>
            </a:r>
            <a:r>
              <a:rPr lang="el-GR" dirty="0" err="1" smtClean="0">
                <a:sym typeface="Wingdings" pitchFamily="2" charset="2"/>
              </a:rPr>
              <a:t>τερατοσπερμία</a:t>
            </a:r>
            <a:r>
              <a:rPr lang="el-GR" dirty="0" smtClean="0">
                <a:sym typeface="Wingdings" pitchFamily="2" charset="2"/>
              </a:rPr>
              <a:t>)</a:t>
            </a:r>
          </a:p>
          <a:p>
            <a:pPr marL="95250" indent="260350" algn="just">
              <a:buFont typeface="Arial" pitchFamily="34" charset="0"/>
              <a:buChar char="•"/>
            </a:pPr>
            <a:r>
              <a:rPr lang="el-GR" dirty="0" smtClean="0">
                <a:sym typeface="Wingdings" pitchFamily="2" charset="2"/>
              </a:rPr>
              <a:t>Επίδραση στο καρδιαγγειακό σύστημα</a:t>
            </a:r>
          </a:p>
        </p:txBody>
      </p:sp>
      <p:sp>
        <p:nvSpPr>
          <p:cNvPr id="5" name="3 - Θέση αριθμού διαφάνειας"/>
          <p:cNvSpPr txBox="1">
            <a:spLocks/>
          </p:cNvSpPr>
          <p:nvPr/>
        </p:nvSpPr>
        <p:spPr>
          <a:xfrm>
            <a:off x="8174736" y="630932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ia\Pictures\food toxicology.jpg"/>
          <p:cNvPicPr>
            <a:picLocks noChangeAspect="1" noChangeArrowheads="1"/>
          </p:cNvPicPr>
          <p:nvPr/>
        </p:nvPicPr>
        <p:blipFill>
          <a:blip r:embed="rId2" cstate="print"/>
          <a:srcRect/>
          <a:stretch>
            <a:fillRect/>
          </a:stretch>
        </p:blipFill>
        <p:spPr bwMode="auto">
          <a:xfrm>
            <a:off x="0" y="0"/>
            <a:ext cx="2638425" cy="1733550"/>
          </a:xfrm>
          <a:prstGeom prst="rect">
            <a:avLst/>
          </a:prstGeom>
          <a:noFill/>
        </p:spPr>
      </p:pic>
      <p:sp>
        <p:nvSpPr>
          <p:cNvPr id="2" name="1 - Τίτλος"/>
          <p:cNvSpPr>
            <a:spLocks noGrp="1"/>
          </p:cNvSpPr>
          <p:nvPr>
            <p:ph type="title"/>
          </p:nvPr>
        </p:nvSpPr>
        <p:spPr>
          <a:xfrm>
            <a:off x="1094928" y="764704"/>
            <a:ext cx="8229600" cy="1066800"/>
          </a:xfrm>
        </p:spPr>
        <p:txBody>
          <a:bodyPr/>
          <a:lstStyle/>
          <a:p>
            <a:pPr algn="ctr"/>
            <a:r>
              <a:rPr lang="el-GR" dirty="0" smtClean="0"/>
              <a:t>Ρυπαντές</a:t>
            </a:r>
            <a:r>
              <a:rPr lang="en-US" dirty="0" smtClean="0"/>
              <a:t> </a:t>
            </a:r>
            <a:r>
              <a:rPr lang="el-GR" dirty="0" smtClean="0"/>
              <a:t>στα τρόφιμα</a:t>
            </a:r>
            <a:endParaRPr lang="el-GR" dirty="0"/>
          </a:p>
        </p:txBody>
      </p:sp>
      <p:sp>
        <p:nvSpPr>
          <p:cNvPr id="3" name="2 - Θέση περιεχομένου"/>
          <p:cNvSpPr>
            <a:spLocks noGrp="1"/>
          </p:cNvSpPr>
          <p:nvPr>
            <p:ph idx="1"/>
          </p:nvPr>
        </p:nvSpPr>
        <p:spPr>
          <a:xfrm>
            <a:off x="457200" y="1916832"/>
            <a:ext cx="8229600" cy="4657704"/>
          </a:xfrm>
        </p:spPr>
        <p:txBody>
          <a:bodyPr/>
          <a:lstStyle/>
          <a:p>
            <a:r>
              <a:rPr lang="el-GR" dirty="0" smtClean="0"/>
              <a:t>Νερό (βαρέα μέταλλα, μικροοργανισμοί, βιομηχανικά και πυρηνικά απόβλητα, φυτοφάρμακα, λιπάσματα)</a:t>
            </a:r>
          </a:p>
          <a:p>
            <a:r>
              <a:rPr lang="el-GR" dirty="0" smtClean="0"/>
              <a:t>Ψάρια (βαρέα μέταλλα, τοξίνες, ραδιενεργά στοιχεία)</a:t>
            </a:r>
          </a:p>
          <a:p>
            <a:r>
              <a:rPr lang="el-GR" dirty="0" smtClean="0"/>
              <a:t>Κρέας, γαλακτοκομικά, αυγά (αντιβιοτικά, μικροοργανισμοί, τοξίνες, ορμόνες)</a:t>
            </a:r>
          </a:p>
          <a:p>
            <a:r>
              <a:rPr lang="el-GR" dirty="0" smtClean="0"/>
              <a:t>Αλλαντικά (μικροοργανισμοί, συντηρητικά)</a:t>
            </a:r>
          </a:p>
          <a:p>
            <a:r>
              <a:rPr lang="el-GR" dirty="0" smtClean="0"/>
              <a:t>Φρούτα και λαχανικά (λιπάσματα, φυτοφάρμακα, ορμόνες)</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4</a:t>
            </a:fld>
            <a:endParaRPr lang="el-GR">
              <a:solidFill>
                <a:schemeClr val="tx1"/>
              </a:solidFill>
            </a:endParaRPr>
          </a:p>
        </p:txBody>
      </p:sp>
      <p:pic>
        <p:nvPicPr>
          <p:cNvPr id="1026" name="Picture 2" descr="C:\Users\maria\Pictures\food.png"/>
          <p:cNvPicPr>
            <a:picLocks noChangeAspect="1" noChangeArrowheads="1"/>
          </p:cNvPicPr>
          <p:nvPr/>
        </p:nvPicPr>
        <p:blipFill>
          <a:blip r:embed="rId3" cstate="print"/>
          <a:srcRect/>
          <a:stretch>
            <a:fillRect/>
          </a:stretch>
        </p:blipFill>
        <p:spPr bwMode="auto">
          <a:xfrm>
            <a:off x="6331281" y="5727841"/>
            <a:ext cx="2057143" cy="113015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174736" y="6309320"/>
            <a:ext cx="762000" cy="365760"/>
          </a:xfrm>
        </p:spPr>
        <p:txBody>
          <a:bodyPr/>
          <a:lstStyle/>
          <a:p>
            <a:fld id="{1CB9139E-BC47-40E2-A44A-27E9A54B1E10}" type="slidenum">
              <a:rPr lang="el-GR" smtClean="0">
                <a:solidFill>
                  <a:schemeClr val="tx1"/>
                </a:solidFill>
              </a:rPr>
              <a:pPr/>
              <a:t>40</a:t>
            </a:fld>
            <a:endParaRPr lang="el-GR">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219537" y="576064"/>
            <a:ext cx="3560375" cy="371703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572000" y="1628800"/>
            <a:ext cx="4097821" cy="4683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Φυτοφάρμακα – συμβατική γεωργία</a:t>
            </a:r>
            <a:endParaRPr lang="el-GR" dirty="0"/>
          </a:p>
        </p:txBody>
      </p:sp>
      <p:sp>
        <p:nvSpPr>
          <p:cNvPr id="3" name="2 - Θέση περιεχομένου"/>
          <p:cNvSpPr>
            <a:spLocks noGrp="1"/>
          </p:cNvSpPr>
          <p:nvPr>
            <p:ph idx="1"/>
          </p:nvPr>
        </p:nvSpPr>
        <p:spPr/>
        <p:txBody>
          <a:bodyPr/>
          <a:lstStyle/>
          <a:p>
            <a:r>
              <a:rPr lang="el-GR" dirty="0" smtClean="0"/>
              <a:t>Χημικές μέθοδοι αντιμετώπισης των εκάστοτε ασθενειών ή </a:t>
            </a:r>
            <a:r>
              <a:rPr lang="en-US" dirty="0" smtClean="0"/>
              <a:t>“</a:t>
            </a:r>
            <a:r>
              <a:rPr lang="el-GR" dirty="0" smtClean="0"/>
              <a:t>εχθρών</a:t>
            </a:r>
            <a:r>
              <a:rPr lang="en-US" dirty="0" smtClean="0"/>
              <a:t>”</a:t>
            </a:r>
            <a:r>
              <a:rPr lang="el-GR" dirty="0" smtClean="0"/>
              <a:t> της καλλιέργειας</a:t>
            </a:r>
          </a:p>
          <a:p>
            <a:r>
              <a:rPr lang="el-GR" dirty="0" smtClean="0"/>
              <a:t>Ρύπανση του περιβάλλοντος, της πανίδας και χλωρίδας</a:t>
            </a:r>
          </a:p>
          <a:p>
            <a:r>
              <a:rPr lang="el-GR" dirty="0" smtClean="0"/>
              <a:t>Μεταφορά μέσω της τροφικής αλυσίδα</a:t>
            </a:r>
          </a:p>
          <a:p>
            <a:r>
              <a:rPr lang="el-GR" dirty="0" smtClean="0"/>
              <a:t>Εμφάνιση σοβαρών χρόνιων ασθενειών στον άνθρωπο (αλλεργίες, δερματικές παθήσεις, βλάβες του νευρικού συστήματος, καρκίνος)</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41</a:t>
            </a:fld>
            <a:endParaRPr lang="el-GR">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Παρασιτοκτόνα (1)</a:t>
            </a:r>
            <a:endParaRPr lang="el-GR" dirty="0"/>
          </a:p>
        </p:txBody>
      </p:sp>
      <p:sp>
        <p:nvSpPr>
          <p:cNvPr id="3" name="2 - Θέση περιεχομένου"/>
          <p:cNvSpPr>
            <a:spLocks noGrp="1"/>
          </p:cNvSpPr>
          <p:nvPr>
            <p:ph idx="1"/>
          </p:nvPr>
        </p:nvSpPr>
        <p:spPr/>
        <p:txBody>
          <a:bodyPr/>
          <a:lstStyle/>
          <a:p>
            <a:r>
              <a:rPr lang="el-GR" dirty="0" smtClean="0"/>
              <a:t>Εντομοκτόνα</a:t>
            </a:r>
          </a:p>
          <a:p>
            <a:r>
              <a:rPr lang="el-GR" dirty="0" smtClean="0"/>
              <a:t>Μυκητοκτόνα</a:t>
            </a:r>
          </a:p>
          <a:p>
            <a:r>
              <a:rPr lang="el-GR" dirty="0" smtClean="0"/>
              <a:t>Ζιζανιοκτόνα</a:t>
            </a:r>
          </a:p>
          <a:p>
            <a:r>
              <a:rPr lang="el-GR" dirty="0" err="1" smtClean="0"/>
              <a:t>Τρωκτικοκτόνα</a:t>
            </a:r>
            <a:endParaRPr lang="el-GR" dirty="0" smtClean="0"/>
          </a:p>
          <a:p>
            <a:r>
              <a:rPr lang="el-GR" dirty="0" err="1" smtClean="0"/>
              <a:t>Νηματωδοκτόνα</a:t>
            </a:r>
            <a:endParaRPr lang="el-GR" dirty="0" smtClean="0"/>
          </a:p>
          <a:p>
            <a:r>
              <a:rPr lang="el-GR" dirty="0" err="1" smtClean="0"/>
              <a:t>Ωιδιοκτόνα</a:t>
            </a:r>
            <a:endParaRPr lang="el-GR" dirty="0" smtClean="0"/>
          </a:p>
          <a:p>
            <a:r>
              <a:rPr lang="el-GR" dirty="0" err="1" smtClean="0"/>
              <a:t>Ακαρεοκτόνα</a:t>
            </a:r>
            <a:endParaRPr lang="el-GR" dirty="0" smtClean="0"/>
          </a:p>
          <a:p>
            <a:r>
              <a:rPr lang="el-GR" dirty="0" err="1" smtClean="0"/>
              <a:t>Κοχλιοκτόνα</a:t>
            </a:r>
            <a:endParaRPr lang="el-GR" dirty="0" smtClean="0"/>
          </a:p>
          <a:p>
            <a:r>
              <a:rPr lang="el-GR" dirty="0" err="1" smtClean="0"/>
              <a:t>Αλγεοκτόνα</a:t>
            </a:r>
            <a:endParaRPr lang="el-GR" dirty="0" smtClean="0"/>
          </a:p>
        </p:txBody>
      </p:sp>
      <p:sp>
        <p:nvSpPr>
          <p:cNvPr id="5" name="4 - TextBox"/>
          <p:cNvSpPr txBox="1"/>
          <p:nvPr/>
        </p:nvSpPr>
        <p:spPr>
          <a:xfrm>
            <a:off x="5292080" y="3356992"/>
            <a:ext cx="3024336" cy="1154162"/>
          </a:xfrm>
          <a:prstGeom prst="rect">
            <a:avLst/>
          </a:prstGeom>
          <a:noFill/>
          <a:ln>
            <a:solidFill>
              <a:schemeClr val="accent1"/>
            </a:solidFill>
          </a:ln>
        </p:spPr>
        <p:txBody>
          <a:bodyPr wrap="square" rtlCol="0">
            <a:spAutoFit/>
          </a:bodyPr>
          <a:lstStyle/>
          <a:p>
            <a:r>
              <a:rPr lang="el-GR" sz="2300" dirty="0" err="1" smtClean="0"/>
              <a:t>Οργανοφωσφορικοί</a:t>
            </a:r>
            <a:r>
              <a:rPr lang="el-GR" sz="2300" dirty="0" smtClean="0"/>
              <a:t> και </a:t>
            </a:r>
            <a:r>
              <a:rPr lang="el-GR" sz="2300" dirty="0" err="1" smtClean="0"/>
              <a:t>καρβαμιδικοί</a:t>
            </a:r>
            <a:r>
              <a:rPr lang="el-GR" sz="2300" dirty="0" smtClean="0"/>
              <a:t> εστέρες</a:t>
            </a:r>
            <a:endParaRPr lang="el-GR" sz="23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Παρασιτοκτόνα (2)</a:t>
            </a:r>
            <a:endParaRPr lang="el-GR" dirty="0"/>
          </a:p>
        </p:txBody>
      </p:sp>
      <p:sp>
        <p:nvSpPr>
          <p:cNvPr id="3" name="2 - Θέση περιεχομένου"/>
          <p:cNvSpPr>
            <a:spLocks noGrp="1"/>
          </p:cNvSpPr>
          <p:nvPr>
            <p:ph idx="1"/>
          </p:nvPr>
        </p:nvSpPr>
        <p:spPr/>
        <p:txBody>
          <a:bodyPr/>
          <a:lstStyle/>
          <a:p>
            <a:r>
              <a:rPr lang="el-GR" dirty="0" smtClean="0"/>
              <a:t>Παρουσία υπολειμμάτων στα τρόφιμα φυτικής και ζωικής προέλευσης</a:t>
            </a:r>
          </a:p>
          <a:p>
            <a:pPr>
              <a:buNone/>
            </a:pPr>
            <a:endParaRPr lang="el-GR" dirty="0" smtClean="0"/>
          </a:p>
          <a:p>
            <a:r>
              <a:rPr lang="el-GR" dirty="0" smtClean="0"/>
              <a:t>Άθροιση </a:t>
            </a:r>
            <a:r>
              <a:rPr lang="el-GR" dirty="0" err="1" smtClean="0"/>
              <a:t>παρασιτοκτόκων</a:t>
            </a:r>
            <a:r>
              <a:rPr lang="el-GR" dirty="0" smtClean="0"/>
              <a:t> κατά μήκος των τροφικών αλυσίδων</a:t>
            </a:r>
          </a:p>
          <a:p>
            <a:pPr>
              <a:buNone/>
            </a:pPr>
            <a:endParaRPr lang="el-GR" dirty="0" smtClean="0"/>
          </a:p>
          <a:p>
            <a:r>
              <a:rPr lang="el-GR" dirty="0" smtClean="0"/>
              <a:t>Μεταφορά στον άνθρωπο</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Παρασιτοκτόνα (3)</a:t>
            </a:r>
            <a:endParaRPr lang="el-GR" dirty="0"/>
          </a:p>
        </p:txBody>
      </p:sp>
      <p:sp>
        <p:nvSpPr>
          <p:cNvPr id="3" name="2 - Θέση περιεχομένου"/>
          <p:cNvSpPr>
            <a:spLocks noGrp="1"/>
          </p:cNvSpPr>
          <p:nvPr>
            <p:ph idx="1"/>
          </p:nvPr>
        </p:nvSpPr>
        <p:spPr/>
        <p:txBody>
          <a:bodyPr/>
          <a:lstStyle/>
          <a:p>
            <a:r>
              <a:rPr lang="el-GR" dirty="0" smtClean="0"/>
              <a:t>Επιδράσεις στο </a:t>
            </a:r>
            <a:r>
              <a:rPr lang="el-GR" dirty="0" err="1" smtClean="0"/>
              <a:t>ενζυμικό</a:t>
            </a:r>
            <a:r>
              <a:rPr lang="el-GR" dirty="0" smtClean="0"/>
              <a:t> σύστημα</a:t>
            </a:r>
          </a:p>
          <a:p>
            <a:r>
              <a:rPr lang="el-GR" dirty="0" smtClean="0"/>
              <a:t>Επιδράσεις στο ανοσοποιητικό σύστημα</a:t>
            </a:r>
          </a:p>
          <a:p>
            <a:r>
              <a:rPr lang="el-GR" dirty="0" smtClean="0"/>
              <a:t>Επιδράσεις στην αναπαραγωγική ικανότητα</a:t>
            </a:r>
          </a:p>
          <a:p>
            <a:r>
              <a:rPr lang="el-GR" dirty="0" err="1" smtClean="0"/>
              <a:t>Επιβραδισμένη</a:t>
            </a:r>
            <a:r>
              <a:rPr lang="el-GR" dirty="0" smtClean="0"/>
              <a:t> </a:t>
            </a:r>
            <a:r>
              <a:rPr lang="el-GR" dirty="0" err="1" smtClean="0"/>
              <a:t>νευροτοξικότητα</a:t>
            </a:r>
            <a:endParaRPr lang="el-GR" dirty="0" smtClean="0"/>
          </a:p>
          <a:p>
            <a:r>
              <a:rPr lang="el-GR" dirty="0" smtClean="0"/>
              <a:t>Δερματικές εκδηλώσεις</a:t>
            </a:r>
          </a:p>
          <a:p>
            <a:r>
              <a:rPr lang="el-GR" dirty="0" smtClean="0"/>
              <a:t>Αλληλεπιδράσεις με φάρμακα</a:t>
            </a:r>
          </a:p>
          <a:p>
            <a:r>
              <a:rPr lang="el-GR" dirty="0" err="1" smtClean="0"/>
              <a:t>Εμβρυοτοξικότητα</a:t>
            </a:r>
            <a:r>
              <a:rPr lang="el-GR" dirty="0" smtClean="0"/>
              <a:t> – </a:t>
            </a:r>
            <a:r>
              <a:rPr lang="el-GR" dirty="0" err="1" smtClean="0"/>
              <a:t>τερατογένεση</a:t>
            </a:r>
            <a:endParaRPr lang="el-GR" dirty="0" smtClean="0"/>
          </a:p>
          <a:p>
            <a:r>
              <a:rPr lang="el-GR" dirty="0" smtClean="0"/>
              <a:t>Καρκινογένεση</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Ραδιενέργεια</a:t>
            </a:r>
            <a:endParaRPr lang="el-GR" dirty="0"/>
          </a:p>
        </p:txBody>
      </p:sp>
      <p:sp>
        <p:nvSpPr>
          <p:cNvPr id="3" name="2 - Θέση περιεχομένου"/>
          <p:cNvSpPr>
            <a:spLocks noGrp="1"/>
          </p:cNvSpPr>
          <p:nvPr>
            <p:ph idx="1"/>
          </p:nvPr>
        </p:nvSpPr>
        <p:spPr/>
        <p:txBody>
          <a:bodyPr/>
          <a:lstStyle/>
          <a:p>
            <a:r>
              <a:rPr lang="el-GR" dirty="0" smtClean="0"/>
              <a:t>Πυρηνικά ατυχήματα </a:t>
            </a:r>
          </a:p>
          <a:p>
            <a:r>
              <a:rPr lang="en-US" dirty="0" err="1" smtClean="0"/>
              <a:t>Tsernobyl</a:t>
            </a:r>
            <a:r>
              <a:rPr lang="el-GR" dirty="0" smtClean="0"/>
              <a:t>: ηλίανθοι με ραδιενεργά στοιχεία (π.χ. Ι2), το παραχθέν ηλιέλαιο είναι επικίνδυνο για την υγεία 30 χρόνια μετά</a:t>
            </a:r>
            <a:endParaRPr lang="en-US" dirty="0" smtClean="0"/>
          </a:p>
          <a:p>
            <a:r>
              <a:rPr lang="en-US" dirty="0" err="1" smtClean="0"/>
              <a:t>Fukosima</a:t>
            </a:r>
            <a:r>
              <a:rPr lang="el-GR" dirty="0" smtClean="0"/>
              <a:t>: εισαγωγή ψαριών (ραδιενέργεια στην τροφική αλυσίδα)</a:t>
            </a:r>
          </a:p>
          <a:p>
            <a:endParaRPr lang="el-GR" dirty="0"/>
          </a:p>
        </p:txBody>
      </p:sp>
      <p:sp>
        <p:nvSpPr>
          <p:cNvPr id="4" name="3 - Θέση αριθμού διαφάνειας"/>
          <p:cNvSpPr>
            <a:spLocks noGrp="1"/>
          </p:cNvSpPr>
          <p:nvPr>
            <p:ph type="sldNum" sz="quarter" idx="12"/>
          </p:nvPr>
        </p:nvSpPr>
        <p:spPr>
          <a:xfrm>
            <a:off x="8174736" y="6381328"/>
            <a:ext cx="762000" cy="365760"/>
          </a:xfrm>
        </p:spPr>
        <p:txBody>
          <a:bodyPr/>
          <a:lstStyle/>
          <a:p>
            <a:fld id="{1CB9139E-BC47-40E2-A44A-27E9A54B1E10}" type="slidenum">
              <a:rPr lang="el-GR" smtClean="0">
                <a:solidFill>
                  <a:schemeClr val="tx1"/>
                </a:solidFill>
              </a:rPr>
              <a:pPr/>
              <a:t>45</a:t>
            </a:fld>
            <a:endParaRPr lang="el-GR">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6300192" y="692696"/>
            <a:ext cx="2688299" cy="201622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Μικροβιολογικοί κίνδυνοι</a:t>
            </a:r>
            <a:endParaRPr lang="el-GR" dirty="0"/>
          </a:p>
        </p:txBody>
      </p:sp>
      <p:sp>
        <p:nvSpPr>
          <p:cNvPr id="3" name="2 - Θέση περιεχομένου"/>
          <p:cNvSpPr>
            <a:spLocks noGrp="1"/>
          </p:cNvSpPr>
          <p:nvPr>
            <p:ph idx="1"/>
          </p:nvPr>
        </p:nvSpPr>
        <p:spPr/>
        <p:txBody>
          <a:bodyPr/>
          <a:lstStyle/>
          <a:p>
            <a:r>
              <a:rPr lang="el-GR" dirty="0" smtClean="0"/>
              <a:t>Αλλοιώσεις στα τρόφιμα (μούχλιασμα, σάπισμα)</a:t>
            </a:r>
          </a:p>
          <a:p>
            <a:endParaRPr lang="el-GR" dirty="0" smtClean="0"/>
          </a:p>
          <a:p>
            <a:r>
              <a:rPr lang="el-GR" dirty="0" smtClean="0"/>
              <a:t>Δηλητηριάσεις στον άνθρωπο, </a:t>
            </a:r>
          </a:p>
          <a:p>
            <a:endParaRPr lang="el-GR" dirty="0" smtClean="0"/>
          </a:p>
          <a:p>
            <a:r>
              <a:rPr lang="el-GR" dirty="0" smtClean="0"/>
              <a:t>Χρήσιμοι στις διάφορες ζυμώσεις (κρασί, γιαούρτι, μπύρα κτλ)</a:t>
            </a:r>
          </a:p>
          <a:p>
            <a:endParaRPr lang="el-GR" dirty="0" smtClean="0"/>
          </a:p>
          <a:p>
            <a:r>
              <a:rPr lang="el-GR" dirty="0" smtClean="0"/>
              <a:t>5 κατηγορίες (</a:t>
            </a:r>
            <a:r>
              <a:rPr lang="el-GR" b="1" dirty="0" smtClean="0"/>
              <a:t>βακτήρια</a:t>
            </a:r>
            <a:r>
              <a:rPr lang="el-GR" dirty="0" smtClean="0"/>
              <a:t>, </a:t>
            </a:r>
            <a:r>
              <a:rPr lang="el-GR" b="1" dirty="0" smtClean="0"/>
              <a:t>μύκητες</a:t>
            </a:r>
            <a:r>
              <a:rPr lang="el-GR" dirty="0" smtClean="0"/>
              <a:t>, </a:t>
            </a:r>
            <a:r>
              <a:rPr lang="el-GR" b="1" dirty="0" smtClean="0"/>
              <a:t>ζύμες</a:t>
            </a:r>
            <a:r>
              <a:rPr lang="el-GR" dirty="0" smtClean="0"/>
              <a:t>, </a:t>
            </a:r>
            <a:r>
              <a:rPr lang="el-GR" b="1" dirty="0" smtClean="0"/>
              <a:t>ιοί</a:t>
            </a:r>
            <a:r>
              <a:rPr lang="el-GR" dirty="0" smtClean="0"/>
              <a:t>, </a:t>
            </a:r>
            <a:r>
              <a:rPr lang="el-GR" b="1" dirty="0" smtClean="0"/>
              <a:t>παράσιτα</a:t>
            </a:r>
            <a:r>
              <a:rPr lang="el-GR" dirty="0" smtClean="0"/>
              <a:t>)</a:t>
            </a:r>
            <a:endParaRPr lang="el-GR" dirty="0"/>
          </a:p>
        </p:txBody>
      </p:sp>
      <p:sp>
        <p:nvSpPr>
          <p:cNvPr id="5" name="4 - Θέση αριθμού διαφάνειας"/>
          <p:cNvSpPr>
            <a:spLocks noGrp="1"/>
          </p:cNvSpPr>
          <p:nvPr>
            <p:ph type="sldNum" sz="quarter" idx="12"/>
          </p:nvPr>
        </p:nvSpPr>
        <p:spPr>
          <a:xfrm>
            <a:off x="8174736" y="6381328"/>
            <a:ext cx="762000" cy="365760"/>
          </a:xfrm>
        </p:spPr>
        <p:txBody>
          <a:bodyPr/>
          <a:lstStyle/>
          <a:p>
            <a:fld id="{1CB9139E-BC47-40E2-A44A-27E9A54B1E10}" type="slidenum">
              <a:rPr lang="el-GR" smtClean="0">
                <a:solidFill>
                  <a:schemeClr val="tx1"/>
                </a:solidFill>
              </a:rPr>
              <a:pPr/>
              <a:t>46</a:t>
            </a:fld>
            <a:endParaRPr lang="el-GR"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Πίνακας μικροοργανισμών υπεύθυνων για τροφικές δηλητηριάσεις</a:t>
            </a:r>
            <a:endParaRPr lang="el-GR" dirty="0"/>
          </a:p>
        </p:txBody>
      </p:sp>
      <p:graphicFrame>
        <p:nvGraphicFramePr>
          <p:cNvPr id="5" name="4 - Πίνακας"/>
          <p:cNvGraphicFramePr>
            <a:graphicFrameLocks noGrp="1"/>
          </p:cNvGraphicFramePr>
          <p:nvPr/>
        </p:nvGraphicFramePr>
        <p:xfrm>
          <a:off x="384666" y="2527136"/>
          <a:ext cx="5411470" cy="3566160"/>
        </p:xfrm>
        <a:graphic>
          <a:graphicData uri="http://schemas.openxmlformats.org/drawingml/2006/table">
            <a:tbl>
              <a:tblPr/>
              <a:tblGrid>
                <a:gridCol w="5411470"/>
              </a:tblGrid>
              <a:tr h="0">
                <a:tc>
                  <a:txBody>
                    <a:bodyPr/>
                    <a:lstStyle/>
                    <a:p>
                      <a:pPr>
                        <a:lnSpc>
                          <a:spcPct val="150000"/>
                        </a:lnSpc>
                        <a:spcAft>
                          <a:spcPts val="0"/>
                        </a:spcAft>
                      </a:pPr>
                      <a:r>
                        <a:rPr lang="el-GR" sz="1200" b="1" dirty="0">
                          <a:latin typeface="Times New Roman" pitchFamily="18" charset="0"/>
                          <a:ea typeface="Calibri"/>
                          <a:cs typeface="Times New Roman" pitchFamily="18" charset="0"/>
                        </a:rPr>
                        <a:t>Βακτήρια                                              Ιοί                                               Παράσιτα                                                   </a:t>
                      </a:r>
                      <a:endParaRPr lang="el-GR" sz="1200" dirty="0">
                        <a:latin typeface="Times New Roman" pitchFamily="18" charset="0"/>
                        <a:ea typeface="Calibri"/>
                        <a:cs typeface="Times New Roman" pitchFamily="18" charset="0"/>
                      </a:endParaRPr>
                    </a:p>
                    <a:p>
                      <a:pPr>
                        <a:lnSpc>
                          <a:spcPct val="150000"/>
                        </a:lnSpc>
                        <a:spcAft>
                          <a:spcPts val="0"/>
                        </a:spcAft>
                      </a:pPr>
                      <a:r>
                        <a:rPr lang="el-GR" sz="1200" i="1" dirty="0" err="1">
                          <a:latin typeface="Times New Roman" pitchFamily="18" charset="0"/>
                          <a:ea typeface="Calibri"/>
                          <a:cs typeface="Times New Roman" pitchFamily="18" charset="0"/>
                        </a:rPr>
                        <a:t>Clostridium</a:t>
                      </a:r>
                      <a:r>
                        <a:rPr lang="el-GR" sz="1200" i="1" dirty="0">
                          <a:latin typeface="Times New Roman" pitchFamily="18" charset="0"/>
                          <a:ea typeface="Calibri"/>
                          <a:cs typeface="Times New Roman" pitchFamily="18" charset="0"/>
                        </a:rPr>
                        <a:t> </a:t>
                      </a:r>
                      <a:r>
                        <a:rPr lang="el-GR" sz="1200" i="1" dirty="0" err="1">
                          <a:latin typeface="Times New Roman" pitchFamily="18" charset="0"/>
                          <a:ea typeface="Calibri"/>
                          <a:cs typeface="Times New Roman" pitchFamily="18" charset="0"/>
                        </a:rPr>
                        <a:t>botulinum</a:t>
                      </a:r>
                      <a:r>
                        <a:rPr lang="el-GR" sz="1200" dirty="0">
                          <a:latin typeface="Times New Roman" pitchFamily="18" charset="0"/>
                          <a:ea typeface="Calibri"/>
                          <a:cs typeface="Times New Roman" pitchFamily="18" charset="0"/>
                        </a:rPr>
                        <a:t>                    Ηπατίτιδα Α                                     </a:t>
                      </a:r>
                      <a:r>
                        <a:rPr lang="el-GR" sz="1200" u="sng" dirty="0">
                          <a:latin typeface="Times New Roman" pitchFamily="18" charset="0"/>
                          <a:ea typeface="Calibri"/>
                          <a:cs typeface="Times New Roman" pitchFamily="18" charset="0"/>
                        </a:rPr>
                        <a:t>Πρωτόζωα</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a:latin typeface="Times New Roman" pitchFamily="18" charset="0"/>
                          <a:ea typeface="Times New Roman"/>
                          <a:cs typeface="Times New Roman" pitchFamily="18" charset="0"/>
                        </a:rPr>
                        <a:t>Clostridium </a:t>
                      </a:r>
                      <a:r>
                        <a:rPr lang="en-US" sz="1200" i="1" dirty="0" err="1">
                          <a:latin typeface="Times New Roman" pitchFamily="18" charset="0"/>
                          <a:ea typeface="Times New Roman"/>
                          <a:cs typeface="Times New Roman" pitchFamily="18" charset="0"/>
                        </a:rPr>
                        <a:t>perfringens</a:t>
                      </a:r>
                      <a:r>
                        <a:rPr lang="en-US" sz="1200" dirty="0">
                          <a:latin typeface="Times New Roman" pitchFamily="18" charset="0"/>
                          <a:ea typeface="Times New Roman"/>
                          <a:cs typeface="Times New Roman" pitchFamily="18" charset="0"/>
                        </a:rPr>
                        <a:t>                  T</a:t>
                      </a:r>
                      <a:r>
                        <a:rPr lang="el-GR" sz="1200" dirty="0" err="1">
                          <a:latin typeface="Times New Roman" pitchFamily="18" charset="0"/>
                          <a:ea typeface="Times New Roman"/>
                          <a:cs typeface="Times New Roman" pitchFamily="18" charset="0"/>
                        </a:rPr>
                        <a:t>ύπου</a:t>
                      </a:r>
                      <a:r>
                        <a:rPr lang="el-GR" sz="1200" dirty="0">
                          <a:latin typeface="Times New Roman" pitchFamily="18" charset="0"/>
                          <a:ea typeface="Times New Roman"/>
                          <a:cs typeface="Times New Roman" pitchFamily="18" charset="0"/>
                        </a:rPr>
                        <a:t> </a:t>
                      </a:r>
                      <a:r>
                        <a:rPr lang="en-US" sz="1200" dirty="0">
                          <a:latin typeface="Times New Roman" pitchFamily="18" charset="0"/>
                          <a:ea typeface="Times New Roman"/>
                          <a:cs typeface="Times New Roman" pitchFamily="18" charset="0"/>
                        </a:rPr>
                        <a:t>Norwalk                            </a:t>
                      </a:r>
                      <a:r>
                        <a:rPr lang="en-US" sz="1200" i="1" dirty="0" err="1">
                          <a:latin typeface="Times New Roman" pitchFamily="18" charset="0"/>
                          <a:ea typeface="Calibri"/>
                          <a:cs typeface="Times New Roman" pitchFamily="18" charset="0"/>
                        </a:rPr>
                        <a:t>Giardia</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lamblia</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a:latin typeface="Times New Roman" pitchFamily="18" charset="0"/>
                          <a:ea typeface="Calibri"/>
                          <a:cs typeface="Times New Roman" pitchFamily="18" charset="0"/>
                        </a:rPr>
                        <a:t>Salmonella spp.</a:t>
                      </a:r>
                      <a:r>
                        <a:rPr lang="en-US" sz="1200" dirty="0">
                          <a:latin typeface="Times New Roman" pitchFamily="18" charset="0"/>
                          <a:ea typeface="Calibri"/>
                          <a:cs typeface="Times New Roman" pitchFamily="18" charset="0"/>
                        </a:rPr>
                        <a:t>                               Rotavirus                             </a:t>
                      </a:r>
                      <a:r>
                        <a:rPr lang="en-US" sz="1200" i="1" dirty="0" err="1">
                          <a:latin typeface="Times New Roman" pitchFamily="18" charset="0"/>
                          <a:ea typeface="Calibri"/>
                          <a:cs typeface="Times New Roman" pitchFamily="18" charset="0"/>
                        </a:rPr>
                        <a:t>Entamoeba</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histolytica</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err="1">
                          <a:latin typeface="Times New Roman" pitchFamily="18" charset="0"/>
                          <a:ea typeface="Times New Roman"/>
                          <a:cs typeface="Times New Roman" pitchFamily="18" charset="0"/>
                        </a:rPr>
                        <a:t>Listeria</a:t>
                      </a:r>
                      <a:r>
                        <a:rPr lang="en-US" sz="1200" i="1" dirty="0">
                          <a:latin typeface="Times New Roman" pitchFamily="18" charset="0"/>
                          <a:ea typeface="Times New Roman"/>
                          <a:cs typeface="Times New Roman" pitchFamily="18" charset="0"/>
                        </a:rPr>
                        <a:t> </a:t>
                      </a:r>
                      <a:r>
                        <a:rPr lang="en-US" sz="1200" i="1" dirty="0" err="1">
                          <a:latin typeface="Times New Roman" pitchFamily="18" charset="0"/>
                          <a:ea typeface="Times New Roman"/>
                          <a:cs typeface="Times New Roman" pitchFamily="18" charset="0"/>
                        </a:rPr>
                        <a:t>monocytogenes</a:t>
                      </a:r>
                      <a:r>
                        <a:rPr lang="en-US" sz="1200" dirty="0">
                          <a:latin typeface="Times New Roman" pitchFamily="18" charset="0"/>
                          <a:ea typeface="Times New Roman"/>
                          <a:cs typeface="Times New Roman" pitchFamily="18" charset="0"/>
                        </a:rPr>
                        <a:t>                  </a:t>
                      </a:r>
                      <a:r>
                        <a:rPr lang="el-GR" sz="1200" dirty="0" err="1">
                          <a:latin typeface="Times New Roman" pitchFamily="18" charset="0"/>
                          <a:ea typeface="Times New Roman"/>
                          <a:cs typeface="Times New Roman" pitchFamily="18" charset="0"/>
                        </a:rPr>
                        <a:t>Πολυομυελίτιδας</a:t>
                      </a:r>
                      <a:r>
                        <a:rPr lang="en-US" sz="1200" dirty="0">
                          <a:latin typeface="Times New Roman" pitchFamily="18" charset="0"/>
                          <a:ea typeface="Times New Roman"/>
                          <a:cs typeface="Times New Roman" pitchFamily="18" charset="0"/>
                        </a:rPr>
                        <a:t>            </a:t>
                      </a:r>
                      <a:r>
                        <a:rPr lang="en-US" sz="1200" i="1" dirty="0">
                          <a:latin typeface="Times New Roman" pitchFamily="18" charset="0"/>
                          <a:ea typeface="Calibri"/>
                          <a:cs typeface="Times New Roman" pitchFamily="18" charset="0"/>
                        </a:rPr>
                        <a:t>Cryptosporidium </a:t>
                      </a:r>
                      <a:r>
                        <a:rPr lang="en-US" sz="1200" i="1" dirty="0" err="1">
                          <a:latin typeface="Times New Roman" pitchFamily="18" charset="0"/>
                          <a:ea typeface="Calibri"/>
                          <a:cs typeface="Times New Roman" pitchFamily="18" charset="0"/>
                        </a:rPr>
                        <a:t>parvum</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a:latin typeface="Times New Roman" pitchFamily="18" charset="0"/>
                          <a:ea typeface="Calibri"/>
                          <a:cs typeface="Times New Roman" pitchFamily="18" charset="0"/>
                        </a:rPr>
                        <a:t>Campylobacter </a:t>
                      </a:r>
                      <a:r>
                        <a:rPr lang="en-US" sz="1200" i="1" dirty="0" err="1">
                          <a:latin typeface="Times New Roman" pitchFamily="18" charset="0"/>
                          <a:ea typeface="Calibri"/>
                          <a:cs typeface="Times New Roman" pitchFamily="18" charset="0"/>
                        </a:rPr>
                        <a:t>jejuni</a:t>
                      </a:r>
                      <a:r>
                        <a:rPr lang="en-US" sz="1200" i="1" dirty="0">
                          <a:latin typeface="Times New Roman" pitchFamily="18" charset="0"/>
                          <a:ea typeface="Calibri"/>
                          <a:cs typeface="Times New Roman" pitchFamily="18" charset="0"/>
                        </a:rPr>
                        <a:t>                                                                      </a:t>
                      </a:r>
                      <a:r>
                        <a:rPr lang="el-GR" sz="1200" i="1" dirty="0">
                          <a:latin typeface="Times New Roman" pitchFamily="18" charset="0"/>
                          <a:ea typeface="Calibri"/>
                          <a:cs typeface="Times New Roman" pitchFamily="18" charset="0"/>
                        </a:rPr>
                        <a:t>     </a:t>
                      </a:r>
                      <a:r>
                        <a:rPr lang="en-US" sz="1200" i="1" dirty="0">
                          <a:latin typeface="Times New Roman" pitchFamily="18" charset="0"/>
                          <a:ea typeface="Calibri"/>
                          <a:cs typeface="Times New Roman" pitchFamily="18" charset="0"/>
                        </a:rPr>
                        <a:t>  </a:t>
                      </a:r>
                      <a:r>
                        <a:rPr lang="el-GR" sz="1200" u="sng" dirty="0">
                          <a:latin typeface="Times New Roman" pitchFamily="18" charset="0"/>
                          <a:ea typeface="Calibri"/>
                          <a:cs typeface="Times New Roman" pitchFamily="18" charset="0"/>
                        </a:rPr>
                        <a:t>Νηματώδεις</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a:latin typeface="Times New Roman" pitchFamily="18" charset="0"/>
                          <a:ea typeface="Calibri"/>
                          <a:cs typeface="Times New Roman" pitchFamily="18" charset="0"/>
                        </a:rPr>
                        <a:t>Staphylococcus </a:t>
                      </a:r>
                      <a:r>
                        <a:rPr lang="en-US" sz="1200" i="1" dirty="0" err="1">
                          <a:latin typeface="Times New Roman" pitchFamily="18" charset="0"/>
                          <a:ea typeface="Calibri"/>
                          <a:cs typeface="Times New Roman" pitchFamily="18" charset="0"/>
                        </a:rPr>
                        <a:t>aureus</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Ascaris</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lumbricoides</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err="1">
                          <a:latin typeface="Times New Roman" pitchFamily="18" charset="0"/>
                          <a:ea typeface="Calibri"/>
                          <a:cs typeface="Times New Roman" pitchFamily="18" charset="0"/>
                        </a:rPr>
                        <a:t>Shigella</a:t>
                      </a:r>
                      <a:r>
                        <a:rPr lang="en-US" sz="1200" i="1" dirty="0">
                          <a:latin typeface="Times New Roman" pitchFamily="18" charset="0"/>
                          <a:ea typeface="Calibri"/>
                          <a:cs typeface="Times New Roman" pitchFamily="18" charset="0"/>
                        </a:rPr>
                        <a:t> spp.                                                                                    </a:t>
                      </a:r>
                      <a:r>
                        <a:rPr lang="en-US" sz="1200" i="1" dirty="0" err="1">
                          <a:latin typeface="Times New Roman" pitchFamily="18" charset="0"/>
                          <a:ea typeface="Calibri"/>
                          <a:cs typeface="Times New Roman" pitchFamily="18" charset="0"/>
                        </a:rPr>
                        <a:t>Trichinella</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spiralis</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err="1">
                          <a:latin typeface="Times New Roman" pitchFamily="18" charset="0"/>
                          <a:ea typeface="Calibri"/>
                          <a:cs typeface="Times New Roman" pitchFamily="18" charset="0"/>
                        </a:rPr>
                        <a:t>Vibrio</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parahaemolyticus</a:t>
                      </a:r>
                      <a:r>
                        <a:rPr lang="en-US" sz="1200" i="1" dirty="0">
                          <a:latin typeface="Times New Roman" pitchFamily="18" charset="0"/>
                          <a:ea typeface="Calibri"/>
                          <a:cs typeface="Times New Roman" pitchFamily="18" charset="0"/>
                        </a:rPr>
                        <a:t>                                                                         </a:t>
                      </a:r>
                      <a:r>
                        <a:rPr lang="el-GR" sz="1200" u="sng" dirty="0">
                          <a:latin typeface="Times New Roman" pitchFamily="18" charset="0"/>
                          <a:ea typeface="Calibri"/>
                          <a:cs typeface="Times New Roman" pitchFamily="18" charset="0"/>
                        </a:rPr>
                        <a:t>Κεστώδεις</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err="1">
                          <a:latin typeface="Times New Roman" pitchFamily="18" charset="0"/>
                          <a:ea typeface="Calibri"/>
                          <a:cs typeface="Times New Roman" pitchFamily="18" charset="0"/>
                        </a:rPr>
                        <a:t>Vibrio</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cholerae</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Taenia</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solium</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a:latin typeface="Times New Roman" pitchFamily="18" charset="0"/>
                          <a:ea typeface="Calibri"/>
                          <a:cs typeface="Times New Roman" pitchFamily="18" charset="0"/>
                        </a:rPr>
                        <a:t>Bacillus cereus                                                                          </a:t>
                      </a:r>
                      <a:r>
                        <a:rPr lang="en-US" sz="1200" i="1" dirty="0" err="1">
                          <a:latin typeface="Times New Roman" pitchFamily="18" charset="0"/>
                          <a:ea typeface="Calibri"/>
                          <a:cs typeface="Times New Roman" pitchFamily="18" charset="0"/>
                        </a:rPr>
                        <a:t>Diphyllobothrium</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latum</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err="1">
                          <a:latin typeface="Times New Roman" pitchFamily="18" charset="0"/>
                          <a:ea typeface="Calibri"/>
                          <a:cs typeface="Times New Roman" pitchFamily="18" charset="0"/>
                        </a:rPr>
                        <a:t>Yersinia</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enterocolitica</a:t>
                      </a:r>
                      <a:r>
                        <a:rPr lang="en-US" sz="1200" i="1" dirty="0">
                          <a:latin typeface="Times New Roman" pitchFamily="18" charset="0"/>
                          <a:ea typeface="Calibri"/>
                          <a:cs typeface="Times New Roman" pitchFamily="18" charset="0"/>
                        </a:rPr>
                        <a:t>                                                                          </a:t>
                      </a:r>
                      <a:r>
                        <a:rPr lang="el-GR" sz="1200" i="1" u="sng" dirty="0">
                          <a:latin typeface="Times New Roman" pitchFamily="18" charset="0"/>
                          <a:ea typeface="Calibri"/>
                          <a:cs typeface="Times New Roman" pitchFamily="18" charset="0"/>
                        </a:rPr>
                        <a:t>Τρηματώδεις</a:t>
                      </a:r>
                      <a:endParaRPr lang="el-GR" sz="1200" dirty="0">
                        <a:latin typeface="Times New Roman" pitchFamily="18" charset="0"/>
                        <a:ea typeface="Calibri"/>
                        <a:cs typeface="Times New Roman" pitchFamily="18" charset="0"/>
                      </a:endParaRPr>
                    </a:p>
                    <a:p>
                      <a:pPr>
                        <a:lnSpc>
                          <a:spcPct val="150000"/>
                        </a:lnSpc>
                        <a:spcAft>
                          <a:spcPts val="0"/>
                        </a:spcAft>
                      </a:pPr>
                      <a:r>
                        <a:rPr lang="en-US" sz="1200" i="1" dirty="0">
                          <a:latin typeface="Times New Roman" pitchFamily="18" charset="0"/>
                          <a:ea typeface="Calibri"/>
                          <a:cs typeface="Times New Roman" pitchFamily="18" charset="0"/>
                        </a:rPr>
                        <a:t>Escherichia coli                                                  </a:t>
                      </a:r>
                      <a:r>
                        <a:rPr lang="el-GR" sz="1200" i="1" dirty="0">
                          <a:latin typeface="Times New Roman" pitchFamily="18" charset="0"/>
                          <a:ea typeface="Calibri"/>
                          <a:cs typeface="Times New Roman" pitchFamily="18" charset="0"/>
                        </a:rPr>
                        <a:t>  </a:t>
                      </a:r>
                      <a:r>
                        <a:rPr lang="en-US" sz="1200" i="1" dirty="0">
                          <a:latin typeface="Times New Roman" pitchFamily="18" charset="0"/>
                          <a:ea typeface="Calibri"/>
                          <a:cs typeface="Times New Roman" pitchFamily="18" charset="0"/>
                        </a:rPr>
                        <a:t>                              </a:t>
                      </a:r>
                      <a:r>
                        <a:rPr lang="en-US" sz="1200" i="1" dirty="0" err="1">
                          <a:latin typeface="Times New Roman" pitchFamily="18" charset="0"/>
                          <a:ea typeface="Calibri"/>
                          <a:cs typeface="Times New Roman" pitchFamily="18" charset="0"/>
                        </a:rPr>
                        <a:t>Fasciola</a:t>
                      </a:r>
                      <a:r>
                        <a:rPr lang="en-US" sz="1200" i="1" dirty="0">
                          <a:latin typeface="Times New Roman" pitchFamily="18" charset="0"/>
                          <a:ea typeface="Calibri"/>
                          <a:cs typeface="Times New Roman" pitchFamily="18" charset="0"/>
                        </a:rPr>
                        <a:t> hepatica</a:t>
                      </a:r>
                      <a:endParaRPr lang="el-GR" sz="12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6156176" y="2891794"/>
            <a:ext cx="2987824" cy="3966206"/>
          </a:xfrm>
          <a:prstGeom prst="rect">
            <a:avLst/>
          </a:prstGeom>
          <a:noFill/>
          <a:ln w="9525">
            <a:noFill/>
            <a:miter lim="800000"/>
            <a:headEnd/>
            <a:tailEnd/>
          </a:ln>
        </p:spPr>
      </p:pic>
      <p:sp>
        <p:nvSpPr>
          <p:cNvPr id="8" name="7 - Θέση αριθμού διαφάνειας"/>
          <p:cNvSpPr>
            <a:spLocks noGrp="1"/>
          </p:cNvSpPr>
          <p:nvPr>
            <p:ph type="sldNum" sz="quarter" idx="12"/>
          </p:nvPr>
        </p:nvSpPr>
        <p:spPr>
          <a:xfrm>
            <a:off x="8174736" y="6453336"/>
            <a:ext cx="762000" cy="365760"/>
          </a:xfrm>
        </p:spPr>
        <p:txBody>
          <a:bodyPr/>
          <a:lstStyle/>
          <a:p>
            <a:fld id="{1CB9139E-BC47-40E2-A44A-27E9A54B1E10}" type="slidenum">
              <a:rPr lang="el-GR" smtClean="0">
                <a:solidFill>
                  <a:schemeClr val="tx1"/>
                </a:solidFill>
              </a:rPr>
              <a:pPr/>
              <a:t>47</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08720"/>
            <a:ext cx="8229600" cy="1066800"/>
          </a:xfrm>
        </p:spPr>
        <p:txBody>
          <a:bodyPr>
            <a:normAutofit fontScale="90000"/>
          </a:bodyPr>
          <a:lstStyle/>
          <a:p>
            <a:pPr algn="just"/>
            <a:r>
              <a:rPr lang="el-GR" dirty="0" smtClean="0"/>
              <a:t>Συμπτώματα τροφικών δηλητηριάσεων από βακτήρια</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07504" y="2276872"/>
            <a:ext cx="5514894" cy="316931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56176" y="3717032"/>
            <a:ext cx="2857500" cy="2571750"/>
          </a:xfrm>
          <a:prstGeom prst="rect">
            <a:avLst/>
          </a:prstGeom>
          <a:noFill/>
          <a:ln w="9525">
            <a:noFill/>
            <a:miter lim="800000"/>
            <a:headEnd/>
            <a:tailEnd/>
          </a:ln>
        </p:spPr>
      </p:pic>
      <p:sp>
        <p:nvSpPr>
          <p:cNvPr id="6" name="5 - TextBox"/>
          <p:cNvSpPr txBox="1"/>
          <p:nvPr/>
        </p:nvSpPr>
        <p:spPr>
          <a:xfrm>
            <a:off x="6372200" y="6381328"/>
            <a:ext cx="2664296" cy="323165"/>
          </a:xfrm>
          <a:prstGeom prst="rect">
            <a:avLst/>
          </a:prstGeom>
          <a:noFill/>
        </p:spPr>
        <p:txBody>
          <a:bodyPr wrap="square" rtlCol="0">
            <a:spAutoFit/>
          </a:bodyPr>
          <a:lstStyle/>
          <a:p>
            <a:pPr algn="ctr"/>
            <a:r>
              <a:rPr lang="el-GR" sz="1500" b="1" dirty="0" smtClean="0"/>
              <a:t>Μορφή βακτηρίων</a:t>
            </a:r>
            <a:endParaRPr lang="el-GR" sz="1500" b="1" dirty="0"/>
          </a:p>
        </p:txBody>
      </p:sp>
      <p:sp>
        <p:nvSpPr>
          <p:cNvPr id="8" name="7 - Θέση αριθμού διαφάνειας"/>
          <p:cNvSpPr>
            <a:spLocks noGrp="1"/>
          </p:cNvSpPr>
          <p:nvPr>
            <p:ph type="sldNum" sz="quarter" idx="12"/>
          </p:nvPr>
        </p:nvSpPr>
        <p:spPr>
          <a:xfrm>
            <a:off x="8202488" y="6381328"/>
            <a:ext cx="762000" cy="365760"/>
          </a:xfrm>
        </p:spPr>
        <p:txBody>
          <a:bodyPr/>
          <a:lstStyle/>
          <a:p>
            <a:fld id="{1CB9139E-BC47-40E2-A44A-27E9A54B1E10}" type="slidenum">
              <a:rPr lang="el-GR" smtClean="0">
                <a:solidFill>
                  <a:schemeClr val="tx1"/>
                </a:solidFill>
              </a:rPr>
              <a:pPr/>
              <a:t>48</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91680" y="13840"/>
            <a:ext cx="5616624" cy="6943552"/>
          </a:xfrm>
          <a:prstGeom prst="rect">
            <a:avLst/>
          </a:prstGeom>
          <a:noFill/>
          <a:ln w="9525">
            <a:noFill/>
            <a:miter lim="800000"/>
            <a:headEnd/>
            <a:tailEnd/>
          </a:ln>
        </p:spPr>
      </p:pic>
      <p:sp>
        <p:nvSpPr>
          <p:cNvPr id="4" name="7 - Θέση αριθμού διαφάνειας"/>
          <p:cNvSpPr txBox="1">
            <a:spLocks/>
          </p:cNvSpPr>
          <p:nvPr/>
        </p:nvSpPr>
        <p:spPr>
          <a:xfrm>
            <a:off x="8202488" y="6381328"/>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174736" y="6349388"/>
            <a:ext cx="762000" cy="365760"/>
          </a:xfrm>
        </p:spPr>
        <p:txBody>
          <a:bodyPr/>
          <a:lstStyle/>
          <a:p>
            <a:fld id="{1CB9139E-BC47-40E2-A44A-27E9A54B1E10}" type="slidenum">
              <a:rPr lang="el-GR" smtClean="0">
                <a:solidFill>
                  <a:schemeClr val="tx1"/>
                </a:solidFill>
              </a:rPr>
              <a:pPr/>
              <a:t>5</a:t>
            </a:fld>
            <a:endParaRPr lang="el-GR">
              <a:solidFill>
                <a:schemeClr val="tx1"/>
              </a:solidFill>
            </a:endParaRPr>
          </a:p>
        </p:txBody>
      </p:sp>
      <p:graphicFrame>
        <p:nvGraphicFramePr>
          <p:cNvPr id="7" name="4 - Θέση περιεχομένου"/>
          <p:cNvGraphicFramePr>
            <a:graphicFrameLocks noGrp="1"/>
          </p:cNvGraphicFramePr>
          <p:nvPr>
            <p:ph idx="1"/>
          </p:nvPr>
        </p:nvGraphicFramePr>
        <p:xfrm>
          <a:off x="71406" y="26060"/>
          <a:ext cx="8929718" cy="7802880"/>
        </p:xfrm>
        <a:graphic>
          <a:graphicData uri="http://schemas.openxmlformats.org/drawingml/2006/table">
            <a:tbl>
              <a:tblPr firstRow="1" bandRow="1">
                <a:tableStyleId>{5C22544A-7EE6-4342-B048-85BDC9FD1C3A}</a:tableStyleId>
              </a:tblPr>
              <a:tblGrid>
                <a:gridCol w="8929718"/>
              </a:tblGrid>
              <a:tr h="370840">
                <a:tc>
                  <a:txBody>
                    <a:bodyPr/>
                    <a:lstStyle/>
                    <a:p>
                      <a:pPr algn="ctr"/>
                      <a:r>
                        <a:rPr lang="el-GR" dirty="0" smtClean="0"/>
                        <a:t>Πηγές ρύπανσης των επιφανειακών και υπόγειων νερών</a:t>
                      </a:r>
                      <a:endParaRPr lang="el-GR" dirty="0"/>
                    </a:p>
                  </a:txBody>
                  <a:tcPr/>
                </a:tc>
              </a:tr>
              <a:tr h="370840">
                <a:tc>
                  <a:txBody>
                    <a:bodyPr/>
                    <a:lstStyle/>
                    <a:p>
                      <a:r>
                        <a:rPr lang="el-GR" b="1" dirty="0" smtClean="0"/>
                        <a:t>Πηγή                                        Είδος ρύπου   </a:t>
                      </a:r>
                      <a:r>
                        <a:rPr lang="el-GR" b="1" baseline="0" dirty="0" smtClean="0"/>
                        <a:t>                       Επίδραση</a:t>
                      </a:r>
                      <a:endParaRPr lang="el-GR" b="1" dirty="0"/>
                    </a:p>
                  </a:txBody>
                  <a:tcPr/>
                </a:tc>
              </a:tr>
              <a:tr h="370840">
                <a:tc>
                  <a:txBody>
                    <a:bodyPr/>
                    <a:lstStyle/>
                    <a:p>
                      <a:r>
                        <a:rPr lang="el-GR" dirty="0" smtClean="0"/>
                        <a:t>Χημικές βιομηχανίες,            </a:t>
                      </a:r>
                      <a:r>
                        <a:rPr lang="en-US" dirty="0" smtClean="0"/>
                        <a:t>Cu, </a:t>
                      </a:r>
                      <a:r>
                        <a:rPr lang="en-US" dirty="0" err="1" smtClean="0"/>
                        <a:t>Pb</a:t>
                      </a:r>
                      <a:r>
                        <a:rPr lang="en-US" dirty="0" smtClean="0"/>
                        <a:t>, Zn, </a:t>
                      </a:r>
                      <a:r>
                        <a:rPr lang="en-US" dirty="0" err="1" smtClean="0"/>
                        <a:t>Cd</a:t>
                      </a:r>
                      <a:r>
                        <a:rPr lang="en-US" dirty="0" smtClean="0"/>
                        <a:t>, Hg,         </a:t>
                      </a:r>
                      <a:r>
                        <a:rPr lang="el-GR" dirty="0" smtClean="0"/>
                        <a:t>   Συσσώρευση στις τροφικές</a:t>
                      </a:r>
                    </a:p>
                    <a:p>
                      <a:r>
                        <a:rPr lang="el-GR" dirty="0" smtClean="0"/>
                        <a:t>Μεταλλουργία</a:t>
                      </a:r>
                      <a:r>
                        <a:rPr lang="en-US" dirty="0" smtClean="0"/>
                        <a:t>                         Co, Cr, Ag, As, CN</a:t>
                      </a:r>
                      <a:r>
                        <a:rPr lang="el-GR" dirty="0" smtClean="0"/>
                        <a:t>             αλυσίδες</a:t>
                      </a:r>
                      <a:endParaRPr lang="el-GR" dirty="0"/>
                    </a:p>
                  </a:txBody>
                  <a:tcPr/>
                </a:tc>
              </a:tr>
              <a:tr h="370840">
                <a:tc>
                  <a:txBody>
                    <a:bodyPr/>
                    <a:lstStyle/>
                    <a:p>
                      <a:r>
                        <a:rPr lang="el-GR" dirty="0" smtClean="0"/>
                        <a:t> Χημικές βιομηχανίες,            φαινόλες, αμμωνία,          Ελάττωση</a:t>
                      </a:r>
                      <a:r>
                        <a:rPr lang="el-GR" baseline="0" dirty="0" smtClean="0"/>
                        <a:t> του οξυγόνου,</a:t>
                      </a:r>
                      <a:endParaRPr lang="el-GR" dirty="0" smtClean="0"/>
                    </a:p>
                    <a:p>
                      <a:r>
                        <a:rPr lang="el-GR" dirty="0" smtClean="0"/>
                        <a:t>βιομηχανίες τροφίμων,</a:t>
                      </a:r>
                      <a:r>
                        <a:rPr lang="el-GR" baseline="0" dirty="0" smtClean="0"/>
                        <a:t>          απορρυπαντικά,                φαινόμενα ευτροφισμού</a:t>
                      </a:r>
                      <a:endParaRPr lang="el-GR" dirty="0" smtClean="0"/>
                    </a:p>
                    <a:p>
                      <a:r>
                        <a:rPr lang="el-GR" dirty="0" smtClean="0"/>
                        <a:t>και φαρμάκων,                         ίνες χαρτιού                       τοξικά προϊόντα</a:t>
                      </a:r>
                      <a:r>
                        <a:rPr lang="el-GR" baseline="0" dirty="0" smtClean="0"/>
                        <a:t>, </a:t>
                      </a:r>
                      <a:r>
                        <a:rPr lang="el-GR" dirty="0" smtClean="0"/>
                        <a:t>ελάττωση</a:t>
                      </a:r>
                      <a:r>
                        <a:rPr lang="el-GR" baseline="0" dirty="0" smtClean="0"/>
                        <a:t> </a:t>
                      </a:r>
                      <a:endParaRPr lang="el-GR" dirty="0" smtClean="0"/>
                    </a:p>
                    <a:p>
                      <a:r>
                        <a:rPr lang="el-GR" dirty="0" smtClean="0"/>
                        <a:t>χαρτοποιία                                                                             </a:t>
                      </a:r>
                      <a:r>
                        <a:rPr lang="el-GR" baseline="0" dirty="0" smtClean="0"/>
                        <a:t> της οικολογικής ποικιλότητας</a:t>
                      </a:r>
                      <a:endParaRPr lang="el-GR" dirty="0"/>
                    </a:p>
                  </a:txBody>
                  <a:tcPr/>
                </a:tc>
              </a:tr>
              <a:tr h="370840">
                <a:tc>
                  <a:txBody>
                    <a:bodyPr/>
                    <a:lstStyle/>
                    <a:p>
                      <a:r>
                        <a:rPr lang="el-GR" dirty="0" smtClean="0"/>
                        <a:t>ΧΥΤΑ</a:t>
                      </a:r>
                      <a:r>
                        <a:rPr lang="el-GR" baseline="0" dirty="0" smtClean="0"/>
                        <a:t>                                        βαρέα μέταλλα, αέρια,       Ρύπανση υπόγειων υδροφόρων</a:t>
                      </a:r>
                    </a:p>
                    <a:p>
                      <a:r>
                        <a:rPr lang="el-GR" baseline="0" dirty="0" smtClean="0"/>
                        <a:t>                                                   οργανικές και </a:t>
                      </a:r>
                    </a:p>
                    <a:p>
                      <a:r>
                        <a:rPr lang="el-GR" baseline="0" dirty="0" smtClean="0"/>
                        <a:t>                                                   ανόργανες ενώσεις</a:t>
                      </a:r>
                      <a:endParaRPr lang="el-GR" dirty="0"/>
                    </a:p>
                  </a:txBody>
                  <a:tcPr/>
                </a:tc>
              </a:tr>
              <a:tr h="370840">
                <a:tc>
                  <a:txBody>
                    <a:bodyPr/>
                    <a:lstStyle/>
                    <a:p>
                      <a:r>
                        <a:rPr lang="el-GR" dirty="0" smtClean="0"/>
                        <a:t>Αγροτικές δραστηριότητες   λιπάσματα, εντομοκτόνα,</a:t>
                      </a:r>
                      <a:r>
                        <a:rPr lang="el-GR" baseline="0" dirty="0" smtClean="0"/>
                        <a:t>    Αύξηση νιτρικών ιόντων,</a:t>
                      </a:r>
                    </a:p>
                    <a:p>
                      <a:r>
                        <a:rPr lang="el-GR" baseline="0" dirty="0" smtClean="0"/>
                        <a:t>                                                    </a:t>
                      </a:r>
                      <a:r>
                        <a:rPr lang="el-GR" baseline="0" smtClean="0"/>
                        <a:t>ζιζανιοκτόνα                           καρκινογενέσεις</a:t>
                      </a:r>
                      <a:endParaRPr lang="el-GR" baseline="0" dirty="0" smtClean="0"/>
                    </a:p>
                  </a:txBody>
                  <a:tcPr/>
                </a:tc>
              </a:tr>
              <a:tr h="370840">
                <a:tc>
                  <a:txBody>
                    <a:bodyPr/>
                    <a:lstStyle/>
                    <a:p>
                      <a:r>
                        <a:rPr lang="el-GR" dirty="0" smtClean="0"/>
                        <a:t>Κτηνοτροφικές                        Ν, Ρ,</a:t>
                      </a:r>
                      <a:r>
                        <a:rPr lang="el-GR" baseline="0" dirty="0" smtClean="0"/>
                        <a:t> βακτήρια, μύκητες      Ρύπανση υπόγειων και </a:t>
                      </a:r>
                      <a:endParaRPr lang="el-GR" dirty="0" smtClean="0"/>
                    </a:p>
                    <a:p>
                      <a:r>
                        <a:rPr lang="el-GR" dirty="0" smtClean="0"/>
                        <a:t>δραστηριότητες                                                                          επιφανειακών υδάτων</a:t>
                      </a:r>
                      <a:endParaRPr lang="el-GR" dirty="0"/>
                    </a:p>
                  </a:txBody>
                  <a:tcPr/>
                </a:tc>
              </a:tr>
              <a:tr h="370840">
                <a:tc>
                  <a:txBody>
                    <a:bodyPr/>
                    <a:lstStyle/>
                    <a:p>
                      <a:r>
                        <a:rPr lang="el-GR" dirty="0" smtClean="0"/>
                        <a:t>Όξινη βροχή</a:t>
                      </a:r>
                      <a:r>
                        <a:rPr lang="el-GR" baseline="0" dirty="0" smtClean="0"/>
                        <a:t>                            οξείδια </a:t>
                      </a:r>
                      <a:r>
                        <a:rPr lang="en-US" baseline="0" dirty="0" smtClean="0"/>
                        <a:t>S </a:t>
                      </a:r>
                      <a:r>
                        <a:rPr lang="el-GR" baseline="0" dirty="0" smtClean="0"/>
                        <a:t>και Ν</a:t>
                      </a:r>
                      <a:r>
                        <a:rPr lang="en-US" baseline="0" dirty="0" smtClean="0"/>
                        <a:t>                </a:t>
                      </a:r>
                      <a:r>
                        <a:rPr lang="el-GR" baseline="0" dirty="0" smtClean="0"/>
                        <a:t>Καταστροφή </a:t>
                      </a:r>
                      <a:r>
                        <a:rPr lang="el-GR" baseline="0" dirty="0" err="1" smtClean="0"/>
                        <a:t>καλλιεργιών</a:t>
                      </a:r>
                      <a:r>
                        <a:rPr lang="el-GR" baseline="0" dirty="0" smtClean="0"/>
                        <a:t>, δασών</a:t>
                      </a:r>
                      <a:endParaRPr lang="el-GR" dirty="0"/>
                    </a:p>
                  </a:txBody>
                  <a:tcPr/>
                </a:tc>
              </a:tr>
              <a:tr h="370840">
                <a:tc>
                  <a:txBody>
                    <a:bodyPr/>
                    <a:lstStyle/>
                    <a:p>
                      <a:r>
                        <a:rPr lang="el-GR" dirty="0" smtClean="0"/>
                        <a:t>Πυρηνικοί</a:t>
                      </a:r>
                      <a:r>
                        <a:rPr lang="el-GR" baseline="0" dirty="0" smtClean="0"/>
                        <a:t> σταθμοί            ραδιενέργεια στο νερό               Γενετικές αλλοιώσεις,</a:t>
                      </a:r>
                      <a:endParaRPr lang="el-GR" dirty="0"/>
                    </a:p>
                  </a:txBody>
                  <a:tcPr/>
                </a:tc>
              </a:tr>
              <a:tr h="370840">
                <a:tc>
                  <a:txBody>
                    <a:bodyPr/>
                    <a:lstStyle/>
                    <a:p>
                      <a:r>
                        <a:rPr lang="el-GR" dirty="0" err="1" smtClean="0"/>
                        <a:t>Διϋλιστήρια</a:t>
                      </a:r>
                      <a:r>
                        <a:rPr lang="el-GR" baseline="0" dirty="0" smtClean="0"/>
                        <a:t>                        </a:t>
                      </a:r>
                      <a:r>
                        <a:rPr lang="en-US" baseline="0" dirty="0" smtClean="0"/>
                        <a:t>H/C, </a:t>
                      </a:r>
                      <a:r>
                        <a:rPr lang="el-GR" baseline="0" dirty="0" smtClean="0"/>
                        <a:t>πετρέλαιο, άσφαλτος      Καταστροφή πανίδας και</a:t>
                      </a:r>
                    </a:p>
                    <a:p>
                      <a:r>
                        <a:rPr lang="el-GR" baseline="0" dirty="0" smtClean="0"/>
                        <a:t>                                                                                                     χλωρίδας, εμποδίζουν την </a:t>
                      </a:r>
                    </a:p>
                    <a:p>
                      <a:r>
                        <a:rPr lang="el-GR" baseline="0" dirty="0" smtClean="0"/>
                        <a:t>                                                                                                     οξυγόνωση του νερού</a:t>
                      </a:r>
                      <a:endParaRPr lang="el-GR" dirty="0"/>
                    </a:p>
                  </a:txBody>
                  <a:tcPr/>
                </a:tc>
              </a:tr>
              <a:tr h="370840">
                <a:tc>
                  <a:txBody>
                    <a:bodyPr/>
                    <a:lstStyle/>
                    <a:p>
                      <a:r>
                        <a:rPr lang="el-GR" dirty="0" smtClean="0"/>
                        <a:t>Μεταλλευτικές                   αιωρούμενα στερεά, ορυκτές    Ρύπανση αέρα, υπογείων </a:t>
                      </a:r>
                    </a:p>
                    <a:p>
                      <a:r>
                        <a:rPr lang="el-GR" dirty="0" smtClean="0"/>
                        <a:t>δραστηριότητες                 ενώσεις, όξινα απόβλητα            νερών, </a:t>
                      </a:r>
                      <a:r>
                        <a:rPr lang="el-GR" smtClean="0"/>
                        <a:t>καθιζήσεις εδάφους</a:t>
                      </a:r>
                      <a:endParaRPr lang="el-GR" dirty="0"/>
                    </a:p>
                  </a:txBody>
                  <a:tcPr/>
                </a:tc>
              </a:tr>
              <a:tr h="370840">
                <a:tc>
                  <a:txBody>
                    <a:bodyPr/>
                    <a:lstStyle/>
                    <a:p>
                      <a:endParaRPr lang="el-GR" dirty="0"/>
                    </a:p>
                  </a:txBody>
                  <a:tcPr/>
                </a:tc>
              </a:tr>
              <a:tr h="370840">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34008"/>
            <a:ext cx="8229600" cy="1066800"/>
          </a:xfrm>
        </p:spPr>
        <p:txBody>
          <a:bodyPr/>
          <a:lstStyle/>
          <a:p>
            <a:pPr algn="ctr"/>
            <a:r>
              <a:rPr lang="el-GR" dirty="0" smtClean="0"/>
              <a:t>Βακτήρια</a:t>
            </a:r>
            <a:endParaRPr lang="el-GR" dirty="0"/>
          </a:p>
        </p:txBody>
      </p:sp>
      <p:sp>
        <p:nvSpPr>
          <p:cNvPr id="3" name="2 - Θέση περιεχομένου"/>
          <p:cNvSpPr>
            <a:spLocks noGrp="1"/>
          </p:cNvSpPr>
          <p:nvPr>
            <p:ph idx="1"/>
          </p:nvPr>
        </p:nvSpPr>
        <p:spPr/>
        <p:txBody>
          <a:bodyPr/>
          <a:lstStyle/>
          <a:p>
            <a:r>
              <a:rPr lang="el-GR" dirty="0" smtClean="0"/>
              <a:t>Είναι μονοκύτταροι μικροοργανισμοί (1-5 μ</a:t>
            </a:r>
            <a:r>
              <a:rPr lang="en-US" dirty="0" smtClean="0"/>
              <a:t>m</a:t>
            </a:r>
            <a:r>
              <a:rPr lang="el-GR" dirty="0" smtClean="0"/>
              <a:t>)</a:t>
            </a:r>
          </a:p>
          <a:p>
            <a:r>
              <a:rPr lang="el-GR" dirty="0" smtClean="0"/>
              <a:t>Πολλαπλασιάζονται ταχύτατα</a:t>
            </a:r>
          </a:p>
          <a:p>
            <a:r>
              <a:rPr lang="el-GR" dirty="0" smtClean="0"/>
              <a:t>Παράγουν πολύ ανθεκτικά σπόρια</a:t>
            </a:r>
          </a:p>
          <a:p>
            <a:r>
              <a:rPr lang="el-GR" dirty="0" smtClean="0"/>
              <a:t>Μπορούν να προκαλέσουν δηλητηριάσεις</a:t>
            </a:r>
          </a:p>
          <a:p>
            <a:endParaRPr lang="el-GR" dirty="0" smtClean="0"/>
          </a:p>
          <a:p>
            <a:r>
              <a:rPr lang="el-GR" dirty="0" smtClean="0"/>
              <a:t>Διακρίνονται σε </a:t>
            </a:r>
            <a:r>
              <a:rPr lang="el-GR" dirty="0" err="1" smtClean="0"/>
              <a:t>βάκιλλους</a:t>
            </a:r>
            <a:r>
              <a:rPr lang="el-GR" dirty="0" smtClean="0"/>
              <a:t> (ραβδοειδή), κόκκους (σφαιρικοί) και σπείρες (ελικοειδή)</a:t>
            </a:r>
          </a:p>
          <a:p>
            <a:r>
              <a:rPr lang="el-GR" dirty="0" smtClean="0"/>
              <a:t>Χρώση </a:t>
            </a:r>
            <a:r>
              <a:rPr lang="en-US" dirty="0" smtClean="0"/>
              <a:t>Gram: Gram(</a:t>
            </a:r>
            <a:r>
              <a:rPr lang="el-GR" dirty="0" smtClean="0"/>
              <a:t>+) και </a:t>
            </a:r>
            <a:r>
              <a:rPr lang="en-US" dirty="0" smtClean="0"/>
              <a:t>Gram(</a:t>
            </a:r>
            <a:r>
              <a:rPr lang="el-GR" dirty="0" smtClean="0"/>
              <a:t>-)</a:t>
            </a:r>
          </a:p>
          <a:p>
            <a:pPr>
              <a:buNone/>
            </a:pPr>
            <a:endParaRPr lang="el-GR" dirty="0"/>
          </a:p>
        </p:txBody>
      </p:sp>
      <p:sp>
        <p:nvSpPr>
          <p:cNvPr id="5" name="4 - Θέση αριθμού διαφάνειας"/>
          <p:cNvSpPr>
            <a:spLocks noGrp="1"/>
          </p:cNvSpPr>
          <p:nvPr>
            <p:ph type="sldNum" sz="quarter" idx="12"/>
          </p:nvPr>
        </p:nvSpPr>
        <p:spPr>
          <a:xfrm>
            <a:off x="8174736" y="6375608"/>
            <a:ext cx="762000" cy="365760"/>
          </a:xfrm>
        </p:spPr>
        <p:txBody>
          <a:bodyPr/>
          <a:lstStyle/>
          <a:p>
            <a:fld id="{1CB9139E-BC47-40E2-A44A-27E9A54B1E10}" type="slidenum">
              <a:rPr lang="el-GR" smtClean="0">
                <a:solidFill>
                  <a:schemeClr val="tx1"/>
                </a:solidFill>
              </a:rPr>
              <a:pPr/>
              <a:t>50</a:t>
            </a:fld>
            <a:endParaRPr lang="el-GR">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Βακτήρια - </a:t>
            </a:r>
            <a:r>
              <a:rPr lang="en-US" dirty="0" smtClean="0"/>
              <a:t>Salmonella</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H </a:t>
            </a:r>
            <a:r>
              <a:rPr lang="el-GR" dirty="0" err="1" smtClean="0"/>
              <a:t>τροφολοίμωξη</a:t>
            </a:r>
            <a:r>
              <a:rPr lang="el-GR" dirty="0" smtClean="0"/>
              <a:t> με </a:t>
            </a:r>
            <a:r>
              <a:rPr lang="el-GR" dirty="0" err="1" smtClean="0"/>
              <a:t>Σαλμονέλλα</a:t>
            </a:r>
            <a:r>
              <a:rPr lang="el-GR" dirty="0" smtClean="0"/>
              <a:t> σχετίζεται κυρίως με την κατανάλωση ωμών πουλερικών, αυγών, ψαριών, γαλακτοκομικών προϊόντων, θαλασσινών και σαλτσών. H περίοδος επώασης είναι από 6 - 48 ώρες μετά την κατανάλωση μολυσμένου τροφίμου. Τα κυριότερα συμπτώματα είναι ναυτία, έμετος, στομαχικές διαταραχές, ήπιες διάρροιες, πονοκέφαλος, ενώ διαρκούν συνήθως 1 - 2 μέρες μετά την εκδήλωση της δηλητηρίασης </a:t>
            </a:r>
            <a:r>
              <a:rPr lang="en-US" dirty="0" smtClean="0"/>
              <a:t>.</a:t>
            </a:r>
            <a:endParaRPr lang="el-GR" dirty="0"/>
          </a:p>
        </p:txBody>
      </p:sp>
      <p:sp>
        <p:nvSpPr>
          <p:cNvPr id="5" name="3 - Θέση αριθμού διαφάνειας"/>
          <p:cNvSpPr txBox="1">
            <a:spLocks/>
          </p:cNvSpPr>
          <p:nvPr/>
        </p:nvSpPr>
        <p:spPr>
          <a:xfrm>
            <a:off x="8174736" y="6237312"/>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Βακτήρια - </a:t>
            </a:r>
            <a:r>
              <a:rPr lang="en-US" dirty="0" err="1" smtClean="0"/>
              <a:t>Listeria</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H </a:t>
            </a:r>
            <a:r>
              <a:rPr lang="el-GR" dirty="0" err="1" smtClean="0"/>
              <a:t>τροφολοίμωξη</a:t>
            </a:r>
            <a:r>
              <a:rPr lang="el-GR" dirty="0" smtClean="0"/>
              <a:t> με </a:t>
            </a:r>
            <a:r>
              <a:rPr lang="el-GR" dirty="0" err="1" smtClean="0"/>
              <a:t>Λιστέρια</a:t>
            </a:r>
            <a:r>
              <a:rPr lang="el-GR" dirty="0" smtClean="0"/>
              <a:t> σχετίζεται κυρίως με την κατανάλωση ωμών και μαγειρεμένων πουλερικών, ωμών κρεάτων, ανεπαρκώς παστεριωμένου γάλακτος, μαλακών τυριών, παγωτού, λαχανικών. Σε ήπιες μορφές </a:t>
            </a:r>
            <a:r>
              <a:rPr lang="el-GR" dirty="0" err="1" smtClean="0"/>
              <a:t>λιστερίωσης</a:t>
            </a:r>
            <a:r>
              <a:rPr lang="el-GR" dirty="0" smtClean="0"/>
              <a:t> τα συμπτώματα (έμετος, στομαχικές διαταραχές, κλπ) εκδηλώνονται τουλάχιστον 12 ώρες μετά την κατανάλωση ύποπτου τροφίμου. Σε έντονες μορφές </a:t>
            </a:r>
            <a:r>
              <a:rPr lang="el-GR" dirty="0" err="1" smtClean="0"/>
              <a:t>λιστερίωσης</a:t>
            </a:r>
            <a:r>
              <a:rPr lang="el-GR" dirty="0" smtClean="0"/>
              <a:t> τα συμπτώματα μπορούν να εκδηλωθούν από μερικές ημέρες έως 3 εβδομάδες μετά την κατανάλωση. Έντονες μορφές </a:t>
            </a:r>
            <a:r>
              <a:rPr lang="el-GR" dirty="0" err="1" smtClean="0"/>
              <a:t>λιστερίωσης</a:t>
            </a:r>
            <a:r>
              <a:rPr lang="el-GR" dirty="0" smtClean="0"/>
              <a:t> προκαλούν σηψαιμία, αποβολή στις εγκύους, μηνιγγίτιδα, εγκεφαλίτιδα. </a:t>
            </a:r>
            <a:endParaRPr lang="el-GR" dirty="0"/>
          </a:p>
        </p:txBody>
      </p:sp>
      <p:sp>
        <p:nvSpPr>
          <p:cNvPr id="5" name="3 - Θέση αριθμού διαφάνειας"/>
          <p:cNvSpPr txBox="1">
            <a:spLocks/>
          </p:cNvSpPr>
          <p:nvPr/>
        </p:nvSpPr>
        <p:spPr>
          <a:xfrm>
            <a:off x="8174736" y="6237312"/>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1066800"/>
          </a:xfrm>
        </p:spPr>
        <p:txBody>
          <a:bodyPr/>
          <a:lstStyle/>
          <a:p>
            <a:pPr algn="ctr"/>
            <a:r>
              <a:rPr lang="el-GR" dirty="0" smtClean="0"/>
              <a:t>Ιοί</a:t>
            </a:r>
            <a:endParaRPr lang="el-GR" dirty="0"/>
          </a:p>
        </p:txBody>
      </p:sp>
      <p:sp>
        <p:nvSpPr>
          <p:cNvPr id="3" name="2 - Θέση περιεχομένου"/>
          <p:cNvSpPr>
            <a:spLocks noGrp="1"/>
          </p:cNvSpPr>
          <p:nvPr>
            <p:ph idx="1"/>
          </p:nvPr>
        </p:nvSpPr>
        <p:spPr/>
        <p:txBody>
          <a:bodyPr/>
          <a:lstStyle/>
          <a:p>
            <a:r>
              <a:rPr lang="el-GR" dirty="0" smtClean="0"/>
              <a:t>Οι μικρότεροι σε μέγεθος μικροοργανισμοί</a:t>
            </a:r>
          </a:p>
          <a:p>
            <a:r>
              <a:rPr lang="el-GR" dirty="0" smtClean="0"/>
              <a:t>Αναπτύσσονται στο κύτταρο ξενιστή χρησιμοποιώντας το γενετικό υλικό του</a:t>
            </a:r>
          </a:p>
          <a:p>
            <a:r>
              <a:rPr lang="el-GR" dirty="0" smtClean="0"/>
              <a:t>Δεν πολλαπλασιάζονται στα τρόφιμα</a:t>
            </a:r>
          </a:p>
          <a:p>
            <a:r>
              <a:rPr lang="el-GR" dirty="0" smtClean="0"/>
              <a:t>Αλλά μεταδίδονται από βακτήρια, φυτά, ζώα, μολυσμένους ανθρώπους</a:t>
            </a:r>
            <a:endParaRPr lang="el-GR" dirty="0"/>
          </a:p>
        </p:txBody>
      </p:sp>
      <p:sp>
        <p:nvSpPr>
          <p:cNvPr id="4" name="3 - Θέση αριθμού διαφάνειας"/>
          <p:cNvSpPr>
            <a:spLocks noGrp="1"/>
          </p:cNvSpPr>
          <p:nvPr>
            <p:ph type="sldNum" sz="quarter" idx="12"/>
          </p:nvPr>
        </p:nvSpPr>
        <p:spPr>
          <a:xfrm>
            <a:off x="8174736" y="6381328"/>
            <a:ext cx="762000" cy="365760"/>
          </a:xfrm>
        </p:spPr>
        <p:txBody>
          <a:bodyPr/>
          <a:lstStyle/>
          <a:p>
            <a:fld id="{1CB9139E-BC47-40E2-A44A-27E9A54B1E10}" type="slidenum">
              <a:rPr lang="el-GR" smtClean="0">
                <a:solidFill>
                  <a:schemeClr val="tx1"/>
                </a:solidFill>
              </a:rPr>
              <a:pPr/>
              <a:t>53</a:t>
            </a:fld>
            <a:endParaRPr lang="el-GR"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179512" y="548680"/>
            <a:ext cx="1979712" cy="148478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Παράσιτα</a:t>
            </a:r>
            <a:endParaRPr lang="el-GR" dirty="0"/>
          </a:p>
        </p:txBody>
      </p:sp>
      <p:sp>
        <p:nvSpPr>
          <p:cNvPr id="3" name="2 - Θέση περιεχομένου"/>
          <p:cNvSpPr>
            <a:spLocks noGrp="1"/>
          </p:cNvSpPr>
          <p:nvPr>
            <p:ph idx="1"/>
          </p:nvPr>
        </p:nvSpPr>
        <p:spPr/>
        <p:txBody>
          <a:bodyPr/>
          <a:lstStyle/>
          <a:p>
            <a:r>
              <a:rPr lang="el-GR" dirty="0" smtClean="0"/>
              <a:t>Λαμβάνουν την τροφή τους από τον ξενιστή</a:t>
            </a:r>
          </a:p>
          <a:p>
            <a:pPr>
              <a:buNone/>
            </a:pPr>
            <a:endParaRPr lang="el-GR" dirty="0" smtClean="0"/>
          </a:p>
          <a:p>
            <a:r>
              <a:rPr lang="el-GR" dirty="0" smtClean="0"/>
              <a:t>Διακρίνονται σε: πρωτόζωα, ταινίες, νηματοειδείς, κεστώδεις</a:t>
            </a:r>
          </a:p>
          <a:p>
            <a:pPr>
              <a:buNone/>
            </a:pPr>
            <a:endParaRPr lang="el-GR" dirty="0" smtClean="0"/>
          </a:p>
          <a:p>
            <a:r>
              <a:rPr lang="en-US" i="1" dirty="0" err="1" smtClean="0"/>
              <a:t>Entamoeba</a:t>
            </a:r>
            <a:r>
              <a:rPr lang="en-US" i="1" dirty="0" smtClean="0"/>
              <a:t> </a:t>
            </a:r>
            <a:r>
              <a:rPr lang="en-US" i="1" dirty="0" err="1" smtClean="0"/>
              <a:t>histolytica</a:t>
            </a:r>
            <a:r>
              <a:rPr lang="el-GR" dirty="0" smtClean="0"/>
              <a:t>, </a:t>
            </a:r>
            <a:r>
              <a:rPr lang="en-US" i="1" dirty="0" err="1" smtClean="0"/>
              <a:t>Ascaris</a:t>
            </a:r>
            <a:r>
              <a:rPr lang="el-GR" i="1" dirty="0" smtClean="0"/>
              <a:t> </a:t>
            </a:r>
            <a:r>
              <a:rPr lang="en-US" i="1" dirty="0" err="1" smtClean="0"/>
              <a:t>lumbricoides</a:t>
            </a:r>
            <a:r>
              <a:rPr lang="en-US" dirty="0" smtClean="0"/>
              <a:t>, </a:t>
            </a:r>
            <a:r>
              <a:rPr lang="en-US" i="1" dirty="0" err="1" smtClean="0"/>
              <a:t>Diphyllobothrium</a:t>
            </a:r>
            <a:r>
              <a:rPr lang="en-US" i="1" dirty="0" smtClean="0"/>
              <a:t> </a:t>
            </a:r>
            <a:r>
              <a:rPr lang="en-US" i="1" dirty="0" err="1" smtClean="0"/>
              <a:t>latum</a:t>
            </a:r>
            <a:endParaRPr lang="el-GR" i="1" dirty="0" smtClean="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54</a:t>
            </a:fld>
            <a:endParaRPr lang="el-GR"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Μικροοργανισμοί αλλοίωσης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Προκαλούν αλλαγές στα οργανοληπτικά χαρακτηριστικά των τροφίμων χωρίς να θέτουν σε κίνδυνο την υγεία του καταναλωτή</a:t>
            </a:r>
          </a:p>
          <a:p>
            <a:endParaRPr lang="el-GR" dirty="0" smtClean="0"/>
          </a:p>
          <a:p>
            <a:r>
              <a:rPr lang="el-GR" dirty="0" smtClean="0"/>
              <a:t>Δημιουργούν δυσάρεστες οσμές, χρωματίζουν ή αποχρωματίζουν το τρόφιμο και αλλοιώνουν τη γεύση</a:t>
            </a:r>
          </a:p>
          <a:p>
            <a:endParaRPr lang="el-GR" dirty="0" smtClean="0"/>
          </a:p>
          <a:p>
            <a:r>
              <a:rPr lang="el-GR" dirty="0" err="1" smtClean="0"/>
              <a:t>Ευρωμύκητες</a:t>
            </a:r>
            <a:r>
              <a:rPr lang="el-GR" dirty="0" smtClean="0"/>
              <a:t> (</a:t>
            </a:r>
            <a:r>
              <a:rPr lang="en-US" i="1" dirty="0" err="1" smtClean="0"/>
              <a:t>Penicilium</a:t>
            </a:r>
            <a:r>
              <a:rPr lang="en-US" dirty="0" smtClean="0"/>
              <a:t>),</a:t>
            </a:r>
            <a:r>
              <a:rPr lang="el-GR" dirty="0" smtClean="0"/>
              <a:t> ζυμομύκητες (</a:t>
            </a:r>
            <a:r>
              <a:rPr lang="en-US" i="1" dirty="0" err="1" smtClean="0"/>
              <a:t>Saccharomyces</a:t>
            </a:r>
            <a:r>
              <a:rPr lang="en-US" dirty="0" smtClean="0"/>
              <a:t>)</a:t>
            </a:r>
            <a:r>
              <a:rPr lang="el-GR" dirty="0" smtClean="0"/>
              <a:t>, βακτήρια (</a:t>
            </a:r>
            <a:r>
              <a:rPr lang="en-US" i="1" dirty="0" smtClean="0"/>
              <a:t>Escherichia</a:t>
            </a:r>
            <a:r>
              <a:rPr lang="en-US" dirty="0" smtClean="0"/>
              <a:t>, </a:t>
            </a:r>
            <a:r>
              <a:rPr lang="en-US" i="1" dirty="0" err="1" smtClean="0"/>
              <a:t>Lactobacidlus</a:t>
            </a:r>
            <a:r>
              <a:rPr lang="en-US" dirty="0" smtClean="0"/>
              <a:t>, </a:t>
            </a:r>
            <a:r>
              <a:rPr lang="en-US" i="1" dirty="0" smtClean="0"/>
              <a:t>Pseudomonas</a:t>
            </a:r>
            <a:r>
              <a:rPr lang="en-US" dirty="0" smtClean="0"/>
              <a:t>)</a:t>
            </a:r>
            <a:endParaRPr lang="el-GR" dirty="0"/>
          </a:p>
        </p:txBody>
      </p:sp>
      <p:sp>
        <p:nvSpPr>
          <p:cNvPr id="4" name="3 - Θέση αριθμού διαφάνειας"/>
          <p:cNvSpPr>
            <a:spLocks noGrp="1"/>
          </p:cNvSpPr>
          <p:nvPr>
            <p:ph type="sldNum" sz="quarter" idx="12"/>
          </p:nvPr>
        </p:nvSpPr>
        <p:spPr>
          <a:xfrm>
            <a:off x="8174736" y="6237312"/>
            <a:ext cx="762000" cy="365760"/>
          </a:xfrm>
        </p:spPr>
        <p:txBody>
          <a:bodyPr/>
          <a:lstStyle/>
          <a:p>
            <a:fld id="{1CB9139E-BC47-40E2-A44A-27E9A54B1E10}" type="slidenum">
              <a:rPr lang="el-GR" smtClean="0">
                <a:solidFill>
                  <a:schemeClr val="tx1"/>
                </a:solidFill>
              </a:rPr>
              <a:pPr/>
              <a:t>55</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Παράγοντες αλλοίωσης</a:t>
            </a:r>
            <a:endParaRPr lang="el-GR" dirty="0"/>
          </a:p>
        </p:txBody>
      </p:sp>
      <p:sp>
        <p:nvSpPr>
          <p:cNvPr id="3" name="2 - Θέση περιεχομένου"/>
          <p:cNvSpPr>
            <a:spLocks noGrp="1"/>
          </p:cNvSpPr>
          <p:nvPr>
            <p:ph idx="1"/>
          </p:nvPr>
        </p:nvSpPr>
        <p:spPr/>
        <p:txBody>
          <a:bodyPr/>
          <a:lstStyle/>
          <a:p>
            <a:pPr>
              <a:buNone/>
            </a:pPr>
            <a:r>
              <a:rPr lang="el-GR" b="1" dirty="0" smtClean="0"/>
              <a:t>Ενδογενείς παράγοντες</a:t>
            </a:r>
          </a:p>
          <a:p>
            <a:endParaRPr lang="el-GR" dirty="0" smtClean="0"/>
          </a:p>
          <a:p>
            <a:r>
              <a:rPr lang="en-US" dirty="0" smtClean="0"/>
              <a:t>pH</a:t>
            </a:r>
          </a:p>
          <a:p>
            <a:r>
              <a:rPr lang="el-GR" dirty="0" smtClean="0"/>
              <a:t>Υγρασία</a:t>
            </a:r>
          </a:p>
          <a:p>
            <a:r>
              <a:rPr lang="el-GR" dirty="0" smtClean="0"/>
              <a:t>Αντιοξειδωτικό δυναμικό</a:t>
            </a:r>
          </a:p>
          <a:p>
            <a:r>
              <a:rPr lang="el-GR" dirty="0" smtClean="0"/>
              <a:t>Περιεκτικότητα σε θρεπτικά συστατικά</a:t>
            </a:r>
          </a:p>
          <a:p>
            <a:r>
              <a:rPr lang="el-GR" dirty="0" err="1" smtClean="0"/>
              <a:t>Αντιμικροβιακοί</a:t>
            </a:r>
            <a:r>
              <a:rPr lang="el-GR" dirty="0" smtClean="0"/>
              <a:t> παράγοντες</a:t>
            </a:r>
          </a:p>
          <a:p>
            <a:r>
              <a:rPr lang="el-GR" dirty="0" smtClean="0"/>
              <a:t>Βιολογική δομή</a:t>
            </a:r>
          </a:p>
          <a:p>
            <a:endParaRPr lang="el-GR" dirty="0"/>
          </a:p>
        </p:txBody>
      </p:sp>
      <p:sp>
        <p:nvSpPr>
          <p:cNvPr id="4" name="3 - Θέση αριθμού διαφάνειας"/>
          <p:cNvSpPr>
            <a:spLocks noGrp="1"/>
          </p:cNvSpPr>
          <p:nvPr>
            <p:ph type="sldNum" sz="quarter" idx="12"/>
          </p:nvPr>
        </p:nvSpPr>
        <p:spPr>
          <a:xfrm>
            <a:off x="8174736" y="6447616"/>
            <a:ext cx="762000" cy="365760"/>
          </a:xfrm>
        </p:spPr>
        <p:txBody>
          <a:bodyPr/>
          <a:lstStyle/>
          <a:p>
            <a:fld id="{1CB9139E-BC47-40E2-A44A-27E9A54B1E10}" type="slidenum">
              <a:rPr lang="el-GR" smtClean="0">
                <a:solidFill>
                  <a:schemeClr val="tx1"/>
                </a:solidFill>
              </a:rPr>
              <a:pPr/>
              <a:t>56</a:t>
            </a:fld>
            <a:endParaRPr lang="el-GR">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174736" y="6231592"/>
            <a:ext cx="762000" cy="365760"/>
          </a:xfrm>
        </p:spPr>
        <p:txBody>
          <a:bodyPr/>
          <a:lstStyle/>
          <a:p>
            <a:fld id="{1CB9139E-BC47-40E2-A44A-27E9A54B1E10}" type="slidenum">
              <a:rPr lang="el-GR" smtClean="0">
                <a:solidFill>
                  <a:schemeClr val="tx1"/>
                </a:solidFill>
              </a:rPr>
              <a:pPr/>
              <a:t>57</a:t>
            </a:fld>
            <a:endParaRPr lang="el-GR">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07504" y="1772816"/>
            <a:ext cx="8784180"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Αντιοξειδωτικό δυναμικό</a:t>
            </a:r>
            <a:endParaRPr lang="el-GR" dirty="0"/>
          </a:p>
        </p:txBody>
      </p:sp>
      <p:sp>
        <p:nvSpPr>
          <p:cNvPr id="3" name="2 - Θέση περιεχομένου"/>
          <p:cNvSpPr>
            <a:spLocks noGrp="1"/>
          </p:cNvSpPr>
          <p:nvPr>
            <p:ph idx="1"/>
          </p:nvPr>
        </p:nvSpPr>
        <p:spPr/>
        <p:txBody>
          <a:bodyPr/>
          <a:lstStyle/>
          <a:p>
            <a:r>
              <a:rPr lang="el-GR" dirty="0" smtClean="0"/>
              <a:t>Η παρουσία Ο2 αποτελεί καθοριστικό παράγοντα για την ανάπτυξη μικροβίων. </a:t>
            </a:r>
          </a:p>
          <a:p>
            <a:r>
              <a:rPr lang="el-GR" dirty="0" smtClean="0"/>
              <a:t>4 κατηγορίες μικροβίων ανάλογα με τις απαιτήσεις τους σε Ο2:</a:t>
            </a:r>
          </a:p>
          <a:p>
            <a:pPr>
              <a:buNone/>
            </a:pPr>
            <a:endParaRPr lang="el-GR" dirty="0" smtClean="0"/>
          </a:p>
          <a:p>
            <a:pPr marL="719138" indent="-358775">
              <a:buFont typeface="Wingdings" pitchFamily="2" charset="2"/>
              <a:buChar char="ü"/>
            </a:pPr>
            <a:r>
              <a:rPr lang="el-GR" dirty="0" smtClean="0"/>
              <a:t>Υποχρεωτικά αερόβια</a:t>
            </a:r>
          </a:p>
          <a:p>
            <a:pPr marL="719138" indent="-358775">
              <a:buFont typeface="Wingdings" pitchFamily="2" charset="2"/>
              <a:buChar char="ü"/>
            </a:pPr>
            <a:r>
              <a:rPr lang="el-GR" dirty="0" smtClean="0"/>
              <a:t>Υποχρεωτικά αναερόβια</a:t>
            </a:r>
          </a:p>
          <a:p>
            <a:pPr marL="719138" indent="-358775">
              <a:buFont typeface="Wingdings" pitchFamily="2" charset="2"/>
              <a:buChar char="ü"/>
            </a:pPr>
            <a:r>
              <a:rPr lang="el-GR" dirty="0" smtClean="0"/>
              <a:t>Προαιρετικά αερόβια ή αναερόβια</a:t>
            </a:r>
          </a:p>
          <a:p>
            <a:pPr marL="719138" indent="-358775">
              <a:buFont typeface="Wingdings" pitchFamily="2" charset="2"/>
              <a:buChar char="ü"/>
            </a:pPr>
            <a:r>
              <a:rPr lang="el-GR" dirty="0" err="1" smtClean="0"/>
              <a:t>Μικροαερόφιλα</a:t>
            </a:r>
            <a:endParaRPr lang="el-GR" dirty="0"/>
          </a:p>
        </p:txBody>
      </p:sp>
      <p:sp>
        <p:nvSpPr>
          <p:cNvPr id="4" name="3 - Θέση αριθμού διαφάνειας"/>
          <p:cNvSpPr>
            <a:spLocks noGrp="1"/>
          </p:cNvSpPr>
          <p:nvPr>
            <p:ph type="sldNum" sz="quarter" idx="12"/>
          </p:nvPr>
        </p:nvSpPr>
        <p:spPr>
          <a:xfrm>
            <a:off x="8100392" y="6381328"/>
            <a:ext cx="762000" cy="365760"/>
          </a:xfrm>
        </p:spPr>
        <p:txBody>
          <a:bodyPr/>
          <a:lstStyle/>
          <a:p>
            <a:fld id="{1CB9139E-BC47-40E2-A44A-27E9A54B1E10}" type="slidenum">
              <a:rPr lang="el-GR" smtClean="0">
                <a:solidFill>
                  <a:schemeClr val="tx1"/>
                </a:solidFill>
              </a:rPr>
              <a:pPr/>
              <a:t>58</a:t>
            </a:fld>
            <a:endParaRPr lang="el-GR">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Θρεπτικά συστατικά</a:t>
            </a:r>
            <a:endParaRPr lang="el-GR" dirty="0"/>
          </a:p>
        </p:txBody>
      </p:sp>
      <p:sp>
        <p:nvSpPr>
          <p:cNvPr id="3" name="2 - Θέση περιεχομένου"/>
          <p:cNvSpPr>
            <a:spLocks noGrp="1"/>
          </p:cNvSpPr>
          <p:nvPr>
            <p:ph idx="1"/>
          </p:nvPr>
        </p:nvSpPr>
        <p:spPr/>
        <p:txBody>
          <a:bodyPr/>
          <a:lstStyle/>
          <a:p>
            <a:r>
              <a:rPr lang="el-GR" i="1" dirty="0" err="1" smtClean="0"/>
              <a:t>Χημειοετερότροφοι</a:t>
            </a:r>
            <a:r>
              <a:rPr lang="el-GR" i="1" dirty="0" smtClean="0"/>
              <a:t> μικροοργανισμοί</a:t>
            </a:r>
            <a:endParaRPr lang="el-GR" dirty="0" smtClean="0"/>
          </a:p>
          <a:p>
            <a:endParaRPr lang="el-GR" dirty="0" smtClean="0"/>
          </a:p>
          <a:p>
            <a:r>
              <a:rPr lang="el-GR" dirty="0" smtClean="0"/>
              <a:t>Οργανικές ή ανόργανες ουσίες και οξυγόνο για την κάλυψη των αναγκών τους (παραγωγή ενέργειας και μεταβολισμός)</a:t>
            </a:r>
          </a:p>
          <a:p>
            <a:endParaRPr lang="el-GR" dirty="0"/>
          </a:p>
        </p:txBody>
      </p:sp>
      <p:sp>
        <p:nvSpPr>
          <p:cNvPr id="4" name="3 - Θέση αριθμού διαφάνειας"/>
          <p:cNvSpPr>
            <a:spLocks noGrp="1"/>
          </p:cNvSpPr>
          <p:nvPr>
            <p:ph type="sldNum" sz="quarter" idx="12"/>
          </p:nvPr>
        </p:nvSpPr>
        <p:spPr>
          <a:xfrm>
            <a:off x="8174736" y="6231592"/>
            <a:ext cx="762000" cy="365760"/>
          </a:xfrm>
        </p:spPr>
        <p:txBody>
          <a:bodyPr/>
          <a:lstStyle/>
          <a:p>
            <a:fld id="{1CB9139E-BC47-40E2-A44A-27E9A54B1E10}" type="slidenum">
              <a:rPr lang="el-GR" smtClean="0">
                <a:solidFill>
                  <a:schemeClr val="tx1"/>
                </a:solidFill>
              </a:rPr>
              <a:pPr/>
              <a:t>59</a:t>
            </a:fld>
            <a:endParaRPr lang="el-G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638697" y="2204864"/>
            <a:ext cx="3505303" cy="4653136"/>
          </a:xfrm>
          <a:prstGeom prst="rect">
            <a:avLst/>
          </a:prstGeom>
          <a:noFill/>
          <a:ln w="9525">
            <a:noFill/>
            <a:miter lim="800000"/>
            <a:headEnd/>
            <a:tailEnd/>
          </a:ln>
        </p:spPr>
      </p:pic>
      <p:sp>
        <p:nvSpPr>
          <p:cNvPr id="2" name="1 - Τίτλος"/>
          <p:cNvSpPr>
            <a:spLocks noGrp="1"/>
          </p:cNvSpPr>
          <p:nvPr>
            <p:ph type="title"/>
          </p:nvPr>
        </p:nvSpPr>
        <p:spPr/>
        <p:txBody>
          <a:bodyPr/>
          <a:lstStyle/>
          <a:p>
            <a:pPr algn="ctr"/>
            <a:r>
              <a:rPr lang="el-GR" dirty="0" smtClean="0"/>
              <a:t>Κίνδυνοι στα τρόφιμα</a:t>
            </a:r>
            <a:endParaRPr lang="el-GR" dirty="0"/>
          </a:p>
        </p:txBody>
      </p:sp>
      <p:sp>
        <p:nvSpPr>
          <p:cNvPr id="3" name="2 - Θέση περιεχομένου"/>
          <p:cNvSpPr>
            <a:spLocks noGrp="1"/>
          </p:cNvSpPr>
          <p:nvPr>
            <p:ph idx="1"/>
          </p:nvPr>
        </p:nvSpPr>
        <p:spPr/>
        <p:txBody>
          <a:bodyPr/>
          <a:lstStyle/>
          <a:p>
            <a:r>
              <a:rPr lang="el-GR" dirty="0" smtClean="0"/>
              <a:t>Φυσικοί</a:t>
            </a:r>
          </a:p>
          <a:p>
            <a:r>
              <a:rPr lang="el-GR" dirty="0" smtClean="0"/>
              <a:t>Χημικοί</a:t>
            </a:r>
          </a:p>
          <a:p>
            <a:r>
              <a:rPr lang="el-GR" dirty="0" smtClean="0"/>
              <a:t>Βιολογικοί / μικροβιολογικοί</a:t>
            </a:r>
          </a:p>
        </p:txBody>
      </p:sp>
      <p:sp>
        <p:nvSpPr>
          <p:cNvPr id="6" name="5 - Θέση αριθμού διαφάνειας"/>
          <p:cNvSpPr>
            <a:spLocks noGrp="1"/>
          </p:cNvSpPr>
          <p:nvPr>
            <p:ph type="sldNum" sz="quarter" idx="12"/>
          </p:nvPr>
        </p:nvSpPr>
        <p:spPr>
          <a:xfrm>
            <a:off x="8174736" y="6453336"/>
            <a:ext cx="762000" cy="365760"/>
          </a:xfrm>
        </p:spPr>
        <p:txBody>
          <a:bodyPr/>
          <a:lstStyle/>
          <a:p>
            <a:fld id="{1CB9139E-BC47-40E2-A44A-27E9A54B1E10}" type="slidenum">
              <a:rPr lang="el-GR" smtClean="0">
                <a:solidFill>
                  <a:schemeClr val="tx1"/>
                </a:solidFill>
              </a:rPr>
              <a:pPr/>
              <a:t>6</a:t>
            </a:fld>
            <a:endParaRPr lang="el-GR">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Θρεπτικά συστατικά</a:t>
            </a:r>
            <a:endParaRPr lang="el-GR" dirty="0"/>
          </a:p>
        </p:txBody>
      </p:sp>
      <p:sp>
        <p:nvSpPr>
          <p:cNvPr id="3" name="2 - Θέση περιεχομένου"/>
          <p:cNvSpPr>
            <a:spLocks noGrp="1"/>
          </p:cNvSpPr>
          <p:nvPr>
            <p:ph idx="1"/>
          </p:nvPr>
        </p:nvSpPr>
        <p:spPr/>
        <p:txBody>
          <a:bodyPr>
            <a:normAutofit fontScale="92500" lnSpcReduction="10000"/>
          </a:bodyPr>
          <a:lstStyle/>
          <a:p>
            <a:pPr algn="ctr">
              <a:buNone/>
            </a:pPr>
            <a:r>
              <a:rPr lang="el-GR" dirty="0" smtClean="0"/>
              <a:t>Όλοι οι μικροοργανισμοί απαιτούν:</a:t>
            </a:r>
          </a:p>
          <a:p>
            <a:pPr algn="ctr">
              <a:buNone/>
            </a:pPr>
            <a:endParaRPr lang="el-GR" dirty="0" smtClean="0"/>
          </a:p>
          <a:p>
            <a:pPr>
              <a:buFont typeface="Wingdings" pitchFamily="2" charset="2"/>
              <a:buChar char="ü"/>
            </a:pPr>
            <a:r>
              <a:rPr lang="el-GR" b="1" dirty="0" smtClean="0"/>
              <a:t>Νερό</a:t>
            </a:r>
          </a:p>
          <a:p>
            <a:pPr>
              <a:buFont typeface="Wingdings" pitchFamily="2" charset="2"/>
              <a:buChar char="ü"/>
            </a:pPr>
            <a:r>
              <a:rPr lang="el-GR" b="1" dirty="0" smtClean="0"/>
              <a:t>Πηγές ενέργειας</a:t>
            </a:r>
            <a:r>
              <a:rPr lang="el-GR" dirty="0" smtClean="0"/>
              <a:t> (πηγή </a:t>
            </a:r>
            <a:r>
              <a:rPr lang="en-US" dirty="0" smtClean="0"/>
              <a:t>C</a:t>
            </a:r>
            <a:r>
              <a:rPr lang="el-GR" dirty="0" smtClean="0"/>
              <a:t>): απλά σάκχαρα, αλκοόλες, αμινοξέα, σύνθετους υδατάνθρακες (άμυλο), λιπαρές ύλες</a:t>
            </a:r>
          </a:p>
          <a:p>
            <a:pPr>
              <a:buFont typeface="Wingdings" pitchFamily="2" charset="2"/>
              <a:buChar char="ü"/>
            </a:pPr>
            <a:r>
              <a:rPr lang="el-GR" b="1" dirty="0" smtClean="0"/>
              <a:t>Πηγή Ν</a:t>
            </a:r>
            <a:r>
              <a:rPr lang="el-GR" dirty="0" smtClean="0"/>
              <a:t> (αμινοξέα, </a:t>
            </a:r>
            <a:r>
              <a:rPr lang="el-GR" dirty="0" err="1" smtClean="0"/>
              <a:t>νουκλεοτίδια</a:t>
            </a:r>
            <a:r>
              <a:rPr lang="el-GR" dirty="0" smtClean="0"/>
              <a:t>) και </a:t>
            </a:r>
            <a:r>
              <a:rPr lang="el-GR" b="1" dirty="0" smtClean="0"/>
              <a:t>ανόργανες πηγές</a:t>
            </a:r>
            <a:r>
              <a:rPr lang="el-GR" dirty="0" smtClean="0"/>
              <a:t> (ΝΗ3, νιτρικά)</a:t>
            </a:r>
          </a:p>
          <a:p>
            <a:pPr>
              <a:buFont typeface="Wingdings" pitchFamily="2" charset="2"/>
              <a:buChar char="ü"/>
            </a:pPr>
            <a:r>
              <a:rPr lang="el-GR" b="1" dirty="0" smtClean="0"/>
              <a:t>Βιταμίνες</a:t>
            </a:r>
            <a:r>
              <a:rPr lang="el-GR" dirty="0" smtClean="0"/>
              <a:t> (κυρίως Β)</a:t>
            </a:r>
          </a:p>
          <a:p>
            <a:pPr>
              <a:buFont typeface="Wingdings" pitchFamily="2" charset="2"/>
              <a:buChar char="ü"/>
            </a:pPr>
            <a:r>
              <a:rPr lang="el-GR" b="1" dirty="0" smtClean="0"/>
              <a:t>Ανόργανα συστατικά </a:t>
            </a:r>
            <a:r>
              <a:rPr lang="el-GR" dirty="0" smtClean="0"/>
              <a:t>(</a:t>
            </a:r>
            <a:r>
              <a:rPr lang="en-US" dirty="0" smtClean="0"/>
              <a:t>Fe, P, S, K, Mg, Cu, Ca, Zn, Co)</a:t>
            </a:r>
            <a:endParaRPr lang="el-GR" dirty="0" smtClean="0"/>
          </a:p>
        </p:txBody>
      </p:sp>
      <p:sp>
        <p:nvSpPr>
          <p:cNvPr id="4" name="3 - Θέση αριθμού διαφάνειας"/>
          <p:cNvSpPr>
            <a:spLocks noGrp="1"/>
          </p:cNvSpPr>
          <p:nvPr>
            <p:ph type="sldNum" sz="quarter" idx="12"/>
          </p:nvPr>
        </p:nvSpPr>
        <p:spPr>
          <a:xfrm>
            <a:off x="8174736" y="6309320"/>
            <a:ext cx="762000" cy="365760"/>
          </a:xfrm>
        </p:spPr>
        <p:txBody>
          <a:bodyPr/>
          <a:lstStyle/>
          <a:p>
            <a:fld id="{1CB9139E-BC47-40E2-A44A-27E9A54B1E10}" type="slidenum">
              <a:rPr lang="el-GR" smtClean="0">
                <a:solidFill>
                  <a:schemeClr val="tx1"/>
                </a:solidFill>
              </a:rPr>
              <a:pPr/>
              <a:t>60</a:t>
            </a:fld>
            <a:endParaRPr lang="el-GR">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Αντιμικροβιακοί</a:t>
            </a:r>
            <a:r>
              <a:rPr lang="el-GR" dirty="0" smtClean="0"/>
              <a:t> παράγοντες</a:t>
            </a:r>
            <a:endParaRPr lang="el-GR" dirty="0"/>
          </a:p>
        </p:txBody>
      </p:sp>
      <p:sp>
        <p:nvSpPr>
          <p:cNvPr id="3" name="2 - Θέση περιεχομένου"/>
          <p:cNvSpPr>
            <a:spLocks noGrp="1"/>
          </p:cNvSpPr>
          <p:nvPr>
            <p:ph idx="1"/>
          </p:nvPr>
        </p:nvSpPr>
        <p:spPr/>
        <p:txBody>
          <a:bodyPr>
            <a:normAutofit lnSpcReduction="10000"/>
          </a:bodyPr>
          <a:lstStyle/>
          <a:p>
            <a:r>
              <a:rPr lang="el-GR" b="1" dirty="0" smtClean="0"/>
              <a:t>Φυσικά </a:t>
            </a:r>
            <a:r>
              <a:rPr lang="el-GR" b="1" dirty="0" err="1" smtClean="0"/>
              <a:t>αντιμικροβιακά</a:t>
            </a:r>
            <a:r>
              <a:rPr lang="el-GR" b="1" dirty="0" smtClean="0"/>
              <a:t>:</a:t>
            </a:r>
            <a:r>
              <a:rPr lang="el-GR" dirty="0" smtClean="0"/>
              <a:t> μπαχαρικά, αιθέρια έλαια αρωματικών φυτών, ένζυμα (ζυθοζύμη), ορμόνες, </a:t>
            </a:r>
            <a:r>
              <a:rPr lang="el-GR" dirty="0" err="1" smtClean="0"/>
              <a:t>νιασίνη</a:t>
            </a:r>
            <a:r>
              <a:rPr lang="el-GR" dirty="0" smtClean="0"/>
              <a:t> (παράγεται από </a:t>
            </a:r>
            <a:r>
              <a:rPr lang="el-GR" dirty="0" err="1" smtClean="0"/>
              <a:t>στραπτόκοκκους</a:t>
            </a:r>
            <a:r>
              <a:rPr lang="el-GR" dirty="0" smtClean="0"/>
              <a:t> και αναστέλλει τη δράση των </a:t>
            </a:r>
            <a:r>
              <a:rPr lang="el-GR" dirty="0" err="1" smtClean="0"/>
              <a:t>κλωστριδίων</a:t>
            </a:r>
            <a:r>
              <a:rPr lang="el-GR" dirty="0" smtClean="0"/>
              <a:t>-εφαρμογή στην παραγωγή τυριών)</a:t>
            </a:r>
          </a:p>
          <a:p>
            <a:r>
              <a:rPr lang="el-GR" b="1" dirty="0" smtClean="0"/>
              <a:t>Πρόσθετες </a:t>
            </a:r>
            <a:r>
              <a:rPr lang="el-GR" b="1" dirty="0" err="1" smtClean="0"/>
              <a:t>αντιμικροβιακά</a:t>
            </a:r>
            <a:r>
              <a:rPr lang="el-GR" b="1" dirty="0" smtClean="0"/>
              <a:t>:</a:t>
            </a:r>
            <a:r>
              <a:rPr lang="el-GR" dirty="0" smtClean="0"/>
              <a:t> αντιβιοτικά (</a:t>
            </a:r>
            <a:r>
              <a:rPr lang="el-GR" dirty="0" err="1" smtClean="0"/>
              <a:t>τετρακυκλίνη</a:t>
            </a:r>
            <a:r>
              <a:rPr lang="el-GR" dirty="0" smtClean="0"/>
              <a:t>, </a:t>
            </a:r>
            <a:r>
              <a:rPr lang="el-GR" dirty="0" err="1" smtClean="0"/>
              <a:t>πενικιλλίνη</a:t>
            </a:r>
            <a:r>
              <a:rPr lang="el-GR" dirty="0" smtClean="0"/>
              <a:t> κ.ά.) που ενδέχεται να οδηγήσουν σε αλλεργικές αντιδράσεις, συντηρητικά (θειικός </a:t>
            </a:r>
            <a:r>
              <a:rPr lang="el-GR" dirty="0" err="1" smtClean="0"/>
              <a:t>ανυδρίτης</a:t>
            </a:r>
            <a:r>
              <a:rPr lang="el-GR" dirty="0" smtClean="0"/>
              <a:t>, </a:t>
            </a:r>
            <a:r>
              <a:rPr lang="el-GR" dirty="0" err="1" smtClean="0"/>
              <a:t>βενζοϊκό</a:t>
            </a:r>
            <a:r>
              <a:rPr lang="el-GR" dirty="0" smtClean="0"/>
              <a:t> οξύ, </a:t>
            </a:r>
            <a:r>
              <a:rPr lang="el-GR" dirty="0" err="1" smtClean="0"/>
              <a:t>σορβικό</a:t>
            </a:r>
            <a:r>
              <a:rPr lang="el-GR" dirty="0" smtClean="0"/>
              <a:t> οξύ κ.ά.)</a:t>
            </a:r>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61</a:t>
            </a:fld>
            <a:endParaRPr lang="el-GR">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Παράγοντες αλλοίωσης</a:t>
            </a:r>
            <a:endParaRPr lang="el-GR" dirty="0"/>
          </a:p>
        </p:txBody>
      </p:sp>
      <p:sp>
        <p:nvSpPr>
          <p:cNvPr id="3" name="2 - Θέση περιεχομένου"/>
          <p:cNvSpPr>
            <a:spLocks noGrp="1"/>
          </p:cNvSpPr>
          <p:nvPr>
            <p:ph idx="1"/>
          </p:nvPr>
        </p:nvSpPr>
        <p:spPr/>
        <p:txBody>
          <a:bodyPr/>
          <a:lstStyle/>
          <a:p>
            <a:pPr>
              <a:buNone/>
            </a:pPr>
            <a:r>
              <a:rPr lang="el-GR" b="1" dirty="0" smtClean="0"/>
              <a:t>Εξωγενείς παράγοντες</a:t>
            </a:r>
          </a:p>
          <a:p>
            <a:pPr>
              <a:buNone/>
            </a:pPr>
            <a:endParaRPr lang="el-GR" b="1" dirty="0" smtClean="0"/>
          </a:p>
          <a:p>
            <a:r>
              <a:rPr lang="el-GR" dirty="0" smtClean="0"/>
              <a:t>Θερμοκρασία</a:t>
            </a:r>
          </a:p>
          <a:p>
            <a:r>
              <a:rPr lang="el-GR" dirty="0" smtClean="0"/>
              <a:t>Σχετική υγρασία</a:t>
            </a:r>
          </a:p>
          <a:p>
            <a:r>
              <a:rPr lang="el-GR" dirty="0" smtClean="0"/>
              <a:t>Παρουσία και συγκέντρωση αερίων</a:t>
            </a:r>
            <a:r>
              <a:rPr lang="en-US" dirty="0" smtClean="0"/>
              <a:t> (O2, N2, CO2, O3)</a:t>
            </a:r>
            <a:endParaRPr lang="el-GR" dirty="0" smtClean="0"/>
          </a:p>
          <a:p>
            <a:r>
              <a:rPr lang="el-GR" dirty="0" smtClean="0"/>
              <a:t>Παρουσία και δράση διαφόρων μικροοργανισμών</a:t>
            </a:r>
          </a:p>
        </p:txBody>
      </p:sp>
      <p:sp>
        <p:nvSpPr>
          <p:cNvPr id="4" name="3 - Θέση αριθμού διαφάνειας"/>
          <p:cNvSpPr>
            <a:spLocks noGrp="1"/>
          </p:cNvSpPr>
          <p:nvPr>
            <p:ph type="sldNum" sz="quarter" idx="12"/>
          </p:nvPr>
        </p:nvSpPr>
        <p:spPr>
          <a:xfrm>
            <a:off x="8174736" y="6237312"/>
            <a:ext cx="762000" cy="365760"/>
          </a:xfrm>
        </p:spPr>
        <p:txBody>
          <a:bodyPr/>
          <a:lstStyle/>
          <a:p>
            <a:fld id="{1CB9139E-BC47-40E2-A44A-27E9A54B1E10}" type="slidenum">
              <a:rPr lang="el-GR" smtClean="0">
                <a:solidFill>
                  <a:schemeClr val="tx1"/>
                </a:solidFill>
              </a:rPr>
              <a:pPr/>
              <a:t>62</a:t>
            </a:fld>
            <a:endParaRPr lang="el-GR">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θερμοκρασία</a:t>
            </a:r>
            <a:endParaRPr lang="el-GR" dirty="0"/>
          </a:p>
        </p:txBody>
      </p:sp>
      <p:sp>
        <p:nvSpPr>
          <p:cNvPr id="4" name="3 - Θέση αριθμού διαφάνειας"/>
          <p:cNvSpPr>
            <a:spLocks noGrp="1"/>
          </p:cNvSpPr>
          <p:nvPr>
            <p:ph type="sldNum" sz="quarter" idx="12"/>
          </p:nvPr>
        </p:nvSpPr>
        <p:spPr>
          <a:xfrm>
            <a:off x="8174736" y="6381328"/>
            <a:ext cx="762000" cy="365760"/>
          </a:xfrm>
        </p:spPr>
        <p:txBody>
          <a:bodyPr/>
          <a:lstStyle/>
          <a:p>
            <a:fld id="{1CB9139E-BC47-40E2-A44A-27E9A54B1E10}" type="slidenum">
              <a:rPr lang="el-GR" smtClean="0">
                <a:solidFill>
                  <a:schemeClr val="tx1"/>
                </a:solidFill>
              </a:rPr>
              <a:pPr/>
              <a:t>63</a:t>
            </a:fld>
            <a:endParaRPr lang="el-GR">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7784796" y="-27384"/>
            <a:ext cx="1395716" cy="2420888"/>
          </a:xfrm>
          <a:prstGeom prst="rect">
            <a:avLst/>
          </a:prstGeom>
          <a:noFill/>
          <a:ln w="9525">
            <a:noFill/>
            <a:miter lim="800000"/>
            <a:headEnd/>
            <a:tailEnd/>
          </a:ln>
        </p:spPr>
      </p:pic>
      <p:graphicFrame>
        <p:nvGraphicFramePr>
          <p:cNvPr id="7" name="6 - Πίνακας"/>
          <p:cNvGraphicFramePr>
            <a:graphicFrameLocks noGrp="1"/>
          </p:cNvGraphicFramePr>
          <p:nvPr/>
        </p:nvGraphicFramePr>
        <p:xfrm>
          <a:off x="1619672" y="2492896"/>
          <a:ext cx="6018104" cy="1140704"/>
        </p:xfrm>
        <a:graphic>
          <a:graphicData uri="http://schemas.openxmlformats.org/drawingml/2006/table">
            <a:tbl>
              <a:tblPr/>
              <a:tblGrid>
                <a:gridCol w="6018104"/>
              </a:tblGrid>
              <a:tr h="1140704">
                <a:tc>
                  <a:txBody>
                    <a:bodyPr/>
                    <a:lstStyle/>
                    <a:p>
                      <a:pPr>
                        <a:lnSpc>
                          <a:spcPct val="115000"/>
                        </a:lnSpc>
                        <a:spcAft>
                          <a:spcPts val="0"/>
                        </a:spcAft>
                      </a:pPr>
                      <a:r>
                        <a:rPr lang="el-GR" sz="1500" dirty="0">
                          <a:latin typeface="Times New Roman" pitchFamily="18" charset="0"/>
                          <a:ea typeface="Calibri"/>
                          <a:cs typeface="Times New Roman" pitchFamily="18" charset="0"/>
                        </a:rPr>
                        <a:t>                                     </a:t>
                      </a:r>
                      <a:r>
                        <a:rPr lang="el-GR" sz="1500" dirty="0" smtClean="0">
                          <a:latin typeface="Times New Roman" pitchFamily="18" charset="0"/>
                          <a:ea typeface="Calibri"/>
                          <a:cs typeface="Times New Roman" pitchFamily="18" charset="0"/>
                        </a:rPr>
                        <a:t>      </a:t>
                      </a:r>
                      <a:r>
                        <a:rPr lang="el-GR" sz="1500" b="1" dirty="0" smtClean="0">
                          <a:latin typeface="Times New Roman" pitchFamily="18" charset="0"/>
                          <a:ea typeface="Calibri"/>
                          <a:cs typeface="Times New Roman" pitchFamily="18" charset="0"/>
                        </a:rPr>
                        <a:t> </a:t>
                      </a:r>
                      <a:r>
                        <a:rPr lang="el-GR" sz="1500" b="1" dirty="0">
                          <a:latin typeface="Times New Roman" pitchFamily="18" charset="0"/>
                          <a:ea typeface="Calibri"/>
                          <a:cs typeface="Times New Roman" pitchFamily="18" charset="0"/>
                        </a:rPr>
                        <a:t>Εύρος ανάπτυξης     </a:t>
                      </a:r>
                      <a:r>
                        <a:rPr lang="el-GR" sz="1500" b="1" dirty="0" smtClean="0">
                          <a:latin typeface="Times New Roman" pitchFamily="18" charset="0"/>
                          <a:ea typeface="Calibri"/>
                          <a:cs typeface="Times New Roman" pitchFamily="18" charset="0"/>
                        </a:rPr>
                        <a:t>         </a:t>
                      </a:r>
                      <a:r>
                        <a:rPr lang="el-GR" sz="1500" b="1" dirty="0">
                          <a:latin typeface="Times New Roman" pitchFamily="18" charset="0"/>
                          <a:ea typeface="Calibri"/>
                          <a:cs typeface="Times New Roman" pitchFamily="18" charset="0"/>
                        </a:rPr>
                        <a:t>Άριστη θερμοκρασία</a:t>
                      </a:r>
                      <a:endParaRPr lang="el-GR" sz="1500" dirty="0">
                        <a:latin typeface="Times New Roman" pitchFamily="18" charset="0"/>
                        <a:ea typeface="Calibri"/>
                        <a:cs typeface="Times New Roman" pitchFamily="18" charset="0"/>
                      </a:endParaRPr>
                    </a:p>
                    <a:p>
                      <a:pPr>
                        <a:lnSpc>
                          <a:spcPct val="115000"/>
                        </a:lnSpc>
                        <a:spcAft>
                          <a:spcPts val="0"/>
                        </a:spcAft>
                      </a:pPr>
                      <a:r>
                        <a:rPr lang="el-GR" sz="1500" dirty="0">
                          <a:latin typeface="Times New Roman" pitchFamily="18" charset="0"/>
                          <a:ea typeface="Calibri"/>
                          <a:cs typeface="Times New Roman" pitchFamily="18" charset="0"/>
                        </a:rPr>
                        <a:t>Ψυχρόφιλοι                                -5 έως +20                      </a:t>
                      </a:r>
                      <a:r>
                        <a:rPr lang="el-GR" sz="1500" dirty="0" smtClean="0">
                          <a:latin typeface="Times New Roman" pitchFamily="18" charset="0"/>
                          <a:ea typeface="Calibri"/>
                          <a:cs typeface="Times New Roman" pitchFamily="18" charset="0"/>
                        </a:rPr>
                        <a:t>       </a:t>
                      </a:r>
                      <a:r>
                        <a:rPr lang="el-GR" sz="1500" dirty="0">
                          <a:latin typeface="Times New Roman" pitchFamily="18" charset="0"/>
                          <a:ea typeface="Calibri"/>
                          <a:cs typeface="Times New Roman" pitchFamily="18" charset="0"/>
                        </a:rPr>
                        <a:t>-5 έως +10</a:t>
                      </a:r>
                    </a:p>
                    <a:p>
                      <a:pPr>
                        <a:lnSpc>
                          <a:spcPct val="115000"/>
                        </a:lnSpc>
                        <a:spcAft>
                          <a:spcPts val="0"/>
                        </a:spcAft>
                      </a:pPr>
                      <a:r>
                        <a:rPr lang="el-GR" sz="1500" dirty="0">
                          <a:latin typeface="Times New Roman" pitchFamily="18" charset="0"/>
                          <a:ea typeface="Calibri"/>
                          <a:cs typeface="Times New Roman" pitchFamily="18" charset="0"/>
                        </a:rPr>
                        <a:t>Θερμόφιλοι                             +40 έως +80                      </a:t>
                      </a:r>
                      <a:r>
                        <a:rPr lang="el-GR" sz="1500" dirty="0" smtClean="0">
                          <a:latin typeface="Times New Roman" pitchFamily="18" charset="0"/>
                          <a:ea typeface="Calibri"/>
                          <a:cs typeface="Times New Roman" pitchFamily="18" charset="0"/>
                        </a:rPr>
                        <a:t>    </a:t>
                      </a:r>
                      <a:r>
                        <a:rPr lang="el-GR" sz="1500" dirty="0">
                          <a:latin typeface="Times New Roman" pitchFamily="18" charset="0"/>
                          <a:ea typeface="Calibri"/>
                          <a:cs typeface="Times New Roman" pitchFamily="18" charset="0"/>
                        </a:rPr>
                        <a:t>+55 έως +60</a:t>
                      </a:r>
                    </a:p>
                    <a:p>
                      <a:pPr>
                        <a:lnSpc>
                          <a:spcPct val="115000"/>
                        </a:lnSpc>
                        <a:spcAft>
                          <a:spcPts val="0"/>
                        </a:spcAft>
                      </a:pPr>
                      <a:r>
                        <a:rPr lang="el-GR" sz="1500" dirty="0" err="1">
                          <a:latin typeface="Times New Roman" pitchFamily="18" charset="0"/>
                          <a:ea typeface="Calibri"/>
                          <a:cs typeface="Times New Roman" pitchFamily="18" charset="0"/>
                        </a:rPr>
                        <a:t>Μεσόφιλοι</a:t>
                      </a:r>
                      <a:r>
                        <a:rPr lang="el-GR" sz="1500" dirty="0">
                          <a:latin typeface="Times New Roman" pitchFamily="18" charset="0"/>
                          <a:ea typeface="Calibri"/>
                          <a:cs typeface="Times New Roman" pitchFamily="18" charset="0"/>
                        </a:rPr>
                        <a:t>                                +5 έως +45                       </a:t>
                      </a:r>
                      <a:r>
                        <a:rPr lang="el-GR" sz="1500" dirty="0" smtClean="0">
                          <a:latin typeface="Times New Roman" pitchFamily="18" charset="0"/>
                          <a:ea typeface="Calibri"/>
                          <a:cs typeface="Times New Roman" pitchFamily="18" charset="0"/>
                        </a:rPr>
                        <a:t>   </a:t>
                      </a:r>
                      <a:r>
                        <a:rPr lang="el-GR" sz="1500" dirty="0">
                          <a:latin typeface="Times New Roman" pitchFamily="18" charset="0"/>
                          <a:ea typeface="Calibri"/>
                          <a:cs typeface="Times New Roman" pitchFamily="18" charset="0"/>
                        </a:rPr>
                        <a:t>+25 έως +45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174736" y="6381328"/>
            <a:ext cx="762000" cy="365760"/>
          </a:xfrm>
        </p:spPr>
        <p:txBody>
          <a:bodyPr/>
          <a:lstStyle/>
          <a:p>
            <a:fld id="{1CB9139E-BC47-40E2-A44A-27E9A54B1E10}" type="slidenum">
              <a:rPr lang="el-GR" smtClean="0">
                <a:solidFill>
                  <a:schemeClr val="tx1"/>
                </a:solidFill>
              </a:rPr>
              <a:pPr/>
              <a:t>64</a:t>
            </a:fld>
            <a:endParaRPr lang="el-GR">
              <a:solidFill>
                <a:schemeClr val="tx1"/>
              </a:solidFill>
            </a:endParaRPr>
          </a:p>
        </p:txBody>
      </p:sp>
      <p:pic>
        <p:nvPicPr>
          <p:cNvPr id="3077" name="Picture 5"/>
          <p:cNvPicPr>
            <a:picLocks noChangeAspect="1" noChangeArrowheads="1"/>
          </p:cNvPicPr>
          <p:nvPr/>
        </p:nvPicPr>
        <p:blipFill>
          <a:blip r:embed="rId2" cstate="print"/>
          <a:srcRect/>
          <a:stretch>
            <a:fillRect/>
          </a:stretch>
        </p:blipFill>
        <p:spPr bwMode="auto">
          <a:xfrm>
            <a:off x="323528" y="476672"/>
            <a:ext cx="8280920" cy="630932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1066800"/>
          </a:xfrm>
        </p:spPr>
        <p:txBody>
          <a:bodyPr>
            <a:normAutofit/>
          </a:bodyPr>
          <a:lstStyle/>
          <a:p>
            <a:pPr algn="ctr"/>
            <a:r>
              <a:rPr lang="el-GR" dirty="0" smtClean="0"/>
              <a:t>Ακτινοβόληση τροφίμων</a:t>
            </a:r>
            <a:endParaRPr lang="el-GR" dirty="0"/>
          </a:p>
        </p:txBody>
      </p:sp>
      <p:sp>
        <p:nvSpPr>
          <p:cNvPr id="3" name="2 - Θέση περιεχομένου"/>
          <p:cNvSpPr>
            <a:spLocks noGrp="1"/>
          </p:cNvSpPr>
          <p:nvPr>
            <p:ph idx="1"/>
          </p:nvPr>
        </p:nvSpPr>
        <p:spPr>
          <a:xfrm>
            <a:off x="323528" y="1988840"/>
            <a:ext cx="8363272" cy="4585696"/>
          </a:xfrm>
        </p:spPr>
        <p:txBody>
          <a:bodyPr>
            <a:normAutofit lnSpcReduction="10000"/>
          </a:bodyPr>
          <a:lstStyle/>
          <a:p>
            <a:pPr>
              <a:buNone/>
            </a:pPr>
            <a:r>
              <a:rPr lang="el-GR" dirty="0" smtClean="0"/>
              <a:t>Ακτινοβόληση τροφίμων</a:t>
            </a:r>
          </a:p>
          <a:p>
            <a:pPr>
              <a:buNone/>
            </a:pPr>
            <a:endParaRPr lang="el-GR" dirty="0" smtClean="0"/>
          </a:p>
          <a:p>
            <a:r>
              <a:rPr lang="el-GR" dirty="0" smtClean="0"/>
              <a:t>Έκθεση τροφίμων σε ενέργεια από πηγές όπως οι ακτίνες γ, οι ακτίνες Χ ή οι δέσμες ηλεκτρονίων</a:t>
            </a:r>
          </a:p>
          <a:p>
            <a:pPr>
              <a:buNone/>
            </a:pPr>
            <a:endParaRPr lang="el-GR" dirty="0" smtClean="0"/>
          </a:p>
          <a:p>
            <a:r>
              <a:rPr lang="el-GR" dirty="0" smtClean="0"/>
              <a:t>Τα τρόφιμα δεν θερμαίνονται</a:t>
            </a:r>
          </a:p>
          <a:p>
            <a:pPr>
              <a:buNone/>
            </a:pPr>
            <a:endParaRPr lang="el-GR" dirty="0" smtClean="0"/>
          </a:p>
          <a:p>
            <a:r>
              <a:rPr lang="el-GR" dirty="0" smtClean="0"/>
              <a:t>Δεν διατηρούν καθόλου ακτινοβολία</a:t>
            </a:r>
          </a:p>
          <a:p>
            <a:pPr>
              <a:buNone/>
            </a:pPr>
            <a:endParaRPr lang="el-GR" dirty="0" smtClean="0"/>
          </a:p>
          <a:p>
            <a:r>
              <a:rPr lang="el-GR" dirty="0" smtClean="0"/>
              <a:t>Δεν καθίστανται ραδιενεργά</a:t>
            </a:r>
          </a:p>
          <a:p>
            <a:pPr>
              <a:buNone/>
            </a:pPr>
            <a:endParaRPr lang="el-GR" dirty="0" smtClean="0"/>
          </a:p>
        </p:txBody>
      </p:sp>
      <p:sp>
        <p:nvSpPr>
          <p:cNvPr id="4" name="3 - Θέση αριθμού διαφάνειας"/>
          <p:cNvSpPr>
            <a:spLocks noGrp="1"/>
          </p:cNvSpPr>
          <p:nvPr>
            <p:ph type="sldNum" sz="quarter" idx="12"/>
          </p:nvPr>
        </p:nvSpPr>
        <p:spPr>
          <a:xfrm>
            <a:off x="8174736" y="6453336"/>
            <a:ext cx="762000" cy="365760"/>
          </a:xfrm>
        </p:spPr>
        <p:txBody>
          <a:bodyPr/>
          <a:lstStyle/>
          <a:p>
            <a:fld id="{1CB9139E-BC47-40E2-A44A-27E9A54B1E10}" type="slidenum">
              <a:rPr lang="el-GR" smtClean="0">
                <a:solidFill>
                  <a:schemeClr val="tx1"/>
                </a:solidFill>
              </a:rPr>
              <a:pPr/>
              <a:t>65</a:t>
            </a:fld>
            <a:endParaRPr lang="el-GR">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Ασφάλεια τροφίμων - ακτινοβόληση</a:t>
            </a:r>
            <a:endParaRPr lang="el-GR" dirty="0"/>
          </a:p>
        </p:txBody>
      </p:sp>
      <p:sp>
        <p:nvSpPr>
          <p:cNvPr id="3" name="2 - Θέση περιεχομένου"/>
          <p:cNvSpPr>
            <a:spLocks noGrp="1"/>
          </p:cNvSpPr>
          <p:nvPr>
            <p:ph idx="1"/>
          </p:nvPr>
        </p:nvSpPr>
        <p:spPr/>
        <p:txBody>
          <a:bodyPr/>
          <a:lstStyle/>
          <a:p>
            <a:r>
              <a:rPr lang="el-GR" dirty="0" smtClean="0"/>
              <a:t>Σκοτώνονται παθογόνα βακτήρια και άλλοι μικροοργανισμοί που δυνητικά προκαλούν τροφική δηλητηρίαση</a:t>
            </a:r>
          </a:p>
          <a:p>
            <a:r>
              <a:rPr lang="el-GR" dirty="0" smtClean="0"/>
              <a:t>Καθυστέρηση της ωρίμανσης και της βλάστησης στα τρόφιμα</a:t>
            </a:r>
          </a:p>
          <a:p>
            <a:r>
              <a:rPr lang="el-GR" dirty="0" smtClean="0"/>
              <a:t>Επέκταση της διάρκειας ζωής του προϊόντος</a:t>
            </a:r>
          </a:p>
          <a:p>
            <a:r>
              <a:rPr lang="el-GR" dirty="0" smtClean="0"/>
              <a:t>Δεν υπάρχει σημαντική απώλεια θρεπτικών συστατικών μετά την ακτινοβόληση των τροφίμων</a:t>
            </a:r>
            <a:endParaRPr lang="el-GR" dirty="0"/>
          </a:p>
        </p:txBody>
      </p:sp>
      <p:sp>
        <p:nvSpPr>
          <p:cNvPr id="4" name="3 - Θέση αριθμού διαφάνειας"/>
          <p:cNvSpPr>
            <a:spLocks noGrp="1"/>
          </p:cNvSpPr>
          <p:nvPr>
            <p:ph type="sldNum" sz="quarter" idx="12"/>
          </p:nvPr>
        </p:nvSpPr>
        <p:spPr>
          <a:xfrm>
            <a:off x="8174736" y="6453336"/>
            <a:ext cx="762000" cy="365760"/>
          </a:xfrm>
        </p:spPr>
        <p:txBody>
          <a:bodyPr/>
          <a:lstStyle/>
          <a:p>
            <a:fld id="{1CB9139E-BC47-40E2-A44A-27E9A54B1E10}" type="slidenum">
              <a:rPr lang="el-GR" smtClean="0">
                <a:solidFill>
                  <a:schemeClr val="tx1"/>
                </a:solidFill>
              </a:rPr>
              <a:pPr/>
              <a:t>66</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732240" y="692696"/>
            <a:ext cx="2185835" cy="2160240"/>
          </a:xfrm>
          <a:prstGeom prst="rect">
            <a:avLst/>
          </a:prstGeom>
          <a:noFill/>
          <a:ln w="9525">
            <a:noFill/>
            <a:miter lim="800000"/>
            <a:headEnd/>
            <a:tailEnd/>
          </a:ln>
        </p:spPr>
      </p:pic>
      <p:sp>
        <p:nvSpPr>
          <p:cNvPr id="2" name="1 - Τίτλος"/>
          <p:cNvSpPr>
            <a:spLocks noGrp="1"/>
          </p:cNvSpPr>
          <p:nvPr>
            <p:ph type="title"/>
          </p:nvPr>
        </p:nvSpPr>
        <p:spPr>
          <a:xfrm>
            <a:off x="-252536" y="620688"/>
            <a:ext cx="8229600" cy="1066800"/>
          </a:xfrm>
        </p:spPr>
        <p:txBody>
          <a:bodyPr>
            <a:normAutofit fontScale="90000"/>
          </a:bodyPr>
          <a:lstStyle/>
          <a:p>
            <a:pPr algn="ctr"/>
            <a:r>
              <a:rPr lang="el-GR" dirty="0" smtClean="0"/>
              <a:t>Γενετικά τροποποιημένα τρόφιμα</a:t>
            </a:r>
            <a:br>
              <a:rPr lang="el-GR" dirty="0" smtClean="0"/>
            </a:br>
            <a:r>
              <a:rPr lang="el-GR" dirty="0" smtClean="0"/>
              <a:t>(ΓΤΤ)</a:t>
            </a:r>
            <a:endParaRPr lang="el-GR" dirty="0"/>
          </a:p>
        </p:txBody>
      </p:sp>
      <p:sp>
        <p:nvSpPr>
          <p:cNvPr id="3" name="2 - Θέση περιεχομένου"/>
          <p:cNvSpPr>
            <a:spLocks noGrp="1"/>
          </p:cNvSpPr>
          <p:nvPr>
            <p:ph idx="1"/>
          </p:nvPr>
        </p:nvSpPr>
        <p:spPr/>
        <p:txBody>
          <a:bodyPr/>
          <a:lstStyle/>
          <a:p>
            <a:pPr>
              <a:buNone/>
            </a:pPr>
            <a:endParaRPr lang="el-GR" dirty="0" smtClean="0"/>
          </a:p>
          <a:p>
            <a:r>
              <a:rPr lang="el-GR" dirty="0" smtClean="0"/>
              <a:t>Επέμβαση του ανθρώπου στο γενετικό κώδικα (</a:t>
            </a:r>
            <a:r>
              <a:rPr lang="en-US" dirty="0" smtClean="0"/>
              <a:t>DNA) </a:t>
            </a:r>
            <a:r>
              <a:rPr lang="el-GR" dirty="0" smtClean="0"/>
              <a:t>(προσθήκη ή αφαίρεση γονιδίων)</a:t>
            </a:r>
          </a:p>
          <a:p>
            <a:pPr>
              <a:buNone/>
            </a:pPr>
            <a:endParaRPr lang="el-GR" dirty="0" smtClean="0"/>
          </a:p>
          <a:p>
            <a:r>
              <a:rPr lang="el-GR" dirty="0" smtClean="0"/>
              <a:t>Τροποποίηση του γενετικού υλικού ενός οργανισμού με την εισαγωγή τροποποιημένου γονιδίου ή γονιδίου που προέρχεται από άλλη ποικιλία ή είδος</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67</a:t>
            </a:fld>
            <a:endParaRPr lang="el-GR"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1066800"/>
          </a:xfrm>
        </p:spPr>
        <p:txBody>
          <a:bodyPr/>
          <a:lstStyle/>
          <a:p>
            <a:pPr algn="ctr"/>
            <a:r>
              <a:rPr lang="el-GR" dirty="0" smtClean="0"/>
              <a:t>Πιθανοί κίνδυνοι από τα ΓΤΤ</a:t>
            </a:r>
            <a:endParaRPr lang="el-GR" dirty="0"/>
          </a:p>
        </p:txBody>
      </p:sp>
      <p:sp>
        <p:nvSpPr>
          <p:cNvPr id="4" name="3 - Θέση αριθμού διαφάνειας"/>
          <p:cNvSpPr>
            <a:spLocks noGrp="1"/>
          </p:cNvSpPr>
          <p:nvPr>
            <p:ph type="sldNum" sz="quarter" idx="12"/>
          </p:nvPr>
        </p:nvSpPr>
        <p:spPr>
          <a:xfrm>
            <a:off x="8130480" y="6231592"/>
            <a:ext cx="762000" cy="365760"/>
          </a:xfrm>
        </p:spPr>
        <p:txBody>
          <a:bodyPr/>
          <a:lstStyle/>
          <a:p>
            <a:fld id="{1CB9139E-BC47-40E2-A44A-27E9A54B1E10}" type="slidenum">
              <a:rPr lang="el-GR" smtClean="0">
                <a:solidFill>
                  <a:schemeClr val="tx1"/>
                </a:solidFill>
              </a:rPr>
              <a:pPr/>
              <a:t>68</a:t>
            </a:fld>
            <a:endParaRPr lang="el-GR">
              <a:solidFill>
                <a:schemeClr val="tx1"/>
              </a:solidFill>
            </a:endParaRPr>
          </a:p>
        </p:txBody>
      </p:sp>
      <p:pic>
        <p:nvPicPr>
          <p:cNvPr id="6146" name="Picture 2"/>
          <p:cNvPicPr>
            <a:picLocks noChangeAspect="1" noChangeArrowheads="1"/>
          </p:cNvPicPr>
          <p:nvPr/>
        </p:nvPicPr>
        <p:blipFill>
          <a:blip r:embed="rId2" cstate="print"/>
          <a:srcRect/>
          <a:stretch>
            <a:fillRect/>
          </a:stretch>
        </p:blipFill>
        <p:spPr bwMode="auto">
          <a:xfrm>
            <a:off x="5702746" y="1850479"/>
            <a:ext cx="3333750" cy="4314825"/>
          </a:xfrm>
          <a:prstGeom prst="rect">
            <a:avLst/>
          </a:prstGeom>
          <a:noFill/>
          <a:ln w="9525">
            <a:noFill/>
            <a:miter lim="800000"/>
            <a:headEnd/>
            <a:tailEnd/>
          </a:ln>
        </p:spPr>
      </p:pic>
      <p:sp>
        <p:nvSpPr>
          <p:cNvPr id="6" name="2 - Θέση περιεχομένου"/>
          <p:cNvSpPr>
            <a:spLocks noGrp="1"/>
          </p:cNvSpPr>
          <p:nvPr>
            <p:ph idx="1"/>
          </p:nvPr>
        </p:nvSpPr>
        <p:spPr>
          <a:xfrm>
            <a:off x="-36512" y="1939648"/>
            <a:ext cx="8229600" cy="4801720"/>
          </a:xfrm>
        </p:spPr>
        <p:txBody>
          <a:bodyPr/>
          <a:lstStyle/>
          <a:p>
            <a:r>
              <a:rPr lang="el-GR" dirty="0" smtClean="0"/>
              <a:t>Πιθανότητα ανάπτυξης αλλεργιών</a:t>
            </a:r>
          </a:p>
          <a:p>
            <a:pPr>
              <a:buNone/>
            </a:pPr>
            <a:endParaRPr lang="el-GR" dirty="0" smtClean="0"/>
          </a:p>
          <a:p>
            <a:r>
              <a:rPr lang="el-GR" dirty="0" smtClean="0"/>
              <a:t>Αλλοίωση της φυσικής χλωρίδας χωρίς προβλέψιμες συνέπειες</a:t>
            </a:r>
          </a:p>
          <a:p>
            <a:pPr>
              <a:buNone/>
            </a:pPr>
            <a:endParaRPr lang="el-GR" dirty="0" smtClean="0"/>
          </a:p>
          <a:p>
            <a:r>
              <a:rPr lang="el-GR" dirty="0" smtClean="0"/>
              <a:t>Μείωση της βιοποικιλότητας</a:t>
            </a:r>
          </a:p>
          <a:p>
            <a:endParaRPr lang="el-GR" dirty="0" smtClean="0"/>
          </a:p>
          <a:p>
            <a:r>
              <a:rPr lang="el-GR" dirty="0" smtClean="0"/>
              <a:t>Πιθανή επανεμφάνιση ασθενειών</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dirty="0" smtClean="0"/>
              <a:t>Μερικά από τα γενετικά τροποποιημένα τρόφιμα:</a:t>
            </a:r>
          </a:p>
          <a:p>
            <a:pPr>
              <a:buNone/>
            </a:pPr>
            <a:endParaRPr lang="el-GR" dirty="0" smtClean="0"/>
          </a:p>
          <a:p>
            <a:r>
              <a:rPr lang="el-GR" dirty="0" smtClean="0"/>
              <a:t>Καλαμπόκι</a:t>
            </a:r>
          </a:p>
          <a:p>
            <a:r>
              <a:rPr lang="el-GR" dirty="0" smtClean="0"/>
              <a:t>Σόγια</a:t>
            </a:r>
          </a:p>
          <a:p>
            <a:r>
              <a:rPr lang="el-GR" dirty="0" smtClean="0"/>
              <a:t>Πατάτα</a:t>
            </a:r>
          </a:p>
          <a:p>
            <a:r>
              <a:rPr lang="el-GR" dirty="0" smtClean="0"/>
              <a:t>Ντομάτα</a:t>
            </a:r>
          </a:p>
          <a:p>
            <a:r>
              <a:rPr lang="el-GR" dirty="0" smtClean="0"/>
              <a:t>Ρύζι</a:t>
            </a:r>
          </a:p>
          <a:p>
            <a:r>
              <a:rPr lang="el-GR" dirty="0" smtClean="0"/>
              <a:t>Διάφορα φρούτα και λαχανικά ανθεκτικά σε έντομα και ζιζάνια και στην ξηρασία</a:t>
            </a:r>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69</a:t>
            </a:fld>
            <a:endParaRPr lang="el-GR">
              <a:solidFill>
                <a:schemeClr val="tx1"/>
              </a:solidFill>
            </a:endParaRPr>
          </a:p>
        </p:txBody>
      </p:sp>
      <p:pic>
        <p:nvPicPr>
          <p:cNvPr id="7170" name="Picture 2"/>
          <p:cNvPicPr>
            <a:picLocks noChangeAspect="1" noChangeArrowheads="1"/>
          </p:cNvPicPr>
          <p:nvPr/>
        </p:nvPicPr>
        <p:blipFill>
          <a:blip r:embed="rId2" cstate="print"/>
          <a:srcRect/>
          <a:stretch>
            <a:fillRect/>
          </a:stretch>
        </p:blipFill>
        <p:spPr bwMode="auto">
          <a:xfrm>
            <a:off x="251520" y="332656"/>
            <a:ext cx="3888432" cy="194421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27984" y="2769577"/>
            <a:ext cx="2736304" cy="2675647"/>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593128" y="227856"/>
            <a:ext cx="2651280" cy="2121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heckerboard(across)">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blinds(horizontal)">
                                      <p:cBhvr>
                                        <p:cTn id="1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Φυσικοί κίνδυνοι</a:t>
            </a:r>
            <a:endParaRPr lang="el-GR" dirty="0"/>
          </a:p>
        </p:txBody>
      </p:sp>
      <p:sp>
        <p:nvSpPr>
          <p:cNvPr id="3" name="2 - Θέση περιεχομένου"/>
          <p:cNvSpPr>
            <a:spLocks noGrp="1"/>
          </p:cNvSpPr>
          <p:nvPr>
            <p:ph idx="1"/>
          </p:nvPr>
        </p:nvSpPr>
        <p:spPr/>
        <p:txBody>
          <a:bodyPr/>
          <a:lstStyle/>
          <a:p>
            <a:r>
              <a:rPr lang="el-GR" dirty="0" smtClean="0"/>
              <a:t>Προέρχονται από διάφορα ξένα αντικείμενα ή υλικά που δεν αποτελούν φυσικά συστατικά των τροφίμων και μπορούν να προκαλέσουν βλάβες στον καταναλωτή.</a:t>
            </a:r>
          </a:p>
          <a:p>
            <a:r>
              <a:rPr lang="el-GR" dirty="0" smtClean="0"/>
              <a:t>Γυαλί, ξύλο, πέτρες, μέταλλα, έντομα, κόκκαλα, πλαστικά, ρύποι του προσωπικού, τρίχες, χρώματα, σκουριά κτλ.</a:t>
            </a:r>
          </a:p>
          <a:p>
            <a:r>
              <a:rPr lang="el-GR" dirty="0" smtClean="0"/>
              <a:t>Επιπτώσεις στην υγεία: τραυματισμοί, πνιγμός, μολύνσεις, σπάσιμο δοντιών κ.ά.</a:t>
            </a:r>
            <a:endParaRPr lang="el-GR" dirty="0"/>
          </a:p>
        </p:txBody>
      </p:sp>
      <p:sp>
        <p:nvSpPr>
          <p:cNvPr id="4" name="3 - Θέση αριθμού διαφάνειας"/>
          <p:cNvSpPr>
            <a:spLocks noGrp="1"/>
          </p:cNvSpPr>
          <p:nvPr>
            <p:ph type="sldNum" sz="quarter" idx="12"/>
          </p:nvPr>
        </p:nvSpPr>
        <p:spPr>
          <a:xfrm>
            <a:off x="8174736" y="6375608"/>
            <a:ext cx="762000" cy="365760"/>
          </a:xfrm>
        </p:spPr>
        <p:txBody>
          <a:bodyPr/>
          <a:lstStyle/>
          <a:p>
            <a:fld id="{1CB9139E-BC47-40E2-A44A-27E9A54B1E10}" type="slidenum">
              <a:rPr lang="el-GR" smtClean="0">
                <a:solidFill>
                  <a:schemeClr val="tx1"/>
                </a:solidFill>
              </a:rPr>
              <a:pPr/>
              <a:t>7</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174736" y="6237312"/>
            <a:ext cx="762000" cy="365760"/>
          </a:xfrm>
        </p:spPr>
        <p:txBody>
          <a:bodyPr/>
          <a:lstStyle/>
          <a:p>
            <a:fld id="{1CB9139E-BC47-40E2-A44A-27E9A54B1E10}" type="slidenum">
              <a:rPr lang="el-GR" smtClean="0">
                <a:solidFill>
                  <a:schemeClr val="tx1"/>
                </a:solidFill>
              </a:rPr>
              <a:pPr/>
              <a:t>70</a:t>
            </a:fld>
            <a:endParaRPr lang="el-GR">
              <a:solidFill>
                <a:schemeClr val="tx1"/>
              </a:solidFill>
            </a:endParaRPr>
          </a:p>
        </p:txBody>
      </p:sp>
      <p:pic>
        <p:nvPicPr>
          <p:cNvPr id="8194" name="Picture 2"/>
          <p:cNvPicPr>
            <a:picLocks noChangeAspect="1" noChangeArrowheads="1"/>
          </p:cNvPicPr>
          <p:nvPr/>
        </p:nvPicPr>
        <p:blipFill>
          <a:blip r:embed="rId2" cstate="print"/>
          <a:srcRect/>
          <a:stretch>
            <a:fillRect/>
          </a:stretch>
        </p:blipFill>
        <p:spPr bwMode="auto">
          <a:xfrm>
            <a:off x="487041" y="476672"/>
            <a:ext cx="8045399" cy="6315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1066800"/>
          </a:xfrm>
        </p:spPr>
        <p:txBody>
          <a:bodyPr/>
          <a:lstStyle/>
          <a:p>
            <a:pPr algn="ctr"/>
            <a:r>
              <a:rPr lang="el-GR" dirty="0" smtClean="0"/>
              <a:t>Επιπτώσεις στην υγεία</a:t>
            </a:r>
            <a:endParaRPr lang="el-GR" dirty="0"/>
          </a:p>
        </p:txBody>
      </p:sp>
      <p:sp>
        <p:nvSpPr>
          <p:cNvPr id="3" name="2 - Θέση περιεχομένου"/>
          <p:cNvSpPr>
            <a:spLocks noGrp="1"/>
          </p:cNvSpPr>
          <p:nvPr>
            <p:ph idx="1"/>
          </p:nvPr>
        </p:nvSpPr>
        <p:spPr>
          <a:xfrm>
            <a:off x="457200" y="1772816"/>
            <a:ext cx="8229600" cy="4801720"/>
          </a:xfrm>
        </p:spPr>
        <p:txBody>
          <a:bodyPr/>
          <a:lstStyle/>
          <a:p>
            <a:r>
              <a:rPr lang="el-GR" dirty="0" smtClean="0"/>
              <a:t>Ευρώπη και ΗΠΑ: εμφάνιση επικίνδυνων αλλεργιών σε μεταλλαγμένους ξηρούς καρπούς και άλλες τέτοιες τροφές</a:t>
            </a:r>
          </a:p>
          <a:p>
            <a:pPr>
              <a:buNone/>
            </a:pPr>
            <a:endParaRPr lang="el-GR" dirty="0" smtClean="0"/>
          </a:p>
          <a:p>
            <a:r>
              <a:rPr lang="el-GR" dirty="0" smtClean="0"/>
              <a:t>Αλλεργικά </a:t>
            </a:r>
            <a:r>
              <a:rPr lang="en-US" dirty="0" smtClean="0"/>
              <a:t>shock</a:t>
            </a:r>
            <a:r>
              <a:rPr lang="el-GR" dirty="0" smtClean="0"/>
              <a:t> σε άτομα επιρρεπή σε αλλεργίες</a:t>
            </a:r>
          </a:p>
          <a:p>
            <a:endParaRPr lang="el-GR" dirty="0" smtClean="0"/>
          </a:p>
          <a:p>
            <a:endParaRPr lang="el-GR" dirty="0"/>
          </a:p>
        </p:txBody>
      </p:sp>
      <p:sp>
        <p:nvSpPr>
          <p:cNvPr id="4" name="3 - Θέση αριθμού διαφάνειας"/>
          <p:cNvSpPr>
            <a:spLocks noGrp="1"/>
          </p:cNvSpPr>
          <p:nvPr>
            <p:ph type="sldNum" sz="quarter" idx="12"/>
          </p:nvPr>
        </p:nvSpPr>
        <p:spPr>
          <a:xfrm>
            <a:off x="8130480" y="6303600"/>
            <a:ext cx="762000" cy="365760"/>
          </a:xfrm>
        </p:spPr>
        <p:txBody>
          <a:bodyPr/>
          <a:lstStyle/>
          <a:p>
            <a:fld id="{1CB9139E-BC47-40E2-A44A-27E9A54B1E10}" type="slidenum">
              <a:rPr lang="el-GR" smtClean="0">
                <a:solidFill>
                  <a:schemeClr val="tx1"/>
                </a:solidFill>
              </a:rPr>
              <a:pPr/>
              <a:t>71</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1066800"/>
          </a:xfrm>
        </p:spPr>
        <p:txBody>
          <a:bodyPr>
            <a:normAutofit fontScale="90000"/>
          </a:bodyPr>
          <a:lstStyle/>
          <a:p>
            <a:pPr algn="ctr"/>
            <a:r>
              <a:rPr lang="el-GR" dirty="0" smtClean="0"/>
              <a:t>Μολυσμένες τροφές -</a:t>
            </a:r>
            <a:br>
              <a:rPr lang="el-GR" dirty="0" smtClean="0"/>
            </a:br>
            <a:r>
              <a:rPr lang="el-GR" dirty="0" smtClean="0"/>
              <a:t>διατροφικά σκάνδαλα</a:t>
            </a:r>
            <a:endParaRPr lang="el-GR" dirty="0"/>
          </a:p>
        </p:txBody>
      </p:sp>
      <p:sp>
        <p:nvSpPr>
          <p:cNvPr id="3" name="2 - Θέση περιεχομένου"/>
          <p:cNvSpPr>
            <a:spLocks noGrp="1"/>
          </p:cNvSpPr>
          <p:nvPr>
            <p:ph idx="1"/>
          </p:nvPr>
        </p:nvSpPr>
        <p:spPr>
          <a:xfrm>
            <a:off x="457200" y="1939648"/>
            <a:ext cx="8507288" cy="4918352"/>
          </a:xfrm>
        </p:spPr>
        <p:txBody>
          <a:bodyPr>
            <a:normAutofit fontScale="92500" lnSpcReduction="10000"/>
          </a:bodyPr>
          <a:lstStyle/>
          <a:p>
            <a:r>
              <a:rPr lang="el-GR" dirty="0" smtClean="0"/>
              <a:t>Κατανάλωση χοιρινού κρέατος γερμανικής προέλευσης όπου τα ζώα είχαν τραφεί με μολυσμένες ζωοτροφές</a:t>
            </a:r>
          </a:p>
          <a:p>
            <a:r>
              <a:rPr lang="el-GR" dirty="0" smtClean="0"/>
              <a:t>Περίπου 200.000 τόνοι ζωοτροφές μολυσμένες με τις επικίνδυνες για την ανθρώπινη υγεία διοξίνες παραδόθηκαν σε περίπου 1.800 κτηνοτροφικές μονάδες στη Γερμανία και σε άλλες 4.800 μονάδες στις γειτονικές με τη Γερμανία χώρες</a:t>
            </a:r>
          </a:p>
          <a:p>
            <a:r>
              <a:rPr lang="el-GR" dirty="0" smtClean="0"/>
              <a:t>Διοξίνες σε βελγικά κοτόπουλα (1997)</a:t>
            </a:r>
          </a:p>
          <a:p>
            <a:r>
              <a:rPr lang="el-GR" dirty="0" smtClean="0"/>
              <a:t>Διοξίνες σε ολλανδικό γάλα (Νοέμβριος 2004)</a:t>
            </a:r>
          </a:p>
          <a:p>
            <a:r>
              <a:rPr lang="el-GR" dirty="0" smtClean="0"/>
              <a:t>Διοξίνες σε ιρλανδέζικα χοιρινά (2008)</a:t>
            </a:r>
          </a:p>
          <a:p>
            <a:r>
              <a:rPr lang="el-GR" dirty="0" smtClean="0"/>
              <a:t>Διοξίνες σε γερμανικά χοιρινά (2010)</a:t>
            </a:r>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72</a:t>
            </a:fld>
            <a:endParaRPr lang="el-GR">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1066800"/>
          </a:xfrm>
        </p:spPr>
        <p:txBody>
          <a:bodyPr/>
          <a:lstStyle/>
          <a:p>
            <a:pPr algn="ctr"/>
            <a:r>
              <a:rPr lang="el-GR" dirty="0" smtClean="0"/>
              <a:t>Διοξίνες</a:t>
            </a:r>
            <a:endParaRPr lang="el-GR" dirty="0"/>
          </a:p>
        </p:txBody>
      </p:sp>
      <p:sp>
        <p:nvSpPr>
          <p:cNvPr id="3" name="2 - Θέση περιεχομένου"/>
          <p:cNvSpPr>
            <a:spLocks noGrp="1"/>
          </p:cNvSpPr>
          <p:nvPr>
            <p:ph idx="1"/>
          </p:nvPr>
        </p:nvSpPr>
        <p:spPr>
          <a:xfrm>
            <a:off x="205680" y="1556792"/>
            <a:ext cx="8686800" cy="5017744"/>
          </a:xfrm>
        </p:spPr>
        <p:txBody>
          <a:bodyPr/>
          <a:lstStyle/>
          <a:p>
            <a:r>
              <a:rPr lang="el-GR" dirty="0" smtClean="0"/>
              <a:t>Κατηγορία περιβαλλοντικά ανθεκτικών ουσιών που περιέχουν χλώριο</a:t>
            </a:r>
            <a:endParaRPr lang="en-US" dirty="0" smtClean="0"/>
          </a:p>
          <a:p>
            <a:endParaRPr lang="el-GR" dirty="0" smtClean="0"/>
          </a:p>
          <a:p>
            <a:r>
              <a:rPr lang="el-GR" dirty="0" smtClean="0"/>
              <a:t>2,37,8-τετραχλωρο-διβενζο-παρα-διοξίνη (</a:t>
            </a:r>
            <a:r>
              <a:rPr lang="en-US" dirty="0" smtClean="0"/>
              <a:t>TCDD)</a:t>
            </a:r>
          </a:p>
          <a:p>
            <a:endParaRPr lang="el-GR" dirty="0" smtClean="0"/>
          </a:p>
          <a:p>
            <a:r>
              <a:rPr lang="el-GR" dirty="0" smtClean="0"/>
              <a:t>Ο όρος χαρακτηρίζει την οικογένεια των δομικά συσχετιζόμενων με τη διοξίνη </a:t>
            </a:r>
            <a:r>
              <a:rPr lang="el-GR" dirty="0" err="1" smtClean="0"/>
              <a:t>πολυχλωριωμένων</a:t>
            </a:r>
            <a:r>
              <a:rPr lang="el-GR" dirty="0" smtClean="0"/>
              <a:t> </a:t>
            </a:r>
            <a:r>
              <a:rPr lang="el-GR" dirty="0" err="1" smtClean="0"/>
              <a:t>διβενζο</a:t>
            </a:r>
            <a:r>
              <a:rPr lang="el-GR" dirty="0" smtClean="0"/>
              <a:t> παραγώγων (</a:t>
            </a:r>
            <a:r>
              <a:rPr lang="en-US" dirty="0" smtClean="0"/>
              <a:t>PCDD)</a:t>
            </a:r>
            <a:r>
              <a:rPr lang="el-GR" dirty="0" smtClean="0"/>
              <a:t>, </a:t>
            </a:r>
            <a:r>
              <a:rPr lang="el-GR" dirty="0" err="1" smtClean="0"/>
              <a:t>πολυχλωριωμένων</a:t>
            </a:r>
            <a:r>
              <a:rPr lang="el-GR" dirty="0" smtClean="0"/>
              <a:t> </a:t>
            </a:r>
            <a:r>
              <a:rPr lang="el-GR" dirty="0" err="1" smtClean="0"/>
              <a:t>διβενζοφουρανίων</a:t>
            </a:r>
            <a:r>
              <a:rPr lang="en-US" dirty="0" smtClean="0"/>
              <a:t> </a:t>
            </a:r>
            <a:r>
              <a:rPr lang="el-GR" dirty="0" smtClean="0"/>
              <a:t>(</a:t>
            </a:r>
            <a:r>
              <a:rPr lang="en-US" dirty="0" smtClean="0"/>
              <a:t>PCDF) </a:t>
            </a:r>
            <a:r>
              <a:rPr lang="el-GR" dirty="0" smtClean="0"/>
              <a:t>και τα </a:t>
            </a:r>
            <a:r>
              <a:rPr lang="el-GR" dirty="0" err="1" smtClean="0"/>
              <a:t>πολυχλωριωμένα</a:t>
            </a:r>
            <a:r>
              <a:rPr lang="el-GR" dirty="0" smtClean="0"/>
              <a:t> </a:t>
            </a:r>
            <a:r>
              <a:rPr lang="el-GR" dirty="0" err="1" smtClean="0"/>
              <a:t>διφαινύλια</a:t>
            </a:r>
            <a:r>
              <a:rPr lang="el-GR" dirty="0" smtClean="0"/>
              <a:t> </a:t>
            </a:r>
            <a:r>
              <a:rPr lang="en-US" dirty="0" smtClean="0"/>
              <a:t>(PCB).</a:t>
            </a:r>
            <a:endParaRPr lang="el-GR" dirty="0" smtClean="0"/>
          </a:p>
          <a:p>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73</a:t>
            </a:fld>
            <a:endParaRPr lang="el-GR"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1CB9139E-BC47-40E2-A44A-27E9A54B1E10}" type="slidenum">
              <a:rPr lang="el-GR" smtClean="0"/>
              <a:pPr/>
              <a:t>74</a:t>
            </a:fld>
            <a:endParaRPr lang="el-GR"/>
          </a:p>
        </p:txBody>
      </p:sp>
      <p:pic>
        <p:nvPicPr>
          <p:cNvPr id="5" name="Picture 2"/>
          <p:cNvPicPr>
            <a:picLocks noChangeAspect="1" noChangeArrowheads="1"/>
          </p:cNvPicPr>
          <p:nvPr/>
        </p:nvPicPr>
        <p:blipFill>
          <a:blip r:embed="rId2" cstate="print"/>
          <a:srcRect/>
          <a:stretch>
            <a:fillRect/>
          </a:stretch>
        </p:blipFill>
        <p:spPr bwMode="auto">
          <a:xfrm>
            <a:off x="395536" y="-49694"/>
            <a:ext cx="8496944" cy="69076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44208" y="0"/>
            <a:ext cx="2699792" cy="2699792"/>
          </a:xfrm>
          <a:prstGeom prst="rect">
            <a:avLst/>
          </a:prstGeom>
          <a:noFill/>
          <a:ln w="9525">
            <a:noFill/>
            <a:miter lim="800000"/>
            <a:headEnd/>
            <a:tailEnd/>
          </a:ln>
        </p:spPr>
      </p:pic>
      <p:sp>
        <p:nvSpPr>
          <p:cNvPr id="2" name="1 - Τίτλος"/>
          <p:cNvSpPr>
            <a:spLocks noGrp="1"/>
          </p:cNvSpPr>
          <p:nvPr>
            <p:ph type="title"/>
          </p:nvPr>
        </p:nvSpPr>
        <p:spPr>
          <a:xfrm>
            <a:off x="302840" y="332656"/>
            <a:ext cx="8229600" cy="1066800"/>
          </a:xfrm>
        </p:spPr>
        <p:txBody>
          <a:bodyPr/>
          <a:lstStyle/>
          <a:p>
            <a:pPr algn="ctr"/>
            <a:r>
              <a:rPr lang="el-GR" dirty="0" smtClean="0"/>
              <a:t>Βιολογική γεωργία</a:t>
            </a:r>
            <a:endParaRPr lang="el-GR" dirty="0"/>
          </a:p>
        </p:txBody>
      </p:sp>
      <p:sp>
        <p:nvSpPr>
          <p:cNvPr id="3" name="2 - Θέση περιεχομένου"/>
          <p:cNvSpPr>
            <a:spLocks noGrp="1"/>
          </p:cNvSpPr>
          <p:nvPr>
            <p:ph idx="1"/>
          </p:nvPr>
        </p:nvSpPr>
        <p:spPr>
          <a:xfrm>
            <a:off x="457200" y="1412776"/>
            <a:ext cx="8229600" cy="5760640"/>
          </a:xfrm>
        </p:spPr>
        <p:txBody>
          <a:bodyPr>
            <a:normAutofit lnSpcReduction="10000"/>
          </a:bodyPr>
          <a:lstStyle/>
          <a:p>
            <a:r>
              <a:rPr lang="el-GR" dirty="0" smtClean="0"/>
              <a:t>Εναλλακτικός τρόπος γεωργίας σε σχέση με τη συμβατική (χημική) γεωργία</a:t>
            </a:r>
          </a:p>
          <a:p>
            <a:r>
              <a:rPr lang="el-GR" dirty="0" smtClean="0"/>
              <a:t>Χρησιμοποιούνται βιολογικές μέθοδοι καλλιέργειας</a:t>
            </a:r>
          </a:p>
          <a:p>
            <a:r>
              <a:rPr lang="el-GR" dirty="0" smtClean="0"/>
              <a:t>Χωρίς τη χρήση χημικών λιπασμάτων, φυτοφαρμάκων, χημικών ζιζανιοκτόνων, συνθετικών ορμονών</a:t>
            </a:r>
          </a:p>
          <a:p>
            <a:r>
              <a:rPr lang="el-GR" dirty="0" smtClean="0"/>
              <a:t>Χρήση βιολογικών σκευασμάτων προερχόμενων από άλλα φυτά</a:t>
            </a:r>
          </a:p>
          <a:p>
            <a:r>
              <a:rPr lang="el-GR" dirty="0" smtClean="0"/>
              <a:t>Χρήση εντόμων που τρέφονται με τα έντομα τα οποία έχουν προσβάλει την καλλιέργεια</a:t>
            </a:r>
          </a:p>
          <a:p>
            <a:r>
              <a:rPr lang="el-GR" dirty="0" smtClean="0"/>
              <a:t>Φυσικά ζιζανιοκτόνα προερχόμενα από άλλα φυτά ή έντομα</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75</a:t>
            </a:fld>
            <a:endParaRPr lang="el-GR">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407696" y="-27384"/>
            <a:ext cx="2736304" cy="2736304"/>
          </a:xfrm>
          <a:prstGeom prst="rect">
            <a:avLst/>
          </a:prstGeom>
          <a:noFill/>
          <a:ln w="9525">
            <a:noFill/>
            <a:miter lim="800000"/>
            <a:headEnd/>
            <a:tailEnd/>
          </a:ln>
        </p:spPr>
      </p:pic>
      <p:sp>
        <p:nvSpPr>
          <p:cNvPr id="2" name="1 - Τίτλος"/>
          <p:cNvSpPr>
            <a:spLocks noGrp="1"/>
          </p:cNvSpPr>
          <p:nvPr>
            <p:ph type="title"/>
          </p:nvPr>
        </p:nvSpPr>
        <p:spPr>
          <a:xfrm>
            <a:off x="251520" y="620688"/>
            <a:ext cx="8229600" cy="1066800"/>
          </a:xfrm>
        </p:spPr>
        <p:txBody>
          <a:bodyPr/>
          <a:lstStyle/>
          <a:p>
            <a:pPr algn="ctr"/>
            <a:r>
              <a:rPr lang="el-GR" dirty="0" smtClean="0"/>
              <a:t>Βιολογική γεωργία</a:t>
            </a:r>
            <a:endParaRPr lang="el-GR" dirty="0"/>
          </a:p>
        </p:txBody>
      </p:sp>
      <p:sp>
        <p:nvSpPr>
          <p:cNvPr id="3" name="2 - Θέση περιεχομένου"/>
          <p:cNvSpPr>
            <a:spLocks noGrp="1"/>
          </p:cNvSpPr>
          <p:nvPr>
            <p:ph idx="1"/>
          </p:nvPr>
        </p:nvSpPr>
        <p:spPr>
          <a:xfrm>
            <a:off x="457200" y="1844824"/>
            <a:ext cx="8229600" cy="4729712"/>
          </a:xfrm>
        </p:spPr>
        <p:txBody>
          <a:bodyPr/>
          <a:lstStyle/>
          <a:p>
            <a:endParaRPr lang="el-GR" dirty="0" smtClean="0"/>
          </a:p>
          <a:p>
            <a:r>
              <a:rPr lang="el-GR" dirty="0" smtClean="0"/>
              <a:t>Απολύμανση του εδάφους με φυσικές μεθόδους (</a:t>
            </a:r>
            <a:r>
              <a:rPr lang="el-GR" dirty="0" err="1" smtClean="0"/>
              <a:t>ηλιο</a:t>
            </a:r>
            <a:r>
              <a:rPr lang="el-GR" dirty="0" smtClean="0"/>
              <a:t>-απολύμανση)</a:t>
            </a:r>
          </a:p>
          <a:p>
            <a:r>
              <a:rPr lang="el-GR" dirty="0" smtClean="0"/>
              <a:t>Απορρίπτει τους </a:t>
            </a:r>
            <a:r>
              <a:rPr lang="el-GR" smtClean="0"/>
              <a:t>γενετικά τροποποιημένους </a:t>
            </a:r>
            <a:r>
              <a:rPr lang="el-GR" dirty="0" smtClean="0"/>
              <a:t>οργανισμούς</a:t>
            </a:r>
          </a:p>
          <a:p>
            <a:r>
              <a:rPr lang="el-GR" dirty="0" smtClean="0"/>
              <a:t>Ελέγχονται από τους κανονισμούς της ΕΕ και καθορισμένους από το κράτος οργανισμούς για την πιστοποίησή τους</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76</a:t>
            </a:fld>
            <a:endParaRPr lang="el-GR">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1066800"/>
          </a:xfrm>
        </p:spPr>
        <p:txBody>
          <a:bodyPr>
            <a:normAutofit fontScale="90000"/>
          </a:bodyPr>
          <a:lstStyle/>
          <a:p>
            <a:pPr algn="ctr"/>
            <a:r>
              <a:rPr lang="el-GR" dirty="0" smtClean="0"/>
              <a:t>Περιορισμοί στην έκθεση και πρόληψη</a:t>
            </a:r>
            <a:br>
              <a:rPr lang="el-GR" dirty="0" smtClean="0"/>
            </a:br>
            <a:r>
              <a:rPr lang="el-GR" dirty="0" smtClean="0"/>
              <a:t>Μέτρα αντιμετώπισης </a:t>
            </a:r>
            <a:endParaRPr lang="el-GR" dirty="0"/>
          </a:p>
        </p:txBody>
      </p:sp>
      <p:sp>
        <p:nvSpPr>
          <p:cNvPr id="3" name="2 - Θέση περιεχομένου"/>
          <p:cNvSpPr>
            <a:spLocks noGrp="1"/>
          </p:cNvSpPr>
          <p:nvPr>
            <p:ph idx="1"/>
          </p:nvPr>
        </p:nvSpPr>
        <p:spPr>
          <a:xfrm>
            <a:off x="457200" y="1944216"/>
            <a:ext cx="8229600" cy="5085184"/>
          </a:xfrm>
        </p:spPr>
        <p:txBody>
          <a:bodyPr>
            <a:normAutofit lnSpcReduction="10000"/>
          </a:bodyPr>
          <a:lstStyle/>
          <a:p>
            <a:r>
              <a:rPr lang="el-GR" dirty="0" smtClean="0"/>
              <a:t>Διεθνής επιτροπή του </a:t>
            </a:r>
            <a:r>
              <a:rPr lang="en-US" dirty="0" smtClean="0"/>
              <a:t>Codex </a:t>
            </a:r>
            <a:r>
              <a:rPr lang="en-US" dirty="0" err="1" smtClean="0"/>
              <a:t>Alimentarius</a:t>
            </a:r>
            <a:r>
              <a:rPr lang="en-US" dirty="0" smtClean="0"/>
              <a:t> (2001)</a:t>
            </a:r>
            <a:r>
              <a:rPr lang="el-GR" dirty="0" smtClean="0"/>
              <a:t>: μέτρα ορθής πρακτικής για τη μείωση της μόλυνσης των τροφίμων με χημικά</a:t>
            </a:r>
          </a:p>
          <a:p>
            <a:r>
              <a:rPr lang="el-GR" dirty="0" smtClean="0"/>
              <a:t>Διεθνής επιτροπή του </a:t>
            </a:r>
            <a:r>
              <a:rPr lang="en-US" dirty="0" smtClean="0"/>
              <a:t>Codex </a:t>
            </a:r>
            <a:r>
              <a:rPr lang="en-US" dirty="0" err="1" smtClean="0"/>
              <a:t>Alimentarius</a:t>
            </a:r>
            <a:r>
              <a:rPr lang="en-US" dirty="0" smtClean="0"/>
              <a:t> (200</a:t>
            </a:r>
            <a:r>
              <a:rPr lang="el-GR" dirty="0" smtClean="0"/>
              <a:t>6</a:t>
            </a:r>
            <a:r>
              <a:rPr lang="en-US" dirty="0" smtClean="0"/>
              <a:t>)</a:t>
            </a:r>
            <a:r>
              <a:rPr lang="el-GR" dirty="0" smtClean="0"/>
              <a:t>: κώδικας ορθής πρακτικής για την πρόληψη και μείωση των διοξινών στην παραγωγή τροφίμων και ζωοτροφών</a:t>
            </a:r>
          </a:p>
          <a:p>
            <a:r>
              <a:rPr lang="el-GR" dirty="0" smtClean="0"/>
              <a:t>Εξετάσεις στους πληθυσμούς που εκτίθενται (μέτρηση επιπέδων των ρυπαντών στο αίμα ή στο ανθρώπινο γάλα), κλινική επίβλεψη για τη διαπίστωση συμπτωμάτων κάποιας βλάβης ή ασθένειας</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77</a:t>
            </a:fld>
            <a:endParaRPr lang="el-GR">
              <a:solidFill>
                <a:schemeClr val="tx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normAutofit/>
          </a:bodyPr>
          <a:lstStyle/>
          <a:p>
            <a:pPr algn="ctr"/>
            <a:r>
              <a:rPr lang="el-GR" dirty="0" smtClean="0"/>
              <a:t>Έλεγχοι</a:t>
            </a:r>
            <a:endParaRPr lang="el-GR" dirty="0"/>
          </a:p>
        </p:txBody>
      </p:sp>
      <p:sp>
        <p:nvSpPr>
          <p:cNvPr id="3" name="2 - Θέση περιεχομένου"/>
          <p:cNvSpPr>
            <a:spLocks noGrp="1"/>
          </p:cNvSpPr>
          <p:nvPr>
            <p:ph idx="1"/>
          </p:nvPr>
        </p:nvSpPr>
        <p:spPr>
          <a:xfrm>
            <a:off x="251520" y="1628800"/>
            <a:ext cx="8640960" cy="4945736"/>
          </a:xfrm>
        </p:spPr>
        <p:txBody>
          <a:bodyPr/>
          <a:lstStyle/>
          <a:p>
            <a:r>
              <a:rPr lang="el-GR" dirty="0" smtClean="0"/>
              <a:t>Επίσημοι έλεγχοι σε εθνικό και ευρωπαϊκό επίπεδο</a:t>
            </a:r>
          </a:p>
          <a:p>
            <a:endParaRPr lang="el-GR" dirty="0" smtClean="0"/>
          </a:p>
          <a:p>
            <a:r>
              <a:rPr lang="el-GR" dirty="0" smtClean="0"/>
              <a:t>Έλεγχος ολόκληρης της τροφικής αλυσίδας με ειδικές συνθήκες και μέτρα σε όλα τα στάδιά της </a:t>
            </a:r>
            <a:r>
              <a:rPr lang="en-US" dirty="0" smtClean="0"/>
              <a:t>(traceability)</a:t>
            </a:r>
            <a:endParaRPr lang="el-GR" dirty="0" smtClean="0"/>
          </a:p>
          <a:p>
            <a:endParaRPr lang="el-GR" dirty="0" smtClean="0"/>
          </a:p>
          <a:p>
            <a:r>
              <a:rPr lang="el-GR" dirty="0" smtClean="0"/>
              <a:t>Διασφάλιση της ασφάλειας και καταλληλότητας των τροφίμων</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78</a:t>
            </a:fld>
            <a:endParaRPr lang="el-GR"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1066800"/>
          </a:xfrm>
        </p:spPr>
        <p:txBody>
          <a:bodyPr/>
          <a:lstStyle/>
          <a:p>
            <a:r>
              <a:rPr lang="en-US" dirty="0" smtClean="0"/>
              <a:t>HACCP</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To </a:t>
            </a:r>
            <a:r>
              <a:rPr lang="en-US" b="1" dirty="0" smtClean="0"/>
              <a:t>HACCP </a:t>
            </a:r>
            <a:r>
              <a:rPr lang="el-GR" dirty="0" smtClean="0"/>
              <a:t>είναι μία συστηματική προσέγγιση (μέσω της ανάπτυξης ενός συστήματος) με την οποία αναγνωρίζονται, αξιολογούνται και εκτιμούνται</a:t>
            </a:r>
          </a:p>
          <a:p>
            <a:pPr>
              <a:buNone/>
            </a:pPr>
            <a:r>
              <a:rPr lang="el-GR" i="1" dirty="0" smtClean="0"/>
              <a:t>η επικινδυνότητα (πιθανότητα παρουσίας) και η σοβαρότητα (ένταση και έκταση συμπτωμάτων που προκαλούνται)</a:t>
            </a:r>
          </a:p>
          <a:p>
            <a:pPr>
              <a:buNone/>
            </a:pPr>
            <a:r>
              <a:rPr lang="el-GR" dirty="0" smtClean="0"/>
              <a:t>των  * μικροβιολογικών</a:t>
            </a:r>
          </a:p>
          <a:p>
            <a:pPr>
              <a:buNone/>
            </a:pPr>
            <a:r>
              <a:rPr lang="el-GR" dirty="0" smtClean="0"/>
              <a:t>         * χημικών και </a:t>
            </a:r>
          </a:p>
          <a:p>
            <a:pPr>
              <a:buNone/>
            </a:pPr>
            <a:r>
              <a:rPr lang="el-GR" dirty="0" smtClean="0"/>
              <a:t>         * φυσικών κινδύνων</a:t>
            </a:r>
          </a:p>
          <a:p>
            <a:pPr>
              <a:buNone/>
            </a:pPr>
            <a:r>
              <a:rPr lang="el-GR" i="1" dirty="0" smtClean="0"/>
              <a:t>οι οποίοι επηρεάζουν δυσμενώς την ασφάλεια τροφίμων και ποτών.</a:t>
            </a:r>
          </a:p>
          <a:p>
            <a:pPr>
              <a:buNone/>
            </a:pPr>
            <a:endParaRPr lang="el-GR" dirty="0" smtClean="0"/>
          </a:p>
        </p:txBody>
      </p:sp>
      <p:sp>
        <p:nvSpPr>
          <p:cNvPr id="4" name="3 - Θέση αριθμού διαφάνειας"/>
          <p:cNvSpPr>
            <a:spLocks noGrp="1"/>
          </p:cNvSpPr>
          <p:nvPr>
            <p:ph type="sldNum" sz="quarter" idx="12"/>
          </p:nvPr>
        </p:nvSpPr>
        <p:spPr/>
        <p:txBody>
          <a:bodyPr/>
          <a:lstStyle/>
          <a:p>
            <a:fld id="{1CB9139E-BC47-40E2-A44A-27E9A54B1E10}" type="slidenum">
              <a:rPr lang="el-GR" smtClean="0"/>
              <a:pPr/>
              <a:t>79</a:t>
            </a:fld>
            <a:endParaRPr lang="el-GR"/>
          </a:p>
        </p:txBody>
      </p:sp>
      <p:sp>
        <p:nvSpPr>
          <p:cNvPr id="5" name="3 - Θέση αριθμού διαφάνειας"/>
          <p:cNvSpPr txBox="1">
            <a:spLocks/>
          </p:cNvSpPr>
          <p:nvPr/>
        </p:nvSpPr>
        <p:spPr>
          <a:xfrm>
            <a:off x="8174736" y="630360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3491880" y="620688"/>
            <a:ext cx="4572000" cy="1477328"/>
          </a:xfrm>
          <a:prstGeom prst="rect">
            <a:avLst/>
          </a:prstGeom>
        </p:spPr>
        <p:txBody>
          <a:bodyPr>
            <a:spAutoFit/>
          </a:bodyPr>
          <a:lstStyle/>
          <a:p>
            <a:r>
              <a:rPr lang="pt-BR" b="1" dirty="0" smtClean="0">
                <a:solidFill>
                  <a:srgbClr val="FF0000"/>
                </a:solidFill>
              </a:rPr>
              <a:t>H</a:t>
            </a:r>
            <a:r>
              <a:rPr lang="pt-BR" b="1" dirty="0" smtClean="0"/>
              <a:t> A Z A R D</a:t>
            </a:r>
          </a:p>
          <a:p>
            <a:r>
              <a:rPr lang="pt-BR" b="1" dirty="0" smtClean="0">
                <a:solidFill>
                  <a:srgbClr val="FF0000"/>
                </a:solidFill>
              </a:rPr>
              <a:t>A</a:t>
            </a:r>
            <a:r>
              <a:rPr lang="pt-BR" b="1" dirty="0" smtClean="0"/>
              <a:t> N A L Y S I S &amp;</a:t>
            </a:r>
          </a:p>
          <a:p>
            <a:r>
              <a:rPr lang="pt-BR" b="1" dirty="0" smtClean="0">
                <a:solidFill>
                  <a:srgbClr val="FF0000"/>
                </a:solidFill>
              </a:rPr>
              <a:t>C</a:t>
            </a:r>
            <a:r>
              <a:rPr lang="pt-BR" b="1" dirty="0" smtClean="0"/>
              <a:t> R I T I C A L</a:t>
            </a:r>
          </a:p>
          <a:p>
            <a:r>
              <a:rPr lang="pt-BR" b="1" dirty="0" smtClean="0">
                <a:solidFill>
                  <a:srgbClr val="FF0000"/>
                </a:solidFill>
              </a:rPr>
              <a:t>C</a:t>
            </a:r>
            <a:r>
              <a:rPr lang="pt-BR" b="1" dirty="0" smtClean="0"/>
              <a:t> O N T R O L</a:t>
            </a:r>
          </a:p>
          <a:p>
            <a:r>
              <a:rPr lang="pt-BR" b="1" dirty="0" smtClean="0">
                <a:solidFill>
                  <a:srgbClr val="FF0000"/>
                </a:solidFill>
              </a:rPr>
              <a:t>P</a:t>
            </a:r>
            <a:r>
              <a:rPr lang="pt-BR" b="1" dirty="0" smtClean="0"/>
              <a:t> O I N T S</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Φυσικοί κίνδυνοι</a:t>
            </a:r>
            <a:endParaRPr lang="el-GR" dirty="0"/>
          </a:p>
        </p:txBody>
      </p:sp>
      <p:sp>
        <p:nvSpPr>
          <p:cNvPr id="3" name="2 - Θέση περιεχομένου"/>
          <p:cNvSpPr>
            <a:spLocks noGrp="1"/>
          </p:cNvSpPr>
          <p:nvPr>
            <p:ph idx="1"/>
          </p:nvPr>
        </p:nvSpPr>
        <p:spPr/>
        <p:txBody>
          <a:bodyPr/>
          <a:lstStyle/>
          <a:p>
            <a:r>
              <a:rPr lang="el-GR" dirty="0" smtClean="0"/>
              <a:t>Εδώ συμπεριλαμβάνονται και κάποιες πρωτεΐνες</a:t>
            </a:r>
          </a:p>
          <a:p>
            <a:r>
              <a:rPr lang="el-GR" dirty="0" smtClean="0"/>
              <a:t>Αλλεργία σε πρωτεΐνες που βρίσκονται στο γάλα, τα αυγά, τα άλευρα, τους ξηρούς καρπούς, τα ψάρια κτλ.</a:t>
            </a:r>
          </a:p>
          <a:p>
            <a:r>
              <a:rPr lang="el-GR" dirty="0" smtClean="0"/>
              <a:t>1% του πληθυσμού</a:t>
            </a:r>
          </a:p>
          <a:p>
            <a:r>
              <a:rPr lang="el-GR" dirty="0" smtClean="0"/>
              <a:t>Συμπτώματα: πονοκέφαλοι, ημικρανίες, υπερευαισθησία</a:t>
            </a:r>
            <a:endParaRPr lang="el-GR" dirty="0"/>
          </a:p>
        </p:txBody>
      </p:sp>
      <p:sp>
        <p:nvSpPr>
          <p:cNvPr id="4" name="3 - Θέση αριθμού διαφάνειας"/>
          <p:cNvSpPr>
            <a:spLocks noGrp="1"/>
          </p:cNvSpPr>
          <p:nvPr>
            <p:ph type="sldNum" sz="quarter" idx="12"/>
          </p:nvPr>
        </p:nvSpPr>
        <p:spPr>
          <a:xfrm>
            <a:off x="8174736" y="6303600"/>
            <a:ext cx="762000" cy="365760"/>
          </a:xfrm>
        </p:spPr>
        <p:txBody>
          <a:bodyPr/>
          <a:lstStyle/>
          <a:p>
            <a:fld id="{1CB9139E-BC47-40E2-A44A-27E9A54B1E10}" type="slidenum">
              <a:rPr lang="el-GR" smtClean="0">
                <a:solidFill>
                  <a:schemeClr val="tx1"/>
                </a:solidFill>
              </a:rPr>
              <a:pPr/>
              <a:t>8</a:t>
            </a:fld>
            <a:endParaRPr lang="el-GR">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1066800"/>
          </a:xfrm>
        </p:spPr>
        <p:txBody>
          <a:bodyPr/>
          <a:lstStyle/>
          <a:p>
            <a:r>
              <a:rPr lang="en-US" dirty="0" smtClean="0"/>
              <a:t>HACCP</a:t>
            </a:r>
            <a:endParaRPr lang="el-GR" dirty="0"/>
          </a:p>
        </p:txBody>
      </p:sp>
      <p:sp>
        <p:nvSpPr>
          <p:cNvPr id="3" name="2 - Θέση περιεχομένου"/>
          <p:cNvSpPr>
            <a:spLocks noGrp="1"/>
          </p:cNvSpPr>
          <p:nvPr>
            <p:ph idx="1"/>
          </p:nvPr>
        </p:nvSpPr>
        <p:spPr/>
        <p:txBody>
          <a:bodyPr>
            <a:normAutofit/>
          </a:bodyPr>
          <a:lstStyle/>
          <a:p>
            <a:r>
              <a:rPr lang="en-US" dirty="0" smtClean="0"/>
              <a:t>To </a:t>
            </a:r>
            <a:r>
              <a:rPr lang="el-GR" dirty="0" smtClean="0"/>
              <a:t>σύστημα </a:t>
            </a:r>
            <a:r>
              <a:rPr lang="en-US" dirty="0" smtClean="0"/>
              <a:t>HACCP</a:t>
            </a:r>
            <a:r>
              <a:rPr lang="el-GR" dirty="0" smtClean="0"/>
              <a:t> λειτουργεί καθαρά </a:t>
            </a:r>
            <a:r>
              <a:rPr lang="el-GR" b="1" dirty="0" smtClean="0"/>
              <a:t>προληπτικά </a:t>
            </a:r>
            <a:r>
              <a:rPr lang="el-GR" dirty="0" smtClean="0"/>
              <a:t>ελέγχοντας με συστηματικό τρόπο τα μεγέθη (μέσω των ορίων τους), που ελέγχουν τους εν δυνάμει </a:t>
            </a:r>
            <a:r>
              <a:rPr lang="el-GR" b="1" dirty="0" smtClean="0"/>
              <a:t>κινδύνους</a:t>
            </a:r>
            <a:r>
              <a:rPr lang="el-GR" dirty="0" smtClean="0"/>
              <a:t>, σε αντιδιαστολή με την πρακτική της εκ των υστέρων επαλήθευσης ή μη, της ασφάλειας.</a:t>
            </a:r>
          </a:p>
        </p:txBody>
      </p:sp>
      <p:sp>
        <p:nvSpPr>
          <p:cNvPr id="4" name="3 - Θέση αριθμού διαφάνειας"/>
          <p:cNvSpPr>
            <a:spLocks noGrp="1"/>
          </p:cNvSpPr>
          <p:nvPr>
            <p:ph type="sldNum" sz="quarter" idx="12"/>
          </p:nvPr>
        </p:nvSpPr>
        <p:spPr/>
        <p:txBody>
          <a:bodyPr/>
          <a:lstStyle/>
          <a:p>
            <a:fld id="{1CB9139E-BC47-40E2-A44A-27E9A54B1E10}" type="slidenum">
              <a:rPr lang="el-GR" smtClean="0"/>
              <a:pPr/>
              <a:t>80</a:t>
            </a:fld>
            <a:endParaRPr lang="el-GR"/>
          </a:p>
        </p:txBody>
      </p:sp>
      <p:sp>
        <p:nvSpPr>
          <p:cNvPr id="5" name="3 - Θέση αριθμού διαφάνειας"/>
          <p:cNvSpPr txBox="1">
            <a:spLocks/>
          </p:cNvSpPr>
          <p:nvPr/>
        </p:nvSpPr>
        <p:spPr>
          <a:xfrm>
            <a:off x="8174736" y="630360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3491880" y="620688"/>
            <a:ext cx="4572000" cy="1477328"/>
          </a:xfrm>
          <a:prstGeom prst="rect">
            <a:avLst/>
          </a:prstGeom>
        </p:spPr>
        <p:txBody>
          <a:bodyPr>
            <a:spAutoFit/>
          </a:bodyPr>
          <a:lstStyle/>
          <a:p>
            <a:r>
              <a:rPr lang="pt-BR" b="1" dirty="0" smtClean="0">
                <a:solidFill>
                  <a:srgbClr val="FF0000"/>
                </a:solidFill>
              </a:rPr>
              <a:t>H</a:t>
            </a:r>
            <a:r>
              <a:rPr lang="pt-BR" b="1" dirty="0" smtClean="0"/>
              <a:t> A Z A R D</a:t>
            </a:r>
          </a:p>
          <a:p>
            <a:r>
              <a:rPr lang="pt-BR" b="1" dirty="0" smtClean="0">
                <a:solidFill>
                  <a:srgbClr val="FF0000"/>
                </a:solidFill>
              </a:rPr>
              <a:t>A</a:t>
            </a:r>
            <a:r>
              <a:rPr lang="pt-BR" b="1" dirty="0" smtClean="0"/>
              <a:t> N A L Y S I S &amp;</a:t>
            </a:r>
          </a:p>
          <a:p>
            <a:r>
              <a:rPr lang="pt-BR" b="1" dirty="0" smtClean="0">
                <a:solidFill>
                  <a:srgbClr val="FF0000"/>
                </a:solidFill>
              </a:rPr>
              <a:t>C</a:t>
            </a:r>
            <a:r>
              <a:rPr lang="pt-BR" b="1" dirty="0" smtClean="0"/>
              <a:t> R I T I C A L</a:t>
            </a:r>
          </a:p>
          <a:p>
            <a:r>
              <a:rPr lang="pt-BR" b="1" dirty="0" smtClean="0">
                <a:solidFill>
                  <a:srgbClr val="FF0000"/>
                </a:solidFill>
              </a:rPr>
              <a:t>C</a:t>
            </a:r>
            <a:r>
              <a:rPr lang="pt-BR" b="1" dirty="0" smtClean="0"/>
              <a:t> O N T R O L</a:t>
            </a:r>
          </a:p>
          <a:p>
            <a:r>
              <a:rPr lang="pt-BR" b="1" dirty="0" smtClean="0">
                <a:solidFill>
                  <a:srgbClr val="FF0000"/>
                </a:solidFill>
              </a:rPr>
              <a:t>P</a:t>
            </a:r>
            <a:r>
              <a:rPr lang="pt-BR" b="1" dirty="0" smtClean="0"/>
              <a:t> O I N T S</a:t>
            </a:r>
            <a:endParaRPr lang="el-G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5161760"/>
          </a:xfrm>
        </p:spPr>
        <p:txBody>
          <a:bodyPr/>
          <a:lstStyle/>
          <a:p>
            <a:pPr algn="ctr">
              <a:buNone/>
            </a:pPr>
            <a:endParaRPr lang="el-GR" dirty="0" smtClean="0"/>
          </a:p>
          <a:p>
            <a:pPr algn="ctr">
              <a:buNone/>
            </a:pPr>
            <a:endParaRPr lang="el-GR" dirty="0" smtClean="0"/>
          </a:p>
          <a:p>
            <a:pPr algn="ctr">
              <a:buNone/>
            </a:pPr>
            <a:endParaRPr lang="el-GR" dirty="0" smtClean="0"/>
          </a:p>
          <a:p>
            <a:pPr algn="ctr">
              <a:buNone/>
            </a:pPr>
            <a:endParaRPr lang="el-GR" dirty="0" smtClean="0"/>
          </a:p>
          <a:p>
            <a:pPr algn="ctr">
              <a:buNone/>
            </a:pPr>
            <a:endParaRPr lang="el-GR" i="1" dirty="0" smtClean="0"/>
          </a:p>
          <a:p>
            <a:pPr algn="ctr">
              <a:buNone/>
            </a:pPr>
            <a:r>
              <a:rPr lang="en-US" i="1" dirty="0" smtClean="0"/>
              <a:t>E</a:t>
            </a:r>
            <a:r>
              <a:rPr lang="el-GR" i="1" dirty="0" err="1" smtClean="0"/>
              <a:t>υχαριστώ</a:t>
            </a:r>
            <a:r>
              <a:rPr lang="el-GR" i="1" dirty="0" smtClean="0"/>
              <a:t> </a:t>
            </a:r>
            <a:r>
              <a:rPr lang="el-GR" i="1" dirty="0" smtClean="0"/>
              <a:t>θερμά για την προσοχή σας!</a:t>
            </a:r>
            <a:endParaRPr lang="el-GR" i="1" dirty="0"/>
          </a:p>
        </p:txBody>
      </p:sp>
      <p:sp>
        <p:nvSpPr>
          <p:cNvPr id="4" name="3 - Θέση αριθμού διαφάνειας"/>
          <p:cNvSpPr>
            <a:spLocks noGrp="1"/>
          </p:cNvSpPr>
          <p:nvPr>
            <p:ph type="sldNum" sz="quarter" idx="12"/>
          </p:nvPr>
        </p:nvSpPr>
        <p:spPr/>
        <p:txBody>
          <a:bodyPr/>
          <a:lstStyle/>
          <a:p>
            <a:fld id="{1CB9139E-BC47-40E2-A44A-27E9A54B1E10}" type="slidenum">
              <a:rPr lang="el-GR" smtClean="0"/>
              <a:pPr/>
              <a:t>81</a:t>
            </a:fld>
            <a:endParaRPr lang="el-GR"/>
          </a:p>
        </p:txBody>
      </p:sp>
      <p:sp>
        <p:nvSpPr>
          <p:cNvPr id="5" name="3 - Θέση αριθμού διαφάνειας"/>
          <p:cNvSpPr txBox="1">
            <a:spLocks/>
          </p:cNvSpPr>
          <p:nvPr/>
        </p:nvSpPr>
        <p:spPr>
          <a:xfrm>
            <a:off x="8174736" y="6303600"/>
            <a:ext cx="762000" cy="365760"/>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B9139E-BC47-40E2-A44A-27E9A54B1E10}" type="slidenum">
              <a:rPr kumimoji="0" lang="el-GR"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l-GR" sz="1800" b="0" i="0" u="none" strike="noStrike" kern="1200" cap="none" spc="0" normalizeH="0" baseline="0" noProof="0">
              <a:ln>
                <a:noFill/>
              </a:ln>
              <a:solidFill>
                <a:schemeClr val="tx1"/>
              </a:solidFill>
              <a:effectLst/>
              <a:uLnTx/>
              <a:uFillTx/>
              <a:latin typeface="+mn-lt"/>
              <a:ea typeface="+mn-ea"/>
              <a:cs typeface="+mn-cs"/>
            </a:endParaRPr>
          </a:p>
        </p:txBody>
      </p:sp>
      <p:pic>
        <p:nvPicPr>
          <p:cNvPr id="1026" name="Picture 2" descr="http://www.agogiygeias.gr/joomla/images/stories/food/gm_images.jpg"/>
          <p:cNvPicPr>
            <a:picLocks noChangeAspect="1" noChangeArrowheads="1"/>
          </p:cNvPicPr>
          <p:nvPr/>
        </p:nvPicPr>
        <p:blipFill>
          <a:blip r:embed="rId2" cstate="print"/>
          <a:srcRect/>
          <a:stretch>
            <a:fillRect/>
          </a:stretch>
        </p:blipFill>
        <p:spPr bwMode="auto">
          <a:xfrm>
            <a:off x="179512" y="541982"/>
            <a:ext cx="2520280" cy="2743002"/>
          </a:xfrm>
          <a:prstGeom prst="rect">
            <a:avLst/>
          </a:prstGeom>
          <a:noFill/>
        </p:spPr>
      </p:pic>
      <p:pic>
        <p:nvPicPr>
          <p:cNvPr id="1028" name="Picture 4" descr="https://encrypted-tbn2.gstatic.com/images?q=tbn:ANd9GcSWgT7Pvwx4jblL49eZNOXOs2NfIHx5K2TqCOhM90aKzo68v5-XGw"/>
          <p:cNvPicPr>
            <a:picLocks noChangeAspect="1" noChangeArrowheads="1"/>
          </p:cNvPicPr>
          <p:nvPr/>
        </p:nvPicPr>
        <p:blipFill>
          <a:blip r:embed="rId3" cstate="print"/>
          <a:srcRect/>
          <a:stretch>
            <a:fillRect/>
          </a:stretch>
        </p:blipFill>
        <p:spPr bwMode="auto">
          <a:xfrm>
            <a:off x="4427984" y="1052736"/>
            <a:ext cx="3700442" cy="1944216"/>
          </a:xfrm>
          <a:prstGeom prst="rect">
            <a:avLst/>
          </a:prstGeom>
          <a:noFill/>
        </p:spPr>
      </p:pic>
      <p:pic>
        <p:nvPicPr>
          <p:cNvPr id="1030" name="Picture 6" descr="Αποτέλεσμα εικόνας για κινδυνοι στα τροφιμα"/>
          <p:cNvPicPr>
            <a:picLocks noChangeAspect="1" noChangeArrowheads="1"/>
          </p:cNvPicPr>
          <p:nvPr/>
        </p:nvPicPr>
        <p:blipFill>
          <a:blip r:embed="rId4" cstate="print"/>
          <a:srcRect/>
          <a:stretch>
            <a:fillRect/>
          </a:stretch>
        </p:blipFill>
        <p:spPr bwMode="auto">
          <a:xfrm>
            <a:off x="395536" y="4969717"/>
            <a:ext cx="2590800" cy="1771651"/>
          </a:xfrm>
          <a:prstGeom prst="rect">
            <a:avLst/>
          </a:prstGeom>
          <a:noFill/>
        </p:spPr>
      </p:pic>
      <p:pic>
        <p:nvPicPr>
          <p:cNvPr id="1032" name="Picture 8" descr="http://3.bp.blogspot.com/-byUOKjgLf2g/VLeMipALlDI/AAAAAAAAUWU/HVg892cJsiE/s640/416926cb371698fe960375edd64535dd.jpg"/>
          <p:cNvPicPr>
            <a:picLocks noChangeAspect="1" noChangeArrowheads="1"/>
          </p:cNvPicPr>
          <p:nvPr/>
        </p:nvPicPr>
        <p:blipFill>
          <a:blip r:embed="rId5" cstate="print"/>
          <a:srcRect/>
          <a:stretch>
            <a:fillRect/>
          </a:stretch>
        </p:blipFill>
        <p:spPr bwMode="auto">
          <a:xfrm>
            <a:off x="4860032" y="4653136"/>
            <a:ext cx="3306490" cy="2160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28670"/>
            <a:ext cx="8229600" cy="1066800"/>
          </a:xfrm>
        </p:spPr>
        <p:txBody>
          <a:bodyPr/>
          <a:lstStyle/>
          <a:p>
            <a:pPr algn="ctr"/>
            <a:r>
              <a:rPr lang="el-GR" dirty="0" smtClean="0"/>
              <a:t>Φυσικοί κίνδυνοι</a:t>
            </a:r>
            <a:endParaRPr lang="el-GR" dirty="0"/>
          </a:p>
        </p:txBody>
      </p:sp>
      <p:graphicFrame>
        <p:nvGraphicFramePr>
          <p:cNvPr id="5" name="4 - Θέση περιεχομένου"/>
          <p:cNvGraphicFramePr>
            <a:graphicFrameLocks noGrp="1"/>
          </p:cNvGraphicFramePr>
          <p:nvPr>
            <p:ph idx="1"/>
          </p:nvPr>
        </p:nvGraphicFramePr>
        <p:xfrm>
          <a:off x="457200" y="2249488"/>
          <a:ext cx="8229600" cy="4246880"/>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el-GR" dirty="0" smtClean="0"/>
                        <a:t>Συνήθη προϊόντα για τα οποία έχει αναφερθεί </a:t>
                      </a:r>
                    </a:p>
                    <a:p>
                      <a:pPr algn="ctr"/>
                      <a:r>
                        <a:rPr lang="el-GR" dirty="0" smtClean="0"/>
                        <a:t>ότι περιείχαν</a:t>
                      </a:r>
                      <a:r>
                        <a:rPr lang="el-GR" baseline="0" dirty="0" smtClean="0"/>
                        <a:t> ξένα σώματα</a:t>
                      </a:r>
                      <a:endParaRPr lang="el-GR" dirty="0"/>
                    </a:p>
                  </a:txBody>
                  <a:tcPr/>
                </a:tc>
              </a:tr>
              <a:tr h="370840">
                <a:tc>
                  <a:txBody>
                    <a:bodyPr/>
                    <a:lstStyle/>
                    <a:p>
                      <a:r>
                        <a:rPr lang="el-GR" b="1" dirty="0" smtClean="0"/>
                        <a:t>Προϊόν                             Αριθμός αναφορών                          Ποσοστό</a:t>
                      </a:r>
                      <a:endParaRPr lang="el-GR" b="1" dirty="0"/>
                    </a:p>
                  </a:txBody>
                  <a:tcPr/>
                </a:tc>
              </a:tr>
              <a:tr h="370840">
                <a:tc>
                  <a:txBody>
                    <a:bodyPr/>
                    <a:lstStyle/>
                    <a:p>
                      <a:r>
                        <a:rPr lang="el-GR" dirty="0" smtClean="0"/>
                        <a:t>Αρτοσκευάσματα                               227                                                  10.2</a:t>
                      </a:r>
                      <a:endParaRPr lang="el-GR" dirty="0"/>
                    </a:p>
                  </a:txBody>
                  <a:tcPr/>
                </a:tc>
              </a:tr>
              <a:tr h="370840">
                <a:tc>
                  <a:txBody>
                    <a:bodyPr/>
                    <a:lstStyle/>
                    <a:p>
                      <a:r>
                        <a:rPr lang="el-GR" dirty="0" smtClean="0"/>
                        <a:t>Ποτά                                                     228                                                   8.4</a:t>
                      </a:r>
                      <a:endParaRPr lang="el-GR" dirty="0"/>
                    </a:p>
                  </a:txBody>
                  <a:tcPr/>
                </a:tc>
              </a:tr>
              <a:tr h="370840">
                <a:tc>
                  <a:txBody>
                    <a:bodyPr/>
                    <a:lstStyle/>
                    <a:p>
                      <a:r>
                        <a:rPr lang="el-GR" dirty="0" smtClean="0"/>
                        <a:t>Λαχανικά                                             226                                                   8.3</a:t>
                      </a:r>
                      <a:endParaRPr lang="el-GR" dirty="0"/>
                    </a:p>
                  </a:txBody>
                  <a:tcPr/>
                </a:tc>
              </a:tr>
              <a:tr h="370840">
                <a:tc>
                  <a:txBody>
                    <a:bodyPr/>
                    <a:lstStyle/>
                    <a:p>
                      <a:r>
                        <a:rPr lang="el-GR" dirty="0" smtClean="0"/>
                        <a:t>Παιδικές</a:t>
                      </a:r>
                      <a:r>
                        <a:rPr lang="el-GR" baseline="0" dirty="0" smtClean="0"/>
                        <a:t> τροφές                                187                                                    6.9</a:t>
                      </a:r>
                      <a:endParaRPr lang="el-GR" dirty="0"/>
                    </a:p>
                  </a:txBody>
                  <a:tcPr/>
                </a:tc>
              </a:tr>
              <a:tr h="370840">
                <a:tc>
                  <a:txBody>
                    <a:bodyPr/>
                    <a:lstStyle/>
                    <a:p>
                      <a:r>
                        <a:rPr lang="el-GR" dirty="0" smtClean="0"/>
                        <a:t>Φρούτα                                                183                                                    6.7</a:t>
                      </a:r>
                      <a:endParaRPr lang="el-GR" dirty="0"/>
                    </a:p>
                  </a:txBody>
                  <a:tcPr/>
                </a:tc>
              </a:tr>
              <a:tr h="370840">
                <a:tc>
                  <a:txBody>
                    <a:bodyPr/>
                    <a:lstStyle/>
                    <a:p>
                      <a:r>
                        <a:rPr lang="el-GR" dirty="0" smtClean="0"/>
                        <a:t>Δημητριακά                                        180                                                   6.6</a:t>
                      </a:r>
                      <a:endParaRPr lang="el-GR" dirty="0"/>
                    </a:p>
                  </a:txBody>
                  <a:tcPr/>
                </a:tc>
              </a:tr>
              <a:tr h="370840">
                <a:tc>
                  <a:txBody>
                    <a:bodyPr/>
                    <a:lstStyle/>
                    <a:p>
                      <a:r>
                        <a:rPr lang="el-GR" dirty="0" smtClean="0"/>
                        <a:t>Θαλασσινά                                          145                                                    5.3</a:t>
                      </a:r>
                      <a:endParaRPr lang="el-GR" dirty="0"/>
                    </a:p>
                  </a:txBody>
                  <a:tcPr/>
                </a:tc>
              </a:tr>
              <a:tr h="370840">
                <a:tc>
                  <a:txBody>
                    <a:bodyPr/>
                    <a:lstStyle/>
                    <a:p>
                      <a:r>
                        <a:rPr lang="el-GR" dirty="0" smtClean="0"/>
                        <a:t>Προϊόντα</a:t>
                      </a:r>
                      <a:r>
                        <a:rPr lang="el-GR" baseline="0" dirty="0" smtClean="0"/>
                        <a:t>                                             132                                                   4.8</a:t>
                      </a:r>
                    </a:p>
                    <a:p>
                      <a:r>
                        <a:rPr lang="el-GR" baseline="0" dirty="0" smtClean="0"/>
                        <a:t>σοκολάτας-κακάο                             </a:t>
                      </a:r>
                      <a:endParaRPr lang="el-GR" dirty="0"/>
                    </a:p>
                  </a:txBody>
                  <a:tcPr/>
                </a:tc>
              </a:tr>
            </a:tbl>
          </a:graphicData>
        </a:graphic>
      </p:graphicFrame>
      <p:sp>
        <p:nvSpPr>
          <p:cNvPr id="4" name="3 - Θέση αριθμού διαφάνειας"/>
          <p:cNvSpPr>
            <a:spLocks noGrp="1"/>
          </p:cNvSpPr>
          <p:nvPr>
            <p:ph type="sldNum" sz="quarter" idx="12"/>
          </p:nvPr>
        </p:nvSpPr>
        <p:spPr>
          <a:xfrm>
            <a:off x="8174736" y="6349388"/>
            <a:ext cx="762000" cy="365760"/>
          </a:xfrm>
        </p:spPr>
        <p:txBody>
          <a:bodyPr/>
          <a:lstStyle/>
          <a:p>
            <a:fld id="{1CB9139E-BC47-40E2-A44A-27E9A54B1E10}" type="slidenum">
              <a:rPr lang="el-GR" smtClean="0">
                <a:solidFill>
                  <a:schemeClr val="tx1"/>
                </a:solidFill>
              </a:rPr>
              <a:pPr/>
              <a:t>9</a:t>
            </a:fld>
            <a:endParaRPr lang="el-GR"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2142</TotalTime>
  <Words>3932</Words>
  <Application>Microsoft Office PowerPoint</Application>
  <PresentationFormat>Προβολή στην οθόνη (4:3)</PresentationFormat>
  <Paragraphs>603</Paragraphs>
  <Slides>81</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81</vt:i4>
      </vt:variant>
    </vt:vector>
  </HeadingPairs>
  <TitlesOfParts>
    <vt:vector size="82" baseType="lpstr">
      <vt:lpstr>Αστικό</vt:lpstr>
      <vt:lpstr>Ρυπαντές τροφίμων Κίνδυνοι για την υγεία</vt:lpstr>
      <vt:lpstr>Ρυπαντής ή ρύπος ή ρυπαντική ουσία</vt:lpstr>
      <vt:lpstr>Ρυπαντές</vt:lpstr>
      <vt:lpstr>Ρυπαντές στα τρόφιμα</vt:lpstr>
      <vt:lpstr>Παρουσίαση του PowerPoint</vt:lpstr>
      <vt:lpstr>Κίνδυνοι στα τρόφιμα</vt:lpstr>
      <vt:lpstr>Φυσικοί κίνδυνοι</vt:lpstr>
      <vt:lpstr>Φυσικοί κίνδυνοι</vt:lpstr>
      <vt:lpstr>Φυσικοί κίνδυνοι</vt:lpstr>
      <vt:lpstr>Παρουσίαση του PowerPoint</vt:lpstr>
      <vt:lpstr>Χημικοί κίνδυνοι</vt:lpstr>
      <vt:lpstr>Χημικοί κίνδυνοι - Έκθεση</vt:lpstr>
      <vt:lpstr>Χημικοί κίνδυνοι - Έκθεση</vt:lpstr>
      <vt:lpstr>Προσδιορισμός της ελάχιστης επιτρεπόμενης δόσης χημικών κινδύνων στα τρόφιμα</vt:lpstr>
      <vt:lpstr>Χημικοί κίνδυνοι φυσικής προέλευσης</vt:lpstr>
      <vt:lpstr>Μυκοτοξίνες (1)</vt:lpstr>
      <vt:lpstr>Μυκοτοξίνες (2)</vt:lpstr>
      <vt:lpstr>Μυκοτοξίνες (3)</vt:lpstr>
      <vt:lpstr>Αφλατοξίνες (1)</vt:lpstr>
      <vt:lpstr>Αφλατοξίνες (2)</vt:lpstr>
      <vt:lpstr>Χημικοί κίνδυνοι-φυσικά απαντώμενες χημικές ουσίες</vt:lpstr>
      <vt:lpstr>Περιβαλλοντικοί χημικοί ρύποι</vt:lpstr>
      <vt:lpstr>Πολυκυκλικοί αρωματικοί υδρογονάνθρακες (ΠΑΥ) (1)</vt:lpstr>
      <vt:lpstr>Παρουσίαση του PowerPoint</vt:lpstr>
      <vt:lpstr>Παρουσίαση του PowerPoint</vt:lpstr>
      <vt:lpstr>Παρουσίαση του PowerPoint</vt:lpstr>
      <vt:lpstr>Βαρέα μέταλλα – Αρσενικό (As)  (1)</vt:lpstr>
      <vt:lpstr>Βαρέα μέταλλα – Αρσενικό (As)  (2)</vt:lpstr>
      <vt:lpstr>Βαρέα μέταλλα – Αρσενικό (As)  (3)</vt:lpstr>
      <vt:lpstr>Βαρέα μέταλλα – Κάδμιο(Cd)  (1)</vt:lpstr>
      <vt:lpstr>Βαρέα μέταλλα – Κάδμιο(Cd)  (2)</vt:lpstr>
      <vt:lpstr>Βαρέα μέταλλα – Χρώμιο(Cr)  (1)</vt:lpstr>
      <vt:lpstr>Βαρέα μέταλλα – Χρώμιο(Cr) (2)</vt:lpstr>
      <vt:lpstr>Βαρέα μέταλλα – Υδράργυρος (Hg)  (1)</vt:lpstr>
      <vt:lpstr>Βαρέα μέταλλα – Υδράργυρος (Hg)  (2)</vt:lpstr>
      <vt:lpstr>Βαρέα μέταλλα – Υδράργυρος (Hg)  (3)</vt:lpstr>
      <vt:lpstr>Βαρέα μέταλλα – Υδράργυρος (Hg)  (4)</vt:lpstr>
      <vt:lpstr>Βαρέα μέταλλα – Μόλυβδος (Pb)  (1)</vt:lpstr>
      <vt:lpstr>Βαρέα μέταλλα – Μόλυβδος (Pb)  (2)</vt:lpstr>
      <vt:lpstr>Παρουσίαση του PowerPoint</vt:lpstr>
      <vt:lpstr>Φυτοφάρμακα – συμβατική γεωργία</vt:lpstr>
      <vt:lpstr>Παρασιτοκτόνα (1)</vt:lpstr>
      <vt:lpstr>Παρασιτοκτόνα (2)</vt:lpstr>
      <vt:lpstr>Παρασιτοκτόνα (3)</vt:lpstr>
      <vt:lpstr>Ραδιενέργεια</vt:lpstr>
      <vt:lpstr>Μικροβιολογικοί κίνδυνοι</vt:lpstr>
      <vt:lpstr>Πίνακας μικροοργανισμών υπεύθυνων για τροφικές δηλητηριάσεις</vt:lpstr>
      <vt:lpstr>Συμπτώματα τροφικών δηλητηριάσεων από βακτήρια</vt:lpstr>
      <vt:lpstr>Παρουσίαση του PowerPoint</vt:lpstr>
      <vt:lpstr>Βακτήρια</vt:lpstr>
      <vt:lpstr>Βακτήρια - Salmonella</vt:lpstr>
      <vt:lpstr>Βακτήρια - Listeria</vt:lpstr>
      <vt:lpstr>Ιοί</vt:lpstr>
      <vt:lpstr>Παράσιτα</vt:lpstr>
      <vt:lpstr>Μικροοργανισμοί αλλοίωσης</vt:lpstr>
      <vt:lpstr>Παράγοντες αλλοίωσης</vt:lpstr>
      <vt:lpstr>Παρουσίαση του PowerPoint</vt:lpstr>
      <vt:lpstr>Αντιοξειδωτικό δυναμικό</vt:lpstr>
      <vt:lpstr>Θρεπτικά συστατικά</vt:lpstr>
      <vt:lpstr>Θρεπτικά συστατικά</vt:lpstr>
      <vt:lpstr>Αντιμικροβιακοί παράγοντες</vt:lpstr>
      <vt:lpstr>Παράγοντες αλλοίωσης</vt:lpstr>
      <vt:lpstr>θερμοκρασία</vt:lpstr>
      <vt:lpstr>Παρουσίαση του PowerPoint</vt:lpstr>
      <vt:lpstr>Ακτινοβόληση τροφίμων</vt:lpstr>
      <vt:lpstr>Ασφάλεια τροφίμων - ακτινοβόληση</vt:lpstr>
      <vt:lpstr>Γενετικά τροποποιημένα τρόφιμα (ΓΤΤ)</vt:lpstr>
      <vt:lpstr>Πιθανοί κίνδυνοι από τα ΓΤΤ</vt:lpstr>
      <vt:lpstr>Παρουσίαση του PowerPoint</vt:lpstr>
      <vt:lpstr>Παρουσίαση του PowerPoint</vt:lpstr>
      <vt:lpstr>Επιπτώσεις στην υγεία</vt:lpstr>
      <vt:lpstr>Μολυσμένες τροφές - διατροφικά σκάνδαλα</vt:lpstr>
      <vt:lpstr>Διοξίνες</vt:lpstr>
      <vt:lpstr>Παρουσίαση του PowerPoint</vt:lpstr>
      <vt:lpstr>Βιολογική γεωργία</vt:lpstr>
      <vt:lpstr>Βιολογική γεωργία</vt:lpstr>
      <vt:lpstr>Περιορισμοί στην έκθεση και πρόληψη Μέτρα αντιμετώπισης </vt:lpstr>
      <vt:lpstr>Έλεγχοι</vt:lpstr>
      <vt:lpstr>HACCP</vt:lpstr>
      <vt:lpstr>HACCP</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Ρυπαντές τροφίμων Κίνδυνοι για την υγεία</dc:title>
  <dc:creator>maria</dc:creator>
  <cp:lastModifiedBy>HP</cp:lastModifiedBy>
  <cp:revision>1029</cp:revision>
  <dcterms:created xsi:type="dcterms:W3CDTF">2016-05-02T12:58:05Z</dcterms:created>
  <dcterms:modified xsi:type="dcterms:W3CDTF">2018-03-20T10:14:52Z</dcterms:modified>
</cp:coreProperties>
</file>