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6"/>
  </p:notesMasterIdLst>
  <p:sldIdLst>
    <p:sldId id="256" r:id="rId2"/>
    <p:sldId id="294" r:id="rId3"/>
    <p:sldId id="295" r:id="rId4"/>
    <p:sldId id="298" r:id="rId5"/>
    <p:sldId id="290" r:id="rId6"/>
    <p:sldId id="267" r:id="rId7"/>
    <p:sldId id="296" r:id="rId8"/>
    <p:sldId id="269" r:id="rId9"/>
    <p:sldId id="270" r:id="rId10"/>
    <p:sldId id="278" r:id="rId11"/>
    <p:sldId id="288" r:id="rId12"/>
    <p:sldId id="262" r:id="rId13"/>
    <p:sldId id="272" r:id="rId14"/>
    <p:sldId id="281" r:id="rId15"/>
    <p:sldId id="280" r:id="rId16"/>
    <p:sldId id="273" r:id="rId17"/>
    <p:sldId id="299" r:id="rId18"/>
    <p:sldId id="291" r:id="rId19"/>
    <p:sldId id="301" r:id="rId20"/>
    <p:sldId id="266" r:id="rId21"/>
    <p:sldId id="263" r:id="rId22"/>
    <p:sldId id="264" r:id="rId23"/>
    <p:sldId id="265" r:id="rId24"/>
    <p:sldId id="283" r:id="rId25"/>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56" y="44"/>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207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2CFD1F4-EDFE-4025-8B74-937A5EA932EF}"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B6F3965-F478-4705-9DF1-F78EA72C9A6D}" type="slidenum">
              <a:rPr lang="el-GR" smtClean="0"/>
              <a:pPr/>
              <a:t>8</a:t>
            </a:fld>
            <a:endParaRPr lang="el-G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n-GB"/>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GB"/>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GB"/>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GB"/>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GB"/>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GB"/>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GB"/>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GB"/>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GB"/>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GB"/>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GB"/>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GB"/>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GB"/>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GB"/>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GB"/>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GB"/>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GB"/>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GB"/>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en-GB"/>
                </a:p>
              </p:txBody>
            </p:sp>
            <p:sp>
              <p:nvSpPr>
                <p:cNvPr id="53"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en-GB"/>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36"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en-GB"/>
              </a:p>
            </p:txBody>
          </p:sp>
          <p:sp>
            <p:nvSpPr>
              <p:cNvPr id="37"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en-GB"/>
              </a:p>
            </p:txBody>
          </p:sp>
          <p:sp>
            <p:nvSpPr>
              <p:cNvPr id="38"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en-GB"/>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40"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en-GB"/>
              </a:p>
            </p:txBody>
          </p:sp>
          <p:sp>
            <p:nvSpPr>
              <p:cNvPr id="41"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en-GB"/>
              </a:p>
            </p:txBody>
          </p:sp>
          <p:sp>
            <p:nvSpPr>
              <p:cNvPr id="42"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en-GB"/>
              </a:p>
            </p:txBody>
          </p:sp>
        </p:grpSp>
      </p:grpSp>
      <p:sp>
        <p:nvSpPr>
          <p:cNvPr id="72771"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el-GR"/>
              <a:t>Κάντε κλικ για επεξεργασία του τίτλου</a:t>
            </a:r>
          </a:p>
        </p:txBody>
      </p:sp>
      <p:sp>
        <p:nvSpPr>
          <p:cNvPr id="72772"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69" name="Rectangle 69"/>
          <p:cNvSpPr>
            <a:spLocks noGrp="1" noChangeArrowheads="1"/>
          </p:cNvSpPr>
          <p:nvPr>
            <p:ph type="dt" sz="quarter" idx="10"/>
          </p:nvPr>
        </p:nvSpPr>
        <p:spPr/>
        <p:txBody>
          <a:bodyPr/>
          <a:lstStyle>
            <a:lvl1pPr>
              <a:defRPr/>
            </a:lvl1pPr>
          </a:lstStyle>
          <a:p>
            <a:pPr>
              <a:defRPr/>
            </a:pPr>
            <a:endParaRPr lang="el-GR"/>
          </a:p>
        </p:txBody>
      </p:sp>
      <p:sp>
        <p:nvSpPr>
          <p:cNvPr id="70" name="Rectangle 70"/>
          <p:cNvSpPr>
            <a:spLocks noGrp="1" noChangeArrowheads="1"/>
          </p:cNvSpPr>
          <p:nvPr>
            <p:ph type="ftr" sz="quarter" idx="11"/>
          </p:nvPr>
        </p:nvSpPr>
        <p:spPr/>
        <p:txBody>
          <a:bodyPr/>
          <a:lstStyle>
            <a:lvl1pPr>
              <a:defRPr/>
            </a:lvl1pPr>
          </a:lstStyle>
          <a:p>
            <a:pPr>
              <a:defRPr/>
            </a:pPr>
            <a:endParaRPr lang="el-GR"/>
          </a:p>
        </p:txBody>
      </p:sp>
      <p:sp>
        <p:nvSpPr>
          <p:cNvPr id="71" name="Rectangle 71"/>
          <p:cNvSpPr>
            <a:spLocks noGrp="1" noChangeArrowheads="1"/>
          </p:cNvSpPr>
          <p:nvPr>
            <p:ph type="sldNum" sz="quarter" idx="12"/>
          </p:nvPr>
        </p:nvSpPr>
        <p:spPr/>
        <p:txBody>
          <a:bodyPr/>
          <a:lstStyle>
            <a:lvl1pPr>
              <a:defRPr/>
            </a:lvl1pPr>
          </a:lstStyle>
          <a:p>
            <a:pPr>
              <a:defRPr/>
            </a:pPr>
            <a:fld id="{363E1FA3-B17F-4EB2-BF49-3B95E8D692EB}"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8"/>
          <p:cNvSpPr>
            <a:spLocks noGrp="1" noChangeArrowheads="1"/>
          </p:cNvSpPr>
          <p:nvPr>
            <p:ph type="dt" sz="half" idx="10"/>
          </p:nvPr>
        </p:nvSpPr>
        <p:spPr>
          <a:ln/>
        </p:spPr>
        <p:txBody>
          <a:bodyPr/>
          <a:lstStyle>
            <a:lvl1pPr>
              <a:defRPr/>
            </a:lvl1pPr>
          </a:lstStyle>
          <a:p>
            <a:pPr>
              <a:defRPr/>
            </a:pPr>
            <a:endParaRPr lang="el-GR"/>
          </a:p>
        </p:txBody>
      </p:sp>
      <p:sp>
        <p:nvSpPr>
          <p:cNvPr id="5" name="Rectangle 69"/>
          <p:cNvSpPr>
            <a:spLocks noGrp="1" noChangeArrowheads="1"/>
          </p:cNvSpPr>
          <p:nvPr>
            <p:ph type="ftr" sz="quarter" idx="11"/>
          </p:nvPr>
        </p:nvSpPr>
        <p:spPr>
          <a:ln/>
        </p:spPr>
        <p:txBody>
          <a:bodyPr/>
          <a:lstStyle>
            <a:lvl1pPr>
              <a:defRPr/>
            </a:lvl1pPr>
          </a:lstStyle>
          <a:p>
            <a:pPr>
              <a:defRPr/>
            </a:pPr>
            <a:endParaRPr lang="el-GR"/>
          </a:p>
        </p:txBody>
      </p:sp>
      <p:sp>
        <p:nvSpPr>
          <p:cNvPr id="6" name="Rectangle 70"/>
          <p:cNvSpPr>
            <a:spLocks noGrp="1" noChangeArrowheads="1"/>
          </p:cNvSpPr>
          <p:nvPr>
            <p:ph type="sldNum" sz="quarter" idx="12"/>
          </p:nvPr>
        </p:nvSpPr>
        <p:spPr>
          <a:ln/>
        </p:spPr>
        <p:txBody>
          <a:bodyPr/>
          <a:lstStyle>
            <a:lvl1pPr>
              <a:defRPr/>
            </a:lvl1pPr>
          </a:lstStyle>
          <a:p>
            <a:pPr>
              <a:defRPr/>
            </a:pPr>
            <a:fld id="{3CB3F344-FB88-4197-9F66-D8E18034D14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8"/>
          <p:cNvSpPr>
            <a:spLocks noGrp="1" noChangeArrowheads="1"/>
          </p:cNvSpPr>
          <p:nvPr>
            <p:ph type="dt" sz="half" idx="10"/>
          </p:nvPr>
        </p:nvSpPr>
        <p:spPr>
          <a:ln/>
        </p:spPr>
        <p:txBody>
          <a:bodyPr/>
          <a:lstStyle>
            <a:lvl1pPr>
              <a:defRPr/>
            </a:lvl1pPr>
          </a:lstStyle>
          <a:p>
            <a:pPr>
              <a:defRPr/>
            </a:pPr>
            <a:endParaRPr lang="el-GR"/>
          </a:p>
        </p:txBody>
      </p:sp>
      <p:sp>
        <p:nvSpPr>
          <p:cNvPr id="5" name="Rectangle 69"/>
          <p:cNvSpPr>
            <a:spLocks noGrp="1" noChangeArrowheads="1"/>
          </p:cNvSpPr>
          <p:nvPr>
            <p:ph type="ftr" sz="quarter" idx="11"/>
          </p:nvPr>
        </p:nvSpPr>
        <p:spPr>
          <a:ln/>
        </p:spPr>
        <p:txBody>
          <a:bodyPr/>
          <a:lstStyle>
            <a:lvl1pPr>
              <a:defRPr/>
            </a:lvl1pPr>
          </a:lstStyle>
          <a:p>
            <a:pPr>
              <a:defRPr/>
            </a:pPr>
            <a:endParaRPr lang="el-GR"/>
          </a:p>
        </p:txBody>
      </p:sp>
      <p:sp>
        <p:nvSpPr>
          <p:cNvPr id="6" name="Rectangle 70"/>
          <p:cNvSpPr>
            <a:spLocks noGrp="1" noChangeArrowheads="1"/>
          </p:cNvSpPr>
          <p:nvPr>
            <p:ph type="sldNum" sz="quarter" idx="12"/>
          </p:nvPr>
        </p:nvSpPr>
        <p:spPr>
          <a:ln/>
        </p:spPr>
        <p:txBody>
          <a:bodyPr/>
          <a:lstStyle>
            <a:lvl1pPr>
              <a:defRPr/>
            </a:lvl1pPr>
          </a:lstStyle>
          <a:p>
            <a:pPr>
              <a:defRPr/>
            </a:pPr>
            <a:fld id="{8CF0D19B-9617-45C3-BD2F-22A2E9A5C507}"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8"/>
          <p:cNvSpPr>
            <a:spLocks noGrp="1" noChangeArrowheads="1"/>
          </p:cNvSpPr>
          <p:nvPr>
            <p:ph type="dt" sz="half" idx="10"/>
          </p:nvPr>
        </p:nvSpPr>
        <p:spPr>
          <a:ln/>
        </p:spPr>
        <p:txBody>
          <a:bodyPr/>
          <a:lstStyle>
            <a:lvl1pPr>
              <a:defRPr/>
            </a:lvl1pPr>
          </a:lstStyle>
          <a:p>
            <a:pPr>
              <a:defRPr/>
            </a:pPr>
            <a:endParaRPr lang="el-GR"/>
          </a:p>
        </p:txBody>
      </p:sp>
      <p:sp>
        <p:nvSpPr>
          <p:cNvPr id="5" name="Rectangle 69"/>
          <p:cNvSpPr>
            <a:spLocks noGrp="1" noChangeArrowheads="1"/>
          </p:cNvSpPr>
          <p:nvPr>
            <p:ph type="ftr" sz="quarter" idx="11"/>
          </p:nvPr>
        </p:nvSpPr>
        <p:spPr>
          <a:ln/>
        </p:spPr>
        <p:txBody>
          <a:bodyPr/>
          <a:lstStyle>
            <a:lvl1pPr>
              <a:defRPr/>
            </a:lvl1pPr>
          </a:lstStyle>
          <a:p>
            <a:pPr>
              <a:defRPr/>
            </a:pPr>
            <a:endParaRPr lang="el-GR"/>
          </a:p>
        </p:txBody>
      </p:sp>
      <p:sp>
        <p:nvSpPr>
          <p:cNvPr id="6" name="Rectangle 70"/>
          <p:cNvSpPr>
            <a:spLocks noGrp="1" noChangeArrowheads="1"/>
          </p:cNvSpPr>
          <p:nvPr>
            <p:ph type="sldNum" sz="quarter" idx="12"/>
          </p:nvPr>
        </p:nvSpPr>
        <p:spPr>
          <a:ln/>
        </p:spPr>
        <p:txBody>
          <a:bodyPr/>
          <a:lstStyle>
            <a:lvl1pPr>
              <a:defRPr/>
            </a:lvl1pPr>
          </a:lstStyle>
          <a:p>
            <a:pPr>
              <a:defRPr/>
            </a:pPr>
            <a:fld id="{0E89E6FB-FE8B-4004-890D-85B91B11F8B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l-GR"/>
          </a:p>
        </p:txBody>
      </p:sp>
      <p:sp>
        <p:nvSpPr>
          <p:cNvPr id="5" name="Rectangle 69"/>
          <p:cNvSpPr>
            <a:spLocks noGrp="1" noChangeArrowheads="1"/>
          </p:cNvSpPr>
          <p:nvPr>
            <p:ph type="ftr" sz="quarter" idx="11"/>
          </p:nvPr>
        </p:nvSpPr>
        <p:spPr>
          <a:ln/>
        </p:spPr>
        <p:txBody>
          <a:bodyPr/>
          <a:lstStyle>
            <a:lvl1pPr>
              <a:defRPr/>
            </a:lvl1pPr>
          </a:lstStyle>
          <a:p>
            <a:pPr>
              <a:defRPr/>
            </a:pPr>
            <a:endParaRPr lang="el-GR"/>
          </a:p>
        </p:txBody>
      </p:sp>
      <p:sp>
        <p:nvSpPr>
          <p:cNvPr id="6" name="Rectangle 70"/>
          <p:cNvSpPr>
            <a:spLocks noGrp="1" noChangeArrowheads="1"/>
          </p:cNvSpPr>
          <p:nvPr>
            <p:ph type="sldNum" sz="quarter" idx="12"/>
          </p:nvPr>
        </p:nvSpPr>
        <p:spPr>
          <a:ln/>
        </p:spPr>
        <p:txBody>
          <a:bodyPr/>
          <a:lstStyle>
            <a:lvl1pPr>
              <a:defRPr/>
            </a:lvl1pPr>
          </a:lstStyle>
          <a:p>
            <a:pPr>
              <a:defRPr/>
            </a:pPr>
            <a:fld id="{C199C89C-3498-4B5B-A9DB-43DACEDD3EF1}"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8"/>
          <p:cNvSpPr>
            <a:spLocks noGrp="1" noChangeArrowheads="1"/>
          </p:cNvSpPr>
          <p:nvPr>
            <p:ph type="dt" sz="half" idx="10"/>
          </p:nvPr>
        </p:nvSpPr>
        <p:spPr>
          <a:ln/>
        </p:spPr>
        <p:txBody>
          <a:bodyPr/>
          <a:lstStyle>
            <a:lvl1pPr>
              <a:defRPr/>
            </a:lvl1pPr>
          </a:lstStyle>
          <a:p>
            <a:pPr>
              <a:defRPr/>
            </a:pPr>
            <a:endParaRPr lang="el-GR"/>
          </a:p>
        </p:txBody>
      </p:sp>
      <p:sp>
        <p:nvSpPr>
          <p:cNvPr id="6" name="Rectangle 69"/>
          <p:cNvSpPr>
            <a:spLocks noGrp="1" noChangeArrowheads="1"/>
          </p:cNvSpPr>
          <p:nvPr>
            <p:ph type="ftr" sz="quarter" idx="11"/>
          </p:nvPr>
        </p:nvSpPr>
        <p:spPr>
          <a:ln/>
        </p:spPr>
        <p:txBody>
          <a:bodyPr/>
          <a:lstStyle>
            <a:lvl1pPr>
              <a:defRPr/>
            </a:lvl1pPr>
          </a:lstStyle>
          <a:p>
            <a:pPr>
              <a:defRPr/>
            </a:pPr>
            <a:endParaRPr lang="el-GR"/>
          </a:p>
        </p:txBody>
      </p:sp>
      <p:sp>
        <p:nvSpPr>
          <p:cNvPr id="7" name="Rectangle 70"/>
          <p:cNvSpPr>
            <a:spLocks noGrp="1" noChangeArrowheads="1"/>
          </p:cNvSpPr>
          <p:nvPr>
            <p:ph type="sldNum" sz="quarter" idx="12"/>
          </p:nvPr>
        </p:nvSpPr>
        <p:spPr>
          <a:ln/>
        </p:spPr>
        <p:txBody>
          <a:bodyPr/>
          <a:lstStyle>
            <a:lvl1pPr>
              <a:defRPr/>
            </a:lvl1pPr>
          </a:lstStyle>
          <a:p>
            <a:pPr>
              <a:defRPr/>
            </a:pPr>
            <a:fld id="{1EBF9457-4F1B-4F1E-9900-038D4FB5DAD1}"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8"/>
          <p:cNvSpPr>
            <a:spLocks noGrp="1" noChangeArrowheads="1"/>
          </p:cNvSpPr>
          <p:nvPr>
            <p:ph type="dt" sz="half" idx="10"/>
          </p:nvPr>
        </p:nvSpPr>
        <p:spPr>
          <a:ln/>
        </p:spPr>
        <p:txBody>
          <a:bodyPr/>
          <a:lstStyle>
            <a:lvl1pPr>
              <a:defRPr/>
            </a:lvl1pPr>
          </a:lstStyle>
          <a:p>
            <a:pPr>
              <a:defRPr/>
            </a:pPr>
            <a:endParaRPr lang="el-GR"/>
          </a:p>
        </p:txBody>
      </p:sp>
      <p:sp>
        <p:nvSpPr>
          <p:cNvPr id="8" name="Rectangle 69"/>
          <p:cNvSpPr>
            <a:spLocks noGrp="1" noChangeArrowheads="1"/>
          </p:cNvSpPr>
          <p:nvPr>
            <p:ph type="ftr" sz="quarter" idx="11"/>
          </p:nvPr>
        </p:nvSpPr>
        <p:spPr>
          <a:ln/>
        </p:spPr>
        <p:txBody>
          <a:bodyPr/>
          <a:lstStyle>
            <a:lvl1pPr>
              <a:defRPr/>
            </a:lvl1pPr>
          </a:lstStyle>
          <a:p>
            <a:pPr>
              <a:defRPr/>
            </a:pPr>
            <a:endParaRPr lang="el-GR"/>
          </a:p>
        </p:txBody>
      </p:sp>
      <p:sp>
        <p:nvSpPr>
          <p:cNvPr id="9" name="Rectangle 70"/>
          <p:cNvSpPr>
            <a:spLocks noGrp="1" noChangeArrowheads="1"/>
          </p:cNvSpPr>
          <p:nvPr>
            <p:ph type="sldNum" sz="quarter" idx="12"/>
          </p:nvPr>
        </p:nvSpPr>
        <p:spPr>
          <a:ln/>
        </p:spPr>
        <p:txBody>
          <a:bodyPr/>
          <a:lstStyle>
            <a:lvl1pPr>
              <a:defRPr/>
            </a:lvl1pPr>
          </a:lstStyle>
          <a:p>
            <a:pPr>
              <a:defRPr/>
            </a:pPr>
            <a:fld id="{F957AEC5-59AA-4DE1-98FD-F4252E2B9D34}"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8"/>
          <p:cNvSpPr>
            <a:spLocks noGrp="1" noChangeArrowheads="1"/>
          </p:cNvSpPr>
          <p:nvPr>
            <p:ph type="dt" sz="half" idx="10"/>
          </p:nvPr>
        </p:nvSpPr>
        <p:spPr>
          <a:ln/>
        </p:spPr>
        <p:txBody>
          <a:bodyPr/>
          <a:lstStyle>
            <a:lvl1pPr>
              <a:defRPr/>
            </a:lvl1pPr>
          </a:lstStyle>
          <a:p>
            <a:pPr>
              <a:defRPr/>
            </a:pPr>
            <a:endParaRPr lang="el-GR"/>
          </a:p>
        </p:txBody>
      </p:sp>
      <p:sp>
        <p:nvSpPr>
          <p:cNvPr id="4" name="Rectangle 69"/>
          <p:cNvSpPr>
            <a:spLocks noGrp="1" noChangeArrowheads="1"/>
          </p:cNvSpPr>
          <p:nvPr>
            <p:ph type="ftr" sz="quarter" idx="11"/>
          </p:nvPr>
        </p:nvSpPr>
        <p:spPr>
          <a:ln/>
        </p:spPr>
        <p:txBody>
          <a:bodyPr/>
          <a:lstStyle>
            <a:lvl1pPr>
              <a:defRPr/>
            </a:lvl1pPr>
          </a:lstStyle>
          <a:p>
            <a:pPr>
              <a:defRPr/>
            </a:pPr>
            <a:endParaRPr lang="el-GR"/>
          </a:p>
        </p:txBody>
      </p:sp>
      <p:sp>
        <p:nvSpPr>
          <p:cNvPr id="5" name="Rectangle 70"/>
          <p:cNvSpPr>
            <a:spLocks noGrp="1" noChangeArrowheads="1"/>
          </p:cNvSpPr>
          <p:nvPr>
            <p:ph type="sldNum" sz="quarter" idx="12"/>
          </p:nvPr>
        </p:nvSpPr>
        <p:spPr>
          <a:ln/>
        </p:spPr>
        <p:txBody>
          <a:bodyPr/>
          <a:lstStyle>
            <a:lvl1pPr>
              <a:defRPr/>
            </a:lvl1pPr>
          </a:lstStyle>
          <a:p>
            <a:pPr>
              <a:defRPr/>
            </a:pPr>
            <a:fld id="{591CE416-16B3-45D5-B475-EC30203F7CC1}"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l-GR"/>
          </a:p>
        </p:txBody>
      </p:sp>
      <p:sp>
        <p:nvSpPr>
          <p:cNvPr id="3" name="Rectangle 69"/>
          <p:cNvSpPr>
            <a:spLocks noGrp="1" noChangeArrowheads="1"/>
          </p:cNvSpPr>
          <p:nvPr>
            <p:ph type="ftr" sz="quarter" idx="11"/>
          </p:nvPr>
        </p:nvSpPr>
        <p:spPr>
          <a:ln/>
        </p:spPr>
        <p:txBody>
          <a:bodyPr/>
          <a:lstStyle>
            <a:lvl1pPr>
              <a:defRPr/>
            </a:lvl1pPr>
          </a:lstStyle>
          <a:p>
            <a:pPr>
              <a:defRPr/>
            </a:pPr>
            <a:endParaRPr lang="el-GR"/>
          </a:p>
        </p:txBody>
      </p:sp>
      <p:sp>
        <p:nvSpPr>
          <p:cNvPr id="4" name="Rectangle 70"/>
          <p:cNvSpPr>
            <a:spLocks noGrp="1" noChangeArrowheads="1"/>
          </p:cNvSpPr>
          <p:nvPr>
            <p:ph type="sldNum" sz="quarter" idx="12"/>
          </p:nvPr>
        </p:nvSpPr>
        <p:spPr>
          <a:ln/>
        </p:spPr>
        <p:txBody>
          <a:bodyPr/>
          <a:lstStyle>
            <a:lvl1pPr>
              <a:defRPr/>
            </a:lvl1pPr>
          </a:lstStyle>
          <a:p>
            <a:pPr>
              <a:defRPr/>
            </a:pPr>
            <a:fld id="{5A509C43-90E9-4F8B-894A-E0579AEFD947}"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l-GR"/>
          </a:p>
        </p:txBody>
      </p:sp>
      <p:sp>
        <p:nvSpPr>
          <p:cNvPr id="6" name="Rectangle 69"/>
          <p:cNvSpPr>
            <a:spLocks noGrp="1" noChangeArrowheads="1"/>
          </p:cNvSpPr>
          <p:nvPr>
            <p:ph type="ftr" sz="quarter" idx="11"/>
          </p:nvPr>
        </p:nvSpPr>
        <p:spPr>
          <a:ln/>
        </p:spPr>
        <p:txBody>
          <a:bodyPr/>
          <a:lstStyle>
            <a:lvl1pPr>
              <a:defRPr/>
            </a:lvl1pPr>
          </a:lstStyle>
          <a:p>
            <a:pPr>
              <a:defRPr/>
            </a:pPr>
            <a:endParaRPr lang="el-GR"/>
          </a:p>
        </p:txBody>
      </p:sp>
      <p:sp>
        <p:nvSpPr>
          <p:cNvPr id="7" name="Rectangle 70"/>
          <p:cNvSpPr>
            <a:spLocks noGrp="1" noChangeArrowheads="1"/>
          </p:cNvSpPr>
          <p:nvPr>
            <p:ph type="sldNum" sz="quarter" idx="12"/>
          </p:nvPr>
        </p:nvSpPr>
        <p:spPr>
          <a:ln/>
        </p:spPr>
        <p:txBody>
          <a:bodyPr/>
          <a:lstStyle>
            <a:lvl1pPr>
              <a:defRPr/>
            </a:lvl1pPr>
          </a:lstStyle>
          <a:p>
            <a:pPr>
              <a:defRPr/>
            </a:pPr>
            <a:fld id="{C405092F-AB1A-4E99-972A-77A8DA52437A}"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l-GR"/>
          </a:p>
        </p:txBody>
      </p:sp>
      <p:sp>
        <p:nvSpPr>
          <p:cNvPr id="6" name="Rectangle 69"/>
          <p:cNvSpPr>
            <a:spLocks noGrp="1" noChangeArrowheads="1"/>
          </p:cNvSpPr>
          <p:nvPr>
            <p:ph type="ftr" sz="quarter" idx="11"/>
          </p:nvPr>
        </p:nvSpPr>
        <p:spPr>
          <a:ln/>
        </p:spPr>
        <p:txBody>
          <a:bodyPr/>
          <a:lstStyle>
            <a:lvl1pPr>
              <a:defRPr/>
            </a:lvl1pPr>
          </a:lstStyle>
          <a:p>
            <a:pPr>
              <a:defRPr/>
            </a:pPr>
            <a:endParaRPr lang="el-GR"/>
          </a:p>
        </p:txBody>
      </p:sp>
      <p:sp>
        <p:nvSpPr>
          <p:cNvPr id="7" name="Rectangle 70"/>
          <p:cNvSpPr>
            <a:spLocks noGrp="1" noChangeArrowheads="1"/>
          </p:cNvSpPr>
          <p:nvPr>
            <p:ph type="sldNum" sz="quarter" idx="12"/>
          </p:nvPr>
        </p:nvSpPr>
        <p:spPr>
          <a:ln/>
        </p:spPr>
        <p:txBody>
          <a:bodyPr/>
          <a:lstStyle>
            <a:lvl1pPr>
              <a:defRPr/>
            </a:lvl1pPr>
          </a:lstStyle>
          <a:p>
            <a:pPr>
              <a:defRPr/>
            </a:pPr>
            <a:fld id="{B5EA32E7-78AA-479B-83CC-C460E2A7F998}"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71683"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en-GB"/>
            </a:p>
          </p:txBody>
        </p:sp>
        <p:grpSp>
          <p:nvGrpSpPr>
            <p:cNvPr id="1033" name="Group 4"/>
            <p:cNvGrpSpPr>
              <a:grpSpLocks/>
            </p:cNvGrpSpPr>
            <p:nvPr userDrawn="1"/>
          </p:nvGrpSpPr>
          <p:grpSpPr bwMode="auto">
            <a:xfrm>
              <a:off x="0" y="0"/>
              <a:ext cx="5759" cy="4319"/>
              <a:chOff x="0" y="0"/>
              <a:chExt cx="5759" cy="4319"/>
            </a:xfrm>
          </p:grpSpPr>
          <p:sp>
            <p:nvSpPr>
              <p:cNvPr id="71685"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GB"/>
              </a:p>
            </p:txBody>
          </p:sp>
          <p:sp>
            <p:nvSpPr>
              <p:cNvPr id="71686"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GB"/>
              </a:p>
            </p:txBody>
          </p:sp>
          <p:sp>
            <p:nvSpPr>
              <p:cNvPr id="71687"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GB"/>
              </a:p>
            </p:txBody>
          </p:sp>
          <p:sp>
            <p:nvSpPr>
              <p:cNvPr id="71688"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GB"/>
              </a:p>
            </p:txBody>
          </p:sp>
          <p:sp>
            <p:nvSpPr>
              <p:cNvPr id="71689"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GB"/>
              </a:p>
            </p:txBody>
          </p:sp>
          <p:sp>
            <p:nvSpPr>
              <p:cNvPr id="71690"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GB"/>
              </a:p>
            </p:txBody>
          </p:sp>
          <p:sp>
            <p:nvSpPr>
              <p:cNvPr id="71691"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GB"/>
              </a:p>
            </p:txBody>
          </p:sp>
          <p:sp>
            <p:nvSpPr>
              <p:cNvPr id="71692"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GB"/>
              </a:p>
            </p:txBody>
          </p:sp>
          <p:sp>
            <p:nvSpPr>
              <p:cNvPr id="71693"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en-GB"/>
              </a:p>
            </p:txBody>
          </p:sp>
          <p:sp>
            <p:nvSpPr>
              <p:cNvPr id="71694"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GB"/>
              </a:p>
            </p:txBody>
          </p:sp>
          <p:sp>
            <p:nvSpPr>
              <p:cNvPr id="71695"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71696"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71697"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71698"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71699"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71700"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71701"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71702"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GB"/>
              </a:p>
            </p:txBody>
          </p:sp>
          <p:sp>
            <p:nvSpPr>
              <p:cNvPr id="71703"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en-GB"/>
              </a:p>
            </p:txBody>
          </p:sp>
          <p:sp>
            <p:nvSpPr>
              <p:cNvPr id="71704"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en-GB"/>
              </a:p>
            </p:txBody>
          </p:sp>
          <p:sp>
            <p:nvSpPr>
              <p:cNvPr id="71705"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en-GB"/>
              </a:p>
            </p:txBody>
          </p:sp>
          <p:sp>
            <p:nvSpPr>
              <p:cNvPr id="71706"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GB"/>
              </a:p>
            </p:txBody>
          </p:sp>
          <p:sp>
            <p:nvSpPr>
              <p:cNvPr id="71707"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GB"/>
              </a:p>
            </p:txBody>
          </p:sp>
          <p:sp>
            <p:nvSpPr>
              <p:cNvPr id="71708"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GB"/>
              </a:p>
            </p:txBody>
          </p:sp>
          <p:sp>
            <p:nvSpPr>
              <p:cNvPr id="71709"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en-GB"/>
              </a:p>
            </p:txBody>
          </p:sp>
          <p:grpSp>
            <p:nvGrpSpPr>
              <p:cNvPr id="1059" name="Group 30"/>
              <p:cNvGrpSpPr>
                <a:grpSpLocks/>
              </p:cNvGrpSpPr>
              <p:nvPr userDrawn="1"/>
            </p:nvGrpSpPr>
            <p:grpSpPr bwMode="auto">
              <a:xfrm>
                <a:off x="0" y="0"/>
                <a:ext cx="5758" cy="1045"/>
                <a:chOff x="0" y="0"/>
                <a:chExt cx="5758" cy="1045"/>
              </a:xfrm>
            </p:grpSpPr>
            <p:sp>
              <p:nvSpPr>
                <p:cNvPr id="71711"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71712"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71713"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71714"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71715"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71716"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71717"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71718"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71719"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71720"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71721"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71722"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71723"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71724"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sp>
              <p:nvSpPr>
                <p:cNvPr id="71725"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en-GB"/>
                </a:p>
              </p:txBody>
            </p:sp>
          </p:grpSp>
          <p:grpSp>
            <p:nvGrpSpPr>
              <p:cNvPr id="1060" name="Group 46"/>
              <p:cNvGrpSpPr>
                <a:grpSpLocks/>
              </p:cNvGrpSpPr>
              <p:nvPr userDrawn="1"/>
            </p:nvGrpSpPr>
            <p:grpSpPr bwMode="auto">
              <a:xfrm>
                <a:off x="0" y="558"/>
                <a:ext cx="5758" cy="487"/>
                <a:chOff x="0" y="558"/>
                <a:chExt cx="5758" cy="487"/>
              </a:xfrm>
            </p:grpSpPr>
            <p:sp>
              <p:nvSpPr>
                <p:cNvPr id="71727"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en-GB"/>
                </a:p>
              </p:txBody>
            </p:sp>
            <p:sp>
              <p:nvSpPr>
                <p:cNvPr id="71728"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en-GB"/>
                </a:p>
              </p:txBody>
            </p:sp>
          </p:grpSp>
          <p:grpSp>
            <p:nvGrpSpPr>
              <p:cNvPr id="1061" name="Group 49"/>
              <p:cNvGrpSpPr>
                <a:grpSpLocks/>
              </p:cNvGrpSpPr>
              <p:nvPr userDrawn="1"/>
            </p:nvGrpSpPr>
            <p:grpSpPr bwMode="auto">
              <a:xfrm>
                <a:off x="264" y="1039"/>
                <a:ext cx="5200" cy="3280"/>
                <a:chOff x="264" y="1039"/>
                <a:chExt cx="5200" cy="3280"/>
              </a:xfrm>
            </p:grpSpPr>
            <p:sp>
              <p:nvSpPr>
                <p:cNvPr id="71730"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71731"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71732"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71733"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71734"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71735"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71736"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71737"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71738"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grpSp>
          <p:sp>
            <p:nvSpPr>
              <p:cNvPr id="71739"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71740"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en-GB"/>
              </a:p>
            </p:txBody>
          </p:sp>
          <p:sp>
            <p:nvSpPr>
              <p:cNvPr id="71741"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en-GB"/>
              </a:p>
            </p:txBody>
          </p:sp>
          <p:sp>
            <p:nvSpPr>
              <p:cNvPr id="71742"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en-GB"/>
              </a:p>
            </p:txBody>
          </p:sp>
          <p:sp>
            <p:nvSpPr>
              <p:cNvPr id="71743"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GB"/>
              </a:p>
            </p:txBody>
          </p:sp>
          <p:sp>
            <p:nvSpPr>
              <p:cNvPr id="71744"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en-GB"/>
              </a:p>
            </p:txBody>
          </p:sp>
          <p:sp>
            <p:nvSpPr>
              <p:cNvPr id="71745"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en-GB"/>
              </a:p>
            </p:txBody>
          </p:sp>
          <p:sp>
            <p:nvSpPr>
              <p:cNvPr id="71746"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en-GB"/>
              </a:p>
            </p:txBody>
          </p:sp>
        </p:grpSp>
      </p:grpSp>
      <p:sp>
        <p:nvSpPr>
          <p:cNvPr id="71747"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l-GR" smtClean="0"/>
              <a:t>Κάντε κλικ για επεξεργασία του τίτλου</a:t>
            </a:r>
          </a:p>
        </p:txBody>
      </p:sp>
      <p:sp>
        <p:nvSpPr>
          <p:cNvPr id="71748"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l-GR"/>
          </a:p>
        </p:txBody>
      </p:sp>
      <p:sp>
        <p:nvSpPr>
          <p:cNvPr id="71749"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l-GR"/>
          </a:p>
        </p:txBody>
      </p:sp>
      <p:sp>
        <p:nvSpPr>
          <p:cNvPr id="71750"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8F97F712-7067-455C-8C96-98FDE3987A8D}" type="slidenum">
              <a:rPr lang="el-GR"/>
              <a:pPr>
                <a:defRPr/>
              </a:pPr>
              <a:t>‹#›</a:t>
            </a:fld>
            <a:endParaRPr lang="el-GR"/>
          </a:p>
        </p:txBody>
      </p:sp>
      <p:sp>
        <p:nvSpPr>
          <p:cNvPr id="71751"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Tree>
  </p:cSld>
  <p:clrMap bg1="dk2" tx1="lt1" bg2="dk1" tx2="lt2" accent1="accent1" accent2="accent2" accent3="accent3" accent4="accent4" accent5="accent5" accent6="accent6" hlink="hlink" folHlink="folHlink"/>
  <p:sldLayoutIdLst>
    <p:sldLayoutId id="2147483716"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l-GR" smtClean="0"/>
              <a:t>Έδαφος, κυριαρχία, διακυβέρνηση: κράτη και έθνη</a:t>
            </a:r>
          </a:p>
        </p:txBody>
      </p:sp>
      <p:sp>
        <p:nvSpPr>
          <p:cNvPr id="2051" name="Rectangle 3"/>
          <p:cNvSpPr>
            <a:spLocks noGrp="1" noChangeArrowheads="1"/>
          </p:cNvSpPr>
          <p:nvPr>
            <p:ph type="subTitle" idx="1"/>
          </p:nvPr>
        </p:nvSpPr>
        <p:spPr>
          <a:xfrm>
            <a:off x="1371600" y="4922838"/>
            <a:ext cx="6400800" cy="715962"/>
          </a:xfrm>
        </p:spPr>
        <p:txBody>
          <a:bodyPr/>
          <a:lstStyle/>
          <a:p>
            <a:pPr eaLnBrk="1" hangingPunct="1">
              <a:lnSpc>
                <a:spcPct val="80000"/>
              </a:lnSpc>
              <a:defRPr/>
            </a:pPr>
            <a:endParaRPr lang="el-GR" sz="1000" smtClean="0"/>
          </a:p>
          <a:p>
            <a:pPr eaLnBrk="1" hangingPunct="1">
              <a:lnSpc>
                <a:spcPct val="80000"/>
              </a:lnSpc>
              <a:defRPr/>
            </a:pPr>
            <a:endParaRPr lang="el-GR" sz="1000" smtClean="0"/>
          </a:p>
          <a:p>
            <a:pPr eaLnBrk="1" hangingPunct="1">
              <a:lnSpc>
                <a:spcPct val="80000"/>
              </a:lnSpc>
              <a:defRPr/>
            </a:pPr>
            <a:endParaRPr lang="el-GR" sz="1000" smtClean="0"/>
          </a:p>
          <a:p>
            <a:pPr eaLnBrk="1" hangingPunct="1">
              <a:lnSpc>
                <a:spcPct val="80000"/>
              </a:lnSpc>
              <a:defRPr/>
            </a:pPr>
            <a:r>
              <a:rPr lang="el-GR" sz="1800" smtClean="0"/>
              <a:t>Πολιτική γεωγραφία</a:t>
            </a:r>
            <a:r>
              <a:rPr lang="el-GR" sz="1000" smtClean="0"/>
              <a:t> </a:t>
            </a:r>
          </a:p>
          <a:p>
            <a:pPr eaLnBrk="1" hangingPunct="1">
              <a:lnSpc>
                <a:spcPct val="80000"/>
              </a:lnSpc>
              <a:defRPr/>
            </a:pPr>
            <a:endParaRPr lang="el-GR" sz="1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l-GR" smtClean="0"/>
              <a:t>Κρατισμός</a:t>
            </a:r>
          </a:p>
        </p:txBody>
      </p:sp>
      <p:sp>
        <p:nvSpPr>
          <p:cNvPr id="48131" name="Rectangle 3"/>
          <p:cNvSpPr>
            <a:spLocks noGrp="1" noChangeArrowheads="1"/>
          </p:cNvSpPr>
          <p:nvPr>
            <p:ph type="body" idx="1"/>
          </p:nvPr>
        </p:nvSpPr>
        <p:spPr>
          <a:xfrm>
            <a:off x="838200" y="1214438"/>
            <a:ext cx="7693025" cy="5286375"/>
          </a:xfrm>
        </p:spPr>
        <p:txBody>
          <a:bodyPr/>
          <a:lstStyle/>
          <a:p>
            <a:pPr eaLnBrk="1" hangingPunct="1">
              <a:lnSpc>
                <a:spcPct val="80000"/>
              </a:lnSpc>
              <a:defRPr/>
            </a:pPr>
            <a:r>
              <a:rPr lang="el-GR" sz="1400" dirty="0" smtClean="0"/>
              <a:t>Παράγοντες διαμόρφωσης κρατισμού αντί πιο χαλαρών μορφών διακυβέρνησης: δημιουργία στρατών, η διατήρηση του στρατού απαιτεί φορολογία, η φορολογία απαιτεί κρατικό μηχανισμό, από τον 16</a:t>
            </a:r>
            <a:r>
              <a:rPr lang="el-GR" sz="1400" baseline="30000" dirty="0" smtClean="0"/>
              <a:t>ο</a:t>
            </a:r>
            <a:r>
              <a:rPr lang="el-GR" sz="1400" dirty="0" smtClean="0"/>
              <a:t> επαγγελματικοί στρατοί με αυστηρή ιεραρχία.</a:t>
            </a:r>
          </a:p>
          <a:p>
            <a:pPr eaLnBrk="1" hangingPunct="1">
              <a:lnSpc>
                <a:spcPct val="80000"/>
              </a:lnSpc>
              <a:defRPr/>
            </a:pPr>
            <a:r>
              <a:rPr lang="el-GR" sz="1400" dirty="0" smtClean="0"/>
              <a:t>Η γέννηση της έννοιας του κυρίαρχου κράτους, με συγκεκριμένο έδαφος, τα σύνορα έχουν βγει μέσα από τα πεδία των μαχών, εκεί που σταμάτησαν οι στρατοί ξεκινούν τα εδάφη, η αυστηρή έννοια της εδαφικής κυριαρχίας, η ύπαρξη κυβέρνησης, η διακυβέρνηση του κράτους, το διπλωματικό σύστημα, το διακρατικό σύστημα και η αναγνώριση από άλλα κράτη. </a:t>
            </a:r>
          </a:p>
          <a:p>
            <a:pPr eaLnBrk="1" hangingPunct="1">
              <a:lnSpc>
                <a:spcPct val="80000"/>
              </a:lnSpc>
              <a:defRPr/>
            </a:pPr>
            <a:r>
              <a:rPr lang="el-GR" sz="1400" dirty="0" smtClean="0"/>
              <a:t>Υπάρχουν ανταγωνισμοί στο κράτος, τι γίνεται με τις εθνικότητες που υποβόσκουν κάτω από το κράτος. </a:t>
            </a:r>
            <a:r>
              <a:rPr lang="en-US" sz="1400" dirty="0" smtClean="0"/>
              <a:t>M. Foucault ‘Society must be defended’ </a:t>
            </a:r>
            <a:r>
              <a:rPr lang="el-GR" sz="1400" dirty="0" smtClean="0"/>
              <a:t>και η μάχη μεταξύ των φυλών του κράτους. Σάξονες και Νορμανδοί. Στη συνέχεια, αυτές οι εντάσεις του κράτους θα οδηγήσουν στην εποχή της αποικιοκρατίας στις ιδέες και πρακτικές της φυλετικής καθαρότητας. </a:t>
            </a:r>
          </a:p>
          <a:p>
            <a:pPr eaLnBrk="1" hangingPunct="1">
              <a:lnSpc>
                <a:spcPct val="80000"/>
              </a:lnSpc>
              <a:defRPr/>
            </a:pPr>
            <a:r>
              <a:rPr lang="el-GR" sz="1400" dirty="0" smtClean="0"/>
              <a:t> Από το «δικαίωμα του μονάρχη να σκοτώνει στο δικαίωμα στη ζωή». Η γέννηση της </a:t>
            </a:r>
            <a:r>
              <a:rPr lang="el-GR" sz="1400" dirty="0" err="1" smtClean="0"/>
              <a:t>βιοπολιτικής</a:t>
            </a:r>
            <a:r>
              <a:rPr lang="el-GR" sz="1400" dirty="0" smtClean="0"/>
              <a:t> το 18</a:t>
            </a:r>
            <a:r>
              <a:rPr lang="el-GR" sz="1400" baseline="30000" dirty="0" smtClean="0"/>
              <a:t>ο</a:t>
            </a:r>
            <a:r>
              <a:rPr lang="el-GR" sz="1400" dirty="0" smtClean="0"/>
              <a:t> αιώνα. Οι άνθρωποι ως είδος και η άσκηση μιας τεχνολογία της δύναμης. Το κράτος ως η διαχείριση της ζωής. Η γέννηση της στατιστικής (γέννες, θάνατοι κτλ.). Η ευημερία του κράτους.</a:t>
            </a:r>
          </a:p>
          <a:p>
            <a:pPr eaLnBrk="1" hangingPunct="1">
              <a:lnSpc>
                <a:spcPct val="80000"/>
              </a:lnSpc>
              <a:defRPr/>
            </a:pPr>
            <a:r>
              <a:rPr lang="el-GR" sz="1400" dirty="0" smtClean="0"/>
              <a:t>Από τη διακυβέρνηση των εδαφών στη διακυβέρνηση του πληθυσμού.</a:t>
            </a:r>
          </a:p>
          <a:p>
            <a:pPr eaLnBrk="1" hangingPunct="1">
              <a:lnSpc>
                <a:spcPct val="80000"/>
              </a:lnSpc>
              <a:defRPr/>
            </a:pPr>
            <a:r>
              <a:rPr lang="el-GR" sz="1400" dirty="0" smtClean="0"/>
              <a:t>Η έννοια της διακυβέρνησης. </a:t>
            </a:r>
            <a:r>
              <a:rPr lang="en-US" sz="1400" dirty="0" smtClean="0"/>
              <a:t>Michel Foucault “Security, territory, population”. </a:t>
            </a:r>
            <a:r>
              <a:rPr lang="el-GR" sz="1400" dirty="0" smtClean="0"/>
              <a:t>Η διακυβέρνηση προέρχεται από την ποιμενική φιλολογία, η διακυβέρνηση του εαυτού και συνακόλουθα η διακυβέρνηση των άλλων. Γρηγόρης </a:t>
            </a:r>
            <a:r>
              <a:rPr lang="el-GR" sz="1400" dirty="0" err="1" smtClean="0"/>
              <a:t>Νανζιαζινός</a:t>
            </a:r>
            <a:r>
              <a:rPr lang="el-GR" sz="1400" dirty="0" smtClean="0"/>
              <a:t> «οικονομία ψυχών» </a:t>
            </a:r>
          </a:p>
          <a:p>
            <a:pPr eaLnBrk="1" hangingPunct="1">
              <a:lnSpc>
                <a:spcPct val="80000"/>
              </a:lnSpc>
              <a:defRPr/>
            </a:pPr>
            <a:r>
              <a:rPr lang="el-GR" sz="1400" dirty="0" smtClean="0"/>
              <a:t>Αστυνομία/ δικαιοσύνη/ στρατός/ οικονομία: οι κρατικοί μηχανισμοί</a:t>
            </a:r>
          </a:p>
          <a:p>
            <a:pPr eaLnBrk="1" hangingPunct="1">
              <a:lnSpc>
                <a:spcPct val="80000"/>
              </a:lnSpc>
              <a:defRPr/>
            </a:pPr>
            <a:r>
              <a:rPr lang="el-GR" sz="1400" dirty="0" smtClean="0"/>
              <a:t>Το κράτος ως ένα επεισόδιο στην ιστορία της διακυβέρνησης </a:t>
            </a:r>
          </a:p>
          <a:p>
            <a:pPr eaLnBrk="1" hangingPunct="1">
              <a:lnSpc>
                <a:spcPct val="80000"/>
              </a:lnSpc>
              <a:defRPr/>
            </a:pPr>
            <a:endParaRPr lang="el-GR" sz="1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5613" y="273050"/>
            <a:ext cx="8226425" cy="579438"/>
          </a:xfrm>
        </p:spPr>
        <p:txBody>
          <a:bodyPr/>
          <a:lstStyle/>
          <a:p>
            <a:pPr eaLnBrk="1" hangingPunct="1">
              <a:defRPr/>
            </a:pPr>
            <a:r>
              <a:rPr lang="en-US" sz="2800" smtClean="0"/>
              <a:t>Michel Foucault</a:t>
            </a:r>
            <a:r>
              <a:rPr lang="el-GR" sz="2800" smtClean="0"/>
              <a:t>: διαλέξεις στο </a:t>
            </a:r>
            <a:r>
              <a:rPr lang="en-US" sz="2800" smtClean="0"/>
              <a:t>College de France</a:t>
            </a:r>
            <a:r>
              <a:rPr lang="en-US" sz="4000" smtClean="0"/>
              <a:t> </a:t>
            </a:r>
            <a:endParaRPr lang="el-GR" sz="4000" smtClean="0"/>
          </a:p>
        </p:txBody>
      </p:sp>
      <p:pic>
        <p:nvPicPr>
          <p:cNvPr id="9219" name="Picture 6" descr="9780140270860"/>
          <p:cNvPicPr>
            <a:picLocks noGrp="1" noChangeAspect="1" noChangeArrowheads="1"/>
          </p:cNvPicPr>
          <p:nvPr>
            <p:ph type="body" idx="1"/>
          </p:nvPr>
        </p:nvPicPr>
        <p:blipFill>
          <a:blip r:embed="rId2" cstate="print"/>
          <a:srcRect/>
          <a:stretch>
            <a:fillRect/>
          </a:stretch>
        </p:blipFill>
        <p:spPr>
          <a:xfrm>
            <a:off x="900113" y="1484313"/>
            <a:ext cx="2808287" cy="5113337"/>
          </a:xfrm>
          <a:noFill/>
        </p:spPr>
      </p:pic>
      <p:pic>
        <p:nvPicPr>
          <p:cNvPr id="9220" name="Picture 8" descr="51Tb7c9xM2L"/>
          <p:cNvPicPr>
            <a:picLocks noChangeAspect="1" noChangeArrowheads="1"/>
          </p:cNvPicPr>
          <p:nvPr/>
        </p:nvPicPr>
        <p:blipFill>
          <a:blip r:embed="rId3" cstate="print"/>
          <a:srcRect/>
          <a:stretch>
            <a:fillRect/>
          </a:stretch>
        </p:blipFill>
        <p:spPr bwMode="auto">
          <a:xfrm>
            <a:off x="3779838" y="1557338"/>
            <a:ext cx="4762500" cy="4762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Thomas Hobbs Leviathan 1651</a:t>
            </a:r>
            <a:endParaRPr lang="el-GR" smtClean="0"/>
          </a:p>
        </p:txBody>
      </p:sp>
      <p:pic>
        <p:nvPicPr>
          <p:cNvPr id="10243" name="Picture 3"/>
          <p:cNvPicPr>
            <a:picLocks noGrp="1" noChangeAspect="1" noChangeArrowheads="1"/>
          </p:cNvPicPr>
          <p:nvPr>
            <p:ph type="body" idx="1"/>
          </p:nvPr>
        </p:nvPicPr>
        <p:blipFill>
          <a:blip r:embed="rId2" cstate="print"/>
          <a:srcRect/>
          <a:stretch>
            <a:fillRect/>
          </a:stretch>
        </p:blipFill>
        <p:spPr>
          <a:xfrm>
            <a:off x="455613" y="1598613"/>
            <a:ext cx="2374900" cy="3201987"/>
          </a:xfrm>
        </p:spPr>
      </p:pic>
      <p:pic>
        <p:nvPicPr>
          <p:cNvPr id="10244" name="Picture 5"/>
          <p:cNvPicPr>
            <a:picLocks noChangeAspect="1" noChangeArrowheads="1"/>
          </p:cNvPicPr>
          <p:nvPr/>
        </p:nvPicPr>
        <p:blipFill>
          <a:blip r:embed="rId3" cstate="print"/>
          <a:srcRect/>
          <a:stretch>
            <a:fillRect/>
          </a:stretch>
        </p:blipFill>
        <p:spPr bwMode="auto">
          <a:xfrm>
            <a:off x="3059113" y="2349500"/>
            <a:ext cx="5545137" cy="43195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5613" y="563563"/>
            <a:ext cx="8226425" cy="792162"/>
          </a:xfrm>
        </p:spPr>
        <p:txBody>
          <a:bodyPr/>
          <a:lstStyle/>
          <a:p>
            <a:pPr eaLnBrk="1" hangingPunct="1">
              <a:defRPr/>
            </a:pPr>
            <a:r>
              <a:rPr lang="el-GR" sz="4000" smtClean="0"/>
              <a:t>(</a:t>
            </a:r>
            <a:r>
              <a:rPr lang="en-US" sz="4000" smtClean="0"/>
              <a:t>A</a:t>
            </a:r>
            <a:r>
              <a:rPr lang="el-GR" sz="4000" smtClean="0"/>
              <a:t>ν το κράτος δεν είναι φυσικό) Το κράτος ως κοινωνικό συμβόλαιο</a:t>
            </a:r>
          </a:p>
        </p:txBody>
      </p:sp>
      <p:sp>
        <p:nvSpPr>
          <p:cNvPr id="41987" name="Rectangle 3"/>
          <p:cNvSpPr>
            <a:spLocks noGrp="1" noChangeArrowheads="1"/>
          </p:cNvSpPr>
          <p:nvPr>
            <p:ph type="body" idx="1"/>
          </p:nvPr>
        </p:nvSpPr>
        <p:spPr>
          <a:xfrm>
            <a:off x="838200" y="1628775"/>
            <a:ext cx="7693025" cy="5113338"/>
          </a:xfrm>
        </p:spPr>
        <p:txBody>
          <a:bodyPr/>
          <a:lstStyle/>
          <a:p>
            <a:pPr eaLnBrk="1" hangingPunct="1">
              <a:lnSpc>
                <a:spcPct val="80000"/>
              </a:lnSpc>
              <a:defRPr/>
            </a:pPr>
            <a:r>
              <a:rPr lang="en-US" sz="1400" dirty="0" smtClean="0"/>
              <a:t>Thomas Hobbs (1651)</a:t>
            </a:r>
            <a:r>
              <a:rPr lang="en-US" sz="1400" u="sng" dirty="0" smtClean="0"/>
              <a:t> Leviathan</a:t>
            </a:r>
            <a:r>
              <a:rPr lang="en-US" sz="1400" dirty="0" smtClean="0"/>
              <a:t>, </a:t>
            </a:r>
            <a:r>
              <a:rPr lang="el-GR" sz="1400" dirty="0" smtClean="0"/>
              <a:t>«ο ένας εναντίον του άλλου» και η ανάγκη για ένα ισχυρό κράτος ώστε η ζωή να μην είναι «μίζερη», </a:t>
            </a:r>
            <a:r>
              <a:rPr lang="el-GR" sz="1400" u="sng" dirty="0" smtClean="0"/>
              <a:t>αρνητικό κοινωνικό συμβόλαιο</a:t>
            </a:r>
            <a:r>
              <a:rPr lang="el-GR" sz="1400" dirty="0" smtClean="0"/>
              <a:t>. Ο άνθρωπος ως εγωιστής και ηδονιστής με αποτέλεσμα την </a:t>
            </a:r>
            <a:r>
              <a:rPr lang="el-GR" sz="1400" dirty="0" err="1" smtClean="0"/>
              <a:t>αλληλο</a:t>
            </a:r>
            <a:r>
              <a:rPr lang="el-GR" sz="1400" dirty="0" smtClean="0"/>
              <a:t>-καταστροφή. Για να διατηρηθεί η κοινωνική ειρήνη, το κοινωνικό συμβόλαιο ως τέχνασμα που παράγει το Τέρας, το κράτος, το Λεβιάθαν. Το Τέρας (είτε μοναρχία είτε κοινοβουλευτισμός) έχει το μονοπώλιο στη Βία.</a:t>
            </a:r>
          </a:p>
          <a:p>
            <a:pPr eaLnBrk="1" hangingPunct="1">
              <a:lnSpc>
                <a:spcPct val="80000"/>
              </a:lnSpc>
              <a:defRPr/>
            </a:pPr>
            <a:r>
              <a:rPr lang="en-US" sz="1400" dirty="0" smtClean="0"/>
              <a:t>John Lock (1689), </a:t>
            </a:r>
            <a:r>
              <a:rPr lang="el-GR" sz="1400" dirty="0" smtClean="0"/>
              <a:t>«Δυο δοκίμια στη διακυβέρνηση». Η ανθρώπινη φύση στηρίζεται στη λογική και την ανοχή. Οι άνθρωποι δημιουργούν κρατική/ </a:t>
            </a:r>
            <a:r>
              <a:rPr lang="el-GR" sz="1400" dirty="0" err="1" smtClean="0"/>
              <a:t>πολιτιειακή</a:t>
            </a:r>
            <a:r>
              <a:rPr lang="el-GR" sz="1400" dirty="0" smtClean="0"/>
              <a:t> δομή προκειμένου να επιλύουν τριβές. Ο λαός μπορεί να εξεγερθεί και να ακυρώσει το κοινωνικό συμβόλαιο άμα δεν συμφωνεί με τον τρόπο διακυβέρνησης, δικαίωμα/ υποχρέωση στην εξέγερση. </a:t>
            </a:r>
          </a:p>
          <a:p>
            <a:pPr eaLnBrk="1" hangingPunct="1">
              <a:lnSpc>
                <a:spcPct val="80000"/>
              </a:lnSpc>
              <a:defRPr/>
            </a:pPr>
            <a:r>
              <a:rPr lang="en-US" sz="1400" dirty="0" smtClean="0"/>
              <a:t>Rousseau </a:t>
            </a:r>
            <a:r>
              <a:rPr lang="el-GR" sz="1400" dirty="0" smtClean="0"/>
              <a:t>(1762), η γενική θέληση του λαού, θετικό κοινωνικό συμβόλαιο, η γενική θέληση εξασφαλίζει ότι κανείς δεν επιβάλλεται σε κανέναν (σε αντίθεση</a:t>
            </a:r>
            <a:r>
              <a:rPr lang="en-US" sz="1400" dirty="0" smtClean="0"/>
              <a:t> </a:t>
            </a:r>
            <a:r>
              <a:rPr lang="el-GR" sz="1400" dirty="0" smtClean="0"/>
              <a:t>με το συμβόλαιο του </a:t>
            </a:r>
            <a:r>
              <a:rPr lang="en-US" sz="1400" dirty="0" smtClean="0"/>
              <a:t>Hobbes)</a:t>
            </a:r>
            <a:r>
              <a:rPr lang="el-GR" sz="1400" dirty="0" smtClean="0"/>
              <a:t> καθώς και ότι όλοι σέβονται τους νόμους καθώς είναι οι συγγραφείς των νόμων.</a:t>
            </a:r>
            <a:endParaRPr lang="en-US" sz="1400" dirty="0" smtClean="0"/>
          </a:p>
          <a:p>
            <a:pPr eaLnBrk="1" hangingPunct="1">
              <a:lnSpc>
                <a:spcPct val="80000"/>
              </a:lnSpc>
              <a:defRPr/>
            </a:pPr>
            <a:r>
              <a:rPr lang="en-US" sz="1400" dirty="0" smtClean="0"/>
              <a:t>John Rawls (1971), </a:t>
            </a:r>
            <a:r>
              <a:rPr lang="en-US" sz="1400" u="sng" dirty="0" smtClean="0"/>
              <a:t>Justice as Fairness</a:t>
            </a:r>
            <a:r>
              <a:rPr lang="en-US" sz="1400" dirty="0" smtClean="0"/>
              <a:t>, </a:t>
            </a:r>
            <a:r>
              <a:rPr lang="el-GR" sz="1400" dirty="0" smtClean="0"/>
              <a:t>η βασική δομή της κοινωνίας, η δικαιοσύνη ως η «κόλλα» της κοινωνίας </a:t>
            </a:r>
          </a:p>
          <a:p>
            <a:pPr eaLnBrk="1" hangingPunct="1">
              <a:lnSpc>
                <a:spcPct val="80000"/>
              </a:lnSpc>
              <a:defRPr/>
            </a:pPr>
            <a:r>
              <a:rPr lang="el-GR" sz="1400" dirty="0" smtClean="0"/>
              <a:t>Η θεωρία της «αρχικής θέσης» όπου τα μέρη της κοινωνίας διαπραγματεύονται το κοινωνικό συμβόλαιο πίσω από ένα «πέπλο άγνοιας». Κανείς δεν ξέρει τίποτα σε σχέση με τους παράγοντες που επηρεάζουν τη ζωή του (τάξη, φυλή, εθνότητα, φύλο κτλ.)</a:t>
            </a:r>
          </a:p>
          <a:p>
            <a:pPr eaLnBrk="1" hangingPunct="1">
              <a:lnSpc>
                <a:spcPct val="80000"/>
              </a:lnSpc>
              <a:defRPr/>
            </a:pPr>
            <a:r>
              <a:rPr lang="el-GR" sz="1400" dirty="0" smtClean="0"/>
              <a:t>Οι δύο βασικές αρχές του συστήματος του </a:t>
            </a:r>
            <a:r>
              <a:rPr lang="en-US" sz="1400" dirty="0" smtClean="0"/>
              <a:t>Rawls: </a:t>
            </a:r>
            <a:r>
              <a:rPr lang="el-GR" sz="1400" dirty="0" smtClean="0"/>
              <a:t>ελευθερία και ισότητα. Σε σχέση με την ισότητα: ισότητα ευκαιρίας και το αξίωμα της διαφοράς. Το αξίωμα της διαφοράς εξασφαλίζει ότι η ύπαρξη ανισοτήτων και μεταξύ των ικανοτήτων των ανθρώπων δεν λειτουργεί σε βάρος των μη προνομιούχων.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l-GR" sz="3200" smtClean="0"/>
              <a:t>Μπανάλ εθνικισμός ή το έθνος ως δεδομένο (Μ. </a:t>
            </a:r>
            <a:r>
              <a:rPr lang="en-US" sz="3200" smtClean="0"/>
              <a:t>Billig)</a:t>
            </a:r>
            <a:endParaRPr lang="el-GR" sz="3200" smtClean="0"/>
          </a:p>
        </p:txBody>
      </p:sp>
      <p:pic>
        <p:nvPicPr>
          <p:cNvPr id="12291" name="Picture 3"/>
          <p:cNvPicPr>
            <a:picLocks noGrp="1" noChangeAspect="1" noChangeArrowheads="1"/>
          </p:cNvPicPr>
          <p:nvPr>
            <p:ph type="body" idx="1"/>
          </p:nvPr>
        </p:nvPicPr>
        <p:blipFill>
          <a:blip r:embed="rId2" cstate="print"/>
          <a:srcRect/>
          <a:stretch>
            <a:fillRect/>
          </a:stretch>
        </p:blipFill>
        <p:spPr>
          <a:xfrm>
            <a:off x="455613" y="1598613"/>
            <a:ext cx="3452812" cy="4497387"/>
          </a:xfrm>
        </p:spPr>
      </p:pic>
      <p:pic>
        <p:nvPicPr>
          <p:cNvPr id="12292" name="Picture 4"/>
          <p:cNvPicPr>
            <a:picLocks noChangeAspect="1" noChangeArrowheads="1"/>
          </p:cNvPicPr>
          <p:nvPr/>
        </p:nvPicPr>
        <p:blipFill>
          <a:blip r:embed="rId3" cstate="print"/>
          <a:srcRect/>
          <a:stretch>
            <a:fillRect/>
          </a:stretch>
        </p:blipFill>
        <p:spPr bwMode="auto">
          <a:xfrm>
            <a:off x="4067175" y="2349500"/>
            <a:ext cx="2543175" cy="1800225"/>
          </a:xfrm>
          <a:prstGeom prst="rect">
            <a:avLst/>
          </a:prstGeom>
          <a:noFill/>
          <a:ln w="9525">
            <a:noFill/>
            <a:miter lim="800000"/>
            <a:headEnd/>
            <a:tailEnd/>
          </a:ln>
        </p:spPr>
      </p:pic>
      <p:pic>
        <p:nvPicPr>
          <p:cNvPr id="12293" name="Picture 5"/>
          <p:cNvPicPr>
            <a:picLocks noChangeAspect="1" noChangeArrowheads="1"/>
          </p:cNvPicPr>
          <p:nvPr/>
        </p:nvPicPr>
        <p:blipFill>
          <a:blip r:embed="rId4" cstate="print"/>
          <a:srcRect/>
          <a:stretch>
            <a:fillRect/>
          </a:stretch>
        </p:blipFill>
        <p:spPr bwMode="auto">
          <a:xfrm>
            <a:off x="4067175" y="4149725"/>
            <a:ext cx="2592388" cy="2136775"/>
          </a:xfrm>
          <a:prstGeom prst="rect">
            <a:avLst/>
          </a:prstGeom>
          <a:noFill/>
          <a:ln w="9525">
            <a:noFill/>
            <a:miter lim="800000"/>
            <a:headEnd/>
            <a:tailEnd/>
          </a:ln>
        </p:spPr>
      </p:pic>
      <p:pic>
        <p:nvPicPr>
          <p:cNvPr id="12294" name="Picture 6"/>
          <p:cNvPicPr>
            <a:picLocks noChangeAspect="1" noChangeArrowheads="1"/>
          </p:cNvPicPr>
          <p:nvPr/>
        </p:nvPicPr>
        <p:blipFill>
          <a:blip r:embed="rId5" cstate="print"/>
          <a:srcRect/>
          <a:stretch>
            <a:fillRect/>
          </a:stretch>
        </p:blipFill>
        <p:spPr bwMode="auto">
          <a:xfrm>
            <a:off x="6659563" y="3068638"/>
            <a:ext cx="2484437" cy="285273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l-GR" dirty="0" smtClean="0"/>
              <a:t>Τι είναι </a:t>
            </a:r>
            <a:r>
              <a:rPr lang="el-GR" smtClean="0"/>
              <a:t>η πατρίδα μας</a:t>
            </a:r>
            <a:r>
              <a:rPr lang="el-GR" smtClean="0"/>
              <a:t>; </a:t>
            </a:r>
            <a:r>
              <a:rPr lang="el-GR" smtClean="0"/>
              <a:t>Ιωάννης Πολέμης</a:t>
            </a:r>
          </a:p>
        </p:txBody>
      </p:sp>
      <p:sp>
        <p:nvSpPr>
          <p:cNvPr id="50179"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l-GR" sz="1800" smtClean="0"/>
              <a:t>     Τι είναι η πατρίδα μας; Μην είν' οι κάμποι;</a:t>
            </a:r>
            <a:br>
              <a:rPr lang="el-GR" sz="1800" smtClean="0"/>
            </a:br>
            <a:r>
              <a:rPr lang="el-GR" sz="1800" smtClean="0"/>
              <a:t>Μην είναι τ' άσπαρτα ψηλά βουνά;</a:t>
            </a:r>
            <a:br>
              <a:rPr lang="el-GR" sz="1800" smtClean="0"/>
            </a:br>
            <a:r>
              <a:rPr lang="el-GR" sz="1800" smtClean="0"/>
              <a:t>Μην είναι ο ήλιος της, που χρυσολάμπει;</a:t>
            </a:r>
            <a:br>
              <a:rPr lang="el-GR" sz="1800" smtClean="0"/>
            </a:br>
            <a:r>
              <a:rPr lang="el-GR" sz="1800" smtClean="0"/>
              <a:t>Μην είναι τ' άστρα της τα φωτεινά;</a:t>
            </a:r>
            <a:br>
              <a:rPr lang="el-GR" sz="1800" smtClean="0"/>
            </a:br>
            <a:r>
              <a:rPr lang="el-GR" sz="1800" smtClean="0"/>
              <a:t/>
            </a:r>
            <a:br>
              <a:rPr lang="el-GR" sz="1800" smtClean="0"/>
            </a:br>
            <a:r>
              <a:rPr lang="el-GR" sz="1800" smtClean="0"/>
              <a:t>Μην είναι κάθε της ρηχό ακρογιάλι</a:t>
            </a:r>
            <a:br>
              <a:rPr lang="el-GR" sz="1800" smtClean="0"/>
            </a:br>
            <a:r>
              <a:rPr lang="el-GR" sz="1800" smtClean="0"/>
              <a:t>και κάθε χώρα της με τα χωριά;</a:t>
            </a:r>
            <a:br>
              <a:rPr lang="el-GR" sz="1800" smtClean="0"/>
            </a:br>
            <a:r>
              <a:rPr lang="el-GR" sz="1800" smtClean="0"/>
              <a:t>κάθε νησάκι της που αχνά προβάλλει,</a:t>
            </a:r>
            <a:br>
              <a:rPr lang="el-GR" sz="1800" smtClean="0"/>
            </a:br>
            <a:r>
              <a:rPr lang="el-GR" sz="1800" smtClean="0"/>
              <a:t>κάθε της θάλασσα, κάθε στεριά;</a:t>
            </a:r>
            <a:br>
              <a:rPr lang="el-GR" sz="1800" smtClean="0"/>
            </a:br>
            <a:r>
              <a:rPr lang="el-GR" sz="1800" smtClean="0"/>
              <a:t/>
            </a:r>
            <a:br>
              <a:rPr lang="el-GR" sz="1800" smtClean="0"/>
            </a:br>
            <a:r>
              <a:rPr lang="el-GR" sz="1800" smtClean="0"/>
              <a:t>Μην είναι τάχατε τα ερειπωμένα</a:t>
            </a:r>
            <a:br>
              <a:rPr lang="el-GR" sz="1800" smtClean="0"/>
            </a:br>
            <a:r>
              <a:rPr lang="el-GR" sz="1800" smtClean="0"/>
              <a:t>αρχαία μνημεία της χρυσή στολή</a:t>
            </a:r>
            <a:br>
              <a:rPr lang="el-GR" sz="1800" smtClean="0"/>
            </a:br>
            <a:r>
              <a:rPr lang="el-GR" sz="1800" smtClean="0"/>
              <a:t>που η τέχνη εφόρεσε και το καθένα</a:t>
            </a:r>
            <a:br>
              <a:rPr lang="el-GR" sz="1800" smtClean="0"/>
            </a:br>
            <a:r>
              <a:rPr lang="el-GR" sz="1800" smtClean="0"/>
              <a:t>μια δόξα αθάνατη αντιλαλεί;</a:t>
            </a:r>
            <a:br>
              <a:rPr lang="el-GR" sz="1800" smtClean="0"/>
            </a:br>
            <a:r>
              <a:rPr lang="el-GR" sz="1800" smtClean="0"/>
              <a:t/>
            </a:r>
            <a:br>
              <a:rPr lang="el-GR" sz="1800" smtClean="0"/>
            </a:br>
            <a:r>
              <a:rPr lang="el-GR" sz="1800" smtClean="0"/>
              <a:t>Όλα πατρίδα μας! Κι αυτά κι εκείνα,</a:t>
            </a:r>
            <a:br>
              <a:rPr lang="el-GR" sz="1800" smtClean="0"/>
            </a:br>
            <a:r>
              <a:rPr lang="el-GR" sz="1800" smtClean="0"/>
              <a:t>και κάτι που 'χουμε μες την καρδιά</a:t>
            </a:r>
            <a:br>
              <a:rPr lang="el-GR" sz="1800" smtClean="0"/>
            </a:br>
            <a:r>
              <a:rPr lang="el-GR" sz="1800" smtClean="0"/>
              <a:t>και λάμπει αθώρητο σαν ήλιου αχτίνα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60350"/>
            <a:ext cx="8229600" cy="431800"/>
          </a:xfrm>
        </p:spPr>
        <p:txBody>
          <a:bodyPr/>
          <a:lstStyle/>
          <a:p>
            <a:pPr eaLnBrk="1" hangingPunct="1">
              <a:defRPr/>
            </a:pPr>
            <a:r>
              <a:rPr lang="el-GR" smtClean="0"/>
              <a:t>Τι είναι το έθνος; </a:t>
            </a:r>
          </a:p>
        </p:txBody>
      </p:sp>
      <p:sp>
        <p:nvSpPr>
          <p:cNvPr id="43011" name="Rectangle 3"/>
          <p:cNvSpPr>
            <a:spLocks noGrp="1" noChangeArrowheads="1"/>
          </p:cNvSpPr>
          <p:nvPr>
            <p:ph type="body" idx="1"/>
          </p:nvPr>
        </p:nvSpPr>
        <p:spPr>
          <a:xfrm>
            <a:off x="457200" y="836613"/>
            <a:ext cx="8229600" cy="5905500"/>
          </a:xfrm>
        </p:spPr>
        <p:txBody>
          <a:bodyPr/>
          <a:lstStyle/>
          <a:p>
            <a:pPr eaLnBrk="1" hangingPunct="1">
              <a:lnSpc>
                <a:spcPct val="90000"/>
              </a:lnSpc>
              <a:defRPr/>
            </a:pPr>
            <a:r>
              <a:rPr lang="el-GR" sz="2000" dirty="0" smtClean="0"/>
              <a:t>Η λέξη έθνος προέρχεται από την λέξη εθνικός, όπως και η εθνότητα/ </a:t>
            </a:r>
            <a:r>
              <a:rPr lang="el-GR" sz="2000" dirty="0" err="1" smtClean="0"/>
              <a:t>εθνοτικότητα</a:t>
            </a:r>
            <a:r>
              <a:rPr lang="el-GR" sz="2000" dirty="0" smtClean="0"/>
              <a:t>, όλοι προερχόμαστε από κάπου, όλοι είμαστε μέλη μιας ομάδας</a:t>
            </a:r>
          </a:p>
          <a:p>
            <a:pPr eaLnBrk="1" hangingPunct="1">
              <a:lnSpc>
                <a:spcPct val="90000"/>
              </a:lnSpc>
              <a:defRPr/>
            </a:pPr>
            <a:r>
              <a:rPr lang="el-GR" sz="2000" dirty="0" smtClean="0"/>
              <a:t>Η λέξη </a:t>
            </a:r>
            <a:r>
              <a:rPr lang="en-US" sz="2000" dirty="0" smtClean="0"/>
              <a:t>nation </a:t>
            </a:r>
            <a:r>
              <a:rPr lang="el-GR" sz="2000" dirty="0" smtClean="0"/>
              <a:t>προέρχεται από το λατινικό ρήμα </a:t>
            </a:r>
            <a:r>
              <a:rPr lang="en-US" sz="2000" dirty="0" err="1" smtClean="0"/>
              <a:t>nasci</a:t>
            </a:r>
            <a:r>
              <a:rPr lang="en-US" sz="2000" dirty="0" smtClean="0"/>
              <a:t>, </a:t>
            </a:r>
            <a:r>
              <a:rPr lang="el-GR" sz="2000" dirty="0" smtClean="0"/>
              <a:t>γεννιέμαι, γεννιέμαι σε κάτι</a:t>
            </a:r>
          </a:p>
          <a:p>
            <a:pPr eaLnBrk="1" hangingPunct="1">
              <a:lnSpc>
                <a:spcPct val="90000"/>
              </a:lnSpc>
              <a:defRPr/>
            </a:pPr>
            <a:r>
              <a:rPr lang="el-GR" sz="2000" dirty="0" smtClean="0"/>
              <a:t>Ένας χαλαρός ορισμός: Έθνος μια ομάδα ανθρώπων με κοινά πολιτιστικά/ πολιτισμικά χαρακτηριστικά και κοινές ιστορικές αναφορές </a:t>
            </a:r>
          </a:p>
          <a:p>
            <a:pPr eaLnBrk="1" hangingPunct="1">
              <a:lnSpc>
                <a:spcPct val="90000"/>
              </a:lnSpc>
              <a:defRPr/>
            </a:pPr>
            <a:r>
              <a:rPr lang="el-GR" sz="2000" dirty="0" smtClean="0"/>
              <a:t>Η δημιουργία του έθνους/κράτους τον 18</a:t>
            </a:r>
            <a:r>
              <a:rPr lang="el-GR" sz="2000" baseline="30000" dirty="0" smtClean="0"/>
              <a:t>ο</a:t>
            </a:r>
            <a:r>
              <a:rPr lang="el-GR" sz="2000" dirty="0" smtClean="0"/>
              <a:t> αιώνα. Η Αμερικάνικη Διακήρυξη (1787) «Εμείς ο λαός». Η δημιουργία της εθνικής ταυτότητας. Η σημασία της γλώσσας. Η σημασία του εδάφους, η πατρίδα. Από το σώμα του μονάρχη στο εδαφικό σώμα του έθνους.</a:t>
            </a:r>
          </a:p>
          <a:p>
            <a:pPr eaLnBrk="1" hangingPunct="1">
              <a:lnSpc>
                <a:spcPct val="90000"/>
              </a:lnSpc>
              <a:defRPr/>
            </a:pPr>
            <a:r>
              <a:rPr lang="el-GR" sz="2000" dirty="0" smtClean="0"/>
              <a:t>1789 και η Γαλλική Επανάσταση ως η ‘μητέρα’ του εθνικισμού, η λαϊκή κυριαρχία και (αργότερα) το έθνος </a:t>
            </a:r>
          </a:p>
          <a:p>
            <a:pPr eaLnBrk="1" hangingPunct="1">
              <a:lnSpc>
                <a:spcPct val="90000"/>
              </a:lnSpc>
              <a:buNone/>
              <a:defRPr/>
            </a:pPr>
            <a:endParaRPr lang="el-GR" sz="2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5613" y="273050"/>
            <a:ext cx="8226425" cy="631825"/>
          </a:xfrm>
        </p:spPr>
        <p:txBody>
          <a:bodyPr/>
          <a:lstStyle/>
          <a:p>
            <a:pPr eaLnBrk="1" hangingPunct="1">
              <a:defRPr/>
            </a:pPr>
            <a:r>
              <a:rPr lang="el-GR" sz="2000" smtClean="0"/>
              <a:t>Αμερικάνικη Διακήρυξη της ανεξαρτησίας</a:t>
            </a:r>
            <a:r>
              <a:rPr lang="el-GR" sz="4000" smtClean="0"/>
              <a:t> </a:t>
            </a:r>
          </a:p>
        </p:txBody>
      </p:sp>
      <p:pic>
        <p:nvPicPr>
          <p:cNvPr id="17411" name="Picture 6" descr="Αρχείο:Us declaration independence.jpg"/>
          <p:cNvPicPr>
            <a:picLocks noGrp="1" noChangeAspect="1" noChangeArrowheads="1"/>
          </p:cNvPicPr>
          <p:nvPr>
            <p:ph type="body" idx="1"/>
          </p:nvPr>
        </p:nvPicPr>
        <p:blipFill>
          <a:blip r:embed="rId2" cstate="print"/>
          <a:srcRect/>
          <a:stretch>
            <a:fillRect/>
          </a:stretch>
        </p:blipFill>
        <p:spPr>
          <a:xfrm>
            <a:off x="0" y="908050"/>
            <a:ext cx="6769100" cy="5732463"/>
          </a:xfrm>
          <a:noFill/>
        </p:spPr>
      </p:pic>
      <p:sp>
        <p:nvSpPr>
          <p:cNvPr id="17412" name="AutoShape 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GB"/>
          </a:p>
        </p:txBody>
      </p:sp>
      <p:pic>
        <p:nvPicPr>
          <p:cNvPr id="17413" name="Picture 10" descr="Presidential_Dollars_Jefferson_Coin"/>
          <p:cNvPicPr>
            <a:picLocks noChangeAspect="1" noChangeArrowheads="1"/>
          </p:cNvPicPr>
          <p:nvPr/>
        </p:nvPicPr>
        <p:blipFill>
          <a:blip r:embed="rId3" cstate="print"/>
          <a:srcRect/>
          <a:stretch>
            <a:fillRect/>
          </a:stretch>
        </p:blipFill>
        <p:spPr bwMode="auto">
          <a:xfrm>
            <a:off x="6043613" y="908050"/>
            <a:ext cx="3100387" cy="576103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727075"/>
          </a:xfrm>
        </p:spPr>
        <p:txBody>
          <a:bodyPr/>
          <a:lstStyle/>
          <a:p>
            <a:pPr algn="l" eaLnBrk="1" hangingPunct="1">
              <a:defRPr/>
            </a:pPr>
            <a:r>
              <a:rPr lang="el-GR" dirty="0" smtClean="0"/>
              <a:t>25</a:t>
            </a:r>
            <a:r>
              <a:rPr lang="el-GR" baseline="30000" dirty="0" smtClean="0"/>
              <a:t>η</a:t>
            </a:r>
            <a:r>
              <a:rPr lang="el-GR" dirty="0" smtClean="0"/>
              <a:t> Μαρτίου</a:t>
            </a:r>
            <a:endParaRPr lang="en-GB" dirty="0" smtClean="0"/>
          </a:p>
        </p:txBody>
      </p:sp>
      <p:pic>
        <p:nvPicPr>
          <p:cNvPr id="15365" name="Picture 5" descr="download.jpg"/>
          <p:cNvPicPr>
            <a:picLocks noChangeAspect="1"/>
          </p:cNvPicPr>
          <p:nvPr/>
        </p:nvPicPr>
        <p:blipFill>
          <a:blip r:embed="rId2" cstate="print"/>
          <a:srcRect/>
          <a:stretch>
            <a:fillRect/>
          </a:stretch>
        </p:blipFill>
        <p:spPr bwMode="auto">
          <a:xfrm>
            <a:off x="5072063" y="1052736"/>
            <a:ext cx="4071937" cy="5805264"/>
          </a:xfrm>
          <a:prstGeom prst="rect">
            <a:avLst/>
          </a:prstGeom>
          <a:noFill/>
          <a:ln w="9525">
            <a:noFill/>
            <a:miter lim="800000"/>
            <a:headEnd/>
            <a:tailEnd/>
          </a:ln>
        </p:spPr>
      </p:pic>
      <p:pic>
        <p:nvPicPr>
          <p:cNvPr id="7" name="Content Placeholder 6" descr="images (1).jfif"/>
          <p:cNvPicPr>
            <a:picLocks noGrp="1" noChangeAspect="1"/>
          </p:cNvPicPr>
          <p:nvPr>
            <p:ph idx="1"/>
          </p:nvPr>
        </p:nvPicPr>
        <p:blipFill>
          <a:blip r:embed="rId3" cstate="print"/>
          <a:stretch>
            <a:fillRect/>
          </a:stretch>
        </p:blipFill>
        <p:spPr>
          <a:xfrm>
            <a:off x="0" y="980728"/>
            <a:ext cx="4932040" cy="587727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l-GR" sz="3600" smtClean="0"/>
              <a:t>Χώρα προέλευσης (2010)</a:t>
            </a:r>
          </a:p>
        </p:txBody>
      </p:sp>
      <p:pic>
        <p:nvPicPr>
          <p:cNvPr id="24579" name="Picture 3"/>
          <p:cNvPicPr>
            <a:picLocks noGrp="1" noChangeAspect="1" noChangeArrowheads="1"/>
          </p:cNvPicPr>
          <p:nvPr>
            <p:ph type="body" idx="1"/>
          </p:nvPr>
        </p:nvPicPr>
        <p:blipFill>
          <a:blip r:embed="rId2" cstate="print"/>
          <a:srcRect/>
          <a:stretch>
            <a:fillRect/>
          </a:stretch>
        </p:blipFill>
        <p:spPr>
          <a:xfrm>
            <a:off x="455613" y="1598613"/>
            <a:ext cx="2220912" cy="4497387"/>
          </a:xfrm>
        </p:spPr>
      </p:pic>
      <p:pic>
        <p:nvPicPr>
          <p:cNvPr id="24580" name="Picture 4"/>
          <p:cNvPicPr>
            <a:picLocks noChangeAspect="1" noChangeArrowheads="1"/>
          </p:cNvPicPr>
          <p:nvPr/>
        </p:nvPicPr>
        <p:blipFill>
          <a:blip r:embed="rId3" cstate="print"/>
          <a:srcRect/>
          <a:stretch>
            <a:fillRect/>
          </a:stretch>
        </p:blipFill>
        <p:spPr bwMode="auto">
          <a:xfrm>
            <a:off x="2916238" y="2420938"/>
            <a:ext cx="2447925" cy="3743325"/>
          </a:xfrm>
          <a:prstGeom prst="rect">
            <a:avLst/>
          </a:prstGeom>
          <a:noFill/>
          <a:ln w="9525">
            <a:noFill/>
            <a:miter lim="800000"/>
            <a:headEnd/>
            <a:tailEnd/>
          </a:ln>
        </p:spPr>
      </p:pic>
      <p:pic>
        <p:nvPicPr>
          <p:cNvPr id="24581" name="Picture 5"/>
          <p:cNvPicPr>
            <a:picLocks noChangeAspect="1" noChangeArrowheads="1"/>
          </p:cNvPicPr>
          <p:nvPr/>
        </p:nvPicPr>
        <p:blipFill>
          <a:blip r:embed="rId4" cstate="print"/>
          <a:srcRect/>
          <a:stretch>
            <a:fillRect/>
          </a:stretch>
        </p:blipFill>
        <p:spPr bwMode="auto">
          <a:xfrm>
            <a:off x="5292725" y="2276475"/>
            <a:ext cx="3698875" cy="43926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un-flag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l-GR" sz="4000" dirty="0" smtClean="0"/>
              <a:t>Ομοιογενή έθνη ή το έθνος ως κράτος: πραγματικότητα ή μύθος;</a:t>
            </a:r>
          </a:p>
        </p:txBody>
      </p:sp>
      <p:pic>
        <p:nvPicPr>
          <p:cNvPr id="19459" name="Picture 3"/>
          <p:cNvPicPr>
            <a:picLocks noGrp="1" noChangeAspect="1" noChangeArrowheads="1"/>
          </p:cNvPicPr>
          <p:nvPr>
            <p:ph type="body" idx="1"/>
          </p:nvPr>
        </p:nvPicPr>
        <p:blipFill>
          <a:blip r:embed="rId2" cstate="print"/>
          <a:srcRect/>
          <a:stretch>
            <a:fillRect/>
          </a:stretch>
        </p:blipFill>
        <p:spPr>
          <a:xfrm>
            <a:off x="455613" y="1844675"/>
            <a:ext cx="3992562" cy="4251325"/>
          </a:xfrm>
        </p:spPr>
      </p:pic>
      <p:pic>
        <p:nvPicPr>
          <p:cNvPr id="19460" name="Picture 4"/>
          <p:cNvPicPr>
            <a:picLocks noChangeAspect="1" noChangeArrowheads="1"/>
          </p:cNvPicPr>
          <p:nvPr/>
        </p:nvPicPr>
        <p:blipFill>
          <a:blip r:embed="rId3" cstate="print"/>
          <a:srcRect/>
          <a:stretch>
            <a:fillRect/>
          </a:stretch>
        </p:blipFill>
        <p:spPr bwMode="auto">
          <a:xfrm>
            <a:off x="4572000" y="2420938"/>
            <a:ext cx="4376738" cy="385603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5613" y="636588"/>
            <a:ext cx="8226425" cy="719137"/>
          </a:xfrm>
        </p:spPr>
        <p:txBody>
          <a:bodyPr/>
          <a:lstStyle/>
          <a:p>
            <a:pPr eaLnBrk="1" hangingPunct="1">
              <a:defRPr/>
            </a:pPr>
            <a:r>
              <a:rPr lang="el-GR" smtClean="0"/>
              <a:t>Πολυεθνικά κράτη</a:t>
            </a:r>
          </a:p>
        </p:txBody>
      </p:sp>
      <p:pic>
        <p:nvPicPr>
          <p:cNvPr id="20483" name="Picture 3"/>
          <p:cNvPicPr>
            <a:picLocks noGrp="1" noChangeAspect="1" noChangeArrowheads="1"/>
          </p:cNvPicPr>
          <p:nvPr>
            <p:ph type="body" idx="1"/>
          </p:nvPr>
        </p:nvPicPr>
        <p:blipFill>
          <a:blip r:embed="rId2" cstate="print"/>
          <a:srcRect/>
          <a:stretch>
            <a:fillRect/>
          </a:stretch>
        </p:blipFill>
        <p:spPr>
          <a:xfrm>
            <a:off x="790575" y="2439988"/>
            <a:ext cx="3238500" cy="3643312"/>
          </a:xfrm>
        </p:spPr>
      </p:pic>
      <p:pic>
        <p:nvPicPr>
          <p:cNvPr id="20484" name="Picture 4"/>
          <p:cNvPicPr>
            <a:picLocks noChangeAspect="1" noChangeArrowheads="1"/>
          </p:cNvPicPr>
          <p:nvPr/>
        </p:nvPicPr>
        <p:blipFill>
          <a:blip r:embed="rId3" cstate="print"/>
          <a:srcRect/>
          <a:stretch>
            <a:fillRect/>
          </a:stretch>
        </p:blipFill>
        <p:spPr bwMode="auto">
          <a:xfrm>
            <a:off x="4284663" y="2492375"/>
            <a:ext cx="4286250" cy="3505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l-GR" smtClean="0"/>
              <a:t>Ανεδαφικά έθνη </a:t>
            </a:r>
          </a:p>
        </p:txBody>
      </p:sp>
      <p:pic>
        <p:nvPicPr>
          <p:cNvPr id="21507" name="Picture 5"/>
          <p:cNvPicPr>
            <a:picLocks noChangeAspect="1" noChangeArrowheads="1"/>
          </p:cNvPicPr>
          <p:nvPr/>
        </p:nvPicPr>
        <p:blipFill>
          <a:blip r:embed="rId2" cstate="print"/>
          <a:srcRect/>
          <a:stretch>
            <a:fillRect/>
          </a:stretch>
        </p:blipFill>
        <p:spPr bwMode="auto">
          <a:xfrm>
            <a:off x="3851275" y="2492375"/>
            <a:ext cx="5292725" cy="4032250"/>
          </a:xfrm>
          <a:prstGeom prst="rect">
            <a:avLst/>
          </a:prstGeom>
          <a:noFill/>
          <a:ln w="9525">
            <a:noFill/>
            <a:miter lim="800000"/>
            <a:headEnd/>
            <a:tailEnd/>
          </a:ln>
        </p:spPr>
      </p:pic>
      <p:pic>
        <p:nvPicPr>
          <p:cNvPr id="21508" name="Picture 7"/>
          <p:cNvPicPr>
            <a:picLocks noGrp="1" noChangeAspect="1" noChangeArrowheads="1"/>
          </p:cNvPicPr>
          <p:nvPr>
            <p:ph type="body" idx="1"/>
          </p:nvPr>
        </p:nvPicPr>
        <p:blipFill>
          <a:blip r:embed="rId3" cstate="print"/>
          <a:srcRect/>
          <a:stretch>
            <a:fillRect/>
          </a:stretch>
        </p:blipFill>
        <p:spPr>
          <a:xfrm>
            <a:off x="560388" y="1616075"/>
            <a:ext cx="3079750" cy="33909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l-GR" smtClean="0"/>
              <a:t>Ανεδαφικά έθνη </a:t>
            </a:r>
          </a:p>
        </p:txBody>
      </p:sp>
      <p:pic>
        <p:nvPicPr>
          <p:cNvPr id="22531" name="Picture 3"/>
          <p:cNvPicPr>
            <a:picLocks noGrp="1" noChangeAspect="1" noChangeArrowheads="1"/>
          </p:cNvPicPr>
          <p:nvPr>
            <p:ph type="body" idx="1"/>
          </p:nvPr>
        </p:nvPicPr>
        <p:blipFill>
          <a:blip r:embed="rId2" cstate="print"/>
          <a:srcRect/>
          <a:stretch>
            <a:fillRect/>
          </a:stretch>
        </p:blipFill>
        <p:spPr>
          <a:xfrm>
            <a:off x="455613" y="1598613"/>
            <a:ext cx="1992312" cy="4497387"/>
          </a:xfrm>
        </p:spPr>
      </p:pic>
      <p:pic>
        <p:nvPicPr>
          <p:cNvPr id="22532" name="Picture 4"/>
          <p:cNvPicPr>
            <a:picLocks noChangeAspect="1" noChangeArrowheads="1"/>
          </p:cNvPicPr>
          <p:nvPr/>
        </p:nvPicPr>
        <p:blipFill>
          <a:blip r:embed="rId3" cstate="print"/>
          <a:srcRect/>
          <a:stretch>
            <a:fillRect/>
          </a:stretch>
        </p:blipFill>
        <p:spPr bwMode="auto">
          <a:xfrm>
            <a:off x="2916238" y="2852738"/>
            <a:ext cx="2324100" cy="2324100"/>
          </a:xfrm>
          <a:prstGeom prst="rect">
            <a:avLst/>
          </a:prstGeom>
          <a:noFill/>
          <a:ln w="9525">
            <a:noFill/>
            <a:miter lim="800000"/>
            <a:headEnd/>
            <a:tailEnd/>
          </a:ln>
        </p:spPr>
      </p:pic>
      <p:pic>
        <p:nvPicPr>
          <p:cNvPr id="22533" name="Picture 5"/>
          <p:cNvPicPr>
            <a:picLocks noChangeAspect="1" noChangeArrowheads="1"/>
          </p:cNvPicPr>
          <p:nvPr/>
        </p:nvPicPr>
        <p:blipFill>
          <a:blip r:embed="rId4" cstate="print"/>
          <a:srcRect/>
          <a:stretch>
            <a:fillRect/>
          </a:stretch>
        </p:blipFill>
        <p:spPr bwMode="auto">
          <a:xfrm>
            <a:off x="5508625" y="2636838"/>
            <a:ext cx="3024188" cy="388778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l-GR" smtClean="0"/>
              <a:t>Προσεγγίσεις ως προς το έθνος</a:t>
            </a:r>
          </a:p>
        </p:txBody>
      </p:sp>
      <p:sp>
        <p:nvSpPr>
          <p:cNvPr id="54275" name="Rectangle 3"/>
          <p:cNvSpPr>
            <a:spLocks noGrp="1" noChangeArrowheads="1"/>
          </p:cNvSpPr>
          <p:nvPr>
            <p:ph type="body" idx="1"/>
          </p:nvPr>
        </p:nvSpPr>
        <p:spPr>
          <a:xfrm>
            <a:off x="755576" y="1598613"/>
            <a:ext cx="7926462" cy="4638699"/>
          </a:xfrm>
        </p:spPr>
        <p:txBody>
          <a:bodyPr/>
          <a:lstStyle/>
          <a:p>
            <a:pPr eaLnBrk="1" hangingPunct="1">
              <a:lnSpc>
                <a:spcPct val="80000"/>
              </a:lnSpc>
              <a:defRPr/>
            </a:pPr>
            <a:r>
              <a:rPr lang="el-GR" sz="2000" u="sng" dirty="0" smtClean="0"/>
              <a:t>Αρχέγονη:</a:t>
            </a:r>
            <a:r>
              <a:rPr lang="el-GR" sz="2000" dirty="0" smtClean="0"/>
              <a:t> τα έθνη υπάρχουν από την αρχή του χρόνου, το να είσαι άνθρωπος σημαίνει να ανήκεις σε ένα έθνος, το έθνος είναι στο </a:t>
            </a:r>
            <a:r>
              <a:rPr lang="en-US" sz="2000" dirty="0" smtClean="0"/>
              <a:t>DNA </a:t>
            </a:r>
            <a:r>
              <a:rPr lang="el-GR" sz="2000" dirty="0" smtClean="0"/>
              <a:t>σου, η εθνική ταυτότητα σχεδόν ως βιολογική</a:t>
            </a:r>
            <a:r>
              <a:rPr lang="en-GB" sz="2000" dirty="0" smtClean="0"/>
              <a:t>. </a:t>
            </a:r>
            <a:r>
              <a:rPr lang="el-GR" sz="2000" dirty="0" smtClean="0"/>
              <a:t>Γερμανικός ρομαντισμός</a:t>
            </a:r>
          </a:p>
          <a:p>
            <a:pPr eaLnBrk="1" hangingPunct="1">
              <a:lnSpc>
                <a:spcPct val="80000"/>
              </a:lnSpc>
              <a:defRPr/>
            </a:pPr>
            <a:r>
              <a:rPr lang="el-GR" sz="2000" u="sng" dirty="0" smtClean="0"/>
              <a:t>Κατασκευή:</a:t>
            </a:r>
            <a:r>
              <a:rPr lang="en-US" sz="2000" dirty="0" smtClean="0"/>
              <a:t> </a:t>
            </a:r>
            <a:r>
              <a:rPr lang="el-GR" sz="2000" dirty="0" smtClean="0"/>
              <a:t>τα έθνη είναι μια κατασκευή, είναι μια αφήγηση. Πριν από το έθνος-κράτος προϋπήρχε κάτι διαφορετικό.</a:t>
            </a:r>
          </a:p>
          <a:p>
            <a:pPr eaLnBrk="1" hangingPunct="1">
              <a:lnSpc>
                <a:spcPct val="80000"/>
              </a:lnSpc>
              <a:buNone/>
              <a:defRPr/>
            </a:pPr>
            <a:r>
              <a:rPr lang="el-GR" sz="2000" dirty="0" smtClean="0"/>
              <a:t>     </a:t>
            </a:r>
            <a:r>
              <a:rPr lang="en-US" sz="2000" dirty="0" smtClean="0"/>
              <a:t>Benedict Anderson (1993) Imagined Communities, </a:t>
            </a:r>
            <a:r>
              <a:rPr lang="el-GR" sz="2000" dirty="0" smtClean="0"/>
              <a:t>δεν μπορεί κάποιος να γνωρίζει προσωπικά όλο το έθνος</a:t>
            </a:r>
          </a:p>
          <a:p>
            <a:pPr eaLnBrk="1" hangingPunct="1">
              <a:lnSpc>
                <a:spcPct val="80000"/>
              </a:lnSpc>
              <a:defRPr/>
            </a:pPr>
            <a:r>
              <a:rPr lang="el-GR" sz="2000" u="sng" dirty="0" smtClean="0"/>
              <a:t>Η </a:t>
            </a:r>
            <a:r>
              <a:rPr lang="el-GR" sz="2000" u="sng" dirty="0" err="1" smtClean="0"/>
              <a:t>εθνό</a:t>
            </a:r>
            <a:r>
              <a:rPr lang="el-GR" sz="2000" u="sng" dirty="0" smtClean="0"/>
              <a:t>-συμβολική:</a:t>
            </a:r>
            <a:r>
              <a:rPr lang="el-GR" sz="2000" dirty="0" smtClean="0"/>
              <a:t> οι πρότεροι </a:t>
            </a:r>
            <a:r>
              <a:rPr lang="el-GR" sz="2000" dirty="0" err="1" smtClean="0"/>
              <a:t>εθνοτικοί</a:t>
            </a:r>
            <a:r>
              <a:rPr lang="el-GR" sz="2000" dirty="0" smtClean="0"/>
              <a:t> δεσμοί παρέχουν τους δεσμούς δημιουργίας των εθνών-κρατών. Η εθνική ταυτότητα αναπτύσσεται με βάση </a:t>
            </a:r>
            <a:r>
              <a:rPr lang="el-GR" sz="2000" dirty="0" err="1" smtClean="0"/>
              <a:t>εθνοτικούς</a:t>
            </a:r>
            <a:r>
              <a:rPr lang="el-GR" sz="2000" dirty="0" smtClean="0"/>
              <a:t> δεσμούς. Η πατρίδα και το έθνος κατασκευάζονται με βάση τους </a:t>
            </a:r>
            <a:r>
              <a:rPr lang="el-GR" sz="2000" dirty="0" err="1" smtClean="0"/>
              <a:t>εθνοτικούς</a:t>
            </a:r>
            <a:r>
              <a:rPr lang="el-GR" sz="2000" dirty="0" smtClean="0"/>
              <a:t> δεσμούς.</a:t>
            </a:r>
            <a:r>
              <a:rPr lang="en-US" sz="2000" dirty="0" smtClean="0"/>
              <a:t> A.D. Smith</a:t>
            </a:r>
            <a:r>
              <a:rPr lang="el-GR" sz="2000" dirty="0" smtClean="0"/>
              <a:t> </a:t>
            </a:r>
          </a:p>
          <a:p>
            <a:pPr eaLnBrk="1" hangingPunct="1">
              <a:lnSpc>
                <a:spcPct val="80000"/>
              </a:lnSpc>
              <a:buFont typeface="Wingdings" pitchFamily="2" charset="2"/>
              <a:buNone/>
              <a:defRPr/>
            </a:pPr>
            <a:r>
              <a:rPr lang="en-US" sz="2000" dirty="0" smtClean="0"/>
              <a:t>    </a:t>
            </a:r>
            <a:endParaRPr lang="el-GR"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png"/>
          <p:cNvPicPr>
            <a:picLocks noGrp="1" noChangeAspect="1"/>
          </p:cNvPicPr>
          <p:nvPr>
            <p:ph idx="1"/>
          </p:nvPr>
        </p:nvPicPr>
        <p:blipFill>
          <a:blip r:embed="rId2" cstate="print"/>
          <a:stretch>
            <a:fillRect/>
          </a:stretch>
        </p:blipFill>
        <p:spPr>
          <a:xfrm>
            <a:off x="0" y="0"/>
            <a:ext cx="4716016" cy="6857999"/>
          </a:xfrm>
        </p:spPr>
      </p:pic>
      <p:pic>
        <p:nvPicPr>
          <p:cNvPr id="5" name="Picture 4" descr="download.jpg"/>
          <p:cNvPicPr>
            <a:picLocks noChangeAspect="1"/>
          </p:cNvPicPr>
          <p:nvPr/>
        </p:nvPicPr>
        <p:blipFill>
          <a:blip r:embed="rId3" cstate="print"/>
          <a:stretch>
            <a:fillRect/>
          </a:stretch>
        </p:blipFill>
        <p:spPr>
          <a:xfrm>
            <a:off x="4716016" y="0"/>
            <a:ext cx="4427984"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fif"/>
          <p:cNvPicPr>
            <a:picLocks noGrp="1" noChangeAspect="1"/>
          </p:cNvPicPr>
          <p:nvPr>
            <p:ph idx="1"/>
          </p:nvPr>
        </p:nvPicPr>
        <p:blipFill>
          <a:blip r:embed="rId2" cstate="print"/>
          <a:stretch>
            <a:fillRect/>
          </a:stretch>
        </p:blipFill>
        <p:spPr>
          <a:xfrm>
            <a:off x="0" y="0"/>
            <a:ext cx="4644008" cy="6858000"/>
          </a:xfrm>
        </p:spPr>
      </p:pic>
      <p:pic>
        <p:nvPicPr>
          <p:cNvPr id="6" name="Picture 5" descr="download.jfif"/>
          <p:cNvPicPr>
            <a:picLocks noChangeAspect="1"/>
          </p:cNvPicPr>
          <p:nvPr/>
        </p:nvPicPr>
        <p:blipFill>
          <a:blip r:embed="rId3" cstate="print"/>
          <a:stretch>
            <a:fillRect/>
          </a:stretch>
        </p:blipFill>
        <p:spPr>
          <a:xfrm>
            <a:off x="4644008" y="0"/>
            <a:ext cx="4499992"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5613" y="273050"/>
            <a:ext cx="8226425" cy="722313"/>
          </a:xfrm>
        </p:spPr>
        <p:txBody>
          <a:bodyPr/>
          <a:lstStyle/>
          <a:p>
            <a:pPr eaLnBrk="1" hangingPunct="1">
              <a:defRPr/>
            </a:pPr>
            <a:r>
              <a:rPr lang="el-GR" smtClean="0"/>
              <a:t>Αριστοτέλης «Πολιτικά»</a:t>
            </a:r>
          </a:p>
        </p:txBody>
      </p:sp>
      <p:pic>
        <p:nvPicPr>
          <p:cNvPr id="4099" name="Picture 6" descr="COVER_%CE%A0%CE%9F%CE%9B%CE%99%CE%A4%CE%99%CE%9A%CE%91_800"/>
          <p:cNvPicPr>
            <a:picLocks noGrp="1" noChangeAspect="1" noChangeArrowheads="1"/>
          </p:cNvPicPr>
          <p:nvPr>
            <p:ph type="body" idx="1"/>
          </p:nvPr>
        </p:nvPicPr>
        <p:blipFill>
          <a:blip r:embed="rId2" cstate="print"/>
          <a:srcRect/>
          <a:stretch>
            <a:fillRect/>
          </a:stretch>
        </p:blipFill>
        <p:spPr>
          <a:xfrm>
            <a:off x="827088" y="1557338"/>
            <a:ext cx="3243262" cy="4602162"/>
          </a:xfrm>
          <a:noFill/>
        </p:spPr>
      </p:pic>
      <p:pic>
        <p:nvPicPr>
          <p:cNvPr id="4100" name="Picture 8" descr="jihb"/>
          <p:cNvPicPr>
            <a:picLocks noChangeAspect="1" noChangeArrowheads="1"/>
          </p:cNvPicPr>
          <p:nvPr/>
        </p:nvPicPr>
        <p:blipFill>
          <a:blip r:embed="rId3" cstate="print"/>
          <a:srcRect/>
          <a:stretch>
            <a:fillRect/>
          </a:stretch>
        </p:blipFill>
        <p:spPr bwMode="auto">
          <a:xfrm>
            <a:off x="4067175" y="2466975"/>
            <a:ext cx="2309813" cy="4391025"/>
          </a:xfrm>
          <a:prstGeom prst="rect">
            <a:avLst/>
          </a:prstGeom>
          <a:noFill/>
          <a:ln w="9525">
            <a:noFill/>
            <a:miter lim="800000"/>
            <a:headEnd/>
            <a:tailEnd/>
          </a:ln>
        </p:spPr>
      </p:pic>
      <p:pic>
        <p:nvPicPr>
          <p:cNvPr id="4101" name="Picture 10" descr="aristotelhs"/>
          <p:cNvPicPr>
            <a:picLocks noChangeAspect="1" noChangeArrowheads="1"/>
          </p:cNvPicPr>
          <p:nvPr/>
        </p:nvPicPr>
        <p:blipFill>
          <a:blip r:embed="rId4" cstate="print"/>
          <a:srcRect/>
          <a:stretch>
            <a:fillRect/>
          </a:stretch>
        </p:blipFill>
        <p:spPr bwMode="auto">
          <a:xfrm>
            <a:off x="6372225" y="1268413"/>
            <a:ext cx="2771775" cy="558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l-GR" smtClean="0"/>
              <a:t>Εισαγωγή: Φύση, κράτος, έθνος  </a:t>
            </a:r>
          </a:p>
        </p:txBody>
      </p:sp>
      <p:sp>
        <p:nvSpPr>
          <p:cNvPr id="32771" name="Rectangle 3"/>
          <p:cNvSpPr>
            <a:spLocks noGrp="1" noChangeArrowheads="1"/>
          </p:cNvSpPr>
          <p:nvPr>
            <p:ph type="body" idx="1"/>
          </p:nvPr>
        </p:nvSpPr>
        <p:spPr>
          <a:xfrm>
            <a:off x="455613" y="1598613"/>
            <a:ext cx="8226425" cy="5259387"/>
          </a:xfrm>
        </p:spPr>
        <p:txBody>
          <a:bodyPr/>
          <a:lstStyle/>
          <a:p>
            <a:pPr eaLnBrk="1" hangingPunct="1">
              <a:lnSpc>
                <a:spcPct val="80000"/>
              </a:lnSpc>
              <a:defRPr/>
            </a:pPr>
            <a:r>
              <a:rPr lang="el-GR" sz="1600" dirty="0" smtClean="0"/>
              <a:t>Αριστοτέλης «Τα πολιτικά»</a:t>
            </a:r>
          </a:p>
          <a:p>
            <a:pPr eaLnBrk="1" hangingPunct="1">
              <a:lnSpc>
                <a:spcPct val="80000"/>
              </a:lnSpc>
              <a:defRPr/>
            </a:pPr>
            <a:r>
              <a:rPr lang="el-GR" sz="1600" dirty="0" smtClean="0"/>
              <a:t>Απαρχές της πολιτικής επιστήμης/ σκέψης</a:t>
            </a:r>
            <a:endParaRPr lang="en-US" sz="1600" dirty="0" smtClean="0"/>
          </a:p>
          <a:p>
            <a:pPr eaLnBrk="1" hangingPunct="1">
              <a:lnSpc>
                <a:spcPct val="80000"/>
              </a:lnSpc>
              <a:defRPr/>
            </a:pPr>
            <a:r>
              <a:rPr lang="en-US" sz="1600" dirty="0" smtClean="0"/>
              <a:t>H </a:t>
            </a:r>
            <a:r>
              <a:rPr lang="el-GR" sz="1600" dirty="0" smtClean="0"/>
              <a:t>άνιση σχέση μεταξύ άνδρα/ γυναίκα, ελεύθερου/ δούλου ως φυσική, η έννοια της οικονομίας ως διακυβέρνησης των ατόμων</a:t>
            </a:r>
          </a:p>
          <a:p>
            <a:pPr eaLnBrk="1" hangingPunct="1">
              <a:lnSpc>
                <a:spcPct val="80000"/>
              </a:lnSpc>
              <a:defRPr/>
            </a:pPr>
            <a:r>
              <a:rPr lang="el-GR" sz="1600" dirty="0" smtClean="0"/>
              <a:t>Η οικογένεια ως φυσική, τα σόγια ως φυσικά, τα χωριά ως φυσικά, η κοινότητα ως φυσική</a:t>
            </a:r>
          </a:p>
          <a:p>
            <a:pPr eaLnBrk="1" hangingPunct="1">
              <a:lnSpc>
                <a:spcPct val="80000"/>
              </a:lnSpc>
              <a:defRPr/>
            </a:pPr>
            <a:r>
              <a:rPr lang="el-GR" sz="1600" dirty="0" smtClean="0"/>
              <a:t>Το κράτος/ πολιτεία/ πόλη ως φυσικό, ο άνθρωπος ως πολιτικό ζώων, «μόνο όποιος είναι κτήνος ή θεός» δεν χρειάζεται την κοινωνία/ πολιτεία</a:t>
            </a:r>
          </a:p>
          <a:p>
            <a:pPr eaLnBrk="1" hangingPunct="1">
              <a:lnSpc>
                <a:spcPct val="80000"/>
              </a:lnSpc>
              <a:defRPr/>
            </a:pPr>
            <a:r>
              <a:rPr lang="el-GR" sz="1600" dirty="0" smtClean="0"/>
              <a:t>Η πόλη-κράτος ως εθνικά ομοιογενής αφού είναι φυσική και προέρχεται από την κοινότητα/ οικογένεια </a:t>
            </a:r>
          </a:p>
          <a:p>
            <a:pPr eaLnBrk="1" hangingPunct="1">
              <a:lnSpc>
                <a:spcPct val="80000"/>
              </a:lnSpc>
              <a:defRPr/>
            </a:pPr>
            <a:r>
              <a:rPr lang="el-GR" sz="1600" dirty="0" smtClean="0"/>
              <a:t>Σκοπός του μαθήματος είναι να δημιουργήσουμε έναν προβληματισμό σχετικά με τη «φυσικότητα» του έθνους</a:t>
            </a:r>
            <a:r>
              <a:rPr lang="en-US" sz="1600" dirty="0" smtClean="0"/>
              <a:t>/ </a:t>
            </a:r>
            <a:r>
              <a:rPr lang="el-GR" sz="1600" dirty="0" smtClean="0"/>
              <a:t>κράτους. Υπάρχει περίπτωση, σε ένα βαθμό, το «κράτος» και το «έθνος» </a:t>
            </a:r>
            <a:r>
              <a:rPr lang="en-US" sz="1600" dirty="0" smtClean="0"/>
              <a:t> </a:t>
            </a:r>
            <a:r>
              <a:rPr lang="el-GR" sz="1600" dirty="0" smtClean="0"/>
              <a:t>ή καλύτερα το «έθνος-</a:t>
            </a:r>
            <a:r>
              <a:rPr lang="el-GR" sz="1600" dirty="0" err="1" smtClean="0"/>
              <a:t>κρατος</a:t>
            </a:r>
            <a:r>
              <a:rPr lang="el-GR" sz="1600" dirty="0" smtClean="0"/>
              <a:t>» να είναι μια αφήγηση μια ιστορικά διαμορφωμένη κατασκευή; Είναι πολύ δύσκολο να μην παίρνεις ως δεδομένα τα δεδομένα πάνω στα οποία έ</a:t>
            </a:r>
            <a:r>
              <a:rPr lang="en-US" sz="1600" dirty="0" smtClean="0"/>
              <a:t>x</a:t>
            </a:r>
            <a:r>
              <a:rPr lang="el-GR" sz="1600" dirty="0" smtClean="0"/>
              <a:t>εις «κατασκευάσει» τη ζωή σου.</a:t>
            </a:r>
          </a:p>
          <a:p>
            <a:pPr eaLnBrk="1" hangingPunct="1">
              <a:lnSpc>
                <a:spcPct val="80000"/>
              </a:lnSpc>
              <a:defRPr/>
            </a:pPr>
            <a:r>
              <a:rPr lang="en-US" sz="1600" dirty="0" err="1" smtClean="0"/>
              <a:t>Hommi</a:t>
            </a:r>
            <a:r>
              <a:rPr lang="en-US" sz="1600" dirty="0" smtClean="0"/>
              <a:t> </a:t>
            </a:r>
            <a:r>
              <a:rPr lang="en-US" sz="1600" dirty="0" err="1" smtClean="0"/>
              <a:t>Bhabha</a:t>
            </a:r>
            <a:r>
              <a:rPr lang="en-US" sz="1600" dirty="0" smtClean="0"/>
              <a:t> </a:t>
            </a:r>
            <a:r>
              <a:rPr lang="el-GR" sz="1600" dirty="0" smtClean="0"/>
              <a:t>και η αφήγηση του έθνους   </a:t>
            </a:r>
          </a:p>
          <a:p>
            <a:pPr eaLnBrk="1" hangingPunct="1">
              <a:lnSpc>
                <a:spcPct val="80000"/>
              </a:lnSpc>
              <a:defRPr/>
            </a:pPr>
            <a:endParaRPr lang="el-GR" sz="1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Υπηκοότητα </a:t>
            </a:r>
            <a:endParaRPr lang="el-GR" dirty="0"/>
          </a:p>
        </p:txBody>
      </p:sp>
      <p:pic>
        <p:nvPicPr>
          <p:cNvPr id="5" name="4 - Εικόνα" descr="images.jpg"/>
          <p:cNvPicPr>
            <a:picLocks noChangeAspect="1"/>
          </p:cNvPicPr>
          <p:nvPr/>
        </p:nvPicPr>
        <p:blipFill>
          <a:blip r:embed="rId2" cstate="print"/>
          <a:stretch>
            <a:fillRect/>
          </a:stretch>
        </p:blipFill>
        <p:spPr>
          <a:xfrm>
            <a:off x="3428992" y="2786058"/>
            <a:ext cx="5500726" cy="3500462"/>
          </a:xfrm>
          <a:prstGeom prst="rect">
            <a:avLst/>
          </a:prstGeom>
        </p:spPr>
      </p:pic>
      <p:pic>
        <p:nvPicPr>
          <p:cNvPr id="11" name="Content Placeholder 10" descr="download (1).jfif"/>
          <p:cNvPicPr>
            <a:picLocks noGrp="1" noChangeAspect="1"/>
          </p:cNvPicPr>
          <p:nvPr>
            <p:ph idx="1"/>
          </p:nvPr>
        </p:nvPicPr>
        <p:blipFill>
          <a:blip r:embed="rId3" cstate="print"/>
          <a:stretch>
            <a:fillRect/>
          </a:stretch>
        </p:blipFill>
        <p:spPr>
          <a:xfrm>
            <a:off x="0" y="1484784"/>
            <a:ext cx="9144000" cy="537321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5613" y="273050"/>
            <a:ext cx="8226425" cy="869950"/>
          </a:xfrm>
        </p:spPr>
        <p:txBody>
          <a:bodyPr/>
          <a:lstStyle/>
          <a:p>
            <a:pPr eaLnBrk="1" hangingPunct="1">
              <a:defRPr/>
            </a:pPr>
            <a:r>
              <a:rPr lang="el-GR" sz="3200" dirty="0" smtClean="0"/>
              <a:t>Η έννοια του κρατισμού </a:t>
            </a:r>
          </a:p>
        </p:txBody>
      </p:sp>
      <p:sp>
        <p:nvSpPr>
          <p:cNvPr id="36867" name="Rectangle 3"/>
          <p:cNvSpPr>
            <a:spLocks noGrp="1" noChangeArrowheads="1"/>
          </p:cNvSpPr>
          <p:nvPr>
            <p:ph type="body" idx="1"/>
          </p:nvPr>
        </p:nvSpPr>
        <p:spPr>
          <a:xfrm>
            <a:off x="838200" y="1500188"/>
            <a:ext cx="7693025" cy="5072062"/>
          </a:xfrm>
        </p:spPr>
        <p:txBody>
          <a:bodyPr/>
          <a:lstStyle/>
          <a:p>
            <a:pPr eaLnBrk="1" hangingPunct="1">
              <a:lnSpc>
                <a:spcPct val="80000"/>
              </a:lnSpc>
              <a:defRPr/>
            </a:pPr>
            <a:r>
              <a:rPr lang="el-GR" sz="1600" dirty="0" smtClean="0"/>
              <a:t>Κράτος στα αρχαία ελληνικά σήμαινε «δύναμη». Η πόλη κράτος ήταν </a:t>
            </a:r>
            <a:r>
              <a:rPr lang="el-GR" sz="1600" dirty="0" err="1" smtClean="0"/>
              <a:t>εθνοτικά</a:t>
            </a:r>
            <a:r>
              <a:rPr lang="el-GR" sz="1600" dirty="0" smtClean="0"/>
              <a:t> ομοιόμορφη. </a:t>
            </a:r>
          </a:p>
          <a:p>
            <a:pPr eaLnBrk="1" hangingPunct="1">
              <a:lnSpc>
                <a:spcPct val="80000"/>
              </a:lnSpc>
              <a:defRPr/>
            </a:pPr>
            <a:r>
              <a:rPr lang="el-GR" sz="1600" dirty="0" smtClean="0"/>
              <a:t>Μια από τις πρώτες μορφές κρατισμού η ελληνική πόλη/κράτος, τα σύνορα ήταν εκεί που σταματούσαν οι καλλιέργειες </a:t>
            </a:r>
          </a:p>
          <a:p>
            <a:pPr eaLnBrk="1" hangingPunct="1">
              <a:lnSpc>
                <a:spcPct val="80000"/>
              </a:lnSpc>
              <a:defRPr/>
            </a:pPr>
            <a:r>
              <a:rPr lang="el-GR" sz="1600" dirty="0" smtClean="0"/>
              <a:t>Αυτοκρατορίες (ελληνιστική, ρωμαϊκή), φυσικά σύνορα ως τρόποι διαφύλαξης της αυτοκρατορίας. Στο Βυζάντιο, οι ακρίτες και η οχύρωση στις πόλεις όταν γινόντουσαν επιδρομές.</a:t>
            </a:r>
          </a:p>
          <a:p>
            <a:pPr eaLnBrk="1" hangingPunct="1">
              <a:lnSpc>
                <a:spcPct val="80000"/>
              </a:lnSpc>
              <a:defRPr/>
            </a:pPr>
            <a:r>
              <a:rPr lang="el-GR" sz="1600" dirty="0" smtClean="0"/>
              <a:t>Δεν υπάρχει ακόμα η αυστηρή έννοια των συνόρων, των εδαφών και η αυστηρή έννοια της διακυβέρνησης σε όλος το μήκος και πλάτος των εδαφών.</a:t>
            </a:r>
          </a:p>
          <a:p>
            <a:pPr eaLnBrk="1" hangingPunct="1">
              <a:lnSpc>
                <a:spcPct val="80000"/>
              </a:lnSpc>
              <a:defRPr/>
            </a:pPr>
            <a:r>
              <a:rPr lang="el-GR" sz="1600" dirty="0" smtClean="0"/>
              <a:t>Ο τριακονταετής πόλεμος στην Ευρώπη τελειώνει με τη Συνθήκη της Βεστφαλίας. Η Αγία Ρωμαϊκή Αυτοκρατορία (που οι γερμανοί αυτοκράτορες θεωρούν τους εαυτούς τους συνεχιστές της Ρωμαϊκής Αυτοκρατορίας και υπερασπιστές της Ρωμαιοκαθολικής πίστης) αποτελείται από πολλά μικρά πριγκιπάτα, δουκάτα, κομητείες κτλ. Η διακυβέρνηση του χώρου διαφορετική από τον επερχόμενο κρατισμό. </a:t>
            </a:r>
          </a:p>
          <a:p>
            <a:pPr eaLnBrk="1" hangingPunct="1">
              <a:lnSpc>
                <a:spcPct val="80000"/>
              </a:lnSpc>
              <a:defRPr/>
            </a:pPr>
            <a:r>
              <a:rPr lang="el-GR" sz="1600" dirty="0" smtClean="0"/>
              <a:t>Συνθήκη της Βεστφαλίας 1648. «Η Ευρώπη είναι η ιστορία που λένε στη Γερμανία προκειμένου να αποποιηθεί την ιδέα της αυτοκρατορίας» </a:t>
            </a:r>
            <a:r>
              <a:rPr lang="en-US" sz="1600" dirty="0" smtClean="0"/>
              <a:t>M. Foucault. </a:t>
            </a:r>
            <a:endParaRPr lang="el-GR" sz="1600" dirty="0" smtClean="0"/>
          </a:p>
          <a:p>
            <a:pPr eaLnBrk="1" hangingPunct="1">
              <a:lnSpc>
                <a:spcPct val="80000"/>
              </a:lnSpc>
              <a:defRPr/>
            </a:pPr>
            <a:r>
              <a:rPr lang="en-US" sz="1600" dirty="0" smtClean="0"/>
              <a:t>Reich</a:t>
            </a:r>
            <a:r>
              <a:rPr lang="el-GR" sz="1600" dirty="0" smtClean="0"/>
              <a:t>-</a:t>
            </a:r>
            <a:r>
              <a:rPr lang="en-GB" sz="1600" dirty="0" smtClean="0"/>
              <a:t>realm</a:t>
            </a:r>
            <a:r>
              <a:rPr lang="el-GR" sz="1600" dirty="0" smtClean="0"/>
              <a:t>, </a:t>
            </a:r>
            <a:r>
              <a:rPr lang="el-GR" sz="1600" dirty="0" smtClean="0"/>
              <a:t>πρώτο </a:t>
            </a:r>
            <a:r>
              <a:rPr lang="en-US" sz="1600" dirty="0" smtClean="0"/>
              <a:t>Reich </a:t>
            </a:r>
            <a:r>
              <a:rPr lang="el-GR" sz="1600" dirty="0" smtClean="0"/>
              <a:t>Αγία</a:t>
            </a:r>
            <a:r>
              <a:rPr lang="en-US" sz="1600" dirty="0" smtClean="0"/>
              <a:t> </a:t>
            </a:r>
            <a:r>
              <a:rPr lang="el-GR" sz="1600" dirty="0" smtClean="0"/>
              <a:t>Ρωμαϊκή Αυτοκρατορία, δεύτερο </a:t>
            </a:r>
            <a:r>
              <a:rPr lang="en-US" sz="1600" dirty="0" smtClean="0"/>
              <a:t>Reich </a:t>
            </a:r>
            <a:r>
              <a:rPr lang="el-GR" sz="1600" dirty="0" smtClean="0"/>
              <a:t>ενοποιημένη Γερμανία-Βίσμαρκ 1871-1918, τρίτο </a:t>
            </a:r>
            <a:r>
              <a:rPr lang="en-US" sz="1600" dirty="0" smtClean="0"/>
              <a:t>Reich </a:t>
            </a:r>
            <a:r>
              <a:rPr lang="el-GR" sz="1600" dirty="0" smtClean="0"/>
              <a:t>Ναζισμός.  </a:t>
            </a:r>
            <a:r>
              <a:rPr lang="en-US" sz="1600" dirty="0" smtClean="0"/>
              <a:t> </a:t>
            </a:r>
            <a:endParaRPr lang="el-GR" sz="1600" dirty="0" smtClean="0"/>
          </a:p>
          <a:p>
            <a:pPr eaLnBrk="1" hangingPunct="1">
              <a:lnSpc>
                <a:spcPct val="80000"/>
              </a:lnSpc>
              <a:buNone/>
              <a:defRPr/>
            </a:pPr>
            <a:r>
              <a:rPr lang="el-GR" sz="1600" dirty="0" smtClean="0"/>
              <a:t> </a:t>
            </a:r>
            <a:endParaRPr lang="en-US" sz="16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5613" y="419100"/>
            <a:ext cx="8226425" cy="936625"/>
          </a:xfrm>
        </p:spPr>
        <p:txBody>
          <a:bodyPr/>
          <a:lstStyle/>
          <a:p>
            <a:pPr eaLnBrk="1" hangingPunct="1">
              <a:defRPr/>
            </a:pPr>
            <a:r>
              <a:rPr lang="el-GR" sz="2800" smtClean="0"/>
              <a:t>Το τέλος της Αγίας Ρωμαϊκής Αυτοκρατορίας ή η αρχή της διακρατικής Ευρώπης</a:t>
            </a:r>
          </a:p>
        </p:txBody>
      </p:sp>
      <p:pic>
        <p:nvPicPr>
          <p:cNvPr id="7171" name="Picture 3"/>
          <p:cNvPicPr>
            <a:picLocks noGrp="1" noChangeAspect="1" noChangeArrowheads="1"/>
          </p:cNvPicPr>
          <p:nvPr>
            <p:ph type="body" idx="1"/>
          </p:nvPr>
        </p:nvPicPr>
        <p:blipFill>
          <a:blip r:embed="rId2" cstate="print"/>
          <a:srcRect/>
          <a:stretch>
            <a:fillRect/>
          </a:stretch>
        </p:blipFill>
        <p:spPr>
          <a:xfrm>
            <a:off x="752475" y="1598613"/>
            <a:ext cx="4003675" cy="4497387"/>
          </a:xfrm>
        </p:spPr>
      </p:pic>
      <p:pic>
        <p:nvPicPr>
          <p:cNvPr id="7172" name="Picture 4"/>
          <p:cNvPicPr>
            <a:picLocks noChangeAspect="1" noChangeArrowheads="1"/>
          </p:cNvPicPr>
          <p:nvPr/>
        </p:nvPicPr>
        <p:blipFill>
          <a:blip r:embed="rId3" cstate="print"/>
          <a:srcRect/>
          <a:stretch>
            <a:fillRect/>
          </a:stretch>
        </p:blipFill>
        <p:spPr bwMode="auto">
          <a:xfrm>
            <a:off x="4932363" y="2420938"/>
            <a:ext cx="1584325" cy="3600450"/>
          </a:xfrm>
          <a:prstGeom prst="rect">
            <a:avLst/>
          </a:prstGeom>
          <a:noFill/>
          <a:ln w="9525">
            <a:noFill/>
            <a:miter lim="800000"/>
            <a:headEnd/>
            <a:tailEnd/>
          </a:ln>
        </p:spPr>
      </p:pic>
      <p:pic>
        <p:nvPicPr>
          <p:cNvPr id="7173" name="Picture 6" descr="Αρχείο:HRR 1648.png"/>
          <p:cNvPicPr>
            <a:picLocks noChangeAspect="1" noChangeArrowheads="1"/>
          </p:cNvPicPr>
          <p:nvPr/>
        </p:nvPicPr>
        <p:blipFill>
          <a:blip r:embed="rId4" cstate="print"/>
          <a:srcRect/>
          <a:stretch>
            <a:fillRect/>
          </a:stretch>
        </p:blipFill>
        <p:spPr bwMode="auto">
          <a:xfrm>
            <a:off x="4787900" y="1700213"/>
            <a:ext cx="4356100" cy="515778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Πλέγμα σε απόσβεση">
  <a:themeElements>
    <a:clrScheme name="Πλέγμα σε απόσβεση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Πλέγμα σε απόσβε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λέγμα σε απόσβεση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Πλέγμα σε απόσβεση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Πλέγμα σε απόσβεση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Πλέγμα σε απόσβεση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Πλέγμα σε απόσβεση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λέγμα σε απόσβεση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Πλέγμα σε απόσβεση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Πλέγμα σε απόσβεση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Πλέγμα σε απόσβεση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679</TotalTime>
  <Words>1342</Words>
  <Application>Microsoft Office PowerPoint</Application>
  <PresentationFormat>On-screen Show (4:3)</PresentationFormat>
  <Paragraphs>67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Πλέγμα σε απόσβεση</vt:lpstr>
      <vt:lpstr>Έδαφος, κυριαρχία, διακυβέρνηση: κράτη και έθνη</vt:lpstr>
      <vt:lpstr>Slide 2</vt:lpstr>
      <vt:lpstr>Slide 3</vt:lpstr>
      <vt:lpstr>Slide 4</vt:lpstr>
      <vt:lpstr>Αριστοτέλης «Πολιτικά»</vt:lpstr>
      <vt:lpstr>Εισαγωγή: Φύση, κράτος, έθνος  </vt:lpstr>
      <vt:lpstr>Υπηκοότητα </vt:lpstr>
      <vt:lpstr>Η έννοια του κρατισμού </vt:lpstr>
      <vt:lpstr>Το τέλος της Αγίας Ρωμαϊκής Αυτοκρατορίας ή η αρχή της διακρατικής Ευρώπης</vt:lpstr>
      <vt:lpstr>Κρατισμός</vt:lpstr>
      <vt:lpstr>Michel Foucault: διαλέξεις στο College de France </vt:lpstr>
      <vt:lpstr>Thomas Hobbs Leviathan 1651</vt:lpstr>
      <vt:lpstr>(Aν το κράτος δεν είναι φυσικό) Το κράτος ως κοινωνικό συμβόλαιο</vt:lpstr>
      <vt:lpstr>Μπανάλ εθνικισμός ή το έθνος ως δεδομένο (Μ. Billig)</vt:lpstr>
      <vt:lpstr>Τι είναι η πατρίδα μας; Ιωάννης Πολέμης</vt:lpstr>
      <vt:lpstr>Τι είναι το έθνος; </vt:lpstr>
      <vt:lpstr>Αμερικάνικη Διακήρυξη της ανεξαρτησίας </vt:lpstr>
      <vt:lpstr>25η Μαρτίου</vt:lpstr>
      <vt:lpstr>Χώρα προέλευσης (2010)</vt:lpstr>
      <vt:lpstr>Ομοιογενή έθνη ή το έθνος ως κράτος: πραγματικότητα ή μύθος;</vt:lpstr>
      <vt:lpstr>Πολυεθνικά κράτη</vt:lpstr>
      <vt:lpstr>Ανεδαφικά έθνη </vt:lpstr>
      <vt:lpstr>Ανεδαφικά έθνη </vt:lpstr>
      <vt:lpstr>Προσεγγίσεις ως προς το έθνος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Έδαφος, κυριαρχία, διακυβέρνηση: κράτη και έθνη</dc:title>
  <dc:creator>User</dc:creator>
  <cp:lastModifiedBy>george</cp:lastModifiedBy>
  <cp:revision>72</cp:revision>
  <dcterms:created xsi:type="dcterms:W3CDTF">2012-02-16T10:37:12Z</dcterms:created>
  <dcterms:modified xsi:type="dcterms:W3CDTF">2025-04-08T12:39:15Z</dcterms:modified>
</cp:coreProperties>
</file>