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72" r:id="rId5"/>
    <p:sldId id="271" r:id="rId6"/>
    <p:sldId id="273" r:id="rId7"/>
    <p:sldId id="274" r:id="rId8"/>
    <p:sldId id="268" r:id="rId9"/>
    <p:sldId id="283" r:id="rId10"/>
    <p:sldId id="269" r:id="rId11"/>
    <p:sldId id="293" r:id="rId12"/>
    <p:sldId id="294" r:id="rId13"/>
    <p:sldId id="275" r:id="rId14"/>
    <p:sldId id="281" r:id="rId15"/>
    <p:sldId id="277" r:id="rId16"/>
    <p:sldId id="279" r:id="rId17"/>
    <p:sldId id="285" r:id="rId18"/>
    <p:sldId id="286" r:id="rId19"/>
    <p:sldId id="278" r:id="rId20"/>
    <p:sldId id="264" r:id="rId21"/>
    <p:sldId id="282" r:id="rId22"/>
    <p:sldId id="257" r:id="rId23"/>
    <p:sldId id="291" r:id="rId24"/>
    <p:sldId id="292" r:id="rId25"/>
    <p:sldId id="258" r:id="rId26"/>
    <p:sldId id="284"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F41B20B5-35D6-4C2F-A252-96266AC1B458}" type="datetimeFigureOut">
              <a:rPr lang="en-US" smtClean="0"/>
              <a:pPr/>
              <a:t>10/23/2025</a:t>
            </a:fld>
            <a:endParaRPr lang="en-GB"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7610508-295F-49FA-8C63-7E3EB33DBA1B}" type="slidenum">
              <a:rPr lang="en-GB" smtClean="0"/>
              <a:pPr/>
              <a:t>‹#›</a:t>
            </a:fld>
            <a:endParaRPr lang="en-GB" dirty="0"/>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1B20B5-35D6-4C2F-A252-96266AC1B458}" type="datetimeFigureOut">
              <a:rPr lang="en-US" smtClean="0"/>
              <a:pPr/>
              <a:t>10/23/2025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10508-295F-49FA-8C63-7E3EB33DBA1B}"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1B20B5-35D6-4C2F-A252-96266AC1B458}" type="datetimeFigureOut">
              <a:rPr lang="en-US" smtClean="0"/>
              <a:pPr/>
              <a:t>10/23/2025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10508-295F-49FA-8C63-7E3EB33DBA1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1B20B5-35D6-4C2F-A252-96266AC1B458}" type="datetimeFigureOut">
              <a:rPr lang="en-US" smtClean="0"/>
              <a:pPr/>
              <a:t>10/23/2025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10508-295F-49FA-8C63-7E3EB33DBA1B}"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F41B20B5-35D6-4C2F-A252-96266AC1B458}" type="datetimeFigureOut">
              <a:rPr lang="en-US" smtClean="0"/>
              <a:pPr/>
              <a:t>10/23/2025</a:t>
            </a:fld>
            <a:endParaRPr lang="en-GB"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7610508-295F-49FA-8C63-7E3EB33DBA1B}" type="slidenum">
              <a:rPr lang="en-GB" smtClean="0"/>
              <a:pPr/>
              <a:t>‹#›</a:t>
            </a:fld>
            <a:endParaRPr lang="en-GB" dirty="0"/>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1B20B5-35D6-4C2F-A252-96266AC1B458}" type="datetimeFigureOut">
              <a:rPr lang="en-US" smtClean="0"/>
              <a:pPr/>
              <a:t>10/23/2025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641080" y="6514568"/>
            <a:ext cx="464288" cy="274320"/>
          </a:xfrm>
        </p:spPr>
        <p:txBody>
          <a:bodyPr/>
          <a:lstStyle/>
          <a:p>
            <a:fld id="{A7610508-295F-49FA-8C63-7E3EB33DBA1B}" type="slidenum">
              <a:rPr lang="en-GB" smtClean="0"/>
              <a:pPr/>
              <a:t>‹#›</a:t>
            </a:fld>
            <a:endParaRPr lang="en-GB"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41B20B5-35D6-4C2F-A252-96266AC1B458}" type="datetimeFigureOut">
              <a:rPr lang="en-US" smtClean="0"/>
              <a:pPr/>
              <a:t>10/23/2025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8641080" y="6514568"/>
            <a:ext cx="464288" cy="274320"/>
          </a:xfrm>
        </p:spPr>
        <p:txBody>
          <a:bodyPr/>
          <a:lstStyle/>
          <a:p>
            <a:fld id="{A7610508-295F-49FA-8C63-7E3EB33DBA1B}"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41B20B5-35D6-4C2F-A252-96266AC1B458}" type="datetimeFigureOut">
              <a:rPr lang="en-US" smtClean="0"/>
              <a:pPr/>
              <a:t>10/23/2025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7610508-295F-49FA-8C63-7E3EB33DBA1B}" type="slidenum">
              <a:rPr lang="en-GB" smtClean="0"/>
              <a:pPr/>
              <a:t>‹#›</a:t>
            </a:fld>
            <a:endParaRPr lang="en-GB"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B20B5-35D6-4C2F-A252-96266AC1B458}" type="datetimeFigureOut">
              <a:rPr lang="en-US" smtClean="0"/>
              <a:pPr/>
              <a:t>10/23/2025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7610508-295F-49FA-8C63-7E3EB33DBA1B}"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F41B20B5-35D6-4C2F-A252-96266AC1B458}" type="datetimeFigureOut">
              <a:rPr lang="en-US" smtClean="0"/>
              <a:pPr/>
              <a:t>10/23/2025</a:t>
            </a:fld>
            <a:endParaRPr lang="en-GB"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7610508-295F-49FA-8C63-7E3EB33DBA1B}" type="slidenum">
              <a:rPr lang="en-GB" smtClean="0"/>
              <a:pPr/>
              <a:t>‹#›</a:t>
            </a:fld>
            <a:endParaRPr lang="en-GB" dirty="0"/>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a:solidFill>
                  <a:schemeClr val="lt1"/>
                </a:solidFill>
                <a:latin typeface="+mn-lt"/>
                <a:ea typeface="+mn-ea"/>
                <a:cs typeface="+mn-cs"/>
              </a:rPr>
              <a:t>Click icon to add picture</a:t>
            </a:r>
          </a:p>
        </p:txBody>
      </p:sp>
      <p:sp>
        <p:nvSpPr>
          <p:cNvPr id="8" name="Date Placeholder 7"/>
          <p:cNvSpPr>
            <a:spLocks noGrp="1"/>
          </p:cNvSpPr>
          <p:nvPr>
            <p:ph type="dt" sz="half" idx="10"/>
          </p:nvPr>
        </p:nvSpPr>
        <p:spPr>
          <a:xfrm>
            <a:off x="5562600" y="6509004"/>
            <a:ext cx="3002280" cy="274320"/>
          </a:xfrm>
        </p:spPr>
        <p:txBody>
          <a:bodyPr vert="horz" rtlCol="0"/>
          <a:lstStyle/>
          <a:p>
            <a:fld id="{F41B20B5-35D6-4C2F-A252-96266AC1B458}" type="datetimeFigureOut">
              <a:rPr lang="en-US" smtClean="0"/>
              <a:pPr/>
              <a:t>10/23/2025</a:t>
            </a:fld>
            <a:endParaRPr lang="en-GB"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7610508-295F-49FA-8C63-7E3EB33DBA1B}" type="slidenum">
              <a:rPr lang="en-GB" smtClean="0"/>
              <a:pPr/>
              <a:t>‹#›</a:t>
            </a:fld>
            <a:endParaRPr lang="en-GB" dirty="0"/>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41B20B5-35D6-4C2F-A252-96266AC1B458}" type="datetimeFigureOut">
              <a:rPr lang="en-US" smtClean="0"/>
              <a:pPr/>
              <a:t>10/23/2025</a:t>
            </a:fld>
            <a:endParaRPr lang="en-GB"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7610508-295F-49FA-8C63-7E3EB33DBA1B}" type="slidenum">
              <a:rPr lang="en-GB" smtClean="0"/>
              <a:pPr/>
              <a:t>‹#›</a:t>
            </a:fld>
            <a:endParaRPr lang="en-GB"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l-GR" dirty="0"/>
              <a:t>Τι είναι η ανθρωπογεωγραφία; Μέρος Α</a:t>
            </a:r>
            <a:endParaRPr lang="en-GB" dirty="0"/>
          </a:p>
        </p:txBody>
      </p:sp>
      <p:sp>
        <p:nvSpPr>
          <p:cNvPr id="3" name="Subtitle 2"/>
          <p:cNvSpPr>
            <a:spLocks noGrp="1"/>
          </p:cNvSpPr>
          <p:nvPr>
            <p:ph type="subTitle" idx="1"/>
          </p:nvPr>
        </p:nvSpPr>
        <p:spPr>
          <a:xfrm>
            <a:off x="2133600" y="2819400"/>
            <a:ext cx="6560234" cy="685800"/>
          </a:xfrm>
        </p:spPr>
        <p:txBody>
          <a:bodyPr/>
          <a:lstStyle/>
          <a:p>
            <a:r>
              <a:rPr lang="el-GR" dirty="0"/>
              <a:t>Γ. Μαυρομμάτης</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a:bodyPr>
          <a:lstStyle/>
          <a:p>
            <a:pPr algn="l"/>
            <a:r>
              <a:rPr lang="el-GR" sz="2800" dirty="0"/>
              <a:t>Κ</a:t>
            </a:r>
            <a:r>
              <a:rPr lang="en-US" sz="2800" dirty="0"/>
              <a:t>ant, Humboldt</a:t>
            </a:r>
            <a:endParaRPr lang="en-GB" sz="2800" dirty="0"/>
          </a:p>
        </p:txBody>
      </p:sp>
      <p:sp>
        <p:nvSpPr>
          <p:cNvPr id="3" name="Content Placeholder 2"/>
          <p:cNvSpPr>
            <a:spLocks noGrp="1"/>
          </p:cNvSpPr>
          <p:nvPr>
            <p:ph idx="1"/>
          </p:nvPr>
        </p:nvSpPr>
        <p:spPr/>
        <p:txBody>
          <a:bodyPr>
            <a:normAutofit fontScale="70000" lnSpcReduction="20000"/>
          </a:bodyPr>
          <a:lstStyle/>
          <a:p>
            <a:r>
              <a:rPr lang="en-US" dirty="0"/>
              <a:t>O </a:t>
            </a:r>
            <a:r>
              <a:rPr lang="el-GR" dirty="0"/>
              <a:t>Καντ (1724-1804) ο κατεξοχήν φιλόσοφος του διαφωτισμού και του ανθρωπισμού, δίδασκε μεταξύ άλλων γεωγραφία από το 1757 και για δεκαετίες στο Πανεπιστήμιο του </a:t>
            </a:r>
            <a:r>
              <a:rPr lang="en-US" dirty="0"/>
              <a:t>Konigsberg</a:t>
            </a:r>
            <a:r>
              <a:rPr lang="el-GR" dirty="0"/>
              <a:t>.</a:t>
            </a:r>
          </a:p>
          <a:p>
            <a:r>
              <a:rPr lang="el-GR" dirty="0"/>
              <a:t>Η γεωγραφία του Καντ ήταν εκ διαμέτρου αντίθετη με τον κοσμοπολιτισμό του. «Στις ζεστές χώρες οι άνθρωποι ωριμάζουν σε όλα τα επίπεδα αλλά δεν αποκτούν την τελειότητα που συναντάται στα εύκρατα κλίματα»</a:t>
            </a:r>
          </a:p>
          <a:p>
            <a:r>
              <a:rPr lang="en-US" dirty="0"/>
              <a:t>David Harvey- Cosmopolitanism and the banality of geographical evils.</a:t>
            </a:r>
            <a:endParaRPr lang="el-GR" dirty="0"/>
          </a:p>
          <a:p>
            <a:r>
              <a:rPr lang="el-GR" dirty="0"/>
              <a:t>Δεν μπορείς να έχεις κοσμοπολιτισμό χωρίς γεωγραφική γνώση, δεν μπορείς να ασχολείσαι με το γενικό χωρίς να γνωρίζεις το ειδικό. Η διαλεκτική μεταξύ γεωγραφίας και κοσμοπολιτισμού.</a:t>
            </a:r>
          </a:p>
          <a:p>
            <a:r>
              <a:rPr lang="en-US" dirty="0"/>
              <a:t>Alexander Humboldt</a:t>
            </a:r>
            <a:r>
              <a:rPr lang="el-GR" dirty="0"/>
              <a:t> (1769-1859)</a:t>
            </a:r>
            <a:r>
              <a:rPr lang="en-US" dirty="0"/>
              <a:t>: </a:t>
            </a:r>
            <a:r>
              <a:rPr lang="el-GR" dirty="0"/>
              <a:t>γεωγράφος,  περιηγητής,  το ταξίδι του στη Λατινική Αμερική. Το σημαντικότερο έργο ‘</a:t>
            </a:r>
            <a:r>
              <a:rPr lang="en-US" dirty="0" err="1"/>
              <a:t>Kosmos</a:t>
            </a:r>
            <a:r>
              <a:rPr lang="en-US" dirty="0"/>
              <a:t>’.</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a:bodyPr>
          <a:lstStyle/>
          <a:p>
            <a:r>
              <a:rPr lang="el-GR" sz="2800" dirty="0"/>
              <a:t>Η Κλασσική Γερμανική Γεωγραφία του 19</a:t>
            </a:r>
            <a:r>
              <a:rPr lang="el-GR" sz="2800" baseline="30000" dirty="0"/>
              <a:t>ου</a:t>
            </a:r>
            <a:r>
              <a:rPr lang="el-GR" sz="2800" dirty="0"/>
              <a:t> αιώνα  </a:t>
            </a:r>
            <a:endParaRPr lang="en-US" sz="2800" dirty="0"/>
          </a:p>
        </p:txBody>
      </p:sp>
      <p:sp>
        <p:nvSpPr>
          <p:cNvPr id="3" name="Content Placeholder 2"/>
          <p:cNvSpPr>
            <a:spLocks noGrp="1"/>
          </p:cNvSpPr>
          <p:nvPr>
            <p:ph idx="1"/>
          </p:nvPr>
        </p:nvSpPr>
        <p:spPr>
          <a:xfrm>
            <a:off x="228600" y="1219200"/>
            <a:ext cx="8686800" cy="5486400"/>
          </a:xfrm>
        </p:spPr>
        <p:txBody>
          <a:bodyPr>
            <a:normAutofit fontScale="85000" lnSpcReduction="20000"/>
          </a:bodyPr>
          <a:lstStyle/>
          <a:p>
            <a:r>
              <a:rPr lang="el-GR" dirty="0"/>
              <a:t>Η έννοια της αιτιοκρατίας ή του περιβαλλοντικού ντετερμινισμού</a:t>
            </a:r>
          </a:p>
          <a:p>
            <a:r>
              <a:rPr lang="el-GR" dirty="0"/>
              <a:t>Καντ (δεν έγινε ποτέ εμπειρικός γεωγράφος)</a:t>
            </a:r>
          </a:p>
          <a:p>
            <a:r>
              <a:rPr lang="el-GR" dirty="0"/>
              <a:t>Ο </a:t>
            </a:r>
            <a:r>
              <a:rPr lang="en-GB" dirty="0"/>
              <a:t>Ritter</a:t>
            </a:r>
            <a:r>
              <a:rPr lang="el-GR" dirty="0"/>
              <a:t> διδάσκει εφαρμοσμένη γεωγραφία για τους στόχους της διοίκησης και της διαχείρισης του χώρου</a:t>
            </a:r>
          </a:p>
          <a:p>
            <a:r>
              <a:rPr lang="el-GR" dirty="0"/>
              <a:t>Το φυσικό περιβάλλον ο βασικός παράγοντας διαμόρφωσης της ανθρώπινης δραστηριότητας</a:t>
            </a:r>
          </a:p>
          <a:p>
            <a:r>
              <a:rPr lang="el-GR" dirty="0"/>
              <a:t>1859:Το έργο του Δαρβίνου και η άποψη ότι το φυσικό περιβάλλον καθορίζει τις σχέσεις και τις αντιδράσεις του ανθρώπου (κοινωνικός δαρβινισμός του </a:t>
            </a:r>
            <a:r>
              <a:rPr lang="en-GB" dirty="0"/>
              <a:t>Herbert Spencer)</a:t>
            </a:r>
          </a:p>
          <a:p>
            <a:r>
              <a:rPr lang="el-GR" dirty="0"/>
              <a:t>Αιτιοκρατία: μονόπλευρη θεώρηση </a:t>
            </a:r>
          </a:p>
          <a:p>
            <a:r>
              <a:rPr lang="en-GB" dirty="0"/>
              <a:t>Frederic </a:t>
            </a:r>
            <a:r>
              <a:rPr lang="en-GB" dirty="0" err="1"/>
              <a:t>Ratzel</a:t>
            </a:r>
            <a:r>
              <a:rPr lang="en-GB" dirty="0"/>
              <a:t>, lebensraum </a:t>
            </a:r>
            <a:r>
              <a:rPr lang="el-GR" dirty="0"/>
              <a:t>και το οργανικό κράτος. Το κλίμα, το έδαφος και οι άνθρωποι </a:t>
            </a:r>
            <a:r>
              <a:rPr lang="en-GB" dirty="0"/>
              <a:t>(</a:t>
            </a:r>
            <a:r>
              <a:rPr lang="en-GB" dirty="0" err="1"/>
              <a:t>volk</a:t>
            </a:r>
            <a:r>
              <a:rPr lang="en-GB" dirty="0"/>
              <a:t>). </a:t>
            </a:r>
          </a:p>
          <a:p>
            <a:r>
              <a:rPr lang="el-GR" dirty="0"/>
              <a:t> Από το </a:t>
            </a:r>
            <a:r>
              <a:rPr lang="en-GB" dirty="0" err="1"/>
              <a:t>Ratzel</a:t>
            </a:r>
            <a:r>
              <a:rPr lang="el-GR" dirty="0"/>
              <a:t> μέχρι τον </a:t>
            </a:r>
            <a:r>
              <a:rPr lang="en-GB" dirty="0"/>
              <a:t>Haushofer</a:t>
            </a:r>
          </a:p>
          <a:p>
            <a:pPr>
              <a:buNone/>
            </a:pPr>
            <a:r>
              <a:rPr lang="en-GB" dirty="0"/>
              <a:t> </a:t>
            </a:r>
            <a:endParaRPr lang="el-GR"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041864"/>
          </a:xfrm>
        </p:spPr>
        <p:txBody>
          <a:bodyPr>
            <a:noAutofit/>
          </a:bodyPr>
          <a:lstStyle/>
          <a:p>
            <a:pPr algn="l"/>
            <a:r>
              <a:rPr lang="el-GR" sz="3600" dirty="0"/>
              <a:t>Γαλλία και πιθανοκρατία (19</a:t>
            </a:r>
            <a:r>
              <a:rPr lang="el-GR" sz="3600" baseline="30000" dirty="0"/>
              <a:t>ο</a:t>
            </a:r>
            <a:r>
              <a:rPr lang="el-GR" sz="3600" dirty="0"/>
              <a:t> και 20</a:t>
            </a:r>
            <a:r>
              <a:rPr lang="el-GR" sz="3600" baseline="30000" dirty="0"/>
              <a:t>ος</a:t>
            </a:r>
            <a:r>
              <a:rPr lang="el-GR" sz="3600" dirty="0"/>
              <a:t> αιώνας) </a:t>
            </a:r>
            <a:endParaRPr lang="en-US" sz="3600" dirty="0"/>
          </a:p>
        </p:txBody>
      </p:sp>
      <p:sp>
        <p:nvSpPr>
          <p:cNvPr id="3" name="Content Placeholder 2"/>
          <p:cNvSpPr>
            <a:spLocks noGrp="1"/>
          </p:cNvSpPr>
          <p:nvPr>
            <p:ph idx="1"/>
          </p:nvPr>
        </p:nvSpPr>
        <p:spPr>
          <a:xfrm>
            <a:off x="228600" y="1219200"/>
            <a:ext cx="8763000" cy="5486400"/>
          </a:xfrm>
        </p:spPr>
        <p:txBody>
          <a:bodyPr>
            <a:normAutofit/>
          </a:bodyPr>
          <a:lstStyle/>
          <a:p>
            <a:r>
              <a:rPr lang="el-GR" sz="2400" dirty="0"/>
              <a:t>Η κριτική του περιβαλλοντικού ντετερμινισμού ξεκίνησε από την πιθανοκρατία</a:t>
            </a:r>
          </a:p>
          <a:p>
            <a:r>
              <a:rPr lang="el-GR" sz="2400" dirty="0"/>
              <a:t>Η Γαλλική και αργότερα η Αμερικάνικη πιθανοκρατία διαδέχτηκε την αιτιοκρατία</a:t>
            </a:r>
          </a:p>
          <a:p>
            <a:r>
              <a:rPr lang="el-GR" sz="2400" dirty="0"/>
              <a:t>Γάλλος ιστορικός </a:t>
            </a:r>
            <a:r>
              <a:rPr lang="en-GB" sz="2400" dirty="0"/>
              <a:t>Lucien </a:t>
            </a:r>
            <a:r>
              <a:rPr lang="en-GB" sz="2400" dirty="0" err="1"/>
              <a:t>Febvre</a:t>
            </a:r>
            <a:r>
              <a:rPr lang="en-GB" sz="2400" dirty="0"/>
              <a:t> (1925) ‘</a:t>
            </a:r>
            <a:r>
              <a:rPr lang="el-GR" sz="2400" dirty="0"/>
              <a:t>υπάρχουν μόνο πιθανότητες όχι αναγκαιότητες’</a:t>
            </a:r>
          </a:p>
          <a:p>
            <a:r>
              <a:rPr lang="en-GB" sz="2400" dirty="0"/>
              <a:t>Vidal de la </a:t>
            </a:r>
            <a:r>
              <a:rPr lang="en-GB" sz="2400" dirty="0" err="1"/>
              <a:t>Blache</a:t>
            </a:r>
            <a:r>
              <a:rPr lang="en-GB" sz="2400" dirty="0"/>
              <a:t> </a:t>
            </a:r>
            <a:r>
              <a:rPr lang="el-GR" sz="2400" dirty="0"/>
              <a:t>και η γαλλική σχολή της περιφερειακής γεωγραφίας</a:t>
            </a:r>
          </a:p>
          <a:p>
            <a:r>
              <a:rPr lang="el-GR" sz="2400" dirty="0"/>
              <a:t>Το περιβάλλον μια από τις παραμέτρους που επηρεάζουν την ανθρώπινη δραστηριότητα. Οι ανθρώπινες επιλογές διαμορφώνονται μέσα από μια πλειάδα παραγόντων.</a:t>
            </a:r>
          </a:p>
          <a:p>
            <a:r>
              <a:rPr lang="el-GR" sz="2400" dirty="0"/>
              <a:t>Αλληλεπίδραση του ανθρώπου με το φυσικό περιβάλλον</a:t>
            </a:r>
          </a:p>
          <a:p>
            <a:r>
              <a:rPr lang="el-GR" sz="2400" dirty="0"/>
              <a:t>Διεπιστημονική προσέγγιση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a:bodyPr>
          <a:lstStyle/>
          <a:p>
            <a:pPr algn="l"/>
            <a:r>
              <a:rPr lang="el-GR" sz="2400" dirty="0"/>
              <a:t> Η έμφαση στις περιφέρειες</a:t>
            </a:r>
            <a:endParaRPr lang="en-GB" sz="2400" dirty="0"/>
          </a:p>
        </p:txBody>
      </p:sp>
      <p:sp>
        <p:nvSpPr>
          <p:cNvPr id="3" name="Content Placeholder 2"/>
          <p:cNvSpPr>
            <a:spLocks noGrp="1"/>
          </p:cNvSpPr>
          <p:nvPr>
            <p:ph idx="1"/>
          </p:nvPr>
        </p:nvSpPr>
        <p:spPr>
          <a:xfrm>
            <a:off x="457200" y="914400"/>
            <a:ext cx="8229600" cy="5714999"/>
          </a:xfrm>
        </p:spPr>
        <p:txBody>
          <a:bodyPr>
            <a:normAutofit fontScale="62500" lnSpcReduction="20000"/>
          </a:bodyPr>
          <a:lstStyle/>
          <a:p>
            <a:pPr>
              <a:buNone/>
            </a:pPr>
            <a:endParaRPr lang="el-GR" dirty="0"/>
          </a:p>
          <a:p>
            <a:r>
              <a:rPr lang="el-GR" dirty="0"/>
              <a:t>Υποστηρίζεται ότι ο συνδυασμός των φυσικών δεδομένων και των ανθρώπων οδηγούν στη δημιουργία περιοχών της γης με ιδιαίτερα χαρακτηριστικά.</a:t>
            </a:r>
          </a:p>
          <a:p>
            <a:r>
              <a:rPr lang="el-GR" dirty="0"/>
              <a:t>Η κάθε περιφέρεια έχει τη δική της προσωπικότητα (</a:t>
            </a:r>
            <a:r>
              <a:rPr lang="en-US" dirty="0"/>
              <a:t>Paul Vidal De la Blanche)</a:t>
            </a:r>
            <a:r>
              <a:rPr lang="en-GB" dirty="0"/>
              <a:t>. O </a:t>
            </a:r>
            <a:r>
              <a:rPr lang="el-GR" dirty="0"/>
              <a:t>ρόλος του γεωγράφου είναι να καθορίσει τις περιφέρειες και να χαράξει τα όρια τους. Να γνωρίσει το χαρακτήρα τους.</a:t>
            </a:r>
          </a:p>
          <a:p>
            <a:r>
              <a:rPr lang="el-GR" dirty="0"/>
              <a:t>Αποτέλεσμα η δημιουργία μιας περιγραφικής γεωγραφίας με ιδιαίτερες αναφορές στο υπέδαφος, έδαφος, οικονομία, πολιτισμό, ανθρώπους κτλ. Η γεωγραφία ως περιγραφή.</a:t>
            </a:r>
          </a:p>
          <a:p>
            <a:r>
              <a:rPr lang="el-GR" dirty="0"/>
              <a:t>Η περιφερειακή γεωγραφία έδωσε ιδιαίτερη έμφαση στη μορφολογία του τοπίου.</a:t>
            </a:r>
          </a:p>
          <a:p>
            <a:r>
              <a:rPr lang="el-GR" dirty="0"/>
              <a:t>Από τη γαλλική περιφερειακή γεωγραφία προέκυψε η Αμερικάνικη περιγραφική γεωγραφία- πολιτισμική γεωγραφία (Σχολή του </a:t>
            </a:r>
            <a:r>
              <a:rPr lang="en-US" dirty="0"/>
              <a:t>Berkeley, Carl Sauer 1899-1975)</a:t>
            </a:r>
          </a:p>
          <a:p>
            <a:r>
              <a:rPr lang="el-GR" dirty="0"/>
              <a:t>Έτσι, η ανθρώπινη γεωγραφία αρχίζει να αναπτύσσει επιμέρους κλάδους. Αυτή είναι και η χρονική στιγμή κατά την οποία ολοκληρώνεται ο διαχωρισμός μεταξύ φυσικής και ανθρώπινης γεωγραφίας.</a:t>
            </a:r>
          </a:p>
          <a:p>
            <a:r>
              <a:rPr lang="el-GR" dirty="0"/>
              <a:t>Η ανθρώπινη γεωγραφία ως κοινωνική επιστήμη.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normAutofit fontScale="90000"/>
          </a:bodyPr>
          <a:lstStyle/>
          <a:p>
            <a:pPr algn="l"/>
            <a:r>
              <a:rPr lang="el-GR" sz="2800" dirty="0"/>
              <a:t>Περιφερειακή γεωγραφία ή γεωγραφία των περιφερειών</a:t>
            </a:r>
            <a:endParaRPr lang="en-GB" sz="2800" dirty="0"/>
          </a:p>
        </p:txBody>
      </p:sp>
      <p:pic>
        <p:nvPicPr>
          <p:cNvPr id="4" name="Content Placeholder 3" descr="Mani_map.jpg"/>
          <p:cNvPicPr>
            <a:picLocks noGrp="1" noChangeAspect="1"/>
          </p:cNvPicPr>
          <p:nvPr>
            <p:ph idx="1"/>
          </p:nvPr>
        </p:nvPicPr>
        <p:blipFill>
          <a:blip r:embed="rId2" cstate="print"/>
          <a:stretch>
            <a:fillRect/>
          </a:stretch>
        </p:blipFill>
        <p:spPr>
          <a:xfrm>
            <a:off x="0" y="1371600"/>
            <a:ext cx="2869722" cy="5486400"/>
          </a:xfrm>
        </p:spPr>
      </p:pic>
      <p:pic>
        <p:nvPicPr>
          <p:cNvPr id="5" name="Picture 4" descr="images (6).jpg"/>
          <p:cNvPicPr>
            <a:picLocks noChangeAspect="1"/>
          </p:cNvPicPr>
          <p:nvPr/>
        </p:nvPicPr>
        <p:blipFill>
          <a:blip r:embed="rId3" cstate="print"/>
          <a:stretch>
            <a:fillRect/>
          </a:stretch>
        </p:blipFill>
        <p:spPr>
          <a:xfrm>
            <a:off x="2895600" y="1371600"/>
            <a:ext cx="6248400" cy="2895600"/>
          </a:xfrm>
          <a:prstGeom prst="rect">
            <a:avLst/>
          </a:prstGeom>
        </p:spPr>
      </p:pic>
      <p:pic>
        <p:nvPicPr>
          <p:cNvPr id="6" name="Picture 5" descr="mani180.jpg"/>
          <p:cNvPicPr>
            <a:picLocks noChangeAspect="1"/>
          </p:cNvPicPr>
          <p:nvPr/>
        </p:nvPicPr>
        <p:blipFill>
          <a:blip r:embed="rId4" cstate="print"/>
          <a:stretch>
            <a:fillRect/>
          </a:stretch>
        </p:blipFill>
        <p:spPr>
          <a:xfrm>
            <a:off x="2678426" y="4114800"/>
            <a:ext cx="6465574" cy="2743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l"/>
            <a:r>
              <a:rPr lang="el-GR" dirty="0"/>
              <a:t>Η μεθοδολογία του </a:t>
            </a:r>
            <a:r>
              <a:rPr lang="en-US" dirty="0"/>
              <a:t>Sauer</a:t>
            </a:r>
            <a:endParaRPr lang="en-GB" dirty="0"/>
          </a:p>
        </p:txBody>
      </p:sp>
      <p:sp>
        <p:nvSpPr>
          <p:cNvPr id="3" name="Content Placeholder 2"/>
          <p:cNvSpPr>
            <a:spLocks noGrp="1"/>
          </p:cNvSpPr>
          <p:nvPr>
            <p:ph idx="1"/>
          </p:nvPr>
        </p:nvSpPr>
        <p:spPr>
          <a:xfrm>
            <a:off x="457200" y="990600"/>
            <a:ext cx="8229600" cy="5486400"/>
          </a:xfrm>
        </p:spPr>
        <p:txBody>
          <a:bodyPr>
            <a:normAutofit fontScale="70000" lnSpcReduction="20000"/>
          </a:bodyPr>
          <a:lstStyle/>
          <a:p>
            <a:r>
              <a:rPr lang="el-GR" dirty="0"/>
              <a:t>Η έννοια του πολιτισμικού τοπίου, ο πολιτισμός εγγράφεται στο τοπίο, η φύση είναι το μέσο και ο άνθρωπος/κουλτούρα ο ‘δράστης’ (ο πολιτισμός ως ένας ανά περιοχή)</a:t>
            </a:r>
          </a:p>
          <a:p>
            <a:r>
              <a:rPr lang="en-US" dirty="0"/>
              <a:t> </a:t>
            </a:r>
            <a:r>
              <a:rPr lang="el-GR" dirty="0"/>
              <a:t>Αφήνοντας το γραφείο και πηγαίνοντας στο πεδίο- το πεδίο ως «αλλού», ως μακριά</a:t>
            </a:r>
          </a:p>
          <a:p>
            <a:r>
              <a:rPr lang="el-GR" dirty="0"/>
              <a:t>Η είσοδος στην υπό εξέταση γεωγραφική περιοχή γίνεται με «ανοικτό μυαλό», χωρίς συγκεκριμένα ερωτήματα απλά με βασικές κατευθύνσεις που αποτελούν την κουλτούρα/ γνώση του γεωγράφου</a:t>
            </a:r>
          </a:p>
          <a:p>
            <a:r>
              <a:rPr lang="el-GR" dirty="0"/>
              <a:t>Στόχος: «να απορροφηθείς από τους ανθρώπους και τους τόπους που εξετάζεις»</a:t>
            </a:r>
          </a:p>
          <a:p>
            <a:r>
              <a:rPr lang="el-GR" dirty="0"/>
              <a:t>Να περιπλανηθείς, να κοιτάξεις </a:t>
            </a:r>
          </a:p>
          <a:p>
            <a:r>
              <a:rPr lang="el-GR" dirty="0"/>
              <a:t>Να κρατήσεις λίγες σημειώσεις, να σχεδιάσεις, να τραβήξεις κάποιες φωτογραφίες, να παρατηρήσεις</a:t>
            </a:r>
          </a:p>
          <a:p>
            <a:r>
              <a:rPr lang="el-GR" dirty="0"/>
              <a:t>‘να βρεθείς εκεί’, ‘να έχεις μάτι για τη ‘χώρα’</a:t>
            </a:r>
          </a:p>
          <a:p>
            <a:r>
              <a:rPr lang="el-GR" dirty="0"/>
              <a:t>Η γεωγραφική γνώση σαν να πηγάζει από την παρατήρηση </a:t>
            </a:r>
          </a:p>
          <a:p>
            <a:r>
              <a:rPr lang="el-GR" dirty="0"/>
              <a:t>Οι γεωγράφοι ως παρατηρητές του κόσμου από ένα πλεονεκτικό σημείο, το βλέμμα τους ως γνώση, η παρατήρηση τους ως επιστήμη.</a:t>
            </a:r>
          </a:p>
          <a:p>
            <a:endParaRPr lang="el-GR" dirty="0"/>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normAutofit/>
          </a:bodyPr>
          <a:lstStyle/>
          <a:p>
            <a:pPr algn="l"/>
            <a:r>
              <a:rPr lang="el-GR" sz="2800" dirty="0"/>
              <a:t>Εμπειρική γεωγραφία και τουρισμός</a:t>
            </a:r>
            <a:endParaRPr lang="en-GB" sz="2800" dirty="0"/>
          </a:p>
        </p:txBody>
      </p:sp>
      <p:pic>
        <p:nvPicPr>
          <p:cNvPr id="4" name="Content Placeholder 3" descr="images (4).jpg"/>
          <p:cNvPicPr>
            <a:picLocks noGrp="1" noChangeAspect="1"/>
          </p:cNvPicPr>
          <p:nvPr>
            <p:ph idx="1"/>
          </p:nvPr>
        </p:nvPicPr>
        <p:blipFill>
          <a:blip r:embed="rId2" cstate="print"/>
          <a:stretch>
            <a:fillRect/>
          </a:stretch>
        </p:blipFill>
        <p:spPr>
          <a:xfrm>
            <a:off x="304800" y="1447800"/>
            <a:ext cx="3181350" cy="2667000"/>
          </a:xfrm>
        </p:spPr>
      </p:pic>
      <p:pic>
        <p:nvPicPr>
          <p:cNvPr id="5" name="Picture 4" descr="Travel_Channel_2002.png"/>
          <p:cNvPicPr>
            <a:picLocks noChangeAspect="1"/>
          </p:cNvPicPr>
          <p:nvPr/>
        </p:nvPicPr>
        <p:blipFill>
          <a:blip r:embed="rId3" cstate="print"/>
          <a:stretch>
            <a:fillRect/>
          </a:stretch>
        </p:blipFill>
        <p:spPr>
          <a:xfrm>
            <a:off x="152400" y="4038600"/>
            <a:ext cx="5867400" cy="2590800"/>
          </a:xfrm>
          <a:prstGeom prst="rect">
            <a:avLst/>
          </a:prstGeom>
        </p:spPr>
      </p:pic>
      <p:pic>
        <p:nvPicPr>
          <p:cNvPr id="6" name="Picture 5" descr="DSC_1478.JPG"/>
          <p:cNvPicPr>
            <a:picLocks noChangeAspect="1"/>
          </p:cNvPicPr>
          <p:nvPr/>
        </p:nvPicPr>
        <p:blipFill>
          <a:blip r:embed="rId4" cstate="print"/>
          <a:stretch>
            <a:fillRect/>
          </a:stretch>
        </p:blipFill>
        <p:spPr>
          <a:xfrm>
            <a:off x="3505200" y="1295400"/>
            <a:ext cx="4953000" cy="25041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cstate="print"/>
          <a:stretch>
            <a:fillRect/>
          </a:stretch>
        </p:blipFill>
        <p:spPr>
          <a:xfrm>
            <a:off x="0" y="0"/>
            <a:ext cx="9144000" cy="4267200"/>
          </a:xfrm>
        </p:spPr>
      </p:pic>
      <p:pic>
        <p:nvPicPr>
          <p:cNvPr id="5" name="Picture 4" descr="αρχείο λήψης.png"/>
          <p:cNvPicPr>
            <a:picLocks noChangeAspect="1"/>
          </p:cNvPicPr>
          <p:nvPr/>
        </p:nvPicPr>
        <p:blipFill>
          <a:blip r:embed="rId3" cstate="print"/>
          <a:stretch>
            <a:fillRect/>
          </a:stretch>
        </p:blipFill>
        <p:spPr>
          <a:xfrm>
            <a:off x="0" y="4191000"/>
            <a:ext cx="9144000" cy="2667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αρχείο λήψης.jpg"/>
          <p:cNvPicPr>
            <a:picLocks noGrp="1" noChangeAspect="1"/>
          </p:cNvPicPr>
          <p:nvPr>
            <p:ph idx="1"/>
          </p:nvPr>
        </p:nvPicPr>
        <p:blipFill>
          <a:blip r:embed="rId2" cstate="print"/>
          <a:stretch>
            <a:fillRect/>
          </a:stretch>
        </p:blipFill>
        <p:spPr>
          <a:xfrm>
            <a:off x="152400" y="0"/>
            <a:ext cx="8991600" cy="3810000"/>
          </a:xfrm>
        </p:spPr>
      </p:pic>
      <p:pic>
        <p:nvPicPr>
          <p:cNvPr id="5" name="Picture 4" descr="αρχείο λήψης.png"/>
          <p:cNvPicPr>
            <a:picLocks noChangeAspect="1"/>
          </p:cNvPicPr>
          <p:nvPr/>
        </p:nvPicPr>
        <p:blipFill>
          <a:blip r:embed="rId3" cstate="print"/>
          <a:stretch>
            <a:fillRect/>
          </a:stretch>
        </p:blipFill>
        <p:spPr>
          <a:xfrm>
            <a:off x="1295400" y="3657600"/>
            <a:ext cx="6477000" cy="3200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lstStyle/>
          <a:p>
            <a:pPr algn="l"/>
            <a:r>
              <a:rPr lang="en-US" dirty="0"/>
              <a:t>Carl Sauer</a:t>
            </a:r>
            <a:endParaRPr lang="en-GB" dirty="0"/>
          </a:p>
        </p:txBody>
      </p:sp>
      <p:pic>
        <p:nvPicPr>
          <p:cNvPr id="4" name="Content Placeholder 3" descr="images (3).jpg"/>
          <p:cNvPicPr>
            <a:picLocks noGrp="1" noChangeAspect="1"/>
          </p:cNvPicPr>
          <p:nvPr>
            <p:ph idx="1"/>
          </p:nvPr>
        </p:nvPicPr>
        <p:blipFill>
          <a:blip r:embed="rId2" cstate="print"/>
          <a:stretch>
            <a:fillRect/>
          </a:stretch>
        </p:blipFill>
        <p:spPr>
          <a:xfrm>
            <a:off x="381000" y="1524000"/>
            <a:ext cx="3733800" cy="4953000"/>
          </a:xfrm>
        </p:spPr>
      </p:pic>
      <p:pic>
        <p:nvPicPr>
          <p:cNvPr id="5" name="Picture 4" descr="images (2).jpg"/>
          <p:cNvPicPr>
            <a:picLocks noChangeAspect="1"/>
          </p:cNvPicPr>
          <p:nvPr/>
        </p:nvPicPr>
        <p:blipFill>
          <a:blip r:embed="rId3" cstate="print"/>
          <a:stretch>
            <a:fillRect/>
          </a:stretch>
        </p:blipFill>
        <p:spPr>
          <a:xfrm>
            <a:off x="4114800" y="1524000"/>
            <a:ext cx="4572000" cy="4953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2800" dirty="0"/>
              <a:t>Εισαγωγή</a:t>
            </a:r>
            <a:endParaRPr lang="en-GB" sz="2800" dirty="0"/>
          </a:p>
        </p:txBody>
      </p:sp>
      <p:sp>
        <p:nvSpPr>
          <p:cNvPr id="3" name="Content Placeholder 2"/>
          <p:cNvSpPr>
            <a:spLocks noGrp="1"/>
          </p:cNvSpPr>
          <p:nvPr>
            <p:ph idx="1"/>
          </p:nvPr>
        </p:nvSpPr>
        <p:spPr/>
        <p:txBody>
          <a:bodyPr>
            <a:normAutofit fontScale="70000" lnSpcReduction="20000"/>
          </a:bodyPr>
          <a:lstStyle/>
          <a:p>
            <a:r>
              <a:rPr lang="el-GR" dirty="0"/>
              <a:t>Στην προηγούμενη διάλεξη παρουσιάστηκαν οι βασικές κατευθύνσεις σε σχέση με το μάθημα</a:t>
            </a:r>
          </a:p>
          <a:p>
            <a:r>
              <a:rPr lang="el-GR" dirty="0"/>
              <a:t>Όπως είπαμε, η ανθρώπινη γεωγραφία είναι  ένα πολύ ευρύ αντικείμενο με μεγάλη ιστορία, η ανθρώπινη γεωγραφία μπορεί να είναι πάρα πολλά πράγματα (από την ανθρώπινη γεωγραφία στις ανθρώπινες γεωγραφίες)</a:t>
            </a:r>
          </a:p>
          <a:p>
            <a:r>
              <a:rPr lang="el-GR" dirty="0"/>
              <a:t>Γι αυτό το λόγο, το μάθημα εστιάζει στις ανθρώπινες γεωγραφίες της παγκοσμιοποίησης. Η παγκοσμιοποίηση δίνει ένα συγκεκριμένο πλαίσιο ανάλυσης του μαθήματος</a:t>
            </a:r>
          </a:p>
          <a:p>
            <a:r>
              <a:rPr lang="el-GR" dirty="0"/>
              <a:t>Όχι μια γενική και αφηρημένη έννοια της παγκοσμιοποίησης  αλλά μια χωρικά συγκεκριμένη παγκοσμιοποίηση. </a:t>
            </a:r>
          </a:p>
          <a:p>
            <a:r>
              <a:rPr lang="el-GR" dirty="0"/>
              <a:t>Στο σημερινό και επόμενο μάθημα θα ασχοληθούμε με την διαδρομή της ανθρώπινης γεωγραφίας, θα ασχοληθούμε με την πορεία της. Από την αρχαία ελληνική γραμματεία, στο ρόλο της στην αποικιοκρατία,  στη θεσμοθέτηση της ως πειθαρχία- ακαδημαϊκό γνωστικό αντικείμενο.</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normAutofit fontScale="90000"/>
          </a:bodyPr>
          <a:lstStyle/>
          <a:p>
            <a:pPr algn="l"/>
            <a:r>
              <a:rPr lang="el-GR" dirty="0"/>
              <a:t>Οι δύο θεωρήσεις της γεωγραφίας:</a:t>
            </a:r>
            <a:endParaRPr lang="en-GB" dirty="0"/>
          </a:p>
        </p:txBody>
      </p:sp>
      <p:sp>
        <p:nvSpPr>
          <p:cNvPr id="3" name="Content Placeholder 2"/>
          <p:cNvSpPr>
            <a:spLocks noGrp="1"/>
          </p:cNvSpPr>
          <p:nvPr>
            <p:ph idx="1"/>
          </p:nvPr>
        </p:nvSpPr>
        <p:spPr>
          <a:xfrm>
            <a:off x="228600" y="1447800"/>
            <a:ext cx="8763000" cy="5105400"/>
          </a:xfrm>
        </p:spPr>
        <p:txBody>
          <a:bodyPr>
            <a:normAutofit fontScale="85000" lnSpcReduction="20000"/>
          </a:bodyPr>
          <a:lstStyle/>
          <a:p>
            <a:r>
              <a:rPr lang="el-GR" dirty="0"/>
              <a:t>Περιβαλλοντικός ντετερμινισμός</a:t>
            </a:r>
            <a:r>
              <a:rPr lang="en-US" dirty="0"/>
              <a:t>. To </a:t>
            </a:r>
            <a:r>
              <a:rPr lang="el-GR" dirty="0"/>
              <a:t>περιβάλλον καθορίζει τις ανθρώπινες δραστηριότητες και εξελίξεις, το περιβάλλον υπερνικά την ανθρώπινη φύση και ικανότητα. Οι κοινωνικές σχέσεις ως φυσικές. Η ανθρώπινη γεωγραφία υποκύπτει στη φυσιοκρατία.</a:t>
            </a:r>
          </a:p>
          <a:p>
            <a:r>
              <a:rPr lang="el-GR" dirty="0"/>
              <a:t>Ποσιμπιλιτισμός  (</a:t>
            </a:r>
            <a:r>
              <a:rPr lang="en-US" dirty="0"/>
              <a:t>Vidal de la Blache</a:t>
            </a:r>
            <a:r>
              <a:rPr lang="el-GR" dirty="0"/>
              <a:t>, </a:t>
            </a:r>
            <a:r>
              <a:rPr lang="en-US" dirty="0"/>
              <a:t>Carl Sauer). To </a:t>
            </a:r>
            <a:r>
              <a:rPr lang="el-GR" dirty="0"/>
              <a:t>περιβάλλον δημιουργεί τις προϋποθέσεις και τις δυνατότητες πάνω στις οποίες η ανθρώπινη δραστηριότητα λαμβάνει χώρα και ενεργεί. Οι άνθρωποι ως δυναμικοί φορείς που ενεργούν πάνω στο τοπίο. Το περιβάλλον ως το μέσο εκδήλωσης της ανθρώπινης δημιουργίας. </a:t>
            </a:r>
          </a:p>
          <a:p>
            <a:r>
              <a:rPr lang="el-GR" dirty="0"/>
              <a:t>Από τη μονοδιάστατη στη πολυδιάστατη θεώρηση της σχέσης ανθρώπου και περιβάλλοντος</a:t>
            </a:r>
            <a:r>
              <a:rPr lang="en-US" dirty="0"/>
              <a:t>. </a:t>
            </a:r>
            <a:r>
              <a:rPr lang="el-GR"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51z8XNa-SdL._SY344_BO1,204,203,200_.jpg"/>
          <p:cNvPicPr>
            <a:picLocks noGrp="1" noChangeAspect="1"/>
          </p:cNvPicPr>
          <p:nvPr>
            <p:ph idx="1"/>
          </p:nvPr>
        </p:nvPicPr>
        <p:blipFill>
          <a:blip r:embed="rId2" cstate="print"/>
          <a:stretch>
            <a:fillRect/>
          </a:stretch>
        </p:blipFill>
        <p:spPr>
          <a:xfrm>
            <a:off x="304800" y="228600"/>
            <a:ext cx="8534400" cy="66294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270464"/>
          </a:xfrm>
        </p:spPr>
        <p:txBody>
          <a:bodyPr>
            <a:normAutofit fontScale="90000"/>
          </a:bodyPr>
          <a:lstStyle/>
          <a:p>
            <a:pPr algn="l"/>
            <a:r>
              <a:rPr lang="el-GR" sz="2000" dirty="0"/>
              <a:t>Η επιστροφή του ντετερμινισμού ή μερικώς ντετερμινισμός;  Η γεωγραφία ως περιορισμός ως ο βασικότερος περιορισμός. Από την παγκοσμιοποίηση ως η «εκμηδένιση του χώρου από το χρόνο» (μείωση των αποστάσεων, ο χώρος δεν έχει σημασία) σε μια άλλη θεώρηση της γεωγραφίας αλλά και της παγκοσμιοποίησης .</a:t>
            </a:r>
            <a:endParaRPr lang="en-GB" sz="2000" dirty="0"/>
          </a:p>
        </p:txBody>
      </p:sp>
      <p:pic>
        <p:nvPicPr>
          <p:cNvPr id="4" name="Content Placeholder 3" descr="518xrU0XoJL._BO2,204,203,200_PIsitb-sticker-arrow-click,TopRight,35,-76_AA300_SH20_OU31_.jpg"/>
          <p:cNvPicPr>
            <a:picLocks noGrp="1" noChangeAspect="1"/>
          </p:cNvPicPr>
          <p:nvPr>
            <p:ph idx="1"/>
          </p:nvPr>
        </p:nvPicPr>
        <p:blipFill>
          <a:blip r:embed="rId2" cstate="print"/>
          <a:stretch>
            <a:fillRect/>
          </a:stretch>
        </p:blipFill>
        <p:spPr>
          <a:xfrm>
            <a:off x="1371600" y="1524000"/>
            <a:ext cx="6934200" cy="51054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Και σε γεωπολιτικό πλαίσιο</a:t>
            </a:r>
            <a:endParaRPr lang="en-US" dirty="0"/>
          </a:p>
        </p:txBody>
      </p:sp>
      <p:pic>
        <p:nvPicPr>
          <p:cNvPr id="4" name="Content Placeholder 3" descr="download.jfif"/>
          <p:cNvPicPr>
            <a:picLocks noGrp="1" noChangeAspect="1"/>
          </p:cNvPicPr>
          <p:nvPr>
            <p:ph idx="1"/>
          </p:nvPr>
        </p:nvPicPr>
        <p:blipFill>
          <a:blip r:embed="rId2" cstate="print"/>
          <a:stretch>
            <a:fillRect/>
          </a:stretch>
        </p:blipFill>
        <p:spPr>
          <a:xfrm>
            <a:off x="1676400" y="1371600"/>
            <a:ext cx="6477000" cy="5334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 </a:t>
            </a:r>
            <a:r>
              <a:rPr lang="en-GB" dirty="0" err="1"/>
              <a:t>marshall</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GB" dirty="0"/>
              <a:t>The land on which we live has always shaped us. It has shaped the wars, the power, politics, and</a:t>
            </a:r>
          </a:p>
          <a:p>
            <a:pPr>
              <a:buNone/>
            </a:pPr>
            <a:r>
              <a:rPr lang="en-GB" dirty="0"/>
              <a:t>social development of the peoples that now inhabit nearly every part of the earth. Technology may</a:t>
            </a:r>
          </a:p>
          <a:p>
            <a:pPr>
              <a:buNone/>
            </a:pPr>
            <a:r>
              <a:rPr lang="en-GB" dirty="0"/>
              <a:t>seem to overcome the distances between us in both mental and physical space, but it is easy to forget</a:t>
            </a:r>
          </a:p>
          <a:p>
            <a:pPr>
              <a:buNone/>
            </a:pPr>
            <a:r>
              <a:rPr lang="en-GB" dirty="0"/>
              <a:t>that the land where we live, work, and raise our children is hugely important and that the choices of</a:t>
            </a:r>
          </a:p>
          <a:p>
            <a:pPr>
              <a:buNone/>
            </a:pPr>
            <a:r>
              <a:rPr lang="en-GB" dirty="0"/>
              <a:t>those who lead the seven billion inhabitants of this planet will to some degree always be shaped by</a:t>
            </a:r>
          </a:p>
          <a:p>
            <a:pPr>
              <a:buNone/>
            </a:pPr>
            <a:r>
              <a:rPr lang="en-GB" dirty="0"/>
              <a:t>the rivers, mountains, deserts, lakes, and seas that constrain us all—as they always have.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lstStyle/>
          <a:p>
            <a:pPr algn="l"/>
            <a:r>
              <a:rPr lang="el-GR" dirty="0"/>
              <a:t>Γεωγραφία και </a:t>
            </a:r>
            <a:r>
              <a:rPr lang="en-US" dirty="0"/>
              <a:t>LNG</a:t>
            </a:r>
            <a:endParaRPr lang="en-GB" dirty="0"/>
          </a:p>
        </p:txBody>
      </p:sp>
      <p:pic>
        <p:nvPicPr>
          <p:cNvPr id="4" name="Content Placeholder 3" descr="lng-1.jpg"/>
          <p:cNvPicPr>
            <a:picLocks noGrp="1" noChangeAspect="1"/>
          </p:cNvPicPr>
          <p:nvPr>
            <p:ph idx="1"/>
          </p:nvPr>
        </p:nvPicPr>
        <p:blipFill>
          <a:blip r:embed="rId2" cstate="print"/>
          <a:stretch>
            <a:fillRect/>
          </a:stretch>
        </p:blipFill>
        <p:spPr>
          <a:xfrm>
            <a:off x="228600" y="1295400"/>
            <a:ext cx="5029200" cy="5410200"/>
          </a:xfrm>
        </p:spPr>
      </p:pic>
      <p:pic>
        <p:nvPicPr>
          <p:cNvPr id="5" name="Picture 4" descr="LNG.jpg"/>
          <p:cNvPicPr>
            <a:picLocks noChangeAspect="1"/>
          </p:cNvPicPr>
          <p:nvPr/>
        </p:nvPicPr>
        <p:blipFill>
          <a:blip r:embed="rId3" cstate="print"/>
          <a:stretch>
            <a:fillRect/>
          </a:stretch>
        </p:blipFill>
        <p:spPr>
          <a:xfrm>
            <a:off x="5181600" y="1447800"/>
            <a:ext cx="3657600" cy="52375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dirty="0"/>
              <a:t>Περιβαλλοντικός ντετερμινισμός ή </a:t>
            </a:r>
            <a:r>
              <a:rPr lang="el-GR" dirty="0" err="1"/>
              <a:t>ποσιμπιλιτισμός</a:t>
            </a:r>
            <a:r>
              <a:rPr lang="el-GR" dirty="0"/>
              <a:t>; </a:t>
            </a:r>
          </a:p>
        </p:txBody>
      </p:sp>
      <p:pic>
        <p:nvPicPr>
          <p:cNvPr id="4" name="3 - Θέση περιεχομένου" descr="images.jpg"/>
          <p:cNvPicPr>
            <a:picLocks noGrp="1" noChangeAspect="1"/>
          </p:cNvPicPr>
          <p:nvPr>
            <p:ph idx="1"/>
          </p:nvPr>
        </p:nvPicPr>
        <p:blipFill>
          <a:blip r:embed="rId2" cstate="print"/>
          <a:stretch>
            <a:fillRect/>
          </a:stretch>
        </p:blipFill>
        <p:spPr>
          <a:xfrm>
            <a:off x="152400" y="1752600"/>
            <a:ext cx="8839200" cy="51054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lstStyle/>
          <a:p>
            <a:pPr algn="l"/>
            <a:r>
              <a:rPr lang="en-US" dirty="0"/>
              <a:t>1960 </a:t>
            </a:r>
            <a:r>
              <a:rPr lang="el-GR" dirty="0"/>
              <a:t>και μετά</a:t>
            </a:r>
            <a:endParaRPr lang="en-GB" dirty="0"/>
          </a:p>
        </p:txBody>
      </p:sp>
      <p:sp>
        <p:nvSpPr>
          <p:cNvPr id="3" name="Content Placeholder 2"/>
          <p:cNvSpPr>
            <a:spLocks noGrp="1"/>
          </p:cNvSpPr>
          <p:nvPr>
            <p:ph idx="1"/>
          </p:nvPr>
        </p:nvSpPr>
        <p:spPr/>
        <p:txBody>
          <a:bodyPr>
            <a:normAutofit fontScale="92500" lnSpcReduction="10000"/>
          </a:bodyPr>
          <a:lstStyle/>
          <a:p>
            <a:r>
              <a:rPr lang="el-GR" dirty="0"/>
              <a:t>Από το 1950 -1960 και μετά, η ανθρώπινη γεωγραφία μπορεί να ειδωθεί ως μια πολύ διαφοροποιημένη επιστήμη που περιλαμβάνει πολύ διαφορετικές προσεγγίσεις και τεχνικές.</a:t>
            </a:r>
          </a:p>
          <a:p>
            <a:r>
              <a:rPr lang="el-GR" dirty="0"/>
              <a:t>Η λέξη/ τίτλος «ανθρώπινη γεωγραφία» δεν χρησιμοποιείτο πριν από τη δεκαετία του 1950 και 1960.</a:t>
            </a:r>
          </a:p>
          <a:p>
            <a:r>
              <a:rPr lang="el-GR" dirty="0"/>
              <a:t>Στη συνέχεια, θα ασχοληθούμε με την υπόλοιπη πορεία (της περιπέτειας) της ανθρώπινης γεωγραφίας μέχρι τις μέρες μας.</a:t>
            </a:r>
          </a:p>
          <a:p>
            <a:pPr>
              <a:buNone/>
            </a:pPr>
            <a:endParaRPr lang="el-GR" dirty="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5664"/>
          </a:xfrm>
        </p:spPr>
        <p:txBody>
          <a:bodyPr>
            <a:normAutofit/>
          </a:bodyPr>
          <a:lstStyle/>
          <a:p>
            <a:pPr algn="l"/>
            <a:r>
              <a:rPr lang="el-GR" sz="2800" dirty="0"/>
              <a:t>Αρχαία ελληνική γραμματεία</a:t>
            </a:r>
            <a:r>
              <a:rPr lang="en-US" sz="2800" dirty="0"/>
              <a:t> </a:t>
            </a:r>
            <a:r>
              <a:rPr lang="el-GR" sz="2800" dirty="0"/>
              <a:t>και γεωγραφία (όχι απαραίτητα ανθρώπινη)</a:t>
            </a:r>
            <a:endParaRPr lang="en-GB" sz="2800" dirty="0"/>
          </a:p>
        </p:txBody>
      </p:sp>
      <p:sp>
        <p:nvSpPr>
          <p:cNvPr id="3" name="Content Placeholder 2"/>
          <p:cNvSpPr>
            <a:spLocks noGrp="1"/>
          </p:cNvSpPr>
          <p:nvPr>
            <p:ph idx="1"/>
          </p:nvPr>
        </p:nvSpPr>
        <p:spPr>
          <a:xfrm>
            <a:off x="457200" y="1447800"/>
            <a:ext cx="8229600" cy="4876800"/>
          </a:xfrm>
        </p:spPr>
        <p:txBody>
          <a:bodyPr>
            <a:normAutofit fontScale="62500" lnSpcReduction="20000"/>
          </a:bodyPr>
          <a:lstStyle/>
          <a:p>
            <a:pPr>
              <a:lnSpc>
                <a:spcPct val="80000"/>
              </a:lnSpc>
              <a:defRPr/>
            </a:pPr>
            <a:r>
              <a:rPr lang="el-GR" dirty="0"/>
              <a:t>Γεωγραφία: γαία και γράφω, γράφω επί της γης. Μια γραφή επί της </a:t>
            </a:r>
            <a:r>
              <a:rPr lang="el-GR" dirty="0" err="1"/>
              <a:t>γής</a:t>
            </a:r>
            <a:r>
              <a:rPr lang="el-GR" dirty="0"/>
              <a:t>.</a:t>
            </a:r>
          </a:p>
          <a:p>
            <a:pPr>
              <a:lnSpc>
                <a:spcPct val="80000"/>
              </a:lnSpc>
              <a:buNone/>
              <a:defRPr/>
            </a:pPr>
            <a:endParaRPr lang="el-GR" dirty="0"/>
          </a:p>
          <a:p>
            <a:pPr>
              <a:lnSpc>
                <a:spcPct val="80000"/>
              </a:lnSpc>
              <a:defRPr/>
            </a:pPr>
            <a:r>
              <a:rPr lang="el-GR" dirty="0"/>
              <a:t>Αναφορές από Πλάτωνα, Πλούταρχο και άλλους</a:t>
            </a:r>
          </a:p>
          <a:p>
            <a:pPr>
              <a:lnSpc>
                <a:spcPct val="80000"/>
              </a:lnSpc>
              <a:buNone/>
              <a:defRPr/>
            </a:pPr>
            <a:endParaRPr lang="el-GR" dirty="0"/>
          </a:p>
          <a:p>
            <a:pPr>
              <a:lnSpc>
                <a:spcPct val="80000"/>
              </a:lnSpc>
              <a:defRPr/>
            </a:pPr>
            <a:r>
              <a:rPr lang="el-GR" dirty="0"/>
              <a:t>Μια από τις πρώτες εμφανίσεις στοιχείων γεωγραφίας από τον Αριστοτέλη στα «Πολιτικά»: «Κατά αρχή πρέπει να αναλογιστούμε τον πληθυσμό και το έδαφος.…. Όσο μικρότερος ο πληθυσμός τόσο πιο διαχειρίσιμος. Το έδαφος πρέπει να αρκετά μεγάλο ώστε να μπορεί να προσδίδει στους πολίτες τη δυνατότητα να ζουν και να υπάρχει χρόνος για ψυχαγωγία. Η πόλη πρέπει να είναι σε κεντρικό σημείο. Η επικοινωνία με τη θάλασσα είναι ευεργετική για οικονομικούς και στρατιωτικούς λόγους; Αλλά τα ηθικά αποτελέσματα του θαλάσσιου εμπορίου είναι κακά. Εάν η πόλη έχει λιμάνι αυτό θα πρέπει να είναι σε κάποια απόσταση από την πόλη» (ελεύθερη μετάφραση)</a:t>
            </a:r>
          </a:p>
          <a:p>
            <a:pPr>
              <a:lnSpc>
                <a:spcPct val="80000"/>
              </a:lnSpc>
              <a:defRPr/>
            </a:pPr>
            <a:endParaRPr lang="el-GR" dirty="0"/>
          </a:p>
          <a:p>
            <a:pPr>
              <a:lnSpc>
                <a:spcPct val="80000"/>
              </a:lnSpc>
              <a:defRPr/>
            </a:pPr>
            <a:r>
              <a:rPr lang="en-US" dirty="0"/>
              <a:t> </a:t>
            </a:r>
            <a:r>
              <a:rPr lang="el-GR" dirty="0"/>
              <a:t>Πατέρας της γεωγραφίας θεωρείται ο Ερατοσθένης (175-195 π.χ.)</a:t>
            </a:r>
          </a:p>
          <a:p>
            <a:pPr>
              <a:lnSpc>
                <a:spcPct val="80000"/>
              </a:lnSpc>
              <a:defRPr/>
            </a:pPr>
            <a:endParaRPr lang="el-GR" dirty="0"/>
          </a:p>
          <a:p>
            <a:pPr>
              <a:lnSpc>
                <a:spcPct val="80000"/>
              </a:lnSpc>
              <a:defRPr/>
            </a:pPr>
            <a:r>
              <a:rPr lang="el-GR" dirty="0"/>
              <a:t>Η ανάπτυξη της γεωγραφίας αρχίζει με τον Στράβωνα (60-21 π.χ.)</a:t>
            </a:r>
          </a:p>
          <a:p>
            <a:pPr>
              <a:lnSpc>
                <a:spcPct val="80000"/>
              </a:lnSpc>
              <a:defRPr/>
            </a:pPr>
            <a:endParaRPr lang="el-GR" dirty="0"/>
          </a:p>
          <a:p>
            <a:pPr>
              <a:lnSpc>
                <a:spcPct val="80000"/>
              </a:lnSpc>
              <a:defRPr/>
            </a:pPr>
            <a:r>
              <a:rPr lang="el-GR" dirty="0"/>
              <a:t>Ο Πτολεμαίος (90-168 </a:t>
            </a:r>
            <a:r>
              <a:rPr lang="el-GR" dirty="0" err="1"/>
              <a:t>μ.χ</a:t>
            </a:r>
            <a:r>
              <a:rPr lang="el-GR" dirty="0"/>
              <a:t>.) και η ανάπτυξη της χαρτογραφίας με βάση μια διάρθρωση της υδρογείους σε παράλληλους και μεσημβρινούς.  Σημαντικές ανακαλύψεις για τη μετέπειτα ναυσιπλοΐα.  </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a:bodyPr>
          <a:lstStyle/>
          <a:p>
            <a:pPr algn="l"/>
            <a:r>
              <a:rPr lang="el-GR" sz="2800" dirty="0"/>
              <a:t>Πτολεμαίος και η διάρθρωση της υδρογείου </a:t>
            </a:r>
            <a:endParaRPr lang="en-GB" sz="2800" dirty="0"/>
          </a:p>
        </p:txBody>
      </p:sp>
      <p:pic>
        <p:nvPicPr>
          <p:cNvPr id="1026" name="Picture 2" descr="C:\Users\george\Desktop\download.jpg"/>
          <p:cNvPicPr>
            <a:picLocks noGrp="1" noChangeAspect="1" noChangeArrowheads="1"/>
          </p:cNvPicPr>
          <p:nvPr>
            <p:ph idx="1"/>
          </p:nvPr>
        </p:nvPicPr>
        <p:blipFill>
          <a:blip r:embed="rId2" cstate="print"/>
          <a:srcRect/>
          <a:stretch>
            <a:fillRect/>
          </a:stretch>
        </p:blipFill>
        <p:spPr bwMode="auto">
          <a:xfrm>
            <a:off x="152400" y="1143000"/>
            <a:ext cx="8991600" cy="5562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noAutofit/>
          </a:bodyPr>
          <a:lstStyle/>
          <a:p>
            <a:pPr algn="l"/>
            <a:r>
              <a:rPr lang="el-GR" sz="2800" dirty="0"/>
              <a:t>Η στενή σχέση γεωγραφίας και ευρωπαϊκού επεκτατισμού</a:t>
            </a:r>
            <a:endParaRPr lang="en-GB" sz="2800" dirty="0"/>
          </a:p>
        </p:txBody>
      </p:sp>
      <p:sp>
        <p:nvSpPr>
          <p:cNvPr id="3" name="Content Placeholder 2"/>
          <p:cNvSpPr>
            <a:spLocks noGrp="1"/>
          </p:cNvSpPr>
          <p:nvPr>
            <p:ph idx="1"/>
          </p:nvPr>
        </p:nvSpPr>
        <p:spPr>
          <a:xfrm>
            <a:off x="457200" y="1646236"/>
            <a:ext cx="8229600" cy="5059363"/>
          </a:xfrm>
        </p:spPr>
        <p:txBody>
          <a:bodyPr>
            <a:normAutofit fontScale="70000" lnSpcReduction="20000"/>
          </a:bodyPr>
          <a:lstStyle/>
          <a:p>
            <a:r>
              <a:rPr lang="el-GR" dirty="0"/>
              <a:t>Από την εποχή της αποικιοκρατίας (15</a:t>
            </a:r>
            <a:r>
              <a:rPr lang="el-GR" baseline="30000" dirty="0"/>
              <a:t>ος</a:t>
            </a:r>
            <a:r>
              <a:rPr lang="el-GR" dirty="0"/>
              <a:t> αιώνας και μετά) υπήρξε έντονη ανάγκη για χάρτες και γεωγραφικές πληροφορίες</a:t>
            </a:r>
          </a:p>
          <a:p>
            <a:r>
              <a:rPr lang="el-GR" dirty="0"/>
              <a:t>Η γεωγραφική γνώση ως τρόπος ελέγχου των αποικιών και των πληθυσμών τους. Το να γνωρίζω σημαίνει να κατέχω δύναμη-ισχύ.</a:t>
            </a:r>
          </a:p>
          <a:p>
            <a:r>
              <a:rPr lang="el-GR" dirty="0"/>
              <a:t>Η γεωγραφία και η ανθρωπολογία ως επιστήμες που αναπτυχθήκαν στο πλαίσιο της αποικιοκρατίας</a:t>
            </a:r>
          </a:p>
          <a:p>
            <a:r>
              <a:rPr lang="el-GR" dirty="0"/>
              <a:t>Η ονομασία των τόπων ως τρόπος ελέγχου- </a:t>
            </a:r>
            <a:r>
              <a:rPr lang="el-GR" dirty="0" err="1"/>
              <a:t>μεταποικιοκρατία</a:t>
            </a:r>
            <a:r>
              <a:rPr lang="el-GR" dirty="0"/>
              <a:t> και η μετά-ονομασία των τόπων π.χ. από Βομβάη σε </a:t>
            </a:r>
            <a:r>
              <a:rPr lang="el-GR" dirty="0" err="1"/>
              <a:t>Μουμπάι</a:t>
            </a:r>
            <a:r>
              <a:rPr lang="el-GR" dirty="0"/>
              <a:t>.</a:t>
            </a:r>
          </a:p>
          <a:p>
            <a:r>
              <a:rPr lang="el-GR" dirty="0"/>
              <a:t>Η ίδρυση γεωγραφικών εταιριών σε σημαντικές αποικιοκρατικές χώρες. Στους κόλπους τους συμπεριλαμβάνονταν στρατιωτικοί,  άτομα με κύρος, επιστήμονες, ταξιδευτές κτλ. </a:t>
            </a:r>
            <a:endParaRPr lang="en-GB" dirty="0"/>
          </a:p>
          <a:p>
            <a:r>
              <a:rPr lang="el-GR" dirty="0"/>
              <a:t>Το πρώτο τμήμα Γεωγραφίας ιδρύεται στη Γερμανία</a:t>
            </a:r>
          </a:p>
          <a:p>
            <a:r>
              <a:rPr lang="el-GR" dirty="0"/>
              <a:t>1830 και η ίδρυση της Βασιλικής Γεωγραφικής Εταιρείας στο Λονδίνο.</a:t>
            </a:r>
          </a:p>
          <a:p>
            <a:endParaRPr lang="el-GR" dirty="0"/>
          </a:p>
          <a:p>
            <a:pPr>
              <a:buNone/>
            </a:pPr>
            <a:endParaRPr lang="el-GR"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l"/>
            <a:r>
              <a:rPr lang="el-GR" dirty="0"/>
              <a:t>Αποικιοκρατικοί χάρτες</a:t>
            </a:r>
            <a:endParaRPr lang="en-GB" dirty="0"/>
          </a:p>
        </p:txBody>
      </p:sp>
      <p:pic>
        <p:nvPicPr>
          <p:cNvPr id="4" name="Content Placeholder 3" descr="1280px-Imperial_Federation,_Map_of_the_World_Showing_the_Extent_of_the_British_Empire_in_1886_(levelled).jpg"/>
          <p:cNvPicPr>
            <a:picLocks noGrp="1" noChangeAspect="1"/>
          </p:cNvPicPr>
          <p:nvPr>
            <p:ph idx="1"/>
          </p:nvPr>
        </p:nvPicPr>
        <p:blipFill>
          <a:blip r:embed="rId2" cstate="print"/>
          <a:stretch>
            <a:fillRect/>
          </a:stretch>
        </p:blipFill>
        <p:spPr>
          <a:xfrm>
            <a:off x="228600" y="1066800"/>
            <a:ext cx="8686800" cy="5562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a:bodyPr>
          <a:lstStyle/>
          <a:p>
            <a:pPr algn="l"/>
            <a:r>
              <a:rPr lang="el-GR" sz="2800" dirty="0"/>
              <a:t>Βρετανική παγκοσμιοποίηση και ροές</a:t>
            </a:r>
            <a:endParaRPr lang="en-GB" sz="2800" dirty="0"/>
          </a:p>
        </p:txBody>
      </p:sp>
      <p:pic>
        <p:nvPicPr>
          <p:cNvPr id="4" name="Content Placeholder 3" descr="Cable-&amp;-Wireless-AF.jpg"/>
          <p:cNvPicPr>
            <a:picLocks noGrp="1" noChangeAspect="1"/>
          </p:cNvPicPr>
          <p:nvPr>
            <p:ph idx="1"/>
          </p:nvPr>
        </p:nvPicPr>
        <p:blipFill>
          <a:blip r:embed="rId2" cstate="print"/>
          <a:stretch>
            <a:fillRect/>
          </a:stretch>
        </p:blipFill>
        <p:spPr>
          <a:xfrm>
            <a:off x="152400" y="990600"/>
            <a:ext cx="8991600" cy="5638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normAutofit/>
          </a:bodyPr>
          <a:lstStyle/>
          <a:p>
            <a:pPr algn="l"/>
            <a:r>
              <a:rPr lang="el-GR" sz="2400" dirty="0"/>
              <a:t>Ιδρυτές της σύγχρονης γεωγραφίας; </a:t>
            </a:r>
            <a:r>
              <a:rPr lang="en-US" sz="2400" dirty="0"/>
              <a:t>Kant </a:t>
            </a:r>
            <a:r>
              <a:rPr lang="el-GR" sz="2400" dirty="0"/>
              <a:t>και </a:t>
            </a:r>
            <a:r>
              <a:rPr lang="en-US" sz="2400" dirty="0"/>
              <a:t>Humboldt</a:t>
            </a:r>
            <a:endParaRPr lang="en-GB" sz="2400" dirty="0"/>
          </a:p>
        </p:txBody>
      </p:sp>
      <p:pic>
        <p:nvPicPr>
          <p:cNvPr id="4" name="Content Placeholder 3" descr="immanuel-kant.jpg"/>
          <p:cNvPicPr>
            <a:picLocks noGrp="1" noChangeAspect="1"/>
          </p:cNvPicPr>
          <p:nvPr>
            <p:ph idx="1"/>
          </p:nvPr>
        </p:nvPicPr>
        <p:blipFill>
          <a:blip r:embed="rId2" cstate="print"/>
          <a:stretch>
            <a:fillRect/>
          </a:stretch>
        </p:blipFill>
        <p:spPr>
          <a:xfrm>
            <a:off x="228600" y="1600200"/>
            <a:ext cx="4572000" cy="5257800"/>
          </a:xfrm>
        </p:spPr>
      </p:pic>
      <p:pic>
        <p:nvPicPr>
          <p:cNvPr id="5" name="Picture 4" descr="download.jpg"/>
          <p:cNvPicPr>
            <a:picLocks noChangeAspect="1"/>
          </p:cNvPicPr>
          <p:nvPr/>
        </p:nvPicPr>
        <p:blipFill>
          <a:blip r:embed="rId3" cstate="print"/>
          <a:stretch>
            <a:fillRect/>
          </a:stretch>
        </p:blipFill>
        <p:spPr>
          <a:xfrm>
            <a:off x="4800600" y="1600200"/>
            <a:ext cx="4343400" cy="5257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n-US" dirty="0" err="1"/>
              <a:t>Humbolt</a:t>
            </a:r>
            <a:r>
              <a:rPr lang="en-US" dirty="0"/>
              <a:t> Forum- Berlin</a:t>
            </a:r>
            <a:endParaRPr lang="el-GR" dirty="0"/>
          </a:p>
        </p:txBody>
      </p:sp>
      <p:pic>
        <p:nvPicPr>
          <p:cNvPr id="4" name="3 - Θέση περιεχομένου" descr="2018_August_Humboldt_Forum.jpg"/>
          <p:cNvPicPr>
            <a:picLocks noGrp="1" noChangeAspect="1"/>
          </p:cNvPicPr>
          <p:nvPr>
            <p:ph idx="1"/>
          </p:nvPr>
        </p:nvPicPr>
        <p:blipFill>
          <a:blip r:embed="rId2" cstate="print"/>
          <a:stretch>
            <a:fillRect/>
          </a:stretch>
        </p:blipFill>
        <p:spPr>
          <a:xfrm>
            <a:off x="864727" y="1646238"/>
            <a:ext cx="7414545" cy="4525962"/>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441</TotalTime>
  <Words>1496</Words>
  <Application>Microsoft Office PowerPoint</Application>
  <PresentationFormat>On-screen Show (4:3)</PresentationFormat>
  <Paragraphs>99</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Rockwell</vt:lpstr>
      <vt:lpstr>Wingdings 2</vt:lpstr>
      <vt:lpstr>Foundry</vt:lpstr>
      <vt:lpstr>Τι είναι η ανθρωπογεωγραφία; Μέρος Α</vt:lpstr>
      <vt:lpstr>Εισαγωγή</vt:lpstr>
      <vt:lpstr>Αρχαία ελληνική γραμματεία και γεωγραφία (όχι απαραίτητα ανθρώπινη)</vt:lpstr>
      <vt:lpstr>Πτολεμαίος και η διάρθρωση της υδρογείου </vt:lpstr>
      <vt:lpstr>Η στενή σχέση γεωγραφίας και ευρωπαϊκού επεκτατισμού</vt:lpstr>
      <vt:lpstr>Αποικιοκρατικοί χάρτες</vt:lpstr>
      <vt:lpstr>Βρετανική παγκοσμιοποίηση και ροές</vt:lpstr>
      <vt:lpstr>Ιδρυτές της σύγχρονης γεωγραφίας; Kant και Humboldt</vt:lpstr>
      <vt:lpstr>Humbolt Forum- Berlin</vt:lpstr>
      <vt:lpstr>Κant, Humboldt</vt:lpstr>
      <vt:lpstr>Η Κλασσική Γερμανική Γεωγραφία του 19ου αιώνα  </vt:lpstr>
      <vt:lpstr>Γαλλία και πιθανοκρατία (19ο και 20ος αιώνας) </vt:lpstr>
      <vt:lpstr> Η έμφαση στις περιφέρειες</vt:lpstr>
      <vt:lpstr>Περιφερειακή γεωγραφία ή γεωγραφία των περιφερειών</vt:lpstr>
      <vt:lpstr>Η μεθοδολογία του Sauer</vt:lpstr>
      <vt:lpstr>Εμπειρική γεωγραφία και τουρισμός</vt:lpstr>
      <vt:lpstr>PowerPoint Presentation</vt:lpstr>
      <vt:lpstr>PowerPoint Presentation</vt:lpstr>
      <vt:lpstr>Carl Sauer</vt:lpstr>
      <vt:lpstr>Οι δύο θεωρήσεις της γεωγραφίας:</vt:lpstr>
      <vt:lpstr>PowerPoint Presentation</vt:lpstr>
      <vt:lpstr>Η επιστροφή του ντετερμινισμού ή μερικώς ντετερμινισμός;  Η γεωγραφία ως περιορισμός ως ο βασικότερος περιορισμός. Από την παγκοσμιοποίηση ως η «εκμηδένιση του χώρου από το χρόνο» (μείωση των αποστάσεων, ο χώρος δεν έχει σημασία) σε μια άλλη θεώρηση της γεωγραφίας αλλά και της παγκοσμιοποίησης .</vt:lpstr>
      <vt:lpstr>Και σε γεωπολιτικό πλαίσιο</vt:lpstr>
      <vt:lpstr>Tim marshall</vt:lpstr>
      <vt:lpstr>Γεωγραφία και LNG</vt:lpstr>
      <vt:lpstr>Περιβαλλοντικός ντετερμινισμός ή ποσιμπιλιτισμός; </vt:lpstr>
      <vt:lpstr>1960 και μετά</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 είναι η αθνθρωπογεωγραφία;</dc:title>
  <dc:creator>georgemavromatis</dc:creator>
  <cp:lastModifiedBy>George Mavrommatis</cp:lastModifiedBy>
  <cp:revision>87</cp:revision>
  <dcterms:created xsi:type="dcterms:W3CDTF">2014-02-17T09:46:51Z</dcterms:created>
  <dcterms:modified xsi:type="dcterms:W3CDTF">2025-10-23T09:28:57Z</dcterms:modified>
</cp:coreProperties>
</file>