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C42D3-B2C3-4DE1-AC29-F1E06B4FCEBB}" type="doc">
      <dgm:prSet loTypeId="urn:microsoft.com/office/officeart/2005/8/layout/arrow6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ABE7F9A6-4979-40EF-A8AC-09EC61459FCA}">
      <dgm:prSet/>
      <dgm:spPr/>
      <dgm:t>
        <a:bodyPr/>
        <a:lstStyle/>
        <a:p>
          <a:pPr rtl="0"/>
          <a:r>
            <a:rPr lang="en-US" dirty="0" smtClean="0"/>
            <a:t>A. </a:t>
          </a:r>
          <a:r>
            <a:rPr lang="el-GR" dirty="0" smtClean="0"/>
            <a:t>ΠΡΟΤΕΡΑΙΟΤΗΤΕΣ</a:t>
          </a:r>
          <a:r>
            <a:rPr lang="en-US" dirty="0" smtClean="0"/>
            <a:t> </a:t>
          </a:r>
          <a:r>
            <a:rPr lang="el-GR" dirty="0" smtClean="0"/>
            <a:t>ΠΟΛΙΤΙΚΗΣ</a:t>
          </a:r>
          <a:endParaRPr lang="el-GR" dirty="0"/>
        </a:p>
      </dgm:t>
    </dgm:pt>
    <dgm:pt modelId="{04C46DCA-1E6C-4D37-8997-1EFF942F4082}" type="parTrans" cxnId="{0E56AA0D-D5CF-4075-8AD2-697E5709589B}">
      <dgm:prSet/>
      <dgm:spPr/>
      <dgm:t>
        <a:bodyPr/>
        <a:lstStyle/>
        <a:p>
          <a:endParaRPr lang="el-GR"/>
        </a:p>
      </dgm:t>
    </dgm:pt>
    <dgm:pt modelId="{9F81FCCD-64DB-4B5C-A0C9-C4BB7BC2B29F}" type="sibTrans" cxnId="{0E56AA0D-D5CF-4075-8AD2-697E5709589B}">
      <dgm:prSet/>
      <dgm:spPr/>
      <dgm:t>
        <a:bodyPr/>
        <a:lstStyle/>
        <a:p>
          <a:endParaRPr lang="el-GR"/>
        </a:p>
      </dgm:t>
    </dgm:pt>
    <dgm:pt modelId="{4DD290EA-15BD-46DB-9B52-70A3AD351E6D}">
      <dgm:prSet/>
      <dgm:spPr/>
      <dgm:t>
        <a:bodyPr/>
        <a:lstStyle/>
        <a:p>
          <a:pPr rtl="0"/>
          <a:r>
            <a:rPr lang="el-GR" dirty="0" smtClean="0"/>
            <a:t>Β. ΣΤΡΑΤΗΓΙΚΗ ΔΙΑΔΟΣΗΣ ΚΑΙ ΑΞΙΟΠΟΙΗΣΗΣ  ΑΠΟΤΕΛΕΣΜΑΤΩΝ  </a:t>
          </a:r>
          <a:endParaRPr lang="en-US" dirty="0"/>
        </a:p>
      </dgm:t>
    </dgm:pt>
    <dgm:pt modelId="{820E208F-4D66-45B6-980A-96925B4ED9B9}" type="parTrans" cxnId="{242EA981-C818-4B9A-8826-D390F8F3C6B2}">
      <dgm:prSet/>
      <dgm:spPr/>
      <dgm:t>
        <a:bodyPr/>
        <a:lstStyle/>
        <a:p>
          <a:endParaRPr lang="el-GR"/>
        </a:p>
      </dgm:t>
    </dgm:pt>
    <dgm:pt modelId="{79482A82-790F-49AD-89DC-1DFC326CC477}" type="sibTrans" cxnId="{242EA981-C818-4B9A-8826-D390F8F3C6B2}">
      <dgm:prSet/>
      <dgm:spPr/>
      <dgm:t>
        <a:bodyPr/>
        <a:lstStyle/>
        <a:p>
          <a:endParaRPr lang="el-GR"/>
        </a:p>
      </dgm:t>
    </dgm:pt>
    <dgm:pt modelId="{C474FA94-1938-4FB4-9E6E-3A152878A81F}" type="pres">
      <dgm:prSet presAssocID="{7BAC42D3-B2C3-4DE1-AC29-F1E06B4FCE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EA01A0E-BA35-4807-8F58-62ED551AD9E7}" type="pres">
      <dgm:prSet presAssocID="{7BAC42D3-B2C3-4DE1-AC29-F1E06B4FCEBB}" presName="ribbon" presStyleLbl="node1" presStyleIdx="0" presStyleCnt="1"/>
      <dgm:spPr/>
    </dgm:pt>
    <dgm:pt modelId="{13209AF5-1E71-41BF-B501-143F1560E1E7}" type="pres">
      <dgm:prSet presAssocID="{7BAC42D3-B2C3-4DE1-AC29-F1E06B4FCEB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A68D5B-B5DE-4EB5-8B45-2D3C551A8D58}" type="pres">
      <dgm:prSet presAssocID="{7BAC42D3-B2C3-4DE1-AC29-F1E06B4FCEB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C71E69B-8715-47F2-B2E9-05EC4AD7FDC6}" type="presOf" srcId="{ABE7F9A6-4979-40EF-A8AC-09EC61459FCA}" destId="{13209AF5-1E71-41BF-B501-143F1560E1E7}" srcOrd="0" destOrd="0" presId="urn:microsoft.com/office/officeart/2005/8/layout/arrow6"/>
    <dgm:cxn modelId="{AF79D656-AEA8-434C-9146-6B04850B41C6}" type="presOf" srcId="{4DD290EA-15BD-46DB-9B52-70A3AD351E6D}" destId="{2AA68D5B-B5DE-4EB5-8B45-2D3C551A8D58}" srcOrd="0" destOrd="0" presId="urn:microsoft.com/office/officeart/2005/8/layout/arrow6"/>
    <dgm:cxn modelId="{242EA981-C818-4B9A-8826-D390F8F3C6B2}" srcId="{7BAC42D3-B2C3-4DE1-AC29-F1E06B4FCEBB}" destId="{4DD290EA-15BD-46DB-9B52-70A3AD351E6D}" srcOrd="1" destOrd="0" parTransId="{820E208F-4D66-45B6-980A-96925B4ED9B9}" sibTransId="{79482A82-790F-49AD-89DC-1DFC326CC477}"/>
    <dgm:cxn modelId="{A78E708B-7EF8-4EB2-B2E8-4532C8352F07}" type="presOf" srcId="{7BAC42D3-B2C3-4DE1-AC29-F1E06B4FCEBB}" destId="{C474FA94-1938-4FB4-9E6E-3A152878A81F}" srcOrd="0" destOrd="0" presId="urn:microsoft.com/office/officeart/2005/8/layout/arrow6"/>
    <dgm:cxn modelId="{0E56AA0D-D5CF-4075-8AD2-697E5709589B}" srcId="{7BAC42D3-B2C3-4DE1-AC29-F1E06B4FCEBB}" destId="{ABE7F9A6-4979-40EF-A8AC-09EC61459FCA}" srcOrd="0" destOrd="0" parTransId="{04C46DCA-1E6C-4D37-8997-1EFF942F4082}" sibTransId="{9F81FCCD-64DB-4B5C-A0C9-C4BB7BC2B29F}"/>
    <dgm:cxn modelId="{A32F6A90-BA81-4B7D-95BA-52E131DD5CFB}" type="presParOf" srcId="{C474FA94-1938-4FB4-9E6E-3A152878A81F}" destId="{4EA01A0E-BA35-4807-8F58-62ED551AD9E7}" srcOrd="0" destOrd="0" presId="urn:microsoft.com/office/officeart/2005/8/layout/arrow6"/>
    <dgm:cxn modelId="{64296949-32E2-4CB3-9E87-A609ABDB4449}" type="presParOf" srcId="{C474FA94-1938-4FB4-9E6E-3A152878A81F}" destId="{13209AF5-1E71-41BF-B501-143F1560E1E7}" srcOrd="1" destOrd="0" presId="urn:microsoft.com/office/officeart/2005/8/layout/arrow6"/>
    <dgm:cxn modelId="{72F45AA9-4DC6-45B1-B5D3-91A6AE8EDBAC}" type="presParOf" srcId="{C474FA94-1938-4FB4-9E6E-3A152878A81F}" destId="{2AA68D5B-B5DE-4EB5-8B45-2D3C551A8D5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97474-1415-41B5-B8B0-1E515E576EFD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1B3EFDF-2047-4C64-A7C3-410140864DD9}">
      <dgm:prSet/>
      <dgm:spPr/>
      <dgm:t>
        <a:bodyPr/>
        <a:lstStyle/>
        <a:p>
          <a:pPr rtl="0"/>
          <a:r>
            <a:rPr lang="el-GR" dirty="0" smtClean="0"/>
            <a:t>Εφαρμόζονται στην κύρια Δραση 2-Στρατηγικές Συμπράξεις</a:t>
          </a:r>
          <a:endParaRPr lang="el-GR" dirty="0"/>
        </a:p>
      </dgm:t>
    </dgm:pt>
    <dgm:pt modelId="{A92D5C17-CD14-4AE0-8020-ECF41C16464E}" type="parTrans" cxnId="{303A385C-8FF5-4FE5-8334-C562C973BF32}">
      <dgm:prSet/>
      <dgm:spPr/>
      <dgm:t>
        <a:bodyPr/>
        <a:lstStyle/>
        <a:p>
          <a:endParaRPr lang="el-GR"/>
        </a:p>
      </dgm:t>
    </dgm:pt>
    <dgm:pt modelId="{0C4486E3-75AB-41AD-9419-4103A7F967DA}" type="sibTrans" cxnId="{303A385C-8FF5-4FE5-8334-C562C973BF32}">
      <dgm:prSet/>
      <dgm:spPr/>
      <dgm:t>
        <a:bodyPr/>
        <a:lstStyle/>
        <a:p>
          <a:endParaRPr lang="el-GR"/>
        </a:p>
      </dgm:t>
    </dgm:pt>
    <dgm:pt modelId="{52C34865-397F-47A7-95E7-2E240E209654}">
      <dgm:prSet/>
      <dgm:spPr/>
      <dgm:t>
        <a:bodyPr/>
        <a:lstStyle/>
        <a:p>
          <a:pPr rtl="0"/>
          <a:r>
            <a:rPr lang="el-GR" dirty="0" smtClean="0"/>
            <a:t>Καθορισμένα θέματα πολιτικής στα οποία πρέπει να ανταποκρίνονται οι προτάσεις σχεδίων</a:t>
          </a:r>
          <a:endParaRPr lang="el-GR" dirty="0"/>
        </a:p>
      </dgm:t>
    </dgm:pt>
    <dgm:pt modelId="{440F9B47-FCE0-47F7-8B0C-0BA86234B89E}" type="parTrans" cxnId="{A92606B7-820A-4CBF-8976-79E37A113B7C}">
      <dgm:prSet/>
      <dgm:spPr/>
      <dgm:t>
        <a:bodyPr/>
        <a:lstStyle/>
        <a:p>
          <a:endParaRPr lang="el-GR"/>
        </a:p>
      </dgm:t>
    </dgm:pt>
    <dgm:pt modelId="{76C0EA08-35D8-4AC0-BC82-CA4B2A24F2C6}" type="sibTrans" cxnId="{A92606B7-820A-4CBF-8976-79E37A113B7C}">
      <dgm:prSet/>
      <dgm:spPr/>
      <dgm:t>
        <a:bodyPr/>
        <a:lstStyle/>
        <a:p>
          <a:endParaRPr lang="el-GR"/>
        </a:p>
      </dgm:t>
    </dgm:pt>
    <dgm:pt modelId="{6499FA64-088E-4CE6-88C4-E7A95B77D26F}">
      <dgm:prSet/>
      <dgm:spPr/>
      <dgm:t>
        <a:bodyPr/>
        <a:lstStyle/>
        <a:p>
          <a:pPr rtl="0"/>
          <a:r>
            <a:rPr lang="el-GR" dirty="0" smtClean="0"/>
            <a:t>Εστιάζουν το πρόγραμμα-εξασφαλίζουν συμβολή στις κύριες προκλήσεις για την Ευρώπη</a:t>
          </a:r>
          <a:endParaRPr lang="el-GR" dirty="0"/>
        </a:p>
      </dgm:t>
    </dgm:pt>
    <dgm:pt modelId="{7FA1AF29-56F5-4B57-9E0B-158D8D227AEC}" type="parTrans" cxnId="{924AC6B8-BD95-434B-9256-1A476E24879E}">
      <dgm:prSet/>
      <dgm:spPr/>
      <dgm:t>
        <a:bodyPr/>
        <a:lstStyle/>
        <a:p>
          <a:endParaRPr lang="el-GR"/>
        </a:p>
      </dgm:t>
    </dgm:pt>
    <dgm:pt modelId="{10193B7A-FD66-4D4F-86CB-6F06FBC3D511}" type="sibTrans" cxnId="{924AC6B8-BD95-434B-9256-1A476E24879E}">
      <dgm:prSet/>
      <dgm:spPr/>
      <dgm:t>
        <a:bodyPr/>
        <a:lstStyle/>
        <a:p>
          <a:endParaRPr lang="el-GR"/>
        </a:p>
      </dgm:t>
    </dgm:pt>
    <dgm:pt modelId="{0717FDBC-3D77-484D-B291-E39EFF04299F}">
      <dgm:prSet/>
      <dgm:spPr/>
      <dgm:t>
        <a:bodyPr/>
        <a:lstStyle/>
        <a:p>
          <a:pPr rtl="0"/>
          <a:r>
            <a:rPr lang="el-GR" dirty="0" smtClean="0"/>
            <a:t>Καθορίζονται στο ετήσιο Πρόγραμμα Εργασίας και περιλαμβάνονται στον Οδηγό του Προγράμματος (μέρος Β’)</a:t>
          </a:r>
          <a:endParaRPr lang="el-GR" dirty="0"/>
        </a:p>
      </dgm:t>
    </dgm:pt>
    <dgm:pt modelId="{4BFFADA0-85E6-42D3-AEC4-3F39AD9E609A}" type="parTrans" cxnId="{80DA76FE-B229-46C0-86F5-6B944C9C74F9}">
      <dgm:prSet/>
      <dgm:spPr/>
      <dgm:t>
        <a:bodyPr/>
        <a:lstStyle/>
        <a:p>
          <a:endParaRPr lang="el-GR"/>
        </a:p>
      </dgm:t>
    </dgm:pt>
    <dgm:pt modelId="{A6E2E450-B8AC-4822-BAB4-3E3560D32DD4}" type="sibTrans" cxnId="{80DA76FE-B229-46C0-86F5-6B944C9C74F9}">
      <dgm:prSet/>
      <dgm:spPr/>
      <dgm:t>
        <a:bodyPr/>
        <a:lstStyle/>
        <a:p>
          <a:endParaRPr lang="el-GR"/>
        </a:p>
      </dgm:t>
    </dgm:pt>
    <dgm:pt modelId="{078084E7-021D-4E7F-9C0C-C26D41AD9495}" type="pres">
      <dgm:prSet presAssocID="{B3B97474-1415-41B5-B8B0-1E515E576E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D128C0F-9F98-4B29-9883-E807EB77E785}" type="pres">
      <dgm:prSet presAssocID="{B3B97474-1415-41B5-B8B0-1E515E576EFD}" presName="diamond" presStyleLbl="bgShp" presStyleIdx="0" presStyleCnt="1"/>
      <dgm:spPr/>
    </dgm:pt>
    <dgm:pt modelId="{BFADA607-F79A-4421-B2A3-7E78E84A97EB}" type="pres">
      <dgm:prSet presAssocID="{B3B97474-1415-41B5-B8B0-1E515E576EFD}" presName="quad1" presStyleLbl="node1" presStyleIdx="0" presStyleCnt="4" custScaleX="115924" custScaleY="106928" custLinFactNeighborX="-12004" custLinFactNeighborY="-1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E5A9D7-7990-4E24-8C6F-3A95FF3EE538}" type="pres">
      <dgm:prSet presAssocID="{B3B97474-1415-41B5-B8B0-1E515E576EFD}" presName="quad2" presStyleLbl="node1" presStyleIdx="1" presStyleCnt="4" custScaleX="110450" custScaleY="103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87E94F-F8AA-4C51-B4CA-D7E7CC9080BF}" type="pres">
      <dgm:prSet presAssocID="{B3B97474-1415-41B5-B8B0-1E515E576EFD}" presName="quad3" presStyleLbl="node1" presStyleIdx="2" presStyleCnt="4" custLinFactNeighborX="-7506" custLinFactNeighborY="-1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B18A19-C034-4EF4-8514-03D0CCC636C3}" type="pres">
      <dgm:prSet presAssocID="{B3B97474-1415-41B5-B8B0-1E515E576EFD}" presName="quad4" presStyleLbl="node1" presStyleIdx="3" presStyleCnt="4" custLinFactNeighborX="-2737" custLinFactNeighborY="-1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D83F77C-F8FA-4793-8BAF-705928F09CEF}" type="presOf" srcId="{B3B97474-1415-41B5-B8B0-1E515E576EFD}" destId="{078084E7-021D-4E7F-9C0C-C26D41AD9495}" srcOrd="0" destOrd="0" presId="urn:microsoft.com/office/officeart/2005/8/layout/matrix3"/>
    <dgm:cxn modelId="{C815C10A-8FB2-4D7D-AEA0-68487BAF2DBD}" type="presOf" srcId="{52C34865-397F-47A7-95E7-2E240E209654}" destId="{90E5A9D7-7990-4E24-8C6F-3A95FF3EE538}" srcOrd="0" destOrd="0" presId="urn:microsoft.com/office/officeart/2005/8/layout/matrix3"/>
    <dgm:cxn modelId="{BE1A131F-43D7-4EE4-9873-F9AB955DD07C}" type="presOf" srcId="{91B3EFDF-2047-4C64-A7C3-410140864DD9}" destId="{BFADA607-F79A-4421-B2A3-7E78E84A97EB}" srcOrd="0" destOrd="0" presId="urn:microsoft.com/office/officeart/2005/8/layout/matrix3"/>
    <dgm:cxn modelId="{3D8DE974-FF38-45B1-B0BF-5BD5D3F2C468}" type="presOf" srcId="{6499FA64-088E-4CE6-88C4-E7A95B77D26F}" destId="{CF87E94F-F8AA-4C51-B4CA-D7E7CC9080BF}" srcOrd="0" destOrd="0" presId="urn:microsoft.com/office/officeart/2005/8/layout/matrix3"/>
    <dgm:cxn modelId="{8A06216F-B1DB-47B9-849C-03F0044279E2}" type="presOf" srcId="{0717FDBC-3D77-484D-B291-E39EFF04299F}" destId="{62B18A19-C034-4EF4-8514-03D0CCC636C3}" srcOrd="0" destOrd="0" presId="urn:microsoft.com/office/officeart/2005/8/layout/matrix3"/>
    <dgm:cxn modelId="{A92606B7-820A-4CBF-8976-79E37A113B7C}" srcId="{B3B97474-1415-41B5-B8B0-1E515E576EFD}" destId="{52C34865-397F-47A7-95E7-2E240E209654}" srcOrd="1" destOrd="0" parTransId="{440F9B47-FCE0-47F7-8B0C-0BA86234B89E}" sibTransId="{76C0EA08-35D8-4AC0-BC82-CA4B2A24F2C6}"/>
    <dgm:cxn modelId="{80DA76FE-B229-46C0-86F5-6B944C9C74F9}" srcId="{B3B97474-1415-41B5-B8B0-1E515E576EFD}" destId="{0717FDBC-3D77-484D-B291-E39EFF04299F}" srcOrd="3" destOrd="0" parTransId="{4BFFADA0-85E6-42D3-AEC4-3F39AD9E609A}" sibTransId="{A6E2E450-B8AC-4822-BAB4-3E3560D32DD4}"/>
    <dgm:cxn modelId="{303A385C-8FF5-4FE5-8334-C562C973BF32}" srcId="{B3B97474-1415-41B5-B8B0-1E515E576EFD}" destId="{91B3EFDF-2047-4C64-A7C3-410140864DD9}" srcOrd="0" destOrd="0" parTransId="{A92D5C17-CD14-4AE0-8020-ECF41C16464E}" sibTransId="{0C4486E3-75AB-41AD-9419-4103A7F967DA}"/>
    <dgm:cxn modelId="{924AC6B8-BD95-434B-9256-1A476E24879E}" srcId="{B3B97474-1415-41B5-B8B0-1E515E576EFD}" destId="{6499FA64-088E-4CE6-88C4-E7A95B77D26F}" srcOrd="2" destOrd="0" parTransId="{7FA1AF29-56F5-4B57-9E0B-158D8D227AEC}" sibTransId="{10193B7A-FD66-4D4F-86CB-6F06FBC3D511}"/>
    <dgm:cxn modelId="{1D940A25-8405-4924-A1F1-2C67DC97F7A3}" type="presParOf" srcId="{078084E7-021D-4E7F-9C0C-C26D41AD9495}" destId="{7D128C0F-9F98-4B29-9883-E807EB77E785}" srcOrd="0" destOrd="0" presId="urn:microsoft.com/office/officeart/2005/8/layout/matrix3"/>
    <dgm:cxn modelId="{5BBD65FA-5D91-4E9C-B879-02AF5F751EB5}" type="presParOf" srcId="{078084E7-021D-4E7F-9C0C-C26D41AD9495}" destId="{BFADA607-F79A-4421-B2A3-7E78E84A97EB}" srcOrd="1" destOrd="0" presId="urn:microsoft.com/office/officeart/2005/8/layout/matrix3"/>
    <dgm:cxn modelId="{8C4B3834-6BB5-476D-A3D6-FB678ABC44F6}" type="presParOf" srcId="{078084E7-021D-4E7F-9C0C-C26D41AD9495}" destId="{90E5A9D7-7990-4E24-8C6F-3A95FF3EE538}" srcOrd="2" destOrd="0" presId="urn:microsoft.com/office/officeart/2005/8/layout/matrix3"/>
    <dgm:cxn modelId="{6BC1170C-4D3A-4F81-8867-795B7CB7331C}" type="presParOf" srcId="{078084E7-021D-4E7F-9C0C-C26D41AD9495}" destId="{CF87E94F-F8AA-4C51-B4CA-D7E7CC9080BF}" srcOrd="3" destOrd="0" presId="urn:microsoft.com/office/officeart/2005/8/layout/matrix3"/>
    <dgm:cxn modelId="{3A0288A1-333D-40CC-AFB0-397B9D65D991}" type="presParOf" srcId="{078084E7-021D-4E7F-9C0C-C26D41AD9495}" destId="{62B18A19-C034-4EF4-8514-03D0CCC636C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7C0EF-D2E6-4872-93F4-C9A2682BBB4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D16EEB37-0284-465F-8AF3-0D9643803725}">
      <dgm:prSet/>
      <dgm:spPr/>
      <dgm:t>
        <a:bodyPr/>
        <a:lstStyle/>
        <a:p>
          <a:pPr rtl="0"/>
          <a:r>
            <a:rPr lang="el-GR" dirty="0" smtClean="0"/>
            <a:t>Αποκεντρωμένες δράσεις: Στο </a:t>
          </a:r>
          <a:r>
            <a:rPr lang="en-US" dirty="0" smtClean="0"/>
            <a:t>LLP</a:t>
          </a:r>
          <a:r>
            <a:rPr lang="el-GR" dirty="0" smtClean="0"/>
            <a:t> δεν υπήρχαν ευρωπαϊκές προτεραιότητες πολιτικής στις αποκεντρωμένες δράσεις (εκτός από τα </a:t>
          </a:r>
          <a:r>
            <a:rPr lang="en-US" dirty="0" err="1" smtClean="0"/>
            <a:t>LdV</a:t>
          </a:r>
          <a:r>
            <a:rPr lang="en-US" dirty="0" smtClean="0"/>
            <a:t> TOIs)</a:t>
          </a:r>
          <a:r>
            <a:rPr lang="el-GR" dirty="0" smtClean="0"/>
            <a:t>, σε αντίθεση με τις κεντρικές δράσεις όπου υπήρχαν αποκλειστικές προτεραιότητες πολιτικής </a:t>
          </a:r>
          <a:endParaRPr lang="el-GR" dirty="0"/>
        </a:p>
      </dgm:t>
    </dgm:pt>
    <dgm:pt modelId="{B5A4E2CE-59A6-4ED9-AEA5-040466CAB5F5}" type="parTrans" cxnId="{58C71668-C6FB-48B7-B9AE-803335A9F2DF}">
      <dgm:prSet/>
      <dgm:spPr/>
      <dgm:t>
        <a:bodyPr/>
        <a:lstStyle/>
        <a:p>
          <a:endParaRPr lang="el-GR"/>
        </a:p>
      </dgm:t>
    </dgm:pt>
    <dgm:pt modelId="{060265F3-0650-4A20-A92C-F5ADCDB10812}" type="sibTrans" cxnId="{58C71668-C6FB-48B7-B9AE-803335A9F2DF}">
      <dgm:prSet/>
      <dgm:spPr/>
      <dgm:t>
        <a:bodyPr/>
        <a:lstStyle/>
        <a:p>
          <a:endParaRPr lang="el-GR"/>
        </a:p>
      </dgm:t>
    </dgm:pt>
    <dgm:pt modelId="{07BC4853-FA7B-4773-A5EE-A484190C51E7}">
      <dgm:prSet/>
      <dgm:spPr/>
      <dgm:t>
        <a:bodyPr/>
        <a:lstStyle/>
        <a:p>
          <a:pPr rtl="0"/>
          <a:r>
            <a:rPr lang="el-GR" dirty="0" smtClean="0"/>
            <a:t>Στο </a:t>
          </a:r>
          <a:r>
            <a:rPr lang="en-US" dirty="0" smtClean="0"/>
            <a:t>Erasmus+ : </a:t>
          </a:r>
          <a:r>
            <a:rPr lang="el-GR" dirty="0" smtClean="0"/>
            <a:t>Ευρωπαϊκές προτεραιότητες για τις Στρατηγικές Συμπράξεις (ΚΑ2)</a:t>
          </a:r>
          <a:endParaRPr lang="el-GR" dirty="0"/>
        </a:p>
      </dgm:t>
    </dgm:pt>
    <dgm:pt modelId="{162B2A0A-1E14-4362-A79E-A489BBD6A306}" type="parTrans" cxnId="{EB31A072-0F23-4A35-92C1-B5122B5DD4D1}">
      <dgm:prSet/>
      <dgm:spPr/>
      <dgm:t>
        <a:bodyPr/>
        <a:lstStyle/>
        <a:p>
          <a:endParaRPr lang="el-GR"/>
        </a:p>
      </dgm:t>
    </dgm:pt>
    <dgm:pt modelId="{0B9C0930-5B7D-4714-847B-3D7775EAED4A}" type="sibTrans" cxnId="{EB31A072-0F23-4A35-92C1-B5122B5DD4D1}">
      <dgm:prSet/>
      <dgm:spPr/>
      <dgm:t>
        <a:bodyPr/>
        <a:lstStyle/>
        <a:p>
          <a:endParaRPr lang="el-GR"/>
        </a:p>
      </dgm:t>
    </dgm:pt>
    <dgm:pt modelId="{F2CDC023-0344-4DFA-B7EE-95F04C6A173E}" type="pres">
      <dgm:prSet presAssocID="{A9D7C0EF-D2E6-4872-93F4-C9A2682BB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20E63FF-9E19-46B5-9A73-D55897A1F8C3}" type="pres">
      <dgm:prSet presAssocID="{D16EEB37-0284-465F-8AF3-0D96438037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EDF087-7032-49C2-829A-8841AD92073E}" type="pres">
      <dgm:prSet presAssocID="{060265F3-0650-4A20-A92C-F5ADCDB10812}" presName="spacer" presStyleCnt="0"/>
      <dgm:spPr/>
    </dgm:pt>
    <dgm:pt modelId="{F58D61D3-8FFA-482A-8E20-D9F70E0D8C51}" type="pres">
      <dgm:prSet presAssocID="{07BC4853-FA7B-4773-A5EE-A484190C51E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5AB746-EDE3-4B9A-92AE-CD5E5C8B28F2}" type="presOf" srcId="{D16EEB37-0284-465F-8AF3-0D9643803725}" destId="{220E63FF-9E19-46B5-9A73-D55897A1F8C3}" srcOrd="0" destOrd="0" presId="urn:microsoft.com/office/officeart/2005/8/layout/vList2"/>
    <dgm:cxn modelId="{3E944BB8-54A3-4427-A317-436B4A8B2740}" type="presOf" srcId="{07BC4853-FA7B-4773-A5EE-A484190C51E7}" destId="{F58D61D3-8FFA-482A-8E20-D9F70E0D8C51}" srcOrd="0" destOrd="0" presId="urn:microsoft.com/office/officeart/2005/8/layout/vList2"/>
    <dgm:cxn modelId="{EB31A072-0F23-4A35-92C1-B5122B5DD4D1}" srcId="{A9D7C0EF-D2E6-4872-93F4-C9A2682BBB42}" destId="{07BC4853-FA7B-4773-A5EE-A484190C51E7}" srcOrd="1" destOrd="0" parTransId="{162B2A0A-1E14-4362-A79E-A489BBD6A306}" sibTransId="{0B9C0930-5B7D-4714-847B-3D7775EAED4A}"/>
    <dgm:cxn modelId="{B9F09901-4770-4ED1-B5D8-B3963AD98C5C}" type="presOf" srcId="{A9D7C0EF-D2E6-4872-93F4-C9A2682BBB42}" destId="{F2CDC023-0344-4DFA-B7EE-95F04C6A173E}" srcOrd="0" destOrd="0" presId="urn:microsoft.com/office/officeart/2005/8/layout/vList2"/>
    <dgm:cxn modelId="{58C71668-C6FB-48B7-B9AE-803335A9F2DF}" srcId="{A9D7C0EF-D2E6-4872-93F4-C9A2682BBB42}" destId="{D16EEB37-0284-465F-8AF3-0D9643803725}" srcOrd="0" destOrd="0" parTransId="{B5A4E2CE-59A6-4ED9-AEA5-040466CAB5F5}" sibTransId="{060265F3-0650-4A20-A92C-F5ADCDB10812}"/>
    <dgm:cxn modelId="{88499038-9DED-4D43-B4F0-C7DC169BEB17}" type="presParOf" srcId="{F2CDC023-0344-4DFA-B7EE-95F04C6A173E}" destId="{220E63FF-9E19-46B5-9A73-D55897A1F8C3}" srcOrd="0" destOrd="0" presId="urn:microsoft.com/office/officeart/2005/8/layout/vList2"/>
    <dgm:cxn modelId="{CDF7E084-D4EA-4A2D-AE5E-3D781AFDC24A}" type="presParOf" srcId="{F2CDC023-0344-4DFA-B7EE-95F04C6A173E}" destId="{7EEDF087-7032-49C2-829A-8841AD92073E}" srcOrd="1" destOrd="0" presId="urn:microsoft.com/office/officeart/2005/8/layout/vList2"/>
    <dgm:cxn modelId="{E6CC6B5D-D04D-497E-BED2-D5CF6068A7F7}" type="presParOf" srcId="{F2CDC023-0344-4DFA-B7EE-95F04C6A173E}" destId="{F58D61D3-8FFA-482A-8E20-D9F70E0D8C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55F5B-AC06-4AAE-B4A7-88CD02338765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92358FF6-A621-4716-906A-DCAD94739259}">
      <dgm:prSet/>
      <dgm:spPr/>
      <dgm:t>
        <a:bodyPr/>
        <a:lstStyle/>
        <a:p>
          <a:pPr rtl="0"/>
          <a:r>
            <a:rPr lang="el-GR" dirty="0" smtClean="0"/>
            <a:t>Αξιολόγηση των οριζόντιων δεξιοτήτων και την ανάληψη πρακτικών επιχειρηματικών εμπειριών</a:t>
          </a:r>
          <a:endParaRPr lang="el-GR" dirty="0"/>
        </a:p>
      </dgm:t>
    </dgm:pt>
    <dgm:pt modelId="{694742FB-0497-4D6E-9EAF-55D45529D3C4}" type="parTrans" cxnId="{47AB19DD-2376-4804-A7E4-F39008AF867B}">
      <dgm:prSet/>
      <dgm:spPr/>
      <dgm:t>
        <a:bodyPr/>
        <a:lstStyle/>
        <a:p>
          <a:endParaRPr lang="el-GR"/>
        </a:p>
      </dgm:t>
    </dgm:pt>
    <dgm:pt modelId="{CDF69E1B-CF2C-4415-B6CE-63EB432CFA14}" type="sibTrans" cxnId="{47AB19DD-2376-4804-A7E4-F39008AF867B}">
      <dgm:prSet/>
      <dgm:spPr/>
      <dgm:t>
        <a:bodyPr/>
        <a:lstStyle/>
        <a:p>
          <a:endParaRPr lang="el-GR"/>
        </a:p>
      </dgm:t>
    </dgm:pt>
    <dgm:pt modelId="{F11ACDE6-4CA2-41E8-B2C2-CD23089059D7}">
      <dgm:prSet/>
      <dgm:spPr/>
      <dgm:t>
        <a:bodyPr/>
        <a:lstStyle/>
        <a:p>
          <a:pPr rtl="0"/>
          <a:r>
            <a:rPr lang="el-GR" dirty="0" smtClean="0"/>
            <a:t>Επαγγελματική ανάπτυξη σε μεθοδολογίες ΤΠΕ/υιοθέτηση Ανοιχτών Εκπαιδευτικών Πόρων</a:t>
          </a:r>
          <a:endParaRPr lang="el-GR" dirty="0"/>
        </a:p>
      </dgm:t>
    </dgm:pt>
    <dgm:pt modelId="{386A177E-D34C-4B55-97FE-0C3678E2CB97}" type="parTrans" cxnId="{45C50C28-8557-44AA-B2CB-E2B1AB66F5EB}">
      <dgm:prSet/>
      <dgm:spPr/>
      <dgm:t>
        <a:bodyPr/>
        <a:lstStyle/>
        <a:p>
          <a:endParaRPr lang="el-GR"/>
        </a:p>
      </dgm:t>
    </dgm:pt>
    <dgm:pt modelId="{9306A948-03FF-47AD-B272-A53EA7B88923}" type="sibTrans" cxnId="{45C50C28-8557-44AA-B2CB-E2B1AB66F5EB}">
      <dgm:prSet/>
      <dgm:spPr/>
      <dgm:t>
        <a:bodyPr/>
        <a:lstStyle/>
        <a:p>
          <a:endParaRPr lang="el-GR"/>
        </a:p>
      </dgm:t>
    </dgm:pt>
    <dgm:pt modelId="{5445AE7D-A8D3-4DED-B740-04FB75AC5CDA}">
      <dgm:prSet/>
      <dgm:spPr/>
      <dgm:t>
        <a:bodyPr/>
        <a:lstStyle/>
        <a:p>
          <a:pPr rtl="0"/>
          <a:r>
            <a:rPr lang="el-GR" dirty="0" smtClean="0"/>
            <a:t>Πιστοποίηση της άτυπης και μη τυπικής μάθησης-διαπερατότητας με τυπική</a:t>
          </a:r>
          <a:endParaRPr lang="el-GR" dirty="0"/>
        </a:p>
      </dgm:t>
    </dgm:pt>
    <dgm:pt modelId="{041FE4CA-3189-4379-AE70-6C72768E9C87}" type="parTrans" cxnId="{BAA3FE7E-F13B-40E8-95B8-D5A7DA140D79}">
      <dgm:prSet/>
      <dgm:spPr/>
      <dgm:t>
        <a:bodyPr/>
        <a:lstStyle/>
        <a:p>
          <a:endParaRPr lang="el-GR"/>
        </a:p>
      </dgm:t>
    </dgm:pt>
    <dgm:pt modelId="{CA00371C-2E4D-4826-BBB4-18E3A38AD3F0}" type="sibTrans" cxnId="{BAA3FE7E-F13B-40E8-95B8-D5A7DA140D79}">
      <dgm:prSet/>
      <dgm:spPr/>
      <dgm:t>
        <a:bodyPr/>
        <a:lstStyle/>
        <a:p>
          <a:endParaRPr lang="el-GR"/>
        </a:p>
      </dgm:t>
    </dgm:pt>
    <dgm:pt modelId="{B81AFD91-6A5A-4E61-8EA8-2AF5CC90FBCA}" type="pres">
      <dgm:prSet presAssocID="{3B855F5B-AC06-4AAE-B4A7-88CD023387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CDAA47-C3A8-4B9F-B742-E052EF60AA65}" type="pres">
      <dgm:prSet presAssocID="{92358FF6-A621-4716-906A-DCAD947392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D1280E-0FA3-4C35-B419-6B1D0C962A2A}" type="pres">
      <dgm:prSet presAssocID="{CDF69E1B-CF2C-4415-B6CE-63EB432CFA14}" presName="sibTrans" presStyleLbl="sibTrans2D1" presStyleIdx="0" presStyleCnt="2"/>
      <dgm:spPr/>
      <dgm:t>
        <a:bodyPr/>
        <a:lstStyle/>
        <a:p>
          <a:endParaRPr lang="el-GR"/>
        </a:p>
      </dgm:t>
    </dgm:pt>
    <dgm:pt modelId="{1C76653F-A35E-43ED-A437-795E8E414A04}" type="pres">
      <dgm:prSet presAssocID="{CDF69E1B-CF2C-4415-B6CE-63EB432CFA14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33E2BEFB-5A55-4ABD-9689-433B18A19122}" type="pres">
      <dgm:prSet presAssocID="{F11ACDE6-4CA2-41E8-B2C2-CD23089059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E66D8E-5C4E-499B-BDA9-F18F36B1A313}" type="pres">
      <dgm:prSet presAssocID="{9306A948-03FF-47AD-B272-A53EA7B88923}" presName="sibTrans" presStyleLbl="sibTrans2D1" presStyleIdx="1" presStyleCnt="2"/>
      <dgm:spPr/>
      <dgm:t>
        <a:bodyPr/>
        <a:lstStyle/>
        <a:p>
          <a:endParaRPr lang="el-GR"/>
        </a:p>
      </dgm:t>
    </dgm:pt>
    <dgm:pt modelId="{6CA68871-2984-4FA9-8D30-3DCD0B20F602}" type="pres">
      <dgm:prSet presAssocID="{9306A948-03FF-47AD-B272-A53EA7B88923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1FC82FDD-576D-470D-96EA-8C99AC0E6EED}" type="pres">
      <dgm:prSet presAssocID="{5445AE7D-A8D3-4DED-B740-04FB75AC5C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41B390E-50CE-4061-AD47-96AA6493664D}" type="presOf" srcId="{9306A948-03FF-47AD-B272-A53EA7B88923}" destId="{6CA68871-2984-4FA9-8D30-3DCD0B20F602}" srcOrd="1" destOrd="0" presId="urn:microsoft.com/office/officeart/2005/8/layout/process1"/>
    <dgm:cxn modelId="{05384903-1FAD-4DF6-9658-D575E017C317}" type="presOf" srcId="{CDF69E1B-CF2C-4415-B6CE-63EB432CFA14}" destId="{D5D1280E-0FA3-4C35-B419-6B1D0C962A2A}" srcOrd="0" destOrd="0" presId="urn:microsoft.com/office/officeart/2005/8/layout/process1"/>
    <dgm:cxn modelId="{AAAD676C-6EBB-4D34-8837-1752B1D06D98}" type="presOf" srcId="{F11ACDE6-4CA2-41E8-B2C2-CD23089059D7}" destId="{33E2BEFB-5A55-4ABD-9689-433B18A19122}" srcOrd="0" destOrd="0" presId="urn:microsoft.com/office/officeart/2005/8/layout/process1"/>
    <dgm:cxn modelId="{F261A0F4-49CF-40AE-9885-073F7A3C7677}" type="presOf" srcId="{CDF69E1B-CF2C-4415-B6CE-63EB432CFA14}" destId="{1C76653F-A35E-43ED-A437-795E8E414A04}" srcOrd="1" destOrd="0" presId="urn:microsoft.com/office/officeart/2005/8/layout/process1"/>
    <dgm:cxn modelId="{EDB9B5A3-5BCD-4CD7-99ED-305CC66FA6BB}" type="presOf" srcId="{3B855F5B-AC06-4AAE-B4A7-88CD02338765}" destId="{B81AFD91-6A5A-4E61-8EA8-2AF5CC90FBCA}" srcOrd="0" destOrd="0" presId="urn:microsoft.com/office/officeart/2005/8/layout/process1"/>
    <dgm:cxn modelId="{BAA3FE7E-F13B-40E8-95B8-D5A7DA140D79}" srcId="{3B855F5B-AC06-4AAE-B4A7-88CD02338765}" destId="{5445AE7D-A8D3-4DED-B740-04FB75AC5CDA}" srcOrd="2" destOrd="0" parTransId="{041FE4CA-3189-4379-AE70-6C72768E9C87}" sibTransId="{CA00371C-2E4D-4826-BBB4-18E3A38AD3F0}"/>
    <dgm:cxn modelId="{DE0909EB-2B6B-4F2C-BD7B-3F7307E23499}" type="presOf" srcId="{9306A948-03FF-47AD-B272-A53EA7B88923}" destId="{CBE66D8E-5C4E-499B-BDA9-F18F36B1A313}" srcOrd="0" destOrd="0" presId="urn:microsoft.com/office/officeart/2005/8/layout/process1"/>
    <dgm:cxn modelId="{47AB19DD-2376-4804-A7E4-F39008AF867B}" srcId="{3B855F5B-AC06-4AAE-B4A7-88CD02338765}" destId="{92358FF6-A621-4716-906A-DCAD94739259}" srcOrd="0" destOrd="0" parTransId="{694742FB-0497-4D6E-9EAF-55D45529D3C4}" sibTransId="{CDF69E1B-CF2C-4415-B6CE-63EB432CFA14}"/>
    <dgm:cxn modelId="{87039BC4-A0D0-41A7-829E-A470D1450045}" type="presOf" srcId="{5445AE7D-A8D3-4DED-B740-04FB75AC5CDA}" destId="{1FC82FDD-576D-470D-96EA-8C99AC0E6EED}" srcOrd="0" destOrd="0" presId="urn:microsoft.com/office/officeart/2005/8/layout/process1"/>
    <dgm:cxn modelId="{45C50C28-8557-44AA-B2CB-E2B1AB66F5EB}" srcId="{3B855F5B-AC06-4AAE-B4A7-88CD02338765}" destId="{F11ACDE6-4CA2-41E8-B2C2-CD23089059D7}" srcOrd="1" destOrd="0" parTransId="{386A177E-D34C-4B55-97FE-0C3678E2CB97}" sibTransId="{9306A948-03FF-47AD-B272-A53EA7B88923}"/>
    <dgm:cxn modelId="{5153967E-0CF4-4E2A-B9EA-70936ED7362C}" type="presOf" srcId="{92358FF6-A621-4716-906A-DCAD94739259}" destId="{02CDAA47-C3A8-4B9F-B742-E052EF60AA65}" srcOrd="0" destOrd="0" presId="urn:microsoft.com/office/officeart/2005/8/layout/process1"/>
    <dgm:cxn modelId="{6B8B582B-8615-4AE6-A25F-4008C6156716}" type="presParOf" srcId="{B81AFD91-6A5A-4E61-8EA8-2AF5CC90FBCA}" destId="{02CDAA47-C3A8-4B9F-B742-E052EF60AA65}" srcOrd="0" destOrd="0" presId="urn:microsoft.com/office/officeart/2005/8/layout/process1"/>
    <dgm:cxn modelId="{E8C1D4C1-DB94-4149-B985-3F59BFBEC031}" type="presParOf" srcId="{B81AFD91-6A5A-4E61-8EA8-2AF5CC90FBCA}" destId="{D5D1280E-0FA3-4C35-B419-6B1D0C962A2A}" srcOrd="1" destOrd="0" presId="urn:microsoft.com/office/officeart/2005/8/layout/process1"/>
    <dgm:cxn modelId="{F85DBB6E-48E5-466B-833A-ECBD0ED676AD}" type="presParOf" srcId="{D5D1280E-0FA3-4C35-B419-6B1D0C962A2A}" destId="{1C76653F-A35E-43ED-A437-795E8E414A04}" srcOrd="0" destOrd="0" presId="urn:microsoft.com/office/officeart/2005/8/layout/process1"/>
    <dgm:cxn modelId="{72A53E8E-858D-41BB-992E-916D77D1B669}" type="presParOf" srcId="{B81AFD91-6A5A-4E61-8EA8-2AF5CC90FBCA}" destId="{33E2BEFB-5A55-4ABD-9689-433B18A19122}" srcOrd="2" destOrd="0" presId="urn:microsoft.com/office/officeart/2005/8/layout/process1"/>
    <dgm:cxn modelId="{A4F9589C-9DC8-4179-946E-E0AE7A486BDB}" type="presParOf" srcId="{B81AFD91-6A5A-4E61-8EA8-2AF5CC90FBCA}" destId="{CBE66D8E-5C4E-499B-BDA9-F18F36B1A313}" srcOrd="3" destOrd="0" presId="urn:microsoft.com/office/officeart/2005/8/layout/process1"/>
    <dgm:cxn modelId="{3DCBDFFB-D6EE-40F9-B29D-40FD437B3203}" type="presParOf" srcId="{CBE66D8E-5C4E-499B-BDA9-F18F36B1A313}" destId="{6CA68871-2984-4FA9-8D30-3DCD0B20F602}" srcOrd="0" destOrd="0" presId="urn:microsoft.com/office/officeart/2005/8/layout/process1"/>
    <dgm:cxn modelId="{991DAD99-3B62-4841-A752-8DB4B638F434}" type="presParOf" srcId="{B81AFD91-6A5A-4E61-8EA8-2AF5CC90FBCA}" destId="{1FC82FDD-576D-470D-96EA-8C99AC0E6E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4E7445-845C-486B-B182-0BEE45B04CD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89FB269-63E0-42ED-8789-77ABAE2BAE37}">
      <dgm:prSet custT="1"/>
      <dgm:spPr/>
      <dgm:t>
        <a:bodyPr/>
        <a:lstStyle/>
        <a:p>
          <a:pPr rtl="0"/>
          <a:r>
            <a:rPr lang="el-GR" sz="1600" b="1" dirty="0" smtClean="0">
              <a:solidFill>
                <a:schemeClr val="accent6"/>
              </a:solidFill>
            </a:rPr>
            <a:t>Ανώτατη Εκπαίδευση</a:t>
          </a:r>
        </a:p>
        <a:p>
          <a:pPr rtl="0"/>
          <a:r>
            <a:rPr lang="en-US" sz="1000" dirty="0" smtClean="0"/>
            <a:t> </a:t>
          </a:r>
          <a:r>
            <a:rPr lang="el-GR" sz="1000" dirty="0" smtClean="0"/>
            <a:t>Συμβολή στον εκσυγχρονισμό των συστημάτων ανώτατης εκπαίδευσης</a:t>
          </a:r>
          <a:endParaRPr lang="el-GR" sz="1000" dirty="0"/>
        </a:p>
      </dgm:t>
    </dgm:pt>
    <dgm:pt modelId="{E267357B-7F8D-49B1-8844-B17E0122A506}" type="parTrans" cxnId="{82F1C2A0-928E-464A-8C33-1C105F319B4A}">
      <dgm:prSet/>
      <dgm:spPr/>
      <dgm:t>
        <a:bodyPr/>
        <a:lstStyle/>
        <a:p>
          <a:endParaRPr lang="el-GR"/>
        </a:p>
      </dgm:t>
    </dgm:pt>
    <dgm:pt modelId="{70AE16F7-EC04-45C1-A197-3C971BBE7191}" type="sibTrans" cxnId="{82F1C2A0-928E-464A-8C33-1C105F319B4A}">
      <dgm:prSet/>
      <dgm:spPr/>
      <dgm:t>
        <a:bodyPr/>
        <a:lstStyle/>
        <a:p>
          <a:endParaRPr lang="el-GR"/>
        </a:p>
      </dgm:t>
    </dgm:pt>
    <dgm:pt modelId="{A68A446A-CA33-4BB7-BC4E-36EB14D90B6E}">
      <dgm:prSet custT="1"/>
      <dgm:spPr/>
      <dgm:t>
        <a:bodyPr/>
        <a:lstStyle/>
        <a:p>
          <a:pPr rtl="0"/>
          <a:r>
            <a:rPr lang="el-GR" sz="1400" b="1" dirty="0" smtClean="0">
              <a:solidFill>
                <a:schemeClr val="accent3"/>
              </a:solidFill>
            </a:rPr>
            <a:t>Επαγγελματική Εκπαίδευση και κατάρτιση </a:t>
          </a:r>
        </a:p>
        <a:p>
          <a:pPr rtl="0"/>
          <a:r>
            <a:rPr lang="el-GR" sz="1000" dirty="0" smtClean="0"/>
            <a:t>- </a:t>
          </a:r>
          <a:r>
            <a:rPr lang="el-GR" sz="1100" dirty="0" smtClean="0"/>
            <a:t>εταιρικές σχέσεις μεταξύ εκπαίδευσης και απασχόλησης</a:t>
          </a:r>
        </a:p>
        <a:p>
          <a:pPr rtl="0"/>
          <a:r>
            <a:rPr lang="el-GR" sz="1100" dirty="0" smtClean="0"/>
            <a:t>ανάπτυξη βραχύχρονων κύκλων </a:t>
          </a:r>
          <a:r>
            <a:rPr lang="el-GR" sz="1100" dirty="0" err="1" smtClean="0"/>
            <a:t>μεταδευτεροβάθμιων</a:t>
          </a:r>
          <a:r>
            <a:rPr lang="el-GR" sz="1100" dirty="0" smtClean="0"/>
            <a:t> ή τριτοβάθμιων  προσόντων σύμφωνα με το </a:t>
          </a:r>
          <a:r>
            <a:rPr lang="en-US" sz="1100" dirty="0" smtClean="0"/>
            <a:t>EQF</a:t>
          </a:r>
          <a:r>
            <a:rPr lang="el-GR" sz="1100" dirty="0" smtClean="0"/>
            <a:t> </a:t>
          </a:r>
        </a:p>
        <a:p>
          <a:pPr rtl="0"/>
          <a:r>
            <a:rPr lang="el-GR" sz="1100" dirty="0" smtClean="0"/>
            <a:t>- Εστίαση σε περιοχές δυνητικής ανάπτυξης ή με ελλείψεις δεξιοτήτων</a:t>
          </a:r>
        </a:p>
        <a:p>
          <a:pPr rtl="0"/>
          <a:r>
            <a:rPr lang="el-GR" sz="1100" dirty="0" smtClean="0"/>
            <a:t>- Ευθυγράμμιση των πολιτικών </a:t>
          </a:r>
          <a:r>
            <a:rPr lang="en-US" sz="1100" dirty="0" smtClean="0"/>
            <a:t>VET</a:t>
          </a:r>
          <a:r>
            <a:rPr lang="el-GR" sz="1100" dirty="0" smtClean="0"/>
            <a:t> με εθνικές, περιφερειακές ή τοπικές οικονομικές στρατηγικές ανάπτυξης</a:t>
          </a:r>
          <a:endParaRPr lang="en-US" sz="1100" dirty="0"/>
        </a:p>
      </dgm:t>
    </dgm:pt>
    <dgm:pt modelId="{B7C277D0-2221-4848-9C7E-23E276A75CC4}" type="parTrans" cxnId="{4FEDAF24-3060-4501-9469-DA2B6333DB28}">
      <dgm:prSet/>
      <dgm:spPr/>
      <dgm:t>
        <a:bodyPr/>
        <a:lstStyle/>
        <a:p>
          <a:endParaRPr lang="el-GR"/>
        </a:p>
      </dgm:t>
    </dgm:pt>
    <dgm:pt modelId="{CE4B35C5-066C-4C60-8DDB-33D5A6031CA9}" type="sibTrans" cxnId="{4FEDAF24-3060-4501-9469-DA2B6333DB28}">
      <dgm:prSet/>
      <dgm:spPr/>
      <dgm:t>
        <a:bodyPr/>
        <a:lstStyle/>
        <a:p>
          <a:endParaRPr lang="el-GR"/>
        </a:p>
      </dgm:t>
    </dgm:pt>
    <dgm:pt modelId="{26B63F2E-C11F-4E27-858B-D8676F1768E4}" type="pres">
      <dgm:prSet presAssocID="{8A4E7445-845C-486B-B182-0BEE45B04C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577E030-5CAF-437C-BE4F-FF583AA1ECED}" type="pres">
      <dgm:prSet presAssocID="{8A4E7445-845C-486B-B182-0BEE45B04CDB}" presName="fgShape" presStyleLbl="fgShp" presStyleIdx="0" presStyleCnt="1"/>
      <dgm:spPr/>
    </dgm:pt>
    <dgm:pt modelId="{1F9CC0F7-E544-4ADA-9B65-72F8993C83CF}" type="pres">
      <dgm:prSet presAssocID="{8A4E7445-845C-486B-B182-0BEE45B04CDB}" presName="linComp" presStyleCnt="0"/>
      <dgm:spPr/>
    </dgm:pt>
    <dgm:pt modelId="{FFDD25E1-73DC-4B6F-A896-1E8F42425954}" type="pres">
      <dgm:prSet presAssocID="{C89FB269-63E0-42ED-8789-77ABAE2BAE37}" presName="compNode" presStyleCnt="0"/>
      <dgm:spPr/>
    </dgm:pt>
    <dgm:pt modelId="{0769A6A0-7BFA-4E6D-9C6E-50338E005A6B}" type="pres">
      <dgm:prSet presAssocID="{C89FB269-63E0-42ED-8789-77ABAE2BAE37}" presName="bkgdShape" presStyleLbl="node1" presStyleIdx="0" presStyleCnt="2"/>
      <dgm:spPr/>
      <dgm:t>
        <a:bodyPr/>
        <a:lstStyle/>
        <a:p>
          <a:endParaRPr lang="el-GR"/>
        </a:p>
      </dgm:t>
    </dgm:pt>
    <dgm:pt modelId="{BE9FCE70-DDD8-4AF9-9375-533CB180C490}" type="pres">
      <dgm:prSet presAssocID="{C89FB269-63E0-42ED-8789-77ABAE2BAE3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920258-11ED-4FBF-85CF-1710B05A01BC}" type="pres">
      <dgm:prSet presAssocID="{C89FB269-63E0-42ED-8789-77ABAE2BAE37}" presName="invisiNode" presStyleLbl="node1" presStyleIdx="0" presStyleCnt="2"/>
      <dgm:spPr/>
    </dgm:pt>
    <dgm:pt modelId="{03FEC170-9587-44CB-9D6B-B043099C2FFD}" type="pres">
      <dgm:prSet presAssocID="{C89FB269-63E0-42ED-8789-77ABAE2BAE37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3C5196-CE3C-4F4D-9E13-F64CB63125EA}" type="pres">
      <dgm:prSet presAssocID="{70AE16F7-EC04-45C1-A197-3C971BBE719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F58576B-9792-439B-A592-1186D9619DC7}" type="pres">
      <dgm:prSet presAssocID="{A68A446A-CA33-4BB7-BC4E-36EB14D90B6E}" presName="compNode" presStyleCnt="0"/>
      <dgm:spPr/>
    </dgm:pt>
    <dgm:pt modelId="{10AEE20D-CB06-4B6C-BB12-E7C3DF8B6C30}" type="pres">
      <dgm:prSet presAssocID="{A68A446A-CA33-4BB7-BC4E-36EB14D90B6E}" presName="bkgdShape" presStyleLbl="node1" presStyleIdx="1" presStyleCnt="2"/>
      <dgm:spPr/>
      <dgm:t>
        <a:bodyPr/>
        <a:lstStyle/>
        <a:p>
          <a:endParaRPr lang="el-GR"/>
        </a:p>
      </dgm:t>
    </dgm:pt>
    <dgm:pt modelId="{D2E80ABA-D11A-4EB8-97C7-519B03DC6604}" type="pres">
      <dgm:prSet presAssocID="{A68A446A-CA33-4BB7-BC4E-36EB14D90B6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9D6EC0-2F68-41F8-B861-CC3AB73908B5}" type="pres">
      <dgm:prSet presAssocID="{A68A446A-CA33-4BB7-BC4E-36EB14D90B6E}" presName="invisiNode" presStyleLbl="node1" presStyleIdx="1" presStyleCnt="2"/>
      <dgm:spPr/>
    </dgm:pt>
    <dgm:pt modelId="{9C0D3A33-4A6A-4178-8C09-C871594F6FAC}" type="pres">
      <dgm:prSet presAssocID="{A68A446A-CA33-4BB7-BC4E-36EB14D90B6E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C2A8DF5-605B-48D6-AE53-15D67888FF13}" type="presOf" srcId="{8A4E7445-845C-486B-B182-0BEE45B04CDB}" destId="{26B63F2E-C11F-4E27-858B-D8676F1768E4}" srcOrd="0" destOrd="0" presId="urn:microsoft.com/office/officeart/2005/8/layout/hList7#1"/>
    <dgm:cxn modelId="{4FEDAF24-3060-4501-9469-DA2B6333DB28}" srcId="{8A4E7445-845C-486B-B182-0BEE45B04CDB}" destId="{A68A446A-CA33-4BB7-BC4E-36EB14D90B6E}" srcOrd="1" destOrd="0" parTransId="{B7C277D0-2221-4848-9C7E-23E276A75CC4}" sibTransId="{CE4B35C5-066C-4C60-8DDB-33D5A6031CA9}"/>
    <dgm:cxn modelId="{38AD93BB-BE60-40DB-9201-B4D06B8EF164}" type="presOf" srcId="{A68A446A-CA33-4BB7-BC4E-36EB14D90B6E}" destId="{D2E80ABA-D11A-4EB8-97C7-519B03DC6604}" srcOrd="1" destOrd="0" presId="urn:microsoft.com/office/officeart/2005/8/layout/hList7#1"/>
    <dgm:cxn modelId="{31301152-4F2A-4F49-81B7-3D073A45FBB6}" type="presOf" srcId="{C89FB269-63E0-42ED-8789-77ABAE2BAE37}" destId="{BE9FCE70-DDD8-4AF9-9375-533CB180C490}" srcOrd="1" destOrd="0" presId="urn:microsoft.com/office/officeart/2005/8/layout/hList7#1"/>
    <dgm:cxn modelId="{1363C585-2079-4A41-B98C-6CD1C053FB71}" type="presOf" srcId="{70AE16F7-EC04-45C1-A197-3C971BBE7191}" destId="{253C5196-CE3C-4F4D-9E13-F64CB63125EA}" srcOrd="0" destOrd="0" presId="urn:microsoft.com/office/officeart/2005/8/layout/hList7#1"/>
    <dgm:cxn modelId="{2DACE4F5-28E0-4B5D-A55D-002F97A585CA}" type="presOf" srcId="{C89FB269-63E0-42ED-8789-77ABAE2BAE37}" destId="{0769A6A0-7BFA-4E6D-9C6E-50338E005A6B}" srcOrd="0" destOrd="0" presId="urn:microsoft.com/office/officeart/2005/8/layout/hList7#1"/>
    <dgm:cxn modelId="{987E74FC-20D5-4248-87E4-2BEAF2473454}" type="presOf" srcId="{A68A446A-CA33-4BB7-BC4E-36EB14D90B6E}" destId="{10AEE20D-CB06-4B6C-BB12-E7C3DF8B6C30}" srcOrd="0" destOrd="0" presId="urn:microsoft.com/office/officeart/2005/8/layout/hList7#1"/>
    <dgm:cxn modelId="{82F1C2A0-928E-464A-8C33-1C105F319B4A}" srcId="{8A4E7445-845C-486B-B182-0BEE45B04CDB}" destId="{C89FB269-63E0-42ED-8789-77ABAE2BAE37}" srcOrd="0" destOrd="0" parTransId="{E267357B-7F8D-49B1-8844-B17E0122A506}" sibTransId="{70AE16F7-EC04-45C1-A197-3C971BBE7191}"/>
    <dgm:cxn modelId="{C89F642D-BCE0-43E9-9398-DABDA6327297}" type="presParOf" srcId="{26B63F2E-C11F-4E27-858B-D8676F1768E4}" destId="{9577E030-5CAF-437C-BE4F-FF583AA1ECED}" srcOrd="0" destOrd="0" presId="urn:microsoft.com/office/officeart/2005/8/layout/hList7#1"/>
    <dgm:cxn modelId="{C5F28911-65F8-48B4-8A92-6030DF4EA608}" type="presParOf" srcId="{26B63F2E-C11F-4E27-858B-D8676F1768E4}" destId="{1F9CC0F7-E544-4ADA-9B65-72F8993C83CF}" srcOrd="1" destOrd="0" presId="urn:microsoft.com/office/officeart/2005/8/layout/hList7#1"/>
    <dgm:cxn modelId="{9B04F167-546B-4872-9E54-6428A3575705}" type="presParOf" srcId="{1F9CC0F7-E544-4ADA-9B65-72F8993C83CF}" destId="{FFDD25E1-73DC-4B6F-A896-1E8F42425954}" srcOrd="0" destOrd="0" presId="urn:microsoft.com/office/officeart/2005/8/layout/hList7#1"/>
    <dgm:cxn modelId="{F2B7F8E3-8644-4660-8F99-E4FE63891148}" type="presParOf" srcId="{FFDD25E1-73DC-4B6F-A896-1E8F42425954}" destId="{0769A6A0-7BFA-4E6D-9C6E-50338E005A6B}" srcOrd="0" destOrd="0" presId="urn:microsoft.com/office/officeart/2005/8/layout/hList7#1"/>
    <dgm:cxn modelId="{A33B163A-8582-4877-B9CC-76B1B29454B1}" type="presParOf" srcId="{FFDD25E1-73DC-4B6F-A896-1E8F42425954}" destId="{BE9FCE70-DDD8-4AF9-9375-533CB180C490}" srcOrd="1" destOrd="0" presId="urn:microsoft.com/office/officeart/2005/8/layout/hList7#1"/>
    <dgm:cxn modelId="{1DC39CFF-D1DE-4495-A3A7-5E9959FDE0F3}" type="presParOf" srcId="{FFDD25E1-73DC-4B6F-A896-1E8F42425954}" destId="{50920258-11ED-4FBF-85CF-1710B05A01BC}" srcOrd="2" destOrd="0" presId="urn:microsoft.com/office/officeart/2005/8/layout/hList7#1"/>
    <dgm:cxn modelId="{A8CCC299-F4C7-4638-B2ED-8A80ABBD392C}" type="presParOf" srcId="{FFDD25E1-73DC-4B6F-A896-1E8F42425954}" destId="{03FEC170-9587-44CB-9D6B-B043099C2FFD}" srcOrd="3" destOrd="0" presId="urn:microsoft.com/office/officeart/2005/8/layout/hList7#1"/>
    <dgm:cxn modelId="{7FCAF7A6-5B65-4886-BB0A-8587187ECA85}" type="presParOf" srcId="{1F9CC0F7-E544-4ADA-9B65-72F8993C83CF}" destId="{253C5196-CE3C-4F4D-9E13-F64CB63125EA}" srcOrd="1" destOrd="0" presId="urn:microsoft.com/office/officeart/2005/8/layout/hList7#1"/>
    <dgm:cxn modelId="{44C5D8E8-856F-4549-A8FB-117BA3071593}" type="presParOf" srcId="{1F9CC0F7-E544-4ADA-9B65-72F8993C83CF}" destId="{DF58576B-9792-439B-A592-1186D9619DC7}" srcOrd="2" destOrd="0" presId="urn:microsoft.com/office/officeart/2005/8/layout/hList7#1"/>
    <dgm:cxn modelId="{97DE964B-604B-4810-8404-042B715F9406}" type="presParOf" srcId="{DF58576B-9792-439B-A592-1186D9619DC7}" destId="{10AEE20D-CB06-4B6C-BB12-E7C3DF8B6C30}" srcOrd="0" destOrd="0" presId="urn:microsoft.com/office/officeart/2005/8/layout/hList7#1"/>
    <dgm:cxn modelId="{B84333F4-4732-41D7-94F6-B87A027509AC}" type="presParOf" srcId="{DF58576B-9792-439B-A592-1186D9619DC7}" destId="{D2E80ABA-D11A-4EB8-97C7-519B03DC6604}" srcOrd="1" destOrd="0" presId="urn:microsoft.com/office/officeart/2005/8/layout/hList7#1"/>
    <dgm:cxn modelId="{18497E62-2ED7-4125-8572-C58F5393B484}" type="presParOf" srcId="{DF58576B-9792-439B-A592-1186D9619DC7}" destId="{919D6EC0-2F68-41F8-B861-CC3AB73908B5}" srcOrd="2" destOrd="0" presId="urn:microsoft.com/office/officeart/2005/8/layout/hList7#1"/>
    <dgm:cxn modelId="{A5F22462-2D98-4BB8-9A05-1AFDC561A396}" type="presParOf" srcId="{DF58576B-9792-439B-A592-1186D9619DC7}" destId="{9C0D3A33-4A6A-4178-8C09-C871594F6FA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FFD1D9-7FC3-47FC-9A7C-D1DC038F210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6838EE0-5428-42D0-AF4A-6CD3191BBA39}">
      <dgm:prSet/>
      <dgm:spPr/>
      <dgm:t>
        <a:bodyPr/>
        <a:lstStyle/>
        <a:p>
          <a:pPr rtl="0"/>
          <a:r>
            <a:rPr lang="el-GR" b="1" dirty="0" smtClean="0">
              <a:solidFill>
                <a:schemeClr val="accent4">
                  <a:lumMod val="75000"/>
                </a:schemeClr>
              </a:solidFill>
            </a:rPr>
            <a:t>Σχολική Εκπαίδευση: </a:t>
          </a:r>
        </a:p>
        <a:p>
          <a:pPr rtl="0"/>
          <a:r>
            <a:rPr lang="el-GR" dirty="0" smtClean="0"/>
            <a:t>- Βελτίωση των επιδόσεων των νέων, ιδίως εκείνων που διατρέχουν κίνδυνο πρόωρης σχολικής </a:t>
          </a:r>
          <a:r>
            <a:rPr lang="el-GR" dirty="0" smtClean="0"/>
            <a:t>εγκατάλειψης</a:t>
          </a:r>
          <a:r>
            <a:rPr lang="en-US" dirty="0" smtClean="0"/>
            <a:t> </a:t>
          </a:r>
          <a:r>
            <a:rPr lang="el-GR" smtClean="0"/>
            <a:t> και με χαμηλ</a:t>
          </a:r>
          <a:r>
            <a:rPr lang="el-GR" smtClean="0"/>
            <a:t>ές βασικές δεξιότητες</a:t>
          </a:r>
          <a:r>
            <a:rPr lang="el-GR" smtClean="0"/>
            <a:t>+</a:t>
          </a:r>
          <a:r>
            <a:rPr lang="en-US" dirty="0" smtClean="0"/>
            <a:t>ECEC</a:t>
          </a:r>
          <a:endParaRPr lang="el-GR" dirty="0" smtClean="0"/>
        </a:p>
        <a:p>
          <a:pPr rtl="0"/>
          <a:r>
            <a:rPr lang="el-GR" dirty="0" smtClean="0"/>
            <a:t>- Ενίσχυση του επαγγελματικού προφίλ των εκπαιδευτικών</a:t>
          </a:r>
        </a:p>
      </dgm:t>
    </dgm:pt>
    <dgm:pt modelId="{49BCEDCD-DD93-4D58-933A-2063951C041B}" type="parTrans" cxnId="{28747655-84D8-475D-A15E-15AB1569A716}">
      <dgm:prSet/>
      <dgm:spPr/>
      <dgm:t>
        <a:bodyPr/>
        <a:lstStyle/>
        <a:p>
          <a:endParaRPr lang="el-GR"/>
        </a:p>
      </dgm:t>
    </dgm:pt>
    <dgm:pt modelId="{EA1AF8E9-3DFA-4A10-8E55-2644BED37B63}" type="sibTrans" cxnId="{28747655-84D8-475D-A15E-15AB1569A716}">
      <dgm:prSet/>
      <dgm:spPr/>
      <dgm:t>
        <a:bodyPr/>
        <a:lstStyle/>
        <a:p>
          <a:endParaRPr lang="el-GR"/>
        </a:p>
      </dgm:t>
    </dgm:pt>
    <dgm:pt modelId="{054940C7-B239-4ED0-AC99-D70067B31475}">
      <dgm:prSet/>
      <dgm:spPr/>
      <dgm:t>
        <a:bodyPr/>
        <a:lstStyle/>
        <a:p>
          <a:pPr rtl="0"/>
          <a:r>
            <a:rPr lang="el-GR" b="1" dirty="0" smtClean="0">
              <a:solidFill>
                <a:srgbClr val="C00000"/>
              </a:solidFill>
            </a:rPr>
            <a:t>Εκπαίδευση Ενηλίκων:</a:t>
          </a:r>
        </a:p>
        <a:p>
          <a:pPr rtl="0"/>
          <a:r>
            <a:rPr lang="el-GR" dirty="0" smtClean="0"/>
            <a:t>Μείωση του αριθμού των ενηλίκων με χαμηλά προσόντα </a:t>
          </a:r>
          <a:r>
            <a:rPr lang="en-US" dirty="0" smtClean="0"/>
            <a:t>(re-skilling </a:t>
          </a:r>
          <a:r>
            <a:rPr lang="el-GR" dirty="0" smtClean="0"/>
            <a:t>και </a:t>
          </a:r>
          <a:r>
            <a:rPr lang="en-US" dirty="0" smtClean="0"/>
            <a:t>up-skilling) </a:t>
          </a:r>
          <a:r>
            <a:rPr lang="el-GR" dirty="0" smtClean="0"/>
            <a:t> μέσω της αύξησης πρωτοβουλιών, την παροχή πληροφοριών και την προσφορά </a:t>
          </a:r>
          <a:r>
            <a:rPr lang="el-GR" dirty="0" err="1" smtClean="0"/>
            <a:t>εξατομικευμενων</a:t>
          </a:r>
          <a:r>
            <a:rPr lang="el-GR" dirty="0" smtClean="0"/>
            <a:t> ευκαιριών  δια βίου μάθησης</a:t>
          </a:r>
        </a:p>
      </dgm:t>
    </dgm:pt>
    <dgm:pt modelId="{DEF21F64-02BA-47D0-B48E-777FAE550C56}" type="parTrans" cxnId="{8B452CE5-70E5-4D5C-B8E0-9D3517A3CE19}">
      <dgm:prSet/>
      <dgm:spPr/>
    </dgm:pt>
    <dgm:pt modelId="{3A7C33EA-BAF4-46A6-914A-E30907DD7DCC}" type="sibTrans" cxnId="{8B452CE5-70E5-4D5C-B8E0-9D3517A3CE19}">
      <dgm:prSet/>
      <dgm:spPr/>
    </dgm:pt>
    <dgm:pt modelId="{95FE636B-1FFB-4467-BFF3-BA583BCB7CD1}" type="pres">
      <dgm:prSet presAssocID="{B6FFD1D9-7FC3-47FC-9A7C-D1DC038F21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451D003-7342-4B1C-A124-C52C89BF7E03}" type="pres">
      <dgm:prSet presAssocID="{56838EE0-5428-42D0-AF4A-6CD3191BBA39}" presName="comp" presStyleCnt="0"/>
      <dgm:spPr/>
    </dgm:pt>
    <dgm:pt modelId="{E1A0658B-D332-4C90-876C-E62E43860AB0}" type="pres">
      <dgm:prSet presAssocID="{56838EE0-5428-42D0-AF4A-6CD3191BBA39}" presName="box" presStyleLbl="node1" presStyleIdx="0" presStyleCnt="2"/>
      <dgm:spPr/>
      <dgm:t>
        <a:bodyPr/>
        <a:lstStyle/>
        <a:p>
          <a:endParaRPr lang="el-GR"/>
        </a:p>
      </dgm:t>
    </dgm:pt>
    <dgm:pt modelId="{8273CB7E-E286-4C3E-A093-4AA2BB2DE983}" type="pres">
      <dgm:prSet presAssocID="{56838EE0-5428-42D0-AF4A-6CD3191BBA3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744282-B111-4682-8499-9294C843D26F}" type="pres">
      <dgm:prSet presAssocID="{56838EE0-5428-42D0-AF4A-6CD3191BBA3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229FD6-38E9-46BC-BE49-6B2B0E4A4253}" type="pres">
      <dgm:prSet presAssocID="{EA1AF8E9-3DFA-4A10-8E55-2644BED37B63}" presName="spacer" presStyleCnt="0"/>
      <dgm:spPr/>
    </dgm:pt>
    <dgm:pt modelId="{49B7B8C2-7AE6-4645-81EF-EB24D7119A38}" type="pres">
      <dgm:prSet presAssocID="{054940C7-B239-4ED0-AC99-D70067B31475}" presName="comp" presStyleCnt="0"/>
      <dgm:spPr/>
    </dgm:pt>
    <dgm:pt modelId="{BEFE528C-3E1D-40E6-878A-C98160C2E114}" type="pres">
      <dgm:prSet presAssocID="{054940C7-B239-4ED0-AC99-D70067B31475}" presName="box" presStyleLbl="node1" presStyleIdx="1" presStyleCnt="2"/>
      <dgm:spPr/>
      <dgm:t>
        <a:bodyPr/>
        <a:lstStyle/>
        <a:p>
          <a:endParaRPr lang="el-GR"/>
        </a:p>
      </dgm:t>
    </dgm:pt>
    <dgm:pt modelId="{0B78B150-30DF-4541-9F23-7FB88632708E}" type="pres">
      <dgm:prSet presAssocID="{054940C7-B239-4ED0-AC99-D70067B3147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1CEC9B9-9704-4D73-8066-3DDE47F6C9CF}" type="pres">
      <dgm:prSet presAssocID="{054940C7-B239-4ED0-AC99-D70067B3147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4B1A1D-41E2-4D00-98D5-C58049A53109}" type="presOf" srcId="{56838EE0-5428-42D0-AF4A-6CD3191BBA39}" destId="{E1A0658B-D332-4C90-876C-E62E43860AB0}" srcOrd="0" destOrd="0" presId="urn:microsoft.com/office/officeart/2005/8/layout/vList4#1"/>
    <dgm:cxn modelId="{28747655-84D8-475D-A15E-15AB1569A716}" srcId="{B6FFD1D9-7FC3-47FC-9A7C-D1DC038F210F}" destId="{56838EE0-5428-42D0-AF4A-6CD3191BBA39}" srcOrd="0" destOrd="0" parTransId="{49BCEDCD-DD93-4D58-933A-2063951C041B}" sibTransId="{EA1AF8E9-3DFA-4A10-8E55-2644BED37B63}"/>
    <dgm:cxn modelId="{5885578F-AA69-4904-BDE4-BE82931E3391}" type="presOf" srcId="{B6FFD1D9-7FC3-47FC-9A7C-D1DC038F210F}" destId="{95FE636B-1FFB-4467-BFF3-BA583BCB7CD1}" srcOrd="0" destOrd="0" presId="urn:microsoft.com/office/officeart/2005/8/layout/vList4#1"/>
    <dgm:cxn modelId="{8B452CE5-70E5-4D5C-B8E0-9D3517A3CE19}" srcId="{B6FFD1D9-7FC3-47FC-9A7C-D1DC038F210F}" destId="{054940C7-B239-4ED0-AC99-D70067B31475}" srcOrd="1" destOrd="0" parTransId="{DEF21F64-02BA-47D0-B48E-777FAE550C56}" sibTransId="{3A7C33EA-BAF4-46A6-914A-E30907DD7DCC}"/>
    <dgm:cxn modelId="{AEF3D749-6760-4098-8243-B9B8F53B3E1E}" type="presOf" srcId="{054940C7-B239-4ED0-AC99-D70067B31475}" destId="{BEFE528C-3E1D-40E6-878A-C98160C2E114}" srcOrd="0" destOrd="0" presId="urn:microsoft.com/office/officeart/2005/8/layout/vList4#1"/>
    <dgm:cxn modelId="{DFD4F2B2-A318-4168-9B21-557DABF14393}" type="presOf" srcId="{56838EE0-5428-42D0-AF4A-6CD3191BBA39}" destId="{86744282-B111-4682-8499-9294C843D26F}" srcOrd="1" destOrd="0" presId="urn:microsoft.com/office/officeart/2005/8/layout/vList4#1"/>
    <dgm:cxn modelId="{93F9EE56-4319-47E3-9BAF-0E9869EC2628}" type="presOf" srcId="{054940C7-B239-4ED0-AC99-D70067B31475}" destId="{01CEC9B9-9704-4D73-8066-3DDE47F6C9CF}" srcOrd="1" destOrd="0" presId="urn:microsoft.com/office/officeart/2005/8/layout/vList4#1"/>
    <dgm:cxn modelId="{7AD2E734-1898-4228-9282-47DB8FDD1528}" type="presParOf" srcId="{95FE636B-1FFB-4467-BFF3-BA583BCB7CD1}" destId="{4451D003-7342-4B1C-A124-C52C89BF7E03}" srcOrd="0" destOrd="0" presId="urn:microsoft.com/office/officeart/2005/8/layout/vList4#1"/>
    <dgm:cxn modelId="{AAA46411-22BF-464B-903D-D54237F5596A}" type="presParOf" srcId="{4451D003-7342-4B1C-A124-C52C89BF7E03}" destId="{E1A0658B-D332-4C90-876C-E62E43860AB0}" srcOrd="0" destOrd="0" presId="urn:microsoft.com/office/officeart/2005/8/layout/vList4#1"/>
    <dgm:cxn modelId="{E61C19F9-5E80-42CF-9EA7-48F7C02058C4}" type="presParOf" srcId="{4451D003-7342-4B1C-A124-C52C89BF7E03}" destId="{8273CB7E-E286-4C3E-A093-4AA2BB2DE983}" srcOrd="1" destOrd="0" presId="urn:microsoft.com/office/officeart/2005/8/layout/vList4#1"/>
    <dgm:cxn modelId="{3C9CBCA3-B1F4-4021-AC2D-123B6295CF67}" type="presParOf" srcId="{4451D003-7342-4B1C-A124-C52C89BF7E03}" destId="{86744282-B111-4682-8499-9294C843D26F}" srcOrd="2" destOrd="0" presId="urn:microsoft.com/office/officeart/2005/8/layout/vList4#1"/>
    <dgm:cxn modelId="{EC7D6DE1-D2A9-45F3-AAF8-EABA41B2655F}" type="presParOf" srcId="{95FE636B-1FFB-4467-BFF3-BA583BCB7CD1}" destId="{41229FD6-38E9-46BC-BE49-6B2B0E4A4253}" srcOrd="1" destOrd="0" presId="urn:microsoft.com/office/officeart/2005/8/layout/vList4#1"/>
    <dgm:cxn modelId="{563901BF-9F3C-41D9-B4B3-3F635ABDB521}" type="presParOf" srcId="{95FE636B-1FFB-4467-BFF3-BA583BCB7CD1}" destId="{49B7B8C2-7AE6-4645-81EF-EB24D7119A38}" srcOrd="2" destOrd="0" presId="urn:microsoft.com/office/officeart/2005/8/layout/vList4#1"/>
    <dgm:cxn modelId="{72B0AAA5-4059-49AA-85FB-0566128EC7E0}" type="presParOf" srcId="{49B7B8C2-7AE6-4645-81EF-EB24D7119A38}" destId="{BEFE528C-3E1D-40E6-878A-C98160C2E114}" srcOrd="0" destOrd="0" presId="urn:microsoft.com/office/officeart/2005/8/layout/vList4#1"/>
    <dgm:cxn modelId="{BA899608-DE27-493C-98C4-23E6B096A9E0}" type="presParOf" srcId="{49B7B8C2-7AE6-4645-81EF-EB24D7119A38}" destId="{0B78B150-30DF-4541-9F23-7FB88632708E}" srcOrd="1" destOrd="0" presId="urn:microsoft.com/office/officeart/2005/8/layout/vList4#1"/>
    <dgm:cxn modelId="{CF28C2BF-E83A-4A43-A4D3-C4B6D3F2974F}" type="presParOf" srcId="{49B7B8C2-7AE6-4645-81EF-EB24D7119A38}" destId="{01CEC9B9-9704-4D73-8066-3DDE47F6C9C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7E9C8B-2932-4AD4-967C-D2D6C5499B5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1370C7-B464-4214-8DC8-7060C3FF7F15}">
      <dgm:prSet/>
      <dgm:spPr/>
      <dgm:t>
        <a:bodyPr/>
        <a:lstStyle/>
        <a:p>
          <a:pPr rtl="0"/>
          <a:r>
            <a:rPr lang="el-GR" dirty="0" smtClean="0"/>
            <a:t>Ειδικές οδηγίες στο Παράρτημα ΙΙ του Οδηγού</a:t>
          </a:r>
          <a:endParaRPr lang="el-GR" dirty="0"/>
        </a:p>
      </dgm:t>
    </dgm:pt>
    <dgm:pt modelId="{AB3F5711-41B9-4E78-AFD7-DA91A2F876E0}" type="parTrans" cxnId="{74B59140-97B6-4DC1-A0AD-8AA527FB2DFE}">
      <dgm:prSet/>
      <dgm:spPr/>
      <dgm:t>
        <a:bodyPr/>
        <a:lstStyle/>
        <a:p>
          <a:endParaRPr lang="el-GR"/>
        </a:p>
      </dgm:t>
    </dgm:pt>
    <dgm:pt modelId="{7C65CA74-CCF8-4405-BC22-99211778E2C2}" type="sibTrans" cxnId="{74B59140-97B6-4DC1-A0AD-8AA527FB2DFE}">
      <dgm:prSet/>
      <dgm:spPr/>
      <dgm:t>
        <a:bodyPr/>
        <a:lstStyle/>
        <a:p>
          <a:endParaRPr lang="el-GR"/>
        </a:p>
      </dgm:t>
    </dgm:pt>
    <dgm:pt modelId="{6B7BBD8F-9D8B-4BCD-9CED-86F128965345}">
      <dgm:prSet/>
      <dgm:spPr/>
      <dgm:t>
        <a:bodyPr/>
        <a:lstStyle/>
        <a:p>
          <a:pPr rtl="0"/>
          <a:r>
            <a:rPr lang="el-GR" dirty="0" smtClean="0"/>
            <a:t>Αυστηρότερα για τα σχέδια συνεργασίας: απαιτείται σχέδιο διάδοσης ως μέρος του προγράμματος εργασίας-στόχοι, χρονοδιάγραμμα, πόροι</a:t>
          </a:r>
          <a:endParaRPr lang="el-GR" dirty="0"/>
        </a:p>
      </dgm:t>
    </dgm:pt>
    <dgm:pt modelId="{ADBA3049-E0B7-4217-A53D-9E1BEA2791E4}" type="parTrans" cxnId="{E6D6267B-AEA4-4674-A644-C0748D2762E8}">
      <dgm:prSet/>
      <dgm:spPr/>
      <dgm:t>
        <a:bodyPr/>
        <a:lstStyle/>
        <a:p>
          <a:endParaRPr lang="el-GR"/>
        </a:p>
      </dgm:t>
    </dgm:pt>
    <dgm:pt modelId="{99531013-D46E-46DE-ABD1-F9A0313B9E38}" type="sibTrans" cxnId="{E6D6267B-AEA4-4674-A644-C0748D2762E8}">
      <dgm:prSet/>
      <dgm:spPr/>
      <dgm:t>
        <a:bodyPr/>
        <a:lstStyle/>
        <a:p>
          <a:endParaRPr lang="el-GR"/>
        </a:p>
      </dgm:t>
    </dgm:pt>
    <dgm:pt modelId="{FF79497B-2778-4F37-8F7A-2D00C4D4F551}">
      <dgm:prSet/>
      <dgm:spPr/>
      <dgm:t>
        <a:bodyPr/>
        <a:lstStyle/>
        <a:p>
          <a:pPr rtl="0"/>
          <a:r>
            <a:rPr lang="el-GR" dirty="0" smtClean="0"/>
            <a:t>Όμως και τα σχέδια κινητικότητας πρέπει να προχωρούν σε δραστηριότητες διάδοσης, ιδίως των μαθησιακών αποτελεσμάτων και των εμπειριών των ατόμων</a:t>
          </a:r>
          <a:endParaRPr lang="el-GR" dirty="0"/>
        </a:p>
      </dgm:t>
    </dgm:pt>
    <dgm:pt modelId="{4B9945B2-9FAB-4FCA-89BF-86F58AE88105}" type="parTrans" cxnId="{0DDCB631-1BE9-4B49-909E-7EE6AEE8625F}">
      <dgm:prSet/>
      <dgm:spPr/>
      <dgm:t>
        <a:bodyPr/>
        <a:lstStyle/>
        <a:p>
          <a:endParaRPr lang="el-GR"/>
        </a:p>
      </dgm:t>
    </dgm:pt>
    <dgm:pt modelId="{F3F2C040-D4C5-45FD-8F50-0098E0640470}" type="sibTrans" cxnId="{0DDCB631-1BE9-4B49-909E-7EE6AEE8625F}">
      <dgm:prSet/>
      <dgm:spPr/>
      <dgm:t>
        <a:bodyPr/>
        <a:lstStyle/>
        <a:p>
          <a:endParaRPr lang="el-GR"/>
        </a:p>
      </dgm:t>
    </dgm:pt>
    <dgm:pt modelId="{8B7F9E43-A34A-406D-9987-01B2D0A7EF46}">
      <dgm:prSet/>
      <dgm:spPr/>
      <dgm:t>
        <a:bodyPr/>
        <a:lstStyle/>
        <a:p>
          <a:pPr rtl="0"/>
          <a:r>
            <a:rPr lang="el-GR" dirty="0" smtClean="0"/>
            <a:t>Η ΕΜ θα επιλέγει ετησίως 19 Καλές Πρακτικές που θα λαμβάνουν μεγάλη δημοσιότητα</a:t>
          </a:r>
          <a:endParaRPr lang="el-GR" dirty="0"/>
        </a:p>
      </dgm:t>
    </dgm:pt>
    <dgm:pt modelId="{BDCC0134-97E8-488B-A3B7-0D97594E9E97}" type="parTrans" cxnId="{A29BEA37-F6D7-43DD-A0A3-2C0FC46967AF}">
      <dgm:prSet/>
      <dgm:spPr/>
      <dgm:t>
        <a:bodyPr/>
        <a:lstStyle/>
        <a:p>
          <a:endParaRPr lang="el-GR"/>
        </a:p>
      </dgm:t>
    </dgm:pt>
    <dgm:pt modelId="{54CA2BEA-E4B1-4A05-8217-63E5D823CB82}" type="sibTrans" cxnId="{A29BEA37-F6D7-43DD-A0A3-2C0FC46967AF}">
      <dgm:prSet/>
      <dgm:spPr/>
      <dgm:t>
        <a:bodyPr/>
        <a:lstStyle/>
        <a:p>
          <a:endParaRPr lang="el-GR"/>
        </a:p>
      </dgm:t>
    </dgm:pt>
    <dgm:pt modelId="{E6FE8F83-A72F-4C6D-A54E-1BEF165931E5}" type="pres">
      <dgm:prSet presAssocID="{2B7E9C8B-2932-4AD4-967C-D2D6C5499B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E8BC78B-43C0-434A-A10B-EB03CC4D1DA9}" type="pres">
      <dgm:prSet presAssocID="{D41370C7-B464-4214-8DC8-7060C3FF7F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3C61A6-FAD5-4831-9639-7EA8A44C4C1B}" type="pres">
      <dgm:prSet presAssocID="{7C65CA74-CCF8-4405-BC22-99211778E2C2}" presName="spacer" presStyleCnt="0"/>
      <dgm:spPr/>
    </dgm:pt>
    <dgm:pt modelId="{7B664EF8-A186-41C5-828D-3D8377C9461B}" type="pres">
      <dgm:prSet presAssocID="{6B7BBD8F-9D8B-4BCD-9CED-86F1289653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217121-A175-4075-8446-705DDA94D490}" type="pres">
      <dgm:prSet presAssocID="{99531013-D46E-46DE-ABD1-F9A0313B9E38}" presName="spacer" presStyleCnt="0"/>
      <dgm:spPr/>
    </dgm:pt>
    <dgm:pt modelId="{B01C9841-0E4F-49A4-AF14-5A1C61787B72}" type="pres">
      <dgm:prSet presAssocID="{FF79497B-2778-4F37-8F7A-2D00C4D4F5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B22104-A4BB-4D72-B504-1A179BFA5685}" type="pres">
      <dgm:prSet presAssocID="{F3F2C040-D4C5-45FD-8F50-0098E0640470}" presName="spacer" presStyleCnt="0"/>
      <dgm:spPr/>
    </dgm:pt>
    <dgm:pt modelId="{DE70A428-593B-4632-BF63-33ACACB7AEEC}" type="pres">
      <dgm:prSet presAssocID="{8B7F9E43-A34A-406D-9987-01B2D0A7EF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83098AC-58DC-461B-B082-877B34D42D8A}" type="presOf" srcId="{D41370C7-B464-4214-8DC8-7060C3FF7F15}" destId="{BE8BC78B-43C0-434A-A10B-EB03CC4D1DA9}" srcOrd="0" destOrd="0" presId="urn:microsoft.com/office/officeart/2005/8/layout/vList2"/>
    <dgm:cxn modelId="{59C81E0E-B2C9-4CF8-A84B-8C7F774BB97A}" type="presOf" srcId="{FF79497B-2778-4F37-8F7A-2D00C4D4F551}" destId="{B01C9841-0E4F-49A4-AF14-5A1C61787B72}" srcOrd="0" destOrd="0" presId="urn:microsoft.com/office/officeart/2005/8/layout/vList2"/>
    <dgm:cxn modelId="{74B59140-97B6-4DC1-A0AD-8AA527FB2DFE}" srcId="{2B7E9C8B-2932-4AD4-967C-D2D6C5499B5A}" destId="{D41370C7-B464-4214-8DC8-7060C3FF7F15}" srcOrd="0" destOrd="0" parTransId="{AB3F5711-41B9-4E78-AFD7-DA91A2F876E0}" sibTransId="{7C65CA74-CCF8-4405-BC22-99211778E2C2}"/>
    <dgm:cxn modelId="{5F661614-3D16-4B0A-B911-EED8F1366C88}" type="presOf" srcId="{6B7BBD8F-9D8B-4BCD-9CED-86F128965345}" destId="{7B664EF8-A186-41C5-828D-3D8377C9461B}" srcOrd="0" destOrd="0" presId="urn:microsoft.com/office/officeart/2005/8/layout/vList2"/>
    <dgm:cxn modelId="{A051E207-C677-4207-9F85-D46FF946A384}" type="presOf" srcId="{2B7E9C8B-2932-4AD4-967C-D2D6C5499B5A}" destId="{E6FE8F83-A72F-4C6D-A54E-1BEF165931E5}" srcOrd="0" destOrd="0" presId="urn:microsoft.com/office/officeart/2005/8/layout/vList2"/>
    <dgm:cxn modelId="{5555794D-6976-4482-A041-09FA9C21E862}" type="presOf" srcId="{8B7F9E43-A34A-406D-9987-01B2D0A7EF46}" destId="{DE70A428-593B-4632-BF63-33ACACB7AEEC}" srcOrd="0" destOrd="0" presId="urn:microsoft.com/office/officeart/2005/8/layout/vList2"/>
    <dgm:cxn modelId="{E6D6267B-AEA4-4674-A644-C0748D2762E8}" srcId="{2B7E9C8B-2932-4AD4-967C-D2D6C5499B5A}" destId="{6B7BBD8F-9D8B-4BCD-9CED-86F128965345}" srcOrd="1" destOrd="0" parTransId="{ADBA3049-E0B7-4217-A53D-9E1BEA2791E4}" sibTransId="{99531013-D46E-46DE-ABD1-F9A0313B9E38}"/>
    <dgm:cxn modelId="{A29BEA37-F6D7-43DD-A0A3-2C0FC46967AF}" srcId="{2B7E9C8B-2932-4AD4-967C-D2D6C5499B5A}" destId="{8B7F9E43-A34A-406D-9987-01B2D0A7EF46}" srcOrd="3" destOrd="0" parTransId="{BDCC0134-97E8-488B-A3B7-0D97594E9E97}" sibTransId="{54CA2BEA-E4B1-4A05-8217-63E5D823CB82}"/>
    <dgm:cxn modelId="{0DDCB631-1BE9-4B49-909E-7EE6AEE8625F}" srcId="{2B7E9C8B-2932-4AD4-967C-D2D6C5499B5A}" destId="{FF79497B-2778-4F37-8F7A-2D00C4D4F551}" srcOrd="2" destOrd="0" parTransId="{4B9945B2-9FAB-4FCA-89BF-86F58AE88105}" sibTransId="{F3F2C040-D4C5-45FD-8F50-0098E0640470}"/>
    <dgm:cxn modelId="{C47DB1DA-DA64-4A4A-9B95-C0F58575ABEF}" type="presParOf" srcId="{E6FE8F83-A72F-4C6D-A54E-1BEF165931E5}" destId="{BE8BC78B-43C0-434A-A10B-EB03CC4D1DA9}" srcOrd="0" destOrd="0" presId="urn:microsoft.com/office/officeart/2005/8/layout/vList2"/>
    <dgm:cxn modelId="{11E5910A-0ED6-420E-B745-3BD31B4F28E7}" type="presParOf" srcId="{E6FE8F83-A72F-4C6D-A54E-1BEF165931E5}" destId="{423C61A6-FAD5-4831-9639-7EA8A44C4C1B}" srcOrd="1" destOrd="0" presId="urn:microsoft.com/office/officeart/2005/8/layout/vList2"/>
    <dgm:cxn modelId="{A782709D-AAF9-478A-A290-28F65720FB7B}" type="presParOf" srcId="{E6FE8F83-A72F-4C6D-A54E-1BEF165931E5}" destId="{7B664EF8-A186-41C5-828D-3D8377C9461B}" srcOrd="2" destOrd="0" presId="urn:microsoft.com/office/officeart/2005/8/layout/vList2"/>
    <dgm:cxn modelId="{181FF9CD-85CE-4186-BDD6-9BAB24270DE3}" type="presParOf" srcId="{E6FE8F83-A72F-4C6D-A54E-1BEF165931E5}" destId="{BB217121-A175-4075-8446-705DDA94D490}" srcOrd="3" destOrd="0" presId="urn:microsoft.com/office/officeart/2005/8/layout/vList2"/>
    <dgm:cxn modelId="{CF91FFF6-8F2D-42E0-8B8F-26A6CD33C0E8}" type="presParOf" srcId="{E6FE8F83-A72F-4C6D-A54E-1BEF165931E5}" destId="{B01C9841-0E4F-49A4-AF14-5A1C61787B72}" srcOrd="4" destOrd="0" presId="urn:microsoft.com/office/officeart/2005/8/layout/vList2"/>
    <dgm:cxn modelId="{9876EDD4-FE51-4BC9-BAD8-ABB333DB41B3}" type="presParOf" srcId="{E6FE8F83-A72F-4C6D-A54E-1BEF165931E5}" destId="{A4B22104-A4BB-4D72-B504-1A179BFA5685}" srcOrd="5" destOrd="0" presId="urn:microsoft.com/office/officeart/2005/8/layout/vList2"/>
    <dgm:cxn modelId="{3F63247E-BA34-4F84-A33A-61900874B440}" type="presParOf" srcId="{E6FE8F83-A72F-4C6D-A54E-1BEF165931E5}" destId="{DE70A428-593B-4632-BF63-33ACACB7AE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B50F1F-2D4C-4EE2-A26E-734D566EE8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C020458-F880-45CE-BC73-25ED31210BE8}">
      <dgm:prSet/>
      <dgm:spPr/>
      <dgm:t>
        <a:bodyPr/>
        <a:lstStyle/>
        <a:p>
          <a:pPr rtl="0"/>
          <a:r>
            <a:rPr lang="el-GR" dirty="0" smtClean="0"/>
            <a:t>η Ευρωπαϊκή Πλατφόρμα διάδοσης (προσοχή περίληψη)</a:t>
          </a:r>
          <a:endParaRPr lang="en-US" dirty="0"/>
        </a:p>
      </dgm:t>
    </dgm:pt>
    <dgm:pt modelId="{D64D214A-834C-4575-934C-609400755541}" type="parTrans" cxnId="{1C885DD0-D186-4A23-B6B5-64F76FCFE27D}">
      <dgm:prSet/>
      <dgm:spPr/>
      <dgm:t>
        <a:bodyPr/>
        <a:lstStyle/>
        <a:p>
          <a:endParaRPr lang="el-GR"/>
        </a:p>
      </dgm:t>
    </dgm:pt>
    <dgm:pt modelId="{E27818BC-620A-4C0C-8D46-155DF065A434}" type="sibTrans" cxnId="{1C885DD0-D186-4A23-B6B5-64F76FCFE27D}">
      <dgm:prSet/>
      <dgm:spPr/>
      <dgm:t>
        <a:bodyPr/>
        <a:lstStyle/>
        <a:p>
          <a:endParaRPr lang="el-GR"/>
        </a:p>
      </dgm:t>
    </dgm:pt>
    <dgm:pt modelId="{9C1C55D9-AD78-48C4-8D51-46573D4EB864}">
      <dgm:prSet/>
      <dgm:spPr/>
      <dgm:t>
        <a:bodyPr/>
        <a:lstStyle/>
        <a:p>
          <a:pPr rtl="0"/>
          <a:r>
            <a:rPr lang="el-GR" dirty="0" smtClean="0"/>
            <a:t>τα </a:t>
          </a:r>
          <a:r>
            <a:rPr lang="en-US" dirty="0" smtClean="0"/>
            <a:t>websites </a:t>
          </a:r>
          <a:endParaRPr lang="en-US" dirty="0"/>
        </a:p>
      </dgm:t>
    </dgm:pt>
    <dgm:pt modelId="{509759BB-726A-4D32-B834-8C6E4C0E9951}" type="parTrans" cxnId="{2D72EFED-FC27-4035-BFCB-121E07FAD9CD}">
      <dgm:prSet/>
      <dgm:spPr/>
      <dgm:t>
        <a:bodyPr/>
        <a:lstStyle/>
        <a:p>
          <a:endParaRPr lang="el-GR"/>
        </a:p>
      </dgm:t>
    </dgm:pt>
    <dgm:pt modelId="{CD517CD2-2657-4E20-A4C3-A93F1BB1A1B1}" type="sibTrans" cxnId="{2D72EFED-FC27-4035-BFCB-121E07FAD9CD}">
      <dgm:prSet/>
      <dgm:spPr/>
      <dgm:t>
        <a:bodyPr/>
        <a:lstStyle/>
        <a:p>
          <a:endParaRPr lang="el-GR"/>
        </a:p>
      </dgm:t>
    </dgm:pt>
    <dgm:pt modelId="{0F6F89B7-C099-4359-A282-EB0AB9608936}">
      <dgm:prSet/>
      <dgm:spPr/>
      <dgm:t>
        <a:bodyPr/>
        <a:lstStyle/>
        <a:p>
          <a:pPr rtl="0"/>
          <a:r>
            <a:rPr lang="el-GR" dirty="0" smtClean="0"/>
            <a:t>συναντήσεις και επισκέψεις στους κύριους εμπλεκόμενους</a:t>
          </a:r>
          <a:endParaRPr lang="en-US" dirty="0"/>
        </a:p>
      </dgm:t>
    </dgm:pt>
    <dgm:pt modelId="{916C1E23-50AD-454A-9BB5-95D4DE7269E4}" type="parTrans" cxnId="{B96DDBA6-2C04-4986-95BE-9CC8B042CFFF}">
      <dgm:prSet/>
      <dgm:spPr/>
      <dgm:t>
        <a:bodyPr/>
        <a:lstStyle/>
        <a:p>
          <a:endParaRPr lang="el-GR"/>
        </a:p>
      </dgm:t>
    </dgm:pt>
    <dgm:pt modelId="{9141EAEA-59CF-4ECC-A77F-AE201502308D}" type="sibTrans" cxnId="{B96DDBA6-2C04-4986-95BE-9CC8B042CFFF}">
      <dgm:prSet/>
      <dgm:spPr/>
      <dgm:t>
        <a:bodyPr/>
        <a:lstStyle/>
        <a:p>
          <a:endParaRPr lang="el-GR"/>
        </a:p>
      </dgm:t>
    </dgm:pt>
    <dgm:pt modelId="{DDE68535-00DA-40AE-AB9F-83C9CB579699}">
      <dgm:prSet/>
      <dgm:spPr/>
      <dgm:t>
        <a:bodyPr/>
        <a:lstStyle/>
        <a:p>
          <a:pPr rtl="0"/>
          <a:r>
            <a:rPr lang="el-GR" dirty="0" smtClean="0"/>
            <a:t>εκδηλώσεις όπως</a:t>
          </a:r>
          <a:r>
            <a:rPr lang="en-US" dirty="0" smtClean="0"/>
            <a:t> workshops, </a:t>
          </a:r>
          <a:r>
            <a:rPr lang="el-GR" dirty="0" smtClean="0"/>
            <a:t>σεμινάρια, επιμορφωτικά μαθήματα</a:t>
          </a:r>
          <a:r>
            <a:rPr lang="en-US" dirty="0" smtClean="0"/>
            <a:t> </a:t>
          </a:r>
          <a:endParaRPr lang="en-US" dirty="0"/>
        </a:p>
      </dgm:t>
    </dgm:pt>
    <dgm:pt modelId="{D01823DE-373D-47BE-874D-E35E84AF5182}" type="parTrans" cxnId="{6D404C10-E9EF-41AA-91BA-43DC43053DD5}">
      <dgm:prSet/>
      <dgm:spPr/>
      <dgm:t>
        <a:bodyPr/>
        <a:lstStyle/>
        <a:p>
          <a:endParaRPr lang="el-GR"/>
        </a:p>
      </dgm:t>
    </dgm:pt>
    <dgm:pt modelId="{2D2C3B2E-700D-428D-AC75-A86593635545}" type="sibTrans" cxnId="{6D404C10-E9EF-41AA-91BA-43DC43053DD5}">
      <dgm:prSet/>
      <dgm:spPr/>
      <dgm:t>
        <a:bodyPr/>
        <a:lstStyle/>
        <a:p>
          <a:endParaRPr lang="el-GR"/>
        </a:p>
      </dgm:t>
    </dgm:pt>
    <dgm:pt modelId="{A4055D53-F282-4187-8CFA-BC4067646E47}">
      <dgm:prSet/>
      <dgm:spPr/>
      <dgm:t>
        <a:bodyPr/>
        <a:lstStyle/>
        <a:p>
          <a:pPr rtl="0"/>
          <a:r>
            <a:rPr lang="el-GR" dirty="0" err="1" smtClean="0"/>
            <a:t>Στοχευμένο</a:t>
          </a:r>
          <a:r>
            <a:rPr lang="el-GR" dirty="0" smtClean="0"/>
            <a:t> γραπτό υλικό όπως αναφορές, άρθρα σε εξειδικευμένο τύπο, δελτία τύπου, φυλλάδια</a:t>
          </a:r>
          <a:endParaRPr lang="en-US" dirty="0"/>
        </a:p>
      </dgm:t>
    </dgm:pt>
    <dgm:pt modelId="{6F063765-D1B7-4522-A34D-8C6FC974A743}" type="parTrans" cxnId="{C22BC557-B7F6-4636-BE1A-9C25229E8D08}">
      <dgm:prSet/>
      <dgm:spPr/>
      <dgm:t>
        <a:bodyPr/>
        <a:lstStyle/>
        <a:p>
          <a:endParaRPr lang="el-GR"/>
        </a:p>
      </dgm:t>
    </dgm:pt>
    <dgm:pt modelId="{17DE3AA8-108D-4591-A8C4-82D80558188D}" type="sibTrans" cxnId="{C22BC557-B7F6-4636-BE1A-9C25229E8D08}">
      <dgm:prSet/>
      <dgm:spPr/>
      <dgm:t>
        <a:bodyPr/>
        <a:lstStyle/>
        <a:p>
          <a:endParaRPr lang="el-GR"/>
        </a:p>
      </dgm:t>
    </dgm:pt>
    <dgm:pt modelId="{4174E577-387D-43ED-85C0-D66FBA778C95}">
      <dgm:prSet/>
      <dgm:spPr/>
      <dgm:t>
        <a:bodyPr/>
        <a:lstStyle/>
        <a:p>
          <a:pPr rtl="0"/>
          <a:r>
            <a:rPr lang="el-GR" dirty="0" smtClean="0"/>
            <a:t>οπτικοακουστικό υλικό (τηλεόραση/</a:t>
          </a:r>
          <a:r>
            <a:rPr lang="el-GR" dirty="0" err="1" smtClean="0"/>
            <a:t>ραδιόφων</a:t>
          </a:r>
          <a:r>
            <a:rPr lang="el-GR" dirty="0" smtClean="0"/>
            <a:t>ο, </a:t>
          </a:r>
          <a:r>
            <a:rPr lang="en-US" dirty="0" err="1" smtClean="0"/>
            <a:t>YouTube,Flickr,videoclips,podcasts</a:t>
          </a:r>
          <a:r>
            <a:rPr lang="el-GR" dirty="0" smtClean="0"/>
            <a:t> ή</a:t>
          </a:r>
          <a:r>
            <a:rPr lang="en-US" dirty="0" smtClean="0"/>
            <a:t>apps; </a:t>
          </a:r>
          <a:endParaRPr lang="el-GR" dirty="0"/>
        </a:p>
      </dgm:t>
    </dgm:pt>
    <dgm:pt modelId="{99B8E48C-D802-4A1F-BBA2-7D32698F034B}" type="parTrans" cxnId="{A46B2EC2-EAA4-4645-872C-03B7F9B9118B}">
      <dgm:prSet/>
      <dgm:spPr/>
      <dgm:t>
        <a:bodyPr/>
        <a:lstStyle/>
        <a:p>
          <a:endParaRPr lang="el-GR"/>
        </a:p>
      </dgm:t>
    </dgm:pt>
    <dgm:pt modelId="{FD5EA11E-FF5B-4297-A8A5-89D7182F8B0D}" type="sibTrans" cxnId="{A46B2EC2-EAA4-4645-872C-03B7F9B9118B}">
      <dgm:prSet/>
      <dgm:spPr/>
      <dgm:t>
        <a:bodyPr/>
        <a:lstStyle/>
        <a:p>
          <a:endParaRPr lang="el-GR"/>
        </a:p>
      </dgm:t>
    </dgm:pt>
    <dgm:pt modelId="{D2434789-B58B-4F8D-9E5D-0DD57F8DA8BC}">
      <dgm:prSet/>
      <dgm:spPr/>
      <dgm:t>
        <a:bodyPr/>
        <a:lstStyle/>
        <a:p>
          <a:pPr rtl="0"/>
          <a:r>
            <a:rPr lang="el-GR" dirty="0" smtClean="0"/>
            <a:t>μέσα κοινωνικής δικτύωσης</a:t>
          </a:r>
          <a:r>
            <a:rPr lang="en-US" dirty="0" smtClean="0"/>
            <a:t>; </a:t>
          </a:r>
          <a:endParaRPr lang="en-US" dirty="0"/>
        </a:p>
      </dgm:t>
    </dgm:pt>
    <dgm:pt modelId="{0A1A1F02-3DB0-451E-8A35-C51E48859971}" type="parTrans" cxnId="{FA5C08C8-5FF2-4D5E-9A58-9D26BBFFB314}">
      <dgm:prSet/>
      <dgm:spPr/>
      <dgm:t>
        <a:bodyPr/>
        <a:lstStyle/>
        <a:p>
          <a:endParaRPr lang="el-GR"/>
        </a:p>
      </dgm:t>
    </dgm:pt>
    <dgm:pt modelId="{4EA0E3CF-72A9-4197-9A97-0E1FAEEB849D}" type="sibTrans" cxnId="{FA5C08C8-5FF2-4D5E-9A58-9D26BBFFB314}">
      <dgm:prSet/>
      <dgm:spPr/>
      <dgm:t>
        <a:bodyPr/>
        <a:lstStyle/>
        <a:p>
          <a:endParaRPr lang="el-GR"/>
        </a:p>
      </dgm:t>
    </dgm:pt>
    <dgm:pt modelId="{6F84FD54-B7B8-4866-9A31-8A136ECC4EB0}">
      <dgm:prSet/>
      <dgm:spPr/>
      <dgm:t>
        <a:bodyPr/>
        <a:lstStyle/>
        <a:p>
          <a:pPr rtl="0"/>
          <a:r>
            <a:rPr lang="el-GR" dirty="0" smtClean="0"/>
            <a:t>το </a:t>
          </a:r>
          <a:r>
            <a:rPr lang="en-US" dirty="0" smtClean="0"/>
            <a:t>branding</a:t>
          </a:r>
          <a:r>
            <a:rPr lang="el-GR" dirty="0" smtClean="0"/>
            <a:t> του σχεδίου και τα </a:t>
          </a:r>
          <a:r>
            <a:rPr lang="en-US" dirty="0" smtClean="0"/>
            <a:t>logos; </a:t>
          </a:r>
          <a:endParaRPr lang="el-GR" dirty="0"/>
        </a:p>
      </dgm:t>
    </dgm:pt>
    <dgm:pt modelId="{B9B2C556-B545-4F0B-ADDF-89DCC1214917}" type="parTrans" cxnId="{1734F299-B551-40C3-8B75-E65353B4234C}">
      <dgm:prSet/>
      <dgm:spPr/>
      <dgm:t>
        <a:bodyPr/>
        <a:lstStyle/>
        <a:p>
          <a:endParaRPr lang="el-GR"/>
        </a:p>
      </dgm:t>
    </dgm:pt>
    <dgm:pt modelId="{323837CD-6A94-4A8C-9C5E-AF36CA848140}" type="sibTrans" cxnId="{1734F299-B551-40C3-8B75-E65353B4234C}">
      <dgm:prSet/>
      <dgm:spPr/>
      <dgm:t>
        <a:bodyPr/>
        <a:lstStyle/>
        <a:p>
          <a:endParaRPr lang="el-GR"/>
        </a:p>
      </dgm:t>
    </dgm:pt>
    <dgm:pt modelId="{A1FB8483-EC7B-442C-B94A-1FB2A3496429}">
      <dgm:prSet/>
      <dgm:spPr/>
      <dgm:t>
        <a:bodyPr/>
        <a:lstStyle/>
        <a:p>
          <a:pPr rtl="0"/>
          <a:r>
            <a:rPr lang="el-GR" dirty="0" smtClean="0"/>
            <a:t>υπάρχουσες επαφές και δίκτυα</a:t>
          </a:r>
          <a:endParaRPr lang="en-US" dirty="0"/>
        </a:p>
      </dgm:t>
    </dgm:pt>
    <dgm:pt modelId="{40B4FB3F-3806-4BBB-B75B-3F7070B4A019}" type="parTrans" cxnId="{B9D84E6E-FDA6-4C81-9950-615320ACE347}">
      <dgm:prSet/>
      <dgm:spPr/>
      <dgm:t>
        <a:bodyPr/>
        <a:lstStyle/>
        <a:p>
          <a:endParaRPr lang="el-GR"/>
        </a:p>
      </dgm:t>
    </dgm:pt>
    <dgm:pt modelId="{76738537-D7B8-4528-811F-A8EEF4EE1F37}" type="sibTrans" cxnId="{B9D84E6E-FDA6-4C81-9950-615320ACE347}">
      <dgm:prSet/>
      <dgm:spPr/>
      <dgm:t>
        <a:bodyPr/>
        <a:lstStyle/>
        <a:p>
          <a:endParaRPr lang="el-GR"/>
        </a:p>
      </dgm:t>
    </dgm:pt>
    <dgm:pt modelId="{2626E71A-05BC-4573-8E9D-56E25A623274}" type="pres">
      <dgm:prSet presAssocID="{79B50F1F-2D4C-4EE2-A26E-734D566EE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4891435-AAA8-40A4-A3EF-2D810C28E5C0}" type="pres">
      <dgm:prSet presAssocID="{0C020458-F880-45CE-BC73-25ED31210BE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C43C24-D14F-490A-A463-5F53AB5D10E3}" type="pres">
      <dgm:prSet presAssocID="{E27818BC-620A-4C0C-8D46-155DF065A434}" presName="spacer" presStyleCnt="0"/>
      <dgm:spPr/>
    </dgm:pt>
    <dgm:pt modelId="{9B8D2869-8262-4C02-99B1-FBF2A02D4F4C}" type="pres">
      <dgm:prSet presAssocID="{9C1C55D9-AD78-48C4-8D51-46573D4EB86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36D1FC-5D3D-4314-B382-5BE27D4F8D83}" type="pres">
      <dgm:prSet presAssocID="{CD517CD2-2657-4E20-A4C3-A93F1BB1A1B1}" presName="spacer" presStyleCnt="0"/>
      <dgm:spPr/>
    </dgm:pt>
    <dgm:pt modelId="{F82C47C1-28C0-47A1-952C-4A1A8721CAA9}" type="pres">
      <dgm:prSet presAssocID="{0F6F89B7-C099-4359-A282-EB0AB960893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A8523A-C461-45DC-A39F-6670F16B6457}" type="pres">
      <dgm:prSet presAssocID="{9141EAEA-59CF-4ECC-A77F-AE201502308D}" presName="spacer" presStyleCnt="0"/>
      <dgm:spPr/>
    </dgm:pt>
    <dgm:pt modelId="{75E4E938-FF3A-44B1-BE16-E16ABE392E6A}" type="pres">
      <dgm:prSet presAssocID="{DDE68535-00DA-40AE-AB9F-83C9CB57969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69CBA3-B74D-4903-8D11-37F0B6388E19}" type="pres">
      <dgm:prSet presAssocID="{2D2C3B2E-700D-428D-AC75-A86593635545}" presName="spacer" presStyleCnt="0"/>
      <dgm:spPr/>
    </dgm:pt>
    <dgm:pt modelId="{944546C4-F105-420C-97FE-A67C1BF14641}" type="pres">
      <dgm:prSet presAssocID="{A4055D53-F282-4187-8CFA-BC4067646E4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786916-1DA3-4601-A045-7F90C199C9F9}" type="pres">
      <dgm:prSet presAssocID="{17DE3AA8-108D-4591-A8C4-82D80558188D}" presName="spacer" presStyleCnt="0"/>
      <dgm:spPr/>
    </dgm:pt>
    <dgm:pt modelId="{31B23B5E-6E4F-4537-B06B-C2EF6068EEC3}" type="pres">
      <dgm:prSet presAssocID="{4174E577-387D-43ED-85C0-D66FBA778C95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5384F0-FB98-4579-8009-308AB45E9145}" type="pres">
      <dgm:prSet presAssocID="{FD5EA11E-FF5B-4297-A8A5-89D7182F8B0D}" presName="spacer" presStyleCnt="0"/>
      <dgm:spPr/>
    </dgm:pt>
    <dgm:pt modelId="{18F6E214-B04B-4C84-AF48-30F6743E2C9C}" type="pres">
      <dgm:prSet presAssocID="{D2434789-B58B-4F8D-9E5D-0DD57F8DA8B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08DD0C-4C6D-4F8F-BF4A-708D97E860C4}" type="pres">
      <dgm:prSet presAssocID="{4EA0E3CF-72A9-4197-9A97-0E1FAEEB849D}" presName="spacer" presStyleCnt="0"/>
      <dgm:spPr/>
    </dgm:pt>
    <dgm:pt modelId="{FC42F780-1B04-4D2B-ACC2-67B3BAC7A62B}" type="pres">
      <dgm:prSet presAssocID="{6F84FD54-B7B8-4866-9A31-8A136ECC4EB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F67259-8BCE-4079-B78F-958A771E34B7}" type="pres">
      <dgm:prSet presAssocID="{323837CD-6A94-4A8C-9C5E-AF36CA848140}" presName="spacer" presStyleCnt="0"/>
      <dgm:spPr/>
    </dgm:pt>
    <dgm:pt modelId="{2CBFFC5C-FACE-4434-B5C7-D1704AD1250C}" type="pres">
      <dgm:prSet presAssocID="{A1FB8483-EC7B-442C-B94A-1FB2A349642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718DDD3-067E-40AA-ACA7-E490FA85227A}" type="presOf" srcId="{A1FB8483-EC7B-442C-B94A-1FB2A3496429}" destId="{2CBFFC5C-FACE-4434-B5C7-D1704AD1250C}" srcOrd="0" destOrd="0" presId="urn:microsoft.com/office/officeart/2005/8/layout/vList2"/>
    <dgm:cxn modelId="{CDEB5E54-7BF3-4D0D-993C-D927CE73C3DD}" type="presOf" srcId="{0F6F89B7-C099-4359-A282-EB0AB9608936}" destId="{F82C47C1-28C0-47A1-952C-4A1A8721CAA9}" srcOrd="0" destOrd="0" presId="urn:microsoft.com/office/officeart/2005/8/layout/vList2"/>
    <dgm:cxn modelId="{7B359C80-21E2-4D93-9739-10B684AFC8F2}" type="presOf" srcId="{6F84FD54-B7B8-4866-9A31-8A136ECC4EB0}" destId="{FC42F780-1B04-4D2B-ACC2-67B3BAC7A62B}" srcOrd="0" destOrd="0" presId="urn:microsoft.com/office/officeart/2005/8/layout/vList2"/>
    <dgm:cxn modelId="{2D72EFED-FC27-4035-BFCB-121E07FAD9CD}" srcId="{79B50F1F-2D4C-4EE2-A26E-734D566EE8F7}" destId="{9C1C55D9-AD78-48C4-8D51-46573D4EB864}" srcOrd="1" destOrd="0" parTransId="{509759BB-726A-4D32-B834-8C6E4C0E9951}" sibTransId="{CD517CD2-2657-4E20-A4C3-A93F1BB1A1B1}"/>
    <dgm:cxn modelId="{DD07EA6B-BD3D-47F3-AF38-FDF7C07F41A2}" type="presOf" srcId="{D2434789-B58B-4F8D-9E5D-0DD57F8DA8BC}" destId="{18F6E214-B04B-4C84-AF48-30F6743E2C9C}" srcOrd="0" destOrd="0" presId="urn:microsoft.com/office/officeart/2005/8/layout/vList2"/>
    <dgm:cxn modelId="{50EE0C9E-CB01-47BA-A18E-7616226E71D1}" type="presOf" srcId="{9C1C55D9-AD78-48C4-8D51-46573D4EB864}" destId="{9B8D2869-8262-4C02-99B1-FBF2A02D4F4C}" srcOrd="0" destOrd="0" presId="urn:microsoft.com/office/officeart/2005/8/layout/vList2"/>
    <dgm:cxn modelId="{B9D84E6E-FDA6-4C81-9950-615320ACE347}" srcId="{79B50F1F-2D4C-4EE2-A26E-734D566EE8F7}" destId="{A1FB8483-EC7B-442C-B94A-1FB2A3496429}" srcOrd="8" destOrd="0" parTransId="{40B4FB3F-3806-4BBB-B75B-3F7070B4A019}" sibTransId="{76738537-D7B8-4528-811F-A8EEF4EE1F37}"/>
    <dgm:cxn modelId="{F4CD6C86-ED1B-4DA2-9C2A-CF38C776A12A}" type="presOf" srcId="{DDE68535-00DA-40AE-AB9F-83C9CB579699}" destId="{75E4E938-FF3A-44B1-BE16-E16ABE392E6A}" srcOrd="0" destOrd="0" presId="urn:microsoft.com/office/officeart/2005/8/layout/vList2"/>
    <dgm:cxn modelId="{FA5C08C8-5FF2-4D5E-9A58-9D26BBFFB314}" srcId="{79B50F1F-2D4C-4EE2-A26E-734D566EE8F7}" destId="{D2434789-B58B-4F8D-9E5D-0DD57F8DA8BC}" srcOrd="6" destOrd="0" parTransId="{0A1A1F02-3DB0-451E-8A35-C51E48859971}" sibTransId="{4EA0E3CF-72A9-4197-9A97-0E1FAEEB849D}"/>
    <dgm:cxn modelId="{FA0D39CC-FD80-4B5E-9B87-2CC5EDFE4D42}" type="presOf" srcId="{4174E577-387D-43ED-85C0-D66FBA778C95}" destId="{31B23B5E-6E4F-4537-B06B-C2EF6068EEC3}" srcOrd="0" destOrd="0" presId="urn:microsoft.com/office/officeart/2005/8/layout/vList2"/>
    <dgm:cxn modelId="{4213831B-21B6-4656-BE3E-E509EFBDFF95}" type="presOf" srcId="{A4055D53-F282-4187-8CFA-BC4067646E47}" destId="{944546C4-F105-420C-97FE-A67C1BF14641}" srcOrd="0" destOrd="0" presId="urn:microsoft.com/office/officeart/2005/8/layout/vList2"/>
    <dgm:cxn modelId="{C22BC557-B7F6-4636-BE1A-9C25229E8D08}" srcId="{79B50F1F-2D4C-4EE2-A26E-734D566EE8F7}" destId="{A4055D53-F282-4187-8CFA-BC4067646E47}" srcOrd="4" destOrd="0" parTransId="{6F063765-D1B7-4522-A34D-8C6FC974A743}" sibTransId="{17DE3AA8-108D-4591-A8C4-82D80558188D}"/>
    <dgm:cxn modelId="{A46B2EC2-EAA4-4645-872C-03B7F9B9118B}" srcId="{79B50F1F-2D4C-4EE2-A26E-734D566EE8F7}" destId="{4174E577-387D-43ED-85C0-D66FBA778C95}" srcOrd="5" destOrd="0" parTransId="{99B8E48C-D802-4A1F-BBA2-7D32698F034B}" sibTransId="{FD5EA11E-FF5B-4297-A8A5-89D7182F8B0D}"/>
    <dgm:cxn modelId="{B258A1FF-B6A6-4753-AB41-2E4447EEDD3A}" type="presOf" srcId="{0C020458-F880-45CE-BC73-25ED31210BE8}" destId="{34891435-AAA8-40A4-A3EF-2D810C28E5C0}" srcOrd="0" destOrd="0" presId="urn:microsoft.com/office/officeart/2005/8/layout/vList2"/>
    <dgm:cxn modelId="{B4B11B5C-81A4-46B2-AAD4-731952106F16}" type="presOf" srcId="{79B50F1F-2D4C-4EE2-A26E-734D566EE8F7}" destId="{2626E71A-05BC-4573-8E9D-56E25A623274}" srcOrd="0" destOrd="0" presId="urn:microsoft.com/office/officeart/2005/8/layout/vList2"/>
    <dgm:cxn modelId="{1C885DD0-D186-4A23-B6B5-64F76FCFE27D}" srcId="{79B50F1F-2D4C-4EE2-A26E-734D566EE8F7}" destId="{0C020458-F880-45CE-BC73-25ED31210BE8}" srcOrd="0" destOrd="0" parTransId="{D64D214A-834C-4575-934C-609400755541}" sibTransId="{E27818BC-620A-4C0C-8D46-155DF065A434}"/>
    <dgm:cxn modelId="{1734F299-B551-40C3-8B75-E65353B4234C}" srcId="{79B50F1F-2D4C-4EE2-A26E-734D566EE8F7}" destId="{6F84FD54-B7B8-4866-9A31-8A136ECC4EB0}" srcOrd="7" destOrd="0" parTransId="{B9B2C556-B545-4F0B-ADDF-89DCC1214917}" sibTransId="{323837CD-6A94-4A8C-9C5E-AF36CA848140}"/>
    <dgm:cxn modelId="{B96DDBA6-2C04-4986-95BE-9CC8B042CFFF}" srcId="{79B50F1F-2D4C-4EE2-A26E-734D566EE8F7}" destId="{0F6F89B7-C099-4359-A282-EB0AB9608936}" srcOrd="2" destOrd="0" parTransId="{916C1E23-50AD-454A-9BB5-95D4DE7269E4}" sibTransId="{9141EAEA-59CF-4ECC-A77F-AE201502308D}"/>
    <dgm:cxn modelId="{6D404C10-E9EF-41AA-91BA-43DC43053DD5}" srcId="{79B50F1F-2D4C-4EE2-A26E-734D566EE8F7}" destId="{DDE68535-00DA-40AE-AB9F-83C9CB579699}" srcOrd="3" destOrd="0" parTransId="{D01823DE-373D-47BE-874D-E35E84AF5182}" sibTransId="{2D2C3B2E-700D-428D-AC75-A86593635545}"/>
    <dgm:cxn modelId="{E725F12F-4679-4398-A451-94A758B5C9D4}" type="presParOf" srcId="{2626E71A-05BC-4573-8E9D-56E25A623274}" destId="{34891435-AAA8-40A4-A3EF-2D810C28E5C0}" srcOrd="0" destOrd="0" presId="urn:microsoft.com/office/officeart/2005/8/layout/vList2"/>
    <dgm:cxn modelId="{F2DD6FCE-8933-4D37-91CF-9C43683DBA4B}" type="presParOf" srcId="{2626E71A-05BC-4573-8E9D-56E25A623274}" destId="{23C43C24-D14F-490A-A463-5F53AB5D10E3}" srcOrd="1" destOrd="0" presId="urn:microsoft.com/office/officeart/2005/8/layout/vList2"/>
    <dgm:cxn modelId="{0C11FC93-1C49-4742-BF2E-D313F990C875}" type="presParOf" srcId="{2626E71A-05BC-4573-8E9D-56E25A623274}" destId="{9B8D2869-8262-4C02-99B1-FBF2A02D4F4C}" srcOrd="2" destOrd="0" presId="urn:microsoft.com/office/officeart/2005/8/layout/vList2"/>
    <dgm:cxn modelId="{335702EB-90CF-4FE6-89A5-A62CA5E86C90}" type="presParOf" srcId="{2626E71A-05BC-4573-8E9D-56E25A623274}" destId="{9936D1FC-5D3D-4314-B382-5BE27D4F8D83}" srcOrd="3" destOrd="0" presId="urn:microsoft.com/office/officeart/2005/8/layout/vList2"/>
    <dgm:cxn modelId="{9FE0E329-B864-4EE8-9CCD-7F7F86F58E96}" type="presParOf" srcId="{2626E71A-05BC-4573-8E9D-56E25A623274}" destId="{F82C47C1-28C0-47A1-952C-4A1A8721CAA9}" srcOrd="4" destOrd="0" presId="urn:microsoft.com/office/officeart/2005/8/layout/vList2"/>
    <dgm:cxn modelId="{43B922AD-CA3F-4633-BFB7-55D159FB2876}" type="presParOf" srcId="{2626E71A-05BC-4573-8E9D-56E25A623274}" destId="{07A8523A-C461-45DC-A39F-6670F16B6457}" srcOrd="5" destOrd="0" presId="urn:microsoft.com/office/officeart/2005/8/layout/vList2"/>
    <dgm:cxn modelId="{A130BF38-7C40-4086-8795-DB2F368B23B9}" type="presParOf" srcId="{2626E71A-05BC-4573-8E9D-56E25A623274}" destId="{75E4E938-FF3A-44B1-BE16-E16ABE392E6A}" srcOrd="6" destOrd="0" presId="urn:microsoft.com/office/officeart/2005/8/layout/vList2"/>
    <dgm:cxn modelId="{D1247EFD-FAA4-4520-9B75-7034733C3516}" type="presParOf" srcId="{2626E71A-05BC-4573-8E9D-56E25A623274}" destId="{6269CBA3-B74D-4903-8D11-37F0B6388E19}" srcOrd="7" destOrd="0" presId="urn:microsoft.com/office/officeart/2005/8/layout/vList2"/>
    <dgm:cxn modelId="{17F75A81-0FA4-4A68-99D7-6E1E3B95A774}" type="presParOf" srcId="{2626E71A-05BC-4573-8E9D-56E25A623274}" destId="{944546C4-F105-420C-97FE-A67C1BF14641}" srcOrd="8" destOrd="0" presId="urn:microsoft.com/office/officeart/2005/8/layout/vList2"/>
    <dgm:cxn modelId="{D8356774-C5BA-489F-8413-80767D8241C3}" type="presParOf" srcId="{2626E71A-05BC-4573-8E9D-56E25A623274}" destId="{63786916-1DA3-4601-A045-7F90C199C9F9}" srcOrd="9" destOrd="0" presId="urn:microsoft.com/office/officeart/2005/8/layout/vList2"/>
    <dgm:cxn modelId="{F1FE5893-6575-4774-A2CD-07E0289D309B}" type="presParOf" srcId="{2626E71A-05BC-4573-8E9D-56E25A623274}" destId="{31B23B5E-6E4F-4537-B06B-C2EF6068EEC3}" srcOrd="10" destOrd="0" presId="urn:microsoft.com/office/officeart/2005/8/layout/vList2"/>
    <dgm:cxn modelId="{AADED242-B3EC-48FD-9FE8-13929CC79AE0}" type="presParOf" srcId="{2626E71A-05BC-4573-8E9D-56E25A623274}" destId="{655384F0-FB98-4579-8009-308AB45E9145}" srcOrd="11" destOrd="0" presId="urn:microsoft.com/office/officeart/2005/8/layout/vList2"/>
    <dgm:cxn modelId="{12FB8B7C-B1AF-4870-8E95-3854E80EFA31}" type="presParOf" srcId="{2626E71A-05BC-4573-8E9D-56E25A623274}" destId="{18F6E214-B04B-4C84-AF48-30F6743E2C9C}" srcOrd="12" destOrd="0" presId="urn:microsoft.com/office/officeart/2005/8/layout/vList2"/>
    <dgm:cxn modelId="{DC7265BE-8ABD-4FA3-8894-03E23CAAFE17}" type="presParOf" srcId="{2626E71A-05BC-4573-8E9D-56E25A623274}" destId="{6608DD0C-4C6D-4F8F-BF4A-708D97E860C4}" srcOrd="13" destOrd="0" presId="urn:microsoft.com/office/officeart/2005/8/layout/vList2"/>
    <dgm:cxn modelId="{A644C1C1-A1E2-4C0F-9675-E90B8DE57FD9}" type="presParOf" srcId="{2626E71A-05BC-4573-8E9D-56E25A623274}" destId="{FC42F780-1B04-4D2B-ACC2-67B3BAC7A62B}" srcOrd="14" destOrd="0" presId="urn:microsoft.com/office/officeart/2005/8/layout/vList2"/>
    <dgm:cxn modelId="{5C212291-4711-4F12-A02F-FB936D27E551}" type="presParOf" srcId="{2626E71A-05BC-4573-8E9D-56E25A623274}" destId="{4EF67259-8BCE-4079-B78F-958A771E34B7}" srcOrd="15" destOrd="0" presId="urn:microsoft.com/office/officeart/2005/8/layout/vList2"/>
    <dgm:cxn modelId="{3B40246C-BE5B-4011-9AEB-AEF1782090EE}" type="presParOf" srcId="{2626E71A-05BC-4573-8E9D-56E25A623274}" destId="{2CBFFC5C-FACE-4434-B5C7-D1704AD1250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01A0E-BA35-4807-8F58-62ED551AD9E7}">
      <dsp:nvSpPr>
        <dsp:cNvPr id="0" name=""/>
        <dsp:cNvSpPr/>
      </dsp:nvSpPr>
      <dsp:spPr>
        <a:xfrm>
          <a:off x="0" y="986509"/>
          <a:ext cx="7128792" cy="2851516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209AF5-1E71-41BF-B501-143F1560E1E7}">
      <dsp:nvSpPr>
        <dsp:cNvPr id="0" name=""/>
        <dsp:cNvSpPr/>
      </dsp:nvSpPr>
      <dsp:spPr>
        <a:xfrm>
          <a:off x="855455" y="1485525"/>
          <a:ext cx="2352501" cy="139724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A. </a:t>
          </a:r>
          <a:r>
            <a:rPr lang="el-GR" sz="2200" kern="1200" dirty="0" smtClean="0"/>
            <a:t>ΠΡΟΤΕΡΑΙΟΤΗΤΕΣ</a:t>
          </a:r>
          <a:r>
            <a:rPr lang="en-US" sz="2200" kern="1200" dirty="0" smtClean="0"/>
            <a:t> </a:t>
          </a:r>
          <a:r>
            <a:rPr lang="el-GR" sz="2200" kern="1200" dirty="0" smtClean="0"/>
            <a:t>ΠΟΛΙΤΙΚΗΣ</a:t>
          </a:r>
          <a:endParaRPr lang="el-GR" sz="2200" kern="1200" dirty="0"/>
        </a:p>
      </dsp:txBody>
      <dsp:txXfrm>
        <a:off x="855455" y="1485525"/>
        <a:ext cx="2352501" cy="1397243"/>
      </dsp:txXfrm>
    </dsp:sp>
    <dsp:sp modelId="{2AA68D5B-B5DE-4EB5-8B45-2D3C551A8D58}">
      <dsp:nvSpPr>
        <dsp:cNvPr id="0" name=""/>
        <dsp:cNvSpPr/>
      </dsp:nvSpPr>
      <dsp:spPr>
        <a:xfrm>
          <a:off x="3564396" y="1941767"/>
          <a:ext cx="2780228" cy="139724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Β. ΣΤΡΑΤΗΓΙΚΗ ΔΙΑΔΟΣΗΣ ΚΑΙ ΑΞΙΟΠΟΙΗΣΗΣ  ΑΠΟΤΕΛΕΣΜΑΤΩΝ  </a:t>
          </a:r>
          <a:endParaRPr lang="en-US" sz="2200" kern="1200" dirty="0"/>
        </a:p>
      </dsp:txBody>
      <dsp:txXfrm>
        <a:off x="3564396" y="1941767"/>
        <a:ext cx="2780228" cy="1397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28C0F-9F98-4B29-9883-E807EB77E785}">
      <dsp:nvSpPr>
        <dsp:cNvPr id="0" name=""/>
        <dsp:cNvSpPr/>
      </dsp:nvSpPr>
      <dsp:spPr>
        <a:xfrm>
          <a:off x="2430016" y="0"/>
          <a:ext cx="4104456" cy="410445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ADA607-F79A-4421-B2A3-7E78E84A97EB}">
      <dsp:nvSpPr>
        <dsp:cNvPr id="0" name=""/>
        <dsp:cNvSpPr/>
      </dsp:nvSpPr>
      <dsp:spPr>
        <a:xfrm>
          <a:off x="2500336" y="304587"/>
          <a:ext cx="1855639" cy="17116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Εφαρμόζονται στην κύρια Δραση 2-Στρατηγικές Συμπράξεις</a:t>
          </a:r>
          <a:endParaRPr lang="el-GR" sz="1300" kern="1200" dirty="0"/>
        </a:p>
      </dsp:txBody>
      <dsp:txXfrm>
        <a:off x="2583891" y="388142"/>
        <a:ext cx="1688529" cy="1544526"/>
      </dsp:txXfrm>
    </dsp:sp>
    <dsp:sp modelId="{90E5A9D7-7990-4E24-8C6F-3A95FF3EE538}">
      <dsp:nvSpPr>
        <dsp:cNvPr id="0" name=""/>
        <dsp:cNvSpPr/>
      </dsp:nvSpPr>
      <dsp:spPr>
        <a:xfrm>
          <a:off x="4460172" y="364359"/>
          <a:ext cx="1768014" cy="16518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Καθορισμένα θέματα πολιτικής στα οποία πρέπει να ανταποκρίνονται οι προτάσεις σχεδίων</a:t>
          </a:r>
          <a:endParaRPr lang="el-GR" sz="1300" kern="1200" dirty="0"/>
        </a:p>
      </dsp:txBody>
      <dsp:txXfrm>
        <a:off x="4540809" y="444996"/>
        <a:ext cx="1606740" cy="1490591"/>
      </dsp:txXfrm>
    </dsp:sp>
    <dsp:sp modelId="{CF87E94F-F8AA-4C51-B4CA-D7E7CC9080BF}">
      <dsp:nvSpPr>
        <dsp:cNvPr id="0" name=""/>
        <dsp:cNvSpPr/>
      </dsp:nvSpPr>
      <dsp:spPr>
        <a:xfrm>
          <a:off x="2699787" y="2088231"/>
          <a:ext cx="1600737" cy="1600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Εστιάζουν το πρόγραμμα-εξασφαλίζουν συμβολή στις κύριες προκλήσεις για την Ευρώπη</a:t>
          </a:r>
          <a:endParaRPr lang="el-GR" sz="1300" kern="1200" dirty="0"/>
        </a:p>
      </dsp:txBody>
      <dsp:txXfrm>
        <a:off x="2777929" y="2166373"/>
        <a:ext cx="1444453" cy="1444453"/>
      </dsp:txXfrm>
    </dsp:sp>
    <dsp:sp modelId="{62B18A19-C034-4EF4-8514-03D0CCC636C3}">
      <dsp:nvSpPr>
        <dsp:cNvPr id="0" name=""/>
        <dsp:cNvSpPr/>
      </dsp:nvSpPr>
      <dsp:spPr>
        <a:xfrm>
          <a:off x="4499998" y="2088231"/>
          <a:ext cx="1600737" cy="16007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Καθορίζονται στο ετήσιο Πρόγραμμα Εργασίας και περιλαμβάνονται στον Οδηγό του Προγράμματος (μέρος Β’)</a:t>
          </a:r>
          <a:endParaRPr lang="el-GR" sz="1300" kern="1200" dirty="0"/>
        </a:p>
      </dsp:txBody>
      <dsp:txXfrm>
        <a:off x="4578140" y="2166373"/>
        <a:ext cx="1444453" cy="1444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E63FF-9E19-46B5-9A73-D55897A1F8C3}">
      <dsp:nvSpPr>
        <dsp:cNvPr id="0" name=""/>
        <dsp:cNvSpPr/>
      </dsp:nvSpPr>
      <dsp:spPr>
        <a:xfrm>
          <a:off x="0" y="80839"/>
          <a:ext cx="8229600" cy="168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Αποκεντρωμένες δράσεις: Στο </a:t>
          </a:r>
          <a:r>
            <a:rPr lang="en-US" sz="2400" kern="1200" dirty="0" smtClean="0"/>
            <a:t>LLP</a:t>
          </a:r>
          <a:r>
            <a:rPr lang="el-GR" sz="2400" kern="1200" dirty="0" smtClean="0"/>
            <a:t> δεν υπήρχαν ευρωπαϊκές προτεραιότητες πολιτικής στις αποκεντρωμένες δράσεις (εκτός από τα </a:t>
          </a:r>
          <a:r>
            <a:rPr lang="en-US" sz="2400" kern="1200" dirty="0" err="1" smtClean="0"/>
            <a:t>LdV</a:t>
          </a:r>
          <a:r>
            <a:rPr lang="en-US" sz="2400" kern="1200" dirty="0" smtClean="0"/>
            <a:t> TOIs)</a:t>
          </a:r>
          <a:r>
            <a:rPr lang="el-GR" sz="2400" kern="1200" dirty="0" smtClean="0"/>
            <a:t>, σε αντίθεση με τις κεντρικές δράσεις όπου υπήρχαν αποκλειστικές προτεραιότητες πολιτικής </a:t>
          </a:r>
          <a:endParaRPr lang="el-GR" sz="2400" kern="1200" dirty="0"/>
        </a:p>
      </dsp:txBody>
      <dsp:txXfrm>
        <a:off x="82245" y="163084"/>
        <a:ext cx="8065110" cy="1520310"/>
      </dsp:txXfrm>
    </dsp:sp>
    <dsp:sp modelId="{F58D61D3-8FFA-482A-8E20-D9F70E0D8C51}">
      <dsp:nvSpPr>
        <dsp:cNvPr id="0" name=""/>
        <dsp:cNvSpPr/>
      </dsp:nvSpPr>
      <dsp:spPr>
        <a:xfrm>
          <a:off x="0" y="1834760"/>
          <a:ext cx="8229600" cy="168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Στο </a:t>
          </a:r>
          <a:r>
            <a:rPr lang="en-US" sz="2400" kern="1200" dirty="0" smtClean="0"/>
            <a:t>Erasmus+ : </a:t>
          </a:r>
          <a:r>
            <a:rPr lang="el-GR" sz="2400" kern="1200" dirty="0" smtClean="0"/>
            <a:t>Ευρωπαϊκές προτεραιότητες για τις Στρατηγικές Συμπράξεις (ΚΑ2)</a:t>
          </a:r>
          <a:endParaRPr lang="el-GR" sz="2400" kern="1200" dirty="0"/>
        </a:p>
      </dsp:txBody>
      <dsp:txXfrm>
        <a:off x="82245" y="1917005"/>
        <a:ext cx="8065110" cy="1520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DAA47-C3A8-4B9F-B742-E052EF60AA65}">
      <dsp:nvSpPr>
        <dsp:cNvPr id="0" name=""/>
        <dsp:cNvSpPr/>
      </dsp:nvSpPr>
      <dsp:spPr>
        <a:xfrm>
          <a:off x="7233" y="908425"/>
          <a:ext cx="2161877" cy="178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Αξιολόγηση των οριζόντιων δεξιοτήτων και την ανάληψη πρακτικών επιχειρηματικών εμπειριών</a:t>
          </a:r>
          <a:endParaRPr lang="el-GR" sz="1800" kern="1200" dirty="0"/>
        </a:p>
      </dsp:txBody>
      <dsp:txXfrm>
        <a:off x="59471" y="960663"/>
        <a:ext cx="2057401" cy="1679072"/>
      </dsp:txXfrm>
    </dsp:sp>
    <dsp:sp modelId="{D5D1280E-0FA3-4C35-B419-6B1D0C962A2A}">
      <dsp:nvSpPr>
        <dsp:cNvPr id="0" name=""/>
        <dsp:cNvSpPr/>
      </dsp:nvSpPr>
      <dsp:spPr>
        <a:xfrm>
          <a:off x="2385298" y="15321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2385298" y="1639356"/>
        <a:ext cx="320822" cy="321687"/>
      </dsp:txXfrm>
    </dsp:sp>
    <dsp:sp modelId="{33E2BEFB-5A55-4ABD-9689-433B18A19122}">
      <dsp:nvSpPr>
        <dsp:cNvPr id="0" name=""/>
        <dsp:cNvSpPr/>
      </dsp:nvSpPr>
      <dsp:spPr>
        <a:xfrm>
          <a:off x="3033861" y="908425"/>
          <a:ext cx="2161877" cy="178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Επαγγελματική ανάπτυξη σε μεθοδολογίες ΤΠΕ/υιοθέτηση Ανοιχτών Εκπαιδευτικών Πόρων</a:t>
          </a:r>
          <a:endParaRPr lang="el-GR" sz="1800" kern="1200" dirty="0"/>
        </a:p>
      </dsp:txBody>
      <dsp:txXfrm>
        <a:off x="3086099" y="960663"/>
        <a:ext cx="2057401" cy="1679072"/>
      </dsp:txXfrm>
    </dsp:sp>
    <dsp:sp modelId="{CBE66D8E-5C4E-499B-BDA9-F18F36B1A313}">
      <dsp:nvSpPr>
        <dsp:cNvPr id="0" name=""/>
        <dsp:cNvSpPr/>
      </dsp:nvSpPr>
      <dsp:spPr>
        <a:xfrm>
          <a:off x="5411926" y="15321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5411926" y="1639356"/>
        <a:ext cx="320822" cy="321687"/>
      </dsp:txXfrm>
    </dsp:sp>
    <dsp:sp modelId="{1FC82FDD-576D-470D-96EA-8C99AC0E6EED}">
      <dsp:nvSpPr>
        <dsp:cNvPr id="0" name=""/>
        <dsp:cNvSpPr/>
      </dsp:nvSpPr>
      <dsp:spPr>
        <a:xfrm>
          <a:off x="6060489" y="908425"/>
          <a:ext cx="2161877" cy="178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Πιστοποίηση της άτυπης και μη τυπικής μάθησης-διαπερατότητας με τυπική</a:t>
          </a:r>
          <a:endParaRPr lang="el-GR" sz="1800" kern="1200" dirty="0"/>
        </a:p>
      </dsp:txBody>
      <dsp:txXfrm>
        <a:off x="6112727" y="960663"/>
        <a:ext cx="2057401" cy="16790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9A6A0-7BFA-4E6D-9C6E-50338E005A6B}">
      <dsp:nvSpPr>
        <dsp:cNvPr id="0" name=""/>
        <dsp:cNvSpPr/>
      </dsp:nvSpPr>
      <dsp:spPr>
        <a:xfrm>
          <a:off x="3774" y="0"/>
          <a:ext cx="4323855" cy="4176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accent6"/>
              </a:solidFill>
            </a:rPr>
            <a:t>Ανώτατη Εκπαίδευση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r>
            <a:rPr lang="el-GR" sz="1000" kern="1200" dirty="0" smtClean="0"/>
            <a:t>Συμβολή στον εκσυγχρονισμό των συστημάτων ανώτατης εκπαίδευσης</a:t>
          </a:r>
          <a:endParaRPr lang="el-GR" sz="1000" kern="1200" dirty="0"/>
        </a:p>
      </dsp:txBody>
      <dsp:txXfrm>
        <a:off x="3774" y="1670585"/>
        <a:ext cx="4323855" cy="1670585"/>
      </dsp:txXfrm>
    </dsp:sp>
    <dsp:sp modelId="{03FEC170-9587-44CB-9D6B-B043099C2FFD}">
      <dsp:nvSpPr>
        <dsp:cNvPr id="0" name=""/>
        <dsp:cNvSpPr/>
      </dsp:nvSpPr>
      <dsp:spPr>
        <a:xfrm>
          <a:off x="1470321" y="250587"/>
          <a:ext cx="1390762" cy="13907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EE20D-CB06-4B6C-BB12-E7C3DF8B6C30}">
      <dsp:nvSpPr>
        <dsp:cNvPr id="0" name=""/>
        <dsp:cNvSpPr/>
      </dsp:nvSpPr>
      <dsp:spPr>
        <a:xfrm>
          <a:off x="4457345" y="0"/>
          <a:ext cx="4323855" cy="4176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chemeClr val="accent3"/>
              </a:solidFill>
            </a:rPr>
            <a:t>Επαγγελματική Εκπαίδευση και κατάρτιση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- </a:t>
          </a:r>
          <a:r>
            <a:rPr lang="el-GR" sz="1100" kern="1200" dirty="0" smtClean="0"/>
            <a:t>εταιρικές σχέσεις μεταξύ εκπαίδευσης και απασχόλησης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ανάπτυξη βραχύχρονων κύκλων </a:t>
          </a:r>
          <a:r>
            <a:rPr lang="el-GR" sz="1100" kern="1200" dirty="0" err="1" smtClean="0"/>
            <a:t>μεταδευτεροβάθμιων</a:t>
          </a:r>
          <a:r>
            <a:rPr lang="el-GR" sz="1100" kern="1200" dirty="0" smtClean="0"/>
            <a:t> ή τριτοβάθμιων  προσόντων σύμφωνα με το </a:t>
          </a:r>
          <a:r>
            <a:rPr lang="en-US" sz="1100" kern="1200" dirty="0" smtClean="0"/>
            <a:t>EQF</a:t>
          </a:r>
          <a:r>
            <a:rPr lang="el-GR" sz="1100" kern="1200" dirty="0" smtClean="0"/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- Εστίαση σε περιοχές δυνητικής ανάπτυξης ή με ελλείψεις δεξιοτήτων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- Ευθυγράμμιση των πολιτικών </a:t>
          </a:r>
          <a:r>
            <a:rPr lang="en-US" sz="1100" kern="1200" dirty="0" smtClean="0"/>
            <a:t>VET</a:t>
          </a:r>
          <a:r>
            <a:rPr lang="el-GR" sz="1100" kern="1200" dirty="0" smtClean="0"/>
            <a:t> με εθνικές, περιφερειακές ή τοπικές οικονομικές στρατηγικές ανάπτυξης</a:t>
          </a:r>
          <a:endParaRPr lang="en-US" sz="1100" kern="1200" dirty="0"/>
        </a:p>
      </dsp:txBody>
      <dsp:txXfrm>
        <a:off x="4457345" y="1670585"/>
        <a:ext cx="4323855" cy="1670585"/>
      </dsp:txXfrm>
    </dsp:sp>
    <dsp:sp modelId="{9C0D3A33-4A6A-4178-8C09-C871594F6FAC}">
      <dsp:nvSpPr>
        <dsp:cNvPr id="0" name=""/>
        <dsp:cNvSpPr/>
      </dsp:nvSpPr>
      <dsp:spPr>
        <a:xfrm>
          <a:off x="5923892" y="250587"/>
          <a:ext cx="1390762" cy="13907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7E030-5CAF-437C-BE4F-FF583AA1ECED}">
      <dsp:nvSpPr>
        <dsp:cNvPr id="0" name=""/>
        <dsp:cNvSpPr/>
      </dsp:nvSpPr>
      <dsp:spPr>
        <a:xfrm>
          <a:off x="351399" y="3341171"/>
          <a:ext cx="8082177" cy="6264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0658B-D332-4C90-876C-E62E43860AB0}">
      <dsp:nvSpPr>
        <dsp:cNvPr id="0" name=""/>
        <dsp:cNvSpPr/>
      </dsp:nvSpPr>
      <dsp:spPr>
        <a:xfrm>
          <a:off x="0" y="0"/>
          <a:ext cx="8075240" cy="1542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chemeClr val="accent4">
                  <a:lumMod val="75000"/>
                </a:schemeClr>
              </a:solidFill>
            </a:rPr>
            <a:t>Σχολική Εκπαίδευση: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- Βελτίωση των επιδόσεων των νέων, ιδίως εκείνων που διατρέχουν κίνδυνο πρόωρης σχολικής </a:t>
          </a:r>
          <a:r>
            <a:rPr lang="el-GR" sz="1700" kern="1200" dirty="0" smtClean="0"/>
            <a:t>εγκατάλειψης</a:t>
          </a:r>
          <a:r>
            <a:rPr lang="en-US" sz="1700" kern="1200" dirty="0" smtClean="0"/>
            <a:t> </a:t>
          </a:r>
          <a:r>
            <a:rPr lang="el-GR" sz="1700" kern="1200" smtClean="0"/>
            <a:t> και με χαμηλ</a:t>
          </a:r>
          <a:r>
            <a:rPr lang="el-GR" sz="1700" kern="1200" smtClean="0"/>
            <a:t>ές βασικές δεξιότητες</a:t>
          </a:r>
          <a:r>
            <a:rPr lang="el-GR" sz="1700" kern="1200" smtClean="0"/>
            <a:t>+</a:t>
          </a:r>
          <a:r>
            <a:rPr lang="en-US" sz="1700" kern="1200" dirty="0" smtClean="0"/>
            <a:t>ECEC</a:t>
          </a:r>
          <a:endParaRPr lang="el-GR" sz="170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- Ενίσχυση του επαγγελματικού προφίλ των εκπαιδευτικών</a:t>
          </a:r>
        </a:p>
      </dsp:txBody>
      <dsp:txXfrm>
        <a:off x="1769313" y="0"/>
        <a:ext cx="6305926" cy="1542651"/>
      </dsp:txXfrm>
    </dsp:sp>
    <dsp:sp modelId="{8273CB7E-E286-4C3E-A093-4AA2BB2DE983}">
      <dsp:nvSpPr>
        <dsp:cNvPr id="0" name=""/>
        <dsp:cNvSpPr/>
      </dsp:nvSpPr>
      <dsp:spPr>
        <a:xfrm>
          <a:off x="154265" y="154265"/>
          <a:ext cx="1615048" cy="1234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E528C-3E1D-40E6-878A-C98160C2E114}">
      <dsp:nvSpPr>
        <dsp:cNvPr id="0" name=""/>
        <dsp:cNvSpPr/>
      </dsp:nvSpPr>
      <dsp:spPr>
        <a:xfrm>
          <a:off x="0" y="1696917"/>
          <a:ext cx="8075240" cy="1542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>
              <a:solidFill>
                <a:srgbClr val="C00000"/>
              </a:solidFill>
            </a:rPr>
            <a:t>Εκπαίδευση Ενηλίκων: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Μείωση του αριθμού των ενηλίκων με χαμηλά προσόντα </a:t>
          </a:r>
          <a:r>
            <a:rPr lang="en-US" sz="1700" kern="1200" dirty="0" smtClean="0"/>
            <a:t>(re-skilling </a:t>
          </a:r>
          <a:r>
            <a:rPr lang="el-GR" sz="1700" kern="1200" dirty="0" smtClean="0"/>
            <a:t>και </a:t>
          </a:r>
          <a:r>
            <a:rPr lang="en-US" sz="1700" kern="1200" dirty="0" smtClean="0"/>
            <a:t>up-skilling) </a:t>
          </a:r>
          <a:r>
            <a:rPr lang="el-GR" sz="1700" kern="1200" dirty="0" smtClean="0"/>
            <a:t> μέσω της αύξησης πρωτοβουλιών, την παροχή πληροφοριών και την προσφορά </a:t>
          </a:r>
          <a:r>
            <a:rPr lang="el-GR" sz="1700" kern="1200" dirty="0" err="1" smtClean="0"/>
            <a:t>εξατομικευμενων</a:t>
          </a:r>
          <a:r>
            <a:rPr lang="el-GR" sz="1700" kern="1200" dirty="0" smtClean="0"/>
            <a:t> ευκαιριών  δια βίου μάθησης</a:t>
          </a:r>
        </a:p>
      </dsp:txBody>
      <dsp:txXfrm>
        <a:off x="1769313" y="1696917"/>
        <a:ext cx="6305926" cy="1542651"/>
      </dsp:txXfrm>
    </dsp:sp>
    <dsp:sp modelId="{0B78B150-30DF-4541-9F23-7FB88632708E}">
      <dsp:nvSpPr>
        <dsp:cNvPr id="0" name=""/>
        <dsp:cNvSpPr/>
      </dsp:nvSpPr>
      <dsp:spPr>
        <a:xfrm>
          <a:off x="154265" y="1851182"/>
          <a:ext cx="1615048" cy="12341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BC78B-43C0-434A-A10B-EB03CC4D1DA9}">
      <dsp:nvSpPr>
        <dsp:cNvPr id="0" name=""/>
        <dsp:cNvSpPr/>
      </dsp:nvSpPr>
      <dsp:spPr>
        <a:xfrm>
          <a:off x="0" y="292334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Ειδικές οδηγίες στο Παράρτημα ΙΙ του Οδηγού</a:t>
          </a:r>
          <a:endParaRPr lang="el-GR" sz="1800" kern="1200" dirty="0"/>
        </a:p>
      </dsp:txBody>
      <dsp:txXfrm>
        <a:off x="34906" y="327240"/>
        <a:ext cx="8159788" cy="645240"/>
      </dsp:txXfrm>
    </dsp:sp>
    <dsp:sp modelId="{7B664EF8-A186-41C5-828D-3D8377C9461B}">
      <dsp:nvSpPr>
        <dsp:cNvPr id="0" name=""/>
        <dsp:cNvSpPr/>
      </dsp:nvSpPr>
      <dsp:spPr>
        <a:xfrm>
          <a:off x="0" y="1059227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Αυστηρότερα για τα σχέδια συνεργασίας: απαιτείται σχέδιο διάδοσης ως μέρος του προγράμματος εργασίας-στόχοι, χρονοδιάγραμμα, πόροι</a:t>
          </a:r>
          <a:endParaRPr lang="el-GR" sz="1800" kern="1200" dirty="0"/>
        </a:p>
      </dsp:txBody>
      <dsp:txXfrm>
        <a:off x="34906" y="1094133"/>
        <a:ext cx="8159788" cy="645240"/>
      </dsp:txXfrm>
    </dsp:sp>
    <dsp:sp modelId="{B01C9841-0E4F-49A4-AF14-5A1C61787B72}">
      <dsp:nvSpPr>
        <dsp:cNvPr id="0" name=""/>
        <dsp:cNvSpPr/>
      </dsp:nvSpPr>
      <dsp:spPr>
        <a:xfrm>
          <a:off x="0" y="1826120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Όμως και τα σχέδια κινητικότητας πρέπει να προχωρούν σε δραστηριότητες διάδοσης, ιδίως των μαθησιακών αποτελεσμάτων και των εμπειριών των ατόμων</a:t>
          </a:r>
          <a:endParaRPr lang="el-GR" sz="1800" kern="1200" dirty="0"/>
        </a:p>
      </dsp:txBody>
      <dsp:txXfrm>
        <a:off x="34906" y="1861026"/>
        <a:ext cx="8159788" cy="645240"/>
      </dsp:txXfrm>
    </dsp:sp>
    <dsp:sp modelId="{DE70A428-593B-4632-BF63-33ACACB7AEEC}">
      <dsp:nvSpPr>
        <dsp:cNvPr id="0" name=""/>
        <dsp:cNvSpPr/>
      </dsp:nvSpPr>
      <dsp:spPr>
        <a:xfrm>
          <a:off x="0" y="2593012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Η ΕΜ θα επιλέγει ετησίως 19 Καλές Πρακτικές που θα λαμβάνουν μεγάλη δημοσιότητα</a:t>
          </a:r>
          <a:endParaRPr lang="el-GR" sz="1800" kern="1200" dirty="0"/>
        </a:p>
      </dsp:txBody>
      <dsp:txXfrm>
        <a:off x="34906" y="2627918"/>
        <a:ext cx="8159788" cy="645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91435-AAA8-40A4-A3EF-2D810C28E5C0}">
      <dsp:nvSpPr>
        <dsp:cNvPr id="0" name=""/>
        <dsp:cNvSpPr/>
      </dsp:nvSpPr>
      <dsp:spPr>
        <a:xfrm>
          <a:off x="0" y="8412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Ευρωπαϊκή Πλατφόρμα διάδοσης (προσοχή περίληψη)</a:t>
          </a:r>
          <a:endParaRPr lang="en-US" sz="1500" kern="1200" dirty="0"/>
        </a:p>
      </dsp:txBody>
      <dsp:txXfrm>
        <a:off x="17563" y="25975"/>
        <a:ext cx="8194474" cy="324648"/>
      </dsp:txXfrm>
    </dsp:sp>
    <dsp:sp modelId="{9B8D2869-8262-4C02-99B1-FBF2A02D4F4C}">
      <dsp:nvSpPr>
        <dsp:cNvPr id="0" name=""/>
        <dsp:cNvSpPr/>
      </dsp:nvSpPr>
      <dsp:spPr>
        <a:xfrm>
          <a:off x="0" y="411387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τα </a:t>
          </a:r>
          <a:r>
            <a:rPr lang="en-US" sz="1500" kern="1200" dirty="0" smtClean="0"/>
            <a:t>websites </a:t>
          </a:r>
          <a:endParaRPr lang="en-US" sz="1500" kern="1200" dirty="0"/>
        </a:p>
      </dsp:txBody>
      <dsp:txXfrm>
        <a:off x="17563" y="428950"/>
        <a:ext cx="8194474" cy="324648"/>
      </dsp:txXfrm>
    </dsp:sp>
    <dsp:sp modelId="{F82C47C1-28C0-47A1-952C-4A1A8721CAA9}">
      <dsp:nvSpPr>
        <dsp:cNvPr id="0" name=""/>
        <dsp:cNvSpPr/>
      </dsp:nvSpPr>
      <dsp:spPr>
        <a:xfrm>
          <a:off x="0" y="814362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συναντήσεις και επισκέψεις στους κύριους εμπλεκόμενους</a:t>
          </a:r>
          <a:endParaRPr lang="en-US" sz="1500" kern="1200" dirty="0"/>
        </a:p>
      </dsp:txBody>
      <dsp:txXfrm>
        <a:off x="17563" y="831925"/>
        <a:ext cx="8194474" cy="324648"/>
      </dsp:txXfrm>
    </dsp:sp>
    <dsp:sp modelId="{75E4E938-FF3A-44B1-BE16-E16ABE392E6A}">
      <dsp:nvSpPr>
        <dsp:cNvPr id="0" name=""/>
        <dsp:cNvSpPr/>
      </dsp:nvSpPr>
      <dsp:spPr>
        <a:xfrm>
          <a:off x="0" y="1217337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εκδηλώσεις όπως</a:t>
          </a:r>
          <a:r>
            <a:rPr lang="en-US" sz="1500" kern="1200" dirty="0" smtClean="0"/>
            <a:t> workshops, </a:t>
          </a:r>
          <a:r>
            <a:rPr lang="el-GR" sz="1500" kern="1200" dirty="0" smtClean="0"/>
            <a:t>σεμινάρια, επιμορφωτικά μαθήματα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17563" y="1234900"/>
        <a:ext cx="8194474" cy="324648"/>
      </dsp:txXfrm>
    </dsp:sp>
    <dsp:sp modelId="{944546C4-F105-420C-97FE-A67C1BF14641}">
      <dsp:nvSpPr>
        <dsp:cNvPr id="0" name=""/>
        <dsp:cNvSpPr/>
      </dsp:nvSpPr>
      <dsp:spPr>
        <a:xfrm>
          <a:off x="0" y="1620312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err="1" smtClean="0"/>
            <a:t>Στοχευμένο</a:t>
          </a:r>
          <a:r>
            <a:rPr lang="el-GR" sz="1500" kern="1200" dirty="0" smtClean="0"/>
            <a:t> γραπτό υλικό όπως αναφορές, άρθρα σε εξειδικευμένο τύπο, δελτία τύπου, φυλλάδια</a:t>
          </a:r>
          <a:endParaRPr lang="en-US" sz="1500" kern="1200" dirty="0"/>
        </a:p>
      </dsp:txBody>
      <dsp:txXfrm>
        <a:off x="17563" y="1637875"/>
        <a:ext cx="8194474" cy="324648"/>
      </dsp:txXfrm>
    </dsp:sp>
    <dsp:sp modelId="{31B23B5E-6E4F-4537-B06B-C2EF6068EEC3}">
      <dsp:nvSpPr>
        <dsp:cNvPr id="0" name=""/>
        <dsp:cNvSpPr/>
      </dsp:nvSpPr>
      <dsp:spPr>
        <a:xfrm>
          <a:off x="0" y="2023287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οπτικοακουστικό υλικό (τηλεόραση/</a:t>
          </a:r>
          <a:r>
            <a:rPr lang="el-GR" sz="1500" kern="1200" dirty="0" err="1" smtClean="0"/>
            <a:t>ραδιόφων</a:t>
          </a:r>
          <a:r>
            <a:rPr lang="el-GR" sz="1500" kern="1200" dirty="0" smtClean="0"/>
            <a:t>ο, </a:t>
          </a:r>
          <a:r>
            <a:rPr lang="en-US" sz="1500" kern="1200" dirty="0" err="1" smtClean="0"/>
            <a:t>YouTube,Flickr,videoclips,podcasts</a:t>
          </a:r>
          <a:r>
            <a:rPr lang="el-GR" sz="1500" kern="1200" dirty="0" smtClean="0"/>
            <a:t> ή</a:t>
          </a:r>
          <a:r>
            <a:rPr lang="en-US" sz="1500" kern="1200" dirty="0" smtClean="0"/>
            <a:t>apps; </a:t>
          </a:r>
          <a:endParaRPr lang="el-GR" sz="1500" kern="1200" dirty="0"/>
        </a:p>
      </dsp:txBody>
      <dsp:txXfrm>
        <a:off x="17563" y="2040850"/>
        <a:ext cx="8194474" cy="324648"/>
      </dsp:txXfrm>
    </dsp:sp>
    <dsp:sp modelId="{18F6E214-B04B-4C84-AF48-30F6743E2C9C}">
      <dsp:nvSpPr>
        <dsp:cNvPr id="0" name=""/>
        <dsp:cNvSpPr/>
      </dsp:nvSpPr>
      <dsp:spPr>
        <a:xfrm>
          <a:off x="0" y="2426262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μέσα κοινωνικής δικτύωσης</a:t>
          </a:r>
          <a:r>
            <a:rPr lang="en-US" sz="1500" kern="1200" dirty="0" smtClean="0"/>
            <a:t>; </a:t>
          </a:r>
          <a:endParaRPr lang="en-US" sz="1500" kern="1200" dirty="0"/>
        </a:p>
      </dsp:txBody>
      <dsp:txXfrm>
        <a:off x="17563" y="2443825"/>
        <a:ext cx="8194474" cy="324648"/>
      </dsp:txXfrm>
    </dsp:sp>
    <dsp:sp modelId="{FC42F780-1B04-4D2B-ACC2-67B3BAC7A62B}">
      <dsp:nvSpPr>
        <dsp:cNvPr id="0" name=""/>
        <dsp:cNvSpPr/>
      </dsp:nvSpPr>
      <dsp:spPr>
        <a:xfrm>
          <a:off x="0" y="2829237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το </a:t>
          </a:r>
          <a:r>
            <a:rPr lang="en-US" sz="1500" kern="1200" dirty="0" smtClean="0"/>
            <a:t>branding</a:t>
          </a:r>
          <a:r>
            <a:rPr lang="el-GR" sz="1500" kern="1200" dirty="0" smtClean="0"/>
            <a:t> του σχεδίου και τα </a:t>
          </a:r>
          <a:r>
            <a:rPr lang="en-US" sz="1500" kern="1200" dirty="0" smtClean="0"/>
            <a:t>logos; </a:t>
          </a:r>
          <a:endParaRPr lang="el-GR" sz="1500" kern="1200" dirty="0"/>
        </a:p>
      </dsp:txBody>
      <dsp:txXfrm>
        <a:off x="17563" y="2846800"/>
        <a:ext cx="8194474" cy="324648"/>
      </dsp:txXfrm>
    </dsp:sp>
    <dsp:sp modelId="{2CBFFC5C-FACE-4434-B5C7-D1704AD1250C}">
      <dsp:nvSpPr>
        <dsp:cNvPr id="0" name=""/>
        <dsp:cNvSpPr/>
      </dsp:nvSpPr>
      <dsp:spPr>
        <a:xfrm>
          <a:off x="0" y="3232212"/>
          <a:ext cx="82296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υπάρχουσες επαφές και δίκτυα</a:t>
          </a:r>
          <a:endParaRPr lang="en-US" sz="1500" kern="1200" dirty="0"/>
        </a:p>
      </dsp:txBody>
      <dsp:txXfrm>
        <a:off x="17563" y="3249775"/>
        <a:ext cx="8194474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C374-DC70-4F9A-8CB2-FE19280961E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BAD72-D89E-4A70-B41D-BC38CA912B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9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1D883-DDD2-3E46-8C5E-4FB2F0837B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12/18/13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17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ΣΗΜΕΙΑ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ΚΛΕΙΔΙΑ ΤΟΥ ΠΡΟΓΡΑΜΜΑΤΟΣ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ERASMUS+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40760" cy="910952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Ημερίδα Ενημέρωσης για το πρόγραμμα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Erasmus+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ΑΘΗΝΑ, Ξενοδοχείο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Royal Olympic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18-12-2013 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4283968" y="6211669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Ελευθερία </a:t>
            </a:r>
            <a:r>
              <a:rPr lang="el-GR" dirty="0" err="1" smtClean="0"/>
              <a:t>Καμενοπούλου</a:t>
            </a:r>
            <a:endParaRPr lang="el-GR" dirty="0" smtClean="0"/>
          </a:p>
          <a:p>
            <a:r>
              <a:rPr lang="el-GR" dirty="0" smtClean="0"/>
              <a:t>Προϊσταμένη Τμήματος Προγραμμάτων ΕΕ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Ποιες είναι οι απαιτήσεις;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chemeClr val="tx2"/>
                </a:solidFill>
              </a:rPr>
              <a:t>Τρόποι διάδοσης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Τι ακριβώς αξιολογείται (</a:t>
            </a:r>
            <a:r>
              <a:rPr lang="en-US" sz="3600" dirty="0" smtClean="0">
                <a:solidFill>
                  <a:schemeClr val="tx2"/>
                </a:solidFill>
              </a:rPr>
              <a:t>SP)</a:t>
            </a:r>
            <a:r>
              <a:rPr lang="el-GR" sz="3600" dirty="0" smtClean="0">
                <a:solidFill>
                  <a:schemeClr val="tx2"/>
                </a:solidFill>
              </a:rPr>
              <a:t>;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2000" dirty="0" smtClean="0"/>
              <a:t>Η ποιότητα των μέτρων για την αξιολόγηση των αποτελεσμάτων του σχεδίου</a:t>
            </a:r>
            <a:endParaRPr lang="en-US" sz="2000" dirty="0"/>
          </a:p>
          <a:p>
            <a:r>
              <a:rPr lang="el-GR" sz="2000" dirty="0" smtClean="0"/>
              <a:t>Η πιθανή επίδραση του σχεδίου</a:t>
            </a:r>
            <a:r>
              <a:rPr lang="en-US" sz="2000" dirty="0" smtClean="0"/>
              <a:t>: </a:t>
            </a:r>
            <a:endParaRPr lang="en-US" sz="2000" dirty="0"/>
          </a:p>
          <a:p>
            <a:pPr lvl="1"/>
            <a:r>
              <a:rPr lang="el-GR" sz="2000" dirty="0" smtClean="0"/>
              <a:t>στους συμμετέχοντες και τους οργανισμούς πριν κατά τη διάρκεια και μετά το τέλος του σχεδίου</a:t>
            </a:r>
            <a:endParaRPr lang="en-US" sz="2000" dirty="0"/>
          </a:p>
          <a:p>
            <a:pPr lvl="1"/>
            <a:r>
              <a:rPr lang="el-GR" sz="2000" dirty="0" smtClean="0"/>
              <a:t>Εκτός αυτών σε τοπικό, περιφερειακό, εθνικό ή ευρωπαϊκό επίπεδο</a:t>
            </a:r>
            <a:endParaRPr lang="en-US" sz="2000" dirty="0"/>
          </a:p>
          <a:p>
            <a:r>
              <a:rPr lang="el-GR" sz="2000" dirty="0" smtClean="0"/>
              <a:t>Η ποιότητα του σχεδίου διάδοσης</a:t>
            </a:r>
            <a:endParaRPr lang="en-US" sz="2000" dirty="0"/>
          </a:p>
          <a:p>
            <a:r>
              <a:rPr lang="el-GR" sz="2000" dirty="0" smtClean="0"/>
              <a:t>Εάν περιγράφεται η δυνατότητα </a:t>
            </a:r>
            <a:r>
              <a:rPr lang="el-GR" sz="2000" b="1" dirty="0" smtClean="0"/>
              <a:t>ελεύθερης</a:t>
            </a:r>
            <a:r>
              <a:rPr lang="el-GR" sz="2000" dirty="0" smtClean="0"/>
              <a:t> χρήσης των αποτελεσμάτων και της διάδοσης μέσω ανοικτών αδειών</a:t>
            </a:r>
          </a:p>
          <a:p>
            <a:r>
              <a:rPr lang="el-GR" sz="2000" dirty="0" smtClean="0"/>
              <a:t>Η ποιότητα του σχεδίου βιωσιμότητας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29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340768"/>
            <a:ext cx="6801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6"/>
                </a:solidFill>
              </a:rPr>
              <a:t>Ευχαριστώ πολύ για την προσοχή σας!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5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899592" y="1556792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Πολιτικές προτεραιότητες στο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Erasmus+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: Τι είναι;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874483"/>
              </p:ext>
            </p:extLst>
          </p:nvPr>
        </p:nvGraphicFramePr>
        <p:xfrm>
          <a:off x="0" y="2564904"/>
          <a:ext cx="8964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Διαφορά με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LLP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Για</a:t>
            </a:r>
            <a:r>
              <a:rPr lang="el-GR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όλους τους τομείς της εκπαίδευσης, της κατάρτισης και της νεολαίας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780928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tx2">
                    <a:lumMod val="75000"/>
                  </a:schemeClr>
                </a:solidFill>
              </a:rPr>
              <a:t>Τομεακές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προτεραιότητες (Ι)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2492896"/>
          <a:ext cx="878497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tx2"/>
                </a:solidFill>
              </a:rPr>
              <a:t>Τομεακές προτεραιότητες (</a:t>
            </a:r>
            <a:r>
              <a:rPr lang="el-GR" sz="3600" dirty="0" smtClean="0">
                <a:solidFill>
                  <a:schemeClr val="tx2"/>
                </a:solidFill>
              </a:rPr>
              <a:t>ΙΙ)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269823"/>
              </p:ext>
            </p:extLst>
          </p:nvPr>
        </p:nvGraphicFramePr>
        <p:xfrm>
          <a:off x="611560" y="2852936"/>
          <a:ext cx="80752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Πώς θα εφαρμοστούν αυτές οι προτεραιότητες;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4 κριτήρια επιλογής στη ΚΑ2:</a:t>
            </a:r>
          </a:p>
          <a:p>
            <a:pPr>
              <a:buFont typeface="Wingdings" charset="2"/>
              <a:buChar char="v"/>
            </a:pPr>
            <a:r>
              <a:rPr lang="el-GR" sz="2400" dirty="0"/>
              <a:t> </a:t>
            </a:r>
            <a:r>
              <a:rPr lang="el-GR" sz="2400" dirty="0" smtClean="0"/>
              <a:t>Συνάφεια του σχεδίου (30 μόρια)</a:t>
            </a:r>
          </a:p>
          <a:p>
            <a:pPr>
              <a:buFont typeface="Wingdings" charset="2"/>
              <a:buChar char="v"/>
            </a:pPr>
            <a:r>
              <a:rPr lang="el-GR" sz="2400" dirty="0" smtClean="0"/>
              <a:t>Ποιότητα του σχεδιασμού και της εφαρμογής του σχεδίου (20 μόρια)</a:t>
            </a:r>
          </a:p>
          <a:p>
            <a:pPr>
              <a:buFont typeface="Wingdings" charset="2"/>
              <a:buChar char="v"/>
            </a:pPr>
            <a:r>
              <a:rPr lang="el-GR" sz="2400" dirty="0" smtClean="0"/>
              <a:t>Ποιότητα της ομάδας του σχεδίου και των ρυθμίσεων συνεργασίας (20 </a:t>
            </a:r>
            <a:r>
              <a:rPr lang="el-GR" sz="2400" dirty="0"/>
              <a:t>μόρια</a:t>
            </a:r>
            <a:r>
              <a:rPr lang="el-GR" sz="24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l-GR" sz="2400" dirty="0" smtClean="0"/>
              <a:t>Επίδραση και διάδοση του σχεδίου</a:t>
            </a:r>
            <a:r>
              <a:rPr lang="el-GR" sz="2400" dirty="0"/>
              <a:t>(30 μόρια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Τα κριτήρια και η μοριοδότησή τους ίδια για όλους τους τομείς</a:t>
            </a:r>
            <a:endParaRPr lang="el-GR" sz="2400" dirty="0"/>
          </a:p>
          <a:p>
            <a:pPr>
              <a:buFont typeface="Wingdings" charset="2"/>
              <a:buChar char="v"/>
            </a:pPr>
            <a:endParaRPr lang="el-GR" dirty="0" smtClean="0"/>
          </a:p>
          <a:p>
            <a:pPr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/>
                </a:solidFill>
              </a:rPr>
              <a:t>Διάδοση και αξιοποίηση των αποτελεσμάτων των σχεδίων: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ΓΙΑΤΙ;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Επικοινωνούν και μοιράζονται αποτελέσματα και παραδοτέα με στόχο:</a:t>
            </a:r>
          </a:p>
          <a:p>
            <a:pPr>
              <a:buFont typeface="Wingdings" charset="2"/>
              <a:buChar char="v"/>
            </a:pPr>
            <a:r>
              <a:rPr lang="el-GR" sz="2800" dirty="0" smtClean="0"/>
              <a:t>Τη μεγιστοποίηση της επίδρασης του σχεδίου</a:t>
            </a:r>
          </a:p>
          <a:p>
            <a:pPr>
              <a:buFont typeface="Wingdings" charset="2"/>
              <a:buChar char="v"/>
            </a:pPr>
            <a:r>
              <a:rPr lang="el-GR" sz="2800" dirty="0" smtClean="0"/>
              <a:t>Τη βελτίωση της βιωσιμότητάς του</a:t>
            </a:r>
          </a:p>
          <a:p>
            <a:pPr>
              <a:buFont typeface="Wingdings" charset="2"/>
              <a:buChar char="v"/>
            </a:pPr>
            <a:r>
              <a:rPr lang="el-GR" sz="2800" dirty="0" smtClean="0"/>
              <a:t>Τη δικαιολόγηση της ευρωπαϊκής προστιθέμενης αξίας του</a:t>
            </a:r>
          </a:p>
          <a:p>
            <a:pPr marL="0" indent="0">
              <a:buNone/>
            </a:pPr>
            <a:r>
              <a:rPr lang="el-GR" sz="3000" b="1" dirty="0" smtClean="0">
                <a:solidFill>
                  <a:srgbClr val="953735"/>
                </a:solidFill>
              </a:rPr>
              <a:t>Ωστε να επιτευχθεί η σύνδεση προγράμματος και πολιτικών.</a:t>
            </a:r>
            <a:endParaRPr lang="en-US" sz="3000" b="1" dirty="0">
              <a:solidFill>
                <a:srgbClr val="953735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90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655</Words>
  <Application>Microsoft Macintosh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ΣΗΜΕΙΑ - ΚΛΕΙΔΙΑ ΤΟΥ ΠΡΟΓΡΑΜΜΑΤΟΣ ERASMUS+</vt:lpstr>
      <vt:lpstr>PowerPoint Presentation</vt:lpstr>
      <vt:lpstr>Πολιτικές προτεραιότητες στο Erasmus+: Τι είναι;</vt:lpstr>
      <vt:lpstr>Διαφορά με LLP</vt:lpstr>
      <vt:lpstr>Για όλους τους τομείς της εκπαίδευσης, της κατάρτισης και της νεολαίας</vt:lpstr>
      <vt:lpstr>Τομεακές προτεραιότητες (Ι)</vt:lpstr>
      <vt:lpstr>Τομεακές προτεραιότητες (ΙΙ)</vt:lpstr>
      <vt:lpstr>Πώς θα εφαρμοστούν αυτές οι προτεραιότητες;</vt:lpstr>
      <vt:lpstr>Διάδοση και αξιοποίηση των αποτελεσμάτων των σχεδίων: ΓΙΑΤΙ;</vt:lpstr>
      <vt:lpstr>Ποιες είναι οι απαιτήσεις;</vt:lpstr>
      <vt:lpstr>Τρόποι διάδοσης</vt:lpstr>
      <vt:lpstr>Τι ακριβώς αξιολογείται (SP);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Terry Kamenopoulou</cp:lastModifiedBy>
  <cp:revision>17</cp:revision>
  <dcterms:created xsi:type="dcterms:W3CDTF">2013-11-21T12:12:21Z</dcterms:created>
  <dcterms:modified xsi:type="dcterms:W3CDTF">2013-12-18T06:10:16Z</dcterms:modified>
</cp:coreProperties>
</file>