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58" r:id="rId4"/>
    <p:sldId id="265" r:id="rId5"/>
    <p:sldId id="293" r:id="rId6"/>
    <p:sldId id="289" r:id="rId7"/>
    <p:sldId id="259" r:id="rId8"/>
    <p:sldId id="260" r:id="rId9"/>
    <p:sldId id="261" r:id="rId10"/>
    <p:sldId id="273" r:id="rId11"/>
    <p:sldId id="274" r:id="rId12"/>
    <p:sldId id="294" r:id="rId13"/>
    <p:sldId id="295" r:id="rId14"/>
    <p:sldId id="262" r:id="rId15"/>
    <p:sldId id="277" r:id="rId16"/>
    <p:sldId id="290" r:id="rId17"/>
    <p:sldId id="288" r:id="rId18"/>
    <p:sldId id="267" r:id="rId19"/>
    <p:sldId id="271" r:id="rId20"/>
    <p:sldId id="281" r:id="rId21"/>
    <p:sldId id="272" r:id="rId22"/>
    <p:sldId id="282" r:id="rId23"/>
    <p:sldId id="278" r:id="rId24"/>
    <p:sldId id="280" r:id="rId25"/>
    <p:sldId id="279" r:id="rId26"/>
    <p:sldId id="283" r:id="rId27"/>
    <p:sldId id="285" r:id="rId28"/>
    <p:sldId id="292" r:id="rId29"/>
    <p:sldId id="287" r:id="rId30"/>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685800" y="1676400"/>
            <a:ext cx="7772400" cy="1828800"/>
          </a:xfrm>
        </p:spPr>
        <p:txBody>
          <a:bodyPr/>
          <a:lstStyle>
            <a:lvl1pPr>
              <a:defRPr/>
            </a:lvl1pPr>
          </a:lstStyle>
          <a:p>
            <a:r>
              <a:rPr lang="el-GR"/>
              <a:t>Κάντε κλικ για επεξεργασία του τίτλου</a:t>
            </a:r>
          </a:p>
        </p:txBody>
      </p:sp>
      <p:sp>
        <p:nvSpPr>
          <p:cNvPr id="717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l-GR"/>
              <a:t>Κάντε κλικ για να επεξεργαστείτε τον υπότιτλο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6182AB8C-8ABB-4568-A32E-D21998826C15}"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61F14D1-9B69-4A8B-870E-C35BF09FE180}"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89CF2E3B-420D-4990-BB4D-0372A0F41262}"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26C9A18A-8287-4B64-BB78-F8F7B4489FA2}"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EACC2D20-1B34-4559-8B3F-43567E42C300}"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CD53BE80-BAC2-4780-89F4-AEE9FEA8B403}"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ECB0C940-41DC-4E86-9475-3D3C848D1365}"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FD22DE74-2E99-43B1-AAD3-3FCDCA17FBE6}"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2938B23E-C298-4568-A044-C2EF1DEEE5EE}"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438C5BD1-B8D3-4B1B-9CE9-31EFE8E2D963}"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DCF5F667-5172-482A-9617-36A77EA5B392}"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Κάντε κλικ για επεξεργασία του τίτλου</a:t>
            </a:r>
          </a:p>
        </p:txBody>
      </p:sp>
      <p:sp>
        <p:nvSpPr>
          <p:cNvPr id="614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l-G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l-G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481F9D06-F92F-4759-BB4B-7BD8BB98B4FC}" type="slidenum">
              <a:rPr lang="el-GR"/>
              <a:pPr>
                <a:defRPr/>
              </a:pPr>
              <a:t>‹#›</a:t>
            </a:fld>
            <a:endParaRPr lang="el-G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76400"/>
            <a:ext cx="7772400" cy="1392238"/>
          </a:xfrm>
        </p:spPr>
        <p:txBody>
          <a:bodyPr/>
          <a:lstStyle/>
          <a:p>
            <a:pPr eaLnBrk="1" hangingPunct="1">
              <a:defRPr/>
            </a:pPr>
            <a:r>
              <a:rPr lang="el-GR" dirty="0" smtClean="0"/>
              <a:t>Κοσμοπολιτισμός-κοσμοπολιτική </a:t>
            </a:r>
          </a:p>
        </p:txBody>
      </p:sp>
      <p:sp>
        <p:nvSpPr>
          <p:cNvPr id="2051" name="Rectangle 3"/>
          <p:cNvSpPr>
            <a:spLocks noGrp="1" noChangeArrowheads="1"/>
          </p:cNvSpPr>
          <p:nvPr>
            <p:ph type="subTitle" idx="1"/>
          </p:nvPr>
        </p:nvSpPr>
        <p:spPr/>
        <p:txBody>
          <a:bodyPr/>
          <a:lstStyle/>
          <a:p>
            <a:pPr eaLnBrk="1" hangingPunct="1">
              <a:defRPr/>
            </a:pPr>
            <a:r>
              <a:rPr lang="el-GR" smtClean="0"/>
              <a:t>Γ. Μαυρομμάτης </a:t>
            </a:r>
          </a:p>
          <a:p>
            <a:pPr eaLnBrk="1" hangingPunct="1">
              <a:defRPr/>
            </a:pPr>
            <a:r>
              <a:rPr lang="el-GR" smtClean="0"/>
              <a:t>Χαροκόπειο Πανεπιστήμιο</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81000"/>
            <a:ext cx="8229600" cy="1103313"/>
          </a:xfrm>
        </p:spPr>
        <p:txBody>
          <a:bodyPr/>
          <a:lstStyle/>
          <a:p>
            <a:pPr eaLnBrk="1" hangingPunct="1">
              <a:defRPr/>
            </a:pPr>
            <a:r>
              <a:rPr lang="el-GR" sz="3200" smtClean="0"/>
              <a:t>Οικουμενικότητα: ένας κόσμος ή πολλοί;</a:t>
            </a:r>
            <a:r>
              <a:rPr lang="el-GR" smtClean="0"/>
              <a:t> </a:t>
            </a:r>
          </a:p>
        </p:txBody>
      </p:sp>
      <p:sp>
        <p:nvSpPr>
          <p:cNvPr id="26627" name="Rectangle 3"/>
          <p:cNvSpPr>
            <a:spLocks noGrp="1" noChangeArrowheads="1"/>
          </p:cNvSpPr>
          <p:nvPr>
            <p:ph type="body" idx="1"/>
          </p:nvPr>
        </p:nvSpPr>
        <p:spPr>
          <a:xfrm>
            <a:off x="457200" y="1484313"/>
            <a:ext cx="8229600" cy="3240087"/>
          </a:xfrm>
        </p:spPr>
        <p:txBody>
          <a:bodyPr/>
          <a:lstStyle/>
          <a:p>
            <a:pPr eaLnBrk="1" hangingPunct="1">
              <a:lnSpc>
                <a:spcPct val="80000"/>
              </a:lnSpc>
              <a:defRPr/>
            </a:pPr>
            <a:r>
              <a:rPr lang="en-US" sz="2000" dirty="0" smtClean="0"/>
              <a:t>Ulrich Beck: </a:t>
            </a:r>
            <a:r>
              <a:rPr lang="el-GR" sz="2000" dirty="0" smtClean="0"/>
              <a:t>Υπάρχουν πολλές γλώσσες κοσμοπολιτισμού αλλά υπάρχει ένας ενιαίος κόσμος με γεωγραφικά πλαίσια τα οποία είναι διαφορετικά. Υπάρχει μια διαπολιτισμική ενότητα καθώς οι κουλτούρες/ πολιτισμοί δεν είναι ασύμμετροι. Οι διαφορές είναι μικρότερες από το κοινό παρονομαστή. </a:t>
            </a:r>
          </a:p>
          <a:p>
            <a:pPr eaLnBrk="1" hangingPunct="1">
              <a:lnSpc>
                <a:spcPct val="80000"/>
              </a:lnSpc>
              <a:defRPr/>
            </a:pPr>
            <a:r>
              <a:rPr lang="en-US" sz="2000" dirty="0" smtClean="0"/>
              <a:t>Bruno </a:t>
            </a:r>
            <a:r>
              <a:rPr lang="en-US" sz="2000" dirty="0" err="1" smtClean="0"/>
              <a:t>Latour</a:t>
            </a:r>
            <a:r>
              <a:rPr lang="en-US" sz="2000" dirty="0" smtClean="0"/>
              <a:t> (Whose cosmos whose politics?).</a:t>
            </a:r>
            <a:r>
              <a:rPr lang="el-GR" sz="2000" dirty="0" smtClean="0"/>
              <a:t> Κριτική στην υπόθεση για τον ένα κόσμο του </a:t>
            </a:r>
            <a:r>
              <a:rPr lang="en-US" sz="2000" dirty="0" smtClean="0"/>
              <a:t>Beck.</a:t>
            </a:r>
            <a:r>
              <a:rPr lang="el-GR" sz="2000" dirty="0" smtClean="0"/>
              <a:t> Υποστηρίζει ότι ο </a:t>
            </a:r>
            <a:r>
              <a:rPr lang="en-US" sz="2000" dirty="0" smtClean="0"/>
              <a:t>Beck </a:t>
            </a:r>
            <a:r>
              <a:rPr lang="el-GR" sz="2000" dirty="0" smtClean="0"/>
              <a:t>είναι σαν τον Καντ και τους Στωικούς αφού υποστηρίζει το σενάριο ενός ενιαίου κόσμου. Ο </a:t>
            </a:r>
            <a:r>
              <a:rPr lang="en-US" sz="2000" dirty="0" err="1" smtClean="0"/>
              <a:t>Latour</a:t>
            </a:r>
            <a:r>
              <a:rPr lang="en-US" sz="2000" dirty="0" smtClean="0"/>
              <a:t> </a:t>
            </a:r>
            <a:r>
              <a:rPr lang="el-GR" sz="2000" dirty="0" smtClean="0"/>
              <a:t>υποστηρίζει ότι δεν υπάρχει ένας κόσμος αλλά πολλοί (σκεφτείτε την ύπαρξη πληθυσμών που πιστεύουν στη μετά το θάνατο ανταμοιβή). Οι άνθρωποι δεν κατοικούν σε ένα κόσμο αλλά σε διαφορετικά πολιτισμικά σύμπαντα. Πολιτισμική ασυμμετρία. Οι </a:t>
            </a:r>
            <a:r>
              <a:rPr lang="el-GR" sz="2000" dirty="0" err="1" smtClean="0"/>
              <a:t>οικουμενιστές</a:t>
            </a:r>
            <a:r>
              <a:rPr lang="el-GR" sz="2000" dirty="0" smtClean="0"/>
              <a:t> πρέπει να αφήσουν πίσω τους την πεποίθηση περί ενός κόσμου (Δυτικού) και να δεχτούν την ύπαρξη πολλών διαφορετικών κόσμων.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81000"/>
            <a:ext cx="8229600" cy="671513"/>
          </a:xfrm>
        </p:spPr>
        <p:txBody>
          <a:bodyPr/>
          <a:lstStyle/>
          <a:p>
            <a:pPr eaLnBrk="1" hangingPunct="1">
              <a:defRPr/>
            </a:pPr>
            <a:r>
              <a:rPr lang="el-GR" sz="2800" dirty="0" smtClean="0"/>
              <a:t>Κοσμοπολιτισμός και γεωγραφία</a:t>
            </a:r>
            <a:r>
              <a:rPr lang="el-GR" sz="4000" dirty="0" smtClean="0"/>
              <a:t> </a:t>
            </a:r>
          </a:p>
        </p:txBody>
      </p:sp>
      <p:sp>
        <p:nvSpPr>
          <p:cNvPr id="27651" name="Rectangle 3"/>
          <p:cNvSpPr>
            <a:spLocks noGrp="1" noChangeArrowheads="1"/>
          </p:cNvSpPr>
          <p:nvPr>
            <p:ph type="body" idx="1"/>
          </p:nvPr>
        </p:nvSpPr>
        <p:spPr>
          <a:xfrm>
            <a:off x="457200" y="1196975"/>
            <a:ext cx="8229600" cy="4537075"/>
          </a:xfrm>
        </p:spPr>
        <p:txBody>
          <a:bodyPr/>
          <a:lstStyle/>
          <a:p>
            <a:pPr eaLnBrk="1" hangingPunct="1">
              <a:lnSpc>
                <a:spcPct val="80000"/>
              </a:lnSpc>
              <a:defRPr/>
            </a:pPr>
            <a:r>
              <a:rPr lang="en-US" sz="2000" dirty="0" smtClean="0"/>
              <a:t>Harvey ‘Cosmopolitanism and the banality of geographical evils’</a:t>
            </a:r>
          </a:p>
          <a:p>
            <a:pPr eaLnBrk="1" hangingPunct="1">
              <a:lnSpc>
                <a:spcPct val="80000"/>
              </a:lnSpc>
              <a:defRPr/>
            </a:pPr>
            <a:r>
              <a:rPr lang="el-GR" sz="2000" dirty="0" smtClean="0"/>
              <a:t>Καντιανός κοσμοπολιτισμός εναντίον της γεωγραφίας του (Ο Καντ δίδασκε και γεωγραφία για πολλά χρόνια)</a:t>
            </a:r>
          </a:p>
          <a:p>
            <a:pPr eaLnBrk="1" hangingPunct="1">
              <a:lnSpc>
                <a:spcPct val="80000"/>
              </a:lnSpc>
              <a:defRPr/>
            </a:pPr>
            <a:r>
              <a:rPr lang="el-GR" sz="2000" dirty="0" smtClean="0"/>
              <a:t>«Οι κάτοικοι των ζεστών ζωνών είναι τεμπέληδες», «Στις ζεστές χώρες οι άντρες ωριμάζουν πιο γρήγορα αλλά δεν αποκτούν την τελειότητα των εύκρατων ζωνών»</a:t>
            </a:r>
          </a:p>
          <a:p>
            <a:pPr eaLnBrk="1" hangingPunct="1">
              <a:lnSpc>
                <a:spcPct val="80000"/>
              </a:lnSpc>
              <a:defRPr/>
            </a:pPr>
            <a:r>
              <a:rPr lang="el-GR" sz="2000" dirty="0" smtClean="0"/>
              <a:t>Η γεωγραφία του είναι απογοητευτική σε αντίθεση με τον κοσμοπολιτισμό του</a:t>
            </a:r>
          </a:p>
          <a:p>
            <a:pPr eaLnBrk="1" hangingPunct="1">
              <a:lnSpc>
                <a:spcPct val="80000"/>
              </a:lnSpc>
              <a:defRPr/>
            </a:pPr>
            <a:r>
              <a:rPr lang="el-GR" sz="2000" dirty="0" smtClean="0"/>
              <a:t>Κάθε μορφή κοσμοπολιτισμού απαιτεί συγκεκριμένες γεωγραφικές γνώσεις </a:t>
            </a:r>
          </a:p>
          <a:p>
            <a:pPr eaLnBrk="1" hangingPunct="1">
              <a:lnSpc>
                <a:spcPct val="80000"/>
              </a:lnSpc>
              <a:defRPr/>
            </a:pPr>
            <a:r>
              <a:rPr lang="el-GR" sz="2000" dirty="0" smtClean="0"/>
              <a:t>Κοσμοπολιτισμός χωρίς γεωγραφία είναι τελείως αφηρημένος </a:t>
            </a:r>
          </a:p>
          <a:p>
            <a:pPr eaLnBrk="1" hangingPunct="1">
              <a:lnSpc>
                <a:spcPct val="80000"/>
              </a:lnSpc>
              <a:defRPr/>
            </a:pPr>
            <a:r>
              <a:rPr lang="el-GR" sz="2000" dirty="0" smtClean="0"/>
              <a:t>Η γεωγραφία χωρίς κοσμοπολιτισμό είναι τελείως ειδική/ συγκεκριμένη</a:t>
            </a:r>
          </a:p>
          <a:p>
            <a:pPr eaLnBrk="1" hangingPunct="1">
              <a:lnSpc>
                <a:spcPct val="80000"/>
              </a:lnSpc>
              <a:defRPr/>
            </a:pPr>
            <a:r>
              <a:rPr lang="el-GR" sz="2000" dirty="0" smtClean="0"/>
              <a:t>Το ειδικό χρειάζεται το γενικό αλλά και το γενικό το ειδικό, η γεωγραφία χρειάζεται τον κοσμοπολιτισμό αλλά και ο κοσμοπολιτισμός της γεωγραφία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pg"/>
          <p:cNvPicPr>
            <a:picLocks noGrp="1" noChangeAspect="1"/>
          </p:cNvPicPr>
          <p:nvPr>
            <p:ph idx="1"/>
          </p:nvPr>
        </p:nvPicPr>
        <p:blipFill>
          <a:blip r:embed="rId2" cstate="print"/>
          <a:stretch>
            <a:fillRect/>
          </a:stretch>
        </p:blipFill>
        <p:spPr>
          <a:xfrm>
            <a:off x="107504" y="260648"/>
            <a:ext cx="8784976" cy="648072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9780197663042.jpg"/>
          <p:cNvPicPr>
            <a:picLocks noGrp="1" noChangeAspect="1"/>
          </p:cNvPicPr>
          <p:nvPr>
            <p:ph idx="1"/>
          </p:nvPr>
        </p:nvPicPr>
        <p:blipFill>
          <a:blip r:embed="rId2" cstate="print"/>
          <a:stretch>
            <a:fillRect/>
          </a:stretch>
        </p:blipFill>
        <p:spPr>
          <a:xfrm>
            <a:off x="107504" y="188640"/>
            <a:ext cx="8856984" cy="666936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381000"/>
            <a:ext cx="8229600" cy="1103313"/>
          </a:xfrm>
        </p:spPr>
        <p:txBody>
          <a:bodyPr/>
          <a:lstStyle/>
          <a:p>
            <a:pPr eaLnBrk="1" hangingPunct="1">
              <a:defRPr/>
            </a:pPr>
            <a:r>
              <a:rPr lang="el-GR" sz="2800" smtClean="0"/>
              <a:t>Μια άλλη πιο επαναστατική μορφή κοσμοπολιτισμού;</a:t>
            </a:r>
            <a:r>
              <a:rPr lang="el-GR" sz="4000" smtClean="0"/>
              <a:t> </a:t>
            </a:r>
          </a:p>
        </p:txBody>
      </p:sp>
      <p:sp>
        <p:nvSpPr>
          <p:cNvPr id="14339" name="Rectangle 3"/>
          <p:cNvSpPr>
            <a:spLocks noGrp="1" noChangeArrowheads="1"/>
          </p:cNvSpPr>
          <p:nvPr>
            <p:ph type="body" idx="1"/>
          </p:nvPr>
        </p:nvSpPr>
        <p:spPr/>
        <p:txBody>
          <a:bodyPr/>
          <a:lstStyle/>
          <a:p>
            <a:pPr eaLnBrk="1" hangingPunct="1">
              <a:lnSpc>
                <a:spcPct val="90000"/>
              </a:lnSpc>
              <a:defRPr/>
            </a:pPr>
            <a:r>
              <a:rPr lang="el-GR" sz="2800" dirty="0" smtClean="0"/>
              <a:t>Διεθνισμός: </a:t>
            </a:r>
            <a:r>
              <a:rPr lang="en-US" sz="2800" dirty="0" smtClean="0"/>
              <a:t>Marx and Engels.</a:t>
            </a:r>
            <a:r>
              <a:rPr lang="el-GR" sz="2800" dirty="0" smtClean="0"/>
              <a:t> Κοσμοπολιτισμός ως η ιδεολογική αντανάκλαση του καπιταλισμού.</a:t>
            </a:r>
          </a:p>
          <a:p>
            <a:pPr eaLnBrk="1" hangingPunct="1">
              <a:lnSpc>
                <a:spcPct val="90000"/>
              </a:lnSpc>
              <a:defRPr/>
            </a:pPr>
            <a:r>
              <a:rPr lang="el-GR" sz="2800" dirty="0" smtClean="0"/>
              <a:t>Το διεθνιστικό προλεταριάτο. </a:t>
            </a:r>
            <a:r>
              <a:rPr lang="en-US" sz="2800" dirty="0" smtClean="0"/>
              <a:t> </a:t>
            </a:r>
            <a:endParaRPr lang="el-GR" sz="2800" dirty="0" smtClean="0"/>
          </a:p>
          <a:p>
            <a:pPr eaLnBrk="1" hangingPunct="1">
              <a:lnSpc>
                <a:spcPct val="90000"/>
              </a:lnSpc>
              <a:defRPr/>
            </a:pPr>
            <a:r>
              <a:rPr lang="el-GR" sz="2800" dirty="0" smtClean="0"/>
              <a:t>Κομμουνιστικό μανιφέστο: «προλετάριοι όλου του κόσμου ενωθείτε»</a:t>
            </a:r>
          </a:p>
          <a:p>
            <a:pPr eaLnBrk="1" hangingPunct="1">
              <a:lnSpc>
                <a:spcPct val="90000"/>
              </a:lnSpc>
              <a:defRPr/>
            </a:pPr>
            <a:r>
              <a:rPr lang="el-GR" sz="2800" dirty="0" smtClean="0"/>
              <a:t>Πέραν του οικουμενικού κοσμοπολιτισμού και του </a:t>
            </a:r>
            <a:r>
              <a:rPr lang="el-GR" sz="2800" dirty="0" err="1" smtClean="0"/>
              <a:t>αντι</a:t>
            </a:r>
            <a:r>
              <a:rPr lang="el-GR" sz="2800" dirty="0" smtClean="0"/>
              <a:t>-καπιταλιστικού διεθνισμού υπάρχουν άλλες μορφές/ θεωρήσεις κοσμοπολιτισμού;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381000"/>
            <a:ext cx="8229600" cy="960438"/>
          </a:xfrm>
        </p:spPr>
        <p:txBody>
          <a:bodyPr/>
          <a:lstStyle/>
          <a:p>
            <a:pPr eaLnBrk="1" hangingPunct="1">
              <a:defRPr/>
            </a:pPr>
            <a:r>
              <a:rPr lang="el-GR" sz="3600" smtClean="0"/>
              <a:t>Ριζωματικός Κοσμοπολιτισμός</a:t>
            </a:r>
          </a:p>
        </p:txBody>
      </p:sp>
      <p:sp>
        <p:nvSpPr>
          <p:cNvPr id="30723" name="Rectangle 3"/>
          <p:cNvSpPr>
            <a:spLocks noGrp="1" noChangeArrowheads="1"/>
          </p:cNvSpPr>
          <p:nvPr>
            <p:ph type="body" idx="1"/>
          </p:nvPr>
        </p:nvSpPr>
        <p:spPr>
          <a:xfrm>
            <a:off x="457200" y="1484313"/>
            <a:ext cx="8229600" cy="4105275"/>
          </a:xfrm>
        </p:spPr>
        <p:txBody>
          <a:bodyPr/>
          <a:lstStyle/>
          <a:p>
            <a:pPr eaLnBrk="1" hangingPunct="1">
              <a:lnSpc>
                <a:spcPct val="80000"/>
              </a:lnSpc>
              <a:defRPr/>
            </a:pPr>
            <a:r>
              <a:rPr lang="en-US" sz="1800" dirty="0" err="1" smtClean="0"/>
              <a:t>Kwame</a:t>
            </a:r>
            <a:r>
              <a:rPr lang="en-US" sz="1800" dirty="0" smtClean="0"/>
              <a:t> Anthony </a:t>
            </a:r>
            <a:r>
              <a:rPr lang="en-US" sz="1800" dirty="0" err="1" smtClean="0"/>
              <a:t>Appiah</a:t>
            </a:r>
            <a:endParaRPr lang="en-US" sz="1800" dirty="0" smtClean="0"/>
          </a:p>
          <a:p>
            <a:pPr eaLnBrk="1" hangingPunct="1">
              <a:lnSpc>
                <a:spcPct val="80000"/>
              </a:lnSpc>
              <a:defRPr/>
            </a:pPr>
            <a:r>
              <a:rPr lang="el-GR" sz="1800" dirty="0" smtClean="0"/>
              <a:t>Υπάρχουν δυο μορφές κοσμοπολιτισμού: του άκρατου οικουμενικού ενδιαφέροντος (έχουμε υποχρεώσεις απέναντι στην ανθρωπότητα που ξεπερνούν τις υποχρεώσεις στις ομάδες μας) και της διαφοράς (υπάρχουν διαφορές μέσα στην οικουμενικότητα του κοσμοπολιτισμού, τις οποίες πρέπει να αναγνωρίζουμε και να σεβόμαστε, η ομάδα έχει τη σημασία της)</a:t>
            </a:r>
          </a:p>
          <a:p>
            <a:pPr eaLnBrk="1" hangingPunct="1">
              <a:lnSpc>
                <a:spcPct val="80000"/>
              </a:lnSpc>
              <a:defRPr/>
            </a:pPr>
            <a:r>
              <a:rPr lang="el-GR" sz="1800" dirty="0" smtClean="0"/>
              <a:t>Η έννοια του μερικού κοσμοπολιτισμού που προσπαθεί να ισορροπήσει τις υποχρεώσεις στην ομάδα με τις υποχρεώσεις στον κόσμο. </a:t>
            </a:r>
          </a:p>
          <a:p>
            <a:pPr eaLnBrk="1" hangingPunct="1">
              <a:lnSpc>
                <a:spcPct val="80000"/>
              </a:lnSpc>
              <a:defRPr/>
            </a:pPr>
            <a:r>
              <a:rPr lang="en-US" sz="1800" dirty="0" smtClean="0"/>
              <a:t>O </a:t>
            </a:r>
            <a:r>
              <a:rPr lang="el-GR" sz="1800" dirty="0" smtClean="0"/>
              <a:t>κοσμοπολιτισμός απαιτεί σε ένα βαθμό την αποδοχή της ηθικής ποικιλομορφίας, απαιτεί την παραδοχή περισσότερων της μιας «καλής ζωής»</a:t>
            </a:r>
          </a:p>
          <a:p>
            <a:pPr eaLnBrk="1" hangingPunct="1">
              <a:lnSpc>
                <a:spcPct val="80000"/>
              </a:lnSpc>
              <a:defRPr/>
            </a:pPr>
            <a:r>
              <a:rPr lang="el-GR" sz="1800" dirty="0" smtClean="0"/>
              <a:t>Ριζωματικός κοσμοπολιτισμός ως η έννοια ενός διπλού </a:t>
            </a:r>
            <a:r>
              <a:rPr lang="el-GR" sz="1800" dirty="0" err="1" smtClean="0"/>
              <a:t>ανήκειν</a:t>
            </a:r>
            <a:r>
              <a:rPr lang="el-GR" sz="1800" dirty="0" smtClean="0"/>
              <a:t> τόσο στο έθνος (όλοι προερχόμαστε από κάπου) όσο και στην </a:t>
            </a:r>
            <a:r>
              <a:rPr lang="el-GR" sz="1800" dirty="0" err="1" smtClean="0"/>
              <a:t>κοσμόπολη</a:t>
            </a:r>
            <a:r>
              <a:rPr lang="el-GR" sz="1800" dirty="0" smtClean="0"/>
              <a:t>. </a:t>
            </a:r>
          </a:p>
          <a:p>
            <a:pPr eaLnBrk="1" hangingPunct="1">
              <a:lnSpc>
                <a:spcPct val="80000"/>
              </a:lnSpc>
              <a:defRPr/>
            </a:pPr>
            <a:r>
              <a:rPr lang="el-GR" sz="1800" dirty="0" smtClean="0"/>
              <a:t>Είναι οξύμωρο μια μορφή κοσμοπολιτικού εθνισμού; Παρόλα αυτά πρέπει να είναι μια μορφή ανοικτού εθνισμού, μια μορφή αγάπης για την ομάδα και όχι σωβινισμού. </a:t>
            </a:r>
            <a:r>
              <a:rPr lang="en-US" sz="1800" dirty="0" smtClean="0"/>
              <a:t>Reclaiming Patriotism- </a:t>
            </a:r>
            <a:r>
              <a:rPr lang="el-GR" sz="1800"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19125"/>
          </a:xfrm>
        </p:spPr>
        <p:txBody>
          <a:bodyPr/>
          <a:lstStyle/>
          <a:p>
            <a:pPr eaLnBrk="1" hangingPunct="1">
              <a:defRPr/>
            </a:pPr>
            <a:r>
              <a:rPr lang="en-US" dirty="0" smtClean="0"/>
              <a:t>Reclaiming patriotism </a:t>
            </a:r>
            <a:endParaRPr lang="en-GB" dirty="0" smtClean="0"/>
          </a:p>
        </p:txBody>
      </p:sp>
      <p:pic>
        <p:nvPicPr>
          <p:cNvPr id="14339" name="Content Placeholder 3" descr="9780521134729.jpg"/>
          <p:cNvPicPr>
            <a:picLocks noGrp="1" noChangeAspect="1"/>
          </p:cNvPicPr>
          <p:nvPr>
            <p:ph idx="1"/>
          </p:nvPr>
        </p:nvPicPr>
        <p:blipFill>
          <a:blip r:embed="rId2" cstate="print"/>
          <a:srcRect/>
          <a:stretch>
            <a:fillRect/>
          </a:stretch>
        </p:blipFill>
        <p:spPr>
          <a:xfrm>
            <a:off x="0" y="1285875"/>
            <a:ext cx="3714750" cy="5572125"/>
          </a:xfrm>
        </p:spPr>
      </p:pic>
      <p:pic>
        <p:nvPicPr>
          <p:cNvPr id="14340" name="Picture 4" descr="tim-soutphoummasane11.jpg"/>
          <p:cNvPicPr>
            <a:picLocks noChangeAspect="1"/>
          </p:cNvPicPr>
          <p:nvPr/>
        </p:nvPicPr>
        <p:blipFill>
          <a:blip r:embed="rId3" cstate="print"/>
          <a:srcRect/>
          <a:stretch>
            <a:fillRect/>
          </a:stretch>
        </p:blipFill>
        <p:spPr bwMode="auto">
          <a:xfrm>
            <a:off x="3714750" y="1905000"/>
            <a:ext cx="4429125" cy="459581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81000"/>
            <a:ext cx="8229600" cy="1103313"/>
          </a:xfrm>
        </p:spPr>
        <p:txBody>
          <a:bodyPr/>
          <a:lstStyle/>
          <a:p>
            <a:pPr eaLnBrk="1" hangingPunct="1">
              <a:defRPr/>
            </a:pPr>
            <a:r>
              <a:rPr lang="en-US" sz="2400" dirty="0" err="1" smtClean="0"/>
              <a:t>Biutiful</a:t>
            </a:r>
            <a:r>
              <a:rPr lang="en-US" sz="2400" dirty="0" smtClean="0"/>
              <a:t> (2010), </a:t>
            </a:r>
            <a:r>
              <a:rPr lang="el-GR" sz="2400" dirty="0" smtClean="0"/>
              <a:t>καθημερινός κοσμοπολιτισμός στη Βαρκελώνη, οι «ξένοι» και εμείς</a:t>
            </a:r>
          </a:p>
        </p:txBody>
      </p:sp>
      <p:pic>
        <p:nvPicPr>
          <p:cNvPr id="16387" name="Picture 6" descr="biutiful"/>
          <p:cNvPicPr>
            <a:picLocks noGrp="1" noChangeAspect="1" noChangeArrowheads="1"/>
          </p:cNvPicPr>
          <p:nvPr>
            <p:ph type="body" idx="1"/>
          </p:nvPr>
        </p:nvPicPr>
        <p:blipFill>
          <a:blip r:embed="rId2" cstate="print"/>
          <a:srcRect/>
          <a:stretch>
            <a:fillRect/>
          </a:stretch>
        </p:blipFill>
        <p:spPr>
          <a:xfrm>
            <a:off x="0" y="1628775"/>
            <a:ext cx="3524250" cy="5040313"/>
          </a:xfrm>
          <a:noFill/>
        </p:spPr>
      </p:pic>
      <p:pic>
        <p:nvPicPr>
          <p:cNvPr id="16388" name="Picture 8" descr="Biutiful-Photograph"/>
          <p:cNvPicPr>
            <a:picLocks noChangeAspect="1" noChangeArrowheads="1"/>
          </p:cNvPicPr>
          <p:nvPr/>
        </p:nvPicPr>
        <p:blipFill>
          <a:blip r:embed="rId3" cstate="print"/>
          <a:srcRect/>
          <a:stretch>
            <a:fillRect/>
          </a:stretch>
        </p:blipFill>
        <p:spPr bwMode="auto">
          <a:xfrm>
            <a:off x="3492500" y="1628775"/>
            <a:ext cx="5472113" cy="2520950"/>
          </a:xfrm>
          <a:prstGeom prst="rect">
            <a:avLst/>
          </a:prstGeom>
          <a:noFill/>
          <a:ln w="9525">
            <a:noFill/>
            <a:miter lim="800000"/>
            <a:headEnd/>
            <a:tailEnd/>
          </a:ln>
        </p:spPr>
      </p:pic>
      <p:pic>
        <p:nvPicPr>
          <p:cNvPr id="16389" name="Picture 10" descr="biutiful2"/>
          <p:cNvPicPr>
            <a:picLocks noChangeAspect="1" noChangeArrowheads="1"/>
          </p:cNvPicPr>
          <p:nvPr/>
        </p:nvPicPr>
        <p:blipFill>
          <a:blip r:embed="rId4" cstate="print"/>
          <a:srcRect/>
          <a:stretch>
            <a:fillRect/>
          </a:stretch>
        </p:blipFill>
        <p:spPr bwMode="auto">
          <a:xfrm>
            <a:off x="3492500" y="4149725"/>
            <a:ext cx="5500688" cy="251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81000"/>
            <a:ext cx="8229600" cy="815975"/>
          </a:xfrm>
        </p:spPr>
        <p:txBody>
          <a:bodyPr/>
          <a:lstStyle/>
          <a:p>
            <a:pPr eaLnBrk="1" hangingPunct="1">
              <a:defRPr/>
            </a:pPr>
            <a:r>
              <a:rPr lang="el-GR" sz="3200" smtClean="0"/>
              <a:t>Κοσμοπολιτισμός εναντίον κοσμοπολιτικής</a:t>
            </a:r>
            <a:r>
              <a:rPr lang="el-GR" smtClean="0"/>
              <a:t> </a:t>
            </a:r>
          </a:p>
        </p:txBody>
      </p:sp>
      <p:sp>
        <p:nvSpPr>
          <p:cNvPr id="19459" name="Rectangle 3"/>
          <p:cNvSpPr>
            <a:spLocks noGrp="1" noChangeArrowheads="1"/>
          </p:cNvSpPr>
          <p:nvPr>
            <p:ph type="body" idx="1"/>
          </p:nvPr>
        </p:nvSpPr>
        <p:spPr>
          <a:xfrm>
            <a:off x="428625" y="1285875"/>
            <a:ext cx="8229600" cy="5572125"/>
          </a:xfrm>
        </p:spPr>
        <p:txBody>
          <a:bodyPr/>
          <a:lstStyle/>
          <a:p>
            <a:pPr eaLnBrk="1" hangingPunct="1">
              <a:lnSpc>
                <a:spcPct val="80000"/>
              </a:lnSpc>
              <a:defRPr/>
            </a:pPr>
            <a:r>
              <a:rPr lang="en-US" sz="1800" dirty="0" smtClean="0"/>
              <a:t>Ulrich Beck (Risk Society): </a:t>
            </a:r>
            <a:r>
              <a:rPr lang="el-GR" sz="1800" dirty="0" smtClean="0"/>
              <a:t>Οι χώρες χρειάζονται μα δια-εθνική ατζέντα και όχι εθνική. Η πολιτική της κλιματικής αλλαγής είναι κοσμοπολιτική. Δεν ενδείκνυται η διάλυση των εθνικών κρατών αλλά η ενίσχυση τους προκειμένου να μπορέσουν να πράξουν από κοινού. Η εθνική ατζέντα θα πρέπει να αντικατασταθεί από μια ρεαλιστική κοσμοπολιτική ατζέντα του παρόντος και τους μέλλοντος. Πόσο κοντά είμαστε σε κάτι τέτοιο;  </a:t>
            </a:r>
          </a:p>
          <a:p>
            <a:pPr eaLnBrk="1" hangingPunct="1">
              <a:lnSpc>
                <a:spcPct val="80000"/>
              </a:lnSpc>
              <a:defRPr/>
            </a:pPr>
            <a:r>
              <a:rPr lang="el-GR" sz="1800" dirty="0" smtClean="0"/>
              <a:t>Από την άλλη πλευρά: Η</a:t>
            </a:r>
            <a:r>
              <a:rPr lang="en-US" sz="1800" dirty="0" err="1" smtClean="0"/>
              <a:t>ana</a:t>
            </a:r>
            <a:r>
              <a:rPr lang="en-US" sz="1800" dirty="0" smtClean="0"/>
              <a:t> Arendt: </a:t>
            </a:r>
            <a:r>
              <a:rPr lang="el-GR" sz="1800" dirty="0" smtClean="0"/>
              <a:t>«Κανείς δεν μπορεί να είναι πολίτης του κόσμου με τον ίδιο τρόπο που είναι πολίτης της χώρας του»</a:t>
            </a:r>
            <a:r>
              <a:rPr lang="en-US" sz="1800" dirty="0" smtClean="0"/>
              <a:t>.</a:t>
            </a:r>
          </a:p>
          <a:p>
            <a:pPr eaLnBrk="1" hangingPunct="1">
              <a:lnSpc>
                <a:spcPct val="80000"/>
              </a:lnSpc>
              <a:defRPr/>
            </a:pPr>
            <a:r>
              <a:rPr lang="el-GR" sz="1800" dirty="0" smtClean="0"/>
              <a:t>Τι είναι αυτή η εμμονή με την ιδιότητα του πολίτη του κόσμου από την εποχή που ο Διογένης ο </a:t>
            </a:r>
            <a:r>
              <a:rPr lang="el-GR" sz="1800" dirty="0" err="1" smtClean="0"/>
              <a:t>Σίνωπας</a:t>
            </a:r>
            <a:r>
              <a:rPr lang="el-GR" sz="1800" dirty="0" smtClean="0"/>
              <a:t> δήλωσε ότι «είμαι πολίτης του κόσμου»; Τι βήματα έχουν γίνει προς αυτή την κατεύθυνση; Ποιο είναι το δικαίωμα στην </a:t>
            </a:r>
            <a:r>
              <a:rPr lang="el-GR" sz="1800" dirty="0" err="1" smtClean="0"/>
              <a:t>κοσμόπολη</a:t>
            </a:r>
            <a:r>
              <a:rPr lang="el-GR" sz="1800" dirty="0" smtClean="0"/>
              <a:t> (όπως το δικαίωμα στην πόλη του </a:t>
            </a:r>
            <a:r>
              <a:rPr lang="en-US" sz="1800" dirty="0" smtClean="0"/>
              <a:t>Lefebvre);</a:t>
            </a:r>
          </a:p>
          <a:p>
            <a:pPr eaLnBrk="1" hangingPunct="1">
              <a:lnSpc>
                <a:spcPct val="80000"/>
              </a:lnSpc>
              <a:defRPr/>
            </a:pPr>
            <a:r>
              <a:rPr lang="el-GR" sz="1800" dirty="0" smtClean="0"/>
              <a:t>Στο σημείο αυτό δεν θα ασχοληθούμε με την παγκόσμια διακυβέρνηση ως μορφή κοσμοπολιτικής αλλά με τα ανθρώπινα δικαιώματα. Η έμφαση δίνεται στην κοσμοπολιτική ως προστασία των ανθρωπίνων δικαιωμάτων. </a:t>
            </a:r>
            <a:endParaRPr lang="en-US" sz="1800" dirty="0" smtClean="0"/>
          </a:p>
          <a:p>
            <a:pPr eaLnBrk="1" hangingPunct="1">
              <a:lnSpc>
                <a:spcPct val="80000"/>
              </a:lnSpc>
              <a:defRPr/>
            </a:pPr>
            <a:r>
              <a:rPr lang="el-GR" sz="1800" dirty="0" smtClean="0"/>
              <a:t>Τι είδους νόμοι, συμβάσεις, συμφωνίες έχουν πραγματοποιηθεί και ποια η δύναμη της εφαρμογής τους; Τι είναι αυτό το πράγμα το οποίο ονομάζεται «μαλακός νόμος»; Ποια η διαφορά μεταξύ της «μαλακής» με τη «σκληρή» νομοθεσία;</a:t>
            </a:r>
          </a:p>
          <a:p>
            <a:pPr eaLnBrk="1" hangingPunct="1">
              <a:lnSpc>
                <a:spcPct val="80000"/>
              </a:lnSpc>
              <a:defRPr/>
            </a:pPr>
            <a:r>
              <a:rPr lang="el-GR" sz="1800" dirty="0" smtClean="0"/>
              <a:t>Και τέλος τι βήματα έχουν γίνει προκειμένου ο «μαλακός νόμος» να γίνει «σκληρός»;  Αλλά και μόνο η ύπαρξη των «μαλακών νόμων» τι πετυχαίνει;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381000"/>
            <a:ext cx="8229600" cy="1031875"/>
          </a:xfrm>
        </p:spPr>
        <p:txBody>
          <a:bodyPr/>
          <a:lstStyle/>
          <a:p>
            <a:pPr eaLnBrk="1" hangingPunct="1">
              <a:defRPr/>
            </a:pPr>
            <a:r>
              <a:rPr lang="el-GR" sz="2800" smtClean="0"/>
              <a:t>Σημαντικά κείμενα/ διακηρύξεις κοσμοπολιτικής</a:t>
            </a:r>
            <a:r>
              <a:rPr lang="el-GR" smtClean="0"/>
              <a:t>  </a:t>
            </a:r>
          </a:p>
        </p:txBody>
      </p:sp>
      <p:sp>
        <p:nvSpPr>
          <p:cNvPr id="24579" name="Rectangle 3"/>
          <p:cNvSpPr>
            <a:spLocks noGrp="1" noChangeArrowheads="1"/>
          </p:cNvSpPr>
          <p:nvPr>
            <p:ph type="body" idx="1"/>
          </p:nvPr>
        </p:nvSpPr>
        <p:spPr>
          <a:xfrm>
            <a:off x="457200" y="1484313"/>
            <a:ext cx="8229600" cy="5087937"/>
          </a:xfrm>
        </p:spPr>
        <p:txBody>
          <a:bodyPr/>
          <a:lstStyle/>
          <a:p>
            <a:pPr eaLnBrk="1" hangingPunct="1">
              <a:lnSpc>
                <a:spcPct val="80000"/>
              </a:lnSpc>
              <a:defRPr/>
            </a:pPr>
            <a:r>
              <a:rPr lang="el-GR" sz="2000" dirty="0" smtClean="0"/>
              <a:t>Η Διακήρυξη των δικαιωμάτων του Ανθρώπου και του Πολίτη, Γαλλική Επανάσταση, υιοθετήθηκε το 1789, το πρώτο βήμα προς το Γαλλικό σύνταγμα, μια μεταγενέστερη εκδοχή υιοθετήθηκε το 1</a:t>
            </a:r>
            <a:r>
              <a:rPr lang="en-US" sz="2000" dirty="0" smtClean="0"/>
              <a:t>7</a:t>
            </a:r>
            <a:r>
              <a:rPr lang="el-GR" sz="2000" dirty="0" smtClean="0"/>
              <a:t>93.</a:t>
            </a:r>
          </a:p>
          <a:p>
            <a:pPr eaLnBrk="1" hangingPunct="1">
              <a:lnSpc>
                <a:spcPct val="80000"/>
              </a:lnSpc>
              <a:defRPr/>
            </a:pPr>
            <a:r>
              <a:rPr lang="el-GR" sz="2000" dirty="0" smtClean="0"/>
              <a:t>Η έννοια του ‘φυσικού δικαιώματος’ που είναι οικουμενικό για όλους και πάντα. Δεν πηγάζει από εξουσία ή θρησκεία. Το φυσικό δικαίωμα του ανθρώπου στην ανθρώπινη αξιοπρέπεια</a:t>
            </a:r>
          </a:p>
          <a:p>
            <a:pPr eaLnBrk="1" hangingPunct="1">
              <a:lnSpc>
                <a:spcPct val="80000"/>
              </a:lnSpc>
              <a:defRPr/>
            </a:pPr>
            <a:r>
              <a:rPr lang="el-GR" sz="2000" dirty="0" smtClean="0"/>
              <a:t>Μεταξύ άλλων: οι άνθρωποι είναι ελεύθεροι και ίσοι, τα δικαιώματα του ανθρώπου στην περιουσία, ελευθερία, ασφάλεια, αντίσταση στην επιβολή, η δύναμη των νόμων κτλ.</a:t>
            </a:r>
          </a:p>
          <a:p>
            <a:pPr eaLnBrk="1" hangingPunct="1">
              <a:lnSpc>
                <a:spcPct val="80000"/>
              </a:lnSpc>
              <a:defRPr/>
            </a:pPr>
            <a:r>
              <a:rPr lang="el-GR" sz="2000" dirty="0" smtClean="0"/>
              <a:t>Η διακήρυξη συμπεριλαμβάνει όλους;</a:t>
            </a:r>
          </a:p>
          <a:p>
            <a:pPr eaLnBrk="1" hangingPunct="1">
              <a:lnSpc>
                <a:spcPct val="80000"/>
              </a:lnSpc>
              <a:defRPr/>
            </a:pPr>
            <a:r>
              <a:rPr lang="el-GR" sz="2000" dirty="0" smtClean="0"/>
              <a:t>Η διακήρυξη απευθύνεται σε γάλλους άντρες, άνω των 25, που πληρώνουν φόρους και δεν είναι υπηρέτες (ενεργοί πολίτες). Διαχωρισμός μεταξύ ενεργητικών και παθητικών πολιτών.</a:t>
            </a:r>
          </a:p>
          <a:p>
            <a:pPr eaLnBrk="1" hangingPunct="1">
              <a:lnSpc>
                <a:spcPct val="80000"/>
              </a:lnSpc>
              <a:defRPr/>
            </a:pPr>
            <a:r>
              <a:rPr lang="el-GR" sz="2000" dirty="0" smtClean="0"/>
              <a:t>Η ένταση μεταξύ ενεργών και παθητικών πολιτών θα προκαλέσει εντάσεις σε όλη την διάρκεια της Γαλλικής Επανάστασης και της πολιτικής περιόδου που την ακολούθησε.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l-GR" sz="4000" dirty="0" smtClean="0"/>
              <a:t>Τι σημαίνει κοσμοπολιτισμός; </a:t>
            </a:r>
          </a:p>
        </p:txBody>
      </p:sp>
      <p:pic>
        <p:nvPicPr>
          <p:cNvPr id="3075" name="Picture 6" descr="angelina-cosmopolitan"/>
          <p:cNvPicPr>
            <a:picLocks noGrp="1" noChangeAspect="1" noChangeArrowheads="1"/>
          </p:cNvPicPr>
          <p:nvPr>
            <p:ph type="body" idx="1"/>
          </p:nvPr>
        </p:nvPicPr>
        <p:blipFill>
          <a:blip r:embed="rId2" cstate="print"/>
          <a:srcRect/>
          <a:stretch>
            <a:fillRect/>
          </a:stretch>
        </p:blipFill>
        <p:spPr>
          <a:xfrm>
            <a:off x="0" y="1628775"/>
            <a:ext cx="5148263" cy="5229225"/>
          </a:xfrm>
          <a:noFill/>
        </p:spPr>
      </p:pic>
      <p:pic>
        <p:nvPicPr>
          <p:cNvPr id="3076" name="Picture 8" descr="Cosmopolitanpostersmall"/>
          <p:cNvPicPr>
            <a:picLocks noChangeAspect="1" noChangeArrowheads="1"/>
          </p:cNvPicPr>
          <p:nvPr/>
        </p:nvPicPr>
        <p:blipFill>
          <a:blip r:embed="rId3" cstate="print"/>
          <a:srcRect/>
          <a:stretch>
            <a:fillRect/>
          </a:stretch>
        </p:blipFill>
        <p:spPr bwMode="auto">
          <a:xfrm>
            <a:off x="5148263" y="2105025"/>
            <a:ext cx="3995737" cy="4752975"/>
          </a:xfrm>
          <a:prstGeom prst="rect">
            <a:avLst/>
          </a:prstGeom>
          <a:noFill/>
          <a:ln w="9525">
            <a:noFill/>
            <a:miter lim="800000"/>
            <a:headEnd/>
            <a:tailEnd/>
          </a:ln>
        </p:spPr>
      </p:pic>
      <p:pic>
        <p:nvPicPr>
          <p:cNvPr id="3077" name="Picture 10" descr="File:Cosmopolitan.jpg"/>
          <p:cNvPicPr>
            <a:picLocks noChangeAspect="1" noChangeArrowheads="1"/>
          </p:cNvPicPr>
          <p:nvPr/>
        </p:nvPicPr>
        <p:blipFill>
          <a:blip r:embed="rId4" cstate="print"/>
          <a:srcRect/>
          <a:stretch>
            <a:fillRect/>
          </a:stretch>
        </p:blipFill>
        <p:spPr bwMode="auto">
          <a:xfrm>
            <a:off x="2987675" y="4005263"/>
            <a:ext cx="2160588" cy="2852737"/>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88913"/>
            <a:ext cx="8229600" cy="719137"/>
          </a:xfrm>
        </p:spPr>
        <p:txBody>
          <a:bodyPr/>
          <a:lstStyle/>
          <a:p>
            <a:pPr eaLnBrk="1" hangingPunct="1">
              <a:defRPr/>
            </a:pPr>
            <a:r>
              <a:rPr lang="el-GR" sz="4000" smtClean="0"/>
              <a:t>ΟΗΕ</a:t>
            </a:r>
          </a:p>
        </p:txBody>
      </p:sp>
      <p:sp>
        <p:nvSpPr>
          <p:cNvPr id="34819" name="Rectangle 3"/>
          <p:cNvSpPr>
            <a:spLocks noGrp="1" noChangeArrowheads="1"/>
          </p:cNvSpPr>
          <p:nvPr>
            <p:ph type="body" idx="1"/>
          </p:nvPr>
        </p:nvSpPr>
        <p:spPr>
          <a:xfrm>
            <a:off x="457200" y="1052513"/>
            <a:ext cx="8229600" cy="4321175"/>
          </a:xfrm>
        </p:spPr>
        <p:txBody>
          <a:bodyPr/>
          <a:lstStyle/>
          <a:p>
            <a:pPr eaLnBrk="1" hangingPunct="1">
              <a:defRPr/>
            </a:pPr>
            <a:r>
              <a:rPr lang="el-GR" sz="2800" smtClean="0"/>
              <a:t>Τα Ηνωμένα Έθνη ιδρύθηκαν το 1945 για να αντικαταστήσουν την Λίγκα των Εθνών, η οποία θεωρήθηκε ότι δεν μπόρεσε να εμποδίσει την εκδήλωση του Δευτέρου Παγκοσμίου Πολέμου.  </a:t>
            </a:r>
          </a:p>
          <a:p>
            <a:pPr eaLnBrk="1" hangingPunct="1">
              <a:defRPr/>
            </a:pPr>
            <a:r>
              <a:rPr lang="el-GR" sz="2800" smtClean="0"/>
              <a:t>Ο ρόλος του Βενιαμίν Ρούσβελτ.</a:t>
            </a:r>
          </a:p>
          <a:p>
            <a:pPr eaLnBrk="1" hangingPunct="1">
              <a:defRPr/>
            </a:pPr>
            <a:r>
              <a:rPr lang="el-GR" sz="2800" smtClean="0"/>
              <a:t>Σημαντικά Όργανα: η Γενική Συνέλευση, η Γραμματεία, το Συμβούλιο Ασφαλείας, η Επιτροπή Οικονομικών και Κοινωνικών Υποθέσεων, το Διεθνές δικαστήριο της Χάγης.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l-GR" sz="2400" smtClean="0"/>
              <a:t>Η οικουμενική Διακήρυξη των Δικαιωμάτων του ανθρώπου (ΟΗΕ 1948)</a:t>
            </a:r>
          </a:p>
        </p:txBody>
      </p:sp>
      <p:sp>
        <p:nvSpPr>
          <p:cNvPr id="25603" name="Rectangle 3"/>
          <p:cNvSpPr>
            <a:spLocks noGrp="1" noChangeArrowheads="1"/>
          </p:cNvSpPr>
          <p:nvPr>
            <p:ph type="body" idx="1"/>
          </p:nvPr>
        </p:nvSpPr>
        <p:spPr>
          <a:xfrm>
            <a:off x="457200" y="1981200"/>
            <a:ext cx="8229600" cy="3608388"/>
          </a:xfrm>
        </p:spPr>
        <p:txBody>
          <a:bodyPr/>
          <a:lstStyle/>
          <a:p>
            <a:pPr eaLnBrk="1" hangingPunct="1">
              <a:lnSpc>
                <a:spcPct val="80000"/>
              </a:lnSpc>
              <a:defRPr/>
            </a:pPr>
            <a:r>
              <a:rPr lang="el-GR" sz="1800" smtClean="0"/>
              <a:t>Η άρθρωση μιας γλώσσας ελευθεριών και δικαιωμάτων </a:t>
            </a:r>
          </a:p>
          <a:p>
            <a:pPr eaLnBrk="1" hangingPunct="1">
              <a:lnSpc>
                <a:spcPct val="80000"/>
              </a:lnSpc>
              <a:defRPr/>
            </a:pPr>
            <a:r>
              <a:rPr lang="el-GR" sz="1800" smtClean="0"/>
              <a:t>Ελευθερία &amp; ισότητα</a:t>
            </a:r>
          </a:p>
          <a:p>
            <a:pPr eaLnBrk="1" hangingPunct="1">
              <a:lnSpc>
                <a:spcPct val="80000"/>
              </a:lnSpc>
              <a:defRPr/>
            </a:pPr>
            <a:r>
              <a:rPr lang="el-GR" sz="1800" smtClean="0"/>
              <a:t>Δικαίωμα στη ζωή, ελευθερία, ασφάλεια </a:t>
            </a:r>
          </a:p>
          <a:p>
            <a:pPr eaLnBrk="1" hangingPunct="1">
              <a:lnSpc>
                <a:spcPct val="80000"/>
              </a:lnSpc>
              <a:defRPr/>
            </a:pPr>
            <a:r>
              <a:rPr lang="el-GR" sz="1800" smtClean="0"/>
              <a:t>Κατάργηση της δουλείας</a:t>
            </a:r>
          </a:p>
          <a:p>
            <a:pPr eaLnBrk="1" hangingPunct="1">
              <a:lnSpc>
                <a:spcPct val="80000"/>
              </a:lnSpc>
              <a:defRPr/>
            </a:pPr>
            <a:r>
              <a:rPr lang="el-GR" sz="1800" smtClean="0"/>
              <a:t>Κατάργηση των βασανιστηρίων</a:t>
            </a:r>
          </a:p>
          <a:p>
            <a:pPr eaLnBrk="1" hangingPunct="1">
              <a:lnSpc>
                <a:spcPct val="80000"/>
              </a:lnSpc>
              <a:defRPr/>
            </a:pPr>
            <a:r>
              <a:rPr lang="el-GR" sz="1800" smtClean="0"/>
              <a:t>Ισότητα στο νόμο</a:t>
            </a:r>
          </a:p>
          <a:p>
            <a:pPr eaLnBrk="1" hangingPunct="1">
              <a:lnSpc>
                <a:spcPct val="80000"/>
              </a:lnSpc>
              <a:defRPr/>
            </a:pPr>
            <a:r>
              <a:rPr lang="el-GR" sz="1800" smtClean="0"/>
              <a:t>Ελευθερία κίνησης μέσα στη χώρα και ελευθερία εξόδου από τη χώρα</a:t>
            </a:r>
          </a:p>
          <a:p>
            <a:pPr eaLnBrk="1" hangingPunct="1">
              <a:lnSpc>
                <a:spcPct val="80000"/>
              </a:lnSpc>
              <a:defRPr/>
            </a:pPr>
            <a:r>
              <a:rPr lang="el-GR" sz="1800" smtClean="0"/>
              <a:t>Δικαίωμα στην υπηκοότητα</a:t>
            </a:r>
          </a:p>
          <a:p>
            <a:pPr eaLnBrk="1" hangingPunct="1">
              <a:lnSpc>
                <a:spcPct val="80000"/>
              </a:lnSpc>
              <a:defRPr/>
            </a:pPr>
            <a:r>
              <a:rPr lang="el-GR" sz="1800" smtClean="0"/>
              <a:t>Ελευθερία λόγου, έκφρασης, σκέψης, συνάθροισης</a:t>
            </a:r>
          </a:p>
          <a:p>
            <a:pPr eaLnBrk="1" hangingPunct="1">
              <a:lnSpc>
                <a:spcPct val="80000"/>
              </a:lnSpc>
              <a:defRPr/>
            </a:pPr>
            <a:r>
              <a:rPr lang="el-GR" sz="1800" smtClean="0"/>
              <a:t>Δικαίωμα στην εργασία, στην αναψυχή, στην εκπαίδευση, στην κουλτούρα</a:t>
            </a:r>
          </a:p>
          <a:p>
            <a:pPr eaLnBrk="1" hangingPunct="1">
              <a:lnSpc>
                <a:spcPct val="80000"/>
              </a:lnSpc>
              <a:defRPr/>
            </a:pPr>
            <a:r>
              <a:rPr lang="el-GR" sz="1800" smtClean="0"/>
              <a:t>Δικαίωμα στην αξιοπρεπή διαβίωση </a:t>
            </a:r>
          </a:p>
          <a:p>
            <a:pPr eaLnBrk="1" hangingPunct="1">
              <a:lnSpc>
                <a:spcPct val="80000"/>
              </a:lnSpc>
              <a:buFont typeface="Wingdings" pitchFamily="2" charset="2"/>
              <a:buNone/>
              <a:defRPr/>
            </a:pPr>
            <a:r>
              <a:rPr lang="el-GR" sz="1800" smtClean="0"/>
              <a:t> </a:t>
            </a:r>
          </a:p>
          <a:p>
            <a:pPr eaLnBrk="1" hangingPunct="1">
              <a:lnSpc>
                <a:spcPct val="80000"/>
              </a:lnSpc>
              <a:defRPr/>
            </a:pPr>
            <a:endParaRPr lang="el-GR" sz="18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692150"/>
            <a:ext cx="8229600" cy="649288"/>
          </a:xfrm>
        </p:spPr>
        <p:txBody>
          <a:bodyPr/>
          <a:lstStyle/>
          <a:p>
            <a:pPr eaLnBrk="1" hangingPunct="1">
              <a:defRPr/>
            </a:pPr>
            <a:r>
              <a:rPr lang="el-GR" sz="4000" smtClean="0"/>
              <a:t>Πέραν των Διακηρύξεων</a:t>
            </a:r>
          </a:p>
        </p:txBody>
      </p:sp>
      <p:sp>
        <p:nvSpPr>
          <p:cNvPr id="35843" name="Rectangle 3"/>
          <p:cNvSpPr>
            <a:spLocks noGrp="1" noChangeArrowheads="1"/>
          </p:cNvSpPr>
          <p:nvPr>
            <p:ph type="body" idx="1"/>
          </p:nvPr>
        </p:nvSpPr>
        <p:spPr>
          <a:xfrm>
            <a:off x="457200" y="1484313"/>
            <a:ext cx="8229600" cy="4176712"/>
          </a:xfrm>
        </p:spPr>
        <p:txBody>
          <a:bodyPr/>
          <a:lstStyle/>
          <a:p>
            <a:pPr eaLnBrk="1" hangingPunct="1">
              <a:lnSpc>
                <a:spcPct val="80000"/>
              </a:lnSpc>
              <a:defRPr/>
            </a:pPr>
            <a:r>
              <a:rPr lang="el-GR" sz="1800" dirty="0" smtClean="0"/>
              <a:t>Το Διεθνές Δικαστήριο της Χάγης για τα αιτήματα μεταξύ των κρατών, βάσει διεθνούς νόμου, διεθνώς συμβάσεων, αρχών κτλ.</a:t>
            </a:r>
          </a:p>
          <a:p>
            <a:pPr eaLnBrk="1" hangingPunct="1">
              <a:lnSpc>
                <a:spcPct val="80000"/>
              </a:lnSpc>
              <a:defRPr/>
            </a:pPr>
            <a:r>
              <a:rPr lang="el-GR" sz="1800" dirty="0" smtClean="0"/>
              <a:t>1947-2012, 147 υποθέσεις, νομικές αποφάσεις αλλά και αποφάσεις συμβουλευτικού χαρακτήρα</a:t>
            </a:r>
          </a:p>
          <a:p>
            <a:pPr eaLnBrk="1" hangingPunct="1">
              <a:lnSpc>
                <a:spcPct val="80000"/>
              </a:lnSpc>
              <a:defRPr/>
            </a:pPr>
            <a:r>
              <a:rPr lang="el-GR" sz="1800" dirty="0" smtClean="0"/>
              <a:t>Το Διεθνές Ποινικό Δικαστήριο της Χάγης. Οι υποθέσεις για τη Γιουγκοσλαβία (Μιλόσεβιτς, </a:t>
            </a:r>
            <a:r>
              <a:rPr lang="el-GR" sz="1800" dirty="0" err="1" smtClean="0"/>
              <a:t>Μλάντιτς</a:t>
            </a:r>
            <a:r>
              <a:rPr lang="el-GR" sz="1800" dirty="0" smtClean="0"/>
              <a:t>), Ρουάντα 9</a:t>
            </a:r>
            <a:r>
              <a:rPr lang="el-GR" sz="1800" baseline="30000" dirty="0" smtClean="0"/>
              <a:t>η</a:t>
            </a:r>
            <a:r>
              <a:rPr lang="el-GR" sz="1800" dirty="0" smtClean="0"/>
              <a:t> γενοκτονία του 1994). Τα άτομα δικάζονται για εγκλήματα κατά της ανθρωπότητας και γενοκτονίες.</a:t>
            </a:r>
          </a:p>
          <a:p>
            <a:pPr eaLnBrk="1" hangingPunct="1">
              <a:lnSpc>
                <a:spcPct val="80000"/>
              </a:lnSpc>
              <a:defRPr/>
            </a:pPr>
            <a:r>
              <a:rPr lang="el-GR" sz="1800" dirty="0" smtClean="0"/>
              <a:t>Το Διεθνές Ποινικό Δικαστήριο: εγκλήματα κατά της ανθρωπότητας. Μια ανεξάρτητη δομή εκτός του ΟΗΕ. Το 2002 το Δίκαιο της Ρώμης τέθηκε σε ισχύ από 120 κράτη. Μάρτιος 2012: η πρώτη απόφαση του δικαστηρίου εναντίον του πολέμαρχου από το Κονγκό, </a:t>
            </a:r>
            <a:r>
              <a:rPr lang="en-US" sz="1800" dirty="0" smtClean="0"/>
              <a:t>Thomas </a:t>
            </a:r>
            <a:r>
              <a:rPr lang="en-US" sz="1800" dirty="0" err="1" smtClean="0"/>
              <a:t>Lubanga</a:t>
            </a:r>
            <a:r>
              <a:rPr lang="en-US" sz="1800" dirty="0" smtClean="0"/>
              <a:t>, </a:t>
            </a:r>
            <a:r>
              <a:rPr lang="el-GR" sz="1800" dirty="0" smtClean="0"/>
              <a:t>για τη στρατολόγηση παιδιών στρατιωτών. Το Δικαστήριο εξέδωσε απόφαση για τη δίκη του Καντάφι και του γιου του. </a:t>
            </a:r>
            <a:r>
              <a:rPr lang="el-GR" sz="1800" dirty="0" smtClean="0"/>
              <a:t>   </a:t>
            </a:r>
            <a:endParaRPr lang="el-GR" sz="18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381000"/>
            <a:ext cx="8229600" cy="1031875"/>
          </a:xfrm>
        </p:spPr>
        <p:txBody>
          <a:bodyPr/>
          <a:lstStyle/>
          <a:p>
            <a:pPr eaLnBrk="1" hangingPunct="1">
              <a:defRPr/>
            </a:pPr>
            <a:r>
              <a:rPr lang="el-GR" sz="2400" smtClean="0"/>
              <a:t>Διεθνές Δικαστήριο της Χάγης</a:t>
            </a:r>
            <a:endParaRPr lang="el-GR" smtClean="0"/>
          </a:p>
        </p:txBody>
      </p:sp>
      <p:pic>
        <p:nvPicPr>
          <p:cNvPr id="22531" name="Picture 6" descr="UN_International_Court_of_Justice_logo"/>
          <p:cNvPicPr>
            <a:picLocks noGrp="1" noChangeAspect="1" noChangeArrowheads="1"/>
          </p:cNvPicPr>
          <p:nvPr>
            <p:ph type="body" idx="1"/>
          </p:nvPr>
        </p:nvPicPr>
        <p:blipFill>
          <a:blip r:embed="rId2" cstate="print"/>
          <a:srcRect/>
          <a:stretch>
            <a:fillRect/>
          </a:stretch>
        </p:blipFill>
        <p:spPr>
          <a:xfrm>
            <a:off x="539750" y="1989138"/>
            <a:ext cx="2232025" cy="2592387"/>
          </a:xfrm>
          <a:noFill/>
        </p:spPr>
      </p:pic>
      <p:pic>
        <p:nvPicPr>
          <p:cNvPr id="22532" name="Picture 8" descr="International-Court-of-Justice"/>
          <p:cNvPicPr>
            <a:picLocks noChangeAspect="1" noChangeArrowheads="1"/>
          </p:cNvPicPr>
          <p:nvPr/>
        </p:nvPicPr>
        <p:blipFill>
          <a:blip r:embed="rId3" cstate="print"/>
          <a:srcRect/>
          <a:stretch>
            <a:fillRect/>
          </a:stretch>
        </p:blipFill>
        <p:spPr bwMode="auto">
          <a:xfrm>
            <a:off x="2771775" y="1916113"/>
            <a:ext cx="6372225" cy="2857500"/>
          </a:xfrm>
          <a:prstGeom prst="rect">
            <a:avLst/>
          </a:prstGeom>
          <a:noFill/>
          <a:ln w="9525">
            <a:noFill/>
            <a:miter lim="800000"/>
            <a:headEnd/>
            <a:tailEnd/>
          </a:ln>
        </p:spPr>
      </p:pic>
      <p:pic>
        <p:nvPicPr>
          <p:cNvPr id="22533" name="Picture 12" descr="UN-International_Court_of_Justice-4c"/>
          <p:cNvPicPr>
            <a:picLocks noChangeAspect="1" noChangeArrowheads="1"/>
          </p:cNvPicPr>
          <p:nvPr/>
        </p:nvPicPr>
        <p:blipFill>
          <a:blip r:embed="rId4" cstate="print"/>
          <a:srcRect/>
          <a:stretch>
            <a:fillRect/>
          </a:stretch>
        </p:blipFill>
        <p:spPr bwMode="auto">
          <a:xfrm>
            <a:off x="539750" y="4437063"/>
            <a:ext cx="3181350" cy="2271712"/>
          </a:xfrm>
          <a:prstGeom prst="rect">
            <a:avLst/>
          </a:prstGeom>
          <a:noFill/>
          <a:ln w="9525">
            <a:noFill/>
            <a:miter lim="800000"/>
            <a:headEnd/>
            <a:tailEnd/>
          </a:ln>
        </p:spPr>
      </p:pic>
      <p:pic>
        <p:nvPicPr>
          <p:cNvPr id="22534" name="Picture 14" descr="8969679"/>
          <p:cNvPicPr>
            <a:picLocks noChangeAspect="1" noChangeArrowheads="1"/>
          </p:cNvPicPr>
          <p:nvPr/>
        </p:nvPicPr>
        <p:blipFill>
          <a:blip r:embed="rId5" cstate="print"/>
          <a:srcRect/>
          <a:stretch>
            <a:fillRect/>
          </a:stretch>
        </p:blipFill>
        <p:spPr bwMode="auto">
          <a:xfrm>
            <a:off x="3708400" y="4437063"/>
            <a:ext cx="4410075" cy="22891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115888"/>
            <a:ext cx="8229600" cy="865187"/>
          </a:xfrm>
        </p:spPr>
        <p:txBody>
          <a:bodyPr/>
          <a:lstStyle/>
          <a:p>
            <a:pPr eaLnBrk="1" hangingPunct="1">
              <a:defRPr/>
            </a:pPr>
            <a:r>
              <a:rPr lang="el-GR" sz="2800" smtClean="0"/>
              <a:t>Διεθνές Δικαστήριο για την Πρώην Γιουγκοσλαβία</a:t>
            </a:r>
            <a:r>
              <a:rPr lang="el-GR" smtClean="0"/>
              <a:t> </a:t>
            </a:r>
          </a:p>
        </p:txBody>
      </p:sp>
      <p:pic>
        <p:nvPicPr>
          <p:cNvPr id="23555" name="Picture 6" descr="Ratko-Mladic--008"/>
          <p:cNvPicPr>
            <a:picLocks noGrp="1" noChangeAspect="1" noChangeArrowheads="1"/>
          </p:cNvPicPr>
          <p:nvPr>
            <p:ph type="body" idx="1"/>
          </p:nvPr>
        </p:nvPicPr>
        <p:blipFill>
          <a:blip r:embed="rId2" cstate="print"/>
          <a:srcRect/>
          <a:stretch>
            <a:fillRect/>
          </a:stretch>
        </p:blipFill>
        <p:spPr>
          <a:xfrm>
            <a:off x="0" y="1412875"/>
            <a:ext cx="4381500" cy="2663825"/>
          </a:xfrm>
          <a:noFill/>
        </p:spPr>
      </p:pic>
      <p:pic>
        <p:nvPicPr>
          <p:cNvPr id="23556" name="Picture 8" descr="karadzic"/>
          <p:cNvPicPr>
            <a:picLocks noChangeAspect="1" noChangeArrowheads="1"/>
          </p:cNvPicPr>
          <p:nvPr/>
        </p:nvPicPr>
        <p:blipFill>
          <a:blip r:embed="rId3" cstate="print"/>
          <a:srcRect/>
          <a:stretch>
            <a:fillRect/>
          </a:stretch>
        </p:blipFill>
        <p:spPr bwMode="auto">
          <a:xfrm>
            <a:off x="4140200" y="1412875"/>
            <a:ext cx="5003800" cy="5329238"/>
          </a:xfrm>
          <a:prstGeom prst="rect">
            <a:avLst/>
          </a:prstGeom>
          <a:noFill/>
          <a:ln w="9525">
            <a:noFill/>
            <a:miter lim="800000"/>
            <a:headEnd/>
            <a:tailEnd/>
          </a:ln>
        </p:spPr>
      </p:pic>
      <p:pic>
        <p:nvPicPr>
          <p:cNvPr id="23557" name="Picture 10" descr="xinsrc_e319f0b8ddeb11d7810d0010b5d28995_Milosevic03"/>
          <p:cNvPicPr>
            <a:picLocks noChangeAspect="1" noChangeArrowheads="1"/>
          </p:cNvPicPr>
          <p:nvPr/>
        </p:nvPicPr>
        <p:blipFill>
          <a:blip r:embed="rId4" cstate="print"/>
          <a:srcRect/>
          <a:stretch>
            <a:fillRect/>
          </a:stretch>
        </p:blipFill>
        <p:spPr bwMode="auto">
          <a:xfrm>
            <a:off x="0" y="4076700"/>
            <a:ext cx="4140200" cy="266541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81000"/>
            <a:ext cx="8229600" cy="1176338"/>
          </a:xfrm>
        </p:spPr>
        <p:txBody>
          <a:bodyPr/>
          <a:lstStyle/>
          <a:p>
            <a:pPr eaLnBrk="1" hangingPunct="1">
              <a:defRPr/>
            </a:pPr>
            <a:r>
              <a:rPr lang="el-GR" sz="2800" smtClean="0"/>
              <a:t>Διεθνές Ποινικό Δικαστήριο</a:t>
            </a:r>
            <a:endParaRPr lang="el-GR" smtClean="0"/>
          </a:p>
        </p:txBody>
      </p:sp>
      <p:pic>
        <p:nvPicPr>
          <p:cNvPr id="24579" name="Picture 6" descr="ANd9GcQtxZJyXEh4o4GHiMhcZTZodI-0DS3FW1QpB1yRUtImGRy8RY_VrA"/>
          <p:cNvPicPr>
            <a:picLocks noGrp="1" noChangeAspect="1" noChangeArrowheads="1"/>
          </p:cNvPicPr>
          <p:nvPr>
            <p:ph type="body" idx="1"/>
          </p:nvPr>
        </p:nvPicPr>
        <p:blipFill>
          <a:blip r:embed="rId2" cstate="print"/>
          <a:srcRect/>
          <a:stretch>
            <a:fillRect/>
          </a:stretch>
        </p:blipFill>
        <p:spPr>
          <a:xfrm>
            <a:off x="0" y="1484313"/>
            <a:ext cx="2538413" cy="2808287"/>
          </a:xfrm>
          <a:noFill/>
        </p:spPr>
      </p:pic>
      <p:pic>
        <p:nvPicPr>
          <p:cNvPr id="24580" name="Picture 8" descr="icc_1"/>
          <p:cNvPicPr>
            <a:picLocks noChangeAspect="1" noChangeArrowheads="1"/>
          </p:cNvPicPr>
          <p:nvPr/>
        </p:nvPicPr>
        <p:blipFill>
          <a:blip r:embed="rId3" cstate="print"/>
          <a:srcRect/>
          <a:stretch>
            <a:fillRect/>
          </a:stretch>
        </p:blipFill>
        <p:spPr bwMode="auto">
          <a:xfrm>
            <a:off x="4932363" y="1484313"/>
            <a:ext cx="2087562" cy="4000500"/>
          </a:xfrm>
          <a:prstGeom prst="rect">
            <a:avLst/>
          </a:prstGeom>
          <a:noFill/>
          <a:ln w="9525">
            <a:noFill/>
            <a:miter lim="800000"/>
            <a:headEnd/>
            <a:tailEnd/>
          </a:ln>
        </p:spPr>
      </p:pic>
      <p:pic>
        <p:nvPicPr>
          <p:cNvPr id="24581" name="Picture 10" descr="ANd9GcQ-cqpCfLNMKCRkr7Ty7PICzwyPeAEGDeIav9X9Au1MwH6EjnzE"/>
          <p:cNvPicPr>
            <a:picLocks noChangeAspect="1" noChangeArrowheads="1"/>
          </p:cNvPicPr>
          <p:nvPr/>
        </p:nvPicPr>
        <p:blipFill>
          <a:blip r:embed="rId4" cstate="print"/>
          <a:srcRect/>
          <a:stretch>
            <a:fillRect/>
          </a:stretch>
        </p:blipFill>
        <p:spPr bwMode="auto">
          <a:xfrm>
            <a:off x="2555875" y="1484313"/>
            <a:ext cx="2390775" cy="2881312"/>
          </a:xfrm>
          <a:prstGeom prst="rect">
            <a:avLst/>
          </a:prstGeom>
          <a:noFill/>
          <a:ln w="9525">
            <a:noFill/>
            <a:miter lim="800000"/>
            <a:headEnd/>
            <a:tailEnd/>
          </a:ln>
        </p:spPr>
      </p:pic>
      <p:pic>
        <p:nvPicPr>
          <p:cNvPr id="24582" name="Picture 12" descr="0"/>
          <p:cNvPicPr>
            <a:picLocks noChangeAspect="1" noChangeArrowheads="1"/>
          </p:cNvPicPr>
          <p:nvPr/>
        </p:nvPicPr>
        <p:blipFill>
          <a:blip r:embed="rId5" cstate="print"/>
          <a:srcRect/>
          <a:stretch>
            <a:fillRect/>
          </a:stretch>
        </p:blipFill>
        <p:spPr bwMode="auto">
          <a:xfrm>
            <a:off x="0" y="4292600"/>
            <a:ext cx="4932363" cy="2565400"/>
          </a:xfrm>
          <a:prstGeom prst="rect">
            <a:avLst/>
          </a:prstGeom>
          <a:noFill/>
          <a:ln w="9525">
            <a:noFill/>
            <a:miter lim="800000"/>
            <a:headEnd/>
            <a:tailEnd/>
          </a:ln>
        </p:spPr>
      </p:pic>
      <p:pic>
        <p:nvPicPr>
          <p:cNvPr id="24583" name="Picture 14" descr="%25CE%25A3%25CE%25AC%25CE%25B9%25CF%2586+%25CE%25B1%25CE%25BB+%25CE%2599%25CF%2583%25CE%25BB%25CE%25AC%25CE%25BC"/>
          <p:cNvPicPr>
            <a:picLocks noChangeAspect="1" noChangeArrowheads="1"/>
          </p:cNvPicPr>
          <p:nvPr/>
        </p:nvPicPr>
        <p:blipFill>
          <a:blip r:embed="rId6" cstate="print"/>
          <a:srcRect/>
          <a:stretch>
            <a:fillRect/>
          </a:stretch>
        </p:blipFill>
        <p:spPr bwMode="auto">
          <a:xfrm>
            <a:off x="7019925" y="1412875"/>
            <a:ext cx="2124075" cy="3240088"/>
          </a:xfrm>
          <a:prstGeom prst="rect">
            <a:avLst/>
          </a:prstGeom>
          <a:noFill/>
          <a:ln w="9525">
            <a:noFill/>
            <a:miter lim="800000"/>
            <a:headEnd/>
            <a:tailEnd/>
          </a:ln>
        </p:spPr>
      </p:pic>
      <p:pic>
        <p:nvPicPr>
          <p:cNvPr id="24584" name="Picture 16" descr="ANd9GcR3M-NxXTNKDau6Tru0RoZwAKmuSFT5tZCnCdOnFieinc8CmGTzFA"/>
          <p:cNvPicPr>
            <a:picLocks noChangeAspect="1" noChangeArrowheads="1"/>
          </p:cNvPicPr>
          <p:nvPr/>
        </p:nvPicPr>
        <p:blipFill>
          <a:blip r:embed="rId7" cstate="print"/>
          <a:srcRect/>
          <a:stretch>
            <a:fillRect/>
          </a:stretch>
        </p:blipFill>
        <p:spPr bwMode="auto">
          <a:xfrm>
            <a:off x="4932363" y="4652963"/>
            <a:ext cx="2705100" cy="2205037"/>
          </a:xfrm>
          <a:prstGeom prst="rect">
            <a:avLst/>
          </a:prstGeom>
          <a:noFill/>
          <a:ln w="9525">
            <a:noFill/>
            <a:miter lim="800000"/>
            <a:headEnd/>
            <a:tailEnd/>
          </a:ln>
        </p:spPr>
      </p:pic>
      <p:pic>
        <p:nvPicPr>
          <p:cNvPr id="24585" name="Picture 18" descr="Thomas-Lubanga-007"/>
          <p:cNvPicPr>
            <a:picLocks noChangeAspect="1" noChangeArrowheads="1"/>
          </p:cNvPicPr>
          <p:nvPr/>
        </p:nvPicPr>
        <p:blipFill>
          <a:blip r:embed="rId8" cstate="print"/>
          <a:srcRect/>
          <a:stretch>
            <a:fillRect/>
          </a:stretch>
        </p:blipFill>
        <p:spPr bwMode="auto">
          <a:xfrm>
            <a:off x="7019925" y="4652963"/>
            <a:ext cx="2124075" cy="2205037"/>
          </a:xfrm>
          <a:prstGeom prst="rect">
            <a:avLst/>
          </a:prstGeom>
          <a:noFill/>
          <a:ln w="9525">
            <a:noFill/>
            <a:miter lim="800000"/>
            <a:headEnd/>
            <a:tailEnd/>
          </a:ln>
        </p:spPr>
      </p:pic>
      <p:pic>
        <p:nvPicPr>
          <p:cNvPr id="24586" name="Picture 9" descr="homePageKatangaEng.png"/>
          <p:cNvPicPr>
            <a:picLocks noChangeAspect="1"/>
          </p:cNvPicPr>
          <p:nvPr/>
        </p:nvPicPr>
        <p:blipFill>
          <a:blip r:embed="rId9" cstate="print"/>
          <a:srcRect/>
          <a:stretch>
            <a:fillRect/>
          </a:stretch>
        </p:blipFill>
        <p:spPr bwMode="auto">
          <a:xfrm>
            <a:off x="2500313" y="1500188"/>
            <a:ext cx="2428875" cy="3071812"/>
          </a:xfrm>
          <a:prstGeom prst="rect">
            <a:avLst/>
          </a:prstGeom>
          <a:noFill/>
          <a:ln w="9525">
            <a:noFill/>
            <a:miter lim="800000"/>
            <a:headEnd/>
            <a:tailEnd/>
          </a:ln>
        </p:spPr>
      </p:pic>
      <p:pic>
        <p:nvPicPr>
          <p:cNvPr id="24587" name="Picture 10" descr="justiceMatters.jpg"/>
          <p:cNvPicPr>
            <a:picLocks noChangeAspect="1"/>
          </p:cNvPicPr>
          <p:nvPr/>
        </p:nvPicPr>
        <p:blipFill>
          <a:blip r:embed="rId10" cstate="print"/>
          <a:srcRect/>
          <a:stretch>
            <a:fillRect/>
          </a:stretch>
        </p:blipFill>
        <p:spPr bwMode="auto">
          <a:xfrm>
            <a:off x="7000875" y="4643438"/>
            <a:ext cx="2143125" cy="2214562"/>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81000"/>
            <a:ext cx="8229600" cy="887413"/>
          </a:xfrm>
        </p:spPr>
        <p:txBody>
          <a:bodyPr/>
          <a:lstStyle/>
          <a:p>
            <a:pPr eaLnBrk="1" hangingPunct="1">
              <a:defRPr/>
            </a:pPr>
            <a:r>
              <a:rPr lang="el-GR" smtClean="0"/>
              <a:t>Συμβούλιο της Ευρώπης</a:t>
            </a:r>
          </a:p>
        </p:txBody>
      </p:sp>
      <p:sp>
        <p:nvSpPr>
          <p:cNvPr id="36867" name="Rectangle 3"/>
          <p:cNvSpPr>
            <a:spLocks noGrp="1" noChangeArrowheads="1"/>
          </p:cNvSpPr>
          <p:nvPr>
            <p:ph type="body" idx="1"/>
          </p:nvPr>
        </p:nvSpPr>
        <p:spPr>
          <a:xfrm>
            <a:off x="457200" y="1341438"/>
            <a:ext cx="8229600" cy="4754562"/>
          </a:xfrm>
        </p:spPr>
        <p:txBody>
          <a:bodyPr/>
          <a:lstStyle/>
          <a:p>
            <a:pPr eaLnBrk="1" hangingPunct="1">
              <a:lnSpc>
                <a:spcPct val="80000"/>
              </a:lnSpc>
              <a:defRPr/>
            </a:pPr>
            <a:r>
              <a:rPr lang="el-GR" sz="1600" smtClean="0"/>
              <a:t>Το Συμβούλιο της Ευρώπης (</a:t>
            </a:r>
            <a:r>
              <a:rPr lang="en-US" sz="1600" smtClean="0"/>
              <a:t>Council of Europe</a:t>
            </a:r>
            <a:r>
              <a:rPr lang="el-GR" sz="1600" smtClean="0"/>
              <a:t>) είναι ένας από τους πρώτους και σημαντικότερους Διεθνείς Οργανισμούς, ο οποίος έχει ως αντικείμενο την προώθηση της συνεργασίας στην Ευρώπη μέσα από την ενίσχυση της προστασίας των ανθρωπίνων δικαιωμάτων, της δημοκρατίας και της εφαρμογής του νόμου.</a:t>
            </a:r>
          </a:p>
          <a:p>
            <a:pPr eaLnBrk="1" hangingPunct="1">
              <a:lnSpc>
                <a:spcPct val="80000"/>
              </a:lnSpc>
              <a:buFont typeface="Wingdings" pitchFamily="2" charset="2"/>
              <a:buNone/>
              <a:defRPr/>
            </a:pPr>
            <a:endParaRPr lang="el-GR" sz="1600" smtClean="0"/>
          </a:p>
          <a:p>
            <a:pPr eaLnBrk="1" hangingPunct="1">
              <a:lnSpc>
                <a:spcPct val="80000"/>
              </a:lnSpc>
              <a:defRPr/>
            </a:pPr>
            <a:r>
              <a:rPr lang="el-GR" sz="1600" smtClean="0"/>
              <a:t> Το Συμβούλιο της Ευρώπης ιδρύθηκε το 1949 με τη Συνθήκη του Λονδίνου, ύστερα από πρωτοβουλία δέκα ευρωπαϊκών χωρών (Βέλγιο, Δανία, Γαλλία, Ιρλανδία, Ιταλία, Λουξεμβούργο, Ολλανδία, Νορβηγία, Σουηδία και Ηνωμένο Βασίλειο) με κύριο στόχο την αποτροπή βιαιοτήτων όπως αυτών που σημάδεψαν τον 20ο αιώνα. Το Συμβούλιο της Ευρώπης απαριθμεί αυτή τη στιγμή 47 μέλη, περιλαμβάνοντας όλες τις χώρες της Ευρώπης εκτός της Λευκορωσίας, του Καζακστάν και του Βατικανού. </a:t>
            </a:r>
          </a:p>
          <a:p>
            <a:pPr eaLnBrk="1" hangingPunct="1">
              <a:lnSpc>
                <a:spcPct val="80000"/>
              </a:lnSpc>
              <a:defRPr/>
            </a:pPr>
            <a:endParaRPr lang="el-GR" sz="1600" smtClean="0"/>
          </a:p>
          <a:p>
            <a:pPr eaLnBrk="1" hangingPunct="1">
              <a:lnSpc>
                <a:spcPct val="80000"/>
              </a:lnSpc>
              <a:defRPr/>
            </a:pPr>
            <a:r>
              <a:rPr lang="el-GR" sz="1600" smtClean="0"/>
              <a:t>Συνοπτικά, οι στόχοι του Συμβουλίου της Ευρώπης είναι οι ακόλουθοι:</a:t>
            </a:r>
          </a:p>
          <a:p>
            <a:pPr eaLnBrk="1" hangingPunct="1">
              <a:lnSpc>
                <a:spcPct val="80000"/>
              </a:lnSpc>
              <a:buFont typeface="Wingdings" pitchFamily="2" charset="2"/>
              <a:buAutoNum type="arabicPeriod"/>
              <a:defRPr/>
            </a:pPr>
            <a:r>
              <a:rPr lang="el-GR" sz="1600" smtClean="0"/>
              <a:t>Η προάσπιση των ανθρωπίνων δικαιωμάτων, της δημοκρατίας και της εφαρμογής του νόμου</a:t>
            </a:r>
            <a:endParaRPr lang="el-GR" sz="1600" b="1" smtClean="0"/>
          </a:p>
          <a:p>
            <a:pPr eaLnBrk="1" hangingPunct="1">
              <a:lnSpc>
                <a:spcPct val="80000"/>
              </a:lnSpc>
              <a:buFont typeface="Wingdings" pitchFamily="2" charset="2"/>
              <a:buAutoNum type="arabicPeriod"/>
              <a:defRPr/>
            </a:pPr>
            <a:r>
              <a:rPr lang="el-GR" sz="1600" smtClean="0"/>
              <a:t>Η προάσπιση των οικονομικών και κοινωνικών δικαιωμάτων</a:t>
            </a:r>
            <a:endParaRPr lang="el-GR" sz="1600" b="1" smtClean="0"/>
          </a:p>
          <a:p>
            <a:pPr eaLnBrk="1" hangingPunct="1">
              <a:lnSpc>
                <a:spcPct val="80000"/>
              </a:lnSpc>
              <a:buFont typeface="Wingdings" pitchFamily="2" charset="2"/>
              <a:buAutoNum type="arabicPeriod"/>
              <a:defRPr/>
            </a:pPr>
            <a:r>
              <a:rPr lang="el-GR" sz="1600" smtClean="0"/>
              <a:t>Η καταπολέμηση του ρατσισμού, της ξενοφοβίας και της μη ανοχής</a:t>
            </a:r>
            <a:endParaRPr lang="el-GR" sz="1600" b="1" smtClean="0"/>
          </a:p>
          <a:p>
            <a:pPr eaLnBrk="1" hangingPunct="1">
              <a:lnSpc>
                <a:spcPct val="80000"/>
              </a:lnSpc>
              <a:buFont typeface="Wingdings" pitchFamily="2" charset="2"/>
              <a:buAutoNum type="arabicPeriod"/>
              <a:defRPr/>
            </a:pPr>
            <a:r>
              <a:rPr lang="el-GR" sz="1600" smtClean="0"/>
              <a:t>Η εύρεση κοινών λύσεων για τα προβλήματα της κοινωνίας</a:t>
            </a:r>
            <a:endParaRPr lang="el-GR" sz="1600" b="1" smtClean="0"/>
          </a:p>
          <a:p>
            <a:pPr eaLnBrk="1" hangingPunct="1">
              <a:lnSpc>
                <a:spcPct val="80000"/>
              </a:lnSpc>
              <a:buFont typeface="Wingdings" pitchFamily="2" charset="2"/>
              <a:buAutoNum type="arabicPeriod"/>
              <a:defRPr/>
            </a:pPr>
            <a:r>
              <a:rPr lang="el-GR" sz="1600" smtClean="0"/>
              <a:t>Η προώθηση της δημοκρατίας και της έννοιας του πολίτη μέσα από εκπαιδευτικές, αθλητικές, πολιτιστικές πρωτοβουλίες καθώς και προγράμματα που απευθύνονται στη νέα γενιά.   </a:t>
            </a:r>
          </a:p>
          <a:p>
            <a:pPr eaLnBrk="1" hangingPunct="1">
              <a:lnSpc>
                <a:spcPct val="80000"/>
              </a:lnSpc>
              <a:buFont typeface="Wingdings" pitchFamily="2" charset="2"/>
              <a:buAutoNum type="arabicPeriod"/>
              <a:defRPr/>
            </a:pPr>
            <a:endParaRPr lang="el-GR" sz="16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88913"/>
            <a:ext cx="8229600" cy="936625"/>
          </a:xfrm>
        </p:spPr>
        <p:txBody>
          <a:bodyPr/>
          <a:lstStyle/>
          <a:p>
            <a:pPr eaLnBrk="1" hangingPunct="1">
              <a:defRPr/>
            </a:pPr>
            <a:r>
              <a:rPr lang="el-GR" smtClean="0"/>
              <a:t>Ανθρώπινα δικαιώματα </a:t>
            </a:r>
          </a:p>
        </p:txBody>
      </p:sp>
      <p:sp>
        <p:nvSpPr>
          <p:cNvPr id="38915" name="Rectangle 3"/>
          <p:cNvSpPr>
            <a:spLocks noGrp="1" noChangeArrowheads="1"/>
          </p:cNvSpPr>
          <p:nvPr>
            <p:ph type="body" idx="1"/>
          </p:nvPr>
        </p:nvSpPr>
        <p:spPr>
          <a:xfrm>
            <a:off x="457200" y="1196975"/>
            <a:ext cx="8229600" cy="4899025"/>
          </a:xfrm>
        </p:spPr>
        <p:txBody>
          <a:bodyPr/>
          <a:lstStyle/>
          <a:p>
            <a:pPr eaLnBrk="1" hangingPunct="1">
              <a:lnSpc>
                <a:spcPct val="80000"/>
              </a:lnSpc>
              <a:defRPr/>
            </a:pPr>
            <a:r>
              <a:rPr lang="el-GR" sz="2800" dirty="0" smtClean="0"/>
              <a:t>Επίτροπος για τα Ανθρώπινα Δικαιώματα (Τ</a:t>
            </a:r>
            <a:r>
              <a:rPr lang="en-US" sz="2800" dirty="0" smtClean="0"/>
              <a:t>he Commissioner of Human Rights</a:t>
            </a:r>
            <a:r>
              <a:rPr lang="el-GR" sz="2800" dirty="0" smtClean="0"/>
              <a:t>), έναν ανεξάρτητο θεσμό στο πλαίσιο του Συμβουλίου με στόχο την επιτήρηση της προάσπισης των ανθρωπίνων δικαιωμάτων στα κράτη μέλη.  </a:t>
            </a:r>
          </a:p>
          <a:p>
            <a:pPr eaLnBrk="1" hangingPunct="1">
              <a:lnSpc>
                <a:spcPct val="80000"/>
              </a:lnSpc>
              <a:buFont typeface="Wingdings" pitchFamily="2" charset="2"/>
              <a:buNone/>
              <a:defRPr/>
            </a:pPr>
            <a:endParaRPr lang="el-GR" sz="2800" dirty="0" smtClean="0"/>
          </a:p>
          <a:p>
            <a:pPr eaLnBrk="1" hangingPunct="1">
              <a:lnSpc>
                <a:spcPct val="80000"/>
              </a:lnSpc>
              <a:defRPr/>
            </a:pPr>
            <a:r>
              <a:rPr lang="el-GR" sz="2800" dirty="0" smtClean="0"/>
              <a:t>Το Ευρωπαϊκό Δικαστήριο των Ανθρωπίνων Δικαιωμάτων (Τ</a:t>
            </a:r>
            <a:r>
              <a:rPr lang="en-US" sz="2800" dirty="0" smtClean="0"/>
              <a:t>he European Court of Human Rights</a:t>
            </a:r>
            <a:r>
              <a:rPr lang="el-GR" sz="2800" dirty="0" smtClean="0"/>
              <a:t>) που ιδρύθηκε το 1959 και στο οποίο μπορούν να απευθυνθούν άτομα, ομάδες ή κυβερνήσεις καταγγέλλοντας ενέργειες και πράξεις που παραβιάζουν την Ευρωπαϊκή Σύμβαση των Ανθρώπινων Δικαιωμάτων.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cstate="print"/>
          <a:stretch>
            <a:fillRect/>
          </a:stretch>
        </p:blipFill>
        <p:spPr>
          <a:xfrm>
            <a:off x="251520" y="0"/>
            <a:ext cx="8640960" cy="68580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381000"/>
            <a:ext cx="8229600" cy="960438"/>
          </a:xfrm>
        </p:spPr>
        <p:txBody>
          <a:bodyPr/>
          <a:lstStyle/>
          <a:p>
            <a:pPr eaLnBrk="1" hangingPunct="1">
              <a:defRPr/>
            </a:pPr>
            <a:r>
              <a:rPr lang="el-GR" sz="2400" smtClean="0"/>
              <a:t>«Μαλακός» </a:t>
            </a:r>
            <a:r>
              <a:rPr lang="en-US" sz="2400" smtClean="0"/>
              <a:t>Vs </a:t>
            </a:r>
            <a:r>
              <a:rPr lang="el-GR" sz="2400" smtClean="0"/>
              <a:t>«Σκληρός» νόμος</a:t>
            </a:r>
          </a:p>
        </p:txBody>
      </p:sp>
      <p:sp>
        <p:nvSpPr>
          <p:cNvPr id="40963" name="Rectangle 3"/>
          <p:cNvSpPr>
            <a:spLocks noGrp="1" noChangeArrowheads="1"/>
          </p:cNvSpPr>
          <p:nvPr>
            <p:ph type="body" idx="1"/>
          </p:nvPr>
        </p:nvSpPr>
        <p:spPr>
          <a:xfrm>
            <a:off x="457200" y="1196975"/>
            <a:ext cx="8229600" cy="4899025"/>
          </a:xfrm>
        </p:spPr>
        <p:txBody>
          <a:bodyPr/>
          <a:lstStyle/>
          <a:p>
            <a:pPr eaLnBrk="1" hangingPunct="1">
              <a:lnSpc>
                <a:spcPct val="90000"/>
              </a:lnSpc>
              <a:defRPr/>
            </a:pPr>
            <a:r>
              <a:rPr lang="el-GR" sz="2400" dirty="0" smtClean="0"/>
              <a:t>Σε πολλές περιπτώσεις, ο κοσμοπολιτικός νόμος είναι μαλακός, δηλαδή μη δεσμευτικός</a:t>
            </a:r>
          </a:p>
          <a:p>
            <a:pPr eaLnBrk="1" hangingPunct="1">
              <a:lnSpc>
                <a:spcPct val="90000"/>
              </a:lnSpc>
              <a:defRPr/>
            </a:pPr>
            <a:r>
              <a:rPr lang="el-GR" sz="2400" dirty="0" smtClean="0"/>
              <a:t>Αυτές είναι οι περιπτώσεις των ΗΕ, των διακηρύξεων, προτάσεων (οι αποφάσεις πέραν του Συμβουλίου Ασφαλείας)</a:t>
            </a:r>
          </a:p>
          <a:p>
            <a:pPr eaLnBrk="1" hangingPunct="1">
              <a:lnSpc>
                <a:spcPct val="90000"/>
              </a:lnSpc>
              <a:defRPr/>
            </a:pPr>
            <a:r>
              <a:rPr lang="el-GR" sz="2400" dirty="0" smtClean="0"/>
              <a:t>Παρόλα αυτά ο «μαλακός» νόμος έχει αποτελέσματα; Όταν επικοινωνείτε αποκτά μια ιδιότυπη πραγματικότητα, γίνεται σιγά-σιγά πραγματικότητα στις συνειδήσεις των ανθρώπων</a:t>
            </a:r>
            <a:r>
              <a:rPr lang="el-GR" sz="2400" dirty="0" smtClean="0"/>
              <a:t>;</a:t>
            </a:r>
            <a:r>
              <a:rPr lang="en-GB" sz="2400" dirty="0" smtClean="0"/>
              <a:t> </a:t>
            </a:r>
            <a:r>
              <a:rPr lang="el-GR" sz="2400" dirty="0" smtClean="0"/>
              <a:t>Κανείς δεν μπορεί να απαντήσει με σιγουριά. </a:t>
            </a:r>
            <a:endParaRPr lang="el-GR" sz="2400" dirty="0" smtClean="0"/>
          </a:p>
          <a:p>
            <a:pPr eaLnBrk="1" hangingPunct="1">
              <a:lnSpc>
                <a:spcPct val="90000"/>
              </a:lnSpc>
              <a:defRPr/>
            </a:pPr>
            <a:r>
              <a:rPr lang="el-GR" sz="2400" dirty="0" smtClean="0"/>
              <a:t>Ακόμα πιο σημαντικά, υπάρχουν περιπτώσεις όπου ειδικοί μηχανισμοί απόδοσης δικαιοσύνης έχουν συσταθεί για τα ανθρώπινα δικαιώματα. </a:t>
            </a:r>
          </a:p>
          <a:p>
            <a:pPr eaLnBrk="1" hangingPunct="1">
              <a:lnSpc>
                <a:spcPct val="90000"/>
              </a:lnSpc>
              <a:defRPr/>
            </a:pPr>
            <a:r>
              <a:rPr lang="el-GR" sz="2400" dirty="0" smtClean="0"/>
              <a:t>Είναι αυτά βήματα προς την </a:t>
            </a:r>
            <a:r>
              <a:rPr lang="el-GR" sz="2400" dirty="0" err="1" smtClean="0"/>
              <a:t>κοσμόπολη</a:t>
            </a:r>
            <a:r>
              <a:rPr lang="el-GR" sz="2400" dirty="0" smtClean="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l-GR" sz="4000" smtClean="0"/>
              <a:t>Εισαγωγή </a:t>
            </a:r>
            <a:br>
              <a:rPr lang="el-GR" sz="4000" smtClean="0"/>
            </a:br>
            <a:endParaRPr lang="el-GR" sz="4000" smtClean="0"/>
          </a:p>
        </p:txBody>
      </p:sp>
      <p:sp>
        <p:nvSpPr>
          <p:cNvPr id="10243" name="Rectangle 3"/>
          <p:cNvSpPr>
            <a:spLocks noGrp="1" noChangeArrowheads="1"/>
          </p:cNvSpPr>
          <p:nvPr>
            <p:ph type="body" idx="1"/>
          </p:nvPr>
        </p:nvSpPr>
        <p:spPr>
          <a:xfrm>
            <a:off x="457200" y="1844675"/>
            <a:ext cx="8229600" cy="4727575"/>
          </a:xfrm>
        </p:spPr>
        <p:txBody>
          <a:bodyPr/>
          <a:lstStyle/>
          <a:p>
            <a:pPr eaLnBrk="1" hangingPunct="1">
              <a:lnSpc>
                <a:spcPct val="80000"/>
              </a:lnSpc>
              <a:defRPr/>
            </a:pPr>
            <a:r>
              <a:rPr lang="el-GR" sz="1600" dirty="0" smtClean="0"/>
              <a:t>Στο σημερινό μάθημα θα ασχοληθούμε με το θέμα του κοσμοπολιτισμού και της κοσμοπολιτικής. Τι σημαίνουν αυτές οι δυο λέξεις/ έννοιες; </a:t>
            </a:r>
          </a:p>
          <a:p>
            <a:pPr eaLnBrk="1" hangingPunct="1">
              <a:lnSpc>
                <a:spcPct val="80000"/>
              </a:lnSpc>
              <a:defRPr/>
            </a:pPr>
            <a:r>
              <a:rPr lang="el-GR" sz="1600" dirty="0" smtClean="0"/>
              <a:t>Η πόλη και η </a:t>
            </a:r>
            <a:r>
              <a:rPr lang="el-GR" sz="1600" dirty="0" err="1" smtClean="0"/>
              <a:t>κοσμόπολη</a:t>
            </a:r>
            <a:r>
              <a:rPr lang="el-GR" sz="1600" dirty="0" smtClean="0"/>
              <a:t>.</a:t>
            </a:r>
          </a:p>
          <a:p>
            <a:pPr eaLnBrk="1" hangingPunct="1">
              <a:lnSpc>
                <a:spcPct val="80000"/>
              </a:lnSpc>
              <a:defRPr/>
            </a:pPr>
            <a:r>
              <a:rPr lang="el-GR" sz="1600" dirty="0" smtClean="0"/>
              <a:t>Τι ακριβώς σημαίνει να είμαστε όλοι μέλη μιας ανθρώπινης κοινότητας;</a:t>
            </a:r>
          </a:p>
          <a:p>
            <a:pPr eaLnBrk="1" hangingPunct="1">
              <a:lnSpc>
                <a:spcPct val="80000"/>
              </a:lnSpc>
              <a:defRPr/>
            </a:pPr>
            <a:r>
              <a:rPr lang="el-GR" sz="1600" dirty="0" smtClean="0"/>
              <a:t>Που στηρίζεται μια τέτοια θεώρηση κοσμοπολιτισμού; Σε ένα κοινό κόσμο; </a:t>
            </a:r>
          </a:p>
          <a:p>
            <a:pPr eaLnBrk="1" hangingPunct="1">
              <a:lnSpc>
                <a:spcPct val="80000"/>
              </a:lnSpc>
              <a:defRPr/>
            </a:pPr>
            <a:r>
              <a:rPr lang="el-GR" sz="1600" dirty="0" smtClean="0"/>
              <a:t>Η οικουμενικότητα του κοσμοπολιτισμού και η κριτική του.</a:t>
            </a:r>
          </a:p>
          <a:p>
            <a:pPr eaLnBrk="1" hangingPunct="1">
              <a:lnSpc>
                <a:spcPct val="80000"/>
              </a:lnSpc>
              <a:defRPr/>
            </a:pPr>
            <a:r>
              <a:rPr lang="el-GR" sz="1600" dirty="0" smtClean="0"/>
              <a:t>Υπάρχουν αντιφάσεις στο να ανήκεις ταυτόχρονα στην πόλη και την </a:t>
            </a:r>
            <a:r>
              <a:rPr lang="el-GR" sz="1600" dirty="0" err="1" smtClean="0"/>
              <a:t>κοσμόπολη</a:t>
            </a:r>
            <a:r>
              <a:rPr lang="el-GR" sz="1600" dirty="0" smtClean="0"/>
              <a:t>: αντίφαση μεταξύ έθνους και κόσμου αλλά και δήμου και έθνους.</a:t>
            </a:r>
          </a:p>
          <a:p>
            <a:pPr eaLnBrk="1" hangingPunct="1">
              <a:lnSpc>
                <a:spcPct val="80000"/>
              </a:lnSpc>
              <a:defRPr/>
            </a:pPr>
            <a:r>
              <a:rPr lang="el-GR" sz="1600" dirty="0" smtClean="0"/>
              <a:t>Σε τι στηρίζεται η έννοια της ανθρώπινης κοινότητας; Τι είναι τα ανθρώπινα δικαιώματα; Μπορούμε να σκεφτούμε προσπάθειες προστασίας των ανθρωπίνων δικαιωμάτων; </a:t>
            </a:r>
          </a:p>
          <a:p>
            <a:pPr eaLnBrk="1" hangingPunct="1">
              <a:lnSpc>
                <a:spcPct val="80000"/>
              </a:lnSpc>
              <a:defRPr/>
            </a:pPr>
            <a:r>
              <a:rPr lang="el-GR" sz="1600" dirty="0" smtClean="0"/>
              <a:t>Υπάρχουν περιπτώσεις που ο «μαλακός» νόμος γίνεται «σκληρός»;</a:t>
            </a:r>
            <a:endParaRPr lang="en-US" sz="1600" dirty="0" smtClean="0"/>
          </a:p>
          <a:p>
            <a:pPr eaLnBrk="1" hangingPunct="1">
              <a:lnSpc>
                <a:spcPct val="80000"/>
              </a:lnSpc>
              <a:defRPr/>
            </a:pPr>
            <a:r>
              <a:rPr lang="el-GR" sz="1600" dirty="0" smtClean="0"/>
              <a:t>Από την άλλη πως θα κρίνατε τα επίπεδα παγκόσμιας διακυβέρνησης; Ικανοποιητικά; Θα μπορούσε κάποιος να ισχυριστεί ότι τα επίπεδα κοσμοπολιτικής είναι ικανοποιητικά;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381000"/>
            <a:ext cx="8229600" cy="1176338"/>
          </a:xfrm>
        </p:spPr>
        <p:txBody>
          <a:bodyPr/>
          <a:lstStyle/>
          <a:p>
            <a:pPr eaLnBrk="1" hangingPunct="1">
              <a:defRPr/>
            </a:pPr>
            <a:r>
              <a:rPr lang="el-GR" sz="2800" smtClean="0"/>
              <a:t>Οικουμενική ανθρωπότητα; Ανθρώπινη κοινότητα και ταινίες επιστημονικής φαντασίας</a:t>
            </a:r>
          </a:p>
        </p:txBody>
      </p:sp>
      <p:pic>
        <p:nvPicPr>
          <p:cNvPr id="5123" name="Picture 6" descr="2001"/>
          <p:cNvPicPr>
            <a:picLocks noGrp="1" noChangeAspect="1" noChangeArrowheads="1"/>
          </p:cNvPicPr>
          <p:nvPr>
            <p:ph type="body" idx="1"/>
          </p:nvPr>
        </p:nvPicPr>
        <p:blipFill>
          <a:blip r:embed="rId2" cstate="print"/>
          <a:srcRect/>
          <a:stretch>
            <a:fillRect/>
          </a:stretch>
        </p:blipFill>
        <p:spPr>
          <a:xfrm>
            <a:off x="539750" y="1700213"/>
            <a:ext cx="2884488" cy="4752975"/>
          </a:xfrm>
          <a:noFill/>
        </p:spPr>
      </p:pic>
      <p:pic>
        <p:nvPicPr>
          <p:cNvPr id="5124" name="Picture 8" descr="2001-a-space-odyssey-2-1024"/>
          <p:cNvPicPr>
            <a:picLocks noChangeAspect="1" noChangeArrowheads="1"/>
          </p:cNvPicPr>
          <p:nvPr/>
        </p:nvPicPr>
        <p:blipFill>
          <a:blip r:embed="rId3" cstate="print"/>
          <a:srcRect/>
          <a:stretch>
            <a:fillRect/>
          </a:stretch>
        </p:blipFill>
        <p:spPr bwMode="auto">
          <a:xfrm>
            <a:off x="3419475" y="1700213"/>
            <a:ext cx="4105275" cy="2233612"/>
          </a:xfrm>
          <a:prstGeom prst="rect">
            <a:avLst/>
          </a:prstGeom>
          <a:noFill/>
          <a:ln w="9525">
            <a:noFill/>
            <a:miter lim="800000"/>
            <a:headEnd/>
            <a:tailEnd/>
          </a:ln>
        </p:spPr>
      </p:pic>
      <p:pic>
        <p:nvPicPr>
          <p:cNvPr id="5125" name="Picture 10" descr="2001_a_space_odyssey2"/>
          <p:cNvPicPr>
            <a:picLocks noChangeAspect="1" noChangeArrowheads="1"/>
          </p:cNvPicPr>
          <p:nvPr/>
        </p:nvPicPr>
        <p:blipFill>
          <a:blip r:embed="rId4" cstate="print"/>
          <a:srcRect/>
          <a:stretch>
            <a:fillRect/>
          </a:stretch>
        </p:blipFill>
        <p:spPr bwMode="auto">
          <a:xfrm>
            <a:off x="3419475" y="3933825"/>
            <a:ext cx="4105275" cy="2544763"/>
          </a:xfrm>
          <a:prstGeom prst="rect">
            <a:avLst/>
          </a:prstGeom>
          <a:noFill/>
          <a:ln w="9525">
            <a:noFill/>
            <a:miter lim="800000"/>
            <a:headEnd/>
            <a:tailEnd/>
          </a:ln>
        </p:spPr>
      </p:pic>
      <p:pic>
        <p:nvPicPr>
          <p:cNvPr id="5126" name="Picture 12" descr="2001orion"/>
          <p:cNvPicPr>
            <a:picLocks noChangeAspect="1" noChangeArrowheads="1"/>
          </p:cNvPicPr>
          <p:nvPr/>
        </p:nvPicPr>
        <p:blipFill>
          <a:blip r:embed="rId5" cstate="print"/>
          <a:srcRect/>
          <a:stretch>
            <a:fillRect/>
          </a:stretch>
        </p:blipFill>
        <p:spPr bwMode="auto">
          <a:xfrm>
            <a:off x="7505700" y="1700213"/>
            <a:ext cx="1638300" cy="48244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ownload.jpg"/>
          <p:cNvPicPr>
            <a:picLocks noGrp="1" noChangeAspect="1"/>
          </p:cNvPicPr>
          <p:nvPr>
            <p:ph idx="1"/>
          </p:nvPr>
        </p:nvPicPr>
        <p:blipFill>
          <a:blip r:embed="rId2" cstate="print"/>
          <a:stretch>
            <a:fillRect/>
          </a:stretch>
        </p:blipFill>
        <p:spPr>
          <a:xfrm>
            <a:off x="0" y="0"/>
            <a:ext cx="4788024" cy="6858000"/>
          </a:xfrm>
        </p:spPr>
      </p:pic>
      <p:pic>
        <p:nvPicPr>
          <p:cNvPr id="7" name="Picture 6" descr="download (1).jpg"/>
          <p:cNvPicPr>
            <a:picLocks noChangeAspect="1"/>
          </p:cNvPicPr>
          <p:nvPr/>
        </p:nvPicPr>
        <p:blipFill>
          <a:blip r:embed="rId3" cstate="print"/>
          <a:stretch>
            <a:fillRect/>
          </a:stretch>
        </p:blipFill>
        <p:spPr>
          <a:xfrm>
            <a:off x="4716016" y="0"/>
            <a:ext cx="4427984"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381000"/>
            <a:ext cx="8229600" cy="1106488"/>
          </a:xfrm>
        </p:spPr>
        <p:txBody>
          <a:bodyPr/>
          <a:lstStyle/>
          <a:p>
            <a:pPr eaLnBrk="1" hangingPunct="1">
              <a:defRPr/>
            </a:pPr>
            <a:r>
              <a:rPr lang="el-GR" dirty="0" smtClean="0"/>
              <a:t>Διαφοροποιημένη ανθρωπότητα </a:t>
            </a:r>
            <a:r>
              <a:rPr lang="en-US" dirty="0" smtClean="0"/>
              <a:t>Babel (2006) </a:t>
            </a:r>
            <a:endParaRPr lang="el-GR" dirty="0" smtClean="0"/>
          </a:p>
        </p:txBody>
      </p:sp>
      <p:pic>
        <p:nvPicPr>
          <p:cNvPr id="6147" name="Picture 3" descr="babel"/>
          <p:cNvPicPr>
            <a:picLocks noGrp="1" noChangeAspect="1" noChangeArrowheads="1"/>
          </p:cNvPicPr>
          <p:nvPr>
            <p:ph type="body" idx="1"/>
          </p:nvPr>
        </p:nvPicPr>
        <p:blipFill>
          <a:blip r:embed="rId2" cstate="print"/>
          <a:srcRect/>
          <a:stretch>
            <a:fillRect/>
          </a:stretch>
        </p:blipFill>
        <p:spPr>
          <a:xfrm>
            <a:off x="468313" y="1773238"/>
            <a:ext cx="2735262" cy="4530725"/>
          </a:xfrm>
          <a:noFill/>
        </p:spPr>
      </p:pic>
      <p:pic>
        <p:nvPicPr>
          <p:cNvPr id="6148" name="Picture 4" descr="babel"/>
          <p:cNvPicPr>
            <a:picLocks noChangeAspect="1" noChangeArrowheads="1"/>
          </p:cNvPicPr>
          <p:nvPr/>
        </p:nvPicPr>
        <p:blipFill>
          <a:blip r:embed="rId3" cstate="print"/>
          <a:srcRect/>
          <a:stretch>
            <a:fillRect/>
          </a:stretch>
        </p:blipFill>
        <p:spPr bwMode="auto">
          <a:xfrm>
            <a:off x="3203575" y="1773238"/>
            <a:ext cx="2952750" cy="4706937"/>
          </a:xfrm>
          <a:prstGeom prst="rect">
            <a:avLst/>
          </a:prstGeom>
          <a:noFill/>
          <a:ln w="9525">
            <a:noFill/>
            <a:miter lim="800000"/>
            <a:headEnd/>
            <a:tailEnd/>
          </a:ln>
        </p:spPr>
      </p:pic>
      <p:pic>
        <p:nvPicPr>
          <p:cNvPr id="6149" name="Picture 5" descr="Boris%20Dragojevic%20-%20Tower%20of%20Babel%202008%20-%20Vavilonska%20Kula"/>
          <p:cNvPicPr>
            <a:picLocks noChangeAspect="1" noChangeArrowheads="1"/>
          </p:cNvPicPr>
          <p:nvPr/>
        </p:nvPicPr>
        <p:blipFill>
          <a:blip r:embed="rId4" cstate="print"/>
          <a:srcRect/>
          <a:stretch>
            <a:fillRect/>
          </a:stretch>
        </p:blipFill>
        <p:spPr bwMode="auto">
          <a:xfrm>
            <a:off x="6156325" y="2060575"/>
            <a:ext cx="2614613" cy="435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l-GR" sz="2800" smtClean="0"/>
              <a:t>Η γέννηση και η πρώιμη ανάπτυξη του κοσμοπολιτισμού</a:t>
            </a:r>
            <a:r>
              <a:rPr lang="el-GR" smtClean="0"/>
              <a:t> </a:t>
            </a:r>
          </a:p>
        </p:txBody>
      </p:sp>
      <p:sp>
        <p:nvSpPr>
          <p:cNvPr id="11267" name="Rectangle 3"/>
          <p:cNvSpPr>
            <a:spLocks noGrp="1" noChangeArrowheads="1"/>
          </p:cNvSpPr>
          <p:nvPr>
            <p:ph type="body" idx="1"/>
          </p:nvPr>
        </p:nvSpPr>
        <p:spPr>
          <a:xfrm>
            <a:off x="457200" y="1981200"/>
            <a:ext cx="8229600" cy="4400550"/>
          </a:xfrm>
        </p:spPr>
        <p:txBody>
          <a:bodyPr/>
          <a:lstStyle/>
          <a:p>
            <a:pPr eaLnBrk="1" hangingPunct="1">
              <a:lnSpc>
                <a:spcPct val="80000"/>
              </a:lnSpc>
              <a:defRPr/>
            </a:pPr>
            <a:r>
              <a:rPr lang="el-GR" sz="1600" dirty="0" smtClean="0"/>
              <a:t>Πλάτωνας και Αριστοτέλης και η «κλειστή» πόλη, η καλή ζωή και η ευδαιμονία στο πλαίσιο της πόλης. </a:t>
            </a:r>
          </a:p>
          <a:p>
            <a:pPr eaLnBrk="1" hangingPunct="1">
              <a:lnSpc>
                <a:spcPct val="80000"/>
              </a:lnSpc>
              <a:defRPr/>
            </a:pPr>
            <a:r>
              <a:rPr lang="el-GR" sz="1600" dirty="0" smtClean="0"/>
              <a:t>Πρέπει να αγαπάς την πόλη σου. </a:t>
            </a:r>
          </a:p>
          <a:p>
            <a:pPr eaLnBrk="1" hangingPunct="1">
              <a:lnSpc>
                <a:spcPct val="80000"/>
              </a:lnSpc>
              <a:defRPr/>
            </a:pPr>
            <a:r>
              <a:rPr lang="el-GR" sz="1600" dirty="0" smtClean="0"/>
              <a:t>Οποιαδήποτε μορφή κοσμοπολιτισμού αναφέρεται στους μέτοικους της πόλης. «Να φερόμαστε καλά στους ξένους της πόλης μας.»</a:t>
            </a:r>
          </a:p>
          <a:p>
            <a:pPr eaLnBrk="1" hangingPunct="1">
              <a:lnSpc>
                <a:spcPct val="80000"/>
              </a:lnSpc>
              <a:defRPr/>
            </a:pPr>
            <a:r>
              <a:rPr lang="el-GR" sz="1600" dirty="0" smtClean="0"/>
              <a:t>Οι σοφιστές ήταν λίγο πιο πολύ κοσμοπολίτες καθώς ήταν ταξιδευτές-διδάσκαλοι έναντι αμοιβής. </a:t>
            </a:r>
          </a:p>
          <a:p>
            <a:pPr eaLnBrk="1" hangingPunct="1">
              <a:lnSpc>
                <a:spcPct val="80000"/>
              </a:lnSpc>
              <a:defRPr/>
            </a:pPr>
            <a:r>
              <a:rPr lang="el-GR" sz="1600" dirty="0" smtClean="0"/>
              <a:t>Διογένης ο </a:t>
            </a:r>
            <a:r>
              <a:rPr lang="el-GR" sz="1600" dirty="0" err="1" smtClean="0"/>
              <a:t>Σίνωπας</a:t>
            </a:r>
            <a:r>
              <a:rPr lang="el-GR" sz="1600" dirty="0" smtClean="0"/>
              <a:t>, «από που είσαι;», «είμαι πολίτης του κόσμου»- αρνητικός κοσμοπολιτισμός, δεν είμαι από πουθενά, δεν οφείλω τίποτα και σε κανένα, είμαι μέρος της φύσης και αρνούμαι τους συμβιβασμούς/ συμβάσεις οπότε και την πόλη.</a:t>
            </a:r>
          </a:p>
          <a:p>
            <a:pPr eaLnBrk="1" hangingPunct="1">
              <a:lnSpc>
                <a:spcPct val="80000"/>
              </a:lnSpc>
              <a:defRPr/>
            </a:pPr>
            <a:r>
              <a:rPr lang="el-GR" sz="1600" dirty="0" smtClean="0"/>
              <a:t>Οι στωικοί, ο κόσμος είναι μια πόλη που βρίσκεται σε τέλεια τάξη/ αρμονία. Μπορεί κάποιος να ανήκει ταυτόχρονα τόσο στην πόλη όσο και στην </a:t>
            </a:r>
            <a:r>
              <a:rPr lang="el-GR" sz="1600" dirty="0" err="1" smtClean="0"/>
              <a:t>κοσμόπολη</a:t>
            </a:r>
            <a:r>
              <a:rPr lang="el-GR" sz="1600" dirty="0" smtClean="0"/>
              <a:t>. </a:t>
            </a:r>
          </a:p>
          <a:p>
            <a:pPr eaLnBrk="1" hangingPunct="1">
              <a:lnSpc>
                <a:spcPct val="80000"/>
              </a:lnSpc>
              <a:defRPr/>
            </a:pPr>
            <a:r>
              <a:rPr lang="el-GR" sz="1600" dirty="0" smtClean="0"/>
              <a:t>Χρύσιππος, το να υπηρετείς την </a:t>
            </a:r>
            <a:r>
              <a:rPr lang="el-GR" sz="1600" dirty="0" err="1" smtClean="0"/>
              <a:t>κοσμόπολη</a:t>
            </a:r>
            <a:r>
              <a:rPr lang="el-GR" sz="1600" dirty="0" smtClean="0"/>
              <a:t> σημαίνει να υπηρετείς τα ανθρώπινα όντα, ο πιο εύκολος τρόπος είναι να υπηρετείς τους συνανθρώπους/ συμπολίτες σου</a:t>
            </a:r>
          </a:p>
          <a:p>
            <a:pPr eaLnBrk="1" hangingPunct="1">
              <a:lnSpc>
                <a:spcPct val="80000"/>
              </a:lnSpc>
              <a:defRPr/>
            </a:pPr>
            <a:r>
              <a:rPr lang="el-GR" sz="1600" dirty="0" smtClean="0"/>
              <a:t>Όταν υπηρετείς την πόλη υπηρετείς την </a:t>
            </a:r>
            <a:r>
              <a:rPr lang="el-GR" sz="1600" dirty="0" err="1" smtClean="0"/>
              <a:t>κοσμόπολη</a:t>
            </a:r>
            <a:r>
              <a:rPr lang="el-GR" sz="1600" dirty="0" smtClean="0"/>
              <a:t>. Πολλές φορές, ο κοσμοπολίτης σκέφτεται να εγκαταλείψει την πόλη άμα μπορεί να υπηρετήσει την ανθρωπότητα καλύτερα κάπου άλλου (Γιατροί χωρίς σύνορα).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l-GR" sz="4000" smtClean="0"/>
              <a:t>Χριστιανισμός και κοσμοπολιτισμός</a:t>
            </a:r>
          </a:p>
        </p:txBody>
      </p:sp>
      <p:sp>
        <p:nvSpPr>
          <p:cNvPr id="12291" name="Rectangle 3"/>
          <p:cNvSpPr>
            <a:spLocks noGrp="1" noChangeArrowheads="1"/>
          </p:cNvSpPr>
          <p:nvPr>
            <p:ph type="body" idx="1"/>
          </p:nvPr>
        </p:nvSpPr>
        <p:spPr>
          <a:xfrm>
            <a:off x="457200" y="1981200"/>
            <a:ext cx="8229600" cy="3824288"/>
          </a:xfrm>
        </p:spPr>
        <p:txBody>
          <a:bodyPr/>
          <a:lstStyle/>
          <a:p>
            <a:pPr eaLnBrk="1" hangingPunct="1">
              <a:lnSpc>
                <a:spcPct val="80000"/>
              </a:lnSpc>
              <a:defRPr/>
            </a:pPr>
            <a:r>
              <a:rPr lang="el-GR" sz="2000" dirty="0" smtClean="0"/>
              <a:t>Πόλη- </a:t>
            </a:r>
            <a:r>
              <a:rPr lang="el-GR" sz="2000" dirty="0" err="1" smtClean="0"/>
              <a:t>κοσμόπολη</a:t>
            </a:r>
            <a:r>
              <a:rPr lang="el-GR" sz="2000" dirty="0" smtClean="0"/>
              <a:t>, «στον Καίσαρα τα Καισάρεια και στο Θεό τα του Θεού»</a:t>
            </a:r>
          </a:p>
          <a:p>
            <a:pPr eaLnBrk="1" hangingPunct="1">
              <a:lnSpc>
                <a:spcPct val="80000"/>
              </a:lnSpc>
              <a:defRPr/>
            </a:pPr>
            <a:r>
              <a:rPr lang="el-GR" sz="2000" dirty="0" smtClean="0"/>
              <a:t>Η </a:t>
            </a:r>
            <a:r>
              <a:rPr lang="el-GR" sz="2000" dirty="0" err="1" smtClean="0"/>
              <a:t>κοσμόπολη</a:t>
            </a:r>
            <a:r>
              <a:rPr lang="el-GR" sz="2000" dirty="0" smtClean="0"/>
              <a:t> ως κοινωνία αγγέλων </a:t>
            </a:r>
          </a:p>
          <a:p>
            <a:pPr eaLnBrk="1" hangingPunct="1">
              <a:lnSpc>
                <a:spcPct val="80000"/>
              </a:lnSpc>
              <a:defRPr/>
            </a:pPr>
            <a:r>
              <a:rPr lang="el-GR" sz="2000" dirty="0" smtClean="0"/>
              <a:t>Η </a:t>
            </a:r>
            <a:r>
              <a:rPr lang="el-GR" sz="2000" dirty="0" err="1" smtClean="0"/>
              <a:t>κοσμόπολη</a:t>
            </a:r>
            <a:r>
              <a:rPr lang="el-GR" sz="2000" dirty="0" smtClean="0"/>
              <a:t> μόνο για τους </a:t>
            </a:r>
            <a:r>
              <a:rPr lang="el-GR" sz="2000" dirty="0" smtClean="0"/>
              <a:t>πιστούς</a:t>
            </a:r>
            <a:endParaRPr lang="el-GR" sz="2000" dirty="0" smtClean="0"/>
          </a:p>
          <a:p>
            <a:pPr eaLnBrk="1" hangingPunct="1">
              <a:lnSpc>
                <a:spcPct val="80000"/>
              </a:lnSpc>
              <a:defRPr/>
            </a:pPr>
            <a:r>
              <a:rPr lang="el-GR" sz="2000" dirty="0" smtClean="0"/>
              <a:t>Η πολιτική δεν ισούται πια με τη δικαιοσύνη και την «καλή ζωή»</a:t>
            </a:r>
            <a:r>
              <a:rPr lang="en-US" sz="2000" dirty="0" smtClean="0"/>
              <a:t> </a:t>
            </a:r>
            <a:endParaRPr lang="el-GR" sz="2000" dirty="0" smtClean="0"/>
          </a:p>
          <a:p>
            <a:pPr eaLnBrk="1" hangingPunct="1">
              <a:lnSpc>
                <a:spcPct val="80000"/>
              </a:lnSpc>
              <a:defRPr/>
            </a:pPr>
            <a:r>
              <a:rPr lang="el-GR" sz="2000" dirty="0" smtClean="0"/>
              <a:t>η ευδαιμονία μετοικίζει στο </a:t>
            </a:r>
            <a:r>
              <a:rPr lang="el-GR" sz="2000" dirty="0" smtClean="0"/>
              <a:t>επέκεινα </a:t>
            </a:r>
            <a:endParaRPr lang="el-GR" sz="2000" dirty="0" smtClean="0"/>
          </a:p>
          <a:p>
            <a:pPr eaLnBrk="1" hangingPunct="1">
              <a:lnSpc>
                <a:spcPct val="80000"/>
              </a:lnSpc>
              <a:defRPr/>
            </a:pPr>
            <a:r>
              <a:rPr lang="el-GR" sz="2000" dirty="0" smtClean="0"/>
              <a:t>Ο πρώιμος Χριστιανισμός επηρεάζεται σε μεγάλο βαθμό από τους Στωικούς αλλά και τους </a:t>
            </a:r>
            <a:r>
              <a:rPr lang="el-GR" sz="2000" dirty="0" err="1" smtClean="0"/>
              <a:t>Νεό</a:t>
            </a:r>
            <a:r>
              <a:rPr lang="el-GR" sz="2000" dirty="0" smtClean="0"/>
              <a:t>-Πλατωνικούς</a:t>
            </a:r>
          </a:p>
          <a:p>
            <a:pPr eaLnBrk="1" hangingPunct="1">
              <a:lnSpc>
                <a:spcPct val="80000"/>
              </a:lnSpc>
              <a:defRPr/>
            </a:pPr>
            <a:r>
              <a:rPr lang="el-GR" sz="2000" dirty="0" smtClean="0"/>
              <a:t>Ο πρώιμος Χριστιανισμός μεταλλάσσει την έννοια του κοσμοπολιτισμού σε κοινωνία πιστών και στη μετέπειτα ζωή αλλά ουσιαστικά υποβιβάζει την πολιτική ως ευδαιμονία σε κάτι λιγότερο σημαντικό.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81000"/>
            <a:ext cx="8229600" cy="1031875"/>
          </a:xfrm>
        </p:spPr>
        <p:txBody>
          <a:bodyPr/>
          <a:lstStyle/>
          <a:p>
            <a:pPr eaLnBrk="1" hangingPunct="1">
              <a:defRPr/>
            </a:pPr>
            <a:r>
              <a:rPr lang="en-US" sz="2400" dirty="0" smtClean="0"/>
              <a:t>Immanuel Kant </a:t>
            </a:r>
            <a:r>
              <a:rPr lang="el-GR" sz="2400" dirty="0" smtClean="0"/>
              <a:t>και οικουμενικός κοσμοπολιτισμός </a:t>
            </a:r>
          </a:p>
        </p:txBody>
      </p:sp>
      <p:sp>
        <p:nvSpPr>
          <p:cNvPr id="13315" name="Rectangle 3"/>
          <p:cNvSpPr>
            <a:spLocks noGrp="1" noChangeArrowheads="1"/>
          </p:cNvSpPr>
          <p:nvPr>
            <p:ph type="body" idx="1"/>
          </p:nvPr>
        </p:nvSpPr>
        <p:spPr>
          <a:xfrm>
            <a:off x="457200" y="1571625"/>
            <a:ext cx="8229600" cy="5072063"/>
          </a:xfrm>
        </p:spPr>
        <p:txBody>
          <a:bodyPr/>
          <a:lstStyle/>
          <a:p>
            <a:pPr eaLnBrk="1" hangingPunct="1">
              <a:lnSpc>
                <a:spcPct val="80000"/>
              </a:lnSpc>
              <a:defRPr/>
            </a:pPr>
            <a:r>
              <a:rPr lang="el-GR" sz="1600" dirty="0" smtClean="0"/>
              <a:t>Όλα τα ανθρώπινα όντα ανήκουν στην ίδια ανθρώπινή κοινότητα. Οι κοινοί τους νόμοι, είναι οι ηθικοί νόμοι που στηρίζονται στη λογική.</a:t>
            </a:r>
          </a:p>
          <a:p>
            <a:pPr eaLnBrk="1" hangingPunct="1">
              <a:lnSpc>
                <a:spcPct val="80000"/>
              </a:lnSpc>
              <a:defRPr/>
            </a:pPr>
            <a:r>
              <a:rPr lang="el-GR" sz="1600" dirty="0" smtClean="0"/>
              <a:t>Πως γίνεται κάτι οικουμενικός νόμος ή καλύτερα ποια είναι η Καντιανή λογική προκειμένου κάτι να γίνει οικουμενικός νόμος; </a:t>
            </a:r>
          </a:p>
          <a:p>
            <a:pPr eaLnBrk="1" hangingPunct="1">
              <a:lnSpc>
                <a:spcPct val="80000"/>
              </a:lnSpc>
              <a:defRPr/>
            </a:pPr>
            <a:r>
              <a:rPr lang="el-GR" sz="1600" dirty="0" smtClean="0"/>
              <a:t>«Δράσε σύμφωνα με την προσταγή ότι αυτό που πράττεις επιθυμείς να γίνει οικουμενικός νόμος», π.χ. όταν ψεύδεσαι πρέπει να διαρωτηθείς άμα επιθυμείς να ζεις σε ένα κόσμο όπου το ψέμα είναι παντού είναι φυσικός νόμος.  </a:t>
            </a:r>
          </a:p>
          <a:p>
            <a:pPr eaLnBrk="1" hangingPunct="1">
              <a:lnSpc>
                <a:spcPct val="80000"/>
              </a:lnSpc>
              <a:defRPr/>
            </a:pPr>
            <a:r>
              <a:rPr lang="el-GR" sz="1600" dirty="0" smtClean="0"/>
              <a:t>Ο Καντιανός κοσμοπολιτισμός προϋποθέτει έναν οικουμενικό ηθικό κώδικα και την ύπαρξη κοινών αξιών. Η οικουμενικότητα ενός τέτοιου κοσμοπολιτισμού έχει γίνει αντικείμενο κριτικής εξαιτίας της συγγένειας μεταξύ της ηθικής του κώδικα και των δυτικών τρόπων γνώσης/ ζωής. Υπάρχουν περισσότερες «καλές ζωές», υπάρχουν περισσότερες της μιας ηθικής, υπάρχουν διαφορετικές αξίες και πολιτισμικές ασυμμετρίες. </a:t>
            </a:r>
          </a:p>
          <a:p>
            <a:pPr eaLnBrk="1" hangingPunct="1">
              <a:lnSpc>
                <a:spcPct val="80000"/>
              </a:lnSpc>
              <a:defRPr/>
            </a:pPr>
            <a:r>
              <a:rPr lang="el-GR" sz="1600" dirty="0" smtClean="0"/>
              <a:t>«Συνεχόμενη Ειρήνη» (</a:t>
            </a:r>
            <a:r>
              <a:rPr lang="en-US" sz="1600" dirty="0" smtClean="0"/>
              <a:t>Perpetual Peace):</a:t>
            </a:r>
            <a:r>
              <a:rPr lang="el-GR" sz="1600" dirty="0" smtClean="0"/>
              <a:t> Η Συμμαχία των Εθνών, το τέλος όλων των πολέμων. Η Συμμαχία θα πρέπει να εξαπλωθεί και να περιλάβει όλα τα έθνη και να δημιουργήσει μια συνεχιζόμενη ειρήνη. Τα έθνη θα πρέπει να παραχωρήσουν τις ελευθερίες τους και να δεχθούν τους περιορισμούς ενός διεθνούς νόμου.</a:t>
            </a:r>
          </a:p>
          <a:p>
            <a:pPr eaLnBrk="1" hangingPunct="1">
              <a:lnSpc>
                <a:spcPct val="80000"/>
              </a:lnSpc>
              <a:defRPr/>
            </a:pPr>
            <a:r>
              <a:rPr lang="el-GR" sz="1600" dirty="0" smtClean="0"/>
              <a:t>Η επιφάνεια της γης, ο κοσμοπολίτης και τα δικαιώματα του</a:t>
            </a:r>
          </a:p>
          <a:p>
            <a:pPr eaLnBrk="1" hangingPunct="1">
              <a:lnSpc>
                <a:spcPct val="80000"/>
              </a:lnSpc>
              <a:defRPr/>
            </a:pPr>
            <a:r>
              <a:rPr lang="el-GR" sz="1600" dirty="0" smtClean="0"/>
              <a:t>«Η παραβίαση των δικαιωμάτων σε ένα μέρος βιώνεται σε όλο τον κόσμο»</a:t>
            </a:r>
          </a:p>
          <a:p>
            <a:pPr eaLnBrk="1" hangingPunct="1">
              <a:lnSpc>
                <a:spcPct val="80000"/>
              </a:lnSpc>
              <a:buNone/>
              <a:defRPr/>
            </a:pPr>
            <a:endParaRPr lang="el-GR" sz="1600" dirty="0" smtClean="0"/>
          </a:p>
        </p:txBody>
      </p:sp>
    </p:spTree>
  </p:cSld>
  <p:clrMapOvr>
    <a:masterClrMapping/>
  </p:clrMapOvr>
</p:sld>
</file>

<file path=ppt/theme/theme1.xml><?xml version="1.0" encoding="utf-8"?>
<a:theme xmlns:a="http://schemas.openxmlformats.org/drawingml/2006/main" name="Με υφή">
  <a:themeElements>
    <a:clrScheme name="Με υφή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Με υφή">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Με υφή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Με υφή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Με υφή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Με υφή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Με υφή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Με υφή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Με υφή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Με υφή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Textured</Template>
  <TotalTime>933</TotalTime>
  <Words>2257</Words>
  <Application>Microsoft Office PowerPoint</Application>
  <PresentationFormat>On-screen Show (4:3)</PresentationFormat>
  <Paragraphs>127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Με υφή</vt:lpstr>
      <vt:lpstr>Κοσμοπολιτισμός-κοσμοπολιτική </vt:lpstr>
      <vt:lpstr>Τι σημαίνει κοσμοπολιτισμός; </vt:lpstr>
      <vt:lpstr>Εισαγωγή  </vt:lpstr>
      <vt:lpstr>Οικουμενική ανθρωπότητα; Ανθρώπινη κοινότητα και ταινίες επιστημονικής φαντασίας</vt:lpstr>
      <vt:lpstr>Slide 5</vt:lpstr>
      <vt:lpstr>Διαφοροποιημένη ανθρωπότητα Babel (2006) </vt:lpstr>
      <vt:lpstr>Η γέννηση και η πρώιμη ανάπτυξη του κοσμοπολιτισμού </vt:lpstr>
      <vt:lpstr>Χριστιανισμός και κοσμοπολιτισμός</vt:lpstr>
      <vt:lpstr>Immanuel Kant και οικουμενικός κοσμοπολιτισμός </vt:lpstr>
      <vt:lpstr>Οικουμενικότητα: ένας κόσμος ή πολλοί; </vt:lpstr>
      <vt:lpstr>Κοσμοπολιτισμός και γεωγραφία </vt:lpstr>
      <vt:lpstr>Slide 12</vt:lpstr>
      <vt:lpstr>Slide 13</vt:lpstr>
      <vt:lpstr>Μια άλλη πιο επαναστατική μορφή κοσμοπολιτισμού; </vt:lpstr>
      <vt:lpstr>Ριζωματικός Κοσμοπολιτισμός</vt:lpstr>
      <vt:lpstr>Reclaiming patriotism </vt:lpstr>
      <vt:lpstr>Biutiful (2010), καθημερινός κοσμοπολιτισμός στη Βαρκελώνη, οι «ξένοι» και εμείς</vt:lpstr>
      <vt:lpstr>Κοσμοπολιτισμός εναντίον κοσμοπολιτικής </vt:lpstr>
      <vt:lpstr>Σημαντικά κείμενα/ διακηρύξεις κοσμοπολιτικής  </vt:lpstr>
      <vt:lpstr>ΟΗΕ</vt:lpstr>
      <vt:lpstr>Η οικουμενική Διακήρυξη των Δικαιωμάτων του ανθρώπου (ΟΗΕ 1948)</vt:lpstr>
      <vt:lpstr>Πέραν των Διακηρύξεων</vt:lpstr>
      <vt:lpstr>Διεθνές Δικαστήριο της Χάγης</vt:lpstr>
      <vt:lpstr>Διεθνές Δικαστήριο για την Πρώην Γιουγκοσλαβία </vt:lpstr>
      <vt:lpstr>Διεθνές Ποινικό Δικαστήριο</vt:lpstr>
      <vt:lpstr>Συμβούλιο της Ευρώπης</vt:lpstr>
      <vt:lpstr>Ανθρώπινα δικαιώματα </vt:lpstr>
      <vt:lpstr>Slide 28</vt:lpstr>
      <vt:lpstr>«Μαλακός» Vs «Σκληρός» νόμος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Κοσμοπολιτική</dc:title>
  <dc:creator>User</dc:creator>
  <cp:lastModifiedBy>george</cp:lastModifiedBy>
  <cp:revision>89</cp:revision>
  <dcterms:created xsi:type="dcterms:W3CDTF">2012-05-16T09:02:22Z</dcterms:created>
  <dcterms:modified xsi:type="dcterms:W3CDTF">2024-05-21T08:34:15Z</dcterms:modified>
</cp:coreProperties>
</file>