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7"/>
  </p:notesMasterIdLst>
  <p:sldIdLst>
    <p:sldId id="299" r:id="rId2"/>
    <p:sldId id="302" r:id="rId3"/>
    <p:sldId id="301" r:id="rId4"/>
    <p:sldId id="267" r:id="rId5"/>
    <p:sldId id="270" r:id="rId6"/>
    <p:sldId id="288" r:id="rId7"/>
    <p:sldId id="278" r:id="rId8"/>
    <p:sldId id="300" r:id="rId9"/>
    <p:sldId id="303" r:id="rId10"/>
    <p:sldId id="294" r:id="rId11"/>
    <p:sldId id="306" r:id="rId12"/>
    <p:sldId id="262" r:id="rId13"/>
    <p:sldId id="272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07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CFD1F4-EDFE-4025-8B74-937A5EA932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363E1FA3-B17F-4EB2-BF49-3B95E8D692E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902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F97F712-7067-455C-8C96-98FDE3987A8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724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8F97F712-7067-455C-8C96-98FDE3987A8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735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97F712-7067-455C-8C96-98FDE3987A8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620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97F712-7067-455C-8C96-98FDE3987A8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63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8F97F712-7067-455C-8C96-98FDE3987A8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558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3F344-FB88-4197-9F66-D8E18034D14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1412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0D19B-9617-45C3-BD2F-22A2E9A5C50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63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9E6FB-FE8B-4004-890D-85B91B11F8B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35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199C89C-3498-4B5B-A9DB-43DACEDD3EF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84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1EBF9457-4F1B-4F1E-9900-038D4FB5DAD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87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957AEC5-59AA-4DE1-98FD-F4252E2B9D3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645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CE416-16B3-45D5-B475-EC30203F7CC1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5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09C43-90E9-4F8B-894A-E0579AEFD94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5092F-AB1A-4E99-972A-77A8DA52437A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75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5EA32E7-78AA-479B-83CC-C460E2A7F998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5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8F97F712-7067-455C-8C96-98FDE3987A8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01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2B2F-F849-2224-76CF-12369C58B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Κράτος, έδαφος, κυριαρχία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9405E-E65C-9809-860D-CA03C5DA80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Μάθημα Πολιτική Γεωγραφία</a:t>
            </a:r>
          </a:p>
          <a:p>
            <a:r>
              <a:rPr lang="el-GR" dirty="0" err="1"/>
              <a:t>Χαροκόπειο</a:t>
            </a:r>
            <a:r>
              <a:rPr lang="el-GR" dirty="0"/>
              <a:t> Πανεπιστήμιο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711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 </a:t>
            </a:r>
            <a:r>
              <a:rPr lang="el-GR" dirty="0"/>
              <a:t>διεθνής προσέγγιση</a:t>
            </a:r>
          </a:p>
        </p:txBody>
      </p:sp>
      <p:pic>
        <p:nvPicPr>
          <p:cNvPr id="4" name="3 - Θέση περιεχομένου" descr="un-fl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1325" y="2508250"/>
            <a:ext cx="4514850" cy="3028950"/>
          </a:xfrm>
        </p:spPr>
      </p:pic>
    </p:spTree>
    <p:extLst>
      <p:ext uri="{BB962C8B-B14F-4D97-AF65-F5344CB8AC3E}">
        <p14:creationId xmlns:p14="http://schemas.microsoft.com/office/powerpoint/2010/main" val="31369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5FBE-DF27-5323-3EB6-98329CCB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16632"/>
            <a:ext cx="7091295" cy="1224136"/>
          </a:xfrm>
        </p:spPr>
        <p:txBody>
          <a:bodyPr>
            <a:normAutofit fontScale="90000"/>
          </a:bodyPr>
          <a:lstStyle/>
          <a:p>
            <a:r>
              <a:rPr lang="el-GR" dirty="0"/>
              <a:t>Η φιλελεύθερη άποψη για το κράτος (πλουραλιστικό κράτος)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39F27-C7AC-63B4-DD9D-2B5D664EF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340768"/>
            <a:ext cx="7022073" cy="5256584"/>
          </a:xfrm>
        </p:spPr>
        <p:txBody>
          <a:bodyPr/>
          <a:lstStyle/>
          <a:p>
            <a:r>
              <a:rPr lang="el-GR" dirty="0"/>
              <a:t>Η φιλελεύθερη άποψη για το κράτος σχετίζεται με την εμφάνιση θεωριών κοινωνικού συμβολαίου.</a:t>
            </a:r>
          </a:p>
          <a:p>
            <a:r>
              <a:rPr lang="el-GR" dirty="0"/>
              <a:t>Η πρώτη μορφή κοινωνικού συμβολαίου είναι «αρνητική». Το κράτος ως το τίμημα που πρέπει να πληρώσουμε για τάξη και ασφάλεια.</a:t>
            </a:r>
          </a:p>
          <a:p>
            <a:r>
              <a:rPr lang="el-GR" dirty="0"/>
              <a:t>Σύμφωνα με τη φιλελεύθερη άποψη για το κράτος, αυτό είναι ένας αμερόληπτος κριτής που υπόκειται στη βούληση της οποιαδήποτε εκάστοτε κυβέρνησης. </a:t>
            </a:r>
          </a:p>
          <a:p>
            <a:r>
              <a:rPr lang="el-GR" dirty="0"/>
              <a:t>Το κράτος ενεργεί στην κοινωνία ως «διαιτητής»</a:t>
            </a:r>
          </a:p>
          <a:p>
            <a:r>
              <a:rPr lang="el-GR" dirty="0"/>
              <a:t>Ένας ουδέτερος παράγων ανάμεσα σε ανταγωνιζόμενα άτομα και ομάδες στην κοινωνία.</a:t>
            </a:r>
          </a:p>
          <a:p>
            <a:r>
              <a:rPr lang="el-GR" dirty="0"/>
              <a:t>Το κράτος ενεργεί προς το συμφέρον όλων των πολιτών/ υπηκόων. Το κράτος είναι υπηρέτης της κοινωνίας και δεν προασπίζει τα συμφέροντα κάποιας ομάδας. </a:t>
            </a:r>
          </a:p>
          <a:p>
            <a:r>
              <a:rPr lang="el-GR" dirty="0"/>
              <a:t>Το κράτος ακολουθεί τα προστάγματα του ευρύ κοινού. </a:t>
            </a:r>
          </a:p>
          <a:p>
            <a:endParaRPr lang="el-GR" dirty="0"/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9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-1"/>
            <a:ext cx="7740352" cy="126876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000" dirty="0"/>
              <a:t>Η πρώτη θεωρία κοινωνικού συμβολαίου (αρνητικού) </a:t>
            </a:r>
            <a:r>
              <a:rPr lang="en-US" sz="2000" dirty="0"/>
              <a:t>Thomas Hobbs</a:t>
            </a:r>
            <a:r>
              <a:rPr lang="el-GR" sz="2000" dirty="0"/>
              <a:t>,</a:t>
            </a:r>
            <a:r>
              <a:rPr lang="en-US" sz="2000" dirty="0"/>
              <a:t> Leviathan 1651</a:t>
            </a:r>
            <a:r>
              <a:rPr lang="el-GR" sz="2000" dirty="0"/>
              <a:t>. Αφήνοντας πίσω το ‘θείο δικαίωμα΄ τού μονάρχη να κυβερνά (αφού επιλέγεται από το Θεό).</a:t>
            </a:r>
            <a:endParaRPr lang="el-GR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598613"/>
            <a:ext cx="2879601" cy="5070475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598613"/>
            <a:ext cx="5545137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115887"/>
            <a:ext cx="7693025" cy="10808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2400" dirty="0"/>
              <a:t>Το κράτος ως κοινωνικό συμβόλαιο και η φιλελεύθερη άποψη για το κράτος (πλουραλιστικό).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196753"/>
            <a:ext cx="7693025" cy="55453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/>
              <a:t>Thomas Hobbs </a:t>
            </a:r>
            <a:r>
              <a:rPr lang="en-US" sz="1400" dirty="0"/>
              <a:t>(1651)</a:t>
            </a:r>
            <a:r>
              <a:rPr lang="en-US" sz="1400" u="sng" dirty="0"/>
              <a:t> Leviathan</a:t>
            </a:r>
            <a:r>
              <a:rPr lang="en-US" sz="1400" dirty="0"/>
              <a:t>, </a:t>
            </a:r>
            <a:r>
              <a:rPr lang="el-GR" sz="1400" dirty="0"/>
              <a:t>«ο ένας εναντίον του άλλου» και η ανάγκη για ένα ισχυρό κράτος ώστε η ζωή να μην είναι «μίζερη», </a:t>
            </a:r>
            <a:r>
              <a:rPr lang="el-GR" sz="1400" u="sng" dirty="0"/>
              <a:t>αρνητικό κοινωνικό συμβόλαιο</a:t>
            </a:r>
            <a:r>
              <a:rPr lang="el-GR" sz="1400" dirty="0"/>
              <a:t>. Ο άνθρωπος ως εγωιστής και ηδονιστής με αποτέλεσμα την </a:t>
            </a:r>
            <a:r>
              <a:rPr lang="el-GR" sz="1400" dirty="0" err="1"/>
              <a:t>αλληλο</a:t>
            </a:r>
            <a:r>
              <a:rPr lang="el-GR" sz="1400" dirty="0"/>
              <a:t>-καταστροφή. Για να διατηρηθεί η κοινωνική ειρήνη, το κοινωνικό συμβόλαιο ως τέχνασμα που παράγει το Τέρας, το κράτος, το Λεβιάθαν. Το Τέρας (είτε μοναρχία είτε κοινοβουλευτισμός) έχει το μονοπώλιο στη Βία.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dirty="0"/>
              <a:t>John Lock </a:t>
            </a:r>
            <a:r>
              <a:rPr lang="en-US" sz="1400" dirty="0"/>
              <a:t>(1689), </a:t>
            </a:r>
            <a:r>
              <a:rPr lang="el-GR" sz="1400" dirty="0"/>
              <a:t>«Δυο δοκίμια στη διακυβέρνηση». Η ανθρώπινη φύση στηρίζεται στη λογική και την ανοχή. Οι άνθρωποι δημιουργούν κρατική/ </a:t>
            </a:r>
            <a:r>
              <a:rPr lang="el-GR" sz="1400" dirty="0" err="1"/>
              <a:t>πολιτιειακή</a:t>
            </a:r>
            <a:r>
              <a:rPr lang="el-GR" sz="1400" dirty="0"/>
              <a:t> δομή προκειμένου να επιλύουν τριβές.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dirty="0"/>
              <a:t>Φιλελεύθερη υπεράσπιση του περιορισμένου κράτους. Το κράτος πρέπει να υπερασπίζεται τα φυσικά ατομικά δικαιώματα δηλαδή την ελευθερία, ζωή και ιδιοκτησία.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dirty="0"/>
              <a:t>Τα άτομα πρέπει να μπορούν να προστατευθούν από την κρατική απολυταρχία που μπορεί να περιορίσει τα φυσικά δικαιώματα τους. Πρότεινε τους μηχανισμούς της συνταγματικής διακυβέρνησης και αντιπροσωπευτικής δημοκρατίας.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dirty="0"/>
              <a:t> Ο λαός μπορεί να εξεγερθεί και να ακυρώσει το κοινωνικό συμβόλαιο άμα δεν συμφωνεί με τον τρόπο διακυβέρνησης, δικαίωμα/ υποχρέωση στην εξέγερση. </a:t>
            </a:r>
            <a:endParaRPr lang="en-GB" sz="1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1400" dirty="0"/>
              <a:t>Για άλλες μορφές κοινωνικού συμβολαίου θα μιλήσουμε σε άλλα μαθήματα. Για τον</a:t>
            </a:r>
            <a:r>
              <a:rPr lang="en-US" sz="1400" dirty="0"/>
              <a:t> Rousseau </a:t>
            </a:r>
            <a:r>
              <a:rPr lang="el-GR" sz="1400" dirty="0"/>
              <a:t>(1762)  στο Έθνη και Εθνικισμός και για το </a:t>
            </a:r>
            <a:r>
              <a:rPr lang="en-US" sz="1400" dirty="0"/>
              <a:t>Rawls (1971) </a:t>
            </a:r>
            <a:r>
              <a:rPr lang="el-GR" sz="1400" dirty="0"/>
              <a:t>στο Ελευθερία και Ισότητα (Νεοφιλελευθερισμός).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1BE5-632E-28E1-7EDC-490F2AE5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1268760"/>
          </a:xfrm>
        </p:spPr>
        <p:txBody>
          <a:bodyPr>
            <a:normAutofit/>
          </a:bodyPr>
          <a:lstStyle/>
          <a:p>
            <a:r>
              <a:rPr lang="en-GB" dirty="0"/>
              <a:t>H </a:t>
            </a:r>
            <a:r>
              <a:rPr lang="el-GR" dirty="0"/>
              <a:t>Μαρξιστική άποψη για το Κράτος</a:t>
            </a:r>
            <a:endParaRPr lang="en-GB" dirty="0"/>
          </a:p>
        </p:txBody>
      </p:sp>
      <p:pic>
        <p:nvPicPr>
          <p:cNvPr id="5" name="Content Placeholder 4" descr="A black and white drawing of men&#10;&#10;AI-generated content may be incorrect.">
            <a:extLst>
              <a:ext uri="{FF2B5EF4-FFF2-40B4-BE49-F238E27FC236}">
                <a16:creationId xmlns:a16="http://schemas.microsoft.com/office/drawing/2014/main" id="{0E8D3E36-3CA6-E08C-6F11-0764C5C99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56784" cy="5040559"/>
          </a:xfrm>
        </p:spPr>
      </p:pic>
    </p:spTree>
    <p:extLst>
      <p:ext uri="{BB962C8B-B14F-4D97-AF65-F5344CB8AC3E}">
        <p14:creationId xmlns:p14="http://schemas.microsoft.com/office/powerpoint/2010/main" val="1700983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893D-A724-4320-B792-BFE180A0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864096"/>
          </a:xfrm>
        </p:spPr>
        <p:txBody>
          <a:bodyPr/>
          <a:lstStyle/>
          <a:p>
            <a:r>
              <a:rPr lang="el-GR" dirty="0"/>
              <a:t>Το καπιταλιστικό κράτος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BEDF-DEDA-BD49-6BED-6AC22BCCB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3" y="1268760"/>
            <a:ext cx="8064896" cy="540060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κράτος δεν μπορεί να εννοηθεί ξεχωριστά από την οικονομική δομή της κοινωνίας.</a:t>
            </a:r>
          </a:p>
          <a:p>
            <a:r>
              <a:rPr lang="el-GR" dirty="0"/>
              <a:t>Το κράτος ως όργανο ταξικής καταπίεσης. Το κράτος αντανακλά το ταξικό σύστημα.</a:t>
            </a:r>
          </a:p>
          <a:p>
            <a:r>
              <a:rPr lang="el-GR" dirty="0"/>
              <a:t>Μέρος του εποικοδομήματος.</a:t>
            </a:r>
          </a:p>
          <a:p>
            <a:r>
              <a:rPr lang="el-GR" dirty="0"/>
              <a:t>Για το Μαρξ, το κράτος θα μπορούσε να χρησιμοποιηθεί εποικοδομητικά κατά τη μετάβαση από τον καπιταλισμό στον κομμουνισμό υπό τη μορφή της «επαναστατικής δικτατορίας του προλεταριάτου».</a:t>
            </a:r>
          </a:p>
          <a:p>
            <a:r>
              <a:rPr lang="el-GR" dirty="0"/>
              <a:t>Ο Λένιν θα θέσει τις βάσεις του κομμουνιστικού κράτους (λαϊκής δημοκρατίας) με την έννοια του κομμουνιστικού κόμματος ως της εμπροσθοφυλακής της εργατικής τάξης. Η </a:t>
            </a:r>
            <a:r>
              <a:rPr lang="el-GR" dirty="0" err="1"/>
              <a:t>Λουξεμπουργκ</a:t>
            </a:r>
            <a:r>
              <a:rPr lang="el-GR" dirty="0"/>
              <a:t> θα </a:t>
            </a:r>
            <a:r>
              <a:rPr lang="el-GR" dirty="0" err="1"/>
              <a:t>μίλησει</a:t>
            </a:r>
            <a:r>
              <a:rPr lang="el-GR" dirty="0"/>
              <a:t> για το πρόβλημα της υποκατάστασης και πως το προλεταριάτο υποκαθιστά ένας ανώτατος ηγέτης, </a:t>
            </a:r>
            <a:r>
              <a:rPr lang="el-GR"/>
              <a:t>το Κόμμα.</a:t>
            </a:r>
            <a:endParaRPr lang="el-GR" dirty="0"/>
          </a:p>
          <a:p>
            <a:r>
              <a:rPr lang="el-GR" dirty="0"/>
              <a:t>Όμως αργότερα μια πλήρης κομμουνιστική κοινωνία δεν θα είχε κράτος. Χωρίς ταξικό σύστημα δεν θα χρειάζονταν κράτος.</a:t>
            </a:r>
          </a:p>
          <a:p>
            <a:r>
              <a:rPr lang="el-GR" dirty="0"/>
              <a:t>Νεότερες νέο-μαρξιστικές θεωρίες. </a:t>
            </a:r>
            <a:r>
              <a:rPr lang="en-GB" dirty="0"/>
              <a:t>Antonio Gramsci</a:t>
            </a:r>
            <a:r>
              <a:rPr lang="el-GR" dirty="0"/>
              <a:t> και η θεωρία της ηγεμονίας. Η χειραγώγηση της άρχουσας τάξης επιτυγχάνεται με ιδεολογική χειραγώγηση και όχι με καταναγκασμό. Πολιτιστικός έλεγχος. Το κράτος παίζει ένα σημαντικό ρόλο σε αυτό. </a:t>
            </a:r>
          </a:p>
        </p:txBody>
      </p:sp>
    </p:spTree>
    <p:extLst>
      <p:ext uri="{BB962C8B-B14F-4D97-AF65-F5344CB8AC3E}">
        <p14:creationId xmlns:p14="http://schemas.microsoft.com/office/powerpoint/2010/main" val="268793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2843-3D65-8B4C-B67C-3245F2FB7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r>
              <a:rPr lang="el-GR" dirty="0"/>
              <a:t>Το πατριαρχικό κράτος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97901-BBBD-5FBA-F634-115732235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1" y="1484784"/>
            <a:ext cx="7562800" cy="5112568"/>
          </a:xfrm>
        </p:spPr>
        <p:txBody>
          <a:bodyPr/>
          <a:lstStyle/>
          <a:p>
            <a:r>
              <a:rPr lang="el-GR" dirty="0"/>
              <a:t>Κράτος και φεμινιστική θεωρία. </a:t>
            </a:r>
          </a:p>
          <a:p>
            <a:r>
              <a:rPr lang="el-GR" dirty="0"/>
              <a:t>Το κράτος (ριζοσπαστικός φεμινισμός) αντανακλά μια βαθύτερη δομή καταπίεσης υπό τη μορφή της πατριαρχίας.</a:t>
            </a:r>
          </a:p>
          <a:p>
            <a:r>
              <a:rPr lang="el-GR" dirty="0"/>
              <a:t>Το κράτος ως ένας θεσμός εδραιωμένης ανδρικής εξουσίας.</a:t>
            </a:r>
          </a:p>
          <a:p>
            <a:r>
              <a:rPr lang="el-GR" dirty="0"/>
              <a:t>Η πατριαρχία έχει τις ρίζες σε μια διάκριση μεταξύ δημόσιας και ιδιωτικής σφαίρας, με τους άνδρες να κυριαρχούν στην πρώτη και οι γυναίκες περιορισμένες στη δεύτερη.</a:t>
            </a:r>
          </a:p>
          <a:p>
            <a:r>
              <a:rPr lang="el-GR" dirty="0"/>
              <a:t>Το κράτος διοικείται από και για τους άνδρες.</a:t>
            </a:r>
          </a:p>
          <a:p>
            <a:r>
              <a:rPr lang="el-GR" dirty="0"/>
              <a:t>Η ανισότητα των φύλων είναι και κρατική.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780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2E9C9-7448-EB4A-DEB2-5E169B8E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16632"/>
            <a:ext cx="7198799" cy="1008112"/>
          </a:xfrm>
        </p:spPr>
        <p:txBody>
          <a:bodyPr/>
          <a:lstStyle/>
          <a:p>
            <a:r>
              <a:rPr lang="el-GR" dirty="0"/>
              <a:t>Ολοκληρωτικά κράτη</a:t>
            </a:r>
            <a:endParaRPr lang="en-GB" dirty="0"/>
          </a:p>
        </p:txBody>
      </p:sp>
      <p:pic>
        <p:nvPicPr>
          <p:cNvPr id="5" name="Content Placeholder 4" descr="A person standing at a podium with a flag behind him&#10;&#10;AI-generated content may be incorrect.">
            <a:extLst>
              <a:ext uri="{FF2B5EF4-FFF2-40B4-BE49-F238E27FC236}">
                <a16:creationId xmlns:a16="http://schemas.microsoft.com/office/drawing/2014/main" id="{FA0C2D36-9DEA-01E1-ECB6-E45A3F4D5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8964488" cy="6021288"/>
          </a:xfrm>
        </p:spPr>
      </p:pic>
    </p:spTree>
    <p:extLst>
      <p:ext uri="{BB962C8B-B14F-4D97-AF65-F5344CB8AC3E}">
        <p14:creationId xmlns:p14="http://schemas.microsoft.com/office/powerpoint/2010/main" val="295204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FE7D1-1031-34EA-EF77-E05E09ECD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16632"/>
            <a:ext cx="6589199" cy="1224136"/>
          </a:xfrm>
        </p:spPr>
        <p:txBody>
          <a:bodyPr/>
          <a:lstStyle/>
          <a:p>
            <a:r>
              <a:rPr lang="el-GR" dirty="0"/>
              <a:t>Το κράτος είναι τα πάντα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D64CB-C507-EE74-3C89-EDE06575F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9" y="1340768"/>
            <a:ext cx="8280920" cy="5400600"/>
          </a:xfrm>
        </p:spPr>
        <p:txBody>
          <a:bodyPr/>
          <a:lstStyle/>
          <a:p>
            <a:r>
              <a:rPr lang="el-GR" dirty="0"/>
              <a:t>Η δημιουργία ενός κράτους που αγκαλιάζει τα πάντα. </a:t>
            </a:r>
          </a:p>
          <a:p>
            <a:r>
              <a:rPr lang="el-GR" dirty="0"/>
              <a:t>Το κρατικό μόρφωμα ελέγχει σχεδόν όλες τις πλευρές της ζωής από την οικονομία μέχρι το πολιτισμό και τη θρησκεία. </a:t>
            </a:r>
          </a:p>
          <a:p>
            <a:r>
              <a:rPr lang="el-GR" dirty="0"/>
              <a:t>Εθνικοσοσιαλιστικό κόμμα, Φασιστικό Κόμμα </a:t>
            </a:r>
            <a:r>
              <a:rPr lang="el-GR" dirty="0" err="1"/>
              <a:t>Μουσολίνι</a:t>
            </a:r>
            <a:r>
              <a:rPr lang="el-GR" dirty="0"/>
              <a:t> αλλά και η ΕΣΣΔ του Στάλιν. </a:t>
            </a:r>
          </a:p>
          <a:p>
            <a:r>
              <a:rPr lang="el-GR" dirty="0"/>
              <a:t>Τα ολοκληρωτικά κράτη εξαλείφουν την ιδιωτική ζωή καθώς προωθείται η διάλυση της ταυτότητας μέσα στην κοινωνική ζωή του συνόλου.</a:t>
            </a:r>
          </a:p>
          <a:p>
            <a:r>
              <a:rPr lang="el-GR" dirty="0"/>
              <a:t>Σε κάποιο βαθμό, η φασιστική ιδεολογία στηρίζεται στην έννοια του ιδεαλιστικού κράτους του Χέγκελ και της «ηθικής κοινότητας» που διακατέχεται από αλτρουισμό. </a:t>
            </a:r>
          </a:p>
          <a:p>
            <a:r>
              <a:rPr lang="el-GR" dirty="0"/>
              <a:t>Από την εξάλειψη του ατόμου στην «</a:t>
            </a:r>
            <a:r>
              <a:rPr lang="el-GR" dirty="0" err="1"/>
              <a:t>ηρωικοποίηση</a:t>
            </a:r>
            <a:r>
              <a:rPr lang="el-GR" dirty="0"/>
              <a:t>» τους κράτους (ομάδας).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51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4B02-065F-F454-4659-46399933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A group of women holding flags&#10;&#10;AI-generated content may be incorrect.">
            <a:extLst>
              <a:ext uri="{FF2B5EF4-FFF2-40B4-BE49-F238E27FC236}">
                <a16:creationId xmlns:a16="http://schemas.microsoft.com/office/drawing/2014/main" id="{20CE3784-CE23-FF3A-E031-CEE23C4D5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874"/>
            <a:ext cx="2952328" cy="6842125"/>
          </a:xfrm>
        </p:spPr>
      </p:pic>
      <p:pic>
        <p:nvPicPr>
          <p:cNvPr id="7" name="Picture 6" descr="A person with his hand up&#10;&#10;AI-generated content may be incorrect.">
            <a:extLst>
              <a:ext uri="{FF2B5EF4-FFF2-40B4-BE49-F238E27FC236}">
                <a16:creationId xmlns:a16="http://schemas.microsoft.com/office/drawing/2014/main" id="{CCB8A20D-0F63-AC5C-01B9-DCBAF4C45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4" y="0"/>
            <a:ext cx="4833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92BFB-16A0-4948-4BF8-900895C0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r>
              <a:rPr lang="el-GR" dirty="0"/>
              <a:t>ΕΙΣΑΓΩΓΗ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9C240-6267-2EA0-36A8-2BD36CB3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84784"/>
            <a:ext cx="8280919" cy="511256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 κράτος βρίσκεται παντού. Από την οικονομία και την εκπαίδευση, μέχρι την υγεία και την κοινωνική πρόνοια.</a:t>
            </a:r>
          </a:p>
          <a:p>
            <a:r>
              <a:rPr lang="el-GR" dirty="0"/>
              <a:t>Από την εσωτερική τάξη μέχρι την εξωτερική άμυνα.</a:t>
            </a:r>
          </a:p>
          <a:p>
            <a:r>
              <a:rPr lang="el-GR" dirty="0"/>
              <a:t>Ακόμα και πτυχές της ζωής που θεωρούνται ‘ιδιωτικές’ και αυτές ελέγχονται από το κράτος. Γάμος, διαζύγιο, άμβλωση.</a:t>
            </a:r>
          </a:p>
          <a:p>
            <a:r>
              <a:rPr lang="el-GR" dirty="0"/>
              <a:t>Για αυτό όπως είπαμε πολλές φορές η Πολιτική θεωρείται ως κρατική πολιτική. Πολιτική με Κεφαλαίο Π.</a:t>
            </a:r>
          </a:p>
          <a:p>
            <a:r>
              <a:rPr lang="el-GR" dirty="0"/>
              <a:t>Πως διαμορφώθηκαν οι κρατικές δομές/ κράτη; Πότε εμφανίστηκαν στην σύγχρονη μορφή τους; </a:t>
            </a:r>
          </a:p>
          <a:p>
            <a:r>
              <a:rPr lang="el-GR" dirty="0"/>
              <a:t>Ποιοι είναι οι ρόλοι και οι ευθύνες τους κράτους; </a:t>
            </a:r>
          </a:p>
          <a:p>
            <a:r>
              <a:rPr lang="el-GR" dirty="0"/>
              <a:t>Ποιες οι διάφορες μορφές του;</a:t>
            </a:r>
          </a:p>
          <a:p>
            <a:r>
              <a:rPr lang="el-GR" dirty="0"/>
              <a:t>Τα κράτη (στις απαρχές του 21 ου αιώνα) φαίνεται να παρακμάζουν και να διαβρώνονται ή είναι ακόμα οι κύριοι δρώντες στην πολιτική σκηνή;</a:t>
            </a:r>
          </a:p>
          <a:p>
            <a:r>
              <a:rPr lang="el-GR" dirty="0"/>
              <a:t>Η κουβέντα μας σήμερα θα είναι ‘κρατική’.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73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78C5-C726-EE1B-D713-2B1CBA8B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el-GR" dirty="0"/>
              <a:t>Θρησκευτικά κράτη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AA4B5-68C9-DA76-DD93-3437C187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8424935" cy="5400600"/>
          </a:xfrm>
        </p:spPr>
        <p:txBody>
          <a:bodyPr>
            <a:normAutofit fontScale="92500"/>
          </a:bodyPr>
          <a:lstStyle/>
          <a:p>
            <a:r>
              <a:rPr lang="el-GR" sz="2400" dirty="0"/>
              <a:t>Ιράν, Σαουδική Αραβία, Πακιστάν. Σε ένα βαθμό Τουρκία, Ινδονησία, Μαλαισία κλπ.</a:t>
            </a:r>
          </a:p>
          <a:p>
            <a:r>
              <a:rPr lang="el-GR" sz="2400" dirty="0"/>
              <a:t>Η έννοια του θρησκευτικού κράτους είναι μια αντίφαση καθώς το κράτος αναδύθηκε ως ο θεσμός που επιβλήθηκε στις άλλες αρχές με κυριότερη τη θρησκευτική.</a:t>
            </a:r>
          </a:p>
          <a:p>
            <a:r>
              <a:rPr lang="el-GR" sz="2400" dirty="0"/>
              <a:t>Διαχωρισμός εκκλησίας-κράτους. Γαλλική δημοκρατία και </a:t>
            </a:r>
            <a:r>
              <a:rPr lang="en-GB" sz="2400" dirty="0" err="1"/>
              <a:t>laicite</a:t>
            </a:r>
            <a:r>
              <a:rPr lang="en-GB" sz="2400" dirty="0"/>
              <a:t>.</a:t>
            </a:r>
          </a:p>
          <a:p>
            <a:r>
              <a:rPr lang="el-GR" sz="2400" dirty="0"/>
              <a:t>Θρησκεία ως βάση της πολιτικής.</a:t>
            </a:r>
          </a:p>
          <a:p>
            <a:r>
              <a:rPr lang="el-GR" sz="2400" dirty="0"/>
              <a:t>Ο διαχωρισμός μεταξύ δημόσιας και ιδιωτικής ζωής καταργείται και το ιδιωτικό (πίστη-θρησκεία) γίνεται το δημόσιο. </a:t>
            </a:r>
          </a:p>
          <a:p>
            <a:r>
              <a:rPr lang="el-GR" sz="2400" dirty="0"/>
              <a:t>Νόμος της </a:t>
            </a:r>
            <a:r>
              <a:rPr lang="el-GR" sz="2400" dirty="0" err="1"/>
              <a:t>Σαρία</a:t>
            </a:r>
            <a:r>
              <a:rPr lang="el-GR" sz="2400" dirty="0"/>
              <a:t>.</a:t>
            </a:r>
          </a:p>
          <a:p>
            <a:r>
              <a:rPr lang="el-GR" sz="2400" dirty="0"/>
              <a:t>Ανώτατη αρχή θρησκευτική.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29183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F875-4810-01C2-C9AA-B8AE6E47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188640"/>
            <a:ext cx="7884368" cy="1510478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Εναντίωση στο κράτος</a:t>
            </a:r>
            <a:endParaRPr lang="en-GB" dirty="0"/>
          </a:p>
        </p:txBody>
      </p:sp>
      <p:pic>
        <p:nvPicPr>
          <p:cNvPr id="7" name="Content Placeholder 6" descr="A book cover with a black and white background&#10;&#10;AI-generated content may be incorrect.">
            <a:extLst>
              <a:ext uri="{FF2B5EF4-FFF2-40B4-BE49-F238E27FC236}">
                <a16:creationId xmlns:a16="http://schemas.microsoft.com/office/drawing/2014/main" id="{B06A7CF1-C346-C964-1639-4A9E28401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4" y="1628800"/>
            <a:ext cx="3579806" cy="5229200"/>
          </a:xfrm>
        </p:spPr>
      </p:pic>
      <p:pic>
        <p:nvPicPr>
          <p:cNvPr id="9" name="Picture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F066E7F2-C9BF-72D1-73B6-00D61003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724" y="1699118"/>
            <a:ext cx="5212276" cy="51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8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C840-794D-79F7-0F2B-BCB45898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0"/>
            <a:ext cx="7198799" cy="1052736"/>
          </a:xfrm>
        </p:spPr>
        <p:txBody>
          <a:bodyPr>
            <a:normAutofit fontScale="90000"/>
          </a:bodyPr>
          <a:lstStyle/>
          <a:p>
            <a:r>
              <a:rPr lang="el-GR" dirty="0"/>
              <a:t>Η παρακμή τους κράτους; Μάλλον όχι (επιστροφή της γεωπολιτικής)</a:t>
            </a:r>
            <a:r>
              <a:rPr lang="en-GB" dirty="0"/>
              <a:t> </a:t>
            </a:r>
            <a:r>
              <a:rPr lang="el-GR" dirty="0"/>
              <a:t> </a:t>
            </a:r>
            <a:endParaRPr lang="en-GB" dirty="0"/>
          </a:p>
        </p:txBody>
      </p:sp>
      <p:pic>
        <p:nvPicPr>
          <p:cNvPr id="5" name="Content Placeholder 4" descr="A blue globe with black lines around it&#10;&#10;AI-generated content may be incorrect.">
            <a:extLst>
              <a:ext uri="{FF2B5EF4-FFF2-40B4-BE49-F238E27FC236}">
                <a16:creationId xmlns:a16="http://schemas.microsoft.com/office/drawing/2014/main" id="{9DAC2D89-BDE3-436E-BFFD-49781A5F0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962"/>
            <a:ext cx="3563888" cy="2716078"/>
          </a:xfrm>
        </p:spPr>
      </p:pic>
      <p:pic>
        <p:nvPicPr>
          <p:cNvPr id="7" name="Picture 6" descr="A close-up of words&#10;&#10;AI-generated content may be incorrect.">
            <a:extLst>
              <a:ext uri="{FF2B5EF4-FFF2-40B4-BE49-F238E27FC236}">
                <a16:creationId xmlns:a16="http://schemas.microsoft.com/office/drawing/2014/main" id="{8C24C5C7-7079-E525-4502-AED413DE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5594311" cy="2880320"/>
          </a:xfrm>
          <a:prstGeom prst="rect">
            <a:avLst/>
          </a:prstGeom>
        </p:spPr>
      </p:pic>
      <p:pic>
        <p:nvPicPr>
          <p:cNvPr id="9" name="Picture 8" descr="A poster of company logos&#10;&#10;AI-generated content may be incorrect.">
            <a:extLst>
              <a:ext uri="{FF2B5EF4-FFF2-40B4-BE49-F238E27FC236}">
                <a16:creationId xmlns:a16="http://schemas.microsoft.com/office/drawing/2014/main" id="{5BFC663D-DBEA-A5BC-39D3-9E0503AA3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3535493" cy="3068960"/>
          </a:xfrm>
          <a:prstGeom prst="rect">
            <a:avLst/>
          </a:prstGeom>
        </p:spPr>
      </p:pic>
      <p:pic>
        <p:nvPicPr>
          <p:cNvPr id="11" name="Picture 10" descr="A flag with yellow stars in a circle&#10;&#10;AI-generated content may be incorrect.">
            <a:extLst>
              <a:ext uri="{FF2B5EF4-FFF2-40B4-BE49-F238E27FC236}">
                <a16:creationId xmlns:a16="http://schemas.microsoft.com/office/drawing/2014/main" id="{0F804647-9215-A8EE-E9B9-38CD04386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91" y="3933057"/>
            <a:ext cx="5594310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67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3896-7AA0-F2B1-A3CD-075C261C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1224136"/>
          </a:xfrm>
        </p:spPr>
        <p:txBody>
          <a:bodyPr>
            <a:normAutofit/>
          </a:bodyPr>
          <a:lstStyle/>
          <a:p>
            <a:r>
              <a:rPr lang="el-GR" dirty="0"/>
              <a:t>Από το κράτος στα πολιτικά καθεστώτα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F34F-BF89-5326-C9E6-86F60D131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84784"/>
            <a:ext cx="7992887" cy="5184576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Πολιτικό σύστημα ή καθεστώς ως ένα σύστημα διακυβέρνησης</a:t>
            </a:r>
          </a:p>
          <a:p>
            <a:r>
              <a:rPr lang="el-GR" dirty="0"/>
              <a:t>Τα καθεστώτα/ συστήματα μπορούν να αλλάξουν από εξωτερική στρατιωτική επέμβαση ή εσωτερικά από επανάσταση.</a:t>
            </a:r>
          </a:p>
          <a:p>
            <a:r>
              <a:rPr lang="el-GR" dirty="0"/>
              <a:t>Ο Αριστοτέλης ως ο πρώτος μελετητής των διαφορετικών πολιτικών συστημάτων. Συγκριτική πολιτική. Ανάλυση 158 πόλεων –κρατών.</a:t>
            </a:r>
          </a:p>
          <a:p>
            <a:r>
              <a:rPr lang="el-GR" dirty="0"/>
              <a:t>6 Πολιτεύματα: Τυραννία, Μοναρχία, Ολιγαρχία, Αριστοκρατία, Δημοκρατία, Πολιτεία. Καλύτερο όλων η Πολιτεία, η διακυβέρνηση των πολλών προς το συμφέρον όλων).</a:t>
            </a:r>
          </a:p>
          <a:p>
            <a:r>
              <a:rPr lang="el-GR" dirty="0" err="1"/>
              <a:t>Μοντεσκιέ</a:t>
            </a:r>
            <a:r>
              <a:rPr lang="el-GR" dirty="0"/>
              <a:t> </a:t>
            </a:r>
            <a:r>
              <a:rPr lang="en-GB" dirty="0"/>
              <a:t>‘The spirit of Law’ (1748) </a:t>
            </a:r>
            <a:r>
              <a:rPr lang="el-GR" dirty="0"/>
              <a:t>και η διάκριση των εξουσιών: εκτελεστική, νομοθετική , δικαστική. Ένα από τα χαρακτηριστικά της φιλελεύθερης δημοκρατικής διακυβέρνησης. </a:t>
            </a:r>
            <a:endParaRPr lang="en-GB" dirty="0"/>
          </a:p>
          <a:p>
            <a:r>
              <a:rPr lang="el-GR" dirty="0"/>
              <a:t>Κατά τη διάρκεια του εικοστού αιώνα, η ανάδυση της Σταλινικής ΕΣΣΔ, της Ναζιστικής Γερμανίας και της Φασιστικής Ιταλίας (μεσοπόλεμος) οδήγησε στην πεποίθηση (φιλελεύθερη) ότι ο κόσμος διαιρείται μεταξύ δημοκρατικών και ολοκληρωτικών καθεστώτων.</a:t>
            </a:r>
          </a:p>
          <a:p>
            <a:r>
              <a:rPr lang="el-GR" dirty="0"/>
              <a:t>Κατά τη διάρκεια του Ψυχρού Πολέμου, η ανάδυση των </a:t>
            </a:r>
            <a:r>
              <a:rPr lang="el-GR" dirty="0" err="1"/>
              <a:t>τριων</a:t>
            </a:r>
            <a:r>
              <a:rPr lang="el-GR" dirty="0"/>
              <a:t> κόσμων: καπιταλιστικός (Α κόσμος), κομμουνιστικός (Β κόσμος), αναπτυσσόμενο/ αδέσμευτο κόσμο (Γ κόσμος)</a:t>
            </a:r>
          </a:p>
          <a:p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072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9DAF-5862-EA64-094B-905032AD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>
            <a:normAutofit fontScale="90000"/>
          </a:bodyPr>
          <a:lstStyle/>
          <a:p>
            <a:r>
              <a:rPr lang="el-GR" dirty="0"/>
              <a:t>Σύγχρονα πολιτικά καθεστώτα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473BA-569F-AED7-CBD7-3D8987E18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340768"/>
            <a:ext cx="7778824" cy="54006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Φιλελεύθερες δημοκρατίες</a:t>
            </a:r>
            <a:r>
              <a:rPr lang="el-GR" dirty="0"/>
              <a:t>:</a:t>
            </a:r>
            <a:r>
              <a:rPr lang="el-GR" b="1" dirty="0"/>
              <a:t> </a:t>
            </a:r>
            <a:r>
              <a:rPr lang="el-GR" dirty="0"/>
              <a:t>Η έννοια της πολυαρχίας (διακυβέρνηση για πολλούς). Ανοχή προς την αντιπολίτευση, πολυκομματικό σύστημα, αδιάβλητες εκλογές. Θεσμικά κατοχυρωμένες πολιτικές ελευθερίες. Αποδοχή του φιλελεύθερου ατομικισμού. Προστασία ατομικών δικαιωμάτων. </a:t>
            </a:r>
          </a:p>
          <a:p>
            <a:r>
              <a:rPr lang="el-GR" dirty="0"/>
              <a:t>Φυσικά κάθε φιλελεύθερο δημοκρατικό καθεστώς είναι μοναδικό και άρα ιδιαίτερο.</a:t>
            </a:r>
          </a:p>
          <a:p>
            <a:r>
              <a:rPr lang="en-GB" dirty="0"/>
              <a:t>Fukuyama </a:t>
            </a:r>
            <a:r>
              <a:rPr lang="el-GR" dirty="0"/>
              <a:t>και το Τέλος της Ιστορίας. Από το τέλος της ιστορίας στην κρίση της φιλελεύθερης δημοκρατίας και την άνοδο του λαϊκισμού</a:t>
            </a:r>
          </a:p>
          <a:p>
            <a:r>
              <a:rPr lang="el-GR" b="1" dirty="0"/>
              <a:t>Μη φιλελεύθερες δημοκρατίες: </a:t>
            </a:r>
            <a:r>
              <a:rPr lang="el-GR" dirty="0"/>
              <a:t>η αυξανόμενη πρόκληση τους αυταρχισμού. Υβριδικά καθεστώτα που συνδυάζουν τη δημοκρατία με τον αυταρχισμό. </a:t>
            </a:r>
          </a:p>
          <a:p>
            <a:r>
              <a:rPr lang="el-GR" b="1" dirty="0"/>
              <a:t> </a:t>
            </a:r>
            <a:r>
              <a:rPr lang="en-GB" dirty="0"/>
              <a:t>Farid </a:t>
            </a:r>
            <a:r>
              <a:rPr lang="en-GB" dirty="0" err="1"/>
              <a:t>Zaharia</a:t>
            </a:r>
            <a:r>
              <a:rPr lang="en-GB" dirty="0"/>
              <a:t>: </a:t>
            </a:r>
            <a:r>
              <a:rPr lang="el-GR" dirty="0"/>
              <a:t>δημοκρατικά εκλεγμένα καθεστώτα που αγνοούν τα συνταγματικά όρια της εξουσίας τους</a:t>
            </a:r>
          </a:p>
          <a:p>
            <a:r>
              <a:rPr lang="el-GR" dirty="0"/>
              <a:t>Εκλογές, προσωποποιημένη ηγεσία, πολιτικά δικαιώματα καταστέλλονται επιλεκτικά, έλεγχος των ΜΜΕ, δυσανεξία στον πλουραλισμό και στις μειονοτικές ομάδες κτλ.</a:t>
            </a:r>
          </a:p>
          <a:p>
            <a:r>
              <a:rPr lang="el-GR" dirty="0"/>
              <a:t>Από την Τουρκία του </a:t>
            </a:r>
            <a:r>
              <a:rPr lang="el-GR" dirty="0" err="1"/>
              <a:t>Ερντογάν</a:t>
            </a:r>
            <a:r>
              <a:rPr lang="el-GR" dirty="0"/>
              <a:t> στη………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661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2B38-F2DD-AA78-8B65-1AFAD81C1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260648"/>
            <a:ext cx="6589199" cy="686130"/>
          </a:xfrm>
        </p:spPr>
        <p:txBody>
          <a:bodyPr>
            <a:normAutofit fontScale="90000"/>
          </a:bodyPr>
          <a:lstStyle/>
          <a:p>
            <a:r>
              <a:rPr lang="el-GR" dirty="0"/>
              <a:t>Σύγχρονα πολιτικά καθεστώτα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41AA-9848-5AE2-CAE2-A0708710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8280919" cy="5472608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/>
              <a:t>Καθεστώτα Ανατολικής Ασίας:</a:t>
            </a:r>
          </a:p>
          <a:p>
            <a:pPr marL="0" indent="0">
              <a:buNone/>
            </a:pPr>
            <a:r>
              <a:rPr lang="el-GR" dirty="0"/>
              <a:t>Ασία και Κομφουκιανισμός. Προσανατολισμός σε οικονομικούς στόχους παρά πολιτικούς/ οικονομικούς. Το κράτος ως μια «πατρική φιγούρα» που θα πρέπει να καθοδηγεί τους φορείς και την κοινωνία και να </a:t>
            </a:r>
            <a:r>
              <a:rPr lang="el-GR" dirty="0" err="1"/>
              <a:t>χαράσει</a:t>
            </a:r>
            <a:r>
              <a:rPr lang="el-GR" dirty="0"/>
              <a:t> στρατηγικές οικονομικής ανάπτυξης. </a:t>
            </a:r>
          </a:p>
          <a:p>
            <a:pPr marL="0" indent="0">
              <a:buNone/>
            </a:pPr>
            <a:r>
              <a:rPr lang="el-GR" dirty="0"/>
              <a:t>Κομφουκιανές αρχές: σεβασμός, αφοσίωση, πειθαρχεία. Η έννοια των Ασιατικών Αρχών (από τη Σιγκαπούρη στην Κίνα). Άμεσος ή έμμεσος αυταρχισμός και απουσία της έννοιας της ατομικότητας όπως στο δυτικό φιλελεύθερο πλαίσιο.</a:t>
            </a:r>
          </a:p>
          <a:p>
            <a:pPr marL="0" indent="0">
              <a:buNone/>
            </a:pPr>
            <a:r>
              <a:rPr lang="el-GR" dirty="0"/>
              <a:t>Φυσικά μεγάλη διαφοροποίηση των καθεστώτων της περιοχής. Βλέπε Κίνα.</a:t>
            </a:r>
          </a:p>
          <a:p>
            <a:endParaRPr lang="el-GR" dirty="0"/>
          </a:p>
          <a:p>
            <a:r>
              <a:rPr lang="el-GR" b="1" dirty="0"/>
              <a:t>Ισλαμικά Καθεστώτα:</a:t>
            </a:r>
          </a:p>
          <a:p>
            <a:pPr marL="0" indent="0">
              <a:buNone/>
            </a:pPr>
            <a:r>
              <a:rPr lang="el-GR" dirty="0"/>
              <a:t>Σαουδική Αραβία από ιδρύσεως (1932) θρησκευτικό κράτος.  Αφγανιστάν και </a:t>
            </a:r>
            <a:r>
              <a:rPr lang="el-GR" dirty="0" err="1"/>
              <a:t>Ταλιμπάν</a:t>
            </a:r>
            <a:r>
              <a:rPr lang="el-GR" dirty="0"/>
              <a:t>. Θεοκρατία. Πολιτικές υποθέσεις δομούνται με βάση ανώτερες θρησκευτικές αρχές.  Ισλαμική Δημοκρατία του Ιράν: δημοκρατία και θεοκρατία. Προεδρικές εκλογές αλλά η νομοθεσία επικυρώνεται από το Συμβούλιο Προστασίας του Συντάγματος για έλεγχο της συμμόρφωσης με τις ισλαμικές αρχές.  </a:t>
            </a:r>
          </a:p>
          <a:p>
            <a:pPr marL="0" indent="0">
              <a:buNone/>
            </a:pPr>
            <a:r>
              <a:rPr lang="el-GR" dirty="0"/>
              <a:t>Ισλαμικός πλουραλισμός Μαλαισία.</a:t>
            </a:r>
          </a:p>
          <a:p>
            <a:r>
              <a:rPr lang="el-GR" b="1" dirty="0"/>
              <a:t>Στρατιωτικά Καθεστώτα:</a:t>
            </a:r>
          </a:p>
          <a:p>
            <a:pPr marL="0" indent="0">
              <a:buNone/>
            </a:pPr>
            <a:r>
              <a:rPr lang="el-GR" dirty="0"/>
              <a:t>Δικτατορίες. Λατινική Αμερική, Μέση Ανατολή, Αφρική. Συνταγματικές ρυθμίσεις αναστέλλονται. Η αντιπολίτευση διώκεται. </a:t>
            </a:r>
          </a:p>
        </p:txBody>
      </p:sp>
    </p:spTree>
    <p:extLst>
      <p:ext uri="{BB962C8B-B14F-4D97-AF65-F5344CB8AC3E}">
        <p14:creationId xmlns:p14="http://schemas.microsoft.com/office/powerpoint/2010/main" val="290344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A781-627C-B11C-0FFE-E5F292C0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/>
          <a:lstStyle/>
          <a:p>
            <a:r>
              <a:rPr lang="en-GB" dirty="0"/>
              <a:t>Google Gemini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FE698-BA4C-0594-E656-2C024D98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7" y="2133600"/>
            <a:ext cx="7418784" cy="3671664"/>
          </a:xfrm>
        </p:spPr>
        <p:txBody>
          <a:bodyPr/>
          <a:lstStyle/>
          <a:p>
            <a:pPr algn="l"/>
            <a:br>
              <a:rPr lang="el-GR" b="0" i="0" dirty="0">
                <a:solidFill>
                  <a:srgbClr val="001D35"/>
                </a:solidFill>
                <a:effectLst/>
                <a:latin typeface="Google Sans"/>
              </a:rPr>
            </a:br>
            <a:r>
              <a:rPr lang="el-GR" b="0" i="0" dirty="0">
                <a:solidFill>
                  <a:srgbClr val="001D35"/>
                </a:solidFill>
                <a:effectLst/>
                <a:latin typeface="Google Sans"/>
              </a:rPr>
              <a:t>AI </a:t>
            </a:r>
            <a:r>
              <a:rPr lang="el-GR" b="0" i="0" dirty="0" err="1">
                <a:solidFill>
                  <a:srgbClr val="001D35"/>
                </a:solidFill>
                <a:effectLst/>
                <a:latin typeface="Google Sans"/>
              </a:rPr>
              <a:t>Overview</a:t>
            </a:r>
            <a:endParaRPr lang="el-GR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 rtl="0"/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Η λέξη </a:t>
            </a:r>
          </a:p>
          <a:p>
            <a:pPr algn="l" rtl="0"/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κράτος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προέρχεται από την αρχαία ελληνική λέξη </a:t>
            </a:r>
            <a:r>
              <a:rPr lang="el-GR" b="0" i="1" dirty="0">
                <a:solidFill>
                  <a:srgbClr val="0A0A0A"/>
                </a:solidFill>
                <a:effectLst/>
                <a:latin typeface="Google Sans"/>
              </a:rPr>
              <a:t>κράτος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(το), που σημαίνει δύναμη, ισχύς, εξουσία ή κυριαρχία. Ετυμολογικά ανάγεται στην </a:t>
            </a:r>
            <a:r>
              <a:rPr lang="el-GR" b="0" i="0" dirty="0" err="1">
                <a:solidFill>
                  <a:srgbClr val="0A0A0A"/>
                </a:solidFill>
                <a:effectLst/>
                <a:latin typeface="Google Sans"/>
              </a:rPr>
              <a:t>πρωτοϊνδοευρωπαϊκή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(πριν την </a:t>
            </a:r>
            <a:r>
              <a:rPr lang="el-GR" dirty="0" err="1">
                <a:solidFill>
                  <a:srgbClr val="0A0A0A"/>
                </a:solidFill>
                <a:latin typeface="Google Sans"/>
              </a:rPr>
              <a:t>Ε</a:t>
            </a:r>
            <a:r>
              <a:rPr lang="el-GR" b="0" i="0" dirty="0" err="1">
                <a:solidFill>
                  <a:srgbClr val="0A0A0A"/>
                </a:solidFill>
                <a:effectLst/>
                <a:latin typeface="Google Sans"/>
              </a:rPr>
              <a:t>λληνικη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) ρίζα </a:t>
            </a:r>
            <a:r>
              <a:rPr lang="el-GR" b="0" i="1" dirty="0">
                <a:solidFill>
                  <a:srgbClr val="0A0A0A"/>
                </a:solidFill>
                <a:effectLst/>
                <a:latin typeface="Google Sans"/>
              </a:rPr>
              <a:t>*</a:t>
            </a:r>
            <a:r>
              <a:rPr lang="el-GR" b="0" i="1" dirty="0" err="1">
                <a:solidFill>
                  <a:srgbClr val="0A0A0A"/>
                </a:solidFill>
                <a:effectLst/>
                <a:latin typeface="Google Sans"/>
              </a:rPr>
              <a:t>kratus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(δύναμη, ισχύς), υποδηλώνοντας αρχικά την ικανότητα επιβολής, και μεταγενέστερα το οργανωμένο σύνολο που ασκεί κυριαρχία.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30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710" y="188640"/>
            <a:ext cx="7335761" cy="8640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/>
              <a:t>Αριστοτέλης: Φύση, κράτος.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84711" y="1268760"/>
            <a:ext cx="7551785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Αριστοτέλης «Τα πολιτικά»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Απαρχές της πολιτικής επιστήμης/ σκέψης</a:t>
            </a: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H </a:t>
            </a:r>
            <a:r>
              <a:rPr lang="el-GR" dirty="0"/>
              <a:t>άνιση σχέση μεταξύ άνδρα/ γυναίκα, ελεύθερου/ δούλου ως φυσική, η έννοια της οικονομίας ως διακυβέρνησης των ατόμων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Η οικογένεια ως φυσική, τα σόγια ως φυσικά, τα χωριά ως φυσικά, η κοινότητα ως φυσική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Το κράτος/ πολιτεία/ πόλη ως φυσικό, ο άνθρωπος ως πολιτικό ζώων, «μόνο όποιος είναι κτήνος ή θεός» δεν χρειάζεται την πολιτεία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Η πόλη-κράτος ως φυσική αφού προέρχεται από την κοινότητα/ οικογένεια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Αυτή είναι μια από τις πρώτες </a:t>
            </a:r>
            <a:r>
              <a:rPr lang="el-GR" dirty="0" err="1"/>
              <a:t>εννοιολογήσεις</a:t>
            </a:r>
            <a:r>
              <a:rPr lang="el-GR" dirty="0"/>
              <a:t> του κρατικής δομής. Είναι όμως το κράτος φυσικό; Ή είναι ιστορικά κατασκευασμένο και αφορά μια άλλη χρονική στιγμή;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l-GR" dirty="0"/>
          </a:p>
          <a:p>
            <a:pPr eaLnBrk="1" hangingPunct="1">
              <a:lnSpc>
                <a:spcPct val="80000"/>
              </a:lnSpc>
              <a:defRPr/>
            </a:pPr>
            <a:endParaRPr lang="el-GR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884368" cy="158432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2800" dirty="0"/>
              <a:t>Το τέλος της Αγίας Ρωμαϊκής Αυτοκρατορίας ή η αρχή της διακρατικής Ευρώπης. Συνθήκη της Βεστφαλίας 1648 και η αρχή της εδαφικής κυριαρχίας 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2475" y="1598613"/>
            <a:ext cx="4003675" cy="4497387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20938"/>
            <a:ext cx="1584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Αρχείο:HRR 16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700213"/>
            <a:ext cx="43561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3050"/>
            <a:ext cx="7206382" cy="579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dirty="0"/>
              <a:t>Michel Foucault</a:t>
            </a:r>
            <a:r>
              <a:rPr lang="el-GR" sz="2800" dirty="0"/>
              <a:t>: διαλέξεις στο </a:t>
            </a:r>
            <a:r>
              <a:rPr lang="en-US" sz="2800" dirty="0"/>
              <a:t>College de France</a:t>
            </a:r>
            <a:r>
              <a:rPr lang="en-US" sz="4000" dirty="0"/>
              <a:t> </a:t>
            </a:r>
            <a:endParaRPr lang="el-GR" sz="4000" dirty="0"/>
          </a:p>
        </p:txBody>
      </p:sp>
      <p:pic>
        <p:nvPicPr>
          <p:cNvPr id="9219" name="Picture 6" descr="97801402708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84313"/>
            <a:ext cx="2808287" cy="5113337"/>
          </a:xfrm>
          <a:noFill/>
        </p:spPr>
      </p:pic>
      <p:pic>
        <p:nvPicPr>
          <p:cNvPr id="9220" name="Picture 8" descr="51Tb7c9xM2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55733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216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0"/>
            <a:ext cx="6589199" cy="980728"/>
          </a:xfrm>
        </p:spPr>
        <p:txBody>
          <a:bodyPr/>
          <a:lstStyle/>
          <a:p>
            <a:pPr eaLnBrk="1" hangingPunct="1">
              <a:defRPr/>
            </a:pPr>
            <a:r>
              <a:rPr lang="el-GR"/>
              <a:t>Κρατισμός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214438"/>
            <a:ext cx="8712968" cy="56435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Παράγοντες διαμόρφωσης κρατισμού αντί πιο χαλαρών μορφών διακυβέρνησης</a:t>
            </a:r>
            <a:r>
              <a:rPr lang="en-GB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Το φεουδαλικό σύστημα στηριζόταν σε υποταγή στο μονάρχη αλλά οι ευγενείς/ άρχοντας είχαν απόλυτη κυριαρχία στις περιοχές τους. Δεν υπήρχαν αυστηρά σύνορα.</a:t>
            </a:r>
            <a:endParaRPr lang="en-GB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Τριακονταετής πόλεμος, δημιουργία στρατών, η διατήρηση του στρατού απαιτεί φορολογία, η φορολογία απαιτεί κρατικό μηχανισμό, από τον 16</a:t>
            </a:r>
            <a:r>
              <a:rPr lang="el-GR" baseline="30000" dirty="0"/>
              <a:t>ο</a:t>
            </a:r>
            <a:r>
              <a:rPr lang="el-GR" dirty="0"/>
              <a:t> επαγγελματικοί στρατοί με αυστηρή ιεραρχία.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Η γέννηση της έννοιας του κυρίαρχου κράτους, με συγκεκριμένο έδαφος, τα σύνορα έχουν βγει μέσα από τα πεδία των μαχών, εκεί που σταμάτησαν οι στρατοί ξεκινούν τα εδάφη, η αυστηρή έννοια της εδαφικής κυριαρχίας, η ύπαρξη κυβέρνησης, η διακυβέρνηση του κράτους, το διπλωματικό σύστημα, το διακρατικό σύστημα και η αναγνώριση από άλλα κράτη.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Οι Μαρξιστές υποστηρίζουν ότι το κράτος εδραιώθηκε στη μετάβαση από τη φεουδαρχία στον καπιταλισμός για να εξυπηρετήσει τα συμφέροντα της αναδυόμενης αστικής τάξης (Μαρξ -</a:t>
            </a:r>
            <a:r>
              <a:rPr lang="el-GR" dirty="0" err="1"/>
              <a:t>Ένγκελς</a:t>
            </a:r>
            <a:r>
              <a:rPr lang="el-GR" dirty="0"/>
              <a:t>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Το κράτος θα αναπτυχθεί σε έθνος-κράτος το 18</a:t>
            </a:r>
            <a:r>
              <a:rPr lang="el-GR" baseline="30000" dirty="0"/>
              <a:t>ο</a:t>
            </a:r>
            <a:r>
              <a:rPr lang="el-GR" dirty="0"/>
              <a:t> και 19</a:t>
            </a:r>
            <a:r>
              <a:rPr lang="el-GR" baseline="30000" dirty="0"/>
              <a:t>ο</a:t>
            </a:r>
            <a:r>
              <a:rPr lang="el-GR" dirty="0"/>
              <a:t> αιώνα.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Υπάρχουν ανταγωνισμοί στο κράτος, τι γίνεται με τις εθνικότητες που υποβόσκουν κάτω από το κράτος. </a:t>
            </a:r>
            <a:r>
              <a:rPr lang="en-US" dirty="0"/>
              <a:t>M. Foucault ‘Society must be defended’ </a:t>
            </a:r>
            <a:r>
              <a:rPr lang="el-GR" dirty="0"/>
              <a:t>και η μάχη μεταξύ των φυλών του κράτους. Σάξονες και Νορμανδοί</a:t>
            </a:r>
            <a:r>
              <a:rPr lang="en-GB" dirty="0"/>
              <a:t> </a:t>
            </a:r>
            <a:r>
              <a:rPr lang="el-GR" dirty="0"/>
              <a:t>στην Αγγλία.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/>
              <a:t>Στη συνέχεια, αυτές οι εντάσεις του κράτους θα οδηγήσουν στην εποχή της αποικιοκρατίας στις ιδέες και πρακτικές της φυλετικής καθαρότητας.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9A6B7-B878-F09D-B8D2-91183A9D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el-GR" dirty="0"/>
              <a:t>Κρατισμός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C3CEF-B1CC-CFE1-F319-EF4A1CA69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6"/>
            <a:ext cx="8136903" cy="52565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1800" dirty="0"/>
              <a:t> </a:t>
            </a:r>
            <a:r>
              <a:rPr lang="el-GR" sz="2000" dirty="0"/>
              <a:t>Από το «δικαίωμα του μονάρχη να σκοτώνει στο δικαίωμα στη ζωή». Η γέννηση της </a:t>
            </a:r>
            <a:r>
              <a:rPr lang="el-GR" sz="2000" dirty="0" err="1"/>
              <a:t>βιοπολιτικής</a:t>
            </a:r>
            <a:r>
              <a:rPr lang="el-GR" sz="2000" dirty="0"/>
              <a:t> το 18</a:t>
            </a:r>
            <a:r>
              <a:rPr lang="el-GR" sz="2000" baseline="30000" dirty="0"/>
              <a:t>ο</a:t>
            </a:r>
            <a:r>
              <a:rPr lang="el-GR" sz="2000" dirty="0"/>
              <a:t> αιώνα. Οι άνθρωποι ως είδος και η άσκηση μιας τεχνολογία της δύναμης. Το κράτος ως η διαχείριση της ζωής. Η γέννηση της στατιστικής (γέννες, θάνατοι κτλ.). Η ευημερία του κράτους.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Από τη διακυβέρνηση των εδαφών στη διακυβέρνηση του πληθυσμού.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Η έννοια της διακυβέρνησης. </a:t>
            </a:r>
            <a:r>
              <a:rPr lang="en-US" sz="2000" dirty="0"/>
              <a:t>Michel Foucault “Security, territory, population”. </a:t>
            </a:r>
            <a:r>
              <a:rPr lang="el-GR" sz="2000" dirty="0"/>
              <a:t>Η διακυβέρνηση προέρχεται από την ποιμενική φιλολογία, η διακυβέρνηση του εαυτού και συνακόλουθα η διακυβέρνηση των άλλων. Γρηγόρης </a:t>
            </a:r>
            <a:r>
              <a:rPr lang="el-GR" sz="2000" dirty="0" err="1"/>
              <a:t>Νανζιαζινός</a:t>
            </a:r>
            <a:r>
              <a:rPr lang="el-GR" sz="2000" dirty="0"/>
              <a:t> «οικονομία ψυχών»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Αστυνομία/ δικαιοσύνη/ στρατός/ οικονομία: οι κρατικοί μηχανισμοί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Το κράτος ως ένα επεισόδιο στην ιστορία της διακυβέρνησης. Μια απόλυτη γεωγραφική οντότητα-σύνορα.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Το κράτος εμφανίζεται το 16</a:t>
            </a:r>
            <a:r>
              <a:rPr lang="el-GR" sz="2000" baseline="30000" dirty="0"/>
              <a:t>ο</a:t>
            </a:r>
            <a:r>
              <a:rPr lang="el-GR" sz="2000" dirty="0"/>
              <a:t> και 17</a:t>
            </a:r>
            <a:r>
              <a:rPr lang="el-GR" sz="2000" baseline="30000" dirty="0"/>
              <a:t>ο</a:t>
            </a:r>
            <a:r>
              <a:rPr lang="el-GR" sz="2000" dirty="0"/>
              <a:t> αιώνα στην Ευρώπη ως ένας θεσμός που καταφέρνει να υποτάξει όλους τους άλλους συμπεριλαμβανόμενης και της Εκκλησίας.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/>
              <a:t>Η κυρίαρχη μορφή </a:t>
            </a:r>
            <a:r>
              <a:rPr lang="el-GR" sz="2000" dirty="0" err="1"/>
              <a:t>πολτιικής</a:t>
            </a:r>
            <a:r>
              <a:rPr lang="el-GR" sz="2000" dirty="0"/>
              <a:t> οργάνωσης παγκοσμίως.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17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D6FA4-452F-F93A-85E5-63DC1599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44624"/>
            <a:ext cx="7058744" cy="1368152"/>
          </a:xfrm>
        </p:spPr>
        <p:txBody>
          <a:bodyPr>
            <a:normAutofit/>
          </a:bodyPr>
          <a:lstStyle/>
          <a:p>
            <a:r>
              <a:rPr lang="el-GR" dirty="0"/>
              <a:t>Υπό ποιες σκοπιές μπορεί να ιδωθεί το Κράτος;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CFEBB-DDC9-4344-CA7F-8DA320A3C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7" y="1412776"/>
            <a:ext cx="7058743" cy="5256584"/>
          </a:xfrm>
        </p:spPr>
        <p:txBody>
          <a:bodyPr/>
          <a:lstStyle/>
          <a:p>
            <a:r>
              <a:rPr lang="el-GR" b="1" dirty="0"/>
              <a:t>Ιδεαλιστική </a:t>
            </a:r>
            <a:r>
              <a:rPr lang="el-GR" dirty="0"/>
              <a:t>Χέγκελ (Γερμανός Φιλόσοφος).</a:t>
            </a:r>
          </a:p>
          <a:p>
            <a:r>
              <a:rPr lang="el-GR" dirty="0"/>
              <a:t>Τρεις στιγμές κοινωνικής ύπαρξης: οικογένεια, κοινωνία και κράτος.</a:t>
            </a:r>
          </a:p>
          <a:p>
            <a:r>
              <a:rPr lang="el-GR" dirty="0"/>
              <a:t>Το κράτος ως μια ηθική κοινότητα υποστηριζόμενη από καθολικό αλτρουισμό. </a:t>
            </a:r>
          </a:p>
          <a:p>
            <a:r>
              <a:rPr lang="el-GR" dirty="0"/>
              <a:t>Η </a:t>
            </a:r>
            <a:r>
              <a:rPr lang="el-GR" b="1" dirty="0" err="1"/>
              <a:t>λειτουργιστική</a:t>
            </a:r>
            <a:r>
              <a:rPr lang="el-GR" b="1" dirty="0"/>
              <a:t> </a:t>
            </a:r>
            <a:r>
              <a:rPr lang="el-GR" dirty="0"/>
              <a:t>προσέγγιση: Ένα σύνολο θεσμών που διατηρούν την τάξη και τον έλεγχο και παρέχουν κοινωνική σταθερότητα ή καταπίεση.</a:t>
            </a:r>
          </a:p>
          <a:p>
            <a:r>
              <a:rPr lang="el-GR" dirty="0"/>
              <a:t>Η </a:t>
            </a:r>
            <a:r>
              <a:rPr lang="el-GR" b="1" dirty="0" err="1"/>
              <a:t>οργανωσιακή</a:t>
            </a:r>
            <a:r>
              <a:rPr lang="el-GR" dirty="0"/>
              <a:t> προσέγγιση: ο τρόπος οργάνωσης της κοινωνία μέσω δημοσίων θεσμών που χρηματοδοτούνται από δημοσίους πόρους.</a:t>
            </a:r>
          </a:p>
          <a:p>
            <a:r>
              <a:rPr lang="el-GR" dirty="0"/>
              <a:t>Η </a:t>
            </a:r>
            <a:r>
              <a:rPr lang="el-GR" b="1" dirty="0"/>
              <a:t>διεθνής προσέγγιση</a:t>
            </a:r>
            <a:r>
              <a:rPr lang="el-GR" dirty="0"/>
              <a:t>: Το κράτος ως χώρα και κυρίως δρών της διεθνούς πολιτικής σκηνής. Τα δύο πρόσωπα του κράτους το εσωτερικό και εξωτερικό. Η αναγνώριση του κράτους από άλλα κράτη, Η αναγνώριση από τα Ηνωμένα Έθνη.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8990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922</TotalTime>
  <Words>2232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Google Sans</vt:lpstr>
      <vt:lpstr>Wingdings 3</vt:lpstr>
      <vt:lpstr>Wisp</vt:lpstr>
      <vt:lpstr>Κράτος, έδαφος, κυριαρχία</vt:lpstr>
      <vt:lpstr>ΕΙΣΑΓΩΓΗ </vt:lpstr>
      <vt:lpstr>Google Gemini</vt:lpstr>
      <vt:lpstr>Αριστοτέλης: Φύση, κράτος. </vt:lpstr>
      <vt:lpstr>Το τέλος της Αγίας Ρωμαϊκής Αυτοκρατορίας ή η αρχή της διακρατικής Ευρώπης. Συνθήκη της Βεστφαλίας 1648 και η αρχή της εδαφικής κυριαρχίας </vt:lpstr>
      <vt:lpstr>Michel Foucault: διαλέξεις στο College de France </vt:lpstr>
      <vt:lpstr>Κρατισμός</vt:lpstr>
      <vt:lpstr>Κρατισμός</vt:lpstr>
      <vt:lpstr>Υπό ποιες σκοπιές μπορεί να ιδωθεί το Κράτος;</vt:lpstr>
      <vt:lpstr>H διεθνής προσέγγιση</vt:lpstr>
      <vt:lpstr>Η φιλελεύθερη άποψη για το κράτος (πλουραλιστικό κράτος)</vt:lpstr>
      <vt:lpstr>Η πρώτη θεωρία κοινωνικού συμβολαίου (αρνητικού) Thomas Hobbs, Leviathan 1651. Αφήνοντας πίσω το ‘θείο δικαίωμα΄ τού μονάρχη να κυβερνά (αφού επιλέγεται από το Θεό).</vt:lpstr>
      <vt:lpstr>Το κράτος ως κοινωνικό συμβόλαιο και η φιλελεύθερη άποψη για το κράτος (πλουραλιστικό).</vt:lpstr>
      <vt:lpstr>H Μαρξιστική άποψη για το Κράτος</vt:lpstr>
      <vt:lpstr>Το καπιταλιστικό κράτος</vt:lpstr>
      <vt:lpstr>Το πατριαρχικό κράτος</vt:lpstr>
      <vt:lpstr>Ολοκληρωτικά κράτη</vt:lpstr>
      <vt:lpstr>Το κράτος είναι τα πάντα</vt:lpstr>
      <vt:lpstr>PowerPoint Presentation</vt:lpstr>
      <vt:lpstr>Θρησκευτικά κράτη </vt:lpstr>
      <vt:lpstr>Εναντίωση στο κράτος</vt:lpstr>
      <vt:lpstr>Η παρακμή τους κράτους; Μάλλον όχι (επιστροφή της γεωπολιτικής)  </vt:lpstr>
      <vt:lpstr>Από το κράτος στα πολιτικά καθεστώτα</vt:lpstr>
      <vt:lpstr>Σύγχρονα πολιτικά καθεστώτα</vt:lpstr>
      <vt:lpstr>Σύγχρονα πολιτικά καθεστώτα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Έδαφος, κυριαρχία, διακυβέρνηση: κράτη και έθνη</dc:title>
  <dc:creator>User</dc:creator>
  <cp:lastModifiedBy>George Mavrommatis</cp:lastModifiedBy>
  <cp:revision>106</cp:revision>
  <dcterms:created xsi:type="dcterms:W3CDTF">2012-02-16T10:37:12Z</dcterms:created>
  <dcterms:modified xsi:type="dcterms:W3CDTF">2026-03-31T11:10:28Z</dcterms:modified>
</cp:coreProperties>
</file>