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365" r:id="rId5"/>
    <p:sldId id="323" r:id="rId6"/>
    <p:sldId id="477" r:id="rId7"/>
    <p:sldId id="478" r:id="rId8"/>
    <p:sldId id="479" r:id="rId9"/>
    <p:sldId id="480" r:id="rId10"/>
    <p:sldId id="474" r:id="rId11"/>
    <p:sldId id="341" r:id="rId12"/>
    <p:sldId id="449" r:id="rId13"/>
    <p:sldId id="451" r:id="rId14"/>
    <p:sldId id="452" r:id="rId15"/>
    <p:sldId id="440" r:id="rId16"/>
    <p:sldId id="437" r:id="rId17"/>
    <p:sldId id="442" r:id="rId18"/>
    <p:sldId id="444" r:id="rId19"/>
    <p:sldId id="446" r:id="rId20"/>
    <p:sldId id="447" r:id="rId21"/>
    <p:sldId id="448" r:id="rId22"/>
    <p:sldId id="475" r:id="rId23"/>
    <p:sldId id="455" r:id="rId24"/>
    <p:sldId id="456" r:id="rId25"/>
    <p:sldId id="476" r:id="rId26"/>
    <p:sldId id="459" r:id="rId27"/>
    <p:sldId id="461" r:id="rId28"/>
    <p:sldId id="462" r:id="rId29"/>
    <p:sldId id="463" r:id="rId30"/>
    <p:sldId id="464" r:id="rId31"/>
    <p:sldId id="342" r:id="rId32"/>
    <p:sldId id="343" r:id="rId33"/>
    <p:sldId id="345" r:id="rId34"/>
    <p:sldId id="346" r:id="rId35"/>
    <p:sldId id="260" r:id="rId36"/>
    <p:sldId id="528" r:id="rId37"/>
    <p:sldId id="525" r:id="rId38"/>
    <p:sldId id="526" r:id="rId39"/>
    <p:sldId id="527" r:id="rId40"/>
    <p:sldId id="261" r:id="rId41"/>
    <p:sldId id="262" r:id="rId42"/>
    <p:sldId id="472" r:id="rId43"/>
    <p:sldId id="473" r:id="rId44"/>
    <p:sldId id="265" r:id="rId45"/>
    <p:sldId id="326" r:id="rId46"/>
    <p:sldId id="327" r:id="rId47"/>
    <p:sldId id="328" r:id="rId48"/>
    <p:sldId id="329" r:id="rId49"/>
    <p:sldId id="362" r:id="rId50"/>
    <p:sldId id="331" r:id="rId51"/>
    <p:sldId id="330" r:id="rId52"/>
    <p:sldId id="364" r:id="rId53"/>
    <p:sldId id="290" r:id="rId5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3" userDrawn="1">
          <p15:clr>
            <a:srgbClr val="A4A3A4"/>
          </p15:clr>
        </p15:guide>
        <p15:guide id="2" pos="287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os Papavasileiou" initials="A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534" y="1278"/>
      </p:cViewPr>
      <p:guideLst>
        <p:guide orient="horz" pos="2163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8" Type="http://schemas.openxmlformats.org/officeDocument/2006/relationships/commentAuthors" Target="commentAuthors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6A2CC1-4A15-48C1-800E-12593EB58B3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B9B395E-06F2-4152-8D79-9054CBEF1423}">
      <dgm:prSet/>
      <dgm:spPr/>
      <dgm:t>
        <a:bodyPr/>
        <a:lstStyle/>
        <a:p>
          <a:r>
            <a:rPr lang="el-GR" b="1" u="sng"/>
            <a:t>ΠΛΕΟΝΕΚΤΗΜΑΤΑ </a:t>
          </a:r>
          <a:endParaRPr lang="en-US"/>
        </a:p>
      </dgm:t>
    </dgm:pt>
    <dgm:pt modelId="{90550FB0-0369-4E92-8BFC-051D0446720E}" cxnId="{1AFE31B1-0A5E-478E-8F8F-8FC08DB79F69}" type="parTrans">
      <dgm:prSet/>
      <dgm:spPr/>
      <dgm:t>
        <a:bodyPr/>
        <a:lstStyle/>
        <a:p>
          <a:endParaRPr lang="en-US"/>
        </a:p>
      </dgm:t>
    </dgm:pt>
    <dgm:pt modelId="{8FC58357-254A-4EE9-AC41-E81DB255A5A7}" cxnId="{1AFE31B1-0A5E-478E-8F8F-8FC08DB79F69}" type="sibTrans">
      <dgm:prSet/>
      <dgm:spPr/>
      <dgm:t>
        <a:bodyPr/>
        <a:lstStyle/>
        <a:p>
          <a:endParaRPr lang="en-US"/>
        </a:p>
      </dgm:t>
    </dgm:pt>
    <dgm:pt modelId="{DECE9885-5A02-4EA4-B57C-9BA217B89F8D}">
      <dgm:prSet/>
      <dgm:spPr/>
      <dgm:t>
        <a:bodyPr/>
        <a:lstStyle/>
        <a:p>
          <a:r>
            <a:rPr lang="el-GR"/>
            <a:t>Εμπορική δραστηριότητα και ο κλάδος των διαφόρων υπηρεσιών λόγω της στρατηγικής γεωγραφικής θέσης.</a:t>
          </a:r>
          <a:endParaRPr lang="en-US"/>
        </a:p>
      </dgm:t>
    </dgm:pt>
    <dgm:pt modelId="{6CF877B5-B508-4680-8C41-116366DF5C14}" cxnId="{22A867DE-D3F6-4D6F-B8BF-EB9B7BEA4FCE}" type="parTrans">
      <dgm:prSet/>
      <dgm:spPr/>
      <dgm:t>
        <a:bodyPr/>
        <a:lstStyle/>
        <a:p>
          <a:endParaRPr lang="en-US"/>
        </a:p>
      </dgm:t>
    </dgm:pt>
    <dgm:pt modelId="{57901990-5173-40E1-835B-277EB7554DA9}" cxnId="{22A867DE-D3F6-4D6F-B8BF-EB9B7BEA4FCE}" type="sibTrans">
      <dgm:prSet/>
      <dgm:spPr/>
      <dgm:t>
        <a:bodyPr/>
        <a:lstStyle/>
        <a:p>
          <a:endParaRPr lang="en-US"/>
        </a:p>
      </dgm:t>
    </dgm:pt>
    <dgm:pt modelId="{1E33533C-19AF-4490-8C7C-3A58643D0DE9}">
      <dgm:prSet/>
      <dgm:spPr/>
      <dgm:t>
        <a:bodyPr/>
        <a:lstStyle/>
        <a:p>
          <a:r>
            <a:rPr lang="el-GR" b="1" u="sng"/>
            <a:t>ΜΕΙΟΝΕΚΤΗΜΑΤΑ  </a:t>
          </a:r>
          <a:endParaRPr lang="en-US"/>
        </a:p>
      </dgm:t>
    </dgm:pt>
    <dgm:pt modelId="{0E46CC18-EC39-4117-B003-D4A85520DAA1}" cxnId="{C4F9592B-BFF7-4554-85B1-B80B31067714}" type="parTrans">
      <dgm:prSet/>
      <dgm:spPr/>
      <dgm:t>
        <a:bodyPr/>
        <a:lstStyle/>
        <a:p>
          <a:endParaRPr lang="en-US"/>
        </a:p>
      </dgm:t>
    </dgm:pt>
    <dgm:pt modelId="{27E3A4BB-3175-4EE8-BAEF-701F5CE5DE7A}" cxnId="{C4F9592B-BFF7-4554-85B1-B80B31067714}" type="sibTrans">
      <dgm:prSet/>
      <dgm:spPr/>
      <dgm:t>
        <a:bodyPr/>
        <a:lstStyle/>
        <a:p>
          <a:endParaRPr lang="en-US"/>
        </a:p>
      </dgm:t>
    </dgm:pt>
    <dgm:pt modelId="{9C4D3FDF-6038-48A1-9467-196CF8E3B3FE}">
      <dgm:prSet/>
      <dgm:spPr/>
      <dgm:t>
        <a:bodyPr/>
        <a:lstStyle/>
        <a:p>
          <a:r>
            <a:rPr lang="el-GR"/>
            <a:t>Έλλειψη υποδομών, περιφερειακών αγορών, τυποποίησης και σύγχρονης οργάνωσης της εμπορίας των προϊόντων</a:t>
          </a:r>
          <a:endParaRPr lang="en-US"/>
        </a:p>
      </dgm:t>
    </dgm:pt>
    <dgm:pt modelId="{6BAEEFA1-7966-4763-B01C-086B95633249}" cxnId="{A3848BC2-10D9-48E5-9F1C-9ACA81A317A0}" type="parTrans">
      <dgm:prSet/>
      <dgm:spPr/>
      <dgm:t>
        <a:bodyPr/>
        <a:lstStyle/>
        <a:p>
          <a:endParaRPr lang="en-US"/>
        </a:p>
      </dgm:t>
    </dgm:pt>
    <dgm:pt modelId="{7890C553-487A-45D4-944A-848B24C59E3B}" cxnId="{A3848BC2-10D9-48E5-9F1C-9ACA81A317A0}" type="sibTrans">
      <dgm:prSet/>
      <dgm:spPr/>
      <dgm:t>
        <a:bodyPr/>
        <a:lstStyle/>
        <a:p>
          <a:endParaRPr lang="en-US"/>
        </a:p>
      </dgm:t>
    </dgm:pt>
    <dgm:pt modelId="{7CC2C9C1-2272-42E9-98E3-DD0E9366A802}">
      <dgm:prSet/>
      <dgm:spPr/>
      <dgm:t>
        <a:bodyPr/>
        <a:lstStyle/>
        <a:p>
          <a:r>
            <a:rPr lang="el-GR" b="1" u="sng"/>
            <a:t>ΕΥΚΑΙΡΙΕΣ </a:t>
          </a:r>
          <a:endParaRPr lang="en-US"/>
        </a:p>
      </dgm:t>
    </dgm:pt>
    <dgm:pt modelId="{EA0DA2D0-CFD1-4BD3-80EA-55008F3E50F4}" cxnId="{1C297FF5-854E-4C79-B79F-5ED5A1942EC9}" type="parTrans">
      <dgm:prSet/>
      <dgm:spPr/>
      <dgm:t>
        <a:bodyPr/>
        <a:lstStyle/>
        <a:p>
          <a:endParaRPr lang="en-US"/>
        </a:p>
      </dgm:t>
    </dgm:pt>
    <dgm:pt modelId="{0D06AEBC-27EB-4CBB-8A01-E7DEA8C37A9C}" cxnId="{1C297FF5-854E-4C79-B79F-5ED5A1942EC9}" type="sibTrans">
      <dgm:prSet/>
      <dgm:spPr/>
      <dgm:t>
        <a:bodyPr/>
        <a:lstStyle/>
        <a:p>
          <a:endParaRPr lang="en-US"/>
        </a:p>
      </dgm:t>
    </dgm:pt>
    <dgm:pt modelId="{5BC24389-C702-4D65-930D-07B13E241D7F}">
      <dgm:prSet/>
      <dgm:spPr/>
      <dgm:t>
        <a:bodyPr/>
        <a:lstStyle/>
        <a:p>
          <a:r>
            <a:rPr lang="el-GR"/>
            <a:t>Σημαντική οικονομική δραστηριότητα τα τελευταία χρόνια αναπτύσσεται και στον τουρισμό μιας και ο νομός διαθέτει σημαντικές περιοχές υψηλής φήμης, Όλυμπος, Τέμπη καθώς και σημαντικά παράλια.</a:t>
          </a:r>
          <a:endParaRPr lang="en-US"/>
        </a:p>
      </dgm:t>
    </dgm:pt>
    <dgm:pt modelId="{D7F61B58-648B-43C4-9FE3-ADFFC36F721C}" cxnId="{59E2AFF9-6EB5-4E6A-A23A-6DD788D3351B}" type="parTrans">
      <dgm:prSet/>
      <dgm:spPr/>
      <dgm:t>
        <a:bodyPr/>
        <a:lstStyle/>
        <a:p>
          <a:endParaRPr lang="en-US"/>
        </a:p>
      </dgm:t>
    </dgm:pt>
    <dgm:pt modelId="{29B56B42-D1B0-4B4F-9580-20571AB7C1CF}" cxnId="{59E2AFF9-6EB5-4E6A-A23A-6DD788D3351B}" type="sibTrans">
      <dgm:prSet/>
      <dgm:spPr/>
      <dgm:t>
        <a:bodyPr/>
        <a:lstStyle/>
        <a:p>
          <a:endParaRPr lang="en-US"/>
        </a:p>
      </dgm:t>
    </dgm:pt>
    <dgm:pt modelId="{F9C7AB1E-1B7C-4069-B47E-1B4413ED5C48}">
      <dgm:prSet/>
      <dgm:spPr/>
      <dgm:t>
        <a:bodyPr/>
        <a:lstStyle/>
        <a:p>
          <a:r>
            <a:rPr lang="el-GR" b="1" u="sng"/>
            <a:t>ΚΙΝΔΥΝΟΙ  </a:t>
          </a:r>
          <a:endParaRPr lang="en-US"/>
        </a:p>
      </dgm:t>
    </dgm:pt>
    <dgm:pt modelId="{A5EA940F-FEEE-4B72-9854-B1F20FC1BEFE}" cxnId="{F8C1E3C8-2489-4456-9C3D-92DB8C25F2BB}" type="parTrans">
      <dgm:prSet/>
      <dgm:spPr/>
      <dgm:t>
        <a:bodyPr/>
        <a:lstStyle/>
        <a:p>
          <a:endParaRPr lang="en-US"/>
        </a:p>
      </dgm:t>
    </dgm:pt>
    <dgm:pt modelId="{71D820EF-BB81-4912-9F90-5ED6F4BC3BBD}" cxnId="{F8C1E3C8-2489-4456-9C3D-92DB8C25F2BB}" type="sibTrans">
      <dgm:prSet/>
      <dgm:spPr/>
      <dgm:t>
        <a:bodyPr/>
        <a:lstStyle/>
        <a:p>
          <a:endParaRPr lang="en-US"/>
        </a:p>
      </dgm:t>
    </dgm:pt>
    <dgm:pt modelId="{7D2DA646-3836-4C83-A04B-CE98ED7D44CF}">
      <dgm:prSet/>
      <dgm:spPr/>
      <dgm:t>
        <a:bodyPr/>
        <a:lstStyle/>
        <a:p>
          <a:r>
            <a:rPr lang="el-GR"/>
            <a:t>Η έλλειψη των μεθόδων που χρησιμοποιούν για οργάνωση αλλά και εμπορία των προϊόντων, μπορεί να επιφέρει αρνητικές συνέπειες αν δεν προσεχθεί. </a:t>
          </a:r>
          <a:endParaRPr lang="en-US"/>
        </a:p>
      </dgm:t>
    </dgm:pt>
    <dgm:pt modelId="{B39609DB-F4E6-411F-9B89-EFC91F10FD79}" cxnId="{67F60F54-7AEE-4BC5-9E54-52BC28D5DDEC}" type="parTrans">
      <dgm:prSet/>
      <dgm:spPr/>
      <dgm:t>
        <a:bodyPr/>
        <a:lstStyle/>
        <a:p>
          <a:endParaRPr lang="en-US"/>
        </a:p>
      </dgm:t>
    </dgm:pt>
    <dgm:pt modelId="{6BCB5124-C5DA-4D73-986F-6FBBF12BE54F}" cxnId="{67F60F54-7AEE-4BC5-9E54-52BC28D5DDEC}" type="sibTrans">
      <dgm:prSet/>
      <dgm:spPr/>
      <dgm:t>
        <a:bodyPr/>
        <a:lstStyle/>
        <a:p>
          <a:endParaRPr lang="en-US"/>
        </a:p>
      </dgm:t>
    </dgm:pt>
    <dgm:pt modelId="{25332119-8084-4CB7-8229-899FB66B9571}" type="pres">
      <dgm:prSet presAssocID="{786A2CC1-4A15-48C1-800E-12593EB58B36}" presName="Name0" presStyleCnt="0">
        <dgm:presLayoutVars>
          <dgm:dir/>
          <dgm:resizeHandles val="exact"/>
        </dgm:presLayoutVars>
      </dgm:prSet>
      <dgm:spPr/>
    </dgm:pt>
    <dgm:pt modelId="{580D86B6-725D-4CFB-AB8A-45743164C4FE}" type="pres">
      <dgm:prSet presAssocID="{6B9B395E-06F2-4152-8D79-9054CBEF1423}" presName="node" presStyleLbl="node1" presStyleIdx="0" presStyleCnt="4">
        <dgm:presLayoutVars>
          <dgm:bulletEnabled val="1"/>
        </dgm:presLayoutVars>
      </dgm:prSet>
      <dgm:spPr/>
    </dgm:pt>
    <dgm:pt modelId="{D947E579-87DD-4AD4-9416-E8C77D777C77}" type="pres">
      <dgm:prSet presAssocID="{8FC58357-254A-4EE9-AC41-E81DB255A5A7}" presName="sibTrans" presStyleLbl="sibTrans1D1" presStyleIdx="0" presStyleCnt="3"/>
      <dgm:spPr/>
    </dgm:pt>
    <dgm:pt modelId="{20F71E21-D1D2-4599-94D2-27F124342A30}" type="pres">
      <dgm:prSet presAssocID="{8FC58357-254A-4EE9-AC41-E81DB255A5A7}" presName="connectorText" presStyleLbl="sibTrans1D1" presStyleIdx="0" presStyleCnt="3"/>
      <dgm:spPr/>
    </dgm:pt>
    <dgm:pt modelId="{912428FA-D618-4218-9315-2C2F0A78F21F}" type="pres">
      <dgm:prSet presAssocID="{1E33533C-19AF-4490-8C7C-3A58643D0DE9}" presName="node" presStyleLbl="node1" presStyleIdx="1" presStyleCnt="4">
        <dgm:presLayoutVars>
          <dgm:bulletEnabled val="1"/>
        </dgm:presLayoutVars>
      </dgm:prSet>
      <dgm:spPr/>
    </dgm:pt>
    <dgm:pt modelId="{AB520D2C-2C20-4F30-93E8-A8AF20EBCE64}" type="pres">
      <dgm:prSet presAssocID="{27E3A4BB-3175-4EE8-BAEF-701F5CE5DE7A}" presName="sibTrans" presStyleLbl="sibTrans1D1" presStyleIdx="1" presStyleCnt="3"/>
      <dgm:spPr/>
    </dgm:pt>
    <dgm:pt modelId="{5B6C8AC7-F170-4236-B723-BABB6B6A77DA}" type="pres">
      <dgm:prSet presAssocID="{27E3A4BB-3175-4EE8-BAEF-701F5CE5DE7A}" presName="connectorText" presStyleLbl="sibTrans1D1" presStyleIdx="1" presStyleCnt="3"/>
      <dgm:spPr/>
    </dgm:pt>
    <dgm:pt modelId="{E4C7D3D2-DFE6-440A-9A7A-125D194B2F7D}" type="pres">
      <dgm:prSet presAssocID="{7CC2C9C1-2272-42E9-98E3-DD0E9366A802}" presName="node" presStyleLbl="node1" presStyleIdx="2" presStyleCnt="4">
        <dgm:presLayoutVars>
          <dgm:bulletEnabled val="1"/>
        </dgm:presLayoutVars>
      </dgm:prSet>
      <dgm:spPr/>
    </dgm:pt>
    <dgm:pt modelId="{A0580157-0792-4FC5-9E5D-B457B6DB835A}" type="pres">
      <dgm:prSet presAssocID="{0D06AEBC-27EB-4CBB-8A01-E7DEA8C37A9C}" presName="sibTrans" presStyleLbl="sibTrans1D1" presStyleIdx="2" presStyleCnt="3"/>
      <dgm:spPr/>
    </dgm:pt>
    <dgm:pt modelId="{2033E0BB-5C57-42F8-AE04-53F3D488A74E}" type="pres">
      <dgm:prSet presAssocID="{0D06AEBC-27EB-4CBB-8A01-E7DEA8C37A9C}" presName="connectorText" presStyleLbl="sibTrans1D1" presStyleIdx="2" presStyleCnt="3"/>
      <dgm:spPr/>
    </dgm:pt>
    <dgm:pt modelId="{7760A607-DDF7-430D-ACBA-A0974C51533B}" type="pres">
      <dgm:prSet presAssocID="{F9C7AB1E-1B7C-4069-B47E-1B4413ED5C48}" presName="node" presStyleLbl="node1" presStyleIdx="3" presStyleCnt="4">
        <dgm:presLayoutVars>
          <dgm:bulletEnabled val="1"/>
        </dgm:presLayoutVars>
      </dgm:prSet>
      <dgm:spPr/>
    </dgm:pt>
  </dgm:ptLst>
  <dgm:cxnLst>
    <dgm:cxn modelId="{4C6EA10A-806A-4B26-85B6-8B94B6E51CD0}" type="presOf" srcId="{1E33533C-19AF-4490-8C7C-3A58643D0DE9}" destId="{912428FA-D618-4218-9315-2C2F0A78F21F}" srcOrd="0" destOrd="0" presId="urn:microsoft.com/office/officeart/2016/7/layout/RepeatingBendingProcessNew"/>
    <dgm:cxn modelId="{AF6F0E0C-F013-4125-81D3-1AACFD68065C}" type="presOf" srcId="{8FC58357-254A-4EE9-AC41-E81DB255A5A7}" destId="{D947E579-87DD-4AD4-9416-E8C77D777C77}" srcOrd="0" destOrd="0" presId="urn:microsoft.com/office/officeart/2016/7/layout/RepeatingBendingProcessNew"/>
    <dgm:cxn modelId="{83DD3A1F-C20B-451F-9CD4-7E051103880A}" type="presOf" srcId="{5BC24389-C702-4D65-930D-07B13E241D7F}" destId="{E4C7D3D2-DFE6-440A-9A7A-125D194B2F7D}" srcOrd="0" destOrd="1" presId="urn:microsoft.com/office/officeart/2016/7/layout/RepeatingBendingProcessNew"/>
    <dgm:cxn modelId="{C4F9592B-BFF7-4554-85B1-B80B31067714}" srcId="{786A2CC1-4A15-48C1-800E-12593EB58B36}" destId="{1E33533C-19AF-4490-8C7C-3A58643D0DE9}" srcOrd="1" destOrd="0" parTransId="{0E46CC18-EC39-4117-B003-D4A85520DAA1}" sibTransId="{27E3A4BB-3175-4EE8-BAEF-701F5CE5DE7A}"/>
    <dgm:cxn modelId="{2A8D3467-4A52-405E-9C76-6BCCFEE5FA4C}" type="presOf" srcId="{9C4D3FDF-6038-48A1-9467-196CF8E3B3FE}" destId="{912428FA-D618-4218-9315-2C2F0A78F21F}" srcOrd="0" destOrd="1" presId="urn:microsoft.com/office/officeart/2016/7/layout/RepeatingBendingProcessNew"/>
    <dgm:cxn modelId="{67F60F54-7AEE-4BC5-9E54-52BC28D5DDEC}" srcId="{F9C7AB1E-1B7C-4069-B47E-1B4413ED5C48}" destId="{7D2DA646-3836-4C83-A04B-CE98ED7D44CF}" srcOrd="0" destOrd="0" parTransId="{B39609DB-F4E6-411F-9B89-EFC91F10FD79}" sibTransId="{6BCB5124-C5DA-4D73-986F-6FBBF12BE54F}"/>
    <dgm:cxn modelId="{D3893997-C341-4129-BBCB-35959512784D}" type="presOf" srcId="{8FC58357-254A-4EE9-AC41-E81DB255A5A7}" destId="{20F71E21-D1D2-4599-94D2-27F124342A30}" srcOrd="1" destOrd="0" presId="urn:microsoft.com/office/officeart/2016/7/layout/RepeatingBendingProcessNew"/>
    <dgm:cxn modelId="{65B5EF9A-FB9C-49A1-A5A7-BEBD64DE1EA1}" type="presOf" srcId="{7D2DA646-3836-4C83-A04B-CE98ED7D44CF}" destId="{7760A607-DDF7-430D-ACBA-A0974C51533B}" srcOrd="0" destOrd="1" presId="urn:microsoft.com/office/officeart/2016/7/layout/RepeatingBendingProcessNew"/>
    <dgm:cxn modelId="{960B0A9E-A143-4009-84DC-5A0280A6C4DB}" type="presOf" srcId="{DECE9885-5A02-4EA4-B57C-9BA217B89F8D}" destId="{580D86B6-725D-4CFB-AB8A-45743164C4FE}" srcOrd="0" destOrd="1" presId="urn:microsoft.com/office/officeart/2016/7/layout/RepeatingBendingProcessNew"/>
    <dgm:cxn modelId="{8E418BAA-B16F-4F1F-A33B-9651B27A2700}" type="presOf" srcId="{7CC2C9C1-2272-42E9-98E3-DD0E9366A802}" destId="{E4C7D3D2-DFE6-440A-9A7A-125D194B2F7D}" srcOrd="0" destOrd="0" presId="urn:microsoft.com/office/officeart/2016/7/layout/RepeatingBendingProcessNew"/>
    <dgm:cxn modelId="{40549AAC-F720-4306-B7EF-48FA523658FF}" type="presOf" srcId="{786A2CC1-4A15-48C1-800E-12593EB58B36}" destId="{25332119-8084-4CB7-8229-899FB66B9571}" srcOrd="0" destOrd="0" presId="urn:microsoft.com/office/officeart/2016/7/layout/RepeatingBendingProcessNew"/>
    <dgm:cxn modelId="{1AFE31B1-0A5E-478E-8F8F-8FC08DB79F69}" srcId="{786A2CC1-4A15-48C1-800E-12593EB58B36}" destId="{6B9B395E-06F2-4152-8D79-9054CBEF1423}" srcOrd="0" destOrd="0" parTransId="{90550FB0-0369-4E92-8BFC-051D0446720E}" sibTransId="{8FC58357-254A-4EE9-AC41-E81DB255A5A7}"/>
    <dgm:cxn modelId="{189C15C0-2E17-4C63-B425-54B867291C2A}" type="presOf" srcId="{F9C7AB1E-1B7C-4069-B47E-1B4413ED5C48}" destId="{7760A607-DDF7-430D-ACBA-A0974C51533B}" srcOrd="0" destOrd="0" presId="urn:microsoft.com/office/officeart/2016/7/layout/RepeatingBendingProcessNew"/>
    <dgm:cxn modelId="{A3848BC2-10D9-48E5-9F1C-9ACA81A317A0}" srcId="{1E33533C-19AF-4490-8C7C-3A58643D0DE9}" destId="{9C4D3FDF-6038-48A1-9467-196CF8E3B3FE}" srcOrd="0" destOrd="0" parTransId="{6BAEEFA1-7966-4763-B01C-086B95633249}" sibTransId="{7890C553-487A-45D4-944A-848B24C59E3B}"/>
    <dgm:cxn modelId="{D57EDFC6-C6D7-4319-B9D3-2CC3EEFF1A12}" type="presOf" srcId="{27E3A4BB-3175-4EE8-BAEF-701F5CE5DE7A}" destId="{5B6C8AC7-F170-4236-B723-BABB6B6A77DA}" srcOrd="1" destOrd="0" presId="urn:microsoft.com/office/officeart/2016/7/layout/RepeatingBendingProcessNew"/>
    <dgm:cxn modelId="{F8C1E3C8-2489-4456-9C3D-92DB8C25F2BB}" srcId="{786A2CC1-4A15-48C1-800E-12593EB58B36}" destId="{F9C7AB1E-1B7C-4069-B47E-1B4413ED5C48}" srcOrd="3" destOrd="0" parTransId="{A5EA940F-FEEE-4B72-9854-B1F20FC1BEFE}" sibTransId="{71D820EF-BB81-4912-9F90-5ED6F4BC3BBD}"/>
    <dgm:cxn modelId="{F3ABEFDB-98C0-4E93-83B3-E70C0F5E37AD}" type="presOf" srcId="{0D06AEBC-27EB-4CBB-8A01-E7DEA8C37A9C}" destId="{A0580157-0792-4FC5-9E5D-B457B6DB835A}" srcOrd="0" destOrd="0" presId="urn:microsoft.com/office/officeart/2016/7/layout/RepeatingBendingProcessNew"/>
    <dgm:cxn modelId="{22A867DE-D3F6-4D6F-B8BF-EB9B7BEA4FCE}" srcId="{6B9B395E-06F2-4152-8D79-9054CBEF1423}" destId="{DECE9885-5A02-4EA4-B57C-9BA217B89F8D}" srcOrd="0" destOrd="0" parTransId="{6CF877B5-B508-4680-8C41-116366DF5C14}" sibTransId="{57901990-5173-40E1-835B-277EB7554DA9}"/>
    <dgm:cxn modelId="{CCCEEFDF-693A-44A3-9F77-D63B03E13DB9}" type="presOf" srcId="{6B9B395E-06F2-4152-8D79-9054CBEF1423}" destId="{580D86B6-725D-4CFB-AB8A-45743164C4FE}" srcOrd="0" destOrd="0" presId="urn:microsoft.com/office/officeart/2016/7/layout/RepeatingBendingProcessNew"/>
    <dgm:cxn modelId="{179B7AEF-8C5C-46B1-97E0-11F6270537CE}" type="presOf" srcId="{27E3A4BB-3175-4EE8-BAEF-701F5CE5DE7A}" destId="{AB520D2C-2C20-4F30-93E8-A8AF20EBCE64}" srcOrd="0" destOrd="0" presId="urn:microsoft.com/office/officeart/2016/7/layout/RepeatingBendingProcessNew"/>
    <dgm:cxn modelId="{CF2EC6F4-B2A2-4423-8611-222E2DE68ED4}" type="presOf" srcId="{0D06AEBC-27EB-4CBB-8A01-E7DEA8C37A9C}" destId="{2033E0BB-5C57-42F8-AE04-53F3D488A74E}" srcOrd="1" destOrd="0" presId="urn:microsoft.com/office/officeart/2016/7/layout/RepeatingBendingProcessNew"/>
    <dgm:cxn modelId="{1C297FF5-854E-4C79-B79F-5ED5A1942EC9}" srcId="{786A2CC1-4A15-48C1-800E-12593EB58B36}" destId="{7CC2C9C1-2272-42E9-98E3-DD0E9366A802}" srcOrd="2" destOrd="0" parTransId="{EA0DA2D0-CFD1-4BD3-80EA-55008F3E50F4}" sibTransId="{0D06AEBC-27EB-4CBB-8A01-E7DEA8C37A9C}"/>
    <dgm:cxn modelId="{59E2AFF9-6EB5-4E6A-A23A-6DD788D3351B}" srcId="{7CC2C9C1-2272-42E9-98E3-DD0E9366A802}" destId="{5BC24389-C702-4D65-930D-07B13E241D7F}" srcOrd="0" destOrd="0" parTransId="{D7F61B58-648B-43C4-9FE3-ADFFC36F721C}" sibTransId="{29B56B42-D1B0-4B4F-9580-20571AB7C1CF}"/>
    <dgm:cxn modelId="{8D4C8754-FED5-4E07-8ED4-84F5C35FA3E6}" type="presParOf" srcId="{25332119-8084-4CB7-8229-899FB66B9571}" destId="{580D86B6-725D-4CFB-AB8A-45743164C4FE}" srcOrd="0" destOrd="0" presId="urn:microsoft.com/office/officeart/2016/7/layout/RepeatingBendingProcessNew"/>
    <dgm:cxn modelId="{53DB16FD-203E-4A3B-A70B-9846E75EB99D}" type="presParOf" srcId="{25332119-8084-4CB7-8229-899FB66B9571}" destId="{D947E579-87DD-4AD4-9416-E8C77D777C77}" srcOrd="1" destOrd="0" presId="urn:microsoft.com/office/officeart/2016/7/layout/RepeatingBendingProcessNew"/>
    <dgm:cxn modelId="{DF261DC8-182A-465F-81AA-7EEE1CEBABB0}" type="presParOf" srcId="{D947E579-87DD-4AD4-9416-E8C77D777C77}" destId="{20F71E21-D1D2-4599-94D2-27F124342A30}" srcOrd="0" destOrd="0" presId="urn:microsoft.com/office/officeart/2016/7/layout/RepeatingBendingProcessNew"/>
    <dgm:cxn modelId="{F0320310-AC36-4FF2-8211-2EDBAEA73F0C}" type="presParOf" srcId="{25332119-8084-4CB7-8229-899FB66B9571}" destId="{912428FA-D618-4218-9315-2C2F0A78F21F}" srcOrd="2" destOrd="0" presId="urn:microsoft.com/office/officeart/2016/7/layout/RepeatingBendingProcessNew"/>
    <dgm:cxn modelId="{EAAA54DE-1628-4F33-92D7-857C89A27FFE}" type="presParOf" srcId="{25332119-8084-4CB7-8229-899FB66B9571}" destId="{AB520D2C-2C20-4F30-93E8-A8AF20EBCE64}" srcOrd="3" destOrd="0" presId="urn:microsoft.com/office/officeart/2016/7/layout/RepeatingBendingProcessNew"/>
    <dgm:cxn modelId="{3A322BF3-3407-4327-8B32-55322EFACF9C}" type="presParOf" srcId="{AB520D2C-2C20-4F30-93E8-A8AF20EBCE64}" destId="{5B6C8AC7-F170-4236-B723-BABB6B6A77DA}" srcOrd="0" destOrd="0" presId="urn:microsoft.com/office/officeart/2016/7/layout/RepeatingBendingProcessNew"/>
    <dgm:cxn modelId="{DF10C6C1-F744-4B0A-8336-8696CF0EDA66}" type="presParOf" srcId="{25332119-8084-4CB7-8229-899FB66B9571}" destId="{E4C7D3D2-DFE6-440A-9A7A-125D194B2F7D}" srcOrd="4" destOrd="0" presId="urn:microsoft.com/office/officeart/2016/7/layout/RepeatingBendingProcessNew"/>
    <dgm:cxn modelId="{E4D4ED99-C82F-4909-8513-91C828B20E4B}" type="presParOf" srcId="{25332119-8084-4CB7-8229-899FB66B9571}" destId="{A0580157-0792-4FC5-9E5D-B457B6DB835A}" srcOrd="5" destOrd="0" presId="urn:microsoft.com/office/officeart/2016/7/layout/RepeatingBendingProcessNew"/>
    <dgm:cxn modelId="{7225292F-1EC5-4A72-B7E7-25CE56D30812}" type="presParOf" srcId="{A0580157-0792-4FC5-9E5D-B457B6DB835A}" destId="{2033E0BB-5C57-42F8-AE04-53F3D488A74E}" srcOrd="0" destOrd="0" presId="urn:microsoft.com/office/officeart/2016/7/layout/RepeatingBendingProcessNew"/>
    <dgm:cxn modelId="{B21150A1-5903-45EA-A30C-0BF1536A40CF}" type="presParOf" srcId="{25332119-8084-4CB7-8229-899FB66B9571}" destId="{7760A607-DDF7-430D-ACBA-A0974C51533B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7583D2-85FC-461A-A679-F6F48F26718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75BA1B7-BDBD-4C06-8453-B3BA15B7989B}">
      <dgm:prSet/>
      <dgm:spPr/>
      <dgm:t>
        <a:bodyPr/>
        <a:lstStyle/>
        <a:p>
          <a:r>
            <a:rPr lang="el-GR" b="1"/>
            <a:t>SY_CULTour</a:t>
          </a:r>
          <a:endParaRPr lang="el-GR"/>
        </a:p>
        <a:p>
          <a:r>
            <a:rPr lang="el-GR"/>
            <a:t> Πολιτισμός Τουρισμός. Το έργο αφορά  την καταγραφή και διάσωση της πολιτισμικής κληρονομιάς Περιέχει δράσεις για την προώθηση του αγροτουρισμού ως εναλλακτική πηγή εσόδων των κατοίκων των απομακρυσμένων αγροτικών περιοχών)</a:t>
          </a:r>
          <a:endParaRPr lang="en-US"/>
        </a:p>
      </dgm:t>
    </dgm:pt>
    <dgm:pt modelId="{EDFDE381-CEF9-48E2-982C-F281E95050F8}" cxnId="{B9C0C680-3E79-460A-A059-112F6B96C373}" type="parTrans">
      <dgm:prSet/>
      <dgm:spPr/>
      <dgm:t>
        <a:bodyPr/>
        <a:lstStyle/>
        <a:p>
          <a:endParaRPr lang="en-US"/>
        </a:p>
      </dgm:t>
    </dgm:pt>
    <dgm:pt modelId="{BB1E5E85-5309-4CBA-8024-93E6B2D0FE28}" cxnId="{B9C0C680-3E79-460A-A059-112F6B96C373}" type="sibTrans">
      <dgm:prSet phldrT="1" phldr="0"/>
      <dgm:spPr/>
      <dgm:t>
        <a:bodyPr/>
        <a:lstStyle/>
        <a:p>
          <a:endParaRPr lang="en-US"/>
        </a:p>
      </dgm:t>
    </dgm:pt>
    <dgm:pt modelId="{E1C142A4-A10E-4366-8BAA-07CF404277AD}">
      <dgm:prSet/>
      <dgm:spPr/>
      <dgm:t>
        <a:bodyPr/>
        <a:lstStyle/>
        <a:p>
          <a:r>
            <a:rPr lang="el-GR" b="1"/>
            <a:t>Mild Home </a:t>
          </a:r>
          <a:endParaRPr lang="el-GR"/>
        </a:p>
        <a:p>
          <a:r>
            <a:rPr lang="el-GR"/>
            <a:t>νέργεια. Σκοπός του έργου είναι  η μικρή κατανάλωση ενέργειας, σχεδόν μηδενικές εκπομπές ενέργειας και προσιτές λειτουργικές δαπάνες.</a:t>
          </a:r>
          <a:endParaRPr lang="en-US"/>
        </a:p>
      </dgm:t>
    </dgm:pt>
    <dgm:pt modelId="{19BF9FAF-7401-44EA-AA53-B6D770EA950F}" cxnId="{1C8B77BF-4644-4914-97EC-A6849EFDD1F5}" type="parTrans">
      <dgm:prSet/>
      <dgm:spPr/>
      <dgm:t>
        <a:bodyPr/>
        <a:lstStyle/>
        <a:p>
          <a:endParaRPr lang="en-US"/>
        </a:p>
      </dgm:t>
    </dgm:pt>
    <dgm:pt modelId="{02DE301B-97A3-48BD-815B-5A536607480B}" cxnId="{1C8B77BF-4644-4914-97EC-A6849EFDD1F5}" type="sibTrans">
      <dgm:prSet phldrT="2" phldr="0"/>
      <dgm:spPr/>
      <dgm:t>
        <a:bodyPr/>
        <a:lstStyle/>
        <a:p>
          <a:endParaRPr lang="en-US"/>
        </a:p>
      </dgm:t>
    </dgm:pt>
    <dgm:pt modelId="{FD870123-0C87-47D9-A91B-B101C128A96D}">
      <dgm:prSet/>
      <dgm:spPr/>
      <dgm:t>
        <a:bodyPr/>
        <a:lstStyle/>
        <a:p>
          <a:r>
            <a:rPr lang="el-GR" b="1"/>
            <a:t>Sigma4water</a:t>
          </a:r>
          <a:r>
            <a:rPr lang="el-GR"/>
            <a:t>. </a:t>
          </a:r>
        </a:p>
        <a:p>
          <a:r>
            <a:rPr lang="el-GR"/>
            <a:t>Το έργο εστιάζει στην αποκατάσταση, διαχείριση και αξιοποίηση λιμνών και υγροτόπων. Σκοπός του είναι η αναβάθμιση της ποιότητας ζωής με έμφαση στην προστασία του περιβάλλοντος. Ευαισθητοποίηση για τη βιώσιμη ανάπτυξη ειδικά προς τους πολίτες και όλα τα ενδιαφερόμενα μέρη και τους δικαιούχους.</a:t>
          </a:r>
          <a:endParaRPr lang="en-US"/>
        </a:p>
      </dgm:t>
    </dgm:pt>
    <dgm:pt modelId="{6BBF72F7-6DAC-484D-A995-F0D889A06F30}" cxnId="{56CF75E4-E01F-475C-9BF9-4A7A5F64E3E3}" type="parTrans">
      <dgm:prSet/>
      <dgm:spPr/>
      <dgm:t>
        <a:bodyPr/>
        <a:lstStyle/>
        <a:p>
          <a:endParaRPr lang="en-US"/>
        </a:p>
      </dgm:t>
    </dgm:pt>
    <dgm:pt modelId="{F0F042F6-3A3F-4204-B879-EE70675DCCA1}" cxnId="{56CF75E4-E01F-475C-9BF9-4A7A5F64E3E3}" type="sibTrans">
      <dgm:prSet phldrT="3" phldr="0"/>
      <dgm:spPr/>
      <dgm:t>
        <a:bodyPr/>
        <a:lstStyle/>
        <a:p>
          <a:endParaRPr lang="en-US"/>
        </a:p>
      </dgm:t>
    </dgm:pt>
    <dgm:pt modelId="{887851BF-C3FE-4C4F-9FA1-C848BE053BFA}">
      <dgm:prSet/>
      <dgm:spPr/>
      <dgm:t>
        <a:bodyPr/>
        <a:lstStyle/>
        <a:p>
          <a:r>
            <a:rPr lang="el-GR" b="1"/>
            <a:t>2BPARKS</a:t>
          </a:r>
        </a:p>
        <a:p>
          <a:r>
            <a:rPr lang="el-GR"/>
            <a:t>Περιβάλλον Προστατευόμενες περιοχές. Σκοπός του έργου είναι η προώθηση της πράσινης ανάπτυξης, η ενίσχυση της ευαισθητοποίησης των τοπικών αρχών και των πολιτών και τη μείωση των οικονομικών και κοινωνικών επιπτώσεων από τις ανθρωπογενείς πιέσεις που δέχεται το περιβάλλον.</a:t>
          </a:r>
          <a:endParaRPr lang="en-US"/>
        </a:p>
      </dgm:t>
    </dgm:pt>
    <dgm:pt modelId="{083994FD-8B29-4191-AEAE-2E109335C08C}" cxnId="{5533E1C6-D106-4E70-9310-B822C296B088}" type="parTrans">
      <dgm:prSet/>
      <dgm:spPr/>
      <dgm:t>
        <a:bodyPr/>
        <a:lstStyle/>
        <a:p>
          <a:endParaRPr lang="en-US"/>
        </a:p>
      </dgm:t>
    </dgm:pt>
    <dgm:pt modelId="{A96B731E-40C1-4F9E-9104-52A821835D3F}" cxnId="{5533E1C6-D106-4E70-9310-B822C296B088}" type="sibTrans">
      <dgm:prSet phldrT="4" phldr="0"/>
      <dgm:spPr/>
      <dgm:t>
        <a:bodyPr/>
        <a:lstStyle/>
        <a:p>
          <a:endParaRPr lang="en-US"/>
        </a:p>
      </dgm:t>
    </dgm:pt>
    <dgm:pt modelId="{F14BF378-FC01-4E64-B82F-BB55E50D42FD}" type="pres">
      <dgm:prSet presAssocID="{0B7583D2-85FC-461A-A679-F6F48F267189}" presName="linear" presStyleCnt="0">
        <dgm:presLayoutVars>
          <dgm:animLvl val="lvl"/>
          <dgm:resizeHandles val="exact"/>
        </dgm:presLayoutVars>
      </dgm:prSet>
      <dgm:spPr/>
    </dgm:pt>
    <dgm:pt modelId="{F6880D93-C172-4819-BECF-E85B8AA52167}" type="pres">
      <dgm:prSet presAssocID="{375BA1B7-BDBD-4C06-8453-B3BA15B7989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B2D0B61-7589-4BB2-AE64-47A73E145596}" type="pres">
      <dgm:prSet presAssocID="{BB1E5E85-5309-4CBA-8024-93E6B2D0FE28}" presName="spacer" presStyleCnt="0"/>
      <dgm:spPr/>
    </dgm:pt>
    <dgm:pt modelId="{0667B96C-05DA-4E17-9456-5F0364A14B69}" type="pres">
      <dgm:prSet presAssocID="{E1C142A4-A10E-4366-8BAA-07CF404277A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942D6A4-1046-4D84-AB71-0A775BB3853A}" type="pres">
      <dgm:prSet presAssocID="{02DE301B-97A3-48BD-815B-5A536607480B}" presName="spacer" presStyleCnt="0"/>
      <dgm:spPr/>
    </dgm:pt>
    <dgm:pt modelId="{0E21DB4E-AC1E-49C2-AFAC-8EB24077F151}" type="pres">
      <dgm:prSet presAssocID="{FD870123-0C87-47D9-A91B-B101C128A96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357349D-CA13-4A90-AA5B-D18081644E64}" type="pres">
      <dgm:prSet presAssocID="{F0F042F6-3A3F-4204-B879-EE70675DCCA1}" presName="spacer" presStyleCnt="0"/>
      <dgm:spPr/>
    </dgm:pt>
    <dgm:pt modelId="{9DF4AD34-C566-4483-A89C-0A95969E2800}" type="pres">
      <dgm:prSet presAssocID="{887851BF-C3FE-4C4F-9FA1-C848BE053BF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4C53703-C6D4-45AB-B91A-D3F6CE4222A6}" type="presOf" srcId="{FD870123-0C87-47D9-A91B-B101C128A96D}" destId="{0E21DB4E-AC1E-49C2-AFAC-8EB24077F151}" srcOrd="0" destOrd="0" presId="urn:microsoft.com/office/officeart/2005/8/layout/vList2"/>
    <dgm:cxn modelId="{B9C0C680-3E79-460A-A059-112F6B96C373}" srcId="{0B7583D2-85FC-461A-A679-F6F48F267189}" destId="{375BA1B7-BDBD-4C06-8453-B3BA15B7989B}" srcOrd="0" destOrd="0" parTransId="{EDFDE381-CEF9-48E2-982C-F281E95050F8}" sibTransId="{BB1E5E85-5309-4CBA-8024-93E6B2D0FE28}"/>
    <dgm:cxn modelId="{1C8B77BF-4644-4914-97EC-A6849EFDD1F5}" srcId="{0B7583D2-85FC-461A-A679-F6F48F267189}" destId="{E1C142A4-A10E-4366-8BAA-07CF404277AD}" srcOrd="1" destOrd="0" parTransId="{19BF9FAF-7401-44EA-AA53-B6D770EA950F}" sibTransId="{02DE301B-97A3-48BD-815B-5A536607480B}"/>
    <dgm:cxn modelId="{923941C1-96D3-40BC-AF32-E0C485A931F0}" type="presOf" srcId="{0B7583D2-85FC-461A-A679-F6F48F267189}" destId="{F14BF378-FC01-4E64-B82F-BB55E50D42FD}" srcOrd="0" destOrd="0" presId="urn:microsoft.com/office/officeart/2005/8/layout/vList2"/>
    <dgm:cxn modelId="{5533E1C6-D106-4E70-9310-B822C296B088}" srcId="{0B7583D2-85FC-461A-A679-F6F48F267189}" destId="{887851BF-C3FE-4C4F-9FA1-C848BE053BFA}" srcOrd="3" destOrd="0" parTransId="{083994FD-8B29-4191-AEAE-2E109335C08C}" sibTransId="{A96B731E-40C1-4F9E-9104-52A821835D3F}"/>
    <dgm:cxn modelId="{F7705AD6-1B75-4384-9170-8C27E100F832}" type="presOf" srcId="{887851BF-C3FE-4C4F-9FA1-C848BE053BFA}" destId="{9DF4AD34-C566-4483-A89C-0A95969E2800}" srcOrd="0" destOrd="0" presId="urn:microsoft.com/office/officeart/2005/8/layout/vList2"/>
    <dgm:cxn modelId="{56CF75E4-E01F-475C-9BF9-4A7A5F64E3E3}" srcId="{0B7583D2-85FC-461A-A679-F6F48F267189}" destId="{FD870123-0C87-47D9-A91B-B101C128A96D}" srcOrd="2" destOrd="0" parTransId="{6BBF72F7-6DAC-484D-A995-F0D889A06F30}" sibTransId="{F0F042F6-3A3F-4204-B879-EE70675DCCA1}"/>
    <dgm:cxn modelId="{D849B6F0-3827-44E4-81A1-0344499AE2C7}" type="presOf" srcId="{375BA1B7-BDBD-4C06-8453-B3BA15B7989B}" destId="{F6880D93-C172-4819-BECF-E85B8AA52167}" srcOrd="0" destOrd="0" presId="urn:microsoft.com/office/officeart/2005/8/layout/vList2"/>
    <dgm:cxn modelId="{4CF6E2F9-DDE9-40BE-8200-0CF8CED78A84}" type="presOf" srcId="{E1C142A4-A10E-4366-8BAA-07CF404277AD}" destId="{0667B96C-05DA-4E17-9456-5F0364A14B69}" srcOrd="0" destOrd="0" presId="urn:microsoft.com/office/officeart/2005/8/layout/vList2"/>
    <dgm:cxn modelId="{2DE93442-4710-4FB5-AAFA-8DBA66A77C5D}" type="presParOf" srcId="{F14BF378-FC01-4E64-B82F-BB55E50D42FD}" destId="{F6880D93-C172-4819-BECF-E85B8AA52167}" srcOrd="0" destOrd="0" presId="urn:microsoft.com/office/officeart/2005/8/layout/vList2"/>
    <dgm:cxn modelId="{68AAB5AA-3D5C-40EC-8951-C2D5CF048992}" type="presParOf" srcId="{F14BF378-FC01-4E64-B82F-BB55E50D42FD}" destId="{4B2D0B61-7589-4BB2-AE64-47A73E145596}" srcOrd="1" destOrd="0" presId="urn:microsoft.com/office/officeart/2005/8/layout/vList2"/>
    <dgm:cxn modelId="{50ECE375-A906-4B14-98FA-7139DE212067}" type="presParOf" srcId="{F14BF378-FC01-4E64-B82F-BB55E50D42FD}" destId="{0667B96C-05DA-4E17-9456-5F0364A14B69}" srcOrd="2" destOrd="0" presId="urn:microsoft.com/office/officeart/2005/8/layout/vList2"/>
    <dgm:cxn modelId="{002BF220-CC4B-4776-8A0D-08A4A5A648CF}" type="presParOf" srcId="{F14BF378-FC01-4E64-B82F-BB55E50D42FD}" destId="{4942D6A4-1046-4D84-AB71-0A775BB3853A}" srcOrd="3" destOrd="0" presId="urn:microsoft.com/office/officeart/2005/8/layout/vList2"/>
    <dgm:cxn modelId="{5991CC74-977D-4D8C-BCD9-5F66F763867F}" type="presParOf" srcId="{F14BF378-FC01-4E64-B82F-BB55E50D42FD}" destId="{0E21DB4E-AC1E-49C2-AFAC-8EB24077F151}" srcOrd="4" destOrd="0" presId="urn:microsoft.com/office/officeart/2005/8/layout/vList2"/>
    <dgm:cxn modelId="{34BB0550-C962-43E9-A545-6E61A085054A}" type="presParOf" srcId="{F14BF378-FC01-4E64-B82F-BB55E50D42FD}" destId="{A357349D-CA13-4A90-AA5B-D18081644E64}" srcOrd="5" destOrd="0" presId="urn:microsoft.com/office/officeart/2005/8/layout/vList2"/>
    <dgm:cxn modelId="{640F1953-69FD-41DD-8C64-166922D75454}" type="presParOf" srcId="{F14BF378-FC01-4E64-B82F-BB55E50D42FD}" destId="{9DF4AD34-C566-4483-A89C-0A95969E280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D03E44-A800-4B8A-A975-19F5F46DC65F}" type="doc">
      <dgm:prSet loTypeId="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7906FB8-1473-4FA3-B808-D4E55E456977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400" b="1"/>
            <a:t>Η περιφέρεια Θεσσαλίας είναι η τρίτη σε πληθυσμιακό μέγεθος.</a:t>
          </a:r>
          <a:r>
            <a:rPr lang="en-US" sz="1400" b="1"/>
            <a:t/>
          </a:r>
          <a:endParaRPr lang="en-US" sz="1400" b="1"/>
        </a:p>
      </dgm:t>
    </dgm:pt>
    <dgm:pt modelId="{20ACB56B-3A3E-4749-813F-57846A568CFF}" cxnId="{4D61A44A-55C5-4746-B966-8911E85B63BD}" type="parTrans">
      <dgm:prSet/>
      <dgm:spPr/>
      <dgm:t>
        <a:bodyPr/>
        <a:lstStyle/>
        <a:p>
          <a:endParaRPr lang="en-US"/>
        </a:p>
      </dgm:t>
    </dgm:pt>
    <dgm:pt modelId="{71DF08FE-0ABA-45C7-BDE8-F9FB21BAF9C9}" cxnId="{4D61A44A-55C5-4746-B966-8911E85B63BD}" type="sibTrans">
      <dgm:prSet/>
      <dgm:spPr/>
      <dgm:t>
        <a:bodyPr/>
        <a:lstStyle/>
        <a:p>
          <a:endParaRPr lang="en-US"/>
        </a:p>
      </dgm:t>
    </dgm:pt>
    <dgm:pt modelId="{29EF6EF9-AA8B-4236-A9FD-87988F732A4A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400" b="1"/>
            <a:t>Διαθέτει πλούσιο φυσικό περιβάλλον, όπως χλωρίδα, πανίδα, λίμνες, ποτάμια και βουνά.</a:t>
          </a:r>
          <a:r>
            <a:rPr lang="el-GR" sz="1400" b="1"/>
            <a:t/>
          </a:r>
          <a:endParaRPr lang="el-GR" sz="1400" b="1"/>
        </a:p>
      </dgm:t>
    </dgm:pt>
    <dgm:pt modelId="{F80A6624-9102-4A71-9567-B95EA99CFC42}" cxnId="{76263C1C-7D33-47B1-8B2E-6C22DBA20253}" type="parTrans">
      <dgm:prSet/>
      <dgm:spPr/>
      <dgm:t>
        <a:bodyPr/>
        <a:lstStyle/>
        <a:p>
          <a:endParaRPr lang="en-US"/>
        </a:p>
      </dgm:t>
    </dgm:pt>
    <dgm:pt modelId="{BFD37EF4-C4F5-43A3-8116-C3BB00142CB9}" cxnId="{76263C1C-7D33-47B1-8B2E-6C22DBA20253}" type="sibTrans">
      <dgm:prSet/>
      <dgm:spPr/>
      <dgm:t>
        <a:bodyPr/>
        <a:lstStyle/>
        <a:p>
          <a:endParaRPr lang="en-US"/>
        </a:p>
      </dgm:t>
    </dgm:pt>
    <dgm:pt modelId="{7494A627-3F38-41D0-BB7D-CE4D3FFD6988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400" b="1"/>
            <a:t>Διαθέτει πολλά αξιολογα μουσεία, αρχαιολογικούς χώρους και μοναστήρια συμπεριλαμβανομένης της περιοχής των Μετεώρων</a:t>
          </a:r>
          <a:r>
            <a:rPr lang="en-US" sz="1400" b="1"/>
            <a:t/>
          </a:r>
          <a:endParaRPr lang="en-US" sz="1400" b="1"/>
        </a:p>
      </dgm:t>
    </dgm:pt>
    <dgm:pt modelId="{688809AF-B4FC-45C6-8E92-8B370415DA15}" cxnId="{51F873A2-B7C4-439D-974B-BC86B6C63457}" type="parTrans">
      <dgm:prSet/>
      <dgm:spPr/>
      <dgm:t>
        <a:bodyPr/>
        <a:lstStyle/>
        <a:p>
          <a:endParaRPr lang="en-US"/>
        </a:p>
      </dgm:t>
    </dgm:pt>
    <dgm:pt modelId="{3E3BDEF7-3518-45DC-92D0-AD4A5919CC07}" cxnId="{51F873A2-B7C4-439D-974B-BC86B6C63457}" type="sibTrans">
      <dgm:prSet/>
      <dgm:spPr/>
      <dgm:t>
        <a:bodyPr/>
        <a:lstStyle/>
        <a:p>
          <a:endParaRPr lang="en-US"/>
        </a:p>
      </dgm:t>
    </dgm:pt>
    <dgm:pt modelId="{7B9DB83D-5B09-431E-9FCD-EFE18860BA08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400" b="1"/>
            <a:t>Στην περιφέρεια έχουν πραγματοποιηθει πολλά αναπτυξιακά έργα με στόχο τη βιώσιμη ανάπτυξη της.</a:t>
          </a:r>
          <a:r>
            <a:rPr lang="el-GR" sz="1200"/>
            <a:t> </a:t>
          </a:r>
          <a:r>
            <a:rPr lang="en-US" sz="1200"/>
            <a:t/>
          </a:r>
          <a:endParaRPr lang="en-US" sz="1200"/>
        </a:p>
      </dgm:t>
    </dgm:pt>
    <dgm:pt modelId="{DBEF01B6-F8A3-4645-8E13-2DE0C8E18DC3}" cxnId="{8FB9D1FD-7882-4FEB-BAC2-E55C1A8CA694}" type="parTrans">
      <dgm:prSet/>
      <dgm:spPr/>
      <dgm:t>
        <a:bodyPr/>
        <a:lstStyle/>
        <a:p>
          <a:endParaRPr lang="en-US"/>
        </a:p>
      </dgm:t>
    </dgm:pt>
    <dgm:pt modelId="{44B9864F-12E3-4B9A-84E4-77FD53B0CA8A}" cxnId="{8FB9D1FD-7882-4FEB-BAC2-E55C1A8CA694}" type="sibTrans">
      <dgm:prSet/>
      <dgm:spPr/>
      <dgm:t>
        <a:bodyPr/>
        <a:lstStyle/>
        <a:p>
          <a:endParaRPr lang="en-US"/>
        </a:p>
      </dgm:t>
    </dgm:pt>
    <dgm:pt modelId="{7DB90EA2-B99A-4B0A-8030-072AC900B8C6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400" b="1"/>
            <a:t>Υπάρχουν ικανοποιητικές κοινωνικές υποδομές και υποδομές υγείας και πρόνοιας.</a:t>
          </a:r>
          <a:r>
            <a:rPr lang="en-US" sz="1400" b="1"/>
            <a:t/>
          </a:r>
          <a:endParaRPr lang="en-US" sz="1400" b="1"/>
        </a:p>
      </dgm:t>
    </dgm:pt>
    <dgm:pt modelId="{4BF49D01-A143-4924-B86F-061508CE7864}" cxnId="{853AAD21-B599-467B-8790-1FB3B3404F46}" type="parTrans">
      <dgm:prSet/>
      <dgm:spPr/>
      <dgm:t>
        <a:bodyPr/>
        <a:lstStyle/>
        <a:p>
          <a:endParaRPr lang="en-US"/>
        </a:p>
      </dgm:t>
    </dgm:pt>
    <dgm:pt modelId="{76A897D9-6734-4018-8DB1-41F020D997A2}" cxnId="{853AAD21-B599-467B-8790-1FB3B3404F46}" type="sibTrans">
      <dgm:prSet/>
      <dgm:spPr/>
      <dgm:t>
        <a:bodyPr/>
        <a:lstStyle/>
        <a:p>
          <a:endParaRPr lang="en-US"/>
        </a:p>
      </dgm:t>
    </dgm:pt>
    <dgm:pt modelId="{BF70CA3E-FA59-4EE5-AACF-AA0198E7D00F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400" b="1"/>
            <a:t>Στον τομέα της οικονομίας ανεπτυγμένοι είναι και οι τρεις τομείς παραγωγής</a:t>
          </a:r>
          <a:r>
            <a:rPr lang="en-US" sz="1400" b="1"/>
            <a:t/>
          </a:r>
          <a:endParaRPr lang="en-US" sz="1400" b="1"/>
        </a:p>
      </dgm:t>
    </dgm:pt>
    <dgm:pt modelId="{A88F94EE-F674-4F9D-BEE8-6C55FFF5D5C8}" cxnId="{41BF46AA-D6C3-4755-8032-15453A23329B}" type="parTrans">
      <dgm:prSet/>
      <dgm:spPr/>
      <dgm:t>
        <a:bodyPr/>
        <a:lstStyle/>
        <a:p>
          <a:endParaRPr lang="en-US"/>
        </a:p>
      </dgm:t>
    </dgm:pt>
    <dgm:pt modelId="{E8526FC4-DFB8-4880-8FDB-149DF7630F1A}" cxnId="{41BF46AA-D6C3-4755-8032-15453A23329B}" type="sibTrans">
      <dgm:prSet/>
      <dgm:spPr/>
      <dgm:t>
        <a:bodyPr/>
        <a:lstStyle/>
        <a:p>
          <a:endParaRPr lang="en-US"/>
        </a:p>
      </dgm:t>
    </dgm:pt>
    <dgm:pt modelId="{F7260B84-C2ED-41D8-A123-143606E644E7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200" b="1"/>
            <a:t>Διαθέτει ισχυρή παραγωγική βάση με παράδοση και ποικιλο-μορφία στην αγροτική παραγω- γή, μεγάλο αριθμός προϊόντων, ύπαρξη ορεινής, ημιορεινής, πεδινής και παράκτιας γεωργίας, κτηνοτροφία, αλιεία.</a:t>
          </a:r>
          <a:r>
            <a:rPr lang="el-GR" sz="1200" b="1"/>
            <a:t/>
          </a:r>
          <a:endParaRPr lang="el-GR" sz="1200" b="1"/>
        </a:p>
      </dgm:t>
    </dgm:pt>
    <dgm:pt modelId="{FCC342B6-13BB-4DE2-BE4B-D02CA0EF4622}" cxnId="{08E0B171-72D2-4194-AF64-73840ADFABBD}" type="parTrans">
      <dgm:prSet/>
      <dgm:spPr/>
      <dgm:t>
        <a:bodyPr/>
        <a:lstStyle/>
        <a:p>
          <a:endParaRPr lang="en-US"/>
        </a:p>
      </dgm:t>
    </dgm:pt>
    <dgm:pt modelId="{0A913454-0B9D-4D1C-82D5-F67EE737B5E5}" cxnId="{08E0B171-72D2-4194-AF64-73840ADFABBD}" type="sibTrans">
      <dgm:prSet/>
      <dgm:spPr/>
      <dgm:t>
        <a:bodyPr/>
        <a:lstStyle/>
        <a:p>
          <a:endParaRPr lang="en-US"/>
        </a:p>
      </dgm:t>
    </dgm:pt>
    <dgm:pt modelId="{4FE0CD80-B1C1-4CC7-8548-F4F216583D74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200" b="1"/>
            <a:t>Διαθέτει πλούσιο έδαφος ώστε να καλλιεργηθουν πολλα γεωργικά προιόντα και με όλα τα κατάλληλα μέτρα έχει την δυνατότητα να αναδείξει τα  τοπιτκά και παραδοσιακά προιόντα της. </a:t>
          </a:r>
          <a:r>
            <a:rPr lang="en-US" sz="1200" b="1"/>
            <a:t/>
          </a:r>
          <a:endParaRPr lang="en-US" sz="1200" b="1"/>
        </a:p>
      </dgm:t>
    </dgm:pt>
    <dgm:pt modelId="{F0DF855E-3AAA-4BE4-931E-671014AFB4DD}" cxnId="{577E68A4-B031-4899-8029-259099F16505}" type="parTrans">
      <dgm:prSet/>
      <dgm:spPr/>
      <dgm:t>
        <a:bodyPr/>
        <a:lstStyle/>
        <a:p>
          <a:endParaRPr lang="en-US"/>
        </a:p>
      </dgm:t>
    </dgm:pt>
    <dgm:pt modelId="{D1AB2DCC-55F3-4117-AE63-D7D76809E850}" cxnId="{577E68A4-B031-4899-8029-259099F16505}" type="sibTrans">
      <dgm:prSet/>
      <dgm:spPr/>
      <dgm:t>
        <a:bodyPr/>
        <a:lstStyle/>
        <a:p>
          <a:endParaRPr lang="en-US"/>
        </a:p>
      </dgm:t>
    </dgm:pt>
    <dgm:pt modelId="{343E1B58-8FC1-443C-9369-8C07B9DEF3F4}">
      <dgm:prSet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l-GR" sz="1400" b="1"/>
            <a:t>Διαθετει πολλές υποδομές για παράκτιο τουρισμό αλλά και για εναλλακτικό τουρισμό (Θρησκευτικό π.χ Μετέωρα, Χειμερινό πχ. Περτούλι).</a:t>
          </a:r>
          <a:r>
            <a:rPr lang="en-US" sz="1100"/>
            <a:t> </a:t>
          </a:r>
          <a:r>
            <a:rPr sz="1100"/>
            <a:t/>
          </a:r>
          <a:endParaRPr sz="1100"/>
        </a:p>
      </dgm:t>
    </dgm:pt>
    <dgm:pt modelId="{B946651E-A52A-40D6-8153-393C59E73675}" cxnId="{4502AE3E-2C9C-41B1-832E-087C7FBA8EB8}" type="parTrans">
      <dgm:prSet/>
      <dgm:spPr/>
      <dgm:t>
        <a:bodyPr/>
        <a:lstStyle/>
        <a:p>
          <a:endParaRPr lang="en-US"/>
        </a:p>
      </dgm:t>
    </dgm:pt>
    <dgm:pt modelId="{FAAA2221-7179-4A7F-80F1-6CAE76AEC409}" cxnId="{4502AE3E-2C9C-41B1-832E-087C7FBA8EB8}" type="sibTrans">
      <dgm:prSet/>
      <dgm:spPr/>
      <dgm:t>
        <a:bodyPr/>
        <a:lstStyle/>
        <a:p>
          <a:endParaRPr lang="en-US"/>
        </a:p>
      </dgm:t>
    </dgm:pt>
    <dgm:pt modelId="{D206B41E-21E7-4E9A-8C14-4BA8E6C3B2D7}" type="pres">
      <dgm:prSet presAssocID="{63D03E44-A800-4B8A-A975-19F5F46DC65F}" presName="diagram" presStyleCnt="0">
        <dgm:presLayoutVars>
          <dgm:dir/>
          <dgm:resizeHandles val="exact"/>
        </dgm:presLayoutVars>
      </dgm:prSet>
      <dgm:spPr/>
    </dgm:pt>
    <dgm:pt modelId="{E86869F7-47D1-42F0-B1AA-B5A00FC22BE6}" type="pres">
      <dgm:prSet presAssocID="{C7906FB8-1473-4FA3-B808-D4E55E456977}" presName="node" presStyleLbl="node1" presStyleIdx="0" presStyleCnt="9">
        <dgm:presLayoutVars>
          <dgm:bulletEnabled val="1"/>
        </dgm:presLayoutVars>
      </dgm:prSet>
      <dgm:spPr/>
    </dgm:pt>
    <dgm:pt modelId="{F796EA67-0B75-4596-8990-5A811FD170DC}" type="pres">
      <dgm:prSet presAssocID="{71DF08FE-0ABA-45C7-BDE8-F9FB21BAF9C9}" presName="sibTrans" presStyleCnt="0"/>
      <dgm:spPr/>
    </dgm:pt>
    <dgm:pt modelId="{5E299C00-1242-4C3B-9895-3C72311940C3}" type="pres">
      <dgm:prSet presAssocID="{29EF6EF9-AA8B-4236-A9FD-87988F732A4A}" presName="node" presStyleLbl="node1" presStyleIdx="1" presStyleCnt="9">
        <dgm:presLayoutVars>
          <dgm:bulletEnabled val="1"/>
        </dgm:presLayoutVars>
      </dgm:prSet>
      <dgm:spPr/>
    </dgm:pt>
    <dgm:pt modelId="{330B34BA-38A6-464E-88FC-B634DF989C7C}" type="pres">
      <dgm:prSet presAssocID="{BFD37EF4-C4F5-43A3-8116-C3BB00142CB9}" presName="sibTrans" presStyleCnt="0"/>
      <dgm:spPr/>
    </dgm:pt>
    <dgm:pt modelId="{A268D10C-0D83-4C9C-BBE6-73DD7B8714DB}" type="pres">
      <dgm:prSet presAssocID="{7494A627-3F38-41D0-BB7D-CE4D3FFD6988}" presName="node" presStyleLbl="node1" presStyleIdx="2" presStyleCnt="9">
        <dgm:presLayoutVars>
          <dgm:bulletEnabled val="1"/>
        </dgm:presLayoutVars>
      </dgm:prSet>
      <dgm:spPr/>
    </dgm:pt>
    <dgm:pt modelId="{5BD53DE1-8FED-4663-9891-4261A768E4D2}" type="pres">
      <dgm:prSet presAssocID="{3E3BDEF7-3518-45DC-92D0-AD4A5919CC07}" presName="sibTrans" presStyleCnt="0"/>
      <dgm:spPr/>
    </dgm:pt>
    <dgm:pt modelId="{F8BFA0BC-F5A9-47FF-89CA-B591D24398F0}" type="pres">
      <dgm:prSet presAssocID="{7B9DB83D-5B09-431E-9FCD-EFE18860BA08}" presName="node" presStyleLbl="node1" presStyleIdx="3" presStyleCnt="9">
        <dgm:presLayoutVars>
          <dgm:bulletEnabled val="1"/>
        </dgm:presLayoutVars>
      </dgm:prSet>
      <dgm:spPr/>
    </dgm:pt>
    <dgm:pt modelId="{6ED4EAFA-5690-4958-ACA3-693F160605DC}" type="pres">
      <dgm:prSet presAssocID="{44B9864F-12E3-4B9A-84E4-77FD53B0CA8A}" presName="sibTrans" presStyleCnt="0"/>
      <dgm:spPr/>
    </dgm:pt>
    <dgm:pt modelId="{9FF10031-6024-4143-8BCA-705C89E2A21E}" type="pres">
      <dgm:prSet presAssocID="{7DB90EA2-B99A-4B0A-8030-072AC900B8C6}" presName="node" presStyleLbl="node1" presStyleIdx="4" presStyleCnt="9">
        <dgm:presLayoutVars>
          <dgm:bulletEnabled val="1"/>
        </dgm:presLayoutVars>
      </dgm:prSet>
      <dgm:spPr/>
    </dgm:pt>
    <dgm:pt modelId="{CE2CD51E-564E-4DD0-82B6-047EC51DB328}" type="pres">
      <dgm:prSet presAssocID="{76A897D9-6734-4018-8DB1-41F020D997A2}" presName="sibTrans" presStyleCnt="0"/>
      <dgm:spPr/>
    </dgm:pt>
    <dgm:pt modelId="{89031B08-2C57-4F37-9C48-AEC3D07E6561}" type="pres">
      <dgm:prSet presAssocID="{BF70CA3E-FA59-4EE5-AACF-AA0198E7D00F}" presName="node" presStyleLbl="node1" presStyleIdx="5" presStyleCnt="9">
        <dgm:presLayoutVars>
          <dgm:bulletEnabled val="1"/>
        </dgm:presLayoutVars>
      </dgm:prSet>
      <dgm:spPr/>
    </dgm:pt>
    <dgm:pt modelId="{75450570-4469-4CF2-A791-A6194B0632A8}" type="pres">
      <dgm:prSet presAssocID="{E8526FC4-DFB8-4880-8FDB-149DF7630F1A}" presName="sibTrans" presStyleCnt="0"/>
      <dgm:spPr/>
    </dgm:pt>
    <dgm:pt modelId="{07A45148-B9D4-4DE3-B3A0-0297636510F2}" type="pres">
      <dgm:prSet presAssocID="{F7260B84-C2ED-41D8-A123-143606E644E7}" presName="node" presStyleLbl="node1" presStyleIdx="6" presStyleCnt="9">
        <dgm:presLayoutVars>
          <dgm:bulletEnabled val="1"/>
        </dgm:presLayoutVars>
      </dgm:prSet>
      <dgm:spPr/>
    </dgm:pt>
    <dgm:pt modelId="{7176374A-D2E3-4A38-A76A-70B3D5C95D03}" type="pres">
      <dgm:prSet presAssocID="{0A913454-0B9D-4D1C-82D5-F67EE737B5E5}" presName="sibTrans" presStyleCnt="0"/>
      <dgm:spPr/>
    </dgm:pt>
    <dgm:pt modelId="{1EE2E0E9-9A06-49C5-968B-E8DB0CAB7468}" type="pres">
      <dgm:prSet presAssocID="{4FE0CD80-B1C1-4CC7-8548-F4F216583D74}" presName="node" presStyleLbl="node1" presStyleIdx="7" presStyleCnt="9">
        <dgm:presLayoutVars>
          <dgm:bulletEnabled val="1"/>
        </dgm:presLayoutVars>
      </dgm:prSet>
      <dgm:spPr/>
    </dgm:pt>
    <dgm:pt modelId="{15A4EA50-EF4D-4D09-A298-78D6C1F5E9DC}" type="pres">
      <dgm:prSet presAssocID="{D1AB2DCC-55F3-4117-AE63-D7D76809E850}" presName="sibTrans" presStyleCnt="0"/>
      <dgm:spPr/>
    </dgm:pt>
    <dgm:pt modelId="{B3E9420A-2790-46A4-AEA2-0CA02174174D}" type="pres">
      <dgm:prSet presAssocID="{343E1B58-8FC1-443C-9369-8C07B9DEF3F4}" presName="node" presStyleLbl="node1" presStyleIdx="8" presStyleCnt="9">
        <dgm:presLayoutVars>
          <dgm:bulletEnabled val="1"/>
        </dgm:presLayoutVars>
      </dgm:prSet>
      <dgm:spPr/>
    </dgm:pt>
  </dgm:ptLst>
  <dgm:cxnLst>
    <dgm:cxn modelId="{4D61A44A-55C5-4746-B966-8911E85B63BD}" srcId="{63D03E44-A800-4B8A-A975-19F5F46DC65F}" destId="{C7906FB8-1473-4FA3-B808-D4E55E456977}" srcOrd="0" destOrd="0" parTransId="{20ACB56B-3A3E-4749-813F-57846A568CFF}" sibTransId="{71DF08FE-0ABA-45C7-BDE8-F9FB21BAF9C9}"/>
    <dgm:cxn modelId="{76263C1C-7D33-47B1-8B2E-6C22DBA20253}" srcId="{63D03E44-A800-4B8A-A975-19F5F46DC65F}" destId="{29EF6EF9-AA8B-4236-A9FD-87988F732A4A}" srcOrd="1" destOrd="0" parTransId="{F80A6624-9102-4A71-9567-B95EA99CFC42}" sibTransId="{BFD37EF4-C4F5-43A3-8116-C3BB00142CB9}"/>
    <dgm:cxn modelId="{51F873A2-B7C4-439D-974B-BC86B6C63457}" srcId="{63D03E44-A800-4B8A-A975-19F5F46DC65F}" destId="{7494A627-3F38-41D0-BB7D-CE4D3FFD6988}" srcOrd="2" destOrd="0" parTransId="{688809AF-B4FC-45C6-8E92-8B370415DA15}" sibTransId="{3E3BDEF7-3518-45DC-92D0-AD4A5919CC07}"/>
    <dgm:cxn modelId="{8FB9D1FD-7882-4FEB-BAC2-E55C1A8CA694}" srcId="{63D03E44-A800-4B8A-A975-19F5F46DC65F}" destId="{7B9DB83D-5B09-431E-9FCD-EFE18860BA08}" srcOrd="3" destOrd="0" parTransId="{DBEF01B6-F8A3-4645-8E13-2DE0C8E18DC3}" sibTransId="{44B9864F-12E3-4B9A-84E4-77FD53B0CA8A}"/>
    <dgm:cxn modelId="{853AAD21-B599-467B-8790-1FB3B3404F46}" srcId="{63D03E44-A800-4B8A-A975-19F5F46DC65F}" destId="{7DB90EA2-B99A-4B0A-8030-072AC900B8C6}" srcOrd="4" destOrd="0" parTransId="{4BF49D01-A143-4924-B86F-061508CE7864}" sibTransId="{76A897D9-6734-4018-8DB1-41F020D997A2}"/>
    <dgm:cxn modelId="{41BF46AA-D6C3-4755-8032-15453A23329B}" srcId="{63D03E44-A800-4B8A-A975-19F5F46DC65F}" destId="{BF70CA3E-FA59-4EE5-AACF-AA0198E7D00F}" srcOrd="5" destOrd="0" parTransId="{A88F94EE-F674-4F9D-BEE8-6C55FFF5D5C8}" sibTransId="{E8526FC4-DFB8-4880-8FDB-149DF7630F1A}"/>
    <dgm:cxn modelId="{08E0B171-72D2-4194-AF64-73840ADFABBD}" srcId="{63D03E44-A800-4B8A-A975-19F5F46DC65F}" destId="{F7260B84-C2ED-41D8-A123-143606E644E7}" srcOrd="6" destOrd="0" parTransId="{FCC342B6-13BB-4DE2-BE4B-D02CA0EF4622}" sibTransId="{0A913454-0B9D-4D1C-82D5-F67EE737B5E5}"/>
    <dgm:cxn modelId="{577E68A4-B031-4899-8029-259099F16505}" srcId="{63D03E44-A800-4B8A-A975-19F5F46DC65F}" destId="{4FE0CD80-B1C1-4CC7-8548-F4F216583D74}" srcOrd="7" destOrd="0" parTransId="{F0DF855E-3AAA-4BE4-931E-671014AFB4DD}" sibTransId="{D1AB2DCC-55F3-4117-AE63-D7D76809E850}"/>
    <dgm:cxn modelId="{4502AE3E-2C9C-41B1-832E-087C7FBA8EB8}" srcId="{63D03E44-A800-4B8A-A975-19F5F46DC65F}" destId="{343E1B58-8FC1-443C-9369-8C07B9DEF3F4}" srcOrd="8" destOrd="0" parTransId="{B946651E-A52A-40D6-8153-393C59E73675}" sibTransId="{FAAA2221-7179-4A7F-80F1-6CAE76AEC409}"/>
    <dgm:cxn modelId="{0F7B4800-0DAC-4FCF-B187-8DC68D16FFE8}" type="presOf" srcId="{63D03E44-A800-4B8A-A975-19F5F46DC65F}" destId="{D206B41E-21E7-4E9A-8C14-4BA8E6C3B2D7}" srcOrd="0" destOrd="0" presId="urn:microsoft.com/office/officeart/2005/8/layout/default"/>
    <dgm:cxn modelId="{B650A322-17E4-47F7-AABA-6FDB389BFD5E}" type="presParOf" srcId="{D206B41E-21E7-4E9A-8C14-4BA8E6C3B2D7}" destId="{E86869F7-47D1-42F0-B1AA-B5A00FC22BE6}" srcOrd="0" destOrd="0" presId="urn:microsoft.com/office/officeart/2005/8/layout/default"/>
    <dgm:cxn modelId="{7FD94270-71CF-4BCD-A080-76D76C68F6D4}" type="presOf" srcId="{C7906FB8-1473-4FA3-B808-D4E55E456977}" destId="{E86869F7-47D1-42F0-B1AA-B5A00FC22BE6}" srcOrd="0" destOrd="0" presId="urn:microsoft.com/office/officeart/2005/8/layout/default"/>
    <dgm:cxn modelId="{02182ED8-9F3D-419D-9B77-E00A8CC278EE}" type="presParOf" srcId="{D206B41E-21E7-4E9A-8C14-4BA8E6C3B2D7}" destId="{F796EA67-0B75-4596-8990-5A811FD170DC}" srcOrd="1" destOrd="0" presId="urn:microsoft.com/office/officeart/2005/8/layout/default"/>
    <dgm:cxn modelId="{D51772D6-C516-4030-A14F-D86C785A9E98}" type="presParOf" srcId="{D206B41E-21E7-4E9A-8C14-4BA8E6C3B2D7}" destId="{5E299C00-1242-4C3B-9895-3C72311940C3}" srcOrd="2" destOrd="0" presId="urn:microsoft.com/office/officeart/2005/8/layout/default"/>
    <dgm:cxn modelId="{EED1D2C8-D6C9-4CE2-BEB8-E3777238992E}" type="presOf" srcId="{29EF6EF9-AA8B-4236-A9FD-87988F732A4A}" destId="{5E299C00-1242-4C3B-9895-3C72311940C3}" srcOrd="0" destOrd="0" presId="urn:microsoft.com/office/officeart/2005/8/layout/default"/>
    <dgm:cxn modelId="{E60F8DBA-07EE-4BEF-A174-ADC49BB8A47D}" type="presParOf" srcId="{D206B41E-21E7-4E9A-8C14-4BA8E6C3B2D7}" destId="{330B34BA-38A6-464E-88FC-B634DF989C7C}" srcOrd="3" destOrd="0" presId="urn:microsoft.com/office/officeart/2005/8/layout/default"/>
    <dgm:cxn modelId="{596502F6-1CD6-4D9F-9ACC-6069176C4DF5}" type="presParOf" srcId="{D206B41E-21E7-4E9A-8C14-4BA8E6C3B2D7}" destId="{A268D10C-0D83-4C9C-BBE6-73DD7B8714DB}" srcOrd="4" destOrd="0" presId="urn:microsoft.com/office/officeart/2005/8/layout/default"/>
    <dgm:cxn modelId="{AA2D21F2-6976-4664-BDB5-96365E391A75}" type="presOf" srcId="{7494A627-3F38-41D0-BB7D-CE4D3FFD6988}" destId="{A268D10C-0D83-4C9C-BBE6-73DD7B8714DB}" srcOrd="0" destOrd="0" presId="urn:microsoft.com/office/officeart/2005/8/layout/default"/>
    <dgm:cxn modelId="{2A63F13E-B523-4335-A375-C157173DE65D}" type="presParOf" srcId="{D206B41E-21E7-4E9A-8C14-4BA8E6C3B2D7}" destId="{5BD53DE1-8FED-4663-9891-4261A768E4D2}" srcOrd="5" destOrd="0" presId="urn:microsoft.com/office/officeart/2005/8/layout/default"/>
    <dgm:cxn modelId="{398DC18B-4CFF-4C24-8B81-2E29CF082AF0}" type="presParOf" srcId="{D206B41E-21E7-4E9A-8C14-4BA8E6C3B2D7}" destId="{F8BFA0BC-F5A9-47FF-89CA-B591D24398F0}" srcOrd="6" destOrd="0" presId="urn:microsoft.com/office/officeart/2005/8/layout/default"/>
    <dgm:cxn modelId="{24973703-6617-4B9D-9132-E3582E5C8775}" type="presOf" srcId="{7B9DB83D-5B09-431E-9FCD-EFE18860BA08}" destId="{F8BFA0BC-F5A9-47FF-89CA-B591D24398F0}" srcOrd="0" destOrd="0" presId="urn:microsoft.com/office/officeart/2005/8/layout/default"/>
    <dgm:cxn modelId="{1E546D06-46D0-46BF-8107-29251F2F9DF0}" type="presParOf" srcId="{D206B41E-21E7-4E9A-8C14-4BA8E6C3B2D7}" destId="{6ED4EAFA-5690-4958-ACA3-693F160605DC}" srcOrd="7" destOrd="0" presId="urn:microsoft.com/office/officeart/2005/8/layout/default"/>
    <dgm:cxn modelId="{6CB518F1-9990-43D8-AD3A-23C3BC475CD1}" type="presParOf" srcId="{D206B41E-21E7-4E9A-8C14-4BA8E6C3B2D7}" destId="{9FF10031-6024-4143-8BCA-705C89E2A21E}" srcOrd="8" destOrd="0" presId="urn:microsoft.com/office/officeart/2005/8/layout/default"/>
    <dgm:cxn modelId="{4DCF99F8-5D18-449D-BD3C-D82FEA28EEB4}" type="presOf" srcId="{7DB90EA2-B99A-4B0A-8030-072AC900B8C6}" destId="{9FF10031-6024-4143-8BCA-705C89E2A21E}" srcOrd="0" destOrd="0" presId="urn:microsoft.com/office/officeart/2005/8/layout/default"/>
    <dgm:cxn modelId="{5AFF83A6-7BEE-4142-9DCB-2BC481482621}" type="presParOf" srcId="{D206B41E-21E7-4E9A-8C14-4BA8E6C3B2D7}" destId="{CE2CD51E-564E-4DD0-82B6-047EC51DB328}" srcOrd="9" destOrd="0" presId="urn:microsoft.com/office/officeart/2005/8/layout/default"/>
    <dgm:cxn modelId="{230536DE-2AF6-4755-BE0A-242EA32CCFC9}" type="presParOf" srcId="{D206B41E-21E7-4E9A-8C14-4BA8E6C3B2D7}" destId="{89031B08-2C57-4F37-9C48-AEC3D07E6561}" srcOrd="10" destOrd="0" presId="urn:microsoft.com/office/officeart/2005/8/layout/default"/>
    <dgm:cxn modelId="{C3F622E6-49E1-4E2C-8EE3-ECE5F52AC862}" type="presOf" srcId="{BF70CA3E-FA59-4EE5-AACF-AA0198E7D00F}" destId="{89031B08-2C57-4F37-9C48-AEC3D07E6561}" srcOrd="0" destOrd="0" presId="urn:microsoft.com/office/officeart/2005/8/layout/default"/>
    <dgm:cxn modelId="{94235A45-F506-4A61-86C9-24350C99D204}" type="presParOf" srcId="{D206B41E-21E7-4E9A-8C14-4BA8E6C3B2D7}" destId="{75450570-4469-4CF2-A791-A6194B0632A8}" srcOrd="11" destOrd="0" presId="urn:microsoft.com/office/officeart/2005/8/layout/default"/>
    <dgm:cxn modelId="{ACDAF9CC-6778-4BC7-9B0D-F71E4E4624C7}" type="presParOf" srcId="{D206B41E-21E7-4E9A-8C14-4BA8E6C3B2D7}" destId="{07A45148-B9D4-4DE3-B3A0-0297636510F2}" srcOrd="12" destOrd="0" presId="urn:microsoft.com/office/officeart/2005/8/layout/default"/>
    <dgm:cxn modelId="{86986B12-45F5-4894-9776-9C51130C251C}" type="presOf" srcId="{F7260B84-C2ED-41D8-A123-143606E644E7}" destId="{07A45148-B9D4-4DE3-B3A0-0297636510F2}" srcOrd="0" destOrd="0" presId="urn:microsoft.com/office/officeart/2005/8/layout/default"/>
    <dgm:cxn modelId="{69FFB78A-F854-45D4-A97C-C21B06000ECA}" type="presParOf" srcId="{D206B41E-21E7-4E9A-8C14-4BA8E6C3B2D7}" destId="{7176374A-D2E3-4A38-A76A-70B3D5C95D03}" srcOrd="13" destOrd="0" presId="urn:microsoft.com/office/officeart/2005/8/layout/default"/>
    <dgm:cxn modelId="{08E32461-7189-4C5E-9E71-109DF271931B}" type="presParOf" srcId="{D206B41E-21E7-4E9A-8C14-4BA8E6C3B2D7}" destId="{1EE2E0E9-9A06-49C5-968B-E8DB0CAB7468}" srcOrd="14" destOrd="0" presId="urn:microsoft.com/office/officeart/2005/8/layout/default"/>
    <dgm:cxn modelId="{98BCE8BD-1927-4F9F-A93A-E3464E3873DA}" type="presOf" srcId="{4FE0CD80-B1C1-4CC7-8548-F4F216583D74}" destId="{1EE2E0E9-9A06-49C5-968B-E8DB0CAB7468}" srcOrd="0" destOrd="0" presId="urn:microsoft.com/office/officeart/2005/8/layout/default"/>
    <dgm:cxn modelId="{E6FE0491-8A0C-40C4-8648-BD7244AE56DE}" type="presParOf" srcId="{D206B41E-21E7-4E9A-8C14-4BA8E6C3B2D7}" destId="{15A4EA50-EF4D-4D09-A298-78D6C1F5E9DC}" srcOrd="15" destOrd="0" presId="urn:microsoft.com/office/officeart/2005/8/layout/default"/>
    <dgm:cxn modelId="{BF6930EB-BCA2-41C1-BBA4-DE05E2E5BDD6}" type="presParOf" srcId="{D206B41E-21E7-4E9A-8C14-4BA8E6C3B2D7}" destId="{B3E9420A-2790-46A4-AEA2-0CA02174174D}" srcOrd="16" destOrd="0" presId="urn:microsoft.com/office/officeart/2005/8/layout/default"/>
    <dgm:cxn modelId="{7707E8A9-5FC3-41DA-9620-588E48360F83}" type="presOf" srcId="{343E1B58-8FC1-443C-9369-8C07B9DEF3F4}" destId="{B3E9420A-2790-46A4-AEA2-0CA02174174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7E579-87DD-4AD4-9416-E8C77D777C77}">
      <dsp:nvSpPr>
        <dsp:cNvPr id="0" name=""/>
        <dsp:cNvSpPr/>
      </dsp:nvSpPr>
      <dsp:spPr>
        <a:xfrm>
          <a:off x="3591693" y="867422"/>
          <a:ext cx="6691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9113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08757" y="909643"/>
        <a:ext cx="34985" cy="6997"/>
      </dsp:txXfrm>
    </dsp:sp>
    <dsp:sp modelId="{580D86B6-725D-4CFB-AB8A-45743164C4FE}">
      <dsp:nvSpPr>
        <dsp:cNvPr id="0" name=""/>
        <dsp:cNvSpPr/>
      </dsp:nvSpPr>
      <dsp:spPr>
        <a:xfrm>
          <a:off x="551260" y="472"/>
          <a:ext cx="3042232" cy="18253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72" tIns="156477" rIns="149072" bIns="156477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u="sng" kern="1200"/>
            <a:t>ΠΛΕΟΝΕΚΤΗΜΑΤΑ </a:t>
          </a: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kern="1200"/>
            <a:t>Εμπορική δραστηριότητα και ο κλάδος των διαφόρων υπηρεσιών λόγω της στρατηγικής γεωγραφικής θέσης.</a:t>
          </a:r>
          <a:endParaRPr lang="en-US" sz="1300" kern="1200"/>
        </a:p>
      </dsp:txBody>
      <dsp:txXfrm>
        <a:off x="551260" y="472"/>
        <a:ext cx="3042232" cy="1825339"/>
      </dsp:txXfrm>
    </dsp:sp>
    <dsp:sp modelId="{AB520D2C-2C20-4F30-93E8-A8AF20EBCE64}">
      <dsp:nvSpPr>
        <dsp:cNvPr id="0" name=""/>
        <dsp:cNvSpPr/>
      </dsp:nvSpPr>
      <dsp:spPr>
        <a:xfrm>
          <a:off x="2072376" y="1824012"/>
          <a:ext cx="3741946" cy="669113"/>
        </a:xfrm>
        <a:custGeom>
          <a:avLst/>
          <a:gdLst/>
          <a:ahLst/>
          <a:cxnLst/>
          <a:rect l="0" t="0" r="0" b="0"/>
          <a:pathLst>
            <a:path>
              <a:moveTo>
                <a:pt x="3741946" y="0"/>
              </a:moveTo>
              <a:lnTo>
                <a:pt x="3741946" y="351656"/>
              </a:lnTo>
              <a:lnTo>
                <a:pt x="0" y="351656"/>
              </a:lnTo>
              <a:lnTo>
                <a:pt x="0" y="669113"/>
              </a:lnTo>
            </a:path>
          </a:pathLst>
        </a:custGeom>
        <a:noFill/>
        <a:ln w="9525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48179" y="2155070"/>
        <a:ext cx="190340" cy="6997"/>
      </dsp:txXfrm>
    </dsp:sp>
    <dsp:sp modelId="{912428FA-D618-4218-9315-2C2F0A78F21F}">
      <dsp:nvSpPr>
        <dsp:cNvPr id="0" name=""/>
        <dsp:cNvSpPr/>
      </dsp:nvSpPr>
      <dsp:spPr>
        <a:xfrm>
          <a:off x="4293206" y="472"/>
          <a:ext cx="3042232" cy="1825339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72" tIns="156477" rIns="149072" bIns="156477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u="sng" kern="1200"/>
            <a:t>ΜΕΙΟΝΕΚΤΗΜΑΤΑ  </a:t>
          </a: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kern="1200"/>
            <a:t>Έλλειψη υποδομών, περιφερειακών αγορών, τυποποίησης και σύγχρονης οργάνωσης της εμπορίας των προϊόντων</a:t>
          </a:r>
          <a:endParaRPr lang="en-US" sz="1300" kern="1200"/>
        </a:p>
      </dsp:txBody>
      <dsp:txXfrm>
        <a:off x="4293206" y="472"/>
        <a:ext cx="3042232" cy="1825339"/>
      </dsp:txXfrm>
    </dsp:sp>
    <dsp:sp modelId="{A0580157-0792-4FC5-9E5D-B457B6DB835A}">
      <dsp:nvSpPr>
        <dsp:cNvPr id="0" name=""/>
        <dsp:cNvSpPr/>
      </dsp:nvSpPr>
      <dsp:spPr>
        <a:xfrm>
          <a:off x="3591693" y="3392475"/>
          <a:ext cx="6691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9113" y="45720"/>
              </a:lnTo>
            </a:path>
          </a:pathLst>
        </a:custGeom>
        <a:noFill/>
        <a:ln w="9525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08757" y="3434697"/>
        <a:ext cx="34985" cy="6997"/>
      </dsp:txXfrm>
    </dsp:sp>
    <dsp:sp modelId="{E4C7D3D2-DFE6-440A-9A7A-125D194B2F7D}">
      <dsp:nvSpPr>
        <dsp:cNvPr id="0" name=""/>
        <dsp:cNvSpPr/>
      </dsp:nvSpPr>
      <dsp:spPr>
        <a:xfrm>
          <a:off x="551260" y="2525525"/>
          <a:ext cx="3042232" cy="1825339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72" tIns="156477" rIns="149072" bIns="156477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u="sng" kern="1200"/>
            <a:t>ΕΥΚΑΙΡΙΕΣ </a:t>
          </a: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kern="1200"/>
            <a:t>Σημαντική οικονομική δραστηριότητα τα τελευταία χρόνια αναπτύσσεται και στον τουρισμό μιας και ο νομός διαθέτει σημαντικές περιοχές υψηλής φήμης, Όλυμπος, Τέμπη καθώς και σημαντικά παράλια.</a:t>
          </a:r>
          <a:endParaRPr lang="en-US" sz="1300" kern="1200"/>
        </a:p>
      </dsp:txBody>
      <dsp:txXfrm>
        <a:off x="551260" y="2525525"/>
        <a:ext cx="3042232" cy="1825339"/>
      </dsp:txXfrm>
    </dsp:sp>
    <dsp:sp modelId="{7760A607-DDF7-430D-ACBA-A0974C51533B}">
      <dsp:nvSpPr>
        <dsp:cNvPr id="0" name=""/>
        <dsp:cNvSpPr/>
      </dsp:nvSpPr>
      <dsp:spPr>
        <a:xfrm>
          <a:off x="4293206" y="2525525"/>
          <a:ext cx="3042232" cy="182533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72" tIns="156477" rIns="149072" bIns="156477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u="sng" kern="1200"/>
            <a:t>ΚΙΝΔΥΝΟΙ  </a:t>
          </a: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kern="1200"/>
            <a:t>Η έλλειψη των μεθόδων που χρησιμοποιούν για οργάνωση αλλά και εμπορία των προϊόντων, μπορεί να επιφέρει αρνητικές συνέπειες αν δεν προσεχθεί. </a:t>
          </a:r>
          <a:endParaRPr lang="en-US" sz="1300" kern="1200"/>
        </a:p>
      </dsp:txBody>
      <dsp:txXfrm>
        <a:off x="4293206" y="2525525"/>
        <a:ext cx="3042232" cy="1825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80D93-C172-4819-BECF-E85B8AA52167}">
      <dsp:nvSpPr>
        <dsp:cNvPr id="0" name=""/>
        <dsp:cNvSpPr/>
      </dsp:nvSpPr>
      <dsp:spPr>
        <a:xfrm>
          <a:off x="0" y="234071"/>
          <a:ext cx="7886700" cy="9430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/>
            <a:t>SY_CULTour</a:t>
          </a:r>
          <a:endParaRPr lang="el-GR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 Πολιτισμός Τουρισμός. Το έργο αφορά  την καταγραφή και διάσωση της πολιτισμικής κληρονομιάς Περιέχει δράσεις για την προώθηση του αγροτουρισμού ως εναλλακτική πηγή εσόδων των κατοίκων των απομακρυσμένων αγροτικών περιοχών)</a:t>
          </a:r>
          <a:endParaRPr lang="en-US" sz="1300" kern="1200"/>
        </a:p>
      </dsp:txBody>
      <dsp:txXfrm>
        <a:off x="46034" y="280105"/>
        <a:ext cx="7794632" cy="850952"/>
      </dsp:txXfrm>
    </dsp:sp>
    <dsp:sp modelId="{0667B96C-05DA-4E17-9456-5F0364A14B69}">
      <dsp:nvSpPr>
        <dsp:cNvPr id="0" name=""/>
        <dsp:cNvSpPr/>
      </dsp:nvSpPr>
      <dsp:spPr>
        <a:xfrm>
          <a:off x="0" y="1214531"/>
          <a:ext cx="7886700" cy="94302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/>
            <a:t>Mild Home </a:t>
          </a:r>
          <a:endParaRPr lang="el-GR" sz="1300" kern="120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νέργεια. Σκοπός του έργου είναι  η μικρή κατανάλωση ενέργειας, σχεδόν μηδενικές εκπομπές ενέργειας και προσιτές λειτουργικές δαπάνες.</a:t>
          </a:r>
          <a:endParaRPr lang="en-US" sz="1300" kern="1200"/>
        </a:p>
      </dsp:txBody>
      <dsp:txXfrm>
        <a:off x="46034" y="1260565"/>
        <a:ext cx="7794632" cy="850952"/>
      </dsp:txXfrm>
    </dsp:sp>
    <dsp:sp modelId="{0E21DB4E-AC1E-49C2-AFAC-8EB24077F151}">
      <dsp:nvSpPr>
        <dsp:cNvPr id="0" name=""/>
        <dsp:cNvSpPr/>
      </dsp:nvSpPr>
      <dsp:spPr>
        <a:xfrm>
          <a:off x="0" y="2194991"/>
          <a:ext cx="7886700" cy="94302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/>
            <a:t>Sigma4water</a:t>
          </a:r>
          <a:r>
            <a:rPr lang="el-GR" sz="1300" kern="1200"/>
            <a:t>.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Το έργο εστιάζει στην αποκατάσταση, διαχείριση και αξιοποίηση λιμνών και υγροτόπων. Σκοπός του είναι η αναβάθμιση της ποιότητας ζωής με έμφαση στην προστασία του περιβάλλοντος. Ευαισθητοποίηση για τη βιώσιμη ανάπτυξη ειδικά προς τους πολίτες και όλα τα ενδιαφερόμενα μέρη και τους δικαιούχους.</a:t>
          </a:r>
          <a:endParaRPr lang="en-US" sz="1300" kern="1200"/>
        </a:p>
      </dsp:txBody>
      <dsp:txXfrm>
        <a:off x="46034" y="2241025"/>
        <a:ext cx="7794632" cy="850952"/>
      </dsp:txXfrm>
    </dsp:sp>
    <dsp:sp modelId="{9DF4AD34-C566-4483-A89C-0A95969E2800}">
      <dsp:nvSpPr>
        <dsp:cNvPr id="0" name=""/>
        <dsp:cNvSpPr/>
      </dsp:nvSpPr>
      <dsp:spPr>
        <a:xfrm>
          <a:off x="0" y="3175451"/>
          <a:ext cx="7886700" cy="9430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b="1" kern="1200"/>
            <a:t>2BPARKS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Περιβάλλον Προστατευόμενες περιοχές. Σκοπός του έργου είναι η προώθηση της πράσινης ανάπτυξης, η ενίσχυση της ευαισθητοποίησης των τοπικών αρχών και των πολιτών και τη μείωση των οικονομικών και κοινωνικών επιπτώσεων από τις ανθρωπογενείς πιέσεις που δέχεται το περιβάλλον.</a:t>
          </a:r>
          <a:endParaRPr lang="en-US" sz="1300" kern="1200"/>
        </a:p>
      </dsp:txBody>
      <dsp:txXfrm>
        <a:off x="46034" y="3221485"/>
        <a:ext cx="7794632" cy="850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869F7-47D1-42F0-B1AA-B5A00FC22BE6}">
      <dsp:nvSpPr>
        <dsp:cNvPr id="0" name=""/>
        <dsp:cNvSpPr/>
      </dsp:nvSpPr>
      <dsp:spPr>
        <a:xfrm>
          <a:off x="175056" y="2653"/>
          <a:ext cx="2484024" cy="14904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Η περιφέρεια Θεσσαλίας είναι η τρίτη σε πληθυσμιακό μέγεθος.</a:t>
          </a:r>
          <a:endParaRPr lang="en-US" sz="1300" kern="1200"/>
        </a:p>
      </dsp:txBody>
      <dsp:txXfrm>
        <a:off x="175056" y="2653"/>
        <a:ext cx="2484024" cy="1490414"/>
      </dsp:txXfrm>
    </dsp:sp>
    <dsp:sp modelId="{5E299C00-1242-4C3B-9895-3C72311940C3}">
      <dsp:nvSpPr>
        <dsp:cNvPr id="0" name=""/>
        <dsp:cNvSpPr/>
      </dsp:nvSpPr>
      <dsp:spPr>
        <a:xfrm>
          <a:off x="2907483" y="2653"/>
          <a:ext cx="2484024" cy="14904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Διαθέτει πλούσιο φυσικό περιβάλλον, όπως χλωρίδα, πανίδα, λίμνες, ποτάμια και βουνά.</a:t>
          </a:r>
          <a:endParaRPr lang="en-US" sz="1300" kern="1200"/>
        </a:p>
      </dsp:txBody>
      <dsp:txXfrm>
        <a:off x="2907483" y="2653"/>
        <a:ext cx="2484024" cy="1490414"/>
      </dsp:txXfrm>
    </dsp:sp>
    <dsp:sp modelId="{A268D10C-0D83-4C9C-BBE6-73DD7B8714DB}">
      <dsp:nvSpPr>
        <dsp:cNvPr id="0" name=""/>
        <dsp:cNvSpPr/>
      </dsp:nvSpPr>
      <dsp:spPr>
        <a:xfrm>
          <a:off x="5639909" y="2653"/>
          <a:ext cx="2484024" cy="14904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Διαθέτει πολλά αξιολογα μουσεία, αρχαιολογικούς χώρους και μοναστήρια συμπεριλαμβανομένης της περιοχής των Μετεώρων</a:t>
          </a:r>
          <a:endParaRPr lang="en-US" sz="1300" kern="1200"/>
        </a:p>
      </dsp:txBody>
      <dsp:txXfrm>
        <a:off x="5639909" y="2653"/>
        <a:ext cx="2484024" cy="1490414"/>
      </dsp:txXfrm>
    </dsp:sp>
    <dsp:sp modelId="{F8BFA0BC-F5A9-47FF-89CA-B591D24398F0}">
      <dsp:nvSpPr>
        <dsp:cNvPr id="0" name=""/>
        <dsp:cNvSpPr/>
      </dsp:nvSpPr>
      <dsp:spPr>
        <a:xfrm>
          <a:off x="175056" y="1741470"/>
          <a:ext cx="2484024" cy="14904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Στην περιφέρεια έχουν πραγματοποιηθει πολλά αναπτυξιακά έργα με στόχο τη βιώσιμη ανάπτυξη της. </a:t>
          </a:r>
          <a:endParaRPr lang="en-US" sz="1300" kern="1200"/>
        </a:p>
      </dsp:txBody>
      <dsp:txXfrm>
        <a:off x="175056" y="1741470"/>
        <a:ext cx="2484024" cy="1490414"/>
      </dsp:txXfrm>
    </dsp:sp>
    <dsp:sp modelId="{9FF10031-6024-4143-8BCA-705C89E2A21E}">
      <dsp:nvSpPr>
        <dsp:cNvPr id="0" name=""/>
        <dsp:cNvSpPr/>
      </dsp:nvSpPr>
      <dsp:spPr>
        <a:xfrm>
          <a:off x="2907483" y="1741470"/>
          <a:ext cx="2484024" cy="14904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Υπάρχουν ικανοποιητικές κοινωνικές υποδομές και υποδομές υγείας και πρόνοιας.</a:t>
          </a:r>
          <a:endParaRPr lang="en-US" sz="1300" kern="1200"/>
        </a:p>
      </dsp:txBody>
      <dsp:txXfrm>
        <a:off x="2907483" y="1741470"/>
        <a:ext cx="2484024" cy="1490414"/>
      </dsp:txXfrm>
    </dsp:sp>
    <dsp:sp modelId="{89031B08-2C57-4F37-9C48-AEC3D07E6561}">
      <dsp:nvSpPr>
        <dsp:cNvPr id="0" name=""/>
        <dsp:cNvSpPr/>
      </dsp:nvSpPr>
      <dsp:spPr>
        <a:xfrm>
          <a:off x="5639909" y="1741470"/>
          <a:ext cx="2484024" cy="14904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Στον τομέα της οικονομίας ανεπτυγμένοι είναι και οι τρεις τομείς παραγωγής</a:t>
          </a:r>
          <a:endParaRPr lang="en-US" sz="1300" kern="1200"/>
        </a:p>
      </dsp:txBody>
      <dsp:txXfrm>
        <a:off x="5639909" y="1741470"/>
        <a:ext cx="2484024" cy="1490414"/>
      </dsp:txXfrm>
    </dsp:sp>
    <dsp:sp modelId="{07A45148-B9D4-4DE3-B3A0-0297636510F2}">
      <dsp:nvSpPr>
        <dsp:cNvPr id="0" name=""/>
        <dsp:cNvSpPr/>
      </dsp:nvSpPr>
      <dsp:spPr>
        <a:xfrm>
          <a:off x="175056" y="3480287"/>
          <a:ext cx="2484024" cy="14904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Διαθέτει ισχυρή παραγωγική βάση με παράδοση και ποικιλομορφία στην αγροτική παραγωγή, μεγάλο αριθμός προϊόντων, ύπαρξη ορεινής, ημιορεινής, πεδινής και παράκτιας γεωργίας, κτηνοτροφία, αλιεία.</a:t>
          </a:r>
          <a:endParaRPr lang="en-US" sz="1300" kern="1200"/>
        </a:p>
      </dsp:txBody>
      <dsp:txXfrm>
        <a:off x="175056" y="3480287"/>
        <a:ext cx="2484024" cy="1490414"/>
      </dsp:txXfrm>
    </dsp:sp>
    <dsp:sp modelId="{1EE2E0E9-9A06-49C5-968B-E8DB0CAB7468}">
      <dsp:nvSpPr>
        <dsp:cNvPr id="0" name=""/>
        <dsp:cNvSpPr/>
      </dsp:nvSpPr>
      <dsp:spPr>
        <a:xfrm>
          <a:off x="2907483" y="3480287"/>
          <a:ext cx="2484024" cy="14904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Διαθέτει πλούσιο έδαφος ώστε να καλλιεργηθουν πολλα γεωργικά προιόντα και με όλα τα κατάλληλα μέτρα έχει την δυνατότητα να αναδείξει τα  τοπιτκά και παραδοσιακά προιόντα της. </a:t>
          </a:r>
          <a:endParaRPr lang="en-US" sz="1300" kern="1200"/>
        </a:p>
      </dsp:txBody>
      <dsp:txXfrm>
        <a:off x="2907483" y="3480287"/>
        <a:ext cx="2484024" cy="1490414"/>
      </dsp:txXfrm>
    </dsp:sp>
    <dsp:sp modelId="{B3E9420A-2790-46A4-AEA2-0CA02174174D}">
      <dsp:nvSpPr>
        <dsp:cNvPr id="0" name=""/>
        <dsp:cNvSpPr/>
      </dsp:nvSpPr>
      <dsp:spPr>
        <a:xfrm>
          <a:off x="5639909" y="3480287"/>
          <a:ext cx="2484024" cy="14904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Διαθετει πολλές υποδομές για παράκτιο τουρισμό αλλά και για ενναλακτικό τουρισμό (Θρησκευτικό π.χ Μετέωρα, Χειμερινό πχ. Περτούλι).</a:t>
          </a:r>
          <a:r>
            <a:rPr lang="en-US" sz="1300" kern="1200"/>
            <a:t> </a:t>
          </a:r>
        </a:p>
      </dsp:txBody>
      <dsp:txXfrm>
        <a:off x="5639909" y="3480287"/>
        <a:ext cx="2484024" cy="1490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bkpt" val="endCnv"/>
          <dgm:param type="contDir" val="sameDir"/>
          <dgm:param type="grDir" val="tL"/>
          <dgm:param type="flowDir" val="row"/>
        </dgm:alg>
      </dgm:if>
      <dgm:else name="Name3">
        <dgm:alg type="snake">
          <dgm:param type="bkpt" val="endCnv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dim" val="1D"/>
                <dgm:param type="connRout" val="bend"/>
                <dgm:param type="begPts" val="midR bCtr"/>
                <dgm:param type="endPts" val="midL tCtr"/>
              </dgm:alg>
            </dgm:if>
            <dgm:else name="Name6">
              <dgm:alg type="conn">
                <dgm:param type="dim" val="1D"/>
                <dgm:param type="connRout" val="ben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1" name="Google Shape;2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1" name="Google Shape;58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EF4A7-1736-4406-A71E-84C8FDACDACD}" type="slidenum">
              <a:rPr lang="el-GR" smtClean="0"/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0" name="Google Shape;2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0" name="Google Shape;47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8" name="Google Shape;50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C6CA1-BFCB-41AB-A0A1-FFA72CDF56A1}" type="slidenum">
              <a:rPr lang="el-GR" smtClean="0"/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anose="020F050202020403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anose="020F050202020403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None/>
              <a:defRPr sz="21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  <a:defRPr sz="3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</a:fld>
            <a:endParaRPr lang="el-G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hyperlink" Target="mailto:mitoula@hua.g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1" Type="http://schemas.openxmlformats.org/officeDocument/2006/relationships/hyperlink" Target="http://www.dasarxeio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hyperlink" Target="http://www.inthessaly.gr/el/m-thessaly/-mainmenu-9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.png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.png"/><Relationship Id="rId2" Type="http://schemas.openxmlformats.org/officeDocument/2006/relationships/image" Target="../media/image27.GIF"/><Relationship Id="rId1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4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dasarxeio.com/" TargetMode="External"/><Relationship Id="rId4" Type="http://schemas.openxmlformats.org/officeDocument/2006/relationships/hyperlink" Target="http://www.larissa-dimos.gr/new/" TargetMode="External"/><Relationship Id="rId3" Type="http://schemas.openxmlformats.org/officeDocument/2006/relationships/hyperlink" Target="http://culture.larissa-dimos.gr/index.php" TargetMode="External"/><Relationship Id="rId2" Type="http://schemas.openxmlformats.org/officeDocument/2006/relationships/hyperlink" Target="http://www.thessaly.gov.gr/index.aspx" TargetMode="External"/><Relationship Id="rId1" Type="http://schemas.openxmlformats.org/officeDocument/2006/relationships/hyperlink" Target="http://lartourism.thessaly.gov.gr/" TargetMode="External"/></Relationships>
</file>

<file path=ppt/slides/_rels/slide5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hyperlink" Target="mailto:mitoula@hua.gr" TargetMode="External"/><Relationship Id="rId1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7978" y="4284103"/>
            <a:ext cx="4177413" cy="1009206"/>
          </a:xfrm>
          <a:prstGeom prst="rect">
            <a:avLst/>
          </a:prstGeom>
        </p:spPr>
        <p:txBody>
          <a:bodyPr spcFirstLastPara="1" lIns="91425" tIns="45700" rIns="91425" bIns="45700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A0C9F8"/>
              </a:buClr>
              <a:buSzPts val="1600"/>
              <a:buNone/>
            </a:pPr>
            <a:r>
              <a:rPr lang="el-GR" sz="1600" b="1" dirty="0">
                <a:latin typeface="+mn-lt"/>
              </a:rPr>
              <a:t>Ρόϊδω Μητούλα</a:t>
            </a:r>
            <a:endParaRPr lang="el-GR" sz="1600" dirty="0">
              <a:latin typeface="+mn-lt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rgbClr val="A0C9F8"/>
              </a:buClr>
              <a:buSzPts val="1600"/>
              <a:buNone/>
            </a:pPr>
            <a:r>
              <a:rPr lang="el-GR" sz="1600" i="1" dirty="0">
                <a:latin typeface="+mn-lt"/>
              </a:rPr>
              <a:t>Καθηγήτρια Τοπικής και Περιφερειακής Ανάπτυξης - Αστικής Ανασυγκρότησης</a:t>
            </a:r>
            <a:endParaRPr lang="el-GR" sz="1600" dirty="0">
              <a:latin typeface="+mn-lt"/>
            </a:endParaRPr>
          </a:p>
          <a:p>
            <a:pPr marL="0" lvl="0" indent="0" algn="l" rtl="0">
              <a:spcBef>
                <a:spcPts val="750"/>
              </a:spcBef>
              <a:spcAft>
                <a:spcPts val="0"/>
              </a:spcAft>
              <a:buClr>
                <a:srgbClr val="A0C9F8"/>
              </a:buClr>
              <a:buSzPts val="1600"/>
              <a:buNone/>
            </a:pPr>
            <a:r>
              <a:rPr lang="el-GR" sz="1600" dirty="0">
                <a:latin typeface="+mn-lt"/>
              </a:rPr>
              <a:t>Email: </a:t>
            </a:r>
            <a:r>
              <a:rPr lang="el-GR" sz="1600" b="1" u="sng" dirty="0">
                <a:latin typeface="+mn-lt"/>
                <a:hlinkClick r:id="rId1"/>
              </a:rPr>
              <a:t>mitoula@hua.gr</a:t>
            </a:r>
            <a:endParaRPr lang="el-GR" sz="1600" b="1" i="1" dirty="0">
              <a:latin typeface="+mn-lt"/>
            </a:endParaRPr>
          </a:p>
          <a:p>
            <a:pPr marL="0" lvl="0" indent="57150" algn="l" rtl="0">
              <a:spcBef>
                <a:spcPts val="750"/>
              </a:spcBef>
              <a:spcAft>
                <a:spcPts val="0"/>
              </a:spcAft>
              <a:buClr>
                <a:srgbClr val="A0C9F8"/>
              </a:buClr>
              <a:buSzPts val="900"/>
              <a:buFont typeface="Arial" panose="020B0604020202020204"/>
              <a:buNone/>
            </a:pPr>
            <a:endParaRPr lang="el-GR" sz="1600" dirty="0"/>
          </a:p>
        </p:txBody>
      </p:sp>
      <p:sp>
        <p:nvSpPr>
          <p:cNvPr id="114" name="Freeform: Shape 1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4149657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Freeform: Shape 1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823380" y="1"/>
            <a:ext cx="5320620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close up of a map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247" y="1898416"/>
            <a:ext cx="3809528" cy="3238099"/>
          </a:xfrm>
          <a:prstGeom prst="rect">
            <a:avLst/>
          </a:prstGeom>
        </p:spPr>
      </p:pic>
      <p:sp>
        <p:nvSpPr>
          <p:cNvPr id="118" name="Freeform: Shape 1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6587" y="5450103"/>
            <a:ext cx="4177413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Freeform: Shape 1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450103"/>
            <a:ext cx="5335901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437978" y="1724158"/>
            <a:ext cx="3679879" cy="140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Μάθημα : </a:t>
            </a:r>
            <a:endParaRPr lang="el-GR" sz="2000" b="1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l-GR" sz="2000" b="1" i="0" u="none" strike="noStrike" cap="none" dirty="0">
                <a:solidFill>
                  <a:schemeClr val="dk1"/>
                </a:solidFill>
                <a:latin typeface="+mj-lt"/>
                <a:ea typeface="Calibri" panose="020F0502020204030204"/>
                <a:cs typeface="Calibri" panose="020F0502020204030204"/>
                <a:sym typeface="Calibri" panose="020F0502020204030204"/>
              </a:rPr>
              <a:t>Βιώσιμη</a:t>
            </a:r>
            <a:r>
              <a:rPr lang="el-GR" sz="20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Τοπική και Περιφερειακή Ανάπτυξη </a:t>
            </a:r>
            <a:r>
              <a:rPr lang="en-GB" altLang="el-GR" sz="20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-</a:t>
            </a:r>
            <a:r>
              <a:rPr lang="el-GR" sz="20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Αστική Ανασυγκρότηση στην ΕΕ.</a:t>
            </a:r>
            <a:endParaRPr lang="el-GR" sz="2000" b="1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5606540" y="1290953"/>
            <a:ext cx="2897505" cy="646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ΑΝΑΠΤΥΞΗ ΤΗΣ ΠΕΡΙΦΕΡΕΙΑΣ ΘΕΣΣΑΛΙΑΣ</a:t>
            </a:r>
            <a:endParaRPr lang="el-GR" sz="18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96233" y="216024"/>
            <a:ext cx="657143" cy="69523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1117550" y="376516"/>
            <a:ext cx="4314787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lang="el-GR" sz="18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/>
          <p:cNvGrpSpPr>
            <a:grpSpLocks noGrp="1" noRot="1" noChangeAspect="1" noMove="1" noResize="1" noUngrp="1"/>
          </p:cNvGrpSpPr>
          <p:nvPr/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27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9" name="Group 48"/>
          <p:cNvGrpSpPr>
            <a:grpSpLocks noGrp="1" noRot="1" noChangeAspect="1" noMove="1" noResize="1" noUngrp="1"/>
          </p:cNvGrpSpPr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50" name="Rectangle 4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5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Τίτλος 1"/>
          <p:cNvSpPr>
            <a:spLocks noGrp="1"/>
          </p:cNvSpPr>
          <p:nvPr>
            <p:ph type="title" idx="4294967295"/>
          </p:nvPr>
        </p:nvSpPr>
        <p:spPr>
          <a:xfrm>
            <a:off x="678657" y="2415322"/>
            <a:ext cx="2588798" cy="23998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ΧΛΩΡΙΔΑ</a:t>
            </a:r>
            <a:endParaRPr lang="en-US" sz="35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4294967295"/>
          </p:nvPr>
        </p:nvSpPr>
        <p:spPr>
          <a:xfrm>
            <a:off x="3406759" y="266701"/>
            <a:ext cx="5462209" cy="64103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4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Στο</a:t>
            </a:r>
            <a:r>
              <a:rPr lang="en-US" sz="14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Νομό</a:t>
            </a:r>
            <a:r>
              <a:rPr lang="en-US" sz="14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Λα</a:t>
            </a:r>
            <a:r>
              <a:rPr lang="en-US" sz="14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ρίσης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στην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εριοχή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Μα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υρο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βουνίου υπάρχουν δάση καστανιάς,πλατύφυλλα όπως το πουρνάρι</a:t>
            </a:r>
            <a:r>
              <a:rPr lang="el-GR" alt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τα πλα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τάνι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α, οι λεύκες, οι ιτιές.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Στην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εριοχή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της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λίμνης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Κάρλ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ας επικρατούν οι καλαμιές. </a:t>
            </a: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Πολλά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και π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οικίλ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τα είδη δέντρων που εντοπίζονται όπως οξιές, πεύκα, σκλήθρα,, πλατάνια, ιτιές, καθώς και πολλά μικρότερα σπάνια λουλούδια.</a:t>
            </a: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Στο</a:t>
            </a:r>
            <a:r>
              <a:rPr lang="en-US" sz="14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Νομό</a:t>
            </a:r>
            <a:r>
              <a:rPr lang="en-US" sz="14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Μα</a:t>
            </a:r>
            <a:r>
              <a:rPr lang="en-US" sz="14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γνησί</a:t>
            </a:r>
            <a:r>
              <a:rPr lang="en-US" sz="14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ας 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χλωρίδα του Πηλίου περιλαμβάνει πολλά αρωματικά φαρμακευτικά βότανα (πάνω από 50), ενδημικά  και σπάνια είδη.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ποια από τα είδη χλωρίδας, του Πηλίου είναι </a:t>
            </a:r>
            <a:r>
              <a:rPr lang="el-GR" alt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α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γριοφράουλα, </a:t>
            </a:r>
            <a:r>
              <a:rPr lang="el-GR" alt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λ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αδανιά, η </a:t>
            </a:r>
            <a:r>
              <a:rPr lang="el-GR" alt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τιά και ιδιαίτερα η καστανιά.</a:t>
            </a: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Στο</a:t>
            </a:r>
            <a:r>
              <a:rPr lang="en-US" sz="14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14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Νομό</a:t>
            </a:r>
            <a:r>
              <a:rPr lang="en-US" sz="14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 Κα</a:t>
            </a:r>
            <a:r>
              <a:rPr lang="en-US" sz="14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ρδίτσ</a:t>
            </a:r>
            <a:r>
              <a:rPr lang="en-US" sz="14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ας 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χαρακτηριστική είναι η περιοχή της Λίμνης Πλαστήρα. Η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χλωρίδ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α της περιοχής περιλαμβάνει πάνω από 650 είδη φυτών.</a:t>
            </a: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Στο</a:t>
            </a:r>
            <a:r>
              <a:rPr lang="en-US" sz="14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14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Νομό</a:t>
            </a:r>
            <a:r>
              <a:rPr lang="en-US" sz="14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1400" b="1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Τρικάλων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,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στην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ορεινή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 π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εριοχή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Κόζι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ακα, Περτουλίου, Ασπροποτάμου υπάρχουν δάση οξιάς καθώς και δάση ελάτης. </a:t>
            </a: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Στην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 π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εριοχή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της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 Καλαμπ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άκ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ας, μεταξύ άλλων υπάρχουν μηλιές και  μανιτάρια (Λαζαρίνας). </a:t>
            </a: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Υπ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άρχουν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 π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ολλά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 α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ρωμ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ατικά φυτά (ρίγανη, θυμάρι, χαμομήλι).</a:t>
            </a: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Μέχρι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 τα 1000 μ. υπ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άρχουν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οι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 β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ελ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ανιδιές, πλάτανοι, πουρνάρια, διάφοροι θάμνοι και πιο ψηλά συναντά κανείς τα δάση καστανιάς και οξιάς. </a:t>
            </a: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r">
              <a:buNone/>
            </a:pPr>
            <a:r>
              <a: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      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(</a:t>
            </a:r>
            <a:r>
              <a:rPr lang="en-US" sz="900" kern="1200" dirty="0">
                <a:solidFill>
                  <a:schemeClr val="tx1"/>
                </a:solidFill>
                <a:latin typeface="+mn-lt"/>
                <a:sym typeface="+mn-ea"/>
                <a:hlinkClick r:id="rId1"/>
              </a:rPr>
              <a:t>www.dasarxeio.com</a:t>
            </a:r>
            <a:r>
              <a:rPr lang="el-GR" sz="900" kern="1200" dirty="0">
                <a:solidFill>
                  <a:schemeClr val="tx1"/>
                </a:solidFill>
                <a:latin typeface="+mn-lt"/>
                <a:sym typeface="+mn-ea"/>
              </a:rPr>
              <a:t> /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Γαβριηλίδης,1998)</a:t>
            </a:r>
            <a:endParaRPr lang="en-US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8" name="Google Shape;119;p1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4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>
            <a:grpSpLocks noGrp="1" noRot="1" noChangeAspect="1" noMove="1" noResize="1" noUngrp="1"/>
          </p:cNvGrpSpPr>
          <p:nvPr/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22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35000"/>
                </a:srgb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4" name="Rectangle 4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578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Τίτλος 1"/>
          <p:cNvSpPr>
            <a:spLocks noGrp="1"/>
          </p:cNvSpPr>
          <p:nvPr/>
        </p:nvSpPr>
        <p:spPr>
          <a:xfrm>
            <a:off x="486918" y="960120"/>
            <a:ext cx="2900934" cy="416966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 panose="020F0502020204030204"/>
              <a:buNone/>
              <a:defRPr sz="3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ΠΑΝΙΔΑ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6" name="Straight Connector 4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564197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/>
          <p:cNvSpPr>
            <a:spLocks noGrp="1"/>
          </p:cNvSpPr>
          <p:nvPr>
            <p:ph type="body" idx="1"/>
          </p:nvPr>
        </p:nvSpPr>
        <p:spPr>
          <a:xfrm>
            <a:off x="3509296" y="109536"/>
            <a:ext cx="5537075" cy="673417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Στην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εριφέρει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Θεσσαλίας έχουν καταγραφεί αρκετά προστατευόμενα είδη όπως το αγριόγιδο, το ζαρκάδι ο Γυπαετό , ο χρυσαετός  το όρνιο, ο μαυρόγυπας, ο μαύρος δρυοκολάπτης και η χιονάδα. </a:t>
            </a: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ίσης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κιρκινέζι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είν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αι ένα παγκοσμίως απειλούμενο είδος μικρού αρπακτικού πουλιού, που τρέφεται κυρίως με ακρίδες και άλλα μεγάλα έντομα. </a:t>
            </a: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παραποτάμια δάση του Πηνειού και των παραποτάμων του διατηρείται μια αξιόλογη πανίδα όπως είναι τα σαΐνια, μικρά μεταναστευτικά γεράκια. </a:t>
            </a: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Άλλο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α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ξιόλογο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σπ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άνιο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είδος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πα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νίδ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ας του οικοσυστήματος αυτού είναι η βίδρα. </a:t>
            </a: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Επιπ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λέον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τα σπ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ονδυλωτά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α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ντι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προσωπεύονται από μεγάλη ποικιλία πουλιών (εντομοφάγα, παμφάγα, ημερόβια και νυχτόβια αρπακτικά) και θηλαστικών (χειρόπτερα, εντομοφάγα, φυτοφάγα, τρωκτικά και μικρά σαρκοφάγα). Επιπ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λέον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υπα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ρχει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ο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χρυσ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αετος.</a:t>
            </a: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ίσης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υπ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άρχουν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ολλά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είδη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τρωκτικών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και α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μφι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βίων. </a:t>
            </a: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Τέλος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σημειώνετ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αι η ύπαρξη αρκετών μεταναστευτικών ειδών σε όλη την περιοχή του  Πηλίου. </a:t>
            </a: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Όσον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α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φορά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θηλαστικά: Λύκος, Αλεπού, Σκαντζόχοιρος, Τυφλοπόντικας, Λαγός, Πετροκούναβο, Ασβός, Νυφίτσα, Αγριογούρουνο, Ζαρκάδι Νυχτερίδες, Σκίουρος .</a:t>
            </a: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Όσον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α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φορά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ερπετά  υπάρχουν σαύρες, φίδια, η οχιά και  είδη νερόφιδου. </a:t>
            </a: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Στη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λίμνη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Κάρλ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εμφανίζονται πολλά είδη ορνιθοπανίδας. </a:t>
            </a: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0">
              <a:buNone/>
            </a:pP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Επ</a:t>
            </a: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ίσης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υπ</a:t>
            </a: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άρχουν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διάφορ</a:t>
            </a:r>
            <a:r>
              <a: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α είδη ψαριών κυρίως στη λίμνη Πλαστήρα και στον ποταμό Μέγδοβα όπως χέλι, λαυράκι, ασπρόψαρο ,άγρια και ιριδίζουσα πέστροφα. </a:t>
            </a:r>
            <a:endParaRPr lang="en-US" sz="1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228600" indent="0" algn="r">
              <a:buNone/>
            </a:pPr>
            <a:r>
              <a:rPr lang="en-US" sz="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www.dasarxeio.com</a:t>
            </a:r>
            <a:endParaRPr lang="en-US" sz="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sz="7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3" name="Google Shape;119;p1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7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Grp="1" noRot="1" noChangeAspect="1" noMove="1" noResize="1" noUngrp="1"/>
          </p:cNvGrpSpPr>
          <p:nvPr/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2748" y="9525"/>
            <a:ext cx="7701252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61099" y="355687"/>
            <a:ext cx="4499372" cy="864871"/>
          </a:xfrm>
        </p:spPr>
        <p:txBody>
          <a:bodyPr anchor="t">
            <a:normAutofit/>
          </a:bodyPr>
          <a:lstStyle/>
          <a:p>
            <a:pPr algn="ctr"/>
            <a:r>
              <a:rPr lang="el-GR" sz="2800" b="1" dirty="0">
                <a:solidFill>
                  <a:schemeClr val="accent1"/>
                </a:solidFill>
                <a:latin typeface="+mj-lt"/>
                <a:cs typeface="+mj-lt"/>
              </a:rPr>
              <a:t>ΒΟΥΝΑ - ΛΙΜΝΕΣ - ΠΟΤΑΜΙΑ - ΠΕΔΙΑΔΕΣ</a:t>
            </a:r>
            <a:endParaRPr lang="el-GR" sz="2800" b="1" dirty="0">
              <a:solidFill>
                <a:schemeClr val="accent1"/>
              </a:solidFill>
            </a:endParaRPr>
          </a:p>
        </p:txBody>
      </p:sp>
      <p:sp>
        <p:nvSpPr>
          <p:cNvPr id="35" name="Isosceles Triangle 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10831" y="987224"/>
            <a:ext cx="300774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type="body" idx="1"/>
          </p:nvPr>
        </p:nvSpPr>
        <p:spPr>
          <a:xfrm>
            <a:off x="1442720" y="1124585"/>
            <a:ext cx="7678420" cy="5593080"/>
          </a:xfrm>
        </p:spPr>
        <p:txBody>
          <a:bodyPr>
            <a:normAutofit/>
          </a:bodyPr>
          <a:lstStyle/>
          <a:p>
            <a:pPr marL="114300" indent="0">
              <a:lnSpc>
                <a:spcPct val="120000"/>
              </a:lnSpc>
              <a:buNone/>
            </a:pPr>
            <a:r>
              <a:rPr lang="el-GR" sz="1400" b="1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j-lt"/>
              </a:rPr>
              <a:t>ΒΟΥΝΑ:</a:t>
            </a:r>
            <a:r>
              <a:rPr lang="el-GR" sz="1400" dirty="0">
                <a:latin typeface="+mn-lt"/>
                <a:cs typeface="+mj-lt"/>
              </a:rPr>
              <a:t> Στη Θεσσαλία και συγκεκριμένα στο ανατολικό κομμάτι της, βρίσκεται ο </a:t>
            </a:r>
            <a:r>
              <a:rPr lang="el-GR" sz="1400" b="1" dirty="0">
                <a:latin typeface="+mn-lt"/>
                <a:cs typeface="+mj-lt"/>
              </a:rPr>
              <a:t>Όλυμπος</a:t>
            </a:r>
            <a:r>
              <a:rPr lang="el-GR" sz="1400" dirty="0">
                <a:latin typeface="+mn-lt"/>
                <a:cs typeface="+mj-lt"/>
              </a:rPr>
              <a:t>, το ψηλότερο βουνό της Ελλάδας με την ψηλότερη κορυφή το </a:t>
            </a:r>
            <a:r>
              <a:rPr lang="el-GR" sz="1400" dirty="0" err="1">
                <a:latin typeface="+mn-lt"/>
                <a:cs typeface="+mj-lt"/>
              </a:rPr>
              <a:t>Μύτικα</a:t>
            </a:r>
            <a:r>
              <a:rPr lang="el-GR" sz="1400" dirty="0">
                <a:latin typeface="+mn-lt"/>
                <a:cs typeface="+mj-lt"/>
              </a:rPr>
              <a:t> 2.918μ και απέναντί του βρίσκεται η </a:t>
            </a:r>
            <a:r>
              <a:rPr lang="el-GR" sz="1400" b="1" dirty="0">
                <a:latin typeface="+mn-lt"/>
                <a:cs typeface="+mj-lt"/>
              </a:rPr>
              <a:t>Όσσα (Κίσσαβος</a:t>
            </a:r>
            <a:r>
              <a:rPr lang="el-GR" sz="1400" dirty="0">
                <a:latin typeface="+mn-lt"/>
                <a:cs typeface="+mj-lt"/>
              </a:rPr>
              <a:t>). Στη συνέχεια, υψώνονται τα </a:t>
            </a:r>
            <a:r>
              <a:rPr lang="el-GR" sz="1400" b="1" dirty="0">
                <a:latin typeface="+mn-lt"/>
                <a:cs typeface="+mj-lt"/>
              </a:rPr>
              <a:t>Καμβούνια όρη</a:t>
            </a:r>
            <a:r>
              <a:rPr lang="el-GR" sz="1400" dirty="0">
                <a:latin typeface="+mn-lt"/>
                <a:cs typeface="+mj-lt"/>
              </a:rPr>
              <a:t> που χωρίζουν τη Θεσσαλία από τη Μακεδονία και δυτικά τους, βρίσκονται τα όρη </a:t>
            </a:r>
            <a:r>
              <a:rPr lang="el-GR" sz="1400" b="1" dirty="0">
                <a:latin typeface="+mn-lt"/>
                <a:cs typeface="+mj-lt"/>
              </a:rPr>
              <a:t>Χάσια και Αντιχάσια</a:t>
            </a:r>
            <a:r>
              <a:rPr lang="el-GR" sz="1400" dirty="0">
                <a:latin typeface="+mn-lt"/>
                <a:cs typeface="+mj-lt"/>
              </a:rPr>
              <a:t>. Στο Βορειοδυτικό τμήμα της Θεσσαλίας βρίσκονται τα βουνά </a:t>
            </a:r>
            <a:r>
              <a:rPr lang="el-GR" sz="1400" b="1" dirty="0" err="1">
                <a:latin typeface="+mn-lt"/>
                <a:cs typeface="+mj-lt"/>
              </a:rPr>
              <a:t>Λίγγος</a:t>
            </a:r>
            <a:r>
              <a:rPr lang="el-GR" sz="1400" b="1" dirty="0">
                <a:latin typeface="+mn-lt"/>
                <a:cs typeface="+mj-lt"/>
              </a:rPr>
              <a:t>, Λάκμος και </a:t>
            </a:r>
            <a:r>
              <a:rPr lang="el-GR" sz="1400" b="1" dirty="0" err="1">
                <a:latin typeface="+mn-lt"/>
                <a:cs typeface="+mj-lt"/>
              </a:rPr>
              <a:t>Κόζιακας</a:t>
            </a:r>
            <a:r>
              <a:rPr lang="el-GR" sz="1400" dirty="0">
                <a:latin typeface="+mn-lt"/>
                <a:cs typeface="+mj-lt"/>
              </a:rPr>
              <a:t> όπου πηγάζει ο </a:t>
            </a:r>
            <a:r>
              <a:rPr lang="el-GR" sz="1400" b="1" dirty="0">
                <a:latin typeface="+mn-lt"/>
                <a:cs typeface="+mj-lt"/>
              </a:rPr>
              <a:t>Πηνειός ποταμός</a:t>
            </a:r>
            <a:r>
              <a:rPr lang="el-GR" sz="1400" dirty="0">
                <a:latin typeface="+mn-lt"/>
                <a:cs typeface="+mj-lt"/>
              </a:rPr>
              <a:t>. Τα </a:t>
            </a:r>
            <a:r>
              <a:rPr lang="el-GR" sz="1400" b="1" dirty="0">
                <a:latin typeface="+mn-lt"/>
                <a:cs typeface="+mj-lt"/>
              </a:rPr>
              <a:t>όρη Άγραφα και η </a:t>
            </a:r>
            <a:r>
              <a:rPr lang="el-GR" sz="1400" b="1" dirty="0" err="1">
                <a:latin typeface="+mn-lt"/>
                <a:cs typeface="+mj-lt"/>
              </a:rPr>
              <a:t>Όρθρη</a:t>
            </a:r>
            <a:r>
              <a:rPr lang="el-GR" sz="1400" b="1" dirty="0">
                <a:latin typeface="+mn-lt"/>
                <a:cs typeface="+mj-lt"/>
              </a:rPr>
              <a:t> </a:t>
            </a:r>
            <a:r>
              <a:rPr lang="el-GR" sz="1400" dirty="0">
                <a:latin typeface="+mn-lt"/>
                <a:cs typeface="+mj-lt"/>
              </a:rPr>
              <a:t>βρίσκονται στη νότια Θεσσαλία, και ανατολικά, στην Μαγνησία, υψώνεται το </a:t>
            </a:r>
            <a:r>
              <a:rPr lang="el-GR" sz="1400" b="1" dirty="0">
                <a:latin typeface="+mn-lt"/>
                <a:cs typeface="+mj-lt"/>
              </a:rPr>
              <a:t>Πήλιο</a:t>
            </a:r>
            <a:r>
              <a:rPr lang="el-GR" sz="1400" dirty="0">
                <a:latin typeface="+mn-lt"/>
                <a:cs typeface="+mj-lt"/>
              </a:rPr>
              <a:t>. Στη δυτική Θεσσαλία, στην περιοχή της Καλαμπάκας, υπάρχουν </a:t>
            </a:r>
            <a:r>
              <a:rPr lang="el-GR" sz="1400" b="1" dirty="0">
                <a:latin typeface="+mn-lt"/>
                <a:cs typeface="+mj-lt"/>
              </a:rPr>
              <a:t>βράχοι των Μετεώρων</a:t>
            </a:r>
            <a:r>
              <a:rPr lang="el-GR" sz="1400" dirty="0">
                <a:latin typeface="+mn-lt"/>
                <a:cs typeface="+mj-lt"/>
              </a:rPr>
              <a:t>. </a:t>
            </a:r>
            <a:endParaRPr lang="el-GR" sz="1400" dirty="0">
              <a:latin typeface="+mn-lt"/>
              <a:cs typeface="+mj-lt"/>
            </a:endParaRPr>
          </a:p>
          <a:p>
            <a:pPr marL="114300" indent="0">
              <a:lnSpc>
                <a:spcPct val="120000"/>
              </a:lnSpc>
              <a:buNone/>
            </a:pPr>
            <a:r>
              <a:rPr lang="el-GR" sz="1400" b="1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j-lt"/>
              </a:rPr>
              <a:t>ΛΙΜΝΕΣ:</a:t>
            </a:r>
            <a:r>
              <a:rPr lang="el-GR" sz="14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j-lt"/>
              </a:rPr>
              <a:t> </a:t>
            </a:r>
            <a:r>
              <a:rPr lang="el-GR" sz="1400" dirty="0">
                <a:latin typeface="+mn-lt"/>
                <a:cs typeface="+mj-lt"/>
              </a:rPr>
              <a:t>Στη Θεσσαλία υπήρχαν πολλές λίμνες, οι οποίες </a:t>
            </a:r>
            <a:r>
              <a:rPr lang="el-GR" sz="1400" dirty="0" err="1">
                <a:latin typeface="+mn-lt"/>
                <a:cs typeface="+mj-lt"/>
              </a:rPr>
              <a:t>αποξηράνθηκαν</a:t>
            </a:r>
            <a:r>
              <a:rPr lang="el-GR" sz="1400" dirty="0">
                <a:latin typeface="+mn-lt"/>
                <a:cs typeface="+mj-lt"/>
              </a:rPr>
              <a:t> όπως η </a:t>
            </a:r>
            <a:r>
              <a:rPr lang="el-GR" sz="1400" b="1" dirty="0">
                <a:latin typeface="+mn-lt"/>
                <a:cs typeface="+mj-lt"/>
              </a:rPr>
              <a:t>Κάρλα</a:t>
            </a:r>
            <a:r>
              <a:rPr lang="el-GR" sz="1400" dirty="0">
                <a:latin typeface="+mn-lt"/>
                <a:cs typeface="+mj-lt"/>
              </a:rPr>
              <a:t>, η </a:t>
            </a:r>
            <a:r>
              <a:rPr lang="el-GR" sz="1400" b="1" dirty="0" err="1">
                <a:latin typeface="+mn-lt"/>
                <a:cs typeface="+mj-lt"/>
              </a:rPr>
              <a:t>Ασκουρίδα</a:t>
            </a:r>
            <a:r>
              <a:rPr lang="el-GR" sz="1400" b="1" dirty="0">
                <a:latin typeface="+mn-lt"/>
                <a:cs typeface="+mj-lt"/>
              </a:rPr>
              <a:t> και η </a:t>
            </a:r>
            <a:r>
              <a:rPr lang="el-GR" sz="1400" b="1" dirty="0" err="1">
                <a:latin typeface="+mn-lt"/>
                <a:cs typeface="+mj-lt"/>
              </a:rPr>
              <a:t>Νεσσωνίδα</a:t>
            </a:r>
            <a:r>
              <a:rPr lang="el-GR" sz="1400" dirty="0">
                <a:latin typeface="+mn-lt"/>
                <a:cs typeface="+mj-lt"/>
              </a:rPr>
              <a:t>. Σήμερα υπάρχει μόνο η </a:t>
            </a:r>
            <a:r>
              <a:rPr lang="el-GR" sz="1400" b="1" dirty="0">
                <a:latin typeface="+mn-lt"/>
                <a:cs typeface="+mj-lt"/>
              </a:rPr>
              <a:t>τεχνητή λίμνη Πλαστήρα</a:t>
            </a:r>
            <a:r>
              <a:rPr lang="el-GR" sz="1400" dirty="0">
                <a:latin typeface="+mn-lt"/>
                <a:cs typeface="+mj-lt"/>
              </a:rPr>
              <a:t> στο Νομό Καρδίτσας, η </a:t>
            </a:r>
            <a:r>
              <a:rPr lang="el-GR" sz="1400" b="1" dirty="0">
                <a:latin typeface="+mn-lt"/>
                <a:cs typeface="+mj-lt"/>
              </a:rPr>
              <a:t>λίμνη στο Μάτι Τυρνάβου.</a:t>
            </a:r>
            <a:r>
              <a:rPr lang="el-GR" sz="1400" dirty="0">
                <a:latin typeface="+mn-lt"/>
                <a:cs typeface="+mj-lt"/>
              </a:rPr>
              <a:t> </a:t>
            </a:r>
            <a:endParaRPr lang="el-GR" sz="1400" dirty="0">
              <a:latin typeface="+mn-lt"/>
              <a:cs typeface="+mj-lt"/>
            </a:endParaRPr>
          </a:p>
          <a:p>
            <a:pPr marL="114300" indent="0">
              <a:lnSpc>
                <a:spcPct val="120000"/>
              </a:lnSpc>
              <a:buNone/>
            </a:pPr>
            <a:r>
              <a:rPr lang="el-GR" sz="1400" b="1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j-lt"/>
              </a:rPr>
              <a:t>ΠΟΤΑΜΙΑ: </a:t>
            </a:r>
            <a:r>
              <a:rPr lang="el-GR" sz="1400" dirty="0">
                <a:latin typeface="+mn-lt"/>
                <a:cs typeface="+mj-lt"/>
              </a:rPr>
              <a:t>Ο </a:t>
            </a:r>
            <a:r>
              <a:rPr lang="el-GR" sz="1400" b="1" dirty="0">
                <a:latin typeface="+mn-lt"/>
                <a:cs typeface="+mj-lt"/>
              </a:rPr>
              <a:t>Αχελώος</a:t>
            </a:r>
            <a:r>
              <a:rPr lang="el-GR" sz="1400" dirty="0">
                <a:latin typeface="+mn-lt"/>
                <a:cs typeface="+mj-lt"/>
              </a:rPr>
              <a:t>, γνωστός και ως </a:t>
            </a:r>
            <a:r>
              <a:rPr lang="el-GR" sz="1400" dirty="0" err="1">
                <a:latin typeface="+mn-lt"/>
                <a:cs typeface="+mj-lt"/>
              </a:rPr>
              <a:t>Ασπροπόταμος</a:t>
            </a:r>
            <a:r>
              <a:rPr lang="el-GR" sz="1400" dirty="0">
                <a:latin typeface="+mn-lt"/>
                <a:cs typeface="+mj-lt"/>
              </a:rPr>
              <a:t>, μαζί με τους παραποτάμους του (οι σημαντικότεροι είναι ο </a:t>
            </a:r>
            <a:r>
              <a:rPr lang="el-GR" sz="1400" b="1" dirty="0">
                <a:latin typeface="+mn-lt"/>
                <a:cs typeface="+mj-lt"/>
              </a:rPr>
              <a:t>Αγραφιώτης, ο </a:t>
            </a:r>
            <a:r>
              <a:rPr lang="el-GR" sz="1400" b="1" dirty="0" err="1">
                <a:latin typeface="+mn-lt"/>
                <a:cs typeface="+mj-lt"/>
              </a:rPr>
              <a:t>Ταυρωπός</a:t>
            </a:r>
            <a:r>
              <a:rPr lang="el-GR" sz="1400" b="1" dirty="0">
                <a:latin typeface="+mn-lt"/>
                <a:cs typeface="+mj-lt"/>
              </a:rPr>
              <a:t> και ο </a:t>
            </a:r>
            <a:r>
              <a:rPr lang="el-GR" sz="1400" b="1" dirty="0" err="1">
                <a:latin typeface="+mn-lt"/>
                <a:cs typeface="+mj-lt"/>
              </a:rPr>
              <a:t>Τρικεριώτης</a:t>
            </a:r>
            <a:r>
              <a:rPr lang="el-GR" sz="1400" dirty="0">
                <a:latin typeface="+mn-lt"/>
                <a:cs typeface="+mj-lt"/>
              </a:rPr>
              <a:t>, </a:t>
            </a:r>
            <a:r>
              <a:rPr lang="el-GR" sz="1400" b="1" dirty="0" err="1">
                <a:latin typeface="+mn-lt"/>
                <a:cs typeface="+mj-lt"/>
              </a:rPr>
              <a:t>Εννιπεύς</a:t>
            </a:r>
            <a:r>
              <a:rPr lang="el-GR" sz="1400" b="1" dirty="0">
                <a:latin typeface="+mn-lt"/>
                <a:cs typeface="+mj-lt"/>
              </a:rPr>
              <a:t>, ο </a:t>
            </a:r>
            <a:r>
              <a:rPr lang="el-GR" sz="1400" b="1" dirty="0" err="1">
                <a:latin typeface="+mn-lt"/>
                <a:cs typeface="+mj-lt"/>
              </a:rPr>
              <a:t>Κλινοβίτικος</a:t>
            </a:r>
            <a:r>
              <a:rPr lang="el-GR" sz="1400" b="1" dirty="0">
                <a:latin typeface="+mn-lt"/>
                <a:cs typeface="+mj-lt"/>
              </a:rPr>
              <a:t>, ο </a:t>
            </a:r>
            <a:r>
              <a:rPr lang="el-GR" sz="1400" b="1" dirty="0" err="1">
                <a:latin typeface="+mn-lt"/>
                <a:cs typeface="+mj-lt"/>
              </a:rPr>
              <a:t>Πορταΐτικος</a:t>
            </a:r>
            <a:r>
              <a:rPr lang="el-GR" sz="1400" b="1" dirty="0">
                <a:latin typeface="+mn-lt"/>
                <a:cs typeface="+mj-lt"/>
              </a:rPr>
              <a:t>, ο Πάμισος και ο </a:t>
            </a:r>
            <a:r>
              <a:rPr lang="el-GR" sz="1400" b="1" dirty="0" err="1">
                <a:latin typeface="+mn-lt"/>
                <a:cs typeface="+mj-lt"/>
              </a:rPr>
              <a:t>Ληθαίος</a:t>
            </a:r>
            <a:r>
              <a:rPr lang="el-GR" sz="1400" dirty="0">
                <a:latin typeface="+mn-lt"/>
                <a:cs typeface="+mj-lt"/>
              </a:rPr>
              <a:t>. </a:t>
            </a:r>
            <a:endParaRPr lang="el-GR" sz="1400" dirty="0">
              <a:latin typeface="+mn-lt"/>
              <a:cs typeface="+mj-lt"/>
            </a:endParaRPr>
          </a:p>
          <a:p>
            <a:pPr marL="114300" indent="0">
              <a:lnSpc>
                <a:spcPct val="120000"/>
              </a:lnSpc>
              <a:buNone/>
            </a:pPr>
            <a:r>
              <a:rPr lang="el-GR" sz="1400" b="1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cs typeface="+mj-lt"/>
              </a:rPr>
              <a:t>ΠΕΔΙΑΔΕΣ:</a:t>
            </a:r>
            <a:r>
              <a:rPr lang="el-GR" sz="1400" b="1" u="sng" dirty="0">
                <a:latin typeface="+mn-lt"/>
                <a:cs typeface="+mj-lt"/>
              </a:rPr>
              <a:t> </a:t>
            </a:r>
            <a:r>
              <a:rPr lang="el-GR" sz="1400" dirty="0">
                <a:latin typeface="+mn-lt"/>
                <a:cs typeface="+mj-lt"/>
              </a:rPr>
              <a:t>Το διαμέρισμα της Θεσσαλίας περιβάλλεται από βουνά που περικλείνουν την Θεσσαλική </a:t>
            </a:r>
            <a:r>
              <a:rPr lang="el-GR" sz="1400" dirty="0" err="1">
                <a:latin typeface="+mn-lt"/>
                <a:cs typeface="+mj-lt"/>
              </a:rPr>
              <a:t>πεδιάδα.</a:t>
            </a:r>
            <a:r>
              <a:rPr lang="el-GR" sz="1400" b="1" dirty="0" err="1">
                <a:latin typeface="+mn-lt"/>
                <a:cs typeface="+mj-lt"/>
              </a:rPr>
              <a:t>Οι</a:t>
            </a:r>
            <a:r>
              <a:rPr lang="el-GR" sz="1400" b="1" dirty="0">
                <a:latin typeface="+mn-lt"/>
                <a:cs typeface="+mj-lt"/>
              </a:rPr>
              <a:t> πεδιάδες αυτές είναι του Αλμυρού, του Βελεστίνου, του </a:t>
            </a:r>
            <a:r>
              <a:rPr lang="el-GR" sz="1400" b="1" dirty="0" err="1">
                <a:latin typeface="+mn-lt"/>
                <a:cs typeface="+mj-lt"/>
              </a:rPr>
              <a:t>Αμουρίου</a:t>
            </a:r>
            <a:r>
              <a:rPr lang="el-GR" sz="1400" b="1" dirty="0">
                <a:latin typeface="+mn-lt"/>
                <a:cs typeface="+mj-lt"/>
              </a:rPr>
              <a:t>, της Ελασσόνας, και των εκβολών του Πηνειού ποταμού.</a:t>
            </a:r>
            <a:endParaRPr lang="el-GR" sz="1400" dirty="0">
              <a:latin typeface="+mn-lt"/>
              <a:cs typeface="+mj-lt"/>
            </a:endParaRPr>
          </a:p>
          <a:p>
            <a:pPr marL="0" indent="0" algn="r">
              <a:buNone/>
            </a:pPr>
            <a:r>
              <a:rPr lang="el-GR" sz="1600" dirty="0">
                <a:latin typeface="+mn-lt"/>
                <a:cs typeface="+mj-lt"/>
              </a:rPr>
              <a:t>  (Γεωργιάδης,1995),(Χρήστου,2003)</a:t>
            </a:r>
            <a:endParaRPr lang="el-GR" sz="1600" dirty="0">
              <a:latin typeface="+mn-lt"/>
              <a:cs typeface="+mj-lt"/>
            </a:endParaRPr>
          </a:p>
        </p:txBody>
      </p:sp>
      <p:pic>
        <p:nvPicPr>
          <p:cNvPr id="48" name="Google Shape;119;p1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0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5888" y="1997752"/>
            <a:ext cx="2971546" cy="4516360"/>
          </a:xfrm>
        </p:spPr>
        <p:txBody>
          <a:bodyPr anchor="t">
            <a:normAutofit/>
          </a:bodyPr>
          <a:lstStyle/>
          <a:p>
            <a:r>
              <a:rPr lang="el-GR" sz="3200" b="1" dirty="0">
                <a:latin typeface="+mj-lt"/>
                <a:cs typeface="+mj-lt"/>
              </a:rPr>
              <a:t>ΙΣΤΟΡΙΑ</a:t>
            </a:r>
            <a:endParaRPr lang="el-GR" sz="3200" b="1" dirty="0">
              <a:latin typeface="+mj-lt"/>
              <a:cs typeface="+mj-lt"/>
            </a:endParaRPr>
          </a:p>
        </p:txBody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225642" y="741074"/>
            <a:ext cx="687472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>
            <a:off x="0" y="0"/>
            <a:ext cx="212651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7826041" y="-81546"/>
            <a:ext cx="1827638" cy="1032742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7909679" y="502817"/>
            <a:ext cx="645368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type="body" idx="1"/>
          </p:nvPr>
        </p:nvSpPr>
        <p:spPr>
          <a:xfrm>
            <a:off x="2400300" y="573524"/>
            <a:ext cx="6261099" cy="564100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l-GR" sz="1600" dirty="0">
                <a:effectLst/>
                <a:latin typeface="+mj-lt"/>
                <a:cs typeface="+mj-lt"/>
              </a:rPr>
              <a:t>Η </a:t>
            </a:r>
            <a:r>
              <a:rPr lang="el-GR" sz="1600" b="1" dirty="0">
                <a:effectLst/>
                <a:latin typeface="+mj-lt"/>
                <a:cs typeface="+mj-lt"/>
              </a:rPr>
              <a:t>προέλευση του ονόματος</a:t>
            </a:r>
            <a:r>
              <a:rPr lang="el-GR" sz="1600" dirty="0">
                <a:effectLst/>
                <a:latin typeface="+mj-lt"/>
                <a:cs typeface="+mj-lt"/>
              </a:rPr>
              <a:t> με  βάση τη μυθολογία  συνδέεται με το μυθικό ήρωα τον </a:t>
            </a:r>
            <a:r>
              <a:rPr lang="el-GR" sz="1600" dirty="0" err="1">
                <a:effectLst/>
                <a:latin typeface="+mj-lt"/>
                <a:cs typeface="+mj-lt"/>
              </a:rPr>
              <a:t>Θέτταλο</a:t>
            </a:r>
            <a:r>
              <a:rPr lang="el-GR" sz="1600" dirty="0">
                <a:effectLst/>
                <a:latin typeface="+mj-lt"/>
                <a:cs typeface="+mj-lt"/>
              </a:rPr>
              <a:t>, γιο του </a:t>
            </a:r>
            <a:r>
              <a:rPr lang="el-GR" sz="1600" dirty="0" err="1">
                <a:effectLst/>
                <a:latin typeface="+mj-lt"/>
                <a:cs typeface="+mj-lt"/>
              </a:rPr>
              <a:t>Αίμονα</a:t>
            </a:r>
            <a:r>
              <a:rPr lang="el-GR" sz="1600" dirty="0">
                <a:effectLst/>
                <a:latin typeface="+mj-lt"/>
                <a:cs typeface="+mj-lt"/>
              </a:rPr>
              <a:t>, εξ’ ου και </a:t>
            </a:r>
            <a:r>
              <a:rPr lang="el-GR" sz="1600" dirty="0" err="1">
                <a:effectLst/>
                <a:latin typeface="+mj-lt"/>
                <a:cs typeface="+mj-lt"/>
              </a:rPr>
              <a:t>Αιμονία</a:t>
            </a:r>
            <a:r>
              <a:rPr lang="el-GR" sz="1600" dirty="0">
                <a:effectLst/>
                <a:latin typeface="+mj-lt"/>
                <a:cs typeface="+mj-lt"/>
              </a:rPr>
              <a:t> ονομάζεται ολόκληρη η Θεσσαλία. Κατά τους μυθικούς χρόνους άρχοντας της Θεσσαλίας μνημονεύεται ο Άδμητος, βασιλιάς των Φερών. </a:t>
            </a:r>
            <a:endParaRPr lang="en-US" sz="1600" dirty="0">
              <a:effectLst/>
              <a:latin typeface="+mj-lt"/>
              <a:cs typeface="+mj-lt"/>
            </a:endParaRPr>
          </a:p>
          <a:p>
            <a:pPr>
              <a:lnSpc>
                <a:spcPct val="110000"/>
              </a:lnSpc>
            </a:pPr>
            <a:r>
              <a:rPr lang="el-GR" sz="1600" dirty="0">
                <a:effectLst/>
                <a:latin typeface="+mj-lt"/>
                <a:cs typeface="+mj-lt"/>
              </a:rPr>
              <a:t>Η περιφέρεια της Θεσσαλίας </a:t>
            </a:r>
            <a:r>
              <a:rPr lang="el-GR" sz="1600" b="1" dirty="0">
                <a:effectLst/>
                <a:latin typeface="+mj-lt"/>
                <a:cs typeface="+mj-lt"/>
              </a:rPr>
              <a:t>κατοικήθηκε από τις αρχές της Παλαιολιθικής εποχής</a:t>
            </a:r>
            <a:r>
              <a:rPr lang="el-GR" sz="1600" dirty="0">
                <a:effectLst/>
                <a:latin typeface="+mj-lt"/>
                <a:cs typeface="+mj-lt"/>
              </a:rPr>
              <a:t>.</a:t>
            </a:r>
            <a:endParaRPr lang="el-GR" sz="1600" dirty="0">
              <a:effectLst/>
              <a:latin typeface="+mj-lt"/>
              <a:cs typeface="+mj-lt"/>
            </a:endParaRPr>
          </a:p>
          <a:p>
            <a:pPr>
              <a:lnSpc>
                <a:spcPct val="110000"/>
              </a:lnSpc>
            </a:pPr>
            <a:r>
              <a:rPr lang="el-GR" sz="1600" dirty="0">
                <a:effectLst/>
                <a:latin typeface="+mj-lt"/>
                <a:cs typeface="+mj-lt"/>
              </a:rPr>
              <a:t>Οι κύριες ντόπιες </a:t>
            </a:r>
            <a:r>
              <a:rPr lang="el-GR" sz="1600" b="1" dirty="0">
                <a:effectLst/>
                <a:latin typeface="+mj-lt"/>
                <a:cs typeface="+mj-lt"/>
              </a:rPr>
              <a:t>θεσσαλικές φυλές </a:t>
            </a:r>
            <a:r>
              <a:rPr lang="el-GR" sz="1600" dirty="0">
                <a:effectLst/>
                <a:latin typeface="+mj-lt"/>
                <a:cs typeface="+mj-lt"/>
              </a:rPr>
              <a:t>που κατοικούσαν ήδη εκεί, ήταν οι </a:t>
            </a:r>
            <a:r>
              <a:rPr lang="el-GR" sz="1600" b="1" dirty="0" err="1">
                <a:effectLst/>
                <a:latin typeface="+mj-lt"/>
                <a:cs typeface="+mj-lt"/>
              </a:rPr>
              <a:t>Μάγνητες</a:t>
            </a:r>
            <a:r>
              <a:rPr lang="el-GR" sz="1600" b="1" dirty="0">
                <a:effectLst/>
                <a:latin typeface="+mj-lt"/>
                <a:cs typeface="+mj-lt"/>
              </a:rPr>
              <a:t>, οι </a:t>
            </a:r>
            <a:r>
              <a:rPr lang="el-GR" sz="1600" b="1" dirty="0" err="1">
                <a:effectLst/>
                <a:latin typeface="+mj-lt"/>
                <a:cs typeface="+mj-lt"/>
              </a:rPr>
              <a:t>Περαιβοί</a:t>
            </a:r>
            <a:r>
              <a:rPr lang="el-GR" sz="1600" b="1" dirty="0">
                <a:effectLst/>
                <a:latin typeface="+mj-lt"/>
                <a:cs typeface="+mj-lt"/>
              </a:rPr>
              <a:t> και οι </a:t>
            </a:r>
            <a:r>
              <a:rPr lang="el-GR" sz="1600" b="1" dirty="0" err="1">
                <a:effectLst/>
                <a:latin typeface="+mj-lt"/>
                <a:cs typeface="+mj-lt"/>
              </a:rPr>
              <a:t>Βοιωτοί</a:t>
            </a:r>
            <a:r>
              <a:rPr lang="el-GR" sz="1600" b="1" dirty="0">
                <a:effectLst/>
                <a:latin typeface="+mj-lt"/>
                <a:cs typeface="+mj-lt"/>
              </a:rPr>
              <a:t> (που αναγκάστηκαν να φύγουν)</a:t>
            </a:r>
            <a:r>
              <a:rPr lang="el-GR" sz="1600" dirty="0">
                <a:effectLst/>
                <a:latin typeface="+mj-lt"/>
                <a:cs typeface="+mj-lt"/>
              </a:rPr>
              <a:t>.  </a:t>
            </a:r>
            <a:endParaRPr lang="el-GR" sz="1600" dirty="0">
              <a:effectLst/>
              <a:latin typeface="+mj-lt"/>
              <a:cs typeface="+mj-lt"/>
            </a:endParaRPr>
          </a:p>
          <a:p>
            <a:pPr>
              <a:lnSpc>
                <a:spcPct val="110000"/>
              </a:lnSpc>
            </a:pPr>
            <a:r>
              <a:rPr lang="el-GR" sz="1600" dirty="0">
                <a:effectLst/>
                <a:latin typeface="+mj-lt"/>
                <a:cs typeface="+mj-lt"/>
              </a:rPr>
              <a:t>Η Θεσσαλία είναι γενικότερα </a:t>
            </a:r>
            <a:r>
              <a:rPr lang="el-GR" sz="1600" b="1" dirty="0">
                <a:effectLst/>
                <a:latin typeface="+mj-lt"/>
                <a:cs typeface="+mj-lt"/>
              </a:rPr>
              <a:t>γνωστή από τα κείμενα της λυρικής ποίησης της Αρχαϊκής εποχής</a:t>
            </a:r>
            <a:r>
              <a:rPr lang="el-GR" sz="1600" dirty="0">
                <a:effectLst/>
                <a:latin typeface="+mj-lt"/>
                <a:cs typeface="+mj-lt"/>
              </a:rPr>
              <a:t> που περιγράφουν μια περιοχή εύρωστη και πλούσια, γνωστή για την εκτροφή αλόγων και τους τοπικούς αριστοκρατικούς της οίκους.</a:t>
            </a:r>
            <a:endParaRPr lang="el-GR" sz="1600" dirty="0">
              <a:effectLst/>
              <a:latin typeface="+mj-lt"/>
              <a:cs typeface="+mj-lt"/>
            </a:endParaRPr>
          </a:p>
          <a:p>
            <a:pPr>
              <a:lnSpc>
                <a:spcPct val="110000"/>
              </a:lnSpc>
            </a:pPr>
            <a:r>
              <a:rPr lang="el-GR" sz="1600" dirty="0">
                <a:latin typeface="+mj-lt"/>
                <a:cs typeface="+mj-lt"/>
                <a:sym typeface="+mn-ea"/>
              </a:rPr>
              <a:t>Γνώρισε ιδιαίτερη </a:t>
            </a:r>
            <a:r>
              <a:rPr lang="el-GR" sz="1600" b="1" dirty="0">
                <a:latin typeface="+mj-lt"/>
                <a:cs typeface="+mj-lt"/>
                <a:sym typeface="+mn-ea"/>
              </a:rPr>
              <a:t>ανάπτυξη κατά τους Μυκηναϊκούς χρόνους</a:t>
            </a:r>
            <a:r>
              <a:rPr lang="el-GR" sz="1600" dirty="0">
                <a:latin typeface="+mj-lt"/>
                <a:cs typeface="+mj-lt"/>
                <a:sym typeface="+mn-ea"/>
              </a:rPr>
              <a:t>.</a:t>
            </a:r>
            <a:endParaRPr lang="el-GR" sz="1600" dirty="0">
              <a:latin typeface="+mj-lt"/>
              <a:cs typeface="+mj-lt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l-GR" sz="1600" dirty="0">
                <a:latin typeface="+mj-lt"/>
                <a:cs typeface="+mj-lt"/>
                <a:sym typeface="+mn-ea"/>
              </a:rPr>
              <a:t>Είναι </a:t>
            </a:r>
            <a:r>
              <a:rPr lang="el-GR" sz="1600" b="1" dirty="0">
                <a:latin typeface="+mj-lt"/>
                <a:cs typeface="+mj-lt"/>
                <a:sym typeface="+mn-ea"/>
              </a:rPr>
              <a:t>πατρίδα του Ασκληπιού</a:t>
            </a:r>
            <a:r>
              <a:rPr lang="el-GR" sz="1600" dirty="0">
                <a:latin typeface="+mj-lt"/>
                <a:cs typeface="+mj-lt"/>
                <a:sym typeface="+mn-ea"/>
              </a:rPr>
              <a:t>, πατέρα της Ιατρικής, </a:t>
            </a:r>
            <a:r>
              <a:rPr lang="el-GR" sz="1600" b="1" dirty="0">
                <a:latin typeface="+mj-lt"/>
                <a:cs typeface="+mj-lt"/>
                <a:sym typeface="+mn-ea"/>
              </a:rPr>
              <a:t>των </a:t>
            </a:r>
            <a:r>
              <a:rPr lang="el-GR" sz="1600" b="1" dirty="0" err="1">
                <a:latin typeface="+mj-lt"/>
                <a:cs typeface="+mj-lt"/>
                <a:sym typeface="+mn-ea"/>
              </a:rPr>
              <a:t>Λαπιθών</a:t>
            </a:r>
            <a:r>
              <a:rPr lang="el-GR" sz="1600" b="1" dirty="0">
                <a:latin typeface="+mj-lt"/>
                <a:cs typeface="+mj-lt"/>
                <a:sym typeface="+mn-ea"/>
              </a:rPr>
              <a:t> και των Κενταύρων</a:t>
            </a:r>
            <a:r>
              <a:rPr lang="el-GR" sz="1600" dirty="0">
                <a:latin typeface="+mj-lt"/>
                <a:cs typeface="+mj-lt"/>
                <a:sym typeface="+mn-ea"/>
              </a:rPr>
              <a:t>, υπήρξε </a:t>
            </a:r>
            <a:r>
              <a:rPr lang="el-GR" sz="1600" b="1" dirty="0">
                <a:latin typeface="+mj-lt"/>
                <a:cs typeface="+mj-lt"/>
                <a:sym typeface="+mn-ea"/>
              </a:rPr>
              <a:t>γενέθλια γη αγίων, πατριαρχών, αρχιερέων, διδασκάλων του Γένους, οπλαρχηγών, κλεφτών, </a:t>
            </a:r>
            <a:r>
              <a:rPr lang="el-GR" sz="1600" b="1" dirty="0" err="1">
                <a:latin typeface="+mj-lt"/>
                <a:cs typeface="+mj-lt"/>
                <a:sym typeface="+mn-ea"/>
              </a:rPr>
              <a:t>αρματωλών</a:t>
            </a:r>
            <a:r>
              <a:rPr lang="el-GR" sz="1600" dirty="0">
                <a:latin typeface="+mj-lt"/>
                <a:cs typeface="+mj-lt"/>
                <a:sym typeface="+mn-ea"/>
              </a:rPr>
              <a:t>, πατρίδα του Ρήγα, του Καραϊσκάκη, του Νικολάου Πλαστήρα, </a:t>
            </a:r>
            <a:r>
              <a:rPr lang="el-GR" sz="1600" b="1" dirty="0">
                <a:latin typeface="+mj-lt"/>
                <a:cs typeface="+mj-lt"/>
                <a:sym typeface="+mn-ea"/>
              </a:rPr>
              <a:t>πατρίδα ποιητών, λογοτεχνών, ζωγράφων και αγιογράφων, ανθρώπων των Γραμμάτων και των Τεχνών.</a:t>
            </a:r>
            <a:r>
              <a:rPr lang="en-US" sz="1600" dirty="0">
                <a:effectLst/>
                <a:latin typeface="+mj-lt"/>
                <a:cs typeface="+mj-lt"/>
              </a:rPr>
              <a:t>   </a:t>
            </a:r>
            <a:endParaRPr lang="en-US" sz="1600" dirty="0">
              <a:effectLst/>
              <a:latin typeface="+mj-lt"/>
              <a:cs typeface="+mj-lt"/>
            </a:endParaRPr>
          </a:p>
          <a:p>
            <a:pPr marL="0" indent="0" algn="r">
              <a:buNone/>
            </a:pPr>
            <a:r>
              <a:rPr lang="el-GR" sz="1100" dirty="0">
                <a:effectLst/>
                <a:latin typeface="+mj-lt"/>
                <a:cs typeface="+mj-lt"/>
              </a:rPr>
              <a:t>  </a:t>
            </a:r>
            <a:r>
              <a:rPr lang="el-GR" sz="1100" dirty="0">
                <a:effectLst/>
                <a:latin typeface="+mn-lt"/>
                <a:cs typeface="+mj-lt"/>
              </a:rPr>
              <a:t>(</a:t>
            </a:r>
            <a:r>
              <a:rPr lang="el-GR" sz="1100" dirty="0">
                <a:latin typeface="+mn-lt"/>
                <a:cs typeface="+mj-lt"/>
                <a:hlinkClick r:id="rId1"/>
              </a:rPr>
              <a:t>http://www.inthessaly.gr/el/m-thessaly/-mainmenu-98</a:t>
            </a:r>
            <a:r>
              <a:rPr lang="el-GR" sz="1100" dirty="0">
                <a:latin typeface="+mn-lt"/>
                <a:cs typeface="+mj-lt"/>
              </a:rPr>
              <a:t> ,</a:t>
            </a:r>
            <a:r>
              <a:rPr lang="el-GR" sz="1100" dirty="0">
                <a:effectLst/>
                <a:latin typeface="+mn-lt"/>
                <a:cs typeface="+mj-lt"/>
              </a:rPr>
              <a:t>Τσιόγκας,1999)</a:t>
            </a:r>
            <a:endParaRPr lang="el-GR" sz="1100" dirty="0">
              <a:latin typeface="+mn-lt"/>
              <a:cs typeface="+mj-lt"/>
            </a:endParaRPr>
          </a:p>
        </p:txBody>
      </p:sp>
      <p:sp>
        <p:nvSpPr>
          <p:cNvPr id="18" name="Isosceles Tri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86567" y="6115501"/>
            <a:ext cx="1120885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875472" y="6453143"/>
            <a:ext cx="611178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3" name="Google Shape;119;p1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5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>
            <a:grpSpLocks noGrp="1" noRot="1" noChangeAspect="1" noMove="1" noResize="1" noUngrp="1"/>
          </p:cNvGrpSpPr>
          <p:nvPr/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4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52264" y="795527"/>
            <a:ext cx="3092804" cy="14333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ΤΑ ΝΕΟΤΕΡΑ ΧΡΟΝΙΑ</a:t>
            </a:r>
            <a:endParaRPr lang="en-US" sz="28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Rectangle 3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5790" y="795527"/>
            <a:ext cx="4477978" cy="524884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3 - Εικόνα" descr="ΚΙΕΛΕΡ.jpg"/>
          <p:cNvPicPr>
            <a:picLocks noGrp="1" noChangeAspect="1"/>
          </p:cNvPicPr>
          <p:nvPr>
            <p:ph type="pic" idx="2"/>
          </p:nvPr>
        </p:nvPicPr>
        <p:blipFill rotWithShape="1">
          <a:blip r:embed="rId1" cstate="print"/>
          <a:srcRect l="28001" r="8780" b="1"/>
          <a:stretch>
            <a:fillRect/>
          </a:stretch>
        </p:blipFill>
        <p:spPr>
          <a:xfrm>
            <a:off x="729086" y="960214"/>
            <a:ext cx="4231386" cy="4919472"/>
          </a:xfrm>
          <a:prstGeom prst="rect">
            <a:avLst/>
          </a:prstGeom>
          <a:ln w="12700">
            <a:noFill/>
          </a:ln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470362" y="2338388"/>
            <a:ext cx="3074706" cy="36782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1881: Ελευθερώνεται η Θεσσαλία από τους Τούρκους</a:t>
            </a:r>
            <a:endParaRPr lang="en-US" sz="1600" kern="1200">
              <a:solidFill>
                <a:schemeClr val="tx1"/>
              </a:solidFill>
              <a:latin typeface="+mn-lt"/>
              <a:ea typeface="+mn-ea"/>
              <a:cs typeface="+mn-cs"/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1924: Έφυγαν και οι τελευταίοι Τούρκοι τσιφλικάδες</a:t>
            </a:r>
            <a:endParaRPr lang="en-US" sz="16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kern="1200">
              <a:solidFill>
                <a:schemeClr val="tx1"/>
              </a:solidFill>
              <a:latin typeface="+mn-lt"/>
              <a:ea typeface="+mn-ea"/>
              <a:cs typeface="+mn-cs"/>
              <a:sym typeface="+mn-ea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Ιστορικό έμεινε και το κίνημα των Θεσσαλικών αγροτών στο Κιλελέρ (6 Μαρτίου 1910)</a:t>
            </a:r>
            <a:endParaRPr lang="en-US" altLang="en-US" sz="16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9" name="Google Shape;119;p1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1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3100" b="1" dirty="0">
                <a:latin typeface="+mj-lt"/>
                <a:cs typeface="+mj-lt"/>
              </a:rPr>
              <a:t>    </a:t>
            </a:r>
            <a:r>
              <a:rPr lang="el-GR" sz="3100" b="1" dirty="0">
                <a:latin typeface="+mj-lt"/>
                <a:cs typeface="+mj-lt"/>
              </a:rPr>
              <a:t>ΜΝΗΜΕΙΑ</a:t>
            </a:r>
            <a:endParaRPr lang="el-GR" sz="3100" b="1" dirty="0">
              <a:latin typeface="+mj-lt"/>
              <a:cs typeface="+mj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type="body" idx="1"/>
          </p:nvPr>
        </p:nvSpPr>
        <p:spPr>
          <a:xfrm>
            <a:off x="3167985" y="3752851"/>
            <a:ext cx="5909339" cy="1246496"/>
          </a:xfrm>
        </p:spPr>
        <p:txBody>
          <a:bodyPr anchor="ctr">
            <a:normAutofit/>
          </a:bodyPr>
          <a:lstStyle/>
          <a:p>
            <a:pPr marL="114300" indent="0">
              <a:buNone/>
            </a:pPr>
            <a:r>
              <a:rPr lang="el-GR" sz="1600" dirty="0">
                <a:latin typeface="+mj-lt"/>
                <a:cs typeface="+mj-lt"/>
              </a:rPr>
              <a:t>Η περιφέρεια Θεσσαλίας διαθέτει πλούσια πολιτιστική παράδοση και έχει να επιδείξει από µ</a:t>
            </a:r>
            <a:r>
              <a:rPr lang="el-GR" sz="1600" dirty="0" err="1">
                <a:latin typeface="+mj-lt"/>
                <a:cs typeface="+mj-lt"/>
              </a:rPr>
              <a:t>νηµεία</a:t>
            </a:r>
            <a:r>
              <a:rPr lang="el-GR" sz="1600" dirty="0">
                <a:latin typeface="+mj-lt"/>
                <a:cs typeface="+mj-lt"/>
              </a:rPr>
              <a:t> αρχαιότητας και βυζαντινά µ</a:t>
            </a:r>
            <a:r>
              <a:rPr lang="el-GR" sz="1600" dirty="0" err="1">
                <a:latin typeface="+mj-lt"/>
                <a:cs typeface="+mj-lt"/>
              </a:rPr>
              <a:t>νηµεία</a:t>
            </a:r>
            <a:r>
              <a:rPr lang="el-GR" sz="1600" dirty="0">
                <a:latin typeface="+mj-lt"/>
                <a:cs typeface="+mj-lt"/>
              </a:rPr>
              <a:t>, έως και </a:t>
            </a:r>
            <a:r>
              <a:rPr lang="el-GR" sz="1600" dirty="0" err="1">
                <a:latin typeface="+mj-lt"/>
                <a:cs typeface="+mj-lt"/>
              </a:rPr>
              <a:t>νεώτερα</a:t>
            </a:r>
            <a:r>
              <a:rPr lang="el-GR" sz="1600" dirty="0">
                <a:latin typeface="+mj-lt"/>
                <a:cs typeface="+mj-lt"/>
              </a:rPr>
              <a:t> µ</a:t>
            </a:r>
            <a:r>
              <a:rPr lang="el-GR" sz="1600" dirty="0" err="1">
                <a:latin typeface="+mj-lt"/>
                <a:cs typeface="+mj-lt"/>
              </a:rPr>
              <a:t>νηµεία</a:t>
            </a:r>
            <a:r>
              <a:rPr lang="el-GR" sz="1600" dirty="0">
                <a:latin typeface="+mj-lt"/>
                <a:cs typeface="+mj-lt"/>
              </a:rPr>
              <a:t>, </a:t>
            </a:r>
            <a:r>
              <a:rPr lang="el-GR" sz="1600" dirty="0" err="1">
                <a:latin typeface="+mj-lt"/>
                <a:cs typeface="+mj-lt"/>
              </a:rPr>
              <a:t>αναπαλαιωµένα</a:t>
            </a:r>
            <a:r>
              <a:rPr lang="el-GR" sz="1600" dirty="0">
                <a:latin typeface="+mj-lt"/>
                <a:cs typeface="+mj-lt"/>
              </a:rPr>
              <a:t> γεφύρια, µ</a:t>
            </a:r>
            <a:r>
              <a:rPr lang="el-GR" sz="1600" dirty="0" err="1">
                <a:latin typeface="+mj-lt"/>
                <a:cs typeface="+mj-lt"/>
              </a:rPr>
              <a:t>ύλους</a:t>
            </a:r>
            <a:r>
              <a:rPr lang="el-GR" sz="1600" dirty="0">
                <a:latin typeface="+mj-lt"/>
                <a:cs typeface="+mj-lt"/>
              </a:rPr>
              <a:t> κ.ά. </a:t>
            </a:r>
            <a:endParaRPr lang="el-GR" sz="1600" dirty="0">
              <a:latin typeface="+mj-lt"/>
              <a:cs typeface="+mj-lt"/>
            </a:endParaRPr>
          </a:p>
          <a:p>
            <a:pPr marL="0" indent="0">
              <a:buNone/>
            </a:pPr>
            <a:endParaRPr lang="el-G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99" b="22994"/>
          <a:stretch>
            <a:fillRect/>
          </a:stretch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</p:spPr>
      </p:pic>
      <p:sp>
        <p:nvSpPr>
          <p:cNvPr id="5" name="Text Box 4"/>
          <p:cNvSpPr txBox="1"/>
          <p:nvPr/>
        </p:nvSpPr>
        <p:spPr>
          <a:xfrm>
            <a:off x="3167986" y="5274310"/>
            <a:ext cx="5909338" cy="1029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l-GR" dirty="0">
                <a:sym typeface="+mn-ea"/>
              </a:rPr>
              <a:t>- Το 1989 η Unesco ενέγραψε τα </a:t>
            </a:r>
            <a:r>
              <a:rPr lang="el-GR" b="1" u="sng" dirty="0">
                <a:sym typeface="+mn-ea"/>
              </a:rPr>
              <a:t>Μετέωρα</a:t>
            </a:r>
            <a:r>
              <a:rPr lang="el-GR" dirty="0">
                <a:sym typeface="+mn-ea"/>
              </a:rPr>
              <a:t> στον κατάλογο των Μνημείων της Παγκόσμιας Κληρονομιάς, ως ένα ιδιαίτερης σημασίας πολιτιστικό και φυσικό αγαθό. </a:t>
            </a:r>
            <a:endParaRPr lang="el-GR" dirty="0">
              <a:sym typeface="+mn-ea"/>
            </a:endParaRPr>
          </a:p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l-GR" dirty="0">
                <a:sym typeface="+mn-ea"/>
              </a:rPr>
              <a:t>- έξι επισκέψιμα μοναστήρια</a:t>
            </a:r>
            <a:endParaRPr lang="en-GB" altLang="en-US" dirty="0"/>
          </a:p>
        </p:txBody>
      </p:sp>
      <p:pic>
        <p:nvPicPr>
          <p:cNvPr id="6" name="Google Shape;119;p1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983" y="44624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0;p16"/>
          <p:cNvSpPr txBox="1"/>
          <p:nvPr/>
        </p:nvSpPr>
        <p:spPr>
          <a:xfrm>
            <a:off x="469677" y="149100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3749" y="4651644"/>
            <a:ext cx="2198518" cy="4961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kern="1200" dirty="0">
                <a:latin typeface="+mj-lt"/>
                <a:ea typeface="+mj-ea"/>
                <a:cs typeface="+mj-cs"/>
                <a:sym typeface="Calibri" panose="020F0502020204030204"/>
              </a:rPr>
              <a:t>ΜΝΗΜΕΙΑ</a:t>
            </a:r>
            <a:endParaRPr lang="en-US" sz="31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41" name="Freeform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13039"/>
            <a:ext cx="2697126" cy="2933942"/>
          </a:xfrm>
          <a:custGeom>
            <a:avLst/>
            <a:gdLst>
              <a:gd name="connsiteX0" fmla="*/ 0 w 3131115"/>
              <a:gd name="connsiteY0" fmla="*/ 0 h 3406036"/>
              <a:gd name="connsiteX1" fmla="*/ 2726532 w 3131115"/>
              <a:gd name="connsiteY1" fmla="*/ 0 h 3406036"/>
              <a:gd name="connsiteX2" fmla="*/ 2763423 w 3131115"/>
              <a:gd name="connsiteY2" fmla="*/ 49334 h 3406036"/>
              <a:gd name="connsiteX3" fmla="*/ 3131115 w 3131115"/>
              <a:gd name="connsiteY3" fmla="*/ 1253075 h 3406036"/>
              <a:gd name="connsiteX4" fmla="*/ 978154 w 3131115"/>
              <a:gd name="connsiteY4" fmla="*/ 3406036 h 3406036"/>
              <a:gd name="connsiteX5" fmla="*/ 140125 w 3131115"/>
              <a:gd name="connsiteY5" fmla="*/ 3236846 h 3406036"/>
              <a:gd name="connsiteX6" fmla="*/ 0 w 3131115"/>
              <a:gd name="connsiteY6" fmla="*/ 3169345 h 34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1115" h="3406036">
                <a:moveTo>
                  <a:pt x="0" y="0"/>
                </a:moveTo>
                <a:lnTo>
                  <a:pt x="2726532" y="0"/>
                </a:lnTo>
                <a:lnTo>
                  <a:pt x="2763423" y="49334"/>
                </a:lnTo>
                <a:cubicBezTo>
                  <a:pt x="2995565" y="392949"/>
                  <a:pt x="3131115" y="807182"/>
                  <a:pt x="3131115" y="1253075"/>
                </a:cubicBezTo>
                <a:cubicBezTo>
                  <a:pt x="3131115" y="2442123"/>
                  <a:pt x="2167202" y="3406036"/>
                  <a:pt x="978154" y="3406036"/>
                </a:cubicBezTo>
                <a:cubicBezTo>
                  <a:pt x="680892" y="3406036"/>
                  <a:pt x="397701" y="3345792"/>
                  <a:pt x="140125" y="3236846"/>
                </a:cubicBezTo>
                <a:lnTo>
                  <a:pt x="0" y="3169345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104" name="Picture 8" descr="C:\Users\Katerina\Desktop\kalampaka2.jpg"/>
          <p:cNvPicPr>
            <a:picLocks noChangeAspect="1" noChangeArrowheads="1"/>
          </p:cNvPicPr>
          <p:nvPr/>
        </p:nvPicPr>
        <p:blipFill rotWithShape="1">
          <a:blip r:embed="rId1" cstate="print"/>
          <a:srcRect l="42098" r="1017" b="-2"/>
          <a:stretch>
            <a:fillRect/>
          </a:stretch>
        </p:blipFill>
        <p:spPr bwMode="auto">
          <a:xfrm>
            <a:off x="20" y="13040"/>
            <a:ext cx="2585783" cy="2829690"/>
          </a:xfrm>
          <a:custGeom>
            <a:avLst/>
            <a:gdLst/>
            <a:ahLst/>
            <a:cxnLst/>
            <a:rect l="l" t="t" r="r" b="b"/>
            <a:pathLst>
              <a:path w="3001878" h="3285009">
                <a:moveTo>
                  <a:pt x="0" y="0"/>
                </a:moveTo>
                <a:lnTo>
                  <a:pt x="2567363" y="0"/>
                </a:lnTo>
                <a:lnTo>
                  <a:pt x="2654855" y="117001"/>
                </a:lnTo>
                <a:cubicBezTo>
                  <a:pt x="2873947" y="441300"/>
                  <a:pt x="3001878" y="832248"/>
                  <a:pt x="3001878" y="1253075"/>
                </a:cubicBezTo>
                <a:cubicBezTo>
                  <a:pt x="3001878" y="2375281"/>
                  <a:pt x="2092150" y="3285009"/>
                  <a:pt x="969943" y="3285009"/>
                </a:cubicBezTo>
                <a:cubicBezTo>
                  <a:pt x="619254" y="3285009"/>
                  <a:pt x="289314" y="3196169"/>
                  <a:pt x="1403" y="3039766"/>
                </a:cubicBezTo>
                <a:lnTo>
                  <a:pt x="0" y="3038914"/>
                </a:ln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143" name="Oval 14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802266" y="1202867"/>
            <a:ext cx="2742116" cy="274211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101" name="Picture 5" descr="C:\Users\Katerina\Desktop\κατάλογος.jpg"/>
          <p:cNvPicPr>
            <a:picLocks noChangeAspect="1" noChangeArrowheads="1"/>
          </p:cNvPicPr>
          <p:nvPr/>
        </p:nvPicPr>
        <p:blipFill rotWithShape="1">
          <a:blip r:embed="rId2" cstate="print"/>
          <a:srcRect l="18837" r="18840" b="1"/>
          <a:stretch>
            <a:fillRect/>
          </a:stretch>
        </p:blipFill>
        <p:spPr bwMode="auto">
          <a:xfrm>
            <a:off x="2903489" y="1299848"/>
            <a:ext cx="2523635" cy="2523635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145" name="Freeform 6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247274" y="0"/>
            <a:ext cx="3415094" cy="2058706"/>
          </a:xfrm>
          <a:custGeom>
            <a:avLst/>
            <a:gdLst>
              <a:gd name="connsiteX0" fmla="*/ 38628 w 3614334"/>
              <a:gd name="connsiteY0" fmla="*/ 0 h 2178813"/>
              <a:gd name="connsiteX1" fmla="*/ 3575706 w 3614334"/>
              <a:gd name="connsiteY1" fmla="*/ 0 h 2178813"/>
              <a:gd name="connsiteX2" fmla="*/ 3577619 w 3614334"/>
              <a:gd name="connsiteY2" fmla="*/ 7439 h 2178813"/>
              <a:gd name="connsiteX3" fmla="*/ 3614334 w 3614334"/>
              <a:gd name="connsiteY3" fmla="*/ 371646 h 2178813"/>
              <a:gd name="connsiteX4" fmla="*/ 1807167 w 3614334"/>
              <a:gd name="connsiteY4" fmla="*/ 2178813 h 2178813"/>
              <a:gd name="connsiteX5" fmla="*/ 0 w 3614334"/>
              <a:gd name="connsiteY5" fmla="*/ 371646 h 2178813"/>
              <a:gd name="connsiteX6" fmla="*/ 36715 w 3614334"/>
              <a:gd name="connsiteY6" fmla="*/ 7439 h 21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4334" h="2178813">
                <a:moveTo>
                  <a:pt x="38628" y="0"/>
                </a:moveTo>
                <a:lnTo>
                  <a:pt x="3575706" y="0"/>
                </a:lnTo>
                <a:lnTo>
                  <a:pt x="3577619" y="7439"/>
                </a:lnTo>
                <a:cubicBezTo>
                  <a:pt x="3601692" y="125081"/>
                  <a:pt x="3614334" y="246887"/>
                  <a:pt x="3614334" y="371646"/>
                </a:cubicBezTo>
                <a:cubicBezTo>
                  <a:pt x="3614334" y="1369717"/>
                  <a:pt x="2805238" y="2178813"/>
                  <a:pt x="1807167" y="2178813"/>
                </a:cubicBezTo>
                <a:cubicBezTo>
                  <a:pt x="809096" y="2178813"/>
                  <a:pt x="0" y="1369717"/>
                  <a:pt x="0" y="371646"/>
                </a:cubicBezTo>
                <a:cubicBezTo>
                  <a:pt x="0" y="246887"/>
                  <a:pt x="12642" y="125081"/>
                  <a:pt x="36715" y="7439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102" name="Picture 6" descr="C:\Users\Katerina\Desktop\201508211130594667-1200x803.jpg"/>
          <p:cNvPicPr>
            <a:picLocks noChangeAspect="1" noChangeArrowheads="1"/>
          </p:cNvPicPr>
          <p:nvPr/>
        </p:nvPicPr>
        <p:blipFill rotWithShape="1">
          <a:blip r:embed="rId3" cstate="print"/>
          <a:srcRect l="3033" r="422" b="1"/>
          <a:stretch>
            <a:fillRect/>
          </a:stretch>
        </p:blipFill>
        <p:spPr bwMode="auto">
          <a:xfrm>
            <a:off x="5374558" y="10"/>
            <a:ext cx="3160525" cy="1931411"/>
          </a:xfrm>
          <a:custGeom>
            <a:avLst/>
            <a:gdLst/>
            <a:ahLst/>
            <a:cxnLst/>
            <a:rect l="l" t="t" r="r" b="b"/>
            <a:pathLst>
              <a:path w="3344914" h="2044103">
                <a:moveTo>
                  <a:pt x="42872" y="0"/>
                </a:moveTo>
                <a:lnTo>
                  <a:pt x="3302042" y="0"/>
                </a:lnTo>
                <a:lnTo>
                  <a:pt x="3310936" y="34588"/>
                </a:lnTo>
                <a:cubicBezTo>
                  <a:pt x="3333214" y="143461"/>
                  <a:pt x="3344914" y="256187"/>
                  <a:pt x="3344914" y="371646"/>
                </a:cubicBezTo>
                <a:cubicBezTo>
                  <a:pt x="3344914" y="1295319"/>
                  <a:pt x="2596130" y="2044103"/>
                  <a:pt x="1672457" y="2044103"/>
                </a:cubicBezTo>
                <a:cubicBezTo>
                  <a:pt x="748785" y="2044103"/>
                  <a:pt x="0" y="1295319"/>
                  <a:pt x="0" y="371646"/>
                </a:cubicBezTo>
                <a:cubicBezTo>
                  <a:pt x="0" y="256187"/>
                  <a:pt x="11700" y="143461"/>
                  <a:pt x="33979" y="34588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147" name="Freeform 6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728905" y="2881071"/>
            <a:ext cx="3415094" cy="3976929"/>
          </a:xfrm>
          <a:custGeom>
            <a:avLst/>
            <a:gdLst>
              <a:gd name="connsiteX0" fmla="*/ 2890837 w 3807993"/>
              <a:gd name="connsiteY0" fmla="*/ 0 h 4434467"/>
              <a:gd name="connsiteX1" fmla="*/ 3750483 w 3807993"/>
              <a:gd name="connsiteY1" fmla="*/ 129967 h 4434467"/>
              <a:gd name="connsiteX2" fmla="*/ 3807993 w 3807993"/>
              <a:gd name="connsiteY2" fmla="*/ 151015 h 4434467"/>
              <a:gd name="connsiteX3" fmla="*/ 3807993 w 3807993"/>
              <a:gd name="connsiteY3" fmla="*/ 4434467 h 4434467"/>
              <a:gd name="connsiteX4" fmla="*/ 449566 w 3807993"/>
              <a:gd name="connsiteY4" fmla="*/ 4434467 h 4434467"/>
              <a:gd name="connsiteX5" fmla="*/ 348908 w 3807993"/>
              <a:gd name="connsiteY5" fmla="*/ 4268781 h 4434467"/>
              <a:gd name="connsiteX6" fmla="*/ 0 w 3807993"/>
              <a:gd name="connsiteY6" fmla="*/ 2890836 h 4434467"/>
              <a:gd name="connsiteX7" fmla="*/ 2890837 w 3807993"/>
              <a:gd name="connsiteY7" fmla="*/ 0 h 443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7993" h="4434467">
                <a:moveTo>
                  <a:pt x="2890837" y="0"/>
                </a:moveTo>
                <a:cubicBezTo>
                  <a:pt x="3190193" y="0"/>
                  <a:pt x="3478921" y="45502"/>
                  <a:pt x="3750483" y="129967"/>
                </a:cubicBezTo>
                <a:lnTo>
                  <a:pt x="3807993" y="151015"/>
                </a:lnTo>
                <a:lnTo>
                  <a:pt x="3807993" y="4434467"/>
                </a:lnTo>
                <a:lnTo>
                  <a:pt x="449566" y="4434467"/>
                </a:lnTo>
                <a:lnTo>
                  <a:pt x="348908" y="4268781"/>
                </a:lnTo>
                <a:cubicBezTo>
                  <a:pt x="126394" y="3859169"/>
                  <a:pt x="0" y="3389763"/>
                  <a:pt x="0" y="2890836"/>
                </a:cubicBezTo>
                <a:cubicBezTo>
                  <a:pt x="0" y="1294271"/>
                  <a:pt x="1294272" y="0"/>
                  <a:pt x="289083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103" name="Picture 7" descr="C:\Users\Katerina\Desktop\asklipieio2.jpg"/>
          <p:cNvPicPr>
            <a:picLocks noChangeAspect="1" noChangeArrowheads="1"/>
          </p:cNvPicPr>
          <p:nvPr/>
        </p:nvPicPr>
        <p:blipFill rotWithShape="1">
          <a:blip r:embed="rId4" cstate="print"/>
          <a:srcRect l="9269" r="28457" b="-2"/>
          <a:stretch>
            <a:fillRect/>
          </a:stretch>
        </p:blipFill>
        <p:spPr bwMode="auto">
          <a:xfrm>
            <a:off x="5882599" y="3034765"/>
            <a:ext cx="3261398" cy="3823235"/>
          </a:xfrm>
          <a:custGeom>
            <a:avLst/>
            <a:gdLst/>
            <a:ahLst/>
            <a:cxnLst/>
            <a:rect l="l" t="t" r="r" b="b"/>
            <a:pathLst>
              <a:path w="3636614" h="4263089">
                <a:moveTo>
                  <a:pt x="2719458" y="0"/>
                </a:moveTo>
                <a:cubicBezTo>
                  <a:pt x="3001067" y="0"/>
                  <a:pt x="3272679" y="42805"/>
                  <a:pt x="3528142" y="122262"/>
                </a:cubicBezTo>
                <a:lnTo>
                  <a:pt x="3636614" y="161963"/>
                </a:lnTo>
                <a:lnTo>
                  <a:pt x="3636614" y="4263089"/>
                </a:lnTo>
                <a:lnTo>
                  <a:pt x="481756" y="4263089"/>
                </a:lnTo>
                <a:lnTo>
                  <a:pt x="464441" y="4239933"/>
                </a:lnTo>
                <a:cubicBezTo>
                  <a:pt x="171217" y="3805905"/>
                  <a:pt x="0" y="3282677"/>
                  <a:pt x="0" y="2719458"/>
                </a:cubicBezTo>
                <a:cubicBezTo>
                  <a:pt x="0" y="1217543"/>
                  <a:pt x="1217543" y="0"/>
                  <a:pt x="2719458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  <p:sp>
        <p:nvSpPr>
          <p:cNvPr id="4098" name="AutoShape 2" descr="Αποτέλεσμα εικόνας για αρχαιο θεατρο λαρισας 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l-GR"/>
          </a:p>
        </p:txBody>
      </p:sp>
      <p:sp>
        <p:nvSpPr>
          <p:cNvPr id="4100" name="AutoShape 4" descr="Αποτέλεσμα εικόνας για αρχαιο θεατρο λαρισας 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2912080" y="4012634"/>
            <a:ext cx="2523635" cy="25236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l-GR" sz="11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Αρχαίο Θέατρο Α΄ - Νομός Λάρισας</a:t>
            </a:r>
            <a:endParaRPr lang="el-GR" sz="11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6052" y="2098739"/>
            <a:ext cx="2414970" cy="22732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 fontScale="92500" lnSpcReduction="2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l-GR" sz="11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Αρχαίο</a:t>
            </a:r>
            <a:r>
              <a:rPr lang="el-GR" sz="7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1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Θέατρο</a:t>
            </a:r>
            <a:r>
              <a:rPr lang="el-GR" sz="7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1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Β</a:t>
            </a:r>
            <a:r>
              <a:rPr lang="el-GR" sz="7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΄ - </a:t>
            </a:r>
            <a:r>
              <a:rPr lang="el-GR" sz="11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Νομός</a:t>
            </a:r>
            <a:r>
              <a:rPr lang="el-GR" sz="7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l-GR" sz="13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Λάρισας</a:t>
            </a:r>
            <a:endParaRPr lang="el-GR" sz="13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19825" y="6475677"/>
            <a:ext cx="2924172" cy="38231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l-GR" sz="11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Αρχαία </a:t>
            </a:r>
            <a:r>
              <a:rPr lang="el-GR" sz="11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Τρίκκη</a:t>
            </a:r>
            <a:r>
              <a:rPr lang="el-GR" sz="11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– Ασκληπιείο –Νομός Τρικάλων</a:t>
            </a:r>
            <a:endParaRPr lang="el-GR" sz="11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60" y="3034765"/>
            <a:ext cx="2585783" cy="28296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l-GR" sz="13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Μετέωρα –Νομός Τρικάλων</a:t>
            </a:r>
            <a:endParaRPr lang="el-GR" sz="13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4" name="Google Shape;119;p16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6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289561" y="4400550"/>
            <a:ext cx="9848850" cy="7894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ΣΗΜΑΝΤΙΚΟΙ ΑΡΧΑΙΟΛΟΓΙΚΟΙ ΧΩΡΟΙ - ΜΟΥΣΕΙΑ - ΜΝΗΜΕΙΑ</a:t>
            </a: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4 - Θέση περιεχομένου" descr="ΑΡΧΑΙΟΟΓΙΚΟΙ ΧΩΡΟΙ.jp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1" cstate="print"/>
          <a:srcRect r="3221" b="-2"/>
          <a:stretch>
            <a:fillRect/>
          </a:stretch>
        </p:blipFill>
        <p:spPr>
          <a:xfrm>
            <a:off x="245427" y="931861"/>
            <a:ext cx="8778875" cy="3763963"/>
          </a:xfrm>
          <a:prstGeom prst="rect">
            <a:avLst/>
          </a:prstGeom>
        </p:spPr>
      </p:pic>
      <p:pic>
        <p:nvPicPr>
          <p:cNvPr id="45" name="Google Shape;119;p1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7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766365" y="3812954"/>
            <a:ext cx="4848966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ΜΟΥΣΕΙΑ</a:t>
            </a:r>
            <a:endParaRPr lang="en-US" sz="4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Katerina\Desktop\001.jpg"/>
          <p:cNvPicPr>
            <a:picLocks noChangeAspect="1" noChangeArrowheads="1"/>
          </p:cNvPicPr>
          <p:nvPr/>
        </p:nvPicPr>
        <p:blipFill rotWithShape="1">
          <a:blip r:embed="rId1" cstate="print"/>
          <a:srcRect l="10933" r="20657" b="-1"/>
          <a:stretch>
            <a:fillRect/>
          </a:stretch>
        </p:blipFill>
        <p:spPr bwMode="auto">
          <a:xfrm>
            <a:off x="238226" y="321733"/>
            <a:ext cx="3113761" cy="3026834"/>
          </a:xfrm>
          <a:prstGeom prst="rect">
            <a:avLst/>
          </a:prstGeom>
          <a:noFill/>
        </p:spPr>
      </p:pic>
      <p:pic>
        <p:nvPicPr>
          <p:cNvPr id="3073" name="Picture 1" descr="C:\Users\Katerina\Desktop\24_big.jpg"/>
          <p:cNvPicPr>
            <a:picLocks noChangeAspect="1" noChangeArrowheads="1"/>
          </p:cNvPicPr>
          <p:nvPr/>
        </p:nvPicPr>
        <p:blipFill rotWithShape="1">
          <a:blip r:embed="rId2" cstate="print"/>
          <a:srcRect l="16247" r="23286" b="-2"/>
          <a:stretch>
            <a:fillRect/>
          </a:stretch>
        </p:blipFill>
        <p:spPr bwMode="auto">
          <a:xfrm>
            <a:off x="3479216" y="321733"/>
            <a:ext cx="2654982" cy="2985818"/>
          </a:xfrm>
          <a:prstGeom prst="rect">
            <a:avLst/>
          </a:prstGeom>
          <a:noFill/>
        </p:spPr>
      </p:pic>
      <p:pic>
        <p:nvPicPr>
          <p:cNvPr id="3077" name="Picture 5" descr="C:\Users\Katerina\Desktop\κατάλογος.jpg"/>
          <p:cNvPicPr>
            <a:picLocks noChangeAspect="1" noChangeArrowheads="1"/>
          </p:cNvPicPr>
          <p:nvPr/>
        </p:nvPicPr>
        <p:blipFill rotWithShape="1">
          <a:blip r:embed="rId3" cstate="print"/>
          <a:srcRect r="33479" b="1"/>
          <a:stretch>
            <a:fillRect/>
          </a:stretch>
        </p:blipFill>
        <p:spPr bwMode="auto">
          <a:xfrm>
            <a:off x="6261427" y="321734"/>
            <a:ext cx="2651693" cy="2985818"/>
          </a:xfrm>
          <a:prstGeom prst="rect">
            <a:avLst/>
          </a:prstGeom>
          <a:noFill/>
        </p:spPr>
      </p:pic>
      <p:cxnSp>
        <p:nvCxnSpPr>
          <p:cNvPr id="76" name="Straight Connector 7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Katerina\Desktop\42950.jpg"/>
          <p:cNvPicPr>
            <a:picLocks noChangeAspect="1" noChangeArrowheads="1"/>
          </p:cNvPicPr>
          <p:nvPr/>
        </p:nvPicPr>
        <p:blipFill rotWithShape="1">
          <a:blip r:embed="rId4" cstate="print"/>
          <a:srcRect l="25633" r="5552" b="-4"/>
          <a:stretch>
            <a:fillRect/>
          </a:stretch>
        </p:blipFill>
        <p:spPr bwMode="auto">
          <a:xfrm>
            <a:off x="238226" y="3509433"/>
            <a:ext cx="3120339" cy="3026833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/>
          <p:nvPr/>
        </p:nvSpPr>
        <p:spPr>
          <a:xfrm>
            <a:off x="457200" y="44958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3416" y="3167332"/>
            <a:ext cx="2411498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dirty="0">
                <a:solidFill>
                  <a:schemeClr val="tx1"/>
                </a:solidFill>
              </a:rPr>
              <a:t>Αρχαιολογικό Μουσείο </a:t>
            </a:r>
            <a:endParaRPr lang="el-GR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l-GR" dirty="0" err="1">
                <a:solidFill>
                  <a:schemeClr val="tx1"/>
                </a:solidFill>
              </a:rPr>
              <a:t>Γενί</a:t>
            </a:r>
            <a:r>
              <a:rPr lang="el-GR" dirty="0">
                <a:solidFill>
                  <a:schemeClr val="tx1"/>
                </a:solidFill>
              </a:rPr>
              <a:t> Τζαμί – Νομός Λάρισας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268" y="3203180"/>
            <a:ext cx="2733675" cy="5988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dirty="0"/>
              <a:t>Δημοτικό Λαογραφικό Μουσείο </a:t>
            </a:r>
            <a:endParaRPr lang="el-GR" dirty="0"/>
          </a:p>
          <a:p>
            <a:pPr algn="ctr">
              <a:spcAft>
                <a:spcPts val="600"/>
              </a:spcAft>
            </a:pPr>
            <a:r>
              <a:rPr lang="el-GR" dirty="0"/>
              <a:t>Νομός Τρικάλων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372035" y="6170025"/>
            <a:ext cx="286809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dirty="0"/>
              <a:t>Αρχαιολογικό Μουσείο Καρδίτσας</a:t>
            </a:r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6552209" y="3108675"/>
            <a:ext cx="2102106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dirty="0">
                <a:solidFill>
                  <a:schemeClr val="tx1"/>
                </a:solidFill>
              </a:rPr>
              <a:t>Μουσείο Παπαδιαμάντη</a:t>
            </a:r>
            <a:endParaRPr lang="el-GR" dirty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l-GR" dirty="0">
                <a:solidFill>
                  <a:schemeClr val="tx1"/>
                </a:solidFill>
              </a:rPr>
              <a:t>Σκιάθος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15" name="Google Shape;119;p16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956514" y="365125"/>
            <a:ext cx="3765797" cy="1790315"/>
          </a:xfrm>
        </p:spPr>
        <p:txBody>
          <a:bodyPr>
            <a:normAutofit/>
          </a:bodyPr>
          <a:lstStyle/>
          <a:p>
            <a:r>
              <a:rPr lang="el-GR" b="1" dirty="0">
                <a:latin typeface="+mj-lt"/>
                <a:cs typeface="+mj-lt"/>
              </a:rPr>
              <a:t>ΠΟΛΙΤΙΣΜΟΣ</a:t>
            </a:r>
            <a:endParaRPr lang="el-GR" b="1" dirty="0">
              <a:latin typeface="+mj-lt"/>
              <a:cs typeface="+mj-lt"/>
            </a:endParaRPr>
          </a:p>
        </p:txBody>
      </p:sp>
      <p:pic>
        <p:nvPicPr>
          <p:cNvPr id="4" name="3 - Εικόνα" descr="ΠΡΟΣΩΠΑ 3.jpg"/>
          <p:cNvPicPr>
            <a:picLocks noChangeAspect="1"/>
          </p:cNvPicPr>
          <p:nvPr/>
        </p:nvPicPr>
        <p:blipFill rotWithShape="1">
          <a:blip r:embed="rId1" cstate="print"/>
          <a:srcRect l="28443" r="11926" b="-3"/>
          <a:stretch>
            <a:fillRect/>
          </a:stretch>
        </p:blipFill>
        <p:spPr>
          <a:xfrm>
            <a:off x="20" y="152956"/>
            <a:ext cx="2263120" cy="4021585"/>
          </a:xfrm>
          <a:prstGeom prst="rect">
            <a:avLst/>
          </a:prstGeom>
        </p:spPr>
      </p:pic>
      <p:pic>
        <p:nvPicPr>
          <p:cNvPr id="7" name="6 - Εικόνα" descr="ΠΡΟΣΩΠΑ.jpg"/>
          <p:cNvPicPr>
            <a:picLocks noChangeAspect="1"/>
          </p:cNvPicPr>
          <p:nvPr/>
        </p:nvPicPr>
        <p:blipFill rotWithShape="1">
          <a:blip r:embed="rId2" cstate="print"/>
          <a:srcRect r="-6" b="2243"/>
          <a:stretch>
            <a:fillRect/>
          </a:stretch>
        </p:blipFill>
        <p:spPr>
          <a:xfrm>
            <a:off x="2416526" y="139224"/>
            <a:ext cx="2263140" cy="2334817"/>
          </a:xfrm>
          <a:prstGeom prst="rect">
            <a:avLst/>
          </a:prstGeom>
        </p:spPr>
      </p:pic>
      <p:pic>
        <p:nvPicPr>
          <p:cNvPr id="5" name="4 - Εικόνα" descr="ΠΡΟΣΩΠΑ 1.jpg"/>
          <p:cNvPicPr>
            <a:picLocks noChangeAspect="1"/>
          </p:cNvPicPr>
          <p:nvPr/>
        </p:nvPicPr>
        <p:blipFill rotWithShape="1">
          <a:blip r:embed="rId3" cstate="print"/>
          <a:srcRect l="1265" r="22637" b="4"/>
          <a:stretch>
            <a:fillRect/>
          </a:stretch>
        </p:blipFill>
        <p:spPr>
          <a:xfrm>
            <a:off x="20" y="4279037"/>
            <a:ext cx="2263120" cy="2578963"/>
          </a:xfrm>
          <a:prstGeom prst="rect">
            <a:avLst/>
          </a:prstGeom>
        </p:spPr>
      </p:pic>
      <p:pic>
        <p:nvPicPr>
          <p:cNvPr id="6" name="5 - Εικόνα" descr="ΠΡΟΣΩΠΑ 2.jpg"/>
          <p:cNvPicPr>
            <a:picLocks noChangeAspect="1"/>
          </p:cNvPicPr>
          <p:nvPr/>
        </p:nvPicPr>
        <p:blipFill rotWithShape="1">
          <a:blip r:embed="rId4" cstate="print"/>
          <a:srcRect r="21227" b="-3"/>
          <a:stretch>
            <a:fillRect/>
          </a:stretch>
        </p:blipFill>
        <p:spPr>
          <a:xfrm>
            <a:off x="2416526" y="2574524"/>
            <a:ext cx="2263140" cy="4283477"/>
          </a:xfrm>
          <a:prstGeom prst="rect">
            <a:avLst/>
          </a:prstGeom>
        </p:spPr>
      </p:pic>
      <p:sp>
        <p:nvSpPr>
          <p:cNvPr id="3" name="2 - Θέση περιεχομένου"/>
          <p:cNvSpPr>
            <a:spLocks noGrp="1"/>
          </p:cNvSpPr>
          <p:nvPr>
            <p:ph type="body" idx="1"/>
          </p:nvPr>
        </p:nvSpPr>
        <p:spPr>
          <a:xfrm>
            <a:off x="4956810" y="1789430"/>
            <a:ext cx="3765550" cy="4387850"/>
          </a:xfrm>
        </p:spPr>
        <p:txBody>
          <a:bodyPr>
            <a:normAutofit lnSpcReduction="10000"/>
          </a:bodyPr>
          <a:lstStyle/>
          <a:p>
            <a:r>
              <a:rPr lang="el-GR" sz="1600" b="1" u="sng" dirty="0">
                <a:latin typeface="+mn-lt"/>
              </a:rPr>
              <a:t>Χοροί</a:t>
            </a:r>
            <a:r>
              <a:rPr lang="en-US" sz="1600" b="1" u="sng" dirty="0">
                <a:latin typeface="+mn-lt"/>
              </a:rPr>
              <a:t>:</a:t>
            </a:r>
            <a:r>
              <a:rPr lang="el-GR" sz="1600" b="1" u="sng" dirty="0">
                <a:latin typeface="+mn-lt"/>
              </a:rPr>
              <a:t> </a:t>
            </a:r>
            <a:r>
              <a:rPr lang="el-GR" sz="1600" dirty="0">
                <a:latin typeface="+mn-lt"/>
              </a:rPr>
              <a:t>ορεινοί - σταθεροί, δυναμικοί, επιβλητικοί, πεδινοί-ήρεμοι, στρωτοί, αργοί</a:t>
            </a:r>
            <a:endParaRPr lang="el-GR" sz="1600" dirty="0">
              <a:latin typeface="+mn-lt"/>
            </a:endParaRPr>
          </a:p>
          <a:p>
            <a:r>
              <a:rPr lang="el-GR" sz="1600" b="1" u="sng" dirty="0">
                <a:latin typeface="+mn-lt"/>
              </a:rPr>
              <a:t>Μουσικά όργανα</a:t>
            </a:r>
            <a:r>
              <a:rPr lang="en-US" sz="1600" b="1" u="sng" dirty="0">
                <a:latin typeface="+mn-lt"/>
              </a:rPr>
              <a:t>: </a:t>
            </a:r>
            <a:r>
              <a:rPr lang="el-GR" sz="1600" dirty="0">
                <a:latin typeface="+mn-lt"/>
              </a:rPr>
              <a:t>βιολί</a:t>
            </a:r>
            <a:r>
              <a:rPr lang="en-US" sz="1600" dirty="0">
                <a:latin typeface="+mn-lt"/>
              </a:rPr>
              <a:t>, </a:t>
            </a:r>
            <a:r>
              <a:rPr lang="el-GR" sz="1600" dirty="0">
                <a:latin typeface="+mn-lt"/>
              </a:rPr>
              <a:t>κλαρίνο,</a:t>
            </a:r>
            <a:r>
              <a:rPr lang="en-US" sz="1600" dirty="0">
                <a:latin typeface="+mn-lt"/>
              </a:rPr>
              <a:t> </a:t>
            </a:r>
            <a:r>
              <a:rPr lang="el-GR" sz="1600" dirty="0">
                <a:latin typeface="+mn-lt"/>
              </a:rPr>
              <a:t>λαούτο,</a:t>
            </a:r>
            <a:r>
              <a:rPr lang="en-US" sz="1600" dirty="0">
                <a:latin typeface="+mn-lt"/>
              </a:rPr>
              <a:t> </a:t>
            </a:r>
            <a:r>
              <a:rPr lang="el-GR" sz="1600" dirty="0">
                <a:latin typeface="+mn-lt"/>
              </a:rPr>
              <a:t>σαντούρι</a:t>
            </a:r>
            <a:r>
              <a:rPr lang="en-US" sz="1600" dirty="0">
                <a:latin typeface="+mn-lt"/>
              </a:rPr>
              <a:t>,</a:t>
            </a:r>
            <a:r>
              <a:rPr lang="el-GR" sz="1600" dirty="0">
                <a:latin typeface="+mn-lt"/>
              </a:rPr>
              <a:t> </a:t>
            </a:r>
            <a:r>
              <a:rPr lang="el-GR" sz="1600" dirty="0" err="1">
                <a:latin typeface="+mn-lt"/>
              </a:rPr>
              <a:t>νταιρές</a:t>
            </a:r>
            <a:endParaRPr lang="el-GR" sz="1600" dirty="0">
              <a:latin typeface="+mn-lt"/>
            </a:endParaRPr>
          </a:p>
          <a:p>
            <a:r>
              <a:rPr lang="el-GR" sz="1600" b="1" u="sng" dirty="0">
                <a:latin typeface="+mn-lt"/>
              </a:rPr>
              <a:t>Φορεσιά</a:t>
            </a:r>
            <a:r>
              <a:rPr lang="en-US" sz="1600" b="1" u="sng" dirty="0">
                <a:latin typeface="+mn-lt"/>
              </a:rPr>
              <a:t>:</a:t>
            </a:r>
            <a:r>
              <a:rPr lang="en-US" sz="1600" dirty="0">
                <a:latin typeface="+mn-lt"/>
              </a:rPr>
              <a:t> </a:t>
            </a:r>
            <a:r>
              <a:rPr lang="el-GR" sz="1600" dirty="0">
                <a:latin typeface="+mn-lt"/>
              </a:rPr>
              <a:t>καραγκούνα </a:t>
            </a:r>
            <a:r>
              <a:rPr lang="en-US" sz="1600" dirty="0">
                <a:latin typeface="+mn-lt"/>
              </a:rPr>
              <a:t>(</a:t>
            </a:r>
            <a:r>
              <a:rPr lang="el-GR" sz="1600" dirty="0">
                <a:latin typeface="+mn-lt"/>
              </a:rPr>
              <a:t>αντιπροσωπεύει μονό τα πεδινά των Τρικάλων και της Καρδίτσας</a:t>
            </a:r>
            <a:r>
              <a:rPr lang="en-US" sz="1600" dirty="0">
                <a:latin typeface="+mn-lt"/>
              </a:rPr>
              <a:t>), </a:t>
            </a:r>
            <a:r>
              <a:rPr lang="el-GR" sz="1600" dirty="0">
                <a:latin typeface="+mn-lt"/>
              </a:rPr>
              <a:t>κάθε τόπος έχει τη δική του παραδοσιακή φορεσιά.</a:t>
            </a:r>
            <a:endParaRPr lang="en-US" sz="1600" dirty="0">
              <a:latin typeface="+mn-lt"/>
            </a:endParaRPr>
          </a:p>
          <a:p>
            <a:r>
              <a:rPr lang="el-GR" sz="1600" b="1" u="sng" dirty="0">
                <a:latin typeface="+mn-lt"/>
              </a:rPr>
              <a:t>Τραγούδια</a:t>
            </a:r>
            <a:r>
              <a:rPr lang="en-US" sz="1600" b="1" u="sng" dirty="0">
                <a:latin typeface="+mn-lt"/>
              </a:rPr>
              <a:t>: </a:t>
            </a:r>
            <a:r>
              <a:rPr lang="el-GR" sz="1600" dirty="0">
                <a:latin typeface="+mn-lt"/>
              </a:rPr>
              <a:t>Κλεφτόπουλα, Γιατί σκορπούν τα πρόβατα, Πέρα στον πέρα μαχαλά</a:t>
            </a:r>
            <a:endParaRPr lang="el-GR" sz="1600" dirty="0">
              <a:latin typeface="+mn-lt"/>
            </a:endParaRPr>
          </a:p>
          <a:p>
            <a:r>
              <a:rPr lang="el-GR" sz="1600" b="1" u="sng" dirty="0">
                <a:latin typeface="+mn-lt"/>
              </a:rPr>
              <a:t>Ήθη και έθιμα</a:t>
            </a:r>
            <a:r>
              <a:rPr lang="en-US" sz="1600" b="1" u="sng" dirty="0">
                <a:latin typeface="+mn-lt"/>
              </a:rPr>
              <a:t>: </a:t>
            </a:r>
            <a:r>
              <a:rPr lang="el-GR" sz="1600" dirty="0">
                <a:latin typeface="+mn-lt"/>
              </a:rPr>
              <a:t>τα </a:t>
            </a:r>
            <a:r>
              <a:rPr lang="el-GR" sz="1600" dirty="0" err="1">
                <a:latin typeface="+mn-lt"/>
              </a:rPr>
              <a:t>νυχτοκάλαντα</a:t>
            </a:r>
            <a:r>
              <a:rPr lang="el-GR" sz="1600" dirty="0">
                <a:latin typeface="+mn-lt"/>
              </a:rPr>
              <a:t> των Φώτων, το γαϊτανάκι, το έθιμο του Κλήδονα στην εορτή του Αγίου Ιωάννη του Προδρόμου</a:t>
            </a:r>
            <a:endParaRPr lang="el-GR" sz="1600" dirty="0">
              <a:latin typeface="+mn-lt"/>
            </a:endParaRPr>
          </a:p>
          <a:p>
            <a:pPr marL="114300" indent="0">
              <a:buNone/>
            </a:pPr>
            <a:endParaRPr lang="el-GR" sz="1300" dirty="0"/>
          </a:p>
        </p:txBody>
      </p:sp>
      <p:pic>
        <p:nvPicPr>
          <p:cNvPr id="15" name="Google Shape;119;p16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4067227" y="1694387"/>
            <a:ext cx="740664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32675" y="354959"/>
            <a:ext cx="4638730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8" r="10359" b="-3"/>
          <a:stretch>
            <a:fillRect/>
          </a:stretch>
        </p:blipFill>
        <p:spPr>
          <a:xfrm>
            <a:off x="432183" y="650494"/>
            <a:ext cx="4221013" cy="5324142"/>
          </a:xfrm>
          <a:prstGeom prst="rect">
            <a:avLst/>
          </a:prstGeom>
        </p:spPr>
      </p:pic>
      <p:sp>
        <p:nvSpPr>
          <p:cNvPr id="58" name="Rectangle 5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458339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94424" y="252960"/>
            <a:ext cx="3970546" cy="5252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Καταλαμβ</a:t>
            </a:r>
            <a:r>
              <a:rPr lang="en-US" sz="18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άνε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ι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 :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  <a:sym typeface="+mn-ea"/>
            </a:endParaRP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το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 ανα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τολικό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τμήμ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α του ηπειρωτικού κορμού της κεντρικής Ελλάδας</a:t>
            </a:r>
            <a:endParaRPr lang="en-US" altLang="el-GR" sz="1800" kern="1200" dirty="0">
              <a:solidFill>
                <a:schemeClr val="tx1"/>
              </a:solidFill>
              <a:latin typeface="+mn-lt"/>
              <a:ea typeface="+mn-ea"/>
              <a:cs typeface="+mn-cs"/>
              <a:sym typeface="+mn-ea"/>
            </a:endParaRP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GB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το</a:t>
            </a:r>
            <a:r>
              <a:rPr lang="en-US" alt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10,7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της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συνολικής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έκτ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ασης της χώρας. 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l-GR" sz="18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Έχει</a:t>
            </a:r>
            <a:r>
              <a:rPr lang="en-US" altLang="el-GR" sz="18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altLang="el-GR" sz="18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έκτ</a:t>
            </a:r>
            <a:r>
              <a:rPr lang="en-US" altLang="el-GR" sz="18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αση</a:t>
            </a:r>
            <a:r>
              <a:rPr lang="en-US" altLang="el-G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 : 14.036,00 </a:t>
            </a:r>
            <a:r>
              <a:rPr lang="en-US" altLang="x-none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χλμ</a:t>
            </a:r>
            <a:r>
              <a:rPr lang="en-US" altLang="x-none" sz="18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ea"/>
              </a:rPr>
              <a:t>2</a:t>
            </a:r>
            <a:endParaRPr lang="en-US" altLang="x-none" sz="1800" kern="1200" baseline="30000" dirty="0">
              <a:solidFill>
                <a:schemeClr val="tx1"/>
              </a:solidFill>
              <a:latin typeface="+mn-lt"/>
              <a:ea typeface="+mn-ea"/>
              <a:cs typeface="+mn-cs"/>
              <a:sym typeface="+mn-ea"/>
            </a:endParaRP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u="sng" kern="1200" dirty="0" err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Συνορεύει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όρει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α: Δυτική και Κεντρική Μακεδονία 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Νότι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α:  Στερεά Ελλάδα, 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Δυτικά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Ήπ</a:t>
            </a: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ειρος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ατολικά: </a:t>
            </a:r>
            <a:r>
              <a:rPr lang="el-GR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</a:t>
            </a: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ρέχεται από το Αιγαίο Πέλαγος. 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8665301" y="6072626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Google Shape;119;p1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1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Content Placeholder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2819400" y="412668"/>
            <a:ext cx="6083181" cy="3652280"/>
          </a:xfrm>
          <a:prstGeom prst="rect">
            <a:avLst/>
          </a:prstGeom>
          <a:noFill/>
        </p:spPr>
      </p:pic>
      <p:sp>
        <p:nvSpPr>
          <p:cNvPr id="36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545810" y="4208147"/>
            <a:ext cx="254344" cy="212183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Freeform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546554" y="4098333"/>
            <a:ext cx="151393" cy="20558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2286" y="4098334"/>
            <a:ext cx="6699764" cy="1960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Google Shape;264;p25"/>
          <p:cNvSpPr txBox="1"/>
          <p:nvPr/>
        </p:nvSpPr>
        <p:spPr>
          <a:xfrm>
            <a:off x="596506" y="4267831"/>
            <a:ext cx="5978177" cy="1071585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4400"/>
            </a:pPr>
            <a:r>
              <a:rPr lang="en-US" sz="29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" panose="020F0502020204030204"/>
              </a:rPr>
              <a:t>Η ΟΙΚΟΝΟΜΙΑ ΤΗΣ ΠΕΡΙΦΕΡΕΙΑΣ ΘΕΣΣΑΛΙΑΣ</a:t>
            </a:r>
            <a:endParaRPr lang="en-US" sz="2900" b="1" kern="1200" dirty="0">
              <a:solidFill>
                <a:srgbClr val="FFFFFF"/>
              </a:solidFill>
              <a:latin typeface="+mj-lt"/>
              <a:ea typeface="+mj-ea"/>
              <a:cs typeface="+mj-cs"/>
              <a:sym typeface="Calibri" panose="020F0502020204030204"/>
            </a:endParaRPr>
          </a:p>
        </p:txBody>
      </p:sp>
      <p:sp>
        <p:nvSpPr>
          <p:cNvPr id="42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6800850" y="4377267"/>
            <a:ext cx="2340864" cy="195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5" name="Picture 4" descr="A picture containing soccer, honeycomb, room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19" y="1903690"/>
            <a:ext cx="1923771" cy="1923771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pic>
        <p:nvPicPr>
          <p:cNvPr id="22" name="Google Shape;119;p1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6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1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type="body" idx="1"/>
          </p:nvPr>
        </p:nvSpPr>
        <p:spPr>
          <a:xfrm>
            <a:off x="923926" y="1691639"/>
            <a:ext cx="8039099" cy="4865727"/>
          </a:xfrm>
        </p:spPr>
        <p:txBody>
          <a:bodyPr anchor="t">
            <a:normAutofit lnSpcReduction="10000"/>
          </a:bodyPr>
          <a:lstStyle/>
          <a:p>
            <a:pPr marL="114300" indent="0">
              <a:buNone/>
            </a:pPr>
            <a:r>
              <a:rPr lang="el-GR" sz="1800" u="sng" dirty="0">
                <a:latin typeface="+mj-lt"/>
              </a:rPr>
              <a:t>Πρωτογενής Τομέας</a:t>
            </a:r>
            <a:endParaRPr lang="el-GR" sz="1800" u="sng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el-GR" sz="1400" dirty="0">
                <a:latin typeface="+mn-lt"/>
              </a:rPr>
              <a:t>Φυτική παραγωγή</a:t>
            </a:r>
            <a:r>
              <a:rPr lang="en-US" sz="1400" dirty="0">
                <a:latin typeface="+mn-lt"/>
              </a:rPr>
              <a:t>: </a:t>
            </a:r>
            <a:r>
              <a:rPr lang="el-GR" sz="1400" dirty="0">
                <a:latin typeface="+mn-lt"/>
              </a:rPr>
              <a:t>σκληρό σιτάρι, βιομηχανικά φυτά (κυρίως αχλάδια και βιομηχανική ντομάτα), νωπά λαχανικά</a:t>
            </a:r>
            <a:endParaRPr lang="el-GR" sz="1400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l-GR" sz="1400" dirty="0">
                <a:latin typeface="+mn-lt"/>
              </a:rPr>
              <a:t>Κτηνοτροφία</a:t>
            </a:r>
            <a:r>
              <a:rPr lang="en-US" sz="1400" dirty="0">
                <a:latin typeface="+mn-lt"/>
              </a:rPr>
              <a:t>: </a:t>
            </a:r>
            <a:r>
              <a:rPr lang="el-GR" sz="1400" dirty="0" err="1">
                <a:latin typeface="+mn-lt"/>
              </a:rPr>
              <a:t>αιγοπροβατοτροφία</a:t>
            </a:r>
            <a:endParaRPr lang="el-GR" sz="1400" dirty="0">
              <a:latin typeface="+mn-lt"/>
            </a:endParaRPr>
          </a:p>
          <a:p>
            <a:pPr>
              <a:buNone/>
            </a:pPr>
            <a:r>
              <a:rPr lang="el-GR" sz="1800" u="sng" dirty="0">
                <a:latin typeface="+mj-lt"/>
              </a:rPr>
              <a:t>Δευτερογενής Τομέας</a:t>
            </a:r>
            <a:endParaRPr lang="el-GR" sz="1800" u="sng" dirty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el-GR" sz="1400" dirty="0">
                <a:latin typeface="+mn-lt"/>
              </a:rPr>
              <a:t>Μεταποίηση και κατασκευές </a:t>
            </a:r>
            <a:endParaRPr lang="el-GR" sz="1400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l-GR" sz="1400" dirty="0">
                <a:latin typeface="+mn-lt"/>
              </a:rPr>
              <a:t>Ο κλάδος των γαλακτοκομικών είναι κυρίαρχος ως προς τον κύκλο εργασιών και την απασχόληση</a:t>
            </a:r>
            <a:endParaRPr lang="el-GR" sz="1400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l-GR" sz="1400" dirty="0">
                <a:latin typeface="+mn-lt"/>
              </a:rPr>
              <a:t>135 επιχειρήσεις από 269 σε επίπεδο χώρας δραστηριοποιούνται στον κλάδο «Μεταλλικά Προϊόντα και Κατασκευές»</a:t>
            </a:r>
            <a:endParaRPr lang="el-GR" sz="1400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el-GR" sz="1400" dirty="0">
                <a:latin typeface="+mn-lt"/>
              </a:rPr>
              <a:t>Στον κλάδο της «βιομηχανίας ξύλου και κατασκευής προϊόντων από ξύλο και φελλό» δραστηριοποιούνται άλλες 468 επιχειρήσεις.</a:t>
            </a:r>
            <a:endParaRPr lang="el-GR" sz="1400" dirty="0">
              <a:latin typeface="+mn-lt"/>
            </a:endParaRPr>
          </a:p>
          <a:p>
            <a:pPr marL="114300" indent="0">
              <a:buNone/>
            </a:pPr>
            <a:r>
              <a:rPr lang="el-GR" sz="1800" u="sng" dirty="0">
                <a:latin typeface="+mj-lt"/>
              </a:rPr>
              <a:t>Τριτογενής Τομέας</a:t>
            </a:r>
            <a:endParaRPr lang="el-GR" sz="1800" u="sng" dirty="0">
              <a:latin typeface="+mj-lt"/>
            </a:endParaRPr>
          </a:p>
          <a:p>
            <a:pPr>
              <a:lnSpc>
                <a:spcPct val="110000"/>
              </a:lnSpc>
              <a:buNone/>
            </a:pPr>
            <a:r>
              <a:rPr lang="en-GB" sz="1400" dirty="0">
                <a:latin typeface="+mn-lt"/>
              </a:rPr>
              <a:t>       </a:t>
            </a:r>
            <a:r>
              <a:rPr lang="el-GR" sz="1400" dirty="0">
                <a:latin typeface="+mn-lt"/>
              </a:rPr>
              <a:t>Σημαντικοί τουριστικοί πόροι και υποδομές, με δυνατότητα ανάπτυξης όλων των μορφών</a:t>
            </a:r>
            <a:r>
              <a:rPr lang="en-GB" sz="1400" dirty="0">
                <a:latin typeface="+mn-lt"/>
              </a:rPr>
              <a:t> </a:t>
            </a:r>
            <a:r>
              <a:rPr lang="el-GR" sz="1400" dirty="0">
                <a:latin typeface="+mn-lt"/>
              </a:rPr>
              <a:t>τουρισμού.</a:t>
            </a:r>
            <a:r>
              <a:rPr lang="en-GB" sz="1400" dirty="0">
                <a:latin typeface="+mn-lt"/>
              </a:rPr>
              <a:t> </a:t>
            </a:r>
            <a:r>
              <a:rPr lang="el-GR" sz="1400" dirty="0">
                <a:latin typeface="+mn-lt"/>
              </a:rPr>
              <a:t>Μετέωρα (Ν. Τρικάλων), Λίμνη Ταυρωπού η περιοχή </a:t>
            </a:r>
            <a:r>
              <a:rPr lang="el-GR" sz="1400" dirty="0" err="1">
                <a:latin typeface="+mn-lt"/>
              </a:rPr>
              <a:t>Σμοκόβου</a:t>
            </a:r>
            <a:r>
              <a:rPr lang="el-GR" sz="1400" dirty="0">
                <a:latin typeface="+mn-lt"/>
              </a:rPr>
              <a:t> (Ν. Καρδίτσας), Όλυμπος-Τέμπη και Κίσαβος (Ν. Λαρίσης), Πήλιο (Ν. Μαγνησίας)</a:t>
            </a:r>
            <a:endParaRPr lang="el-GR" sz="1400" dirty="0">
              <a:latin typeface="+mn-lt"/>
            </a:endParaRPr>
          </a:p>
          <a:p>
            <a:pPr>
              <a:buNone/>
            </a:pPr>
            <a:endParaRPr lang="el-GR" sz="1000" u="sng" dirty="0"/>
          </a:p>
          <a:p>
            <a:pPr>
              <a:buNone/>
            </a:pPr>
            <a:endParaRPr lang="el-GR" sz="1000" dirty="0"/>
          </a:p>
        </p:txBody>
      </p:sp>
      <p:pic>
        <p:nvPicPr>
          <p:cNvPr id="6" name="Google Shape;119;p1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5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795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roup 154"/>
          <p:cNvGrpSpPr>
            <a:grpSpLocks noGrp="1" noRot="1" noChangeAspect="1" noMove="1" noResize="1" noUngrp="1"/>
          </p:cNvGrpSpPr>
          <p:nvPr/>
        </p:nvGrpSpPr>
        <p:grpSpPr>
          <a:xfrm>
            <a:off x="-247255" y="-59376"/>
            <a:ext cx="9386886" cy="6923798"/>
            <a:chOff x="-329674" y="-51881"/>
            <a:chExt cx="12515851" cy="6923798"/>
          </a:xfrm>
        </p:grpSpPr>
        <p:sp>
          <p:nvSpPr>
            <p:cNvPr id="156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0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1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2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4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5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6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7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8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9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0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1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2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3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4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73" name="Google Shape;273;p26"/>
          <p:cNvSpPr txBox="1">
            <a:spLocks noGrp="1"/>
          </p:cNvSpPr>
          <p:nvPr>
            <p:ph type="title"/>
          </p:nvPr>
        </p:nvSpPr>
        <p:spPr>
          <a:xfrm>
            <a:off x="666472" y="4563895"/>
            <a:ext cx="3831754" cy="1777829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 panose="020F0502020204030204"/>
              <a:buNone/>
            </a:pPr>
            <a:br>
              <a:rPr lang="el-GR" sz="3500" b="1">
                <a:solidFill>
                  <a:schemeClr val="tx1"/>
                </a:solidFill>
              </a:rPr>
            </a:br>
            <a:endParaRPr lang="el-GR" sz="3500" b="1">
              <a:solidFill>
                <a:schemeClr val="tx1"/>
              </a:solidFill>
            </a:endParaRPr>
          </a:p>
        </p:txBody>
      </p:sp>
      <p:pic>
        <p:nvPicPr>
          <p:cNvPr id="5" name="4 - Εικόνα" descr="timthumb.jpg"/>
          <p:cNvPicPr>
            <a:picLocks noChangeAspect="1"/>
          </p:cNvPicPr>
          <p:nvPr/>
        </p:nvPicPr>
        <p:blipFill rotWithShape="1">
          <a:blip r:embed="rId1" cstate="print"/>
          <a:srcRect l="3196" r="3047" b="-1"/>
          <a:stretch>
            <a:fillRect/>
          </a:stretch>
        </p:blipFill>
        <p:spPr>
          <a:xfrm>
            <a:off x="20" y="10"/>
            <a:ext cx="4498207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4" name="3 - Θέση περιεχομένου" descr="0050027222_128598-agrotemaxia.jpg"/>
          <p:cNvPicPr>
            <a:picLocks noGrp="1" noChangeAspect="1"/>
          </p:cNvPicPr>
          <p:nvPr/>
        </p:nvPicPr>
        <p:blipFill rotWithShape="1">
          <a:blip r:embed="rId2" cstate="print"/>
          <a:srcRect l="14398" r="15558" b="-1"/>
          <a:stretch>
            <a:fillRect/>
          </a:stretch>
        </p:blipFill>
        <p:spPr>
          <a:xfrm>
            <a:off x="4621607" y="8362"/>
            <a:ext cx="4511674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  <a:noFill/>
        </p:spPr>
      </p:pic>
      <p:sp>
        <p:nvSpPr>
          <p:cNvPr id="3" name="Θέση περιεχομένου 2"/>
          <p:cNvSpPr>
            <a:spLocks noGrp="1"/>
          </p:cNvSpPr>
          <p:nvPr>
            <p:ph type="body" idx="1"/>
          </p:nvPr>
        </p:nvSpPr>
        <p:spPr>
          <a:xfrm>
            <a:off x="236541" y="4430114"/>
            <a:ext cx="8699493" cy="2208811"/>
          </a:xfrm>
        </p:spPr>
        <p:txBody>
          <a:bodyPr anchor="ctr">
            <a:normAutofit fontScale="92500" lnSpcReduction="10000"/>
          </a:bodyPr>
          <a:lstStyle/>
          <a:p>
            <a:r>
              <a:rPr lang="el-GR" sz="1600" dirty="0">
                <a:solidFill>
                  <a:schemeClr val="tx1"/>
                </a:solidFill>
                <a:latin typeface="+mn-lt"/>
                <a:cs typeface="+mj-lt"/>
              </a:rPr>
              <a:t>Η Θεσσαλία σύμφωνα με στοιχεία της ΕΛ.ΣΤΑΤ  έχει σημαντική θέση σε ορισμένα είδη καλλιεργειών σε σχέση με τις άλλες περιφέρειες.</a:t>
            </a:r>
            <a:endParaRPr lang="el-GR" sz="1600" dirty="0">
              <a:solidFill>
                <a:schemeClr val="tx1"/>
              </a:solidFill>
              <a:latin typeface="+mn-lt"/>
              <a:cs typeface="+mj-lt"/>
            </a:endParaRPr>
          </a:p>
          <a:p>
            <a:r>
              <a:rPr lang="el-GR" sz="1600" dirty="0">
                <a:solidFill>
                  <a:schemeClr val="tx1"/>
                </a:solidFill>
                <a:latin typeface="+mn-lt"/>
                <a:cs typeface="+mj-lt"/>
              </a:rPr>
              <a:t>Γεωργικά προϊόντα: Δημητριακά, βαμβάκι, ζαχαρότευτλα, εσπεριδοειδή, κηπευτικά, λάδι. </a:t>
            </a:r>
            <a:endParaRPr lang="el-GR" sz="1600" dirty="0">
              <a:solidFill>
                <a:schemeClr val="tx1"/>
              </a:solidFill>
              <a:latin typeface="+mn-lt"/>
              <a:cs typeface="+mj-lt"/>
            </a:endParaRPr>
          </a:p>
          <a:p>
            <a:r>
              <a:rPr lang="el-GR" sz="1600" dirty="0">
                <a:solidFill>
                  <a:schemeClr val="tx1"/>
                </a:solidFill>
                <a:latin typeface="+mn-lt"/>
                <a:cs typeface="+mj-lt"/>
              </a:rPr>
              <a:t>Εκτρέφονται: Βοοειδή, πρόβατα, πουλερικά.</a:t>
            </a:r>
            <a:endParaRPr lang="el-GR" sz="1600" dirty="0">
              <a:solidFill>
                <a:schemeClr val="tx1"/>
              </a:solidFill>
              <a:latin typeface="+mn-lt"/>
              <a:cs typeface="+mj-lt"/>
            </a:endParaRPr>
          </a:p>
          <a:p>
            <a:r>
              <a:rPr lang="el-GR" sz="1600" dirty="0">
                <a:solidFill>
                  <a:schemeClr val="tx1"/>
                </a:solidFill>
                <a:latin typeface="+mn-lt"/>
                <a:cs typeface="+mj-lt"/>
              </a:rPr>
              <a:t>Η γεωργία συνεισφέρει κατά 66% στο εισόδημα της Περιφέρειας από τον πρωτογενή τομέα.</a:t>
            </a:r>
            <a:endParaRPr lang="el-GR" sz="1600" dirty="0">
              <a:solidFill>
                <a:schemeClr val="tx1"/>
              </a:solidFill>
              <a:latin typeface="+mn-lt"/>
              <a:cs typeface="+mj-lt"/>
            </a:endParaRPr>
          </a:p>
          <a:p>
            <a:r>
              <a:rPr lang="el-GR" sz="1600" dirty="0">
                <a:solidFill>
                  <a:schemeClr val="tx1"/>
                </a:solidFill>
                <a:latin typeface="+mn-lt"/>
                <a:cs typeface="+mj-lt"/>
              </a:rPr>
              <a:t>Ο Θεσσαλικός κάμπος (μεγαλύτερη πεδιάδα της χώρας) και η προσαρμοστικότητα των παραγωγών στις νέες εξελίξεις της τεχνολογίας και της αγοράς ενισχύουν τον πρωτογενή τομέα.</a:t>
            </a:r>
            <a:endParaRPr lang="el-GR" sz="1600" dirty="0">
              <a:solidFill>
                <a:schemeClr val="tx1"/>
              </a:solidFill>
              <a:latin typeface="+mn-lt"/>
              <a:cs typeface="+mj-lt"/>
            </a:endParaRPr>
          </a:p>
          <a:p>
            <a:pPr marL="0" indent="0">
              <a:buNone/>
            </a:pPr>
            <a:endParaRPr lang="el-GR" sz="800" dirty="0">
              <a:latin typeface="+mj-lt"/>
              <a:cs typeface="+mj-lt"/>
            </a:endParaRPr>
          </a:p>
        </p:txBody>
      </p:sp>
      <p:sp>
        <p:nvSpPr>
          <p:cNvPr id="276" name="Google Shape;276;p26"/>
          <p:cNvSpPr txBox="1"/>
          <p:nvPr/>
        </p:nvSpPr>
        <p:spPr>
          <a:xfrm>
            <a:off x="2610051" y="1784075"/>
            <a:ext cx="3874453" cy="4485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8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ΠΡΩΤΟΓΕΝΗΣ ΤΟΜΕΑΣ</a:t>
            </a:r>
            <a:endParaRPr lang="el-GR" sz="2800" b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9" name="Google Shape;119;p1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1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>
            <a:grpSpLocks noGrp="1" noRot="1" noChangeAspect="1" noMove="1" noResize="1" noUngrp="1"/>
          </p:cNvGrpSpPr>
          <p:nvPr/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0" name="Rectangle 3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02772" y="2250281"/>
            <a:ext cx="3719489" cy="3678237"/>
          </a:xfrm>
          <a:prstGeom prst="rect">
            <a:avLst/>
          </a:prstGeom>
          <a:solidFill>
            <a:schemeClr val="bg1"/>
          </a:solidFill>
          <a:ln w="19050">
            <a:solidFill>
              <a:srgbClr val="9FD4F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some grass&#10;&#10;Description automatically generated"/>
          <p:cNvPicPr>
            <a:picLocks noChangeAspect="1"/>
          </p:cNvPicPr>
          <p:nvPr/>
        </p:nvPicPr>
        <p:blipFill rotWithShape="1">
          <a:blip r:embed="rId1"/>
          <a:srcRect l="18047" r="23627" b="-2"/>
          <a:stretch>
            <a:fillRect/>
          </a:stretch>
        </p:blipFill>
        <p:spPr>
          <a:xfrm>
            <a:off x="827442" y="2416047"/>
            <a:ext cx="3470148" cy="3346704"/>
          </a:xfrm>
          <a:prstGeom prst="rect">
            <a:avLst/>
          </a:prstGeom>
          <a:ln w="12700">
            <a:noFill/>
          </a:ln>
        </p:spPr>
      </p:pic>
      <p:sp>
        <p:nvSpPr>
          <p:cNvPr id="5" name="Rectangle 4"/>
          <p:cNvSpPr/>
          <p:nvPr/>
        </p:nvSpPr>
        <p:spPr>
          <a:xfrm>
            <a:off x="4655820" y="247015"/>
            <a:ext cx="4488180" cy="63614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9FD4FA"/>
              </a:buClr>
            </a:pPr>
            <a:r>
              <a:rPr lang="en-US" b="1" u="sng" kern="1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ΠΛΕΟΝΕΚΤΗΜΑΤΑ</a:t>
            </a:r>
            <a:r>
              <a:rPr lang="en-US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b="1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Πεδινό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και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εύφορο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έδ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αφος. 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Ικ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ανοποιητικό ποσοστό αρδευόμενων εκτάσεων. 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Μεγάλο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μέσο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μέγεθος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α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γροτεμ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αχίων.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Υψηλός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βα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θμός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εκμηχάνισης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των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κα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λλιεργειών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εξ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ασφαλίζουν γενικά αυξημένες στρεμματικές αποδόσεις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9FD4FA"/>
              </a:buClr>
            </a:pPr>
            <a:r>
              <a:rPr lang="en-US" b="1" u="sng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ΜΕΙΟΝΕΚΤΗΜΑΤΑ </a:t>
            </a:r>
            <a:endParaRPr lang="en-US" b="1" u="sng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έλλειψη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επα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ρκών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οσοτήτων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νερού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χα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μηλό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εκ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παιδευτικό επίπεδο των αγροτών.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οργ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ανωτικές ελλείψεις στο κύκλωμα παραγωγής, μεταποίησης και εμπορίας.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9FD4FA"/>
              </a:buClr>
            </a:pPr>
            <a:r>
              <a:rPr lang="en-US" b="1" u="sng" kern="1200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ΕΥΚΑΙΡΙΕΣ </a:t>
            </a:r>
            <a:endParaRPr lang="en-US" b="1" u="sng" kern="1200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ολίτες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έχουν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ευκ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αιρίες για ανάπτυξη των καλλιεργιών τους με καλύτερους τρόπους, ώστε να έχουν καλύτερη απόδοση. 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9FD4FA"/>
              </a:buClr>
            </a:pPr>
            <a:r>
              <a:rPr lang="en-US" b="1" u="sng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ΚΙΝΔΥΝΟΙ </a:t>
            </a:r>
            <a:endParaRPr lang="en-US" b="1" u="sng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Μείωση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του π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οσοστού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συμμετοχής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στο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συνολικό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ΑΕΠ,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οφείλετ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αι στις πιέσεις που δέχεται η γεωργία, στον περιορισμό του εισοδήματος, στη μείωση των γεωργικών επαγγελμάτων και την προσπάθεια αναδιάρθρωσης της παραγωγικής δραστηριότητας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900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Clr>
                <a:srgbClr val="9FD4FA"/>
              </a:buClr>
              <a:buFont typeface="Arial" panose="020B0604020202020204" pitchFamily="34" charset="0"/>
              <a:buChar char="•"/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6987" y="511969"/>
            <a:ext cx="3719489" cy="1500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ΠΡΩΤΟΓΕΝΗΣ ΤΟΜΕΑΣ ΠΑΡΑΓΩΓΗΣ </a:t>
            </a:r>
            <a:endParaRPr lang="en-US" sz="31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6" name="Google Shape;119;p1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9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0"/>
          <p:cNvSpPr txBox="1"/>
          <p:nvPr/>
        </p:nvSpPr>
        <p:spPr>
          <a:xfrm>
            <a:off x="3724072" y="629268"/>
            <a:ext cx="4939868" cy="128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1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ΔΕΥΤΕΡΟΓΕΝΗΣ ΤΟΜΕΑΣ</a:t>
            </a:r>
            <a:endParaRPr lang="el-GR" sz="41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74" name="Google Shape;474;p40" descr="A picture containing toy&#10;&#10;Description automatically generated"/>
          <p:cNvPicPr preferRelativeResize="0"/>
          <p:nvPr/>
        </p:nvPicPr>
        <p:blipFill rotWithShape="1">
          <a:blip r:embed="rId1"/>
          <a:srcRect l="29633" r="34120"/>
          <a:stretch>
            <a:fillRect/>
          </a:stretch>
        </p:blipFill>
        <p:spPr>
          <a:xfrm>
            <a:off x="162560" y="518795"/>
            <a:ext cx="2742565" cy="5822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5" name="Google Shape;475;p40"/>
          <p:cNvCxnSpPr/>
          <p:nvPr/>
        </p:nvCxnSpPr>
        <p:spPr>
          <a:xfrm>
            <a:off x="3810700" y="2115117"/>
            <a:ext cx="4732020" cy="0"/>
          </a:xfrm>
          <a:prstGeom prst="straightConnector1">
            <a:avLst/>
          </a:prstGeom>
          <a:noFill/>
          <a:ln w="19050" cap="flat" cmpd="sng">
            <a:solidFill>
              <a:srgbClr val="F9F83B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6" name="Google Shape;476;p4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983" y="44624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40"/>
          <p:cNvSpPr txBox="1"/>
          <p:nvPr/>
        </p:nvSpPr>
        <p:spPr>
          <a:xfrm>
            <a:off x="469677" y="149100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78" name="Google Shape;478;p40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type="body" idx="1"/>
          </p:nvPr>
        </p:nvSpPr>
        <p:spPr>
          <a:xfrm>
            <a:off x="3227070" y="1825625"/>
            <a:ext cx="5288280" cy="4351655"/>
          </a:xfrm>
        </p:spPr>
        <p:txBody>
          <a:bodyPr>
            <a:normAutofit/>
          </a:bodyPr>
          <a:lstStyle/>
          <a:p>
            <a:endParaRPr lang="el-GR" dirty="0"/>
          </a:p>
          <a:p>
            <a:r>
              <a:rPr lang="el-GR" dirty="0"/>
              <a:t>Παραγωγή βασικών μετάλλων,  κατασκευή μεταλλικών προϊόντων, μηχανημάτων και ειδών εξοπλισμού, προϊόντα από μη μεταλλικά υλικά,  βιομηχανία τροφίμων και ποτών,  παραγωγή κλωστοϋφαντουργικών υλών,  επεξεργασία ξύλου και  κατασκευή προϊόντων από ξύλο </a:t>
            </a:r>
            <a:endParaRPr lang="el-GR" dirty="0"/>
          </a:p>
          <a:p>
            <a:r>
              <a:rPr lang="el-GR" dirty="0"/>
              <a:t>Η συμμετοχή της μεταποίησης στο δευτερογενή τομέα της Θεσσαλίας είναι πιο υψηλή με το μέσο όρο της Ελλάδας </a:t>
            </a:r>
            <a:r>
              <a:rPr lang="el-GR" dirty="0" err="1"/>
              <a:t>π.χ</a:t>
            </a:r>
            <a:r>
              <a:rPr lang="el-GR" dirty="0"/>
              <a:t> Θεσσαλία 61,85 % ενώ Ελλάδα 51,80% </a:t>
            </a:r>
            <a:endParaRPr lang="el-G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100" b="1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ΔΕΥΤΕΡΟΓΕΝΗΣ  ΤΟΜΕΑΣ ΠΑΡΑΓΩΓΗΣ </a:t>
            </a:r>
            <a:endParaRPr lang="en-US" sz="21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Arc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35481" y="591344"/>
            <a:ext cx="5179868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ΠΛΕΟΝΕΚΤΗΜΑΤΑ </a:t>
            </a:r>
            <a:endParaRPr lang="en-US" sz="1600" b="1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επ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εξεργ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ασία γεωργικών προϊόντων κατέχει σημαντική θέση στην μεταποίηση.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απτύσσεται η επεξεργασία ξύλου, η υφαντουργία, η παραγωγή ενδυμάτων, τροφίμων, χάρτου, μηχανολογικών και μηχανουργικών κατεργασιών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7150" inden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ΜΕΙΟΝΕΚΤΗΜΑΤΑ</a:t>
            </a:r>
            <a:endParaRPr lang="en-US" sz="1600" b="1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Έλλειψη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υπ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οδομών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Έλλειψη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σύγχρονων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μεθόδων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7150" inden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600" b="1" u="sng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ΕΥΚΑΙΡΙΕΣ </a:t>
            </a:r>
            <a:endParaRPr lang="en-US" sz="16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νέο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οδικό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δίκτυο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δημιουργούντ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αι μικρές βιοτεχνίες σε αναπτυσσόμενους οικισμούς του δήμου.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57150" indent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ΚΙΝΔΥΝΟΙ 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Η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έλλειψη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υπ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οδομών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α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λλά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και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νέων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μεθόδων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τεχνολογί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ας, μπορεί να οδηγήσει αρκετούς νέους στη μετανάστευση. 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" name="Google Shape;119;p1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" name="Rectangle 1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11" name="Google Shape;511;p43"/>
          <p:cNvSpPr txBox="1"/>
          <p:nvPr/>
        </p:nvSpPr>
        <p:spPr>
          <a:xfrm>
            <a:off x="325913" y="481891"/>
            <a:ext cx="4667655" cy="13255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anose="020F0502020204030204"/>
              </a:rPr>
              <a:t>ΤΡΙΤΟΓΕΝΗΣ ΤΟΜΕΑΣ </a:t>
            </a:r>
            <a:endParaRPr lang="en-US" sz="3200" b="1" kern="1200" dirty="0">
              <a:solidFill>
                <a:schemeClr val="tx1"/>
              </a:solidFill>
              <a:latin typeface="+mj-lt"/>
              <a:ea typeface="+mj-ea"/>
              <a:cs typeface="+mj-cs"/>
              <a:sym typeface="Calibri" panose="020F0502020204030204"/>
            </a:endParaRPr>
          </a:p>
        </p:txBody>
      </p:sp>
      <p:sp>
        <p:nvSpPr>
          <p:cNvPr id="135" name="Freeform: Shape 1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648992" y="1"/>
            <a:ext cx="866357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type="body" idx="1"/>
          </p:nvPr>
        </p:nvSpPr>
        <p:spPr>
          <a:xfrm>
            <a:off x="47436" y="1646782"/>
            <a:ext cx="4849320" cy="503976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Περιφέρει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διαθέτει σημαντικούς τουριστικούς πόρους (φυσικό περιβάλλον, παραδοσιακούς οικισμούς, αρχαιολογικούς χώρους) που συγκεντρώνονται κυρίως στην ανατολική παραλιακή ζώνη, τα νησιά και τις ορεινές ζώνες.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Ση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µα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ντικές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τουριστικές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ροές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συγκεντρώνουν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η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Πίνδος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τα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ορεινά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χωριά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Ελάτη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και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Περτούλι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κα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θώς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και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μον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αδικό σύμπλεγμα των Μετεώρων.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Στην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εριοχή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του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Περτουλίου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λειτουργεί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χιονοδροµικό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κέντρο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όπ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ου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έχει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εγκ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ατασταθεί ski-lift και δίνεται έµφαση στην ανάπτυξη χειµερινού τουρισµού. 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Ανά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πτυξη παρουσιάζει επίσης ο αθλητισµός αναψυχής, όπως αναρρίχηση, rafting, κανό, καγιάκ, monoraft σε λίµνη και ποτάµι, ιππασία, ποδήλατο βουνού, αλεξίπτωτο πλαγιάς, τοξοβολία και χειµερινό σκι.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τουρισμός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στο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Νομό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Μα</a:t>
            </a:r>
            <a:r>
              <a:rPr lang="en-US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γνησί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ας είναι ιδιαίτερα αναπτυγμενος.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7" name="Oval 1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06138" y="3423959"/>
            <a:ext cx="473163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: Shape 13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0463438">
            <a:off x="5587670" y="5166682"/>
            <a:ext cx="1376794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12" name="Google Shape;512;p43" descr="A close up of a map&#10;&#10;Description automatically generated"/>
          <p:cNvPicPr preferRelativeResize="0"/>
          <p:nvPr/>
        </p:nvPicPr>
        <p:blipFill rotWithShape="1">
          <a:blip r:embed="rId1"/>
          <a:srcRect l="20283" r="23279" b="-2"/>
          <a:stretch>
            <a:fillRect/>
          </a:stretch>
        </p:blipFill>
        <p:spPr>
          <a:xfrm>
            <a:off x="5813981" y="1075239"/>
            <a:ext cx="3096452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</p:spPr>
      </p:pic>
      <p:sp>
        <p:nvSpPr>
          <p:cNvPr id="141" name="Freeform: Shape 14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062201" y="1"/>
            <a:ext cx="1550211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43" name="Straight Connector 14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9104058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Freeform: Shape 1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107145" y="6033795"/>
            <a:ext cx="1493298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7" name="Freeform: Shape 1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138772" y="5519196"/>
            <a:ext cx="1005228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5" name="Google Shape;119;p1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25" y="529039"/>
            <a:ext cx="5441950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4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ΤΡΙΤΟΓΕΝΗΣ ΤΟΜΕΑΣ ΠΑΡΑΓΩΓΗΣ </a:t>
            </a: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extBox 2"/>
          <p:cNvGraphicFramePr/>
          <p:nvPr/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9" name="Google Shape;119;p16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r="9886" b="3"/>
          <a:stretch>
            <a:fillRect/>
          </a:stretch>
        </p:blipFill>
        <p:spPr>
          <a:xfrm>
            <a:off x="3370077" y="243"/>
            <a:ext cx="5773923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9" r="7504" b="-1"/>
          <a:stretch>
            <a:fillRect/>
          </a:stretch>
        </p:blipFill>
        <p:spPr>
          <a:xfrm>
            <a:off x="20" y="10"/>
            <a:ext cx="439482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3" r="-4" b="-4"/>
          <a:stretch>
            <a:fillRect/>
          </a:stretch>
        </p:blipFill>
        <p:spPr>
          <a:xfrm>
            <a:off x="4762566" y="3511295"/>
            <a:ext cx="4381434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4" r="-1" b="-1"/>
          <a:stretch>
            <a:fillRect/>
          </a:stretch>
        </p:blipFill>
        <p:spPr>
          <a:xfrm>
            <a:off x="20" y="3511295"/>
            <a:ext cx="5773903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  <p:pic>
        <p:nvPicPr>
          <p:cNvPr id="7" name="Google Shape;119;p16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>
            <a:grpSpLocks noGrp="1" noRot="1" noChangeAspect="1" noMove="1" noResize="1" noUngrp="1"/>
          </p:cNvGrpSpPr>
          <p:nvPr/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4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48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4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10244" name="Rectangle 2"/>
          <p:cNvSpPr/>
          <p:nvPr/>
        </p:nvSpPr>
        <p:spPr>
          <a:xfrm>
            <a:off x="1489710" y="631190"/>
            <a:ext cx="6568440" cy="13531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l-GR" sz="2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ΠΕΡΙΦΕΡΕΙΑΚΟ ΕΠΙΧΕΙΡΗΣΙΑΚΟ ΠΡΟΓΡΑΜΜΑ ΘΕΣΣΑΛΙΑΣ – ΣΤΕΡΕΑΣ ΕΛΛΑΔΑΣ – ΗΠΕΙΡΟΥ</a:t>
            </a:r>
            <a:endParaRPr lang="en-US" altLang="el-GR" sz="22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43" name="Rectangle 6"/>
          <p:cNvSpPr txBox="1">
            <a:spLocks noGrp="1"/>
          </p:cNvSpPr>
          <p:nvPr>
            <p:ph type="sldNum" idx="12"/>
          </p:nvPr>
        </p:nvSpPr>
        <p:spPr>
          <a:xfrm>
            <a:off x="7852410" y="320040"/>
            <a:ext cx="685800" cy="320040"/>
          </a:xfrm>
        </p:spPr>
        <p:txBody>
          <a:bodyPr vert="horz" lIns="91440" tIns="45720" rIns="91440" bIns="45720" rtlCol="0" anchor="ctr">
            <a:normAutofit/>
          </a:bodyPr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 algn="r" defTabSz="914400" eaLnBrk="1" hangingPunct="1">
              <a:lnSpc>
                <a:spcPct val="90000"/>
              </a:lnSpc>
              <a:spcAft>
                <a:spcPts val="600"/>
              </a:spcAft>
            </a:pPr>
            <a:fld id="{9A0DB2DC-4C9A-4742-B13C-FB6460FD3503}" type="slidenum">
              <a:rPr lang="en-US" altLang="el-GR" sz="1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fld>
            <a:endParaRPr lang="en-US" altLang="el-GR" sz="11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42" name="Rectangle 3"/>
          <p:cNvSpPr>
            <a:spLocks noGrp="1"/>
          </p:cNvSpPr>
          <p:nvPr>
            <p:ph type="body" idx="1"/>
          </p:nvPr>
        </p:nvSpPr>
        <p:spPr>
          <a:xfrm>
            <a:off x="2663825" y="2157730"/>
            <a:ext cx="5394325" cy="38950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71780" indent="-228600">
              <a:buFont typeface="Arial" panose="020B0604020202020204" pitchFamily="34" charset="0"/>
              <a:buChar char="•"/>
            </a:pPr>
            <a:r>
              <a:rPr lang="en-US" altLang="el-GR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 Περιφερειακό Επιχειρησιακό Πρόγραμμα Θεσσαλίας – Στερεάς Ελλάδας και Ηπείρου → (συγκροτεί μαζί με 8 Τομεακά &amp; 12 Προγράμματα Ευρωπαϊκής Εδαφικής Συνεργασίας το) Εθνικό Στρατηγικό Πλαίσιο Αναφοράς (ΕΣΠΑ) 2007 – 2013.</a:t>
            </a:r>
            <a:endParaRPr lang="en-US" altLang="el-GR" sz="16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71780" indent="-228600">
              <a:buFont typeface="Arial" panose="020B0604020202020204" pitchFamily="34" charset="0"/>
              <a:buChar char="•"/>
            </a:pPr>
            <a:endParaRPr lang="en-US" altLang="el-GR" sz="16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71780" indent="-228600">
              <a:buFont typeface="Arial" panose="020B0604020202020204" pitchFamily="34" charset="0"/>
              <a:buChar char="•"/>
            </a:pPr>
            <a:r>
              <a:rPr lang="en-US" altLang="el-GR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Στρατηγικός Στόχος: </a:t>
            </a:r>
            <a:endParaRPr lang="en-US" altLang="el-GR" sz="16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14325" lvl="1" indent="0">
              <a:buFont typeface="Arial" panose="020B0604020202020204" pitchFamily="34" charset="0"/>
              <a:buNone/>
            </a:pPr>
            <a:r>
              <a:rPr lang="en-US" altLang="el-GR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Ενίσχυση ανταγωνιστικότητας, ελκυστικότητα και εξωστρέφεια της οικονομίας με βελτίωση χωρικής και κοινωνικής συνοχής καθώς και υιοθέτηση αειφόρων μεθόδων ανάπτυξης παραγωγικών δραστηριοτήτων και διαχείριση φυσικού και δομημένου περιβάλλοντος.</a:t>
            </a:r>
            <a:endParaRPr lang="en-US" altLang="el-GR" sz="16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71780" indent="-228600">
              <a:buFont typeface="Arial" panose="020B0604020202020204" pitchFamily="34" charset="0"/>
              <a:buChar char="•"/>
            </a:pPr>
            <a:endParaRPr lang="en-US" altLang="el-GR" sz="16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" name="Google Shape;119;p1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61906" y="699135"/>
            <a:ext cx="4748927" cy="1188720"/>
          </a:xfrm>
        </p:spPr>
        <p:txBody>
          <a:bodyPr>
            <a:normAutofit/>
          </a:bodyPr>
          <a:lstStyle/>
          <a:p>
            <a:r>
              <a:rPr lang="el-GR" sz="2800" b="1" dirty="0">
                <a:latin typeface="+mj-lt"/>
                <a:cs typeface="+mj-lt"/>
              </a:rPr>
              <a:t>Κατανομή Πληθυσμού</a:t>
            </a:r>
            <a:endParaRPr lang="el-GR" sz="2800" b="1" dirty="0">
              <a:latin typeface="+mj-lt"/>
              <a:cs typeface="+mj-lt"/>
            </a:endParaRPr>
          </a:p>
        </p:txBody>
      </p:sp>
      <p:sp>
        <p:nvSpPr>
          <p:cNvPr id="13" name="Freeform: Shap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type="body" idx="1"/>
          </p:nvPr>
        </p:nvSpPr>
        <p:spPr>
          <a:xfrm>
            <a:off x="1240022" y="2176272"/>
            <a:ext cx="7025403" cy="4041648"/>
          </a:xfrm>
        </p:spPr>
        <p:txBody>
          <a:bodyPr anchor="t">
            <a:normAutofit/>
          </a:bodyPr>
          <a:lstStyle/>
          <a:p>
            <a:pPr marL="114300" indent="0">
              <a:buNone/>
            </a:pPr>
            <a:endParaRPr lang="el-GR" sz="1500">
              <a:latin typeface="+mj-lt"/>
              <a:cs typeface="+mj-lt"/>
            </a:endParaRPr>
          </a:p>
          <a:p>
            <a:r>
              <a:rPr lang="el-GR" sz="1500">
                <a:latin typeface="+mj-lt"/>
                <a:cs typeface="+mj-lt"/>
              </a:rPr>
              <a:t>Ο πληθυσμός της Περιφέρειας Θεσσαλίας ανέρχεται σε 743.075 κατοίκους</a:t>
            </a:r>
            <a:endParaRPr lang="el-GR" sz="1500">
              <a:latin typeface="+mj-lt"/>
              <a:cs typeface="+mj-lt"/>
            </a:endParaRPr>
          </a:p>
          <a:p>
            <a:r>
              <a:rPr lang="el-GR" sz="1500">
                <a:latin typeface="+mj-lt"/>
                <a:cs typeface="+mj-lt"/>
              </a:rPr>
              <a:t>Αποτελεί την τρίτη σε πληθυσμιακό μέγεθος Περιφέρεια</a:t>
            </a:r>
            <a:endParaRPr lang="el-GR" sz="1500">
              <a:latin typeface="+mj-lt"/>
              <a:cs typeface="+mj-lt"/>
            </a:endParaRPr>
          </a:p>
          <a:p>
            <a:r>
              <a:rPr lang="el-GR" sz="1500">
                <a:latin typeface="+mj-lt"/>
                <a:cs typeface="+mj-lt"/>
              </a:rPr>
              <a:t>Καλύπτει το 7,1% του συνολικού πληθυσμού της χώρας</a:t>
            </a:r>
            <a:endParaRPr lang="el-GR" sz="1500">
              <a:latin typeface="+mj-lt"/>
              <a:cs typeface="+mj-lt"/>
            </a:endParaRPr>
          </a:p>
          <a:p>
            <a:r>
              <a:rPr lang="el-GR" sz="1500">
                <a:latin typeface="+mj-lt"/>
                <a:cs typeface="+mj-lt"/>
              </a:rPr>
              <a:t>Η πληθυσμιακή πυκνότητα της Περιφέρειας Θεσσαλίας ανέρχεται στους 52,9 κατοίκους ανά τετραγωνικό χιλιόμετρο σε σύγκριση με την αντίστοιχη αναλόγια του 79,7 σε επίπεδο χώρας</a:t>
            </a:r>
            <a:endParaRPr lang="el-GR" sz="1500">
              <a:latin typeface="+mj-lt"/>
              <a:cs typeface="+mj-lt"/>
            </a:endParaRPr>
          </a:p>
          <a:p>
            <a:r>
              <a:rPr lang="el-GR" sz="1500">
                <a:latin typeface="+mj-lt"/>
                <a:cs typeface="+mj-lt"/>
              </a:rPr>
              <a:t>Ο αστικός πληθυσμός ανέρχεται στο 44% του συνολικού πληθυσμού και παρουσιάζει αυξητικές τάσεις σε συνδυασμό με τις ενδείξεις ερήμωσης σε ορισμένες παραμεθόριες και ορεινές περιοχές</a:t>
            </a:r>
            <a:endParaRPr lang="el-GR" sz="1500">
              <a:latin typeface="+mj-lt"/>
              <a:cs typeface="+mj-lt"/>
            </a:endParaRPr>
          </a:p>
          <a:p>
            <a:r>
              <a:rPr lang="el-GR" sz="1500">
                <a:latin typeface="+mj-lt"/>
                <a:cs typeface="+mj-lt"/>
              </a:rPr>
              <a:t>Ο αγροτικός πληθυσμός ανέρχεται στο 40% του συνολικού πληθυσμού και παρουσιάζει πτώση τα τελευταία χρόνια</a:t>
            </a:r>
            <a:endParaRPr lang="el-GR" sz="1500">
              <a:latin typeface="+mj-lt"/>
              <a:cs typeface="+mj-lt"/>
            </a:endParaRPr>
          </a:p>
          <a:p>
            <a:r>
              <a:rPr lang="el-GR" sz="1500">
                <a:latin typeface="+mj-lt"/>
                <a:cs typeface="+mj-lt"/>
              </a:rPr>
              <a:t>Ο ημιαστικός πληθυσμός αυξάνεται και ανέρχεται στο 16% του συνόλου</a:t>
            </a:r>
            <a:endParaRPr lang="en-US" sz="1500">
              <a:latin typeface="+mj-lt"/>
              <a:cs typeface="+mj-lt"/>
            </a:endParaRPr>
          </a:p>
          <a:p>
            <a:pPr marL="0" indent="0">
              <a:buNone/>
            </a:pPr>
            <a:r>
              <a:rPr lang="en-US" sz="1500">
                <a:latin typeface="+mj-lt"/>
                <a:cs typeface="+mj-lt"/>
              </a:rPr>
              <a:t>     http://www.thessaly.gov.gr/</a:t>
            </a:r>
            <a:endParaRPr lang="el-GR" sz="1500">
              <a:latin typeface="+mj-lt"/>
              <a:cs typeface="+mj-lt"/>
            </a:endParaRPr>
          </a:p>
          <a:p>
            <a:endParaRPr lang="el-GR" sz="1500">
              <a:latin typeface="+mj-lt"/>
              <a:cs typeface="+mj-lt"/>
            </a:endParaRPr>
          </a:p>
        </p:txBody>
      </p:sp>
      <p:pic>
        <p:nvPicPr>
          <p:cNvPr id="15" name="Google Shape;119;p1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Group 137"/>
          <p:cNvGrpSpPr>
            <a:grpSpLocks noGrp="1" noRot="1" noChangeAspect="1" noMove="1" noResize="1" noUngrp="1"/>
          </p:cNvGrpSpPr>
          <p:nvPr/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39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9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1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9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94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5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9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7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396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9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0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1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2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3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4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5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6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7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8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9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161" name="Rectangle 16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2748" y="0"/>
            <a:ext cx="7701252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160270" y="841248"/>
            <a:ext cx="4670298" cy="1234440"/>
          </a:xfrm>
        </p:spPr>
        <p:txBody>
          <a:bodyPr vert="horz" lIns="91440" tIns="45720" rIns="91440" bIns="45720" anchor="t">
            <a:normAutofit/>
          </a:bodyPr>
          <a:lstStyle/>
          <a:p>
            <a:pPr eaLnBrk="1" hangingPunct="1"/>
            <a:r>
              <a:rPr lang="el-GR" altLang="el-GR" sz="1900" b="1">
                <a:solidFill>
                  <a:schemeClr val="accent1"/>
                </a:solidFill>
                <a:latin typeface="+mj-lt"/>
                <a:cs typeface="+mj-lt"/>
              </a:rPr>
              <a:t>ΥΛΟΠΟΙΗΣΗ ΜΕΣΩ ΠΑΡΕΜΒΑΣΩΝ ΠΕΠ ΘΕΣΣΑΛΙΑΣ, ΣΤΕΡΕΑΣ ΕΛΛΑΔΑΣ ΚΑΙ ΗΠΕΙΡΟΥ</a:t>
            </a:r>
            <a:endParaRPr lang="el-GR" altLang="el-GR" sz="1900" b="1">
              <a:solidFill>
                <a:schemeClr val="accent1"/>
              </a:solidFill>
              <a:latin typeface="+mj-lt"/>
              <a:cs typeface="+mj-lt"/>
            </a:endParaRPr>
          </a:p>
        </p:txBody>
      </p:sp>
      <p:sp>
        <p:nvSpPr>
          <p:cNvPr id="11268" name="Rectangle 6"/>
          <p:cNvSpPr txBox="1">
            <a:spLocks noGrp="1"/>
          </p:cNvSpPr>
          <p:nvPr>
            <p:ph type="sldNum" idx="12"/>
          </p:nvPr>
        </p:nvSpPr>
        <p:spPr>
          <a:xfrm>
            <a:off x="7852410" y="320040"/>
            <a:ext cx="685800" cy="320040"/>
          </a:xfrm>
        </p:spPr>
        <p:txBody>
          <a:bodyPr>
            <a:normAutofit/>
          </a:bodyPr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</a:pPr>
            <a:fld id="{9A0DB2DC-4C9A-4742-B13C-FB6460FD3503}" type="slidenum">
              <a:rPr lang="el-GR" altLang="el-GR" sz="1100" dirty="0"/>
            </a:fld>
            <a:endParaRPr lang="el-GR" altLang="el-GR" sz="1100"/>
          </a:p>
        </p:txBody>
      </p:sp>
      <p:sp>
        <p:nvSpPr>
          <p:cNvPr id="163" name="Isosceles Triangle 16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10831" y="987224"/>
            <a:ext cx="300774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0270" y="2249170"/>
            <a:ext cx="6564630" cy="3803650"/>
          </a:xfrm>
        </p:spPr>
        <p:txBody>
          <a:bodyPr vert="horz" lIns="91440" tIns="45720" rIns="91440" bIns="45720" numCol="1" rtlCol="0" anchorCtr="0" compatLnSpc="1">
            <a:noAutofit/>
          </a:bodyPr>
          <a:lstStyle/>
          <a:p>
            <a:pPr marL="363855" indent="-363855" eaLnBrk="1" hangingPunct="1">
              <a:buFontTx/>
              <a:buNone/>
            </a:pPr>
            <a:r>
              <a:rPr lang="el-GR" altLang="el-GR" sz="1600">
                <a:latin typeface="+mj-lt"/>
                <a:cs typeface="+mj-lt"/>
              </a:rPr>
              <a:t>Οι στρατηγικές παρεμβάσεις καλύπτουν 8 γενικούς στόχους:</a:t>
            </a:r>
            <a:endParaRPr lang="el-GR" altLang="el-GR" sz="1600">
              <a:latin typeface="+mj-lt"/>
              <a:cs typeface="+mj-lt"/>
            </a:endParaRPr>
          </a:p>
          <a:p>
            <a:pPr marL="363855" indent="-363855" eaLnBrk="1" hangingPunct="1">
              <a:buFontTx/>
              <a:buNone/>
            </a:pPr>
            <a:endParaRPr lang="el-GR" altLang="el-GR" sz="1600">
              <a:latin typeface="+mj-lt"/>
              <a:cs typeface="+mj-lt"/>
            </a:endParaRPr>
          </a:p>
          <a:p>
            <a:pPr marL="363855" indent="-363855" eaLnBrk="1" hangingPunct="1">
              <a:buFontTx/>
              <a:buAutoNum type="arabicPeriod"/>
            </a:pPr>
            <a:r>
              <a:rPr lang="el-GR" altLang="el-GR" sz="1600">
                <a:latin typeface="+mj-lt"/>
                <a:cs typeface="+mj-lt"/>
              </a:rPr>
              <a:t>Βελτίωση ανταγωνιστικότητας, εξωστρέφειας, ποιότητας και καινοτομικής ικανότητας επιχειρήσεων,</a:t>
            </a:r>
            <a:endParaRPr lang="el-GR" altLang="el-GR" sz="1600">
              <a:latin typeface="+mj-lt"/>
              <a:cs typeface="+mj-lt"/>
            </a:endParaRPr>
          </a:p>
          <a:p>
            <a:pPr marL="363855" indent="-363855" eaLnBrk="1" hangingPunct="1">
              <a:buFontTx/>
              <a:buAutoNum type="arabicPeriod"/>
            </a:pPr>
            <a:r>
              <a:rPr lang="el-GR" altLang="el-GR" sz="1600">
                <a:latin typeface="+mj-lt"/>
                <a:cs typeface="+mj-lt"/>
              </a:rPr>
              <a:t>Βελτίωση προσπελασιμότητας, με δημιουργία και αναβάθμιση υποδομών και ενδοπεριφερειακών και δια-περιφερειακών δικτύων,</a:t>
            </a:r>
            <a:endParaRPr lang="el-GR" altLang="el-GR" sz="1600">
              <a:latin typeface="+mj-lt"/>
              <a:cs typeface="+mj-lt"/>
            </a:endParaRPr>
          </a:p>
          <a:p>
            <a:pPr marL="363855" indent="-363855" eaLnBrk="1" hangingPunct="1">
              <a:buFontTx/>
              <a:buAutoNum type="arabicPeriod"/>
            </a:pPr>
            <a:r>
              <a:rPr lang="el-GR" altLang="el-GR" sz="1600">
                <a:latin typeface="+mj-lt"/>
                <a:cs typeface="+mj-lt"/>
              </a:rPr>
              <a:t>Ανάπτυξη ανθρώπινου δυναμικού,</a:t>
            </a:r>
            <a:endParaRPr lang="el-GR" altLang="el-GR" sz="1600">
              <a:latin typeface="+mj-lt"/>
              <a:cs typeface="+mj-lt"/>
            </a:endParaRPr>
          </a:p>
          <a:p>
            <a:pPr marL="363855" indent="-363855" eaLnBrk="1" hangingPunct="1">
              <a:buFontTx/>
              <a:buAutoNum type="arabicPeriod"/>
            </a:pPr>
            <a:r>
              <a:rPr lang="el-GR" altLang="el-GR" sz="1600">
                <a:latin typeface="+mj-lt"/>
                <a:cs typeface="+mj-lt"/>
              </a:rPr>
              <a:t>Αειφορική διαχείριση φυσικού και δομημένου περιβάλλοντος και φυσικών πόρων,</a:t>
            </a:r>
            <a:endParaRPr lang="el-GR" altLang="el-GR" sz="1600">
              <a:latin typeface="+mj-lt"/>
              <a:cs typeface="+mj-lt"/>
            </a:endParaRPr>
          </a:p>
          <a:p>
            <a:pPr marL="363855" indent="-363855" eaLnBrk="1" hangingPunct="1">
              <a:buFontTx/>
              <a:buAutoNum type="arabicPeriod"/>
            </a:pPr>
            <a:r>
              <a:rPr lang="el-GR" altLang="el-GR" sz="1600">
                <a:latin typeface="+mj-lt"/>
                <a:cs typeface="+mj-lt"/>
              </a:rPr>
              <a:t>Ενίσχυση ενδοπεριφερειακής οικονομικής και κοινωνικής συνοχής,</a:t>
            </a:r>
            <a:endParaRPr lang="el-GR" altLang="el-GR" sz="1600">
              <a:latin typeface="+mj-lt"/>
              <a:cs typeface="+mj-lt"/>
            </a:endParaRPr>
          </a:p>
          <a:p>
            <a:pPr marL="363855" indent="-363855" eaLnBrk="1" hangingPunct="1">
              <a:buFontTx/>
              <a:buAutoNum type="arabicPeriod"/>
            </a:pPr>
            <a:r>
              <a:rPr lang="el-GR" altLang="el-GR" sz="1600">
                <a:latin typeface="+mj-lt"/>
                <a:cs typeface="+mj-lt"/>
              </a:rPr>
              <a:t>Ενίσχυση διαπεριφερειακής συνεργασίας,</a:t>
            </a:r>
            <a:endParaRPr lang="el-GR" altLang="el-GR" sz="1600">
              <a:latin typeface="+mj-lt"/>
              <a:cs typeface="+mj-lt"/>
            </a:endParaRPr>
          </a:p>
          <a:p>
            <a:pPr marL="363855" indent="-363855" eaLnBrk="1" hangingPunct="1">
              <a:buFontTx/>
              <a:buAutoNum type="arabicPeriod"/>
            </a:pPr>
            <a:r>
              <a:rPr lang="el-GR" altLang="el-GR" sz="1600">
                <a:latin typeface="+mj-lt"/>
                <a:cs typeface="+mj-lt"/>
              </a:rPr>
              <a:t>Αξιοποίηση τουρισμού και πολιτισμού για βιώσιμη ανάπτυξη,</a:t>
            </a:r>
            <a:endParaRPr lang="el-GR" altLang="el-GR" sz="1600">
              <a:latin typeface="+mj-lt"/>
              <a:cs typeface="+mj-lt"/>
            </a:endParaRPr>
          </a:p>
          <a:p>
            <a:pPr marL="363855" indent="-363855" eaLnBrk="1" hangingPunct="1">
              <a:buFontTx/>
              <a:buAutoNum type="arabicPeriod"/>
            </a:pPr>
            <a:r>
              <a:rPr lang="el-GR" altLang="el-GR" sz="1600">
                <a:latin typeface="+mj-lt"/>
                <a:cs typeface="+mj-lt"/>
              </a:rPr>
              <a:t>Προώθηση ψηφιακής σύγκλισης.</a:t>
            </a:r>
            <a:endParaRPr lang="el-GR" altLang="el-GR" sz="1600">
              <a:latin typeface="+mj-lt"/>
              <a:cs typeface="+mj-lt"/>
            </a:endParaRPr>
          </a:p>
        </p:txBody>
      </p:sp>
      <p:pic>
        <p:nvPicPr>
          <p:cNvPr id="37" name="Google Shape;119;p1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9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>
            <a:grpSpLocks noGrp="1" noRot="1" noChangeAspect="1" noMove="1" noResize="1" noUngrp="1"/>
          </p:cNvGrpSpPr>
          <p:nvPr/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rgbClr val="FFFFFF">
                  <a:alpha val="35000"/>
                </a:srgb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rgbClr val="FFFFFF">
                  <a:alpha val="35000"/>
                </a:srgb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98" name="Rectangle 9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578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Rectangle 2"/>
          <p:cNvSpPr>
            <a:spLocks noGrp="1"/>
          </p:cNvSpPr>
          <p:nvPr>
            <p:ph type="title" idx="4294967295"/>
          </p:nvPr>
        </p:nvSpPr>
        <p:spPr>
          <a:xfrm>
            <a:off x="486918" y="960120"/>
            <a:ext cx="2900934" cy="4169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altLang="el-GR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ΣΤΡΑΤΗΓΙΚΟΙ ΣΤΟΧΟΙ ΑΝΑΠΤΥΞΗΣ ΤΗΣ ΠΕΡΙΦΕΡΕΙΑΣ ΘΕΣΣΑΛΙΑΣ</a:t>
            </a:r>
            <a:endParaRPr lang="en-US" altLang="el-GR" sz="31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38" name="Rectangle 6"/>
          <p:cNvSpPr txBox="1">
            <a:spLocks noGrp="1"/>
          </p:cNvSpPr>
          <p:nvPr>
            <p:ph type="sldNum" idx="12"/>
          </p:nvPr>
        </p:nvSpPr>
        <p:spPr>
          <a:xfrm>
            <a:off x="7852410" y="320040"/>
            <a:ext cx="685800" cy="320040"/>
          </a:xfrm>
        </p:spPr>
        <p:txBody>
          <a:bodyPr vert="horz" lIns="91440" tIns="45720" rIns="91440" bIns="45720" rtlCol="0" anchor="ctr">
            <a:normAutofit/>
          </a:bodyPr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 algn="r" defTabSz="914400" eaLnBrk="1" hangingPunct="1">
              <a:lnSpc>
                <a:spcPct val="90000"/>
              </a:lnSpc>
              <a:spcAft>
                <a:spcPts val="600"/>
              </a:spcAft>
            </a:pPr>
            <a:fld id="{9A0DB2DC-4C9A-4742-B13C-FB6460FD3503}" type="slidenum">
              <a:rPr lang="en-US" altLang="el-GR" sz="11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fld>
            <a:endParaRPr lang="en-US" altLang="el-GR" sz="11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0" name="Straight Connector 99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3564197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Rectangle 3"/>
          <p:cNvSpPr>
            <a:spLocks noGrp="1"/>
          </p:cNvSpPr>
          <p:nvPr>
            <p:ph type="body" idx="4294967295"/>
          </p:nvPr>
        </p:nvSpPr>
        <p:spPr>
          <a:xfrm>
            <a:off x="3185160" y="960120"/>
            <a:ext cx="5763895" cy="455803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609600" indent="-228600">
              <a:buFont typeface="Arial" panose="020B0604020202020204" pitchFamily="34" charset="0"/>
              <a:buChar char="•"/>
            </a:pPr>
            <a:r>
              <a:rPr lang="en-US" altLang="el-GR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Προστασία, βελτίωση και βιώσιμη αξιοποίηση φυσικού και δομημένου αστικού περιβάλλοντος</a:t>
            </a:r>
            <a:r>
              <a:rPr lang="el-GR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altLang="el-GR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altLang="el-GR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09600" indent="-228600">
              <a:buFont typeface="Arial" panose="020B0604020202020204" pitchFamily="34" charset="0"/>
              <a:buChar char="•"/>
            </a:pPr>
            <a:r>
              <a:rPr lang="en-US" altLang="el-GR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Βιώσιμη ανάπτυξη πολιτισμού και σύνδεση με τουριστικές διαδρομές και οικονομία,</a:t>
            </a:r>
            <a:endParaRPr lang="en-US" altLang="el-GR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09600" indent="-228600">
              <a:buFont typeface="Arial" panose="020B0604020202020204" pitchFamily="34" charset="0"/>
              <a:buChar char="•"/>
            </a:pPr>
            <a:r>
              <a:rPr lang="en-US" altLang="el-GR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Ανάπτυξη κοινωνικών υποδομών για βελτίωση ποιότητας ζωής πολιτών ΕΠ Θεσαλλίας, Στερεάς Ελλάδας και Ηπείρου,</a:t>
            </a:r>
            <a:endParaRPr lang="en-US" altLang="el-GR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09600" indent="-228600">
              <a:buFont typeface="Arial" panose="020B0604020202020204" pitchFamily="34" charset="0"/>
              <a:buChar char="•"/>
            </a:pPr>
            <a:r>
              <a:rPr lang="en-US" altLang="el-GR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Βελτίωση και ανάπτυξη ανθρώπινων πόρων και βελτίωση απασχόλησης</a:t>
            </a:r>
            <a:r>
              <a:rPr lang="el-GR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endParaRPr lang="en-US" altLang="el-GR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09600" indent="-228600">
              <a:buFont typeface="Arial" panose="020B0604020202020204" pitchFamily="34" charset="0"/>
              <a:buChar char="•"/>
            </a:pPr>
            <a:r>
              <a:rPr lang="en-US" altLang="el-GR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Βελτίωση χωρικής συνοχής και ισόρροπης ανάπτυξης της περιφέρειας μέσω ενίσχυσης της ποιότητας ζωής ειδικών μειονεκτικών περιοχών</a:t>
            </a:r>
            <a:endParaRPr lang="en-US" altLang="el-GR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09600" indent="-228600">
              <a:buFont typeface="Arial" panose="020B0604020202020204" pitchFamily="34" charset="0"/>
              <a:buChar char="•"/>
            </a:pPr>
            <a:r>
              <a:rPr lang="en-US" altLang="el-GR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Βιώσιμη αστική ανάπτυξη και βιώσιμη ανάπτυξη ειδικών περιοχών</a:t>
            </a:r>
            <a:endParaRPr lang="en-US" altLang="el-GR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" name="Google Shape;119;p1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3" name="Rectangle 2"/>
          <p:cNvSpPr>
            <a:spLocks noGrp="1"/>
          </p:cNvSpPr>
          <p:nvPr>
            <p:ph type="title" idx="4294967295"/>
          </p:nvPr>
        </p:nvSpPr>
        <p:spPr>
          <a:xfrm>
            <a:off x="482600" y="666907"/>
            <a:ext cx="8004175" cy="7905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el-GR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ΠΡΟΒΛΗΜΑΤΑ ΚΑΙ ΑΔΥΝΑΜΙΕΣ ΣΤΗΝ ΕΦΑΡΜΟΓΗ ΤΩΝ ΣΤΡΑΤΗΓΙΚΩΝ ΣΤΟΧΩΝ</a:t>
            </a:r>
            <a:endParaRPr lang="en-US" altLang="el-GR" sz="2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64" name="Rectangle 3"/>
          <p:cNvSpPr>
            <a:spLocks noGrp="1"/>
          </p:cNvSpPr>
          <p:nvPr>
            <p:ph type="body" idx="4294967295"/>
          </p:nvPr>
        </p:nvSpPr>
        <p:spPr>
          <a:xfrm>
            <a:off x="655320" y="1783080"/>
            <a:ext cx="8006080" cy="439420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Σημ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αντικές ενδοπεριφερειακές αναπτυξιακές ανισότητες</a:t>
            </a:r>
            <a:endParaRPr lang="en-US" altLang="el-GR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βλήματα αστικού διαχωρισμού</a:t>
            </a:r>
            <a:endParaRPr lang="en-US" altLang="el-GR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Προ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βλήματα έλλειψης σχεδιασμού αστικού χώρου</a:t>
            </a:r>
            <a:endParaRPr lang="en-US" altLang="el-GR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Επιβ</a:t>
            </a: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άρυνση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πα</a:t>
            </a: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ράκτιων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ζωνών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άν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αρχη, διάσπαρτη δόμηση και περιαστικών ζωνών με εκτός σχεδίου δόμηση/άναρχη αστική διάχυση</a:t>
            </a:r>
            <a:endParaRPr lang="en-US" altLang="el-GR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Κατα</a:t>
            </a: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στροφή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κτηρίων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παρα</a:t>
            </a: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δοσι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ακού χαρακτήρα</a:t>
            </a:r>
            <a:endParaRPr lang="en-US" altLang="el-GR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Εγκ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αταλελειμμένα βιομηχανικά κτήρια σε αστικά κέντρα</a:t>
            </a:r>
            <a:endParaRPr lang="en-US" altLang="el-GR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Μικροί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οικισμοί</a:t>
            </a:r>
            <a:endParaRPr lang="en-US" altLang="el-GR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Περιορισμός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α</a:t>
            </a: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στικών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αναπ</a:t>
            </a: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λάσεων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στο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φυσικό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σχεδι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ασμό</a:t>
            </a:r>
            <a:endParaRPr lang="en-US" altLang="el-GR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Έλλειψη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εξειδίκευσης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π</a:t>
            </a: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εριφερει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ακού χωροταξικού σχεδιασμού </a:t>
            </a:r>
            <a:endParaRPr lang="en-US" altLang="el-GR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Έλλειψη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σχεδίων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χρήσεων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γης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εξωοικιστικού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χώρου</a:t>
            </a:r>
            <a:endParaRPr lang="en-US" altLang="el-GR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Έλλειψη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συστημάτων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μητρο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πολιτικής διακυβέρνησης στα μεγάλα πολεοδομικά συγκροτήματα</a:t>
            </a:r>
            <a:endParaRPr lang="en-US" altLang="el-GR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Μεγάλος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α</a:t>
            </a: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ριθμός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el-GR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οργ</a:t>
            </a:r>
            <a:r>
              <a:rPr lang="en-US" altLang="el-GR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ανισμών τοπικής αυτοδιοίκησης</a:t>
            </a:r>
            <a:endParaRPr lang="en-US" altLang="el-GR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8208801" y="2200695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7400197" y="1502156"/>
            <a:ext cx="2532832" cy="95477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Isosceles Triangle 7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-62851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260240" y="5789405"/>
            <a:ext cx="485578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362" name="Rectangle 6"/>
          <p:cNvSpPr txBox="1">
            <a:spLocks noGrp="1"/>
          </p:cNvSpPr>
          <p:nvPr>
            <p:ph type="sldNum" idx="12"/>
          </p:nvPr>
        </p:nvSpPr>
        <p:spPr>
          <a:xfrm>
            <a:off x="6603999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</a:lstStyle>
          <a:p>
            <a:pPr lvl="0" algn="r" defTabSz="914400" eaLnBrk="1" hangingPunct="1">
              <a:spcAft>
                <a:spcPts val="600"/>
              </a:spcAft>
            </a:pPr>
            <a:fld id="{9A0DB2DC-4C9A-4742-B13C-FB6460FD3503}" type="slidenum">
              <a:rPr lang="en-US" altLang="el-GR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</a:fld>
            <a:endParaRPr lang="en-US" altLang="el-GR" sz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4" name="Google Shape;119;p1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9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/>
          <p:cNvGrpSpPr>
            <a:grpSpLocks noGrp="1" noRot="1" noChangeAspect="1" noMove="1" noResize="1" noUngrp="1"/>
          </p:cNvGrpSpPr>
          <p:nvPr/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03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4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5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6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7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8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9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0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1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2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3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4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5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6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7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8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9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0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1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2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3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25" name="Group 124"/>
          <p:cNvGrpSpPr>
            <a:grpSpLocks noGrp="1" noRot="1" noChangeAspect="1" noMove="1" noResize="1" noUngrp="1"/>
          </p:cNvGrpSpPr>
          <p:nvPr/>
        </p:nvGrpSpPr>
        <p:grpSpPr>
          <a:xfrm>
            <a:off x="600108" y="1699589"/>
            <a:ext cx="2755857" cy="3470421"/>
            <a:chOff x="697883" y="1816768"/>
            <a:chExt cx="3674476" cy="3470421"/>
          </a:xfrm>
        </p:grpSpPr>
        <p:sp>
          <p:nvSpPr>
            <p:cNvPr id="188" name="Rectangle 125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65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66750" y="2358390"/>
            <a:ext cx="2689225" cy="2453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ts val="2100"/>
            </a:pPr>
            <a:r>
              <a:rPr lang="en-US" sz="2800" b="1" kern="1200" dirty="0">
                <a:solidFill>
                  <a:srgbClr val="FFFFFE"/>
                </a:solidFill>
                <a:latin typeface="+mj-lt"/>
                <a:ea typeface="+mj-ea"/>
                <a:cs typeface="+mj-cs"/>
              </a:rPr>
              <a:t>SWOT ΑΝΑΛΥΣΗ</a:t>
            </a:r>
            <a:endParaRPr lang="en-US" sz="2800" b="1" kern="1200" dirty="0">
              <a:solidFill>
                <a:srgbClr val="FFFFFE"/>
              </a:solidFill>
              <a:latin typeface="+mj-lt"/>
              <a:ea typeface="+mj-ea"/>
              <a:cs typeface="+mj-cs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ts val="2100"/>
            </a:pPr>
            <a:r>
              <a:rPr lang="en-US" sz="2800" b="1" kern="1200" dirty="0">
                <a:solidFill>
                  <a:srgbClr val="FFFFFE"/>
                </a:solidFill>
                <a:latin typeface="+mj-lt"/>
                <a:ea typeface="+mj-ea"/>
                <a:cs typeface="+mj-cs"/>
              </a:rPr>
              <a:t>ΠΕΡΙΦΕΡΕΙΑΣ ΘΕΣΣΑΛΙΑΣ</a:t>
            </a:r>
            <a:endParaRPr lang="en-US" sz="2800" b="1" kern="1200" dirty="0">
              <a:solidFill>
                <a:srgbClr val="FFFFFE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191" name="Rectangle 16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836448" y="803186"/>
            <a:ext cx="4701761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drawing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4945" y="1609210"/>
            <a:ext cx="4464882" cy="1363658"/>
          </a:xfrm>
          <a:prstGeom prst="rect">
            <a:avLst/>
          </a:prstGeom>
          <a:ln w="9525">
            <a:noFill/>
          </a:ln>
        </p:spPr>
      </p:pic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3834069" y="3328468"/>
            <a:ext cx="4897401" cy="185868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-228600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None/>
            </a:pPr>
            <a:r>
              <a:rPr lang="el-GR" alt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Πλεονεκτήμ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ατα - Ευκαιρίες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 panose="020B0604020202020204" pitchFamily="34" charset="0"/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Μειονεκτήμ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ατα - Κίνδυνοι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6" name="Google Shape;119;p1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68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ΘΕΣΣΑΛΙΑ ΧΑΡΤΗΣ222.png"/>
          <p:cNvPicPr>
            <a:picLocks noGrp="1" noChangeAspect="1"/>
          </p:cNvPicPr>
          <p:nvPr>
            <p:ph sz="quarter" idx="1"/>
          </p:nvPr>
        </p:nvPicPr>
        <p:blipFill>
          <a:blip r:embed="rId1" cstate="print"/>
          <a:stretch>
            <a:fillRect/>
          </a:stretch>
        </p:blipFill>
        <p:spPr>
          <a:xfrm>
            <a:off x="46990" y="1678305"/>
            <a:ext cx="8747760" cy="4500880"/>
          </a:xfrm>
        </p:spPr>
      </p:pic>
      <p:sp>
        <p:nvSpPr>
          <p:cNvPr id="159" name="Google Shape;159;p19"/>
          <p:cNvSpPr txBox="1"/>
          <p:nvPr/>
        </p:nvSpPr>
        <p:spPr>
          <a:xfrm>
            <a:off x="332740" y="391795"/>
            <a:ext cx="8208645" cy="613981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l-GR" sz="1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Calibri" panose="020F0502020204030204"/>
                <a:cs typeface="+mj-lt"/>
              </a:rPr>
              <a:t>ΠΛΕΟΝΕΚΤΗΜΑΤΑ ΠΕΡΙΦΕΡΕΙΑΣ ΘΕΣΣΑΛΙΑΣ</a:t>
            </a:r>
            <a:endParaRPr lang="el-GR" sz="1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Calibri" panose="020F0502020204030204"/>
              <a:cs typeface="+mj-lt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l-GR" sz="180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j-lt"/>
                <a:sym typeface="+mn-ea"/>
              </a:rPr>
              <a:t>Παραγωγικό προφίλ με ανεπτυγμένους όλους τους κλάδους παραγωγής</a:t>
            </a:r>
            <a:endParaRPr lang="el-GR" sz="1800" dirty="0" smtClean="0">
              <a:effectLst/>
              <a:latin typeface="+mj-lt"/>
              <a:ea typeface="Calibri" panose="020F0502020204030204"/>
              <a:cs typeface="+mj-lt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l-GR" sz="1800" dirty="0" smtClean="0">
                <a:effectLst/>
                <a:latin typeface="+mj-lt"/>
                <a:cs typeface="+mj-lt"/>
                <a:sym typeface="+mn-ea"/>
              </a:rPr>
              <a:t>Λειτουργία Πανεπιστημιακών ιδρυμάτων </a:t>
            </a:r>
            <a:endParaRPr lang="el-GR" sz="1800" dirty="0" smtClean="0">
              <a:effectLst/>
              <a:latin typeface="+mj-lt"/>
              <a:cs typeface="+mj-lt"/>
              <a:sym typeface="+mn-ea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l-GR" sz="1800" dirty="0" smtClean="0">
                <a:effectLst/>
                <a:latin typeface="+mj-lt"/>
                <a:cs typeface="+mj-lt"/>
                <a:sym typeface="+mn-ea"/>
              </a:rPr>
              <a:t>Κεντρική γεωγραφική θέση</a:t>
            </a:r>
            <a:endParaRPr lang="el-GR" sz="1800" dirty="0" smtClean="0">
              <a:effectLst/>
              <a:latin typeface="+mj-lt"/>
              <a:ea typeface="Calibri" panose="020F0502020204030204"/>
              <a:cs typeface="+mj-lt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l-GR" sz="1800" dirty="0" smtClean="0">
                <a:effectLst/>
                <a:latin typeface="+mj-lt"/>
                <a:cs typeface="+mj-lt"/>
                <a:sym typeface="+mn-ea"/>
              </a:rPr>
              <a:t>Μικτή </a:t>
            </a:r>
            <a:r>
              <a:rPr lang="el-GR" sz="1800" dirty="0">
                <a:effectLst/>
                <a:latin typeface="+mj-lt"/>
                <a:cs typeface="+mj-lt"/>
                <a:sym typeface="+mn-ea"/>
              </a:rPr>
              <a:t>οικονομική βάση που στηρίζεται τόσο στην </a:t>
            </a:r>
            <a:r>
              <a:rPr lang="el-GR" sz="1800" dirty="0" err="1">
                <a:effectLst/>
                <a:latin typeface="+mj-lt"/>
                <a:cs typeface="+mj-lt"/>
                <a:sym typeface="+mn-ea"/>
              </a:rPr>
              <a:t>πρωτογενη</a:t>
            </a:r>
            <a:r>
              <a:rPr lang="el-GR" sz="1800" dirty="0">
                <a:effectLst/>
                <a:latin typeface="+mj-lt"/>
                <a:cs typeface="+mj-lt"/>
                <a:sym typeface="+mn-ea"/>
              </a:rPr>
              <a:t> και δευτερογενή </a:t>
            </a:r>
            <a:r>
              <a:rPr lang="el-GR" sz="1800" dirty="0" err="1">
                <a:effectLst/>
                <a:latin typeface="+mj-lt"/>
                <a:cs typeface="+mj-lt"/>
                <a:sym typeface="+mn-ea"/>
              </a:rPr>
              <a:t>παραγωγη,</a:t>
            </a:r>
            <a:r>
              <a:rPr lang="el-GR" sz="1800" dirty="0">
                <a:effectLst/>
                <a:latin typeface="+mj-lt"/>
                <a:cs typeface="+mj-lt"/>
                <a:sym typeface="+mn-ea"/>
              </a:rPr>
              <a:t> ό</a:t>
            </a:r>
            <a:r>
              <a:rPr lang="el-GR" sz="1800" dirty="0" err="1">
                <a:effectLst/>
                <a:latin typeface="+mj-lt"/>
                <a:cs typeface="+mj-lt"/>
                <a:sym typeface="+mn-ea"/>
              </a:rPr>
              <a:t>σο</a:t>
            </a:r>
            <a:r>
              <a:rPr lang="el-GR" sz="1800" dirty="0">
                <a:effectLst/>
                <a:latin typeface="+mj-lt"/>
                <a:cs typeface="+mj-lt"/>
                <a:sym typeface="+mn-ea"/>
              </a:rPr>
              <a:t> και στον </a:t>
            </a:r>
            <a:r>
              <a:rPr lang="el-GR" sz="1800" dirty="0" err="1">
                <a:effectLst/>
                <a:latin typeface="+mj-lt"/>
                <a:cs typeface="+mj-lt"/>
                <a:sym typeface="+mn-ea"/>
              </a:rPr>
              <a:t>τουριστικο</a:t>
            </a:r>
            <a:r>
              <a:rPr lang="el-GR" sz="1800" dirty="0">
                <a:effectLst/>
                <a:latin typeface="+mj-lt"/>
                <a:cs typeface="+mj-lt"/>
                <a:sym typeface="+mn-ea"/>
              </a:rPr>
              <a:t> </a:t>
            </a:r>
            <a:r>
              <a:rPr lang="el-GR" sz="1800" dirty="0" err="1">
                <a:effectLst/>
                <a:latin typeface="+mj-lt"/>
                <a:cs typeface="+mj-lt"/>
                <a:sym typeface="+mn-ea"/>
              </a:rPr>
              <a:t>τομεα</a:t>
            </a:r>
            <a:r>
              <a:rPr lang="el-GR" sz="1800" dirty="0">
                <a:effectLst/>
                <a:latin typeface="+mj-lt"/>
                <a:cs typeface="+mj-lt"/>
                <a:sym typeface="+mn-ea"/>
              </a:rPr>
              <a:t> </a:t>
            </a:r>
            <a:endParaRPr lang="el-GR" sz="1800" dirty="0">
              <a:effectLst/>
              <a:latin typeface="+mj-lt"/>
              <a:ea typeface="Calibri" panose="020F0502020204030204"/>
              <a:cs typeface="+mj-lt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l-GR" sz="1800" dirty="0">
                <a:effectLst/>
                <a:latin typeface="+mj-lt"/>
                <a:cs typeface="+mj-lt"/>
                <a:sym typeface="+mn-ea"/>
              </a:rPr>
              <a:t>Η αρκετά ισχυρή μεταποίηση, η οποία μπορεί να οδηγήσει σε αναπτυξιακή απογείωση αν εκσυγχρονιστεί</a:t>
            </a:r>
            <a:endParaRPr lang="el-GR" sz="1800" dirty="0">
              <a:effectLst/>
              <a:latin typeface="+mj-lt"/>
              <a:ea typeface="Calibri" panose="020F0502020204030204"/>
              <a:cs typeface="+mj-lt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l-GR" sz="1800" dirty="0">
                <a:effectLst/>
                <a:latin typeface="+mj-lt"/>
                <a:cs typeface="+mj-lt"/>
                <a:sym typeface="+mn-ea"/>
              </a:rPr>
              <a:t>Η Θεσσαλία είναι μια καινοτόμος Περιφέρεια</a:t>
            </a:r>
            <a:endParaRPr lang="el-GR" sz="1800" dirty="0">
              <a:effectLst/>
              <a:latin typeface="+mj-lt"/>
              <a:ea typeface="Calibri" panose="020F0502020204030204"/>
              <a:cs typeface="+mj-lt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l-GR" sz="1800" dirty="0">
                <a:effectLst/>
                <a:latin typeface="+mj-lt"/>
                <a:cs typeface="+mj-lt"/>
                <a:sym typeface="+mn-ea"/>
              </a:rPr>
              <a:t>Υπάρχουν οργανωμένες δομές παραγωγών, στις οποίες μπορεί να εισαχθεί καινοτομία</a:t>
            </a:r>
            <a:endParaRPr lang="el-GR" sz="1800" dirty="0">
              <a:effectLst/>
              <a:latin typeface="+mj-lt"/>
              <a:ea typeface="Calibri" panose="020F0502020204030204"/>
              <a:cs typeface="+mj-lt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l-GR" sz="1800" dirty="0" smtClean="0">
                <a:effectLst/>
                <a:latin typeface="+mj-lt"/>
                <a:cs typeface="+mj-lt"/>
                <a:sym typeface="+mn-ea"/>
              </a:rPr>
              <a:t>Σημαντικοί βιοποικιλότητα, με πλούσια τοπική πανίδα και χλωρίδα</a:t>
            </a:r>
            <a:endParaRPr lang="el-GR" sz="1800" dirty="0" smtClean="0">
              <a:effectLst/>
              <a:latin typeface="+mj-lt"/>
              <a:ea typeface="Calibri" panose="020F0502020204030204"/>
              <a:cs typeface="+mj-lt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l-GR" sz="1800" dirty="0">
                <a:effectLst/>
                <a:latin typeface="+mj-lt"/>
                <a:cs typeface="+mj-lt"/>
                <a:sym typeface="+mn-ea"/>
              </a:rPr>
              <a:t>Ανάδειξη παραδοσιακών - τοπικών προϊόντων και δυνατότητες υποστήριξης της </a:t>
            </a:r>
            <a:r>
              <a:rPr lang="el-GR" sz="1800" dirty="0" smtClean="0">
                <a:effectLst/>
                <a:latin typeface="+mj-lt"/>
                <a:cs typeface="+mj-lt"/>
                <a:sym typeface="+mn-ea"/>
              </a:rPr>
              <a:t>μεταποίησης</a:t>
            </a:r>
            <a:endParaRPr lang="el-GR" sz="1800" dirty="0">
              <a:effectLst/>
              <a:latin typeface="+mj-lt"/>
              <a:ea typeface="Calibri" panose="020F0502020204030204"/>
              <a:cs typeface="+mj-lt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l-GR" sz="1800" dirty="0">
                <a:effectLst/>
                <a:latin typeface="+mj-lt"/>
                <a:cs typeface="+mj-lt"/>
                <a:sym typeface="+mn-ea"/>
              </a:rPr>
              <a:t>Ανάπτυξη </a:t>
            </a:r>
            <a:r>
              <a:rPr lang="el-GR" sz="1800" dirty="0" err="1">
                <a:effectLst/>
                <a:latin typeface="+mj-lt"/>
                <a:cs typeface="+mj-lt"/>
                <a:sym typeface="+mn-ea"/>
              </a:rPr>
              <a:t>υποδοµών</a:t>
            </a:r>
            <a:r>
              <a:rPr lang="el-GR" sz="1800" dirty="0">
                <a:effectLst/>
                <a:latin typeface="+mj-lt"/>
                <a:cs typeface="+mj-lt"/>
                <a:sym typeface="+mn-ea"/>
              </a:rPr>
              <a:t> εναλλακτικού </a:t>
            </a:r>
            <a:r>
              <a:rPr lang="el-GR" sz="1800" dirty="0" err="1">
                <a:effectLst/>
                <a:latin typeface="+mj-lt"/>
                <a:cs typeface="+mj-lt"/>
                <a:sym typeface="+mn-ea"/>
              </a:rPr>
              <a:t>τουρισµού</a:t>
            </a:r>
            <a:endParaRPr lang="el-GR" sz="1800" dirty="0">
              <a:effectLst/>
              <a:latin typeface="+mj-lt"/>
              <a:ea typeface="Calibri" panose="020F0502020204030204"/>
              <a:cs typeface="+mj-l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l-GR" sz="1800">
              <a:solidFill>
                <a:srgbClr val="000000"/>
              </a:solidFill>
              <a:latin typeface="+mj-lt"/>
              <a:cs typeface="+mj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ΘΕΣΣΑΛΙΑ ΧΑΡΤΗΣ222.png"/>
          <p:cNvPicPr>
            <a:picLocks noGrp="1" noChangeAspect="1"/>
          </p:cNvPicPr>
          <p:nvPr>
            <p:ph sz="quarter" idx="1"/>
          </p:nvPr>
        </p:nvPicPr>
        <p:blipFill>
          <a:blip r:embed="rId1" cstate="print"/>
          <a:stretch>
            <a:fillRect/>
          </a:stretch>
        </p:blipFill>
        <p:spPr>
          <a:xfrm>
            <a:off x="46990" y="1678305"/>
            <a:ext cx="8747760" cy="4500880"/>
          </a:xfrm>
        </p:spPr>
      </p:pic>
      <p:sp>
        <p:nvSpPr>
          <p:cNvPr id="159" name="Google Shape;159;p19"/>
          <p:cNvSpPr txBox="1"/>
          <p:nvPr/>
        </p:nvSpPr>
        <p:spPr>
          <a:xfrm>
            <a:off x="332740" y="391795"/>
            <a:ext cx="8208645" cy="613981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l-GR" sz="1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Calibri" panose="020F0502020204030204"/>
                <a:cs typeface="+mj-lt"/>
              </a:rPr>
              <a:t>ΜΕΙΟΝΕΚΤΗΜΑΤΑ ΠΕΡΙΦΕΡΕΙΑΣ ΘΕΣΣΑΛΙΑΣ</a:t>
            </a:r>
            <a:endParaRPr lang="el-GR" sz="1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Calibri" panose="020F0502020204030204"/>
              <a:cs typeface="+mj-lt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l-GR" sz="1800" dirty="0">
                <a:effectLst/>
                <a:latin typeface="+mj-lt"/>
                <a:cs typeface="+mj-lt"/>
                <a:sym typeface="+mn-ea"/>
              </a:rPr>
              <a:t>Χαμηλό επίπεδο επενδύσεων Έρευνας και Ανάπτυξης στον τομέα των επιχειρήσεων και υπηρεσιών</a:t>
            </a:r>
            <a:endParaRPr lang="el-GR" sz="1800" dirty="0">
              <a:effectLst/>
              <a:latin typeface="+mj-lt"/>
              <a:ea typeface="Calibri" panose="020F0502020204030204"/>
              <a:cs typeface="+mj-lt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l-GR" sz="1800" dirty="0">
                <a:effectLst/>
                <a:latin typeface="+mj-lt"/>
                <a:cs typeface="+mj-lt"/>
                <a:sym typeface="+mn-ea"/>
              </a:rPr>
              <a:t>Υψηλό κόστος για την εισαγωγή καινοτομίας</a:t>
            </a:r>
            <a:endParaRPr lang="el-GR" sz="1800" dirty="0">
              <a:effectLst/>
              <a:latin typeface="+mj-lt"/>
              <a:ea typeface="Calibri" panose="020F0502020204030204"/>
              <a:cs typeface="+mj-lt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l-GR" sz="1800" dirty="0">
                <a:effectLst/>
                <a:latin typeface="+mj-lt"/>
                <a:cs typeface="+mj-lt"/>
                <a:sym typeface="+mn-ea"/>
              </a:rPr>
              <a:t>Υψηλό κόστος στην παραγωγή γεωργικών προϊόντων</a:t>
            </a:r>
            <a:endParaRPr lang="el-GR" sz="1800" dirty="0">
              <a:effectLst/>
              <a:latin typeface="+mj-lt"/>
              <a:ea typeface="Calibri" panose="020F0502020204030204"/>
              <a:cs typeface="+mj-lt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l-GR" sz="1800" dirty="0">
                <a:effectLst/>
                <a:latin typeface="+mj-lt"/>
                <a:cs typeface="+mj-lt"/>
                <a:sym typeface="+mn-ea"/>
              </a:rPr>
              <a:t>Ελλιπής εκπαίδευση παραγωγών και μέγεθος γεωργικών εκμεταλλεύσεων που δυσκολεύει την εισαγωγή καινοτομίας λόγω μεγαλύτερου ρίσκου</a:t>
            </a:r>
            <a:endParaRPr lang="el-GR" sz="1800" dirty="0">
              <a:effectLst/>
              <a:latin typeface="+mj-lt"/>
              <a:ea typeface="Calibri" panose="020F0502020204030204"/>
              <a:cs typeface="+mj-lt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l-GR" sz="1800" dirty="0">
                <a:effectLst/>
                <a:latin typeface="+mj-lt"/>
                <a:cs typeface="+mj-lt"/>
                <a:sym typeface="+mn-ea"/>
              </a:rPr>
              <a:t>Ο αγροτικός χώρος παραδοσιακά με δυσκολία υιοθετεί την καινοτομία</a:t>
            </a:r>
            <a:endParaRPr lang="el-GR" sz="1800" dirty="0">
              <a:effectLst/>
              <a:latin typeface="+mj-lt"/>
              <a:ea typeface="Calibri" panose="020F0502020204030204"/>
              <a:cs typeface="+mj-lt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l-GR" sz="1800" dirty="0">
                <a:effectLst/>
                <a:latin typeface="+mj-lt"/>
                <a:cs typeface="+mj-lt"/>
                <a:sym typeface="+mn-ea"/>
              </a:rPr>
              <a:t>Πληθυσμιακή αποδυνάμωση της υπαίθρου</a:t>
            </a:r>
            <a:endParaRPr lang="el-GR" sz="1800" dirty="0">
              <a:effectLst/>
              <a:latin typeface="+mj-lt"/>
              <a:ea typeface="Calibri" panose="020F0502020204030204"/>
              <a:cs typeface="+mj-lt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l-GR" sz="1800" dirty="0">
                <a:effectLst/>
                <a:latin typeface="+mj-lt"/>
                <a:cs typeface="+mj-lt"/>
                <a:sym typeface="+mn-ea"/>
              </a:rPr>
              <a:t>Χαμηλή ανταγωνιστικότητα προϊόντων και αγορών</a:t>
            </a:r>
            <a:endParaRPr lang="el-GR" sz="1800" dirty="0">
              <a:effectLst/>
              <a:latin typeface="+mj-lt"/>
              <a:ea typeface="Calibri" panose="020F0502020204030204"/>
              <a:cs typeface="+mj-lt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l-GR" sz="1800" dirty="0">
                <a:effectLst/>
                <a:latin typeface="+mj-lt"/>
                <a:cs typeface="+mj-lt"/>
                <a:sym typeface="+mn-ea"/>
              </a:rPr>
              <a:t>Χαμηλό επίπεδο εκπαίδευσης και εξειδίκευσης ανθρώπινου δυναμικού</a:t>
            </a:r>
            <a:endParaRPr lang="el-GR" sz="1800" dirty="0">
              <a:effectLst/>
              <a:latin typeface="+mj-lt"/>
              <a:ea typeface="Calibri" panose="020F0502020204030204"/>
              <a:cs typeface="+mj-lt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l-GR" sz="1800" dirty="0">
                <a:effectLst/>
                <a:latin typeface="+mj-lt"/>
                <a:cs typeface="+mj-lt"/>
                <a:sym typeface="+mn-ea"/>
              </a:rPr>
              <a:t>Ανάγκη </a:t>
            </a:r>
            <a:r>
              <a:rPr lang="el-GR" sz="1800" dirty="0" err="1">
                <a:effectLst/>
                <a:latin typeface="+mj-lt"/>
                <a:cs typeface="+mj-lt"/>
                <a:sym typeface="+mn-ea"/>
              </a:rPr>
              <a:t>καταπολέµησης</a:t>
            </a:r>
            <a:r>
              <a:rPr lang="el-GR" sz="1800" dirty="0">
                <a:effectLst/>
                <a:latin typeface="+mj-lt"/>
                <a:cs typeface="+mj-lt"/>
                <a:sym typeface="+mn-ea"/>
              </a:rPr>
              <a:t> της ανεργίας</a:t>
            </a:r>
            <a:endParaRPr lang="el-GR" sz="1800" dirty="0">
              <a:effectLst/>
              <a:latin typeface="+mj-lt"/>
              <a:ea typeface="Calibri" panose="020F0502020204030204"/>
              <a:cs typeface="+mj-lt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l-GR" sz="1800" dirty="0">
                <a:effectLst/>
                <a:latin typeface="+mj-lt"/>
                <a:cs typeface="+mj-lt"/>
                <a:sym typeface="+mn-ea"/>
              </a:rPr>
              <a:t>Απουσία πιστοποίησης τοπικών προϊόντων και ενιαίας προβολής </a:t>
            </a:r>
            <a:endParaRPr lang="el-GR" sz="1800" dirty="0">
              <a:effectLst/>
              <a:latin typeface="+mj-lt"/>
              <a:ea typeface="Calibri" panose="020F0502020204030204"/>
              <a:cs typeface="+mj-lt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l-GR" sz="1800" dirty="0">
                <a:effectLst/>
                <a:latin typeface="+mj-lt"/>
                <a:cs typeface="+mj-lt"/>
                <a:sym typeface="+mn-ea"/>
              </a:rPr>
              <a:t>Μείωση και γήρανση του </a:t>
            </a:r>
            <a:r>
              <a:rPr lang="el-GR" sz="1800" dirty="0" err="1">
                <a:effectLst/>
                <a:latin typeface="+mj-lt"/>
                <a:cs typeface="+mj-lt"/>
                <a:sym typeface="+mn-ea"/>
              </a:rPr>
              <a:t>πληθυσµού</a:t>
            </a:r>
            <a:r>
              <a:rPr lang="el-GR" sz="1800" dirty="0">
                <a:effectLst/>
                <a:latin typeface="+mj-lt"/>
                <a:cs typeface="+mj-lt"/>
                <a:sym typeface="+mn-ea"/>
              </a:rPr>
              <a:t> και αύξηση ανεργίας </a:t>
            </a:r>
            <a:endParaRPr lang="el-GR" sz="1800" dirty="0">
              <a:effectLst/>
              <a:latin typeface="+mj-lt"/>
              <a:ea typeface="Calibri" panose="020F0502020204030204"/>
              <a:cs typeface="+mj-l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l-GR" sz="1800">
              <a:solidFill>
                <a:srgbClr val="000000"/>
              </a:solidFill>
              <a:latin typeface="+mj-lt"/>
              <a:cs typeface="+mj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ΘΕΣΣΑΛΙΑ ΧΑΡΤΗΣ222.png"/>
          <p:cNvPicPr>
            <a:picLocks noGrp="1" noChangeAspect="1"/>
          </p:cNvPicPr>
          <p:nvPr>
            <p:ph sz="quarter" idx="1"/>
          </p:nvPr>
        </p:nvPicPr>
        <p:blipFill>
          <a:blip r:embed="rId1" cstate="print"/>
          <a:stretch>
            <a:fillRect/>
          </a:stretch>
        </p:blipFill>
        <p:spPr>
          <a:xfrm>
            <a:off x="46990" y="1678305"/>
            <a:ext cx="8747760" cy="4500880"/>
          </a:xfrm>
        </p:spPr>
      </p:pic>
      <p:sp>
        <p:nvSpPr>
          <p:cNvPr id="159" name="Google Shape;159;p19"/>
          <p:cNvSpPr txBox="1"/>
          <p:nvPr/>
        </p:nvSpPr>
        <p:spPr>
          <a:xfrm>
            <a:off x="332740" y="391795"/>
            <a:ext cx="8208645" cy="613981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l-GR" sz="1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Calibri" panose="020F0502020204030204"/>
                <a:cs typeface="+mj-lt"/>
              </a:rPr>
              <a:t>ΕΥΚΑΙΡΙΕΣ </a:t>
            </a:r>
            <a:r>
              <a:rPr lang="el-GR" sz="1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</a:rPr>
              <a:t>Π</a:t>
            </a:r>
            <a:r>
              <a:rPr lang="el-GR" sz="1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</a:rPr>
              <a:t>ΕΡΙΦΕΡΕΙΑΣ ΘΕΣΣΑΛΙΑΣ</a:t>
            </a:r>
            <a:endParaRPr lang="el-GR" sz="1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Calibri" panose="020F0502020204030204"/>
              <a:cs typeface="+mj-lt"/>
            </a:endParaRP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el-GR" sz="1800" b="1" dirty="0">
              <a:effectLst/>
              <a:latin typeface="+mj-lt"/>
              <a:ea typeface="Calibri" panose="020F0502020204030204"/>
              <a:cs typeface="+mj-lt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l-GR" sz="1800" dirty="0">
                <a:effectLst/>
                <a:latin typeface="+mj-lt"/>
                <a:cs typeface="+mj-lt"/>
                <a:sym typeface="+mn-ea"/>
              </a:rPr>
              <a:t>Αυξανόμενη ζήτηση ποιοτικών προϊόντων</a:t>
            </a:r>
            <a:endParaRPr lang="el-GR" sz="1800" dirty="0">
              <a:effectLst/>
              <a:latin typeface="+mj-lt"/>
              <a:ea typeface="Calibri" panose="020F0502020204030204"/>
              <a:cs typeface="+mj-lt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l-GR" sz="1800" dirty="0">
                <a:effectLst/>
                <a:latin typeface="+mj-lt"/>
                <a:cs typeface="+mj-lt"/>
                <a:sym typeface="+mn-ea"/>
              </a:rPr>
              <a:t>Αύξηση της παγκόσμιας ζήτησης ποιοτικών υπηρεσιών στον τομέα του  τουρισμού</a:t>
            </a:r>
            <a:endParaRPr lang="el-GR" sz="1800" dirty="0">
              <a:effectLst/>
              <a:latin typeface="+mj-lt"/>
              <a:ea typeface="Calibri" panose="020F0502020204030204"/>
              <a:cs typeface="+mj-lt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l-GR" sz="1800" dirty="0" err="1">
                <a:effectLst/>
                <a:latin typeface="+mj-lt"/>
                <a:cs typeface="+mj-lt"/>
                <a:sym typeface="+mn-ea"/>
              </a:rPr>
              <a:t>∆υνατότητες</a:t>
            </a:r>
            <a:r>
              <a:rPr lang="el-GR" sz="1800" dirty="0">
                <a:effectLst/>
                <a:latin typeface="+mj-lt"/>
                <a:cs typeface="+mj-lt"/>
                <a:sym typeface="+mn-ea"/>
              </a:rPr>
              <a:t> </a:t>
            </a:r>
            <a:r>
              <a:rPr lang="el-GR" sz="1800" dirty="0" err="1">
                <a:effectLst/>
                <a:latin typeface="+mj-lt"/>
                <a:cs typeface="+mj-lt"/>
                <a:sym typeface="+mn-ea"/>
              </a:rPr>
              <a:t>αποτελεσµατικής</a:t>
            </a:r>
            <a:r>
              <a:rPr lang="el-GR" sz="1800" dirty="0">
                <a:effectLst/>
                <a:latin typeface="+mj-lt"/>
                <a:cs typeface="+mj-lt"/>
                <a:sym typeface="+mn-ea"/>
              </a:rPr>
              <a:t> απορρόφησης </a:t>
            </a:r>
            <a:r>
              <a:rPr lang="el-GR" sz="1800" dirty="0" err="1">
                <a:effectLst/>
                <a:latin typeface="+mj-lt"/>
                <a:cs typeface="+mj-lt"/>
                <a:sym typeface="+mn-ea"/>
              </a:rPr>
              <a:t>χρηµατοδότησης</a:t>
            </a:r>
            <a:r>
              <a:rPr lang="el-GR" sz="1800" dirty="0">
                <a:effectLst/>
                <a:latin typeface="+mj-lt"/>
                <a:cs typeface="+mj-lt"/>
                <a:sym typeface="+mn-ea"/>
              </a:rPr>
              <a:t> και ενισχύσεων</a:t>
            </a:r>
            <a:endParaRPr lang="el-GR" sz="1800" dirty="0">
              <a:effectLst/>
              <a:latin typeface="+mj-lt"/>
              <a:ea typeface="Calibri" panose="020F0502020204030204"/>
              <a:cs typeface="+mj-lt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l-GR" sz="1800" dirty="0">
                <a:effectLst/>
                <a:latin typeface="+mj-lt"/>
                <a:cs typeface="+mj-lt"/>
                <a:sym typeface="+mn-ea"/>
              </a:rPr>
              <a:t>Ανάπτυξη </a:t>
            </a:r>
            <a:r>
              <a:rPr lang="el-GR" sz="1800" dirty="0" err="1">
                <a:effectLst/>
                <a:latin typeface="+mj-lt"/>
                <a:cs typeface="+mj-lt"/>
                <a:sym typeface="+mn-ea"/>
              </a:rPr>
              <a:t>υποδοµών</a:t>
            </a:r>
            <a:r>
              <a:rPr lang="el-GR" sz="1800" dirty="0">
                <a:effectLst/>
                <a:latin typeface="+mj-lt"/>
                <a:cs typeface="+mj-lt"/>
                <a:sym typeface="+mn-ea"/>
              </a:rPr>
              <a:t> και υποστηρικτικών δικτύων</a:t>
            </a:r>
            <a:endParaRPr lang="el-GR" sz="1800" dirty="0">
              <a:effectLst/>
              <a:latin typeface="+mj-lt"/>
              <a:ea typeface="Calibri" panose="020F0502020204030204"/>
              <a:cs typeface="+mj-lt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l-GR" sz="1800" dirty="0">
                <a:effectLst/>
                <a:latin typeface="+mj-lt"/>
                <a:cs typeface="+mj-lt"/>
                <a:sym typeface="+mn-ea"/>
              </a:rPr>
              <a:t>Προοπτικές ανάπτυξης των παραγωγικών </a:t>
            </a:r>
            <a:r>
              <a:rPr lang="el-GR" sz="1800" dirty="0" err="1">
                <a:effectLst/>
                <a:latin typeface="+mj-lt"/>
                <a:cs typeface="+mj-lt"/>
                <a:sym typeface="+mn-ea"/>
              </a:rPr>
              <a:t>τοµέων</a:t>
            </a:r>
            <a:r>
              <a:rPr lang="el-GR" sz="1800" dirty="0">
                <a:effectLst/>
                <a:latin typeface="+mj-lt"/>
                <a:cs typeface="+mj-lt"/>
                <a:sym typeface="+mn-ea"/>
              </a:rPr>
              <a:t> της </a:t>
            </a:r>
            <a:r>
              <a:rPr lang="el-GR" sz="1800" dirty="0" err="1">
                <a:effectLst/>
                <a:latin typeface="+mj-lt"/>
                <a:cs typeface="+mj-lt"/>
                <a:sym typeface="+mn-ea"/>
              </a:rPr>
              <a:t>οικονοµίας</a:t>
            </a:r>
            <a:endParaRPr lang="el-GR" sz="1800" dirty="0">
              <a:effectLst/>
              <a:latin typeface="+mj-lt"/>
              <a:ea typeface="Calibri" panose="020F0502020204030204"/>
              <a:cs typeface="+mj-lt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l-GR" sz="1800" dirty="0">
                <a:effectLst/>
                <a:latin typeface="+mj-lt"/>
                <a:cs typeface="+mj-lt"/>
                <a:sym typeface="+mn-ea"/>
              </a:rPr>
              <a:t>Αξιοποίηση φυσικών και πολιτιστικών πόρων και ανάπτυξη εναλλακτικών </a:t>
            </a:r>
            <a:r>
              <a:rPr lang="el-GR" sz="1800" dirty="0" err="1">
                <a:effectLst/>
                <a:latin typeface="+mj-lt"/>
                <a:cs typeface="+mj-lt"/>
                <a:sym typeface="+mn-ea"/>
              </a:rPr>
              <a:t>οικονοµικών</a:t>
            </a:r>
            <a:r>
              <a:rPr lang="el-GR" sz="1800" dirty="0">
                <a:effectLst/>
                <a:latin typeface="+mj-lt"/>
                <a:cs typeface="+mj-lt"/>
                <a:sym typeface="+mn-ea"/>
              </a:rPr>
              <a:t> </a:t>
            </a:r>
            <a:r>
              <a:rPr lang="el-GR" sz="1800" dirty="0" smtClean="0">
                <a:effectLst/>
                <a:latin typeface="+mj-lt"/>
                <a:cs typeface="+mj-lt"/>
                <a:sym typeface="+mn-ea"/>
              </a:rPr>
              <a:t>δραστηριοτήτων</a:t>
            </a:r>
            <a:endParaRPr lang="el-GR" sz="1800" dirty="0" smtClean="0">
              <a:effectLst/>
              <a:latin typeface="+mj-lt"/>
              <a:ea typeface="Calibri" panose="020F0502020204030204"/>
              <a:cs typeface="+mj-lt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l-GR" sz="1800" dirty="0" smtClean="0">
                <a:latin typeface="+mj-lt"/>
                <a:cs typeface="+mj-lt"/>
                <a:sym typeface="+mn-ea"/>
              </a:rPr>
              <a:t>Παραγωγή νέων προϊόντων για την αντικατάσταση απωλειών από φθίνουσες καλλιέργειες και για τη βελτίωση του αγροτικού εισοδήματος</a:t>
            </a:r>
            <a:endParaRPr lang="el-GR" sz="1800" dirty="0">
              <a:effectLst/>
              <a:latin typeface="+mj-lt"/>
              <a:ea typeface="Calibri" panose="020F0502020204030204"/>
              <a:cs typeface="+mj-l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l-GR" sz="1800">
              <a:solidFill>
                <a:srgbClr val="000000"/>
              </a:solidFill>
              <a:latin typeface="+mj-lt"/>
              <a:cs typeface="+mj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ΘΕΣΣΑΛΙΑ ΧΑΡΤΗΣ222.png"/>
          <p:cNvPicPr>
            <a:picLocks noGrp="1" noChangeAspect="1"/>
          </p:cNvPicPr>
          <p:nvPr>
            <p:ph sz="quarter" idx="1"/>
          </p:nvPr>
        </p:nvPicPr>
        <p:blipFill>
          <a:blip r:embed="rId1" cstate="print"/>
          <a:stretch>
            <a:fillRect/>
          </a:stretch>
        </p:blipFill>
        <p:spPr>
          <a:xfrm>
            <a:off x="46990" y="1678305"/>
            <a:ext cx="8747760" cy="4500880"/>
          </a:xfrm>
        </p:spPr>
      </p:pic>
      <p:sp>
        <p:nvSpPr>
          <p:cNvPr id="159" name="Google Shape;159;p19"/>
          <p:cNvSpPr txBox="1"/>
          <p:nvPr/>
        </p:nvSpPr>
        <p:spPr>
          <a:xfrm>
            <a:off x="316865" y="359410"/>
            <a:ext cx="8208645" cy="48742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el-GR" sz="1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Calibri" panose="020F0502020204030204"/>
                <a:cs typeface="+mj-lt"/>
              </a:rPr>
              <a:t>ΚΙΝΔΥΝΟΙ </a:t>
            </a:r>
            <a:r>
              <a:rPr lang="el-GR" sz="1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</a:rPr>
              <a:t>Π</a:t>
            </a:r>
            <a:r>
              <a:rPr lang="el-GR" sz="18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</a:rPr>
              <a:t>ΕΡΙΦΕΡΕΙΑΣ ΘΕΣΣΑΛΙΑΣ</a:t>
            </a:r>
            <a:endParaRPr lang="el-GR" sz="18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Calibri" panose="020F0502020204030204"/>
              <a:cs typeface="+mj-lt"/>
            </a:endParaRP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el-GR" sz="1800" b="1" dirty="0">
              <a:effectLst/>
              <a:latin typeface="+mj-lt"/>
              <a:ea typeface="Calibri" panose="020F0502020204030204"/>
              <a:cs typeface="+mj-lt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l-GR" sz="1800" dirty="0">
                <a:effectLst/>
                <a:latin typeface="+mj-lt"/>
                <a:cs typeface="+mj-lt"/>
                <a:sym typeface="+mn-ea"/>
              </a:rPr>
              <a:t>Υψηλά επίπεδα επιχειρηματικού κινδύνου στην περιφέρεια</a:t>
            </a:r>
            <a:endParaRPr lang="el-GR" sz="1800" dirty="0">
              <a:effectLst/>
              <a:latin typeface="+mj-lt"/>
              <a:ea typeface="Calibri" panose="020F0502020204030204"/>
              <a:cs typeface="+mj-lt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l-GR" sz="1800" dirty="0">
                <a:effectLst/>
                <a:latin typeface="+mj-lt"/>
                <a:cs typeface="+mj-lt"/>
                <a:sym typeface="+mn-ea"/>
              </a:rPr>
              <a:t>Υπάρχουν ελάχιστες επενδύσεις στο χώρο της έρευνας και τεχνολογίας</a:t>
            </a:r>
            <a:endParaRPr lang="el-GR" sz="1800" dirty="0">
              <a:effectLst/>
              <a:latin typeface="+mj-lt"/>
              <a:ea typeface="Calibri" panose="020F0502020204030204"/>
              <a:cs typeface="+mj-lt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l-GR" sz="1800" dirty="0" smtClean="0">
                <a:effectLst/>
                <a:latin typeface="+mj-lt"/>
                <a:cs typeface="+mj-lt"/>
                <a:sym typeface="+mn-ea"/>
              </a:rPr>
              <a:t>Γραφειοκρατία</a:t>
            </a:r>
            <a:endParaRPr lang="el-GR" sz="1800" dirty="0">
              <a:effectLst/>
              <a:latin typeface="+mj-lt"/>
              <a:ea typeface="Calibri" panose="020F0502020204030204"/>
              <a:cs typeface="+mj-lt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l-GR" sz="1800" dirty="0">
                <a:effectLst/>
                <a:latin typeface="+mj-lt"/>
                <a:cs typeface="+mj-lt"/>
                <a:sym typeface="+mn-ea"/>
              </a:rPr>
              <a:t>Ύπαρξη ισχυρών ανταγωνιστών</a:t>
            </a:r>
            <a:endParaRPr lang="el-GR" sz="1800" dirty="0">
              <a:effectLst/>
              <a:latin typeface="+mj-lt"/>
              <a:ea typeface="Calibri" panose="020F0502020204030204"/>
              <a:cs typeface="+mj-lt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l-GR" sz="1800" dirty="0">
                <a:effectLst/>
                <a:latin typeface="+mj-lt"/>
                <a:cs typeface="+mj-lt"/>
                <a:sym typeface="+mn-ea"/>
              </a:rPr>
              <a:t>Δεν υπάρχουν διαθέσιμα κεφάλαια, ούτε κεφάλαια για την προώθηση της καινοτομίας</a:t>
            </a:r>
            <a:endParaRPr lang="el-GR" sz="1800" dirty="0">
              <a:effectLst/>
              <a:latin typeface="+mj-lt"/>
              <a:ea typeface="Calibri" panose="020F0502020204030204"/>
              <a:cs typeface="+mj-lt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l-GR" sz="1800" dirty="0">
                <a:effectLst/>
                <a:latin typeface="+mj-lt"/>
                <a:cs typeface="+mj-lt"/>
                <a:sym typeface="+mn-ea"/>
              </a:rPr>
              <a:t>Ανεπάρκεια τουριστικών </a:t>
            </a:r>
            <a:r>
              <a:rPr lang="el-GR" sz="1800" dirty="0" err="1">
                <a:effectLst/>
                <a:latin typeface="+mj-lt"/>
                <a:cs typeface="+mj-lt"/>
                <a:sym typeface="+mn-ea"/>
              </a:rPr>
              <a:t>υποδοµών</a:t>
            </a:r>
            <a:r>
              <a:rPr lang="el-GR" sz="1800" dirty="0">
                <a:effectLst/>
                <a:latin typeface="+mj-lt"/>
                <a:cs typeface="+mj-lt"/>
                <a:sym typeface="+mn-ea"/>
              </a:rPr>
              <a:t> και περιβαλλοντική υποβάθμιση</a:t>
            </a:r>
            <a:endParaRPr lang="el-GR" sz="1800">
              <a:solidFill>
                <a:srgbClr val="000000"/>
              </a:solidFill>
              <a:latin typeface="+mj-lt"/>
              <a:cs typeface="+mj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/>
        </p:nvSpPr>
        <p:spPr>
          <a:xfrm>
            <a:off x="798694" y="1560105"/>
            <a:ext cx="73751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i="0" u="none" strike="noStrike" cap="none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ΑΣΤΙΚΟ ΔΙΚΤΥΟ ΠΕΡΙΦΕΡΕΙΑΣ </a:t>
            </a:r>
            <a:r>
              <a:rPr lang="el-GR" sz="2800" b="1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ΘΕΣΣΑΛΙΑΣ</a:t>
            </a:r>
            <a:endParaRPr lang="el-GR" sz="2800" b="1" i="0" u="none" strike="noStrike" cap="none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0" name="Google Shape;170;p20"/>
          <p:cNvSpPr txBox="1">
            <a:spLocks noGrp="1"/>
          </p:cNvSpPr>
          <p:nvPr>
            <p:ph type="body" idx="1"/>
          </p:nvPr>
        </p:nvSpPr>
        <p:spPr>
          <a:xfrm>
            <a:off x="266700" y="3162935"/>
            <a:ext cx="8210550" cy="2399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</a:pPr>
            <a:r>
              <a:rPr lang="el-GR" sz="700" dirty="0">
                <a:solidFill>
                  <a:srgbClr val="000000"/>
                </a:solidFill>
              </a:rPr>
              <a:t>  </a:t>
            </a:r>
            <a:endParaRPr sz="7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l-GR" sz="1400" b="1" dirty="0">
                <a:solidFill>
                  <a:srgbClr val="000000"/>
                </a:solidFill>
              </a:rPr>
              <a:t>                                           Αναπτυξιακός Ρόλος          Αναπτυξιακές Υποδομές        Προωθητικές Δραστηριότητες </a:t>
            </a:r>
            <a:endParaRPr lang="el-GR" sz="14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l-GR" sz="1400" b="1" dirty="0">
                <a:solidFill>
                  <a:srgbClr val="000000"/>
                </a:solidFill>
              </a:rPr>
              <a:t> </a:t>
            </a:r>
            <a:endParaRPr sz="14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l-GR" sz="1800" b="1" dirty="0">
                <a:solidFill>
                  <a:srgbClr val="000000"/>
                </a:solidFill>
              </a:rPr>
              <a:t>- Λάρισα                         ”			”			”</a:t>
            </a:r>
            <a:endParaRPr lang="el-GR" sz="18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l-GR" sz="1800" b="1" dirty="0">
                <a:solidFill>
                  <a:srgbClr val="000000"/>
                </a:solidFill>
              </a:rPr>
              <a:t>- Βόλος	                        ”			”			”</a:t>
            </a:r>
            <a:endParaRPr sz="18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l-GR" sz="1800" b="1" dirty="0">
                <a:solidFill>
                  <a:srgbClr val="000000"/>
                </a:solidFill>
              </a:rPr>
              <a:t>- Τρίκαλα		      ”			”			”</a:t>
            </a:r>
            <a:endParaRPr sz="18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r>
              <a:rPr lang="el-GR" sz="1800" b="1" dirty="0">
                <a:solidFill>
                  <a:srgbClr val="000000"/>
                </a:solidFill>
              </a:rPr>
              <a:t>- Καρδίτσα	      ”			”			”</a:t>
            </a:r>
            <a:endParaRPr sz="18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1800" b="1" dirty="0">
              <a:solidFill>
                <a:srgbClr val="000000"/>
              </a:solidFill>
            </a:endParaRPr>
          </a:p>
        </p:txBody>
      </p:sp>
      <p:pic>
        <p:nvPicPr>
          <p:cNvPr id="9" name="Google Shape;119;p1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/>
        </p:nvSpPr>
        <p:spPr>
          <a:xfrm>
            <a:off x="4809090" y="321734"/>
            <a:ext cx="3852309" cy="1135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1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ΕΝΙΣΧΥΣΗ ΤΩΝ ΜΕΤΑΦΟΡΩΝ</a:t>
            </a:r>
            <a:endParaRPr lang="el-GR" sz="3100" b="1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81" name="Google Shape;181;p21"/>
          <p:cNvGrpSpPr/>
          <p:nvPr/>
        </p:nvGrpSpPr>
        <p:grpSpPr>
          <a:xfrm flipH="1">
            <a:off x="0" y="713128"/>
            <a:ext cx="801651" cy="2126625"/>
            <a:chOff x="10918968" y="713127"/>
            <a:chExt cx="1273032" cy="2532832"/>
          </a:xfrm>
        </p:grpSpPr>
        <p:sp>
          <p:nvSpPr>
            <p:cNvPr id="182" name="Google Shape;182;p21"/>
            <p:cNvSpPr/>
            <p:nvPr/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183" name="Google Shape;183;p21"/>
            <p:cNvSpPr/>
            <p:nvPr/>
          </p:nvSpPr>
          <p:spPr>
            <a:xfrm rot="-54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184" name="Google Shape;184;p21"/>
          <p:cNvSpPr txBox="1">
            <a:spLocks noGrp="1"/>
          </p:cNvSpPr>
          <p:nvPr>
            <p:ph type="body" idx="1"/>
          </p:nvPr>
        </p:nvSpPr>
        <p:spPr>
          <a:xfrm>
            <a:off x="4808855" y="1368425"/>
            <a:ext cx="3852545" cy="511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107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l-GR" sz="1700" b="1" dirty="0"/>
              <a:t>Οδικές Μεταφορές</a:t>
            </a:r>
            <a:endParaRPr sz="17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l-GR" sz="1700" dirty="0"/>
              <a:t> Διευρωπαϊκοί Άξονες</a:t>
            </a:r>
            <a:endParaRPr lang="el-GR" sz="17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l-GR" sz="1700" dirty="0"/>
              <a:t> Εθνικοί / Διαπεριφερειακοί Άξονες</a:t>
            </a:r>
            <a:endParaRPr lang="el-GR" sz="17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l-GR" sz="1700" dirty="0"/>
              <a:t> Ενδοπεριφερειακοί Άξονες</a:t>
            </a:r>
            <a:endParaRPr lang="el-GR" sz="1700" dirty="0"/>
          </a:p>
          <a:p>
            <a:pPr marL="0" lvl="0" indent="107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l-GR" sz="1700" b="1" dirty="0"/>
              <a:t>Σιδηροδρομικές Μεταφορές</a:t>
            </a:r>
            <a:endParaRPr sz="1700" b="1" dirty="0"/>
          </a:p>
          <a:p>
            <a:pPr marL="0" lvl="0" indent="107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b="1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l-GR" sz="1700" b="1" dirty="0"/>
              <a:t>Θαλάσσιες Μεταφορές</a:t>
            </a:r>
            <a:endParaRPr sz="1700" b="1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l-GR" sz="1700" dirty="0"/>
              <a:t> Κύρια Λιμάνια</a:t>
            </a:r>
            <a:endParaRPr lang="el-GR" sz="17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l-GR" sz="1700" dirty="0"/>
              <a:t> Δευτερεύοντα Λιμάνια</a:t>
            </a:r>
            <a:endParaRPr lang="el-GR" sz="1700" dirty="0"/>
          </a:p>
          <a:p>
            <a:pPr marL="0" lvl="0" indent="107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l-GR" sz="1700" b="1" dirty="0"/>
              <a:t>Αεροπορικές Μεταφορές</a:t>
            </a:r>
            <a:endParaRPr lang="el-GR" sz="1700" b="1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l-GR" sz="1700" dirty="0">
                <a:sym typeface="+mn-ea"/>
              </a:rPr>
              <a:t> Αεροδρόμια</a:t>
            </a:r>
            <a:endParaRPr lang="el-GR" sz="1700"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l-GR" sz="1700" dirty="0">
                <a:sym typeface="+mn-ea"/>
              </a:rPr>
              <a:t> Ελικοδρόμια</a:t>
            </a:r>
            <a:endParaRPr sz="1700" b="1" dirty="0"/>
          </a:p>
          <a:p>
            <a:pPr marL="0" lvl="0" indent="107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b="1" dirty="0"/>
          </a:p>
          <a:p>
            <a:pPr marL="0" lvl="0" indent="107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b="1" dirty="0"/>
          </a:p>
        </p:txBody>
      </p:sp>
      <p:sp>
        <p:nvSpPr>
          <p:cNvPr id="185" name="Google Shape;185;p21"/>
          <p:cNvSpPr/>
          <p:nvPr/>
        </p:nvSpPr>
        <p:spPr>
          <a:xfrm rot="-5400000" flipH="1">
            <a:off x="7754938" y="5230015"/>
            <a:ext cx="2017580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21"/>
          <p:cNvSpPr/>
          <p:nvPr/>
        </p:nvSpPr>
        <p:spPr>
          <a:xfrm rot="2700000">
            <a:off x="8398182" y="5789405"/>
            <a:ext cx="485578" cy="364184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4" name="Picture 13" descr="A picture containing drawing, room, bed&#10;&#10;Description automatically generated"/>
          <p:cNvPicPr>
            <a:picLocks noChangeAspect="1"/>
          </p:cNvPicPr>
          <p:nvPr/>
        </p:nvPicPr>
        <p:blipFill rotWithShape="1">
          <a:blip r:embed="rId1"/>
          <a:srcRect l="30641" r="41073" b="1"/>
          <a:stretch>
            <a:fillRect/>
          </a:stretch>
        </p:blipFill>
        <p:spPr>
          <a:xfrm>
            <a:off x="718920" y="410132"/>
            <a:ext cx="3705225" cy="5861802"/>
          </a:xfrm>
          <a:prstGeom prst="rect">
            <a:avLst/>
          </a:prstGeom>
        </p:spPr>
      </p:pic>
      <p:pic>
        <p:nvPicPr>
          <p:cNvPr id="15" name="Google Shape;119;p1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527" y="590446"/>
            <a:ext cx="8905103" cy="5677003"/>
          </a:xfrm>
          <a:prstGeom prst="rect">
            <a:avLst/>
          </a:prstGeom>
        </p:spPr>
      </p:pic>
      <p:pic>
        <p:nvPicPr>
          <p:cNvPr id="6" name="Google Shape;119;p1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/>
          <p:nvPr/>
        </p:nvSpPr>
        <p:spPr>
          <a:xfrm>
            <a:off x="0" y="0"/>
            <a:ext cx="9143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5429260" y="525982"/>
            <a:ext cx="3212237" cy="120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1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ΥΠΟΔΟΜΕΣ ΣΤΗΝ ΕΝΕΡΓΕΙΑ</a:t>
            </a:r>
            <a:endParaRPr sz="31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6" name="Google Shape;196;p22"/>
          <p:cNvSpPr/>
          <p:nvPr/>
        </p:nvSpPr>
        <p:spPr>
          <a:xfrm rot="5400000">
            <a:off x="4067227" y="1694387"/>
            <a:ext cx="740664" cy="88751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7" name="Google Shape;197;p22"/>
          <p:cNvSpPr/>
          <p:nvPr/>
        </p:nvSpPr>
        <p:spPr>
          <a:xfrm>
            <a:off x="232675" y="354959"/>
            <a:ext cx="4638730" cy="59152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98" name="Google Shape;198;p22"/>
          <p:cNvPicPr preferRelativeResize="0"/>
          <p:nvPr/>
        </p:nvPicPr>
        <p:blipFill rotWithShape="1">
          <a:blip r:embed="rId1"/>
          <a:srcRect l="12430" r="26324" b="-1"/>
          <a:stretch>
            <a:fillRect/>
          </a:stretch>
        </p:blipFill>
        <p:spPr>
          <a:xfrm>
            <a:off x="441073" y="650494"/>
            <a:ext cx="4221013" cy="5324142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2"/>
          <p:cNvSpPr/>
          <p:nvPr/>
        </p:nvSpPr>
        <p:spPr>
          <a:xfrm flipH="1">
            <a:off x="5458340" y="1944913"/>
            <a:ext cx="30175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4870450" y="2031365"/>
            <a:ext cx="4107180" cy="3512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•"/>
            </a:pPr>
            <a:r>
              <a:rPr lang="el-GR"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Διασύνδεση της περιφέρειας με το δίκτυο φυσικού αεριού</a:t>
            </a:r>
            <a:endParaRPr lang="el-GR" sz="20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•"/>
            </a:pPr>
            <a:r>
              <a:rPr lang="el-GR"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Ανάπτυξη ηπίων - ανανεώσιμων πηγών ενέργειας με σεβασμό στην προστασία της φυσικής και πολιτιστικής κληρονομίας (υδροδυναμικής, ηλιακής, αιολικής, βιομάζα με εισαγωγή ενεργειακών καλλιεργειών σε κατάλληλες περιοχές).</a:t>
            </a:r>
            <a:endParaRPr lang="el-GR" sz="20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•"/>
            </a:pPr>
            <a:r>
              <a:rPr lang="el-GR"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Εξοικονόμηση ενέργειας με κατάλληλα μέτρα.</a:t>
            </a:r>
            <a:endParaRPr lang="el-GR" sz="20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1" name="Google Shape;201;p22"/>
          <p:cNvSpPr/>
          <p:nvPr/>
        </p:nvSpPr>
        <p:spPr>
          <a:xfrm rot="5400000">
            <a:off x="8665301" y="6072626"/>
            <a:ext cx="740664" cy="1155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02" name="Google Shape;202;p2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983" y="44624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2"/>
          <p:cNvSpPr txBox="1"/>
          <p:nvPr/>
        </p:nvSpPr>
        <p:spPr>
          <a:xfrm>
            <a:off x="469677" y="149100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4" name="Google Shape;204;p22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/>
          <p:nvPr/>
        </p:nvSpPr>
        <p:spPr>
          <a:xfrm>
            <a:off x="0" y="0"/>
            <a:ext cx="914377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210" name="Google Shape;210;p23"/>
          <p:cNvGrpSpPr/>
          <p:nvPr/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211" name="Google Shape;211;p23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endParaRPr>
            </a:p>
          </p:txBody>
        </p:sp>
      </p:grpSp>
      <p:sp>
        <p:nvSpPr>
          <p:cNvPr id="232" name="Google Shape;232;p23"/>
          <p:cNvSpPr txBox="1"/>
          <p:nvPr/>
        </p:nvSpPr>
        <p:spPr>
          <a:xfrm>
            <a:off x="5452264" y="612647"/>
            <a:ext cx="3092804" cy="1433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ΥΠΟΔΟΜΕΣ ΣΤΙΣ ΤΗΛΕΠΙΚΟΙΝΩΝΙΕΣ</a:t>
            </a:r>
            <a:endParaRPr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3" name="Google Shape;233;p23"/>
          <p:cNvSpPr/>
          <p:nvPr/>
        </p:nvSpPr>
        <p:spPr>
          <a:xfrm>
            <a:off x="605790" y="795527"/>
            <a:ext cx="4477978" cy="524884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1C9D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34" name="Google Shape;234;p23" descr="A picture containing clock&#10;&#10;Description automatically generated"/>
          <p:cNvPicPr preferRelativeResize="0"/>
          <p:nvPr/>
        </p:nvPicPr>
        <p:blipFill rotWithShape="1">
          <a:blip r:embed="rId1"/>
          <a:srcRect l="33649" r="29287" b="-1"/>
          <a:stretch>
            <a:fillRect/>
          </a:stretch>
        </p:blipFill>
        <p:spPr>
          <a:xfrm>
            <a:off x="894687" y="960214"/>
            <a:ext cx="3900184" cy="491947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3"/>
          <p:cNvSpPr txBox="1"/>
          <p:nvPr/>
        </p:nvSpPr>
        <p:spPr>
          <a:xfrm>
            <a:off x="5240020" y="1826260"/>
            <a:ext cx="3881120" cy="419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DAF"/>
              </a:buClr>
              <a:buSzPts val="1500"/>
              <a:buFont typeface="Arial" panose="020B0604020202020204"/>
              <a:buNone/>
            </a:pPr>
            <a:r>
              <a:rPr lang="el-GR" sz="20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Ανάπτυξη τηλεπικοινωνιακού δικτύου μεγάλης χωρητικότητας βασισμένου σε προηγμένες τεχνολογίες επικοινωνιών.</a:t>
            </a:r>
            <a:endParaRPr lang="el-GR" sz="20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95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C9DAF"/>
              </a:buClr>
              <a:buSzPts val="1500"/>
              <a:buFont typeface="Arial" panose="020B0604020202020204"/>
              <a:buNone/>
            </a:pPr>
            <a:endParaRPr sz="20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5715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C9DAF"/>
              </a:buClr>
              <a:buSzPts val="1500"/>
              <a:buFont typeface="Arial" panose="020B0604020202020204"/>
              <a:buNone/>
            </a:pPr>
            <a:r>
              <a:rPr lang="el-GR" sz="20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Οπτικές ίνες με ταχύτητες γραμμών : </a:t>
            </a:r>
            <a:endParaRPr lang="el-GR" sz="20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95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C9DAF"/>
              </a:buClr>
              <a:buSzPts val="1500"/>
              <a:buFont typeface="Arial" panose="020B0604020202020204"/>
              <a:buNone/>
            </a:pPr>
            <a:endParaRPr sz="20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000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C9DAF"/>
              </a:buClr>
              <a:buSzPts val="1500"/>
              <a:buFont typeface="Arial" panose="020B0604020202020204"/>
              <a:buChar char="•"/>
            </a:pPr>
            <a:r>
              <a:rPr lang="el-GR" sz="20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High Speed Broadband </a:t>
            </a:r>
            <a:r>
              <a:rPr lang="el-GR" sz="20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ADSL2+, </a:t>
            </a:r>
            <a:endParaRPr lang="el-GR" sz="20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000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C9DAF"/>
              </a:buClr>
              <a:buSzPts val="1500"/>
              <a:buFont typeface="Arial" panose="020B0604020202020204"/>
              <a:buChar char="•"/>
            </a:pPr>
            <a:r>
              <a:rPr lang="el-GR" sz="20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Superfast Broadband </a:t>
            </a:r>
            <a:r>
              <a:rPr lang="el-GR" sz="20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FTTC, </a:t>
            </a:r>
            <a:endParaRPr lang="el-GR" sz="20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000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C9DAF"/>
              </a:buClr>
              <a:buSzPts val="1500"/>
              <a:buFont typeface="Arial" panose="020B0604020202020204"/>
              <a:buChar char="•"/>
            </a:pPr>
            <a:r>
              <a:rPr lang="el-GR" sz="20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Ultrafast Broadband </a:t>
            </a:r>
            <a:r>
              <a:rPr lang="el-GR" sz="20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FTTPoD, </a:t>
            </a:r>
            <a:endParaRPr lang="el-GR" sz="20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4000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C9DAF"/>
              </a:buClr>
              <a:buSzPts val="1500"/>
              <a:buFont typeface="Arial" panose="020B0604020202020204"/>
              <a:buChar char="•"/>
            </a:pPr>
            <a:r>
              <a:rPr lang="el-GR" sz="20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Hyperfast or Gigabit </a:t>
            </a:r>
            <a:r>
              <a:rPr lang="el-GR" sz="20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FTTP</a:t>
            </a:r>
            <a:endParaRPr lang="el-GR" sz="20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36" name="Google Shape;236;p2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983" y="44624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3"/>
          <p:cNvSpPr txBox="1"/>
          <p:nvPr/>
        </p:nvSpPr>
        <p:spPr>
          <a:xfrm>
            <a:off x="469677" y="149100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8" name="Google Shape;238;p23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4" name="Google Shape;244;p24"/>
          <p:cNvSpPr txBox="1"/>
          <p:nvPr/>
        </p:nvSpPr>
        <p:spPr>
          <a:xfrm>
            <a:off x="478156" y="643382"/>
            <a:ext cx="3742417" cy="541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ΑΝΑΒΑΘΜΙΣΗ ΕΝΔΟΠΕΡΙΦΕΡΕΙΑΚΩΝ ΧΩΡΩΝ</a:t>
            </a:r>
            <a:endParaRPr sz="2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5" name="Google Shape;245;p24"/>
          <p:cNvSpPr/>
          <p:nvPr/>
        </p:nvSpPr>
        <p:spPr>
          <a:xfrm rot="5400000">
            <a:off x="-422038" y="3077763"/>
            <a:ext cx="1345385" cy="501308"/>
          </a:xfrm>
          <a:custGeom>
            <a:avLst/>
            <a:gdLst/>
            <a:ahLst/>
            <a:cxnLst/>
            <a:rect l="l" t="t" r="r" b="b"/>
            <a:pathLst>
              <a:path w="1345385" h="668410" extrusionOk="0">
                <a:moveTo>
                  <a:pt x="0" y="668410"/>
                </a:moveTo>
                <a:lnTo>
                  <a:pt x="672692" y="0"/>
                </a:lnTo>
                <a:lnTo>
                  <a:pt x="1345385" y="668410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6" name="Google Shape;246;p24"/>
          <p:cNvSpPr/>
          <p:nvPr/>
        </p:nvSpPr>
        <p:spPr>
          <a:xfrm rot="2700000">
            <a:off x="10343" y="2812571"/>
            <a:ext cx="418137" cy="313603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7" name="Google Shape;247;p24"/>
          <p:cNvSpPr/>
          <p:nvPr/>
        </p:nvSpPr>
        <p:spPr>
          <a:xfrm rot="-2700000" flipH="1">
            <a:off x="381627" y="4124955"/>
            <a:ext cx="476502" cy="635336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8" name="Google Shape;248;p24"/>
          <p:cNvSpPr/>
          <p:nvPr/>
        </p:nvSpPr>
        <p:spPr>
          <a:xfrm rot="-2700000" flipH="1">
            <a:off x="627391" y="4621062"/>
            <a:ext cx="168260" cy="224347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9" name="Google Shape;249;p24"/>
          <p:cNvSpPr/>
          <p:nvPr/>
        </p:nvSpPr>
        <p:spPr>
          <a:xfrm rot="8100000">
            <a:off x="7631757" y="5597890"/>
            <a:ext cx="2237205" cy="1481975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0" name="Google Shape;250;p24"/>
          <p:cNvSpPr/>
          <p:nvPr/>
        </p:nvSpPr>
        <p:spPr>
          <a:xfrm rot="2700000">
            <a:off x="8179492" y="5385682"/>
            <a:ext cx="841505" cy="631129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1" name="Google Shape;251;p24"/>
          <p:cNvSpPr txBox="1">
            <a:spLocks noGrp="1"/>
          </p:cNvSpPr>
          <p:nvPr>
            <p:ph type="body" idx="1"/>
          </p:nvPr>
        </p:nvSpPr>
        <p:spPr>
          <a:xfrm>
            <a:off x="4572000" y="643466"/>
            <a:ext cx="4089399" cy="5571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107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b="1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l-GR" sz="2000" b="1"/>
              <a:t> Ορεινός Χώρος</a:t>
            </a:r>
            <a:endParaRPr sz="2000" b="1"/>
          </a:p>
          <a:p>
            <a:pPr marL="114300" lvl="0" indent="12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l-GR" sz="2000" b="1"/>
              <a:t>Αγροτικός Χώρος</a:t>
            </a:r>
            <a:endParaRPr sz="2000" b="1"/>
          </a:p>
          <a:p>
            <a:pPr marL="114300" lvl="0" indent="127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l-GR" sz="2000" b="1"/>
              <a:t> Παράκτιες Περιοχές</a:t>
            </a:r>
            <a:endParaRPr sz="2000" b="1"/>
          </a:p>
          <a:p>
            <a:pPr marL="0" lvl="0" indent="107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b="1"/>
          </a:p>
        </p:txBody>
      </p:sp>
      <p:pic>
        <p:nvPicPr>
          <p:cNvPr id="252" name="Google Shape;252;p24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3983" y="44624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4"/>
          <p:cNvSpPr txBox="1"/>
          <p:nvPr/>
        </p:nvSpPr>
        <p:spPr>
          <a:xfrm>
            <a:off x="469677" y="149100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54" name="Google Shape;254;p24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Grp="1" noRot="1" noChangeAspect="1" noMove="1" noResize="1" noUngrp="1"/>
          </p:cNvGrpSpPr>
          <p:nvPr/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9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8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3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accent1">
                  <a:alpha val="12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2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1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1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accent1">
                  <a:alpha val="8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51810" y="630936"/>
            <a:ext cx="5006340" cy="1353312"/>
          </a:xfrm>
        </p:spPr>
        <p:txBody>
          <a:bodyPr anchor="b">
            <a:normAutofit/>
          </a:bodyPr>
          <a:lstStyle/>
          <a:p>
            <a:r>
              <a:rPr lang="el-GR" sz="2200" b="1" dirty="0">
                <a:latin typeface="+mj-lt"/>
                <a:cs typeface="+mj-lt"/>
              </a:rPr>
              <a:t>Μερικά από τα αναπτυξιακά έργα  που έχουν  ολοκληρωθεί :</a:t>
            </a:r>
            <a:br>
              <a:rPr lang="el-GR" sz="2200" dirty="0">
                <a:latin typeface="+mj-lt"/>
                <a:cs typeface="+mj-lt"/>
              </a:rPr>
            </a:br>
            <a:endParaRPr lang="el-GR" sz="2200" dirty="0">
              <a:latin typeface="+mj-lt"/>
              <a:cs typeface="+mj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type="body" idx="1"/>
          </p:nvPr>
        </p:nvSpPr>
        <p:spPr>
          <a:xfrm>
            <a:off x="1870710" y="2157730"/>
            <a:ext cx="7115175" cy="389509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>
                <a:latin typeface="+mj-lt"/>
                <a:cs typeface="+mj-lt"/>
              </a:rPr>
              <a:t>   Στη συγκοινωνία:</a:t>
            </a:r>
            <a:endParaRPr lang="el-GR" sz="1600" b="1" dirty="0">
              <a:latin typeface="+mj-lt"/>
              <a:cs typeface="+mj-lt"/>
            </a:endParaRPr>
          </a:p>
          <a:p>
            <a:r>
              <a:rPr lang="el-GR" sz="1600" dirty="0">
                <a:latin typeface="+mj-lt"/>
                <a:cs typeface="+mj-lt"/>
              </a:rPr>
              <a:t>Κατασκευή Οδικών </a:t>
            </a:r>
            <a:r>
              <a:rPr lang="el-GR" sz="1600" dirty="0" err="1">
                <a:latin typeface="+mj-lt"/>
                <a:cs typeface="+mj-lt"/>
              </a:rPr>
              <a:t>Τημάτων</a:t>
            </a:r>
            <a:r>
              <a:rPr lang="el-GR" sz="1600" dirty="0">
                <a:latin typeface="+mj-lt"/>
                <a:cs typeface="+mj-lt"/>
              </a:rPr>
              <a:t> της Ε.Ο. Λαρίσης - Τρικάλων</a:t>
            </a:r>
            <a:endParaRPr lang="el-GR" sz="1600" dirty="0">
              <a:latin typeface="+mj-lt"/>
              <a:cs typeface="+mj-lt"/>
            </a:endParaRPr>
          </a:p>
          <a:p>
            <a:r>
              <a:rPr lang="el-GR" sz="1600" dirty="0">
                <a:latin typeface="+mj-lt"/>
                <a:cs typeface="+mj-lt"/>
              </a:rPr>
              <a:t>Ολοκλήρωση Επαρχιακής Οδού Λάρισας Καρδίτσας</a:t>
            </a:r>
            <a:endParaRPr lang="el-GR" sz="1600" dirty="0">
              <a:latin typeface="+mj-lt"/>
              <a:cs typeface="+mj-lt"/>
            </a:endParaRPr>
          </a:p>
          <a:p>
            <a:r>
              <a:rPr lang="el-GR" sz="1600" dirty="0">
                <a:latin typeface="+mj-lt"/>
                <a:cs typeface="+mj-lt"/>
              </a:rPr>
              <a:t>Ε.Ο. Τρικάλων </a:t>
            </a:r>
            <a:r>
              <a:rPr lang="el-GR" sz="1600" dirty="0" err="1">
                <a:latin typeface="+mj-lt"/>
                <a:cs typeface="+mj-lt"/>
              </a:rPr>
              <a:t>Αρτας</a:t>
            </a:r>
            <a:r>
              <a:rPr lang="el-GR" sz="1600" dirty="0">
                <a:latin typeface="+mj-lt"/>
                <a:cs typeface="+mj-lt"/>
              </a:rPr>
              <a:t> - Τμήμα από Γέφυρα </a:t>
            </a:r>
            <a:r>
              <a:rPr lang="el-GR" sz="1600" dirty="0" err="1">
                <a:latin typeface="+mj-lt"/>
                <a:cs typeface="+mj-lt"/>
              </a:rPr>
              <a:t>Καραβόπορου</a:t>
            </a:r>
            <a:r>
              <a:rPr lang="el-GR" sz="1600" dirty="0">
                <a:latin typeface="+mj-lt"/>
                <a:cs typeface="+mj-lt"/>
              </a:rPr>
              <a:t> έως Λυγαριά</a:t>
            </a:r>
            <a:endParaRPr lang="el-GR" sz="1600" dirty="0">
              <a:latin typeface="+mj-lt"/>
              <a:cs typeface="+mj-lt"/>
            </a:endParaRPr>
          </a:p>
          <a:p>
            <a:r>
              <a:rPr lang="el-GR" sz="1600" dirty="0">
                <a:latin typeface="+mj-lt"/>
                <a:cs typeface="+mj-lt"/>
              </a:rPr>
              <a:t>Κατασκευή Γέφυρας Μετά Προσβάσεων Στον </a:t>
            </a:r>
            <a:r>
              <a:rPr lang="el-GR" sz="1600" dirty="0" err="1">
                <a:latin typeface="+mj-lt"/>
                <a:cs typeface="+mj-lt"/>
              </a:rPr>
              <a:t>Πορταϊκό</a:t>
            </a:r>
            <a:r>
              <a:rPr lang="el-GR" sz="1600" dirty="0">
                <a:latin typeface="+mj-lt"/>
                <a:cs typeface="+mj-lt"/>
              </a:rPr>
              <a:t> Ποταμό </a:t>
            </a:r>
            <a:endParaRPr lang="el-GR" sz="1600" dirty="0">
              <a:latin typeface="+mj-lt"/>
              <a:cs typeface="+mj-lt"/>
            </a:endParaRPr>
          </a:p>
          <a:p>
            <a:pPr marL="0" indent="0">
              <a:buNone/>
            </a:pPr>
            <a:r>
              <a:rPr lang="el-GR" sz="1600" b="1" dirty="0">
                <a:latin typeface="+mj-lt"/>
                <a:cs typeface="+mj-lt"/>
              </a:rPr>
              <a:t>    Στην </a:t>
            </a:r>
            <a:r>
              <a:rPr lang="el-GR" sz="1600" b="1" dirty="0" err="1">
                <a:latin typeface="+mj-lt"/>
                <a:cs typeface="+mj-lt"/>
              </a:rPr>
              <a:t>εκπαιδευση</a:t>
            </a:r>
            <a:r>
              <a:rPr lang="el-GR" sz="1600" b="1" dirty="0">
                <a:latin typeface="+mj-lt"/>
                <a:cs typeface="+mj-lt"/>
              </a:rPr>
              <a:t>:</a:t>
            </a:r>
            <a:endParaRPr lang="el-GR" sz="1600" b="1" dirty="0">
              <a:latin typeface="+mj-lt"/>
              <a:cs typeface="+mj-lt"/>
            </a:endParaRPr>
          </a:p>
          <a:p>
            <a:r>
              <a:rPr lang="el-GR" sz="1600" dirty="0" err="1">
                <a:latin typeface="+mj-lt"/>
                <a:cs typeface="+mj-lt"/>
              </a:rPr>
              <a:t>Kατασκευή</a:t>
            </a:r>
            <a:r>
              <a:rPr lang="el-GR" sz="1600" dirty="0">
                <a:latin typeface="+mj-lt"/>
                <a:cs typeface="+mj-lt"/>
              </a:rPr>
              <a:t> κτιριακών εγκαταστάσεων ΤΕΦΑΑ</a:t>
            </a:r>
            <a:endParaRPr lang="el-GR" sz="1600" dirty="0">
              <a:latin typeface="+mj-lt"/>
              <a:cs typeface="+mj-lt"/>
            </a:endParaRPr>
          </a:p>
          <a:p>
            <a:r>
              <a:rPr lang="el-GR" sz="1600" dirty="0">
                <a:latin typeface="+mj-lt"/>
                <a:cs typeface="+mj-lt"/>
              </a:rPr>
              <a:t>Κατασκευή Διδακτηρίου Δημοτικού Σχολείου Σωτήρας</a:t>
            </a:r>
            <a:endParaRPr lang="el-GR" sz="1600" dirty="0">
              <a:latin typeface="+mj-lt"/>
              <a:cs typeface="+mj-lt"/>
            </a:endParaRPr>
          </a:p>
          <a:p>
            <a:r>
              <a:rPr lang="el-GR" sz="1600" dirty="0">
                <a:latin typeface="+mj-lt"/>
                <a:cs typeface="+mj-lt"/>
              </a:rPr>
              <a:t>5o Νηπιαγωγείο Βόλου </a:t>
            </a:r>
            <a:endParaRPr lang="el-GR" sz="1600" dirty="0">
              <a:latin typeface="+mj-lt"/>
              <a:cs typeface="+mj-lt"/>
            </a:endParaRPr>
          </a:p>
          <a:p>
            <a:r>
              <a:rPr lang="el-GR" sz="1600" dirty="0">
                <a:latin typeface="+mj-lt"/>
                <a:cs typeface="+mj-lt"/>
              </a:rPr>
              <a:t>17ο Νηπιαγωγείο Βόλου </a:t>
            </a:r>
            <a:endParaRPr lang="el-GR" sz="1600" dirty="0">
              <a:latin typeface="+mj-lt"/>
              <a:cs typeface="+mj-lt"/>
            </a:endParaRPr>
          </a:p>
          <a:p>
            <a:r>
              <a:rPr lang="el-GR" sz="1600" dirty="0">
                <a:latin typeface="+mj-lt"/>
                <a:cs typeface="+mj-lt"/>
              </a:rPr>
              <a:t>2ο &amp; 5ο Γυμνάσια -2ο Λύκειο Καρδίτσας (Αποπεράτωση) Προμήθεια Εξοπλισμού Ειδικών Σχολείων Δήμου Αλμυρού, Ρήγα Φεραίου</a:t>
            </a:r>
            <a:endParaRPr lang="el-GR" sz="1600" dirty="0">
              <a:latin typeface="+mj-lt"/>
              <a:cs typeface="+mj-lt"/>
            </a:endParaRPr>
          </a:p>
        </p:txBody>
      </p:sp>
      <p:pic>
        <p:nvPicPr>
          <p:cNvPr id="30" name="Google Shape;119;p1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2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type="body" idx="1"/>
          </p:nvPr>
        </p:nvSpPr>
        <p:spPr>
          <a:xfrm>
            <a:off x="1173347" y="819151"/>
            <a:ext cx="7694428" cy="597217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l-G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3200" b="1" dirty="0">
                <a:latin typeface="+mj-lt"/>
                <a:cs typeface="+mj-lt"/>
              </a:rPr>
              <a:t>   Υγεία</a:t>
            </a:r>
            <a:endParaRPr lang="el-GR" sz="3200" b="1" dirty="0">
              <a:latin typeface="+mj-lt"/>
              <a:cs typeface="+mj-lt"/>
            </a:endParaRPr>
          </a:p>
          <a:p>
            <a:pPr marL="0" indent="0">
              <a:buNone/>
            </a:pPr>
            <a:endParaRPr lang="el-GR" sz="1800" b="1" dirty="0">
              <a:latin typeface="+mj-lt"/>
              <a:cs typeface="+mj-lt"/>
            </a:endParaRPr>
          </a:p>
          <a:p>
            <a:r>
              <a:rPr lang="el-GR" sz="1800" dirty="0">
                <a:latin typeface="+mj-lt"/>
                <a:cs typeface="+mj-lt"/>
              </a:rPr>
              <a:t>Διαμορφώσεις στις Εγκαταστάσεις του ΚΕΘΕΑ – ΕΞΟΔΟΣ</a:t>
            </a:r>
            <a:endParaRPr lang="el-GR" sz="1800" dirty="0">
              <a:latin typeface="+mj-lt"/>
              <a:cs typeface="+mj-lt"/>
            </a:endParaRPr>
          </a:p>
          <a:p>
            <a:r>
              <a:rPr lang="el-GR" sz="1800" dirty="0">
                <a:latin typeface="+mj-lt"/>
                <a:cs typeface="+mj-lt"/>
              </a:rPr>
              <a:t>Εξοπλισμός των Χειρουργείων του Πανεπιστημιακού Νοσοκομείου Λάρισας</a:t>
            </a:r>
            <a:endParaRPr lang="el-GR" sz="1800" dirty="0">
              <a:latin typeface="+mj-lt"/>
              <a:cs typeface="+mj-lt"/>
            </a:endParaRPr>
          </a:p>
          <a:p>
            <a:r>
              <a:rPr lang="el-GR" sz="1800" dirty="0">
                <a:latin typeface="+mj-lt"/>
                <a:cs typeface="+mj-lt"/>
              </a:rPr>
              <a:t>Εξοπλισμός για την Ουρολογική Κλινική του Πανεπιστημιακού Νοσοκομείου </a:t>
            </a:r>
            <a:endParaRPr lang="el-GR" sz="1800" dirty="0">
              <a:latin typeface="+mj-lt"/>
              <a:cs typeface="+mj-lt"/>
            </a:endParaRPr>
          </a:p>
          <a:p>
            <a:r>
              <a:rPr lang="el-GR" sz="1800" dirty="0">
                <a:latin typeface="+mj-lt"/>
                <a:cs typeface="+mj-lt"/>
              </a:rPr>
              <a:t>Εξοπλισμός για τμήματα του Πανεπιστημιακού Νοσοκομείου Λάρισας</a:t>
            </a:r>
            <a:endParaRPr lang="el-GR" sz="1800" dirty="0">
              <a:latin typeface="+mj-lt"/>
              <a:cs typeface="+mj-lt"/>
            </a:endParaRPr>
          </a:p>
          <a:p>
            <a:r>
              <a:rPr lang="el-GR" sz="1800" dirty="0">
                <a:latin typeface="+mj-lt"/>
                <a:cs typeface="+mj-lt"/>
              </a:rPr>
              <a:t>Εξοπλισμός για τις Ανάγκες του Τμήματος Επειγόντων Περιστατικών</a:t>
            </a:r>
            <a:endParaRPr lang="el-GR" sz="1800" dirty="0">
              <a:latin typeface="+mj-lt"/>
              <a:cs typeface="+mj-lt"/>
            </a:endParaRPr>
          </a:p>
          <a:p>
            <a:r>
              <a:rPr lang="el-GR" sz="1800" dirty="0">
                <a:latin typeface="+mj-lt"/>
                <a:cs typeface="+mj-lt"/>
              </a:rPr>
              <a:t>Ενίσχυση των κέντρων υγείας της Θεσσαλίας με ασθενοφόρα</a:t>
            </a:r>
            <a:endParaRPr lang="el-GR" sz="1800" dirty="0">
              <a:latin typeface="+mj-lt"/>
              <a:cs typeface="+mj-lt"/>
            </a:endParaRPr>
          </a:p>
          <a:p>
            <a:r>
              <a:rPr lang="el-GR" sz="1800" dirty="0">
                <a:latin typeface="+mj-lt"/>
                <a:cs typeface="+mj-lt"/>
              </a:rPr>
              <a:t>Εξοπλισμός για τη Μονάδα Τεχνητού Νεφρού και την Κλινική Καρδιάς </a:t>
            </a:r>
            <a:endParaRPr lang="el-GR" sz="1800" dirty="0">
              <a:latin typeface="+mj-lt"/>
              <a:cs typeface="+mj-lt"/>
            </a:endParaRPr>
          </a:p>
          <a:p>
            <a:r>
              <a:rPr lang="el-GR" sz="1800" dirty="0">
                <a:latin typeface="+mj-lt"/>
                <a:cs typeface="+mj-lt"/>
              </a:rPr>
              <a:t>Εξοπλισμός για το </a:t>
            </a:r>
            <a:r>
              <a:rPr lang="el-GR" sz="1800" dirty="0" err="1">
                <a:latin typeface="+mj-lt"/>
                <a:cs typeface="+mj-lt"/>
              </a:rPr>
              <a:t>Νεογνολογικό</a:t>
            </a:r>
            <a:r>
              <a:rPr lang="el-GR" sz="1800" dirty="0">
                <a:latin typeface="+mj-lt"/>
                <a:cs typeface="+mj-lt"/>
              </a:rPr>
              <a:t> Τμήμα, την Κεντρική Αποστείρωση</a:t>
            </a:r>
            <a:endParaRPr lang="el-GR" sz="1800" dirty="0">
              <a:latin typeface="+mj-lt"/>
              <a:cs typeface="+mj-lt"/>
            </a:endParaRPr>
          </a:p>
          <a:p>
            <a:r>
              <a:rPr lang="el-GR" sz="1800" dirty="0">
                <a:latin typeface="+mj-lt"/>
                <a:cs typeface="+mj-lt"/>
              </a:rPr>
              <a:t>Εξοπλισμός για την Γαστρεντερολογική Κλινική του Πανεπιστημιακού Νοσοκομείου</a:t>
            </a:r>
            <a:endParaRPr lang="el-GR" sz="1800" dirty="0">
              <a:latin typeface="+mj-lt"/>
              <a:cs typeface="+mj-lt"/>
            </a:endParaRPr>
          </a:p>
          <a:p>
            <a:r>
              <a:rPr lang="el-GR" sz="1800" dirty="0">
                <a:latin typeface="+mj-lt"/>
                <a:cs typeface="+mj-lt"/>
              </a:rPr>
              <a:t>Προμήθεια Ηλεκτρομηχανολογικού Εξοπλισμού του Γενικού Νοσοκομείου</a:t>
            </a:r>
            <a:endParaRPr lang="el-GR" sz="1800" dirty="0"/>
          </a:p>
        </p:txBody>
      </p:sp>
      <p:pic>
        <p:nvPicPr>
          <p:cNvPr id="6" name="Google Shape;119;p1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Περιβάλλον </a:t>
            </a: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" name="Θέση περιεχομένου 2"/>
          <p:cNvGraphicFramePr/>
          <p:nvPr/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47" name="Google Shape;119;p16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4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11972" y="408435"/>
            <a:ext cx="7411709" cy="1067634"/>
          </a:xfrm>
        </p:spPr>
        <p:txBody>
          <a:bodyPr anchor="ctr">
            <a:normAutofit/>
          </a:bodyPr>
          <a:lstStyle/>
          <a:p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l-GR" b="1" dirty="0">
                <a:latin typeface="+mj-lt"/>
                <a:cs typeface="+mj-lt"/>
              </a:rPr>
              <a:t>ΣΥΜΠΕΡΑΣΜΑΤΑ</a:t>
            </a:r>
            <a:endParaRPr lang="el-GR" b="1" dirty="0">
              <a:latin typeface="+mj-lt"/>
              <a:cs typeface="+mj-lt"/>
            </a:endParaRPr>
          </a:p>
        </p:txBody>
      </p:sp>
      <p:grpSp>
        <p:nvGrpSpPr>
          <p:cNvPr id="12" name="Group 11"/>
          <p:cNvGrpSpPr>
            <a:grpSpLocks noGrp="1" noRot="1" noChangeAspect="1" noMove="1" noResize="1" noUngrp="1"/>
          </p:cNvGrpSpPr>
          <p:nvPr/>
        </p:nvGrpSpPr>
        <p:grpSpPr>
          <a:xfrm>
            <a:off x="354015" y="628863"/>
            <a:ext cx="846287" cy="847206"/>
            <a:chOff x="8183879" y="1000124"/>
            <a:chExt cx="1562267" cy="1172973"/>
          </a:xfrm>
        </p:grpSpPr>
        <p:sp>
          <p:nvSpPr>
            <p:cNvPr id="13" name="Freeform 5"/>
            <p:cNvSpPr/>
            <p:nvPr/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aphicFrame>
        <p:nvGraphicFramePr>
          <p:cNvPr id="7" name="Θέση περιεχομένου 2"/>
          <p:cNvGraphicFramePr/>
          <p:nvPr/>
        </p:nvGraphicFramePr>
        <p:xfrm>
          <a:off x="472390" y="1365995"/>
          <a:ext cx="8298991" cy="4973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1" name="Google Shape;119;p16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40022" y="365760"/>
            <a:ext cx="7025402" cy="1188720"/>
          </a:xfrm>
        </p:spPr>
        <p:txBody>
          <a:bodyPr>
            <a:normAutofit/>
          </a:bodyPr>
          <a:lstStyle/>
          <a:p>
            <a:r>
              <a:rPr lang="el-GR" b="1" dirty="0">
                <a:latin typeface="+mj-lt"/>
                <a:cs typeface="+mj-lt"/>
              </a:rPr>
              <a:t>ΠΡΟΤΑΣΕΙΣ</a:t>
            </a:r>
            <a:endParaRPr lang="el-GR" b="1" dirty="0">
              <a:latin typeface="+mj-lt"/>
              <a:cs typeface="+mj-lt"/>
            </a:endParaRPr>
          </a:p>
        </p:txBody>
      </p:sp>
      <p:sp>
        <p:nvSpPr>
          <p:cNvPr id="8" name="Freeform: Shap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type="body" idx="1"/>
          </p:nvPr>
        </p:nvSpPr>
        <p:spPr>
          <a:xfrm>
            <a:off x="728740" y="1920240"/>
            <a:ext cx="7536685" cy="4572000"/>
          </a:xfrm>
        </p:spPr>
        <p:txBody>
          <a:bodyPr anchor="t"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l-GR" sz="1800" dirty="0">
                <a:latin typeface="+mj-lt"/>
                <a:cs typeface="+mj-lt"/>
              </a:rPr>
              <a:t>Ενίσχυση περιβαλλοντικής συνείδησης πολιτών. Υλοποίηση προγράμματος πληροφόρησης – ευαισθητοποίησης πολιτών.</a:t>
            </a:r>
            <a:endParaRPr lang="el-GR" sz="1800" dirty="0">
              <a:latin typeface="+mj-lt"/>
              <a:cs typeface="+mj-lt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l-GR" sz="1800" dirty="0">
                <a:latin typeface="+mj-lt"/>
                <a:cs typeface="+mj-lt"/>
              </a:rPr>
              <a:t>Υλοποίηση νέων έργων πρασίνου, αναπλάσεων και νέων κοινοχρήστων χώρων.</a:t>
            </a:r>
            <a:endParaRPr lang="el-GR" sz="1800" dirty="0">
              <a:latin typeface="+mj-lt"/>
              <a:cs typeface="+mj-lt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l-GR" sz="1800" dirty="0">
                <a:latin typeface="+mj-lt"/>
                <a:cs typeface="+mj-lt"/>
              </a:rPr>
              <a:t>Ευαισθητοποίηση και διάχυση γνώσης σε παραδοσιακούς κλάδους οικονομίας.</a:t>
            </a:r>
            <a:endParaRPr lang="el-GR" sz="1800" dirty="0">
              <a:latin typeface="+mj-lt"/>
              <a:cs typeface="+mj-lt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l-GR" sz="1800" dirty="0">
                <a:latin typeface="+mj-lt"/>
                <a:cs typeface="+mj-lt"/>
              </a:rPr>
              <a:t>Καλλιέργεια επιχειρηματικότητας σε όλους τους κλάδους της εκπαίδευσης. </a:t>
            </a:r>
            <a:endParaRPr lang="el-GR" sz="1800" dirty="0">
              <a:latin typeface="+mj-lt"/>
              <a:cs typeface="+mj-lt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l-GR" sz="1800" dirty="0">
                <a:latin typeface="+mj-lt"/>
                <a:cs typeface="+mj-lt"/>
              </a:rPr>
              <a:t>Αξιοποίηση των ανταγωνιστικών πλεονεκτημάτων της Θεσσαλίας  για το μετασχηματισμό της περιφερειακής οικονομίας.</a:t>
            </a:r>
            <a:endParaRPr lang="el-GR" sz="1800" dirty="0">
              <a:latin typeface="+mj-lt"/>
              <a:cs typeface="+mj-lt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l-GR" sz="1800" dirty="0">
                <a:latin typeface="+mj-lt"/>
                <a:cs typeface="+mj-lt"/>
              </a:rPr>
              <a:t>Ενσωμάτωση των επιχειρήσεων σε παγκόσμια παραγωγικά δίκτυα.</a:t>
            </a:r>
            <a:endParaRPr lang="el-GR" sz="1800" dirty="0">
              <a:latin typeface="+mj-lt"/>
              <a:cs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>
                <a:latin typeface="+mj-lt"/>
                <a:cs typeface="+mj-lt"/>
                <a:sym typeface="+mn-ea"/>
              </a:rPr>
              <a:t>Θεωρείται απαραίτητη η αξιοποίηση όλων των τοπικών πόρων και των συγκριτικών πλεονεκτημάτων για τη λειτουργική διασύνδεση των τριών τομέων παραγωγής μεταξύ τους.</a:t>
            </a:r>
            <a:endParaRPr lang="el-GR" sz="1800" dirty="0">
              <a:latin typeface="+mj-lt"/>
              <a:cs typeface="+mj-lt"/>
            </a:endParaRPr>
          </a:p>
        </p:txBody>
      </p:sp>
      <p:pic>
        <p:nvPicPr>
          <p:cNvPr id="7" name="Google Shape;119;p1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Επίσης :</a:t>
            </a:r>
            <a:endParaRPr lang="el-GR">
              <a:solidFill>
                <a:srgbClr val="FFFFFF"/>
              </a:solidFill>
            </a:endParaRPr>
          </a:p>
        </p:txBody>
      </p:sp>
      <p:sp>
        <p:nvSpPr>
          <p:cNvPr id="20" name="Arc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3014345" y="389890"/>
            <a:ext cx="6129655" cy="6372860"/>
          </a:xfrm>
        </p:spPr>
        <p:txBody>
          <a:bodyPr anchor="ctr">
            <a:noAutofit/>
          </a:bodyPr>
          <a:lstStyle/>
          <a:p>
            <a:pPr lvl="0"/>
            <a:r>
              <a:rPr lang="el-GR" sz="1600" b="1" dirty="0">
                <a:latin typeface="+mn-lt"/>
                <a:cs typeface="+mj-lt"/>
              </a:rPr>
              <a:t>Προτάσεις για το περιβάλλον</a:t>
            </a:r>
            <a:endParaRPr lang="el-GR" sz="1600" dirty="0">
              <a:latin typeface="+mn-lt"/>
              <a:cs typeface="+mj-lt"/>
            </a:endParaRPr>
          </a:p>
          <a:p>
            <a:pPr>
              <a:buNone/>
            </a:pPr>
            <a:r>
              <a:rPr lang="el-GR" sz="1600" dirty="0">
                <a:latin typeface="+mn-lt"/>
                <a:cs typeface="+mj-lt"/>
              </a:rPr>
              <a:t>       - Εφαρμογή πρωτοποριακών και βιολογικών καλλιεργειών </a:t>
            </a:r>
            <a:endParaRPr lang="el-GR" sz="1600" dirty="0">
              <a:latin typeface="+mn-lt"/>
              <a:cs typeface="+mj-lt"/>
            </a:endParaRPr>
          </a:p>
          <a:p>
            <a:pPr>
              <a:buNone/>
            </a:pPr>
            <a:r>
              <a:rPr lang="el-GR" sz="1600" dirty="0">
                <a:latin typeface="+mn-lt"/>
                <a:cs typeface="+mj-lt"/>
              </a:rPr>
              <a:t>       - Επιστροφή στην </a:t>
            </a:r>
            <a:r>
              <a:rPr lang="el-GR" sz="1600" dirty="0" err="1">
                <a:latin typeface="+mn-lt"/>
                <a:cs typeface="+mj-lt"/>
              </a:rPr>
              <a:t>καλλιέργια</a:t>
            </a:r>
            <a:r>
              <a:rPr lang="el-GR" sz="1600" dirty="0">
                <a:latin typeface="+mn-lt"/>
                <a:cs typeface="+mj-lt"/>
              </a:rPr>
              <a:t> της γης και προσέλκυση νέων αγροτών</a:t>
            </a:r>
            <a:endParaRPr lang="el-GR" sz="1600" dirty="0">
              <a:latin typeface="+mn-lt"/>
              <a:cs typeface="+mj-lt"/>
            </a:endParaRPr>
          </a:p>
          <a:p>
            <a:pPr>
              <a:buNone/>
            </a:pPr>
            <a:r>
              <a:rPr lang="el-GR" sz="1600" dirty="0">
                <a:latin typeface="+mn-lt"/>
                <a:cs typeface="+mj-lt"/>
              </a:rPr>
              <a:t>	 - Συνετή διαχείριση των φυσικών πόρων – οικολογική συνείδηση</a:t>
            </a:r>
            <a:endParaRPr lang="el-GR" sz="1600" dirty="0">
              <a:latin typeface="+mn-lt"/>
              <a:cs typeface="+mj-lt"/>
            </a:endParaRPr>
          </a:p>
          <a:p>
            <a:pPr lvl="0"/>
            <a:endParaRPr lang="el-GR" sz="1600" dirty="0">
              <a:latin typeface="+mn-lt"/>
              <a:cs typeface="+mj-lt"/>
            </a:endParaRPr>
          </a:p>
          <a:p>
            <a:pPr lvl="0"/>
            <a:r>
              <a:rPr lang="el-GR" sz="1600" b="1" dirty="0">
                <a:latin typeface="+mn-lt"/>
                <a:cs typeface="+mj-lt"/>
              </a:rPr>
              <a:t>Προτάσεις για το πολιτισμό</a:t>
            </a:r>
            <a:endParaRPr lang="el-GR" sz="1600" dirty="0">
              <a:latin typeface="+mn-lt"/>
              <a:cs typeface="+mj-lt"/>
            </a:endParaRPr>
          </a:p>
          <a:p>
            <a:pPr>
              <a:buNone/>
            </a:pPr>
            <a:r>
              <a:rPr lang="el-GR" sz="1600" dirty="0">
                <a:latin typeface="+mn-lt"/>
                <a:cs typeface="+mj-lt"/>
              </a:rPr>
              <a:t>       - Αξιοποίηση των πολιτιστικών πόρων</a:t>
            </a:r>
            <a:endParaRPr lang="el-GR" sz="1600" dirty="0">
              <a:latin typeface="+mn-lt"/>
              <a:cs typeface="+mj-lt"/>
            </a:endParaRPr>
          </a:p>
          <a:p>
            <a:pPr>
              <a:buNone/>
            </a:pPr>
            <a:r>
              <a:rPr lang="el-GR" sz="1600" dirty="0">
                <a:latin typeface="+mn-lt"/>
                <a:cs typeface="+mj-lt"/>
              </a:rPr>
              <a:t>	 - Οργάνωση της τουριστικής εμπειρίας με τη δημιουργία πολιτιστικών διαδρομών</a:t>
            </a:r>
            <a:endParaRPr lang="el-GR" sz="1600" dirty="0">
              <a:latin typeface="+mn-lt"/>
              <a:cs typeface="+mj-lt"/>
            </a:endParaRPr>
          </a:p>
          <a:p>
            <a:pPr lvl="0">
              <a:buNone/>
            </a:pPr>
            <a:endParaRPr lang="el-GR" sz="1600" dirty="0">
              <a:latin typeface="+mn-lt"/>
              <a:cs typeface="+mj-lt"/>
            </a:endParaRPr>
          </a:p>
          <a:p>
            <a:pPr lvl="0"/>
            <a:r>
              <a:rPr lang="el-GR" sz="1600" b="1" dirty="0">
                <a:latin typeface="+mn-lt"/>
                <a:cs typeface="+mj-lt"/>
              </a:rPr>
              <a:t>Προτάσεις για την οικονομία</a:t>
            </a:r>
            <a:endParaRPr lang="el-GR" sz="1600" dirty="0">
              <a:latin typeface="+mn-lt"/>
              <a:cs typeface="+mj-lt"/>
            </a:endParaRPr>
          </a:p>
          <a:p>
            <a:pPr lvl="0">
              <a:buNone/>
            </a:pPr>
            <a:r>
              <a:rPr lang="el-GR" sz="1600" dirty="0">
                <a:latin typeface="+mn-lt"/>
                <a:cs typeface="+mj-lt"/>
              </a:rPr>
              <a:t>      - Ανάπτυξη νέων, ανταγωνιστικών και πιστοποιημένων ως προς την ποιότητα και τα χαρακτηριστικά, αγροτικών προϊόντων.</a:t>
            </a:r>
            <a:endParaRPr lang="el-GR" sz="1600" dirty="0">
              <a:latin typeface="+mn-lt"/>
              <a:cs typeface="+mj-lt"/>
            </a:endParaRPr>
          </a:p>
          <a:p>
            <a:pPr>
              <a:buNone/>
            </a:pPr>
            <a:r>
              <a:rPr lang="el-GR" sz="1600" dirty="0">
                <a:latin typeface="+mn-lt"/>
                <a:cs typeface="+mj-lt"/>
              </a:rPr>
              <a:t>      - Χρήση σύγχρονων τεχνολογιών και συστημάτων παραγωγής για μείωση των εισροών στην παραγωγική διαδικασία.</a:t>
            </a:r>
            <a:endParaRPr lang="el-GR" sz="1600" dirty="0">
              <a:latin typeface="+mn-lt"/>
              <a:cs typeface="+mj-lt"/>
            </a:endParaRPr>
          </a:p>
          <a:p>
            <a:pPr>
              <a:buNone/>
            </a:pPr>
            <a:r>
              <a:rPr lang="el-GR" sz="1600" dirty="0">
                <a:latin typeface="+mn-lt"/>
                <a:cs typeface="+mj-lt"/>
              </a:rPr>
              <a:t>      - Μείωση του κόστους παραγωγής και διάθεσης προϊόντων (συμπεριλαμβανομένων του ενεργειακού και του μεταφορικού).</a:t>
            </a:r>
            <a:endParaRPr lang="el-GR" sz="1600" dirty="0">
              <a:latin typeface="+mn-lt"/>
            </a:endParaRPr>
          </a:p>
          <a:p>
            <a:pPr lvl="0">
              <a:buNone/>
            </a:pPr>
            <a:endParaRPr lang="el-GR" sz="1600" dirty="0">
              <a:latin typeface="+mn-lt"/>
            </a:endParaRPr>
          </a:p>
        </p:txBody>
      </p:sp>
      <p:pic>
        <p:nvPicPr>
          <p:cNvPr id="15" name="Google Shape;119;p1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1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9"/>
          <p:cNvGrpSpPr>
            <a:grpSpLocks noGrp="1" noRot="1" noChangeAspect="1" noMove="1" noResize="1" noUngrp="1"/>
          </p:cNvGrpSpPr>
          <p:nvPr/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2748" y="0"/>
            <a:ext cx="7701252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36824" y="617624"/>
            <a:ext cx="4670298" cy="1234440"/>
          </a:xfrm>
        </p:spPr>
        <p:txBody>
          <a:bodyPr anchor="t">
            <a:normAutofit/>
          </a:bodyPr>
          <a:lstStyle/>
          <a:p>
            <a:r>
              <a:rPr lang="el-GR" sz="3500" b="1" dirty="0">
                <a:solidFill>
                  <a:schemeClr val="accent1"/>
                </a:solidFill>
                <a:latin typeface="+mj-lt"/>
                <a:cs typeface="+mj-lt"/>
              </a:rPr>
              <a:t>ΕΝΔΕΙΚΤΙΚΗ ΒΙΒΛΙΟΓΡΑΦΙΑ</a:t>
            </a:r>
            <a:endParaRPr lang="el-GR" sz="3500" b="1" dirty="0">
              <a:solidFill>
                <a:schemeClr val="accent1"/>
              </a:solidFill>
              <a:latin typeface="+mj-lt"/>
              <a:cs typeface="+mj-lt"/>
            </a:endParaRPr>
          </a:p>
        </p:txBody>
      </p:sp>
      <p:sp>
        <p:nvSpPr>
          <p:cNvPr id="35" name="Isosceles Triangle 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10831" y="987224"/>
            <a:ext cx="300774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type="body" idx="1"/>
          </p:nvPr>
        </p:nvSpPr>
        <p:spPr>
          <a:xfrm>
            <a:off x="1535909" y="1844675"/>
            <a:ext cx="7446167" cy="4679188"/>
          </a:xfrm>
        </p:spPr>
        <p:txBody>
          <a:bodyPr>
            <a:normAutofit lnSpcReduction="20000"/>
          </a:bodyPr>
          <a:lstStyle/>
          <a:p>
            <a:pPr marL="0" indent="0">
              <a:buNone/>
            </a:pPr>
            <a:r>
              <a:rPr lang="el-GR" sz="1200" dirty="0">
                <a:latin typeface="+mj-lt"/>
                <a:cs typeface="+mj-lt"/>
                <a:sym typeface="+mn-ea"/>
              </a:rPr>
              <a:t>Μητούλα, Ρ (2006), Βιώσιμη περιφερειακή ανάπτυξη στην Ευρωπαϊκή Ένωση και ανασυγκρότηση του ελληνικού αστικού περιβάλλοντος, Αθήνα: Σταμούλης. </a:t>
            </a:r>
            <a:endParaRPr lang="el-GR" sz="1200" dirty="0">
              <a:latin typeface="+mj-lt"/>
              <a:cs typeface="+mj-lt"/>
              <a:sym typeface="+mn-ea"/>
            </a:endParaRPr>
          </a:p>
          <a:p>
            <a:pPr marL="0" indent="0">
              <a:buNone/>
            </a:pPr>
            <a:r>
              <a:rPr lang="el-GR" sz="1200" dirty="0">
                <a:latin typeface="+mj-lt"/>
                <a:cs typeface="+mj-lt"/>
                <a:sym typeface="+mn-ea"/>
              </a:rPr>
              <a:t>Γεώργιος Ι. </a:t>
            </a:r>
            <a:r>
              <a:rPr lang="el-GR" sz="1200" dirty="0" err="1">
                <a:latin typeface="+mj-lt"/>
                <a:cs typeface="+mj-lt"/>
                <a:sym typeface="+mn-ea"/>
              </a:rPr>
              <a:t>Σαλακίδης</a:t>
            </a:r>
            <a:r>
              <a:rPr lang="el-GR" sz="1200" dirty="0">
                <a:latin typeface="+mj-lt"/>
                <a:cs typeface="+mj-lt"/>
                <a:sym typeface="+mn-ea"/>
              </a:rPr>
              <a:t>, Η Λάρισα (</a:t>
            </a:r>
            <a:r>
              <a:rPr lang="el-GR" sz="1200" dirty="0" err="1">
                <a:latin typeface="+mj-lt"/>
                <a:cs typeface="+mj-lt"/>
                <a:sym typeface="+mn-ea"/>
              </a:rPr>
              <a:t>Yenisehir</a:t>
            </a:r>
            <a:r>
              <a:rPr lang="el-GR" sz="1200" dirty="0">
                <a:latin typeface="+mj-lt"/>
                <a:cs typeface="+mj-lt"/>
                <a:sym typeface="+mn-ea"/>
              </a:rPr>
              <a:t>) στα μέσα</a:t>
            </a:r>
            <a:r>
              <a:rPr lang="el-GR" sz="1200" i="1" dirty="0">
                <a:latin typeface="+mj-lt"/>
                <a:cs typeface="+mj-lt"/>
                <a:sym typeface="+mn-ea"/>
              </a:rPr>
              <a:t> του 17ου αιώνα</a:t>
            </a:r>
            <a:r>
              <a:rPr lang="el-GR" sz="1200" dirty="0">
                <a:latin typeface="+mj-lt"/>
                <a:cs typeface="+mj-lt"/>
                <a:sym typeface="+mn-ea"/>
              </a:rPr>
              <a:t>, Κλειώ, ΠΕΡΙΟΔΙΚΗ ΕΚΔΟΣΗ ΓΙΑ ΤΗ ΝΕΟΤΕΡΗ ΙΣΤΟΡΙΑ, τ/χ 2 (άνοιξη 2006), σελίδες 183-194.</a:t>
            </a:r>
            <a:endParaRPr lang="el-GR" sz="1200" dirty="0">
              <a:latin typeface="+mj-lt"/>
              <a:cs typeface="+mj-lt"/>
            </a:endParaRPr>
          </a:p>
          <a:p>
            <a:pPr marL="0" lvl="0" indent="0">
              <a:buFont typeface="+mj-lt"/>
              <a:buNone/>
            </a:pPr>
            <a:r>
              <a:rPr lang="el-GR" sz="1200" dirty="0">
                <a:latin typeface="+mj-lt"/>
                <a:cs typeface="+mj-lt"/>
                <a:sym typeface="+mn-ea"/>
              </a:rPr>
              <a:t>Ελένη </a:t>
            </a:r>
            <a:r>
              <a:rPr lang="el-GR" sz="1200" dirty="0" err="1">
                <a:latin typeface="+mj-lt"/>
                <a:cs typeface="+mj-lt"/>
                <a:sym typeface="+mn-ea"/>
              </a:rPr>
              <a:t>Αγγελομάτη</a:t>
            </a:r>
            <a:r>
              <a:rPr lang="el-GR" sz="1200" dirty="0">
                <a:latin typeface="+mj-lt"/>
                <a:cs typeface="+mj-lt"/>
                <a:sym typeface="+mn-ea"/>
              </a:rPr>
              <a:t> </a:t>
            </a:r>
            <a:r>
              <a:rPr lang="el-GR" sz="1200" dirty="0" err="1">
                <a:latin typeface="+mj-lt"/>
                <a:cs typeface="+mj-lt"/>
                <a:sym typeface="+mn-ea"/>
              </a:rPr>
              <a:t>Τσουγκαράκη</a:t>
            </a:r>
            <a:r>
              <a:rPr lang="el-GR" sz="1200" dirty="0">
                <a:latin typeface="+mj-lt"/>
                <a:cs typeface="+mj-lt"/>
                <a:sym typeface="+mn-ea"/>
              </a:rPr>
              <a:t>, Συμβολή στην ιστορία της οικονομικής, κοινωνικής και εκπαιδευτικής ζωής της Λάρισας κατά την Τουρκοκρατία», Μεσαιωνικά και Νέα Ελληνικά 3 (1990) </a:t>
            </a:r>
            <a:r>
              <a:rPr lang="el-GR" sz="1200" dirty="0" err="1">
                <a:latin typeface="+mj-lt"/>
                <a:cs typeface="+mj-lt"/>
                <a:sym typeface="+mn-ea"/>
              </a:rPr>
              <a:t>σσ</a:t>
            </a:r>
            <a:r>
              <a:rPr lang="el-GR" sz="1200" dirty="0">
                <a:latin typeface="+mj-lt"/>
                <a:cs typeface="+mj-lt"/>
                <a:sym typeface="+mn-ea"/>
              </a:rPr>
              <a:t>. 255‐332</a:t>
            </a:r>
            <a:endParaRPr lang="el-GR" sz="1200" dirty="0">
              <a:latin typeface="+mj-lt"/>
              <a:cs typeface="+mj-lt"/>
              <a:sym typeface="+mn-ea"/>
            </a:endParaRPr>
          </a:p>
          <a:p>
            <a:pPr marL="0" lvl="0" indent="0">
              <a:buFont typeface="+mj-lt"/>
              <a:buNone/>
            </a:pPr>
            <a:r>
              <a:rPr lang="en-US" sz="1200" dirty="0">
                <a:latin typeface="+mj-lt"/>
                <a:cs typeface="+mj-lt"/>
              </a:rPr>
              <a:t>Anne </a:t>
            </a:r>
            <a:r>
              <a:rPr lang="en-US" sz="1200" dirty="0" err="1">
                <a:latin typeface="+mj-lt"/>
                <a:cs typeface="+mj-lt"/>
              </a:rPr>
              <a:t>Martense</a:t>
            </a:r>
            <a:r>
              <a:rPr lang="en-US" sz="1200" dirty="0">
                <a:latin typeface="+mj-lt"/>
                <a:cs typeface="+mj-lt"/>
              </a:rPr>
              <a:t>, Jeans J. </a:t>
            </a:r>
            <a:r>
              <a:rPr lang="en-US" sz="1200" dirty="0" err="1">
                <a:latin typeface="+mj-lt"/>
                <a:cs typeface="+mj-lt"/>
              </a:rPr>
              <a:t>Dahlgrd</a:t>
            </a:r>
            <a:r>
              <a:rPr lang="en-US" sz="1200" dirty="0">
                <a:latin typeface="+mj-lt"/>
                <a:cs typeface="+mj-lt"/>
              </a:rPr>
              <a:t>, </a:t>
            </a:r>
            <a:r>
              <a:rPr lang="el-GR" altLang="en-US" sz="1200" dirty="0">
                <a:latin typeface="+mj-lt"/>
                <a:cs typeface="+mj-lt"/>
              </a:rPr>
              <a:t>(</a:t>
            </a:r>
            <a:r>
              <a:rPr lang="en-US" sz="1200" dirty="0">
                <a:latin typeface="+mj-lt"/>
                <a:cs typeface="+mj-lt"/>
              </a:rPr>
              <a:t>1999</a:t>
            </a:r>
            <a:r>
              <a:rPr lang="el-GR" altLang="en-US" sz="1200" dirty="0">
                <a:latin typeface="+mj-lt"/>
                <a:cs typeface="+mj-lt"/>
              </a:rPr>
              <a:t>)</a:t>
            </a:r>
            <a:r>
              <a:rPr lang="en-US" sz="1200" dirty="0">
                <a:latin typeface="+mj-lt"/>
                <a:cs typeface="+mj-lt"/>
              </a:rPr>
              <a:t>, Strategy and planning for innovation management - a business excellence approach. MCB </a:t>
            </a:r>
            <a:r>
              <a:rPr lang="en-US" sz="1200" dirty="0" err="1">
                <a:latin typeface="+mj-lt"/>
                <a:cs typeface="+mj-lt"/>
              </a:rPr>
              <a:t>univercity</a:t>
            </a:r>
            <a:r>
              <a:rPr lang="en-US" sz="1200" dirty="0">
                <a:latin typeface="+mj-lt"/>
                <a:cs typeface="+mj-lt"/>
              </a:rPr>
              <a:t> press</a:t>
            </a:r>
            <a:endParaRPr lang="en-US" sz="1200" dirty="0">
              <a:latin typeface="+mj-lt"/>
              <a:cs typeface="+mj-lt"/>
            </a:endParaRPr>
          </a:p>
          <a:p>
            <a:pPr marL="0" lvl="0" indent="0">
              <a:buFont typeface="+mj-lt"/>
              <a:buNone/>
            </a:pPr>
            <a:r>
              <a:rPr lang="en-US" sz="1200" dirty="0">
                <a:latin typeface="+mj-lt"/>
                <a:cs typeface="+mj-lt"/>
              </a:rPr>
              <a:t>Donna </a:t>
            </a:r>
            <a:r>
              <a:rPr lang="en-US" sz="1200" dirty="0" err="1">
                <a:latin typeface="+mj-lt"/>
                <a:cs typeface="+mj-lt"/>
              </a:rPr>
              <a:t>C.l.</a:t>
            </a:r>
            <a:r>
              <a:rPr lang="en-US" sz="1200" dirty="0">
                <a:latin typeface="+mj-lt"/>
                <a:cs typeface="+mj-lt"/>
              </a:rPr>
              <a:t> Prestwood, Paul a. Schumann, innovation strategies - having the right innovation strategy determines the ability of the enterprise to create wealth-global vantage</a:t>
            </a:r>
            <a:endParaRPr lang="en-US" sz="1200" dirty="0">
              <a:latin typeface="+mj-lt"/>
              <a:cs typeface="+mj-lt"/>
            </a:endParaRPr>
          </a:p>
          <a:p>
            <a:pPr marL="0" lvl="0" indent="0">
              <a:buFont typeface="+mj-lt"/>
              <a:buNone/>
            </a:pPr>
            <a:r>
              <a:rPr lang="en-US" sz="1200" dirty="0">
                <a:latin typeface="+mj-lt"/>
                <a:cs typeface="+mj-lt"/>
              </a:rPr>
              <a:t>European Commission, 1995. Green paper on innovation </a:t>
            </a:r>
            <a:endParaRPr lang="en-US" sz="1200" dirty="0">
              <a:latin typeface="+mj-lt"/>
              <a:cs typeface="+mj-lt"/>
            </a:endParaRPr>
          </a:p>
          <a:p>
            <a:pPr marL="0" lvl="0" indent="0">
              <a:buFont typeface="+mj-lt"/>
              <a:buNone/>
            </a:pPr>
            <a:r>
              <a:rPr lang="el-GR" sz="1200" dirty="0" err="1">
                <a:latin typeface="+mj-lt"/>
                <a:cs typeface="+mj-lt"/>
                <a:sym typeface="+mn-ea"/>
              </a:rPr>
              <a:t>Κωνστ</a:t>
            </a:r>
            <a:r>
              <a:rPr lang="el-GR" sz="1200" dirty="0">
                <a:latin typeface="+mj-lt"/>
                <a:cs typeface="+mj-lt"/>
                <a:sym typeface="+mn-ea"/>
              </a:rPr>
              <a:t>. </a:t>
            </a:r>
            <a:r>
              <a:rPr lang="el-GR" sz="1200" dirty="0" err="1">
                <a:latin typeface="+mj-lt"/>
                <a:cs typeface="+mj-lt"/>
                <a:sym typeface="+mn-ea"/>
              </a:rPr>
              <a:t>Γε</a:t>
            </a:r>
            <a:r>
              <a:rPr lang="el-GR" sz="1200" dirty="0">
                <a:latin typeface="+mj-lt"/>
                <a:cs typeface="+mj-lt"/>
                <a:sym typeface="+mn-ea"/>
              </a:rPr>
              <a:t>. Αθανασόπουλου (2000), Θεσμικό Πλαίσιο Περιφερειακής Ανάπτυξης, Τόμος Α’, Έκδοση Δ’. </a:t>
            </a:r>
            <a:endParaRPr lang="el-GR" sz="1200" dirty="0">
              <a:latin typeface="+mj-lt"/>
              <a:cs typeface="+mj-lt"/>
              <a:sym typeface="+mn-ea"/>
            </a:endParaRPr>
          </a:p>
          <a:p>
            <a:pPr marL="0" lvl="0" indent="0">
              <a:buFont typeface="+mj-lt"/>
              <a:buNone/>
            </a:pPr>
            <a:r>
              <a:rPr lang="el-GR" sz="1200" dirty="0">
                <a:latin typeface="+mj-lt"/>
                <a:cs typeface="+mj-lt"/>
                <a:sym typeface="+mn-ea"/>
              </a:rPr>
              <a:t>Γ. Βασιλόπουλου, Α. </a:t>
            </a:r>
            <a:r>
              <a:rPr lang="el-GR" sz="1200" dirty="0" err="1">
                <a:latin typeface="+mj-lt"/>
                <a:cs typeface="+mj-lt"/>
                <a:sym typeface="+mn-ea"/>
              </a:rPr>
              <a:t>Μπιλά</a:t>
            </a:r>
            <a:r>
              <a:rPr lang="el-GR" sz="1200" dirty="0">
                <a:latin typeface="+mj-lt"/>
                <a:cs typeface="+mj-lt"/>
                <a:sym typeface="+mn-ea"/>
              </a:rPr>
              <a:t> (1995), Περιφερειακές Ανισότητες και Πολιτικές Περιφερειακής Ανάπτυξης στην Ελλάδα 1971-1991, </a:t>
            </a:r>
            <a:r>
              <a:rPr lang="el-GR" sz="1200" dirty="0" err="1">
                <a:latin typeface="+mj-lt"/>
                <a:cs typeface="+mj-lt"/>
                <a:sym typeface="+mn-ea"/>
              </a:rPr>
              <a:t>εκδ</a:t>
            </a:r>
            <a:r>
              <a:rPr lang="el-GR" sz="1200" dirty="0">
                <a:latin typeface="+mj-lt"/>
                <a:cs typeface="+mj-lt"/>
                <a:sym typeface="+mn-ea"/>
              </a:rPr>
              <a:t>. Κέντρου Έρευνας Περιφερειακής Αναπτύξεως «Ιερώνυμος </a:t>
            </a:r>
            <a:r>
              <a:rPr lang="el-GR" sz="1200" dirty="0" err="1">
                <a:latin typeface="+mj-lt"/>
                <a:cs typeface="+mj-lt"/>
                <a:sym typeface="+mn-ea"/>
              </a:rPr>
              <a:t>Πίντος</a:t>
            </a:r>
            <a:r>
              <a:rPr lang="el-GR" sz="1200" dirty="0">
                <a:latin typeface="+mj-lt"/>
                <a:cs typeface="+mj-lt"/>
                <a:sym typeface="+mn-ea"/>
              </a:rPr>
              <a:t>». </a:t>
            </a:r>
            <a:endParaRPr lang="el-GR" sz="1200" dirty="0">
              <a:latin typeface="+mj-lt"/>
              <a:cs typeface="+mj-lt"/>
              <a:sym typeface="+mn-ea"/>
            </a:endParaRPr>
          </a:p>
          <a:p>
            <a:pPr marL="0" lvl="0" indent="0">
              <a:buFont typeface="+mj-lt"/>
              <a:buNone/>
            </a:pPr>
            <a:r>
              <a:rPr lang="el-GR" sz="1200" dirty="0">
                <a:latin typeface="+mj-lt"/>
                <a:cs typeface="+mj-lt"/>
                <a:sym typeface="+mn-ea"/>
              </a:rPr>
              <a:t>Α. </a:t>
            </a:r>
            <a:r>
              <a:rPr lang="el-GR" sz="1200" dirty="0" err="1">
                <a:latin typeface="+mj-lt"/>
                <a:cs typeface="+mj-lt"/>
                <a:sym typeface="+mn-ea"/>
              </a:rPr>
              <a:t>Παπαδασκαλόπουλου</a:t>
            </a:r>
            <a:r>
              <a:rPr lang="el-GR" sz="1200" dirty="0">
                <a:latin typeface="+mj-lt"/>
                <a:cs typeface="+mj-lt"/>
                <a:sym typeface="+mn-ea"/>
              </a:rPr>
              <a:t> (1995), Πρότυπα και Πολιτικές Περιφερειακής Ανάπτυξης, </a:t>
            </a:r>
            <a:r>
              <a:rPr lang="el-GR" sz="1200" dirty="0" err="1">
                <a:latin typeface="+mj-lt"/>
                <a:cs typeface="+mj-lt"/>
                <a:sym typeface="+mn-ea"/>
              </a:rPr>
              <a:t>εκδ</a:t>
            </a:r>
            <a:r>
              <a:rPr lang="el-GR" sz="1200" dirty="0">
                <a:latin typeface="+mj-lt"/>
                <a:cs typeface="+mj-lt"/>
                <a:sym typeface="+mn-ea"/>
              </a:rPr>
              <a:t>. </a:t>
            </a:r>
            <a:r>
              <a:rPr lang="el-GR" sz="1200" dirty="0" err="1">
                <a:latin typeface="+mj-lt"/>
                <a:cs typeface="+mj-lt"/>
                <a:sym typeface="+mn-ea"/>
              </a:rPr>
              <a:t>Παπαζήση</a:t>
            </a:r>
            <a:r>
              <a:rPr lang="el-GR" sz="1200" dirty="0">
                <a:latin typeface="+mj-lt"/>
                <a:cs typeface="+mj-lt"/>
                <a:sym typeface="+mn-ea"/>
              </a:rPr>
              <a:t>. </a:t>
            </a:r>
            <a:endParaRPr lang="el-GR" sz="1200" dirty="0">
              <a:latin typeface="+mj-lt"/>
              <a:cs typeface="+mj-lt"/>
              <a:sym typeface="+mn-ea"/>
            </a:endParaRPr>
          </a:p>
          <a:p>
            <a:pPr marL="0" lvl="0" indent="0">
              <a:buFont typeface="+mj-lt"/>
              <a:buNone/>
            </a:pPr>
            <a:r>
              <a:rPr lang="el-GR" sz="1200" dirty="0">
                <a:latin typeface="+mj-lt"/>
                <a:cs typeface="+mj-lt"/>
                <a:sym typeface="+mn-ea"/>
              </a:rPr>
              <a:t>ΠΕΡΙΦΕΡΕΙΑΚΟ ΣΥΜΒΟΥΛΙΟ ΚΑΙΝΟΤΟΜΙΑΣ ΘΕΣΣΑΛΙΑΣ (2014), Θεσσαλία 2020: Περιφερειακή Στρατηγική Καινοτομίας Έξυπνης Εξειδίκευσης της Περιφέρειας Θεσσαλίας για την Προγραμματική Περίοδο 2014-2020,Έκδοση 1.1</a:t>
            </a:r>
            <a:endParaRPr lang="el-GR" sz="1200" dirty="0">
              <a:latin typeface="+mj-lt"/>
              <a:cs typeface="+mj-lt"/>
              <a:sym typeface="+mn-ea"/>
            </a:endParaRPr>
          </a:p>
          <a:p>
            <a:pPr marL="0" lvl="0" indent="0">
              <a:buFont typeface="+mj-lt"/>
              <a:buNone/>
            </a:pPr>
            <a:r>
              <a:rPr lang="el-GR" sz="1200" dirty="0">
                <a:latin typeface="+mj-lt"/>
                <a:cs typeface="+mj-lt"/>
                <a:sym typeface="+mn-ea"/>
              </a:rPr>
              <a:t>Ελληνική Στατιστική Αρχή (ΕΛΣΤΑΤ): ΕΛΛΑΣ σε αριθμούς,  2019</a:t>
            </a:r>
            <a:endParaRPr lang="el-GR" sz="1200" dirty="0">
              <a:latin typeface="+mj-lt"/>
              <a:cs typeface="+mj-lt"/>
              <a:sym typeface="+mn-ea"/>
            </a:endParaRPr>
          </a:p>
          <a:p>
            <a:pPr marL="0" lvl="0" indent="0">
              <a:buFont typeface="+mj-lt"/>
              <a:buNone/>
            </a:pPr>
            <a:r>
              <a:rPr lang="el-GR" sz="1200" dirty="0">
                <a:latin typeface="+mj-lt"/>
                <a:cs typeface="+mj-lt"/>
                <a:sym typeface="+mn-ea"/>
              </a:rPr>
              <a:t>ΕΛΛΗΝΙΚΗ ΔΗΜΟΚΡΑΤΙΑ ΠΕΡΙΦΕΡΕΙΑ ΘΕΣΣΑΛΙΑΣ: ΔΙΕΥΘΥΝΣΗ ΑΝΑΠΤΥΞΙΑΚΟΥ ΠΡΟΓΡ/ΣΜΟΥ ΕΠΙΧΕΙΡΗΣΙΑΚΟ ΠΡΟΓΡΑΜΜΑ ΠΕΡΙΦΕΡΕΙΑΣ ΘΕΣΣΑΛΙΑΣ</a:t>
            </a:r>
            <a:endParaRPr lang="el-GR" sz="1200" dirty="0">
              <a:latin typeface="+mj-lt"/>
              <a:cs typeface="+mj-lt"/>
              <a:sym typeface="+mn-ea"/>
            </a:endParaRPr>
          </a:p>
          <a:p>
            <a:pPr marL="0" lvl="0" indent="0">
              <a:buFont typeface="+mj-lt"/>
              <a:buNone/>
            </a:pPr>
            <a:r>
              <a:rPr lang="el-GR" sz="1200" dirty="0">
                <a:latin typeface="+mj-lt"/>
                <a:cs typeface="+mj-lt"/>
                <a:sym typeface="+mn-ea"/>
              </a:rPr>
              <a:t>Εταιρεία Θεσσαλικών Ερευνών (2004), Αρχείο Θεσσαλικών Μελετών Περιοδική Έκδοση, Τόμος 16</a:t>
            </a:r>
            <a:r>
              <a:rPr lang="el-GR" sz="1200" baseline="30000" dirty="0">
                <a:latin typeface="+mj-lt"/>
                <a:cs typeface="+mj-lt"/>
                <a:sym typeface="+mn-ea"/>
              </a:rPr>
              <a:t>ος</a:t>
            </a:r>
            <a:endParaRPr lang="el-GR" sz="1200" baseline="30000" dirty="0">
              <a:latin typeface="+mj-lt"/>
              <a:cs typeface="+mj-lt"/>
              <a:sym typeface="+mn-ea"/>
            </a:endParaRPr>
          </a:p>
          <a:p>
            <a:pPr marL="0" lvl="0" indent="0">
              <a:buFont typeface="+mj-lt"/>
              <a:buNone/>
            </a:pPr>
            <a:r>
              <a:rPr lang="el-GR" sz="1200" dirty="0">
                <a:latin typeface="+mj-lt"/>
                <a:cs typeface="+mj-lt"/>
                <a:sym typeface="+mn-ea"/>
              </a:rPr>
              <a:t>Εταιρεία Θεσσαλικών Ερευνών (2008), Αρχείο Θεσσαλικών Μελετών, Περιοδική Έκδοση, Τόμος 17</a:t>
            </a:r>
            <a:r>
              <a:rPr lang="el-GR" sz="1200" baseline="30000" dirty="0">
                <a:latin typeface="+mj-lt"/>
                <a:cs typeface="+mj-lt"/>
                <a:sym typeface="+mn-ea"/>
              </a:rPr>
              <a:t>ος</a:t>
            </a:r>
            <a:r>
              <a:rPr lang="el-GR" sz="1200" dirty="0">
                <a:latin typeface="+mj-lt"/>
                <a:cs typeface="+mj-lt"/>
                <a:sym typeface="+mn-ea"/>
              </a:rPr>
              <a:t>.</a:t>
            </a:r>
            <a:endParaRPr lang="el-GR" sz="1200" dirty="0">
              <a:latin typeface="+mj-lt"/>
              <a:cs typeface="+mj-lt"/>
              <a:sym typeface="+mn-ea"/>
            </a:endParaRPr>
          </a:p>
          <a:p>
            <a:pPr marL="0" lvl="0" indent="0">
              <a:buFont typeface="+mj-lt"/>
              <a:buNone/>
            </a:pPr>
            <a:r>
              <a:rPr lang="el-GR" sz="1200" dirty="0">
                <a:latin typeface="+mj-lt"/>
                <a:cs typeface="+mj-lt"/>
                <a:sym typeface="+mn-ea"/>
              </a:rPr>
              <a:t>Εταιρεία Θεσσαλικών Ερευνών (2010), Αρχείο Θεσσαλικών Μελετών, Περιοδική Έκδοση, Τόμος 18</a:t>
            </a:r>
            <a:r>
              <a:rPr lang="el-GR" sz="1200" baseline="30000" dirty="0">
                <a:latin typeface="+mj-lt"/>
                <a:cs typeface="+mj-lt"/>
                <a:sym typeface="+mn-ea"/>
              </a:rPr>
              <a:t>ος</a:t>
            </a:r>
            <a:r>
              <a:rPr lang="el-GR" sz="1200" dirty="0">
                <a:latin typeface="+mj-lt"/>
                <a:cs typeface="+mj-lt"/>
                <a:sym typeface="+mn-ea"/>
              </a:rPr>
              <a:t>. </a:t>
            </a:r>
            <a:endParaRPr lang="el-GR" sz="1200" dirty="0">
              <a:latin typeface="+mj-lt"/>
              <a:cs typeface="+mj-lt"/>
            </a:endParaRPr>
          </a:p>
          <a:p>
            <a:pPr marL="0" lvl="0" indent="0">
              <a:buFont typeface="+mj-lt"/>
              <a:buNone/>
            </a:pPr>
            <a:endParaRPr lang="en-US" sz="1200" dirty="0">
              <a:latin typeface="+mj-lt"/>
              <a:cs typeface="+mj-lt"/>
            </a:endParaRPr>
          </a:p>
          <a:p>
            <a:pPr marL="114300" indent="0">
              <a:buNone/>
            </a:pPr>
            <a:endParaRPr lang="en-US" sz="1000" dirty="0"/>
          </a:p>
          <a:p>
            <a:pPr marL="114300" indent="0">
              <a:buNone/>
            </a:pPr>
            <a:endParaRPr lang="el-GR" sz="1000" dirty="0"/>
          </a:p>
          <a:p>
            <a:endParaRPr lang="el-GR" sz="1000" dirty="0"/>
          </a:p>
          <a:p>
            <a:endParaRPr lang="en-US" sz="1000" dirty="0"/>
          </a:p>
          <a:p>
            <a:endParaRPr lang="en-US" sz="1000" dirty="0"/>
          </a:p>
          <a:p>
            <a:endParaRPr lang="el-GR" sz="1000" dirty="0"/>
          </a:p>
        </p:txBody>
      </p:sp>
      <p:pic>
        <p:nvPicPr>
          <p:cNvPr id="36" name="Google Shape;119;p16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8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45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map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600" y="822008"/>
            <a:ext cx="8178799" cy="5213984"/>
          </a:xfrm>
          <a:prstGeom prst="rect">
            <a:avLst/>
          </a:prstGeom>
        </p:spPr>
      </p:pic>
      <p:pic>
        <p:nvPicPr>
          <p:cNvPr id="8" name="Google Shape;119;p1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Grp="1" noRot="1" noChangeAspect="1" noMove="1" noResize="1" noUngrp="1"/>
          </p:cNvGrpSpPr>
          <p:nvPr/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42748" y="0"/>
            <a:ext cx="7701252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1310831" y="987224"/>
            <a:ext cx="300774" cy="19446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type="body" idx="1"/>
          </p:nvPr>
        </p:nvSpPr>
        <p:spPr>
          <a:xfrm>
            <a:off x="1621632" y="698500"/>
            <a:ext cx="7073501" cy="5902325"/>
          </a:xfrm>
        </p:spPr>
        <p:txBody>
          <a:bodyPr>
            <a:noAutofit/>
          </a:bodyPr>
          <a:lstStyle/>
          <a:p>
            <a:pPr marL="114300" lvl="0" indent="0">
              <a:buFont typeface="Arial" panose="020B0604020202020204" pitchFamily="34" charset="0"/>
              <a:buNone/>
            </a:pPr>
            <a:endParaRPr lang="el-GR" sz="1100" dirty="0">
              <a:latin typeface="+mj-lt"/>
              <a:cs typeface="+mj-lt"/>
            </a:endParaRPr>
          </a:p>
          <a:p>
            <a:pPr marL="114300" lvl="0" indent="0">
              <a:buFont typeface="Arial" panose="020B0604020202020204" pitchFamily="34" charset="0"/>
              <a:buNone/>
            </a:pPr>
            <a:endParaRPr lang="el-GR" sz="1100" dirty="0">
              <a:latin typeface="+mj-lt"/>
              <a:cs typeface="+mj-lt"/>
            </a:endParaRPr>
          </a:p>
          <a:p>
            <a:pPr marL="0" indent="0">
              <a:buNone/>
            </a:pPr>
            <a:r>
              <a:rPr lang="el-GR" sz="1100" b="1" dirty="0">
                <a:latin typeface="+mj-lt"/>
                <a:cs typeface="+mj-lt"/>
                <a:sym typeface="+mn-ea"/>
              </a:rPr>
              <a:t>ΗΛΕΚΤΡΟΝΙΚΕΣ ΠΗΓΕΣ</a:t>
            </a:r>
            <a:endParaRPr lang="el-GR" sz="1100" dirty="0">
              <a:latin typeface="+mj-lt"/>
              <a:cs typeface="+mj-lt"/>
            </a:endParaRPr>
          </a:p>
          <a:p>
            <a:pPr marL="0" lvl="0" indent="0">
              <a:buFont typeface="+mj-lt"/>
              <a:buNone/>
            </a:pPr>
            <a:r>
              <a:rPr lang="el-GR" sz="11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  <a:hlinkClick r:id="rId1"/>
              </a:rPr>
              <a:t>http://lartourism.thessaly.gov.gr/</a:t>
            </a:r>
            <a:r>
              <a:rPr lang="el-GR" sz="11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</a:rPr>
              <a:t> </a:t>
            </a:r>
            <a:endParaRPr lang="el-GR" sz="1100" u="sng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+mj-lt"/>
            </a:endParaRPr>
          </a:p>
          <a:p>
            <a:pPr marL="0" lvl="0" indent="0">
              <a:buFont typeface="+mj-lt"/>
              <a:buNone/>
            </a:pPr>
            <a:r>
              <a:rPr lang="el-GR" sz="11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  <a:hlinkClick r:id="rId2"/>
              </a:rPr>
              <a:t>http://www.thessaly.gov.gr/index.aspx</a:t>
            </a:r>
            <a:endParaRPr lang="el-GR" sz="1100" u="sng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+mj-lt"/>
            </a:endParaRPr>
          </a:p>
          <a:p>
            <a:pPr marL="0" indent="0">
              <a:buFont typeface="+mj-lt"/>
              <a:buNone/>
            </a:pPr>
            <a:r>
              <a:rPr lang="en-US" sz="11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  <a:hlinkClick r:id="rId3"/>
              </a:rPr>
              <a:t>http</a:t>
            </a:r>
            <a:r>
              <a:rPr lang="el-GR" sz="11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  <a:hlinkClick r:id="rId3"/>
              </a:rPr>
              <a:t>://</a:t>
            </a:r>
            <a:r>
              <a:rPr lang="en-US" sz="11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  <a:hlinkClick r:id="rId3"/>
              </a:rPr>
              <a:t>culture</a:t>
            </a:r>
            <a:r>
              <a:rPr lang="el-GR" sz="11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  <a:hlinkClick r:id="rId3"/>
              </a:rPr>
              <a:t>.</a:t>
            </a:r>
            <a:r>
              <a:rPr lang="en-US" sz="1100" u="sng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  <a:hlinkClick r:id="rId3"/>
              </a:rPr>
              <a:t>larissa</a:t>
            </a:r>
            <a:r>
              <a:rPr lang="el-GR" sz="11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  <a:hlinkClick r:id="rId3"/>
              </a:rPr>
              <a:t>-</a:t>
            </a:r>
            <a:r>
              <a:rPr lang="en-US" sz="1100" u="sng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  <a:hlinkClick r:id="rId3"/>
              </a:rPr>
              <a:t>dimos</a:t>
            </a:r>
            <a:r>
              <a:rPr lang="el-GR" sz="11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  <a:hlinkClick r:id="rId3"/>
              </a:rPr>
              <a:t>.</a:t>
            </a:r>
            <a:r>
              <a:rPr lang="en-US" sz="11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  <a:hlinkClick r:id="rId3"/>
              </a:rPr>
              <a:t>gr</a:t>
            </a:r>
            <a:r>
              <a:rPr lang="el-GR" sz="11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  <a:hlinkClick r:id="rId3"/>
              </a:rPr>
              <a:t>/</a:t>
            </a:r>
            <a:r>
              <a:rPr lang="en-US" sz="11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  <a:hlinkClick r:id="rId3"/>
              </a:rPr>
              <a:t>index</a:t>
            </a:r>
            <a:r>
              <a:rPr lang="el-GR" sz="11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  <a:hlinkClick r:id="rId3"/>
              </a:rPr>
              <a:t>.</a:t>
            </a:r>
            <a:r>
              <a:rPr lang="en-US" sz="11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  <a:hlinkClick r:id="rId3"/>
              </a:rPr>
              <a:t>php</a:t>
            </a:r>
            <a:endParaRPr lang="el-GR" sz="1100" u="sng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+mj-lt"/>
            </a:endParaRPr>
          </a:p>
          <a:p>
            <a:pPr marL="0" indent="0">
              <a:buFont typeface="+mj-lt"/>
              <a:buNone/>
            </a:pPr>
            <a:r>
              <a:rPr lang="en-US" sz="11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  <a:hlinkClick r:id="rId4"/>
              </a:rPr>
              <a:t>http</a:t>
            </a:r>
            <a:r>
              <a:rPr lang="el-GR" sz="11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  <a:hlinkClick r:id="rId4"/>
              </a:rPr>
              <a:t>://</a:t>
            </a:r>
            <a:r>
              <a:rPr lang="en-US" sz="11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  <a:hlinkClick r:id="rId4"/>
              </a:rPr>
              <a:t>www</a:t>
            </a:r>
            <a:r>
              <a:rPr lang="el-GR" sz="11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  <a:hlinkClick r:id="rId4"/>
              </a:rPr>
              <a:t>.</a:t>
            </a:r>
            <a:r>
              <a:rPr lang="en-US" sz="1100" u="sng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  <a:hlinkClick r:id="rId4"/>
              </a:rPr>
              <a:t>larissa</a:t>
            </a:r>
            <a:r>
              <a:rPr lang="el-GR" sz="11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  <a:hlinkClick r:id="rId4"/>
              </a:rPr>
              <a:t>-</a:t>
            </a:r>
            <a:r>
              <a:rPr lang="en-US" sz="1100" u="sng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  <a:hlinkClick r:id="rId4"/>
              </a:rPr>
              <a:t>dimos</a:t>
            </a:r>
            <a:r>
              <a:rPr lang="el-GR" sz="11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  <a:hlinkClick r:id="rId4"/>
              </a:rPr>
              <a:t>.</a:t>
            </a:r>
            <a:r>
              <a:rPr lang="en-US" sz="11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  <a:hlinkClick r:id="rId4"/>
              </a:rPr>
              <a:t>gr</a:t>
            </a:r>
            <a:r>
              <a:rPr lang="el-GR" sz="11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  <a:hlinkClick r:id="rId4"/>
              </a:rPr>
              <a:t>/</a:t>
            </a:r>
            <a:r>
              <a:rPr lang="en-US" sz="11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  <a:hlinkClick r:id="rId4"/>
              </a:rPr>
              <a:t>new</a:t>
            </a:r>
            <a:r>
              <a:rPr lang="el-GR" sz="11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  <a:hlinkClick r:id="rId4"/>
              </a:rPr>
              <a:t>/</a:t>
            </a:r>
            <a:endParaRPr lang="el-GR" sz="1100" u="sng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+mj-lt"/>
              <a:hlinkClick r:id="rId4"/>
            </a:endParaRPr>
          </a:p>
          <a:p>
            <a:pPr marL="0" indent="0">
              <a:buFont typeface="+mj-lt"/>
              <a:buNone/>
            </a:pPr>
            <a:r>
              <a:rPr lang="en-US" sz="11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  <a:hlinkClick r:id="rId5"/>
              </a:rPr>
              <a:t>https://dasarxeio.com  </a:t>
            </a:r>
            <a:endParaRPr lang="en-US" sz="1100" u="sng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+mj-lt"/>
              <a:hlinkClick r:id="rId5"/>
            </a:endParaRPr>
          </a:p>
          <a:p>
            <a:pPr marL="0" indent="0">
              <a:buFont typeface="+mj-lt"/>
              <a:buNone/>
            </a:pPr>
            <a:r>
              <a:rPr lang="en-US" sz="11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  <a:hlinkClick r:id="rId5"/>
              </a:rPr>
              <a:t>http://www.europe-greece.com/article.php?i=749</a:t>
            </a:r>
            <a:endParaRPr lang="en-US" sz="1100" u="sng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+mj-lt"/>
              <a:hlinkClick r:id="rId5"/>
            </a:endParaRPr>
          </a:p>
          <a:p>
            <a:pPr marL="0" indent="0">
              <a:buFont typeface="+mj-lt"/>
              <a:buNone/>
            </a:pPr>
            <a:r>
              <a:rPr lang="en-US" sz="11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</a:rPr>
              <a:t>http://www.inthessaly.gr/el/m-thessaly/-mainmenu-98 </a:t>
            </a:r>
            <a:endParaRPr lang="en-US" sz="1100" u="sng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+mj-lt"/>
            </a:endParaRPr>
          </a:p>
          <a:p>
            <a:pPr marL="0" indent="0">
              <a:buFont typeface="+mj-lt"/>
              <a:buNone/>
            </a:pPr>
            <a:r>
              <a:rPr lang="en-US" sz="11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+mj-lt"/>
                <a:sym typeface="+mn-ea"/>
              </a:rPr>
              <a:t>http://gothessaly.gr/categories.html?id=122</a:t>
            </a:r>
            <a:endParaRPr lang="en-US" sz="1100" u="sng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cs typeface="+mj-lt"/>
              <a:sym typeface="+mn-ea"/>
            </a:endParaRPr>
          </a:p>
        </p:txBody>
      </p:sp>
      <p:pic>
        <p:nvPicPr>
          <p:cNvPr id="32" name="Google Shape;119;p16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36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9"/>
          <p:cNvSpPr/>
          <p:nvPr/>
        </p:nvSpPr>
        <p:spPr>
          <a:xfrm>
            <a:off x="0" y="0"/>
            <a:ext cx="456158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84" name="Google Shape;584;p49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585" name="Google Shape;585;p49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49"/>
          <p:cNvSpPr txBox="1">
            <a:spLocks noGrp="1"/>
          </p:cNvSpPr>
          <p:nvPr>
            <p:ph type="body" idx="1"/>
          </p:nvPr>
        </p:nvSpPr>
        <p:spPr>
          <a:xfrm>
            <a:off x="4567930" y="801866"/>
            <a:ext cx="3979563" cy="5230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r>
              <a:rPr lang="el-GR" b="1">
                <a:solidFill>
                  <a:srgbClr val="000000"/>
                </a:solidFill>
              </a:rPr>
              <a:t>Ευχαριστώ για την προσοχή σας!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r>
              <a:rPr lang="el-GR" b="1">
                <a:solidFill>
                  <a:srgbClr val="000000"/>
                </a:solidFill>
              </a:rPr>
              <a:t>Ρόϊδω Μητούλα</a:t>
            </a:r>
            <a:endParaRPr lang="el-GR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r>
              <a:rPr lang="el-GR" b="1" u="sng">
                <a:solidFill>
                  <a:schemeClr val="hlink"/>
                </a:solidFill>
                <a:hlinkClick r:id="rId2"/>
              </a:rPr>
              <a:t>mitoula@hua.gr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587" name="Google Shape;587;p49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3983" y="44624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49"/>
          <p:cNvSpPr txBox="1"/>
          <p:nvPr/>
        </p:nvSpPr>
        <p:spPr>
          <a:xfrm>
            <a:off x="469677" y="149100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589" name="Google Shape;589;p49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9577"/>
            <a:ext cx="9144000" cy="5838845"/>
          </a:xfrm>
          <a:prstGeom prst="rect">
            <a:avLst/>
          </a:prstGeom>
        </p:spPr>
      </p:pic>
      <p:pic>
        <p:nvPicPr>
          <p:cNvPr id="6" name="Google Shape;119;p1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08870"/>
            <a:ext cx="9144000" cy="5840260"/>
          </a:xfrm>
          <a:prstGeom prst="rect">
            <a:avLst/>
          </a:prstGeom>
        </p:spPr>
      </p:pic>
      <p:pic>
        <p:nvPicPr>
          <p:cNvPr id="6" name="Google Shape;119;p1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Rot="1" noChangeAspect="1" noMove="1" noResize="1" noUngrp="1"/>
          </p:cNvGrpSpPr>
          <p:nvPr/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23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" name="Google Shape;117;p16"/>
          <p:cNvSpPr txBox="1">
            <a:spLocks noGrp="1"/>
          </p:cNvSpPr>
          <p:nvPr>
            <p:ph type="title"/>
          </p:nvPr>
        </p:nvSpPr>
        <p:spPr>
          <a:xfrm>
            <a:off x="5452264" y="795527"/>
            <a:ext cx="3092804" cy="1433323"/>
          </a:xfrm>
          <a:prstGeom prst="rect">
            <a:avLst/>
          </a:prstGeom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 panose="020F0502020204030204"/>
              <a:buNone/>
            </a:pPr>
            <a:r>
              <a:rPr lang="el-GR" sz="2400" b="1" dirty="0">
                <a:latin typeface="+mj-lt"/>
                <a:ea typeface="Calibri" panose="020F0502020204030204"/>
                <a:cs typeface="Calibri" panose="020F0502020204030204"/>
                <a:sym typeface="Calibri" panose="020F0502020204030204"/>
              </a:rPr>
              <a:t>ΔΙΟΙΚΗΤΙΚΗ ΔΙΑΙΡΕΣΗ ΤΗΣ ΠΕΡΙΦΕΡΕΙΑΣ ΘΕΣΣΑΛΙΑΣ</a:t>
            </a:r>
            <a:endParaRPr lang="el-GR" sz="2400" dirty="0">
              <a:latin typeface="+mj-lt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5" name="Rectangle 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05790" y="795527"/>
            <a:ext cx="447797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A4E0F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Αποτέλεσμα εικόνας για θεσσαλια χαρτης ελλαδας"/>
          <p:cNvPicPr/>
          <p:nvPr/>
        </p:nvPicPr>
        <p:blipFill>
          <a:blip r:embed="rId1" cstate="print"/>
          <a:stretch>
            <a:fillRect/>
          </a:stretch>
        </p:blipFill>
        <p:spPr bwMode="auto">
          <a:xfrm>
            <a:off x="729086" y="1866427"/>
            <a:ext cx="4231386" cy="3107046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6" name="Google Shape;118;p16"/>
          <p:cNvSpPr txBox="1">
            <a:spLocks noGrp="1"/>
          </p:cNvSpPr>
          <p:nvPr>
            <p:ph type="body" idx="1"/>
          </p:nvPr>
        </p:nvSpPr>
        <p:spPr>
          <a:xfrm>
            <a:off x="5470525" y="2338705"/>
            <a:ext cx="3521710" cy="3677920"/>
          </a:xfrm>
          <a:prstGeom prst="rect">
            <a:avLst/>
          </a:prstGeom>
        </p:spPr>
        <p:txBody>
          <a:bodyPr spcFirstLastPara="1" lIns="91425" tIns="45700" rIns="91425" bIns="45700" anchor="ctr" anchorCtr="0">
            <a:normAutofit/>
          </a:bodyPr>
          <a:lstStyle/>
          <a:p>
            <a:pPr marL="171450" lvl="0" indent="-38100" rtl="0">
              <a:spcBef>
                <a:spcPts val="0"/>
              </a:spcBef>
              <a:spcAft>
                <a:spcPts val="0"/>
              </a:spcAft>
              <a:buClr>
                <a:srgbClr val="A4E0FB"/>
              </a:buClr>
              <a:buSzPts val="2100"/>
              <a:buNone/>
            </a:pPr>
            <a:endParaRPr lang="el-GR" sz="1600" b="1"/>
          </a:p>
          <a:p>
            <a:pPr marL="171450" lvl="0" indent="-171450" rtl="0">
              <a:spcBef>
                <a:spcPts val="750"/>
              </a:spcBef>
              <a:spcAft>
                <a:spcPts val="0"/>
              </a:spcAft>
              <a:buClr>
                <a:srgbClr val="A4E0FB"/>
              </a:buClr>
              <a:buSzPts val="2100"/>
              <a:buChar char="•"/>
            </a:pPr>
            <a:r>
              <a:rPr lang="el-GR" sz="1600"/>
              <a:t>Περιφερειακή Ενότητα Λάρισας</a:t>
            </a:r>
            <a:endParaRPr lang="el-GR" sz="1600"/>
          </a:p>
          <a:p>
            <a:pPr marL="171450" lvl="0" indent="-171450" rtl="0">
              <a:spcBef>
                <a:spcPts val="750"/>
              </a:spcBef>
              <a:spcAft>
                <a:spcPts val="0"/>
              </a:spcAft>
              <a:buClr>
                <a:srgbClr val="A4E0FB"/>
              </a:buClr>
              <a:buSzPts val="2100"/>
              <a:buChar char="•"/>
            </a:pPr>
            <a:r>
              <a:rPr lang="el-GR" sz="1600"/>
              <a:t>Περιφερειακή Ενότητα Μαγνησίας</a:t>
            </a:r>
            <a:endParaRPr lang="el-GR" sz="1600"/>
          </a:p>
          <a:p>
            <a:pPr marL="171450" lvl="0" indent="-171450" rtl="0">
              <a:spcBef>
                <a:spcPts val="750"/>
              </a:spcBef>
              <a:spcAft>
                <a:spcPts val="0"/>
              </a:spcAft>
              <a:buClr>
                <a:srgbClr val="A4E0FB"/>
              </a:buClr>
              <a:buSzPts val="2100"/>
              <a:buChar char="•"/>
            </a:pPr>
            <a:r>
              <a:rPr lang="el-GR" sz="1600">
                <a:sym typeface="+mn-ea"/>
              </a:rPr>
              <a:t>Περιφερειακή Ενότητα Σποράδων</a:t>
            </a:r>
            <a:endParaRPr lang="el-GR" sz="1600">
              <a:sym typeface="+mn-ea"/>
            </a:endParaRPr>
          </a:p>
          <a:p>
            <a:pPr marL="171450" lvl="0" indent="-171450" rtl="0">
              <a:spcBef>
                <a:spcPts val="750"/>
              </a:spcBef>
              <a:spcAft>
                <a:spcPts val="0"/>
              </a:spcAft>
              <a:buClr>
                <a:srgbClr val="A4E0FB"/>
              </a:buClr>
              <a:buSzPts val="2100"/>
              <a:buChar char="•"/>
            </a:pPr>
            <a:r>
              <a:rPr lang="el-GR" sz="1600"/>
              <a:t>Περιφερειακή Ενότητα Τρικάλων</a:t>
            </a:r>
            <a:endParaRPr lang="el-GR" sz="1600"/>
          </a:p>
          <a:p>
            <a:pPr marL="171450" lvl="0" indent="-171450" rtl="0">
              <a:spcBef>
                <a:spcPts val="750"/>
              </a:spcBef>
              <a:spcAft>
                <a:spcPts val="0"/>
              </a:spcAft>
              <a:buClr>
                <a:srgbClr val="A4E0FB"/>
              </a:buClr>
              <a:buSzPts val="2100"/>
              <a:buChar char="•"/>
            </a:pPr>
            <a:r>
              <a:rPr lang="el-GR" sz="1600">
                <a:sym typeface="+mn-ea"/>
              </a:rPr>
              <a:t>Περιφερειακή Ενότητα Καρδίτσας</a:t>
            </a:r>
            <a:endParaRPr lang="el-GR" sz="1600"/>
          </a:p>
          <a:p>
            <a:pPr marL="0" lvl="0" indent="133350" rtl="0">
              <a:spcBef>
                <a:spcPts val="750"/>
              </a:spcBef>
              <a:spcAft>
                <a:spcPts val="0"/>
              </a:spcAft>
              <a:buClr>
                <a:srgbClr val="A4E0FB"/>
              </a:buClr>
              <a:buSzPts val="2100"/>
              <a:buNone/>
            </a:pPr>
            <a:endParaRPr lang="el-GR" sz="1600" b="1"/>
          </a:p>
        </p:txBody>
      </p:sp>
      <p:pic>
        <p:nvPicPr>
          <p:cNvPr id="44" name="Google Shape;119;p1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47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0" y="4314825"/>
            <a:ext cx="2962275" cy="1890711"/>
          </a:xfrm>
        </p:spPr>
        <p:txBody>
          <a:bodyPr vert="horz" lIns="91440" tIns="45720" rIns="91440" bIns="45720" anchor="ctr">
            <a:normAutofit/>
          </a:bodyPr>
          <a:lstStyle/>
          <a:p>
            <a:pPr eaLnBrk="1" hangingPunct="1"/>
            <a:r>
              <a:rPr lang="el-GR" altLang="el-GR" sz="2400" b="1" dirty="0">
                <a:latin typeface="+mj-lt"/>
                <a:cs typeface="+mj-lt"/>
              </a:rPr>
              <a:t>ΓΕΩΦΥΣΙΚΑ ΧΑΡΑΚΤΗΡΙΣΤΙΚΑ</a:t>
            </a:r>
            <a:endParaRPr lang="el-GR" altLang="el-GR" sz="2400" b="1" dirty="0">
              <a:latin typeface="+mj-lt"/>
              <a:cs typeface="+mj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2" b="11001"/>
          <a:stretch>
            <a:fillRect/>
          </a:stretch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2274" y="4033836"/>
            <a:ext cx="6105525" cy="2452687"/>
          </a:xfrm>
        </p:spPr>
        <p:txBody>
          <a:bodyPr vert="horz" lIns="91440" tIns="45720" rIns="91440" bIns="45720" numCol="1" anchor="ctr" anchorCtr="0" compatLnSpc="1">
            <a:normAutofit/>
          </a:bodyPr>
          <a:lstStyle/>
          <a:p>
            <a:pPr eaLnBrk="1" hangingPunct="1">
              <a:buBlip>
                <a:blip r:embed="rId2"/>
              </a:buBlip>
            </a:pPr>
            <a:r>
              <a:rPr lang="el-GR" altLang="el-GR" sz="1400" b="1" dirty="0">
                <a:latin typeface="+mj-lt"/>
                <a:cs typeface="+mj-lt"/>
              </a:rPr>
              <a:t>Έδαφος</a:t>
            </a:r>
            <a:r>
              <a:rPr lang="el-GR" altLang="el-GR" sz="1400" dirty="0">
                <a:latin typeface="+mj-lt"/>
                <a:cs typeface="+mj-lt"/>
              </a:rPr>
              <a:t>: 50% ορεινό – ημιορεινό &amp; 50% πεδινό </a:t>
            </a:r>
            <a:endParaRPr lang="el-GR" altLang="el-GR" sz="1400" dirty="0">
              <a:latin typeface="+mj-lt"/>
              <a:cs typeface="+mj-lt"/>
            </a:endParaRPr>
          </a:p>
          <a:p>
            <a:pPr eaLnBrk="1" hangingPunct="1">
              <a:buBlip>
                <a:blip r:embed="rId2"/>
              </a:buBlip>
            </a:pPr>
            <a:r>
              <a:rPr lang="el-GR" altLang="el-GR" sz="1400" b="1" dirty="0">
                <a:latin typeface="+mj-lt"/>
                <a:cs typeface="+mj-lt"/>
              </a:rPr>
              <a:t>Πεδιάδα Θεσσαλίας:</a:t>
            </a:r>
            <a:r>
              <a:rPr lang="el-GR" altLang="el-GR" sz="1400" dirty="0">
                <a:latin typeface="+mj-lt"/>
                <a:cs typeface="+mj-lt"/>
              </a:rPr>
              <a:t> η μεγαλύτερη πεδιάδα και σιτοβολώνας της Ελλάδας (διαρρέεται από τον ποταμό Πηνειό)</a:t>
            </a:r>
            <a:endParaRPr lang="el-GR" altLang="el-GR" sz="1400" dirty="0">
              <a:latin typeface="+mj-lt"/>
              <a:cs typeface="+mj-lt"/>
            </a:endParaRPr>
          </a:p>
          <a:p>
            <a:pPr eaLnBrk="1" hangingPunct="1">
              <a:buBlip>
                <a:blip r:embed="rId2"/>
              </a:buBlip>
            </a:pPr>
            <a:r>
              <a:rPr lang="el-GR" altLang="el-GR" sz="1400" b="1" dirty="0">
                <a:latin typeface="+mj-lt"/>
                <a:cs typeface="+mj-lt"/>
              </a:rPr>
              <a:t>Ορεινές περιοχές</a:t>
            </a:r>
            <a:r>
              <a:rPr lang="el-GR" altLang="el-GR" sz="1400" dirty="0">
                <a:latin typeface="+mj-lt"/>
                <a:cs typeface="+mj-lt"/>
              </a:rPr>
              <a:t>: Όλυμπος, Πίνδος, Άγραφα, Όσσα, Πήλιο, Όθρυς</a:t>
            </a:r>
            <a:endParaRPr lang="el-GR" altLang="el-GR" sz="1400" dirty="0">
              <a:latin typeface="+mj-lt"/>
              <a:cs typeface="+mj-lt"/>
            </a:endParaRPr>
          </a:p>
          <a:p>
            <a:pPr eaLnBrk="1" hangingPunct="1">
              <a:buBlip>
                <a:blip r:embed="rId2"/>
              </a:buBlip>
            </a:pPr>
            <a:r>
              <a:rPr lang="el-GR" altLang="el-GR" sz="1400" b="1" dirty="0">
                <a:latin typeface="+mj-lt"/>
                <a:cs typeface="+mj-lt"/>
              </a:rPr>
              <a:t>Τεχνητή λίμνη Ταυρωπού: </a:t>
            </a:r>
            <a:r>
              <a:rPr lang="el-GR" altLang="el-GR" sz="1400" dirty="0" err="1">
                <a:latin typeface="+mj-lt"/>
                <a:cs typeface="+mj-lt"/>
              </a:rPr>
              <a:t>γεωστρατηγικό</a:t>
            </a:r>
            <a:r>
              <a:rPr lang="el-GR" altLang="el-GR" sz="1400" dirty="0">
                <a:latin typeface="+mj-lt"/>
                <a:cs typeface="+mj-lt"/>
              </a:rPr>
              <a:t> και οικονομικά πολύ σημαντικό έργο</a:t>
            </a:r>
            <a:endParaRPr lang="el-GR" altLang="el-GR" sz="1400" dirty="0">
              <a:latin typeface="+mj-lt"/>
              <a:cs typeface="+mj-lt"/>
            </a:endParaRPr>
          </a:p>
          <a:p>
            <a:pPr eaLnBrk="1" hangingPunct="1">
              <a:buBlip>
                <a:blip r:embed="rId2"/>
              </a:buBlip>
            </a:pPr>
            <a:r>
              <a:rPr lang="el-GR" altLang="el-GR" sz="1400" b="1" dirty="0">
                <a:latin typeface="+mj-lt"/>
                <a:cs typeface="+mj-lt"/>
              </a:rPr>
              <a:t>Υπέδαφος:</a:t>
            </a:r>
            <a:r>
              <a:rPr lang="el-GR" altLang="el-GR" sz="1400" dirty="0">
                <a:latin typeface="+mj-lt"/>
                <a:cs typeface="+mj-lt"/>
              </a:rPr>
              <a:t> εμπεριέχει ορυκτό πλούτο: χρωμίτη, θειούχα μεταλλεύματα, αμίαντο, </a:t>
            </a:r>
            <a:r>
              <a:rPr lang="el-GR" altLang="el-GR" sz="1400" dirty="0" err="1">
                <a:latin typeface="+mj-lt"/>
                <a:cs typeface="+mj-lt"/>
              </a:rPr>
              <a:t>ιλμενίτη</a:t>
            </a:r>
            <a:r>
              <a:rPr lang="el-GR" altLang="el-GR" sz="1400" dirty="0">
                <a:latin typeface="+mj-lt"/>
                <a:cs typeface="+mj-lt"/>
              </a:rPr>
              <a:t>, κοιτάσματα λιγνίτη.</a:t>
            </a:r>
            <a:endParaRPr lang="el-GR" altLang="el-GR" sz="1400" dirty="0">
              <a:latin typeface="+mj-lt"/>
              <a:cs typeface="+mj-lt"/>
            </a:endParaRPr>
          </a:p>
          <a:p>
            <a:pPr eaLnBrk="1" hangingPunct="1">
              <a:buFontTx/>
              <a:buNone/>
            </a:pPr>
            <a:endParaRPr lang="el-GR" altLang="el-GR" sz="1400" dirty="0">
              <a:latin typeface="+mj-lt"/>
              <a:cs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03816" y="3551053"/>
            <a:ext cx="21564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l-GR" i="1" dirty="0"/>
              <a:t>Λίμνη Πλαστήρα</a:t>
            </a:r>
            <a:endParaRPr lang="el-GR" i="1" dirty="0"/>
          </a:p>
        </p:txBody>
      </p:sp>
      <p:pic>
        <p:nvPicPr>
          <p:cNvPr id="18" name="Google Shape;119;p1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-1"/>
            <a:ext cx="459343" cy="48597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20;p16"/>
          <p:cNvSpPr txBox="1"/>
          <p:nvPr/>
        </p:nvSpPr>
        <p:spPr>
          <a:xfrm>
            <a:off x="455694" y="104475"/>
            <a:ext cx="2912469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Χ Α Ρ Ο Κ Ο Π Ε Ι Ο  Π Α Ν Ε Π Ι Σ Τ Η Μ Ι Ο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0" name="Google Shape;121;p16"/>
          <p:cNvSpPr txBox="1"/>
          <p:nvPr/>
        </p:nvSpPr>
        <p:spPr>
          <a:xfrm>
            <a:off x="13983" y="6557367"/>
            <a:ext cx="6205842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200" b="1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ΜΑΘΗΜΑ: </a:t>
            </a:r>
            <a:r>
              <a:rPr lang="el-GR" sz="1200" b="0" i="0" u="none" strike="noStrike" cap="none" dirty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ΒΙΩΣΙΜΗ ΤΟΠΙΚΗ ΚΑΙ ΠΕΡΙΦΕΡΙΚΗ ΑΝΑΠΤΥΞΗ – ΑΣΤΙΚΗ ΑΝΑΣΥΓΚΡΟΤΗΣΗ ΣΤΗΝ Ε.Ε</a:t>
            </a:r>
            <a:endParaRPr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28752</Words>
  <Application>WPS Slides</Application>
  <PresentationFormat>On-screen Show (4:3)</PresentationFormat>
  <Paragraphs>680</Paragraphs>
  <Slides>51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63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Times New Roman</vt:lpstr>
      <vt:lpstr>Century Gothic</vt:lpstr>
      <vt:lpstr>Noto Sans Symbols</vt:lpstr>
      <vt:lpstr>Noto Sans</vt:lpstr>
      <vt:lpstr>Office Theme</vt:lpstr>
      <vt:lpstr>PowerPoint 演示文稿</vt:lpstr>
      <vt:lpstr>PowerPoint 演示文稿</vt:lpstr>
      <vt:lpstr>Κατανομή Πληθυσμού</vt:lpstr>
      <vt:lpstr>PowerPoint 演示文稿</vt:lpstr>
      <vt:lpstr>PowerPoint 演示文稿</vt:lpstr>
      <vt:lpstr>PowerPoint 演示文稿</vt:lpstr>
      <vt:lpstr>PowerPoint 演示文稿</vt:lpstr>
      <vt:lpstr>ΔΙΟΙΚΗΤΙΚΗ ΔΙΑΙΡΕΣΗ ΤΗΣ ΠΕΡΙΦΕΡΕΙΑΣ ΘΕΣΣΑΛΙΑΣ</vt:lpstr>
      <vt:lpstr>ΓΕΩΦΥΣΙΚΑ ΧΑΡΑΚΤΗΡΙΣΤΙΚΑ</vt:lpstr>
      <vt:lpstr> ΧΛΩΡΙΔΑ</vt:lpstr>
      <vt:lpstr>PowerPoint 演示文稿</vt:lpstr>
      <vt:lpstr>ΒΟΥΝΑ - ΛΙΜΝΕΣ - ΠΟΤΑΜΙΑ - ΠΕΔΙΑΔΕΣ</vt:lpstr>
      <vt:lpstr>ΙΣΤΟΡΙΑ</vt:lpstr>
      <vt:lpstr>ΤΑ ΝΕΟΤΕΡΑ ΧΡΟΝΙΑ</vt:lpstr>
      <vt:lpstr>                           ΜΝΗΜΕΙΑ</vt:lpstr>
      <vt:lpstr>PowerPoint 演示文稿</vt:lpstr>
      <vt:lpstr>ΣΗΜΑΝΤΙΚΟΙ ΑΡΧΑΙΟΛΟΓΙΚΟΙ ΧΩΡΟΙ - ΜΟΥΣΕΙΑ - ΜΝΗΜΕΙΑ</vt:lpstr>
      <vt:lpstr>PowerPoint 演示文稿</vt:lpstr>
      <vt:lpstr>ΠΟΛΙΤΙΣΜΟΣ</vt:lpstr>
      <vt:lpstr>PowerPoint 演示文稿</vt:lpstr>
      <vt:lpstr>PowerPoint 演示文稿</vt:lpstr>
      <vt:lpstr> </vt:lpstr>
      <vt:lpstr>PowerPoint 演示文稿</vt:lpstr>
      <vt:lpstr>PowerPoint 演示文稿</vt:lpstr>
      <vt:lpstr>ΔΕΥΤΕΡΟΓΕΝΗΣ  ΤΟΜΕΑΣ ΠΑΡΑΓΩΓΗΣ </vt:lpstr>
      <vt:lpstr>PowerPoint 演示文稿</vt:lpstr>
      <vt:lpstr>ΤΡΙΤΟΓΕΝΗΣ ΤΟΜΕΑΣ ΠΑΡΑΓΩΓΗΣ </vt:lpstr>
      <vt:lpstr>PowerPoint 演示文稿</vt:lpstr>
      <vt:lpstr>PowerPoint 演示文稿</vt:lpstr>
      <vt:lpstr>ΥΛΟΠΟΙΗΣΗ ΜΕΣΩ ΠΑΡΕΜΒΑΣΩΝ ΠΕΠ ΘΕΣΣΑΛΙΑΣ, ΣΤΕΡΕΑΣ ΕΛΛΑΔΑΣ ΚΑΙ ΗΠΕΙΡΟΥ</vt:lpstr>
      <vt:lpstr>ΣΤΡΑΤΗΓΙΚΟΙ ΣΤΟΧΟΙ ΑΝΑΠΤΥΞΗΣ ΤΗΣ ΠΕΡΙΦΕΡΕΙΑΣ ΘΕΣΣΑΛΙΑΣ</vt:lpstr>
      <vt:lpstr>ΠΡΟΒΛΗΜΑΤΑ ΚΑΙ ΑΔΥΝΑΜΙΕΣ ΣΤΗΝ ΕΦΑΡΜΟΓΗ ΤΩΝ ΣΤΡΑΤΗΓΙΚΩΝ ΣΤΟΧΩΝ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Μερικά από τα αναπτυξιακά έργα  που έχουν  ολοκληρωθεί : </vt:lpstr>
      <vt:lpstr>PowerPoint 演示文稿</vt:lpstr>
      <vt:lpstr>PowerPoint 演示文稿</vt:lpstr>
      <vt:lpstr>                   ΣΥΜΠΕΡΑΣΜΑΤΑ</vt:lpstr>
      <vt:lpstr>ΠΡΟΤΑΣΕΙΣ</vt:lpstr>
      <vt:lpstr>Επίσης :</vt:lpstr>
      <vt:lpstr>ΕΝΔΕΙΚΤΙΚΗ ΒΙΒΛΙΟΓΡΑΦΙΑ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Angelos Papavasileiou</dc:creator>
  <cp:lastModifiedBy>google1587911622</cp:lastModifiedBy>
  <cp:revision>11</cp:revision>
  <dcterms:created xsi:type="dcterms:W3CDTF">2020-04-08T02:24:00Z</dcterms:created>
  <dcterms:modified xsi:type="dcterms:W3CDTF">2025-04-10T05:11:31Z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2057-12.2.0.20782</vt:lpwstr>
  </property>
  <property fmtid="{D5CDD505-2E9C-101B-9397-08002B2CF9AE}" pid="3" name="ICV">
    <vt:lpwstr>448CB2B7EAC9453D8E2C7E0FED102210_13</vt:lpwstr>
  </property>
</Properties>
</file>