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xlsx" ContentType="application/vnd.openxmlformats-officedocument.spreadsheetml.sheet"/>
  <Default Extension="bin" ContentType="application/vnd.openxmlformats-officedocument.oleObject"/>
  <Default Extension="png" ContentType="image/png"/>
  <Default Extension="emf" ContentType="image/x-em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7"/>
  </p:notesMasterIdLst>
  <p:sldIdLst>
    <p:sldId id="258" r:id="rId3"/>
    <p:sldId id="421" r:id="rId4"/>
    <p:sldId id="420" r:id="rId5"/>
    <p:sldId id="259" r:id="rId6"/>
    <p:sldId id="260" r:id="rId7"/>
    <p:sldId id="261" r:id="rId8"/>
    <p:sldId id="315" r:id="rId9"/>
    <p:sldId id="314" r:id="rId10"/>
    <p:sldId id="262" r:id="rId11"/>
    <p:sldId id="263" r:id="rId12"/>
    <p:sldId id="264" r:id="rId13"/>
    <p:sldId id="266" r:id="rId14"/>
    <p:sldId id="265" r:id="rId15"/>
    <p:sldId id="267" r:id="rId16"/>
    <p:sldId id="313" r:id="rId17"/>
    <p:sldId id="268" r:id="rId18"/>
    <p:sldId id="269" r:id="rId19"/>
    <p:sldId id="270" r:id="rId20"/>
    <p:sldId id="271" r:id="rId21"/>
    <p:sldId id="317" r:id="rId22"/>
    <p:sldId id="316" r:id="rId23"/>
    <p:sldId id="272" r:id="rId24"/>
    <p:sldId id="273" r:id="rId25"/>
    <p:sldId id="319" r:id="rId26"/>
    <p:sldId id="274" r:id="rId27"/>
    <p:sldId id="275" r:id="rId28"/>
    <p:sldId id="276" r:id="rId29"/>
    <p:sldId id="312" r:id="rId30"/>
    <p:sldId id="277" r:id="rId31"/>
    <p:sldId id="278" r:id="rId32"/>
    <p:sldId id="279" r:id="rId33"/>
    <p:sldId id="280" r:id="rId34"/>
    <p:sldId id="281" r:id="rId35"/>
    <p:sldId id="294" r:id="rId36"/>
    <p:sldId id="282" r:id="rId37"/>
    <p:sldId id="318" r:id="rId38"/>
    <p:sldId id="283" r:id="rId39"/>
    <p:sldId id="284" r:id="rId40"/>
    <p:sldId id="285" r:id="rId41"/>
    <p:sldId id="286" r:id="rId42"/>
    <p:sldId id="287" r:id="rId43"/>
    <p:sldId id="288" r:id="rId44"/>
    <p:sldId id="289" r:id="rId45"/>
    <p:sldId id="290" r:id="rId46"/>
    <p:sldId id="291" r:id="rId47"/>
    <p:sldId id="292" r:id="rId48"/>
    <p:sldId id="293" r:id="rId49"/>
    <p:sldId id="295" r:id="rId50"/>
    <p:sldId id="296" r:id="rId51"/>
    <p:sldId id="297" r:id="rId52"/>
    <p:sldId id="298" r:id="rId53"/>
    <p:sldId id="299" r:id="rId54"/>
    <p:sldId id="300" r:id="rId55"/>
    <p:sldId id="301" r:id="rId56"/>
    <p:sldId id="302" r:id="rId58"/>
    <p:sldId id="303" r:id="rId59"/>
    <p:sldId id="304" r:id="rId60"/>
    <p:sldId id="305" r:id="rId61"/>
    <p:sldId id="306" r:id="rId62"/>
    <p:sldId id="307" r:id="rId63"/>
    <p:sldId id="309"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0" autoAdjust="0"/>
    <p:restoredTop sz="94660"/>
  </p:normalViewPr>
  <p:slideViewPr>
    <p:cSldViewPr snapToGrid="0">
      <p:cViewPr varScale="1">
        <p:scale>
          <a:sx n="74" d="100"/>
          <a:sy n="74" d="100"/>
        </p:scale>
        <p:origin x="372"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7" Type="http://schemas.openxmlformats.org/officeDocument/2006/relationships/tableStyles" Target="tableStyles.xml"/><Relationship Id="rId66" Type="http://schemas.openxmlformats.org/officeDocument/2006/relationships/viewProps" Target="viewProps.xml"/><Relationship Id="rId65" Type="http://schemas.openxmlformats.org/officeDocument/2006/relationships/presProps" Target="presProps.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notesMaster" Target="notesMasters/notesMaster1.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defRPr lang="en-GB" sz="1735" b="1" i="0" u="none" strike="noStrike" kern="1200" baseline="0">
                <a:solidFill>
                  <a:srgbClr val="000000"/>
                </a:solidFill>
                <a:latin typeface="Arial" panose="020B0604020202020204"/>
                <a:ea typeface="Arial" panose="020B0604020202020204"/>
                <a:cs typeface="Arial" panose="020B0604020202020204"/>
              </a:defRPr>
            </a:pPr>
            <a:r>
              <a:rPr lang="en-US"/>
              <a:t>Overall carbon footprint  per scenario</a:t>
            </a:r>
            <a:endParaRPr lang="en-US"/>
          </a:p>
        </c:rich>
      </c:tx>
      <c:layout>
        <c:manualLayout>
          <c:xMode val="edge"/>
          <c:yMode val="edge"/>
          <c:x val="0.269165247018739"/>
          <c:y val="0.0203562340966921"/>
        </c:manualLayout>
      </c:layout>
      <c:overlay val="0"/>
      <c:spPr>
        <a:noFill/>
        <a:ln w="38370">
          <a:noFill/>
        </a:ln>
      </c:spPr>
    </c:title>
    <c:autoTitleDeleted val="0"/>
    <c:plotArea>
      <c:layout>
        <c:manualLayout>
          <c:layoutTarget val="inner"/>
          <c:xMode val="edge"/>
          <c:yMode val="edge"/>
          <c:x val="0.299829642248722"/>
          <c:y val="0.134860050890585"/>
          <c:w val="0.68313458262351"/>
          <c:h val="0.727735368956743"/>
        </c:manualLayout>
      </c:layout>
      <c:barChart>
        <c:barDir val="col"/>
        <c:grouping val="clustered"/>
        <c:varyColors val="0"/>
        <c:ser>
          <c:idx val="0"/>
          <c:order val="0"/>
          <c:spPr>
            <a:solidFill>
              <a:srgbClr val="9999FF"/>
            </a:solidFill>
            <a:ln w="19185">
              <a:solidFill>
                <a:srgbClr val="000000"/>
              </a:solidFill>
              <a:prstDash val="solid"/>
            </a:ln>
          </c:spPr>
          <c:invertIfNegative val="0"/>
          <c:dPt>
            <c:idx val="0"/>
            <c:invertIfNegative val="0"/>
            <c:bubble3D val="0"/>
            <c:spPr>
              <a:solidFill>
                <a:srgbClr val="FF0000"/>
              </a:solidFill>
              <a:ln w="19185">
                <a:solidFill>
                  <a:srgbClr val="000000"/>
                </a:solidFill>
                <a:prstDash val="solid"/>
              </a:ln>
            </c:spPr>
          </c:dPt>
          <c:dPt>
            <c:idx val="1"/>
            <c:invertIfNegative val="0"/>
            <c:bubble3D val="0"/>
            <c:spPr>
              <a:solidFill>
                <a:srgbClr val="008000"/>
              </a:solidFill>
              <a:ln w="19185">
                <a:solidFill>
                  <a:srgbClr val="000000"/>
                </a:solidFill>
                <a:prstDash val="solid"/>
              </a:ln>
            </c:spPr>
          </c:dPt>
          <c:dPt>
            <c:idx val="2"/>
            <c:invertIfNegative val="0"/>
            <c:bubble3D val="0"/>
            <c:spPr>
              <a:solidFill>
                <a:srgbClr val="FFFF99"/>
              </a:solidFill>
              <a:ln w="19185">
                <a:solidFill>
                  <a:srgbClr val="000000"/>
                </a:solidFill>
                <a:prstDash val="solid"/>
              </a:ln>
            </c:spPr>
          </c:dPt>
          <c:dLbls>
            <c:delete val="1"/>
          </c:dLbls>
          <c:cat>
            <c:strRef>
              <c:f>Sheet1!$E$16:$E$19</c:f>
              <c:strCache>
                <c:ptCount val="4"/>
                <c:pt idx="0">
                  <c:v>Reference Senario</c:v>
                </c:pt>
                <c:pt idx="1">
                  <c:v>Senario 1</c:v>
                </c:pt>
                <c:pt idx="2">
                  <c:v>Senario 2</c:v>
                </c:pt>
                <c:pt idx="3">
                  <c:v>Senario 3</c:v>
                </c:pt>
              </c:strCache>
            </c:strRef>
          </c:cat>
          <c:val>
            <c:numRef>
              <c:f>Sheet1!$F$16:$F$19</c:f>
              <c:numCache>
                <c:formatCode>#,##0.00</c:formatCode>
                <c:ptCount val="4"/>
                <c:pt idx="0">
                  <c:v>1167281.7</c:v>
                </c:pt>
                <c:pt idx="1">
                  <c:v>608826.5</c:v>
                </c:pt>
                <c:pt idx="2">
                  <c:v>695634.2</c:v>
                </c:pt>
                <c:pt idx="3">
                  <c:v>1155917.8</c:v>
                </c:pt>
              </c:numCache>
            </c:numRef>
          </c:val>
        </c:ser>
        <c:dLbls>
          <c:showLegendKey val="0"/>
          <c:showVal val="0"/>
          <c:showCatName val="0"/>
          <c:showSerName val="0"/>
          <c:showPercent val="0"/>
          <c:showBubbleSize val="0"/>
        </c:dLbls>
        <c:gapWidth val="150"/>
        <c:axId val="582132400"/>
        <c:axId val="582132960"/>
      </c:barChart>
      <c:catAx>
        <c:axId val="582132400"/>
        <c:scaling>
          <c:orientation val="minMax"/>
        </c:scaling>
        <c:delete val="0"/>
        <c:axPos val="b"/>
        <c:numFmt formatCode="General" sourceLinked="1"/>
        <c:majorTickMark val="out"/>
        <c:minorTickMark val="none"/>
        <c:tickLblPos val="low"/>
        <c:spPr>
          <a:ln w="4796" cap="flat" cmpd="sng" algn="ctr">
            <a:solidFill>
              <a:srgbClr val="000000"/>
            </a:solidFill>
            <a:prstDash val="solid"/>
            <a:round/>
          </a:ln>
        </c:spPr>
        <c:txPr>
          <a:bodyPr rot="0" spcFirstLastPara="0" vertOverflow="ellipsis" vert="horz" wrap="square" anchor="ctr" anchorCtr="1"/>
          <a:lstStyle/>
          <a:p>
            <a:pPr>
              <a:defRPr lang="en-GB" sz="1435" b="0" i="0" u="none" strike="noStrike" kern="1200" baseline="0">
                <a:solidFill>
                  <a:srgbClr val="000000"/>
                </a:solidFill>
                <a:latin typeface="Arial" panose="020B0604020202020204"/>
                <a:ea typeface="Arial" panose="020B0604020202020204"/>
                <a:cs typeface="Arial" panose="020B0604020202020204"/>
              </a:defRPr>
            </a:pPr>
          </a:p>
        </c:txPr>
        <c:crossAx val="582132960"/>
        <c:crosses val="autoZero"/>
        <c:auto val="1"/>
        <c:lblAlgn val="ctr"/>
        <c:lblOffset val="100"/>
        <c:tickLblSkip val="1"/>
        <c:noMultiLvlLbl val="0"/>
      </c:catAx>
      <c:valAx>
        <c:axId val="582132960"/>
        <c:scaling>
          <c:orientation val="minMax"/>
        </c:scaling>
        <c:delete val="0"/>
        <c:axPos val="l"/>
        <c:majorGridlines>
          <c:spPr>
            <a:ln w="4796" cap="flat" cmpd="sng" algn="ctr">
              <a:solidFill>
                <a:srgbClr val="000000"/>
              </a:solidFill>
              <a:prstDash val="solid"/>
              <a:round/>
            </a:ln>
          </c:spPr>
        </c:majorGridlines>
        <c:title>
          <c:tx>
            <c:rich>
              <a:bodyPr rot="0" spcFirstLastPara="0" vertOverflow="ellipsis" vert="horz" wrap="square" anchor="ctr" anchorCtr="1"/>
              <a:lstStyle/>
              <a:p>
                <a:pPr algn="ctr">
                  <a:defRPr lang="en-GB" sz="1435" b="1" i="0" u="none" strike="noStrike" kern="1200" baseline="0">
                    <a:solidFill>
                      <a:srgbClr val="000000"/>
                    </a:solidFill>
                    <a:latin typeface="Arial" panose="020B0604020202020204"/>
                    <a:ea typeface="Arial" panose="020B0604020202020204"/>
                    <a:cs typeface="Arial" panose="020B0604020202020204"/>
                  </a:defRPr>
                </a:pPr>
                <a:r>
                  <a:rPr lang="en-US"/>
                  <a:t>g CO2 –eq/capita/y</a:t>
                </a:r>
                <a:endParaRPr lang="en-US"/>
              </a:p>
            </c:rich>
          </c:tx>
          <c:layout>
            <c:manualLayout>
              <c:xMode val="edge"/>
              <c:yMode val="edge"/>
              <c:x val="0.020442930153322"/>
              <c:y val="0.480916030534352"/>
            </c:manualLayout>
          </c:layout>
          <c:overlay val="0"/>
          <c:spPr>
            <a:noFill/>
            <a:ln w="38370">
              <a:noFill/>
            </a:ln>
          </c:spPr>
        </c:title>
        <c:numFmt formatCode="#,##0.00" sourceLinked="1"/>
        <c:majorTickMark val="out"/>
        <c:minorTickMark val="none"/>
        <c:tickLblPos val="nextTo"/>
        <c:spPr>
          <a:ln w="4796" cap="flat" cmpd="sng" algn="ctr">
            <a:solidFill>
              <a:srgbClr val="000000"/>
            </a:solidFill>
            <a:prstDash val="solid"/>
            <a:round/>
          </a:ln>
        </c:spPr>
        <c:txPr>
          <a:bodyPr rot="0" spcFirstLastPara="0" vertOverflow="ellipsis" vert="horz" wrap="square" anchor="ctr" anchorCtr="1"/>
          <a:lstStyle/>
          <a:p>
            <a:pPr>
              <a:defRPr lang="en-GB" sz="1435" b="0" i="0" u="none" strike="noStrike" kern="1200" baseline="0">
                <a:solidFill>
                  <a:srgbClr val="000000"/>
                </a:solidFill>
                <a:latin typeface="Arial" panose="020B0604020202020204"/>
                <a:ea typeface="Arial" panose="020B0604020202020204"/>
                <a:cs typeface="Arial" panose="020B0604020202020204"/>
              </a:defRPr>
            </a:pPr>
          </a:p>
        </c:txPr>
        <c:crossAx val="582132400"/>
        <c:crosses val="autoZero"/>
        <c:crossBetween val="between"/>
      </c:valAx>
      <c:spPr>
        <a:solidFill>
          <a:srgbClr val="C0C0C0"/>
        </a:solidFill>
        <a:ln w="12700">
          <a:solidFill>
            <a:srgbClr val="808080"/>
          </a:solidFill>
          <a:prstDash val="solid"/>
        </a:ln>
        <a:effectLst/>
      </c:spPr>
    </c:plotArea>
    <c:plotVisOnly val="1"/>
    <c:dispBlanksAs val="gap"/>
    <c:showDLblsOverMax val="0"/>
    <c:extLst>
      <c:ext uri="{0b15fc19-7d7d-44ad-8c2d-2c3a37ce22c3}">
        <chartProps xmlns="https://web.wps.cn/et/2018/main" chartId="{1a79b97b-933f-453b-bcb6-fe6cfc422503}"/>
      </c:ext>
    </c:extLst>
  </c:chart>
  <c:spPr>
    <a:solidFill>
      <a:srgbClr val="FFFFFF"/>
    </a:solidFill>
    <a:ln w="4796">
      <a:solidFill>
        <a:srgbClr val="000000"/>
      </a:solidFill>
      <a:prstDash val="solid"/>
    </a:ln>
  </c:spPr>
  <c:txPr>
    <a:bodyPr/>
    <a:lstStyle/>
    <a:p>
      <a:pPr>
        <a:defRPr lang="en-GB" sz="1435" b="0" i="0" u="none" strike="noStrike" baseline="0">
          <a:solidFill>
            <a:srgbClr val="000000"/>
          </a:solidFill>
          <a:latin typeface="Arial" panose="020B0604020202020204"/>
          <a:ea typeface="Arial" panose="020B0604020202020204"/>
          <a:cs typeface="Arial" panose="020B0604020202020204"/>
        </a:defRPr>
      </a:pPr>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7821F2-79A2-4B75-ACF1-01D8FB6E3744}" type="datetimeFigureOut">
              <a:rPr lang="el-GR" smtClean="0"/>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υποδείγματος κειμένου</a:t>
            </a:r>
            <a:endParaRPr lang="el-GR"/>
          </a:p>
          <a:p>
            <a:pPr lvl="1"/>
            <a:r>
              <a:rPr lang="el-GR"/>
              <a:t>Δεύτερου επιπέδου</a:t>
            </a:r>
            <a:endParaRPr lang="el-GR"/>
          </a:p>
          <a:p>
            <a:pPr lvl="2"/>
            <a:r>
              <a:rPr lang="el-GR"/>
              <a:t>Τρίτου επιπέδου</a:t>
            </a:r>
            <a:endParaRPr lang="el-GR"/>
          </a:p>
          <a:p>
            <a:pPr lvl="3"/>
            <a:r>
              <a:rPr lang="el-GR"/>
              <a:t>Τέταρτου επιπέδου</a:t>
            </a:r>
            <a:endParaRPr lang="el-GR"/>
          </a:p>
          <a:p>
            <a:pPr lvl="4"/>
            <a:r>
              <a:rPr lang="el-GR"/>
              <a:t>Πέμπτου επιπέδου</a:t>
            </a:r>
            <a:endParaRPr lang="el-G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EBD58B-7CE3-4024-882B-6085A4E941F3}" type="slidenum">
              <a:rPr lang="el-GR" smtClean="0"/>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B7D5CD2-CE49-41D7-989E-459E4E847A1A}" type="slidenum">
              <a:rPr lang="el-GR" altLang="el-GR" smtClean="0">
                <a:solidFill>
                  <a:srgbClr val="000000"/>
                </a:solidFill>
              </a:rPr>
            </a:fld>
            <a:endParaRPr lang="el-GR" altLang="el-GR">
              <a:solidFill>
                <a:srgbClr val="000000"/>
              </a:solidFill>
            </a:endParaRPr>
          </a:p>
        </p:txBody>
      </p:sp>
      <p:sp>
        <p:nvSpPr>
          <p:cNvPr id="49155" name="Rectangle 2"/>
          <p:cNvSpPr>
            <a:spLocks noGrp="1" noRot="1" noChangeAspect="1" noChangeArrowheads="1" noTextEdit="1"/>
          </p:cNvSpPr>
          <p:nvPr>
            <p:ph type="sldImg"/>
          </p:nvPr>
        </p:nvSpPr>
        <p:spPr/>
      </p:sp>
      <p:sp>
        <p:nvSpPr>
          <p:cNvPr id="49156" name="Rectangle 3"/>
          <p:cNvSpPr>
            <a:spLocks noGrp="1" noChangeArrowheads="1"/>
          </p:cNvSpPr>
          <p:nvPr>
            <p:ph type="body" idx="1"/>
          </p:nvPr>
        </p:nvSpPr>
        <p:spPr>
          <a:noFill/>
        </p:spPr>
        <p:txBody>
          <a:bodyPr/>
          <a:lstStyle/>
          <a:p>
            <a:endParaRPr lang="el-GR" altLang="el-GR">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l-GR"/>
              <a:t>Στυλ κύριου τίτλου</a:t>
            </a:r>
            <a:endParaRPr lang="en-US" dirty="0"/>
          </a:p>
        </p:txBody>
      </p:sp>
      <p:sp>
        <p:nvSpPr>
          <p:cNvPr id="3" name="Subtitle 2"/>
          <p:cNvSpPr>
            <a:spLocks noGrp="1"/>
          </p:cNvSpPr>
          <p:nvPr>
            <p:ph type="subTitle" idx="1" hasCustomPrompt="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Στυλ κύριου υπότιτλου</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367160"/>
            <a:ext cx="10515600" cy="819355"/>
          </a:xfrm>
        </p:spPr>
        <p:txBody>
          <a:bodyPr anchor="b"/>
          <a:lstStyle>
            <a:lvl1pPr>
              <a:defRPr sz="3200"/>
            </a:lvl1pPr>
          </a:lstStyle>
          <a:p>
            <a:r>
              <a:rPr lang="el-GR"/>
              <a:t>Στυλ κύριου τίτλου</a:t>
            </a:r>
            <a:endParaRPr lang="en-US" dirty="0"/>
          </a:p>
        </p:txBody>
      </p:sp>
      <p:sp>
        <p:nvSpPr>
          <p:cNvPr id="3" name="Picture Placeholder 2"/>
          <p:cNvSpPr>
            <a:spLocks noGrp="1" noChangeAspect="1"/>
          </p:cNvSpPr>
          <p:nvPr>
            <p:ph type="pic" idx="1" hasCustomPrompt="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hasCustomPrompt="1"/>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endParaRPr lang="el-GR"/>
          </a:p>
        </p:txBody>
      </p:sp>
      <p:sp>
        <p:nvSpPr>
          <p:cNvPr id="5" name="Date Placeholder 4"/>
          <p:cNvSpPr>
            <a:spLocks noGrp="1"/>
          </p:cNvSpPr>
          <p:nvPr>
            <p:ph type="dt" sz="half" idx="10"/>
          </p:nvPr>
        </p:nvSpPr>
        <p:spPr/>
        <p:txBody>
          <a:bodyPr/>
          <a:lstStyle/>
          <a:p>
            <a:fld id="{1B80C674-7DFC-42FE-B9CD-82963CDB1557}"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3534344"/>
          </a:xfrm>
        </p:spPr>
        <p:txBody>
          <a:bodyPr anchor="ctr"/>
          <a:lstStyle>
            <a:lvl1pPr>
              <a:defRPr sz="3200"/>
            </a:lvl1pPr>
          </a:lstStyle>
          <a:p>
            <a:r>
              <a:rPr lang="el-GR"/>
              <a:t>Στυλ κύριου τίτλου</a:t>
            </a:r>
            <a:endParaRPr lang="en-US" dirty="0"/>
          </a:p>
        </p:txBody>
      </p:sp>
      <p:sp>
        <p:nvSpPr>
          <p:cNvPr id="4" name="Text Placeholder 3"/>
          <p:cNvSpPr>
            <a:spLocks noGrp="1"/>
          </p:cNvSpPr>
          <p:nvPr>
            <p:ph type="body" sz="half" idx="2" hasCustomPrompt="1"/>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endParaRPr lang="el-GR"/>
          </a:p>
        </p:txBody>
      </p:sp>
      <p:sp>
        <p:nvSpPr>
          <p:cNvPr id="5" name="Date Placeholder 4"/>
          <p:cNvSpPr>
            <a:spLocks noGrp="1"/>
          </p:cNvSpPr>
          <p:nvPr>
            <p:ph type="dt" sz="half" idx="10"/>
          </p:nvPr>
        </p:nvSpPr>
        <p:spPr/>
        <p:txBody>
          <a:bodyPr/>
          <a:lstStyle/>
          <a:p>
            <a:fld id="{2076456F-F47D-4F25-8053-2A695DA0CA7D}"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6212" y="365125"/>
            <a:ext cx="9302752" cy="2992904"/>
          </a:xfrm>
        </p:spPr>
        <p:txBody>
          <a:bodyPr anchor="ctr"/>
          <a:lstStyle>
            <a:lvl1pPr>
              <a:defRPr sz="4400"/>
            </a:lvl1pPr>
          </a:lstStyle>
          <a:p>
            <a:r>
              <a:rPr lang="el-GR"/>
              <a:t>Στυλ κύριου τίτλου</a:t>
            </a:r>
            <a:endParaRPr lang="en-US" dirty="0"/>
          </a:p>
        </p:txBody>
      </p:sp>
      <p:sp>
        <p:nvSpPr>
          <p:cNvPr id="12" name="Text Placeholder 3"/>
          <p:cNvSpPr>
            <a:spLocks noGrp="1"/>
          </p:cNvSpPr>
          <p:nvPr>
            <p:ph type="body" sz="half" idx="13" hasCustomPrompt="1"/>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endParaRPr lang="el-GR"/>
          </a:p>
        </p:txBody>
      </p:sp>
      <p:sp>
        <p:nvSpPr>
          <p:cNvPr id="4" name="Text Placeholder 3"/>
          <p:cNvSpPr>
            <a:spLocks noGrp="1"/>
          </p:cNvSpPr>
          <p:nvPr>
            <p:ph type="body" sz="half" idx="2" hasCustomPrompt="1"/>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endParaRPr lang="el-GR"/>
          </a:p>
        </p:txBody>
      </p:sp>
      <p:sp>
        <p:nvSpPr>
          <p:cNvPr id="5" name="Date Placeholder 4"/>
          <p:cNvSpPr>
            <a:spLocks noGrp="1"/>
          </p:cNvSpPr>
          <p:nvPr>
            <p:ph type="dt" sz="half" idx="10"/>
          </p:nvPr>
        </p:nvSpPr>
        <p:spPr/>
        <p:txBody>
          <a:bodyPr/>
          <a:lstStyle/>
          <a:p>
            <a:fld id="{5D6C7379-69CC-4837-9905-BEBA22830C8A}"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endParaRPr lang="en-US" sz="8000" dirty="0">
              <a:solidFill>
                <a:schemeClr val="tx1"/>
              </a:solidFill>
              <a:effectLst/>
            </a:endParaRP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endParaRPr lang="en-US" sz="8000" dirty="0">
              <a:solidFill>
                <a:schemeClr val="tx1"/>
              </a:solidFill>
              <a:effectLs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2326967"/>
            <a:ext cx="10515600" cy="2511835"/>
          </a:xfrm>
        </p:spPr>
        <p:txBody>
          <a:bodyPr anchor="b">
            <a:normAutofit/>
          </a:bodyPr>
          <a:lstStyle>
            <a:lvl1pPr>
              <a:defRPr sz="5400"/>
            </a:lvl1pPr>
          </a:lstStyle>
          <a:p>
            <a:r>
              <a:rPr lang="el-GR"/>
              <a:t>Στυλ κύριου τίτλου</a:t>
            </a:r>
            <a:endParaRPr lang="en-US" dirty="0"/>
          </a:p>
        </p:txBody>
      </p:sp>
      <p:sp>
        <p:nvSpPr>
          <p:cNvPr id="4" name="Text Placeholder 3"/>
          <p:cNvSpPr>
            <a:spLocks noGrp="1"/>
          </p:cNvSpPr>
          <p:nvPr>
            <p:ph type="body" sz="half" idx="2" hasCustomPrompt="1"/>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endParaRPr lang="el-GR"/>
          </a:p>
        </p:txBody>
      </p:sp>
      <p:sp>
        <p:nvSpPr>
          <p:cNvPr id="5" name="Date Placeholder 4"/>
          <p:cNvSpPr>
            <a:spLocks noGrp="1"/>
          </p:cNvSpPr>
          <p:nvPr>
            <p:ph type="dt" sz="half" idx="10"/>
          </p:nvPr>
        </p:nvSpPr>
        <p:spPr/>
        <p:txBody>
          <a:bodyPr/>
          <a:lstStyle/>
          <a:p>
            <a:fld id="{49EB8B7E-8AEE-4F10-BFEE-C999AD004D36}"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838200" y="365125"/>
            <a:ext cx="10515600" cy="1325563"/>
          </a:xfrm>
        </p:spPr>
        <p:txBody>
          <a:bodyPr/>
          <a:lstStyle/>
          <a:p>
            <a:r>
              <a:rPr lang="el-GR"/>
              <a:t>Στυλ κύριου τίτλου</a:t>
            </a:r>
            <a:endParaRPr lang="en-US" dirty="0"/>
          </a:p>
        </p:txBody>
      </p:sp>
      <p:sp>
        <p:nvSpPr>
          <p:cNvPr id="7" name="Text Placeholder 2"/>
          <p:cNvSpPr>
            <a:spLocks noGrp="1"/>
          </p:cNvSpPr>
          <p:nvPr>
            <p:ph type="body" idx="1" hasCustomPrompt="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endParaRPr lang="el-GR"/>
          </a:p>
        </p:txBody>
      </p:sp>
      <p:sp>
        <p:nvSpPr>
          <p:cNvPr id="8" name="Text Placeholder 3"/>
          <p:cNvSpPr>
            <a:spLocks noGrp="1"/>
          </p:cNvSpPr>
          <p:nvPr>
            <p:ph type="body" sz="half" idx="15" hasCustomPrompt="1"/>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endParaRPr lang="el-GR"/>
          </a:p>
        </p:txBody>
      </p:sp>
      <p:sp>
        <p:nvSpPr>
          <p:cNvPr id="9" name="Text Placeholder 4"/>
          <p:cNvSpPr>
            <a:spLocks noGrp="1"/>
          </p:cNvSpPr>
          <p:nvPr>
            <p:ph type="body" sz="quarter" idx="3" hasCustomPrompt="1"/>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l-GR"/>
              <a:t>Στυλ υποδείγματος κειμένου</a:t>
            </a:r>
            <a:endParaRPr lang="el-GR"/>
          </a:p>
        </p:txBody>
      </p:sp>
      <p:sp>
        <p:nvSpPr>
          <p:cNvPr id="10" name="Text Placeholder 3"/>
          <p:cNvSpPr>
            <a:spLocks noGrp="1"/>
          </p:cNvSpPr>
          <p:nvPr>
            <p:ph type="body" sz="half" idx="16" hasCustomPrompt="1"/>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endParaRPr lang="el-GR"/>
          </a:p>
        </p:txBody>
      </p:sp>
      <p:sp>
        <p:nvSpPr>
          <p:cNvPr id="11" name="Text Placeholder 4"/>
          <p:cNvSpPr>
            <a:spLocks noGrp="1"/>
          </p:cNvSpPr>
          <p:nvPr>
            <p:ph type="body" sz="quarter" idx="13" hasCustomPrompt="1"/>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l-GR"/>
              <a:t>Στυλ υποδείγματος κειμένου</a:t>
            </a:r>
            <a:endParaRPr lang="el-GR"/>
          </a:p>
        </p:txBody>
      </p:sp>
      <p:sp>
        <p:nvSpPr>
          <p:cNvPr id="12" name="Text Placeholder 3"/>
          <p:cNvSpPr>
            <a:spLocks noGrp="1"/>
          </p:cNvSpPr>
          <p:nvPr>
            <p:ph type="body" sz="half" idx="17" hasCustomPrompt="1"/>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endParaRPr lang="el-GR"/>
          </a:p>
        </p:txBody>
      </p:sp>
      <p:sp>
        <p:nvSpPr>
          <p:cNvPr id="3" name="Date Placeholder 2"/>
          <p:cNvSpPr>
            <a:spLocks noGrp="1"/>
          </p:cNvSpPr>
          <p:nvPr>
            <p:ph type="dt" sz="half" idx="10"/>
          </p:nvPr>
        </p:nvSpPr>
        <p:spPr/>
        <p:txBody>
          <a:bodyPr/>
          <a:lstStyle/>
          <a:p>
            <a:fld id="{8668F3F9-58BC-440B-B37B-805B9055EF92}" type="datetimeFigureOut">
              <a:rPr lang="en-US" dirty="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30" name="Title 1"/>
          <p:cNvSpPr>
            <a:spLocks noGrp="1"/>
          </p:cNvSpPr>
          <p:nvPr>
            <p:ph type="title" hasCustomPrompt="1"/>
          </p:nvPr>
        </p:nvSpPr>
        <p:spPr>
          <a:xfrm>
            <a:off x="838200" y="365125"/>
            <a:ext cx="10515600" cy="1325563"/>
          </a:xfrm>
        </p:spPr>
        <p:txBody>
          <a:bodyPr/>
          <a:lstStyle/>
          <a:p>
            <a:r>
              <a:rPr lang="el-GR"/>
              <a:t>Στυλ κύριου τίτλου</a:t>
            </a:r>
            <a:endParaRPr lang="en-US" dirty="0"/>
          </a:p>
        </p:txBody>
      </p:sp>
      <p:sp>
        <p:nvSpPr>
          <p:cNvPr id="19" name="Text Placeholder 2"/>
          <p:cNvSpPr>
            <a:spLocks noGrp="1"/>
          </p:cNvSpPr>
          <p:nvPr>
            <p:ph type="body" idx="1" hasCustomPrompt="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endParaRPr lang="el-GR"/>
          </a:p>
        </p:txBody>
      </p:sp>
      <p:sp>
        <p:nvSpPr>
          <p:cNvPr id="20" name="Picture Placeholder 2"/>
          <p:cNvSpPr>
            <a:spLocks noGrp="1" noChangeAspect="1"/>
          </p:cNvSpPr>
          <p:nvPr>
            <p:ph type="pic" idx="15" hasCustomPrompt="1"/>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1" name="Text Placeholder 3"/>
          <p:cNvSpPr>
            <a:spLocks noGrp="1"/>
          </p:cNvSpPr>
          <p:nvPr>
            <p:ph type="body" sz="half" idx="18" hasCustomPrompt="1"/>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endParaRPr lang="el-GR"/>
          </a:p>
        </p:txBody>
      </p:sp>
      <p:sp>
        <p:nvSpPr>
          <p:cNvPr id="22" name="Text Placeholder 4"/>
          <p:cNvSpPr>
            <a:spLocks noGrp="1"/>
          </p:cNvSpPr>
          <p:nvPr>
            <p:ph type="body" sz="quarter" idx="3" hasCustomPrompt="1"/>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endParaRPr lang="el-GR"/>
          </a:p>
        </p:txBody>
      </p:sp>
      <p:sp>
        <p:nvSpPr>
          <p:cNvPr id="23" name="Picture Placeholder 2"/>
          <p:cNvSpPr>
            <a:spLocks noGrp="1" noChangeAspect="1"/>
          </p:cNvSpPr>
          <p:nvPr>
            <p:ph type="pic" idx="21" hasCustomPrompt="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19" hasCustomPrompt="1"/>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endParaRPr lang="el-GR"/>
          </a:p>
        </p:txBody>
      </p:sp>
      <p:sp>
        <p:nvSpPr>
          <p:cNvPr id="25" name="Text Placeholder 4"/>
          <p:cNvSpPr>
            <a:spLocks noGrp="1"/>
          </p:cNvSpPr>
          <p:nvPr>
            <p:ph type="body" sz="quarter" idx="13" hasCustomPrompt="1"/>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endParaRPr lang="el-GR"/>
          </a:p>
        </p:txBody>
      </p:sp>
      <p:sp>
        <p:nvSpPr>
          <p:cNvPr id="26" name="Picture Placeholder 2"/>
          <p:cNvSpPr>
            <a:spLocks noGrp="1" noChangeAspect="1"/>
          </p:cNvSpPr>
          <p:nvPr>
            <p:ph type="pic" idx="22" hasCustomPrompt="1"/>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7" name="Text Placeholder 3"/>
          <p:cNvSpPr>
            <a:spLocks noGrp="1"/>
          </p:cNvSpPr>
          <p:nvPr>
            <p:ph type="body" sz="half" idx="20" hasCustomPrompt="1"/>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endParaRPr lang="el-GR"/>
          </a:p>
        </p:txBody>
      </p:sp>
      <p:sp>
        <p:nvSpPr>
          <p:cNvPr id="3" name="Date Placeholder 2"/>
          <p:cNvSpPr>
            <a:spLocks noGrp="1"/>
          </p:cNvSpPr>
          <p:nvPr>
            <p:ph type="dt" sz="half" idx="10"/>
          </p:nvPr>
        </p:nvSpPr>
        <p:spPr/>
        <p:txBody>
          <a:bodyPr/>
          <a:lstStyle/>
          <a:p>
            <a:fld id="{0D5A53AF-48EA-489D-8260-9DCAB666386A}" type="datetimeFigureOut">
              <a:rPr lang="en-US" dirty="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l-GR"/>
              <a:t>Στυλ κύριου τίτλου</a:t>
            </a:r>
            <a:endParaRPr lang="en-US" dirty="0"/>
          </a:p>
        </p:txBody>
      </p:sp>
      <p:sp>
        <p:nvSpPr>
          <p:cNvPr id="3" name="Vertical Text Placeholder 2"/>
          <p:cNvSpPr>
            <a:spLocks noGrp="1"/>
          </p:cNvSpPr>
          <p:nvPr>
            <p:ph type="body" orient="vert" idx="1" hasCustomPrompt="1"/>
          </p:nvPr>
        </p:nvSpPr>
        <p:spPr/>
        <p:txBody>
          <a:bodyPr vert="eaVert"/>
          <a:lstStyle/>
          <a:p>
            <a:pPr lvl="0"/>
            <a:r>
              <a:rPr lang="el-GR"/>
              <a:t>Στυλ υποδείγματος κειμένου</a:t>
            </a:r>
            <a:endParaRPr lang="el-GR"/>
          </a:p>
          <a:p>
            <a:pPr lvl="1"/>
            <a:r>
              <a:rPr lang="el-GR"/>
              <a:t>Δεύτερου επιπέδου</a:t>
            </a:r>
            <a:endParaRPr lang="el-GR"/>
          </a:p>
          <a:p>
            <a:pPr lvl="2"/>
            <a:r>
              <a:rPr lang="el-GR"/>
              <a:t>Τρίτου επιπέδου</a:t>
            </a:r>
            <a:endParaRPr lang="el-GR"/>
          </a:p>
          <a:p>
            <a:pPr lvl="3"/>
            <a:r>
              <a:rPr lang="el-GR"/>
              <a:t>Τέταρτου επιπέδου</a:t>
            </a:r>
            <a:endParaRPr lang="el-G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724900" y="365125"/>
            <a:ext cx="2628900" cy="5811838"/>
          </a:xfrm>
        </p:spPr>
        <p:txBody>
          <a:bodyPr vert="eaVert"/>
          <a:lstStyle/>
          <a:p>
            <a:r>
              <a:rPr lang="el-GR"/>
              <a:t>Στυλ κύριου τίτλου</a:t>
            </a:r>
            <a:endParaRPr lang="en-US" dirty="0"/>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el-GR"/>
              <a:t>Στυλ υποδείγματος κειμένου</a:t>
            </a:r>
            <a:endParaRPr lang="el-GR"/>
          </a:p>
          <a:p>
            <a:pPr lvl="1"/>
            <a:r>
              <a:rPr lang="el-GR"/>
              <a:t>Δεύτερου επιπέδου</a:t>
            </a:r>
            <a:endParaRPr lang="el-GR"/>
          </a:p>
          <a:p>
            <a:pPr lvl="2"/>
            <a:r>
              <a:rPr lang="el-GR"/>
              <a:t>Τρίτου επιπέδου</a:t>
            </a:r>
            <a:endParaRPr lang="el-GR"/>
          </a:p>
          <a:p>
            <a:pPr lvl="3"/>
            <a:r>
              <a:rPr lang="el-GR"/>
              <a:t>Τέταρτου επιπέδου</a:t>
            </a:r>
            <a:endParaRPr lang="el-G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Τίτλος και περιεχόμενο">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8" name="Title 1"/>
          <p:cNvSpPr>
            <a:spLocks noGrp="1"/>
          </p:cNvSpPr>
          <p:nvPr>
            <p:ph type="title" hasCustomPrompt="1"/>
          </p:nvPr>
        </p:nvSpPr>
        <p:spPr/>
        <p:txBody>
          <a:bodyPr/>
          <a:lstStyle/>
          <a:p>
            <a:r>
              <a:rPr lang="el-GR"/>
              <a:t>Στυλ κύριου τίτλου</a:t>
            </a:r>
            <a:endParaRPr lang="en-US" dirty="0"/>
          </a:p>
        </p:txBody>
      </p:sp>
      <p:sp>
        <p:nvSpPr>
          <p:cNvPr id="3" name="Content Placeholder 2"/>
          <p:cNvSpPr>
            <a:spLocks noGrp="1"/>
          </p:cNvSpPr>
          <p:nvPr>
            <p:ph idx="1" hasCustomPrompt="1"/>
          </p:nvPr>
        </p:nvSpPr>
        <p:spPr/>
        <p:txBody>
          <a:bodyPr/>
          <a:lstStyle/>
          <a:p>
            <a:pPr lvl="0"/>
            <a:r>
              <a:rPr lang="el-GR"/>
              <a:t>Στυλ υποδείγματος κειμένου</a:t>
            </a:r>
            <a:endParaRPr lang="el-GR"/>
          </a:p>
          <a:p>
            <a:pPr lvl="1"/>
            <a:r>
              <a:rPr lang="el-GR"/>
              <a:t>Δεύτερου επιπέδου</a:t>
            </a:r>
            <a:endParaRPr lang="el-GR"/>
          </a:p>
          <a:p>
            <a:pPr lvl="2"/>
            <a:r>
              <a:rPr lang="el-GR"/>
              <a:t>Τρίτου επιπέδου</a:t>
            </a:r>
            <a:endParaRPr lang="el-GR"/>
          </a:p>
          <a:p>
            <a:pPr lvl="3"/>
            <a:r>
              <a:rPr lang="el-GR"/>
              <a:t>Τέταρτου επιπέδου</a:t>
            </a:r>
            <a:endParaRPr lang="el-G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l-GR"/>
              <a:t>Στυλ κύριου τίτλου</a:t>
            </a:r>
            <a:endParaRPr lang="en-US" dirty="0"/>
          </a:p>
        </p:txBody>
      </p:sp>
      <p:sp>
        <p:nvSpPr>
          <p:cNvPr id="8" name="Subtitle 2"/>
          <p:cNvSpPr>
            <a:spLocks noGrp="1"/>
          </p:cNvSpPr>
          <p:nvPr>
            <p:ph type="subTitle" idx="1" hasCustomPrompt="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Στυλ κύριου υπότιτλου</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l-GR"/>
              <a:t>Στυλ κύριου τίτλου</a:t>
            </a:r>
            <a:endParaRPr lang="en-US" dirty="0"/>
          </a:p>
        </p:txBody>
      </p:sp>
      <p:sp>
        <p:nvSpPr>
          <p:cNvPr id="3" name="Content Placeholder 2"/>
          <p:cNvSpPr>
            <a:spLocks noGrp="1"/>
          </p:cNvSpPr>
          <p:nvPr>
            <p:ph sz="half" idx="1" hasCustomPrompt="1"/>
          </p:nvPr>
        </p:nvSpPr>
        <p:spPr>
          <a:xfrm>
            <a:off x="1120000" y="1825625"/>
            <a:ext cx="5025216" cy="4351338"/>
          </a:xfrm>
        </p:spPr>
        <p:txBody>
          <a:bodyPr/>
          <a:lstStyle/>
          <a:p>
            <a:pPr lvl="0"/>
            <a:r>
              <a:rPr lang="el-GR"/>
              <a:t>Στυλ υποδείγματος κειμένου</a:t>
            </a:r>
            <a:endParaRPr lang="el-GR"/>
          </a:p>
          <a:p>
            <a:pPr lvl="1"/>
            <a:r>
              <a:rPr lang="el-GR"/>
              <a:t>Δεύτερου επιπέδου</a:t>
            </a:r>
            <a:endParaRPr lang="el-GR"/>
          </a:p>
          <a:p>
            <a:pPr lvl="2"/>
            <a:r>
              <a:rPr lang="el-GR"/>
              <a:t>Τρίτου επιπέδου</a:t>
            </a:r>
            <a:endParaRPr lang="el-GR"/>
          </a:p>
          <a:p>
            <a:pPr lvl="3"/>
            <a:r>
              <a:rPr lang="el-GR"/>
              <a:t>Τέταρτου επιπέδου</a:t>
            </a:r>
            <a:endParaRPr lang="el-GR"/>
          </a:p>
          <a:p>
            <a:pPr lvl="4"/>
            <a:r>
              <a:rPr lang="el-GR"/>
              <a:t>Πέμπτου επιπέδου</a:t>
            </a:r>
            <a:endParaRPr lang="en-US" dirty="0"/>
          </a:p>
        </p:txBody>
      </p:sp>
      <p:sp>
        <p:nvSpPr>
          <p:cNvPr id="4" name="Content Placeholder 3"/>
          <p:cNvSpPr>
            <a:spLocks noGrp="1"/>
          </p:cNvSpPr>
          <p:nvPr>
            <p:ph sz="half" idx="2" hasCustomPrompt="1"/>
          </p:nvPr>
        </p:nvSpPr>
        <p:spPr>
          <a:xfrm>
            <a:off x="6319840" y="1825625"/>
            <a:ext cx="5033960" cy="4351338"/>
          </a:xfrm>
        </p:spPr>
        <p:txBody>
          <a:bodyPr/>
          <a:lstStyle/>
          <a:p>
            <a:pPr lvl="0"/>
            <a:r>
              <a:rPr lang="el-GR"/>
              <a:t>Στυλ υποδείγματος κειμένου</a:t>
            </a:r>
            <a:endParaRPr lang="el-GR"/>
          </a:p>
          <a:p>
            <a:pPr lvl="1"/>
            <a:r>
              <a:rPr lang="el-GR"/>
              <a:t>Δεύτερου επιπέδου</a:t>
            </a:r>
            <a:endParaRPr lang="el-GR"/>
          </a:p>
          <a:p>
            <a:pPr lvl="2"/>
            <a:r>
              <a:rPr lang="el-GR"/>
              <a:t>Τρίτου επιπέδου</a:t>
            </a:r>
            <a:endParaRPr lang="el-GR"/>
          </a:p>
          <a:p>
            <a:pPr lvl="3"/>
            <a:r>
              <a:rPr lang="el-GR"/>
              <a:t>Τέταρτου επιπέδου</a:t>
            </a:r>
            <a:endParaRPr lang="el-G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el-GR"/>
              <a:t>Στυλ κύριου τίτλου</a:t>
            </a:r>
            <a:endParaRPr lang="en-US" dirty="0"/>
          </a:p>
        </p:txBody>
      </p:sp>
      <p:sp>
        <p:nvSpPr>
          <p:cNvPr id="3" name="Text Placeholder 2"/>
          <p:cNvSpPr>
            <a:spLocks noGrp="1"/>
          </p:cNvSpPr>
          <p:nvPr>
            <p:ph type="body" idx="1" hasCustomPrompt="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endParaRPr lang="el-GR"/>
          </a:p>
        </p:txBody>
      </p:sp>
      <p:sp>
        <p:nvSpPr>
          <p:cNvPr id="4" name="Content Placeholder 3"/>
          <p:cNvSpPr>
            <a:spLocks noGrp="1"/>
          </p:cNvSpPr>
          <p:nvPr>
            <p:ph sz="half" idx="2" hasCustomPrompt="1"/>
          </p:nvPr>
        </p:nvSpPr>
        <p:spPr>
          <a:xfrm>
            <a:off x="1120000" y="2505075"/>
            <a:ext cx="5025216" cy="3684588"/>
          </a:xfrm>
        </p:spPr>
        <p:txBody>
          <a:bodyPr/>
          <a:lstStyle/>
          <a:p>
            <a:pPr lvl="0"/>
            <a:r>
              <a:rPr lang="el-GR"/>
              <a:t>Στυλ υποδείγματος κειμένου</a:t>
            </a:r>
            <a:endParaRPr lang="el-GR"/>
          </a:p>
          <a:p>
            <a:pPr lvl="1"/>
            <a:r>
              <a:rPr lang="el-GR"/>
              <a:t>Δεύτερου επιπέδου</a:t>
            </a:r>
            <a:endParaRPr lang="el-GR"/>
          </a:p>
          <a:p>
            <a:pPr lvl="2"/>
            <a:r>
              <a:rPr lang="el-GR"/>
              <a:t>Τρίτου επιπέδου</a:t>
            </a:r>
            <a:endParaRPr lang="el-GR"/>
          </a:p>
          <a:p>
            <a:pPr lvl="3"/>
            <a:r>
              <a:rPr lang="el-GR"/>
              <a:t>Τέταρτου επιπέδου</a:t>
            </a:r>
            <a:endParaRPr lang="el-GR"/>
          </a:p>
          <a:p>
            <a:pPr lvl="4"/>
            <a:r>
              <a:rPr lang="el-GR"/>
              <a:t>Πέμπτου επιπέδου</a:t>
            </a:r>
            <a:endParaRPr lang="en-US" dirty="0"/>
          </a:p>
        </p:txBody>
      </p:sp>
      <p:sp>
        <p:nvSpPr>
          <p:cNvPr id="5" name="Text Placeholder 4"/>
          <p:cNvSpPr>
            <a:spLocks noGrp="1"/>
          </p:cNvSpPr>
          <p:nvPr>
            <p:ph type="body" sz="quarter" idx="3" hasCustomPrompt="1"/>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l-GR"/>
              <a:t>Στυλ υποδείγματος κειμένου</a:t>
            </a:r>
            <a:endParaRPr lang="el-GR"/>
          </a:p>
        </p:txBody>
      </p:sp>
      <p:sp>
        <p:nvSpPr>
          <p:cNvPr id="6" name="Content Placeholder 5"/>
          <p:cNvSpPr>
            <a:spLocks noGrp="1"/>
          </p:cNvSpPr>
          <p:nvPr>
            <p:ph sz="quarter" idx="4" hasCustomPrompt="1"/>
          </p:nvPr>
        </p:nvSpPr>
        <p:spPr>
          <a:xfrm>
            <a:off x="6319840" y="2505075"/>
            <a:ext cx="5035548" cy="3684588"/>
          </a:xfrm>
        </p:spPr>
        <p:txBody>
          <a:bodyPr/>
          <a:lstStyle/>
          <a:p>
            <a:pPr lvl="0"/>
            <a:r>
              <a:rPr lang="el-GR"/>
              <a:t>Στυλ υποδείγματος κειμένου</a:t>
            </a:r>
            <a:endParaRPr lang="el-GR"/>
          </a:p>
          <a:p>
            <a:pPr lvl="1"/>
            <a:r>
              <a:rPr lang="el-GR"/>
              <a:t>Δεύτερου επιπέδου</a:t>
            </a:r>
            <a:endParaRPr lang="el-GR"/>
          </a:p>
          <a:p>
            <a:pPr lvl="2"/>
            <a:r>
              <a:rPr lang="el-GR"/>
              <a:t>Τρίτου επιπέδου</a:t>
            </a:r>
            <a:endParaRPr lang="el-GR"/>
          </a:p>
          <a:p>
            <a:pPr lvl="3"/>
            <a:r>
              <a:rPr lang="el-GR"/>
              <a:t>Τέταρτου επιπέδου</a:t>
            </a:r>
            <a:endParaRPr lang="el-G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l-GR"/>
              <a:t>Στυλ κύριου τίτλου</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l-GR"/>
              <a:t>Στυλ κύριου τίτλου</a:t>
            </a:r>
            <a:endParaRPr lang="en-US" dirty="0"/>
          </a:p>
        </p:txBody>
      </p:sp>
      <p:sp>
        <p:nvSpPr>
          <p:cNvPr id="3" name="Content Placeholder 2"/>
          <p:cNvSpPr>
            <a:spLocks noGrp="1"/>
          </p:cNvSpPr>
          <p:nvPr>
            <p:ph idx="1" hasCustomPrompt="1"/>
          </p:nvPr>
        </p:nvSpPr>
        <p:spPr>
          <a:xfrm>
            <a:off x="5183188" y="987425"/>
            <a:ext cx="6172200" cy="4873625"/>
          </a:xfrm>
        </p:spPr>
        <p:txBody>
          <a:bodyPr/>
          <a:lstStyle/>
          <a:p>
            <a:pPr lvl="0"/>
            <a:r>
              <a:rPr lang="el-GR"/>
              <a:t>Στυλ υποδείγματος κειμένου</a:t>
            </a:r>
            <a:endParaRPr lang="el-GR"/>
          </a:p>
          <a:p>
            <a:pPr lvl="1"/>
            <a:r>
              <a:rPr lang="el-GR"/>
              <a:t>Δεύτερου επιπέδου</a:t>
            </a:r>
            <a:endParaRPr lang="el-GR"/>
          </a:p>
          <a:p>
            <a:pPr lvl="2"/>
            <a:r>
              <a:rPr lang="el-GR"/>
              <a:t>Τρίτου επιπέδου</a:t>
            </a:r>
            <a:endParaRPr lang="el-GR"/>
          </a:p>
          <a:p>
            <a:pPr lvl="3"/>
            <a:r>
              <a:rPr lang="el-GR"/>
              <a:t>Τέταρτου επιπέδου</a:t>
            </a:r>
            <a:endParaRPr lang="el-GR"/>
          </a:p>
          <a:p>
            <a:pPr lvl="4"/>
            <a:r>
              <a:rPr lang="el-GR"/>
              <a:t>Πέμπτου επιπέδου</a:t>
            </a:r>
            <a:endParaRPr lang="en-US" dirty="0"/>
          </a:p>
        </p:txBody>
      </p:sp>
      <p:sp>
        <p:nvSpPr>
          <p:cNvPr id="4" name="Text Placeholder 3"/>
          <p:cNvSpPr>
            <a:spLocks noGrp="1"/>
          </p:cNvSpPr>
          <p:nvPr>
            <p:ph type="body" sz="half" idx="2" hasCustomPrompt="1"/>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endParaRPr lang="el-GR"/>
          </a:p>
        </p:txBody>
      </p:sp>
      <p:sp>
        <p:nvSpPr>
          <p:cNvPr id="5" name="Date Placeholder 4"/>
          <p:cNvSpPr>
            <a:spLocks noGrp="1"/>
          </p:cNvSpPr>
          <p:nvPr>
            <p:ph type="dt" sz="half" idx="10"/>
          </p:nvPr>
        </p:nvSpPr>
        <p:spPr/>
        <p:txBody>
          <a:bodyPr/>
          <a:lstStyle/>
          <a:p>
            <a:fld id="{F7D1BD23-6E54-4D9D-AD88-A2813C73CC25}"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l-GR"/>
              <a:t>Στυλ κύριου τίτλου</a:t>
            </a:r>
            <a:endParaRPr lang="en-US" dirty="0"/>
          </a:p>
        </p:txBody>
      </p:sp>
      <p:sp>
        <p:nvSpPr>
          <p:cNvPr id="3" name="Picture Placeholder 2"/>
          <p:cNvSpPr>
            <a:spLocks noGrp="1" noChangeAspect="1"/>
          </p:cNvSpPr>
          <p:nvPr>
            <p:ph type="pic" idx="1" hasCustomPrompt="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hasCustomPrompt="1"/>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υποδείγματος κειμένου</a:t>
            </a:r>
            <a:endParaRPr lang="el-GR"/>
          </a:p>
        </p:txBody>
      </p:sp>
      <p:sp>
        <p:nvSpPr>
          <p:cNvPr id="5" name="Date Placeholder 4"/>
          <p:cNvSpPr>
            <a:spLocks noGrp="1"/>
          </p:cNvSpPr>
          <p:nvPr>
            <p:ph type="dt" sz="half" idx="10"/>
          </p:nvPr>
        </p:nvSpPr>
        <p:spPr/>
        <p:txBody>
          <a:bodyPr/>
          <a:lstStyle/>
          <a:p>
            <a:fld id="{1471A834-4F3C-4AF9-9C74-05EC35A0F292}"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image" Target="../media/image1.png"/><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l-GR"/>
              <a:t>Στυλ υποδείγματος κειμένου</a:t>
            </a:r>
            <a:endParaRPr lang="el-GR"/>
          </a:p>
          <a:p>
            <a:pPr lvl="1"/>
            <a:r>
              <a:rPr lang="el-GR"/>
              <a:t>Δεύτερου επιπέδου</a:t>
            </a:r>
            <a:endParaRPr lang="el-GR"/>
          </a:p>
          <a:p>
            <a:pPr lvl="2"/>
            <a:r>
              <a:rPr lang="el-GR"/>
              <a:t>Τρίτου επιπέδου</a:t>
            </a:r>
            <a:endParaRPr lang="el-GR"/>
          </a:p>
          <a:p>
            <a:pPr lvl="3"/>
            <a:r>
              <a:rPr lang="el-GR"/>
              <a:t>Τέταρτου επιπέδου</a:t>
            </a:r>
            <a:endParaRPr lang="el-GR"/>
          </a:p>
          <a:p>
            <a:pPr lvl="4"/>
            <a:r>
              <a:rPr lang="el-GR"/>
              <a:t>Πέμπτου επιπέδου</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slideLayout" Target="../slideLayouts/slideLayout18.xml"/><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0.emf"/><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image" Target="../media/image17.emf"/></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emf"/><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image" Target="../media/image21.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emf"/></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32.png"/><Relationship Id="rId1" Type="http://schemas.openxmlformats.org/officeDocument/2006/relationships/image" Target="../media/image31.emf"/></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png"/><Relationship Id="rId1"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0.emf"/><Relationship Id="rId1" Type="http://schemas.openxmlformats.org/officeDocument/2006/relationships/image" Target="../media/image3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jpe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4.emf"/></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chart" Target="../charts/chart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7.emf"/><Relationship Id="rId1" Type="http://schemas.openxmlformats.org/officeDocument/2006/relationships/image" Target="../media/image46.emf"/></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jpe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emf"/></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4.png"/><Relationship Id="rId1" Type="http://schemas.openxmlformats.org/officeDocument/2006/relationships/image" Target="../media/image5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7.emf"/><Relationship Id="rId2" Type="http://schemas.openxmlformats.org/officeDocument/2006/relationships/image" Target="../media/image56.png"/><Relationship Id="rId1" Type="http://schemas.openxmlformats.org/officeDocument/2006/relationships/image" Target="../media/image55.emf"/></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image" Target="../media/image58.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1.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2.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3.wmf"/></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6.png"/><Relationship Id="rId1" Type="http://schemas.openxmlformats.org/officeDocument/2006/relationships/image" Target="../media/image65.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7.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8.emf"/></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0.emf"/><Relationship Id="rId1" Type="http://schemas.openxmlformats.org/officeDocument/2006/relationships/image" Target="../media/image69.emf"/></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72.emf"/><Relationship Id="rId1" Type="http://schemas.openxmlformats.org/officeDocument/2006/relationships/image" Target="../media/image71.emf"/></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73.wmf"/></Relationships>
</file>

<file path=ppt/slides/_rels/slide55.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77.emf"/><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8.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9.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0.emf"/></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1.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2.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4.png"/><Relationship Id="rId1" Type="http://schemas.openxmlformats.org/officeDocument/2006/relationships/image" Target="../media/image83.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jpeg"/><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37689" y="1371600"/>
            <a:ext cx="4538037" cy="1077218"/>
          </a:xfrm>
          <a:prstGeom prst="rect">
            <a:avLst/>
          </a:prstGeom>
          <a:noFill/>
        </p:spPr>
        <p:txBody>
          <a:bodyPr wrap="square" rtlCol="0">
            <a:spAutoFit/>
          </a:bodyPr>
          <a:lstStyle/>
          <a:p>
            <a:pPr algn="ctr"/>
            <a:r>
              <a:rPr lang="en-US" altLang="el-GR" sz="3200" b="1" dirty="0">
                <a:effectLst>
                  <a:outerShdw blurRad="38100" dist="38100" dir="2700000" algn="tl">
                    <a:srgbClr val="000000">
                      <a:alpha val="43137"/>
                    </a:srgbClr>
                  </a:outerShdw>
                </a:effectLst>
                <a:latin typeface="Arial" panose="020B0604020202020204" pitchFamily="34" charset="0"/>
              </a:rPr>
              <a:t>Mediterranean Diet and Sustainability</a:t>
            </a:r>
            <a:endParaRPr lang="el-GR" altLang="el-GR" sz="3200" b="1" dirty="0">
              <a:effectLst>
                <a:outerShdw blurRad="38100" dist="38100" dir="2700000" algn="tl">
                  <a:srgbClr val="000000">
                    <a:alpha val="43137"/>
                  </a:srgbClr>
                </a:outerShdw>
              </a:effectLst>
              <a:latin typeface="Arial" panose="020B0604020202020204" pitchFamily="34" charset="0"/>
            </a:endParaRPr>
          </a:p>
        </p:txBody>
      </p:sp>
      <p:sp>
        <p:nvSpPr>
          <p:cNvPr id="3" name="TextBox 2"/>
          <p:cNvSpPr txBox="1"/>
          <p:nvPr/>
        </p:nvSpPr>
        <p:spPr>
          <a:xfrm>
            <a:off x="7776254" y="3436065"/>
            <a:ext cx="4272467" cy="1754326"/>
          </a:xfrm>
          <a:prstGeom prst="rect">
            <a:avLst/>
          </a:prstGeom>
          <a:noFill/>
        </p:spPr>
        <p:txBody>
          <a:bodyPr wrap="square" rtlCol="0">
            <a:spAutoFit/>
          </a:bodyPr>
          <a:lstStyle/>
          <a:p>
            <a:pPr>
              <a:spcBef>
                <a:spcPct val="50000"/>
              </a:spcBef>
            </a:pPr>
            <a:r>
              <a:rPr lang="en-US" altLang="el-GR" dirty="0"/>
              <a:t>Vassiliki </a:t>
            </a:r>
            <a:r>
              <a:rPr lang="en-US" altLang="el-GR" dirty="0" err="1"/>
              <a:t>Costarelli</a:t>
            </a:r>
            <a:endParaRPr lang="en-US" altLang="el-GR" dirty="0"/>
          </a:p>
          <a:p>
            <a:pPr>
              <a:spcBef>
                <a:spcPct val="50000"/>
              </a:spcBef>
            </a:pPr>
            <a:r>
              <a:rPr lang="en-US" altLang="el-GR" dirty="0"/>
              <a:t>Associate Professor, Department of Economica and Sustainable Development</a:t>
            </a:r>
            <a:endParaRPr lang="el-GR" altLang="el-GR" dirty="0"/>
          </a:p>
          <a:p>
            <a:pPr>
              <a:spcBef>
                <a:spcPct val="50000"/>
              </a:spcBef>
            </a:pPr>
            <a:r>
              <a:rPr lang="en-US" altLang="el-GR" dirty="0"/>
              <a:t>costarv@hua.gr</a:t>
            </a:r>
            <a:endParaRPr lang="el-GR" altLang="el-GR" dirty="0"/>
          </a:p>
          <a:p>
            <a:r>
              <a:rPr lang="el-GR" dirty="0">
                <a:solidFill>
                  <a:prstClr val="white"/>
                </a:solidFill>
                <a:latin typeface="Helvetica Light" panose="020B0403020202020204" pitchFamily="34" charset="0"/>
              </a:rPr>
              <a:t> </a:t>
            </a:r>
            <a:endParaRPr lang="el-GR" dirty="0">
              <a:solidFill>
                <a:prstClr val="white"/>
              </a:solidFill>
              <a:latin typeface="Helvetica Light" panose="020B0403020202020204" pitchFamily="34" charset="0"/>
            </a:endParaRPr>
          </a:p>
        </p:txBody>
      </p:sp>
      <p:sp>
        <p:nvSpPr>
          <p:cNvPr id="4" name="Rectangle 2"/>
          <p:cNvSpPr txBox="1">
            <a:spLocks noChangeArrowheads="1"/>
          </p:cNvSpPr>
          <p:nvPr/>
        </p:nvSpPr>
        <p:spPr>
          <a:xfrm>
            <a:off x="402167" y="228600"/>
            <a:ext cx="11387667" cy="1143000"/>
          </a:xfrm>
          <a:prstGeom prst="rect">
            <a:avLst/>
          </a:prstGeom>
        </p:spPr>
        <p:txBody>
          <a:bodyPr/>
          <a:lstStyle/>
          <a:p>
            <a:pPr>
              <a:lnSpc>
                <a:spcPct val="90000"/>
              </a:lnSpc>
              <a:spcBef>
                <a:spcPct val="0"/>
              </a:spcBef>
              <a:defRPr/>
            </a:pPr>
            <a:endParaRPr lang="el-GR" altLang="el-GR" sz="3600" b="1" dirty="0">
              <a:solidFill>
                <a:prstClr val="black"/>
              </a:solidFill>
              <a:effectLst>
                <a:outerShdw blurRad="38100" dist="38100" dir="2700000" algn="tl">
                  <a:srgbClr val="000000">
                    <a:alpha val="43137"/>
                  </a:srgbClr>
                </a:outerShdw>
              </a:effectLst>
              <a:latin typeface="Arial" panose="020B0604020202020204" pitchFamily="34" charset="0"/>
            </a:endParaRPr>
          </a:p>
        </p:txBody>
      </p:sp>
      <p:graphicFrame>
        <p:nvGraphicFramePr>
          <p:cNvPr id="2050" name="Object 2"/>
          <p:cNvGraphicFramePr>
            <a:graphicFrameLocks noChangeAspect="1"/>
          </p:cNvGraphicFramePr>
          <p:nvPr/>
        </p:nvGraphicFramePr>
        <p:xfrm>
          <a:off x="10805652" y="5540210"/>
          <a:ext cx="816077" cy="934763"/>
        </p:xfrm>
        <a:graphic>
          <a:graphicData uri="http://schemas.openxmlformats.org/presentationml/2006/ole">
            <mc:AlternateContent xmlns:mc="http://schemas.openxmlformats.org/markup-compatibility/2006">
              <mc:Choice xmlns:v="urn:schemas-microsoft-com:vml" Requires="v">
                <p:oleObj spid="_x0000_s1026" name="" r:id="rId1" imgW="2981325" imgH="3133725" progId="Word.Picture.8">
                  <p:embed/>
                </p:oleObj>
              </mc:Choice>
              <mc:Fallback>
                <p:oleObj name="" r:id="rId1" imgW="2981325" imgH="3133725" progId="Word.Picture.8">
                  <p:embed/>
                  <p:pic>
                    <p:nvPicPr>
                      <p:cNvPr id="0" name="Picture 1025"/>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10805652" y="5540210"/>
                        <a:ext cx="816077" cy="934763"/>
                      </a:xfrm>
                      <a:prstGeom prst="rect">
                        <a:avLst/>
                      </a:prstGeom>
                      <a:noFill/>
                    </p:spPr>
                  </p:pic>
                </p:oleObj>
              </mc:Fallback>
            </mc:AlternateContent>
          </a:graphicData>
        </a:graphic>
      </p:graphicFrame>
      <p:pic>
        <p:nvPicPr>
          <p:cNvPr id="7" name="Picture 6"/>
          <p:cNvPicPr>
            <a:picLocks noChangeAspect="1"/>
          </p:cNvPicPr>
          <p:nvPr/>
        </p:nvPicPr>
        <p:blipFill>
          <a:blip r:embed="rId3"/>
          <a:stretch>
            <a:fillRect/>
          </a:stretch>
        </p:blipFill>
        <p:spPr>
          <a:xfrm>
            <a:off x="0" y="1457296"/>
            <a:ext cx="7258513" cy="408291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61643" y="423697"/>
            <a:ext cx="6034357" cy="2272235"/>
          </a:xfrm>
          <a:prstGeom prst="rect">
            <a:avLst/>
          </a:prstGeom>
        </p:spPr>
      </p:pic>
      <p:pic>
        <p:nvPicPr>
          <p:cNvPr id="10" name="Picture 9"/>
          <p:cNvPicPr>
            <a:picLocks noChangeAspect="1"/>
          </p:cNvPicPr>
          <p:nvPr/>
        </p:nvPicPr>
        <p:blipFill>
          <a:blip r:embed="rId2"/>
          <a:stretch>
            <a:fillRect/>
          </a:stretch>
        </p:blipFill>
        <p:spPr>
          <a:xfrm>
            <a:off x="6200775" y="452572"/>
            <a:ext cx="5629454" cy="2329986"/>
          </a:xfrm>
          <a:prstGeom prst="rect">
            <a:avLst/>
          </a:prstGeom>
        </p:spPr>
      </p:pic>
      <p:pic>
        <p:nvPicPr>
          <p:cNvPr id="12" name="Picture 11"/>
          <p:cNvPicPr>
            <a:picLocks noChangeAspect="1"/>
          </p:cNvPicPr>
          <p:nvPr/>
        </p:nvPicPr>
        <p:blipFill>
          <a:blip r:embed="rId3"/>
          <a:stretch>
            <a:fillRect/>
          </a:stretch>
        </p:blipFill>
        <p:spPr>
          <a:xfrm>
            <a:off x="219074" y="2959248"/>
            <a:ext cx="5876926" cy="2869856"/>
          </a:xfrm>
          <a:prstGeom prst="rect">
            <a:avLst/>
          </a:prstGeom>
        </p:spPr>
      </p:pic>
      <p:pic>
        <p:nvPicPr>
          <p:cNvPr id="14" name="Picture 13"/>
          <p:cNvPicPr>
            <a:picLocks noChangeAspect="1"/>
          </p:cNvPicPr>
          <p:nvPr/>
        </p:nvPicPr>
        <p:blipFill>
          <a:blip r:embed="rId4"/>
          <a:stretch>
            <a:fillRect/>
          </a:stretch>
        </p:blipFill>
        <p:spPr>
          <a:xfrm>
            <a:off x="6338707" y="3086100"/>
            <a:ext cx="5491522" cy="274300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0" y="968568"/>
            <a:ext cx="12192000" cy="4920864"/>
          </a:xfrm>
          <a:prstGeom prst="rect">
            <a:avLst/>
          </a:prstGeom>
        </p:spPr>
      </p:pic>
      <p:pic>
        <p:nvPicPr>
          <p:cNvPr id="6" name="Picture 5"/>
          <p:cNvPicPr>
            <a:picLocks noChangeAspect="1"/>
          </p:cNvPicPr>
          <p:nvPr/>
        </p:nvPicPr>
        <p:blipFill>
          <a:blip r:embed="rId1"/>
          <a:stretch>
            <a:fillRect/>
          </a:stretch>
        </p:blipFill>
        <p:spPr>
          <a:xfrm>
            <a:off x="0" y="968568"/>
            <a:ext cx="12192000" cy="4920864"/>
          </a:xfrm>
          <a:prstGeom prst="rect">
            <a:avLst/>
          </a:prstGeom>
        </p:spPr>
      </p:pic>
      <p:pic>
        <p:nvPicPr>
          <p:cNvPr id="24" name="Picture 23"/>
          <p:cNvPicPr>
            <a:picLocks noChangeAspect="1"/>
          </p:cNvPicPr>
          <p:nvPr/>
        </p:nvPicPr>
        <p:blipFill>
          <a:blip r:embed="rId2"/>
          <a:stretch>
            <a:fillRect/>
          </a:stretch>
        </p:blipFill>
        <p:spPr>
          <a:xfrm>
            <a:off x="0" y="798701"/>
            <a:ext cx="12192000" cy="5260598"/>
          </a:xfrm>
          <a:prstGeom prst="rect">
            <a:avLst/>
          </a:prstGeom>
        </p:spPr>
      </p:pic>
      <p:pic>
        <p:nvPicPr>
          <p:cNvPr id="30" name="Picture 29"/>
          <p:cNvPicPr>
            <a:picLocks noChangeAspect="1"/>
          </p:cNvPicPr>
          <p:nvPr/>
        </p:nvPicPr>
        <p:blipFill>
          <a:blip r:embed="rId2"/>
          <a:stretch>
            <a:fillRect/>
          </a:stretch>
        </p:blipFill>
        <p:spPr>
          <a:xfrm>
            <a:off x="0" y="798701"/>
            <a:ext cx="12192000" cy="5260598"/>
          </a:xfrm>
          <a:prstGeom prst="rect">
            <a:avLst/>
          </a:prstGeom>
        </p:spPr>
      </p:pic>
      <p:pic>
        <p:nvPicPr>
          <p:cNvPr id="32" name="Picture 31"/>
          <p:cNvPicPr>
            <a:picLocks noChangeAspect="1"/>
          </p:cNvPicPr>
          <p:nvPr/>
        </p:nvPicPr>
        <p:blipFill>
          <a:blip r:embed="rId3"/>
          <a:stretch>
            <a:fillRect/>
          </a:stretch>
        </p:blipFill>
        <p:spPr>
          <a:xfrm>
            <a:off x="2800350" y="0"/>
            <a:ext cx="5921854" cy="2657949"/>
          </a:xfrm>
          <a:prstGeom prst="rect">
            <a:avLst/>
          </a:prstGeom>
        </p:spPr>
      </p:pic>
      <p:pic>
        <p:nvPicPr>
          <p:cNvPr id="34" name="Picture 33"/>
          <p:cNvPicPr>
            <a:picLocks noChangeAspect="1"/>
          </p:cNvPicPr>
          <p:nvPr/>
        </p:nvPicPr>
        <p:blipFill>
          <a:blip r:embed="rId4"/>
          <a:stretch>
            <a:fillRect/>
          </a:stretch>
        </p:blipFill>
        <p:spPr>
          <a:xfrm>
            <a:off x="571500" y="3116375"/>
            <a:ext cx="6182444" cy="2773057"/>
          </a:xfrm>
          <a:prstGeom prst="rect">
            <a:avLst/>
          </a:prstGeom>
        </p:spPr>
      </p:pic>
      <p:pic>
        <p:nvPicPr>
          <p:cNvPr id="35" name="Picture 34"/>
          <p:cNvPicPr>
            <a:picLocks noChangeAspect="1"/>
          </p:cNvPicPr>
          <p:nvPr/>
        </p:nvPicPr>
        <p:blipFill>
          <a:blip r:embed="rId5"/>
          <a:stretch>
            <a:fillRect/>
          </a:stretch>
        </p:blipFill>
        <p:spPr>
          <a:xfrm>
            <a:off x="7489388" y="2926606"/>
            <a:ext cx="4200366" cy="277305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Rot="1" noChangeArrowheads="1"/>
          </p:cNvSpPr>
          <p:nvPr>
            <p:ph idx="1"/>
          </p:nvPr>
        </p:nvSpPr>
        <p:spPr>
          <a:xfrm>
            <a:off x="402167" y="2286000"/>
            <a:ext cx="11387667" cy="990600"/>
          </a:xfrm>
          <a:noFill/>
        </p:spPr>
        <p:txBody>
          <a:bodyPr/>
          <a:lstStyle/>
          <a:p>
            <a:r>
              <a:rPr lang="en-US" sz="2400" dirty="0">
                <a:effectLst/>
              </a:rPr>
              <a:t>We are living in the most critical moment in the history of the planet</a:t>
            </a:r>
            <a:endParaRPr lang="en-US" sz="2400" dirty="0">
              <a:effectLst/>
            </a:endParaRPr>
          </a:p>
          <a:p>
            <a:r>
              <a:rPr lang="en-US" sz="2400" dirty="0">
                <a:effectLst/>
              </a:rPr>
              <a:t>The decisions that will be made will determine the future</a:t>
            </a:r>
            <a:endParaRPr lang="el-GR" sz="2400" dirty="0">
              <a:effectLst/>
            </a:endParaRPr>
          </a:p>
        </p:txBody>
      </p:sp>
      <p:sp>
        <p:nvSpPr>
          <p:cNvPr id="25604" name="AutoShape 4" descr="2Q=="/>
          <p:cNvSpPr>
            <a:spLocks noChangeAspect="1" noChangeArrowheads="1"/>
          </p:cNvSpPr>
          <p:nvPr/>
        </p:nvSpPr>
        <p:spPr bwMode="auto">
          <a:xfrm>
            <a:off x="5892800" y="327660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5605"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2167" y="3276600"/>
            <a:ext cx="4927006"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6" name="AutoShape 6" descr="2Q=="/>
          <p:cNvSpPr>
            <a:spLocks noChangeAspect="1" noChangeArrowheads="1"/>
          </p:cNvSpPr>
          <p:nvPr/>
        </p:nvSpPr>
        <p:spPr bwMode="auto">
          <a:xfrm>
            <a:off x="5892800" y="327660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560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9173" y="3276600"/>
            <a:ext cx="6527536"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83025" y="296897"/>
            <a:ext cx="5869858" cy="1283167"/>
          </a:xfrm>
        </p:spPr>
        <p:txBody>
          <a:bodyPr>
            <a:normAutofit fontScale="90000"/>
          </a:bodyPr>
          <a:lstStyle/>
          <a:p>
            <a:r>
              <a:rPr lang="en-US" dirty="0"/>
              <a:t>Eco-anxiety</a:t>
            </a:r>
            <a:endParaRPr lang="en-US" dirty="0"/>
          </a:p>
        </p:txBody>
      </p:sp>
      <p:sp>
        <p:nvSpPr>
          <p:cNvPr id="3" name="Subtitle 2"/>
          <p:cNvSpPr>
            <a:spLocks noGrp="1"/>
          </p:cNvSpPr>
          <p:nvPr>
            <p:ph type="subTitle" idx="1"/>
          </p:nvPr>
        </p:nvSpPr>
        <p:spPr>
          <a:xfrm>
            <a:off x="102654" y="4658475"/>
            <a:ext cx="11957539" cy="1655762"/>
          </a:xfrm>
        </p:spPr>
        <p:txBody>
          <a:bodyPr>
            <a:normAutofit/>
          </a:bodyPr>
          <a:lstStyle/>
          <a:p>
            <a:pPr algn="just"/>
            <a:r>
              <a:rPr lang="en-US" sz="2000" b="0" i="0" dirty="0">
                <a:solidFill>
                  <a:schemeClr val="tx1"/>
                </a:solidFill>
                <a:effectLst/>
                <a:latin typeface="Arial" panose="020B0604020202020204" pitchFamily="34" charset="0"/>
              </a:rPr>
              <a:t>The American Psychology Association (APA) describes eco-anxiety as “</a:t>
            </a:r>
            <a:r>
              <a:rPr lang="en-US" sz="2000" b="1" i="0" dirty="0">
                <a:solidFill>
                  <a:schemeClr val="tx1"/>
                </a:solidFill>
                <a:effectLst/>
                <a:latin typeface="Arial" panose="020B0604020202020204" pitchFamily="34" charset="0"/>
              </a:rPr>
              <a:t>the chronic fear of environmental cataclysm</a:t>
            </a:r>
            <a:r>
              <a:rPr lang="en-US" sz="2000" b="0" i="0" dirty="0">
                <a:solidFill>
                  <a:schemeClr val="tx1"/>
                </a:solidFill>
                <a:effectLst/>
                <a:latin typeface="Arial" panose="020B0604020202020204" pitchFamily="34" charset="0"/>
              </a:rPr>
              <a:t> that comes from observing the seemingly irrevocable impact of climate change and the associated concern for one's future and that of next generations”.</a:t>
            </a:r>
            <a:endParaRPr lang="en-US" sz="2000" dirty="0">
              <a:solidFill>
                <a:schemeClr val="tx1"/>
              </a:solidFill>
            </a:endParaRPr>
          </a:p>
        </p:txBody>
      </p:sp>
      <p:pic>
        <p:nvPicPr>
          <p:cNvPr id="18434" name="Picture 2" descr="eco-anxiet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60506" y="1744630"/>
            <a:ext cx="5514896" cy="28953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Rot="1" noChangeArrowheads="1"/>
          </p:cNvSpPr>
          <p:nvPr>
            <p:ph type="title"/>
          </p:nvPr>
        </p:nvSpPr>
        <p:spPr>
          <a:xfrm>
            <a:off x="334435" y="1371600"/>
            <a:ext cx="11387667" cy="1143000"/>
          </a:xfrm>
          <a:noFill/>
        </p:spPr>
        <p:txBody>
          <a:bodyPr/>
          <a:lstStyle/>
          <a:p>
            <a:pPr algn="ct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Basic questions</a:t>
            </a:r>
            <a:endParaRPr lang="el-GR"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100" name="Picture 7" descr="planet-food-300x225"/>
          <p:cNvPicPr>
            <a:picLocks noGrp="1" noChangeAspect="1" noChangeArrowheads="1"/>
          </p:cNvPicPr>
          <p:nvPr>
            <p:ph idx="1"/>
          </p:nvPr>
        </p:nvPicPr>
        <p:blipFill>
          <a:blip r:embed="rId1">
            <a:extLst>
              <a:ext uri="{28A0092B-C50C-407E-A947-70E740481C1C}">
                <a14:useLocalDpi xmlns:a14="http://schemas.microsoft.com/office/drawing/2010/main" val="0"/>
              </a:ext>
            </a:extLst>
          </a:blip>
          <a:stretch>
            <a:fillRect/>
          </a:stretch>
        </p:blipFill>
        <p:spPr>
          <a:xfrm>
            <a:off x="8198909" y="3932286"/>
            <a:ext cx="3810000" cy="2143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6261" name="Rectangle 5"/>
          <p:cNvSpPr>
            <a:spLocks noGrp="1" noRot="1" noChangeArrowheads="1"/>
          </p:cNvSpPr>
          <p:nvPr>
            <p:ph type="body" sz="half" idx="4294967295"/>
          </p:nvPr>
        </p:nvSpPr>
        <p:spPr>
          <a:xfrm>
            <a:off x="334435" y="2021190"/>
            <a:ext cx="6505278" cy="3822192"/>
          </a:xfrm>
          <a:prstGeom prst="rect">
            <a:avLst/>
          </a:prstGeom>
          <a:noFill/>
        </p:spPr>
        <p:txBody>
          <a:bodyPr>
            <a:normAutofit/>
          </a:bodyPr>
          <a:lstStyle/>
          <a:p>
            <a:r>
              <a:rPr lang="el-GR" sz="2800" dirty="0">
                <a:solidFill>
                  <a:schemeClr val="bg2">
                    <a:lumMod val="75000"/>
                  </a:schemeClr>
                </a:solidFill>
                <a:effectLst/>
              </a:rPr>
              <a:t>Ποια είναι η κατάσταση στον πλανήτη αυτή τη στιγμή;</a:t>
            </a:r>
            <a:endParaRPr lang="el-GR" sz="2800" dirty="0">
              <a:solidFill>
                <a:schemeClr val="bg2">
                  <a:lumMod val="75000"/>
                </a:schemeClr>
              </a:solidFill>
              <a:effectLst/>
            </a:endParaRPr>
          </a:p>
          <a:p>
            <a:r>
              <a:rPr lang="el-GR" sz="2800" dirty="0">
                <a:solidFill>
                  <a:schemeClr val="bg2">
                    <a:lumMod val="75000"/>
                  </a:schemeClr>
                </a:solidFill>
                <a:effectLst/>
              </a:rPr>
              <a:t>Πως ορίζεται η βιώσιμη κατανάλωση τροφής;</a:t>
            </a:r>
            <a:endParaRPr lang="el-GR" sz="2800" dirty="0">
              <a:solidFill>
                <a:schemeClr val="bg2">
                  <a:lumMod val="75000"/>
                </a:schemeClr>
              </a:solidFill>
              <a:effectLst/>
            </a:endParaRPr>
          </a:p>
          <a:p>
            <a:r>
              <a:rPr lang="en-US" dirty="0"/>
              <a:t>Does our diet affect the environment?</a:t>
            </a:r>
            <a:endParaRPr lang="el-GR" sz="2800" dirty="0">
              <a:effectLst/>
            </a:endParaRPr>
          </a:p>
          <a:p>
            <a:r>
              <a:rPr lang="el-GR" sz="2800" dirty="0">
                <a:solidFill>
                  <a:schemeClr val="bg2">
                    <a:lumMod val="75000"/>
                  </a:schemeClr>
                </a:solidFill>
                <a:effectLst/>
              </a:rPr>
              <a:t>Πως μπορώ να αυξήσω την παραγωγή τροφής χωρίς να καταστρέψω τον πλανήτη ;</a:t>
            </a:r>
            <a:endParaRPr lang="el-GR" sz="2800" dirty="0">
              <a:solidFill>
                <a:schemeClr val="bg2">
                  <a:lumMod val="75000"/>
                </a:schemeClr>
              </a:solidFill>
              <a:effectLs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latin typeface="Arial" panose="020B0604020202020204" pitchFamily="34" charset="0"/>
                <a:cs typeface="Arial" panose="020B0604020202020204" pitchFamily="34" charset="0"/>
              </a:rPr>
              <a:t>The consequences of dietary behavior</a:t>
            </a:r>
            <a:endParaRPr lang="en-US" sz="3200" b="1" dirty="0">
              <a:latin typeface="Arial" panose="020B0604020202020204" pitchFamily="34" charset="0"/>
              <a:cs typeface="Arial" panose="020B0604020202020204" pitchFamily="34" charset="0"/>
            </a:endParaRPr>
          </a:p>
        </p:txBody>
      </p:sp>
      <p:sp>
        <p:nvSpPr>
          <p:cNvPr id="31746" name="Rectangle 3"/>
          <p:cNvSpPr>
            <a:spLocks noGrp="1" noChangeArrowheads="1"/>
          </p:cNvSpPr>
          <p:nvPr>
            <p:ph idx="1"/>
          </p:nvPr>
        </p:nvSpPr>
        <p:spPr>
          <a:xfrm>
            <a:off x="595223" y="1556792"/>
            <a:ext cx="9793055" cy="3360265"/>
          </a:xfrm>
          <a:noFill/>
        </p:spPr>
        <p:txBody>
          <a:bodyPr/>
          <a:lstStyle/>
          <a:p>
            <a:r>
              <a:rPr lang="en-US" sz="2400" dirty="0"/>
              <a:t>Dietary habits significantly burden the environment, more than any other behavior.</a:t>
            </a:r>
            <a:endParaRPr lang="en-US" sz="2400" dirty="0"/>
          </a:p>
          <a:p>
            <a:r>
              <a:rPr lang="en-US" sz="2400" dirty="0"/>
              <a:t>In 2008, food systems contributed 19%–29% of global anthropogenic greenhouse gases (GHG),releasing 9,800–16,900 megatons of CO₂ equivalents (Sonja J. et al., 2012).</a:t>
            </a:r>
            <a:endParaRPr lang="en-US" sz="2400" dirty="0"/>
          </a:p>
          <a:p>
            <a:r>
              <a:rPr lang="en-US" sz="2400" dirty="0"/>
              <a:t>In comparison, transportation (cars, trains, airplanes, ships) accounts for only 13% of emissions (FAO, 2006)."</a:t>
            </a:r>
            <a:endParaRPr lang="en-US" sz="2400" dirty="0"/>
          </a:p>
          <a:p>
            <a:pPr>
              <a:buFont typeface="Wingdings" panose="05000000000000000000" pitchFamily="2" charset="2"/>
              <a:buChar char="Ø"/>
            </a:pPr>
            <a:endParaRPr lang="el-GR" altLang="el-GR" sz="2400" baseline="-25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23941" y="1122332"/>
            <a:ext cx="4087368" cy="3813048"/>
          </a:xfrm>
        </p:spPr>
        <p:txBody>
          <a:bodyPr/>
          <a:lstStyle/>
          <a:p>
            <a:pPr algn="ctr"/>
            <a:r>
              <a:rPr lang="en-US" sz="2400" dirty="0"/>
              <a:t>Our dietary habits affect the environment more than any other behavior</a:t>
            </a:r>
            <a:br>
              <a:rPr lang="el-GR" dirty="0"/>
            </a:br>
            <a:endParaRPr lang="el-GR" dirty="0"/>
          </a:p>
        </p:txBody>
      </p:sp>
      <p:pic>
        <p:nvPicPr>
          <p:cNvPr id="4" name="Θέση περιεχομένου 3"/>
          <p:cNvPicPr>
            <a:picLocks noGrp="1" noChangeAspect="1"/>
          </p:cNvPicPr>
          <p:nvPr>
            <p:ph idx="1"/>
          </p:nvPr>
        </p:nvPicPr>
        <p:blipFill>
          <a:blip r:embed="rId1"/>
          <a:stretch>
            <a:fillRect/>
          </a:stretch>
        </p:blipFill>
        <p:spPr>
          <a:xfrm>
            <a:off x="3663473" y="1052423"/>
            <a:ext cx="8436742" cy="496881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58681" y="1411066"/>
            <a:ext cx="8185334" cy="374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3" name="Rectangle 6"/>
          <p:cNvSpPr>
            <a:spLocks noChangeArrowheads="1"/>
          </p:cNvSpPr>
          <p:nvPr/>
        </p:nvSpPr>
        <p:spPr bwMode="auto">
          <a:xfrm>
            <a:off x="945864" y="5379555"/>
            <a:ext cx="99527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a:t> </a:t>
            </a:r>
            <a:r>
              <a:rPr lang="en-US" sz="1400" dirty="0"/>
              <a:t>www.ewg.org/meateatersguide/a-meat-eaters-guide-to-climate-change-health-what-you-eat-matters/climate-and-environmental-impacts/#sthash.lI0tPg1m.dpuf</a:t>
            </a:r>
            <a:endParaRPr lang="en-US" sz="1400" dirty="0"/>
          </a:p>
        </p:txBody>
      </p:sp>
      <p:sp>
        <p:nvSpPr>
          <p:cNvPr id="2" name="Title 1"/>
          <p:cNvSpPr>
            <a:spLocks noGrp="1"/>
          </p:cNvSpPr>
          <p:nvPr>
            <p:ph type="title"/>
          </p:nvPr>
        </p:nvSpPr>
        <p:spPr>
          <a:xfrm>
            <a:off x="245649" y="268066"/>
            <a:ext cx="11387667" cy="1143000"/>
          </a:xfrm>
        </p:spPr>
        <p:txBody>
          <a:bodyPr/>
          <a:lstStyle/>
          <a:p>
            <a:pPr algn="ctr"/>
            <a:r>
              <a:rPr lang="en-US" sz="3200" dirty="0"/>
              <a:t>Greenhouse Gas Emissions from Food</a:t>
            </a:r>
            <a:endParaRPr lang="en-US" sz="3200" b="1" dirty="0">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5328" y="337119"/>
            <a:ext cx="12186672" cy="4433289"/>
          </a:xfrm>
          <a:prstGeom prst="rect">
            <a:avLst/>
          </a:prstGeom>
        </p:spPr>
      </p:pic>
      <p:pic>
        <p:nvPicPr>
          <p:cNvPr id="5" name="Picture 4"/>
          <p:cNvPicPr>
            <a:picLocks noChangeAspect="1"/>
          </p:cNvPicPr>
          <p:nvPr/>
        </p:nvPicPr>
        <p:blipFill>
          <a:blip r:embed="rId2"/>
          <a:stretch>
            <a:fillRect/>
          </a:stretch>
        </p:blipFill>
        <p:spPr>
          <a:xfrm>
            <a:off x="8036373" y="6128341"/>
            <a:ext cx="1772057" cy="30482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Υδατικό αποτύπωμα τροφίμων"/>
          <p:cNvPicPr>
            <a:picLocks noChangeAspect="1" noChangeArrowheads="1"/>
          </p:cNvPicPr>
          <p:nvPr/>
        </p:nvPicPr>
        <p:blipFill rotWithShape="1">
          <a:blip r:embed="rId1">
            <a:extLst>
              <a:ext uri="{28A0092B-C50C-407E-A947-70E740481C1C}">
                <a14:useLocalDpi xmlns:a14="http://schemas.microsoft.com/office/drawing/2010/main" val="0"/>
              </a:ext>
            </a:extLst>
          </a:blip>
          <a:srcRect t="19388" b="4709"/>
          <a:stretch>
            <a:fillRect/>
          </a:stretch>
        </p:blipFill>
        <p:spPr bwMode="auto">
          <a:xfrm>
            <a:off x="4944190" y="567802"/>
            <a:ext cx="6383548" cy="587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Grp="1" noChangeArrowheads="1"/>
          </p:cNvSpPr>
          <p:nvPr>
            <p:ph type="title"/>
          </p:nvPr>
        </p:nvSpPr>
        <p:spPr>
          <a:xfrm>
            <a:off x="-278579" y="2086737"/>
            <a:ext cx="5109591" cy="1047369"/>
          </a:xfrm>
          <a:noFill/>
        </p:spPr>
        <p:txBody>
          <a:bodyPr/>
          <a:lstStyle/>
          <a:p>
            <a:pPr algn="ctr"/>
            <a:r>
              <a:rPr lang="en-US" altLang="el-GR"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Water footprint</a:t>
            </a:r>
            <a:r>
              <a:rPr lang="el-GR" altLang="el-GR"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br>
              <a:rPr lang="en-US" altLang="el-GR"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l-GR" altLang="el-GR"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altLang="el-GR" sz="32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lt</a:t>
            </a:r>
            <a:r>
              <a:rPr lang="el-GR" altLang="el-GR"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en-US" altLang="el-GR"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kg food)</a:t>
            </a:r>
            <a:endParaRPr lang="el-GR" altLang="el-GR"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524000" y="692150"/>
            <a:ext cx="9036050" cy="1143000"/>
          </a:xfrm>
        </p:spPr>
        <p:txBody>
          <a:bodyPr>
            <a:normAutofit fontScale="90000"/>
          </a:bodyPr>
          <a:lstStyle/>
          <a:p>
            <a:pPr>
              <a:defRPr/>
            </a:pPr>
            <a:r>
              <a:rPr lang="en-US" dirty="0"/>
              <a:t>Nutrition challenges ahead of us!!!!</a:t>
            </a:r>
            <a:br>
              <a:rPr lang="en-US" dirty="0"/>
            </a:br>
            <a:endParaRPr lang="el-GR" dirty="0"/>
          </a:p>
        </p:txBody>
      </p:sp>
      <p:pic>
        <p:nvPicPr>
          <p:cNvPr id="67587" name="Εικόνα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47850" y="1773238"/>
            <a:ext cx="762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www.sciencemediacentre.co.nz/wp-content/upload/2009/09/virtual-water3.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03512" y="26032"/>
            <a:ext cx="8981108" cy="66433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1"/>
          <a:stretch>
            <a:fillRect/>
          </a:stretch>
        </p:blipFill>
        <p:spPr>
          <a:xfrm>
            <a:off x="2834841" y="2857847"/>
            <a:ext cx="5802238" cy="4005472"/>
          </a:xfrm>
          <a:prstGeom prst="rect">
            <a:avLst/>
          </a:prstGeom>
        </p:spPr>
      </p:pic>
      <p:pic>
        <p:nvPicPr>
          <p:cNvPr id="5" name="Εικόνα 4"/>
          <p:cNvPicPr>
            <a:picLocks noChangeAspect="1"/>
          </p:cNvPicPr>
          <p:nvPr/>
        </p:nvPicPr>
        <p:blipFill>
          <a:blip r:embed="rId2"/>
          <a:stretch>
            <a:fillRect/>
          </a:stretch>
        </p:blipFill>
        <p:spPr>
          <a:xfrm>
            <a:off x="3431704" y="-10469"/>
            <a:ext cx="4608512" cy="289509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6347" b="6987"/>
          <a:stretch>
            <a:fillRect/>
          </a:stretch>
        </p:blipFill>
        <p:spPr bwMode="auto">
          <a:xfrm>
            <a:off x="3746189" y="713582"/>
            <a:ext cx="8134914" cy="588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a:spLocks noGrp="1" noChangeArrowheads="1"/>
          </p:cNvSpPr>
          <p:nvPr>
            <p:ph type="title"/>
          </p:nvPr>
        </p:nvSpPr>
        <p:spPr>
          <a:xfrm>
            <a:off x="310897" y="2057400"/>
            <a:ext cx="4681728" cy="1143000"/>
          </a:xfrm>
          <a:noFill/>
        </p:spPr>
        <p:txBody>
          <a:bodyPr/>
          <a:lstStyle/>
          <a:p>
            <a:pPr algn="ctr"/>
            <a:r>
              <a:rPr lang="en-US" altLang="el-GR"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Food miles</a:t>
            </a:r>
            <a:endParaRPr lang="el-GR" altLang="el-GR"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Rot="1" noChangeArrowheads="1"/>
          </p:cNvSpPr>
          <p:nvPr>
            <p:ph type="title"/>
          </p:nvPr>
        </p:nvSpPr>
        <p:spPr>
          <a:xfrm>
            <a:off x="334433" y="1517904"/>
            <a:ext cx="11387667" cy="1143000"/>
          </a:xfrm>
          <a:noFill/>
        </p:spPr>
        <p:txBody>
          <a:bodyPr/>
          <a:lstStyle/>
          <a:p>
            <a:pPr algn="ctr"/>
            <a:r>
              <a:rPr lang="el-GR"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Βασικά Ερωτήματα</a:t>
            </a:r>
            <a:endParaRPr lang="el-GR"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100" name="Picture 7" descr="planet-food-300x225"/>
          <p:cNvPicPr>
            <a:picLocks noGrp="1" noChangeAspect="1" noChangeArrowheads="1"/>
          </p:cNvPicPr>
          <p:nvPr>
            <p:ph idx="1"/>
          </p:nvPr>
        </p:nvPicPr>
        <p:blipFill>
          <a:blip r:embed="rId1">
            <a:extLst>
              <a:ext uri="{28A0092B-C50C-407E-A947-70E740481C1C}">
                <a14:useLocalDpi xmlns:a14="http://schemas.microsoft.com/office/drawing/2010/main" val="0"/>
              </a:ext>
            </a:extLst>
          </a:blip>
          <a:stretch>
            <a:fillRect/>
          </a:stretch>
        </p:blipFill>
        <p:spPr>
          <a:xfrm>
            <a:off x="8156476" y="3778747"/>
            <a:ext cx="3810000" cy="2143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6261" name="Rectangle 5"/>
          <p:cNvSpPr>
            <a:spLocks noGrp="1" noRot="1" noChangeArrowheads="1"/>
          </p:cNvSpPr>
          <p:nvPr>
            <p:ph type="body" sz="half" idx="4294967295"/>
          </p:nvPr>
        </p:nvSpPr>
        <p:spPr>
          <a:xfrm>
            <a:off x="334433" y="3236976"/>
            <a:ext cx="7555343" cy="2809810"/>
          </a:xfrm>
          <a:prstGeom prst="rect">
            <a:avLst/>
          </a:prstGeom>
          <a:noFill/>
        </p:spPr>
        <p:txBody>
          <a:bodyPr>
            <a:normAutofit/>
          </a:bodyPr>
          <a:lstStyle/>
          <a:p>
            <a:pPr marL="0" indent="0">
              <a:buNone/>
            </a:pPr>
            <a:r>
              <a:rPr lang="en-US" dirty="0"/>
              <a:t>How is sustainable diet defined?</a:t>
            </a:r>
            <a:r>
              <a:rPr lang="el-GR" sz="2800" dirty="0">
                <a:solidFill>
                  <a:schemeClr val="bg2">
                    <a:lumMod val="75000"/>
                  </a:schemeClr>
                </a:solidFill>
                <a:effectLst/>
              </a:rPr>
              <a:t>ει η</a:t>
            </a:r>
            <a:endParaRPr lang="el-GR" sz="2800" dirty="0">
              <a:solidFill>
                <a:schemeClr val="bg2">
                  <a:lumMod val="75000"/>
                </a:schemeClr>
              </a:solidFill>
              <a:effectLs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0043" y="701139"/>
            <a:ext cx="11781436" cy="55225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ottotitolo 4"/>
          <p:cNvSpPr>
            <a:spLocks noGrp="1"/>
          </p:cNvSpPr>
          <p:nvPr>
            <p:ph idx="1"/>
          </p:nvPr>
        </p:nvSpPr>
        <p:spPr>
          <a:xfrm>
            <a:off x="238124" y="1895475"/>
            <a:ext cx="6266193" cy="4237906"/>
          </a:xfrm>
          <a:noFill/>
        </p:spPr>
        <p:txBody>
          <a:bodyPr>
            <a:normAutofit fontScale="70000" lnSpcReduction="20000"/>
          </a:bodyPr>
          <a:lstStyle/>
          <a:p>
            <a:pPr marL="0" indent="0">
              <a:buNone/>
            </a:pPr>
            <a:r>
              <a:rPr lang="en-US" sz="2400" dirty="0"/>
              <a:t>The </a:t>
            </a:r>
            <a:r>
              <a:rPr lang="en-US" sz="2400" b="1" dirty="0"/>
              <a:t>FAO (2010) definition of a sustainable diet</a:t>
            </a:r>
            <a:r>
              <a:rPr lang="en-US" sz="2400" dirty="0"/>
              <a:t> is:</a:t>
            </a:r>
            <a:endParaRPr lang="en-US" sz="2400" dirty="0"/>
          </a:p>
          <a:p>
            <a:pPr marL="0" indent="0">
              <a:buNone/>
            </a:pPr>
            <a:r>
              <a:rPr lang="en-US" sz="2400" dirty="0"/>
              <a:t>“Sustainable diets are those diets with low environmental impacts which contribute to food and </a:t>
            </a:r>
            <a:r>
              <a:rPr lang="en-US" sz="2400" dirty="0">
                <a:solidFill>
                  <a:srgbClr val="FF0000"/>
                </a:solidFill>
              </a:rPr>
              <a:t>food security </a:t>
            </a:r>
            <a:r>
              <a:rPr lang="en-US" sz="2400" dirty="0"/>
              <a:t>and to healthy life for present and future generations. Sustainable diets are protective and respectful of biodiversity and ecosystems, culturally acceptable, accessible, economically fair and affordable; nutritionally adequate, safe and healthy; while optimizing natural and human resources.”</a:t>
            </a:r>
            <a:endParaRPr lang="en-US" sz="2400" dirty="0"/>
          </a:p>
          <a:p>
            <a:endParaRPr lang="en-US" sz="2400" dirty="0"/>
          </a:p>
          <a:p>
            <a:endParaRPr lang="en-US" sz="2400" dirty="0"/>
          </a:p>
          <a:p>
            <a:r>
              <a:rPr lang="en-US" sz="2400" dirty="0"/>
              <a:t>Minimizes environmental impact (less greenhouse gases, water, and land use)</a:t>
            </a:r>
            <a:endParaRPr lang="en-US" sz="2400" dirty="0"/>
          </a:p>
          <a:p>
            <a:r>
              <a:rPr lang="en-US" sz="2400" dirty="0"/>
              <a:t>Supports </a:t>
            </a:r>
            <a:r>
              <a:rPr lang="en-US" sz="2400" b="1" dirty="0"/>
              <a:t>health and nutrition</a:t>
            </a:r>
            <a:endParaRPr lang="en-US" sz="2400" dirty="0"/>
          </a:p>
          <a:p>
            <a:r>
              <a:rPr lang="en-US" sz="2400" dirty="0"/>
              <a:t>Respects </a:t>
            </a:r>
            <a:r>
              <a:rPr lang="en-US" sz="2400" b="1" dirty="0"/>
              <a:t>biodiversity and ecosystems</a:t>
            </a:r>
            <a:endParaRPr lang="en-US" sz="2400" dirty="0"/>
          </a:p>
          <a:p>
            <a:r>
              <a:rPr lang="en-US" sz="2400" dirty="0"/>
              <a:t>Is </a:t>
            </a:r>
            <a:r>
              <a:rPr lang="en-US" sz="2400" b="1" dirty="0"/>
              <a:t>culturally acceptable and economically fair</a:t>
            </a:r>
            <a:endParaRPr lang="en-US" sz="2400" dirty="0"/>
          </a:p>
          <a:p>
            <a:r>
              <a:rPr lang="en-US" sz="2400" dirty="0"/>
              <a:t>Ensures </a:t>
            </a:r>
            <a:r>
              <a:rPr lang="en-US" sz="2400" b="1" dirty="0"/>
              <a:t>long-term access to food</a:t>
            </a:r>
            <a:r>
              <a:rPr lang="en-US" sz="2400" dirty="0"/>
              <a:t> for future generations</a:t>
            </a:r>
            <a:endParaRPr lang="en-US" sz="2400" dirty="0"/>
          </a:p>
          <a:p>
            <a:endParaRPr lang="el-GR" altLang="el-GR" sz="2400" b="1" dirty="0">
              <a:effectLst/>
            </a:endParaRPr>
          </a:p>
        </p:txBody>
      </p:sp>
      <p:pic>
        <p:nvPicPr>
          <p:cNvPr id="27652" name="Picture 4" descr="sustainable diets cove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474514" y="1741877"/>
            <a:ext cx="3072341" cy="316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402165" y="327804"/>
            <a:ext cx="11387667" cy="1143000"/>
          </a:xfrm>
          <a:noFill/>
        </p:spPr>
        <p:txBody>
          <a:bodyPr/>
          <a:lstStyle/>
          <a:p>
            <a:pPr algn="ctr"/>
            <a:r>
              <a:rPr lang="en-US" altLang="el-GR" sz="3200" b="1" dirty="0">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Sustainable Diet</a:t>
            </a:r>
            <a:br>
              <a:rPr lang="en-GB" altLang="el-GR" sz="3200" b="1" dirty="0">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br>
            <a:endParaRPr lang="el-GR" altLang="el-GR"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Εικόνα 1"/>
          <p:cNvPicPr>
            <a:picLocks noChangeAspect="1"/>
          </p:cNvPicPr>
          <p:nvPr/>
        </p:nvPicPr>
        <p:blipFill>
          <a:blip r:embed="rId2"/>
          <a:stretch>
            <a:fillRect/>
          </a:stretch>
        </p:blipFill>
        <p:spPr>
          <a:xfrm>
            <a:off x="9546855" y="1371600"/>
            <a:ext cx="2466780" cy="3804297"/>
          </a:xfrm>
          <a:prstGeom prst="rect">
            <a:avLst/>
          </a:prstGeo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67" y="1371600"/>
            <a:ext cx="11387667" cy="1143000"/>
          </a:xfrm>
        </p:spPr>
        <p:txBody>
          <a:bodyPr/>
          <a:lstStyle/>
          <a:p>
            <a:pPr algn="ctr">
              <a:defRPr/>
            </a:pPr>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characteristics of a sustainable diet</a:t>
            </a:r>
            <a:endPar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8676" name="TextBox 3"/>
          <p:cNvSpPr txBox="1">
            <a:spLocks noChangeArrowheads="1"/>
          </p:cNvSpPr>
          <p:nvPr/>
        </p:nvSpPr>
        <p:spPr bwMode="auto">
          <a:xfrm>
            <a:off x="658368" y="5203825"/>
            <a:ext cx="78912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lnSpc>
                <a:spcPct val="80000"/>
              </a:lnSpc>
              <a:spcBef>
                <a:spcPct val="20000"/>
              </a:spcBef>
            </a:pPr>
            <a:r>
              <a:rPr lang="en-US" altLang="el-GR" sz="2000" dirty="0">
                <a:latin typeface="Georgia" panose="02040502050405020303" pitchFamily="18" charset="0"/>
                <a:cs typeface="Arial" panose="020B0604020202020204" pitchFamily="34" charset="0"/>
              </a:rPr>
              <a:t>Source: FAO, 2010</a:t>
            </a:r>
            <a:endParaRPr lang="en-US" altLang="el-GR" sz="2000" dirty="0">
              <a:latin typeface="Georgia" panose="02040502050405020303" pitchFamily="18" charset="0"/>
              <a:cs typeface="Arial" panose="020B0604020202020204" pitchFamily="34" charset="0"/>
            </a:endParaRPr>
          </a:p>
        </p:txBody>
      </p:sp>
      <p:sp>
        <p:nvSpPr>
          <p:cNvPr id="4" name="Rectangle 1"/>
          <p:cNvSpPr>
            <a:spLocks noGrp="1" noChangeArrowheads="1"/>
          </p:cNvSpPr>
          <p:nvPr>
            <p:ph idx="1"/>
          </p:nvPr>
        </p:nvSpPr>
        <p:spPr bwMode="auto">
          <a:xfrm>
            <a:off x="401637" y="2950507"/>
            <a:ext cx="5214889"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Char char="•"/>
            </a:pPr>
            <a:r>
              <a:rPr kumimoji="0" lang="el-GR" altLang="el-GR" sz="1800" i="0" u="none" strike="noStrike" cap="none" normalizeH="0" baseline="0" dirty="0" err="1">
                <a:ln>
                  <a:noFill/>
                </a:ln>
                <a:solidFill>
                  <a:schemeClr val="tx1"/>
                </a:solidFill>
                <a:effectLst/>
                <a:latin typeface="Arial" panose="020B0604020202020204" pitchFamily="34" charset="0"/>
              </a:rPr>
              <a:t>Protects</a:t>
            </a:r>
            <a:r>
              <a:rPr kumimoji="0" lang="el-GR" altLang="el-GR" sz="1800" i="0" u="none" strike="noStrike" cap="none" normalizeH="0" baseline="0" dirty="0">
                <a:ln>
                  <a:noFill/>
                </a:ln>
                <a:solidFill>
                  <a:schemeClr val="tx1"/>
                </a:solidFill>
                <a:effectLst/>
                <a:latin typeface="Arial" panose="020B0604020202020204" pitchFamily="34" charset="0"/>
              </a:rPr>
              <a:t> and </a:t>
            </a:r>
            <a:r>
              <a:rPr kumimoji="0" lang="el-GR" altLang="el-GR" sz="1800" i="0" u="none" strike="noStrike" cap="none" normalizeH="0" baseline="0" dirty="0" err="1">
                <a:ln>
                  <a:noFill/>
                </a:ln>
                <a:solidFill>
                  <a:schemeClr val="tx1"/>
                </a:solidFill>
                <a:effectLst/>
                <a:latin typeface="Arial" panose="020B0604020202020204" pitchFamily="34" charset="0"/>
              </a:rPr>
              <a:t>respects</a:t>
            </a:r>
            <a:r>
              <a:rPr kumimoji="0" lang="el-GR" altLang="el-GR" sz="1800" i="0" u="none" strike="noStrike" cap="none" normalizeH="0" baseline="0" dirty="0">
                <a:ln>
                  <a:noFill/>
                </a:ln>
                <a:solidFill>
                  <a:schemeClr val="tx1"/>
                </a:solidFill>
                <a:effectLst/>
                <a:latin typeface="Arial" panose="020B0604020202020204" pitchFamily="34" charset="0"/>
              </a:rPr>
              <a:t> </a:t>
            </a:r>
            <a:r>
              <a:rPr kumimoji="0" lang="el-GR" altLang="el-GR" sz="1800" i="0" u="none" strike="noStrike" cap="none" normalizeH="0" baseline="0" dirty="0" err="1">
                <a:ln>
                  <a:noFill/>
                </a:ln>
                <a:solidFill>
                  <a:schemeClr val="tx1"/>
                </a:solidFill>
                <a:effectLst/>
                <a:latin typeface="Arial" panose="020B0604020202020204" pitchFamily="34" charset="0"/>
              </a:rPr>
              <a:t>biodiversity</a:t>
            </a:r>
            <a:r>
              <a:rPr kumimoji="0" lang="el-GR" altLang="el-GR" sz="1800" i="0" u="none" strike="noStrike" cap="none" normalizeH="0" baseline="0" dirty="0">
                <a:ln>
                  <a:noFill/>
                </a:ln>
                <a:solidFill>
                  <a:schemeClr val="tx1"/>
                </a:solidFill>
                <a:effectLst/>
                <a:latin typeface="Arial" panose="020B0604020202020204" pitchFamily="34" charset="0"/>
              </a:rPr>
              <a:t> &amp; </a:t>
            </a:r>
            <a:r>
              <a:rPr kumimoji="0" lang="el-GR" altLang="el-GR" sz="1800" i="0" u="none" strike="noStrike" cap="none" normalizeH="0" baseline="0" dirty="0" err="1">
                <a:ln>
                  <a:noFill/>
                </a:ln>
                <a:solidFill>
                  <a:schemeClr val="tx1"/>
                </a:solidFill>
                <a:effectLst/>
                <a:latin typeface="Arial" panose="020B0604020202020204" pitchFamily="34" charset="0"/>
              </a:rPr>
              <a:t>ecosystems</a:t>
            </a:r>
            <a:endParaRPr kumimoji="0" lang="el-GR" altLang="el-GR" sz="18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pPr>
            <a:r>
              <a:rPr kumimoji="0" lang="el-GR" altLang="el-GR" sz="1800" i="0" u="none" strike="noStrike" cap="none" normalizeH="0" baseline="0" dirty="0" err="1">
                <a:ln>
                  <a:noFill/>
                </a:ln>
                <a:solidFill>
                  <a:schemeClr val="tx1"/>
                </a:solidFill>
                <a:effectLst/>
                <a:latin typeface="Arial" panose="020B0604020202020204" pitchFamily="34" charset="0"/>
              </a:rPr>
              <a:t>Culturally</a:t>
            </a:r>
            <a:r>
              <a:rPr kumimoji="0" lang="el-GR" altLang="el-GR" sz="1800" i="0" u="none" strike="noStrike" cap="none" normalizeH="0" baseline="0" dirty="0">
                <a:ln>
                  <a:noFill/>
                </a:ln>
                <a:solidFill>
                  <a:schemeClr val="tx1"/>
                </a:solidFill>
                <a:effectLst/>
                <a:latin typeface="Arial" panose="020B0604020202020204" pitchFamily="34" charset="0"/>
              </a:rPr>
              <a:t> </a:t>
            </a:r>
            <a:r>
              <a:rPr kumimoji="0" lang="el-GR" altLang="el-GR" sz="1800" i="0" u="none" strike="noStrike" cap="none" normalizeH="0" baseline="0" dirty="0" err="1">
                <a:ln>
                  <a:noFill/>
                </a:ln>
                <a:solidFill>
                  <a:schemeClr val="tx1"/>
                </a:solidFill>
                <a:effectLst/>
                <a:latin typeface="Arial" panose="020B0604020202020204" pitchFamily="34" charset="0"/>
              </a:rPr>
              <a:t>acceptable</a:t>
            </a:r>
            <a:endParaRPr kumimoji="0" lang="el-GR" altLang="el-GR" sz="18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pPr>
            <a:r>
              <a:rPr kumimoji="0" lang="el-GR" altLang="el-GR" sz="1800" i="0" u="none" strike="noStrike" cap="none" normalizeH="0" baseline="0" dirty="0" err="1">
                <a:ln>
                  <a:noFill/>
                </a:ln>
                <a:solidFill>
                  <a:schemeClr val="tx1"/>
                </a:solidFill>
                <a:effectLst/>
                <a:latin typeface="Arial" panose="020B0604020202020204" pitchFamily="34" charset="0"/>
              </a:rPr>
              <a:t>Accessible</a:t>
            </a:r>
            <a:endParaRPr kumimoji="0" lang="el-GR" altLang="el-GR" sz="18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pPr>
            <a:r>
              <a:rPr kumimoji="0" lang="el-GR" altLang="el-GR" sz="1800" i="0" u="none" strike="noStrike" cap="none" normalizeH="0" baseline="0" dirty="0" err="1">
                <a:ln>
                  <a:noFill/>
                </a:ln>
                <a:solidFill>
                  <a:schemeClr val="tx1"/>
                </a:solidFill>
                <a:effectLst/>
                <a:latin typeface="Arial" panose="020B0604020202020204" pitchFamily="34" charset="0"/>
              </a:rPr>
              <a:t>Economically</a:t>
            </a:r>
            <a:r>
              <a:rPr kumimoji="0" lang="el-GR" altLang="el-GR" sz="1800" i="0" u="none" strike="noStrike" cap="none" normalizeH="0" baseline="0" dirty="0">
                <a:ln>
                  <a:noFill/>
                </a:ln>
                <a:solidFill>
                  <a:schemeClr val="tx1"/>
                </a:solidFill>
                <a:effectLst/>
                <a:latin typeface="Arial" panose="020B0604020202020204" pitchFamily="34" charset="0"/>
              </a:rPr>
              <a:t> </a:t>
            </a:r>
            <a:r>
              <a:rPr kumimoji="0" lang="el-GR" altLang="el-GR" sz="1800" i="0" u="none" strike="noStrike" cap="none" normalizeH="0" baseline="0" dirty="0" err="1">
                <a:ln>
                  <a:noFill/>
                </a:ln>
                <a:solidFill>
                  <a:schemeClr val="tx1"/>
                </a:solidFill>
                <a:effectLst/>
                <a:latin typeface="Arial" panose="020B0604020202020204" pitchFamily="34" charset="0"/>
              </a:rPr>
              <a:t>fair</a:t>
            </a:r>
            <a:endParaRPr kumimoji="0" lang="el-GR" altLang="el-GR" sz="18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pPr>
            <a:r>
              <a:rPr kumimoji="0" lang="el-GR" altLang="el-GR" sz="1800" i="0" u="none" strike="noStrike" cap="none" normalizeH="0" baseline="0" dirty="0" err="1">
                <a:ln>
                  <a:noFill/>
                </a:ln>
                <a:solidFill>
                  <a:schemeClr val="tx1"/>
                </a:solidFill>
                <a:effectLst/>
                <a:latin typeface="Arial" panose="020B0604020202020204" pitchFamily="34" charset="0"/>
              </a:rPr>
              <a:t>Nutritionally</a:t>
            </a:r>
            <a:r>
              <a:rPr kumimoji="0" lang="el-GR" altLang="el-GR" sz="1800" i="0" u="none" strike="noStrike" cap="none" normalizeH="0" baseline="0" dirty="0">
                <a:ln>
                  <a:noFill/>
                </a:ln>
                <a:solidFill>
                  <a:schemeClr val="tx1"/>
                </a:solidFill>
                <a:effectLst/>
                <a:latin typeface="Arial" panose="020B0604020202020204" pitchFamily="34" charset="0"/>
              </a:rPr>
              <a:t> </a:t>
            </a:r>
            <a:r>
              <a:rPr kumimoji="0" lang="el-GR" altLang="el-GR" sz="1800" i="0" u="none" strike="noStrike" cap="none" normalizeH="0" baseline="0" dirty="0" err="1">
                <a:ln>
                  <a:noFill/>
                </a:ln>
                <a:solidFill>
                  <a:schemeClr val="tx1"/>
                </a:solidFill>
                <a:effectLst/>
                <a:latin typeface="Arial" panose="020B0604020202020204" pitchFamily="34" charset="0"/>
              </a:rPr>
              <a:t>adequate</a:t>
            </a:r>
            <a:r>
              <a:rPr kumimoji="0" lang="el-GR" altLang="el-GR" sz="1800" i="0" u="none" strike="noStrike" cap="none" normalizeH="0" baseline="0" dirty="0">
                <a:ln>
                  <a:noFill/>
                </a:ln>
                <a:solidFill>
                  <a:schemeClr val="tx1"/>
                </a:solidFill>
                <a:effectLst/>
                <a:latin typeface="Arial" panose="020B0604020202020204" pitchFamily="34" charset="0"/>
              </a:rPr>
              <a:t>, </a:t>
            </a:r>
            <a:r>
              <a:rPr kumimoji="0" lang="el-GR" altLang="el-GR" sz="1800" i="0" u="none" strike="noStrike" cap="none" normalizeH="0" baseline="0" dirty="0" err="1">
                <a:ln>
                  <a:noFill/>
                </a:ln>
                <a:solidFill>
                  <a:schemeClr val="tx1"/>
                </a:solidFill>
                <a:effectLst/>
                <a:latin typeface="Arial" panose="020B0604020202020204" pitchFamily="34" charset="0"/>
              </a:rPr>
              <a:t>safe</a:t>
            </a:r>
            <a:r>
              <a:rPr kumimoji="0" lang="el-GR" altLang="el-GR" sz="1800" i="0" u="none" strike="noStrike" cap="none" normalizeH="0" baseline="0" dirty="0">
                <a:ln>
                  <a:noFill/>
                </a:ln>
                <a:solidFill>
                  <a:schemeClr val="tx1"/>
                </a:solidFill>
                <a:effectLst/>
                <a:latin typeface="Arial" panose="020B0604020202020204" pitchFamily="34" charset="0"/>
              </a:rPr>
              <a:t> &amp; </a:t>
            </a:r>
            <a:r>
              <a:rPr kumimoji="0" lang="el-GR" altLang="el-GR" sz="1800" i="0" u="none" strike="noStrike" cap="none" normalizeH="0" baseline="0" dirty="0" err="1">
                <a:ln>
                  <a:noFill/>
                </a:ln>
                <a:solidFill>
                  <a:schemeClr val="tx1"/>
                </a:solidFill>
                <a:effectLst/>
                <a:latin typeface="Arial" panose="020B0604020202020204" pitchFamily="34" charset="0"/>
              </a:rPr>
              <a:t>healthy</a:t>
            </a:r>
            <a:endParaRPr kumimoji="0" lang="el-GR" altLang="el-GR" sz="18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pPr>
            <a:r>
              <a:rPr kumimoji="0" lang="el-GR" altLang="el-GR" sz="1800" i="0" u="none" strike="noStrike" cap="none" normalizeH="0" baseline="0" dirty="0" err="1">
                <a:ln>
                  <a:noFill/>
                </a:ln>
                <a:solidFill>
                  <a:schemeClr val="tx1"/>
                </a:solidFill>
                <a:effectLst/>
                <a:latin typeface="Arial" panose="020B0604020202020204" pitchFamily="34" charset="0"/>
              </a:rPr>
              <a:t>Optimizes</a:t>
            </a:r>
            <a:r>
              <a:rPr kumimoji="0" lang="el-GR" altLang="el-GR" sz="1800" i="0" u="none" strike="noStrike" cap="none" normalizeH="0" baseline="0" dirty="0">
                <a:ln>
                  <a:noFill/>
                </a:ln>
                <a:solidFill>
                  <a:schemeClr val="tx1"/>
                </a:solidFill>
                <a:effectLst/>
                <a:latin typeface="Arial" panose="020B0604020202020204" pitchFamily="34" charset="0"/>
              </a:rPr>
              <a:t> </a:t>
            </a:r>
            <a:r>
              <a:rPr kumimoji="0" lang="el-GR" altLang="el-GR" sz="1800" i="0" u="none" strike="noStrike" cap="none" normalizeH="0" baseline="0" dirty="0" err="1">
                <a:ln>
                  <a:noFill/>
                </a:ln>
                <a:solidFill>
                  <a:schemeClr val="tx1"/>
                </a:solidFill>
                <a:effectLst/>
                <a:latin typeface="Arial" panose="020B0604020202020204" pitchFamily="34" charset="0"/>
              </a:rPr>
              <a:t>natural</a:t>
            </a:r>
            <a:r>
              <a:rPr kumimoji="0" lang="el-GR" altLang="el-GR" sz="1800" i="0" u="none" strike="noStrike" cap="none" normalizeH="0" baseline="0" dirty="0">
                <a:ln>
                  <a:noFill/>
                </a:ln>
                <a:solidFill>
                  <a:schemeClr val="tx1"/>
                </a:solidFill>
                <a:effectLst/>
                <a:latin typeface="Arial" panose="020B0604020202020204" pitchFamily="34" charset="0"/>
              </a:rPr>
              <a:t> and </a:t>
            </a:r>
            <a:r>
              <a:rPr kumimoji="0" lang="el-GR" altLang="el-GR" sz="1800" i="0" u="none" strike="noStrike" cap="none" normalizeH="0" baseline="0" dirty="0" err="1">
                <a:ln>
                  <a:noFill/>
                </a:ln>
                <a:solidFill>
                  <a:schemeClr val="tx1"/>
                </a:solidFill>
                <a:effectLst/>
                <a:latin typeface="Arial" panose="020B0604020202020204" pitchFamily="34" charset="0"/>
              </a:rPr>
              <a:t>human</a:t>
            </a:r>
            <a:r>
              <a:rPr kumimoji="0" lang="el-GR" altLang="el-GR" sz="1800" i="0" u="none" strike="noStrike" cap="none" normalizeH="0" baseline="0" dirty="0">
                <a:ln>
                  <a:noFill/>
                </a:ln>
                <a:solidFill>
                  <a:schemeClr val="tx1"/>
                </a:solidFill>
                <a:effectLst/>
                <a:latin typeface="Arial" panose="020B0604020202020204" pitchFamily="34" charset="0"/>
              </a:rPr>
              <a:t> </a:t>
            </a:r>
            <a:r>
              <a:rPr kumimoji="0" lang="el-GR" altLang="el-GR" sz="1800" i="0" u="none" strike="noStrike" cap="none" normalizeH="0" baseline="0" dirty="0" err="1">
                <a:ln>
                  <a:noFill/>
                </a:ln>
                <a:solidFill>
                  <a:schemeClr val="tx1"/>
                </a:solidFill>
                <a:effectLst/>
                <a:latin typeface="Arial" panose="020B0604020202020204" pitchFamily="34" charset="0"/>
              </a:rPr>
              <a:t>resources</a:t>
            </a:r>
            <a:endParaRPr kumimoji="0" lang="el-GR" altLang="el-GR" sz="180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rrowheads="1"/>
          </p:cNvSpPr>
          <p:nvPr>
            <p:ph type="title"/>
          </p:nvPr>
        </p:nvSpPr>
        <p:spPr>
          <a:xfrm>
            <a:off x="402167" y="1764792"/>
            <a:ext cx="11387667" cy="1143000"/>
          </a:xfrm>
          <a:noFill/>
        </p:spPr>
        <p:txBody>
          <a:bodyPr/>
          <a:lstStyle/>
          <a:p>
            <a:pPr algn="ctr"/>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Food Security</a:t>
            </a:r>
            <a:endParaRPr lang="el-GR"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9699" name="Rectangle 3"/>
          <p:cNvSpPr>
            <a:spLocks noGrp="1" noRot="1" noChangeArrowheads="1"/>
          </p:cNvSpPr>
          <p:nvPr>
            <p:ph idx="1"/>
          </p:nvPr>
        </p:nvSpPr>
        <p:spPr>
          <a:xfrm>
            <a:off x="402167" y="2907792"/>
            <a:ext cx="11387667" cy="1767725"/>
          </a:xfrm>
          <a:noFill/>
        </p:spPr>
        <p:txBody>
          <a:bodyPr/>
          <a:lstStyle/>
          <a:p>
            <a:pPr marL="0" indent="0">
              <a:buNone/>
            </a:pPr>
            <a:r>
              <a:rPr lang="en-US" dirty="0"/>
              <a:t>Food security is the economic, physical, and social access to an adequate quantity of safe and nutritious food that meets the dietary needs and preferences of all people for an active and healthy life.</a:t>
            </a:r>
            <a:endParaRPr lang="el-GR" sz="2800" dirty="0">
              <a:effectLs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02167" y="2157984"/>
            <a:ext cx="4722895" cy="1143000"/>
          </a:xfrm>
          <a:noFill/>
        </p:spPr>
        <p:txBody>
          <a:bodyPr/>
          <a:lstStyle/>
          <a:p>
            <a:pPr algn="ctr"/>
            <a:r>
              <a:rPr lang="en-US" altLang="el-GR"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Food life cycle</a:t>
            </a:r>
            <a:endParaRPr lang="el-GR" altLang="el-GR"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Θέση περιεχομένου 1"/>
          <p:cNvSpPr>
            <a:spLocks noGrp="1"/>
          </p:cNvSpPr>
          <p:nvPr>
            <p:ph idx="1"/>
          </p:nvPr>
        </p:nvSpPr>
        <p:spPr>
          <a:xfrm>
            <a:off x="979100" y="626552"/>
            <a:ext cx="10233800" cy="4351338"/>
          </a:xfrm>
        </p:spPr>
        <p:txBody>
          <a:bodyPr/>
          <a:lstStyle/>
          <a:p>
            <a:pPr marL="0" indent="0">
              <a:buNone/>
            </a:pPr>
            <a:endParaRPr lang="el-GR" dirty="0"/>
          </a:p>
        </p:txBody>
      </p:sp>
      <p:pic>
        <p:nvPicPr>
          <p:cNvPr id="3" name="Εικόνα 2"/>
          <p:cNvPicPr>
            <a:picLocks noChangeAspect="1"/>
          </p:cNvPicPr>
          <p:nvPr/>
        </p:nvPicPr>
        <p:blipFill>
          <a:blip r:embed="rId1"/>
          <a:stretch>
            <a:fillRect/>
          </a:stretch>
        </p:blipFill>
        <p:spPr>
          <a:xfrm>
            <a:off x="5000444" y="1657685"/>
            <a:ext cx="5975633" cy="328659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2130552" y="981075"/>
            <a:ext cx="8165973" cy="4858669"/>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defRPr/>
            </a:pPr>
            <a:r>
              <a:rPr lang="en-US" sz="2800" dirty="0"/>
              <a:t>Nutrition challenges ahead of us!!!!</a:t>
            </a:r>
            <a:br>
              <a:rPr lang="en-US" sz="2800" dirty="0"/>
            </a:br>
            <a:endParaRPr lang="el-GR" sz="2800" dirty="0"/>
          </a:p>
        </p:txBody>
      </p:sp>
      <p:pic>
        <p:nvPicPr>
          <p:cNvPr id="68611" name="Θέση περιεχομένου 3"/>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a:xfrm>
            <a:off x="6240464" y="4268789"/>
            <a:ext cx="3424237" cy="2447925"/>
          </a:xfrm>
        </p:spPr>
      </p:pic>
      <p:pic>
        <p:nvPicPr>
          <p:cNvPr id="68612" name="Εικόνα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1268413"/>
            <a:ext cx="374332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Εικόνα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739" y="3860801"/>
            <a:ext cx="2605087"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Εικόνα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6364" y="1101726"/>
            <a:ext cx="2827337"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402167" y="1428750"/>
            <a:ext cx="11387667" cy="1328192"/>
          </a:xfrm>
        </p:spPr>
        <p:txBody>
          <a:bodyPr/>
          <a:lstStyle/>
          <a:p>
            <a:pPr algn="ctr" eaLnBrk="1" hangingPunct="1">
              <a:defRPr/>
            </a:pPr>
            <a:r>
              <a:rPr lang="en-US" altLang="el-GR" sz="3200" b="1" dirty="0">
                <a:latin typeface="Arial" panose="020B0604020202020204" pitchFamily="34" charset="0"/>
              </a:rPr>
              <a:t>Greenhouse Gas Emissions in Greece Following Different Diets</a:t>
            </a:r>
            <a:endParaRPr lang="el-GR" altLang="el-GR" sz="3200" b="1" dirty="0">
              <a:latin typeface="Arial" panose="020B0604020202020204" pitchFamily="34" charset="0"/>
            </a:endParaRPr>
          </a:p>
        </p:txBody>
      </p:sp>
      <p:sp>
        <p:nvSpPr>
          <p:cNvPr id="4102" name="Text Box 6"/>
          <p:cNvSpPr txBox="1">
            <a:spLocks noChangeArrowheads="1"/>
          </p:cNvSpPr>
          <p:nvPr/>
        </p:nvSpPr>
        <p:spPr bwMode="auto">
          <a:xfrm>
            <a:off x="402168" y="5133975"/>
            <a:ext cx="5435006"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defRPr/>
            </a:pPr>
            <a:r>
              <a:rPr lang="en-GB" altLang="el-GR" dirty="0" err="1">
                <a:solidFill>
                  <a:srgbClr val="FFFFFF"/>
                </a:solidFill>
                <a:effectLst>
                  <a:outerShdw blurRad="38100" dist="38100" dir="2700000" algn="tl">
                    <a:srgbClr val="000000"/>
                  </a:outerShdw>
                </a:effectLst>
                <a:latin typeface="Arial" panose="020B0604020202020204" pitchFamily="34" charset="0"/>
              </a:rPr>
              <a:t>Anagnostopoulos</a:t>
            </a:r>
            <a:r>
              <a:rPr lang="en-GB" altLang="el-GR" dirty="0">
                <a:solidFill>
                  <a:srgbClr val="FFFFFF"/>
                </a:solidFill>
                <a:effectLst>
                  <a:outerShdw blurRad="38100" dist="38100" dir="2700000" algn="tl">
                    <a:srgbClr val="000000"/>
                  </a:outerShdw>
                </a:effectLst>
                <a:latin typeface="Arial" panose="020B0604020202020204" pitchFamily="34" charset="0"/>
              </a:rPr>
              <a:t> K., </a:t>
            </a:r>
            <a:r>
              <a:rPr lang="en-GB" altLang="el-GR" dirty="0" err="1">
                <a:solidFill>
                  <a:srgbClr val="FFFFFF"/>
                </a:solidFill>
                <a:effectLst>
                  <a:outerShdw blurRad="38100" dist="38100" dir="2700000" algn="tl">
                    <a:srgbClr val="000000"/>
                  </a:outerShdw>
                </a:effectLst>
                <a:latin typeface="Arial" panose="020B0604020202020204" pitchFamily="34" charset="0"/>
              </a:rPr>
              <a:t>Kalogeropoulos</a:t>
            </a:r>
            <a:r>
              <a:rPr lang="en-GB" altLang="el-GR" dirty="0">
                <a:solidFill>
                  <a:srgbClr val="FFFFFF"/>
                </a:solidFill>
                <a:effectLst>
                  <a:outerShdw blurRad="38100" dist="38100" dir="2700000" algn="tl">
                    <a:srgbClr val="000000"/>
                  </a:outerShdw>
                </a:effectLst>
                <a:latin typeface="Arial" panose="020B0604020202020204" pitchFamily="34" charset="0"/>
              </a:rPr>
              <a:t> N., </a:t>
            </a:r>
            <a:r>
              <a:rPr lang="en-GB" altLang="el-GR" dirty="0" err="1">
                <a:solidFill>
                  <a:srgbClr val="FFFFFF"/>
                </a:solidFill>
                <a:effectLst>
                  <a:outerShdw blurRad="38100" dist="38100" dir="2700000" algn="tl">
                    <a:srgbClr val="000000"/>
                  </a:outerShdw>
                </a:effectLst>
                <a:latin typeface="Arial" panose="020B0604020202020204" pitchFamily="34" charset="0"/>
              </a:rPr>
              <a:t>Costarelli</a:t>
            </a:r>
            <a:r>
              <a:rPr lang="en-GB" altLang="el-GR" dirty="0">
                <a:solidFill>
                  <a:srgbClr val="FFFFFF"/>
                </a:solidFill>
                <a:effectLst>
                  <a:outerShdw blurRad="38100" dist="38100" dir="2700000" algn="tl">
                    <a:srgbClr val="000000"/>
                  </a:outerShdw>
                </a:effectLst>
                <a:latin typeface="Arial" panose="020B0604020202020204" pitchFamily="34" charset="0"/>
              </a:rPr>
              <a:t> V. &amp; </a:t>
            </a:r>
            <a:r>
              <a:rPr lang="en-GB" altLang="el-GR" dirty="0" err="1">
                <a:solidFill>
                  <a:srgbClr val="FFFFFF"/>
                </a:solidFill>
                <a:effectLst>
                  <a:outerShdw blurRad="38100" dist="38100" dir="2700000" algn="tl">
                    <a:srgbClr val="000000"/>
                  </a:outerShdw>
                </a:effectLst>
                <a:latin typeface="Arial" panose="020B0604020202020204" pitchFamily="34" charset="0"/>
              </a:rPr>
              <a:t>Abeliotis</a:t>
            </a:r>
            <a:r>
              <a:rPr lang="en-GB" altLang="el-GR" dirty="0">
                <a:solidFill>
                  <a:srgbClr val="FFFFFF"/>
                </a:solidFill>
                <a:effectLst>
                  <a:outerShdw blurRad="38100" dist="38100" dir="2700000" algn="tl">
                    <a:srgbClr val="000000"/>
                  </a:outerShdw>
                </a:effectLst>
                <a:latin typeface="Arial" panose="020B0604020202020204" pitchFamily="34" charset="0"/>
              </a:rPr>
              <a:t> K.</a:t>
            </a:r>
            <a:endParaRPr lang="en-GB" altLang="el-GR" dirty="0">
              <a:solidFill>
                <a:srgbClr val="FFFFFF"/>
              </a:solidFill>
              <a:effectLst>
                <a:outerShdw blurRad="38100" dist="38100" dir="2700000" algn="tl">
                  <a:srgbClr val="000000"/>
                </a:outerShdw>
              </a:effectLst>
              <a:latin typeface="Arial" panose="020B0604020202020204" pitchFamily="34" charset="0"/>
            </a:endParaRPr>
          </a:p>
          <a:p>
            <a:pPr algn="ctr" eaLnBrk="1" hangingPunct="1">
              <a:defRPr/>
            </a:pPr>
            <a:r>
              <a:rPr lang="en-GB" altLang="el-GR" dirty="0" err="1">
                <a:solidFill>
                  <a:srgbClr val="FFFFFF"/>
                </a:solidFill>
                <a:effectLst>
                  <a:outerShdw blurRad="38100" dist="38100" dir="2700000" algn="tl">
                    <a:srgbClr val="000000"/>
                  </a:outerShdw>
                </a:effectLst>
                <a:latin typeface="Arial" panose="020B0604020202020204" pitchFamily="34" charset="0"/>
              </a:rPr>
              <a:t>Harokopio</a:t>
            </a:r>
            <a:r>
              <a:rPr lang="en-GB" altLang="el-GR" dirty="0">
                <a:solidFill>
                  <a:srgbClr val="FFFFFF"/>
                </a:solidFill>
                <a:effectLst>
                  <a:outerShdw blurRad="38100" dist="38100" dir="2700000" algn="tl">
                    <a:srgbClr val="000000"/>
                  </a:outerShdw>
                </a:effectLst>
                <a:latin typeface="Arial" panose="020B0604020202020204" pitchFamily="34" charset="0"/>
              </a:rPr>
              <a:t> University, Athens Greece</a:t>
            </a:r>
            <a:endParaRPr lang="el-GR" altLang="el-GR" dirty="0">
              <a:solidFill>
                <a:srgbClr val="FFFFFF"/>
              </a:solidFill>
              <a:effectLst>
                <a:outerShdw blurRad="38100" dist="38100" dir="2700000" algn="tl">
                  <a:srgbClr val="000000"/>
                </a:outerShdw>
              </a:effectLst>
              <a:latin typeface="Arial" panose="020B0604020202020204" pitchFamily="34" charset="0"/>
            </a:endParaRPr>
          </a:p>
          <a:p>
            <a:pPr algn="ctr" eaLnBrk="1" hangingPunct="1">
              <a:spcBef>
                <a:spcPct val="50000"/>
              </a:spcBef>
              <a:defRPr/>
            </a:pPr>
            <a:endParaRPr lang="el-GR" altLang="el-GR" dirty="0">
              <a:solidFill>
                <a:srgbClr val="FFFFFF"/>
              </a:solidFill>
            </a:endParaRPr>
          </a:p>
        </p:txBody>
      </p:sp>
      <p:pic>
        <p:nvPicPr>
          <p:cNvPr id="51205"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968978" y="2756942"/>
            <a:ext cx="5952661" cy="3542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Εικόνα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321859" y="571501"/>
            <a:ext cx="9937749"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02167" y="1371600"/>
            <a:ext cx="11387667" cy="1143000"/>
          </a:xfrm>
          <a:noFill/>
        </p:spPr>
        <p:txBody>
          <a:bodyPr/>
          <a:lstStyle/>
          <a:p>
            <a:pPr algn="ctr"/>
            <a:r>
              <a:rPr lang="en-US" altLang="el-GR"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Methodology</a:t>
            </a:r>
            <a:r>
              <a:rPr lang="el-GR" altLang="el-GR"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l-GR" altLang="el-GR"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8003" name="Rectangle 3"/>
          <p:cNvSpPr>
            <a:spLocks noGrp="1" noChangeArrowheads="1"/>
          </p:cNvSpPr>
          <p:nvPr>
            <p:ph idx="1"/>
          </p:nvPr>
        </p:nvSpPr>
        <p:spPr>
          <a:xfrm>
            <a:off x="847725" y="2581274"/>
            <a:ext cx="6153150" cy="3686176"/>
          </a:xfrm>
          <a:noFill/>
        </p:spPr>
        <p:txBody>
          <a:bodyPr/>
          <a:lstStyle/>
          <a:p>
            <a:pPr marL="533400" indent="-533400" algn="l"/>
            <a:r>
              <a:rPr lang="en-US" altLang="el-GR" sz="2800" dirty="0">
                <a:effectLst/>
              </a:rPr>
              <a:t>Conventional Diet</a:t>
            </a:r>
            <a:endParaRPr lang="en-US" altLang="el-GR" sz="2800" dirty="0">
              <a:effectLst/>
            </a:endParaRPr>
          </a:p>
          <a:p>
            <a:pPr marL="533400" indent="-533400" algn="l"/>
            <a:r>
              <a:rPr lang="en-US" altLang="el-GR" sz="2800" dirty="0">
                <a:effectLst/>
              </a:rPr>
              <a:t>Lacto-ovo-vegetarian Diet</a:t>
            </a:r>
            <a:endParaRPr lang="en-US" altLang="el-GR" sz="2800" dirty="0">
              <a:effectLst/>
            </a:endParaRPr>
          </a:p>
          <a:p>
            <a:pPr marL="533400" indent="-533400" algn="l"/>
            <a:r>
              <a:rPr lang="en-US" altLang="el-GR" sz="2800" dirty="0">
                <a:effectLst/>
              </a:rPr>
              <a:t>Replace beef with pork and chicken</a:t>
            </a:r>
            <a:endParaRPr lang="en-US" altLang="el-GR" sz="2800" dirty="0">
              <a:effectLst/>
            </a:endParaRPr>
          </a:p>
          <a:p>
            <a:pPr marL="533400" indent="-533400" algn="l"/>
            <a:r>
              <a:rPr lang="en-US" altLang="el-GR" sz="2800" dirty="0">
                <a:effectLst/>
              </a:rPr>
              <a:t>Replace rice with potatoes</a:t>
            </a:r>
            <a:endParaRPr lang="el-GR" altLang="el-GR" sz="2800" dirty="0">
              <a:effectLst/>
            </a:endParaRPr>
          </a:p>
          <a:p>
            <a:pPr marL="533400" indent="-533400"/>
            <a:endParaRPr lang="en-GB" altLang="el-GR" sz="2800" dirty="0">
              <a:effectLst/>
            </a:endParaRPr>
          </a:p>
        </p:txBody>
      </p:sp>
      <p:pic>
        <p:nvPicPr>
          <p:cNvPr id="53253" name="Picture 5"/>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768075" y="2794249"/>
            <a:ext cx="5233425" cy="2881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4"/>
          <p:cNvGraphicFramePr>
            <a:graphicFrameLocks noChangeAspect="1"/>
          </p:cNvGraphicFramePr>
          <p:nvPr/>
        </p:nvGraphicFramePr>
        <p:xfrm>
          <a:off x="0" y="0"/>
          <a:ext cx="12192000" cy="6857999"/>
        </p:xfrm>
        <a:graphic>
          <a:graphicData uri="http://schemas.openxmlformats.org/drawingml/2006/chart">
            <c:chart xmlns:c="http://schemas.openxmlformats.org/drawingml/2006/chart" xmlns:r="http://schemas.openxmlformats.org/officeDocument/2006/relationships" r:id="rId1"/>
          </a:graphicData>
        </a:graphic>
      </p:graphicFrame>
      <p:sp>
        <p:nvSpPr>
          <p:cNvPr id="125959" name="Text Box 7"/>
          <p:cNvSpPr txBox="1">
            <a:spLocks noChangeArrowheads="1"/>
          </p:cNvSpPr>
          <p:nvPr/>
        </p:nvSpPr>
        <p:spPr bwMode="auto">
          <a:xfrm>
            <a:off x="7438760" y="2113692"/>
            <a:ext cx="2497667" cy="180049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l-GR" altLang="el-GR" sz="1400" b="1" dirty="0">
                <a:solidFill>
                  <a:schemeClr val="tx2">
                    <a:lumMod val="90000"/>
                  </a:schemeClr>
                </a:solidFill>
                <a:effectLst/>
              </a:rPr>
              <a:t>Υποκαθιστούμε το μοσχαρίσιο κρέας με χοιρινό και κοτόπουλο</a:t>
            </a:r>
            <a:endParaRPr lang="el-GR" altLang="el-GR" sz="1400" b="1" dirty="0">
              <a:solidFill>
                <a:schemeClr val="tx2">
                  <a:lumMod val="90000"/>
                </a:schemeClr>
              </a:solidFill>
              <a:effectLst/>
            </a:endParaRPr>
          </a:p>
          <a:p>
            <a:pPr eaLnBrk="1" hangingPunct="1">
              <a:spcBef>
                <a:spcPct val="50000"/>
              </a:spcBef>
            </a:pPr>
            <a:r>
              <a:rPr lang="en-US" altLang="el-GR" sz="1400" b="1" dirty="0">
                <a:solidFill>
                  <a:schemeClr val="tx2">
                    <a:lumMod val="90000"/>
                  </a:schemeClr>
                </a:solidFill>
                <a:effectLst/>
              </a:rPr>
              <a:t>(4</a:t>
            </a:r>
            <a:r>
              <a:rPr lang="el-GR" altLang="el-GR" sz="1400" b="1" dirty="0">
                <a:solidFill>
                  <a:schemeClr val="tx2">
                    <a:lumMod val="90000"/>
                  </a:schemeClr>
                </a:solidFill>
                <a:effectLst/>
              </a:rPr>
              <a:t>0</a:t>
            </a:r>
            <a:r>
              <a:rPr lang="en-US" altLang="el-GR" sz="1400" b="1" dirty="0">
                <a:solidFill>
                  <a:schemeClr val="tx2">
                    <a:lumMod val="90000"/>
                  </a:schemeClr>
                </a:solidFill>
                <a:effectLst/>
              </a:rPr>
              <a:t>% </a:t>
            </a:r>
            <a:r>
              <a:rPr lang="el-GR" altLang="el-GR" sz="1400" b="1" dirty="0">
                <a:solidFill>
                  <a:schemeClr val="tx2">
                    <a:lumMod val="90000"/>
                  </a:schemeClr>
                </a:solidFill>
                <a:effectLst/>
              </a:rPr>
              <a:t>μείωση)</a:t>
            </a:r>
            <a:endParaRPr lang="en-US" altLang="el-GR" sz="1400" b="1" dirty="0">
              <a:solidFill>
                <a:schemeClr val="tx2">
                  <a:lumMod val="90000"/>
                </a:schemeClr>
              </a:solidFill>
              <a:effectLst/>
            </a:endParaRPr>
          </a:p>
          <a:p>
            <a:pPr eaLnBrk="1" hangingPunct="1">
              <a:spcBef>
                <a:spcPct val="50000"/>
              </a:spcBef>
            </a:pPr>
            <a:endParaRPr lang="el-GR" altLang="el-GR" sz="1400" b="1" dirty="0">
              <a:solidFill>
                <a:schemeClr val="tx2">
                  <a:lumMod val="75000"/>
                </a:schemeClr>
              </a:solidFill>
              <a:effectLst/>
            </a:endParaRPr>
          </a:p>
          <a:p>
            <a:pPr eaLnBrk="1" hangingPunct="1">
              <a:spcBef>
                <a:spcPct val="50000"/>
              </a:spcBef>
            </a:pPr>
            <a:endParaRPr lang="el-GR" altLang="el-GR" dirty="0"/>
          </a:p>
        </p:txBody>
      </p:sp>
      <p:sp>
        <p:nvSpPr>
          <p:cNvPr id="125960" name="Text Box 8"/>
          <p:cNvSpPr txBox="1">
            <a:spLocks noChangeArrowheads="1"/>
          </p:cNvSpPr>
          <p:nvPr/>
        </p:nvSpPr>
        <p:spPr bwMode="auto">
          <a:xfrm>
            <a:off x="3602018" y="1032992"/>
            <a:ext cx="25929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l-GR" altLang="el-GR" sz="1400" b="1" dirty="0">
                <a:solidFill>
                  <a:srgbClr val="FF0000"/>
                </a:solidFill>
                <a:effectLst/>
              </a:rPr>
              <a:t>Συμβατική Δίαιτα</a:t>
            </a:r>
            <a:endParaRPr lang="en-US" altLang="el-GR" sz="1400" b="1" dirty="0">
              <a:solidFill>
                <a:srgbClr val="FF0000"/>
              </a:solidFill>
              <a:effectLst/>
            </a:endParaRPr>
          </a:p>
        </p:txBody>
      </p:sp>
      <p:sp>
        <p:nvSpPr>
          <p:cNvPr id="125961" name="Text Box 9"/>
          <p:cNvSpPr txBox="1">
            <a:spLocks noChangeArrowheads="1"/>
          </p:cNvSpPr>
          <p:nvPr/>
        </p:nvSpPr>
        <p:spPr bwMode="auto">
          <a:xfrm>
            <a:off x="8838877" y="386662"/>
            <a:ext cx="278341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533400" indent="-533400" algn="ctr"/>
            <a:r>
              <a:rPr lang="el-GR" altLang="el-GR" sz="1400" b="1" dirty="0">
                <a:solidFill>
                  <a:schemeClr val="accent5">
                    <a:lumMod val="75000"/>
                  </a:schemeClr>
                </a:solidFill>
                <a:effectLst/>
              </a:rPr>
              <a:t>Υποκαθιστούμε ρύζι με πατάτες</a:t>
            </a:r>
            <a:endParaRPr lang="el-GR" altLang="el-GR" sz="1400" b="1" dirty="0">
              <a:solidFill>
                <a:schemeClr val="accent5">
                  <a:lumMod val="75000"/>
                </a:schemeClr>
              </a:solidFill>
              <a:effectLst/>
            </a:endParaRPr>
          </a:p>
          <a:p>
            <a:pPr marL="533400" indent="-533400" algn="ctr"/>
            <a:r>
              <a:rPr lang="el-GR" altLang="el-GR" sz="1400" b="1" dirty="0">
                <a:solidFill>
                  <a:schemeClr val="accent5">
                    <a:lumMod val="75000"/>
                  </a:schemeClr>
                </a:solidFill>
                <a:effectLst/>
              </a:rPr>
              <a:t>	</a:t>
            </a:r>
            <a:r>
              <a:rPr lang="en-US" altLang="el-GR" sz="1400" b="1" dirty="0">
                <a:solidFill>
                  <a:schemeClr val="accent5">
                    <a:lumMod val="75000"/>
                  </a:schemeClr>
                </a:solidFill>
                <a:effectLst/>
              </a:rPr>
              <a:t>(</a:t>
            </a:r>
            <a:r>
              <a:rPr lang="el-GR" altLang="el-GR" sz="1400" b="1" dirty="0">
                <a:solidFill>
                  <a:schemeClr val="accent5">
                    <a:lumMod val="75000"/>
                  </a:schemeClr>
                </a:solidFill>
                <a:effectLst/>
              </a:rPr>
              <a:t>1</a:t>
            </a:r>
            <a:r>
              <a:rPr lang="en-US" altLang="el-GR" sz="1400" b="1" dirty="0">
                <a:solidFill>
                  <a:schemeClr val="accent5">
                    <a:lumMod val="75000"/>
                  </a:schemeClr>
                </a:solidFill>
                <a:effectLst/>
              </a:rPr>
              <a:t>% </a:t>
            </a:r>
            <a:r>
              <a:rPr lang="el-GR" altLang="el-GR" sz="1400" b="1" dirty="0">
                <a:solidFill>
                  <a:schemeClr val="accent5">
                    <a:lumMod val="75000"/>
                  </a:schemeClr>
                </a:solidFill>
                <a:effectLst/>
              </a:rPr>
              <a:t>μείωση)</a:t>
            </a:r>
            <a:endParaRPr lang="en-US" altLang="el-GR" sz="1400" b="1" dirty="0">
              <a:solidFill>
                <a:schemeClr val="accent5">
                  <a:lumMod val="75000"/>
                </a:schemeClr>
              </a:solidFill>
              <a:effectLst/>
            </a:endParaRPr>
          </a:p>
          <a:p>
            <a:pPr marL="533400" indent="-533400" algn="ctr"/>
            <a:endParaRPr lang="el-GR" altLang="el-GR" sz="1400" b="1" dirty="0">
              <a:solidFill>
                <a:schemeClr val="accent1">
                  <a:lumMod val="60000"/>
                  <a:lumOff val="40000"/>
                </a:schemeClr>
              </a:solidFill>
              <a:effectLst/>
            </a:endParaRPr>
          </a:p>
        </p:txBody>
      </p:sp>
      <p:sp>
        <p:nvSpPr>
          <p:cNvPr id="125962" name="Text Box 10"/>
          <p:cNvSpPr txBox="1">
            <a:spLocks noChangeArrowheads="1"/>
          </p:cNvSpPr>
          <p:nvPr/>
        </p:nvSpPr>
        <p:spPr bwMode="auto">
          <a:xfrm>
            <a:off x="5615749" y="2564905"/>
            <a:ext cx="2112433"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l-GR" altLang="el-GR" sz="1400" b="1" dirty="0" err="1">
                <a:solidFill>
                  <a:srgbClr val="008000"/>
                </a:solidFill>
                <a:effectLst/>
              </a:rPr>
              <a:t>Γάλακτο</a:t>
            </a:r>
            <a:r>
              <a:rPr lang="el-GR" altLang="el-GR" sz="1400" b="1" dirty="0">
                <a:solidFill>
                  <a:srgbClr val="008000"/>
                </a:solidFill>
                <a:effectLst/>
              </a:rPr>
              <a:t>-ωο-</a:t>
            </a:r>
            <a:r>
              <a:rPr lang="el-GR" altLang="el-GR" sz="1400" b="1" dirty="0" err="1">
                <a:solidFill>
                  <a:srgbClr val="008000"/>
                </a:solidFill>
                <a:effectLst/>
              </a:rPr>
              <a:t>φυτοφαγικ</a:t>
            </a:r>
            <a:r>
              <a:rPr lang="el-GR" altLang="el-GR" sz="1400" b="1" dirty="0">
                <a:solidFill>
                  <a:srgbClr val="008000"/>
                </a:solidFill>
                <a:effectLst/>
              </a:rPr>
              <a:t>ή δίαιτα</a:t>
            </a:r>
            <a:endParaRPr lang="el-GR" altLang="el-GR" sz="1400" b="1" dirty="0">
              <a:solidFill>
                <a:srgbClr val="008000"/>
              </a:solidFill>
              <a:effectLst/>
            </a:endParaRPr>
          </a:p>
          <a:p>
            <a:pPr eaLnBrk="1" hangingPunct="1">
              <a:spcBef>
                <a:spcPct val="50000"/>
              </a:spcBef>
            </a:pPr>
            <a:r>
              <a:rPr lang="en-US" altLang="el-GR" sz="1400" b="1" dirty="0">
                <a:solidFill>
                  <a:srgbClr val="008000"/>
                </a:solidFill>
                <a:effectLst/>
              </a:rPr>
              <a:t>(48% </a:t>
            </a:r>
            <a:r>
              <a:rPr lang="el-GR" altLang="el-GR" sz="1400" b="1" dirty="0">
                <a:solidFill>
                  <a:srgbClr val="008000"/>
                </a:solidFill>
                <a:effectLst/>
              </a:rPr>
              <a:t>μείωση)</a:t>
            </a:r>
            <a:endParaRPr lang="en-US" altLang="el-GR" sz="1400" b="1" dirty="0">
              <a:solidFill>
                <a:srgbClr val="008000"/>
              </a:solidFill>
              <a:effectLst/>
            </a:endParaRPr>
          </a:p>
          <a:p>
            <a:pPr eaLnBrk="1" hangingPunct="1">
              <a:spcBef>
                <a:spcPct val="50000"/>
              </a:spcBef>
            </a:pPr>
            <a:endParaRPr lang="en-US" altLang="el-GR" sz="1400" b="1" dirty="0">
              <a:solidFill>
                <a:srgbClr val="008000"/>
              </a:solidFill>
              <a:effectLst/>
            </a:endParaRPr>
          </a:p>
        </p:txBody>
      </p:sp>
      <p:sp>
        <p:nvSpPr>
          <p:cNvPr id="54279" name="Text Box 10"/>
          <p:cNvSpPr txBox="1">
            <a:spLocks noChangeArrowheads="1"/>
          </p:cNvSpPr>
          <p:nvPr/>
        </p:nvSpPr>
        <p:spPr bwMode="auto">
          <a:xfrm>
            <a:off x="142611" y="188914"/>
            <a:ext cx="31339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sz="3200" b="1" dirty="0">
                <a:solidFill>
                  <a:schemeClr val="tx2"/>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t>Results</a:t>
            </a:r>
            <a:endParaRPr lang="el-GR" sz="3200" b="1" dirty="0">
              <a:solidFill>
                <a:schemeClr val="tx2"/>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1"/>
          <a:stretch>
            <a:fillRect/>
          </a:stretch>
        </p:blipFill>
        <p:spPr>
          <a:xfrm>
            <a:off x="0" y="20721"/>
            <a:ext cx="8096250" cy="6106951"/>
          </a:xfrm>
          <a:prstGeom prst="rect">
            <a:avLst/>
          </a:prstGeom>
        </p:spPr>
      </p:pic>
      <p:pic>
        <p:nvPicPr>
          <p:cNvPr id="5" name="Εικόνα 4"/>
          <p:cNvPicPr>
            <a:picLocks noChangeAspect="1"/>
          </p:cNvPicPr>
          <p:nvPr/>
        </p:nvPicPr>
        <p:blipFill>
          <a:blip r:embed="rId2"/>
          <a:stretch>
            <a:fillRect/>
          </a:stretch>
        </p:blipFill>
        <p:spPr>
          <a:xfrm>
            <a:off x="8512972" y="1565314"/>
            <a:ext cx="2286125" cy="243197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4"/>
          <p:cNvSpPr>
            <a:spLocks noGrp="1" noChangeArrowheads="1"/>
          </p:cNvSpPr>
          <p:nvPr>
            <p:ph type="title"/>
          </p:nvPr>
        </p:nvSpPr>
        <p:spPr>
          <a:xfrm>
            <a:off x="402167" y="942975"/>
            <a:ext cx="11387667" cy="1143000"/>
          </a:xfrm>
        </p:spPr>
        <p:txBody>
          <a:bodyPr anchorCtr="1"/>
          <a:lstStyle/>
          <a:p>
            <a:pPr eaLnBrk="1" hangingPunct="1">
              <a:defRPr/>
            </a:pPr>
            <a:r>
              <a:rPr lang="en-US" sz="3200" b="1" dirty="0">
                <a:latin typeface="Arial" panose="020B0604020202020204" pitchFamily="34" charset="0"/>
                <a:cs typeface="Arial" panose="020B0604020202020204" pitchFamily="34" charset="0"/>
              </a:rPr>
              <a:t>The Mediterranean Diet</a:t>
            </a:r>
            <a:endParaRPr lang="el-GR" sz="3200" b="1" dirty="0">
              <a:latin typeface="Arial" panose="020B0604020202020204" pitchFamily="34" charset="0"/>
              <a:cs typeface="Arial" panose="020B0604020202020204" pitchFamily="34" charset="0"/>
            </a:endParaRPr>
          </a:p>
        </p:txBody>
      </p:sp>
      <p:pic>
        <p:nvPicPr>
          <p:cNvPr id="56323" name="Picture 6" descr="kritikaProiont"/>
          <p:cNvPicPr>
            <a:picLocks noGrp="1" noChangeAspect="1" noChangeArrowheads="1"/>
          </p:cNvPicPr>
          <p:nvPr>
            <p:ph idx="1"/>
          </p:nvPr>
        </p:nvPicPr>
        <p:blipFill>
          <a:blip r:embed="rId1">
            <a:extLst>
              <a:ext uri="{28A0092B-C50C-407E-A947-70E740481C1C}">
                <a14:useLocalDpi xmlns:a14="http://schemas.microsoft.com/office/drawing/2010/main" val="0"/>
              </a:ext>
            </a:extLst>
          </a:blip>
          <a:stretch>
            <a:fillRect/>
          </a:stretch>
        </p:blipFill>
        <p:spPr>
          <a:xfrm>
            <a:off x="1564332" y="1838325"/>
            <a:ext cx="9063336" cy="392511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a:xfrm>
            <a:off x="2518719" y="225082"/>
            <a:ext cx="5850924" cy="1325563"/>
          </a:xfrm>
          <a:noFill/>
        </p:spPr>
        <p:txBody>
          <a:bodyPr/>
          <a:lstStyle/>
          <a:p>
            <a:r>
              <a:rPr lang="en-US" altLang="el-GR"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Western Diet</a:t>
            </a:r>
            <a:endParaRPr lang="el-GR" altLang="el-GR"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7347" name="Picture 3" descr="USA (Caroline du Nord )  346$"/>
          <p:cNvPicPr>
            <a:picLocks noGrp="1" noChangeAspect="1" noChangeArrowheads="1"/>
          </p:cNvPicPr>
          <p:nvPr>
            <p:ph idx="1"/>
          </p:nvPr>
        </p:nvPicPr>
        <p:blipFill>
          <a:blip r:embed="rId1">
            <a:extLst>
              <a:ext uri="{28A0092B-C50C-407E-A947-70E740481C1C}">
                <a14:useLocalDpi xmlns:a14="http://schemas.microsoft.com/office/drawing/2010/main" val="0"/>
              </a:ext>
            </a:extLst>
          </a:blip>
          <a:stretch>
            <a:fillRect/>
          </a:stretch>
        </p:blipFill>
        <p:spPr>
          <a:xfrm>
            <a:off x="1762663" y="1143236"/>
            <a:ext cx="6852289" cy="45308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Ορθογώνιο 1"/>
          <p:cNvSpPr/>
          <p:nvPr/>
        </p:nvSpPr>
        <p:spPr>
          <a:xfrm>
            <a:off x="1622853" y="5750181"/>
            <a:ext cx="7784757" cy="369332"/>
          </a:xfrm>
          <a:prstGeom prst="rect">
            <a:avLst/>
          </a:prstGeom>
        </p:spPr>
        <p:txBody>
          <a:bodyPr wrap="square">
            <a:spAutoFit/>
          </a:bodyPr>
          <a:lstStyle/>
          <a:p>
            <a:r>
              <a:rPr lang="en-US" dirty="0">
                <a:latin typeface="Roboto"/>
              </a:rPr>
              <a:t>Peter </a:t>
            </a:r>
            <a:r>
              <a:rPr lang="en-US" dirty="0" err="1">
                <a:latin typeface="Roboto"/>
              </a:rPr>
              <a:t>Menzel</a:t>
            </a:r>
            <a:r>
              <a:rPr lang="en-US" dirty="0">
                <a:latin typeface="Roboto"/>
              </a:rPr>
              <a:t>, from the book, "Hungry Planet: What the World Eats."</a:t>
            </a:r>
            <a:endParaRPr lang="el-G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Εικόνα 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39350" y="260647"/>
            <a:ext cx="5376597" cy="2865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Εικόνα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5947" y="260647"/>
            <a:ext cx="6250168" cy="2865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239350" y="3126619"/>
            <a:ext cx="11626765" cy="2874132"/>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rrowheads="1"/>
          </p:cNvSpPr>
          <p:nvPr>
            <p:ph type="title"/>
          </p:nvPr>
        </p:nvSpPr>
        <p:spPr>
          <a:xfrm>
            <a:off x="342900" y="1714500"/>
            <a:ext cx="11144250" cy="1143000"/>
          </a:xfrm>
        </p:spPr>
        <p:txBody>
          <a:bodyPr>
            <a:normAutofit fontScale="90000"/>
          </a:bodyPr>
          <a:lstStyle/>
          <a:p>
            <a:pPr algn="ctr" eaLnBrk="1" hangingPunct="1">
              <a:defRPr/>
            </a:pPr>
            <a:r>
              <a:rPr lang="en-US" sz="4000" b="1" dirty="0"/>
              <a:t>The Mediterranean Diet is associated with longevity</a:t>
            </a:r>
            <a:endParaRPr lang="el-GR" sz="4000" b="1" dirty="0"/>
          </a:p>
        </p:txBody>
      </p:sp>
      <p:sp>
        <p:nvSpPr>
          <p:cNvPr id="112643" name="Rectangle 3"/>
          <p:cNvSpPr>
            <a:spLocks noGrp="1" noRot="1" noChangeArrowheads="1"/>
          </p:cNvSpPr>
          <p:nvPr>
            <p:ph type="body" idx="1"/>
          </p:nvPr>
        </p:nvSpPr>
        <p:spPr>
          <a:xfrm>
            <a:off x="800100" y="3228974"/>
            <a:ext cx="6905625" cy="3629025"/>
          </a:xfrm>
        </p:spPr>
        <p:txBody>
          <a:bodyPr/>
          <a:lstStyle/>
          <a:p>
            <a:pPr marL="0" indent="0">
              <a:buNone/>
            </a:pPr>
            <a:r>
              <a:rPr lang="en-US" b="1" dirty="0"/>
              <a:t>Lower mortality from:</a:t>
            </a:r>
            <a:endParaRPr lang="en-US" dirty="0"/>
          </a:p>
          <a:p>
            <a:pPr lvl="1"/>
            <a:r>
              <a:rPr lang="en-US" b="1" dirty="0"/>
              <a:t>Cardiovascular diseases</a:t>
            </a:r>
            <a:endParaRPr lang="en-US" dirty="0"/>
          </a:p>
          <a:p>
            <a:pPr lvl="1"/>
            <a:r>
              <a:rPr lang="en-US" b="1" dirty="0"/>
              <a:t>Various forms of cancer and overall mortality</a:t>
            </a:r>
            <a:endParaRPr lang="en-US" dirty="0"/>
          </a:p>
          <a:p>
            <a:pPr lvl="1" eaLnBrk="1" hangingPunct="1">
              <a:lnSpc>
                <a:spcPct val="90000"/>
              </a:lnSpc>
              <a:buFont typeface="Wingdings" panose="05000000000000000000" pitchFamily="2" charset="2"/>
              <a:buNone/>
              <a:defRPr/>
            </a:pPr>
            <a:endParaRPr lang="el-GR" sz="2400" dirty="0"/>
          </a:p>
          <a:p>
            <a:pPr marL="0" indent="0" eaLnBrk="1" hangingPunct="1">
              <a:lnSpc>
                <a:spcPct val="90000"/>
              </a:lnSpc>
              <a:buNone/>
              <a:defRPr/>
            </a:pPr>
            <a:br>
              <a:rPr lang="el-GR" sz="2800" dirty="0"/>
            </a:br>
            <a:endParaRPr lang="el-GR" sz="2800" dirty="0"/>
          </a:p>
        </p:txBody>
      </p:sp>
      <p:pic>
        <p:nvPicPr>
          <p:cNvPr id="22532" name="Picture 4" descr="abreu_longevity_zoo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167160" y="4947636"/>
            <a:ext cx="2734733"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2"/>
          <a:stretch>
            <a:fillRect/>
          </a:stretch>
        </p:blipFill>
        <p:spPr>
          <a:xfrm>
            <a:off x="8139643" y="2886846"/>
            <a:ext cx="2762250" cy="16573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43">
                                            <p:txEl>
                                              <p:pRg st="4" end="4"/>
                                            </p:txEl>
                                          </p:spTgt>
                                        </p:tgtEl>
                                        <p:attrNameLst>
                                          <p:attrName>style.visibility</p:attrName>
                                        </p:attrNameLst>
                                      </p:cBhvr>
                                      <p:to>
                                        <p:strVal val="visible"/>
                                      </p:to>
                                    </p:set>
                                    <p:animEffect transition="in" filter="blinds(horizontal)">
                                      <p:cBhvr>
                                        <p:cTn id="7" dur="500"/>
                                        <p:tgtEl>
                                          <p:spTgt spid="11264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2643">
                                            <p:txEl>
                                              <p:pRg st="0" end="0"/>
                                            </p:txEl>
                                          </p:spTgt>
                                        </p:tgtEl>
                                        <p:attrNameLst>
                                          <p:attrName>style.visibility</p:attrName>
                                        </p:attrNameLst>
                                      </p:cBhvr>
                                      <p:to>
                                        <p:strVal val="visible"/>
                                      </p:to>
                                    </p:set>
                                    <p:animEffect transition="in" filter="blinds(horizontal)">
                                      <p:cBhvr>
                                        <p:cTn id="12" dur="500"/>
                                        <p:tgtEl>
                                          <p:spTgt spid="11264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2643">
                                            <p:txEl>
                                              <p:pRg st="1" end="1"/>
                                            </p:txEl>
                                          </p:spTgt>
                                        </p:tgtEl>
                                        <p:attrNameLst>
                                          <p:attrName>style.visibility</p:attrName>
                                        </p:attrNameLst>
                                      </p:cBhvr>
                                      <p:to>
                                        <p:strVal val="visible"/>
                                      </p:to>
                                    </p:set>
                                    <p:animEffect transition="in" filter="blinds(horizontal)">
                                      <p:cBhvr>
                                        <p:cTn id="17" dur="500"/>
                                        <p:tgtEl>
                                          <p:spTgt spid="11264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2643">
                                            <p:txEl>
                                              <p:pRg st="2" end="2"/>
                                            </p:txEl>
                                          </p:spTgt>
                                        </p:tgtEl>
                                        <p:attrNameLst>
                                          <p:attrName>style.visibility</p:attrName>
                                        </p:attrNameLst>
                                      </p:cBhvr>
                                      <p:to>
                                        <p:strVal val="visible"/>
                                      </p:to>
                                    </p:set>
                                    <p:animEffect transition="in" filter="blinds(horizontal)">
                                      <p:cBhvr>
                                        <p:cTn id="22" dur="500"/>
                                        <p:tgtEl>
                                          <p:spTgt spid="1126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5223" y="534838"/>
            <a:ext cx="8546620" cy="3139321"/>
          </a:xfrm>
          <a:prstGeom prst="rect">
            <a:avLst/>
          </a:prstGeom>
          <a:noFill/>
        </p:spPr>
        <p:txBody>
          <a:bodyPr wrap="square">
            <a:spAutoFit/>
          </a:bodyPr>
          <a:lstStyle/>
          <a:p>
            <a:r>
              <a:rPr lang="en-US" dirty="0"/>
              <a:t>According to UNESCO (2010), the Mediterranean Diet is defined as:</a:t>
            </a:r>
            <a:endParaRPr lang="en-US" dirty="0"/>
          </a:p>
          <a:p>
            <a:endParaRPr lang="en-US" dirty="0"/>
          </a:p>
          <a:p>
            <a:endParaRPr lang="en-US" dirty="0"/>
          </a:p>
          <a:p>
            <a:r>
              <a:rPr lang="en-US" dirty="0"/>
              <a:t>The Mediterranean Diet is the dietary pattern traditionally followed by people in countries bordering the Mediterranean Sea. It is characterized by a high consumption of plant-based foods (fruits, vegetables, legumes, nuts, and cereals), olive oil as the main source of fat, moderate consumption of fish and poultry, low consumption of dairy products, red meat, processed meats, and sweets, and regular but moderate consumption of wine during meals. It is more than a set of foods; it is a cultural model that includes culinary traditions, social practices, and a lifestyle that promotes physical activity and communal meals.</a:t>
            </a:r>
            <a:endParaRPr lang="el-GR" dirty="0"/>
          </a:p>
        </p:txBody>
      </p:sp>
      <p:sp>
        <p:nvSpPr>
          <p:cNvPr id="6" name="TextBox 5"/>
          <p:cNvSpPr txBox="1"/>
          <p:nvPr/>
        </p:nvSpPr>
        <p:spPr>
          <a:xfrm>
            <a:off x="595223" y="3852519"/>
            <a:ext cx="8546620" cy="2031325"/>
          </a:xfrm>
          <a:prstGeom prst="rect">
            <a:avLst/>
          </a:prstGeom>
          <a:noFill/>
        </p:spPr>
        <p:txBody>
          <a:bodyPr wrap="square">
            <a:spAutoFit/>
          </a:bodyPr>
          <a:lstStyle/>
          <a:p>
            <a:r>
              <a:rPr lang="en-US" dirty="0"/>
              <a:t>The practices, representations, expressions, knowledge, skills – as well as the instruments, objects, artifacts, and cultural spaces associated therewith – that communities, groups, and, in some cases, individuals recognize as part of their cultural heritage. This intangible cultural heritage, transmitted from generation to generation, is constantly recreated by communities and groups in response to their environment, their interaction with nature, and their history, providing them with a sense of identity and continuity, thus promoting respect for cultural diversity and human creativity.</a:t>
            </a:r>
            <a:endParaRPr lang="el-G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Rot="1" noChangeArrowheads="1"/>
          </p:cNvSpPr>
          <p:nvPr>
            <p:ph type="title"/>
          </p:nvPr>
        </p:nvSpPr>
        <p:spPr>
          <a:xfrm>
            <a:off x="352740" y="828644"/>
            <a:ext cx="11387667" cy="969264"/>
          </a:xfrm>
          <a:noFill/>
        </p:spPr>
        <p:txBody>
          <a:bodyPr/>
          <a:lstStyle/>
          <a:p>
            <a:pPr algn="ct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Basic Questions</a:t>
            </a:r>
            <a:endParaRPr lang="el-GR"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100" name="Picture 7" descr="planet-food-300x225"/>
          <p:cNvPicPr>
            <a:picLocks noGrp="1" noChangeAspect="1" noChangeArrowheads="1"/>
          </p:cNvPicPr>
          <p:nvPr>
            <p:ph idx="1"/>
          </p:nvPr>
        </p:nvPicPr>
        <p:blipFill>
          <a:blip r:embed="rId1">
            <a:extLst>
              <a:ext uri="{28A0092B-C50C-407E-A947-70E740481C1C}">
                <a14:useLocalDpi xmlns:a14="http://schemas.microsoft.com/office/drawing/2010/main" val="0"/>
              </a:ext>
            </a:extLst>
          </a:blip>
          <a:stretch>
            <a:fillRect/>
          </a:stretch>
        </p:blipFill>
        <p:spPr>
          <a:xfrm>
            <a:off x="9467409" y="4282207"/>
            <a:ext cx="2724591" cy="153258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6261" name="Rectangle 5"/>
          <p:cNvSpPr>
            <a:spLocks noGrp="1" noRot="1" noChangeArrowheads="1"/>
          </p:cNvSpPr>
          <p:nvPr>
            <p:ph type="body" sz="half" idx="4294967295"/>
          </p:nvPr>
        </p:nvSpPr>
        <p:spPr>
          <a:xfrm>
            <a:off x="1137225" y="2241805"/>
            <a:ext cx="8330184" cy="3822192"/>
          </a:xfrm>
          <a:prstGeom prst="rect">
            <a:avLst/>
          </a:prstGeom>
          <a:noFill/>
        </p:spPr>
        <p:txBody>
          <a:bodyPr/>
          <a:lstStyle/>
          <a:p>
            <a:r>
              <a:rPr lang="en-US" sz="2400" dirty="0">
                <a:effectLst/>
              </a:rPr>
              <a:t>What is the current state of the planet?</a:t>
            </a:r>
            <a:endParaRPr lang="en-US" sz="2400" dirty="0">
              <a:effectLst/>
            </a:endParaRPr>
          </a:p>
          <a:p>
            <a:r>
              <a:rPr lang="en-US" sz="2400" dirty="0">
                <a:effectLst/>
              </a:rPr>
              <a:t>Does our diet affect the environment?</a:t>
            </a:r>
            <a:endParaRPr lang="en-US" sz="2400" dirty="0">
              <a:effectLst/>
            </a:endParaRPr>
          </a:p>
          <a:p>
            <a:r>
              <a:rPr lang="en-US" sz="2400" dirty="0">
                <a:effectLst/>
              </a:rPr>
              <a:t>How is sustainable food consumption defined?</a:t>
            </a:r>
            <a:endParaRPr lang="en-US" sz="2400" dirty="0">
              <a:effectLst/>
            </a:endParaRPr>
          </a:p>
          <a:p>
            <a:r>
              <a:rPr lang="en-US" sz="2400" dirty="0">
                <a:effectLst/>
              </a:rPr>
              <a:t>What is the role of the Mediterranean Diet?</a:t>
            </a:r>
            <a:endParaRPr lang="en-US" sz="2400" dirty="0">
              <a:effectLst/>
            </a:endParaRPr>
          </a:p>
          <a:p>
            <a:r>
              <a:rPr lang="en-US" sz="2400" dirty="0">
                <a:effectLst/>
              </a:rPr>
              <a:t>What are the recommendations of the EAT-Lancet Commission on Food, Planet, Health?</a:t>
            </a:r>
            <a:endParaRPr lang="el-GR" sz="2400" dirty="0">
              <a:effectLst/>
            </a:endParaRPr>
          </a:p>
          <a:p>
            <a:pPr marL="0" indent="0">
              <a:buNone/>
            </a:pPr>
            <a:endParaRPr lang="el-GR" sz="2400" dirty="0">
              <a:effectLs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77545" y="134734"/>
            <a:ext cx="6716546" cy="2628131"/>
          </a:xfrm>
          <a:prstGeom prst="rect">
            <a:avLst/>
          </a:prstGeom>
        </p:spPr>
      </p:pic>
      <p:pic>
        <p:nvPicPr>
          <p:cNvPr id="4" name="Picture 3"/>
          <p:cNvPicPr>
            <a:picLocks noChangeAspect="1"/>
          </p:cNvPicPr>
          <p:nvPr/>
        </p:nvPicPr>
        <p:blipFill>
          <a:blip r:embed="rId2"/>
          <a:stretch>
            <a:fillRect/>
          </a:stretch>
        </p:blipFill>
        <p:spPr>
          <a:xfrm>
            <a:off x="6096000" y="1000879"/>
            <a:ext cx="6106812" cy="4406863"/>
          </a:xfrm>
          <a:prstGeom prst="rect">
            <a:avLst/>
          </a:prstGeom>
        </p:spPr>
      </p:pic>
      <p:pic>
        <p:nvPicPr>
          <p:cNvPr id="6" name="Picture 5"/>
          <p:cNvPicPr>
            <a:picLocks noChangeAspect="1"/>
          </p:cNvPicPr>
          <p:nvPr/>
        </p:nvPicPr>
        <p:blipFill>
          <a:blip r:embed="rId3"/>
          <a:stretch>
            <a:fillRect/>
          </a:stretch>
        </p:blipFill>
        <p:spPr>
          <a:xfrm>
            <a:off x="708480" y="2984618"/>
            <a:ext cx="3243532" cy="444381"/>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rrowheads="1"/>
          </p:cNvSpPr>
          <p:nvPr>
            <p:ph type="title"/>
          </p:nvPr>
        </p:nvSpPr>
        <p:spPr>
          <a:xfrm>
            <a:off x="369044" y="306389"/>
            <a:ext cx="10972800" cy="1371600"/>
          </a:xfrm>
        </p:spPr>
        <p:txBody>
          <a:bodyPr/>
          <a:lstStyle/>
          <a:p>
            <a:pPr algn="ctr"/>
            <a:r>
              <a:rPr lang="en-US" altLang="el-GR" b="1" dirty="0"/>
              <a:t>Mediterranean Diet</a:t>
            </a:r>
            <a:endParaRPr lang="el-GR" altLang="el-GR" b="1" dirty="0"/>
          </a:p>
        </p:txBody>
      </p:sp>
      <p:sp>
        <p:nvSpPr>
          <p:cNvPr id="48131" name="Rectangle 3"/>
          <p:cNvSpPr>
            <a:spLocks noGrp="1" noRot="1" noChangeArrowheads="1"/>
          </p:cNvSpPr>
          <p:nvPr>
            <p:ph type="body" idx="1"/>
          </p:nvPr>
        </p:nvSpPr>
        <p:spPr>
          <a:xfrm>
            <a:off x="634314" y="1561910"/>
            <a:ext cx="8117495" cy="777636"/>
          </a:xfrm>
        </p:spPr>
        <p:txBody>
          <a:bodyPr/>
          <a:lstStyle/>
          <a:p>
            <a:pPr algn="ctr">
              <a:buNone/>
            </a:pPr>
            <a:r>
              <a:rPr lang="en-US" altLang="el-GR" dirty="0"/>
              <a:t>Bread         Olive oil    Wine</a:t>
            </a:r>
            <a:endParaRPr lang="el-GR" altLang="el-GR" dirty="0"/>
          </a:p>
        </p:txBody>
      </p:sp>
      <p:pic>
        <p:nvPicPr>
          <p:cNvPr id="48132" name="Picture 4" descr="ANd9GcQnsjk5w_Kwofks02YmDB_Bvc4Ik9PfmnS34mMvbCZJgLfCQQ2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6970" y="2556047"/>
            <a:ext cx="4127500" cy="2078037"/>
          </a:xfrm>
          <a:prstGeom prst="rect">
            <a:avLst/>
          </a:prstGeom>
          <a:noFill/>
          <a:extLst>
            <a:ext uri="{909E8E84-426E-40DD-AFC4-6F175D3DCCD1}">
              <a14:hiddenFill xmlns:a14="http://schemas.microsoft.com/office/drawing/2010/main">
                <a:solidFill>
                  <a:srgbClr val="FFFFFF"/>
                </a:solidFill>
              </a14:hiddenFill>
            </a:ext>
          </a:extLst>
        </p:spPr>
      </p:pic>
      <p:sp>
        <p:nvSpPr>
          <p:cNvPr id="48133" name="AutoShape 5" descr="2Q=="/>
          <p:cNvSpPr>
            <a:spLocks noChangeAspect="1" noChangeArrowheads="1"/>
          </p:cNvSpPr>
          <p:nvPr/>
        </p:nvSpPr>
        <p:spPr bwMode="auto">
          <a:xfrm>
            <a:off x="4451351" y="2505075"/>
            <a:ext cx="3289300" cy="18478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l-GR">
              <a:solidFill>
                <a:srgbClr val="FFFFFF"/>
              </a:solidFill>
            </a:endParaRPr>
          </a:p>
        </p:txBody>
      </p:sp>
      <p:pic>
        <p:nvPicPr>
          <p:cNvPr id="4813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0377" y="2556047"/>
            <a:ext cx="4129617" cy="207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5" name="Picture 7" descr="ANd9GcS8Rr-zbJnehNgqunCmsLVlxJRs-RcPgF2UK0pNVpIZqa0sys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1809" y="2273519"/>
            <a:ext cx="2548467" cy="29956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igure 2: New pyramid for sustainable Mediterranean diet. Source: IFMED Consensus document. The First World Conference on the Revitalization of the Mediterranean Diet, 6-8 July 2016, Mila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7392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578811" y="658761"/>
            <a:ext cx="4613189" cy="1846659"/>
          </a:xfrm>
          <a:prstGeom prst="rect">
            <a:avLst/>
          </a:prstGeom>
          <a:noFill/>
        </p:spPr>
        <p:txBody>
          <a:bodyPr wrap="square">
            <a:spAutoFit/>
          </a:bodyPr>
          <a:lstStyle/>
          <a:p>
            <a:pPr algn="l"/>
            <a:r>
              <a:rPr lang="en-US" b="0" i="0" dirty="0">
                <a:effectLst/>
                <a:latin typeface="Roboto" panose="02000000000000000000" pitchFamily="2" charset="0"/>
              </a:rPr>
              <a:t>New pyramid for </a:t>
            </a:r>
            <a:endParaRPr lang="en-US" b="0" i="0" dirty="0">
              <a:effectLst/>
              <a:latin typeface="Roboto" panose="02000000000000000000" pitchFamily="2" charset="0"/>
            </a:endParaRPr>
          </a:p>
          <a:p>
            <a:pPr algn="l"/>
            <a:r>
              <a:rPr lang="en-US" b="0" i="0" dirty="0">
                <a:effectLst/>
                <a:latin typeface="Roboto" panose="02000000000000000000" pitchFamily="2" charset="0"/>
              </a:rPr>
              <a:t>sustainable Mediterranean diet. </a:t>
            </a:r>
            <a:endParaRPr lang="en-US" b="0" i="0" dirty="0">
              <a:effectLst/>
              <a:latin typeface="Roboto" panose="02000000000000000000" pitchFamily="2" charset="0"/>
            </a:endParaRPr>
          </a:p>
          <a:p>
            <a:pPr algn="l"/>
            <a:endParaRPr lang="en-US" dirty="0">
              <a:latin typeface="Roboto" panose="02000000000000000000" pitchFamily="2" charset="0"/>
            </a:endParaRPr>
          </a:p>
          <a:p>
            <a:r>
              <a:rPr lang="en-US" sz="1400" dirty="0"/>
              <a:t>Source: IFMED Consensus document. The First World Conference on the Revitalization of the Mediterranean Diet, 6-8 July 2016, Milan.</a:t>
            </a:r>
            <a:endParaRPr lang="en-US" sz="1400" b="0" i="0" dirty="0">
              <a:effectLst/>
              <a:latin typeface="Roboto" panose="02000000000000000000" pitchFamily="2" charset="0"/>
            </a:endParaRPr>
          </a:p>
          <a:p>
            <a:pPr algn="l"/>
            <a:endParaRPr lang="el-GR" b="0" i="0" dirty="0">
              <a:effectLst/>
              <a:latin typeface="Roboto" panose="02000000000000000000" pitchFamily="2"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rrowheads="1"/>
          </p:cNvSpPr>
          <p:nvPr>
            <p:ph type="title"/>
          </p:nvPr>
        </p:nvSpPr>
        <p:spPr>
          <a:xfrm>
            <a:off x="624417" y="597243"/>
            <a:ext cx="10972800" cy="1371600"/>
          </a:xfrm>
        </p:spPr>
        <p:txBody>
          <a:bodyPr/>
          <a:lstStyle/>
          <a:p>
            <a:pPr algn="ctr" eaLnBrk="1" hangingPunct="1">
              <a:defRPr/>
            </a:pPr>
            <a:r>
              <a:rPr lang="en-US" b="1" dirty="0"/>
              <a:t>Med Diet</a:t>
            </a:r>
            <a:endParaRPr lang="el-GR" b="1" dirty="0"/>
          </a:p>
        </p:txBody>
      </p:sp>
      <p:sp>
        <p:nvSpPr>
          <p:cNvPr id="89091" name="Rectangle 3"/>
          <p:cNvSpPr>
            <a:spLocks noGrp="1" noRot="1" noChangeArrowheads="1"/>
          </p:cNvSpPr>
          <p:nvPr>
            <p:ph type="body" idx="1"/>
          </p:nvPr>
        </p:nvSpPr>
        <p:spPr>
          <a:xfrm>
            <a:off x="782274" y="2183507"/>
            <a:ext cx="5628051" cy="2907060"/>
          </a:xfrm>
        </p:spPr>
        <p:txBody>
          <a:bodyPr>
            <a:normAutofit fontScale="92500" lnSpcReduction="10000"/>
          </a:bodyPr>
          <a:lstStyle/>
          <a:p>
            <a:pPr marL="0" indent="0" eaLnBrk="1" hangingPunct="1">
              <a:buNone/>
              <a:defRPr/>
            </a:pPr>
            <a:r>
              <a:rPr lang="en-US" sz="4000" dirty="0">
                <a:solidFill>
                  <a:schemeClr val="accent6">
                    <a:lumMod val="60000"/>
                    <a:lumOff val="40000"/>
                  </a:schemeClr>
                </a:solidFill>
              </a:rPr>
              <a:t>Balance / moderation</a:t>
            </a:r>
            <a:endParaRPr lang="en-US" sz="4000" dirty="0">
              <a:solidFill>
                <a:schemeClr val="accent6">
                  <a:lumMod val="60000"/>
                  <a:lumOff val="40000"/>
                </a:schemeClr>
              </a:solidFill>
            </a:endParaRPr>
          </a:p>
          <a:p>
            <a:pPr marL="0" indent="0" eaLnBrk="1" hangingPunct="1">
              <a:buNone/>
              <a:defRPr/>
            </a:pPr>
            <a:r>
              <a:rPr lang="en-US" sz="4000" dirty="0">
                <a:solidFill>
                  <a:schemeClr val="accent6">
                    <a:lumMod val="60000"/>
                    <a:lumOff val="40000"/>
                  </a:schemeClr>
                </a:solidFill>
              </a:rPr>
              <a:t>Fresh foods</a:t>
            </a:r>
            <a:endParaRPr lang="en-US" sz="4000" dirty="0">
              <a:solidFill>
                <a:schemeClr val="accent6">
                  <a:lumMod val="60000"/>
                  <a:lumOff val="40000"/>
                </a:schemeClr>
              </a:solidFill>
            </a:endParaRPr>
          </a:p>
          <a:p>
            <a:pPr marL="0" indent="0" eaLnBrk="1" hangingPunct="1">
              <a:buNone/>
              <a:defRPr/>
            </a:pPr>
            <a:r>
              <a:rPr lang="en-US" sz="4000" dirty="0">
                <a:solidFill>
                  <a:schemeClr val="accent6">
                    <a:lumMod val="60000"/>
                    <a:lumOff val="40000"/>
                  </a:schemeClr>
                </a:solidFill>
              </a:rPr>
              <a:t>Eat at the table with family</a:t>
            </a:r>
            <a:endParaRPr lang="en-US" sz="4000" dirty="0">
              <a:solidFill>
                <a:schemeClr val="accent6">
                  <a:lumMod val="60000"/>
                  <a:lumOff val="40000"/>
                </a:schemeClr>
              </a:solidFill>
            </a:endParaRPr>
          </a:p>
          <a:p>
            <a:pPr marL="0" indent="0" eaLnBrk="1" hangingPunct="1">
              <a:buNone/>
              <a:defRPr/>
            </a:pPr>
            <a:r>
              <a:rPr lang="en-US" sz="4000" dirty="0">
                <a:solidFill>
                  <a:schemeClr val="accent6">
                    <a:lumMod val="60000"/>
                    <a:lumOff val="40000"/>
                  </a:schemeClr>
                </a:solidFill>
              </a:rPr>
              <a:t>Satisfaction from food</a:t>
            </a:r>
            <a:endParaRPr lang="en-US" sz="4000" dirty="0">
              <a:solidFill>
                <a:schemeClr val="accent6">
                  <a:lumMod val="60000"/>
                  <a:lumOff val="40000"/>
                </a:schemeClr>
              </a:solidFill>
            </a:endParaRPr>
          </a:p>
          <a:p>
            <a:pPr marL="0" indent="0" eaLnBrk="1" hangingPunct="1">
              <a:buNone/>
              <a:defRPr/>
            </a:pPr>
            <a:r>
              <a:rPr lang="en-US" sz="4000" dirty="0">
                <a:solidFill>
                  <a:schemeClr val="accent6">
                    <a:lumMod val="60000"/>
                    <a:lumOff val="40000"/>
                  </a:schemeClr>
                </a:solidFill>
              </a:rPr>
              <a:t>“Value” of food</a:t>
            </a:r>
            <a:endParaRPr lang="el-GR" sz="4000" dirty="0">
              <a:solidFill>
                <a:schemeClr val="accent6">
                  <a:lumMod val="60000"/>
                  <a:lumOff val="40000"/>
                </a:schemeClr>
              </a:solidFill>
            </a:endParaRPr>
          </a:p>
        </p:txBody>
      </p:sp>
      <p:pic>
        <p:nvPicPr>
          <p:cNvPr id="21508" name="Picture 4" descr="ANd9GcSIhVZADgOsJGp6rUvweAqHTjnwdYc9xq0xbkiRuGhz2k0eBjztzQ"/>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981825" y="2428875"/>
            <a:ext cx="4427901" cy="2201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321107" y="4365700"/>
            <a:ext cx="4133850" cy="942975"/>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Grp="1" noChangeAspect="1" noChangeArrowheads="1"/>
          </p:cNvPicPr>
          <p:nvPr>
            <p:ph type="body" idx="1"/>
          </p:nvPr>
        </p:nvPicPr>
        <p:blipFill>
          <a:blip r:embed="rId1">
            <a:extLst>
              <a:ext uri="{28A0092B-C50C-407E-A947-70E740481C1C}">
                <a14:useLocalDpi xmlns:a14="http://schemas.microsoft.com/office/drawing/2010/main" val="0"/>
              </a:ext>
            </a:extLst>
          </a:blip>
          <a:srcRect/>
          <a:stretch>
            <a:fillRect/>
          </a:stretch>
        </p:blipFill>
        <p:spPr>
          <a:xfrm>
            <a:off x="1193144" y="1556792"/>
            <a:ext cx="7074556" cy="4266894"/>
          </a:xfrm>
          <a:noFill/>
          <a:ln w="25400">
            <a:solidFill>
              <a:srgbClr val="FF00FF"/>
            </a:solidFill>
            <a:miter lim="800000"/>
            <a:headEnd/>
            <a:tailEnd/>
          </a:ln>
        </p:spPr>
      </p:pic>
      <p:sp>
        <p:nvSpPr>
          <p:cNvPr id="6" name="Triangle isocèle 57"/>
          <p:cNvSpPr>
            <a:spLocks noChangeArrowheads="1"/>
          </p:cNvSpPr>
          <p:nvPr/>
        </p:nvSpPr>
        <p:spPr bwMode="auto">
          <a:xfrm rot="10800000">
            <a:off x="9963735" y="1700112"/>
            <a:ext cx="1653116" cy="3900587"/>
          </a:xfrm>
          <a:prstGeom prst="triangle">
            <a:avLst>
              <a:gd name="adj" fmla="val 45213"/>
            </a:avLst>
          </a:prstGeom>
          <a:solidFill>
            <a:schemeClr val="tx2">
              <a:lumMod val="75000"/>
            </a:schemeClr>
          </a:solidFill>
          <a:ln w="9525">
            <a:solidFill>
              <a:schemeClr val="tx1"/>
            </a:solidFill>
            <a:round/>
          </a:ln>
        </p:spPr>
        <p:txBody>
          <a:bodyPr rot="10800000"/>
          <a:lstStyle/>
          <a:p>
            <a:pPr eaLnBrk="0" hangingPunct="0"/>
            <a:endParaRPr lang="en-GB" altLang="el-GR" sz="2000">
              <a:latin typeface="Comic Sans MS" panose="030F0702030302020204" pitchFamily="66" charset="0"/>
              <a:ea typeface="MS PGothic" panose="020B0600070205080204" pitchFamily="34" charset="-128"/>
            </a:endParaRPr>
          </a:p>
        </p:txBody>
      </p:sp>
      <p:sp>
        <p:nvSpPr>
          <p:cNvPr id="3" name="Rectangle 2"/>
          <p:cNvSpPr/>
          <p:nvPr/>
        </p:nvSpPr>
        <p:spPr>
          <a:xfrm>
            <a:off x="9963735" y="1187460"/>
            <a:ext cx="1887055" cy="369332"/>
          </a:xfrm>
          <a:prstGeom prst="rect">
            <a:avLst/>
          </a:prstGeom>
        </p:spPr>
        <p:txBody>
          <a:bodyPr wrap="none">
            <a:spAutoFit/>
          </a:bodyPr>
          <a:lstStyle/>
          <a:p>
            <a:pPr algn="ctr">
              <a:spcBef>
                <a:spcPct val="50000"/>
              </a:spcBef>
            </a:pPr>
            <a:r>
              <a:rPr lang="en-US" altLang="el-GR" dirty="0">
                <a:solidFill>
                  <a:schemeClr val="tx2">
                    <a:lumMod val="50000"/>
                  </a:schemeClr>
                </a:solidFill>
                <a:latin typeface="Haettenschweiler" pitchFamily="34" charset="0"/>
                <a:cs typeface="Arial" panose="020B0604020202020204" pitchFamily="34" charset="0"/>
              </a:rPr>
              <a:t>Environmental footprint</a:t>
            </a:r>
            <a:endParaRPr lang="en-GB" altLang="el-GR" dirty="0">
              <a:solidFill>
                <a:schemeClr val="tx2">
                  <a:lumMod val="50000"/>
                </a:schemeClr>
              </a:solidFill>
              <a:latin typeface="Haettenschweiler" pitchFamily="34" charset="0"/>
              <a:cs typeface="Arial" panose="020B0604020202020204" pitchFamily="34" charset="0"/>
            </a:endParaRPr>
          </a:p>
        </p:txBody>
      </p:sp>
      <p:sp>
        <p:nvSpPr>
          <p:cNvPr id="5" name="Title 1"/>
          <p:cNvSpPr>
            <a:spLocks noGrp="1"/>
          </p:cNvSpPr>
          <p:nvPr>
            <p:ph type="title"/>
          </p:nvPr>
        </p:nvSpPr>
        <p:spPr>
          <a:xfrm>
            <a:off x="463123" y="413792"/>
            <a:ext cx="11387667" cy="1143000"/>
          </a:xfrm>
        </p:spPr>
        <p:txBody>
          <a:bodyPr/>
          <a:lstStyle/>
          <a:p>
            <a:pPr algn="ctr"/>
            <a:r>
              <a:rPr lang="en-US" sz="3200" b="1" dirty="0">
                <a:latin typeface="Arial" panose="020B0604020202020204" pitchFamily="34" charset="0"/>
                <a:cs typeface="Arial" panose="020B0604020202020204" pitchFamily="34" charset="0"/>
              </a:rPr>
              <a:t>The pyramid of the Med Diet</a:t>
            </a:r>
            <a:endParaRPr lang="en-US" sz="3200" b="1" dirty="0">
              <a:latin typeface="Arial" panose="020B0604020202020204" pitchFamily="34"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67" y="447675"/>
            <a:ext cx="11387667" cy="1143000"/>
          </a:xfrm>
        </p:spPr>
        <p:txBody>
          <a:bodyPr/>
          <a:lstStyle/>
          <a:p>
            <a:pPr algn="ctr"/>
            <a:r>
              <a:rPr lang="en-US" sz="3200" b="1" dirty="0">
                <a:latin typeface="Arial" panose="020B0604020202020204" pitchFamily="34" charset="0"/>
                <a:cs typeface="Arial" panose="020B0604020202020204" pitchFamily="34" charset="0"/>
              </a:rPr>
              <a:t>The Environmental Pyramid</a:t>
            </a:r>
            <a:endParaRPr lang="en-US" sz="3200" b="1" dirty="0">
              <a:latin typeface="Arial" panose="020B0604020202020204" pitchFamily="34" charset="0"/>
              <a:cs typeface="Arial" panose="020B0604020202020204" pitchFamily="34" charset="0"/>
            </a:endParaRPr>
          </a:p>
        </p:txBody>
      </p:sp>
      <p:pic>
        <p:nvPicPr>
          <p:cNvPr id="47108" name="Picture 4" descr="Barilla Institute Double Pyrami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42949" y="1590675"/>
            <a:ext cx="10534651" cy="4310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a:stretch>
            <a:fillRect/>
          </a:stretch>
        </p:blipFill>
        <p:spPr>
          <a:xfrm>
            <a:off x="611543" y="958090"/>
            <a:ext cx="5362833" cy="3968060"/>
          </a:xfrm>
          <a:prstGeom prst="rect">
            <a:avLst/>
          </a:prstGeom>
        </p:spPr>
      </p:pic>
      <p:pic>
        <p:nvPicPr>
          <p:cNvPr id="5" name="Picture 4"/>
          <p:cNvPicPr>
            <a:picLocks noChangeAspect="1"/>
          </p:cNvPicPr>
          <p:nvPr/>
        </p:nvPicPr>
        <p:blipFill>
          <a:blip r:embed="rId2"/>
          <a:stretch>
            <a:fillRect/>
          </a:stretch>
        </p:blipFill>
        <p:spPr>
          <a:xfrm>
            <a:off x="6404452" y="2286558"/>
            <a:ext cx="5432855" cy="3968060"/>
          </a:xfrm>
          <a:prstGeom prst="rect">
            <a:avLst/>
          </a:prstGeom>
        </p:spPr>
      </p:pic>
      <p:sp>
        <p:nvSpPr>
          <p:cNvPr id="7" name="TextBox 6"/>
          <p:cNvSpPr txBox="1"/>
          <p:nvPr/>
        </p:nvSpPr>
        <p:spPr>
          <a:xfrm>
            <a:off x="6689123" y="1456038"/>
            <a:ext cx="5504644" cy="692497"/>
          </a:xfrm>
          <a:prstGeom prst="rect">
            <a:avLst/>
          </a:prstGeom>
          <a:noFill/>
        </p:spPr>
        <p:txBody>
          <a:bodyPr wrap="square">
            <a:spAutoFit/>
          </a:bodyPr>
          <a:lstStyle/>
          <a:p>
            <a:r>
              <a:rPr lang="en-US" b="0" i="0" dirty="0">
                <a:effectLst/>
                <a:latin typeface="Roboto" panose="02000000000000000000" pitchFamily="2" charset="0"/>
              </a:rPr>
              <a:t>The Baltic Sea Diet Pyramid</a:t>
            </a:r>
            <a:endParaRPr lang="en-US" b="0" i="0" dirty="0">
              <a:effectLst/>
              <a:latin typeface="Roboto" panose="02000000000000000000" pitchFamily="2" charset="0"/>
            </a:endParaRPr>
          </a:p>
          <a:p>
            <a:r>
              <a:rPr lang="en-US" sz="1050" b="0" i="0" dirty="0">
                <a:effectLst/>
                <a:latin typeface="Roboto" panose="02000000000000000000" pitchFamily="2" charset="0"/>
              </a:rPr>
              <a:t>(created by the Finnish Heart Association, the Finnish Diabetes Association and the University of Eastern Finland) </a:t>
            </a:r>
            <a:endParaRPr lang="en-US" sz="105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28600"/>
            <a:ext cx="11789834" cy="1143000"/>
          </a:xfrm>
        </p:spPr>
        <p:txBody>
          <a:bodyPr/>
          <a:lstStyle/>
          <a:p>
            <a:r>
              <a:rPr lang="en-US" sz="3600" dirty="0"/>
              <a:t>The example of kale in Denmark</a:t>
            </a:r>
            <a:endParaRPr lang="en-US" sz="3600" dirty="0"/>
          </a:p>
        </p:txBody>
      </p:sp>
      <p:pic>
        <p:nvPicPr>
          <p:cNvPr id="3" name="Picture 2"/>
          <p:cNvPicPr>
            <a:picLocks noChangeAspect="1"/>
          </p:cNvPicPr>
          <p:nvPr/>
        </p:nvPicPr>
        <p:blipFill>
          <a:blip r:embed="rId1"/>
          <a:stretch>
            <a:fillRect/>
          </a:stretch>
        </p:blipFill>
        <p:spPr>
          <a:xfrm>
            <a:off x="3106146" y="1371600"/>
            <a:ext cx="4386881" cy="4189597"/>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67" y="1809750"/>
            <a:ext cx="11387667" cy="1143000"/>
          </a:xfrm>
        </p:spPr>
        <p:txBody>
          <a:bodyPr/>
          <a:lstStyle/>
          <a:p>
            <a:pPr algn="ctr"/>
            <a:r>
              <a:rPr lang="en-US" b="1" dirty="0"/>
              <a:t>EAT-Lancet Commition</a:t>
            </a:r>
            <a:endParaRPr lang="el-GR" b="1" dirty="0"/>
          </a:p>
        </p:txBody>
      </p:sp>
      <p:sp>
        <p:nvSpPr>
          <p:cNvPr id="3" name="Content Placeholder 2"/>
          <p:cNvSpPr>
            <a:spLocks noGrp="1"/>
          </p:cNvSpPr>
          <p:nvPr>
            <p:ph idx="1"/>
          </p:nvPr>
        </p:nvSpPr>
        <p:spPr>
          <a:xfrm>
            <a:off x="527382" y="3778001"/>
            <a:ext cx="4208836" cy="2714071"/>
          </a:xfrm>
        </p:spPr>
        <p:txBody>
          <a:bodyPr/>
          <a:lstStyle/>
          <a:p>
            <a:r>
              <a:rPr lang="en-US" dirty="0"/>
              <a:t> Achieve</a:t>
            </a:r>
            <a:r>
              <a:rPr lang="el-GR" dirty="0"/>
              <a:t> </a:t>
            </a:r>
            <a:r>
              <a:rPr lang="en-US" dirty="0"/>
              <a:t>Planetary Health</a:t>
            </a:r>
            <a:r>
              <a:rPr lang="el-GR" dirty="0"/>
              <a:t> </a:t>
            </a:r>
            <a:r>
              <a:rPr lang="en-US" dirty="0"/>
              <a:t>Diets for nearly</a:t>
            </a:r>
            <a:endParaRPr lang="en-US" dirty="0"/>
          </a:p>
          <a:p>
            <a:pPr marL="0" indent="0">
              <a:buNone/>
            </a:pPr>
            <a:r>
              <a:rPr lang="en-US" dirty="0"/>
              <a:t>10 billion people</a:t>
            </a:r>
            <a:r>
              <a:rPr lang="el-GR" dirty="0"/>
              <a:t> </a:t>
            </a:r>
            <a:r>
              <a:rPr lang="en-US" dirty="0"/>
              <a:t>by 2050</a:t>
            </a:r>
            <a:endParaRPr lang="el-GR" dirty="0"/>
          </a:p>
        </p:txBody>
      </p:sp>
      <p:pic>
        <p:nvPicPr>
          <p:cNvPr id="4" name="Picture 3"/>
          <p:cNvPicPr>
            <a:picLocks noChangeAspect="1"/>
          </p:cNvPicPr>
          <p:nvPr/>
        </p:nvPicPr>
        <p:blipFill>
          <a:blip r:embed="rId1"/>
          <a:stretch>
            <a:fillRect/>
          </a:stretch>
        </p:blipFill>
        <p:spPr>
          <a:xfrm>
            <a:off x="4736218" y="3101192"/>
            <a:ext cx="7053617" cy="2714071"/>
          </a:xfrm>
          <a:prstGeom prst="rect">
            <a:avLst/>
          </a:prstGeom>
        </p:spPr>
      </p:pic>
      <p:sp>
        <p:nvSpPr>
          <p:cNvPr id="5" name="Rectangle 4"/>
          <p:cNvSpPr/>
          <p:nvPr/>
        </p:nvSpPr>
        <p:spPr>
          <a:xfrm>
            <a:off x="1240589" y="5815263"/>
            <a:ext cx="2263123" cy="2616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100" b="0" i="0" u="none" strike="noStrike" kern="1200" cap="none" spc="0" normalizeH="0" baseline="0" noProof="0" dirty="0">
                <a:ln>
                  <a:noFill/>
                </a:ln>
                <a:solidFill>
                  <a:srgbClr val="FFFFFF"/>
                </a:solidFill>
                <a:effectLst/>
                <a:uLnTx/>
                <a:uFillTx/>
                <a:latin typeface="Tahoma" panose="020B0604030504040204" pitchFamily="34" charset="0"/>
                <a:ea typeface="+mn-ea"/>
                <a:cs typeface="+mn-cs"/>
              </a:rPr>
              <a:t>Willett et al., 2019</a:t>
            </a:r>
            <a:endParaRPr kumimoji="0" lang="el-GR" sz="1100" b="0" i="0" u="none" strike="noStrike" kern="1200" cap="none" spc="0" normalizeH="0" baseline="0" noProof="0" dirty="0">
              <a:ln>
                <a:noFill/>
              </a:ln>
              <a:solidFill>
                <a:srgbClr val="FFFFFF"/>
              </a:solidFill>
              <a:effectLst/>
              <a:uLnTx/>
              <a:uFillTx/>
              <a:latin typeface="Tahoma" panose="020B0604030504040204" pitchFamily="34" charset="0"/>
              <a:ea typeface="+mn-ea"/>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46593" y="0"/>
            <a:ext cx="6448075" cy="6858000"/>
          </a:xfrm>
          <a:prstGeom prst="rect">
            <a:avLst/>
          </a:prstGeom>
        </p:spPr>
      </p:pic>
      <p:pic>
        <p:nvPicPr>
          <p:cNvPr id="3" name="Picture 2"/>
          <p:cNvPicPr>
            <a:picLocks noChangeAspect="1"/>
          </p:cNvPicPr>
          <p:nvPr/>
        </p:nvPicPr>
        <p:blipFill>
          <a:blip r:embed="rId2"/>
          <a:stretch>
            <a:fillRect/>
          </a:stretch>
        </p:blipFill>
        <p:spPr>
          <a:xfrm>
            <a:off x="6384032" y="0"/>
            <a:ext cx="63732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a:xfrm>
            <a:off x="0" y="351433"/>
            <a:ext cx="11387667" cy="1032524"/>
          </a:xfrm>
          <a:noFill/>
        </p:spPr>
        <p:txBody>
          <a:bodyPr>
            <a:normAutofit fontScale="90000"/>
          </a:bodyPr>
          <a:lstStyle/>
          <a:p>
            <a:pPr algn="ctr"/>
            <a:r>
              <a:rPr lang="en-US" sz="32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History</a:t>
            </a:r>
            <a:br>
              <a:rPr lang="en-US" sz="32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l-GR"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l-GR"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6979" name="Rectangle 3"/>
          <p:cNvSpPr>
            <a:spLocks noGrp="1" noRot="1" noChangeArrowheads="1"/>
          </p:cNvSpPr>
          <p:nvPr>
            <p:ph idx="1"/>
          </p:nvPr>
        </p:nvSpPr>
        <p:spPr>
          <a:xfrm>
            <a:off x="318726" y="1563622"/>
            <a:ext cx="5011081" cy="3575431"/>
          </a:xfrm>
          <a:noFill/>
        </p:spPr>
        <p:txBody>
          <a:bodyPr/>
          <a:lstStyle/>
          <a:p>
            <a:r>
              <a:rPr lang="en-US" sz="2400" dirty="0">
                <a:effectLst/>
                <a:latin typeface="Arial" panose="020B0604020202020204" pitchFamily="34" charset="0"/>
                <a:cs typeface="Arial" panose="020B0604020202020204" pitchFamily="34" charset="0"/>
              </a:rPr>
              <a:t>10,000 generations of humans on Earth.</a:t>
            </a:r>
            <a:endParaRPr lang="en-US" sz="2400" dirty="0">
              <a:effectLst/>
              <a:latin typeface="Arial" panose="020B0604020202020204" pitchFamily="34" charset="0"/>
              <a:cs typeface="Arial" panose="020B0604020202020204" pitchFamily="34" charset="0"/>
            </a:endParaRPr>
          </a:p>
          <a:p>
            <a:r>
              <a:rPr lang="en-US" sz="2400" dirty="0">
                <a:effectLst/>
                <a:latin typeface="Arial" panose="020B0604020202020204" pitchFamily="34" charset="0"/>
                <a:cs typeface="Arial" panose="020B0604020202020204" pitchFamily="34" charset="0"/>
              </a:rPr>
              <a:t>The last 3 generations, more changes.</a:t>
            </a:r>
            <a:endParaRPr lang="en-US" sz="2400" dirty="0">
              <a:effectLst/>
              <a:latin typeface="Arial" panose="020B0604020202020204" pitchFamily="34" charset="0"/>
              <a:cs typeface="Arial" panose="020B0604020202020204" pitchFamily="34" charset="0"/>
            </a:endParaRPr>
          </a:p>
          <a:p>
            <a:pPr lvl="1"/>
            <a:r>
              <a:rPr lang="en-US" sz="2000" dirty="0">
                <a:effectLst/>
                <a:latin typeface="Arial" panose="020B0604020202020204" pitchFamily="34" charset="0"/>
                <a:cs typeface="Arial" panose="020B0604020202020204" pitchFamily="34" charset="0"/>
              </a:rPr>
              <a:t>In the last approximately 60 years, we have polluted or depleted two-thirds of the planet’s ecological systems on which life depends.</a:t>
            </a:r>
            <a:endParaRPr lang="el-GR" sz="2000" dirty="0">
              <a:effectLst/>
              <a:latin typeface="Arial" panose="020B0604020202020204" pitchFamily="34" charset="0"/>
              <a:cs typeface="Arial" panose="020B0604020202020204" pitchFamily="34" charset="0"/>
            </a:endParaRPr>
          </a:p>
          <a:p>
            <a:endParaRPr lang="el-GR" sz="2400" dirty="0">
              <a:effectLst/>
              <a:latin typeface="Arial" panose="020B0604020202020204" pitchFamily="34" charset="0"/>
              <a:cs typeface="Arial" panose="020B0604020202020204" pitchFamily="34" charset="0"/>
            </a:endParaRPr>
          </a:p>
          <a:p>
            <a:pPr>
              <a:buFont typeface="Arial" panose="020B0604020202020204" pitchFamily="34" charset="0"/>
              <a:buNone/>
            </a:pPr>
            <a:endParaRPr lang="el-GR" dirty="0">
              <a:effectLst/>
            </a:endParaRPr>
          </a:p>
          <a:p>
            <a:endParaRPr lang="el-GR" dirty="0">
              <a:effectLst/>
            </a:endParaRPr>
          </a:p>
        </p:txBody>
      </p:sp>
      <p:pic>
        <p:nvPicPr>
          <p:cNvPr id="3" name="Picture 2"/>
          <p:cNvPicPr>
            <a:picLocks noChangeAspect="1"/>
          </p:cNvPicPr>
          <p:nvPr/>
        </p:nvPicPr>
        <p:blipFill>
          <a:blip r:embed="rId1"/>
          <a:stretch>
            <a:fillRect/>
          </a:stretch>
        </p:blipFill>
        <p:spPr>
          <a:xfrm>
            <a:off x="6682173" y="942244"/>
            <a:ext cx="4818189" cy="4818189"/>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215447" y="323344"/>
            <a:ext cx="5756985" cy="5789132"/>
          </a:xfrm>
          <a:prstGeom prst="rect">
            <a:avLst/>
          </a:prstGeom>
        </p:spPr>
      </p:pic>
      <p:pic>
        <p:nvPicPr>
          <p:cNvPr id="4" name="Picture 3"/>
          <p:cNvPicPr>
            <a:picLocks noChangeAspect="1"/>
          </p:cNvPicPr>
          <p:nvPr/>
        </p:nvPicPr>
        <p:blipFill>
          <a:blip r:embed="rId2"/>
          <a:stretch>
            <a:fillRect/>
          </a:stretch>
        </p:blipFill>
        <p:spPr>
          <a:xfrm>
            <a:off x="6139155" y="323343"/>
            <a:ext cx="6052845" cy="5723229"/>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7" descr="planet-food-300x225"/>
          <p:cNvPicPr>
            <a:picLocks noGrp="1" noChangeAspect="1" noChangeArrowheads="1"/>
          </p:cNvPicPr>
          <p:nvPr>
            <p:ph idx="1"/>
          </p:nvPr>
        </p:nvPicPr>
        <p:blipFill>
          <a:blip r:embed="rId1">
            <a:extLst>
              <a:ext uri="{28A0092B-C50C-407E-A947-70E740481C1C}">
                <a14:useLocalDpi xmlns:a14="http://schemas.microsoft.com/office/drawing/2010/main" val="0"/>
              </a:ext>
            </a:extLst>
          </a:blip>
          <a:stretch>
            <a:fillRect/>
          </a:stretch>
        </p:blipFill>
        <p:spPr>
          <a:xfrm>
            <a:off x="8208434" y="3842371"/>
            <a:ext cx="3810000" cy="2143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6261" name="Rectangle 5"/>
          <p:cNvSpPr>
            <a:spLocks noGrp="1" noRot="1" noChangeArrowheads="1"/>
          </p:cNvSpPr>
          <p:nvPr>
            <p:ph type="body" sz="half" idx="4294967295"/>
          </p:nvPr>
        </p:nvSpPr>
        <p:spPr>
          <a:xfrm>
            <a:off x="402167" y="2790825"/>
            <a:ext cx="6836833" cy="3815383"/>
          </a:xfrm>
          <a:prstGeom prst="rect">
            <a:avLst/>
          </a:prstGeom>
          <a:noFill/>
        </p:spPr>
        <p:txBody>
          <a:bodyPr/>
          <a:lstStyle/>
          <a:p>
            <a:pPr marL="0" indent="0">
              <a:buNone/>
            </a:pPr>
            <a:r>
              <a:rPr lang="en-US" dirty="0"/>
              <a:t>"How can I increase food production without destroying the planet?"</a:t>
            </a:r>
            <a:endParaRPr lang="el-GR" sz="2800" dirty="0">
              <a:effectLs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Rot="1" noChangeArrowheads="1"/>
          </p:cNvSpPr>
          <p:nvPr>
            <p:ph idx="1"/>
          </p:nvPr>
        </p:nvSpPr>
        <p:spPr>
          <a:xfrm>
            <a:off x="402167" y="2819400"/>
            <a:ext cx="11387667" cy="3279775"/>
          </a:xfrm>
          <a:noFill/>
        </p:spPr>
        <p:txBody>
          <a:bodyPr/>
          <a:lstStyle/>
          <a:p>
            <a:pPr>
              <a:spcBef>
                <a:spcPts val="2400"/>
              </a:spcBef>
            </a:pPr>
            <a:r>
              <a:rPr lang="en-US" sz="2400" dirty="0">
                <a:effectLst/>
              </a:rPr>
              <a:t>Increasing the efficiency of cultivating specific crops using less water and agrochemicals</a:t>
            </a:r>
            <a:endParaRPr lang="en-US" sz="2400" dirty="0">
              <a:effectLst/>
            </a:endParaRPr>
          </a:p>
          <a:p>
            <a:pPr lvl="1">
              <a:spcBef>
                <a:spcPts val="2400"/>
              </a:spcBef>
            </a:pPr>
            <a:r>
              <a:rPr lang="en-US" sz="2000" dirty="0">
                <a:effectLst/>
              </a:rPr>
              <a:t>Opportunities exist in: Mexico, Africa, Eastern Europe</a:t>
            </a:r>
            <a:endParaRPr lang="en-US" sz="2000" dirty="0">
              <a:effectLst/>
            </a:endParaRPr>
          </a:p>
          <a:p>
            <a:pPr>
              <a:spcBef>
                <a:spcPts val="2400"/>
              </a:spcBef>
            </a:pPr>
            <a:r>
              <a:rPr lang="en-US" sz="2400" dirty="0" err="1">
                <a:effectLst/>
              </a:rPr>
              <a:t>Reducimg</a:t>
            </a:r>
            <a:r>
              <a:rPr lang="en-US" sz="2400" dirty="0">
                <a:effectLst/>
              </a:rPr>
              <a:t> the amount of food that is thrown away</a:t>
            </a:r>
            <a:endParaRPr lang="en-US" sz="2400" dirty="0">
              <a:effectLst/>
            </a:endParaRPr>
          </a:p>
          <a:p>
            <a:pPr>
              <a:spcBef>
                <a:spcPts val="2400"/>
              </a:spcBef>
            </a:pPr>
            <a:r>
              <a:rPr lang="en-US" sz="2400" dirty="0" err="1">
                <a:effectLst/>
              </a:rPr>
              <a:t>Stoping</a:t>
            </a:r>
            <a:r>
              <a:rPr lang="en-US" sz="2400" dirty="0">
                <a:effectLst/>
              </a:rPr>
              <a:t> deforestation</a:t>
            </a:r>
            <a:endParaRPr lang="en-US" sz="2400" dirty="0">
              <a:effectLst/>
            </a:endParaRPr>
          </a:p>
          <a:p>
            <a:pPr>
              <a:spcBef>
                <a:spcPts val="2400"/>
              </a:spcBef>
            </a:pPr>
            <a:r>
              <a:rPr lang="en-US" sz="2400" dirty="0" err="1">
                <a:effectLst/>
              </a:rPr>
              <a:t>Modifing</a:t>
            </a:r>
            <a:r>
              <a:rPr lang="en-US" sz="2400" dirty="0">
                <a:effectLst/>
              </a:rPr>
              <a:t> our diet (reduce and substitute)</a:t>
            </a:r>
            <a:endParaRPr lang="el-GR" sz="2400" dirty="0">
              <a:effectLst/>
            </a:endParaRPr>
          </a:p>
        </p:txBody>
      </p:sp>
      <p:sp>
        <p:nvSpPr>
          <p:cNvPr id="4" name="Rectangle 4"/>
          <p:cNvSpPr>
            <a:spLocks noGrp="1" noRot="1" noChangeArrowheads="1"/>
          </p:cNvSpPr>
          <p:nvPr>
            <p:ph type="title"/>
          </p:nvPr>
        </p:nvSpPr>
        <p:spPr>
          <a:xfrm>
            <a:off x="402167" y="1504950"/>
            <a:ext cx="11387667" cy="1143000"/>
          </a:xfrm>
          <a:noFill/>
        </p:spPr>
        <p:txBody>
          <a:bodyPr/>
          <a:lstStyle/>
          <a:p>
            <a:pPr algn="ctr"/>
            <a:r>
              <a:rPr lang="en-US"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We need to focus on….</a:t>
            </a:r>
            <a:endParaRPr lang="el-GR"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67" y="1019175"/>
            <a:ext cx="11387667" cy="1028700"/>
          </a:xfrm>
        </p:spPr>
        <p:txBody>
          <a:bodyPr/>
          <a:lstStyle/>
          <a:p>
            <a:pPr algn="ctr"/>
            <a:r>
              <a:rPr lang="en-US" sz="3200" b="1" dirty="0">
                <a:latin typeface="Arial" panose="020B0604020202020204" pitchFamily="34" charset="0"/>
                <a:cs typeface="Arial" panose="020B0604020202020204" pitchFamily="34" charset="0"/>
              </a:rPr>
              <a:t>What can I do to be a more sustainable food consumer?</a:t>
            </a:r>
            <a:endParaRPr lang="en-US" sz="3200" b="1" dirty="0">
              <a:latin typeface="Arial" panose="020B0604020202020204" pitchFamily="34" charset="0"/>
              <a:cs typeface="Arial" panose="020B0604020202020204" pitchFamily="34" charset="0"/>
            </a:endParaRPr>
          </a:p>
        </p:txBody>
      </p:sp>
      <p:sp>
        <p:nvSpPr>
          <p:cNvPr id="4" name="Rectangle 1"/>
          <p:cNvSpPr>
            <a:spLocks noGrp="1" noChangeArrowheads="1"/>
          </p:cNvSpPr>
          <p:nvPr>
            <p:ph idx="1"/>
          </p:nvPr>
        </p:nvSpPr>
        <p:spPr bwMode="auto">
          <a:xfrm>
            <a:off x="401638" y="2508629"/>
            <a:ext cx="7896973"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Char char="•"/>
            </a:pPr>
            <a:r>
              <a:rPr kumimoji="0" lang="el-GR" altLang="el-GR" sz="1800" i="0" u="none" strike="noStrike" cap="none" normalizeH="0" baseline="0" dirty="0">
                <a:ln>
                  <a:noFill/>
                </a:ln>
                <a:solidFill>
                  <a:schemeClr val="tx1"/>
                </a:solidFill>
                <a:effectLst/>
                <a:latin typeface="Arial" panose="020B0604020202020204" pitchFamily="34" charset="0"/>
              </a:rPr>
              <a:t>I </a:t>
            </a:r>
            <a:r>
              <a:rPr kumimoji="0" lang="el-GR" altLang="el-GR" sz="1800" i="0" u="none" strike="noStrike" cap="none" normalizeH="0" baseline="0" dirty="0" err="1">
                <a:ln>
                  <a:noFill/>
                </a:ln>
                <a:solidFill>
                  <a:schemeClr val="tx1"/>
                </a:solidFill>
                <a:effectLst/>
                <a:latin typeface="Arial" panose="020B0604020202020204" pitchFamily="34" charset="0"/>
              </a:rPr>
              <a:t>do</a:t>
            </a:r>
            <a:r>
              <a:rPr kumimoji="0" lang="el-GR" altLang="el-GR" sz="1800" i="0" u="none" strike="noStrike" cap="none" normalizeH="0" baseline="0" dirty="0">
                <a:ln>
                  <a:noFill/>
                </a:ln>
                <a:solidFill>
                  <a:schemeClr val="tx1"/>
                </a:solidFill>
                <a:effectLst/>
                <a:latin typeface="Arial" panose="020B0604020202020204" pitchFamily="34" charset="0"/>
              </a:rPr>
              <a:t> </a:t>
            </a:r>
            <a:r>
              <a:rPr kumimoji="0" lang="el-GR" altLang="el-GR" sz="1800" i="0" u="none" strike="noStrike" cap="none" normalizeH="0" baseline="0" dirty="0" err="1">
                <a:ln>
                  <a:noFill/>
                </a:ln>
                <a:solidFill>
                  <a:schemeClr val="tx1"/>
                </a:solidFill>
                <a:effectLst/>
                <a:latin typeface="Arial" panose="020B0604020202020204" pitchFamily="34" charset="0"/>
              </a:rPr>
              <a:t>not</a:t>
            </a:r>
            <a:r>
              <a:rPr kumimoji="0" lang="el-GR" altLang="el-GR" sz="1800" i="0" u="none" strike="noStrike" cap="none" normalizeH="0" baseline="0" dirty="0">
                <a:ln>
                  <a:noFill/>
                </a:ln>
                <a:solidFill>
                  <a:schemeClr val="tx1"/>
                </a:solidFill>
                <a:effectLst/>
                <a:latin typeface="Arial" panose="020B0604020202020204" pitchFamily="34" charset="0"/>
              </a:rPr>
              <a:t> </a:t>
            </a:r>
            <a:r>
              <a:rPr kumimoji="0" lang="el-GR" altLang="el-GR" sz="1800" i="0" u="none" strike="noStrike" cap="none" normalizeH="0" baseline="0" dirty="0" err="1">
                <a:ln>
                  <a:noFill/>
                </a:ln>
                <a:solidFill>
                  <a:schemeClr val="tx1"/>
                </a:solidFill>
                <a:effectLst/>
                <a:latin typeface="Arial" panose="020B0604020202020204" pitchFamily="34" charset="0"/>
              </a:rPr>
              <a:t>consume</a:t>
            </a:r>
            <a:r>
              <a:rPr kumimoji="0" lang="el-GR" altLang="el-GR" sz="1800" i="0" u="none" strike="noStrike" cap="none" normalizeH="0" baseline="0" dirty="0">
                <a:ln>
                  <a:noFill/>
                </a:ln>
                <a:solidFill>
                  <a:schemeClr val="tx1"/>
                </a:solidFill>
                <a:effectLst/>
                <a:latin typeface="Arial" panose="020B0604020202020204" pitchFamily="34" charset="0"/>
              </a:rPr>
              <a:t> </a:t>
            </a:r>
            <a:r>
              <a:rPr kumimoji="0" lang="el-GR" altLang="el-GR" sz="1800" i="0" u="none" strike="noStrike" cap="none" normalizeH="0" baseline="0" dirty="0" err="1">
                <a:ln>
                  <a:noFill/>
                </a:ln>
                <a:solidFill>
                  <a:schemeClr val="tx1"/>
                </a:solidFill>
                <a:effectLst/>
                <a:latin typeface="Arial" panose="020B0604020202020204" pitchFamily="34" charset="0"/>
              </a:rPr>
              <a:t>unnecessary</a:t>
            </a:r>
            <a:r>
              <a:rPr kumimoji="0" lang="el-GR" altLang="el-GR" sz="1800" i="0" u="none" strike="noStrike" cap="none" normalizeH="0" baseline="0" dirty="0">
                <a:ln>
                  <a:noFill/>
                </a:ln>
                <a:solidFill>
                  <a:schemeClr val="tx1"/>
                </a:solidFill>
                <a:effectLst/>
                <a:latin typeface="Arial" panose="020B0604020202020204" pitchFamily="34" charset="0"/>
              </a:rPr>
              <a:t> </a:t>
            </a:r>
            <a:r>
              <a:rPr kumimoji="0" lang="el-GR" altLang="el-GR" sz="1800" i="0" u="none" strike="noStrike" cap="none" normalizeH="0" baseline="0" dirty="0" err="1">
                <a:ln>
                  <a:noFill/>
                </a:ln>
                <a:solidFill>
                  <a:schemeClr val="tx1"/>
                </a:solidFill>
                <a:effectLst/>
                <a:latin typeface="Arial" panose="020B0604020202020204" pitchFamily="34" charset="0"/>
              </a:rPr>
              <a:t>calories</a:t>
            </a:r>
            <a:endParaRPr kumimoji="0" lang="en-US" altLang="el-GR" sz="18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pPr>
            <a:endParaRPr kumimoji="0" lang="el-GR" altLang="el-GR" sz="18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pPr>
            <a:r>
              <a:rPr kumimoji="0" lang="el-GR" altLang="el-GR" sz="1800" i="0" u="none" strike="noStrike" cap="none" normalizeH="0" baseline="0" dirty="0">
                <a:ln>
                  <a:noFill/>
                </a:ln>
                <a:solidFill>
                  <a:schemeClr val="tx1"/>
                </a:solidFill>
                <a:effectLst/>
                <a:latin typeface="Arial" panose="020B0604020202020204" pitchFamily="34" charset="0"/>
              </a:rPr>
              <a:t>I </a:t>
            </a:r>
            <a:r>
              <a:rPr kumimoji="0" lang="el-GR" altLang="el-GR" sz="1800" i="0" u="none" strike="noStrike" cap="none" normalizeH="0" baseline="0" dirty="0" err="1">
                <a:ln>
                  <a:noFill/>
                </a:ln>
                <a:solidFill>
                  <a:schemeClr val="tx1"/>
                </a:solidFill>
                <a:effectLst/>
                <a:latin typeface="Arial" panose="020B0604020202020204" pitchFamily="34" charset="0"/>
              </a:rPr>
              <a:t>limit</a:t>
            </a:r>
            <a:r>
              <a:rPr kumimoji="0" lang="el-GR" altLang="el-GR" sz="1800" i="0" u="none" strike="noStrike" cap="none" normalizeH="0" baseline="0" dirty="0">
                <a:ln>
                  <a:noFill/>
                </a:ln>
                <a:solidFill>
                  <a:schemeClr val="tx1"/>
                </a:solidFill>
                <a:effectLst/>
                <a:latin typeface="Arial" panose="020B0604020202020204" pitchFamily="34" charset="0"/>
              </a:rPr>
              <a:t> </a:t>
            </a:r>
            <a:r>
              <a:rPr kumimoji="0" lang="el-GR" altLang="el-GR" sz="1800" i="0" u="none" strike="noStrike" cap="none" normalizeH="0" baseline="0" dirty="0" err="1">
                <a:ln>
                  <a:noFill/>
                </a:ln>
                <a:solidFill>
                  <a:schemeClr val="tx1"/>
                </a:solidFill>
                <a:effectLst/>
                <a:latin typeface="Arial" panose="020B0604020202020204" pitchFamily="34" charset="0"/>
              </a:rPr>
              <a:t>beef</a:t>
            </a:r>
            <a:r>
              <a:rPr kumimoji="0" lang="el-GR" altLang="el-GR" sz="1800" i="0" u="none" strike="noStrike" cap="none" normalizeH="0" baseline="0" dirty="0">
                <a:ln>
                  <a:noFill/>
                </a:ln>
                <a:solidFill>
                  <a:schemeClr val="tx1"/>
                </a:solidFill>
                <a:effectLst/>
                <a:latin typeface="Arial" panose="020B0604020202020204" pitchFamily="34" charset="0"/>
              </a:rPr>
              <a:t> </a:t>
            </a:r>
            <a:r>
              <a:rPr kumimoji="0" lang="el-GR" altLang="el-GR" sz="1800" i="0" u="none" strike="noStrike" cap="none" normalizeH="0" baseline="0" dirty="0" err="1">
                <a:ln>
                  <a:noFill/>
                </a:ln>
                <a:solidFill>
                  <a:schemeClr val="tx1"/>
                </a:solidFill>
                <a:effectLst/>
                <a:latin typeface="Arial" panose="020B0604020202020204" pitchFamily="34" charset="0"/>
              </a:rPr>
              <a:t>consumption</a:t>
            </a:r>
            <a:endParaRPr kumimoji="0" lang="en-US" altLang="el-GR" sz="18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pPr>
            <a:endParaRPr kumimoji="0" lang="el-GR" altLang="el-GR" sz="18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pPr>
            <a:r>
              <a:rPr kumimoji="0" lang="el-GR" altLang="el-GR" sz="1800" i="0" u="none" strike="noStrike" cap="none" normalizeH="0" baseline="0" dirty="0">
                <a:ln>
                  <a:noFill/>
                </a:ln>
                <a:solidFill>
                  <a:schemeClr val="tx1"/>
                </a:solidFill>
                <a:effectLst/>
                <a:latin typeface="Arial" panose="020B0604020202020204" pitchFamily="34" charset="0"/>
              </a:rPr>
              <a:t>I </a:t>
            </a:r>
            <a:r>
              <a:rPr kumimoji="0" lang="el-GR" altLang="el-GR" sz="1800" i="0" u="none" strike="noStrike" cap="none" normalizeH="0" baseline="0" dirty="0" err="1">
                <a:ln>
                  <a:noFill/>
                </a:ln>
                <a:solidFill>
                  <a:schemeClr val="tx1"/>
                </a:solidFill>
                <a:effectLst/>
                <a:latin typeface="Arial" panose="020B0604020202020204" pitchFamily="34" charset="0"/>
              </a:rPr>
              <a:t>choose</a:t>
            </a:r>
            <a:r>
              <a:rPr kumimoji="0" lang="el-GR" altLang="el-GR" sz="1800" i="0" u="none" strike="noStrike" cap="none" normalizeH="0" baseline="0" dirty="0">
                <a:ln>
                  <a:noFill/>
                </a:ln>
                <a:solidFill>
                  <a:schemeClr val="tx1"/>
                </a:solidFill>
                <a:effectLst/>
                <a:latin typeface="Arial" panose="020B0604020202020204" pitchFamily="34" charset="0"/>
              </a:rPr>
              <a:t> </a:t>
            </a:r>
            <a:r>
              <a:rPr kumimoji="0" lang="el-GR" altLang="el-GR" sz="1800" i="0" u="none" strike="noStrike" cap="none" normalizeH="0" baseline="0" dirty="0" err="1">
                <a:ln>
                  <a:noFill/>
                </a:ln>
                <a:solidFill>
                  <a:schemeClr val="tx1"/>
                </a:solidFill>
                <a:effectLst/>
                <a:latin typeface="Arial" panose="020B0604020202020204" pitchFamily="34" charset="0"/>
              </a:rPr>
              <a:t>seasonal</a:t>
            </a:r>
            <a:r>
              <a:rPr kumimoji="0" lang="el-GR" altLang="el-GR" sz="1800" i="0" u="none" strike="noStrike" cap="none" normalizeH="0" baseline="0" dirty="0">
                <a:ln>
                  <a:noFill/>
                </a:ln>
                <a:solidFill>
                  <a:schemeClr val="tx1"/>
                </a:solidFill>
                <a:effectLst/>
                <a:latin typeface="Arial" panose="020B0604020202020204" pitchFamily="34" charset="0"/>
              </a:rPr>
              <a:t> </a:t>
            </a:r>
            <a:r>
              <a:rPr kumimoji="0" lang="el-GR" altLang="el-GR" sz="1800" i="0" u="none" strike="noStrike" cap="none" normalizeH="0" baseline="0" dirty="0" err="1">
                <a:ln>
                  <a:noFill/>
                </a:ln>
                <a:solidFill>
                  <a:schemeClr val="tx1"/>
                </a:solidFill>
                <a:effectLst/>
                <a:latin typeface="Arial" panose="020B0604020202020204" pitchFamily="34" charset="0"/>
              </a:rPr>
              <a:t>fruits</a:t>
            </a:r>
            <a:r>
              <a:rPr kumimoji="0" lang="el-GR" altLang="el-GR" sz="1800" i="0" u="none" strike="noStrike" cap="none" normalizeH="0" baseline="0" dirty="0">
                <a:ln>
                  <a:noFill/>
                </a:ln>
                <a:solidFill>
                  <a:schemeClr val="tx1"/>
                </a:solidFill>
                <a:effectLst/>
                <a:latin typeface="Arial" panose="020B0604020202020204" pitchFamily="34" charset="0"/>
              </a:rPr>
              <a:t> and </a:t>
            </a:r>
            <a:r>
              <a:rPr kumimoji="0" lang="el-GR" altLang="el-GR" sz="1800" i="0" u="none" strike="noStrike" cap="none" normalizeH="0" baseline="0" dirty="0" err="1">
                <a:ln>
                  <a:noFill/>
                </a:ln>
                <a:solidFill>
                  <a:schemeClr val="tx1"/>
                </a:solidFill>
                <a:effectLst/>
                <a:latin typeface="Arial" panose="020B0604020202020204" pitchFamily="34" charset="0"/>
              </a:rPr>
              <a:t>vegetables</a:t>
            </a:r>
            <a:endParaRPr kumimoji="0" lang="en-US" altLang="el-GR" sz="18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pPr>
            <a:endParaRPr kumimoji="0" lang="el-GR" altLang="el-GR" sz="18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pPr>
            <a:r>
              <a:rPr kumimoji="0" lang="el-GR" altLang="el-GR" sz="1800" i="0" u="none" strike="noStrike" cap="none" normalizeH="0" baseline="0" dirty="0">
                <a:ln>
                  <a:noFill/>
                </a:ln>
                <a:solidFill>
                  <a:schemeClr val="tx1"/>
                </a:solidFill>
                <a:effectLst/>
                <a:latin typeface="Arial" panose="020B0604020202020204" pitchFamily="34" charset="0"/>
              </a:rPr>
              <a:t>I </a:t>
            </a:r>
            <a:r>
              <a:rPr kumimoji="0" lang="el-GR" altLang="el-GR" sz="1800" i="0" u="none" strike="noStrike" cap="none" normalizeH="0" baseline="0" dirty="0" err="1">
                <a:ln>
                  <a:noFill/>
                </a:ln>
                <a:solidFill>
                  <a:schemeClr val="tx1"/>
                </a:solidFill>
                <a:effectLst/>
                <a:latin typeface="Arial" panose="020B0604020202020204" pitchFamily="34" charset="0"/>
              </a:rPr>
              <a:t>choose</a:t>
            </a:r>
            <a:r>
              <a:rPr kumimoji="0" lang="el-GR" altLang="el-GR" sz="1800" i="0" u="none" strike="noStrike" cap="none" normalizeH="0" baseline="0" dirty="0">
                <a:ln>
                  <a:noFill/>
                </a:ln>
                <a:solidFill>
                  <a:schemeClr val="tx1"/>
                </a:solidFill>
                <a:effectLst/>
                <a:latin typeface="Arial" panose="020B0604020202020204" pitchFamily="34" charset="0"/>
              </a:rPr>
              <a:t> </a:t>
            </a:r>
            <a:r>
              <a:rPr kumimoji="0" lang="el-GR" altLang="el-GR" sz="1800" i="0" u="none" strike="noStrike" cap="none" normalizeH="0" baseline="0" dirty="0" err="1">
                <a:ln>
                  <a:noFill/>
                </a:ln>
                <a:solidFill>
                  <a:schemeClr val="tx1"/>
                </a:solidFill>
                <a:effectLst/>
                <a:latin typeface="Arial" panose="020B0604020202020204" pitchFamily="34" charset="0"/>
              </a:rPr>
              <a:t>local</a:t>
            </a:r>
            <a:r>
              <a:rPr kumimoji="0" lang="el-GR" altLang="el-GR" sz="1800" i="0" u="none" strike="noStrike" cap="none" normalizeH="0" baseline="0" dirty="0">
                <a:ln>
                  <a:noFill/>
                </a:ln>
                <a:solidFill>
                  <a:schemeClr val="tx1"/>
                </a:solidFill>
                <a:effectLst/>
                <a:latin typeface="Arial" panose="020B0604020202020204" pitchFamily="34" charset="0"/>
              </a:rPr>
              <a:t> </a:t>
            </a:r>
            <a:r>
              <a:rPr kumimoji="0" lang="el-GR" altLang="el-GR" sz="1800" i="0" u="none" strike="noStrike" cap="none" normalizeH="0" baseline="0" dirty="0" err="1">
                <a:ln>
                  <a:noFill/>
                </a:ln>
                <a:solidFill>
                  <a:schemeClr val="tx1"/>
                </a:solidFill>
                <a:effectLst/>
                <a:latin typeface="Arial" panose="020B0604020202020204" pitchFamily="34" charset="0"/>
              </a:rPr>
              <a:t>products</a:t>
            </a:r>
            <a:endParaRPr kumimoji="0" lang="en-US" altLang="el-GR" sz="18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pPr>
            <a:endParaRPr kumimoji="0" lang="el-GR" altLang="el-GR" sz="18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pPr>
            <a:r>
              <a:rPr kumimoji="0" lang="el-GR" altLang="el-GR" sz="1800" i="0" u="none" strike="noStrike" cap="none" normalizeH="0" baseline="0" dirty="0">
                <a:ln>
                  <a:noFill/>
                </a:ln>
                <a:solidFill>
                  <a:schemeClr val="tx1"/>
                </a:solidFill>
                <a:effectLst/>
                <a:latin typeface="Arial" panose="020B0604020202020204" pitchFamily="34" charset="0"/>
              </a:rPr>
              <a:t>I </a:t>
            </a:r>
            <a:r>
              <a:rPr kumimoji="0" lang="el-GR" altLang="el-GR" sz="1800" i="0" u="none" strike="noStrike" cap="none" normalizeH="0" baseline="0" dirty="0" err="1">
                <a:ln>
                  <a:noFill/>
                </a:ln>
                <a:solidFill>
                  <a:schemeClr val="tx1"/>
                </a:solidFill>
                <a:effectLst/>
                <a:latin typeface="Arial" panose="020B0604020202020204" pitchFamily="34" charset="0"/>
              </a:rPr>
              <a:t>do</a:t>
            </a:r>
            <a:r>
              <a:rPr kumimoji="0" lang="el-GR" altLang="el-GR" sz="1800" i="0" u="none" strike="noStrike" cap="none" normalizeH="0" baseline="0" dirty="0">
                <a:ln>
                  <a:noFill/>
                </a:ln>
                <a:solidFill>
                  <a:schemeClr val="tx1"/>
                </a:solidFill>
                <a:effectLst/>
                <a:latin typeface="Arial" panose="020B0604020202020204" pitchFamily="34" charset="0"/>
              </a:rPr>
              <a:t> </a:t>
            </a:r>
            <a:r>
              <a:rPr kumimoji="0" lang="el-GR" altLang="el-GR" sz="1800" i="0" u="none" strike="noStrike" cap="none" normalizeH="0" baseline="0" dirty="0" err="1">
                <a:ln>
                  <a:noFill/>
                </a:ln>
                <a:solidFill>
                  <a:schemeClr val="tx1"/>
                </a:solidFill>
                <a:effectLst/>
                <a:latin typeface="Arial" panose="020B0604020202020204" pitchFamily="34" charset="0"/>
              </a:rPr>
              <a:t>not</a:t>
            </a:r>
            <a:r>
              <a:rPr kumimoji="0" lang="el-GR" altLang="el-GR" sz="1800" i="0" u="none" strike="noStrike" cap="none" normalizeH="0" baseline="0" dirty="0">
                <a:ln>
                  <a:noFill/>
                </a:ln>
                <a:solidFill>
                  <a:schemeClr val="tx1"/>
                </a:solidFill>
                <a:effectLst/>
                <a:latin typeface="Arial" panose="020B0604020202020204" pitchFamily="34" charset="0"/>
              </a:rPr>
              <a:t> </a:t>
            </a:r>
            <a:r>
              <a:rPr kumimoji="0" lang="el-GR" altLang="el-GR" sz="1800" i="0" u="none" strike="noStrike" cap="none" normalizeH="0" baseline="0" dirty="0" err="1">
                <a:ln>
                  <a:noFill/>
                </a:ln>
                <a:solidFill>
                  <a:schemeClr val="tx1"/>
                </a:solidFill>
                <a:effectLst/>
                <a:latin typeface="Arial" panose="020B0604020202020204" pitchFamily="34" charset="0"/>
              </a:rPr>
              <a:t>throw</a:t>
            </a:r>
            <a:r>
              <a:rPr kumimoji="0" lang="el-GR" altLang="el-GR" sz="1800" i="0" u="none" strike="noStrike" cap="none" normalizeH="0" baseline="0" dirty="0">
                <a:ln>
                  <a:noFill/>
                </a:ln>
                <a:solidFill>
                  <a:schemeClr val="tx1"/>
                </a:solidFill>
                <a:effectLst/>
                <a:latin typeface="Arial" panose="020B0604020202020204" pitchFamily="34" charset="0"/>
              </a:rPr>
              <a:t> </a:t>
            </a:r>
            <a:r>
              <a:rPr kumimoji="0" lang="el-GR" altLang="el-GR" sz="1800" i="0" u="none" strike="noStrike" cap="none" normalizeH="0" baseline="0" dirty="0" err="1">
                <a:ln>
                  <a:noFill/>
                </a:ln>
                <a:solidFill>
                  <a:schemeClr val="tx1"/>
                </a:solidFill>
                <a:effectLst/>
                <a:latin typeface="Arial" panose="020B0604020202020204" pitchFamily="34" charset="0"/>
              </a:rPr>
              <a:t>away</a:t>
            </a:r>
            <a:r>
              <a:rPr kumimoji="0" lang="el-GR" altLang="el-GR" sz="1800" i="0" u="none" strike="noStrike" cap="none" normalizeH="0" baseline="0" dirty="0">
                <a:ln>
                  <a:noFill/>
                </a:ln>
                <a:solidFill>
                  <a:schemeClr val="tx1"/>
                </a:solidFill>
                <a:effectLst/>
                <a:latin typeface="Arial" panose="020B0604020202020204" pitchFamily="34" charset="0"/>
              </a:rPr>
              <a:t> </a:t>
            </a:r>
            <a:r>
              <a:rPr kumimoji="0" lang="el-GR" altLang="el-GR" sz="1800" i="0" u="none" strike="noStrike" cap="none" normalizeH="0" baseline="0" dirty="0" err="1">
                <a:ln>
                  <a:noFill/>
                </a:ln>
                <a:solidFill>
                  <a:schemeClr val="tx1"/>
                </a:solidFill>
                <a:effectLst/>
                <a:latin typeface="Arial" panose="020B0604020202020204" pitchFamily="34" charset="0"/>
              </a:rPr>
              <a:t>food</a:t>
            </a:r>
            <a:endParaRPr kumimoji="0" lang="en-US" altLang="el-GR" sz="18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pPr>
            <a:endParaRPr kumimoji="0" lang="el-GR" altLang="el-GR" sz="18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pPr>
            <a:r>
              <a:rPr kumimoji="0" lang="el-GR" altLang="el-GR" sz="1800" i="0" u="none" strike="noStrike" cap="none" normalizeH="0" baseline="0" dirty="0">
                <a:ln>
                  <a:noFill/>
                </a:ln>
                <a:solidFill>
                  <a:schemeClr val="tx1"/>
                </a:solidFill>
                <a:effectLst/>
                <a:latin typeface="Arial" panose="020B0604020202020204" pitchFamily="34" charset="0"/>
              </a:rPr>
              <a:t>I </a:t>
            </a:r>
            <a:r>
              <a:rPr kumimoji="0" lang="el-GR" altLang="el-GR" sz="1800" i="0" u="none" strike="noStrike" cap="none" normalizeH="0" baseline="0" dirty="0" err="1">
                <a:ln>
                  <a:noFill/>
                </a:ln>
                <a:solidFill>
                  <a:schemeClr val="tx1"/>
                </a:solidFill>
                <a:effectLst/>
                <a:latin typeface="Arial" panose="020B0604020202020204" pitchFamily="34" charset="0"/>
              </a:rPr>
              <a:t>recycle</a:t>
            </a:r>
            <a:r>
              <a:rPr kumimoji="0" lang="el-GR" altLang="el-GR" sz="1800" i="0" u="none" strike="noStrike" cap="none" normalizeH="0" baseline="0" dirty="0">
                <a:ln>
                  <a:noFill/>
                </a:ln>
                <a:solidFill>
                  <a:schemeClr val="tx1"/>
                </a:solidFill>
                <a:effectLst/>
                <a:latin typeface="Arial" panose="020B0604020202020204" pitchFamily="34" charset="0"/>
              </a:rPr>
              <a:t> </a:t>
            </a:r>
            <a:r>
              <a:rPr kumimoji="0" lang="el-GR" altLang="el-GR" sz="1800" i="0" u="none" strike="noStrike" cap="none" normalizeH="0" baseline="0" dirty="0" err="1">
                <a:ln>
                  <a:noFill/>
                </a:ln>
                <a:solidFill>
                  <a:schemeClr val="tx1"/>
                </a:solidFill>
                <a:effectLst/>
                <a:latin typeface="Arial" panose="020B0604020202020204" pitchFamily="34" charset="0"/>
              </a:rPr>
              <a:t>packaging</a:t>
            </a:r>
            <a:endParaRPr kumimoji="0" lang="el-GR" altLang="el-GR" sz="180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5490" name="Rectangle 2"/>
          <p:cNvSpPr>
            <a:spLocks noGrp="1" noChangeArrowheads="1"/>
          </p:cNvSpPr>
          <p:nvPr>
            <p:ph type="title"/>
          </p:nvPr>
        </p:nvSpPr>
        <p:spPr>
          <a:xfrm>
            <a:off x="402167" y="1724025"/>
            <a:ext cx="6741583" cy="2590800"/>
          </a:xfrm>
        </p:spPr>
        <p:txBody>
          <a:bodyPr/>
          <a:lstStyle/>
          <a:p>
            <a:pPr algn="ctr">
              <a:defRPr/>
            </a:pPr>
            <a:r>
              <a:rPr lang="en-US" sz="4000" dirty="0"/>
              <a:t>How easy is it to follow these guidelines?</a:t>
            </a:r>
            <a:endParaRPr lang="el-GR" sz="4000" b="1" dirty="0"/>
          </a:p>
        </p:txBody>
      </p:sp>
      <p:pic>
        <p:nvPicPr>
          <p:cNvPr id="48131"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531101" y="1149351"/>
            <a:ext cx="4258733"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5490"/>
                                        </p:tgtEl>
                                        <p:attrNameLst>
                                          <p:attrName>style.visibility</p:attrName>
                                        </p:attrNameLst>
                                      </p:cBhvr>
                                      <p:to>
                                        <p:strVal val="visible"/>
                                      </p:to>
                                    </p:set>
                                    <p:animEffect transition="in" filter="fade">
                                      <p:cBhvr>
                                        <p:cTn id="7" dur="2000"/>
                                        <p:tgtEl>
                                          <p:spTgt spid="575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49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106752" y="16626"/>
            <a:ext cx="6478811" cy="6858000"/>
          </a:xfrm>
          <a:prstGeom prst="rect">
            <a:avLst/>
          </a:prstGeom>
        </p:spPr>
      </p:pic>
      <p:pic>
        <p:nvPicPr>
          <p:cNvPr id="4" name="Picture 3"/>
          <p:cNvPicPr>
            <a:picLocks noChangeAspect="1"/>
          </p:cNvPicPr>
          <p:nvPr/>
        </p:nvPicPr>
        <p:blipFill>
          <a:blip r:embed="rId2"/>
          <a:stretch>
            <a:fillRect/>
          </a:stretch>
        </p:blipFill>
        <p:spPr>
          <a:xfrm>
            <a:off x="8875283" y="3307214"/>
            <a:ext cx="3744416" cy="3431281"/>
          </a:xfrm>
          <a:prstGeom prst="rect">
            <a:avLst/>
          </a:prstGeom>
        </p:spPr>
      </p:pic>
      <p:pic>
        <p:nvPicPr>
          <p:cNvPr id="5" name="Picture 4"/>
          <p:cNvPicPr>
            <a:picLocks noChangeAspect="1"/>
          </p:cNvPicPr>
          <p:nvPr/>
        </p:nvPicPr>
        <p:blipFill>
          <a:blip r:embed="rId3"/>
          <a:stretch>
            <a:fillRect/>
          </a:stretch>
        </p:blipFill>
        <p:spPr>
          <a:xfrm>
            <a:off x="5471339" y="3445626"/>
            <a:ext cx="3573317" cy="3292869"/>
          </a:xfrm>
          <a:prstGeom prst="rect">
            <a:avLst/>
          </a:prstGeom>
        </p:spPr>
      </p:pic>
      <p:pic>
        <p:nvPicPr>
          <p:cNvPr id="6" name="Picture 5"/>
          <p:cNvPicPr>
            <a:picLocks noChangeAspect="1"/>
          </p:cNvPicPr>
          <p:nvPr/>
        </p:nvPicPr>
        <p:blipFill>
          <a:blip r:embed="rId4"/>
          <a:stretch>
            <a:fillRect/>
          </a:stretch>
        </p:blipFill>
        <p:spPr>
          <a:xfrm>
            <a:off x="5561957" y="459010"/>
            <a:ext cx="5490514" cy="2986616"/>
          </a:xfrm>
          <a:prstGeom prst="rect">
            <a:avLst/>
          </a:prstGeom>
        </p:spPr>
      </p:pic>
      <p:sp>
        <p:nvSpPr>
          <p:cNvPr id="2" name="Ορθογώνιο 1"/>
          <p:cNvSpPr/>
          <p:nvPr/>
        </p:nvSpPr>
        <p:spPr>
          <a:xfrm>
            <a:off x="9135274" y="2202716"/>
            <a:ext cx="1821050" cy="707886"/>
          </a:xfrm>
          <a:prstGeom prst="rect">
            <a:avLst/>
          </a:prstGeom>
        </p:spPr>
        <p:txBody>
          <a:bodyPr wrap="square">
            <a:spAutoFit/>
          </a:bodyPr>
          <a:lstStyle/>
          <a:p>
            <a:r>
              <a:rPr lang="en-US" sz="1000" dirty="0">
                <a:solidFill>
                  <a:schemeClr val="bg1"/>
                </a:solidFill>
              </a:rPr>
              <a:t>Health Education Journal</a:t>
            </a:r>
            <a:endParaRPr lang="en-US" sz="1000" dirty="0">
              <a:solidFill>
                <a:schemeClr val="bg1"/>
              </a:solidFill>
            </a:endParaRPr>
          </a:p>
          <a:p>
            <a:r>
              <a:rPr lang="en-US" sz="1000" dirty="0">
                <a:solidFill>
                  <a:schemeClr val="bg1"/>
                </a:solidFill>
              </a:rPr>
              <a:t>2022, Vol. 81(2) 183–</a:t>
            </a:r>
            <a:r>
              <a:rPr lang="el-GR" sz="1000" dirty="0">
                <a:solidFill>
                  <a:schemeClr val="bg1"/>
                </a:solidFill>
              </a:rPr>
              <a:t> </a:t>
            </a:r>
            <a:r>
              <a:rPr lang="en-US" sz="1000" dirty="0">
                <a:solidFill>
                  <a:schemeClr val="bg1"/>
                </a:solidFill>
              </a:rPr>
              <a:t>195</a:t>
            </a:r>
            <a:r>
              <a:rPr lang="el-GR" sz="1000" dirty="0">
                <a:solidFill>
                  <a:schemeClr val="bg1"/>
                </a:solidFill>
              </a:rPr>
              <a:t> </a:t>
            </a:r>
            <a:endParaRPr lang="el-GR" sz="1000" dirty="0">
              <a:solidFill>
                <a:schemeClr val="bg1"/>
              </a:solidFill>
            </a:endParaRPr>
          </a:p>
          <a:p>
            <a:r>
              <a:rPr lang="en-US" sz="1000" dirty="0">
                <a:solidFill>
                  <a:schemeClr val="bg1"/>
                </a:solidFill>
              </a:rPr>
              <a:t>DOI: 10.1177/00178969211062479</a:t>
            </a:r>
            <a:endParaRPr lang="el-GR" sz="1000" dirty="0">
              <a:solidFill>
                <a:schemeClr val="bg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66" y="714375"/>
            <a:ext cx="11387667" cy="1143000"/>
          </a:xfrm>
        </p:spPr>
        <p:txBody>
          <a:bodyPr/>
          <a:lstStyle/>
          <a:p>
            <a:pPr algn="ctr"/>
            <a:r>
              <a:rPr lang="el-GR" b="1" dirty="0"/>
              <a:t>Συμπεράσματα</a:t>
            </a:r>
            <a:endParaRPr lang="en-US" b="1" dirty="0"/>
          </a:p>
        </p:txBody>
      </p:sp>
      <p:pic>
        <p:nvPicPr>
          <p:cNvPr id="6" name="Picture 5"/>
          <p:cNvPicPr>
            <a:picLocks noChangeAspect="1"/>
          </p:cNvPicPr>
          <p:nvPr/>
        </p:nvPicPr>
        <p:blipFill>
          <a:blip r:embed="rId1"/>
          <a:stretch>
            <a:fillRect/>
          </a:stretch>
        </p:blipFill>
        <p:spPr>
          <a:xfrm>
            <a:off x="1314450" y="1857375"/>
            <a:ext cx="9334500" cy="428625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a:xfrm>
            <a:off x="200111" y="775826"/>
            <a:ext cx="6749435" cy="1143000"/>
          </a:xfrm>
          <a:noFill/>
        </p:spPr>
        <p:txBody>
          <a:bodyPr>
            <a:normAutofit fontScale="90000"/>
          </a:bodyPr>
          <a:lstStyle/>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We are running out of planet</a:t>
            </a:r>
            <a:br>
              <a:rPr lang="el-GR"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l-GR"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l-GR"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34147" name="Picture 3" descr="overpopulationin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728141" y="1833409"/>
            <a:ext cx="5263748" cy="4248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27547" y="1833409"/>
            <a:ext cx="6094562" cy="1754326"/>
          </a:xfrm>
          <a:prstGeom prst="rect">
            <a:avLst/>
          </a:prstGeom>
          <a:noFill/>
        </p:spPr>
        <p:txBody>
          <a:bodyPr wrap="square">
            <a:spAutoFit/>
          </a:bodyPr>
          <a:lstStyle/>
          <a:p>
            <a:r>
              <a:rPr lang="en-US" dirty="0"/>
              <a:t>Shifting to a diet that is both planet-friendly and healthy is imperative.</a:t>
            </a:r>
            <a:endParaRPr lang="en-US" dirty="0"/>
          </a:p>
          <a:p>
            <a:r>
              <a:rPr lang="en-US" dirty="0"/>
              <a:t>The Mediterranean diet can and should be promoted as a sustainable way of eating.</a:t>
            </a:r>
            <a:endParaRPr lang="en-US" dirty="0"/>
          </a:p>
          <a:p>
            <a:r>
              <a:rPr lang="en-US" dirty="0"/>
              <a:t>Education on sustainable food consumption from childhood is essential."</a:t>
            </a:r>
            <a:endParaRPr lang="el-GR" dirty="0"/>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800100" y="755115"/>
            <a:ext cx="10258425" cy="4664609"/>
          </a:xfrm>
          <a:prstGeom prst="rect">
            <a:avLst/>
          </a:prstGeom>
        </p:spPr>
      </p:pic>
      <p:sp>
        <p:nvSpPr>
          <p:cNvPr id="3" name="Rectangle 2"/>
          <p:cNvSpPr/>
          <p:nvPr/>
        </p:nvSpPr>
        <p:spPr>
          <a:xfrm>
            <a:off x="3381659" y="5512057"/>
            <a:ext cx="8256917"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t>https://eatforum.org/eat-lancet-commission/</a:t>
            </a:r>
            <a:endParaRPr kumimoji="0" lang="el-GR" sz="18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endParaRPr>
          </a:p>
        </p:txBody>
      </p:sp>
      <p:sp>
        <p:nvSpPr>
          <p:cNvPr id="4" name="Rectangle 3"/>
          <p:cNvSpPr/>
          <p:nvPr/>
        </p:nvSpPr>
        <p:spPr>
          <a:xfrm>
            <a:off x="689334" y="293450"/>
            <a:ext cx="9889099"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t>The EAT-Lancet Commission on Food, Planet, Health</a:t>
            </a:r>
            <a:endParaRPr kumimoji="0" lang="el-GR" sz="24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5975" y="347125"/>
            <a:ext cx="11808542" cy="369332"/>
          </a:xfrm>
          <a:prstGeom prst="rect">
            <a:avLst/>
          </a:prstGeom>
          <a:noFill/>
        </p:spPr>
        <p:txBody>
          <a:bodyPr wrap="square">
            <a:spAutoFit/>
          </a:bodyPr>
          <a:lstStyle/>
          <a:p>
            <a:r>
              <a:rPr lang="en-US" b="1" dirty="0"/>
              <a:t>The sustainability of our planet concerns everyone because it is interconnected with our very existence</a:t>
            </a:r>
            <a:endParaRPr lang="en-US" dirty="0"/>
          </a:p>
        </p:txBody>
      </p:sp>
      <p:sp>
        <p:nvSpPr>
          <p:cNvPr id="10" name="TextBox 9"/>
          <p:cNvSpPr txBox="1"/>
          <p:nvPr/>
        </p:nvSpPr>
        <p:spPr>
          <a:xfrm>
            <a:off x="2901991" y="5577542"/>
            <a:ext cx="6096000" cy="369332"/>
          </a:xfrm>
          <a:prstGeom prst="rect">
            <a:avLst/>
          </a:prstGeom>
          <a:noFill/>
        </p:spPr>
        <p:txBody>
          <a:bodyPr wrap="square">
            <a:spAutoFit/>
          </a:bodyPr>
          <a:lstStyle/>
          <a:p>
            <a:r>
              <a:rPr lang="en-US" dirty="0"/>
              <a:t>https://thompsonartstudio.com/human-nature-paintings/</a:t>
            </a:r>
            <a:endParaRPr lang="en-US" dirty="0"/>
          </a:p>
        </p:txBody>
      </p:sp>
      <p:pic>
        <p:nvPicPr>
          <p:cNvPr id="11" name="Picture 10"/>
          <p:cNvPicPr>
            <a:picLocks noChangeAspect="1"/>
          </p:cNvPicPr>
          <p:nvPr/>
        </p:nvPicPr>
        <p:blipFill>
          <a:blip r:embed="rId1"/>
          <a:stretch>
            <a:fillRect/>
          </a:stretch>
        </p:blipFill>
        <p:spPr>
          <a:xfrm>
            <a:off x="3736257" y="1295093"/>
            <a:ext cx="3932903" cy="407554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a:xfrm>
            <a:off x="295075" y="161926"/>
            <a:ext cx="11387667" cy="1143000"/>
          </a:xfrm>
          <a:noFill/>
        </p:spPr>
        <p:txBody>
          <a:bodyPr/>
          <a:lstStyle/>
          <a:p>
            <a:pPr algn="ctr"/>
            <a:r>
              <a:rPr lang="en-US" sz="32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Drastic Changes over the past 60 years….</a:t>
            </a:r>
            <a:endParaRPr lang="el-GR" sz="32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0595" name="Rectangle 3"/>
          <p:cNvSpPr>
            <a:spLocks noGrp="1" noRot="1" noChangeArrowheads="1"/>
          </p:cNvSpPr>
          <p:nvPr>
            <p:ph idx="1"/>
          </p:nvPr>
        </p:nvSpPr>
        <p:spPr>
          <a:xfrm>
            <a:off x="209550" y="1495425"/>
            <a:ext cx="6210300" cy="4371213"/>
          </a:xfrm>
          <a:noFill/>
        </p:spPr>
        <p:txBody>
          <a:bodyPr/>
          <a:lstStyle/>
          <a:p>
            <a:pPr>
              <a:buFont typeface="Arial" panose="020B0604020202020204" pitchFamily="34" charset="0"/>
              <a:buChar char="•"/>
            </a:pPr>
            <a:r>
              <a:rPr lang="en-US" dirty="0"/>
              <a:t>The world’s population has doubled.</a:t>
            </a:r>
            <a:endParaRPr lang="en-US" dirty="0"/>
          </a:p>
          <a:p>
            <a:pPr>
              <a:buFont typeface="Arial" panose="020B0604020202020204" pitchFamily="34" charset="0"/>
              <a:buChar char="•"/>
            </a:pPr>
            <a:r>
              <a:rPr lang="en-US" dirty="0"/>
              <a:t>Food consumption has tripled.</a:t>
            </a:r>
            <a:endParaRPr lang="en-US" dirty="0"/>
          </a:p>
          <a:p>
            <a:pPr>
              <a:buFont typeface="Arial" panose="020B0604020202020204" pitchFamily="34" charset="0"/>
              <a:buChar char="•"/>
            </a:pPr>
            <a:r>
              <a:rPr lang="en-US" dirty="0"/>
              <a:t>Water consumption has tripled.</a:t>
            </a:r>
            <a:endParaRPr lang="en-US" dirty="0"/>
          </a:p>
          <a:p>
            <a:pPr>
              <a:buFont typeface="Arial" panose="020B0604020202020204" pitchFamily="34" charset="0"/>
              <a:buChar char="•"/>
            </a:pPr>
            <a:r>
              <a:rPr lang="en-US" dirty="0"/>
              <a:t>The use of fossil fuels has quadrupled.</a:t>
            </a:r>
            <a:endParaRPr lang="en-US" dirty="0"/>
          </a:p>
          <a:p>
            <a:pPr>
              <a:buNone/>
            </a:pPr>
            <a:r>
              <a:rPr lang="en-US" dirty="0"/>
              <a:t>In the last three generations, humanity has changed more than ever before….</a:t>
            </a:r>
            <a:endParaRPr lang="en-US" dirty="0"/>
          </a:p>
          <a:p>
            <a:pPr>
              <a:lnSpc>
                <a:spcPct val="90000"/>
              </a:lnSpc>
              <a:buFont typeface="Arial" panose="020B0604020202020204" pitchFamily="34" charset="0"/>
              <a:buNone/>
            </a:pPr>
            <a:endParaRPr lang="el-GR" sz="2800" dirty="0">
              <a:effectLst/>
            </a:endParaRPr>
          </a:p>
        </p:txBody>
      </p:sp>
      <p:pic>
        <p:nvPicPr>
          <p:cNvPr id="2" name="Picture 1"/>
          <p:cNvPicPr>
            <a:picLocks noChangeAspect="1"/>
          </p:cNvPicPr>
          <p:nvPr/>
        </p:nvPicPr>
        <p:blipFill>
          <a:blip r:embed="rId1"/>
          <a:stretch>
            <a:fillRect/>
          </a:stretch>
        </p:blipFill>
        <p:spPr>
          <a:xfrm>
            <a:off x="7552038" y="1716818"/>
            <a:ext cx="3995427" cy="29281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ontent Placeholder 2"/>
          <p:cNvSpPr/>
          <p:nvPr/>
        </p:nvSpPr>
        <p:spPr bwMode="auto">
          <a:xfrm>
            <a:off x="1017842" y="1246448"/>
            <a:ext cx="9999133" cy="2060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65125" indent="-282575" algn="ctr" eaLnBrk="0" hangingPunct="0">
              <a:spcBef>
                <a:spcPct val="20000"/>
              </a:spcBef>
              <a:buClr>
                <a:schemeClr val="hlink"/>
              </a:buClr>
              <a:buSzPct val="80000"/>
              <a:buFont typeface="Arial" panose="020B0604020202020204" pitchFamily="34" charset="0"/>
              <a:buNone/>
            </a:pPr>
            <a:r>
              <a:rPr lang="en-US" sz="2800" dirty="0">
                <a:effectLst>
                  <a:outerShdw blurRad="38100" dist="38100" dir="2700000" algn="tl">
                    <a:srgbClr val="000000">
                      <a:alpha val="43137"/>
                    </a:srgbClr>
                  </a:outerShdw>
                </a:effectLst>
              </a:rPr>
              <a:t>The first best time to plant a tree was twenty years ago....the second best time is </a:t>
            </a:r>
            <a:r>
              <a:rPr lang="en-US" sz="2800" b="1" dirty="0">
                <a:effectLst>
                  <a:outerShdw blurRad="38100" dist="38100" dir="2700000" algn="tl">
                    <a:srgbClr val="000000">
                      <a:alpha val="43137"/>
                    </a:srgbClr>
                  </a:outerShdw>
                </a:effectLst>
              </a:rPr>
              <a:t>now</a:t>
            </a:r>
            <a:endParaRPr lang="el-GR" sz="2800" b="1" dirty="0">
              <a:effectLst>
                <a:outerShdw blurRad="38100" dist="38100" dir="2700000" algn="tl">
                  <a:srgbClr val="000000">
                    <a:alpha val="43137"/>
                  </a:srgbClr>
                </a:outerShdw>
              </a:effectLst>
            </a:endParaRPr>
          </a:p>
          <a:p>
            <a:pPr marL="365125" indent="-282575" algn="ctr" eaLnBrk="0" hangingPunct="0">
              <a:spcBef>
                <a:spcPct val="20000"/>
              </a:spcBef>
              <a:buClr>
                <a:schemeClr val="hlink"/>
              </a:buClr>
              <a:buSzPct val="80000"/>
              <a:buFont typeface="Arial" panose="020B0604020202020204" pitchFamily="34" charset="0"/>
              <a:buNone/>
            </a:pPr>
            <a:endParaRPr lang="el-GR" sz="2400" i="1" dirty="0"/>
          </a:p>
          <a:p>
            <a:pPr marL="365125" indent="-282575" algn="ctr" eaLnBrk="0" hangingPunct="0">
              <a:spcBef>
                <a:spcPct val="20000"/>
              </a:spcBef>
              <a:buClr>
                <a:schemeClr val="hlink"/>
              </a:buClr>
              <a:buSzPct val="80000"/>
              <a:buFont typeface="Arial" panose="020B0604020202020204" pitchFamily="34" charset="0"/>
              <a:buNone/>
            </a:pPr>
            <a:r>
              <a:rPr lang="en-US" i="1" dirty="0"/>
              <a:t>A West African proverb</a:t>
            </a:r>
            <a:endParaRPr lang="en-US" i="1" dirty="0"/>
          </a:p>
        </p:txBody>
      </p:sp>
      <p:pic>
        <p:nvPicPr>
          <p:cNvPr id="63491" name="Picture 8" descr="Wim-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077494" y="3207194"/>
            <a:ext cx="4416491" cy="209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67" y="1685925"/>
            <a:ext cx="11387667" cy="1143000"/>
          </a:xfrm>
        </p:spPr>
        <p:txBody>
          <a:bodyPr/>
          <a:lstStyle/>
          <a:p>
            <a:pPr algn="ctr"/>
            <a:r>
              <a:rPr lang="en-US" b="1" dirty="0"/>
              <a:t>Positive Deviance</a:t>
            </a:r>
            <a:endParaRPr lang="el-GR" b="1" dirty="0"/>
          </a:p>
        </p:txBody>
      </p:sp>
      <p:pic>
        <p:nvPicPr>
          <p:cNvPr id="4" name="Content Placeholder 3"/>
          <p:cNvPicPr>
            <a:picLocks noGrp="1" noChangeAspect="1"/>
          </p:cNvPicPr>
          <p:nvPr>
            <p:ph idx="1"/>
          </p:nvPr>
        </p:nvPicPr>
        <p:blipFill>
          <a:blip r:embed="rId1"/>
          <a:stretch>
            <a:fillRect/>
          </a:stretch>
        </p:blipFill>
        <p:spPr>
          <a:xfrm>
            <a:off x="552450" y="2828925"/>
            <a:ext cx="5447540" cy="2828214"/>
          </a:xfrm>
          <a:prstGeom prst="rect">
            <a:avLst/>
          </a:prstGeom>
        </p:spPr>
      </p:pic>
      <p:pic>
        <p:nvPicPr>
          <p:cNvPr id="5" name="Picture 4"/>
          <p:cNvPicPr>
            <a:picLocks noChangeAspect="1"/>
          </p:cNvPicPr>
          <p:nvPr/>
        </p:nvPicPr>
        <p:blipFill>
          <a:blip r:embed="rId2"/>
          <a:stretch>
            <a:fillRect/>
          </a:stretch>
        </p:blipFill>
        <p:spPr>
          <a:xfrm>
            <a:off x="5999990" y="2828925"/>
            <a:ext cx="5789844" cy="282821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5059" y="79075"/>
            <a:ext cx="9489989" cy="1325563"/>
          </a:xfrm>
        </p:spPr>
        <p:txBody>
          <a:bodyPr>
            <a:normAutofit/>
          </a:bodyPr>
          <a:lstStyle/>
          <a:p>
            <a:r>
              <a:rPr lang="en-US" sz="2400" dirty="0"/>
              <a:t>The Earth’s population is increasing at a rate of 75 million per year</a:t>
            </a:r>
            <a:endParaRPr lang="en-US" sz="2400" dirty="0"/>
          </a:p>
        </p:txBody>
      </p:sp>
      <p:pic>
        <p:nvPicPr>
          <p:cNvPr id="11267" name="Picture 3" descr="there-are-more-people-living-inside-this-circle-than-outside-of-i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14299" y="1404638"/>
            <a:ext cx="8640763" cy="528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Grp="1" noRot="1" noChangeArrowheads="1"/>
          </p:cNvSpPr>
          <p:nvPr>
            <p:ph type="title"/>
          </p:nvPr>
        </p:nvSpPr>
        <p:spPr>
          <a:noFill/>
        </p:spPr>
        <p:txBody>
          <a:bodyPr/>
          <a:lstStyle/>
          <a:p>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Model of living in the Western World</a:t>
            </a:r>
            <a:endParaRPr lang="el-GR"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218" name="Rectangle 3"/>
          <p:cNvSpPr>
            <a:spLocks noGrp="1" noRot="1" noChangeArrowheads="1"/>
          </p:cNvSpPr>
          <p:nvPr>
            <p:ph idx="1"/>
          </p:nvPr>
        </p:nvSpPr>
        <p:spPr>
          <a:noFill/>
        </p:spPr>
        <p:txBody>
          <a:bodyPr/>
          <a:lstStyle/>
          <a:p>
            <a:pPr marL="0" indent="0">
              <a:buNone/>
            </a:pPr>
            <a:r>
              <a:rPr lang="en-US" dirty="0">
                <a:effectLst/>
              </a:rPr>
              <a:t>UK</a:t>
            </a:r>
            <a:endParaRPr lang="el-GR" dirty="0">
              <a:effectLst/>
            </a:endParaRPr>
          </a:p>
          <a:p>
            <a:pPr>
              <a:buFont typeface="Arial" panose="020B0604020202020204" pitchFamily="34" charset="0"/>
              <a:buNone/>
            </a:pPr>
            <a:endParaRPr lang="el-GR" dirty="0">
              <a:effectLst/>
            </a:endParaRPr>
          </a:p>
          <a:p>
            <a:pPr>
              <a:buFont typeface="Arial" panose="020B0604020202020204" pitchFamily="34" charset="0"/>
              <a:buNone/>
            </a:pPr>
            <a:endParaRPr lang="el-GR" dirty="0">
              <a:effectLst/>
            </a:endParaRPr>
          </a:p>
          <a:p>
            <a:pPr>
              <a:buFont typeface="Arial" panose="020B0604020202020204" pitchFamily="34" charset="0"/>
              <a:buNone/>
            </a:pPr>
            <a:endParaRPr lang="el-GR" dirty="0">
              <a:effectLst/>
            </a:endParaRPr>
          </a:p>
          <a:p>
            <a:pPr>
              <a:buFont typeface="Arial" panose="020B0604020202020204" pitchFamily="34" charset="0"/>
              <a:buNone/>
            </a:pPr>
            <a:r>
              <a:rPr lang="en-US" dirty="0">
                <a:effectLst/>
              </a:rPr>
              <a:t>North America</a:t>
            </a:r>
            <a:endParaRPr lang="el-GR" dirty="0">
              <a:effectLst/>
            </a:endParaRPr>
          </a:p>
        </p:txBody>
      </p:sp>
      <p:pic>
        <p:nvPicPr>
          <p:cNvPr id="142341" name="Picture 5" descr="article-2142884-00A32E15000004B0-324_470x423_popup"/>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777881" y="1519064"/>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2" name="Picture 6" descr="article-2142884-00A32E15000004B0-324_470x423_popup"/>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785943" y="1519064"/>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3" name="Picture 7" descr="article-2142884-00A32E15000004B0-324_470x423_popup"/>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722568" y="1519064"/>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4" name="Picture 8" descr="article-2142884-00A32E15000004B0-324_470x423_popup"/>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672064" y="562352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5" name="Picture 9" descr="article-2142884-00A32E15000004B0-324_470x423_popup"/>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535664" y="562352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6" name="Picture 10" descr="article-2142884-00A32E15000004B0-324_470x423_popup"/>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27827" y="562352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7" name="Picture 11" descr="article-2142884-00A32E15000004B0-324_470x423_popup"/>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119989" y="562352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8" name="Picture 12" descr="article-2142884-00A32E15000004B0-324_470x423_popup"/>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912152" y="562352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2" descr="83710_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323" y="2564905"/>
            <a:ext cx="2685008" cy="250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qual 1"/>
          <p:cNvSpPr/>
          <p:nvPr/>
        </p:nvSpPr>
        <p:spPr>
          <a:xfrm>
            <a:off x="5159896" y="1589540"/>
            <a:ext cx="970656" cy="558924"/>
          </a:xfrm>
          <a:prstGeom prst="mathEqual">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solidFill>
                <a:schemeClr val="tx1"/>
              </a:solidFill>
            </a:endParaRPr>
          </a:p>
        </p:txBody>
      </p:sp>
      <p:sp>
        <p:nvSpPr>
          <p:cNvPr id="3" name="TextBox 2"/>
          <p:cNvSpPr txBox="1"/>
          <p:nvPr/>
        </p:nvSpPr>
        <p:spPr>
          <a:xfrm>
            <a:off x="5256746" y="1334398"/>
            <a:ext cx="1145185" cy="369332"/>
          </a:xfrm>
          <a:prstGeom prst="rect">
            <a:avLst/>
          </a:prstGeom>
          <a:noFill/>
        </p:spPr>
        <p:txBody>
          <a:bodyPr wrap="none" rtlCol="0">
            <a:spAutoFit/>
          </a:bodyPr>
          <a:lstStyle/>
          <a:p>
            <a:r>
              <a:rPr lang="en-US" dirty="0"/>
              <a:t>Resources</a:t>
            </a:r>
            <a:endParaRPr lang="en-US" dirty="0"/>
          </a:p>
        </p:txBody>
      </p:sp>
      <p:sp>
        <p:nvSpPr>
          <p:cNvPr id="15" name="Equal 14"/>
          <p:cNvSpPr/>
          <p:nvPr/>
        </p:nvSpPr>
        <p:spPr>
          <a:xfrm>
            <a:off x="5256745" y="5663351"/>
            <a:ext cx="970656" cy="558924"/>
          </a:xfrm>
          <a:prstGeom prst="mathEqual">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16" name="TextBox 15"/>
          <p:cNvSpPr txBox="1"/>
          <p:nvPr/>
        </p:nvSpPr>
        <p:spPr>
          <a:xfrm>
            <a:off x="5360790" y="5373216"/>
            <a:ext cx="1154803" cy="369332"/>
          </a:xfrm>
          <a:prstGeom prst="rect">
            <a:avLst/>
          </a:prstGeom>
          <a:noFill/>
        </p:spPr>
        <p:txBody>
          <a:bodyPr wrap="none" rtlCol="0">
            <a:spAutoFit/>
          </a:bodyPr>
          <a:lstStyle/>
          <a:p>
            <a:r>
              <a:rPr lang="en-US" dirty="0"/>
              <a:t>Resources</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1264196"/>
            <a:ext cx="11387667" cy="1143000"/>
          </a:xfrm>
        </p:spPr>
        <p:txBody>
          <a:bodyPr>
            <a:normAutofit fontScale="90000"/>
          </a:bodyPr>
          <a:lstStyle/>
          <a:p>
            <a:pPr algn="ctr"/>
            <a:r>
              <a:rPr lang="en-US" dirty="0"/>
              <a:t>Anthropocene era</a:t>
            </a:r>
            <a:br>
              <a:rPr lang="el-GR" dirty="0"/>
            </a:br>
            <a:endParaRPr lang="el-GR" dirty="0"/>
          </a:p>
        </p:txBody>
      </p:sp>
      <p:sp>
        <p:nvSpPr>
          <p:cNvPr id="3" name="Content Placeholder 2"/>
          <p:cNvSpPr>
            <a:spLocks noGrp="1"/>
          </p:cNvSpPr>
          <p:nvPr>
            <p:ph idx="1"/>
          </p:nvPr>
        </p:nvSpPr>
        <p:spPr>
          <a:xfrm>
            <a:off x="335360" y="2276856"/>
            <a:ext cx="11387667" cy="3888449"/>
          </a:xfrm>
        </p:spPr>
        <p:txBody>
          <a:bodyPr/>
          <a:lstStyle/>
          <a:p>
            <a:r>
              <a:rPr lang="en-US" dirty="0"/>
              <a:t>"A new geological period, defined by the impact of humans on the planet</a:t>
            </a:r>
            <a:endParaRPr lang="en-US" dirty="0"/>
          </a:p>
          <a:p>
            <a:r>
              <a:rPr lang="en-US" dirty="0"/>
              <a:t>The geological age of humans</a:t>
            </a:r>
            <a:br>
              <a:rPr lang="en-US" dirty="0"/>
            </a:br>
            <a:endParaRPr lang="el-GR" sz="2800" dirty="0">
              <a:effectLst/>
            </a:endParaRPr>
          </a:p>
        </p:txBody>
      </p:sp>
      <p:pic>
        <p:nvPicPr>
          <p:cNvPr id="4" name="Picture 3"/>
          <p:cNvPicPr>
            <a:picLocks noChangeAspect="1"/>
          </p:cNvPicPr>
          <p:nvPr/>
        </p:nvPicPr>
        <p:blipFill>
          <a:blip r:embed="rId1"/>
          <a:stretch>
            <a:fillRect/>
          </a:stretch>
        </p:blipFill>
        <p:spPr>
          <a:xfrm>
            <a:off x="6639950" y="3539208"/>
            <a:ext cx="5247669" cy="2626097"/>
          </a:xfrm>
          <a:prstGeom prst="rect">
            <a:avLst/>
          </a:prstGeom>
        </p:spPr>
      </p:pic>
      <p:pic>
        <p:nvPicPr>
          <p:cNvPr id="5" name="Picture 4"/>
          <p:cNvPicPr>
            <a:picLocks noChangeAspect="1"/>
          </p:cNvPicPr>
          <p:nvPr/>
        </p:nvPicPr>
        <p:blipFill>
          <a:blip r:embed="rId2"/>
          <a:stretch>
            <a:fillRect/>
          </a:stretch>
        </p:blipFill>
        <p:spPr>
          <a:xfrm>
            <a:off x="335360" y="4180589"/>
            <a:ext cx="5566025" cy="1658236"/>
          </a:xfrm>
          <a:prstGeom prst="rect">
            <a:avLst/>
          </a:prstGeom>
        </p:spPr>
      </p:pic>
    </p:spTree>
  </p:cSld>
  <p:clrMapOvr>
    <a:masterClrMapping/>
  </p:clrMapOvr>
</p:sld>
</file>

<file path=ppt/theme/theme1.xml><?xml version="1.0" encoding="utf-8"?>
<a:theme xmlns:a="http://schemas.openxmlformats.org/drawingml/2006/main" name="Βάθος">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TM04033923[[fn=Βάθος]]</Template>
  <TotalTime>0</TotalTime>
  <Words>7712</Words>
  <Application>WPS Presentation</Application>
  <PresentationFormat>Ευρεία οθόνη</PresentationFormat>
  <Paragraphs>262</Paragraphs>
  <Slides>61</Slides>
  <Notes>1</Notes>
  <HiddenSlides>0</HiddenSlides>
  <MMClips>0</MMClips>
  <ScaleCrop>false</ScaleCrop>
  <HeadingPairs>
    <vt:vector size="8" baseType="variant">
      <vt:variant>
        <vt:lpstr>已用的字体</vt:lpstr>
      </vt:variant>
      <vt:variant>
        <vt:i4>17</vt:i4>
      </vt:variant>
      <vt:variant>
        <vt:lpstr>主题</vt:lpstr>
      </vt:variant>
      <vt:variant>
        <vt:i4>1</vt:i4>
      </vt:variant>
      <vt:variant>
        <vt:lpstr>嵌入 OLE 服务器</vt:lpstr>
      </vt:variant>
      <vt:variant>
        <vt:i4>1</vt:i4>
      </vt:variant>
      <vt:variant>
        <vt:lpstr>幻灯片标题</vt:lpstr>
      </vt:variant>
      <vt:variant>
        <vt:i4>61</vt:i4>
      </vt:variant>
    </vt:vector>
  </HeadingPairs>
  <TitlesOfParts>
    <vt:vector size="80" baseType="lpstr">
      <vt:lpstr>Arial</vt:lpstr>
      <vt:lpstr>SimSun</vt:lpstr>
      <vt:lpstr>Wingdings</vt:lpstr>
      <vt:lpstr>Helvetica Light</vt:lpstr>
      <vt:lpstr>Corbel</vt:lpstr>
      <vt:lpstr>Microsoft YaHei</vt:lpstr>
      <vt:lpstr>Arial Unicode MS</vt:lpstr>
      <vt:lpstr>Calibri</vt:lpstr>
      <vt:lpstr>Tahoma</vt:lpstr>
      <vt:lpstr>Georgia</vt:lpstr>
      <vt:lpstr>Arial</vt:lpstr>
      <vt:lpstr>Roboto</vt:lpstr>
      <vt:lpstr>Times New Roman</vt:lpstr>
      <vt:lpstr>Roboto</vt:lpstr>
      <vt:lpstr>Comic Sans MS</vt:lpstr>
      <vt:lpstr>MS PGothic</vt:lpstr>
      <vt:lpstr>Haettenschweiler</vt:lpstr>
      <vt:lpstr>Βάθος</vt:lpstr>
      <vt:lpstr>Word.Picture.8</vt:lpstr>
      <vt:lpstr>PowerPoint 演示文稿</vt:lpstr>
      <vt:lpstr>Nutrition challenges ahead of us!!!! </vt:lpstr>
      <vt:lpstr>Nutrition challenges ahead of us!!!! </vt:lpstr>
      <vt:lpstr>Basic Questions</vt:lpstr>
      <vt:lpstr>History  </vt:lpstr>
      <vt:lpstr>Drastic Changes over the past 60 years….</vt:lpstr>
      <vt:lpstr>The Earth’s population is increasing at a rate of 75 million per year</vt:lpstr>
      <vt:lpstr>Model of living in the Western World</vt:lpstr>
      <vt:lpstr>Anthropocene era </vt:lpstr>
      <vt:lpstr>PowerPoint 演示文稿</vt:lpstr>
      <vt:lpstr>PowerPoint 演示文稿</vt:lpstr>
      <vt:lpstr>PowerPoint 演示文稿</vt:lpstr>
      <vt:lpstr>Eco-anxiety</vt:lpstr>
      <vt:lpstr>Basic questions</vt:lpstr>
      <vt:lpstr>The consequences of dietary behavior</vt:lpstr>
      <vt:lpstr>Our dietary habits affect the environment more than any other behavior </vt:lpstr>
      <vt:lpstr>Greenhouse Gas Emissions from Food</vt:lpstr>
      <vt:lpstr>PowerPoint 演示文稿</vt:lpstr>
      <vt:lpstr>Water footprint  (lt / kg food)</vt:lpstr>
      <vt:lpstr>PowerPoint 演示文稿</vt:lpstr>
      <vt:lpstr>PowerPoint 演示文稿</vt:lpstr>
      <vt:lpstr>Food miles</vt:lpstr>
      <vt:lpstr>Βασικά Ερωτήματα</vt:lpstr>
      <vt:lpstr>PowerPoint 演示文稿</vt:lpstr>
      <vt:lpstr>Sustainable Diet </vt:lpstr>
      <vt:lpstr>The characteristics of a sustainable diet</vt:lpstr>
      <vt:lpstr>Food Security</vt:lpstr>
      <vt:lpstr>Food life cycle</vt:lpstr>
      <vt:lpstr>PowerPoint 演示文稿</vt:lpstr>
      <vt:lpstr>Greenhouse Gas Emissions in Greece Following Different Diets</vt:lpstr>
      <vt:lpstr>PowerPoint 演示文稿</vt:lpstr>
      <vt:lpstr>Methodology </vt:lpstr>
      <vt:lpstr>PowerPoint 演示文稿</vt:lpstr>
      <vt:lpstr>PowerPoint 演示文稿</vt:lpstr>
      <vt:lpstr>The Mediterranean Diet</vt:lpstr>
      <vt:lpstr>Western Diet</vt:lpstr>
      <vt:lpstr>PowerPoint 演示文稿</vt:lpstr>
      <vt:lpstr>The Mediterranean Diet is associated with longevity</vt:lpstr>
      <vt:lpstr>PowerPoint 演示文稿</vt:lpstr>
      <vt:lpstr>PowerPoint 演示文稿</vt:lpstr>
      <vt:lpstr>Mediterranean Diet</vt:lpstr>
      <vt:lpstr>PowerPoint 演示文稿</vt:lpstr>
      <vt:lpstr>Med Diet</vt:lpstr>
      <vt:lpstr>The pyramid of the Med Diet</vt:lpstr>
      <vt:lpstr>The Environmental Pyramid</vt:lpstr>
      <vt:lpstr>PowerPoint 演示文稿</vt:lpstr>
      <vt:lpstr>The example of kale in Denmark</vt:lpstr>
      <vt:lpstr>EAT-Lancet Commition</vt:lpstr>
      <vt:lpstr>PowerPoint 演示文稿</vt:lpstr>
      <vt:lpstr>PowerPoint 演示文稿</vt:lpstr>
      <vt:lpstr>PowerPoint 演示文稿</vt:lpstr>
      <vt:lpstr>We need to focus on….</vt:lpstr>
      <vt:lpstr>What can I do to be a more sustainable food consumer?</vt:lpstr>
      <vt:lpstr>How easy is it to follow these guidelines?</vt:lpstr>
      <vt:lpstr>PowerPoint 演示文稿</vt:lpstr>
      <vt:lpstr>Συμπεράσματα</vt:lpstr>
      <vt:lpstr>We are running out of planet  </vt:lpstr>
      <vt:lpstr>PowerPoint 演示文稿</vt:lpstr>
      <vt:lpstr>PowerPoint 演示文稿</vt:lpstr>
      <vt:lpstr>PowerPoint 演示文稿</vt:lpstr>
      <vt:lpstr>Positive Deviance</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Κωσταρέλλη Βασιλική</dc:creator>
  <cp:lastModifiedBy>google1587911622</cp:lastModifiedBy>
  <cp:revision>36</cp:revision>
  <dcterms:created xsi:type="dcterms:W3CDTF">2022-07-05T13:28:00Z</dcterms:created>
  <dcterms:modified xsi:type="dcterms:W3CDTF">2026-03-19T06:34:12Z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15964F51FA984D6BA102047F242F3F2D_13</vt:lpwstr>
  </property>
  <property fmtid="{D5CDD505-2E9C-101B-9397-08002B2CF9AE}" pid="3" name="KSOProductBuildVer">
    <vt:lpwstr>2057-12.2.0.22549</vt:lpwstr>
  </property>
</Properties>
</file>