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9" r:id="rId24"/>
    <p:sldId id="291" r:id="rId25"/>
    <p:sldId id="292" r:id="rId26"/>
    <p:sldId id="293" r:id="rId27"/>
    <p:sldId id="294" r:id="rId28"/>
    <p:sldId id="295" r:id="rId29"/>
    <p:sldId id="296" r:id="rId30"/>
    <p:sldId id="297"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94622" autoAdjust="0"/>
  </p:normalViewPr>
  <p:slideViewPr>
    <p:cSldViewPr>
      <p:cViewPr>
        <p:scale>
          <a:sx n="80" d="100"/>
          <a:sy n="80" d="100"/>
        </p:scale>
        <p:origin x="-2502" y="-690"/>
      </p:cViewPr>
      <p:guideLst>
        <p:guide orient="horz" pos="2160"/>
        <p:guide pos="2880"/>
      </p:guideLst>
    </p:cSldViewPr>
  </p:slideViewPr>
  <p:outlineViewPr>
    <p:cViewPr>
      <p:scale>
        <a:sx n="33" d="100"/>
        <a:sy n="33" d="100"/>
      </p:scale>
      <p:origin x="0" y="1029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1E0624A-F8A5-4868-A239-FF4428B97BC6}" type="datetimeFigureOut">
              <a:rPr lang="el-GR" smtClean="0"/>
              <a:pPr/>
              <a:t>9/11/2016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3BB621-4E2B-4F1D-9DDA-3A127A2A36BD}" type="slidenum">
              <a:rPr lang="el-GR" smtClean="0"/>
              <a:pPr/>
              <a:t>‹#›</a:t>
            </a:fld>
            <a:endParaRPr lang="el-G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E0624A-F8A5-4868-A239-FF4428B97BC6}" type="datetimeFigureOut">
              <a:rPr lang="el-GR" smtClean="0"/>
              <a:pPr/>
              <a:t>9/11/2016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0624A-F8A5-4868-A239-FF4428B97BC6}" type="datetimeFigureOut">
              <a:rPr lang="el-GR" smtClean="0"/>
              <a:pPr/>
              <a:t>9/11/2016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1E0624A-F8A5-4868-A239-FF4428B97BC6}" type="datetimeFigureOut">
              <a:rPr lang="el-GR" smtClean="0"/>
              <a:pPr/>
              <a:t>9/11/2016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3BB621-4E2B-4F1D-9DDA-3A127A2A36BD}" type="slidenum">
              <a:rPr lang="el-GR" smtClean="0"/>
              <a:pPr/>
              <a:t>‹#›</a:t>
            </a:fld>
            <a:endParaRPr lang="el-GR"/>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E0624A-F8A5-4868-A239-FF4428B97BC6}" type="datetimeFigureOut">
              <a:rPr lang="el-GR" smtClean="0"/>
              <a:pPr/>
              <a:t>9/11/2016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1E0624A-F8A5-4868-A239-FF4428B97BC6}" type="datetimeFigureOut">
              <a:rPr lang="el-GR" smtClean="0"/>
              <a:pPr/>
              <a:t>9/11/2016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3BB621-4E2B-4F1D-9DDA-3A127A2A36BD}" type="slidenum">
              <a:rPr lang="el-GR" smtClean="0"/>
              <a:pPr/>
              <a:t>‹#›</a:t>
            </a:fld>
            <a:endParaRPr lang="el-GR"/>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0624A-F8A5-4868-A239-FF4428B97BC6}" type="datetimeFigureOut">
              <a:rPr lang="el-GR" smtClean="0"/>
              <a:pPr/>
              <a:t>9/11/2016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E23BB621-4E2B-4F1D-9DDA-3A127A2A36BD}" type="slidenum">
              <a:rPr lang="el-GR" smtClean="0"/>
              <a:pPr/>
              <a:t>‹#›</a:t>
            </a:fld>
            <a:endParaRPr lang="el-GR"/>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0624A-F8A5-4868-A239-FF4428B97BC6}" type="datetimeFigureOut">
              <a:rPr lang="el-GR" smtClean="0"/>
              <a:pPr/>
              <a:t>9/11/2016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0624A-F8A5-4868-A239-FF4428B97BC6}" type="datetimeFigureOut">
              <a:rPr lang="el-GR" smtClean="0"/>
              <a:pPr/>
              <a:t>9/11/2016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E0624A-F8A5-4868-A239-FF4428B97BC6}" type="datetimeFigureOut">
              <a:rPr lang="el-GR" smtClean="0"/>
              <a:pPr/>
              <a:t>9/11/2016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3BB621-4E2B-4F1D-9DDA-3A127A2A36BD}" type="slidenum">
              <a:rPr lang="el-GR" smtClean="0"/>
              <a:pPr/>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E0624A-F8A5-4868-A239-FF4428B97BC6}" type="datetimeFigureOut">
              <a:rPr lang="el-GR" smtClean="0"/>
              <a:pPr/>
              <a:t>9/11/2016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E23BB621-4E2B-4F1D-9DDA-3A127A2A36BD}" type="slidenum">
              <a:rPr lang="el-GR" smtClean="0"/>
              <a:pPr/>
              <a:t>‹#›</a:t>
            </a:fld>
            <a:endParaRPr lang="el-G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31E0624A-F8A5-4868-A239-FF4428B97BC6}" type="datetimeFigureOut">
              <a:rPr lang="el-GR" smtClean="0"/>
              <a:pPr/>
              <a:t>9/11/2016</a:t>
            </a:fld>
            <a:endParaRPr lang="el-G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l-G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23BB621-4E2B-4F1D-9DDA-3A127A2A36B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99592" y="4161914"/>
            <a:ext cx="7416824" cy="2664296"/>
          </a:xfrm>
        </p:spPr>
        <p:txBody>
          <a:bodyPr>
            <a:normAutofit/>
          </a:bodyPr>
          <a:lstStyle/>
          <a:p>
            <a:endParaRPr lang="el-GR" dirty="0" smtClean="0"/>
          </a:p>
          <a:p>
            <a:pPr algn="ctr"/>
            <a:r>
              <a:rPr lang="el-GR" sz="2400" dirty="0" smtClean="0">
                <a:latin typeface="Times New Roman" pitchFamily="18" charset="0"/>
                <a:cs typeface="Times New Roman" pitchFamily="18" charset="0"/>
              </a:rPr>
              <a:t>Γιώργος </a:t>
            </a:r>
            <a:r>
              <a:rPr lang="el-GR" sz="2400" dirty="0">
                <a:latin typeface="Times New Roman" pitchFamily="18" charset="0"/>
                <a:cs typeface="Times New Roman" pitchFamily="18" charset="0"/>
              </a:rPr>
              <a:t>Μπάλιας</a:t>
            </a:r>
          </a:p>
          <a:p>
            <a:pPr algn="ctr"/>
            <a:r>
              <a:rPr lang="el-GR" sz="2400" dirty="0" smtClean="0">
                <a:latin typeface="Times New Roman" pitchFamily="18" charset="0"/>
                <a:cs typeface="Times New Roman" pitchFamily="18" charset="0"/>
              </a:rPr>
              <a:t> </a:t>
            </a:r>
            <a:r>
              <a:rPr lang="el-GR" sz="2400" dirty="0">
                <a:latin typeface="Times New Roman" pitchFamily="18" charset="0"/>
                <a:cs typeface="Times New Roman" pitchFamily="18" charset="0"/>
              </a:rPr>
              <a:t>Τμήμα Γεωγραφίας, Χαροκόπειο Πανεπιστήμιο</a:t>
            </a:r>
          </a:p>
          <a:p>
            <a:r>
              <a:rPr lang="el-GR" dirty="0">
                <a:latin typeface="Times New Roman" pitchFamily="18" charset="0"/>
                <a:cs typeface="Times New Roman" pitchFamily="18" charset="0"/>
              </a:rPr>
              <a:t> </a:t>
            </a:r>
          </a:p>
          <a:p>
            <a:pPr algn="l"/>
            <a:endParaRPr lang="el-GR" sz="2400" dirty="0" smtClean="0">
              <a:latin typeface="Times New Roman" pitchFamily="18" charset="0"/>
              <a:cs typeface="Times New Roman" pitchFamily="18" charset="0"/>
            </a:endParaRPr>
          </a:p>
          <a:p>
            <a:pPr algn="l"/>
            <a:endParaRPr lang="el-GR" sz="1900" dirty="0">
              <a:latin typeface="Times New Roman" pitchFamily="18" charset="0"/>
              <a:cs typeface="Times New Roman" pitchFamily="18" charset="0"/>
            </a:endParaRPr>
          </a:p>
          <a:p>
            <a:endParaRPr lang="el-GR" dirty="0"/>
          </a:p>
        </p:txBody>
      </p:sp>
      <p:sp>
        <p:nvSpPr>
          <p:cNvPr id="2" name="Title 1"/>
          <p:cNvSpPr>
            <a:spLocks noGrp="1"/>
          </p:cNvSpPr>
          <p:nvPr>
            <p:ph type="ctrTitle"/>
          </p:nvPr>
        </p:nvSpPr>
        <p:spPr>
          <a:xfrm>
            <a:off x="395536" y="260648"/>
            <a:ext cx="8229600" cy="2808312"/>
          </a:xfrm>
        </p:spPr>
        <p:txBody>
          <a:bodyPr>
            <a:normAutofit/>
          </a:bodyPr>
          <a:lstStyle/>
          <a:p>
            <a:pPr marL="182880" indent="0" algn="ctr">
              <a:buNone/>
            </a:pPr>
            <a:r>
              <a:rPr lang="el-GR" sz="3200" dirty="0" smtClean="0">
                <a:effectLst/>
                <a:latin typeface="Georgia" pitchFamily="18" charset="0"/>
              </a:rPr>
              <a:t>Κλιματική αλλαγή: </a:t>
            </a:r>
            <a:r>
              <a:rPr lang="el-GR" sz="3600" dirty="0">
                <a:effectLst/>
                <a:latin typeface="Georgia" pitchFamily="18" charset="0"/>
              </a:rPr>
              <a:t/>
            </a:r>
            <a:br>
              <a:rPr lang="el-GR" sz="3600" dirty="0">
                <a:effectLst/>
                <a:latin typeface="Georgia" pitchFamily="18" charset="0"/>
              </a:rPr>
            </a:br>
            <a:r>
              <a:rPr lang="el-GR" sz="3600" dirty="0" smtClean="0">
                <a:effectLst/>
                <a:latin typeface="Georgia" pitchFamily="18" charset="0"/>
              </a:rPr>
              <a:t/>
            </a:r>
            <a:br>
              <a:rPr lang="el-GR" sz="3600" dirty="0" smtClean="0">
                <a:effectLst/>
                <a:latin typeface="Georgia" pitchFamily="18" charset="0"/>
              </a:rPr>
            </a:br>
            <a:r>
              <a:rPr lang="el-GR" sz="2700" dirty="0" smtClean="0">
                <a:effectLst/>
                <a:latin typeface="Georgia" pitchFamily="18" charset="0"/>
              </a:rPr>
              <a:t>Ενα πεδίο πολύπλοκων σχέσων επιστήμης και πολιτικής</a:t>
            </a:r>
            <a:endParaRPr lang="el-GR" sz="2800" dirty="0">
              <a:effectLst/>
              <a:latin typeface="Georgia" pitchFamily="18" charset="0"/>
            </a:endParaRPr>
          </a:p>
        </p:txBody>
      </p:sp>
    </p:spTree>
    <p:extLst>
      <p:ext uri="{BB962C8B-B14F-4D97-AF65-F5344CB8AC3E}">
        <p14:creationId xmlns:p14="http://schemas.microsoft.com/office/powerpoint/2010/main" val="2527100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188640"/>
            <a:ext cx="6512511" cy="576064"/>
          </a:xfrm>
        </p:spPr>
        <p:txBody>
          <a:bodyPr>
            <a:noAutofit/>
          </a:bodyPr>
          <a:lstStyle/>
          <a:p>
            <a:pPr marL="0" indent="0" algn="ctr">
              <a:buNone/>
            </a:pPr>
            <a:endParaRPr lang="el-GR" sz="3200" dirty="0">
              <a:latin typeface="Georgia" pitchFamily="18" charset="0"/>
            </a:endParaRPr>
          </a:p>
        </p:txBody>
      </p:sp>
      <p:sp>
        <p:nvSpPr>
          <p:cNvPr id="3" name="Content Placeholder 2"/>
          <p:cNvSpPr>
            <a:spLocks noGrp="1"/>
          </p:cNvSpPr>
          <p:nvPr>
            <p:ph sz="quarter" idx="13"/>
          </p:nvPr>
        </p:nvSpPr>
        <p:spPr>
          <a:xfrm>
            <a:off x="467544" y="1052736"/>
            <a:ext cx="8229600" cy="5184576"/>
          </a:xfrm>
        </p:spPr>
        <p:txBody>
          <a:bodyPr>
            <a:normAutofit fontScale="92500" lnSpcReduction="20000"/>
          </a:bodyPr>
          <a:lstStyle/>
          <a:p>
            <a:pPr algn="just">
              <a:buFont typeface="Wingdings" pitchFamily="2" charset="2"/>
              <a:buChar char="Ø"/>
            </a:pPr>
            <a:r>
              <a:rPr lang="el-GR" sz="2400" dirty="0" smtClean="0">
                <a:latin typeface="Times New Roman" pitchFamily="18" charset="0"/>
                <a:cs typeface="Times New Roman" pitchFamily="18" charset="0"/>
              </a:rPr>
              <a:t>  </a:t>
            </a:r>
            <a:r>
              <a:rPr lang="el-GR" sz="2800" dirty="0" smtClean="0">
                <a:latin typeface="Times New Roman" pitchFamily="18" charset="0"/>
                <a:cs typeface="Times New Roman" pitchFamily="18" charset="0"/>
              </a:rPr>
              <a:t>Τόσο στους βιομηχανικούς όσο και στους κλιματικούς κινδύνους, η επιστήμη, η πολιτική και η εγγενής διεπαφή τους αποτελούν τις βασικές παραμέτρους του κανονιστικού πλαισίου για την αντιμετώπισή τους</a:t>
            </a:r>
            <a:endParaRPr lang="en-US" sz="2800" dirty="0" smtClean="0">
              <a:latin typeface="Times New Roman" pitchFamily="18" charset="0"/>
              <a:cs typeface="Times New Roman" pitchFamily="18" charset="0"/>
            </a:endParaRPr>
          </a:p>
          <a:p>
            <a:pPr marL="45720" indent="0" algn="just">
              <a:buNone/>
            </a:pPr>
            <a:endParaRPr lang="el-GR" sz="2800" dirty="0" smtClean="0">
              <a:latin typeface="Times New Roman" pitchFamily="18" charset="0"/>
              <a:cs typeface="Times New Roman" pitchFamily="18" charset="0"/>
            </a:endParaRPr>
          </a:p>
          <a:p>
            <a:pPr algn="just">
              <a:buFont typeface="Wingdings" pitchFamily="2" charset="2"/>
              <a:buChar char="Ø"/>
            </a:pPr>
            <a:r>
              <a:rPr lang="el-GR" sz="2800" dirty="0">
                <a:latin typeface="Times New Roman" pitchFamily="18" charset="0"/>
                <a:cs typeface="Times New Roman" pitchFamily="18" charset="0"/>
              </a:rPr>
              <a:t> </a:t>
            </a:r>
            <a:r>
              <a:rPr lang="el-GR" sz="2800" dirty="0" smtClean="0">
                <a:latin typeface="Times New Roman" pitchFamily="18" charset="0"/>
                <a:cs typeface="Times New Roman" pitchFamily="18" charset="0"/>
              </a:rPr>
              <a:t>Το κανονιστικό πλαίσιο (</a:t>
            </a:r>
            <a:r>
              <a:rPr lang="fr-FR" sz="2800" dirty="0" err="1" smtClean="0">
                <a:latin typeface="Times New Roman" pitchFamily="18" charset="0"/>
                <a:cs typeface="Times New Roman" pitchFamily="18" charset="0"/>
              </a:rPr>
              <a:t>Risk</a:t>
            </a:r>
            <a:r>
              <a:rPr lang="en-US" sz="2800" dirty="0" smtClean="0">
                <a:latin typeface="Times New Roman" pitchFamily="18" charset="0"/>
                <a:cs typeface="Times New Roman" pitchFamily="18" charset="0"/>
              </a:rPr>
              <a:t> Regulation) </a:t>
            </a:r>
            <a:r>
              <a:rPr lang="el-GR" sz="2800" dirty="0" smtClean="0">
                <a:latin typeface="Times New Roman" pitchFamily="18" charset="0"/>
                <a:cs typeface="Times New Roman" pitchFamily="18" charset="0"/>
              </a:rPr>
              <a:t>απαρτίζεται από τις:</a:t>
            </a:r>
          </a:p>
          <a:p>
            <a:pPr marL="45720" indent="0" algn="just">
              <a:buNone/>
            </a:pPr>
            <a:endParaRPr lang="el-GR" sz="2800" dirty="0">
              <a:latin typeface="Times New Roman" pitchFamily="18" charset="0"/>
              <a:cs typeface="Times New Roman" pitchFamily="18" charset="0"/>
            </a:endParaRPr>
          </a:p>
          <a:p>
            <a:pPr algn="just">
              <a:buFont typeface="Wingdings" pitchFamily="2" charset="2"/>
              <a:buChar char="§"/>
            </a:pPr>
            <a:r>
              <a:rPr lang="el-GR" sz="2800" dirty="0" smtClean="0">
                <a:latin typeface="Times New Roman" pitchFamily="18" charset="0"/>
                <a:cs typeface="Times New Roman" pitchFamily="18" charset="0"/>
              </a:rPr>
              <a:t> Αξιολόγηση του κινδύνου (</a:t>
            </a:r>
            <a:r>
              <a:rPr lang="en-US" sz="2800" dirty="0" smtClean="0">
                <a:latin typeface="Times New Roman" pitchFamily="18" charset="0"/>
                <a:cs typeface="Times New Roman" pitchFamily="18" charset="0"/>
              </a:rPr>
              <a:t>risk assessment)</a:t>
            </a:r>
          </a:p>
          <a:p>
            <a:pPr algn="just">
              <a:buFont typeface="Wingdings" pitchFamily="2" charset="2"/>
              <a:buChar char="§"/>
            </a:pPr>
            <a:r>
              <a:rPr lang="en-US" sz="2800" dirty="0">
                <a:latin typeface="Times New Roman" pitchFamily="18" charset="0"/>
                <a:cs typeface="Times New Roman" pitchFamily="18" charset="0"/>
              </a:rPr>
              <a:t> </a:t>
            </a:r>
            <a:r>
              <a:rPr lang="el-GR" sz="2800" dirty="0" smtClean="0">
                <a:latin typeface="Times New Roman" pitchFamily="18" charset="0"/>
                <a:cs typeface="Times New Roman" pitchFamily="18" charset="0"/>
              </a:rPr>
              <a:t>Διαχείριση του κινδύνου (</a:t>
            </a:r>
            <a:r>
              <a:rPr lang="en-US" sz="2800" dirty="0" smtClean="0">
                <a:latin typeface="Times New Roman" pitchFamily="18" charset="0"/>
                <a:cs typeface="Times New Roman" pitchFamily="18" charset="0"/>
              </a:rPr>
              <a:t>risk management)</a:t>
            </a:r>
          </a:p>
          <a:p>
            <a:pPr algn="just">
              <a:buFont typeface="Wingdings" pitchFamily="2" charset="2"/>
              <a:buChar char="§"/>
            </a:pPr>
            <a:r>
              <a:rPr lang="en-US" sz="2800" dirty="0">
                <a:latin typeface="Times New Roman" pitchFamily="18" charset="0"/>
                <a:cs typeface="Times New Roman" pitchFamily="18" charset="0"/>
              </a:rPr>
              <a:t> </a:t>
            </a:r>
            <a:r>
              <a:rPr lang="el-GR" sz="2800" dirty="0" smtClean="0">
                <a:latin typeface="Times New Roman" pitchFamily="18" charset="0"/>
                <a:cs typeface="Times New Roman" pitchFamily="18" charset="0"/>
              </a:rPr>
              <a:t>Γνωστοποίηση του κινδύνου (</a:t>
            </a:r>
            <a:r>
              <a:rPr lang="en-US" sz="2800" dirty="0" smtClean="0">
                <a:latin typeface="Times New Roman" pitchFamily="18" charset="0"/>
                <a:cs typeface="Times New Roman" pitchFamily="18" charset="0"/>
              </a:rPr>
              <a:t>risk communication)</a:t>
            </a:r>
            <a:endParaRPr lang="el-GR" sz="2800" dirty="0">
              <a:latin typeface="Times New Roman" pitchFamily="18" charset="0"/>
              <a:cs typeface="Times New Roman" pitchFamily="18" charset="0"/>
            </a:endParaRPr>
          </a:p>
          <a:p>
            <a:pPr marL="45720" indent="0" algn="just">
              <a:buNone/>
            </a:pPr>
            <a:endParaRPr lang="el-GR" dirty="0"/>
          </a:p>
          <a:p>
            <a:pPr marL="45720" indent="0" algn="just">
              <a:buNone/>
            </a:pPr>
            <a:r>
              <a:rPr lang="el-GR"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71780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116632"/>
            <a:ext cx="6512511" cy="1512168"/>
          </a:xfrm>
        </p:spPr>
        <p:txBody>
          <a:bodyPr>
            <a:normAutofit fontScale="90000"/>
          </a:bodyPr>
          <a:lstStyle/>
          <a:p>
            <a:pPr marL="0" indent="0" algn="ctr">
              <a:buNone/>
            </a:pPr>
            <a:r>
              <a:rPr lang="en-US" sz="3200" dirty="0" smtClean="0">
                <a:effectLst/>
                <a:latin typeface="Georgia" pitchFamily="18" charset="0"/>
              </a:rPr>
              <a:t>H </a:t>
            </a:r>
            <a:r>
              <a:rPr lang="el-GR" sz="3200" dirty="0" smtClean="0">
                <a:effectLst/>
                <a:latin typeface="Georgia" pitchFamily="18" charset="0"/>
              </a:rPr>
              <a:t>εξέλιξη της κλιματικής επιστήμης και η αντανάκλασή της στην πολιτική</a:t>
            </a:r>
            <a:r>
              <a:rPr lang="el-GR" dirty="0">
                <a:effectLst/>
              </a:rPr>
              <a:t/>
            </a:r>
            <a:br>
              <a:rPr lang="el-GR" dirty="0">
                <a:effectLst/>
              </a:rPr>
            </a:br>
            <a:endParaRPr lang="el-GR" dirty="0"/>
          </a:p>
        </p:txBody>
      </p:sp>
      <p:sp>
        <p:nvSpPr>
          <p:cNvPr id="3" name="Content Placeholder 2"/>
          <p:cNvSpPr>
            <a:spLocks noGrp="1"/>
          </p:cNvSpPr>
          <p:nvPr>
            <p:ph sz="quarter" idx="13"/>
          </p:nvPr>
        </p:nvSpPr>
        <p:spPr>
          <a:xfrm>
            <a:off x="1187624" y="1700808"/>
            <a:ext cx="6624736" cy="4968552"/>
          </a:xfrm>
        </p:spPr>
        <p:txBody>
          <a:bodyPr>
            <a:normAutofit fontScale="92500" lnSpcReduction="20000"/>
          </a:bodyPr>
          <a:lstStyle/>
          <a:p>
            <a:pPr algn="just">
              <a:buFont typeface="Wingdings" pitchFamily="2" charset="2"/>
              <a:buChar char="Ø"/>
            </a:pPr>
            <a:r>
              <a:rPr lang="el-GR" sz="24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1</a:t>
            </a:r>
            <a:r>
              <a:rPr lang="en-US" sz="2600" smtClean="0">
                <a:latin typeface="Times New Roman" pitchFamily="18" charset="0"/>
                <a:cs typeface="Times New Roman" pitchFamily="18" charset="0"/>
              </a:rPr>
              <a:t>8</a:t>
            </a:r>
            <a:r>
              <a:rPr lang="en-US" sz="2600">
                <a:latin typeface="Times New Roman" pitchFamily="18" charset="0"/>
                <a:cs typeface="Times New Roman" pitchFamily="18" charset="0"/>
              </a:rPr>
              <a:t>9</a:t>
            </a:r>
            <a:r>
              <a:rPr lang="el-GR" sz="2600" smtClean="0">
                <a:latin typeface="Times New Roman" pitchFamily="18" charset="0"/>
                <a:cs typeface="Times New Roman" pitchFamily="18" charset="0"/>
              </a:rPr>
              <a:t>6</a:t>
            </a:r>
            <a:r>
              <a:rPr lang="el-GR" sz="2600" dirty="0" smtClean="0">
                <a:latin typeface="Times New Roman" pitchFamily="18" charset="0"/>
                <a:cs typeface="Times New Roman" pitchFamily="18" charset="0"/>
              </a:rPr>
              <a:t>: η πρώτη επιστημονική προσέγγιση του φαινομένου του θερμοκηπίου (</a:t>
            </a:r>
            <a:r>
              <a:rPr lang="fr-FR" sz="2600" dirty="0" smtClean="0">
                <a:latin typeface="Times New Roman" pitchFamily="18" charset="0"/>
                <a:cs typeface="Times New Roman" pitchFamily="18" charset="0"/>
              </a:rPr>
              <a:t>S</a:t>
            </a:r>
            <a:r>
              <a:rPr lang="en-US" sz="2600" dirty="0" err="1" smtClean="0">
                <a:latin typeface="Times New Roman" pitchFamily="18" charset="0"/>
                <a:cs typeface="Times New Roman" pitchFamily="18" charset="0"/>
              </a:rPr>
              <a:t>vante</a:t>
            </a:r>
            <a:r>
              <a:rPr lang="en-US" sz="2600" dirty="0" smtClean="0">
                <a:latin typeface="Times New Roman" pitchFamily="18" charset="0"/>
                <a:cs typeface="Times New Roman" pitchFamily="18" charset="0"/>
              </a:rPr>
              <a:t> Arrhenius)</a:t>
            </a:r>
          </a:p>
          <a:p>
            <a:pPr algn="just">
              <a:buFont typeface="Wingdings" pitchFamily="2" charset="2"/>
              <a:buChar char="Ø"/>
            </a:pP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1988</a:t>
            </a:r>
            <a:r>
              <a:rPr lang="el-GR" sz="2600" dirty="0" smtClean="0">
                <a:latin typeface="Times New Roman" pitchFamily="18" charset="0"/>
                <a:cs typeface="Times New Roman" pitchFamily="18" charset="0"/>
              </a:rPr>
              <a:t>: Περιαγωγή του φαινομένου του θερμοκηπίου σε πολιτικό ζήτημα στη Γενική Συνέλευση του ΟΗΕ</a:t>
            </a:r>
          </a:p>
          <a:p>
            <a:pPr algn="just">
              <a:buFont typeface="Wingdings" pitchFamily="2" charset="2"/>
              <a:buChar char="Ø"/>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1960: Από αυτή την περίοδο οι συγκεντρώσεις στην ατμόσφαιρα </a:t>
            </a:r>
            <a:r>
              <a:rPr lang="fr-FR" sz="2600" dirty="0" smtClean="0">
                <a:latin typeface="Times New Roman" pitchFamily="18" charset="0"/>
                <a:cs typeface="Times New Roman" pitchFamily="18" charset="0"/>
              </a:rPr>
              <a:t>CO</a:t>
            </a:r>
            <a:r>
              <a:rPr lang="en-US" sz="2600" dirty="0" smtClean="0">
                <a:latin typeface="Times New Roman" pitchFamily="18" charset="0"/>
                <a:cs typeface="Times New Roman" pitchFamily="18" charset="0"/>
              </a:rPr>
              <a:t>2 </a:t>
            </a:r>
            <a:r>
              <a:rPr lang="el-GR" sz="2600" dirty="0" smtClean="0">
                <a:latin typeface="Times New Roman" pitchFamily="18" charset="0"/>
                <a:cs typeface="Times New Roman" pitchFamily="18" charset="0"/>
              </a:rPr>
              <a:t>είναι πλέον ένα από τα λίγα μη αμφισβητούμενα γεγονότα στην επιστημονική συζήτηση για την κλιματική αλλαγή (</a:t>
            </a:r>
            <a:r>
              <a:rPr lang="en-US" sz="2600" dirty="0" smtClean="0">
                <a:latin typeface="Times New Roman" pitchFamily="18" charset="0"/>
                <a:cs typeface="Times New Roman" pitchFamily="18" charset="0"/>
              </a:rPr>
              <a:t>Charles David Keeling)</a:t>
            </a:r>
            <a:r>
              <a:rPr lang="el-GR" sz="2600" dirty="0" smtClean="0">
                <a:latin typeface="Times New Roman" pitchFamily="18" charset="0"/>
                <a:cs typeface="Times New Roman" pitchFamily="18" charset="0"/>
              </a:rPr>
              <a:t> </a:t>
            </a:r>
            <a:endParaRPr lang="en-US" sz="2600" dirty="0">
              <a:latin typeface="Times New Roman" pitchFamily="18" charset="0"/>
              <a:cs typeface="Times New Roman" pitchFamily="18" charset="0"/>
            </a:endParaRPr>
          </a:p>
          <a:p>
            <a:pPr algn="just">
              <a:buFont typeface="Wingdings" pitchFamily="2" charset="2"/>
              <a:buChar char="Ø"/>
            </a:pP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1980</a:t>
            </a:r>
            <a:r>
              <a:rPr lang="el-GR" sz="2600" dirty="0" smtClean="0">
                <a:latin typeface="Times New Roman" pitchFamily="18" charset="0"/>
                <a:cs typeface="Times New Roman" pitchFamily="18" charset="0"/>
              </a:rPr>
              <a:t>: Πρώτα επιστημονικά ευρήματα σχετικά με την ύπαρξη και άλλων αερίων θερμοκηπίου και οι πρώτες εκτιμήσεις για συνεχιζόμενη αύξηση της μέσης θερμοκρασίας του πλανήτη από τα μέσα του 20</a:t>
            </a:r>
            <a:r>
              <a:rPr lang="el-GR" sz="2600" baseline="30000" dirty="0" smtClean="0">
                <a:latin typeface="Times New Roman" pitchFamily="18" charset="0"/>
                <a:cs typeface="Times New Roman" pitchFamily="18" charset="0"/>
              </a:rPr>
              <a:t>ου</a:t>
            </a:r>
            <a:r>
              <a:rPr lang="el-GR" sz="2600" dirty="0" smtClean="0">
                <a:latin typeface="Times New Roman" pitchFamily="18" charset="0"/>
                <a:cs typeface="Times New Roman" pitchFamily="18" charset="0"/>
              </a:rPr>
              <a:t> αιώνα</a:t>
            </a:r>
            <a:endParaRPr lang="el-GR" sz="2600" dirty="0">
              <a:latin typeface="Times New Roman" pitchFamily="18" charset="0"/>
              <a:cs typeface="Times New Roman" pitchFamily="18" charset="0"/>
            </a:endParaRPr>
          </a:p>
        </p:txBody>
      </p:sp>
    </p:spTree>
    <p:extLst>
      <p:ext uri="{BB962C8B-B14F-4D97-AF65-F5344CB8AC3E}">
        <p14:creationId xmlns:p14="http://schemas.microsoft.com/office/powerpoint/2010/main" val="1131800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260648"/>
            <a:ext cx="6512511" cy="216024"/>
          </a:xfrm>
        </p:spPr>
        <p:txBody>
          <a:bodyPr>
            <a:normAutofit fontScale="90000"/>
          </a:bodyPr>
          <a:lstStyle/>
          <a:p>
            <a:pPr marL="0" indent="0" algn="ctr">
              <a:buNone/>
            </a:pPr>
            <a:r>
              <a:rPr lang="el-GR" dirty="0">
                <a:effectLst/>
              </a:rPr>
              <a:t/>
            </a:r>
            <a:br>
              <a:rPr lang="el-GR" dirty="0">
                <a:effectLst/>
              </a:rPr>
            </a:br>
            <a:endParaRPr lang="el-GR" dirty="0"/>
          </a:p>
        </p:txBody>
      </p:sp>
      <p:sp>
        <p:nvSpPr>
          <p:cNvPr id="3" name="Content Placeholder 2"/>
          <p:cNvSpPr>
            <a:spLocks noGrp="1"/>
          </p:cNvSpPr>
          <p:nvPr>
            <p:ph sz="quarter" idx="13"/>
          </p:nvPr>
        </p:nvSpPr>
        <p:spPr>
          <a:xfrm>
            <a:off x="467544" y="404664"/>
            <a:ext cx="8229600" cy="5976664"/>
          </a:xfrm>
        </p:spPr>
        <p:txBody>
          <a:bodyPr>
            <a:normAutofit/>
          </a:bodyPr>
          <a:lstStyle/>
          <a:p>
            <a:pPr algn="just">
              <a:buFont typeface="Wingdings" pitchFamily="2" charset="2"/>
              <a:buChar char="Ø"/>
            </a:pPr>
            <a:r>
              <a:rPr lang="el-GR" sz="2400" dirty="0" smtClean="0">
                <a:latin typeface="Times New Roman" pitchFamily="18" charset="0"/>
                <a:cs typeface="Times New Roman" pitchFamily="18" charset="0"/>
              </a:rPr>
              <a:t> 1985: Η αποδοχή ότι υφίσταται </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τρύπα του όζοντος</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 στην Ανταρκτική οφειλόμενη στη χρήση </a:t>
            </a:r>
            <a:r>
              <a:rPr lang="en-US" sz="2400" dirty="0" smtClean="0">
                <a:latin typeface="Times New Roman" pitchFamily="18" charset="0"/>
                <a:cs typeface="Times New Roman" pitchFamily="18" charset="0"/>
              </a:rPr>
              <a:t>CFCs </a:t>
            </a:r>
            <a:r>
              <a:rPr lang="el-GR" sz="2400" dirty="0" smtClean="0">
                <a:latin typeface="Times New Roman" pitchFamily="18" charset="0"/>
                <a:cs typeface="Times New Roman" pitchFamily="18" charset="0"/>
              </a:rPr>
              <a:t>συνέβαλε στη συνειδητοποίηση</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 για πρώτη φορά</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 ότι οι ανθρώπινες δραστηριότητες μπορούν να επηρεάσουν την ατμόσφαιρια του πλανήτη</a:t>
            </a:r>
          </a:p>
          <a:p>
            <a:pPr algn="just">
              <a:buFont typeface="Wingdings" pitchFamily="2" charset="2"/>
              <a:buChar char="Ø"/>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1988: Δημιουργία του </a:t>
            </a:r>
            <a:r>
              <a:rPr lang="fr-FR" sz="2400" dirty="0" smtClean="0">
                <a:latin typeface="Times New Roman" pitchFamily="18" charset="0"/>
                <a:cs typeface="Times New Roman" pitchFamily="18" charset="0"/>
              </a:rPr>
              <a:t>IPCC</a:t>
            </a:r>
            <a:r>
              <a:rPr lang="el-GR" sz="2400" dirty="0" smtClean="0">
                <a:latin typeface="Times New Roman" pitchFamily="18" charset="0"/>
                <a:cs typeface="Times New Roman" pitchFamily="18" charset="0"/>
              </a:rPr>
              <a:t> (από τον </a:t>
            </a:r>
            <a:r>
              <a:rPr lang="en-US" sz="2400" dirty="0" smtClean="0">
                <a:latin typeface="Times New Roman" pitchFamily="18" charset="0"/>
                <a:cs typeface="Times New Roman" pitchFamily="18" charset="0"/>
              </a:rPr>
              <a:t>WMO </a:t>
            </a:r>
            <a:r>
              <a:rPr lang="el-GR" sz="2400" dirty="0" smtClean="0">
                <a:latin typeface="Times New Roman" pitchFamily="18" charset="0"/>
                <a:cs typeface="Times New Roman" pitchFamily="18" charset="0"/>
              </a:rPr>
              <a:t>και το </a:t>
            </a:r>
            <a:r>
              <a:rPr lang="en-US" sz="2400" dirty="0" smtClean="0">
                <a:latin typeface="Times New Roman" pitchFamily="18" charset="0"/>
                <a:cs typeface="Times New Roman" pitchFamily="18" charset="0"/>
              </a:rPr>
              <a:t>UNEP</a:t>
            </a:r>
            <a:r>
              <a:rPr lang="el-GR" sz="2400" dirty="0" smtClean="0">
                <a:latin typeface="Times New Roman" pitchFamily="18" charset="0"/>
                <a:cs typeface="Times New Roman" pitchFamily="18" charset="0"/>
              </a:rPr>
              <a:t>) κατόπιν παρότρυνσης των κυβερνήσεων με στόχο να ασκήσουν έλεγχο πάνω στο ζήτημα</a:t>
            </a:r>
            <a:endParaRPr lang="el-GR" sz="2400" dirty="0">
              <a:latin typeface="Times New Roman" pitchFamily="18" charset="0"/>
              <a:cs typeface="Times New Roman" pitchFamily="18" charset="0"/>
            </a:endParaRPr>
          </a:p>
          <a:p>
            <a:pPr algn="just">
              <a:buFont typeface="Wingdings" pitchFamily="2" charset="2"/>
              <a:buChar char="Ø"/>
            </a:pPr>
            <a:r>
              <a:rPr lang="el-GR" sz="2400" dirty="0" smtClean="0">
                <a:latin typeface="Times New Roman" pitchFamily="18" charset="0"/>
                <a:cs typeface="Times New Roman" pitchFamily="18" charset="0"/>
              </a:rPr>
              <a:t> 1990: Δημοσιεύεται η πρώτη έκθεση του </a:t>
            </a:r>
            <a:r>
              <a:rPr lang="fr-FR" sz="2400" dirty="0" smtClean="0">
                <a:latin typeface="Times New Roman" pitchFamily="18" charset="0"/>
                <a:cs typeface="Times New Roman" pitchFamily="18" charset="0"/>
              </a:rPr>
              <a:t>IPCC</a:t>
            </a:r>
            <a:r>
              <a:rPr lang="el-GR" sz="2400" dirty="0" smtClean="0">
                <a:latin typeface="Times New Roman" pitchFamily="18" charset="0"/>
                <a:cs typeface="Times New Roman" pitchFamily="18" charset="0"/>
              </a:rPr>
              <a:t> για την κλιματική αλλαγή. Εκφράζεται η βεβαιότητα για την αύξηση της θερμοκρασίας του πλανήτη και για την ενίσχυση του φαινομένου του θερμοκηπίου εξ αιτίας των ανθρώπινων δραστηριοτήτων</a:t>
            </a:r>
            <a:endParaRPr lang="el-GR" sz="2400" dirty="0">
              <a:latin typeface="Times New Roman" pitchFamily="18" charset="0"/>
              <a:cs typeface="Times New Roman" pitchFamily="18" charset="0"/>
            </a:endParaRPr>
          </a:p>
          <a:p>
            <a:pPr algn="just">
              <a:buFont typeface="Wingdings" pitchFamily="2" charset="2"/>
              <a:buChar char="Ø"/>
            </a:pPr>
            <a:r>
              <a:rPr lang="el-GR" sz="2400" dirty="0" smtClean="0">
                <a:latin typeface="Times New Roman" pitchFamily="18" charset="0"/>
                <a:cs typeface="Times New Roman" pitchFamily="18" charset="0"/>
              </a:rPr>
              <a:t> 1992: Ψηφίζεται από τον ΟΗΕ στο Ρίο ντε Τζανέϊρο η Σύμβαση-πλαίσιο για την Κλιματική Αλλαγή</a:t>
            </a:r>
            <a:endParaRPr lang="el-GR" sz="2400" dirty="0">
              <a:latin typeface="Times New Roman" pitchFamily="18" charset="0"/>
              <a:cs typeface="Times New Roman" pitchFamily="18" charset="0"/>
            </a:endParaRPr>
          </a:p>
          <a:p>
            <a:pPr marL="45720" indent="0" algn="just">
              <a:buNone/>
            </a:pPr>
            <a:endParaRPr lang="el-GR" sz="2400" dirty="0">
              <a:latin typeface="Times New Roman" pitchFamily="18" charset="0"/>
              <a:cs typeface="Times New Roman" pitchFamily="18" charset="0"/>
            </a:endParaRPr>
          </a:p>
        </p:txBody>
      </p:sp>
    </p:spTree>
    <p:extLst>
      <p:ext uri="{BB962C8B-B14F-4D97-AF65-F5344CB8AC3E}">
        <p14:creationId xmlns:p14="http://schemas.microsoft.com/office/powerpoint/2010/main" val="32289726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3"/>
          </p:nvPr>
        </p:nvSpPr>
        <p:spPr>
          <a:xfrm>
            <a:off x="1187624" y="476672"/>
            <a:ext cx="6400800" cy="5976664"/>
          </a:xfrm>
        </p:spPr>
        <p:txBody>
          <a:bodyPr>
            <a:normAutofit fontScale="92500"/>
          </a:bodyPr>
          <a:lstStyle/>
          <a:p>
            <a:pPr algn="just">
              <a:buFont typeface="Wingdings" pitchFamily="2" charset="2"/>
              <a:buChar char="Ø"/>
            </a:pPr>
            <a:r>
              <a:rPr lang="el-GR" sz="2400" dirty="0" smtClean="0">
                <a:latin typeface="Times New Roman" pitchFamily="18" charset="0"/>
                <a:cs typeface="Times New Roman" pitchFamily="18" charset="0"/>
              </a:rPr>
              <a:t> 1995: Δημοσιεύεται η δεύτερη έκθεση και ακολουθούν η τρίτη το 2001, η τέταρτη το 2007 και η πέμπτη έκθεση το 2014. Όλες οι εκθέσεις αποτελούν επιστημονικές αξιολογήσεις που είναι προϊόν της διεθνούς επιστημονικής κοινότητας περισσότερο παρά των κυβερνήσεων. Από όλες τις εκθέσεις προκύπτει ότι στο </a:t>
            </a:r>
            <a:r>
              <a:rPr lang="fr-FR" sz="2400" dirty="0" smtClean="0">
                <a:latin typeface="Times New Roman" pitchFamily="18" charset="0"/>
                <a:cs typeface="Times New Roman" pitchFamily="18" charset="0"/>
              </a:rPr>
              <a:t>IPCC </a:t>
            </a:r>
            <a:r>
              <a:rPr lang="el-GR" sz="2400" dirty="0" smtClean="0">
                <a:latin typeface="Times New Roman" pitchFamily="18" charset="0"/>
                <a:cs typeface="Times New Roman" pitchFamily="18" charset="0"/>
              </a:rPr>
              <a:t>συνυπάρχουν η επιστημονική γνώση και η κανονιστική λειτουργία</a:t>
            </a:r>
          </a:p>
          <a:p>
            <a:pPr algn="just">
              <a:buFont typeface="Wingdings" pitchFamily="2" charset="2"/>
              <a:buChar char="Ø"/>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1992-2015: Η φάση των κανονιστικών ρυθμίσεων (η Σύμβαση για την κλιματική αλλαγή 1992, το Πρωτόκολλο του </a:t>
            </a:r>
            <a:r>
              <a:rPr lang="en-US" sz="2400" dirty="0" smtClean="0">
                <a:latin typeface="Times New Roman" pitchFamily="18" charset="0"/>
                <a:cs typeface="Times New Roman" pitchFamily="18" charset="0"/>
              </a:rPr>
              <a:t>Kyoto 1997) </a:t>
            </a:r>
            <a:r>
              <a:rPr lang="el-GR" sz="2400" dirty="0" smtClean="0">
                <a:latin typeface="Times New Roman" pitchFamily="18" charset="0"/>
                <a:cs typeface="Times New Roman" pitchFamily="18" charset="0"/>
              </a:rPr>
              <a:t>Ακολουθούν οι διασκέψεις για την αντικατάσταση του Πρωτοκόλλου: </a:t>
            </a: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 Copenhagen Accord 2009, the Cancun Agreements 2010, the Durban Platform 2011, the Doha Conference 2012, the Warsaw Conference 2013, the Lima Conference 2014 </a:t>
            </a:r>
            <a:r>
              <a:rPr lang="el-GR" sz="2400" dirty="0" smtClean="0">
                <a:latin typeface="Times New Roman" pitchFamily="18" charset="0"/>
                <a:cs typeface="Times New Roman" pitchFamily="18" charset="0"/>
              </a:rPr>
              <a:t>που προετοίμασαν  </a:t>
            </a:r>
            <a:r>
              <a:rPr lang="fr-FR" sz="2400" dirty="0" smtClean="0">
                <a:latin typeface="Times New Roman" pitchFamily="18" charset="0"/>
                <a:cs typeface="Times New Roman" pitchFamily="18" charset="0"/>
              </a:rPr>
              <a:t>T</a:t>
            </a:r>
            <a:r>
              <a:rPr lang="en-US" sz="2400" dirty="0" smtClean="0">
                <a:latin typeface="Times New Roman" pitchFamily="18" charset="0"/>
                <a:cs typeface="Times New Roman" pitchFamily="18" charset="0"/>
              </a:rPr>
              <a:t>he Paris Agreement 2015</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4411860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88640"/>
            <a:ext cx="6512511" cy="1944216"/>
          </a:xfrm>
        </p:spPr>
        <p:txBody>
          <a:bodyPr/>
          <a:lstStyle/>
          <a:p>
            <a:pPr marL="0" indent="0" algn="ctr">
              <a:buNone/>
            </a:pPr>
            <a:r>
              <a:rPr lang="en-US" sz="3000" dirty="0" smtClean="0">
                <a:latin typeface="Georgia" pitchFamily="18" charset="0"/>
              </a:rPr>
              <a:t>2000-2010</a:t>
            </a:r>
            <a:r>
              <a:rPr lang="el-GR" sz="3000" dirty="0" smtClean="0">
                <a:latin typeface="Georgia" pitchFamily="18" charset="0"/>
              </a:rPr>
              <a:t>: Κατασκευάζοντας αμφιβολίες για την επιστημονική εγκυρότητα των αξιολογήσεων του </a:t>
            </a:r>
            <a:r>
              <a:rPr lang="fr-FR" sz="3000" dirty="0" smtClean="0">
                <a:latin typeface="Georgia" pitchFamily="18" charset="0"/>
              </a:rPr>
              <a:t>IPCC</a:t>
            </a:r>
            <a:endParaRPr lang="en-US" sz="3000" dirty="0">
              <a:latin typeface="Georgia" pitchFamily="18" charset="0"/>
            </a:endParaRPr>
          </a:p>
        </p:txBody>
      </p:sp>
      <p:sp>
        <p:nvSpPr>
          <p:cNvPr id="3" name="Content Placeholder 2"/>
          <p:cNvSpPr>
            <a:spLocks noGrp="1"/>
          </p:cNvSpPr>
          <p:nvPr>
            <p:ph sz="quarter" idx="13"/>
          </p:nvPr>
        </p:nvSpPr>
        <p:spPr>
          <a:xfrm>
            <a:off x="1331640" y="2348880"/>
            <a:ext cx="6400800" cy="3744416"/>
          </a:xfrm>
        </p:spPr>
        <p:txBody>
          <a:bodyPr/>
          <a:lstStyle/>
          <a:p>
            <a:pPr algn="just">
              <a:buFont typeface="Wingdings" pitchFamily="2" charset="2"/>
              <a:buChar char="Ø"/>
            </a:pPr>
            <a:r>
              <a:rPr lang="el-GR"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Τη δεκαετία 2000-2010 η διεθνής πολιτική δραστηριότητα για την κλιματική αλλαγή είναι πολύ αργή  ενώ την ίδια περίοδο τα επιστημονικά ευρήματα επιβεβαιώνουν τις ανθρωπογενείς αιτίες της κλιματικής αλλαγής, τις τρέχουσες και τις αναμενόμενς επιπτώσεις και την επίγουσα ανάγκη μείωσης των εκπομπών αερίων θερμοκηπίου</a:t>
            </a:r>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val="22037511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159891"/>
            <a:ext cx="6512511" cy="1143000"/>
          </a:xfrm>
        </p:spPr>
        <p:txBody>
          <a:bodyPr/>
          <a:lstStyle/>
          <a:p>
            <a:endParaRPr lang="en-US" dirty="0"/>
          </a:p>
        </p:txBody>
      </p:sp>
      <p:sp>
        <p:nvSpPr>
          <p:cNvPr id="3" name="Content Placeholder 2"/>
          <p:cNvSpPr>
            <a:spLocks noGrp="1"/>
          </p:cNvSpPr>
          <p:nvPr>
            <p:ph sz="quarter" idx="13"/>
          </p:nvPr>
        </p:nvSpPr>
        <p:spPr>
          <a:xfrm>
            <a:off x="1143000" y="731520"/>
            <a:ext cx="6400800" cy="6009848"/>
          </a:xfrm>
        </p:spPr>
        <p:txBody>
          <a:bodyPr>
            <a:normAutofit lnSpcReduction="10000"/>
          </a:bodyPr>
          <a:lstStyle/>
          <a:p>
            <a:pPr algn="just">
              <a:buFont typeface="Wingdings" pitchFamily="2" charset="2"/>
              <a:buChar char="Ø"/>
            </a:pPr>
            <a:r>
              <a:rPr lang="el-GR" sz="2400" dirty="0" smtClean="0">
                <a:latin typeface="Times New Roman" pitchFamily="18" charset="0"/>
                <a:cs typeface="Times New Roman" pitchFamily="18" charset="0"/>
              </a:rPr>
              <a:t> Βασικός παράγων της ανωτέρω διάστασης μεταξύ της πολιτικής δράσης και της επιστημονικής γνώσης είναι οι αμφιβολίες που κατασκευάστηκαν για να πλήξουν την παραγόμενη επιστημονική γνώση για την κλιματική αλλαγή. Συνέβαλαν επίσης σε αυτό και οι αυξανόμενες αναποτελεσματικότητες των σχετικών διεθνών συμφωνιών</a:t>
            </a:r>
          </a:p>
          <a:p>
            <a:pPr algn="just">
              <a:buFont typeface="Wingdings" pitchFamily="2" charset="2"/>
              <a:buChar char="Ø"/>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Η επιστήμη της κλιματικής αλλαγής γενικά και τα συμπεράσματα του Ι</a:t>
            </a:r>
            <a:r>
              <a:rPr lang="fr-FR" sz="2400" dirty="0" smtClean="0">
                <a:latin typeface="Times New Roman" pitchFamily="18" charset="0"/>
                <a:cs typeface="Times New Roman" pitchFamily="18" charset="0"/>
              </a:rPr>
              <a:t>PCC </a:t>
            </a:r>
            <a:r>
              <a:rPr lang="el-GR" sz="2400" dirty="0" smtClean="0">
                <a:latin typeface="Times New Roman" pitchFamily="18" charset="0"/>
                <a:cs typeface="Times New Roman" pitchFamily="18" charset="0"/>
              </a:rPr>
              <a:t>ειδικότερα υπέστησαν σημαντική επίθεση από ενδιαφερόμενους πολιτικούς παράγοντες. Κεντρικός στόχος η δημιουργία αμφιβολιών σχετικά με την επιστημονική βάση των πολιτικών αντιμετώπισης της κλιματικής αλλαγής.</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9594516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1323528"/>
            <a:ext cx="6512511" cy="1143000"/>
          </a:xfrm>
        </p:spPr>
        <p:txBody>
          <a:bodyPr/>
          <a:lstStyle/>
          <a:p>
            <a:endParaRPr lang="el-GR" dirty="0"/>
          </a:p>
        </p:txBody>
      </p:sp>
      <p:sp>
        <p:nvSpPr>
          <p:cNvPr id="3" name="2 - Θέση περιεχομένου"/>
          <p:cNvSpPr>
            <a:spLocks noGrp="1"/>
          </p:cNvSpPr>
          <p:nvPr>
            <p:ph sz="quarter" idx="13"/>
          </p:nvPr>
        </p:nvSpPr>
        <p:spPr>
          <a:xfrm>
            <a:off x="1143000" y="731520"/>
            <a:ext cx="6400800" cy="5865832"/>
          </a:xfrm>
        </p:spPr>
        <p:txBody>
          <a:bodyPr>
            <a:normAutofit fontScale="92500" lnSpcReduction="10000"/>
          </a:bodyPr>
          <a:lstStyle/>
          <a:p>
            <a:pPr algn="just">
              <a:buFont typeface="Wingdings" pitchFamily="2" charset="2"/>
              <a:buChar char="Ø"/>
            </a:pPr>
            <a:r>
              <a:rPr lang="el-GR" sz="2400" dirty="0" smtClean="0">
                <a:latin typeface="Times New Roman" pitchFamily="18" charset="0"/>
                <a:cs typeface="Times New Roman" pitchFamily="18" charset="0"/>
              </a:rPr>
              <a:t> Τα πολιτικά </a:t>
            </a:r>
            <a:r>
              <a:rPr lang="en-US" sz="2400" dirty="0" smtClean="0">
                <a:latin typeface="Times New Roman" pitchFamily="18" charset="0"/>
                <a:cs typeface="Times New Roman" pitchFamily="18" charset="0"/>
              </a:rPr>
              <a:t>lobbies </a:t>
            </a:r>
            <a:r>
              <a:rPr lang="el-GR" sz="2400" dirty="0" smtClean="0">
                <a:latin typeface="Times New Roman" pitchFamily="18" charset="0"/>
                <a:cs typeface="Times New Roman" pitchFamily="18" charset="0"/>
              </a:rPr>
              <a:t>με την υποστήριξη (λίγων) επιστημόνων και τη βοήθεια των ΜΜΕ, σπέρνοντας την αμφιβολία, αποσκοπούσαν στη ματαίωση ή στην αναβολή λήψης πολιτικών αποφάσεων. Π.χ. η βιομηχανία των ορυκτών καυσίμων στις ΗΠΑ χρηματοδότησε από το 1989 την ερευνητική ομάδα </a:t>
            </a:r>
            <a:r>
              <a:rPr lang="en-US" sz="2400" dirty="0" smtClean="0">
                <a:latin typeface="Times New Roman" pitchFamily="18" charset="0"/>
                <a:cs typeface="Times New Roman" pitchFamily="18" charset="0"/>
              </a:rPr>
              <a:t>Global Climate Coalition </a:t>
            </a:r>
            <a:r>
              <a:rPr lang="el-GR" sz="2400" dirty="0" smtClean="0">
                <a:latin typeface="Times New Roman" pitchFamily="18" charset="0"/>
                <a:cs typeface="Times New Roman" pitchFamily="18" charset="0"/>
              </a:rPr>
              <a:t>με σκοπό να τορπιλιστούν οι διαπραγματεύσεις του </a:t>
            </a:r>
            <a:r>
              <a:rPr lang="en-US" sz="2400" dirty="0" smtClean="0">
                <a:latin typeface="Times New Roman" pitchFamily="18" charset="0"/>
                <a:cs typeface="Times New Roman" pitchFamily="18" charset="0"/>
              </a:rPr>
              <a:t>Kyoto</a:t>
            </a:r>
            <a:r>
              <a:rPr lang="el-GR" sz="2400" dirty="0" smtClean="0">
                <a:latin typeface="Times New Roman" pitchFamily="18" charset="0"/>
                <a:cs typeface="Times New Roman" pitchFamily="18" charset="0"/>
              </a:rPr>
              <a:t> πράγμα που επέτυχαν (οι ΗΠΑ δεν συμμετείχαν)</a:t>
            </a:r>
          </a:p>
          <a:p>
            <a:pPr algn="just">
              <a:buFont typeface="Wingdings" pitchFamily="2" charset="2"/>
              <a:buChar char="Ø"/>
            </a:pPr>
            <a:r>
              <a:rPr lang="el-GR" sz="2400" dirty="0" smtClean="0">
                <a:latin typeface="Times New Roman" pitchFamily="18" charset="0"/>
                <a:cs typeface="Times New Roman" pitchFamily="18" charset="0"/>
              </a:rPr>
              <a:t> Μια άλλη κατηγορία επιθέσεων προέρχονταν από οικονομολόγους οι οποίοι υποστήριζαν ότι το πρόβλημα δεν ήταν η κλιματική αλλαγή αλλά η φτώχεια, η πείνα, η ελονοσία, το </a:t>
            </a:r>
            <a:r>
              <a:rPr lang="en-US" sz="2400" dirty="0" smtClean="0">
                <a:latin typeface="Times New Roman" pitchFamily="18" charset="0"/>
                <a:cs typeface="Times New Roman" pitchFamily="18" charset="0"/>
              </a:rPr>
              <a:t>AIDS</a:t>
            </a:r>
            <a:r>
              <a:rPr lang="el-GR" sz="2400" dirty="0" smtClean="0">
                <a:latin typeface="Times New Roman" pitchFamily="18" charset="0"/>
                <a:cs typeface="Times New Roman" pitchFamily="18" charset="0"/>
              </a:rPr>
              <a:t> κλπ (</a:t>
            </a:r>
            <a:r>
              <a:rPr lang="en-US" sz="2400" dirty="0" err="1" smtClean="0">
                <a:latin typeface="Times New Roman" pitchFamily="18" charset="0"/>
                <a:cs typeface="Times New Roman" pitchFamily="18" charset="0"/>
              </a:rPr>
              <a:t>Lomborg</a:t>
            </a:r>
            <a:r>
              <a:rPr lang="en-US" sz="2400" dirty="0" smtClean="0">
                <a:latin typeface="Times New Roman" pitchFamily="18" charset="0"/>
                <a:cs typeface="Times New Roman" pitchFamily="18" charset="0"/>
              </a:rPr>
              <a:t> 2007, Copenhagen Consensus Center 2009). </a:t>
            </a:r>
            <a:r>
              <a:rPr lang="el-GR" sz="2400" dirty="0" smtClean="0">
                <a:latin typeface="Times New Roman" pitchFamily="18" charset="0"/>
                <a:cs typeface="Times New Roman" pitchFamily="18" charset="0"/>
              </a:rPr>
              <a:t>Αυτές οι απόψεις τέθηκαν στο περιθώριο μετά από τη δημοσίευση της έκθεσης Στερν (</a:t>
            </a:r>
            <a:r>
              <a:rPr lang="en-US" sz="2400" dirty="0" smtClean="0">
                <a:latin typeface="Times New Roman" pitchFamily="18" charset="0"/>
                <a:cs typeface="Times New Roman" pitchFamily="18" charset="0"/>
              </a:rPr>
              <a:t>Stern Review</a:t>
            </a:r>
            <a:r>
              <a:rPr lang="el-GR"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The Economics of Climate Change 2006)</a:t>
            </a:r>
            <a:r>
              <a:rPr lang="el-GR" sz="2400" dirty="0" smtClean="0">
                <a:latin typeface="Times New Roman" pitchFamily="18" charset="0"/>
                <a:cs typeface="Times New Roman" pitchFamily="18" charset="0"/>
              </a:rPr>
              <a:t> </a:t>
            </a:r>
            <a:endParaRPr lang="el-G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31640" y="260648"/>
            <a:ext cx="6512511" cy="1143000"/>
          </a:xfrm>
        </p:spPr>
        <p:txBody>
          <a:bodyPr/>
          <a:lstStyle/>
          <a:p>
            <a:pPr algn="ctr">
              <a:buNone/>
            </a:pPr>
            <a:r>
              <a:rPr lang="el-GR" sz="3200" dirty="0" smtClean="0">
                <a:latin typeface="Georgia" pitchFamily="18" charset="0"/>
              </a:rPr>
              <a:t>Κίνδυνοι και Αβεβαιότητες στην κλιματική αλλαγή</a:t>
            </a:r>
            <a:endParaRPr lang="el-GR" sz="3200" dirty="0">
              <a:latin typeface="Georgia" pitchFamily="18" charset="0"/>
            </a:endParaRPr>
          </a:p>
        </p:txBody>
      </p:sp>
      <p:sp>
        <p:nvSpPr>
          <p:cNvPr id="3" name="2 - Θέση περιεχομένου"/>
          <p:cNvSpPr>
            <a:spLocks noGrp="1"/>
          </p:cNvSpPr>
          <p:nvPr>
            <p:ph sz="quarter" idx="13"/>
          </p:nvPr>
        </p:nvSpPr>
        <p:spPr>
          <a:xfrm>
            <a:off x="1259632" y="1628800"/>
            <a:ext cx="6400800" cy="5040560"/>
          </a:xfrm>
        </p:spPr>
        <p:txBody>
          <a:bodyPr>
            <a:normAutofit lnSpcReduction="10000"/>
          </a:bodyPr>
          <a:lstStyle/>
          <a:p>
            <a:pPr algn="just">
              <a:buFont typeface="Wingdings" pitchFamily="2" charset="2"/>
              <a:buChar char="Ø"/>
            </a:pPr>
            <a:r>
              <a:rPr lang="el-GR" sz="2400" dirty="0" smtClean="0">
                <a:latin typeface="Times New Roman" pitchFamily="18" charset="0"/>
                <a:cs typeface="Times New Roman" pitchFamily="18" charset="0"/>
              </a:rPr>
              <a:t> Η επιστημονική συζήτηση κατά πόσο υφίσταται  κλιματική αλλαγή ή κατά πόσο έχει βλαπτικές συνέπειες στο περιβάλλον και στην υγεία του ανθρώπου έχει τερματιστεί. Παραμένουν, ωστόσο, σημαντικές αβεβαιότητες σχετικά με την κανονικότητα και την πιθανότητα επέλευσης των πολλαπλών ζημιών που συνδέονται με: </a:t>
            </a:r>
          </a:p>
          <a:p>
            <a:pPr algn="just">
              <a:buFont typeface="Wingdings" pitchFamily="2" charset="2"/>
              <a:buChar char="Ø"/>
            </a:pPr>
            <a:endParaRPr lang="el-GR" sz="2400" dirty="0" smtClean="0">
              <a:latin typeface="Times New Roman" pitchFamily="18" charset="0"/>
              <a:cs typeface="Times New Roman" pitchFamily="18" charset="0"/>
            </a:endParaRPr>
          </a:p>
          <a:p>
            <a:pPr algn="just">
              <a:buFont typeface="Wingdings" pitchFamily="2" charset="2"/>
              <a:buChar char="§"/>
            </a:pPr>
            <a:r>
              <a:rPr lang="el-GR" sz="2400" dirty="0" smtClean="0">
                <a:latin typeface="Times New Roman" pitchFamily="18" charset="0"/>
                <a:cs typeface="Times New Roman" pitchFamily="18" charset="0"/>
              </a:rPr>
              <a:t> Τον χρόνο που παρεμβάλλεται μεταξύ της αύξησης της θερμοκρασίας και της επέλευσης της ζημίας (βαθμιαίος ή ξαφνικός)</a:t>
            </a:r>
          </a:p>
          <a:p>
            <a:pPr algn="just">
              <a:buFont typeface="Wingdings" pitchFamily="2" charset="2"/>
              <a:buChar char="§"/>
            </a:pPr>
            <a:r>
              <a:rPr lang="el-GR" sz="2400" dirty="0" smtClean="0">
                <a:latin typeface="Times New Roman" pitchFamily="18" charset="0"/>
                <a:cs typeface="Times New Roman" pitchFamily="18" charset="0"/>
              </a:rPr>
              <a:t> Την ταχύτητα (επιτάχυνση ή επιβράδυνση)</a:t>
            </a:r>
            <a:endParaRPr lang="el-G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71600" y="-1143000"/>
            <a:ext cx="6512511" cy="1143000"/>
          </a:xfrm>
        </p:spPr>
        <p:txBody>
          <a:bodyPr/>
          <a:lstStyle/>
          <a:p>
            <a:endParaRPr lang="el-GR"/>
          </a:p>
        </p:txBody>
      </p:sp>
      <p:sp>
        <p:nvSpPr>
          <p:cNvPr id="3" name="2 - Θέση περιεχομένου"/>
          <p:cNvSpPr>
            <a:spLocks noGrp="1"/>
          </p:cNvSpPr>
          <p:nvPr>
            <p:ph sz="quarter" idx="13"/>
          </p:nvPr>
        </p:nvSpPr>
        <p:spPr>
          <a:xfrm>
            <a:off x="1143000" y="731520"/>
            <a:ext cx="6400800" cy="5865832"/>
          </a:xfrm>
        </p:spPr>
        <p:txBody>
          <a:bodyPr>
            <a:normAutofit fontScale="92500" lnSpcReduction="10000"/>
          </a:bodyPr>
          <a:lstStyle/>
          <a:p>
            <a:pPr algn="just">
              <a:buFont typeface="Wingdings" pitchFamily="2" charset="2"/>
              <a:buChar char="§"/>
            </a:pPr>
            <a:r>
              <a:rPr lang="el-GR" sz="2400" dirty="0" smtClean="0">
                <a:latin typeface="Times New Roman" pitchFamily="18" charset="0"/>
                <a:cs typeface="Times New Roman" pitchFamily="18" charset="0"/>
              </a:rPr>
              <a:t> Τη συχνότητα των φυσικών φαινομένων (καταιγίδες, πλημμύρες, ξηρασίες, πυρκαγιές, διάβρωση)</a:t>
            </a:r>
          </a:p>
          <a:p>
            <a:pPr algn="just">
              <a:buFont typeface="Wingdings" pitchFamily="2" charset="2"/>
              <a:buChar char="§"/>
            </a:pPr>
            <a:r>
              <a:rPr lang="el-GR" sz="2400" dirty="0" smtClean="0">
                <a:latin typeface="Times New Roman" pitchFamily="18" charset="0"/>
                <a:cs typeface="Times New Roman" pitchFamily="18" charset="0"/>
              </a:rPr>
              <a:t> Τη διάρκεια των ζημιών (συνεχείς, αναστρέψιμες, αργά αναστρέψιμες)</a:t>
            </a:r>
          </a:p>
          <a:p>
            <a:pPr algn="just">
              <a:buFont typeface="Wingdings" pitchFamily="2" charset="2"/>
              <a:buChar char="§"/>
            </a:pPr>
            <a:r>
              <a:rPr lang="el-GR" sz="2400" dirty="0" smtClean="0">
                <a:latin typeface="Times New Roman" pitchFamily="18" charset="0"/>
                <a:cs typeface="Times New Roman" pitchFamily="18" charset="0"/>
              </a:rPr>
              <a:t> Την έκταση των ζημιών (σωρευτικές, σοβαρές ή μη σημαντικές)</a:t>
            </a:r>
          </a:p>
          <a:p>
            <a:pPr algn="just">
              <a:buFont typeface="Wingdings" pitchFamily="2" charset="2"/>
              <a:buChar char="§"/>
            </a:pPr>
            <a:r>
              <a:rPr lang="el-GR" sz="2400" dirty="0" smtClean="0">
                <a:latin typeface="Times New Roman" pitchFamily="18" charset="0"/>
                <a:cs typeface="Times New Roman" pitchFamily="18" charset="0"/>
              </a:rPr>
              <a:t> Τον χώρο (π.χ. </a:t>
            </a:r>
            <a:r>
              <a:rPr lang="el-GR" sz="2400" dirty="0">
                <a:latin typeface="Times New Roman" pitchFamily="18" charset="0"/>
                <a:cs typeface="Times New Roman" pitchFamily="18" charset="0"/>
              </a:rPr>
              <a:t>η</a:t>
            </a:r>
            <a:r>
              <a:rPr lang="el-GR" sz="2400" dirty="0" smtClean="0">
                <a:latin typeface="Times New Roman" pitchFamily="18" charset="0"/>
                <a:cs typeface="Times New Roman" pitchFamily="18" charset="0"/>
              </a:rPr>
              <a:t> αύξηση στης θερμοκρασίας στην Αρκτική περιοχή είναι πιο γρήγορη σε σχέση με τον κανονικό μέσο όρο, η υπερθέρμανση πάνω από το χερσαίο χώρο είναι πιο εκτεταμένη από την υπερθέρμανση πάνω από τους ωκεανούς, η αύξηση των συγκεντρώσεων του όζοντος)</a:t>
            </a:r>
          </a:p>
          <a:p>
            <a:pPr algn="just">
              <a:buFont typeface="Wingdings" pitchFamily="2" charset="2"/>
              <a:buChar char="§"/>
            </a:pPr>
            <a:r>
              <a:rPr lang="el-GR" sz="2400" dirty="0" smtClean="0">
                <a:latin typeface="Times New Roman" pitchFamily="18" charset="0"/>
                <a:cs typeface="Times New Roman" pitchFamily="18" charset="0"/>
              </a:rPr>
              <a:t>Το εύρος των επιπτώσεων (στην ανθρώπινη υγεία, στις τρωτές χώρες, στη βιοποικιλότητα, στη γεωργία, στον τουρισμό κλπ)</a:t>
            </a:r>
            <a:endParaRPr lang="el-G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323528"/>
            <a:ext cx="6512511" cy="1143000"/>
          </a:xfrm>
        </p:spPr>
        <p:txBody>
          <a:bodyPr/>
          <a:lstStyle/>
          <a:p>
            <a:endParaRPr lang="el-GR"/>
          </a:p>
        </p:txBody>
      </p:sp>
      <p:sp>
        <p:nvSpPr>
          <p:cNvPr id="3" name="2 - Θέση περιεχομένου"/>
          <p:cNvSpPr>
            <a:spLocks noGrp="1"/>
          </p:cNvSpPr>
          <p:nvPr>
            <p:ph sz="quarter" idx="13"/>
          </p:nvPr>
        </p:nvSpPr>
        <p:spPr>
          <a:xfrm>
            <a:off x="1143000" y="731520"/>
            <a:ext cx="6400800" cy="5865832"/>
          </a:xfrm>
        </p:spPr>
        <p:txBody>
          <a:bodyPr>
            <a:normAutofit lnSpcReduction="10000"/>
          </a:bodyPr>
          <a:lstStyle/>
          <a:p>
            <a:pPr algn="just">
              <a:buFont typeface="Wingdings" pitchFamily="2" charset="2"/>
              <a:buChar char="Ø"/>
            </a:pPr>
            <a:r>
              <a:rPr lang="el-GR" dirty="0" smtClean="0">
                <a:latin typeface="Times New Roman" pitchFamily="18" charset="0"/>
                <a:cs typeface="Times New Roman" pitchFamily="18" charset="0"/>
              </a:rPr>
              <a:t> Η αβεβαιότητα ενδημεί σε όλα αυτά τα ζητήματα καθόσον οι επιστήμονες προβάλλουν υποθέσεις και δεν επιβεβαιώνουν</a:t>
            </a:r>
          </a:p>
          <a:p>
            <a:pPr algn="just">
              <a:buFont typeface="Wingdings" pitchFamily="2" charset="2"/>
              <a:buChar char="Ø"/>
            </a:pPr>
            <a:r>
              <a:rPr lang="el-GR" dirty="0" smtClean="0">
                <a:latin typeface="Times New Roman" pitchFamily="18" charset="0"/>
                <a:cs typeface="Times New Roman" pitchFamily="18" charset="0"/>
              </a:rPr>
              <a:t> Προσθετικά προς αυτές τις αβεβαιότητες λειτουργούν:</a:t>
            </a:r>
          </a:p>
          <a:p>
            <a:pPr algn="just">
              <a:buFont typeface="Wingdings" pitchFamily="2" charset="2"/>
              <a:buChar char="§"/>
            </a:pPr>
            <a:r>
              <a:rPr lang="el-GR" dirty="0" smtClean="0">
                <a:latin typeface="Times New Roman" pitchFamily="18" charset="0"/>
                <a:cs typeface="Times New Roman" pitchFamily="18" charset="0"/>
              </a:rPr>
              <a:t> φυσικοί παράγοντες (η προσαρμοστικότητα των οικοσυστημάτων και η αναστρεψιμότηταή μη των ζημιών) </a:t>
            </a:r>
          </a:p>
          <a:p>
            <a:pPr algn="just">
              <a:buFont typeface="Wingdings" pitchFamily="2" charset="2"/>
              <a:buChar char="§"/>
            </a:pPr>
            <a:r>
              <a:rPr lang="el-GR" dirty="0" smtClean="0">
                <a:latin typeface="Times New Roman" pitchFamily="18" charset="0"/>
                <a:cs typeface="Times New Roman" pitchFamily="18" charset="0"/>
              </a:rPr>
              <a:t> ανθρωπογενείς παράγοντες (οι επιλογές σχετικά με την κατανάλωση και τις ενεργειακές πολιτικές, οι δημογραφικές τάσεις, η αύξηση των εμπορικών συναλλαγών, οι αλλαγές στις χρήσεις γης, οι τεχνολογικές καινοτομίες κλπ)</a:t>
            </a:r>
          </a:p>
          <a:p>
            <a:pPr algn="just">
              <a:buFont typeface="Wingdings" pitchFamily="2" charset="2"/>
              <a:buChar char="Ø"/>
            </a:pPr>
            <a:r>
              <a:rPr lang="el-GR" sz="2400"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Το κόστος ζημίας από τη βιομηχανική ρύπανση μπορεί να εκτιμηθεί, ενώ από την κλιματική αλλαγή αυτό είναι εξαιρετικά δυσχερές έως αδύνατο λόγω του διάχυτου χαρακτήρα των πηγών της</a:t>
            </a:r>
          </a:p>
          <a:p>
            <a:pPr algn="just">
              <a:buFont typeface="Wingdings" pitchFamily="2" charset="2"/>
              <a:buChar char="§"/>
            </a:pPr>
            <a:endParaRPr lang="el-G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188640"/>
            <a:ext cx="6512511" cy="1368152"/>
          </a:xfrm>
        </p:spPr>
        <p:txBody>
          <a:bodyPr>
            <a:normAutofit fontScale="90000"/>
          </a:bodyPr>
          <a:lstStyle/>
          <a:p>
            <a:pPr marL="0" indent="0" algn="ctr">
              <a:buNone/>
            </a:pPr>
            <a:r>
              <a:rPr lang="el-GR" sz="3200" dirty="0">
                <a:effectLst/>
                <a:latin typeface="Georgia" pitchFamily="18" charset="0"/>
              </a:rPr>
              <a:t/>
            </a:r>
            <a:br>
              <a:rPr lang="el-GR" sz="3200" dirty="0">
                <a:effectLst/>
                <a:latin typeface="Georgia" pitchFamily="18" charset="0"/>
              </a:rPr>
            </a:br>
            <a:r>
              <a:rPr lang="el-GR" sz="3600" dirty="0" smtClean="0">
                <a:effectLst/>
                <a:latin typeface="Georgia" pitchFamily="18" charset="0"/>
              </a:rPr>
              <a:t>Κοινωνία των κινδύνων</a:t>
            </a:r>
            <a:r>
              <a:rPr lang="el-GR" sz="3600" dirty="0">
                <a:effectLst/>
                <a:latin typeface="Georgia" pitchFamily="18" charset="0"/>
              </a:rPr>
              <a:t/>
            </a:r>
            <a:br>
              <a:rPr lang="el-GR" sz="3600" dirty="0">
                <a:effectLst/>
                <a:latin typeface="Georgia" pitchFamily="18" charset="0"/>
              </a:rPr>
            </a:br>
            <a:endParaRPr lang="el-GR" sz="3600" dirty="0">
              <a:latin typeface="Georgia" pitchFamily="18" charset="0"/>
            </a:endParaRPr>
          </a:p>
        </p:txBody>
      </p:sp>
      <p:sp>
        <p:nvSpPr>
          <p:cNvPr id="3" name="Content Placeholder 2"/>
          <p:cNvSpPr>
            <a:spLocks noGrp="1"/>
          </p:cNvSpPr>
          <p:nvPr>
            <p:ph sz="quarter" idx="13"/>
          </p:nvPr>
        </p:nvSpPr>
        <p:spPr>
          <a:xfrm>
            <a:off x="1187624" y="1484784"/>
            <a:ext cx="6400800" cy="4968552"/>
          </a:xfrm>
        </p:spPr>
        <p:txBody>
          <a:bodyPr>
            <a:normAutofit/>
          </a:bodyPr>
          <a:lstStyle/>
          <a:p>
            <a:pPr algn="just">
              <a:buFont typeface="Wingdings" pitchFamily="2" charset="2"/>
              <a:buChar char="Ø"/>
            </a:pPr>
            <a:r>
              <a:rPr lang="el-GR" dirty="0" smtClean="0"/>
              <a:t>  </a:t>
            </a:r>
            <a:r>
              <a:rPr lang="el-GR" sz="2800" dirty="0" smtClean="0">
                <a:latin typeface="Times New Roman" pitchFamily="18" charset="0"/>
                <a:cs typeface="Times New Roman" pitchFamily="18" charset="0"/>
              </a:rPr>
              <a:t>Ο όρος </a:t>
            </a:r>
            <a:r>
              <a:rPr lang="el-GR" sz="2800" dirty="0">
                <a:latin typeface="Times New Roman" pitchFamily="18" charset="0"/>
                <a:cs typeface="Times New Roman" pitchFamily="18" charset="0"/>
              </a:rPr>
              <a:t>«περιγράφει μια φάση ανάπτυξης της σύγχρονης κοινωνίας, στην οποία οι κοινωνικοί, πολιτικοί, οικολογικοί και ατομικοί κίνδυνοι που δημιουργούνται από την ορμητική καινοτόμο ώθηση, εκφεύγουν ολοένα και περισσότερο από τον έλεγχο και τους προστατευτικούς θεσμούς της βιομηχανικής κοινωνίας.»  </a:t>
            </a:r>
            <a:endParaRPr lang="el-GR" sz="2800" dirty="0" smtClean="0">
              <a:latin typeface="Times New Roman" pitchFamily="18" charset="0"/>
              <a:cs typeface="Times New Roman" pitchFamily="18" charset="0"/>
            </a:endParaRPr>
          </a:p>
          <a:p>
            <a:pPr marL="45720" indent="0" algn="just">
              <a:buNone/>
            </a:pPr>
            <a:r>
              <a:rPr lang="el-GR" sz="2800" i="1" dirty="0">
                <a:latin typeface="Times New Roman" pitchFamily="18" charset="0"/>
                <a:cs typeface="Times New Roman" pitchFamily="18" charset="0"/>
              </a:rPr>
              <a:t> </a:t>
            </a:r>
            <a:r>
              <a:rPr lang="el-GR"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U</a:t>
            </a:r>
            <a:r>
              <a:rPr lang="en-US" sz="2800" dirty="0">
                <a:latin typeface="Times New Roman" pitchFamily="18" charset="0"/>
                <a:cs typeface="Times New Roman" pitchFamily="18" charset="0"/>
              </a:rPr>
              <a:t>. Beck, </a:t>
            </a:r>
            <a:r>
              <a:rPr lang="en-US" sz="2800" i="1" dirty="0" smtClean="0">
                <a:latin typeface="Times New Roman" pitchFamily="18" charset="0"/>
                <a:cs typeface="Times New Roman" pitchFamily="18" charset="0"/>
              </a:rPr>
              <a:t>Risk </a:t>
            </a:r>
            <a:r>
              <a:rPr lang="fr-FR" sz="2800" i="1" dirty="0" smtClean="0">
                <a:latin typeface="Times New Roman" pitchFamily="18" charset="0"/>
                <a:cs typeface="Times New Roman" pitchFamily="18" charset="0"/>
              </a:rPr>
              <a:t>Society </a:t>
            </a:r>
            <a:r>
              <a:rPr lang="el-GR" sz="2800" i="1" dirty="0" smtClean="0">
                <a:latin typeface="Times New Roman" pitchFamily="18" charset="0"/>
                <a:cs typeface="Times New Roman" pitchFamily="18" charset="0"/>
              </a:rPr>
              <a:t> </a:t>
            </a:r>
            <a:r>
              <a:rPr lang="el-GR" sz="2800" dirty="0" smtClean="0">
                <a:latin typeface="Times New Roman" pitchFamily="18" charset="0"/>
                <a:cs typeface="Times New Roman" pitchFamily="18" charset="0"/>
              </a:rPr>
              <a:t>(1992)</a:t>
            </a:r>
            <a:endParaRPr lang="en-US" sz="2800" dirty="0" smtClean="0">
              <a:latin typeface="Times New Roman" pitchFamily="18" charset="0"/>
              <a:cs typeface="Times New Roman" pitchFamily="18" charset="0"/>
            </a:endParaRPr>
          </a:p>
          <a:p>
            <a:pPr marL="45720" indent="0" algn="just">
              <a:buNone/>
            </a:pPr>
            <a:endParaRPr lang="el-GR" dirty="0"/>
          </a:p>
        </p:txBody>
      </p:sp>
    </p:spTree>
    <p:extLst>
      <p:ext uri="{BB962C8B-B14F-4D97-AF65-F5344CB8AC3E}">
        <p14:creationId xmlns:p14="http://schemas.microsoft.com/office/powerpoint/2010/main" val="42325972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59632" y="260648"/>
            <a:ext cx="6512511" cy="1143000"/>
          </a:xfrm>
        </p:spPr>
        <p:txBody>
          <a:bodyPr/>
          <a:lstStyle/>
          <a:p>
            <a:pPr algn="ctr">
              <a:buNone/>
            </a:pPr>
            <a:r>
              <a:rPr lang="el-GR" sz="3200" dirty="0" smtClean="0">
                <a:latin typeface="Times New Roman" pitchFamily="18" charset="0"/>
                <a:cs typeface="Times New Roman" pitchFamily="18" charset="0"/>
              </a:rPr>
              <a:t>Η πρόσληψη της κλιματικής αλλαγής από το κοινό</a:t>
            </a:r>
            <a:endParaRPr lang="el-GR" sz="3200" dirty="0">
              <a:latin typeface="Times New Roman" pitchFamily="18" charset="0"/>
              <a:cs typeface="Times New Roman" pitchFamily="18" charset="0"/>
            </a:endParaRPr>
          </a:p>
        </p:txBody>
      </p:sp>
      <p:sp>
        <p:nvSpPr>
          <p:cNvPr id="3" name="2 - Θέση περιεχομένου"/>
          <p:cNvSpPr>
            <a:spLocks noGrp="1"/>
          </p:cNvSpPr>
          <p:nvPr>
            <p:ph sz="quarter" idx="13"/>
          </p:nvPr>
        </p:nvSpPr>
        <p:spPr>
          <a:xfrm>
            <a:off x="1043608" y="1412776"/>
            <a:ext cx="6400800" cy="4968552"/>
          </a:xfrm>
        </p:spPr>
        <p:txBody>
          <a:bodyPr>
            <a:normAutofit fontScale="92500" lnSpcReduction="10000"/>
          </a:bodyPr>
          <a:lstStyle/>
          <a:p>
            <a:pPr algn="just">
              <a:buFont typeface="Wingdings" pitchFamily="2" charset="2"/>
              <a:buChar char="Ø"/>
            </a:pPr>
            <a:r>
              <a:rPr lang="el-GR" dirty="0" smtClean="0">
                <a:latin typeface="Times New Roman" pitchFamily="18" charset="0"/>
                <a:cs typeface="Times New Roman" pitchFamily="18" charset="0"/>
              </a:rPr>
              <a:t> Ενώ συσσωρεύεται η επιστημονική γνώση για την κλιματική αλλαγή οι πολίτες, σε μεγάλο ποσοστό, είτε την αμφισβητούν είτε θεωρούν ότι δεν χρειάζεται να ληφθούν μέτρα τώρα</a:t>
            </a:r>
          </a:p>
          <a:p>
            <a:pPr algn="just">
              <a:buFont typeface="Wingdings" pitchFamily="2" charset="2"/>
              <a:buChar char="Ø"/>
            </a:pPr>
            <a:r>
              <a:rPr lang="el-GR" dirty="0" smtClean="0">
                <a:latin typeface="Times New Roman" pitchFamily="18" charset="0"/>
                <a:cs typeface="Times New Roman" pitchFamily="18" charset="0"/>
              </a:rPr>
              <a:t> Έρευνες έδειξαν ότι οι πολίτες έχουν μια ποιοτική (πολιτιστική) αντίληψη του κινδύνου (</a:t>
            </a:r>
            <a:r>
              <a:rPr lang="en-US" dirty="0" smtClean="0">
                <a:latin typeface="Times New Roman" pitchFamily="18" charset="0"/>
                <a:cs typeface="Times New Roman" pitchFamily="18" charset="0"/>
              </a:rPr>
              <a:t>D. </a:t>
            </a:r>
            <a:r>
              <a:rPr lang="en-US" dirty="0" err="1" smtClean="0">
                <a:latin typeface="Times New Roman" pitchFamily="18" charset="0"/>
                <a:cs typeface="Times New Roman" pitchFamily="18" charset="0"/>
              </a:rPr>
              <a:t>Kahan</a:t>
            </a:r>
            <a:r>
              <a:rPr lang="en-US" dirty="0" smtClean="0">
                <a:latin typeface="Times New Roman" pitchFamily="18" charset="0"/>
                <a:cs typeface="Times New Roman" pitchFamily="18" charset="0"/>
              </a:rPr>
              <a:t>, D. </a:t>
            </a:r>
            <a:r>
              <a:rPr lang="en-US" dirty="0" err="1" smtClean="0">
                <a:latin typeface="Times New Roman" pitchFamily="18" charset="0"/>
                <a:cs typeface="Times New Roman" pitchFamily="18" charset="0"/>
              </a:rPr>
              <a:t>Braman</a:t>
            </a:r>
            <a:r>
              <a:rPr lang="en-US" dirty="0" smtClean="0">
                <a:latin typeface="Times New Roman" pitchFamily="18" charset="0"/>
                <a:cs typeface="Times New Roman" pitchFamily="18" charset="0"/>
              </a:rPr>
              <a:t>, P. </a:t>
            </a:r>
            <a:r>
              <a:rPr lang="en-US" dirty="0" err="1" smtClean="0">
                <a:latin typeface="Times New Roman" pitchFamily="18" charset="0"/>
                <a:cs typeface="Times New Roman" pitchFamily="18" charset="0"/>
              </a:rPr>
              <a:t>Slovic</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κλπ με σειρά άρθρων στο </a:t>
            </a:r>
            <a:r>
              <a:rPr lang="en-US" dirty="0" smtClean="0">
                <a:latin typeface="Times New Roman" pitchFamily="18" charset="0"/>
                <a:cs typeface="Times New Roman" pitchFamily="18" charset="0"/>
              </a:rPr>
              <a:t>Science </a:t>
            </a:r>
            <a:r>
              <a:rPr lang="el-GR" dirty="0" smtClean="0">
                <a:latin typeface="Times New Roman" pitchFamily="18" charset="0"/>
                <a:cs typeface="Times New Roman" pitchFamily="18" charset="0"/>
              </a:rPr>
              <a:t>και στο Ν</a:t>
            </a:r>
            <a:r>
              <a:rPr lang="en-US" dirty="0" err="1" smtClean="0">
                <a:latin typeface="Times New Roman" pitchFamily="18" charset="0"/>
                <a:cs typeface="Times New Roman" pitchFamily="18" charset="0"/>
              </a:rPr>
              <a:t>ature</a:t>
            </a:r>
            <a:r>
              <a:rPr lang="en-US" dirty="0" smtClean="0">
                <a:latin typeface="Times New Roman" pitchFamily="18" charset="0"/>
                <a:cs typeface="Times New Roman" pitchFamily="18" charset="0"/>
              </a:rPr>
              <a:t>)</a:t>
            </a:r>
            <a:endParaRPr lang="el-GR" dirty="0" smtClean="0">
              <a:latin typeface="Times New Roman" pitchFamily="18" charset="0"/>
              <a:cs typeface="Times New Roman" pitchFamily="18" charset="0"/>
            </a:endParaRPr>
          </a:p>
          <a:p>
            <a:pPr algn="just">
              <a:buFont typeface="Wingdings" pitchFamily="2" charset="2"/>
              <a:buChar char="§"/>
            </a:pPr>
            <a:r>
              <a:rPr lang="el-GR" dirty="0" smtClean="0">
                <a:latin typeface="Times New Roman" pitchFamily="18" charset="0"/>
                <a:cs typeface="Times New Roman" pitchFamily="18" charset="0"/>
              </a:rPr>
              <a:t> Πολίτες που έλκονται από τις ιδέες της ισότητας και της υπεράσπισης των συλλογικών αγαθών συμφωνούν, κατά βάση, με τους επιστήμονες που υποστηρίζουν την ύπαρξη της κλιματικής αλλαγής και την επείγουσα ανάγκη λήψης μέτρων</a:t>
            </a:r>
          </a:p>
          <a:p>
            <a:pPr algn="just">
              <a:buFont typeface="Wingdings" pitchFamily="2" charset="2"/>
              <a:buChar char="§"/>
            </a:pPr>
            <a:r>
              <a:rPr lang="el-GR" dirty="0" smtClean="0">
                <a:latin typeface="Times New Roman" pitchFamily="18" charset="0"/>
                <a:cs typeface="Times New Roman" pitchFamily="18" charset="0"/>
              </a:rPr>
              <a:t> Πολίτες που έλκονται από τις ιδέες της ατομικής δράσης και της ιεραρχικής κοινωνικής δομής συμφωνούν με τους επιστήμονες που εκφράζουν επιφυλάξεις για το φαινόμενο</a:t>
            </a:r>
          </a:p>
          <a:p>
            <a:pPr algn="just">
              <a:buFont typeface="Wingdings" pitchFamily="2" charset="2"/>
              <a:buChar char="§"/>
            </a:pP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15616" y="-1323528"/>
            <a:ext cx="6512511" cy="1143000"/>
          </a:xfrm>
        </p:spPr>
        <p:txBody>
          <a:bodyPr/>
          <a:lstStyle/>
          <a:p>
            <a:endParaRPr lang="el-GR"/>
          </a:p>
        </p:txBody>
      </p:sp>
      <p:sp>
        <p:nvSpPr>
          <p:cNvPr id="3" name="2 - Θέση περιεχομένου"/>
          <p:cNvSpPr>
            <a:spLocks noGrp="1"/>
          </p:cNvSpPr>
          <p:nvPr>
            <p:ph sz="quarter" idx="13"/>
          </p:nvPr>
        </p:nvSpPr>
        <p:spPr>
          <a:xfrm>
            <a:off x="1143000" y="731520"/>
            <a:ext cx="6400800" cy="6009848"/>
          </a:xfrm>
        </p:spPr>
        <p:txBody>
          <a:bodyPr>
            <a:normAutofit fontScale="92500"/>
          </a:bodyPr>
          <a:lstStyle/>
          <a:p>
            <a:pPr algn="just">
              <a:buFont typeface="Wingdings" pitchFamily="2" charset="2"/>
              <a:buChar char="Ø"/>
            </a:pPr>
            <a:r>
              <a:rPr lang="el-GR" dirty="0" smtClean="0">
                <a:latin typeface="Times New Roman" pitchFamily="18" charset="0"/>
                <a:cs typeface="Times New Roman" pitchFamily="18" charset="0"/>
              </a:rPr>
              <a:t> Έρευνες, επίσης, έδειξαν ότι οι άνθρωποι αποδέχονται κυρίως ό,τι βιώνουν ως προσωπική εμπειρία και είναι αυτή που διαδραματίζει σημαντικό ρόλο στην πρόσληψη των κινδύνων (</a:t>
            </a:r>
            <a:r>
              <a:rPr lang="en-US" dirty="0" smtClean="0">
                <a:latin typeface="Times New Roman" pitchFamily="18" charset="0"/>
                <a:cs typeface="Times New Roman" pitchFamily="18" charset="0"/>
              </a:rPr>
              <a:t>A. </a:t>
            </a:r>
            <a:r>
              <a:rPr lang="en-US" dirty="0" err="1" smtClean="0">
                <a:latin typeface="Times New Roman" pitchFamily="18" charset="0"/>
                <a:cs typeface="Times New Roman" pitchFamily="18" charset="0"/>
              </a:rPr>
              <a:t>Tversky</a:t>
            </a:r>
            <a:r>
              <a:rPr lang="en-US" dirty="0" smtClean="0">
                <a:latin typeface="Times New Roman" pitchFamily="18" charset="0"/>
                <a:cs typeface="Times New Roman" pitchFamily="18" charset="0"/>
              </a:rPr>
              <a:t> &amp; D. </a:t>
            </a:r>
            <a:r>
              <a:rPr lang="en-US" dirty="0" err="1" smtClean="0">
                <a:latin typeface="Times New Roman" pitchFamily="18" charset="0"/>
                <a:cs typeface="Times New Roman" pitchFamily="18" charset="0"/>
              </a:rPr>
              <a:t>Kahneman</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[βραβείο </a:t>
            </a:r>
            <a:r>
              <a:rPr lang="en-US" dirty="0" smtClean="0">
                <a:latin typeface="Times New Roman" pitchFamily="18" charset="0"/>
                <a:cs typeface="Times New Roman" pitchFamily="18" charset="0"/>
              </a:rPr>
              <a:t>Nobel </a:t>
            </a:r>
            <a:r>
              <a:rPr lang="el-GR" dirty="0" smtClean="0">
                <a:latin typeface="Times New Roman" pitchFamily="18" charset="0"/>
                <a:cs typeface="Times New Roman" pitchFamily="18" charset="0"/>
              </a:rPr>
              <a:t>στην οικονομία] Α. </a:t>
            </a:r>
            <a:r>
              <a:rPr lang="en-US" dirty="0" err="1" smtClean="0">
                <a:latin typeface="Times New Roman" pitchFamily="18" charset="0"/>
                <a:cs typeface="Times New Roman" pitchFamily="18" charset="0"/>
              </a:rPr>
              <a:t>Patt</a:t>
            </a:r>
            <a:r>
              <a:rPr lang="en-US" dirty="0" smtClean="0">
                <a:latin typeface="Times New Roman" pitchFamily="18" charset="0"/>
                <a:cs typeface="Times New Roman" pitchFamily="18" charset="0"/>
              </a:rPr>
              <a:t> &amp; E. Weber [IPCC])</a:t>
            </a:r>
          </a:p>
          <a:p>
            <a:pPr algn="just">
              <a:buFont typeface="Wingdings" pitchFamily="2" charset="2"/>
              <a:buChar char="§"/>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Η έλλειψη προσωπικής εμπειρίας από τις επιπτώσεις της κλιματικής αλλαγής (πράγμα που συμβαίνει σήμερα) οδηγεί τους ανθρώπους στην σκέψη ότι είναι λογικό να αναβληθεί η λήψη μέτρων μετριασμού και προσαρμογής</a:t>
            </a:r>
          </a:p>
          <a:p>
            <a:pPr algn="just">
              <a:buFont typeface="Wingdings" pitchFamily="2" charset="2"/>
              <a:buChar char="§"/>
            </a:pPr>
            <a:r>
              <a:rPr lang="el-GR" dirty="0" smtClean="0">
                <a:latin typeface="Times New Roman" pitchFamily="18" charset="0"/>
                <a:cs typeface="Times New Roman" pitchFamily="18" charset="0"/>
              </a:rPr>
              <a:t> Η γνώμη των ανθρώπων για την αντιμετώπιση ενός προβλήματος συνδέεται με το κατά πόσο πιστεύουν ότι μπορεί να λυθεί. Οι πολιτικές για την κλιματική αλλαγή θα εκληφθούν από τους πολίτες ως εργαλεία λύσης του προβλήματος μόνο αν ενταχθούν στην προσωπική τους εμπειρία</a:t>
            </a:r>
          </a:p>
          <a:p>
            <a:pPr algn="just">
              <a:buFont typeface="Wingdings" pitchFamily="2" charset="2"/>
              <a:buChar char="Ø"/>
            </a:pPr>
            <a:r>
              <a:rPr lang="el-GR" dirty="0" smtClean="0">
                <a:latin typeface="Times New Roman" pitchFamily="18" charset="0"/>
                <a:cs typeface="Times New Roman" pitchFamily="18" charset="0"/>
              </a:rPr>
              <a:t> Ένα βασικό συμπέρασμα: ο μοναδικός τρόπος για να γίνει αυτό είναι να ενταχθούν οι πολίτες στην πολιτική διαδικασία λήψης των αποφάσεων</a:t>
            </a: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59632" y="188640"/>
            <a:ext cx="6512511" cy="1143000"/>
          </a:xfrm>
        </p:spPr>
        <p:txBody>
          <a:bodyPr/>
          <a:lstStyle/>
          <a:p>
            <a:pPr algn="ctr">
              <a:buNone/>
            </a:pPr>
            <a:r>
              <a:rPr lang="el-GR" sz="3200" dirty="0" smtClean="0">
                <a:latin typeface="Georgia" pitchFamily="18" charset="0"/>
              </a:rPr>
              <a:t>Η υποχρέωση λήψης μέτρων σύμφωνα με την αρχή της προφύλαξης</a:t>
            </a:r>
            <a:endParaRPr lang="el-GR" sz="3200" dirty="0">
              <a:latin typeface="Georgia" pitchFamily="18" charset="0"/>
            </a:endParaRPr>
          </a:p>
        </p:txBody>
      </p:sp>
      <p:sp>
        <p:nvSpPr>
          <p:cNvPr id="3" name="2 - Θέση περιεχομένου"/>
          <p:cNvSpPr>
            <a:spLocks noGrp="1"/>
          </p:cNvSpPr>
          <p:nvPr>
            <p:ph sz="quarter" idx="13"/>
          </p:nvPr>
        </p:nvSpPr>
        <p:spPr>
          <a:xfrm>
            <a:off x="1331640" y="1772816"/>
            <a:ext cx="6400800" cy="4536504"/>
          </a:xfrm>
        </p:spPr>
        <p:txBody>
          <a:bodyPr/>
          <a:lstStyle/>
          <a:p>
            <a:pPr algn="just">
              <a:buFont typeface="Wingdings" pitchFamily="2" charset="2"/>
              <a:buChar char="Ø"/>
            </a:pPr>
            <a:r>
              <a:rPr lang="el-GR" dirty="0" smtClean="0">
                <a:latin typeface="Times New Roman" pitchFamily="18" charset="0"/>
                <a:cs typeface="Times New Roman" pitchFamily="18" charset="0"/>
              </a:rPr>
              <a:t> Η Σύμβαση-πλαίσιο για την κλιματική αλλαγή (ΟΗΕ 1992) ορίζει ως βασικό στόχο «</a:t>
            </a:r>
            <a:r>
              <a:rPr lang="el-GR" i="1" dirty="0" smtClean="0">
                <a:latin typeface="Times New Roman" pitchFamily="18" charset="0"/>
                <a:cs typeface="Times New Roman" pitchFamily="18" charset="0"/>
              </a:rPr>
              <a:t>την επίτευξη σταθεροποίησης των συγκεντρώσεων </a:t>
            </a:r>
            <a:r>
              <a:rPr lang="en-US" i="1" dirty="0" smtClean="0">
                <a:latin typeface="Times New Roman" pitchFamily="18" charset="0"/>
                <a:cs typeface="Times New Roman" pitchFamily="18" charset="0"/>
              </a:rPr>
              <a:t>GHG</a:t>
            </a:r>
            <a:r>
              <a:rPr lang="el-GR" i="1" dirty="0" smtClean="0">
                <a:latin typeface="Times New Roman" pitchFamily="18" charset="0"/>
                <a:cs typeface="Times New Roman" pitchFamily="18" charset="0"/>
              </a:rPr>
              <a:t> στην ατμόσφαιρα σε ένα επίπεδο που θα μπορέσει να αποτρέψει επικίνδυνες ανθρωπογενείς παρεμβάσεις στο κλιματικό σύστημα…….» </a:t>
            </a:r>
            <a:r>
              <a:rPr lang="el-GR" dirty="0" smtClean="0">
                <a:latin typeface="Times New Roman" pitchFamily="18" charset="0"/>
                <a:cs typeface="Times New Roman" pitchFamily="18" charset="0"/>
              </a:rPr>
              <a:t>(άρθρο 2)</a:t>
            </a:r>
          </a:p>
          <a:p>
            <a:pPr algn="just">
              <a:buFont typeface="Wingdings" pitchFamily="2" charset="2"/>
              <a:buChar char="Ø"/>
            </a:pPr>
            <a:r>
              <a:rPr lang="el-GR" dirty="0" smtClean="0">
                <a:latin typeface="Times New Roman" pitchFamily="18" charset="0"/>
                <a:cs typeface="Times New Roman" pitchFamily="18" charset="0"/>
              </a:rPr>
              <a:t> Οι </a:t>
            </a:r>
            <a:r>
              <a:rPr lang="el-GR" dirty="0" err="1" smtClean="0">
                <a:latin typeface="Times New Roman" pitchFamily="18" charset="0"/>
                <a:cs typeface="Times New Roman" pitchFamily="18" charset="0"/>
              </a:rPr>
              <a:t>νομικοπολιτικές</a:t>
            </a:r>
            <a:r>
              <a:rPr lang="el-GR" dirty="0" smtClean="0">
                <a:latin typeface="Times New Roman" pitchFamily="18" charset="0"/>
                <a:cs typeface="Times New Roman" pitchFamily="18" charset="0"/>
              </a:rPr>
              <a:t> αρχές για την επίτευξη του στόχου είναι:</a:t>
            </a:r>
          </a:p>
          <a:p>
            <a:pPr algn="just">
              <a:buFont typeface="Wingdings" pitchFamily="2" charset="2"/>
              <a:buChar char="§"/>
            </a:pPr>
            <a:r>
              <a:rPr lang="el-GR" dirty="0" smtClean="0">
                <a:latin typeface="Times New Roman" pitchFamily="18" charset="0"/>
                <a:cs typeface="Times New Roman" pitchFamily="18" charset="0"/>
              </a:rPr>
              <a:t> Η αρχή της προφύλαξης</a:t>
            </a:r>
          </a:p>
          <a:p>
            <a:pPr algn="just">
              <a:buFont typeface="Wingdings" pitchFamily="2" charset="2"/>
              <a:buChar char="§"/>
            </a:pPr>
            <a:r>
              <a:rPr lang="el-GR" dirty="0" smtClean="0">
                <a:latin typeface="Times New Roman" pitchFamily="18" charset="0"/>
                <a:cs typeface="Times New Roman" pitchFamily="18" charset="0"/>
              </a:rPr>
              <a:t> Η αρχή της κοινής αλλά διαφοροποιημένης ευθύνης</a:t>
            </a:r>
          </a:p>
          <a:p>
            <a:pPr algn="just">
              <a:buFont typeface="Wingdings" pitchFamily="2" charset="2"/>
              <a:buChar char="§"/>
            </a:pPr>
            <a:r>
              <a:rPr lang="el-GR" dirty="0" smtClean="0">
                <a:latin typeface="Times New Roman" pitchFamily="18" charset="0"/>
                <a:cs typeface="Times New Roman" pitchFamily="18" charset="0"/>
              </a:rPr>
              <a:t> Η αρχή </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ο </a:t>
            </a:r>
            <a:r>
              <a:rPr lang="el-GR" dirty="0" err="1" smtClean="0">
                <a:latin typeface="Times New Roman" pitchFamily="18" charset="0"/>
                <a:cs typeface="Times New Roman" pitchFamily="18" charset="0"/>
              </a:rPr>
              <a:t>ρυπαίνων</a:t>
            </a:r>
            <a:r>
              <a:rPr lang="el-GR" dirty="0" smtClean="0">
                <a:latin typeface="Times New Roman" pitchFamily="18" charset="0"/>
                <a:cs typeface="Times New Roman" pitchFamily="18" charset="0"/>
              </a:rPr>
              <a:t> πληρώνει</a:t>
            </a:r>
            <a:r>
              <a:rPr lang="en-US" dirty="0" smtClean="0">
                <a:latin typeface="Times New Roman" pitchFamily="18" charset="0"/>
                <a:cs typeface="Times New Roman" pitchFamily="18" charset="0"/>
              </a:rPr>
              <a:t>”</a:t>
            </a:r>
            <a:endParaRPr lang="el-G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692696"/>
            <a:ext cx="6512511" cy="1152128"/>
          </a:xfrm>
        </p:spPr>
        <p:txBody>
          <a:bodyPr/>
          <a:lstStyle/>
          <a:p>
            <a:pPr marL="0" indent="0" algn="ctr">
              <a:buNone/>
            </a:pPr>
            <a:r>
              <a:rPr lang="en-US" sz="3200" dirty="0" smtClean="0">
                <a:latin typeface="Georgia" pitchFamily="18" charset="0"/>
                <a:cs typeface="Times New Roman" pitchFamily="18" charset="0"/>
              </a:rPr>
              <a:t>The Paris Climate Agreement</a:t>
            </a:r>
            <a:br>
              <a:rPr lang="en-US" sz="3200" dirty="0" smtClean="0">
                <a:latin typeface="Georgia" pitchFamily="18" charset="0"/>
                <a:cs typeface="Times New Roman" pitchFamily="18" charset="0"/>
              </a:rPr>
            </a:br>
            <a:r>
              <a:rPr lang="en-US" sz="3200" dirty="0" smtClean="0">
                <a:latin typeface="Georgia" pitchFamily="18" charset="0"/>
                <a:cs typeface="Times New Roman" pitchFamily="18" charset="0"/>
              </a:rPr>
              <a:t>(12/12/2015)</a:t>
            </a:r>
            <a:endParaRPr lang="en-US" sz="3200" dirty="0">
              <a:latin typeface="Georgia" pitchFamily="18" charset="0"/>
              <a:cs typeface="Times New Roman" pitchFamily="18" charset="0"/>
            </a:endParaRPr>
          </a:p>
        </p:txBody>
      </p:sp>
      <p:sp>
        <p:nvSpPr>
          <p:cNvPr id="3" name="Content Placeholder 2"/>
          <p:cNvSpPr>
            <a:spLocks noGrp="1"/>
          </p:cNvSpPr>
          <p:nvPr>
            <p:ph sz="quarter" idx="13"/>
          </p:nvPr>
        </p:nvSpPr>
        <p:spPr>
          <a:xfrm>
            <a:off x="1547664" y="2204864"/>
            <a:ext cx="6400800" cy="4536504"/>
          </a:xfrm>
        </p:spPr>
        <p:txBody>
          <a:bodyPr/>
          <a:lstStyle/>
          <a:p>
            <a:pPr algn="ctr">
              <a:buFont typeface="Wingdings" pitchFamily="2" charset="2"/>
              <a:buChar char="Ø"/>
            </a:pPr>
            <a:r>
              <a:rPr lang="en-US"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Οι τρεις στόχοι της Συμφωνίας (άρθρο 2)</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Η συγκράτηση της συνολικής μέσης αύξησης της θερμοκρασίας κάτω από τους 2 βαθμούς  </a:t>
            </a:r>
            <a:r>
              <a:rPr lang="en-US" dirty="0" smtClean="0">
                <a:latin typeface="Times New Roman" pitchFamily="18" charset="0"/>
                <a:cs typeface="Times New Roman" pitchFamily="18" charset="0"/>
              </a:rPr>
              <a:t>C</a:t>
            </a:r>
            <a:r>
              <a:rPr lang="el-GR" dirty="0" smtClean="0">
                <a:latin typeface="Times New Roman" pitchFamily="18" charset="0"/>
                <a:cs typeface="Times New Roman" pitchFamily="18" charset="0"/>
              </a:rPr>
              <a:t> σε σχέση με τα προβιομηχανικά επίπεδα και η συνέχιση των προσπαθειών για μείωση στους 1.5 βαθμούς </a:t>
            </a:r>
            <a:r>
              <a:rPr lang="en-US" dirty="0" smtClean="0">
                <a:latin typeface="Times New Roman" pitchFamily="18" charset="0"/>
                <a:cs typeface="Times New Roman" pitchFamily="18" charset="0"/>
              </a:rPr>
              <a:t>C</a:t>
            </a:r>
          </a:p>
          <a:p>
            <a:pPr algn="just">
              <a:buFont typeface="Wingdings" pitchFamily="2" charset="2"/>
              <a:buChar char="§"/>
            </a:pPr>
            <a:r>
              <a:rPr lang="en-US" dirty="0">
                <a:latin typeface="Times New Roman" pitchFamily="18" charset="0"/>
                <a:cs typeface="Times New Roman" pitchFamily="18" charset="0"/>
              </a:rPr>
              <a:t> </a:t>
            </a:r>
            <a:r>
              <a:rPr lang="el-GR" dirty="0" smtClean="0">
                <a:latin typeface="Times New Roman" pitchFamily="18" charset="0"/>
                <a:cs typeface="Times New Roman" pitchFamily="18" charset="0"/>
              </a:rPr>
              <a:t>Η ενίσχυση της ικανότητας για προσαρμογή στις αρνητικές επιπτώσεις</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Η δημιουργία χρηματοδοτικών εργαλείων για μείωση εκπομπών και φιλική προς το κλίμα ανάπτυξη </a:t>
            </a: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2396282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7245424"/>
            <a:ext cx="6512511" cy="1143000"/>
          </a:xfrm>
        </p:spPr>
        <p:txBody>
          <a:bodyPr/>
          <a:lstStyle/>
          <a:p>
            <a:endParaRPr lang="en-US" dirty="0"/>
          </a:p>
        </p:txBody>
      </p:sp>
      <p:sp>
        <p:nvSpPr>
          <p:cNvPr id="3" name="Content Placeholder 2"/>
          <p:cNvSpPr>
            <a:spLocks noGrp="1"/>
          </p:cNvSpPr>
          <p:nvPr>
            <p:ph sz="quarter" idx="13"/>
          </p:nvPr>
        </p:nvSpPr>
        <p:spPr>
          <a:xfrm>
            <a:off x="1115616" y="620688"/>
            <a:ext cx="6400800" cy="6120680"/>
          </a:xfrm>
        </p:spPr>
        <p:txBody>
          <a:bodyPr/>
          <a:lstStyle/>
          <a:p>
            <a:pPr>
              <a:buFont typeface="Wingdings" pitchFamily="2" charset="2"/>
              <a:buChar char="Ø"/>
            </a:pPr>
            <a:r>
              <a:rPr lang="el-GR" dirty="0" smtClean="0">
                <a:latin typeface="Times New Roman" pitchFamily="18" charset="0"/>
                <a:cs typeface="Times New Roman" pitchFamily="18" charset="0"/>
              </a:rPr>
              <a:t> </a:t>
            </a:r>
            <a:r>
              <a:rPr lang="el-GR" sz="2400" dirty="0" smtClean="0">
                <a:latin typeface="Times New Roman" pitchFamily="18" charset="0"/>
                <a:cs typeface="Times New Roman" pitchFamily="18" charset="0"/>
              </a:rPr>
              <a:t>Μέτρα μείωσης των εκπομπών (άρθρα 3-6)</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Υποχρέωση των κρατών για μείωση των εκπομπών μέσω Εθνικά </a:t>
            </a:r>
            <a:r>
              <a:rPr lang="el-GR" dirty="0">
                <a:latin typeface="Times New Roman" pitchFamily="18" charset="0"/>
                <a:cs typeface="Times New Roman" pitchFamily="18" charset="0"/>
              </a:rPr>
              <a:t>Π</a:t>
            </a:r>
            <a:r>
              <a:rPr lang="el-GR" dirty="0" smtClean="0">
                <a:latin typeface="Times New Roman" pitchFamily="18" charset="0"/>
                <a:cs typeface="Times New Roman" pitchFamily="18" charset="0"/>
              </a:rPr>
              <a:t>ροσδιορισμένων </a:t>
            </a:r>
            <a:r>
              <a:rPr lang="el-GR" dirty="0">
                <a:latin typeface="Times New Roman" pitchFamily="18" charset="0"/>
                <a:cs typeface="Times New Roman" pitchFamily="18" charset="0"/>
              </a:rPr>
              <a:t>Σ</a:t>
            </a:r>
            <a:r>
              <a:rPr lang="el-GR" dirty="0" smtClean="0">
                <a:latin typeface="Times New Roman" pitchFamily="18" charset="0"/>
                <a:cs typeface="Times New Roman" pitchFamily="18" charset="0"/>
              </a:rPr>
              <a:t>υνεισφορών (ΕΠΣ) σύμφωνα με την αρχή της κοινής αλλά διαφοροποιημένης ευθύνης</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Υποχρέωση για όσο το δυνατόν πιο γρήγορη μείωση των εκπομπών ώστε να επιτευχθούν μηδενικές εκπομπές μετά το 2050 έως το 2010</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Αναθεώρηση των ΕΠΣ κάθε 5 χρόνια με στόχο μεγαλύτερες ΕΠΣ μετά την κάθε αναθεώρηση</a:t>
            </a:r>
            <a:endParaRPr lang="en-US" dirty="0" smtClean="0">
              <a:latin typeface="Times New Roman" pitchFamily="18" charset="0"/>
              <a:cs typeface="Times New Roman" pitchFamily="18" charset="0"/>
            </a:endParaRPr>
          </a:p>
          <a:p>
            <a:pPr algn="just">
              <a:buFont typeface="Wingdings" pitchFamily="2" charset="2"/>
              <a:buChar char="§"/>
            </a:pPr>
            <a:r>
              <a:rPr lang="en-US" dirty="0">
                <a:latin typeface="Times New Roman" pitchFamily="18" charset="0"/>
                <a:cs typeface="Times New Roman" pitchFamily="18" charset="0"/>
              </a:rPr>
              <a:t> </a:t>
            </a:r>
            <a:r>
              <a:rPr lang="el-GR" dirty="0" smtClean="0">
                <a:latin typeface="Times New Roman" pitchFamily="18" charset="0"/>
                <a:cs typeface="Times New Roman" pitchFamily="18" charset="0"/>
              </a:rPr>
              <a:t>Ενθάρρυνση των κρατών να αναλαμβάνουν δράσεις  για βιώσιμη διαχείριση των δασών  και ενίσχυση εναλλακτικών πολιτικών, όπως προβλέπεται στο υπάρχον θεσμικό πλαίσιο</a:t>
            </a:r>
          </a:p>
          <a:p>
            <a:pPr algn="just">
              <a:buFont typeface="Wingdings" pitchFamily="2" charset="2"/>
              <a:buChar char="§"/>
            </a:pPr>
            <a:r>
              <a:rPr lang="el-GR" dirty="0" smtClean="0">
                <a:latin typeface="Times New Roman" pitchFamily="18" charset="0"/>
                <a:cs typeface="Times New Roman" pitchFamily="18" charset="0"/>
              </a:rPr>
              <a:t> Εθελούσια συνεργασία των κρατών  για πιο φιλόδοξες δράσεις μετριασμού-προσαρμογής</a:t>
            </a:r>
            <a:endParaRPr lang="el-GR" dirty="0">
              <a:latin typeface="Times New Roman" pitchFamily="18" charset="0"/>
              <a:cs typeface="Times New Roman" pitchFamily="18" charset="0"/>
            </a:endParaRPr>
          </a:p>
          <a:p>
            <a:pPr algn="just">
              <a:buFont typeface="Wingdings" pitchFamily="2" charset="2"/>
              <a:buChar char="§"/>
            </a:pPr>
            <a:endParaRPr lang="el-GR" dirty="0" smtClean="0">
              <a:latin typeface="Times New Roman" pitchFamily="18" charset="0"/>
              <a:cs typeface="Times New Roman" pitchFamily="18" charset="0"/>
            </a:endParaRPr>
          </a:p>
          <a:p>
            <a:pPr>
              <a:buFont typeface="Wingdings" pitchFamily="2" charset="2"/>
              <a:buChar char="Ø"/>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5341131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1840" y="6957392"/>
            <a:ext cx="6512511" cy="1224136"/>
          </a:xfrm>
        </p:spPr>
        <p:txBody>
          <a:bodyPr/>
          <a:lstStyle/>
          <a:p>
            <a:endParaRPr lang="en-US" dirty="0"/>
          </a:p>
        </p:txBody>
      </p:sp>
      <p:sp>
        <p:nvSpPr>
          <p:cNvPr id="3" name="Content Placeholder 2"/>
          <p:cNvSpPr>
            <a:spLocks noGrp="1"/>
          </p:cNvSpPr>
          <p:nvPr>
            <p:ph sz="quarter" idx="13"/>
          </p:nvPr>
        </p:nvSpPr>
        <p:spPr>
          <a:xfrm>
            <a:off x="1187624" y="692696"/>
            <a:ext cx="6400800" cy="5832648"/>
          </a:xfrm>
        </p:spPr>
        <p:txBody>
          <a:bodyPr/>
          <a:lstStyle/>
          <a:p>
            <a:pPr marL="45720" indent="0">
              <a:buNone/>
            </a:pPr>
            <a:endParaRPr lang="el-GR" dirty="0" smtClean="0"/>
          </a:p>
          <a:p>
            <a:pPr algn="just">
              <a:buFont typeface="Wingdings" pitchFamily="2" charset="2"/>
              <a:buChar char="Ø"/>
            </a:pPr>
            <a:r>
              <a:rPr lang="el-GR" dirty="0" smtClean="0"/>
              <a:t> </a:t>
            </a:r>
            <a:r>
              <a:rPr lang="el-GR" sz="2400" dirty="0" smtClean="0">
                <a:latin typeface="Times New Roman" pitchFamily="18" charset="0"/>
                <a:cs typeface="Times New Roman" pitchFamily="18" charset="0"/>
              </a:rPr>
              <a:t>Μέτρα προσαρμογής (άρθρο 7)</a:t>
            </a:r>
            <a:endParaRPr lang="el-GR" dirty="0" smtClean="0"/>
          </a:p>
          <a:p>
            <a:pPr algn="just">
              <a:buFont typeface="Wingdings" pitchFamily="2" charset="2"/>
              <a:buChar char="§"/>
            </a:pPr>
            <a:r>
              <a:rPr lang="el-GR" dirty="0" smtClean="0"/>
              <a:t> </a:t>
            </a:r>
            <a:r>
              <a:rPr lang="el-GR" dirty="0" smtClean="0">
                <a:latin typeface="Times New Roman" pitchFamily="18" charset="0"/>
                <a:cs typeface="Times New Roman" pitchFamily="18" charset="0"/>
              </a:rPr>
              <a:t>Καθολικός στόχος: ενίσχυση της προσαρμοστικής ικανότητας , ενδυνάμωση της προσαρμοστικότητας (</a:t>
            </a:r>
            <a:r>
              <a:rPr lang="en-US" dirty="0" smtClean="0">
                <a:latin typeface="Times New Roman" pitchFamily="18" charset="0"/>
                <a:cs typeface="Times New Roman" pitchFamily="18" charset="0"/>
              </a:rPr>
              <a:t>resilience)</a:t>
            </a:r>
            <a:r>
              <a:rPr lang="el-GR" dirty="0" smtClean="0">
                <a:latin typeface="Times New Roman" pitchFamily="18" charset="0"/>
                <a:cs typeface="Times New Roman" pitchFamily="18" charset="0"/>
              </a:rPr>
              <a:t>, και μείωση της τρωτότητας στην κλιματική αλλαγή</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Οι δράσεις προσαρμογής πρέπει να λαμβάνουν υπόψη τις επείγουσες ανάγκες των αναπτυσσόμενων κρατών  που είναι ιδαιαίτερα τρωτά στην κλιματική αλλαγή και τις τρωτές ομάδες, κοινότητες και οικοσυστήματα</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Ενίσχυση της συνεργασίας των κρατών για δράσεις προσαρμογής  με έμφαση στην κοινή πληροφόρηση και στην ενδυνάμωση της επιστημονικής γνώσης</a:t>
            </a:r>
            <a:endParaRPr lang="en-US" dirty="0"/>
          </a:p>
        </p:txBody>
      </p:sp>
    </p:spTree>
    <p:extLst>
      <p:ext uri="{BB962C8B-B14F-4D97-AF65-F5344CB8AC3E}">
        <p14:creationId xmlns:p14="http://schemas.microsoft.com/office/powerpoint/2010/main" val="28378972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7173416"/>
            <a:ext cx="6512511" cy="1143000"/>
          </a:xfrm>
        </p:spPr>
        <p:txBody>
          <a:bodyPr/>
          <a:lstStyle/>
          <a:p>
            <a:endParaRPr lang="en-US"/>
          </a:p>
        </p:txBody>
      </p:sp>
      <p:sp>
        <p:nvSpPr>
          <p:cNvPr id="3" name="Content Placeholder 2"/>
          <p:cNvSpPr>
            <a:spLocks noGrp="1"/>
          </p:cNvSpPr>
          <p:nvPr>
            <p:ph sz="quarter" idx="13"/>
          </p:nvPr>
        </p:nvSpPr>
        <p:spPr>
          <a:xfrm>
            <a:off x="1143000" y="731520"/>
            <a:ext cx="6400800" cy="5937840"/>
          </a:xfrm>
        </p:spPr>
        <p:txBody>
          <a:bodyPr/>
          <a:lstStyle/>
          <a:p>
            <a:pPr algn="just">
              <a:buFont typeface="Wingdings" pitchFamily="2" charset="2"/>
              <a:buChar char="Ø"/>
            </a:pPr>
            <a:r>
              <a:rPr lang="el-GR" sz="2400" dirty="0" smtClean="0">
                <a:latin typeface="Times New Roman" pitchFamily="18" charset="0"/>
                <a:cs typeface="Times New Roman" pitchFamily="18" charset="0"/>
              </a:rPr>
              <a:t>Δράσεις για απώλειες και ζημίες (άρθρο 8)</a:t>
            </a:r>
            <a:endParaRPr lang="el-GR" dirty="0"/>
          </a:p>
          <a:p>
            <a:pPr algn="just">
              <a:buFont typeface="Wingdings" pitchFamily="2" charset="2"/>
              <a:buChar char="§"/>
            </a:pPr>
            <a:r>
              <a:rPr lang="el-GR" dirty="0"/>
              <a:t> </a:t>
            </a:r>
            <a:r>
              <a:rPr lang="el-GR" dirty="0" smtClean="0">
                <a:latin typeface="Times New Roman" pitchFamily="18" charset="0"/>
                <a:cs typeface="Times New Roman" pitchFamily="18" charset="0"/>
              </a:rPr>
              <a:t>Αναγνώριση της σημασίας της αποτροπής, της μείωσης και της διαχείρισης των απωλειών και ζημιών που συνδέονται με τις αρνητικές επιπτώσεις της κλιματικής αλλαγής</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Βασικός περιορισμός: η ως άνω αναγνώριση δεν περιλαμβάνει ούτε παρέχει νομική βάση για οποιαδήποτε αστική αποζημίωση ή αποκατάσταση </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(Μη υποχρεωτική) συνεργασία των κρατών για τις απώλειες  και ζημίες</a:t>
            </a:r>
            <a:r>
              <a:rPr lang="el-GR" dirty="0">
                <a:latin typeface="Times New Roman" pitchFamily="18" charset="0"/>
                <a:cs typeface="Times New Roman" pitchFamily="18" charset="0"/>
              </a:rPr>
              <a:t> που συνδέονται με τις αρνητικές επιπτώσεις της κλιματικής </a:t>
            </a:r>
            <a:r>
              <a:rPr lang="el-GR" dirty="0" smtClean="0">
                <a:latin typeface="Times New Roman" pitchFamily="18" charset="0"/>
                <a:cs typeface="Times New Roman" pitchFamily="18" charset="0"/>
              </a:rPr>
              <a:t>αλλαγής</a:t>
            </a:r>
          </a:p>
          <a:p>
            <a:pPr algn="just">
              <a:buFont typeface="Wingdings" pitchFamily="2" charset="2"/>
              <a:buChar char="§"/>
            </a:pPr>
            <a:r>
              <a:rPr lang="el-GR" dirty="0" smtClean="0">
                <a:latin typeface="Times New Roman" pitchFamily="18" charset="0"/>
                <a:cs typeface="Times New Roman" pitchFamily="18" charset="0"/>
              </a:rPr>
              <a:t>Τομείς συνεργασίας: η έγκαιρη ενημέρωση, η προετοιμασία επειγουσών δράσεων, η εκτίμηση και η διαχείριση του κινδύνου, οι μηχανισμοί ασφάλισης κινδύνου κλπ</a:t>
            </a:r>
            <a:endParaRPr lang="en-US" dirty="0"/>
          </a:p>
        </p:txBody>
      </p:sp>
    </p:spTree>
    <p:extLst>
      <p:ext uri="{BB962C8B-B14F-4D97-AF65-F5344CB8AC3E}">
        <p14:creationId xmlns:p14="http://schemas.microsoft.com/office/powerpoint/2010/main" val="9304426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7029400"/>
            <a:ext cx="6512511" cy="1143000"/>
          </a:xfrm>
        </p:spPr>
        <p:txBody>
          <a:bodyPr/>
          <a:lstStyle/>
          <a:p>
            <a:endParaRPr lang="en-US"/>
          </a:p>
        </p:txBody>
      </p:sp>
      <p:sp>
        <p:nvSpPr>
          <p:cNvPr id="3" name="Content Placeholder 2"/>
          <p:cNvSpPr>
            <a:spLocks noGrp="1"/>
          </p:cNvSpPr>
          <p:nvPr>
            <p:ph sz="quarter" idx="13"/>
          </p:nvPr>
        </p:nvSpPr>
        <p:spPr>
          <a:xfrm>
            <a:off x="1143000" y="731520"/>
            <a:ext cx="6400800" cy="5577800"/>
          </a:xfrm>
        </p:spPr>
        <p:txBody>
          <a:bodyPr/>
          <a:lstStyle/>
          <a:p>
            <a:pPr algn="ctr">
              <a:buFont typeface="Wingdings" pitchFamily="2" charset="2"/>
              <a:buChar char="Ø"/>
            </a:pPr>
            <a:r>
              <a:rPr lang="el-GR" sz="2400" dirty="0" smtClean="0">
                <a:latin typeface="Times New Roman" pitchFamily="18" charset="0"/>
                <a:cs typeface="Times New Roman" pitchFamily="18" charset="0"/>
              </a:rPr>
              <a:t>Δράσεις αρωγής (άρθρα 9, 10, 11)</a:t>
            </a:r>
            <a:endParaRPr lang="el-GR" dirty="0"/>
          </a:p>
          <a:p>
            <a:pPr algn="just">
              <a:buFont typeface="Wingdings" pitchFamily="2" charset="2"/>
              <a:buChar char="§"/>
            </a:pPr>
            <a:r>
              <a:rPr lang="el-GR" dirty="0"/>
              <a:t> </a:t>
            </a:r>
            <a:r>
              <a:rPr lang="el-GR" dirty="0" smtClean="0">
                <a:latin typeface="Times New Roman" pitchFamily="18" charset="0"/>
                <a:cs typeface="Times New Roman" pitchFamily="18" charset="0"/>
              </a:rPr>
              <a:t>Δημόσια, κυρίως, χρηματοδότηση δράσεων από τα αναπτυγμένα κράτη προς τα αναπτυσσόμενα ύψους 100 δισ $ κατ’έτος μέχρι το 2025 και μετά το 2025 μέχρι 100 δισ $ κατ’ έτος </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Μεταφορά τεχνολογίας προς τα αναπτυσσόμενα κράτη ώστε να μειωθούν οι εκπομπές και να ενισχυθεί η προσαρμοστικότητα στην κλιματική αλλαγή</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Συνεργασία για δημιουργία μηχανισμών ενίσχυσης της ικανότητας των αναπτυσσόμενων κρατών για την αντιμετώπιση της κλιματικής αλλαγής</a:t>
            </a:r>
            <a:endParaRPr lang="en-US" dirty="0"/>
          </a:p>
        </p:txBody>
      </p:sp>
    </p:spTree>
    <p:extLst>
      <p:ext uri="{BB962C8B-B14F-4D97-AF65-F5344CB8AC3E}">
        <p14:creationId xmlns:p14="http://schemas.microsoft.com/office/powerpoint/2010/main" val="42946043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1680" y="7101408"/>
            <a:ext cx="6512511" cy="1143000"/>
          </a:xfrm>
        </p:spPr>
        <p:txBody>
          <a:bodyPr/>
          <a:lstStyle/>
          <a:p>
            <a:endParaRPr lang="en-US"/>
          </a:p>
        </p:txBody>
      </p:sp>
      <p:sp>
        <p:nvSpPr>
          <p:cNvPr id="3" name="Content Placeholder 2"/>
          <p:cNvSpPr>
            <a:spLocks noGrp="1"/>
          </p:cNvSpPr>
          <p:nvPr>
            <p:ph sz="quarter" idx="13"/>
          </p:nvPr>
        </p:nvSpPr>
        <p:spPr>
          <a:xfrm>
            <a:off x="1143000" y="731520"/>
            <a:ext cx="6400800" cy="5937840"/>
          </a:xfrm>
        </p:spPr>
        <p:txBody>
          <a:bodyPr/>
          <a:lstStyle/>
          <a:p>
            <a:pPr algn="ctr">
              <a:buFont typeface="Wingdings" pitchFamily="2" charset="2"/>
              <a:buChar char="Ø"/>
            </a:pPr>
            <a:r>
              <a:rPr lang="el-GR" sz="2400" dirty="0" smtClean="0">
                <a:latin typeface="Times New Roman" pitchFamily="18" charset="0"/>
                <a:cs typeface="Times New Roman" pitchFamily="18" charset="0"/>
              </a:rPr>
              <a:t>Πληροφόρηση και διαφάνεια (άρθρα 12, 13, 14)</a:t>
            </a:r>
            <a:endParaRPr lang="el-GR" sz="2400" dirty="0">
              <a:latin typeface="Times New Roman" pitchFamily="18" charset="0"/>
              <a:cs typeface="Times New Roman" pitchFamily="18" charset="0"/>
            </a:endParaRPr>
          </a:p>
          <a:p>
            <a:pPr algn="just">
              <a:buFont typeface="Wingdings" pitchFamily="2" charset="2"/>
              <a:buChar char="§"/>
            </a:pPr>
            <a:r>
              <a:rPr lang="el-GR" dirty="0"/>
              <a:t> </a:t>
            </a:r>
            <a:r>
              <a:rPr lang="el-GR" dirty="0" smtClean="0">
                <a:latin typeface="Times New Roman" pitchFamily="18" charset="0"/>
                <a:cs typeface="Times New Roman" pitchFamily="18" charset="0"/>
              </a:rPr>
              <a:t>Συνεργασία των κρατών για την ενίσχυση της εκπαίδευσης της επικοινωνίας, της συμμετοχής και της πρόσβασης στην πληροφόρηση</a:t>
            </a:r>
            <a:r>
              <a:rPr lang="el-GR" dirty="0">
                <a:latin typeface="Times New Roman" pitchFamily="18" charset="0"/>
                <a:cs typeface="Times New Roman" pitchFamily="18" charset="0"/>
              </a:rPr>
              <a:t> σχετικά με την κλιματική </a:t>
            </a:r>
            <a:r>
              <a:rPr lang="el-GR" dirty="0" smtClean="0">
                <a:latin typeface="Times New Roman" pitchFamily="18" charset="0"/>
                <a:cs typeface="Times New Roman" pitchFamily="18" charset="0"/>
              </a:rPr>
              <a:t>αλλαγή</a:t>
            </a:r>
            <a:endParaRPr lang="el-GR" dirty="0">
              <a:latin typeface="Times New Roman" pitchFamily="18" charset="0"/>
              <a:cs typeface="Times New Roman" pitchFamily="18" charset="0"/>
            </a:endParaRPr>
          </a:p>
          <a:p>
            <a:pPr algn="just">
              <a:buFont typeface="Wingdings" pitchFamily="2" charset="2"/>
              <a:buChar char="§"/>
            </a:pPr>
            <a:r>
              <a:rPr lang="el-GR" dirty="0" smtClean="0">
                <a:latin typeface="Times New Roman" pitchFamily="18" charset="0"/>
                <a:cs typeface="Times New Roman" pitchFamily="18" charset="0"/>
              </a:rPr>
              <a:t> Δημιουργία πλαισίου για την ενίσχυση της διαφάνειας (χωρίς να επιβάλλονται κυρώσεις) για την οικοδόμηση αμοιβαίας εμπιστοσύνης</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Έλεγχος της κάλυψης των στόχων και της εφαρμογής των ρυθμίσεων της συμφωνίας κάθε 5 χρόνια αρχομένου  από το 2023</a:t>
            </a:r>
            <a:endParaRPr lang="en-US" dirty="0"/>
          </a:p>
        </p:txBody>
      </p:sp>
    </p:spTree>
    <p:extLst>
      <p:ext uri="{BB962C8B-B14F-4D97-AF65-F5344CB8AC3E}">
        <p14:creationId xmlns:p14="http://schemas.microsoft.com/office/powerpoint/2010/main" val="37432322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7029400"/>
            <a:ext cx="6512511" cy="1143000"/>
          </a:xfrm>
        </p:spPr>
        <p:txBody>
          <a:bodyPr/>
          <a:lstStyle/>
          <a:p>
            <a:endParaRPr lang="en-US"/>
          </a:p>
        </p:txBody>
      </p:sp>
      <p:sp>
        <p:nvSpPr>
          <p:cNvPr id="3" name="Content Placeholder 2"/>
          <p:cNvSpPr>
            <a:spLocks noGrp="1"/>
          </p:cNvSpPr>
          <p:nvPr>
            <p:ph sz="quarter" idx="13"/>
          </p:nvPr>
        </p:nvSpPr>
        <p:spPr>
          <a:xfrm>
            <a:off x="1143000" y="731520"/>
            <a:ext cx="6400800" cy="5937840"/>
          </a:xfrm>
        </p:spPr>
        <p:txBody>
          <a:bodyPr/>
          <a:lstStyle/>
          <a:p>
            <a:pPr>
              <a:buFont typeface="Wingdings" pitchFamily="2" charset="2"/>
              <a:buChar char="Ø"/>
            </a:pPr>
            <a:r>
              <a:rPr lang="el-GR" sz="2400" dirty="0" smtClean="0">
                <a:latin typeface="Times New Roman" pitchFamily="18" charset="0"/>
                <a:cs typeface="Times New Roman" pitchFamily="18" charset="0"/>
              </a:rPr>
              <a:t>Μηχανισμός συμμόρφωσης και διευθέτησης διαφορών  (άρθρα 15, 24)</a:t>
            </a:r>
            <a:endParaRPr lang="el-GR" sz="2400" dirty="0">
              <a:latin typeface="Times New Roman" pitchFamily="18" charset="0"/>
              <a:cs typeface="Times New Roman" pitchFamily="18" charset="0"/>
            </a:endParaRPr>
          </a:p>
          <a:p>
            <a:pPr algn="just">
              <a:buFont typeface="Wingdings" pitchFamily="2" charset="2"/>
              <a:buChar char="§"/>
            </a:pPr>
            <a:r>
              <a:rPr lang="el-GR" dirty="0"/>
              <a:t> </a:t>
            </a:r>
            <a:r>
              <a:rPr lang="el-GR" dirty="0" smtClean="0">
                <a:latin typeface="Times New Roman" pitchFamily="18" charset="0"/>
                <a:cs typeface="Times New Roman" pitchFamily="18" charset="0"/>
              </a:rPr>
              <a:t>Θεσπίζεται μηχανισμός εφαρμογής και προώθησης της συμμόρφωσης προς τις ρυθμίσεις της συμφωνίας</a:t>
            </a:r>
          </a:p>
          <a:p>
            <a:pPr algn="just">
              <a:buFont typeface="Wingdings" pitchFamily="2" charset="2"/>
              <a:buChar char="§"/>
            </a:pPr>
            <a:r>
              <a:rPr lang="el-GR" dirty="0">
                <a:latin typeface="Times New Roman" pitchFamily="18" charset="0"/>
                <a:cs typeface="Times New Roman" pitchFamily="18" charset="0"/>
              </a:rPr>
              <a:t> </a:t>
            </a:r>
            <a:r>
              <a:rPr lang="el-GR" dirty="0" smtClean="0">
                <a:latin typeface="Times New Roman" pitchFamily="18" charset="0"/>
                <a:cs typeface="Times New Roman" pitchFamily="18" charset="0"/>
              </a:rPr>
              <a:t>Ο μηχανισμός θα διευθύνεται από επιτροπή επιστημόνων και θα λειτουργεί με διαφάνεια και χωρίς αντιπαραθέσεις. </a:t>
            </a:r>
            <a:endParaRPr lang="el-GR" dirty="0">
              <a:latin typeface="Times New Roman" pitchFamily="18" charset="0"/>
              <a:cs typeface="Times New Roman" pitchFamily="18" charset="0"/>
            </a:endParaRPr>
          </a:p>
          <a:p>
            <a:pPr algn="just">
              <a:buFont typeface="Wingdings" pitchFamily="2" charset="2"/>
              <a:buChar char="§"/>
            </a:pPr>
            <a:r>
              <a:rPr lang="el-GR" dirty="0" smtClean="0">
                <a:latin typeface="Times New Roman" pitchFamily="18" charset="0"/>
                <a:cs typeface="Times New Roman" pitchFamily="18" charset="0"/>
              </a:rPr>
              <a:t> Οι διαφορές σχετικά με τη συμμόρφωση ή μη θα επιλύονται  από το Διεθνές Δικαστήριο της Χάγης ή από Διαιτητικό Δικαστήριο</a:t>
            </a:r>
            <a:endParaRPr lang="en-US" dirty="0"/>
          </a:p>
        </p:txBody>
      </p:sp>
    </p:spTree>
    <p:extLst>
      <p:ext uri="{BB962C8B-B14F-4D97-AF65-F5344CB8AC3E}">
        <p14:creationId xmlns:p14="http://schemas.microsoft.com/office/powerpoint/2010/main" val="1217729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512168"/>
          </a:xfrm>
        </p:spPr>
        <p:txBody>
          <a:bodyPr>
            <a:noAutofit/>
          </a:bodyPr>
          <a:lstStyle/>
          <a:p>
            <a:pPr marL="0" indent="0" algn="ctr">
              <a:buNone/>
            </a:pPr>
            <a:r>
              <a:rPr lang="el-GR" sz="3200" dirty="0" smtClean="0">
                <a:effectLst/>
                <a:latin typeface="Georgia" pitchFamily="18" charset="0"/>
              </a:rPr>
              <a:t>Κοινωνία των κινδύνων</a:t>
            </a:r>
            <a:br>
              <a:rPr lang="el-GR" sz="3200" dirty="0" smtClean="0">
                <a:effectLst/>
                <a:latin typeface="Georgia" pitchFamily="18" charset="0"/>
              </a:rPr>
            </a:br>
            <a:r>
              <a:rPr lang="el-GR" sz="2600" dirty="0" smtClean="0">
                <a:effectLst/>
                <a:latin typeface="Georgia" pitchFamily="18" charset="0"/>
              </a:rPr>
              <a:t>(συνέχεια)</a:t>
            </a:r>
            <a:r>
              <a:rPr lang="el-GR" sz="3200" dirty="0">
                <a:effectLst/>
                <a:latin typeface="Georgia" pitchFamily="18" charset="0"/>
              </a:rPr>
              <a:t/>
            </a:r>
            <a:br>
              <a:rPr lang="el-GR" sz="3200" dirty="0">
                <a:effectLst/>
                <a:latin typeface="Georgia" pitchFamily="18" charset="0"/>
              </a:rPr>
            </a:br>
            <a:endParaRPr lang="el-GR" sz="3200" dirty="0">
              <a:latin typeface="Georgia" pitchFamily="18" charset="0"/>
            </a:endParaRPr>
          </a:p>
        </p:txBody>
      </p:sp>
      <p:sp>
        <p:nvSpPr>
          <p:cNvPr id="3" name="Content Placeholder 2"/>
          <p:cNvSpPr>
            <a:spLocks noGrp="1"/>
          </p:cNvSpPr>
          <p:nvPr>
            <p:ph sz="quarter" idx="13"/>
          </p:nvPr>
        </p:nvSpPr>
        <p:spPr>
          <a:xfrm>
            <a:off x="1331640" y="1916832"/>
            <a:ext cx="6400800" cy="4392488"/>
          </a:xfrm>
        </p:spPr>
        <p:txBody>
          <a:bodyPr/>
          <a:lstStyle/>
          <a:p>
            <a:pPr algn="just">
              <a:buFont typeface="Wingdings" pitchFamily="2" charset="2"/>
              <a:buChar char="Ø"/>
            </a:pPr>
            <a:r>
              <a:rPr lang="el-GR" dirty="0" smtClean="0"/>
              <a:t> </a:t>
            </a:r>
            <a:r>
              <a:rPr lang="el-GR" sz="2800" dirty="0" smtClean="0">
                <a:latin typeface="Times New Roman" pitchFamily="18" charset="0"/>
                <a:cs typeface="Times New Roman" pitchFamily="18" charset="0"/>
              </a:rPr>
              <a:t>Χαρακτηριστικά των περιβαλλοντικών κινδύνων:</a:t>
            </a:r>
          </a:p>
          <a:p>
            <a:pPr marL="45720" indent="0" algn="just">
              <a:buNone/>
            </a:pPr>
            <a:r>
              <a:rPr lang="el-GR" sz="2400" dirty="0" smtClean="0">
                <a:latin typeface="Times New Roman" pitchFamily="18" charset="0"/>
                <a:cs typeface="Times New Roman" pitchFamily="18" charset="0"/>
              </a:rPr>
              <a:t> </a:t>
            </a:r>
          </a:p>
          <a:p>
            <a:pPr algn="just">
              <a:buFont typeface="Wingdings" pitchFamily="2" charset="2"/>
              <a:buChar char="§"/>
            </a:pPr>
            <a:r>
              <a:rPr lang="el-GR" sz="3000" dirty="0">
                <a:latin typeface="Times New Roman" pitchFamily="18" charset="0"/>
                <a:cs typeface="Times New Roman" pitchFamily="18" charset="0"/>
              </a:rPr>
              <a:t> </a:t>
            </a:r>
            <a:r>
              <a:rPr lang="el-GR" sz="3000" dirty="0" smtClean="0">
                <a:latin typeface="Times New Roman" pitchFamily="18" charset="0"/>
                <a:cs typeface="Times New Roman" pitchFamily="18" charset="0"/>
              </a:rPr>
              <a:t>Πολύπλοκοι</a:t>
            </a:r>
          </a:p>
          <a:p>
            <a:pPr algn="just">
              <a:buFont typeface="Wingdings" pitchFamily="2" charset="2"/>
              <a:buChar char="§"/>
            </a:pPr>
            <a:r>
              <a:rPr lang="el-GR" sz="3000" dirty="0" smtClean="0">
                <a:latin typeface="Times New Roman" pitchFamily="18" charset="0"/>
                <a:cs typeface="Times New Roman" pitchFamily="18" charset="0"/>
              </a:rPr>
              <a:t> Καθολικοί ή τοπικοί</a:t>
            </a:r>
          </a:p>
          <a:p>
            <a:pPr algn="just">
              <a:buFont typeface="Wingdings" pitchFamily="2" charset="2"/>
              <a:buChar char="§"/>
            </a:pPr>
            <a:r>
              <a:rPr lang="el-GR" sz="3000" dirty="0">
                <a:latin typeface="Times New Roman" pitchFamily="18" charset="0"/>
                <a:cs typeface="Times New Roman" pitchFamily="18" charset="0"/>
              </a:rPr>
              <a:t> </a:t>
            </a:r>
            <a:r>
              <a:rPr lang="el-GR" sz="3000" dirty="0" smtClean="0">
                <a:latin typeface="Times New Roman" pitchFamily="18" charset="0"/>
                <a:cs typeface="Times New Roman" pitchFamily="18" charset="0"/>
              </a:rPr>
              <a:t>Μη αναστρέψιμοι</a:t>
            </a:r>
          </a:p>
          <a:p>
            <a:pPr algn="just">
              <a:buFont typeface="Wingdings" pitchFamily="2" charset="2"/>
              <a:buChar char="§"/>
            </a:pPr>
            <a:endParaRPr lang="el-GR" sz="3000" dirty="0" smtClean="0">
              <a:latin typeface="Times New Roman" pitchFamily="18" charset="0"/>
              <a:cs typeface="Times New Roman" pitchFamily="18" charset="0"/>
            </a:endParaRPr>
          </a:p>
          <a:p>
            <a:pPr algn="just">
              <a:buFont typeface="Wingdings" pitchFamily="2" charset="2"/>
              <a:buChar char="§"/>
            </a:pPr>
            <a:endParaRPr lang="el-GR" sz="2400" dirty="0">
              <a:latin typeface="Times New Roman" pitchFamily="18" charset="0"/>
              <a:cs typeface="Times New Roman" pitchFamily="18" charset="0"/>
            </a:endParaRPr>
          </a:p>
          <a:p>
            <a:pPr marL="137160" indent="0" algn="just">
              <a:buNone/>
            </a:pPr>
            <a:endParaRPr lang="el-GR" dirty="0"/>
          </a:p>
          <a:p>
            <a:pPr algn="just">
              <a:buFont typeface="Wingdings" pitchFamily="2" charset="2"/>
              <a:buChar char="Ø"/>
            </a:pPr>
            <a:endParaRPr lang="el-GR" dirty="0"/>
          </a:p>
        </p:txBody>
      </p:sp>
    </p:spTree>
    <p:extLst>
      <p:ext uri="{BB962C8B-B14F-4D97-AF65-F5344CB8AC3E}">
        <p14:creationId xmlns:p14="http://schemas.microsoft.com/office/powerpoint/2010/main" val="24963676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7101408"/>
            <a:ext cx="6512511" cy="1143000"/>
          </a:xfrm>
        </p:spPr>
        <p:txBody>
          <a:bodyPr/>
          <a:lstStyle/>
          <a:p>
            <a:endParaRPr lang="en-US"/>
          </a:p>
        </p:txBody>
      </p:sp>
      <p:sp>
        <p:nvSpPr>
          <p:cNvPr id="3" name="Content Placeholder 2"/>
          <p:cNvSpPr>
            <a:spLocks noGrp="1"/>
          </p:cNvSpPr>
          <p:nvPr>
            <p:ph sz="quarter" idx="13"/>
          </p:nvPr>
        </p:nvSpPr>
        <p:spPr>
          <a:xfrm>
            <a:off x="1143000" y="731520"/>
            <a:ext cx="6400800" cy="5865832"/>
          </a:xfrm>
        </p:spPr>
        <p:txBody>
          <a:bodyPr>
            <a:normAutofit/>
          </a:bodyPr>
          <a:lstStyle/>
          <a:p>
            <a:pPr algn="ctr">
              <a:buFont typeface="Wingdings" pitchFamily="2" charset="2"/>
              <a:buChar char="Ø"/>
            </a:pPr>
            <a:r>
              <a:rPr lang="el-GR" sz="2400" dirty="0" smtClean="0">
                <a:latin typeface="Times New Roman" pitchFamily="18" charset="0"/>
                <a:cs typeface="Times New Roman" pitchFamily="18" charset="0"/>
              </a:rPr>
              <a:t>Συμπεράσματα</a:t>
            </a:r>
          </a:p>
          <a:p>
            <a:pPr>
              <a:buFont typeface="Wingdings" pitchFamily="2" charset="2"/>
              <a:buChar char="§"/>
            </a:pPr>
            <a:r>
              <a:rPr lang="el-GR" sz="2400" dirty="0" smtClean="0">
                <a:latin typeface="Times New Roman" pitchFamily="18" charset="0"/>
                <a:cs typeface="Times New Roman" pitchFamily="18" charset="0"/>
              </a:rPr>
              <a:t> Η Συμφωνία αποτελεί το πρώτο βήμα για την αντιμετώπιση της κλιματικής αλλαγής</a:t>
            </a:r>
          </a:p>
          <a:p>
            <a:pPr>
              <a:buFont typeface="Wingdings" pitchFamily="2" charset="2"/>
              <a:buChar char="§"/>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Είναι αναγκαία η συνέχιση  και ο έλεγχος των δράσεων στα πλαίσια της Συμφωνίας </a:t>
            </a:r>
          </a:p>
          <a:p>
            <a:pPr>
              <a:buFont typeface="Wingdings" pitchFamily="2" charset="2"/>
              <a:buChar char="§"/>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Πρέπει να δοθεί πρώτη προτεραιότητα στην  αντιμετώπιση των επειγόντων προβλημάτων των μικρών κρατών</a:t>
            </a:r>
          </a:p>
          <a:p>
            <a:pPr>
              <a:buFont typeface="Wingdings" pitchFamily="2" charset="2"/>
              <a:buChar char="§"/>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Οι ΕΠΣ θα πρέπει να είναι ενταγμένες   στο συνολικό στόχο</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567602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pPr marL="0" indent="0" algn="ctr">
              <a:buNone/>
            </a:pPr>
            <a:r>
              <a:rPr lang="el-GR" sz="3200" dirty="0" smtClean="0">
                <a:latin typeface="Georgia" pitchFamily="18" charset="0"/>
              </a:rPr>
              <a:t>Περιβαλλοντικοί κίνδυνοι</a:t>
            </a:r>
            <a:endParaRPr lang="el-GR" sz="3200" dirty="0">
              <a:latin typeface="Georgia" pitchFamily="18" charset="0"/>
            </a:endParaRPr>
          </a:p>
        </p:txBody>
      </p:sp>
      <p:sp>
        <p:nvSpPr>
          <p:cNvPr id="3" name="Content Placeholder 2"/>
          <p:cNvSpPr>
            <a:spLocks noGrp="1"/>
          </p:cNvSpPr>
          <p:nvPr>
            <p:ph sz="quarter" idx="13"/>
          </p:nvPr>
        </p:nvSpPr>
        <p:spPr>
          <a:xfrm>
            <a:off x="467544" y="1988840"/>
            <a:ext cx="8229600" cy="3960440"/>
          </a:xfrm>
        </p:spPr>
        <p:txBody>
          <a:bodyPr>
            <a:normAutofit/>
          </a:bodyPr>
          <a:lstStyle/>
          <a:p>
            <a:pPr algn="just">
              <a:buFont typeface="Wingdings" pitchFamily="2" charset="2"/>
              <a:buChar char="Ø"/>
            </a:pPr>
            <a:r>
              <a:rPr lang="el-GR" sz="3200" dirty="0" smtClean="0">
                <a:latin typeface="Times New Roman" pitchFamily="18" charset="0"/>
                <a:cs typeface="Times New Roman" pitchFamily="18" charset="0"/>
              </a:rPr>
              <a:t> Βιομηχανικοί κίνδυνοι</a:t>
            </a:r>
          </a:p>
          <a:p>
            <a:pPr algn="just">
              <a:buFont typeface="Wingdings" pitchFamily="2" charset="2"/>
              <a:buChar char="Ø"/>
            </a:pPr>
            <a:endParaRPr lang="el-GR" sz="3200" dirty="0">
              <a:latin typeface="Times New Roman" pitchFamily="18" charset="0"/>
              <a:cs typeface="Times New Roman" pitchFamily="18" charset="0"/>
            </a:endParaRPr>
          </a:p>
          <a:p>
            <a:pPr algn="just">
              <a:buFont typeface="Wingdings" pitchFamily="2" charset="2"/>
              <a:buChar char="Ø"/>
            </a:pPr>
            <a:endParaRPr lang="el-GR" sz="3200" dirty="0" smtClean="0">
              <a:latin typeface="Times New Roman" pitchFamily="18" charset="0"/>
              <a:cs typeface="Times New Roman" pitchFamily="18" charset="0"/>
            </a:endParaRPr>
          </a:p>
          <a:p>
            <a:pPr algn="just">
              <a:buFont typeface="Wingdings" pitchFamily="2" charset="2"/>
              <a:buChar char="Ø"/>
            </a:pPr>
            <a:r>
              <a:rPr lang="el-GR" sz="3200" dirty="0">
                <a:latin typeface="Times New Roman" pitchFamily="18" charset="0"/>
                <a:cs typeface="Times New Roman" pitchFamily="18" charset="0"/>
              </a:rPr>
              <a:t> </a:t>
            </a:r>
            <a:r>
              <a:rPr lang="el-GR" sz="3200" dirty="0" smtClean="0">
                <a:latin typeface="Times New Roman" pitchFamily="18" charset="0"/>
                <a:cs typeface="Times New Roman" pitchFamily="18" charset="0"/>
              </a:rPr>
              <a:t>Κλιματικοί κίνδυνοι (Κλιματική αλλαγή)</a:t>
            </a:r>
          </a:p>
        </p:txBody>
      </p:sp>
    </p:spTree>
    <p:extLst>
      <p:ext uri="{BB962C8B-B14F-4D97-AF65-F5344CB8AC3E}">
        <p14:creationId xmlns:p14="http://schemas.microsoft.com/office/powerpoint/2010/main" val="1900891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0"/>
            <a:ext cx="6512511" cy="1610065"/>
          </a:xfrm>
        </p:spPr>
        <p:txBody>
          <a:bodyPr>
            <a:normAutofit/>
          </a:bodyPr>
          <a:lstStyle/>
          <a:p>
            <a:pPr marL="0" indent="0" algn="ctr">
              <a:buNone/>
            </a:pPr>
            <a:r>
              <a:rPr lang="el-GR" sz="3200" dirty="0" smtClean="0">
                <a:effectLst/>
                <a:latin typeface="Georgia" pitchFamily="18" charset="0"/>
              </a:rPr>
              <a:t> Βασικές διαφορές</a:t>
            </a:r>
            <a:r>
              <a:rPr lang="el-GR" dirty="0">
                <a:effectLst/>
              </a:rPr>
              <a:t/>
            </a:r>
            <a:br>
              <a:rPr lang="el-GR" dirty="0">
                <a:effectLst/>
              </a:rPr>
            </a:br>
            <a:endParaRPr lang="el-GR" dirty="0">
              <a:effectLst/>
            </a:endParaRPr>
          </a:p>
        </p:txBody>
      </p:sp>
      <p:sp>
        <p:nvSpPr>
          <p:cNvPr id="3" name="Content Placeholder 2"/>
          <p:cNvSpPr>
            <a:spLocks noGrp="1"/>
          </p:cNvSpPr>
          <p:nvPr>
            <p:ph sz="quarter" idx="13"/>
          </p:nvPr>
        </p:nvSpPr>
        <p:spPr>
          <a:xfrm>
            <a:off x="899592" y="1268760"/>
            <a:ext cx="6688832" cy="4608512"/>
          </a:xfrm>
        </p:spPr>
        <p:txBody>
          <a:bodyPr>
            <a:normAutofit/>
          </a:bodyPr>
          <a:lstStyle/>
          <a:p>
            <a:pPr marL="594360" indent="-457200" algn="just">
              <a:buFont typeface="Wingdings" pitchFamily="2" charset="2"/>
              <a:buChar char="Ø"/>
            </a:pPr>
            <a:r>
              <a:rPr lang="el-GR" sz="2600" dirty="0" smtClean="0">
                <a:latin typeface="Times New Roman" pitchFamily="18" charset="0"/>
                <a:cs typeface="Times New Roman" pitchFamily="18" charset="0"/>
              </a:rPr>
              <a:t> Οι βιομηχανικοί κίνδυνοι αφορούν είτε άτομα (καταναλωτές, εργαζόμενοι) είτε ειδικές ομάδες (τοπικές κοινότητες, γειτνίαση) και προέρχονται απο αριθμητικά περιορισμένες συγκεκριμένες πηγές (εργοστάσια, διάθεση στην αγορά επικίνδυνων ουσιών κλπ)</a:t>
            </a:r>
          </a:p>
          <a:p>
            <a:pPr marL="137160" indent="0" algn="just">
              <a:buNone/>
            </a:pPr>
            <a:r>
              <a:rPr lang="el-GR" sz="2600" dirty="0" smtClean="0">
                <a:latin typeface="Times New Roman" pitchFamily="18" charset="0"/>
                <a:cs typeface="Times New Roman" pitchFamily="18" charset="0"/>
              </a:rPr>
              <a:t>      Αντίθετα οι κλιματικοί κίνδυνοι είναι      καινοφανείς και επιφέρουν αλλαγές πρωτόγνωρες σε ένταση και ταχύτητα</a:t>
            </a:r>
            <a:endParaRPr lang="el-GR" sz="2600" dirty="0">
              <a:latin typeface="Times New Roman" pitchFamily="18" charset="0"/>
              <a:cs typeface="Times New Roman" pitchFamily="18" charset="0"/>
            </a:endParaRPr>
          </a:p>
        </p:txBody>
      </p:sp>
    </p:spTree>
    <p:extLst>
      <p:ext uri="{BB962C8B-B14F-4D97-AF65-F5344CB8AC3E}">
        <p14:creationId xmlns:p14="http://schemas.microsoft.com/office/powerpoint/2010/main" val="1473241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endParaRPr lang="el-GR" dirty="0"/>
          </a:p>
        </p:txBody>
      </p:sp>
      <p:sp>
        <p:nvSpPr>
          <p:cNvPr id="3" name="Content Placeholder 2"/>
          <p:cNvSpPr>
            <a:spLocks noGrp="1"/>
          </p:cNvSpPr>
          <p:nvPr>
            <p:ph sz="quarter" idx="13"/>
          </p:nvPr>
        </p:nvSpPr>
        <p:spPr>
          <a:xfrm>
            <a:off x="467544" y="908720"/>
            <a:ext cx="8229600" cy="5328592"/>
          </a:xfrm>
        </p:spPr>
        <p:txBody>
          <a:bodyPr>
            <a:normAutofit lnSpcReduction="10000"/>
          </a:bodyPr>
          <a:lstStyle/>
          <a:p>
            <a:pPr algn="just">
              <a:buFont typeface="Wingdings" pitchFamily="2" charset="2"/>
              <a:buChar char="Ø"/>
            </a:pPr>
            <a:r>
              <a:rPr lang="el-GR" sz="2400" dirty="0" smtClean="0">
                <a:latin typeface="Times New Roman" pitchFamily="18" charset="0"/>
                <a:cs typeface="Times New Roman" pitchFamily="18" charset="0"/>
              </a:rPr>
              <a:t> Οι βιομηχανικοί κίνδυνοι και οι κλιματικοί κίνδυνοι διαπερνώνται από επιστημονική αβεβαιότητα. </a:t>
            </a:r>
          </a:p>
          <a:p>
            <a:pPr marL="45720" indent="0" algn="just">
              <a:buNone/>
            </a:pPr>
            <a:r>
              <a:rPr lang="el-GR" sz="2400" dirty="0" smtClean="0">
                <a:latin typeface="Times New Roman" pitchFamily="18" charset="0"/>
                <a:cs typeface="Times New Roman" pitchFamily="18" charset="0"/>
              </a:rPr>
              <a:t>     Ωστόσο, στην πρώτη περίπτωση </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γνωρίζουμε τι δεν γνωρίζουμε</a:t>
            </a:r>
            <a:r>
              <a:rPr lang="en-US" sz="2400" dirty="0" smtClean="0">
                <a:latin typeface="Times New Roman" pitchFamily="18" charset="0"/>
                <a:cs typeface="Times New Roman" pitchFamily="18" charset="0"/>
              </a:rPr>
              <a:t>” (known unknowns) </a:t>
            </a:r>
            <a:r>
              <a:rPr lang="el-GR" sz="2400" dirty="0" smtClean="0">
                <a:latin typeface="Times New Roman" pitchFamily="18" charset="0"/>
                <a:cs typeface="Times New Roman" pitchFamily="18" charset="0"/>
              </a:rPr>
              <a:t>ενώ στη δεύτερη περίπτωση </a:t>
            </a:r>
            <a:r>
              <a:rPr lang="en-US" sz="2400" dirty="0" smtClean="0">
                <a:latin typeface="Times New Roman" pitchFamily="18" charset="0"/>
                <a:cs typeface="Times New Roman" pitchFamily="18" charset="0"/>
              </a:rPr>
              <a:t>“</a:t>
            </a:r>
            <a:r>
              <a:rPr lang="el-GR" sz="2400" dirty="0" smtClean="0">
                <a:latin typeface="Times New Roman" pitchFamily="18" charset="0"/>
                <a:cs typeface="Times New Roman" pitchFamily="18" charset="0"/>
              </a:rPr>
              <a:t>δεν γνωρίζουμε τι δεν γνωρίζουμε</a:t>
            </a:r>
            <a:r>
              <a:rPr lang="en-US" sz="2400" dirty="0" smtClean="0">
                <a:latin typeface="Times New Roman" pitchFamily="18" charset="0"/>
                <a:cs typeface="Times New Roman" pitchFamily="18" charset="0"/>
              </a:rPr>
              <a:t>” (unknown unknowns)</a:t>
            </a:r>
          </a:p>
          <a:p>
            <a:pPr algn="just">
              <a:buFont typeface="Wingdings" pitchFamily="2" charset="2"/>
              <a:buChar char="Ø"/>
            </a:pPr>
            <a:r>
              <a:rPr lang="en-US"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Οι βιομηχανικοί κίνδυνοι είναι εξατομικευμένοι κίνδυνοι και, συνεπώς, υπάγονται σε καθεστώς εξατομικευμένης ευθύνης (π.χ. </a:t>
            </a:r>
            <a:r>
              <a:rPr lang="el-GR" sz="2400" dirty="0">
                <a:latin typeface="Times New Roman" pitchFamily="18" charset="0"/>
                <a:cs typeface="Times New Roman" pitchFamily="18" charset="0"/>
              </a:rPr>
              <a:t>ο</a:t>
            </a:r>
            <a:r>
              <a:rPr lang="el-GR" sz="2400" dirty="0" smtClean="0">
                <a:latin typeface="Times New Roman" pitchFamily="18" charset="0"/>
                <a:cs typeface="Times New Roman" pitchFamily="18" charset="0"/>
              </a:rPr>
              <a:t>ι εκπομπές αερίων ρύπων από συγκεκριμένα εργοστάσια)</a:t>
            </a:r>
          </a:p>
          <a:p>
            <a:pPr marL="45720" indent="0" algn="just">
              <a:buNone/>
            </a:pPr>
            <a:r>
              <a:rPr lang="el-GR" sz="2400" dirty="0">
                <a:latin typeface="Times New Roman" pitchFamily="18" charset="0"/>
                <a:cs typeface="Times New Roman" pitchFamily="18" charset="0"/>
              </a:rPr>
              <a:t> </a:t>
            </a:r>
            <a:r>
              <a:rPr lang="el-GR" sz="2400" dirty="0" smtClean="0">
                <a:latin typeface="Times New Roman" pitchFamily="18" charset="0"/>
                <a:cs typeface="Times New Roman" pitchFamily="18" charset="0"/>
              </a:rPr>
              <a:t>    Αντίθετα, οι κλιματικοί κίνδυνοι λόγω του διάχυτου χαρακτήρα τους (διάχυτες πηγές και εκτεταμένες επιπτώσεις στην υγεία, στο περιβάλλον, στην κοινωνία, στην οικονομία, στην ασφάλεια, στη διατροφή κλπ) δεν υπάγονται, κατά βάση, σε καθεστώς εξατομικευμένης ευθύνης </a:t>
            </a:r>
            <a:endParaRPr lang="el-GR" sz="2400" dirty="0">
              <a:latin typeface="Times New Roman" pitchFamily="18" charset="0"/>
              <a:cs typeface="Times New Roman" pitchFamily="18" charset="0"/>
            </a:endParaRPr>
          </a:p>
          <a:p>
            <a:pPr marL="137160" indent="0" algn="just">
              <a:buNone/>
            </a:pPr>
            <a:endParaRPr lang="el-GR" dirty="0"/>
          </a:p>
        </p:txBody>
      </p:sp>
    </p:spTree>
    <p:extLst>
      <p:ext uri="{BB962C8B-B14F-4D97-AF65-F5344CB8AC3E}">
        <p14:creationId xmlns:p14="http://schemas.microsoft.com/office/powerpoint/2010/main" val="3778017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476672"/>
            <a:ext cx="6512511" cy="360040"/>
          </a:xfrm>
        </p:spPr>
        <p:txBody>
          <a:bodyPr>
            <a:normAutofit fontScale="90000"/>
          </a:bodyPr>
          <a:lstStyle/>
          <a:p>
            <a:pPr marL="0" indent="0" algn="ctr">
              <a:buNone/>
            </a:pPr>
            <a:r>
              <a:rPr lang="el-GR" dirty="0">
                <a:effectLst/>
              </a:rPr>
              <a:t/>
            </a:r>
            <a:br>
              <a:rPr lang="el-GR" dirty="0">
                <a:effectLst/>
              </a:rPr>
            </a:br>
            <a:endParaRPr lang="el-GR" dirty="0"/>
          </a:p>
        </p:txBody>
      </p:sp>
      <p:sp>
        <p:nvSpPr>
          <p:cNvPr id="3" name="Content Placeholder 2"/>
          <p:cNvSpPr>
            <a:spLocks noGrp="1"/>
          </p:cNvSpPr>
          <p:nvPr>
            <p:ph sz="quarter" idx="13"/>
          </p:nvPr>
        </p:nvSpPr>
        <p:spPr>
          <a:xfrm>
            <a:off x="1331640" y="620688"/>
            <a:ext cx="6400800" cy="4104456"/>
          </a:xfrm>
        </p:spPr>
        <p:txBody>
          <a:bodyPr>
            <a:normAutofit/>
          </a:bodyPr>
          <a:lstStyle/>
          <a:p>
            <a:pPr marL="594360" indent="-457200" algn="just">
              <a:buFont typeface="Wingdings" pitchFamily="2" charset="2"/>
              <a:buChar char="Ø"/>
            </a:pPr>
            <a:r>
              <a:rPr lang="el-GR" sz="2600" dirty="0" smtClean="0">
                <a:latin typeface="Times New Roman" pitchFamily="18" charset="0"/>
                <a:cs typeface="Times New Roman" pitchFamily="18" charset="0"/>
              </a:rPr>
              <a:t>Στην περίπτωση των βιομηχανικών κινδύνων η παροχή πληροφόρησης είναι υποχρέωση, κατά κύριο λόγο, του κατόχου της πηγής του κινδύνου</a:t>
            </a:r>
          </a:p>
          <a:p>
            <a:pPr marL="137160" indent="0" algn="just">
              <a:buNone/>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    Αντίθετα, στην περίπτωση των κλιματικών κινδύνων η υποχρέωση για πληροφόρηση είναι ευρύτερη και ανήκει κατά κύριο λόγο στα δημόσια όργανα</a:t>
            </a:r>
            <a:endParaRPr lang="el-GR" sz="2600" dirty="0">
              <a:latin typeface="Times New Roman" pitchFamily="18" charset="0"/>
              <a:cs typeface="Times New Roman" pitchFamily="18" charset="0"/>
            </a:endParaRPr>
          </a:p>
        </p:txBody>
      </p:sp>
    </p:spTree>
    <p:extLst>
      <p:ext uri="{BB962C8B-B14F-4D97-AF65-F5344CB8AC3E}">
        <p14:creationId xmlns:p14="http://schemas.microsoft.com/office/powerpoint/2010/main" val="3989648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Autofit/>
          </a:bodyPr>
          <a:lstStyle/>
          <a:p>
            <a:pPr marL="0" indent="0" algn="ctr">
              <a:buNone/>
            </a:pPr>
            <a:r>
              <a:rPr lang="el-GR" sz="3200" dirty="0" smtClean="0">
                <a:latin typeface="Georgia" pitchFamily="18" charset="0"/>
              </a:rPr>
              <a:t>Βασικές ομοιότητες</a:t>
            </a:r>
            <a:endParaRPr lang="el-GR" sz="3200" dirty="0">
              <a:latin typeface="Georgia" pitchFamily="18" charset="0"/>
            </a:endParaRPr>
          </a:p>
        </p:txBody>
      </p:sp>
      <p:sp>
        <p:nvSpPr>
          <p:cNvPr id="3" name="Content Placeholder 2"/>
          <p:cNvSpPr>
            <a:spLocks noGrp="1"/>
          </p:cNvSpPr>
          <p:nvPr>
            <p:ph sz="quarter" idx="13"/>
          </p:nvPr>
        </p:nvSpPr>
        <p:spPr>
          <a:xfrm>
            <a:off x="467544" y="1556792"/>
            <a:ext cx="8229600" cy="4536504"/>
          </a:xfrm>
        </p:spPr>
        <p:txBody>
          <a:bodyPr>
            <a:normAutofit/>
          </a:bodyPr>
          <a:lstStyle/>
          <a:p>
            <a:pPr algn="just">
              <a:buFont typeface="Wingdings" pitchFamily="2" charset="2"/>
              <a:buChar char="Ø"/>
            </a:pPr>
            <a:r>
              <a:rPr lang="el-GR" dirty="0" smtClean="0"/>
              <a:t> </a:t>
            </a:r>
            <a:r>
              <a:rPr lang="el-GR" sz="2600" dirty="0" smtClean="0">
                <a:latin typeface="Times New Roman" pitchFamily="18" charset="0"/>
                <a:cs typeface="Times New Roman" pitchFamily="18" charset="0"/>
              </a:rPr>
              <a:t>Τόσο οι βιομηχανικοί όσο και οι κλιματικοί κίνδυνοι συνέχονται στενά με την επιστήμη</a:t>
            </a:r>
          </a:p>
          <a:p>
            <a:pPr marL="45720" indent="0" algn="just">
              <a:buNone/>
            </a:pPr>
            <a:endParaRPr lang="el-GR" sz="2600" dirty="0">
              <a:latin typeface="Times New Roman" pitchFamily="18" charset="0"/>
              <a:cs typeface="Times New Roman" pitchFamily="18" charset="0"/>
            </a:endParaRPr>
          </a:p>
          <a:p>
            <a:pPr algn="just">
              <a:buFont typeface="Wingdings" pitchFamily="2" charset="2"/>
              <a:buChar char="Ø"/>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Η επιστήμη συνδέεται με:</a:t>
            </a:r>
          </a:p>
          <a:p>
            <a:pPr algn="just">
              <a:buFont typeface="Wingdings" pitchFamily="2" charset="2"/>
              <a:buChar char="Ø"/>
            </a:pPr>
            <a:endParaRPr lang="el-GR" sz="2600" dirty="0">
              <a:latin typeface="Times New Roman" pitchFamily="18" charset="0"/>
              <a:cs typeface="Times New Roman" pitchFamily="18" charset="0"/>
            </a:endParaRPr>
          </a:p>
          <a:p>
            <a:pPr algn="just">
              <a:buFont typeface="Wingdings" pitchFamily="2" charset="2"/>
              <a:buChar char="§"/>
            </a:pPr>
            <a:r>
              <a:rPr lang="el-GR" sz="2600" dirty="0" smtClean="0">
                <a:latin typeface="Times New Roman" pitchFamily="18" charset="0"/>
                <a:cs typeface="Times New Roman" pitchFamily="18" charset="0"/>
              </a:rPr>
              <a:t> τη δημιουργία των κινδύνων </a:t>
            </a:r>
          </a:p>
          <a:p>
            <a:pPr algn="just">
              <a:buFont typeface="Wingdings" pitchFamily="2" charset="2"/>
              <a:buChar char="§"/>
            </a:pPr>
            <a:r>
              <a:rPr lang="el-GR" sz="2600" dirty="0" smtClean="0">
                <a:latin typeface="Times New Roman" pitchFamily="18" charset="0"/>
                <a:cs typeface="Times New Roman" pitchFamily="18" charset="0"/>
              </a:rPr>
              <a:t> την αντιμετώπιση των κινδύνων</a:t>
            </a:r>
            <a:endParaRPr lang="el-GR" dirty="0"/>
          </a:p>
        </p:txBody>
      </p:sp>
    </p:spTree>
    <p:extLst>
      <p:ext uri="{BB962C8B-B14F-4D97-AF65-F5344CB8AC3E}">
        <p14:creationId xmlns:p14="http://schemas.microsoft.com/office/powerpoint/2010/main" val="2869940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2" y="332656"/>
            <a:ext cx="6512511" cy="576064"/>
          </a:xfrm>
        </p:spPr>
        <p:txBody>
          <a:bodyPr>
            <a:noAutofit/>
          </a:bodyPr>
          <a:lstStyle/>
          <a:p>
            <a:pPr marL="0" indent="0" algn="ctr">
              <a:buNone/>
            </a:pPr>
            <a:endParaRPr lang="el-GR" sz="3200" dirty="0">
              <a:latin typeface="Georgia" pitchFamily="18" charset="0"/>
            </a:endParaRPr>
          </a:p>
        </p:txBody>
      </p:sp>
      <p:sp>
        <p:nvSpPr>
          <p:cNvPr id="3" name="Content Placeholder 2"/>
          <p:cNvSpPr>
            <a:spLocks noGrp="1"/>
          </p:cNvSpPr>
          <p:nvPr>
            <p:ph sz="quarter" idx="13"/>
          </p:nvPr>
        </p:nvSpPr>
        <p:spPr>
          <a:xfrm>
            <a:off x="467544" y="1268760"/>
            <a:ext cx="8229600" cy="5256624"/>
          </a:xfrm>
        </p:spPr>
        <p:txBody>
          <a:bodyPr>
            <a:normAutofit/>
          </a:bodyPr>
          <a:lstStyle/>
          <a:p>
            <a:pPr algn="just">
              <a:buFont typeface="Wingdings" pitchFamily="2" charset="2"/>
              <a:buChar char="Ø"/>
            </a:pPr>
            <a:r>
              <a:rPr lang="el-GR" sz="2400" dirty="0" smtClean="0">
                <a:latin typeface="Times New Roman" pitchFamily="18" charset="0"/>
                <a:cs typeface="Times New Roman" pitchFamily="18" charset="0"/>
              </a:rPr>
              <a:t>  </a:t>
            </a:r>
            <a:r>
              <a:rPr lang="el-GR" sz="2600" dirty="0" smtClean="0">
                <a:latin typeface="Times New Roman" pitchFamily="18" charset="0"/>
                <a:cs typeface="Times New Roman" pitchFamily="18" charset="0"/>
              </a:rPr>
              <a:t>Τόσο οι βιομηχανικοί όσο και οι κλιματικοί κίνδυνοι συνδέονται στενά με την πολιτική</a:t>
            </a:r>
          </a:p>
          <a:p>
            <a:pPr algn="just">
              <a:buFont typeface="Wingdings" pitchFamily="2" charset="2"/>
              <a:buChar char="Ø"/>
            </a:pPr>
            <a:endParaRPr lang="el-GR" sz="2600" dirty="0">
              <a:latin typeface="Times New Roman" pitchFamily="18" charset="0"/>
              <a:cs typeface="Times New Roman" pitchFamily="18" charset="0"/>
            </a:endParaRPr>
          </a:p>
          <a:p>
            <a:pPr algn="just">
              <a:buFont typeface="Wingdings" pitchFamily="2" charset="2"/>
              <a:buChar char="Ø"/>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Η πολιτική ορίζει:</a:t>
            </a:r>
          </a:p>
          <a:p>
            <a:pPr algn="just">
              <a:buFont typeface="Wingdings" pitchFamily="2" charset="2"/>
              <a:buChar char="Ø"/>
            </a:pPr>
            <a:endParaRPr lang="el-GR" sz="2600" dirty="0">
              <a:latin typeface="Times New Roman" pitchFamily="18" charset="0"/>
              <a:cs typeface="Times New Roman" pitchFamily="18" charset="0"/>
            </a:endParaRPr>
          </a:p>
          <a:p>
            <a:pPr algn="just">
              <a:buFont typeface="Wingdings" pitchFamily="2" charset="2"/>
              <a:buChar char="§"/>
            </a:pPr>
            <a:r>
              <a:rPr lang="el-GR" sz="2600" dirty="0" smtClean="0">
                <a:latin typeface="Times New Roman" pitchFamily="18" charset="0"/>
                <a:cs typeface="Times New Roman" pitchFamily="18" charset="0"/>
              </a:rPr>
              <a:t> τα όργανα λήψης της απόφασης για την αντιμετώπισή τους</a:t>
            </a:r>
          </a:p>
          <a:p>
            <a:pPr algn="just">
              <a:buFont typeface="Wingdings" pitchFamily="2" charset="2"/>
              <a:buChar char="§"/>
            </a:pPr>
            <a:r>
              <a:rPr lang="el-GR" sz="2600" dirty="0">
                <a:latin typeface="Times New Roman" pitchFamily="18" charset="0"/>
                <a:cs typeface="Times New Roman" pitchFamily="18" charset="0"/>
              </a:rPr>
              <a:t> </a:t>
            </a:r>
            <a:r>
              <a:rPr lang="el-GR" sz="2600" dirty="0" smtClean="0">
                <a:latin typeface="Times New Roman" pitchFamily="18" charset="0"/>
                <a:cs typeface="Times New Roman" pitchFamily="18" charset="0"/>
              </a:rPr>
              <a:t>τα κριτήρια λήψης της απόφασης</a:t>
            </a:r>
          </a:p>
          <a:p>
            <a:pPr marL="45720" indent="0" algn="just">
              <a:buNone/>
            </a:pPr>
            <a:endParaRPr lang="el-GR" sz="2400" dirty="0" smtClean="0">
              <a:latin typeface="Times New Roman" pitchFamily="18" charset="0"/>
              <a:cs typeface="Times New Roman" pitchFamily="18" charset="0"/>
            </a:endParaRPr>
          </a:p>
          <a:p>
            <a:pPr marL="45720" indent="0" algn="just">
              <a:buNone/>
            </a:pPr>
            <a:endParaRPr lang="en-US" sz="2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95301070"/>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1007</TotalTime>
  <Words>2370</Words>
  <Application>Microsoft Office PowerPoint</Application>
  <PresentationFormat>On-screen Show (4:3)</PresentationFormat>
  <Paragraphs>140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Slipstream</vt:lpstr>
      <vt:lpstr>Κλιματική αλλαγή:   Ενα πεδίο πολύπλοκων σχέσων επιστήμης και πολιτικής</vt:lpstr>
      <vt:lpstr> Κοινωνία των κινδύνων </vt:lpstr>
      <vt:lpstr>Κοινωνία των κινδύνων (συνέχεια) </vt:lpstr>
      <vt:lpstr>Περιβαλλοντικοί κίνδυνοι</vt:lpstr>
      <vt:lpstr> Βασικές διαφορές </vt:lpstr>
      <vt:lpstr>PowerPoint Presentation</vt:lpstr>
      <vt:lpstr> </vt:lpstr>
      <vt:lpstr>Βασικές ομοιότητες</vt:lpstr>
      <vt:lpstr>PowerPoint Presentation</vt:lpstr>
      <vt:lpstr>PowerPoint Presentation</vt:lpstr>
      <vt:lpstr>H εξέλιξη της κλιματικής επιστήμης και η αντανάκλασή της στην πολιτική </vt:lpstr>
      <vt:lpstr> </vt:lpstr>
      <vt:lpstr>PowerPoint Presentation</vt:lpstr>
      <vt:lpstr>2000-2010: Κατασκευάζοντας αμφιβολίες για την επιστημονική εγκυρότητα των αξιολογήσεων του IPCC</vt:lpstr>
      <vt:lpstr>PowerPoint Presentation</vt:lpstr>
      <vt:lpstr>PowerPoint Presentation</vt:lpstr>
      <vt:lpstr>Κίνδυνοι και Αβεβαιότητες στην κλιματική αλλαγή</vt:lpstr>
      <vt:lpstr>PowerPoint Presentation</vt:lpstr>
      <vt:lpstr>PowerPoint Presentation</vt:lpstr>
      <vt:lpstr>Η πρόσληψη της κλιματικής αλλαγής από το κοινό</vt:lpstr>
      <vt:lpstr>PowerPoint Presentation</vt:lpstr>
      <vt:lpstr>Η υποχρέωση λήψης μέτρων σύμφωνα με την αρχή της προφύλαξης</vt:lpstr>
      <vt:lpstr>The Paris Climate Agreement (12/12/2015)</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Ελένη</dc:creator>
  <cp:lastModifiedBy>Giwrgos Balias</cp:lastModifiedBy>
  <cp:revision>84</cp:revision>
  <dcterms:created xsi:type="dcterms:W3CDTF">2014-11-13T10:13:31Z</dcterms:created>
  <dcterms:modified xsi:type="dcterms:W3CDTF">2016-11-09T19:47:30Z</dcterms:modified>
</cp:coreProperties>
</file>