
<file path=[Content_Types].xml><?xml version="1.0" encoding="utf-8"?>
<Types xmlns="http://schemas.openxmlformats.org/package/2006/content-types">
  <Default Extension="jpeg" ContentType="image/jpeg"/>
  <Default Extension="JPG" ContentType="image/.jpg"/>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5"/>
  </p:notesMasterIdLst>
  <p:sldIdLst>
    <p:sldId id="256" r:id="rId3"/>
    <p:sldId id="290" r:id="rId4"/>
    <p:sldId id="291" r:id="rId6"/>
    <p:sldId id="332" r:id="rId7"/>
    <p:sldId id="333" r:id="rId8"/>
    <p:sldId id="334" r:id="rId9"/>
    <p:sldId id="335" r:id="rId10"/>
    <p:sldId id="336" r:id="rId11"/>
    <p:sldId id="337" r:id="rId12"/>
    <p:sldId id="292" r:id="rId13"/>
    <p:sldId id="293" r:id="rId14"/>
    <p:sldId id="294" r:id="rId15"/>
    <p:sldId id="295" r:id="rId16"/>
    <p:sldId id="296" r:id="rId17"/>
    <p:sldId id="297" r:id="rId18"/>
    <p:sldId id="298" r:id="rId19"/>
    <p:sldId id="299" r:id="rId20"/>
    <p:sldId id="300" r:id="rId21"/>
    <p:sldId id="301" r:id="rId22"/>
    <p:sldId id="302" r:id="rId23"/>
    <p:sldId id="303" r:id="rId24"/>
    <p:sldId id="304" r:id="rId25"/>
    <p:sldId id="305" r:id="rId26"/>
    <p:sldId id="306" r:id="rId27"/>
    <p:sldId id="307" r:id="rId28"/>
    <p:sldId id="308" r:id="rId29"/>
    <p:sldId id="309" r:id="rId30"/>
    <p:sldId id="310" r:id="rId31"/>
    <p:sldId id="311" r:id="rId32"/>
    <p:sldId id="257" r:id="rId33"/>
    <p:sldId id="258" r:id="rId34"/>
    <p:sldId id="259" r:id="rId35"/>
    <p:sldId id="263" r:id="rId36"/>
    <p:sldId id="264" r:id="rId37"/>
    <p:sldId id="275" r:id="rId38"/>
    <p:sldId id="276" r:id="rId39"/>
    <p:sldId id="277" r:id="rId40"/>
    <p:sldId id="278" r:id="rId41"/>
    <p:sldId id="279" r:id="rId42"/>
    <p:sldId id="280" r:id="rId43"/>
    <p:sldId id="281" r:id="rId44"/>
    <p:sldId id="282" r:id="rId45"/>
    <p:sldId id="283" r:id="rId46"/>
    <p:sldId id="284" r:id="rId47"/>
    <p:sldId id="285" r:id="rId48"/>
    <p:sldId id="286" r:id="rId49"/>
    <p:sldId id="287" r:id="rId50"/>
    <p:sldId id="274" r:id="rId51"/>
    <p:sldId id="312" r:id="rId5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6D58781-6192-4C50-978B-961D6F6F090A}">
          <p14:sldIdLst>
            <p14:sldId id="256"/>
          </p14:sldIdLst>
        </p14:section>
        <p14:section name="Untitled Section" id="{406AE1AE-A94D-49AC-9957-C064AED7BAC4}">
          <p14:sldIdLst>
            <p14:sldId id="290"/>
            <p14:sldId id="291"/>
            <p14:sldId id="332"/>
            <p14:sldId id="333"/>
            <p14:sldId id="334"/>
            <p14:sldId id="335"/>
            <p14:sldId id="336"/>
            <p14:sldId id="337"/>
            <p14:sldId id="292"/>
            <p14:sldId id="293"/>
            <p14:sldId id="294"/>
            <p14:sldId id="295"/>
            <p14:sldId id="296"/>
            <p14:sldId id="297"/>
            <p14:sldId id="298"/>
            <p14:sldId id="299"/>
            <p14:sldId id="300"/>
            <p14:sldId id="301"/>
            <p14:sldId id="302"/>
            <p14:sldId id="303"/>
            <p14:sldId id="304"/>
            <p14:sldId id="305"/>
            <p14:sldId id="306"/>
            <p14:sldId id="307"/>
            <p14:sldId id="308"/>
            <p14:sldId id="309"/>
            <p14:sldId id="310"/>
            <p14:sldId id="311"/>
            <p14:sldId id="257"/>
            <p14:sldId id="258"/>
            <p14:sldId id="259"/>
            <p14:sldId id="263"/>
            <p14:sldId id="264"/>
            <p14:sldId id="275"/>
            <p14:sldId id="276"/>
            <p14:sldId id="277"/>
            <p14:sldId id="278"/>
            <p14:sldId id="279"/>
            <p14:sldId id="280"/>
            <p14:sldId id="281"/>
            <p14:sldId id="282"/>
            <p14:sldId id="283"/>
            <p14:sldId id="284"/>
            <p14:sldId id="285"/>
            <p14:sldId id="286"/>
            <p14:sldId id="287"/>
            <p14:sldId id="274"/>
            <p14:sldId id="312"/>
          </p14:sldIdLst>
        </p14:section>
      </p14:sectionLst>
    </p:ext>
    <p:ext uri="{EFAFB233-063F-42B5-8137-9DF3F51BA10A}">
      <p15:sldGuideLst xmlns:p15="http://schemas.microsoft.com/office/powerpoint/2012/main">
        <p15:guide id="1" orient="horz" pos="2901"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Αντρέας Κωνσταντίνου" initials="ΑΚ"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5" autoAdjust="0"/>
    <p:restoredTop sz="94660"/>
  </p:normalViewPr>
  <p:slideViewPr>
    <p:cSldViewPr snapToGrid="0" showGuides="1">
      <p:cViewPr varScale="1">
        <p:scale>
          <a:sx n="105" d="100"/>
          <a:sy n="105" d="100"/>
        </p:scale>
        <p:origin x="120" y="240"/>
      </p:cViewPr>
      <p:guideLst>
        <p:guide orient="horz" pos="2901"/>
        <p:guide pos="3840"/>
      </p:guideLst>
    </p:cSldViewPr>
  </p:slideViewPr>
  <p:notesTextViewPr>
    <p:cViewPr>
      <p:scale>
        <a:sx n="1" d="1"/>
        <a:sy n="1" d="1"/>
      </p:scale>
      <p:origin x="0" y="0"/>
    </p:cViewPr>
  </p:notesTextViewPr>
  <p:notesViewPr>
    <p:cSldViewPr snapToGrid="0">
      <p:cViewPr varScale="1">
        <p:scale>
          <a:sx n="84" d="100"/>
          <a:sy n="84" d="100"/>
        </p:scale>
        <p:origin x="3192" y="108"/>
      </p:cViewPr>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6" Type="http://schemas.openxmlformats.org/officeDocument/2006/relationships/commentAuthors" Target="commentAuthors.xml"/><Relationship Id="rId55" Type="http://schemas.openxmlformats.org/officeDocument/2006/relationships/tableStyles" Target="tableStyles.xml"/><Relationship Id="rId54" Type="http://schemas.openxmlformats.org/officeDocument/2006/relationships/viewProps" Target="viewProps.xml"/><Relationship Id="rId53" Type="http://schemas.openxmlformats.org/officeDocument/2006/relationships/presProps" Target="presProps.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notesMaster" Target="notesMasters/notesMaster1.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4400CE-6403-4B16-9F33-DD842AB5F542}" type="datetimeFigureOut">
              <a:rPr lang="el-GR" smtClean="0"/>
            </a:fld>
            <a:endParaRPr lang="el-G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l-G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AECB30-BE7D-4AA7-A981-57171DEE0DAF}" type="slidenum">
              <a:rPr lang="el-GR" smtClean="0"/>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9154" name="Rectangle 7"/>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el-GR" sz="1200" dirty="0"/>
            </a:fld>
            <a:endParaRPr lang="el-GR" sz="1200" dirty="0"/>
          </a:p>
        </p:txBody>
      </p:sp>
      <p:sp>
        <p:nvSpPr>
          <p:cNvPr id="49155" name="Rectangle 2"/>
          <p:cNvSpPr>
            <a:spLocks noRot="1" noTextEdit="1"/>
          </p:cNvSpPr>
          <p:nvPr>
            <p:ph type="sldImg"/>
          </p:nvPr>
        </p:nvSpPr>
        <p:spPr/>
      </p:sp>
      <p:sp>
        <p:nvSpPr>
          <p:cNvPr id="49156" name="Rectangle 3"/>
          <p:cNvSpPr>
            <a:spLocks noGrp="1"/>
          </p:cNvSpPr>
          <p:nvPr>
            <p:ph type="body" idx="1"/>
          </p:nvPr>
        </p:nvSpPr>
        <p:spPr/>
        <p:txBody>
          <a:bodyPr wrap="square" lIns="91440" tIns="45720" rIns="91440" bIns="45720" anchor="t" anchorCtr="0"/>
          <a:p>
            <a:pPr lvl="0" eaLnBrk="1" hangingPunct="1"/>
            <a:endParaRPr lang="en-GB" altLang="x-none"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0178" name="Rectangle 7"/>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el-GR" sz="1200" dirty="0"/>
            </a:fld>
            <a:endParaRPr lang="el-GR" sz="1200" dirty="0"/>
          </a:p>
        </p:txBody>
      </p:sp>
      <p:sp>
        <p:nvSpPr>
          <p:cNvPr id="50179" name="Rectangle 2"/>
          <p:cNvSpPr>
            <a:spLocks noRot="1" noTextEdit="1"/>
          </p:cNvSpPr>
          <p:nvPr>
            <p:ph type="sldImg"/>
          </p:nvPr>
        </p:nvSpPr>
        <p:spPr/>
      </p:sp>
      <p:sp>
        <p:nvSpPr>
          <p:cNvPr id="50180" name="Rectangle 3"/>
          <p:cNvSpPr>
            <a:spLocks noGrp="1"/>
          </p:cNvSpPr>
          <p:nvPr>
            <p:ph type="body" idx="1"/>
          </p:nvPr>
        </p:nvSpPr>
        <p:spPr/>
        <p:txBody>
          <a:bodyPr wrap="square" lIns="91440" tIns="45720" rIns="91440" bIns="45720" anchor="t" anchorCtr="0"/>
          <a:p>
            <a:pPr lvl="0" eaLnBrk="1" hangingPunct="1"/>
            <a:endParaRPr lang="en-GB" altLang="x-none"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7346" name="Rectangle 7"/>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el-GR" sz="1200" dirty="0"/>
            </a:fld>
            <a:endParaRPr lang="el-GR" sz="1200" dirty="0"/>
          </a:p>
        </p:txBody>
      </p:sp>
      <p:sp>
        <p:nvSpPr>
          <p:cNvPr id="57347" name="Rectangle 2"/>
          <p:cNvSpPr>
            <a:spLocks noRot="1" noTextEdit="1"/>
          </p:cNvSpPr>
          <p:nvPr>
            <p:ph type="sldImg"/>
          </p:nvPr>
        </p:nvSpPr>
        <p:spPr/>
      </p:sp>
      <p:sp>
        <p:nvSpPr>
          <p:cNvPr id="57348" name="Rectangle 3"/>
          <p:cNvSpPr>
            <a:spLocks noGrp="1"/>
          </p:cNvSpPr>
          <p:nvPr>
            <p:ph type="body" idx="1"/>
          </p:nvPr>
        </p:nvSpPr>
        <p:spPr/>
        <p:txBody>
          <a:bodyPr wrap="square" lIns="91440" tIns="45720" rIns="91440" bIns="45720" anchor="t" anchorCtr="0"/>
          <a:p>
            <a:pPr lvl="0" eaLnBrk="1" hangingPunct="1"/>
            <a:endParaRPr lang="en-GB" altLang="x-none"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endParaRPr lang="en-US" smtClean="0"/>
          </a:p>
        </p:txBody>
      </p:sp>
      <p:sp>
        <p:nvSpPr>
          <p:cNvPr id="3" name="Date Placeholder 2"/>
          <p:cNvSpPr>
            <a:spLocks noGrp="1"/>
          </p:cNvSpPr>
          <p:nvPr>
            <p:ph type="dt" sz="half" idx="10"/>
          </p:nvPr>
        </p:nvSpPr>
        <p:spPr/>
        <p:txBody>
          <a:bodyPr/>
          <a:lstStyle/>
          <a:p>
            <a:fld id="{B61BEF0D-F0BB-DE4B-95CE-6DB70DBA9567}" type="datetimeFigureOut">
              <a:rPr lang="en-US" smtClean="0"/>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endParaRPr lang="en-US" smtClean="0"/>
          </a:p>
        </p:txBody>
      </p:sp>
      <p:sp>
        <p:nvSpPr>
          <p:cNvPr id="4" name="Date Placeholder 3"/>
          <p:cNvSpPr>
            <a:spLocks noGrp="1"/>
          </p:cNvSpPr>
          <p:nvPr>
            <p:ph type="dt" sz="half" idx="10"/>
          </p:nvPr>
        </p:nvSpPr>
        <p:spPr/>
        <p:txBody>
          <a:bodyPr/>
          <a:lstStyle/>
          <a:p>
            <a:fld id="{B61BEF0D-F0BB-DE4B-95CE-6DB70DBA9567}"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endParaRPr lang="en-US" smtClean="0"/>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endParaRPr lang="en-US" smtClean="0"/>
          </a:p>
        </p:txBody>
      </p:sp>
      <p:sp>
        <p:nvSpPr>
          <p:cNvPr id="4" name="Date Placeholder 3"/>
          <p:cNvSpPr>
            <a:spLocks noGrp="1"/>
          </p:cNvSpPr>
          <p:nvPr>
            <p:ph type="dt" sz="half" idx="10"/>
          </p:nvPr>
        </p:nvSpPr>
        <p:spPr/>
        <p:txBody>
          <a:bodyPr/>
          <a:lstStyle/>
          <a:p>
            <a:fld id="{B61BEF0D-F0BB-DE4B-95CE-6DB70DBA9567}"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endParaRPr lang="en-US" sz="8000" dirty="0">
              <a:solidFill>
                <a:schemeClr val="tx1"/>
              </a:solidFill>
              <a:effectLst/>
            </a:endParaRP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endParaRPr lang="en-US" sz="8000" dirty="0">
              <a:solidFill>
                <a:schemeClr val="tx1"/>
              </a:solidFill>
              <a:effectLst/>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endParaRPr lang="en-US" smtClean="0"/>
          </a:p>
        </p:txBody>
      </p:sp>
      <p:sp>
        <p:nvSpPr>
          <p:cNvPr id="4" name="Date Placeholder 3"/>
          <p:cNvSpPr>
            <a:spLocks noGrp="1"/>
          </p:cNvSpPr>
          <p:nvPr>
            <p:ph type="dt" sz="half" idx="10"/>
          </p:nvPr>
        </p:nvSpPr>
        <p:spPr/>
        <p:txBody>
          <a:bodyPr/>
          <a:lstStyle/>
          <a:p>
            <a:fld id="{B61BEF0D-F0BB-DE4B-95CE-6DB70DBA9567}"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Edit Master text styles</a:t>
            </a:r>
            <a:endParaRPr lang="en-US" smtClean="0"/>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endParaRPr lang="en-US" smtClean="0"/>
          </a:p>
        </p:txBody>
      </p:sp>
      <p:sp>
        <p:nvSpPr>
          <p:cNvPr id="4" name="Date Placeholder 3"/>
          <p:cNvSpPr>
            <a:spLocks noGrp="1"/>
          </p:cNvSpPr>
          <p:nvPr>
            <p:ph type="dt" sz="half" idx="10"/>
          </p:nvPr>
        </p:nvSpPr>
        <p:spPr/>
        <p:txBody>
          <a:bodyPr/>
          <a:lstStyle/>
          <a:p>
            <a:fld id="{B61BEF0D-F0BB-DE4B-95CE-6DB70DBA9567}"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endParaRPr lang="en-US" sz="8000" dirty="0">
              <a:solidFill>
                <a:schemeClr val="tx1"/>
              </a:solidFill>
              <a:effectLst/>
            </a:endParaRP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endParaRPr lang="en-US" sz="8000" dirty="0">
              <a:solidFill>
                <a:schemeClr val="tx1"/>
              </a:solidFill>
              <a:effectLst/>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Edit Master text styles</a:t>
            </a:r>
            <a:endParaRPr lang="en-US" smtClean="0"/>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endParaRPr lang="en-US" smtClean="0"/>
          </a:p>
        </p:txBody>
      </p:sp>
      <p:sp>
        <p:nvSpPr>
          <p:cNvPr id="4" name="Date Placeholder 3"/>
          <p:cNvSpPr>
            <a:spLocks noGrp="1"/>
          </p:cNvSpPr>
          <p:nvPr>
            <p:ph type="dt" sz="half" idx="10"/>
          </p:nvPr>
        </p:nvSpPr>
        <p:spPr/>
        <p:txBody>
          <a:bodyPr/>
          <a:lstStyle/>
          <a:p>
            <a:fld id="{B61BEF0D-F0BB-DE4B-95CE-6DB70DBA9567}"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endParaRPr lang="en-US" smtClean="0"/>
          </a:p>
        </p:txBody>
      </p:sp>
      <p:sp>
        <p:nvSpPr>
          <p:cNvPr id="4" name="Date Placeholder 3"/>
          <p:cNvSpPr>
            <a:spLocks noGrp="1"/>
          </p:cNvSpPr>
          <p:nvPr>
            <p:ph type="dt" sz="half" idx="10"/>
          </p:nvPr>
        </p:nvSpPr>
        <p:spPr/>
        <p:txBody>
          <a:bodyPr/>
          <a:lstStyle/>
          <a:p>
            <a:fld id="{B61BEF0D-F0BB-DE4B-95CE-6DB70DBA9567}"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endParaRPr lang="en-US" smtClean="0"/>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endParaRPr lang="en-US" smtClean="0"/>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endParaRPr lang="en-US" smtClean="0"/>
          </a:p>
        </p:txBody>
      </p:sp>
      <p:sp>
        <p:nvSpPr>
          <p:cNvPr id="5" name="Date Placeholder 4"/>
          <p:cNvSpPr>
            <a:spLocks noGrp="1"/>
          </p:cNvSpPr>
          <p:nvPr>
            <p:ph type="dt" sz="half" idx="10"/>
          </p:nvPr>
        </p:nvSpPr>
        <p:spPr/>
        <p:txBody>
          <a:bodyPr/>
          <a:lstStyle/>
          <a:p>
            <a:fld id="{B61BEF0D-F0BB-DE4B-95CE-6DB70DBA9567}" type="datetimeFigureOut">
              <a:rPr lang="en-US" smtClean="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endParaRPr lang="en-US" smtClean="0"/>
          </a:p>
        </p:txBody>
      </p:sp>
      <p:sp>
        <p:nvSpPr>
          <p:cNvPr id="5" name="Date Placeholder 4"/>
          <p:cNvSpPr>
            <a:spLocks noGrp="1"/>
          </p:cNvSpPr>
          <p:nvPr>
            <p:ph type="dt" sz="half" idx="10"/>
          </p:nvPr>
        </p:nvSpPr>
        <p:spPr/>
        <p:txBody>
          <a:bodyPr/>
          <a:lstStyle/>
          <a:p>
            <a:fld id="{B61BEF0D-F0BB-DE4B-95CE-6DB70DBA9567}" type="datetimeFigureOut">
              <a:rPr lang="en-US" smtClean="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smtClean="0"/>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smtClean="0"/>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NULL" TargetMode="External"/><Relationship Id="rId1" Type="http://schemas.openxmlformats.org/officeDocument/2006/relationships/image" Target="../media/image12.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jpe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jpe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jpe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jpe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jpe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jpe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jpe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0.emf"/></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23.emf"/><Relationship Id="rId1" Type="http://schemas.openxmlformats.org/officeDocument/2006/relationships/image" Target="../media/image22.emf"/></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4.png"/></Relationships>
</file>

<file path=ppt/slides/_rels/slide34.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image" Target="../media/image25.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29.emf"/><Relationship Id="rId1"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31.emf"/><Relationship Id="rId1" Type="http://schemas.openxmlformats.org/officeDocument/2006/relationships/image" Target="../media/image30.emf"/></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33.emf"/><Relationship Id="rId1"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35.emf"/><Relationship Id="rId1" Type="http://schemas.openxmlformats.org/officeDocument/2006/relationships/image" Target="../media/image34.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37.emf"/><Relationship Id="rId1" Type="http://schemas.openxmlformats.org/officeDocument/2006/relationships/image" Target="../media/image3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39.emf"/><Relationship Id="rId1" Type="http://schemas.openxmlformats.org/officeDocument/2006/relationships/image" Target="../media/image38.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41.emf"/><Relationship Id="rId1" Type="http://schemas.openxmlformats.org/officeDocument/2006/relationships/image" Target="../media/image40.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43.emf"/><Relationship Id="rId1" Type="http://schemas.openxmlformats.org/officeDocument/2006/relationships/image" Target="../media/image42.png"/></Relationships>
</file>

<file path=ppt/slides/_rels/slide43.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image" Target="../media/image44.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48.emf"/><Relationship Id="rId1" Type="http://schemas.openxmlformats.org/officeDocument/2006/relationships/image" Target="../media/image47.png"/></Relationships>
</file>

<file path=ppt/slides/_rels/slide45.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51.emf"/><Relationship Id="rId2" Type="http://schemas.openxmlformats.org/officeDocument/2006/relationships/image" Target="../media/image50.emf"/><Relationship Id="rId1" Type="http://schemas.openxmlformats.org/officeDocument/2006/relationships/image" Target="../media/image49.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53.png"/><Relationship Id="rId1" Type="http://schemas.openxmlformats.org/officeDocument/2006/relationships/image" Target="../media/image5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5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82295" y="438150"/>
            <a:ext cx="9042400" cy="1708785"/>
          </a:xfrm>
        </p:spPr>
        <p:txBody>
          <a:bodyPr>
            <a:normAutofit/>
          </a:bodyPr>
          <a:lstStyle/>
          <a:p>
            <a:r>
              <a:rPr lang="el-GR" sz="2800" b="1" dirty="0" smtClean="0">
                <a:solidFill>
                  <a:srgbClr val="002060"/>
                </a:solidFill>
              </a:rPr>
              <a:t>Η αναγεννημΕνη πΟλη της ΛεμεσοΥ</a:t>
            </a:r>
            <a:br>
              <a:rPr lang="el-GR" sz="2800" b="1" dirty="0" smtClean="0">
                <a:solidFill>
                  <a:srgbClr val="002060"/>
                </a:solidFill>
              </a:rPr>
            </a:br>
            <a:r>
              <a:rPr lang="el-GR" sz="2800" b="1" dirty="0" smtClean="0">
                <a:solidFill>
                  <a:srgbClr val="002060"/>
                </a:solidFill>
              </a:rPr>
              <a:t>μετΑ την τουρκικΗ εισβολΗ του 1974</a:t>
            </a:r>
            <a:br>
              <a:rPr lang="el-GR" sz="2800" b="1" dirty="0" smtClean="0">
                <a:solidFill>
                  <a:srgbClr val="002060"/>
                </a:solidFill>
              </a:rPr>
            </a:br>
            <a:r>
              <a:rPr lang="el-GR" sz="2800" b="1" dirty="0" smtClean="0">
                <a:solidFill>
                  <a:srgbClr val="002060"/>
                </a:solidFill>
              </a:rPr>
              <a:t>Η σημασΙα της ανΑδειξης του πολιτισμοΥ της</a:t>
            </a:r>
            <a:r>
              <a:rPr lang="el-GR" dirty="0" smtClean="0"/>
              <a:t>                                                </a:t>
            </a:r>
            <a:endParaRPr lang="el-GR" b="1" cap="none"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5" name="Picture 4"/>
          <p:cNvPicPr>
            <a:picLocks noChangeAspect="1"/>
          </p:cNvPicPr>
          <p:nvPr/>
        </p:nvPicPr>
        <p:blipFill>
          <a:blip r:embed="rId1"/>
          <a:stretch>
            <a:fillRect/>
          </a:stretch>
        </p:blipFill>
        <p:spPr>
          <a:xfrm>
            <a:off x="5126990" y="2283460"/>
            <a:ext cx="7065010" cy="4071620"/>
          </a:xfrm>
          <a:prstGeom prst="rect">
            <a:avLst/>
          </a:prstGeom>
        </p:spPr>
      </p:pic>
      <p:sp>
        <p:nvSpPr>
          <p:cNvPr id="3075" name="Rectangle 14"/>
          <p:cNvSpPr/>
          <p:nvPr/>
        </p:nvSpPr>
        <p:spPr>
          <a:xfrm>
            <a:off x="628015" y="5300345"/>
            <a:ext cx="4615180" cy="721995"/>
          </a:xfrm>
          <a:prstGeom prst="rect">
            <a:avLst/>
          </a:prstGeom>
          <a:noFill/>
          <a:ln w="9525">
            <a:noFill/>
          </a:ln>
        </p:spPr>
        <p:txBody>
          <a:bodyPr wrap="square" anchor="ctr" anchorCtr="0">
            <a:spAutoFit/>
          </a:bodyPr>
          <a:p>
            <a:pPr algn="l">
              <a:buNone/>
            </a:pPr>
            <a:r>
              <a:rPr sz="1600" b="1" dirty="0">
                <a:solidFill>
                  <a:srgbClr val="002060"/>
                </a:solidFill>
                <a:latin typeface="Arial" panose="020B0604020202020204" pitchFamily="34" charset="0"/>
                <a:cs typeface="Arial" panose="020B0604020202020204" pitchFamily="34" charset="0"/>
              </a:rPr>
              <a:t>Ρόϊδω Μητούλα</a:t>
            </a:r>
            <a:endParaRPr sz="1600" b="1" dirty="0">
              <a:solidFill>
                <a:srgbClr val="002060"/>
              </a:solidFill>
              <a:latin typeface="Arial" panose="020B0604020202020204" pitchFamily="34" charset="0"/>
              <a:cs typeface="Arial" panose="020B0604020202020204" pitchFamily="34" charset="0"/>
            </a:endParaRPr>
          </a:p>
          <a:p>
            <a:pPr algn="l">
              <a:buNone/>
            </a:pPr>
            <a:r>
              <a:rPr sz="1600" i="1" dirty="0">
                <a:solidFill>
                  <a:srgbClr val="002060"/>
                </a:solidFill>
                <a:latin typeface="Arial" panose="020B0604020202020204" pitchFamily="34" charset="0"/>
                <a:cs typeface="Arial" panose="020B0604020202020204" pitchFamily="34" charset="0"/>
              </a:rPr>
              <a:t>Καθηγήτρια Χαροκοπείου Πανεπιστημίου</a:t>
            </a:r>
            <a:endParaRPr sz="900" i="1" dirty="0">
              <a:solidFill>
                <a:srgbClr val="002060"/>
              </a:solidFill>
              <a:latin typeface="Arial" panose="020B0604020202020204" pitchFamily="34" charset="0"/>
              <a:ea typeface="Batang" pitchFamily="18" charset="-127"/>
            </a:endParaRPr>
          </a:p>
          <a:p>
            <a:pPr algn="ctr" eaLnBrk="0" hangingPunct="0">
              <a:buNone/>
            </a:pPr>
            <a:endParaRPr sz="900" i="1" dirty="0">
              <a:solidFill>
                <a:srgbClr val="002060"/>
              </a:solidFill>
              <a:latin typeface="Arial" panose="020B0604020202020204" pitchFamily="34" charset="0"/>
              <a:ea typeface="Batang" pitchFamily="18" charset="-127"/>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4" name="Title 1"/>
          <p:cNvSpPr/>
          <p:nvPr/>
        </p:nvSpPr>
        <p:spPr>
          <a:xfrm>
            <a:off x="4800600" y="327660"/>
            <a:ext cx="2808605" cy="711200"/>
          </a:xfrm>
          <a:prstGeom prst="rect">
            <a:avLst/>
          </a:prstGeom>
          <a:noFill/>
          <a:ln w="9525">
            <a:noFill/>
          </a:ln>
        </p:spPr>
        <p:txBody>
          <a:bodyPr anchor="b" anchorCtr="0"/>
          <a:p>
            <a:r>
              <a:rPr sz="4400" dirty="0">
                <a:latin typeface="Arial" panose="020B0604020202020204" pitchFamily="34" charset="0"/>
              </a:rPr>
              <a:t>ΚΥΠΡΟΣ</a:t>
            </a:r>
            <a:endParaRPr lang="en-GB" altLang="x-none" sz="4400" dirty="0">
              <a:latin typeface="Arial" panose="020B0604020202020204" pitchFamily="34" charset="0"/>
            </a:endParaRPr>
          </a:p>
        </p:txBody>
      </p:sp>
      <p:pic>
        <p:nvPicPr>
          <p:cNvPr id="23555" name="Picture 3"/>
          <p:cNvPicPr>
            <a:picLocks noChangeAspect="1"/>
          </p:cNvPicPr>
          <p:nvPr/>
        </p:nvPicPr>
        <p:blipFill>
          <a:blip r:embed="rId1"/>
          <a:stretch>
            <a:fillRect/>
          </a:stretch>
        </p:blipFill>
        <p:spPr>
          <a:xfrm>
            <a:off x="2609850" y="1187133"/>
            <a:ext cx="6624638" cy="5210175"/>
          </a:xfrm>
          <a:prstGeom prst="rect">
            <a:avLst/>
          </a:prstGeom>
          <a:noFill/>
          <a:ln w="9525">
            <a:noFill/>
          </a:ln>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4578" name="Title 1"/>
          <p:cNvSpPr>
            <a:spLocks noGrp="1"/>
          </p:cNvSpPr>
          <p:nvPr>
            <p:ph type="title" idx="4294967295"/>
          </p:nvPr>
        </p:nvSpPr>
        <p:spPr/>
        <p:txBody>
          <a:bodyPr vert="horz" wrap="square" lIns="91440" tIns="45720" rIns="91440" bIns="45720" anchor="b" anchorCtr="0"/>
          <a:p>
            <a:pPr eaLnBrk="1" hangingPunct="1"/>
            <a:r>
              <a:rPr dirty="0"/>
              <a:t>Λεμεσός</a:t>
            </a:r>
            <a:endParaRPr lang="en-GB" altLang="x-none" dirty="0"/>
          </a:p>
        </p:txBody>
      </p:sp>
      <p:pic>
        <p:nvPicPr>
          <p:cNvPr id="24579" name="Content Placeholder 16" descr="120px-Limassol_Logo.png"/>
          <p:cNvPicPr>
            <a:picLocks noChangeAspect="1"/>
          </p:cNvPicPr>
          <p:nvPr/>
        </p:nvPicPr>
        <p:blipFill>
          <a:blip r:embed="rId1"/>
          <a:stretch>
            <a:fillRect/>
          </a:stretch>
        </p:blipFill>
        <p:spPr>
          <a:xfrm>
            <a:off x="5029200" y="2176145"/>
            <a:ext cx="1668145" cy="1516380"/>
          </a:xfrm>
          <a:prstGeom prst="rect">
            <a:avLst/>
          </a:prstGeom>
          <a:noFill/>
          <a:ln w="9525">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5602" name="Title 1"/>
          <p:cNvSpPr>
            <a:spLocks noGrp="1"/>
          </p:cNvSpPr>
          <p:nvPr>
            <p:ph type="title" idx="4294967295"/>
          </p:nvPr>
        </p:nvSpPr>
        <p:spPr/>
        <p:txBody>
          <a:bodyPr vert="horz" wrap="square" lIns="91440" tIns="45720" rIns="91440" bIns="45720" anchor="b" anchorCtr="0"/>
          <a:p>
            <a:pPr eaLnBrk="1" hangingPunct="1"/>
            <a:r>
              <a:rPr sz="2800" dirty="0"/>
              <a:t>ΤΟ ΚΑΣΤΡΟ ΤΗΣ ΛΕΜΕΣΟΥ</a:t>
            </a:r>
            <a:endParaRPr lang="en-GB" altLang="x-none" sz="2800" dirty="0"/>
          </a:p>
        </p:txBody>
      </p:sp>
      <p:sp>
        <p:nvSpPr>
          <p:cNvPr id="25603" name="Content Placeholder 2"/>
          <p:cNvSpPr>
            <a:spLocks noGrp="1"/>
          </p:cNvSpPr>
          <p:nvPr>
            <p:ph sz="quarter" idx="1"/>
          </p:nvPr>
        </p:nvSpPr>
        <p:spPr>
          <a:xfrm>
            <a:off x="1981200" y="1600200"/>
            <a:ext cx="5338763" cy="5257800"/>
          </a:xfrm>
        </p:spPr>
        <p:txBody>
          <a:bodyPr vert="horz" wrap="square" lIns="91440" tIns="45720" rIns="91440" bIns="45720" anchor="t" anchorCtr="0"/>
          <a:lstStyle>
            <a:lvl1pPr lvl="0">
              <a:buClr>
                <a:schemeClr val="bg2"/>
              </a:buClr>
              <a:buSzPct val="75000"/>
              <a:buFont typeface="Wingdings" panose="05000000000000000000" pitchFamily="2" charset="2"/>
              <a:defRPr sz="2400"/>
            </a:lvl1pPr>
            <a:lvl2pPr lvl="1">
              <a:buClr>
                <a:schemeClr val="accent2"/>
              </a:buClr>
              <a:buSzPct val="80000"/>
              <a:buFont typeface="Wingdings" panose="05000000000000000000" pitchFamily="2" charset="2"/>
              <a:defRPr sz="2000"/>
            </a:lvl2pPr>
            <a:lvl3pPr lvl="2">
              <a:buClr>
                <a:schemeClr val="bg2"/>
              </a:buClr>
              <a:buSzPct val="65000"/>
              <a:buFont typeface="Wingdings" panose="05000000000000000000" pitchFamily="2" charset="2"/>
              <a:defRPr sz="1800"/>
            </a:lvl3pPr>
            <a:lvl4pPr lvl="3">
              <a:buClr>
                <a:schemeClr val="accent2"/>
              </a:buClr>
              <a:buSzPct val="70000"/>
              <a:buFont typeface="Wingdings" panose="05000000000000000000" pitchFamily="2" charset="2"/>
              <a:defRPr sz="1600"/>
            </a:lvl4pPr>
            <a:lvl5pPr lvl="4">
              <a:buClr>
                <a:schemeClr val="bg2"/>
              </a:buClr>
              <a:buSzTx/>
              <a:buFont typeface="Wingdings" panose="05000000000000000000" pitchFamily="2" charset="2"/>
              <a:defRPr sz="1600"/>
            </a:lvl5pPr>
          </a:lstStyle>
          <a:p>
            <a:pPr marL="273050" lvl="0" indent="-273050" eaLnBrk="1" hangingPunct="1">
              <a:lnSpc>
                <a:spcPct val="80000"/>
              </a:lnSpc>
            </a:pPr>
            <a:r>
              <a:rPr sz="1800" dirty="0"/>
              <a:t>Το Κάστρο της Λεμεσού στην μορφή που το βλέπουμε σήμερα  αποτελεί ανακατασκευή της Τουρκοκρατίας (19ος αιώνας) μέσα στην οποία ενσωματώθηκαν αρχιτεκτονικά κατάλοιπα ενός  Μεσαιωνικού Κάστρου πολύ μεγαλυτέρων διαστάσεων. </a:t>
            </a:r>
            <a:endParaRPr sz="1800" dirty="0"/>
          </a:p>
          <a:p>
            <a:pPr marL="273050" lvl="0" indent="-273050" eaLnBrk="1" hangingPunct="1">
              <a:lnSpc>
                <a:spcPct val="80000"/>
              </a:lnSpc>
            </a:pPr>
            <a:r>
              <a:rPr sz="1800" dirty="0"/>
              <a:t>Μετά την οριστική κατάληψη της νήσου (1576) από τους Οθωμανούς Τούρκους  τα ερείπια ή τμήματα των ερειπίων του παλιού κάστρου ενσωματώθηκαν γύρω στο 1590 μέσα στο νέο οχυρό των Οθωμανών με ισχυρό τοίχο πάχους 2  μέτρων και διαμόρφωσαν  τα κελλιά του ισογείου και του ορόφου που μέχρι και το 1950 χρησιμοποιούνταν σαν φυλακές.</a:t>
            </a:r>
            <a:endParaRPr lang="en-GB" altLang="x-none" sz="1800" dirty="0"/>
          </a:p>
          <a:p>
            <a:pPr marL="273050" lvl="0" indent="-273050" eaLnBrk="1" hangingPunct="1">
              <a:lnSpc>
                <a:spcPct val="80000"/>
              </a:lnSpc>
            </a:pPr>
            <a:endParaRPr lang="en-GB" altLang="x-none" sz="1800" dirty="0"/>
          </a:p>
          <a:p>
            <a:pPr marL="273050" lvl="0" indent="-273050" eaLnBrk="1" hangingPunct="1">
              <a:lnSpc>
                <a:spcPct val="80000"/>
              </a:lnSpc>
            </a:pPr>
            <a:endParaRPr sz="1800" dirty="0"/>
          </a:p>
        </p:txBody>
      </p:sp>
      <p:pic>
        <p:nvPicPr>
          <p:cNvPr id="25604" name="Content Placeholder 4" descr="http://www.limassolmunicipal.com.cy/castle/foto-h.jpg"/>
          <p:cNvPicPr>
            <a:picLocks noGrp="1"/>
          </p:cNvPicPr>
          <p:nvPr>
            <p:ph sz="quarter" idx="1"/>
          </p:nvPr>
        </p:nvPicPr>
        <p:blipFill>
          <a:blip r:embed="rId1"/>
          <a:srcRect/>
          <a:stretch>
            <a:fillRect/>
          </a:stretch>
        </p:blipFill>
        <p:spPr>
          <a:xfrm>
            <a:off x="7464425" y="981075"/>
            <a:ext cx="2970213" cy="5400675"/>
          </a:xfr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6626" name="Title 1"/>
          <p:cNvSpPr>
            <a:spLocks noGrp="1"/>
          </p:cNvSpPr>
          <p:nvPr>
            <p:ph type="title" idx="4294967295"/>
          </p:nvPr>
        </p:nvSpPr>
        <p:spPr/>
        <p:txBody>
          <a:bodyPr vert="horz" wrap="square" lIns="91440" tIns="45720" rIns="91440" bIns="45720" anchor="b" anchorCtr="0"/>
          <a:p>
            <a:pPr eaLnBrk="1" hangingPunct="1"/>
            <a:r>
              <a:rPr sz="2800" dirty="0"/>
              <a:t>ΚΟΥΡΙΟΝ-ΤΑ ΜΝΗΜΕΙΑ ΤΗΣ ΠΟΛΗΣ</a:t>
            </a:r>
            <a:endParaRPr lang="en-GB" altLang="x-none" sz="2800" dirty="0"/>
          </a:p>
        </p:txBody>
      </p:sp>
      <p:sp>
        <p:nvSpPr>
          <p:cNvPr id="26627" name="Content Placeholder 2"/>
          <p:cNvSpPr>
            <a:spLocks noGrp="1"/>
          </p:cNvSpPr>
          <p:nvPr>
            <p:ph sz="quarter" idx="1"/>
          </p:nvPr>
        </p:nvSpPr>
        <p:spPr>
          <a:xfrm>
            <a:off x="1981200" y="1600200"/>
            <a:ext cx="5051425" cy="4924425"/>
          </a:xfrm>
        </p:spPr>
        <p:txBody>
          <a:bodyPr vert="horz" wrap="square" lIns="91440" tIns="45720" rIns="91440" bIns="45720" anchor="t" anchorCtr="0"/>
          <a:lstStyle>
            <a:lvl1pPr lvl="0">
              <a:buClr>
                <a:schemeClr val="bg2"/>
              </a:buClr>
              <a:buSzPct val="75000"/>
              <a:buFont typeface="Wingdings" panose="05000000000000000000" pitchFamily="2" charset="2"/>
              <a:defRPr sz="2400"/>
            </a:lvl1pPr>
            <a:lvl2pPr lvl="1">
              <a:buClr>
                <a:schemeClr val="accent2"/>
              </a:buClr>
              <a:buSzPct val="80000"/>
              <a:buFont typeface="Wingdings" panose="05000000000000000000" pitchFamily="2" charset="2"/>
              <a:defRPr sz="2000"/>
            </a:lvl2pPr>
            <a:lvl3pPr lvl="2">
              <a:buClr>
                <a:schemeClr val="bg2"/>
              </a:buClr>
              <a:buSzPct val="65000"/>
              <a:buFont typeface="Wingdings" panose="05000000000000000000" pitchFamily="2" charset="2"/>
              <a:defRPr sz="1800"/>
            </a:lvl3pPr>
            <a:lvl4pPr lvl="3">
              <a:buClr>
                <a:schemeClr val="accent2"/>
              </a:buClr>
              <a:buSzPct val="70000"/>
              <a:buFont typeface="Wingdings" panose="05000000000000000000" pitchFamily="2" charset="2"/>
              <a:defRPr sz="1600"/>
            </a:lvl4pPr>
            <a:lvl5pPr lvl="4">
              <a:buClr>
                <a:schemeClr val="bg2"/>
              </a:buClr>
              <a:buSzTx/>
              <a:buFont typeface="Wingdings" panose="05000000000000000000" pitchFamily="2" charset="2"/>
              <a:defRPr sz="1600"/>
            </a:lvl5pPr>
          </a:lstStyle>
          <a:p>
            <a:pPr marL="273050" lvl="0" indent="-273050" eaLnBrk="1" hangingPunct="1">
              <a:buNone/>
            </a:pPr>
            <a:r>
              <a:rPr lang="en-US" altLang="x-none" sz="2000" dirty="0"/>
              <a:t>	</a:t>
            </a:r>
            <a:r>
              <a:rPr sz="2000" dirty="0"/>
              <a:t>Πρόκειται για ένα σύμπλεγμα μνημείων που αποτελείται από τα εξής μνημεία: </a:t>
            </a:r>
            <a:endParaRPr sz="2000" dirty="0"/>
          </a:p>
          <a:p>
            <a:pPr marL="273050" lvl="0" indent="-273050" eaLnBrk="1" hangingPunct="1">
              <a:buFont typeface="Century Schoolbook" pitchFamily="18" charset="0"/>
              <a:buAutoNum type="arabicPeriod"/>
            </a:pPr>
            <a:r>
              <a:rPr sz="2000" dirty="0"/>
              <a:t>Το θέατρο</a:t>
            </a:r>
            <a:endParaRPr lang="en-GB" altLang="x-none" sz="2000" dirty="0"/>
          </a:p>
          <a:p>
            <a:pPr marL="273050" lvl="0" indent="-273050" eaLnBrk="1" hangingPunct="1">
              <a:buFont typeface="Century Schoolbook" pitchFamily="18" charset="0"/>
              <a:buAutoNum type="arabicPeriod"/>
            </a:pPr>
            <a:r>
              <a:rPr sz="2000" dirty="0"/>
              <a:t>Η αγορά</a:t>
            </a:r>
            <a:endParaRPr lang="en-GB" altLang="x-none" sz="2000" dirty="0"/>
          </a:p>
          <a:p>
            <a:pPr marL="273050" lvl="0" indent="-273050" eaLnBrk="1" hangingPunct="1">
              <a:buFont typeface="Century Schoolbook" pitchFamily="18" charset="0"/>
              <a:buAutoNum type="arabicPeriod"/>
            </a:pPr>
            <a:r>
              <a:rPr sz="2000" dirty="0"/>
              <a:t>Η στοά</a:t>
            </a:r>
            <a:endParaRPr sz="2000" dirty="0"/>
          </a:p>
          <a:p>
            <a:pPr marL="273050" lvl="0" indent="-273050" eaLnBrk="1" hangingPunct="1">
              <a:buFont typeface="Century Schoolbook" pitchFamily="18" charset="0"/>
              <a:buAutoNum type="arabicPeriod"/>
            </a:pPr>
            <a:r>
              <a:rPr sz="2000" dirty="0"/>
              <a:t>Το Βόρειο Ανατολικό Ελληνιστικό Δημόσιο Οικοδόμημα</a:t>
            </a:r>
            <a:endParaRPr sz="2000" dirty="0"/>
          </a:p>
          <a:p>
            <a:pPr marL="273050" lvl="0" indent="-273050" eaLnBrk="1" hangingPunct="1">
              <a:buFont typeface="Century Schoolbook" pitchFamily="18" charset="0"/>
              <a:buAutoNum type="arabicPeriod"/>
            </a:pPr>
            <a:r>
              <a:rPr sz="2000" dirty="0"/>
              <a:t>Το Ρωμαϊκό Νυμφαίο</a:t>
            </a:r>
            <a:endParaRPr lang="en-GB" altLang="x-none" sz="2000" dirty="0"/>
          </a:p>
          <a:p>
            <a:pPr marL="273050" lvl="0" indent="-273050" eaLnBrk="1" hangingPunct="1">
              <a:buFont typeface="Century Schoolbook" pitchFamily="18" charset="0"/>
              <a:buAutoNum type="arabicPeriod"/>
            </a:pPr>
            <a:r>
              <a:rPr sz="2000" dirty="0"/>
              <a:t>Το στάδιο</a:t>
            </a:r>
            <a:endParaRPr sz="2000" dirty="0"/>
          </a:p>
          <a:p>
            <a:pPr marL="273050" lvl="0" indent="-273050" eaLnBrk="1" hangingPunct="1">
              <a:buFont typeface="Century Schoolbook" pitchFamily="18" charset="0"/>
              <a:buAutoNum type="arabicPeriod"/>
            </a:pPr>
            <a:r>
              <a:rPr sz="2000" dirty="0"/>
              <a:t>Το ιερό του Απόλλωνα Υλάτη</a:t>
            </a:r>
            <a:endParaRPr lang="en-GB" altLang="x-none" sz="2000" dirty="0"/>
          </a:p>
        </p:txBody>
      </p:sp>
      <p:pic>
        <p:nvPicPr>
          <p:cNvPr id="26628" name="Content Placeholder 4" descr="http://www.limassolmunicipal.com.cy/kourion/21.jpg"/>
          <p:cNvPicPr>
            <a:picLocks noGrp="1"/>
          </p:cNvPicPr>
          <p:nvPr>
            <p:ph sz="quarter" idx="1"/>
          </p:nvPr>
        </p:nvPicPr>
        <p:blipFill>
          <a:blip r:embed="rId1"/>
          <a:srcRect/>
          <a:stretch>
            <a:fillRect/>
          </a:stretch>
        </p:blipFill>
        <p:spPr>
          <a:xfrm>
            <a:off x="7104380" y="2060575"/>
            <a:ext cx="3241675" cy="5111750"/>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7650" name="Title 1"/>
          <p:cNvSpPr>
            <a:spLocks noGrp="1"/>
          </p:cNvSpPr>
          <p:nvPr>
            <p:ph type="title" idx="4294967295"/>
          </p:nvPr>
        </p:nvSpPr>
        <p:spPr/>
        <p:txBody>
          <a:bodyPr vert="horz" wrap="square" lIns="91440" tIns="45720" rIns="91440" bIns="45720" anchor="b" anchorCtr="0"/>
          <a:p>
            <a:pPr eaLnBrk="1" hangingPunct="1"/>
            <a:r>
              <a:rPr sz="2800" dirty="0">
                <a:solidFill>
                  <a:srgbClr val="0D0D0D"/>
                </a:solidFill>
              </a:rPr>
              <a:t>ΜΕΣΑΙΩΝΙΚΟ  ΚΑΣΤΡΟ ΣΤΟ ΚΟΛΟΣΣΙ</a:t>
            </a:r>
            <a:endParaRPr lang="en-GB" altLang="x-none" sz="2800" dirty="0">
              <a:solidFill>
                <a:srgbClr val="0D0D0D"/>
              </a:solidFill>
            </a:endParaRPr>
          </a:p>
        </p:txBody>
      </p:sp>
      <p:sp>
        <p:nvSpPr>
          <p:cNvPr id="27651" name="Content Placeholder 2"/>
          <p:cNvSpPr>
            <a:spLocks noGrp="1"/>
          </p:cNvSpPr>
          <p:nvPr>
            <p:ph sz="quarter" idx="1"/>
          </p:nvPr>
        </p:nvSpPr>
        <p:spPr>
          <a:xfrm>
            <a:off x="1981200" y="1600200"/>
            <a:ext cx="4691063" cy="4997450"/>
          </a:xfrm>
        </p:spPr>
        <p:txBody>
          <a:bodyPr vert="horz" wrap="square" lIns="91440" tIns="45720" rIns="91440" bIns="45720" anchor="t" anchorCtr="0"/>
          <a:lstStyle>
            <a:lvl1pPr lvl="0">
              <a:buClr>
                <a:schemeClr val="bg2"/>
              </a:buClr>
              <a:buSzPct val="75000"/>
              <a:buFont typeface="Wingdings" panose="05000000000000000000" pitchFamily="2" charset="2"/>
              <a:defRPr sz="2400"/>
            </a:lvl1pPr>
            <a:lvl2pPr lvl="1">
              <a:buClr>
                <a:schemeClr val="accent2"/>
              </a:buClr>
              <a:buSzPct val="80000"/>
              <a:buFont typeface="Wingdings" panose="05000000000000000000" pitchFamily="2" charset="2"/>
              <a:defRPr sz="2000"/>
            </a:lvl2pPr>
            <a:lvl3pPr lvl="2">
              <a:buClr>
                <a:schemeClr val="bg2"/>
              </a:buClr>
              <a:buSzPct val="65000"/>
              <a:buFont typeface="Wingdings" panose="05000000000000000000" pitchFamily="2" charset="2"/>
              <a:defRPr sz="1800"/>
            </a:lvl3pPr>
            <a:lvl4pPr lvl="3">
              <a:buClr>
                <a:schemeClr val="accent2"/>
              </a:buClr>
              <a:buSzPct val="70000"/>
              <a:buFont typeface="Wingdings" panose="05000000000000000000" pitchFamily="2" charset="2"/>
              <a:defRPr sz="1600"/>
            </a:lvl4pPr>
            <a:lvl5pPr lvl="4">
              <a:buClr>
                <a:schemeClr val="bg2"/>
              </a:buClr>
              <a:buSzTx/>
              <a:buFont typeface="Wingdings" panose="05000000000000000000" pitchFamily="2" charset="2"/>
              <a:defRPr sz="1600"/>
            </a:lvl5pPr>
          </a:lstStyle>
          <a:p>
            <a:pPr marL="273050" lvl="0" indent="-273050" eaLnBrk="1" hangingPunct="1">
              <a:lnSpc>
                <a:spcPct val="80000"/>
              </a:lnSpc>
            </a:pPr>
            <a:r>
              <a:rPr sz="1800" dirty="0"/>
              <a:t>Στο νότιο τοίχο της μίας από τις δύο μεγάλες αίθουσες του ισογείου σώζεται μία τοιχογραφία με την Σταύρωση του Χριστού και το οικόσημο των </a:t>
            </a:r>
            <a:r>
              <a:rPr lang="en-GB" altLang="x-none" sz="1800" dirty="0"/>
              <a:t>Magnac</a:t>
            </a:r>
            <a:r>
              <a:rPr sz="1800" dirty="0"/>
              <a:t> που υποδεικνύει την λατρευτική χρήση του χώρου αυτού ενώ η διπλανή αίθουσα με την εστία αποτελούσε ίσως τον βασικό χώρο γευμάτων και φιλοξενίας. </a:t>
            </a:r>
            <a:endParaRPr sz="1800" dirty="0"/>
          </a:p>
          <a:p>
            <a:pPr marL="273050" lvl="0" indent="-273050" eaLnBrk="1" hangingPunct="1">
              <a:lnSpc>
                <a:spcPct val="80000"/>
              </a:lnSpc>
            </a:pPr>
            <a:r>
              <a:rPr sz="1800" dirty="0"/>
              <a:t>Στο δεύτερο όροφο υπήρχαν άλλοι δύο χώροι οι οποίοι χρησιμοποιούνταν ως καταλύματα. Στην οροφή του μνημείου μία ζεματίστρα και πολεμίστρες μεταφέρουν στον επισκέπτη εικόνες μεσαιωνικής πολιορκίας. Στην ανατολική πλευρά του μνημείου μία μεγάλη καμαροσκέπαστη αίθουσα στεγάζει τμήμα των εγκαταστάσεων για την επεξεργασία της ζάχαρης.</a:t>
            </a:r>
            <a:endParaRPr lang="en-GB" altLang="x-none" sz="1800" dirty="0"/>
          </a:p>
        </p:txBody>
      </p:sp>
      <p:pic>
        <p:nvPicPr>
          <p:cNvPr id="27652" name="Content Placeholder 4" descr="1.jpg (21433 bytes)"/>
          <p:cNvPicPr>
            <a:picLocks noGrp="1"/>
          </p:cNvPicPr>
          <p:nvPr>
            <p:ph sz="quarter" idx="1"/>
          </p:nvPr>
        </p:nvPicPr>
        <p:blipFill>
          <a:blip r:embed="rId1"/>
          <a:srcRect/>
          <a:stretch>
            <a:fillRect/>
          </a:stretch>
        </p:blipFill>
        <p:spPr>
          <a:xfrm>
            <a:off x="6816725" y="1772603"/>
            <a:ext cx="3657600" cy="5184775"/>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674" name="Title 1"/>
          <p:cNvSpPr>
            <a:spLocks noGrp="1"/>
          </p:cNvSpPr>
          <p:nvPr>
            <p:ph type="title" idx="4294967295"/>
          </p:nvPr>
        </p:nvSpPr>
        <p:spPr/>
        <p:txBody>
          <a:bodyPr vert="horz" wrap="square" lIns="91440" tIns="45720" rIns="91440" bIns="45720" anchor="b" anchorCtr="0"/>
          <a:p>
            <a:pPr eaLnBrk="1" hangingPunct="1"/>
            <a:r>
              <a:rPr sz="2800" dirty="0">
                <a:solidFill>
                  <a:srgbClr val="0D0D0D"/>
                </a:solidFill>
              </a:rPr>
              <a:t>ΑΡΧΑΙΑ ΑΜΑΘΟΥΝΤΑ</a:t>
            </a:r>
            <a:endParaRPr lang="en-GB" altLang="x-none" sz="2800" dirty="0">
              <a:solidFill>
                <a:srgbClr val="0D0D0D"/>
              </a:solidFill>
            </a:endParaRPr>
          </a:p>
        </p:txBody>
      </p:sp>
      <p:sp>
        <p:nvSpPr>
          <p:cNvPr id="28675" name="Content Placeholder 2"/>
          <p:cNvSpPr>
            <a:spLocks noGrp="1"/>
          </p:cNvSpPr>
          <p:nvPr>
            <p:ph sz="quarter" idx="1"/>
          </p:nvPr>
        </p:nvSpPr>
        <p:spPr>
          <a:xfrm>
            <a:off x="1981200" y="1600200"/>
            <a:ext cx="4762500" cy="4924425"/>
          </a:xfrm>
        </p:spPr>
        <p:txBody>
          <a:bodyPr vert="horz" wrap="square" lIns="91440" tIns="45720" rIns="91440" bIns="45720" anchor="t" anchorCtr="0"/>
          <a:lstStyle>
            <a:lvl1pPr lvl="0">
              <a:buClr>
                <a:schemeClr val="bg2"/>
              </a:buClr>
              <a:buSzPct val="75000"/>
              <a:buFont typeface="Wingdings" panose="05000000000000000000" pitchFamily="2" charset="2"/>
              <a:defRPr sz="2400"/>
            </a:lvl1pPr>
            <a:lvl2pPr lvl="1">
              <a:buClr>
                <a:schemeClr val="accent2"/>
              </a:buClr>
              <a:buSzPct val="80000"/>
              <a:buFont typeface="Wingdings" panose="05000000000000000000" pitchFamily="2" charset="2"/>
              <a:defRPr sz="2000"/>
            </a:lvl2pPr>
            <a:lvl3pPr lvl="2">
              <a:buClr>
                <a:schemeClr val="bg2"/>
              </a:buClr>
              <a:buSzPct val="65000"/>
              <a:buFont typeface="Wingdings" panose="05000000000000000000" pitchFamily="2" charset="2"/>
              <a:defRPr sz="1800"/>
            </a:lvl3pPr>
            <a:lvl4pPr lvl="3">
              <a:buClr>
                <a:schemeClr val="accent2"/>
              </a:buClr>
              <a:buSzPct val="70000"/>
              <a:buFont typeface="Wingdings" panose="05000000000000000000" pitchFamily="2" charset="2"/>
              <a:defRPr sz="1600"/>
            </a:lvl4pPr>
            <a:lvl5pPr lvl="4">
              <a:buClr>
                <a:schemeClr val="bg2"/>
              </a:buClr>
              <a:buSzTx/>
              <a:buFont typeface="Wingdings" panose="05000000000000000000" pitchFamily="2" charset="2"/>
              <a:defRPr sz="1600"/>
            </a:lvl5pPr>
          </a:lstStyle>
          <a:p>
            <a:pPr marL="273050" lvl="0" indent="-273050" eaLnBrk="1" hangingPunct="1"/>
            <a:r>
              <a:rPr sz="2000" dirty="0"/>
              <a:t>Η Ακρόπολη, ο ναός της Αφροδίτης, η αγορά, τα τείχη της πόλης, η βασιλική και το λιμάνι έχουν όλα ανακαλυφθεί. </a:t>
            </a:r>
            <a:endParaRPr sz="2000" dirty="0"/>
          </a:p>
          <a:p>
            <a:pPr marL="273050" lvl="0" indent="-273050" eaLnBrk="1" hangingPunct="1"/>
            <a:r>
              <a:rPr sz="2000" dirty="0"/>
              <a:t>Στην αγορά υπάρχουν όμορφες μαρμάρινες κολώνες διακοσμημένες με σπυροειδείς διακοσμήσεις και τεράστιες πλακόστρωτες περιοχές.</a:t>
            </a:r>
            <a:r>
              <a:rPr lang="en-GB" altLang="x-none" sz="2000" dirty="0"/>
              <a:t>  </a:t>
            </a:r>
            <a:endParaRPr sz="2000" dirty="0"/>
          </a:p>
        </p:txBody>
      </p:sp>
      <p:pic>
        <p:nvPicPr>
          <p:cNvPr id="28676" name="Content Placeholder 4" descr="foto"/>
          <p:cNvPicPr>
            <a:picLocks noGrp="1"/>
          </p:cNvPicPr>
          <p:nvPr>
            <p:ph sz="quarter" idx="1"/>
          </p:nvPr>
        </p:nvPicPr>
        <p:blipFill>
          <a:blip r:embed="rId1"/>
          <a:srcRect/>
          <a:stretch>
            <a:fillRect/>
          </a:stretch>
        </p:blipFill>
        <p:spPr>
          <a:xfrm>
            <a:off x="6888163" y="1125538"/>
            <a:ext cx="3543300" cy="5040312"/>
          </a:xfr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9698" name="Title 1"/>
          <p:cNvSpPr>
            <a:spLocks noGrp="1"/>
          </p:cNvSpPr>
          <p:nvPr>
            <p:ph type="title" idx="4294967295"/>
          </p:nvPr>
        </p:nvSpPr>
        <p:spPr/>
        <p:txBody>
          <a:bodyPr vert="horz" wrap="square" lIns="91440" tIns="45720" rIns="91440" bIns="45720" anchor="b" anchorCtr="0"/>
          <a:p>
            <a:pPr eaLnBrk="1" hangingPunct="1"/>
            <a:r>
              <a:rPr dirty="0"/>
              <a:t>Λάρνακα</a:t>
            </a:r>
            <a:endParaRPr lang="en-GB" altLang="x-none" dirty="0"/>
          </a:p>
        </p:txBody>
      </p:sp>
      <p:pic>
        <p:nvPicPr>
          <p:cNvPr id="29699" name="Εικόνα 1"/>
          <p:cNvPicPr>
            <a:picLocks noChangeAspect="1"/>
          </p:cNvPicPr>
          <p:nvPr/>
        </p:nvPicPr>
        <p:blipFill>
          <a:blip r:embed="rId1"/>
          <a:stretch>
            <a:fillRect/>
          </a:stretch>
        </p:blipFill>
        <p:spPr>
          <a:xfrm>
            <a:off x="4947285" y="2073275"/>
            <a:ext cx="1652270" cy="1707515"/>
          </a:xfrm>
          <a:prstGeom prst="rect">
            <a:avLst/>
          </a:prstGeom>
          <a:noFill/>
          <a:ln w="9525">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722" name="Rectangle 3"/>
          <p:cNvSpPr>
            <a:spLocks noGrp="1"/>
          </p:cNvSpPr>
          <p:nvPr>
            <p:ph idx="1" hasCustomPrompt="1"/>
          </p:nvPr>
        </p:nvSpPr>
        <p:spPr>
          <a:xfrm>
            <a:off x="1981200" y="1196975"/>
            <a:ext cx="8229600" cy="4670425"/>
          </a:xfrm>
        </p:spPr>
        <p:txBody>
          <a:bodyPr vert="horz" wrap="square" lIns="91440" tIns="45720" rIns="91440" bIns="45720" anchor="t" anchorCtr="0"/>
          <a:p>
            <a:pPr eaLnBrk="1" hangingPunct="1">
              <a:buNone/>
            </a:pPr>
            <a:r>
              <a:rPr lang="en-US" altLang="x-none" dirty="0"/>
              <a:t>		</a:t>
            </a:r>
            <a:r>
              <a:rPr dirty="0"/>
              <a:t>Μεσαιωνικό κάστρο της Λάρνακας</a:t>
            </a:r>
            <a:endParaRPr dirty="0"/>
          </a:p>
        </p:txBody>
      </p:sp>
      <p:pic>
        <p:nvPicPr>
          <p:cNvPr id="30723" name="Picture 4"/>
          <p:cNvPicPr>
            <a:picLocks noChangeAspect="1"/>
          </p:cNvPicPr>
          <p:nvPr/>
        </p:nvPicPr>
        <p:blipFill>
          <a:blip r:embed="rId1"/>
          <a:stretch>
            <a:fillRect/>
          </a:stretch>
        </p:blipFill>
        <p:spPr>
          <a:xfrm>
            <a:off x="3030538" y="2492375"/>
            <a:ext cx="5945187" cy="3067050"/>
          </a:xfrm>
          <a:prstGeom prst="rect">
            <a:avLst/>
          </a:prstGeom>
          <a:noFill/>
          <a:ln w="9525">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1746" name="Rectangle 5"/>
          <p:cNvSpPr/>
          <p:nvPr/>
        </p:nvSpPr>
        <p:spPr>
          <a:xfrm>
            <a:off x="1524000" y="1979613"/>
            <a:ext cx="309880" cy="368300"/>
          </a:xfrm>
          <a:prstGeom prst="rect">
            <a:avLst/>
          </a:prstGeom>
          <a:noFill/>
          <a:ln w="9525">
            <a:noFill/>
          </a:ln>
        </p:spPr>
        <p:txBody>
          <a:bodyPr wrap="none" anchor="ctr" anchorCtr="0">
            <a:spAutoFit/>
          </a:bodyPr>
          <a:p>
            <a:endParaRPr dirty="0">
              <a:latin typeface="Arial" panose="020B0604020202020204" pitchFamily="34" charset="0"/>
            </a:endParaRPr>
          </a:p>
        </p:txBody>
      </p:sp>
      <p:pic>
        <p:nvPicPr>
          <p:cNvPr id="31747" name="Picture 4"/>
          <p:cNvPicPr>
            <a:picLocks noChangeAspect="1"/>
          </p:cNvPicPr>
          <p:nvPr/>
        </p:nvPicPr>
        <p:blipFill>
          <a:blip r:embed="rId1"/>
          <a:stretch>
            <a:fillRect/>
          </a:stretch>
        </p:blipFill>
        <p:spPr>
          <a:xfrm>
            <a:off x="2713038" y="2259013"/>
            <a:ext cx="6767512" cy="3384550"/>
          </a:xfrm>
          <a:prstGeom prst="rect">
            <a:avLst/>
          </a:prstGeom>
          <a:noFill/>
          <a:ln w="9525">
            <a:noFill/>
          </a:ln>
        </p:spPr>
      </p:pic>
      <p:sp>
        <p:nvSpPr>
          <p:cNvPr id="31748" name="Rectangle 6"/>
          <p:cNvSpPr/>
          <p:nvPr/>
        </p:nvSpPr>
        <p:spPr>
          <a:xfrm>
            <a:off x="3862388" y="1123950"/>
            <a:ext cx="5041900" cy="460375"/>
          </a:xfrm>
          <a:prstGeom prst="rect">
            <a:avLst/>
          </a:prstGeom>
          <a:noFill/>
          <a:ln w="9525">
            <a:noFill/>
          </a:ln>
        </p:spPr>
        <p:txBody>
          <a:bodyPr anchor="ctr" anchorCtr="0">
            <a:spAutoFit/>
          </a:bodyPr>
          <a:p>
            <a:pPr algn="just"/>
            <a:r>
              <a:rPr sz="2400" dirty="0">
                <a:latin typeface="Arial" panose="020B0604020202020204" pitchFamily="34" charset="0"/>
                <a:cs typeface="Times New Roman" panose="02020603050405020304" pitchFamily="18" charset="0"/>
              </a:rPr>
              <a:t>Εκκλησία του Αγίου Λαζάρου</a:t>
            </a:r>
            <a:endParaRPr sz="2400" dirty="0">
              <a:latin typeface="Arial" panose="020B060402020202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2770" name="Rectangle 3"/>
          <p:cNvSpPr>
            <a:spLocks noGrp="1"/>
          </p:cNvSpPr>
          <p:nvPr>
            <p:ph idx="1" hasCustomPrompt="1"/>
          </p:nvPr>
        </p:nvSpPr>
        <p:spPr>
          <a:xfrm>
            <a:off x="1981200" y="1052513"/>
            <a:ext cx="8229600" cy="4814887"/>
          </a:xfrm>
        </p:spPr>
        <p:txBody>
          <a:bodyPr vert="horz" wrap="square" lIns="91440" tIns="45720" rIns="91440" bIns="45720" anchor="t" anchorCtr="0"/>
          <a:p>
            <a:pPr eaLnBrk="1" hangingPunct="1">
              <a:buNone/>
            </a:pPr>
            <a:r>
              <a:rPr lang="en-US" altLang="x-none" dirty="0"/>
              <a:t>		      </a:t>
            </a:r>
            <a:r>
              <a:rPr dirty="0"/>
              <a:t>Οι καμάρες της Λάρνακας</a:t>
            </a:r>
            <a:endParaRPr dirty="0"/>
          </a:p>
          <a:p>
            <a:pPr eaLnBrk="1" hangingPunct="1"/>
            <a:endParaRPr dirty="0"/>
          </a:p>
          <a:p>
            <a:pPr eaLnBrk="1" hangingPunct="1">
              <a:buNone/>
            </a:pPr>
            <a:endParaRPr dirty="0"/>
          </a:p>
        </p:txBody>
      </p:sp>
      <p:pic>
        <p:nvPicPr>
          <p:cNvPr id="32771" name="Picture 4"/>
          <p:cNvPicPr>
            <a:picLocks noChangeAspect="1"/>
          </p:cNvPicPr>
          <p:nvPr/>
        </p:nvPicPr>
        <p:blipFill>
          <a:blip r:embed="rId1"/>
          <a:stretch>
            <a:fillRect/>
          </a:stretch>
        </p:blipFill>
        <p:spPr>
          <a:xfrm>
            <a:off x="2351088" y="2227263"/>
            <a:ext cx="7451725" cy="3001962"/>
          </a:xfrm>
          <a:prstGeom prst="rect">
            <a:avLst/>
          </a:prstGeom>
          <a:noFill/>
          <a:ln w="9525">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098" name="Text Box 4"/>
          <p:cNvSpPr txBox="1"/>
          <p:nvPr/>
        </p:nvSpPr>
        <p:spPr>
          <a:xfrm>
            <a:off x="1263015" y="615950"/>
            <a:ext cx="9631680" cy="5215890"/>
          </a:xfrm>
          <a:prstGeom prst="rect">
            <a:avLst/>
          </a:prstGeom>
          <a:noFill/>
          <a:ln w="9525" cap="flat" cmpd="sng">
            <a:solidFill>
              <a:schemeClr val="tx1"/>
            </a:solidFill>
            <a:prstDash val="solid"/>
            <a:miter/>
            <a:headEnd type="none" w="med" len="med"/>
            <a:tailEnd type="none" w="med" len="med"/>
          </a:ln>
        </p:spPr>
        <p:txBody>
          <a:bodyPr wrap="square">
            <a:spAutoFit/>
          </a:bodyPr>
          <a:p>
            <a:pPr algn="ctr">
              <a:lnSpc>
                <a:spcPct val="150000"/>
              </a:lnSpc>
            </a:pPr>
            <a:endParaRPr sz="2400" b="1" dirty="0">
              <a:solidFill>
                <a:srgbClr val="002060"/>
              </a:solidFill>
              <a:latin typeface="Arial" panose="020B0604020202020204" pitchFamily="34" charset="0"/>
            </a:endParaRPr>
          </a:p>
          <a:p>
            <a:pPr>
              <a:lnSpc>
                <a:spcPct val="150000"/>
              </a:lnSpc>
            </a:pPr>
            <a:r>
              <a:rPr b="1" dirty="0">
                <a:solidFill>
                  <a:srgbClr val="002060"/>
                </a:solidFill>
                <a:latin typeface="Arial" panose="020B0604020202020204" pitchFamily="34" charset="0"/>
              </a:rPr>
              <a:t>Η Αρχιτεκτονική Κληρονομιά εντάσσεται στην Πολιτιστική Κληρονομιά</a:t>
            </a:r>
            <a:endParaRPr b="1" dirty="0">
              <a:solidFill>
                <a:srgbClr val="002060"/>
              </a:solidFill>
              <a:latin typeface="Arial" panose="020B0604020202020204" pitchFamily="34" charset="0"/>
            </a:endParaRPr>
          </a:p>
          <a:p>
            <a:pPr>
              <a:lnSpc>
                <a:spcPct val="150000"/>
              </a:lnSpc>
            </a:pPr>
            <a:endParaRPr b="1" dirty="0">
              <a:solidFill>
                <a:srgbClr val="002060"/>
              </a:solidFill>
              <a:latin typeface="Arial" panose="020B0604020202020204" pitchFamily="34" charset="0"/>
            </a:endParaRPr>
          </a:p>
          <a:p>
            <a:pPr>
              <a:lnSpc>
                <a:spcPct val="150000"/>
              </a:lnSpc>
            </a:pPr>
            <a:endParaRPr dirty="0">
              <a:latin typeface="Arial" panose="020B0604020202020204" pitchFamily="34" charset="0"/>
            </a:endParaRPr>
          </a:p>
          <a:p>
            <a:pPr>
              <a:lnSpc>
                <a:spcPct val="150000"/>
              </a:lnSpc>
            </a:pPr>
            <a:r>
              <a:rPr dirty="0">
                <a:solidFill>
                  <a:srgbClr val="002060"/>
                </a:solidFill>
                <a:latin typeface="Arial" panose="020B0604020202020204" pitchFamily="34" charset="0"/>
              </a:rPr>
              <a:t>Η πολιτιστική κληρονοµιά </a:t>
            </a:r>
            <a:r>
              <a:rPr b="1" dirty="0">
                <a:solidFill>
                  <a:srgbClr val="002060"/>
                </a:solidFill>
                <a:latin typeface="Arial" panose="020B0604020202020204" pitchFamily="34" charset="0"/>
              </a:rPr>
              <a:t>εκφράζει την αέναη προς το χρόνο διαδροµή</a:t>
            </a:r>
            <a:r>
              <a:rPr dirty="0">
                <a:solidFill>
                  <a:srgbClr val="002060"/>
                </a:solidFill>
                <a:latin typeface="Arial" panose="020B0604020202020204" pitchFamily="34" charset="0"/>
              </a:rPr>
              <a:t> του κόσµου µας</a:t>
            </a:r>
            <a:endParaRPr dirty="0">
              <a:solidFill>
                <a:srgbClr val="002060"/>
              </a:solidFill>
              <a:latin typeface="Arial" panose="020B0604020202020204" pitchFamily="34" charset="0"/>
            </a:endParaRPr>
          </a:p>
          <a:p>
            <a:pPr>
              <a:lnSpc>
                <a:spcPct val="150000"/>
              </a:lnSpc>
            </a:pPr>
            <a:endParaRPr dirty="0">
              <a:solidFill>
                <a:srgbClr val="002060"/>
              </a:solidFill>
              <a:latin typeface="Arial" panose="020B0604020202020204" pitchFamily="34" charset="0"/>
            </a:endParaRPr>
          </a:p>
          <a:p>
            <a:pPr>
              <a:lnSpc>
                <a:spcPct val="150000"/>
              </a:lnSpc>
            </a:pPr>
            <a:r>
              <a:rPr dirty="0">
                <a:solidFill>
                  <a:srgbClr val="002060"/>
                </a:solidFill>
                <a:latin typeface="Arial" panose="020B0604020202020204" pitchFamily="34" charset="0"/>
              </a:rPr>
              <a:t>Είναι ο δίαυλος µέσα από τον οποίο </a:t>
            </a:r>
            <a:r>
              <a:rPr b="1" dirty="0">
                <a:solidFill>
                  <a:srgbClr val="002060"/>
                </a:solidFill>
                <a:latin typeface="Arial" panose="020B0604020202020204" pitchFamily="34" charset="0"/>
              </a:rPr>
              <a:t>µεταφέρονται στο σήμερα ζωντανές οι µαρτυρίες του υλικού πολιτισµού και των παραδόσεων</a:t>
            </a:r>
            <a:endParaRPr b="1" dirty="0">
              <a:solidFill>
                <a:srgbClr val="002060"/>
              </a:solidFill>
              <a:latin typeface="Arial" panose="020B0604020202020204" pitchFamily="34" charset="0"/>
            </a:endParaRPr>
          </a:p>
          <a:p>
            <a:pPr>
              <a:lnSpc>
                <a:spcPct val="150000"/>
              </a:lnSpc>
            </a:pPr>
            <a:endParaRPr dirty="0">
              <a:solidFill>
                <a:srgbClr val="002060"/>
              </a:solidFill>
              <a:latin typeface="Arial" panose="020B0604020202020204" pitchFamily="34" charset="0"/>
            </a:endParaRPr>
          </a:p>
          <a:p>
            <a:pPr>
              <a:lnSpc>
                <a:spcPct val="150000"/>
              </a:lnSpc>
            </a:pPr>
            <a:r>
              <a:rPr dirty="0">
                <a:solidFill>
                  <a:srgbClr val="002060"/>
                </a:solidFill>
                <a:latin typeface="Arial" panose="020B0604020202020204" pitchFamily="34" charset="0"/>
              </a:rPr>
              <a:t>Εκφράζει την </a:t>
            </a:r>
            <a:r>
              <a:rPr b="1" dirty="0">
                <a:solidFill>
                  <a:srgbClr val="002060"/>
                </a:solidFill>
                <a:latin typeface="Arial" panose="020B0604020202020204" pitchFamily="34" charset="0"/>
              </a:rPr>
              <a:t>ανθρωπινή δηµιουργία</a:t>
            </a:r>
            <a:r>
              <a:rPr dirty="0">
                <a:solidFill>
                  <a:srgbClr val="002060"/>
                </a:solidFill>
                <a:latin typeface="Arial" panose="020B0604020202020204" pitchFamily="34" charset="0"/>
              </a:rPr>
              <a:t> στην πιο υψηλή µορφή της</a:t>
            </a:r>
            <a:endParaRPr dirty="0">
              <a:solidFill>
                <a:srgbClr val="002060"/>
              </a:solidFill>
              <a:latin typeface="Arial" panose="020B0604020202020204" pitchFamily="34" charset="0"/>
            </a:endParaRPr>
          </a:p>
          <a:p>
            <a:pPr>
              <a:lnSpc>
                <a:spcPct val="150000"/>
              </a:lnSpc>
              <a:buChar char="•"/>
            </a:pPr>
            <a:endParaRPr dirty="0">
              <a:solidFill>
                <a:srgbClr val="002060"/>
              </a:solidFill>
              <a:latin typeface="Arial" panose="020B0604020202020204" pitchFamily="34" charset="0"/>
            </a:endParaRPr>
          </a:p>
          <a:p>
            <a:pPr>
              <a:lnSpc>
                <a:spcPct val="150000"/>
              </a:lnSpc>
              <a:buChar char="•"/>
            </a:pPr>
            <a:endParaRPr dirty="0">
              <a:solidFill>
                <a:srgbClr val="002060"/>
              </a:solidFill>
              <a:latin typeface="Arial" panose="020B0604020202020204" pitchFamily="34" charset="0"/>
            </a:endParaRP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3794" name="Rectangle 5"/>
          <p:cNvSpPr/>
          <p:nvPr/>
        </p:nvSpPr>
        <p:spPr>
          <a:xfrm>
            <a:off x="1524000" y="1722438"/>
            <a:ext cx="309880" cy="368300"/>
          </a:xfrm>
          <a:prstGeom prst="rect">
            <a:avLst/>
          </a:prstGeom>
          <a:noFill/>
          <a:ln w="9525">
            <a:noFill/>
          </a:ln>
        </p:spPr>
        <p:txBody>
          <a:bodyPr wrap="none" anchor="ctr" anchorCtr="0">
            <a:spAutoFit/>
          </a:bodyPr>
          <a:p>
            <a:endParaRPr lang="en-GB" altLang="x-none" dirty="0">
              <a:latin typeface="Arial" panose="020B0604020202020204" pitchFamily="34" charset="0"/>
            </a:endParaRPr>
          </a:p>
        </p:txBody>
      </p:sp>
      <p:pic>
        <p:nvPicPr>
          <p:cNvPr id="33795" name="Picture 4" descr="http://www.ikypros.com/assets/image/imageoriginal/alyki2.jpg"/>
          <p:cNvPicPr>
            <a:picLocks noChangeAspect="1"/>
          </p:cNvPicPr>
          <p:nvPr/>
        </p:nvPicPr>
        <p:blipFill>
          <a:blip r:embed="rId1" r:link="rId2"/>
          <a:stretch>
            <a:fillRect/>
          </a:stretch>
        </p:blipFill>
        <p:spPr>
          <a:xfrm>
            <a:off x="2892425" y="1989138"/>
            <a:ext cx="6372225" cy="3514725"/>
          </a:xfrm>
          <a:prstGeom prst="rect">
            <a:avLst/>
          </a:prstGeom>
          <a:noFill/>
          <a:ln w="9525">
            <a:noFill/>
          </a:ln>
        </p:spPr>
      </p:pic>
      <p:sp>
        <p:nvSpPr>
          <p:cNvPr id="33796" name="Rectangle 7"/>
          <p:cNvSpPr/>
          <p:nvPr/>
        </p:nvSpPr>
        <p:spPr>
          <a:xfrm>
            <a:off x="3792538" y="1089025"/>
            <a:ext cx="4248150" cy="460375"/>
          </a:xfrm>
          <a:prstGeom prst="rect">
            <a:avLst/>
          </a:prstGeom>
          <a:noFill/>
          <a:ln w="9525">
            <a:noFill/>
          </a:ln>
        </p:spPr>
        <p:txBody>
          <a:bodyPr anchor="ctr" anchorCtr="0">
            <a:spAutoFit/>
          </a:bodyPr>
          <a:p>
            <a:pPr algn="just"/>
            <a:r>
              <a:rPr sz="2400" dirty="0">
                <a:latin typeface="Arial" panose="020B0604020202020204" pitchFamily="34" charset="0"/>
                <a:cs typeface="Times New Roman" panose="02020603050405020304" pitchFamily="18" charset="0"/>
              </a:rPr>
              <a:t>Τέμενος Χαλά Σουλτάν Τεκκέ</a:t>
            </a:r>
            <a:endParaRPr sz="2400" dirty="0">
              <a:latin typeface="Arial" panose="020B06040202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8" name="Title 1"/>
          <p:cNvSpPr/>
          <p:nvPr/>
        </p:nvSpPr>
        <p:spPr>
          <a:xfrm>
            <a:off x="4943475" y="2492375"/>
            <a:ext cx="2016125" cy="776288"/>
          </a:xfrm>
          <a:prstGeom prst="rect">
            <a:avLst/>
          </a:prstGeom>
          <a:noFill/>
          <a:ln w="9525">
            <a:noFill/>
          </a:ln>
        </p:spPr>
        <p:txBody>
          <a:bodyPr anchor="b" anchorCtr="0"/>
          <a:p>
            <a:r>
              <a:rPr sz="4400" dirty="0">
                <a:latin typeface="Arial" panose="020B0604020202020204" pitchFamily="34" charset="0"/>
              </a:rPr>
              <a:t>Πάφος</a:t>
            </a:r>
            <a:endParaRPr lang="en-GB" altLang="x-none" sz="4400" dirty="0">
              <a:latin typeface="Arial" panose="020B060402020202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842" name="Rectangle 2"/>
          <p:cNvSpPr>
            <a:spLocks noGrp="1"/>
          </p:cNvSpPr>
          <p:nvPr>
            <p:ph type="title" hasCustomPrompt="1"/>
          </p:nvPr>
        </p:nvSpPr>
        <p:spPr>
          <a:xfrm>
            <a:off x="4440238" y="620713"/>
            <a:ext cx="3024187" cy="863600"/>
          </a:xfrm>
        </p:spPr>
        <p:txBody>
          <a:bodyPr vert="horz" wrap="square" lIns="91440" tIns="45720" rIns="91440" bIns="45720" anchor="ctr" anchorCtr="0">
            <a:normAutofit fontScale="90000"/>
          </a:bodyPr>
          <a:p>
            <a:pPr eaLnBrk="1" hangingPunct="1"/>
            <a:r>
              <a:rPr sz="2800" dirty="0"/>
              <a:t>Ωδείο της Πάφου</a:t>
            </a:r>
            <a:endParaRPr lang="en-GB" altLang="x-none" sz="2800" dirty="0"/>
          </a:p>
        </p:txBody>
      </p:sp>
      <p:pic>
        <p:nvPicPr>
          <p:cNvPr id="35843" name="Picture 4"/>
          <p:cNvPicPr>
            <a:picLocks noChangeAspect="1"/>
          </p:cNvPicPr>
          <p:nvPr>
            <p:ph idx="1" hasCustomPrompt="1"/>
          </p:nvPr>
        </p:nvPicPr>
        <p:blipFill>
          <a:blip r:embed="rId1"/>
          <a:srcRect/>
          <a:stretch>
            <a:fillRect/>
          </a:stretch>
        </p:blipFill>
        <p:spPr>
          <a:xfrm>
            <a:off x="2424113" y="1400175"/>
            <a:ext cx="7343775" cy="4598988"/>
          </a:xfr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6866" name="Group 7"/>
          <p:cNvGrpSpPr/>
          <p:nvPr/>
        </p:nvGrpSpPr>
        <p:grpSpPr>
          <a:xfrm>
            <a:off x="2566988" y="836613"/>
            <a:ext cx="7200900" cy="5084762"/>
            <a:chOff x="2803" y="2846"/>
            <a:chExt cx="6648" cy="4536"/>
          </a:xfrm>
        </p:grpSpPr>
        <p:pic>
          <p:nvPicPr>
            <p:cNvPr id="36867" name="Picture 8"/>
            <p:cNvPicPr>
              <a:picLocks noChangeAspect="1"/>
            </p:cNvPicPr>
            <p:nvPr/>
          </p:nvPicPr>
          <p:blipFill>
            <a:blip r:embed="rId1"/>
            <a:stretch>
              <a:fillRect/>
            </a:stretch>
          </p:blipFill>
          <p:spPr>
            <a:xfrm>
              <a:off x="2803" y="2846"/>
              <a:ext cx="6648" cy="3970"/>
            </a:xfrm>
            <a:prstGeom prst="rect">
              <a:avLst/>
            </a:prstGeom>
            <a:noFill/>
            <a:ln w="9525">
              <a:noFill/>
            </a:ln>
          </p:spPr>
        </p:pic>
        <p:sp>
          <p:nvSpPr>
            <p:cNvPr id="36868" name="Text Box 9"/>
            <p:cNvSpPr txBox="1"/>
            <p:nvPr/>
          </p:nvSpPr>
          <p:spPr>
            <a:xfrm>
              <a:off x="4555" y="7152"/>
              <a:ext cx="3139" cy="230"/>
            </a:xfrm>
            <a:prstGeom prst="rect">
              <a:avLst/>
            </a:prstGeom>
            <a:noFill/>
            <a:ln w="0" cap="flat" cmpd="sng">
              <a:solidFill>
                <a:srgbClr val="FFFFFF"/>
              </a:solidFill>
              <a:prstDash val="solid"/>
              <a:miter/>
              <a:headEnd type="none" w="med" len="med"/>
              <a:tailEnd type="none" w="med" len="med"/>
            </a:ln>
          </p:spPr>
          <p:txBody>
            <a:bodyPr lIns="0" tIns="0" rIns="0" bIns="0"/>
            <a:p>
              <a:pPr algn="just"/>
              <a:r>
                <a:rPr sz="2000" b="1" dirty="0">
                  <a:solidFill>
                    <a:srgbClr val="000000"/>
                  </a:solidFill>
                  <a:latin typeface="Calibri" panose="020F0502020204030204" charset="0"/>
                </a:rPr>
                <a:t>        Ο Ναός της Αφροδίτης</a:t>
              </a:r>
              <a:endParaRPr lang="en-GB" altLang="x-none" sz="2000" b="1" dirty="0">
                <a:latin typeface="Arial" panose="020B0604020202020204" pitchFamily="34" charset="0"/>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6866" name="Group 7"/>
          <p:cNvGrpSpPr/>
          <p:nvPr/>
        </p:nvGrpSpPr>
        <p:grpSpPr>
          <a:xfrm>
            <a:off x="2566988" y="836613"/>
            <a:ext cx="7200900" cy="5084762"/>
            <a:chOff x="2803" y="2846"/>
            <a:chExt cx="6648" cy="4536"/>
          </a:xfrm>
        </p:grpSpPr>
        <p:pic>
          <p:nvPicPr>
            <p:cNvPr id="36867" name="Picture 8"/>
            <p:cNvPicPr>
              <a:picLocks noChangeAspect="1"/>
            </p:cNvPicPr>
            <p:nvPr/>
          </p:nvPicPr>
          <p:blipFill>
            <a:blip r:embed="rId1"/>
            <a:stretch>
              <a:fillRect/>
            </a:stretch>
          </p:blipFill>
          <p:spPr>
            <a:xfrm>
              <a:off x="2803" y="2846"/>
              <a:ext cx="6648" cy="3970"/>
            </a:xfrm>
            <a:prstGeom prst="rect">
              <a:avLst/>
            </a:prstGeom>
            <a:noFill/>
            <a:ln w="9525">
              <a:noFill/>
            </a:ln>
          </p:spPr>
        </p:pic>
        <p:sp>
          <p:nvSpPr>
            <p:cNvPr id="36868" name="Text Box 9"/>
            <p:cNvSpPr txBox="1"/>
            <p:nvPr/>
          </p:nvSpPr>
          <p:spPr>
            <a:xfrm>
              <a:off x="4555" y="7152"/>
              <a:ext cx="3139" cy="230"/>
            </a:xfrm>
            <a:prstGeom prst="rect">
              <a:avLst/>
            </a:prstGeom>
            <a:noFill/>
            <a:ln w="0" cap="flat" cmpd="sng">
              <a:solidFill>
                <a:srgbClr val="FFFFFF"/>
              </a:solidFill>
              <a:prstDash val="solid"/>
              <a:miter/>
              <a:headEnd type="none" w="med" len="med"/>
              <a:tailEnd type="none" w="med" len="med"/>
            </a:ln>
          </p:spPr>
          <p:txBody>
            <a:bodyPr lIns="0" tIns="0" rIns="0" bIns="0"/>
            <a:p>
              <a:pPr algn="just"/>
              <a:r>
                <a:rPr sz="2000" b="1" dirty="0">
                  <a:solidFill>
                    <a:srgbClr val="000000"/>
                  </a:solidFill>
                  <a:latin typeface="Calibri" panose="020F0502020204030204" charset="0"/>
                </a:rPr>
                <a:t>        Ο Ναός της Αφροδίτης</a:t>
              </a:r>
              <a:endParaRPr lang="en-GB" altLang="x-none" sz="2000" b="1" dirty="0">
                <a:latin typeface="Arial" panose="020B0604020202020204" pitchFamily="34" charset="0"/>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8914" name="Rectangle 2"/>
          <p:cNvSpPr>
            <a:spLocks noGrp="1"/>
          </p:cNvSpPr>
          <p:nvPr>
            <p:ph type="title" hasCustomPrompt="1"/>
          </p:nvPr>
        </p:nvSpPr>
        <p:spPr>
          <a:xfrm>
            <a:off x="1981200" y="549275"/>
            <a:ext cx="8229600" cy="811213"/>
          </a:xfrm>
        </p:spPr>
        <p:txBody>
          <a:bodyPr vert="horz" wrap="square" lIns="91440" tIns="45720" rIns="91440" bIns="45720" anchor="ctr" anchorCtr="0">
            <a:normAutofit fontScale="90000"/>
          </a:bodyPr>
          <a:p>
            <a:pPr eaLnBrk="1" hangingPunct="1"/>
            <a:r>
              <a:rPr sz="2800" dirty="0"/>
              <a:t>Το Μεσαιωνικό φρούριο της Πάφου με το λιμανάκι</a:t>
            </a:r>
            <a:r>
              <a:rPr sz="4000" dirty="0"/>
              <a:t> </a:t>
            </a:r>
            <a:endParaRPr lang="en-GB" altLang="x-none" sz="4000" dirty="0"/>
          </a:p>
        </p:txBody>
      </p:sp>
      <p:pic>
        <p:nvPicPr>
          <p:cNvPr id="38915" name="Picture 4"/>
          <p:cNvPicPr>
            <a:picLocks noChangeAspect="1"/>
          </p:cNvPicPr>
          <p:nvPr>
            <p:ph idx="1" hasCustomPrompt="1"/>
          </p:nvPr>
        </p:nvPicPr>
        <p:blipFill>
          <a:blip r:embed="rId1"/>
          <a:srcRect/>
          <a:stretch>
            <a:fillRect/>
          </a:stretch>
        </p:blipFill>
        <p:spPr>
          <a:xfrm>
            <a:off x="2424113" y="1844675"/>
            <a:ext cx="7369175" cy="4203700"/>
          </a:xfr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9938" name="Rectangle 2"/>
          <p:cNvSpPr>
            <a:spLocks noGrp="1"/>
          </p:cNvSpPr>
          <p:nvPr>
            <p:ph type="title" hasCustomPrompt="1"/>
          </p:nvPr>
        </p:nvSpPr>
        <p:spPr>
          <a:xfrm>
            <a:off x="1774825" y="457200"/>
            <a:ext cx="8497888" cy="1458913"/>
          </a:xfrm>
        </p:spPr>
        <p:txBody>
          <a:bodyPr vert="horz" wrap="square" lIns="91440" tIns="45720" rIns="91440" bIns="45720" anchor="ctr" anchorCtr="0"/>
          <a:p>
            <a:pPr eaLnBrk="1" hangingPunct="1"/>
            <a:r>
              <a:rPr sz="2000" b="1" u="sng" dirty="0"/>
              <a:t>Ψηφιδωτά. </a:t>
            </a:r>
            <a:r>
              <a:rPr sz="2000" b="1" dirty="0"/>
              <a:t>Η Οικία του Διόνυσου </a:t>
            </a:r>
            <a:r>
              <a:rPr sz="2000" dirty="0"/>
              <a:t>«Η </a:t>
            </a:r>
            <a:r>
              <a:rPr sz="2000" i="1" dirty="0"/>
              <a:t>στιγμή που η Θίσβη πανικοβλημένη τρέχει να κρυφτεί από το άγριο θηρίο ενώ ο καλλιτέχνης αντί του Πύραμου, απεικονίζει έναν ποτάμιο Θεό»</a:t>
            </a:r>
            <a:endParaRPr lang="en-GB" altLang="x-none" sz="2000" dirty="0"/>
          </a:p>
        </p:txBody>
      </p:sp>
      <p:pic>
        <p:nvPicPr>
          <p:cNvPr id="39939" name="Picture 4"/>
          <p:cNvPicPr>
            <a:picLocks noChangeAspect="1"/>
          </p:cNvPicPr>
          <p:nvPr>
            <p:ph idx="1" hasCustomPrompt="1"/>
          </p:nvPr>
        </p:nvPicPr>
        <p:blipFill>
          <a:blip r:embed="rId1"/>
          <a:srcRect/>
          <a:stretch>
            <a:fillRect/>
          </a:stretch>
        </p:blipFill>
        <p:spPr>
          <a:xfrm>
            <a:off x="2751138" y="2565400"/>
            <a:ext cx="6153150" cy="3411538"/>
          </a:xfr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0962" name="Rectangle 2"/>
          <p:cNvSpPr>
            <a:spLocks noGrp="1"/>
          </p:cNvSpPr>
          <p:nvPr>
            <p:ph type="title" hasCustomPrompt="1"/>
          </p:nvPr>
        </p:nvSpPr>
        <p:spPr>
          <a:xfrm>
            <a:off x="4213225" y="457200"/>
            <a:ext cx="3754438" cy="884238"/>
          </a:xfrm>
        </p:spPr>
        <p:txBody>
          <a:bodyPr vert="horz" wrap="square" lIns="91440" tIns="45720" rIns="91440" bIns="45720" anchor="ctr" anchorCtr="0">
            <a:normAutofit fontScale="90000"/>
          </a:bodyPr>
          <a:p>
            <a:pPr eaLnBrk="1" hangingPunct="1"/>
            <a:r>
              <a:rPr sz="2800" b="1" dirty="0"/>
              <a:t>Οθωμανικά λουτρά</a:t>
            </a:r>
            <a:endParaRPr lang="en-GB" altLang="x-none" sz="2800" b="1" dirty="0"/>
          </a:p>
        </p:txBody>
      </p:sp>
      <p:grpSp>
        <p:nvGrpSpPr>
          <p:cNvPr id="40963" name="Group 4"/>
          <p:cNvGrpSpPr/>
          <p:nvPr/>
        </p:nvGrpSpPr>
        <p:grpSpPr>
          <a:xfrm>
            <a:off x="2351088" y="1844675"/>
            <a:ext cx="7380287" cy="4351338"/>
            <a:chOff x="2741" y="5578"/>
            <a:chExt cx="6561" cy="3676"/>
          </a:xfrm>
        </p:grpSpPr>
        <p:pic>
          <p:nvPicPr>
            <p:cNvPr id="40964" name="Picture 5"/>
            <p:cNvPicPr>
              <a:picLocks noChangeAspect="1"/>
            </p:cNvPicPr>
            <p:nvPr/>
          </p:nvPicPr>
          <p:blipFill>
            <a:blip r:embed="rId1"/>
            <a:stretch>
              <a:fillRect/>
            </a:stretch>
          </p:blipFill>
          <p:spPr>
            <a:xfrm>
              <a:off x="2741" y="5578"/>
              <a:ext cx="6561" cy="3345"/>
            </a:xfrm>
            <a:prstGeom prst="rect">
              <a:avLst/>
            </a:prstGeom>
            <a:noFill/>
            <a:ln w="9525">
              <a:noFill/>
            </a:ln>
          </p:spPr>
        </p:pic>
        <p:sp>
          <p:nvSpPr>
            <p:cNvPr id="40965" name="Text Box 6"/>
            <p:cNvSpPr txBox="1"/>
            <p:nvPr/>
          </p:nvSpPr>
          <p:spPr>
            <a:xfrm>
              <a:off x="4339" y="9015"/>
              <a:ext cx="3571" cy="240"/>
            </a:xfrm>
            <a:prstGeom prst="rect">
              <a:avLst/>
            </a:prstGeom>
            <a:noFill/>
            <a:ln w="0" cap="flat" cmpd="sng">
              <a:solidFill>
                <a:srgbClr val="FFFFFF"/>
              </a:solidFill>
              <a:prstDash val="solid"/>
              <a:miter/>
              <a:headEnd type="none" w="med" len="med"/>
              <a:tailEnd type="none" w="med" len="med"/>
            </a:ln>
          </p:spPr>
          <p:txBody>
            <a:bodyPr lIns="0" tIns="0" rIns="0" bIns="0"/>
            <a:p>
              <a:pPr algn="just"/>
              <a:endParaRPr lang="en-GB" altLang="x-none" dirty="0">
                <a:latin typeface="Arial" panose="020B0604020202020204" pitchFamily="34" charset="0"/>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1986" name="Rectangle 2"/>
          <p:cNvSpPr>
            <a:spLocks noGrp="1"/>
          </p:cNvSpPr>
          <p:nvPr>
            <p:ph type="title" hasCustomPrompt="1"/>
          </p:nvPr>
        </p:nvSpPr>
        <p:spPr>
          <a:xfrm>
            <a:off x="1847850" y="457200"/>
            <a:ext cx="8569325" cy="1371600"/>
          </a:xfrm>
        </p:spPr>
        <p:txBody>
          <a:bodyPr vert="horz" wrap="square" lIns="91440" tIns="45720" rIns="91440" bIns="45720" anchor="ctr" anchorCtr="0">
            <a:normAutofit fontScale="90000"/>
          </a:bodyPr>
          <a:p>
            <a:pPr eaLnBrk="1" hangingPunct="1"/>
            <a:r>
              <a:rPr sz="2000" dirty="0"/>
              <a:t>Η τοπικη παράδοση υποδεικνύει πάντως πως εάν κολυμπησει κανείς</a:t>
            </a:r>
            <a:br>
              <a:rPr sz="2000" dirty="0"/>
            </a:br>
            <a:r>
              <a:rPr sz="2000" dirty="0"/>
              <a:t>γύρω από την </a:t>
            </a:r>
            <a:r>
              <a:rPr sz="2000" b="1" dirty="0"/>
              <a:t>Πέτρα του Ρωμιού</a:t>
            </a:r>
            <a:r>
              <a:rPr sz="2000" dirty="0"/>
              <a:t>, τα μεσάνυχτα, με πανσέληνο και</a:t>
            </a:r>
            <a:br>
              <a:rPr sz="2000" dirty="0"/>
            </a:br>
            <a:r>
              <a:rPr sz="2000" dirty="0"/>
              <a:t>τελείως γυμνός, θα κερδίσει την αιωνιότητα και θα μείνει για πάντα νέος!</a:t>
            </a:r>
            <a:r>
              <a:rPr sz="4000" dirty="0"/>
              <a:t> </a:t>
            </a:r>
            <a:endParaRPr lang="en-GB" altLang="x-none" sz="4000" dirty="0"/>
          </a:p>
        </p:txBody>
      </p:sp>
      <p:grpSp>
        <p:nvGrpSpPr>
          <p:cNvPr id="41987" name="Group 4"/>
          <p:cNvGrpSpPr/>
          <p:nvPr/>
        </p:nvGrpSpPr>
        <p:grpSpPr>
          <a:xfrm>
            <a:off x="2424113" y="2349500"/>
            <a:ext cx="7416800" cy="3617913"/>
            <a:chOff x="2894" y="5208"/>
            <a:chExt cx="6476" cy="3658"/>
          </a:xfrm>
        </p:grpSpPr>
        <p:pic>
          <p:nvPicPr>
            <p:cNvPr id="41988" name="Picture 5"/>
            <p:cNvPicPr>
              <a:picLocks noChangeAspect="1"/>
            </p:cNvPicPr>
            <p:nvPr/>
          </p:nvPicPr>
          <p:blipFill>
            <a:blip r:embed="rId1"/>
            <a:stretch>
              <a:fillRect/>
            </a:stretch>
          </p:blipFill>
          <p:spPr>
            <a:xfrm>
              <a:off x="2894" y="5208"/>
              <a:ext cx="6476" cy="3384"/>
            </a:xfrm>
            <a:prstGeom prst="rect">
              <a:avLst/>
            </a:prstGeom>
            <a:noFill/>
            <a:ln w="9525">
              <a:noFill/>
            </a:ln>
          </p:spPr>
        </p:pic>
        <p:sp>
          <p:nvSpPr>
            <p:cNvPr id="41989" name="Text Box 6"/>
            <p:cNvSpPr txBox="1"/>
            <p:nvPr/>
          </p:nvSpPr>
          <p:spPr>
            <a:xfrm>
              <a:off x="4651" y="8635"/>
              <a:ext cx="2943" cy="231"/>
            </a:xfrm>
            <a:prstGeom prst="rect">
              <a:avLst/>
            </a:prstGeom>
            <a:noFill/>
            <a:ln w="0" cap="flat" cmpd="sng">
              <a:solidFill>
                <a:srgbClr val="FFFFFF"/>
              </a:solidFill>
              <a:prstDash val="solid"/>
              <a:miter/>
              <a:headEnd type="none" w="med" len="med"/>
              <a:tailEnd type="none" w="med" len="med"/>
            </a:ln>
          </p:spPr>
          <p:txBody>
            <a:bodyPr lIns="0" tIns="0" rIns="0" bIns="0"/>
            <a:p>
              <a:pPr algn="just"/>
              <a:endParaRPr lang="en-GB" altLang="x-none" dirty="0">
                <a:latin typeface="Arial" panose="020B0604020202020204" pitchFamily="34" charset="0"/>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3010" name="Rectangle 2"/>
          <p:cNvSpPr>
            <a:spLocks noGrp="1"/>
          </p:cNvSpPr>
          <p:nvPr>
            <p:ph type="title" hasCustomPrompt="1"/>
          </p:nvPr>
        </p:nvSpPr>
        <p:spPr>
          <a:xfrm>
            <a:off x="1981200" y="817563"/>
            <a:ext cx="8229600" cy="1243012"/>
          </a:xfrm>
        </p:spPr>
        <p:txBody>
          <a:bodyPr vert="horz" wrap="square" lIns="91440" tIns="45720" rIns="91440" bIns="45720" anchor="ctr" anchorCtr="0">
            <a:normAutofit fontScale="90000"/>
          </a:bodyPr>
          <a:p>
            <a:pPr eaLnBrk="1" hangingPunct="1"/>
            <a:br>
              <a:rPr sz="1600" dirty="0"/>
            </a:br>
            <a:r>
              <a:rPr sz="1600" dirty="0"/>
              <a:t>...στα νερά του «λουζόταν η Αφροδίτη αφού πλάγιαζε με το σύζυγο της, τον Ήφαιστο». Στα νερά αυτά ανθίζει ένα φυτό με την ονομασία «λυχνίδα».Ακόμη Ο μύθος λέει ότι εκεί η Αφροδίτη συνάντησε τον εραστη της, τον όμορφο Άδωνη, όταν αυτός σταμάτησε για να πιει νερό καθώς, κυνηγούσε. Τη στιγμη που ηπιε το νερό, ο Άδωνης ερωτεύτηκε τη Θεά.</a:t>
            </a:r>
            <a:br>
              <a:rPr sz="1600" dirty="0"/>
            </a:br>
            <a:endParaRPr lang="en-GB" altLang="x-none" sz="4000" dirty="0"/>
          </a:p>
        </p:txBody>
      </p:sp>
      <p:grpSp>
        <p:nvGrpSpPr>
          <p:cNvPr id="43011" name="Group 4"/>
          <p:cNvGrpSpPr/>
          <p:nvPr/>
        </p:nvGrpSpPr>
        <p:grpSpPr>
          <a:xfrm>
            <a:off x="2424113" y="2278063"/>
            <a:ext cx="7343775" cy="4579937"/>
            <a:chOff x="1469" y="4061"/>
            <a:chExt cx="9005" cy="5741"/>
          </a:xfrm>
        </p:grpSpPr>
        <p:pic>
          <p:nvPicPr>
            <p:cNvPr id="43012" name="Picture 5"/>
            <p:cNvPicPr>
              <a:picLocks noChangeAspect="1"/>
            </p:cNvPicPr>
            <p:nvPr/>
          </p:nvPicPr>
          <p:blipFill>
            <a:blip r:embed="rId1"/>
            <a:stretch>
              <a:fillRect/>
            </a:stretch>
          </p:blipFill>
          <p:spPr>
            <a:xfrm>
              <a:off x="1469" y="4061"/>
              <a:ext cx="9005" cy="5241"/>
            </a:xfrm>
            <a:prstGeom prst="rect">
              <a:avLst/>
            </a:prstGeom>
            <a:noFill/>
            <a:ln w="9525">
              <a:noFill/>
            </a:ln>
          </p:spPr>
        </p:pic>
        <p:sp>
          <p:nvSpPr>
            <p:cNvPr id="43013" name="Text Box 6"/>
            <p:cNvSpPr txBox="1"/>
            <p:nvPr/>
          </p:nvSpPr>
          <p:spPr>
            <a:xfrm>
              <a:off x="4392" y="9571"/>
              <a:ext cx="3466" cy="231"/>
            </a:xfrm>
            <a:prstGeom prst="rect">
              <a:avLst/>
            </a:prstGeom>
            <a:noFill/>
            <a:ln w="0" cap="flat" cmpd="sng">
              <a:solidFill>
                <a:srgbClr val="FFFFFF"/>
              </a:solidFill>
              <a:prstDash val="solid"/>
              <a:miter/>
              <a:headEnd type="none" w="med" len="med"/>
              <a:tailEnd type="none" w="med" len="med"/>
            </a:ln>
          </p:spPr>
          <p:txBody>
            <a:bodyPr lIns="0" tIns="0" rIns="0" bIns="0"/>
            <a:p>
              <a:pPr algn="just"/>
              <a:endParaRPr lang="en-GB" altLang="x-none" dirty="0">
                <a:latin typeface="Arial" panose="020B0604020202020204" pitchFamily="34" charset="0"/>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5123" name="Group 5"/>
          <p:cNvGrpSpPr/>
          <p:nvPr/>
        </p:nvGrpSpPr>
        <p:grpSpPr>
          <a:xfrm>
            <a:off x="1846835" y="672184"/>
            <a:ext cx="8553538" cy="5670106"/>
            <a:chOff x="2579" y="-2558"/>
            <a:chExt cx="7127" cy="5209"/>
          </a:xfrm>
        </p:grpSpPr>
        <p:sp>
          <p:nvSpPr>
            <p:cNvPr id="5125" name="Freeform 6"/>
            <p:cNvSpPr/>
            <p:nvPr/>
          </p:nvSpPr>
          <p:spPr>
            <a:xfrm>
              <a:off x="2820" y="-2558"/>
              <a:ext cx="6480" cy="480"/>
            </a:xfrm>
            <a:custGeom>
              <a:avLst/>
              <a:gdLst>
                <a:gd name="txL" fmla="*/ 0 w 6480"/>
                <a:gd name="txT" fmla="*/ 0 h 480"/>
                <a:gd name="txR" fmla="*/ 6480 w 6480"/>
                <a:gd name="txB" fmla="*/ 480 h 480"/>
              </a:gdLst>
              <a:ahLst/>
              <a:cxnLst>
                <a:cxn ang="0">
                  <a:pos x="0" y="480"/>
                </a:cxn>
                <a:cxn ang="0">
                  <a:pos x="0" y="0"/>
                </a:cxn>
                <a:cxn ang="0">
                  <a:pos x="6480" y="0"/>
                </a:cxn>
              </a:cxnLst>
              <a:rect l="txL" t="txT" r="txR" b="txB"/>
              <a:pathLst>
                <a:path w="6480" h="480">
                  <a:moveTo>
                    <a:pt x="0" y="480"/>
                  </a:moveTo>
                  <a:lnTo>
                    <a:pt x="0" y="0"/>
                  </a:lnTo>
                  <a:lnTo>
                    <a:pt x="6480" y="0"/>
                  </a:lnTo>
                </a:path>
              </a:pathLst>
            </a:custGeom>
            <a:noFill/>
            <a:ln w="9525" cap="flat" cmpd="sng">
              <a:solidFill>
                <a:srgbClr val="CC9800">
                  <a:alpha val="100000"/>
                </a:srgbClr>
              </a:solidFill>
              <a:prstDash val="solid"/>
              <a:round/>
              <a:headEnd type="none" w="med" len="med"/>
              <a:tailEnd type="none" w="med" len="med"/>
            </a:ln>
          </p:spPr>
          <p:txBody>
            <a:bodyPr/>
            <a:p>
              <a:endParaRPr lang="en-GB" altLang="en-US"/>
            </a:p>
          </p:txBody>
        </p:sp>
        <p:sp>
          <p:nvSpPr>
            <p:cNvPr id="5126" name="Freeform 7"/>
            <p:cNvSpPr/>
            <p:nvPr/>
          </p:nvSpPr>
          <p:spPr>
            <a:xfrm>
              <a:off x="2880" y="2121"/>
              <a:ext cx="6480" cy="0"/>
            </a:xfrm>
            <a:custGeom>
              <a:avLst/>
              <a:gdLst>
                <a:gd name="txL" fmla="*/ 0 w 6480"/>
                <a:gd name="txT" fmla="*/ 0 h 0"/>
                <a:gd name="txR" fmla="*/ 6480 w 6480"/>
                <a:gd name="txB" fmla="*/ 0 h 0"/>
              </a:gdLst>
              <a:ahLst/>
              <a:cxnLst>
                <a:cxn ang="0">
                  <a:pos x="0" y="0"/>
                </a:cxn>
                <a:cxn ang="0">
                  <a:pos x="6480" y="0"/>
                </a:cxn>
              </a:cxnLst>
              <a:rect l="txL" t="txT" r="txR" b="txB"/>
              <a:pathLst>
                <a:path w="6480">
                  <a:moveTo>
                    <a:pt x="0" y="0"/>
                  </a:moveTo>
                  <a:lnTo>
                    <a:pt x="6480" y="0"/>
                  </a:lnTo>
                </a:path>
              </a:pathLst>
            </a:custGeom>
            <a:noFill/>
            <a:ln w="9525" cap="flat" cmpd="sng">
              <a:solidFill>
                <a:srgbClr val="CC9800">
                  <a:alpha val="100000"/>
                </a:srgbClr>
              </a:solidFill>
              <a:prstDash val="solid"/>
              <a:round/>
              <a:headEnd type="none" w="med" len="med"/>
              <a:tailEnd type="none" w="med" len="med"/>
            </a:ln>
          </p:spPr>
          <p:txBody>
            <a:bodyPr/>
            <a:p>
              <a:endParaRPr lang="en-GB" altLang="en-US"/>
            </a:p>
          </p:txBody>
        </p:sp>
        <p:sp>
          <p:nvSpPr>
            <p:cNvPr id="5127" name="Rectangle 8"/>
            <p:cNvSpPr/>
            <p:nvPr/>
          </p:nvSpPr>
          <p:spPr>
            <a:xfrm>
              <a:off x="2579" y="-2477"/>
              <a:ext cx="7127" cy="5128"/>
            </a:xfrm>
            <a:prstGeom prst="rect">
              <a:avLst/>
            </a:prstGeom>
            <a:noFill/>
            <a:ln w="12192" cap="flat" cmpd="sng">
              <a:solidFill>
                <a:srgbClr val="000000"/>
              </a:solidFill>
              <a:prstDash val="solid"/>
              <a:miter/>
              <a:headEnd type="none" w="med" len="med"/>
              <a:tailEnd type="none" w="med" len="med"/>
            </a:ln>
          </p:spPr>
          <p:txBody>
            <a:bodyPr/>
            <a:p>
              <a:pPr>
                <a:lnSpc>
                  <a:spcPct val="150000"/>
                </a:lnSpc>
              </a:pPr>
              <a:r>
                <a:rPr b="1" dirty="0">
                  <a:solidFill>
                    <a:srgbClr val="002060"/>
                  </a:solidFill>
                  <a:latin typeface="Arial" panose="020B0604020202020204" pitchFamily="34" charset="0"/>
                  <a:sym typeface="+mn-ea"/>
                </a:rPr>
                <a:t>Πολιτιστική και Αρχιτεκτονική Κληρονομιά - Εθνική Ταυτότητα</a:t>
              </a:r>
              <a:endParaRPr b="1" dirty="0">
                <a:solidFill>
                  <a:srgbClr val="002060"/>
                </a:solidFill>
                <a:latin typeface="Arial" panose="020B0604020202020204" pitchFamily="34" charset="0"/>
              </a:endParaRPr>
            </a:p>
            <a:p>
              <a:pPr>
                <a:lnSpc>
                  <a:spcPct val="150000"/>
                </a:lnSpc>
              </a:pPr>
              <a:endParaRPr b="1" dirty="0">
                <a:solidFill>
                  <a:srgbClr val="002060"/>
                </a:solidFill>
                <a:latin typeface="Arial" panose="020B0604020202020204" pitchFamily="34" charset="0"/>
              </a:endParaRPr>
            </a:p>
            <a:p>
              <a:pPr>
                <a:lnSpc>
                  <a:spcPct val="150000"/>
                </a:lnSpc>
              </a:pPr>
              <a:endParaRPr b="1" dirty="0">
                <a:solidFill>
                  <a:srgbClr val="002060"/>
                </a:solidFill>
                <a:latin typeface="Arial" panose="020B0604020202020204" pitchFamily="34" charset="0"/>
              </a:endParaRPr>
            </a:p>
            <a:p>
              <a:pPr>
                <a:lnSpc>
                  <a:spcPct val="150000"/>
                </a:lnSpc>
              </a:pPr>
              <a:r>
                <a:rPr dirty="0">
                  <a:solidFill>
                    <a:srgbClr val="002060"/>
                  </a:solidFill>
                  <a:latin typeface="Arial" panose="020B0604020202020204" pitchFamily="34" charset="0"/>
                  <a:sym typeface="+mn-ea"/>
                </a:rPr>
                <a:t>- Είναι συνυφασµένη µε την εξέλιξη της </a:t>
              </a:r>
              <a:r>
                <a:rPr b="1" dirty="0">
                  <a:solidFill>
                    <a:srgbClr val="002060"/>
                  </a:solidFill>
                  <a:latin typeface="Arial" panose="020B0604020202020204" pitchFamily="34" charset="0"/>
                  <a:sym typeface="+mn-ea"/>
                </a:rPr>
                <a:t>εθνικής ταυτότητας</a:t>
              </a:r>
              <a:endParaRPr b="1" dirty="0">
                <a:solidFill>
                  <a:srgbClr val="002060"/>
                </a:solidFill>
                <a:latin typeface="Arial" panose="020B0604020202020204" pitchFamily="34" charset="0"/>
              </a:endParaRPr>
            </a:p>
            <a:p>
              <a:pPr>
                <a:lnSpc>
                  <a:spcPct val="150000"/>
                </a:lnSpc>
                <a:buChar char="•"/>
              </a:pPr>
              <a:endParaRPr dirty="0">
                <a:solidFill>
                  <a:srgbClr val="002060"/>
                </a:solidFill>
                <a:latin typeface="Arial" panose="020B0604020202020204" pitchFamily="34" charset="0"/>
              </a:endParaRPr>
            </a:p>
            <a:p>
              <a:pPr>
                <a:lnSpc>
                  <a:spcPct val="150000"/>
                </a:lnSpc>
              </a:pPr>
              <a:r>
                <a:rPr dirty="0">
                  <a:solidFill>
                    <a:srgbClr val="002060"/>
                  </a:solidFill>
                  <a:latin typeface="Arial" panose="020B0604020202020204" pitchFamily="34" charset="0"/>
                  <a:sym typeface="+mn-ea"/>
                </a:rPr>
                <a:t>- Είναι </a:t>
              </a:r>
              <a:r>
                <a:rPr b="1" dirty="0">
                  <a:solidFill>
                    <a:srgbClr val="002060"/>
                  </a:solidFill>
                  <a:latin typeface="Arial" panose="020B0604020202020204" pitchFamily="34" charset="0"/>
                  <a:sym typeface="+mn-ea"/>
                </a:rPr>
                <a:t>δείκτης αυτοπροσδιορισµού για κάθε ιστορική γεωπολιτική οντότητα</a:t>
              </a:r>
              <a:endParaRPr b="1" dirty="0">
                <a:solidFill>
                  <a:srgbClr val="002060"/>
                </a:solidFill>
                <a:latin typeface="Arial" panose="020B0604020202020204" pitchFamily="34" charset="0"/>
              </a:endParaRPr>
            </a:p>
            <a:p>
              <a:pPr>
                <a:lnSpc>
                  <a:spcPct val="150000"/>
                </a:lnSpc>
                <a:buChar char="•"/>
              </a:pPr>
              <a:endParaRPr dirty="0">
                <a:solidFill>
                  <a:srgbClr val="002060"/>
                </a:solidFill>
                <a:latin typeface="Arial" panose="020B0604020202020204" pitchFamily="34" charset="0"/>
              </a:endParaRPr>
            </a:p>
            <a:p>
              <a:pPr>
                <a:lnSpc>
                  <a:spcPct val="150000"/>
                </a:lnSpc>
              </a:pPr>
              <a:r>
                <a:rPr dirty="0">
                  <a:solidFill>
                    <a:srgbClr val="002060"/>
                  </a:solidFill>
                  <a:latin typeface="Arial" panose="020B0604020202020204" pitchFamily="34" charset="0"/>
                  <a:sym typeface="+mn-ea"/>
                </a:rPr>
                <a:t>- Ενθυλακώνει την </a:t>
              </a:r>
              <a:r>
                <a:rPr b="1" dirty="0">
                  <a:solidFill>
                    <a:srgbClr val="002060"/>
                  </a:solidFill>
                  <a:latin typeface="Arial" panose="020B0604020202020204" pitchFamily="34" charset="0"/>
                  <a:sym typeface="+mn-ea"/>
                </a:rPr>
                <a:t>ιστορική συνέχεια ενός έθνους</a:t>
              </a:r>
              <a:endParaRPr b="1" dirty="0">
                <a:solidFill>
                  <a:srgbClr val="002060"/>
                </a:solidFill>
                <a:latin typeface="Arial" panose="020B0604020202020204" pitchFamily="34" charset="0"/>
              </a:endParaRPr>
            </a:p>
            <a:p>
              <a:endParaRPr b="1" dirty="0">
                <a:solidFill>
                  <a:srgbClr val="002060"/>
                </a:solidFill>
                <a:latin typeface="Arial" panose="020B0604020202020204" pitchFamily="34" charset="0"/>
              </a:endParaRPr>
            </a:p>
          </p:txBody>
        </p:sp>
      </p:gr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139" y="173736"/>
            <a:ext cx="11431589" cy="667176"/>
          </a:xfrm>
        </p:spPr>
        <p:txBody>
          <a:bodyPr>
            <a:normAutofit/>
          </a:bodyPr>
          <a:lstStyle/>
          <a:p>
            <a:r>
              <a:rPr lang="el-GR" u="sng" cap="none" dirty="0">
                <a:ln w="0"/>
                <a:solidFill>
                  <a:schemeClr val="accent1"/>
                </a:solidFill>
                <a:effectLst>
                  <a:outerShdw blurRad="38100" dist="25400" dir="5400000" algn="ctr" rotWithShape="0">
                    <a:srgbClr val="6E747A">
                      <a:alpha val="43000"/>
                    </a:srgbClr>
                  </a:outerShdw>
                </a:effectLst>
              </a:rPr>
              <a:t>Γεωγραφικός Προσδιορισμός </a:t>
            </a:r>
            <a:r>
              <a:rPr lang="el-GR" u="sng" cap="none" dirty="0" smtClean="0">
                <a:ln w="0"/>
                <a:solidFill>
                  <a:schemeClr val="accent1"/>
                </a:solidFill>
                <a:effectLst>
                  <a:outerShdw blurRad="38100" dist="25400" dir="5400000" algn="ctr" rotWithShape="0">
                    <a:srgbClr val="6E747A">
                      <a:alpha val="43000"/>
                    </a:srgbClr>
                  </a:outerShdw>
                </a:effectLst>
              </a:rPr>
              <a:t>της Λεμεσού</a:t>
            </a:r>
            <a:endParaRPr lang="el-GR" u="sng" cap="none" dirty="0">
              <a:ln w="0"/>
              <a:solidFill>
                <a:schemeClr val="accent1"/>
              </a:solidFill>
              <a:effectLst>
                <a:outerShdw blurRad="38100" dist="25400" dir="5400000" algn="ctr" rotWithShape="0">
                  <a:srgbClr val="6E747A">
                    <a:alpha val="43000"/>
                  </a:srgbClr>
                </a:outerShdw>
              </a:effectLst>
            </a:endParaRPr>
          </a:p>
        </p:txBody>
      </p:sp>
      <p:pic>
        <p:nvPicPr>
          <p:cNvPr id="6" name="Picture 5"/>
          <p:cNvPicPr>
            <a:picLocks noChangeAspect="1"/>
          </p:cNvPicPr>
          <p:nvPr/>
        </p:nvPicPr>
        <p:blipFill>
          <a:blip r:embed="rId1"/>
          <a:stretch>
            <a:fillRect/>
          </a:stretch>
        </p:blipFill>
        <p:spPr>
          <a:xfrm>
            <a:off x="1204468" y="1261872"/>
            <a:ext cx="8012684" cy="4910328"/>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851" y="82296"/>
            <a:ext cx="11303573" cy="685464"/>
          </a:xfrm>
        </p:spPr>
        <p:txBody>
          <a:bodyPr>
            <a:normAutofit/>
          </a:bodyPr>
          <a:lstStyle/>
          <a:p>
            <a:r>
              <a:rPr lang="el-GR" u="sng" cap="none" dirty="0">
                <a:ln w="0"/>
                <a:solidFill>
                  <a:schemeClr val="accent1"/>
                </a:solidFill>
                <a:effectLst>
                  <a:outerShdw blurRad="38100" dist="25400" dir="5400000" algn="ctr" rotWithShape="0">
                    <a:srgbClr val="6E747A">
                      <a:alpha val="43000"/>
                    </a:srgbClr>
                  </a:outerShdw>
                </a:effectLst>
              </a:rPr>
              <a:t>Γεωγραφικός </a:t>
            </a:r>
            <a:r>
              <a:rPr lang="el-GR" u="sng" cap="none" dirty="0" smtClean="0">
                <a:ln w="0"/>
                <a:solidFill>
                  <a:schemeClr val="accent1"/>
                </a:solidFill>
                <a:effectLst>
                  <a:outerShdw blurRad="38100" dist="25400" dir="5400000" algn="ctr" rotWithShape="0">
                    <a:srgbClr val="6E747A">
                      <a:alpha val="43000"/>
                    </a:srgbClr>
                  </a:outerShdw>
                </a:effectLst>
              </a:rPr>
              <a:t>Προσδιορισμός</a:t>
            </a:r>
            <a:endParaRPr lang="el-GR" u="sng" cap="none" dirty="0">
              <a:ln w="0"/>
              <a:solidFill>
                <a:schemeClr val="accent1"/>
              </a:solidFill>
              <a:effectLst>
                <a:outerShdw blurRad="38100" dist="25400" dir="5400000" algn="ctr" rotWithShape="0">
                  <a:srgbClr val="6E747A">
                    <a:alpha val="43000"/>
                  </a:srgbClr>
                </a:outerShdw>
              </a:effectLst>
            </a:endParaRPr>
          </a:p>
        </p:txBody>
      </p:sp>
      <p:sp>
        <p:nvSpPr>
          <p:cNvPr id="8" name="Text Placeholder 8"/>
          <p:cNvSpPr txBox="1"/>
          <p:nvPr/>
        </p:nvSpPr>
        <p:spPr>
          <a:xfrm>
            <a:off x="88393" y="2072640"/>
            <a:ext cx="4346447" cy="3349752"/>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bg2">
                    <a:lumMod val="75000"/>
                  </a:schemeClr>
                </a:solidFill>
                <a:effectLst/>
                <a:latin typeface="+mn-lt"/>
                <a:ea typeface="+mn-ea"/>
                <a:cs typeface="+mn-cs"/>
              </a:defRPr>
            </a:lvl1pPr>
            <a:lvl2pPr marL="457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r>
              <a:rPr lang="el-GR" dirty="0" smtClean="0"/>
              <a:t>Νοτιότερη Πόλη της Κύπρου αλλά και της Ευρωπαϊκής Ένωσης </a:t>
            </a:r>
            <a:endParaRPr lang="en-US" dirty="0" smtClean="0"/>
          </a:p>
          <a:p>
            <a:pPr marL="285750" indent="-285750">
              <a:buFont typeface="Arial" panose="020B0604020202020204" pitchFamily="34" charset="0"/>
              <a:buChar char="•"/>
            </a:pPr>
            <a:endParaRPr lang="en-US" dirty="0"/>
          </a:p>
          <a:p>
            <a:r>
              <a:rPr lang="el-GR" dirty="0"/>
              <a:t>Έκταση : 50,87 τετρ.χιλιόμετρα</a:t>
            </a:r>
            <a:endParaRPr lang="el-GR" dirty="0"/>
          </a:p>
          <a:p>
            <a:pPr marL="285750" indent="-285750">
              <a:buFont typeface="Arial" panose="020B0604020202020204" pitchFamily="34" charset="0"/>
              <a:buChar char="•"/>
            </a:pPr>
            <a:endParaRPr lang="el-GR" dirty="0"/>
          </a:p>
          <a:p>
            <a:r>
              <a:rPr lang="el-GR" dirty="0"/>
              <a:t>Πληθυσμός : 234.000 </a:t>
            </a:r>
            <a:r>
              <a:rPr lang="el-GR" dirty="0" smtClean="0"/>
              <a:t>μόνιμοι κάτοικοι</a:t>
            </a:r>
            <a:endParaRPr lang="el-GR" dirty="0"/>
          </a:p>
          <a:p>
            <a:pPr marL="285750" indent="-285750">
              <a:buFont typeface="Arial" panose="020B0604020202020204" pitchFamily="34" charset="0"/>
              <a:buChar char="•"/>
            </a:pPr>
            <a:endParaRPr lang="el-GR" dirty="0" smtClean="0"/>
          </a:p>
        </p:txBody>
      </p:sp>
      <p:sp>
        <p:nvSpPr>
          <p:cNvPr id="10" name="Text Placeholder 8"/>
          <p:cNvSpPr txBox="1"/>
          <p:nvPr/>
        </p:nvSpPr>
        <p:spPr>
          <a:xfrm>
            <a:off x="304801" y="2130552"/>
            <a:ext cx="3828287" cy="1536192"/>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bg2">
                    <a:lumMod val="75000"/>
                  </a:schemeClr>
                </a:solidFill>
                <a:effectLst/>
                <a:latin typeface="+mn-lt"/>
                <a:ea typeface="+mn-ea"/>
                <a:cs typeface="+mn-cs"/>
              </a:defRPr>
            </a:lvl1pPr>
            <a:lvl2pPr marL="457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marL="285750" indent="-285750">
              <a:buFont typeface="Arial" panose="020B0604020202020204" pitchFamily="34" charset="0"/>
              <a:buChar char="•"/>
            </a:pPr>
            <a:endParaRPr lang="el-GR" dirty="0"/>
          </a:p>
        </p:txBody>
      </p:sp>
      <p:pic>
        <p:nvPicPr>
          <p:cNvPr id="6" name="Picture 5"/>
          <p:cNvPicPr>
            <a:picLocks noChangeAspect="1"/>
          </p:cNvPicPr>
          <p:nvPr/>
        </p:nvPicPr>
        <p:blipFill>
          <a:blip r:embed="rId1"/>
          <a:stretch>
            <a:fillRect/>
          </a:stretch>
        </p:blipFill>
        <p:spPr>
          <a:xfrm>
            <a:off x="4702678" y="1325431"/>
            <a:ext cx="7157090" cy="4325561"/>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299" y="82296"/>
            <a:ext cx="11769917" cy="676320"/>
          </a:xfrm>
        </p:spPr>
        <p:txBody>
          <a:bodyPr>
            <a:normAutofit/>
          </a:bodyPr>
          <a:lstStyle/>
          <a:p>
            <a:r>
              <a:rPr lang="el-GR" u="sng" cap="none" dirty="0" smtClean="0">
                <a:ln w="0"/>
                <a:solidFill>
                  <a:schemeClr val="accent1"/>
                </a:solidFill>
                <a:effectLst>
                  <a:outerShdw blurRad="38100" dist="25400" dir="5400000" algn="ctr" rotWithShape="0">
                    <a:srgbClr val="6E747A">
                      <a:alpha val="43000"/>
                    </a:srgbClr>
                  </a:outerShdw>
                </a:effectLst>
              </a:rPr>
              <a:t>Γεωφυσικός Προσδιορισμός</a:t>
            </a:r>
            <a:endParaRPr lang="el-GR" u="sng" cap="none" dirty="0">
              <a:ln w="0"/>
              <a:solidFill>
                <a:schemeClr val="accent1"/>
              </a:solidFill>
              <a:effectLst>
                <a:outerShdw blurRad="38100" dist="25400" dir="5400000" algn="ctr" rotWithShape="0">
                  <a:srgbClr val="6E747A">
                    <a:alpha val="43000"/>
                  </a:srgbClr>
                </a:outerShdw>
              </a:effectLst>
            </a:endParaRPr>
          </a:p>
        </p:txBody>
      </p:sp>
      <p:sp>
        <p:nvSpPr>
          <p:cNvPr id="12" name="Text Placeholder 8"/>
          <p:cNvSpPr>
            <a:spLocks noGrp="1"/>
          </p:cNvSpPr>
          <p:nvPr>
            <p:ph type="body" idx="1"/>
          </p:nvPr>
        </p:nvSpPr>
        <p:spPr>
          <a:xfrm>
            <a:off x="246889" y="1417320"/>
            <a:ext cx="4379976" cy="4398264"/>
          </a:xfrm>
        </p:spPr>
        <p:txBody>
          <a:bodyPr>
            <a:normAutofit/>
          </a:bodyPr>
          <a:lstStyle/>
          <a:p>
            <a:r>
              <a:rPr lang="el-GR" dirty="0" smtClean="0"/>
              <a:t>Η </a:t>
            </a:r>
            <a:r>
              <a:rPr lang="el-GR" dirty="0" smtClean="0"/>
              <a:t>πόλη </a:t>
            </a:r>
            <a:r>
              <a:rPr lang="el-GR" dirty="0" smtClean="0"/>
              <a:t>βρίσκεται </a:t>
            </a:r>
            <a:r>
              <a:rPr lang="el-GR" dirty="0" smtClean="0"/>
              <a:t>ανάμεσα στις δυο αρχαίες πόλεις του Κούρειου και της Αμαθούντας</a:t>
            </a:r>
            <a:endParaRPr lang="el-GR" dirty="0" smtClean="0"/>
          </a:p>
          <a:p>
            <a:pPr marL="285750" indent="-285750">
              <a:buFont typeface="Arial" panose="020B0604020202020204" pitchFamily="34" charset="0"/>
              <a:buChar char="•"/>
            </a:pPr>
            <a:endParaRPr lang="el-GR" dirty="0" smtClean="0"/>
          </a:p>
          <a:p>
            <a:r>
              <a:rPr lang="el-GR" dirty="0" smtClean="0"/>
              <a:t>Διαθέτει </a:t>
            </a:r>
            <a:r>
              <a:rPr lang="el-GR" dirty="0" smtClean="0"/>
              <a:t>το μεγαλύτερο λιμάνι </a:t>
            </a:r>
            <a:r>
              <a:rPr lang="el-GR" dirty="0" smtClean="0"/>
              <a:t>με τεχνητό χώρο για ελλιμενισμό </a:t>
            </a:r>
            <a:r>
              <a:rPr lang="el-GR" dirty="0" smtClean="0"/>
              <a:t>κρουαζιερόπλοιων</a:t>
            </a:r>
            <a:endParaRPr lang="el-GR" dirty="0" smtClean="0"/>
          </a:p>
          <a:p>
            <a:endParaRPr lang="el-GR" dirty="0" smtClean="0"/>
          </a:p>
          <a:p>
            <a:r>
              <a:rPr lang="el-GR" dirty="0" smtClean="0"/>
              <a:t>Διαθέτει τεράστια ακτογραμμή που εκτείνεται από άκρη σε άκρη περίπου για 20 χιλιόμετρα</a:t>
            </a:r>
            <a:endParaRPr lang="el-GR" dirty="0" smtClean="0"/>
          </a:p>
          <a:p>
            <a:pPr marL="285750" indent="-285750">
              <a:buFont typeface="Arial" panose="020B0604020202020204" pitchFamily="34" charset="0"/>
              <a:buChar char="•"/>
            </a:pPr>
            <a:endParaRPr lang="el-GR" dirty="0" smtClean="0"/>
          </a:p>
          <a:p>
            <a:pPr marL="285750" indent="-285750">
              <a:buFont typeface="Arial" panose="020B0604020202020204" pitchFamily="34" charset="0"/>
              <a:buChar char="•"/>
            </a:pPr>
            <a:endParaRPr lang="el-GR" dirty="0" smtClean="0"/>
          </a:p>
          <a:p>
            <a:pPr marL="285750" indent="-285750">
              <a:buFont typeface="Arial" panose="020B0604020202020204" pitchFamily="34" charset="0"/>
              <a:buChar char="•"/>
            </a:pPr>
            <a:endParaRPr lang="el-GR" dirty="0"/>
          </a:p>
        </p:txBody>
      </p:sp>
      <p:sp>
        <p:nvSpPr>
          <p:cNvPr id="10" name="Title 1"/>
          <p:cNvSpPr txBox="1"/>
          <p:nvPr/>
        </p:nvSpPr>
        <p:spPr>
          <a:xfrm>
            <a:off x="5484811" y="1115568"/>
            <a:ext cx="5067365" cy="4535424"/>
          </a:xfrm>
          <a:prstGeom prst="rect">
            <a:avLst/>
          </a:prstGeom>
          <a:effectLst/>
        </p:spPr>
        <p:txBody>
          <a:bodyPr vert="horz" lIns="91440" tIns="45720" rIns="91440" bIns="45720" rtlCol="0" anchor="b">
            <a:normAutofit/>
          </a:bodyPr>
          <a:lstStyle>
            <a:lvl1pPr algn="l" defTabSz="457200" rtl="0" eaLnBrk="1" latinLnBrk="0" hangingPunct="1">
              <a:spcBef>
                <a:spcPct val="0"/>
              </a:spcBef>
              <a:buNone/>
              <a:defRPr sz="3600" b="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l-GR" cap="none" dirty="0">
              <a:ln w="0"/>
              <a:solidFill>
                <a:schemeClr val="accent1"/>
              </a:solidFill>
              <a:effectLst>
                <a:outerShdw blurRad="38100" dist="25400" dir="5400000" algn="ctr" rotWithShape="0">
                  <a:srgbClr val="6E747A">
                    <a:alpha val="43000"/>
                  </a:srgbClr>
                </a:outerShdw>
              </a:effectLst>
            </a:endParaRPr>
          </a:p>
        </p:txBody>
      </p:sp>
      <p:pic>
        <p:nvPicPr>
          <p:cNvPr id="6" name="Picture 5"/>
          <p:cNvPicPr>
            <a:picLocks noChangeAspect="1"/>
          </p:cNvPicPr>
          <p:nvPr/>
        </p:nvPicPr>
        <p:blipFill>
          <a:blip r:embed="rId1"/>
          <a:stretch>
            <a:fillRect/>
          </a:stretch>
        </p:blipFill>
        <p:spPr>
          <a:xfrm>
            <a:off x="5506974" y="3977640"/>
            <a:ext cx="4725162" cy="2770632"/>
          </a:xfrm>
          <a:prstGeom prst="rect">
            <a:avLst/>
          </a:prstGeom>
        </p:spPr>
      </p:pic>
      <p:pic>
        <p:nvPicPr>
          <p:cNvPr id="7" name="Picture 6"/>
          <p:cNvPicPr>
            <a:picLocks noChangeAspect="1"/>
          </p:cNvPicPr>
          <p:nvPr/>
        </p:nvPicPr>
        <p:blipFill>
          <a:blip r:embed="rId2"/>
          <a:stretch>
            <a:fillRect/>
          </a:stretch>
        </p:blipFill>
        <p:spPr>
          <a:xfrm>
            <a:off x="5502910" y="850392"/>
            <a:ext cx="4756658" cy="2962656"/>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299" y="82296"/>
            <a:ext cx="11769917" cy="676320"/>
          </a:xfrm>
        </p:spPr>
        <p:txBody>
          <a:bodyPr>
            <a:normAutofit/>
          </a:bodyPr>
          <a:lstStyle/>
          <a:p>
            <a:r>
              <a:rPr lang="el-GR" u="sng" cap="none" dirty="0">
                <a:ln w="0"/>
                <a:solidFill>
                  <a:schemeClr val="accent1"/>
                </a:solidFill>
                <a:effectLst>
                  <a:outerShdw blurRad="38100" dist="25400" dir="5400000" algn="ctr" rotWithShape="0">
                    <a:srgbClr val="6E747A">
                      <a:alpha val="43000"/>
                    </a:srgbClr>
                  </a:outerShdw>
                </a:effectLst>
              </a:rPr>
              <a:t>Π</a:t>
            </a:r>
            <a:r>
              <a:rPr lang="el-GR" u="sng" cap="none" dirty="0" smtClean="0">
                <a:ln w="0"/>
                <a:solidFill>
                  <a:schemeClr val="accent1"/>
                </a:solidFill>
                <a:effectLst>
                  <a:outerShdw blurRad="38100" dist="25400" dir="5400000" algn="ctr" rotWithShape="0">
                    <a:srgbClr val="6E747A">
                      <a:alpha val="43000"/>
                    </a:srgbClr>
                  </a:outerShdw>
                </a:effectLst>
              </a:rPr>
              <a:t>ολιτιστική διαδρομή στο κέντρο της Λεμεσου</a:t>
            </a:r>
            <a:endParaRPr lang="el-GR" u="sng" cap="none" dirty="0">
              <a:ln w="0"/>
              <a:solidFill>
                <a:schemeClr val="accent1"/>
              </a:solidFill>
              <a:effectLst>
                <a:outerShdw blurRad="38100" dist="25400" dir="5400000" algn="ctr" rotWithShape="0">
                  <a:srgbClr val="6E747A">
                    <a:alpha val="43000"/>
                  </a:srgbClr>
                </a:outerShdw>
              </a:effectLst>
            </a:endParaRPr>
          </a:p>
        </p:txBody>
      </p:sp>
      <p:sp>
        <p:nvSpPr>
          <p:cNvPr id="10" name="Title 1"/>
          <p:cNvSpPr txBox="1"/>
          <p:nvPr/>
        </p:nvSpPr>
        <p:spPr>
          <a:xfrm>
            <a:off x="6243763" y="1243584"/>
            <a:ext cx="5067365" cy="4535424"/>
          </a:xfrm>
          <a:prstGeom prst="rect">
            <a:avLst/>
          </a:prstGeom>
          <a:effectLst/>
        </p:spPr>
        <p:txBody>
          <a:bodyPr vert="horz" lIns="91440" tIns="45720" rIns="91440" bIns="45720" rtlCol="0" anchor="b">
            <a:normAutofit/>
          </a:bodyPr>
          <a:lstStyle>
            <a:lvl1pPr algn="l" defTabSz="457200" rtl="0" eaLnBrk="1" latinLnBrk="0" hangingPunct="1">
              <a:spcBef>
                <a:spcPct val="0"/>
              </a:spcBef>
              <a:buNone/>
              <a:defRPr sz="3600" b="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l-GR" cap="none" dirty="0">
              <a:ln w="0"/>
              <a:solidFill>
                <a:schemeClr val="accent1"/>
              </a:solidFill>
              <a:effectLst>
                <a:outerShdw blurRad="38100" dist="25400" dir="5400000" algn="ctr" rotWithShape="0">
                  <a:srgbClr val="6E747A">
                    <a:alpha val="43000"/>
                  </a:srgbClr>
                </a:outerShdw>
              </a:effectLst>
            </a:endParaRPr>
          </a:p>
        </p:txBody>
      </p:sp>
      <p:sp>
        <p:nvSpPr>
          <p:cNvPr id="5" name="Text Placeholder 8"/>
          <p:cNvSpPr txBox="1"/>
          <p:nvPr/>
        </p:nvSpPr>
        <p:spPr>
          <a:xfrm>
            <a:off x="335280" y="1194816"/>
            <a:ext cx="8165592" cy="5577840"/>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bg2">
                    <a:lumMod val="75000"/>
                  </a:schemeClr>
                </a:solidFill>
                <a:effectLst/>
                <a:latin typeface="+mn-lt"/>
                <a:ea typeface="+mn-ea"/>
                <a:cs typeface="+mn-cs"/>
              </a:defRPr>
            </a:lvl1pPr>
            <a:lvl2pPr marL="457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marL="285750" indent="-285750">
              <a:buFont typeface="Arial" panose="020B0604020202020204" pitchFamily="34" charset="0"/>
              <a:buChar char="•"/>
            </a:pPr>
            <a:endParaRPr lang="el-GR" dirty="0" smtClean="0"/>
          </a:p>
          <a:p>
            <a:pPr marL="285750" indent="-285750">
              <a:buFont typeface="Arial" panose="020B0604020202020204" pitchFamily="34" charset="0"/>
              <a:buChar char="•"/>
            </a:pPr>
            <a:endParaRPr lang="el-GR" dirty="0" smtClean="0"/>
          </a:p>
          <a:p>
            <a:pPr marL="285750" indent="-285750">
              <a:buFont typeface="Arial" panose="020B0604020202020204" pitchFamily="34" charset="0"/>
              <a:buChar char="•"/>
            </a:pPr>
            <a:endParaRPr lang="el-GR" dirty="0" smtClean="0"/>
          </a:p>
          <a:p>
            <a:pPr marL="285750" indent="-285750">
              <a:buFont typeface="Arial" panose="020B0604020202020204" pitchFamily="34" charset="0"/>
              <a:buChar char="•"/>
            </a:pPr>
            <a:endParaRPr lang="el-GR" dirty="0" smtClean="0"/>
          </a:p>
          <a:p>
            <a:pPr marL="285750" indent="-285750">
              <a:buFont typeface="Arial" panose="020B0604020202020204" pitchFamily="34" charset="0"/>
              <a:buChar char="•"/>
            </a:pPr>
            <a:endParaRPr lang="el-GR" dirty="0"/>
          </a:p>
        </p:txBody>
      </p:sp>
      <p:sp>
        <p:nvSpPr>
          <p:cNvPr id="6" name="Text Placeholder 8"/>
          <p:cNvSpPr txBox="1"/>
          <p:nvPr/>
        </p:nvSpPr>
        <p:spPr>
          <a:xfrm>
            <a:off x="533400" y="868680"/>
            <a:ext cx="5135880" cy="3026664"/>
          </a:xfrm>
          <a:prstGeom prst="rect">
            <a:avLst/>
          </a:prstGeom>
        </p:spPr>
        <p:txBody>
          <a:bodyPr vert="horz" lIns="91440" tIns="45720" rIns="91440" bIns="45720" rtlCol="0" anchor="t">
            <a:normAutofit fontScale="92500" lnSpcReduction="10000"/>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bg2">
                    <a:lumMod val="75000"/>
                  </a:schemeClr>
                </a:solidFill>
                <a:effectLst/>
                <a:latin typeface="+mn-lt"/>
                <a:ea typeface="+mn-ea"/>
                <a:cs typeface="+mn-cs"/>
              </a:defRPr>
            </a:lvl1pPr>
            <a:lvl2pPr marL="457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r>
              <a:rPr lang="el-GR" dirty="0" smtClean="0"/>
              <a:t>1. </a:t>
            </a:r>
            <a:r>
              <a:rPr lang="el-GR" b="1" dirty="0" smtClean="0"/>
              <a:t>Αφετηρία</a:t>
            </a:r>
            <a:r>
              <a:rPr lang="el-GR" dirty="0" smtClean="0"/>
              <a:t>-Εκκλησία </a:t>
            </a:r>
            <a:r>
              <a:rPr lang="el-GR" dirty="0"/>
              <a:t>Αγίου Αντωνίου </a:t>
            </a:r>
            <a:endParaRPr lang="el-GR" dirty="0"/>
          </a:p>
          <a:p>
            <a:r>
              <a:rPr lang="el-GR" dirty="0"/>
              <a:t>2. Χαρουπόμυλοι </a:t>
            </a:r>
            <a:r>
              <a:rPr lang="el-GR" dirty="0" smtClean="0"/>
              <a:t>Λανίτη</a:t>
            </a:r>
            <a:endParaRPr lang="el-GR" dirty="0"/>
          </a:p>
          <a:p>
            <a:r>
              <a:rPr lang="el-GR" dirty="0"/>
              <a:t>3. Μεσαιωνικό κάστρο και μεσαιωνικό </a:t>
            </a:r>
            <a:endParaRPr lang="el-GR" dirty="0" smtClean="0"/>
          </a:p>
          <a:p>
            <a:r>
              <a:rPr lang="el-GR" dirty="0" smtClean="0"/>
              <a:t>μουσείο Λεμεσού</a:t>
            </a:r>
            <a:endParaRPr lang="el-GR" dirty="0"/>
          </a:p>
          <a:p>
            <a:r>
              <a:rPr lang="el-GR" dirty="0"/>
              <a:t>4. Μεγάλο Τζαμί</a:t>
            </a:r>
            <a:endParaRPr lang="el-GR" dirty="0"/>
          </a:p>
          <a:p>
            <a:r>
              <a:rPr lang="el-GR" dirty="0"/>
              <a:t>5. Καθεδρικός Ναός Αγίας </a:t>
            </a:r>
            <a:r>
              <a:rPr lang="el-GR" dirty="0" smtClean="0"/>
              <a:t>Νάπας</a:t>
            </a:r>
            <a:endParaRPr lang="el-GR" dirty="0"/>
          </a:p>
          <a:p>
            <a:r>
              <a:rPr lang="el-GR" dirty="0"/>
              <a:t>6. A’ Δημοτική </a:t>
            </a:r>
            <a:r>
              <a:rPr lang="el-GR" dirty="0" smtClean="0"/>
              <a:t>Αγορά</a:t>
            </a:r>
            <a:endParaRPr lang="el-GR" dirty="0"/>
          </a:p>
          <a:p>
            <a:r>
              <a:rPr lang="el-GR" dirty="0"/>
              <a:t>7. Διοικητήριο Λεμεσού</a:t>
            </a:r>
            <a:endParaRPr lang="el-GR" dirty="0"/>
          </a:p>
          <a:p>
            <a:endParaRPr lang="el-GR" dirty="0" smtClean="0"/>
          </a:p>
        </p:txBody>
      </p:sp>
      <p:pic>
        <p:nvPicPr>
          <p:cNvPr id="4" name="Picture 3"/>
          <p:cNvPicPr>
            <a:picLocks noChangeAspect="1"/>
          </p:cNvPicPr>
          <p:nvPr/>
        </p:nvPicPr>
        <p:blipFill>
          <a:blip r:embed="rId1"/>
          <a:stretch>
            <a:fillRect/>
          </a:stretch>
        </p:blipFill>
        <p:spPr>
          <a:xfrm>
            <a:off x="3172710" y="3447150"/>
            <a:ext cx="5956308" cy="3182388"/>
          </a:xfrm>
          <a:prstGeom prst="rect">
            <a:avLst/>
          </a:prstGeom>
        </p:spPr>
      </p:pic>
      <p:sp>
        <p:nvSpPr>
          <p:cNvPr id="16" name="Text Placeholder 8"/>
          <p:cNvSpPr txBox="1"/>
          <p:nvPr/>
        </p:nvSpPr>
        <p:spPr>
          <a:xfrm>
            <a:off x="6190488" y="792480"/>
            <a:ext cx="5135880" cy="2508504"/>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bg2">
                    <a:lumMod val="75000"/>
                  </a:schemeClr>
                </a:solidFill>
                <a:effectLst/>
                <a:latin typeface="+mn-lt"/>
                <a:ea typeface="+mn-ea"/>
                <a:cs typeface="+mn-cs"/>
              </a:defRPr>
            </a:lvl1pPr>
            <a:lvl2pPr marL="457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r>
              <a:rPr lang="el-GR" dirty="0"/>
              <a:t>8. Πλατεία Ηρώων</a:t>
            </a:r>
            <a:endParaRPr lang="el-GR" dirty="0"/>
          </a:p>
          <a:p>
            <a:r>
              <a:rPr lang="el-GR" dirty="0"/>
              <a:t>9. Λαογραφικό Μουσείο</a:t>
            </a:r>
            <a:endParaRPr lang="el-GR" dirty="0"/>
          </a:p>
          <a:p>
            <a:r>
              <a:rPr lang="el-GR" dirty="0"/>
              <a:t>10. Δημοτική Πανεπιστημιακή Βιβλιοθήκη</a:t>
            </a:r>
            <a:endParaRPr lang="el-GR" dirty="0"/>
          </a:p>
          <a:p>
            <a:r>
              <a:rPr lang="el-GR" dirty="0"/>
              <a:t>11. Καθολικός Ναός Αγίας Αικατερίνης</a:t>
            </a:r>
            <a:endParaRPr lang="el-GR" dirty="0"/>
          </a:p>
          <a:p>
            <a:r>
              <a:rPr lang="el-GR" dirty="0"/>
              <a:t>12. Επίχωση και Πάρκο γλυπτικής</a:t>
            </a:r>
            <a:endParaRPr lang="el-GR" dirty="0"/>
          </a:p>
          <a:p>
            <a:r>
              <a:rPr lang="el-GR" dirty="0"/>
              <a:t>13. </a:t>
            </a:r>
            <a:r>
              <a:rPr lang="el-GR" b="1" dirty="0"/>
              <a:t>Τέρμα</a:t>
            </a:r>
            <a:r>
              <a:rPr lang="el-GR" dirty="0"/>
              <a:t>-Παλιό Λιμάνι.</a:t>
            </a:r>
            <a:endParaRPr lang="el-GR" dirty="0"/>
          </a:p>
          <a:p>
            <a:endParaRPr lang="el-GR" dirty="0" smtClean="0"/>
          </a:p>
          <a:p>
            <a:endParaRPr lang="el-GR" dirty="0" smtClean="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299" y="82296"/>
            <a:ext cx="11769917" cy="676320"/>
          </a:xfrm>
        </p:spPr>
        <p:txBody>
          <a:bodyPr>
            <a:normAutofit/>
          </a:bodyPr>
          <a:lstStyle/>
          <a:p>
            <a:r>
              <a:rPr lang="el-GR" u="sng" cap="none" dirty="0" smtClean="0">
                <a:ln w="0"/>
                <a:solidFill>
                  <a:schemeClr val="accent1"/>
                </a:solidFill>
                <a:effectLst>
                  <a:outerShdw blurRad="38100" dist="25400" dir="5400000" algn="ctr" rotWithShape="0">
                    <a:srgbClr val="6E747A">
                      <a:alpha val="43000"/>
                    </a:srgbClr>
                  </a:outerShdw>
                </a:effectLst>
              </a:rPr>
              <a:t>1) Εκκλησία </a:t>
            </a:r>
            <a:r>
              <a:rPr lang="el-GR" u="sng" cap="none" dirty="0">
                <a:ln w="0"/>
                <a:solidFill>
                  <a:schemeClr val="accent1"/>
                </a:solidFill>
                <a:effectLst>
                  <a:outerShdw blurRad="38100" dist="25400" dir="5400000" algn="ctr" rotWithShape="0">
                    <a:srgbClr val="6E747A">
                      <a:alpha val="43000"/>
                    </a:srgbClr>
                  </a:outerShdw>
                </a:effectLst>
              </a:rPr>
              <a:t>Αγίου Αντωνίου </a:t>
            </a:r>
            <a:endParaRPr lang="el-GR" u="sng" cap="none" dirty="0">
              <a:ln w="0"/>
              <a:solidFill>
                <a:schemeClr val="accent1"/>
              </a:solidFill>
              <a:effectLst>
                <a:outerShdw blurRad="38100" dist="25400" dir="5400000" algn="ctr" rotWithShape="0">
                  <a:srgbClr val="6E747A">
                    <a:alpha val="43000"/>
                  </a:srgbClr>
                </a:outerShdw>
              </a:effectLst>
            </a:endParaRPr>
          </a:p>
        </p:txBody>
      </p:sp>
      <p:sp>
        <p:nvSpPr>
          <p:cNvPr id="10" name="Title 1"/>
          <p:cNvSpPr txBox="1"/>
          <p:nvPr/>
        </p:nvSpPr>
        <p:spPr>
          <a:xfrm>
            <a:off x="5484811" y="1115568"/>
            <a:ext cx="5067365" cy="4535424"/>
          </a:xfrm>
          <a:prstGeom prst="rect">
            <a:avLst/>
          </a:prstGeom>
          <a:effectLst/>
        </p:spPr>
        <p:txBody>
          <a:bodyPr vert="horz" lIns="91440" tIns="45720" rIns="91440" bIns="45720" rtlCol="0" anchor="b">
            <a:normAutofit/>
          </a:bodyPr>
          <a:lstStyle>
            <a:lvl1pPr algn="l" defTabSz="457200" rtl="0" eaLnBrk="1" latinLnBrk="0" hangingPunct="1">
              <a:spcBef>
                <a:spcPct val="0"/>
              </a:spcBef>
              <a:buNone/>
              <a:defRPr sz="3600" b="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l-GR" cap="none" dirty="0">
              <a:ln w="0"/>
              <a:solidFill>
                <a:schemeClr val="accent1"/>
              </a:solidFill>
              <a:effectLst>
                <a:outerShdw blurRad="38100" dist="25400" dir="5400000" algn="ctr" rotWithShape="0">
                  <a:srgbClr val="6E747A">
                    <a:alpha val="43000"/>
                  </a:srgbClr>
                </a:outerShdw>
              </a:effectLst>
            </a:endParaRPr>
          </a:p>
        </p:txBody>
      </p:sp>
      <p:sp>
        <p:nvSpPr>
          <p:cNvPr id="5" name="Text Placeholder 8"/>
          <p:cNvSpPr txBox="1"/>
          <p:nvPr/>
        </p:nvSpPr>
        <p:spPr>
          <a:xfrm>
            <a:off x="344424" y="984504"/>
            <a:ext cx="6220968" cy="2389632"/>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bg2">
                    <a:lumMod val="75000"/>
                  </a:schemeClr>
                </a:solidFill>
                <a:effectLst/>
                <a:latin typeface="+mn-lt"/>
                <a:ea typeface="+mn-ea"/>
                <a:cs typeface="+mn-cs"/>
              </a:defRPr>
            </a:lvl1pPr>
            <a:lvl2pPr marL="457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r>
              <a:rPr lang="el-GR" dirty="0" smtClean="0"/>
              <a:t>Από τις ιστορικότερες εκκλησίες και περιοχές σημασιολογικά</a:t>
            </a:r>
            <a:endParaRPr lang="el-GR" dirty="0" smtClean="0"/>
          </a:p>
          <a:p>
            <a:r>
              <a:rPr lang="el-GR" dirty="0" smtClean="0"/>
              <a:t>Βρίσκεται επιβλητικά στην μεγαλύτερη τουρκοκυπριακή γειτονιά που υπήρχε</a:t>
            </a:r>
            <a:endParaRPr lang="el-GR" dirty="0" smtClean="0"/>
          </a:p>
          <a:p>
            <a:r>
              <a:rPr lang="el-GR" dirty="0" smtClean="0"/>
              <a:t>Οι </a:t>
            </a:r>
            <a:r>
              <a:rPr lang="el-GR" dirty="0"/>
              <a:t>τούρκοι πρίν την </a:t>
            </a:r>
            <a:r>
              <a:rPr lang="el-GR" dirty="0" smtClean="0"/>
              <a:t>εισβολή </a:t>
            </a:r>
            <a:r>
              <a:rPr lang="el-GR" dirty="0"/>
              <a:t>ονόμαζαν </a:t>
            </a:r>
            <a:r>
              <a:rPr lang="el-GR" dirty="0" smtClean="0"/>
              <a:t>την </a:t>
            </a:r>
            <a:r>
              <a:rPr lang="el-GR" dirty="0"/>
              <a:t>περιοχή  </a:t>
            </a:r>
            <a:r>
              <a:rPr lang="en-US" dirty="0" smtClean="0"/>
              <a:t>“</a:t>
            </a:r>
            <a:r>
              <a:rPr lang="en-US" dirty="0" err="1" smtClean="0"/>
              <a:t>Ayadon</a:t>
            </a:r>
            <a:r>
              <a:rPr lang="en-US" dirty="0" smtClean="0"/>
              <a:t>”</a:t>
            </a:r>
            <a:r>
              <a:rPr lang="el-GR" dirty="0" smtClean="0"/>
              <a:t>.</a:t>
            </a:r>
            <a:endParaRPr lang="el-GR" dirty="0" smtClean="0"/>
          </a:p>
          <a:p>
            <a:pPr marL="285750" indent="-285750">
              <a:buFont typeface="Arial" panose="020B0604020202020204" pitchFamily="34" charset="0"/>
              <a:buChar char="•"/>
            </a:pPr>
            <a:endParaRPr lang="el-GR" dirty="0" smtClean="0"/>
          </a:p>
          <a:p>
            <a:pPr marL="285750" indent="-285750">
              <a:buFont typeface="Arial" panose="020B0604020202020204" pitchFamily="34" charset="0"/>
              <a:buChar char="•"/>
            </a:pPr>
            <a:endParaRPr lang="el-GR" dirty="0" smtClean="0"/>
          </a:p>
          <a:p>
            <a:pPr marL="285750" indent="-285750">
              <a:buFont typeface="Arial" panose="020B0604020202020204" pitchFamily="34" charset="0"/>
              <a:buChar char="•"/>
            </a:pPr>
            <a:endParaRPr lang="el-GR" dirty="0"/>
          </a:p>
        </p:txBody>
      </p:sp>
      <p:sp>
        <p:nvSpPr>
          <p:cNvPr id="6" name="Text Placeholder 8"/>
          <p:cNvSpPr txBox="1"/>
          <p:nvPr/>
        </p:nvSpPr>
        <p:spPr>
          <a:xfrm>
            <a:off x="185928" y="914400"/>
            <a:ext cx="5529072" cy="5724144"/>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bg2">
                    <a:lumMod val="75000"/>
                  </a:schemeClr>
                </a:solidFill>
                <a:effectLst/>
                <a:latin typeface="+mn-lt"/>
                <a:ea typeface="+mn-ea"/>
                <a:cs typeface="+mn-cs"/>
              </a:defRPr>
            </a:lvl1pPr>
            <a:lvl2pPr marL="457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endParaRPr lang="el-GR" dirty="0" smtClean="0"/>
          </a:p>
        </p:txBody>
      </p:sp>
      <p:pic>
        <p:nvPicPr>
          <p:cNvPr id="8" name="Picture 7"/>
          <p:cNvPicPr>
            <a:picLocks noChangeAspect="1"/>
          </p:cNvPicPr>
          <p:nvPr/>
        </p:nvPicPr>
        <p:blipFill>
          <a:blip r:embed="rId1"/>
          <a:stretch>
            <a:fillRect/>
          </a:stretch>
        </p:blipFill>
        <p:spPr>
          <a:xfrm>
            <a:off x="6882155" y="551533"/>
            <a:ext cx="4227805" cy="2694587"/>
          </a:xfrm>
          <a:prstGeom prst="rect">
            <a:avLst/>
          </a:prstGeom>
        </p:spPr>
      </p:pic>
      <p:pic>
        <p:nvPicPr>
          <p:cNvPr id="9" name="Picture 8"/>
          <p:cNvPicPr>
            <a:picLocks noChangeAspect="1"/>
          </p:cNvPicPr>
          <p:nvPr/>
        </p:nvPicPr>
        <p:blipFill>
          <a:blip r:embed="rId2"/>
          <a:stretch>
            <a:fillRect/>
          </a:stretch>
        </p:blipFill>
        <p:spPr>
          <a:xfrm>
            <a:off x="6903720" y="3483864"/>
            <a:ext cx="4288536" cy="2734056"/>
          </a:xfrm>
          <a:prstGeom prst="rect">
            <a:avLst/>
          </a:prstGeom>
        </p:spPr>
      </p:pic>
      <p:pic>
        <p:nvPicPr>
          <p:cNvPr id="11" name="Picture 10"/>
          <p:cNvPicPr>
            <a:picLocks noChangeAspect="1"/>
          </p:cNvPicPr>
          <p:nvPr/>
        </p:nvPicPr>
        <p:blipFill>
          <a:blip r:embed="rId3"/>
          <a:stretch>
            <a:fillRect/>
          </a:stretch>
        </p:blipFill>
        <p:spPr>
          <a:xfrm>
            <a:off x="758952" y="3520440"/>
            <a:ext cx="4864608" cy="2944368"/>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299" y="82296"/>
            <a:ext cx="11769917" cy="676320"/>
          </a:xfrm>
        </p:spPr>
        <p:txBody>
          <a:bodyPr>
            <a:normAutofit/>
          </a:bodyPr>
          <a:lstStyle/>
          <a:p>
            <a:r>
              <a:rPr lang="el-GR" u="sng" cap="none" dirty="0">
                <a:ln w="0"/>
                <a:solidFill>
                  <a:schemeClr val="accent1"/>
                </a:solidFill>
                <a:effectLst>
                  <a:outerShdw blurRad="38100" dist="25400" dir="5400000" algn="ctr" rotWithShape="0">
                    <a:srgbClr val="6E747A">
                      <a:alpha val="43000"/>
                    </a:srgbClr>
                  </a:outerShdw>
                </a:effectLst>
              </a:rPr>
              <a:t>2) Χαρουπόμυλοι Λανίτη</a:t>
            </a:r>
            <a:endParaRPr lang="el-GR" u="sng" cap="none" dirty="0">
              <a:ln w="0"/>
              <a:solidFill>
                <a:schemeClr val="accent1"/>
              </a:solidFill>
              <a:effectLst>
                <a:outerShdw blurRad="38100" dist="25400" dir="5400000" algn="ctr" rotWithShape="0">
                  <a:srgbClr val="6E747A">
                    <a:alpha val="43000"/>
                  </a:srgbClr>
                </a:outerShdw>
              </a:effectLst>
            </a:endParaRPr>
          </a:p>
        </p:txBody>
      </p:sp>
      <p:sp>
        <p:nvSpPr>
          <p:cNvPr id="10" name="Title 1"/>
          <p:cNvSpPr txBox="1"/>
          <p:nvPr/>
        </p:nvSpPr>
        <p:spPr>
          <a:xfrm>
            <a:off x="5484811" y="1115568"/>
            <a:ext cx="5067365" cy="4535424"/>
          </a:xfrm>
          <a:prstGeom prst="rect">
            <a:avLst/>
          </a:prstGeom>
          <a:effectLst/>
        </p:spPr>
        <p:txBody>
          <a:bodyPr vert="horz" lIns="91440" tIns="45720" rIns="91440" bIns="45720" rtlCol="0" anchor="b">
            <a:normAutofit/>
          </a:bodyPr>
          <a:lstStyle>
            <a:lvl1pPr algn="l" defTabSz="457200" rtl="0" eaLnBrk="1" latinLnBrk="0" hangingPunct="1">
              <a:spcBef>
                <a:spcPct val="0"/>
              </a:spcBef>
              <a:buNone/>
              <a:defRPr sz="3600" b="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l-GR" cap="none" dirty="0">
              <a:ln w="0"/>
              <a:solidFill>
                <a:schemeClr val="accent1"/>
              </a:solidFill>
              <a:effectLst>
                <a:outerShdw blurRad="38100" dist="25400" dir="5400000" algn="ctr" rotWithShape="0">
                  <a:srgbClr val="6E747A">
                    <a:alpha val="43000"/>
                  </a:srgbClr>
                </a:outerShdw>
              </a:effectLst>
            </a:endParaRPr>
          </a:p>
        </p:txBody>
      </p:sp>
      <p:sp>
        <p:nvSpPr>
          <p:cNvPr id="5" name="Text Placeholder 8"/>
          <p:cNvSpPr txBox="1"/>
          <p:nvPr/>
        </p:nvSpPr>
        <p:spPr>
          <a:xfrm>
            <a:off x="344424" y="984504"/>
            <a:ext cx="5900928" cy="2682240"/>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bg2">
                    <a:lumMod val="75000"/>
                  </a:schemeClr>
                </a:solidFill>
                <a:effectLst/>
                <a:latin typeface="+mn-lt"/>
                <a:ea typeface="+mn-ea"/>
                <a:cs typeface="+mn-cs"/>
              </a:defRPr>
            </a:lvl1pPr>
            <a:lvl2pPr marL="457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r>
              <a:rPr lang="el-GR" dirty="0" smtClean="0"/>
              <a:t>Οι Μύλοι χτίστηκαν στις </a:t>
            </a:r>
            <a:r>
              <a:rPr lang="el-GR" dirty="0"/>
              <a:t>αρχές του 1900</a:t>
            </a:r>
            <a:endParaRPr lang="el-GR" dirty="0" smtClean="0"/>
          </a:p>
          <a:p>
            <a:endParaRPr lang="el-GR" dirty="0" smtClean="0"/>
          </a:p>
          <a:p>
            <a:r>
              <a:rPr lang="el-GR" dirty="0"/>
              <a:t>Α</a:t>
            </a:r>
            <a:r>
              <a:rPr lang="el-GR" dirty="0" smtClean="0"/>
              <a:t>ποτελούσαν μία από τις κυριότερες πηγές εισοδήματος των κατοίκων χαρακτηρισμένα ώς ο μαύρος χρυσός </a:t>
            </a:r>
            <a:endParaRPr lang="el-GR" dirty="0" smtClean="0"/>
          </a:p>
          <a:p>
            <a:endParaRPr lang="el-GR" dirty="0"/>
          </a:p>
          <a:p>
            <a:r>
              <a:rPr lang="el-GR" dirty="0" smtClean="0"/>
              <a:t>Σύχρονη διατροφική αξία μεσογειακής διατροφής</a:t>
            </a:r>
            <a:endParaRPr lang="el-GR" dirty="0" smtClean="0"/>
          </a:p>
          <a:p>
            <a:endParaRPr lang="el-GR" dirty="0"/>
          </a:p>
          <a:p>
            <a:endParaRPr lang="el-GR" dirty="0" smtClean="0"/>
          </a:p>
          <a:p>
            <a:pPr marL="285750" indent="-285750">
              <a:buFont typeface="Arial" panose="020B0604020202020204" pitchFamily="34" charset="0"/>
              <a:buChar char="•"/>
            </a:pPr>
            <a:endParaRPr lang="el-GR" dirty="0"/>
          </a:p>
        </p:txBody>
      </p:sp>
      <p:sp>
        <p:nvSpPr>
          <p:cNvPr id="6" name="Text Placeholder 8"/>
          <p:cNvSpPr txBox="1"/>
          <p:nvPr/>
        </p:nvSpPr>
        <p:spPr>
          <a:xfrm>
            <a:off x="185928" y="914400"/>
            <a:ext cx="5529072" cy="5724144"/>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bg2">
                    <a:lumMod val="75000"/>
                  </a:schemeClr>
                </a:solidFill>
                <a:effectLst/>
                <a:latin typeface="+mn-lt"/>
                <a:ea typeface="+mn-ea"/>
                <a:cs typeface="+mn-cs"/>
              </a:defRPr>
            </a:lvl1pPr>
            <a:lvl2pPr marL="457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endParaRPr lang="el-GR" dirty="0" smtClean="0"/>
          </a:p>
        </p:txBody>
      </p:sp>
      <p:pic>
        <p:nvPicPr>
          <p:cNvPr id="3" name="Picture 2"/>
          <p:cNvPicPr>
            <a:picLocks noChangeAspect="1"/>
          </p:cNvPicPr>
          <p:nvPr/>
        </p:nvPicPr>
        <p:blipFill>
          <a:blip r:embed="rId1"/>
          <a:stretch>
            <a:fillRect/>
          </a:stretch>
        </p:blipFill>
        <p:spPr>
          <a:xfrm>
            <a:off x="252725" y="3879874"/>
            <a:ext cx="5962405" cy="2658086"/>
          </a:xfrm>
          <a:prstGeom prst="rect">
            <a:avLst/>
          </a:prstGeom>
        </p:spPr>
      </p:pic>
      <p:pic>
        <p:nvPicPr>
          <p:cNvPr id="4" name="Picture 3"/>
          <p:cNvPicPr>
            <a:picLocks noChangeAspect="1"/>
          </p:cNvPicPr>
          <p:nvPr/>
        </p:nvPicPr>
        <p:blipFill>
          <a:blip r:embed="rId2"/>
          <a:stretch>
            <a:fillRect/>
          </a:stretch>
        </p:blipFill>
        <p:spPr>
          <a:xfrm>
            <a:off x="6398768" y="448056"/>
            <a:ext cx="5332984" cy="3145536"/>
          </a:xfrm>
          <a:prstGeom prst="rect">
            <a:avLst/>
          </a:prstGeom>
        </p:spPr>
      </p:pic>
      <p:sp>
        <p:nvSpPr>
          <p:cNvPr id="12" name="Text Placeholder 8"/>
          <p:cNvSpPr txBox="1"/>
          <p:nvPr/>
        </p:nvSpPr>
        <p:spPr>
          <a:xfrm>
            <a:off x="6742176" y="4373880"/>
            <a:ext cx="5126736" cy="1697736"/>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bg2">
                    <a:lumMod val="75000"/>
                  </a:schemeClr>
                </a:solidFill>
                <a:effectLst/>
                <a:latin typeface="+mn-lt"/>
                <a:ea typeface="+mn-ea"/>
                <a:cs typeface="+mn-cs"/>
              </a:defRPr>
            </a:lvl1pPr>
            <a:lvl2pPr marL="457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r>
              <a:rPr lang="el-GR" dirty="0" smtClean="0"/>
              <a:t>Ο εξοπλισμός  </a:t>
            </a:r>
            <a:r>
              <a:rPr lang="el-GR" dirty="0"/>
              <a:t>επεξεργασίας </a:t>
            </a:r>
            <a:r>
              <a:rPr lang="el-GR" dirty="0" smtClean="0"/>
              <a:t>διασώζεται άθικτος </a:t>
            </a:r>
            <a:r>
              <a:rPr lang="el-GR" dirty="0"/>
              <a:t>και </a:t>
            </a:r>
            <a:r>
              <a:rPr lang="el-GR" dirty="0" smtClean="0"/>
              <a:t>εκτίθεται </a:t>
            </a:r>
            <a:r>
              <a:rPr lang="el-GR" dirty="0"/>
              <a:t>σε ένα </a:t>
            </a:r>
            <a:r>
              <a:rPr lang="el-GR" dirty="0" smtClean="0"/>
              <a:t>κτήριο που συνδυάζει </a:t>
            </a:r>
            <a:r>
              <a:rPr lang="el-GR" dirty="0"/>
              <a:t>τη </a:t>
            </a:r>
            <a:r>
              <a:rPr lang="el-GR" dirty="0" smtClean="0"/>
              <a:t>αυθεντική </a:t>
            </a:r>
            <a:r>
              <a:rPr lang="el-GR" dirty="0"/>
              <a:t>ατμόσφαιρα του παρελθόντος με </a:t>
            </a:r>
            <a:r>
              <a:rPr lang="el-GR" dirty="0" smtClean="0"/>
              <a:t>την εξελιγμένη </a:t>
            </a:r>
            <a:r>
              <a:rPr lang="el-GR" dirty="0"/>
              <a:t>αισθητική του παρόντος. </a:t>
            </a:r>
            <a:endParaRPr lang="el-GR" dirty="0" smtClean="0"/>
          </a:p>
          <a:p>
            <a:pPr marL="285750" indent="-285750">
              <a:buFont typeface="Arial" panose="020B0604020202020204" pitchFamily="34" charset="0"/>
              <a:buChar char="•"/>
            </a:pPr>
            <a:endParaRPr lang="el-GR" dirty="0" smtClean="0"/>
          </a:p>
          <a:p>
            <a:pPr marL="285750" indent="-285750">
              <a:buFont typeface="Arial" panose="020B0604020202020204" pitchFamily="34" charset="0"/>
              <a:buChar char="•"/>
            </a:pPr>
            <a:endParaRPr lang="el-GR"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299" y="82296"/>
            <a:ext cx="11769917" cy="676320"/>
          </a:xfrm>
        </p:spPr>
        <p:txBody>
          <a:bodyPr>
            <a:normAutofit/>
          </a:bodyPr>
          <a:lstStyle/>
          <a:p>
            <a:r>
              <a:rPr lang="el-GR" u="sng" cap="none" dirty="0" smtClean="0">
                <a:ln w="0"/>
                <a:solidFill>
                  <a:schemeClr val="accent1"/>
                </a:solidFill>
                <a:effectLst>
                  <a:outerShdw blurRad="38100" dist="25400" dir="5400000" algn="ctr" rotWithShape="0">
                    <a:srgbClr val="6E747A">
                      <a:alpha val="43000"/>
                    </a:srgbClr>
                  </a:outerShdw>
                </a:effectLst>
              </a:rPr>
              <a:t>3) </a:t>
            </a:r>
            <a:r>
              <a:rPr lang="el-GR" u="sng" cap="none" dirty="0">
                <a:ln w="0"/>
                <a:solidFill>
                  <a:schemeClr val="accent1"/>
                </a:solidFill>
                <a:effectLst>
                  <a:outerShdw blurRad="38100" dist="25400" dir="5400000" algn="ctr" rotWithShape="0">
                    <a:srgbClr val="6E747A">
                      <a:alpha val="43000"/>
                    </a:srgbClr>
                  </a:outerShdw>
                </a:effectLst>
              </a:rPr>
              <a:t>Μεσαιωνικό κάστρο και μεσαιωνικό μουσείο</a:t>
            </a:r>
            <a:endParaRPr lang="el-GR" u="sng" cap="none" dirty="0">
              <a:ln w="0"/>
              <a:solidFill>
                <a:schemeClr val="accent1"/>
              </a:solidFill>
              <a:effectLst>
                <a:outerShdw blurRad="38100" dist="25400" dir="5400000" algn="ctr" rotWithShape="0">
                  <a:srgbClr val="6E747A">
                    <a:alpha val="43000"/>
                  </a:srgbClr>
                </a:outerShdw>
              </a:effectLst>
            </a:endParaRPr>
          </a:p>
        </p:txBody>
      </p:sp>
      <p:sp>
        <p:nvSpPr>
          <p:cNvPr id="10" name="Title 1"/>
          <p:cNvSpPr txBox="1"/>
          <p:nvPr/>
        </p:nvSpPr>
        <p:spPr>
          <a:xfrm>
            <a:off x="5484811" y="1115568"/>
            <a:ext cx="5067365" cy="4535424"/>
          </a:xfrm>
          <a:prstGeom prst="rect">
            <a:avLst/>
          </a:prstGeom>
          <a:effectLst/>
        </p:spPr>
        <p:txBody>
          <a:bodyPr vert="horz" lIns="91440" tIns="45720" rIns="91440" bIns="45720" rtlCol="0" anchor="b">
            <a:normAutofit/>
          </a:bodyPr>
          <a:lstStyle>
            <a:lvl1pPr algn="l" defTabSz="457200" rtl="0" eaLnBrk="1" latinLnBrk="0" hangingPunct="1">
              <a:spcBef>
                <a:spcPct val="0"/>
              </a:spcBef>
              <a:buNone/>
              <a:defRPr sz="3600" b="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l-GR" cap="none" dirty="0">
              <a:ln w="0"/>
              <a:solidFill>
                <a:schemeClr val="accent1"/>
              </a:solidFill>
              <a:effectLst>
                <a:outerShdw blurRad="38100" dist="25400" dir="5400000" algn="ctr" rotWithShape="0">
                  <a:srgbClr val="6E747A">
                    <a:alpha val="43000"/>
                  </a:srgbClr>
                </a:outerShdw>
              </a:effectLst>
            </a:endParaRPr>
          </a:p>
        </p:txBody>
      </p:sp>
      <p:sp>
        <p:nvSpPr>
          <p:cNvPr id="5" name="Text Placeholder 8"/>
          <p:cNvSpPr txBox="1"/>
          <p:nvPr/>
        </p:nvSpPr>
        <p:spPr>
          <a:xfrm>
            <a:off x="344424" y="984504"/>
            <a:ext cx="5900928" cy="2682240"/>
          </a:xfrm>
          <a:prstGeom prst="rect">
            <a:avLst/>
          </a:prstGeom>
        </p:spPr>
        <p:txBody>
          <a:bodyPr vert="horz" lIns="91440" tIns="45720" rIns="91440" bIns="45720" rtlCol="0" anchor="t">
            <a:normAutofit lnSpcReduction="10000"/>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bg2">
                    <a:lumMod val="75000"/>
                  </a:schemeClr>
                </a:solidFill>
                <a:effectLst/>
                <a:latin typeface="+mn-lt"/>
                <a:ea typeface="+mn-ea"/>
                <a:cs typeface="+mn-cs"/>
              </a:defRPr>
            </a:lvl1pPr>
            <a:lvl2pPr marL="457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r>
              <a:rPr lang="el-GR" dirty="0"/>
              <a:t>Χ</a:t>
            </a:r>
            <a:r>
              <a:rPr lang="el-GR" dirty="0" smtClean="0"/>
              <a:t>τίστηκε </a:t>
            </a:r>
            <a:r>
              <a:rPr lang="el-GR" dirty="0"/>
              <a:t>το </a:t>
            </a:r>
            <a:r>
              <a:rPr lang="el-GR" dirty="0" smtClean="0"/>
              <a:t>1191 </a:t>
            </a:r>
            <a:r>
              <a:rPr lang="el-GR" dirty="0"/>
              <a:t>από τον ιδρυτή της δυναστείας των Λουζινιανών (Γκυ ντε Λουζινιάν</a:t>
            </a:r>
            <a:r>
              <a:rPr lang="el-GR" dirty="0" smtClean="0"/>
              <a:t>)</a:t>
            </a:r>
            <a:endParaRPr lang="el-GR" dirty="0" smtClean="0"/>
          </a:p>
          <a:p>
            <a:endParaRPr lang="el-GR" dirty="0" smtClean="0"/>
          </a:p>
          <a:p>
            <a:r>
              <a:rPr lang="el-GR" dirty="0"/>
              <a:t>Σ</a:t>
            </a:r>
            <a:r>
              <a:rPr lang="el-GR" dirty="0" smtClean="0"/>
              <a:t>τεγάζει </a:t>
            </a:r>
            <a:r>
              <a:rPr lang="el-GR" dirty="0"/>
              <a:t>μία πάρα πολύ σημαντική μεσαιωνική </a:t>
            </a:r>
            <a:r>
              <a:rPr lang="el-GR" dirty="0" smtClean="0"/>
              <a:t>συλλογή</a:t>
            </a:r>
            <a:endParaRPr lang="el-GR" dirty="0" smtClean="0"/>
          </a:p>
          <a:p>
            <a:endParaRPr lang="el-GR" dirty="0"/>
          </a:p>
          <a:p>
            <a:r>
              <a:rPr lang="el-GR" dirty="0" smtClean="0"/>
              <a:t>Στα πέριξ του χώρου βρίσκονται καφετέριες και εστιατόρια</a:t>
            </a:r>
            <a:endParaRPr lang="el-GR" dirty="0"/>
          </a:p>
          <a:p>
            <a:endParaRPr lang="el-GR" dirty="0" smtClean="0"/>
          </a:p>
          <a:p>
            <a:pPr marL="285750" indent="-285750">
              <a:buFont typeface="Arial" panose="020B0604020202020204" pitchFamily="34" charset="0"/>
              <a:buChar char="•"/>
            </a:pPr>
            <a:endParaRPr lang="el-GR" dirty="0"/>
          </a:p>
        </p:txBody>
      </p:sp>
      <p:sp>
        <p:nvSpPr>
          <p:cNvPr id="6" name="Text Placeholder 8"/>
          <p:cNvSpPr txBox="1"/>
          <p:nvPr/>
        </p:nvSpPr>
        <p:spPr>
          <a:xfrm>
            <a:off x="185928" y="914400"/>
            <a:ext cx="5529072" cy="5724144"/>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bg2">
                    <a:lumMod val="75000"/>
                  </a:schemeClr>
                </a:solidFill>
                <a:effectLst/>
                <a:latin typeface="+mn-lt"/>
                <a:ea typeface="+mn-ea"/>
                <a:cs typeface="+mn-cs"/>
              </a:defRPr>
            </a:lvl1pPr>
            <a:lvl2pPr marL="457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endParaRPr lang="el-GR" dirty="0" smtClean="0"/>
          </a:p>
        </p:txBody>
      </p:sp>
      <p:sp>
        <p:nvSpPr>
          <p:cNvPr id="12" name="Text Placeholder 8"/>
          <p:cNvSpPr txBox="1"/>
          <p:nvPr/>
        </p:nvSpPr>
        <p:spPr>
          <a:xfrm>
            <a:off x="6339840" y="4721352"/>
            <a:ext cx="5126736" cy="1697736"/>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bg2">
                    <a:lumMod val="75000"/>
                  </a:schemeClr>
                </a:solidFill>
                <a:effectLst/>
                <a:latin typeface="+mn-lt"/>
                <a:ea typeface="+mn-ea"/>
                <a:cs typeface="+mn-cs"/>
              </a:defRPr>
            </a:lvl1pPr>
            <a:lvl2pPr marL="457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r>
              <a:rPr lang="el-GR" dirty="0"/>
              <a:t>Σ</a:t>
            </a:r>
            <a:r>
              <a:rPr lang="el-GR" dirty="0" smtClean="0"/>
              <a:t>ε </a:t>
            </a:r>
            <a:r>
              <a:rPr lang="el-GR" dirty="0"/>
              <a:t>αυτό το κάστρο ο Βασιλιάς Ριχάρδος ο Λεοντόκαρδος παντρεύτηκε την πριγκίπισσα Βερεγγάρια και την έστεψε βασίλισσα της Αγγλίας το </a:t>
            </a:r>
            <a:r>
              <a:rPr lang="el-GR" dirty="0" smtClean="0"/>
              <a:t>1193</a:t>
            </a:r>
            <a:endParaRPr lang="el-GR" dirty="0" smtClean="0"/>
          </a:p>
          <a:p>
            <a:pPr marL="285750" indent="-285750">
              <a:buFont typeface="Arial" panose="020B0604020202020204" pitchFamily="34" charset="0"/>
              <a:buChar char="•"/>
            </a:pPr>
            <a:endParaRPr lang="el-GR" dirty="0" smtClean="0"/>
          </a:p>
          <a:p>
            <a:pPr marL="285750" indent="-285750">
              <a:buFont typeface="Arial" panose="020B0604020202020204" pitchFamily="34" charset="0"/>
              <a:buChar char="•"/>
            </a:pPr>
            <a:endParaRPr lang="el-GR" dirty="0"/>
          </a:p>
        </p:txBody>
      </p:sp>
      <p:pic>
        <p:nvPicPr>
          <p:cNvPr id="8" name="Picture 7"/>
          <p:cNvPicPr>
            <a:picLocks noChangeAspect="1"/>
          </p:cNvPicPr>
          <p:nvPr/>
        </p:nvPicPr>
        <p:blipFill>
          <a:blip r:embed="rId1"/>
          <a:stretch>
            <a:fillRect/>
          </a:stretch>
        </p:blipFill>
        <p:spPr>
          <a:xfrm>
            <a:off x="6571996" y="960120"/>
            <a:ext cx="4903724" cy="3081528"/>
          </a:xfrm>
          <a:prstGeom prst="rect">
            <a:avLst/>
          </a:prstGeom>
        </p:spPr>
      </p:pic>
      <p:pic>
        <p:nvPicPr>
          <p:cNvPr id="9" name="Picture 8"/>
          <p:cNvPicPr>
            <a:picLocks noChangeAspect="1"/>
          </p:cNvPicPr>
          <p:nvPr/>
        </p:nvPicPr>
        <p:blipFill>
          <a:blip r:embed="rId2"/>
          <a:stretch>
            <a:fillRect/>
          </a:stretch>
        </p:blipFill>
        <p:spPr>
          <a:xfrm>
            <a:off x="617728" y="3814572"/>
            <a:ext cx="4722368" cy="2878836"/>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299" y="82296"/>
            <a:ext cx="11769917" cy="676320"/>
          </a:xfrm>
        </p:spPr>
        <p:txBody>
          <a:bodyPr>
            <a:normAutofit/>
          </a:bodyPr>
          <a:lstStyle/>
          <a:p>
            <a:r>
              <a:rPr lang="el-GR" u="sng" cap="none" dirty="0" smtClean="0">
                <a:ln w="0"/>
                <a:solidFill>
                  <a:schemeClr val="accent1"/>
                </a:solidFill>
                <a:effectLst>
                  <a:outerShdw blurRad="38100" dist="25400" dir="5400000" algn="ctr" rotWithShape="0">
                    <a:srgbClr val="6E747A">
                      <a:alpha val="43000"/>
                    </a:srgbClr>
                  </a:outerShdw>
                </a:effectLst>
              </a:rPr>
              <a:t>4) </a:t>
            </a:r>
            <a:r>
              <a:rPr lang="el-GR" u="sng" cap="none" dirty="0">
                <a:ln w="0"/>
                <a:solidFill>
                  <a:schemeClr val="accent1"/>
                </a:solidFill>
                <a:effectLst>
                  <a:outerShdw blurRad="38100" dist="25400" dir="5400000" algn="ctr" rotWithShape="0">
                    <a:srgbClr val="6E747A">
                      <a:alpha val="43000"/>
                    </a:srgbClr>
                  </a:outerShdw>
                </a:effectLst>
              </a:rPr>
              <a:t>Μεγάλο </a:t>
            </a:r>
            <a:r>
              <a:rPr lang="el-GR" u="sng" cap="none" dirty="0" smtClean="0">
                <a:ln w="0"/>
                <a:solidFill>
                  <a:schemeClr val="accent1"/>
                </a:solidFill>
                <a:effectLst>
                  <a:outerShdw blurRad="38100" dist="25400" dir="5400000" algn="ctr" rotWithShape="0">
                    <a:srgbClr val="6E747A">
                      <a:alpha val="43000"/>
                    </a:srgbClr>
                  </a:outerShdw>
                </a:effectLst>
              </a:rPr>
              <a:t>Τζαμί (Τζαμί Κεπήρ)</a:t>
            </a:r>
            <a:endParaRPr lang="el-GR" u="sng" cap="none" dirty="0">
              <a:ln w="0"/>
              <a:solidFill>
                <a:schemeClr val="accent1"/>
              </a:solidFill>
              <a:effectLst>
                <a:outerShdw blurRad="38100" dist="25400" dir="5400000" algn="ctr" rotWithShape="0">
                  <a:srgbClr val="6E747A">
                    <a:alpha val="43000"/>
                  </a:srgbClr>
                </a:outerShdw>
              </a:effectLst>
            </a:endParaRPr>
          </a:p>
        </p:txBody>
      </p:sp>
      <p:sp>
        <p:nvSpPr>
          <p:cNvPr id="10" name="Title 1"/>
          <p:cNvSpPr txBox="1"/>
          <p:nvPr/>
        </p:nvSpPr>
        <p:spPr>
          <a:xfrm>
            <a:off x="5484811" y="1115568"/>
            <a:ext cx="5067365" cy="4535424"/>
          </a:xfrm>
          <a:prstGeom prst="rect">
            <a:avLst/>
          </a:prstGeom>
          <a:effectLst/>
        </p:spPr>
        <p:txBody>
          <a:bodyPr vert="horz" lIns="91440" tIns="45720" rIns="91440" bIns="45720" rtlCol="0" anchor="b">
            <a:normAutofit/>
          </a:bodyPr>
          <a:lstStyle>
            <a:lvl1pPr algn="l" defTabSz="457200" rtl="0" eaLnBrk="1" latinLnBrk="0" hangingPunct="1">
              <a:spcBef>
                <a:spcPct val="0"/>
              </a:spcBef>
              <a:buNone/>
              <a:defRPr sz="3600" b="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l-GR" cap="none" dirty="0">
              <a:ln w="0"/>
              <a:solidFill>
                <a:schemeClr val="accent1"/>
              </a:solidFill>
              <a:effectLst>
                <a:outerShdw blurRad="38100" dist="25400" dir="5400000" algn="ctr" rotWithShape="0">
                  <a:srgbClr val="6E747A">
                    <a:alpha val="43000"/>
                  </a:srgbClr>
                </a:outerShdw>
              </a:effectLst>
            </a:endParaRPr>
          </a:p>
        </p:txBody>
      </p:sp>
      <p:sp>
        <p:nvSpPr>
          <p:cNvPr id="5" name="Text Placeholder 8"/>
          <p:cNvSpPr txBox="1"/>
          <p:nvPr/>
        </p:nvSpPr>
        <p:spPr>
          <a:xfrm>
            <a:off x="344424" y="984504"/>
            <a:ext cx="5900928" cy="2682240"/>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bg2">
                    <a:lumMod val="75000"/>
                  </a:schemeClr>
                </a:solidFill>
                <a:effectLst/>
                <a:latin typeface="+mn-lt"/>
                <a:ea typeface="+mn-ea"/>
                <a:cs typeface="+mn-cs"/>
              </a:defRPr>
            </a:lvl1pPr>
            <a:lvl2pPr marL="457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r>
              <a:rPr lang="el-GR" dirty="0"/>
              <a:t>Τ</a:t>
            </a:r>
            <a:r>
              <a:rPr lang="el-GR" dirty="0" smtClean="0"/>
              <a:t>ο σημαντικότερο </a:t>
            </a:r>
            <a:r>
              <a:rPr lang="el-GR" dirty="0"/>
              <a:t>Οθωμανικό θρησκευτικό </a:t>
            </a:r>
            <a:r>
              <a:rPr lang="el-GR" dirty="0" smtClean="0"/>
              <a:t>κτίριο</a:t>
            </a:r>
            <a:endParaRPr lang="el-GR" dirty="0" smtClean="0"/>
          </a:p>
          <a:p>
            <a:r>
              <a:rPr lang="el-GR" dirty="0" smtClean="0"/>
              <a:t> </a:t>
            </a:r>
            <a:endParaRPr lang="el-GR" dirty="0" smtClean="0"/>
          </a:p>
          <a:p>
            <a:r>
              <a:rPr lang="el-GR" dirty="0"/>
              <a:t>Χτίστηκε στη βάση παλαιοχριστιανικής </a:t>
            </a:r>
            <a:r>
              <a:rPr lang="el-GR" dirty="0" smtClean="0"/>
              <a:t>εκκλησίας</a:t>
            </a:r>
            <a:endParaRPr lang="el-GR" dirty="0" smtClean="0"/>
          </a:p>
          <a:p>
            <a:endParaRPr lang="el-GR" dirty="0"/>
          </a:p>
          <a:p>
            <a:r>
              <a:rPr lang="el-GR" dirty="0" smtClean="0"/>
              <a:t>Βρίσκεται στο ιστορικό κέντρο της πόλης ανάμεσα σε τουριστικά μαγαζιά</a:t>
            </a:r>
            <a:endParaRPr lang="el-GR" dirty="0"/>
          </a:p>
          <a:p>
            <a:endParaRPr lang="el-GR" dirty="0" smtClean="0"/>
          </a:p>
          <a:p>
            <a:pPr marL="285750" indent="-285750">
              <a:buFont typeface="Arial" panose="020B0604020202020204" pitchFamily="34" charset="0"/>
              <a:buChar char="•"/>
            </a:pPr>
            <a:endParaRPr lang="el-GR" dirty="0"/>
          </a:p>
        </p:txBody>
      </p:sp>
      <p:sp>
        <p:nvSpPr>
          <p:cNvPr id="6" name="Text Placeholder 8"/>
          <p:cNvSpPr txBox="1"/>
          <p:nvPr/>
        </p:nvSpPr>
        <p:spPr>
          <a:xfrm>
            <a:off x="186055" y="3977005"/>
            <a:ext cx="5528945" cy="2661285"/>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bg2">
                    <a:lumMod val="75000"/>
                  </a:schemeClr>
                </a:solidFill>
                <a:effectLst/>
                <a:latin typeface="+mn-lt"/>
                <a:ea typeface="+mn-ea"/>
                <a:cs typeface="+mn-cs"/>
              </a:defRPr>
            </a:lvl1pPr>
            <a:lvl2pPr marL="457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endParaRPr lang="el-GR" dirty="0" smtClean="0"/>
          </a:p>
        </p:txBody>
      </p:sp>
      <p:sp>
        <p:nvSpPr>
          <p:cNvPr id="12" name="Text Placeholder 8"/>
          <p:cNvSpPr txBox="1"/>
          <p:nvPr/>
        </p:nvSpPr>
        <p:spPr>
          <a:xfrm>
            <a:off x="6669024" y="4809744"/>
            <a:ext cx="5126736" cy="1252728"/>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bg2">
                    <a:lumMod val="75000"/>
                  </a:schemeClr>
                </a:solidFill>
                <a:effectLst/>
                <a:latin typeface="+mn-lt"/>
                <a:ea typeface="+mn-ea"/>
                <a:cs typeface="+mn-cs"/>
              </a:defRPr>
            </a:lvl1pPr>
            <a:lvl2pPr marL="457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r>
              <a:rPr lang="el-GR" dirty="0" smtClean="0"/>
              <a:t>Διαθέτει μουσουλμανικό </a:t>
            </a:r>
            <a:r>
              <a:rPr lang="el-GR" dirty="0"/>
              <a:t>νεκροταφείο με τάφους σημαντικών Τούρκων και Αράβων της Οθωμανικής αυτοκρατορίας</a:t>
            </a:r>
            <a:endParaRPr lang="el-GR" dirty="0" smtClean="0"/>
          </a:p>
          <a:p>
            <a:pPr marL="285750" indent="-285750">
              <a:buFont typeface="Arial" panose="020B0604020202020204" pitchFamily="34" charset="0"/>
              <a:buChar char="•"/>
            </a:pPr>
            <a:endParaRPr lang="el-GR" dirty="0" smtClean="0"/>
          </a:p>
          <a:p>
            <a:pPr marL="285750" indent="-285750">
              <a:buFont typeface="Arial" panose="020B0604020202020204" pitchFamily="34" charset="0"/>
              <a:buChar char="•"/>
            </a:pPr>
            <a:endParaRPr lang="el-GR" dirty="0"/>
          </a:p>
        </p:txBody>
      </p:sp>
      <p:pic>
        <p:nvPicPr>
          <p:cNvPr id="3" name="Picture 2"/>
          <p:cNvPicPr>
            <a:picLocks noChangeAspect="1"/>
          </p:cNvPicPr>
          <p:nvPr/>
        </p:nvPicPr>
        <p:blipFill>
          <a:blip r:embed="rId1"/>
          <a:stretch>
            <a:fillRect/>
          </a:stretch>
        </p:blipFill>
        <p:spPr>
          <a:xfrm>
            <a:off x="322842" y="3809885"/>
            <a:ext cx="5675868" cy="2658086"/>
          </a:xfrm>
          <a:prstGeom prst="rect">
            <a:avLst/>
          </a:prstGeom>
        </p:spPr>
      </p:pic>
      <p:pic>
        <p:nvPicPr>
          <p:cNvPr id="4" name="Picture 3"/>
          <p:cNvPicPr>
            <a:picLocks noChangeAspect="1"/>
          </p:cNvPicPr>
          <p:nvPr/>
        </p:nvPicPr>
        <p:blipFill>
          <a:blip r:embed="rId2"/>
          <a:stretch>
            <a:fillRect/>
          </a:stretch>
        </p:blipFill>
        <p:spPr>
          <a:xfrm>
            <a:off x="6271006" y="905256"/>
            <a:ext cx="5424170" cy="3218688"/>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299" y="82296"/>
            <a:ext cx="11769917" cy="676320"/>
          </a:xfrm>
        </p:spPr>
        <p:txBody>
          <a:bodyPr>
            <a:normAutofit/>
          </a:bodyPr>
          <a:lstStyle/>
          <a:p>
            <a:r>
              <a:rPr lang="el-GR" u="sng" cap="none" dirty="0">
                <a:ln w="0"/>
                <a:solidFill>
                  <a:schemeClr val="accent1"/>
                </a:solidFill>
                <a:effectLst>
                  <a:outerShdw blurRad="38100" dist="25400" dir="5400000" algn="ctr" rotWithShape="0">
                    <a:srgbClr val="6E747A">
                      <a:alpha val="43000"/>
                    </a:srgbClr>
                  </a:outerShdw>
                </a:effectLst>
              </a:rPr>
              <a:t>5) Καθεδρικός Ναός Αγίας Νάπας</a:t>
            </a:r>
            <a:endParaRPr lang="el-GR" u="sng" cap="none" dirty="0">
              <a:ln w="0"/>
              <a:solidFill>
                <a:schemeClr val="accent1"/>
              </a:solidFill>
              <a:effectLst>
                <a:outerShdw blurRad="38100" dist="25400" dir="5400000" algn="ctr" rotWithShape="0">
                  <a:srgbClr val="6E747A">
                    <a:alpha val="43000"/>
                  </a:srgbClr>
                </a:outerShdw>
              </a:effectLst>
            </a:endParaRPr>
          </a:p>
        </p:txBody>
      </p:sp>
      <p:sp>
        <p:nvSpPr>
          <p:cNvPr id="10" name="Title 1"/>
          <p:cNvSpPr txBox="1"/>
          <p:nvPr/>
        </p:nvSpPr>
        <p:spPr>
          <a:xfrm>
            <a:off x="5484811" y="1115568"/>
            <a:ext cx="5067365" cy="4535424"/>
          </a:xfrm>
          <a:prstGeom prst="rect">
            <a:avLst/>
          </a:prstGeom>
          <a:effectLst/>
        </p:spPr>
        <p:txBody>
          <a:bodyPr vert="horz" lIns="91440" tIns="45720" rIns="91440" bIns="45720" rtlCol="0" anchor="b">
            <a:normAutofit/>
          </a:bodyPr>
          <a:lstStyle>
            <a:lvl1pPr algn="l" defTabSz="457200" rtl="0" eaLnBrk="1" latinLnBrk="0" hangingPunct="1">
              <a:spcBef>
                <a:spcPct val="0"/>
              </a:spcBef>
              <a:buNone/>
              <a:defRPr sz="3600" b="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l-GR" cap="none" dirty="0">
              <a:ln w="0"/>
              <a:solidFill>
                <a:schemeClr val="accent1"/>
              </a:solidFill>
              <a:effectLst>
                <a:outerShdw blurRad="38100" dist="25400" dir="5400000" algn="ctr" rotWithShape="0">
                  <a:srgbClr val="6E747A">
                    <a:alpha val="43000"/>
                  </a:srgbClr>
                </a:outerShdw>
              </a:effectLst>
            </a:endParaRPr>
          </a:p>
        </p:txBody>
      </p:sp>
      <p:sp>
        <p:nvSpPr>
          <p:cNvPr id="5" name="Text Placeholder 8"/>
          <p:cNvSpPr txBox="1"/>
          <p:nvPr/>
        </p:nvSpPr>
        <p:spPr>
          <a:xfrm>
            <a:off x="408432" y="929640"/>
            <a:ext cx="6394704" cy="2682240"/>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bg2">
                    <a:lumMod val="75000"/>
                  </a:schemeClr>
                </a:solidFill>
                <a:effectLst/>
                <a:latin typeface="+mn-lt"/>
                <a:ea typeface="+mn-ea"/>
                <a:cs typeface="+mn-cs"/>
              </a:defRPr>
            </a:lvl1pPr>
            <a:lvl2pPr marL="457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r>
              <a:rPr lang="el-GR" dirty="0"/>
              <a:t>Σ</a:t>
            </a:r>
            <a:r>
              <a:rPr lang="el-GR" dirty="0" smtClean="0"/>
              <a:t>ημείο </a:t>
            </a:r>
            <a:r>
              <a:rPr lang="el-GR" dirty="0"/>
              <a:t>αναφοράς και ιστορικής σημασίας για την </a:t>
            </a:r>
            <a:r>
              <a:rPr lang="el-GR" dirty="0" smtClean="0"/>
              <a:t>πόλη</a:t>
            </a:r>
            <a:endParaRPr lang="el-GR" dirty="0" smtClean="0"/>
          </a:p>
          <a:p>
            <a:endParaRPr lang="el-GR" dirty="0"/>
          </a:p>
          <a:p>
            <a:r>
              <a:rPr lang="el-GR" dirty="0" smtClean="0"/>
              <a:t>Αρχιτεκτονικό </a:t>
            </a:r>
            <a:r>
              <a:rPr lang="el-GR" dirty="0"/>
              <a:t>σχέδιο </a:t>
            </a:r>
            <a:r>
              <a:rPr lang="el-GR" dirty="0" smtClean="0"/>
              <a:t>που θυμίζει τους ναούς του Αγίου Διονυσίου Αρεοπαγίτου και την Παναγια την Χρυσοσπηλιώτισσα </a:t>
            </a:r>
            <a:r>
              <a:rPr lang="el-GR" dirty="0"/>
              <a:t>στην Αθήνα </a:t>
            </a:r>
            <a:endParaRPr lang="el-GR" dirty="0"/>
          </a:p>
          <a:p>
            <a:endParaRPr lang="el-GR" dirty="0" smtClean="0"/>
          </a:p>
          <a:p>
            <a:pPr marL="285750" indent="-285750">
              <a:buFont typeface="Arial" panose="020B0604020202020204" pitchFamily="34" charset="0"/>
              <a:buChar char="•"/>
            </a:pPr>
            <a:endParaRPr lang="el-GR" dirty="0"/>
          </a:p>
        </p:txBody>
      </p:sp>
      <p:sp>
        <p:nvSpPr>
          <p:cNvPr id="6" name="Text Placeholder 8"/>
          <p:cNvSpPr txBox="1"/>
          <p:nvPr/>
        </p:nvSpPr>
        <p:spPr>
          <a:xfrm>
            <a:off x="185928" y="914400"/>
            <a:ext cx="5529072" cy="5724144"/>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bg2">
                    <a:lumMod val="75000"/>
                  </a:schemeClr>
                </a:solidFill>
                <a:effectLst/>
                <a:latin typeface="+mn-lt"/>
                <a:ea typeface="+mn-ea"/>
                <a:cs typeface="+mn-cs"/>
              </a:defRPr>
            </a:lvl1pPr>
            <a:lvl2pPr marL="457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endParaRPr lang="el-GR" dirty="0" smtClean="0"/>
          </a:p>
        </p:txBody>
      </p:sp>
      <p:pic>
        <p:nvPicPr>
          <p:cNvPr id="7" name="Picture 6"/>
          <p:cNvPicPr>
            <a:picLocks noChangeAspect="1"/>
          </p:cNvPicPr>
          <p:nvPr/>
        </p:nvPicPr>
        <p:blipFill>
          <a:blip r:embed="rId1"/>
          <a:stretch>
            <a:fillRect/>
          </a:stretch>
        </p:blipFill>
        <p:spPr>
          <a:xfrm>
            <a:off x="1337884" y="2889341"/>
            <a:ext cx="4340728" cy="3749365"/>
          </a:xfrm>
          <a:prstGeom prst="rect">
            <a:avLst/>
          </a:prstGeom>
        </p:spPr>
      </p:pic>
      <p:pic>
        <p:nvPicPr>
          <p:cNvPr id="8" name="Picture 7"/>
          <p:cNvPicPr>
            <a:picLocks noChangeAspect="1"/>
          </p:cNvPicPr>
          <p:nvPr/>
        </p:nvPicPr>
        <p:blipFill>
          <a:blip r:embed="rId2"/>
          <a:stretch>
            <a:fillRect/>
          </a:stretch>
        </p:blipFill>
        <p:spPr>
          <a:xfrm>
            <a:off x="7281164" y="914400"/>
            <a:ext cx="4140200" cy="5705856"/>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299" y="82296"/>
            <a:ext cx="11769917" cy="676320"/>
          </a:xfrm>
        </p:spPr>
        <p:txBody>
          <a:bodyPr>
            <a:normAutofit/>
          </a:bodyPr>
          <a:lstStyle/>
          <a:p>
            <a:r>
              <a:rPr lang="el-GR" u="sng" cap="none" dirty="0">
                <a:ln w="0"/>
                <a:solidFill>
                  <a:schemeClr val="accent1"/>
                </a:solidFill>
                <a:effectLst>
                  <a:outerShdw blurRad="38100" dist="25400" dir="5400000" algn="ctr" rotWithShape="0">
                    <a:srgbClr val="6E747A">
                      <a:alpha val="43000"/>
                    </a:srgbClr>
                  </a:outerShdw>
                </a:effectLst>
              </a:rPr>
              <a:t>6</a:t>
            </a:r>
            <a:r>
              <a:rPr lang="el-GR" u="sng" cap="none" dirty="0" smtClean="0">
                <a:ln w="0"/>
                <a:solidFill>
                  <a:schemeClr val="accent1"/>
                </a:solidFill>
                <a:effectLst>
                  <a:outerShdw blurRad="38100" dist="25400" dir="5400000" algn="ctr" rotWithShape="0">
                    <a:srgbClr val="6E747A">
                      <a:alpha val="43000"/>
                    </a:srgbClr>
                  </a:outerShdw>
                </a:effectLst>
              </a:rPr>
              <a:t>)</a:t>
            </a:r>
            <a:r>
              <a:rPr lang="en-US" u="sng" cap="none" dirty="0" smtClean="0">
                <a:ln w="0"/>
                <a:solidFill>
                  <a:schemeClr val="accent1"/>
                </a:solidFill>
                <a:effectLst>
                  <a:outerShdw blurRad="38100" dist="25400" dir="5400000" algn="ctr" rotWithShape="0">
                    <a:srgbClr val="6E747A">
                      <a:alpha val="43000"/>
                    </a:srgbClr>
                  </a:outerShdw>
                </a:effectLst>
              </a:rPr>
              <a:t> </a:t>
            </a:r>
            <a:r>
              <a:rPr lang="en-US" u="sng" cap="none" dirty="0">
                <a:ln w="0"/>
                <a:solidFill>
                  <a:schemeClr val="accent1"/>
                </a:solidFill>
                <a:effectLst>
                  <a:outerShdw blurRad="38100" dist="25400" dir="5400000" algn="ctr" rotWithShape="0">
                    <a:srgbClr val="6E747A">
                      <a:alpha val="43000"/>
                    </a:srgbClr>
                  </a:outerShdw>
                </a:effectLst>
              </a:rPr>
              <a:t>A’ </a:t>
            </a:r>
            <a:r>
              <a:rPr lang="el-GR" u="sng" cap="none" dirty="0">
                <a:ln w="0"/>
                <a:solidFill>
                  <a:schemeClr val="accent1"/>
                </a:solidFill>
                <a:effectLst>
                  <a:outerShdw blurRad="38100" dist="25400" dir="5400000" algn="ctr" rotWithShape="0">
                    <a:srgbClr val="6E747A">
                      <a:alpha val="43000"/>
                    </a:srgbClr>
                  </a:outerShdw>
                </a:effectLst>
              </a:rPr>
              <a:t>Δημοτική Αγορά</a:t>
            </a:r>
            <a:endParaRPr lang="el-GR" u="sng" cap="none" dirty="0">
              <a:ln w="0"/>
              <a:solidFill>
                <a:schemeClr val="accent1"/>
              </a:solidFill>
              <a:effectLst>
                <a:outerShdw blurRad="38100" dist="25400" dir="5400000" algn="ctr" rotWithShape="0">
                  <a:srgbClr val="6E747A">
                    <a:alpha val="43000"/>
                  </a:srgbClr>
                </a:outerShdw>
              </a:effectLst>
            </a:endParaRPr>
          </a:p>
        </p:txBody>
      </p:sp>
      <p:sp>
        <p:nvSpPr>
          <p:cNvPr id="5" name="Text Placeholder 8"/>
          <p:cNvSpPr txBox="1"/>
          <p:nvPr/>
        </p:nvSpPr>
        <p:spPr>
          <a:xfrm>
            <a:off x="262128" y="1149096"/>
            <a:ext cx="6394704" cy="2682240"/>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bg2">
                    <a:lumMod val="75000"/>
                  </a:schemeClr>
                </a:solidFill>
                <a:effectLst/>
                <a:latin typeface="+mn-lt"/>
                <a:ea typeface="+mn-ea"/>
                <a:cs typeface="+mn-cs"/>
              </a:defRPr>
            </a:lvl1pPr>
            <a:lvl2pPr marL="457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r>
              <a:rPr lang="el-GR" dirty="0" smtClean="0"/>
              <a:t>Πρωτοάνοιξε το 1917 επί αγγλικής διοίκησης</a:t>
            </a:r>
            <a:endParaRPr lang="el-GR" dirty="0" smtClean="0"/>
          </a:p>
          <a:p>
            <a:endParaRPr lang="el-GR" dirty="0" smtClean="0"/>
          </a:p>
          <a:p>
            <a:r>
              <a:rPr lang="el-GR" dirty="0" smtClean="0"/>
              <a:t>Το εντυπωσιακότερο </a:t>
            </a:r>
            <a:r>
              <a:rPr lang="el-GR" dirty="0"/>
              <a:t>δείγμα κλειστής αγοράς στην Κύπρο, </a:t>
            </a:r>
            <a:r>
              <a:rPr lang="el-GR" dirty="0" smtClean="0"/>
              <a:t>με χαρακτηριστικές </a:t>
            </a:r>
            <a:r>
              <a:rPr lang="el-GR" dirty="0"/>
              <a:t>αψιδωτές πύλες. </a:t>
            </a:r>
            <a:endParaRPr lang="el-GR" dirty="0" smtClean="0"/>
          </a:p>
          <a:p>
            <a:endParaRPr lang="el-GR" dirty="0" smtClean="0"/>
          </a:p>
          <a:p>
            <a:pPr marL="285750" indent="-285750">
              <a:buFont typeface="Arial" panose="020B0604020202020204" pitchFamily="34" charset="0"/>
              <a:buChar char="•"/>
            </a:pPr>
            <a:endParaRPr lang="el-GR" dirty="0"/>
          </a:p>
        </p:txBody>
      </p:sp>
      <p:sp>
        <p:nvSpPr>
          <p:cNvPr id="6" name="Text Placeholder 8"/>
          <p:cNvSpPr txBox="1"/>
          <p:nvPr/>
        </p:nvSpPr>
        <p:spPr>
          <a:xfrm>
            <a:off x="185928" y="914400"/>
            <a:ext cx="5529072" cy="5724144"/>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bg2">
                    <a:lumMod val="75000"/>
                  </a:schemeClr>
                </a:solidFill>
                <a:effectLst/>
                <a:latin typeface="+mn-lt"/>
                <a:ea typeface="+mn-ea"/>
                <a:cs typeface="+mn-cs"/>
              </a:defRPr>
            </a:lvl1pPr>
            <a:lvl2pPr marL="457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endParaRPr lang="el-GR" dirty="0" smtClean="0"/>
          </a:p>
        </p:txBody>
      </p:sp>
      <p:pic>
        <p:nvPicPr>
          <p:cNvPr id="3" name="Picture 2"/>
          <p:cNvPicPr>
            <a:picLocks noChangeAspect="1"/>
          </p:cNvPicPr>
          <p:nvPr/>
        </p:nvPicPr>
        <p:blipFill>
          <a:blip r:embed="rId1"/>
          <a:stretch>
            <a:fillRect/>
          </a:stretch>
        </p:blipFill>
        <p:spPr>
          <a:xfrm>
            <a:off x="344165" y="3188063"/>
            <a:ext cx="5962405" cy="3334801"/>
          </a:xfrm>
          <a:prstGeom prst="rect">
            <a:avLst/>
          </a:prstGeom>
        </p:spPr>
      </p:pic>
      <p:pic>
        <p:nvPicPr>
          <p:cNvPr id="4" name="Picture 3"/>
          <p:cNvPicPr>
            <a:picLocks noChangeAspect="1"/>
          </p:cNvPicPr>
          <p:nvPr/>
        </p:nvPicPr>
        <p:blipFill>
          <a:blip r:embed="rId2"/>
          <a:stretch>
            <a:fillRect/>
          </a:stretch>
        </p:blipFill>
        <p:spPr>
          <a:xfrm>
            <a:off x="6684264" y="418846"/>
            <a:ext cx="5138928" cy="3375914"/>
          </a:xfrm>
          <a:prstGeom prst="rect">
            <a:avLst/>
          </a:prstGeom>
        </p:spPr>
      </p:pic>
      <p:sp>
        <p:nvSpPr>
          <p:cNvPr id="11" name="Text Placeholder 8"/>
          <p:cNvSpPr txBox="1"/>
          <p:nvPr/>
        </p:nvSpPr>
        <p:spPr>
          <a:xfrm>
            <a:off x="6870192" y="4590288"/>
            <a:ext cx="5126736" cy="1252728"/>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bg2">
                    <a:lumMod val="75000"/>
                  </a:schemeClr>
                </a:solidFill>
                <a:effectLst/>
                <a:latin typeface="+mn-lt"/>
                <a:ea typeface="+mn-ea"/>
                <a:cs typeface="+mn-cs"/>
              </a:defRPr>
            </a:lvl1pPr>
            <a:lvl2pPr marL="457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r>
              <a:rPr lang="el-GR" dirty="0" smtClean="0"/>
              <a:t>Σήμερα μετά </a:t>
            </a:r>
            <a:r>
              <a:rPr lang="el-GR" dirty="0"/>
              <a:t>από εσωτερική ολοκληρωτική ανακαίνιση παραπέμπει σε δημοφιλείς αγορές της Ευρώπης </a:t>
            </a:r>
            <a:endParaRPr lang="el-GR" dirty="0" smtClean="0"/>
          </a:p>
          <a:p>
            <a:pPr marL="285750" indent="-285750">
              <a:buFont typeface="Arial" panose="020B0604020202020204" pitchFamily="34" charset="0"/>
              <a:buChar char="•"/>
            </a:pPr>
            <a:endParaRPr lang="el-GR" dirty="0" smtClean="0"/>
          </a:p>
          <a:p>
            <a:pPr marL="285750" indent="-285750">
              <a:buFont typeface="Arial" panose="020B0604020202020204" pitchFamily="34" charset="0"/>
              <a:buChar char="•"/>
            </a:pPr>
            <a:endParaRPr lang="el-GR"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194" name="Rectangle 3"/>
          <p:cNvSpPr>
            <a:spLocks noGrp="1"/>
          </p:cNvSpPr>
          <p:nvPr>
            <p:ph idx="1" hasCustomPrompt="1"/>
          </p:nvPr>
        </p:nvSpPr>
        <p:spPr>
          <a:xfrm>
            <a:off x="1021715" y="405130"/>
            <a:ext cx="10503535" cy="6452870"/>
          </a:xfrm>
        </p:spPr>
        <p:txBody>
          <a:bodyPr vert="horz" wrap="square" lIns="91440" tIns="45720" rIns="91440" bIns="45720" anchor="t">
            <a:normAutofit fontScale="90000" lnSpcReduction="20000"/>
          </a:bodyPr>
          <a:p>
            <a:pPr eaLnBrk="1" hangingPunct="1">
              <a:lnSpc>
                <a:spcPct val="90000"/>
              </a:lnSpc>
              <a:buNone/>
            </a:pPr>
            <a:r>
              <a:rPr sz="2000" dirty="0">
                <a:solidFill>
                  <a:schemeClr val="bg1"/>
                </a:solidFill>
              </a:rPr>
              <a:t>Η προστασία της</a:t>
            </a:r>
            <a:r>
              <a:rPr sz="2000" dirty="0"/>
              <a:t> </a:t>
            </a:r>
            <a:r>
              <a:rPr sz="2000" b="1" dirty="0">
                <a:solidFill>
                  <a:schemeClr val="accent2"/>
                </a:solidFill>
              </a:rPr>
              <a:t>ΠΟΛΙΤΙΣΤΙΚΗΣ και ΑΡΧΙΤΕΚΤΟΝΙΚΗΣ ΚΛΗΡΟΝΟΜΙΑΣ</a:t>
            </a:r>
            <a:endParaRPr sz="2000" b="1" dirty="0">
              <a:solidFill>
                <a:schemeClr val="accent2"/>
              </a:solidFill>
            </a:endParaRPr>
          </a:p>
          <a:p>
            <a:pPr eaLnBrk="1" hangingPunct="1">
              <a:lnSpc>
                <a:spcPct val="90000"/>
              </a:lnSpc>
              <a:buNone/>
            </a:pPr>
            <a:endParaRPr sz="2000" dirty="0"/>
          </a:p>
          <a:p>
            <a:pPr eaLnBrk="1" hangingPunct="1">
              <a:lnSpc>
                <a:spcPct val="90000"/>
              </a:lnSpc>
              <a:buNone/>
            </a:pPr>
            <a:r>
              <a:rPr sz="1800" dirty="0">
                <a:solidFill>
                  <a:schemeClr val="bg1"/>
                </a:solidFill>
              </a:rPr>
              <a:t>η διατήρηση των στοιχείων		</a:t>
            </a:r>
            <a:r>
              <a:rPr lang="en-GB" sz="1800" dirty="0">
                <a:solidFill>
                  <a:schemeClr val="bg1"/>
                </a:solidFill>
              </a:rPr>
              <a:t>	</a:t>
            </a:r>
            <a:r>
              <a:rPr sz="1800" dirty="0">
                <a:solidFill>
                  <a:schemeClr val="bg1"/>
                </a:solidFill>
              </a:rPr>
              <a:t>συμβάλλει στη	        </a:t>
            </a:r>
            <a:r>
              <a:rPr lang="en-GB" sz="1800" dirty="0">
                <a:solidFill>
                  <a:schemeClr val="bg1"/>
                </a:solidFill>
              </a:rPr>
              <a:t>		</a:t>
            </a:r>
            <a:r>
              <a:rPr sz="1800" dirty="0">
                <a:solidFill>
                  <a:schemeClr val="bg1"/>
                </a:solidFill>
              </a:rPr>
              <a:t>ο άνθρωπος διαμορφώνει</a:t>
            </a:r>
            <a:endParaRPr sz="1800" dirty="0">
              <a:solidFill>
                <a:schemeClr val="bg1"/>
              </a:solidFill>
            </a:endParaRPr>
          </a:p>
          <a:p>
            <a:pPr eaLnBrk="1" hangingPunct="1">
              <a:lnSpc>
                <a:spcPct val="90000"/>
              </a:lnSpc>
              <a:buNone/>
            </a:pPr>
            <a:r>
              <a:rPr sz="1800" dirty="0">
                <a:solidFill>
                  <a:schemeClr val="bg1"/>
                </a:solidFill>
              </a:rPr>
              <a:t>του παρελθόντος, όπως 		</a:t>
            </a:r>
            <a:r>
              <a:rPr lang="en-GB" sz="1800" dirty="0">
                <a:solidFill>
                  <a:schemeClr val="bg1"/>
                </a:solidFill>
              </a:rPr>
              <a:t>	</a:t>
            </a:r>
            <a:r>
              <a:rPr sz="1800" dirty="0">
                <a:solidFill>
                  <a:schemeClr val="bg1"/>
                </a:solidFill>
              </a:rPr>
              <a:t>διατήρηση της	        </a:t>
            </a:r>
            <a:r>
              <a:rPr lang="en-GB" sz="1800" dirty="0">
                <a:solidFill>
                  <a:schemeClr val="bg1"/>
                </a:solidFill>
              </a:rPr>
              <a:t>		</a:t>
            </a:r>
            <a:r>
              <a:rPr sz="1800" dirty="0">
                <a:solidFill>
                  <a:schemeClr val="bg1"/>
                </a:solidFill>
              </a:rPr>
              <a:t>το περιβάλλον του σύμφωνα </a:t>
            </a:r>
            <a:endParaRPr sz="1800" dirty="0">
              <a:solidFill>
                <a:schemeClr val="bg1"/>
              </a:solidFill>
            </a:endParaRPr>
          </a:p>
          <a:p>
            <a:pPr eaLnBrk="1" hangingPunct="1">
              <a:lnSpc>
                <a:spcPct val="90000"/>
              </a:lnSpc>
              <a:buNone/>
            </a:pPr>
            <a:r>
              <a:rPr sz="1800" dirty="0">
                <a:solidFill>
                  <a:schemeClr val="bg1"/>
                </a:solidFill>
              </a:rPr>
              <a:t>μνημείων, παραδοσιακών 		</a:t>
            </a:r>
            <a:r>
              <a:rPr lang="en-GB" sz="1800" dirty="0">
                <a:solidFill>
                  <a:schemeClr val="bg1"/>
                </a:solidFill>
              </a:rPr>
              <a:t>	</a:t>
            </a:r>
            <a:r>
              <a:rPr sz="1800" dirty="0">
                <a:solidFill>
                  <a:schemeClr val="bg1"/>
                </a:solidFill>
              </a:rPr>
              <a:t>φυσιογνωμίας	        </a:t>
            </a:r>
            <a:r>
              <a:rPr lang="en-GB" sz="1800" dirty="0">
                <a:solidFill>
                  <a:schemeClr val="bg1"/>
                </a:solidFill>
              </a:rPr>
              <a:t>		</a:t>
            </a:r>
            <a:r>
              <a:rPr sz="1800" dirty="0">
                <a:solidFill>
                  <a:schemeClr val="bg1"/>
                </a:solidFill>
              </a:rPr>
              <a:t>με τις ανάγκες του,</a:t>
            </a:r>
            <a:endParaRPr sz="1800" dirty="0">
              <a:solidFill>
                <a:schemeClr val="bg1"/>
              </a:solidFill>
            </a:endParaRPr>
          </a:p>
          <a:p>
            <a:pPr eaLnBrk="1" hangingPunct="1">
              <a:lnSpc>
                <a:spcPct val="90000"/>
              </a:lnSpc>
              <a:buNone/>
            </a:pPr>
            <a:r>
              <a:rPr sz="1800" dirty="0">
                <a:solidFill>
                  <a:schemeClr val="bg1"/>
                </a:solidFill>
              </a:rPr>
              <a:t>και ιστορικών περιοχών		</a:t>
            </a:r>
            <a:r>
              <a:rPr lang="en-GB" sz="1800" dirty="0">
                <a:solidFill>
                  <a:schemeClr val="bg1"/>
                </a:solidFill>
              </a:rPr>
              <a:t>		</a:t>
            </a:r>
            <a:r>
              <a:rPr sz="1800" dirty="0">
                <a:solidFill>
                  <a:schemeClr val="bg1"/>
                </a:solidFill>
              </a:rPr>
              <a:t>της πόλης, γιατί…	        </a:t>
            </a:r>
            <a:r>
              <a:rPr lang="en-GB" sz="1800" dirty="0">
                <a:solidFill>
                  <a:schemeClr val="bg1"/>
                </a:solidFill>
              </a:rPr>
              <a:t>		</a:t>
            </a:r>
            <a:r>
              <a:rPr sz="1800" dirty="0">
                <a:solidFill>
                  <a:schemeClr val="bg1"/>
                </a:solidFill>
              </a:rPr>
              <a:t>τις αντιλήψεις του, κ.λ.π.</a:t>
            </a:r>
            <a:endParaRPr sz="1800" dirty="0">
              <a:solidFill>
                <a:schemeClr val="bg1"/>
              </a:solidFill>
            </a:endParaRPr>
          </a:p>
          <a:p>
            <a:pPr eaLnBrk="1" hangingPunct="1">
              <a:lnSpc>
                <a:spcPct val="90000"/>
              </a:lnSpc>
              <a:buNone/>
            </a:pPr>
            <a:r>
              <a:rPr sz="1800" dirty="0">
                <a:solidFill>
                  <a:schemeClr val="bg1"/>
                </a:solidFill>
              </a:rPr>
              <a:t>και κέντρων</a:t>
            </a:r>
            <a:endParaRPr sz="1800" dirty="0">
              <a:solidFill>
                <a:schemeClr val="bg1"/>
              </a:solidFill>
            </a:endParaRPr>
          </a:p>
          <a:p>
            <a:pPr eaLnBrk="1" hangingPunct="1">
              <a:lnSpc>
                <a:spcPct val="90000"/>
              </a:lnSpc>
              <a:buNone/>
            </a:pPr>
            <a:endParaRPr sz="1800" dirty="0">
              <a:solidFill>
                <a:schemeClr val="bg1"/>
              </a:solidFill>
            </a:endParaRPr>
          </a:p>
          <a:p>
            <a:pPr eaLnBrk="1" hangingPunct="1">
              <a:lnSpc>
                <a:spcPct val="90000"/>
              </a:lnSpc>
              <a:buNone/>
            </a:pPr>
            <a:endParaRPr sz="1800" dirty="0">
              <a:solidFill>
                <a:schemeClr val="bg1"/>
              </a:solidFill>
            </a:endParaRPr>
          </a:p>
          <a:p>
            <a:pPr eaLnBrk="1" hangingPunct="1">
              <a:lnSpc>
                <a:spcPct val="90000"/>
              </a:lnSpc>
              <a:buNone/>
            </a:pPr>
            <a:r>
              <a:rPr sz="1800" dirty="0">
                <a:solidFill>
                  <a:schemeClr val="bg1"/>
                </a:solidFill>
              </a:rPr>
              <a:t>				και το δομημένο περιβάλλον κάθε εποχής</a:t>
            </a:r>
            <a:endParaRPr sz="1800" dirty="0">
              <a:solidFill>
                <a:schemeClr val="bg1"/>
              </a:solidFill>
            </a:endParaRPr>
          </a:p>
          <a:p>
            <a:pPr eaLnBrk="1" hangingPunct="1">
              <a:lnSpc>
                <a:spcPct val="90000"/>
              </a:lnSpc>
              <a:buNone/>
            </a:pPr>
            <a:r>
              <a:rPr sz="1800" dirty="0">
                <a:solidFill>
                  <a:schemeClr val="bg1"/>
                </a:solidFill>
              </a:rPr>
              <a:t>				δίνει πολύτιμες πληροφορίες γι’αυτή</a:t>
            </a:r>
            <a:endParaRPr sz="1800" dirty="0">
              <a:solidFill>
                <a:schemeClr val="bg1"/>
              </a:solidFill>
            </a:endParaRPr>
          </a:p>
          <a:p>
            <a:pPr eaLnBrk="1" hangingPunct="1">
              <a:lnSpc>
                <a:spcPct val="90000"/>
              </a:lnSpc>
              <a:buNone/>
            </a:pPr>
            <a:r>
              <a:rPr sz="1800" dirty="0">
                <a:solidFill>
                  <a:schemeClr val="bg1"/>
                </a:solidFill>
              </a:rPr>
              <a:t>				και αποτελεί ιδιαίτερο χαρακτηριστικό της</a:t>
            </a:r>
            <a:endParaRPr sz="1800" dirty="0">
              <a:solidFill>
                <a:schemeClr val="bg1"/>
              </a:solidFill>
            </a:endParaRPr>
          </a:p>
          <a:p>
            <a:pPr eaLnBrk="1" hangingPunct="1">
              <a:lnSpc>
                <a:spcPct val="90000"/>
              </a:lnSpc>
              <a:buNone/>
            </a:pPr>
            <a:endParaRPr sz="1800" dirty="0">
              <a:solidFill>
                <a:schemeClr val="bg1"/>
              </a:solidFill>
            </a:endParaRPr>
          </a:p>
          <a:p>
            <a:pPr eaLnBrk="1" hangingPunct="1">
              <a:lnSpc>
                <a:spcPct val="90000"/>
              </a:lnSpc>
              <a:buNone/>
            </a:pPr>
            <a:endParaRPr sz="1800" dirty="0">
              <a:solidFill>
                <a:schemeClr val="bg1"/>
              </a:solidFill>
            </a:endParaRPr>
          </a:p>
          <a:p>
            <a:pPr eaLnBrk="1" hangingPunct="1">
              <a:lnSpc>
                <a:spcPct val="90000"/>
              </a:lnSpc>
              <a:buNone/>
            </a:pPr>
            <a:r>
              <a:rPr sz="1800" dirty="0">
                <a:solidFill>
                  <a:schemeClr val="bg1"/>
                </a:solidFill>
              </a:rPr>
              <a:t>Είναι φορέας μηνυμάτων</a:t>
            </a:r>
            <a:endParaRPr sz="1800" dirty="0">
              <a:solidFill>
                <a:schemeClr val="bg1"/>
              </a:solidFill>
            </a:endParaRPr>
          </a:p>
          <a:p>
            <a:pPr eaLnBrk="1" hangingPunct="1">
              <a:lnSpc>
                <a:spcPct val="90000"/>
              </a:lnSpc>
              <a:buNone/>
            </a:pPr>
            <a:r>
              <a:rPr sz="1800" dirty="0">
                <a:solidFill>
                  <a:schemeClr val="bg1"/>
                </a:solidFill>
              </a:rPr>
              <a:t>Της ιστορικής πορείας</a:t>
            </a:r>
            <a:endParaRPr sz="1800" dirty="0">
              <a:solidFill>
                <a:schemeClr val="bg1"/>
              </a:solidFill>
            </a:endParaRPr>
          </a:p>
          <a:p>
            <a:pPr eaLnBrk="1" hangingPunct="1">
              <a:lnSpc>
                <a:spcPct val="90000"/>
              </a:lnSpc>
              <a:buNone/>
            </a:pPr>
            <a:r>
              <a:rPr sz="1800" dirty="0">
                <a:solidFill>
                  <a:schemeClr val="bg1"/>
                </a:solidFill>
              </a:rPr>
              <a:t>Μιας πόλης ή ενός λαού			</a:t>
            </a:r>
            <a:r>
              <a:rPr lang="en-GB" sz="1800" dirty="0">
                <a:solidFill>
                  <a:schemeClr val="bg1"/>
                </a:solidFill>
              </a:rPr>
              <a:t>	</a:t>
            </a:r>
            <a:r>
              <a:rPr sz="1800" dirty="0">
                <a:solidFill>
                  <a:schemeClr val="bg1"/>
                </a:solidFill>
              </a:rPr>
              <a:t>εκφράζει σε μεγάλο βαθμό την ταυτότητα</a:t>
            </a:r>
            <a:endParaRPr sz="1800" dirty="0">
              <a:solidFill>
                <a:schemeClr val="bg1"/>
              </a:solidFill>
            </a:endParaRPr>
          </a:p>
          <a:p>
            <a:pPr eaLnBrk="1" hangingPunct="1">
              <a:lnSpc>
                <a:spcPct val="90000"/>
              </a:lnSpc>
              <a:buNone/>
            </a:pPr>
            <a:r>
              <a:rPr sz="1800" dirty="0">
                <a:solidFill>
                  <a:schemeClr val="bg1"/>
                </a:solidFill>
              </a:rPr>
              <a:t>						</a:t>
            </a:r>
            <a:r>
              <a:rPr lang="en-GB" sz="1800" dirty="0">
                <a:solidFill>
                  <a:schemeClr val="bg1"/>
                </a:solidFill>
              </a:rPr>
              <a:t>				</a:t>
            </a:r>
            <a:r>
              <a:rPr sz="1800" dirty="0">
                <a:solidFill>
                  <a:schemeClr val="bg1"/>
                </a:solidFill>
              </a:rPr>
              <a:t>της πόλης και του λαού</a:t>
            </a:r>
            <a:endParaRPr sz="1800" dirty="0">
              <a:solidFill>
                <a:schemeClr val="bg1"/>
              </a:solidFill>
            </a:endParaRPr>
          </a:p>
          <a:p>
            <a:pPr eaLnBrk="1" hangingPunct="1">
              <a:lnSpc>
                <a:spcPct val="90000"/>
              </a:lnSpc>
              <a:buNone/>
            </a:pPr>
            <a:endParaRPr sz="1800" dirty="0">
              <a:solidFill>
                <a:schemeClr val="bg1"/>
              </a:solidFill>
            </a:endParaRPr>
          </a:p>
          <a:p>
            <a:pPr eaLnBrk="1" hangingPunct="1">
              <a:lnSpc>
                <a:spcPct val="90000"/>
              </a:lnSpc>
              <a:buNone/>
            </a:pPr>
            <a:r>
              <a:rPr sz="1800" dirty="0">
                <a:solidFill>
                  <a:schemeClr val="bg1"/>
                </a:solidFill>
              </a:rPr>
              <a:t>						</a:t>
            </a:r>
            <a:r>
              <a:rPr lang="en-GB" sz="1800" dirty="0">
                <a:solidFill>
                  <a:schemeClr val="bg1"/>
                </a:solidFill>
              </a:rPr>
              <a:t>				</a:t>
            </a:r>
            <a:r>
              <a:rPr sz="1800" dirty="0">
                <a:solidFill>
                  <a:schemeClr val="bg1"/>
                </a:solidFill>
              </a:rPr>
              <a:t>…δηλαδή τη </a:t>
            </a:r>
            <a:r>
              <a:rPr sz="1800" b="1" dirty="0">
                <a:solidFill>
                  <a:schemeClr val="bg1"/>
                </a:solidFill>
              </a:rPr>
              <a:t>ΦΥΣΙΟΓΝΩΜΙΑ ΤΟΥ</a:t>
            </a:r>
            <a:endParaRPr sz="1800" b="1" dirty="0">
              <a:solidFill>
                <a:schemeClr val="bg1"/>
              </a:solidFill>
            </a:endParaRPr>
          </a:p>
          <a:p>
            <a:pPr eaLnBrk="1" hangingPunct="1">
              <a:lnSpc>
                <a:spcPct val="90000"/>
              </a:lnSpc>
              <a:buNone/>
            </a:pPr>
            <a:endParaRPr sz="1800" b="1" dirty="0">
              <a:solidFill>
                <a:schemeClr val="bg1"/>
              </a:solidFill>
            </a:endParaRPr>
          </a:p>
        </p:txBody>
      </p:sp>
      <p:sp>
        <p:nvSpPr>
          <p:cNvPr id="8195" name="Line 5"/>
          <p:cNvSpPr/>
          <p:nvPr/>
        </p:nvSpPr>
        <p:spPr>
          <a:xfrm>
            <a:off x="3790950" y="1268413"/>
            <a:ext cx="504825" cy="0"/>
          </a:xfrm>
          <a:prstGeom prst="line">
            <a:avLst/>
          </a:prstGeom>
          <a:ln w="57150" cap="flat" cmpd="sng">
            <a:solidFill>
              <a:schemeClr val="accent2"/>
            </a:solidFill>
            <a:prstDash val="solid"/>
            <a:headEnd type="none" w="med" len="med"/>
            <a:tailEnd type="triangle" w="med" len="med"/>
          </a:ln>
        </p:spPr>
      </p:sp>
      <p:sp>
        <p:nvSpPr>
          <p:cNvPr id="8196" name="Line 6"/>
          <p:cNvSpPr/>
          <p:nvPr/>
        </p:nvSpPr>
        <p:spPr>
          <a:xfrm>
            <a:off x="3790950" y="1628140"/>
            <a:ext cx="504825" cy="635"/>
          </a:xfrm>
          <a:prstGeom prst="line">
            <a:avLst/>
          </a:prstGeom>
          <a:ln w="57150" cap="flat" cmpd="sng">
            <a:solidFill>
              <a:schemeClr val="accent2"/>
            </a:solidFill>
            <a:prstDash val="solid"/>
            <a:headEnd type="none" w="med" len="med"/>
            <a:tailEnd type="triangle" w="med" len="med"/>
          </a:ln>
        </p:spPr>
      </p:sp>
      <p:sp>
        <p:nvSpPr>
          <p:cNvPr id="8197" name="Line 7"/>
          <p:cNvSpPr/>
          <p:nvPr/>
        </p:nvSpPr>
        <p:spPr>
          <a:xfrm>
            <a:off x="3790950" y="1998028"/>
            <a:ext cx="504825" cy="0"/>
          </a:xfrm>
          <a:prstGeom prst="line">
            <a:avLst/>
          </a:prstGeom>
          <a:ln w="57150" cap="flat" cmpd="sng">
            <a:solidFill>
              <a:schemeClr val="accent2"/>
            </a:solidFill>
            <a:prstDash val="solid"/>
            <a:headEnd type="none" w="med" len="med"/>
            <a:tailEnd type="triangle" w="med" len="med"/>
          </a:ln>
        </p:spPr>
      </p:sp>
      <p:sp>
        <p:nvSpPr>
          <p:cNvPr id="8198" name="Line 8"/>
          <p:cNvSpPr/>
          <p:nvPr/>
        </p:nvSpPr>
        <p:spPr>
          <a:xfrm>
            <a:off x="6527800" y="1268413"/>
            <a:ext cx="504825" cy="0"/>
          </a:xfrm>
          <a:prstGeom prst="line">
            <a:avLst/>
          </a:prstGeom>
          <a:ln w="57150" cap="flat" cmpd="sng">
            <a:solidFill>
              <a:schemeClr val="accent2"/>
            </a:solidFill>
            <a:prstDash val="solid"/>
            <a:headEnd type="none" w="med" len="med"/>
            <a:tailEnd type="triangle" w="med" len="med"/>
          </a:ln>
        </p:spPr>
      </p:sp>
      <p:sp>
        <p:nvSpPr>
          <p:cNvPr id="8199" name="Line 9"/>
          <p:cNvSpPr/>
          <p:nvPr/>
        </p:nvSpPr>
        <p:spPr>
          <a:xfrm>
            <a:off x="6527800" y="1628140"/>
            <a:ext cx="504825" cy="0"/>
          </a:xfrm>
          <a:prstGeom prst="line">
            <a:avLst/>
          </a:prstGeom>
          <a:ln w="57150" cap="flat" cmpd="sng">
            <a:solidFill>
              <a:schemeClr val="accent2"/>
            </a:solidFill>
            <a:prstDash val="solid"/>
            <a:headEnd type="none" w="med" len="med"/>
            <a:tailEnd type="triangle" w="med" len="med"/>
          </a:ln>
        </p:spPr>
      </p:sp>
      <p:sp>
        <p:nvSpPr>
          <p:cNvPr id="8200" name="Line 10"/>
          <p:cNvSpPr/>
          <p:nvPr/>
        </p:nvSpPr>
        <p:spPr>
          <a:xfrm>
            <a:off x="6527800" y="1987233"/>
            <a:ext cx="504825" cy="0"/>
          </a:xfrm>
          <a:prstGeom prst="line">
            <a:avLst/>
          </a:prstGeom>
          <a:ln w="57150" cap="flat" cmpd="sng">
            <a:solidFill>
              <a:schemeClr val="accent2"/>
            </a:solidFill>
            <a:prstDash val="solid"/>
            <a:headEnd type="none" w="med" len="med"/>
            <a:tailEnd type="triangle" w="med" len="med"/>
          </a:ln>
        </p:spPr>
      </p:sp>
      <p:sp>
        <p:nvSpPr>
          <p:cNvPr id="8201" name="Line 11"/>
          <p:cNvSpPr/>
          <p:nvPr/>
        </p:nvSpPr>
        <p:spPr>
          <a:xfrm flipH="1">
            <a:off x="7608888" y="2347913"/>
            <a:ext cx="431800" cy="288925"/>
          </a:xfrm>
          <a:prstGeom prst="line">
            <a:avLst/>
          </a:prstGeom>
          <a:ln w="57150" cap="flat" cmpd="sng">
            <a:solidFill>
              <a:schemeClr val="accent2"/>
            </a:solidFill>
            <a:prstDash val="solid"/>
            <a:headEnd type="none" w="med" len="med"/>
            <a:tailEnd type="triangle" w="med" len="med"/>
          </a:ln>
        </p:spPr>
      </p:sp>
      <p:sp>
        <p:nvSpPr>
          <p:cNvPr id="8202" name="Line 12"/>
          <p:cNvSpPr/>
          <p:nvPr/>
        </p:nvSpPr>
        <p:spPr>
          <a:xfrm flipH="1">
            <a:off x="7032625" y="2708275"/>
            <a:ext cx="431800" cy="288925"/>
          </a:xfrm>
          <a:prstGeom prst="line">
            <a:avLst/>
          </a:prstGeom>
          <a:ln w="57150" cap="flat" cmpd="sng">
            <a:solidFill>
              <a:schemeClr val="accent2"/>
            </a:solidFill>
            <a:prstDash val="solid"/>
            <a:headEnd type="none" w="med" len="med"/>
            <a:tailEnd type="triangle" w="med" len="med"/>
          </a:ln>
        </p:spPr>
      </p:sp>
      <p:sp>
        <p:nvSpPr>
          <p:cNvPr id="8203" name="Line 13"/>
          <p:cNvSpPr/>
          <p:nvPr/>
        </p:nvSpPr>
        <p:spPr>
          <a:xfrm flipH="1">
            <a:off x="8183563" y="2347913"/>
            <a:ext cx="431800" cy="288925"/>
          </a:xfrm>
          <a:prstGeom prst="line">
            <a:avLst/>
          </a:prstGeom>
          <a:ln w="57150" cap="flat" cmpd="sng">
            <a:solidFill>
              <a:schemeClr val="accent2"/>
            </a:solidFill>
            <a:prstDash val="solid"/>
            <a:headEnd type="none" w="med" len="med"/>
            <a:tailEnd type="triangle" w="med" len="med"/>
          </a:ln>
        </p:spPr>
      </p:sp>
      <p:sp>
        <p:nvSpPr>
          <p:cNvPr id="8204" name="Line 14"/>
          <p:cNvSpPr/>
          <p:nvPr/>
        </p:nvSpPr>
        <p:spPr>
          <a:xfrm flipH="1">
            <a:off x="8759825" y="2349500"/>
            <a:ext cx="431800" cy="288925"/>
          </a:xfrm>
          <a:prstGeom prst="line">
            <a:avLst/>
          </a:prstGeom>
          <a:ln w="57150" cap="flat" cmpd="sng">
            <a:solidFill>
              <a:schemeClr val="accent2"/>
            </a:solidFill>
            <a:prstDash val="solid"/>
            <a:headEnd type="none" w="med" len="med"/>
            <a:tailEnd type="triangle" w="med" len="med"/>
          </a:ln>
        </p:spPr>
      </p:sp>
      <p:sp>
        <p:nvSpPr>
          <p:cNvPr id="8205" name="Line 15"/>
          <p:cNvSpPr/>
          <p:nvPr/>
        </p:nvSpPr>
        <p:spPr>
          <a:xfrm flipH="1">
            <a:off x="7608888" y="2708275"/>
            <a:ext cx="431800" cy="288925"/>
          </a:xfrm>
          <a:prstGeom prst="line">
            <a:avLst/>
          </a:prstGeom>
          <a:ln w="57150" cap="flat" cmpd="sng">
            <a:solidFill>
              <a:schemeClr val="accent2"/>
            </a:solidFill>
            <a:prstDash val="solid"/>
            <a:headEnd type="none" w="med" len="med"/>
            <a:tailEnd type="triangle" w="med" len="med"/>
          </a:ln>
        </p:spPr>
      </p:sp>
      <p:sp>
        <p:nvSpPr>
          <p:cNvPr id="8206" name="Line 16"/>
          <p:cNvSpPr/>
          <p:nvPr/>
        </p:nvSpPr>
        <p:spPr>
          <a:xfrm flipH="1">
            <a:off x="8256588" y="2708275"/>
            <a:ext cx="431800" cy="288925"/>
          </a:xfrm>
          <a:prstGeom prst="line">
            <a:avLst/>
          </a:prstGeom>
          <a:ln w="57150" cap="flat" cmpd="sng">
            <a:solidFill>
              <a:schemeClr val="accent2"/>
            </a:solidFill>
            <a:prstDash val="solid"/>
            <a:headEnd type="none" w="med" len="med"/>
            <a:tailEnd type="triangle" w="med" len="med"/>
          </a:ln>
        </p:spPr>
      </p:sp>
      <p:sp>
        <p:nvSpPr>
          <p:cNvPr id="8207" name="Line 17"/>
          <p:cNvSpPr/>
          <p:nvPr/>
        </p:nvSpPr>
        <p:spPr>
          <a:xfrm flipH="1">
            <a:off x="3503613" y="4148138"/>
            <a:ext cx="431800" cy="288925"/>
          </a:xfrm>
          <a:prstGeom prst="line">
            <a:avLst/>
          </a:prstGeom>
          <a:ln w="57150" cap="flat" cmpd="sng">
            <a:solidFill>
              <a:schemeClr val="accent2"/>
            </a:solidFill>
            <a:prstDash val="solid"/>
            <a:headEnd type="none" w="med" len="med"/>
            <a:tailEnd type="triangle" w="med" len="med"/>
          </a:ln>
        </p:spPr>
      </p:sp>
      <p:sp>
        <p:nvSpPr>
          <p:cNvPr id="8208" name="Line 18"/>
          <p:cNvSpPr/>
          <p:nvPr/>
        </p:nvSpPr>
        <p:spPr>
          <a:xfrm flipH="1">
            <a:off x="3935413" y="4149725"/>
            <a:ext cx="431800" cy="288925"/>
          </a:xfrm>
          <a:prstGeom prst="line">
            <a:avLst/>
          </a:prstGeom>
          <a:ln w="57150" cap="flat" cmpd="sng">
            <a:solidFill>
              <a:schemeClr val="accent2"/>
            </a:solidFill>
            <a:prstDash val="solid"/>
            <a:headEnd type="none" w="med" len="med"/>
            <a:tailEnd type="triangle" w="med" len="med"/>
          </a:ln>
        </p:spPr>
      </p:sp>
      <p:sp>
        <p:nvSpPr>
          <p:cNvPr id="8209" name="Line 19"/>
          <p:cNvSpPr/>
          <p:nvPr/>
        </p:nvSpPr>
        <p:spPr>
          <a:xfrm flipH="1">
            <a:off x="4440238" y="4149725"/>
            <a:ext cx="431800" cy="288925"/>
          </a:xfrm>
          <a:prstGeom prst="line">
            <a:avLst/>
          </a:prstGeom>
          <a:ln w="57150" cap="flat" cmpd="sng">
            <a:solidFill>
              <a:schemeClr val="accent2"/>
            </a:solidFill>
            <a:prstDash val="solid"/>
            <a:headEnd type="none" w="med" len="med"/>
            <a:tailEnd type="triangle" w="med" len="med"/>
          </a:ln>
        </p:spPr>
      </p:sp>
      <p:sp>
        <p:nvSpPr>
          <p:cNvPr id="8210" name="Line 20"/>
          <p:cNvSpPr/>
          <p:nvPr/>
        </p:nvSpPr>
        <p:spPr>
          <a:xfrm>
            <a:off x="3719195" y="5342890"/>
            <a:ext cx="576263" cy="0"/>
          </a:xfrm>
          <a:prstGeom prst="line">
            <a:avLst/>
          </a:prstGeom>
          <a:ln w="57150" cap="flat" cmpd="sng">
            <a:solidFill>
              <a:schemeClr val="accent2"/>
            </a:solidFill>
            <a:prstDash val="solid"/>
            <a:headEnd type="none" w="med" len="med"/>
            <a:tailEnd type="triangle" w="med" len="med"/>
          </a:ln>
        </p:spPr>
      </p:sp>
      <p:sp>
        <p:nvSpPr>
          <p:cNvPr id="8211" name="Line 21"/>
          <p:cNvSpPr/>
          <p:nvPr/>
        </p:nvSpPr>
        <p:spPr>
          <a:xfrm>
            <a:off x="4440238" y="5342890"/>
            <a:ext cx="576262" cy="0"/>
          </a:xfrm>
          <a:prstGeom prst="line">
            <a:avLst/>
          </a:prstGeom>
          <a:ln w="57150" cap="flat" cmpd="sng">
            <a:solidFill>
              <a:schemeClr val="accent2"/>
            </a:solidFill>
            <a:prstDash val="solid"/>
            <a:headEnd type="none" w="med" len="med"/>
            <a:tailEnd type="triangle" w="med" len="med"/>
          </a:ln>
        </p:spPr>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299" y="82296"/>
            <a:ext cx="11769917" cy="676320"/>
          </a:xfrm>
        </p:spPr>
        <p:txBody>
          <a:bodyPr>
            <a:normAutofit/>
          </a:bodyPr>
          <a:lstStyle/>
          <a:p>
            <a:r>
              <a:rPr lang="el-GR" u="sng" cap="none" dirty="0" smtClean="0">
                <a:ln w="0"/>
                <a:solidFill>
                  <a:schemeClr val="accent1"/>
                </a:solidFill>
                <a:effectLst>
                  <a:outerShdw blurRad="38100" dist="25400" dir="5400000" algn="ctr" rotWithShape="0">
                    <a:srgbClr val="6E747A">
                      <a:alpha val="43000"/>
                    </a:srgbClr>
                  </a:outerShdw>
                </a:effectLst>
              </a:rPr>
              <a:t>7)</a:t>
            </a:r>
            <a:r>
              <a:rPr lang="en-US" u="sng" cap="none" dirty="0" smtClean="0">
                <a:ln w="0"/>
                <a:solidFill>
                  <a:schemeClr val="accent1"/>
                </a:solidFill>
                <a:effectLst>
                  <a:outerShdw blurRad="38100" dist="25400" dir="5400000" algn="ctr" rotWithShape="0">
                    <a:srgbClr val="6E747A">
                      <a:alpha val="43000"/>
                    </a:srgbClr>
                  </a:outerShdw>
                </a:effectLst>
              </a:rPr>
              <a:t> </a:t>
            </a:r>
            <a:r>
              <a:rPr lang="en-US" u="sng" cap="none" dirty="0">
                <a:ln w="0"/>
                <a:solidFill>
                  <a:schemeClr val="accent1"/>
                </a:solidFill>
                <a:effectLst>
                  <a:outerShdw blurRad="38100" dist="25400" dir="5400000" algn="ctr" rotWithShape="0">
                    <a:srgbClr val="6E747A">
                      <a:alpha val="43000"/>
                    </a:srgbClr>
                  </a:outerShdw>
                </a:effectLst>
              </a:rPr>
              <a:t>A</a:t>
            </a:r>
            <a:r>
              <a:rPr lang="en-US" u="sng" cap="none" dirty="0" smtClean="0">
                <a:ln w="0"/>
                <a:solidFill>
                  <a:schemeClr val="accent1"/>
                </a:solidFill>
                <a:effectLst>
                  <a:outerShdw blurRad="38100" dist="25400" dir="5400000" algn="ctr" rotWithShape="0">
                    <a:srgbClr val="6E747A">
                      <a:alpha val="43000"/>
                    </a:srgbClr>
                  </a:outerShdw>
                </a:effectLst>
              </a:rPr>
              <a:t>’</a:t>
            </a:r>
            <a:r>
              <a:rPr lang="el-GR" u="sng" cap="none" dirty="0">
                <a:ln w="0"/>
                <a:solidFill>
                  <a:schemeClr val="accent1"/>
                </a:solidFill>
                <a:effectLst>
                  <a:outerShdw blurRad="38100" dist="25400" dir="5400000" algn="ctr" rotWithShape="0">
                    <a:srgbClr val="6E747A">
                      <a:alpha val="43000"/>
                    </a:srgbClr>
                  </a:outerShdw>
                </a:effectLst>
              </a:rPr>
              <a:t> Διοικητήριο Λεμεσού</a:t>
            </a:r>
            <a:endParaRPr lang="el-GR" u="sng" cap="none" dirty="0">
              <a:ln w="0"/>
              <a:solidFill>
                <a:schemeClr val="accent1"/>
              </a:solidFill>
              <a:effectLst>
                <a:outerShdw blurRad="38100" dist="25400" dir="5400000" algn="ctr" rotWithShape="0">
                  <a:srgbClr val="6E747A">
                    <a:alpha val="43000"/>
                  </a:srgbClr>
                </a:outerShdw>
              </a:effectLst>
            </a:endParaRPr>
          </a:p>
        </p:txBody>
      </p:sp>
      <p:sp>
        <p:nvSpPr>
          <p:cNvPr id="5" name="Text Placeholder 8"/>
          <p:cNvSpPr txBox="1"/>
          <p:nvPr/>
        </p:nvSpPr>
        <p:spPr>
          <a:xfrm>
            <a:off x="262128" y="1185672"/>
            <a:ext cx="6394704" cy="2682240"/>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bg2">
                    <a:lumMod val="75000"/>
                  </a:schemeClr>
                </a:solidFill>
                <a:effectLst/>
                <a:latin typeface="+mn-lt"/>
                <a:ea typeface="+mn-ea"/>
                <a:cs typeface="+mn-cs"/>
              </a:defRPr>
            </a:lvl1pPr>
            <a:lvl2pPr marL="457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r>
              <a:rPr lang="el-GR" dirty="0" smtClean="0"/>
              <a:t>Κτίστηκε προς </a:t>
            </a:r>
            <a:r>
              <a:rPr lang="el-GR" dirty="0"/>
              <a:t>το τέλος του </a:t>
            </a:r>
            <a:r>
              <a:rPr lang="el-GR" dirty="0" smtClean="0"/>
              <a:t>1920 ως κυβερνητικό νοσοκομείο</a:t>
            </a:r>
            <a:endParaRPr lang="el-GR" dirty="0" smtClean="0"/>
          </a:p>
          <a:p>
            <a:endParaRPr lang="el-GR" dirty="0" smtClean="0"/>
          </a:p>
          <a:p>
            <a:r>
              <a:rPr lang="el-GR" dirty="0" smtClean="0"/>
              <a:t>Καθαρά βρετανικού τύπου αρχιτεκτονική σχεδίαση</a:t>
            </a:r>
            <a:endParaRPr lang="el-GR" dirty="0" smtClean="0"/>
          </a:p>
          <a:p>
            <a:endParaRPr lang="el-GR" dirty="0"/>
          </a:p>
          <a:p>
            <a:r>
              <a:rPr lang="el-GR" dirty="0" smtClean="0"/>
              <a:t>Πλέον στεγάζει την επαρχιακή διοίκηση Λεμεσού</a:t>
            </a:r>
            <a:endParaRPr lang="el-GR" dirty="0" smtClean="0"/>
          </a:p>
          <a:p>
            <a:pPr marL="285750" indent="-285750">
              <a:buFont typeface="Arial" panose="020B0604020202020204" pitchFamily="34" charset="0"/>
              <a:buChar char="•"/>
            </a:pPr>
            <a:endParaRPr lang="el-GR" dirty="0"/>
          </a:p>
        </p:txBody>
      </p:sp>
      <p:sp>
        <p:nvSpPr>
          <p:cNvPr id="6" name="Text Placeholder 8"/>
          <p:cNvSpPr txBox="1"/>
          <p:nvPr/>
        </p:nvSpPr>
        <p:spPr>
          <a:xfrm>
            <a:off x="185928" y="914400"/>
            <a:ext cx="5529072" cy="5724144"/>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bg2">
                    <a:lumMod val="75000"/>
                  </a:schemeClr>
                </a:solidFill>
                <a:effectLst/>
                <a:latin typeface="+mn-lt"/>
                <a:ea typeface="+mn-ea"/>
                <a:cs typeface="+mn-cs"/>
              </a:defRPr>
            </a:lvl1pPr>
            <a:lvl2pPr marL="457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endParaRPr lang="el-GR" dirty="0" smtClean="0"/>
          </a:p>
        </p:txBody>
      </p:sp>
      <p:pic>
        <p:nvPicPr>
          <p:cNvPr id="8" name="Picture 7"/>
          <p:cNvPicPr>
            <a:picLocks noChangeAspect="1"/>
          </p:cNvPicPr>
          <p:nvPr/>
        </p:nvPicPr>
        <p:blipFill>
          <a:blip r:embed="rId1"/>
          <a:stretch>
            <a:fillRect/>
          </a:stretch>
        </p:blipFill>
        <p:spPr>
          <a:xfrm>
            <a:off x="344186" y="3730627"/>
            <a:ext cx="5535406" cy="2962781"/>
          </a:xfrm>
          <a:prstGeom prst="rect">
            <a:avLst/>
          </a:prstGeom>
        </p:spPr>
      </p:pic>
      <p:pic>
        <p:nvPicPr>
          <p:cNvPr id="9" name="Picture 8"/>
          <p:cNvPicPr>
            <a:picLocks noChangeAspect="1"/>
          </p:cNvPicPr>
          <p:nvPr/>
        </p:nvPicPr>
        <p:blipFill>
          <a:blip r:embed="rId2"/>
          <a:stretch>
            <a:fillRect/>
          </a:stretch>
        </p:blipFill>
        <p:spPr>
          <a:xfrm>
            <a:off x="6314694" y="1164590"/>
            <a:ext cx="5517642" cy="3617722"/>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299" y="82296"/>
            <a:ext cx="11769917" cy="676320"/>
          </a:xfrm>
        </p:spPr>
        <p:txBody>
          <a:bodyPr>
            <a:normAutofit/>
          </a:bodyPr>
          <a:lstStyle/>
          <a:p>
            <a:r>
              <a:rPr lang="el-GR" u="sng" cap="none" dirty="0">
                <a:ln w="0"/>
                <a:solidFill>
                  <a:schemeClr val="accent1"/>
                </a:solidFill>
                <a:effectLst>
                  <a:outerShdw blurRad="38100" dist="25400" dir="5400000" algn="ctr" rotWithShape="0">
                    <a:srgbClr val="6E747A">
                      <a:alpha val="43000"/>
                    </a:srgbClr>
                  </a:outerShdw>
                </a:effectLst>
              </a:rPr>
              <a:t>8) Πλατεία Ηρώων</a:t>
            </a:r>
            <a:endParaRPr lang="el-GR" u="sng" cap="none" dirty="0">
              <a:ln w="0"/>
              <a:solidFill>
                <a:schemeClr val="accent1"/>
              </a:solidFill>
              <a:effectLst>
                <a:outerShdw blurRad="38100" dist="25400" dir="5400000" algn="ctr" rotWithShape="0">
                  <a:srgbClr val="6E747A">
                    <a:alpha val="43000"/>
                  </a:srgbClr>
                </a:outerShdw>
              </a:effectLst>
            </a:endParaRPr>
          </a:p>
        </p:txBody>
      </p:sp>
      <p:sp>
        <p:nvSpPr>
          <p:cNvPr id="5" name="Text Placeholder 8"/>
          <p:cNvSpPr txBox="1"/>
          <p:nvPr/>
        </p:nvSpPr>
        <p:spPr>
          <a:xfrm>
            <a:off x="5961888" y="5007864"/>
            <a:ext cx="6559296" cy="1310640"/>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bg2">
                    <a:lumMod val="75000"/>
                  </a:schemeClr>
                </a:solidFill>
                <a:effectLst/>
                <a:latin typeface="+mn-lt"/>
                <a:ea typeface="+mn-ea"/>
                <a:cs typeface="+mn-cs"/>
              </a:defRPr>
            </a:lvl1pPr>
            <a:lvl2pPr marL="457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r>
              <a:rPr lang="el-GR" dirty="0" smtClean="0"/>
              <a:t>Αφιερωμένη </a:t>
            </a:r>
            <a:r>
              <a:rPr lang="el-GR" dirty="0"/>
              <a:t>στους ήρωες του Β΄ παγκοσμίου πολέμου</a:t>
            </a:r>
            <a:endParaRPr lang="el-GR" dirty="0"/>
          </a:p>
          <a:p>
            <a:r>
              <a:rPr lang="el-GR" dirty="0" smtClean="0"/>
              <a:t> </a:t>
            </a:r>
            <a:endParaRPr lang="el-GR" dirty="0" smtClean="0"/>
          </a:p>
          <a:p>
            <a:endParaRPr lang="el-GR" dirty="0" smtClean="0"/>
          </a:p>
          <a:p>
            <a:endParaRPr lang="el-GR" dirty="0"/>
          </a:p>
          <a:p>
            <a:pPr marL="285750" indent="-285750">
              <a:buFont typeface="Arial" panose="020B0604020202020204" pitchFamily="34" charset="0"/>
              <a:buChar char="•"/>
            </a:pPr>
            <a:endParaRPr lang="el-GR" dirty="0"/>
          </a:p>
        </p:txBody>
      </p:sp>
      <p:sp>
        <p:nvSpPr>
          <p:cNvPr id="6" name="Text Placeholder 8"/>
          <p:cNvSpPr txBox="1"/>
          <p:nvPr/>
        </p:nvSpPr>
        <p:spPr>
          <a:xfrm>
            <a:off x="185928" y="914400"/>
            <a:ext cx="5529072" cy="5724144"/>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bg2">
                    <a:lumMod val="75000"/>
                  </a:schemeClr>
                </a:solidFill>
                <a:effectLst/>
                <a:latin typeface="+mn-lt"/>
                <a:ea typeface="+mn-ea"/>
                <a:cs typeface="+mn-cs"/>
              </a:defRPr>
            </a:lvl1pPr>
            <a:lvl2pPr marL="457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endParaRPr lang="el-GR" dirty="0" smtClean="0"/>
          </a:p>
        </p:txBody>
      </p:sp>
      <p:pic>
        <p:nvPicPr>
          <p:cNvPr id="3" name="Picture 2"/>
          <p:cNvPicPr>
            <a:picLocks noChangeAspect="1"/>
          </p:cNvPicPr>
          <p:nvPr/>
        </p:nvPicPr>
        <p:blipFill>
          <a:blip r:embed="rId1"/>
          <a:stretch>
            <a:fillRect/>
          </a:stretch>
        </p:blipFill>
        <p:spPr>
          <a:xfrm>
            <a:off x="5961630" y="386959"/>
            <a:ext cx="5956308" cy="3158002"/>
          </a:xfrm>
          <a:prstGeom prst="rect">
            <a:avLst/>
          </a:prstGeom>
        </p:spPr>
      </p:pic>
      <p:pic>
        <p:nvPicPr>
          <p:cNvPr id="4" name="Picture 3"/>
          <p:cNvPicPr>
            <a:picLocks noChangeAspect="1"/>
          </p:cNvPicPr>
          <p:nvPr/>
        </p:nvPicPr>
        <p:blipFill>
          <a:blip r:embed="rId2"/>
          <a:stretch>
            <a:fillRect/>
          </a:stretch>
        </p:blipFill>
        <p:spPr>
          <a:xfrm>
            <a:off x="285750" y="3099816"/>
            <a:ext cx="5566410" cy="3480308"/>
          </a:xfrm>
          <a:prstGeom prst="rect">
            <a:avLst/>
          </a:prstGeom>
        </p:spPr>
      </p:pic>
      <p:sp>
        <p:nvSpPr>
          <p:cNvPr id="10" name="Text Placeholder 8"/>
          <p:cNvSpPr txBox="1"/>
          <p:nvPr/>
        </p:nvSpPr>
        <p:spPr>
          <a:xfrm>
            <a:off x="414528" y="1338072"/>
            <a:ext cx="5727192" cy="2901696"/>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bg2">
                    <a:lumMod val="75000"/>
                  </a:schemeClr>
                </a:solidFill>
                <a:effectLst/>
                <a:latin typeface="+mn-lt"/>
                <a:ea typeface="+mn-ea"/>
                <a:cs typeface="+mn-cs"/>
              </a:defRPr>
            </a:lvl1pPr>
            <a:lvl2pPr marL="457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r>
              <a:rPr lang="el-GR" dirty="0" smtClean="0"/>
              <a:t>Η γνωστότερη πλατεία στην πόλη </a:t>
            </a:r>
            <a:endParaRPr lang="el-GR" dirty="0" smtClean="0"/>
          </a:p>
          <a:p>
            <a:endParaRPr lang="el-GR" dirty="0" smtClean="0"/>
          </a:p>
          <a:p>
            <a:r>
              <a:rPr lang="el-GR" dirty="0" smtClean="0"/>
              <a:t>Κακή φήμη η οποία μετά την ανάπλαση άλλαξε άρδην και σφίζει από ζωή</a:t>
            </a:r>
            <a:endParaRPr lang="el-GR" dirty="0" smtClean="0"/>
          </a:p>
          <a:p>
            <a:endParaRPr lang="el-GR" dirty="0"/>
          </a:p>
          <a:p>
            <a:pPr marL="285750" indent="-285750">
              <a:buFont typeface="Arial" panose="020B0604020202020204" pitchFamily="34" charset="0"/>
              <a:buChar char="•"/>
            </a:pPr>
            <a:endParaRPr lang="el-GR"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299" y="82296"/>
            <a:ext cx="11769917" cy="676320"/>
          </a:xfrm>
        </p:spPr>
        <p:txBody>
          <a:bodyPr>
            <a:normAutofit/>
          </a:bodyPr>
          <a:lstStyle/>
          <a:p>
            <a:r>
              <a:rPr lang="el-GR" u="sng" cap="none" dirty="0" smtClean="0">
                <a:ln w="0"/>
                <a:solidFill>
                  <a:schemeClr val="accent1"/>
                </a:solidFill>
                <a:effectLst>
                  <a:outerShdw blurRad="38100" dist="25400" dir="5400000" algn="ctr" rotWithShape="0">
                    <a:srgbClr val="6E747A">
                      <a:alpha val="43000"/>
                    </a:srgbClr>
                  </a:outerShdw>
                </a:effectLst>
              </a:rPr>
              <a:t>9) </a:t>
            </a:r>
            <a:r>
              <a:rPr lang="el-GR" u="sng" cap="none" dirty="0">
                <a:ln w="0"/>
                <a:solidFill>
                  <a:schemeClr val="accent1"/>
                </a:solidFill>
                <a:effectLst>
                  <a:outerShdw blurRad="38100" dist="25400" dir="5400000" algn="ctr" rotWithShape="0">
                    <a:srgbClr val="6E747A">
                      <a:alpha val="43000"/>
                    </a:srgbClr>
                  </a:outerShdw>
                </a:effectLst>
              </a:rPr>
              <a:t>Λαογραφικό Μουσείο</a:t>
            </a:r>
            <a:endParaRPr lang="el-GR" u="sng" cap="none" dirty="0">
              <a:ln w="0"/>
              <a:solidFill>
                <a:schemeClr val="accent1"/>
              </a:solidFill>
              <a:effectLst>
                <a:outerShdw blurRad="38100" dist="25400" dir="5400000" algn="ctr" rotWithShape="0">
                  <a:srgbClr val="6E747A">
                    <a:alpha val="43000"/>
                  </a:srgbClr>
                </a:outerShdw>
              </a:effectLst>
            </a:endParaRPr>
          </a:p>
        </p:txBody>
      </p:sp>
      <p:sp>
        <p:nvSpPr>
          <p:cNvPr id="5" name="Text Placeholder 8"/>
          <p:cNvSpPr txBox="1"/>
          <p:nvPr/>
        </p:nvSpPr>
        <p:spPr>
          <a:xfrm>
            <a:off x="5431536" y="4568952"/>
            <a:ext cx="6559296" cy="1310640"/>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bg2">
                    <a:lumMod val="75000"/>
                  </a:schemeClr>
                </a:solidFill>
                <a:effectLst/>
                <a:latin typeface="+mn-lt"/>
                <a:ea typeface="+mn-ea"/>
                <a:cs typeface="+mn-cs"/>
              </a:defRPr>
            </a:lvl1pPr>
            <a:lvl2pPr marL="457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r>
              <a:rPr lang="el-GR" dirty="0" smtClean="0"/>
              <a:t>Ο </a:t>
            </a:r>
            <a:r>
              <a:rPr lang="el-GR" dirty="0"/>
              <a:t>Δήμος Λεμεσού έχει αποσπάσει το βραβείο EUROPA NOSTRA </a:t>
            </a:r>
            <a:r>
              <a:rPr lang="el-GR" dirty="0" smtClean="0"/>
              <a:t>για την σοβαρή δουλειά στην τοποθέτηση </a:t>
            </a:r>
            <a:r>
              <a:rPr lang="el-GR" dirty="0"/>
              <a:t>των εκθεμάτων, όσο και στην αναπαλαίωση και μετατροπή σε μουσείο </a:t>
            </a:r>
            <a:r>
              <a:rPr lang="el-GR" dirty="0" smtClean="0"/>
              <a:t>(δείγμα αστικής </a:t>
            </a:r>
            <a:r>
              <a:rPr lang="el-GR" dirty="0"/>
              <a:t>αρχιτεκτονικής κληρονομιάς), </a:t>
            </a:r>
            <a:endParaRPr lang="el-GR" dirty="0" smtClean="0"/>
          </a:p>
          <a:p>
            <a:endParaRPr lang="el-GR" dirty="0" smtClean="0"/>
          </a:p>
          <a:p>
            <a:endParaRPr lang="el-GR" dirty="0"/>
          </a:p>
          <a:p>
            <a:pPr marL="285750" indent="-285750">
              <a:buFont typeface="Arial" panose="020B0604020202020204" pitchFamily="34" charset="0"/>
              <a:buChar char="•"/>
            </a:pPr>
            <a:endParaRPr lang="el-GR" dirty="0"/>
          </a:p>
        </p:txBody>
      </p:sp>
      <p:sp>
        <p:nvSpPr>
          <p:cNvPr id="6" name="Text Placeholder 8"/>
          <p:cNvSpPr txBox="1"/>
          <p:nvPr/>
        </p:nvSpPr>
        <p:spPr>
          <a:xfrm>
            <a:off x="185928" y="914400"/>
            <a:ext cx="5529072" cy="5724144"/>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bg2">
                    <a:lumMod val="75000"/>
                  </a:schemeClr>
                </a:solidFill>
                <a:effectLst/>
                <a:latin typeface="+mn-lt"/>
                <a:ea typeface="+mn-ea"/>
                <a:cs typeface="+mn-cs"/>
              </a:defRPr>
            </a:lvl1pPr>
            <a:lvl2pPr marL="457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endParaRPr lang="el-GR" dirty="0" smtClean="0"/>
          </a:p>
        </p:txBody>
      </p:sp>
      <p:sp>
        <p:nvSpPr>
          <p:cNvPr id="10" name="Text Placeholder 8"/>
          <p:cNvSpPr txBox="1"/>
          <p:nvPr/>
        </p:nvSpPr>
        <p:spPr>
          <a:xfrm>
            <a:off x="313944" y="1045464"/>
            <a:ext cx="5727192" cy="2901696"/>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bg2">
                    <a:lumMod val="75000"/>
                  </a:schemeClr>
                </a:solidFill>
                <a:effectLst/>
                <a:latin typeface="+mn-lt"/>
                <a:ea typeface="+mn-ea"/>
                <a:cs typeface="+mn-cs"/>
              </a:defRPr>
            </a:lvl1pPr>
            <a:lvl2pPr marL="457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r>
              <a:rPr lang="el-GR" dirty="0" smtClean="0"/>
              <a:t>Στεγάζεται </a:t>
            </a:r>
            <a:r>
              <a:rPr lang="el-GR" dirty="0"/>
              <a:t>σε διατηρητέα </a:t>
            </a:r>
            <a:r>
              <a:rPr lang="el-GR" dirty="0" smtClean="0"/>
              <a:t>οικοδομή</a:t>
            </a:r>
            <a:endParaRPr lang="el-GR" dirty="0" smtClean="0"/>
          </a:p>
          <a:p>
            <a:endParaRPr lang="el-GR" dirty="0"/>
          </a:p>
          <a:p>
            <a:r>
              <a:rPr lang="el-GR" dirty="0" smtClean="0"/>
              <a:t>Φιλοξενεί </a:t>
            </a:r>
            <a:r>
              <a:rPr lang="el-GR" dirty="0"/>
              <a:t>πολύ πλούσιες και αξιόλογες συλλογές ενδυμάτων, κεντημάτων, ξυλογλύπτων, αγροτικών και γεωργικών εργαλείων </a:t>
            </a:r>
            <a:endParaRPr lang="el-GR" dirty="0"/>
          </a:p>
          <a:p>
            <a:pPr marL="285750" indent="-285750">
              <a:buFont typeface="Arial" panose="020B0604020202020204" pitchFamily="34" charset="0"/>
              <a:buChar char="•"/>
            </a:pPr>
            <a:endParaRPr lang="el-GR" dirty="0"/>
          </a:p>
        </p:txBody>
      </p:sp>
      <p:pic>
        <p:nvPicPr>
          <p:cNvPr id="7" name="Picture 6"/>
          <p:cNvPicPr>
            <a:picLocks noChangeAspect="1"/>
          </p:cNvPicPr>
          <p:nvPr/>
        </p:nvPicPr>
        <p:blipFill>
          <a:blip r:embed="rId1"/>
          <a:stretch>
            <a:fillRect/>
          </a:stretch>
        </p:blipFill>
        <p:spPr>
          <a:xfrm>
            <a:off x="438727" y="3389251"/>
            <a:ext cx="4255377" cy="2877561"/>
          </a:xfrm>
          <a:prstGeom prst="rect">
            <a:avLst/>
          </a:prstGeom>
        </p:spPr>
      </p:pic>
      <p:pic>
        <p:nvPicPr>
          <p:cNvPr id="8" name="Picture 7"/>
          <p:cNvPicPr>
            <a:picLocks noChangeAspect="1"/>
          </p:cNvPicPr>
          <p:nvPr/>
        </p:nvPicPr>
        <p:blipFill>
          <a:blip r:embed="rId2"/>
          <a:stretch>
            <a:fillRect/>
          </a:stretch>
        </p:blipFill>
        <p:spPr>
          <a:xfrm>
            <a:off x="6738620" y="646176"/>
            <a:ext cx="4292600" cy="3352800"/>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299" y="82296"/>
            <a:ext cx="11769917" cy="676320"/>
          </a:xfrm>
        </p:spPr>
        <p:txBody>
          <a:bodyPr>
            <a:normAutofit/>
          </a:bodyPr>
          <a:lstStyle/>
          <a:p>
            <a:r>
              <a:rPr lang="el-GR" u="sng" cap="none" dirty="0" smtClean="0">
                <a:ln w="0"/>
                <a:solidFill>
                  <a:schemeClr val="accent1"/>
                </a:solidFill>
                <a:effectLst>
                  <a:outerShdw blurRad="38100" dist="25400" dir="5400000" algn="ctr" rotWithShape="0">
                    <a:srgbClr val="6E747A">
                      <a:alpha val="43000"/>
                    </a:srgbClr>
                  </a:outerShdw>
                </a:effectLst>
              </a:rPr>
              <a:t>10) </a:t>
            </a:r>
            <a:r>
              <a:rPr lang="el-GR" u="sng" cap="none" dirty="0">
                <a:ln w="0"/>
                <a:solidFill>
                  <a:schemeClr val="accent1"/>
                </a:solidFill>
                <a:effectLst>
                  <a:outerShdw blurRad="38100" dist="25400" dir="5400000" algn="ctr" rotWithShape="0">
                    <a:srgbClr val="6E747A">
                      <a:alpha val="43000"/>
                    </a:srgbClr>
                  </a:outerShdw>
                </a:effectLst>
              </a:rPr>
              <a:t>Δημοτική Πανεπιστημιακή Βιβλιοθήκη</a:t>
            </a:r>
            <a:endParaRPr lang="el-GR" u="sng" cap="none" dirty="0">
              <a:ln w="0"/>
              <a:solidFill>
                <a:schemeClr val="accent1"/>
              </a:solidFill>
              <a:effectLst>
                <a:outerShdw blurRad="38100" dist="25400" dir="5400000" algn="ctr" rotWithShape="0">
                  <a:srgbClr val="6E747A">
                    <a:alpha val="43000"/>
                  </a:srgbClr>
                </a:outerShdw>
              </a:effectLst>
            </a:endParaRPr>
          </a:p>
        </p:txBody>
      </p:sp>
      <p:sp>
        <p:nvSpPr>
          <p:cNvPr id="5" name="Text Placeholder 8"/>
          <p:cNvSpPr txBox="1"/>
          <p:nvPr/>
        </p:nvSpPr>
        <p:spPr>
          <a:xfrm>
            <a:off x="6007608" y="4568952"/>
            <a:ext cx="5983224" cy="1310640"/>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bg2">
                    <a:lumMod val="75000"/>
                  </a:schemeClr>
                </a:solidFill>
                <a:effectLst/>
                <a:latin typeface="+mn-lt"/>
                <a:ea typeface="+mn-ea"/>
                <a:cs typeface="+mn-cs"/>
              </a:defRPr>
            </a:lvl1pPr>
            <a:lvl2pPr marL="457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endParaRPr lang="el-GR" dirty="0"/>
          </a:p>
          <a:p>
            <a:pPr marL="285750" indent="-285750">
              <a:buFont typeface="Arial" panose="020B0604020202020204" pitchFamily="34" charset="0"/>
              <a:buChar char="•"/>
            </a:pPr>
            <a:endParaRPr lang="el-GR" dirty="0"/>
          </a:p>
        </p:txBody>
      </p:sp>
      <p:sp>
        <p:nvSpPr>
          <p:cNvPr id="6" name="Text Placeholder 8"/>
          <p:cNvSpPr txBox="1"/>
          <p:nvPr/>
        </p:nvSpPr>
        <p:spPr>
          <a:xfrm>
            <a:off x="185928" y="914400"/>
            <a:ext cx="5529072" cy="5724144"/>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bg2">
                    <a:lumMod val="75000"/>
                  </a:schemeClr>
                </a:solidFill>
                <a:effectLst/>
                <a:latin typeface="+mn-lt"/>
                <a:ea typeface="+mn-ea"/>
                <a:cs typeface="+mn-cs"/>
              </a:defRPr>
            </a:lvl1pPr>
            <a:lvl2pPr marL="457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endParaRPr lang="el-GR" dirty="0" smtClean="0"/>
          </a:p>
        </p:txBody>
      </p:sp>
      <p:sp>
        <p:nvSpPr>
          <p:cNvPr id="10" name="Text Placeholder 8"/>
          <p:cNvSpPr txBox="1"/>
          <p:nvPr/>
        </p:nvSpPr>
        <p:spPr>
          <a:xfrm>
            <a:off x="313944" y="1045464"/>
            <a:ext cx="5727192" cy="2901696"/>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bg2">
                    <a:lumMod val="75000"/>
                  </a:schemeClr>
                </a:solidFill>
                <a:effectLst/>
                <a:latin typeface="+mn-lt"/>
                <a:ea typeface="+mn-ea"/>
                <a:cs typeface="+mn-cs"/>
              </a:defRPr>
            </a:lvl1pPr>
            <a:lvl2pPr marL="457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r>
              <a:rPr lang="el-GR" dirty="0" smtClean="0"/>
              <a:t>Στεγάζεται </a:t>
            </a:r>
            <a:r>
              <a:rPr lang="el-GR" dirty="0"/>
              <a:t>σε διατηρητέα </a:t>
            </a:r>
            <a:r>
              <a:rPr lang="el-GR" dirty="0" smtClean="0"/>
              <a:t>οικοδομή δωρεά</a:t>
            </a:r>
            <a:endParaRPr lang="el-GR" dirty="0"/>
          </a:p>
          <a:p>
            <a:r>
              <a:rPr lang="el-GR" dirty="0" smtClean="0"/>
              <a:t>Επιδράσεις </a:t>
            </a:r>
            <a:r>
              <a:rPr lang="el-GR" dirty="0"/>
              <a:t>από την αρχιτεκτονική του καζίνο στο </a:t>
            </a:r>
            <a:r>
              <a:rPr lang="el-GR" dirty="0" smtClean="0"/>
              <a:t>Μονακό</a:t>
            </a:r>
            <a:endParaRPr lang="el-GR" dirty="0" smtClean="0"/>
          </a:p>
          <a:p>
            <a:r>
              <a:rPr lang="el-GR" dirty="0" smtClean="0"/>
              <a:t>Σήμερα </a:t>
            </a:r>
            <a:r>
              <a:rPr lang="el-GR" dirty="0"/>
              <a:t>το κτίριο ανήκει στο Τεχνολογικό Πανεπιστήμιο </a:t>
            </a:r>
            <a:r>
              <a:rPr lang="el-GR" dirty="0" smtClean="0"/>
              <a:t>Κύπρου</a:t>
            </a:r>
            <a:endParaRPr lang="el-GR" dirty="0" smtClean="0"/>
          </a:p>
          <a:p>
            <a:r>
              <a:rPr lang="el-GR" dirty="0" smtClean="0"/>
              <a:t>60.000 </a:t>
            </a:r>
            <a:r>
              <a:rPr lang="el-GR" dirty="0"/>
              <a:t>βιβλία, πολλές χιλιάδες λογοτεχνικά βιβλία και επιστημονικά περιοδικά, </a:t>
            </a:r>
            <a:endParaRPr lang="el-GR" dirty="0"/>
          </a:p>
          <a:p>
            <a:endParaRPr lang="el-GR" dirty="0"/>
          </a:p>
        </p:txBody>
      </p:sp>
      <p:pic>
        <p:nvPicPr>
          <p:cNvPr id="3" name="Picture 2"/>
          <p:cNvPicPr>
            <a:picLocks noChangeAspect="1"/>
          </p:cNvPicPr>
          <p:nvPr/>
        </p:nvPicPr>
        <p:blipFill>
          <a:blip r:embed="rId1"/>
          <a:stretch>
            <a:fillRect/>
          </a:stretch>
        </p:blipFill>
        <p:spPr>
          <a:xfrm>
            <a:off x="6025651" y="749665"/>
            <a:ext cx="5559798" cy="3237119"/>
          </a:xfrm>
          <a:prstGeom prst="rect">
            <a:avLst/>
          </a:prstGeom>
        </p:spPr>
      </p:pic>
      <p:pic>
        <p:nvPicPr>
          <p:cNvPr id="9" name="Picture 8"/>
          <p:cNvPicPr>
            <a:picLocks noChangeAspect="1"/>
          </p:cNvPicPr>
          <p:nvPr/>
        </p:nvPicPr>
        <p:blipFill>
          <a:blip r:embed="rId2"/>
          <a:stretch>
            <a:fillRect/>
          </a:stretch>
        </p:blipFill>
        <p:spPr>
          <a:xfrm>
            <a:off x="454660" y="3687826"/>
            <a:ext cx="4858004" cy="3023870"/>
          </a:xfrm>
          <a:prstGeom prst="rect">
            <a:avLst/>
          </a:prstGeom>
        </p:spPr>
      </p:pic>
      <p:pic>
        <p:nvPicPr>
          <p:cNvPr id="11" name="Picture 10"/>
          <p:cNvPicPr>
            <a:picLocks noChangeAspect="1"/>
          </p:cNvPicPr>
          <p:nvPr/>
        </p:nvPicPr>
        <p:blipFill>
          <a:blip r:embed="rId3"/>
          <a:stretch>
            <a:fillRect/>
          </a:stretch>
        </p:blipFill>
        <p:spPr>
          <a:xfrm>
            <a:off x="6039358" y="4134866"/>
            <a:ext cx="5637530" cy="2723134"/>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299" y="82296"/>
            <a:ext cx="11769917" cy="676320"/>
          </a:xfrm>
        </p:spPr>
        <p:txBody>
          <a:bodyPr>
            <a:normAutofit/>
          </a:bodyPr>
          <a:lstStyle/>
          <a:p>
            <a:r>
              <a:rPr lang="el-GR" u="sng" cap="none" dirty="0">
                <a:ln w="0"/>
                <a:solidFill>
                  <a:schemeClr val="accent1"/>
                </a:solidFill>
                <a:effectLst>
                  <a:outerShdw blurRad="38100" dist="25400" dir="5400000" algn="ctr" rotWithShape="0">
                    <a:srgbClr val="6E747A">
                      <a:alpha val="43000"/>
                    </a:srgbClr>
                  </a:outerShdw>
                </a:effectLst>
              </a:rPr>
              <a:t>11) Καθολικός Ναός Αγίας Αικατερίνης</a:t>
            </a:r>
            <a:endParaRPr lang="el-GR" u="sng" cap="none" dirty="0">
              <a:ln w="0"/>
              <a:solidFill>
                <a:schemeClr val="accent1"/>
              </a:solidFill>
              <a:effectLst>
                <a:outerShdw blurRad="38100" dist="25400" dir="5400000" algn="ctr" rotWithShape="0">
                  <a:srgbClr val="6E747A">
                    <a:alpha val="43000"/>
                  </a:srgbClr>
                </a:outerShdw>
              </a:effectLst>
            </a:endParaRPr>
          </a:p>
        </p:txBody>
      </p:sp>
      <p:sp>
        <p:nvSpPr>
          <p:cNvPr id="5" name="Text Placeholder 8"/>
          <p:cNvSpPr txBox="1"/>
          <p:nvPr/>
        </p:nvSpPr>
        <p:spPr>
          <a:xfrm>
            <a:off x="6007608" y="4568952"/>
            <a:ext cx="5983224" cy="1310640"/>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bg2">
                    <a:lumMod val="75000"/>
                  </a:schemeClr>
                </a:solidFill>
                <a:effectLst/>
                <a:latin typeface="+mn-lt"/>
                <a:ea typeface="+mn-ea"/>
                <a:cs typeface="+mn-cs"/>
              </a:defRPr>
            </a:lvl1pPr>
            <a:lvl2pPr marL="457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endParaRPr lang="el-GR" dirty="0"/>
          </a:p>
          <a:p>
            <a:pPr marL="285750" indent="-285750">
              <a:buFont typeface="Arial" panose="020B0604020202020204" pitchFamily="34" charset="0"/>
              <a:buChar char="•"/>
            </a:pPr>
            <a:endParaRPr lang="el-GR" dirty="0"/>
          </a:p>
        </p:txBody>
      </p:sp>
      <p:sp>
        <p:nvSpPr>
          <p:cNvPr id="6" name="Text Placeholder 8"/>
          <p:cNvSpPr txBox="1"/>
          <p:nvPr/>
        </p:nvSpPr>
        <p:spPr>
          <a:xfrm>
            <a:off x="185928" y="914400"/>
            <a:ext cx="5529072" cy="5724144"/>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bg2">
                    <a:lumMod val="75000"/>
                  </a:schemeClr>
                </a:solidFill>
                <a:effectLst/>
                <a:latin typeface="+mn-lt"/>
                <a:ea typeface="+mn-ea"/>
                <a:cs typeface="+mn-cs"/>
              </a:defRPr>
            </a:lvl1pPr>
            <a:lvl2pPr marL="457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endParaRPr lang="el-GR" dirty="0" smtClean="0"/>
          </a:p>
        </p:txBody>
      </p:sp>
      <p:sp>
        <p:nvSpPr>
          <p:cNvPr id="10" name="Text Placeholder 8"/>
          <p:cNvSpPr txBox="1"/>
          <p:nvPr/>
        </p:nvSpPr>
        <p:spPr>
          <a:xfrm>
            <a:off x="313944" y="1045464"/>
            <a:ext cx="5727192" cy="2901696"/>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bg2">
                    <a:lumMod val="75000"/>
                  </a:schemeClr>
                </a:solidFill>
                <a:effectLst/>
                <a:latin typeface="+mn-lt"/>
                <a:ea typeface="+mn-ea"/>
                <a:cs typeface="+mn-cs"/>
              </a:defRPr>
            </a:lvl1pPr>
            <a:lvl2pPr marL="457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r>
              <a:rPr lang="el-GR" dirty="0" smtClean="0"/>
              <a:t>Ιδιαίτερη </a:t>
            </a:r>
            <a:r>
              <a:rPr lang="el-GR" dirty="0"/>
              <a:t>όψη και </a:t>
            </a:r>
            <a:r>
              <a:rPr lang="el-GR" dirty="0" smtClean="0"/>
              <a:t>μπαρόκ αρχιτεκτονική</a:t>
            </a:r>
            <a:endParaRPr lang="el-GR" dirty="0"/>
          </a:p>
          <a:p>
            <a:r>
              <a:rPr lang="el-GR" dirty="0" smtClean="0"/>
              <a:t>Αρχίζει να κτίζεται το 1872 </a:t>
            </a:r>
            <a:r>
              <a:rPr lang="el-GR" dirty="0"/>
              <a:t>επί Τουρκοκρατίας </a:t>
            </a:r>
            <a:r>
              <a:rPr lang="el-GR" dirty="0" smtClean="0"/>
              <a:t>από </a:t>
            </a:r>
            <a:r>
              <a:rPr lang="el-GR" dirty="0"/>
              <a:t>Φραγκισκανούς </a:t>
            </a:r>
            <a:r>
              <a:rPr lang="el-GR" dirty="0" smtClean="0"/>
              <a:t>μοναχούς. </a:t>
            </a:r>
            <a:r>
              <a:rPr lang="el-GR" dirty="0"/>
              <a:t>Τ</a:t>
            </a:r>
            <a:r>
              <a:rPr lang="el-GR" dirty="0" smtClean="0"/>
              <a:t>ο </a:t>
            </a:r>
            <a:r>
              <a:rPr lang="el-GR" dirty="0"/>
              <a:t>επιβλητικό μέγεθος και </a:t>
            </a:r>
            <a:r>
              <a:rPr lang="el-GR" dirty="0" smtClean="0"/>
              <a:t>η μεγαλοπρέπειά, </a:t>
            </a:r>
            <a:r>
              <a:rPr lang="el-GR" dirty="0"/>
              <a:t>επέβαλαν την άμεση διακοπή των εργασιών του. </a:t>
            </a:r>
            <a:endParaRPr lang="el-GR" dirty="0" smtClean="0"/>
          </a:p>
          <a:p>
            <a:r>
              <a:rPr lang="el-GR" dirty="0" smtClean="0"/>
              <a:t>Η </a:t>
            </a:r>
            <a:r>
              <a:rPr lang="el-GR" dirty="0"/>
              <a:t>ανέγερση της εκκλησίας </a:t>
            </a:r>
            <a:r>
              <a:rPr lang="el-GR" dirty="0" smtClean="0"/>
              <a:t>συνεχίστηκε όταν παρέμβηκε </a:t>
            </a:r>
            <a:r>
              <a:rPr lang="el-GR" dirty="0"/>
              <a:t>το </a:t>
            </a:r>
            <a:r>
              <a:rPr lang="el-GR" dirty="0" smtClean="0"/>
              <a:t>Βατικανό</a:t>
            </a:r>
            <a:r>
              <a:rPr lang="el-GR" dirty="0"/>
              <a:t>.</a:t>
            </a:r>
            <a:endParaRPr lang="el-GR" dirty="0"/>
          </a:p>
        </p:txBody>
      </p:sp>
      <p:pic>
        <p:nvPicPr>
          <p:cNvPr id="4" name="Picture 3"/>
          <p:cNvPicPr>
            <a:picLocks noChangeAspect="1"/>
          </p:cNvPicPr>
          <p:nvPr/>
        </p:nvPicPr>
        <p:blipFill>
          <a:blip r:embed="rId1"/>
          <a:stretch>
            <a:fillRect/>
          </a:stretch>
        </p:blipFill>
        <p:spPr>
          <a:xfrm>
            <a:off x="389921" y="3498967"/>
            <a:ext cx="5139373" cy="3151905"/>
          </a:xfrm>
          <a:prstGeom prst="rect">
            <a:avLst/>
          </a:prstGeom>
        </p:spPr>
      </p:pic>
      <p:pic>
        <p:nvPicPr>
          <p:cNvPr id="7" name="Picture 6"/>
          <p:cNvPicPr>
            <a:picLocks noChangeAspect="1"/>
          </p:cNvPicPr>
          <p:nvPr/>
        </p:nvPicPr>
        <p:blipFill>
          <a:blip r:embed="rId2"/>
          <a:stretch>
            <a:fillRect/>
          </a:stretch>
        </p:blipFill>
        <p:spPr>
          <a:xfrm>
            <a:off x="6387084" y="1554480"/>
            <a:ext cx="5472684" cy="4846320"/>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299" y="82296"/>
            <a:ext cx="11769917" cy="676320"/>
          </a:xfrm>
        </p:spPr>
        <p:txBody>
          <a:bodyPr>
            <a:normAutofit/>
          </a:bodyPr>
          <a:lstStyle/>
          <a:p>
            <a:r>
              <a:rPr lang="el-GR" u="sng" cap="none" dirty="0" smtClean="0">
                <a:ln w="0"/>
                <a:solidFill>
                  <a:schemeClr val="accent1"/>
                </a:solidFill>
                <a:effectLst>
                  <a:outerShdw blurRad="38100" dist="25400" dir="5400000" algn="ctr" rotWithShape="0">
                    <a:srgbClr val="6E747A">
                      <a:alpha val="43000"/>
                    </a:srgbClr>
                  </a:outerShdw>
                </a:effectLst>
              </a:rPr>
              <a:t>12) </a:t>
            </a:r>
            <a:r>
              <a:rPr lang="el-GR" u="sng" cap="none" dirty="0">
                <a:ln w="0"/>
                <a:solidFill>
                  <a:schemeClr val="accent1"/>
                </a:solidFill>
                <a:effectLst>
                  <a:outerShdw blurRad="38100" dist="25400" dir="5400000" algn="ctr" rotWithShape="0">
                    <a:srgbClr val="6E747A">
                      <a:alpha val="43000"/>
                    </a:srgbClr>
                  </a:outerShdw>
                </a:effectLst>
              </a:rPr>
              <a:t>Επίχωση και Πάρκο γλυπτικής</a:t>
            </a:r>
            <a:endParaRPr lang="el-GR" u="sng" cap="none" dirty="0">
              <a:ln w="0"/>
              <a:solidFill>
                <a:schemeClr val="accent1"/>
              </a:solidFill>
              <a:effectLst>
                <a:outerShdw blurRad="38100" dist="25400" dir="5400000" algn="ctr" rotWithShape="0">
                  <a:srgbClr val="6E747A">
                    <a:alpha val="43000"/>
                  </a:srgbClr>
                </a:outerShdw>
              </a:effectLst>
            </a:endParaRPr>
          </a:p>
        </p:txBody>
      </p:sp>
      <p:sp>
        <p:nvSpPr>
          <p:cNvPr id="5" name="Text Placeholder 8"/>
          <p:cNvSpPr txBox="1"/>
          <p:nvPr/>
        </p:nvSpPr>
        <p:spPr>
          <a:xfrm>
            <a:off x="6007608" y="4568952"/>
            <a:ext cx="5983224" cy="1310640"/>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bg2">
                    <a:lumMod val="75000"/>
                  </a:schemeClr>
                </a:solidFill>
                <a:effectLst/>
                <a:latin typeface="+mn-lt"/>
                <a:ea typeface="+mn-ea"/>
                <a:cs typeface="+mn-cs"/>
              </a:defRPr>
            </a:lvl1pPr>
            <a:lvl2pPr marL="457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endParaRPr lang="el-GR" dirty="0"/>
          </a:p>
          <a:p>
            <a:pPr marL="285750" indent="-285750">
              <a:buFont typeface="Arial" panose="020B0604020202020204" pitchFamily="34" charset="0"/>
              <a:buChar char="•"/>
            </a:pPr>
            <a:endParaRPr lang="el-GR" dirty="0"/>
          </a:p>
        </p:txBody>
      </p:sp>
      <p:sp>
        <p:nvSpPr>
          <p:cNvPr id="6" name="Text Placeholder 8"/>
          <p:cNvSpPr txBox="1"/>
          <p:nvPr/>
        </p:nvSpPr>
        <p:spPr>
          <a:xfrm>
            <a:off x="185928" y="914400"/>
            <a:ext cx="5529072" cy="5724144"/>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bg2">
                    <a:lumMod val="75000"/>
                  </a:schemeClr>
                </a:solidFill>
                <a:effectLst/>
                <a:latin typeface="+mn-lt"/>
                <a:ea typeface="+mn-ea"/>
                <a:cs typeface="+mn-cs"/>
              </a:defRPr>
            </a:lvl1pPr>
            <a:lvl2pPr marL="457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endParaRPr lang="el-GR" dirty="0" smtClean="0"/>
          </a:p>
        </p:txBody>
      </p:sp>
      <p:sp>
        <p:nvSpPr>
          <p:cNvPr id="10" name="Text Placeholder 8"/>
          <p:cNvSpPr txBox="1"/>
          <p:nvPr/>
        </p:nvSpPr>
        <p:spPr>
          <a:xfrm>
            <a:off x="313944" y="1045464"/>
            <a:ext cx="5727192" cy="2901696"/>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bg2">
                    <a:lumMod val="75000"/>
                  </a:schemeClr>
                </a:solidFill>
                <a:effectLst/>
                <a:latin typeface="+mn-lt"/>
                <a:ea typeface="+mn-ea"/>
                <a:cs typeface="+mn-cs"/>
              </a:defRPr>
            </a:lvl1pPr>
            <a:lvl2pPr marL="457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r>
              <a:rPr lang="el-GR" dirty="0" smtClean="0"/>
              <a:t>Το μεγαλύτερο παραθαλάσσιο πάρκο αναψυχής γνωστό και ως μόλος </a:t>
            </a:r>
            <a:endParaRPr lang="el-GR" dirty="0" smtClean="0"/>
          </a:p>
          <a:p>
            <a:r>
              <a:rPr lang="el-GR" dirty="0" smtClean="0"/>
              <a:t>Διαθέτει πεζόδρομο</a:t>
            </a:r>
            <a:r>
              <a:rPr lang="el-GR" dirty="0"/>
              <a:t>, διάφορους χώρους πρασίνου και παιχνίδια για </a:t>
            </a:r>
            <a:r>
              <a:rPr lang="el-GR" dirty="0" smtClean="0"/>
              <a:t>παιδιά</a:t>
            </a:r>
            <a:endParaRPr lang="el-GR" dirty="0" smtClean="0"/>
          </a:p>
          <a:p>
            <a:r>
              <a:rPr lang="el-GR" dirty="0"/>
              <a:t>Το πάρκο </a:t>
            </a:r>
            <a:r>
              <a:rPr lang="el-GR" dirty="0" smtClean="0"/>
              <a:t>γλυπτικής διαθέτει δεκαέξι </a:t>
            </a:r>
            <a:r>
              <a:rPr lang="el-GR" dirty="0"/>
              <a:t>έργα τέχνης από πέτρα, μέταλλο, μπετόν και μάρμαρο, που υπάρχουν διάσπαρτα</a:t>
            </a:r>
            <a:endParaRPr lang="el-GR" dirty="0" smtClean="0"/>
          </a:p>
          <a:p>
            <a:endParaRPr lang="el-GR" dirty="0"/>
          </a:p>
          <a:p>
            <a:endParaRPr lang="el-GR" dirty="0"/>
          </a:p>
        </p:txBody>
      </p:sp>
      <p:pic>
        <p:nvPicPr>
          <p:cNvPr id="3" name="Picture 2"/>
          <p:cNvPicPr>
            <a:picLocks noChangeAspect="1"/>
          </p:cNvPicPr>
          <p:nvPr/>
        </p:nvPicPr>
        <p:blipFill>
          <a:blip r:embed="rId1"/>
          <a:stretch>
            <a:fillRect/>
          </a:stretch>
        </p:blipFill>
        <p:spPr>
          <a:xfrm>
            <a:off x="6108192" y="828833"/>
            <a:ext cx="5586984" cy="2673319"/>
          </a:xfrm>
          <a:prstGeom prst="rect">
            <a:avLst/>
          </a:prstGeom>
        </p:spPr>
      </p:pic>
      <p:pic>
        <p:nvPicPr>
          <p:cNvPr id="8" name="Picture 7"/>
          <p:cNvPicPr>
            <a:picLocks noChangeAspect="1"/>
          </p:cNvPicPr>
          <p:nvPr/>
        </p:nvPicPr>
        <p:blipFill>
          <a:blip r:embed="rId2"/>
          <a:stretch>
            <a:fillRect/>
          </a:stretch>
        </p:blipFill>
        <p:spPr>
          <a:xfrm>
            <a:off x="388874" y="3340862"/>
            <a:ext cx="5408422" cy="3517138"/>
          </a:xfrm>
          <a:prstGeom prst="rect">
            <a:avLst/>
          </a:prstGeom>
        </p:spPr>
      </p:pic>
      <p:pic>
        <p:nvPicPr>
          <p:cNvPr id="11" name="Picture 10"/>
          <p:cNvPicPr>
            <a:picLocks noChangeAspect="1"/>
          </p:cNvPicPr>
          <p:nvPr/>
        </p:nvPicPr>
        <p:blipFill>
          <a:blip r:embed="rId3"/>
          <a:stretch>
            <a:fillRect/>
          </a:stretch>
        </p:blipFill>
        <p:spPr>
          <a:xfrm>
            <a:off x="6117590" y="3537204"/>
            <a:ext cx="3556762" cy="3320796"/>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299" y="82296"/>
            <a:ext cx="11769917" cy="676320"/>
          </a:xfrm>
        </p:spPr>
        <p:txBody>
          <a:bodyPr>
            <a:normAutofit/>
          </a:bodyPr>
          <a:lstStyle/>
          <a:p>
            <a:r>
              <a:rPr lang="el-GR" u="sng" cap="none" dirty="0">
                <a:ln w="0"/>
                <a:solidFill>
                  <a:schemeClr val="accent1"/>
                </a:solidFill>
                <a:effectLst>
                  <a:outerShdw blurRad="38100" dist="25400" dir="5400000" algn="ctr" rotWithShape="0">
                    <a:srgbClr val="6E747A">
                      <a:alpha val="43000"/>
                    </a:srgbClr>
                  </a:outerShdw>
                </a:effectLst>
              </a:rPr>
              <a:t>13) Παλιό Λιμάνι</a:t>
            </a:r>
            <a:endParaRPr lang="el-GR" u="sng" cap="none" dirty="0">
              <a:ln w="0"/>
              <a:solidFill>
                <a:schemeClr val="accent1"/>
              </a:solidFill>
              <a:effectLst>
                <a:outerShdw blurRad="38100" dist="25400" dir="5400000" algn="ctr" rotWithShape="0">
                  <a:srgbClr val="6E747A">
                    <a:alpha val="43000"/>
                  </a:srgbClr>
                </a:outerShdw>
              </a:effectLst>
            </a:endParaRPr>
          </a:p>
        </p:txBody>
      </p:sp>
      <p:sp>
        <p:nvSpPr>
          <p:cNvPr id="5" name="Text Placeholder 8"/>
          <p:cNvSpPr txBox="1"/>
          <p:nvPr/>
        </p:nvSpPr>
        <p:spPr>
          <a:xfrm>
            <a:off x="6007608" y="4568952"/>
            <a:ext cx="5983224" cy="1310640"/>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bg2">
                    <a:lumMod val="75000"/>
                  </a:schemeClr>
                </a:solidFill>
                <a:effectLst/>
                <a:latin typeface="+mn-lt"/>
                <a:ea typeface="+mn-ea"/>
                <a:cs typeface="+mn-cs"/>
              </a:defRPr>
            </a:lvl1pPr>
            <a:lvl2pPr marL="457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endParaRPr lang="el-GR" dirty="0"/>
          </a:p>
          <a:p>
            <a:pPr marL="285750" indent="-285750">
              <a:buFont typeface="Arial" panose="020B0604020202020204" pitchFamily="34" charset="0"/>
              <a:buChar char="•"/>
            </a:pPr>
            <a:endParaRPr lang="el-GR" dirty="0"/>
          </a:p>
        </p:txBody>
      </p:sp>
      <p:sp>
        <p:nvSpPr>
          <p:cNvPr id="6" name="Text Placeholder 8"/>
          <p:cNvSpPr txBox="1"/>
          <p:nvPr/>
        </p:nvSpPr>
        <p:spPr>
          <a:xfrm>
            <a:off x="185928" y="914400"/>
            <a:ext cx="5529072" cy="5724144"/>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bg2">
                    <a:lumMod val="75000"/>
                  </a:schemeClr>
                </a:solidFill>
                <a:effectLst/>
                <a:latin typeface="+mn-lt"/>
                <a:ea typeface="+mn-ea"/>
                <a:cs typeface="+mn-cs"/>
              </a:defRPr>
            </a:lvl1pPr>
            <a:lvl2pPr marL="457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endParaRPr lang="el-GR" dirty="0" smtClean="0"/>
          </a:p>
        </p:txBody>
      </p:sp>
      <p:sp>
        <p:nvSpPr>
          <p:cNvPr id="10" name="Text Placeholder 8"/>
          <p:cNvSpPr txBox="1"/>
          <p:nvPr/>
        </p:nvSpPr>
        <p:spPr>
          <a:xfrm>
            <a:off x="213360" y="1143000"/>
            <a:ext cx="5967984" cy="2941320"/>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bg2">
                    <a:lumMod val="75000"/>
                  </a:schemeClr>
                </a:solidFill>
                <a:effectLst/>
                <a:latin typeface="+mn-lt"/>
                <a:ea typeface="+mn-ea"/>
                <a:cs typeface="+mn-cs"/>
              </a:defRPr>
            </a:lvl1pPr>
            <a:lvl2pPr marL="457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r>
              <a:rPr lang="el-GR" dirty="0" smtClean="0"/>
              <a:t>Ένα </a:t>
            </a:r>
            <a:r>
              <a:rPr lang="el-GR" dirty="0"/>
              <a:t>από τα πιο αναγνωρίσιμα αξιοθέατα της πόλης </a:t>
            </a:r>
            <a:endParaRPr lang="el-GR" dirty="0" smtClean="0"/>
          </a:p>
          <a:p>
            <a:endParaRPr lang="el-GR" dirty="0"/>
          </a:p>
          <a:p>
            <a:r>
              <a:rPr lang="el-GR" dirty="0"/>
              <a:t>Το 2014 ολοκληρώθηκε η </a:t>
            </a:r>
            <a:r>
              <a:rPr lang="el-GR" dirty="0" smtClean="0"/>
              <a:t>ανάπλαση μετατρέποντας </a:t>
            </a:r>
            <a:r>
              <a:rPr lang="el-GR" dirty="0"/>
              <a:t>το παλιό λιμάνι σε ένα χώρο αναψυχής, με εκθεσιακούς χώρους, πλατείες και χώρους εστίασης</a:t>
            </a:r>
            <a:endParaRPr lang="el-GR" dirty="0"/>
          </a:p>
          <a:p>
            <a:endParaRPr lang="el-GR" dirty="0"/>
          </a:p>
          <a:p>
            <a:endParaRPr lang="el-GR" dirty="0"/>
          </a:p>
        </p:txBody>
      </p:sp>
      <p:pic>
        <p:nvPicPr>
          <p:cNvPr id="4" name="Picture 3"/>
          <p:cNvPicPr>
            <a:picLocks noChangeAspect="1"/>
          </p:cNvPicPr>
          <p:nvPr/>
        </p:nvPicPr>
        <p:blipFill>
          <a:blip r:embed="rId1"/>
          <a:stretch>
            <a:fillRect/>
          </a:stretch>
        </p:blipFill>
        <p:spPr>
          <a:xfrm>
            <a:off x="6385358" y="719201"/>
            <a:ext cx="4651651" cy="2914141"/>
          </a:xfrm>
          <a:prstGeom prst="rect">
            <a:avLst/>
          </a:prstGeom>
        </p:spPr>
      </p:pic>
      <p:pic>
        <p:nvPicPr>
          <p:cNvPr id="7" name="Picture 6"/>
          <p:cNvPicPr>
            <a:picLocks noChangeAspect="1"/>
          </p:cNvPicPr>
          <p:nvPr/>
        </p:nvPicPr>
        <p:blipFill>
          <a:blip r:embed="rId2"/>
          <a:stretch>
            <a:fillRect/>
          </a:stretch>
        </p:blipFill>
        <p:spPr>
          <a:xfrm>
            <a:off x="502718" y="3468492"/>
            <a:ext cx="4657748" cy="3048264"/>
          </a:xfrm>
          <a:prstGeom prst="rect">
            <a:avLst/>
          </a:prstGeom>
        </p:spPr>
      </p:pic>
      <p:sp>
        <p:nvSpPr>
          <p:cNvPr id="12" name="Text Placeholder 8"/>
          <p:cNvSpPr txBox="1"/>
          <p:nvPr/>
        </p:nvSpPr>
        <p:spPr>
          <a:xfrm>
            <a:off x="5431536" y="4568952"/>
            <a:ext cx="6559296" cy="1310640"/>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bg2">
                    <a:lumMod val="75000"/>
                  </a:schemeClr>
                </a:solidFill>
                <a:effectLst/>
                <a:latin typeface="+mn-lt"/>
                <a:ea typeface="+mn-ea"/>
                <a:cs typeface="+mn-cs"/>
              </a:defRPr>
            </a:lvl1pPr>
            <a:lvl2pPr marL="457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r>
              <a:rPr lang="el-GR" dirty="0" smtClean="0"/>
              <a:t>Η περιοχή </a:t>
            </a:r>
            <a:r>
              <a:rPr lang="el-GR" dirty="0"/>
              <a:t>του παλιού λιμανιού </a:t>
            </a:r>
            <a:r>
              <a:rPr lang="el-GR" dirty="0" smtClean="0"/>
              <a:t>είναι το μεγαλύτερο εργο ανάπλασης της πόλης και περιλαμβανει το πολιτιστικό </a:t>
            </a:r>
            <a:r>
              <a:rPr lang="el-GR" dirty="0"/>
              <a:t>και ιστορικό κέντρο του κάστρου, την περιοχή της επίχωσης και το εμπορικό κέντρο της παλιάς </a:t>
            </a:r>
            <a:r>
              <a:rPr lang="el-GR" dirty="0" smtClean="0"/>
              <a:t>πόλης. </a:t>
            </a:r>
            <a:endParaRPr lang="el-GR" dirty="0" smtClean="0"/>
          </a:p>
          <a:p>
            <a:endParaRPr lang="el-GR" dirty="0"/>
          </a:p>
          <a:p>
            <a:pPr marL="285750" indent="-285750">
              <a:buFont typeface="Arial" panose="020B0604020202020204" pitchFamily="34" charset="0"/>
              <a:buChar char="•"/>
            </a:pPr>
            <a:endParaRPr lang="el-GR"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299" y="82296"/>
            <a:ext cx="11769917" cy="676320"/>
          </a:xfrm>
        </p:spPr>
        <p:txBody>
          <a:bodyPr>
            <a:normAutofit/>
          </a:bodyPr>
          <a:lstStyle/>
          <a:p>
            <a:r>
              <a:rPr lang="el-GR" u="sng" cap="none" dirty="0" smtClean="0">
                <a:ln w="0"/>
                <a:solidFill>
                  <a:schemeClr val="accent1"/>
                </a:solidFill>
                <a:effectLst>
                  <a:outerShdw blurRad="38100" dist="25400" dir="5400000" algn="ctr" rotWithShape="0">
                    <a:srgbClr val="6E747A">
                      <a:alpha val="43000"/>
                    </a:srgbClr>
                  </a:outerShdw>
                </a:effectLst>
              </a:rPr>
              <a:t>Συμπεράσματα</a:t>
            </a:r>
            <a:endParaRPr lang="el-GR" u="sng" cap="none" dirty="0">
              <a:ln w="0"/>
              <a:solidFill>
                <a:schemeClr val="accent1"/>
              </a:solidFill>
              <a:effectLst>
                <a:outerShdw blurRad="38100" dist="25400" dir="5400000" algn="ctr" rotWithShape="0">
                  <a:srgbClr val="6E747A">
                    <a:alpha val="43000"/>
                  </a:srgbClr>
                </a:outerShdw>
              </a:effectLst>
            </a:endParaRPr>
          </a:p>
        </p:txBody>
      </p:sp>
      <p:sp>
        <p:nvSpPr>
          <p:cNvPr id="5" name="Text Placeholder 8"/>
          <p:cNvSpPr txBox="1"/>
          <p:nvPr/>
        </p:nvSpPr>
        <p:spPr>
          <a:xfrm>
            <a:off x="6007608" y="4568952"/>
            <a:ext cx="5983224" cy="1310640"/>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bg2">
                    <a:lumMod val="75000"/>
                  </a:schemeClr>
                </a:solidFill>
                <a:effectLst/>
                <a:latin typeface="+mn-lt"/>
                <a:ea typeface="+mn-ea"/>
                <a:cs typeface="+mn-cs"/>
              </a:defRPr>
            </a:lvl1pPr>
            <a:lvl2pPr marL="457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endParaRPr lang="el-GR" dirty="0"/>
          </a:p>
          <a:p>
            <a:pPr marL="285750" indent="-285750">
              <a:buFont typeface="Arial" panose="020B0604020202020204" pitchFamily="34" charset="0"/>
              <a:buChar char="•"/>
            </a:pPr>
            <a:endParaRPr lang="el-GR" dirty="0"/>
          </a:p>
        </p:txBody>
      </p:sp>
      <p:sp>
        <p:nvSpPr>
          <p:cNvPr id="6" name="Text Placeholder 8"/>
          <p:cNvSpPr txBox="1"/>
          <p:nvPr/>
        </p:nvSpPr>
        <p:spPr>
          <a:xfrm>
            <a:off x="185928" y="914400"/>
            <a:ext cx="5529072" cy="5724144"/>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bg2">
                    <a:lumMod val="75000"/>
                  </a:schemeClr>
                </a:solidFill>
                <a:effectLst/>
                <a:latin typeface="+mn-lt"/>
                <a:ea typeface="+mn-ea"/>
                <a:cs typeface="+mn-cs"/>
              </a:defRPr>
            </a:lvl1pPr>
            <a:lvl2pPr marL="457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endParaRPr lang="el-GR" dirty="0" smtClean="0"/>
          </a:p>
        </p:txBody>
      </p:sp>
      <p:sp>
        <p:nvSpPr>
          <p:cNvPr id="10" name="Text Placeholder 8"/>
          <p:cNvSpPr txBox="1"/>
          <p:nvPr/>
        </p:nvSpPr>
        <p:spPr>
          <a:xfrm>
            <a:off x="213360" y="1143000"/>
            <a:ext cx="11454384" cy="4297680"/>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bg2">
                    <a:lumMod val="75000"/>
                  </a:schemeClr>
                </a:solidFill>
                <a:effectLst/>
                <a:latin typeface="+mn-lt"/>
                <a:ea typeface="+mn-ea"/>
                <a:cs typeface="+mn-cs"/>
              </a:defRPr>
            </a:lvl1pPr>
            <a:lvl2pPr marL="457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r>
              <a:rPr lang="el-GR" dirty="0" smtClean="0"/>
              <a:t>Η </a:t>
            </a:r>
            <a:r>
              <a:rPr lang="el-GR" dirty="0"/>
              <a:t>πόλη της Λεμεσου προσφέρει ένα πλούσιο πολιτιστικό τοπίο σε σχέση με το ιστορικό της, παράλληλα με τα σύγχρονα και φυσικά συστατικά που αντανακλούν σημαντικές αποδείξεις για την εξέλιξή της. </a:t>
            </a:r>
            <a:endParaRPr lang="el-GR" dirty="0" smtClean="0"/>
          </a:p>
          <a:p>
            <a:endParaRPr lang="el-GR" dirty="0" smtClean="0"/>
          </a:p>
          <a:p>
            <a:r>
              <a:rPr lang="el-GR" dirty="0" smtClean="0"/>
              <a:t>Ένα μέρος, </a:t>
            </a:r>
            <a:r>
              <a:rPr lang="el-GR" dirty="0"/>
              <a:t>το οποίο μπορεί να είναι διαφορετικό για ένα μόνιμο κάτοικο, και διαφορετικό για ένα επισκέπτη. </a:t>
            </a:r>
            <a:endParaRPr lang="el-GR" dirty="0"/>
          </a:p>
          <a:p>
            <a:endParaRPr lang="el-GR" dirty="0"/>
          </a:p>
          <a:p>
            <a:r>
              <a:rPr lang="el-GR" dirty="0" smtClean="0"/>
              <a:t>Η </a:t>
            </a:r>
            <a:r>
              <a:rPr lang="el-GR" dirty="0"/>
              <a:t>αξιοποίηση όλων των πόρων που συμπεριλαμβάνεται σε αυτή τη διαδρομή είναι μια βασική δράση για να αντιληφθούμε τις πραγματικές δυνατότητες τους και όλα τα στοιχεία που απαιτούνται για την αξιολόγηση, την προστασία και την διαχείριση των προορισμών, στο σχεδιασμό </a:t>
            </a:r>
            <a:r>
              <a:rPr lang="el-GR" dirty="0" smtClean="0"/>
              <a:t>ενός βιώσιμου </a:t>
            </a:r>
            <a:r>
              <a:rPr lang="el-GR" dirty="0"/>
              <a:t>τουριστικού προϊόντος</a:t>
            </a:r>
            <a:r>
              <a:rPr lang="el-GR" dirty="0" smtClean="0"/>
              <a:t>.</a:t>
            </a:r>
            <a:endParaRPr lang="el-GR" dirty="0"/>
          </a:p>
          <a:p>
            <a:endParaRPr lang="el-GR"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3480601" y="1618364"/>
            <a:ext cx="4956478" cy="2853175"/>
          </a:xfrm>
          <a:prstGeom prst="rect">
            <a:avLst/>
          </a:prstGeom>
        </p:spPr>
      </p:pic>
      <p:sp>
        <p:nvSpPr>
          <p:cNvPr id="6" name="Text Placeholder 8"/>
          <p:cNvSpPr txBox="1"/>
          <p:nvPr/>
        </p:nvSpPr>
        <p:spPr>
          <a:xfrm>
            <a:off x="7784592" y="6236208"/>
            <a:ext cx="4285488" cy="475488"/>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bg2">
                    <a:lumMod val="75000"/>
                  </a:schemeClr>
                </a:solidFill>
                <a:effectLst/>
                <a:latin typeface="+mn-lt"/>
                <a:ea typeface="+mn-ea"/>
                <a:cs typeface="+mn-cs"/>
              </a:defRPr>
            </a:lvl1pPr>
            <a:lvl2pPr marL="457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r>
              <a:rPr lang="el-GR" dirty="0" smtClean="0"/>
              <a:t>Σας ευχαριστώ για τον χρόνο σας!</a:t>
            </a:r>
            <a:endParaRPr lang="el-GR"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6082" name="Rectangle 3"/>
          <p:cNvSpPr>
            <a:spLocks noGrp="1"/>
          </p:cNvSpPr>
          <p:nvPr>
            <p:ph idx="1" hasCustomPrompt="1"/>
          </p:nvPr>
        </p:nvSpPr>
        <p:spPr>
          <a:xfrm>
            <a:off x="1981200" y="3068638"/>
            <a:ext cx="8229600" cy="2222500"/>
          </a:xfrm>
        </p:spPr>
        <p:txBody>
          <a:bodyPr vert="horz" wrap="square" lIns="91440" tIns="45720" rIns="91440" bIns="45720" anchor="t" anchorCtr="0"/>
          <a:p>
            <a:pPr algn="ctr" eaLnBrk="1" hangingPunct="1">
              <a:buNone/>
            </a:pPr>
            <a:r>
              <a:rPr sz="1800" i="1" dirty="0"/>
              <a:t>Ευχαριστώ για την προσοχή σας !</a:t>
            </a:r>
            <a:endParaRPr lang="en-GB" altLang="x-none" sz="1800" i="1"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2" name="Rectangle 3"/>
          <p:cNvSpPr/>
          <p:nvPr/>
        </p:nvSpPr>
        <p:spPr>
          <a:xfrm>
            <a:off x="1524000" y="333375"/>
            <a:ext cx="4140200" cy="1223963"/>
          </a:xfrm>
          <a:prstGeom prst="rect">
            <a:avLst/>
          </a:prstGeom>
          <a:solidFill>
            <a:srgbClr val="FD0B1C"/>
          </a:solidFill>
          <a:ln w="9525" cap="flat" cmpd="sng">
            <a:solidFill>
              <a:srgbClr val="FD0B1C"/>
            </a:solidFill>
            <a:prstDash val="solid"/>
            <a:miter/>
            <a:headEnd type="none" w="med" len="med"/>
            <a:tailEnd type="none" w="med" len="med"/>
          </a:ln>
        </p:spPr>
        <p:txBody>
          <a:bodyPr wrap="none" anchor="ctr"/>
          <a:p>
            <a:endParaRPr dirty="0">
              <a:latin typeface="Arial" panose="020B0604020202020204" pitchFamily="34" charset="0"/>
            </a:endParaRPr>
          </a:p>
        </p:txBody>
      </p:sp>
      <p:sp>
        <p:nvSpPr>
          <p:cNvPr id="5123" name="Rectangle 2"/>
          <p:cNvSpPr>
            <a:spLocks noGrp="1"/>
          </p:cNvSpPr>
          <p:nvPr>
            <p:ph idx="1" hasCustomPrompt="1"/>
          </p:nvPr>
        </p:nvSpPr>
        <p:spPr>
          <a:xfrm>
            <a:off x="1774825" y="765175"/>
            <a:ext cx="8893175" cy="5184775"/>
          </a:xfrm>
        </p:spPr>
        <p:txBody>
          <a:bodyPr vert="horz" wrap="square" lIns="91440" tIns="45720" rIns="91440" bIns="45720" anchor="t">
            <a:normAutofit lnSpcReduction="20000"/>
          </a:bodyPr>
          <a:p>
            <a:pPr marL="609600" indent="-609600" eaLnBrk="1" hangingPunct="1">
              <a:lnSpc>
                <a:spcPct val="80000"/>
              </a:lnSpc>
              <a:buNone/>
            </a:pPr>
            <a:r>
              <a:rPr sz="2000" b="1" dirty="0">
                <a:solidFill>
                  <a:schemeClr val="bg1"/>
                </a:solidFill>
              </a:rPr>
              <a:t>Η φυσιογνωμία της πόλης …</a:t>
            </a:r>
            <a:r>
              <a:rPr sz="1800" b="1" dirty="0"/>
              <a:t> 	   </a:t>
            </a:r>
            <a:endParaRPr sz="1800" b="1" dirty="0"/>
          </a:p>
          <a:p>
            <a:pPr marL="609600" indent="-609600" eaLnBrk="1" hangingPunct="1">
              <a:lnSpc>
                <a:spcPct val="80000"/>
              </a:lnSpc>
              <a:buNone/>
            </a:pPr>
            <a:endParaRPr sz="1800" b="1" dirty="0"/>
          </a:p>
          <a:p>
            <a:pPr marL="609600" indent="-609600" eaLnBrk="1" hangingPunct="1">
              <a:lnSpc>
                <a:spcPct val="80000"/>
              </a:lnSpc>
              <a:buNone/>
            </a:pPr>
            <a:endParaRPr sz="1800" b="1" dirty="0"/>
          </a:p>
          <a:p>
            <a:pPr marL="609600" indent="-609600" eaLnBrk="1" hangingPunct="1">
              <a:lnSpc>
                <a:spcPct val="80000"/>
              </a:lnSpc>
              <a:buNone/>
            </a:pPr>
            <a:endParaRPr sz="1800" b="1" dirty="0"/>
          </a:p>
          <a:p>
            <a:pPr marL="609600" indent="-609600" eaLnBrk="1" hangingPunct="1">
              <a:lnSpc>
                <a:spcPct val="80000"/>
              </a:lnSpc>
              <a:buNone/>
            </a:pPr>
            <a:r>
              <a:rPr sz="1800" b="1" dirty="0"/>
              <a:t>					      </a:t>
            </a:r>
            <a:r>
              <a:rPr lang="en-GB" sz="1800" b="1" dirty="0"/>
              <a:t>		</a:t>
            </a:r>
            <a:r>
              <a:rPr sz="1800" dirty="0">
                <a:solidFill>
                  <a:schemeClr val="bg1"/>
                </a:solidFill>
              </a:rPr>
              <a:t>δεν είναι απλά ο χαρακτήρας της πόλης</a:t>
            </a:r>
            <a:endParaRPr sz="1800" dirty="0">
              <a:solidFill>
                <a:schemeClr val="bg1"/>
              </a:solidFill>
            </a:endParaRPr>
          </a:p>
          <a:p>
            <a:pPr marL="609600" indent="-609600" eaLnBrk="1" hangingPunct="1">
              <a:lnSpc>
                <a:spcPct val="80000"/>
              </a:lnSpc>
              <a:buNone/>
            </a:pPr>
            <a:endParaRPr sz="1800" dirty="0">
              <a:solidFill>
                <a:schemeClr val="bg1"/>
              </a:solidFill>
            </a:endParaRPr>
          </a:p>
          <a:p>
            <a:pPr marL="609600" indent="-609600" eaLnBrk="1" hangingPunct="1">
              <a:lnSpc>
                <a:spcPct val="80000"/>
              </a:lnSpc>
              <a:buNone/>
            </a:pPr>
            <a:endParaRPr sz="1800" b="1" dirty="0">
              <a:solidFill>
                <a:schemeClr val="bg1"/>
              </a:solidFill>
            </a:endParaRPr>
          </a:p>
          <a:p>
            <a:pPr marL="609600" indent="-609600" eaLnBrk="1" hangingPunct="1">
              <a:lnSpc>
                <a:spcPct val="80000"/>
              </a:lnSpc>
              <a:buNone/>
            </a:pPr>
            <a:endParaRPr sz="1800" b="1" dirty="0">
              <a:solidFill>
                <a:schemeClr val="bg1"/>
              </a:solidFill>
            </a:endParaRPr>
          </a:p>
          <a:p>
            <a:pPr marL="609600" indent="-609600" eaLnBrk="1" hangingPunct="1">
              <a:lnSpc>
                <a:spcPct val="80000"/>
              </a:lnSpc>
              <a:buNone/>
            </a:pPr>
            <a:r>
              <a:rPr sz="1800" b="1" dirty="0">
                <a:solidFill>
                  <a:schemeClr val="bg1"/>
                </a:solidFill>
              </a:rPr>
              <a:t>	είναι η ταυτότητα </a:t>
            </a:r>
            <a:endParaRPr sz="1800" b="1" dirty="0">
              <a:solidFill>
                <a:schemeClr val="bg1"/>
              </a:solidFill>
            </a:endParaRPr>
          </a:p>
          <a:p>
            <a:pPr marL="609600" indent="-609600" eaLnBrk="1" hangingPunct="1">
              <a:lnSpc>
                <a:spcPct val="80000"/>
              </a:lnSpc>
              <a:buNone/>
            </a:pPr>
            <a:r>
              <a:rPr sz="1800" b="1" dirty="0">
                <a:solidFill>
                  <a:schemeClr val="bg1"/>
                </a:solidFill>
              </a:rPr>
              <a:t>	της οντότητας της πόλης</a:t>
            </a:r>
            <a:endParaRPr sz="1800" b="1" dirty="0">
              <a:solidFill>
                <a:schemeClr val="bg1"/>
              </a:solidFill>
            </a:endParaRPr>
          </a:p>
          <a:p>
            <a:pPr marL="609600" indent="-609600" eaLnBrk="1" hangingPunct="1">
              <a:lnSpc>
                <a:spcPct val="80000"/>
              </a:lnSpc>
              <a:buNone/>
            </a:pPr>
            <a:endParaRPr sz="1800" b="1" dirty="0">
              <a:solidFill>
                <a:schemeClr val="bg1"/>
              </a:solidFill>
            </a:endParaRPr>
          </a:p>
          <a:p>
            <a:pPr marL="609600" indent="-609600" eaLnBrk="1" hangingPunct="1">
              <a:lnSpc>
                <a:spcPct val="80000"/>
              </a:lnSpc>
              <a:buNone/>
            </a:pPr>
            <a:r>
              <a:rPr sz="1800" b="1" dirty="0">
                <a:solidFill>
                  <a:schemeClr val="bg1"/>
                </a:solidFill>
              </a:rPr>
              <a:t> 					     </a:t>
            </a:r>
            <a:r>
              <a:rPr lang="en-GB" sz="1800" b="1" dirty="0">
                <a:solidFill>
                  <a:schemeClr val="bg1"/>
                </a:solidFill>
              </a:rPr>
              <a:t>		</a:t>
            </a:r>
            <a:r>
              <a:rPr sz="1800" dirty="0">
                <a:solidFill>
                  <a:schemeClr val="bg1"/>
                </a:solidFill>
              </a:rPr>
              <a:t>δεν εμφανίζει μόνο τα φυσικά και </a:t>
            </a:r>
            <a:endParaRPr sz="1800" dirty="0">
              <a:solidFill>
                <a:schemeClr val="bg1"/>
              </a:solidFill>
            </a:endParaRPr>
          </a:p>
          <a:p>
            <a:pPr marL="609600" indent="-609600" eaLnBrk="1" hangingPunct="1">
              <a:lnSpc>
                <a:spcPct val="80000"/>
              </a:lnSpc>
              <a:buNone/>
            </a:pPr>
            <a:r>
              <a:rPr sz="1800" dirty="0">
                <a:solidFill>
                  <a:schemeClr val="bg1"/>
                </a:solidFill>
              </a:rPr>
              <a:t>					     </a:t>
            </a:r>
            <a:r>
              <a:rPr lang="en-GB" sz="1800" dirty="0">
                <a:solidFill>
                  <a:schemeClr val="bg1"/>
                </a:solidFill>
              </a:rPr>
              <a:t>		</a:t>
            </a:r>
            <a:r>
              <a:rPr sz="1800" dirty="0">
                <a:solidFill>
                  <a:schemeClr val="bg1"/>
                </a:solidFill>
              </a:rPr>
              <a:t>πολιτιστικά χαρακτηριστικά</a:t>
            </a:r>
            <a:endParaRPr sz="1800" dirty="0">
              <a:solidFill>
                <a:schemeClr val="bg1"/>
              </a:solidFill>
            </a:endParaRPr>
          </a:p>
          <a:p>
            <a:pPr marL="609600" indent="-609600" eaLnBrk="1" hangingPunct="1">
              <a:lnSpc>
                <a:spcPct val="80000"/>
              </a:lnSpc>
              <a:buNone/>
            </a:pPr>
            <a:endParaRPr sz="1800" dirty="0">
              <a:solidFill>
                <a:schemeClr val="bg1"/>
              </a:solidFill>
            </a:endParaRPr>
          </a:p>
          <a:p>
            <a:pPr marL="609600" indent="-609600" eaLnBrk="1" hangingPunct="1">
              <a:lnSpc>
                <a:spcPct val="80000"/>
              </a:lnSpc>
              <a:buNone/>
            </a:pPr>
            <a:endParaRPr sz="1800" dirty="0">
              <a:solidFill>
                <a:schemeClr val="bg1"/>
              </a:solidFill>
            </a:endParaRPr>
          </a:p>
          <a:p>
            <a:pPr marL="609600" indent="-609600" eaLnBrk="1" hangingPunct="1">
              <a:lnSpc>
                <a:spcPct val="80000"/>
              </a:lnSpc>
              <a:buNone/>
            </a:pPr>
            <a:r>
              <a:rPr sz="1800" b="1" dirty="0">
                <a:solidFill>
                  <a:schemeClr val="bg1"/>
                </a:solidFill>
              </a:rPr>
              <a:t>	εμφανίζει το λόγο και </a:t>
            </a:r>
            <a:endParaRPr sz="1800" b="1" dirty="0">
              <a:solidFill>
                <a:schemeClr val="bg1"/>
              </a:solidFill>
            </a:endParaRPr>
          </a:p>
          <a:p>
            <a:pPr marL="609600" indent="-609600" eaLnBrk="1" hangingPunct="1">
              <a:lnSpc>
                <a:spcPct val="80000"/>
              </a:lnSpc>
              <a:buNone/>
            </a:pPr>
            <a:r>
              <a:rPr sz="1800" b="1" dirty="0">
                <a:solidFill>
                  <a:schemeClr val="bg1"/>
                </a:solidFill>
              </a:rPr>
              <a:t>	το μύθο της πόλης </a:t>
            </a:r>
            <a:endParaRPr sz="1800" b="1" dirty="0">
              <a:solidFill>
                <a:schemeClr val="bg1"/>
              </a:solidFill>
            </a:endParaRPr>
          </a:p>
        </p:txBody>
      </p:sp>
      <p:sp>
        <p:nvSpPr>
          <p:cNvPr id="5124" name="Line 4"/>
          <p:cNvSpPr/>
          <p:nvPr/>
        </p:nvSpPr>
        <p:spPr>
          <a:xfrm>
            <a:off x="3432175" y="1557338"/>
            <a:ext cx="0" cy="1223962"/>
          </a:xfrm>
          <a:prstGeom prst="line">
            <a:avLst/>
          </a:prstGeom>
          <a:ln w="76200" cap="flat" cmpd="sng">
            <a:solidFill>
              <a:srgbClr val="FD0B1C"/>
            </a:solidFill>
            <a:prstDash val="solid"/>
            <a:headEnd type="none" w="med" len="med"/>
            <a:tailEnd type="triangle" w="med" len="med"/>
          </a:ln>
        </p:spPr>
      </p:sp>
      <p:sp>
        <p:nvSpPr>
          <p:cNvPr id="5125" name="Line 5"/>
          <p:cNvSpPr/>
          <p:nvPr/>
        </p:nvSpPr>
        <p:spPr>
          <a:xfrm>
            <a:off x="3432175" y="3774440"/>
            <a:ext cx="0" cy="1223963"/>
          </a:xfrm>
          <a:prstGeom prst="line">
            <a:avLst/>
          </a:prstGeom>
          <a:ln w="76200" cap="flat" cmpd="sng">
            <a:solidFill>
              <a:srgbClr val="FD0B1C"/>
            </a:solidFill>
            <a:prstDash val="solid"/>
            <a:headEnd type="none" w="med" len="med"/>
            <a:tailEnd type="triangle" w="med" len="med"/>
          </a:ln>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6" name="Rectangle 3"/>
          <p:cNvSpPr>
            <a:spLocks noGrp="1"/>
          </p:cNvSpPr>
          <p:nvPr>
            <p:ph idx="1" hasCustomPrompt="1"/>
          </p:nvPr>
        </p:nvSpPr>
        <p:spPr>
          <a:xfrm>
            <a:off x="1112520" y="241935"/>
            <a:ext cx="10297795" cy="6616065"/>
          </a:xfrm>
        </p:spPr>
        <p:txBody>
          <a:bodyPr vert="horz" wrap="square" lIns="91440" tIns="45720" rIns="91440" bIns="45720" anchor="t">
            <a:normAutofit fontScale="90000"/>
          </a:bodyPr>
          <a:p>
            <a:pPr algn="l" eaLnBrk="1" hangingPunct="1">
              <a:buNone/>
            </a:pPr>
            <a:r>
              <a:rPr sz="2000" b="1" dirty="0">
                <a:solidFill>
                  <a:schemeClr val="bg1"/>
                </a:solidFill>
              </a:rPr>
              <a:t>Η φυσιογνωμία της πόλης…</a:t>
            </a:r>
            <a:endParaRPr sz="2000" b="1" dirty="0">
              <a:solidFill>
                <a:schemeClr val="bg1"/>
              </a:solidFill>
            </a:endParaRPr>
          </a:p>
          <a:p>
            <a:pPr algn="ctr" eaLnBrk="1" hangingPunct="1">
              <a:buNone/>
            </a:pPr>
            <a:endParaRPr sz="2000" b="1" dirty="0">
              <a:solidFill>
                <a:srgbClr val="C00000"/>
              </a:solidFill>
            </a:endParaRPr>
          </a:p>
          <a:p>
            <a:pPr eaLnBrk="1" hangingPunct="1">
              <a:buNone/>
            </a:pPr>
            <a:r>
              <a:rPr sz="2000" dirty="0">
                <a:solidFill>
                  <a:schemeClr val="bg1"/>
                </a:solidFill>
              </a:rPr>
              <a:t>διαμορφώνεται μέσα από μία πολύ μεγάλη ποικιλία στοιχείων</a:t>
            </a:r>
            <a:endParaRPr sz="2000" dirty="0">
              <a:solidFill>
                <a:schemeClr val="bg1"/>
              </a:solidFill>
            </a:endParaRPr>
          </a:p>
          <a:p>
            <a:pPr eaLnBrk="1" hangingPunct="1">
              <a:buNone/>
            </a:pPr>
            <a:endParaRPr sz="2000" dirty="0">
              <a:solidFill>
                <a:schemeClr val="bg1"/>
              </a:solidFill>
            </a:endParaRPr>
          </a:p>
          <a:p>
            <a:pPr eaLnBrk="1" hangingPunct="1">
              <a:buNone/>
            </a:pPr>
            <a:r>
              <a:rPr sz="2000" dirty="0">
                <a:solidFill>
                  <a:schemeClr val="bg1"/>
                </a:solidFill>
              </a:rPr>
              <a:t>Κάποια από αυτά είναι το 	</a:t>
            </a:r>
            <a:r>
              <a:rPr sz="2000" u="sng" dirty="0">
                <a:solidFill>
                  <a:schemeClr val="bg1"/>
                </a:solidFill>
              </a:rPr>
              <a:t>φυσικό ανάγλυφο</a:t>
            </a:r>
            <a:r>
              <a:rPr sz="2000" dirty="0">
                <a:solidFill>
                  <a:schemeClr val="bg1"/>
                </a:solidFill>
              </a:rPr>
              <a:t> </a:t>
            </a:r>
            <a:r>
              <a:rPr lang="en-GB" sz="2000" dirty="0">
                <a:solidFill>
                  <a:schemeClr val="bg1"/>
                </a:solidFill>
              </a:rPr>
              <a:t>	</a:t>
            </a:r>
            <a:r>
              <a:rPr sz="2000" dirty="0">
                <a:solidFill>
                  <a:schemeClr val="bg1"/>
                </a:solidFill>
              </a:rPr>
              <a:t>και</a:t>
            </a:r>
            <a:r>
              <a:rPr lang="en-GB" sz="2000" dirty="0">
                <a:solidFill>
                  <a:schemeClr val="bg1"/>
                </a:solidFill>
              </a:rPr>
              <a:t> </a:t>
            </a:r>
            <a:r>
              <a:rPr sz="2000" dirty="0">
                <a:solidFill>
                  <a:schemeClr val="bg1"/>
                </a:solidFill>
              </a:rPr>
              <a:t>η </a:t>
            </a:r>
            <a:r>
              <a:rPr sz="2000" u="sng" dirty="0">
                <a:solidFill>
                  <a:schemeClr val="bg1"/>
                </a:solidFill>
              </a:rPr>
              <a:t>τοπογραφία του εδάφους</a:t>
            </a:r>
            <a:endParaRPr sz="2000" u="sng" dirty="0">
              <a:solidFill>
                <a:schemeClr val="bg1"/>
              </a:solidFill>
            </a:endParaRPr>
          </a:p>
          <a:p>
            <a:pPr eaLnBrk="1" hangingPunct="1">
              <a:buNone/>
            </a:pPr>
            <a:endParaRPr sz="2000" dirty="0">
              <a:solidFill>
                <a:schemeClr val="bg1"/>
              </a:solidFill>
            </a:endParaRPr>
          </a:p>
          <a:p>
            <a:pPr eaLnBrk="1" hangingPunct="1">
              <a:buNone/>
            </a:pPr>
            <a:r>
              <a:rPr sz="2000" dirty="0">
                <a:solidFill>
                  <a:schemeClr val="bg1"/>
                </a:solidFill>
              </a:rPr>
              <a:t>η παρουσία του </a:t>
            </a:r>
            <a:r>
              <a:rPr sz="2000" u="sng" dirty="0">
                <a:solidFill>
                  <a:schemeClr val="bg1"/>
                </a:solidFill>
              </a:rPr>
              <a:t>φυσικού στοιχείου</a:t>
            </a:r>
            <a:r>
              <a:rPr sz="2000" dirty="0">
                <a:solidFill>
                  <a:schemeClr val="bg1"/>
                </a:solidFill>
              </a:rPr>
              <a:t>	το </a:t>
            </a:r>
            <a:r>
              <a:rPr sz="2000" u="sng" dirty="0">
                <a:solidFill>
                  <a:schemeClr val="bg1"/>
                </a:solidFill>
              </a:rPr>
              <a:t>κλίμα</a:t>
            </a:r>
            <a:r>
              <a:rPr sz="2000" dirty="0">
                <a:solidFill>
                  <a:schemeClr val="bg1"/>
                </a:solidFill>
              </a:rPr>
              <a:t>	η</a:t>
            </a:r>
            <a:r>
              <a:rPr sz="2000" u="sng" dirty="0">
                <a:solidFill>
                  <a:schemeClr val="bg1"/>
                </a:solidFill>
              </a:rPr>
              <a:t> ηλιοφάνεια</a:t>
            </a:r>
            <a:endParaRPr sz="2000" dirty="0">
              <a:solidFill>
                <a:schemeClr val="bg1"/>
              </a:solidFill>
            </a:endParaRPr>
          </a:p>
          <a:p>
            <a:pPr eaLnBrk="1" hangingPunct="1">
              <a:buNone/>
            </a:pPr>
            <a:endParaRPr sz="2000" dirty="0">
              <a:solidFill>
                <a:srgbClr val="C00000"/>
              </a:solidFill>
            </a:endParaRPr>
          </a:p>
          <a:p>
            <a:pPr eaLnBrk="1" hangingPunct="1">
              <a:buNone/>
            </a:pPr>
            <a:r>
              <a:rPr sz="2000" b="1" dirty="0">
                <a:solidFill>
                  <a:srgbClr val="C00000"/>
                </a:solidFill>
              </a:rPr>
              <a:t>η </a:t>
            </a:r>
            <a:r>
              <a:rPr sz="2000" b="1" u="sng" dirty="0">
                <a:solidFill>
                  <a:srgbClr val="C00000"/>
                </a:solidFill>
              </a:rPr>
              <a:t>πολιτιστική</a:t>
            </a:r>
            <a:r>
              <a:rPr sz="2000" b="1" dirty="0">
                <a:solidFill>
                  <a:srgbClr val="C00000"/>
                </a:solidFill>
              </a:rPr>
              <a:t> και ιδιαίτερα </a:t>
            </a:r>
            <a:r>
              <a:rPr sz="2000" b="1" u="sng" dirty="0">
                <a:solidFill>
                  <a:srgbClr val="C00000"/>
                </a:solidFill>
              </a:rPr>
              <a:t>αρχιτεκτονική κληρονομιά</a:t>
            </a:r>
            <a:r>
              <a:rPr sz="2000" b="1" dirty="0">
                <a:solidFill>
                  <a:srgbClr val="C00000"/>
                </a:solidFill>
              </a:rPr>
              <a:t>	ο </a:t>
            </a:r>
            <a:r>
              <a:rPr sz="2000" b="1" u="sng" dirty="0">
                <a:solidFill>
                  <a:srgbClr val="C00000"/>
                </a:solidFill>
              </a:rPr>
              <a:t>λόγος</a:t>
            </a:r>
            <a:r>
              <a:rPr sz="2000" b="1" dirty="0">
                <a:solidFill>
                  <a:srgbClr val="C00000"/>
                </a:solidFill>
              </a:rPr>
              <a:t> και ο </a:t>
            </a:r>
            <a:r>
              <a:rPr sz="2000" b="1" u="sng" dirty="0">
                <a:solidFill>
                  <a:srgbClr val="C00000"/>
                </a:solidFill>
              </a:rPr>
              <a:t>μύθος</a:t>
            </a:r>
            <a:r>
              <a:rPr sz="2000" b="1" dirty="0">
                <a:solidFill>
                  <a:srgbClr val="C00000"/>
                </a:solidFill>
              </a:rPr>
              <a:t> της πόλης</a:t>
            </a:r>
            <a:endParaRPr sz="2000" b="1" dirty="0">
              <a:solidFill>
                <a:srgbClr val="C00000"/>
              </a:solidFill>
            </a:endParaRPr>
          </a:p>
          <a:p>
            <a:pPr eaLnBrk="1" hangingPunct="1">
              <a:buNone/>
            </a:pPr>
            <a:r>
              <a:rPr sz="2000" b="1" dirty="0">
                <a:solidFill>
                  <a:srgbClr val="C00000"/>
                </a:solidFill>
              </a:rPr>
              <a:t>						ως έκφραση της συλλογικής </a:t>
            </a:r>
            <a:endParaRPr sz="2000" b="1" dirty="0">
              <a:solidFill>
                <a:srgbClr val="C00000"/>
              </a:solidFill>
            </a:endParaRPr>
          </a:p>
          <a:p>
            <a:pPr eaLnBrk="1" hangingPunct="1">
              <a:buNone/>
            </a:pPr>
            <a:r>
              <a:rPr sz="2000" b="1" dirty="0">
                <a:solidFill>
                  <a:srgbClr val="C00000"/>
                </a:solidFill>
              </a:rPr>
              <a:t>						συνείδησης των πολιτών, </a:t>
            </a:r>
            <a:endParaRPr sz="2000" b="1" dirty="0">
              <a:solidFill>
                <a:srgbClr val="C00000"/>
              </a:solidFill>
            </a:endParaRPr>
          </a:p>
          <a:p>
            <a:pPr eaLnBrk="1" hangingPunct="1">
              <a:buNone/>
            </a:pPr>
            <a:r>
              <a:rPr sz="2000" b="1" dirty="0">
                <a:solidFill>
                  <a:srgbClr val="C00000"/>
                </a:solidFill>
              </a:rPr>
              <a:t>						δηλαδή ο ίδιος ο </a:t>
            </a:r>
            <a:r>
              <a:rPr sz="2000" b="1" u="sng" dirty="0">
                <a:solidFill>
                  <a:srgbClr val="C00000"/>
                </a:solidFill>
              </a:rPr>
              <a:t>πολιτισμός</a:t>
            </a:r>
            <a:endParaRPr sz="2000" b="1" dirty="0">
              <a:solidFill>
                <a:srgbClr val="C00000"/>
              </a:solidFill>
            </a:endParaRPr>
          </a:p>
          <a:p>
            <a:pPr eaLnBrk="1" hangingPunct="1">
              <a:buNone/>
            </a:pPr>
            <a:endParaRPr sz="2000" dirty="0"/>
          </a:p>
          <a:p>
            <a:pPr eaLnBrk="1" hangingPunct="1">
              <a:buNone/>
            </a:pPr>
            <a:r>
              <a:rPr sz="2000" dirty="0">
                <a:solidFill>
                  <a:schemeClr val="bg1"/>
                </a:solidFill>
              </a:rPr>
              <a:t>Επηρεάζεται επίσης και από</a:t>
            </a:r>
            <a:r>
              <a:rPr sz="2000" dirty="0"/>
              <a:t> </a:t>
            </a:r>
            <a:r>
              <a:rPr sz="2000" dirty="0">
                <a:solidFill>
                  <a:schemeClr val="bg1"/>
                </a:solidFill>
              </a:rPr>
              <a:t>τα </a:t>
            </a:r>
            <a:r>
              <a:rPr sz="2000" u="sng" dirty="0">
                <a:solidFill>
                  <a:schemeClr val="bg1"/>
                </a:solidFill>
              </a:rPr>
              <a:t>πολιτικά συστήματα</a:t>
            </a:r>
            <a:r>
              <a:rPr sz="2000" dirty="0">
                <a:solidFill>
                  <a:schemeClr val="bg1"/>
                </a:solidFill>
              </a:rPr>
              <a:t>	τα </a:t>
            </a:r>
            <a:r>
              <a:rPr sz="2000" u="sng" dirty="0">
                <a:solidFill>
                  <a:schemeClr val="bg1"/>
                </a:solidFill>
              </a:rPr>
              <a:t>κοινωνικά συστήματα</a:t>
            </a:r>
            <a:endParaRPr sz="2000" u="sng" dirty="0">
              <a:solidFill>
                <a:schemeClr val="bg1"/>
              </a:solidFill>
            </a:endParaRPr>
          </a:p>
          <a:p>
            <a:pPr eaLnBrk="1" hangingPunct="1">
              <a:buNone/>
            </a:pPr>
            <a:r>
              <a:rPr sz="2000" dirty="0">
                <a:solidFill>
                  <a:schemeClr val="bg1"/>
                </a:solidFill>
              </a:rPr>
              <a:t>τα </a:t>
            </a:r>
            <a:r>
              <a:rPr sz="2000" u="sng" dirty="0">
                <a:solidFill>
                  <a:schemeClr val="bg1"/>
                </a:solidFill>
              </a:rPr>
              <a:t>οικονομικά συστήματα</a:t>
            </a:r>
            <a:r>
              <a:rPr sz="2000" dirty="0">
                <a:solidFill>
                  <a:schemeClr val="bg1"/>
                </a:solidFill>
              </a:rPr>
              <a:t>    το </a:t>
            </a:r>
            <a:r>
              <a:rPr sz="2000" u="sng" dirty="0">
                <a:solidFill>
                  <a:schemeClr val="bg1"/>
                </a:solidFill>
              </a:rPr>
              <a:t>θεσμικό πλαίσιο</a:t>
            </a:r>
            <a:endParaRPr sz="2000" u="sng" dirty="0">
              <a:solidFill>
                <a:schemeClr val="bg1"/>
              </a:solidFill>
            </a:endParaRPr>
          </a:p>
          <a:p>
            <a:pPr eaLnBrk="1" hangingPunct="1">
              <a:buNone/>
            </a:pPr>
            <a:r>
              <a:rPr sz="2000" dirty="0">
                <a:solidFill>
                  <a:schemeClr val="bg1"/>
                </a:solidFill>
              </a:rPr>
              <a:t>αλλά και από τους </a:t>
            </a:r>
            <a:r>
              <a:rPr sz="2000" u="sng" dirty="0">
                <a:solidFill>
                  <a:schemeClr val="bg1"/>
                </a:solidFill>
              </a:rPr>
              <a:t>ανθρώπους και τη γενικότερη ψυχοσύνθεσή τους</a:t>
            </a:r>
            <a:r>
              <a:rPr sz="2000" dirty="0">
                <a:solidFill>
                  <a:schemeClr val="bg1"/>
                </a:solidFill>
              </a:rPr>
              <a:t> </a:t>
            </a:r>
            <a:endParaRPr sz="2000" dirty="0">
              <a:solidFill>
                <a:schemeClr val="bg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218" name="Rectangle 4"/>
          <p:cNvSpPr>
            <a:spLocks noGrp="1"/>
          </p:cNvSpPr>
          <p:nvPr>
            <p:ph type="title" hasCustomPrompt="1"/>
          </p:nvPr>
        </p:nvSpPr>
        <p:spPr>
          <a:xfrm>
            <a:off x="1456055" y="706755"/>
            <a:ext cx="9463405" cy="922020"/>
          </a:xfrm>
        </p:spPr>
        <p:txBody>
          <a:bodyPr vert="horz" wrap="square" lIns="91440" tIns="45720" rIns="91440" bIns="45720" anchor="ctr">
            <a:normAutofit fontScale="90000"/>
          </a:bodyPr>
          <a:p>
            <a:pPr eaLnBrk="1" hangingPunct="1"/>
            <a:r>
              <a:rPr sz="2800" dirty="0">
                <a:solidFill>
                  <a:schemeClr val="bg1"/>
                </a:solidFill>
              </a:rPr>
              <a:t>Η παγκοσμι</a:t>
            </a:r>
            <a:r>
              <a:rPr lang="en-GB" sz="2800" dirty="0">
                <a:solidFill>
                  <a:schemeClr val="bg1"/>
                </a:solidFill>
              </a:rPr>
              <a:t>O</a:t>
            </a:r>
            <a:r>
              <a:rPr sz="2800" dirty="0">
                <a:solidFill>
                  <a:schemeClr val="bg1"/>
                </a:solidFill>
              </a:rPr>
              <a:t>τητα προστατε</a:t>
            </a:r>
            <a:r>
              <a:rPr lang="en-GB" sz="2800" dirty="0">
                <a:solidFill>
                  <a:schemeClr val="bg1"/>
                </a:solidFill>
              </a:rPr>
              <a:t>Y</a:t>
            </a:r>
            <a:r>
              <a:rPr sz="2800" dirty="0">
                <a:solidFill>
                  <a:schemeClr val="bg1"/>
                </a:solidFill>
              </a:rPr>
              <a:t>ει την πολιτιστικ</a:t>
            </a:r>
            <a:r>
              <a:rPr lang="en-GB" sz="2800" dirty="0">
                <a:solidFill>
                  <a:schemeClr val="bg1"/>
                </a:solidFill>
              </a:rPr>
              <a:t>H</a:t>
            </a:r>
            <a:r>
              <a:rPr sz="2800" dirty="0">
                <a:solidFill>
                  <a:schemeClr val="bg1"/>
                </a:solidFill>
              </a:rPr>
              <a:t> </a:t>
            </a:r>
            <a:br>
              <a:rPr sz="2800" dirty="0">
                <a:solidFill>
                  <a:schemeClr val="bg1"/>
                </a:solidFill>
              </a:rPr>
            </a:br>
            <a:r>
              <a:rPr sz="2800" dirty="0">
                <a:solidFill>
                  <a:schemeClr val="bg1"/>
                </a:solidFill>
              </a:rPr>
              <a:t>και αρχιτεκτονικ</a:t>
            </a:r>
            <a:r>
              <a:rPr lang="en-GB" sz="2800" dirty="0">
                <a:solidFill>
                  <a:schemeClr val="bg1"/>
                </a:solidFill>
              </a:rPr>
              <a:t>H</a:t>
            </a:r>
            <a:r>
              <a:rPr sz="2800" dirty="0">
                <a:solidFill>
                  <a:schemeClr val="bg1"/>
                </a:solidFill>
              </a:rPr>
              <a:t> κληρονομι</a:t>
            </a:r>
            <a:r>
              <a:rPr lang="en-GB" sz="2800" dirty="0">
                <a:solidFill>
                  <a:schemeClr val="bg1"/>
                </a:solidFill>
              </a:rPr>
              <a:t>A</a:t>
            </a:r>
            <a:endParaRPr lang="en-GB" sz="2800" dirty="0">
              <a:solidFill>
                <a:schemeClr val="bg1"/>
              </a:solidFill>
            </a:endParaRPr>
          </a:p>
        </p:txBody>
      </p:sp>
      <p:sp>
        <p:nvSpPr>
          <p:cNvPr id="9219" name="Rectangle 3"/>
          <p:cNvSpPr>
            <a:spLocks noGrp="1"/>
          </p:cNvSpPr>
          <p:nvPr>
            <p:ph sz="half" idx="1" hasCustomPrompt="1"/>
          </p:nvPr>
        </p:nvSpPr>
        <p:spPr>
          <a:xfrm>
            <a:off x="1456055" y="2105025"/>
            <a:ext cx="4210050" cy="3629025"/>
          </a:xfrm>
        </p:spPr>
        <p:txBody>
          <a:bodyPr vert="horz" wrap="square" lIns="91440" tIns="45720" rIns="91440" bIns="45720" anchor="t"/>
          <a:p>
            <a:pPr eaLnBrk="1" hangingPunct="1">
              <a:buClrTx/>
              <a:buSzTx/>
              <a:buFontTx/>
              <a:buNone/>
            </a:pPr>
            <a:r>
              <a:rPr sz="1800" b="1" dirty="0">
                <a:solidFill>
                  <a:schemeClr val="bg1"/>
                </a:solidFill>
                <a:latin typeface="+mn-lt"/>
                <a:ea typeface="+mn-ea"/>
                <a:cs typeface="+mn-cs"/>
              </a:rPr>
              <a:t>Σε περίπτωση πολέμου</a:t>
            </a:r>
            <a:endParaRPr sz="1800" b="1" dirty="0">
              <a:solidFill>
                <a:schemeClr val="bg1"/>
              </a:solidFill>
              <a:latin typeface="+mn-lt"/>
              <a:ea typeface="+mn-ea"/>
              <a:cs typeface="+mn-cs"/>
            </a:endParaRPr>
          </a:p>
          <a:p>
            <a:pPr eaLnBrk="1" hangingPunct="1">
              <a:buClrTx/>
              <a:buSzTx/>
              <a:buFontTx/>
              <a:buNone/>
            </a:pPr>
            <a:endParaRPr sz="1800" dirty="0">
              <a:solidFill>
                <a:schemeClr val="bg1"/>
              </a:solidFill>
              <a:latin typeface="+mn-lt"/>
              <a:ea typeface="+mn-ea"/>
              <a:cs typeface="+mn-cs"/>
            </a:endParaRPr>
          </a:p>
          <a:p>
            <a:pPr eaLnBrk="1" hangingPunct="1">
              <a:buClrTx/>
              <a:buSzTx/>
              <a:buFontTx/>
              <a:buNone/>
            </a:pPr>
            <a:r>
              <a:rPr sz="1800" dirty="0">
                <a:solidFill>
                  <a:schemeClr val="bg1"/>
                </a:solidFill>
                <a:latin typeface="+mn-lt"/>
                <a:ea typeface="+mn-ea"/>
                <a:cs typeface="+mn-cs"/>
              </a:rPr>
              <a:t>1815 - Συνέδριο της Βιέννης</a:t>
            </a:r>
            <a:endParaRPr sz="1800" dirty="0">
              <a:solidFill>
                <a:schemeClr val="bg1"/>
              </a:solidFill>
              <a:latin typeface="+mn-lt"/>
              <a:ea typeface="+mn-ea"/>
              <a:cs typeface="+mn-cs"/>
            </a:endParaRPr>
          </a:p>
          <a:p>
            <a:pPr eaLnBrk="1" hangingPunct="1">
              <a:buClrTx/>
              <a:buSzTx/>
              <a:buFontTx/>
              <a:buNone/>
            </a:pPr>
            <a:r>
              <a:rPr sz="1800" dirty="0">
                <a:solidFill>
                  <a:schemeClr val="bg1"/>
                </a:solidFill>
                <a:latin typeface="+mn-lt"/>
                <a:ea typeface="+mn-ea"/>
                <a:cs typeface="+mn-cs"/>
              </a:rPr>
              <a:t>1907 – Σύμβαση της Χάγης</a:t>
            </a:r>
            <a:endParaRPr sz="1800" dirty="0">
              <a:solidFill>
                <a:schemeClr val="bg1"/>
              </a:solidFill>
              <a:latin typeface="+mn-lt"/>
              <a:ea typeface="+mn-ea"/>
              <a:cs typeface="+mn-cs"/>
            </a:endParaRPr>
          </a:p>
          <a:p>
            <a:pPr eaLnBrk="1" hangingPunct="1">
              <a:buClrTx/>
              <a:buSzTx/>
              <a:buFontTx/>
              <a:buNone/>
            </a:pPr>
            <a:r>
              <a:rPr sz="1800" dirty="0">
                <a:solidFill>
                  <a:schemeClr val="bg1"/>
                </a:solidFill>
                <a:latin typeface="+mn-lt"/>
                <a:ea typeface="+mn-ea"/>
                <a:cs typeface="+mn-cs"/>
              </a:rPr>
              <a:t>1936 – Διεθνές Γραφείο Μουσείων</a:t>
            </a:r>
            <a:endParaRPr sz="1800" dirty="0">
              <a:solidFill>
                <a:schemeClr val="bg1"/>
              </a:solidFill>
              <a:latin typeface="+mn-lt"/>
              <a:ea typeface="+mn-ea"/>
              <a:cs typeface="+mn-cs"/>
            </a:endParaRPr>
          </a:p>
          <a:p>
            <a:pPr eaLnBrk="1" hangingPunct="1">
              <a:buClrTx/>
              <a:buSzTx/>
              <a:buFontTx/>
              <a:buNone/>
            </a:pPr>
            <a:r>
              <a:rPr sz="1800" dirty="0">
                <a:solidFill>
                  <a:schemeClr val="bg1"/>
                </a:solidFill>
                <a:latin typeface="+mn-lt"/>
                <a:ea typeface="+mn-ea"/>
                <a:cs typeface="+mn-cs"/>
              </a:rPr>
              <a:t>1949 – 4</a:t>
            </a:r>
            <a:r>
              <a:rPr sz="1800" baseline="30000" dirty="0">
                <a:solidFill>
                  <a:schemeClr val="bg1"/>
                </a:solidFill>
                <a:latin typeface="+mn-lt"/>
                <a:ea typeface="+mn-ea"/>
                <a:cs typeface="+mn-cs"/>
              </a:rPr>
              <a:t>η</a:t>
            </a:r>
            <a:r>
              <a:rPr sz="1800" dirty="0">
                <a:solidFill>
                  <a:schemeClr val="bg1"/>
                </a:solidFill>
                <a:latin typeface="+mn-lt"/>
                <a:ea typeface="+mn-ea"/>
                <a:cs typeface="+mn-cs"/>
              </a:rPr>
              <a:t> σύμβαση Γενεύης</a:t>
            </a:r>
            <a:endParaRPr sz="1800" dirty="0">
              <a:solidFill>
                <a:schemeClr val="bg1"/>
              </a:solidFill>
              <a:latin typeface="+mn-lt"/>
              <a:ea typeface="+mn-ea"/>
              <a:cs typeface="+mn-cs"/>
            </a:endParaRPr>
          </a:p>
          <a:p>
            <a:pPr eaLnBrk="1" hangingPunct="1">
              <a:buClrTx/>
              <a:buSzTx/>
              <a:buFontTx/>
              <a:buNone/>
            </a:pPr>
            <a:r>
              <a:rPr sz="1800" dirty="0">
                <a:solidFill>
                  <a:schemeClr val="bg1"/>
                </a:solidFill>
                <a:latin typeface="+mn-lt"/>
                <a:ea typeface="+mn-ea"/>
                <a:cs typeface="+mn-cs"/>
              </a:rPr>
              <a:t>1954 - Χάγη</a:t>
            </a:r>
            <a:endParaRPr sz="1800" dirty="0">
              <a:solidFill>
                <a:schemeClr val="bg1"/>
              </a:solidFill>
              <a:latin typeface="+mn-lt"/>
              <a:ea typeface="+mn-ea"/>
              <a:cs typeface="+mn-cs"/>
            </a:endParaRPr>
          </a:p>
        </p:txBody>
      </p:sp>
      <p:sp>
        <p:nvSpPr>
          <p:cNvPr id="9220" name="Rectangle 5"/>
          <p:cNvSpPr>
            <a:spLocks noGrp="1"/>
          </p:cNvSpPr>
          <p:nvPr>
            <p:ph sz="half" idx="2" hasCustomPrompt="1"/>
          </p:nvPr>
        </p:nvSpPr>
        <p:spPr>
          <a:xfrm>
            <a:off x="5666105" y="2072005"/>
            <a:ext cx="4339590" cy="4525645"/>
          </a:xfrm>
        </p:spPr>
        <p:txBody>
          <a:bodyPr vert="horz" wrap="square" lIns="91440" tIns="45720" rIns="91440" bIns="45720" anchor="t"/>
          <a:p>
            <a:pPr eaLnBrk="1" hangingPunct="1">
              <a:buClrTx/>
              <a:buSzTx/>
              <a:buFontTx/>
              <a:buNone/>
            </a:pPr>
            <a:r>
              <a:rPr sz="1800" b="1" dirty="0">
                <a:solidFill>
                  <a:schemeClr val="bg1"/>
                </a:solidFill>
                <a:latin typeface="+mn-lt"/>
                <a:ea typeface="+mn-ea"/>
                <a:cs typeface="+mn-cs"/>
              </a:rPr>
              <a:t>Σε ειρηνικές περιόδους</a:t>
            </a:r>
            <a:endParaRPr sz="1800" b="1" dirty="0">
              <a:solidFill>
                <a:schemeClr val="bg1"/>
              </a:solidFill>
              <a:latin typeface="+mn-lt"/>
              <a:ea typeface="+mn-ea"/>
              <a:cs typeface="+mn-cs"/>
            </a:endParaRPr>
          </a:p>
          <a:p>
            <a:pPr eaLnBrk="1" hangingPunct="1">
              <a:buClrTx/>
              <a:buSzTx/>
              <a:buFontTx/>
              <a:buNone/>
            </a:pPr>
            <a:endParaRPr sz="1800" dirty="0">
              <a:solidFill>
                <a:schemeClr val="bg1"/>
              </a:solidFill>
              <a:latin typeface="+mn-lt"/>
              <a:ea typeface="+mn-ea"/>
              <a:cs typeface="+mn-cs"/>
            </a:endParaRPr>
          </a:p>
          <a:p>
            <a:pPr eaLnBrk="1" hangingPunct="1">
              <a:buClrTx/>
              <a:buSzTx/>
              <a:buFontTx/>
              <a:buNone/>
            </a:pPr>
            <a:r>
              <a:rPr sz="1800" dirty="0">
                <a:solidFill>
                  <a:schemeClr val="bg1"/>
                </a:solidFill>
                <a:latin typeface="+mn-lt"/>
                <a:ea typeface="+mn-ea"/>
                <a:cs typeface="+mn-cs"/>
              </a:rPr>
              <a:t>1931 – Συνέδριο των Αθηνών</a:t>
            </a:r>
            <a:endParaRPr sz="1800" dirty="0">
              <a:solidFill>
                <a:schemeClr val="bg1"/>
              </a:solidFill>
              <a:latin typeface="+mn-lt"/>
              <a:ea typeface="+mn-ea"/>
              <a:cs typeface="+mn-cs"/>
            </a:endParaRPr>
          </a:p>
          <a:p>
            <a:pPr eaLnBrk="1" hangingPunct="1">
              <a:buClrTx/>
              <a:buSzTx/>
              <a:buFontTx/>
              <a:buNone/>
            </a:pPr>
            <a:r>
              <a:rPr sz="1800" dirty="0">
                <a:solidFill>
                  <a:schemeClr val="bg1"/>
                </a:solidFill>
                <a:latin typeface="+mn-lt"/>
                <a:ea typeface="+mn-ea"/>
                <a:cs typeface="+mn-cs"/>
              </a:rPr>
              <a:t>1945 – Ίδρυση της Ουνέσκο</a:t>
            </a:r>
            <a:endParaRPr sz="1800" dirty="0">
              <a:solidFill>
                <a:schemeClr val="bg1"/>
              </a:solidFill>
              <a:latin typeface="+mn-lt"/>
              <a:ea typeface="+mn-ea"/>
              <a:cs typeface="+mn-cs"/>
            </a:endParaRPr>
          </a:p>
          <a:p>
            <a:pPr eaLnBrk="1" hangingPunct="1">
              <a:buClrTx/>
              <a:buSzTx/>
              <a:buFontTx/>
              <a:buNone/>
            </a:pPr>
            <a:r>
              <a:rPr sz="1800" dirty="0">
                <a:solidFill>
                  <a:schemeClr val="bg1"/>
                </a:solidFill>
                <a:latin typeface="+mn-lt"/>
                <a:ea typeface="+mn-ea"/>
                <a:cs typeface="+mn-cs"/>
              </a:rPr>
              <a:t>1972 – Σύμβαση για την προστασία </a:t>
            </a:r>
            <a:endParaRPr sz="1800" dirty="0">
              <a:solidFill>
                <a:schemeClr val="bg1"/>
              </a:solidFill>
              <a:latin typeface="+mn-lt"/>
              <a:ea typeface="+mn-ea"/>
              <a:cs typeface="+mn-cs"/>
            </a:endParaRPr>
          </a:p>
          <a:p>
            <a:pPr eaLnBrk="1" hangingPunct="1">
              <a:buClrTx/>
              <a:buSzTx/>
              <a:buFontTx/>
              <a:buNone/>
            </a:pPr>
            <a:r>
              <a:rPr sz="1800" dirty="0">
                <a:solidFill>
                  <a:schemeClr val="bg1"/>
                </a:solidFill>
                <a:latin typeface="+mn-lt"/>
                <a:ea typeface="+mn-ea"/>
                <a:cs typeface="+mn-cs"/>
              </a:rPr>
              <a:t>	       της παγκόσμιας πολιτιστικής </a:t>
            </a:r>
            <a:endParaRPr sz="1800" dirty="0">
              <a:solidFill>
                <a:schemeClr val="bg1"/>
              </a:solidFill>
              <a:latin typeface="+mn-lt"/>
              <a:ea typeface="+mn-ea"/>
              <a:cs typeface="+mn-cs"/>
            </a:endParaRPr>
          </a:p>
          <a:p>
            <a:pPr eaLnBrk="1" hangingPunct="1">
              <a:buClrTx/>
              <a:buSzTx/>
              <a:buFontTx/>
              <a:buNone/>
            </a:pPr>
            <a:r>
              <a:rPr sz="1800" dirty="0">
                <a:solidFill>
                  <a:schemeClr val="bg1"/>
                </a:solidFill>
                <a:latin typeface="+mn-lt"/>
                <a:ea typeface="+mn-ea"/>
                <a:cs typeface="+mn-cs"/>
              </a:rPr>
              <a:t>	       και φυσικής κληρονομιάς</a:t>
            </a:r>
            <a:endParaRPr sz="1800" dirty="0">
              <a:solidFill>
                <a:schemeClr val="bg1"/>
              </a:solidFill>
              <a:latin typeface="+mn-lt"/>
              <a:ea typeface="+mn-ea"/>
              <a:cs typeface="+mn-cs"/>
            </a:endParaRPr>
          </a:p>
          <a:p>
            <a:pPr eaLnBrk="1" hangingPunct="1">
              <a:buClrTx/>
              <a:buSzTx/>
              <a:buFontTx/>
              <a:buNone/>
            </a:pPr>
            <a:r>
              <a:rPr sz="1800" dirty="0">
                <a:solidFill>
                  <a:schemeClr val="bg1"/>
                </a:solidFill>
                <a:latin typeface="+mn-lt"/>
                <a:ea typeface="+mn-ea"/>
                <a:cs typeface="+mn-cs"/>
              </a:rPr>
              <a:t>1987 – Γενική Συνέλευση του </a:t>
            </a:r>
            <a:r>
              <a:rPr lang="en-US" altLang="x-none" sz="1800" dirty="0">
                <a:solidFill>
                  <a:schemeClr val="bg1"/>
                </a:solidFill>
                <a:latin typeface="+mn-lt"/>
                <a:ea typeface="+mn-ea"/>
                <a:cs typeface="+mn-cs"/>
              </a:rPr>
              <a:t>ICOMOS</a:t>
            </a:r>
            <a:endParaRPr sz="1800" dirty="0">
              <a:solidFill>
                <a:schemeClr val="bg1"/>
              </a:solidFill>
              <a:latin typeface="+mn-lt"/>
              <a:ea typeface="+mn-ea"/>
              <a:cs typeface="+mn-cs"/>
            </a:endParaRPr>
          </a:p>
          <a:p>
            <a:pPr eaLnBrk="1" hangingPunct="1">
              <a:buClrTx/>
              <a:buSzTx/>
              <a:buFontTx/>
              <a:buNone/>
            </a:pPr>
            <a:r>
              <a:rPr sz="1800" dirty="0">
                <a:solidFill>
                  <a:schemeClr val="bg1"/>
                </a:solidFill>
                <a:latin typeface="+mn-lt"/>
                <a:ea typeface="+mn-ea"/>
                <a:cs typeface="+mn-cs"/>
              </a:rPr>
              <a:t>1993 – Σρι Λάνκα (εκπαίδευση…)</a:t>
            </a:r>
            <a:endParaRPr sz="1800" dirty="0">
              <a:solidFill>
                <a:schemeClr val="bg1"/>
              </a:solidFill>
              <a:latin typeface="+mn-lt"/>
              <a:ea typeface="+mn-ea"/>
              <a:cs typeface="+mn-c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42" name="Rectangle 2"/>
          <p:cNvSpPr>
            <a:spLocks noGrp="1"/>
          </p:cNvSpPr>
          <p:nvPr>
            <p:ph type="title" hasCustomPrompt="1"/>
          </p:nvPr>
        </p:nvSpPr>
        <p:spPr>
          <a:xfrm>
            <a:off x="1323975" y="235585"/>
            <a:ext cx="7894320" cy="970280"/>
          </a:xfrm>
        </p:spPr>
        <p:txBody>
          <a:bodyPr vert="horz" wrap="square" lIns="91440" tIns="45720" rIns="91440" bIns="45720" anchor="ctr"/>
          <a:p>
            <a:pPr eaLnBrk="1" hangingPunct="1"/>
            <a:r>
              <a:rPr sz="2000" b="1" dirty="0">
                <a:solidFill>
                  <a:schemeClr val="bg1"/>
                </a:solidFill>
              </a:rPr>
              <a:t>Η Ευρ</a:t>
            </a:r>
            <a:r>
              <a:rPr lang="el-GR" sz="2000" b="1" dirty="0">
                <a:solidFill>
                  <a:schemeClr val="bg1"/>
                </a:solidFill>
              </a:rPr>
              <a:t>Ω</a:t>
            </a:r>
            <a:r>
              <a:rPr sz="2000" b="1" dirty="0">
                <a:solidFill>
                  <a:schemeClr val="bg1"/>
                </a:solidFill>
              </a:rPr>
              <a:t>πη προστατε</a:t>
            </a:r>
            <a:r>
              <a:rPr lang="el-GR" sz="2000" b="1" dirty="0">
                <a:solidFill>
                  <a:schemeClr val="bg1"/>
                </a:solidFill>
              </a:rPr>
              <a:t>Υ</a:t>
            </a:r>
            <a:r>
              <a:rPr sz="2000" b="1" dirty="0">
                <a:solidFill>
                  <a:schemeClr val="bg1"/>
                </a:solidFill>
              </a:rPr>
              <a:t>ει τον ευρωπαϊκ</a:t>
            </a:r>
            <a:r>
              <a:rPr lang="el-GR" sz="2000" b="1" dirty="0">
                <a:solidFill>
                  <a:schemeClr val="bg1"/>
                </a:solidFill>
              </a:rPr>
              <a:t>Ο</a:t>
            </a:r>
            <a:r>
              <a:rPr sz="2000" b="1" dirty="0">
                <a:solidFill>
                  <a:schemeClr val="bg1"/>
                </a:solidFill>
              </a:rPr>
              <a:t> πολιτιστικ</a:t>
            </a:r>
            <a:r>
              <a:rPr lang="el-GR" sz="2000" b="1" dirty="0">
                <a:solidFill>
                  <a:schemeClr val="bg1"/>
                </a:solidFill>
              </a:rPr>
              <a:t>Ο</a:t>
            </a:r>
            <a:r>
              <a:rPr sz="2000" b="1" dirty="0">
                <a:solidFill>
                  <a:schemeClr val="bg1"/>
                </a:solidFill>
              </a:rPr>
              <a:t> πλο</a:t>
            </a:r>
            <a:r>
              <a:rPr lang="el-GR" sz="2000" b="1" dirty="0">
                <a:solidFill>
                  <a:schemeClr val="bg1"/>
                </a:solidFill>
              </a:rPr>
              <a:t>Υ</a:t>
            </a:r>
            <a:r>
              <a:rPr sz="2000" b="1" dirty="0">
                <a:solidFill>
                  <a:schemeClr val="bg1"/>
                </a:solidFill>
              </a:rPr>
              <a:t>το</a:t>
            </a:r>
            <a:endParaRPr sz="2000" b="1" dirty="0">
              <a:solidFill>
                <a:schemeClr val="bg1"/>
              </a:solidFill>
            </a:endParaRPr>
          </a:p>
        </p:txBody>
      </p:sp>
      <p:sp>
        <p:nvSpPr>
          <p:cNvPr id="10243" name="Rectangle 3"/>
          <p:cNvSpPr>
            <a:spLocks noGrp="1"/>
          </p:cNvSpPr>
          <p:nvPr>
            <p:ph idx="1" hasCustomPrompt="1"/>
          </p:nvPr>
        </p:nvSpPr>
        <p:spPr>
          <a:xfrm>
            <a:off x="1323975" y="1341755"/>
            <a:ext cx="9344025" cy="5111750"/>
          </a:xfrm>
        </p:spPr>
        <p:txBody>
          <a:bodyPr vert="horz" wrap="square" lIns="91440" tIns="45720" rIns="91440" bIns="45720" anchor="t">
            <a:normAutofit lnSpcReduction="20000"/>
          </a:bodyPr>
          <a:p>
            <a:pPr eaLnBrk="1" hangingPunct="1">
              <a:buNone/>
            </a:pPr>
            <a:r>
              <a:rPr sz="1800" dirty="0">
                <a:solidFill>
                  <a:schemeClr val="bg1"/>
                </a:solidFill>
              </a:rPr>
              <a:t>1954 – «Ευρωπαϊκή Πολιτιστική Σύμβαση» από το Συμβούλιο της Ευρώπης</a:t>
            </a:r>
            <a:endParaRPr sz="1800" dirty="0">
              <a:solidFill>
                <a:schemeClr val="bg1"/>
              </a:solidFill>
            </a:endParaRPr>
          </a:p>
          <a:p>
            <a:pPr eaLnBrk="1" hangingPunct="1">
              <a:buNone/>
            </a:pPr>
            <a:endParaRPr sz="1800" dirty="0">
              <a:solidFill>
                <a:schemeClr val="bg1"/>
              </a:solidFill>
            </a:endParaRPr>
          </a:p>
          <a:p>
            <a:pPr eaLnBrk="1" hangingPunct="1">
              <a:buNone/>
            </a:pPr>
            <a:r>
              <a:rPr sz="1800" dirty="0">
                <a:solidFill>
                  <a:schemeClr val="bg1"/>
                </a:solidFill>
              </a:rPr>
              <a:t>1969 – «Προστασία της αρχαιολογικής κληρονομιάς»</a:t>
            </a:r>
            <a:endParaRPr sz="1800" dirty="0">
              <a:solidFill>
                <a:schemeClr val="bg1"/>
              </a:solidFill>
            </a:endParaRPr>
          </a:p>
          <a:p>
            <a:pPr eaLnBrk="1" hangingPunct="1">
              <a:buNone/>
            </a:pPr>
            <a:endParaRPr sz="1800" dirty="0">
              <a:solidFill>
                <a:schemeClr val="bg1"/>
              </a:solidFill>
            </a:endParaRPr>
          </a:p>
          <a:p>
            <a:pPr eaLnBrk="1" hangingPunct="1">
              <a:buNone/>
            </a:pPr>
            <a:r>
              <a:rPr sz="1800" dirty="0">
                <a:solidFill>
                  <a:schemeClr val="bg1"/>
                </a:solidFill>
              </a:rPr>
              <a:t>1975 – «Συνέδριο του Άμστερνταμ»</a:t>
            </a:r>
            <a:endParaRPr sz="1800" dirty="0">
              <a:solidFill>
                <a:schemeClr val="bg1"/>
              </a:solidFill>
            </a:endParaRPr>
          </a:p>
          <a:p>
            <a:pPr eaLnBrk="1" hangingPunct="1">
              <a:buNone/>
            </a:pPr>
            <a:endParaRPr sz="1800" dirty="0">
              <a:solidFill>
                <a:schemeClr val="bg1"/>
              </a:solidFill>
            </a:endParaRPr>
          </a:p>
          <a:p>
            <a:pPr eaLnBrk="1" hangingPunct="1">
              <a:buNone/>
            </a:pPr>
            <a:r>
              <a:rPr sz="1800" dirty="0">
                <a:solidFill>
                  <a:schemeClr val="bg1"/>
                </a:solidFill>
              </a:rPr>
              <a:t>1992 – «Η αρχαιολογία στις πόλεις του σήμερα»</a:t>
            </a:r>
            <a:endParaRPr sz="1800" dirty="0">
              <a:solidFill>
                <a:schemeClr val="bg1"/>
              </a:solidFill>
            </a:endParaRPr>
          </a:p>
          <a:p>
            <a:pPr eaLnBrk="1" hangingPunct="1">
              <a:buNone/>
            </a:pPr>
            <a:endParaRPr sz="1800" dirty="0">
              <a:solidFill>
                <a:schemeClr val="bg1"/>
              </a:solidFill>
            </a:endParaRPr>
          </a:p>
          <a:p>
            <a:pPr eaLnBrk="1" hangingPunct="1">
              <a:buNone/>
            </a:pPr>
            <a:r>
              <a:rPr sz="2000" b="1" dirty="0">
                <a:solidFill>
                  <a:schemeClr val="bg1"/>
                </a:solidFill>
              </a:rPr>
              <a:t>Η Ευρωπαϊκή Ένωση προστατεύει τον ευρωπαϊκό πολιτιστικό πλούτο</a:t>
            </a:r>
            <a:endParaRPr sz="2000" dirty="0">
              <a:solidFill>
                <a:schemeClr val="bg1"/>
              </a:solidFill>
            </a:endParaRPr>
          </a:p>
          <a:p>
            <a:pPr eaLnBrk="1" hangingPunct="1">
              <a:buNone/>
            </a:pPr>
            <a:endParaRPr sz="2000" dirty="0">
              <a:solidFill>
                <a:schemeClr val="bg1"/>
              </a:solidFill>
            </a:endParaRPr>
          </a:p>
          <a:p>
            <a:pPr eaLnBrk="1" hangingPunct="1">
              <a:buNone/>
            </a:pPr>
            <a:r>
              <a:rPr sz="1800" dirty="0">
                <a:solidFill>
                  <a:schemeClr val="bg1"/>
                </a:solidFill>
              </a:rPr>
              <a:t>1992 – «Συνθήκη του Μάαστριχτ»</a:t>
            </a:r>
            <a:endParaRPr sz="1800" dirty="0">
              <a:solidFill>
                <a:schemeClr val="bg1"/>
              </a:solidFill>
            </a:endParaRPr>
          </a:p>
          <a:p>
            <a:pPr eaLnBrk="1" hangingPunct="1">
              <a:buNone/>
            </a:pPr>
            <a:endParaRPr sz="1800" dirty="0">
              <a:solidFill>
                <a:schemeClr val="bg1"/>
              </a:solidFill>
            </a:endParaRPr>
          </a:p>
          <a:p>
            <a:pPr eaLnBrk="1" hangingPunct="1">
              <a:buNone/>
            </a:pPr>
            <a:r>
              <a:rPr sz="1800" dirty="0">
                <a:solidFill>
                  <a:schemeClr val="bg1"/>
                </a:solidFill>
              </a:rPr>
              <a:t>Πρόγραμμα </a:t>
            </a:r>
            <a:r>
              <a:rPr lang="en-US" altLang="x-none" sz="1800" dirty="0">
                <a:solidFill>
                  <a:schemeClr val="bg1"/>
                </a:solidFill>
              </a:rPr>
              <a:t>Calture</a:t>
            </a:r>
            <a:endParaRPr lang="en-US" altLang="x-none" sz="1800" dirty="0">
              <a:solidFill>
                <a:schemeClr val="bg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266" name="Oval 4"/>
          <p:cNvSpPr/>
          <p:nvPr/>
        </p:nvSpPr>
        <p:spPr>
          <a:xfrm>
            <a:off x="4872038" y="260350"/>
            <a:ext cx="2376487" cy="792163"/>
          </a:xfrm>
          <a:prstGeom prst="ellipse">
            <a:avLst/>
          </a:prstGeom>
          <a:solidFill>
            <a:schemeClr val="accent1"/>
          </a:solidFill>
          <a:ln w="9525" cap="flat" cmpd="sng">
            <a:solidFill>
              <a:schemeClr val="accent1"/>
            </a:solidFill>
            <a:prstDash val="solid"/>
            <a:headEnd type="none" w="med" len="med"/>
            <a:tailEnd type="none" w="med" len="med"/>
          </a:ln>
        </p:spPr>
        <p:txBody>
          <a:bodyPr wrap="none" anchor="ctr"/>
          <a:p>
            <a:endParaRPr dirty="0">
              <a:latin typeface="Arial" panose="020B0604020202020204" pitchFamily="34" charset="0"/>
            </a:endParaRPr>
          </a:p>
        </p:txBody>
      </p:sp>
      <p:sp>
        <p:nvSpPr>
          <p:cNvPr id="11267" name="Rectangle 2"/>
          <p:cNvSpPr>
            <a:spLocks noGrp="1"/>
          </p:cNvSpPr>
          <p:nvPr>
            <p:ph type="title" hasCustomPrompt="1"/>
          </p:nvPr>
        </p:nvSpPr>
        <p:spPr>
          <a:xfrm>
            <a:off x="5374640" y="423545"/>
            <a:ext cx="4836160" cy="1637030"/>
          </a:xfrm>
        </p:spPr>
        <p:txBody>
          <a:bodyPr vert="horz" wrap="square" lIns="91440" tIns="45720" rIns="91440" bIns="45720" anchor="ctr">
            <a:normAutofit fontScale="90000"/>
          </a:bodyPr>
          <a:p>
            <a:pPr eaLnBrk="1" hangingPunct="1"/>
            <a:r>
              <a:rPr sz="2000" b="1" dirty="0"/>
              <a:t>ΑΝΑΠΛΑΣΗ</a:t>
            </a:r>
            <a:br>
              <a:rPr sz="2000" b="1" dirty="0"/>
            </a:br>
            <a:br>
              <a:rPr sz="1800" dirty="0"/>
            </a:br>
            <a:br>
              <a:rPr sz="1800" dirty="0"/>
            </a:br>
            <a:br>
              <a:rPr sz="1800" dirty="0"/>
            </a:br>
            <a:r>
              <a:rPr sz="1800" b="1" dirty="0"/>
              <a:t>Εργαλε</a:t>
            </a:r>
            <a:r>
              <a:rPr lang="el-GR" sz="1800" b="1" dirty="0"/>
              <a:t>Ι</a:t>
            </a:r>
            <a:r>
              <a:rPr sz="1800" b="1" dirty="0"/>
              <a:t>ο για την προστασ</a:t>
            </a:r>
            <a:r>
              <a:rPr lang="el-GR" sz="1800" b="1" dirty="0"/>
              <a:t>Ι</a:t>
            </a:r>
            <a:r>
              <a:rPr sz="1800" b="1" dirty="0"/>
              <a:t>α της φυσιογνωμ</a:t>
            </a:r>
            <a:r>
              <a:rPr lang="el-GR" sz="1800" b="1" dirty="0"/>
              <a:t>Ι</a:t>
            </a:r>
            <a:r>
              <a:rPr sz="1800" b="1" dirty="0"/>
              <a:t>ας της π</a:t>
            </a:r>
            <a:r>
              <a:rPr lang="el-GR" sz="1800" b="1" dirty="0"/>
              <a:t>Ο</a:t>
            </a:r>
            <a:r>
              <a:rPr sz="1800" b="1" dirty="0"/>
              <a:t>λης</a:t>
            </a:r>
            <a:endParaRPr sz="1800" b="1" dirty="0"/>
          </a:p>
        </p:txBody>
      </p:sp>
      <p:sp>
        <p:nvSpPr>
          <p:cNvPr id="11268" name="Rectangle 3"/>
          <p:cNvSpPr>
            <a:spLocks noGrp="1"/>
          </p:cNvSpPr>
          <p:nvPr>
            <p:ph idx="1" hasCustomPrompt="1"/>
          </p:nvPr>
        </p:nvSpPr>
        <p:spPr>
          <a:xfrm>
            <a:off x="1981200" y="2326005"/>
            <a:ext cx="8229600" cy="4714875"/>
          </a:xfrm>
        </p:spPr>
        <p:txBody>
          <a:bodyPr vert="horz" wrap="square" lIns="91440" tIns="45720" rIns="91440" bIns="45720" anchor="t">
            <a:normAutofit fontScale="90000" lnSpcReduction="20000"/>
          </a:bodyPr>
          <a:p>
            <a:pPr eaLnBrk="1" hangingPunct="1">
              <a:lnSpc>
                <a:spcPct val="90000"/>
              </a:lnSpc>
              <a:buNone/>
            </a:pPr>
            <a:r>
              <a:rPr sz="1800" dirty="0">
                <a:solidFill>
                  <a:schemeClr val="bg1"/>
                </a:solidFill>
              </a:rPr>
              <a:t>Δράσεις της ανάπλασης		</a:t>
            </a:r>
            <a:r>
              <a:rPr sz="1800" dirty="0">
                <a:solidFill>
                  <a:schemeClr val="bg1"/>
                </a:solidFill>
                <a:sym typeface="Wingdings" panose="05000000000000000000" pitchFamily="2" charset="2"/>
              </a:rPr>
              <a:t></a:t>
            </a:r>
            <a:r>
              <a:rPr sz="1800" dirty="0">
                <a:solidFill>
                  <a:schemeClr val="bg1"/>
                </a:solidFill>
              </a:rPr>
              <a:t> κελύφη</a:t>
            </a:r>
            <a:endParaRPr sz="1800" dirty="0">
              <a:solidFill>
                <a:schemeClr val="bg1"/>
              </a:solidFill>
            </a:endParaRPr>
          </a:p>
          <a:p>
            <a:pPr eaLnBrk="1" hangingPunct="1">
              <a:lnSpc>
                <a:spcPct val="90000"/>
              </a:lnSpc>
              <a:buNone/>
            </a:pPr>
            <a:r>
              <a:rPr sz="1800" dirty="0">
                <a:solidFill>
                  <a:schemeClr val="bg1"/>
                </a:solidFill>
              </a:rPr>
              <a:t>					</a:t>
            </a:r>
            <a:r>
              <a:rPr sz="1800" dirty="0">
                <a:solidFill>
                  <a:schemeClr val="bg1"/>
                </a:solidFill>
                <a:sym typeface="Wingdings" panose="05000000000000000000" pitchFamily="2" charset="2"/>
              </a:rPr>
              <a:t></a:t>
            </a:r>
            <a:r>
              <a:rPr sz="1800" dirty="0">
                <a:solidFill>
                  <a:schemeClr val="bg1"/>
                </a:solidFill>
              </a:rPr>
              <a:t> χρήσεις</a:t>
            </a:r>
            <a:endParaRPr sz="1800" dirty="0">
              <a:solidFill>
                <a:schemeClr val="bg1"/>
              </a:solidFill>
            </a:endParaRPr>
          </a:p>
          <a:p>
            <a:pPr eaLnBrk="1" hangingPunct="1">
              <a:lnSpc>
                <a:spcPct val="90000"/>
              </a:lnSpc>
              <a:buNone/>
            </a:pPr>
            <a:r>
              <a:rPr sz="1800" dirty="0">
                <a:solidFill>
                  <a:schemeClr val="bg1"/>
                </a:solidFill>
              </a:rPr>
              <a:t>					</a:t>
            </a:r>
            <a:r>
              <a:rPr sz="1800" dirty="0">
                <a:solidFill>
                  <a:schemeClr val="bg1"/>
                </a:solidFill>
                <a:sym typeface="Wingdings" panose="05000000000000000000" pitchFamily="2" charset="2"/>
              </a:rPr>
              <a:t></a:t>
            </a:r>
            <a:r>
              <a:rPr sz="1800" dirty="0">
                <a:solidFill>
                  <a:schemeClr val="bg1"/>
                </a:solidFill>
              </a:rPr>
              <a:t> χρήστες</a:t>
            </a:r>
            <a:endParaRPr sz="1800" dirty="0">
              <a:solidFill>
                <a:schemeClr val="bg1"/>
              </a:solidFill>
            </a:endParaRPr>
          </a:p>
          <a:p>
            <a:pPr eaLnBrk="1" hangingPunct="1">
              <a:lnSpc>
                <a:spcPct val="90000"/>
              </a:lnSpc>
              <a:buNone/>
            </a:pPr>
            <a:r>
              <a:rPr sz="1800" dirty="0">
                <a:solidFill>
                  <a:schemeClr val="bg1"/>
                </a:solidFill>
              </a:rPr>
              <a:t>					</a:t>
            </a:r>
            <a:r>
              <a:rPr sz="1800" dirty="0">
                <a:solidFill>
                  <a:schemeClr val="bg1"/>
                </a:solidFill>
                <a:sym typeface="Wingdings" panose="05000000000000000000" pitchFamily="2" charset="2"/>
              </a:rPr>
              <a:t></a:t>
            </a:r>
            <a:r>
              <a:rPr sz="1800" dirty="0">
                <a:solidFill>
                  <a:schemeClr val="bg1"/>
                </a:solidFill>
              </a:rPr>
              <a:t> φυσικοί τόποι</a:t>
            </a:r>
            <a:endParaRPr sz="1800" dirty="0">
              <a:solidFill>
                <a:schemeClr val="bg1"/>
              </a:solidFill>
            </a:endParaRPr>
          </a:p>
          <a:p>
            <a:pPr eaLnBrk="1" hangingPunct="1">
              <a:lnSpc>
                <a:spcPct val="90000"/>
              </a:lnSpc>
              <a:buNone/>
            </a:pPr>
            <a:r>
              <a:rPr sz="1800" dirty="0">
                <a:solidFill>
                  <a:schemeClr val="bg1"/>
                </a:solidFill>
              </a:rPr>
              <a:t>					</a:t>
            </a:r>
            <a:r>
              <a:rPr sz="1800" dirty="0">
                <a:solidFill>
                  <a:schemeClr val="bg1"/>
                </a:solidFill>
                <a:sym typeface="Wingdings" panose="05000000000000000000" pitchFamily="2" charset="2"/>
              </a:rPr>
              <a:t></a:t>
            </a:r>
            <a:r>
              <a:rPr sz="1800" dirty="0">
                <a:solidFill>
                  <a:schemeClr val="bg1"/>
                </a:solidFill>
              </a:rPr>
              <a:t> ασχολίες, επαγγέλματα κ.ά.</a:t>
            </a:r>
            <a:endParaRPr sz="1800" dirty="0">
              <a:solidFill>
                <a:schemeClr val="bg1"/>
              </a:solidFill>
            </a:endParaRPr>
          </a:p>
          <a:p>
            <a:pPr eaLnBrk="1" hangingPunct="1">
              <a:lnSpc>
                <a:spcPct val="90000"/>
              </a:lnSpc>
              <a:buNone/>
            </a:pPr>
            <a:endParaRPr sz="1800" dirty="0">
              <a:solidFill>
                <a:schemeClr val="bg1"/>
              </a:solidFill>
            </a:endParaRPr>
          </a:p>
          <a:p>
            <a:pPr eaLnBrk="1" hangingPunct="1">
              <a:lnSpc>
                <a:spcPct val="90000"/>
              </a:lnSpc>
              <a:buNone/>
            </a:pPr>
            <a:r>
              <a:rPr sz="1800" dirty="0">
                <a:solidFill>
                  <a:schemeClr val="bg1"/>
                </a:solidFill>
              </a:rPr>
              <a:t>Η Ευρώπη αναπλάθει τις πόλεις της	………..	</a:t>
            </a:r>
            <a:r>
              <a:rPr lang="en-US" altLang="x-none" sz="1800" dirty="0">
                <a:solidFill>
                  <a:schemeClr val="bg1"/>
                </a:solidFill>
              </a:rPr>
              <a:t>Docklants</a:t>
            </a:r>
            <a:endParaRPr lang="en-US" altLang="x-none" sz="1800" dirty="0">
              <a:solidFill>
                <a:schemeClr val="bg1"/>
              </a:solidFill>
            </a:endParaRPr>
          </a:p>
          <a:p>
            <a:pPr eaLnBrk="1" hangingPunct="1">
              <a:lnSpc>
                <a:spcPct val="90000"/>
              </a:lnSpc>
              <a:buNone/>
            </a:pPr>
            <a:r>
              <a:rPr lang="en-US" altLang="x-none" sz="1800" dirty="0">
                <a:solidFill>
                  <a:schemeClr val="bg1"/>
                </a:solidFill>
              </a:rPr>
              <a:t>						Urbino</a:t>
            </a:r>
            <a:r>
              <a:rPr sz="1800" dirty="0">
                <a:solidFill>
                  <a:schemeClr val="bg1"/>
                </a:solidFill>
              </a:rPr>
              <a:t> (ιστορικό κέντρο)</a:t>
            </a:r>
            <a:endParaRPr sz="1800" dirty="0">
              <a:solidFill>
                <a:schemeClr val="bg1"/>
              </a:solidFill>
            </a:endParaRPr>
          </a:p>
          <a:p>
            <a:pPr eaLnBrk="1" hangingPunct="1">
              <a:lnSpc>
                <a:spcPct val="90000"/>
              </a:lnSpc>
              <a:buNone/>
            </a:pPr>
            <a:r>
              <a:rPr sz="1800" dirty="0">
                <a:solidFill>
                  <a:schemeClr val="bg1"/>
                </a:solidFill>
              </a:rPr>
              <a:t>						Βερολίνο, κλπ., κλπ., κλπ.</a:t>
            </a:r>
            <a:endParaRPr sz="1800" dirty="0">
              <a:solidFill>
                <a:schemeClr val="bg1"/>
              </a:solidFill>
            </a:endParaRPr>
          </a:p>
          <a:p>
            <a:pPr eaLnBrk="1" hangingPunct="1">
              <a:lnSpc>
                <a:spcPct val="90000"/>
              </a:lnSpc>
              <a:buNone/>
            </a:pPr>
            <a:endParaRPr sz="1800" dirty="0">
              <a:solidFill>
                <a:schemeClr val="bg1"/>
              </a:solidFill>
            </a:endParaRPr>
          </a:p>
          <a:p>
            <a:pPr eaLnBrk="1" hangingPunct="1">
              <a:lnSpc>
                <a:spcPct val="90000"/>
              </a:lnSpc>
              <a:buNone/>
            </a:pPr>
            <a:r>
              <a:rPr sz="1800" dirty="0">
                <a:solidFill>
                  <a:schemeClr val="bg1"/>
                </a:solidFill>
              </a:rPr>
              <a:t>Η Ελλάδα αναπλάθει τους τόπους της………	Βάθεια		</a:t>
            </a:r>
            <a:r>
              <a:rPr sz="1800" u="sng" dirty="0">
                <a:solidFill>
                  <a:schemeClr val="bg1"/>
                </a:solidFill>
              </a:rPr>
              <a:t>Φορείς</a:t>
            </a:r>
            <a:endParaRPr sz="1800" u="sng" dirty="0">
              <a:solidFill>
                <a:schemeClr val="bg1"/>
              </a:solidFill>
            </a:endParaRPr>
          </a:p>
          <a:p>
            <a:pPr eaLnBrk="1" hangingPunct="1">
              <a:lnSpc>
                <a:spcPct val="90000"/>
              </a:lnSpc>
              <a:buNone/>
            </a:pPr>
            <a:r>
              <a:rPr sz="1800" dirty="0">
                <a:solidFill>
                  <a:schemeClr val="bg1"/>
                </a:solidFill>
              </a:rPr>
              <a:t>						</a:t>
            </a:r>
            <a:r>
              <a:rPr lang="el-GR" sz="1800" dirty="0">
                <a:solidFill>
                  <a:schemeClr val="bg1"/>
                </a:solidFill>
              </a:rPr>
              <a:t>					</a:t>
            </a:r>
            <a:r>
              <a:rPr sz="1800" dirty="0">
                <a:solidFill>
                  <a:schemeClr val="bg1"/>
                </a:solidFill>
              </a:rPr>
              <a:t>Οία		</a:t>
            </a:r>
            <a:r>
              <a:rPr lang="el-GR" sz="1800" dirty="0">
                <a:solidFill>
                  <a:schemeClr val="bg1"/>
                </a:solidFill>
              </a:rPr>
              <a:t>	</a:t>
            </a:r>
            <a:r>
              <a:rPr sz="1800" dirty="0">
                <a:solidFill>
                  <a:schemeClr val="bg1"/>
                </a:solidFill>
              </a:rPr>
              <a:t>ΕΟΤ, ΠΕΧΩΔΕ</a:t>
            </a:r>
            <a:endParaRPr sz="1800" dirty="0">
              <a:solidFill>
                <a:schemeClr val="bg1"/>
              </a:solidFill>
            </a:endParaRPr>
          </a:p>
          <a:p>
            <a:pPr eaLnBrk="1" hangingPunct="1">
              <a:lnSpc>
                <a:spcPct val="90000"/>
              </a:lnSpc>
              <a:buNone/>
            </a:pPr>
            <a:r>
              <a:rPr sz="1800" dirty="0">
                <a:solidFill>
                  <a:schemeClr val="bg1"/>
                </a:solidFill>
              </a:rPr>
              <a:t>						</a:t>
            </a:r>
            <a:r>
              <a:rPr lang="el-GR" sz="1800" dirty="0">
                <a:solidFill>
                  <a:schemeClr val="bg1"/>
                </a:solidFill>
              </a:rPr>
              <a:t>					</a:t>
            </a:r>
            <a:r>
              <a:rPr sz="1800" dirty="0">
                <a:solidFill>
                  <a:schemeClr val="bg1"/>
                </a:solidFill>
              </a:rPr>
              <a:t>Πλάκα		ΟΤΑ, Ιδιώτες</a:t>
            </a:r>
            <a:endParaRPr sz="1800" dirty="0">
              <a:solidFill>
                <a:schemeClr val="bg1"/>
              </a:solidFill>
            </a:endParaRPr>
          </a:p>
          <a:p>
            <a:pPr eaLnBrk="1" hangingPunct="1">
              <a:lnSpc>
                <a:spcPct val="90000"/>
              </a:lnSpc>
              <a:buNone/>
            </a:pPr>
            <a:r>
              <a:rPr sz="1800" dirty="0">
                <a:solidFill>
                  <a:schemeClr val="bg1"/>
                </a:solidFill>
              </a:rPr>
              <a:t>						</a:t>
            </a:r>
            <a:r>
              <a:rPr lang="el-GR" sz="1800" dirty="0">
                <a:solidFill>
                  <a:schemeClr val="bg1"/>
                </a:solidFill>
              </a:rPr>
              <a:t>					</a:t>
            </a:r>
            <a:r>
              <a:rPr sz="1800" dirty="0">
                <a:solidFill>
                  <a:schemeClr val="bg1"/>
                </a:solidFill>
              </a:rPr>
              <a:t>κλπ.		</a:t>
            </a:r>
            <a:r>
              <a:rPr lang="el-GR" sz="1800" dirty="0">
                <a:solidFill>
                  <a:schemeClr val="bg1"/>
                </a:solidFill>
              </a:rPr>
              <a:t>	</a:t>
            </a:r>
            <a:r>
              <a:rPr sz="1800" dirty="0">
                <a:solidFill>
                  <a:schemeClr val="bg1"/>
                </a:solidFill>
              </a:rPr>
              <a:t>Ε.Ε.</a:t>
            </a:r>
            <a:endParaRPr sz="1800" dirty="0">
              <a:solidFill>
                <a:schemeClr val="bg1"/>
              </a:solidFill>
            </a:endParaRPr>
          </a:p>
          <a:p>
            <a:pPr eaLnBrk="1" hangingPunct="1">
              <a:lnSpc>
                <a:spcPct val="90000"/>
              </a:lnSpc>
              <a:buNone/>
            </a:pPr>
            <a:r>
              <a:rPr sz="1800" dirty="0">
                <a:solidFill>
                  <a:schemeClr val="bg1"/>
                </a:solidFill>
              </a:rPr>
              <a:t> </a:t>
            </a:r>
            <a:endParaRPr sz="1800" dirty="0">
              <a:solidFill>
                <a:schemeClr val="bg1"/>
              </a:solidFill>
            </a:endParaRPr>
          </a:p>
        </p:txBody>
      </p:sp>
      <p:sp>
        <p:nvSpPr>
          <p:cNvPr id="11269" name="Line 5"/>
          <p:cNvSpPr/>
          <p:nvPr/>
        </p:nvSpPr>
        <p:spPr>
          <a:xfrm>
            <a:off x="6024563" y="1052513"/>
            <a:ext cx="0" cy="431800"/>
          </a:xfrm>
          <a:prstGeom prst="line">
            <a:avLst/>
          </a:prstGeom>
          <a:ln w="76200" cap="flat" cmpd="sng">
            <a:solidFill>
              <a:schemeClr val="accent1"/>
            </a:solidFill>
            <a:prstDash val="solid"/>
            <a:headEnd type="none" w="med" len="med"/>
            <a:tailEnd type="triangle" w="med" len="med"/>
          </a:ln>
        </p:spPr>
      </p:sp>
      <p:sp>
        <p:nvSpPr>
          <p:cNvPr id="11270" name="Line 6"/>
          <p:cNvSpPr/>
          <p:nvPr/>
        </p:nvSpPr>
        <p:spPr>
          <a:xfrm>
            <a:off x="1992313" y="3908108"/>
            <a:ext cx="8280400" cy="0"/>
          </a:xfrm>
          <a:prstGeom prst="line">
            <a:avLst/>
          </a:prstGeom>
          <a:ln w="9525" cap="flat" cmpd="sng">
            <a:solidFill>
              <a:schemeClr val="tx1"/>
            </a:solidFill>
            <a:prstDash val="solid"/>
            <a:headEnd type="none" w="med" len="med"/>
            <a:tailEnd type="none" w="med" len="med"/>
          </a:ln>
        </p:spPr>
      </p:sp>
    </p:spTree>
  </p:cSld>
  <p:clrMapOvr>
    <a:masterClrMapping/>
  </p:clrMapOvr>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0</TotalTime>
  <Words>11344</Words>
  <Application>WPS Presentation</Application>
  <PresentationFormat>Widescreen</PresentationFormat>
  <Paragraphs>412</Paragraphs>
  <Slides>49</Slides>
  <Notes>0</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49</vt:i4>
      </vt:variant>
    </vt:vector>
  </HeadingPairs>
  <TitlesOfParts>
    <vt:vector size="63" baseType="lpstr">
      <vt:lpstr>Arial</vt:lpstr>
      <vt:lpstr>SimSun</vt:lpstr>
      <vt:lpstr>Wingdings</vt:lpstr>
      <vt:lpstr>Wingdings 3</vt:lpstr>
      <vt:lpstr>Batang</vt:lpstr>
      <vt:lpstr>Constantia</vt:lpstr>
      <vt:lpstr>Century Gothic</vt:lpstr>
      <vt:lpstr>Microsoft YaHei</vt:lpstr>
      <vt:lpstr>Arial Unicode MS</vt:lpstr>
      <vt:lpstr>Calibri</vt:lpstr>
      <vt:lpstr>Century Schoolbook</vt:lpstr>
      <vt:lpstr>Century</vt:lpstr>
      <vt:lpstr>Times New Roman</vt:lpstr>
      <vt:lpstr>Slice</vt:lpstr>
      <vt:lpstr>Η αναγεννημΕνη πΟλη της ΛεμεσοΥ μετΑ την τουρκικΗ εισβολΗ του 1974 Η σημασΙα της ανΑδειξης του πολιτισμοΥ της                                                </vt:lpstr>
      <vt:lpstr>PowerPoint 演示文稿</vt:lpstr>
      <vt:lpstr>PowerPoint 演示文稿</vt:lpstr>
      <vt:lpstr>PowerPoint 演示文稿</vt:lpstr>
      <vt:lpstr>PowerPoint 演示文稿</vt:lpstr>
      <vt:lpstr>PowerPoint 演示文稿</vt:lpstr>
      <vt:lpstr>Η παγκοσμιOτητα προστατεYει την πολιτιστικH  και αρχιτεκτονικH κληρονομιA</vt:lpstr>
      <vt:lpstr>Η ΕυρΩπη προστατεΥει τον ευρωπαϊκΟ πολιτιστικΟ πλοΥτο</vt:lpstr>
      <vt:lpstr>ΑΝΑΠΛΑΣΗ    ΕργαλεΙο για την προστασΙα της φυσιογνωμΙας της πΟλης</vt:lpstr>
      <vt:lpstr>PowerPoint 演示文稿</vt:lpstr>
      <vt:lpstr>Λεμεσός</vt:lpstr>
      <vt:lpstr>ΤΟ ΚΑΣΤΡΟ ΤΗΣ ΛΕΜΕΣΟΥ</vt:lpstr>
      <vt:lpstr>ΚΟΥΡΙΟΝ-ΤΑ ΜΝΗΜΕΙΑ ΤΗΣ ΠΟΛΗΣ</vt:lpstr>
      <vt:lpstr>ΜΕΣΑΙΩΝΙΚΟ  ΚΑΣΤΡΟ ΣΤΟ ΚΟΛΟΣΣΙ</vt:lpstr>
      <vt:lpstr>ΑΡΧΑΙΑ ΑΜΑΘΟΥΝΤΑ</vt:lpstr>
      <vt:lpstr>Λάρνακα</vt:lpstr>
      <vt:lpstr>PowerPoint 演示文稿</vt:lpstr>
      <vt:lpstr>PowerPoint 演示文稿</vt:lpstr>
      <vt:lpstr>PowerPoint 演示文稿</vt:lpstr>
      <vt:lpstr>PowerPoint 演示文稿</vt:lpstr>
      <vt:lpstr>PowerPoint 演示文稿</vt:lpstr>
      <vt:lpstr>Ωδείο της Πάφου</vt:lpstr>
      <vt:lpstr>PowerPoint 演示文稿</vt:lpstr>
      <vt:lpstr>PowerPoint 演示文稿</vt:lpstr>
      <vt:lpstr>Το Μεσαιωνικό φρούριο της Πάφου με το λιμανάκι </vt:lpstr>
      <vt:lpstr>Ψηφιδωτά. Η Οικία του Διόνυσου «Η στιγμή που η Θίσβη πανικοβλημένη τρέχει να κρυφτεί από το άγριο θηρίο ενώ ο καλλιτέχνης αντί του Πύραμου, απεικονίζει έναν ποτάμιο Θεό»</vt:lpstr>
      <vt:lpstr>Οθωμανικά λουτρά</vt:lpstr>
      <vt:lpstr>Η τοπικη παράδοση υποδεικνύει πάντως πως εάν κολυμπησει κανείς γύρω από την Πέτρα του Ρωμιού, τα μεσάνυχτα, με πανσέληνο και τελείως γυμνός, θα κερδίσει την αιωνιότητα και θα μείνει για πάντα νέος! </vt:lpstr>
      <vt:lpstr> ...στα νερά του «λουζόταν η Αφροδίτη αφού πλάγιαζε με το σύζυγο της, τον Ήφαιστο». Στα νερά αυτά ανθίζει ένα φυτό με την ονομασία «λυχνίδα».Ακόμη Ο μύθος λέει ότι εκεί η Αφροδίτη συνάντησε τον εραστη της, τον όμορφο Άδωνη, όταν αυτός σταμάτησε για να πιει νερό καθώς, κυνηγούσε. Τη στιγμη που ηπιε το νερό, ο Άδωνης ερωτεύτηκε τη Θεά. </vt:lpstr>
      <vt:lpstr>Γεωγραφικός Προσδιορισμός της Λεμεσού</vt:lpstr>
      <vt:lpstr>Γεωγραφικός Προσδιορισμός</vt:lpstr>
      <vt:lpstr>Γεωφυσικός Προσδιορισμός</vt:lpstr>
      <vt:lpstr>Πολιτιστική διαδρομή στο κέντρο της Λεμεσου</vt:lpstr>
      <vt:lpstr>1) Εκκλησία Αγίου Αντωνίου </vt:lpstr>
      <vt:lpstr>2) Χαρουπόμυλοι Λανίτη</vt:lpstr>
      <vt:lpstr>3) Μεσαιωνικό κάστρο και μεσαιωνικό μουσείο</vt:lpstr>
      <vt:lpstr>4) Μεγάλο Τζαμί (Τζαμί Κεπήρ)</vt:lpstr>
      <vt:lpstr>5) Καθεδρικός Ναός Αγίας Νάπας</vt:lpstr>
      <vt:lpstr>6) A’ Δημοτική Αγορά</vt:lpstr>
      <vt:lpstr>7) A’ Διοικητήριο Λεμεσού</vt:lpstr>
      <vt:lpstr>8) Πλατεία Ηρώων</vt:lpstr>
      <vt:lpstr>9) Λαογραφικό Μουσείο</vt:lpstr>
      <vt:lpstr>10) Δημοτική Πανεπιστημιακή Βιβλιοθήκη</vt:lpstr>
      <vt:lpstr>11) Καθολικός Ναός Αγίας Αικατερίνης</vt:lpstr>
      <vt:lpstr>12) Επίχωση και Πάρκο γλυπτικής</vt:lpstr>
      <vt:lpstr>13) Παλιό Λιμάνι</vt:lpstr>
      <vt:lpstr>Συμπεράσματα</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Χαροκοπειο πανεπιστημιο  «η φυσιογνωμια του Γιβραλταρ»                                                      επιμελεια : κωνσταντινου αντρεασ</dc:title>
  <dc:creator>Αντρέας Κωνσταντίνου</dc:creator>
  <cp:lastModifiedBy>google1587911622</cp:lastModifiedBy>
  <cp:revision>206</cp:revision>
  <dcterms:created xsi:type="dcterms:W3CDTF">2021-01-13T11:36:00Z</dcterms:created>
  <dcterms:modified xsi:type="dcterms:W3CDTF">2025-03-13T05:18:31Z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2057-12.2.0.20326</vt:lpwstr>
  </property>
  <property fmtid="{D5CDD505-2E9C-101B-9397-08002B2CF9AE}" pid="3" name="ICV">
    <vt:lpwstr>0293B422C1684AE09781E1A62CC17A54_13</vt:lpwstr>
  </property>
</Properties>
</file>