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0" r:id="rId3"/>
    <p:sldId id="264" r:id="rId4"/>
    <p:sldId id="263" r:id="rId5"/>
    <p:sldId id="280" r:id="rId6"/>
    <p:sldId id="276" r:id="rId7"/>
    <p:sldId id="277" r:id="rId8"/>
    <p:sldId id="278" r:id="rId9"/>
    <p:sldId id="279" r:id="rId10"/>
    <p:sldId id="287" r:id="rId11"/>
    <p:sldId id="285" r:id="rId12"/>
    <p:sldId id="283" r:id="rId13"/>
    <p:sldId id="284" r:id="rId14"/>
    <p:sldId id="286" r:id="rId15"/>
    <p:sldId id="275" r:id="rId16"/>
    <p:sldId id="274" r:id="rId17"/>
    <p:sldId id="261" r:id="rId18"/>
    <p:sldId id="262" r:id="rId19"/>
    <p:sldId id="289" r:id="rId20"/>
    <p:sldId id="288" r:id="rId21"/>
    <p:sldId id="266" r:id="rId22"/>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385" autoAdjust="0"/>
    <p:restoredTop sz="94660"/>
  </p:normalViewPr>
  <p:slideViewPr>
    <p:cSldViewPr>
      <p:cViewPr>
        <p:scale>
          <a:sx n="80" d="100"/>
          <a:sy n="80" d="100"/>
        </p:scale>
        <p:origin x="-796" y="3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F2997EA-5429-45E6-8865-C0276278A972}" type="datetimeFigureOut">
              <a:rPr lang="el-GR"/>
              <a:pPr>
                <a:defRPr/>
              </a:pPr>
              <a:t>22/12/2016</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CCFFA8D-DD55-40BC-A684-F4CCA3A86BC0}"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638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4340"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1D6BFC4-D80D-4C69-9E1D-550E1895D756}" type="slidenum">
              <a:rPr lang="el-GR" smtClean="0"/>
              <a:pPr fontAlgn="base">
                <a:spcBef>
                  <a:spcPct val="0"/>
                </a:spcBef>
                <a:spcAft>
                  <a:spcPct val="0"/>
                </a:spcAft>
                <a:defRPr/>
              </a:pPr>
              <a:t>1</a:t>
            </a:fld>
            <a:endParaRPr lang="el-G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945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7412"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F8DA207-2BFB-4698-9DAE-94618ADDFDC6}" type="slidenum">
              <a:rPr lang="el-GR" smtClean="0"/>
              <a:pPr fontAlgn="base">
                <a:spcBef>
                  <a:spcPct val="0"/>
                </a:spcBef>
                <a:spcAft>
                  <a:spcPct val="0"/>
                </a:spcAft>
                <a:defRPr/>
              </a:pPr>
              <a:t>15</a:t>
            </a:fld>
            <a:endParaRPr lang="el-G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662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8436"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5C26991-846E-4F32-8284-A2BFAD6D574E}" type="slidenum">
              <a:rPr lang="el-GR" smtClean="0"/>
              <a:pPr fontAlgn="base">
                <a:spcBef>
                  <a:spcPct val="0"/>
                </a:spcBef>
                <a:spcAft>
                  <a:spcPct val="0"/>
                </a:spcAft>
                <a:defRPr/>
              </a:pPr>
              <a:t>16</a:t>
            </a:fld>
            <a:endParaRPr lang="el-G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355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8436"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ADC01B6-C908-480D-A1AD-1AB979872228}" type="slidenum">
              <a:rPr lang="el-GR" smtClean="0"/>
              <a:pPr fontAlgn="base">
                <a:spcBef>
                  <a:spcPct val="0"/>
                </a:spcBef>
                <a:spcAft>
                  <a:spcPct val="0"/>
                </a:spcAft>
                <a:defRPr/>
              </a:pPr>
              <a:t>17</a:t>
            </a:fld>
            <a:endParaRPr lang="el-G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457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2532"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86F6918-4915-49FA-9267-19580FFE5634}" type="slidenum">
              <a:rPr lang="el-GR" smtClean="0"/>
              <a:pPr fontAlgn="base">
                <a:spcBef>
                  <a:spcPct val="0"/>
                </a:spcBef>
                <a:spcAft>
                  <a:spcPct val="0"/>
                </a:spcAft>
                <a:defRPr/>
              </a:pPr>
              <a:t>18</a:t>
            </a:fld>
            <a:endParaRPr lang="el-G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457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2532"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86F6918-4915-49FA-9267-19580FFE5634}" type="slidenum">
              <a:rPr lang="el-GR" smtClean="0"/>
              <a:pPr fontAlgn="base">
                <a:spcBef>
                  <a:spcPct val="0"/>
                </a:spcBef>
                <a:spcAft>
                  <a:spcPct val="0"/>
                </a:spcAft>
                <a:defRPr/>
              </a:pPr>
              <a:t>19</a:t>
            </a:fld>
            <a:endParaRPr lang="el-G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457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2532"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86F6918-4915-49FA-9267-19580FFE5634}" type="slidenum">
              <a:rPr lang="el-GR" smtClean="0"/>
              <a:pPr fontAlgn="base">
                <a:spcBef>
                  <a:spcPct val="0"/>
                </a:spcBef>
                <a:spcAft>
                  <a:spcPct val="0"/>
                </a:spcAft>
                <a:defRPr/>
              </a:pPr>
              <a:t>20</a:t>
            </a:fld>
            <a:endParaRPr lang="el-G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765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4580"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694FBB0-437D-4663-8EF4-211D03964EE6}" type="slidenum">
              <a:rPr lang="el-GR" smtClean="0"/>
              <a:pPr fontAlgn="base">
                <a:spcBef>
                  <a:spcPct val="0"/>
                </a:spcBef>
                <a:spcAft>
                  <a:spcPct val="0"/>
                </a:spcAft>
                <a:defRPr/>
              </a:pPr>
              <a:t>21</a:t>
            </a:fld>
            <a:endParaRPr lang="el-G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741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5364"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EC2BE35-1574-4BFA-8AEC-66C0AD99685C}" type="slidenum">
              <a:rPr lang="el-GR" smtClean="0"/>
              <a:pPr fontAlgn="base">
                <a:spcBef>
                  <a:spcPct val="0"/>
                </a:spcBef>
                <a:spcAft>
                  <a:spcPct val="0"/>
                </a:spcAft>
                <a:defRPr/>
              </a:pPr>
              <a:t>2</a:t>
            </a:fld>
            <a:endParaRPr lang="el-G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843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6388"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858CEF7-4A8E-4C25-9E97-412BC3F77A28}" type="slidenum">
              <a:rPr lang="el-GR" smtClean="0"/>
              <a:pPr fontAlgn="base">
                <a:spcBef>
                  <a:spcPct val="0"/>
                </a:spcBef>
                <a:spcAft>
                  <a:spcPct val="0"/>
                </a:spcAft>
                <a:defRPr/>
              </a:pPr>
              <a:t>3</a:t>
            </a:fld>
            <a:endParaRPr lang="el-G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945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7412"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F8DA207-2BFB-4698-9DAE-94618ADDFDC6}" type="slidenum">
              <a:rPr lang="el-GR" smtClean="0"/>
              <a:pPr fontAlgn="base">
                <a:spcBef>
                  <a:spcPct val="0"/>
                </a:spcBef>
                <a:spcAft>
                  <a:spcPct val="0"/>
                </a:spcAft>
                <a:defRPr/>
              </a:pPr>
              <a:t>4</a:t>
            </a:fld>
            <a:endParaRPr lang="el-G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048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9460"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6385339-638E-46E4-A87B-29B367ADA618}" type="slidenum">
              <a:rPr lang="el-GR" smtClean="0"/>
              <a:pPr fontAlgn="base">
                <a:spcBef>
                  <a:spcPct val="0"/>
                </a:spcBef>
                <a:spcAft>
                  <a:spcPct val="0"/>
                </a:spcAft>
                <a:defRPr/>
              </a:pPr>
              <a:t>6</a:t>
            </a:fld>
            <a:endParaRPr lang="el-G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048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9460"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6385339-638E-46E4-A87B-29B367ADA618}" type="slidenum">
              <a:rPr lang="el-GR" smtClean="0"/>
              <a:pPr fontAlgn="base">
                <a:spcBef>
                  <a:spcPct val="0"/>
                </a:spcBef>
                <a:spcAft>
                  <a:spcPct val="0"/>
                </a:spcAft>
                <a:defRPr/>
              </a:pPr>
              <a:t>7</a:t>
            </a:fld>
            <a:endParaRPr lang="el-G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048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9460"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6385339-638E-46E4-A87B-29B367ADA618}" type="slidenum">
              <a:rPr lang="el-GR" smtClean="0"/>
              <a:pPr fontAlgn="base">
                <a:spcBef>
                  <a:spcPct val="0"/>
                </a:spcBef>
                <a:spcAft>
                  <a:spcPct val="0"/>
                </a:spcAft>
                <a:defRPr/>
              </a:pPr>
              <a:t>8</a:t>
            </a:fld>
            <a:endParaRPr lang="el-G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048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9460"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6385339-638E-46E4-A87B-29B367ADA618}" type="slidenum">
              <a:rPr lang="el-GR" smtClean="0"/>
              <a:pPr fontAlgn="base">
                <a:spcBef>
                  <a:spcPct val="0"/>
                </a:spcBef>
                <a:spcAft>
                  <a:spcPct val="0"/>
                </a:spcAft>
                <a:defRPr/>
              </a:pPr>
              <a:t>9</a:t>
            </a:fld>
            <a:endParaRPr lang="el-G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945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7412"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F8DA207-2BFB-4698-9DAE-94618ADDFDC6}" type="slidenum">
              <a:rPr lang="el-GR" smtClean="0"/>
              <a:pPr fontAlgn="base">
                <a:spcBef>
                  <a:spcPct val="0"/>
                </a:spcBef>
                <a:spcAft>
                  <a:spcPct val="0"/>
                </a:spcAft>
                <a:defRPr/>
              </a:pPr>
              <a:t>11</a:t>
            </a:fld>
            <a:endParaRPr 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lvl1pPr>
              <a:defRPr/>
            </a:lvl1pPr>
          </a:lstStyle>
          <a:p>
            <a:pPr>
              <a:defRPr/>
            </a:pPr>
            <a:fld id="{AEDFCB5E-62BE-4C6A-A7B8-C12C17638D70}" type="datetimeFigureOut">
              <a:rPr lang="el-GR"/>
              <a:pPr>
                <a:defRPr/>
              </a:pPr>
              <a:t>22/12/2016</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8207D1F1-480E-4720-AF5E-F26F59EF130E}"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1035F73C-1F96-4D5B-BB7D-9131F93A7283}" type="datetimeFigureOut">
              <a:rPr lang="el-GR"/>
              <a:pPr>
                <a:defRPr/>
              </a:pPr>
              <a:t>22/12/2016</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863C9989-903E-4F70-97FC-B7323CA45C80}"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6745B6E2-8C4D-4376-86F6-692B28AC22FB}" type="datetimeFigureOut">
              <a:rPr lang="el-GR"/>
              <a:pPr>
                <a:defRPr/>
              </a:pPr>
              <a:t>22/12/2016</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226895AC-BDE8-4999-B063-D303E9C58787}"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D1CF1744-FD75-4C55-9D91-38DD281B0FA7}" type="datetimeFigureOut">
              <a:rPr lang="el-GR"/>
              <a:pPr>
                <a:defRPr/>
              </a:pPr>
              <a:t>22/12/2016</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23AA7907-2AFC-4C09-82C9-CD7159CD6086}"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5B02B408-E378-4B4C-937B-CCC9FA1FBF84}" type="datetimeFigureOut">
              <a:rPr lang="el-GR"/>
              <a:pPr>
                <a:defRPr/>
              </a:pPr>
              <a:t>22/12/2016</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FB01319C-7A28-4983-8E2C-F7C1797EB972}"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pPr>
              <a:defRPr/>
            </a:pPr>
            <a:fld id="{05DAE65A-D9AB-467B-AED6-AEEBDAC2B9EC}" type="datetimeFigureOut">
              <a:rPr lang="el-GR"/>
              <a:pPr>
                <a:defRPr/>
              </a:pPr>
              <a:t>22/12/2016</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74C3CDD2-4B10-436F-9AC2-18096D6F9649}"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pPr>
              <a:defRPr/>
            </a:pPr>
            <a:fld id="{DDA6E02A-B1E5-4F0A-B64B-D85649DD9032}" type="datetimeFigureOut">
              <a:rPr lang="el-GR"/>
              <a:pPr>
                <a:defRPr/>
              </a:pPr>
              <a:t>22/12/2016</a:t>
            </a:fld>
            <a:endParaRPr lang="el-GR"/>
          </a:p>
        </p:txBody>
      </p:sp>
      <p:sp>
        <p:nvSpPr>
          <p:cNvPr id="8" name="4 - Θέση υποσέλιδου"/>
          <p:cNvSpPr>
            <a:spLocks noGrp="1"/>
          </p:cNvSpPr>
          <p:nvPr>
            <p:ph type="ftr" sz="quarter" idx="11"/>
          </p:nvPr>
        </p:nvSpPr>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p:txBody>
          <a:bodyPr/>
          <a:lstStyle>
            <a:lvl1pPr>
              <a:defRPr/>
            </a:lvl1pPr>
          </a:lstStyle>
          <a:p>
            <a:pPr>
              <a:defRPr/>
            </a:pPr>
            <a:fld id="{2FE0E9AF-DA06-4634-9733-7D86F6640F2E}"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3 - Θέση ημερομηνίας"/>
          <p:cNvSpPr>
            <a:spLocks noGrp="1"/>
          </p:cNvSpPr>
          <p:nvPr>
            <p:ph type="dt" sz="half" idx="10"/>
          </p:nvPr>
        </p:nvSpPr>
        <p:spPr/>
        <p:txBody>
          <a:bodyPr/>
          <a:lstStyle>
            <a:lvl1pPr>
              <a:defRPr/>
            </a:lvl1pPr>
          </a:lstStyle>
          <a:p>
            <a:pPr>
              <a:defRPr/>
            </a:pPr>
            <a:fld id="{93F9046C-25D1-46EE-A798-2B0D06EFD49D}" type="datetimeFigureOut">
              <a:rPr lang="el-GR"/>
              <a:pPr>
                <a:defRPr/>
              </a:pPr>
              <a:t>22/12/2016</a:t>
            </a:fld>
            <a:endParaRPr lang="el-GR"/>
          </a:p>
        </p:txBody>
      </p:sp>
      <p:sp>
        <p:nvSpPr>
          <p:cNvPr id="4" name="4 - Θέση υποσέλιδου"/>
          <p:cNvSpPr>
            <a:spLocks noGrp="1"/>
          </p:cNvSpPr>
          <p:nvPr>
            <p:ph type="ftr" sz="quarter" idx="11"/>
          </p:nvPr>
        </p:nvSpPr>
        <p:spPr/>
        <p:txBody>
          <a:bodyPr/>
          <a:lstStyle>
            <a:lvl1pPr>
              <a:defRPr/>
            </a:lvl1pPr>
          </a:lstStyle>
          <a:p>
            <a:pPr>
              <a:defRPr/>
            </a:pPr>
            <a:endParaRPr lang="el-GR"/>
          </a:p>
        </p:txBody>
      </p:sp>
      <p:sp>
        <p:nvSpPr>
          <p:cNvPr id="5" name="5 - Θέση αριθμού διαφάνειας"/>
          <p:cNvSpPr>
            <a:spLocks noGrp="1"/>
          </p:cNvSpPr>
          <p:nvPr>
            <p:ph type="sldNum" sz="quarter" idx="12"/>
          </p:nvPr>
        </p:nvSpPr>
        <p:spPr/>
        <p:txBody>
          <a:bodyPr/>
          <a:lstStyle>
            <a:lvl1pPr>
              <a:defRPr/>
            </a:lvl1pPr>
          </a:lstStyle>
          <a:p>
            <a:pPr>
              <a:defRPr/>
            </a:pPr>
            <a:fld id="{CB13AACE-9D52-4CD3-9741-CFD3A3F160F4}"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fld id="{10773C4F-C3B7-4DC9-82E2-C2921084F490}" type="datetimeFigureOut">
              <a:rPr lang="el-GR"/>
              <a:pPr>
                <a:defRPr/>
              </a:pPr>
              <a:t>22/12/2016</a:t>
            </a:fld>
            <a:endParaRPr lang="el-GR"/>
          </a:p>
        </p:txBody>
      </p:sp>
      <p:sp>
        <p:nvSpPr>
          <p:cNvPr id="3" name="4 - Θέση υποσέλιδου"/>
          <p:cNvSpPr>
            <a:spLocks noGrp="1"/>
          </p:cNvSpPr>
          <p:nvPr>
            <p:ph type="ftr" sz="quarter" idx="11"/>
          </p:nvPr>
        </p:nvSpPr>
        <p:spPr/>
        <p:txBody>
          <a:bodyPr/>
          <a:lstStyle>
            <a:lvl1pPr>
              <a:defRPr/>
            </a:lvl1pPr>
          </a:lstStyle>
          <a:p>
            <a:pPr>
              <a:defRPr/>
            </a:pPr>
            <a:endParaRPr lang="el-GR"/>
          </a:p>
        </p:txBody>
      </p:sp>
      <p:sp>
        <p:nvSpPr>
          <p:cNvPr id="4" name="5 - Θέση αριθμού διαφάνειας"/>
          <p:cNvSpPr>
            <a:spLocks noGrp="1"/>
          </p:cNvSpPr>
          <p:nvPr>
            <p:ph type="sldNum" sz="quarter" idx="12"/>
          </p:nvPr>
        </p:nvSpPr>
        <p:spPr/>
        <p:txBody>
          <a:bodyPr/>
          <a:lstStyle>
            <a:lvl1pPr>
              <a:defRPr/>
            </a:lvl1pPr>
          </a:lstStyle>
          <a:p>
            <a:pPr>
              <a:defRPr/>
            </a:pPr>
            <a:fld id="{8E303F70-1A85-4123-827A-6BA8BD8A9FCB}"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DE7DD293-2760-4A71-80EE-4EEAEC7535A0}" type="datetimeFigureOut">
              <a:rPr lang="el-GR"/>
              <a:pPr>
                <a:defRPr/>
              </a:pPr>
              <a:t>22/12/2016</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6E8F9386-C409-4BD6-BA00-36D5D964C93E}"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smtClean="0"/>
              <a:t>Κάντε κλικ στο εικονίδιο για να προσθέσετε μια εικόνα</a:t>
            </a: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3A50396C-4F93-4ED9-B782-3352A9DCE74B}" type="datetimeFigureOut">
              <a:rPr lang="el-GR"/>
              <a:pPr>
                <a:defRPr/>
              </a:pPr>
              <a:t>22/12/2016</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47D3D6D2-0CAF-476F-85B4-44B48F71625D}"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Kλικ για επεξεργασία του τίτλου</a:t>
            </a:r>
          </a:p>
        </p:txBody>
      </p:sp>
      <p:sp>
        <p:nvSpPr>
          <p:cNvPr id="1027" name="2 - Θέση κειμένου"/>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11D65FCB-DD5C-4A6C-8A0E-741A0048524E}" type="datetimeFigureOut">
              <a:rPr lang="el-GR"/>
              <a:pPr>
                <a:defRPr/>
              </a:pPr>
              <a:t>22/12/2016</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2FF5675-C048-45DD-AA60-23E32C343F66}"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1857364"/>
            <a:ext cx="9144000" cy="1470025"/>
          </a:xfrm>
        </p:spPr>
        <p:txBody>
          <a:bodyPr rtlCol="0">
            <a:normAutofit/>
          </a:bodyPr>
          <a:lstStyle/>
          <a:p>
            <a:pPr fontAlgn="auto">
              <a:spcAft>
                <a:spcPts val="0"/>
              </a:spcAft>
              <a:defRPr/>
            </a:pPr>
            <a:r>
              <a:rPr lang="el-GR" sz="4000" b="1" dirty="0" smtClean="0">
                <a:solidFill>
                  <a:srgbClr val="002060"/>
                </a:solidFill>
                <a:effectLst>
                  <a:outerShdw blurRad="38100" dist="38100" dir="2700000" algn="tl">
                    <a:srgbClr val="000000">
                      <a:alpha val="43137"/>
                    </a:srgbClr>
                  </a:outerShdw>
                </a:effectLst>
                <a:latin typeface="+mn-lt"/>
                <a:cs typeface="Arial" pitchFamily="34" charset="0"/>
              </a:rPr>
              <a:t>ΠΡΑΚΤΙΚΗ ΑΣΚΗΣΗ</a:t>
            </a:r>
            <a:br>
              <a:rPr lang="el-GR" sz="4000" b="1" dirty="0" smtClean="0">
                <a:solidFill>
                  <a:srgbClr val="002060"/>
                </a:solidFill>
                <a:effectLst>
                  <a:outerShdw blurRad="38100" dist="38100" dir="2700000" algn="tl">
                    <a:srgbClr val="000000">
                      <a:alpha val="43137"/>
                    </a:srgbClr>
                  </a:outerShdw>
                </a:effectLst>
                <a:latin typeface="+mn-lt"/>
                <a:cs typeface="Arial" pitchFamily="34" charset="0"/>
              </a:rPr>
            </a:br>
            <a:r>
              <a:rPr lang="el-GR" sz="4000" b="1" dirty="0" smtClean="0">
                <a:solidFill>
                  <a:srgbClr val="002060"/>
                </a:solidFill>
                <a:effectLst>
                  <a:outerShdw blurRad="38100" dist="38100" dir="2700000" algn="tl">
                    <a:srgbClr val="000000">
                      <a:alpha val="43137"/>
                    </a:srgbClr>
                  </a:outerShdw>
                </a:effectLst>
                <a:latin typeface="+mn-lt"/>
                <a:cs typeface="Arial" pitchFamily="34" charset="0"/>
              </a:rPr>
              <a:t>ΤΜΗΜΑΤΟΣ ΓΕΩΓΡΑΦΙΑΣ</a:t>
            </a:r>
          </a:p>
        </p:txBody>
      </p:sp>
      <p:pic>
        <p:nvPicPr>
          <p:cNvPr id="37892" name="Picture 4"/>
          <p:cNvPicPr>
            <a:picLocks noChangeAspect="1" noChangeArrowheads="1"/>
          </p:cNvPicPr>
          <p:nvPr/>
        </p:nvPicPr>
        <p:blipFill>
          <a:blip r:embed="rId3"/>
          <a:srcRect/>
          <a:stretch>
            <a:fillRect/>
          </a:stretch>
        </p:blipFill>
        <p:spPr bwMode="auto">
          <a:xfrm>
            <a:off x="-1" y="0"/>
            <a:ext cx="4500563" cy="1154750"/>
          </a:xfrm>
          <a:prstGeom prst="rect">
            <a:avLst/>
          </a:prstGeom>
          <a:noFill/>
          <a:ln w="9525">
            <a:noFill/>
            <a:miter lim="800000"/>
            <a:headEnd/>
            <a:tailEnd/>
          </a:ln>
          <a:effectLst/>
        </p:spPr>
      </p:pic>
      <p:pic>
        <p:nvPicPr>
          <p:cNvPr id="37893" name="Picture 5"/>
          <p:cNvPicPr>
            <a:picLocks noChangeAspect="1" noChangeArrowheads="1"/>
          </p:cNvPicPr>
          <p:nvPr/>
        </p:nvPicPr>
        <p:blipFill>
          <a:blip r:embed="rId4"/>
          <a:srcRect/>
          <a:stretch>
            <a:fillRect/>
          </a:stretch>
        </p:blipFill>
        <p:spPr bwMode="auto">
          <a:xfrm>
            <a:off x="6876954" y="1"/>
            <a:ext cx="1838450" cy="1142984"/>
          </a:xfrm>
          <a:prstGeom prst="rect">
            <a:avLst/>
          </a:prstGeom>
          <a:noFill/>
          <a:ln w="9525">
            <a:noFill/>
            <a:miter lim="800000"/>
            <a:headEnd/>
            <a:tailEnd/>
          </a:ln>
          <a:effectLst/>
        </p:spPr>
      </p:pic>
      <p:sp>
        <p:nvSpPr>
          <p:cNvPr id="9" name="8 - TextBox"/>
          <p:cNvSpPr txBox="1"/>
          <p:nvPr/>
        </p:nvSpPr>
        <p:spPr>
          <a:xfrm>
            <a:off x="0" y="4643446"/>
            <a:ext cx="9144000" cy="1661993"/>
          </a:xfrm>
          <a:prstGeom prst="rect">
            <a:avLst/>
          </a:prstGeom>
          <a:noFill/>
        </p:spPr>
        <p:txBody>
          <a:bodyPr wrap="square" rtlCol="0">
            <a:spAutoFit/>
          </a:bodyPr>
          <a:lstStyle/>
          <a:p>
            <a:pPr algn="ctr"/>
            <a:r>
              <a:rPr lang="el-GR" sz="2400" dirty="0" smtClean="0">
                <a:solidFill>
                  <a:srgbClr val="002060"/>
                </a:solidFill>
              </a:rPr>
              <a:t>Ε. Καρύμπαλης</a:t>
            </a:r>
          </a:p>
          <a:p>
            <a:pPr algn="ctr"/>
            <a:endParaRPr lang="el-GR" sz="2400" dirty="0" smtClean="0">
              <a:solidFill>
                <a:srgbClr val="002060"/>
              </a:solidFill>
            </a:endParaRPr>
          </a:p>
          <a:p>
            <a:pPr algn="ctr"/>
            <a:r>
              <a:rPr lang="el-GR" i="1" dirty="0" err="1" smtClean="0">
                <a:solidFill>
                  <a:srgbClr val="002060"/>
                </a:solidFill>
              </a:rPr>
              <a:t>Αναπλ</a:t>
            </a:r>
            <a:r>
              <a:rPr lang="el-GR" i="1" dirty="0" smtClean="0">
                <a:solidFill>
                  <a:srgbClr val="002060"/>
                </a:solidFill>
              </a:rPr>
              <a:t>. Καθηγητής</a:t>
            </a:r>
          </a:p>
          <a:p>
            <a:pPr algn="ctr"/>
            <a:r>
              <a:rPr lang="el-GR" i="1" dirty="0" smtClean="0">
                <a:solidFill>
                  <a:srgbClr val="002060"/>
                </a:solidFill>
              </a:rPr>
              <a:t>Επιστημονικός Υπεύθυνος Πρακτικής Άσκησης</a:t>
            </a:r>
          </a:p>
          <a:p>
            <a:pPr algn="ctr"/>
            <a:r>
              <a:rPr lang="el-GR" i="1" dirty="0" smtClean="0">
                <a:solidFill>
                  <a:srgbClr val="002060"/>
                </a:solidFill>
              </a:rPr>
              <a:t>Τμήματος Γεωγραφίας</a:t>
            </a:r>
            <a:endParaRPr lang="el-GR" i="1" dirty="0">
              <a:solidFill>
                <a:srgbClr val="002060"/>
              </a:solidFill>
            </a:endParaRPr>
          </a:p>
        </p:txBody>
      </p:sp>
      <p:sp>
        <p:nvSpPr>
          <p:cNvPr id="10" name="9 - Ορθογώνιο"/>
          <p:cNvSpPr/>
          <p:nvPr/>
        </p:nvSpPr>
        <p:spPr>
          <a:xfrm>
            <a:off x="0" y="0"/>
            <a:ext cx="9144000" cy="685800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218" name="1 - TextBox"/>
          <p:cNvSpPr txBox="1">
            <a:spLocks noChangeArrowheads="1"/>
          </p:cNvSpPr>
          <p:nvPr/>
        </p:nvSpPr>
        <p:spPr bwMode="auto">
          <a:xfrm>
            <a:off x="285750" y="2071688"/>
            <a:ext cx="8281988" cy="2308324"/>
          </a:xfrm>
          <a:prstGeom prst="rect">
            <a:avLst/>
          </a:prstGeom>
          <a:noFill/>
          <a:ln w="9525">
            <a:noFill/>
            <a:miter lim="800000"/>
            <a:headEnd/>
            <a:tailEnd/>
          </a:ln>
        </p:spPr>
        <p:txBody>
          <a:bodyPr>
            <a:spAutoFit/>
          </a:bodyPr>
          <a:lstStyle/>
          <a:p>
            <a:pPr algn="ctr"/>
            <a:r>
              <a:rPr lang="el-GR" sz="2400" dirty="0">
                <a:solidFill>
                  <a:srgbClr val="FFFFCC"/>
                </a:solidFill>
                <a:latin typeface="+mn-lt"/>
              </a:rPr>
              <a:t>Προτείνετε  φορείς στον </a:t>
            </a:r>
            <a:r>
              <a:rPr lang="el-GR" sz="2400" dirty="0" smtClean="0">
                <a:solidFill>
                  <a:srgbClr val="FFFFCC"/>
                </a:solidFill>
                <a:latin typeface="+mn-lt"/>
              </a:rPr>
              <a:t>Επιστημονικό Υπεύθυνο </a:t>
            </a:r>
            <a:r>
              <a:rPr lang="el-GR" sz="2400" dirty="0">
                <a:solidFill>
                  <a:srgbClr val="FFFFCC"/>
                </a:solidFill>
                <a:latin typeface="+mn-lt"/>
              </a:rPr>
              <a:t>και τη Γραμματεία της </a:t>
            </a:r>
            <a:r>
              <a:rPr lang="el-GR" sz="2400" dirty="0" smtClean="0">
                <a:solidFill>
                  <a:srgbClr val="FFFFCC"/>
                </a:solidFill>
                <a:latin typeface="+mn-lt"/>
              </a:rPr>
              <a:t>Πρακτικής Άσκησης </a:t>
            </a:r>
            <a:r>
              <a:rPr lang="el-GR" sz="2400" dirty="0">
                <a:solidFill>
                  <a:srgbClr val="FFFFCC"/>
                </a:solidFill>
                <a:latin typeface="+mn-lt"/>
              </a:rPr>
              <a:t>αφού κάνετε μια πρώτη αρχική διερεύνηση μόνοι σας. Στη συνέχεια δίνοντας τα στοιχεία επικοινωνίας του φορέα στον </a:t>
            </a:r>
            <a:r>
              <a:rPr lang="el-GR" sz="2400" dirty="0" smtClean="0">
                <a:solidFill>
                  <a:srgbClr val="FFFFCC"/>
                </a:solidFill>
                <a:latin typeface="+mn-lt"/>
              </a:rPr>
              <a:t>επιστημονικά υπεύθυνο </a:t>
            </a:r>
            <a:r>
              <a:rPr lang="el-GR" sz="2400" dirty="0">
                <a:solidFill>
                  <a:srgbClr val="FFFFCC"/>
                </a:solidFill>
                <a:latin typeface="+mn-lt"/>
              </a:rPr>
              <a:t>της </a:t>
            </a:r>
            <a:r>
              <a:rPr lang="el-GR" sz="2400" dirty="0" smtClean="0">
                <a:solidFill>
                  <a:srgbClr val="FFFFCC"/>
                </a:solidFill>
                <a:latin typeface="+mn-lt"/>
              </a:rPr>
              <a:t>Πρακτικής Άσκησης </a:t>
            </a:r>
            <a:r>
              <a:rPr lang="el-GR" sz="2400" dirty="0">
                <a:solidFill>
                  <a:srgbClr val="FFFFCC"/>
                </a:solidFill>
                <a:latin typeface="+mn-lt"/>
              </a:rPr>
              <a:t>θα γίνει η επικοινωνία ώστε να επιτευχθεί η σύναψη σύμβασης Παν/</a:t>
            </a:r>
            <a:r>
              <a:rPr lang="el-GR" sz="2400" dirty="0" err="1">
                <a:solidFill>
                  <a:srgbClr val="FFFFCC"/>
                </a:solidFill>
                <a:latin typeface="+mn-lt"/>
              </a:rPr>
              <a:t>μίου</a:t>
            </a:r>
            <a:r>
              <a:rPr lang="el-GR" sz="2400" dirty="0">
                <a:solidFill>
                  <a:srgbClr val="FFFFCC"/>
                </a:solidFill>
                <a:latin typeface="+mn-lt"/>
              </a:rPr>
              <a:t> – Φορέα.</a:t>
            </a:r>
          </a:p>
        </p:txBody>
      </p:sp>
      <p:sp>
        <p:nvSpPr>
          <p:cNvPr id="3" name="3 - Τίτλος"/>
          <p:cNvSpPr txBox="1">
            <a:spLocks/>
          </p:cNvSpPr>
          <p:nvPr/>
        </p:nvSpPr>
        <p:spPr>
          <a:xfrm>
            <a:off x="0" y="260350"/>
            <a:ext cx="9144000" cy="490538"/>
          </a:xfrm>
          <a:prstGeom prst="rect">
            <a:avLst/>
          </a:prstGeom>
        </p:spPr>
        <p:txBody>
          <a:bodyPr/>
          <a:lstStyle/>
          <a:p>
            <a:pPr algn="ctr">
              <a:defRPr/>
            </a:pPr>
            <a:r>
              <a:rPr lang="el-GR" sz="2800" b="1" dirty="0">
                <a:solidFill>
                  <a:srgbClr val="FFC000"/>
                </a:solidFill>
                <a:latin typeface="+mn-lt"/>
                <a:ea typeface="+mj-ea"/>
              </a:rPr>
              <a:t>ΣΥΝΕΡΓΑΖΟΜΕΝΟΙ ΦΟΡΕΙΣ ΠΡΑΚΤΙΚΗΣ ΑΣΚΗΣΗΣ ΦΟΙΤΗΤΩΝ ΤΜΗΜΑΤΟΣ ΓΕΩΓΡΑΦΙΑΣ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122" name="1 - Τίτλος"/>
          <p:cNvSpPr>
            <a:spLocks noGrp="1"/>
          </p:cNvSpPr>
          <p:nvPr>
            <p:ph type="title"/>
          </p:nvPr>
        </p:nvSpPr>
        <p:spPr>
          <a:xfrm>
            <a:off x="0" y="-82550"/>
            <a:ext cx="9144000" cy="895350"/>
          </a:xfrm>
        </p:spPr>
        <p:txBody>
          <a:bodyPr/>
          <a:lstStyle/>
          <a:p>
            <a:r>
              <a:rPr lang="el-GR" sz="3200" b="1" dirty="0" smtClean="0">
                <a:solidFill>
                  <a:srgbClr val="FFC000"/>
                </a:solidFill>
                <a:latin typeface="+mn-lt"/>
                <a:cs typeface="Arial" charset="0"/>
              </a:rPr>
              <a:t>ΠΟΡΕΙΑ ΥΛΟΠΟΙΗΣΗΣ ΠΡΑΚΤΙΚΗΣ ΑΣΚΗΣΗΣ</a:t>
            </a:r>
          </a:p>
        </p:txBody>
      </p:sp>
      <p:sp>
        <p:nvSpPr>
          <p:cNvPr id="5123" name="2 - Θέση περιεχομένου"/>
          <p:cNvSpPr>
            <a:spLocks noGrp="1"/>
          </p:cNvSpPr>
          <p:nvPr>
            <p:ph idx="1"/>
          </p:nvPr>
        </p:nvSpPr>
        <p:spPr>
          <a:xfrm>
            <a:off x="179388" y="1549407"/>
            <a:ext cx="8713787" cy="1593841"/>
          </a:xfrm>
        </p:spPr>
        <p:txBody>
          <a:bodyPr/>
          <a:lstStyle/>
          <a:p>
            <a:pPr algn="just">
              <a:spcBef>
                <a:spcPts val="600"/>
              </a:spcBef>
            </a:pPr>
            <a:r>
              <a:rPr lang="el-GR" sz="2400" dirty="0" smtClean="0">
                <a:solidFill>
                  <a:srgbClr val="FFFFCC"/>
                </a:solidFill>
                <a:cs typeface="Arial" charset="0"/>
              </a:rPr>
              <a:t>Παράλληλα δηλώνεται σε ειδικό έντυπο αίτησης η προτίμηση της/του φοιτήτριας/</a:t>
            </a:r>
            <a:r>
              <a:rPr lang="el-GR" sz="2400" dirty="0" err="1" smtClean="0">
                <a:solidFill>
                  <a:srgbClr val="FFFFCC"/>
                </a:solidFill>
                <a:cs typeface="Arial" charset="0"/>
              </a:rPr>
              <a:t>τή</a:t>
            </a:r>
            <a:r>
              <a:rPr lang="el-GR" sz="2400" dirty="0" smtClean="0">
                <a:solidFill>
                  <a:srgbClr val="FFFFCC"/>
                </a:solidFill>
                <a:cs typeface="Arial" charset="0"/>
              </a:rPr>
              <a:t> για τη διάρκεια της Άσκησης και την χρονική περίοδο εκπόνησής της (η διάρκεια είναι 44 εργάσιμες μέρες).</a:t>
            </a:r>
          </a:p>
          <a:p>
            <a:pPr algn="just">
              <a:spcBef>
                <a:spcPts val="600"/>
              </a:spcBef>
            </a:pPr>
            <a:r>
              <a:rPr lang="el-GR" sz="2400" dirty="0" smtClean="0">
                <a:solidFill>
                  <a:srgbClr val="FFFFCC"/>
                </a:solidFill>
                <a:cs typeface="Arial" charset="0"/>
              </a:rPr>
              <a:t>Επιπλέον ζητείται από τις/τους φοιτήτριες/τες η συμπλήρωση των προσωπικών τους στοιχείων ( ΕΝΤΥΠΟ 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checkerboard(across)">
                                      <p:cBhvr>
                                        <p:cTn id="7" dur="500"/>
                                        <p:tgtEl>
                                          <p:spTgt spid="5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checkerboard(across)">
                                      <p:cBhvr>
                                        <p:cTn id="12" dur="500"/>
                                        <p:tgtEl>
                                          <p:spTgt spid="51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3 - TextBox"/>
          <p:cNvSpPr txBox="1"/>
          <p:nvPr/>
        </p:nvSpPr>
        <p:spPr>
          <a:xfrm>
            <a:off x="0" y="142852"/>
            <a:ext cx="9144000" cy="400110"/>
          </a:xfrm>
          <a:prstGeom prst="rect">
            <a:avLst/>
          </a:prstGeom>
          <a:noFill/>
        </p:spPr>
        <p:txBody>
          <a:bodyPr wrap="square" rtlCol="0">
            <a:spAutoFit/>
          </a:bodyPr>
          <a:lstStyle/>
          <a:p>
            <a:pPr algn="ctr"/>
            <a:r>
              <a:rPr lang="el-GR" sz="2000" b="1" dirty="0" smtClean="0">
                <a:solidFill>
                  <a:srgbClr val="FFC000"/>
                </a:solidFill>
                <a:latin typeface="+mn-lt"/>
              </a:rPr>
              <a:t>ΑΙΤΗΣΗ ΠΡΑΚΤΙΚΗΣ ΑΣΚΗΣΗΣ</a:t>
            </a:r>
            <a:endParaRPr lang="el-GR" sz="2000" b="1" dirty="0">
              <a:solidFill>
                <a:srgbClr val="FFC000"/>
              </a:solidFill>
              <a:latin typeface="+mn-lt"/>
            </a:endParaRPr>
          </a:p>
        </p:txBody>
      </p:sp>
      <p:pic>
        <p:nvPicPr>
          <p:cNvPr id="2050" name="Picture 2"/>
          <p:cNvPicPr>
            <a:picLocks noChangeAspect="1" noChangeArrowheads="1"/>
          </p:cNvPicPr>
          <p:nvPr/>
        </p:nvPicPr>
        <p:blipFill>
          <a:blip r:embed="rId2"/>
          <a:srcRect/>
          <a:stretch>
            <a:fillRect/>
          </a:stretch>
        </p:blipFill>
        <p:spPr bwMode="auto">
          <a:xfrm>
            <a:off x="2401889" y="716954"/>
            <a:ext cx="4286263" cy="602674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3 - TextBox"/>
          <p:cNvSpPr txBox="1"/>
          <p:nvPr/>
        </p:nvSpPr>
        <p:spPr>
          <a:xfrm>
            <a:off x="0" y="142852"/>
            <a:ext cx="9144000" cy="400110"/>
          </a:xfrm>
          <a:prstGeom prst="rect">
            <a:avLst/>
          </a:prstGeom>
          <a:noFill/>
        </p:spPr>
        <p:txBody>
          <a:bodyPr wrap="square" rtlCol="0">
            <a:spAutoFit/>
          </a:bodyPr>
          <a:lstStyle/>
          <a:p>
            <a:pPr algn="ctr"/>
            <a:r>
              <a:rPr lang="el-GR" sz="2000" b="1" dirty="0" smtClean="0">
                <a:solidFill>
                  <a:srgbClr val="FFC000"/>
                </a:solidFill>
                <a:latin typeface="+mn-lt"/>
              </a:rPr>
              <a:t>ΕΝΤΥΠΟ ΠΡΟΣΩΠΙΚΩΝ ΣΤΟΙΧΕΙΩΝ</a:t>
            </a:r>
            <a:endParaRPr lang="el-GR" sz="2000" b="1" dirty="0">
              <a:solidFill>
                <a:srgbClr val="FFC000"/>
              </a:solidFill>
              <a:latin typeface="+mn-lt"/>
            </a:endParaRPr>
          </a:p>
        </p:txBody>
      </p:sp>
      <p:pic>
        <p:nvPicPr>
          <p:cNvPr id="3074" name="Picture 2"/>
          <p:cNvPicPr>
            <a:picLocks noChangeAspect="1" noChangeArrowheads="1"/>
          </p:cNvPicPr>
          <p:nvPr/>
        </p:nvPicPr>
        <p:blipFill>
          <a:blip r:embed="rId2"/>
          <a:srcRect/>
          <a:stretch>
            <a:fillRect/>
          </a:stretch>
        </p:blipFill>
        <p:spPr bwMode="auto">
          <a:xfrm>
            <a:off x="2362201" y="618913"/>
            <a:ext cx="4352939" cy="611526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3 - Πίνακας"/>
          <p:cNvGraphicFramePr>
            <a:graphicFrameLocks noGrp="1"/>
          </p:cNvGraphicFramePr>
          <p:nvPr/>
        </p:nvGraphicFramePr>
        <p:xfrm>
          <a:off x="0" y="1785926"/>
          <a:ext cx="9144001" cy="4125148"/>
        </p:xfrm>
        <a:graphic>
          <a:graphicData uri="http://schemas.openxmlformats.org/drawingml/2006/table">
            <a:tbl>
              <a:tblPr/>
              <a:tblGrid>
                <a:gridCol w="1209124"/>
                <a:gridCol w="394882"/>
                <a:gridCol w="1252762"/>
                <a:gridCol w="1030309"/>
                <a:gridCol w="1756210"/>
                <a:gridCol w="983478"/>
                <a:gridCol w="1545466"/>
                <a:gridCol w="971770"/>
              </a:tblGrid>
              <a:tr h="187329">
                <a:tc>
                  <a:txBody>
                    <a:bodyPr/>
                    <a:lstStyle/>
                    <a:p>
                      <a:pPr algn="ctr" fontAlgn="ctr"/>
                      <a:r>
                        <a:rPr lang="el-GR" sz="900" b="1" i="0" u="none" strike="noStrike" dirty="0">
                          <a:latin typeface="+mn-lt"/>
                        </a:rPr>
                        <a:t>ΟΝΟΜΑΤΕΠΩΝΥΜΟ</a:t>
                      </a:r>
                    </a:p>
                  </a:txBody>
                  <a:tcPr marL="3903" marR="3903" marT="39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l-GR" sz="900" b="1" i="0" u="none" strike="noStrike">
                          <a:latin typeface="+mn-lt"/>
                        </a:rPr>
                        <a:t>ΑΜ </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l-GR" sz="900" b="1" i="0" u="none" strike="noStrike">
                          <a:latin typeface="+mn-lt"/>
                        </a:rPr>
                        <a:t>ΦΟΡΕΑΣ 1</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l-GR" sz="900" b="1" i="0" u="none" strike="noStrike">
                          <a:latin typeface="+mn-lt"/>
                        </a:rPr>
                        <a:t>ΜΕΛΟΣ ΔΕΠ</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l-GR" sz="900" b="1" i="0" u="none" strike="noStrike">
                          <a:latin typeface="+mn-lt"/>
                        </a:rPr>
                        <a:t>ΦΟΡΕΑΣ 2</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l-GR" sz="900" b="1" i="0" u="none" strike="noStrike">
                          <a:latin typeface="+mn-lt"/>
                        </a:rPr>
                        <a:t>ΜΕΛΟΣ ΔΕΠ</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l-GR" sz="900" b="1" i="0" u="none" strike="noStrike">
                          <a:latin typeface="+mn-lt"/>
                        </a:rPr>
                        <a:t>ΦΟΡΕΑΣ 3</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l-GR" sz="900" b="1" i="0" u="none" strike="noStrike">
                          <a:latin typeface="+mn-lt"/>
                        </a:rPr>
                        <a:t>ΜΕΛΟΣ ΔΕΠ</a:t>
                      </a:r>
                    </a:p>
                  </a:txBody>
                  <a:tcPr marL="3903" marR="3903" marT="39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r>
              <a:tr h="1130535">
                <a:tc>
                  <a:txBody>
                    <a:bodyPr/>
                    <a:lstStyle/>
                    <a:p>
                      <a:pPr algn="ctr" fontAlgn="b"/>
                      <a:r>
                        <a:rPr lang="el-GR" sz="900" b="0" i="0" u="none" strike="noStrike">
                          <a:latin typeface="+mn-lt"/>
                        </a:rPr>
                        <a:t>ΑΓΟΡΑΣΤΗ ΣΟΥΛΤΑΝΑ</a:t>
                      </a:r>
                    </a:p>
                  </a:txBody>
                  <a:tcPr marL="3903" marR="3903" marT="39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20846</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ΓΙΑΤΡΟΙ ΧΩΡΙΣ ΣΥΝΟΡΑ</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dirty="0">
                          <a:latin typeface="+mn-lt"/>
                        </a:rPr>
                        <a:t>ΚΡΗΤΙΚΟΣ</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ΑΝΘΡΩΠΟΛΟΓΙΚΗ ΕΤΑΙΡΙΑ ΑΘΗΝΩΝ - ETHNOFEST                                ΦΕΣΤΙΒΑΛ ΕΘΝΟΓΡΑΦΙΚΟΥ ΚΙΝΗΜΑΤΟΓΡΑΦΟΥ ΤΗΣ ΑΘΗΝΑΣ</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ΜΑΥΡΟΜΜΑΤΗΣ</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ΕΛΛΗΝΙΚΟ ΦΟΡΟΥΜ ΜΕΤΑΝΑΣΤΩΝ</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ΠΑΠΑΔΟΠΟΥΛΟΣ</a:t>
                      </a:r>
                    </a:p>
                  </a:txBody>
                  <a:tcPr marL="3903" marR="3903" marT="39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r>
              <a:tr h="425393">
                <a:tc>
                  <a:txBody>
                    <a:bodyPr/>
                    <a:lstStyle/>
                    <a:p>
                      <a:pPr algn="ctr" fontAlgn="b"/>
                      <a:r>
                        <a:rPr lang="el-GR" sz="900" b="0" i="0" u="none" strike="noStrike" dirty="0">
                          <a:latin typeface="+mn-lt"/>
                        </a:rPr>
                        <a:t>ΓΕΩΡΓΑΚΑΚΟΥ ΚΩΝΣΤΑΝΤΙΝΑ</a:t>
                      </a:r>
                    </a:p>
                  </a:txBody>
                  <a:tcPr marL="3903" marR="3903" marT="39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21315</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ΓΙΑΤΡΟΙ ΧΩΡΙΣ ΣΥΝΟΡΑ</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ΚΡΗΤΙΚΟΣ</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ΙΝΣΤΙΤΟΥΤΟ ΔΙΕΘΝΩΝ ΟΙΚΟΝΟΜΙΚΩΝ ΣΧΕΣΕΩΝ</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ΤΡΑΓΑΚΗ</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ΑΝΘΡΩΠΟΛΟΓΙΚΗ ΕΤΑΙΡΙΑ ΑΘΗΝΩΝ - ETHNOFEST                                ΦΕΣΤΙΒΑΛ ΕΘΝΟΓΡΑΦΙΚΟΥ ΚΙΝΗΜΑΤΟΓΡΑΦΟΥ ΤΗΣ ΑΘΗΝΑΣ</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ΜΑΥΡΟΜΜΑΤΗΣ</a:t>
                      </a:r>
                    </a:p>
                  </a:txBody>
                  <a:tcPr marL="3903" marR="3903" marT="39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r>
              <a:tr h="409782">
                <a:tc>
                  <a:txBody>
                    <a:bodyPr/>
                    <a:lstStyle/>
                    <a:p>
                      <a:pPr algn="ctr" fontAlgn="b"/>
                      <a:r>
                        <a:rPr lang="el-GR" sz="900" b="0" i="0" u="none" strike="noStrike">
                          <a:latin typeface="+mn-lt"/>
                        </a:rPr>
                        <a:t>ΓΙΑΝΝΑΚΑΚΗ ΜΑΡΙΑ</a:t>
                      </a:r>
                    </a:p>
                  </a:txBody>
                  <a:tcPr marL="3903" marR="3903" marT="39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21246</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ΟΙΚΟΛΟΓΙΚΗ ΕΤΑΙΡΕΙΑ ΑΝΑΚΥΚΛΩΣΗΣ</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ΛΑΖΑΡΙΔΗ</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dirty="0">
                          <a:latin typeface="+mn-lt"/>
                        </a:rPr>
                        <a:t>ΓΕΝΙΚΗ ΓΡΑΜΜΑΤΕΙΑ ΠΟΛΙΤΙΚΗΣ ΠΡΟΣΤΑΣΙΑΣ</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ΚΑΤΣΑΦΑΔΟΣ</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Ι. ΦΡΑΤΖΗΣ &amp; ΣΥΝΕΡΓΑΤΕΣ ΕΠΕ</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 </a:t>
                      </a:r>
                    </a:p>
                  </a:txBody>
                  <a:tcPr marL="3903" marR="3903" marT="39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r>
              <a:tr h="269286">
                <a:tc>
                  <a:txBody>
                    <a:bodyPr/>
                    <a:lstStyle/>
                    <a:p>
                      <a:pPr algn="ctr" fontAlgn="b"/>
                      <a:r>
                        <a:rPr lang="el-GR" sz="900" b="0" i="0" u="none" strike="noStrike">
                          <a:latin typeface="+mn-lt"/>
                        </a:rPr>
                        <a:t>ΖΟΥΜΗ ΕΙΡΗΝΗ</a:t>
                      </a:r>
                    </a:p>
                  </a:txBody>
                  <a:tcPr marL="3903" marR="3903" marT="39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21322</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ΥΔΡΟΓΡΑΦΙΚΗ ΥΠΗΡΕΣΙΑ ΠΟΛΕΜΙΚΟΥ ΝΑΥΤΙΚΟΥ</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ΚΑΡΥΜΠΑΛΗΣ</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US" sz="900" b="0" i="0" u="none" strike="noStrike">
                          <a:latin typeface="+mn-lt"/>
                        </a:rPr>
                        <a:t>Geospatial Enabling Technologies </a:t>
                      </a:r>
                      <a:r>
                        <a:rPr lang="el-GR" sz="900" b="0" i="0" u="none" strike="noStrike">
                          <a:latin typeface="+mn-lt"/>
                        </a:rPr>
                        <a:t>Μ.Ε.Π.Ε.</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ΧΑΛΚΙΑΣ</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ΔΗΜΟΣ ΛΑΥΡΙΟΥ</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ΧΑΛΚΙΑΣ</a:t>
                      </a:r>
                    </a:p>
                  </a:txBody>
                  <a:tcPr marL="3903" marR="3903" marT="39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r>
              <a:tr h="269286">
                <a:tc>
                  <a:txBody>
                    <a:bodyPr/>
                    <a:lstStyle/>
                    <a:p>
                      <a:pPr algn="ctr" fontAlgn="b"/>
                      <a:r>
                        <a:rPr lang="el-GR" sz="900" b="0" i="0" u="none" strike="noStrike">
                          <a:latin typeface="+mn-lt"/>
                        </a:rPr>
                        <a:t>ΘΕΟΔΩΡΟΠΟΥΛΟΣ ΑΓΓΕΛΟΣ</a:t>
                      </a:r>
                    </a:p>
                  </a:txBody>
                  <a:tcPr marL="3903" marR="3903" marT="39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21108</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ΙΝΣΤΙΤΟΥΤΟ ΔΙΕΘΝΩΝ ΟΙΚΟΝΟΜΙΚΩΝ ΣΧΕΣΕΩΝ</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ΤΡΑΓΑΚΗ</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 </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 </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 </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 </a:t>
                      </a:r>
                    </a:p>
                  </a:txBody>
                  <a:tcPr marL="3903" marR="3903" marT="39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r>
              <a:tr h="179524">
                <a:tc>
                  <a:txBody>
                    <a:bodyPr/>
                    <a:lstStyle/>
                    <a:p>
                      <a:pPr algn="ctr" fontAlgn="b"/>
                      <a:r>
                        <a:rPr lang="el-GR" sz="900" b="0" i="0" u="none" strike="noStrike">
                          <a:latin typeface="+mn-lt"/>
                        </a:rPr>
                        <a:t>ΚΑΡΟΥΖΟΣ ΜΑΡΙΟΣ-ΑΝΑΣΤΑΣΙΟΣ</a:t>
                      </a:r>
                    </a:p>
                  </a:txBody>
                  <a:tcPr marL="3903" marR="3903" marT="39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21214</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ΕΛΙΑΜΕΠ</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ΠΑΠΑΔΟΠΟΥΛΟΣ</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 </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 </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 </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 </a:t>
                      </a:r>
                    </a:p>
                  </a:txBody>
                  <a:tcPr marL="3903" marR="3903" marT="39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r>
              <a:tr h="179524">
                <a:tc>
                  <a:txBody>
                    <a:bodyPr/>
                    <a:lstStyle/>
                    <a:p>
                      <a:pPr algn="ctr" fontAlgn="b"/>
                      <a:r>
                        <a:rPr lang="el-GR" sz="900" b="0" i="0" u="none" strike="noStrike">
                          <a:latin typeface="+mn-lt"/>
                        </a:rPr>
                        <a:t>ΚΟΥΤΡΑΣ ΑΛΕΞΑΝΔΡΟΣ</a:t>
                      </a:r>
                    </a:p>
                  </a:txBody>
                  <a:tcPr marL="3903" marR="3903" marT="39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21336</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ΕΛΙΑΜΕΠ</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ΜΑΥΡΟΜΜΑΤΗΣ</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ΕΛΛΗΝΙΚΟ ΦΟΡΟΥΜ ΜΕΤΑΝΑΣΤΩΝ</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ΠΑΠΑΔΟΠΟΥΛΟΣ</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ΕΚΚΕ</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l-GR" sz="900" b="0" i="0" u="none" strike="noStrike">
                          <a:latin typeface="+mn-lt"/>
                        </a:rPr>
                        <a:t>ΜΑΛΟΥΤΑΣ</a:t>
                      </a:r>
                    </a:p>
                  </a:txBody>
                  <a:tcPr marL="3903" marR="3903" marT="39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r>
              <a:tr h="359047">
                <a:tc>
                  <a:txBody>
                    <a:bodyPr/>
                    <a:lstStyle/>
                    <a:p>
                      <a:pPr algn="ctr" fontAlgn="b"/>
                      <a:r>
                        <a:rPr lang="el-GR" sz="900" b="0" i="0" u="none" strike="noStrike">
                          <a:latin typeface="+mn-lt"/>
                        </a:rPr>
                        <a:t>ΤΣΕΡΓΑ ΜΑΡΙΝΑ</a:t>
                      </a:r>
                    </a:p>
                  </a:txBody>
                  <a:tcPr marL="3903" marR="3903" marT="39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21238</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ΑΡΣΑΚΕΙΑ - ΤΟΣΙΤΣΕΙΑ ΣΧΟΛΕΙΑ Β/ΘΜΙΑΣ ΕΚΠΑΙΔΕΥΣΗΣ ΨΥΧΙΚΟΥ</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ΑΝΤΩΝΟΠΟΥΛΟΥ</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 </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 </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l-GR" sz="900" b="0" i="0" u="none" strike="noStrike">
                          <a:latin typeface="+mn-lt"/>
                        </a:rPr>
                        <a:t> </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l-GR" sz="900" b="0" i="0" u="none" strike="noStrike">
                          <a:latin typeface="+mn-lt"/>
                        </a:rPr>
                        <a:t> </a:t>
                      </a:r>
                    </a:p>
                  </a:txBody>
                  <a:tcPr marL="3903" marR="3903" marT="39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r>
              <a:tr h="199037">
                <a:tc>
                  <a:txBody>
                    <a:bodyPr/>
                    <a:lstStyle/>
                    <a:p>
                      <a:pPr algn="ctr" fontAlgn="b"/>
                      <a:r>
                        <a:rPr lang="el-GR" sz="900" b="0" i="0" u="none" strike="noStrike">
                          <a:latin typeface="+mn-lt"/>
                        </a:rPr>
                        <a:t>ΦΩΤΟΠΟΥΛΟΥ ΜΑΡΙΑ</a:t>
                      </a:r>
                    </a:p>
                  </a:txBody>
                  <a:tcPr marL="3903" marR="3903" marT="39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21380</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US" sz="900" b="0" i="0" u="none" strike="noStrike">
                          <a:latin typeface="+mn-lt"/>
                        </a:rPr>
                        <a:t>Geospatial Enabling Technologies </a:t>
                      </a:r>
                      <a:r>
                        <a:rPr lang="el-GR" sz="900" b="0" i="0" u="none" strike="noStrike">
                          <a:latin typeface="+mn-lt"/>
                        </a:rPr>
                        <a:t>Μ.Ε.Π.Ε.</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ΧΑΛΚΙΑΣ</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US" sz="900" b="0" i="0" u="none" strike="noStrike">
                          <a:latin typeface="+mn-lt"/>
                        </a:rPr>
                        <a:t>MARATHON DATA SYSTEMS (MDS)</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a:latin typeface="+mn-lt"/>
                        </a:rPr>
                        <a:t>ΧΑΛΚΙΑΣ</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US" sz="900" b="0" i="0" u="none" strike="noStrike">
                          <a:latin typeface="+mn-lt"/>
                        </a:rPr>
                        <a:t>TELENAVIS</a:t>
                      </a:r>
                    </a:p>
                  </a:txBody>
                  <a:tcPr marL="3903" marR="3903" marT="39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900" b="0" i="0" u="none" strike="noStrike" dirty="0">
                          <a:latin typeface="+mn-lt"/>
                        </a:rPr>
                        <a:t>ΜΑΛΙΝΔΡΕΤΟΣ</a:t>
                      </a:r>
                    </a:p>
                  </a:txBody>
                  <a:tcPr marL="3903" marR="3903" marT="39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bl>
          </a:graphicData>
        </a:graphic>
      </p:graphicFrame>
      <p:sp>
        <p:nvSpPr>
          <p:cNvPr id="5" name="4 - TextBox"/>
          <p:cNvSpPr txBox="1"/>
          <p:nvPr/>
        </p:nvSpPr>
        <p:spPr>
          <a:xfrm>
            <a:off x="0" y="428604"/>
            <a:ext cx="9144000" cy="646331"/>
          </a:xfrm>
          <a:prstGeom prst="rect">
            <a:avLst/>
          </a:prstGeom>
          <a:noFill/>
        </p:spPr>
        <p:txBody>
          <a:bodyPr wrap="square" rtlCol="0">
            <a:spAutoFit/>
          </a:bodyPr>
          <a:lstStyle/>
          <a:p>
            <a:pPr algn="ctr"/>
            <a:r>
              <a:rPr lang="el-GR" b="1" dirty="0" smtClean="0">
                <a:solidFill>
                  <a:srgbClr val="FFC000"/>
                </a:solidFill>
                <a:latin typeface="+mn-lt"/>
              </a:rPr>
              <a:t>ΠΡΑΚΤΙΚΗ ΑΣΚΗΣΗ 2016 – 2017</a:t>
            </a:r>
            <a:r>
              <a:rPr lang="en-US" b="1" dirty="0" smtClean="0">
                <a:solidFill>
                  <a:srgbClr val="FFC000"/>
                </a:solidFill>
                <a:latin typeface="+mn-lt"/>
              </a:rPr>
              <a:t> </a:t>
            </a:r>
            <a:r>
              <a:rPr lang="el-GR" b="1" dirty="0" smtClean="0">
                <a:solidFill>
                  <a:srgbClr val="FFC000"/>
                </a:solidFill>
                <a:latin typeface="+mn-lt"/>
              </a:rPr>
              <a:t>ΧΕΙΜΕΡΙΝΟ</a:t>
            </a:r>
            <a:r>
              <a:rPr lang="el-GR" b="1" dirty="0">
                <a:solidFill>
                  <a:srgbClr val="FFC000"/>
                </a:solidFill>
                <a:latin typeface="+mn-lt"/>
              </a:rPr>
              <a:t> </a:t>
            </a:r>
            <a:r>
              <a:rPr lang="el-GR" b="1" dirty="0" smtClean="0">
                <a:solidFill>
                  <a:srgbClr val="FFC000"/>
                </a:solidFill>
                <a:latin typeface="+mn-lt"/>
              </a:rPr>
              <a:t>ΕΞΑΜΗΝΟ</a:t>
            </a:r>
            <a:endParaRPr lang="en-US" b="1" dirty="0" smtClean="0">
              <a:solidFill>
                <a:srgbClr val="FFC000"/>
              </a:solidFill>
              <a:latin typeface="+mn-lt"/>
            </a:endParaRPr>
          </a:p>
          <a:p>
            <a:pPr algn="ctr"/>
            <a:r>
              <a:rPr lang="el-GR" b="1" dirty="0" smtClean="0">
                <a:solidFill>
                  <a:srgbClr val="FFC000"/>
                </a:solidFill>
                <a:latin typeface="+mn-lt"/>
              </a:rPr>
              <a:t>ΑΙΤΗΣΕΙΣ ΦΟΙΤΗΤΡΙΩΝ/ΤΩΝ ΓΙΑ ΦΟΡΕΙΣ ΑΠΑΣΧΟΛΗΣΗΣ (3 ΕΠΙΛΟΓΕΣ)</a:t>
            </a:r>
            <a:endParaRPr lang="el-GR" b="1" dirty="0">
              <a:solidFill>
                <a:srgbClr val="FFC000"/>
              </a:solidFill>
              <a:latin typeface="+mn-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122" name="1 - Τίτλος"/>
          <p:cNvSpPr>
            <a:spLocks noGrp="1"/>
          </p:cNvSpPr>
          <p:nvPr>
            <p:ph type="title"/>
          </p:nvPr>
        </p:nvSpPr>
        <p:spPr>
          <a:xfrm>
            <a:off x="0" y="-82550"/>
            <a:ext cx="9144000" cy="895350"/>
          </a:xfrm>
        </p:spPr>
        <p:txBody>
          <a:bodyPr/>
          <a:lstStyle/>
          <a:p>
            <a:r>
              <a:rPr lang="el-GR" sz="3200" b="1" dirty="0" smtClean="0">
                <a:solidFill>
                  <a:srgbClr val="FFC000"/>
                </a:solidFill>
                <a:latin typeface="+mn-lt"/>
                <a:cs typeface="Arial" charset="0"/>
              </a:rPr>
              <a:t>ΠΟΡΕΙΑ ΥΛΟΠΟΙΗΣΗΣ ΠΡΑΚΤΙΚΗΣ ΑΣΚΗΣΗΣ</a:t>
            </a:r>
          </a:p>
        </p:txBody>
      </p:sp>
      <p:sp>
        <p:nvSpPr>
          <p:cNvPr id="5123" name="2 - Θέση περιεχομένου"/>
          <p:cNvSpPr>
            <a:spLocks noGrp="1"/>
          </p:cNvSpPr>
          <p:nvPr>
            <p:ph idx="1"/>
          </p:nvPr>
        </p:nvSpPr>
        <p:spPr>
          <a:xfrm>
            <a:off x="179388" y="549275"/>
            <a:ext cx="8713787" cy="4525963"/>
          </a:xfrm>
        </p:spPr>
        <p:txBody>
          <a:bodyPr/>
          <a:lstStyle/>
          <a:p>
            <a:pPr algn="just">
              <a:spcBef>
                <a:spcPts val="600"/>
              </a:spcBef>
            </a:pPr>
            <a:r>
              <a:rPr lang="el-GR" sz="2400" dirty="0" smtClean="0">
                <a:solidFill>
                  <a:srgbClr val="FFFFCC"/>
                </a:solidFill>
                <a:cs typeface="Arial" charset="0"/>
              </a:rPr>
              <a:t>Ακολουθεί η αξιολόγηση των αιτήσεων και η κατανομή των φοιτητριών/</a:t>
            </a:r>
            <a:r>
              <a:rPr lang="el-GR" sz="2400" dirty="0" err="1" smtClean="0">
                <a:solidFill>
                  <a:srgbClr val="FFFFCC"/>
                </a:solidFill>
                <a:cs typeface="Arial" charset="0"/>
              </a:rPr>
              <a:t>τών</a:t>
            </a:r>
            <a:r>
              <a:rPr lang="el-GR" sz="2400" dirty="0" smtClean="0">
                <a:solidFill>
                  <a:srgbClr val="FFFFCC"/>
                </a:solidFill>
                <a:cs typeface="Arial" charset="0"/>
              </a:rPr>
              <a:t> στις διαθέσιμες θέσεις.</a:t>
            </a:r>
            <a:endParaRPr lang="en-US" sz="2400" dirty="0" smtClean="0">
              <a:solidFill>
                <a:srgbClr val="FFFFCC"/>
              </a:solidFill>
              <a:cs typeface="Arial" charset="0"/>
            </a:endParaRPr>
          </a:p>
          <a:p>
            <a:pPr algn="just">
              <a:spcBef>
                <a:spcPts val="600"/>
              </a:spcBef>
            </a:pPr>
            <a:r>
              <a:rPr lang="el-GR" sz="2400" dirty="0" smtClean="0">
                <a:solidFill>
                  <a:srgbClr val="FFFFCC"/>
                </a:solidFill>
                <a:cs typeface="Arial" charset="0"/>
              </a:rPr>
              <a:t>Για κάθε Πρακτική Άσκηση φοιτήτριας/</a:t>
            </a:r>
            <a:r>
              <a:rPr lang="el-GR" sz="2400" dirty="0" err="1" smtClean="0">
                <a:solidFill>
                  <a:srgbClr val="FFFFCC"/>
                </a:solidFill>
                <a:cs typeface="Arial" charset="0"/>
              </a:rPr>
              <a:t>τή</a:t>
            </a:r>
            <a:r>
              <a:rPr lang="el-GR" sz="2400" dirty="0" smtClean="0">
                <a:solidFill>
                  <a:srgbClr val="FFFFCC"/>
                </a:solidFill>
                <a:cs typeface="Arial" charset="0"/>
              </a:rPr>
              <a:t> ορίζεται ένας υπεύθυνος Καθηγητής - Επόπτης που είναι μέλος ΔΕΠ διδάσκων του Τμήματος Γεωγραφίας και μαζί με τον υπεύθυνο από τον φορέα ορίζει το αντικείμενο απασχόλησης στα πλαίσια της Πρακτικής Άσκησης. Επιπλέον έχει τη συνεχή παρακολούθηση της πορείας της Άσκησης της/του φοιτήτριας/</a:t>
            </a:r>
            <a:r>
              <a:rPr lang="el-GR" sz="2400" dirty="0" err="1" smtClean="0">
                <a:solidFill>
                  <a:srgbClr val="FFFFCC"/>
                </a:solidFill>
                <a:cs typeface="Arial" charset="0"/>
              </a:rPr>
              <a:t>τή</a:t>
            </a:r>
            <a:r>
              <a:rPr lang="el-GR" sz="2400" dirty="0" smtClean="0">
                <a:solidFill>
                  <a:srgbClr val="FFFFCC"/>
                </a:solidFill>
                <a:cs typeface="Arial" charset="0"/>
              </a:rPr>
              <a:t>.</a:t>
            </a:r>
          </a:p>
          <a:p>
            <a:pPr algn="just">
              <a:spcBef>
                <a:spcPts val="600"/>
              </a:spcBef>
            </a:pPr>
            <a:r>
              <a:rPr lang="el-GR" sz="2400" dirty="0" smtClean="0">
                <a:solidFill>
                  <a:srgbClr val="FFFFCC"/>
                </a:solidFill>
                <a:cs typeface="Arial" charset="0"/>
              </a:rPr>
              <a:t>Μετά την εκπόνηση της Πρακτικής Άσκησης ο υπεύθυνος από τον φορέα καλείται να συμπληρώσει ένα ερωτηματολόγιο αξιολόγησης της/του φοιτήτριας/</a:t>
            </a:r>
            <a:r>
              <a:rPr lang="el-GR" sz="2400" dirty="0" err="1" smtClean="0">
                <a:solidFill>
                  <a:srgbClr val="FFFFCC"/>
                </a:solidFill>
                <a:cs typeface="Arial" charset="0"/>
              </a:rPr>
              <a:t>τή</a:t>
            </a:r>
            <a:r>
              <a:rPr lang="el-GR" sz="2400" dirty="0" smtClean="0">
                <a:solidFill>
                  <a:srgbClr val="FFFFCC"/>
                </a:solidFill>
                <a:cs typeface="Arial" charset="0"/>
              </a:rPr>
              <a:t> το οποίο αποστέλλει στον Καθηγητή-Επόπτη ο οποίος λαμβάνοντάς το υπόψη βαθμολογεί την/τον φοιτήτρια/</a:t>
            </a:r>
            <a:r>
              <a:rPr lang="el-GR" sz="2400" dirty="0" err="1" smtClean="0">
                <a:solidFill>
                  <a:srgbClr val="FFFFCC"/>
                </a:solidFill>
                <a:cs typeface="Arial" charset="0"/>
              </a:rPr>
              <a:t>τή</a:t>
            </a:r>
            <a:r>
              <a:rPr lang="el-GR" sz="2400" dirty="0" smtClean="0">
                <a:solidFill>
                  <a:srgbClr val="FFFFCC"/>
                </a:solidFill>
                <a:cs typeface="Arial" charset="0"/>
              </a:rPr>
              <a:t> για το κατ’ επιλογήν μάθημα της Πρακτικής Άσκησης.</a:t>
            </a:r>
          </a:p>
          <a:p>
            <a:pPr algn="just">
              <a:spcBef>
                <a:spcPts val="600"/>
              </a:spcBef>
            </a:pPr>
            <a:r>
              <a:rPr lang="el-GR" sz="2400" dirty="0" smtClean="0">
                <a:solidFill>
                  <a:srgbClr val="FFFFCC"/>
                </a:solidFill>
                <a:cs typeface="Arial" charset="0"/>
              </a:rPr>
              <a:t>Αλλά και η/ο φοιτήτρια/</a:t>
            </a:r>
            <a:r>
              <a:rPr lang="el-GR" sz="2400" dirty="0" err="1" smtClean="0">
                <a:solidFill>
                  <a:srgbClr val="FFFFCC"/>
                </a:solidFill>
                <a:cs typeface="Arial" charset="0"/>
              </a:rPr>
              <a:t>τής</a:t>
            </a:r>
            <a:r>
              <a:rPr lang="el-GR" sz="2400" dirty="0" smtClean="0">
                <a:solidFill>
                  <a:srgbClr val="FFFFCC"/>
                </a:solidFill>
                <a:cs typeface="Arial" charset="0"/>
              </a:rPr>
              <a:t> αξιολογεί τον φορέα καταθέτοντας την εμπειρία του από την Πρακτική Άσκηση.</a:t>
            </a:r>
          </a:p>
          <a:p>
            <a:pPr algn="just">
              <a:spcBef>
                <a:spcPts val="600"/>
              </a:spcBef>
              <a:buNone/>
            </a:pPr>
            <a:endParaRPr lang="el-GR" sz="2400" dirty="0" smtClean="0">
              <a:solidFill>
                <a:srgbClr val="FFFFCC"/>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checkerboard(across)">
                                      <p:cBhvr>
                                        <p:cTn id="7" dur="500"/>
                                        <p:tgtEl>
                                          <p:spTgt spid="5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checkerboard(across)">
                                      <p:cBhvr>
                                        <p:cTn id="12" dur="500"/>
                                        <p:tgtEl>
                                          <p:spTgt spid="51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checkerboard(across)">
                                      <p:cBhvr>
                                        <p:cTn id="17" dur="500"/>
                                        <p:tgtEl>
                                          <p:spTgt spid="512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5123">
                                            <p:txEl>
                                              <p:pRg st="3" end="3"/>
                                            </p:txEl>
                                          </p:spTgt>
                                        </p:tgtEl>
                                        <p:attrNameLst>
                                          <p:attrName>style.visibility</p:attrName>
                                        </p:attrNameLst>
                                      </p:cBhvr>
                                      <p:to>
                                        <p:strVal val="visible"/>
                                      </p:to>
                                    </p:set>
                                    <p:animEffect transition="in" filter="checkerboard(across)">
                                      <p:cBhvr>
                                        <p:cTn id="22" dur="500"/>
                                        <p:tgtEl>
                                          <p:spTgt spid="51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7" name="2 - Θέση περιεχομένου"/>
          <p:cNvSpPr>
            <a:spLocks noGrp="1"/>
          </p:cNvSpPr>
          <p:nvPr>
            <p:ph idx="1"/>
          </p:nvPr>
        </p:nvSpPr>
        <p:spPr>
          <a:xfrm>
            <a:off x="142844" y="903301"/>
            <a:ext cx="8786874" cy="4525963"/>
          </a:xfrm>
        </p:spPr>
        <p:txBody>
          <a:bodyPr/>
          <a:lstStyle/>
          <a:p>
            <a:pPr marL="358775" algn="just">
              <a:spcBef>
                <a:spcPts val="600"/>
              </a:spcBef>
            </a:pPr>
            <a:r>
              <a:rPr lang="el-GR" sz="2400" dirty="0" smtClean="0">
                <a:solidFill>
                  <a:srgbClr val="FFFFCC"/>
                </a:solidFill>
                <a:cs typeface="Arial" charset="0"/>
              </a:rPr>
              <a:t>Υπάρχουν συγκεκριμένα παραδοτέα όπως </a:t>
            </a:r>
            <a:r>
              <a:rPr lang="el-GR" sz="2400" dirty="0" err="1" smtClean="0">
                <a:solidFill>
                  <a:srgbClr val="FFFFCC"/>
                </a:solidFill>
                <a:cs typeface="Arial" charset="0"/>
              </a:rPr>
              <a:t>παρουσιολόγιο</a:t>
            </a:r>
            <a:r>
              <a:rPr lang="el-GR" sz="2400" dirty="0" smtClean="0">
                <a:solidFill>
                  <a:srgbClr val="FFFFCC"/>
                </a:solidFill>
                <a:cs typeface="Arial" charset="0"/>
              </a:rPr>
              <a:t>, έκθεση αξιολόγησης, έκθεση πεπραγμένων, αξιολόγηση του φορέα από την/τον φοιτήτρια/</a:t>
            </a:r>
            <a:r>
              <a:rPr lang="el-GR" sz="2400" dirty="0" err="1" smtClean="0">
                <a:solidFill>
                  <a:srgbClr val="FFFFCC"/>
                </a:solidFill>
                <a:cs typeface="Arial" charset="0"/>
              </a:rPr>
              <a:t>τή</a:t>
            </a:r>
            <a:r>
              <a:rPr lang="el-GR" sz="2400" dirty="0" smtClean="0">
                <a:solidFill>
                  <a:srgbClr val="FFFFCC"/>
                </a:solidFill>
                <a:cs typeface="Arial" charset="0"/>
              </a:rPr>
              <a:t>, αξιολόγηση της/του φοιτήτριας/</a:t>
            </a:r>
            <a:r>
              <a:rPr lang="el-GR" sz="2400" dirty="0" err="1" smtClean="0">
                <a:solidFill>
                  <a:srgbClr val="FFFFCC"/>
                </a:solidFill>
                <a:cs typeface="Arial" charset="0"/>
              </a:rPr>
              <a:t>τή</a:t>
            </a:r>
            <a:r>
              <a:rPr lang="el-GR" sz="2400" dirty="0" smtClean="0">
                <a:solidFill>
                  <a:srgbClr val="FFFFCC"/>
                </a:solidFill>
                <a:cs typeface="Arial" charset="0"/>
              </a:rPr>
              <a:t> από το φορέα, βαθμολογία……</a:t>
            </a:r>
          </a:p>
          <a:p>
            <a:pPr marL="358775" algn="just">
              <a:spcBef>
                <a:spcPts val="600"/>
              </a:spcBef>
            </a:pPr>
            <a:r>
              <a:rPr lang="el-GR" sz="2400" dirty="0" smtClean="0">
                <a:solidFill>
                  <a:srgbClr val="FFFFCC"/>
                </a:solidFill>
                <a:cs typeface="Arial" charset="0"/>
              </a:rPr>
              <a:t>Τα παραδοτέα πρέπει οπωσδήποτε  να έχουν δοθεί στη Γραμματέα της Πρακτικής Άσκησης του Τμήματος με τη λήξη της άσκησης του κάθε φοιτήτρια/</a:t>
            </a:r>
            <a:r>
              <a:rPr lang="el-GR" sz="2400" dirty="0" err="1" smtClean="0">
                <a:solidFill>
                  <a:srgbClr val="FFFFCC"/>
                </a:solidFill>
                <a:cs typeface="Arial" charset="0"/>
              </a:rPr>
              <a:t>τή</a:t>
            </a:r>
            <a:r>
              <a:rPr lang="el-GR" sz="2400" dirty="0" smtClean="0">
                <a:solidFill>
                  <a:srgbClr val="FFFFCC"/>
                </a:solidFill>
                <a:cs typeface="Arial" charset="0"/>
              </a:rPr>
              <a:t> ώστε να θεωρηθεί  ότι η Πρακτική Άσκηση της/του φοιτήτριας/</a:t>
            </a:r>
            <a:r>
              <a:rPr lang="el-GR" sz="2400" dirty="0" err="1" smtClean="0">
                <a:solidFill>
                  <a:srgbClr val="FFFFCC"/>
                </a:solidFill>
                <a:cs typeface="Arial" charset="0"/>
              </a:rPr>
              <a:t>τή</a:t>
            </a:r>
            <a:r>
              <a:rPr lang="el-GR" sz="2400" dirty="0" smtClean="0">
                <a:solidFill>
                  <a:srgbClr val="FFFFCC"/>
                </a:solidFill>
                <a:cs typeface="Arial" charset="0"/>
              </a:rPr>
              <a:t> έχει περατωθεί και το Παν/</a:t>
            </a:r>
            <a:r>
              <a:rPr lang="el-GR" sz="2400" dirty="0" err="1" smtClean="0">
                <a:solidFill>
                  <a:srgbClr val="FFFFCC"/>
                </a:solidFill>
                <a:cs typeface="Arial" charset="0"/>
              </a:rPr>
              <a:t>μιο</a:t>
            </a:r>
            <a:r>
              <a:rPr lang="el-GR" sz="2400" dirty="0" smtClean="0">
                <a:solidFill>
                  <a:srgbClr val="FFFFCC"/>
                </a:solidFill>
                <a:cs typeface="Arial" charset="0"/>
              </a:rPr>
              <a:t> να προβεί στις πληρωμές.</a:t>
            </a:r>
          </a:p>
          <a:p>
            <a:pPr marL="358775" algn="just">
              <a:spcBef>
                <a:spcPts val="600"/>
              </a:spcBef>
            </a:pPr>
            <a:r>
              <a:rPr lang="el-GR" sz="2400" dirty="0" smtClean="0">
                <a:solidFill>
                  <a:srgbClr val="FFFFCC"/>
                </a:solidFill>
                <a:cs typeface="Arial" charset="0"/>
              </a:rPr>
              <a:t>Τα παραδοτέα συμπληρώνονται με συγκεκριμένο τρόπο σε έντυπα που παρέχει στις/στους φοιτήτριες/</a:t>
            </a:r>
            <a:r>
              <a:rPr lang="el-GR" sz="2400" dirty="0" err="1" smtClean="0">
                <a:solidFill>
                  <a:srgbClr val="FFFFCC"/>
                </a:solidFill>
                <a:cs typeface="Arial" charset="0"/>
              </a:rPr>
              <a:t>τές</a:t>
            </a:r>
            <a:r>
              <a:rPr lang="el-GR" sz="2400" dirty="0" smtClean="0">
                <a:solidFill>
                  <a:srgbClr val="FFFFCC"/>
                </a:solidFill>
                <a:cs typeface="Arial" charset="0"/>
              </a:rPr>
              <a:t> η Γραμματεία της Πρακτικής Άσκησης.</a:t>
            </a:r>
          </a:p>
          <a:p>
            <a:pPr marL="358775" algn="just">
              <a:spcBef>
                <a:spcPts val="600"/>
              </a:spcBef>
            </a:pPr>
            <a:r>
              <a:rPr lang="el-GR" sz="2400" dirty="0" smtClean="0">
                <a:solidFill>
                  <a:srgbClr val="FFFFCC"/>
                </a:solidFill>
                <a:cs typeface="Arial" charset="0"/>
              </a:rPr>
              <a:t>Θερμή παράκληση η πίεση των φοιτητριών/</a:t>
            </a:r>
            <a:r>
              <a:rPr lang="el-GR" sz="2400" dirty="0" err="1" smtClean="0">
                <a:solidFill>
                  <a:srgbClr val="FFFFCC"/>
                </a:solidFill>
                <a:cs typeface="Arial" charset="0"/>
              </a:rPr>
              <a:t>τών</a:t>
            </a:r>
            <a:r>
              <a:rPr lang="el-GR" sz="2400" dirty="0" smtClean="0">
                <a:solidFill>
                  <a:srgbClr val="FFFFCC"/>
                </a:solidFill>
                <a:cs typeface="Arial" charset="0"/>
              </a:rPr>
              <a:t> προς τους Επόπτες καθηγητές για την έγκαιρη παράδοση όλων των παραδοτέων.</a:t>
            </a:r>
          </a:p>
        </p:txBody>
      </p:sp>
      <p:sp>
        <p:nvSpPr>
          <p:cNvPr id="5" name="1 - Τίτλος"/>
          <p:cNvSpPr>
            <a:spLocks noGrp="1"/>
          </p:cNvSpPr>
          <p:nvPr>
            <p:ph type="title"/>
          </p:nvPr>
        </p:nvSpPr>
        <p:spPr>
          <a:xfrm>
            <a:off x="0" y="-76218"/>
            <a:ext cx="9144000" cy="895350"/>
          </a:xfrm>
        </p:spPr>
        <p:txBody>
          <a:bodyPr/>
          <a:lstStyle/>
          <a:p>
            <a:r>
              <a:rPr lang="el-GR" sz="3200" b="1" dirty="0" smtClean="0">
                <a:solidFill>
                  <a:srgbClr val="FFC000"/>
                </a:solidFill>
                <a:latin typeface="+mn-lt"/>
                <a:cs typeface="Arial" charset="0"/>
              </a:rPr>
              <a:t>ΠΟΡΕΙΑ ΥΛΟΠΟΙΗΣΗΣ ΠΡΑΚΤΙΚΗΣ ΑΣΚΗΣΗΣ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checkerboard(across)">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checkerboard(across)">
                                      <p:cBhvr>
                                        <p:cTn id="12" dur="5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checkerboard(across)">
                                      <p:cBhvr>
                                        <p:cTn id="17" dur="500"/>
                                        <p:tgtEl>
                                          <p:spTgt spid="61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6147">
                                            <p:txEl>
                                              <p:pRg st="3" end="3"/>
                                            </p:txEl>
                                          </p:spTgt>
                                        </p:tgtEl>
                                        <p:attrNameLst>
                                          <p:attrName>style.visibility</p:attrName>
                                        </p:attrNameLst>
                                      </p:cBhvr>
                                      <p:to>
                                        <p:strVal val="visible"/>
                                      </p:to>
                                    </p:set>
                                    <p:animEffect transition="in" filter="checkerboard(across)">
                                      <p:cBhvr>
                                        <p:cTn id="22" dur="500"/>
                                        <p:tgtEl>
                                          <p:spTgt spid="61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42" name="1 - Τίτλος"/>
          <p:cNvSpPr>
            <a:spLocks noGrp="1"/>
          </p:cNvSpPr>
          <p:nvPr>
            <p:ph type="title"/>
          </p:nvPr>
        </p:nvSpPr>
        <p:spPr>
          <a:xfrm>
            <a:off x="0" y="12700"/>
            <a:ext cx="9144000" cy="895350"/>
          </a:xfrm>
        </p:spPr>
        <p:txBody>
          <a:bodyPr/>
          <a:lstStyle/>
          <a:p>
            <a:r>
              <a:rPr lang="el-GR" sz="3200" b="1" dirty="0" smtClean="0">
                <a:solidFill>
                  <a:srgbClr val="FFC000"/>
                </a:solidFill>
                <a:latin typeface="+mn-lt"/>
                <a:cs typeface="Arial" charset="0"/>
              </a:rPr>
              <a:t>ΑΜΟΙΒΗ ΠΡΑΚΤΙΚΗΣ ΑΣΚΗΣΗΣ</a:t>
            </a:r>
          </a:p>
        </p:txBody>
      </p:sp>
      <p:sp>
        <p:nvSpPr>
          <p:cNvPr id="6147" name="2 - Θέση περιεχομένου"/>
          <p:cNvSpPr>
            <a:spLocks noGrp="1"/>
          </p:cNvSpPr>
          <p:nvPr>
            <p:ph idx="1"/>
          </p:nvPr>
        </p:nvSpPr>
        <p:spPr>
          <a:xfrm>
            <a:off x="285720" y="769789"/>
            <a:ext cx="8501122" cy="4525963"/>
          </a:xfrm>
        </p:spPr>
        <p:txBody>
          <a:bodyPr/>
          <a:lstStyle/>
          <a:p>
            <a:pPr marL="358775" algn="just">
              <a:spcBef>
                <a:spcPts val="600"/>
              </a:spcBef>
            </a:pPr>
            <a:r>
              <a:rPr lang="el-GR" sz="2000" dirty="0" smtClean="0">
                <a:solidFill>
                  <a:srgbClr val="FFFFCC"/>
                </a:solidFill>
                <a:cs typeface="Arial" charset="0"/>
              </a:rPr>
              <a:t>Για τα ακαδημαϊκά έτη 2010-11, 2011-12 και 2012-2013 η Πρακτική Άσκηση των φοιτητριών/</a:t>
            </a:r>
            <a:r>
              <a:rPr lang="el-GR" sz="2000" dirty="0" err="1" smtClean="0">
                <a:solidFill>
                  <a:srgbClr val="FFFFCC"/>
                </a:solidFill>
                <a:cs typeface="Arial" charset="0"/>
              </a:rPr>
              <a:t>τών</a:t>
            </a:r>
            <a:r>
              <a:rPr lang="el-GR" sz="2000" dirty="0" smtClean="0">
                <a:solidFill>
                  <a:srgbClr val="FFFFCC"/>
                </a:solidFill>
                <a:cs typeface="Arial" charset="0"/>
              </a:rPr>
              <a:t> του Τμήματος Γεωγραφίας έχει ενταχθεί στο έργο με τίτλο: «ΠΡΑΚΤΙΚΗ ΑΣΚΗΣΗ ΧΑΡΟΚΟΠΕΙΟΥ ΠΑΝΕΠΙΣΤΗΜΙΟΥ» του Επιχειρησιακού Προγράμματος «ΕΚΠΑΙΔΕΥΣΗ ΚΑΙ ΔΙΑ ΒΙΟΥ ΜΑΘΗΣΗ» (Ε.Σ.Π.Α. 2007-2013) του Υπουργείου Παιδείας Δια Βίου Μάθησης και Θρησκευμάτων με φορέα χρηματοδότησης το Ελληνικό Δημόσιο και το Ευρωπαϊκό Κοινωνικό Ταμείο.</a:t>
            </a:r>
          </a:p>
          <a:p>
            <a:pPr marL="358775" algn="just">
              <a:spcBef>
                <a:spcPts val="600"/>
              </a:spcBef>
            </a:pPr>
            <a:r>
              <a:rPr lang="el-GR" sz="2000" dirty="0" smtClean="0">
                <a:solidFill>
                  <a:srgbClr val="FFFFCC"/>
                </a:solidFill>
              </a:rPr>
              <a:t>Από το έτος 2014 </a:t>
            </a:r>
            <a:r>
              <a:rPr lang="el-GR" sz="2000" dirty="0" smtClean="0">
                <a:solidFill>
                  <a:srgbClr val="FFFFCC"/>
                </a:solidFill>
                <a:cs typeface="Arial" charset="0"/>
              </a:rPr>
              <a:t>η Πρακτική Άσκηση των φοιτητριών/</a:t>
            </a:r>
            <a:r>
              <a:rPr lang="el-GR" sz="2000" dirty="0" err="1" smtClean="0">
                <a:solidFill>
                  <a:srgbClr val="FFFFCC"/>
                </a:solidFill>
                <a:cs typeface="Arial" charset="0"/>
              </a:rPr>
              <a:t>τών</a:t>
            </a:r>
            <a:r>
              <a:rPr lang="el-GR" sz="2000" dirty="0" smtClean="0">
                <a:solidFill>
                  <a:srgbClr val="FFFFCC"/>
                </a:solidFill>
                <a:cs typeface="Arial" charset="0"/>
              </a:rPr>
              <a:t> του Τμήματος Γεωγραφίας έχει ενταχθεί στο έργο με τίτλο:</a:t>
            </a:r>
            <a:r>
              <a:rPr lang="el-GR" sz="2000" dirty="0" smtClean="0">
                <a:solidFill>
                  <a:srgbClr val="FFFFCC"/>
                </a:solidFill>
              </a:rPr>
              <a:t> με τίτλο «ΠΡΑΚΤΙΚΗ ΑΣΚΗΣΗ ΤΡΙΤΟΒΑΘΜΙΑΣ ΕΚΠΑΙΔΕΥΣΗΣ ΧΑΡΟΚΟΠΕΙΟΥ ΠΑΝΕΠΙΣΤΗΜΙΟΥ» του Επιχειρησιακού Προγράμματος «ΑΝΑΠΤΥΞΗ ΑΝΘΡΩΠΙΝΟΥ ΔΥΝΑΜΙΚΟΥ, ΕΚΠΑΙΔΕΥΣΗ ΚΑΙ ΔΙΑ ΒΙΟΥ ΜΑΘΗΣΗ» (Ε.Σ.Π.Α. 2014-2020), το οποίο συγχρηματοδοτείται από το Ευρωπαϊκό Κοινωνικό Ταμείο και εθνικούς πόρους.</a:t>
            </a:r>
            <a:endParaRPr lang="el-GR" sz="2000" dirty="0" smtClean="0">
              <a:solidFill>
                <a:srgbClr val="FFFFCC"/>
              </a:solidFill>
              <a:cs typeface="Arial" charset="0"/>
            </a:endParaRPr>
          </a:p>
          <a:p>
            <a:pPr marL="358775" algn="just">
              <a:spcBef>
                <a:spcPts val="600"/>
              </a:spcBef>
            </a:pPr>
            <a:r>
              <a:rPr lang="el-GR" sz="2000" dirty="0" smtClean="0">
                <a:solidFill>
                  <a:srgbClr val="FFFFCC"/>
                </a:solidFill>
                <a:cs typeface="Arial" charset="0"/>
              </a:rPr>
              <a:t>Αυτό σημαίνει ότι η εκπόνηση Πρακτικής Άσκησης είναι αμειβόμενη με το ποσό των</a:t>
            </a:r>
            <a:r>
              <a:rPr lang="el-GR" sz="1900" dirty="0" smtClean="0">
                <a:solidFill>
                  <a:srgbClr val="FFFFCC"/>
                </a:solidFill>
                <a:cs typeface="Arial" charset="0"/>
              </a:rPr>
              <a:t> </a:t>
            </a:r>
            <a:r>
              <a:rPr lang="el-GR" sz="3600" b="1" dirty="0" smtClean="0">
                <a:solidFill>
                  <a:srgbClr val="FFFFCC"/>
                </a:solidFill>
                <a:cs typeface="Arial" charset="0"/>
                <a:sym typeface="Wingdings"/>
              </a:rPr>
              <a:t></a:t>
            </a:r>
            <a:r>
              <a:rPr lang="el-GR" sz="2000" b="1" dirty="0" smtClean="0">
                <a:solidFill>
                  <a:srgbClr val="FFFFCC"/>
                </a:solidFill>
                <a:cs typeface="Arial" charset="0"/>
                <a:sym typeface="Wingdings"/>
              </a:rPr>
              <a:t> </a:t>
            </a:r>
            <a:r>
              <a:rPr lang="el-GR" sz="2000" dirty="0" smtClean="0">
                <a:solidFill>
                  <a:srgbClr val="FFFFCC"/>
                </a:solidFill>
                <a:cs typeface="Arial" charset="0"/>
              </a:rPr>
              <a:t>124 ευρώ </a:t>
            </a:r>
            <a:r>
              <a:rPr lang="el-GR" sz="3600" b="1" dirty="0" smtClean="0">
                <a:solidFill>
                  <a:srgbClr val="FFFFCC"/>
                </a:solidFill>
                <a:cs typeface="Arial" charset="0"/>
                <a:sym typeface="Wingdings"/>
              </a:rPr>
              <a:t> </a:t>
            </a:r>
            <a:r>
              <a:rPr lang="el-GR" sz="2000" dirty="0" smtClean="0">
                <a:solidFill>
                  <a:srgbClr val="FFFFCC"/>
                </a:solidFill>
                <a:cs typeface="Arial" charset="0"/>
              </a:rPr>
              <a:t>(για την περσινή χρονιά). Η φετινή αμοιβή δεν έχει προσδιορισθεί ακόμη (εξαρτάται από το συνολικό αριθμό των φοιτητριών/των  όλων των Τμημάτων του Παν/</a:t>
            </a:r>
            <a:r>
              <a:rPr lang="el-GR" sz="2000" dirty="0" err="1" smtClean="0">
                <a:solidFill>
                  <a:srgbClr val="FFFFCC"/>
                </a:solidFill>
                <a:cs typeface="Arial" charset="0"/>
              </a:rPr>
              <a:t>μίου</a:t>
            </a:r>
            <a:r>
              <a:rPr lang="el-GR" sz="2000" dirty="0" smtClean="0">
                <a:solidFill>
                  <a:srgbClr val="FFFFCC"/>
                </a:solidFill>
                <a:cs typeface="Arial" charset="0"/>
              </a:rPr>
              <a:t>.</a:t>
            </a:r>
          </a:p>
          <a:p>
            <a:pPr marL="358775" algn="just">
              <a:spcBef>
                <a:spcPts val="600"/>
              </a:spcBef>
            </a:pPr>
            <a:endParaRPr lang="el-GR" sz="1900" dirty="0" smtClean="0">
              <a:solidFill>
                <a:srgbClr val="FF0000"/>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checkerboard(across)">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checkerboard(across)">
                                      <p:cBhvr>
                                        <p:cTn id="12" dur="5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checkerboard(across)">
                                      <p:cBhvr>
                                        <p:cTn id="17" dur="500"/>
                                        <p:tgtEl>
                                          <p:spTgt spid="61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3 - Τίτλος"/>
          <p:cNvSpPr txBox="1">
            <a:spLocks/>
          </p:cNvSpPr>
          <p:nvPr/>
        </p:nvSpPr>
        <p:spPr>
          <a:xfrm>
            <a:off x="0" y="53141"/>
            <a:ext cx="9144000" cy="490537"/>
          </a:xfrm>
          <a:prstGeom prst="rect">
            <a:avLst/>
          </a:prstGeom>
        </p:spPr>
        <p:txBody>
          <a:bodyPr/>
          <a:lstStyle/>
          <a:p>
            <a:pPr algn="ctr" fontAlgn="auto">
              <a:spcAft>
                <a:spcPts val="0"/>
              </a:spcAft>
              <a:defRPr/>
            </a:pPr>
            <a:r>
              <a:rPr lang="el-GR" sz="2000" b="1" dirty="0">
                <a:solidFill>
                  <a:srgbClr val="FFC000"/>
                </a:solidFill>
                <a:latin typeface="+mn-lt"/>
                <a:ea typeface="+mj-ea"/>
                <a:cs typeface="Arial" pitchFamily="34" charset="0"/>
              </a:rPr>
              <a:t>ΦΟΙΤΗΤΕΣ ΠΟΥ ΕΚΠΟΝΗΣΑΝ ΠΡΑΚΤΙΚΗ ΑΣΚΗΣΗ ΣΕ ΦΟΡΕΙΣ ΚΑΤΑ ΤΟ ΑΚΑΔΗΜΑΪΚΟ ΕΤΟΣ </a:t>
            </a:r>
            <a:r>
              <a:rPr lang="el-GR" sz="2000" b="1" dirty="0" smtClean="0">
                <a:solidFill>
                  <a:srgbClr val="FFC000"/>
                </a:solidFill>
                <a:latin typeface="+mn-lt"/>
                <a:ea typeface="+mj-ea"/>
                <a:cs typeface="Arial" pitchFamily="34" charset="0"/>
              </a:rPr>
              <a:t>2015-2016 </a:t>
            </a:r>
          </a:p>
        </p:txBody>
      </p:sp>
      <p:graphicFrame>
        <p:nvGraphicFramePr>
          <p:cNvPr id="4" name="3 - Πίνακας"/>
          <p:cNvGraphicFramePr>
            <a:graphicFrameLocks noGrp="1"/>
          </p:cNvGraphicFramePr>
          <p:nvPr/>
        </p:nvGraphicFramePr>
        <p:xfrm>
          <a:off x="142844" y="842986"/>
          <a:ext cx="8858311" cy="5943600"/>
        </p:xfrm>
        <a:graphic>
          <a:graphicData uri="http://schemas.openxmlformats.org/drawingml/2006/table">
            <a:tbl>
              <a:tblPr/>
              <a:tblGrid>
                <a:gridCol w="499749"/>
                <a:gridCol w="2109837"/>
                <a:gridCol w="2685674"/>
                <a:gridCol w="1603514"/>
                <a:gridCol w="1959537"/>
              </a:tblGrid>
              <a:tr h="129016">
                <a:tc>
                  <a:txBody>
                    <a:bodyPr/>
                    <a:lstStyle/>
                    <a:p>
                      <a:pPr algn="ctr">
                        <a:spcAft>
                          <a:spcPts val="0"/>
                        </a:spcAft>
                      </a:pPr>
                      <a:r>
                        <a:rPr lang="el-GR" sz="1300" b="1" dirty="0">
                          <a:solidFill>
                            <a:srgbClr val="000000"/>
                          </a:solidFill>
                          <a:latin typeface="Calibri"/>
                          <a:ea typeface="Times New Roman"/>
                          <a:cs typeface="Times New Roman"/>
                        </a:rPr>
                        <a:t>α/α</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b="1" dirty="0">
                          <a:solidFill>
                            <a:srgbClr val="000000"/>
                          </a:solidFill>
                          <a:latin typeface="Calibri"/>
                          <a:ea typeface="Times New Roman"/>
                          <a:cs typeface="Times New Roman"/>
                        </a:rPr>
                        <a:t>ΟΝΟΜΑΤΕΠΩΝΥΜΟ ΦΟΙΤΗΤΡΙΑΣ/ΤΗ</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b="1" dirty="0">
                          <a:solidFill>
                            <a:srgbClr val="000000"/>
                          </a:solidFill>
                          <a:latin typeface="Calibri"/>
                          <a:ea typeface="Times New Roman"/>
                          <a:cs typeface="Times New Roman"/>
                        </a:rPr>
                        <a:t>ΦΟΡΕΑΣ ΥΛΟΠΟΙΗΣΗΣ ΠΡΑΚΤΙΚΗΣ ΑΣΚΗΣΗΣ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b="1">
                          <a:solidFill>
                            <a:srgbClr val="000000"/>
                          </a:solidFill>
                          <a:latin typeface="Calibri"/>
                          <a:ea typeface="Times New Roman"/>
                          <a:cs typeface="Times New Roman"/>
                        </a:rPr>
                        <a:t>ΚΑΤΗΓΟΡΙΑ ΦΟΡΕΑ</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b="1">
                          <a:solidFill>
                            <a:srgbClr val="000000"/>
                          </a:solidFill>
                          <a:latin typeface="Calibri"/>
                          <a:ea typeface="Times New Roman"/>
                          <a:cs typeface="Times New Roman"/>
                        </a:rPr>
                        <a:t>ΕΠΟΠΤΗΣ ΚΑΘΗΓΗΤΗΣ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29016">
                <a:tc>
                  <a:txBody>
                    <a:bodyPr/>
                    <a:lstStyle/>
                    <a:p>
                      <a:pPr algn="ctr">
                        <a:spcAft>
                          <a:spcPts val="0"/>
                        </a:spcAft>
                      </a:pPr>
                      <a:r>
                        <a:rPr lang="el-GR" sz="1300">
                          <a:latin typeface="Calibri"/>
                          <a:ea typeface="Times New Roman"/>
                          <a:cs typeface="Times New Roman"/>
                        </a:rPr>
                        <a:t>1</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ΚΑΛΚΑΝΑΚΟΥ ΛΟΥΚΙΑ</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1ο ΠΡΟΤΥΠΟ ΠΕΙΡΑΜΑΤΙΚΟ ΓΥΜΝΑΣΙΟ ΑΘΗΝΑΣ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Δημόσιος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ΑΝΤΩΝΟΠΟΥΛΟΥ</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64508">
                <a:tc>
                  <a:txBody>
                    <a:bodyPr/>
                    <a:lstStyle/>
                    <a:p>
                      <a:pPr algn="ctr">
                        <a:spcAft>
                          <a:spcPts val="0"/>
                        </a:spcAft>
                      </a:pPr>
                      <a:r>
                        <a:rPr lang="el-GR" sz="1300">
                          <a:latin typeface="Calibri"/>
                          <a:ea typeface="Times New Roman"/>
                          <a:cs typeface="Times New Roman"/>
                        </a:rPr>
                        <a:t>2</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ΙΩΑΝΝΟΥ ΔΕΣΠΩ</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9ο ΓΥΜΝΑΣΙΟ ΚΑΛΛΙΘΕΑΣ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Δημόσιος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ΑΝΤΩΝΟΠΟΥΛΟΥ</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64508">
                <a:tc>
                  <a:txBody>
                    <a:bodyPr/>
                    <a:lstStyle/>
                    <a:p>
                      <a:pPr algn="ctr">
                        <a:spcAft>
                          <a:spcPts val="0"/>
                        </a:spcAft>
                      </a:pPr>
                      <a:r>
                        <a:rPr lang="el-GR" sz="1300" dirty="0">
                          <a:latin typeface="Calibri"/>
                          <a:ea typeface="Times New Roman"/>
                          <a:cs typeface="Times New Roman"/>
                        </a:rPr>
                        <a:t>3</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dirty="0">
                          <a:latin typeface="Calibri"/>
                          <a:ea typeface="Times New Roman"/>
                          <a:cs typeface="Times New Roman"/>
                        </a:rPr>
                        <a:t>ΝΤΟΣΤΟΓΛΟΥ ΕΥΤΥΧΙΑ</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a:latin typeface="Calibri"/>
                          <a:ea typeface="Times New Roman"/>
                          <a:cs typeface="Times New Roman"/>
                        </a:rPr>
                        <a:t>AVENT A.E.</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a:latin typeface="Calibri"/>
                          <a:ea typeface="Times New Roman"/>
                          <a:cs typeface="Times New Roman"/>
                        </a:rPr>
                        <a:t>Ιδιωτικός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a:latin typeface="Calibri"/>
                          <a:ea typeface="Times New Roman"/>
                          <a:cs typeface="Times New Roman"/>
                        </a:rPr>
                        <a:t>ΔΕΛΛΑΔΕΤΣΙΜΑΣ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r>
              <a:tr h="129016">
                <a:tc>
                  <a:txBody>
                    <a:bodyPr/>
                    <a:lstStyle/>
                    <a:p>
                      <a:pPr algn="ctr">
                        <a:spcAft>
                          <a:spcPts val="0"/>
                        </a:spcAft>
                      </a:pPr>
                      <a:r>
                        <a:rPr lang="el-GR" sz="1300">
                          <a:latin typeface="Calibri"/>
                          <a:ea typeface="Times New Roman"/>
                          <a:cs typeface="Times New Roman"/>
                        </a:rPr>
                        <a:t>4</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dirty="0">
                          <a:latin typeface="Calibri"/>
                          <a:ea typeface="Times New Roman"/>
                          <a:cs typeface="Times New Roman"/>
                        </a:rPr>
                        <a:t>ΜΟΥΧΤΑΡΟΠΟΥΛΟΥ ΧΡΥΣΑΝΘΗ</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n-US" sz="1300" dirty="0">
                          <a:latin typeface="Calibri"/>
                          <a:ea typeface="Times New Roman"/>
                          <a:cs typeface="Times New Roman"/>
                        </a:rPr>
                        <a:t>Geospatial Enabling Technologies </a:t>
                      </a:r>
                      <a:r>
                        <a:rPr lang="el-GR" sz="1300" dirty="0">
                          <a:latin typeface="Calibri"/>
                          <a:ea typeface="Times New Roman"/>
                          <a:cs typeface="Times New Roman"/>
                        </a:rPr>
                        <a:t>Μ</a:t>
                      </a:r>
                      <a:r>
                        <a:rPr lang="en-US" sz="1300" dirty="0">
                          <a:latin typeface="Calibri"/>
                          <a:ea typeface="Times New Roman"/>
                          <a:cs typeface="Times New Roman"/>
                        </a:rPr>
                        <a:t>.</a:t>
                      </a:r>
                      <a:r>
                        <a:rPr lang="el-GR" sz="1300" dirty="0">
                          <a:latin typeface="Calibri"/>
                          <a:ea typeface="Times New Roman"/>
                          <a:cs typeface="Times New Roman"/>
                        </a:rPr>
                        <a:t>Ε</a:t>
                      </a:r>
                      <a:r>
                        <a:rPr lang="en-US" sz="1300" dirty="0">
                          <a:latin typeface="Calibri"/>
                          <a:ea typeface="Times New Roman"/>
                          <a:cs typeface="Times New Roman"/>
                        </a:rPr>
                        <a:t>.</a:t>
                      </a:r>
                      <a:r>
                        <a:rPr lang="el-GR" sz="1300" dirty="0">
                          <a:latin typeface="Calibri"/>
                          <a:ea typeface="Times New Roman"/>
                          <a:cs typeface="Times New Roman"/>
                        </a:rPr>
                        <a:t>Π</a:t>
                      </a:r>
                      <a:r>
                        <a:rPr lang="en-US" sz="1300" dirty="0">
                          <a:latin typeface="Calibri"/>
                          <a:ea typeface="Times New Roman"/>
                          <a:cs typeface="Times New Roman"/>
                        </a:rPr>
                        <a:t>.</a:t>
                      </a:r>
                      <a:r>
                        <a:rPr lang="el-GR" sz="1300" dirty="0">
                          <a:latin typeface="Calibri"/>
                          <a:ea typeface="Times New Roman"/>
                          <a:cs typeface="Times New Roman"/>
                        </a:rPr>
                        <a:t>Ε</a:t>
                      </a:r>
                      <a:r>
                        <a:rPr lang="en-US" sz="1300" dirty="0">
                          <a:latin typeface="Calibri"/>
                          <a:ea typeface="Times New Roman"/>
                          <a:cs typeface="Times New Roman"/>
                        </a:rPr>
                        <a:t>.</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dirty="0">
                          <a:latin typeface="Calibri"/>
                          <a:ea typeface="Times New Roman"/>
                          <a:cs typeface="Times New Roman"/>
                        </a:rPr>
                        <a:t>Ιδιωτικός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a:latin typeface="Calibri"/>
                          <a:ea typeface="Times New Roman"/>
                          <a:cs typeface="Times New Roman"/>
                        </a:rPr>
                        <a:t>ΚΑΡΥΜΠΑΛΗΣ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r>
              <a:tr h="129016">
                <a:tc>
                  <a:txBody>
                    <a:bodyPr/>
                    <a:lstStyle/>
                    <a:p>
                      <a:pPr algn="ctr">
                        <a:spcAft>
                          <a:spcPts val="0"/>
                        </a:spcAft>
                      </a:pPr>
                      <a:r>
                        <a:rPr lang="el-GR" sz="1300">
                          <a:latin typeface="Calibri"/>
                          <a:ea typeface="Times New Roman"/>
                          <a:cs typeface="Times New Roman"/>
                        </a:rPr>
                        <a:t>5</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a:latin typeface="Calibri"/>
                          <a:ea typeface="Times New Roman"/>
                          <a:cs typeface="Times New Roman"/>
                        </a:rPr>
                        <a:t>ΚΩΝΣΤΑΝΤΟΠΟΥΛΟΥ ΚΩΝΣΤΑΝΤΙΝΑ</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a:latin typeface="Calibri"/>
                          <a:ea typeface="Times New Roman"/>
                          <a:cs typeface="Times New Roman"/>
                        </a:rPr>
                        <a:t>ΑΝΘΡΩΠΟΛΟΓΙΚΗ ΕΤΑΙΡΙΑ ΑΘΗΝΩΝ - ETHNOFEST</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dirty="0">
                          <a:latin typeface="Calibri"/>
                          <a:ea typeface="Times New Roman"/>
                          <a:cs typeface="Times New Roman"/>
                        </a:rPr>
                        <a:t>Ιδιωτικός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dirty="0">
                          <a:latin typeface="Calibri"/>
                          <a:ea typeface="Times New Roman"/>
                          <a:cs typeface="Times New Roman"/>
                        </a:rPr>
                        <a:t>ΜΑΥΡΟΜΜΑΤΗΣ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r>
              <a:tr h="129016">
                <a:tc>
                  <a:txBody>
                    <a:bodyPr/>
                    <a:lstStyle/>
                    <a:p>
                      <a:pPr algn="ctr">
                        <a:spcAft>
                          <a:spcPts val="0"/>
                        </a:spcAft>
                      </a:pPr>
                      <a:r>
                        <a:rPr lang="el-GR" sz="1300" dirty="0">
                          <a:latin typeface="Calibri"/>
                          <a:ea typeface="Times New Roman"/>
                          <a:cs typeface="Times New Roman"/>
                        </a:rPr>
                        <a:t>6</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ΓΙΑΝΝΟΠΟΥΛΟΣ ΝΙΚΟΛΑΟΣ-ΚΙΜΩΝ</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ΓΕΩΓΡΑΦΙΚΗ ΥΠΗΡΕΣΙΑ ΣΤΡΑΤΟΥ (Γ.Υ.Σ.)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Δημόσιος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ΠΑΡΧΑΡΙΔΗΣ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29016">
                <a:tc>
                  <a:txBody>
                    <a:bodyPr/>
                    <a:lstStyle/>
                    <a:p>
                      <a:pPr algn="ctr">
                        <a:spcAft>
                          <a:spcPts val="0"/>
                        </a:spcAft>
                      </a:pPr>
                      <a:r>
                        <a:rPr lang="el-GR" sz="1300">
                          <a:latin typeface="Calibri"/>
                          <a:ea typeface="Times New Roman"/>
                          <a:cs typeface="Times New Roman"/>
                        </a:rPr>
                        <a:t>7</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ΚΑΡΑΝΤΖΙΑ ΜΑΡΙΑΝΘΗ</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ΓΕΩΓΡΑΦΙΚΗ ΥΠΗΡΕΣΙΑ ΣΤΡΑΤΟΥ (Γ.Υ.Σ.)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Δημόσιος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ΠΑΡΧΑΡΙΔΗΣ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29016">
                <a:tc>
                  <a:txBody>
                    <a:bodyPr/>
                    <a:lstStyle/>
                    <a:p>
                      <a:pPr algn="ctr">
                        <a:spcAft>
                          <a:spcPts val="0"/>
                        </a:spcAft>
                      </a:pPr>
                      <a:r>
                        <a:rPr lang="el-GR" sz="1300">
                          <a:latin typeface="Calibri"/>
                          <a:ea typeface="Times New Roman"/>
                          <a:cs typeface="Times New Roman"/>
                        </a:rPr>
                        <a:t>8</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ΠΑΛΑΠΑΝΙΔΗΣ ΧΡΗΣΤΟΣ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ΓΕΩΓΡΑΦΙΚΗ ΥΠΗΡΕΣΙΑ ΣΤΡΑΤΟΥ (Γ.Υ.Σ.)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Δημόσιος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ΠΑΡΧΑΡΙΔΗΣ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29016">
                <a:tc>
                  <a:txBody>
                    <a:bodyPr/>
                    <a:lstStyle/>
                    <a:p>
                      <a:pPr algn="ctr">
                        <a:spcAft>
                          <a:spcPts val="0"/>
                        </a:spcAft>
                      </a:pPr>
                      <a:r>
                        <a:rPr lang="el-GR" sz="1300">
                          <a:latin typeface="Calibri"/>
                          <a:ea typeface="Times New Roman"/>
                          <a:cs typeface="Times New Roman"/>
                        </a:rPr>
                        <a:t>9</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ΑΡΝΑΟΥΤ ΜΟΥΣΤΑΦΑ ΙΡΦΑΝ</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ΔΗΜΟΣ ΖΩΓΡΑΦΟΥ</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Δημόσιος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ΔΕΛΛΑΔΕΤΣΙΜΑΣ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64508">
                <a:tc>
                  <a:txBody>
                    <a:bodyPr/>
                    <a:lstStyle/>
                    <a:p>
                      <a:pPr algn="ctr">
                        <a:spcAft>
                          <a:spcPts val="0"/>
                        </a:spcAft>
                      </a:pPr>
                      <a:r>
                        <a:rPr lang="el-GR" sz="1300">
                          <a:latin typeface="Calibri"/>
                          <a:ea typeface="Times New Roman"/>
                          <a:cs typeface="Times New Roman"/>
                        </a:rPr>
                        <a:t>10</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ΙΚΙΖ ΣΑΛΗ ΙΡΦΑΝ</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ΔΗΜΟΣ ΖΩΓΡΑΦΟΥ</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Δημόσιος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ΔΕΛΛΑΔΕΤΣΙΜΑΣ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29016">
                <a:tc>
                  <a:txBody>
                    <a:bodyPr/>
                    <a:lstStyle/>
                    <a:p>
                      <a:pPr algn="ctr">
                        <a:spcAft>
                          <a:spcPts val="0"/>
                        </a:spcAft>
                      </a:pPr>
                      <a:r>
                        <a:rPr lang="el-GR" sz="1300">
                          <a:latin typeface="Calibri"/>
                          <a:ea typeface="Times New Roman"/>
                          <a:cs typeface="Times New Roman"/>
                        </a:rPr>
                        <a:t>11</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ΚΑΣΣΑΡΑ ΣΠΥΡΙΔΟΥΛΑ</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ΕΘΝΙΚΗ ΜΕΤΕΩΡΟΛΟΓΙΚΗ ΥΠΗΡΕΣΙΑ (Ε.Μ.Υ.)</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Δημόσιος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ΚΑΤΣΑΦΑΔΟΣ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29016">
                <a:tc>
                  <a:txBody>
                    <a:bodyPr/>
                    <a:lstStyle/>
                    <a:p>
                      <a:pPr algn="ctr">
                        <a:spcAft>
                          <a:spcPts val="0"/>
                        </a:spcAft>
                      </a:pPr>
                      <a:r>
                        <a:rPr lang="el-GR" sz="1300">
                          <a:latin typeface="Calibri"/>
                          <a:ea typeface="Times New Roman"/>
                          <a:cs typeface="Times New Roman"/>
                        </a:rPr>
                        <a:t>12</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ΦΥΛΑΚΤΟΣ ΑΣΗΜΑΚΗΣ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ΕΘΝΙΚΟ ΑΣΤΕΡΟΣΚΟΠΕΙΟ ΑΘΗΝΩΝ ΓΕΩΔΥΝΑΜΙΚΟ ΙΝΣΤΙΤΟΥΤΟ</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Δημόσιος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ΚΑΡΥΜΠΑΛΗΣ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29016">
                <a:tc>
                  <a:txBody>
                    <a:bodyPr/>
                    <a:lstStyle/>
                    <a:p>
                      <a:pPr algn="ctr">
                        <a:spcAft>
                          <a:spcPts val="0"/>
                        </a:spcAft>
                      </a:pPr>
                      <a:r>
                        <a:rPr lang="el-GR" sz="1300">
                          <a:latin typeface="Calibri"/>
                          <a:ea typeface="Times New Roman"/>
                          <a:cs typeface="Times New Roman"/>
                        </a:rPr>
                        <a:t>13</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ΜΑΧΑΙΡΑ ΠΑΡΑΣΚΕΥΗ</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ΕΘΝΙΚΟ ΑΣΤΕΡΟΣΚΟΠΕΙΟ ΑΘΗΝΩΝ ΓΕΩΔΥΝΑΜΙΚΟ ΙΝΣΤΙΤΟΥΤΟ</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Δημόσιος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ΚΑΡΥΜΠΑΛΗΣ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29016">
                <a:tc>
                  <a:txBody>
                    <a:bodyPr/>
                    <a:lstStyle/>
                    <a:p>
                      <a:pPr algn="ctr">
                        <a:spcAft>
                          <a:spcPts val="0"/>
                        </a:spcAft>
                      </a:pPr>
                      <a:r>
                        <a:rPr lang="el-GR" sz="1300">
                          <a:latin typeface="Calibri"/>
                          <a:ea typeface="Times New Roman"/>
                          <a:cs typeface="Times New Roman"/>
                        </a:rPr>
                        <a:t>14</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ΠΕΤΡΙΔΟΥ ΚΑΡΙΟΦΥΛΛΙΑ</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ΕΘΝΙΚΟ ΑΣΤΕΡΟΣΚΟΠΕΙΟ ΑΘΗΝΩΝ ΓΕΩΔΥΝΑΜΙΚΟ ΙΝΣΤΙΤΟΥΤΟ</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Δημόσιος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ΚΑΡΥΜΠΑΛΗΣ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29016">
                <a:tc>
                  <a:txBody>
                    <a:bodyPr/>
                    <a:lstStyle/>
                    <a:p>
                      <a:pPr algn="ctr">
                        <a:spcAft>
                          <a:spcPts val="0"/>
                        </a:spcAft>
                      </a:pPr>
                      <a:r>
                        <a:rPr lang="el-GR" sz="1300">
                          <a:latin typeface="Calibri"/>
                          <a:ea typeface="Times New Roman"/>
                          <a:cs typeface="Times New Roman"/>
                        </a:rPr>
                        <a:t>15</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ΠΑΥΛΟΥ ΧΡΥΣΑΝΘΗ</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ΕΘΝΙΚΟ ΑΣΤΕΡΟΣΚΟΠΕΙΟ ΑΘΗΝΩΝ ΓΕΩΔΥΝΑΜΙΚΟ ΙΝΣΤΙΤΟΥΤΟ</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Δημόσιος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ΚΑΡΥΜΠΑΛΗΣ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29016">
                <a:tc>
                  <a:txBody>
                    <a:bodyPr/>
                    <a:lstStyle/>
                    <a:p>
                      <a:pPr algn="ctr">
                        <a:spcAft>
                          <a:spcPts val="0"/>
                        </a:spcAft>
                      </a:pPr>
                      <a:r>
                        <a:rPr lang="el-GR" sz="1300" dirty="0">
                          <a:latin typeface="Calibri"/>
                          <a:ea typeface="Times New Roman"/>
                          <a:cs typeface="Times New Roman"/>
                        </a:rPr>
                        <a:t>31</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ΜΑΡΓΕΤΗ ΑΙΚΑΤΕΡΙΝΗ</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ΥΔΡΟΓΡΑΦΙΚΗ ΥΠΗΡΕΣΙΑ ΠΟΛΕΜΙΚΟΥ ΝΑΥΤΙΚΟΥ</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Δημόσιος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ΚΑΡΥΜΠΑΛΗΣ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3 - Τίτλος"/>
          <p:cNvSpPr txBox="1">
            <a:spLocks/>
          </p:cNvSpPr>
          <p:nvPr/>
        </p:nvSpPr>
        <p:spPr>
          <a:xfrm>
            <a:off x="0" y="53141"/>
            <a:ext cx="9144000" cy="490537"/>
          </a:xfrm>
          <a:prstGeom prst="rect">
            <a:avLst/>
          </a:prstGeom>
        </p:spPr>
        <p:txBody>
          <a:bodyPr/>
          <a:lstStyle/>
          <a:p>
            <a:pPr algn="ctr" fontAlgn="auto">
              <a:spcAft>
                <a:spcPts val="0"/>
              </a:spcAft>
              <a:defRPr/>
            </a:pPr>
            <a:r>
              <a:rPr lang="el-GR" sz="2000" b="1" dirty="0">
                <a:solidFill>
                  <a:srgbClr val="FFC000"/>
                </a:solidFill>
                <a:latin typeface="+mn-lt"/>
                <a:ea typeface="+mj-ea"/>
                <a:cs typeface="Arial" pitchFamily="34" charset="0"/>
              </a:rPr>
              <a:t>ΦΟΙΤΗΤΕΣ ΠΟΥ ΕΚΠΟΝΗΣΑΝ ΠΡΑΚΤΙΚΗ ΑΣΚΗΣΗ ΣΕ ΦΟΡΕΙΣ ΚΑΤΑ ΤΟ ΑΚΑΔΗΜΑΪΚΟ ΕΤΟΣ </a:t>
            </a:r>
            <a:r>
              <a:rPr lang="el-GR" sz="2000" b="1" dirty="0" smtClean="0">
                <a:solidFill>
                  <a:srgbClr val="FFC000"/>
                </a:solidFill>
                <a:latin typeface="+mn-lt"/>
                <a:ea typeface="+mj-ea"/>
                <a:cs typeface="Arial" pitchFamily="34" charset="0"/>
              </a:rPr>
              <a:t>2015-2016 </a:t>
            </a:r>
          </a:p>
        </p:txBody>
      </p:sp>
      <p:graphicFrame>
        <p:nvGraphicFramePr>
          <p:cNvPr id="4" name="3 - Πίνακας"/>
          <p:cNvGraphicFramePr>
            <a:graphicFrameLocks noGrp="1"/>
          </p:cNvGraphicFramePr>
          <p:nvPr/>
        </p:nvGraphicFramePr>
        <p:xfrm>
          <a:off x="142844" y="1119206"/>
          <a:ext cx="8858311" cy="4953000"/>
        </p:xfrm>
        <a:graphic>
          <a:graphicData uri="http://schemas.openxmlformats.org/drawingml/2006/table">
            <a:tbl>
              <a:tblPr/>
              <a:tblGrid>
                <a:gridCol w="499749"/>
                <a:gridCol w="2109837"/>
                <a:gridCol w="2891140"/>
                <a:gridCol w="1398048"/>
                <a:gridCol w="1959537"/>
              </a:tblGrid>
              <a:tr h="129016">
                <a:tc>
                  <a:txBody>
                    <a:bodyPr/>
                    <a:lstStyle/>
                    <a:p>
                      <a:pPr algn="ctr">
                        <a:spcAft>
                          <a:spcPts val="0"/>
                        </a:spcAft>
                      </a:pPr>
                      <a:r>
                        <a:rPr lang="el-GR" sz="1300" b="1" dirty="0">
                          <a:solidFill>
                            <a:srgbClr val="000000"/>
                          </a:solidFill>
                          <a:latin typeface="Calibri"/>
                          <a:ea typeface="Times New Roman"/>
                          <a:cs typeface="Times New Roman"/>
                        </a:rPr>
                        <a:t>α/α</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b="1" dirty="0">
                          <a:solidFill>
                            <a:srgbClr val="000000"/>
                          </a:solidFill>
                          <a:latin typeface="Calibri"/>
                          <a:ea typeface="Times New Roman"/>
                          <a:cs typeface="Times New Roman"/>
                        </a:rPr>
                        <a:t>ΟΝΟΜΑΤΕΠΩΝΥΜΟ ΦΟΙΤΗΤΡΙΑΣ/ΤΗ</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b="1">
                          <a:solidFill>
                            <a:srgbClr val="000000"/>
                          </a:solidFill>
                          <a:latin typeface="Calibri"/>
                          <a:ea typeface="Times New Roman"/>
                          <a:cs typeface="Times New Roman"/>
                        </a:rPr>
                        <a:t>ΦΟΡΕΑΣ ΥΛΟΠΟΙΗΣΗΣ ΠΡΑΚΤΙΚΗΣ ΑΣΚΗΣΗΣ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b="1">
                          <a:solidFill>
                            <a:srgbClr val="000000"/>
                          </a:solidFill>
                          <a:latin typeface="Calibri"/>
                          <a:ea typeface="Times New Roman"/>
                          <a:cs typeface="Times New Roman"/>
                        </a:rPr>
                        <a:t>ΚΑΤΗΓΟΡΙΑ ΦΟΡΕΑ</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b="1">
                          <a:solidFill>
                            <a:srgbClr val="000000"/>
                          </a:solidFill>
                          <a:latin typeface="Calibri"/>
                          <a:ea typeface="Times New Roman"/>
                          <a:cs typeface="Times New Roman"/>
                        </a:rPr>
                        <a:t>ΕΠΟΠΤΗΣ ΚΑΘΗΓΗΤΗΣ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258032">
                <a:tc>
                  <a:txBody>
                    <a:bodyPr/>
                    <a:lstStyle/>
                    <a:p>
                      <a:pPr algn="ctr">
                        <a:spcAft>
                          <a:spcPts val="0"/>
                        </a:spcAft>
                      </a:pPr>
                      <a:r>
                        <a:rPr lang="el-GR" sz="1300" dirty="0">
                          <a:latin typeface="Calibri"/>
                          <a:ea typeface="Times New Roman"/>
                          <a:cs typeface="Times New Roman"/>
                        </a:rPr>
                        <a:t>16</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ΚΟΝΤΑΡΑΤΟΣ ΧΡΗΣΤΟΣ-ΑΝΤΩΝΙΟΣ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ΕΘΝΙΚΟ ΑΣΤΕΡΟΣΚΟΠΕΙΟ ΑΘΗΝΩΝ ΙΝΣΤΙΤΟΥΤΟ ΔΙΑΣΤΗΜΙΚΩΝ ΕΦΑΡΜΟΓΩΝ ΚΑΙ ΤΗΛΕΠΙΣΚΟΠΗΣΗΣ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Δημόσιος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ΠΑΡΧΑΡΙΔΗΣ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93524">
                <a:tc>
                  <a:txBody>
                    <a:bodyPr/>
                    <a:lstStyle/>
                    <a:p>
                      <a:pPr algn="ctr">
                        <a:spcAft>
                          <a:spcPts val="0"/>
                        </a:spcAft>
                      </a:pPr>
                      <a:r>
                        <a:rPr lang="el-GR" sz="1300">
                          <a:latin typeface="Calibri"/>
                          <a:ea typeface="Times New Roman"/>
                          <a:cs typeface="Times New Roman"/>
                        </a:rPr>
                        <a:t>17</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ΨΑΛΛΙΔΑ ΓΕΩΡΓΙΑ - ΑΡΙΑΔΝΗ</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ΕΘΝΙΚΟΣ ΟΡΓΑΝΙΣΜΟΣ ΕΝΑΛ/ΙΚΗΣ ΔΙΑΧΕΙΡΙΣΗΣ ΣΥΣΚΕΥΑΣΙΩΝ &amp; ΑΛΛΩΝ ΠΡΟΙΟΝΤΩΝ (ΕΟΕΔΣΑΠ)</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Δημόσιος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ΛΑΖΑΡΙΔΗ</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29016">
                <a:tc>
                  <a:txBody>
                    <a:bodyPr/>
                    <a:lstStyle/>
                    <a:p>
                      <a:pPr algn="ctr">
                        <a:spcAft>
                          <a:spcPts val="0"/>
                        </a:spcAft>
                      </a:pPr>
                      <a:r>
                        <a:rPr lang="el-GR" sz="1300">
                          <a:latin typeface="Calibri"/>
                          <a:ea typeface="Times New Roman"/>
                          <a:cs typeface="Times New Roman"/>
                        </a:rPr>
                        <a:t>18</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ΜΙΧΑΗΛ ΜΗΝΑ - ΣΟΦΙΑ</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ΠΡΟΤΥΠΟ ΠΕΙΡΑΜΑΤΙΚΟ ΓΥΜΝΑΣΙΟ ΙΩΝΙΔΕΙΟΥ ΣΧΟΛΗΣ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Δημόσιος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ΑΝΤΩΝΟΠΟΥΛΟΥ</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29016">
                <a:tc>
                  <a:txBody>
                    <a:bodyPr/>
                    <a:lstStyle/>
                    <a:p>
                      <a:pPr algn="ctr">
                        <a:spcAft>
                          <a:spcPts val="0"/>
                        </a:spcAft>
                      </a:pPr>
                      <a:r>
                        <a:rPr lang="el-GR" sz="1300">
                          <a:latin typeface="Calibri"/>
                          <a:ea typeface="Times New Roman"/>
                          <a:cs typeface="Times New Roman"/>
                        </a:rPr>
                        <a:t>19</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ΠΑΠΑΣΤΑΘΟΠΟΥΛΟΥ ΑΓΓΕΛΙΚΗ</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ΠΡΟΤΥΠΟ ΠΕΙΡΑΜΑΤΙΚΟ ΓΥΜΝΑΣΙΟ ΙΩΝΙΔΕΙΟΥ ΣΧΟΛΗΣ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Δημόσιος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ΑΝΤΩΝΟΠΟΥΛΟΥ</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29016">
                <a:tc>
                  <a:txBody>
                    <a:bodyPr/>
                    <a:lstStyle/>
                    <a:p>
                      <a:pPr algn="ctr">
                        <a:spcAft>
                          <a:spcPts val="0"/>
                        </a:spcAft>
                      </a:pPr>
                      <a:r>
                        <a:rPr lang="el-GR" sz="1300" dirty="0">
                          <a:latin typeface="Calibri"/>
                          <a:ea typeface="Times New Roman"/>
                          <a:cs typeface="Times New Roman"/>
                        </a:rPr>
                        <a:t>20</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a:latin typeface="Calibri"/>
                          <a:ea typeface="Times New Roman"/>
                          <a:cs typeface="Times New Roman"/>
                        </a:rPr>
                        <a:t>ΜΑΡΚΟΓΙΑΝΝΑΚΗ ΑΓΓΕΛΙΚΗ</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a:latin typeface="Calibri"/>
                          <a:ea typeface="Times New Roman"/>
                          <a:cs typeface="Times New Roman"/>
                        </a:rPr>
                        <a:t>GREENPEACE GREECE</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a:latin typeface="Calibri"/>
                          <a:ea typeface="Times New Roman"/>
                          <a:cs typeface="Times New Roman"/>
                        </a:rPr>
                        <a:t>Ιδιωτικός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a:latin typeface="Calibri"/>
                          <a:ea typeface="Times New Roman"/>
                          <a:cs typeface="Times New Roman"/>
                        </a:rPr>
                        <a:t>ΜΠΑΛΙΑΣ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r>
              <a:tr h="64508">
                <a:tc>
                  <a:txBody>
                    <a:bodyPr/>
                    <a:lstStyle/>
                    <a:p>
                      <a:pPr algn="ctr">
                        <a:spcAft>
                          <a:spcPts val="0"/>
                        </a:spcAft>
                      </a:pPr>
                      <a:r>
                        <a:rPr lang="el-GR" sz="1300">
                          <a:latin typeface="Calibri"/>
                          <a:ea typeface="Times New Roman"/>
                          <a:cs typeface="Times New Roman"/>
                        </a:rPr>
                        <a:t>21</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dirty="0">
                          <a:latin typeface="Calibri"/>
                          <a:ea typeface="Times New Roman"/>
                          <a:cs typeface="Times New Roman"/>
                        </a:rPr>
                        <a:t>ΧΑΤΖΗΝΙΚΟΛΑΟΥ ΕΥΣΤΑΘΙΑ</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a:latin typeface="Calibri"/>
                          <a:ea typeface="Times New Roman"/>
                          <a:cs typeface="Times New Roman"/>
                        </a:rPr>
                        <a:t>INFOREST RESEARCH o.c.</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a:latin typeface="Calibri"/>
                          <a:ea typeface="Times New Roman"/>
                          <a:cs typeface="Times New Roman"/>
                        </a:rPr>
                        <a:t>Ιδιωτικός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a:latin typeface="Calibri"/>
                          <a:ea typeface="Times New Roman"/>
                          <a:cs typeface="Times New Roman"/>
                        </a:rPr>
                        <a:t>ΠΑΡΧΑΡΙΔΗΣ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r>
              <a:tr h="64508">
                <a:tc>
                  <a:txBody>
                    <a:bodyPr/>
                    <a:lstStyle/>
                    <a:p>
                      <a:pPr algn="ctr">
                        <a:spcAft>
                          <a:spcPts val="0"/>
                        </a:spcAft>
                      </a:pPr>
                      <a:r>
                        <a:rPr lang="el-GR" sz="1300">
                          <a:latin typeface="Calibri"/>
                          <a:ea typeface="Times New Roman"/>
                          <a:cs typeface="Times New Roman"/>
                        </a:rPr>
                        <a:t>22</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dirty="0">
                          <a:latin typeface="Calibri"/>
                          <a:ea typeface="Times New Roman"/>
                          <a:cs typeface="Times New Roman"/>
                        </a:rPr>
                        <a:t>ΖΑΜΠΡΑ ΕΙΡΗΝΗ</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dirty="0">
                          <a:latin typeface="Calibri"/>
                          <a:ea typeface="Times New Roman"/>
                          <a:cs typeface="Times New Roman"/>
                        </a:rPr>
                        <a:t>MARUTEC CO.</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a:latin typeface="Calibri"/>
                          <a:ea typeface="Times New Roman"/>
                          <a:cs typeface="Times New Roman"/>
                        </a:rPr>
                        <a:t>Ιδιωτικός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a:latin typeface="Calibri"/>
                          <a:ea typeface="Times New Roman"/>
                          <a:cs typeface="Times New Roman"/>
                        </a:rPr>
                        <a:t>ΑΡΤΕΛΑΡΗΣ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r>
              <a:tr h="64508">
                <a:tc>
                  <a:txBody>
                    <a:bodyPr/>
                    <a:lstStyle/>
                    <a:p>
                      <a:pPr algn="ctr">
                        <a:spcAft>
                          <a:spcPts val="0"/>
                        </a:spcAft>
                      </a:pPr>
                      <a:r>
                        <a:rPr lang="el-GR" sz="1300">
                          <a:latin typeface="Calibri"/>
                          <a:ea typeface="Times New Roman"/>
                          <a:cs typeface="Times New Roman"/>
                        </a:rPr>
                        <a:t>23</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a:latin typeface="Calibri"/>
                          <a:ea typeface="Times New Roman"/>
                          <a:cs typeface="Times New Roman"/>
                        </a:rPr>
                        <a:t>ΛΕΤΣΙΟΣ ΓΕΩΡΓΙΟΣ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dirty="0">
                          <a:latin typeface="Calibri"/>
                          <a:ea typeface="Times New Roman"/>
                          <a:cs typeface="Times New Roman"/>
                        </a:rPr>
                        <a:t>TELENAVIS</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a:latin typeface="Calibri"/>
                          <a:ea typeface="Times New Roman"/>
                          <a:cs typeface="Times New Roman"/>
                        </a:rPr>
                        <a:t>Ιδιωτικός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a:latin typeface="Calibri"/>
                          <a:ea typeface="Times New Roman"/>
                          <a:cs typeface="Times New Roman"/>
                        </a:rPr>
                        <a:t>ΜΑΛΙΝΔΡΕΤΟΣ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r>
              <a:tr h="64508">
                <a:tc>
                  <a:txBody>
                    <a:bodyPr/>
                    <a:lstStyle/>
                    <a:p>
                      <a:pPr algn="ctr">
                        <a:spcAft>
                          <a:spcPts val="0"/>
                        </a:spcAft>
                      </a:pPr>
                      <a:r>
                        <a:rPr lang="el-GR" sz="1300">
                          <a:latin typeface="Calibri"/>
                          <a:ea typeface="Times New Roman"/>
                          <a:cs typeface="Times New Roman"/>
                        </a:rPr>
                        <a:t>24</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a:latin typeface="Calibri"/>
                          <a:ea typeface="Times New Roman"/>
                          <a:cs typeface="Times New Roman"/>
                        </a:rPr>
                        <a:t>ΑΙΓΙΝΗΤΟΥ ΜΑΡΙΑ</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dirty="0">
                          <a:latin typeface="Calibri"/>
                          <a:ea typeface="Times New Roman"/>
                          <a:cs typeface="Times New Roman"/>
                        </a:rPr>
                        <a:t>ΓΙΑΤΡΟΙ ΧΩΡΙΣ ΣΥΝΟΡΑ</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a:latin typeface="Calibri"/>
                          <a:ea typeface="Times New Roman"/>
                          <a:cs typeface="Times New Roman"/>
                        </a:rPr>
                        <a:t>Ιδιωτικός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a:latin typeface="Calibri"/>
                          <a:ea typeface="Times New Roman"/>
                          <a:cs typeface="Times New Roman"/>
                        </a:rPr>
                        <a:t>ΚΡΗΤΙΚΟΣ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r>
              <a:tr h="129016">
                <a:tc>
                  <a:txBody>
                    <a:bodyPr/>
                    <a:lstStyle/>
                    <a:p>
                      <a:pPr algn="ctr">
                        <a:spcAft>
                          <a:spcPts val="0"/>
                        </a:spcAft>
                      </a:pPr>
                      <a:r>
                        <a:rPr lang="el-GR" sz="1300">
                          <a:latin typeface="Calibri"/>
                          <a:ea typeface="Times New Roman"/>
                          <a:cs typeface="Times New Roman"/>
                        </a:rPr>
                        <a:t>25</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a:latin typeface="Calibri"/>
                          <a:ea typeface="Times New Roman"/>
                          <a:cs typeface="Times New Roman"/>
                        </a:rPr>
                        <a:t>ΥΦΑΝΤΙΔΟΥ ΑΝΑΣΤΑΣΙΑ</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dirty="0">
                          <a:latin typeface="Calibri"/>
                          <a:ea typeface="Times New Roman"/>
                          <a:cs typeface="Times New Roman"/>
                        </a:rPr>
                        <a:t>Δ.Π. ΚΑΛΛΙΑΝΤΑΣ - Α. Ν. ΕΥΣΤΑΘΙΑΔΗΣ &amp; ΣΥΝΕΡΓΑΤΕΣ Ε.Ε.</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dirty="0">
                          <a:latin typeface="Calibri"/>
                          <a:ea typeface="Times New Roman"/>
                          <a:cs typeface="Times New Roman"/>
                        </a:rPr>
                        <a:t>Ιδιωτικός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dirty="0">
                          <a:latin typeface="Calibri"/>
                          <a:ea typeface="Times New Roman"/>
                          <a:cs typeface="Times New Roman"/>
                        </a:rPr>
                        <a:t>ΛΑΖΑΡΙΔΗ</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r>
              <a:tr h="129016">
                <a:tc>
                  <a:txBody>
                    <a:bodyPr/>
                    <a:lstStyle/>
                    <a:p>
                      <a:pPr algn="ctr">
                        <a:spcAft>
                          <a:spcPts val="0"/>
                        </a:spcAft>
                      </a:pPr>
                      <a:r>
                        <a:rPr lang="el-GR" sz="1300" dirty="0">
                          <a:latin typeface="Calibri"/>
                          <a:ea typeface="Times New Roman"/>
                          <a:cs typeface="Times New Roman"/>
                        </a:rPr>
                        <a:t>26</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ΤΖΑΜΟΥΡΑΝΗ ΕΛΕΝΗ ΕΥΑΝΘΙΑ</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ΔΗΜΟΣ ΚΑΛΛΙΘΕΑΣ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Δημόσιος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ΔΕΛΛΑΔΕΤΣΙΜΑΣ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29016">
                <a:tc>
                  <a:txBody>
                    <a:bodyPr/>
                    <a:lstStyle/>
                    <a:p>
                      <a:pPr algn="ctr">
                        <a:spcAft>
                          <a:spcPts val="0"/>
                        </a:spcAft>
                      </a:pPr>
                      <a:r>
                        <a:rPr lang="el-GR" sz="1300" dirty="0">
                          <a:latin typeface="Calibri"/>
                          <a:ea typeface="Times New Roman"/>
                          <a:cs typeface="Times New Roman"/>
                        </a:rPr>
                        <a:t>27</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dirty="0">
                          <a:latin typeface="Calibri"/>
                          <a:ea typeface="Times New Roman"/>
                          <a:cs typeface="Times New Roman"/>
                        </a:rPr>
                        <a:t>ΛΕΥΘΕΡΙΩΤΗ ΜΑΡΙΝΑ-ΕΛΕΥΘΕΡΙΑ</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dirty="0">
                          <a:latin typeface="Calibri"/>
                          <a:ea typeface="Times New Roman"/>
                          <a:cs typeface="Times New Roman"/>
                        </a:rPr>
                        <a:t>ΕΚΔΟΣΕΙΣ ΑΝΑΣΤΑΣΙΟΥ</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lgn="ctr">
                        <a:spcAft>
                          <a:spcPts val="0"/>
                        </a:spcAft>
                      </a:pPr>
                      <a:r>
                        <a:rPr lang="el-GR" sz="1300" dirty="0">
                          <a:latin typeface="Calibri"/>
                          <a:ea typeface="Times New Roman"/>
                          <a:cs typeface="Times New Roman"/>
                        </a:rPr>
                        <a:t>Ιδιωτικός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c>
                  <a:txBody>
                    <a:bodyPr/>
                    <a:lstStyle/>
                    <a:p>
                      <a:pPr>
                        <a:spcAft>
                          <a:spcPts val="0"/>
                        </a:spcAft>
                      </a:pPr>
                      <a:r>
                        <a:rPr lang="el-GR" sz="1300" dirty="0">
                          <a:latin typeface="Calibri"/>
                          <a:ea typeface="Times New Roman"/>
                          <a:cs typeface="Times New Roman"/>
                        </a:rPr>
                        <a:t>ΖΜΠΑΙΝΟΣ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solidFill>
                  </a:tcPr>
                </a:tc>
              </a:tr>
              <a:tr h="129016">
                <a:tc>
                  <a:txBody>
                    <a:bodyPr/>
                    <a:lstStyle/>
                    <a:p>
                      <a:pPr algn="ctr">
                        <a:spcAft>
                          <a:spcPts val="0"/>
                        </a:spcAft>
                      </a:pPr>
                      <a:r>
                        <a:rPr lang="el-GR" sz="1300" dirty="0">
                          <a:latin typeface="Calibri"/>
                          <a:ea typeface="Times New Roman"/>
                          <a:cs typeface="Times New Roman"/>
                        </a:rPr>
                        <a:t>28</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ΔΗΜΗΤΡΙΑΔΟΥ ΣΤΑΥΡΟΥΛΑ</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ΕΛΛΗΝΙΚΟ ΚΕΝΤΡΟ ΘΑΛΑΣΣΙΩΝ ΕΡΕΥΝΩΝ (ΕΛ.ΚΕ.Θ.Ε.)</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Δημόσιος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ΠΑΥΛΟΠΟΥΛΟΣ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074" name="1 - Τίτλος"/>
          <p:cNvSpPr>
            <a:spLocks noGrp="1"/>
          </p:cNvSpPr>
          <p:nvPr>
            <p:ph type="title"/>
          </p:nvPr>
        </p:nvSpPr>
        <p:spPr>
          <a:xfrm>
            <a:off x="0" y="12700"/>
            <a:ext cx="9144000" cy="895350"/>
          </a:xfrm>
        </p:spPr>
        <p:txBody>
          <a:bodyPr/>
          <a:lstStyle/>
          <a:p>
            <a:r>
              <a:rPr lang="el-GR" sz="4000" b="1" dirty="0" smtClean="0">
                <a:solidFill>
                  <a:srgbClr val="FFC000"/>
                </a:solidFill>
                <a:latin typeface="+mn-lt"/>
                <a:cs typeface="Arial" charset="0"/>
              </a:rPr>
              <a:t>ΠΡΑΚΤΙΚΗ ΑΣΚΗΣΗ</a:t>
            </a:r>
          </a:p>
        </p:txBody>
      </p:sp>
      <p:sp>
        <p:nvSpPr>
          <p:cNvPr id="3075" name="2 - Θέση περιεχομένου"/>
          <p:cNvSpPr>
            <a:spLocks noGrp="1"/>
          </p:cNvSpPr>
          <p:nvPr>
            <p:ph idx="1"/>
          </p:nvPr>
        </p:nvSpPr>
        <p:spPr>
          <a:xfrm>
            <a:off x="323850" y="1142984"/>
            <a:ext cx="8496300" cy="4525962"/>
          </a:xfrm>
        </p:spPr>
        <p:txBody>
          <a:bodyPr/>
          <a:lstStyle/>
          <a:p>
            <a:pPr algn="just">
              <a:spcBef>
                <a:spcPts val="600"/>
              </a:spcBef>
            </a:pPr>
            <a:r>
              <a:rPr lang="el-GR" sz="2400" dirty="0" smtClean="0">
                <a:solidFill>
                  <a:srgbClr val="FFFFCC"/>
                </a:solidFill>
                <a:cs typeface="Arial" charset="0"/>
              </a:rPr>
              <a:t>Με απόφαση της Γενικής Συνέλευσης η Πρακτική Άσκηση στο Τμήμα Γεωγραφίας αποτελεί Μάθημα Επιλογής του Προπτυχιακού Προγράμματος Σπουδών,</a:t>
            </a:r>
          </a:p>
          <a:p>
            <a:pPr algn="just">
              <a:spcBef>
                <a:spcPts val="600"/>
              </a:spcBef>
            </a:pPr>
            <a:r>
              <a:rPr lang="el-GR" sz="2400" dirty="0" smtClean="0">
                <a:solidFill>
                  <a:srgbClr val="FFFFCC"/>
                </a:solidFill>
                <a:cs typeface="Arial" charset="0"/>
              </a:rPr>
              <a:t>οπότε δεν αφορά φοιτήτριες/</a:t>
            </a:r>
            <a:r>
              <a:rPr lang="el-GR" sz="2400" dirty="0" err="1" smtClean="0">
                <a:solidFill>
                  <a:srgbClr val="FFFFCC"/>
                </a:solidFill>
                <a:cs typeface="Arial" charset="0"/>
              </a:rPr>
              <a:t>τές</a:t>
            </a:r>
            <a:r>
              <a:rPr lang="el-GR" sz="2400" dirty="0" smtClean="0">
                <a:solidFill>
                  <a:srgbClr val="FFFFCC"/>
                </a:solidFill>
                <a:cs typeface="Arial" charset="0"/>
              </a:rPr>
              <a:t> που παρακολουθούν τα δύο πρώτα έτη σπουδών (για φέτος - 2016-17 - και συγκεκριμένα για το εαρινό εξάμηνο) μπορούν να τη δηλώσουν φοιτήτριες/</a:t>
            </a:r>
            <a:r>
              <a:rPr lang="el-GR" sz="2400" dirty="0" err="1" smtClean="0">
                <a:solidFill>
                  <a:srgbClr val="FFFFCC"/>
                </a:solidFill>
                <a:cs typeface="Arial" charset="0"/>
              </a:rPr>
              <a:t>τές</a:t>
            </a:r>
            <a:r>
              <a:rPr lang="el-GR" sz="2400" dirty="0" smtClean="0">
                <a:solidFill>
                  <a:srgbClr val="FFFFCC"/>
                </a:solidFill>
                <a:cs typeface="Arial" charset="0"/>
              </a:rPr>
              <a:t> που εισήχθησαν στο Τμήμα μέχρι και το 20</a:t>
            </a:r>
            <a:r>
              <a:rPr lang="en-US" sz="2400" dirty="0" smtClean="0">
                <a:solidFill>
                  <a:srgbClr val="FFFFCC"/>
                </a:solidFill>
                <a:cs typeface="Arial" charset="0"/>
              </a:rPr>
              <a:t>14</a:t>
            </a:r>
            <a:r>
              <a:rPr lang="el-GR" sz="2400" dirty="0" smtClean="0">
                <a:solidFill>
                  <a:srgbClr val="FFFFCC"/>
                </a:solidFill>
                <a:cs typeface="Arial" charset="0"/>
              </a:rPr>
              <a:t>).</a:t>
            </a:r>
          </a:p>
          <a:p>
            <a:pPr algn="just">
              <a:spcBef>
                <a:spcPts val="600"/>
              </a:spcBef>
            </a:pPr>
            <a:r>
              <a:rPr lang="el-GR" sz="2400" dirty="0" smtClean="0">
                <a:solidFill>
                  <a:srgbClr val="FFFFCC"/>
                </a:solidFill>
                <a:cs typeface="Arial" charset="0"/>
              </a:rPr>
              <a:t>Για να έχει δικαίωμα μια/ένας φοιτήτρια/</a:t>
            </a:r>
            <a:r>
              <a:rPr lang="el-GR" sz="2400" dirty="0" err="1" smtClean="0">
                <a:solidFill>
                  <a:srgbClr val="FFFFCC"/>
                </a:solidFill>
                <a:cs typeface="Arial" charset="0"/>
              </a:rPr>
              <a:t>τής</a:t>
            </a:r>
            <a:r>
              <a:rPr lang="el-GR" sz="2400" dirty="0" smtClean="0">
                <a:solidFill>
                  <a:srgbClr val="FFFFCC"/>
                </a:solidFill>
                <a:cs typeface="Arial" charset="0"/>
              </a:rPr>
              <a:t> να επιλέξει την Πρακτική Άσκηση υπάρχει η προϋπόθεση να οφείλει </a:t>
            </a:r>
            <a:r>
              <a:rPr lang="el-GR" sz="2400" b="1" u="sng" dirty="0" smtClean="0">
                <a:solidFill>
                  <a:srgbClr val="FFFFCC"/>
                </a:solidFill>
                <a:cs typeface="Arial" charset="0"/>
              </a:rPr>
              <a:t>μέχρι και 4 μαθήματα</a:t>
            </a:r>
            <a:r>
              <a:rPr lang="el-GR" sz="2400" dirty="0" smtClean="0">
                <a:solidFill>
                  <a:srgbClr val="FFFFCC"/>
                </a:solidFill>
                <a:cs typeface="Arial" charset="0"/>
              </a:rPr>
              <a:t>  έως και το δεύτερο έτος σπουδών.</a:t>
            </a:r>
            <a:endParaRPr lang="en-US" sz="2400" dirty="0" smtClean="0">
              <a:solidFill>
                <a:srgbClr val="FFFFCC"/>
              </a:solidFill>
              <a:cs typeface="Arial" charset="0"/>
            </a:endParaRPr>
          </a:p>
          <a:p>
            <a:pPr algn="just">
              <a:spcBef>
                <a:spcPts val="600"/>
              </a:spcBef>
            </a:pPr>
            <a:r>
              <a:rPr lang="el-GR" sz="2400" dirty="0" smtClean="0">
                <a:solidFill>
                  <a:srgbClr val="FFFFCC"/>
                </a:solidFill>
                <a:cs typeface="Arial" charset="0"/>
              </a:rPr>
              <a:t>Υπάρχει η δυνατότητα να δηλώνεται και στα 2 εξάμηνα (χειμερινό – εαρινό) με την προϋπόθεση πραγματοποίησης έως τον Σεπτέμβριο.</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checkerboard(across)">
                                      <p:cBhvr>
                                        <p:cTn id="7" dur="5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checkerboard(across)">
                                      <p:cBhvr>
                                        <p:cTn id="12" dur="500"/>
                                        <p:tgtEl>
                                          <p:spTgt spid="30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checkerboard(across)">
                                      <p:cBhvr>
                                        <p:cTn id="17" dur="500"/>
                                        <p:tgtEl>
                                          <p:spTgt spid="30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075">
                                            <p:txEl>
                                              <p:pRg st="3" end="3"/>
                                            </p:txEl>
                                          </p:spTgt>
                                        </p:tgtEl>
                                        <p:attrNameLst>
                                          <p:attrName>style.visibility</p:attrName>
                                        </p:attrNameLst>
                                      </p:cBhvr>
                                      <p:to>
                                        <p:strVal val="visible"/>
                                      </p:to>
                                    </p:set>
                                    <p:animEffect transition="in" filter="checkerboard(across)">
                                      <p:cBhvr>
                                        <p:cTn id="22" dur="500"/>
                                        <p:tgtEl>
                                          <p:spTgt spid="30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3 - Τίτλος"/>
          <p:cNvSpPr txBox="1">
            <a:spLocks/>
          </p:cNvSpPr>
          <p:nvPr/>
        </p:nvSpPr>
        <p:spPr>
          <a:xfrm>
            <a:off x="0" y="53141"/>
            <a:ext cx="9144000" cy="490537"/>
          </a:xfrm>
          <a:prstGeom prst="rect">
            <a:avLst/>
          </a:prstGeom>
        </p:spPr>
        <p:txBody>
          <a:bodyPr/>
          <a:lstStyle/>
          <a:p>
            <a:pPr algn="ctr" fontAlgn="auto">
              <a:spcAft>
                <a:spcPts val="0"/>
              </a:spcAft>
              <a:defRPr/>
            </a:pPr>
            <a:r>
              <a:rPr lang="el-GR" sz="2000" b="1" dirty="0">
                <a:solidFill>
                  <a:srgbClr val="FFC000"/>
                </a:solidFill>
                <a:latin typeface="+mn-lt"/>
                <a:ea typeface="+mj-ea"/>
                <a:cs typeface="Arial" pitchFamily="34" charset="0"/>
              </a:rPr>
              <a:t>ΦΟΙΤΗΤΕΣ ΠΟΥ ΕΚΠΟΝΗΣΑΝ ΠΡΑΚΤΙΚΗ ΑΣΚΗΣΗ ΣΕ ΦΟΡΕΙΣ ΚΑΤΑ ΤΟ ΑΚΑΔΗΜΑΪΚΟ ΕΤΟΣ </a:t>
            </a:r>
            <a:r>
              <a:rPr lang="el-GR" sz="2000" b="1" dirty="0" smtClean="0">
                <a:solidFill>
                  <a:srgbClr val="FFC000"/>
                </a:solidFill>
                <a:latin typeface="+mn-lt"/>
                <a:ea typeface="+mj-ea"/>
                <a:cs typeface="Arial" pitchFamily="34" charset="0"/>
              </a:rPr>
              <a:t>2015-2016 </a:t>
            </a:r>
          </a:p>
        </p:txBody>
      </p:sp>
      <p:graphicFrame>
        <p:nvGraphicFramePr>
          <p:cNvPr id="4" name="3 - Πίνακας"/>
          <p:cNvGraphicFramePr>
            <a:graphicFrameLocks noGrp="1"/>
          </p:cNvGraphicFramePr>
          <p:nvPr/>
        </p:nvGraphicFramePr>
        <p:xfrm>
          <a:off x="142844" y="857232"/>
          <a:ext cx="8858311" cy="1783080"/>
        </p:xfrm>
        <a:graphic>
          <a:graphicData uri="http://schemas.openxmlformats.org/drawingml/2006/table">
            <a:tbl>
              <a:tblPr/>
              <a:tblGrid>
                <a:gridCol w="499749"/>
                <a:gridCol w="2109837"/>
                <a:gridCol w="2891140"/>
                <a:gridCol w="1398048"/>
                <a:gridCol w="1959537"/>
              </a:tblGrid>
              <a:tr h="129016">
                <a:tc>
                  <a:txBody>
                    <a:bodyPr/>
                    <a:lstStyle/>
                    <a:p>
                      <a:pPr algn="ctr">
                        <a:spcAft>
                          <a:spcPts val="0"/>
                        </a:spcAft>
                      </a:pPr>
                      <a:r>
                        <a:rPr lang="el-GR" sz="1300" b="1" dirty="0">
                          <a:solidFill>
                            <a:srgbClr val="000000"/>
                          </a:solidFill>
                          <a:latin typeface="Calibri"/>
                          <a:ea typeface="Times New Roman"/>
                          <a:cs typeface="Times New Roman"/>
                        </a:rPr>
                        <a:t>α/α</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l-GR" sz="1300" b="1">
                          <a:solidFill>
                            <a:srgbClr val="000000"/>
                          </a:solidFill>
                          <a:latin typeface="Calibri"/>
                          <a:ea typeface="Times New Roman"/>
                          <a:cs typeface="Times New Roman"/>
                        </a:rPr>
                        <a:t>ΟΝΟΜΑΤΕΠΩΝΥΜΟ ΦΟΙΤΗΤΡΙΑΣ/ΤΗ</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l-GR" sz="1300" b="1">
                          <a:solidFill>
                            <a:srgbClr val="000000"/>
                          </a:solidFill>
                          <a:latin typeface="Calibri"/>
                          <a:ea typeface="Times New Roman"/>
                          <a:cs typeface="Times New Roman"/>
                        </a:rPr>
                        <a:t>ΦΟΡΕΑΣ ΥΛΟΠΟΙΗΣΗΣ ΠΡΑΚΤΙΚΗΣ ΑΣΚΗΣΗΣ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l-GR" sz="1300" b="1">
                          <a:solidFill>
                            <a:srgbClr val="000000"/>
                          </a:solidFill>
                          <a:latin typeface="Calibri"/>
                          <a:ea typeface="Times New Roman"/>
                          <a:cs typeface="Times New Roman"/>
                        </a:rPr>
                        <a:t>ΚΑΤΗΓΟΡΙΑ ΦΟΡΕΑ</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l-GR" sz="1300" b="1">
                          <a:solidFill>
                            <a:srgbClr val="000000"/>
                          </a:solidFill>
                          <a:latin typeface="Calibri"/>
                          <a:ea typeface="Times New Roman"/>
                          <a:cs typeface="Times New Roman"/>
                        </a:rPr>
                        <a:t>ΕΠΟΠΤΗΣ ΚΑΘΗΓΗΤΗΣ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524">
                <a:tc>
                  <a:txBody>
                    <a:bodyPr/>
                    <a:lstStyle/>
                    <a:p>
                      <a:pPr algn="ctr">
                        <a:spcAft>
                          <a:spcPts val="0"/>
                        </a:spcAft>
                      </a:pPr>
                      <a:r>
                        <a:rPr lang="el-GR" sz="1300" dirty="0">
                          <a:latin typeface="Calibri"/>
                          <a:ea typeface="Times New Roman"/>
                          <a:cs typeface="Times New Roman"/>
                        </a:rPr>
                        <a:t>29</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ΓΕΩΡΓΟΠΟΥΛΟΥ ΜΑΡΙΑ ΑΝΝΑ</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ΙΝΣΤΙΤΟΥΤΟ ΓΕΩΛΟΓΙΚΩΝ ΚΑΙ ΜΕΤΑΛΛΕΥΤΙΚΩΝ ΕΡΕΥΝΩΝ (Ι.Γ.ΜΕ.)</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Δημόσιος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ΠΑΥΛΟΠΟΥΛΟΣ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258032">
                <a:tc>
                  <a:txBody>
                    <a:bodyPr/>
                    <a:lstStyle/>
                    <a:p>
                      <a:pPr algn="ctr">
                        <a:spcAft>
                          <a:spcPts val="0"/>
                        </a:spcAft>
                      </a:pPr>
                      <a:r>
                        <a:rPr lang="el-GR" sz="1300">
                          <a:latin typeface="Calibri"/>
                          <a:ea typeface="Times New Roman"/>
                          <a:cs typeface="Times New Roman"/>
                        </a:rPr>
                        <a:t>30</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ΑΝΔΡΕΑΔΗ ΜΑΡΙΑ</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ΝΠΔΔ ΚΟΙΝΩΝΙΚΗΣ ΠΡΟΣΤΑΣΙΑΣ ΚΑΙ ΑΛΛΗΛΕΓΓΥΗΣ, ΠΟΛΙΤΙΣΜΟΥ, ΑΘΛΗΤΙΣΜΟΥ &amp; ΠΑΙΔΕΙΑΣ ΔΗΜΟΥ ΧΙΟΥ</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Δημόσιος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ΜΑΥΡΟΜΜΑΤΗΣ</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29016">
                <a:tc>
                  <a:txBody>
                    <a:bodyPr/>
                    <a:lstStyle/>
                    <a:p>
                      <a:pPr algn="ctr">
                        <a:spcAft>
                          <a:spcPts val="0"/>
                        </a:spcAft>
                      </a:pPr>
                      <a:r>
                        <a:rPr lang="el-GR" sz="1300">
                          <a:latin typeface="Calibri"/>
                          <a:ea typeface="Times New Roman"/>
                          <a:cs typeface="Times New Roman"/>
                        </a:rPr>
                        <a:t>31</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a:latin typeface="Calibri"/>
                          <a:ea typeface="Times New Roman"/>
                          <a:cs typeface="Times New Roman"/>
                        </a:rPr>
                        <a:t>ΜΑΡΓΕΤΗ ΑΙΚΑΤΕΡΙΝΗ</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a:latin typeface="Calibri"/>
                          <a:ea typeface="Times New Roman"/>
                          <a:cs typeface="Times New Roman"/>
                        </a:rPr>
                        <a:t>ΥΔΡΟΓΡΑΦΙΚΗ ΥΠΗΡΕΣΙΑ ΠΟΛΕΜΙΚΟΥ ΝΑΥΤΙΚΟΥ</a:t>
                      </a:r>
                      <a:endParaRPr lang="el-GR" sz="130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a:spcAft>
                          <a:spcPts val="0"/>
                        </a:spcAft>
                      </a:pPr>
                      <a:r>
                        <a:rPr lang="el-GR" sz="1300" dirty="0">
                          <a:latin typeface="Calibri"/>
                          <a:ea typeface="Times New Roman"/>
                          <a:cs typeface="Times New Roman"/>
                        </a:rPr>
                        <a:t>Δημόσιος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spcAft>
                          <a:spcPts val="0"/>
                        </a:spcAft>
                      </a:pPr>
                      <a:r>
                        <a:rPr lang="el-GR" sz="1300" dirty="0">
                          <a:latin typeface="Calibri"/>
                          <a:ea typeface="Times New Roman"/>
                          <a:cs typeface="Times New Roman"/>
                        </a:rPr>
                        <a:t>ΚΑΡΥΜΠΑΛΗΣ</a:t>
                      </a:r>
                      <a:endParaRPr lang="el-GR" sz="1300" dirty="0">
                        <a:latin typeface="Times New Roman"/>
                        <a:ea typeface="Times New Roman"/>
                        <a:cs typeface="Times New Roman"/>
                      </a:endParaRPr>
                    </a:p>
                  </a:txBody>
                  <a:tcPr marL="32254" marR="322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bl>
          </a:graphicData>
        </a:graphic>
      </p:graphicFrame>
      <p:sp>
        <p:nvSpPr>
          <p:cNvPr id="6" name="5 - TextBox"/>
          <p:cNvSpPr txBox="1"/>
          <p:nvPr/>
        </p:nvSpPr>
        <p:spPr>
          <a:xfrm>
            <a:off x="285720" y="3929066"/>
            <a:ext cx="8572559" cy="1692771"/>
          </a:xfrm>
          <a:prstGeom prst="rect">
            <a:avLst/>
          </a:prstGeom>
          <a:noFill/>
        </p:spPr>
        <p:txBody>
          <a:bodyPr wrap="square" rtlCol="0">
            <a:spAutoFit/>
          </a:bodyPr>
          <a:lstStyle/>
          <a:p>
            <a:pPr algn="ctr"/>
            <a:r>
              <a:rPr lang="el-GR" sz="2800" b="1" dirty="0" smtClean="0">
                <a:solidFill>
                  <a:srgbClr val="FFFFCC"/>
                </a:solidFill>
                <a:latin typeface="+mn-lt"/>
              </a:rPr>
              <a:t>31</a:t>
            </a:r>
            <a:r>
              <a:rPr lang="el-GR" sz="2400" dirty="0" smtClean="0">
                <a:solidFill>
                  <a:srgbClr val="FFFFCC"/>
                </a:solidFill>
                <a:latin typeface="+mn-lt"/>
              </a:rPr>
              <a:t> φοιτήτριες/</a:t>
            </a:r>
            <a:r>
              <a:rPr lang="el-GR" sz="2400" dirty="0" err="1" smtClean="0">
                <a:solidFill>
                  <a:srgbClr val="FFFFCC"/>
                </a:solidFill>
                <a:latin typeface="+mn-lt"/>
              </a:rPr>
              <a:t>τές</a:t>
            </a:r>
            <a:r>
              <a:rPr lang="el-GR" sz="2400" dirty="0" smtClean="0">
                <a:solidFill>
                  <a:srgbClr val="FFFFCC"/>
                </a:solidFill>
                <a:latin typeface="+mn-lt"/>
              </a:rPr>
              <a:t>  απασχολήθηκαν σε </a:t>
            </a:r>
            <a:r>
              <a:rPr lang="el-GR" sz="2800" b="1" dirty="0" smtClean="0">
                <a:solidFill>
                  <a:srgbClr val="FFFFCC"/>
                </a:solidFill>
                <a:latin typeface="+mn-lt"/>
              </a:rPr>
              <a:t>24</a:t>
            </a:r>
            <a:r>
              <a:rPr lang="el-GR" sz="2400" dirty="0" smtClean="0">
                <a:solidFill>
                  <a:srgbClr val="FFFFCC"/>
                </a:solidFill>
                <a:latin typeface="+mn-lt"/>
              </a:rPr>
              <a:t> φορείς. </a:t>
            </a:r>
            <a:r>
              <a:rPr lang="el-GR" sz="2800" b="1" dirty="0" smtClean="0">
                <a:solidFill>
                  <a:srgbClr val="FFFFCC"/>
                </a:solidFill>
                <a:latin typeface="+mn-lt"/>
              </a:rPr>
              <a:t>10</a:t>
            </a:r>
            <a:r>
              <a:rPr lang="el-GR" sz="2400" dirty="0" smtClean="0">
                <a:solidFill>
                  <a:srgbClr val="FFFFCC"/>
                </a:solidFill>
                <a:latin typeface="+mn-lt"/>
              </a:rPr>
              <a:t> από τις/τους 31 φοιτήτριες/</a:t>
            </a:r>
            <a:r>
              <a:rPr lang="el-GR" sz="2400" dirty="0" err="1" smtClean="0">
                <a:solidFill>
                  <a:srgbClr val="FFFFCC"/>
                </a:solidFill>
                <a:latin typeface="+mn-lt"/>
              </a:rPr>
              <a:t>τές</a:t>
            </a:r>
            <a:r>
              <a:rPr lang="el-GR" sz="2400" dirty="0" smtClean="0">
                <a:solidFill>
                  <a:srgbClr val="FFFFCC"/>
                </a:solidFill>
                <a:latin typeface="+mn-lt"/>
              </a:rPr>
              <a:t> εκπόνησαν πρακτική σε ιδιωτικούς φορείς ενώ η πρακτική άσκηση </a:t>
            </a:r>
            <a:r>
              <a:rPr lang="el-GR" sz="2800" b="1" dirty="0" smtClean="0">
                <a:solidFill>
                  <a:srgbClr val="FFFFCC"/>
                </a:solidFill>
                <a:latin typeface="+mn-lt"/>
              </a:rPr>
              <a:t>4</a:t>
            </a:r>
            <a:r>
              <a:rPr lang="el-GR" sz="2400" dirty="0" smtClean="0">
                <a:solidFill>
                  <a:srgbClr val="FFFFCC"/>
                </a:solidFill>
                <a:latin typeface="+mn-lt"/>
              </a:rPr>
              <a:t> συνολικά φοιτητριών/</a:t>
            </a:r>
            <a:r>
              <a:rPr lang="el-GR" sz="2400" dirty="0" err="1" smtClean="0">
                <a:solidFill>
                  <a:srgbClr val="FFFFCC"/>
                </a:solidFill>
                <a:latin typeface="+mn-lt"/>
              </a:rPr>
              <a:t>τών</a:t>
            </a:r>
            <a:r>
              <a:rPr lang="el-GR" sz="2400" dirty="0" smtClean="0">
                <a:solidFill>
                  <a:srgbClr val="FFFFCC"/>
                </a:solidFill>
                <a:latin typeface="+mn-lt"/>
              </a:rPr>
              <a:t> εκπονήθηκε σε σχολεία μέσης εκπαίδευσης.</a:t>
            </a:r>
            <a:endParaRPr lang="el-GR" sz="2400" dirty="0">
              <a:solidFill>
                <a:srgbClr val="FFFFCC"/>
              </a:solidFill>
              <a:latin typeface="+mn-l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4338" name="1 - TextBox"/>
          <p:cNvSpPr txBox="1">
            <a:spLocks noChangeArrowheads="1"/>
          </p:cNvSpPr>
          <p:nvPr/>
        </p:nvSpPr>
        <p:spPr bwMode="auto">
          <a:xfrm rot="-1399035">
            <a:off x="1998663" y="2667000"/>
            <a:ext cx="5041900" cy="769938"/>
          </a:xfrm>
          <a:prstGeom prst="rect">
            <a:avLst/>
          </a:prstGeom>
          <a:noFill/>
          <a:ln w="9525">
            <a:noFill/>
            <a:miter lim="800000"/>
            <a:headEnd/>
            <a:tailEnd/>
          </a:ln>
        </p:spPr>
        <p:txBody>
          <a:bodyPr wrap="none">
            <a:spAutoFit/>
          </a:bodyPr>
          <a:lstStyle/>
          <a:p>
            <a:r>
              <a:rPr lang="el-GR" sz="4400" b="1" i="1">
                <a:solidFill>
                  <a:srgbClr val="FFC000"/>
                </a:solidFill>
                <a:latin typeface="Calibri" pitchFamily="34" charset="0"/>
              </a:rPr>
              <a:t>Ευχαριστώ     πολύ…</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0" y="12700"/>
            <a:ext cx="9144000" cy="895350"/>
          </a:xfrm>
        </p:spPr>
        <p:txBody>
          <a:bodyPr rtlCol="0">
            <a:normAutofit/>
          </a:bodyPr>
          <a:lstStyle/>
          <a:p>
            <a:pPr fontAlgn="auto">
              <a:spcAft>
                <a:spcPts val="0"/>
              </a:spcAft>
              <a:defRPr/>
            </a:pPr>
            <a:r>
              <a:rPr lang="el-GR" sz="4000" b="1" dirty="0" smtClean="0">
                <a:solidFill>
                  <a:srgbClr val="FFC000"/>
                </a:solidFill>
                <a:latin typeface="+mn-lt"/>
                <a:cs typeface="Arial" pitchFamily="34" charset="0"/>
              </a:rPr>
              <a:t>ΣΤΟΧΟΙ ΤΗΣ ΠΡΑΚΤΙΚΗΣ ΑΣΚΗΣΗΣ</a:t>
            </a:r>
          </a:p>
        </p:txBody>
      </p:sp>
      <p:sp>
        <p:nvSpPr>
          <p:cNvPr id="4099" name="2 - Θέση περιεχομένου"/>
          <p:cNvSpPr>
            <a:spLocks noGrp="1"/>
          </p:cNvSpPr>
          <p:nvPr>
            <p:ph idx="1"/>
          </p:nvPr>
        </p:nvSpPr>
        <p:spPr>
          <a:xfrm>
            <a:off x="250825" y="875523"/>
            <a:ext cx="8497888" cy="4525962"/>
          </a:xfrm>
        </p:spPr>
        <p:txBody>
          <a:bodyPr/>
          <a:lstStyle/>
          <a:p>
            <a:pPr algn="just">
              <a:spcBef>
                <a:spcPts val="600"/>
              </a:spcBef>
            </a:pPr>
            <a:r>
              <a:rPr lang="el-GR" sz="1900" dirty="0" smtClean="0">
                <a:solidFill>
                  <a:srgbClr val="FFFFCC"/>
                </a:solidFill>
                <a:cs typeface="Arial" charset="0"/>
              </a:rPr>
              <a:t>Η εφαρμογή στην πράξη της αποκτηθείσας γνώσης, η καλλιέργεια δεξιοτήτων και η εξοικείωση των φοιτητριών/</a:t>
            </a:r>
            <a:r>
              <a:rPr lang="el-GR" sz="1900" dirty="0" err="1" smtClean="0">
                <a:solidFill>
                  <a:srgbClr val="FFFFCC"/>
                </a:solidFill>
                <a:cs typeface="Arial" charset="0"/>
              </a:rPr>
              <a:t>τών</a:t>
            </a:r>
            <a:r>
              <a:rPr lang="el-GR" sz="1900" dirty="0" smtClean="0">
                <a:solidFill>
                  <a:srgbClr val="FFFFCC"/>
                </a:solidFill>
                <a:cs typeface="Arial" charset="0"/>
              </a:rPr>
              <a:t> με νέας μορφής ειδικότητες και αντικείμενα αιχμής, </a:t>
            </a:r>
          </a:p>
          <a:p>
            <a:pPr algn="just">
              <a:spcBef>
                <a:spcPts val="600"/>
              </a:spcBef>
            </a:pPr>
            <a:r>
              <a:rPr lang="el-GR" sz="1900" dirty="0" smtClean="0">
                <a:solidFill>
                  <a:srgbClr val="FFFFCC"/>
                </a:solidFill>
                <a:cs typeface="Arial" charset="0"/>
              </a:rPr>
              <a:t>να δοθεί η δυνατότητα στις/στους φοιτήτριες/</a:t>
            </a:r>
            <a:r>
              <a:rPr lang="el-GR" sz="1900" dirty="0" err="1" smtClean="0">
                <a:solidFill>
                  <a:srgbClr val="FFFFCC"/>
                </a:solidFill>
                <a:cs typeface="Arial" charset="0"/>
              </a:rPr>
              <a:t>τές</a:t>
            </a:r>
            <a:r>
              <a:rPr lang="el-GR" sz="1900" dirty="0" smtClean="0">
                <a:solidFill>
                  <a:srgbClr val="FFFFCC"/>
                </a:solidFill>
                <a:cs typeface="Arial" charset="0"/>
              </a:rPr>
              <a:t>  να βελτιώσουν την κατάρτισή τους σε βασικές γνωστικές περιοχές της επιστήμης της Γεωγραφίας,</a:t>
            </a:r>
          </a:p>
          <a:p>
            <a:pPr algn="just">
              <a:spcBef>
                <a:spcPts val="600"/>
              </a:spcBef>
            </a:pPr>
            <a:r>
              <a:rPr lang="el-GR" sz="1900" dirty="0" smtClean="0">
                <a:solidFill>
                  <a:srgbClr val="FFFFCC"/>
                </a:solidFill>
                <a:cs typeface="Arial" charset="0"/>
              </a:rPr>
              <a:t>η δυνατότητα ουσιαστικής επαφής των φοιτητριών/</a:t>
            </a:r>
            <a:r>
              <a:rPr lang="el-GR" sz="1900" dirty="0" err="1" smtClean="0">
                <a:solidFill>
                  <a:srgbClr val="FFFFCC"/>
                </a:solidFill>
                <a:cs typeface="Arial" charset="0"/>
              </a:rPr>
              <a:t>τών</a:t>
            </a:r>
            <a:r>
              <a:rPr lang="el-GR" sz="1900" dirty="0" smtClean="0">
                <a:solidFill>
                  <a:srgbClr val="FFFFCC"/>
                </a:solidFill>
                <a:cs typeface="Arial" charset="0"/>
              </a:rPr>
              <a:t> με τον εργασιακό χώρο,</a:t>
            </a:r>
          </a:p>
          <a:p>
            <a:pPr algn="just">
              <a:spcBef>
                <a:spcPts val="600"/>
              </a:spcBef>
            </a:pPr>
            <a:r>
              <a:rPr lang="el-GR" sz="1900" dirty="0" smtClean="0">
                <a:solidFill>
                  <a:srgbClr val="FFFFCC"/>
                </a:solidFill>
                <a:cs typeface="Arial" charset="0"/>
              </a:rPr>
              <a:t>η δημοσιοποίηση των δεξιοτήτων και των εν δυνάμει επαγγελματικών ικανοτήτων των μελλοντικών αποφοίτων του Τμήματος Γεωγραφίας,</a:t>
            </a:r>
          </a:p>
          <a:p>
            <a:pPr algn="just">
              <a:spcBef>
                <a:spcPts val="600"/>
              </a:spcBef>
            </a:pPr>
            <a:r>
              <a:rPr lang="el-GR" sz="1900" dirty="0" smtClean="0">
                <a:solidFill>
                  <a:srgbClr val="FFFFCC"/>
                </a:solidFill>
                <a:cs typeface="Arial" charset="0"/>
              </a:rPr>
              <a:t>η εξοικείωση των μελλοντικών αποφοίτων του Τμήματος με την πραγματικότητα της αγοράς εργασίας ώστε να είναι σε καλύτερη θέση να αναζητήσουν απασχόληση σε τομείς που καλύπτουν τα προσωπικά και επιστημονικά τους ενδιαφέροντα,</a:t>
            </a:r>
          </a:p>
          <a:p>
            <a:pPr algn="just">
              <a:spcBef>
                <a:spcPts val="600"/>
              </a:spcBef>
            </a:pPr>
            <a:r>
              <a:rPr lang="el-GR" sz="1900" dirty="0" smtClean="0">
                <a:solidFill>
                  <a:srgbClr val="FFFFCC"/>
                </a:solidFill>
                <a:cs typeface="Arial" charset="0"/>
              </a:rPr>
              <a:t>η απόκτηση επαγγελματικής συνείδησης από τη/το φοιτήτρια/</a:t>
            </a:r>
            <a:r>
              <a:rPr lang="el-GR" sz="1900" dirty="0" err="1" smtClean="0">
                <a:solidFill>
                  <a:srgbClr val="FFFFCC"/>
                </a:solidFill>
                <a:cs typeface="Arial" charset="0"/>
              </a:rPr>
              <a:t>τή</a:t>
            </a:r>
            <a:r>
              <a:rPr lang="el-GR" sz="1900" dirty="0" smtClean="0">
                <a:solidFill>
                  <a:srgbClr val="FFFFCC"/>
                </a:solidFill>
                <a:cs typeface="Arial" charset="0"/>
              </a:rPr>
              <a:t>,</a:t>
            </a:r>
          </a:p>
          <a:p>
            <a:pPr algn="just">
              <a:spcBef>
                <a:spcPts val="600"/>
              </a:spcBef>
            </a:pPr>
            <a:r>
              <a:rPr lang="el-GR" sz="1900" dirty="0" smtClean="0">
                <a:solidFill>
                  <a:srgbClr val="FFFFCC"/>
                </a:solidFill>
                <a:cs typeface="Arial" charset="0"/>
              </a:rPr>
              <a:t>η απόκτηση διδακτικής εμπειρίας από τις/τους φοιτήτριες/τες με την ευκαιρία που τους παρέχεται για δοκιμαστική διδασκαλία σε δημόσια και ιδιωτικά σχολεία της Μέσης Εκπαίδευσης. Έχει δοθεί η δυνατότητα (από τον Μάιο του 2008) στους απόφοιτους Γεωγράφους συμμετοχής στον διαγωνισμό του ΑΣΕΠ για διορισμό τους στη Μέση Εκπαίδευση.</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checkerboard(across)">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checkerboard(across)">
                                      <p:cBhvr>
                                        <p:cTn id="12" dur="500"/>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checkerboard(across)">
                                      <p:cBhvr>
                                        <p:cTn id="17" dur="500"/>
                                        <p:tgtEl>
                                          <p:spTgt spid="40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4099">
                                            <p:txEl>
                                              <p:pRg st="3" end="3"/>
                                            </p:txEl>
                                          </p:spTgt>
                                        </p:tgtEl>
                                        <p:attrNameLst>
                                          <p:attrName>style.visibility</p:attrName>
                                        </p:attrNameLst>
                                      </p:cBhvr>
                                      <p:to>
                                        <p:strVal val="visible"/>
                                      </p:to>
                                    </p:set>
                                    <p:animEffect transition="in" filter="checkerboard(across)">
                                      <p:cBhvr>
                                        <p:cTn id="22" dur="500"/>
                                        <p:tgtEl>
                                          <p:spTgt spid="40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4099">
                                            <p:txEl>
                                              <p:pRg st="4" end="4"/>
                                            </p:txEl>
                                          </p:spTgt>
                                        </p:tgtEl>
                                        <p:attrNameLst>
                                          <p:attrName>style.visibility</p:attrName>
                                        </p:attrNameLst>
                                      </p:cBhvr>
                                      <p:to>
                                        <p:strVal val="visible"/>
                                      </p:to>
                                    </p:set>
                                    <p:animEffect transition="in" filter="checkerboard(across)">
                                      <p:cBhvr>
                                        <p:cTn id="27" dur="500"/>
                                        <p:tgtEl>
                                          <p:spTgt spid="40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4099">
                                            <p:txEl>
                                              <p:pRg st="5" end="5"/>
                                            </p:txEl>
                                          </p:spTgt>
                                        </p:tgtEl>
                                        <p:attrNameLst>
                                          <p:attrName>style.visibility</p:attrName>
                                        </p:attrNameLst>
                                      </p:cBhvr>
                                      <p:to>
                                        <p:strVal val="visible"/>
                                      </p:to>
                                    </p:set>
                                    <p:animEffect transition="in" filter="checkerboard(across)">
                                      <p:cBhvr>
                                        <p:cTn id="32" dur="500"/>
                                        <p:tgtEl>
                                          <p:spTgt spid="409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4099">
                                            <p:txEl>
                                              <p:pRg st="6" end="6"/>
                                            </p:txEl>
                                          </p:spTgt>
                                        </p:tgtEl>
                                        <p:attrNameLst>
                                          <p:attrName>style.visibility</p:attrName>
                                        </p:attrNameLst>
                                      </p:cBhvr>
                                      <p:to>
                                        <p:strVal val="visible"/>
                                      </p:to>
                                    </p:set>
                                    <p:animEffect transition="in" filter="checkerboard(across)">
                                      <p:cBhvr>
                                        <p:cTn id="37" dur="500"/>
                                        <p:tgtEl>
                                          <p:spTgt spid="40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122" name="1 - Τίτλος"/>
          <p:cNvSpPr>
            <a:spLocks noGrp="1"/>
          </p:cNvSpPr>
          <p:nvPr>
            <p:ph type="title"/>
          </p:nvPr>
        </p:nvSpPr>
        <p:spPr>
          <a:xfrm>
            <a:off x="0" y="-82550"/>
            <a:ext cx="9144000" cy="895350"/>
          </a:xfrm>
        </p:spPr>
        <p:txBody>
          <a:bodyPr/>
          <a:lstStyle/>
          <a:p>
            <a:r>
              <a:rPr lang="el-GR" sz="3200" b="1" dirty="0" smtClean="0">
                <a:solidFill>
                  <a:srgbClr val="FFC000"/>
                </a:solidFill>
                <a:latin typeface="+mn-lt"/>
                <a:cs typeface="Arial" charset="0"/>
              </a:rPr>
              <a:t>ΠΟΡΕΙΑ ΥΛΟΠΟΙΗΣΗΣ ΠΡΑΚΤΙΚΗΣ ΑΣΚΗΣΗΣ</a:t>
            </a:r>
          </a:p>
        </p:txBody>
      </p:sp>
      <p:sp>
        <p:nvSpPr>
          <p:cNvPr id="5123" name="2 - Θέση περιεχομένου"/>
          <p:cNvSpPr>
            <a:spLocks noGrp="1"/>
          </p:cNvSpPr>
          <p:nvPr>
            <p:ph idx="1"/>
          </p:nvPr>
        </p:nvSpPr>
        <p:spPr>
          <a:xfrm>
            <a:off x="179388" y="1643050"/>
            <a:ext cx="8713787" cy="4525963"/>
          </a:xfrm>
        </p:spPr>
        <p:txBody>
          <a:bodyPr/>
          <a:lstStyle/>
          <a:p>
            <a:pPr algn="just">
              <a:spcBef>
                <a:spcPts val="600"/>
              </a:spcBef>
            </a:pPr>
            <a:r>
              <a:rPr lang="el-GR" sz="2400" dirty="0" smtClean="0">
                <a:solidFill>
                  <a:srgbClr val="FFFFCC"/>
                </a:solidFill>
                <a:cs typeface="Arial" charset="0"/>
              </a:rPr>
              <a:t>Μετά τη δήλωση του μαθήματος στη Γραμματεία οι φοιτήτριες/</a:t>
            </a:r>
            <a:r>
              <a:rPr lang="el-GR" sz="2400" dirty="0" err="1" smtClean="0">
                <a:solidFill>
                  <a:srgbClr val="FFFFCC"/>
                </a:solidFill>
                <a:cs typeface="Arial" charset="0"/>
              </a:rPr>
              <a:t>τές</a:t>
            </a:r>
            <a:r>
              <a:rPr lang="el-GR" sz="2400" dirty="0" smtClean="0">
                <a:solidFill>
                  <a:srgbClr val="FFFFCC"/>
                </a:solidFill>
                <a:cs typeface="Arial" charset="0"/>
              </a:rPr>
              <a:t> πρέπει να δηλώσουν με σειρά προτίμησης 3 φορείς από την </a:t>
            </a:r>
            <a:r>
              <a:rPr lang="el-GR" sz="2400" dirty="0" err="1" smtClean="0">
                <a:solidFill>
                  <a:srgbClr val="FFFFCC"/>
                </a:solidFill>
                <a:cs typeface="Arial" charset="0"/>
              </a:rPr>
              <a:t>επικαιροποιημένη</a:t>
            </a:r>
            <a:r>
              <a:rPr lang="el-GR" sz="2400" dirty="0" smtClean="0">
                <a:solidFill>
                  <a:srgbClr val="FFFFCC"/>
                </a:solidFill>
                <a:cs typeface="Arial" charset="0"/>
              </a:rPr>
              <a:t> (κάθε εξάμηνο) λίστα φορέων απασχόλησης. </a:t>
            </a:r>
          </a:p>
          <a:p>
            <a:pPr algn="just">
              <a:spcBef>
                <a:spcPts val="600"/>
              </a:spcBef>
            </a:pPr>
            <a:r>
              <a:rPr lang="el-GR" sz="2400" dirty="0" smtClean="0">
                <a:solidFill>
                  <a:srgbClr val="FFFFCC"/>
                </a:solidFill>
                <a:cs typeface="Arial" charset="0"/>
              </a:rPr>
              <a:t>Υπάρχει η δυνατότητα ενημέρωσης των φοιτητριών/</a:t>
            </a:r>
            <a:r>
              <a:rPr lang="el-GR" sz="2400" dirty="0" err="1" smtClean="0">
                <a:solidFill>
                  <a:srgbClr val="FFFFCC"/>
                </a:solidFill>
                <a:cs typeface="Arial" charset="0"/>
              </a:rPr>
              <a:t>τών</a:t>
            </a:r>
            <a:r>
              <a:rPr lang="el-GR" sz="2400" dirty="0" smtClean="0">
                <a:solidFill>
                  <a:srgbClr val="FFFFCC"/>
                </a:solidFill>
                <a:cs typeface="Arial" charset="0"/>
              </a:rPr>
              <a:t> σχετικά με τη φύση και το αντικείμενο κάθε προσφερόμενης θέσης (συνήθως από τους Επόπτες Καθηγητές).</a:t>
            </a:r>
            <a:endParaRPr lang="en-US" sz="2400" dirty="0" smtClean="0">
              <a:solidFill>
                <a:srgbClr val="FFFFCC"/>
              </a:solidFill>
              <a:cs typeface="Arial" charset="0"/>
            </a:endParaRPr>
          </a:p>
          <a:p>
            <a:pPr algn="just">
              <a:spcBef>
                <a:spcPts val="600"/>
              </a:spcBef>
            </a:pPr>
            <a:endParaRPr lang="el-GR" sz="2400" dirty="0" smtClean="0">
              <a:solidFill>
                <a:srgbClr val="FFFFCC"/>
              </a:solidFill>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checkerboard(across)">
                                      <p:cBhvr>
                                        <p:cTn id="7" dur="500"/>
                                        <p:tgtEl>
                                          <p:spTgt spid="5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checkerboard(across)">
                                      <p:cBhvr>
                                        <p:cTn id="12" dur="500"/>
                                        <p:tgtEl>
                                          <p:spTgt spid="51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14281" y="642918"/>
            <a:ext cx="8718327" cy="6143668"/>
          </a:xfrm>
          <a:prstGeom prst="rect">
            <a:avLst/>
          </a:prstGeom>
          <a:noFill/>
          <a:ln w="9525">
            <a:noFill/>
            <a:miter lim="800000"/>
            <a:headEnd/>
            <a:tailEnd/>
          </a:ln>
          <a:effectLst/>
        </p:spPr>
      </p:pic>
      <p:sp>
        <p:nvSpPr>
          <p:cNvPr id="4" name="3 - TextBox"/>
          <p:cNvSpPr txBox="1"/>
          <p:nvPr/>
        </p:nvSpPr>
        <p:spPr>
          <a:xfrm>
            <a:off x="0" y="142852"/>
            <a:ext cx="9144000" cy="400110"/>
          </a:xfrm>
          <a:prstGeom prst="rect">
            <a:avLst/>
          </a:prstGeom>
          <a:noFill/>
        </p:spPr>
        <p:txBody>
          <a:bodyPr wrap="square" rtlCol="0">
            <a:spAutoFit/>
          </a:bodyPr>
          <a:lstStyle/>
          <a:p>
            <a:pPr algn="ctr"/>
            <a:r>
              <a:rPr lang="el-GR" sz="2000" b="1" dirty="0" smtClean="0">
                <a:solidFill>
                  <a:srgbClr val="FFC000"/>
                </a:solidFill>
                <a:latin typeface="+mn-lt"/>
              </a:rPr>
              <a:t>ΠΡΟΣΚΛΗΣΗ ΕΚΔΗΛΩΣΗΣ ΕΝΔΙΑΦΕΡΟΝΤΟΣ ΓΙΑ ΠΡΑΓΜΑΤΟΠΟΙΗΣΗ ΠΡΑΚΤΙΚΗΣ</a:t>
            </a:r>
            <a:endParaRPr lang="el-GR" sz="2000" b="1" dirty="0">
              <a:solidFill>
                <a:srgbClr val="FFC000"/>
              </a:solidFill>
              <a:latin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6" name="3 - Τίτλος"/>
          <p:cNvSpPr>
            <a:spLocks noGrp="1"/>
          </p:cNvSpPr>
          <p:nvPr>
            <p:ph type="title"/>
          </p:nvPr>
        </p:nvSpPr>
        <p:spPr>
          <a:xfrm>
            <a:off x="0" y="71414"/>
            <a:ext cx="9144000" cy="490538"/>
          </a:xfrm>
        </p:spPr>
        <p:txBody>
          <a:bodyPr/>
          <a:lstStyle/>
          <a:p>
            <a:r>
              <a:rPr lang="el-GR" sz="2000" b="1" dirty="0" smtClean="0">
                <a:solidFill>
                  <a:srgbClr val="FFC000"/>
                </a:solidFill>
                <a:latin typeface="+mn-lt"/>
                <a:cs typeface="Arial" charset="0"/>
              </a:rPr>
              <a:t>ΛΙΣΤΑ ΣΥΝΕΡΓΑΖΟΜΕΝΩΝ ΦΟΡΕΩΝ ΠΡΑΚΤΙΚΗΣ ΑΣΚΗΣΗΣ ΦΟΙΤΗΤΩΝ ΤΜΗΜΑΤΟΣ ΓΕΩΓΡΑΦΙΑΣ </a:t>
            </a:r>
          </a:p>
        </p:txBody>
      </p:sp>
      <p:sp>
        <p:nvSpPr>
          <p:cNvPr id="6147"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p>
        </p:txBody>
      </p:sp>
      <p:graphicFrame>
        <p:nvGraphicFramePr>
          <p:cNvPr id="8" name="7 - Πίνακας"/>
          <p:cNvGraphicFramePr>
            <a:graphicFrameLocks noGrp="1"/>
          </p:cNvGraphicFramePr>
          <p:nvPr/>
        </p:nvGraphicFramePr>
        <p:xfrm>
          <a:off x="500034" y="642918"/>
          <a:ext cx="8072494" cy="5742630"/>
        </p:xfrm>
        <a:graphic>
          <a:graphicData uri="http://schemas.openxmlformats.org/drawingml/2006/table">
            <a:tbl>
              <a:tblPr/>
              <a:tblGrid>
                <a:gridCol w="571504"/>
                <a:gridCol w="6072230"/>
                <a:gridCol w="1428760"/>
              </a:tblGrid>
              <a:tr h="0">
                <a:tc rowSpan="2">
                  <a:txBody>
                    <a:bodyPr/>
                    <a:lstStyle/>
                    <a:p>
                      <a:pPr algn="ctr" fontAlgn="b"/>
                      <a:r>
                        <a:rPr lang="el-GR" sz="1400" b="1" i="0" u="none" strike="noStrike" dirty="0" smtClean="0">
                          <a:solidFill>
                            <a:srgbClr val="000000"/>
                          </a:solidFill>
                          <a:latin typeface="+mn-lt"/>
                        </a:rPr>
                        <a:t>α/α</a:t>
                      </a:r>
                      <a:r>
                        <a:rPr lang="el-GR" sz="1400" b="1" i="0" u="none" strike="noStrike" dirty="0">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rowSpan="2">
                  <a:txBody>
                    <a:bodyPr/>
                    <a:lstStyle/>
                    <a:p>
                      <a:pPr algn="ctr" fontAlgn="b"/>
                      <a:r>
                        <a:rPr lang="el-GR" sz="1400" b="1" i="0" u="none" strike="noStrike" dirty="0">
                          <a:solidFill>
                            <a:srgbClr val="000000"/>
                          </a:solidFill>
                          <a:latin typeface="+mn-lt"/>
                        </a:rPr>
                        <a:t>ΣΥΝΕΡΓΑΖΟΜΕΝΟΙ ΦΟΡΕΙΣ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400" b="1" i="0" u="none" strike="noStrike" dirty="0" smtClean="0">
                          <a:solidFill>
                            <a:srgbClr val="000000"/>
                          </a:solidFill>
                          <a:latin typeface="+mn-lt"/>
                        </a:rPr>
                        <a:t>ΥΠΕΥΘΥΝΗ/ΟΣ</a:t>
                      </a:r>
                      <a:endParaRPr lang="el-GR" sz="1400" b="1" i="0" u="none" strike="noStrike" dirty="0">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accent6">
                        <a:lumMod val="20000"/>
                        <a:lumOff val="80000"/>
                      </a:schemeClr>
                    </a:solidFill>
                  </a:tcPr>
                </a:tc>
              </a:tr>
              <a:tr h="0">
                <a:tc vMerge="1">
                  <a:txBody>
                    <a:bodyPr/>
                    <a:lstStyle/>
                    <a:p>
                      <a:endParaRPr lang="el-GR"/>
                    </a:p>
                  </a:txBody>
                  <a:tcPr/>
                </a:tc>
                <a:tc vMerge="1">
                  <a:txBody>
                    <a:bodyPr/>
                    <a:lstStyle/>
                    <a:p>
                      <a:endParaRPr lang="el-GR"/>
                    </a:p>
                  </a:txBody>
                  <a:tcPr/>
                </a:tc>
                <a:tc>
                  <a:txBody>
                    <a:bodyPr/>
                    <a:lstStyle/>
                    <a:p>
                      <a:pPr algn="ctr" fontAlgn="b"/>
                      <a:r>
                        <a:rPr lang="el-GR" sz="1400" b="1" i="0" u="none" strike="noStrike" dirty="0" smtClean="0">
                          <a:solidFill>
                            <a:srgbClr val="000000"/>
                          </a:solidFill>
                          <a:latin typeface="+mn-lt"/>
                        </a:rPr>
                        <a:t>ΚΑΘΗΓΗΤΡΙΑ/ΤΗΣ</a:t>
                      </a:r>
                      <a:endParaRPr lang="el-GR" sz="1400" b="1" i="0" u="none" strike="noStrike" dirty="0">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1</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ΕΠΤΑ Α.Ε.   Εταιρεία περιβαλλοντικών μελετών</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Κ. ΛΑΖΑΡΙΔΗ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14910">
                <a:tc>
                  <a:txBody>
                    <a:bodyPr/>
                    <a:lstStyle/>
                    <a:p>
                      <a:pPr algn="ctr" fontAlgn="b"/>
                      <a:r>
                        <a:rPr lang="el-GR" sz="1200" b="0" i="0" u="none" strike="noStrike" dirty="0">
                          <a:solidFill>
                            <a:srgbClr val="000000"/>
                          </a:solidFill>
                          <a:latin typeface="+mn-lt"/>
                        </a:rPr>
                        <a:t>2</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ΕΛΛΗΝΙΚΗ ΕΤΑΙΡΕΙΑ ΔΙΑΧΕΙΡΙΣΗΣ ΣΤΕΡΕΩΝ ΑΠΟΒΛΗΤΩΝ (ΜΚΟ)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Κ. ΛΑΖΑΡΙΔΗ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45910">
                <a:tc>
                  <a:txBody>
                    <a:bodyPr/>
                    <a:lstStyle/>
                    <a:p>
                      <a:pPr algn="ctr" fontAlgn="b"/>
                      <a:r>
                        <a:rPr lang="el-GR" sz="1200" b="0" i="0" u="none" strike="noStrike" dirty="0">
                          <a:solidFill>
                            <a:srgbClr val="000000"/>
                          </a:solidFill>
                          <a:latin typeface="+mn-lt"/>
                        </a:rPr>
                        <a:t>3</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Εθνικός Οργανισμός Εναλλακτικής Διαχείρισης Συσκευασιών &amp; Άλλων Προϊόντων (ΕΟΕΔΣΑΠ)</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Κ. ΛΑΖΑΡΙΔΗ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2241">
                <a:tc>
                  <a:txBody>
                    <a:bodyPr/>
                    <a:lstStyle/>
                    <a:p>
                      <a:pPr algn="ctr" fontAlgn="b"/>
                      <a:r>
                        <a:rPr lang="el-GR" sz="1200" b="0" i="0" u="none" strike="noStrike" dirty="0">
                          <a:solidFill>
                            <a:srgbClr val="000000"/>
                          </a:solidFill>
                          <a:latin typeface="+mn-lt"/>
                        </a:rPr>
                        <a:t>4</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ΔΗΜΟΣ ΠΟΡΟΥ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Κ. ΛΑΖΑΡΙΔΗ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52908">
                <a:tc>
                  <a:txBody>
                    <a:bodyPr/>
                    <a:lstStyle/>
                    <a:p>
                      <a:pPr algn="ctr" fontAlgn="b"/>
                      <a:r>
                        <a:rPr lang="el-GR" sz="1200" b="0" i="0" u="none" strike="noStrike" dirty="0">
                          <a:solidFill>
                            <a:srgbClr val="000000"/>
                          </a:solidFill>
                          <a:latin typeface="+mn-lt"/>
                        </a:rPr>
                        <a:t>5</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ΕΠΕΜ- Εταιρεία Περιβαλλοντικών Μελετών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Κ. ΛΑΖΑΡΙΔΗ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52908">
                <a:tc>
                  <a:txBody>
                    <a:bodyPr/>
                    <a:lstStyle/>
                    <a:p>
                      <a:pPr algn="ctr" fontAlgn="b"/>
                      <a:r>
                        <a:rPr lang="el-GR" sz="1200" b="0" i="0" u="none" strike="noStrike" dirty="0">
                          <a:solidFill>
                            <a:srgbClr val="000000"/>
                          </a:solidFill>
                          <a:latin typeface="+mn-lt"/>
                        </a:rPr>
                        <a:t>6</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Οικολογική Εταιρεία Ανακύκλωσης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Κ. ΛΑΖΑΡΙΔΗ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42574">
                <a:tc>
                  <a:txBody>
                    <a:bodyPr/>
                    <a:lstStyle/>
                    <a:p>
                      <a:pPr algn="ctr" fontAlgn="b"/>
                      <a:r>
                        <a:rPr lang="el-GR" sz="1200" b="0" i="0" u="none" strike="noStrike" dirty="0">
                          <a:solidFill>
                            <a:srgbClr val="000000"/>
                          </a:solidFill>
                          <a:latin typeface="+mn-lt"/>
                        </a:rPr>
                        <a:t>7</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Δήμος Θήρας (Σαντορίνη)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Κ. ΛΑΖΑΡΙΔΗ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94242">
                <a:tc>
                  <a:txBody>
                    <a:bodyPr/>
                    <a:lstStyle/>
                    <a:p>
                      <a:pPr algn="ctr" fontAlgn="b"/>
                      <a:r>
                        <a:rPr lang="el-GR" sz="1200" b="0" i="0" u="none" strike="noStrike" dirty="0">
                          <a:solidFill>
                            <a:srgbClr val="000000"/>
                          </a:solidFill>
                          <a:latin typeface="+mn-lt"/>
                        </a:rPr>
                        <a:t>8</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Ι. Φραντζής &amp; Συνεργάτες Ε.Π.Ε., Μελέτες Περιβάλλοντος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Κ. ΛΑΖΑΡΙΔΗ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63242">
                <a:tc>
                  <a:txBody>
                    <a:bodyPr/>
                    <a:lstStyle/>
                    <a:p>
                      <a:pPr algn="ctr" fontAlgn="b"/>
                      <a:r>
                        <a:rPr lang="el-GR" sz="1200" b="0" i="0" u="none" strike="noStrike" dirty="0">
                          <a:solidFill>
                            <a:srgbClr val="000000"/>
                          </a:solidFill>
                          <a:latin typeface="+mn-lt"/>
                        </a:rPr>
                        <a:t>9</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Π.Ε. Πρέβεζας, Περιφέρειας Ηπείρου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Κ. ΛΑΖΑΡΙΔΗ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73575">
                <a:tc>
                  <a:txBody>
                    <a:bodyPr/>
                    <a:lstStyle/>
                    <a:p>
                      <a:pPr algn="ctr" fontAlgn="b"/>
                      <a:r>
                        <a:rPr lang="el-GR" sz="1200" b="0" i="0" u="none" strike="noStrike" dirty="0">
                          <a:solidFill>
                            <a:srgbClr val="000000"/>
                          </a:solidFill>
                          <a:latin typeface="+mn-lt"/>
                        </a:rPr>
                        <a:t>10</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ΜΟΤΟΡ ΟΙΛ (ΕΛΛΑΣ) ΔΙΥΛΙΣΤΗΡΙΑ ΚΟΡΙΝΘΟΥ Α.Ε.</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Κ. ΛΑΖΑΡΙΔΗ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94242">
                <a:tc>
                  <a:txBody>
                    <a:bodyPr/>
                    <a:lstStyle/>
                    <a:p>
                      <a:pPr algn="ctr" fontAlgn="b"/>
                      <a:r>
                        <a:rPr lang="el-GR" sz="1200" b="0" i="0" u="none" strike="noStrike" dirty="0">
                          <a:solidFill>
                            <a:srgbClr val="000000"/>
                          </a:solidFill>
                          <a:latin typeface="+mn-lt"/>
                        </a:rPr>
                        <a:t>11</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Δ.Π. ΚΑΛΛΙΑΝΤΑΣ - Α. Ν. ΕΥΣΤΑΘΙΑΔΗΣ &amp; ΣΥΝΕΡΓΑΤΕΣ Ε.Ε.</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Κ. ΛΑΖΑΡΙΔΗ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2241">
                <a:tc>
                  <a:txBody>
                    <a:bodyPr/>
                    <a:lstStyle/>
                    <a:p>
                      <a:pPr algn="ctr" fontAlgn="b"/>
                      <a:r>
                        <a:rPr lang="el-GR" sz="1200" b="0" i="0" u="none" strike="noStrike" dirty="0">
                          <a:solidFill>
                            <a:srgbClr val="000000"/>
                          </a:solidFill>
                          <a:latin typeface="+mn-lt"/>
                        </a:rPr>
                        <a:t>12</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ΓΙΑΤΡΟΙ ΧΩΡΙΣ ΣΥΝΟΡΑ</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Γ. ΚΡΗΤΙΚΟΣ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83909">
                <a:tc>
                  <a:txBody>
                    <a:bodyPr/>
                    <a:lstStyle/>
                    <a:p>
                      <a:pPr algn="ctr" fontAlgn="b"/>
                      <a:r>
                        <a:rPr lang="el-GR" sz="1200" b="0" i="0" u="none" strike="noStrike" dirty="0">
                          <a:solidFill>
                            <a:srgbClr val="000000"/>
                          </a:solidFill>
                          <a:latin typeface="+mn-lt"/>
                        </a:rPr>
                        <a:t>13</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ΙΝΣΤΙΤΟΥΤΟ ΔΙΕΘΝΩΝ ΟΙΚΟΝΟΜΙΚΩΝ ΣΧΕΣΕΩΝ</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Α. ΤΡΑΓΑΚΗ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73162">
                <a:tc rowSpan="2">
                  <a:txBody>
                    <a:bodyPr/>
                    <a:lstStyle/>
                    <a:p>
                      <a:pPr algn="ctr" fontAlgn="b"/>
                      <a:r>
                        <a:rPr lang="el-GR" sz="1200" b="0" i="0" u="none" strike="noStrike" dirty="0">
                          <a:solidFill>
                            <a:srgbClr val="000000"/>
                          </a:solidFill>
                          <a:latin typeface="+mn-lt"/>
                        </a:rPr>
                        <a:t>14</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ΙΝΣΤΙΤΟΥΤΟ ΓΕΩΛΟΓΙΚΩΝ ΜΕΛΕΤΩΝ   (Ι.Γ.ΜΕ.)</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accent6">
                        <a:lumMod val="20000"/>
                        <a:lumOff val="80000"/>
                      </a:schemeClr>
                    </a:solidFill>
                  </a:tcPr>
                </a:tc>
                <a:tc rowSpan="2">
                  <a:txBody>
                    <a:bodyPr/>
                    <a:lstStyle/>
                    <a:p>
                      <a:pPr algn="ctr" fontAlgn="b"/>
                      <a:r>
                        <a:rPr lang="el-GR" sz="1200" b="0" i="0" u="none" strike="noStrike" dirty="0">
                          <a:solidFill>
                            <a:srgbClr val="000000"/>
                          </a:solidFill>
                          <a:latin typeface="+mn-lt"/>
                        </a:rPr>
                        <a:t>Κ. ΠΑΥΛΟΠΟΥΛΟΣ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42574">
                <a:tc vMerge="1">
                  <a:txBody>
                    <a:bodyPr/>
                    <a:lstStyle/>
                    <a:p>
                      <a:endParaRPr lang="el-GR"/>
                    </a:p>
                  </a:txBody>
                  <a:tcPr/>
                </a:tc>
                <a:tc>
                  <a:txBody>
                    <a:bodyPr/>
                    <a:lstStyle/>
                    <a:p>
                      <a:pPr algn="ctr" fontAlgn="b"/>
                      <a:r>
                        <a:rPr lang="el-GR" sz="1200" b="0" i="0" u="none" strike="noStrike" dirty="0">
                          <a:solidFill>
                            <a:srgbClr val="000000"/>
                          </a:solidFill>
                          <a:latin typeface="+mn-lt"/>
                        </a:rPr>
                        <a:t>Διεύθυνση Χαρτογράφησης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vMerge="1">
                  <a:txBody>
                    <a:bodyPr/>
                    <a:lstStyle/>
                    <a:p>
                      <a:endParaRPr lang="el-GR"/>
                    </a:p>
                  </a:txBody>
                  <a:tcPr/>
                </a:tc>
              </a:tr>
              <a:tr h="93829">
                <a:tc rowSpan="2">
                  <a:txBody>
                    <a:bodyPr/>
                    <a:lstStyle/>
                    <a:p>
                      <a:pPr algn="ctr" fontAlgn="b"/>
                      <a:r>
                        <a:rPr lang="el-GR" sz="1200" b="0" i="0" u="none" strike="noStrike" dirty="0">
                          <a:solidFill>
                            <a:srgbClr val="000000"/>
                          </a:solidFill>
                          <a:latin typeface="+mn-lt"/>
                        </a:rPr>
                        <a:t>15</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ΕΛΛΗΝΙΚΟ ΚΕΝΤΡΟ ΘΑΛΑΣΣΙΩΝ ΕΡΕΥΝΩΝ (ΕΛ.ΚΕ.Θ.Ε)</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accent6">
                        <a:lumMod val="20000"/>
                        <a:lumOff val="80000"/>
                      </a:schemeClr>
                    </a:solidFill>
                  </a:tcPr>
                </a:tc>
                <a:tc rowSpan="2">
                  <a:txBody>
                    <a:bodyPr/>
                    <a:lstStyle/>
                    <a:p>
                      <a:pPr algn="ctr" fontAlgn="b"/>
                      <a:r>
                        <a:rPr lang="el-GR" sz="1200" b="0" i="0" u="none" strike="noStrike" dirty="0">
                          <a:solidFill>
                            <a:srgbClr val="000000"/>
                          </a:solidFill>
                          <a:latin typeface="+mn-lt"/>
                        </a:rPr>
                        <a:t>Κ. ΠΑΥΛΟΠΟΥΛΟΣ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2241">
                <a:tc vMerge="1">
                  <a:txBody>
                    <a:bodyPr/>
                    <a:lstStyle/>
                    <a:p>
                      <a:endParaRPr lang="el-GR"/>
                    </a:p>
                  </a:txBody>
                  <a:tcPr/>
                </a:tc>
                <a:tc>
                  <a:txBody>
                    <a:bodyPr/>
                    <a:lstStyle/>
                    <a:p>
                      <a:pPr algn="ctr" fontAlgn="b"/>
                      <a:r>
                        <a:rPr lang="el-GR" sz="1200" b="0" i="0" u="none" strike="noStrike" dirty="0">
                          <a:solidFill>
                            <a:srgbClr val="000000"/>
                          </a:solidFill>
                          <a:latin typeface="+mn-lt"/>
                        </a:rPr>
                        <a:t>Ινστιτούτο Ωκεανογραφίας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vMerge="1">
                  <a:txBody>
                    <a:bodyPr/>
                    <a:lstStyle/>
                    <a:p>
                      <a:endParaRPr lang="el-GR"/>
                    </a:p>
                  </a:txBody>
                  <a:tcPr/>
                </a:tc>
              </a:tr>
              <a:tr h="73575">
                <a:tc>
                  <a:txBody>
                    <a:bodyPr/>
                    <a:lstStyle/>
                    <a:p>
                      <a:pPr algn="ctr" fontAlgn="b"/>
                      <a:r>
                        <a:rPr lang="el-GR" sz="1200" b="0" i="0" u="none" strike="noStrike" dirty="0">
                          <a:solidFill>
                            <a:srgbClr val="000000"/>
                          </a:solidFill>
                          <a:latin typeface="+mn-lt"/>
                        </a:rPr>
                        <a:t>16</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ΕΚΚΕ – Ινστιτούτου Αστικής και Αγροτικής Κοινωνιολογίας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Θ. ΜΑΛΟΥΤΑΣ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52908">
                <a:tc>
                  <a:txBody>
                    <a:bodyPr/>
                    <a:lstStyle/>
                    <a:p>
                      <a:pPr algn="ctr" fontAlgn="b"/>
                      <a:r>
                        <a:rPr lang="el-GR" sz="1200" b="0" i="0" u="none" strike="noStrike" dirty="0">
                          <a:solidFill>
                            <a:srgbClr val="000000"/>
                          </a:solidFill>
                          <a:latin typeface="+mn-lt"/>
                        </a:rPr>
                        <a:t>17</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ΑΝΑΠΤΥΞΙΑΚΗ ΑΙΤΩΛΟΑΚΑΡΝΑΝΙΑΣ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Α. ΠΑΠΑΔΟΠΟΥΛΟΣ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2241">
                <a:tc>
                  <a:txBody>
                    <a:bodyPr/>
                    <a:lstStyle/>
                    <a:p>
                      <a:pPr algn="ctr" fontAlgn="b"/>
                      <a:r>
                        <a:rPr lang="el-GR" sz="1200" b="0" i="0" u="none" strike="noStrike" dirty="0">
                          <a:solidFill>
                            <a:srgbClr val="000000"/>
                          </a:solidFill>
                          <a:latin typeface="+mn-lt"/>
                        </a:rPr>
                        <a:t>18</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WWF ΕΛΛΑΣ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Α. ΠΑΠΑΔΟΠΟΥΛΟΣ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52908">
                <a:tc>
                  <a:txBody>
                    <a:bodyPr/>
                    <a:lstStyle/>
                    <a:p>
                      <a:pPr algn="ctr" fontAlgn="b"/>
                      <a:r>
                        <a:rPr lang="el-GR" sz="1200" b="0" i="0" u="none" strike="noStrike" dirty="0">
                          <a:solidFill>
                            <a:srgbClr val="000000"/>
                          </a:solidFill>
                          <a:latin typeface="+mn-lt"/>
                        </a:rPr>
                        <a:t>19</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ΑΝΚΑ (Αναπτυξιακή Καρδίτσας)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Α. ΠΑΠΑΔΟΠΟΥΛΟΣ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42574">
                <a:tc>
                  <a:txBody>
                    <a:bodyPr/>
                    <a:lstStyle/>
                    <a:p>
                      <a:pPr algn="ctr" fontAlgn="b"/>
                      <a:r>
                        <a:rPr lang="el-GR" sz="1200" b="0" i="0" u="none" strike="noStrike" dirty="0">
                          <a:solidFill>
                            <a:srgbClr val="000000"/>
                          </a:solidFill>
                          <a:latin typeface="+mn-lt"/>
                        </a:rPr>
                        <a:t>20</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Ελληνικό Φόρουμ Μεταναστών</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Α. ΠΑΠΑΔΟΠΟΥΛΟΣ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83909">
                <a:tc>
                  <a:txBody>
                    <a:bodyPr/>
                    <a:lstStyle/>
                    <a:p>
                      <a:pPr algn="ctr" fontAlgn="b"/>
                      <a:r>
                        <a:rPr lang="el-GR" sz="1200" b="0" i="0" u="none" strike="noStrike" dirty="0">
                          <a:solidFill>
                            <a:srgbClr val="000000"/>
                          </a:solidFill>
                          <a:latin typeface="+mn-lt"/>
                        </a:rPr>
                        <a:t>21</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ΓΕΩΔΥΝΑΜΙΚΟ ΙΝΣΤΙΤΟΥΤΟ ΑΣΤΕΡΟΣΚΟΠΕΙΟΥ ΑΘΗΝΩΝ</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 ΚΑΡΥΜΠΑΛΗΣ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04576">
                <a:tc>
                  <a:txBody>
                    <a:bodyPr/>
                    <a:lstStyle/>
                    <a:p>
                      <a:pPr algn="ctr" fontAlgn="b"/>
                      <a:r>
                        <a:rPr lang="el-GR" sz="1200" b="0" i="0" u="none" strike="noStrike" dirty="0">
                          <a:solidFill>
                            <a:srgbClr val="000000"/>
                          </a:solidFill>
                          <a:latin typeface="+mn-lt"/>
                        </a:rPr>
                        <a:t>22</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ΕΛΛΗΝΙΚΟ ΚΕΝΤΡΟ ΘΑΛΑΣΣΙΩΝ ΕΡΕΥΝΩΝ </a:t>
                      </a:r>
                      <a:endParaRPr lang="el-GR" sz="1200" b="0" i="0" u="none" strike="noStrike" dirty="0" smtClean="0">
                        <a:solidFill>
                          <a:srgbClr val="000000"/>
                        </a:solidFill>
                        <a:latin typeface="+mn-lt"/>
                      </a:endParaRPr>
                    </a:p>
                    <a:p>
                      <a:pPr algn="ctr" fontAlgn="b"/>
                      <a:r>
                        <a:rPr lang="el-GR" sz="1200" b="0" i="0" u="none" strike="noStrike" dirty="0" smtClean="0">
                          <a:solidFill>
                            <a:srgbClr val="000000"/>
                          </a:solidFill>
                          <a:latin typeface="+mn-lt"/>
                        </a:rPr>
                        <a:t>Ινστιτούτο </a:t>
                      </a:r>
                      <a:r>
                        <a:rPr lang="el-GR" sz="1200" b="0" i="0" u="none" strike="noStrike" dirty="0">
                          <a:solidFill>
                            <a:srgbClr val="000000"/>
                          </a:solidFill>
                          <a:latin typeface="+mn-lt"/>
                        </a:rPr>
                        <a:t>Ωκεανογραφίας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 ΚΑΡΥΜΠΑΛΗΣ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63242">
                <a:tc>
                  <a:txBody>
                    <a:bodyPr/>
                    <a:lstStyle/>
                    <a:p>
                      <a:pPr algn="ctr" fontAlgn="b"/>
                      <a:r>
                        <a:rPr lang="el-GR" sz="1200" b="0" i="0" u="none" strike="noStrike" dirty="0">
                          <a:solidFill>
                            <a:srgbClr val="000000"/>
                          </a:solidFill>
                          <a:latin typeface="+mn-lt"/>
                        </a:rPr>
                        <a:t>23</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ΦΟΡΕΑΣ ΔΙΑΧΕΙΡΙΣΗΣ ΛΙΜΝΗΣ ΚΕΡΚΙΝΗΣ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 ΚΑΡΥΜΠΑΛΗΣ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63242">
                <a:tc>
                  <a:txBody>
                    <a:bodyPr/>
                    <a:lstStyle/>
                    <a:p>
                      <a:pPr algn="ctr" fontAlgn="b"/>
                      <a:r>
                        <a:rPr lang="el-GR" sz="1200" b="0" i="0" u="none" strike="noStrike">
                          <a:solidFill>
                            <a:srgbClr val="000000"/>
                          </a:solidFill>
                          <a:latin typeface="+mn-lt"/>
                        </a:rPr>
                        <a:t>24</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ΑΝΑΠΤΥΞΙΑΚΟΣ ΣΥΝΔΕΣΜΟΣ ΔΥΤΙΚΗΣ ΑΤΤΙΚΗΣ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Σ. ΣΚΟΡΔΙΛΗ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04576">
                <a:tc>
                  <a:txBody>
                    <a:bodyPr/>
                    <a:lstStyle/>
                    <a:p>
                      <a:pPr algn="ctr" fontAlgn="b"/>
                      <a:r>
                        <a:rPr lang="el-GR" sz="1200" b="0" i="0" u="none" strike="noStrike">
                          <a:solidFill>
                            <a:srgbClr val="000000"/>
                          </a:solidFill>
                          <a:latin typeface="+mn-lt"/>
                        </a:rPr>
                        <a:t>25</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ΔΕΜΕΚΑΒ – Δημοτική Επιχείρηση Μελετών Κατασκευών &amp; Ανάπτυξης Βόλου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Σ. ΣΚΟΡΔΙΛΗ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52908">
                <a:tc>
                  <a:txBody>
                    <a:bodyPr/>
                    <a:lstStyle/>
                    <a:p>
                      <a:pPr algn="ctr" fontAlgn="b"/>
                      <a:r>
                        <a:rPr lang="el-GR" sz="1200" b="0" i="0" u="none" strike="noStrike">
                          <a:solidFill>
                            <a:srgbClr val="000000"/>
                          </a:solidFill>
                          <a:latin typeface="+mn-lt"/>
                        </a:rPr>
                        <a:t>26</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Μαραθώνιος Αναπτυξιακή Εταιρεία</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Σ. ΣΚΟΡΔΙΛΗ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6" name="3 - Τίτλος"/>
          <p:cNvSpPr>
            <a:spLocks noGrp="1"/>
          </p:cNvSpPr>
          <p:nvPr>
            <p:ph type="title"/>
          </p:nvPr>
        </p:nvSpPr>
        <p:spPr>
          <a:xfrm>
            <a:off x="0" y="71414"/>
            <a:ext cx="9144000" cy="490538"/>
          </a:xfrm>
        </p:spPr>
        <p:txBody>
          <a:bodyPr/>
          <a:lstStyle/>
          <a:p>
            <a:r>
              <a:rPr lang="el-GR" sz="2000" b="1" dirty="0" smtClean="0">
                <a:solidFill>
                  <a:srgbClr val="FFC000"/>
                </a:solidFill>
                <a:latin typeface="+mn-lt"/>
                <a:cs typeface="Arial" charset="0"/>
              </a:rPr>
              <a:t>ΛΙΣΤΑ ΣΥΝΕΡΓΑΖΟΜΕΝΩΝ ΦΟΡΕΩΝ ΠΡΑΚΤΙΚΗΣ ΑΣΚΗΣΗΣ ΦΟΙΤΗΤΩΝ ΤΜΗΜΑΤΟΣ ΓΕΩΓΡΑΦΙΑΣ </a:t>
            </a:r>
          </a:p>
        </p:txBody>
      </p:sp>
      <p:sp>
        <p:nvSpPr>
          <p:cNvPr id="6147"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p>
        </p:txBody>
      </p:sp>
      <p:graphicFrame>
        <p:nvGraphicFramePr>
          <p:cNvPr id="8" name="7 - Πίνακας"/>
          <p:cNvGraphicFramePr>
            <a:graphicFrameLocks noGrp="1"/>
          </p:cNvGraphicFramePr>
          <p:nvPr/>
        </p:nvGraphicFramePr>
        <p:xfrm>
          <a:off x="500034" y="642918"/>
          <a:ext cx="8072494" cy="6108803"/>
        </p:xfrm>
        <a:graphic>
          <a:graphicData uri="http://schemas.openxmlformats.org/drawingml/2006/table">
            <a:tbl>
              <a:tblPr/>
              <a:tblGrid>
                <a:gridCol w="571504"/>
                <a:gridCol w="6072230"/>
                <a:gridCol w="1428760"/>
              </a:tblGrid>
              <a:tr h="0">
                <a:tc rowSpan="2">
                  <a:txBody>
                    <a:bodyPr/>
                    <a:lstStyle/>
                    <a:p>
                      <a:pPr algn="ctr" fontAlgn="b"/>
                      <a:r>
                        <a:rPr lang="el-GR" sz="1400" b="1" i="0" u="none" strike="noStrike" dirty="0" smtClean="0">
                          <a:solidFill>
                            <a:srgbClr val="000000"/>
                          </a:solidFill>
                          <a:latin typeface="+mn-lt"/>
                        </a:rPr>
                        <a:t>α/α</a:t>
                      </a:r>
                      <a:r>
                        <a:rPr lang="el-GR" sz="1400" b="1" i="0" u="none" strike="noStrike" dirty="0">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rowSpan="2">
                  <a:txBody>
                    <a:bodyPr/>
                    <a:lstStyle/>
                    <a:p>
                      <a:pPr algn="ctr" fontAlgn="b"/>
                      <a:r>
                        <a:rPr lang="el-GR" sz="1400" b="1" i="0" u="none" strike="noStrike" dirty="0">
                          <a:solidFill>
                            <a:srgbClr val="000000"/>
                          </a:solidFill>
                          <a:latin typeface="+mn-lt"/>
                        </a:rPr>
                        <a:t>ΣΥΝΕΡΓΑΖΟΜΕΝΟΙ ΦΟΡΕΙΣ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400" b="1" i="0" u="none" strike="noStrike" dirty="0" smtClean="0">
                          <a:solidFill>
                            <a:srgbClr val="000000"/>
                          </a:solidFill>
                          <a:latin typeface="+mn-lt"/>
                        </a:rPr>
                        <a:t>ΥΠΕΥΘΥΝΗ/ΟΣ</a:t>
                      </a:r>
                      <a:endParaRPr lang="el-GR" sz="1400" b="1" i="0" u="none" strike="noStrike" dirty="0">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accent6">
                        <a:lumMod val="20000"/>
                        <a:lumOff val="80000"/>
                      </a:schemeClr>
                    </a:solidFill>
                  </a:tcPr>
                </a:tc>
              </a:tr>
              <a:tr h="0">
                <a:tc vMerge="1">
                  <a:txBody>
                    <a:bodyPr/>
                    <a:lstStyle/>
                    <a:p>
                      <a:endParaRPr lang="el-GR"/>
                    </a:p>
                  </a:txBody>
                  <a:tcPr/>
                </a:tc>
                <a:tc vMerge="1">
                  <a:txBody>
                    <a:bodyPr/>
                    <a:lstStyle/>
                    <a:p>
                      <a:endParaRPr lang="el-GR"/>
                    </a:p>
                  </a:txBody>
                  <a:tcPr/>
                </a:tc>
                <a:tc>
                  <a:txBody>
                    <a:bodyPr/>
                    <a:lstStyle/>
                    <a:p>
                      <a:pPr algn="ctr" fontAlgn="b"/>
                      <a:r>
                        <a:rPr lang="el-GR" sz="1400" b="1" i="0" u="none" strike="noStrike" dirty="0" smtClean="0">
                          <a:solidFill>
                            <a:srgbClr val="000000"/>
                          </a:solidFill>
                          <a:latin typeface="+mn-lt"/>
                        </a:rPr>
                        <a:t>ΚΑΘΗΓΗΤΡΙΑ/ΤΗΣ</a:t>
                      </a:r>
                      <a:endParaRPr lang="el-GR" sz="1400" b="1" i="0" u="none" strike="noStrike" dirty="0">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2241">
                <a:tc>
                  <a:txBody>
                    <a:bodyPr/>
                    <a:lstStyle/>
                    <a:p>
                      <a:pPr algn="ctr" fontAlgn="b"/>
                      <a:r>
                        <a:rPr lang="el-GR" sz="1200" b="0" i="0" u="none" strike="noStrike" dirty="0">
                          <a:solidFill>
                            <a:srgbClr val="000000"/>
                          </a:solidFill>
                          <a:latin typeface="+mn-lt"/>
                        </a:rPr>
                        <a:t>27</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ΔΗΜΟΣ ΑΡΤΑΙΩΝ</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Π. ΔΕΛΛΑΔΕΤΣΙΜΑΣ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2241">
                <a:tc>
                  <a:txBody>
                    <a:bodyPr/>
                    <a:lstStyle/>
                    <a:p>
                      <a:pPr algn="ctr" fontAlgn="b"/>
                      <a:r>
                        <a:rPr lang="el-GR" sz="1200" b="0" i="0" u="none" strike="noStrike">
                          <a:solidFill>
                            <a:srgbClr val="000000"/>
                          </a:solidFill>
                          <a:latin typeface="+mn-lt"/>
                        </a:rPr>
                        <a:t>28</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ΔΗΜΟΣ ΝΙΣΥΡΟΥ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Π. ΔΕΛΛΑΔΕΤΣΙΜΑΣ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2241">
                <a:tc>
                  <a:txBody>
                    <a:bodyPr/>
                    <a:lstStyle/>
                    <a:p>
                      <a:pPr algn="ctr" fontAlgn="b"/>
                      <a:r>
                        <a:rPr lang="el-GR" sz="1200" b="0" i="0" u="none" strike="noStrike">
                          <a:solidFill>
                            <a:srgbClr val="000000"/>
                          </a:solidFill>
                          <a:latin typeface="+mn-lt"/>
                        </a:rPr>
                        <a:t>29</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ΔΗΜΟΣ ΠΑΡΟΥ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Π. ΔΕΛΛΑΔΕΤΣΙΜΑΣ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2241">
                <a:tc>
                  <a:txBody>
                    <a:bodyPr/>
                    <a:lstStyle/>
                    <a:p>
                      <a:pPr algn="ctr" fontAlgn="b"/>
                      <a:r>
                        <a:rPr lang="el-GR" sz="1200" b="0" i="0" u="none" strike="noStrike">
                          <a:solidFill>
                            <a:srgbClr val="000000"/>
                          </a:solidFill>
                          <a:latin typeface="+mn-lt"/>
                        </a:rPr>
                        <a:t>30</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ΔΗΜΟΣ ΝΑΞΟΥ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Π. ΔΕΛΛΑΔΕΤΣΙΜΑΣ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2241">
                <a:tc>
                  <a:txBody>
                    <a:bodyPr/>
                    <a:lstStyle/>
                    <a:p>
                      <a:pPr algn="ctr" fontAlgn="b"/>
                      <a:r>
                        <a:rPr lang="el-GR" sz="1200" b="0" i="0" u="none" strike="noStrike">
                          <a:solidFill>
                            <a:srgbClr val="000000"/>
                          </a:solidFill>
                          <a:latin typeface="+mn-lt"/>
                        </a:rPr>
                        <a:t>31</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ΔΗΜΟΣ ΖΩΓΡΑΦΟΥ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Π. ΔΕΛΛΑΔΕΤΣΙΜΑΣ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2241">
                <a:tc>
                  <a:txBody>
                    <a:bodyPr/>
                    <a:lstStyle/>
                    <a:p>
                      <a:pPr algn="ctr" fontAlgn="b"/>
                      <a:r>
                        <a:rPr lang="el-GR" sz="1200" b="0" i="0" u="none" strike="noStrike">
                          <a:solidFill>
                            <a:srgbClr val="000000"/>
                          </a:solidFill>
                          <a:latin typeface="+mn-lt"/>
                        </a:rPr>
                        <a:t>32</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ΔΗΜΟΣ ΦΑΡΚΑΔΟΝΑΣ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Π. ΔΕΛΛΑΔΕΤΣΙΜΑΣ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52908">
                <a:tc>
                  <a:txBody>
                    <a:bodyPr/>
                    <a:lstStyle/>
                    <a:p>
                      <a:pPr algn="ctr" fontAlgn="b"/>
                      <a:r>
                        <a:rPr lang="el-GR" sz="1200" b="0" i="0" u="none" strike="noStrike">
                          <a:solidFill>
                            <a:srgbClr val="000000"/>
                          </a:solidFill>
                          <a:latin typeface="+mn-lt"/>
                        </a:rPr>
                        <a:t>33</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ΔΗΜΟΣ ΠΟΛΥΧΝΙΤΟΥ –ΜΥΤΙΛΗΝΗ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Π. ΔΕΛΛΑΔΕΤΣΙΜΑΣ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73575">
                <a:tc>
                  <a:txBody>
                    <a:bodyPr/>
                    <a:lstStyle/>
                    <a:p>
                      <a:pPr algn="ctr" fontAlgn="b"/>
                      <a:r>
                        <a:rPr lang="el-GR" sz="1200" b="0" i="0" u="none" strike="noStrike">
                          <a:solidFill>
                            <a:srgbClr val="000000"/>
                          </a:solidFill>
                          <a:latin typeface="+mn-lt"/>
                        </a:rPr>
                        <a:t>34</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MDR Σύμβουλοι Περιουσίας (Θυγατρική Α.Τ.Ε)</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Π. ΔΕΛΛΑΔΕΤΣΙΜΑΣ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2241">
                <a:tc>
                  <a:txBody>
                    <a:bodyPr/>
                    <a:lstStyle/>
                    <a:p>
                      <a:pPr algn="ctr" fontAlgn="b"/>
                      <a:r>
                        <a:rPr lang="el-GR" sz="1200" b="0" i="0" u="none" strike="noStrike">
                          <a:solidFill>
                            <a:srgbClr val="000000"/>
                          </a:solidFill>
                          <a:latin typeface="+mn-lt"/>
                        </a:rPr>
                        <a:t>35</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GB" sz="1200" b="0" i="0" u="none" strike="noStrike">
                          <a:solidFill>
                            <a:srgbClr val="000000"/>
                          </a:solidFill>
                          <a:latin typeface="+mn-lt"/>
                        </a:rPr>
                        <a:t>LAMDA Development</a:t>
                      </a:r>
                      <a:endParaRPr lang="el-GR" sz="1200" b="0" i="0" u="none" strike="noStrike">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Π. ΔΕΛΛΑΔΕΤΣΙΜΑΣ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25243">
                <a:tc>
                  <a:txBody>
                    <a:bodyPr/>
                    <a:lstStyle/>
                    <a:p>
                      <a:pPr algn="ctr" fontAlgn="b"/>
                      <a:r>
                        <a:rPr lang="el-GR" sz="1200" b="0" i="0" u="none" strike="noStrike">
                          <a:solidFill>
                            <a:srgbClr val="000000"/>
                          </a:solidFill>
                          <a:latin typeface="+mn-lt"/>
                        </a:rPr>
                        <a:t>36</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ΕΛΛΗΙΚΗ ΖΩΟΛΟΓΙΚΗ ΕΤΑΙΡΕΙΑ, ΚΕΝΤΡΟ ΑΠΟΓΡΑΦΗΣ ΤΗΣ ΠΑΝΙΔΑΣ ΤΗΣ ΕΛΛΑΔΑΣ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Β. ΔΕΤΣΗΣ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04576">
                <a:tc>
                  <a:txBody>
                    <a:bodyPr/>
                    <a:lstStyle/>
                    <a:p>
                      <a:pPr algn="ctr" fontAlgn="b"/>
                      <a:r>
                        <a:rPr lang="el-GR" sz="1200" b="0" i="0" u="none" strike="noStrike" dirty="0">
                          <a:solidFill>
                            <a:srgbClr val="000000"/>
                          </a:solidFill>
                          <a:latin typeface="+mn-lt"/>
                        </a:rPr>
                        <a:t>37</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ΑΣΤΕΡΟΣΚΟΠΕΙΟ ΑΘΗΝΩΝ – Τμήμα Περιβάλλοντος και Βιώσιμης Ανάπτυξης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Χ. ΧΑΛΚΙΑΣ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2241">
                <a:tc>
                  <a:txBody>
                    <a:bodyPr/>
                    <a:lstStyle/>
                    <a:p>
                      <a:pPr algn="ctr" fontAlgn="b"/>
                      <a:r>
                        <a:rPr lang="en-GB" sz="1200" b="0" i="0" u="none" strike="noStrike" dirty="0">
                          <a:solidFill>
                            <a:srgbClr val="000000"/>
                          </a:solidFill>
                          <a:latin typeface="+mn-lt"/>
                        </a:rPr>
                        <a:t>38</a:t>
                      </a:r>
                      <a:endParaRPr lang="el-GR" sz="1200" b="0" i="0" u="none" strike="noStrike" dirty="0">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Εταιρεία ΑΝΑΒΑΣΗ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Χ. ΧΑΛΚΙΑΣ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52908">
                <a:tc>
                  <a:txBody>
                    <a:bodyPr/>
                    <a:lstStyle/>
                    <a:p>
                      <a:pPr algn="ctr" fontAlgn="b"/>
                      <a:r>
                        <a:rPr lang="en-GB" sz="1200" b="0" i="0" u="none" strike="noStrike" dirty="0">
                          <a:solidFill>
                            <a:srgbClr val="000000"/>
                          </a:solidFill>
                          <a:latin typeface="+mn-lt"/>
                        </a:rPr>
                        <a:t>39</a:t>
                      </a:r>
                      <a:endParaRPr lang="el-GR" sz="1200" b="0" i="0" u="none" strike="noStrike" dirty="0">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Εταιρεία MDS (Marathon Data Systems)</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Χ. ΧΑΛΚΙΑΣ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83909">
                <a:tc>
                  <a:txBody>
                    <a:bodyPr/>
                    <a:lstStyle/>
                    <a:p>
                      <a:pPr algn="ctr" fontAlgn="b"/>
                      <a:r>
                        <a:rPr lang="el-GR" sz="1200" b="0" i="0" u="none" strike="noStrike" dirty="0">
                          <a:solidFill>
                            <a:srgbClr val="000000"/>
                          </a:solidFill>
                          <a:latin typeface="+mn-lt"/>
                        </a:rPr>
                        <a:t>40</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Νομαρχιακή Αυτοδιοίκηση Κυκλάδων  Τμήμα Πολιτισμού</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Χ. ΧΑΛΚΙΑΣ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a:solidFill>
                            <a:srgbClr val="000000"/>
                          </a:solidFill>
                          <a:latin typeface="+mn-lt"/>
                        </a:rPr>
                        <a:t>41</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AVMAP</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Χ. ΧΑΛΚΙΑΣ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2241">
                <a:tc>
                  <a:txBody>
                    <a:bodyPr/>
                    <a:lstStyle/>
                    <a:p>
                      <a:pPr algn="ctr" fontAlgn="b"/>
                      <a:r>
                        <a:rPr lang="el-GR" sz="1200" b="0" i="0" u="none" strike="noStrike">
                          <a:solidFill>
                            <a:srgbClr val="000000"/>
                          </a:solidFill>
                          <a:latin typeface="+mn-lt"/>
                        </a:rPr>
                        <a:t>42</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ΔΗΜΟΣ ΛΑΥΡΙΟΥ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Χ. ΧΑΛΚΙΑΣ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42574">
                <a:tc>
                  <a:txBody>
                    <a:bodyPr/>
                    <a:lstStyle/>
                    <a:p>
                      <a:pPr algn="ctr" fontAlgn="b"/>
                      <a:r>
                        <a:rPr lang="el-GR" sz="1200" b="0" i="0" u="none" strike="noStrike">
                          <a:solidFill>
                            <a:srgbClr val="000000"/>
                          </a:solidFill>
                          <a:latin typeface="+mn-lt"/>
                        </a:rPr>
                        <a:t>43</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Γεωγραφική Υπηρεσία Στρατού</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Χ. ΧΑΛΚΙΑΣ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52908">
                <a:tc>
                  <a:txBody>
                    <a:bodyPr/>
                    <a:lstStyle/>
                    <a:p>
                      <a:pPr algn="ctr" fontAlgn="b"/>
                      <a:r>
                        <a:rPr lang="el-GR" sz="1200" b="0" i="0" u="none" strike="noStrike">
                          <a:solidFill>
                            <a:srgbClr val="000000"/>
                          </a:solidFill>
                          <a:latin typeface="+mn-lt"/>
                        </a:rPr>
                        <a:t>44</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Δήμος Γορτυνίας (Ν. Αρκαδίας)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Χ. ΧΑΛΚΙΑΣ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2241">
                <a:tc>
                  <a:txBody>
                    <a:bodyPr/>
                    <a:lstStyle/>
                    <a:p>
                      <a:pPr algn="ctr" fontAlgn="b"/>
                      <a:r>
                        <a:rPr lang="en-US" sz="1200" b="0" i="0" u="none" strike="noStrike">
                          <a:solidFill>
                            <a:srgbClr val="000000"/>
                          </a:solidFill>
                          <a:latin typeface="+mn-lt"/>
                        </a:rPr>
                        <a:t>45</a:t>
                      </a:r>
                      <a:endParaRPr lang="el-GR" sz="1200" b="0" i="0" u="none" strike="noStrike">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ΑΒ Βασιλόπουλος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Χ. ΧΑΛΚΙΑΣ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63242">
                <a:tc>
                  <a:txBody>
                    <a:bodyPr/>
                    <a:lstStyle/>
                    <a:p>
                      <a:pPr algn="ctr" fontAlgn="b"/>
                      <a:r>
                        <a:rPr lang="en-GB" sz="1200" b="0" i="0" u="none" strike="noStrike">
                          <a:solidFill>
                            <a:srgbClr val="000000"/>
                          </a:solidFill>
                          <a:latin typeface="+mn-lt"/>
                        </a:rPr>
                        <a:t>46</a:t>
                      </a:r>
                      <a:endParaRPr lang="el-GR" sz="1200" b="0" i="0" u="none" strike="noStrike">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US" sz="1200" b="0" i="0" u="none" strike="noStrike">
                          <a:solidFill>
                            <a:srgbClr val="000000"/>
                          </a:solidFill>
                          <a:latin typeface="+mn-lt"/>
                        </a:rPr>
                        <a:t>Geospatial Enabling Technologies M.E.Π.E.</a:t>
                      </a:r>
                      <a:endParaRPr lang="el-GR" sz="1200" b="0" i="0" u="none" strike="noStrike">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Χ. ΧΑΛΚΙΑΣ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63242">
                <a:tc>
                  <a:txBody>
                    <a:bodyPr/>
                    <a:lstStyle/>
                    <a:p>
                      <a:pPr algn="ctr" fontAlgn="b"/>
                      <a:r>
                        <a:rPr lang="en-GB" sz="1200" b="0" i="0" u="none" strike="noStrike">
                          <a:solidFill>
                            <a:srgbClr val="000000"/>
                          </a:solidFill>
                          <a:latin typeface="+mn-lt"/>
                        </a:rPr>
                        <a:t>47</a:t>
                      </a:r>
                      <a:endParaRPr lang="el-GR" sz="1200" b="0" i="0" u="none" strike="noStrike">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GB" sz="1200" b="0" i="0" u="none" strike="noStrike">
                          <a:solidFill>
                            <a:srgbClr val="000000"/>
                          </a:solidFill>
                          <a:latin typeface="+mn-lt"/>
                        </a:rPr>
                        <a:t>IGD Group (International Geo Dynamics)</a:t>
                      </a:r>
                      <a:endParaRPr lang="el-GR" sz="1200" b="0" i="0" u="none" strike="noStrike">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Ι. ΠΑΡΧΑΡΙΔΗΣ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94242">
                <a:tc>
                  <a:txBody>
                    <a:bodyPr/>
                    <a:lstStyle/>
                    <a:p>
                      <a:pPr algn="ctr" fontAlgn="b"/>
                      <a:r>
                        <a:rPr lang="el-GR" sz="1200" b="0" i="0" u="none" strike="noStrike">
                          <a:solidFill>
                            <a:srgbClr val="000000"/>
                          </a:solidFill>
                          <a:latin typeface="+mn-lt"/>
                        </a:rPr>
                        <a:t>48</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ΟΑΣΠ - Οργανισμός Αντισεισμικού Σχεδιασμού και Προστασίας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Ι. ΠΑΡΧΑΡΙΔΗΣ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63242">
                <a:tc>
                  <a:txBody>
                    <a:bodyPr/>
                    <a:lstStyle/>
                    <a:p>
                      <a:pPr algn="ctr" fontAlgn="b"/>
                      <a:r>
                        <a:rPr lang="el-GR" sz="1200" b="0" i="0" u="none" strike="noStrike">
                          <a:solidFill>
                            <a:srgbClr val="000000"/>
                          </a:solidFill>
                          <a:latin typeface="+mn-lt"/>
                        </a:rPr>
                        <a:t>49</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ΚΕΝΤΡΟ ΓΙΑ ΤΗΝ ΑΝΑΠΤΥΞΗ ΤΗΣ ΜΕΣΟΓΕΙΟΥ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Ι. ΠΑΡΧΑΡΙΔΗΣ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52908">
                <a:tc>
                  <a:txBody>
                    <a:bodyPr/>
                    <a:lstStyle/>
                    <a:p>
                      <a:pPr algn="ctr" fontAlgn="b"/>
                      <a:r>
                        <a:rPr lang="el-GR" sz="1200" b="0" i="0" u="none" strike="noStrike">
                          <a:solidFill>
                            <a:srgbClr val="000000"/>
                          </a:solidFill>
                          <a:latin typeface="+mn-lt"/>
                        </a:rPr>
                        <a:t>50</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ΔΕΠΑΡ – Δημοτική Επιχείρηση Δήμου Ρέντη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Ι. ΠΑΡΧΑΡΙΔΗΣ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51284">
                <a:tc>
                  <a:txBody>
                    <a:bodyPr/>
                    <a:lstStyle/>
                    <a:p>
                      <a:pPr algn="ctr" fontAlgn="b"/>
                      <a:r>
                        <a:rPr lang="el-GR" sz="1200" b="0" i="0" u="none" strike="noStrike">
                          <a:solidFill>
                            <a:srgbClr val="000000"/>
                          </a:solidFill>
                          <a:latin typeface="+mn-lt"/>
                        </a:rPr>
                        <a:t>51</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ΕΘΝΙΚΟ ΑΣΤΕΡΟΣΚΟΠΕΙΟ ΑΘΗΝΩΝ, ΙΝΣΤΙΤΟΥΤΟ ΔΙΑΣΤΗΜΙΚΩΝ ΕΦΑΡΜΟΓΩΝ ΚΑΙ ΤΗΛΕΠΙΣΚΟΠΗΣΗΣ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Ι. ΠΑΡΧΑΡΙΔΗΣ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a:solidFill>
                            <a:srgbClr val="000000"/>
                          </a:solidFill>
                          <a:latin typeface="+mn-lt"/>
                        </a:rPr>
                        <a:t>52</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ΕΜΥ – Εθνική Μετεωρολογική Υπηρεσία</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Π. ΚΑΤΣΑΦΑΔΟΣ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a:solidFill>
                            <a:srgbClr val="000000"/>
                          </a:solidFill>
                          <a:latin typeface="+mn-lt"/>
                        </a:rPr>
                        <a:t>53</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Μετεωρολογική Υπηρεσία Στρατού</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Π. ΚΑΤΣΑΦΑΔΟΣ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40094">
                <a:tc>
                  <a:txBody>
                    <a:bodyPr/>
                    <a:lstStyle/>
                    <a:p>
                      <a:pPr algn="ctr" fontAlgn="b"/>
                      <a:r>
                        <a:rPr lang="el-GR" sz="1200" b="0" i="0" u="none" strike="noStrike">
                          <a:solidFill>
                            <a:srgbClr val="000000"/>
                          </a:solidFill>
                          <a:latin typeface="+mn-lt"/>
                        </a:rPr>
                        <a:t>54</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ΓΕΝΙΚΗ ΓΡΑΜΜΑΤΕΙΑ ΕΡΕΥΝΑΣ &amp; ΤΕΧΝΟΛΟΓΙΑΣ Δ/ΝΣΗ ΔΙΕΘΝΟΥΣ Ε&amp;Τ ΣΥΝΕΡΓΑΣΙΑΣ ΤΜΗΜΑ ΔΙΑΚΡΑΤΙΚΩΝ ΣΧΕΣΕΩΝ</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Π. ΚΑΤΣΑΦΑΔΟΣ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55</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ΓΕΝΙΚΗ ΓΡΑΜΜΑΤΕΙΑ ΠΟΛΙΤΙΚΗΣ ΠΡΟΣΤΑΣΙΑΣ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Π. ΚΑΤΣΑΦΑΔΟΣ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6" name="3 - Τίτλος"/>
          <p:cNvSpPr>
            <a:spLocks noGrp="1"/>
          </p:cNvSpPr>
          <p:nvPr>
            <p:ph type="title"/>
          </p:nvPr>
        </p:nvSpPr>
        <p:spPr>
          <a:xfrm>
            <a:off x="0" y="71414"/>
            <a:ext cx="9144000" cy="490538"/>
          </a:xfrm>
        </p:spPr>
        <p:txBody>
          <a:bodyPr/>
          <a:lstStyle/>
          <a:p>
            <a:r>
              <a:rPr lang="el-GR" sz="2000" b="1" dirty="0" smtClean="0">
                <a:solidFill>
                  <a:srgbClr val="FFC000"/>
                </a:solidFill>
                <a:latin typeface="+mn-lt"/>
                <a:cs typeface="Arial" charset="0"/>
              </a:rPr>
              <a:t>ΛΙΣΤΑ ΣΥΝΕΡΓΑΖΟΜΕΝΩΝ ΦΟΡΕΩΝ ΠΡΑΚΤΙΚΗΣ ΑΣΚΗΣΗΣ ΦΟΙΤΗΤΩΝ ΤΜΗΜΑΤΟΣ ΓΕΩΓΡΑΦΙΑΣ </a:t>
            </a:r>
          </a:p>
        </p:txBody>
      </p:sp>
      <p:sp>
        <p:nvSpPr>
          <p:cNvPr id="6147"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p>
        </p:txBody>
      </p:sp>
      <p:graphicFrame>
        <p:nvGraphicFramePr>
          <p:cNvPr id="8" name="7 - Πίνακας"/>
          <p:cNvGraphicFramePr>
            <a:graphicFrameLocks noGrp="1"/>
          </p:cNvGraphicFramePr>
          <p:nvPr/>
        </p:nvGraphicFramePr>
        <p:xfrm>
          <a:off x="500034" y="642918"/>
          <a:ext cx="8072494" cy="5742217"/>
        </p:xfrm>
        <a:graphic>
          <a:graphicData uri="http://schemas.openxmlformats.org/drawingml/2006/table">
            <a:tbl>
              <a:tblPr/>
              <a:tblGrid>
                <a:gridCol w="571504"/>
                <a:gridCol w="6072230"/>
                <a:gridCol w="1428760"/>
              </a:tblGrid>
              <a:tr h="0">
                <a:tc rowSpan="2">
                  <a:txBody>
                    <a:bodyPr/>
                    <a:lstStyle/>
                    <a:p>
                      <a:pPr algn="ctr" fontAlgn="b"/>
                      <a:r>
                        <a:rPr lang="el-GR" sz="1400" b="1" i="0" u="none" strike="noStrike" dirty="0" smtClean="0">
                          <a:solidFill>
                            <a:srgbClr val="000000"/>
                          </a:solidFill>
                          <a:latin typeface="+mn-lt"/>
                        </a:rPr>
                        <a:t>α/α</a:t>
                      </a:r>
                      <a:r>
                        <a:rPr lang="el-GR" sz="1400" b="1" i="0" u="none" strike="noStrike" dirty="0">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rowSpan="2">
                  <a:txBody>
                    <a:bodyPr/>
                    <a:lstStyle/>
                    <a:p>
                      <a:pPr algn="ctr" fontAlgn="b"/>
                      <a:r>
                        <a:rPr lang="el-GR" sz="1400" b="1" i="0" u="none" strike="noStrike" dirty="0">
                          <a:solidFill>
                            <a:srgbClr val="000000"/>
                          </a:solidFill>
                          <a:latin typeface="+mn-lt"/>
                        </a:rPr>
                        <a:t>ΣΥΝΕΡΓΑΖΟΜΕΝΟΙ ΦΟΡΕΙΣ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400" b="1" i="0" u="none" strike="noStrike" dirty="0" smtClean="0">
                          <a:solidFill>
                            <a:srgbClr val="000000"/>
                          </a:solidFill>
                          <a:latin typeface="+mn-lt"/>
                        </a:rPr>
                        <a:t>ΥΠΕΥΘΥΝΗ/ΟΣ</a:t>
                      </a:r>
                      <a:endParaRPr lang="el-GR" sz="1400" b="1" i="0" u="none" strike="noStrike" dirty="0">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accent6">
                        <a:lumMod val="20000"/>
                        <a:lumOff val="80000"/>
                      </a:schemeClr>
                    </a:solidFill>
                  </a:tcPr>
                </a:tc>
              </a:tr>
              <a:tr h="0">
                <a:tc vMerge="1">
                  <a:txBody>
                    <a:bodyPr/>
                    <a:lstStyle/>
                    <a:p>
                      <a:endParaRPr lang="el-GR"/>
                    </a:p>
                  </a:txBody>
                  <a:tcPr/>
                </a:tc>
                <a:tc vMerge="1">
                  <a:txBody>
                    <a:bodyPr/>
                    <a:lstStyle/>
                    <a:p>
                      <a:endParaRPr lang="el-GR"/>
                    </a:p>
                  </a:txBody>
                  <a:tcPr/>
                </a:tc>
                <a:tc>
                  <a:txBody>
                    <a:bodyPr/>
                    <a:lstStyle/>
                    <a:p>
                      <a:pPr algn="ctr" fontAlgn="b"/>
                      <a:r>
                        <a:rPr lang="el-GR" sz="1400" b="1" i="0" u="none" strike="noStrike" dirty="0" smtClean="0">
                          <a:solidFill>
                            <a:srgbClr val="000000"/>
                          </a:solidFill>
                          <a:latin typeface="+mn-lt"/>
                        </a:rPr>
                        <a:t>ΚΑΘΗΓΗΤΡΙΑ/ΤΗΣ</a:t>
                      </a:r>
                      <a:endParaRPr lang="el-GR" sz="1400" b="1" i="0" u="none" strike="noStrike" dirty="0">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56</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ΣΕΠΕΔ</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Κ. ΣΑΠΟΥΝΤΖΑΚΗ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a:solidFill>
                            <a:srgbClr val="000000"/>
                          </a:solidFill>
                          <a:latin typeface="+mn-lt"/>
                        </a:rPr>
                        <a:t>57</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ΑΝΑΠΤΥΞΙΑΚΗ ΜΕΣΣΗΝΙΑΣ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Κ. ΣΑΠΟΥΝΤΖΑΚΗ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n-US" sz="1200" b="0" i="0" u="none" strike="noStrike">
                          <a:solidFill>
                            <a:srgbClr val="000000"/>
                          </a:solidFill>
                          <a:latin typeface="+mn-lt"/>
                        </a:rPr>
                        <a:t>58</a:t>
                      </a:r>
                      <a:endParaRPr lang="el-GR" sz="1200" b="0" i="0" u="none" strike="noStrike">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GB" sz="1200" b="0" i="0" u="none" strike="noStrike" dirty="0">
                          <a:solidFill>
                            <a:srgbClr val="000000"/>
                          </a:solidFill>
                          <a:latin typeface="+mn-lt"/>
                        </a:rPr>
                        <a:t>PRIOSOL Energy Investments GmbH</a:t>
                      </a:r>
                      <a:endParaRPr lang="el-GR" sz="1200" b="0" i="0" u="none" strike="noStrike" dirty="0">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Κ. ΣΑΠΟΥΝΤΖΑΚΗ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a:solidFill>
                            <a:srgbClr val="000000"/>
                          </a:solidFill>
                          <a:latin typeface="+mn-lt"/>
                        </a:rPr>
                        <a:t>59</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O.Λ.Π. Διεύθυνση Εκπαίδευσης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Γ. ΜΑΛΙΝΔΡΕΤΟΣ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a:solidFill>
                            <a:srgbClr val="000000"/>
                          </a:solidFill>
                          <a:latin typeface="+mn-lt"/>
                        </a:rPr>
                        <a:t>60</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Ο.Σ.Ε.</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Γ. ΜΑΛΙΝΔΡΕΤΟΣ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n-GB" sz="1200" b="0" i="0" u="none" strike="noStrike">
                          <a:solidFill>
                            <a:srgbClr val="000000"/>
                          </a:solidFill>
                          <a:latin typeface="+mn-lt"/>
                        </a:rPr>
                        <a:t>61</a:t>
                      </a:r>
                      <a:endParaRPr lang="el-GR" sz="1200" b="0" i="0" u="none" strike="noStrike">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ΕΤΑΙΡΕΙΑ FOODLINK LOGISTIC SERVICES</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Γ. ΜΑΛΙΝΔΡΕΤΟΣ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n-GB" sz="1200" b="0" i="0" u="none" strike="noStrike">
                          <a:solidFill>
                            <a:srgbClr val="000000"/>
                          </a:solidFill>
                          <a:latin typeface="+mn-lt"/>
                        </a:rPr>
                        <a:t>62</a:t>
                      </a:r>
                      <a:endParaRPr lang="el-GR" sz="1200" b="0" i="0" u="none" strike="noStrike">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US" sz="1200" b="0" i="0" u="none" strike="noStrike" dirty="0">
                          <a:solidFill>
                            <a:srgbClr val="000000"/>
                          </a:solidFill>
                          <a:latin typeface="+mn-lt"/>
                        </a:rPr>
                        <a:t>TELENAVIS</a:t>
                      </a:r>
                      <a:endParaRPr lang="el-GR" sz="1200" b="0" i="0" u="none" strike="noStrike" dirty="0">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Γ. ΜΑΛΙΝΔΡΕΤΟΣ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a:solidFill>
                            <a:srgbClr val="000000"/>
                          </a:solidFill>
                          <a:latin typeface="+mn-lt"/>
                        </a:rPr>
                        <a:t>63</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ΕΚΔΟΣΕΙΣ ΑΝΑΣΤΑΣΙΟΥ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Δ. ΖΜΠΑΙΝΟΣ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a:solidFill>
                            <a:srgbClr val="000000"/>
                          </a:solidFill>
                          <a:latin typeface="+mn-lt"/>
                        </a:rPr>
                        <a:t>64</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ΙΔΡΥΜΑ ΜΕΙΖΟΝΟΣ ΕΛΛΗΝΙΣΜΟΥ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 ΚΑΡΥΜΠΑΛΗΣ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a:solidFill>
                            <a:srgbClr val="000000"/>
                          </a:solidFill>
                          <a:latin typeface="+mn-lt"/>
                        </a:rPr>
                        <a:t>65</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ΕΤΑΙΡΕΙΑ ΑΘΗΝΑΪΚΗ ΟΙΚΟΝΟΜΙΚΗ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Π. ΔΕΛΛΑΔΕΤΣΙΜΑΣ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a:solidFill>
                            <a:srgbClr val="000000"/>
                          </a:solidFill>
                          <a:latin typeface="+mn-lt"/>
                        </a:rPr>
                        <a:t>66</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ΔΕΥΑ ΚΑΛΑΜΑΤΑΣ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Π. ΔΕΛΛΑΔΕΤΣΙΜΑΣ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a:solidFill>
                            <a:srgbClr val="000000"/>
                          </a:solidFill>
                          <a:latin typeface="+mn-lt"/>
                        </a:rPr>
                        <a:t>67</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ΔΕΥΑ ΚΑΛΑΜΑΤΑΣ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Χ. ΧΑΛΚΙΑΣ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a:solidFill>
                            <a:srgbClr val="000000"/>
                          </a:solidFill>
                          <a:latin typeface="+mn-lt"/>
                        </a:rPr>
                        <a:t>68</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ΠΕΡΙΦΕΡΕΙΑΚΗ ΕΝΟΤΗΤΑ ΚΕΦΑΛΛΗΝΙΑΣ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Π. ΔΕΛΛΑΔΕΤΣΙΜΑΣ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a:solidFill>
                            <a:srgbClr val="000000"/>
                          </a:solidFill>
                          <a:latin typeface="+mn-lt"/>
                        </a:rPr>
                        <a:t>69</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AVENT ΣΥΜΒΟΥΛΕΥΤΙΚΗ Α Ε</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Π. ΔΕΛΛΑΔΕΤΣΙΜΑΣ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a:solidFill>
                            <a:srgbClr val="000000"/>
                          </a:solidFill>
                          <a:latin typeface="+mn-lt"/>
                        </a:rPr>
                        <a:t>70</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ΕΤΑΙΡΕΙΑ ΚΙΩΝ ΜΕΛΕΤΗΤΙΚΗ Α.Ε.</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Κ. ΣΑΠΟΥΝΤΖΑΚΗ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71</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ΟΡΓΑΝΙΣΜΟΣ ΑΘΗΝΑΣ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Κ. ΣΑΠΟΥΝΤΖΑΚΗ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rowSpan="2">
                  <a:txBody>
                    <a:bodyPr/>
                    <a:lstStyle/>
                    <a:p>
                      <a:pPr algn="ctr" fontAlgn="b"/>
                      <a:r>
                        <a:rPr lang="el-GR" sz="1200" b="0" i="0" u="none" strike="noStrike" dirty="0">
                          <a:solidFill>
                            <a:srgbClr val="000000"/>
                          </a:solidFill>
                          <a:latin typeface="+mn-lt"/>
                        </a:rPr>
                        <a:t>72</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ΦΟΡΕΑΣ ΔΙΑΧΕΙΡΙΣΗΣ ΕΘΝΙΚΟΥ ΔΡΥΜΟΥ ΑΙΝΟΥ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accent6">
                        <a:lumMod val="20000"/>
                        <a:lumOff val="80000"/>
                      </a:schemeClr>
                    </a:solidFill>
                  </a:tcPr>
                </a:tc>
                <a:tc rowSpan="2">
                  <a:txBody>
                    <a:bodyPr/>
                    <a:lstStyle/>
                    <a:p>
                      <a:pPr algn="ctr" fontAlgn="b"/>
                      <a:r>
                        <a:rPr lang="el-GR" sz="1200" b="0" i="0" u="none" strike="noStrike" dirty="0">
                          <a:solidFill>
                            <a:srgbClr val="000000"/>
                          </a:solidFill>
                          <a:latin typeface="+mn-lt"/>
                        </a:rPr>
                        <a:t>Ε. ΚΑΡΥΜΠΑΛΗΣ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vMerge="1">
                  <a:txBody>
                    <a:bodyPr/>
                    <a:lstStyle/>
                    <a:p>
                      <a:endParaRPr lang="el-GR"/>
                    </a:p>
                  </a:txBody>
                  <a:tcPr/>
                </a:tc>
                <a:tc>
                  <a:txBody>
                    <a:bodyPr/>
                    <a:lstStyle/>
                    <a:p>
                      <a:pPr algn="ctr" fontAlgn="b"/>
                      <a:r>
                        <a:rPr lang="el-GR" sz="1200" b="0" i="0" u="none" strike="noStrike">
                          <a:solidFill>
                            <a:srgbClr val="000000"/>
                          </a:solidFill>
                          <a:latin typeface="+mn-lt"/>
                        </a:rPr>
                        <a:t>ΚΕΝΤΡΟ ΠΕΡΙΒΑΛΛΟΝΤΙΚΗΣ ΕΝΗΜΕΡΩΣΗΣ ΚΟΥΤΑΒΟΥ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vMerge="1">
                  <a:txBody>
                    <a:bodyPr/>
                    <a:lstStyle/>
                    <a:p>
                      <a:endParaRPr lang="el-GR"/>
                    </a:p>
                  </a:txBody>
                  <a:tcPr/>
                </a:tc>
              </a:tr>
              <a:tr h="0">
                <a:tc>
                  <a:txBody>
                    <a:bodyPr/>
                    <a:lstStyle/>
                    <a:p>
                      <a:pPr algn="ctr" fontAlgn="b"/>
                      <a:r>
                        <a:rPr lang="el-GR" sz="1200" b="0" i="0" u="none" strike="noStrike">
                          <a:solidFill>
                            <a:srgbClr val="000000"/>
                          </a:solidFill>
                          <a:latin typeface="+mn-lt"/>
                        </a:rPr>
                        <a:t>73</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ΥΔΡΟΓΡΑΦΙΚΗ ΥΠΗΡΕΣΙΑ ΠΟΛΕΜΙΚΟΥ ΝΑΥΤΙΚΟΥ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Ε. ΚΑΡΥΜΠΑΛΗΣ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74</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ΤΡΑΠΕΖΑ ΤΗΣ ΕΛΛΑΔΟΣ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Σ. ΣΚΟΡΔΙΛΗ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n-GB" sz="1200" b="0" i="0" u="none" strike="noStrike" dirty="0">
                          <a:solidFill>
                            <a:srgbClr val="000000"/>
                          </a:solidFill>
                          <a:latin typeface="+mn-lt"/>
                        </a:rPr>
                        <a:t>75</a:t>
                      </a:r>
                      <a:endParaRPr lang="el-GR" sz="1200" b="0" i="0" u="none" strike="noStrike" dirty="0">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ΔΗΜΟΣ ΑΓ. ΑΝΑΡΓΥΡΩΝ</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Σ. ΚΑΛΟΓΗΡΟΥ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0174">
                <a:tc>
                  <a:txBody>
                    <a:bodyPr/>
                    <a:lstStyle/>
                    <a:p>
                      <a:pPr algn="ctr" fontAlgn="b"/>
                      <a:r>
                        <a:rPr lang="el-GR" sz="1200" b="0" i="0" u="none" strike="noStrike" dirty="0">
                          <a:solidFill>
                            <a:srgbClr val="000000"/>
                          </a:solidFill>
                          <a:latin typeface="+mn-lt"/>
                        </a:rPr>
                        <a:t>76</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ΙΝΣΤΙΤΟΥΤΟ ΙΣΤΟΡΙΚΩΝ ΕΡΕΥΝΩΝ – ΕΘΝΙΚΟ ΙΔΡΥΜΑ ΕΡΕΥΝΩΝ</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Κ. ΠΑΥΛΟΠΟΥΛΟΣ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50015">
                <a:tc>
                  <a:txBody>
                    <a:bodyPr/>
                    <a:lstStyle/>
                    <a:p>
                      <a:pPr algn="ctr" fontAlgn="b"/>
                      <a:r>
                        <a:rPr lang="el-GR" sz="1200" b="0" i="0" u="none" strike="noStrike" dirty="0">
                          <a:solidFill>
                            <a:srgbClr val="000000"/>
                          </a:solidFill>
                          <a:latin typeface="+mn-lt"/>
                        </a:rPr>
                        <a:t>77</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 ΤΜΗΜΑ ΠΛΟΙΑΡΧΩΝ ΚΑΙ ΜΗΧΑΝΙΚΩΝ  ΤΟΥ ΚΕΝΤΡΟΥ      ΕΠΙΜΟΡΦΩΣΗΣ ΣΤΕΛΕΧΩΝ ΕΜΠΟΡΙΚΟΥ ΝΑΥΤΙΚΟΥ (Κ.Ε.Σ.Ε.Ν/Π-Μ)</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Κ. ΠΑΥΛΟΠΟΥΛΟΣ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a:solidFill>
                            <a:srgbClr val="000000"/>
                          </a:solidFill>
                          <a:latin typeface="+mn-lt"/>
                        </a:rPr>
                        <a:t>78</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ΑΝΘΡΩΠΟΛΟΓΙΚΗ ΕΤΑΙΡΙΑ ΑΘΗΝΩΝ - ETHNOFEST</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Γ. ΜΑΥΡΟΜΜΑΤΗΣ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40094">
                <a:tc>
                  <a:txBody>
                    <a:bodyPr/>
                    <a:lstStyle/>
                    <a:p>
                      <a:pPr algn="ctr" fontAlgn="b"/>
                      <a:r>
                        <a:rPr lang="en-US" sz="1200" b="0" i="0" u="none" strike="noStrike">
                          <a:solidFill>
                            <a:srgbClr val="000000"/>
                          </a:solidFill>
                          <a:latin typeface="+mn-lt"/>
                        </a:rPr>
                        <a:t>79</a:t>
                      </a:r>
                      <a:endParaRPr lang="el-GR" sz="1200" b="0" i="0" u="none" strike="noStrike">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ΝΠΔΔ ΚΟΙΝΩΝΙΚΗΣ ΠΡΟΣΤΑΣΙΑΣ ΚΑΙ ΑΛΛΗΛΕΓΓΥΗΣ, ΠΟΛΙΤΙΣΜΟΥ, ΑΘΛΗΤΙΣΜΟΥ &amp; ΠΑΙΔΕΙΑΣ ΔΗΜΟΥ ΧΙΟΥ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Γ. ΜΑΥΡΟΜΜΑΤΗΣ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n-US" sz="1200" b="0" i="0" u="none" strike="noStrike">
                          <a:solidFill>
                            <a:srgbClr val="000000"/>
                          </a:solidFill>
                          <a:latin typeface="+mn-lt"/>
                        </a:rPr>
                        <a:t>80</a:t>
                      </a:r>
                      <a:endParaRPr lang="el-GR" sz="1200" b="0" i="0" u="none" strike="noStrike">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US" sz="1200" b="0" i="0" u="none" strike="noStrike" dirty="0">
                          <a:solidFill>
                            <a:srgbClr val="000000"/>
                          </a:solidFill>
                          <a:latin typeface="+mn-lt"/>
                        </a:rPr>
                        <a:t>MARUTEC CO.</a:t>
                      </a:r>
                      <a:endParaRPr lang="el-GR" sz="1200" b="0" i="0" u="none" strike="noStrike" dirty="0">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US" sz="1200" b="0" i="0" u="none" strike="noStrike">
                          <a:solidFill>
                            <a:srgbClr val="000000"/>
                          </a:solidFill>
                          <a:latin typeface="+mn-lt"/>
                        </a:rPr>
                        <a:t>ΑΡΤΕΛΑΡΗΣ</a:t>
                      </a:r>
                      <a:endParaRPr lang="el-GR" sz="1200" b="0" i="0" u="none" strike="noStrike">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n-US" sz="1200" b="0" i="0" u="none" strike="noStrike">
                          <a:solidFill>
                            <a:srgbClr val="000000"/>
                          </a:solidFill>
                          <a:latin typeface="+mn-lt"/>
                        </a:rPr>
                        <a:t>81</a:t>
                      </a:r>
                      <a:endParaRPr lang="el-GR" sz="1200" b="0" i="0" u="none" strike="noStrike">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US" sz="1200" b="0" i="0" u="none" strike="noStrike" dirty="0">
                          <a:solidFill>
                            <a:srgbClr val="000000"/>
                          </a:solidFill>
                          <a:latin typeface="+mn-lt"/>
                        </a:rPr>
                        <a:t>GREENPEACE GREECE</a:t>
                      </a:r>
                      <a:endParaRPr lang="el-GR" sz="1200" b="0" i="0" u="none" strike="noStrike" dirty="0">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Γ. ΜΠΑΛΙΑΣ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6" name="3 - Τίτλος"/>
          <p:cNvSpPr>
            <a:spLocks noGrp="1"/>
          </p:cNvSpPr>
          <p:nvPr>
            <p:ph type="title"/>
          </p:nvPr>
        </p:nvSpPr>
        <p:spPr>
          <a:xfrm>
            <a:off x="0" y="71414"/>
            <a:ext cx="9144000" cy="490538"/>
          </a:xfrm>
        </p:spPr>
        <p:txBody>
          <a:bodyPr/>
          <a:lstStyle/>
          <a:p>
            <a:r>
              <a:rPr lang="el-GR" sz="2000" b="1" dirty="0" smtClean="0">
                <a:solidFill>
                  <a:srgbClr val="FFC000"/>
                </a:solidFill>
                <a:latin typeface="+mn-lt"/>
                <a:cs typeface="Arial" charset="0"/>
              </a:rPr>
              <a:t>ΛΙΣΤΑ ΣΥΝΕΡΓΑΖΟΜΕΝΩΝ ΦΟΡΕΩΝ ΠΡΑΚΤΙΚΗΣ ΑΣΚΗΣΗΣ ΦΟΙΤΗΤΩΝ ΤΜΗΜΑΤΟΣ ΓΕΩΓΡΑΦΙΑΣ </a:t>
            </a:r>
          </a:p>
        </p:txBody>
      </p:sp>
      <p:sp>
        <p:nvSpPr>
          <p:cNvPr id="6147"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p>
        </p:txBody>
      </p:sp>
      <p:graphicFrame>
        <p:nvGraphicFramePr>
          <p:cNvPr id="8" name="7 - Πίνακας"/>
          <p:cNvGraphicFramePr>
            <a:graphicFrameLocks noGrp="1"/>
          </p:cNvGraphicFramePr>
          <p:nvPr/>
        </p:nvGraphicFramePr>
        <p:xfrm>
          <a:off x="500034" y="1142984"/>
          <a:ext cx="8072494" cy="2993648"/>
        </p:xfrm>
        <a:graphic>
          <a:graphicData uri="http://schemas.openxmlformats.org/drawingml/2006/table">
            <a:tbl>
              <a:tblPr/>
              <a:tblGrid>
                <a:gridCol w="571504"/>
                <a:gridCol w="6072230"/>
                <a:gridCol w="1428760"/>
              </a:tblGrid>
              <a:tr h="0">
                <a:tc rowSpan="2">
                  <a:txBody>
                    <a:bodyPr/>
                    <a:lstStyle/>
                    <a:p>
                      <a:pPr algn="ctr" fontAlgn="b"/>
                      <a:r>
                        <a:rPr lang="el-GR" sz="1400" b="1" i="0" u="none" strike="noStrike" dirty="0" smtClean="0">
                          <a:solidFill>
                            <a:srgbClr val="000000"/>
                          </a:solidFill>
                          <a:latin typeface="+mn-lt"/>
                        </a:rPr>
                        <a:t>α/α</a:t>
                      </a:r>
                      <a:r>
                        <a:rPr lang="el-GR" sz="1400" b="1" i="0" u="none" strike="noStrike" dirty="0">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rowSpan="2">
                  <a:txBody>
                    <a:bodyPr/>
                    <a:lstStyle/>
                    <a:p>
                      <a:pPr algn="ctr" fontAlgn="b"/>
                      <a:r>
                        <a:rPr lang="el-GR" sz="1400" b="1" i="0" u="none" strike="noStrike" dirty="0">
                          <a:solidFill>
                            <a:srgbClr val="000000"/>
                          </a:solidFill>
                          <a:latin typeface="+mn-lt"/>
                        </a:rPr>
                        <a:t>ΣΥΝΕΡΓΑΖΟΜΕΝΟΙ ΦΟΡΕΙΣ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400" b="1" i="0" u="none" strike="noStrike" dirty="0" smtClean="0">
                          <a:solidFill>
                            <a:srgbClr val="000000"/>
                          </a:solidFill>
                          <a:latin typeface="+mn-lt"/>
                        </a:rPr>
                        <a:t>ΥΠΕΥΘΥΝΗ/ΟΣ</a:t>
                      </a:r>
                      <a:endParaRPr lang="el-GR" sz="1400" b="1" i="0" u="none" strike="noStrike" dirty="0">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accent6">
                        <a:lumMod val="20000"/>
                        <a:lumOff val="80000"/>
                      </a:schemeClr>
                    </a:solidFill>
                  </a:tcPr>
                </a:tc>
              </a:tr>
              <a:tr h="0">
                <a:tc vMerge="1">
                  <a:txBody>
                    <a:bodyPr/>
                    <a:lstStyle/>
                    <a:p>
                      <a:endParaRPr lang="el-GR"/>
                    </a:p>
                  </a:txBody>
                  <a:tcPr/>
                </a:tc>
                <a:tc vMerge="1">
                  <a:txBody>
                    <a:bodyPr/>
                    <a:lstStyle/>
                    <a:p>
                      <a:endParaRPr lang="el-GR"/>
                    </a:p>
                  </a:txBody>
                  <a:tcPr/>
                </a:tc>
                <a:tc>
                  <a:txBody>
                    <a:bodyPr/>
                    <a:lstStyle/>
                    <a:p>
                      <a:pPr algn="ctr" fontAlgn="b"/>
                      <a:r>
                        <a:rPr lang="el-GR" sz="1400" b="1" i="0" u="none" strike="noStrike" dirty="0" smtClean="0">
                          <a:solidFill>
                            <a:srgbClr val="000000"/>
                          </a:solidFill>
                          <a:latin typeface="+mn-lt"/>
                        </a:rPr>
                        <a:t>ΚΑΘΗΓΗΤΡΙΑ/ΤΗΣ</a:t>
                      </a:r>
                      <a:endParaRPr lang="el-GR" sz="1400" b="1" i="0" u="none" strike="noStrike" dirty="0">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82</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ΜΚΟ «ΜΠΟΡΟΥΜΕ»</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Α. ΤΡΑΓΑΚΗ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0174">
                <a:tc>
                  <a:txBody>
                    <a:bodyPr/>
                    <a:lstStyle/>
                    <a:p>
                      <a:pPr algn="ctr" fontAlgn="b"/>
                      <a:r>
                        <a:rPr lang="el-GR" sz="1200" b="0" i="0" u="none" strike="noStrike" dirty="0">
                          <a:solidFill>
                            <a:srgbClr val="000000"/>
                          </a:solidFill>
                          <a:latin typeface="+mn-lt"/>
                        </a:rPr>
                        <a:t>83</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ΜΚΟ «Μεσογειακό Γραφείο Πληροφόρησης για το Περιβάλλον και τον Πολιτισμό»</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Α. ΤΡΑΓΑΚΗ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84</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ΧΡΥΣΟΣ ΟΔΗΓΟΣ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Α. ΤΡΑΓΑΚΗ</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85</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ΣΧΟΛΕΙΑ:</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  Α. ΑΝΤΩΝΟΠΟΥΛΟΥ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Βαρβάκειο  Πρότυπο Πειραματικό Γυμνάσιο</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1ο Γυμνάσιο Παλαιού Φαλήρου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9ο Γυμνάσιο Καλλιθέας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2ο Γυμνάσιο Ζεφυρίου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1ο Γυμνάσιο Κορίνθου</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1ο Γυμνάσιο Χαλκίδας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2ο Γυμνάσιο Αρσακείου Ψυχικού</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1ο Πρότυπο Πειραματικό Γυμνάσιο Αθηνών</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Πρότυπο Πειραματικό Γυμνάσιο </a:t>
                      </a:r>
                      <a:r>
                        <a:rPr lang="el-GR" sz="1200" b="0" i="0" u="none" strike="noStrike" dirty="0" err="1">
                          <a:solidFill>
                            <a:srgbClr val="000000"/>
                          </a:solidFill>
                          <a:latin typeface="+mn-lt"/>
                        </a:rPr>
                        <a:t>Ιωνιδείου</a:t>
                      </a:r>
                      <a:r>
                        <a:rPr lang="el-GR" sz="1200" b="0" i="0" u="none" strike="noStrike" dirty="0">
                          <a:solidFill>
                            <a:srgbClr val="000000"/>
                          </a:solidFill>
                          <a:latin typeface="+mn-lt"/>
                        </a:rPr>
                        <a:t> Σχολής</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algn="ctr" fontAlgn="b"/>
                      <a:r>
                        <a:rPr lang="el-GR" sz="1200" b="0" i="0" u="none" strike="noStrike" dirty="0">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Γυμνάσιο </a:t>
                      </a:r>
                      <a:r>
                        <a:rPr lang="el-GR" sz="1200" b="0" i="0" u="none" strike="noStrike" dirty="0" err="1">
                          <a:solidFill>
                            <a:srgbClr val="000000"/>
                          </a:solidFill>
                          <a:latin typeface="+mn-lt"/>
                        </a:rPr>
                        <a:t>Μαλεσίνας</a:t>
                      </a:r>
                      <a:endParaRPr lang="el-GR" sz="1200" b="0" i="0" u="none" strike="noStrike" dirty="0">
                        <a:solidFill>
                          <a:srgbClr val="000000"/>
                        </a:solidFill>
                        <a:latin typeface="+mn-lt"/>
                      </a:endParaRP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l-GR" sz="1200" b="0" i="0" u="none" strike="noStrike" dirty="0">
                          <a:solidFill>
                            <a:srgbClr val="000000"/>
                          </a:solidFill>
                          <a:latin typeface="+mn-lt"/>
                        </a:rPr>
                        <a:t> </a:t>
                      </a:r>
                    </a:p>
                  </a:txBody>
                  <a:tcPr marL="413" marR="413" marT="4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bl>
          </a:graphicData>
        </a:graphic>
      </p:graphicFrame>
      <p:sp>
        <p:nvSpPr>
          <p:cNvPr id="5" name="4 - TextBox"/>
          <p:cNvSpPr txBox="1"/>
          <p:nvPr/>
        </p:nvSpPr>
        <p:spPr>
          <a:xfrm rot="21099277">
            <a:off x="849281" y="5137673"/>
            <a:ext cx="7828425" cy="461665"/>
          </a:xfrm>
          <a:prstGeom prst="rect">
            <a:avLst/>
          </a:prstGeom>
          <a:noFill/>
        </p:spPr>
        <p:txBody>
          <a:bodyPr wrap="none" rtlCol="0">
            <a:spAutoFit/>
          </a:bodyPr>
          <a:lstStyle/>
          <a:p>
            <a:r>
              <a:rPr lang="el-GR" sz="2400" b="1" i="1" dirty="0" smtClean="0">
                <a:solidFill>
                  <a:srgbClr val="FFFFCC"/>
                </a:solidFill>
              </a:rPr>
              <a:t>Σας παροτρύνω να επιλέξετε ιδιωτικούς φορείς……..</a:t>
            </a:r>
            <a:endParaRPr lang="el-GR" sz="2400" b="1" i="1" dirty="0">
              <a:solidFill>
                <a:srgbClr val="FFFFCC"/>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ΠΡΑΚΤΙΚΗ ΑΣΚΗΣΗ_1012_201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ΠΡΑΚΤΙΚΗ ΑΣΚΗΣΗ_1012_2013</Template>
  <TotalTime>208</TotalTime>
  <Words>2330</Words>
  <Application>Microsoft Office PowerPoint</Application>
  <PresentationFormat>Προβολή στην οθόνη (4:3)</PresentationFormat>
  <Paragraphs>632</Paragraphs>
  <Slides>21</Slides>
  <Notes>16</Notes>
  <HiddenSlides>0</HiddenSlides>
  <MMClips>0</MMClips>
  <ScaleCrop>false</ScaleCrop>
  <HeadingPairs>
    <vt:vector size="4" baseType="variant">
      <vt:variant>
        <vt:lpstr>Θέμα</vt:lpstr>
      </vt:variant>
      <vt:variant>
        <vt:i4>1</vt:i4>
      </vt:variant>
      <vt:variant>
        <vt:lpstr>Τίτλοι διαφανειών</vt:lpstr>
      </vt:variant>
      <vt:variant>
        <vt:i4>21</vt:i4>
      </vt:variant>
    </vt:vector>
  </HeadingPairs>
  <TitlesOfParts>
    <vt:vector size="22" baseType="lpstr">
      <vt:lpstr>ΠΡΑΚΤΙΚΗ ΑΣΚΗΣΗ_1012_2013</vt:lpstr>
      <vt:lpstr>ΠΡΑΚΤΙΚΗ ΑΣΚΗΣΗ ΤΜΗΜΑΤΟΣ ΓΕΩΓΡΑΦΙΑΣ</vt:lpstr>
      <vt:lpstr>ΠΡΑΚΤΙΚΗ ΑΣΚΗΣΗ</vt:lpstr>
      <vt:lpstr>ΣΤΟΧΟΙ ΤΗΣ ΠΡΑΚΤΙΚΗΣ ΑΣΚΗΣΗΣ</vt:lpstr>
      <vt:lpstr>ΠΟΡΕΙΑ ΥΛΟΠΟΙΗΣΗΣ ΠΡΑΚΤΙΚΗΣ ΑΣΚΗΣΗΣ</vt:lpstr>
      <vt:lpstr>Διαφάνεια 5</vt:lpstr>
      <vt:lpstr>ΛΙΣΤΑ ΣΥΝΕΡΓΑΖΟΜΕΝΩΝ ΦΟΡΕΩΝ ΠΡΑΚΤΙΚΗΣ ΑΣΚΗΣΗΣ ΦΟΙΤΗΤΩΝ ΤΜΗΜΑΤΟΣ ΓΕΩΓΡΑΦΙΑΣ </vt:lpstr>
      <vt:lpstr>ΛΙΣΤΑ ΣΥΝΕΡΓΑΖΟΜΕΝΩΝ ΦΟΡΕΩΝ ΠΡΑΚΤΙΚΗΣ ΑΣΚΗΣΗΣ ΦΟΙΤΗΤΩΝ ΤΜΗΜΑΤΟΣ ΓΕΩΓΡΑΦΙΑΣ </vt:lpstr>
      <vt:lpstr>ΛΙΣΤΑ ΣΥΝΕΡΓΑΖΟΜΕΝΩΝ ΦΟΡΕΩΝ ΠΡΑΚΤΙΚΗΣ ΑΣΚΗΣΗΣ ΦΟΙΤΗΤΩΝ ΤΜΗΜΑΤΟΣ ΓΕΩΓΡΑΦΙΑΣ </vt:lpstr>
      <vt:lpstr>ΛΙΣΤΑ ΣΥΝΕΡΓΑΖΟΜΕΝΩΝ ΦΟΡΕΩΝ ΠΡΑΚΤΙΚΗΣ ΑΣΚΗΣΗΣ ΦΟΙΤΗΤΩΝ ΤΜΗΜΑΤΟΣ ΓΕΩΓΡΑΦΙΑΣ </vt:lpstr>
      <vt:lpstr>Διαφάνεια 10</vt:lpstr>
      <vt:lpstr>ΠΟΡΕΙΑ ΥΛΟΠΟΙΗΣΗΣ ΠΡΑΚΤΙΚΗΣ ΑΣΚΗΣΗΣ</vt:lpstr>
      <vt:lpstr>Διαφάνεια 12</vt:lpstr>
      <vt:lpstr>Διαφάνεια 13</vt:lpstr>
      <vt:lpstr>Διαφάνεια 14</vt:lpstr>
      <vt:lpstr>ΠΟΡΕΙΑ ΥΛΟΠΟΙΗΣΗΣ ΠΡΑΚΤΙΚΗΣ ΑΣΚΗΣΗΣ</vt:lpstr>
      <vt:lpstr>ΠΟΡΕΙΑ ΥΛΟΠΟΙΗΣΗΣ ΠΡΑΚΤΙΚΗΣ ΑΣΚΗΣΗΣ</vt:lpstr>
      <vt:lpstr>ΑΜΟΙΒΗ ΠΡΑΚΤΙΚΗΣ ΑΣΚΗΣΗΣ</vt:lpstr>
      <vt:lpstr>Διαφάνεια 18</vt:lpstr>
      <vt:lpstr>Διαφάνεια 19</vt:lpstr>
      <vt:lpstr>Διαφάνεια 20</vt:lpstr>
      <vt:lpstr>Διαφάνεια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ΠΡΑΚΤΙΚΗ ΑΣΚΗΣΗ ΤΜΗΜΑΤΟΣ ΓΕΩΓΡΑΦΙΑΣ</dc:title>
  <dc:creator>Th</dc:creator>
  <cp:lastModifiedBy>Th</cp:lastModifiedBy>
  <cp:revision>68</cp:revision>
  <dcterms:created xsi:type="dcterms:W3CDTF">2016-12-21T14:06:01Z</dcterms:created>
  <dcterms:modified xsi:type="dcterms:W3CDTF">2016-12-22T05:28:29Z</dcterms:modified>
</cp:coreProperties>
</file>