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28" r:id="rId3"/>
    <p:sldId id="333" r:id="rId4"/>
    <p:sldId id="263" r:id="rId5"/>
    <p:sldId id="329" r:id="rId6"/>
    <p:sldId id="317" r:id="rId7"/>
    <p:sldId id="310" r:id="rId8"/>
    <p:sldId id="331" r:id="rId9"/>
    <p:sldId id="325" r:id="rId10"/>
    <p:sldId id="282" r:id="rId11"/>
    <p:sldId id="262" r:id="rId12"/>
    <p:sldId id="265" r:id="rId13"/>
    <p:sldId id="266" r:id="rId14"/>
    <p:sldId id="268" r:id="rId15"/>
    <p:sldId id="269" r:id="rId16"/>
    <p:sldId id="270" r:id="rId17"/>
    <p:sldId id="272" r:id="rId18"/>
    <p:sldId id="332" r:id="rId19"/>
    <p:sldId id="261" r:id="rId20"/>
    <p:sldId id="315" r:id="rId21"/>
    <p:sldId id="327" r:id="rId22"/>
    <p:sldId id="271" r:id="rId2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GB"/>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grpSp>
      <p:sp>
        <p:nvSpPr>
          <p:cNvPr id="51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l-GR"/>
              <a:t>Κάντε κλικ για επεξεργασία του τίτλου</a:t>
            </a:r>
          </a:p>
        </p:txBody>
      </p:sp>
      <p:sp>
        <p:nvSpPr>
          <p:cNvPr id="51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l-GR"/>
              <a:t>Κάντε κλικ για να επεξεργαστείτε τον υπότιτλο του υποδείγματος</a:t>
            </a:r>
          </a:p>
        </p:txBody>
      </p:sp>
      <p:sp>
        <p:nvSpPr>
          <p:cNvPr id="20" name="Rectangle 20"/>
          <p:cNvSpPr>
            <a:spLocks noGrp="1" noChangeArrowheads="1"/>
          </p:cNvSpPr>
          <p:nvPr>
            <p:ph type="dt" sz="quarter" idx="10"/>
          </p:nvPr>
        </p:nvSpPr>
        <p:spPr/>
        <p:txBody>
          <a:bodyPr/>
          <a:lstStyle>
            <a:lvl1pPr>
              <a:defRPr smtClean="0"/>
            </a:lvl1pPr>
          </a:lstStyle>
          <a:p>
            <a:pPr>
              <a:defRPr/>
            </a:pPr>
            <a:endParaRPr lang="el-GR"/>
          </a:p>
        </p:txBody>
      </p:sp>
      <p:sp>
        <p:nvSpPr>
          <p:cNvPr id="21" name="Rectangle 21"/>
          <p:cNvSpPr>
            <a:spLocks noGrp="1" noChangeArrowheads="1"/>
          </p:cNvSpPr>
          <p:nvPr>
            <p:ph type="ftr" sz="quarter" idx="11"/>
          </p:nvPr>
        </p:nvSpPr>
        <p:spPr/>
        <p:txBody>
          <a:bodyPr/>
          <a:lstStyle>
            <a:lvl1pPr>
              <a:defRPr smtClean="0"/>
            </a:lvl1pPr>
          </a:lstStyle>
          <a:p>
            <a:pPr>
              <a:defRPr/>
            </a:pPr>
            <a:endParaRPr lang="el-GR"/>
          </a:p>
        </p:txBody>
      </p:sp>
      <p:sp>
        <p:nvSpPr>
          <p:cNvPr id="22" name="Rectangle 22"/>
          <p:cNvSpPr>
            <a:spLocks noGrp="1" noChangeArrowheads="1"/>
          </p:cNvSpPr>
          <p:nvPr>
            <p:ph type="sldNum" sz="quarter" idx="12"/>
          </p:nvPr>
        </p:nvSpPr>
        <p:spPr/>
        <p:txBody>
          <a:bodyPr/>
          <a:lstStyle>
            <a:lvl1pPr>
              <a:defRPr smtClean="0"/>
            </a:lvl1pPr>
          </a:lstStyle>
          <a:p>
            <a:pPr>
              <a:defRPr/>
            </a:pPr>
            <a:fld id="{8C667D4D-2049-4E98-8B00-891D224483D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4B19679F-F35B-482E-A494-5831982220D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DCDCF8A5-0675-4C87-BF4F-78DD77D69C6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E5BBE6C5-F5B8-4C68-9728-49391BF896FE}"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l-GR"/>
          </a:p>
        </p:txBody>
      </p:sp>
      <p:sp>
        <p:nvSpPr>
          <p:cNvPr id="5" name="Rectangle 20"/>
          <p:cNvSpPr>
            <a:spLocks noGrp="1" noChangeArrowheads="1"/>
          </p:cNvSpPr>
          <p:nvPr>
            <p:ph type="ftr" sz="quarter" idx="11"/>
          </p:nvPr>
        </p:nvSpPr>
        <p:spPr>
          <a:ln/>
        </p:spPr>
        <p:txBody>
          <a:bodyPr/>
          <a:lstStyle>
            <a:lvl1pPr>
              <a:defRPr/>
            </a:lvl1pPr>
          </a:lstStyle>
          <a:p>
            <a:pPr>
              <a:defRPr/>
            </a:pPr>
            <a:endParaRPr lang="el-GR"/>
          </a:p>
        </p:txBody>
      </p:sp>
      <p:sp>
        <p:nvSpPr>
          <p:cNvPr id="6" name="Rectangle 21"/>
          <p:cNvSpPr>
            <a:spLocks noGrp="1" noChangeArrowheads="1"/>
          </p:cNvSpPr>
          <p:nvPr>
            <p:ph type="sldNum" sz="quarter" idx="12"/>
          </p:nvPr>
        </p:nvSpPr>
        <p:spPr>
          <a:ln/>
        </p:spPr>
        <p:txBody>
          <a:bodyPr/>
          <a:lstStyle>
            <a:lvl1pPr>
              <a:defRPr/>
            </a:lvl1pPr>
          </a:lstStyle>
          <a:p>
            <a:pPr>
              <a:defRPr/>
            </a:pPr>
            <a:fld id="{8C49D0D4-7CA7-4337-8EA8-BD2C6BC70F7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033820D6-258D-4F9F-9EE8-2387F25B0706}"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9"/>
          <p:cNvSpPr>
            <a:spLocks noGrp="1" noChangeArrowheads="1"/>
          </p:cNvSpPr>
          <p:nvPr>
            <p:ph type="dt" sz="half" idx="10"/>
          </p:nvPr>
        </p:nvSpPr>
        <p:spPr>
          <a:ln/>
        </p:spPr>
        <p:txBody>
          <a:bodyPr/>
          <a:lstStyle>
            <a:lvl1pPr>
              <a:defRPr/>
            </a:lvl1pPr>
          </a:lstStyle>
          <a:p>
            <a:pPr>
              <a:defRPr/>
            </a:pPr>
            <a:endParaRPr lang="el-GR"/>
          </a:p>
        </p:txBody>
      </p:sp>
      <p:sp>
        <p:nvSpPr>
          <p:cNvPr id="8" name="Rectangle 20"/>
          <p:cNvSpPr>
            <a:spLocks noGrp="1" noChangeArrowheads="1"/>
          </p:cNvSpPr>
          <p:nvPr>
            <p:ph type="ftr" sz="quarter" idx="11"/>
          </p:nvPr>
        </p:nvSpPr>
        <p:spPr>
          <a:ln/>
        </p:spPr>
        <p:txBody>
          <a:bodyPr/>
          <a:lstStyle>
            <a:lvl1pPr>
              <a:defRPr/>
            </a:lvl1pPr>
          </a:lstStyle>
          <a:p>
            <a:pPr>
              <a:defRPr/>
            </a:pPr>
            <a:endParaRPr lang="el-GR"/>
          </a:p>
        </p:txBody>
      </p:sp>
      <p:sp>
        <p:nvSpPr>
          <p:cNvPr id="9" name="Rectangle 21"/>
          <p:cNvSpPr>
            <a:spLocks noGrp="1" noChangeArrowheads="1"/>
          </p:cNvSpPr>
          <p:nvPr>
            <p:ph type="sldNum" sz="quarter" idx="12"/>
          </p:nvPr>
        </p:nvSpPr>
        <p:spPr>
          <a:ln/>
        </p:spPr>
        <p:txBody>
          <a:bodyPr/>
          <a:lstStyle>
            <a:lvl1pPr>
              <a:defRPr/>
            </a:lvl1pPr>
          </a:lstStyle>
          <a:p>
            <a:pPr>
              <a:defRPr/>
            </a:pPr>
            <a:fld id="{83924DDB-C48B-428F-B673-66AFEDC013B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9"/>
          <p:cNvSpPr>
            <a:spLocks noGrp="1" noChangeArrowheads="1"/>
          </p:cNvSpPr>
          <p:nvPr>
            <p:ph type="dt" sz="half" idx="10"/>
          </p:nvPr>
        </p:nvSpPr>
        <p:spPr>
          <a:ln/>
        </p:spPr>
        <p:txBody>
          <a:bodyPr/>
          <a:lstStyle>
            <a:lvl1pPr>
              <a:defRPr/>
            </a:lvl1pPr>
          </a:lstStyle>
          <a:p>
            <a:pPr>
              <a:defRPr/>
            </a:pPr>
            <a:endParaRPr lang="el-GR"/>
          </a:p>
        </p:txBody>
      </p:sp>
      <p:sp>
        <p:nvSpPr>
          <p:cNvPr id="4" name="Rectangle 20"/>
          <p:cNvSpPr>
            <a:spLocks noGrp="1" noChangeArrowheads="1"/>
          </p:cNvSpPr>
          <p:nvPr>
            <p:ph type="ftr" sz="quarter" idx="11"/>
          </p:nvPr>
        </p:nvSpPr>
        <p:spPr>
          <a:ln/>
        </p:spPr>
        <p:txBody>
          <a:bodyPr/>
          <a:lstStyle>
            <a:lvl1pPr>
              <a:defRPr/>
            </a:lvl1pPr>
          </a:lstStyle>
          <a:p>
            <a:pPr>
              <a:defRPr/>
            </a:pPr>
            <a:endParaRPr lang="el-GR"/>
          </a:p>
        </p:txBody>
      </p:sp>
      <p:sp>
        <p:nvSpPr>
          <p:cNvPr id="5" name="Rectangle 21"/>
          <p:cNvSpPr>
            <a:spLocks noGrp="1" noChangeArrowheads="1"/>
          </p:cNvSpPr>
          <p:nvPr>
            <p:ph type="sldNum" sz="quarter" idx="12"/>
          </p:nvPr>
        </p:nvSpPr>
        <p:spPr>
          <a:ln/>
        </p:spPr>
        <p:txBody>
          <a:bodyPr/>
          <a:lstStyle>
            <a:lvl1pPr>
              <a:defRPr/>
            </a:lvl1pPr>
          </a:lstStyle>
          <a:p>
            <a:pPr>
              <a:defRPr/>
            </a:pPr>
            <a:fld id="{9070F507-4418-4BF1-83CD-2CE918F25D6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l-GR"/>
          </a:p>
        </p:txBody>
      </p:sp>
      <p:sp>
        <p:nvSpPr>
          <p:cNvPr id="3" name="Rectangle 20"/>
          <p:cNvSpPr>
            <a:spLocks noGrp="1" noChangeArrowheads="1"/>
          </p:cNvSpPr>
          <p:nvPr>
            <p:ph type="ftr" sz="quarter" idx="11"/>
          </p:nvPr>
        </p:nvSpPr>
        <p:spPr>
          <a:ln/>
        </p:spPr>
        <p:txBody>
          <a:bodyPr/>
          <a:lstStyle>
            <a:lvl1pPr>
              <a:defRPr/>
            </a:lvl1pPr>
          </a:lstStyle>
          <a:p>
            <a:pPr>
              <a:defRPr/>
            </a:pPr>
            <a:endParaRPr lang="el-GR"/>
          </a:p>
        </p:txBody>
      </p:sp>
      <p:sp>
        <p:nvSpPr>
          <p:cNvPr id="4" name="Rectangle 21"/>
          <p:cNvSpPr>
            <a:spLocks noGrp="1" noChangeArrowheads="1"/>
          </p:cNvSpPr>
          <p:nvPr>
            <p:ph type="sldNum" sz="quarter" idx="12"/>
          </p:nvPr>
        </p:nvSpPr>
        <p:spPr>
          <a:ln/>
        </p:spPr>
        <p:txBody>
          <a:bodyPr/>
          <a:lstStyle>
            <a:lvl1pPr>
              <a:defRPr/>
            </a:lvl1pPr>
          </a:lstStyle>
          <a:p>
            <a:pPr>
              <a:defRPr/>
            </a:pPr>
            <a:fld id="{55CE79F6-E768-4070-A8DF-7E5BC60F9A5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A37FB778-9321-4770-ACE1-0C9D4BCA3440}"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l-GR"/>
          </a:p>
        </p:txBody>
      </p:sp>
      <p:sp>
        <p:nvSpPr>
          <p:cNvPr id="6" name="Rectangle 20"/>
          <p:cNvSpPr>
            <a:spLocks noGrp="1" noChangeArrowheads="1"/>
          </p:cNvSpPr>
          <p:nvPr>
            <p:ph type="ftr" sz="quarter" idx="11"/>
          </p:nvPr>
        </p:nvSpPr>
        <p:spPr>
          <a:ln/>
        </p:spPr>
        <p:txBody>
          <a:bodyPr/>
          <a:lstStyle>
            <a:lvl1pPr>
              <a:defRPr/>
            </a:lvl1pPr>
          </a:lstStyle>
          <a:p>
            <a:pPr>
              <a:defRPr/>
            </a:pPr>
            <a:endParaRPr lang="el-GR"/>
          </a:p>
        </p:txBody>
      </p:sp>
      <p:sp>
        <p:nvSpPr>
          <p:cNvPr id="7" name="Rectangle 21"/>
          <p:cNvSpPr>
            <a:spLocks noGrp="1" noChangeArrowheads="1"/>
          </p:cNvSpPr>
          <p:nvPr>
            <p:ph type="sldNum" sz="quarter" idx="12"/>
          </p:nvPr>
        </p:nvSpPr>
        <p:spPr>
          <a:ln/>
        </p:spPr>
        <p:txBody>
          <a:bodyPr/>
          <a:lstStyle>
            <a:lvl1pPr>
              <a:defRPr/>
            </a:lvl1pPr>
          </a:lstStyle>
          <a:p>
            <a:pPr>
              <a:defRPr/>
            </a:pPr>
            <a:fld id="{7E052A5B-AB3A-42A9-8813-258D348156C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409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GB"/>
            </a:p>
          </p:txBody>
        </p:sp>
        <p:sp>
          <p:nvSpPr>
            <p:cNvPr id="41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sp>
          <p:nvSpPr>
            <p:cNvPr id="41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GB"/>
            </a:p>
          </p:txBody>
        </p:sp>
      </p:grpSp>
      <p:sp>
        <p:nvSpPr>
          <p:cNvPr id="41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smtClean="0"/>
              <a:t>Κάντε κλικ για επεξεργασία του τίτλου</a:t>
            </a:r>
          </a:p>
        </p:txBody>
      </p:sp>
      <p:sp>
        <p:nvSpPr>
          <p:cNvPr id="41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a:defRPr/>
            </a:pPr>
            <a:endParaRPr lang="el-GR"/>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a:defRPr/>
            </a:pPr>
            <a:endParaRPr lang="el-GR"/>
          </a:p>
        </p:txBody>
      </p:sp>
      <p:sp>
        <p:nvSpPr>
          <p:cNvPr id="41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a:defRPr/>
            </a:pPr>
            <a:fld id="{6BFAF1CD-9C6E-496B-AB22-84616AFFE033}" type="slidenum">
              <a:rPr lang="el-GR"/>
              <a:pPr>
                <a:defRPr/>
              </a:pPr>
              <a:t>‹#›</a:t>
            </a:fld>
            <a:endParaRPr lang="el-G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marL="1085850" indent="-1085850" eaLnBrk="1" hangingPunct="1"/>
            <a:r>
              <a:rPr lang="el-GR" sz="2000" smtClean="0">
                <a:effectLst/>
              </a:rPr>
              <a:t>Εισαγωγή στην πολιτική γεωγραφία: πολιτική και γεωγραφία  </a:t>
            </a:r>
            <a:br>
              <a:rPr lang="el-GR" sz="2000" smtClean="0">
                <a:effectLst/>
              </a:rPr>
            </a:br>
            <a:endParaRPr lang="el-GR" sz="2000" smtClean="0">
              <a:effectLst/>
            </a:endParaRPr>
          </a:p>
        </p:txBody>
      </p:sp>
      <p:sp>
        <p:nvSpPr>
          <p:cNvPr id="2051" name="Rectangle 3"/>
          <p:cNvSpPr>
            <a:spLocks noGrp="1" noChangeArrowheads="1"/>
          </p:cNvSpPr>
          <p:nvPr>
            <p:ph type="subTitle" idx="1"/>
          </p:nvPr>
        </p:nvSpPr>
        <p:spPr>
          <a:xfrm>
            <a:off x="1371600" y="3789363"/>
            <a:ext cx="6400800" cy="1295400"/>
          </a:xfrm>
        </p:spPr>
        <p:txBody>
          <a:bodyPr/>
          <a:lstStyle/>
          <a:p>
            <a:pPr eaLnBrk="1" hangingPunct="1">
              <a:defRPr/>
            </a:pPr>
            <a:r>
              <a:rPr lang="el-GR" sz="2400" dirty="0" smtClean="0"/>
              <a:t>Πολιτική Γεωγραφία </a:t>
            </a:r>
          </a:p>
          <a:p>
            <a:pPr eaLnBrk="1" hangingPunct="1">
              <a:defRPr/>
            </a:pPr>
            <a:r>
              <a:rPr lang="el-GR" sz="2400" dirty="0" err="1" smtClean="0"/>
              <a:t>Χαροκόπειο</a:t>
            </a:r>
            <a:r>
              <a:rPr lang="el-GR" sz="2400" smtClean="0"/>
              <a:t> Πανεπιστήμιο</a:t>
            </a:r>
            <a:r>
              <a:rPr lang="el-GR"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36625"/>
          </a:xfrm>
        </p:spPr>
        <p:txBody>
          <a:bodyPr/>
          <a:lstStyle/>
          <a:p>
            <a:pPr eaLnBrk="1" hangingPunct="1">
              <a:defRPr/>
            </a:pPr>
            <a:r>
              <a:rPr lang="el-GR" dirty="0" smtClean="0"/>
              <a:t>Πολιτική </a:t>
            </a:r>
            <a:endParaRPr lang="en-GB" dirty="0" smtClean="0"/>
          </a:p>
        </p:txBody>
      </p:sp>
      <p:sp>
        <p:nvSpPr>
          <p:cNvPr id="3" name="Content Placeholder 2"/>
          <p:cNvSpPr>
            <a:spLocks noGrp="1"/>
          </p:cNvSpPr>
          <p:nvPr>
            <p:ph idx="1"/>
          </p:nvPr>
        </p:nvSpPr>
        <p:spPr>
          <a:xfrm>
            <a:off x="457200" y="1600200"/>
            <a:ext cx="8229600" cy="5043510"/>
          </a:xfrm>
        </p:spPr>
        <p:txBody>
          <a:bodyPr/>
          <a:lstStyle/>
          <a:p>
            <a:pPr eaLnBrk="1" hangingPunct="1">
              <a:lnSpc>
                <a:spcPct val="80000"/>
              </a:lnSpc>
              <a:defRPr/>
            </a:pPr>
            <a:r>
              <a:rPr lang="el-GR" sz="1800" dirty="0" smtClean="0"/>
              <a:t>Τι είναι η πολιτική ; Τι σας έρχεται στο μυαλό όταν ακούτε τη λέξη πολιτική; </a:t>
            </a:r>
          </a:p>
          <a:p>
            <a:pPr eaLnBrk="1" hangingPunct="1">
              <a:lnSpc>
                <a:spcPct val="80000"/>
              </a:lnSpc>
              <a:defRPr/>
            </a:pPr>
            <a:r>
              <a:rPr lang="el-GR" sz="1800" dirty="0" smtClean="0"/>
              <a:t>Η Πολιτική με κεφαλαίο Π και πολιτική με μικρό π, ως οι σχέσεις των ανθρώπων, </a:t>
            </a:r>
          </a:p>
          <a:p>
            <a:pPr eaLnBrk="1" hangingPunct="1">
              <a:lnSpc>
                <a:spcPct val="80000"/>
              </a:lnSpc>
              <a:defRPr/>
            </a:pPr>
            <a:r>
              <a:rPr lang="el-GR" sz="1800" dirty="0" smtClean="0"/>
              <a:t>Αναπόσπαστο μέρος της ζωής μας. Τα πάντα είναι πολιτική. </a:t>
            </a:r>
            <a:endParaRPr lang="en-US" sz="1800" dirty="0" smtClean="0"/>
          </a:p>
          <a:p>
            <a:pPr eaLnBrk="1" hangingPunct="1">
              <a:lnSpc>
                <a:spcPct val="80000"/>
              </a:lnSpc>
              <a:defRPr/>
            </a:pPr>
            <a:r>
              <a:rPr lang="el-GR" sz="1800" dirty="0" smtClean="0"/>
              <a:t>Σε αυτό το μάθημα δεν θα προσπαθήσω να «προσηλυτίσω» πολιτικά κανέναν, θα προσπαθήσω να μην υποστηρίξω καμία θέση που να σχετίζεται με την πολιτική ή πολιτική οικονομία.</a:t>
            </a:r>
          </a:p>
          <a:p>
            <a:pPr eaLnBrk="1" hangingPunct="1">
              <a:lnSpc>
                <a:spcPct val="80000"/>
              </a:lnSpc>
              <a:defRPr/>
            </a:pPr>
            <a:r>
              <a:rPr lang="el-GR" sz="1800" dirty="0" smtClean="0"/>
              <a:t>Είτε πιστεύεται στην οικονομία της αγοράς είτε στο ρόλο του κράτους στην οικονομία,</a:t>
            </a:r>
            <a:r>
              <a:rPr lang="en-US" sz="1800" dirty="0" smtClean="0"/>
              <a:t> </a:t>
            </a:r>
            <a:r>
              <a:rPr lang="el-GR" sz="1800" dirty="0" smtClean="0"/>
              <a:t>είτε είστε σοσιαλιστές ή φιλελεύθεροι ή κάτι άλλο τα πράγματα θα παρουσιαστούν με έναν </a:t>
            </a:r>
            <a:r>
              <a:rPr lang="en-GB" sz="1800" dirty="0" smtClean="0"/>
              <a:t>‘</a:t>
            </a:r>
            <a:r>
              <a:rPr lang="el-GR" sz="1800" dirty="0" smtClean="0"/>
              <a:t>ουδέτερο</a:t>
            </a:r>
            <a:r>
              <a:rPr lang="en-GB" sz="1800" dirty="0" smtClean="0"/>
              <a:t>’</a:t>
            </a:r>
            <a:r>
              <a:rPr lang="el-GR" sz="1800" dirty="0" smtClean="0"/>
              <a:t> τρόπο </a:t>
            </a:r>
          </a:p>
          <a:p>
            <a:pPr eaLnBrk="1" hangingPunct="1">
              <a:lnSpc>
                <a:spcPct val="80000"/>
              </a:lnSpc>
              <a:defRPr/>
            </a:pPr>
            <a:r>
              <a:rPr lang="el-GR" sz="1800" dirty="0" smtClean="0"/>
              <a:t>Αν υπάρχει ουδετερότητα στην αναπαράσταση.</a:t>
            </a:r>
          </a:p>
          <a:p>
            <a:pPr eaLnBrk="1" hangingPunct="1">
              <a:defRPr/>
            </a:pPr>
            <a:endParaRPr lang="en-GB"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l-GR" sz="4000" dirty="0" smtClean="0"/>
              <a:t>Τι ακριβώς είναι η πολιτική γεωγραφία; </a:t>
            </a:r>
          </a:p>
        </p:txBody>
      </p:sp>
      <p:sp>
        <p:nvSpPr>
          <p:cNvPr id="11267" name="Rectangle 3"/>
          <p:cNvSpPr>
            <a:spLocks noGrp="1" noChangeArrowheads="1"/>
          </p:cNvSpPr>
          <p:nvPr>
            <p:ph type="body" idx="1"/>
          </p:nvPr>
        </p:nvSpPr>
        <p:spPr>
          <a:xfrm>
            <a:off x="457200" y="1600200"/>
            <a:ext cx="8229600" cy="2981325"/>
          </a:xfrm>
        </p:spPr>
        <p:txBody>
          <a:bodyPr/>
          <a:lstStyle/>
          <a:p>
            <a:pPr eaLnBrk="1" hangingPunct="1">
              <a:lnSpc>
                <a:spcPct val="80000"/>
              </a:lnSpc>
              <a:defRPr/>
            </a:pPr>
            <a:r>
              <a:rPr lang="el-GR" sz="1600" dirty="0" smtClean="0"/>
              <a:t>Πρώτη χρήση του όρου από τον Γάλλο φιλόσοφο </a:t>
            </a:r>
            <a:r>
              <a:rPr lang="en-US" sz="1600" dirty="0" smtClean="0"/>
              <a:t>Turgot </a:t>
            </a:r>
            <a:r>
              <a:rPr lang="el-GR" sz="1600" dirty="0" smtClean="0"/>
              <a:t>το 1750. Το 1897 εκδίδεται το βιβλίο του </a:t>
            </a:r>
            <a:r>
              <a:rPr lang="en-US" sz="1600" dirty="0" smtClean="0"/>
              <a:t>F. Ratzel </a:t>
            </a:r>
            <a:r>
              <a:rPr lang="el-GR" sz="1600" dirty="0" smtClean="0"/>
              <a:t>με τίτλο «Πολιτική Γεωγραφία»</a:t>
            </a:r>
          </a:p>
          <a:p>
            <a:pPr eaLnBrk="1" hangingPunct="1">
              <a:lnSpc>
                <a:spcPct val="80000"/>
              </a:lnSpc>
              <a:defRPr/>
            </a:pPr>
            <a:r>
              <a:rPr lang="el-GR" sz="1600" dirty="0" smtClean="0"/>
              <a:t>Πρώτη εμφάνιση στοιχείων πολιτικής γεωγραφίας από τον Αριστοτέλη στα «Πολιτικά»: «Κατά αρχή πρέπει να αναλογιστούμε τον πληθυσμό και το έδαφος.…. Όσο μικρότερος ο πληθυσμός τόσο πιο </a:t>
            </a:r>
            <a:r>
              <a:rPr lang="el-GR" sz="1600" dirty="0" err="1" smtClean="0"/>
              <a:t>διαχειρίσιμος</a:t>
            </a:r>
            <a:r>
              <a:rPr lang="el-GR" sz="1600" dirty="0" smtClean="0"/>
              <a:t>. Το έδαφος πρέπει να αρκετά μεγάλο ώστε να μπορεί να προσδίδει στους πολίτες τη δυνατότητα να ζουν και να υπάρχει χρόνος για ψυχαγωγία. Η πόλη πρέπει να είναι σε κεντρικό σημείο. Η επικοινωνία με τη θάλασσα είναι ευεργετική για οικονομικούς και στρατιωτικούς λόγους; Αλλά τα ηθικά αποτελέσματα του θαλάσσιου εμπορίου είναι κακά. Εάν η πόλη έχει λιμάνι αυτό θα πρέπει να είναι σε κάποια απόσταση από την πόλη» (ελεύθερη μετάφραση)</a:t>
            </a:r>
          </a:p>
          <a:p>
            <a:pPr eaLnBrk="1" hangingPunct="1">
              <a:lnSpc>
                <a:spcPct val="80000"/>
              </a:lnSpc>
              <a:defRPr/>
            </a:pPr>
            <a:r>
              <a:rPr lang="el-GR" sz="1600" dirty="0" smtClean="0"/>
              <a:t>Αλλά και πάλι τι εννοούμε με τον όρο πολιτική γεωγραφία; Και ίσως σημαντικότερα τι ακριβώς σημαίνει πολιτική; Είσαστε φοιτητές γεωγραφίας οπότε μάλλον θα ξέρετε τι σημαίνει γεωγραφία.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990600"/>
          </a:xfrm>
        </p:spPr>
        <p:txBody>
          <a:bodyPr/>
          <a:lstStyle/>
          <a:p>
            <a:pPr eaLnBrk="1" hangingPunct="1">
              <a:defRPr/>
            </a:pPr>
            <a:r>
              <a:rPr lang="en-GB" sz="2000" dirty="0" smtClean="0"/>
              <a:t>A</a:t>
            </a:r>
            <a:r>
              <a:rPr lang="el-GR" sz="2000" dirty="0" err="1" smtClean="0"/>
              <a:t>ρχαία</a:t>
            </a:r>
            <a:r>
              <a:rPr lang="el-GR" sz="2000" dirty="0" smtClean="0"/>
              <a:t> </a:t>
            </a:r>
            <a:r>
              <a:rPr lang="el-GR" sz="2000" dirty="0" smtClean="0"/>
              <a:t>ελληνική γραμματεία</a:t>
            </a:r>
            <a:r>
              <a:rPr lang="el-GR" dirty="0" smtClean="0"/>
              <a:t>   </a:t>
            </a:r>
          </a:p>
        </p:txBody>
      </p:sp>
      <p:pic>
        <p:nvPicPr>
          <p:cNvPr id="12291" name="Picture 3"/>
          <p:cNvPicPr>
            <a:picLocks noGrp="1" noChangeAspect="1" noChangeArrowheads="1"/>
          </p:cNvPicPr>
          <p:nvPr>
            <p:ph type="body" idx="1"/>
          </p:nvPr>
        </p:nvPicPr>
        <p:blipFill>
          <a:blip r:embed="rId2" cstate="print"/>
          <a:srcRect/>
          <a:stretch>
            <a:fillRect/>
          </a:stretch>
        </p:blipFill>
        <p:spPr>
          <a:xfrm>
            <a:off x="323850" y="1341438"/>
            <a:ext cx="2962275" cy="3629025"/>
          </a:xfrm>
        </p:spPr>
      </p:pic>
      <p:pic>
        <p:nvPicPr>
          <p:cNvPr id="12292" name="Picture 4"/>
          <p:cNvPicPr>
            <a:picLocks noChangeAspect="1" noChangeArrowheads="1"/>
          </p:cNvPicPr>
          <p:nvPr/>
        </p:nvPicPr>
        <p:blipFill>
          <a:blip r:embed="rId3" cstate="print"/>
          <a:srcRect/>
          <a:stretch>
            <a:fillRect/>
          </a:stretch>
        </p:blipFill>
        <p:spPr bwMode="auto">
          <a:xfrm>
            <a:off x="3276600" y="1341438"/>
            <a:ext cx="2663825" cy="3024187"/>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5867400" y="1341438"/>
            <a:ext cx="3132138" cy="38877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l-GR" sz="4000" dirty="0" smtClean="0"/>
              <a:t>Πλάτων, «ορθή πολιτεία» ή αλλιώς Καλλίπολης</a:t>
            </a:r>
          </a:p>
        </p:txBody>
      </p:sp>
      <p:sp>
        <p:nvSpPr>
          <p:cNvPr id="17411" name="Rectangle 3"/>
          <p:cNvSpPr>
            <a:spLocks noGrp="1" noChangeArrowheads="1"/>
          </p:cNvSpPr>
          <p:nvPr>
            <p:ph type="body" idx="1"/>
          </p:nvPr>
        </p:nvSpPr>
        <p:spPr>
          <a:xfrm>
            <a:off x="457200" y="1600200"/>
            <a:ext cx="8229600" cy="4997450"/>
          </a:xfrm>
        </p:spPr>
        <p:txBody>
          <a:bodyPr/>
          <a:lstStyle/>
          <a:p>
            <a:pPr eaLnBrk="1" hangingPunct="1">
              <a:lnSpc>
                <a:spcPct val="80000"/>
              </a:lnSpc>
              <a:defRPr/>
            </a:pPr>
            <a:r>
              <a:rPr lang="el-GR" sz="1800" dirty="0" smtClean="0"/>
              <a:t>Η «ορθή πολιτεία» ως «κλειστή» πολιτεία, η αριστοκρατία του Πλάτωνα και η απέχθεια του για τη «</a:t>
            </a:r>
            <a:r>
              <a:rPr lang="el-GR" sz="1800" dirty="0" err="1" smtClean="0"/>
              <a:t>θεατροκρατία</a:t>
            </a:r>
            <a:r>
              <a:rPr lang="el-GR" sz="1800" dirty="0" smtClean="0"/>
              <a:t>» </a:t>
            </a:r>
          </a:p>
          <a:p>
            <a:pPr eaLnBrk="1" hangingPunct="1">
              <a:lnSpc>
                <a:spcPct val="80000"/>
              </a:lnSpc>
              <a:defRPr/>
            </a:pPr>
            <a:r>
              <a:rPr lang="el-GR" sz="1800" dirty="0" smtClean="0"/>
              <a:t>Ο άνθρωπος δεν είναι αυτάρκης γι αυτό και οργανώνεται σε πολιτείες για τον καταμερισμό των έργων και την κάλυψη των αναγκών του </a:t>
            </a:r>
          </a:p>
          <a:p>
            <a:pPr eaLnBrk="1" hangingPunct="1">
              <a:lnSpc>
                <a:spcPct val="80000"/>
              </a:lnSpc>
              <a:defRPr/>
            </a:pPr>
            <a:r>
              <a:rPr lang="el-GR" sz="1800" dirty="0" smtClean="0"/>
              <a:t>Σκοπός της πολιτείας είναι η ευδαιμονία του ανθρώπου μέσα από την χειραγώγηση του ανθρώπου στην αρετή (</a:t>
            </a:r>
            <a:r>
              <a:rPr lang="el-GR" sz="1800" dirty="0" err="1" smtClean="0"/>
              <a:t>αρετοπλασία</a:t>
            </a:r>
            <a:r>
              <a:rPr lang="el-GR" sz="1800" dirty="0" smtClean="0"/>
              <a:t>)</a:t>
            </a:r>
          </a:p>
          <a:p>
            <a:pPr eaLnBrk="1" hangingPunct="1">
              <a:lnSpc>
                <a:spcPct val="80000"/>
              </a:lnSpc>
              <a:defRPr/>
            </a:pPr>
            <a:r>
              <a:rPr lang="el-GR" sz="1800" dirty="0" smtClean="0"/>
              <a:t>Αρχές της «ορθής πολιτείας» η δικαιοσύνη και η αλληλεγγύη (ενότητα). </a:t>
            </a:r>
          </a:p>
          <a:p>
            <a:pPr eaLnBrk="1" hangingPunct="1">
              <a:lnSpc>
                <a:spcPct val="80000"/>
              </a:lnSpc>
              <a:defRPr/>
            </a:pPr>
            <a:r>
              <a:rPr lang="el-GR" sz="1800" dirty="0" smtClean="0"/>
              <a:t>Η Καλλίπολης έχει κάλος γιατί ενέχει τις παραπάνω αρετές</a:t>
            </a:r>
          </a:p>
          <a:p>
            <a:pPr eaLnBrk="1" hangingPunct="1">
              <a:lnSpc>
                <a:spcPct val="80000"/>
              </a:lnSpc>
              <a:defRPr/>
            </a:pPr>
            <a:r>
              <a:rPr lang="el-GR" sz="1800" dirty="0" smtClean="0"/>
              <a:t>Προς χάριν της ενότητας δεν μπορεί να υπάρχει δουλεία ούτε ανισότητα μεταξύ ανδρών και γυναικών </a:t>
            </a:r>
          </a:p>
          <a:p>
            <a:pPr eaLnBrk="1" hangingPunct="1">
              <a:lnSpc>
                <a:spcPct val="80000"/>
              </a:lnSpc>
              <a:defRPr/>
            </a:pPr>
            <a:r>
              <a:rPr lang="el-GR" sz="1800" dirty="0" smtClean="0"/>
              <a:t>Η κοινωνία χωρίζεται στους φύλακες και την ευρύτερη κοινωνία. Οι φύλακες δεν έχουν οικογένεια και ιδιοκτησία και υποβάλλονται συνεχώς σε συνεχή εκπαίδευση. Οι φύλακες ως φορείς της πολιτικής εξουσίας. Ορθή διαχείριση της εξουσίας και όχι απόλαυση των αγαθών της ζωής. Από την κάστα των φυλάκων προέρχονται οι «φιλόσοφοι-βασιλιάδεςς».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l-GR" sz="4000" smtClean="0"/>
              <a:t>Αριστοτέλης ή η πολιτική ως το πλάσιμο χαρακτήρα</a:t>
            </a:r>
          </a:p>
        </p:txBody>
      </p:sp>
      <p:sp>
        <p:nvSpPr>
          <p:cNvPr id="19459" name="Rectangle 3"/>
          <p:cNvSpPr>
            <a:spLocks noGrp="1" noChangeArrowheads="1"/>
          </p:cNvSpPr>
          <p:nvPr>
            <p:ph type="body" idx="1"/>
          </p:nvPr>
        </p:nvSpPr>
        <p:spPr/>
        <p:txBody>
          <a:bodyPr/>
          <a:lstStyle/>
          <a:p>
            <a:pPr eaLnBrk="1" hangingPunct="1">
              <a:lnSpc>
                <a:spcPct val="80000"/>
              </a:lnSpc>
              <a:defRPr/>
            </a:pPr>
            <a:r>
              <a:rPr lang="el-GR" sz="1600" dirty="0" smtClean="0"/>
              <a:t>Ο Αριστοτέλης ως ο πατέρας της πολιτικής επιστήμης και της συγκριτικής πολιτικής </a:t>
            </a:r>
          </a:p>
          <a:p>
            <a:pPr eaLnBrk="1" hangingPunct="1">
              <a:lnSpc>
                <a:spcPct val="80000"/>
              </a:lnSpc>
              <a:defRPr/>
            </a:pPr>
            <a:r>
              <a:rPr lang="el-GR" sz="1600" dirty="0" smtClean="0"/>
              <a:t>«τα αξιώματα πρέπει να ισοδυναμούν με βάρος και όχι με πηγή κέρδους»</a:t>
            </a:r>
          </a:p>
          <a:p>
            <a:pPr eaLnBrk="1" hangingPunct="1">
              <a:lnSpc>
                <a:spcPct val="80000"/>
              </a:lnSpc>
              <a:defRPr/>
            </a:pPr>
            <a:r>
              <a:rPr lang="el-GR" sz="1600" dirty="0" smtClean="0"/>
              <a:t>Η οικογένεια, το χωριό, το κράτος. Το κράτος είναι φυσικό αφού καλύπτει τις βασικές ανάγκες τους ανθρώπου.</a:t>
            </a:r>
          </a:p>
          <a:p>
            <a:pPr eaLnBrk="1" hangingPunct="1">
              <a:lnSpc>
                <a:spcPct val="80000"/>
              </a:lnSpc>
              <a:defRPr/>
            </a:pPr>
            <a:r>
              <a:rPr lang="el-GR" sz="1600" dirty="0" smtClean="0"/>
              <a:t>«Ο άνθρωπος είναι πολιτικό ζώο», «αυτός ο οποίος δεν ζει σε κοινωνία είναι είτε κτήνος είτε θεός»</a:t>
            </a:r>
          </a:p>
          <a:p>
            <a:pPr eaLnBrk="1" hangingPunct="1">
              <a:lnSpc>
                <a:spcPct val="80000"/>
              </a:lnSpc>
              <a:defRPr/>
            </a:pPr>
            <a:r>
              <a:rPr lang="el-GR" sz="1600" dirty="0" smtClean="0"/>
              <a:t>Η δουλεία είναι φυσική όπως και η ανισότητα στις σχέσεις μεταξύ ανδρών και γυναικών. </a:t>
            </a:r>
          </a:p>
          <a:p>
            <a:pPr eaLnBrk="1" hangingPunct="1">
              <a:lnSpc>
                <a:spcPct val="80000"/>
              </a:lnSpc>
              <a:defRPr/>
            </a:pPr>
            <a:r>
              <a:rPr lang="el-GR" sz="1600" dirty="0" smtClean="0"/>
              <a:t>Η έννοια της οικονομίας ως η διαχείριση των ελεύθερων ατόμων, δούλων, της γυναίκας και των παιδιών. </a:t>
            </a:r>
          </a:p>
          <a:p>
            <a:pPr eaLnBrk="1" hangingPunct="1">
              <a:lnSpc>
                <a:spcPct val="80000"/>
              </a:lnSpc>
              <a:defRPr/>
            </a:pPr>
            <a:r>
              <a:rPr lang="el-GR" sz="1600" dirty="0" smtClean="0"/>
              <a:t>«Ο απώτερος σκοπός της πολιτείας είναι η καλή ζωή», «το πραγματικό αντικείμενο του κράτους είναι η αρετή», «το ανώτατο αγαθό». Η πολιτεία δημιουργεί το πλαίσιο προκειμένου το άτομο να βιώσει την ευδαιμονία και να μετατρέψει τη ζωή σε βίο (ηθική ζωή)</a:t>
            </a:r>
          </a:p>
          <a:p>
            <a:pPr eaLnBrk="1" hangingPunct="1">
              <a:lnSpc>
                <a:spcPct val="80000"/>
              </a:lnSpc>
              <a:defRPr/>
            </a:pPr>
            <a:r>
              <a:rPr lang="el-GR" sz="1600" dirty="0" smtClean="0"/>
              <a:t>Οι άνθρωποι πρέπει να γαλουχηθούν σε μια αγαθή κοινωνία για να εξασφαλίσουν την ευδαιμονία. Η ευδαιμονία είναι αποτέλεσμα αρετής την οποία διδάσκει η πολιτεία (και την οποία επίσης ανταμείβει) </a:t>
            </a:r>
          </a:p>
          <a:p>
            <a:pPr eaLnBrk="1" hangingPunct="1">
              <a:lnSpc>
                <a:spcPct val="80000"/>
              </a:lnSpc>
              <a:defRPr/>
            </a:pPr>
            <a:endParaRPr lang="el-GR" sz="1400" dirty="0" smtClean="0"/>
          </a:p>
          <a:p>
            <a:pPr eaLnBrk="1" hangingPunct="1">
              <a:lnSpc>
                <a:spcPct val="80000"/>
              </a:lnSpc>
              <a:defRPr/>
            </a:pPr>
            <a:endParaRPr lang="el-GR" sz="1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l-GR" smtClean="0"/>
              <a:t>Από την πόλη στην Κοσμόπολη</a:t>
            </a:r>
          </a:p>
        </p:txBody>
      </p:sp>
      <p:sp>
        <p:nvSpPr>
          <p:cNvPr id="20483" name="Rectangle 3"/>
          <p:cNvSpPr>
            <a:spLocks noGrp="1" noChangeArrowheads="1"/>
          </p:cNvSpPr>
          <p:nvPr>
            <p:ph type="body" idx="1"/>
          </p:nvPr>
        </p:nvSpPr>
        <p:spPr>
          <a:xfrm>
            <a:off x="457200" y="1285860"/>
            <a:ext cx="8229600" cy="5572140"/>
          </a:xfrm>
        </p:spPr>
        <p:txBody>
          <a:bodyPr/>
          <a:lstStyle/>
          <a:p>
            <a:pPr eaLnBrk="1" hangingPunct="1">
              <a:lnSpc>
                <a:spcPct val="90000"/>
              </a:lnSpc>
              <a:defRPr/>
            </a:pPr>
            <a:r>
              <a:rPr lang="el-GR" sz="2400" dirty="0" smtClean="0"/>
              <a:t>Από τα κλειστά συστήματα στα ανοικτά</a:t>
            </a:r>
          </a:p>
          <a:p>
            <a:pPr eaLnBrk="1" hangingPunct="1">
              <a:lnSpc>
                <a:spcPct val="90000"/>
              </a:lnSpc>
              <a:defRPr/>
            </a:pPr>
            <a:r>
              <a:rPr lang="el-GR" sz="2400" dirty="0" smtClean="0"/>
              <a:t>Διογένης ο </a:t>
            </a:r>
            <a:r>
              <a:rPr lang="el-GR" sz="2400" dirty="0" err="1" smtClean="0"/>
              <a:t>Σίνωπας</a:t>
            </a:r>
            <a:r>
              <a:rPr lang="el-GR" sz="2400" dirty="0" smtClean="0"/>
              <a:t> «είμαι πολίτης του κόσμου»</a:t>
            </a:r>
          </a:p>
          <a:p>
            <a:pPr eaLnBrk="1" hangingPunct="1">
              <a:lnSpc>
                <a:spcPct val="90000"/>
              </a:lnSpc>
              <a:defRPr/>
            </a:pPr>
            <a:r>
              <a:rPr lang="el-GR" sz="2400" dirty="0" smtClean="0"/>
              <a:t>Οι κυνικοί και η φυσική ζωή ενάντια στη συμβατότητα της κοινωνίας </a:t>
            </a:r>
          </a:p>
          <a:p>
            <a:pPr eaLnBrk="1" hangingPunct="1">
              <a:lnSpc>
                <a:spcPct val="90000"/>
              </a:lnSpc>
              <a:defRPr/>
            </a:pPr>
            <a:r>
              <a:rPr lang="el-GR" sz="2400" dirty="0" smtClean="0"/>
              <a:t>Οι στωικοί και ο κόσμος ως πόλη αλλά και από τις πόλεις-κράτη στις αυτοκρατορίες. Χρύσιππος, βοηθήστε τους ανθρώπους δίπλα σας με τον καλύτερο τρόπο και έτσι βοηθάτε τον κόσμο. </a:t>
            </a:r>
            <a:r>
              <a:rPr lang="en-US" sz="2400" dirty="0" smtClean="0"/>
              <a:t>“Act locally, think globally”.</a:t>
            </a:r>
            <a:endParaRPr lang="el-GR" sz="2400" dirty="0" smtClean="0"/>
          </a:p>
          <a:p>
            <a:pPr eaLnBrk="1" hangingPunct="1">
              <a:lnSpc>
                <a:spcPct val="90000"/>
              </a:lnSpc>
              <a:defRPr/>
            </a:pPr>
            <a:r>
              <a:rPr lang="el-GR" sz="2400" dirty="0" smtClean="0"/>
              <a:t>Οι υποχρεώσεις μας απέναντι στην </a:t>
            </a:r>
            <a:r>
              <a:rPr lang="el-GR" sz="2400" dirty="0" err="1" smtClean="0"/>
              <a:t>κοσμόπολη</a:t>
            </a:r>
            <a:r>
              <a:rPr lang="el-GR" sz="2400" dirty="0" smtClean="0"/>
              <a:t> και όχι μόνο στην πόλη μας. </a:t>
            </a:r>
          </a:p>
          <a:p>
            <a:pPr eaLnBrk="1" hangingPunct="1">
              <a:lnSpc>
                <a:spcPct val="90000"/>
              </a:lnSpc>
              <a:defRPr/>
            </a:pPr>
            <a:r>
              <a:rPr lang="el-GR" sz="2400" dirty="0" smtClean="0"/>
              <a:t>Πως περιπλέκει τα πράγματα η κοσμοπολιτική δημοκρατία; Δεν το είχαν σκεφτεί αυτό οι προηγούμενοι;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l-GR" sz="4000" smtClean="0"/>
              <a:t>Ανακεφαλαίωση: Πόλη, πολιτεία, πολιτική </a:t>
            </a:r>
          </a:p>
        </p:txBody>
      </p:sp>
      <p:sp>
        <p:nvSpPr>
          <p:cNvPr id="21507" name="Rectangle 3"/>
          <p:cNvSpPr>
            <a:spLocks noGrp="1" noChangeArrowheads="1"/>
          </p:cNvSpPr>
          <p:nvPr>
            <p:ph type="body" idx="1"/>
          </p:nvPr>
        </p:nvSpPr>
        <p:spPr>
          <a:xfrm>
            <a:off x="457200" y="1600200"/>
            <a:ext cx="8229600" cy="2549525"/>
          </a:xfrm>
        </p:spPr>
        <p:txBody>
          <a:bodyPr/>
          <a:lstStyle/>
          <a:p>
            <a:pPr eaLnBrk="1" hangingPunct="1">
              <a:lnSpc>
                <a:spcPct val="80000"/>
              </a:lnSpc>
              <a:defRPr/>
            </a:pPr>
            <a:r>
              <a:rPr lang="el-GR" sz="2000" dirty="0" smtClean="0"/>
              <a:t>Είναι πολιτική μόνο τα κράτη, τα πολιτεύματα, οι πολιτείες και τα συντάγματα;</a:t>
            </a:r>
          </a:p>
          <a:p>
            <a:pPr eaLnBrk="1" hangingPunct="1">
              <a:lnSpc>
                <a:spcPct val="80000"/>
              </a:lnSpc>
              <a:defRPr/>
            </a:pPr>
            <a:r>
              <a:rPr lang="el-GR" sz="2000" dirty="0" smtClean="0"/>
              <a:t>Ετυμολογικά ή λέξη πολιτική προέρχεται από την πόλη</a:t>
            </a:r>
          </a:p>
          <a:p>
            <a:pPr eaLnBrk="1" hangingPunct="1">
              <a:lnSpc>
                <a:spcPct val="80000"/>
              </a:lnSpc>
              <a:defRPr/>
            </a:pPr>
            <a:r>
              <a:rPr lang="el-GR" sz="2000" dirty="0" smtClean="0"/>
              <a:t>Η πόλη έχει έναν διττό ορισμό: τα κτίρια και το κτιστό περιβάλλον αλλά και οι σχέσεις μεταξύ των ανθρώπων</a:t>
            </a:r>
          </a:p>
          <a:p>
            <a:pPr eaLnBrk="1" hangingPunct="1">
              <a:lnSpc>
                <a:spcPct val="80000"/>
              </a:lnSpc>
              <a:defRPr/>
            </a:pPr>
            <a:r>
              <a:rPr lang="el-GR" sz="2000" dirty="0" smtClean="0"/>
              <a:t>Η πολιτική ως οι σχέσεις μεταξύ των ανθρώπων, πολιτική ως ανθρώπινες σχέσεις</a:t>
            </a:r>
          </a:p>
          <a:p>
            <a:pPr eaLnBrk="1" hangingPunct="1">
              <a:lnSpc>
                <a:spcPct val="80000"/>
              </a:lnSpc>
              <a:defRPr/>
            </a:pPr>
            <a:r>
              <a:rPr lang="el-GR" sz="2000" dirty="0" smtClean="0"/>
              <a:t>Οι σχέσεις μεταξύ όλων των ανθρώπων ή μεταξύ μόνο των ελεύθερων πολιτών; Είναι πολιτική οι σχέσεις μεταξύ των πολιτών, των μετοίκων και των δούλων; Η ακόμα και οι σχέσεις μεταξύ των ανδρών και των γυναικών;</a:t>
            </a:r>
          </a:p>
          <a:p>
            <a:pPr eaLnBrk="1" hangingPunct="1">
              <a:lnSpc>
                <a:spcPct val="80000"/>
              </a:lnSpc>
              <a:defRPr/>
            </a:pPr>
            <a:r>
              <a:rPr lang="el-GR" sz="2000" dirty="0" smtClean="0"/>
              <a:t>Ας αφήσουμε όμως πίσω την αρχαία ελληνική φιλοσοφία και ας ασχοληθούμε με την πολιτική γεωγραφία  </a:t>
            </a:r>
          </a:p>
          <a:p>
            <a:pPr eaLnBrk="1" hangingPunct="1">
              <a:lnSpc>
                <a:spcPct val="80000"/>
              </a:lnSpc>
              <a:defRPr/>
            </a:pPr>
            <a:r>
              <a:rPr lang="el-GR" sz="2000" dirty="0" smtClean="0"/>
              <a:t>Τι είναι τελικά η πολιτική; Είναι ακόμα κάτι το οποίο μας διαφεύγει;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l-GR" dirty="0" smtClean="0"/>
              <a:t>Κλασσική πολιτική (γεωγραφία) </a:t>
            </a:r>
          </a:p>
        </p:txBody>
      </p:sp>
      <p:sp>
        <p:nvSpPr>
          <p:cNvPr id="23555" name="Rectangle 3"/>
          <p:cNvSpPr>
            <a:spLocks noGrp="1" noChangeArrowheads="1"/>
          </p:cNvSpPr>
          <p:nvPr>
            <p:ph type="body" idx="1"/>
          </p:nvPr>
        </p:nvSpPr>
        <p:spPr/>
        <p:txBody>
          <a:bodyPr/>
          <a:lstStyle/>
          <a:p>
            <a:pPr eaLnBrk="1" hangingPunct="1">
              <a:lnSpc>
                <a:spcPct val="80000"/>
              </a:lnSpc>
              <a:defRPr/>
            </a:pPr>
            <a:r>
              <a:rPr lang="el-GR" sz="2400" dirty="0" smtClean="0"/>
              <a:t>Η κλασσική πολιτική γεωγραφία ασχολείται με τα κράτη και οτιδήποτε σχετίζεται με αυτά (εκλογές, πολιτικά κόμματα, κυβέρνηση, πολέμους, εξωτερικές σχέσεις, δημόσια πολιτική κτλ.)</a:t>
            </a:r>
          </a:p>
          <a:p>
            <a:pPr eaLnBrk="1" hangingPunct="1">
              <a:lnSpc>
                <a:spcPct val="80000"/>
              </a:lnSpc>
              <a:defRPr/>
            </a:pPr>
            <a:r>
              <a:rPr lang="el-GR" sz="2400" dirty="0" smtClean="0"/>
              <a:t>Η προσέγγιση αυτή είναι σαν η πολιτική να αποτελεί μια άλλη σφαίρα από την καθημερινή ζωή, μια άλλη πραγματικότητα. Επίσης είναι σαν το πολιτικό πεδίο να μπορεί να διαχωριστεί απόλυτα από το οικονομικό, κοινωνικό, πολιτιστικό κτλ.</a:t>
            </a:r>
          </a:p>
          <a:p>
            <a:pPr eaLnBrk="1" hangingPunct="1">
              <a:lnSpc>
                <a:spcPct val="80000"/>
              </a:lnSpc>
              <a:defRPr/>
            </a:pPr>
            <a:r>
              <a:rPr lang="el-GR" sz="2400" dirty="0" smtClean="0"/>
              <a:t>Επομένως από την μια μεριά έχουμε το πολιτικό και από την άλλη τους ανθρώπους.  </a:t>
            </a:r>
          </a:p>
          <a:p>
            <a:pPr eaLnBrk="1" hangingPunct="1">
              <a:lnSpc>
                <a:spcPct val="80000"/>
              </a:lnSpc>
              <a:defRPr/>
            </a:pPr>
            <a:r>
              <a:rPr lang="el-GR" sz="2400" dirty="0" smtClean="0"/>
              <a:t>Η πολιτική πέραν της ζωής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Κλασσική Πολιτική ή πολιτική με κεφαλαίο Π</a:t>
            </a:r>
            <a:endParaRPr lang="el-GR" dirty="0"/>
          </a:p>
        </p:txBody>
      </p:sp>
      <p:sp>
        <p:nvSpPr>
          <p:cNvPr id="3" name="2 - Θέση περιεχομένου"/>
          <p:cNvSpPr>
            <a:spLocks noGrp="1"/>
          </p:cNvSpPr>
          <p:nvPr>
            <p:ph idx="1"/>
          </p:nvPr>
        </p:nvSpPr>
        <p:spPr>
          <a:xfrm>
            <a:off x="0" y="1600200"/>
            <a:ext cx="9144000" cy="5257800"/>
          </a:xfrm>
        </p:spPr>
        <p:txBody>
          <a:bodyPr/>
          <a:lstStyle/>
          <a:p>
            <a:r>
              <a:rPr lang="el-GR" dirty="0" smtClean="0"/>
              <a:t>Η πολιτική ως τέχνη διακυβέρνησης, η πολιτική ως κρατική υπόθεση, ότι αφορά το κράτος</a:t>
            </a:r>
          </a:p>
          <a:p>
            <a:r>
              <a:rPr lang="el-GR" dirty="0" smtClean="0"/>
              <a:t>Μόνο το κράτος, και τα πολιτικά κόμματα; </a:t>
            </a:r>
          </a:p>
          <a:p>
            <a:r>
              <a:rPr lang="el-GR" dirty="0" smtClean="0"/>
              <a:t>Η πολιτική ως δημόσιες υποθέσεις: Τι είναι δημόσιο και τι ιδιωτικό; </a:t>
            </a:r>
          </a:p>
          <a:p>
            <a:pPr>
              <a:buNone/>
            </a:pPr>
            <a:endParaRPr lang="el-GR" dirty="0" smtClean="0"/>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l-GR" smtClean="0"/>
              <a:t>Πολιτική και καθημερινότητα </a:t>
            </a:r>
          </a:p>
        </p:txBody>
      </p:sp>
      <p:pic>
        <p:nvPicPr>
          <p:cNvPr id="23555" name="Picture 5"/>
          <p:cNvPicPr>
            <a:picLocks noChangeAspect="1" noChangeArrowheads="1"/>
          </p:cNvPicPr>
          <p:nvPr/>
        </p:nvPicPr>
        <p:blipFill>
          <a:blip r:embed="rId2" cstate="print"/>
          <a:srcRect/>
          <a:stretch>
            <a:fillRect/>
          </a:stretch>
        </p:blipFill>
        <p:spPr bwMode="auto">
          <a:xfrm>
            <a:off x="4211638" y="1484313"/>
            <a:ext cx="4835525" cy="3438525"/>
          </a:xfrm>
          <a:prstGeom prst="rect">
            <a:avLst/>
          </a:prstGeom>
          <a:noFill/>
          <a:ln w="9525">
            <a:noFill/>
            <a:miter lim="800000"/>
            <a:headEnd/>
            <a:tailEnd/>
          </a:ln>
        </p:spPr>
      </p:pic>
      <p:pic>
        <p:nvPicPr>
          <p:cNvPr id="23556" name="Picture 6"/>
          <p:cNvPicPr>
            <a:picLocks noChangeAspect="1" noChangeArrowheads="1"/>
          </p:cNvPicPr>
          <p:nvPr/>
        </p:nvPicPr>
        <p:blipFill>
          <a:blip r:embed="rId3" cstate="print"/>
          <a:srcRect/>
          <a:stretch>
            <a:fillRect/>
          </a:stretch>
        </p:blipFill>
        <p:spPr bwMode="auto">
          <a:xfrm>
            <a:off x="0" y="4149725"/>
            <a:ext cx="4476750" cy="2708275"/>
          </a:xfrm>
          <a:prstGeom prst="rect">
            <a:avLst/>
          </a:prstGeom>
          <a:noFill/>
          <a:ln w="9525">
            <a:noFill/>
            <a:miter lim="800000"/>
            <a:headEnd/>
            <a:tailEnd/>
          </a:ln>
        </p:spPr>
      </p:pic>
      <p:pic>
        <p:nvPicPr>
          <p:cNvPr id="23557" name="Picture 7"/>
          <p:cNvPicPr>
            <a:picLocks noChangeAspect="1" noChangeArrowheads="1"/>
          </p:cNvPicPr>
          <p:nvPr/>
        </p:nvPicPr>
        <p:blipFill>
          <a:blip r:embed="rId4" cstate="print"/>
          <a:srcRect/>
          <a:stretch>
            <a:fillRect/>
          </a:stretch>
        </p:blipFill>
        <p:spPr bwMode="auto">
          <a:xfrm>
            <a:off x="4500563" y="4365625"/>
            <a:ext cx="4643437" cy="2492375"/>
          </a:xfrm>
          <a:prstGeom prst="rect">
            <a:avLst/>
          </a:prstGeom>
          <a:noFill/>
          <a:ln w="9525">
            <a:noFill/>
            <a:miter lim="800000"/>
            <a:headEnd/>
            <a:tailEnd/>
          </a:ln>
        </p:spPr>
      </p:pic>
      <p:pic>
        <p:nvPicPr>
          <p:cNvPr id="23558" name="Picture 8"/>
          <p:cNvPicPr>
            <a:picLocks noGrp="1" noChangeAspect="1" noChangeArrowheads="1"/>
          </p:cNvPicPr>
          <p:nvPr>
            <p:ph type="body" idx="1"/>
          </p:nvPr>
        </p:nvPicPr>
        <p:blipFill>
          <a:blip r:embed="rId5" cstate="print"/>
          <a:srcRect/>
          <a:stretch>
            <a:fillRect/>
          </a:stretch>
        </p:blipFill>
        <p:spPr>
          <a:xfrm>
            <a:off x="387350" y="1484313"/>
            <a:ext cx="3752850" cy="26654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Polycrisis</a:t>
            </a:r>
            <a:r>
              <a:rPr lang="en-US" sz="2400" dirty="0" smtClean="0"/>
              <a:t> </a:t>
            </a:r>
            <a:r>
              <a:rPr lang="el-GR" sz="2400" dirty="0" smtClean="0"/>
              <a:t> </a:t>
            </a:r>
            <a:endParaRPr lang="en-US" sz="2400" dirty="0"/>
          </a:p>
        </p:txBody>
      </p:sp>
      <p:pic>
        <p:nvPicPr>
          <p:cNvPr id="3" name="Content Placeholder 2" descr="C:\Users\george\Desktop\download.jpg"/>
          <p:cNvPicPr>
            <a:picLocks noGrp="1" noChangeAspect="1" noChangeArrowheads="1"/>
          </p:cNvPicPr>
          <p:nvPr>
            <p:ph idx="1"/>
          </p:nvPr>
        </p:nvPicPr>
        <p:blipFill>
          <a:blip r:embed="rId2" cstate="print"/>
          <a:srcRect/>
          <a:stretch>
            <a:fillRect/>
          </a:stretch>
        </p:blipFill>
        <p:spPr bwMode="auto">
          <a:xfrm>
            <a:off x="323528" y="1484784"/>
            <a:ext cx="3456384" cy="5184576"/>
          </a:xfrm>
          <a:prstGeom prst="rect">
            <a:avLst/>
          </a:prstGeom>
          <a:noFill/>
        </p:spPr>
      </p:pic>
      <p:pic>
        <p:nvPicPr>
          <p:cNvPr id="8" name="Picture 7" descr="download.png"/>
          <p:cNvPicPr>
            <a:picLocks noChangeAspect="1"/>
          </p:cNvPicPr>
          <p:nvPr/>
        </p:nvPicPr>
        <p:blipFill>
          <a:blip r:embed="rId3" cstate="print"/>
          <a:stretch>
            <a:fillRect/>
          </a:stretch>
        </p:blipFill>
        <p:spPr>
          <a:xfrm>
            <a:off x="3707904" y="404664"/>
            <a:ext cx="5436096" cy="53285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Πολιτική με μικρό π </a:t>
            </a:r>
            <a:endParaRPr lang="el-GR" dirty="0"/>
          </a:p>
        </p:txBody>
      </p:sp>
      <p:sp>
        <p:nvSpPr>
          <p:cNvPr id="3" name="2 - Θέση περιεχομένου"/>
          <p:cNvSpPr>
            <a:spLocks noGrp="1"/>
          </p:cNvSpPr>
          <p:nvPr>
            <p:ph idx="1"/>
          </p:nvPr>
        </p:nvSpPr>
        <p:spPr/>
        <p:txBody>
          <a:bodyPr/>
          <a:lstStyle/>
          <a:p>
            <a:r>
              <a:rPr lang="el-GR" dirty="0" smtClean="0"/>
              <a:t>Η πολιτική ως εξουσία </a:t>
            </a:r>
            <a:r>
              <a:rPr lang="en-GB" dirty="0" smtClean="0"/>
              <a:t> (</a:t>
            </a:r>
            <a:r>
              <a:rPr lang="en-US" dirty="0" smtClean="0"/>
              <a:t>Foucault)</a:t>
            </a:r>
            <a:endParaRPr lang="el-GR" dirty="0" smtClean="0"/>
          </a:p>
          <a:p>
            <a:r>
              <a:rPr lang="el-GR" dirty="0" smtClean="0"/>
              <a:t>Ευρύτερος και πιο ριζοσπαστικός ορισμός της πολιτικής </a:t>
            </a:r>
          </a:p>
          <a:p>
            <a:r>
              <a:rPr lang="el-GR" dirty="0" smtClean="0"/>
              <a:t>Η πολιτική λαμβάνει χώρα σε κάθε επίπεδο κοινωνικής αλληλεπίδρασης </a:t>
            </a:r>
          </a:p>
          <a:p>
            <a:r>
              <a:rPr lang="el-GR" dirty="0" smtClean="0"/>
              <a:t>Έχει να κάνει η πολιτική με την καταπίεση και την υποταγή; Η πολιτική ως δύναμη χειραφέτησης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jpg"/>
          <p:cNvPicPr>
            <a:picLocks noGrp="1" noChangeAspect="1"/>
          </p:cNvPicPr>
          <p:nvPr>
            <p:ph idx="1"/>
          </p:nvPr>
        </p:nvPicPr>
        <p:blipFill>
          <a:blip r:embed="rId2" cstate="print"/>
          <a:stretch>
            <a:fillRect/>
          </a:stretch>
        </p:blipFill>
        <p:spPr>
          <a:xfrm>
            <a:off x="0" y="0"/>
            <a:ext cx="5076056" cy="6858000"/>
          </a:xfrm>
        </p:spPr>
      </p:pic>
      <p:pic>
        <p:nvPicPr>
          <p:cNvPr id="5" name="Picture 4" descr="images.jpg"/>
          <p:cNvPicPr>
            <a:picLocks noChangeAspect="1"/>
          </p:cNvPicPr>
          <p:nvPr/>
        </p:nvPicPr>
        <p:blipFill>
          <a:blip r:embed="rId3" cstate="print"/>
          <a:stretch>
            <a:fillRect/>
          </a:stretch>
        </p:blipFill>
        <p:spPr>
          <a:xfrm>
            <a:off x="4860032" y="0"/>
            <a:ext cx="4283968"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l-GR" dirty="0" smtClean="0"/>
              <a:t>Η νέα πολιτική γεωγραφία</a:t>
            </a:r>
            <a:r>
              <a:rPr lang="en-US" dirty="0" smtClean="0"/>
              <a:t/>
            </a:r>
            <a:br>
              <a:rPr lang="en-US" dirty="0" smtClean="0"/>
            </a:br>
            <a:r>
              <a:rPr lang="el-GR" dirty="0" smtClean="0"/>
              <a:t>Χώρος και εξουσία </a:t>
            </a:r>
          </a:p>
        </p:txBody>
      </p:sp>
      <p:sp>
        <p:nvSpPr>
          <p:cNvPr id="22531" name="Rectangle 3"/>
          <p:cNvSpPr>
            <a:spLocks noGrp="1" noChangeArrowheads="1"/>
          </p:cNvSpPr>
          <p:nvPr>
            <p:ph type="body" idx="1"/>
          </p:nvPr>
        </p:nvSpPr>
        <p:spPr>
          <a:xfrm>
            <a:off x="457200" y="1600200"/>
            <a:ext cx="8229600" cy="4565650"/>
          </a:xfrm>
        </p:spPr>
        <p:txBody>
          <a:bodyPr/>
          <a:lstStyle/>
          <a:p>
            <a:pPr eaLnBrk="1" hangingPunct="1">
              <a:lnSpc>
                <a:spcPct val="80000"/>
              </a:lnSpc>
              <a:defRPr/>
            </a:pPr>
            <a:r>
              <a:rPr lang="el-GR" sz="1800" dirty="0" smtClean="0"/>
              <a:t>Από την πολιτική σε μεγάλο Π στην πολιτική με μικρό π</a:t>
            </a:r>
          </a:p>
          <a:p>
            <a:pPr eaLnBrk="1" hangingPunct="1">
              <a:lnSpc>
                <a:spcPct val="80000"/>
              </a:lnSpc>
              <a:defRPr/>
            </a:pPr>
            <a:r>
              <a:rPr lang="el-GR" sz="1800" dirty="0" smtClean="0"/>
              <a:t>Η άτυπη πολιτική βρίσκεται παντού. Βρίσκεται στην οικογένεια, στο γραφείο, στην επιχείρηση, στο πάρκο, στο δρόμο, στην παραλία, στο πανεπιστήμιο, στα ψώνια, στον αθλητισμό κλπ.</a:t>
            </a:r>
          </a:p>
          <a:p>
            <a:pPr eaLnBrk="1" hangingPunct="1">
              <a:lnSpc>
                <a:spcPct val="80000"/>
              </a:lnSpc>
              <a:defRPr/>
            </a:pPr>
            <a:r>
              <a:rPr lang="el-GR" sz="1800" dirty="0" smtClean="0"/>
              <a:t>Είναι μέρος της ζωής μας και όχι εκτός της ζωής μας </a:t>
            </a:r>
          </a:p>
          <a:p>
            <a:pPr eaLnBrk="1" hangingPunct="1">
              <a:lnSpc>
                <a:spcPct val="80000"/>
              </a:lnSpc>
              <a:defRPr/>
            </a:pPr>
            <a:r>
              <a:rPr lang="el-GR" sz="1800" dirty="0" smtClean="0"/>
              <a:t>Η σφαίρα του πολιτικού δεν είναι εκτός του οικονομικού, πολιτιστικού, κοινωνικού. Το κοινωνικό αλλά και το πολιτιστικό είναι πολιτικό (σκεφτείτε το γκράφιτι αλλά παρακαλώ μην μουτζουρώνεται την πόλη)</a:t>
            </a:r>
          </a:p>
          <a:p>
            <a:pPr eaLnBrk="1" hangingPunct="1">
              <a:lnSpc>
                <a:spcPct val="80000"/>
              </a:lnSpc>
              <a:defRPr/>
            </a:pPr>
            <a:r>
              <a:rPr lang="el-GR" sz="1800" dirty="0" smtClean="0"/>
              <a:t>Η πολιτική ως η εφαρμογή της δύναμης/ισχύς, όλες οι πολιτικές σχέσεις ως χωρικές, η ισχύς στο χώρο</a:t>
            </a:r>
          </a:p>
          <a:p>
            <a:pPr eaLnBrk="1" hangingPunct="1">
              <a:lnSpc>
                <a:spcPct val="80000"/>
              </a:lnSpc>
              <a:defRPr/>
            </a:pPr>
            <a:r>
              <a:rPr lang="el-GR" sz="1800" dirty="0" smtClean="0"/>
              <a:t>Η πολιτική διαδραματίζεται σε χώρους και όχι σε μόνο σε χώρες </a:t>
            </a:r>
          </a:p>
          <a:p>
            <a:pPr eaLnBrk="1" hangingPunct="1">
              <a:lnSpc>
                <a:spcPct val="80000"/>
              </a:lnSpc>
              <a:defRPr/>
            </a:pPr>
            <a:r>
              <a:rPr lang="el-GR" sz="1800" dirty="0" smtClean="0"/>
              <a:t>Η νέα πολιτική γεωγραφία είναι πολύ κοντά στην πολιτισμική και κοινωνική γεωγραφία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george\Desktop\33964.jpe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l-GR" sz="4000" dirty="0" smtClean="0"/>
              <a:t>Γιατί ασχολούμαστε με την πολιτική; </a:t>
            </a:r>
          </a:p>
        </p:txBody>
      </p:sp>
      <p:sp>
        <p:nvSpPr>
          <p:cNvPr id="14339" name="Rectangle 3"/>
          <p:cNvSpPr>
            <a:spLocks noGrp="1" noChangeArrowheads="1"/>
          </p:cNvSpPr>
          <p:nvPr>
            <p:ph type="body" idx="1"/>
          </p:nvPr>
        </p:nvSpPr>
        <p:spPr>
          <a:xfrm>
            <a:off x="457200" y="1600200"/>
            <a:ext cx="8229600" cy="4997152"/>
          </a:xfrm>
        </p:spPr>
        <p:txBody>
          <a:bodyPr/>
          <a:lstStyle/>
          <a:p>
            <a:pPr eaLnBrk="1" hangingPunct="1">
              <a:lnSpc>
                <a:spcPct val="80000"/>
              </a:lnSpc>
              <a:defRPr/>
            </a:pPr>
            <a:r>
              <a:rPr lang="el-GR" sz="1800" dirty="0" smtClean="0"/>
              <a:t>Γιατί ασχολούμαστε ακόμα με την πολιτική και κατά επέκταση με την πολιτική γεωγραφία; </a:t>
            </a:r>
          </a:p>
          <a:p>
            <a:pPr eaLnBrk="1" hangingPunct="1">
              <a:lnSpc>
                <a:spcPct val="80000"/>
              </a:lnSpc>
              <a:defRPr/>
            </a:pPr>
            <a:r>
              <a:rPr lang="el-GR" sz="1800" dirty="0" smtClean="0"/>
              <a:t>Για ποιο λόγο να «χάνουμε τον καιρό μας» με την πολιτική; Η απολιτική </a:t>
            </a:r>
            <a:r>
              <a:rPr lang="el-GR" sz="1800" dirty="0" smtClean="0"/>
              <a:t>στάση</a:t>
            </a:r>
            <a:r>
              <a:rPr lang="en-GB" sz="1800" dirty="0" smtClean="0"/>
              <a:t>. </a:t>
            </a:r>
            <a:r>
              <a:rPr lang="el-GR" sz="1800" dirty="0" smtClean="0"/>
              <a:t>Τώρα έχουμε επίσης την αντί-πολιτική, αντί-</a:t>
            </a:r>
            <a:r>
              <a:rPr lang="el-GR" sz="1800" dirty="0" err="1" smtClean="0"/>
              <a:t>συστημική </a:t>
            </a:r>
            <a:r>
              <a:rPr lang="el-GR" sz="1800" dirty="0" smtClean="0"/>
              <a:t>στάση. </a:t>
            </a:r>
            <a:r>
              <a:rPr lang="el-GR" sz="1800" dirty="0" smtClean="0"/>
              <a:t> </a:t>
            </a:r>
            <a:endParaRPr lang="en-GB" sz="1800" dirty="0" smtClean="0"/>
          </a:p>
          <a:p>
            <a:pPr eaLnBrk="1" hangingPunct="1">
              <a:lnSpc>
                <a:spcPct val="80000"/>
              </a:lnSpc>
              <a:defRPr/>
            </a:pPr>
            <a:r>
              <a:rPr lang="el-GR" sz="1800" dirty="0" smtClean="0"/>
              <a:t>Μια </a:t>
            </a:r>
            <a:r>
              <a:rPr lang="el-GR" sz="1800" dirty="0" smtClean="0"/>
              <a:t>ιδιαιτερότητα η πολιτική επιστήμη ξεκινά από την πόλη στην οποία </a:t>
            </a:r>
            <a:r>
              <a:rPr lang="el-GR" sz="1800" dirty="0" smtClean="0"/>
              <a:t>ζούμε</a:t>
            </a:r>
            <a:r>
              <a:rPr lang="en-GB" sz="1800" dirty="0" smtClean="0"/>
              <a:t>.</a:t>
            </a:r>
            <a:endParaRPr lang="el-GR" sz="1800" dirty="0" smtClean="0"/>
          </a:p>
          <a:p>
            <a:pPr eaLnBrk="1" hangingPunct="1">
              <a:lnSpc>
                <a:spcPct val="80000"/>
              </a:lnSpc>
              <a:defRPr/>
            </a:pPr>
            <a:r>
              <a:rPr lang="el-GR" sz="1800" dirty="0" smtClean="0"/>
              <a:t>Ελληνική </a:t>
            </a:r>
            <a:r>
              <a:rPr lang="el-GR" sz="1800" dirty="0" smtClean="0"/>
              <a:t>κρίση (2010-2018): Η κρίση του πολιτικού μας συστήματος ή η ηθική κρίση της κοινωνίας μας; Η ευθύνη των πολιτικών ή ευθύνη των πολιτών;  </a:t>
            </a:r>
          </a:p>
          <a:p>
            <a:pPr eaLnBrk="1" hangingPunct="1">
              <a:lnSpc>
                <a:spcPct val="80000"/>
              </a:lnSpc>
              <a:defRPr/>
            </a:pPr>
            <a:r>
              <a:rPr lang="el-GR" sz="1800" dirty="0" smtClean="0"/>
              <a:t>Η έννοια της «μεταπολιτικής» υπό το πρίσμα της ιδεολογικής κυριαρχίας της νέο-φιλελεύθερης παγκοσμιοποίησης; Ή μετά-οικονομία; </a:t>
            </a:r>
            <a:endParaRPr lang="en-US" sz="1800" dirty="0" smtClean="0"/>
          </a:p>
          <a:p>
            <a:pPr eaLnBrk="1" hangingPunct="1">
              <a:lnSpc>
                <a:spcPct val="80000"/>
              </a:lnSpc>
              <a:defRPr/>
            </a:pPr>
            <a:r>
              <a:rPr lang="el-GR" sz="1800" dirty="0" smtClean="0"/>
              <a:t>Η επιστροφή της πολιτικής του ‘ισχυρού κράτους’; </a:t>
            </a:r>
            <a:r>
              <a:rPr lang="en-GB" sz="1800" dirty="0" smtClean="0"/>
              <a:t>Covid-19</a:t>
            </a:r>
            <a:r>
              <a:rPr lang="en-US" sz="1800" dirty="0" smtClean="0"/>
              <a:t> </a:t>
            </a:r>
            <a:r>
              <a:rPr lang="el-GR" sz="1800" dirty="0" smtClean="0"/>
              <a:t>κράτος, πολιτική</a:t>
            </a:r>
          </a:p>
          <a:p>
            <a:pPr eaLnBrk="1" hangingPunct="1">
              <a:lnSpc>
                <a:spcPct val="80000"/>
              </a:lnSpc>
              <a:buNone/>
              <a:defRPr/>
            </a:pPr>
            <a:endParaRPr lang="el-GR" sz="1800" dirty="0" smtClean="0"/>
          </a:p>
          <a:p>
            <a:pPr eaLnBrk="1" hangingPunct="1">
              <a:lnSpc>
                <a:spcPct val="80000"/>
              </a:lnSpc>
              <a:buNone/>
              <a:defRPr/>
            </a:pPr>
            <a:endParaRPr lang="el-GR" sz="1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επιστροφή της γεωπολιτικής</a:t>
            </a:r>
            <a:endParaRPr lang="en-US" dirty="0"/>
          </a:p>
        </p:txBody>
      </p:sp>
      <p:pic>
        <p:nvPicPr>
          <p:cNvPr id="4" name="Content Placeholder 3" descr="download.jpg"/>
          <p:cNvPicPr>
            <a:picLocks noGrp="1" noChangeAspect="1"/>
          </p:cNvPicPr>
          <p:nvPr>
            <p:ph idx="1"/>
          </p:nvPr>
        </p:nvPicPr>
        <p:blipFill>
          <a:blip r:embed="rId2" cstate="print"/>
          <a:stretch>
            <a:fillRect/>
          </a:stretch>
        </p:blipFill>
        <p:spPr>
          <a:xfrm>
            <a:off x="0" y="1412776"/>
            <a:ext cx="5508104" cy="5445224"/>
          </a:xfrm>
        </p:spPr>
      </p:pic>
      <p:pic>
        <p:nvPicPr>
          <p:cNvPr id="7" name="Picture 6" descr="download (1).jpg"/>
          <p:cNvPicPr>
            <a:picLocks noChangeAspect="1"/>
          </p:cNvPicPr>
          <p:nvPr/>
        </p:nvPicPr>
        <p:blipFill>
          <a:blip r:embed="rId3" cstate="print"/>
          <a:stretch>
            <a:fillRect/>
          </a:stretch>
        </p:blipFill>
        <p:spPr>
          <a:xfrm>
            <a:off x="5436096" y="1412776"/>
            <a:ext cx="3707904" cy="55618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gaza-ship-openarms.jpg"/>
          <p:cNvPicPr>
            <a:picLocks noGrp="1" noChangeAspect="1"/>
          </p:cNvPicPr>
          <p:nvPr>
            <p:ph idx="1"/>
          </p:nvPr>
        </p:nvPicPr>
        <p:blipFill>
          <a:blip r:embed="rId2" cstate="print"/>
          <a:stretch>
            <a:fillRect/>
          </a:stretch>
        </p:blipFill>
        <p:spPr>
          <a:xfrm>
            <a:off x="0" y="0"/>
            <a:ext cx="4644008" cy="6858000"/>
          </a:xfrm>
        </p:spPr>
      </p:pic>
      <p:pic>
        <p:nvPicPr>
          <p:cNvPr id="8" name="Picture 7" descr="download.jpg"/>
          <p:cNvPicPr>
            <a:picLocks noChangeAspect="1"/>
          </p:cNvPicPr>
          <p:nvPr/>
        </p:nvPicPr>
        <p:blipFill>
          <a:blip r:embed="rId3" cstate="print"/>
          <a:stretch>
            <a:fillRect/>
          </a:stretch>
        </p:blipFill>
        <p:spPr>
          <a:xfrm>
            <a:off x="4644008" y="0"/>
            <a:ext cx="4499992"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πολιτική; </a:t>
            </a:r>
            <a:endParaRPr lang="el-GR" dirty="0"/>
          </a:p>
        </p:txBody>
      </p:sp>
      <p:sp>
        <p:nvSpPr>
          <p:cNvPr id="3" name="2 - Θέση περιεχομένου"/>
          <p:cNvSpPr>
            <a:spLocks noGrp="1"/>
          </p:cNvSpPr>
          <p:nvPr>
            <p:ph idx="1"/>
          </p:nvPr>
        </p:nvSpPr>
        <p:spPr>
          <a:xfrm>
            <a:off x="214282" y="1428736"/>
            <a:ext cx="8715436" cy="5214974"/>
          </a:xfrm>
        </p:spPr>
        <p:txBody>
          <a:bodyPr/>
          <a:lstStyle/>
          <a:p>
            <a:r>
              <a:rPr lang="el-GR" sz="2800" dirty="0" smtClean="0"/>
              <a:t>Η πολιτική είναι ενδιαφέρουσα γιατί οι άνθρωποι διαφωνούν. Η πολιτική είναι μια κοινωνική δραστηριότητα, διάλογος όχι μονόλογος.</a:t>
            </a:r>
          </a:p>
          <a:p>
            <a:r>
              <a:rPr lang="el-GR" sz="2800" dirty="0" smtClean="0"/>
              <a:t>Η πολιτική ως σύγκρουση αλλά και συνεργασία</a:t>
            </a:r>
          </a:p>
          <a:p>
            <a:r>
              <a:rPr lang="el-GR" sz="2800" dirty="0" smtClean="0"/>
              <a:t>Είναι η πολιτική μια ‘βρώμικη’ λέξη; Είναι απλά ένα μέσο κοινωνικής ανέλιξης;</a:t>
            </a:r>
          </a:p>
          <a:p>
            <a:r>
              <a:rPr lang="el-GR" sz="2800" dirty="0" smtClean="0"/>
              <a:t>Από ότι βλέπουμε πολλές ερμηνείες της πολιτικής </a:t>
            </a:r>
            <a:endParaRPr lang="el-G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HANNAH </a:t>
            </a:r>
            <a:r>
              <a:rPr lang="en-GB" dirty="0" smtClean="0"/>
              <a:t>ARENDT-STREET </a:t>
            </a:r>
            <a:r>
              <a:rPr lang="en-GB" dirty="0" smtClean="0"/>
              <a:t>POLITICS</a:t>
            </a:r>
            <a:endParaRPr lang="en-US" dirty="0"/>
          </a:p>
        </p:txBody>
      </p:sp>
      <p:pic>
        <p:nvPicPr>
          <p:cNvPr id="2050" name="Picture 2" descr="C:\Users\george\Desktop\19456116_the-human-condition-8211-second-edit.jpg"/>
          <p:cNvPicPr>
            <a:picLocks noGrp="1" noChangeAspect="1" noChangeArrowheads="1"/>
          </p:cNvPicPr>
          <p:nvPr>
            <p:ph idx="1"/>
          </p:nvPr>
        </p:nvPicPr>
        <p:blipFill>
          <a:blip r:embed="rId2" cstate="print"/>
          <a:srcRect/>
          <a:stretch>
            <a:fillRect/>
          </a:stretch>
        </p:blipFill>
        <p:spPr bwMode="auto">
          <a:xfrm>
            <a:off x="3058605" y="1600200"/>
            <a:ext cx="3026789" cy="506916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theme/theme1.xml><?xml version="1.0" encoding="utf-8"?>
<a:theme xmlns:a="http://schemas.openxmlformats.org/drawingml/2006/main" name="Γκρεμός">
  <a:themeElements>
    <a:clrScheme name="Γκρεμός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Γκρεμός">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Γκρεμός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Γκρεμός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Γκρεμός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Γκρεμός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Γκρεμός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Γκρεμός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Γκρεμός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853</TotalTime>
  <Words>1397</Words>
  <Application>Microsoft Office PowerPoint</Application>
  <PresentationFormat>On-screen Show (4:3)</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Γκρεμός</vt:lpstr>
      <vt:lpstr>Εισαγωγή στην πολιτική γεωγραφία: πολιτική και γεωγραφία   </vt:lpstr>
      <vt:lpstr>Polycrisis  </vt:lpstr>
      <vt:lpstr>Slide 3</vt:lpstr>
      <vt:lpstr>Γιατί ασχολούμαστε με την πολιτική; </vt:lpstr>
      <vt:lpstr>Η επιστροφή της γεωπολιτικής</vt:lpstr>
      <vt:lpstr>Slide 6</vt:lpstr>
      <vt:lpstr>Τι είναι η πολιτική; </vt:lpstr>
      <vt:lpstr>HANNAH ARENDT-STREET POLITICS</vt:lpstr>
      <vt:lpstr>Slide 9</vt:lpstr>
      <vt:lpstr>Πολιτική </vt:lpstr>
      <vt:lpstr>Τι ακριβώς είναι η πολιτική γεωγραφία; </vt:lpstr>
      <vt:lpstr>Aρχαία ελληνική γραμματεία   </vt:lpstr>
      <vt:lpstr>Πλάτων, «ορθή πολιτεία» ή αλλιώς Καλλίπολης</vt:lpstr>
      <vt:lpstr>Αριστοτέλης ή η πολιτική ως το πλάσιμο χαρακτήρα</vt:lpstr>
      <vt:lpstr>Από την πόλη στην Κοσμόπολη</vt:lpstr>
      <vt:lpstr>Ανακεφαλαίωση: Πόλη, πολιτεία, πολιτική </vt:lpstr>
      <vt:lpstr>Κλασσική πολιτική (γεωγραφία) </vt:lpstr>
      <vt:lpstr>Κλασσική Πολιτική ή πολιτική με κεφαλαίο Π</vt:lpstr>
      <vt:lpstr>Πολιτική και καθημερινότητα </vt:lpstr>
      <vt:lpstr>Πολιτική με μικρό π </vt:lpstr>
      <vt:lpstr>Slide 21</vt:lpstr>
      <vt:lpstr>Η νέα πολιτική γεωγραφία Χώρος και εξουσία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πολιτική γεωγραφία: πολιτική και γεωγραφία</dc:title>
  <dc:creator>User</dc:creator>
  <cp:lastModifiedBy>george</cp:lastModifiedBy>
  <cp:revision>108</cp:revision>
  <dcterms:created xsi:type="dcterms:W3CDTF">2012-01-27T12:04:23Z</dcterms:created>
  <dcterms:modified xsi:type="dcterms:W3CDTF">2025-02-25T10:24:12Z</dcterms:modified>
</cp:coreProperties>
</file>