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72" r:id="rId3"/>
    <p:sldId id="270" r:id="rId4"/>
    <p:sldId id="274" r:id="rId5"/>
    <p:sldId id="261" r:id="rId6"/>
    <p:sldId id="273" r:id="rId7"/>
    <p:sldId id="276" r:id="rId8"/>
    <p:sldId id="278" r:id="rId9"/>
    <p:sldId id="281" r:id="rId10"/>
    <p:sldId id="280" r:id="rId11"/>
    <p:sldId id="279" r:id="rId12"/>
    <p:sldId id="282" r:id="rId13"/>
    <p:sldId id="283" r:id="rId14"/>
    <p:sldId id="284" r:id="rId15"/>
    <p:sldId id="271" r:id="rId16"/>
    <p:sldId id="285" r:id="rId17"/>
    <p:sldId id="275" r:id="rId18"/>
    <p:sldId id="286" r:id="rId19"/>
    <p:sldId id="323" r:id="rId20"/>
    <p:sldId id="287" r:id="rId21"/>
    <p:sldId id="290" r:id="rId22"/>
    <p:sldId id="292" r:id="rId23"/>
    <p:sldId id="293" r:id="rId24"/>
    <p:sldId id="295" r:id="rId25"/>
    <p:sldId id="296" r:id="rId26"/>
    <p:sldId id="297" r:id="rId27"/>
    <p:sldId id="298" r:id="rId28"/>
    <p:sldId id="299" r:id="rId29"/>
    <p:sldId id="300" r:id="rId30"/>
    <p:sldId id="301" r:id="rId31"/>
    <p:sldId id="304" r:id="rId32"/>
    <p:sldId id="305" r:id="rId33"/>
    <p:sldId id="302" r:id="rId34"/>
    <p:sldId id="307" r:id="rId35"/>
    <p:sldId id="308" r:id="rId36"/>
    <p:sldId id="317" r:id="rId37"/>
    <p:sldId id="294" r:id="rId38"/>
    <p:sldId id="312" r:id="rId39"/>
    <p:sldId id="313" r:id="rId40"/>
    <p:sldId id="314" r:id="rId41"/>
    <p:sldId id="316" r:id="rId42"/>
    <p:sldId id="303"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a:srgbClr val="C4F2F1"/>
    <a:srgbClr val="B7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6" d="100"/>
          <a:sy n="106" d="100"/>
        </p:scale>
        <p:origin x="504"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47FC0-68A0-499A-BC2E-09583B163FF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l-GR"/>
        </a:p>
      </dgm:t>
    </dgm:pt>
    <dgm:pt modelId="{8D6D13DE-6172-47A1-A517-A141831190A2}">
      <dgm:prSet phldrT="[Text]" custT="1"/>
      <dgm:spPr/>
      <dgm:t>
        <a:bodyPr/>
        <a:lstStyle/>
        <a:p>
          <a:r>
            <a:rPr lang="el-GR" sz="2800" dirty="0">
              <a:solidFill>
                <a:srgbClr val="C00000"/>
              </a:solidFill>
            </a:rPr>
            <a:t>Εθνογραφία/</a:t>
          </a:r>
        </a:p>
        <a:p>
          <a:r>
            <a:rPr lang="el-GR" sz="2800" dirty="0">
              <a:solidFill>
                <a:srgbClr val="C00000"/>
              </a:solidFill>
            </a:rPr>
            <a:t>συμμετοχική παρατήρηση</a:t>
          </a:r>
        </a:p>
      </dgm:t>
    </dgm:pt>
    <dgm:pt modelId="{D4D0D92A-C35F-4F42-A2D9-52FF2446D2FB}" type="parTrans" cxnId="{DC92D409-F715-46F1-9543-624CDC3D6A68}">
      <dgm:prSet/>
      <dgm:spPr/>
      <dgm:t>
        <a:bodyPr/>
        <a:lstStyle/>
        <a:p>
          <a:endParaRPr lang="el-GR"/>
        </a:p>
      </dgm:t>
    </dgm:pt>
    <dgm:pt modelId="{EE563EFF-B3B6-45C3-9492-1C2F3353F540}" type="sibTrans" cxnId="{DC92D409-F715-46F1-9543-624CDC3D6A68}">
      <dgm:prSet/>
      <dgm:spPr/>
      <dgm:t>
        <a:bodyPr/>
        <a:lstStyle/>
        <a:p>
          <a:endParaRPr lang="el-GR"/>
        </a:p>
      </dgm:t>
    </dgm:pt>
    <dgm:pt modelId="{5045DBF1-A44D-4596-B6C9-41F789FC1063}">
      <dgm:prSet phldrT="[Text]" custT="1"/>
      <dgm:spPr/>
      <dgm:t>
        <a:bodyPr/>
        <a:lstStyle/>
        <a:p>
          <a:r>
            <a:rPr lang="el-GR" sz="3200" dirty="0">
              <a:solidFill>
                <a:srgbClr val="C00000"/>
              </a:solidFill>
            </a:rPr>
            <a:t>Συνέντευξη</a:t>
          </a:r>
        </a:p>
      </dgm:t>
    </dgm:pt>
    <dgm:pt modelId="{DCB19563-F076-4B4C-9BB4-F10C05A0007B}" type="parTrans" cxnId="{FADE8726-C7B1-4C2B-9843-C9B7C602802B}">
      <dgm:prSet/>
      <dgm:spPr/>
      <dgm:t>
        <a:bodyPr/>
        <a:lstStyle/>
        <a:p>
          <a:endParaRPr lang="el-GR"/>
        </a:p>
      </dgm:t>
    </dgm:pt>
    <dgm:pt modelId="{F2C54075-9712-41B6-B007-EEB89D3AA7D7}" type="sibTrans" cxnId="{FADE8726-C7B1-4C2B-9843-C9B7C602802B}">
      <dgm:prSet/>
      <dgm:spPr/>
      <dgm:t>
        <a:bodyPr/>
        <a:lstStyle/>
        <a:p>
          <a:endParaRPr lang="el-GR"/>
        </a:p>
      </dgm:t>
    </dgm:pt>
    <dgm:pt modelId="{9899A5FF-2DC6-45C6-944F-76BD60219AA3}">
      <dgm:prSet phldrT="[Text]" custT="1"/>
      <dgm:spPr/>
      <dgm:t>
        <a:bodyPr/>
        <a:lstStyle/>
        <a:p>
          <a:r>
            <a:rPr lang="el-GR" sz="2800" dirty="0">
              <a:solidFill>
                <a:srgbClr val="C00000"/>
              </a:solidFill>
            </a:rPr>
            <a:t>Ομάδες εστίασης (</a:t>
          </a:r>
          <a:r>
            <a:rPr lang="en-US" sz="2800" dirty="0">
              <a:solidFill>
                <a:srgbClr val="C00000"/>
              </a:solidFill>
            </a:rPr>
            <a:t>focus group)</a:t>
          </a:r>
          <a:endParaRPr lang="el-GR" sz="2800" dirty="0">
            <a:solidFill>
              <a:srgbClr val="C00000"/>
            </a:solidFill>
          </a:endParaRPr>
        </a:p>
      </dgm:t>
    </dgm:pt>
    <dgm:pt modelId="{36BC4449-9187-40FF-882B-642F48847E39}" type="parTrans" cxnId="{4344D599-2DFF-4EAE-9E78-DC8FBE7AFDAD}">
      <dgm:prSet/>
      <dgm:spPr/>
      <dgm:t>
        <a:bodyPr/>
        <a:lstStyle/>
        <a:p>
          <a:endParaRPr lang="el-GR"/>
        </a:p>
      </dgm:t>
    </dgm:pt>
    <dgm:pt modelId="{E185C9EB-EE62-42FC-B6E6-CCC9B9222A70}" type="sibTrans" cxnId="{4344D599-2DFF-4EAE-9E78-DC8FBE7AFDAD}">
      <dgm:prSet/>
      <dgm:spPr/>
      <dgm:t>
        <a:bodyPr/>
        <a:lstStyle/>
        <a:p>
          <a:endParaRPr lang="el-GR"/>
        </a:p>
      </dgm:t>
    </dgm:pt>
    <dgm:pt modelId="{C0025392-6AF3-4617-B289-68333B0EED95}">
      <dgm:prSet phldrT="[Text]" custT="1"/>
      <dgm:spPr>
        <a:gradFill flip="none" rotWithShape="0">
          <a:gsLst>
            <a:gs pos="0">
              <a:schemeClr val="accent3">
                <a:hueOff val="5913244"/>
                <a:satOff val="-31967"/>
                <a:lumOff val="-1177"/>
                <a:tint val="66000"/>
                <a:satMod val="160000"/>
              </a:schemeClr>
            </a:gs>
            <a:gs pos="50000">
              <a:schemeClr val="accent3">
                <a:hueOff val="5913244"/>
                <a:satOff val="-31967"/>
                <a:lumOff val="-1177"/>
                <a:tint val="44500"/>
                <a:satMod val="160000"/>
              </a:schemeClr>
            </a:gs>
            <a:gs pos="100000">
              <a:schemeClr val="accent3">
                <a:hueOff val="5913244"/>
                <a:satOff val="-31967"/>
                <a:lumOff val="-1177"/>
                <a:tint val="23500"/>
                <a:satMod val="160000"/>
              </a:schemeClr>
            </a:gs>
          </a:gsLst>
          <a:path path="circle">
            <a:fillToRect l="50000" t="50000" r="50000" b="50000"/>
          </a:path>
          <a:tileRect/>
        </a:gradFill>
      </dgm:spPr>
      <dgm:t>
        <a:bodyPr/>
        <a:lstStyle/>
        <a:p>
          <a:r>
            <a:rPr lang="el-GR" sz="2400" dirty="0">
              <a:solidFill>
                <a:srgbClr val="C00000"/>
              </a:solidFill>
            </a:rPr>
            <a:t>Ανάλυση αρχειακού υλικού</a:t>
          </a:r>
        </a:p>
      </dgm:t>
    </dgm:pt>
    <dgm:pt modelId="{41DF71B9-BBAE-43C6-95C4-740D7CDD5514}" type="parTrans" cxnId="{FC418C97-59B6-48D2-933D-CA4E8E579238}">
      <dgm:prSet/>
      <dgm:spPr/>
      <dgm:t>
        <a:bodyPr/>
        <a:lstStyle/>
        <a:p>
          <a:endParaRPr lang="el-GR"/>
        </a:p>
      </dgm:t>
    </dgm:pt>
    <dgm:pt modelId="{3C258ADD-9379-4000-9A3D-2054327E09E6}" type="sibTrans" cxnId="{FC418C97-59B6-48D2-933D-CA4E8E579238}">
      <dgm:prSet/>
      <dgm:spPr/>
      <dgm:t>
        <a:bodyPr/>
        <a:lstStyle/>
        <a:p>
          <a:endParaRPr lang="el-GR"/>
        </a:p>
      </dgm:t>
    </dgm:pt>
    <dgm:pt modelId="{C80C3DCA-713D-4C3B-B662-7F7FBDAB585A}">
      <dgm:prSet phldrT="[Text]" custT="1"/>
      <dgm:spPr/>
      <dgm:t>
        <a:bodyPr/>
        <a:lstStyle/>
        <a:p>
          <a:r>
            <a:rPr lang="el-GR" sz="2800" dirty="0">
              <a:solidFill>
                <a:srgbClr val="C00000"/>
              </a:solidFill>
            </a:rPr>
            <a:t>Μελέτη περίπτωσης</a:t>
          </a:r>
        </a:p>
      </dgm:t>
    </dgm:pt>
    <dgm:pt modelId="{0F32C756-B3AC-451A-8BC6-04B82D5B5A45}" type="parTrans" cxnId="{CB42E9DA-2F6D-4D76-BCDB-6DD7183A7BED}">
      <dgm:prSet/>
      <dgm:spPr/>
      <dgm:t>
        <a:bodyPr/>
        <a:lstStyle/>
        <a:p>
          <a:endParaRPr lang="el-GR"/>
        </a:p>
      </dgm:t>
    </dgm:pt>
    <dgm:pt modelId="{27EC3C9A-91C3-4BDB-AFAE-22B5FCC02222}" type="sibTrans" cxnId="{CB42E9DA-2F6D-4D76-BCDB-6DD7183A7BED}">
      <dgm:prSet/>
      <dgm:spPr/>
      <dgm:t>
        <a:bodyPr/>
        <a:lstStyle/>
        <a:p>
          <a:endParaRPr lang="el-GR"/>
        </a:p>
      </dgm:t>
    </dgm:pt>
    <dgm:pt modelId="{11DCD099-3CF4-456F-A17D-E4931086F574}">
      <dgm:prSet phldrT="[Text]" custT="1"/>
      <dgm:spPr>
        <a:gradFill flip="none" rotWithShape="0">
          <a:gsLst>
            <a:gs pos="0">
              <a:schemeClr val="accent3">
                <a:hueOff val="9855406"/>
                <a:satOff val="-53278"/>
                <a:lumOff val="-1961"/>
                <a:tint val="66000"/>
                <a:satMod val="160000"/>
              </a:schemeClr>
            </a:gs>
            <a:gs pos="50000">
              <a:schemeClr val="accent3">
                <a:hueOff val="9855406"/>
                <a:satOff val="-53278"/>
                <a:lumOff val="-1961"/>
                <a:tint val="44500"/>
                <a:satMod val="160000"/>
              </a:schemeClr>
            </a:gs>
            <a:gs pos="100000">
              <a:schemeClr val="accent3">
                <a:hueOff val="9855406"/>
                <a:satOff val="-53278"/>
                <a:lumOff val="-1961"/>
                <a:tint val="23500"/>
                <a:satMod val="160000"/>
              </a:schemeClr>
            </a:gs>
          </a:gsLst>
          <a:path path="circle">
            <a:fillToRect l="50000" t="50000" r="50000" b="50000"/>
          </a:path>
          <a:tileRect/>
        </a:gradFill>
      </dgm:spPr>
      <dgm:t>
        <a:bodyPr/>
        <a:lstStyle/>
        <a:p>
          <a:r>
            <a:rPr lang="el-GR" sz="2400" dirty="0">
              <a:solidFill>
                <a:srgbClr val="C00000"/>
              </a:solidFill>
            </a:rPr>
            <a:t>Βιογραφική μελέτη</a:t>
          </a:r>
        </a:p>
        <a:p>
          <a:r>
            <a:rPr lang="el-GR" sz="1400" dirty="0">
              <a:solidFill>
                <a:schemeClr val="tx1"/>
              </a:solidFill>
            </a:rPr>
            <a:t>(δεν την έχω περιλάβει στο υλικό σας)</a:t>
          </a:r>
        </a:p>
      </dgm:t>
    </dgm:pt>
    <dgm:pt modelId="{4B2E41B3-F9EF-4107-8C7F-DC4442F83B5C}" type="parTrans" cxnId="{1CF49E59-1E89-4D54-A018-7800231D8082}">
      <dgm:prSet/>
      <dgm:spPr/>
      <dgm:t>
        <a:bodyPr/>
        <a:lstStyle/>
        <a:p>
          <a:endParaRPr lang="el-GR"/>
        </a:p>
      </dgm:t>
    </dgm:pt>
    <dgm:pt modelId="{D0F4E48D-1589-4E03-A45A-8F3071FF3CCC}" type="sibTrans" cxnId="{1CF49E59-1E89-4D54-A018-7800231D8082}">
      <dgm:prSet/>
      <dgm:spPr/>
      <dgm:t>
        <a:bodyPr/>
        <a:lstStyle/>
        <a:p>
          <a:endParaRPr lang="el-GR"/>
        </a:p>
      </dgm:t>
    </dgm:pt>
    <dgm:pt modelId="{D4AF6D2D-61D1-4BBD-ADF2-7749C88784A7}" type="pres">
      <dgm:prSet presAssocID="{9DA47FC0-68A0-499A-BC2E-09583B163FF9}" presName="diagram" presStyleCnt="0">
        <dgm:presLayoutVars>
          <dgm:dir/>
          <dgm:resizeHandles val="exact"/>
        </dgm:presLayoutVars>
      </dgm:prSet>
      <dgm:spPr/>
    </dgm:pt>
    <dgm:pt modelId="{E0118219-3336-4579-A563-9C977028E3D6}" type="pres">
      <dgm:prSet presAssocID="{8D6D13DE-6172-47A1-A517-A141831190A2}" presName="node" presStyleLbl="node1" presStyleIdx="0" presStyleCnt="6" custScaleX="91393" custScaleY="102384">
        <dgm:presLayoutVars>
          <dgm:bulletEnabled val="1"/>
        </dgm:presLayoutVars>
      </dgm:prSet>
      <dgm:spPr/>
    </dgm:pt>
    <dgm:pt modelId="{1C9A6E9F-871B-4985-BD5D-6CD57B74DD4A}" type="pres">
      <dgm:prSet presAssocID="{EE563EFF-B3B6-45C3-9492-1C2F3353F540}" presName="sibTrans" presStyleCnt="0"/>
      <dgm:spPr/>
    </dgm:pt>
    <dgm:pt modelId="{8CF54BE5-BA92-4E17-8253-F4C591A7AE59}" type="pres">
      <dgm:prSet presAssocID="{5045DBF1-A44D-4596-B6C9-41F789FC1063}" presName="node" presStyleLbl="node1" presStyleIdx="1" presStyleCnt="6">
        <dgm:presLayoutVars>
          <dgm:bulletEnabled val="1"/>
        </dgm:presLayoutVars>
      </dgm:prSet>
      <dgm:spPr/>
    </dgm:pt>
    <dgm:pt modelId="{85EA8A19-16FC-4907-BB95-10FFE68521D0}" type="pres">
      <dgm:prSet presAssocID="{F2C54075-9712-41B6-B007-EEB89D3AA7D7}" presName="sibTrans" presStyleCnt="0"/>
      <dgm:spPr/>
    </dgm:pt>
    <dgm:pt modelId="{2F02F0C3-FB10-488B-BC1D-37B9D89D4886}" type="pres">
      <dgm:prSet presAssocID="{9899A5FF-2DC6-45C6-944F-76BD60219AA3}" presName="node" presStyleLbl="node1" presStyleIdx="2" presStyleCnt="6" custScaleX="87121">
        <dgm:presLayoutVars>
          <dgm:bulletEnabled val="1"/>
        </dgm:presLayoutVars>
      </dgm:prSet>
      <dgm:spPr/>
    </dgm:pt>
    <dgm:pt modelId="{0B0D2853-9CC7-47F7-A545-A2A97BAD97CB}" type="pres">
      <dgm:prSet presAssocID="{E185C9EB-EE62-42FC-B6E6-CCC9B9222A70}" presName="sibTrans" presStyleCnt="0"/>
      <dgm:spPr/>
    </dgm:pt>
    <dgm:pt modelId="{E75BECFE-3ADA-4B3E-BD25-FFF61A2CEE0F}" type="pres">
      <dgm:prSet presAssocID="{C0025392-6AF3-4617-B289-68333B0EED95}" presName="node" presStyleLbl="node1" presStyleIdx="3" presStyleCnt="6" custLinFactNeighborX="-5491" custLinFactNeighborY="-3520">
        <dgm:presLayoutVars>
          <dgm:bulletEnabled val="1"/>
        </dgm:presLayoutVars>
      </dgm:prSet>
      <dgm:spPr/>
    </dgm:pt>
    <dgm:pt modelId="{AE5F8ADB-436C-4AAB-ABAE-21F1E07B184D}" type="pres">
      <dgm:prSet presAssocID="{3C258ADD-9379-4000-9A3D-2054327E09E6}" presName="sibTrans" presStyleCnt="0"/>
      <dgm:spPr/>
    </dgm:pt>
    <dgm:pt modelId="{4625D377-BB7B-4DBB-9A9D-522E7036565F}" type="pres">
      <dgm:prSet presAssocID="{C80C3DCA-713D-4C3B-B662-7F7FBDAB585A}" presName="node" presStyleLbl="node1" presStyleIdx="4" presStyleCnt="6" custScaleX="91393" custScaleY="102384">
        <dgm:presLayoutVars>
          <dgm:bulletEnabled val="1"/>
        </dgm:presLayoutVars>
      </dgm:prSet>
      <dgm:spPr/>
    </dgm:pt>
    <dgm:pt modelId="{D1963F45-D5F6-4D45-86C2-2158BA64476A}" type="pres">
      <dgm:prSet presAssocID="{27EC3C9A-91C3-4BDB-AFAE-22B5FCC02222}" presName="sibTrans" presStyleCnt="0"/>
      <dgm:spPr/>
    </dgm:pt>
    <dgm:pt modelId="{B66BA892-3345-4956-BCE2-D4661F0FB299}" type="pres">
      <dgm:prSet presAssocID="{11DCD099-3CF4-456F-A17D-E4931086F574}" presName="node" presStyleLbl="node1" presStyleIdx="5" presStyleCnt="6" custScaleX="91393" custScaleY="102384" custLinFactNeighborX="-878" custLinFactNeighborY="975">
        <dgm:presLayoutVars>
          <dgm:bulletEnabled val="1"/>
        </dgm:presLayoutVars>
      </dgm:prSet>
      <dgm:spPr/>
    </dgm:pt>
  </dgm:ptLst>
  <dgm:cxnLst>
    <dgm:cxn modelId="{DC92D409-F715-46F1-9543-624CDC3D6A68}" srcId="{9DA47FC0-68A0-499A-BC2E-09583B163FF9}" destId="{8D6D13DE-6172-47A1-A517-A141831190A2}" srcOrd="0" destOrd="0" parTransId="{D4D0D92A-C35F-4F42-A2D9-52FF2446D2FB}" sibTransId="{EE563EFF-B3B6-45C3-9492-1C2F3353F540}"/>
    <dgm:cxn modelId="{0FFB170E-5409-406C-B3DD-70E79AA10768}" type="presOf" srcId="{11DCD099-3CF4-456F-A17D-E4931086F574}" destId="{B66BA892-3345-4956-BCE2-D4661F0FB299}" srcOrd="0" destOrd="0" presId="urn:microsoft.com/office/officeart/2005/8/layout/default"/>
    <dgm:cxn modelId="{FADE8726-C7B1-4C2B-9843-C9B7C602802B}" srcId="{9DA47FC0-68A0-499A-BC2E-09583B163FF9}" destId="{5045DBF1-A44D-4596-B6C9-41F789FC1063}" srcOrd="1" destOrd="0" parTransId="{DCB19563-F076-4B4C-9BB4-F10C05A0007B}" sibTransId="{F2C54075-9712-41B6-B007-EEB89D3AA7D7}"/>
    <dgm:cxn modelId="{65C33C2A-98A8-4F9E-B50C-EE4A7F2E1B39}" type="presOf" srcId="{5045DBF1-A44D-4596-B6C9-41F789FC1063}" destId="{8CF54BE5-BA92-4E17-8253-F4C591A7AE59}" srcOrd="0" destOrd="0" presId="urn:microsoft.com/office/officeart/2005/8/layout/default"/>
    <dgm:cxn modelId="{027AA236-C4F8-44CF-92C6-0A1CCD920287}" type="presOf" srcId="{9DA47FC0-68A0-499A-BC2E-09583B163FF9}" destId="{D4AF6D2D-61D1-4BBD-ADF2-7749C88784A7}" srcOrd="0" destOrd="0" presId="urn:microsoft.com/office/officeart/2005/8/layout/default"/>
    <dgm:cxn modelId="{ABAAF143-F32D-462C-94E9-8F3A318CD93C}" type="presOf" srcId="{C80C3DCA-713D-4C3B-B662-7F7FBDAB585A}" destId="{4625D377-BB7B-4DBB-9A9D-522E7036565F}" srcOrd="0" destOrd="0" presId="urn:microsoft.com/office/officeart/2005/8/layout/default"/>
    <dgm:cxn modelId="{8A9B3772-179A-45B5-BEDE-420B87EDB69B}" type="presOf" srcId="{8D6D13DE-6172-47A1-A517-A141831190A2}" destId="{E0118219-3336-4579-A563-9C977028E3D6}" srcOrd="0" destOrd="0" presId="urn:microsoft.com/office/officeart/2005/8/layout/default"/>
    <dgm:cxn modelId="{1CF49E59-1E89-4D54-A018-7800231D8082}" srcId="{9DA47FC0-68A0-499A-BC2E-09583B163FF9}" destId="{11DCD099-3CF4-456F-A17D-E4931086F574}" srcOrd="5" destOrd="0" parTransId="{4B2E41B3-F9EF-4107-8C7F-DC4442F83B5C}" sibTransId="{D0F4E48D-1589-4E03-A45A-8F3071FF3CCC}"/>
    <dgm:cxn modelId="{FC418C97-59B6-48D2-933D-CA4E8E579238}" srcId="{9DA47FC0-68A0-499A-BC2E-09583B163FF9}" destId="{C0025392-6AF3-4617-B289-68333B0EED95}" srcOrd="3" destOrd="0" parTransId="{41DF71B9-BBAE-43C6-95C4-740D7CDD5514}" sibTransId="{3C258ADD-9379-4000-9A3D-2054327E09E6}"/>
    <dgm:cxn modelId="{4344D599-2DFF-4EAE-9E78-DC8FBE7AFDAD}" srcId="{9DA47FC0-68A0-499A-BC2E-09583B163FF9}" destId="{9899A5FF-2DC6-45C6-944F-76BD60219AA3}" srcOrd="2" destOrd="0" parTransId="{36BC4449-9187-40FF-882B-642F48847E39}" sibTransId="{E185C9EB-EE62-42FC-B6E6-CCC9B9222A70}"/>
    <dgm:cxn modelId="{D6628DD9-9273-4DC3-A8EB-A16F216DEB93}" type="presOf" srcId="{C0025392-6AF3-4617-B289-68333B0EED95}" destId="{E75BECFE-3ADA-4B3E-BD25-FFF61A2CEE0F}" srcOrd="0" destOrd="0" presId="urn:microsoft.com/office/officeart/2005/8/layout/default"/>
    <dgm:cxn modelId="{CB42E9DA-2F6D-4D76-BCDB-6DD7183A7BED}" srcId="{9DA47FC0-68A0-499A-BC2E-09583B163FF9}" destId="{C80C3DCA-713D-4C3B-B662-7F7FBDAB585A}" srcOrd="4" destOrd="0" parTransId="{0F32C756-B3AC-451A-8BC6-04B82D5B5A45}" sibTransId="{27EC3C9A-91C3-4BDB-AFAE-22B5FCC02222}"/>
    <dgm:cxn modelId="{C73D81F6-9D09-41E5-BA0B-92A786E80AAD}" type="presOf" srcId="{9899A5FF-2DC6-45C6-944F-76BD60219AA3}" destId="{2F02F0C3-FB10-488B-BC1D-37B9D89D4886}" srcOrd="0" destOrd="0" presId="urn:microsoft.com/office/officeart/2005/8/layout/default"/>
    <dgm:cxn modelId="{38E78F69-43C5-426E-95B9-47A7C9DF1A9B}" type="presParOf" srcId="{D4AF6D2D-61D1-4BBD-ADF2-7749C88784A7}" destId="{E0118219-3336-4579-A563-9C977028E3D6}" srcOrd="0" destOrd="0" presId="urn:microsoft.com/office/officeart/2005/8/layout/default"/>
    <dgm:cxn modelId="{6569F3C8-931F-47F7-BC90-297DD2EB8CB9}" type="presParOf" srcId="{D4AF6D2D-61D1-4BBD-ADF2-7749C88784A7}" destId="{1C9A6E9F-871B-4985-BD5D-6CD57B74DD4A}" srcOrd="1" destOrd="0" presId="urn:microsoft.com/office/officeart/2005/8/layout/default"/>
    <dgm:cxn modelId="{9C5A9DB9-24F1-40DE-AF02-58B24AF53C3C}" type="presParOf" srcId="{D4AF6D2D-61D1-4BBD-ADF2-7749C88784A7}" destId="{8CF54BE5-BA92-4E17-8253-F4C591A7AE59}" srcOrd="2" destOrd="0" presId="urn:microsoft.com/office/officeart/2005/8/layout/default"/>
    <dgm:cxn modelId="{A8D37D55-8433-4C42-B68E-0A72816D419D}" type="presParOf" srcId="{D4AF6D2D-61D1-4BBD-ADF2-7749C88784A7}" destId="{85EA8A19-16FC-4907-BB95-10FFE68521D0}" srcOrd="3" destOrd="0" presId="urn:microsoft.com/office/officeart/2005/8/layout/default"/>
    <dgm:cxn modelId="{09116157-11EC-48C9-880F-886687C8DB10}" type="presParOf" srcId="{D4AF6D2D-61D1-4BBD-ADF2-7749C88784A7}" destId="{2F02F0C3-FB10-488B-BC1D-37B9D89D4886}" srcOrd="4" destOrd="0" presId="urn:microsoft.com/office/officeart/2005/8/layout/default"/>
    <dgm:cxn modelId="{B3D32132-FBF2-4D69-A589-1FCFFE066204}" type="presParOf" srcId="{D4AF6D2D-61D1-4BBD-ADF2-7749C88784A7}" destId="{0B0D2853-9CC7-47F7-A545-A2A97BAD97CB}" srcOrd="5" destOrd="0" presId="urn:microsoft.com/office/officeart/2005/8/layout/default"/>
    <dgm:cxn modelId="{ADFB1BDE-259E-4E44-90A4-8D5A78C713D0}" type="presParOf" srcId="{D4AF6D2D-61D1-4BBD-ADF2-7749C88784A7}" destId="{E75BECFE-3ADA-4B3E-BD25-FFF61A2CEE0F}" srcOrd="6" destOrd="0" presId="urn:microsoft.com/office/officeart/2005/8/layout/default"/>
    <dgm:cxn modelId="{14455630-9F66-4A64-BBBC-05E5D032887A}" type="presParOf" srcId="{D4AF6D2D-61D1-4BBD-ADF2-7749C88784A7}" destId="{AE5F8ADB-436C-4AAB-ABAE-21F1E07B184D}" srcOrd="7" destOrd="0" presId="urn:microsoft.com/office/officeart/2005/8/layout/default"/>
    <dgm:cxn modelId="{BBB851C1-3D63-4C4B-9650-94D629BF7DC1}" type="presParOf" srcId="{D4AF6D2D-61D1-4BBD-ADF2-7749C88784A7}" destId="{4625D377-BB7B-4DBB-9A9D-522E7036565F}" srcOrd="8" destOrd="0" presId="urn:microsoft.com/office/officeart/2005/8/layout/default"/>
    <dgm:cxn modelId="{34D118EF-45EE-47F4-AEF8-28069D7A8D41}" type="presParOf" srcId="{D4AF6D2D-61D1-4BBD-ADF2-7749C88784A7}" destId="{D1963F45-D5F6-4D45-86C2-2158BA64476A}" srcOrd="9" destOrd="0" presId="urn:microsoft.com/office/officeart/2005/8/layout/default"/>
    <dgm:cxn modelId="{790BEBB2-9B42-49C8-8A84-4D0EE17DC00D}" type="presParOf" srcId="{D4AF6D2D-61D1-4BBD-ADF2-7749C88784A7}" destId="{B66BA892-3345-4956-BCE2-D4661F0FB29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A7BBC-77C8-484D-AC7B-724D47A2EE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139E06AC-1195-4FB2-AEE8-F1A33209F98C}">
      <dgm:prSet phldrT="[Text]" custT="1"/>
      <dgm:spPr>
        <a:solidFill>
          <a:schemeClr val="accent2"/>
        </a:solidFill>
      </dgm:spPr>
      <dgm:t>
        <a:bodyPr/>
        <a:lstStyle/>
        <a:p>
          <a:r>
            <a:rPr lang="el-GR" sz="2800" dirty="0"/>
            <a:t>Σε ποιο βαθμό προτίθεμαι να εμπλακώ στο ερευνητικό πεδίο</a:t>
          </a:r>
          <a:r>
            <a:rPr lang="el-GR" sz="2800" dirty="0">
              <a:latin typeface="Trebuchet MS" panose="020B0603020202020204" pitchFamily="34" charset="0"/>
            </a:rPr>
            <a:t>;</a:t>
          </a:r>
          <a:endParaRPr lang="el-GR" sz="2800" dirty="0"/>
        </a:p>
      </dgm:t>
    </dgm:pt>
    <dgm:pt modelId="{EF66B465-7CC3-479C-A8AA-9109C1CF954E}" type="parTrans" cxnId="{B9BA20E9-CA6F-4FA3-AA06-820895E4CEDB}">
      <dgm:prSet/>
      <dgm:spPr/>
      <dgm:t>
        <a:bodyPr/>
        <a:lstStyle/>
        <a:p>
          <a:endParaRPr lang="el-GR"/>
        </a:p>
      </dgm:t>
    </dgm:pt>
    <dgm:pt modelId="{FFA98D1F-F4F7-439B-A634-DBDD6CB7EB9D}" type="sibTrans" cxnId="{B9BA20E9-CA6F-4FA3-AA06-820895E4CEDB}">
      <dgm:prSet/>
      <dgm:spPr/>
      <dgm:t>
        <a:bodyPr/>
        <a:lstStyle/>
        <a:p>
          <a:endParaRPr lang="el-GR"/>
        </a:p>
      </dgm:t>
    </dgm:pt>
    <dgm:pt modelId="{301D1B2E-65A3-408A-BA12-6FA0B5E87C3E}">
      <dgm:prSet phldrT="[Text]"/>
      <dgm:spPr/>
      <dgm:t>
        <a:bodyPr/>
        <a:lstStyle/>
        <a:p>
          <a:r>
            <a:rPr lang="el-GR" dirty="0"/>
            <a:t>Ποια μορφή συμμετοχικής παρατήρησης σχεδιάζω να χρησιμοποιήσω</a:t>
          </a:r>
          <a:r>
            <a:rPr lang="el-GR" dirty="0">
              <a:latin typeface="Trebuchet MS" panose="020B0603020202020204" pitchFamily="34" charset="0"/>
            </a:rPr>
            <a:t>;</a:t>
          </a:r>
          <a:endParaRPr lang="el-GR" dirty="0"/>
        </a:p>
      </dgm:t>
    </dgm:pt>
    <dgm:pt modelId="{471E5C10-BBF7-4827-8CCC-ABF19A1228CC}" type="parTrans" cxnId="{E52C91E4-DE67-414E-ADF3-27EBD6CF3A94}">
      <dgm:prSet/>
      <dgm:spPr/>
      <dgm:t>
        <a:bodyPr/>
        <a:lstStyle/>
        <a:p>
          <a:endParaRPr lang="el-GR"/>
        </a:p>
      </dgm:t>
    </dgm:pt>
    <dgm:pt modelId="{FF12186D-971F-4DC2-BAEE-6360EF8003C9}" type="sibTrans" cxnId="{E52C91E4-DE67-414E-ADF3-27EBD6CF3A94}">
      <dgm:prSet/>
      <dgm:spPr/>
      <dgm:t>
        <a:bodyPr/>
        <a:lstStyle/>
        <a:p>
          <a:endParaRPr lang="el-GR"/>
        </a:p>
      </dgm:t>
    </dgm:pt>
    <dgm:pt modelId="{50D71886-5971-4A5C-9269-2B9F82544B71}" type="pres">
      <dgm:prSet presAssocID="{D5BA7BBC-77C8-484D-AC7B-724D47A2EE07}" presName="Name0" presStyleCnt="0">
        <dgm:presLayoutVars>
          <dgm:chMax val="7"/>
          <dgm:chPref val="7"/>
          <dgm:dir/>
        </dgm:presLayoutVars>
      </dgm:prSet>
      <dgm:spPr/>
    </dgm:pt>
    <dgm:pt modelId="{3C17F5B7-B545-487D-B73A-6DA49E3429DA}" type="pres">
      <dgm:prSet presAssocID="{D5BA7BBC-77C8-484D-AC7B-724D47A2EE07}" presName="Name1" presStyleCnt="0"/>
      <dgm:spPr/>
    </dgm:pt>
    <dgm:pt modelId="{38158BA2-2CDA-4333-BED8-CDB316A1CE22}" type="pres">
      <dgm:prSet presAssocID="{D5BA7BBC-77C8-484D-AC7B-724D47A2EE07}" presName="cycle" presStyleCnt="0"/>
      <dgm:spPr/>
    </dgm:pt>
    <dgm:pt modelId="{E85FE3A1-E54A-41B5-939F-47B4331117CA}" type="pres">
      <dgm:prSet presAssocID="{D5BA7BBC-77C8-484D-AC7B-724D47A2EE07}" presName="srcNode" presStyleLbl="node1" presStyleIdx="0" presStyleCnt="2"/>
      <dgm:spPr/>
    </dgm:pt>
    <dgm:pt modelId="{BD4EEDE8-6A7A-46B1-BB15-97C876E9F7F8}" type="pres">
      <dgm:prSet presAssocID="{D5BA7BBC-77C8-484D-AC7B-724D47A2EE07}" presName="conn" presStyleLbl="parChTrans1D2" presStyleIdx="0" presStyleCnt="1"/>
      <dgm:spPr/>
    </dgm:pt>
    <dgm:pt modelId="{4F315AC0-113A-4B5C-93D4-F971A055CF3E}" type="pres">
      <dgm:prSet presAssocID="{D5BA7BBC-77C8-484D-AC7B-724D47A2EE07}" presName="extraNode" presStyleLbl="node1" presStyleIdx="0" presStyleCnt="2"/>
      <dgm:spPr/>
    </dgm:pt>
    <dgm:pt modelId="{4F2E7FFF-597F-432D-A9B9-48440CD2903F}" type="pres">
      <dgm:prSet presAssocID="{D5BA7BBC-77C8-484D-AC7B-724D47A2EE07}" presName="dstNode" presStyleLbl="node1" presStyleIdx="0" presStyleCnt="2"/>
      <dgm:spPr/>
    </dgm:pt>
    <dgm:pt modelId="{34AC86EA-F5EC-4829-AEDC-411813197C2A}" type="pres">
      <dgm:prSet presAssocID="{139E06AC-1195-4FB2-AEE8-F1A33209F98C}" presName="text_1" presStyleLbl="node1" presStyleIdx="0" presStyleCnt="2">
        <dgm:presLayoutVars>
          <dgm:bulletEnabled val="1"/>
        </dgm:presLayoutVars>
      </dgm:prSet>
      <dgm:spPr/>
    </dgm:pt>
    <dgm:pt modelId="{E278156C-96D6-4510-A26F-CA5BA32E8149}" type="pres">
      <dgm:prSet presAssocID="{139E06AC-1195-4FB2-AEE8-F1A33209F98C}" presName="accent_1" presStyleCnt="0"/>
      <dgm:spPr/>
    </dgm:pt>
    <dgm:pt modelId="{4ECDE47F-1873-44E2-99C5-05520A4E13A3}" type="pres">
      <dgm:prSet presAssocID="{139E06AC-1195-4FB2-AEE8-F1A33209F98C}" presName="accentRepeatNode" presStyleLbl="solidFgAcc1" presStyleIdx="0" presStyleCnt="2" custScaleX="61128" custScaleY="69810" custLinFactNeighborY="-12995"/>
      <dgm:spPr/>
    </dgm:pt>
    <dgm:pt modelId="{4EB546ED-1309-432E-98BD-E76534E72BFD}" type="pres">
      <dgm:prSet presAssocID="{301D1B2E-65A3-408A-BA12-6FA0B5E87C3E}" presName="text_2" presStyleLbl="node1" presStyleIdx="1" presStyleCnt="2">
        <dgm:presLayoutVars>
          <dgm:bulletEnabled val="1"/>
        </dgm:presLayoutVars>
      </dgm:prSet>
      <dgm:spPr/>
    </dgm:pt>
    <dgm:pt modelId="{2B4A2215-8A42-4ED9-8605-AE5C10A47637}" type="pres">
      <dgm:prSet presAssocID="{301D1B2E-65A3-408A-BA12-6FA0B5E87C3E}" presName="accent_2" presStyleCnt="0"/>
      <dgm:spPr/>
    </dgm:pt>
    <dgm:pt modelId="{340CE412-7435-445A-BAAD-F08B1DE35BE5}" type="pres">
      <dgm:prSet presAssocID="{301D1B2E-65A3-408A-BA12-6FA0B5E87C3E}" presName="accentRepeatNode" presStyleLbl="solidFgAcc1" presStyleIdx="1" presStyleCnt="2" custScaleX="59815" custScaleY="75415"/>
      <dgm:spPr/>
    </dgm:pt>
  </dgm:ptLst>
  <dgm:cxnLst>
    <dgm:cxn modelId="{8A95EF5E-8E62-4E2B-88D4-DD5FF6404F3D}" type="presOf" srcId="{FFA98D1F-F4F7-439B-A634-DBDD6CB7EB9D}" destId="{BD4EEDE8-6A7A-46B1-BB15-97C876E9F7F8}" srcOrd="0" destOrd="0" presId="urn:microsoft.com/office/officeart/2008/layout/VerticalCurvedList"/>
    <dgm:cxn modelId="{13A6F966-F942-4AF9-AF78-2C895B1E0290}" type="presOf" srcId="{139E06AC-1195-4FB2-AEE8-F1A33209F98C}" destId="{34AC86EA-F5EC-4829-AEDC-411813197C2A}" srcOrd="0" destOrd="0" presId="urn:microsoft.com/office/officeart/2008/layout/VerticalCurvedList"/>
    <dgm:cxn modelId="{55C5FDD1-BFC3-4F0B-B960-C7DD625CEA85}" type="presOf" srcId="{301D1B2E-65A3-408A-BA12-6FA0B5E87C3E}" destId="{4EB546ED-1309-432E-98BD-E76534E72BFD}" srcOrd="0" destOrd="0" presId="urn:microsoft.com/office/officeart/2008/layout/VerticalCurvedList"/>
    <dgm:cxn modelId="{76C30EDD-C763-410A-88F6-29FBF912F4F6}" type="presOf" srcId="{D5BA7BBC-77C8-484D-AC7B-724D47A2EE07}" destId="{50D71886-5971-4A5C-9269-2B9F82544B71}" srcOrd="0" destOrd="0" presId="urn:microsoft.com/office/officeart/2008/layout/VerticalCurvedList"/>
    <dgm:cxn modelId="{E52C91E4-DE67-414E-ADF3-27EBD6CF3A94}" srcId="{D5BA7BBC-77C8-484D-AC7B-724D47A2EE07}" destId="{301D1B2E-65A3-408A-BA12-6FA0B5E87C3E}" srcOrd="1" destOrd="0" parTransId="{471E5C10-BBF7-4827-8CCC-ABF19A1228CC}" sibTransId="{FF12186D-971F-4DC2-BAEE-6360EF8003C9}"/>
    <dgm:cxn modelId="{B9BA20E9-CA6F-4FA3-AA06-820895E4CEDB}" srcId="{D5BA7BBC-77C8-484D-AC7B-724D47A2EE07}" destId="{139E06AC-1195-4FB2-AEE8-F1A33209F98C}" srcOrd="0" destOrd="0" parTransId="{EF66B465-7CC3-479C-A8AA-9109C1CF954E}" sibTransId="{FFA98D1F-F4F7-439B-A634-DBDD6CB7EB9D}"/>
    <dgm:cxn modelId="{0DC6636B-D833-41E4-B344-A05BC7825CA1}" type="presParOf" srcId="{50D71886-5971-4A5C-9269-2B9F82544B71}" destId="{3C17F5B7-B545-487D-B73A-6DA49E3429DA}" srcOrd="0" destOrd="0" presId="urn:microsoft.com/office/officeart/2008/layout/VerticalCurvedList"/>
    <dgm:cxn modelId="{E46EFE89-8BE0-4F19-83F6-E1E5EC93A3CE}" type="presParOf" srcId="{3C17F5B7-B545-487D-B73A-6DA49E3429DA}" destId="{38158BA2-2CDA-4333-BED8-CDB316A1CE22}" srcOrd="0" destOrd="0" presId="urn:microsoft.com/office/officeart/2008/layout/VerticalCurvedList"/>
    <dgm:cxn modelId="{8CE5FFEC-F857-4BDC-86F5-2A45BFC04D79}" type="presParOf" srcId="{38158BA2-2CDA-4333-BED8-CDB316A1CE22}" destId="{E85FE3A1-E54A-41B5-939F-47B4331117CA}" srcOrd="0" destOrd="0" presId="urn:microsoft.com/office/officeart/2008/layout/VerticalCurvedList"/>
    <dgm:cxn modelId="{D7025870-103B-40A9-A81D-E5C963CF831B}" type="presParOf" srcId="{38158BA2-2CDA-4333-BED8-CDB316A1CE22}" destId="{BD4EEDE8-6A7A-46B1-BB15-97C876E9F7F8}" srcOrd="1" destOrd="0" presId="urn:microsoft.com/office/officeart/2008/layout/VerticalCurvedList"/>
    <dgm:cxn modelId="{577E8972-08D1-4E5A-A476-3DE73233882F}" type="presParOf" srcId="{38158BA2-2CDA-4333-BED8-CDB316A1CE22}" destId="{4F315AC0-113A-4B5C-93D4-F971A055CF3E}" srcOrd="2" destOrd="0" presId="urn:microsoft.com/office/officeart/2008/layout/VerticalCurvedList"/>
    <dgm:cxn modelId="{1913FEDE-1B43-432D-B770-72072EE5977D}" type="presParOf" srcId="{38158BA2-2CDA-4333-BED8-CDB316A1CE22}" destId="{4F2E7FFF-597F-432D-A9B9-48440CD2903F}" srcOrd="3" destOrd="0" presId="urn:microsoft.com/office/officeart/2008/layout/VerticalCurvedList"/>
    <dgm:cxn modelId="{2B9EC90E-1F19-425C-A610-28045B25338B}" type="presParOf" srcId="{3C17F5B7-B545-487D-B73A-6DA49E3429DA}" destId="{34AC86EA-F5EC-4829-AEDC-411813197C2A}" srcOrd="1" destOrd="0" presId="urn:microsoft.com/office/officeart/2008/layout/VerticalCurvedList"/>
    <dgm:cxn modelId="{7BCCD4CF-D8BA-484B-A8EB-A98C674ABE23}" type="presParOf" srcId="{3C17F5B7-B545-487D-B73A-6DA49E3429DA}" destId="{E278156C-96D6-4510-A26F-CA5BA32E8149}" srcOrd="2" destOrd="0" presId="urn:microsoft.com/office/officeart/2008/layout/VerticalCurvedList"/>
    <dgm:cxn modelId="{8F8B1CB0-B7FA-4650-9F1E-0D7CB2EEE81F}" type="presParOf" srcId="{E278156C-96D6-4510-A26F-CA5BA32E8149}" destId="{4ECDE47F-1873-44E2-99C5-05520A4E13A3}" srcOrd="0" destOrd="0" presId="urn:microsoft.com/office/officeart/2008/layout/VerticalCurvedList"/>
    <dgm:cxn modelId="{3A0E9016-57E9-4B88-A3F8-5473807FF7E9}" type="presParOf" srcId="{3C17F5B7-B545-487D-B73A-6DA49E3429DA}" destId="{4EB546ED-1309-432E-98BD-E76534E72BFD}" srcOrd="3" destOrd="0" presId="urn:microsoft.com/office/officeart/2008/layout/VerticalCurvedList"/>
    <dgm:cxn modelId="{2091A8FF-7F06-431B-B386-3ED57F6B7C66}" type="presParOf" srcId="{3C17F5B7-B545-487D-B73A-6DA49E3429DA}" destId="{2B4A2215-8A42-4ED9-8605-AE5C10A47637}" srcOrd="4" destOrd="0" presId="urn:microsoft.com/office/officeart/2008/layout/VerticalCurvedList"/>
    <dgm:cxn modelId="{B0D7EE90-64C5-49C5-BE35-10B6EEEA651B}" type="presParOf" srcId="{2B4A2215-8A42-4ED9-8605-AE5C10A47637}" destId="{340CE412-7435-445A-BAAD-F08B1DE35B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D96ADD-F89E-4B60-ACE8-2A69EC20D2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44B9F7-4605-474F-9FDC-C2A0D431B048}">
      <dgm:prSet phldrT="[Text]"/>
      <dgm:spPr/>
      <dgm:t>
        <a:bodyPr/>
        <a:lstStyle/>
        <a:p>
          <a:r>
            <a:rPr lang="el-GR" dirty="0"/>
            <a:t>Μη δομημένη (πχ. προσωπικές αφηγήσεις) </a:t>
          </a:r>
          <a:endParaRPr lang="en-US" dirty="0"/>
        </a:p>
      </dgm:t>
    </dgm:pt>
    <dgm:pt modelId="{B4877F94-A7CA-418C-87F2-CADD17D8C9B4}" type="parTrans" cxnId="{4CC3EA11-0063-4B3C-8D12-4FFB16B96C42}">
      <dgm:prSet/>
      <dgm:spPr/>
      <dgm:t>
        <a:bodyPr/>
        <a:lstStyle/>
        <a:p>
          <a:endParaRPr lang="en-US"/>
        </a:p>
      </dgm:t>
    </dgm:pt>
    <dgm:pt modelId="{38278712-0A2A-4AE8-91C2-829609F86861}" type="sibTrans" cxnId="{4CC3EA11-0063-4B3C-8D12-4FFB16B96C42}">
      <dgm:prSet/>
      <dgm:spPr/>
      <dgm:t>
        <a:bodyPr/>
        <a:lstStyle/>
        <a:p>
          <a:endParaRPr lang="en-US"/>
        </a:p>
      </dgm:t>
    </dgm:pt>
    <dgm:pt modelId="{C426368F-58FE-495B-B90E-5F6FCCF8CE78}">
      <dgm:prSet phldrT="[Text]" custT="1"/>
      <dgm:spPr/>
      <dgm:t>
        <a:bodyPr/>
        <a:lstStyle/>
        <a:p>
          <a:r>
            <a:rPr lang="el-GR" sz="2000" dirty="0"/>
            <a:t>Είναι ανοικτή, όχι προκαθορισμένες ερωτήσεις, αλλά ευρείες θεματικές.</a:t>
          </a:r>
          <a:endParaRPr lang="en-US" sz="2000" dirty="0"/>
        </a:p>
      </dgm:t>
    </dgm:pt>
    <dgm:pt modelId="{655771CE-B0E8-41B8-A5D5-8D26820DA5A4}" type="parTrans" cxnId="{B810FE13-6F48-4DC3-8D56-9F888892976C}">
      <dgm:prSet/>
      <dgm:spPr/>
      <dgm:t>
        <a:bodyPr/>
        <a:lstStyle/>
        <a:p>
          <a:endParaRPr lang="en-US"/>
        </a:p>
      </dgm:t>
    </dgm:pt>
    <dgm:pt modelId="{B26D1307-D95D-415A-8C27-AB29E51A958F}" type="sibTrans" cxnId="{B810FE13-6F48-4DC3-8D56-9F888892976C}">
      <dgm:prSet/>
      <dgm:spPr/>
      <dgm:t>
        <a:bodyPr/>
        <a:lstStyle/>
        <a:p>
          <a:endParaRPr lang="en-US"/>
        </a:p>
      </dgm:t>
    </dgm:pt>
    <dgm:pt modelId="{EB72CEFB-CBD7-4A15-B6A9-039057BF5078}">
      <dgm:prSet phldrT="[Text]"/>
      <dgm:spPr>
        <a:solidFill>
          <a:srgbClr val="0C6E50"/>
        </a:solidFill>
      </dgm:spPr>
      <dgm:t>
        <a:bodyPr/>
        <a:lstStyle/>
        <a:p>
          <a:r>
            <a:rPr lang="el-GR" dirty="0"/>
            <a:t>Ημιδομημένη</a:t>
          </a:r>
          <a:endParaRPr lang="en-US" dirty="0"/>
        </a:p>
      </dgm:t>
    </dgm:pt>
    <dgm:pt modelId="{E047C466-7DEB-49B6-842B-7D5F2E1B5C3B}" type="parTrans" cxnId="{0BA0F73D-E97B-4F89-AF71-2E8D828BE3FA}">
      <dgm:prSet/>
      <dgm:spPr/>
      <dgm:t>
        <a:bodyPr/>
        <a:lstStyle/>
        <a:p>
          <a:endParaRPr lang="en-US"/>
        </a:p>
      </dgm:t>
    </dgm:pt>
    <dgm:pt modelId="{2BC991AA-3F05-476E-A09F-39F01DEFC4C6}" type="sibTrans" cxnId="{0BA0F73D-E97B-4F89-AF71-2E8D828BE3FA}">
      <dgm:prSet/>
      <dgm:spPr/>
      <dgm:t>
        <a:bodyPr/>
        <a:lstStyle/>
        <a:p>
          <a:endParaRPr lang="en-US"/>
        </a:p>
      </dgm:t>
    </dgm:pt>
    <dgm:pt modelId="{8F046FF3-2876-4342-86B9-3897C9C32402}">
      <dgm:prSet phldrT="[Text]" custT="1"/>
      <dgm:spPr>
        <a:solidFill>
          <a:srgbClr val="95E791">
            <a:alpha val="89804"/>
          </a:srgbClr>
        </a:solidFill>
      </dgm:spPr>
      <dgm:t>
        <a:bodyPr/>
        <a:lstStyle/>
        <a:p>
          <a:r>
            <a:rPr lang="el-GR" sz="2000" dirty="0"/>
            <a:t>Τα θέματα υπό διερεύνηση είναι προκαθορισμένα</a:t>
          </a:r>
          <a:endParaRPr lang="en-US" sz="2000" dirty="0"/>
        </a:p>
      </dgm:t>
    </dgm:pt>
    <dgm:pt modelId="{0613CB19-DDFA-404B-9924-CFE8D61DD59A}" type="parTrans" cxnId="{82989548-0E06-42FA-AB25-459A2CC5F62F}">
      <dgm:prSet/>
      <dgm:spPr/>
      <dgm:t>
        <a:bodyPr/>
        <a:lstStyle/>
        <a:p>
          <a:endParaRPr lang="en-US"/>
        </a:p>
      </dgm:t>
    </dgm:pt>
    <dgm:pt modelId="{1647B95C-C4B4-4E64-B3C1-1E8ED1E21475}" type="sibTrans" cxnId="{82989548-0E06-42FA-AB25-459A2CC5F62F}">
      <dgm:prSet/>
      <dgm:spPr/>
      <dgm:t>
        <a:bodyPr/>
        <a:lstStyle/>
        <a:p>
          <a:endParaRPr lang="en-US"/>
        </a:p>
      </dgm:t>
    </dgm:pt>
    <dgm:pt modelId="{EE38FE0F-1A40-47C1-8177-AC7525535FC8}">
      <dgm:prSet phldrT="[Text]" custT="1"/>
      <dgm:spPr>
        <a:solidFill>
          <a:srgbClr val="95E791">
            <a:alpha val="89804"/>
          </a:srgbClr>
        </a:solidFill>
      </dgm:spPr>
      <dgm:t>
        <a:bodyPr/>
        <a:lstStyle/>
        <a:p>
          <a:r>
            <a:rPr lang="el-GR" sz="2000" dirty="0"/>
            <a:t>Το περιεχόμενο των ερωτήσεων είναι προκαθορισμένο</a:t>
          </a:r>
          <a:endParaRPr lang="en-US" sz="2000" dirty="0"/>
        </a:p>
      </dgm:t>
    </dgm:pt>
    <dgm:pt modelId="{71D4874D-7C64-401B-9D5D-EF5B9F687600}" type="parTrans" cxnId="{908CA42C-DC12-4526-A083-5742C8E26655}">
      <dgm:prSet/>
      <dgm:spPr/>
      <dgm:t>
        <a:bodyPr/>
        <a:lstStyle/>
        <a:p>
          <a:endParaRPr lang="en-US"/>
        </a:p>
      </dgm:t>
    </dgm:pt>
    <dgm:pt modelId="{BCA2B0B7-AF78-40F7-9914-00E4890362BA}" type="sibTrans" cxnId="{908CA42C-DC12-4526-A083-5742C8E26655}">
      <dgm:prSet/>
      <dgm:spPr/>
      <dgm:t>
        <a:bodyPr/>
        <a:lstStyle/>
        <a:p>
          <a:endParaRPr lang="en-US"/>
        </a:p>
      </dgm:t>
    </dgm:pt>
    <dgm:pt modelId="{CFF4F442-A88C-449D-B0B0-27129AA064C0}">
      <dgm:prSet phldrT="[Text]"/>
      <dgm:spPr>
        <a:solidFill>
          <a:srgbClr val="E34513"/>
        </a:solidFill>
      </dgm:spPr>
      <dgm:t>
        <a:bodyPr/>
        <a:lstStyle/>
        <a:p>
          <a:r>
            <a:rPr lang="el-GR" dirty="0"/>
            <a:t>Εστιασμένη</a:t>
          </a:r>
          <a:endParaRPr lang="en-US" dirty="0"/>
        </a:p>
      </dgm:t>
    </dgm:pt>
    <dgm:pt modelId="{8598668F-03FC-43F0-8969-23DC6FC74D06}" type="parTrans" cxnId="{2BF3410F-E334-415C-B58B-685C7F48A443}">
      <dgm:prSet/>
      <dgm:spPr/>
      <dgm:t>
        <a:bodyPr/>
        <a:lstStyle/>
        <a:p>
          <a:endParaRPr lang="en-US"/>
        </a:p>
      </dgm:t>
    </dgm:pt>
    <dgm:pt modelId="{83047586-8098-4A9A-8D27-6BA20EFFF155}" type="sibTrans" cxnId="{2BF3410F-E334-415C-B58B-685C7F48A443}">
      <dgm:prSet/>
      <dgm:spPr/>
      <dgm:t>
        <a:bodyPr/>
        <a:lstStyle/>
        <a:p>
          <a:endParaRPr lang="en-US"/>
        </a:p>
      </dgm:t>
    </dgm:pt>
    <dgm:pt modelId="{A53DCDE6-96CB-4084-94B3-5B52D5797593}">
      <dgm:prSet phldrT="[Text]"/>
      <dgm:spPr>
        <a:solidFill>
          <a:srgbClr val="FAC86E">
            <a:alpha val="89804"/>
          </a:srgbClr>
        </a:solidFill>
      </dgm:spPr>
      <dgm:t>
        <a:bodyPr/>
        <a:lstStyle/>
        <a:p>
          <a:r>
            <a:rPr lang="el-GR" dirty="0"/>
            <a:t>Εστιάζει στην εμπειρία του ατόμου σε σχέση με ένα φαινόμενο</a:t>
          </a:r>
          <a:endParaRPr lang="en-US" dirty="0"/>
        </a:p>
      </dgm:t>
    </dgm:pt>
    <dgm:pt modelId="{69163E17-987E-4ECA-B25B-58F8CF4EC85E}" type="parTrans" cxnId="{B7995969-14D9-4C6A-A957-E38B471125AA}">
      <dgm:prSet/>
      <dgm:spPr/>
      <dgm:t>
        <a:bodyPr/>
        <a:lstStyle/>
        <a:p>
          <a:endParaRPr lang="en-US"/>
        </a:p>
      </dgm:t>
    </dgm:pt>
    <dgm:pt modelId="{2031CBB7-C8A8-4BA6-AAB1-0E00DD5FE6B5}" type="sibTrans" cxnId="{B7995969-14D9-4C6A-A957-E38B471125AA}">
      <dgm:prSet/>
      <dgm:spPr/>
      <dgm:t>
        <a:bodyPr/>
        <a:lstStyle/>
        <a:p>
          <a:endParaRPr lang="en-US"/>
        </a:p>
      </dgm:t>
    </dgm:pt>
    <dgm:pt modelId="{846B31E4-F7E8-45AE-9806-3976717595D1}">
      <dgm:prSet custT="1"/>
      <dgm:spPr/>
      <dgm:t>
        <a:bodyPr/>
        <a:lstStyle/>
        <a:p>
          <a:r>
            <a:rPr lang="el-GR" sz="2000" dirty="0"/>
            <a:t>Η διατύπωση και η αλληλουχία των ερωτήσεων γίνονται την ώρα της συνέντευξης</a:t>
          </a:r>
          <a:endParaRPr lang="en-US" sz="2000" dirty="0"/>
        </a:p>
      </dgm:t>
    </dgm:pt>
    <dgm:pt modelId="{C16A85BE-BE9B-4A3C-84DB-19E2D459B57A}" type="parTrans" cxnId="{4294C0E0-4C9E-41B8-9614-26FB8FAE39B4}">
      <dgm:prSet/>
      <dgm:spPr/>
      <dgm:t>
        <a:bodyPr/>
        <a:lstStyle/>
        <a:p>
          <a:endParaRPr lang="el-GR"/>
        </a:p>
      </dgm:t>
    </dgm:pt>
    <dgm:pt modelId="{3CB83319-AA85-4C50-8D5F-1D6CE7570F33}" type="sibTrans" cxnId="{4294C0E0-4C9E-41B8-9614-26FB8FAE39B4}">
      <dgm:prSet/>
      <dgm:spPr/>
      <dgm:t>
        <a:bodyPr/>
        <a:lstStyle/>
        <a:p>
          <a:endParaRPr lang="el-GR"/>
        </a:p>
      </dgm:t>
    </dgm:pt>
    <dgm:pt modelId="{7D7D0F27-6CA8-47B4-B87A-8203A0C728F1}" type="pres">
      <dgm:prSet presAssocID="{F3D96ADD-F89E-4B60-ACE8-2A69EC20D2FF}" presName="Name0" presStyleCnt="0">
        <dgm:presLayoutVars>
          <dgm:dir/>
          <dgm:animLvl val="lvl"/>
          <dgm:resizeHandles val="exact"/>
        </dgm:presLayoutVars>
      </dgm:prSet>
      <dgm:spPr/>
    </dgm:pt>
    <dgm:pt modelId="{C474D1A3-9CB7-40E2-8F9A-05A00BA66A69}" type="pres">
      <dgm:prSet presAssocID="{F844B9F7-4605-474F-9FDC-C2A0D431B048}" presName="linNode" presStyleCnt="0"/>
      <dgm:spPr/>
    </dgm:pt>
    <dgm:pt modelId="{67CDC7E2-00A3-44CD-B27A-657169747B2D}" type="pres">
      <dgm:prSet presAssocID="{F844B9F7-4605-474F-9FDC-C2A0D431B048}" presName="parentText" presStyleLbl="node1" presStyleIdx="0" presStyleCnt="3">
        <dgm:presLayoutVars>
          <dgm:chMax val="1"/>
          <dgm:bulletEnabled val="1"/>
        </dgm:presLayoutVars>
      </dgm:prSet>
      <dgm:spPr/>
    </dgm:pt>
    <dgm:pt modelId="{38D9E8EA-5AEB-47B0-AE51-B1C82817865F}" type="pres">
      <dgm:prSet presAssocID="{F844B9F7-4605-474F-9FDC-C2A0D431B048}" presName="descendantText" presStyleLbl="alignAccFollowNode1" presStyleIdx="0" presStyleCnt="3" custScaleY="171146">
        <dgm:presLayoutVars>
          <dgm:bulletEnabled val="1"/>
        </dgm:presLayoutVars>
      </dgm:prSet>
      <dgm:spPr/>
    </dgm:pt>
    <dgm:pt modelId="{F9E9399B-C74F-4134-830A-E12804E0A93D}" type="pres">
      <dgm:prSet presAssocID="{38278712-0A2A-4AE8-91C2-829609F86861}" presName="sp" presStyleCnt="0"/>
      <dgm:spPr/>
    </dgm:pt>
    <dgm:pt modelId="{5281CDED-29DB-4169-A573-DFE43ABBAF39}" type="pres">
      <dgm:prSet presAssocID="{EB72CEFB-CBD7-4A15-B6A9-039057BF5078}" presName="linNode" presStyleCnt="0"/>
      <dgm:spPr/>
    </dgm:pt>
    <dgm:pt modelId="{6324C367-B0C3-4FA8-AAF2-341DB02EAC56}" type="pres">
      <dgm:prSet presAssocID="{EB72CEFB-CBD7-4A15-B6A9-039057BF5078}" presName="parentText" presStyleLbl="node1" presStyleIdx="1" presStyleCnt="3">
        <dgm:presLayoutVars>
          <dgm:chMax val="1"/>
          <dgm:bulletEnabled val="1"/>
        </dgm:presLayoutVars>
      </dgm:prSet>
      <dgm:spPr/>
    </dgm:pt>
    <dgm:pt modelId="{1AF20233-DD04-47E7-80B0-925C3B680ACD}" type="pres">
      <dgm:prSet presAssocID="{EB72CEFB-CBD7-4A15-B6A9-039057BF5078}" presName="descendantText" presStyleLbl="alignAccFollowNode1" presStyleIdx="1" presStyleCnt="3" custScaleY="174209">
        <dgm:presLayoutVars>
          <dgm:bulletEnabled val="1"/>
        </dgm:presLayoutVars>
      </dgm:prSet>
      <dgm:spPr/>
    </dgm:pt>
    <dgm:pt modelId="{DC3E5987-8992-43E4-BCAC-DE23AC57C86C}" type="pres">
      <dgm:prSet presAssocID="{2BC991AA-3F05-476E-A09F-39F01DEFC4C6}" presName="sp" presStyleCnt="0"/>
      <dgm:spPr/>
    </dgm:pt>
    <dgm:pt modelId="{996BD910-099F-429D-B088-F25A0ED81C8D}" type="pres">
      <dgm:prSet presAssocID="{CFF4F442-A88C-449D-B0B0-27129AA064C0}" presName="linNode" presStyleCnt="0"/>
      <dgm:spPr/>
    </dgm:pt>
    <dgm:pt modelId="{44DE59EF-F614-4868-B74A-EDB3124349C8}" type="pres">
      <dgm:prSet presAssocID="{CFF4F442-A88C-449D-B0B0-27129AA064C0}" presName="parentText" presStyleLbl="node1" presStyleIdx="2" presStyleCnt="3">
        <dgm:presLayoutVars>
          <dgm:chMax val="1"/>
          <dgm:bulletEnabled val="1"/>
        </dgm:presLayoutVars>
      </dgm:prSet>
      <dgm:spPr/>
    </dgm:pt>
    <dgm:pt modelId="{23029464-17B0-4992-AC97-C0683A416098}" type="pres">
      <dgm:prSet presAssocID="{CFF4F442-A88C-449D-B0B0-27129AA064C0}" presName="descendantText" presStyleLbl="alignAccFollowNode1" presStyleIdx="2" presStyleCnt="3">
        <dgm:presLayoutVars>
          <dgm:bulletEnabled val="1"/>
        </dgm:presLayoutVars>
      </dgm:prSet>
      <dgm:spPr/>
    </dgm:pt>
  </dgm:ptLst>
  <dgm:cxnLst>
    <dgm:cxn modelId="{5CE27500-E032-49B8-9040-57E19BC22AAF}" type="presOf" srcId="{CFF4F442-A88C-449D-B0B0-27129AA064C0}" destId="{44DE59EF-F614-4868-B74A-EDB3124349C8}" srcOrd="0" destOrd="0" presId="urn:microsoft.com/office/officeart/2005/8/layout/vList5"/>
    <dgm:cxn modelId="{838C0005-A59A-4F50-B9C7-E93FAD2E2A5C}" type="presOf" srcId="{C426368F-58FE-495B-B90E-5F6FCCF8CE78}" destId="{38D9E8EA-5AEB-47B0-AE51-B1C82817865F}" srcOrd="0" destOrd="0" presId="urn:microsoft.com/office/officeart/2005/8/layout/vList5"/>
    <dgm:cxn modelId="{2BF3410F-E334-415C-B58B-685C7F48A443}" srcId="{F3D96ADD-F89E-4B60-ACE8-2A69EC20D2FF}" destId="{CFF4F442-A88C-449D-B0B0-27129AA064C0}" srcOrd="2" destOrd="0" parTransId="{8598668F-03FC-43F0-8969-23DC6FC74D06}" sibTransId="{83047586-8098-4A9A-8D27-6BA20EFFF155}"/>
    <dgm:cxn modelId="{4CC3EA11-0063-4B3C-8D12-4FFB16B96C42}" srcId="{F3D96ADD-F89E-4B60-ACE8-2A69EC20D2FF}" destId="{F844B9F7-4605-474F-9FDC-C2A0D431B048}" srcOrd="0" destOrd="0" parTransId="{B4877F94-A7CA-418C-87F2-CADD17D8C9B4}" sibTransId="{38278712-0A2A-4AE8-91C2-829609F86861}"/>
    <dgm:cxn modelId="{B810FE13-6F48-4DC3-8D56-9F888892976C}" srcId="{F844B9F7-4605-474F-9FDC-C2A0D431B048}" destId="{C426368F-58FE-495B-B90E-5F6FCCF8CE78}" srcOrd="0" destOrd="0" parTransId="{655771CE-B0E8-41B8-A5D5-8D26820DA5A4}" sibTransId="{B26D1307-D95D-415A-8C27-AB29E51A958F}"/>
    <dgm:cxn modelId="{908CA42C-DC12-4526-A083-5742C8E26655}" srcId="{EB72CEFB-CBD7-4A15-B6A9-039057BF5078}" destId="{EE38FE0F-1A40-47C1-8177-AC7525535FC8}" srcOrd="1" destOrd="0" parTransId="{71D4874D-7C64-401B-9D5D-EF5B9F687600}" sibTransId="{BCA2B0B7-AF78-40F7-9914-00E4890362BA}"/>
    <dgm:cxn modelId="{0BA0F73D-E97B-4F89-AF71-2E8D828BE3FA}" srcId="{F3D96ADD-F89E-4B60-ACE8-2A69EC20D2FF}" destId="{EB72CEFB-CBD7-4A15-B6A9-039057BF5078}" srcOrd="1" destOrd="0" parTransId="{E047C466-7DEB-49B6-842B-7D5F2E1B5C3B}" sibTransId="{2BC991AA-3F05-476E-A09F-39F01DEFC4C6}"/>
    <dgm:cxn modelId="{7CCE2C41-F87C-4439-BD84-8FDCC9808CA5}" type="presOf" srcId="{EE38FE0F-1A40-47C1-8177-AC7525535FC8}" destId="{1AF20233-DD04-47E7-80B0-925C3B680ACD}" srcOrd="0" destOrd="1" presId="urn:microsoft.com/office/officeart/2005/8/layout/vList5"/>
    <dgm:cxn modelId="{82989548-0E06-42FA-AB25-459A2CC5F62F}" srcId="{EB72CEFB-CBD7-4A15-B6A9-039057BF5078}" destId="{8F046FF3-2876-4342-86B9-3897C9C32402}" srcOrd="0" destOrd="0" parTransId="{0613CB19-DDFA-404B-9924-CFE8D61DD59A}" sibTransId="{1647B95C-C4B4-4E64-B3C1-1E8ED1E21475}"/>
    <dgm:cxn modelId="{B7995969-14D9-4C6A-A957-E38B471125AA}" srcId="{CFF4F442-A88C-449D-B0B0-27129AA064C0}" destId="{A53DCDE6-96CB-4084-94B3-5B52D5797593}" srcOrd="0" destOrd="0" parTransId="{69163E17-987E-4ECA-B25B-58F8CF4EC85E}" sibTransId="{2031CBB7-C8A8-4BA6-AAB1-0E00DD5FE6B5}"/>
    <dgm:cxn modelId="{7BBC2452-213A-4CE9-8E95-09ED68AC0048}" type="presOf" srcId="{F3D96ADD-F89E-4B60-ACE8-2A69EC20D2FF}" destId="{7D7D0F27-6CA8-47B4-B87A-8203A0C728F1}" srcOrd="0" destOrd="0" presId="urn:microsoft.com/office/officeart/2005/8/layout/vList5"/>
    <dgm:cxn modelId="{79F4A587-F708-4E02-A2E3-9AF96E3532FB}" type="presOf" srcId="{8F046FF3-2876-4342-86B9-3897C9C32402}" destId="{1AF20233-DD04-47E7-80B0-925C3B680ACD}" srcOrd="0" destOrd="0" presId="urn:microsoft.com/office/officeart/2005/8/layout/vList5"/>
    <dgm:cxn modelId="{8285728B-22E8-4764-93D1-FCE310E3EB1E}" type="presOf" srcId="{846B31E4-F7E8-45AE-9806-3976717595D1}" destId="{38D9E8EA-5AEB-47B0-AE51-B1C82817865F}" srcOrd="0" destOrd="1" presId="urn:microsoft.com/office/officeart/2005/8/layout/vList5"/>
    <dgm:cxn modelId="{8EA2E4D1-3AD1-4E59-A929-0214DE2704DE}" type="presOf" srcId="{F844B9F7-4605-474F-9FDC-C2A0D431B048}" destId="{67CDC7E2-00A3-44CD-B27A-657169747B2D}" srcOrd="0" destOrd="0" presId="urn:microsoft.com/office/officeart/2005/8/layout/vList5"/>
    <dgm:cxn modelId="{4EC955D6-7436-4154-B154-C76BC644B700}" type="presOf" srcId="{EB72CEFB-CBD7-4A15-B6A9-039057BF5078}" destId="{6324C367-B0C3-4FA8-AAF2-341DB02EAC56}" srcOrd="0" destOrd="0" presId="urn:microsoft.com/office/officeart/2005/8/layout/vList5"/>
    <dgm:cxn modelId="{4294C0E0-4C9E-41B8-9614-26FB8FAE39B4}" srcId="{F844B9F7-4605-474F-9FDC-C2A0D431B048}" destId="{846B31E4-F7E8-45AE-9806-3976717595D1}" srcOrd="1" destOrd="0" parTransId="{C16A85BE-BE9B-4A3C-84DB-19E2D459B57A}" sibTransId="{3CB83319-AA85-4C50-8D5F-1D6CE7570F33}"/>
    <dgm:cxn modelId="{1FE5FFF9-BACD-4216-BA89-F340F5FB1982}" type="presOf" srcId="{A53DCDE6-96CB-4084-94B3-5B52D5797593}" destId="{23029464-17B0-4992-AC97-C0683A416098}" srcOrd="0" destOrd="0" presId="urn:microsoft.com/office/officeart/2005/8/layout/vList5"/>
    <dgm:cxn modelId="{81972094-0A88-42FB-A588-95C0D032CB2C}" type="presParOf" srcId="{7D7D0F27-6CA8-47B4-B87A-8203A0C728F1}" destId="{C474D1A3-9CB7-40E2-8F9A-05A00BA66A69}" srcOrd="0" destOrd="0" presId="urn:microsoft.com/office/officeart/2005/8/layout/vList5"/>
    <dgm:cxn modelId="{5AA32796-BD33-4CE4-AFD7-856C74FE8641}" type="presParOf" srcId="{C474D1A3-9CB7-40E2-8F9A-05A00BA66A69}" destId="{67CDC7E2-00A3-44CD-B27A-657169747B2D}" srcOrd="0" destOrd="0" presId="urn:microsoft.com/office/officeart/2005/8/layout/vList5"/>
    <dgm:cxn modelId="{A21A5DBE-683B-40C0-A9C5-3562C29BA96E}" type="presParOf" srcId="{C474D1A3-9CB7-40E2-8F9A-05A00BA66A69}" destId="{38D9E8EA-5AEB-47B0-AE51-B1C82817865F}" srcOrd="1" destOrd="0" presId="urn:microsoft.com/office/officeart/2005/8/layout/vList5"/>
    <dgm:cxn modelId="{B7778C2F-2D81-432B-98F1-F87309EB7443}" type="presParOf" srcId="{7D7D0F27-6CA8-47B4-B87A-8203A0C728F1}" destId="{F9E9399B-C74F-4134-830A-E12804E0A93D}" srcOrd="1" destOrd="0" presId="urn:microsoft.com/office/officeart/2005/8/layout/vList5"/>
    <dgm:cxn modelId="{16136076-8626-4E91-9265-DA5F135B72F4}" type="presParOf" srcId="{7D7D0F27-6CA8-47B4-B87A-8203A0C728F1}" destId="{5281CDED-29DB-4169-A573-DFE43ABBAF39}" srcOrd="2" destOrd="0" presId="urn:microsoft.com/office/officeart/2005/8/layout/vList5"/>
    <dgm:cxn modelId="{3411444B-66CE-4B37-A895-4836652BD2C5}" type="presParOf" srcId="{5281CDED-29DB-4169-A573-DFE43ABBAF39}" destId="{6324C367-B0C3-4FA8-AAF2-341DB02EAC56}" srcOrd="0" destOrd="0" presId="urn:microsoft.com/office/officeart/2005/8/layout/vList5"/>
    <dgm:cxn modelId="{CEC9A75D-FE67-46FF-A05E-FC83EC8A9DFB}" type="presParOf" srcId="{5281CDED-29DB-4169-A573-DFE43ABBAF39}" destId="{1AF20233-DD04-47E7-80B0-925C3B680ACD}" srcOrd="1" destOrd="0" presId="urn:microsoft.com/office/officeart/2005/8/layout/vList5"/>
    <dgm:cxn modelId="{9CD2E19A-7C74-4CD2-BEEC-0327F0596DA7}" type="presParOf" srcId="{7D7D0F27-6CA8-47B4-B87A-8203A0C728F1}" destId="{DC3E5987-8992-43E4-BCAC-DE23AC57C86C}" srcOrd="3" destOrd="0" presId="urn:microsoft.com/office/officeart/2005/8/layout/vList5"/>
    <dgm:cxn modelId="{C9F2B727-5DF1-40D0-AF8D-42525FE0498D}" type="presParOf" srcId="{7D7D0F27-6CA8-47B4-B87A-8203A0C728F1}" destId="{996BD910-099F-429D-B088-F25A0ED81C8D}" srcOrd="4" destOrd="0" presId="urn:microsoft.com/office/officeart/2005/8/layout/vList5"/>
    <dgm:cxn modelId="{C3314B34-6D77-4E37-9309-A53681CAD79A}" type="presParOf" srcId="{996BD910-099F-429D-B088-F25A0ED81C8D}" destId="{44DE59EF-F614-4868-B74A-EDB3124349C8}" srcOrd="0" destOrd="0" presId="urn:microsoft.com/office/officeart/2005/8/layout/vList5"/>
    <dgm:cxn modelId="{EE6DF37D-4B5A-4117-9FB5-56AB0F348368}" type="presParOf" srcId="{996BD910-099F-429D-B088-F25A0ED81C8D}" destId="{23029464-17B0-4992-AC97-C0683A4160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A92E74-5088-448F-A06A-FB9A4451134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200C023-FE72-4D02-B61A-81A8A1EEBDFC}">
      <dgm:prSet phldrT="[Text]"/>
      <dgm:spPr/>
      <dgm:t>
        <a:bodyPr/>
        <a:lstStyle/>
        <a:p>
          <a:r>
            <a:rPr lang="el-GR" dirty="0">
              <a:solidFill>
                <a:srgbClr val="C00000"/>
              </a:solidFill>
            </a:rPr>
            <a:t>2. Συνεννόηση για χώρο &amp; χρόνο</a:t>
          </a:r>
          <a:endParaRPr lang="en-US" dirty="0">
            <a:solidFill>
              <a:srgbClr val="C00000"/>
            </a:solidFill>
          </a:endParaRPr>
        </a:p>
      </dgm:t>
    </dgm:pt>
    <dgm:pt modelId="{41F0C396-A482-4CD4-B057-E0B8AF86D794}" type="parTrans" cxnId="{B4151727-D311-4075-BF49-DF99D61E97DF}">
      <dgm:prSet/>
      <dgm:spPr/>
      <dgm:t>
        <a:bodyPr/>
        <a:lstStyle/>
        <a:p>
          <a:endParaRPr lang="en-US"/>
        </a:p>
      </dgm:t>
    </dgm:pt>
    <dgm:pt modelId="{EF56D0CD-B080-420F-9A47-B9E0EE3B87B3}" type="sibTrans" cxnId="{B4151727-D311-4075-BF49-DF99D61E97DF}">
      <dgm:prSet/>
      <dgm:spPr/>
      <dgm:t>
        <a:bodyPr/>
        <a:lstStyle/>
        <a:p>
          <a:endParaRPr lang="en-US"/>
        </a:p>
      </dgm:t>
    </dgm:pt>
    <dgm:pt modelId="{2F1ED74B-3985-4E10-A17B-5CC7C4722185}">
      <dgm:prSet phldrT="[Text]"/>
      <dgm:spPr/>
      <dgm:t>
        <a:bodyPr/>
        <a:lstStyle/>
        <a:p>
          <a:r>
            <a:rPr lang="el-GR" dirty="0">
              <a:solidFill>
                <a:srgbClr val="C00000"/>
              </a:solidFill>
            </a:rPr>
            <a:t>3. Δεοντολογία</a:t>
          </a:r>
          <a:endParaRPr lang="en-US" dirty="0">
            <a:solidFill>
              <a:srgbClr val="C00000"/>
            </a:solidFill>
          </a:endParaRPr>
        </a:p>
      </dgm:t>
    </dgm:pt>
    <dgm:pt modelId="{DAAD2281-87E5-4186-95FC-3C3117AECB6F}" type="parTrans" cxnId="{BE4F3B8C-AACC-4AD9-9F23-3120E3DB6EFB}">
      <dgm:prSet/>
      <dgm:spPr/>
      <dgm:t>
        <a:bodyPr/>
        <a:lstStyle/>
        <a:p>
          <a:endParaRPr lang="en-US"/>
        </a:p>
      </dgm:t>
    </dgm:pt>
    <dgm:pt modelId="{92E549B9-8C20-4617-AA48-E9E22FB0D7B9}" type="sibTrans" cxnId="{BE4F3B8C-AACC-4AD9-9F23-3120E3DB6EFB}">
      <dgm:prSet/>
      <dgm:spPr/>
      <dgm:t>
        <a:bodyPr/>
        <a:lstStyle/>
        <a:p>
          <a:endParaRPr lang="en-US"/>
        </a:p>
      </dgm:t>
    </dgm:pt>
    <dgm:pt modelId="{4B3CEE03-3192-4179-B500-3CA78C9EB4FA}">
      <dgm:prSet phldrT="[Text]"/>
      <dgm:spPr/>
      <dgm:t>
        <a:bodyPr/>
        <a:lstStyle/>
        <a:p>
          <a:r>
            <a:rPr lang="el-GR" dirty="0">
              <a:solidFill>
                <a:srgbClr val="C00000"/>
              </a:solidFill>
            </a:rPr>
            <a:t>4. Σπάσιμο πάγου</a:t>
          </a:r>
          <a:endParaRPr lang="en-US" dirty="0">
            <a:solidFill>
              <a:srgbClr val="C00000"/>
            </a:solidFill>
          </a:endParaRPr>
        </a:p>
      </dgm:t>
    </dgm:pt>
    <dgm:pt modelId="{F2017F7E-E864-46BE-988C-59062A284A82}" type="parTrans" cxnId="{2F0BB850-9673-4D6C-BECC-4B1CA6439EEA}">
      <dgm:prSet/>
      <dgm:spPr/>
      <dgm:t>
        <a:bodyPr/>
        <a:lstStyle/>
        <a:p>
          <a:endParaRPr lang="en-US"/>
        </a:p>
      </dgm:t>
    </dgm:pt>
    <dgm:pt modelId="{8A5CFBBD-1B6E-4902-94DB-78ACF6CECAF6}" type="sibTrans" cxnId="{2F0BB850-9673-4D6C-BECC-4B1CA6439EEA}">
      <dgm:prSet/>
      <dgm:spPr/>
      <dgm:t>
        <a:bodyPr/>
        <a:lstStyle/>
        <a:p>
          <a:endParaRPr lang="en-US"/>
        </a:p>
      </dgm:t>
    </dgm:pt>
    <dgm:pt modelId="{6EF22C45-2673-412D-BD28-B9D972B5C6F3}">
      <dgm:prSet phldrT="[Text]"/>
      <dgm:spPr/>
      <dgm:t>
        <a:bodyPr/>
        <a:lstStyle/>
        <a:p>
          <a:r>
            <a:rPr lang="el-GR" dirty="0">
              <a:solidFill>
                <a:srgbClr val="C00000"/>
              </a:solidFill>
            </a:rPr>
            <a:t>Ερωτήσεις / απαντήσεις</a:t>
          </a:r>
          <a:endParaRPr lang="en-US" dirty="0">
            <a:solidFill>
              <a:srgbClr val="C00000"/>
            </a:solidFill>
          </a:endParaRPr>
        </a:p>
      </dgm:t>
    </dgm:pt>
    <dgm:pt modelId="{6B86DCBC-E13B-4AF3-B703-CA409CDFC0C1}" type="parTrans" cxnId="{42F5BE88-872F-4E72-848D-3E346A3A427C}">
      <dgm:prSet/>
      <dgm:spPr/>
      <dgm:t>
        <a:bodyPr/>
        <a:lstStyle/>
        <a:p>
          <a:endParaRPr lang="en-US"/>
        </a:p>
      </dgm:t>
    </dgm:pt>
    <dgm:pt modelId="{470646EE-0374-4216-9CA7-6894BB85A626}" type="sibTrans" cxnId="{42F5BE88-872F-4E72-848D-3E346A3A427C}">
      <dgm:prSet/>
      <dgm:spPr/>
      <dgm:t>
        <a:bodyPr/>
        <a:lstStyle/>
        <a:p>
          <a:endParaRPr lang="en-US"/>
        </a:p>
      </dgm:t>
    </dgm:pt>
    <dgm:pt modelId="{F5FA080A-B251-4667-9020-3F4F7A9B616D}">
      <dgm:prSet phldrT="[Text]" custT="1"/>
      <dgm:spPr/>
      <dgm:t>
        <a:bodyPr/>
        <a:lstStyle/>
        <a:p>
          <a:r>
            <a:rPr lang="el-GR" sz="1800" dirty="0">
              <a:solidFill>
                <a:srgbClr val="C00000"/>
              </a:solidFill>
            </a:rPr>
            <a:t>1. Επιλογή υποκειμένων</a:t>
          </a:r>
          <a:endParaRPr lang="en-US" sz="1800" dirty="0">
            <a:solidFill>
              <a:srgbClr val="C00000"/>
            </a:solidFill>
          </a:endParaRPr>
        </a:p>
      </dgm:t>
    </dgm:pt>
    <dgm:pt modelId="{6A3E7597-1B76-44FD-8F43-AEAF1EA1A335}" type="parTrans" cxnId="{4B06E645-2DD9-4517-AA33-E19986A524C7}">
      <dgm:prSet/>
      <dgm:spPr/>
      <dgm:t>
        <a:bodyPr/>
        <a:lstStyle/>
        <a:p>
          <a:endParaRPr lang="en-US"/>
        </a:p>
      </dgm:t>
    </dgm:pt>
    <dgm:pt modelId="{E60DD961-4E35-442F-850F-DA79D2968FB5}" type="sibTrans" cxnId="{4B06E645-2DD9-4517-AA33-E19986A524C7}">
      <dgm:prSet/>
      <dgm:spPr/>
      <dgm:t>
        <a:bodyPr/>
        <a:lstStyle/>
        <a:p>
          <a:endParaRPr lang="en-US"/>
        </a:p>
      </dgm:t>
    </dgm:pt>
    <dgm:pt modelId="{29ECC057-CDF9-43E7-A3D6-43FA13E63E78}" type="pres">
      <dgm:prSet presAssocID="{0CA92E74-5088-448F-A06A-FB9A4451134F}" presName="cycle" presStyleCnt="0">
        <dgm:presLayoutVars>
          <dgm:dir/>
          <dgm:resizeHandles val="exact"/>
        </dgm:presLayoutVars>
      </dgm:prSet>
      <dgm:spPr/>
    </dgm:pt>
    <dgm:pt modelId="{7F1C3B24-79F4-49FB-AF83-6F35BFBEF2CE}" type="pres">
      <dgm:prSet presAssocID="{C200C023-FE72-4D02-B61A-81A8A1EEBDFC}" presName="dummy" presStyleCnt="0"/>
      <dgm:spPr/>
    </dgm:pt>
    <dgm:pt modelId="{1C048CC2-D3D8-497D-88AA-CDDEFAF0042E}" type="pres">
      <dgm:prSet presAssocID="{C200C023-FE72-4D02-B61A-81A8A1EEBDFC}" presName="node" presStyleLbl="revTx" presStyleIdx="0" presStyleCnt="5">
        <dgm:presLayoutVars>
          <dgm:bulletEnabled val="1"/>
        </dgm:presLayoutVars>
      </dgm:prSet>
      <dgm:spPr/>
    </dgm:pt>
    <dgm:pt modelId="{154D88D1-B473-4E0B-806A-3960E2972CB5}" type="pres">
      <dgm:prSet presAssocID="{EF56D0CD-B080-420F-9A47-B9E0EE3B87B3}" presName="sibTrans" presStyleLbl="node1" presStyleIdx="0" presStyleCnt="5"/>
      <dgm:spPr/>
    </dgm:pt>
    <dgm:pt modelId="{BA282B1C-63E4-4146-B5F0-A2720A4DD031}" type="pres">
      <dgm:prSet presAssocID="{2F1ED74B-3985-4E10-A17B-5CC7C4722185}" presName="dummy" presStyleCnt="0"/>
      <dgm:spPr/>
    </dgm:pt>
    <dgm:pt modelId="{708A5F03-2726-4719-B658-EF926CC14AC7}" type="pres">
      <dgm:prSet presAssocID="{2F1ED74B-3985-4E10-A17B-5CC7C4722185}" presName="node" presStyleLbl="revTx" presStyleIdx="1" presStyleCnt="5">
        <dgm:presLayoutVars>
          <dgm:bulletEnabled val="1"/>
        </dgm:presLayoutVars>
      </dgm:prSet>
      <dgm:spPr/>
    </dgm:pt>
    <dgm:pt modelId="{EE3CD905-E701-41E2-B7CC-716A0FEB8A98}" type="pres">
      <dgm:prSet presAssocID="{92E549B9-8C20-4617-AA48-E9E22FB0D7B9}" presName="sibTrans" presStyleLbl="node1" presStyleIdx="1" presStyleCnt="5"/>
      <dgm:spPr/>
    </dgm:pt>
    <dgm:pt modelId="{3CC20329-F0F2-467F-A9A2-FA8D6B458382}" type="pres">
      <dgm:prSet presAssocID="{4B3CEE03-3192-4179-B500-3CA78C9EB4FA}" presName="dummy" presStyleCnt="0"/>
      <dgm:spPr/>
    </dgm:pt>
    <dgm:pt modelId="{098D3FC4-BBD5-4ADA-91BF-2F341E6B1E94}" type="pres">
      <dgm:prSet presAssocID="{4B3CEE03-3192-4179-B500-3CA78C9EB4FA}" presName="node" presStyleLbl="revTx" presStyleIdx="2" presStyleCnt="5">
        <dgm:presLayoutVars>
          <dgm:bulletEnabled val="1"/>
        </dgm:presLayoutVars>
      </dgm:prSet>
      <dgm:spPr/>
    </dgm:pt>
    <dgm:pt modelId="{486C6C14-2025-459A-967A-181CA8AF1FE2}" type="pres">
      <dgm:prSet presAssocID="{8A5CFBBD-1B6E-4902-94DB-78ACF6CECAF6}" presName="sibTrans" presStyleLbl="node1" presStyleIdx="2" presStyleCnt="5"/>
      <dgm:spPr/>
    </dgm:pt>
    <dgm:pt modelId="{9FBDB2E2-C233-427C-BC69-4D80B8C1E597}" type="pres">
      <dgm:prSet presAssocID="{6EF22C45-2673-412D-BD28-B9D972B5C6F3}" presName="dummy" presStyleCnt="0"/>
      <dgm:spPr/>
    </dgm:pt>
    <dgm:pt modelId="{56F6A1B4-FAD7-4627-90BB-C36594D642DB}" type="pres">
      <dgm:prSet presAssocID="{6EF22C45-2673-412D-BD28-B9D972B5C6F3}" presName="node" presStyleLbl="revTx" presStyleIdx="3" presStyleCnt="5">
        <dgm:presLayoutVars>
          <dgm:bulletEnabled val="1"/>
        </dgm:presLayoutVars>
      </dgm:prSet>
      <dgm:spPr/>
    </dgm:pt>
    <dgm:pt modelId="{7FBA0A7E-6B0D-4FA1-9385-0F59FCCD7E44}" type="pres">
      <dgm:prSet presAssocID="{470646EE-0374-4216-9CA7-6894BB85A626}" presName="sibTrans" presStyleLbl="node1" presStyleIdx="3" presStyleCnt="5"/>
      <dgm:spPr/>
    </dgm:pt>
    <dgm:pt modelId="{6AC3AEFE-FFF0-48BC-9DE0-005F1F981492}" type="pres">
      <dgm:prSet presAssocID="{F5FA080A-B251-4667-9020-3F4F7A9B616D}" presName="dummy" presStyleCnt="0"/>
      <dgm:spPr/>
    </dgm:pt>
    <dgm:pt modelId="{3BE586A4-39EF-440A-859E-E4D861A7D780}" type="pres">
      <dgm:prSet presAssocID="{F5FA080A-B251-4667-9020-3F4F7A9B616D}" presName="node" presStyleLbl="revTx" presStyleIdx="4" presStyleCnt="5" custScaleX="111874">
        <dgm:presLayoutVars>
          <dgm:bulletEnabled val="1"/>
        </dgm:presLayoutVars>
      </dgm:prSet>
      <dgm:spPr/>
    </dgm:pt>
    <dgm:pt modelId="{74890C82-6CF5-4D7D-98E4-C3818FAA767A}" type="pres">
      <dgm:prSet presAssocID="{E60DD961-4E35-442F-850F-DA79D2968FB5}" presName="sibTrans" presStyleLbl="node1" presStyleIdx="4" presStyleCnt="5"/>
      <dgm:spPr/>
    </dgm:pt>
  </dgm:ptLst>
  <dgm:cxnLst>
    <dgm:cxn modelId="{F8829000-E63C-438F-906D-D2D4F6E75C7F}" type="presOf" srcId="{C200C023-FE72-4D02-B61A-81A8A1EEBDFC}" destId="{1C048CC2-D3D8-497D-88AA-CDDEFAF0042E}" srcOrd="0" destOrd="0" presId="urn:microsoft.com/office/officeart/2005/8/layout/cycle1"/>
    <dgm:cxn modelId="{B4151727-D311-4075-BF49-DF99D61E97DF}" srcId="{0CA92E74-5088-448F-A06A-FB9A4451134F}" destId="{C200C023-FE72-4D02-B61A-81A8A1EEBDFC}" srcOrd="0" destOrd="0" parTransId="{41F0C396-A482-4CD4-B057-E0B8AF86D794}" sibTransId="{EF56D0CD-B080-420F-9A47-B9E0EE3B87B3}"/>
    <dgm:cxn modelId="{DE97BA3F-A9A5-47BC-8F6D-720FB422180E}" type="presOf" srcId="{F5FA080A-B251-4667-9020-3F4F7A9B616D}" destId="{3BE586A4-39EF-440A-859E-E4D861A7D780}" srcOrd="0" destOrd="0" presId="urn:microsoft.com/office/officeart/2005/8/layout/cycle1"/>
    <dgm:cxn modelId="{EE58125C-9C9D-446E-961F-259E58A62D88}" type="presOf" srcId="{0CA92E74-5088-448F-A06A-FB9A4451134F}" destId="{29ECC057-CDF9-43E7-A3D6-43FA13E63E78}" srcOrd="0" destOrd="0" presId="urn:microsoft.com/office/officeart/2005/8/layout/cycle1"/>
    <dgm:cxn modelId="{E681F25F-0057-4287-8C98-838D6150DF91}" type="presOf" srcId="{4B3CEE03-3192-4179-B500-3CA78C9EB4FA}" destId="{098D3FC4-BBD5-4ADA-91BF-2F341E6B1E94}" srcOrd="0" destOrd="0" presId="urn:microsoft.com/office/officeart/2005/8/layout/cycle1"/>
    <dgm:cxn modelId="{8D9ED360-80EA-48DD-B3A6-CE669FEBB398}" type="presOf" srcId="{EF56D0CD-B080-420F-9A47-B9E0EE3B87B3}" destId="{154D88D1-B473-4E0B-806A-3960E2972CB5}" srcOrd="0" destOrd="0" presId="urn:microsoft.com/office/officeart/2005/8/layout/cycle1"/>
    <dgm:cxn modelId="{4B06E645-2DD9-4517-AA33-E19986A524C7}" srcId="{0CA92E74-5088-448F-A06A-FB9A4451134F}" destId="{F5FA080A-B251-4667-9020-3F4F7A9B616D}" srcOrd="4" destOrd="0" parTransId="{6A3E7597-1B76-44FD-8F43-AEAF1EA1A335}" sibTransId="{E60DD961-4E35-442F-850F-DA79D2968FB5}"/>
    <dgm:cxn modelId="{2F0BB850-9673-4D6C-BECC-4B1CA6439EEA}" srcId="{0CA92E74-5088-448F-A06A-FB9A4451134F}" destId="{4B3CEE03-3192-4179-B500-3CA78C9EB4FA}" srcOrd="2" destOrd="0" parTransId="{F2017F7E-E864-46BE-988C-59062A284A82}" sibTransId="{8A5CFBBD-1B6E-4902-94DB-78ACF6CECAF6}"/>
    <dgm:cxn modelId="{20FA9956-F625-4D7F-87A9-82FB73535911}" type="presOf" srcId="{E60DD961-4E35-442F-850F-DA79D2968FB5}" destId="{74890C82-6CF5-4D7D-98E4-C3818FAA767A}" srcOrd="0" destOrd="0" presId="urn:microsoft.com/office/officeart/2005/8/layout/cycle1"/>
    <dgm:cxn modelId="{42F5BE88-872F-4E72-848D-3E346A3A427C}" srcId="{0CA92E74-5088-448F-A06A-FB9A4451134F}" destId="{6EF22C45-2673-412D-BD28-B9D972B5C6F3}" srcOrd="3" destOrd="0" parTransId="{6B86DCBC-E13B-4AF3-B703-CA409CDFC0C1}" sibTransId="{470646EE-0374-4216-9CA7-6894BB85A626}"/>
    <dgm:cxn modelId="{BE4F3B8C-AACC-4AD9-9F23-3120E3DB6EFB}" srcId="{0CA92E74-5088-448F-A06A-FB9A4451134F}" destId="{2F1ED74B-3985-4E10-A17B-5CC7C4722185}" srcOrd="1" destOrd="0" parTransId="{DAAD2281-87E5-4186-95FC-3C3117AECB6F}" sibTransId="{92E549B9-8C20-4617-AA48-E9E22FB0D7B9}"/>
    <dgm:cxn modelId="{B34A99A9-8CF2-4F9A-8116-09AEFFFA22ED}" type="presOf" srcId="{92E549B9-8C20-4617-AA48-E9E22FB0D7B9}" destId="{EE3CD905-E701-41E2-B7CC-716A0FEB8A98}" srcOrd="0" destOrd="0" presId="urn:microsoft.com/office/officeart/2005/8/layout/cycle1"/>
    <dgm:cxn modelId="{630E1EC6-5E12-4ABF-B073-3F24107CA20A}" type="presOf" srcId="{2F1ED74B-3985-4E10-A17B-5CC7C4722185}" destId="{708A5F03-2726-4719-B658-EF926CC14AC7}" srcOrd="0" destOrd="0" presId="urn:microsoft.com/office/officeart/2005/8/layout/cycle1"/>
    <dgm:cxn modelId="{DC08ECC7-0DDD-4BBB-AC42-A356A1EF95D2}" type="presOf" srcId="{8A5CFBBD-1B6E-4902-94DB-78ACF6CECAF6}" destId="{486C6C14-2025-459A-967A-181CA8AF1FE2}" srcOrd="0" destOrd="0" presId="urn:microsoft.com/office/officeart/2005/8/layout/cycle1"/>
    <dgm:cxn modelId="{FC55BED3-35E6-4539-8883-F81F74C32BD0}" type="presOf" srcId="{6EF22C45-2673-412D-BD28-B9D972B5C6F3}" destId="{56F6A1B4-FAD7-4627-90BB-C36594D642DB}" srcOrd="0" destOrd="0" presId="urn:microsoft.com/office/officeart/2005/8/layout/cycle1"/>
    <dgm:cxn modelId="{DEA361D8-8198-41A0-B8E0-141BB1FB0476}" type="presOf" srcId="{470646EE-0374-4216-9CA7-6894BB85A626}" destId="{7FBA0A7E-6B0D-4FA1-9385-0F59FCCD7E44}" srcOrd="0" destOrd="0" presId="urn:microsoft.com/office/officeart/2005/8/layout/cycle1"/>
    <dgm:cxn modelId="{60FF5FF5-277C-4D1B-9028-78C170BC4D8B}" type="presParOf" srcId="{29ECC057-CDF9-43E7-A3D6-43FA13E63E78}" destId="{7F1C3B24-79F4-49FB-AF83-6F35BFBEF2CE}" srcOrd="0" destOrd="0" presId="urn:microsoft.com/office/officeart/2005/8/layout/cycle1"/>
    <dgm:cxn modelId="{FA0CA211-FAA9-40D5-A73A-221DFE001848}" type="presParOf" srcId="{29ECC057-CDF9-43E7-A3D6-43FA13E63E78}" destId="{1C048CC2-D3D8-497D-88AA-CDDEFAF0042E}" srcOrd="1" destOrd="0" presId="urn:microsoft.com/office/officeart/2005/8/layout/cycle1"/>
    <dgm:cxn modelId="{4C89DC04-BF1A-4A09-87B7-B2A8A09E98C0}" type="presParOf" srcId="{29ECC057-CDF9-43E7-A3D6-43FA13E63E78}" destId="{154D88D1-B473-4E0B-806A-3960E2972CB5}" srcOrd="2" destOrd="0" presId="urn:microsoft.com/office/officeart/2005/8/layout/cycle1"/>
    <dgm:cxn modelId="{B07BBFB1-1128-40A1-886E-02291AC192A7}" type="presParOf" srcId="{29ECC057-CDF9-43E7-A3D6-43FA13E63E78}" destId="{BA282B1C-63E4-4146-B5F0-A2720A4DD031}" srcOrd="3" destOrd="0" presId="urn:microsoft.com/office/officeart/2005/8/layout/cycle1"/>
    <dgm:cxn modelId="{8FC0727C-F519-4E7F-826C-0A5A75AB5C6B}" type="presParOf" srcId="{29ECC057-CDF9-43E7-A3D6-43FA13E63E78}" destId="{708A5F03-2726-4719-B658-EF926CC14AC7}" srcOrd="4" destOrd="0" presId="urn:microsoft.com/office/officeart/2005/8/layout/cycle1"/>
    <dgm:cxn modelId="{3926E900-2F3E-4D5D-8411-A0DC0B44A356}" type="presParOf" srcId="{29ECC057-CDF9-43E7-A3D6-43FA13E63E78}" destId="{EE3CD905-E701-41E2-B7CC-716A0FEB8A98}" srcOrd="5" destOrd="0" presId="urn:microsoft.com/office/officeart/2005/8/layout/cycle1"/>
    <dgm:cxn modelId="{4BB717D7-EA97-42F2-895C-A7B49C944BA8}" type="presParOf" srcId="{29ECC057-CDF9-43E7-A3D6-43FA13E63E78}" destId="{3CC20329-F0F2-467F-A9A2-FA8D6B458382}" srcOrd="6" destOrd="0" presId="urn:microsoft.com/office/officeart/2005/8/layout/cycle1"/>
    <dgm:cxn modelId="{179B1F59-3F4F-47FE-8E67-0A42D4FBC0FA}" type="presParOf" srcId="{29ECC057-CDF9-43E7-A3D6-43FA13E63E78}" destId="{098D3FC4-BBD5-4ADA-91BF-2F341E6B1E94}" srcOrd="7" destOrd="0" presId="urn:microsoft.com/office/officeart/2005/8/layout/cycle1"/>
    <dgm:cxn modelId="{2C509AF1-B15E-4305-B114-F042037DC500}" type="presParOf" srcId="{29ECC057-CDF9-43E7-A3D6-43FA13E63E78}" destId="{486C6C14-2025-459A-967A-181CA8AF1FE2}" srcOrd="8" destOrd="0" presId="urn:microsoft.com/office/officeart/2005/8/layout/cycle1"/>
    <dgm:cxn modelId="{CA2B1E91-012C-49AA-8501-B737165E7FC4}" type="presParOf" srcId="{29ECC057-CDF9-43E7-A3D6-43FA13E63E78}" destId="{9FBDB2E2-C233-427C-BC69-4D80B8C1E597}" srcOrd="9" destOrd="0" presId="urn:microsoft.com/office/officeart/2005/8/layout/cycle1"/>
    <dgm:cxn modelId="{022334DE-2DE6-4583-955C-79597716BD2F}" type="presParOf" srcId="{29ECC057-CDF9-43E7-A3D6-43FA13E63E78}" destId="{56F6A1B4-FAD7-4627-90BB-C36594D642DB}" srcOrd="10" destOrd="0" presId="urn:microsoft.com/office/officeart/2005/8/layout/cycle1"/>
    <dgm:cxn modelId="{8A057F55-DF24-48B8-8D4B-BAFF7F76EB40}" type="presParOf" srcId="{29ECC057-CDF9-43E7-A3D6-43FA13E63E78}" destId="{7FBA0A7E-6B0D-4FA1-9385-0F59FCCD7E44}" srcOrd="11" destOrd="0" presId="urn:microsoft.com/office/officeart/2005/8/layout/cycle1"/>
    <dgm:cxn modelId="{DF084697-7201-4D7C-BA7F-062E6275C71D}" type="presParOf" srcId="{29ECC057-CDF9-43E7-A3D6-43FA13E63E78}" destId="{6AC3AEFE-FFF0-48BC-9DE0-005F1F981492}" srcOrd="12" destOrd="0" presId="urn:microsoft.com/office/officeart/2005/8/layout/cycle1"/>
    <dgm:cxn modelId="{D66B749D-077B-485D-8848-8FD9E57DEE83}" type="presParOf" srcId="{29ECC057-CDF9-43E7-A3D6-43FA13E63E78}" destId="{3BE586A4-39EF-440A-859E-E4D861A7D780}" srcOrd="13" destOrd="0" presId="urn:microsoft.com/office/officeart/2005/8/layout/cycle1"/>
    <dgm:cxn modelId="{47027B88-113A-406D-9FF1-D8ED614B00A7}" type="presParOf" srcId="{29ECC057-CDF9-43E7-A3D6-43FA13E63E78}" destId="{74890C82-6CF5-4D7D-98E4-C3818FAA767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52D64-D3AB-45C3-82BB-22897AD25FE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5A008B18-5CFC-4DCB-9C27-DB3C5A604FB9}">
      <dgm:prSet phldrT="[Text]" custT="1"/>
      <dgm:spPr/>
      <dgm:t>
        <a:bodyPr/>
        <a:lstStyle/>
        <a:p>
          <a:r>
            <a:rPr lang="el-GR" sz="1800" b="1" dirty="0"/>
            <a:t>1. Αποκτάται μια συνολική  άποψη για το τι λένε ή κάνουν οι συμμετέχοντες</a:t>
          </a:r>
          <a:endParaRPr lang="en-US" sz="1800" b="1" dirty="0"/>
        </a:p>
      </dgm:t>
    </dgm:pt>
    <dgm:pt modelId="{C3E03DBB-8BA4-4FDC-8B7F-EF40D5D4F0CA}" type="parTrans" cxnId="{10AF22EA-6661-4B10-A1F4-8BFB9A534234}">
      <dgm:prSet/>
      <dgm:spPr/>
      <dgm:t>
        <a:bodyPr/>
        <a:lstStyle/>
        <a:p>
          <a:endParaRPr lang="en-US"/>
        </a:p>
      </dgm:t>
    </dgm:pt>
    <dgm:pt modelId="{3BF7D4B9-9C29-42F8-81BC-9457D6FF7B6B}" type="sibTrans" cxnId="{10AF22EA-6661-4B10-A1F4-8BFB9A534234}">
      <dgm:prSet/>
      <dgm:spPr/>
      <dgm:t>
        <a:bodyPr/>
        <a:lstStyle/>
        <a:p>
          <a:endParaRPr lang="en-US"/>
        </a:p>
      </dgm:t>
    </dgm:pt>
    <dgm:pt modelId="{E33FC237-A785-48F0-8A06-6E2DA11F4A0C}">
      <dgm:prSet phldrT="[Text]" custT="1"/>
      <dgm:spPr/>
      <dgm:t>
        <a:bodyPr/>
        <a:lstStyle/>
        <a:p>
          <a:r>
            <a:rPr lang="el-GR" sz="1800" dirty="0"/>
            <a:t>Πρώτη ανάγνωση όλου του υλικού που έχει συλλεχθεί</a:t>
          </a:r>
          <a:endParaRPr lang="en-US" sz="1800" dirty="0"/>
        </a:p>
      </dgm:t>
    </dgm:pt>
    <dgm:pt modelId="{DC1F07D2-CB54-47AD-9E72-6E8483D7FDFE}" type="parTrans" cxnId="{3CDBE1A1-881C-4CC3-BB5E-25F00CC1CD2B}">
      <dgm:prSet/>
      <dgm:spPr/>
      <dgm:t>
        <a:bodyPr/>
        <a:lstStyle/>
        <a:p>
          <a:endParaRPr lang="en-US"/>
        </a:p>
      </dgm:t>
    </dgm:pt>
    <dgm:pt modelId="{787901AE-AABE-4EF3-A438-D5CABE58A84E}" type="sibTrans" cxnId="{3CDBE1A1-881C-4CC3-BB5E-25F00CC1CD2B}">
      <dgm:prSet/>
      <dgm:spPr/>
      <dgm:t>
        <a:bodyPr/>
        <a:lstStyle/>
        <a:p>
          <a:endParaRPr lang="en-US"/>
        </a:p>
      </dgm:t>
    </dgm:pt>
    <dgm:pt modelId="{0EAECABF-0E62-442D-BD35-4F607B1ED740}">
      <dgm:prSet phldrT="[Text]" custT="1"/>
      <dgm:spPr>
        <a:solidFill>
          <a:srgbClr val="0C6E50"/>
        </a:solidFill>
      </dgm:spPr>
      <dgm:t>
        <a:bodyPr/>
        <a:lstStyle/>
        <a:p>
          <a:r>
            <a:rPr lang="el-GR" sz="1600" b="1" dirty="0"/>
            <a:t>2. Κωδικός σε μια ενότητα κειμένου που εκφράζει ερμηνεία του ερευνητή </a:t>
          </a:r>
          <a:endParaRPr lang="en-US" sz="1600" b="1" dirty="0"/>
        </a:p>
      </dgm:t>
    </dgm:pt>
    <dgm:pt modelId="{AD08F4DF-993F-4673-8434-B7FEC1B5F206}" type="parTrans" cxnId="{B988C1AB-2604-4774-88A3-636E4E4F01F0}">
      <dgm:prSet/>
      <dgm:spPr/>
      <dgm:t>
        <a:bodyPr/>
        <a:lstStyle/>
        <a:p>
          <a:endParaRPr lang="en-US"/>
        </a:p>
      </dgm:t>
    </dgm:pt>
    <dgm:pt modelId="{59AD3C03-D857-4A6E-A863-791C8AAF41E9}" type="sibTrans" cxnId="{B988C1AB-2604-4774-88A3-636E4E4F01F0}">
      <dgm:prSet/>
      <dgm:spPr/>
      <dgm:t>
        <a:bodyPr/>
        <a:lstStyle/>
        <a:p>
          <a:endParaRPr lang="en-US"/>
        </a:p>
      </dgm:t>
    </dgm:pt>
    <dgm:pt modelId="{10B7F277-ADE6-44B0-9AC3-EC667A82F28B}">
      <dgm:prSet phldrT="[Text]" custT="1"/>
      <dgm:spPr/>
      <dgm:t>
        <a:bodyPr/>
        <a:lstStyle/>
        <a:p>
          <a:r>
            <a:rPr lang="el-GR" sz="1800" dirty="0"/>
            <a:t>Αναδυόμενη κωδικοποίηση</a:t>
          </a:r>
          <a:endParaRPr lang="en-US" sz="1800" dirty="0"/>
        </a:p>
      </dgm:t>
    </dgm:pt>
    <dgm:pt modelId="{388943AE-4817-4711-99CC-F6AAC595A0DB}" type="parTrans" cxnId="{8C9ADB1D-053C-4197-9B2E-AFF0F8B356F7}">
      <dgm:prSet/>
      <dgm:spPr/>
      <dgm:t>
        <a:bodyPr/>
        <a:lstStyle/>
        <a:p>
          <a:endParaRPr lang="en-US"/>
        </a:p>
      </dgm:t>
    </dgm:pt>
    <dgm:pt modelId="{8E89E0D1-D1F4-4C25-8B28-65F8FC33A178}" type="sibTrans" cxnId="{8C9ADB1D-053C-4197-9B2E-AFF0F8B356F7}">
      <dgm:prSet/>
      <dgm:spPr/>
      <dgm:t>
        <a:bodyPr/>
        <a:lstStyle/>
        <a:p>
          <a:endParaRPr lang="en-US"/>
        </a:p>
      </dgm:t>
    </dgm:pt>
    <dgm:pt modelId="{57DC294D-64E5-4EC9-B6AE-B9880615DF3E}">
      <dgm:prSet phldrT="[Text]" custT="1"/>
      <dgm:spPr>
        <a:solidFill>
          <a:srgbClr val="F28104"/>
        </a:solidFill>
      </dgm:spPr>
      <dgm:t>
        <a:bodyPr/>
        <a:lstStyle/>
        <a:p>
          <a:endParaRPr lang="el-GR" sz="1800" b="1" dirty="0"/>
        </a:p>
        <a:p>
          <a:r>
            <a:rPr lang="el-GR" sz="1600" b="1" dirty="0"/>
            <a:t>3.Εντοπίζονται όμοιοι κωδικοί, οι μεταξύ τους ομοιότητες και οι θεματικές ενότητες</a:t>
          </a:r>
          <a:endParaRPr lang="en-US" sz="1600" b="1" dirty="0"/>
        </a:p>
      </dgm:t>
    </dgm:pt>
    <dgm:pt modelId="{BE701886-C888-4F68-A61D-CA3CC998AF15}" type="parTrans" cxnId="{9B746E4C-9A3F-4119-B925-51E3E4F16C97}">
      <dgm:prSet/>
      <dgm:spPr/>
      <dgm:t>
        <a:bodyPr/>
        <a:lstStyle/>
        <a:p>
          <a:endParaRPr lang="en-US"/>
        </a:p>
      </dgm:t>
    </dgm:pt>
    <dgm:pt modelId="{91EFF667-F78B-4585-B9D0-D4F91AA8EB6C}" type="sibTrans" cxnId="{9B746E4C-9A3F-4119-B925-51E3E4F16C97}">
      <dgm:prSet/>
      <dgm:spPr/>
      <dgm:t>
        <a:bodyPr/>
        <a:lstStyle/>
        <a:p>
          <a:endParaRPr lang="en-US"/>
        </a:p>
      </dgm:t>
    </dgm:pt>
    <dgm:pt modelId="{8F03A540-B69F-49A7-B429-55CD297B0D46}">
      <dgm:prSet phldrT="[Text]" custT="1"/>
      <dgm:spPr/>
      <dgm:t>
        <a:bodyPr/>
        <a:lstStyle/>
        <a:p>
          <a:r>
            <a:rPr lang="el-GR" sz="1800" dirty="0"/>
            <a:t>Θεματικές ενότητες (ολιστικές περιγραφές &amp; ερμηνείες)</a:t>
          </a:r>
          <a:endParaRPr lang="en-US" sz="1800" dirty="0"/>
        </a:p>
      </dgm:t>
    </dgm:pt>
    <dgm:pt modelId="{A2A8BC85-5DB5-4DBE-92DC-860272461E24}" type="parTrans" cxnId="{CED61A99-10F5-4894-A12C-D399C619D9CF}">
      <dgm:prSet/>
      <dgm:spPr/>
      <dgm:t>
        <a:bodyPr/>
        <a:lstStyle/>
        <a:p>
          <a:endParaRPr lang="en-US"/>
        </a:p>
      </dgm:t>
    </dgm:pt>
    <dgm:pt modelId="{DD0475EC-6890-42E1-845D-843307339FCF}" type="sibTrans" cxnId="{CED61A99-10F5-4894-A12C-D399C619D9CF}">
      <dgm:prSet/>
      <dgm:spPr/>
      <dgm:t>
        <a:bodyPr/>
        <a:lstStyle/>
        <a:p>
          <a:endParaRPr lang="en-US"/>
        </a:p>
      </dgm:t>
    </dgm:pt>
    <dgm:pt modelId="{C575923F-4778-4BE7-84A7-213698DE86FA}">
      <dgm:prSet phldrT="[Text]" custT="1"/>
      <dgm:spPr>
        <a:solidFill>
          <a:srgbClr val="0070C0"/>
        </a:solidFill>
      </dgm:spPr>
      <dgm:t>
        <a:bodyPr/>
        <a:lstStyle/>
        <a:p>
          <a:r>
            <a:rPr lang="el-GR" sz="1800" b="1" dirty="0"/>
            <a:t>4. Σύνδεση θεμ. ενοτήτων με βιβλιογραφία</a:t>
          </a:r>
          <a:endParaRPr lang="en-US" sz="1800" b="1" dirty="0"/>
        </a:p>
      </dgm:t>
    </dgm:pt>
    <dgm:pt modelId="{D52A34D1-19C7-4182-80A8-40307D35C66E}" type="parTrans" cxnId="{4E63D8BF-10BB-4EA6-B7A6-A5CF5B4A0524}">
      <dgm:prSet/>
      <dgm:spPr/>
      <dgm:t>
        <a:bodyPr/>
        <a:lstStyle/>
        <a:p>
          <a:endParaRPr lang="en-US"/>
        </a:p>
      </dgm:t>
    </dgm:pt>
    <dgm:pt modelId="{95CC8A28-9F61-4C02-ABED-E918E85D2AA4}" type="sibTrans" cxnId="{4E63D8BF-10BB-4EA6-B7A6-A5CF5B4A0524}">
      <dgm:prSet/>
      <dgm:spPr/>
      <dgm:t>
        <a:bodyPr/>
        <a:lstStyle/>
        <a:p>
          <a:endParaRPr lang="en-US"/>
        </a:p>
      </dgm:t>
    </dgm:pt>
    <dgm:pt modelId="{96813BB2-81FD-4BC7-BD2A-692FBBEA9640}">
      <dgm:prSet phldrT="[Text]"/>
      <dgm:spPr/>
      <dgm:t>
        <a:bodyPr/>
        <a:lstStyle/>
        <a:p>
          <a:r>
            <a:rPr lang="el-GR" dirty="0"/>
            <a:t>Βαθύτερη κατανόηση ή νέα θεωρία</a:t>
          </a:r>
          <a:endParaRPr lang="en-US" dirty="0"/>
        </a:p>
      </dgm:t>
    </dgm:pt>
    <dgm:pt modelId="{C82D5FB5-EB20-4F14-9C7A-5D95D2ADFB13}" type="parTrans" cxnId="{0C811F7D-2F68-47F8-B1F9-B791CF67CF57}">
      <dgm:prSet/>
      <dgm:spPr/>
      <dgm:t>
        <a:bodyPr/>
        <a:lstStyle/>
        <a:p>
          <a:endParaRPr lang="en-US"/>
        </a:p>
      </dgm:t>
    </dgm:pt>
    <dgm:pt modelId="{C191D756-A4CA-4EEF-BFA8-56204B17E7F7}" type="sibTrans" cxnId="{0C811F7D-2F68-47F8-B1F9-B791CF67CF57}">
      <dgm:prSet/>
      <dgm:spPr/>
      <dgm:t>
        <a:bodyPr/>
        <a:lstStyle/>
        <a:p>
          <a:endParaRPr lang="en-US"/>
        </a:p>
      </dgm:t>
    </dgm:pt>
    <dgm:pt modelId="{FAA11ED8-86A3-4237-B3C8-F66C2912DFBC}" type="pres">
      <dgm:prSet presAssocID="{EF452D64-D3AB-45C3-82BB-22897AD25FE9}" presName="cycleMatrixDiagram" presStyleCnt="0">
        <dgm:presLayoutVars>
          <dgm:chMax val="1"/>
          <dgm:dir/>
          <dgm:animLvl val="lvl"/>
          <dgm:resizeHandles val="exact"/>
        </dgm:presLayoutVars>
      </dgm:prSet>
      <dgm:spPr/>
    </dgm:pt>
    <dgm:pt modelId="{A0C3BAC9-456B-435F-89FB-3A5217C18DA6}" type="pres">
      <dgm:prSet presAssocID="{EF452D64-D3AB-45C3-82BB-22897AD25FE9}" presName="children" presStyleCnt="0"/>
      <dgm:spPr/>
    </dgm:pt>
    <dgm:pt modelId="{490DB18E-D293-4B24-ADA6-8D5EDBE41CF7}" type="pres">
      <dgm:prSet presAssocID="{EF452D64-D3AB-45C3-82BB-22897AD25FE9}" presName="child1group" presStyleCnt="0"/>
      <dgm:spPr/>
    </dgm:pt>
    <dgm:pt modelId="{A2AF1C04-3F10-4E3C-BEEB-4165ACED2F92}" type="pres">
      <dgm:prSet presAssocID="{EF452D64-D3AB-45C3-82BB-22897AD25FE9}" presName="child1" presStyleLbl="bgAcc1" presStyleIdx="0" presStyleCnt="4" custScaleX="123241" custScaleY="56190" custLinFactNeighborX="-8438" custLinFactNeighborY="-13793"/>
      <dgm:spPr/>
    </dgm:pt>
    <dgm:pt modelId="{5A845765-C8FF-4A43-ADAA-B65DE2C90F64}" type="pres">
      <dgm:prSet presAssocID="{EF452D64-D3AB-45C3-82BB-22897AD25FE9}" presName="child1Text" presStyleLbl="bgAcc1" presStyleIdx="0" presStyleCnt="4">
        <dgm:presLayoutVars>
          <dgm:bulletEnabled val="1"/>
        </dgm:presLayoutVars>
      </dgm:prSet>
      <dgm:spPr/>
    </dgm:pt>
    <dgm:pt modelId="{D925A9C2-4FBC-4F68-B7C8-9C514A00E6C9}" type="pres">
      <dgm:prSet presAssocID="{EF452D64-D3AB-45C3-82BB-22897AD25FE9}" presName="child2group" presStyleCnt="0"/>
      <dgm:spPr/>
    </dgm:pt>
    <dgm:pt modelId="{D1461C0A-A9F3-460B-8290-91399CC2CDA3}" type="pres">
      <dgm:prSet presAssocID="{EF452D64-D3AB-45C3-82BB-22897AD25FE9}" presName="child2" presStyleLbl="bgAcc1" presStyleIdx="1" presStyleCnt="4" custScaleY="47515" custLinFactNeighborX="710" custLinFactNeighborY="-18130"/>
      <dgm:spPr/>
    </dgm:pt>
    <dgm:pt modelId="{CDE2B6B1-8B01-4716-A9D7-405B12B336BE}" type="pres">
      <dgm:prSet presAssocID="{EF452D64-D3AB-45C3-82BB-22897AD25FE9}" presName="child2Text" presStyleLbl="bgAcc1" presStyleIdx="1" presStyleCnt="4">
        <dgm:presLayoutVars>
          <dgm:bulletEnabled val="1"/>
        </dgm:presLayoutVars>
      </dgm:prSet>
      <dgm:spPr/>
    </dgm:pt>
    <dgm:pt modelId="{74DDFF45-6966-4DF9-90E6-E4E8439214F5}" type="pres">
      <dgm:prSet presAssocID="{EF452D64-D3AB-45C3-82BB-22897AD25FE9}" presName="child3group" presStyleCnt="0"/>
      <dgm:spPr/>
    </dgm:pt>
    <dgm:pt modelId="{302F7110-4AC4-43CC-A8C4-6B937B72BAD3}" type="pres">
      <dgm:prSet presAssocID="{EF452D64-D3AB-45C3-82BB-22897AD25FE9}" presName="child3" presStyleLbl="bgAcc1" presStyleIdx="2" presStyleCnt="4" custScaleX="120059"/>
      <dgm:spPr/>
    </dgm:pt>
    <dgm:pt modelId="{1B6B9E7F-88A2-474F-BB15-B4913F342112}" type="pres">
      <dgm:prSet presAssocID="{EF452D64-D3AB-45C3-82BB-22897AD25FE9}" presName="child3Text" presStyleLbl="bgAcc1" presStyleIdx="2" presStyleCnt="4">
        <dgm:presLayoutVars>
          <dgm:bulletEnabled val="1"/>
        </dgm:presLayoutVars>
      </dgm:prSet>
      <dgm:spPr/>
    </dgm:pt>
    <dgm:pt modelId="{4E57A0D2-9420-4E85-AE62-915CBD3539A6}" type="pres">
      <dgm:prSet presAssocID="{EF452D64-D3AB-45C3-82BB-22897AD25FE9}" presName="child4group" presStyleCnt="0"/>
      <dgm:spPr/>
    </dgm:pt>
    <dgm:pt modelId="{E03ED52F-1AE1-4DAE-9712-B806C08516EC}" type="pres">
      <dgm:prSet presAssocID="{EF452D64-D3AB-45C3-82BB-22897AD25FE9}" presName="child4" presStyleLbl="bgAcc1" presStyleIdx="3" presStyleCnt="4"/>
      <dgm:spPr/>
    </dgm:pt>
    <dgm:pt modelId="{1AB16B8B-EB20-42F0-9D13-194B95FA80DE}" type="pres">
      <dgm:prSet presAssocID="{EF452D64-D3AB-45C3-82BB-22897AD25FE9}" presName="child4Text" presStyleLbl="bgAcc1" presStyleIdx="3" presStyleCnt="4">
        <dgm:presLayoutVars>
          <dgm:bulletEnabled val="1"/>
        </dgm:presLayoutVars>
      </dgm:prSet>
      <dgm:spPr/>
    </dgm:pt>
    <dgm:pt modelId="{CA9E0264-3B02-4658-B42F-66D0E0C4D447}" type="pres">
      <dgm:prSet presAssocID="{EF452D64-D3AB-45C3-82BB-22897AD25FE9}" presName="childPlaceholder" presStyleCnt="0"/>
      <dgm:spPr/>
    </dgm:pt>
    <dgm:pt modelId="{E141613C-9C77-4AA9-BB2B-99424BB5A113}" type="pres">
      <dgm:prSet presAssocID="{EF452D64-D3AB-45C3-82BB-22897AD25FE9}" presName="circle" presStyleCnt="0"/>
      <dgm:spPr/>
    </dgm:pt>
    <dgm:pt modelId="{8C2E93BE-3767-49A9-9878-9E4ED7F63622}" type="pres">
      <dgm:prSet presAssocID="{EF452D64-D3AB-45C3-82BB-22897AD25FE9}" presName="quadrant1" presStyleLbl="node1" presStyleIdx="0" presStyleCnt="4">
        <dgm:presLayoutVars>
          <dgm:chMax val="1"/>
          <dgm:bulletEnabled val="1"/>
        </dgm:presLayoutVars>
      </dgm:prSet>
      <dgm:spPr/>
    </dgm:pt>
    <dgm:pt modelId="{EBBDC23E-90E8-47CF-96AB-3BCB3C533A65}" type="pres">
      <dgm:prSet presAssocID="{EF452D64-D3AB-45C3-82BB-22897AD25FE9}" presName="quadrant2" presStyleLbl="node1" presStyleIdx="1" presStyleCnt="4">
        <dgm:presLayoutVars>
          <dgm:chMax val="1"/>
          <dgm:bulletEnabled val="1"/>
        </dgm:presLayoutVars>
      </dgm:prSet>
      <dgm:spPr/>
    </dgm:pt>
    <dgm:pt modelId="{FC38DF43-BE72-4A02-B6B9-0A4C22427B9C}" type="pres">
      <dgm:prSet presAssocID="{EF452D64-D3AB-45C3-82BB-22897AD25FE9}" presName="quadrant3" presStyleLbl="node1" presStyleIdx="2" presStyleCnt="4">
        <dgm:presLayoutVars>
          <dgm:chMax val="1"/>
          <dgm:bulletEnabled val="1"/>
        </dgm:presLayoutVars>
      </dgm:prSet>
      <dgm:spPr/>
    </dgm:pt>
    <dgm:pt modelId="{8DFE6EE3-B75F-4995-9A1D-215715F9ECAC}" type="pres">
      <dgm:prSet presAssocID="{EF452D64-D3AB-45C3-82BB-22897AD25FE9}" presName="quadrant4" presStyleLbl="node1" presStyleIdx="3" presStyleCnt="4">
        <dgm:presLayoutVars>
          <dgm:chMax val="1"/>
          <dgm:bulletEnabled val="1"/>
        </dgm:presLayoutVars>
      </dgm:prSet>
      <dgm:spPr/>
    </dgm:pt>
    <dgm:pt modelId="{F57ABC60-A8D3-4C9C-895C-E5CB897453FC}" type="pres">
      <dgm:prSet presAssocID="{EF452D64-D3AB-45C3-82BB-22897AD25FE9}" presName="quadrantPlaceholder" presStyleCnt="0"/>
      <dgm:spPr/>
    </dgm:pt>
    <dgm:pt modelId="{BF6320C3-DEC6-48C0-89AE-2E272EC90E40}" type="pres">
      <dgm:prSet presAssocID="{EF452D64-D3AB-45C3-82BB-22897AD25FE9}" presName="center1" presStyleLbl="fgShp" presStyleIdx="0" presStyleCnt="2"/>
      <dgm:spPr/>
    </dgm:pt>
    <dgm:pt modelId="{129BFBD7-588E-4279-B3BF-9047C1FCDB06}" type="pres">
      <dgm:prSet presAssocID="{EF452D64-D3AB-45C3-82BB-22897AD25FE9}" presName="center2" presStyleLbl="fgShp" presStyleIdx="1" presStyleCnt="2" custLinFactNeighborX="-6434" custLinFactNeighborY="-24356"/>
      <dgm:spPr/>
    </dgm:pt>
  </dgm:ptLst>
  <dgm:cxnLst>
    <dgm:cxn modelId="{8C9ADB1D-053C-4197-9B2E-AFF0F8B356F7}" srcId="{0EAECABF-0E62-442D-BD35-4F607B1ED740}" destId="{10B7F277-ADE6-44B0-9AC3-EC667A82F28B}" srcOrd="0" destOrd="0" parTransId="{388943AE-4817-4711-99CC-F6AAC595A0DB}" sibTransId="{8E89E0D1-D1F4-4C25-8B28-65F8FC33A178}"/>
    <dgm:cxn modelId="{9B746E4C-9A3F-4119-B925-51E3E4F16C97}" srcId="{EF452D64-D3AB-45C3-82BB-22897AD25FE9}" destId="{57DC294D-64E5-4EC9-B6AE-B9880615DF3E}" srcOrd="2" destOrd="0" parTransId="{BE701886-C888-4F68-A61D-CA3CC998AF15}" sibTransId="{91EFF667-F78B-4585-B9D0-D4F91AA8EB6C}"/>
    <dgm:cxn modelId="{90307079-515F-40D1-9563-D16AEA0A4C80}" type="presOf" srcId="{57DC294D-64E5-4EC9-B6AE-B9880615DF3E}" destId="{FC38DF43-BE72-4A02-B6B9-0A4C22427B9C}" srcOrd="0" destOrd="0" presId="urn:microsoft.com/office/officeart/2005/8/layout/cycle4"/>
    <dgm:cxn modelId="{0C811F7D-2F68-47F8-B1F9-B791CF67CF57}" srcId="{C575923F-4778-4BE7-84A7-213698DE86FA}" destId="{96813BB2-81FD-4BC7-BD2A-692FBBEA9640}" srcOrd="0" destOrd="0" parTransId="{C82D5FB5-EB20-4F14-9C7A-5D95D2ADFB13}" sibTransId="{C191D756-A4CA-4EEF-BFA8-56204B17E7F7}"/>
    <dgm:cxn modelId="{EA16BE7F-6D64-41E3-8143-BF5CD011EC96}" type="presOf" srcId="{EF452D64-D3AB-45C3-82BB-22897AD25FE9}" destId="{FAA11ED8-86A3-4237-B3C8-F66C2912DFBC}" srcOrd="0" destOrd="0" presId="urn:microsoft.com/office/officeart/2005/8/layout/cycle4"/>
    <dgm:cxn modelId="{CED61A99-10F5-4894-A12C-D399C619D9CF}" srcId="{57DC294D-64E5-4EC9-B6AE-B9880615DF3E}" destId="{8F03A540-B69F-49A7-B429-55CD297B0D46}" srcOrd="0" destOrd="0" parTransId="{A2A8BC85-5DB5-4DBE-92DC-860272461E24}" sibTransId="{DD0475EC-6890-42E1-845D-843307339FCF}"/>
    <dgm:cxn modelId="{F7C82199-A1EE-4535-BE98-9EF44F058C71}" type="presOf" srcId="{8F03A540-B69F-49A7-B429-55CD297B0D46}" destId="{302F7110-4AC4-43CC-A8C4-6B937B72BAD3}" srcOrd="0" destOrd="0" presId="urn:microsoft.com/office/officeart/2005/8/layout/cycle4"/>
    <dgm:cxn modelId="{DEE294A1-ACF2-414B-BCCC-A243DD5C6791}" type="presOf" srcId="{10B7F277-ADE6-44B0-9AC3-EC667A82F28B}" destId="{D1461C0A-A9F3-460B-8290-91399CC2CDA3}" srcOrd="0" destOrd="0" presId="urn:microsoft.com/office/officeart/2005/8/layout/cycle4"/>
    <dgm:cxn modelId="{3CDBE1A1-881C-4CC3-BB5E-25F00CC1CD2B}" srcId="{5A008B18-5CFC-4DCB-9C27-DB3C5A604FB9}" destId="{E33FC237-A785-48F0-8A06-6E2DA11F4A0C}" srcOrd="0" destOrd="0" parTransId="{DC1F07D2-CB54-47AD-9E72-6E8483D7FDFE}" sibTransId="{787901AE-AABE-4EF3-A438-D5CABE58A84E}"/>
    <dgm:cxn modelId="{28913CA8-C1D4-4065-AD40-06ABAE9EF76E}" type="presOf" srcId="{8F03A540-B69F-49A7-B429-55CD297B0D46}" destId="{1B6B9E7F-88A2-474F-BB15-B4913F342112}" srcOrd="1" destOrd="0" presId="urn:microsoft.com/office/officeart/2005/8/layout/cycle4"/>
    <dgm:cxn modelId="{B988C1AB-2604-4774-88A3-636E4E4F01F0}" srcId="{EF452D64-D3AB-45C3-82BB-22897AD25FE9}" destId="{0EAECABF-0E62-442D-BD35-4F607B1ED740}" srcOrd="1" destOrd="0" parTransId="{AD08F4DF-993F-4673-8434-B7FEC1B5F206}" sibTransId="{59AD3C03-D857-4A6E-A863-791C8AAF41E9}"/>
    <dgm:cxn modelId="{4E63D8BF-10BB-4EA6-B7A6-A5CF5B4A0524}" srcId="{EF452D64-D3AB-45C3-82BB-22897AD25FE9}" destId="{C575923F-4778-4BE7-84A7-213698DE86FA}" srcOrd="3" destOrd="0" parTransId="{D52A34D1-19C7-4182-80A8-40307D35C66E}" sibTransId="{95CC8A28-9F61-4C02-ABED-E918E85D2AA4}"/>
    <dgm:cxn modelId="{F4DEA0C6-CC55-405A-A03E-ED7D1F359012}" type="presOf" srcId="{10B7F277-ADE6-44B0-9AC3-EC667A82F28B}" destId="{CDE2B6B1-8B01-4716-A9D7-405B12B336BE}" srcOrd="1" destOrd="0" presId="urn:microsoft.com/office/officeart/2005/8/layout/cycle4"/>
    <dgm:cxn modelId="{7F10F8C9-E40B-40D3-B116-D6B3403A690A}" type="presOf" srcId="{E33FC237-A785-48F0-8A06-6E2DA11F4A0C}" destId="{A2AF1C04-3F10-4E3C-BEEB-4165ACED2F92}" srcOrd="0" destOrd="0" presId="urn:microsoft.com/office/officeart/2005/8/layout/cycle4"/>
    <dgm:cxn modelId="{41BC88D0-C876-48B0-BBF7-D3815251FA6C}" type="presOf" srcId="{96813BB2-81FD-4BC7-BD2A-692FBBEA9640}" destId="{1AB16B8B-EB20-42F0-9D13-194B95FA80DE}" srcOrd="1" destOrd="0" presId="urn:microsoft.com/office/officeart/2005/8/layout/cycle4"/>
    <dgm:cxn modelId="{10AF22EA-6661-4B10-A1F4-8BFB9A534234}" srcId="{EF452D64-D3AB-45C3-82BB-22897AD25FE9}" destId="{5A008B18-5CFC-4DCB-9C27-DB3C5A604FB9}" srcOrd="0" destOrd="0" parTransId="{C3E03DBB-8BA4-4FDC-8B7F-EF40D5D4F0CA}" sibTransId="{3BF7D4B9-9C29-42F8-81BC-9457D6FF7B6B}"/>
    <dgm:cxn modelId="{D06DADEA-721B-4330-9FE5-835F2A7205BB}" type="presOf" srcId="{96813BB2-81FD-4BC7-BD2A-692FBBEA9640}" destId="{E03ED52F-1AE1-4DAE-9712-B806C08516EC}" srcOrd="0" destOrd="0" presId="urn:microsoft.com/office/officeart/2005/8/layout/cycle4"/>
    <dgm:cxn modelId="{FE5A06EB-D68A-4205-8C5E-6E77EC537058}" type="presOf" srcId="{0EAECABF-0E62-442D-BD35-4F607B1ED740}" destId="{EBBDC23E-90E8-47CF-96AB-3BCB3C533A65}" srcOrd="0" destOrd="0" presId="urn:microsoft.com/office/officeart/2005/8/layout/cycle4"/>
    <dgm:cxn modelId="{F5BB08F6-AD34-486E-95C1-53C03F4F2D37}" type="presOf" srcId="{C575923F-4778-4BE7-84A7-213698DE86FA}" destId="{8DFE6EE3-B75F-4995-9A1D-215715F9ECAC}" srcOrd="0" destOrd="0" presId="urn:microsoft.com/office/officeart/2005/8/layout/cycle4"/>
    <dgm:cxn modelId="{F5816FF7-B3A2-4B52-BDB4-159AC67C69A9}" type="presOf" srcId="{5A008B18-5CFC-4DCB-9C27-DB3C5A604FB9}" destId="{8C2E93BE-3767-49A9-9878-9E4ED7F63622}" srcOrd="0" destOrd="0" presId="urn:microsoft.com/office/officeart/2005/8/layout/cycle4"/>
    <dgm:cxn modelId="{BF79CCFC-6E1A-47BD-B265-1B4D1DC7862E}" type="presOf" srcId="{E33FC237-A785-48F0-8A06-6E2DA11F4A0C}" destId="{5A845765-C8FF-4A43-ADAA-B65DE2C90F64}" srcOrd="1" destOrd="0" presId="urn:microsoft.com/office/officeart/2005/8/layout/cycle4"/>
    <dgm:cxn modelId="{7DE6E743-B338-418B-88DF-044307D63AA5}" type="presParOf" srcId="{FAA11ED8-86A3-4237-B3C8-F66C2912DFBC}" destId="{A0C3BAC9-456B-435F-89FB-3A5217C18DA6}" srcOrd="0" destOrd="0" presId="urn:microsoft.com/office/officeart/2005/8/layout/cycle4"/>
    <dgm:cxn modelId="{4D7BFD53-C593-4D9D-B0D4-83669CEC700E}" type="presParOf" srcId="{A0C3BAC9-456B-435F-89FB-3A5217C18DA6}" destId="{490DB18E-D293-4B24-ADA6-8D5EDBE41CF7}" srcOrd="0" destOrd="0" presId="urn:microsoft.com/office/officeart/2005/8/layout/cycle4"/>
    <dgm:cxn modelId="{171D921D-BA50-4124-B9F4-34F91E344169}" type="presParOf" srcId="{490DB18E-D293-4B24-ADA6-8D5EDBE41CF7}" destId="{A2AF1C04-3F10-4E3C-BEEB-4165ACED2F92}" srcOrd="0" destOrd="0" presId="urn:microsoft.com/office/officeart/2005/8/layout/cycle4"/>
    <dgm:cxn modelId="{33496F5A-02F4-4776-A076-22BA18502294}" type="presParOf" srcId="{490DB18E-D293-4B24-ADA6-8D5EDBE41CF7}" destId="{5A845765-C8FF-4A43-ADAA-B65DE2C90F64}" srcOrd="1" destOrd="0" presId="urn:microsoft.com/office/officeart/2005/8/layout/cycle4"/>
    <dgm:cxn modelId="{2E391D07-5667-4B62-A0DC-5E0BDC06B9CC}" type="presParOf" srcId="{A0C3BAC9-456B-435F-89FB-3A5217C18DA6}" destId="{D925A9C2-4FBC-4F68-B7C8-9C514A00E6C9}" srcOrd="1" destOrd="0" presId="urn:microsoft.com/office/officeart/2005/8/layout/cycle4"/>
    <dgm:cxn modelId="{CA1DB85D-C560-4270-A334-56B331F76ADE}" type="presParOf" srcId="{D925A9C2-4FBC-4F68-B7C8-9C514A00E6C9}" destId="{D1461C0A-A9F3-460B-8290-91399CC2CDA3}" srcOrd="0" destOrd="0" presId="urn:microsoft.com/office/officeart/2005/8/layout/cycle4"/>
    <dgm:cxn modelId="{1744B2F6-9E2E-4CFD-A656-48EEED6FC301}" type="presParOf" srcId="{D925A9C2-4FBC-4F68-B7C8-9C514A00E6C9}" destId="{CDE2B6B1-8B01-4716-A9D7-405B12B336BE}" srcOrd="1" destOrd="0" presId="urn:microsoft.com/office/officeart/2005/8/layout/cycle4"/>
    <dgm:cxn modelId="{67227BCD-4F30-4CC8-95EF-D106E4BD0754}" type="presParOf" srcId="{A0C3BAC9-456B-435F-89FB-3A5217C18DA6}" destId="{74DDFF45-6966-4DF9-90E6-E4E8439214F5}" srcOrd="2" destOrd="0" presId="urn:microsoft.com/office/officeart/2005/8/layout/cycle4"/>
    <dgm:cxn modelId="{950F5945-A13A-479D-87C7-4D398D074B83}" type="presParOf" srcId="{74DDFF45-6966-4DF9-90E6-E4E8439214F5}" destId="{302F7110-4AC4-43CC-A8C4-6B937B72BAD3}" srcOrd="0" destOrd="0" presId="urn:microsoft.com/office/officeart/2005/8/layout/cycle4"/>
    <dgm:cxn modelId="{ED3C3648-820F-4AC4-93DB-A40B719D5657}" type="presParOf" srcId="{74DDFF45-6966-4DF9-90E6-E4E8439214F5}" destId="{1B6B9E7F-88A2-474F-BB15-B4913F342112}" srcOrd="1" destOrd="0" presId="urn:microsoft.com/office/officeart/2005/8/layout/cycle4"/>
    <dgm:cxn modelId="{41697E83-7D98-4FFC-A602-3F7B42469BFA}" type="presParOf" srcId="{A0C3BAC9-456B-435F-89FB-3A5217C18DA6}" destId="{4E57A0D2-9420-4E85-AE62-915CBD3539A6}" srcOrd="3" destOrd="0" presId="urn:microsoft.com/office/officeart/2005/8/layout/cycle4"/>
    <dgm:cxn modelId="{22BCB01A-C90A-4E3F-A3B4-A1E92B8FA85B}" type="presParOf" srcId="{4E57A0D2-9420-4E85-AE62-915CBD3539A6}" destId="{E03ED52F-1AE1-4DAE-9712-B806C08516EC}" srcOrd="0" destOrd="0" presId="urn:microsoft.com/office/officeart/2005/8/layout/cycle4"/>
    <dgm:cxn modelId="{644F5956-C3EA-4E4D-B426-AEE04262B7EC}" type="presParOf" srcId="{4E57A0D2-9420-4E85-AE62-915CBD3539A6}" destId="{1AB16B8B-EB20-42F0-9D13-194B95FA80DE}" srcOrd="1" destOrd="0" presId="urn:microsoft.com/office/officeart/2005/8/layout/cycle4"/>
    <dgm:cxn modelId="{32976180-8729-4EFC-99FE-78C9F59C565F}" type="presParOf" srcId="{A0C3BAC9-456B-435F-89FB-3A5217C18DA6}" destId="{CA9E0264-3B02-4658-B42F-66D0E0C4D447}" srcOrd="4" destOrd="0" presId="urn:microsoft.com/office/officeart/2005/8/layout/cycle4"/>
    <dgm:cxn modelId="{136534AE-5461-402C-9B0A-63A764B25CAF}" type="presParOf" srcId="{FAA11ED8-86A3-4237-B3C8-F66C2912DFBC}" destId="{E141613C-9C77-4AA9-BB2B-99424BB5A113}" srcOrd="1" destOrd="0" presId="urn:microsoft.com/office/officeart/2005/8/layout/cycle4"/>
    <dgm:cxn modelId="{9D593540-46F5-46A9-8771-38B7CE2FDF8E}" type="presParOf" srcId="{E141613C-9C77-4AA9-BB2B-99424BB5A113}" destId="{8C2E93BE-3767-49A9-9878-9E4ED7F63622}" srcOrd="0" destOrd="0" presId="urn:microsoft.com/office/officeart/2005/8/layout/cycle4"/>
    <dgm:cxn modelId="{20FF390E-DBF2-400C-A408-5DC01E9EBB70}" type="presParOf" srcId="{E141613C-9C77-4AA9-BB2B-99424BB5A113}" destId="{EBBDC23E-90E8-47CF-96AB-3BCB3C533A65}" srcOrd="1" destOrd="0" presId="urn:microsoft.com/office/officeart/2005/8/layout/cycle4"/>
    <dgm:cxn modelId="{5FD9637D-5746-48BA-B8B7-A1D268229D5D}" type="presParOf" srcId="{E141613C-9C77-4AA9-BB2B-99424BB5A113}" destId="{FC38DF43-BE72-4A02-B6B9-0A4C22427B9C}" srcOrd="2" destOrd="0" presId="urn:microsoft.com/office/officeart/2005/8/layout/cycle4"/>
    <dgm:cxn modelId="{0218BAEF-FAFC-44C9-91CC-DE8A32D3043A}" type="presParOf" srcId="{E141613C-9C77-4AA9-BB2B-99424BB5A113}" destId="{8DFE6EE3-B75F-4995-9A1D-215715F9ECAC}" srcOrd="3" destOrd="0" presId="urn:microsoft.com/office/officeart/2005/8/layout/cycle4"/>
    <dgm:cxn modelId="{DDB668E2-FDEE-424B-A9E5-CA341E4F00D0}" type="presParOf" srcId="{E141613C-9C77-4AA9-BB2B-99424BB5A113}" destId="{F57ABC60-A8D3-4C9C-895C-E5CB897453FC}" srcOrd="4" destOrd="0" presId="urn:microsoft.com/office/officeart/2005/8/layout/cycle4"/>
    <dgm:cxn modelId="{C8255DB7-224B-40E4-A135-29F63EC57FA2}" type="presParOf" srcId="{FAA11ED8-86A3-4237-B3C8-F66C2912DFBC}" destId="{BF6320C3-DEC6-48C0-89AE-2E272EC90E40}" srcOrd="2" destOrd="0" presId="urn:microsoft.com/office/officeart/2005/8/layout/cycle4"/>
    <dgm:cxn modelId="{3444708A-529D-40CE-B8E6-BAC3EA59E303}" type="presParOf" srcId="{FAA11ED8-86A3-4237-B3C8-F66C2912DFBC}" destId="{129BFBD7-588E-4279-B3BF-9047C1FCDB0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18219-3336-4579-A563-9C977028E3D6}">
      <dsp:nvSpPr>
        <dsp:cNvPr id="0" name=""/>
        <dsp:cNvSpPr/>
      </dsp:nvSpPr>
      <dsp:spPr>
        <a:xfrm>
          <a:off x="68750" y="2249"/>
          <a:ext cx="2827416" cy="19004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rgbClr val="C00000"/>
              </a:solidFill>
            </a:rPr>
            <a:t>Εθνογραφία/</a:t>
          </a:r>
        </a:p>
        <a:p>
          <a:pPr marL="0" lvl="0" indent="0" algn="ctr" defTabSz="1244600">
            <a:lnSpc>
              <a:spcPct val="90000"/>
            </a:lnSpc>
            <a:spcBef>
              <a:spcPct val="0"/>
            </a:spcBef>
            <a:spcAft>
              <a:spcPct val="35000"/>
            </a:spcAft>
            <a:buNone/>
          </a:pPr>
          <a:r>
            <a:rPr lang="el-GR" sz="2800" kern="1200" dirty="0">
              <a:solidFill>
                <a:srgbClr val="C00000"/>
              </a:solidFill>
            </a:rPr>
            <a:t>συμμετοχική παρατήρηση</a:t>
          </a:r>
        </a:p>
      </dsp:txBody>
      <dsp:txXfrm>
        <a:off x="68750" y="2249"/>
        <a:ext cx="2827416" cy="1900466"/>
      </dsp:txXfrm>
    </dsp:sp>
    <dsp:sp modelId="{8CF54BE5-BA92-4E17-8253-F4C591A7AE59}">
      <dsp:nvSpPr>
        <dsp:cNvPr id="0" name=""/>
        <dsp:cNvSpPr/>
      </dsp:nvSpPr>
      <dsp:spPr>
        <a:xfrm>
          <a:off x="3205536" y="24375"/>
          <a:ext cx="3093690" cy="1856214"/>
        </a:xfrm>
        <a:prstGeom prst="rect">
          <a:avLst/>
        </a:prstGeom>
        <a:solidFill>
          <a:schemeClr val="accent3">
            <a:hueOff val="1971081"/>
            <a:satOff val="-1065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rgbClr val="C00000"/>
              </a:solidFill>
            </a:rPr>
            <a:t>Συνέντευξη</a:t>
          </a:r>
        </a:p>
      </dsp:txBody>
      <dsp:txXfrm>
        <a:off x="3205536" y="24375"/>
        <a:ext cx="3093690" cy="1856214"/>
      </dsp:txXfrm>
    </dsp:sp>
    <dsp:sp modelId="{2F02F0C3-FB10-488B-BC1D-37B9D89D4886}">
      <dsp:nvSpPr>
        <dsp:cNvPr id="0" name=""/>
        <dsp:cNvSpPr/>
      </dsp:nvSpPr>
      <dsp:spPr>
        <a:xfrm>
          <a:off x="6608595" y="24375"/>
          <a:ext cx="2695253" cy="1856214"/>
        </a:xfrm>
        <a:prstGeom prst="rect">
          <a:avLst/>
        </a:prstGeom>
        <a:solidFill>
          <a:schemeClr val="accent3">
            <a:hueOff val="3942162"/>
            <a:satOff val="-21311"/>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rgbClr val="C00000"/>
              </a:solidFill>
            </a:rPr>
            <a:t>Ομάδες εστίασης (</a:t>
          </a:r>
          <a:r>
            <a:rPr lang="en-US" sz="2800" kern="1200" dirty="0">
              <a:solidFill>
                <a:srgbClr val="C00000"/>
              </a:solidFill>
            </a:rPr>
            <a:t>focus group)</a:t>
          </a:r>
          <a:endParaRPr lang="el-GR" sz="2800" kern="1200" dirty="0">
            <a:solidFill>
              <a:srgbClr val="C00000"/>
            </a:solidFill>
          </a:endParaRPr>
        </a:p>
      </dsp:txBody>
      <dsp:txXfrm>
        <a:off x="6608595" y="24375"/>
        <a:ext cx="2695253" cy="1856214"/>
      </dsp:txXfrm>
    </dsp:sp>
    <dsp:sp modelId="{E75BECFE-3ADA-4B3E-BD25-FFF61A2CEE0F}">
      <dsp:nvSpPr>
        <dsp:cNvPr id="0" name=""/>
        <dsp:cNvSpPr/>
      </dsp:nvSpPr>
      <dsp:spPr>
        <a:xfrm>
          <a:off x="0" y="2168871"/>
          <a:ext cx="3093690" cy="1856214"/>
        </a:xfrm>
        <a:prstGeom prst="rect">
          <a:avLst/>
        </a:prstGeom>
        <a:gradFill flip="none" rotWithShape="0">
          <a:gsLst>
            <a:gs pos="0">
              <a:schemeClr val="accent3">
                <a:hueOff val="5913244"/>
                <a:satOff val="-31967"/>
                <a:lumOff val="-1177"/>
                <a:tint val="66000"/>
                <a:satMod val="160000"/>
              </a:schemeClr>
            </a:gs>
            <a:gs pos="50000">
              <a:schemeClr val="accent3">
                <a:hueOff val="5913244"/>
                <a:satOff val="-31967"/>
                <a:lumOff val="-1177"/>
                <a:tint val="44500"/>
                <a:satMod val="160000"/>
              </a:schemeClr>
            </a:gs>
            <a:gs pos="100000">
              <a:schemeClr val="accent3">
                <a:hueOff val="5913244"/>
                <a:satOff val="-31967"/>
                <a:lumOff val="-1177"/>
                <a:tint val="23500"/>
                <a:satMod val="16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C00000"/>
              </a:solidFill>
            </a:rPr>
            <a:t>Ανάλυση αρχειακού υλικού</a:t>
          </a:r>
        </a:p>
      </dsp:txBody>
      <dsp:txXfrm>
        <a:off x="0" y="2168871"/>
        <a:ext cx="3093690" cy="1856214"/>
      </dsp:txXfrm>
    </dsp:sp>
    <dsp:sp modelId="{4625D377-BB7B-4DBB-9A9D-522E7036565F}">
      <dsp:nvSpPr>
        <dsp:cNvPr id="0" name=""/>
        <dsp:cNvSpPr/>
      </dsp:nvSpPr>
      <dsp:spPr>
        <a:xfrm>
          <a:off x="3405728" y="2212084"/>
          <a:ext cx="2827416" cy="1900466"/>
        </a:xfrm>
        <a:prstGeom prst="rect">
          <a:avLst/>
        </a:prstGeom>
        <a:solidFill>
          <a:schemeClr val="accent3">
            <a:hueOff val="7884325"/>
            <a:satOff val="-42622"/>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rgbClr val="C00000"/>
              </a:solidFill>
            </a:rPr>
            <a:t>Μελέτη περίπτωσης</a:t>
          </a:r>
        </a:p>
      </dsp:txBody>
      <dsp:txXfrm>
        <a:off x="3405728" y="2212084"/>
        <a:ext cx="2827416" cy="1900466"/>
      </dsp:txXfrm>
    </dsp:sp>
    <dsp:sp modelId="{B66BA892-3345-4956-BCE2-D4661F0FB299}">
      <dsp:nvSpPr>
        <dsp:cNvPr id="0" name=""/>
        <dsp:cNvSpPr/>
      </dsp:nvSpPr>
      <dsp:spPr>
        <a:xfrm>
          <a:off x="6515351" y="2214333"/>
          <a:ext cx="2827416" cy="1900466"/>
        </a:xfrm>
        <a:prstGeom prst="rect">
          <a:avLst/>
        </a:prstGeom>
        <a:gradFill flip="none" rotWithShape="0">
          <a:gsLst>
            <a:gs pos="0">
              <a:schemeClr val="accent3">
                <a:hueOff val="9855406"/>
                <a:satOff val="-53278"/>
                <a:lumOff val="-1961"/>
                <a:tint val="66000"/>
                <a:satMod val="160000"/>
              </a:schemeClr>
            </a:gs>
            <a:gs pos="50000">
              <a:schemeClr val="accent3">
                <a:hueOff val="9855406"/>
                <a:satOff val="-53278"/>
                <a:lumOff val="-1961"/>
                <a:tint val="44500"/>
                <a:satMod val="160000"/>
              </a:schemeClr>
            </a:gs>
            <a:gs pos="100000">
              <a:schemeClr val="accent3">
                <a:hueOff val="9855406"/>
                <a:satOff val="-53278"/>
                <a:lumOff val="-1961"/>
                <a:tint val="23500"/>
                <a:satMod val="16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C00000"/>
              </a:solidFill>
            </a:rPr>
            <a:t>Βιογραφική μελέτη</a:t>
          </a:r>
        </a:p>
        <a:p>
          <a:pPr marL="0" lvl="0" indent="0" algn="ctr" defTabSz="1066800">
            <a:lnSpc>
              <a:spcPct val="90000"/>
            </a:lnSpc>
            <a:spcBef>
              <a:spcPct val="0"/>
            </a:spcBef>
            <a:spcAft>
              <a:spcPct val="35000"/>
            </a:spcAft>
            <a:buNone/>
          </a:pPr>
          <a:r>
            <a:rPr lang="el-GR" sz="1400" kern="1200" dirty="0">
              <a:solidFill>
                <a:schemeClr val="tx1"/>
              </a:solidFill>
            </a:rPr>
            <a:t>(δεν την έχω περιλάβει στο υλικό σας)</a:t>
          </a:r>
        </a:p>
      </dsp:txBody>
      <dsp:txXfrm>
        <a:off x="6515351" y="2214333"/>
        <a:ext cx="2827416" cy="1900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EDE8-6A7A-46B1-BB15-97C876E9F7F8}">
      <dsp:nvSpPr>
        <dsp:cNvPr id="0" name=""/>
        <dsp:cNvSpPr/>
      </dsp:nvSpPr>
      <dsp:spPr>
        <a:xfrm>
          <a:off x="-5260078" y="-805618"/>
          <a:ext cx="6263669" cy="6263669"/>
        </a:xfrm>
        <a:prstGeom prst="blockArc">
          <a:avLst>
            <a:gd name="adj1" fmla="val 18900000"/>
            <a:gd name="adj2" fmla="val 2700000"/>
            <a:gd name="adj3" fmla="val 34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C86EA-F5EC-4829-AEDC-411813197C2A}">
      <dsp:nvSpPr>
        <dsp:cNvPr id="0" name=""/>
        <dsp:cNvSpPr/>
      </dsp:nvSpPr>
      <dsp:spPr>
        <a:xfrm>
          <a:off x="815294" y="664646"/>
          <a:ext cx="7248224" cy="132910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4979"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t>Σε ποιο βαθμό προτίθεμαι να εμπλακώ στο ερευνητικό πεδίο</a:t>
          </a:r>
          <a:r>
            <a:rPr lang="el-GR" sz="2800" kern="1200" dirty="0">
              <a:latin typeface="Trebuchet MS" panose="020B0603020202020204" pitchFamily="34" charset="0"/>
            </a:rPr>
            <a:t>;</a:t>
          </a:r>
          <a:endParaRPr lang="el-GR" sz="2800" kern="1200" dirty="0"/>
        </a:p>
      </dsp:txBody>
      <dsp:txXfrm>
        <a:off x="815294" y="664646"/>
        <a:ext cx="7248224" cy="1329107"/>
      </dsp:txXfrm>
    </dsp:sp>
    <dsp:sp modelId="{4ECDE47F-1873-44E2-99C5-05520A4E13A3}">
      <dsp:nvSpPr>
        <dsp:cNvPr id="0" name=""/>
        <dsp:cNvSpPr/>
      </dsp:nvSpPr>
      <dsp:spPr>
        <a:xfrm>
          <a:off x="307509" y="533397"/>
          <a:ext cx="1015570" cy="11598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546ED-1309-432E-98BD-E76534E72BFD}">
      <dsp:nvSpPr>
        <dsp:cNvPr id="0" name=""/>
        <dsp:cNvSpPr/>
      </dsp:nvSpPr>
      <dsp:spPr>
        <a:xfrm>
          <a:off x="815294" y="2658679"/>
          <a:ext cx="7248224" cy="1329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4979" tIns="68580" rIns="68580" bIns="68580" numCol="1" spcCol="1270" anchor="ctr" anchorCtr="0">
          <a:noAutofit/>
        </a:bodyPr>
        <a:lstStyle/>
        <a:p>
          <a:pPr marL="0" lvl="0" indent="0" algn="l" defTabSz="1200150">
            <a:lnSpc>
              <a:spcPct val="90000"/>
            </a:lnSpc>
            <a:spcBef>
              <a:spcPct val="0"/>
            </a:spcBef>
            <a:spcAft>
              <a:spcPct val="35000"/>
            </a:spcAft>
            <a:buNone/>
          </a:pPr>
          <a:r>
            <a:rPr lang="el-GR" sz="2700" kern="1200" dirty="0"/>
            <a:t>Ποια μορφή συμμετοχικής παρατήρησης σχεδιάζω να χρησιμοποιήσω</a:t>
          </a:r>
          <a:r>
            <a:rPr lang="el-GR" sz="2700" kern="1200" dirty="0">
              <a:latin typeface="Trebuchet MS" panose="020B0603020202020204" pitchFamily="34" charset="0"/>
            </a:rPr>
            <a:t>;</a:t>
          </a:r>
          <a:endParaRPr lang="el-GR" sz="2700" kern="1200" dirty="0"/>
        </a:p>
      </dsp:txBody>
      <dsp:txXfrm>
        <a:off x="815294" y="2658679"/>
        <a:ext cx="7248224" cy="1329107"/>
      </dsp:txXfrm>
    </dsp:sp>
    <dsp:sp modelId="{340CE412-7435-445A-BAAD-F08B1DE35BE5}">
      <dsp:nvSpPr>
        <dsp:cNvPr id="0" name=""/>
        <dsp:cNvSpPr/>
      </dsp:nvSpPr>
      <dsp:spPr>
        <a:xfrm>
          <a:off x="318416" y="2696766"/>
          <a:ext cx="993756" cy="1252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9E8EA-5AEB-47B0-AE51-B1C82817865F}">
      <dsp:nvSpPr>
        <dsp:cNvPr id="0" name=""/>
        <dsp:cNvSpPr/>
      </dsp:nvSpPr>
      <dsp:spPr>
        <a:xfrm rot="5400000">
          <a:off x="4915563" y="-1860940"/>
          <a:ext cx="1705475" cy="54289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t>Είναι ανοικτή, όχι προκαθορισμένες ερωτήσεις, αλλά ευρείες θεματικές.</a:t>
          </a:r>
          <a:endParaRPr lang="en-US" sz="2000" kern="1200" dirty="0"/>
        </a:p>
        <a:p>
          <a:pPr marL="228600" lvl="1" indent="-228600" algn="l" defTabSz="889000">
            <a:lnSpc>
              <a:spcPct val="90000"/>
            </a:lnSpc>
            <a:spcBef>
              <a:spcPct val="0"/>
            </a:spcBef>
            <a:spcAft>
              <a:spcPct val="15000"/>
            </a:spcAft>
            <a:buChar char="•"/>
          </a:pPr>
          <a:r>
            <a:rPr lang="el-GR" sz="2000" kern="1200" dirty="0"/>
            <a:t>Η διατύπωση και η αλληλουχία των ερωτήσεων γίνονται την ώρα της συνέντευξης</a:t>
          </a:r>
          <a:endParaRPr lang="en-US" sz="2000" kern="1200" dirty="0"/>
        </a:p>
      </dsp:txBody>
      <dsp:txXfrm rot="-5400000">
        <a:off x="3053806" y="84071"/>
        <a:ext cx="5345735" cy="1538967"/>
      </dsp:txXfrm>
    </dsp:sp>
    <dsp:sp modelId="{67CDC7E2-00A3-44CD-B27A-657169747B2D}">
      <dsp:nvSpPr>
        <dsp:cNvPr id="0" name=""/>
        <dsp:cNvSpPr/>
      </dsp:nvSpPr>
      <dsp:spPr>
        <a:xfrm>
          <a:off x="0" y="230739"/>
          <a:ext cx="3053806" cy="1245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t>Μη δομημένη (πχ. προσωπικές αφηγήσεις) </a:t>
          </a:r>
          <a:endParaRPr lang="en-US" sz="2200" kern="1200" dirty="0"/>
        </a:p>
      </dsp:txBody>
      <dsp:txXfrm>
        <a:off x="60807" y="291546"/>
        <a:ext cx="2932192" cy="1124015"/>
      </dsp:txXfrm>
    </dsp:sp>
    <dsp:sp modelId="{1AF20233-DD04-47E7-80B0-925C3B680ACD}">
      <dsp:nvSpPr>
        <dsp:cNvPr id="0" name=""/>
        <dsp:cNvSpPr/>
      </dsp:nvSpPr>
      <dsp:spPr>
        <a:xfrm rot="5400000">
          <a:off x="4905940" y="-80574"/>
          <a:ext cx="1735998" cy="5434296"/>
        </a:xfrm>
        <a:prstGeom prst="round2SameRect">
          <a:avLst/>
        </a:prstGeom>
        <a:solidFill>
          <a:srgbClr val="95E791">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t>Τα θέματα υπό διερεύνηση είναι προκαθορισμένα</a:t>
          </a:r>
          <a:endParaRPr lang="en-US" sz="2000" kern="1200" dirty="0"/>
        </a:p>
        <a:p>
          <a:pPr marL="228600" lvl="1" indent="-228600" algn="l" defTabSz="889000">
            <a:lnSpc>
              <a:spcPct val="90000"/>
            </a:lnSpc>
            <a:spcBef>
              <a:spcPct val="0"/>
            </a:spcBef>
            <a:spcAft>
              <a:spcPct val="15000"/>
            </a:spcAft>
            <a:buChar char="•"/>
          </a:pPr>
          <a:r>
            <a:rPr lang="el-GR" sz="2000" kern="1200" dirty="0"/>
            <a:t>Το περιεχόμενο των ερωτήσεων είναι προκαθορισμένο</a:t>
          </a:r>
          <a:endParaRPr lang="en-US" sz="2000" kern="1200" dirty="0"/>
        </a:p>
      </dsp:txBody>
      <dsp:txXfrm rot="-5400000">
        <a:off x="3056791" y="1853319"/>
        <a:ext cx="5349552" cy="1566510"/>
      </dsp:txXfrm>
    </dsp:sp>
    <dsp:sp modelId="{6324C367-B0C3-4FA8-AAF2-341DB02EAC56}">
      <dsp:nvSpPr>
        <dsp:cNvPr id="0" name=""/>
        <dsp:cNvSpPr/>
      </dsp:nvSpPr>
      <dsp:spPr>
        <a:xfrm>
          <a:off x="0" y="2013758"/>
          <a:ext cx="3056791" cy="1245629"/>
        </a:xfrm>
        <a:prstGeom prst="roundRect">
          <a:avLst/>
        </a:prstGeom>
        <a:solidFill>
          <a:srgbClr val="0C6E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t>Ημιδομημένη</a:t>
          </a:r>
          <a:endParaRPr lang="en-US" sz="2200" kern="1200" dirty="0"/>
        </a:p>
      </dsp:txBody>
      <dsp:txXfrm>
        <a:off x="60807" y="2074565"/>
        <a:ext cx="2935177" cy="1124015"/>
      </dsp:txXfrm>
    </dsp:sp>
    <dsp:sp modelId="{23029464-17B0-4992-AC97-C0683A416098}">
      <dsp:nvSpPr>
        <dsp:cNvPr id="0" name=""/>
        <dsp:cNvSpPr/>
      </dsp:nvSpPr>
      <dsp:spPr>
        <a:xfrm rot="5400000">
          <a:off x="5281332" y="1469864"/>
          <a:ext cx="996503" cy="5439608"/>
        </a:xfrm>
        <a:prstGeom prst="round2SameRect">
          <a:avLst/>
        </a:prstGeom>
        <a:solidFill>
          <a:srgbClr val="FAC86E">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l-GR" sz="2500" kern="1200" dirty="0"/>
            <a:t>Εστιάζει στην εμπειρία του ατόμου σε σχέση με ένα φαινόμενο</a:t>
          </a:r>
          <a:endParaRPr lang="en-US" sz="2500" kern="1200" dirty="0"/>
        </a:p>
      </dsp:txBody>
      <dsp:txXfrm rot="-5400000">
        <a:off x="3059780" y="3740062"/>
        <a:ext cx="5390963" cy="899213"/>
      </dsp:txXfrm>
    </dsp:sp>
    <dsp:sp modelId="{44DE59EF-F614-4868-B74A-EDB3124349C8}">
      <dsp:nvSpPr>
        <dsp:cNvPr id="0" name=""/>
        <dsp:cNvSpPr/>
      </dsp:nvSpPr>
      <dsp:spPr>
        <a:xfrm>
          <a:off x="0" y="3566854"/>
          <a:ext cx="3059779" cy="1245629"/>
        </a:xfrm>
        <a:prstGeom prst="roundRect">
          <a:avLst/>
        </a:prstGeom>
        <a:solidFill>
          <a:srgbClr val="E34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t>Εστιασμένη</a:t>
          </a:r>
          <a:endParaRPr lang="en-US" sz="2200" kern="1200" dirty="0"/>
        </a:p>
      </dsp:txBody>
      <dsp:txXfrm>
        <a:off x="60807" y="3627661"/>
        <a:ext cx="2938165" cy="1124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48CC2-D3D8-497D-88AA-CDDEFAF0042E}">
      <dsp:nvSpPr>
        <dsp:cNvPr id="0" name=""/>
        <dsp:cNvSpPr/>
      </dsp:nvSpPr>
      <dsp:spPr>
        <a:xfrm>
          <a:off x="4942399" y="40036"/>
          <a:ext cx="1408509" cy="140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C00000"/>
              </a:solidFill>
            </a:rPr>
            <a:t>2. Συνεννόηση για χώρο &amp; χρόνο</a:t>
          </a:r>
          <a:endParaRPr lang="en-US" sz="2000" kern="1200" dirty="0">
            <a:solidFill>
              <a:srgbClr val="C00000"/>
            </a:solidFill>
          </a:endParaRPr>
        </a:p>
      </dsp:txBody>
      <dsp:txXfrm>
        <a:off x="4942399" y="40036"/>
        <a:ext cx="1408509" cy="1408509"/>
      </dsp:txXfrm>
    </dsp:sp>
    <dsp:sp modelId="{154D88D1-B473-4E0B-806A-3960E2972CB5}">
      <dsp:nvSpPr>
        <dsp:cNvPr id="0" name=""/>
        <dsp:cNvSpPr/>
      </dsp:nvSpPr>
      <dsp:spPr>
        <a:xfrm>
          <a:off x="1622784" y="-1468"/>
          <a:ext cx="5288831" cy="5288831"/>
        </a:xfrm>
        <a:prstGeom prst="circularArrow">
          <a:avLst>
            <a:gd name="adj1" fmla="val 5193"/>
            <a:gd name="adj2" fmla="val 335406"/>
            <a:gd name="adj3" fmla="val 21295308"/>
            <a:gd name="adj4" fmla="val 19764428"/>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A5F03-2726-4719-B658-EF926CC14AC7}">
      <dsp:nvSpPr>
        <dsp:cNvPr id="0" name=""/>
        <dsp:cNvSpPr/>
      </dsp:nvSpPr>
      <dsp:spPr>
        <a:xfrm>
          <a:off x="5794949" y="2663914"/>
          <a:ext cx="1408509" cy="140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C00000"/>
              </a:solidFill>
            </a:rPr>
            <a:t>3. Δεοντολογία</a:t>
          </a:r>
          <a:endParaRPr lang="en-US" sz="2000" kern="1200" dirty="0">
            <a:solidFill>
              <a:srgbClr val="C00000"/>
            </a:solidFill>
          </a:endParaRPr>
        </a:p>
      </dsp:txBody>
      <dsp:txXfrm>
        <a:off x="5794949" y="2663914"/>
        <a:ext cx="1408509" cy="1408509"/>
      </dsp:txXfrm>
    </dsp:sp>
    <dsp:sp modelId="{EE3CD905-E701-41E2-B7CC-716A0FEB8A98}">
      <dsp:nvSpPr>
        <dsp:cNvPr id="0" name=""/>
        <dsp:cNvSpPr/>
      </dsp:nvSpPr>
      <dsp:spPr>
        <a:xfrm>
          <a:off x="1622784" y="-1468"/>
          <a:ext cx="5288831" cy="5288831"/>
        </a:xfrm>
        <a:prstGeom prst="circularArrow">
          <a:avLst>
            <a:gd name="adj1" fmla="val 5193"/>
            <a:gd name="adj2" fmla="val 335406"/>
            <a:gd name="adj3" fmla="val 4016840"/>
            <a:gd name="adj4" fmla="val 2251466"/>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D3FC4-BBD5-4ADA-91BF-2F341E6B1E94}">
      <dsp:nvSpPr>
        <dsp:cNvPr id="0" name=""/>
        <dsp:cNvSpPr/>
      </dsp:nvSpPr>
      <dsp:spPr>
        <a:xfrm>
          <a:off x="3562945" y="4285560"/>
          <a:ext cx="1408509" cy="140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C00000"/>
              </a:solidFill>
            </a:rPr>
            <a:t>4. Σπάσιμο πάγου</a:t>
          </a:r>
          <a:endParaRPr lang="en-US" sz="2000" kern="1200" dirty="0">
            <a:solidFill>
              <a:srgbClr val="C00000"/>
            </a:solidFill>
          </a:endParaRPr>
        </a:p>
      </dsp:txBody>
      <dsp:txXfrm>
        <a:off x="3562945" y="4285560"/>
        <a:ext cx="1408509" cy="1408509"/>
      </dsp:txXfrm>
    </dsp:sp>
    <dsp:sp modelId="{486C6C14-2025-459A-967A-181CA8AF1FE2}">
      <dsp:nvSpPr>
        <dsp:cNvPr id="0" name=""/>
        <dsp:cNvSpPr/>
      </dsp:nvSpPr>
      <dsp:spPr>
        <a:xfrm>
          <a:off x="1622784" y="-1468"/>
          <a:ext cx="5288831" cy="5288831"/>
        </a:xfrm>
        <a:prstGeom prst="circularArrow">
          <a:avLst>
            <a:gd name="adj1" fmla="val 5193"/>
            <a:gd name="adj2" fmla="val 335406"/>
            <a:gd name="adj3" fmla="val 8213128"/>
            <a:gd name="adj4" fmla="val 6447754"/>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6A1B4-FAD7-4627-90BB-C36594D642DB}">
      <dsp:nvSpPr>
        <dsp:cNvPr id="0" name=""/>
        <dsp:cNvSpPr/>
      </dsp:nvSpPr>
      <dsp:spPr>
        <a:xfrm>
          <a:off x="1330941" y="2663914"/>
          <a:ext cx="1408509" cy="140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C00000"/>
              </a:solidFill>
            </a:rPr>
            <a:t>Ερωτήσεις / απαντήσεις</a:t>
          </a:r>
          <a:endParaRPr lang="en-US" sz="2000" kern="1200" dirty="0">
            <a:solidFill>
              <a:srgbClr val="C00000"/>
            </a:solidFill>
          </a:endParaRPr>
        </a:p>
      </dsp:txBody>
      <dsp:txXfrm>
        <a:off x="1330941" y="2663914"/>
        <a:ext cx="1408509" cy="1408509"/>
      </dsp:txXfrm>
    </dsp:sp>
    <dsp:sp modelId="{7FBA0A7E-6B0D-4FA1-9385-0F59FCCD7E44}">
      <dsp:nvSpPr>
        <dsp:cNvPr id="0" name=""/>
        <dsp:cNvSpPr/>
      </dsp:nvSpPr>
      <dsp:spPr>
        <a:xfrm>
          <a:off x="1622784" y="-1468"/>
          <a:ext cx="5288831" cy="5288831"/>
        </a:xfrm>
        <a:prstGeom prst="circularArrow">
          <a:avLst>
            <a:gd name="adj1" fmla="val 5193"/>
            <a:gd name="adj2" fmla="val 335406"/>
            <a:gd name="adj3" fmla="val 12300166"/>
            <a:gd name="adj4" fmla="val 10769286"/>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586A4-39EF-440A-859E-E4D861A7D780}">
      <dsp:nvSpPr>
        <dsp:cNvPr id="0" name=""/>
        <dsp:cNvSpPr/>
      </dsp:nvSpPr>
      <dsp:spPr>
        <a:xfrm>
          <a:off x="2099867" y="40036"/>
          <a:ext cx="1575755" cy="140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rgbClr val="C00000"/>
              </a:solidFill>
            </a:rPr>
            <a:t>1. Επιλογή υποκειμένων</a:t>
          </a:r>
          <a:endParaRPr lang="en-US" sz="1800" kern="1200" dirty="0">
            <a:solidFill>
              <a:srgbClr val="C00000"/>
            </a:solidFill>
          </a:endParaRPr>
        </a:p>
      </dsp:txBody>
      <dsp:txXfrm>
        <a:off x="2099867" y="40036"/>
        <a:ext cx="1575755" cy="1408509"/>
      </dsp:txXfrm>
    </dsp:sp>
    <dsp:sp modelId="{74890C82-6CF5-4D7D-98E4-C3818FAA767A}">
      <dsp:nvSpPr>
        <dsp:cNvPr id="0" name=""/>
        <dsp:cNvSpPr/>
      </dsp:nvSpPr>
      <dsp:spPr>
        <a:xfrm>
          <a:off x="1622784" y="-1468"/>
          <a:ext cx="5288831" cy="5288831"/>
        </a:xfrm>
        <a:prstGeom prst="circularArrow">
          <a:avLst>
            <a:gd name="adj1" fmla="val 5193"/>
            <a:gd name="adj2" fmla="val 335406"/>
            <a:gd name="adj3" fmla="val 16867822"/>
            <a:gd name="adj4" fmla="val 15323995"/>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F7110-4AC4-43CC-A8C4-6B937B72BAD3}">
      <dsp:nvSpPr>
        <dsp:cNvPr id="0" name=""/>
        <dsp:cNvSpPr/>
      </dsp:nvSpPr>
      <dsp:spPr>
        <a:xfrm>
          <a:off x="5427243" y="3696207"/>
          <a:ext cx="3223807" cy="1739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Θεματικές ενότητες (ολιστικές περιγραφές &amp; ερμηνείες)</a:t>
          </a:r>
          <a:endParaRPr lang="en-US" sz="1800" kern="1200" dirty="0"/>
        </a:p>
      </dsp:txBody>
      <dsp:txXfrm>
        <a:off x="6432594" y="4169264"/>
        <a:ext cx="2180247" cy="1228125"/>
      </dsp:txXfrm>
    </dsp:sp>
    <dsp:sp modelId="{E03ED52F-1AE1-4DAE-9712-B806C08516EC}">
      <dsp:nvSpPr>
        <dsp:cNvPr id="0" name=""/>
        <dsp:cNvSpPr/>
      </dsp:nvSpPr>
      <dsp:spPr>
        <a:xfrm>
          <a:off x="1315461" y="3696207"/>
          <a:ext cx="2685185" cy="1739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l-GR" sz="1900" kern="1200" dirty="0"/>
            <a:t>Βαθύτερη κατανόηση ή νέα θεωρία</a:t>
          </a:r>
          <a:endParaRPr lang="en-US" sz="1900" kern="1200" dirty="0"/>
        </a:p>
      </dsp:txBody>
      <dsp:txXfrm>
        <a:off x="1353670" y="4169264"/>
        <a:ext cx="1803212" cy="1228125"/>
      </dsp:txXfrm>
    </dsp:sp>
    <dsp:sp modelId="{D1461C0A-A9F3-460B-8290-91399CC2CDA3}">
      <dsp:nvSpPr>
        <dsp:cNvPr id="0" name=""/>
        <dsp:cNvSpPr/>
      </dsp:nvSpPr>
      <dsp:spPr>
        <a:xfrm>
          <a:off x="5715618" y="141108"/>
          <a:ext cx="2685185" cy="826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Αναδυόμενη κωδικοποίηση</a:t>
          </a:r>
          <a:endParaRPr lang="en-US" sz="1800" kern="1200" dirty="0"/>
        </a:p>
      </dsp:txBody>
      <dsp:txXfrm>
        <a:off x="6539329" y="159263"/>
        <a:ext cx="1843320" cy="583543"/>
      </dsp:txXfrm>
    </dsp:sp>
    <dsp:sp modelId="{A2AF1C04-3F10-4E3C-BEEB-4165ACED2F92}">
      <dsp:nvSpPr>
        <dsp:cNvPr id="0" name=""/>
        <dsp:cNvSpPr/>
      </dsp:nvSpPr>
      <dsp:spPr>
        <a:xfrm>
          <a:off x="776853" y="141099"/>
          <a:ext cx="3309249" cy="9773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Πρώτη ανάγνωση όλου του υλικού που έχει συλλεχθεί</a:t>
          </a:r>
          <a:endParaRPr lang="en-US" sz="1800" kern="1200" dirty="0"/>
        </a:p>
      </dsp:txBody>
      <dsp:txXfrm>
        <a:off x="798323" y="162569"/>
        <a:ext cx="2273534" cy="690083"/>
      </dsp:txXfrm>
    </dsp:sp>
    <dsp:sp modelId="{8C2E93BE-3767-49A9-9878-9E4ED7F63622}">
      <dsp:nvSpPr>
        <dsp:cNvPr id="0" name=""/>
        <dsp:cNvSpPr/>
      </dsp:nvSpPr>
      <dsp:spPr>
        <a:xfrm>
          <a:off x="2419269" y="309829"/>
          <a:ext cx="2353614" cy="235361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t>1. Αποκτάται μια συνολική  άποψη για το τι λένε ή κάνουν οι συμμετέχοντες</a:t>
          </a:r>
          <a:endParaRPr lang="en-US" sz="1800" b="1" kern="1200" dirty="0"/>
        </a:p>
      </dsp:txBody>
      <dsp:txXfrm>
        <a:off x="3108627" y="999187"/>
        <a:ext cx="1664256" cy="1664256"/>
      </dsp:txXfrm>
    </dsp:sp>
    <dsp:sp modelId="{EBBDC23E-90E8-47CF-96AB-3BCB3C533A65}">
      <dsp:nvSpPr>
        <dsp:cNvPr id="0" name=""/>
        <dsp:cNvSpPr/>
      </dsp:nvSpPr>
      <dsp:spPr>
        <a:xfrm rot="5400000">
          <a:off x="4881595" y="309829"/>
          <a:ext cx="2353614" cy="2353614"/>
        </a:xfrm>
        <a:prstGeom prst="pieWedge">
          <a:avLst/>
        </a:prstGeom>
        <a:solidFill>
          <a:srgbClr val="0C6E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t>2. Κωδικός σε μια ενότητα κειμένου που εκφράζει ερμηνεία του ερευνητή </a:t>
          </a:r>
          <a:endParaRPr lang="en-US" sz="1600" b="1" kern="1200" dirty="0"/>
        </a:p>
      </dsp:txBody>
      <dsp:txXfrm rot="-5400000">
        <a:off x="4881595" y="999187"/>
        <a:ext cx="1664256" cy="1664256"/>
      </dsp:txXfrm>
    </dsp:sp>
    <dsp:sp modelId="{FC38DF43-BE72-4A02-B6B9-0A4C22427B9C}">
      <dsp:nvSpPr>
        <dsp:cNvPr id="0" name=""/>
        <dsp:cNvSpPr/>
      </dsp:nvSpPr>
      <dsp:spPr>
        <a:xfrm rot="10800000">
          <a:off x="4881595" y="2772155"/>
          <a:ext cx="2353614" cy="2353614"/>
        </a:xfrm>
        <a:prstGeom prst="pieWedge">
          <a:avLst/>
        </a:prstGeom>
        <a:solidFill>
          <a:srgbClr val="F281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l-GR" sz="1800" b="1" kern="1200" dirty="0"/>
        </a:p>
        <a:p>
          <a:pPr marL="0" lvl="0" indent="0" algn="ctr" defTabSz="800100">
            <a:lnSpc>
              <a:spcPct val="90000"/>
            </a:lnSpc>
            <a:spcBef>
              <a:spcPct val="0"/>
            </a:spcBef>
            <a:spcAft>
              <a:spcPct val="35000"/>
            </a:spcAft>
            <a:buNone/>
          </a:pPr>
          <a:r>
            <a:rPr lang="el-GR" sz="1600" b="1" kern="1200" dirty="0"/>
            <a:t>3.Εντοπίζονται όμοιοι κωδικοί, οι μεταξύ τους ομοιότητες και οι θεματικές ενότητες</a:t>
          </a:r>
          <a:endParaRPr lang="en-US" sz="1600" b="1" kern="1200" dirty="0"/>
        </a:p>
      </dsp:txBody>
      <dsp:txXfrm rot="10800000">
        <a:off x="4881595" y="2772155"/>
        <a:ext cx="1664256" cy="1664256"/>
      </dsp:txXfrm>
    </dsp:sp>
    <dsp:sp modelId="{8DFE6EE3-B75F-4995-9A1D-215715F9ECAC}">
      <dsp:nvSpPr>
        <dsp:cNvPr id="0" name=""/>
        <dsp:cNvSpPr/>
      </dsp:nvSpPr>
      <dsp:spPr>
        <a:xfrm rot="16200000">
          <a:off x="2419269" y="2772155"/>
          <a:ext cx="2353614" cy="2353614"/>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t>4. Σύνδεση θεμ. ενοτήτων με βιβλιογραφία</a:t>
          </a:r>
          <a:endParaRPr lang="en-US" sz="1800" b="1" kern="1200" dirty="0"/>
        </a:p>
      </dsp:txBody>
      <dsp:txXfrm rot="5400000">
        <a:off x="3108627" y="2772155"/>
        <a:ext cx="1664256" cy="1664256"/>
      </dsp:txXfrm>
    </dsp:sp>
    <dsp:sp modelId="{BF6320C3-DEC6-48C0-89AE-2E272EC90E40}">
      <dsp:nvSpPr>
        <dsp:cNvPr id="0" name=""/>
        <dsp:cNvSpPr/>
      </dsp:nvSpPr>
      <dsp:spPr>
        <a:xfrm>
          <a:off x="4420928" y="2228595"/>
          <a:ext cx="812622" cy="70662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9BFBD7-588E-4279-B3BF-9047C1FCDB06}">
      <dsp:nvSpPr>
        <dsp:cNvPr id="0" name=""/>
        <dsp:cNvSpPr/>
      </dsp:nvSpPr>
      <dsp:spPr>
        <a:xfrm rot="10800000">
          <a:off x="4368644" y="2328269"/>
          <a:ext cx="812622" cy="70662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4/17/2024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4/17/2024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35E2820-AFE1-45FA-949E-17BDB534E1DC}" type="slidenum">
              <a:rPr lang="el-GR" smtClean="0"/>
              <a:t>13</a:t>
            </a:fld>
            <a:endParaRPr lang="el-GR"/>
          </a:p>
        </p:txBody>
      </p:sp>
    </p:spTree>
    <p:extLst>
      <p:ext uri="{BB962C8B-B14F-4D97-AF65-F5344CB8AC3E}">
        <p14:creationId xmlns:p14="http://schemas.microsoft.com/office/powerpoint/2010/main" val="2666272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4/17/2024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4/17/2024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4/17/2024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4/17/2024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4/17/2024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repository.kallipos.gr/handle/11419/5826"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1295400"/>
            <a:ext cx="8688387" cy="2819400"/>
          </a:xfrm>
        </p:spPr>
        <p:txBody>
          <a:bodyPr>
            <a:noAutofit/>
          </a:bodyPr>
          <a:lstStyle/>
          <a:p>
            <a:pPr algn="ctr"/>
            <a:r>
              <a:rPr lang="el-GR" sz="4400" dirty="0">
                <a:solidFill>
                  <a:schemeClr val="accent2"/>
                </a:solidFill>
              </a:rPr>
              <a:t>ΠΟΙΟΤΙΚΗ ΕΡΕΥΝΑ</a:t>
            </a:r>
            <a:br>
              <a:rPr lang="en-US" sz="4400" dirty="0">
                <a:solidFill>
                  <a:schemeClr val="accent2"/>
                </a:solidFill>
              </a:rPr>
            </a:br>
            <a:r>
              <a:rPr lang="el-GR" sz="4000" dirty="0"/>
              <a:t>Μάθημα: Μεθοδολογία έρευνας</a:t>
            </a:r>
            <a:br>
              <a:rPr lang="el-GR" sz="4000" dirty="0"/>
            </a:br>
            <a:endParaRPr lang="en-US" sz="4000" dirty="0">
              <a:solidFill>
                <a:schemeClr val="accent2"/>
              </a:solidFill>
            </a:endParaRPr>
          </a:p>
        </p:txBody>
      </p:sp>
      <p:sp>
        <p:nvSpPr>
          <p:cNvPr id="3" name="Subtitle 2"/>
          <p:cNvSpPr>
            <a:spLocks noGrp="1"/>
          </p:cNvSpPr>
          <p:nvPr>
            <p:ph type="subTitle" idx="1"/>
          </p:nvPr>
        </p:nvSpPr>
        <p:spPr>
          <a:xfrm>
            <a:off x="709613" y="4368800"/>
            <a:ext cx="7646987" cy="1663700"/>
          </a:xfrm>
        </p:spPr>
        <p:txBody>
          <a:bodyPr>
            <a:normAutofit/>
          </a:bodyPr>
          <a:lstStyle/>
          <a:p>
            <a:pPr algn="ctr"/>
            <a:r>
              <a:rPr lang="el-GR" sz="2800" dirty="0">
                <a:solidFill>
                  <a:schemeClr val="tx1"/>
                </a:solidFill>
              </a:rPr>
              <a:t>Λία </a:t>
            </a:r>
            <a:r>
              <a:rPr lang="el-GR" sz="2800" dirty="0" err="1">
                <a:solidFill>
                  <a:schemeClr val="tx1"/>
                </a:solidFill>
              </a:rPr>
              <a:t>Σταμπολτζή</a:t>
            </a:r>
            <a:endParaRPr lang="el-GR" sz="2800" dirty="0">
              <a:solidFill>
                <a:schemeClr val="tx1"/>
              </a:solidFill>
            </a:endParaRPr>
          </a:p>
          <a:p>
            <a:pPr algn="ctr"/>
            <a:r>
              <a:rPr lang="el-GR" sz="2200" dirty="0">
                <a:solidFill>
                  <a:schemeClr val="tx1"/>
                </a:solidFill>
              </a:rPr>
              <a:t>Εργαστηριακό Διδακτικό Προσωπικό (</a:t>
            </a:r>
            <a:r>
              <a:rPr lang="el-GR" sz="2200" dirty="0" err="1">
                <a:solidFill>
                  <a:schemeClr val="tx1"/>
                </a:solidFill>
              </a:rPr>
              <a:t>Ε.ΔΙ.Π</a:t>
            </a:r>
            <a:r>
              <a:rPr lang="el-GR" sz="2200" dirty="0">
                <a:solidFill>
                  <a:schemeClr val="tx1"/>
                </a:solidFill>
              </a:rPr>
              <a:t>), Τμήμα Οικονομίας και Βιώσιμης Ανάπτυξης</a:t>
            </a:r>
            <a:r>
              <a:rPr lang="en-US" sz="2200" dirty="0">
                <a:solidFill>
                  <a:schemeClr val="tx1"/>
                </a:solidFill>
              </a:rPr>
              <a:t>, </a:t>
            </a:r>
            <a:r>
              <a:rPr lang="el-GR" sz="2200" dirty="0" err="1">
                <a:solidFill>
                  <a:schemeClr val="tx1"/>
                </a:solidFill>
              </a:rPr>
              <a:t>Χαροκόπειο</a:t>
            </a:r>
            <a:r>
              <a:rPr lang="el-GR" sz="2200" dirty="0">
                <a:solidFill>
                  <a:schemeClr val="tx1"/>
                </a:solidFill>
              </a:rPr>
              <a:t> Πανεπιστήμιο</a:t>
            </a:r>
          </a:p>
          <a:p>
            <a:pPr algn="ctr"/>
            <a:endParaRPr lang="el-GR" sz="2800" dirty="0">
              <a:solidFill>
                <a:schemeClr val="tx1"/>
              </a:solidFill>
            </a:endParaRPr>
          </a:p>
          <a:p>
            <a:pPr algn="ctr"/>
            <a:endParaRPr lang="el-GR" sz="3200" dirty="0">
              <a:solidFill>
                <a:schemeClr val="bg2">
                  <a:lumMod val="50000"/>
                </a:schemeClr>
              </a:solidFill>
            </a:endParaRP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539B-1ABD-4099-B5E6-15EAA15C87FF}"/>
              </a:ext>
            </a:extLst>
          </p:cNvPr>
          <p:cNvSpPr>
            <a:spLocks noGrp="1"/>
          </p:cNvSpPr>
          <p:nvPr>
            <p:ph type="title"/>
          </p:nvPr>
        </p:nvSpPr>
        <p:spPr/>
        <p:txBody>
          <a:bodyPr/>
          <a:lstStyle/>
          <a:p>
            <a:r>
              <a:rPr lang="el-GR" b="1" dirty="0"/>
              <a:t>Εθνογραφική έρευνα / Συμμετοχική παρατήρηση</a:t>
            </a:r>
          </a:p>
        </p:txBody>
      </p:sp>
      <p:sp>
        <p:nvSpPr>
          <p:cNvPr id="3" name="Content Placeholder 2">
            <a:extLst>
              <a:ext uri="{FF2B5EF4-FFF2-40B4-BE49-F238E27FC236}">
                <a16:creationId xmlns:a16="http://schemas.microsoft.com/office/drawing/2014/main" id="{A8752AAB-832F-4338-A68A-1CCB96F4133A}"/>
              </a:ext>
            </a:extLst>
          </p:cNvPr>
          <p:cNvSpPr>
            <a:spLocks noGrp="1"/>
          </p:cNvSpPr>
          <p:nvPr>
            <p:ph idx="1"/>
          </p:nvPr>
        </p:nvSpPr>
        <p:spPr/>
        <p:txBody>
          <a:bodyPr>
            <a:normAutofit/>
          </a:bodyPr>
          <a:lstStyle/>
          <a:p>
            <a:r>
              <a:rPr lang="el-GR" sz="3200" dirty="0">
                <a:solidFill>
                  <a:srgbClr val="C00000"/>
                </a:solidFill>
              </a:rPr>
              <a:t>Έχει επικρατήσει ευρύτερα στον χώρο των κοινωνικών επιστημών η χρήση του όρου «εθνογραφία» ή «έρευνα πεδίου» για τον χαρακτηρισμό σχεδόν κάθε ερευνητικής προσέγγισης στο πλαίσιο της οποίας κατέχουν κεντρικό ρόλο οι μέθοδοι συμμετοχικής παρατήρησης.</a:t>
            </a:r>
          </a:p>
        </p:txBody>
      </p:sp>
    </p:spTree>
    <p:extLst>
      <p:ext uri="{BB962C8B-B14F-4D97-AF65-F5344CB8AC3E}">
        <p14:creationId xmlns:p14="http://schemas.microsoft.com/office/powerpoint/2010/main" val="348541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A1F6-ACEC-457D-BF73-D5AE11EE4240}"/>
              </a:ext>
            </a:extLst>
          </p:cNvPr>
          <p:cNvSpPr>
            <a:spLocks noGrp="1"/>
          </p:cNvSpPr>
          <p:nvPr>
            <p:ph type="title"/>
          </p:nvPr>
        </p:nvSpPr>
        <p:spPr>
          <a:xfrm>
            <a:off x="1473200" y="304800"/>
            <a:ext cx="10107613" cy="1200416"/>
          </a:xfrm>
        </p:spPr>
        <p:txBody>
          <a:bodyPr/>
          <a:lstStyle/>
          <a:p>
            <a:r>
              <a:rPr lang="el-GR" b="1" dirty="0"/>
              <a:t>Συμμετοχική παρατήρηση (</a:t>
            </a:r>
            <a:r>
              <a:rPr lang="en-US" b="1" dirty="0"/>
              <a:t>participant observation)</a:t>
            </a:r>
            <a:endParaRPr lang="el-GR" b="1" dirty="0"/>
          </a:p>
        </p:txBody>
      </p:sp>
      <p:sp>
        <p:nvSpPr>
          <p:cNvPr id="3" name="Content Placeholder 2">
            <a:extLst>
              <a:ext uri="{FF2B5EF4-FFF2-40B4-BE49-F238E27FC236}">
                <a16:creationId xmlns:a16="http://schemas.microsoft.com/office/drawing/2014/main" id="{A99B44A4-7DCC-4C42-8B02-99CDAE05CD2F}"/>
              </a:ext>
            </a:extLst>
          </p:cNvPr>
          <p:cNvSpPr>
            <a:spLocks noGrp="1"/>
          </p:cNvSpPr>
          <p:nvPr>
            <p:ph idx="1"/>
          </p:nvPr>
        </p:nvSpPr>
        <p:spPr>
          <a:xfrm>
            <a:off x="2208213" y="1879600"/>
            <a:ext cx="9372600" cy="4038600"/>
          </a:xfrm>
        </p:spPr>
        <p:txBody>
          <a:bodyPr>
            <a:normAutofit/>
          </a:bodyPr>
          <a:lstStyle/>
          <a:p>
            <a:r>
              <a:rPr lang="el-GR" sz="2400" dirty="0">
                <a:solidFill>
                  <a:srgbClr val="C00000"/>
                </a:solidFill>
                <a:latin typeface="+mj-lt"/>
              </a:rPr>
              <a:t>Η συμμετοχική παρατήρηση αφορά τη μερική ή ολική συμμετοχή του ερευνητή σε ένα ερευνητικό πεδίο της κοινωνικής ζωής και τη συστηματική παρατήρηση κάποιων διαστάσεων αυτού του πεδίου καθώς αυτές εκτυλίσσονται μέσα σε αυτό (π.χ. συμπεριφορές, σχέσεις, αλληλεπιδράσεις κ.ά.).</a:t>
            </a:r>
          </a:p>
          <a:p>
            <a:r>
              <a:rPr lang="el-GR" sz="2400" dirty="0">
                <a:solidFill>
                  <a:srgbClr val="C00000"/>
                </a:solidFill>
                <a:latin typeface="+mj-lt"/>
              </a:rPr>
              <a:t>Αυτή η διαδικασία προϋποθέτει ο ερευνητής να αφιερώσει χρόνο, να παρατηρήσει, να ακούσει, να θέσει ερωτήσεις και γενικότερα να συμμετάσχει στην καθημερινότητα των ανθρώπων και του κοινωνικού πλαισίου, συνήθως, για ένα μεγάλο χρονικό διάστημα (</a:t>
            </a:r>
            <a:r>
              <a:rPr lang="en-US" sz="2400" dirty="0">
                <a:solidFill>
                  <a:srgbClr val="C00000"/>
                </a:solidFill>
                <a:latin typeface="+mj-lt"/>
              </a:rPr>
              <a:t>McLeod, 2009·</a:t>
            </a:r>
            <a:r>
              <a:rPr lang="el-GR" sz="2400" dirty="0">
                <a:solidFill>
                  <a:srgbClr val="C00000"/>
                </a:solidFill>
                <a:latin typeface="+mj-lt"/>
              </a:rPr>
              <a:t> </a:t>
            </a:r>
            <a:r>
              <a:rPr lang="el-GR" sz="2400" dirty="0" err="1">
                <a:solidFill>
                  <a:srgbClr val="C00000"/>
                </a:solidFill>
                <a:latin typeface="+mj-lt"/>
              </a:rPr>
              <a:t>Ίσαρη</a:t>
            </a:r>
            <a:r>
              <a:rPr lang="el-GR" sz="2400" dirty="0">
                <a:solidFill>
                  <a:srgbClr val="C00000"/>
                </a:solidFill>
                <a:latin typeface="+mj-lt"/>
              </a:rPr>
              <a:t> &amp; </a:t>
            </a:r>
            <a:r>
              <a:rPr lang="el-GR" sz="2400" dirty="0" err="1">
                <a:solidFill>
                  <a:srgbClr val="C00000"/>
                </a:solidFill>
                <a:latin typeface="+mj-lt"/>
              </a:rPr>
              <a:t>Πουρκός</a:t>
            </a:r>
            <a:r>
              <a:rPr lang="el-GR" sz="2400" dirty="0">
                <a:solidFill>
                  <a:srgbClr val="C00000"/>
                </a:solidFill>
                <a:latin typeface="+mj-lt"/>
              </a:rPr>
              <a:t>, 2015</a:t>
            </a:r>
            <a:r>
              <a:rPr lang="en-US" sz="2400" dirty="0">
                <a:solidFill>
                  <a:srgbClr val="C00000"/>
                </a:solidFill>
                <a:latin typeface="+mj-lt"/>
              </a:rPr>
              <a:t>).</a:t>
            </a:r>
            <a:endParaRPr lang="el-GR" sz="2400" dirty="0">
              <a:solidFill>
                <a:srgbClr val="C00000"/>
              </a:solidFill>
              <a:latin typeface="+mj-lt"/>
            </a:endParaRPr>
          </a:p>
        </p:txBody>
      </p:sp>
    </p:spTree>
    <p:extLst>
      <p:ext uri="{BB962C8B-B14F-4D97-AF65-F5344CB8AC3E}">
        <p14:creationId xmlns:p14="http://schemas.microsoft.com/office/powerpoint/2010/main" val="366822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E565-E4B6-4E6D-8369-47A898A4D710}"/>
              </a:ext>
            </a:extLst>
          </p:cNvPr>
          <p:cNvSpPr>
            <a:spLocks noGrp="1"/>
          </p:cNvSpPr>
          <p:nvPr>
            <p:ph type="title"/>
          </p:nvPr>
        </p:nvSpPr>
        <p:spPr>
          <a:xfrm>
            <a:off x="2208213" y="304800"/>
            <a:ext cx="9372600" cy="850900"/>
          </a:xfrm>
        </p:spPr>
        <p:txBody>
          <a:bodyPr/>
          <a:lstStyle/>
          <a:p>
            <a:r>
              <a:rPr lang="el-GR" b="1" dirty="0"/>
              <a:t>Ο ρόλος του ερευνητή στην επιτόπια έρευνα</a:t>
            </a:r>
          </a:p>
        </p:txBody>
      </p:sp>
      <p:graphicFrame>
        <p:nvGraphicFramePr>
          <p:cNvPr id="5" name="Diagram 4">
            <a:extLst>
              <a:ext uri="{FF2B5EF4-FFF2-40B4-BE49-F238E27FC236}">
                <a16:creationId xmlns:a16="http://schemas.microsoft.com/office/drawing/2014/main" id="{A8660787-B86E-467A-BDC8-813CFA1453EB}"/>
              </a:ext>
            </a:extLst>
          </p:cNvPr>
          <p:cNvGraphicFramePr/>
          <p:nvPr>
            <p:extLst>
              <p:ext uri="{D42A27DB-BD31-4B8C-83A1-F6EECF244321}">
                <p14:modId xmlns:p14="http://schemas.microsoft.com/office/powerpoint/2010/main" val="3984146989"/>
              </p:ext>
            </p:extLst>
          </p:nvPr>
        </p:nvGraphicFramePr>
        <p:xfrm>
          <a:off x="2032000" y="1485900"/>
          <a:ext cx="8128000" cy="465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50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87E0-6644-4576-80B4-99962320E1CA}"/>
              </a:ext>
            </a:extLst>
          </p:cNvPr>
          <p:cNvSpPr>
            <a:spLocks noGrp="1"/>
          </p:cNvSpPr>
          <p:nvPr>
            <p:ph type="title"/>
          </p:nvPr>
        </p:nvSpPr>
        <p:spPr>
          <a:xfrm>
            <a:off x="1714500" y="304800"/>
            <a:ext cx="9866313" cy="939800"/>
          </a:xfrm>
        </p:spPr>
        <p:txBody>
          <a:bodyPr/>
          <a:lstStyle/>
          <a:p>
            <a:r>
              <a:rPr lang="el-GR" b="1" dirty="0"/>
              <a:t>Ο ρόλος του ερευνητή στην επιτόπια έρευνα (2)</a:t>
            </a:r>
            <a:endParaRPr lang="el-GR" dirty="0"/>
          </a:p>
        </p:txBody>
      </p:sp>
      <p:sp>
        <p:nvSpPr>
          <p:cNvPr id="3" name="Content Placeholder 2">
            <a:extLst>
              <a:ext uri="{FF2B5EF4-FFF2-40B4-BE49-F238E27FC236}">
                <a16:creationId xmlns:a16="http://schemas.microsoft.com/office/drawing/2014/main" id="{15CB7B48-F5DA-4787-BB0A-4BE8F7353BAD}"/>
              </a:ext>
            </a:extLst>
          </p:cNvPr>
          <p:cNvSpPr>
            <a:spLocks noGrp="1"/>
          </p:cNvSpPr>
          <p:nvPr>
            <p:ph idx="1"/>
          </p:nvPr>
        </p:nvSpPr>
        <p:spPr>
          <a:xfrm>
            <a:off x="1714500" y="1308100"/>
            <a:ext cx="10045951" cy="5372100"/>
          </a:xfrm>
        </p:spPr>
        <p:txBody>
          <a:bodyPr/>
          <a:lstStyle/>
          <a:p>
            <a:r>
              <a:rPr lang="el-GR" sz="2400" dirty="0">
                <a:solidFill>
                  <a:srgbClr val="C00000"/>
                </a:solidFill>
              </a:rPr>
              <a:t>Ο ερευνητής παρατηρεί τα φαινόμενα, τις διαδικασίες και τις αλληλεπιδράσεις που συμβαίνουν στο πλαίσιο μιας ομάδας.</a:t>
            </a:r>
            <a:endParaRPr lang="en-US" sz="2400" dirty="0">
              <a:solidFill>
                <a:srgbClr val="C00000"/>
              </a:solidFill>
            </a:endParaRPr>
          </a:p>
          <a:p>
            <a:r>
              <a:rPr lang="el-GR" sz="2400" dirty="0">
                <a:solidFill>
                  <a:srgbClr val="C00000"/>
                </a:solidFill>
              </a:rPr>
              <a:t>O ρόλος του ερευνητή κατά την έρευνα με συμμετοχική παρατήρηση μπορεί να χωριστεί σε τέσσερις κατηγορίες:</a:t>
            </a:r>
          </a:p>
          <a:p>
            <a:pPr marL="0" indent="0">
              <a:buNone/>
            </a:pPr>
            <a:r>
              <a:rPr lang="el-GR" sz="2400" dirty="0">
                <a:solidFill>
                  <a:srgbClr val="C00000"/>
                </a:solidFill>
              </a:rPr>
              <a:t>1.	O πλήρως συμμετέχων ερευνητής (</a:t>
            </a:r>
            <a:r>
              <a:rPr lang="en-US" sz="2400" dirty="0">
                <a:solidFill>
                  <a:srgbClr val="C00000"/>
                </a:solidFill>
              </a:rPr>
              <a:t>the complete participant)</a:t>
            </a:r>
            <a:endParaRPr lang="el-GR" sz="2400" dirty="0">
              <a:solidFill>
                <a:srgbClr val="C00000"/>
              </a:solidFill>
            </a:endParaRPr>
          </a:p>
          <a:p>
            <a:pPr marL="0" indent="0">
              <a:buNone/>
            </a:pPr>
            <a:r>
              <a:rPr lang="el-GR" sz="2400" dirty="0">
                <a:solidFill>
                  <a:srgbClr val="C00000"/>
                </a:solidFill>
              </a:rPr>
              <a:t>2.	O </a:t>
            </a:r>
            <a:r>
              <a:rPr lang="el-GR" sz="2400" u="sng" dirty="0">
                <a:solidFill>
                  <a:srgbClr val="C00000"/>
                </a:solidFill>
              </a:rPr>
              <a:t>συμμετέχων</a:t>
            </a:r>
            <a:r>
              <a:rPr lang="el-GR" sz="2400" dirty="0">
                <a:solidFill>
                  <a:srgbClr val="C00000"/>
                </a:solidFill>
              </a:rPr>
              <a:t> ως παρατηρητής</a:t>
            </a:r>
            <a:r>
              <a:rPr lang="en-US" sz="2400" dirty="0">
                <a:solidFill>
                  <a:srgbClr val="C00000"/>
                </a:solidFill>
              </a:rPr>
              <a:t> (the participant as observer)</a:t>
            </a:r>
            <a:endParaRPr lang="el-GR" sz="2400" dirty="0">
              <a:solidFill>
                <a:srgbClr val="C00000"/>
              </a:solidFill>
            </a:endParaRPr>
          </a:p>
          <a:p>
            <a:pPr marL="0" indent="0">
              <a:buNone/>
            </a:pPr>
            <a:r>
              <a:rPr lang="el-GR" sz="2400" dirty="0">
                <a:solidFill>
                  <a:srgbClr val="C00000"/>
                </a:solidFill>
              </a:rPr>
              <a:t>3.	O </a:t>
            </a:r>
            <a:r>
              <a:rPr lang="el-GR" sz="2400" u="sng" dirty="0">
                <a:solidFill>
                  <a:srgbClr val="C00000"/>
                </a:solidFill>
              </a:rPr>
              <a:t>παρατηρητής</a:t>
            </a:r>
            <a:r>
              <a:rPr lang="el-GR" sz="2400" dirty="0">
                <a:solidFill>
                  <a:srgbClr val="C00000"/>
                </a:solidFill>
              </a:rPr>
              <a:t> ως συμμετέχων</a:t>
            </a:r>
            <a:r>
              <a:rPr lang="en-US" sz="2400" dirty="0">
                <a:solidFill>
                  <a:srgbClr val="C00000"/>
                </a:solidFill>
              </a:rPr>
              <a:t> (the observer as participant)</a:t>
            </a:r>
            <a:endParaRPr lang="el-GR" sz="2400" dirty="0">
              <a:solidFill>
                <a:srgbClr val="C00000"/>
              </a:solidFill>
            </a:endParaRPr>
          </a:p>
          <a:p>
            <a:pPr marL="0" indent="0">
              <a:buNone/>
            </a:pPr>
            <a:r>
              <a:rPr lang="el-GR" sz="2400" dirty="0">
                <a:solidFill>
                  <a:srgbClr val="C00000"/>
                </a:solidFill>
              </a:rPr>
              <a:t>4.	O πλήρως παρατηρητής</a:t>
            </a:r>
            <a:r>
              <a:rPr lang="en-US" sz="2400" dirty="0">
                <a:solidFill>
                  <a:srgbClr val="C00000"/>
                </a:solidFill>
              </a:rPr>
              <a:t> (the complete observer)</a:t>
            </a:r>
            <a:r>
              <a:rPr lang="el-GR" sz="2400" dirty="0">
                <a:solidFill>
                  <a:srgbClr val="C00000"/>
                </a:solidFill>
              </a:rPr>
              <a:t> </a:t>
            </a:r>
            <a:r>
              <a:rPr lang="el-GR" sz="1600" dirty="0"/>
              <a:t>(Ζαφειρόπουλος, 2015).</a:t>
            </a:r>
          </a:p>
          <a:p>
            <a:endParaRPr lang="el-GR" dirty="0"/>
          </a:p>
        </p:txBody>
      </p:sp>
      <p:sp>
        <p:nvSpPr>
          <p:cNvPr id="4" name="Speech Bubble: Rectangle with Corners Rounded 3">
            <a:extLst>
              <a:ext uri="{FF2B5EF4-FFF2-40B4-BE49-F238E27FC236}">
                <a16:creationId xmlns:a16="http://schemas.microsoft.com/office/drawing/2014/main" id="{8554504F-51F6-40C0-BBE0-69F6F31C3A65}"/>
              </a:ext>
            </a:extLst>
          </p:cNvPr>
          <p:cNvSpPr/>
          <p:nvPr/>
        </p:nvSpPr>
        <p:spPr>
          <a:xfrm>
            <a:off x="2281473" y="5549900"/>
            <a:ext cx="8196027" cy="8509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uphemia"/>
                <a:ea typeface="+mn-ea"/>
                <a:cs typeface="+mn-cs"/>
              </a:rPr>
              <a:t>1. </a:t>
            </a:r>
            <a:r>
              <a:rPr kumimoji="0" lang="el-GR" sz="1200" b="0" i="0" u="none" strike="noStrike" kern="1200" cap="none" spc="0" normalizeH="0" baseline="0" noProof="0" dirty="0">
                <a:ln>
                  <a:noFill/>
                </a:ln>
                <a:solidFill>
                  <a:srgbClr val="595959"/>
                </a:solidFill>
                <a:effectLst/>
                <a:uLnTx/>
                <a:uFillTx/>
                <a:ea typeface="+mn-ea"/>
                <a:cs typeface="+mn-cs"/>
              </a:rPr>
              <a:t>Ενσωματώνεται στην ομάδα και αποκρύπτει την ιδιότητά του (ηθικό ζήτημα). 2. </a:t>
            </a:r>
            <a:r>
              <a:rPr kumimoji="0" lang="el-GR" sz="1200" b="0" i="0" u="sng" strike="noStrike" kern="1200" cap="none" spc="0" normalizeH="0" baseline="0" noProof="0" dirty="0">
                <a:ln>
                  <a:noFill/>
                </a:ln>
                <a:solidFill>
                  <a:srgbClr val="595959"/>
                </a:solidFill>
                <a:effectLst/>
                <a:uLnTx/>
                <a:uFillTx/>
                <a:ea typeface="+mn-ea"/>
                <a:cs typeface="+mn-cs"/>
              </a:rPr>
              <a:t>Συμμετέχει</a:t>
            </a:r>
            <a:r>
              <a:rPr kumimoji="0" lang="el-GR" sz="1200" b="0" i="0" u="none" strike="noStrike" kern="1200" cap="none" spc="0" normalizeH="0" baseline="0" noProof="0" dirty="0">
                <a:ln>
                  <a:noFill/>
                </a:ln>
                <a:solidFill>
                  <a:srgbClr val="595959"/>
                </a:solidFill>
                <a:effectLst/>
                <a:uLnTx/>
                <a:uFillTx/>
                <a:ea typeface="+mn-ea"/>
                <a:cs typeface="+mn-cs"/>
              </a:rPr>
              <a:t> στις δραστηριότητες της ομάδα</a:t>
            </a:r>
            <a:r>
              <a:rPr lang="el-GR" sz="1200" dirty="0">
                <a:solidFill>
                  <a:srgbClr val="595959"/>
                </a:solidFill>
              </a:rPr>
              <a:t>ς</a:t>
            </a:r>
            <a:r>
              <a:rPr kumimoji="0" lang="el-GR" sz="1200" b="0" i="0" u="none" strike="noStrike" kern="1200" cap="none" spc="0" normalizeH="0" baseline="0" noProof="0" dirty="0">
                <a:ln>
                  <a:noFill/>
                </a:ln>
                <a:solidFill>
                  <a:srgbClr val="595959"/>
                </a:solidFill>
                <a:effectLst/>
                <a:uLnTx/>
                <a:uFillTx/>
                <a:ea typeface="+mn-ea"/>
                <a:cs typeface="+mn-cs"/>
              </a:rPr>
              <a:t> αποκαλύπτοντας την ταυτότητά του. Τα μέλη της ομάδας πιθανώς να μην είναι απόλυτα αληθινά στη συμπεριφορά τους. 3. Καταγράφει και </a:t>
            </a:r>
            <a:r>
              <a:rPr kumimoji="0" lang="el-GR" sz="1200" b="0" i="0" u="sng" strike="noStrike" kern="1200" cap="none" spc="0" normalizeH="0" baseline="0" noProof="0" dirty="0">
                <a:ln>
                  <a:noFill/>
                </a:ln>
                <a:solidFill>
                  <a:srgbClr val="595959"/>
                </a:solidFill>
                <a:effectLst/>
                <a:uLnTx/>
                <a:uFillTx/>
                <a:ea typeface="+mn-ea"/>
                <a:cs typeface="+mn-cs"/>
              </a:rPr>
              <a:t>παρατηρεί</a:t>
            </a:r>
            <a:r>
              <a:rPr kumimoji="0" lang="el-GR" sz="1200" b="0" i="0" u="none" strike="noStrike" kern="1200" cap="none" spc="0" normalizeH="0" baseline="0" noProof="0" dirty="0">
                <a:ln>
                  <a:noFill/>
                </a:ln>
                <a:solidFill>
                  <a:srgbClr val="595959"/>
                </a:solidFill>
                <a:effectLst/>
                <a:uLnTx/>
                <a:uFillTx/>
                <a:ea typeface="+mn-ea"/>
                <a:cs typeface="+mn-cs"/>
              </a:rPr>
              <a:t> χωρίς να συμμετέχει στην ομάδα (από μακριά), αλλά φανερώνει την ταυτότητά του. 4. Δεν φανερώνει την ταυτότητά και δεν συμμετέχει στην ομάδα και στις δραστηριότητές της.</a:t>
            </a:r>
          </a:p>
        </p:txBody>
      </p:sp>
    </p:spTree>
    <p:extLst>
      <p:ext uri="{BB962C8B-B14F-4D97-AF65-F5344CB8AC3E}">
        <p14:creationId xmlns:p14="http://schemas.microsoft.com/office/powerpoint/2010/main" val="179235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5AE6-B39B-4CC4-8D63-18CC5E799DF8}"/>
              </a:ext>
            </a:extLst>
          </p:cNvPr>
          <p:cNvSpPr>
            <a:spLocks noGrp="1"/>
          </p:cNvSpPr>
          <p:nvPr>
            <p:ph type="title"/>
          </p:nvPr>
        </p:nvSpPr>
        <p:spPr>
          <a:xfrm>
            <a:off x="2208213" y="304800"/>
            <a:ext cx="9372600" cy="711200"/>
          </a:xfrm>
        </p:spPr>
        <p:txBody>
          <a:bodyPr/>
          <a:lstStyle/>
          <a:p>
            <a:pPr algn="ctr"/>
            <a:r>
              <a:rPr lang="el-GR" b="1" dirty="0"/>
              <a:t>Πρόσβαση στο πεδίο</a:t>
            </a:r>
          </a:p>
        </p:txBody>
      </p:sp>
      <p:sp>
        <p:nvSpPr>
          <p:cNvPr id="3" name="Content Placeholder 2">
            <a:extLst>
              <a:ext uri="{FF2B5EF4-FFF2-40B4-BE49-F238E27FC236}">
                <a16:creationId xmlns:a16="http://schemas.microsoft.com/office/drawing/2014/main" id="{FE0877DB-5438-4244-88BE-2A8304AB1964}"/>
              </a:ext>
            </a:extLst>
          </p:cNvPr>
          <p:cNvSpPr>
            <a:spLocks noGrp="1"/>
          </p:cNvSpPr>
          <p:nvPr>
            <p:ph idx="1"/>
          </p:nvPr>
        </p:nvSpPr>
        <p:spPr>
          <a:xfrm>
            <a:off x="2208213" y="1155700"/>
            <a:ext cx="9372600" cy="4559300"/>
          </a:xfrm>
        </p:spPr>
        <p:txBody>
          <a:bodyPr>
            <a:normAutofit/>
          </a:bodyPr>
          <a:lstStyle/>
          <a:p>
            <a:r>
              <a:rPr lang="el-GR" sz="2800" dirty="0">
                <a:solidFill>
                  <a:srgbClr val="C00000"/>
                </a:solidFill>
              </a:rPr>
              <a:t>Τα ερευνητικά πεδία μπορεί να είναι ανοιχτά στο ευρύ κοινό (π.χ. ένας δρόμος) ή να είναι πλαίσια που είναι εκτός των ορίων για το ευρύ κοινό (π.χ. ένα σπίτι, ένα κέντρο ψυχικής υγείας ή ένας ξενώνας φιλοξενίας αστέγων) ή και λιγότερο χειροπιαστά «μέρη» (π.χ. τηλεφωνικές γραμμές στήριξης) (</a:t>
            </a:r>
            <a:r>
              <a:rPr lang="el-GR" sz="2800" dirty="0" err="1">
                <a:solidFill>
                  <a:srgbClr val="C00000"/>
                </a:solidFill>
              </a:rPr>
              <a:t>Mason</a:t>
            </a:r>
            <a:r>
              <a:rPr lang="el-GR" sz="2800" dirty="0">
                <a:solidFill>
                  <a:srgbClr val="C00000"/>
                </a:solidFill>
              </a:rPr>
              <a:t>, 2009).</a:t>
            </a:r>
          </a:p>
        </p:txBody>
      </p:sp>
      <p:sp>
        <p:nvSpPr>
          <p:cNvPr id="4" name="Flowchart: Punched Tape 3">
            <a:extLst>
              <a:ext uri="{FF2B5EF4-FFF2-40B4-BE49-F238E27FC236}">
                <a16:creationId xmlns:a16="http://schemas.microsoft.com/office/drawing/2014/main" id="{6E9BB920-6663-4054-84BD-178F5C5D99DE}"/>
              </a:ext>
            </a:extLst>
          </p:cNvPr>
          <p:cNvSpPr/>
          <p:nvPr/>
        </p:nvSpPr>
        <p:spPr>
          <a:xfrm>
            <a:off x="3441700" y="3479800"/>
            <a:ext cx="6527800" cy="3035300"/>
          </a:xfrm>
          <a:prstGeom prst="flowChartPunched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rgbClr val="C00000"/>
                </a:solidFill>
              </a:rPr>
              <a:t>η συμμετοχική παρατήρηση συνδυάζει τη συμμετοχή στη ζωή των υπό μελέτη ατόμων με τη διατήρηση μιας επαγγελματικής απόστασης που να επιτρέπει την κατάλληλη παρατήρηση και καταγραφή των δεδομένων</a:t>
            </a:r>
          </a:p>
        </p:txBody>
      </p:sp>
    </p:spTree>
    <p:extLst>
      <p:ext uri="{BB962C8B-B14F-4D97-AF65-F5344CB8AC3E}">
        <p14:creationId xmlns:p14="http://schemas.microsoft.com/office/powerpoint/2010/main" val="11039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7997-BBE8-4914-94DE-C3BB466E04A5}"/>
              </a:ext>
            </a:extLst>
          </p:cNvPr>
          <p:cNvSpPr>
            <a:spLocks noGrp="1"/>
          </p:cNvSpPr>
          <p:nvPr>
            <p:ph type="title"/>
          </p:nvPr>
        </p:nvSpPr>
        <p:spPr>
          <a:xfrm>
            <a:off x="1638300" y="228600"/>
            <a:ext cx="9967913" cy="685800"/>
          </a:xfrm>
        </p:spPr>
        <p:txBody>
          <a:bodyPr>
            <a:normAutofit/>
          </a:bodyPr>
          <a:lstStyle/>
          <a:p>
            <a:pPr algn="ctr"/>
            <a:r>
              <a:rPr lang="el-GR" sz="2800" b="1" dirty="0">
                <a:latin typeface="+mn-lt"/>
              </a:rPr>
              <a:t>Τι θα πρέπει να καταγράψω και πώς;</a:t>
            </a:r>
          </a:p>
        </p:txBody>
      </p:sp>
      <p:sp>
        <p:nvSpPr>
          <p:cNvPr id="3" name="Content Placeholder 2">
            <a:extLst>
              <a:ext uri="{FF2B5EF4-FFF2-40B4-BE49-F238E27FC236}">
                <a16:creationId xmlns:a16="http://schemas.microsoft.com/office/drawing/2014/main" id="{9E068349-0BD8-4232-8FC2-A5423024151D}"/>
              </a:ext>
            </a:extLst>
          </p:cNvPr>
          <p:cNvSpPr>
            <a:spLocks noGrp="1"/>
          </p:cNvSpPr>
          <p:nvPr>
            <p:ph idx="1"/>
          </p:nvPr>
        </p:nvSpPr>
        <p:spPr>
          <a:xfrm>
            <a:off x="2108200" y="1028700"/>
            <a:ext cx="8991600" cy="5461000"/>
          </a:xfrm>
        </p:spPr>
        <p:txBody>
          <a:bodyPr>
            <a:noAutofit/>
          </a:bodyPr>
          <a:lstStyle/>
          <a:p>
            <a:pPr indent="-180000">
              <a:lnSpc>
                <a:spcPct val="100000"/>
              </a:lnSpc>
              <a:spcBef>
                <a:spcPts val="600"/>
              </a:spcBef>
            </a:pPr>
            <a:r>
              <a:rPr lang="el-GR" dirty="0">
                <a:solidFill>
                  <a:srgbClr val="C00000"/>
                </a:solidFill>
              </a:rPr>
              <a:t>Σκιαγράφηση του φυσικού περιβάλλοντος.</a:t>
            </a:r>
          </a:p>
          <a:p>
            <a:pPr indent="-180000">
              <a:lnSpc>
                <a:spcPct val="100000"/>
              </a:lnSpc>
              <a:spcBef>
                <a:spcPts val="600"/>
              </a:spcBef>
            </a:pPr>
            <a:r>
              <a:rPr lang="el-GR" dirty="0">
                <a:solidFill>
                  <a:srgbClr val="C00000"/>
                </a:solidFill>
              </a:rPr>
              <a:t>Υλικά αντικείμενα στον χώρο.</a:t>
            </a:r>
          </a:p>
          <a:p>
            <a:pPr indent="-180000">
              <a:lnSpc>
                <a:spcPct val="100000"/>
              </a:lnSpc>
              <a:spcBef>
                <a:spcPts val="600"/>
              </a:spcBef>
            </a:pPr>
            <a:r>
              <a:rPr lang="el-GR" dirty="0">
                <a:solidFill>
                  <a:srgbClr val="C00000"/>
                </a:solidFill>
              </a:rPr>
              <a:t>Άνθρωποι που εμπλέκονται και τα ιδιαίτερα χαρακτηριστικά τους.</a:t>
            </a:r>
          </a:p>
          <a:p>
            <a:pPr indent="-180000">
              <a:lnSpc>
                <a:spcPct val="100000"/>
              </a:lnSpc>
              <a:spcBef>
                <a:spcPts val="600"/>
              </a:spcBef>
            </a:pPr>
            <a:r>
              <a:rPr lang="el-GR" dirty="0">
                <a:solidFill>
                  <a:srgbClr val="C00000"/>
                </a:solidFill>
              </a:rPr>
              <a:t>Συστημικό κοινωνικό πλαίσιο.</a:t>
            </a:r>
          </a:p>
          <a:p>
            <a:pPr indent="-180000">
              <a:lnSpc>
                <a:spcPct val="100000"/>
              </a:lnSpc>
              <a:spcBef>
                <a:spcPts val="600"/>
              </a:spcBef>
            </a:pPr>
            <a:r>
              <a:rPr lang="el-GR" dirty="0">
                <a:solidFill>
                  <a:srgbClr val="C00000"/>
                </a:solidFill>
              </a:rPr>
              <a:t>Δραστηριότητες.</a:t>
            </a:r>
          </a:p>
          <a:p>
            <a:pPr indent="-180000">
              <a:lnSpc>
                <a:spcPct val="100000"/>
              </a:lnSpc>
              <a:spcBef>
                <a:spcPts val="600"/>
              </a:spcBef>
            </a:pPr>
            <a:r>
              <a:rPr lang="el-GR" dirty="0">
                <a:solidFill>
                  <a:srgbClr val="C00000"/>
                </a:solidFill>
              </a:rPr>
              <a:t>Εξατομικευμένες ενέργειες και συμπεριφορές.</a:t>
            </a:r>
          </a:p>
          <a:p>
            <a:pPr indent="-180000">
              <a:lnSpc>
                <a:spcPct val="100000"/>
              </a:lnSpc>
              <a:spcBef>
                <a:spcPts val="600"/>
              </a:spcBef>
            </a:pPr>
            <a:r>
              <a:rPr lang="el-GR" dirty="0">
                <a:solidFill>
                  <a:srgbClr val="C00000"/>
                </a:solidFill>
              </a:rPr>
              <a:t>Στόχοι, αξίες και συναισθήματα στο πεδίο.</a:t>
            </a:r>
          </a:p>
          <a:p>
            <a:pPr indent="-180000">
              <a:lnSpc>
                <a:spcPct val="100000"/>
              </a:lnSpc>
              <a:spcBef>
                <a:spcPts val="600"/>
              </a:spcBef>
            </a:pPr>
            <a:r>
              <a:rPr lang="el-GR" dirty="0">
                <a:solidFill>
                  <a:srgbClr val="C00000"/>
                </a:solidFill>
              </a:rPr>
              <a:t>Η γλώσσα που χρησιμοποιείται.</a:t>
            </a:r>
          </a:p>
          <a:p>
            <a:pPr indent="-180000">
              <a:lnSpc>
                <a:spcPct val="100000"/>
              </a:lnSpc>
              <a:spcBef>
                <a:spcPts val="600"/>
              </a:spcBef>
            </a:pPr>
            <a:r>
              <a:rPr lang="el-GR" dirty="0">
                <a:solidFill>
                  <a:srgbClr val="C00000"/>
                </a:solidFill>
              </a:rPr>
              <a:t>Άλλες μορφές έκφρασης (π.χ. κίνηση, μουσική, χορός, τέχνη).</a:t>
            </a:r>
          </a:p>
          <a:p>
            <a:pPr indent="-180000">
              <a:lnSpc>
                <a:spcPct val="100000"/>
              </a:lnSpc>
              <a:spcBef>
                <a:spcPts val="600"/>
              </a:spcBef>
            </a:pPr>
            <a:r>
              <a:rPr lang="el-GR" dirty="0" err="1">
                <a:solidFill>
                  <a:srgbClr val="C00000"/>
                </a:solidFill>
              </a:rPr>
              <a:t>Διαδράσεις</a:t>
            </a:r>
            <a:r>
              <a:rPr lang="el-GR" dirty="0">
                <a:solidFill>
                  <a:srgbClr val="C00000"/>
                </a:solidFill>
              </a:rPr>
              <a:t> και οι τρόποι αλληλεπίδρασης.</a:t>
            </a:r>
          </a:p>
          <a:p>
            <a:pPr indent="-180000">
              <a:lnSpc>
                <a:spcPct val="100000"/>
              </a:lnSpc>
              <a:spcBef>
                <a:spcPts val="600"/>
              </a:spcBef>
            </a:pPr>
            <a:r>
              <a:rPr lang="el-GR" dirty="0">
                <a:solidFill>
                  <a:srgbClr val="C00000"/>
                </a:solidFill>
              </a:rPr>
              <a:t>Γεγονότα και περιστάσεις στο πλαίσιο.</a:t>
            </a:r>
          </a:p>
          <a:p>
            <a:pPr indent="-180000">
              <a:lnSpc>
                <a:spcPct val="100000"/>
              </a:lnSpc>
              <a:spcBef>
                <a:spcPts val="600"/>
              </a:spcBef>
            </a:pPr>
            <a:r>
              <a:rPr lang="el-GR" dirty="0">
                <a:solidFill>
                  <a:srgbClr val="C00000"/>
                </a:solidFill>
              </a:rPr>
              <a:t>Ο χρόνος που αφορά την ακολουθία των γεγονότων.</a:t>
            </a:r>
          </a:p>
          <a:p>
            <a:pPr indent="-180000">
              <a:lnSpc>
                <a:spcPct val="100000"/>
              </a:lnSpc>
              <a:spcBef>
                <a:spcPts val="600"/>
              </a:spcBef>
            </a:pPr>
            <a:r>
              <a:rPr lang="el-GR" dirty="0">
                <a:solidFill>
                  <a:srgbClr val="C00000"/>
                </a:solidFill>
              </a:rPr>
              <a:t>Ευρύτερα κοινωνικά συστήματα που μπορεί να επηρεάζουν το συγκεκριμένο πεδίο.</a:t>
            </a:r>
          </a:p>
        </p:txBody>
      </p:sp>
    </p:spTree>
    <p:extLst>
      <p:ext uri="{BB962C8B-B14F-4D97-AF65-F5344CB8AC3E}">
        <p14:creationId xmlns:p14="http://schemas.microsoft.com/office/powerpoint/2010/main" val="159624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A39A-A0B4-4C77-BD00-183A2D6F27C8}"/>
              </a:ext>
            </a:extLst>
          </p:cNvPr>
          <p:cNvSpPr>
            <a:spLocks noGrp="1"/>
          </p:cNvSpPr>
          <p:nvPr>
            <p:ph type="title"/>
          </p:nvPr>
        </p:nvSpPr>
        <p:spPr>
          <a:xfrm>
            <a:off x="2908301" y="444501"/>
            <a:ext cx="6488114" cy="584199"/>
          </a:xfrm>
        </p:spPr>
        <p:txBody>
          <a:bodyPr>
            <a:normAutofit/>
          </a:bodyPr>
          <a:lstStyle/>
          <a:p>
            <a:pPr algn="ctr"/>
            <a:r>
              <a:rPr lang="el-GR" sz="3200" b="1" dirty="0"/>
              <a:t>Περιορισμοί  </a:t>
            </a:r>
          </a:p>
        </p:txBody>
      </p:sp>
      <p:sp>
        <p:nvSpPr>
          <p:cNvPr id="3" name="Text Placeholder 2">
            <a:extLst>
              <a:ext uri="{FF2B5EF4-FFF2-40B4-BE49-F238E27FC236}">
                <a16:creationId xmlns:a16="http://schemas.microsoft.com/office/drawing/2014/main" id="{D2B5B3FB-1EEA-4120-A712-682638D8CE6F}"/>
              </a:ext>
            </a:extLst>
          </p:cNvPr>
          <p:cNvSpPr>
            <a:spLocks noGrp="1"/>
          </p:cNvSpPr>
          <p:nvPr>
            <p:ph type="body" idx="1"/>
          </p:nvPr>
        </p:nvSpPr>
        <p:spPr>
          <a:xfrm>
            <a:off x="4114800" y="1079500"/>
            <a:ext cx="7937499" cy="5473700"/>
          </a:xfrm>
        </p:spPr>
        <p:txBody>
          <a:bodyPr>
            <a:normAutofit lnSpcReduction="10000"/>
          </a:bodyPr>
          <a:lstStyle/>
          <a:p>
            <a:pPr marL="342900" indent="-342900">
              <a:buFont typeface="Arial" panose="020B0604020202020204" pitchFamily="34" charset="0"/>
              <a:buChar char="•"/>
            </a:pPr>
            <a:r>
              <a:rPr lang="el-GR" dirty="0">
                <a:solidFill>
                  <a:srgbClr val="C00000"/>
                </a:solidFill>
              </a:rPr>
              <a:t>Εξαιρετικά επίπονη και χρονοβόρα διαδικασία: Ο ερευνητής καλείται να αφιερώσει ένα μεγάλο χρονικό διάστημα στο ερευνητικό πεδίο.</a:t>
            </a:r>
          </a:p>
          <a:p>
            <a:pPr marL="342900" indent="-342900">
              <a:buFont typeface="Arial" panose="020B0604020202020204" pitchFamily="34" charset="0"/>
              <a:buChar char="•"/>
            </a:pPr>
            <a:r>
              <a:rPr lang="el-GR" dirty="0">
                <a:solidFill>
                  <a:srgbClr val="C00000"/>
                </a:solidFill>
              </a:rPr>
              <a:t>Οι συγκαλυμμένες στρατηγικές πρόσβασης στο πεδίο και η απόκρυψη της ιδιότητας του ερευνητή εγείρουν σοβαρά δεοντολογικά ζητήματα.</a:t>
            </a:r>
          </a:p>
          <a:p>
            <a:pPr marL="342900" indent="-342900">
              <a:buFont typeface="Arial" panose="020B0604020202020204" pitchFamily="34" charset="0"/>
              <a:buChar char="•"/>
            </a:pPr>
            <a:r>
              <a:rPr lang="el-GR" dirty="0">
                <a:solidFill>
                  <a:srgbClr val="C00000"/>
                </a:solidFill>
              </a:rPr>
              <a:t>Ενέχει τον κίνδυνο της ταύτισης του ερευνητή με την ερευνώμενη ομάδα.</a:t>
            </a:r>
          </a:p>
          <a:p>
            <a:pPr marL="342900" indent="-342900">
              <a:buFont typeface="Arial" panose="020B0604020202020204" pitchFamily="34" charset="0"/>
              <a:buChar char="•"/>
            </a:pPr>
            <a:r>
              <a:rPr lang="el-GR" dirty="0">
                <a:solidFill>
                  <a:srgbClr val="C00000"/>
                </a:solidFill>
              </a:rPr>
              <a:t>Στο πρόβλημα ελέγχου της αξιοπιστίας και της εγκυρότητας της μεθόδου βοηθούν η εμπειρία και η βιβλιογραφική ενημέρωση του ερευνητή, η καλά σχεδιασμένη έρευνα και επιλογή της ομάδας, οι προσεκτικές κινήσεις του ερευνητή μέσα στην ομάδα και η προσεκτική μεταφορά των διαδικασιών και ερμηνεία τους από το συγγραφέα-ερευνητή.</a:t>
            </a:r>
          </a:p>
          <a:p>
            <a:pPr marL="342900" indent="-342900">
              <a:buFont typeface="Arial" panose="020B0604020202020204" pitchFamily="34" charset="0"/>
              <a:buChar char="•"/>
            </a:pPr>
            <a:r>
              <a:rPr lang="el-GR" dirty="0">
                <a:solidFill>
                  <a:srgbClr val="C00000"/>
                </a:solidFill>
              </a:rPr>
              <a:t>Η τεχνική της </a:t>
            </a:r>
            <a:r>
              <a:rPr lang="el-GR" dirty="0" err="1">
                <a:solidFill>
                  <a:srgbClr val="C00000"/>
                </a:solidFill>
              </a:rPr>
              <a:t>τριγωνοποίησης</a:t>
            </a:r>
            <a:r>
              <a:rPr lang="el-GR" dirty="0">
                <a:solidFill>
                  <a:srgbClr val="C00000"/>
                </a:solidFill>
              </a:rPr>
              <a:t>, με </a:t>
            </a:r>
            <a:r>
              <a:rPr lang="el-GR" u="sng" dirty="0">
                <a:solidFill>
                  <a:srgbClr val="C00000"/>
                </a:solidFill>
              </a:rPr>
              <a:t>διασταύρωση των ευρημάτων με άλλα υφιστάμενα στοιχεία, </a:t>
            </a:r>
            <a:r>
              <a:rPr lang="el-GR" dirty="0">
                <a:solidFill>
                  <a:srgbClr val="C00000"/>
                </a:solidFill>
              </a:rPr>
              <a:t>βοηθά στην εξαγωγή ορθών συμπερασμάτων.</a:t>
            </a:r>
          </a:p>
          <a:p>
            <a:endParaRPr lang="el-GR" dirty="0"/>
          </a:p>
          <a:p>
            <a:endParaRPr lang="el-GR" dirty="0"/>
          </a:p>
        </p:txBody>
      </p:sp>
    </p:spTree>
    <p:extLst>
      <p:ext uri="{BB962C8B-B14F-4D97-AF65-F5344CB8AC3E}">
        <p14:creationId xmlns:p14="http://schemas.microsoft.com/office/powerpoint/2010/main" val="321807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51CB-7909-4585-A5F6-9EF725F0C1F6}"/>
              </a:ext>
            </a:extLst>
          </p:cNvPr>
          <p:cNvSpPr>
            <a:spLocks noGrp="1"/>
          </p:cNvSpPr>
          <p:nvPr>
            <p:ph type="title"/>
          </p:nvPr>
        </p:nvSpPr>
        <p:spPr>
          <a:xfrm>
            <a:off x="2208213" y="304800"/>
            <a:ext cx="9372600" cy="889000"/>
          </a:xfrm>
        </p:spPr>
        <p:txBody>
          <a:bodyPr/>
          <a:lstStyle/>
          <a:p>
            <a:pPr algn="ctr"/>
            <a:r>
              <a:rPr lang="el-GR" b="1" dirty="0" err="1"/>
              <a:t>Τριγωνοποίηση</a:t>
            </a:r>
            <a:r>
              <a:rPr lang="el-GR" b="1" dirty="0"/>
              <a:t> (</a:t>
            </a:r>
            <a:r>
              <a:rPr lang="en-US" b="1" dirty="0"/>
              <a:t>triangulation)</a:t>
            </a:r>
            <a:endParaRPr lang="el-GR" b="1" dirty="0"/>
          </a:p>
        </p:txBody>
      </p:sp>
      <p:sp>
        <p:nvSpPr>
          <p:cNvPr id="3" name="Content Placeholder 2">
            <a:extLst>
              <a:ext uri="{FF2B5EF4-FFF2-40B4-BE49-F238E27FC236}">
                <a16:creationId xmlns:a16="http://schemas.microsoft.com/office/drawing/2014/main" id="{6A0C8250-D96D-4958-8FAF-50777CA7CA64}"/>
              </a:ext>
            </a:extLst>
          </p:cNvPr>
          <p:cNvSpPr>
            <a:spLocks noGrp="1"/>
          </p:cNvSpPr>
          <p:nvPr>
            <p:ph idx="1"/>
          </p:nvPr>
        </p:nvSpPr>
        <p:spPr/>
        <p:txBody>
          <a:bodyPr>
            <a:normAutofit fontScale="92500" lnSpcReduction="10000"/>
          </a:bodyPr>
          <a:lstStyle/>
          <a:p>
            <a:pPr marL="45720" indent="0">
              <a:buNone/>
            </a:pPr>
            <a:r>
              <a:rPr lang="el-GR" sz="2400" dirty="0">
                <a:solidFill>
                  <a:srgbClr val="C00000"/>
                </a:solidFill>
              </a:rPr>
              <a:t>Ο </a:t>
            </a:r>
            <a:r>
              <a:rPr lang="el-GR" sz="2400" dirty="0" err="1">
                <a:solidFill>
                  <a:srgbClr val="C00000"/>
                </a:solidFill>
              </a:rPr>
              <a:t>Patton</a:t>
            </a:r>
            <a:r>
              <a:rPr lang="el-GR" sz="2400" dirty="0">
                <a:solidFill>
                  <a:srgbClr val="C00000"/>
                </a:solidFill>
              </a:rPr>
              <a:t> (1987) αναφέρει τέσσερα είδη </a:t>
            </a:r>
            <a:r>
              <a:rPr lang="el-GR" sz="2400" dirty="0" err="1">
                <a:solidFill>
                  <a:srgbClr val="C00000"/>
                </a:solidFill>
              </a:rPr>
              <a:t>τριγωνοποίησης</a:t>
            </a:r>
            <a:r>
              <a:rPr lang="el-GR" sz="2400" dirty="0">
                <a:solidFill>
                  <a:srgbClr val="C00000"/>
                </a:solidFill>
              </a:rPr>
              <a:t>, από τα οποία ο ερευνητής προσπαθεί να εξασφαλίσει όσο το δυνατόν περισσότερα: </a:t>
            </a:r>
            <a:r>
              <a:rPr lang="el-GR" sz="2400" b="1" dirty="0">
                <a:solidFill>
                  <a:srgbClr val="C00000"/>
                </a:solidFill>
              </a:rPr>
              <a:t>α) </a:t>
            </a:r>
            <a:r>
              <a:rPr lang="el-GR" sz="2400" b="1" dirty="0" err="1">
                <a:solidFill>
                  <a:srgbClr val="C00000"/>
                </a:solidFill>
              </a:rPr>
              <a:t>τριγωνοποίηση</a:t>
            </a:r>
            <a:r>
              <a:rPr lang="el-GR" sz="2400" b="1" dirty="0">
                <a:solidFill>
                  <a:srgbClr val="C00000"/>
                </a:solidFill>
              </a:rPr>
              <a:t> πηγών: </a:t>
            </a:r>
            <a:r>
              <a:rPr lang="el-GR" sz="2400" dirty="0">
                <a:solidFill>
                  <a:srgbClr val="C00000"/>
                </a:solidFill>
              </a:rPr>
              <a:t>χρησιμοποίηση διαφορετικών πηγών πληροφόρησης, </a:t>
            </a:r>
            <a:r>
              <a:rPr lang="el-GR" sz="2400" b="1" dirty="0">
                <a:solidFill>
                  <a:srgbClr val="C00000"/>
                </a:solidFill>
              </a:rPr>
              <a:t>β)</a:t>
            </a:r>
            <a:r>
              <a:rPr lang="el-GR" sz="2400" dirty="0">
                <a:solidFill>
                  <a:srgbClr val="C00000"/>
                </a:solidFill>
              </a:rPr>
              <a:t> </a:t>
            </a:r>
            <a:r>
              <a:rPr lang="el-GR" sz="2400" b="1" dirty="0" err="1">
                <a:solidFill>
                  <a:srgbClr val="C00000"/>
                </a:solidFill>
              </a:rPr>
              <a:t>τριγωνοποίηση</a:t>
            </a:r>
            <a:r>
              <a:rPr lang="el-GR" sz="2400" b="1" dirty="0">
                <a:solidFill>
                  <a:srgbClr val="C00000"/>
                </a:solidFill>
              </a:rPr>
              <a:t> ερευνητή</a:t>
            </a:r>
            <a:r>
              <a:rPr lang="el-GR" sz="2400" dirty="0">
                <a:solidFill>
                  <a:srgbClr val="C00000"/>
                </a:solidFill>
              </a:rPr>
              <a:t>: περισσότεροι του ενός ερευνητές, </a:t>
            </a:r>
            <a:r>
              <a:rPr lang="el-GR" sz="2400" b="1" dirty="0">
                <a:solidFill>
                  <a:srgbClr val="C00000"/>
                </a:solidFill>
              </a:rPr>
              <a:t>γ) </a:t>
            </a:r>
            <a:r>
              <a:rPr lang="el-GR" sz="2400" b="1" dirty="0" err="1">
                <a:solidFill>
                  <a:srgbClr val="C00000"/>
                </a:solidFill>
              </a:rPr>
              <a:t>τριγωνοποίηση</a:t>
            </a:r>
            <a:r>
              <a:rPr lang="el-GR" sz="2400" b="1" dirty="0">
                <a:solidFill>
                  <a:srgbClr val="C00000"/>
                </a:solidFill>
              </a:rPr>
              <a:t> θεωριών</a:t>
            </a:r>
            <a:r>
              <a:rPr lang="el-GR" sz="2400" dirty="0">
                <a:solidFill>
                  <a:srgbClr val="C00000"/>
                </a:solidFill>
              </a:rPr>
              <a:t>: χρησιμοποίηση διαφορετικών θεωρητικών προσεγγίσεων στην ερμηνεία των δεδομένων και </a:t>
            </a:r>
            <a:r>
              <a:rPr lang="el-GR" sz="2400" b="1" dirty="0">
                <a:solidFill>
                  <a:srgbClr val="C00000"/>
                </a:solidFill>
              </a:rPr>
              <a:t>δ) </a:t>
            </a:r>
            <a:r>
              <a:rPr lang="el-GR" sz="2400" b="1" dirty="0" err="1">
                <a:solidFill>
                  <a:srgbClr val="C00000"/>
                </a:solidFill>
              </a:rPr>
              <a:t>τριγωνοποίηση</a:t>
            </a:r>
            <a:r>
              <a:rPr lang="el-GR" sz="2400" b="1" dirty="0">
                <a:solidFill>
                  <a:srgbClr val="C00000"/>
                </a:solidFill>
              </a:rPr>
              <a:t> μεθοδολογίας</a:t>
            </a:r>
            <a:r>
              <a:rPr lang="el-GR" sz="2400" dirty="0">
                <a:solidFill>
                  <a:srgbClr val="C00000"/>
                </a:solidFill>
              </a:rPr>
              <a:t>: χρήση περισσοτέρων από μιας μεθόδου για τη μελέτη του φαινομένου. </a:t>
            </a:r>
          </a:p>
          <a:p>
            <a:pPr marL="45720" indent="0">
              <a:buNone/>
            </a:pPr>
            <a:endParaRPr lang="el-GR" sz="2400" dirty="0">
              <a:solidFill>
                <a:srgbClr val="C00000"/>
              </a:solidFill>
            </a:endParaRPr>
          </a:p>
          <a:p>
            <a:pPr marL="45720" indent="0">
              <a:buNone/>
            </a:pPr>
            <a:r>
              <a:rPr lang="el-GR" sz="3200" dirty="0">
                <a:solidFill>
                  <a:srgbClr val="C00000"/>
                </a:solidFill>
              </a:rPr>
              <a:t>Η </a:t>
            </a:r>
            <a:r>
              <a:rPr lang="el-GR" sz="3200" dirty="0" err="1">
                <a:solidFill>
                  <a:srgbClr val="C00000"/>
                </a:solidFill>
              </a:rPr>
              <a:t>τριγωνοποίηση</a:t>
            </a:r>
            <a:r>
              <a:rPr lang="el-GR" sz="3200" dirty="0">
                <a:solidFill>
                  <a:srgbClr val="C00000"/>
                </a:solidFill>
              </a:rPr>
              <a:t> είναι επιθυμητή όχι μόνο στη συμμετοχική παρατήρηση, αλλά γενικότερα στην ποιοτική έρευνα, όπως θα δούμε και στη συνέχεια.</a:t>
            </a:r>
          </a:p>
        </p:txBody>
      </p:sp>
    </p:spTree>
    <p:extLst>
      <p:ext uri="{BB962C8B-B14F-4D97-AF65-F5344CB8AC3E}">
        <p14:creationId xmlns:p14="http://schemas.microsoft.com/office/powerpoint/2010/main" val="193730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52C2-598D-42D3-B44F-A4F1BAD7CC78}"/>
              </a:ext>
            </a:extLst>
          </p:cNvPr>
          <p:cNvSpPr>
            <a:spLocks noGrp="1"/>
          </p:cNvSpPr>
          <p:nvPr>
            <p:ph type="title"/>
          </p:nvPr>
        </p:nvSpPr>
        <p:spPr>
          <a:xfrm>
            <a:off x="1625600" y="153910"/>
            <a:ext cx="9955213" cy="1446290"/>
          </a:xfrm>
        </p:spPr>
        <p:txBody>
          <a:bodyPr>
            <a:noAutofit/>
          </a:bodyPr>
          <a:lstStyle/>
          <a:p>
            <a:r>
              <a:rPr lang="el-GR" sz="2400" b="1" dirty="0">
                <a:highlight>
                  <a:srgbClr val="00FF00"/>
                </a:highlight>
              </a:rPr>
              <a:t>Παράδειγμα εθνογραφικής έρευνας: Αντιλήψεις παιδιών </a:t>
            </a:r>
            <a:r>
              <a:rPr lang="el-GR" sz="2400" b="1" dirty="0" err="1">
                <a:highlight>
                  <a:srgbClr val="00FF00"/>
                </a:highlight>
              </a:rPr>
              <a:t>Ρομά</a:t>
            </a:r>
            <a:r>
              <a:rPr lang="el-GR" sz="2400" b="1" dirty="0">
                <a:highlight>
                  <a:srgbClr val="00FF00"/>
                </a:highlight>
              </a:rPr>
              <a:t> και των γονέων τους για τη σχολική ζωή (Πάτιου, 2019).</a:t>
            </a:r>
            <a:br>
              <a:rPr lang="el-GR" sz="2400" b="1" dirty="0">
                <a:highlight>
                  <a:srgbClr val="00FF00"/>
                </a:highlight>
              </a:rPr>
            </a:br>
            <a:endParaRPr lang="el-GR" sz="2400" b="1" dirty="0">
              <a:highlight>
                <a:srgbClr val="00FF00"/>
              </a:highlight>
            </a:endParaRPr>
          </a:p>
        </p:txBody>
      </p:sp>
      <p:sp>
        <p:nvSpPr>
          <p:cNvPr id="3" name="Content Placeholder 2">
            <a:extLst>
              <a:ext uri="{FF2B5EF4-FFF2-40B4-BE49-F238E27FC236}">
                <a16:creationId xmlns:a16="http://schemas.microsoft.com/office/drawing/2014/main" id="{D78A382B-B5A0-48E6-9D24-1FB6B405D7BE}"/>
              </a:ext>
            </a:extLst>
          </p:cNvPr>
          <p:cNvSpPr>
            <a:spLocks noGrp="1"/>
          </p:cNvSpPr>
          <p:nvPr>
            <p:ph idx="1"/>
          </p:nvPr>
        </p:nvSpPr>
        <p:spPr>
          <a:xfrm>
            <a:off x="1991762" y="1600200"/>
            <a:ext cx="9589051" cy="4682905"/>
          </a:xfrm>
        </p:spPr>
        <p:txBody>
          <a:bodyPr>
            <a:normAutofit/>
          </a:bodyPr>
          <a:lstStyle/>
          <a:p>
            <a:r>
              <a:rPr lang="el-GR" sz="2400" dirty="0">
                <a:solidFill>
                  <a:srgbClr val="AB3C19"/>
                </a:solidFill>
              </a:rPr>
              <a:t>Σκοπός της εργασίας ήταν η εξέταση του βιώματος της εμπλοκής στην εκπαίδευση από την πλευρά των γονέων μαθητών </a:t>
            </a:r>
            <a:r>
              <a:rPr lang="el-GR" sz="2400" dirty="0" err="1">
                <a:solidFill>
                  <a:srgbClr val="AB3C19"/>
                </a:solidFill>
              </a:rPr>
              <a:t>Ρομά</a:t>
            </a:r>
            <a:r>
              <a:rPr lang="el-GR" sz="2400" dirty="0">
                <a:solidFill>
                  <a:srgbClr val="AB3C19"/>
                </a:solidFill>
              </a:rPr>
              <a:t> και των ίδιων των μαθητών. </a:t>
            </a:r>
          </a:p>
          <a:p>
            <a:r>
              <a:rPr lang="el-GR" sz="2400" dirty="0">
                <a:solidFill>
                  <a:srgbClr val="AB3C19"/>
                </a:solidFill>
              </a:rPr>
              <a:t>Μεθοδολογία: Η παρούσα εργασία βασίστηκε στην εθνογραφική (ποιοτική) προσέγγιση. Η μελέτη πραγματοποιήθηκε σε γονείς και μαθητές </a:t>
            </a:r>
            <a:r>
              <a:rPr lang="el-GR" sz="2400" dirty="0" err="1">
                <a:solidFill>
                  <a:srgbClr val="AB3C19"/>
                </a:solidFill>
              </a:rPr>
              <a:t>Ρομά</a:t>
            </a:r>
            <a:r>
              <a:rPr lang="el-GR" sz="2400" dirty="0">
                <a:solidFill>
                  <a:srgbClr val="AB3C19"/>
                </a:solidFill>
              </a:rPr>
              <a:t> ενός καταυλισμού κοντά στην Τρίπολη. Για τους σκοπούς της έρευνας χρησιμοποιήθηκαν </a:t>
            </a:r>
            <a:r>
              <a:rPr lang="el-GR" sz="2400" u="sng" dirty="0" err="1">
                <a:solidFill>
                  <a:srgbClr val="AB3C19"/>
                </a:solidFill>
              </a:rPr>
              <a:t>ημι</a:t>
            </a:r>
            <a:r>
              <a:rPr lang="el-GR" sz="2400" u="sng" dirty="0">
                <a:solidFill>
                  <a:srgbClr val="AB3C19"/>
                </a:solidFill>
              </a:rPr>
              <a:t>-δομημένες συνεντεύξεις</a:t>
            </a:r>
            <a:r>
              <a:rPr lang="el-GR" sz="2400" dirty="0">
                <a:solidFill>
                  <a:srgbClr val="AB3C19"/>
                </a:solidFill>
              </a:rPr>
              <a:t> προς τους γονείς και τους μαθητές, επιτόπια έρευνα στον καταυλισμό (εμπειρική παρατήρηση) και λήψη σχετικού φωτογραφικού υλικού. </a:t>
            </a:r>
          </a:p>
          <a:p>
            <a:pPr marL="45720" indent="0">
              <a:buNone/>
            </a:pPr>
            <a:r>
              <a:rPr lang="el-GR" sz="1800" dirty="0">
                <a:solidFill>
                  <a:srgbClr val="AB3C19"/>
                </a:solidFill>
              </a:rPr>
              <a:t>Πάτιου, Ε. (2019). </a:t>
            </a:r>
            <a:r>
              <a:rPr lang="el-GR" sz="1800" i="1" dirty="0">
                <a:solidFill>
                  <a:srgbClr val="AB3C19"/>
                </a:solidFill>
              </a:rPr>
              <a:t>Η Διεύρυνση των αντιλήψεων των παιδιών </a:t>
            </a:r>
            <a:r>
              <a:rPr lang="el-GR" sz="1800" i="1" dirty="0" err="1">
                <a:solidFill>
                  <a:srgbClr val="AB3C19"/>
                </a:solidFill>
              </a:rPr>
              <a:t>Ρομά</a:t>
            </a:r>
            <a:r>
              <a:rPr lang="el-GR" sz="1800" i="1" dirty="0">
                <a:solidFill>
                  <a:srgbClr val="AB3C19"/>
                </a:solidFill>
              </a:rPr>
              <a:t> και των Γονέων τους για τη Σχολική Ζωή. Μια Εθνογραφική Ποιοτική Έρευνα</a:t>
            </a:r>
            <a:r>
              <a:rPr lang="el-GR" sz="1800" dirty="0">
                <a:solidFill>
                  <a:srgbClr val="AB3C19"/>
                </a:solidFill>
              </a:rPr>
              <a:t>. Διπλωματική εργασία, Τμήμα Κοινωνικής και Εκπαιδευτικής Πολιτικής, Πανεπιστήμιο Πελοποννήσου.</a:t>
            </a:r>
          </a:p>
        </p:txBody>
      </p:sp>
    </p:spTree>
    <p:extLst>
      <p:ext uri="{BB962C8B-B14F-4D97-AF65-F5344CB8AC3E}">
        <p14:creationId xmlns:p14="http://schemas.microsoft.com/office/powerpoint/2010/main" val="180095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2AAF-B426-4D0D-A9D3-B425D4BC3285}"/>
              </a:ext>
            </a:extLst>
          </p:cNvPr>
          <p:cNvSpPr>
            <a:spLocks noGrp="1"/>
          </p:cNvSpPr>
          <p:nvPr>
            <p:ph type="title"/>
          </p:nvPr>
        </p:nvSpPr>
        <p:spPr/>
        <p:txBody>
          <a:bodyPr>
            <a:normAutofit/>
          </a:bodyPr>
          <a:lstStyle/>
          <a:p>
            <a:r>
              <a:rPr lang="en-US" sz="1800" b="1" dirty="0">
                <a:highlight>
                  <a:srgbClr val="FFFF00"/>
                </a:highlight>
              </a:rPr>
              <a:t>Brown, L. (2009). An ethnographic study of the friendship patterns of international students in England: An attempt to recreate home through conational interaction. </a:t>
            </a:r>
            <a:r>
              <a:rPr lang="en-US" sz="1800" b="1" i="1" dirty="0">
                <a:highlight>
                  <a:srgbClr val="FFFF00"/>
                </a:highlight>
              </a:rPr>
              <a:t>International Journal of Educational Research, 48</a:t>
            </a:r>
            <a:r>
              <a:rPr lang="en-US" sz="1800" b="1" dirty="0">
                <a:highlight>
                  <a:srgbClr val="FFFF00"/>
                </a:highlight>
              </a:rPr>
              <a:t>(3), 184-193.</a:t>
            </a:r>
            <a:br>
              <a:rPr lang="en-US" sz="1800" b="1" dirty="0">
                <a:highlight>
                  <a:srgbClr val="FFFF00"/>
                </a:highlight>
              </a:rPr>
            </a:br>
            <a:endParaRPr lang="el-GR" sz="1800" dirty="0">
              <a:highlight>
                <a:srgbClr val="FFFF00"/>
              </a:highlight>
            </a:endParaRPr>
          </a:p>
        </p:txBody>
      </p:sp>
      <p:sp>
        <p:nvSpPr>
          <p:cNvPr id="3" name="Content Placeholder 2">
            <a:extLst>
              <a:ext uri="{FF2B5EF4-FFF2-40B4-BE49-F238E27FC236}">
                <a16:creationId xmlns:a16="http://schemas.microsoft.com/office/drawing/2014/main" id="{BDA66EC0-6609-4EBF-928C-0AF7EE882C88}"/>
              </a:ext>
            </a:extLst>
          </p:cNvPr>
          <p:cNvSpPr>
            <a:spLocks noGrp="1"/>
          </p:cNvSpPr>
          <p:nvPr>
            <p:ph idx="1"/>
          </p:nvPr>
        </p:nvSpPr>
        <p:spPr/>
        <p:txBody>
          <a:bodyPr>
            <a:normAutofit fontScale="92500" lnSpcReduction="10000"/>
          </a:bodyPr>
          <a:lstStyle/>
          <a:p>
            <a:r>
              <a:rPr lang="el-GR" sz="2400" dirty="0">
                <a:solidFill>
                  <a:srgbClr val="C00000"/>
                </a:solidFill>
              </a:rPr>
              <a:t>Το άρθρο αναφέρει ευρήματα από μια εθνογραφική μελέτη σχετικά με την εμπειρία προσαρμογής μιας ομάδας μεταπτυχιακών διεθνών φοιτητών σε ένα πανεπιστήμιο στη Νότια Αγγλία. Η φιλία προέκυψε ως κύριο θέμα σε αυτή τη μελέτη. Ιδιαίτερη σημασία για τους φοιτητές είχε η επιθυμία και η ανάγκη να ανακατευτούν με συναδελφικούς φίλους. Αυτή η επιθυμία οδηγήθηκε από την παρόρμηση να αποκτήσουν την άνεση που προσφέρει η κοινή γλώσσα και η κοινή κληρονομιά. Ο αρνητικός αντίκτυπος των διαχωρισμένων ομάδων φιλίας στη βελτίωση της γλωσσικής και πολιτιστικής γνώσης έγινε κατανοητός, αλλά μόνο λίγοι φοιτητές ξέφυγαν από τα όρια του </a:t>
            </a:r>
            <a:r>
              <a:rPr lang="el-GR" sz="2400" dirty="0" err="1">
                <a:solidFill>
                  <a:srgbClr val="C00000"/>
                </a:solidFill>
              </a:rPr>
              <a:t>μονοεθνικού</a:t>
            </a:r>
            <a:r>
              <a:rPr lang="el-GR" sz="2400" dirty="0">
                <a:solidFill>
                  <a:srgbClr val="C00000"/>
                </a:solidFill>
              </a:rPr>
              <a:t> γκέτο.</a:t>
            </a:r>
          </a:p>
          <a:p>
            <a:r>
              <a:rPr lang="el-GR" sz="2400" dirty="0">
                <a:solidFill>
                  <a:srgbClr val="C00000"/>
                </a:solidFill>
              </a:rPr>
              <a:t>Μέθοδος: Μελέτη των συμμετεχόντων στο φυσικό τους περιβάλλον για αρκετό χρονικό διάστημα με τη χρήση συμμετοχικής παρατήρησης και εις βάθος συνεντεύξεων. </a:t>
            </a:r>
          </a:p>
        </p:txBody>
      </p:sp>
    </p:spTree>
    <p:extLst>
      <p:ext uri="{BB962C8B-B14F-4D97-AF65-F5344CB8AC3E}">
        <p14:creationId xmlns:p14="http://schemas.microsoft.com/office/powerpoint/2010/main" val="250216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7772-29F3-4D98-9FA2-10C53C3B7E15}"/>
              </a:ext>
            </a:extLst>
          </p:cNvPr>
          <p:cNvSpPr>
            <a:spLocks noGrp="1"/>
          </p:cNvSpPr>
          <p:nvPr>
            <p:ph type="title"/>
          </p:nvPr>
        </p:nvSpPr>
        <p:spPr>
          <a:xfrm>
            <a:off x="2590799" y="304800"/>
            <a:ext cx="8990013" cy="558800"/>
          </a:xfrm>
        </p:spPr>
        <p:txBody>
          <a:bodyPr>
            <a:normAutofit/>
          </a:bodyPr>
          <a:lstStyle/>
          <a:p>
            <a:r>
              <a:rPr lang="el-GR" sz="2800" b="1" dirty="0"/>
              <a:t>Περιεχόμενα</a:t>
            </a:r>
          </a:p>
        </p:txBody>
      </p:sp>
      <p:sp>
        <p:nvSpPr>
          <p:cNvPr id="3" name="Content Placeholder 2">
            <a:extLst>
              <a:ext uri="{FF2B5EF4-FFF2-40B4-BE49-F238E27FC236}">
                <a16:creationId xmlns:a16="http://schemas.microsoft.com/office/drawing/2014/main" id="{DB74A030-7E63-4831-AE41-CF16EBFDF134}"/>
              </a:ext>
            </a:extLst>
          </p:cNvPr>
          <p:cNvSpPr>
            <a:spLocks noGrp="1"/>
          </p:cNvSpPr>
          <p:nvPr>
            <p:ph idx="1"/>
          </p:nvPr>
        </p:nvSpPr>
        <p:spPr>
          <a:xfrm>
            <a:off x="2413000" y="1016000"/>
            <a:ext cx="6934200" cy="5613400"/>
          </a:xfrm>
        </p:spPr>
        <p:txBody>
          <a:bodyPr>
            <a:normAutofit fontScale="40000" lnSpcReduction="20000"/>
          </a:bodyPr>
          <a:lstStyle/>
          <a:p>
            <a:r>
              <a:rPr lang="el-GR" sz="5000" dirty="0">
                <a:solidFill>
                  <a:srgbClr val="C00000"/>
                </a:solidFill>
                <a:latin typeface="+mj-lt"/>
              </a:rPr>
              <a:t>Γενικά για την ποιοτική έρευνα</a:t>
            </a:r>
          </a:p>
          <a:p>
            <a:r>
              <a:rPr lang="el-GR" sz="5000" dirty="0">
                <a:solidFill>
                  <a:srgbClr val="C00000"/>
                </a:solidFill>
                <a:latin typeface="+mj-lt"/>
              </a:rPr>
              <a:t>Οι λόγοι που κάνουμε ποιοτική έρευνα</a:t>
            </a:r>
          </a:p>
          <a:p>
            <a:r>
              <a:rPr lang="el-GR" sz="5000" dirty="0">
                <a:solidFill>
                  <a:srgbClr val="C00000"/>
                </a:solidFill>
                <a:latin typeface="+mj-lt"/>
              </a:rPr>
              <a:t>Είδη ποιοτικής έρευνας</a:t>
            </a:r>
          </a:p>
          <a:p>
            <a:r>
              <a:rPr lang="el-GR" sz="5000" dirty="0">
                <a:solidFill>
                  <a:srgbClr val="C00000"/>
                </a:solidFill>
                <a:latin typeface="+mj-lt"/>
              </a:rPr>
              <a:t>Εθνογραφική έρευνα / Συμμετοχική παρατήρηση</a:t>
            </a:r>
          </a:p>
          <a:p>
            <a:r>
              <a:rPr lang="el-GR" sz="5000" dirty="0" err="1">
                <a:solidFill>
                  <a:srgbClr val="C00000"/>
                </a:solidFill>
                <a:latin typeface="+mj-lt"/>
              </a:rPr>
              <a:t>Τριγωνοποίηση</a:t>
            </a:r>
            <a:endParaRPr lang="el-GR" sz="5000" dirty="0">
              <a:solidFill>
                <a:srgbClr val="C00000"/>
              </a:solidFill>
              <a:latin typeface="+mj-lt"/>
            </a:endParaRPr>
          </a:p>
          <a:p>
            <a:r>
              <a:rPr lang="el-GR" sz="5000" dirty="0">
                <a:solidFill>
                  <a:srgbClr val="C00000"/>
                </a:solidFill>
                <a:latin typeface="+mj-lt"/>
              </a:rPr>
              <a:t>Συνέντευξη</a:t>
            </a:r>
          </a:p>
          <a:p>
            <a:r>
              <a:rPr lang="el-GR" sz="5000" dirty="0">
                <a:solidFill>
                  <a:srgbClr val="C00000"/>
                </a:solidFill>
                <a:latin typeface="+mj-lt"/>
              </a:rPr>
              <a:t>Ομάδες εστίασης: Πλεονεκτήματα-Μειονεκτήματα</a:t>
            </a:r>
          </a:p>
          <a:p>
            <a:r>
              <a:rPr lang="el-GR" sz="5000" dirty="0">
                <a:solidFill>
                  <a:srgbClr val="C00000"/>
                </a:solidFill>
                <a:latin typeface="+mj-lt"/>
              </a:rPr>
              <a:t>Δειγματοληψία στην ποιοτική έρευνα</a:t>
            </a:r>
          </a:p>
          <a:p>
            <a:r>
              <a:rPr lang="el-GR" sz="5000" dirty="0">
                <a:solidFill>
                  <a:srgbClr val="C00000"/>
                </a:solidFill>
                <a:latin typeface="+mj-lt"/>
              </a:rPr>
              <a:t>Ανάλυση αρχειακού υλικού</a:t>
            </a:r>
            <a:endParaRPr lang="en-US" sz="5000" dirty="0">
              <a:solidFill>
                <a:srgbClr val="C00000"/>
              </a:solidFill>
              <a:latin typeface="+mj-lt"/>
            </a:endParaRPr>
          </a:p>
          <a:p>
            <a:r>
              <a:rPr lang="el-GR" sz="5000" dirty="0">
                <a:solidFill>
                  <a:srgbClr val="C00000"/>
                </a:solidFill>
                <a:latin typeface="+mj-lt"/>
              </a:rPr>
              <a:t>Ανάλυση περιεχομένου</a:t>
            </a:r>
          </a:p>
          <a:p>
            <a:r>
              <a:rPr lang="el-GR" sz="5000" dirty="0">
                <a:solidFill>
                  <a:srgbClr val="C00000"/>
                </a:solidFill>
                <a:latin typeface="+mj-lt"/>
              </a:rPr>
              <a:t>Ανάλυση δεδομένων στην ποιοτική έρευνα</a:t>
            </a:r>
          </a:p>
          <a:p>
            <a:r>
              <a:rPr lang="el-GR" sz="5000" dirty="0">
                <a:solidFill>
                  <a:srgbClr val="C00000"/>
                </a:solidFill>
                <a:latin typeface="+mj-lt"/>
              </a:rPr>
              <a:t>Μελέτη περίπτωσης</a:t>
            </a:r>
            <a:endParaRPr lang="en-US" sz="5000" dirty="0">
              <a:solidFill>
                <a:srgbClr val="C00000"/>
              </a:solidFill>
              <a:latin typeface="+mj-lt"/>
            </a:endParaRPr>
          </a:p>
          <a:p>
            <a:r>
              <a:rPr lang="el-GR" sz="5000" dirty="0">
                <a:solidFill>
                  <a:srgbClr val="C00000"/>
                </a:solidFill>
                <a:latin typeface="+mj-lt"/>
              </a:rPr>
              <a:t>Βιογραφική μελέτη</a:t>
            </a:r>
          </a:p>
          <a:p>
            <a:endParaRPr lang="el-GR" sz="2400" dirty="0"/>
          </a:p>
          <a:p>
            <a:endParaRPr lang="el-GR" dirty="0"/>
          </a:p>
          <a:p>
            <a:endParaRPr lang="el-GR" dirty="0"/>
          </a:p>
        </p:txBody>
      </p:sp>
    </p:spTree>
    <p:extLst>
      <p:ext uri="{BB962C8B-B14F-4D97-AF65-F5344CB8AC3E}">
        <p14:creationId xmlns:p14="http://schemas.microsoft.com/office/powerpoint/2010/main" val="154486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D396-8E9E-4EA9-9597-DAC51FC0A01F}"/>
              </a:ext>
            </a:extLst>
          </p:cNvPr>
          <p:cNvSpPr>
            <a:spLocks noGrp="1"/>
          </p:cNvSpPr>
          <p:nvPr>
            <p:ph type="title"/>
          </p:nvPr>
        </p:nvSpPr>
        <p:spPr>
          <a:xfrm>
            <a:off x="2208213" y="469900"/>
            <a:ext cx="9372600" cy="927100"/>
          </a:xfrm>
        </p:spPr>
        <p:txBody>
          <a:bodyPr/>
          <a:lstStyle/>
          <a:p>
            <a:pPr algn="ctr"/>
            <a:r>
              <a:rPr lang="el-GR" b="1" dirty="0"/>
              <a:t>Συνέντευξη</a:t>
            </a:r>
          </a:p>
        </p:txBody>
      </p:sp>
      <p:sp>
        <p:nvSpPr>
          <p:cNvPr id="3" name="Content Placeholder 2">
            <a:extLst>
              <a:ext uri="{FF2B5EF4-FFF2-40B4-BE49-F238E27FC236}">
                <a16:creationId xmlns:a16="http://schemas.microsoft.com/office/drawing/2014/main" id="{34DF7C9A-8351-46C1-9AAC-CAD655AB56E1}"/>
              </a:ext>
            </a:extLst>
          </p:cNvPr>
          <p:cNvSpPr>
            <a:spLocks noGrp="1"/>
          </p:cNvSpPr>
          <p:nvPr>
            <p:ph idx="1"/>
          </p:nvPr>
        </p:nvSpPr>
        <p:spPr>
          <a:xfrm>
            <a:off x="2208212" y="1473200"/>
            <a:ext cx="9450387" cy="5270500"/>
          </a:xfrm>
        </p:spPr>
        <p:txBody>
          <a:bodyPr>
            <a:normAutofit lnSpcReduction="10000"/>
          </a:bodyPr>
          <a:lstStyle/>
          <a:p>
            <a:endParaRPr lang="el-GR" dirty="0"/>
          </a:p>
          <a:p>
            <a:pPr>
              <a:lnSpc>
                <a:spcPct val="150000"/>
              </a:lnSpc>
              <a:spcBef>
                <a:spcPts val="0"/>
              </a:spcBef>
            </a:pPr>
            <a:r>
              <a:rPr lang="el-GR" sz="2400" dirty="0">
                <a:solidFill>
                  <a:srgbClr val="AB3C19"/>
                </a:solidFill>
                <a:latin typeface="+mj-lt"/>
              </a:rPr>
              <a:t>Η επικοινωνία μεταξύ προσώπων – ξένων μεταξύ τους (ερωτώντα και ερωτώμενου), που καθοδηγείται από τον ερευνητή ή ερωτώντα με στόχο την απόσπαση πληροφοριών </a:t>
            </a:r>
            <a:r>
              <a:rPr lang="el-GR" sz="2400" dirty="0" err="1">
                <a:solidFill>
                  <a:srgbClr val="AB3C19"/>
                </a:solidFill>
                <a:latin typeface="+mj-lt"/>
              </a:rPr>
              <a:t>σχετιζομένων</a:t>
            </a:r>
            <a:r>
              <a:rPr lang="el-GR" sz="2400" dirty="0">
                <a:solidFill>
                  <a:srgbClr val="AB3C19"/>
                </a:solidFill>
                <a:latin typeface="+mj-lt"/>
              </a:rPr>
              <a:t> με το αντικείμενο της έρευνας (Cohen και </a:t>
            </a:r>
            <a:r>
              <a:rPr lang="el-GR" sz="2400" dirty="0" err="1">
                <a:solidFill>
                  <a:srgbClr val="AB3C19"/>
                </a:solidFill>
                <a:latin typeface="+mj-lt"/>
              </a:rPr>
              <a:t>Manion</a:t>
            </a:r>
            <a:r>
              <a:rPr lang="el-GR" sz="2400" dirty="0">
                <a:solidFill>
                  <a:srgbClr val="AB3C19"/>
                </a:solidFill>
                <a:latin typeface="+mj-lt"/>
              </a:rPr>
              <a:t>, 1992: 307-308).</a:t>
            </a:r>
          </a:p>
          <a:p>
            <a:pPr>
              <a:lnSpc>
                <a:spcPct val="150000"/>
              </a:lnSpc>
              <a:spcBef>
                <a:spcPts val="0"/>
              </a:spcBef>
            </a:pPr>
            <a:endParaRPr lang="el-GR" sz="2400" dirty="0">
              <a:solidFill>
                <a:srgbClr val="AB3C19"/>
              </a:solidFill>
              <a:latin typeface="+mj-lt"/>
            </a:endParaRPr>
          </a:p>
          <a:p>
            <a:pPr>
              <a:lnSpc>
                <a:spcPct val="150000"/>
              </a:lnSpc>
              <a:spcBef>
                <a:spcPts val="0"/>
              </a:spcBef>
            </a:pPr>
            <a:r>
              <a:rPr lang="el-GR" sz="2400" dirty="0">
                <a:solidFill>
                  <a:srgbClr val="AB3C19"/>
                </a:solidFill>
                <a:latin typeface="+mj-lt"/>
              </a:rPr>
              <a:t>Οι συνεντεύξεις προβάλλουν τις γνώσεις που το υποκείμενο κατέχει (πληροφορίες και γνώσεις), τι του αρέσει και τι όχι (αξίες και προτιμήσεις) και κυρίως τι σκέπτεται (απόψεις και αντιλήψεις) Παρασκευοπούλου-Κόλλια, 2008</a:t>
            </a:r>
            <a:r>
              <a:rPr lang="en-US" sz="2400" dirty="0">
                <a:solidFill>
                  <a:srgbClr val="AB3C19"/>
                </a:solidFill>
                <a:latin typeface="+mj-lt"/>
              </a:rPr>
              <a:t>)</a:t>
            </a:r>
            <a:r>
              <a:rPr lang="el-GR" sz="2400" dirty="0">
                <a:solidFill>
                  <a:srgbClr val="AB3C19"/>
                </a:solidFill>
                <a:latin typeface="+mj-lt"/>
              </a:rPr>
              <a:t>.</a:t>
            </a:r>
          </a:p>
          <a:p>
            <a:pPr marL="457200" indent="-457200">
              <a:buAutoNum type="arabicPeriod" startAt="4"/>
            </a:pPr>
            <a:endParaRPr lang="el-GR" dirty="0"/>
          </a:p>
          <a:p>
            <a:endParaRPr lang="el-GR" dirty="0"/>
          </a:p>
        </p:txBody>
      </p:sp>
    </p:spTree>
    <p:extLst>
      <p:ext uri="{BB962C8B-B14F-4D97-AF65-F5344CB8AC3E}">
        <p14:creationId xmlns:p14="http://schemas.microsoft.com/office/powerpoint/2010/main" val="122321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9720-8864-432E-87D4-64A47C974875}"/>
              </a:ext>
            </a:extLst>
          </p:cNvPr>
          <p:cNvSpPr>
            <a:spLocks noGrp="1"/>
          </p:cNvSpPr>
          <p:nvPr>
            <p:ph type="title"/>
          </p:nvPr>
        </p:nvSpPr>
        <p:spPr>
          <a:xfrm>
            <a:off x="2208213" y="177800"/>
            <a:ext cx="9372600" cy="1181100"/>
          </a:xfrm>
        </p:spPr>
        <p:txBody>
          <a:bodyPr/>
          <a:lstStyle/>
          <a:p>
            <a:r>
              <a:rPr lang="el-GR" b="1" dirty="0"/>
              <a:t>Είδη συνέντευξης ως προς το βαθμό δόμησης</a:t>
            </a:r>
          </a:p>
        </p:txBody>
      </p:sp>
      <p:graphicFrame>
        <p:nvGraphicFramePr>
          <p:cNvPr id="4" name="Content Placeholder 3">
            <a:extLst>
              <a:ext uri="{FF2B5EF4-FFF2-40B4-BE49-F238E27FC236}">
                <a16:creationId xmlns:a16="http://schemas.microsoft.com/office/drawing/2014/main" id="{6124DEF9-93A9-44E8-8689-D0B55B128FD6}"/>
              </a:ext>
            </a:extLst>
          </p:cNvPr>
          <p:cNvGraphicFramePr>
            <a:graphicFrameLocks noGrp="1"/>
          </p:cNvGraphicFramePr>
          <p:nvPr>
            <p:extLst>
              <p:ext uri="{D42A27DB-BD31-4B8C-83A1-F6EECF244321}">
                <p14:modId xmlns:p14="http://schemas.microsoft.com/office/powerpoint/2010/main" val="3044889033"/>
              </p:ext>
            </p:extLst>
          </p:nvPr>
        </p:nvGraphicFramePr>
        <p:xfrm>
          <a:off x="2067012" y="1727200"/>
          <a:ext cx="8499388" cy="481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80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2E10-5407-447B-8021-8235513DAC14}"/>
              </a:ext>
            </a:extLst>
          </p:cNvPr>
          <p:cNvSpPr>
            <a:spLocks noGrp="1"/>
          </p:cNvSpPr>
          <p:nvPr>
            <p:ph type="title"/>
          </p:nvPr>
        </p:nvSpPr>
        <p:spPr>
          <a:xfrm>
            <a:off x="2208213" y="304800"/>
            <a:ext cx="9372600" cy="736600"/>
          </a:xfrm>
        </p:spPr>
        <p:txBody>
          <a:bodyPr/>
          <a:lstStyle/>
          <a:p>
            <a:r>
              <a:rPr lang="el-GR" b="1" dirty="0"/>
              <a:t>Βήματα για τη διεξαγωγή της συνέντευξης</a:t>
            </a:r>
            <a:endParaRPr lang="el-GR" dirty="0"/>
          </a:p>
        </p:txBody>
      </p:sp>
      <p:graphicFrame>
        <p:nvGraphicFramePr>
          <p:cNvPr id="6" name="Content Placeholder 4">
            <a:extLst>
              <a:ext uri="{FF2B5EF4-FFF2-40B4-BE49-F238E27FC236}">
                <a16:creationId xmlns:a16="http://schemas.microsoft.com/office/drawing/2014/main" id="{D59F35CC-1512-4E8A-8EA3-EA3567D524C2}"/>
              </a:ext>
            </a:extLst>
          </p:cNvPr>
          <p:cNvGraphicFramePr>
            <a:graphicFrameLocks noGrp="1"/>
          </p:cNvGraphicFramePr>
          <p:nvPr>
            <p:ph idx="1"/>
            <p:extLst>
              <p:ext uri="{D42A27DB-BD31-4B8C-83A1-F6EECF244321}">
                <p14:modId xmlns:p14="http://schemas.microsoft.com/office/powerpoint/2010/main" val="3293810458"/>
              </p:ext>
            </p:extLst>
          </p:nvPr>
        </p:nvGraphicFramePr>
        <p:xfrm>
          <a:off x="1397000" y="1163638"/>
          <a:ext cx="8534400" cy="569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63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5C62-416F-4108-9212-E52EBFFFC3F7}"/>
              </a:ext>
            </a:extLst>
          </p:cNvPr>
          <p:cNvSpPr>
            <a:spLocks noGrp="1"/>
          </p:cNvSpPr>
          <p:nvPr>
            <p:ph type="title"/>
          </p:nvPr>
        </p:nvSpPr>
        <p:spPr>
          <a:xfrm>
            <a:off x="1358900" y="190123"/>
            <a:ext cx="10221913" cy="1244977"/>
          </a:xfrm>
        </p:spPr>
        <p:txBody>
          <a:bodyPr>
            <a:normAutofit/>
          </a:bodyPr>
          <a:lstStyle/>
          <a:p>
            <a:r>
              <a:rPr lang="el-GR" sz="2700" b="1" dirty="0">
                <a:highlight>
                  <a:srgbClr val="00FF00"/>
                </a:highlight>
              </a:rPr>
              <a:t>Παράδειγμα συνέντευξης: </a:t>
            </a:r>
            <a:r>
              <a:rPr lang="en-US" sz="2000" dirty="0" err="1">
                <a:highlight>
                  <a:srgbClr val="00FF00"/>
                </a:highlight>
              </a:rPr>
              <a:t>Stampoltzis</a:t>
            </a:r>
            <a:r>
              <a:rPr lang="en-US" sz="2000" dirty="0">
                <a:highlight>
                  <a:srgbClr val="00FF00"/>
                </a:highlight>
              </a:rPr>
              <a:t>, A., </a:t>
            </a:r>
            <a:r>
              <a:rPr lang="en-US" sz="2000" dirty="0" err="1">
                <a:highlight>
                  <a:srgbClr val="00FF00"/>
                </a:highlight>
              </a:rPr>
              <a:t>Tsitsou</a:t>
            </a:r>
            <a:r>
              <a:rPr lang="en-US" sz="2000" dirty="0">
                <a:highlight>
                  <a:srgbClr val="00FF00"/>
                </a:highlight>
              </a:rPr>
              <a:t>, E., </a:t>
            </a:r>
            <a:r>
              <a:rPr lang="en-US" sz="2000" dirty="0" err="1">
                <a:highlight>
                  <a:srgbClr val="00FF00"/>
                </a:highlight>
              </a:rPr>
              <a:t>Plesti</a:t>
            </a:r>
            <a:r>
              <a:rPr lang="en-US" sz="2000" dirty="0">
                <a:highlight>
                  <a:srgbClr val="00FF00"/>
                </a:highlight>
              </a:rPr>
              <a:t>, H &amp; Kalouri, R. (2015). The learning experiences of students with dyslexia in a Greek higher institution. </a:t>
            </a:r>
            <a:r>
              <a:rPr lang="en-US" sz="2000" i="1" dirty="0">
                <a:highlight>
                  <a:srgbClr val="00FF00"/>
                </a:highlight>
              </a:rPr>
              <a:t>International Journal of Special Education, 30 </a:t>
            </a:r>
            <a:r>
              <a:rPr lang="en-US" sz="2000" dirty="0">
                <a:highlight>
                  <a:srgbClr val="00FF00"/>
                </a:highlight>
              </a:rPr>
              <a:t>(2), 157-170</a:t>
            </a:r>
            <a:endParaRPr lang="el-GR" sz="2000" dirty="0">
              <a:highlight>
                <a:srgbClr val="00FF00"/>
              </a:highlight>
            </a:endParaRPr>
          </a:p>
        </p:txBody>
      </p:sp>
      <p:sp>
        <p:nvSpPr>
          <p:cNvPr id="3" name="Content Placeholder 2">
            <a:extLst>
              <a:ext uri="{FF2B5EF4-FFF2-40B4-BE49-F238E27FC236}">
                <a16:creationId xmlns:a16="http://schemas.microsoft.com/office/drawing/2014/main" id="{0282CA1E-03D4-4BA8-84C6-113F36F58D67}"/>
              </a:ext>
            </a:extLst>
          </p:cNvPr>
          <p:cNvSpPr>
            <a:spLocks noGrp="1"/>
          </p:cNvSpPr>
          <p:nvPr>
            <p:ph idx="1"/>
          </p:nvPr>
        </p:nvSpPr>
        <p:spPr>
          <a:xfrm>
            <a:off x="889000" y="1600200"/>
            <a:ext cx="10691813" cy="4267200"/>
          </a:xfrm>
        </p:spPr>
        <p:txBody>
          <a:bodyPr>
            <a:noAutofit/>
          </a:bodyPr>
          <a:lstStyle/>
          <a:p>
            <a:pPr marL="45720" indent="0">
              <a:buNone/>
            </a:pPr>
            <a:r>
              <a:rPr lang="el-GR" sz="2200" dirty="0">
                <a:solidFill>
                  <a:srgbClr val="C00000"/>
                </a:solidFill>
              </a:rPr>
              <a:t>Σκοπός της μελέτης είναι «να δώσει φωνή» σε φοιτητές με δυσλεξία στο ελληνικό πανεπιστήμιο. </a:t>
            </a:r>
          </a:p>
          <a:p>
            <a:pPr marL="45720" indent="0">
              <a:buNone/>
            </a:pPr>
            <a:r>
              <a:rPr lang="el-GR" sz="2200" dirty="0">
                <a:solidFill>
                  <a:srgbClr val="C00000"/>
                </a:solidFill>
              </a:rPr>
              <a:t>Μέθοδος: Πραγματοποιήθηκαν </a:t>
            </a:r>
            <a:r>
              <a:rPr lang="el-GR" sz="2200" dirty="0" err="1">
                <a:solidFill>
                  <a:srgbClr val="C00000"/>
                </a:solidFill>
              </a:rPr>
              <a:t>ημι</a:t>
            </a:r>
            <a:r>
              <a:rPr lang="el-GR" sz="2200" dirty="0">
                <a:solidFill>
                  <a:srgbClr val="C00000"/>
                </a:solidFill>
              </a:rPr>
              <a:t>-δομημένες συνεντεύξεις για να καταγραφούν οι απόψεις και οι εμπειρίες των φοιτητών σχετικά με τη διδασκαλία, τη μάθηση και την αξιολόγηση στην τριτοβάθμια εκπαίδευση. </a:t>
            </a:r>
          </a:p>
          <a:p>
            <a:pPr marL="45720" indent="0">
              <a:buNone/>
            </a:pPr>
            <a:r>
              <a:rPr lang="el-GR" sz="2200" b="1" dirty="0">
                <a:solidFill>
                  <a:srgbClr val="C00000"/>
                </a:solidFill>
              </a:rPr>
              <a:t>Πέντε θεματικές ενότητες </a:t>
            </a:r>
            <a:r>
              <a:rPr lang="el-GR" sz="2200" dirty="0">
                <a:solidFill>
                  <a:srgbClr val="C00000"/>
                </a:solidFill>
              </a:rPr>
              <a:t>προέκυψαν από τις απαντήσεις: </a:t>
            </a:r>
            <a:r>
              <a:rPr lang="el-GR" sz="2200" b="1" dirty="0">
                <a:solidFill>
                  <a:srgbClr val="C00000"/>
                </a:solidFill>
              </a:rPr>
              <a:t>αποκάλυψη δυσλεξίας, πρόσβαση σε πληροφορίες, εφαρμογή των νόμων, ευαισθητοποίηση του προσωπικού των πανεπιστημίων, απουσία συμπεριληπτικών εκπαιδευτικών πρακτικών. </a:t>
            </a:r>
          </a:p>
          <a:p>
            <a:pPr marL="45720" indent="0">
              <a:buNone/>
            </a:pPr>
            <a:r>
              <a:rPr lang="el-GR" sz="2200" dirty="0">
                <a:solidFill>
                  <a:srgbClr val="C00000"/>
                </a:solidFill>
              </a:rPr>
              <a:t>Η παρούσα έρευνα δίνει μια εικόνα για το πώς τα άτομα με δυσλεξία θα είναι σε θέση να αξιοποιήσουν τις γνωστικές τους δυνατότητες και να συμμετάσχουν στην τριτοβάθμια εκπαίδευση όπως κάθε άλλος ικανός και παρακινημένος ενήλικας.</a:t>
            </a:r>
          </a:p>
        </p:txBody>
      </p:sp>
    </p:spTree>
    <p:extLst>
      <p:ext uri="{BB962C8B-B14F-4D97-AF65-F5344CB8AC3E}">
        <p14:creationId xmlns:p14="http://schemas.microsoft.com/office/powerpoint/2010/main" val="59002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5D63-4FE1-4A27-985B-7B454721D196}"/>
              </a:ext>
            </a:extLst>
          </p:cNvPr>
          <p:cNvSpPr>
            <a:spLocks noGrp="1"/>
          </p:cNvSpPr>
          <p:nvPr>
            <p:ph type="title"/>
          </p:nvPr>
        </p:nvSpPr>
        <p:spPr>
          <a:xfrm>
            <a:off x="2208213" y="304800"/>
            <a:ext cx="9372600" cy="1079500"/>
          </a:xfrm>
        </p:spPr>
        <p:txBody>
          <a:bodyPr/>
          <a:lstStyle/>
          <a:p>
            <a:pPr algn="ctr"/>
            <a:r>
              <a:rPr lang="el-GR" b="1" dirty="0"/>
              <a:t>Ομάδες εστίασης</a:t>
            </a:r>
          </a:p>
        </p:txBody>
      </p:sp>
      <p:sp>
        <p:nvSpPr>
          <p:cNvPr id="3" name="Content Placeholder 2">
            <a:extLst>
              <a:ext uri="{FF2B5EF4-FFF2-40B4-BE49-F238E27FC236}">
                <a16:creationId xmlns:a16="http://schemas.microsoft.com/office/drawing/2014/main" id="{F3EE7604-DB33-48F9-A496-1E1B9618A916}"/>
              </a:ext>
            </a:extLst>
          </p:cNvPr>
          <p:cNvSpPr>
            <a:spLocks noGrp="1"/>
          </p:cNvSpPr>
          <p:nvPr>
            <p:ph idx="1"/>
          </p:nvPr>
        </p:nvSpPr>
        <p:spPr>
          <a:xfrm>
            <a:off x="2222499" y="1435100"/>
            <a:ext cx="9358313" cy="4927600"/>
          </a:xfrm>
        </p:spPr>
        <p:txBody>
          <a:bodyPr>
            <a:normAutofit lnSpcReduction="10000"/>
          </a:bodyPr>
          <a:lstStyle/>
          <a:p>
            <a:r>
              <a:rPr lang="el-GR" sz="2400" dirty="0">
                <a:solidFill>
                  <a:srgbClr val="C00000"/>
                </a:solidFill>
              </a:rPr>
              <a:t>Χρησιμοποιούνται για να μελετήσουν σε βάθος και μέσω της συζήτησης και «παράλληλων συνεντεύξεων» ένα πεδίο που ενδιαφέρει τον ερευνητή.</a:t>
            </a:r>
          </a:p>
          <a:p>
            <a:r>
              <a:rPr lang="el-GR" sz="2400" dirty="0">
                <a:solidFill>
                  <a:srgbClr val="C00000"/>
                </a:solidFill>
              </a:rPr>
              <a:t>Είναι μια ανοικτή, ομαδική συζήτηση που καθοδηγείται από τον ερευνητή και τυπικά εκτείνεται πάνω από τουλάχιστον μία ώρα. </a:t>
            </a:r>
          </a:p>
          <a:p>
            <a:r>
              <a:rPr lang="el-GR" sz="2400" b="1" dirty="0">
                <a:solidFill>
                  <a:srgbClr val="C00000"/>
                </a:solidFill>
              </a:rPr>
              <a:t>Μια ομάδα εστίασης είναι μια ομαδική συνέντευξη πάνω σε ένα συγκεκριμένο θέμα, από όπου προέρχεται και η έννοια «εστίαση». </a:t>
            </a:r>
          </a:p>
          <a:p>
            <a:r>
              <a:rPr lang="el-GR" sz="2400" dirty="0">
                <a:solidFill>
                  <a:srgbClr val="C00000"/>
                </a:solidFill>
              </a:rPr>
              <a:t>Το μέγεθος των ομάδων εστίασης κυμαίνεται από 4 έως 12 άτομα με καταλληλότερο το μέγεθος ανάμεσα σε 7 και 10 άτομα. </a:t>
            </a:r>
          </a:p>
          <a:p>
            <a:r>
              <a:rPr lang="el-GR" sz="2400" dirty="0">
                <a:solidFill>
                  <a:srgbClr val="C00000"/>
                </a:solidFill>
              </a:rPr>
              <a:t>Οι ομάδες σχηματίζονται από άτομα με ομοειδή χαρακτηριστικά που αφορούν το σκοπό της έρευνας.</a:t>
            </a:r>
          </a:p>
          <a:p>
            <a:endParaRPr lang="el-GR" dirty="0"/>
          </a:p>
          <a:p>
            <a:endParaRPr lang="el-GR" dirty="0"/>
          </a:p>
        </p:txBody>
      </p:sp>
    </p:spTree>
    <p:extLst>
      <p:ext uri="{BB962C8B-B14F-4D97-AF65-F5344CB8AC3E}">
        <p14:creationId xmlns:p14="http://schemas.microsoft.com/office/powerpoint/2010/main" val="4186437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CD3E-30C2-42FF-89B6-0EF4B3BA7349}"/>
              </a:ext>
            </a:extLst>
          </p:cNvPr>
          <p:cNvSpPr>
            <a:spLocks noGrp="1"/>
          </p:cNvSpPr>
          <p:nvPr>
            <p:ph type="title"/>
          </p:nvPr>
        </p:nvSpPr>
        <p:spPr>
          <a:xfrm>
            <a:off x="1752600" y="304800"/>
            <a:ext cx="10337800" cy="762000"/>
          </a:xfrm>
        </p:spPr>
        <p:txBody>
          <a:bodyPr>
            <a:noAutofit/>
          </a:bodyPr>
          <a:lstStyle/>
          <a:p>
            <a:r>
              <a:rPr lang="el-GR" sz="2800" b="1" dirty="0"/>
              <a:t>Ο ρόλος του διαμεσολαβητή (</a:t>
            </a:r>
            <a:r>
              <a:rPr lang="el-GR" sz="2800" b="1" dirty="0" err="1"/>
              <a:t>διευκολυντή</a:t>
            </a:r>
            <a:r>
              <a:rPr lang="el-GR" sz="2800" b="1" dirty="0"/>
              <a:t>/συντονιστή)</a:t>
            </a:r>
            <a:endParaRPr lang="el-GR" sz="2800" dirty="0"/>
          </a:p>
        </p:txBody>
      </p:sp>
      <p:sp>
        <p:nvSpPr>
          <p:cNvPr id="3" name="Content Placeholder 2">
            <a:extLst>
              <a:ext uri="{FF2B5EF4-FFF2-40B4-BE49-F238E27FC236}">
                <a16:creationId xmlns:a16="http://schemas.microsoft.com/office/drawing/2014/main" id="{E2EBED50-F56C-46BE-BD57-A4A88D41CAAD}"/>
              </a:ext>
            </a:extLst>
          </p:cNvPr>
          <p:cNvSpPr>
            <a:spLocks noGrp="1"/>
          </p:cNvSpPr>
          <p:nvPr>
            <p:ph idx="1"/>
          </p:nvPr>
        </p:nvSpPr>
        <p:spPr>
          <a:xfrm>
            <a:off x="2208213" y="1536700"/>
            <a:ext cx="9372600" cy="4178300"/>
          </a:xfrm>
        </p:spPr>
        <p:txBody>
          <a:bodyPr>
            <a:normAutofit/>
          </a:bodyPr>
          <a:lstStyle/>
          <a:p>
            <a:r>
              <a:rPr lang="el-GR" sz="2400" dirty="0">
                <a:solidFill>
                  <a:srgbClr val="C00000"/>
                </a:solidFill>
              </a:rPr>
              <a:t>Ο ρόλος του διαμεσολαβητή είναι ιδιαίτερα σημαντικός για την αποτελεσματική διεξαγωγή των ομάδων εστίασης.</a:t>
            </a:r>
          </a:p>
          <a:p>
            <a:r>
              <a:rPr lang="el-GR" sz="2400" dirty="0">
                <a:solidFill>
                  <a:srgbClr val="C00000"/>
                </a:solidFill>
              </a:rPr>
              <a:t>Ο διαμεσολαβητής οφείλει να ακούει προσεκτικά (στάση ενεργητικής ακρόασης) και να δείχνει θετική αναγνώριση προς τους συνομιλητές του, αποφεύγοντας να κάνει κριτική σε αυτά που ακούει ακόμα και όταν διαφωνεί με τις απόψεις τους (</a:t>
            </a:r>
            <a:r>
              <a:rPr lang="el-GR" sz="2400" dirty="0" err="1">
                <a:solidFill>
                  <a:srgbClr val="C00000"/>
                </a:solidFill>
              </a:rPr>
              <a:t>Krueger</a:t>
            </a:r>
            <a:r>
              <a:rPr lang="el-GR" sz="2400" dirty="0">
                <a:solidFill>
                  <a:srgbClr val="C00000"/>
                </a:solidFill>
              </a:rPr>
              <a:t>, 1998).</a:t>
            </a:r>
          </a:p>
          <a:p>
            <a:r>
              <a:rPr lang="el-GR" sz="2400" dirty="0">
                <a:solidFill>
                  <a:srgbClr val="C00000"/>
                </a:solidFill>
              </a:rPr>
              <a:t>Επίσης, χρειάζεται να μπορεί να θέτει και να οριοθετεί το αντικείμενο και τους κανόνες της συζήτησης καθώς και να διαχειρίζεται ζητήματα εξουσίας ή κυριαρχίας που μπορεί να προκύψουν στο πλαίσιο της ομάδας. </a:t>
            </a:r>
          </a:p>
        </p:txBody>
      </p:sp>
    </p:spTree>
    <p:extLst>
      <p:ext uri="{BB962C8B-B14F-4D97-AF65-F5344CB8AC3E}">
        <p14:creationId xmlns:p14="http://schemas.microsoft.com/office/powerpoint/2010/main" val="208277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5F65-8B2A-4123-8645-22B174224B63}"/>
              </a:ext>
            </a:extLst>
          </p:cNvPr>
          <p:cNvSpPr>
            <a:spLocks noGrp="1"/>
          </p:cNvSpPr>
          <p:nvPr>
            <p:ph type="title"/>
          </p:nvPr>
        </p:nvSpPr>
        <p:spPr>
          <a:xfrm>
            <a:off x="2208213" y="304800"/>
            <a:ext cx="9372600" cy="787400"/>
          </a:xfrm>
        </p:spPr>
        <p:txBody>
          <a:bodyPr/>
          <a:lstStyle/>
          <a:p>
            <a:pPr algn="ctr"/>
            <a:r>
              <a:rPr lang="el-GR" b="1" dirty="0"/>
              <a:t>Σχεδιασμός των ερωτήσεων</a:t>
            </a:r>
          </a:p>
        </p:txBody>
      </p:sp>
      <p:sp>
        <p:nvSpPr>
          <p:cNvPr id="3" name="Content Placeholder 2">
            <a:extLst>
              <a:ext uri="{FF2B5EF4-FFF2-40B4-BE49-F238E27FC236}">
                <a16:creationId xmlns:a16="http://schemas.microsoft.com/office/drawing/2014/main" id="{2AAA7A9D-DCE9-4C94-989F-FE730366063F}"/>
              </a:ext>
            </a:extLst>
          </p:cNvPr>
          <p:cNvSpPr>
            <a:spLocks noGrp="1"/>
          </p:cNvSpPr>
          <p:nvPr>
            <p:ph idx="1"/>
          </p:nvPr>
        </p:nvSpPr>
        <p:spPr>
          <a:xfrm>
            <a:off x="1739900" y="1181100"/>
            <a:ext cx="10109200" cy="5219700"/>
          </a:xfrm>
        </p:spPr>
        <p:txBody>
          <a:bodyPr>
            <a:noAutofit/>
          </a:bodyPr>
          <a:lstStyle/>
          <a:p>
            <a:r>
              <a:rPr lang="el-GR" sz="1800" dirty="0">
                <a:solidFill>
                  <a:srgbClr val="C00000"/>
                </a:solidFill>
                <a:latin typeface="+mj-lt"/>
              </a:rPr>
              <a:t>Ερωτήσεις έναρξης.</a:t>
            </a:r>
          </a:p>
          <a:p>
            <a:r>
              <a:rPr lang="el-GR" sz="1800" dirty="0">
                <a:solidFill>
                  <a:srgbClr val="C00000"/>
                </a:solidFill>
                <a:latin typeface="+mj-lt"/>
              </a:rPr>
              <a:t>Εισαγωγικές ερωτήσεις που εισάγουν το γενικό θέμα της συζήτησης και δίνουν στους συμμετέχοντες την ευκαιρία να τοποθετηθούν σχετικά με τον τρόπο που κατανοούν ή έχουν βιώσει το υπό διερεύνηση φαινόμενο.</a:t>
            </a:r>
          </a:p>
          <a:p>
            <a:r>
              <a:rPr lang="el-GR" sz="1800" dirty="0">
                <a:solidFill>
                  <a:srgbClr val="C00000"/>
                </a:solidFill>
                <a:latin typeface="+mj-lt"/>
              </a:rPr>
              <a:t>Μεταβατικές ερωτήσεις, οι οποίες προχωρούν τη συζήτηση προς την κατεύθυνση των κεντρικών ερωτήσεων (ερωτήσεις-κλειδιά). Επίσης, βοηθούν τους ερωτώμενους να καταλάβουν με ποιον τρόπο αντιλαμβάνονται και οι άλλοι συμμετέχοντες το υπό διερεύνηση θέμα.</a:t>
            </a:r>
          </a:p>
          <a:p>
            <a:r>
              <a:rPr lang="el-GR" sz="1800" dirty="0">
                <a:solidFill>
                  <a:srgbClr val="C00000"/>
                </a:solidFill>
                <a:latin typeface="+mj-lt"/>
              </a:rPr>
              <a:t>Ερωτήσεις-κλειδιά, οι οποίες εστιάζονται στην ουσία του ερευνητικού θέματος (2-5 ερωτήσεις).</a:t>
            </a:r>
          </a:p>
          <a:p>
            <a:r>
              <a:rPr lang="el-GR" sz="1800" dirty="0">
                <a:solidFill>
                  <a:srgbClr val="C00000"/>
                </a:solidFill>
                <a:latin typeface="+mj-lt"/>
              </a:rPr>
              <a:t>Συμπερασματικές ερωτήσεις.</a:t>
            </a:r>
          </a:p>
          <a:p>
            <a:r>
              <a:rPr lang="el-GR" sz="1800" dirty="0">
                <a:solidFill>
                  <a:srgbClr val="C00000"/>
                </a:solidFill>
                <a:latin typeface="+mj-lt"/>
              </a:rPr>
              <a:t>Ερώτηση σύνοψης (</a:t>
            </a:r>
            <a:r>
              <a:rPr lang="el-GR" sz="1800" dirty="0" err="1">
                <a:solidFill>
                  <a:srgbClr val="C00000"/>
                </a:solidFill>
                <a:latin typeface="+mj-lt"/>
              </a:rPr>
              <a:t>summary</a:t>
            </a:r>
            <a:r>
              <a:rPr lang="el-GR" sz="1800" dirty="0">
                <a:solidFill>
                  <a:srgbClr val="C00000"/>
                </a:solidFill>
                <a:latin typeface="+mj-lt"/>
              </a:rPr>
              <a:t> </a:t>
            </a:r>
            <a:r>
              <a:rPr lang="el-GR" sz="1800" dirty="0" err="1">
                <a:solidFill>
                  <a:srgbClr val="C00000"/>
                </a:solidFill>
                <a:latin typeface="+mj-lt"/>
              </a:rPr>
              <a:t>question</a:t>
            </a:r>
            <a:r>
              <a:rPr lang="el-GR" sz="1800" dirty="0">
                <a:solidFill>
                  <a:srgbClr val="C00000"/>
                </a:solidFill>
                <a:latin typeface="+mj-lt"/>
              </a:rPr>
              <a:t>). H συγκεκριμένη ερώτηση τίθεται αφού ο συντονιστής κάνει μια μικρή περίληψη (2-3 λεπτά) σχετικά με τις σημαντικές ερωτήσεις και τις ιδέες που προέκυψαν από τη συζήτηση. Σε αυτό το σημείο, οι συμμετέχοντες καλούνται να δώσουν τη γνώμη τους σχετικά με την επάρκεια της προτεινόμενης σύνοψης.</a:t>
            </a:r>
          </a:p>
          <a:p>
            <a:r>
              <a:rPr lang="el-GR" sz="1800" dirty="0">
                <a:solidFill>
                  <a:srgbClr val="C00000"/>
                </a:solidFill>
                <a:latin typeface="+mj-lt"/>
              </a:rPr>
              <a:t>Τελική ερώτηση (</a:t>
            </a:r>
            <a:r>
              <a:rPr lang="el-GR" sz="1800" dirty="0" err="1">
                <a:solidFill>
                  <a:srgbClr val="C00000"/>
                </a:solidFill>
                <a:latin typeface="+mj-lt"/>
              </a:rPr>
              <a:t>final</a:t>
            </a:r>
            <a:r>
              <a:rPr lang="el-GR" sz="1800" dirty="0">
                <a:solidFill>
                  <a:srgbClr val="C00000"/>
                </a:solidFill>
                <a:latin typeface="+mj-lt"/>
              </a:rPr>
              <a:t> </a:t>
            </a:r>
            <a:r>
              <a:rPr lang="el-GR" sz="1800" dirty="0" err="1">
                <a:solidFill>
                  <a:srgbClr val="C00000"/>
                </a:solidFill>
                <a:latin typeface="+mj-lt"/>
              </a:rPr>
              <a:t>question</a:t>
            </a:r>
            <a:r>
              <a:rPr lang="el-GR" sz="1800" dirty="0">
                <a:solidFill>
                  <a:srgbClr val="C00000"/>
                </a:solidFill>
                <a:latin typeface="+mj-lt"/>
              </a:rPr>
              <a:t>), η οποία δίνει μια τελευταία ευκαιρία στους συμμετέχοντες να προσθέσουν κάτι (</a:t>
            </a:r>
            <a:r>
              <a:rPr lang="el-GR" sz="1800" dirty="0" err="1">
                <a:solidFill>
                  <a:srgbClr val="C00000"/>
                </a:solidFill>
                <a:latin typeface="+mj-lt"/>
              </a:rPr>
              <a:t>Κrueger</a:t>
            </a:r>
            <a:r>
              <a:rPr lang="el-GR" sz="1800" dirty="0">
                <a:solidFill>
                  <a:srgbClr val="C00000"/>
                </a:solidFill>
                <a:latin typeface="+mj-lt"/>
              </a:rPr>
              <a:t>, 1998; Ίσαρη &amp; </a:t>
            </a:r>
            <a:r>
              <a:rPr lang="el-GR" sz="1800" dirty="0" err="1">
                <a:solidFill>
                  <a:srgbClr val="C00000"/>
                </a:solidFill>
                <a:latin typeface="+mj-lt"/>
              </a:rPr>
              <a:t>Πουρκός</a:t>
            </a:r>
            <a:r>
              <a:rPr lang="el-GR" sz="1800" dirty="0">
                <a:solidFill>
                  <a:srgbClr val="C00000"/>
                </a:solidFill>
                <a:latin typeface="+mj-lt"/>
              </a:rPr>
              <a:t>, 2015).</a:t>
            </a:r>
          </a:p>
        </p:txBody>
      </p:sp>
    </p:spTree>
    <p:extLst>
      <p:ext uri="{BB962C8B-B14F-4D97-AF65-F5344CB8AC3E}">
        <p14:creationId xmlns:p14="http://schemas.microsoft.com/office/powerpoint/2010/main" val="56056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A05-1746-4DD8-BB42-DA0616F46134}"/>
              </a:ext>
            </a:extLst>
          </p:cNvPr>
          <p:cNvSpPr>
            <a:spLocks noGrp="1"/>
          </p:cNvSpPr>
          <p:nvPr>
            <p:ph type="title"/>
          </p:nvPr>
        </p:nvSpPr>
        <p:spPr>
          <a:xfrm>
            <a:off x="2208213" y="304800"/>
            <a:ext cx="9372600" cy="939800"/>
          </a:xfrm>
        </p:spPr>
        <p:txBody>
          <a:bodyPr/>
          <a:lstStyle/>
          <a:p>
            <a:r>
              <a:rPr lang="el-GR" b="1" dirty="0"/>
              <a:t>Τα πλεονεκτήματα των ομάδων εστίασης</a:t>
            </a:r>
            <a:endParaRPr lang="el-GR" dirty="0"/>
          </a:p>
        </p:txBody>
      </p:sp>
      <p:sp>
        <p:nvSpPr>
          <p:cNvPr id="3" name="Content Placeholder 2">
            <a:extLst>
              <a:ext uri="{FF2B5EF4-FFF2-40B4-BE49-F238E27FC236}">
                <a16:creationId xmlns:a16="http://schemas.microsoft.com/office/drawing/2014/main" id="{96FEE834-C74B-45FF-8AF8-20332047751A}"/>
              </a:ext>
            </a:extLst>
          </p:cNvPr>
          <p:cNvSpPr>
            <a:spLocks noGrp="1"/>
          </p:cNvSpPr>
          <p:nvPr>
            <p:ph idx="1"/>
          </p:nvPr>
        </p:nvSpPr>
        <p:spPr>
          <a:xfrm>
            <a:off x="1816100" y="1600200"/>
            <a:ext cx="9764713" cy="4152900"/>
          </a:xfrm>
        </p:spPr>
        <p:txBody>
          <a:bodyPr>
            <a:normAutofit/>
          </a:bodyPr>
          <a:lstStyle/>
          <a:p>
            <a:pPr marL="342900" indent="-342900"/>
            <a:r>
              <a:rPr lang="el-GR" sz="2400" dirty="0">
                <a:solidFill>
                  <a:srgbClr val="C00000"/>
                </a:solidFill>
              </a:rPr>
              <a:t>O συντονιστής μπορεί να υποβοηθήσει την 	απάντηση ερωτήσεων.</a:t>
            </a:r>
          </a:p>
          <a:p>
            <a:pPr marL="342900" indent="-342900"/>
            <a:r>
              <a:rPr lang="el-GR" sz="2400" dirty="0">
                <a:solidFill>
                  <a:srgbClr val="C00000"/>
                </a:solidFill>
              </a:rPr>
              <a:t>Πραγματοποιούνται σε μεγαλύτερα δείγματα από άλλες ποιοτικές μεθόδους.</a:t>
            </a:r>
          </a:p>
          <a:p>
            <a:pPr marL="342900" indent="-342900"/>
            <a:r>
              <a:rPr lang="el-GR" sz="2400" dirty="0">
                <a:solidFill>
                  <a:srgbClr val="C00000"/>
                </a:solidFill>
              </a:rPr>
              <a:t>Είναι λιγότερο χρονοβόρα από ότι η διεξαγωγή πολλών ατομικών συνεντεύξεων.</a:t>
            </a:r>
          </a:p>
          <a:p>
            <a:pPr marL="342900" indent="-342900"/>
            <a:r>
              <a:rPr lang="el-GR" sz="2400" dirty="0">
                <a:solidFill>
                  <a:srgbClr val="C00000"/>
                </a:solidFill>
              </a:rPr>
              <a:t>Μερικοί ερωτώμενοι προτιμούν και το βρίσκουν ευχάριστο να συμμετάσχουν σε συνεντεύξεις στο πλαίσιο μιας ομάδας παρά μόνοι τους.</a:t>
            </a:r>
          </a:p>
        </p:txBody>
      </p:sp>
    </p:spTree>
    <p:extLst>
      <p:ext uri="{BB962C8B-B14F-4D97-AF65-F5344CB8AC3E}">
        <p14:creationId xmlns:p14="http://schemas.microsoft.com/office/powerpoint/2010/main" val="2474644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ECEC-70EA-4972-B9A5-2D4E22B86A66}"/>
              </a:ext>
            </a:extLst>
          </p:cNvPr>
          <p:cNvSpPr>
            <a:spLocks noGrp="1"/>
          </p:cNvSpPr>
          <p:nvPr>
            <p:ph type="title"/>
          </p:nvPr>
        </p:nvSpPr>
        <p:spPr>
          <a:xfrm>
            <a:off x="2208213" y="304800"/>
            <a:ext cx="9372600" cy="889000"/>
          </a:xfrm>
        </p:spPr>
        <p:txBody>
          <a:bodyPr/>
          <a:lstStyle/>
          <a:p>
            <a:r>
              <a:rPr lang="el-GR" b="1" dirty="0"/>
              <a:t>Τα μειονεκτήματα των ομάδων εστίασης</a:t>
            </a:r>
            <a:endParaRPr lang="el-GR" dirty="0"/>
          </a:p>
        </p:txBody>
      </p:sp>
      <p:sp>
        <p:nvSpPr>
          <p:cNvPr id="3" name="Content Placeholder 2">
            <a:extLst>
              <a:ext uri="{FF2B5EF4-FFF2-40B4-BE49-F238E27FC236}">
                <a16:creationId xmlns:a16="http://schemas.microsoft.com/office/drawing/2014/main" id="{B40187BB-1C27-428F-B779-4F800D85D8BB}"/>
              </a:ext>
            </a:extLst>
          </p:cNvPr>
          <p:cNvSpPr>
            <a:spLocks noGrp="1"/>
          </p:cNvSpPr>
          <p:nvPr>
            <p:ph idx="1"/>
          </p:nvPr>
        </p:nvSpPr>
        <p:spPr>
          <a:xfrm>
            <a:off x="1841500" y="1536700"/>
            <a:ext cx="10096500" cy="4610100"/>
          </a:xfrm>
        </p:spPr>
        <p:txBody>
          <a:bodyPr>
            <a:noAutofit/>
          </a:bodyPr>
          <a:lstStyle/>
          <a:p>
            <a:r>
              <a:rPr lang="el-GR" sz="2800" dirty="0">
                <a:solidFill>
                  <a:srgbClr val="C00000"/>
                </a:solidFill>
              </a:rPr>
              <a:t>Μπορούν να προκύψουν συγκρούσεις ή τάσεις για απόκτηση ελέγχου ή δύναμης κατά τη διαδικασία της ομάδας.</a:t>
            </a:r>
          </a:p>
          <a:p>
            <a:r>
              <a:rPr lang="el-GR" sz="2800" dirty="0">
                <a:solidFill>
                  <a:srgbClr val="C00000"/>
                </a:solidFill>
              </a:rPr>
              <a:t>Ο συντονισμός μπορεί να αποδειχθεί δύσκολος.</a:t>
            </a:r>
          </a:p>
          <a:p>
            <a:r>
              <a:rPr lang="el-GR" sz="2800" dirty="0">
                <a:solidFill>
                  <a:srgbClr val="C00000"/>
                </a:solidFill>
              </a:rPr>
              <a:t>Προσφέρουν λιγότερο έλεγχο απ’ όσο 	προσφέρουν οι συνεντεύξεις σε βάθος.</a:t>
            </a:r>
          </a:p>
          <a:p>
            <a:r>
              <a:rPr lang="el-GR" sz="2800" dirty="0">
                <a:solidFill>
                  <a:srgbClr val="C00000"/>
                </a:solidFill>
              </a:rPr>
              <a:t>Οι ομάδες μπορούν να διαφέρουν σημαντικά η μία από την άλλη.</a:t>
            </a:r>
          </a:p>
          <a:p>
            <a:r>
              <a:rPr lang="el-GR" sz="2800" dirty="0" err="1">
                <a:solidFill>
                  <a:srgbClr val="C00000"/>
                </a:solidFill>
              </a:rPr>
              <a:t>Mερικές</a:t>
            </a:r>
            <a:r>
              <a:rPr lang="el-GR" sz="2800" dirty="0">
                <a:solidFill>
                  <a:srgbClr val="C00000"/>
                </a:solidFill>
              </a:rPr>
              <a:t> φορές είναι δύσκολο να συναθροιστούν οι ομάδες.</a:t>
            </a:r>
          </a:p>
          <a:p>
            <a:pPr marL="0" indent="0">
              <a:buNone/>
            </a:pPr>
            <a:r>
              <a:rPr lang="el-GR" sz="2800" dirty="0">
                <a:solidFill>
                  <a:srgbClr val="C00000"/>
                </a:solidFill>
              </a:rPr>
              <a:t>					(Ζαφειρόπουλος, 2022)</a:t>
            </a:r>
          </a:p>
        </p:txBody>
      </p:sp>
    </p:spTree>
    <p:extLst>
      <p:ext uri="{BB962C8B-B14F-4D97-AF65-F5344CB8AC3E}">
        <p14:creationId xmlns:p14="http://schemas.microsoft.com/office/powerpoint/2010/main" val="4050827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B220-1FD3-4CDD-B521-7673D906C0DF}"/>
              </a:ext>
            </a:extLst>
          </p:cNvPr>
          <p:cNvSpPr>
            <a:spLocks noGrp="1"/>
          </p:cNvSpPr>
          <p:nvPr>
            <p:ph type="title"/>
          </p:nvPr>
        </p:nvSpPr>
        <p:spPr>
          <a:xfrm>
            <a:off x="1816100" y="304800"/>
            <a:ext cx="9764713" cy="1200416"/>
          </a:xfrm>
        </p:spPr>
        <p:txBody>
          <a:bodyPr/>
          <a:lstStyle/>
          <a:p>
            <a:r>
              <a:rPr lang="el-GR" sz="3200" b="1" dirty="0"/>
              <a:t>Ομάδες εστίασης δεν χρησιμοποιούνται ότα</a:t>
            </a:r>
            <a:r>
              <a:rPr lang="el-GR" sz="3600" b="1" dirty="0"/>
              <a:t>ν …</a:t>
            </a:r>
            <a:endParaRPr lang="el-GR" dirty="0"/>
          </a:p>
        </p:txBody>
      </p:sp>
      <p:sp>
        <p:nvSpPr>
          <p:cNvPr id="3" name="Content Placeholder 2">
            <a:extLst>
              <a:ext uri="{FF2B5EF4-FFF2-40B4-BE49-F238E27FC236}">
                <a16:creationId xmlns:a16="http://schemas.microsoft.com/office/drawing/2014/main" id="{F9D10446-9693-4FFD-82B4-2FF4E78D27B8}"/>
              </a:ext>
            </a:extLst>
          </p:cNvPr>
          <p:cNvSpPr>
            <a:spLocks noGrp="1"/>
          </p:cNvSpPr>
          <p:nvPr>
            <p:ph idx="1"/>
          </p:nvPr>
        </p:nvSpPr>
        <p:spPr>
          <a:xfrm>
            <a:off x="2208213" y="1625600"/>
            <a:ext cx="9372600" cy="4089400"/>
          </a:xfrm>
        </p:spPr>
        <p:txBody>
          <a:bodyPr/>
          <a:lstStyle/>
          <a:p>
            <a:r>
              <a:rPr lang="el-GR" sz="2400" dirty="0">
                <a:solidFill>
                  <a:srgbClr val="C00000"/>
                </a:solidFill>
              </a:rPr>
              <a:t>Υπάρχει μεγάλη συναισθηματική φόρτιση των ατόμων μέσα στην υπό δημιουργία ομάδα και ο σχηματισμός της επιτείνει τα πράγματα.</a:t>
            </a:r>
          </a:p>
          <a:p>
            <a:r>
              <a:rPr lang="el-GR" sz="2400" dirty="0">
                <a:solidFill>
                  <a:srgbClr val="C00000"/>
                </a:solidFill>
              </a:rPr>
              <a:t>O ερευνητής έχει συγκεκριμένη άποψη και μακροχρόνιο έλεγχο πάνω στο θέμα που διερευνάται.</a:t>
            </a:r>
          </a:p>
          <a:p>
            <a:r>
              <a:rPr lang="el-GR" sz="2400" dirty="0">
                <a:solidFill>
                  <a:srgbClr val="C00000"/>
                </a:solidFill>
              </a:rPr>
              <a:t>Είναι προτιμότερο να χρησιμοποιηθούν στατιστικές τεχνικές.</a:t>
            </a:r>
          </a:p>
          <a:p>
            <a:r>
              <a:rPr lang="el-GR" sz="2400" dirty="0">
                <a:solidFill>
                  <a:srgbClr val="C00000"/>
                </a:solidFill>
              </a:rPr>
              <a:t>O ερευνητής δεν μπορεί να διασφαλίσει την ανωνυμία και την εμπιστευτικότητα των εκφρασμένων απόψεων μέσα στην ομάδα.</a:t>
            </a:r>
          </a:p>
          <a:p>
            <a:endParaRPr lang="el-GR" dirty="0"/>
          </a:p>
        </p:txBody>
      </p:sp>
    </p:spTree>
    <p:extLst>
      <p:ext uri="{BB962C8B-B14F-4D97-AF65-F5344CB8AC3E}">
        <p14:creationId xmlns:p14="http://schemas.microsoft.com/office/powerpoint/2010/main" val="24424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F6D5C-39DD-43F5-906B-E89D2458903F}"/>
              </a:ext>
            </a:extLst>
          </p:cNvPr>
          <p:cNvSpPr>
            <a:spLocks noGrp="1"/>
          </p:cNvSpPr>
          <p:nvPr>
            <p:ph type="title"/>
          </p:nvPr>
        </p:nvSpPr>
        <p:spPr>
          <a:xfrm>
            <a:off x="1917700" y="304800"/>
            <a:ext cx="9663113" cy="1200416"/>
          </a:xfrm>
        </p:spPr>
        <p:txBody>
          <a:bodyPr/>
          <a:lstStyle/>
          <a:p>
            <a:pPr algn="ctr"/>
            <a:r>
              <a:rPr lang="el-GR" b="1" dirty="0"/>
              <a:t>Γενικά για την ποιοτική έρευνα</a:t>
            </a:r>
          </a:p>
        </p:txBody>
      </p:sp>
      <p:sp>
        <p:nvSpPr>
          <p:cNvPr id="5" name="Content Placeholder 4">
            <a:extLst>
              <a:ext uri="{FF2B5EF4-FFF2-40B4-BE49-F238E27FC236}">
                <a16:creationId xmlns:a16="http://schemas.microsoft.com/office/drawing/2014/main" id="{DB806946-7C95-494B-A2FB-50E76278839C}"/>
              </a:ext>
            </a:extLst>
          </p:cNvPr>
          <p:cNvSpPr>
            <a:spLocks noGrp="1"/>
          </p:cNvSpPr>
          <p:nvPr>
            <p:ph idx="1"/>
          </p:nvPr>
        </p:nvSpPr>
        <p:spPr>
          <a:xfrm>
            <a:off x="1638300" y="1803400"/>
            <a:ext cx="10185400" cy="3238500"/>
          </a:xfrm>
        </p:spPr>
        <p:txBody>
          <a:bodyPr>
            <a:normAutofit/>
          </a:bodyPr>
          <a:lstStyle/>
          <a:p>
            <a:r>
              <a:rPr lang="el-GR" sz="2800" dirty="0">
                <a:solidFill>
                  <a:srgbClr val="C00000"/>
                </a:solidFill>
              </a:rPr>
              <a:t>Στοχεύει στην διερεύνηση και κατανόηση των κοινωνικών φαινομένων σε βάθος.</a:t>
            </a:r>
          </a:p>
          <a:p>
            <a:r>
              <a:rPr lang="el-GR" sz="2800" dirty="0">
                <a:solidFill>
                  <a:srgbClr val="C00000"/>
                </a:solidFill>
              </a:rPr>
              <a:t>Απαντά σε ερωτήματα που σχετίζονται με το «γιατί;" και το «πώς;" των κοινωνικών φαινομένων.</a:t>
            </a:r>
          </a:p>
          <a:p>
            <a:endParaRPr lang="el-GR" dirty="0"/>
          </a:p>
        </p:txBody>
      </p:sp>
    </p:spTree>
    <p:extLst>
      <p:ext uri="{BB962C8B-B14F-4D97-AF65-F5344CB8AC3E}">
        <p14:creationId xmlns:p14="http://schemas.microsoft.com/office/powerpoint/2010/main" val="316708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85C1-1FF3-4BF7-AF5F-5BDC410A155B}"/>
              </a:ext>
            </a:extLst>
          </p:cNvPr>
          <p:cNvSpPr>
            <a:spLocks noGrp="1"/>
          </p:cNvSpPr>
          <p:nvPr>
            <p:ph type="title"/>
          </p:nvPr>
        </p:nvSpPr>
        <p:spPr>
          <a:xfrm>
            <a:off x="1485900" y="435826"/>
            <a:ext cx="10337800" cy="1062773"/>
          </a:xfrm>
        </p:spPr>
        <p:txBody>
          <a:bodyPr>
            <a:normAutofit fontScale="90000"/>
          </a:bodyPr>
          <a:lstStyle/>
          <a:p>
            <a:r>
              <a:rPr lang="el-GR" sz="2000" b="1" dirty="0">
                <a:highlight>
                  <a:srgbClr val="FFFF00"/>
                </a:highlight>
              </a:rPr>
              <a:t>Παράδειγμα έρευνας με ομάδες εστίασης: </a:t>
            </a:r>
            <a:r>
              <a:rPr lang="pt-BR" sz="2000" b="1" dirty="0">
                <a:highlight>
                  <a:srgbClr val="FFFF00"/>
                </a:highlight>
              </a:rPr>
              <a:t>Sahu A, Bhargava R, Sagar R, Mehta M. (2018). Perception</a:t>
            </a:r>
            <a:r>
              <a:rPr lang="el-GR" sz="2000" b="1" dirty="0">
                <a:highlight>
                  <a:srgbClr val="FFFF00"/>
                </a:highlight>
              </a:rPr>
              <a:t> </a:t>
            </a:r>
            <a:r>
              <a:rPr lang="en-US" sz="2000" b="1" dirty="0">
                <a:highlight>
                  <a:srgbClr val="FFFF00"/>
                </a:highlight>
              </a:rPr>
              <a:t>of families of children with specific learning disorder: An exploratory study.</a:t>
            </a:r>
            <a:br>
              <a:rPr lang="en-US" sz="2000" b="1" dirty="0">
                <a:highlight>
                  <a:srgbClr val="FFFF00"/>
                </a:highlight>
              </a:rPr>
            </a:br>
            <a:r>
              <a:rPr lang="en-US" sz="2000" b="1" i="1" dirty="0">
                <a:highlight>
                  <a:srgbClr val="FFFF00"/>
                </a:highlight>
              </a:rPr>
              <a:t>Indian Journal of Psychological Medicine, 40</a:t>
            </a:r>
            <a:r>
              <a:rPr lang="el-GR" sz="2000" b="1" i="1" dirty="0">
                <a:highlight>
                  <a:srgbClr val="FFFF00"/>
                </a:highlight>
              </a:rPr>
              <a:t>, </a:t>
            </a:r>
            <a:r>
              <a:rPr lang="en-US" sz="2000" b="1" dirty="0">
                <a:highlight>
                  <a:srgbClr val="FFFF00"/>
                </a:highlight>
              </a:rPr>
              <a:t>406-</a:t>
            </a:r>
            <a:r>
              <a:rPr lang="el-GR" sz="2000" b="1" dirty="0">
                <a:highlight>
                  <a:srgbClr val="FFFF00"/>
                </a:highlight>
              </a:rPr>
              <a:t>4</a:t>
            </a:r>
            <a:r>
              <a:rPr lang="en-US" sz="2000" b="1" dirty="0">
                <a:highlight>
                  <a:srgbClr val="FFFF00"/>
                </a:highlight>
              </a:rPr>
              <a:t>13.</a:t>
            </a:r>
            <a:endParaRPr lang="el-GR" sz="2000" b="1" dirty="0">
              <a:highlight>
                <a:srgbClr val="FFFF00"/>
              </a:highlight>
            </a:endParaRPr>
          </a:p>
        </p:txBody>
      </p:sp>
      <p:sp>
        <p:nvSpPr>
          <p:cNvPr id="3" name="Content Placeholder 2">
            <a:extLst>
              <a:ext uri="{FF2B5EF4-FFF2-40B4-BE49-F238E27FC236}">
                <a16:creationId xmlns:a16="http://schemas.microsoft.com/office/drawing/2014/main" id="{A739B28B-4D42-4FE2-9B44-F1FC0C5AB1DA}"/>
              </a:ext>
            </a:extLst>
          </p:cNvPr>
          <p:cNvSpPr>
            <a:spLocks noGrp="1"/>
          </p:cNvSpPr>
          <p:nvPr>
            <p:ph idx="1"/>
          </p:nvPr>
        </p:nvSpPr>
        <p:spPr>
          <a:xfrm>
            <a:off x="1689100" y="1587500"/>
            <a:ext cx="9891713" cy="5270500"/>
          </a:xfrm>
        </p:spPr>
        <p:txBody>
          <a:bodyPr>
            <a:normAutofit lnSpcReduction="10000"/>
          </a:bodyPr>
          <a:lstStyle/>
          <a:p>
            <a:pPr marL="45720" indent="0">
              <a:buNone/>
            </a:pPr>
            <a:r>
              <a:rPr lang="el-GR" dirty="0">
                <a:solidFill>
                  <a:srgbClr val="C00000"/>
                </a:solidFill>
              </a:rPr>
              <a:t>Οι γονείς έχουν τεράστια επιρροή στην ακαδημαϊκή και κοινωνική επιτυχία των παιδιών τους. Στην πλειοψηφία τους, όμως, δεν έχουν συγκεκριμένη ιδέα για το πώς να βοηθήσουν τα παιδιά τους.</a:t>
            </a:r>
          </a:p>
          <a:p>
            <a:pPr marL="45720" indent="0">
              <a:buNone/>
            </a:pPr>
            <a:r>
              <a:rPr lang="el-GR" b="1" dirty="0">
                <a:solidFill>
                  <a:srgbClr val="C00000"/>
                </a:solidFill>
              </a:rPr>
              <a:t>Μέθοδος: </a:t>
            </a:r>
            <a:r>
              <a:rPr lang="el-GR" dirty="0">
                <a:solidFill>
                  <a:srgbClr val="C00000"/>
                </a:solidFill>
              </a:rPr>
              <a:t>Πραγματοποιήθηκαν συζητήσεις σε 5 ομάδες εστίασης (F</a:t>
            </a:r>
            <a:r>
              <a:rPr lang="en-US" dirty="0" err="1">
                <a:solidFill>
                  <a:srgbClr val="C00000"/>
                </a:solidFill>
              </a:rPr>
              <a:t>ocus</a:t>
            </a:r>
            <a:r>
              <a:rPr lang="en-US" dirty="0">
                <a:solidFill>
                  <a:srgbClr val="C00000"/>
                </a:solidFill>
              </a:rPr>
              <a:t> </a:t>
            </a:r>
            <a:r>
              <a:rPr lang="el-GR" dirty="0">
                <a:solidFill>
                  <a:srgbClr val="C00000"/>
                </a:solidFill>
              </a:rPr>
              <a:t>G</a:t>
            </a:r>
            <a:r>
              <a:rPr lang="en-US" dirty="0" err="1">
                <a:solidFill>
                  <a:srgbClr val="C00000"/>
                </a:solidFill>
              </a:rPr>
              <a:t>roup</a:t>
            </a:r>
            <a:r>
              <a:rPr lang="en-US" dirty="0">
                <a:solidFill>
                  <a:srgbClr val="C00000"/>
                </a:solidFill>
              </a:rPr>
              <a:t> </a:t>
            </a:r>
            <a:r>
              <a:rPr lang="el-GR" dirty="0">
                <a:solidFill>
                  <a:srgbClr val="C00000"/>
                </a:solidFill>
              </a:rPr>
              <a:t>D</a:t>
            </a:r>
            <a:r>
              <a:rPr lang="en-US" dirty="0" err="1">
                <a:solidFill>
                  <a:srgbClr val="C00000"/>
                </a:solidFill>
              </a:rPr>
              <a:t>iscussions</a:t>
            </a:r>
            <a:r>
              <a:rPr lang="el-GR" dirty="0">
                <a:solidFill>
                  <a:srgbClr val="C00000"/>
                </a:solidFill>
              </a:rPr>
              <a:t>) συμπεριλαμβανομένων 30 γονέων παιδιών με </a:t>
            </a:r>
            <a:r>
              <a:rPr lang="el-GR" dirty="0" err="1">
                <a:solidFill>
                  <a:srgbClr val="C00000"/>
                </a:solidFill>
              </a:rPr>
              <a:t>SLD</a:t>
            </a:r>
            <a:r>
              <a:rPr lang="el-GR" dirty="0">
                <a:solidFill>
                  <a:srgbClr val="C00000"/>
                </a:solidFill>
              </a:rPr>
              <a:t> (ειδικές μαθησιακές δυσκολίες) ηλικίας 8-14 ετών. Κάθε ομάδα αποτελείται από πέντε έως επτά συμμετέχοντες. Δημιουργήθηκε οδηγός για την καθοδήγηση των ομάδων εστίασης.</a:t>
            </a:r>
          </a:p>
          <a:p>
            <a:pPr marL="45720" indent="0">
              <a:buNone/>
            </a:pPr>
            <a:r>
              <a:rPr lang="el-GR" dirty="0">
                <a:solidFill>
                  <a:srgbClr val="C00000"/>
                </a:solidFill>
              </a:rPr>
              <a:t>Ο ηχογραφημένες απαντήσεις αναλύθηκαν με τη μέθοδο ανάλυσης περιεχομένου για την εξαγωγή βασικών εννοιολογικών θεμάτων. Οι κώδικες που δημιουργήθηκαν ελέγχθηκαν από τρεις ανεξάρτητους ερευνητές για την αξιοπιστία και την σωστή αντιστοίχιση με τα εννοιολογικά θέματα (βλ. </a:t>
            </a:r>
            <a:r>
              <a:rPr lang="el-GR" dirty="0" err="1">
                <a:solidFill>
                  <a:srgbClr val="C00000"/>
                </a:solidFill>
              </a:rPr>
              <a:t>επόμ</a:t>
            </a:r>
            <a:r>
              <a:rPr lang="el-GR" dirty="0">
                <a:solidFill>
                  <a:srgbClr val="C00000"/>
                </a:solidFill>
              </a:rPr>
              <a:t>. διαφάνεια). </a:t>
            </a:r>
          </a:p>
          <a:p>
            <a:pPr marL="45720" indent="0">
              <a:buNone/>
            </a:pPr>
            <a:r>
              <a:rPr lang="el-GR" dirty="0">
                <a:solidFill>
                  <a:srgbClr val="C00000"/>
                </a:solidFill>
              </a:rPr>
              <a:t>Αποτελέσματα: Οι γονείς έδειξαν έλλειψη γνώσης σχετικά με τη συμπτωματολογία </a:t>
            </a:r>
            <a:r>
              <a:rPr lang="el-GR" dirty="0" err="1">
                <a:solidFill>
                  <a:srgbClr val="C00000"/>
                </a:solidFill>
              </a:rPr>
              <a:t>SLD</a:t>
            </a:r>
            <a:r>
              <a:rPr lang="el-GR" dirty="0">
                <a:solidFill>
                  <a:srgbClr val="C00000"/>
                </a:solidFill>
              </a:rPr>
              <a:t> καθώς και κατάλληλες οδηγίες για την αντιμετώπιση του παιδιού τους. Έδειξαν αρνητικές στάσεις ως προς τη διάγνωση του παιδιού τους, όπως απόρριψη, άρνηση, </a:t>
            </a:r>
            <a:r>
              <a:rPr lang="el-GR" dirty="0" err="1">
                <a:solidFill>
                  <a:srgbClr val="C00000"/>
                </a:solidFill>
              </a:rPr>
              <a:t>υπερ</a:t>
            </a:r>
            <a:r>
              <a:rPr lang="el-GR" dirty="0">
                <a:solidFill>
                  <a:srgbClr val="C00000"/>
                </a:solidFill>
              </a:rPr>
              <a:t>-ενασχόληση και απώλεια ελπίδας. Η φροντίδα τους έγινε επίσης αντιληπτή ως σωματική, προσωπική, κοινωνική, οικονομική και συναισθηματική επιβάρυνση από την πλειοψηφία των γονέων. </a:t>
            </a:r>
          </a:p>
        </p:txBody>
      </p:sp>
    </p:spTree>
    <p:extLst>
      <p:ext uri="{BB962C8B-B14F-4D97-AF65-F5344CB8AC3E}">
        <p14:creationId xmlns:p14="http://schemas.microsoft.com/office/powerpoint/2010/main" val="1655119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1099-822E-47C8-8B71-5B906F2B8BAA}"/>
              </a:ext>
            </a:extLst>
          </p:cNvPr>
          <p:cNvSpPr>
            <a:spLocks noGrp="1"/>
          </p:cNvSpPr>
          <p:nvPr>
            <p:ph type="title"/>
          </p:nvPr>
        </p:nvSpPr>
        <p:spPr>
          <a:xfrm>
            <a:off x="1092200" y="241300"/>
            <a:ext cx="9563100" cy="889000"/>
          </a:xfrm>
        </p:spPr>
        <p:txBody>
          <a:bodyPr>
            <a:noAutofit/>
          </a:bodyPr>
          <a:lstStyle/>
          <a:p>
            <a:pPr algn="just"/>
            <a:r>
              <a:rPr lang="el-GR" sz="2400" b="1" dirty="0"/>
              <a:t>Θέματα (</a:t>
            </a:r>
            <a:r>
              <a:rPr lang="en-US" sz="2400" b="1" dirty="0"/>
              <a:t>themes)</a:t>
            </a:r>
            <a:r>
              <a:rPr lang="el-GR" sz="2400" b="1" dirty="0"/>
              <a:t> και</a:t>
            </a:r>
            <a:r>
              <a:rPr lang="en-US" sz="2400" b="1" dirty="0"/>
              <a:t> </a:t>
            </a:r>
            <a:r>
              <a:rPr lang="el-GR" sz="2400" b="1" dirty="0" err="1"/>
              <a:t>υπο</a:t>
            </a:r>
            <a:r>
              <a:rPr lang="el-GR" sz="2400" b="1" dirty="0"/>
              <a:t>-θέματα </a:t>
            </a:r>
            <a:r>
              <a:rPr lang="en-US" sz="2400" b="1" dirty="0"/>
              <a:t>(sub-themes) </a:t>
            </a:r>
            <a:r>
              <a:rPr lang="el-GR" sz="2400" b="1" dirty="0"/>
              <a:t>από την ανάλυση των ομάδων εστίασης</a:t>
            </a:r>
          </a:p>
        </p:txBody>
      </p:sp>
      <p:graphicFrame>
        <p:nvGraphicFramePr>
          <p:cNvPr id="7" name="Table 7">
            <a:extLst>
              <a:ext uri="{FF2B5EF4-FFF2-40B4-BE49-F238E27FC236}">
                <a16:creationId xmlns:a16="http://schemas.microsoft.com/office/drawing/2014/main" id="{62ACC959-B73E-42C5-A983-57E21CFFCFF9}"/>
              </a:ext>
            </a:extLst>
          </p:cNvPr>
          <p:cNvGraphicFramePr>
            <a:graphicFrameLocks noGrp="1"/>
          </p:cNvGraphicFramePr>
          <p:nvPr>
            <p:extLst>
              <p:ext uri="{D42A27DB-BD31-4B8C-83A1-F6EECF244321}">
                <p14:modId xmlns:p14="http://schemas.microsoft.com/office/powerpoint/2010/main" val="1494297516"/>
              </p:ext>
            </p:extLst>
          </p:nvPr>
        </p:nvGraphicFramePr>
        <p:xfrm>
          <a:off x="2413000" y="1231900"/>
          <a:ext cx="7531100" cy="5486400"/>
        </p:xfrm>
        <a:graphic>
          <a:graphicData uri="http://schemas.openxmlformats.org/drawingml/2006/table">
            <a:tbl>
              <a:tblPr firstRow="1" bandRow="1">
                <a:tableStyleId>{1FECB4D8-DB02-4DC6-A0A2-4F2EBAE1DC90}</a:tableStyleId>
              </a:tblPr>
              <a:tblGrid>
                <a:gridCol w="3765550">
                  <a:extLst>
                    <a:ext uri="{9D8B030D-6E8A-4147-A177-3AD203B41FA5}">
                      <a16:colId xmlns:a16="http://schemas.microsoft.com/office/drawing/2014/main" val="4249044846"/>
                    </a:ext>
                  </a:extLst>
                </a:gridCol>
                <a:gridCol w="3765550">
                  <a:extLst>
                    <a:ext uri="{9D8B030D-6E8A-4147-A177-3AD203B41FA5}">
                      <a16:colId xmlns:a16="http://schemas.microsoft.com/office/drawing/2014/main" val="873883997"/>
                    </a:ext>
                  </a:extLst>
                </a:gridCol>
              </a:tblGrid>
              <a:tr h="744855">
                <a:tc>
                  <a:txBody>
                    <a:bodyPr/>
                    <a:lstStyle/>
                    <a:p>
                      <a:pPr algn="ctr"/>
                      <a:r>
                        <a:rPr lang="el-GR" sz="2400" dirty="0"/>
                        <a:t>Θέματα</a:t>
                      </a:r>
                    </a:p>
                    <a:p>
                      <a:pPr algn="ctr"/>
                      <a:r>
                        <a:rPr lang="el-GR" sz="2400" dirty="0"/>
                        <a:t>(εννοιολογικές κατηγορίες)</a:t>
                      </a:r>
                    </a:p>
                  </a:txBody>
                  <a:tcPr/>
                </a:tc>
                <a:tc>
                  <a:txBody>
                    <a:bodyPr/>
                    <a:lstStyle/>
                    <a:p>
                      <a:pPr algn="ctr"/>
                      <a:r>
                        <a:rPr lang="el-GR" sz="2400" dirty="0" err="1"/>
                        <a:t>Υπο</a:t>
                      </a:r>
                      <a:r>
                        <a:rPr lang="el-GR" sz="2400" dirty="0"/>
                        <a:t>-θέματα (</a:t>
                      </a:r>
                      <a:r>
                        <a:rPr lang="el-GR" sz="2400" dirty="0" err="1"/>
                        <a:t>υπο</a:t>
                      </a:r>
                      <a:r>
                        <a:rPr lang="el-GR" sz="2400" dirty="0"/>
                        <a:t>-κατηγορίες)</a:t>
                      </a:r>
                    </a:p>
                  </a:txBody>
                  <a:tcPr/>
                </a:tc>
                <a:extLst>
                  <a:ext uri="{0D108BD9-81ED-4DB2-BD59-A6C34878D82A}">
                    <a16:rowId xmlns:a16="http://schemas.microsoft.com/office/drawing/2014/main" val="2993898401"/>
                  </a:ext>
                </a:extLst>
              </a:tr>
              <a:tr h="1075902">
                <a:tc>
                  <a:txBody>
                    <a:bodyPr/>
                    <a:lstStyle/>
                    <a:p>
                      <a:pPr algn="ctr"/>
                      <a:r>
                        <a:rPr lang="el-GR" sz="2400" dirty="0"/>
                        <a:t>Έλλειψη πληροφόρησης</a:t>
                      </a:r>
                    </a:p>
                  </a:txBody>
                  <a:tcPr/>
                </a:tc>
                <a:tc>
                  <a:txBody>
                    <a:bodyPr/>
                    <a:lstStyle/>
                    <a:p>
                      <a:pPr algn="l"/>
                      <a:r>
                        <a:rPr lang="el-GR" sz="2400" dirty="0"/>
                        <a:t>Φτωχές γνώσεις</a:t>
                      </a:r>
                    </a:p>
                    <a:p>
                      <a:pPr algn="l"/>
                      <a:r>
                        <a:rPr lang="el-GR" sz="2400" dirty="0"/>
                        <a:t>Αργοπορημένη διάγνωση</a:t>
                      </a:r>
                    </a:p>
                    <a:p>
                      <a:pPr algn="l"/>
                      <a:r>
                        <a:rPr lang="el-GR" sz="2400" dirty="0"/>
                        <a:t>Έλλειψη καθοδήγησης</a:t>
                      </a:r>
                    </a:p>
                  </a:txBody>
                  <a:tcPr/>
                </a:tc>
                <a:extLst>
                  <a:ext uri="{0D108BD9-81ED-4DB2-BD59-A6C34878D82A}">
                    <a16:rowId xmlns:a16="http://schemas.microsoft.com/office/drawing/2014/main" val="2431864438"/>
                  </a:ext>
                </a:extLst>
              </a:tr>
              <a:tr h="1406948">
                <a:tc>
                  <a:txBody>
                    <a:bodyPr/>
                    <a:lstStyle/>
                    <a:p>
                      <a:pPr algn="ctr"/>
                      <a:r>
                        <a:rPr lang="el-GR" sz="2400" dirty="0"/>
                        <a:t>Στάσεις απέναντι στη διάγνωση</a:t>
                      </a:r>
                    </a:p>
                  </a:txBody>
                  <a:tcPr/>
                </a:tc>
                <a:tc>
                  <a:txBody>
                    <a:bodyPr/>
                    <a:lstStyle/>
                    <a:p>
                      <a:pPr algn="l"/>
                      <a:r>
                        <a:rPr lang="el-GR" sz="2400" dirty="0"/>
                        <a:t>Άρνηση</a:t>
                      </a:r>
                    </a:p>
                    <a:p>
                      <a:pPr algn="l"/>
                      <a:r>
                        <a:rPr lang="el-GR" sz="2400" dirty="0"/>
                        <a:t>Απόρριψη</a:t>
                      </a:r>
                    </a:p>
                    <a:p>
                      <a:pPr algn="l"/>
                      <a:r>
                        <a:rPr lang="el-GR" sz="2400" dirty="0" err="1"/>
                        <a:t>Υπερ</a:t>
                      </a:r>
                      <a:r>
                        <a:rPr lang="el-GR" sz="2400" dirty="0"/>
                        <a:t>-ενασχόληση και απώλεια ελπίδας</a:t>
                      </a:r>
                    </a:p>
                  </a:txBody>
                  <a:tcPr/>
                </a:tc>
                <a:extLst>
                  <a:ext uri="{0D108BD9-81ED-4DB2-BD59-A6C34878D82A}">
                    <a16:rowId xmlns:a16="http://schemas.microsoft.com/office/drawing/2014/main" val="1128275744"/>
                  </a:ext>
                </a:extLst>
              </a:tr>
              <a:tr h="1737995">
                <a:tc>
                  <a:txBody>
                    <a:bodyPr/>
                    <a:lstStyle/>
                    <a:p>
                      <a:pPr algn="ctr"/>
                      <a:r>
                        <a:rPr lang="el-GR" sz="2400" dirty="0"/>
                        <a:t>Φορτίο για τους γονείς</a:t>
                      </a:r>
                    </a:p>
                  </a:txBody>
                  <a:tcPr/>
                </a:tc>
                <a:tc>
                  <a:txBody>
                    <a:bodyPr/>
                    <a:lstStyle/>
                    <a:p>
                      <a:pPr algn="l"/>
                      <a:r>
                        <a:rPr lang="el-GR" sz="2400" dirty="0"/>
                        <a:t>Σωματική</a:t>
                      </a:r>
                    </a:p>
                    <a:p>
                      <a:pPr algn="l"/>
                      <a:r>
                        <a:rPr lang="el-GR" sz="2400" dirty="0"/>
                        <a:t>Προσωπική</a:t>
                      </a:r>
                    </a:p>
                    <a:p>
                      <a:pPr algn="l"/>
                      <a:r>
                        <a:rPr lang="el-GR" sz="2400" dirty="0"/>
                        <a:t>Κοινωνική</a:t>
                      </a:r>
                    </a:p>
                    <a:p>
                      <a:pPr algn="l"/>
                      <a:r>
                        <a:rPr lang="el-GR" sz="2400" dirty="0"/>
                        <a:t>Συναισθηματική και </a:t>
                      </a:r>
                    </a:p>
                    <a:p>
                      <a:pPr algn="l"/>
                      <a:r>
                        <a:rPr lang="el-GR" sz="2400" dirty="0"/>
                        <a:t>Οικονομική επιβάρυνση</a:t>
                      </a:r>
                    </a:p>
                  </a:txBody>
                  <a:tcPr/>
                </a:tc>
                <a:extLst>
                  <a:ext uri="{0D108BD9-81ED-4DB2-BD59-A6C34878D82A}">
                    <a16:rowId xmlns:a16="http://schemas.microsoft.com/office/drawing/2014/main" val="292675775"/>
                  </a:ext>
                </a:extLst>
              </a:tr>
            </a:tbl>
          </a:graphicData>
        </a:graphic>
      </p:graphicFrame>
    </p:spTree>
    <p:extLst>
      <p:ext uri="{BB962C8B-B14F-4D97-AF65-F5344CB8AC3E}">
        <p14:creationId xmlns:p14="http://schemas.microsoft.com/office/powerpoint/2010/main" val="3503784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C151-51EE-423D-B055-BCE906B31795}"/>
              </a:ext>
            </a:extLst>
          </p:cNvPr>
          <p:cNvSpPr>
            <a:spLocks noGrp="1"/>
          </p:cNvSpPr>
          <p:nvPr>
            <p:ph type="title"/>
          </p:nvPr>
        </p:nvSpPr>
        <p:spPr>
          <a:xfrm>
            <a:off x="1625600" y="304800"/>
            <a:ext cx="9955213" cy="482600"/>
          </a:xfrm>
        </p:spPr>
        <p:txBody>
          <a:bodyPr>
            <a:normAutofit/>
          </a:bodyPr>
          <a:lstStyle/>
          <a:p>
            <a:r>
              <a:rPr lang="el-GR" sz="2800" b="1" dirty="0"/>
              <a:t>Θέμα 1 Έλλειψη πληροφόρησης: Παράδειγμα ανάλυσης</a:t>
            </a:r>
          </a:p>
        </p:txBody>
      </p:sp>
      <p:pic>
        <p:nvPicPr>
          <p:cNvPr id="4" name="Picture 3">
            <a:extLst>
              <a:ext uri="{FF2B5EF4-FFF2-40B4-BE49-F238E27FC236}">
                <a16:creationId xmlns:a16="http://schemas.microsoft.com/office/drawing/2014/main" id="{DB31DAC2-8D01-4901-8ECC-DFD87E0661AF}"/>
              </a:ext>
            </a:extLst>
          </p:cNvPr>
          <p:cNvPicPr>
            <a:picLocks noChangeAspect="1"/>
          </p:cNvPicPr>
          <p:nvPr/>
        </p:nvPicPr>
        <p:blipFill rotWithShape="1">
          <a:blip r:embed="rId2"/>
          <a:srcRect t="11667" r="23750" b="41481"/>
          <a:stretch/>
        </p:blipFill>
        <p:spPr>
          <a:xfrm>
            <a:off x="393700" y="1023042"/>
            <a:ext cx="11341100" cy="5695258"/>
          </a:xfrm>
          <a:prstGeom prst="rect">
            <a:avLst/>
          </a:prstGeom>
        </p:spPr>
      </p:pic>
    </p:spTree>
    <p:extLst>
      <p:ext uri="{BB962C8B-B14F-4D97-AF65-F5344CB8AC3E}">
        <p14:creationId xmlns:p14="http://schemas.microsoft.com/office/powerpoint/2010/main" val="3830067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4745-F189-4683-8A88-000BF0FC1D69}"/>
              </a:ext>
            </a:extLst>
          </p:cNvPr>
          <p:cNvSpPr>
            <a:spLocks noGrp="1"/>
          </p:cNvSpPr>
          <p:nvPr>
            <p:ph type="title"/>
          </p:nvPr>
        </p:nvSpPr>
        <p:spPr>
          <a:xfrm>
            <a:off x="2208213" y="304800"/>
            <a:ext cx="8980487" cy="901700"/>
          </a:xfrm>
        </p:spPr>
        <p:txBody>
          <a:bodyPr/>
          <a:lstStyle/>
          <a:p>
            <a:pPr algn="ctr"/>
            <a:r>
              <a:rPr lang="el-GR" b="1" dirty="0"/>
              <a:t>Δειγματοληψία στην ποιοτική έρευνα</a:t>
            </a:r>
          </a:p>
        </p:txBody>
      </p:sp>
      <p:sp>
        <p:nvSpPr>
          <p:cNvPr id="3" name="Content Placeholder 2">
            <a:extLst>
              <a:ext uri="{FF2B5EF4-FFF2-40B4-BE49-F238E27FC236}">
                <a16:creationId xmlns:a16="http://schemas.microsoft.com/office/drawing/2014/main" id="{C5394282-ABAF-4D61-89C4-52C46FB6EA94}"/>
              </a:ext>
            </a:extLst>
          </p:cNvPr>
          <p:cNvSpPr>
            <a:spLocks noGrp="1"/>
          </p:cNvSpPr>
          <p:nvPr>
            <p:ph idx="1"/>
          </p:nvPr>
        </p:nvSpPr>
        <p:spPr>
          <a:xfrm>
            <a:off x="2208213" y="1600200"/>
            <a:ext cx="8713787" cy="4114800"/>
          </a:xfrm>
        </p:spPr>
        <p:txBody>
          <a:bodyPr>
            <a:normAutofit/>
          </a:bodyPr>
          <a:lstStyle/>
          <a:p>
            <a:endParaRPr lang="el-GR" dirty="0"/>
          </a:p>
          <a:p>
            <a:pPr marL="45720" indent="0">
              <a:buNone/>
            </a:pPr>
            <a:r>
              <a:rPr lang="el-GR" dirty="0">
                <a:solidFill>
                  <a:srgbClr val="C00000"/>
                </a:solidFill>
              </a:rPr>
              <a:t>1. </a:t>
            </a:r>
            <a:r>
              <a:rPr lang="el-GR" sz="2800" dirty="0">
                <a:solidFill>
                  <a:srgbClr val="C00000"/>
                </a:solidFill>
              </a:rPr>
              <a:t>Ευκαιριακή δειγματοληψία </a:t>
            </a:r>
          </a:p>
          <a:p>
            <a:pPr marL="45720" indent="0">
              <a:buNone/>
            </a:pPr>
            <a:r>
              <a:rPr lang="el-GR" sz="2800" dirty="0">
                <a:solidFill>
                  <a:srgbClr val="C00000"/>
                </a:solidFill>
              </a:rPr>
              <a:t>2. Δειγματοληψία χιονοστιβάδας </a:t>
            </a:r>
          </a:p>
          <a:p>
            <a:pPr marL="45720" indent="0">
              <a:buNone/>
            </a:pPr>
            <a:r>
              <a:rPr lang="el-GR" sz="2800" dirty="0">
                <a:solidFill>
                  <a:srgbClr val="C00000"/>
                </a:solidFill>
              </a:rPr>
              <a:t>3. Θεωρητική δειγματοληψία </a:t>
            </a:r>
          </a:p>
          <a:p>
            <a:pPr marL="45720" indent="0">
              <a:buNone/>
            </a:pPr>
            <a:r>
              <a:rPr lang="en-US" sz="2800" dirty="0">
                <a:solidFill>
                  <a:srgbClr val="C00000"/>
                </a:solidFill>
              </a:rPr>
              <a:t>           </a:t>
            </a:r>
            <a:r>
              <a:rPr lang="el-GR" sz="2400" dirty="0">
                <a:solidFill>
                  <a:srgbClr val="C00000"/>
                </a:solidFill>
              </a:rPr>
              <a:t>(</a:t>
            </a:r>
            <a:r>
              <a:rPr lang="en-US" sz="2400" dirty="0">
                <a:solidFill>
                  <a:srgbClr val="C00000"/>
                </a:solidFill>
              </a:rPr>
              <a:t>Cohen, Manion &amp; Morrison, 2008).</a:t>
            </a:r>
          </a:p>
          <a:p>
            <a:pPr>
              <a:lnSpc>
                <a:spcPct val="150000"/>
              </a:lnSpc>
              <a:spcBef>
                <a:spcPts val="0"/>
              </a:spcBef>
            </a:pPr>
            <a:endParaRPr lang="en-US" sz="2400" dirty="0">
              <a:latin typeface="Palatino Linotype" panose="02040502050505030304" pitchFamily="18" charset="0"/>
            </a:endParaRPr>
          </a:p>
          <a:p>
            <a:pPr marL="45720" indent="0">
              <a:buNone/>
            </a:pPr>
            <a:endParaRPr lang="el-GR" sz="2400" dirty="0">
              <a:solidFill>
                <a:srgbClr val="C00000"/>
              </a:solidFill>
            </a:endParaRPr>
          </a:p>
          <a:p>
            <a:endParaRPr lang="el-GR" dirty="0"/>
          </a:p>
        </p:txBody>
      </p:sp>
    </p:spTree>
    <p:extLst>
      <p:ext uri="{BB962C8B-B14F-4D97-AF65-F5344CB8AC3E}">
        <p14:creationId xmlns:p14="http://schemas.microsoft.com/office/powerpoint/2010/main" val="69992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6EC0-6CCE-4C9E-94D2-06845F32A14A}"/>
              </a:ext>
            </a:extLst>
          </p:cNvPr>
          <p:cNvSpPr>
            <a:spLocks noGrp="1"/>
          </p:cNvSpPr>
          <p:nvPr>
            <p:ph type="title"/>
          </p:nvPr>
        </p:nvSpPr>
        <p:spPr>
          <a:xfrm>
            <a:off x="2208213" y="304800"/>
            <a:ext cx="8980487" cy="787400"/>
          </a:xfrm>
        </p:spPr>
        <p:txBody>
          <a:bodyPr>
            <a:normAutofit/>
          </a:bodyPr>
          <a:lstStyle/>
          <a:p>
            <a:pPr algn="ctr"/>
            <a:r>
              <a:rPr lang="el-GR" sz="2800" b="1" dirty="0"/>
              <a:t>Δειγματοληψία (συνέχεια…)</a:t>
            </a:r>
          </a:p>
        </p:txBody>
      </p:sp>
      <p:sp>
        <p:nvSpPr>
          <p:cNvPr id="3" name="Content Placeholder 2">
            <a:extLst>
              <a:ext uri="{FF2B5EF4-FFF2-40B4-BE49-F238E27FC236}">
                <a16:creationId xmlns:a16="http://schemas.microsoft.com/office/drawing/2014/main" id="{89FE1454-4EA3-4092-BD9E-36430E086A73}"/>
              </a:ext>
            </a:extLst>
          </p:cNvPr>
          <p:cNvSpPr>
            <a:spLocks noGrp="1"/>
          </p:cNvSpPr>
          <p:nvPr>
            <p:ph idx="1"/>
          </p:nvPr>
        </p:nvSpPr>
        <p:spPr>
          <a:xfrm>
            <a:off x="812800" y="1219200"/>
            <a:ext cx="10312401" cy="5638800"/>
          </a:xfrm>
        </p:spPr>
        <p:txBody>
          <a:bodyPr/>
          <a:lstStyle/>
          <a:p>
            <a:r>
              <a:rPr lang="el-GR" dirty="0">
                <a:solidFill>
                  <a:srgbClr val="C00000"/>
                </a:solidFill>
              </a:rPr>
              <a:t>1. Ευκαιριακή δειγματοληψία: Είναι η μέθοδος όπου ο/ η ερευνητής/ </a:t>
            </a:r>
            <a:r>
              <a:rPr lang="el-GR" dirty="0" err="1">
                <a:solidFill>
                  <a:srgbClr val="C00000"/>
                </a:solidFill>
              </a:rPr>
              <a:t>τρια</a:t>
            </a:r>
            <a:r>
              <a:rPr lang="el-GR" dirty="0">
                <a:solidFill>
                  <a:srgbClr val="C00000"/>
                </a:solidFill>
              </a:rPr>
              <a:t> μαζεύει δεδομένα από οποιεσδήποτε πηγές του/ της είναι διαθέσιμες κάθε φορά.</a:t>
            </a:r>
          </a:p>
          <a:p>
            <a:r>
              <a:rPr lang="el-GR" dirty="0">
                <a:solidFill>
                  <a:srgbClr val="C00000"/>
                </a:solidFill>
              </a:rPr>
              <a:t>2. Δειγματοληψία χιονοστιβάδας: Συχνά προσεγγίζουμε ευαίσθητες ή/ και περιθωριοποιημένες κοινωνικές ομάδες (π.χ. χρήστες ναρκωτικών, αστέγους </a:t>
            </a:r>
            <a:r>
              <a:rPr lang="el-GR" dirty="0" err="1">
                <a:solidFill>
                  <a:srgbClr val="C00000"/>
                </a:solidFill>
              </a:rPr>
              <a:t>κ.λπ</a:t>
            </a:r>
            <a:r>
              <a:rPr lang="el-GR" dirty="0">
                <a:solidFill>
                  <a:srgbClr val="C00000"/>
                </a:solidFill>
              </a:rPr>
              <a:t>) όπου ο ένας/η μια «πληροφοριοδότης» ενεργεί και ως μέσο/άτομο πρόσβασης στους επόμενους. Σχηματικά έχει το χαρακτήρα «χιονοστιβάδας». Από ένα/μία πάμε σε δύο, ακολούθως σε 4, στη συνέχεια σε 8 κ.λπ.</a:t>
            </a:r>
          </a:p>
          <a:p>
            <a:endParaRPr lang="el-GR" dirty="0"/>
          </a:p>
          <a:p>
            <a:endParaRPr lang="el-GR" dirty="0"/>
          </a:p>
          <a:p>
            <a:endParaRPr lang="el-GR" dirty="0"/>
          </a:p>
          <a:p>
            <a:endParaRPr lang="el-GR" dirty="0"/>
          </a:p>
        </p:txBody>
      </p:sp>
      <p:pic>
        <p:nvPicPr>
          <p:cNvPr id="4" name="Picture 3">
            <a:extLst>
              <a:ext uri="{FF2B5EF4-FFF2-40B4-BE49-F238E27FC236}">
                <a16:creationId xmlns:a16="http://schemas.microsoft.com/office/drawing/2014/main" id="{8D8F9C6F-C6AC-46B5-9876-A95A7927CEB4}"/>
              </a:ext>
            </a:extLst>
          </p:cNvPr>
          <p:cNvPicPr>
            <a:picLocks noChangeAspect="1"/>
          </p:cNvPicPr>
          <p:nvPr/>
        </p:nvPicPr>
        <p:blipFill rotWithShape="1">
          <a:blip r:embed="rId2"/>
          <a:srcRect l="3611" t="16948" r="68750" b="48400"/>
          <a:stretch/>
        </p:blipFill>
        <p:spPr>
          <a:xfrm>
            <a:off x="4191000" y="3530600"/>
            <a:ext cx="3873500" cy="2908300"/>
          </a:xfrm>
          <a:prstGeom prst="rect">
            <a:avLst/>
          </a:prstGeom>
        </p:spPr>
      </p:pic>
    </p:spTree>
    <p:extLst>
      <p:ext uri="{BB962C8B-B14F-4D97-AF65-F5344CB8AC3E}">
        <p14:creationId xmlns:p14="http://schemas.microsoft.com/office/powerpoint/2010/main" val="3222108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5EF3-5007-4528-B5B1-C833656C5383}"/>
              </a:ext>
            </a:extLst>
          </p:cNvPr>
          <p:cNvSpPr>
            <a:spLocks noGrp="1"/>
          </p:cNvSpPr>
          <p:nvPr>
            <p:ph type="title"/>
          </p:nvPr>
        </p:nvSpPr>
        <p:spPr>
          <a:xfrm>
            <a:off x="2208213" y="304800"/>
            <a:ext cx="7253287" cy="749300"/>
          </a:xfrm>
        </p:spPr>
        <p:txBody>
          <a:bodyPr>
            <a:normAutofit/>
          </a:bodyPr>
          <a:lstStyle/>
          <a:p>
            <a:r>
              <a:rPr lang="el-GR" sz="2800" b="1" dirty="0"/>
              <a:t>συνέχεια…</a:t>
            </a:r>
          </a:p>
        </p:txBody>
      </p:sp>
      <p:sp>
        <p:nvSpPr>
          <p:cNvPr id="3" name="Content Placeholder 2">
            <a:extLst>
              <a:ext uri="{FF2B5EF4-FFF2-40B4-BE49-F238E27FC236}">
                <a16:creationId xmlns:a16="http://schemas.microsoft.com/office/drawing/2014/main" id="{438437F7-D44F-4F2A-B5DC-C5105824C867}"/>
              </a:ext>
            </a:extLst>
          </p:cNvPr>
          <p:cNvSpPr>
            <a:spLocks noGrp="1"/>
          </p:cNvSpPr>
          <p:nvPr>
            <p:ph idx="1"/>
          </p:nvPr>
        </p:nvSpPr>
        <p:spPr>
          <a:xfrm>
            <a:off x="1397000" y="1028700"/>
            <a:ext cx="10183813" cy="4686300"/>
          </a:xfrm>
        </p:spPr>
        <p:txBody>
          <a:bodyPr/>
          <a:lstStyle/>
          <a:p>
            <a:r>
              <a:rPr lang="el-GR" dirty="0">
                <a:solidFill>
                  <a:srgbClr val="C00000"/>
                </a:solidFill>
              </a:rPr>
              <a:t>3. Θεωρητική: Είναι μια εναλλακτική των δύο άλλων μεθόδων και ακολουθεί τη μέθοδο ποιοτικής ανάλυσης δεδομένων γνωστή ως «θεμελιωμένη δόμηση θεωρίας» (</a:t>
            </a:r>
            <a:r>
              <a:rPr lang="el-GR" dirty="0" err="1">
                <a:solidFill>
                  <a:srgbClr val="C00000"/>
                </a:solidFill>
              </a:rPr>
              <a:t>grounded</a:t>
            </a:r>
            <a:r>
              <a:rPr lang="el-GR" dirty="0">
                <a:solidFill>
                  <a:srgbClr val="C00000"/>
                </a:solidFill>
              </a:rPr>
              <a:t> </a:t>
            </a:r>
            <a:r>
              <a:rPr lang="el-GR" dirty="0" err="1">
                <a:solidFill>
                  <a:srgbClr val="C00000"/>
                </a:solidFill>
              </a:rPr>
              <a:t>theory</a:t>
            </a:r>
            <a:r>
              <a:rPr lang="el-GR" dirty="0">
                <a:solidFill>
                  <a:srgbClr val="C00000"/>
                </a:solidFill>
              </a:rPr>
              <a:t>) όπως αρχικά προτάθηκε από τους </a:t>
            </a:r>
            <a:r>
              <a:rPr lang="el-GR" dirty="0" err="1">
                <a:solidFill>
                  <a:srgbClr val="C00000"/>
                </a:solidFill>
              </a:rPr>
              <a:t>Glaser</a:t>
            </a:r>
            <a:r>
              <a:rPr lang="el-GR" dirty="0">
                <a:solidFill>
                  <a:srgbClr val="C00000"/>
                </a:solidFill>
              </a:rPr>
              <a:t> και </a:t>
            </a:r>
            <a:r>
              <a:rPr lang="el-GR" dirty="0" err="1">
                <a:solidFill>
                  <a:srgbClr val="C00000"/>
                </a:solidFill>
              </a:rPr>
              <a:t>Strauss</a:t>
            </a:r>
            <a:r>
              <a:rPr lang="el-GR" dirty="0">
                <a:solidFill>
                  <a:srgbClr val="C00000"/>
                </a:solidFill>
              </a:rPr>
              <a:t> (1967). </a:t>
            </a:r>
          </a:p>
          <a:p>
            <a:r>
              <a:rPr lang="el-GR" dirty="0">
                <a:solidFill>
                  <a:srgbClr val="C00000"/>
                </a:solidFill>
              </a:rPr>
              <a:t>Η επιλογή των περιπτώσεων ακολουθεί μια λογική η οποία υποβάλλεται από τη θεωρία που υιοθετείται από τον/την ερευνητή/</a:t>
            </a:r>
            <a:r>
              <a:rPr lang="el-GR" dirty="0" err="1">
                <a:solidFill>
                  <a:srgbClr val="C00000"/>
                </a:solidFill>
              </a:rPr>
              <a:t>τρια</a:t>
            </a:r>
            <a:r>
              <a:rPr lang="el-GR" dirty="0">
                <a:solidFill>
                  <a:srgbClr val="C00000"/>
                </a:solidFill>
              </a:rPr>
              <a:t>.</a:t>
            </a:r>
          </a:p>
          <a:p>
            <a:endParaRPr lang="el-GR" dirty="0"/>
          </a:p>
        </p:txBody>
      </p:sp>
      <p:pic>
        <p:nvPicPr>
          <p:cNvPr id="4" name="Picture 3">
            <a:extLst>
              <a:ext uri="{FF2B5EF4-FFF2-40B4-BE49-F238E27FC236}">
                <a16:creationId xmlns:a16="http://schemas.microsoft.com/office/drawing/2014/main" id="{D957CA46-7D27-414F-8A48-12E4B1B28087}"/>
              </a:ext>
            </a:extLst>
          </p:cNvPr>
          <p:cNvPicPr>
            <a:picLocks noChangeAspect="1"/>
          </p:cNvPicPr>
          <p:nvPr/>
        </p:nvPicPr>
        <p:blipFill rotWithShape="1">
          <a:blip r:embed="rId2"/>
          <a:srcRect l="7222" t="16852" r="42500" b="21481"/>
          <a:stretch/>
        </p:blipFill>
        <p:spPr>
          <a:xfrm>
            <a:off x="3810000" y="2819400"/>
            <a:ext cx="5219700" cy="4140200"/>
          </a:xfrm>
          <a:prstGeom prst="rect">
            <a:avLst/>
          </a:prstGeom>
        </p:spPr>
      </p:pic>
    </p:spTree>
    <p:extLst>
      <p:ext uri="{BB962C8B-B14F-4D97-AF65-F5344CB8AC3E}">
        <p14:creationId xmlns:p14="http://schemas.microsoft.com/office/powerpoint/2010/main" val="53710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1EBA-E647-4C55-8C46-8DD69FD6D94D}"/>
              </a:ext>
            </a:extLst>
          </p:cNvPr>
          <p:cNvSpPr>
            <a:spLocks noGrp="1"/>
          </p:cNvSpPr>
          <p:nvPr>
            <p:ph type="title"/>
          </p:nvPr>
        </p:nvSpPr>
        <p:spPr/>
        <p:txBody>
          <a:bodyPr/>
          <a:lstStyle/>
          <a:p>
            <a:pPr algn="ctr"/>
            <a:r>
              <a:rPr lang="el-GR" b="1" dirty="0"/>
              <a:t>Ανάλυση περιεχομένου</a:t>
            </a:r>
          </a:p>
        </p:txBody>
      </p:sp>
      <p:sp>
        <p:nvSpPr>
          <p:cNvPr id="3" name="Content Placeholder 2">
            <a:extLst>
              <a:ext uri="{FF2B5EF4-FFF2-40B4-BE49-F238E27FC236}">
                <a16:creationId xmlns:a16="http://schemas.microsoft.com/office/drawing/2014/main" id="{B830E2EF-17BD-4F7B-86E8-BCCCC8F2A454}"/>
              </a:ext>
            </a:extLst>
          </p:cNvPr>
          <p:cNvSpPr>
            <a:spLocks noGrp="1"/>
          </p:cNvSpPr>
          <p:nvPr>
            <p:ph idx="1"/>
          </p:nvPr>
        </p:nvSpPr>
        <p:spPr>
          <a:xfrm>
            <a:off x="2208213" y="1854200"/>
            <a:ext cx="9372600" cy="3302000"/>
          </a:xfrm>
        </p:spPr>
        <p:txBody>
          <a:bodyPr/>
          <a:lstStyle/>
          <a:p>
            <a:r>
              <a:rPr lang="el-GR" sz="2400" dirty="0">
                <a:solidFill>
                  <a:srgbClr val="C00000"/>
                </a:solidFill>
              </a:rPr>
              <a:t>Γραπτά κείμενα, εφημερίδες, ηχογραφημένα ντοκουμέντα, πολιτικά κείμενα και πολιτικοί λόγοι, κείμενα γραπτών εξετάσεων, απαντήσεις σε ανοιχτές ερωτήσεις ερωτηματολογίων, κείμενα που προέρχονται από ανάλυση δεδομένων ποιοτικών ερευνών (για παράδειγμα από συνεντεύξεις ή ομάδες εστίασης) κ.ά. </a:t>
            </a:r>
          </a:p>
          <a:p>
            <a:endParaRPr lang="el-GR" dirty="0"/>
          </a:p>
        </p:txBody>
      </p:sp>
    </p:spTree>
    <p:extLst>
      <p:ext uri="{BB962C8B-B14F-4D97-AF65-F5344CB8AC3E}">
        <p14:creationId xmlns:p14="http://schemas.microsoft.com/office/powerpoint/2010/main" val="3089735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3D8D-C076-40E4-BF14-7235AD47AD82}"/>
              </a:ext>
            </a:extLst>
          </p:cNvPr>
          <p:cNvSpPr>
            <a:spLocks noGrp="1"/>
          </p:cNvSpPr>
          <p:nvPr>
            <p:ph type="title"/>
          </p:nvPr>
        </p:nvSpPr>
        <p:spPr>
          <a:xfrm>
            <a:off x="2208213" y="304800"/>
            <a:ext cx="8701087" cy="635000"/>
          </a:xfrm>
        </p:spPr>
        <p:txBody>
          <a:bodyPr/>
          <a:lstStyle/>
          <a:p>
            <a:pPr algn="ctr"/>
            <a:r>
              <a:rPr lang="el-GR" b="1" dirty="0"/>
              <a:t>Ανάλυση δεδομένων (ποιοτικής έρευνας)</a:t>
            </a:r>
          </a:p>
        </p:txBody>
      </p:sp>
      <p:graphicFrame>
        <p:nvGraphicFramePr>
          <p:cNvPr id="3" name="Content Placeholder 3">
            <a:extLst>
              <a:ext uri="{FF2B5EF4-FFF2-40B4-BE49-F238E27FC236}">
                <a16:creationId xmlns:a16="http://schemas.microsoft.com/office/drawing/2014/main" id="{9E907AD1-4595-48AD-B9D5-F0253740383C}"/>
              </a:ext>
            </a:extLst>
          </p:cNvPr>
          <p:cNvGraphicFramePr>
            <a:graphicFrameLocks/>
          </p:cNvGraphicFramePr>
          <p:nvPr>
            <p:extLst>
              <p:ext uri="{D42A27DB-BD31-4B8C-83A1-F6EECF244321}">
                <p14:modId xmlns:p14="http://schemas.microsoft.com/office/powerpoint/2010/main" val="1366384160"/>
              </p:ext>
            </p:extLst>
          </p:nvPr>
        </p:nvGraphicFramePr>
        <p:xfrm>
          <a:off x="1750120" y="990601"/>
          <a:ext cx="9654480" cy="543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66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01CE-0235-4F13-AED1-9E563CC95D46}"/>
              </a:ext>
            </a:extLst>
          </p:cNvPr>
          <p:cNvSpPr>
            <a:spLocks noGrp="1"/>
          </p:cNvSpPr>
          <p:nvPr>
            <p:ph type="title"/>
          </p:nvPr>
        </p:nvSpPr>
        <p:spPr>
          <a:xfrm>
            <a:off x="2208213" y="304800"/>
            <a:ext cx="9372600" cy="698500"/>
          </a:xfrm>
        </p:spPr>
        <p:txBody>
          <a:bodyPr/>
          <a:lstStyle/>
          <a:p>
            <a:pPr algn="ctr"/>
            <a:r>
              <a:rPr lang="el-GR" b="1" dirty="0"/>
              <a:t>Μελέτη περίπτωσης</a:t>
            </a:r>
          </a:p>
        </p:txBody>
      </p:sp>
      <p:sp>
        <p:nvSpPr>
          <p:cNvPr id="3" name="Content Placeholder 2">
            <a:extLst>
              <a:ext uri="{FF2B5EF4-FFF2-40B4-BE49-F238E27FC236}">
                <a16:creationId xmlns:a16="http://schemas.microsoft.com/office/drawing/2014/main" id="{383C5D3C-B379-4FD3-90A7-B45E2FA111A8}"/>
              </a:ext>
            </a:extLst>
          </p:cNvPr>
          <p:cNvSpPr>
            <a:spLocks noGrp="1"/>
          </p:cNvSpPr>
          <p:nvPr>
            <p:ph idx="1"/>
          </p:nvPr>
        </p:nvSpPr>
        <p:spPr>
          <a:xfrm>
            <a:off x="2208213" y="1028700"/>
            <a:ext cx="9372600" cy="5397500"/>
          </a:xfrm>
        </p:spPr>
        <p:txBody>
          <a:bodyPr>
            <a:normAutofit/>
          </a:bodyPr>
          <a:lstStyle/>
          <a:p>
            <a:pPr marL="45720" indent="0">
              <a:buNone/>
            </a:pPr>
            <a:r>
              <a:rPr lang="el-GR" sz="2800" dirty="0">
                <a:solidFill>
                  <a:srgbClr val="C00000"/>
                </a:solidFill>
              </a:rPr>
              <a:t>Επιτρέπει την έρευνα σε βάθος ενός φαινομένου, </a:t>
            </a:r>
            <a:r>
              <a:rPr lang="el-GR" sz="2800" dirty="0">
                <a:solidFill>
                  <a:srgbClr val="C00000"/>
                </a:solidFill>
                <a:highlight>
                  <a:srgbClr val="FFFF00"/>
                </a:highlight>
              </a:rPr>
              <a:t>ενός ατόμου ή μιας ομάδας </a:t>
            </a:r>
            <a:r>
              <a:rPr lang="el-GR" sz="2800" dirty="0">
                <a:solidFill>
                  <a:srgbClr val="C00000"/>
                </a:solidFill>
              </a:rPr>
              <a:t>στο φυσικό της περιβάλλον με έμφαση </a:t>
            </a:r>
            <a:r>
              <a:rPr lang="el-GR" sz="2800" dirty="0">
                <a:solidFill>
                  <a:srgbClr val="C00000"/>
                </a:solidFill>
                <a:highlight>
                  <a:srgbClr val="FFFF00"/>
                </a:highlight>
              </a:rPr>
              <a:t>στο </a:t>
            </a:r>
            <a:r>
              <a:rPr lang="el-GR" sz="2800" dirty="0">
                <a:solidFill>
                  <a:srgbClr val="C00000"/>
                </a:solidFill>
              </a:rPr>
              <a:t>‘</a:t>
            </a:r>
            <a:r>
              <a:rPr lang="el-GR" sz="2800" dirty="0">
                <a:solidFill>
                  <a:srgbClr val="C00000"/>
                </a:solidFill>
                <a:highlight>
                  <a:srgbClr val="FFFF00"/>
                </a:highlight>
              </a:rPr>
              <a:t>παρόν’</a:t>
            </a:r>
            <a:r>
              <a:rPr lang="el-GR" sz="2800" dirty="0">
                <a:solidFill>
                  <a:srgbClr val="C00000"/>
                </a:solidFill>
              </a:rPr>
              <a:t> (</a:t>
            </a:r>
            <a:r>
              <a:rPr lang="el-GR" sz="2800" dirty="0" err="1">
                <a:solidFill>
                  <a:srgbClr val="C00000"/>
                </a:solidFill>
              </a:rPr>
              <a:t>Robson</a:t>
            </a:r>
            <a:r>
              <a:rPr lang="el-GR" sz="2800" dirty="0">
                <a:solidFill>
                  <a:srgbClr val="C00000"/>
                </a:solidFill>
              </a:rPr>
              <a:t>, 1993). </a:t>
            </a:r>
          </a:p>
          <a:p>
            <a:r>
              <a:rPr lang="el-GR" dirty="0">
                <a:solidFill>
                  <a:srgbClr val="C00000"/>
                </a:solidFill>
              </a:rPr>
              <a:t>Υπάρχουν τρία είδη μελετών περίπτωσης: </a:t>
            </a:r>
          </a:p>
          <a:p>
            <a:r>
              <a:rPr lang="el-GR" dirty="0">
                <a:solidFill>
                  <a:srgbClr val="C00000"/>
                </a:solidFill>
              </a:rPr>
              <a:t>η </a:t>
            </a:r>
            <a:r>
              <a:rPr lang="el-GR" i="1" dirty="0">
                <a:solidFill>
                  <a:srgbClr val="C00000"/>
                </a:solidFill>
              </a:rPr>
              <a:t>διερευνητική μελέτη περίπτωσης</a:t>
            </a:r>
            <a:r>
              <a:rPr lang="el-GR" dirty="0">
                <a:solidFill>
                  <a:srgbClr val="C00000"/>
                </a:solidFill>
              </a:rPr>
              <a:t> (</a:t>
            </a:r>
            <a:r>
              <a:rPr lang="en-US" dirty="0">
                <a:solidFill>
                  <a:srgbClr val="C00000"/>
                </a:solidFill>
              </a:rPr>
              <a:t>exploratory case study</a:t>
            </a:r>
            <a:r>
              <a:rPr lang="el-GR" dirty="0">
                <a:solidFill>
                  <a:srgbClr val="C00000"/>
                </a:solidFill>
              </a:rPr>
              <a:t>), η οποία χρησιμοποιείται σε νέα πεδία έρευνας όταν δεν υπάρχουν προηγούμενα δεδομένα και χρειάζεται μια πρώτη εξερεύνηση ενός άγνωστου θέματος, </a:t>
            </a:r>
          </a:p>
          <a:p>
            <a:r>
              <a:rPr lang="el-GR" dirty="0">
                <a:solidFill>
                  <a:srgbClr val="C00000"/>
                </a:solidFill>
              </a:rPr>
              <a:t>η </a:t>
            </a:r>
            <a:r>
              <a:rPr lang="el-GR" i="1" dirty="0">
                <a:solidFill>
                  <a:srgbClr val="C00000"/>
                </a:solidFill>
              </a:rPr>
              <a:t>περιγραφική μελέτη περίπτωσης</a:t>
            </a:r>
            <a:r>
              <a:rPr lang="el-GR" dirty="0">
                <a:solidFill>
                  <a:srgbClr val="C00000"/>
                </a:solidFill>
              </a:rPr>
              <a:t> (</a:t>
            </a:r>
            <a:r>
              <a:rPr lang="el-GR" dirty="0" err="1">
                <a:solidFill>
                  <a:srgbClr val="C00000"/>
                </a:solidFill>
              </a:rPr>
              <a:t>descriptive</a:t>
            </a:r>
            <a:r>
              <a:rPr lang="el-GR" dirty="0">
                <a:solidFill>
                  <a:srgbClr val="C00000"/>
                </a:solidFill>
              </a:rPr>
              <a:t> </a:t>
            </a:r>
            <a:r>
              <a:rPr lang="el-GR" dirty="0" err="1">
                <a:solidFill>
                  <a:srgbClr val="C00000"/>
                </a:solidFill>
              </a:rPr>
              <a:t>case</a:t>
            </a:r>
            <a:r>
              <a:rPr lang="el-GR" dirty="0">
                <a:solidFill>
                  <a:srgbClr val="C00000"/>
                </a:solidFill>
              </a:rPr>
              <a:t> </a:t>
            </a:r>
            <a:r>
              <a:rPr lang="el-GR" dirty="0" err="1">
                <a:solidFill>
                  <a:srgbClr val="C00000"/>
                </a:solidFill>
              </a:rPr>
              <a:t>study</a:t>
            </a:r>
            <a:r>
              <a:rPr lang="el-GR" dirty="0">
                <a:solidFill>
                  <a:srgbClr val="C00000"/>
                </a:solidFill>
              </a:rPr>
              <a:t>), η οποία περιγράφει ένα άτομο, μια κατάσταση ή ένα φαινόμενο με την κλασική περιγραφική μέθοδο και </a:t>
            </a:r>
          </a:p>
          <a:p>
            <a:r>
              <a:rPr lang="el-GR" dirty="0">
                <a:solidFill>
                  <a:srgbClr val="C00000"/>
                </a:solidFill>
              </a:rPr>
              <a:t>η </a:t>
            </a:r>
            <a:r>
              <a:rPr lang="el-GR" i="1" dirty="0">
                <a:solidFill>
                  <a:srgbClr val="C00000"/>
                </a:solidFill>
              </a:rPr>
              <a:t>επιβεβαιωτική μελέτη περίπτωσης</a:t>
            </a:r>
            <a:r>
              <a:rPr lang="el-GR" dirty="0">
                <a:solidFill>
                  <a:srgbClr val="C00000"/>
                </a:solidFill>
              </a:rPr>
              <a:t> (</a:t>
            </a:r>
            <a:r>
              <a:rPr lang="en-US" dirty="0">
                <a:solidFill>
                  <a:srgbClr val="C00000"/>
                </a:solidFill>
              </a:rPr>
              <a:t>confirmatory case study</a:t>
            </a:r>
            <a:r>
              <a:rPr lang="el-GR" dirty="0">
                <a:solidFill>
                  <a:srgbClr val="C00000"/>
                </a:solidFill>
              </a:rPr>
              <a:t>) η οποία επιβεβαιώνει ευρήματα που έχουν προκύψει από άλλες έρευνες μέσα από τυπικά συγκεκριμένα παραδείγματα γενικών τύπων (</a:t>
            </a:r>
            <a:r>
              <a:rPr lang="el-GR" dirty="0" err="1">
                <a:solidFill>
                  <a:srgbClr val="C00000"/>
                </a:solidFill>
              </a:rPr>
              <a:t>Yin</a:t>
            </a:r>
            <a:r>
              <a:rPr lang="el-GR" dirty="0">
                <a:solidFill>
                  <a:srgbClr val="C00000"/>
                </a:solidFill>
              </a:rPr>
              <a:t>, 2002).</a:t>
            </a:r>
          </a:p>
          <a:p>
            <a:endParaRPr lang="el-GR" dirty="0"/>
          </a:p>
        </p:txBody>
      </p:sp>
    </p:spTree>
    <p:extLst>
      <p:ext uri="{BB962C8B-B14F-4D97-AF65-F5344CB8AC3E}">
        <p14:creationId xmlns:p14="http://schemas.microsoft.com/office/powerpoint/2010/main" val="253081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48FB-6E08-424B-AE6C-50016208DB11}"/>
              </a:ext>
            </a:extLst>
          </p:cNvPr>
          <p:cNvSpPr>
            <a:spLocks noGrp="1"/>
          </p:cNvSpPr>
          <p:nvPr>
            <p:ph type="title"/>
          </p:nvPr>
        </p:nvSpPr>
        <p:spPr>
          <a:xfrm>
            <a:off x="2324099" y="304800"/>
            <a:ext cx="9321801" cy="1016000"/>
          </a:xfrm>
        </p:spPr>
        <p:txBody>
          <a:bodyPr>
            <a:normAutofit/>
          </a:bodyPr>
          <a:lstStyle/>
          <a:p>
            <a:r>
              <a:rPr lang="el-GR" sz="2800" b="1" dirty="0"/>
              <a:t>Πέντε βήματα για την διενέργεια μελέτης περίπτωσης</a:t>
            </a:r>
          </a:p>
        </p:txBody>
      </p:sp>
      <p:sp>
        <p:nvSpPr>
          <p:cNvPr id="3" name="Content Placeholder 2">
            <a:extLst>
              <a:ext uri="{FF2B5EF4-FFF2-40B4-BE49-F238E27FC236}">
                <a16:creationId xmlns:a16="http://schemas.microsoft.com/office/drawing/2014/main" id="{E2824892-6FED-4EF9-ACEF-174AD00A154D}"/>
              </a:ext>
            </a:extLst>
          </p:cNvPr>
          <p:cNvSpPr>
            <a:spLocks noGrp="1"/>
          </p:cNvSpPr>
          <p:nvPr>
            <p:ph idx="1"/>
          </p:nvPr>
        </p:nvSpPr>
        <p:spPr>
          <a:xfrm>
            <a:off x="2208213" y="1600200"/>
            <a:ext cx="9372600" cy="4927600"/>
          </a:xfrm>
        </p:spPr>
        <p:txBody>
          <a:bodyPr/>
          <a:lstStyle/>
          <a:p>
            <a:r>
              <a:rPr lang="el-GR" dirty="0">
                <a:solidFill>
                  <a:srgbClr val="C00000"/>
                </a:solidFill>
              </a:rPr>
              <a:t>Το πρώτο βήμα στη διενέργεια μιας μελέτης περίπτωσης είναι να τεθούν τα </a:t>
            </a:r>
            <a:r>
              <a:rPr lang="el-GR" i="1" dirty="0">
                <a:solidFill>
                  <a:srgbClr val="C00000"/>
                </a:solidFill>
              </a:rPr>
              <a:t>ερευνητικά ερωτήματα</a:t>
            </a:r>
            <a:r>
              <a:rPr lang="el-GR" dirty="0">
                <a:solidFill>
                  <a:srgbClr val="C00000"/>
                </a:solidFill>
              </a:rPr>
              <a:t>. Συνήθη ερωτήματα που μπορούν να απαντηθούν είναι αυτά που ξεκινούν με το ‘πώς’ και το ‘γιατί’.</a:t>
            </a:r>
          </a:p>
          <a:p>
            <a:r>
              <a:rPr lang="el-GR" dirty="0">
                <a:solidFill>
                  <a:srgbClr val="C00000"/>
                </a:solidFill>
              </a:rPr>
              <a:t>Το δεύτερο βήμα είναι η </a:t>
            </a:r>
            <a:r>
              <a:rPr lang="el-GR" i="1" dirty="0">
                <a:solidFill>
                  <a:srgbClr val="C00000"/>
                </a:solidFill>
              </a:rPr>
              <a:t>επιλογή των υποκειμένων της έρευνας</a:t>
            </a:r>
            <a:r>
              <a:rPr lang="el-GR" dirty="0">
                <a:solidFill>
                  <a:srgbClr val="C00000"/>
                </a:solidFill>
              </a:rPr>
              <a:t> και </a:t>
            </a:r>
            <a:r>
              <a:rPr lang="el-GR" i="1" dirty="0">
                <a:solidFill>
                  <a:srgbClr val="C00000"/>
                </a:solidFill>
              </a:rPr>
              <a:t>των εργαλείων συλλογής δεδομένων.</a:t>
            </a:r>
            <a:r>
              <a:rPr lang="el-GR" dirty="0">
                <a:solidFill>
                  <a:srgbClr val="C00000"/>
                </a:solidFill>
              </a:rPr>
              <a:t> Αν γίνουν πολλές μελέτες περίπτωσης (</a:t>
            </a:r>
            <a:r>
              <a:rPr lang="el-GR" dirty="0" err="1">
                <a:solidFill>
                  <a:srgbClr val="C00000"/>
                </a:solidFill>
              </a:rPr>
              <a:t>multiple</a:t>
            </a:r>
            <a:r>
              <a:rPr lang="el-GR" dirty="0">
                <a:solidFill>
                  <a:srgbClr val="C00000"/>
                </a:solidFill>
              </a:rPr>
              <a:t> </a:t>
            </a:r>
            <a:r>
              <a:rPr lang="el-GR" dirty="0" err="1">
                <a:solidFill>
                  <a:srgbClr val="C00000"/>
                </a:solidFill>
              </a:rPr>
              <a:t>case</a:t>
            </a:r>
            <a:r>
              <a:rPr lang="el-GR" dirty="0">
                <a:solidFill>
                  <a:srgbClr val="C00000"/>
                </a:solidFill>
              </a:rPr>
              <a:t> </a:t>
            </a:r>
            <a:r>
              <a:rPr lang="el-GR" dirty="0" err="1">
                <a:solidFill>
                  <a:srgbClr val="C00000"/>
                </a:solidFill>
              </a:rPr>
              <a:t>studies</a:t>
            </a:r>
            <a:r>
              <a:rPr lang="el-GR" dirty="0">
                <a:solidFill>
                  <a:srgbClr val="C00000"/>
                </a:solidFill>
              </a:rPr>
              <a:t>), τα δεδομένα από κάθε μία συνεισφέρουν στην εξαγωγή συμπερασμάτων, αλλά κάθε περίπτωση δεν παύει να είναι μοναδική.</a:t>
            </a:r>
          </a:p>
          <a:p>
            <a:r>
              <a:rPr lang="el-GR" dirty="0">
                <a:solidFill>
                  <a:srgbClr val="C00000"/>
                </a:solidFill>
              </a:rPr>
              <a:t>Το τρίτο βήμα αφορά την </a:t>
            </a:r>
            <a:r>
              <a:rPr lang="el-GR" i="1" dirty="0">
                <a:solidFill>
                  <a:srgbClr val="C00000"/>
                </a:solidFill>
              </a:rPr>
              <a:t>διενέργεια της μελέτης περίπτωσης</a:t>
            </a:r>
            <a:r>
              <a:rPr lang="el-GR" dirty="0">
                <a:solidFill>
                  <a:srgbClr val="C00000"/>
                </a:solidFill>
              </a:rPr>
              <a:t>. Είναι απαραίτητο να υπάρχει χρονοδιάγραμμα, το οποίο ο ερευνητής να έχει κατά νου. Ο </a:t>
            </a:r>
            <a:r>
              <a:rPr lang="en-US" dirty="0">
                <a:solidFill>
                  <a:srgbClr val="C00000"/>
                </a:solidFill>
              </a:rPr>
              <a:t>Yin</a:t>
            </a:r>
            <a:r>
              <a:rPr lang="el-GR" dirty="0">
                <a:solidFill>
                  <a:srgbClr val="C00000"/>
                </a:solidFill>
              </a:rPr>
              <a:t> (2002) αναφέρει μία αρχή που αυξάνει την αξιοπιστία της μελέτης: τη διατήρηση μιας αλυσίδας δεδομένων, με άλλα λόγια τη δημιουργία εμφανών συνδέσμων μεταξύ των ερευνητικών ερωτημάτων, των δεδομένων και των συμπερασμάτων.</a:t>
            </a:r>
          </a:p>
        </p:txBody>
      </p:sp>
    </p:spTree>
    <p:extLst>
      <p:ext uri="{BB962C8B-B14F-4D97-AF65-F5344CB8AC3E}">
        <p14:creationId xmlns:p14="http://schemas.microsoft.com/office/powerpoint/2010/main" val="314083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BD56-BA3A-42B0-A035-C94D3BDA70D7}"/>
              </a:ext>
            </a:extLst>
          </p:cNvPr>
          <p:cNvSpPr>
            <a:spLocks noGrp="1"/>
          </p:cNvSpPr>
          <p:nvPr>
            <p:ph type="title"/>
          </p:nvPr>
        </p:nvSpPr>
        <p:spPr>
          <a:xfrm>
            <a:off x="4038601" y="177800"/>
            <a:ext cx="7366000" cy="1079501"/>
          </a:xfrm>
        </p:spPr>
        <p:txBody>
          <a:bodyPr>
            <a:noAutofit/>
          </a:bodyPr>
          <a:lstStyle/>
          <a:p>
            <a:pPr algn="ctr"/>
            <a:r>
              <a:rPr lang="el-GR" sz="3200" b="1" dirty="0"/>
              <a:t>Χαρακτηριστικά της ποιοτικής έρευνας</a:t>
            </a:r>
          </a:p>
        </p:txBody>
      </p:sp>
      <p:sp>
        <p:nvSpPr>
          <p:cNvPr id="3" name="Text Placeholder 2">
            <a:extLst>
              <a:ext uri="{FF2B5EF4-FFF2-40B4-BE49-F238E27FC236}">
                <a16:creationId xmlns:a16="http://schemas.microsoft.com/office/drawing/2014/main" id="{28A65662-E7A1-4790-BBF0-EE0187EBACEE}"/>
              </a:ext>
            </a:extLst>
          </p:cNvPr>
          <p:cNvSpPr>
            <a:spLocks noGrp="1"/>
          </p:cNvSpPr>
          <p:nvPr>
            <p:ph type="body" idx="1"/>
          </p:nvPr>
        </p:nvSpPr>
        <p:spPr>
          <a:xfrm>
            <a:off x="4076700" y="1384300"/>
            <a:ext cx="7861299" cy="5473700"/>
          </a:xfrm>
        </p:spPr>
        <p:txBody>
          <a:bodyPr>
            <a:normAutofit fontScale="85000" lnSpcReduction="10000"/>
          </a:bodyPr>
          <a:lstStyle/>
          <a:p>
            <a:r>
              <a:rPr lang="el-GR" sz="2600" dirty="0">
                <a:solidFill>
                  <a:srgbClr val="C00000"/>
                </a:solidFill>
              </a:rPr>
              <a:t>Δεν πραγματεύεται και δεν μελετά τα φαινόμενα με χρήση αριθμητικών μετρήσεων.</a:t>
            </a:r>
            <a:endParaRPr lang="en-US" sz="2600" dirty="0">
              <a:solidFill>
                <a:srgbClr val="C00000"/>
              </a:solidFill>
            </a:endParaRPr>
          </a:p>
          <a:p>
            <a:r>
              <a:rPr lang="el-GR" sz="2600" dirty="0">
                <a:solidFill>
                  <a:srgbClr val="C00000"/>
                </a:solidFill>
              </a:rPr>
              <a:t>Μελετά μικρό αριθμό ερωτώμενων ή παρατηρούμενων</a:t>
            </a:r>
            <a:endParaRPr lang="en-US" sz="2600" dirty="0">
              <a:solidFill>
                <a:srgbClr val="C00000"/>
              </a:solidFill>
            </a:endParaRPr>
          </a:p>
          <a:p>
            <a:r>
              <a:rPr lang="el-GR" sz="2600" dirty="0">
                <a:solidFill>
                  <a:srgbClr val="C00000"/>
                </a:solidFill>
              </a:rPr>
              <a:t>Έχει δυναμικό χαρακτήρα κατά την εξέλιξή της.</a:t>
            </a:r>
            <a:endParaRPr lang="en-US" sz="2600" dirty="0">
              <a:solidFill>
                <a:srgbClr val="C00000"/>
              </a:solidFill>
            </a:endParaRPr>
          </a:p>
          <a:p>
            <a:r>
              <a:rPr lang="el-GR" sz="2600" dirty="0">
                <a:solidFill>
                  <a:srgbClr val="C00000"/>
                </a:solidFill>
              </a:rPr>
              <a:t>Δεν προϋποθέτει την ύπαρξη σχέσεων αιτίου - αποτελέσματος, αλλά τέτοιες σχέσεις αναδύονται από τα ευρήματά της.</a:t>
            </a:r>
            <a:endParaRPr lang="en-US" sz="2600" dirty="0">
              <a:solidFill>
                <a:srgbClr val="C00000"/>
              </a:solidFill>
            </a:endParaRPr>
          </a:p>
          <a:p>
            <a:r>
              <a:rPr lang="el-GR" sz="2600" dirty="0">
                <a:solidFill>
                  <a:srgbClr val="C00000"/>
                </a:solidFill>
              </a:rPr>
              <a:t>Πραγματοποιείται στους φυσικούς χώρους που συμβαίνει το υπό μελέτη φαινόμενο.</a:t>
            </a:r>
          </a:p>
          <a:p>
            <a:r>
              <a:rPr lang="el-GR" sz="2600" dirty="0">
                <a:solidFill>
                  <a:srgbClr val="C00000"/>
                </a:solidFill>
              </a:rPr>
              <a:t>Προσφέρει μια ολιστική θεώρηση και ερμηνεία του φαινομένου που μελετά.</a:t>
            </a:r>
            <a:endParaRPr lang="en-US" sz="2600" dirty="0">
              <a:solidFill>
                <a:srgbClr val="C00000"/>
              </a:solidFill>
            </a:endParaRPr>
          </a:p>
          <a:p>
            <a:r>
              <a:rPr lang="el-GR" sz="2600" dirty="0">
                <a:solidFill>
                  <a:srgbClr val="C00000"/>
                </a:solidFill>
              </a:rPr>
              <a:t>Χαρακτηρίζεται από την αλληλεπίδραση ερευνητή - </a:t>
            </a:r>
            <a:r>
              <a:rPr lang="el-GR" sz="2600" dirty="0" err="1">
                <a:solidFill>
                  <a:srgbClr val="C00000"/>
                </a:solidFill>
              </a:rPr>
              <a:t>ερευνούμενου</a:t>
            </a:r>
            <a:r>
              <a:rPr lang="el-GR" sz="2600" dirty="0">
                <a:solidFill>
                  <a:srgbClr val="C00000"/>
                </a:solidFill>
              </a:rPr>
              <a:t>.</a:t>
            </a:r>
            <a:endParaRPr lang="en-US" sz="2600" dirty="0">
              <a:solidFill>
                <a:srgbClr val="C00000"/>
              </a:solidFill>
            </a:endParaRPr>
          </a:p>
          <a:p>
            <a:r>
              <a:rPr lang="el-GR" sz="2600" dirty="0">
                <a:solidFill>
                  <a:srgbClr val="C00000"/>
                </a:solidFill>
              </a:rPr>
              <a:t>Τα ευρήματα της ποιοτικής έρευνας δύσκολα γενικεύονται.</a:t>
            </a:r>
          </a:p>
          <a:p>
            <a:endParaRPr lang="el-GR" dirty="0"/>
          </a:p>
        </p:txBody>
      </p:sp>
    </p:spTree>
    <p:extLst>
      <p:ext uri="{BB962C8B-B14F-4D97-AF65-F5344CB8AC3E}">
        <p14:creationId xmlns:p14="http://schemas.microsoft.com/office/powerpoint/2010/main" val="19502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E41A-CF10-4887-AA16-ABA89414E962}"/>
              </a:ext>
            </a:extLst>
          </p:cNvPr>
          <p:cNvSpPr>
            <a:spLocks noGrp="1"/>
          </p:cNvSpPr>
          <p:nvPr>
            <p:ph type="title"/>
          </p:nvPr>
        </p:nvSpPr>
        <p:spPr>
          <a:xfrm>
            <a:off x="2208213" y="304800"/>
            <a:ext cx="9005887" cy="1200416"/>
          </a:xfrm>
        </p:spPr>
        <p:txBody>
          <a:bodyPr>
            <a:normAutofit/>
          </a:bodyPr>
          <a:lstStyle/>
          <a:p>
            <a:r>
              <a:rPr lang="el-GR" sz="3200" b="1" dirty="0"/>
              <a:t>….συνέχεια</a:t>
            </a:r>
          </a:p>
        </p:txBody>
      </p:sp>
      <p:sp>
        <p:nvSpPr>
          <p:cNvPr id="3" name="Content Placeholder 2">
            <a:extLst>
              <a:ext uri="{FF2B5EF4-FFF2-40B4-BE49-F238E27FC236}">
                <a16:creationId xmlns:a16="http://schemas.microsoft.com/office/drawing/2014/main" id="{CF77BDB3-D3F3-4A7B-9EC4-43317D6C3C89}"/>
              </a:ext>
            </a:extLst>
          </p:cNvPr>
          <p:cNvSpPr>
            <a:spLocks noGrp="1"/>
          </p:cNvSpPr>
          <p:nvPr>
            <p:ph idx="1"/>
          </p:nvPr>
        </p:nvSpPr>
        <p:spPr>
          <a:xfrm>
            <a:off x="2208213" y="1600200"/>
            <a:ext cx="9372600" cy="5105400"/>
          </a:xfrm>
        </p:spPr>
        <p:txBody>
          <a:bodyPr>
            <a:noAutofit/>
          </a:bodyPr>
          <a:lstStyle/>
          <a:p>
            <a:r>
              <a:rPr lang="el-GR" sz="2400" dirty="0">
                <a:solidFill>
                  <a:srgbClr val="C00000"/>
                </a:solidFill>
              </a:rPr>
              <a:t>Το τέταρτο βήμα είναι η </a:t>
            </a:r>
            <a:r>
              <a:rPr lang="el-GR" sz="2400" i="1" dirty="0">
                <a:solidFill>
                  <a:srgbClr val="C00000"/>
                </a:solidFill>
              </a:rPr>
              <a:t>ανάλυση των δεδομένων</a:t>
            </a:r>
            <a:r>
              <a:rPr lang="el-GR" sz="2400" dirty="0">
                <a:solidFill>
                  <a:srgbClr val="C00000"/>
                </a:solidFill>
              </a:rPr>
              <a:t> η οποία περιλαμβάνει τη δημιουργία κατηγοριών, την ταξινόμηση των δεδομένων σε κατηγορίες, τη δημιουργία πινάκων, τη δημιουργία γραφικών αναπαραστάσεων, τη χρονολογική ταξινόμηση των πληροφοριών κλπ. </a:t>
            </a:r>
          </a:p>
          <a:p>
            <a:r>
              <a:rPr lang="el-GR" sz="2400" dirty="0">
                <a:solidFill>
                  <a:srgbClr val="C00000"/>
                </a:solidFill>
              </a:rPr>
              <a:t>Έτσι φτάνουμε στο πέμπτο βήμα που είναι η </a:t>
            </a:r>
            <a:r>
              <a:rPr lang="el-GR" sz="2400" i="1" dirty="0">
                <a:solidFill>
                  <a:srgbClr val="C00000"/>
                </a:solidFill>
              </a:rPr>
              <a:t>συγγραφή της μελέτης περίπτωσης</a:t>
            </a:r>
            <a:r>
              <a:rPr lang="el-GR" sz="2400" dirty="0">
                <a:solidFill>
                  <a:srgbClr val="C00000"/>
                </a:solidFill>
              </a:rPr>
              <a:t> (</a:t>
            </a:r>
            <a:r>
              <a:rPr lang="el-GR" sz="2400" dirty="0" err="1">
                <a:solidFill>
                  <a:srgbClr val="C00000"/>
                </a:solidFill>
              </a:rPr>
              <a:t>case</a:t>
            </a:r>
            <a:r>
              <a:rPr lang="el-GR" sz="2400" dirty="0">
                <a:solidFill>
                  <a:srgbClr val="C00000"/>
                </a:solidFill>
              </a:rPr>
              <a:t> </a:t>
            </a:r>
            <a:r>
              <a:rPr lang="el-GR" sz="2400" dirty="0" err="1">
                <a:solidFill>
                  <a:srgbClr val="C00000"/>
                </a:solidFill>
              </a:rPr>
              <a:t>report</a:t>
            </a:r>
            <a:r>
              <a:rPr lang="el-GR" sz="2400" dirty="0">
                <a:solidFill>
                  <a:srgbClr val="C00000"/>
                </a:solidFill>
              </a:rPr>
              <a:t>). Καλό είναι η συγγραφή να μην αρχίσει αφού ολοκληρωθεί το τέταρτο βήμα, αλλά πολύ νωρίτερα και παράλληλα με τα προηγούμενα βήματα.</a:t>
            </a:r>
          </a:p>
          <a:p>
            <a:pPr marL="45720" indent="0">
              <a:buNone/>
            </a:pPr>
            <a:r>
              <a:rPr lang="el-GR" sz="2800" dirty="0">
                <a:solidFill>
                  <a:srgbClr val="C00000"/>
                </a:solidFill>
              </a:rPr>
              <a:t>Η μελέτη περίπτωσης εστιάζει στην πραγματικότητα και τα αποτελέσματά της έχουν άμεση πρακτική εφαρμογή (</a:t>
            </a:r>
            <a:r>
              <a:rPr lang="el-GR" sz="2800" dirty="0" err="1">
                <a:solidFill>
                  <a:srgbClr val="C00000"/>
                </a:solidFill>
              </a:rPr>
              <a:t>Σταμπολτζή</a:t>
            </a:r>
            <a:r>
              <a:rPr lang="el-GR" sz="2800" dirty="0">
                <a:solidFill>
                  <a:srgbClr val="C00000"/>
                </a:solidFill>
              </a:rPr>
              <a:t>, 2007).</a:t>
            </a:r>
          </a:p>
        </p:txBody>
      </p:sp>
    </p:spTree>
    <p:extLst>
      <p:ext uri="{BB962C8B-B14F-4D97-AF65-F5344CB8AC3E}">
        <p14:creationId xmlns:p14="http://schemas.microsoft.com/office/powerpoint/2010/main" val="1935198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45F8-7AC9-4EA2-B41D-ADE6327A4C8F}"/>
              </a:ext>
            </a:extLst>
          </p:cNvPr>
          <p:cNvSpPr>
            <a:spLocks noGrp="1"/>
          </p:cNvSpPr>
          <p:nvPr>
            <p:ph type="title"/>
          </p:nvPr>
        </p:nvSpPr>
        <p:spPr>
          <a:xfrm>
            <a:off x="495300" y="863600"/>
            <a:ext cx="3759200" cy="3200400"/>
          </a:xfrm>
        </p:spPr>
        <p:txBody>
          <a:bodyPr>
            <a:normAutofit fontScale="90000"/>
          </a:bodyPr>
          <a:lstStyle/>
          <a:p>
            <a:r>
              <a:rPr lang="el-GR" sz="3100" b="1" dirty="0">
                <a:solidFill>
                  <a:schemeClr val="tx1"/>
                </a:solidFill>
              </a:rPr>
              <a:t>Παράδειγμα μελέτης περίπτωσης </a:t>
            </a:r>
            <a:br>
              <a:rPr lang="el-GR" sz="3100" b="1" dirty="0">
                <a:solidFill>
                  <a:schemeClr val="tx1"/>
                </a:solidFill>
              </a:rPr>
            </a:br>
            <a:br>
              <a:rPr lang="el-GR" sz="2000" b="1" dirty="0">
                <a:solidFill>
                  <a:schemeClr val="tx1"/>
                </a:solidFill>
              </a:rPr>
            </a:br>
            <a:r>
              <a:rPr lang="en-US" sz="2000" dirty="0">
                <a:solidFill>
                  <a:schemeClr val="tx1"/>
                </a:solidFill>
                <a:highlight>
                  <a:srgbClr val="FFFF00"/>
                </a:highlight>
              </a:rPr>
              <a:t>Vidal, V., McCallister, A.</a:t>
            </a:r>
            <a:r>
              <a:rPr lang="el-GR" sz="2000" dirty="0">
                <a:solidFill>
                  <a:schemeClr val="tx1"/>
                </a:solidFill>
                <a:highlight>
                  <a:srgbClr val="FFFF00"/>
                </a:highlight>
              </a:rPr>
              <a:t> </a:t>
            </a:r>
            <a:r>
              <a:rPr lang="en-US" sz="2000" dirty="0">
                <a:solidFill>
                  <a:schemeClr val="tx1"/>
                </a:solidFill>
                <a:highlight>
                  <a:srgbClr val="FFFF00"/>
                </a:highlight>
              </a:rPr>
              <a:t>&amp;</a:t>
            </a:r>
            <a:r>
              <a:rPr lang="el-GR" sz="2000" dirty="0">
                <a:solidFill>
                  <a:schemeClr val="tx1"/>
                </a:solidFill>
                <a:highlight>
                  <a:srgbClr val="FFFF00"/>
                </a:highlight>
              </a:rPr>
              <a:t> </a:t>
            </a:r>
            <a:r>
              <a:rPr lang="en-US" sz="2000" dirty="0">
                <a:solidFill>
                  <a:schemeClr val="tx1"/>
                </a:solidFill>
                <a:highlight>
                  <a:srgbClr val="FFFF00"/>
                </a:highlight>
              </a:rPr>
              <a:t>De Thorne, L. (2020)</a:t>
            </a:r>
            <a:r>
              <a:rPr lang="el-GR" sz="2000" dirty="0">
                <a:solidFill>
                  <a:schemeClr val="tx1"/>
                </a:solidFill>
                <a:highlight>
                  <a:srgbClr val="FFFF00"/>
                </a:highlight>
              </a:rPr>
              <a:t>. </a:t>
            </a:r>
            <a:r>
              <a:rPr lang="en-US" sz="2000" dirty="0">
                <a:solidFill>
                  <a:schemeClr val="tx1"/>
                </a:solidFill>
                <a:highlight>
                  <a:srgbClr val="FFFF00"/>
                </a:highlight>
              </a:rPr>
              <a:t>Communication Profile of a Minimally</a:t>
            </a:r>
            <a:br>
              <a:rPr lang="en-US" sz="2000" dirty="0">
                <a:solidFill>
                  <a:schemeClr val="tx1"/>
                </a:solidFill>
                <a:highlight>
                  <a:srgbClr val="FFFF00"/>
                </a:highlight>
              </a:rPr>
            </a:br>
            <a:r>
              <a:rPr lang="en-US" sz="2000" dirty="0">
                <a:solidFill>
                  <a:schemeClr val="tx1"/>
                </a:solidFill>
                <a:highlight>
                  <a:srgbClr val="FFFF00"/>
                </a:highlight>
              </a:rPr>
              <a:t>Verbal School-Age Autistic Child:</a:t>
            </a:r>
            <a:r>
              <a:rPr lang="el-GR" sz="2000" dirty="0">
                <a:solidFill>
                  <a:schemeClr val="tx1"/>
                </a:solidFill>
                <a:highlight>
                  <a:srgbClr val="FFFF00"/>
                </a:highlight>
              </a:rPr>
              <a:t> </a:t>
            </a:r>
            <a:r>
              <a:rPr lang="en-US" sz="2000" dirty="0">
                <a:solidFill>
                  <a:schemeClr val="tx1"/>
                </a:solidFill>
                <a:highlight>
                  <a:srgbClr val="FFFF00"/>
                </a:highlight>
              </a:rPr>
              <a:t>A Case Study. </a:t>
            </a:r>
            <a:r>
              <a:rPr lang="en-US" sz="2000" i="1" dirty="0">
                <a:solidFill>
                  <a:schemeClr val="tx1"/>
                </a:solidFill>
                <a:highlight>
                  <a:srgbClr val="FFFF00"/>
                </a:highlight>
              </a:rPr>
              <a:t>Language, Speech, and Hearing Services in Schools, </a:t>
            </a:r>
            <a:r>
              <a:rPr lang="el-GR" sz="2000" i="1" dirty="0">
                <a:solidFill>
                  <a:schemeClr val="tx1"/>
                </a:solidFill>
                <a:highlight>
                  <a:srgbClr val="FFFF00"/>
                </a:highlight>
              </a:rPr>
              <a:t>15</a:t>
            </a:r>
            <a:r>
              <a:rPr lang="en-US" sz="2000" i="1" dirty="0">
                <a:solidFill>
                  <a:schemeClr val="tx1"/>
                </a:solidFill>
                <a:highlight>
                  <a:srgbClr val="FFFF00"/>
                </a:highlight>
              </a:rPr>
              <a:t>,</a:t>
            </a:r>
            <a:r>
              <a:rPr lang="el-GR" sz="2000" i="1" dirty="0">
                <a:solidFill>
                  <a:schemeClr val="tx1"/>
                </a:solidFill>
                <a:highlight>
                  <a:srgbClr val="FFFF00"/>
                </a:highlight>
              </a:rPr>
              <a:t>51(3), </a:t>
            </a:r>
            <a:r>
              <a:rPr lang="el-GR" sz="2000" dirty="0">
                <a:solidFill>
                  <a:schemeClr val="tx1"/>
                </a:solidFill>
                <a:highlight>
                  <a:srgbClr val="FFFF00"/>
                </a:highlight>
              </a:rPr>
              <a:t>671-686</a:t>
            </a:r>
            <a:r>
              <a:rPr lang="en-US" sz="2000" dirty="0">
                <a:solidFill>
                  <a:schemeClr val="tx1"/>
                </a:solidFill>
                <a:highlight>
                  <a:srgbClr val="FFFF00"/>
                </a:highlight>
              </a:rPr>
              <a:t>.</a:t>
            </a:r>
            <a:endParaRPr lang="el-GR" sz="2000" dirty="0">
              <a:solidFill>
                <a:schemeClr val="tx1"/>
              </a:solidFill>
              <a:highlight>
                <a:srgbClr val="FFFF00"/>
              </a:highlight>
            </a:endParaRPr>
          </a:p>
        </p:txBody>
      </p:sp>
      <p:sp>
        <p:nvSpPr>
          <p:cNvPr id="3" name="Content Placeholder 2">
            <a:extLst>
              <a:ext uri="{FF2B5EF4-FFF2-40B4-BE49-F238E27FC236}">
                <a16:creationId xmlns:a16="http://schemas.microsoft.com/office/drawing/2014/main" id="{80108692-7EE5-4750-AD23-BEBFFA28A05D}"/>
              </a:ext>
            </a:extLst>
          </p:cNvPr>
          <p:cNvSpPr>
            <a:spLocks noGrp="1"/>
          </p:cNvSpPr>
          <p:nvPr>
            <p:ph idx="1"/>
          </p:nvPr>
        </p:nvSpPr>
        <p:spPr>
          <a:xfrm>
            <a:off x="4521199" y="1206500"/>
            <a:ext cx="6667501" cy="4902200"/>
          </a:xfrm>
        </p:spPr>
        <p:txBody>
          <a:bodyPr>
            <a:normAutofit fontScale="92500"/>
          </a:bodyPr>
          <a:lstStyle/>
          <a:p>
            <a:r>
              <a:rPr lang="en-US" dirty="0">
                <a:solidFill>
                  <a:srgbClr val="C00000"/>
                </a:solidFill>
              </a:rPr>
              <a:t>Purpose: The present clinical focus draws on an</a:t>
            </a:r>
            <a:r>
              <a:rPr lang="el-GR" dirty="0">
                <a:solidFill>
                  <a:srgbClr val="C00000"/>
                </a:solidFill>
              </a:rPr>
              <a:t> </a:t>
            </a:r>
            <a:r>
              <a:rPr lang="en-US" dirty="0">
                <a:solidFill>
                  <a:srgbClr val="C00000"/>
                </a:solidFill>
              </a:rPr>
              <a:t>intrinsic case study to provide a thick description of the</a:t>
            </a:r>
            <a:r>
              <a:rPr lang="el-GR" dirty="0">
                <a:solidFill>
                  <a:srgbClr val="C00000"/>
                </a:solidFill>
              </a:rPr>
              <a:t> </a:t>
            </a:r>
            <a:r>
              <a:rPr lang="en-US" dirty="0">
                <a:solidFill>
                  <a:srgbClr val="C00000"/>
                </a:solidFill>
              </a:rPr>
              <a:t>communication profile of John, a 9-year-old minimally</a:t>
            </a:r>
            <a:r>
              <a:rPr lang="el-GR" dirty="0">
                <a:solidFill>
                  <a:srgbClr val="C00000"/>
                </a:solidFill>
              </a:rPr>
              <a:t> </a:t>
            </a:r>
            <a:r>
              <a:rPr lang="en-US" dirty="0">
                <a:solidFill>
                  <a:srgbClr val="C00000"/>
                </a:solidFill>
              </a:rPr>
              <a:t>verbal autistic student.</a:t>
            </a:r>
          </a:p>
          <a:p>
            <a:r>
              <a:rPr lang="el-GR" dirty="0">
                <a:solidFill>
                  <a:schemeClr val="accent2">
                    <a:lumMod val="50000"/>
                  </a:schemeClr>
                </a:solidFill>
              </a:rPr>
              <a:t>Η παρούσα κλινική εστίαση βασίζεται σε μια εγγενή μελέτη περίπτωσης</a:t>
            </a:r>
            <a:r>
              <a:rPr lang="en-US" dirty="0">
                <a:solidFill>
                  <a:schemeClr val="accent2">
                    <a:lumMod val="50000"/>
                  </a:schemeClr>
                </a:solidFill>
              </a:rPr>
              <a:t> </a:t>
            </a:r>
            <a:r>
              <a:rPr lang="el-GR" dirty="0">
                <a:solidFill>
                  <a:schemeClr val="accent2">
                    <a:lumMod val="50000"/>
                  </a:schemeClr>
                </a:solidFill>
              </a:rPr>
              <a:t>η οποία παρέχει μια λεπτομερή περιγραφή του επικοινωνιακού προφίλ του </a:t>
            </a:r>
            <a:r>
              <a:rPr lang="el-GR" dirty="0" err="1">
                <a:solidFill>
                  <a:schemeClr val="accent2">
                    <a:lumMod val="50000"/>
                  </a:schemeClr>
                </a:solidFill>
              </a:rPr>
              <a:t>John</a:t>
            </a:r>
            <a:r>
              <a:rPr lang="el-GR" dirty="0">
                <a:solidFill>
                  <a:schemeClr val="accent2">
                    <a:lumMod val="50000"/>
                  </a:schemeClr>
                </a:solidFill>
              </a:rPr>
              <a:t>, ενός </a:t>
            </a:r>
            <a:r>
              <a:rPr lang="el-GR" dirty="0" err="1">
                <a:solidFill>
                  <a:schemeClr val="accent2">
                    <a:lumMod val="50000"/>
                  </a:schemeClr>
                </a:solidFill>
              </a:rPr>
              <a:t>9χρονου</a:t>
            </a:r>
            <a:r>
              <a:rPr lang="el-GR" dirty="0">
                <a:solidFill>
                  <a:schemeClr val="accent2">
                    <a:lumMod val="50000"/>
                  </a:schemeClr>
                </a:solidFill>
              </a:rPr>
              <a:t> ελάχιστα λεκτικού μαθητή με αυτισμό.</a:t>
            </a:r>
            <a:endParaRPr lang="en-US" dirty="0">
              <a:solidFill>
                <a:schemeClr val="accent2">
                  <a:lumMod val="50000"/>
                </a:schemeClr>
              </a:solidFill>
            </a:endParaRPr>
          </a:p>
          <a:p>
            <a:r>
              <a:rPr lang="en-US" dirty="0">
                <a:solidFill>
                  <a:srgbClr val="C00000"/>
                </a:solidFill>
              </a:rPr>
              <a:t>Method: Specifically, </a:t>
            </a:r>
            <a:r>
              <a:rPr lang="en-US" b="1" dirty="0">
                <a:solidFill>
                  <a:srgbClr val="C00000"/>
                </a:solidFill>
              </a:rPr>
              <a:t>traditional behavioral assessments,</a:t>
            </a:r>
            <a:r>
              <a:rPr lang="el-GR" b="1" dirty="0">
                <a:solidFill>
                  <a:srgbClr val="C00000"/>
                </a:solidFill>
              </a:rPr>
              <a:t> </a:t>
            </a:r>
            <a:r>
              <a:rPr lang="en-US" b="1" dirty="0">
                <a:solidFill>
                  <a:srgbClr val="C00000"/>
                </a:solidFill>
              </a:rPr>
              <a:t>classroom video observations, and semi</a:t>
            </a:r>
            <a:r>
              <a:rPr lang="el-GR" b="1" dirty="0">
                <a:solidFill>
                  <a:srgbClr val="C00000"/>
                </a:solidFill>
              </a:rPr>
              <a:t>-</a:t>
            </a:r>
            <a:r>
              <a:rPr lang="en-US" b="1" dirty="0">
                <a:solidFill>
                  <a:srgbClr val="C00000"/>
                </a:solidFill>
              </a:rPr>
              <a:t>structured interviews</a:t>
            </a:r>
            <a:r>
              <a:rPr lang="el-GR" b="1" dirty="0">
                <a:solidFill>
                  <a:srgbClr val="C00000"/>
                </a:solidFill>
              </a:rPr>
              <a:t> </a:t>
            </a:r>
            <a:r>
              <a:rPr lang="en-US" dirty="0">
                <a:solidFill>
                  <a:srgbClr val="C00000"/>
                </a:solidFill>
              </a:rPr>
              <a:t>were used to gather information regarding John’s</a:t>
            </a:r>
            <a:r>
              <a:rPr lang="el-GR" dirty="0">
                <a:solidFill>
                  <a:srgbClr val="C00000"/>
                </a:solidFill>
              </a:rPr>
              <a:t> </a:t>
            </a:r>
            <a:r>
              <a:rPr lang="en-US" dirty="0">
                <a:solidFill>
                  <a:srgbClr val="C00000"/>
                </a:solidFill>
              </a:rPr>
              <a:t>communication profile and potential sensory–motor differences</a:t>
            </a:r>
            <a:r>
              <a:rPr lang="el-GR" dirty="0">
                <a:solidFill>
                  <a:srgbClr val="C00000"/>
                </a:solidFill>
              </a:rPr>
              <a:t>.</a:t>
            </a:r>
          </a:p>
        </p:txBody>
      </p:sp>
    </p:spTree>
    <p:extLst>
      <p:ext uri="{BB962C8B-B14F-4D97-AF65-F5344CB8AC3E}">
        <p14:creationId xmlns:p14="http://schemas.microsoft.com/office/powerpoint/2010/main" val="751904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6EF1D-D5C2-48E7-81BE-F23F0CC80DFE}"/>
              </a:ext>
            </a:extLst>
          </p:cNvPr>
          <p:cNvSpPr>
            <a:spLocks noGrp="1"/>
          </p:cNvSpPr>
          <p:nvPr>
            <p:ph idx="1"/>
          </p:nvPr>
        </p:nvSpPr>
        <p:spPr>
          <a:xfrm>
            <a:off x="1293812" y="381000"/>
            <a:ext cx="10313988" cy="5956300"/>
          </a:xfrm>
        </p:spPr>
        <p:txBody>
          <a:bodyPr>
            <a:normAutofit fontScale="25000" lnSpcReduction="20000"/>
          </a:bodyPr>
          <a:lstStyle/>
          <a:p>
            <a:pPr marL="45720" indent="0" algn="ctr">
              <a:buNone/>
            </a:pPr>
            <a:r>
              <a:rPr lang="el-GR" sz="5900" b="1" dirty="0"/>
              <a:t>Βιβλιογραφία</a:t>
            </a:r>
          </a:p>
          <a:p>
            <a:pPr marL="45720" indent="0">
              <a:buNone/>
            </a:pPr>
            <a:r>
              <a:rPr lang="en-US" sz="5600" dirty="0">
                <a:solidFill>
                  <a:srgbClr val="C00000"/>
                </a:solidFill>
              </a:rPr>
              <a:t>Bryman, A. (2001) Social Research Methods</a:t>
            </a:r>
            <a:r>
              <a:rPr lang="el-GR" sz="5600" dirty="0">
                <a:solidFill>
                  <a:srgbClr val="C00000"/>
                </a:solidFill>
              </a:rPr>
              <a:t>. </a:t>
            </a:r>
            <a:r>
              <a:rPr lang="en-US" sz="5600" dirty="0">
                <a:solidFill>
                  <a:srgbClr val="C00000"/>
                </a:solidFill>
              </a:rPr>
              <a:t>Oxford: Oxford University Press</a:t>
            </a:r>
            <a:r>
              <a:rPr lang="el-GR" sz="5600" dirty="0">
                <a:solidFill>
                  <a:srgbClr val="C00000"/>
                </a:solidFill>
              </a:rPr>
              <a:t>.</a:t>
            </a:r>
          </a:p>
          <a:p>
            <a:pPr marL="45720" indent="0">
              <a:buNone/>
            </a:pPr>
            <a:r>
              <a:rPr lang="el-GR" sz="5600" dirty="0">
                <a:solidFill>
                  <a:srgbClr val="C00000"/>
                </a:solidFill>
              </a:rPr>
              <a:t>Cohen, L., </a:t>
            </a:r>
            <a:r>
              <a:rPr lang="el-GR" sz="5600" dirty="0" err="1">
                <a:solidFill>
                  <a:srgbClr val="C00000"/>
                </a:solidFill>
              </a:rPr>
              <a:t>Manion</a:t>
            </a:r>
            <a:r>
              <a:rPr lang="el-GR" sz="5600" dirty="0">
                <a:solidFill>
                  <a:srgbClr val="C00000"/>
                </a:solidFill>
              </a:rPr>
              <a:t>, L. &amp; </a:t>
            </a:r>
            <a:r>
              <a:rPr lang="en-US" sz="5600" dirty="0">
                <a:solidFill>
                  <a:srgbClr val="C00000"/>
                </a:solidFill>
              </a:rPr>
              <a:t>Morrison, K</a:t>
            </a:r>
            <a:r>
              <a:rPr lang="el-GR" sz="5600" dirty="0">
                <a:solidFill>
                  <a:srgbClr val="C00000"/>
                </a:solidFill>
              </a:rPr>
              <a:t> (2008)</a:t>
            </a:r>
            <a:r>
              <a:rPr lang="en-US" sz="5600" dirty="0">
                <a:solidFill>
                  <a:srgbClr val="C00000"/>
                </a:solidFill>
              </a:rPr>
              <a:t>. </a:t>
            </a:r>
            <a:r>
              <a:rPr lang="el-GR" sz="5600" i="1" dirty="0">
                <a:solidFill>
                  <a:srgbClr val="C00000"/>
                </a:solidFill>
              </a:rPr>
              <a:t>Μεθοδολογία Εκπαιδευτικής Έρευνας. </a:t>
            </a:r>
            <a:r>
              <a:rPr lang="el-GR" sz="5600" dirty="0">
                <a:solidFill>
                  <a:srgbClr val="C00000"/>
                </a:solidFill>
              </a:rPr>
              <a:t>Αθήνα: Μεταίχμιο.</a:t>
            </a:r>
          </a:p>
          <a:p>
            <a:pPr marL="45720" indent="0">
              <a:buNone/>
            </a:pPr>
            <a:r>
              <a:rPr lang="en-US" sz="5600" dirty="0">
                <a:solidFill>
                  <a:srgbClr val="C00000"/>
                </a:solidFill>
              </a:rPr>
              <a:t>Creswell, </a:t>
            </a:r>
            <a:r>
              <a:rPr lang="en-US" sz="5600" dirty="0" err="1">
                <a:solidFill>
                  <a:srgbClr val="C00000"/>
                </a:solidFill>
              </a:rPr>
              <a:t>J.W</a:t>
            </a:r>
            <a:r>
              <a:rPr lang="en-US" sz="5600" dirty="0">
                <a:solidFill>
                  <a:srgbClr val="C00000"/>
                </a:solidFill>
              </a:rPr>
              <a:t>. (2007). </a:t>
            </a:r>
            <a:r>
              <a:rPr lang="en-US" sz="5600" i="1" dirty="0">
                <a:solidFill>
                  <a:srgbClr val="C00000"/>
                </a:solidFill>
              </a:rPr>
              <a:t>Qualitative inquiry &amp; research design: Choosing among five approaches</a:t>
            </a:r>
            <a:r>
              <a:rPr lang="el-GR" sz="5600" i="1" dirty="0">
                <a:solidFill>
                  <a:srgbClr val="C00000"/>
                </a:solidFill>
              </a:rPr>
              <a:t> </a:t>
            </a:r>
            <a:r>
              <a:rPr lang="en-US" sz="5600" dirty="0">
                <a:solidFill>
                  <a:srgbClr val="C00000"/>
                </a:solidFill>
              </a:rPr>
              <a:t>(2nd ed.). Thousand Oaks: Sage.</a:t>
            </a:r>
            <a:endParaRPr lang="el-GR" sz="5600" dirty="0">
              <a:solidFill>
                <a:srgbClr val="C00000"/>
              </a:solidFill>
            </a:endParaRPr>
          </a:p>
          <a:p>
            <a:pPr marL="45720" indent="0">
              <a:buNone/>
            </a:pPr>
            <a:r>
              <a:rPr lang="en-US" sz="5600" dirty="0" err="1">
                <a:solidFill>
                  <a:srgbClr val="C00000"/>
                </a:solidFill>
              </a:rPr>
              <a:t>Kvale</a:t>
            </a:r>
            <a:r>
              <a:rPr lang="en-US" sz="5600" dirty="0">
                <a:solidFill>
                  <a:srgbClr val="C00000"/>
                </a:solidFill>
              </a:rPr>
              <a:t>, S. &amp; Brinkmann, S. (2009). </a:t>
            </a:r>
            <a:r>
              <a:rPr lang="en-US" sz="5600" i="1" dirty="0">
                <a:solidFill>
                  <a:srgbClr val="C00000"/>
                </a:solidFill>
              </a:rPr>
              <a:t>Interviews: Learning the craft of qualitative research</a:t>
            </a:r>
            <a:r>
              <a:rPr lang="el-GR" sz="5600" i="1" dirty="0">
                <a:solidFill>
                  <a:srgbClr val="C00000"/>
                </a:solidFill>
              </a:rPr>
              <a:t> </a:t>
            </a:r>
            <a:r>
              <a:rPr lang="en-US" sz="5600" i="1" dirty="0">
                <a:solidFill>
                  <a:srgbClr val="C00000"/>
                </a:solidFill>
              </a:rPr>
              <a:t>interviewing. </a:t>
            </a:r>
            <a:r>
              <a:rPr lang="en-US" sz="5600" dirty="0">
                <a:solidFill>
                  <a:srgbClr val="C00000"/>
                </a:solidFill>
              </a:rPr>
              <a:t>London: Sage.</a:t>
            </a:r>
            <a:endParaRPr lang="el-GR" sz="5600" dirty="0">
              <a:solidFill>
                <a:srgbClr val="C00000"/>
              </a:solidFill>
            </a:endParaRPr>
          </a:p>
          <a:p>
            <a:pPr marL="45720" indent="0">
              <a:buNone/>
            </a:pPr>
            <a:r>
              <a:rPr lang="en-US" sz="5600" dirty="0">
                <a:solidFill>
                  <a:srgbClr val="C00000"/>
                </a:solidFill>
              </a:rPr>
              <a:t>Yin, R. K. (200</a:t>
            </a:r>
            <a:r>
              <a:rPr lang="el-GR" sz="5600" dirty="0">
                <a:solidFill>
                  <a:srgbClr val="C00000"/>
                </a:solidFill>
              </a:rPr>
              <a:t>2</a:t>
            </a:r>
            <a:r>
              <a:rPr lang="en-US" sz="5600" dirty="0">
                <a:solidFill>
                  <a:srgbClr val="C00000"/>
                </a:solidFill>
              </a:rPr>
              <a:t>). </a:t>
            </a:r>
            <a:r>
              <a:rPr lang="en-US" sz="5600" i="1" dirty="0">
                <a:solidFill>
                  <a:srgbClr val="C00000"/>
                </a:solidFill>
              </a:rPr>
              <a:t>Case study research, design and methods </a:t>
            </a:r>
            <a:r>
              <a:rPr lang="en-US" sz="5600" dirty="0">
                <a:solidFill>
                  <a:srgbClr val="C00000"/>
                </a:solidFill>
              </a:rPr>
              <a:t>(</a:t>
            </a:r>
            <a:r>
              <a:rPr lang="el-GR" sz="5600" dirty="0">
                <a:solidFill>
                  <a:srgbClr val="C00000"/>
                </a:solidFill>
              </a:rPr>
              <a:t>3</a:t>
            </a:r>
            <a:r>
              <a:rPr lang="en-US" sz="5600" baseline="30000" dirty="0" err="1">
                <a:solidFill>
                  <a:srgbClr val="C00000"/>
                </a:solidFill>
              </a:rPr>
              <a:t>rd</a:t>
            </a:r>
            <a:r>
              <a:rPr lang="en-US" sz="5600" dirty="0">
                <a:solidFill>
                  <a:srgbClr val="C00000"/>
                </a:solidFill>
              </a:rPr>
              <a:t> eds). Thousand Oaks:</a:t>
            </a:r>
            <a:r>
              <a:rPr lang="el-GR" sz="5600" dirty="0">
                <a:solidFill>
                  <a:srgbClr val="C00000"/>
                </a:solidFill>
              </a:rPr>
              <a:t> </a:t>
            </a:r>
            <a:r>
              <a:rPr lang="en-US" sz="5600" dirty="0">
                <a:solidFill>
                  <a:srgbClr val="C00000"/>
                </a:solidFill>
              </a:rPr>
              <a:t>Sage</a:t>
            </a:r>
            <a:endParaRPr lang="el-GR" sz="5600" dirty="0">
              <a:solidFill>
                <a:srgbClr val="C00000"/>
              </a:solidFill>
            </a:endParaRPr>
          </a:p>
          <a:p>
            <a:pPr marL="45720" indent="0">
              <a:buNone/>
            </a:pPr>
            <a:r>
              <a:rPr lang="el-GR" sz="5600" dirty="0">
                <a:solidFill>
                  <a:srgbClr val="C00000"/>
                </a:solidFill>
              </a:rPr>
              <a:t>Ζαφειρόπουλος, Κ. (2015). Πώς γίνεται μια επιστημονική εργασία; (</a:t>
            </a:r>
            <a:r>
              <a:rPr lang="el-GR" sz="5600" dirty="0" err="1">
                <a:solidFill>
                  <a:srgbClr val="C00000"/>
                </a:solidFill>
              </a:rPr>
              <a:t>2</a:t>
            </a:r>
            <a:r>
              <a:rPr lang="el-GR" sz="5600" baseline="30000" dirty="0" err="1">
                <a:solidFill>
                  <a:srgbClr val="C00000"/>
                </a:solidFill>
              </a:rPr>
              <a:t>η</a:t>
            </a:r>
            <a:r>
              <a:rPr lang="el-GR" sz="5600" dirty="0">
                <a:solidFill>
                  <a:srgbClr val="C00000"/>
                </a:solidFill>
              </a:rPr>
              <a:t> </a:t>
            </a:r>
            <a:r>
              <a:rPr lang="el-GR" sz="5600" dirty="0" err="1">
                <a:solidFill>
                  <a:srgbClr val="C00000"/>
                </a:solidFill>
              </a:rPr>
              <a:t>έκδ</a:t>
            </a:r>
            <a:r>
              <a:rPr lang="el-GR" sz="5600" dirty="0">
                <a:solidFill>
                  <a:srgbClr val="C00000"/>
                </a:solidFill>
              </a:rPr>
              <a:t>.) Αθήνα: Κριτική.</a:t>
            </a:r>
            <a:r>
              <a:rPr lang="en-US" sz="5600" dirty="0">
                <a:solidFill>
                  <a:srgbClr val="C00000"/>
                </a:solidFill>
              </a:rPr>
              <a:t> </a:t>
            </a:r>
          </a:p>
          <a:p>
            <a:pPr marL="45720" indent="0">
              <a:buNone/>
            </a:pPr>
            <a:r>
              <a:rPr lang="el-GR" sz="5600" dirty="0">
                <a:solidFill>
                  <a:srgbClr val="C00000"/>
                </a:solidFill>
              </a:rPr>
              <a:t>Ίσαρη, Φ. &amp; </a:t>
            </a:r>
            <a:r>
              <a:rPr lang="el-GR" sz="5600" dirty="0" err="1">
                <a:solidFill>
                  <a:srgbClr val="C00000"/>
                </a:solidFill>
              </a:rPr>
              <a:t>Πουρκός</a:t>
            </a:r>
            <a:r>
              <a:rPr lang="el-GR" sz="5600" dirty="0">
                <a:solidFill>
                  <a:srgbClr val="C00000"/>
                </a:solidFill>
              </a:rPr>
              <a:t>, Μ (2015). </a:t>
            </a:r>
            <a:r>
              <a:rPr lang="el-GR" sz="5600" i="1" dirty="0">
                <a:solidFill>
                  <a:srgbClr val="C00000"/>
                </a:solidFill>
              </a:rPr>
              <a:t>Ποιοτική μεθοδολογία έρευνας. Εφαρμογές στην Ψυχολογία και στην Εκπαίδευση. </a:t>
            </a:r>
            <a:r>
              <a:rPr lang="en-US" sz="5600" dirty="0">
                <a:solidFill>
                  <a:srgbClr val="C00000"/>
                </a:solidFill>
                <a:hlinkClick r:id="rId2"/>
              </a:rPr>
              <a:t>https://</a:t>
            </a:r>
            <a:r>
              <a:rPr lang="en-US" sz="5600" dirty="0" err="1">
                <a:solidFill>
                  <a:srgbClr val="C00000"/>
                </a:solidFill>
                <a:hlinkClick r:id="rId2"/>
              </a:rPr>
              <a:t>repository.kallipos.gr</a:t>
            </a:r>
            <a:r>
              <a:rPr lang="en-US" sz="5600" dirty="0">
                <a:solidFill>
                  <a:srgbClr val="C00000"/>
                </a:solidFill>
                <a:hlinkClick r:id="rId2"/>
              </a:rPr>
              <a:t>/handle/11419/5826</a:t>
            </a:r>
            <a:endParaRPr lang="en-US" sz="5600" dirty="0">
              <a:solidFill>
                <a:srgbClr val="C00000"/>
              </a:solidFill>
            </a:endParaRPr>
          </a:p>
          <a:p>
            <a:pPr marL="45720" indent="0">
              <a:buNone/>
            </a:pPr>
            <a:r>
              <a:rPr lang="el-GR" sz="5600" dirty="0">
                <a:solidFill>
                  <a:srgbClr val="C00000"/>
                </a:solidFill>
              </a:rPr>
              <a:t>Ιωσηφίδης, Θ. (2008). Ποιοτικές μέθοδοι έρευνας στις κοινωνικές επιστήμες. Αθήνα: Κριτική</a:t>
            </a:r>
          </a:p>
          <a:p>
            <a:pPr marL="45720" indent="0">
              <a:buNone/>
            </a:pPr>
            <a:r>
              <a:rPr lang="el-GR" sz="5600" dirty="0" err="1">
                <a:solidFill>
                  <a:srgbClr val="C00000"/>
                </a:solidFill>
              </a:rPr>
              <a:t>Καλδή</a:t>
            </a:r>
            <a:r>
              <a:rPr lang="el-GR" sz="5600" dirty="0">
                <a:solidFill>
                  <a:srgbClr val="C00000"/>
                </a:solidFill>
              </a:rPr>
              <a:t>, Σ. (</a:t>
            </a:r>
            <a:r>
              <a:rPr lang="el-GR" sz="5600" dirty="0" err="1">
                <a:solidFill>
                  <a:srgbClr val="C00000"/>
                </a:solidFill>
              </a:rPr>
              <a:t>χ.η</a:t>
            </a:r>
            <a:r>
              <a:rPr lang="el-GR" sz="5600" dirty="0">
                <a:solidFill>
                  <a:srgbClr val="C00000"/>
                </a:solidFill>
              </a:rPr>
              <a:t>). Μεθοδολογία ποιοτικής έρευνας. Ελεύθερη παρουσίαση στο Διαδίκτυο.</a:t>
            </a:r>
          </a:p>
          <a:p>
            <a:pPr marL="45720" indent="0">
              <a:buNone/>
            </a:pPr>
            <a:r>
              <a:rPr lang="el-GR" sz="5600" dirty="0" err="1">
                <a:solidFill>
                  <a:srgbClr val="C00000"/>
                </a:solidFill>
              </a:rPr>
              <a:t>Πουρκός</a:t>
            </a:r>
            <a:r>
              <a:rPr lang="el-GR" sz="5600" dirty="0">
                <a:solidFill>
                  <a:srgbClr val="C00000"/>
                </a:solidFill>
              </a:rPr>
              <a:t>, Μ. (</a:t>
            </a:r>
            <a:r>
              <a:rPr lang="el-GR" sz="5600" dirty="0" err="1">
                <a:solidFill>
                  <a:srgbClr val="C00000"/>
                </a:solidFill>
              </a:rPr>
              <a:t>2010β</a:t>
            </a:r>
            <a:r>
              <a:rPr lang="el-GR" sz="5600" dirty="0">
                <a:solidFill>
                  <a:srgbClr val="C00000"/>
                </a:solidFill>
              </a:rPr>
              <a:t>). Η διαμάχη μεταξύ ποιοτικής και ποσοτικής έρευνας στις κοινωνικές</a:t>
            </a:r>
            <a:r>
              <a:rPr lang="en-US" sz="5600" dirty="0">
                <a:solidFill>
                  <a:srgbClr val="C00000"/>
                </a:solidFill>
              </a:rPr>
              <a:t> </a:t>
            </a:r>
            <a:r>
              <a:rPr lang="el-GR" sz="5600" dirty="0">
                <a:solidFill>
                  <a:srgbClr val="C00000"/>
                </a:solidFill>
              </a:rPr>
              <a:t>επιστήμες: Διευρύνοντας τις προοπτικές στη μεθοδολογία και τον ερευνητικό σχεδιασμό.</a:t>
            </a:r>
            <a:r>
              <a:rPr lang="en-US" sz="5600" dirty="0">
                <a:solidFill>
                  <a:srgbClr val="C00000"/>
                </a:solidFill>
              </a:rPr>
              <a:t> </a:t>
            </a:r>
            <a:r>
              <a:rPr lang="el-GR" sz="5600" dirty="0">
                <a:solidFill>
                  <a:srgbClr val="C00000"/>
                </a:solidFill>
              </a:rPr>
              <a:t>Στο Μ. </a:t>
            </a:r>
            <a:r>
              <a:rPr lang="el-GR" sz="5600" dirty="0" err="1">
                <a:solidFill>
                  <a:srgbClr val="C00000"/>
                </a:solidFill>
              </a:rPr>
              <a:t>Πουρκός</a:t>
            </a:r>
            <a:r>
              <a:rPr lang="el-GR" sz="5600" dirty="0">
                <a:solidFill>
                  <a:srgbClr val="C00000"/>
                </a:solidFill>
              </a:rPr>
              <a:t> &amp; Μ. </a:t>
            </a:r>
            <a:r>
              <a:rPr lang="el-GR" sz="5600" dirty="0" err="1">
                <a:solidFill>
                  <a:srgbClr val="C00000"/>
                </a:solidFill>
              </a:rPr>
              <a:t>Δαφέρμος</a:t>
            </a:r>
            <a:r>
              <a:rPr lang="el-GR" sz="5600" dirty="0">
                <a:solidFill>
                  <a:srgbClr val="C00000"/>
                </a:solidFill>
              </a:rPr>
              <a:t> (</a:t>
            </a:r>
            <a:r>
              <a:rPr lang="el-GR" sz="5600" dirty="0" err="1">
                <a:solidFill>
                  <a:srgbClr val="C00000"/>
                </a:solidFill>
              </a:rPr>
              <a:t>Επιμ</a:t>
            </a:r>
            <a:r>
              <a:rPr lang="el-GR" sz="5600" dirty="0">
                <a:solidFill>
                  <a:srgbClr val="C00000"/>
                </a:solidFill>
              </a:rPr>
              <a:t>.), </a:t>
            </a:r>
            <a:r>
              <a:rPr lang="el-GR" sz="5600" i="1" dirty="0">
                <a:solidFill>
                  <a:srgbClr val="C00000"/>
                </a:solidFill>
              </a:rPr>
              <a:t>Ποιοτική έρευνα στις κοινωνικές επιστήμες:</a:t>
            </a:r>
            <a:r>
              <a:rPr lang="en-US" sz="5600" i="1" dirty="0">
                <a:solidFill>
                  <a:srgbClr val="C00000"/>
                </a:solidFill>
              </a:rPr>
              <a:t> </a:t>
            </a:r>
            <a:r>
              <a:rPr lang="el-GR" sz="5600" i="1" dirty="0">
                <a:solidFill>
                  <a:srgbClr val="C00000"/>
                </a:solidFill>
              </a:rPr>
              <a:t>Επιστημολογικά, μεθοδολογικά και ηθικά ζητήματα </a:t>
            </a:r>
            <a:r>
              <a:rPr lang="el-GR" sz="5600" dirty="0">
                <a:solidFill>
                  <a:srgbClr val="C00000"/>
                </a:solidFill>
              </a:rPr>
              <a:t>(</a:t>
            </a:r>
            <a:r>
              <a:rPr lang="el-GR" sz="5600" dirty="0" err="1">
                <a:solidFill>
                  <a:srgbClr val="C00000"/>
                </a:solidFill>
              </a:rPr>
              <a:t>σσ</a:t>
            </a:r>
            <a:r>
              <a:rPr lang="el-GR" sz="5600" i="1" dirty="0">
                <a:solidFill>
                  <a:srgbClr val="C00000"/>
                </a:solidFill>
              </a:rPr>
              <a:t>. </a:t>
            </a:r>
            <a:r>
              <a:rPr lang="el-GR" sz="5600" dirty="0">
                <a:solidFill>
                  <a:srgbClr val="C00000"/>
                </a:solidFill>
              </a:rPr>
              <a:t>131-176).Αθήνα: Τόπος.</a:t>
            </a:r>
            <a:r>
              <a:rPr lang="en-US" sz="5600" dirty="0">
                <a:solidFill>
                  <a:srgbClr val="C00000"/>
                </a:solidFill>
              </a:rPr>
              <a:t> </a:t>
            </a:r>
          </a:p>
          <a:p>
            <a:pPr marL="45720" indent="0">
              <a:buNone/>
            </a:pPr>
            <a:r>
              <a:rPr lang="el-GR" sz="5600" dirty="0" err="1">
                <a:solidFill>
                  <a:srgbClr val="C00000"/>
                </a:solidFill>
              </a:rPr>
              <a:t>Σταμπολτζή</a:t>
            </a:r>
            <a:r>
              <a:rPr lang="el-GR" sz="5600" dirty="0">
                <a:solidFill>
                  <a:srgbClr val="C00000"/>
                </a:solidFill>
              </a:rPr>
              <a:t>, Α. (2007). Μελέτη περίπτωσης μαθήτριας με οριακή νοημοσύνη στο κανονικό σχολείο. Στο Ε. Μακρή-Μπότσαρη (επιμέλεια), Θέματα διαχείρισης προβλημάτων σχολικής τάξης, 132-139. Αθήνα: ΥΠ.Ε.Π.Θ. – </a:t>
            </a:r>
            <a:r>
              <a:rPr lang="el-GR" sz="5600" dirty="0" err="1">
                <a:solidFill>
                  <a:srgbClr val="C00000"/>
                </a:solidFill>
              </a:rPr>
              <a:t>Π.Ι</a:t>
            </a:r>
            <a:r>
              <a:rPr lang="el-GR" sz="5600" dirty="0">
                <a:solidFill>
                  <a:srgbClr val="C00000"/>
                </a:solidFill>
              </a:rPr>
              <a:t>.</a:t>
            </a:r>
          </a:p>
          <a:p>
            <a:pPr marL="45720" indent="0">
              <a:buNone/>
            </a:pPr>
            <a:r>
              <a:rPr lang="el-GR" sz="5600" dirty="0" err="1">
                <a:solidFill>
                  <a:srgbClr val="C00000"/>
                </a:solidFill>
              </a:rPr>
              <a:t>Τσιώλης</a:t>
            </a:r>
            <a:r>
              <a:rPr lang="el-GR" sz="5600" dirty="0">
                <a:solidFill>
                  <a:srgbClr val="C00000"/>
                </a:solidFill>
              </a:rPr>
              <a:t>, Γ. (2006). Ιστορίες </a:t>
            </a:r>
            <a:r>
              <a:rPr lang="el-GR" sz="5600" i="1" dirty="0">
                <a:solidFill>
                  <a:srgbClr val="C00000"/>
                </a:solidFill>
              </a:rPr>
              <a:t>ζ</a:t>
            </a:r>
            <a:r>
              <a:rPr lang="el-GR" sz="5600" dirty="0">
                <a:solidFill>
                  <a:srgbClr val="C00000"/>
                </a:solidFill>
              </a:rPr>
              <a:t>ωής και βιογραφικές αφηγήσεις</a:t>
            </a:r>
            <a:r>
              <a:rPr lang="el-GR" sz="5600" i="1" dirty="0">
                <a:solidFill>
                  <a:srgbClr val="C00000"/>
                </a:solidFill>
              </a:rPr>
              <a:t>: Η </a:t>
            </a:r>
            <a:r>
              <a:rPr lang="el-GR" sz="5600" dirty="0">
                <a:solidFill>
                  <a:srgbClr val="C00000"/>
                </a:solidFill>
              </a:rPr>
              <a:t>βιογραφική προσέγγιση στην</a:t>
            </a:r>
            <a:r>
              <a:rPr lang="en-US" sz="5600" dirty="0">
                <a:solidFill>
                  <a:srgbClr val="C00000"/>
                </a:solidFill>
              </a:rPr>
              <a:t> </a:t>
            </a:r>
            <a:r>
              <a:rPr lang="el-GR" sz="5600" dirty="0">
                <a:solidFill>
                  <a:srgbClr val="C00000"/>
                </a:solidFill>
              </a:rPr>
              <a:t>κοινωνιολογική ποιοτική έρευνα. Αθήνα: Κριτική.</a:t>
            </a:r>
            <a:endParaRPr lang="en-US" sz="5600" dirty="0">
              <a:solidFill>
                <a:srgbClr val="C00000"/>
              </a:solidFill>
            </a:endParaRPr>
          </a:p>
          <a:p>
            <a:pPr marL="45720" indent="0">
              <a:buNone/>
            </a:pPr>
            <a:endParaRPr lang="el-GR" dirty="0"/>
          </a:p>
        </p:txBody>
      </p:sp>
    </p:spTree>
    <p:extLst>
      <p:ext uri="{BB962C8B-B14F-4D97-AF65-F5344CB8AC3E}">
        <p14:creationId xmlns:p14="http://schemas.microsoft.com/office/powerpoint/2010/main" val="3931093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22900" y="4152900"/>
            <a:ext cx="5549900" cy="1117600"/>
          </a:xfrm>
        </p:spPr>
        <p:txBody>
          <a:bodyPr>
            <a:noAutofit/>
          </a:bodyPr>
          <a:lstStyle/>
          <a:p>
            <a:r>
              <a:rPr lang="el-GR" sz="4000" dirty="0">
                <a:solidFill>
                  <a:srgbClr val="0070C0"/>
                </a:solidFill>
              </a:rPr>
              <a:t>ΣΑΣ ΕΥΧΑΡΙΣΤΩ ΠΟΛΥ!</a:t>
            </a:r>
            <a:endParaRPr lang="en-US" sz="4000" dirty="0">
              <a:solidFill>
                <a:srgbClr val="0070C0"/>
              </a:solidFill>
            </a:endParaRPr>
          </a:p>
        </p:txBody>
      </p:sp>
    </p:spTree>
    <p:extLst>
      <p:ext uri="{BB962C8B-B14F-4D97-AF65-F5344CB8AC3E}">
        <p14:creationId xmlns:p14="http://schemas.microsoft.com/office/powerpoint/2010/main" val="147088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08213" y="304800"/>
            <a:ext cx="9372600" cy="1016000"/>
          </a:xfrm>
        </p:spPr>
        <p:txBody>
          <a:bodyPr>
            <a:normAutofit/>
          </a:bodyPr>
          <a:lstStyle/>
          <a:p>
            <a:r>
              <a:rPr lang="el-GR" b="1" dirty="0"/>
              <a:t>Οι λόγοι που κάνουμε ποιοτική έρευνα</a:t>
            </a:r>
          </a:p>
        </p:txBody>
      </p:sp>
      <p:sp>
        <p:nvSpPr>
          <p:cNvPr id="3" name="Θέση περιεχομένου 2"/>
          <p:cNvSpPr>
            <a:spLocks noGrp="1"/>
          </p:cNvSpPr>
          <p:nvPr>
            <p:ph idx="1"/>
          </p:nvPr>
        </p:nvSpPr>
        <p:spPr>
          <a:xfrm>
            <a:off x="1841500" y="1549400"/>
            <a:ext cx="9739313" cy="4978400"/>
          </a:xfrm>
        </p:spPr>
        <p:txBody>
          <a:bodyPr>
            <a:normAutofit fontScale="92500" lnSpcReduction="20000"/>
          </a:bodyPr>
          <a:lstStyle/>
          <a:p>
            <a:pPr lvl="0"/>
            <a:r>
              <a:rPr lang="el-GR" sz="2400" dirty="0">
                <a:solidFill>
                  <a:srgbClr val="C00000"/>
                </a:solidFill>
              </a:rPr>
              <a:t>Δεν μπορούμε να κάνουμε ποσοτική έρευνα.</a:t>
            </a:r>
          </a:p>
          <a:p>
            <a:pPr lvl="0"/>
            <a:r>
              <a:rPr lang="el-GR" sz="2400" dirty="0">
                <a:solidFill>
                  <a:srgbClr val="C00000"/>
                </a:solidFill>
              </a:rPr>
              <a:t>Κάνουμε ποιοτική έρευνα πριν μια ποσοτική έρευνα.</a:t>
            </a:r>
          </a:p>
          <a:p>
            <a:pPr lvl="0"/>
            <a:r>
              <a:rPr lang="el-GR" sz="2400" dirty="0">
                <a:solidFill>
                  <a:srgbClr val="C00000"/>
                </a:solidFill>
              </a:rPr>
              <a:t>Κάνουμε ποιοτική έρευνα μετά από μια ποσοτική έρευνα.</a:t>
            </a:r>
          </a:p>
          <a:p>
            <a:pPr lvl="0"/>
            <a:r>
              <a:rPr lang="el-GR" sz="2400" dirty="0">
                <a:solidFill>
                  <a:srgbClr val="C00000"/>
                </a:solidFill>
              </a:rPr>
              <a:t>Μας ενδιαφέρει να δούμε ολόκληρη την κοινωνική διαδικασία και όχι να μετρήσουμε κάποιους δείκτες.</a:t>
            </a:r>
          </a:p>
          <a:p>
            <a:pPr lvl="0"/>
            <a:r>
              <a:rPr lang="el-GR" sz="2400" dirty="0">
                <a:solidFill>
                  <a:srgbClr val="C00000"/>
                </a:solidFill>
              </a:rPr>
              <a:t>Δεν γνωρίζουμε από τη αρχή ακριβώς σε ποιο εύρος μπορεί να επεκταθεί η έρευνα μας. </a:t>
            </a:r>
          </a:p>
          <a:p>
            <a:pPr lvl="0"/>
            <a:r>
              <a:rPr lang="el-GR" sz="2400" dirty="0">
                <a:solidFill>
                  <a:srgbClr val="C00000"/>
                </a:solidFill>
              </a:rPr>
              <a:t>Δεν θέλουμε να επηρεάσουμε την ανταπόκριση των ερευνούμενων.</a:t>
            </a:r>
          </a:p>
          <a:p>
            <a:pPr lvl="0"/>
            <a:r>
              <a:rPr lang="el-GR" sz="2400" dirty="0">
                <a:solidFill>
                  <a:srgbClr val="C00000"/>
                </a:solidFill>
              </a:rPr>
              <a:t>Θέλουμε να πάρουμε σε βάθος πληροφορίες.</a:t>
            </a:r>
          </a:p>
          <a:p>
            <a:pPr lvl="0"/>
            <a:r>
              <a:rPr lang="el-GR" sz="2400" dirty="0">
                <a:solidFill>
                  <a:srgbClr val="C00000"/>
                </a:solidFill>
              </a:rPr>
              <a:t>Τα άτομα που ερευνάμε είναι λίγα ή/και κατέχουν σπάνια θέση ή γνωρίζουν εξειδικευμένες ή σπάνιες πληροφορίες </a:t>
            </a:r>
          </a:p>
          <a:p>
            <a:pPr marL="45720" lvl="0" indent="0">
              <a:buNone/>
            </a:pPr>
            <a:r>
              <a:rPr lang="el-GR" sz="2400" dirty="0">
                <a:solidFill>
                  <a:srgbClr val="C00000"/>
                </a:solidFill>
              </a:rPr>
              <a:t>						(Ζαφειρόπουλος, 2022)</a:t>
            </a:r>
          </a:p>
          <a:p>
            <a:endParaRPr lang="el-GR" dirty="0"/>
          </a:p>
        </p:txBody>
      </p:sp>
    </p:spTree>
    <p:extLst>
      <p:ext uri="{BB962C8B-B14F-4D97-AF65-F5344CB8AC3E}">
        <p14:creationId xmlns:p14="http://schemas.microsoft.com/office/powerpoint/2010/main" val="61461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40D1-FB67-41B3-8F06-DAD407BC2E6D}"/>
              </a:ext>
            </a:extLst>
          </p:cNvPr>
          <p:cNvSpPr>
            <a:spLocks noGrp="1"/>
          </p:cNvSpPr>
          <p:nvPr>
            <p:ph type="title"/>
          </p:nvPr>
        </p:nvSpPr>
        <p:spPr>
          <a:xfrm>
            <a:off x="698500" y="304800"/>
            <a:ext cx="10882313" cy="876300"/>
          </a:xfrm>
        </p:spPr>
        <p:txBody>
          <a:bodyPr/>
          <a:lstStyle/>
          <a:p>
            <a:pPr algn="ctr"/>
            <a:r>
              <a:rPr lang="el-GR" b="1" dirty="0"/>
              <a:t>Είδη ποιοτικής έρευνας</a:t>
            </a:r>
          </a:p>
        </p:txBody>
      </p:sp>
      <p:graphicFrame>
        <p:nvGraphicFramePr>
          <p:cNvPr id="5" name="Content Placeholder 4">
            <a:extLst>
              <a:ext uri="{FF2B5EF4-FFF2-40B4-BE49-F238E27FC236}">
                <a16:creationId xmlns:a16="http://schemas.microsoft.com/office/drawing/2014/main" id="{EA586CCD-F5E1-4ED3-B7F1-9E2C7FD4C130}"/>
              </a:ext>
            </a:extLst>
          </p:cNvPr>
          <p:cNvGraphicFramePr>
            <a:graphicFrameLocks noGrp="1"/>
          </p:cNvGraphicFramePr>
          <p:nvPr>
            <p:ph idx="1"/>
            <p:extLst>
              <p:ext uri="{D42A27DB-BD31-4B8C-83A1-F6EECF244321}">
                <p14:modId xmlns:p14="http://schemas.microsoft.com/office/powerpoint/2010/main" val="3247678925"/>
              </p:ext>
            </p:extLst>
          </p:nvPr>
        </p:nvGraphicFramePr>
        <p:xfrm>
          <a:off x="1611313" y="15494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75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8FE8A7-BEF3-4CD5-B0D6-A9E4F70C1947}"/>
              </a:ext>
            </a:extLst>
          </p:cNvPr>
          <p:cNvSpPr>
            <a:spLocks noGrp="1"/>
          </p:cNvSpPr>
          <p:nvPr>
            <p:ph type="title"/>
          </p:nvPr>
        </p:nvSpPr>
        <p:spPr/>
        <p:txBody>
          <a:bodyPr/>
          <a:lstStyle/>
          <a:p>
            <a:r>
              <a:rPr lang="el-GR" b="1" dirty="0"/>
              <a:t>Εθνογραφία</a:t>
            </a:r>
          </a:p>
        </p:txBody>
      </p:sp>
      <p:sp>
        <p:nvSpPr>
          <p:cNvPr id="6" name="Content Placeholder 5">
            <a:extLst>
              <a:ext uri="{FF2B5EF4-FFF2-40B4-BE49-F238E27FC236}">
                <a16:creationId xmlns:a16="http://schemas.microsoft.com/office/drawing/2014/main" id="{F7612B79-3072-4A73-8466-AB696BFA3142}"/>
              </a:ext>
            </a:extLst>
          </p:cNvPr>
          <p:cNvSpPr>
            <a:spLocks noGrp="1"/>
          </p:cNvSpPr>
          <p:nvPr>
            <p:ph idx="1"/>
          </p:nvPr>
        </p:nvSpPr>
        <p:spPr/>
        <p:txBody>
          <a:bodyPr/>
          <a:lstStyle/>
          <a:p>
            <a:r>
              <a:rPr lang="el-GR" altLang="en-US" sz="2800" dirty="0">
                <a:solidFill>
                  <a:srgbClr val="C00000"/>
                </a:solidFill>
              </a:rPr>
              <a:t>Ο βασικός σκοπός είναι να κατανοήσει σε βάθος τους ανθρώπους και τις κουλτούρες τους.</a:t>
            </a:r>
            <a:endParaRPr lang="en-US" altLang="en-US" sz="2800" dirty="0">
              <a:solidFill>
                <a:srgbClr val="C00000"/>
              </a:solidFill>
            </a:endParaRPr>
          </a:p>
          <a:p>
            <a:r>
              <a:rPr lang="el-GR" altLang="en-US" sz="2800" dirty="0">
                <a:solidFill>
                  <a:srgbClr val="C00000"/>
                </a:solidFill>
              </a:rPr>
              <a:t>Ένα ξεχωριστό χαρακτηριστικό είναι η «έρευνα πεδίου».</a:t>
            </a:r>
            <a:endParaRPr lang="en-AU" altLang="en-US" sz="2800" dirty="0">
              <a:solidFill>
                <a:srgbClr val="C00000"/>
              </a:solidFill>
            </a:endParaRPr>
          </a:p>
          <a:p>
            <a:r>
              <a:rPr lang="el-GR" altLang="en-US" sz="2800" dirty="0">
                <a:solidFill>
                  <a:srgbClr val="C00000"/>
                </a:solidFill>
              </a:rPr>
              <a:t>Οι εθνογράφοι βυθίζουν τον εαυτό τους στις ζωές των ανθρώπων που μελετούν</a:t>
            </a:r>
            <a:r>
              <a:rPr lang="en-US" altLang="en-US" sz="2800" dirty="0">
                <a:solidFill>
                  <a:srgbClr val="C00000"/>
                </a:solidFill>
              </a:rPr>
              <a:t> [Lewis, 1985] </a:t>
            </a:r>
            <a:r>
              <a:rPr lang="el-GR" altLang="en-US" sz="2800" dirty="0">
                <a:solidFill>
                  <a:srgbClr val="C00000"/>
                </a:solidFill>
              </a:rPr>
              <a:t>και επιδιώκουν να τοποθετήσουν τα φαινόμενα που μελετούν στο δικό τους κοινωνικό και πολιτισμικό πλαίσιο. </a:t>
            </a:r>
            <a:endParaRPr lang="en-US" altLang="en-US" sz="2800" dirty="0">
              <a:solidFill>
                <a:srgbClr val="C00000"/>
              </a:solidFill>
            </a:endParaRPr>
          </a:p>
          <a:p>
            <a:endParaRPr lang="el-GR" dirty="0"/>
          </a:p>
        </p:txBody>
      </p:sp>
    </p:spTree>
    <p:extLst>
      <p:ext uri="{BB962C8B-B14F-4D97-AF65-F5344CB8AC3E}">
        <p14:creationId xmlns:p14="http://schemas.microsoft.com/office/powerpoint/2010/main" val="82579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E5D9-CC8A-481D-A1AB-1FF791AE7178}"/>
              </a:ext>
            </a:extLst>
          </p:cNvPr>
          <p:cNvSpPr>
            <a:spLocks noGrp="1"/>
          </p:cNvSpPr>
          <p:nvPr>
            <p:ph type="title"/>
          </p:nvPr>
        </p:nvSpPr>
        <p:spPr/>
        <p:txBody>
          <a:bodyPr/>
          <a:lstStyle/>
          <a:p>
            <a:r>
              <a:rPr lang="el-GR" b="1" dirty="0"/>
              <a:t>Αξιολογώντας την εθνογραφική έρευνα</a:t>
            </a:r>
          </a:p>
        </p:txBody>
      </p:sp>
      <p:sp>
        <p:nvSpPr>
          <p:cNvPr id="3" name="Content Placeholder 2">
            <a:extLst>
              <a:ext uri="{FF2B5EF4-FFF2-40B4-BE49-F238E27FC236}">
                <a16:creationId xmlns:a16="http://schemas.microsoft.com/office/drawing/2014/main" id="{1E9B8648-A321-4859-9BB4-827D004B4E3E}"/>
              </a:ext>
            </a:extLst>
          </p:cNvPr>
          <p:cNvSpPr>
            <a:spLocks noGrp="1"/>
          </p:cNvSpPr>
          <p:nvPr>
            <p:ph idx="1"/>
          </p:nvPr>
        </p:nvSpPr>
        <p:spPr/>
        <p:txBody>
          <a:bodyPr/>
          <a:lstStyle/>
          <a:p>
            <a:r>
              <a:rPr lang="el-GR" altLang="en-US" sz="2800" dirty="0">
                <a:solidFill>
                  <a:srgbClr val="C00000"/>
                </a:solidFill>
              </a:rPr>
              <a:t>Ποια η συμβολή στο πεδίο;</a:t>
            </a:r>
          </a:p>
          <a:p>
            <a:r>
              <a:rPr lang="el-GR" altLang="en-US" sz="2800" dirty="0">
                <a:solidFill>
                  <a:srgbClr val="C00000"/>
                </a:solidFill>
              </a:rPr>
              <a:t>Είναι ο συγγραφέας αρκετά διορατικός;</a:t>
            </a:r>
          </a:p>
          <a:p>
            <a:r>
              <a:rPr lang="el-GR" altLang="en-US" sz="2800" dirty="0">
                <a:solidFill>
                  <a:srgbClr val="C00000"/>
                </a:solidFill>
              </a:rPr>
              <a:t>Έχει συγκεντρωθεί ικανός αριθμός δεδομένων; </a:t>
            </a:r>
            <a:endParaRPr lang="en-NZ" altLang="en-US" sz="2800" dirty="0">
              <a:solidFill>
                <a:srgbClr val="C00000"/>
              </a:solidFill>
            </a:endParaRPr>
          </a:p>
          <a:p>
            <a:r>
              <a:rPr lang="el-GR" altLang="en-US" sz="2800" dirty="0">
                <a:solidFill>
                  <a:srgbClr val="C00000"/>
                </a:solidFill>
              </a:rPr>
              <a:t>Δίνονται επαρκείς πληροφορίες για την ερευνητική μέθοδο; </a:t>
            </a:r>
            <a:endParaRPr lang="en-NZ" altLang="en-US" sz="2800" dirty="0">
              <a:solidFill>
                <a:srgbClr val="C00000"/>
              </a:solidFill>
            </a:endParaRPr>
          </a:p>
          <a:p>
            <a:endParaRPr lang="el-GR" dirty="0"/>
          </a:p>
        </p:txBody>
      </p:sp>
    </p:spTree>
    <p:extLst>
      <p:ext uri="{BB962C8B-B14F-4D97-AF65-F5344CB8AC3E}">
        <p14:creationId xmlns:p14="http://schemas.microsoft.com/office/powerpoint/2010/main" val="419937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E625-7798-4633-8EC8-15BB21E4187E}"/>
              </a:ext>
            </a:extLst>
          </p:cNvPr>
          <p:cNvSpPr>
            <a:spLocks noGrp="1"/>
          </p:cNvSpPr>
          <p:nvPr>
            <p:ph type="title"/>
          </p:nvPr>
        </p:nvSpPr>
        <p:spPr>
          <a:xfrm>
            <a:off x="1928812" y="228600"/>
            <a:ext cx="9742487" cy="1200416"/>
          </a:xfrm>
        </p:spPr>
        <p:txBody>
          <a:bodyPr/>
          <a:lstStyle/>
          <a:p>
            <a:r>
              <a:rPr lang="el-GR" b="1" dirty="0"/>
              <a:t>Εθνογραφική έρευνα /Συμμετοχική παρατήρηση</a:t>
            </a:r>
          </a:p>
        </p:txBody>
      </p:sp>
      <p:sp>
        <p:nvSpPr>
          <p:cNvPr id="3" name="Content Placeholder 2">
            <a:extLst>
              <a:ext uri="{FF2B5EF4-FFF2-40B4-BE49-F238E27FC236}">
                <a16:creationId xmlns:a16="http://schemas.microsoft.com/office/drawing/2014/main" id="{F6EB7259-22A7-4AE7-8CE7-3C77E67BDE8D}"/>
              </a:ext>
            </a:extLst>
          </p:cNvPr>
          <p:cNvSpPr>
            <a:spLocks noGrp="1"/>
          </p:cNvSpPr>
          <p:nvPr>
            <p:ph idx="1"/>
          </p:nvPr>
        </p:nvSpPr>
        <p:spPr>
          <a:xfrm>
            <a:off x="2259012" y="1549400"/>
            <a:ext cx="9678987" cy="5080000"/>
          </a:xfrm>
        </p:spPr>
        <p:txBody>
          <a:bodyPr>
            <a:noAutofit/>
          </a:bodyPr>
          <a:lstStyle/>
          <a:p>
            <a:r>
              <a:rPr lang="el-GR" sz="2400" dirty="0">
                <a:solidFill>
                  <a:srgbClr val="C00000"/>
                </a:solidFill>
              </a:rPr>
              <a:t>Στο τέλος του 19ου αιώνα και τις πρώτες δεκαετίες του 20ού αιώνα, ανθρωπολόγοι ερευνητές όπως οι </a:t>
            </a:r>
            <a:r>
              <a:rPr lang="el-GR" sz="2400" dirty="0" err="1">
                <a:solidFill>
                  <a:srgbClr val="C00000"/>
                </a:solidFill>
              </a:rPr>
              <a:t>Cushing</a:t>
            </a:r>
            <a:r>
              <a:rPr lang="el-GR" sz="2400" dirty="0">
                <a:solidFill>
                  <a:srgbClr val="C00000"/>
                </a:solidFill>
              </a:rPr>
              <a:t>, </a:t>
            </a:r>
            <a:r>
              <a:rPr lang="el-GR" sz="2400" dirty="0" err="1">
                <a:solidFill>
                  <a:srgbClr val="C00000"/>
                </a:solidFill>
              </a:rPr>
              <a:t>Mead</a:t>
            </a:r>
            <a:r>
              <a:rPr lang="el-GR" sz="2400" dirty="0">
                <a:solidFill>
                  <a:srgbClr val="C00000"/>
                </a:solidFill>
              </a:rPr>
              <a:t>, </a:t>
            </a:r>
            <a:r>
              <a:rPr lang="el-GR" sz="2400" dirty="0" err="1">
                <a:solidFill>
                  <a:srgbClr val="C00000"/>
                </a:solidFill>
              </a:rPr>
              <a:t>Malinowski</a:t>
            </a:r>
            <a:r>
              <a:rPr lang="el-GR" sz="2400" dirty="0">
                <a:solidFill>
                  <a:srgbClr val="C00000"/>
                </a:solidFill>
              </a:rPr>
              <a:t>, κ.λπ. πραγματοποίησαν εθνογραφικές μελέτες και χρησιμοποίησαν τη συμμετοχική παρατήρηση για να μελετήσουν πολιτισμούς μη δυτικών κοινωνιών. </a:t>
            </a:r>
          </a:p>
          <a:p>
            <a:r>
              <a:rPr lang="el-GR" sz="2400" dirty="0">
                <a:solidFill>
                  <a:srgbClr val="C00000"/>
                </a:solidFill>
              </a:rPr>
              <a:t>Στον χώρο της κοινωνιολογίας, τη δεκαετία του 1920, με το έργο του </a:t>
            </a:r>
            <a:r>
              <a:rPr lang="el-GR" sz="2400" dirty="0" err="1">
                <a:solidFill>
                  <a:srgbClr val="C00000"/>
                </a:solidFill>
              </a:rPr>
              <a:t>Robert</a:t>
            </a:r>
            <a:r>
              <a:rPr lang="el-GR" sz="2400" dirty="0">
                <a:solidFill>
                  <a:srgbClr val="C00000"/>
                </a:solidFill>
              </a:rPr>
              <a:t> </a:t>
            </a:r>
            <a:r>
              <a:rPr lang="el-GR" sz="2400" dirty="0" err="1">
                <a:solidFill>
                  <a:srgbClr val="C00000"/>
                </a:solidFill>
              </a:rPr>
              <a:t>Park</a:t>
            </a:r>
            <a:r>
              <a:rPr lang="el-GR" sz="2400" dirty="0">
                <a:solidFill>
                  <a:srgbClr val="C00000"/>
                </a:solidFill>
              </a:rPr>
              <a:t> (1854-1944) ξεκίνησαν οι μελέτες της λεγόμενης σχολής του </a:t>
            </a:r>
            <a:r>
              <a:rPr lang="el-GR" sz="2400" dirty="0" err="1">
                <a:solidFill>
                  <a:srgbClr val="C00000"/>
                </a:solidFill>
              </a:rPr>
              <a:t>Σικάγου</a:t>
            </a:r>
            <a:r>
              <a:rPr lang="el-GR" sz="2400" dirty="0">
                <a:solidFill>
                  <a:srgbClr val="C00000"/>
                </a:solidFill>
              </a:rPr>
              <a:t> που αξιοποίησε τη συμμετοχική παρατήρηση στην επιτόπια έρευνα ή έρευνα πεδίου (</a:t>
            </a:r>
            <a:r>
              <a:rPr lang="el-GR" sz="2400" dirty="0" err="1">
                <a:solidFill>
                  <a:srgbClr val="C00000"/>
                </a:solidFill>
              </a:rPr>
              <a:t>fieldwork</a:t>
            </a:r>
            <a:r>
              <a:rPr lang="el-GR" sz="2400" dirty="0">
                <a:solidFill>
                  <a:srgbClr val="C00000"/>
                </a:solidFill>
              </a:rPr>
              <a:t>) για να μελετήσει άστεγους άντρες, συμμορίες, τοπικές κοινότητες κ.ά. (</a:t>
            </a:r>
            <a:r>
              <a:rPr lang="en-US" sz="2400" dirty="0" err="1">
                <a:solidFill>
                  <a:srgbClr val="C00000"/>
                </a:solidFill>
              </a:rPr>
              <a:t>Angrosino</a:t>
            </a:r>
            <a:r>
              <a:rPr lang="en-US" sz="2400" dirty="0">
                <a:solidFill>
                  <a:srgbClr val="C00000"/>
                </a:solidFill>
              </a:rPr>
              <a:t>, 2007· </a:t>
            </a:r>
            <a:r>
              <a:rPr lang="el-GR" sz="2400" dirty="0">
                <a:solidFill>
                  <a:srgbClr val="C00000"/>
                </a:solidFill>
              </a:rPr>
              <a:t>Λάζος, 1998).</a:t>
            </a:r>
          </a:p>
        </p:txBody>
      </p:sp>
    </p:spTree>
    <p:extLst>
      <p:ext uri="{BB962C8B-B14F-4D97-AF65-F5344CB8AC3E}">
        <p14:creationId xmlns:p14="http://schemas.microsoft.com/office/powerpoint/2010/main" val="1379329155"/>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824</TotalTime>
  <Words>3990</Words>
  <Application>Microsoft Office PowerPoint</Application>
  <PresentationFormat>Ευρεία οθόνη</PresentationFormat>
  <Paragraphs>256</Paragraphs>
  <Slides>43</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43</vt:i4>
      </vt:variant>
    </vt:vector>
  </HeadingPairs>
  <TitlesOfParts>
    <vt:vector size="49" baseType="lpstr">
      <vt:lpstr>Arial</vt:lpstr>
      <vt:lpstr>Euphemia</vt:lpstr>
      <vt:lpstr>Palatino Linotype</vt:lpstr>
      <vt:lpstr>Trebuchet MS</vt:lpstr>
      <vt:lpstr>Wingdings</vt:lpstr>
      <vt:lpstr>Children Playing 16x9</vt:lpstr>
      <vt:lpstr>ΠΟΙΟΤΙΚΗ ΕΡΕΥΝΑ Μάθημα: Μεθοδολογία έρευνας </vt:lpstr>
      <vt:lpstr>Περιεχόμενα</vt:lpstr>
      <vt:lpstr>Γενικά για την ποιοτική έρευνα</vt:lpstr>
      <vt:lpstr>Χαρακτηριστικά της ποιοτικής έρευνας</vt:lpstr>
      <vt:lpstr>Οι λόγοι που κάνουμε ποιοτική έρευνα</vt:lpstr>
      <vt:lpstr>Είδη ποιοτικής έρευνας</vt:lpstr>
      <vt:lpstr>Εθνογραφία</vt:lpstr>
      <vt:lpstr>Αξιολογώντας την εθνογραφική έρευνα</vt:lpstr>
      <vt:lpstr>Εθνογραφική έρευνα /Συμμετοχική παρατήρηση</vt:lpstr>
      <vt:lpstr>Εθνογραφική έρευνα / Συμμετοχική παρατήρηση</vt:lpstr>
      <vt:lpstr>Συμμετοχική παρατήρηση (participant observation)</vt:lpstr>
      <vt:lpstr>Ο ρόλος του ερευνητή στην επιτόπια έρευνα</vt:lpstr>
      <vt:lpstr>Ο ρόλος του ερευνητή στην επιτόπια έρευνα (2)</vt:lpstr>
      <vt:lpstr>Πρόσβαση στο πεδίο</vt:lpstr>
      <vt:lpstr>Τι θα πρέπει να καταγράψω και πώς;</vt:lpstr>
      <vt:lpstr>Περιορισμοί  </vt:lpstr>
      <vt:lpstr>Τριγωνοποίηση (triangulation)</vt:lpstr>
      <vt:lpstr>Παράδειγμα εθνογραφικής έρευνας: Αντιλήψεις παιδιών Ρομά και των γονέων τους για τη σχολική ζωή (Πάτιου, 2019). </vt:lpstr>
      <vt:lpstr>Brown, L. (2009). An ethnographic study of the friendship patterns of international students in England: An attempt to recreate home through conational interaction. International Journal of Educational Research, 48(3), 184-193. </vt:lpstr>
      <vt:lpstr>Συνέντευξη</vt:lpstr>
      <vt:lpstr>Είδη συνέντευξης ως προς το βαθμό δόμησης</vt:lpstr>
      <vt:lpstr>Βήματα για τη διεξαγωγή της συνέντευξης</vt:lpstr>
      <vt:lpstr>Παράδειγμα συνέντευξης: Stampoltzis, A., Tsitsou, E., Plesti, H &amp; Kalouri, R. (2015). The learning experiences of students with dyslexia in a Greek higher institution. International Journal of Special Education, 30 (2), 157-170</vt:lpstr>
      <vt:lpstr>Ομάδες εστίασης</vt:lpstr>
      <vt:lpstr>Ο ρόλος του διαμεσολαβητή (διευκολυντή/συντονιστή)</vt:lpstr>
      <vt:lpstr>Σχεδιασμός των ερωτήσεων</vt:lpstr>
      <vt:lpstr>Τα πλεονεκτήματα των ομάδων εστίασης</vt:lpstr>
      <vt:lpstr>Τα μειονεκτήματα των ομάδων εστίασης</vt:lpstr>
      <vt:lpstr>Ομάδες εστίασης δεν χρησιμοποιούνται όταν …</vt:lpstr>
      <vt:lpstr>Παράδειγμα έρευνας με ομάδες εστίασης: Sahu A, Bhargava R, Sagar R, Mehta M. (2018). Perception of families of children with specific learning disorder: An exploratory study. Indian Journal of Psychological Medicine, 40, 406-413.</vt:lpstr>
      <vt:lpstr>Θέματα (themes) και υπο-θέματα (sub-themes) από την ανάλυση των ομάδων εστίασης</vt:lpstr>
      <vt:lpstr>Θέμα 1 Έλλειψη πληροφόρησης: Παράδειγμα ανάλυσης</vt:lpstr>
      <vt:lpstr>Δειγματοληψία στην ποιοτική έρευνα</vt:lpstr>
      <vt:lpstr>Δειγματοληψία (συνέχεια…)</vt:lpstr>
      <vt:lpstr>συνέχεια…</vt:lpstr>
      <vt:lpstr>Ανάλυση περιεχομένου</vt:lpstr>
      <vt:lpstr>Ανάλυση δεδομένων (ποιοτικής έρευνας)</vt:lpstr>
      <vt:lpstr>Μελέτη περίπτωσης</vt:lpstr>
      <vt:lpstr>Πέντε βήματα για την διενέργεια μελέτης περίπτωσης</vt:lpstr>
      <vt:lpstr>….συνέχεια</vt:lpstr>
      <vt:lpstr>Παράδειγμα μελέτης περίπτωσης   Vidal, V., McCallister, A. &amp; De Thorne, L. (2020). Communication Profile of a Minimally Verbal School-Age Autistic Child: A Case Study. Language, Speech, and Hearing Services in Schools, 15,51(3), 671-686.</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user</dc:creator>
  <cp:lastModifiedBy>lstamp</cp:lastModifiedBy>
  <cp:revision>277</cp:revision>
  <dcterms:created xsi:type="dcterms:W3CDTF">2020-02-20T17:07:30Z</dcterms:created>
  <dcterms:modified xsi:type="dcterms:W3CDTF">2024-04-17T18:57:14Z</dcterms:modified>
</cp:coreProperties>
</file>