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  <p:sldId id="265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2" d="100"/>
          <a:sy n="102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ABECE88-4727-4CE9-830C-A9D31D8351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0F4E4-8445-49A4-8ABC-B5F9136838E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2C353-FB90-4BF6-B081-03E47D01FAB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0E9E2-3F41-4333-B4AD-090023922EA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C2098-8C5F-44C3-A2AF-E6DFA0C832E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6492F-2604-4144-ABA8-C4B3C718243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83C4-F357-49BD-8B17-1D195065439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DD94B-1204-417D-8FAF-C7576104D88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EAF56-E5D9-4B35-92BD-445B2507E81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70C2B-4CC4-4AFF-B32A-E7C9354A3FA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B2387-76B4-4626-8982-6BB59CCF245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FB50D-AB87-4580-80F1-D546AC60B7F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106615B7-7111-48CB-9BA2-F581DECAD07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42D83C-8AE4-4DE7-87BB-114F7AF9640A}" type="slidenum">
              <a:rPr lang="el-GR" smtClean="0"/>
              <a:pPr/>
              <a:t>1</a:t>
            </a:fld>
            <a:endParaRPr lang="el-GR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Sante</a:t>
            </a:r>
            <a:endParaRPr lang="el-GR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l-GR" smtClean="0">
                <a:solidFill>
                  <a:schemeClr val="hlink"/>
                </a:solidFill>
              </a:rPr>
              <a:t>Γενική Διεύθυνση </a:t>
            </a:r>
          </a:p>
          <a:p>
            <a:pPr eaLnBrk="1" hangingPunct="1"/>
            <a:r>
              <a:rPr lang="el-GR" smtClean="0">
                <a:solidFill>
                  <a:schemeClr val="hlink"/>
                </a:solidFill>
              </a:rPr>
              <a:t>Υγεία &amp; Καταναλωτής</a:t>
            </a:r>
            <a:endParaRPr lang="en-US" smtClean="0">
              <a:solidFill>
                <a:schemeClr val="hlink"/>
              </a:solidFill>
            </a:endParaRPr>
          </a:p>
          <a:p>
            <a:pPr eaLnBrk="1" hangingPunct="1"/>
            <a:r>
              <a:rPr lang="en-US" smtClean="0">
                <a:solidFill>
                  <a:schemeClr val="hlink"/>
                </a:solidFill>
              </a:rPr>
              <a:t>Directorate-General </a:t>
            </a:r>
          </a:p>
          <a:p>
            <a:pPr eaLnBrk="1" hangingPunct="1"/>
            <a:r>
              <a:rPr lang="en-US" smtClean="0">
                <a:solidFill>
                  <a:schemeClr val="hlink"/>
                </a:solidFill>
              </a:rPr>
              <a:t>For Health and Consumers</a:t>
            </a:r>
            <a:endParaRPr lang="el-GR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FE0757-CF01-4C2B-93C7-514D1532A3CC}" type="slidenum">
              <a:rPr lang="el-GR" smtClean="0"/>
              <a:pPr/>
              <a:t>10</a:t>
            </a:fld>
            <a:endParaRPr lang="el-GR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Consumer Affairs</a:t>
            </a:r>
            <a:endParaRPr lang="el-GR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Rapid Alert System for Non Food Products</a:t>
            </a:r>
          </a:p>
          <a:p>
            <a:pPr eaLnBrk="1" hangingPunct="1"/>
            <a:r>
              <a:rPr lang="en-US" smtClean="0"/>
              <a:t>(RAPEX)</a:t>
            </a:r>
            <a:endParaRPr lang="el-G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BD9448-65DA-4A0F-8C1E-116B10B7D521}" type="slidenum">
              <a:rPr lang="el-GR" smtClean="0"/>
              <a:pPr/>
              <a:t>11</a:t>
            </a:fld>
            <a:endParaRPr lang="el-GR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Sante </a:t>
            </a:r>
            <a:endParaRPr lang="el-GR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hlink"/>
                </a:solidFill>
              </a:rPr>
              <a:t>Food Safety  from the farm to Fork</a:t>
            </a:r>
          </a:p>
          <a:p>
            <a:pPr eaLnBrk="1" hangingPunct="1"/>
            <a:endParaRPr lang="en-US" smtClean="0">
              <a:solidFill>
                <a:schemeClr val="hlink"/>
              </a:solidFill>
            </a:endParaRPr>
          </a:p>
          <a:p>
            <a:pPr eaLnBrk="1" hangingPunct="1"/>
            <a:r>
              <a:rPr lang="en-US" smtClean="0">
                <a:solidFill>
                  <a:schemeClr val="hlink"/>
                </a:solidFill>
              </a:rPr>
              <a:t>Better Training for safer food gets underway for 2008</a:t>
            </a:r>
          </a:p>
          <a:p>
            <a:pPr eaLnBrk="1" hangingPunct="1"/>
            <a:r>
              <a:rPr lang="en-US" smtClean="0">
                <a:solidFill>
                  <a:schemeClr val="hlink"/>
                </a:solidFill>
              </a:rPr>
              <a:t>Commission training on Food Hygiene</a:t>
            </a:r>
          </a:p>
          <a:p>
            <a:pPr eaLnBrk="1" hangingPunct="1"/>
            <a:r>
              <a:rPr lang="en-US" smtClean="0">
                <a:solidFill>
                  <a:schemeClr val="hlink"/>
                </a:solidFill>
              </a:rPr>
              <a:t>And Controls  </a:t>
            </a:r>
          </a:p>
          <a:p>
            <a:pPr eaLnBrk="1" hangingPunct="1"/>
            <a:endParaRPr lang="en-US" smtClean="0">
              <a:solidFill>
                <a:schemeClr val="hlink"/>
              </a:solidFill>
            </a:endParaRPr>
          </a:p>
          <a:p>
            <a:pPr eaLnBrk="1" hangingPunct="1"/>
            <a:endParaRPr lang="el-GR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FF5D60-DBEE-40CD-9F75-E7F3BA179E5F}" type="slidenum">
              <a:rPr lang="el-GR" smtClean="0"/>
              <a:pPr/>
              <a:t>12</a:t>
            </a:fld>
            <a:endParaRPr lang="el-GR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Sante</a:t>
            </a:r>
            <a:endParaRPr lang="el-GR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Food and Feed Safety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Animal Health and Welfare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Plant Health </a:t>
            </a:r>
          </a:p>
          <a:p>
            <a:pPr eaLnBrk="1" hangingPunct="1"/>
            <a:r>
              <a:rPr lang="en-US" smtClean="0"/>
              <a:t>FVO inspections </a:t>
            </a:r>
            <a:endParaRPr 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047F8B-8270-4028-9F9D-B5D049A859F8}" type="slidenum">
              <a:rPr lang="el-GR" smtClean="0"/>
              <a:pPr/>
              <a:t>13</a:t>
            </a:fld>
            <a:endParaRPr lang="el-GR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Sante</a:t>
            </a:r>
            <a:endParaRPr lang="el-GR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Training  Hygiene requirements</a:t>
            </a:r>
          </a:p>
          <a:p>
            <a:pPr eaLnBrk="1" hangingPunct="1"/>
            <a:r>
              <a:rPr lang="en-US" smtClean="0"/>
              <a:t>EU Food Law</a:t>
            </a:r>
          </a:p>
          <a:p>
            <a:pPr eaLnBrk="1" hangingPunct="1"/>
            <a:r>
              <a:rPr lang="en-US" smtClean="0"/>
              <a:t>Production Procedures</a:t>
            </a:r>
          </a:p>
          <a:p>
            <a:pPr eaLnBrk="1" hangingPunct="1"/>
            <a:r>
              <a:rPr lang="en-US" smtClean="0"/>
              <a:t>Processing Plants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717ADF-190F-4949-A495-67EC6948C9F9}" type="slidenum">
              <a:rPr lang="el-GR" smtClean="0"/>
              <a:pPr/>
              <a:t>14</a:t>
            </a:fld>
            <a:endParaRPr lang="el-GR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Sante </a:t>
            </a:r>
            <a:endParaRPr lang="el-GR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Primary Production </a:t>
            </a:r>
          </a:p>
          <a:p>
            <a:pPr eaLnBrk="1" hangingPunct="1"/>
            <a:r>
              <a:rPr lang="en-US" smtClean="0"/>
              <a:t>Transport </a:t>
            </a:r>
          </a:p>
          <a:p>
            <a:pPr eaLnBrk="1" hangingPunct="1"/>
            <a:r>
              <a:rPr lang="en-US" smtClean="0"/>
              <a:t>Sampling Methods</a:t>
            </a:r>
          </a:p>
          <a:p>
            <a:pPr eaLnBrk="1" hangingPunct="1"/>
            <a:r>
              <a:rPr lang="en-US" smtClean="0"/>
              <a:t>Imports</a:t>
            </a:r>
          </a:p>
          <a:p>
            <a:pPr eaLnBrk="1" hangingPunct="1"/>
            <a:r>
              <a:rPr lang="en-US" smtClean="0"/>
              <a:t>Science-Risk- Based-Control approaches</a:t>
            </a:r>
            <a:endParaRPr lang="el-G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198D9E-A465-4B82-94D4-779B8CCC26E1}" type="slidenum">
              <a:rPr lang="el-GR" smtClean="0"/>
              <a:pPr/>
              <a:t>2</a:t>
            </a:fld>
            <a:endParaRPr lang="el-GR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Sante</a:t>
            </a:r>
            <a:endParaRPr lang="el-GR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Health Strategy</a:t>
            </a:r>
          </a:p>
          <a:p>
            <a:pPr eaLnBrk="1" hangingPunct="1"/>
            <a:r>
              <a:rPr lang="en-US" smtClean="0"/>
              <a:t>Health in All Policies</a:t>
            </a:r>
          </a:p>
          <a:p>
            <a:pPr eaLnBrk="1" hangingPunct="1"/>
            <a:r>
              <a:rPr lang="en-US" smtClean="0"/>
              <a:t>European Bodies in the Field of Health</a:t>
            </a:r>
          </a:p>
          <a:p>
            <a:pPr eaLnBrk="1" hangingPunct="1"/>
            <a:r>
              <a:rPr lang="en-US" smtClean="0"/>
              <a:t>European Agency for  Public Health Program</a:t>
            </a:r>
          </a:p>
          <a:p>
            <a:pPr eaLnBrk="1" hangingPunct="1"/>
            <a:r>
              <a:rPr lang="en-US" smtClean="0"/>
              <a:t>ECDC(European Centre for Disease Prevention and Control) </a:t>
            </a:r>
            <a:endParaRPr 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48976A-086A-4A8A-85FD-9EC08B3327E4}" type="slidenum">
              <a:rPr lang="el-GR" smtClean="0"/>
              <a:pPr/>
              <a:t>3</a:t>
            </a:fld>
            <a:endParaRPr lang="el-GR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Sante</a:t>
            </a:r>
            <a:endParaRPr lang="el-GR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(EEA) European Environment Agency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European Monitoring center for Drugs Control(EMCDDA)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European Agency for the Evaluation of Medicinal Products(EMEA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European Agency for Safety and health at Work(EU-OSHA)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OSH(Occupational safety and Health</a:t>
            </a:r>
            <a:r>
              <a:rPr lang="en-US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E0E860-A11F-4E4E-9575-423ED9CEADD9}" type="slidenum">
              <a:rPr lang="el-GR" smtClean="0"/>
              <a:pPr/>
              <a:t>4</a:t>
            </a:fld>
            <a:endParaRPr lang="el-GR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Sanco</a:t>
            </a:r>
            <a:endParaRPr lang="el-GR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European Food Safety Authority(EFSA)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l-GR" smtClean="0">
                <a:solidFill>
                  <a:schemeClr val="hlink"/>
                </a:solidFill>
              </a:rPr>
              <a:t> </a:t>
            </a:r>
            <a:r>
              <a:rPr lang="en-US" smtClean="0">
                <a:solidFill>
                  <a:schemeClr val="hlink"/>
                </a:solidFill>
              </a:rPr>
              <a:t>All stages Food Production &amp;supply, primary production safety of animal feed, 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>
                <a:solidFill>
                  <a:schemeClr val="hlink"/>
                </a:solidFill>
              </a:rPr>
              <a:t>Όλα τα στάδια παραγωγής και Προμήθειας τροφίμων, Πρωτογενούς παραγωγής , Ασφάλειας ζωοτροφών.</a:t>
            </a:r>
            <a:endParaRPr lang="en-US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Supply of food to consumers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>
                <a:solidFill>
                  <a:schemeClr val="hlink"/>
                </a:solidFill>
              </a:rPr>
              <a:t>Προμήθεια τροφίμων στους Καταναλωτές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F5D473-EB8E-491B-9E93-4BDC6F8CA7FB}" type="slidenum">
              <a:rPr lang="el-GR" smtClean="0"/>
              <a:pPr/>
              <a:t>5</a:t>
            </a:fld>
            <a:endParaRPr lang="el-GR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Sante</a:t>
            </a:r>
            <a:endParaRPr lang="el-GR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Health Information </a:t>
            </a:r>
          </a:p>
          <a:p>
            <a:pPr eaLnBrk="1" hangingPunct="1"/>
            <a:r>
              <a:rPr lang="en-US" smtClean="0"/>
              <a:t>ECHI(European Community Health Indicators)</a:t>
            </a:r>
          </a:p>
          <a:p>
            <a:pPr eaLnBrk="1" hangingPunct="1"/>
            <a:r>
              <a:rPr lang="en-US" smtClean="0"/>
              <a:t>(WHO-Europe)</a:t>
            </a:r>
          </a:p>
          <a:p>
            <a:pPr eaLnBrk="1" hangingPunct="1"/>
            <a:r>
              <a:rPr lang="en-US" smtClean="0"/>
              <a:t>Organization Economical Cooperation Development(OECD)</a:t>
            </a:r>
            <a:endParaRPr 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5F9DC9-ED8E-43C8-B540-F49297CD8DB1}" type="slidenum">
              <a:rPr lang="el-GR" smtClean="0"/>
              <a:pPr/>
              <a:t>6</a:t>
            </a:fld>
            <a:endParaRPr lang="el-GR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ECHI</a:t>
            </a:r>
            <a:endParaRPr lang="el-GR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Demographic and Socio-economic factors</a:t>
            </a:r>
          </a:p>
          <a:p>
            <a:pPr eaLnBrk="1" hangingPunct="1"/>
            <a:r>
              <a:rPr lang="en-US" smtClean="0"/>
              <a:t>Population by gender</a:t>
            </a:r>
          </a:p>
          <a:p>
            <a:pPr eaLnBrk="1" hangingPunct="1"/>
            <a:r>
              <a:rPr lang="en-US" smtClean="0"/>
              <a:t>Crude birth rate</a:t>
            </a:r>
          </a:p>
          <a:p>
            <a:pPr eaLnBrk="1" hangingPunct="1"/>
            <a:r>
              <a:rPr lang="en-US" smtClean="0"/>
              <a:t>Mother’s age distribution</a:t>
            </a:r>
          </a:p>
          <a:p>
            <a:pPr eaLnBrk="1" hangingPunct="1"/>
            <a:r>
              <a:rPr lang="en-US" smtClean="0"/>
              <a:t>Population Projections </a:t>
            </a:r>
            <a:endParaRPr lang="el-G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7E1A93-E3FC-4244-B525-3FBC0A6B79D5}" type="slidenum">
              <a:rPr lang="el-GR" smtClean="0"/>
              <a:pPr/>
              <a:t>7</a:t>
            </a:fld>
            <a:endParaRPr lang="el-GR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ECHI </a:t>
            </a:r>
            <a:endParaRPr lang="el-GR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Health Status</a:t>
            </a:r>
          </a:p>
          <a:p>
            <a:pPr eaLnBrk="1" hangingPunct="1"/>
            <a:r>
              <a:rPr lang="en-US" smtClean="0"/>
              <a:t>Life expectancy</a:t>
            </a:r>
          </a:p>
          <a:p>
            <a:pPr eaLnBrk="1" hangingPunct="1"/>
            <a:r>
              <a:rPr lang="en-US" smtClean="0"/>
              <a:t>Infant Mortality</a:t>
            </a:r>
          </a:p>
          <a:p>
            <a:pPr eaLnBrk="1" hangingPunct="1"/>
            <a:r>
              <a:rPr lang="en-US" smtClean="0"/>
              <a:t> Death rates(Eurostat)</a:t>
            </a:r>
          </a:p>
          <a:p>
            <a:pPr eaLnBrk="1" hangingPunct="1"/>
            <a:r>
              <a:rPr lang="en-US" smtClean="0"/>
              <a:t>Prevalence of chronic diseases</a:t>
            </a:r>
          </a:p>
          <a:p>
            <a:pPr eaLnBrk="1" hangingPunct="1"/>
            <a:r>
              <a:rPr lang="en-US" smtClean="0"/>
              <a:t>Health Expectancy </a:t>
            </a:r>
            <a:endParaRPr lang="el-G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7F236A-A6F8-4F9A-B886-2FB8B527E865}" type="slidenum">
              <a:rPr lang="el-GR" smtClean="0"/>
              <a:pPr/>
              <a:t>8</a:t>
            </a:fld>
            <a:endParaRPr lang="el-GR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ECHI</a:t>
            </a:r>
            <a:endParaRPr lang="el-GR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Determinants of Health </a:t>
            </a:r>
          </a:p>
          <a:p>
            <a:pPr eaLnBrk="1" hangingPunct="1"/>
            <a:r>
              <a:rPr lang="el-GR" sz="2800" smtClean="0"/>
              <a:t>Προσδιοριστικοί Παράγοντες Υγείας</a:t>
            </a:r>
          </a:p>
          <a:p>
            <a:pPr eaLnBrk="1" hangingPunct="1"/>
            <a:r>
              <a:rPr lang="en-US" sz="2800" smtClean="0"/>
              <a:t>SM</a:t>
            </a:r>
          </a:p>
          <a:p>
            <a:pPr eaLnBrk="1" hangingPunct="1"/>
            <a:r>
              <a:rPr lang="en-US" sz="2800" smtClean="0"/>
              <a:t>Total Alcohol Consumption</a:t>
            </a:r>
          </a:p>
          <a:p>
            <a:pPr eaLnBrk="1" hangingPunct="1"/>
            <a:r>
              <a:rPr lang="en-US" sz="2800" smtClean="0"/>
              <a:t>Consumption/Availability of fruit excl juice</a:t>
            </a:r>
          </a:p>
          <a:p>
            <a:pPr eaLnBrk="1" hangingPunct="1"/>
            <a:r>
              <a:rPr lang="en-US" sz="2800" smtClean="0"/>
              <a:t>Consumption/Availability of Vegetables excl potatoes &amp;juice</a:t>
            </a:r>
          </a:p>
          <a:p>
            <a:pPr eaLnBrk="1" hangingPunct="1"/>
            <a:r>
              <a:rPr lang="en-US" sz="2800" smtClean="0"/>
              <a:t>PM10(Particulate matter ) exposure</a:t>
            </a:r>
            <a:endParaRPr lang="el-GR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534B48-1592-4E78-A587-44C7897D1698}" type="slidenum">
              <a:rPr lang="el-GR" smtClean="0"/>
              <a:pPr/>
              <a:t>9</a:t>
            </a:fld>
            <a:endParaRPr lang="el-GR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Sante</a:t>
            </a:r>
            <a:endParaRPr lang="el-GR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Communicable diseases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Non Communicable Diseases</a:t>
            </a:r>
          </a:p>
          <a:p>
            <a:pPr eaLnBrk="1" hangingPunct="1"/>
            <a:r>
              <a:rPr lang="en-US" smtClean="0"/>
              <a:t>CVD, Cancer, Mental Health Problems, Diabetes, Chronic Resp Dis, Myoskeletal Conditions. </a:t>
            </a:r>
            <a:endParaRPr lang="el-G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303</Words>
  <Application>Microsoft Office PowerPoint</Application>
  <PresentationFormat>Προβολή στην οθόνη (4:3)</PresentationFormat>
  <Paragraphs>101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7" baseType="lpstr">
      <vt:lpstr>Times New Roman</vt:lpstr>
      <vt:lpstr>Arial</vt:lpstr>
      <vt:lpstr>Προεπιλεγμένη σχεδίαση</vt:lpstr>
      <vt:lpstr>Sante</vt:lpstr>
      <vt:lpstr>Sante</vt:lpstr>
      <vt:lpstr>Sante</vt:lpstr>
      <vt:lpstr>Sanco</vt:lpstr>
      <vt:lpstr>Sante</vt:lpstr>
      <vt:lpstr>ECHI</vt:lpstr>
      <vt:lpstr>ECHI </vt:lpstr>
      <vt:lpstr>ECHI</vt:lpstr>
      <vt:lpstr>Sante</vt:lpstr>
      <vt:lpstr>Consumer Affairs</vt:lpstr>
      <vt:lpstr>Sante </vt:lpstr>
      <vt:lpstr>Sante</vt:lpstr>
      <vt:lpstr>Sante</vt:lpstr>
      <vt:lpstr>Sante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TURBO_X</dc:creator>
  <cp:lastModifiedBy>turbo-x</cp:lastModifiedBy>
  <cp:revision>3</cp:revision>
  <dcterms:created xsi:type="dcterms:W3CDTF">1601-01-01T00:00:00Z</dcterms:created>
  <dcterms:modified xsi:type="dcterms:W3CDTF">2016-10-05T18:57:41Z</dcterms:modified>
</cp:coreProperties>
</file>